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ppt/tags/tag2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4.xml" ContentType="application/vnd.openxmlformats-officedocument.presentationml.tags+xml"/>
  <Override PartName="/ppt/notesSlides/notesSlide5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5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5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5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5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5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5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6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6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6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6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6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6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6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6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6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6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7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7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72.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7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7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7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76.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7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7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80.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8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8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8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8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8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8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8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8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8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9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9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9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9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9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9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96.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9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9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99.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100.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10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10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10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10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105.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106.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107.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108.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109.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110.xml" ContentType="application/vnd.openxmlformats-officedocument.presentationml.notesSlide+xml"/>
  <Override PartName="/ppt/tags/tag14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144.xml" ContentType="application/vnd.openxmlformats-officedocument.presentationml.tags+xml"/>
  <Override PartName="/ppt/notesSlides/notesSlide114.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115.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116.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117.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118.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11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120.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121.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12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123.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124.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125.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126.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127.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notesSlides/notesSlide128.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129.xml" ContentType="application/vnd.openxmlformats-officedocument.presentationml.notesSlide+xml"/>
  <Override PartName="/ppt/tags/tag175.xml" ContentType="application/vnd.openxmlformats-officedocument.presentationml.tags+xml"/>
  <Override PartName="/ppt/notesSlides/notesSlide130.xml" ContentType="application/vnd.openxmlformats-officedocument.presentationml.notesSlide+xml"/>
  <Override PartName="/ppt/tags/tag176.xml" ContentType="application/vnd.openxmlformats-officedocument.presentationml.tags+xml"/>
  <Override PartName="/ppt/notesSlides/notesSlide131.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132.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notesSlides/notesSlide133.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134.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135.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36.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137.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notesSlides/notesSlide138.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notesSlides/notesSlide139.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notesSlides/notesSlide140.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141.xml" ContentType="application/vnd.openxmlformats-officedocument.presentationml.notesSlide+xml"/>
  <Override PartName="/ppt/tags/tag197.xml" ContentType="application/vnd.openxmlformats-officedocument.presentationml.tags+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ags/tag198.xml" ContentType="application/vnd.openxmlformats-officedocument.presentationml.tags+xml"/>
  <Override PartName="/ppt/notesSlides/notesSlide158.xml" ContentType="application/vnd.openxmlformats-officedocument.presentationml.notesSlide+xml"/>
  <Override PartName="/ppt/tags/tag199.xml" ContentType="application/vnd.openxmlformats-officedocument.presentationml.tags+xml"/>
  <Override PartName="/ppt/notesSlides/notesSlide159.xml" ContentType="application/vnd.openxmlformats-officedocument.presentationml.notesSlide+xml"/>
  <Override PartName="/ppt/tags/tag200.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tags/tag201.xml" ContentType="application/vnd.openxmlformats-officedocument.presentationml.tags+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43" r:id="rId1"/>
    <p:sldMasterId id="2147483757" r:id="rId2"/>
    <p:sldMasterId id="2147483772" r:id="rId3"/>
    <p:sldMasterId id="2147483788" r:id="rId4"/>
    <p:sldMasterId id="2147483802" r:id="rId5"/>
  </p:sldMasterIdLst>
  <p:notesMasterIdLst>
    <p:notesMasterId r:id="rId767"/>
  </p:notesMasterIdLst>
  <p:handoutMasterIdLst>
    <p:handoutMasterId r:id="rId768"/>
  </p:handoutMasterIdLst>
  <p:sldIdLst>
    <p:sldId id="257" r:id="rId6"/>
    <p:sldId id="258" r:id="rId7"/>
    <p:sldId id="259" r:id="rId8"/>
    <p:sldId id="260" r:id="rId9"/>
    <p:sldId id="284" r:id="rId10"/>
    <p:sldId id="285" r:id="rId11"/>
    <p:sldId id="264" r:id="rId12"/>
    <p:sldId id="288" r:id="rId13"/>
    <p:sldId id="289" r:id="rId14"/>
    <p:sldId id="290" r:id="rId15"/>
    <p:sldId id="272" r:id="rId16"/>
    <p:sldId id="273" r:id="rId17"/>
    <p:sldId id="274" r:id="rId18"/>
    <p:sldId id="275" r:id="rId19"/>
    <p:sldId id="276" r:id="rId20"/>
    <p:sldId id="283" r:id="rId21"/>
    <p:sldId id="287" r:id="rId22"/>
    <p:sldId id="277" r:id="rId23"/>
    <p:sldId id="281" r:id="rId24"/>
    <p:sldId id="280" r:id="rId25"/>
    <p:sldId id="291" r:id="rId26"/>
    <p:sldId id="292" r:id="rId27"/>
    <p:sldId id="293" r:id="rId28"/>
    <p:sldId id="262" r:id="rId29"/>
    <p:sldId id="261" r:id="rId30"/>
    <p:sldId id="294" r:id="rId31"/>
    <p:sldId id="265" r:id="rId32"/>
    <p:sldId id="266" r:id="rId33"/>
    <p:sldId id="267" r:id="rId34"/>
    <p:sldId id="268" r:id="rId35"/>
    <p:sldId id="269" r:id="rId36"/>
    <p:sldId id="270"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256" r:id="rId52"/>
    <p:sldId id="309" r:id="rId53"/>
    <p:sldId id="310" r:id="rId54"/>
    <p:sldId id="311" r:id="rId55"/>
    <p:sldId id="312" r:id="rId56"/>
    <p:sldId id="313" r:id="rId57"/>
    <p:sldId id="263" r:id="rId58"/>
    <p:sldId id="314" r:id="rId59"/>
    <p:sldId id="315" r:id="rId60"/>
    <p:sldId id="316" r:id="rId61"/>
    <p:sldId id="317" r:id="rId62"/>
    <p:sldId id="318" r:id="rId63"/>
    <p:sldId id="319" r:id="rId64"/>
    <p:sldId id="320" r:id="rId65"/>
    <p:sldId id="271" r:id="rId66"/>
    <p:sldId id="321" r:id="rId67"/>
    <p:sldId id="322" r:id="rId68"/>
    <p:sldId id="323" r:id="rId69"/>
    <p:sldId id="282"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286" r:id="rId84"/>
    <p:sldId id="337" r:id="rId85"/>
    <p:sldId id="338" r:id="rId86"/>
    <p:sldId id="339" r:id="rId87"/>
    <p:sldId id="340" r:id="rId88"/>
    <p:sldId id="341" r:id="rId89"/>
    <p:sldId id="278"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279"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 id="635" r:id="rId385"/>
    <p:sldId id="636" r:id="rId386"/>
    <p:sldId id="637" r:id="rId387"/>
    <p:sldId id="638" r:id="rId388"/>
    <p:sldId id="639" r:id="rId389"/>
    <p:sldId id="640" r:id="rId390"/>
    <p:sldId id="641" r:id="rId391"/>
    <p:sldId id="642" r:id="rId392"/>
    <p:sldId id="643" r:id="rId393"/>
    <p:sldId id="644" r:id="rId394"/>
    <p:sldId id="645" r:id="rId395"/>
    <p:sldId id="646" r:id="rId396"/>
    <p:sldId id="647" r:id="rId397"/>
    <p:sldId id="648" r:id="rId398"/>
    <p:sldId id="649" r:id="rId399"/>
    <p:sldId id="650" r:id="rId400"/>
    <p:sldId id="651" r:id="rId401"/>
    <p:sldId id="652" r:id="rId402"/>
    <p:sldId id="653"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7" r:id="rId427"/>
    <p:sldId id="678" r:id="rId428"/>
    <p:sldId id="679" r:id="rId429"/>
    <p:sldId id="680" r:id="rId430"/>
    <p:sldId id="681" r:id="rId431"/>
    <p:sldId id="682" r:id="rId432"/>
    <p:sldId id="683" r:id="rId433"/>
    <p:sldId id="684" r:id="rId434"/>
    <p:sldId id="685" r:id="rId435"/>
    <p:sldId id="686" r:id="rId436"/>
    <p:sldId id="687" r:id="rId437"/>
    <p:sldId id="688" r:id="rId438"/>
    <p:sldId id="689" r:id="rId439"/>
    <p:sldId id="690" r:id="rId440"/>
    <p:sldId id="691" r:id="rId441"/>
    <p:sldId id="692" r:id="rId442"/>
    <p:sldId id="693" r:id="rId443"/>
    <p:sldId id="694" r:id="rId444"/>
    <p:sldId id="695" r:id="rId445"/>
    <p:sldId id="696" r:id="rId446"/>
    <p:sldId id="697" r:id="rId447"/>
    <p:sldId id="698" r:id="rId448"/>
    <p:sldId id="699" r:id="rId449"/>
    <p:sldId id="700" r:id="rId450"/>
    <p:sldId id="701" r:id="rId451"/>
    <p:sldId id="702" r:id="rId452"/>
    <p:sldId id="703" r:id="rId453"/>
    <p:sldId id="704" r:id="rId454"/>
    <p:sldId id="705" r:id="rId455"/>
    <p:sldId id="706" r:id="rId456"/>
    <p:sldId id="707" r:id="rId457"/>
    <p:sldId id="708" r:id="rId458"/>
    <p:sldId id="709" r:id="rId459"/>
    <p:sldId id="710" r:id="rId460"/>
    <p:sldId id="711" r:id="rId461"/>
    <p:sldId id="712" r:id="rId462"/>
    <p:sldId id="713" r:id="rId463"/>
    <p:sldId id="714" r:id="rId464"/>
    <p:sldId id="715" r:id="rId465"/>
    <p:sldId id="716" r:id="rId466"/>
    <p:sldId id="717" r:id="rId467"/>
    <p:sldId id="718" r:id="rId468"/>
    <p:sldId id="719" r:id="rId469"/>
    <p:sldId id="720" r:id="rId470"/>
    <p:sldId id="721" r:id="rId471"/>
    <p:sldId id="722" r:id="rId472"/>
    <p:sldId id="723" r:id="rId473"/>
    <p:sldId id="724" r:id="rId474"/>
    <p:sldId id="725" r:id="rId475"/>
    <p:sldId id="726" r:id="rId476"/>
    <p:sldId id="727" r:id="rId477"/>
    <p:sldId id="728" r:id="rId478"/>
    <p:sldId id="729" r:id="rId479"/>
    <p:sldId id="730" r:id="rId480"/>
    <p:sldId id="731" r:id="rId481"/>
    <p:sldId id="732" r:id="rId482"/>
    <p:sldId id="733" r:id="rId483"/>
    <p:sldId id="734" r:id="rId484"/>
    <p:sldId id="735" r:id="rId485"/>
    <p:sldId id="736" r:id="rId486"/>
    <p:sldId id="737" r:id="rId487"/>
    <p:sldId id="738" r:id="rId488"/>
    <p:sldId id="739" r:id="rId489"/>
    <p:sldId id="740" r:id="rId490"/>
    <p:sldId id="741" r:id="rId491"/>
    <p:sldId id="742" r:id="rId492"/>
    <p:sldId id="743" r:id="rId493"/>
    <p:sldId id="744" r:id="rId494"/>
    <p:sldId id="745" r:id="rId495"/>
    <p:sldId id="746" r:id="rId496"/>
    <p:sldId id="747" r:id="rId497"/>
    <p:sldId id="748" r:id="rId498"/>
    <p:sldId id="749" r:id="rId499"/>
    <p:sldId id="750" r:id="rId500"/>
    <p:sldId id="751" r:id="rId501"/>
    <p:sldId id="752" r:id="rId502"/>
    <p:sldId id="753" r:id="rId503"/>
    <p:sldId id="754" r:id="rId504"/>
    <p:sldId id="755" r:id="rId505"/>
    <p:sldId id="756" r:id="rId506"/>
    <p:sldId id="757" r:id="rId507"/>
    <p:sldId id="758" r:id="rId508"/>
    <p:sldId id="759" r:id="rId509"/>
    <p:sldId id="760" r:id="rId510"/>
    <p:sldId id="761" r:id="rId511"/>
    <p:sldId id="762" r:id="rId512"/>
    <p:sldId id="763" r:id="rId513"/>
    <p:sldId id="764" r:id="rId514"/>
    <p:sldId id="765" r:id="rId515"/>
    <p:sldId id="766" r:id="rId516"/>
    <p:sldId id="767" r:id="rId517"/>
    <p:sldId id="768" r:id="rId518"/>
    <p:sldId id="769" r:id="rId519"/>
    <p:sldId id="770" r:id="rId520"/>
    <p:sldId id="771" r:id="rId521"/>
    <p:sldId id="772" r:id="rId522"/>
    <p:sldId id="773" r:id="rId523"/>
    <p:sldId id="774" r:id="rId524"/>
    <p:sldId id="775" r:id="rId525"/>
    <p:sldId id="776" r:id="rId526"/>
    <p:sldId id="777" r:id="rId527"/>
    <p:sldId id="778" r:id="rId528"/>
    <p:sldId id="779" r:id="rId529"/>
    <p:sldId id="780" r:id="rId530"/>
    <p:sldId id="781" r:id="rId531"/>
    <p:sldId id="782" r:id="rId532"/>
    <p:sldId id="783" r:id="rId533"/>
    <p:sldId id="784" r:id="rId534"/>
    <p:sldId id="785" r:id="rId535"/>
    <p:sldId id="786" r:id="rId536"/>
    <p:sldId id="787" r:id="rId537"/>
    <p:sldId id="788" r:id="rId538"/>
    <p:sldId id="789" r:id="rId539"/>
    <p:sldId id="790" r:id="rId540"/>
    <p:sldId id="791" r:id="rId541"/>
    <p:sldId id="792" r:id="rId542"/>
    <p:sldId id="793" r:id="rId543"/>
    <p:sldId id="794" r:id="rId544"/>
    <p:sldId id="795" r:id="rId545"/>
    <p:sldId id="796" r:id="rId546"/>
    <p:sldId id="797" r:id="rId547"/>
    <p:sldId id="798" r:id="rId548"/>
    <p:sldId id="799" r:id="rId549"/>
    <p:sldId id="800" r:id="rId550"/>
    <p:sldId id="801" r:id="rId551"/>
    <p:sldId id="802" r:id="rId552"/>
    <p:sldId id="803" r:id="rId553"/>
    <p:sldId id="804" r:id="rId554"/>
    <p:sldId id="805" r:id="rId555"/>
    <p:sldId id="806" r:id="rId556"/>
    <p:sldId id="807" r:id="rId557"/>
    <p:sldId id="808" r:id="rId558"/>
    <p:sldId id="809" r:id="rId559"/>
    <p:sldId id="810" r:id="rId560"/>
    <p:sldId id="811" r:id="rId561"/>
    <p:sldId id="812" r:id="rId562"/>
    <p:sldId id="813" r:id="rId563"/>
    <p:sldId id="814" r:id="rId564"/>
    <p:sldId id="815" r:id="rId565"/>
    <p:sldId id="816" r:id="rId566"/>
    <p:sldId id="817" r:id="rId567"/>
    <p:sldId id="818" r:id="rId568"/>
    <p:sldId id="819" r:id="rId569"/>
    <p:sldId id="820" r:id="rId570"/>
    <p:sldId id="821" r:id="rId571"/>
    <p:sldId id="822" r:id="rId572"/>
    <p:sldId id="823" r:id="rId573"/>
    <p:sldId id="824" r:id="rId574"/>
    <p:sldId id="825" r:id="rId575"/>
    <p:sldId id="826" r:id="rId576"/>
    <p:sldId id="827" r:id="rId577"/>
    <p:sldId id="828" r:id="rId578"/>
    <p:sldId id="829" r:id="rId579"/>
    <p:sldId id="830" r:id="rId580"/>
    <p:sldId id="831" r:id="rId581"/>
    <p:sldId id="832" r:id="rId582"/>
    <p:sldId id="833" r:id="rId583"/>
    <p:sldId id="834" r:id="rId584"/>
    <p:sldId id="835" r:id="rId585"/>
    <p:sldId id="836" r:id="rId586"/>
    <p:sldId id="837" r:id="rId587"/>
    <p:sldId id="838" r:id="rId588"/>
    <p:sldId id="839" r:id="rId589"/>
    <p:sldId id="840" r:id="rId590"/>
    <p:sldId id="841" r:id="rId591"/>
    <p:sldId id="842" r:id="rId592"/>
    <p:sldId id="843" r:id="rId593"/>
    <p:sldId id="844" r:id="rId594"/>
    <p:sldId id="845" r:id="rId595"/>
    <p:sldId id="846" r:id="rId596"/>
    <p:sldId id="847" r:id="rId597"/>
    <p:sldId id="848" r:id="rId598"/>
    <p:sldId id="849" r:id="rId599"/>
    <p:sldId id="850" r:id="rId600"/>
    <p:sldId id="851" r:id="rId601"/>
    <p:sldId id="852" r:id="rId602"/>
    <p:sldId id="853" r:id="rId603"/>
    <p:sldId id="854" r:id="rId604"/>
    <p:sldId id="855" r:id="rId605"/>
    <p:sldId id="856" r:id="rId606"/>
    <p:sldId id="857" r:id="rId607"/>
    <p:sldId id="858" r:id="rId608"/>
    <p:sldId id="859" r:id="rId609"/>
    <p:sldId id="860" r:id="rId610"/>
    <p:sldId id="861" r:id="rId611"/>
    <p:sldId id="862" r:id="rId612"/>
    <p:sldId id="863" r:id="rId613"/>
    <p:sldId id="864" r:id="rId614"/>
    <p:sldId id="865" r:id="rId615"/>
    <p:sldId id="866" r:id="rId616"/>
    <p:sldId id="867" r:id="rId617"/>
    <p:sldId id="868" r:id="rId618"/>
    <p:sldId id="869" r:id="rId619"/>
    <p:sldId id="870" r:id="rId620"/>
    <p:sldId id="871" r:id="rId621"/>
    <p:sldId id="872" r:id="rId622"/>
    <p:sldId id="873" r:id="rId623"/>
    <p:sldId id="874" r:id="rId624"/>
    <p:sldId id="875" r:id="rId625"/>
    <p:sldId id="876" r:id="rId626"/>
    <p:sldId id="877" r:id="rId627"/>
    <p:sldId id="878" r:id="rId628"/>
    <p:sldId id="879" r:id="rId629"/>
    <p:sldId id="880" r:id="rId630"/>
    <p:sldId id="881" r:id="rId631"/>
    <p:sldId id="882" r:id="rId632"/>
    <p:sldId id="883" r:id="rId633"/>
    <p:sldId id="884" r:id="rId634"/>
    <p:sldId id="885" r:id="rId635"/>
    <p:sldId id="886" r:id="rId636"/>
    <p:sldId id="887" r:id="rId637"/>
    <p:sldId id="888" r:id="rId638"/>
    <p:sldId id="889" r:id="rId639"/>
    <p:sldId id="890" r:id="rId640"/>
    <p:sldId id="891" r:id="rId641"/>
    <p:sldId id="892" r:id="rId642"/>
    <p:sldId id="893" r:id="rId643"/>
    <p:sldId id="894" r:id="rId644"/>
    <p:sldId id="895" r:id="rId645"/>
    <p:sldId id="896" r:id="rId646"/>
    <p:sldId id="897" r:id="rId647"/>
    <p:sldId id="898" r:id="rId648"/>
    <p:sldId id="899" r:id="rId649"/>
    <p:sldId id="900" r:id="rId650"/>
    <p:sldId id="901" r:id="rId651"/>
    <p:sldId id="902" r:id="rId652"/>
    <p:sldId id="903" r:id="rId653"/>
    <p:sldId id="904" r:id="rId654"/>
    <p:sldId id="905" r:id="rId655"/>
    <p:sldId id="906" r:id="rId656"/>
    <p:sldId id="907" r:id="rId657"/>
    <p:sldId id="908" r:id="rId658"/>
    <p:sldId id="909" r:id="rId659"/>
    <p:sldId id="910" r:id="rId660"/>
    <p:sldId id="911" r:id="rId661"/>
    <p:sldId id="912" r:id="rId662"/>
    <p:sldId id="913" r:id="rId663"/>
    <p:sldId id="914" r:id="rId664"/>
    <p:sldId id="915" r:id="rId665"/>
    <p:sldId id="916" r:id="rId666"/>
    <p:sldId id="917" r:id="rId667"/>
    <p:sldId id="918" r:id="rId668"/>
    <p:sldId id="919" r:id="rId669"/>
    <p:sldId id="920" r:id="rId670"/>
    <p:sldId id="921" r:id="rId671"/>
    <p:sldId id="922" r:id="rId672"/>
    <p:sldId id="923" r:id="rId673"/>
    <p:sldId id="924" r:id="rId674"/>
    <p:sldId id="925" r:id="rId675"/>
    <p:sldId id="926" r:id="rId676"/>
    <p:sldId id="927" r:id="rId677"/>
    <p:sldId id="928" r:id="rId678"/>
    <p:sldId id="929" r:id="rId679"/>
    <p:sldId id="930" r:id="rId680"/>
    <p:sldId id="931" r:id="rId681"/>
    <p:sldId id="932" r:id="rId682"/>
    <p:sldId id="933" r:id="rId683"/>
    <p:sldId id="934" r:id="rId684"/>
    <p:sldId id="935" r:id="rId685"/>
    <p:sldId id="936" r:id="rId686"/>
    <p:sldId id="937" r:id="rId687"/>
    <p:sldId id="938" r:id="rId688"/>
    <p:sldId id="939" r:id="rId689"/>
    <p:sldId id="940" r:id="rId690"/>
    <p:sldId id="941" r:id="rId691"/>
    <p:sldId id="942" r:id="rId692"/>
    <p:sldId id="943" r:id="rId693"/>
    <p:sldId id="944" r:id="rId694"/>
    <p:sldId id="945" r:id="rId695"/>
    <p:sldId id="946" r:id="rId696"/>
    <p:sldId id="947" r:id="rId697"/>
    <p:sldId id="948" r:id="rId698"/>
    <p:sldId id="949" r:id="rId699"/>
    <p:sldId id="950" r:id="rId700"/>
    <p:sldId id="951" r:id="rId701"/>
    <p:sldId id="952" r:id="rId702"/>
    <p:sldId id="953" r:id="rId703"/>
    <p:sldId id="954" r:id="rId704"/>
    <p:sldId id="955" r:id="rId705"/>
    <p:sldId id="956" r:id="rId706"/>
    <p:sldId id="957" r:id="rId707"/>
    <p:sldId id="958" r:id="rId708"/>
    <p:sldId id="959" r:id="rId709"/>
    <p:sldId id="960" r:id="rId710"/>
    <p:sldId id="961" r:id="rId711"/>
    <p:sldId id="962" r:id="rId712"/>
    <p:sldId id="963" r:id="rId713"/>
    <p:sldId id="964" r:id="rId714"/>
    <p:sldId id="965" r:id="rId715"/>
    <p:sldId id="966" r:id="rId716"/>
    <p:sldId id="967" r:id="rId717"/>
    <p:sldId id="968" r:id="rId718"/>
    <p:sldId id="969" r:id="rId719"/>
    <p:sldId id="970" r:id="rId720"/>
    <p:sldId id="971" r:id="rId721"/>
    <p:sldId id="972" r:id="rId722"/>
    <p:sldId id="973" r:id="rId723"/>
    <p:sldId id="974" r:id="rId724"/>
    <p:sldId id="975" r:id="rId725"/>
    <p:sldId id="976" r:id="rId726"/>
    <p:sldId id="977" r:id="rId727"/>
    <p:sldId id="978" r:id="rId728"/>
    <p:sldId id="979" r:id="rId729"/>
    <p:sldId id="980" r:id="rId730"/>
    <p:sldId id="981" r:id="rId731"/>
    <p:sldId id="982" r:id="rId732"/>
    <p:sldId id="983" r:id="rId733"/>
    <p:sldId id="984" r:id="rId734"/>
    <p:sldId id="985" r:id="rId735"/>
    <p:sldId id="986" r:id="rId736"/>
    <p:sldId id="987" r:id="rId737"/>
    <p:sldId id="988" r:id="rId738"/>
    <p:sldId id="989" r:id="rId739"/>
    <p:sldId id="990" r:id="rId740"/>
    <p:sldId id="991" r:id="rId741"/>
    <p:sldId id="992" r:id="rId742"/>
    <p:sldId id="993" r:id="rId743"/>
    <p:sldId id="994" r:id="rId744"/>
    <p:sldId id="995" r:id="rId745"/>
    <p:sldId id="996" r:id="rId746"/>
    <p:sldId id="997" r:id="rId747"/>
    <p:sldId id="998" r:id="rId748"/>
    <p:sldId id="999" r:id="rId749"/>
    <p:sldId id="1000" r:id="rId750"/>
    <p:sldId id="1001" r:id="rId751"/>
    <p:sldId id="1002" r:id="rId752"/>
    <p:sldId id="1003" r:id="rId753"/>
    <p:sldId id="1004" r:id="rId754"/>
    <p:sldId id="1005" r:id="rId755"/>
    <p:sldId id="1006" r:id="rId756"/>
    <p:sldId id="1007" r:id="rId757"/>
    <p:sldId id="1008" r:id="rId758"/>
    <p:sldId id="1009" r:id="rId759"/>
    <p:sldId id="1010" r:id="rId760"/>
    <p:sldId id="1011" r:id="rId761"/>
    <p:sldId id="1012" r:id="rId762"/>
    <p:sldId id="1013" r:id="rId763"/>
    <p:sldId id="1014" r:id="rId764"/>
    <p:sldId id="1015" r:id="rId765"/>
    <p:sldId id="1016" r:id="rId7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ahoma" charset="0"/>
        <a:ea typeface="ＭＳ Ｐゴシック" charset="0"/>
        <a:cs typeface="Arial" charset="0"/>
      </a:defRPr>
    </a:lvl1pPr>
    <a:lvl2pPr marL="457200" algn="l" rtl="0" fontAlgn="base">
      <a:spcBef>
        <a:spcPct val="0"/>
      </a:spcBef>
      <a:spcAft>
        <a:spcPct val="0"/>
      </a:spcAft>
      <a:defRPr kern="1200">
        <a:solidFill>
          <a:schemeClr val="tx1"/>
        </a:solidFill>
        <a:latin typeface="Tahoma" charset="0"/>
        <a:ea typeface="ＭＳ Ｐゴシック" charset="0"/>
        <a:cs typeface="Arial" charset="0"/>
      </a:defRPr>
    </a:lvl2pPr>
    <a:lvl3pPr marL="914400" algn="l" rtl="0" fontAlgn="base">
      <a:spcBef>
        <a:spcPct val="0"/>
      </a:spcBef>
      <a:spcAft>
        <a:spcPct val="0"/>
      </a:spcAft>
      <a:defRPr kern="1200">
        <a:solidFill>
          <a:schemeClr val="tx1"/>
        </a:solidFill>
        <a:latin typeface="Tahoma" charset="0"/>
        <a:ea typeface="ＭＳ Ｐゴシック" charset="0"/>
        <a:cs typeface="Arial" charset="0"/>
      </a:defRPr>
    </a:lvl3pPr>
    <a:lvl4pPr marL="1371600" algn="l" rtl="0" fontAlgn="base">
      <a:spcBef>
        <a:spcPct val="0"/>
      </a:spcBef>
      <a:spcAft>
        <a:spcPct val="0"/>
      </a:spcAft>
      <a:defRPr kern="1200">
        <a:solidFill>
          <a:schemeClr val="tx1"/>
        </a:solidFill>
        <a:latin typeface="Tahoma" charset="0"/>
        <a:ea typeface="ＭＳ Ｐゴシック" charset="0"/>
        <a:cs typeface="Arial" charset="0"/>
      </a:defRPr>
    </a:lvl4pPr>
    <a:lvl5pPr marL="1828800" algn="l" rtl="0" fontAlgn="base">
      <a:spcBef>
        <a:spcPct val="0"/>
      </a:spcBef>
      <a:spcAft>
        <a:spcPct val="0"/>
      </a:spcAft>
      <a:defRPr kern="1200">
        <a:solidFill>
          <a:schemeClr val="tx1"/>
        </a:solidFill>
        <a:latin typeface="Tahoma" charset="0"/>
        <a:ea typeface="ＭＳ Ｐゴシック" charset="0"/>
        <a:cs typeface="Arial" charset="0"/>
      </a:defRPr>
    </a:lvl5pPr>
    <a:lvl6pPr marL="2286000" algn="l" defTabSz="457200" rtl="0" eaLnBrk="1" latinLnBrk="0" hangingPunct="1">
      <a:defRPr kern="1200">
        <a:solidFill>
          <a:schemeClr val="tx1"/>
        </a:solidFill>
        <a:latin typeface="Tahoma" charset="0"/>
        <a:ea typeface="ＭＳ Ｐゴシック" charset="0"/>
        <a:cs typeface="Arial" charset="0"/>
      </a:defRPr>
    </a:lvl6pPr>
    <a:lvl7pPr marL="2743200" algn="l" defTabSz="457200" rtl="0" eaLnBrk="1" latinLnBrk="0" hangingPunct="1">
      <a:defRPr kern="1200">
        <a:solidFill>
          <a:schemeClr val="tx1"/>
        </a:solidFill>
        <a:latin typeface="Tahoma" charset="0"/>
        <a:ea typeface="ＭＳ Ｐゴシック" charset="0"/>
        <a:cs typeface="Arial" charset="0"/>
      </a:defRPr>
    </a:lvl7pPr>
    <a:lvl8pPr marL="3200400" algn="l" defTabSz="457200" rtl="0" eaLnBrk="1" latinLnBrk="0" hangingPunct="1">
      <a:defRPr kern="1200">
        <a:solidFill>
          <a:schemeClr val="tx1"/>
        </a:solidFill>
        <a:latin typeface="Tahoma" charset="0"/>
        <a:ea typeface="ＭＳ Ｐゴシック" charset="0"/>
        <a:cs typeface="Arial" charset="0"/>
      </a:defRPr>
    </a:lvl8pPr>
    <a:lvl9pPr marL="3657600" algn="l" defTabSz="457200" rtl="0" eaLnBrk="1" latinLnBrk="0" hangingPunct="1">
      <a:defRPr kern="1200">
        <a:solidFill>
          <a:schemeClr val="tx1"/>
        </a:solidFill>
        <a:latin typeface="Tahoma"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5050"/>
    <a:srgbClr val="339933"/>
    <a:srgbClr val="FF0000"/>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p:cViewPr varScale="1">
        <p:scale>
          <a:sx n="91" d="100"/>
          <a:sy n="91" d="100"/>
        </p:scale>
        <p:origin x="1104"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671" Type="http://schemas.openxmlformats.org/officeDocument/2006/relationships/slide" Target="slides/slide666.xml"/><Relationship Id="rId769" Type="http://schemas.openxmlformats.org/officeDocument/2006/relationships/presProps" Target="presProps.xml"/><Relationship Id="rId21" Type="http://schemas.openxmlformats.org/officeDocument/2006/relationships/slide" Target="slides/slide16.xml"/><Relationship Id="rId324" Type="http://schemas.openxmlformats.org/officeDocument/2006/relationships/slide" Target="slides/slide319.xml"/><Relationship Id="rId531" Type="http://schemas.openxmlformats.org/officeDocument/2006/relationships/slide" Target="slides/slide526.xml"/><Relationship Id="rId629" Type="http://schemas.openxmlformats.org/officeDocument/2006/relationships/slide" Target="slides/slide624.xml"/><Relationship Id="rId170" Type="http://schemas.openxmlformats.org/officeDocument/2006/relationships/slide" Target="slides/slide165.xml"/><Relationship Id="rId268" Type="http://schemas.openxmlformats.org/officeDocument/2006/relationships/slide" Target="slides/slide263.xml"/><Relationship Id="rId475" Type="http://schemas.openxmlformats.org/officeDocument/2006/relationships/slide" Target="slides/slide470.xml"/><Relationship Id="rId682" Type="http://schemas.openxmlformats.org/officeDocument/2006/relationships/slide" Target="slides/slide677.xml"/><Relationship Id="rId32" Type="http://schemas.openxmlformats.org/officeDocument/2006/relationships/slide" Target="slides/slide27.xml"/><Relationship Id="rId128" Type="http://schemas.openxmlformats.org/officeDocument/2006/relationships/slide" Target="slides/slide123.xml"/><Relationship Id="rId335" Type="http://schemas.openxmlformats.org/officeDocument/2006/relationships/slide" Target="slides/slide330.xml"/><Relationship Id="rId542" Type="http://schemas.openxmlformats.org/officeDocument/2006/relationships/slide" Target="slides/slide537.xml"/><Relationship Id="rId181" Type="http://schemas.openxmlformats.org/officeDocument/2006/relationships/slide" Target="slides/slide176.xml"/><Relationship Id="rId402" Type="http://schemas.openxmlformats.org/officeDocument/2006/relationships/slide" Target="slides/slide397.xml"/><Relationship Id="rId279" Type="http://schemas.openxmlformats.org/officeDocument/2006/relationships/slide" Target="slides/slide274.xml"/><Relationship Id="rId486" Type="http://schemas.openxmlformats.org/officeDocument/2006/relationships/slide" Target="slides/slide481.xml"/><Relationship Id="rId693" Type="http://schemas.openxmlformats.org/officeDocument/2006/relationships/slide" Target="slides/slide688.xml"/><Relationship Id="rId707" Type="http://schemas.openxmlformats.org/officeDocument/2006/relationships/slide" Target="slides/slide702.xml"/><Relationship Id="rId43" Type="http://schemas.openxmlformats.org/officeDocument/2006/relationships/slide" Target="slides/slide38.xml"/><Relationship Id="rId139" Type="http://schemas.openxmlformats.org/officeDocument/2006/relationships/slide" Target="slides/slide134.xml"/><Relationship Id="rId346" Type="http://schemas.openxmlformats.org/officeDocument/2006/relationships/slide" Target="slides/slide341.xml"/><Relationship Id="rId553" Type="http://schemas.openxmlformats.org/officeDocument/2006/relationships/slide" Target="slides/slide548.xml"/><Relationship Id="rId760" Type="http://schemas.openxmlformats.org/officeDocument/2006/relationships/slide" Target="slides/slide755.xml"/><Relationship Id="rId192" Type="http://schemas.openxmlformats.org/officeDocument/2006/relationships/slide" Target="slides/slide187.xml"/><Relationship Id="rId206" Type="http://schemas.openxmlformats.org/officeDocument/2006/relationships/slide" Target="slides/slide201.xml"/><Relationship Id="rId413" Type="http://schemas.openxmlformats.org/officeDocument/2006/relationships/slide" Target="slides/slide408.xml"/><Relationship Id="rId497" Type="http://schemas.openxmlformats.org/officeDocument/2006/relationships/slide" Target="slides/slide492.xml"/><Relationship Id="rId620" Type="http://schemas.openxmlformats.org/officeDocument/2006/relationships/slide" Target="slides/slide615.xml"/><Relationship Id="rId718" Type="http://schemas.openxmlformats.org/officeDocument/2006/relationships/slide" Target="slides/slide713.xml"/><Relationship Id="rId357" Type="http://schemas.openxmlformats.org/officeDocument/2006/relationships/slide" Target="slides/slide352.xml"/><Relationship Id="rId54" Type="http://schemas.openxmlformats.org/officeDocument/2006/relationships/slide" Target="slides/slide49.xml"/><Relationship Id="rId217" Type="http://schemas.openxmlformats.org/officeDocument/2006/relationships/slide" Target="slides/slide212.xml"/><Relationship Id="rId564" Type="http://schemas.openxmlformats.org/officeDocument/2006/relationships/slide" Target="slides/slide559.xml"/><Relationship Id="rId771" Type="http://schemas.openxmlformats.org/officeDocument/2006/relationships/theme" Target="theme/theme1.xml"/><Relationship Id="rId424" Type="http://schemas.openxmlformats.org/officeDocument/2006/relationships/slide" Target="slides/slide419.xml"/><Relationship Id="rId631" Type="http://schemas.openxmlformats.org/officeDocument/2006/relationships/slide" Target="slides/slide626.xml"/><Relationship Id="rId729" Type="http://schemas.openxmlformats.org/officeDocument/2006/relationships/slide" Target="slides/slide724.xml"/><Relationship Id="rId270" Type="http://schemas.openxmlformats.org/officeDocument/2006/relationships/slide" Target="slides/slide265.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575" Type="http://schemas.openxmlformats.org/officeDocument/2006/relationships/slide" Target="slides/slide570.xml"/><Relationship Id="rId228" Type="http://schemas.openxmlformats.org/officeDocument/2006/relationships/slide" Target="slides/slide223.xml"/><Relationship Id="rId435" Type="http://schemas.openxmlformats.org/officeDocument/2006/relationships/slide" Target="slides/slide430.xml"/><Relationship Id="rId642" Type="http://schemas.openxmlformats.org/officeDocument/2006/relationships/slide" Target="slides/slide637.xml"/><Relationship Id="rId281" Type="http://schemas.openxmlformats.org/officeDocument/2006/relationships/slide" Target="slides/slide276.xml"/><Relationship Id="rId502" Type="http://schemas.openxmlformats.org/officeDocument/2006/relationships/slide" Target="slides/slide497.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slide" Target="slides/slide374.xml"/><Relationship Id="rId586" Type="http://schemas.openxmlformats.org/officeDocument/2006/relationships/slide" Target="slides/slide581.xml"/><Relationship Id="rId7" Type="http://schemas.openxmlformats.org/officeDocument/2006/relationships/slide" Target="slides/slide2.xml"/><Relationship Id="rId239" Type="http://schemas.openxmlformats.org/officeDocument/2006/relationships/slide" Target="slides/slide234.xml"/><Relationship Id="rId446" Type="http://schemas.openxmlformats.org/officeDocument/2006/relationships/slide" Target="slides/slide441.xml"/><Relationship Id="rId653" Type="http://schemas.openxmlformats.org/officeDocument/2006/relationships/slide" Target="slides/slide648.xml"/><Relationship Id="rId292" Type="http://schemas.openxmlformats.org/officeDocument/2006/relationships/slide" Target="slides/slide287.xml"/><Relationship Id="rId306" Type="http://schemas.openxmlformats.org/officeDocument/2006/relationships/slide" Target="slides/slide301.xml"/><Relationship Id="rId87" Type="http://schemas.openxmlformats.org/officeDocument/2006/relationships/slide" Target="slides/slide82.xml"/><Relationship Id="rId513" Type="http://schemas.openxmlformats.org/officeDocument/2006/relationships/slide" Target="slides/slide508.xml"/><Relationship Id="rId597" Type="http://schemas.openxmlformats.org/officeDocument/2006/relationships/slide" Target="slides/slide592.xml"/><Relationship Id="rId720" Type="http://schemas.openxmlformats.org/officeDocument/2006/relationships/slide" Target="slides/slide715.xml"/><Relationship Id="rId152" Type="http://schemas.openxmlformats.org/officeDocument/2006/relationships/slide" Target="slides/slide147.xml"/><Relationship Id="rId457" Type="http://schemas.openxmlformats.org/officeDocument/2006/relationships/slide" Target="slides/slide452.xml"/><Relationship Id="rId664" Type="http://schemas.openxmlformats.org/officeDocument/2006/relationships/slide" Target="slides/slide659.xml"/><Relationship Id="rId14" Type="http://schemas.openxmlformats.org/officeDocument/2006/relationships/slide" Target="slides/slide9.xml"/><Relationship Id="rId317" Type="http://schemas.openxmlformats.org/officeDocument/2006/relationships/slide" Target="slides/slide312.xml"/><Relationship Id="rId524" Type="http://schemas.openxmlformats.org/officeDocument/2006/relationships/slide" Target="slides/slide519.xml"/><Relationship Id="rId731" Type="http://schemas.openxmlformats.org/officeDocument/2006/relationships/slide" Target="slides/slide726.xml"/><Relationship Id="rId98" Type="http://schemas.openxmlformats.org/officeDocument/2006/relationships/slide" Target="slides/slide93.xml"/><Relationship Id="rId163" Type="http://schemas.openxmlformats.org/officeDocument/2006/relationships/slide" Target="slides/slide158.xml"/><Relationship Id="rId370" Type="http://schemas.openxmlformats.org/officeDocument/2006/relationships/slide" Target="slides/slide365.xml"/><Relationship Id="rId230" Type="http://schemas.openxmlformats.org/officeDocument/2006/relationships/slide" Target="slides/slide225.xml"/><Relationship Id="rId468" Type="http://schemas.openxmlformats.org/officeDocument/2006/relationships/slide" Target="slides/slide463.xml"/><Relationship Id="rId675" Type="http://schemas.openxmlformats.org/officeDocument/2006/relationships/slide" Target="slides/slide670.xml"/><Relationship Id="rId25" Type="http://schemas.openxmlformats.org/officeDocument/2006/relationships/slide" Target="slides/slide20.xml"/><Relationship Id="rId328" Type="http://schemas.openxmlformats.org/officeDocument/2006/relationships/slide" Target="slides/slide323.xml"/><Relationship Id="rId535" Type="http://schemas.openxmlformats.org/officeDocument/2006/relationships/slide" Target="slides/slide530.xml"/><Relationship Id="rId742" Type="http://schemas.openxmlformats.org/officeDocument/2006/relationships/slide" Target="slides/slide737.xml"/><Relationship Id="rId174" Type="http://schemas.openxmlformats.org/officeDocument/2006/relationships/slide" Target="slides/slide169.xml"/><Relationship Id="rId381" Type="http://schemas.openxmlformats.org/officeDocument/2006/relationships/slide" Target="slides/slide376.xml"/><Relationship Id="rId602" Type="http://schemas.openxmlformats.org/officeDocument/2006/relationships/slide" Target="slides/slide597.xml"/><Relationship Id="rId241" Type="http://schemas.openxmlformats.org/officeDocument/2006/relationships/slide" Target="slides/slide236.xml"/><Relationship Id="rId479" Type="http://schemas.openxmlformats.org/officeDocument/2006/relationships/slide" Target="slides/slide474.xml"/><Relationship Id="rId686" Type="http://schemas.openxmlformats.org/officeDocument/2006/relationships/slide" Target="slides/slide681.xml"/><Relationship Id="rId36" Type="http://schemas.openxmlformats.org/officeDocument/2006/relationships/slide" Target="slides/slide31.xml"/><Relationship Id="rId339" Type="http://schemas.openxmlformats.org/officeDocument/2006/relationships/slide" Target="slides/slide334.xml"/><Relationship Id="rId546" Type="http://schemas.openxmlformats.org/officeDocument/2006/relationships/slide" Target="slides/slide541.xml"/><Relationship Id="rId753" Type="http://schemas.openxmlformats.org/officeDocument/2006/relationships/slide" Target="slides/slide748.xml"/><Relationship Id="rId101" Type="http://schemas.openxmlformats.org/officeDocument/2006/relationships/slide" Target="slides/slide96.xml"/><Relationship Id="rId185" Type="http://schemas.openxmlformats.org/officeDocument/2006/relationships/slide" Target="slides/slide180.xml"/><Relationship Id="rId406" Type="http://schemas.openxmlformats.org/officeDocument/2006/relationships/slide" Target="slides/slide401.xml"/><Relationship Id="rId392" Type="http://schemas.openxmlformats.org/officeDocument/2006/relationships/slide" Target="slides/slide387.xml"/><Relationship Id="rId613" Type="http://schemas.openxmlformats.org/officeDocument/2006/relationships/slide" Target="slides/slide608.xml"/><Relationship Id="rId697" Type="http://schemas.openxmlformats.org/officeDocument/2006/relationships/slide" Target="slides/slide692.xml"/><Relationship Id="rId252" Type="http://schemas.openxmlformats.org/officeDocument/2006/relationships/slide" Target="slides/slide247.xml"/><Relationship Id="rId47" Type="http://schemas.openxmlformats.org/officeDocument/2006/relationships/slide" Target="slides/slide42.xml"/><Relationship Id="rId112" Type="http://schemas.openxmlformats.org/officeDocument/2006/relationships/slide" Target="slides/slide107.xml"/><Relationship Id="rId557" Type="http://schemas.openxmlformats.org/officeDocument/2006/relationships/slide" Target="slides/slide552.xml"/><Relationship Id="rId764" Type="http://schemas.openxmlformats.org/officeDocument/2006/relationships/slide" Target="slides/slide759.xml"/><Relationship Id="rId196" Type="http://schemas.openxmlformats.org/officeDocument/2006/relationships/slide" Target="slides/slide191.xml"/><Relationship Id="rId417" Type="http://schemas.openxmlformats.org/officeDocument/2006/relationships/slide" Target="slides/slide412.xml"/><Relationship Id="rId624" Type="http://schemas.openxmlformats.org/officeDocument/2006/relationships/slide" Target="slides/slide619.xml"/><Relationship Id="rId263" Type="http://schemas.openxmlformats.org/officeDocument/2006/relationships/slide" Target="slides/slide258.xml"/><Relationship Id="rId470" Type="http://schemas.openxmlformats.org/officeDocument/2006/relationships/slide" Target="slides/slide465.xml"/><Relationship Id="rId58" Type="http://schemas.openxmlformats.org/officeDocument/2006/relationships/slide" Target="slides/slide53.xml"/><Relationship Id="rId123" Type="http://schemas.openxmlformats.org/officeDocument/2006/relationships/slide" Target="slides/slide118.xml"/><Relationship Id="rId330" Type="http://schemas.openxmlformats.org/officeDocument/2006/relationships/slide" Target="slides/slide325.xml"/><Relationship Id="rId568" Type="http://schemas.openxmlformats.org/officeDocument/2006/relationships/slide" Target="slides/slide563.xml"/><Relationship Id="rId428" Type="http://schemas.openxmlformats.org/officeDocument/2006/relationships/slide" Target="slides/slide423.xml"/><Relationship Id="rId635" Type="http://schemas.openxmlformats.org/officeDocument/2006/relationships/slide" Target="slides/slide630.xml"/><Relationship Id="rId274" Type="http://schemas.openxmlformats.org/officeDocument/2006/relationships/slide" Target="slides/slide269.xml"/><Relationship Id="rId481" Type="http://schemas.openxmlformats.org/officeDocument/2006/relationships/slide" Target="slides/slide476.xml"/><Relationship Id="rId702" Type="http://schemas.openxmlformats.org/officeDocument/2006/relationships/slide" Target="slides/slide697.xml"/><Relationship Id="rId69" Type="http://schemas.openxmlformats.org/officeDocument/2006/relationships/slide" Target="slides/slide64.xml"/><Relationship Id="rId134" Type="http://schemas.openxmlformats.org/officeDocument/2006/relationships/slide" Target="slides/slide129.xml"/><Relationship Id="rId579" Type="http://schemas.openxmlformats.org/officeDocument/2006/relationships/slide" Target="slides/slide574.xml"/><Relationship Id="rId341" Type="http://schemas.openxmlformats.org/officeDocument/2006/relationships/slide" Target="slides/slide336.xml"/><Relationship Id="rId439" Type="http://schemas.openxmlformats.org/officeDocument/2006/relationships/slide" Target="slides/slide434.xml"/><Relationship Id="rId646" Type="http://schemas.openxmlformats.org/officeDocument/2006/relationships/slide" Target="slides/slide641.xml"/><Relationship Id="rId201" Type="http://schemas.openxmlformats.org/officeDocument/2006/relationships/slide" Target="slides/slide196.xml"/><Relationship Id="rId285" Type="http://schemas.openxmlformats.org/officeDocument/2006/relationships/slide" Target="slides/slide280.xml"/><Relationship Id="rId506" Type="http://schemas.openxmlformats.org/officeDocument/2006/relationships/slide" Target="slides/slide501.xml"/><Relationship Id="rId492" Type="http://schemas.openxmlformats.org/officeDocument/2006/relationships/slide" Target="slides/slide487.xml"/><Relationship Id="rId713" Type="http://schemas.openxmlformats.org/officeDocument/2006/relationships/slide" Target="slides/slide708.xml"/><Relationship Id="rId145" Type="http://schemas.openxmlformats.org/officeDocument/2006/relationships/slide" Target="slides/slide140.xml"/><Relationship Id="rId352" Type="http://schemas.openxmlformats.org/officeDocument/2006/relationships/slide" Target="slides/slide347.xml"/><Relationship Id="rId212" Type="http://schemas.openxmlformats.org/officeDocument/2006/relationships/slide" Target="slides/slide207.xml"/><Relationship Id="rId657" Type="http://schemas.openxmlformats.org/officeDocument/2006/relationships/slide" Target="slides/slide652.xml"/><Relationship Id="rId296" Type="http://schemas.openxmlformats.org/officeDocument/2006/relationships/slide" Target="slides/slide291.xml"/><Relationship Id="rId517" Type="http://schemas.openxmlformats.org/officeDocument/2006/relationships/slide" Target="slides/slide512.xml"/><Relationship Id="rId724" Type="http://schemas.openxmlformats.org/officeDocument/2006/relationships/slide" Target="slides/slide719.xml"/><Relationship Id="rId60" Type="http://schemas.openxmlformats.org/officeDocument/2006/relationships/slide" Target="slides/slide55.xml"/><Relationship Id="rId156" Type="http://schemas.openxmlformats.org/officeDocument/2006/relationships/slide" Target="slides/slide151.xml"/><Relationship Id="rId363" Type="http://schemas.openxmlformats.org/officeDocument/2006/relationships/slide" Target="slides/slide358.xml"/><Relationship Id="rId570" Type="http://schemas.openxmlformats.org/officeDocument/2006/relationships/slide" Target="slides/slide565.xml"/><Relationship Id="rId223" Type="http://schemas.openxmlformats.org/officeDocument/2006/relationships/slide" Target="slides/slide218.xml"/><Relationship Id="rId430" Type="http://schemas.openxmlformats.org/officeDocument/2006/relationships/slide" Target="slides/slide425.xml"/><Relationship Id="rId668" Type="http://schemas.openxmlformats.org/officeDocument/2006/relationships/slide" Target="slides/slide663.xml"/><Relationship Id="rId18" Type="http://schemas.openxmlformats.org/officeDocument/2006/relationships/slide" Target="slides/slide13.xml"/><Relationship Id="rId528" Type="http://schemas.openxmlformats.org/officeDocument/2006/relationships/slide" Target="slides/slide523.xml"/><Relationship Id="rId735" Type="http://schemas.openxmlformats.org/officeDocument/2006/relationships/slide" Target="slides/slide730.xml"/><Relationship Id="rId167" Type="http://schemas.openxmlformats.org/officeDocument/2006/relationships/slide" Target="slides/slide162.xml"/><Relationship Id="rId374" Type="http://schemas.openxmlformats.org/officeDocument/2006/relationships/slide" Target="slides/slide369.xml"/><Relationship Id="rId581" Type="http://schemas.openxmlformats.org/officeDocument/2006/relationships/slide" Target="slides/slide576.xml"/><Relationship Id="rId71" Type="http://schemas.openxmlformats.org/officeDocument/2006/relationships/slide" Target="slides/slide66.xml"/><Relationship Id="rId234" Type="http://schemas.openxmlformats.org/officeDocument/2006/relationships/slide" Target="slides/slide229.xml"/><Relationship Id="rId679" Type="http://schemas.openxmlformats.org/officeDocument/2006/relationships/slide" Target="slides/slide674.xml"/><Relationship Id="rId2" Type="http://schemas.openxmlformats.org/officeDocument/2006/relationships/slideMaster" Target="slideMasters/slideMaster2.xml"/><Relationship Id="rId29" Type="http://schemas.openxmlformats.org/officeDocument/2006/relationships/slide" Target="slides/slide24.xml"/><Relationship Id="rId441" Type="http://schemas.openxmlformats.org/officeDocument/2006/relationships/slide" Target="slides/slide436.xml"/><Relationship Id="rId539" Type="http://schemas.openxmlformats.org/officeDocument/2006/relationships/slide" Target="slides/slide534.xml"/><Relationship Id="rId746" Type="http://schemas.openxmlformats.org/officeDocument/2006/relationships/slide" Target="slides/slide741.xml"/><Relationship Id="rId178" Type="http://schemas.openxmlformats.org/officeDocument/2006/relationships/slide" Target="slides/slide173.xml"/><Relationship Id="rId301" Type="http://schemas.openxmlformats.org/officeDocument/2006/relationships/slide" Target="slides/slide296.xml"/><Relationship Id="rId82" Type="http://schemas.openxmlformats.org/officeDocument/2006/relationships/slide" Target="slides/slide77.xml"/><Relationship Id="rId385" Type="http://schemas.openxmlformats.org/officeDocument/2006/relationships/slide" Target="slides/slide380.xml"/><Relationship Id="rId592" Type="http://schemas.openxmlformats.org/officeDocument/2006/relationships/slide" Target="slides/slide587.xml"/><Relationship Id="rId606" Type="http://schemas.openxmlformats.org/officeDocument/2006/relationships/slide" Target="slides/slide601.xml"/><Relationship Id="rId245" Type="http://schemas.openxmlformats.org/officeDocument/2006/relationships/slide" Target="slides/slide240.xml"/><Relationship Id="rId452" Type="http://schemas.openxmlformats.org/officeDocument/2006/relationships/slide" Target="slides/slide447.xml"/><Relationship Id="rId105" Type="http://schemas.openxmlformats.org/officeDocument/2006/relationships/slide" Target="slides/slide100.xml"/><Relationship Id="rId312" Type="http://schemas.openxmlformats.org/officeDocument/2006/relationships/slide" Target="slides/slide307.xml"/><Relationship Id="rId757" Type="http://schemas.openxmlformats.org/officeDocument/2006/relationships/slide" Target="slides/slide752.xml"/><Relationship Id="rId93" Type="http://schemas.openxmlformats.org/officeDocument/2006/relationships/slide" Target="slides/slide88.xml"/><Relationship Id="rId189" Type="http://schemas.openxmlformats.org/officeDocument/2006/relationships/slide" Target="slides/slide184.xml"/><Relationship Id="rId396" Type="http://schemas.openxmlformats.org/officeDocument/2006/relationships/slide" Target="slides/slide391.xml"/><Relationship Id="rId617" Type="http://schemas.openxmlformats.org/officeDocument/2006/relationships/slide" Target="slides/slide612.xml"/><Relationship Id="rId256" Type="http://schemas.openxmlformats.org/officeDocument/2006/relationships/slide" Target="slides/slide251.xml"/><Relationship Id="rId463" Type="http://schemas.openxmlformats.org/officeDocument/2006/relationships/slide" Target="slides/slide458.xml"/><Relationship Id="rId670" Type="http://schemas.openxmlformats.org/officeDocument/2006/relationships/slide" Target="slides/slide665.xml"/><Relationship Id="rId116" Type="http://schemas.openxmlformats.org/officeDocument/2006/relationships/slide" Target="slides/slide111.xml"/><Relationship Id="rId323" Type="http://schemas.openxmlformats.org/officeDocument/2006/relationships/slide" Target="slides/slide318.xml"/><Relationship Id="rId530" Type="http://schemas.openxmlformats.org/officeDocument/2006/relationships/slide" Target="slides/slide525.xml"/><Relationship Id="rId768" Type="http://schemas.openxmlformats.org/officeDocument/2006/relationships/handoutMaster" Target="handoutMasters/handoutMaster1.xml"/><Relationship Id="rId20" Type="http://schemas.openxmlformats.org/officeDocument/2006/relationships/slide" Target="slides/slide15.xml"/><Relationship Id="rId628" Type="http://schemas.openxmlformats.org/officeDocument/2006/relationships/slide" Target="slides/slide623.xml"/><Relationship Id="rId267" Type="http://schemas.openxmlformats.org/officeDocument/2006/relationships/slide" Target="slides/slide262.xml"/><Relationship Id="rId474" Type="http://schemas.openxmlformats.org/officeDocument/2006/relationships/slide" Target="slides/slide469.xml"/><Relationship Id="rId127" Type="http://schemas.openxmlformats.org/officeDocument/2006/relationships/slide" Target="slides/slide122.xml"/><Relationship Id="rId681" Type="http://schemas.openxmlformats.org/officeDocument/2006/relationships/slide" Target="slides/slide676.xml"/><Relationship Id="rId31" Type="http://schemas.openxmlformats.org/officeDocument/2006/relationships/slide" Target="slides/slide26.xml"/><Relationship Id="rId334" Type="http://schemas.openxmlformats.org/officeDocument/2006/relationships/slide" Target="slides/slide329.xml"/><Relationship Id="rId541" Type="http://schemas.openxmlformats.org/officeDocument/2006/relationships/slide" Target="slides/slide536.xml"/><Relationship Id="rId639" Type="http://schemas.openxmlformats.org/officeDocument/2006/relationships/slide" Target="slides/slide634.xml"/><Relationship Id="rId180" Type="http://schemas.openxmlformats.org/officeDocument/2006/relationships/slide" Target="slides/slide175.xml"/><Relationship Id="rId278" Type="http://schemas.openxmlformats.org/officeDocument/2006/relationships/slide" Target="slides/slide273.xml"/><Relationship Id="rId401" Type="http://schemas.openxmlformats.org/officeDocument/2006/relationships/slide" Target="slides/slide396.xml"/><Relationship Id="rId485" Type="http://schemas.openxmlformats.org/officeDocument/2006/relationships/slide" Target="slides/slide480.xml"/><Relationship Id="rId692" Type="http://schemas.openxmlformats.org/officeDocument/2006/relationships/slide" Target="slides/slide687.xml"/><Relationship Id="rId706" Type="http://schemas.openxmlformats.org/officeDocument/2006/relationships/slide" Target="slides/slide701.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slide" Target="slides/slide382.xml"/><Relationship Id="rId510" Type="http://schemas.openxmlformats.org/officeDocument/2006/relationships/slide" Target="slides/slide505.xml"/><Relationship Id="rId552" Type="http://schemas.openxmlformats.org/officeDocument/2006/relationships/slide" Target="slides/slide547.xml"/><Relationship Id="rId594" Type="http://schemas.openxmlformats.org/officeDocument/2006/relationships/slide" Target="slides/slide589.xml"/><Relationship Id="rId608" Type="http://schemas.openxmlformats.org/officeDocument/2006/relationships/slide" Target="slides/slide60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412" Type="http://schemas.openxmlformats.org/officeDocument/2006/relationships/slide" Target="slides/slide407.xml"/><Relationship Id="rId107" Type="http://schemas.openxmlformats.org/officeDocument/2006/relationships/slide" Target="slides/slide102.xml"/><Relationship Id="rId289" Type="http://schemas.openxmlformats.org/officeDocument/2006/relationships/slide" Target="slides/slide284.xml"/><Relationship Id="rId454" Type="http://schemas.openxmlformats.org/officeDocument/2006/relationships/slide" Target="slides/slide449.xml"/><Relationship Id="rId496" Type="http://schemas.openxmlformats.org/officeDocument/2006/relationships/slide" Target="slides/slide491.xml"/><Relationship Id="rId661" Type="http://schemas.openxmlformats.org/officeDocument/2006/relationships/slide" Target="slides/slide656.xml"/><Relationship Id="rId717" Type="http://schemas.openxmlformats.org/officeDocument/2006/relationships/slide" Target="slides/slide712.xml"/><Relationship Id="rId759" Type="http://schemas.openxmlformats.org/officeDocument/2006/relationships/slide" Target="slides/slide75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398" Type="http://schemas.openxmlformats.org/officeDocument/2006/relationships/slide" Target="slides/slide393.xml"/><Relationship Id="rId521" Type="http://schemas.openxmlformats.org/officeDocument/2006/relationships/slide" Target="slides/slide516.xml"/><Relationship Id="rId563" Type="http://schemas.openxmlformats.org/officeDocument/2006/relationships/slide" Target="slides/slide558.xml"/><Relationship Id="rId619" Type="http://schemas.openxmlformats.org/officeDocument/2006/relationships/slide" Target="slides/slide614.xml"/><Relationship Id="rId770" Type="http://schemas.openxmlformats.org/officeDocument/2006/relationships/viewProps" Target="viewProps.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423" Type="http://schemas.openxmlformats.org/officeDocument/2006/relationships/slide" Target="slides/slide418.xml"/><Relationship Id="rId258" Type="http://schemas.openxmlformats.org/officeDocument/2006/relationships/slide" Target="slides/slide253.xml"/><Relationship Id="rId465" Type="http://schemas.openxmlformats.org/officeDocument/2006/relationships/slide" Target="slides/slide460.xml"/><Relationship Id="rId630" Type="http://schemas.openxmlformats.org/officeDocument/2006/relationships/slide" Target="slides/slide625.xml"/><Relationship Id="rId672" Type="http://schemas.openxmlformats.org/officeDocument/2006/relationships/slide" Target="slides/slide667.xml"/><Relationship Id="rId728" Type="http://schemas.openxmlformats.org/officeDocument/2006/relationships/slide" Target="slides/slide72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532" Type="http://schemas.openxmlformats.org/officeDocument/2006/relationships/slide" Target="slides/slide527.xml"/><Relationship Id="rId574" Type="http://schemas.openxmlformats.org/officeDocument/2006/relationships/slide" Target="slides/slide569.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434" Type="http://schemas.openxmlformats.org/officeDocument/2006/relationships/slide" Target="slides/slide429.xml"/><Relationship Id="rId476" Type="http://schemas.openxmlformats.org/officeDocument/2006/relationships/slide" Target="slides/slide471.xml"/><Relationship Id="rId641" Type="http://schemas.openxmlformats.org/officeDocument/2006/relationships/slide" Target="slides/slide636.xml"/><Relationship Id="rId683" Type="http://schemas.openxmlformats.org/officeDocument/2006/relationships/slide" Target="slides/slide678.xml"/><Relationship Id="rId739" Type="http://schemas.openxmlformats.org/officeDocument/2006/relationships/slide" Target="slides/slide73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501" Type="http://schemas.openxmlformats.org/officeDocument/2006/relationships/slide" Target="slides/slide496.xml"/><Relationship Id="rId543" Type="http://schemas.openxmlformats.org/officeDocument/2006/relationships/slide" Target="slides/slide538.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slide" Target="slides/slide373.xml"/><Relationship Id="rId403" Type="http://schemas.openxmlformats.org/officeDocument/2006/relationships/slide" Target="slides/slide398.xml"/><Relationship Id="rId585" Type="http://schemas.openxmlformats.org/officeDocument/2006/relationships/slide" Target="slides/slide580.xml"/><Relationship Id="rId750" Type="http://schemas.openxmlformats.org/officeDocument/2006/relationships/slide" Target="slides/slide745.xml"/><Relationship Id="rId6" Type="http://schemas.openxmlformats.org/officeDocument/2006/relationships/slide" Target="slides/slide1.xml"/><Relationship Id="rId238" Type="http://schemas.openxmlformats.org/officeDocument/2006/relationships/slide" Target="slides/slide233.xml"/><Relationship Id="rId445" Type="http://schemas.openxmlformats.org/officeDocument/2006/relationships/slide" Target="slides/slide440.xml"/><Relationship Id="rId487" Type="http://schemas.openxmlformats.org/officeDocument/2006/relationships/slide" Target="slides/slide482.xml"/><Relationship Id="rId610" Type="http://schemas.openxmlformats.org/officeDocument/2006/relationships/slide" Target="slides/slide605.xml"/><Relationship Id="rId652" Type="http://schemas.openxmlformats.org/officeDocument/2006/relationships/slide" Target="slides/slide647.xml"/><Relationship Id="rId694" Type="http://schemas.openxmlformats.org/officeDocument/2006/relationships/slide" Target="slides/slide689.xml"/><Relationship Id="rId708" Type="http://schemas.openxmlformats.org/officeDocument/2006/relationships/slide" Target="slides/slide70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512" Type="http://schemas.openxmlformats.org/officeDocument/2006/relationships/slide" Target="slides/slide507.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slide" Target="slides/slide384.xml"/><Relationship Id="rId554" Type="http://schemas.openxmlformats.org/officeDocument/2006/relationships/slide" Target="slides/slide549.xml"/><Relationship Id="rId596" Type="http://schemas.openxmlformats.org/officeDocument/2006/relationships/slide" Target="slides/slide591.xml"/><Relationship Id="rId761" Type="http://schemas.openxmlformats.org/officeDocument/2006/relationships/slide" Target="slides/slide75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414" Type="http://schemas.openxmlformats.org/officeDocument/2006/relationships/slide" Target="slides/slide409.xml"/><Relationship Id="rId456" Type="http://schemas.openxmlformats.org/officeDocument/2006/relationships/slide" Target="slides/slide451.xml"/><Relationship Id="rId498" Type="http://schemas.openxmlformats.org/officeDocument/2006/relationships/slide" Target="slides/slide493.xml"/><Relationship Id="rId621" Type="http://schemas.openxmlformats.org/officeDocument/2006/relationships/slide" Target="slides/slide616.xml"/><Relationship Id="rId663" Type="http://schemas.openxmlformats.org/officeDocument/2006/relationships/slide" Target="slides/slide658.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23" Type="http://schemas.openxmlformats.org/officeDocument/2006/relationships/slide" Target="slides/slide518.xml"/><Relationship Id="rId719" Type="http://schemas.openxmlformats.org/officeDocument/2006/relationships/slide" Target="slides/slide714.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565" Type="http://schemas.openxmlformats.org/officeDocument/2006/relationships/slide" Target="slides/slide560.xml"/><Relationship Id="rId730" Type="http://schemas.openxmlformats.org/officeDocument/2006/relationships/slide" Target="slides/slide725.xml"/><Relationship Id="rId772" Type="http://schemas.openxmlformats.org/officeDocument/2006/relationships/tableStyles" Target="tableStyles.xml"/><Relationship Id="rId162" Type="http://schemas.openxmlformats.org/officeDocument/2006/relationships/slide" Target="slides/slide157.xml"/><Relationship Id="rId218" Type="http://schemas.openxmlformats.org/officeDocument/2006/relationships/slide" Target="slides/slide213.xml"/><Relationship Id="rId425" Type="http://schemas.openxmlformats.org/officeDocument/2006/relationships/slide" Target="slides/slide420.xml"/><Relationship Id="rId467" Type="http://schemas.openxmlformats.org/officeDocument/2006/relationships/slide" Target="slides/slide462.xml"/><Relationship Id="rId632" Type="http://schemas.openxmlformats.org/officeDocument/2006/relationships/slide" Target="slides/slide627.xml"/><Relationship Id="rId271" Type="http://schemas.openxmlformats.org/officeDocument/2006/relationships/slide" Target="slides/slide266.xml"/><Relationship Id="rId674" Type="http://schemas.openxmlformats.org/officeDocument/2006/relationships/slide" Target="slides/slide669.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534" Type="http://schemas.openxmlformats.org/officeDocument/2006/relationships/slide" Target="slides/slide529.xml"/><Relationship Id="rId576" Type="http://schemas.openxmlformats.org/officeDocument/2006/relationships/slide" Target="slides/slide571.xml"/><Relationship Id="rId741" Type="http://schemas.openxmlformats.org/officeDocument/2006/relationships/slide" Target="slides/slide736.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slide" Target="slides/slide375.xml"/><Relationship Id="rId436" Type="http://schemas.openxmlformats.org/officeDocument/2006/relationships/slide" Target="slides/slide431.xml"/><Relationship Id="rId601" Type="http://schemas.openxmlformats.org/officeDocument/2006/relationships/slide" Target="slides/slide596.xml"/><Relationship Id="rId643" Type="http://schemas.openxmlformats.org/officeDocument/2006/relationships/slide" Target="slides/slide638.xml"/><Relationship Id="rId240" Type="http://schemas.openxmlformats.org/officeDocument/2006/relationships/slide" Target="slides/slide235.xml"/><Relationship Id="rId478" Type="http://schemas.openxmlformats.org/officeDocument/2006/relationships/slide" Target="slides/slide473.xml"/><Relationship Id="rId685" Type="http://schemas.openxmlformats.org/officeDocument/2006/relationships/slide" Target="slides/slide680.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503" Type="http://schemas.openxmlformats.org/officeDocument/2006/relationships/slide" Target="slides/slide498.xml"/><Relationship Id="rId545" Type="http://schemas.openxmlformats.org/officeDocument/2006/relationships/slide" Target="slides/slide540.xml"/><Relationship Id="rId587" Type="http://schemas.openxmlformats.org/officeDocument/2006/relationships/slide" Target="slides/slide582.xml"/><Relationship Id="rId710" Type="http://schemas.openxmlformats.org/officeDocument/2006/relationships/slide" Target="slides/slide705.xml"/><Relationship Id="rId752" Type="http://schemas.openxmlformats.org/officeDocument/2006/relationships/slide" Target="slides/slide747.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slide" Target="slides/slide386.xml"/><Relationship Id="rId405" Type="http://schemas.openxmlformats.org/officeDocument/2006/relationships/slide" Target="slides/slide400.xml"/><Relationship Id="rId447" Type="http://schemas.openxmlformats.org/officeDocument/2006/relationships/slide" Target="slides/slide442.xml"/><Relationship Id="rId612" Type="http://schemas.openxmlformats.org/officeDocument/2006/relationships/slide" Target="slides/slide607.xml"/><Relationship Id="rId251" Type="http://schemas.openxmlformats.org/officeDocument/2006/relationships/slide" Target="slides/slide246.xml"/><Relationship Id="rId489" Type="http://schemas.openxmlformats.org/officeDocument/2006/relationships/slide" Target="slides/slide484.xml"/><Relationship Id="rId654" Type="http://schemas.openxmlformats.org/officeDocument/2006/relationships/slide" Target="slides/slide649.xml"/><Relationship Id="rId696" Type="http://schemas.openxmlformats.org/officeDocument/2006/relationships/slide" Target="slides/slide691.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514" Type="http://schemas.openxmlformats.org/officeDocument/2006/relationships/slide" Target="slides/slide509.xml"/><Relationship Id="rId556" Type="http://schemas.openxmlformats.org/officeDocument/2006/relationships/slide" Target="slides/slide551.xml"/><Relationship Id="rId721" Type="http://schemas.openxmlformats.org/officeDocument/2006/relationships/slide" Target="slides/slide716.xml"/><Relationship Id="rId763" Type="http://schemas.openxmlformats.org/officeDocument/2006/relationships/slide" Target="slides/slide758.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416" Type="http://schemas.openxmlformats.org/officeDocument/2006/relationships/slide" Target="slides/slide411.xml"/><Relationship Id="rId598" Type="http://schemas.openxmlformats.org/officeDocument/2006/relationships/slide" Target="slides/slide593.xml"/><Relationship Id="rId220" Type="http://schemas.openxmlformats.org/officeDocument/2006/relationships/slide" Target="slides/slide215.xml"/><Relationship Id="rId458" Type="http://schemas.openxmlformats.org/officeDocument/2006/relationships/slide" Target="slides/slide453.xml"/><Relationship Id="rId623" Type="http://schemas.openxmlformats.org/officeDocument/2006/relationships/slide" Target="slides/slide618.xml"/><Relationship Id="rId665" Type="http://schemas.openxmlformats.org/officeDocument/2006/relationships/slide" Target="slides/slide660.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525" Type="http://schemas.openxmlformats.org/officeDocument/2006/relationships/slide" Target="slides/slide520.xml"/><Relationship Id="rId567" Type="http://schemas.openxmlformats.org/officeDocument/2006/relationships/slide" Target="slides/slide562.xml"/><Relationship Id="rId732" Type="http://schemas.openxmlformats.org/officeDocument/2006/relationships/slide" Target="slides/slide727.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427" Type="http://schemas.openxmlformats.org/officeDocument/2006/relationships/slide" Target="slides/slide422.xml"/><Relationship Id="rId469" Type="http://schemas.openxmlformats.org/officeDocument/2006/relationships/slide" Target="slides/slide464.xml"/><Relationship Id="rId634" Type="http://schemas.openxmlformats.org/officeDocument/2006/relationships/slide" Target="slides/slide629.xml"/><Relationship Id="rId676" Type="http://schemas.openxmlformats.org/officeDocument/2006/relationships/slide" Target="slides/slide671.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480" Type="http://schemas.openxmlformats.org/officeDocument/2006/relationships/slide" Target="slides/slide475.xml"/><Relationship Id="rId536" Type="http://schemas.openxmlformats.org/officeDocument/2006/relationships/slide" Target="slides/slide531.xml"/><Relationship Id="rId701" Type="http://schemas.openxmlformats.org/officeDocument/2006/relationships/slide" Target="slides/slide696.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578" Type="http://schemas.openxmlformats.org/officeDocument/2006/relationships/slide" Target="slides/slide573.xml"/><Relationship Id="rId743" Type="http://schemas.openxmlformats.org/officeDocument/2006/relationships/slide" Target="slides/slide738.xml"/><Relationship Id="rId200" Type="http://schemas.openxmlformats.org/officeDocument/2006/relationships/slide" Target="slides/slide195.xml"/><Relationship Id="rId382" Type="http://schemas.openxmlformats.org/officeDocument/2006/relationships/slide" Target="slides/slide377.xml"/><Relationship Id="rId438" Type="http://schemas.openxmlformats.org/officeDocument/2006/relationships/slide" Target="slides/slide433.xml"/><Relationship Id="rId603" Type="http://schemas.openxmlformats.org/officeDocument/2006/relationships/slide" Target="slides/slide598.xml"/><Relationship Id="rId645" Type="http://schemas.openxmlformats.org/officeDocument/2006/relationships/slide" Target="slides/slide640.xml"/><Relationship Id="rId687" Type="http://schemas.openxmlformats.org/officeDocument/2006/relationships/slide" Target="slides/slide682.xml"/><Relationship Id="rId242" Type="http://schemas.openxmlformats.org/officeDocument/2006/relationships/slide" Target="slides/slide237.xml"/><Relationship Id="rId284" Type="http://schemas.openxmlformats.org/officeDocument/2006/relationships/slide" Target="slides/slide279.xml"/><Relationship Id="rId491" Type="http://schemas.openxmlformats.org/officeDocument/2006/relationships/slide" Target="slides/slide486.xml"/><Relationship Id="rId505" Type="http://schemas.openxmlformats.org/officeDocument/2006/relationships/slide" Target="slides/slide500.xml"/><Relationship Id="rId712" Type="http://schemas.openxmlformats.org/officeDocument/2006/relationships/slide" Target="slides/slide707.xml"/><Relationship Id="rId37" Type="http://schemas.openxmlformats.org/officeDocument/2006/relationships/slide" Target="slides/slide32.xml"/><Relationship Id="rId79" Type="http://schemas.openxmlformats.org/officeDocument/2006/relationships/slide" Target="slides/slide74.xml"/><Relationship Id="rId102" Type="http://schemas.openxmlformats.org/officeDocument/2006/relationships/slide" Target="slides/slide97.xml"/><Relationship Id="rId144" Type="http://schemas.openxmlformats.org/officeDocument/2006/relationships/slide" Target="slides/slide139.xml"/><Relationship Id="rId547" Type="http://schemas.openxmlformats.org/officeDocument/2006/relationships/slide" Target="slides/slide542.xml"/><Relationship Id="rId589" Type="http://schemas.openxmlformats.org/officeDocument/2006/relationships/slide" Target="slides/slide584.xml"/><Relationship Id="rId754" Type="http://schemas.openxmlformats.org/officeDocument/2006/relationships/slide" Target="slides/slide749.xml"/><Relationship Id="rId90" Type="http://schemas.openxmlformats.org/officeDocument/2006/relationships/slide" Target="slides/slide85.xml"/><Relationship Id="rId186" Type="http://schemas.openxmlformats.org/officeDocument/2006/relationships/slide" Target="slides/slide181.xml"/><Relationship Id="rId351" Type="http://schemas.openxmlformats.org/officeDocument/2006/relationships/slide" Target="slides/slide346.xml"/><Relationship Id="rId393" Type="http://schemas.openxmlformats.org/officeDocument/2006/relationships/slide" Target="slides/slide388.xml"/><Relationship Id="rId407" Type="http://schemas.openxmlformats.org/officeDocument/2006/relationships/slide" Target="slides/slide402.xml"/><Relationship Id="rId449" Type="http://schemas.openxmlformats.org/officeDocument/2006/relationships/slide" Target="slides/slide444.xml"/><Relationship Id="rId614" Type="http://schemas.openxmlformats.org/officeDocument/2006/relationships/slide" Target="slides/slide609.xml"/><Relationship Id="rId656" Type="http://schemas.openxmlformats.org/officeDocument/2006/relationships/slide" Target="slides/slide651.xml"/><Relationship Id="rId211" Type="http://schemas.openxmlformats.org/officeDocument/2006/relationships/slide" Target="slides/slide206.xml"/><Relationship Id="rId253" Type="http://schemas.openxmlformats.org/officeDocument/2006/relationships/slide" Target="slides/slide248.xml"/><Relationship Id="rId295" Type="http://schemas.openxmlformats.org/officeDocument/2006/relationships/slide" Target="slides/slide290.xml"/><Relationship Id="rId309" Type="http://schemas.openxmlformats.org/officeDocument/2006/relationships/slide" Target="slides/slide304.xml"/><Relationship Id="rId460" Type="http://schemas.openxmlformats.org/officeDocument/2006/relationships/slide" Target="slides/slide455.xml"/><Relationship Id="rId516" Type="http://schemas.openxmlformats.org/officeDocument/2006/relationships/slide" Target="slides/slide511.xml"/><Relationship Id="rId698" Type="http://schemas.openxmlformats.org/officeDocument/2006/relationships/slide" Target="slides/slide693.xml"/><Relationship Id="rId48" Type="http://schemas.openxmlformats.org/officeDocument/2006/relationships/slide" Target="slides/slide43.xml"/><Relationship Id="rId113" Type="http://schemas.openxmlformats.org/officeDocument/2006/relationships/slide" Target="slides/slide108.xml"/><Relationship Id="rId320" Type="http://schemas.openxmlformats.org/officeDocument/2006/relationships/slide" Target="slides/slide315.xml"/><Relationship Id="rId558" Type="http://schemas.openxmlformats.org/officeDocument/2006/relationships/slide" Target="slides/slide553.xml"/><Relationship Id="rId723" Type="http://schemas.openxmlformats.org/officeDocument/2006/relationships/slide" Target="slides/slide718.xml"/><Relationship Id="rId765" Type="http://schemas.openxmlformats.org/officeDocument/2006/relationships/slide" Target="slides/slide760.xml"/><Relationship Id="rId155" Type="http://schemas.openxmlformats.org/officeDocument/2006/relationships/slide" Target="slides/slide150.xml"/><Relationship Id="rId197" Type="http://schemas.openxmlformats.org/officeDocument/2006/relationships/slide" Target="slides/slide192.xml"/><Relationship Id="rId362" Type="http://schemas.openxmlformats.org/officeDocument/2006/relationships/slide" Target="slides/slide357.xml"/><Relationship Id="rId418" Type="http://schemas.openxmlformats.org/officeDocument/2006/relationships/slide" Target="slides/slide413.xml"/><Relationship Id="rId625" Type="http://schemas.openxmlformats.org/officeDocument/2006/relationships/slide" Target="slides/slide620.xml"/><Relationship Id="rId222" Type="http://schemas.openxmlformats.org/officeDocument/2006/relationships/slide" Target="slides/slide217.xml"/><Relationship Id="rId264" Type="http://schemas.openxmlformats.org/officeDocument/2006/relationships/slide" Target="slides/slide259.xml"/><Relationship Id="rId471" Type="http://schemas.openxmlformats.org/officeDocument/2006/relationships/slide" Target="slides/slide466.xml"/><Relationship Id="rId667" Type="http://schemas.openxmlformats.org/officeDocument/2006/relationships/slide" Target="slides/slide662.xml"/><Relationship Id="rId17" Type="http://schemas.openxmlformats.org/officeDocument/2006/relationships/slide" Target="slides/slide12.xml"/><Relationship Id="rId59" Type="http://schemas.openxmlformats.org/officeDocument/2006/relationships/slide" Target="slides/slide54.xml"/><Relationship Id="rId124" Type="http://schemas.openxmlformats.org/officeDocument/2006/relationships/slide" Target="slides/slide119.xml"/><Relationship Id="rId527" Type="http://schemas.openxmlformats.org/officeDocument/2006/relationships/slide" Target="slides/slide522.xml"/><Relationship Id="rId569" Type="http://schemas.openxmlformats.org/officeDocument/2006/relationships/slide" Target="slides/slide564.xml"/><Relationship Id="rId734" Type="http://schemas.openxmlformats.org/officeDocument/2006/relationships/slide" Target="slides/slide729.xml"/><Relationship Id="rId70" Type="http://schemas.openxmlformats.org/officeDocument/2006/relationships/slide" Target="slides/slide65.xml"/><Relationship Id="rId166" Type="http://schemas.openxmlformats.org/officeDocument/2006/relationships/slide" Target="slides/slide161.xml"/><Relationship Id="rId331" Type="http://schemas.openxmlformats.org/officeDocument/2006/relationships/slide" Target="slides/slide326.xml"/><Relationship Id="rId373" Type="http://schemas.openxmlformats.org/officeDocument/2006/relationships/slide" Target="slides/slide368.xml"/><Relationship Id="rId429" Type="http://schemas.openxmlformats.org/officeDocument/2006/relationships/slide" Target="slides/slide424.xml"/><Relationship Id="rId580" Type="http://schemas.openxmlformats.org/officeDocument/2006/relationships/slide" Target="slides/slide575.xml"/><Relationship Id="rId636" Type="http://schemas.openxmlformats.org/officeDocument/2006/relationships/slide" Target="slides/slide631.xml"/><Relationship Id="rId1" Type="http://schemas.openxmlformats.org/officeDocument/2006/relationships/slideMaster" Target="slideMasters/slideMaster1.xml"/><Relationship Id="rId233" Type="http://schemas.openxmlformats.org/officeDocument/2006/relationships/slide" Target="slides/slide228.xml"/><Relationship Id="rId440" Type="http://schemas.openxmlformats.org/officeDocument/2006/relationships/slide" Target="slides/slide435.xml"/><Relationship Id="rId678" Type="http://schemas.openxmlformats.org/officeDocument/2006/relationships/slide" Target="slides/slide673.xml"/><Relationship Id="rId28" Type="http://schemas.openxmlformats.org/officeDocument/2006/relationships/slide" Target="slides/slide23.xml"/><Relationship Id="rId275" Type="http://schemas.openxmlformats.org/officeDocument/2006/relationships/slide" Target="slides/slide270.xml"/><Relationship Id="rId300" Type="http://schemas.openxmlformats.org/officeDocument/2006/relationships/slide" Target="slides/slide295.xml"/><Relationship Id="rId482" Type="http://schemas.openxmlformats.org/officeDocument/2006/relationships/slide" Target="slides/slide477.xml"/><Relationship Id="rId538" Type="http://schemas.openxmlformats.org/officeDocument/2006/relationships/slide" Target="slides/slide533.xml"/><Relationship Id="rId703" Type="http://schemas.openxmlformats.org/officeDocument/2006/relationships/slide" Target="slides/slide698.xml"/><Relationship Id="rId745" Type="http://schemas.openxmlformats.org/officeDocument/2006/relationships/slide" Target="slides/slide740.xml"/><Relationship Id="rId81" Type="http://schemas.openxmlformats.org/officeDocument/2006/relationships/slide" Target="slides/slide76.xml"/><Relationship Id="rId135" Type="http://schemas.openxmlformats.org/officeDocument/2006/relationships/slide" Target="slides/slide130.xml"/><Relationship Id="rId177" Type="http://schemas.openxmlformats.org/officeDocument/2006/relationships/slide" Target="slides/slide172.xml"/><Relationship Id="rId342" Type="http://schemas.openxmlformats.org/officeDocument/2006/relationships/slide" Target="slides/slide337.xml"/><Relationship Id="rId384" Type="http://schemas.openxmlformats.org/officeDocument/2006/relationships/slide" Target="slides/slide379.xml"/><Relationship Id="rId591" Type="http://schemas.openxmlformats.org/officeDocument/2006/relationships/slide" Target="slides/slide586.xml"/><Relationship Id="rId605" Type="http://schemas.openxmlformats.org/officeDocument/2006/relationships/slide" Target="slides/slide600.xml"/><Relationship Id="rId202" Type="http://schemas.openxmlformats.org/officeDocument/2006/relationships/slide" Target="slides/slide197.xml"/><Relationship Id="rId244" Type="http://schemas.openxmlformats.org/officeDocument/2006/relationships/slide" Target="slides/slide239.xml"/><Relationship Id="rId647" Type="http://schemas.openxmlformats.org/officeDocument/2006/relationships/slide" Target="slides/slide642.xml"/><Relationship Id="rId689" Type="http://schemas.openxmlformats.org/officeDocument/2006/relationships/slide" Target="slides/slide684.xml"/><Relationship Id="rId39" Type="http://schemas.openxmlformats.org/officeDocument/2006/relationships/slide" Target="slides/slide34.xml"/><Relationship Id="rId286" Type="http://schemas.openxmlformats.org/officeDocument/2006/relationships/slide" Target="slides/slide281.xml"/><Relationship Id="rId451" Type="http://schemas.openxmlformats.org/officeDocument/2006/relationships/slide" Target="slides/slide446.xml"/><Relationship Id="rId493" Type="http://schemas.openxmlformats.org/officeDocument/2006/relationships/slide" Target="slides/slide488.xml"/><Relationship Id="rId507" Type="http://schemas.openxmlformats.org/officeDocument/2006/relationships/slide" Target="slides/slide502.xml"/><Relationship Id="rId549" Type="http://schemas.openxmlformats.org/officeDocument/2006/relationships/slide" Target="slides/slide544.xml"/><Relationship Id="rId714" Type="http://schemas.openxmlformats.org/officeDocument/2006/relationships/slide" Target="slides/slide709.xml"/><Relationship Id="rId756" Type="http://schemas.openxmlformats.org/officeDocument/2006/relationships/slide" Target="slides/slide751.xml"/><Relationship Id="rId50" Type="http://schemas.openxmlformats.org/officeDocument/2006/relationships/slide" Target="slides/slide45.xml"/><Relationship Id="rId104" Type="http://schemas.openxmlformats.org/officeDocument/2006/relationships/slide" Target="slides/slide99.xml"/><Relationship Id="rId146" Type="http://schemas.openxmlformats.org/officeDocument/2006/relationships/slide" Target="slides/slide141.xml"/><Relationship Id="rId188" Type="http://schemas.openxmlformats.org/officeDocument/2006/relationships/slide" Target="slides/slide183.xml"/><Relationship Id="rId311" Type="http://schemas.openxmlformats.org/officeDocument/2006/relationships/slide" Target="slides/slide306.xml"/><Relationship Id="rId353" Type="http://schemas.openxmlformats.org/officeDocument/2006/relationships/slide" Target="slides/slide348.xml"/><Relationship Id="rId395" Type="http://schemas.openxmlformats.org/officeDocument/2006/relationships/slide" Target="slides/slide390.xml"/><Relationship Id="rId409" Type="http://schemas.openxmlformats.org/officeDocument/2006/relationships/slide" Target="slides/slide404.xml"/><Relationship Id="rId560" Type="http://schemas.openxmlformats.org/officeDocument/2006/relationships/slide" Target="slides/slide555.xml"/><Relationship Id="rId92" Type="http://schemas.openxmlformats.org/officeDocument/2006/relationships/slide" Target="slides/slide87.xml"/><Relationship Id="rId213" Type="http://schemas.openxmlformats.org/officeDocument/2006/relationships/slide" Target="slides/slide208.xml"/><Relationship Id="rId420" Type="http://schemas.openxmlformats.org/officeDocument/2006/relationships/slide" Target="slides/slide415.xml"/><Relationship Id="rId616" Type="http://schemas.openxmlformats.org/officeDocument/2006/relationships/slide" Target="slides/slide611.xml"/><Relationship Id="rId658" Type="http://schemas.openxmlformats.org/officeDocument/2006/relationships/slide" Target="slides/slide653.xml"/><Relationship Id="rId255" Type="http://schemas.openxmlformats.org/officeDocument/2006/relationships/slide" Target="slides/slide250.xml"/><Relationship Id="rId297" Type="http://schemas.openxmlformats.org/officeDocument/2006/relationships/slide" Target="slides/slide292.xml"/><Relationship Id="rId462" Type="http://schemas.openxmlformats.org/officeDocument/2006/relationships/slide" Target="slides/slide457.xml"/><Relationship Id="rId518" Type="http://schemas.openxmlformats.org/officeDocument/2006/relationships/slide" Target="slides/slide513.xml"/><Relationship Id="rId725" Type="http://schemas.openxmlformats.org/officeDocument/2006/relationships/slide" Target="slides/slide720.xml"/><Relationship Id="rId115" Type="http://schemas.openxmlformats.org/officeDocument/2006/relationships/slide" Target="slides/slide110.xml"/><Relationship Id="rId157" Type="http://schemas.openxmlformats.org/officeDocument/2006/relationships/slide" Target="slides/slide152.xml"/><Relationship Id="rId322" Type="http://schemas.openxmlformats.org/officeDocument/2006/relationships/slide" Target="slides/slide317.xml"/><Relationship Id="rId364" Type="http://schemas.openxmlformats.org/officeDocument/2006/relationships/slide" Target="slides/slide359.xml"/><Relationship Id="rId767" Type="http://schemas.openxmlformats.org/officeDocument/2006/relationships/notesMaster" Target="notesMasters/notesMaster1.xml"/><Relationship Id="rId61" Type="http://schemas.openxmlformats.org/officeDocument/2006/relationships/slide" Target="slides/slide56.xml"/><Relationship Id="rId199" Type="http://schemas.openxmlformats.org/officeDocument/2006/relationships/slide" Target="slides/slide194.xml"/><Relationship Id="rId571" Type="http://schemas.openxmlformats.org/officeDocument/2006/relationships/slide" Target="slides/slide566.xml"/><Relationship Id="rId627" Type="http://schemas.openxmlformats.org/officeDocument/2006/relationships/slide" Target="slides/slide622.xml"/><Relationship Id="rId669" Type="http://schemas.openxmlformats.org/officeDocument/2006/relationships/slide" Target="slides/slide664.xml"/><Relationship Id="rId19" Type="http://schemas.openxmlformats.org/officeDocument/2006/relationships/slide" Target="slides/slide14.xml"/><Relationship Id="rId224" Type="http://schemas.openxmlformats.org/officeDocument/2006/relationships/slide" Target="slides/slide219.xml"/><Relationship Id="rId266" Type="http://schemas.openxmlformats.org/officeDocument/2006/relationships/slide" Target="slides/slide261.xml"/><Relationship Id="rId431" Type="http://schemas.openxmlformats.org/officeDocument/2006/relationships/slide" Target="slides/slide426.xml"/><Relationship Id="rId473" Type="http://schemas.openxmlformats.org/officeDocument/2006/relationships/slide" Target="slides/slide468.xml"/><Relationship Id="rId529" Type="http://schemas.openxmlformats.org/officeDocument/2006/relationships/slide" Target="slides/slide524.xml"/><Relationship Id="rId680" Type="http://schemas.openxmlformats.org/officeDocument/2006/relationships/slide" Target="slides/slide675.xml"/><Relationship Id="rId736" Type="http://schemas.openxmlformats.org/officeDocument/2006/relationships/slide" Target="slides/slide731.xml"/><Relationship Id="rId30" Type="http://schemas.openxmlformats.org/officeDocument/2006/relationships/slide" Target="slides/slide25.xml"/><Relationship Id="rId126" Type="http://schemas.openxmlformats.org/officeDocument/2006/relationships/slide" Target="slides/slide121.xml"/><Relationship Id="rId168" Type="http://schemas.openxmlformats.org/officeDocument/2006/relationships/slide" Target="slides/slide163.xml"/><Relationship Id="rId333" Type="http://schemas.openxmlformats.org/officeDocument/2006/relationships/slide" Target="slides/slide328.xml"/><Relationship Id="rId540" Type="http://schemas.openxmlformats.org/officeDocument/2006/relationships/slide" Target="slides/slide535.xml"/><Relationship Id="rId72" Type="http://schemas.openxmlformats.org/officeDocument/2006/relationships/slide" Target="slides/slide67.xml"/><Relationship Id="rId375" Type="http://schemas.openxmlformats.org/officeDocument/2006/relationships/slide" Target="slides/slide370.xml"/><Relationship Id="rId582" Type="http://schemas.openxmlformats.org/officeDocument/2006/relationships/slide" Target="slides/slide577.xml"/><Relationship Id="rId638" Type="http://schemas.openxmlformats.org/officeDocument/2006/relationships/slide" Target="slides/slide633.xml"/><Relationship Id="rId3" Type="http://schemas.openxmlformats.org/officeDocument/2006/relationships/slideMaster" Target="slideMasters/slideMaster3.xml"/><Relationship Id="rId235" Type="http://schemas.openxmlformats.org/officeDocument/2006/relationships/slide" Target="slides/slide230.xml"/><Relationship Id="rId277" Type="http://schemas.openxmlformats.org/officeDocument/2006/relationships/slide" Target="slides/slide272.xml"/><Relationship Id="rId400" Type="http://schemas.openxmlformats.org/officeDocument/2006/relationships/slide" Target="slides/slide395.xml"/><Relationship Id="rId442" Type="http://schemas.openxmlformats.org/officeDocument/2006/relationships/slide" Target="slides/slide437.xml"/><Relationship Id="rId484" Type="http://schemas.openxmlformats.org/officeDocument/2006/relationships/slide" Target="slides/slide479.xml"/><Relationship Id="rId705" Type="http://schemas.openxmlformats.org/officeDocument/2006/relationships/slide" Target="slides/slide700.xml"/><Relationship Id="rId137" Type="http://schemas.openxmlformats.org/officeDocument/2006/relationships/slide" Target="slides/slide132.xml"/><Relationship Id="rId302" Type="http://schemas.openxmlformats.org/officeDocument/2006/relationships/slide" Target="slides/slide297.xml"/><Relationship Id="rId344" Type="http://schemas.openxmlformats.org/officeDocument/2006/relationships/slide" Target="slides/slide339.xml"/><Relationship Id="rId691" Type="http://schemas.openxmlformats.org/officeDocument/2006/relationships/slide" Target="slides/slide686.xml"/><Relationship Id="rId747" Type="http://schemas.openxmlformats.org/officeDocument/2006/relationships/slide" Target="slides/slide742.xml"/><Relationship Id="rId41" Type="http://schemas.openxmlformats.org/officeDocument/2006/relationships/slide" Target="slides/slide36.xml"/><Relationship Id="rId83" Type="http://schemas.openxmlformats.org/officeDocument/2006/relationships/slide" Target="slides/slide78.xml"/><Relationship Id="rId179" Type="http://schemas.openxmlformats.org/officeDocument/2006/relationships/slide" Target="slides/slide174.xml"/><Relationship Id="rId386" Type="http://schemas.openxmlformats.org/officeDocument/2006/relationships/slide" Target="slides/slide381.xml"/><Relationship Id="rId551" Type="http://schemas.openxmlformats.org/officeDocument/2006/relationships/slide" Target="slides/slide546.xml"/><Relationship Id="rId593" Type="http://schemas.openxmlformats.org/officeDocument/2006/relationships/slide" Target="slides/slide588.xml"/><Relationship Id="rId607" Type="http://schemas.openxmlformats.org/officeDocument/2006/relationships/slide" Target="slides/slide602.xml"/><Relationship Id="rId649" Type="http://schemas.openxmlformats.org/officeDocument/2006/relationships/slide" Target="slides/slide644.xml"/><Relationship Id="rId190" Type="http://schemas.openxmlformats.org/officeDocument/2006/relationships/slide" Target="slides/slide185.xml"/><Relationship Id="rId204" Type="http://schemas.openxmlformats.org/officeDocument/2006/relationships/slide" Target="slides/slide199.xml"/><Relationship Id="rId246" Type="http://schemas.openxmlformats.org/officeDocument/2006/relationships/slide" Target="slides/slide241.xml"/><Relationship Id="rId288" Type="http://schemas.openxmlformats.org/officeDocument/2006/relationships/slide" Target="slides/slide283.xml"/><Relationship Id="rId411" Type="http://schemas.openxmlformats.org/officeDocument/2006/relationships/slide" Target="slides/slide406.xml"/><Relationship Id="rId453" Type="http://schemas.openxmlformats.org/officeDocument/2006/relationships/slide" Target="slides/slide448.xml"/><Relationship Id="rId509" Type="http://schemas.openxmlformats.org/officeDocument/2006/relationships/slide" Target="slides/slide504.xml"/><Relationship Id="rId660" Type="http://schemas.openxmlformats.org/officeDocument/2006/relationships/slide" Target="slides/slide655.xml"/><Relationship Id="rId106" Type="http://schemas.openxmlformats.org/officeDocument/2006/relationships/slide" Target="slides/slide101.xml"/><Relationship Id="rId313" Type="http://schemas.openxmlformats.org/officeDocument/2006/relationships/slide" Target="slides/slide308.xml"/><Relationship Id="rId495" Type="http://schemas.openxmlformats.org/officeDocument/2006/relationships/slide" Target="slides/slide490.xml"/><Relationship Id="rId716" Type="http://schemas.openxmlformats.org/officeDocument/2006/relationships/slide" Target="slides/slide711.xml"/><Relationship Id="rId758" Type="http://schemas.openxmlformats.org/officeDocument/2006/relationships/slide" Target="slides/slide753.xml"/><Relationship Id="rId10" Type="http://schemas.openxmlformats.org/officeDocument/2006/relationships/slide" Target="slides/slide5.xml"/><Relationship Id="rId52" Type="http://schemas.openxmlformats.org/officeDocument/2006/relationships/slide" Target="slides/slide47.xml"/><Relationship Id="rId94" Type="http://schemas.openxmlformats.org/officeDocument/2006/relationships/slide" Target="slides/slide89.xml"/><Relationship Id="rId148" Type="http://schemas.openxmlformats.org/officeDocument/2006/relationships/slide" Target="slides/slide143.xml"/><Relationship Id="rId355" Type="http://schemas.openxmlformats.org/officeDocument/2006/relationships/slide" Target="slides/slide350.xml"/><Relationship Id="rId397" Type="http://schemas.openxmlformats.org/officeDocument/2006/relationships/slide" Target="slides/slide392.xml"/><Relationship Id="rId520" Type="http://schemas.openxmlformats.org/officeDocument/2006/relationships/slide" Target="slides/slide515.xml"/><Relationship Id="rId562" Type="http://schemas.openxmlformats.org/officeDocument/2006/relationships/slide" Target="slides/slide557.xml"/><Relationship Id="rId618" Type="http://schemas.openxmlformats.org/officeDocument/2006/relationships/slide" Target="slides/slide613.xml"/><Relationship Id="rId215" Type="http://schemas.openxmlformats.org/officeDocument/2006/relationships/slide" Target="slides/slide210.xml"/><Relationship Id="rId257" Type="http://schemas.openxmlformats.org/officeDocument/2006/relationships/slide" Target="slides/slide252.xml"/><Relationship Id="rId422" Type="http://schemas.openxmlformats.org/officeDocument/2006/relationships/slide" Target="slides/slide417.xml"/><Relationship Id="rId464" Type="http://schemas.openxmlformats.org/officeDocument/2006/relationships/slide" Target="slides/slide459.xml"/><Relationship Id="rId299" Type="http://schemas.openxmlformats.org/officeDocument/2006/relationships/slide" Target="slides/slide294.xml"/><Relationship Id="rId727" Type="http://schemas.openxmlformats.org/officeDocument/2006/relationships/slide" Target="slides/slide722.xml"/><Relationship Id="rId63" Type="http://schemas.openxmlformats.org/officeDocument/2006/relationships/slide" Target="slides/slide58.xml"/><Relationship Id="rId159" Type="http://schemas.openxmlformats.org/officeDocument/2006/relationships/slide" Target="slides/slide154.xml"/><Relationship Id="rId366" Type="http://schemas.openxmlformats.org/officeDocument/2006/relationships/slide" Target="slides/slide361.xml"/><Relationship Id="rId573" Type="http://schemas.openxmlformats.org/officeDocument/2006/relationships/slide" Target="slides/slide568.xml"/><Relationship Id="rId226" Type="http://schemas.openxmlformats.org/officeDocument/2006/relationships/slide" Target="slides/slide221.xml"/><Relationship Id="rId433" Type="http://schemas.openxmlformats.org/officeDocument/2006/relationships/slide" Target="slides/slide428.xml"/><Relationship Id="rId640" Type="http://schemas.openxmlformats.org/officeDocument/2006/relationships/slide" Target="slides/slide635.xml"/><Relationship Id="rId738" Type="http://schemas.openxmlformats.org/officeDocument/2006/relationships/slide" Target="slides/slide733.xml"/><Relationship Id="rId74" Type="http://schemas.openxmlformats.org/officeDocument/2006/relationships/slide" Target="slides/slide69.xml"/><Relationship Id="rId377" Type="http://schemas.openxmlformats.org/officeDocument/2006/relationships/slide" Target="slides/slide372.xml"/><Relationship Id="rId500" Type="http://schemas.openxmlformats.org/officeDocument/2006/relationships/slide" Target="slides/slide495.xml"/><Relationship Id="rId584" Type="http://schemas.openxmlformats.org/officeDocument/2006/relationships/slide" Target="slides/slide579.xml"/><Relationship Id="rId5" Type="http://schemas.openxmlformats.org/officeDocument/2006/relationships/slideMaster" Target="slideMasters/slideMaster5.xml"/><Relationship Id="rId237" Type="http://schemas.openxmlformats.org/officeDocument/2006/relationships/slide" Target="slides/slide232.xml"/><Relationship Id="rId444" Type="http://schemas.openxmlformats.org/officeDocument/2006/relationships/slide" Target="slides/slide439.xml"/><Relationship Id="rId651" Type="http://schemas.openxmlformats.org/officeDocument/2006/relationships/slide" Target="slides/slide646.xml"/><Relationship Id="rId749" Type="http://schemas.openxmlformats.org/officeDocument/2006/relationships/slide" Target="slides/slide744.xml"/><Relationship Id="rId290" Type="http://schemas.openxmlformats.org/officeDocument/2006/relationships/slide" Target="slides/slide285.xml"/><Relationship Id="rId304" Type="http://schemas.openxmlformats.org/officeDocument/2006/relationships/slide" Target="slides/slide299.xml"/><Relationship Id="rId388" Type="http://schemas.openxmlformats.org/officeDocument/2006/relationships/slide" Target="slides/slide383.xml"/><Relationship Id="rId511" Type="http://schemas.openxmlformats.org/officeDocument/2006/relationships/slide" Target="slides/slide506.xml"/><Relationship Id="rId609" Type="http://schemas.openxmlformats.org/officeDocument/2006/relationships/slide" Target="slides/slide604.xml"/><Relationship Id="rId85" Type="http://schemas.openxmlformats.org/officeDocument/2006/relationships/slide" Target="slides/slide80.xml"/><Relationship Id="rId150" Type="http://schemas.openxmlformats.org/officeDocument/2006/relationships/slide" Target="slides/slide145.xml"/><Relationship Id="rId595" Type="http://schemas.openxmlformats.org/officeDocument/2006/relationships/slide" Target="slides/slide590.xml"/><Relationship Id="rId248" Type="http://schemas.openxmlformats.org/officeDocument/2006/relationships/slide" Target="slides/slide243.xml"/><Relationship Id="rId455" Type="http://schemas.openxmlformats.org/officeDocument/2006/relationships/slide" Target="slides/slide450.xml"/><Relationship Id="rId662" Type="http://schemas.openxmlformats.org/officeDocument/2006/relationships/slide" Target="slides/slide657.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22" Type="http://schemas.openxmlformats.org/officeDocument/2006/relationships/slide" Target="slides/slide517.xml"/><Relationship Id="rId96" Type="http://schemas.openxmlformats.org/officeDocument/2006/relationships/slide" Target="slides/slide91.xml"/><Relationship Id="rId161" Type="http://schemas.openxmlformats.org/officeDocument/2006/relationships/slide" Target="slides/slide156.xml"/><Relationship Id="rId399" Type="http://schemas.openxmlformats.org/officeDocument/2006/relationships/slide" Target="slides/slide394.xml"/><Relationship Id="rId259" Type="http://schemas.openxmlformats.org/officeDocument/2006/relationships/slide" Target="slides/slide254.xml"/><Relationship Id="rId466" Type="http://schemas.openxmlformats.org/officeDocument/2006/relationships/slide" Target="slides/slide461.xml"/><Relationship Id="rId673" Type="http://schemas.openxmlformats.org/officeDocument/2006/relationships/slide" Target="slides/slide668.xml"/><Relationship Id="rId23" Type="http://schemas.openxmlformats.org/officeDocument/2006/relationships/slide" Target="slides/slide18.xml"/><Relationship Id="rId119" Type="http://schemas.openxmlformats.org/officeDocument/2006/relationships/slide" Target="slides/slide114.xml"/><Relationship Id="rId326" Type="http://schemas.openxmlformats.org/officeDocument/2006/relationships/slide" Target="slides/slide321.xml"/><Relationship Id="rId533" Type="http://schemas.openxmlformats.org/officeDocument/2006/relationships/slide" Target="slides/slide528.xml"/><Relationship Id="rId740" Type="http://schemas.openxmlformats.org/officeDocument/2006/relationships/slide" Target="slides/slide735.xml"/><Relationship Id="rId172" Type="http://schemas.openxmlformats.org/officeDocument/2006/relationships/slide" Target="slides/slide167.xml"/><Relationship Id="rId477" Type="http://schemas.openxmlformats.org/officeDocument/2006/relationships/slide" Target="slides/slide472.xml"/><Relationship Id="rId600" Type="http://schemas.openxmlformats.org/officeDocument/2006/relationships/slide" Target="slides/slide595.xml"/><Relationship Id="rId684" Type="http://schemas.openxmlformats.org/officeDocument/2006/relationships/slide" Target="slides/slide679.xml"/><Relationship Id="rId337" Type="http://schemas.openxmlformats.org/officeDocument/2006/relationships/slide" Target="slides/slide332.xml"/><Relationship Id="rId34" Type="http://schemas.openxmlformats.org/officeDocument/2006/relationships/slide" Target="slides/slide29.xml"/><Relationship Id="rId544" Type="http://schemas.openxmlformats.org/officeDocument/2006/relationships/slide" Target="slides/slide539.xml"/><Relationship Id="rId751" Type="http://schemas.openxmlformats.org/officeDocument/2006/relationships/slide" Target="slides/slide746.xml"/><Relationship Id="rId183" Type="http://schemas.openxmlformats.org/officeDocument/2006/relationships/slide" Target="slides/slide178.xml"/><Relationship Id="rId390" Type="http://schemas.openxmlformats.org/officeDocument/2006/relationships/slide" Target="slides/slide385.xml"/><Relationship Id="rId404" Type="http://schemas.openxmlformats.org/officeDocument/2006/relationships/slide" Target="slides/slide399.xml"/><Relationship Id="rId611" Type="http://schemas.openxmlformats.org/officeDocument/2006/relationships/slide" Target="slides/slide606.xml"/><Relationship Id="rId250" Type="http://schemas.openxmlformats.org/officeDocument/2006/relationships/slide" Target="slides/slide245.xml"/><Relationship Id="rId488" Type="http://schemas.openxmlformats.org/officeDocument/2006/relationships/slide" Target="slides/slide483.xml"/><Relationship Id="rId695" Type="http://schemas.openxmlformats.org/officeDocument/2006/relationships/slide" Target="slides/slide690.xml"/><Relationship Id="rId709" Type="http://schemas.openxmlformats.org/officeDocument/2006/relationships/slide" Target="slides/slide704.xml"/><Relationship Id="rId45" Type="http://schemas.openxmlformats.org/officeDocument/2006/relationships/slide" Target="slides/slide40.xml"/><Relationship Id="rId110" Type="http://schemas.openxmlformats.org/officeDocument/2006/relationships/slide" Target="slides/slide105.xml"/><Relationship Id="rId348" Type="http://schemas.openxmlformats.org/officeDocument/2006/relationships/slide" Target="slides/slide343.xml"/><Relationship Id="rId555" Type="http://schemas.openxmlformats.org/officeDocument/2006/relationships/slide" Target="slides/slide550.xml"/><Relationship Id="rId762" Type="http://schemas.openxmlformats.org/officeDocument/2006/relationships/slide" Target="slides/slide757.xml"/><Relationship Id="rId194" Type="http://schemas.openxmlformats.org/officeDocument/2006/relationships/slide" Target="slides/slide189.xml"/><Relationship Id="rId208" Type="http://schemas.openxmlformats.org/officeDocument/2006/relationships/slide" Target="slides/slide203.xml"/><Relationship Id="rId415" Type="http://schemas.openxmlformats.org/officeDocument/2006/relationships/slide" Target="slides/slide410.xml"/><Relationship Id="rId622" Type="http://schemas.openxmlformats.org/officeDocument/2006/relationships/slide" Target="slides/slide617.xml"/><Relationship Id="rId261" Type="http://schemas.openxmlformats.org/officeDocument/2006/relationships/slide" Target="slides/slide256.xml"/><Relationship Id="rId499" Type="http://schemas.openxmlformats.org/officeDocument/2006/relationships/slide" Target="slides/slide494.xml"/><Relationship Id="rId56" Type="http://schemas.openxmlformats.org/officeDocument/2006/relationships/slide" Target="slides/slide51.xml"/><Relationship Id="rId359" Type="http://schemas.openxmlformats.org/officeDocument/2006/relationships/slide" Target="slides/slide354.xml"/><Relationship Id="rId566" Type="http://schemas.openxmlformats.org/officeDocument/2006/relationships/slide" Target="slides/slide561.xml"/><Relationship Id="rId121" Type="http://schemas.openxmlformats.org/officeDocument/2006/relationships/slide" Target="slides/slide116.xml"/><Relationship Id="rId219" Type="http://schemas.openxmlformats.org/officeDocument/2006/relationships/slide" Target="slides/slide214.xml"/><Relationship Id="rId426" Type="http://schemas.openxmlformats.org/officeDocument/2006/relationships/slide" Target="slides/slide421.xml"/><Relationship Id="rId633" Type="http://schemas.openxmlformats.org/officeDocument/2006/relationships/slide" Target="slides/slide628.xml"/><Relationship Id="rId67" Type="http://schemas.openxmlformats.org/officeDocument/2006/relationships/slide" Target="slides/slide62.xml"/><Relationship Id="rId272" Type="http://schemas.openxmlformats.org/officeDocument/2006/relationships/slide" Target="slides/slide267.xml"/><Relationship Id="rId577" Type="http://schemas.openxmlformats.org/officeDocument/2006/relationships/slide" Target="slides/slide572.xml"/><Relationship Id="rId700" Type="http://schemas.openxmlformats.org/officeDocument/2006/relationships/slide" Target="slides/slide695.xml"/><Relationship Id="rId132" Type="http://schemas.openxmlformats.org/officeDocument/2006/relationships/slide" Target="slides/slide127.xml"/><Relationship Id="rId437" Type="http://schemas.openxmlformats.org/officeDocument/2006/relationships/slide" Target="slides/slide432.xml"/><Relationship Id="rId644" Type="http://schemas.openxmlformats.org/officeDocument/2006/relationships/slide" Target="slides/slide639.xml"/><Relationship Id="rId283" Type="http://schemas.openxmlformats.org/officeDocument/2006/relationships/slide" Target="slides/slide278.xml"/><Relationship Id="rId490" Type="http://schemas.openxmlformats.org/officeDocument/2006/relationships/slide" Target="slides/slide485.xml"/><Relationship Id="rId504" Type="http://schemas.openxmlformats.org/officeDocument/2006/relationships/slide" Target="slides/slide499.xml"/><Relationship Id="rId711" Type="http://schemas.openxmlformats.org/officeDocument/2006/relationships/slide" Target="slides/slide706.xml"/><Relationship Id="rId78" Type="http://schemas.openxmlformats.org/officeDocument/2006/relationships/slide" Target="slides/slide73.xml"/><Relationship Id="rId143" Type="http://schemas.openxmlformats.org/officeDocument/2006/relationships/slide" Target="slides/slide138.xml"/><Relationship Id="rId350" Type="http://schemas.openxmlformats.org/officeDocument/2006/relationships/slide" Target="slides/slide345.xml"/><Relationship Id="rId588" Type="http://schemas.openxmlformats.org/officeDocument/2006/relationships/slide" Target="slides/slide583.xml"/><Relationship Id="rId9" Type="http://schemas.openxmlformats.org/officeDocument/2006/relationships/slide" Target="slides/slide4.xml"/><Relationship Id="rId210" Type="http://schemas.openxmlformats.org/officeDocument/2006/relationships/slide" Target="slides/slide205.xml"/><Relationship Id="rId448" Type="http://schemas.openxmlformats.org/officeDocument/2006/relationships/slide" Target="slides/slide443.xml"/><Relationship Id="rId655" Type="http://schemas.openxmlformats.org/officeDocument/2006/relationships/slide" Target="slides/slide650.xml"/><Relationship Id="rId294" Type="http://schemas.openxmlformats.org/officeDocument/2006/relationships/slide" Target="slides/slide289.xml"/><Relationship Id="rId308" Type="http://schemas.openxmlformats.org/officeDocument/2006/relationships/slide" Target="slides/slide303.xml"/><Relationship Id="rId515" Type="http://schemas.openxmlformats.org/officeDocument/2006/relationships/slide" Target="slides/slide510.xml"/><Relationship Id="rId722" Type="http://schemas.openxmlformats.org/officeDocument/2006/relationships/slide" Target="slides/slide717.xml"/><Relationship Id="rId89" Type="http://schemas.openxmlformats.org/officeDocument/2006/relationships/slide" Target="slides/slide84.xml"/><Relationship Id="rId154" Type="http://schemas.openxmlformats.org/officeDocument/2006/relationships/slide" Target="slides/slide149.xml"/><Relationship Id="rId361" Type="http://schemas.openxmlformats.org/officeDocument/2006/relationships/slide" Target="slides/slide356.xml"/><Relationship Id="rId599" Type="http://schemas.openxmlformats.org/officeDocument/2006/relationships/slide" Target="slides/slide594.xml"/><Relationship Id="rId459" Type="http://schemas.openxmlformats.org/officeDocument/2006/relationships/slide" Target="slides/slide454.xml"/><Relationship Id="rId666" Type="http://schemas.openxmlformats.org/officeDocument/2006/relationships/slide" Target="slides/slide661.xml"/><Relationship Id="rId16" Type="http://schemas.openxmlformats.org/officeDocument/2006/relationships/slide" Target="slides/slide11.xml"/><Relationship Id="rId221" Type="http://schemas.openxmlformats.org/officeDocument/2006/relationships/slide" Target="slides/slide216.xml"/><Relationship Id="rId319" Type="http://schemas.openxmlformats.org/officeDocument/2006/relationships/slide" Target="slides/slide314.xml"/><Relationship Id="rId526" Type="http://schemas.openxmlformats.org/officeDocument/2006/relationships/slide" Target="slides/slide521.xml"/><Relationship Id="rId733" Type="http://schemas.openxmlformats.org/officeDocument/2006/relationships/slide" Target="slides/slide728.xml"/><Relationship Id="rId165" Type="http://schemas.openxmlformats.org/officeDocument/2006/relationships/slide" Target="slides/slide160.xml"/><Relationship Id="rId372" Type="http://schemas.openxmlformats.org/officeDocument/2006/relationships/slide" Target="slides/slide367.xml"/><Relationship Id="rId677" Type="http://schemas.openxmlformats.org/officeDocument/2006/relationships/slide" Target="slides/slide672.xml"/><Relationship Id="rId232" Type="http://schemas.openxmlformats.org/officeDocument/2006/relationships/slide" Target="slides/slide227.xml"/><Relationship Id="rId27" Type="http://schemas.openxmlformats.org/officeDocument/2006/relationships/slide" Target="slides/slide22.xml"/><Relationship Id="rId537" Type="http://schemas.openxmlformats.org/officeDocument/2006/relationships/slide" Target="slides/slide532.xml"/><Relationship Id="rId744" Type="http://schemas.openxmlformats.org/officeDocument/2006/relationships/slide" Target="slides/slide739.xml"/><Relationship Id="rId80" Type="http://schemas.openxmlformats.org/officeDocument/2006/relationships/slide" Target="slides/slide75.xml"/><Relationship Id="rId176" Type="http://schemas.openxmlformats.org/officeDocument/2006/relationships/slide" Target="slides/slide171.xml"/><Relationship Id="rId383" Type="http://schemas.openxmlformats.org/officeDocument/2006/relationships/slide" Target="slides/slide378.xml"/><Relationship Id="rId590" Type="http://schemas.openxmlformats.org/officeDocument/2006/relationships/slide" Target="slides/slide585.xml"/><Relationship Id="rId604" Type="http://schemas.openxmlformats.org/officeDocument/2006/relationships/slide" Target="slides/slide599.xml"/><Relationship Id="rId243" Type="http://schemas.openxmlformats.org/officeDocument/2006/relationships/slide" Target="slides/slide238.xml"/><Relationship Id="rId450" Type="http://schemas.openxmlformats.org/officeDocument/2006/relationships/slide" Target="slides/slide445.xml"/><Relationship Id="rId688" Type="http://schemas.openxmlformats.org/officeDocument/2006/relationships/slide" Target="slides/slide683.xml"/><Relationship Id="rId38" Type="http://schemas.openxmlformats.org/officeDocument/2006/relationships/slide" Target="slides/slide33.xml"/><Relationship Id="rId103" Type="http://schemas.openxmlformats.org/officeDocument/2006/relationships/slide" Target="slides/slide98.xml"/><Relationship Id="rId310" Type="http://schemas.openxmlformats.org/officeDocument/2006/relationships/slide" Target="slides/slide305.xml"/><Relationship Id="rId548" Type="http://schemas.openxmlformats.org/officeDocument/2006/relationships/slide" Target="slides/slide543.xml"/><Relationship Id="rId755" Type="http://schemas.openxmlformats.org/officeDocument/2006/relationships/slide" Target="slides/slide750.xml"/><Relationship Id="rId91" Type="http://schemas.openxmlformats.org/officeDocument/2006/relationships/slide" Target="slides/slide86.xml"/><Relationship Id="rId187" Type="http://schemas.openxmlformats.org/officeDocument/2006/relationships/slide" Target="slides/slide182.xml"/><Relationship Id="rId394" Type="http://schemas.openxmlformats.org/officeDocument/2006/relationships/slide" Target="slides/slide389.xml"/><Relationship Id="rId408" Type="http://schemas.openxmlformats.org/officeDocument/2006/relationships/slide" Target="slides/slide403.xml"/><Relationship Id="rId615" Type="http://schemas.openxmlformats.org/officeDocument/2006/relationships/slide" Target="slides/slide610.xml"/><Relationship Id="rId254" Type="http://schemas.openxmlformats.org/officeDocument/2006/relationships/slide" Target="slides/slide249.xml"/><Relationship Id="rId699" Type="http://schemas.openxmlformats.org/officeDocument/2006/relationships/slide" Target="slides/slide694.xml"/><Relationship Id="rId49" Type="http://schemas.openxmlformats.org/officeDocument/2006/relationships/slide" Target="slides/slide44.xml"/><Relationship Id="rId114" Type="http://schemas.openxmlformats.org/officeDocument/2006/relationships/slide" Target="slides/slide109.xml"/><Relationship Id="rId461" Type="http://schemas.openxmlformats.org/officeDocument/2006/relationships/slide" Target="slides/slide456.xml"/><Relationship Id="rId559" Type="http://schemas.openxmlformats.org/officeDocument/2006/relationships/slide" Target="slides/slide554.xml"/><Relationship Id="rId766" Type="http://schemas.openxmlformats.org/officeDocument/2006/relationships/slide" Target="slides/slide761.xml"/><Relationship Id="rId198" Type="http://schemas.openxmlformats.org/officeDocument/2006/relationships/slide" Target="slides/slide193.xml"/><Relationship Id="rId321" Type="http://schemas.openxmlformats.org/officeDocument/2006/relationships/slide" Target="slides/slide316.xml"/><Relationship Id="rId419" Type="http://schemas.openxmlformats.org/officeDocument/2006/relationships/slide" Target="slides/slide414.xml"/><Relationship Id="rId626" Type="http://schemas.openxmlformats.org/officeDocument/2006/relationships/slide" Target="slides/slide621.xml"/><Relationship Id="rId265" Type="http://schemas.openxmlformats.org/officeDocument/2006/relationships/slide" Target="slides/slide260.xml"/><Relationship Id="rId472" Type="http://schemas.openxmlformats.org/officeDocument/2006/relationships/slide" Target="slides/slide467.xml"/><Relationship Id="rId125" Type="http://schemas.openxmlformats.org/officeDocument/2006/relationships/slide" Target="slides/slide120.xml"/><Relationship Id="rId332" Type="http://schemas.openxmlformats.org/officeDocument/2006/relationships/slide" Target="slides/slide327.xml"/><Relationship Id="rId637" Type="http://schemas.openxmlformats.org/officeDocument/2006/relationships/slide" Target="slides/slide632.xml"/><Relationship Id="rId276" Type="http://schemas.openxmlformats.org/officeDocument/2006/relationships/slide" Target="slides/slide271.xml"/><Relationship Id="rId483" Type="http://schemas.openxmlformats.org/officeDocument/2006/relationships/slide" Target="slides/slide478.xml"/><Relationship Id="rId690" Type="http://schemas.openxmlformats.org/officeDocument/2006/relationships/slide" Target="slides/slide685.xml"/><Relationship Id="rId704" Type="http://schemas.openxmlformats.org/officeDocument/2006/relationships/slide" Target="slides/slide699.xml"/><Relationship Id="rId40" Type="http://schemas.openxmlformats.org/officeDocument/2006/relationships/slide" Target="slides/slide35.xml"/><Relationship Id="rId136" Type="http://schemas.openxmlformats.org/officeDocument/2006/relationships/slide" Target="slides/slide131.xml"/><Relationship Id="rId343" Type="http://schemas.openxmlformats.org/officeDocument/2006/relationships/slide" Target="slides/slide338.xml"/><Relationship Id="rId550" Type="http://schemas.openxmlformats.org/officeDocument/2006/relationships/slide" Target="slides/slide545.xml"/><Relationship Id="rId203" Type="http://schemas.openxmlformats.org/officeDocument/2006/relationships/slide" Target="slides/slide198.xml"/><Relationship Id="rId648" Type="http://schemas.openxmlformats.org/officeDocument/2006/relationships/slide" Target="slides/slide643.xml"/><Relationship Id="rId287" Type="http://schemas.openxmlformats.org/officeDocument/2006/relationships/slide" Target="slides/slide282.xml"/><Relationship Id="rId410" Type="http://schemas.openxmlformats.org/officeDocument/2006/relationships/slide" Target="slides/slide405.xml"/><Relationship Id="rId494" Type="http://schemas.openxmlformats.org/officeDocument/2006/relationships/slide" Target="slides/slide489.xml"/><Relationship Id="rId508" Type="http://schemas.openxmlformats.org/officeDocument/2006/relationships/slide" Target="slides/slide503.xml"/><Relationship Id="rId715" Type="http://schemas.openxmlformats.org/officeDocument/2006/relationships/slide" Target="slides/slide710.xml"/><Relationship Id="rId147" Type="http://schemas.openxmlformats.org/officeDocument/2006/relationships/slide" Target="slides/slide142.xml"/><Relationship Id="rId354" Type="http://schemas.openxmlformats.org/officeDocument/2006/relationships/slide" Target="slides/slide349.xml"/><Relationship Id="rId51" Type="http://schemas.openxmlformats.org/officeDocument/2006/relationships/slide" Target="slides/slide46.xml"/><Relationship Id="rId561" Type="http://schemas.openxmlformats.org/officeDocument/2006/relationships/slide" Target="slides/slide556.xml"/><Relationship Id="rId659" Type="http://schemas.openxmlformats.org/officeDocument/2006/relationships/slide" Target="slides/slide654.xml"/><Relationship Id="rId214" Type="http://schemas.openxmlformats.org/officeDocument/2006/relationships/slide" Target="slides/slide209.xml"/><Relationship Id="rId298" Type="http://schemas.openxmlformats.org/officeDocument/2006/relationships/slide" Target="slides/slide293.xml"/><Relationship Id="rId421" Type="http://schemas.openxmlformats.org/officeDocument/2006/relationships/slide" Target="slides/slide416.xml"/><Relationship Id="rId519" Type="http://schemas.openxmlformats.org/officeDocument/2006/relationships/slide" Target="slides/slide514.xml"/><Relationship Id="rId158" Type="http://schemas.openxmlformats.org/officeDocument/2006/relationships/slide" Target="slides/slide153.xml"/><Relationship Id="rId726" Type="http://schemas.openxmlformats.org/officeDocument/2006/relationships/slide" Target="slides/slide721.xml"/><Relationship Id="rId62" Type="http://schemas.openxmlformats.org/officeDocument/2006/relationships/slide" Target="slides/slide57.xml"/><Relationship Id="rId365" Type="http://schemas.openxmlformats.org/officeDocument/2006/relationships/slide" Target="slides/slide360.xml"/><Relationship Id="rId572" Type="http://schemas.openxmlformats.org/officeDocument/2006/relationships/slide" Target="slides/slide567.xml"/><Relationship Id="rId225" Type="http://schemas.openxmlformats.org/officeDocument/2006/relationships/slide" Target="slides/slide220.xml"/><Relationship Id="rId432" Type="http://schemas.openxmlformats.org/officeDocument/2006/relationships/slide" Target="slides/slide427.xml"/><Relationship Id="rId737" Type="http://schemas.openxmlformats.org/officeDocument/2006/relationships/slide" Target="slides/slide732.xml"/><Relationship Id="rId73" Type="http://schemas.openxmlformats.org/officeDocument/2006/relationships/slide" Target="slides/slide68.xml"/><Relationship Id="rId169" Type="http://schemas.openxmlformats.org/officeDocument/2006/relationships/slide" Target="slides/slide164.xml"/><Relationship Id="rId376" Type="http://schemas.openxmlformats.org/officeDocument/2006/relationships/slide" Target="slides/slide371.xml"/><Relationship Id="rId583" Type="http://schemas.openxmlformats.org/officeDocument/2006/relationships/slide" Target="slides/slide578.xml"/><Relationship Id="rId4" Type="http://schemas.openxmlformats.org/officeDocument/2006/relationships/slideMaster" Target="slideMasters/slideMaster4.xml"/><Relationship Id="rId236" Type="http://schemas.openxmlformats.org/officeDocument/2006/relationships/slide" Target="slides/slide231.xml"/><Relationship Id="rId443" Type="http://schemas.openxmlformats.org/officeDocument/2006/relationships/slide" Target="slides/slide438.xml"/><Relationship Id="rId650" Type="http://schemas.openxmlformats.org/officeDocument/2006/relationships/slide" Target="slides/slide645.xml"/><Relationship Id="rId303" Type="http://schemas.openxmlformats.org/officeDocument/2006/relationships/slide" Target="slides/slide298.xml"/><Relationship Id="rId748" Type="http://schemas.openxmlformats.org/officeDocument/2006/relationships/slide" Target="slides/slide74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0DAB67-5A68-4E8E-B853-89B87DD14860}"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C249447F-1AA4-472B-8EE4-7B9966E6CCAB}">
      <dgm:prSet phldrT="[Text]"/>
      <dgm:spPr/>
      <dgm:t>
        <a:bodyPr/>
        <a:lstStyle/>
        <a:p>
          <a:r>
            <a:rPr lang="en-US" dirty="0" err="1"/>
            <a:t>ch</a:t>
          </a:r>
          <a:endParaRPr lang="en-US" dirty="0"/>
        </a:p>
      </dgm:t>
    </dgm:pt>
    <dgm:pt modelId="{FE7163A4-C306-407E-8737-067021B01827}" type="parTrans" cxnId="{80502E89-BEB6-41A6-A254-4518154DE68A}">
      <dgm:prSet/>
      <dgm:spPr/>
      <dgm:t>
        <a:bodyPr/>
        <a:lstStyle/>
        <a:p>
          <a:endParaRPr lang="en-US"/>
        </a:p>
      </dgm:t>
    </dgm:pt>
    <dgm:pt modelId="{53E80C4A-1DC6-451C-B439-1263D6026DFA}" type="sibTrans" cxnId="{80502E89-BEB6-41A6-A254-4518154DE68A}">
      <dgm:prSet/>
      <dgm:spPr/>
      <dgm:t>
        <a:bodyPr/>
        <a:lstStyle/>
        <a:p>
          <a:endParaRPr lang="en-US"/>
        </a:p>
      </dgm:t>
    </dgm:pt>
    <dgm:pt modelId="{53CF2EF2-68AB-49FD-A035-C7A3F11D5193}">
      <dgm:prSet phldrT="[Text]"/>
      <dgm:spPr/>
      <dgm:t>
        <a:bodyPr/>
        <a:lstStyle/>
        <a:p>
          <a:r>
            <a:rPr lang="en-US" dirty="0"/>
            <a:t>L</a:t>
          </a:r>
        </a:p>
      </dgm:t>
    </dgm:pt>
    <dgm:pt modelId="{D3AC4DCA-B82C-43CF-AC13-B8DB6ED71D1A}" type="parTrans" cxnId="{35BD52BD-C539-4357-B398-72528B70022B}">
      <dgm:prSet/>
      <dgm:spPr/>
      <dgm:t>
        <a:bodyPr/>
        <a:lstStyle/>
        <a:p>
          <a:endParaRPr lang="en-US"/>
        </a:p>
      </dgm:t>
    </dgm:pt>
    <dgm:pt modelId="{689E8180-C632-43D8-A836-CEC888269364}" type="sibTrans" cxnId="{35BD52BD-C539-4357-B398-72528B70022B}">
      <dgm:prSet/>
      <dgm:spPr/>
      <dgm:t>
        <a:bodyPr/>
        <a:lstStyle/>
        <a:p>
          <a:endParaRPr lang="en-US"/>
        </a:p>
      </dgm:t>
    </dgm:pt>
    <dgm:pt modelId="{2675973E-7695-4E76-B71C-C892EAA53059}">
      <dgm:prSet phldrT="[Text]"/>
      <dgm:spPr/>
      <dgm:t>
        <a:bodyPr/>
        <a:lstStyle/>
        <a:p>
          <a:r>
            <a:rPr lang="en-US" dirty="0"/>
            <a:t>For each char in </a:t>
          </a:r>
          <a:r>
            <a:rPr lang="en-US" dirty="0" err="1"/>
            <a:t>str</a:t>
          </a:r>
          <a:r>
            <a:rPr lang="en-US" dirty="0"/>
            <a:t>  </a:t>
          </a:r>
        </a:p>
      </dgm:t>
    </dgm:pt>
    <dgm:pt modelId="{6C1E0150-039B-47F6-BEE6-B9A54D44194D}" type="parTrans" cxnId="{2A294F7F-247D-4531-B1A5-CDA4ADFDB6FB}">
      <dgm:prSet/>
      <dgm:spPr/>
      <dgm:t>
        <a:bodyPr/>
        <a:lstStyle/>
        <a:p>
          <a:endParaRPr lang="en-US"/>
        </a:p>
      </dgm:t>
    </dgm:pt>
    <dgm:pt modelId="{766C57AA-1110-4A39-A9CD-4E7160E38760}" type="sibTrans" cxnId="{2A294F7F-247D-4531-B1A5-CDA4ADFDB6FB}">
      <dgm:prSet/>
      <dgm:spPr/>
      <dgm:t>
        <a:bodyPr/>
        <a:lstStyle/>
        <a:p>
          <a:endParaRPr lang="en-US"/>
        </a:p>
      </dgm:t>
    </dgm:pt>
    <dgm:pt modelId="{01F57EE5-3F19-4950-965A-E443602EC3DC}">
      <dgm:prSet phldrT="[Text]"/>
      <dgm:spPr/>
      <dgm:t>
        <a:bodyPr/>
        <a:lstStyle/>
        <a:p>
          <a:r>
            <a:rPr lang="en-US" dirty="0"/>
            <a:t>D</a:t>
          </a:r>
        </a:p>
      </dgm:t>
    </dgm:pt>
    <dgm:pt modelId="{6CD285AD-0E45-43E7-9470-7EC5C46D098F}" type="parTrans" cxnId="{363EC725-3D7E-4DA8-A865-B8BE40C96DF1}">
      <dgm:prSet/>
      <dgm:spPr/>
      <dgm:t>
        <a:bodyPr/>
        <a:lstStyle/>
        <a:p>
          <a:endParaRPr lang="en-US"/>
        </a:p>
      </dgm:t>
    </dgm:pt>
    <dgm:pt modelId="{EB5BE925-8528-4FDE-B434-A3F6BB1B2331}" type="sibTrans" cxnId="{363EC725-3D7E-4DA8-A865-B8BE40C96DF1}">
      <dgm:prSet/>
      <dgm:spPr/>
      <dgm:t>
        <a:bodyPr/>
        <a:lstStyle/>
        <a:p>
          <a:endParaRPr lang="en-US"/>
        </a:p>
      </dgm:t>
    </dgm:pt>
    <dgm:pt modelId="{19A82A4F-20A5-4643-800C-58542A3EF329}">
      <dgm:prSet phldrT="[Text]"/>
      <dgm:spPr/>
      <dgm:t>
        <a:bodyPr/>
        <a:lstStyle/>
        <a:p>
          <a:r>
            <a:rPr lang="en-US" dirty="0"/>
            <a:t>For each char in </a:t>
          </a:r>
          <a:r>
            <a:rPr lang="en-US" dirty="0" err="1"/>
            <a:t>str</a:t>
          </a:r>
          <a:r>
            <a:rPr lang="en-US" dirty="0"/>
            <a:t>  </a:t>
          </a:r>
        </a:p>
      </dgm:t>
    </dgm:pt>
    <dgm:pt modelId="{8A63E8D1-35F2-4FC9-9A34-7826B4AB8961}" type="parTrans" cxnId="{53B40458-928F-4D7F-9B18-11C86CA69A6C}">
      <dgm:prSet/>
      <dgm:spPr/>
      <dgm:t>
        <a:bodyPr/>
        <a:lstStyle/>
        <a:p>
          <a:endParaRPr lang="en-US"/>
        </a:p>
      </dgm:t>
    </dgm:pt>
    <dgm:pt modelId="{5BD429AD-5440-4459-ADB5-436EC0B6E060}" type="sibTrans" cxnId="{53B40458-928F-4D7F-9B18-11C86CA69A6C}">
      <dgm:prSet/>
      <dgm:spPr/>
      <dgm:t>
        <a:bodyPr/>
        <a:lstStyle/>
        <a:p>
          <a:endParaRPr lang="en-US"/>
        </a:p>
      </dgm:t>
    </dgm:pt>
    <dgm:pt modelId="{816E87B4-A4C0-416E-BBB9-5C8F73F36C44}">
      <dgm:prSet phldrT="[Text]"/>
      <dgm:spPr/>
      <dgm:t>
        <a:bodyPr/>
        <a:lstStyle/>
        <a:p>
          <a:r>
            <a:rPr lang="en-US" dirty="0"/>
            <a:t>O</a:t>
          </a:r>
        </a:p>
      </dgm:t>
    </dgm:pt>
    <dgm:pt modelId="{9F3E98B8-B3C4-4679-B1F4-C87C54E81383}" type="parTrans" cxnId="{42169DE9-5A85-46A9-86B9-77FE7E9905B9}">
      <dgm:prSet/>
      <dgm:spPr/>
      <dgm:t>
        <a:bodyPr/>
        <a:lstStyle/>
        <a:p>
          <a:endParaRPr lang="en-US"/>
        </a:p>
      </dgm:t>
    </dgm:pt>
    <dgm:pt modelId="{D6EBFBA0-560D-4877-9517-6A0666ED3637}" type="sibTrans" cxnId="{42169DE9-5A85-46A9-86B9-77FE7E9905B9}">
      <dgm:prSet/>
      <dgm:spPr/>
      <dgm:t>
        <a:bodyPr/>
        <a:lstStyle/>
        <a:p>
          <a:endParaRPr lang="en-US"/>
        </a:p>
      </dgm:t>
    </dgm:pt>
    <dgm:pt modelId="{10122065-0AEA-40C5-B07D-C77C1268BC97}">
      <dgm:prSet/>
      <dgm:spPr/>
      <dgm:t>
        <a:bodyPr/>
        <a:lstStyle/>
        <a:p>
          <a:r>
            <a:rPr lang="en-US" dirty="0"/>
            <a:t>If it is letter print</a:t>
          </a:r>
        </a:p>
      </dgm:t>
    </dgm:pt>
    <dgm:pt modelId="{EDAE6FE8-8F36-4334-BE9C-98E6F80D13AC}" type="parTrans" cxnId="{10F7B3B9-2156-402E-9560-271BF8788C66}">
      <dgm:prSet/>
      <dgm:spPr/>
    </dgm:pt>
    <dgm:pt modelId="{EDDE7703-2EFA-4920-91C0-765ED6FEF735}" type="sibTrans" cxnId="{10F7B3B9-2156-402E-9560-271BF8788C66}">
      <dgm:prSet/>
      <dgm:spPr/>
    </dgm:pt>
    <dgm:pt modelId="{1EDB3EDE-ADC2-49D5-887F-EE574B6AC803}">
      <dgm:prSet/>
      <dgm:spPr/>
      <dgm:t>
        <a:bodyPr/>
        <a:lstStyle/>
        <a:p>
          <a:r>
            <a:rPr lang="en-US" dirty="0"/>
            <a:t>For each char in </a:t>
          </a:r>
          <a:r>
            <a:rPr lang="en-US" dirty="0" err="1"/>
            <a:t>str</a:t>
          </a:r>
          <a:r>
            <a:rPr lang="en-US" dirty="0"/>
            <a:t>  </a:t>
          </a:r>
        </a:p>
      </dgm:t>
    </dgm:pt>
    <dgm:pt modelId="{2901585D-8890-4B81-A2B3-ED05976F0CFD}" type="parTrans" cxnId="{596C9F29-0F44-43D1-A3CF-1D3DF4DBE09D}">
      <dgm:prSet/>
      <dgm:spPr/>
    </dgm:pt>
    <dgm:pt modelId="{8186B71C-0B7D-4D83-898A-98C5946CB83B}" type="sibTrans" cxnId="{596C9F29-0F44-43D1-A3CF-1D3DF4DBE09D}">
      <dgm:prSet/>
      <dgm:spPr/>
    </dgm:pt>
    <dgm:pt modelId="{6223B262-35F5-48F0-9F9E-D4B8706CAA70}">
      <dgm:prSet/>
      <dgm:spPr/>
      <dgm:t>
        <a:bodyPr/>
        <a:lstStyle/>
        <a:p>
          <a:r>
            <a:rPr lang="en-US" dirty="0"/>
            <a:t>If it is digit print</a:t>
          </a:r>
        </a:p>
      </dgm:t>
    </dgm:pt>
    <dgm:pt modelId="{CB4A63EC-B711-4AAA-97D3-8241776D6E62}" type="parTrans" cxnId="{250BECA7-D859-4ADF-8AF8-8FD1A540C584}">
      <dgm:prSet/>
      <dgm:spPr/>
    </dgm:pt>
    <dgm:pt modelId="{01027005-4275-4A6D-8E7D-8670B94ADA26}" type="sibTrans" cxnId="{250BECA7-D859-4ADF-8AF8-8FD1A540C584}">
      <dgm:prSet/>
      <dgm:spPr/>
    </dgm:pt>
    <dgm:pt modelId="{4EF6AF80-F65C-4204-BD5F-EFADAE671917}">
      <dgm:prSet/>
      <dgm:spPr/>
      <dgm:t>
        <a:bodyPr/>
        <a:lstStyle/>
        <a:p>
          <a:r>
            <a:rPr lang="en-US" dirty="0"/>
            <a:t>If it is not L||D print</a:t>
          </a:r>
        </a:p>
      </dgm:t>
    </dgm:pt>
    <dgm:pt modelId="{54223050-12EB-4EEB-9DFF-ECDE0B152644}" type="parTrans" cxnId="{CC320D6C-6A91-49B1-8981-EB740BF0BB7B}">
      <dgm:prSet/>
      <dgm:spPr/>
    </dgm:pt>
    <dgm:pt modelId="{B9F8B302-223B-4677-BA62-B92DD59AC5CE}" type="sibTrans" cxnId="{CC320D6C-6A91-49B1-8981-EB740BF0BB7B}">
      <dgm:prSet/>
      <dgm:spPr/>
    </dgm:pt>
    <dgm:pt modelId="{13A2EC1C-5D35-4228-8583-35A85663493D}" type="pres">
      <dgm:prSet presAssocID="{500DAB67-5A68-4E8E-B853-89B87DD14860}" presName="hierChild1" presStyleCnt="0">
        <dgm:presLayoutVars>
          <dgm:chPref val="1"/>
          <dgm:dir/>
          <dgm:animOne val="branch"/>
          <dgm:animLvl val="lvl"/>
          <dgm:resizeHandles/>
        </dgm:presLayoutVars>
      </dgm:prSet>
      <dgm:spPr/>
    </dgm:pt>
    <dgm:pt modelId="{3A185082-F92D-4D1C-9020-FD3C2871672D}" type="pres">
      <dgm:prSet presAssocID="{C249447F-1AA4-472B-8EE4-7B9966E6CCAB}" presName="hierRoot1" presStyleCnt="0"/>
      <dgm:spPr/>
    </dgm:pt>
    <dgm:pt modelId="{3E9C8256-44E9-4BFD-A84B-DD7E1E973A1F}" type="pres">
      <dgm:prSet presAssocID="{C249447F-1AA4-472B-8EE4-7B9966E6CCAB}" presName="composite" presStyleCnt="0"/>
      <dgm:spPr/>
    </dgm:pt>
    <dgm:pt modelId="{AC235855-5A77-460A-974F-E3274FF8CA69}" type="pres">
      <dgm:prSet presAssocID="{C249447F-1AA4-472B-8EE4-7B9966E6CCAB}" presName="background" presStyleLbl="node0" presStyleIdx="0" presStyleCnt="1"/>
      <dgm:spPr/>
    </dgm:pt>
    <dgm:pt modelId="{A9859DF9-B5A0-4AC6-827A-2AA41C7109CB}" type="pres">
      <dgm:prSet presAssocID="{C249447F-1AA4-472B-8EE4-7B9966E6CCAB}" presName="text" presStyleLbl="fgAcc0" presStyleIdx="0" presStyleCnt="1">
        <dgm:presLayoutVars>
          <dgm:chPref val="3"/>
        </dgm:presLayoutVars>
      </dgm:prSet>
      <dgm:spPr/>
    </dgm:pt>
    <dgm:pt modelId="{65FEB92B-97A3-4581-8A82-71E6652317DF}" type="pres">
      <dgm:prSet presAssocID="{C249447F-1AA4-472B-8EE4-7B9966E6CCAB}" presName="hierChild2" presStyleCnt="0"/>
      <dgm:spPr/>
    </dgm:pt>
    <dgm:pt modelId="{413D3863-93DB-432E-BE17-03F5457B5065}" type="pres">
      <dgm:prSet presAssocID="{D3AC4DCA-B82C-43CF-AC13-B8DB6ED71D1A}" presName="Name10" presStyleLbl="parChTrans1D2" presStyleIdx="0" presStyleCnt="3"/>
      <dgm:spPr/>
    </dgm:pt>
    <dgm:pt modelId="{EDEF19B6-53C7-4553-804E-EB254C8B56B8}" type="pres">
      <dgm:prSet presAssocID="{53CF2EF2-68AB-49FD-A035-C7A3F11D5193}" presName="hierRoot2" presStyleCnt="0"/>
      <dgm:spPr/>
    </dgm:pt>
    <dgm:pt modelId="{E662E0FA-2D78-44DF-8B71-45468719971F}" type="pres">
      <dgm:prSet presAssocID="{53CF2EF2-68AB-49FD-A035-C7A3F11D5193}" presName="composite2" presStyleCnt="0"/>
      <dgm:spPr/>
    </dgm:pt>
    <dgm:pt modelId="{BEFDBDEF-448C-437C-BECD-B3D3FCE67900}" type="pres">
      <dgm:prSet presAssocID="{53CF2EF2-68AB-49FD-A035-C7A3F11D5193}" presName="background2" presStyleLbl="node2" presStyleIdx="0" presStyleCnt="3"/>
      <dgm:spPr/>
    </dgm:pt>
    <dgm:pt modelId="{1687D367-F241-466B-B1C9-C473D9D0E077}" type="pres">
      <dgm:prSet presAssocID="{53CF2EF2-68AB-49FD-A035-C7A3F11D5193}" presName="text2" presStyleLbl="fgAcc2" presStyleIdx="0" presStyleCnt="3">
        <dgm:presLayoutVars>
          <dgm:chPref val="3"/>
        </dgm:presLayoutVars>
      </dgm:prSet>
      <dgm:spPr/>
    </dgm:pt>
    <dgm:pt modelId="{B49657C9-41F8-42A9-A6E2-AF639C17ABA8}" type="pres">
      <dgm:prSet presAssocID="{53CF2EF2-68AB-49FD-A035-C7A3F11D5193}" presName="hierChild3" presStyleCnt="0"/>
      <dgm:spPr/>
    </dgm:pt>
    <dgm:pt modelId="{27F4FE95-EF45-4B84-B48C-1B9BA848B505}" type="pres">
      <dgm:prSet presAssocID="{6C1E0150-039B-47F6-BEE6-B9A54D44194D}" presName="Name17" presStyleLbl="parChTrans1D3" presStyleIdx="0" presStyleCnt="3"/>
      <dgm:spPr/>
    </dgm:pt>
    <dgm:pt modelId="{5564D429-16CB-4218-BBE5-62E1F401B21A}" type="pres">
      <dgm:prSet presAssocID="{2675973E-7695-4E76-B71C-C892EAA53059}" presName="hierRoot3" presStyleCnt="0"/>
      <dgm:spPr/>
    </dgm:pt>
    <dgm:pt modelId="{4DA2A460-C9A9-4F23-84A9-D6A45C2D50A5}" type="pres">
      <dgm:prSet presAssocID="{2675973E-7695-4E76-B71C-C892EAA53059}" presName="composite3" presStyleCnt="0"/>
      <dgm:spPr/>
    </dgm:pt>
    <dgm:pt modelId="{62D19C84-A568-47FC-93B4-83EA553AE03B}" type="pres">
      <dgm:prSet presAssocID="{2675973E-7695-4E76-B71C-C892EAA53059}" presName="background3" presStyleLbl="node3" presStyleIdx="0" presStyleCnt="3"/>
      <dgm:spPr/>
    </dgm:pt>
    <dgm:pt modelId="{497CCD0C-AC7A-482D-AFDA-6EEEBBA9CDCD}" type="pres">
      <dgm:prSet presAssocID="{2675973E-7695-4E76-B71C-C892EAA53059}" presName="text3" presStyleLbl="fgAcc3" presStyleIdx="0" presStyleCnt="3" custLinFactNeighborY="100">
        <dgm:presLayoutVars>
          <dgm:chPref val="3"/>
        </dgm:presLayoutVars>
      </dgm:prSet>
      <dgm:spPr/>
    </dgm:pt>
    <dgm:pt modelId="{DCD30823-3602-476E-B4C5-814E273BD5EB}" type="pres">
      <dgm:prSet presAssocID="{2675973E-7695-4E76-B71C-C892EAA53059}" presName="hierChild4" presStyleCnt="0"/>
      <dgm:spPr/>
    </dgm:pt>
    <dgm:pt modelId="{34A0F0C9-1778-451D-A4C6-1BCE5C2B2D5E}" type="pres">
      <dgm:prSet presAssocID="{EDAE6FE8-8F36-4334-BE9C-98E6F80D13AC}" presName="Name23" presStyleLbl="parChTrans1D4" presStyleIdx="0" presStyleCnt="3"/>
      <dgm:spPr/>
    </dgm:pt>
    <dgm:pt modelId="{E57DF58E-2804-4E72-A02A-7DA91724030F}" type="pres">
      <dgm:prSet presAssocID="{10122065-0AEA-40C5-B07D-C77C1268BC97}" presName="hierRoot4" presStyleCnt="0"/>
      <dgm:spPr/>
    </dgm:pt>
    <dgm:pt modelId="{C08B50A8-5CEF-4059-B8DB-8FAD2951B5B9}" type="pres">
      <dgm:prSet presAssocID="{10122065-0AEA-40C5-B07D-C77C1268BC97}" presName="composite4" presStyleCnt="0"/>
      <dgm:spPr/>
    </dgm:pt>
    <dgm:pt modelId="{12715E0F-21A8-4D17-BEF4-AF637A586F4A}" type="pres">
      <dgm:prSet presAssocID="{10122065-0AEA-40C5-B07D-C77C1268BC97}" presName="background4" presStyleLbl="node4" presStyleIdx="0" presStyleCnt="3"/>
      <dgm:spPr/>
    </dgm:pt>
    <dgm:pt modelId="{7352ECCF-3E1F-40FD-B5C9-CA7D4B602869}" type="pres">
      <dgm:prSet presAssocID="{10122065-0AEA-40C5-B07D-C77C1268BC97}" presName="text4" presStyleLbl="fgAcc4" presStyleIdx="0" presStyleCnt="3">
        <dgm:presLayoutVars>
          <dgm:chPref val="3"/>
        </dgm:presLayoutVars>
      </dgm:prSet>
      <dgm:spPr/>
    </dgm:pt>
    <dgm:pt modelId="{02457FF5-10D5-44FB-A506-11747E22B6F4}" type="pres">
      <dgm:prSet presAssocID="{10122065-0AEA-40C5-B07D-C77C1268BC97}" presName="hierChild5" presStyleCnt="0"/>
      <dgm:spPr/>
    </dgm:pt>
    <dgm:pt modelId="{0520C033-BFA7-4881-A666-A867E015E8AB}" type="pres">
      <dgm:prSet presAssocID="{6CD285AD-0E45-43E7-9470-7EC5C46D098F}" presName="Name10" presStyleLbl="parChTrans1D2" presStyleIdx="1" presStyleCnt="3"/>
      <dgm:spPr/>
    </dgm:pt>
    <dgm:pt modelId="{96059DA3-E1C2-4D99-A4C1-C18CAD116336}" type="pres">
      <dgm:prSet presAssocID="{01F57EE5-3F19-4950-965A-E443602EC3DC}" presName="hierRoot2" presStyleCnt="0"/>
      <dgm:spPr/>
    </dgm:pt>
    <dgm:pt modelId="{CA782427-8C47-47EA-994A-5133CA6BE2AA}" type="pres">
      <dgm:prSet presAssocID="{01F57EE5-3F19-4950-965A-E443602EC3DC}" presName="composite2" presStyleCnt="0"/>
      <dgm:spPr/>
    </dgm:pt>
    <dgm:pt modelId="{4D1A0EA5-CC26-4297-BAC7-72B63AB0E546}" type="pres">
      <dgm:prSet presAssocID="{01F57EE5-3F19-4950-965A-E443602EC3DC}" presName="background2" presStyleLbl="node2" presStyleIdx="1" presStyleCnt="3"/>
      <dgm:spPr/>
    </dgm:pt>
    <dgm:pt modelId="{96B82093-AF36-4D72-91A3-04E2F5FDA216}" type="pres">
      <dgm:prSet presAssocID="{01F57EE5-3F19-4950-965A-E443602EC3DC}" presName="text2" presStyleLbl="fgAcc2" presStyleIdx="1" presStyleCnt="3">
        <dgm:presLayoutVars>
          <dgm:chPref val="3"/>
        </dgm:presLayoutVars>
      </dgm:prSet>
      <dgm:spPr/>
    </dgm:pt>
    <dgm:pt modelId="{B74542FB-8A45-4902-A97B-E5B89B191A7A}" type="pres">
      <dgm:prSet presAssocID="{01F57EE5-3F19-4950-965A-E443602EC3DC}" presName="hierChild3" presStyleCnt="0"/>
      <dgm:spPr/>
    </dgm:pt>
    <dgm:pt modelId="{E80C1521-C85F-4DDB-A65E-D9BF4FD1E4F9}" type="pres">
      <dgm:prSet presAssocID="{2901585D-8890-4B81-A2B3-ED05976F0CFD}" presName="Name17" presStyleLbl="parChTrans1D3" presStyleIdx="1" presStyleCnt="3"/>
      <dgm:spPr/>
    </dgm:pt>
    <dgm:pt modelId="{9FD9E52A-BECA-492B-ADA2-647B700A07B5}" type="pres">
      <dgm:prSet presAssocID="{1EDB3EDE-ADC2-49D5-887F-EE574B6AC803}" presName="hierRoot3" presStyleCnt="0"/>
      <dgm:spPr/>
    </dgm:pt>
    <dgm:pt modelId="{32C81239-2E1D-45DF-B9F9-C8C737D12003}" type="pres">
      <dgm:prSet presAssocID="{1EDB3EDE-ADC2-49D5-887F-EE574B6AC803}" presName="composite3" presStyleCnt="0"/>
      <dgm:spPr/>
    </dgm:pt>
    <dgm:pt modelId="{F45C0579-FB50-4BC8-BD8B-B731151F9E20}" type="pres">
      <dgm:prSet presAssocID="{1EDB3EDE-ADC2-49D5-887F-EE574B6AC803}" presName="background3" presStyleLbl="node3" presStyleIdx="1" presStyleCnt="3"/>
      <dgm:spPr/>
    </dgm:pt>
    <dgm:pt modelId="{9BDC4C35-1D3B-4C22-901F-8444C73A9D9D}" type="pres">
      <dgm:prSet presAssocID="{1EDB3EDE-ADC2-49D5-887F-EE574B6AC803}" presName="text3" presStyleLbl="fgAcc3" presStyleIdx="1" presStyleCnt="3">
        <dgm:presLayoutVars>
          <dgm:chPref val="3"/>
        </dgm:presLayoutVars>
      </dgm:prSet>
      <dgm:spPr/>
    </dgm:pt>
    <dgm:pt modelId="{1B2A91C2-0E36-4FCE-B6FF-DADCE6DA335A}" type="pres">
      <dgm:prSet presAssocID="{1EDB3EDE-ADC2-49D5-887F-EE574B6AC803}" presName="hierChild4" presStyleCnt="0"/>
      <dgm:spPr/>
    </dgm:pt>
    <dgm:pt modelId="{F23E1689-FCB8-40FE-9B06-9AA781B757A6}" type="pres">
      <dgm:prSet presAssocID="{CB4A63EC-B711-4AAA-97D3-8241776D6E62}" presName="Name23" presStyleLbl="parChTrans1D4" presStyleIdx="1" presStyleCnt="3"/>
      <dgm:spPr/>
    </dgm:pt>
    <dgm:pt modelId="{36A6E48A-CE5E-4657-A15D-D1F8B917E176}" type="pres">
      <dgm:prSet presAssocID="{6223B262-35F5-48F0-9F9E-D4B8706CAA70}" presName="hierRoot4" presStyleCnt="0"/>
      <dgm:spPr/>
    </dgm:pt>
    <dgm:pt modelId="{721553CA-536E-4F69-A0D7-745299AE8CE0}" type="pres">
      <dgm:prSet presAssocID="{6223B262-35F5-48F0-9F9E-D4B8706CAA70}" presName="composite4" presStyleCnt="0"/>
      <dgm:spPr/>
    </dgm:pt>
    <dgm:pt modelId="{ABA6401B-87B1-4EBD-9C2F-F9ED2A63F29D}" type="pres">
      <dgm:prSet presAssocID="{6223B262-35F5-48F0-9F9E-D4B8706CAA70}" presName="background4" presStyleLbl="node4" presStyleIdx="1" presStyleCnt="3"/>
      <dgm:spPr/>
    </dgm:pt>
    <dgm:pt modelId="{5AE0C50A-44B2-4A2F-B944-DB1CFF13CD70}" type="pres">
      <dgm:prSet presAssocID="{6223B262-35F5-48F0-9F9E-D4B8706CAA70}" presName="text4" presStyleLbl="fgAcc4" presStyleIdx="1" presStyleCnt="3">
        <dgm:presLayoutVars>
          <dgm:chPref val="3"/>
        </dgm:presLayoutVars>
      </dgm:prSet>
      <dgm:spPr/>
    </dgm:pt>
    <dgm:pt modelId="{E988D78A-5D42-41A5-95E4-63EB7C08AB84}" type="pres">
      <dgm:prSet presAssocID="{6223B262-35F5-48F0-9F9E-D4B8706CAA70}" presName="hierChild5" presStyleCnt="0"/>
      <dgm:spPr/>
    </dgm:pt>
    <dgm:pt modelId="{A3AFBDE1-3BCE-425C-B8EE-7005A236DFCA}" type="pres">
      <dgm:prSet presAssocID="{9F3E98B8-B3C4-4679-B1F4-C87C54E81383}" presName="Name10" presStyleLbl="parChTrans1D2" presStyleIdx="2" presStyleCnt="3"/>
      <dgm:spPr/>
    </dgm:pt>
    <dgm:pt modelId="{CA27793D-8354-4057-ABDF-B63930611C82}" type="pres">
      <dgm:prSet presAssocID="{816E87B4-A4C0-416E-BBB9-5C8F73F36C44}" presName="hierRoot2" presStyleCnt="0"/>
      <dgm:spPr/>
    </dgm:pt>
    <dgm:pt modelId="{4AA8E5B7-EDC6-401C-83AF-4B6A5CB00542}" type="pres">
      <dgm:prSet presAssocID="{816E87B4-A4C0-416E-BBB9-5C8F73F36C44}" presName="composite2" presStyleCnt="0"/>
      <dgm:spPr/>
    </dgm:pt>
    <dgm:pt modelId="{7FAE8B05-5D32-466A-ABC7-3964DECC3EBE}" type="pres">
      <dgm:prSet presAssocID="{816E87B4-A4C0-416E-BBB9-5C8F73F36C44}" presName="background2" presStyleLbl="node2" presStyleIdx="2" presStyleCnt="3"/>
      <dgm:spPr/>
    </dgm:pt>
    <dgm:pt modelId="{B2928FCE-4A79-404D-B274-E99C82E83EFA}" type="pres">
      <dgm:prSet presAssocID="{816E87B4-A4C0-416E-BBB9-5C8F73F36C44}" presName="text2" presStyleLbl="fgAcc2" presStyleIdx="2" presStyleCnt="3">
        <dgm:presLayoutVars>
          <dgm:chPref val="3"/>
        </dgm:presLayoutVars>
      </dgm:prSet>
      <dgm:spPr/>
    </dgm:pt>
    <dgm:pt modelId="{050DD6D9-78BA-4747-A76B-09EAD049F222}" type="pres">
      <dgm:prSet presAssocID="{816E87B4-A4C0-416E-BBB9-5C8F73F36C44}" presName="hierChild3" presStyleCnt="0"/>
      <dgm:spPr/>
    </dgm:pt>
    <dgm:pt modelId="{B6EA3DA5-ACDF-4312-BA26-06F661DC6558}" type="pres">
      <dgm:prSet presAssocID="{8A63E8D1-35F2-4FC9-9A34-7826B4AB8961}" presName="Name17" presStyleLbl="parChTrans1D3" presStyleIdx="2" presStyleCnt="3"/>
      <dgm:spPr/>
    </dgm:pt>
    <dgm:pt modelId="{1A7D9E7B-B829-470F-BC0D-B198E6B19B4B}" type="pres">
      <dgm:prSet presAssocID="{19A82A4F-20A5-4643-800C-58542A3EF329}" presName="hierRoot3" presStyleCnt="0"/>
      <dgm:spPr/>
    </dgm:pt>
    <dgm:pt modelId="{5C90FE41-171E-4D1D-965C-A18657C13B02}" type="pres">
      <dgm:prSet presAssocID="{19A82A4F-20A5-4643-800C-58542A3EF329}" presName="composite3" presStyleCnt="0"/>
      <dgm:spPr/>
    </dgm:pt>
    <dgm:pt modelId="{0AC045D9-BDA3-40DE-B2A6-8D9B51D5EB53}" type="pres">
      <dgm:prSet presAssocID="{19A82A4F-20A5-4643-800C-58542A3EF329}" presName="background3" presStyleLbl="node3" presStyleIdx="2" presStyleCnt="3"/>
      <dgm:spPr/>
    </dgm:pt>
    <dgm:pt modelId="{A3DFBF36-027D-4725-91AC-BD5F1AB052FF}" type="pres">
      <dgm:prSet presAssocID="{19A82A4F-20A5-4643-800C-58542A3EF329}" presName="text3" presStyleLbl="fgAcc3" presStyleIdx="2" presStyleCnt="3">
        <dgm:presLayoutVars>
          <dgm:chPref val="3"/>
        </dgm:presLayoutVars>
      </dgm:prSet>
      <dgm:spPr/>
    </dgm:pt>
    <dgm:pt modelId="{15EEBAC9-C81F-4994-A1F2-E8E3A4F3AA94}" type="pres">
      <dgm:prSet presAssocID="{19A82A4F-20A5-4643-800C-58542A3EF329}" presName="hierChild4" presStyleCnt="0"/>
      <dgm:spPr/>
    </dgm:pt>
    <dgm:pt modelId="{640051DC-27B5-4395-9967-88662DF3B132}" type="pres">
      <dgm:prSet presAssocID="{54223050-12EB-4EEB-9DFF-ECDE0B152644}" presName="Name23" presStyleLbl="parChTrans1D4" presStyleIdx="2" presStyleCnt="3"/>
      <dgm:spPr/>
    </dgm:pt>
    <dgm:pt modelId="{6ABA7B40-A058-4617-9BB4-D97ADB4BFBC6}" type="pres">
      <dgm:prSet presAssocID="{4EF6AF80-F65C-4204-BD5F-EFADAE671917}" presName="hierRoot4" presStyleCnt="0"/>
      <dgm:spPr/>
    </dgm:pt>
    <dgm:pt modelId="{AF23389C-A068-452E-98AB-7C611BD82FE2}" type="pres">
      <dgm:prSet presAssocID="{4EF6AF80-F65C-4204-BD5F-EFADAE671917}" presName="composite4" presStyleCnt="0"/>
      <dgm:spPr/>
    </dgm:pt>
    <dgm:pt modelId="{5BE89E39-396D-484A-A705-EBF8836FC027}" type="pres">
      <dgm:prSet presAssocID="{4EF6AF80-F65C-4204-BD5F-EFADAE671917}" presName="background4" presStyleLbl="node4" presStyleIdx="2" presStyleCnt="3"/>
      <dgm:spPr/>
    </dgm:pt>
    <dgm:pt modelId="{68CC2D75-7E52-4473-958D-1BE51F092CC0}" type="pres">
      <dgm:prSet presAssocID="{4EF6AF80-F65C-4204-BD5F-EFADAE671917}" presName="text4" presStyleLbl="fgAcc4" presStyleIdx="2" presStyleCnt="3">
        <dgm:presLayoutVars>
          <dgm:chPref val="3"/>
        </dgm:presLayoutVars>
      </dgm:prSet>
      <dgm:spPr/>
    </dgm:pt>
    <dgm:pt modelId="{B82ABE57-9965-446D-A244-FBEFE39A4334}" type="pres">
      <dgm:prSet presAssocID="{4EF6AF80-F65C-4204-BD5F-EFADAE671917}" presName="hierChild5" presStyleCnt="0"/>
      <dgm:spPr/>
    </dgm:pt>
  </dgm:ptLst>
  <dgm:cxnLst>
    <dgm:cxn modelId="{AFBD5105-E584-4F56-8BD0-D6459D4BFF8C}" type="presOf" srcId="{10122065-0AEA-40C5-B07D-C77C1268BC97}" destId="{7352ECCF-3E1F-40FD-B5C9-CA7D4B602869}" srcOrd="0" destOrd="0" presId="urn:microsoft.com/office/officeart/2005/8/layout/hierarchy1"/>
    <dgm:cxn modelId="{9C6A911C-2B9B-4452-9C08-670ABFECF191}" type="presOf" srcId="{19A82A4F-20A5-4643-800C-58542A3EF329}" destId="{A3DFBF36-027D-4725-91AC-BD5F1AB052FF}" srcOrd="0" destOrd="0" presId="urn:microsoft.com/office/officeart/2005/8/layout/hierarchy1"/>
    <dgm:cxn modelId="{363EC725-3D7E-4DA8-A865-B8BE40C96DF1}" srcId="{C249447F-1AA4-472B-8EE4-7B9966E6CCAB}" destId="{01F57EE5-3F19-4950-965A-E443602EC3DC}" srcOrd="1" destOrd="0" parTransId="{6CD285AD-0E45-43E7-9470-7EC5C46D098F}" sibTransId="{EB5BE925-8528-4FDE-B434-A3F6BB1B2331}"/>
    <dgm:cxn modelId="{596C9F29-0F44-43D1-A3CF-1D3DF4DBE09D}" srcId="{01F57EE5-3F19-4950-965A-E443602EC3DC}" destId="{1EDB3EDE-ADC2-49D5-887F-EE574B6AC803}" srcOrd="0" destOrd="0" parTransId="{2901585D-8890-4B81-A2B3-ED05976F0CFD}" sibTransId="{8186B71C-0B7D-4D83-898A-98C5946CB83B}"/>
    <dgm:cxn modelId="{2F36212A-5D25-4DCE-A1CC-FB531EEBA81B}" type="presOf" srcId="{2675973E-7695-4E76-B71C-C892EAA53059}" destId="{497CCD0C-AC7A-482D-AFDA-6EEEBBA9CDCD}" srcOrd="0" destOrd="0" presId="urn:microsoft.com/office/officeart/2005/8/layout/hierarchy1"/>
    <dgm:cxn modelId="{72985332-2A00-4393-A69E-7C4B8F75DAC7}" type="presOf" srcId="{6C1E0150-039B-47F6-BEE6-B9A54D44194D}" destId="{27F4FE95-EF45-4B84-B48C-1B9BA848B505}" srcOrd="0" destOrd="0" presId="urn:microsoft.com/office/officeart/2005/8/layout/hierarchy1"/>
    <dgm:cxn modelId="{42046D35-8CB3-4D39-A314-2FFFBFB3FEE0}" type="presOf" srcId="{2901585D-8890-4B81-A2B3-ED05976F0CFD}" destId="{E80C1521-C85F-4DDB-A65E-D9BF4FD1E4F9}" srcOrd="0" destOrd="0" presId="urn:microsoft.com/office/officeart/2005/8/layout/hierarchy1"/>
    <dgm:cxn modelId="{C748853B-6035-436E-86F4-56CE678069AC}" type="presOf" srcId="{D3AC4DCA-B82C-43CF-AC13-B8DB6ED71D1A}" destId="{413D3863-93DB-432E-BE17-03F5457B5065}" srcOrd="0" destOrd="0" presId="urn:microsoft.com/office/officeart/2005/8/layout/hierarchy1"/>
    <dgm:cxn modelId="{A7F4C447-7F53-4AA8-BB9E-2E591F14AA03}" type="presOf" srcId="{01F57EE5-3F19-4950-965A-E443602EC3DC}" destId="{96B82093-AF36-4D72-91A3-04E2F5FDA216}" srcOrd="0" destOrd="0" presId="urn:microsoft.com/office/officeart/2005/8/layout/hierarchy1"/>
    <dgm:cxn modelId="{CC320D6C-6A91-49B1-8981-EB740BF0BB7B}" srcId="{19A82A4F-20A5-4643-800C-58542A3EF329}" destId="{4EF6AF80-F65C-4204-BD5F-EFADAE671917}" srcOrd="0" destOrd="0" parTransId="{54223050-12EB-4EEB-9DFF-ECDE0B152644}" sibTransId="{B9F8B302-223B-4677-BA62-B92DD59AC5CE}"/>
    <dgm:cxn modelId="{D0ECDC4F-42E6-4DEB-989F-25F05F19D27E}" type="presOf" srcId="{4EF6AF80-F65C-4204-BD5F-EFADAE671917}" destId="{68CC2D75-7E52-4473-958D-1BE51F092CC0}" srcOrd="0" destOrd="0" presId="urn:microsoft.com/office/officeart/2005/8/layout/hierarchy1"/>
    <dgm:cxn modelId="{53B40458-928F-4D7F-9B18-11C86CA69A6C}" srcId="{816E87B4-A4C0-416E-BBB9-5C8F73F36C44}" destId="{19A82A4F-20A5-4643-800C-58542A3EF329}" srcOrd="0" destOrd="0" parTransId="{8A63E8D1-35F2-4FC9-9A34-7826B4AB8961}" sibTransId="{5BD429AD-5440-4459-ADB5-436EC0B6E060}"/>
    <dgm:cxn modelId="{6775F27A-B9B9-4C59-B3D0-2C2EB5EF61B7}" type="presOf" srcId="{8A63E8D1-35F2-4FC9-9A34-7826B4AB8961}" destId="{B6EA3DA5-ACDF-4312-BA26-06F661DC6558}" srcOrd="0" destOrd="0" presId="urn:microsoft.com/office/officeart/2005/8/layout/hierarchy1"/>
    <dgm:cxn modelId="{0DCA397B-F7EE-4C54-B769-1F03B880D47F}" type="presOf" srcId="{C249447F-1AA4-472B-8EE4-7B9966E6CCAB}" destId="{A9859DF9-B5A0-4AC6-827A-2AA41C7109CB}" srcOrd="0" destOrd="0" presId="urn:microsoft.com/office/officeart/2005/8/layout/hierarchy1"/>
    <dgm:cxn modelId="{2A294F7F-247D-4531-B1A5-CDA4ADFDB6FB}" srcId="{53CF2EF2-68AB-49FD-A035-C7A3F11D5193}" destId="{2675973E-7695-4E76-B71C-C892EAA53059}" srcOrd="0" destOrd="0" parTransId="{6C1E0150-039B-47F6-BEE6-B9A54D44194D}" sibTransId="{766C57AA-1110-4A39-A9CD-4E7160E38760}"/>
    <dgm:cxn modelId="{80502E89-BEB6-41A6-A254-4518154DE68A}" srcId="{500DAB67-5A68-4E8E-B853-89B87DD14860}" destId="{C249447F-1AA4-472B-8EE4-7B9966E6CCAB}" srcOrd="0" destOrd="0" parTransId="{FE7163A4-C306-407E-8737-067021B01827}" sibTransId="{53E80C4A-1DC6-451C-B439-1263D6026DFA}"/>
    <dgm:cxn modelId="{C9475699-FC78-488B-B905-DD27C0BCB347}" type="presOf" srcId="{816E87B4-A4C0-416E-BBB9-5C8F73F36C44}" destId="{B2928FCE-4A79-404D-B274-E99C82E83EFA}" srcOrd="0" destOrd="0" presId="urn:microsoft.com/office/officeart/2005/8/layout/hierarchy1"/>
    <dgm:cxn modelId="{250BECA7-D859-4ADF-8AF8-8FD1A540C584}" srcId="{1EDB3EDE-ADC2-49D5-887F-EE574B6AC803}" destId="{6223B262-35F5-48F0-9F9E-D4B8706CAA70}" srcOrd="0" destOrd="0" parTransId="{CB4A63EC-B711-4AAA-97D3-8241776D6E62}" sibTransId="{01027005-4275-4A6D-8E7D-8670B94ADA26}"/>
    <dgm:cxn modelId="{DE7DB4AD-2FC1-4BF0-89E5-613A00371592}" type="presOf" srcId="{53CF2EF2-68AB-49FD-A035-C7A3F11D5193}" destId="{1687D367-F241-466B-B1C9-C473D9D0E077}" srcOrd="0" destOrd="0" presId="urn:microsoft.com/office/officeart/2005/8/layout/hierarchy1"/>
    <dgm:cxn modelId="{8C5B88B0-EF17-400E-931A-599D40D7A5D7}" type="presOf" srcId="{9F3E98B8-B3C4-4679-B1F4-C87C54E81383}" destId="{A3AFBDE1-3BCE-425C-B8EE-7005A236DFCA}" srcOrd="0" destOrd="0" presId="urn:microsoft.com/office/officeart/2005/8/layout/hierarchy1"/>
    <dgm:cxn modelId="{10F7B3B9-2156-402E-9560-271BF8788C66}" srcId="{2675973E-7695-4E76-B71C-C892EAA53059}" destId="{10122065-0AEA-40C5-B07D-C77C1268BC97}" srcOrd="0" destOrd="0" parTransId="{EDAE6FE8-8F36-4334-BE9C-98E6F80D13AC}" sibTransId="{EDDE7703-2EFA-4920-91C0-765ED6FEF735}"/>
    <dgm:cxn modelId="{35BD52BD-C539-4357-B398-72528B70022B}" srcId="{C249447F-1AA4-472B-8EE4-7B9966E6CCAB}" destId="{53CF2EF2-68AB-49FD-A035-C7A3F11D5193}" srcOrd="0" destOrd="0" parTransId="{D3AC4DCA-B82C-43CF-AC13-B8DB6ED71D1A}" sibTransId="{689E8180-C632-43D8-A836-CEC888269364}"/>
    <dgm:cxn modelId="{9D176AC6-F020-4C3B-B022-9C6B406E8B57}" type="presOf" srcId="{1EDB3EDE-ADC2-49D5-887F-EE574B6AC803}" destId="{9BDC4C35-1D3B-4C22-901F-8444C73A9D9D}" srcOrd="0" destOrd="0" presId="urn:microsoft.com/office/officeart/2005/8/layout/hierarchy1"/>
    <dgm:cxn modelId="{20B1ECC9-21A5-49A8-B94F-513A31D3DE5B}" type="presOf" srcId="{CB4A63EC-B711-4AAA-97D3-8241776D6E62}" destId="{F23E1689-FCB8-40FE-9B06-9AA781B757A6}" srcOrd="0" destOrd="0" presId="urn:microsoft.com/office/officeart/2005/8/layout/hierarchy1"/>
    <dgm:cxn modelId="{EB1706DC-4254-4911-8395-F843D67C35AA}" type="presOf" srcId="{500DAB67-5A68-4E8E-B853-89B87DD14860}" destId="{13A2EC1C-5D35-4228-8583-35A85663493D}" srcOrd="0" destOrd="0" presId="urn:microsoft.com/office/officeart/2005/8/layout/hierarchy1"/>
    <dgm:cxn modelId="{42169DE9-5A85-46A9-86B9-77FE7E9905B9}" srcId="{C249447F-1AA4-472B-8EE4-7B9966E6CCAB}" destId="{816E87B4-A4C0-416E-BBB9-5C8F73F36C44}" srcOrd="2" destOrd="0" parTransId="{9F3E98B8-B3C4-4679-B1F4-C87C54E81383}" sibTransId="{D6EBFBA0-560D-4877-9517-6A0666ED3637}"/>
    <dgm:cxn modelId="{83A68EEC-17F4-4753-AA75-68A6551A82FC}" type="presOf" srcId="{EDAE6FE8-8F36-4334-BE9C-98E6F80D13AC}" destId="{34A0F0C9-1778-451D-A4C6-1BCE5C2B2D5E}" srcOrd="0" destOrd="0" presId="urn:microsoft.com/office/officeart/2005/8/layout/hierarchy1"/>
    <dgm:cxn modelId="{95BEE2ED-67E5-490E-B833-51FDC2700FEE}" type="presOf" srcId="{6223B262-35F5-48F0-9F9E-D4B8706CAA70}" destId="{5AE0C50A-44B2-4A2F-B944-DB1CFF13CD70}" srcOrd="0" destOrd="0" presId="urn:microsoft.com/office/officeart/2005/8/layout/hierarchy1"/>
    <dgm:cxn modelId="{7E0A4AF1-A5DC-4357-92DF-D84DA2E4D6CC}" type="presOf" srcId="{54223050-12EB-4EEB-9DFF-ECDE0B152644}" destId="{640051DC-27B5-4395-9967-88662DF3B132}" srcOrd="0" destOrd="0" presId="urn:microsoft.com/office/officeart/2005/8/layout/hierarchy1"/>
    <dgm:cxn modelId="{DAEB03F6-31B4-428D-9A7F-D29D137A9F44}" type="presOf" srcId="{6CD285AD-0E45-43E7-9470-7EC5C46D098F}" destId="{0520C033-BFA7-4881-A666-A867E015E8AB}" srcOrd="0" destOrd="0" presId="urn:microsoft.com/office/officeart/2005/8/layout/hierarchy1"/>
    <dgm:cxn modelId="{7A5CB14D-5201-4D9C-9F0D-CF7AF57CB28B}" type="presParOf" srcId="{13A2EC1C-5D35-4228-8583-35A85663493D}" destId="{3A185082-F92D-4D1C-9020-FD3C2871672D}" srcOrd="0" destOrd="0" presId="urn:microsoft.com/office/officeart/2005/8/layout/hierarchy1"/>
    <dgm:cxn modelId="{1366002B-353D-42EF-9880-9B6A1E462A56}" type="presParOf" srcId="{3A185082-F92D-4D1C-9020-FD3C2871672D}" destId="{3E9C8256-44E9-4BFD-A84B-DD7E1E973A1F}" srcOrd="0" destOrd="0" presId="urn:microsoft.com/office/officeart/2005/8/layout/hierarchy1"/>
    <dgm:cxn modelId="{B60AB4CA-A6A6-4CDE-958B-BFBB6D457BF5}" type="presParOf" srcId="{3E9C8256-44E9-4BFD-A84B-DD7E1E973A1F}" destId="{AC235855-5A77-460A-974F-E3274FF8CA69}" srcOrd="0" destOrd="0" presId="urn:microsoft.com/office/officeart/2005/8/layout/hierarchy1"/>
    <dgm:cxn modelId="{4DA4429B-E9A4-4362-9ADF-AFD0EC3DC845}" type="presParOf" srcId="{3E9C8256-44E9-4BFD-A84B-DD7E1E973A1F}" destId="{A9859DF9-B5A0-4AC6-827A-2AA41C7109CB}" srcOrd="1" destOrd="0" presId="urn:microsoft.com/office/officeart/2005/8/layout/hierarchy1"/>
    <dgm:cxn modelId="{3D937C3B-3639-4E5D-8F38-FFA90DA4A95D}" type="presParOf" srcId="{3A185082-F92D-4D1C-9020-FD3C2871672D}" destId="{65FEB92B-97A3-4581-8A82-71E6652317DF}" srcOrd="1" destOrd="0" presId="urn:microsoft.com/office/officeart/2005/8/layout/hierarchy1"/>
    <dgm:cxn modelId="{3A10D91C-5E16-45F0-B258-59A5649417DF}" type="presParOf" srcId="{65FEB92B-97A3-4581-8A82-71E6652317DF}" destId="{413D3863-93DB-432E-BE17-03F5457B5065}" srcOrd="0" destOrd="0" presId="urn:microsoft.com/office/officeart/2005/8/layout/hierarchy1"/>
    <dgm:cxn modelId="{54AC1956-9D5E-4AEA-9FE7-15E3F746DFBE}" type="presParOf" srcId="{65FEB92B-97A3-4581-8A82-71E6652317DF}" destId="{EDEF19B6-53C7-4553-804E-EB254C8B56B8}" srcOrd="1" destOrd="0" presId="urn:microsoft.com/office/officeart/2005/8/layout/hierarchy1"/>
    <dgm:cxn modelId="{4380A5AC-D9EC-462A-B381-7F054A3C2E76}" type="presParOf" srcId="{EDEF19B6-53C7-4553-804E-EB254C8B56B8}" destId="{E662E0FA-2D78-44DF-8B71-45468719971F}" srcOrd="0" destOrd="0" presId="urn:microsoft.com/office/officeart/2005/8/layout/hierarchy1"/>
    <dgm:cxn modelId="{FEA671F7-A0B7-42A5-922C-907AF86AFF12}" type="presParOf" srcId="{E662E0FA-2D78-44DF-8B71-45468719971F}" destId="{BEFDBDEF-448C-437C-BECD-B3D3FCE67900}" srcOrd="0" destOrd="0" presId="urn:microsoft.com/office/officeart/2005/8/layout/hierarchy1"/>
    <dgm:cxn modelId="{07CA8279-2549-4BD5-865C-9E9C0C068D27}" type="presParOf" srcId="{E662E0FA-2D78-44DF-8B71-45468719971F}" destId="{1687D367-F241-466B-B1C9-C473D9D0E077}" srcOrd="1" destOrd="0" presId="urn:microsoft.com/office/officeart/2005/8/layout/hierarchy1"/>
    <dgm:cxn modelId="{5CA02C2F-9E8B-428B-B4E6-A442AC079CC6}" type="presParOf" srcId="{EDEF19B6-53C7-4553-804E-EB254C8B56B8}" destId="{B49657C9-41F8-42A9-A6E2-AF639C17ABA8}" srcOrd="1" destOrd="0" presId="urn:microsoft.com/office/officeart/2005/8/layout/hierarchy1"/>
    <dgm:cxn modelId="{DD626A3C-3B33-45CE-8CD0-A526D7608B1E}" type="presParOf" srcId="{B49657C9-41F8-42A9-A6E2-AF639C17ABA8}" destId="{27F4FE95-EF45-4B84-B48C-1B9BA848B505}" srcOrd="0" destOrd="0" presId="urn:microsoft.com/office/officeart/2005/8/layout/hierarchy1"/>
    <dgm:cxn modelId="{74020693-5929-4740-8DE1-89E83EEE4B31}" type="presParOf" srcId="{B49657C9-41F8-42A9-A6E2-AF639C17ABA8}" destId="{5564D429-16CB-4218-BBE5-62E1F401B21A}" srcOrd="1" destOrd="0" presId="urn:microsoft.com/office/officeart/2005/8/layout/hierarchy1"/>
    <dgm:cxn modelId="{FF2FE3EF-1D7F-47DE-B041-4F1433893FDB}" type="presParOf" srcId="{5564D429-16CB-4218-BBE5-62E1F401B21A}" destId="{4DA2A460-C9A9-4F23-84A9-D6A45C2D50A5}" srcOrd="0" destOrd="0" presId="urn:microsoft.com/office/officeart/2005/8/layout/hierarchy1"/>
    <dgm:cxn modelId="{F4C40BA8-F862-4EB8-9678-0409EBD0B577}" type="presParOf" srcId="{4DA2A460-C9A9-4F23-84A9-D6A45C2D50A5}" destId="{62D19C84-A568-47FC-93B4-83EA553AE03B}" srcOrd="0" destOrd="0" presId="urn:microsoft.com/office/officeart/2005/8/layout/hierarchy1"/>
    <dgm:cxn modelId="{87E3504A-61D8-4FDE-BDFB-83C6EBAEFD59}" type="presParOf" srcId="{4DA2A460-C9A9-4F23-84A9-D6A45C2D50A5}" destId="{497CCD0C-AC7A-482D-AFDA-6EEEBBA9CDCD}" srcOrd="1" destOrd="0" presId="urn:microsoft.com/office/officeart/2005/8/layout/hierarchy1"/>
    <dgm:cxn modelId="{DA94FD71-4949-41ED-A87F-C1E938E06291}" type="presParOf" srcId="{5564D429-16CB-4218-BBE5-62E1F401B21A}" destId="{DCD30823-3602-476E-B4C5-814E273BD5EB}" srcOrd="1" destOrd="0" presId="urn:microsoft.com/office/officeart/2005/8/layout/hierarchy1"/>
    <dgm:cxn modelId="{0197E916-2F5B-4992-AFD0-8E63BC06A6D5}" type="presParOf" srcId="{DCD30823-3602-476E-B4C5-814E273BD5EB}" destId="{34A0F0C9-1778-451D-A4C6-1BCE5C2B2D5E}" srcOrd="0" destOrd="0" presId="urn:microsoft.com/office/officeart/2005/8/layout/hierarchy1"/>
    <dgm:cxn modelId="{ED68D5A3-E993-4C16-BE5B-F58690F3DA14}" type="presParOf" srcId="{DCD30823-3602-476E-B4C5-814E273BD5EB}" destId="{E57DF58E-2804-4E72-A02A-7DA91724030F}" srcOrd="1" destOrd="0" presId="urn:microsoft.com/office/officeart/2005/8/layout/hierarchy1"/>
    <dgm:cxn modelId="{E981B149-5B48-4E58-B2A5-A5A578646B95}" type="presParOf" srcId="{E57DF58E-2804-4E72-A02A-7DA91724030F}" destId="{C08B50A8-5CEF-4059-B8DB-8FAD2951B5B9}" srcOrd="0" destOrd="0" presId="urn:microsoft.com/office/officeart/2005/8/layout/hierarchy1"/>
    <dgm:cxn modelId="{285D8F90-60D6-428F-80B9-B6B46246F36F}" type="presParOf" srcId="{C08B50A8-5CEF-4059-B8DB-8FAD2951B5B9}" destId="{12715E0F-21A8-4D17-BEF4-AF637A586F4A}" srcOrd="0" destOrd="0" presId="urn:microsoft.com/office/officeart/2005/8/layout/hierarchy1"/>
    <dgm:cxn modelId="{6DA5A1B6-8C19-455D-9647-4962B3DDE57B}" type="presParOf" srcId="{C08B50A8-5CEF-4059-B8DB-8FAD2951B5B9}" destId="{7352ECCF-3E1F-40FD-B5C9-CA7D4B602869}" srcOrd="1" destOrd="0" presId="urn:microsoft.com/office/officeart/2005/8/layout/hierarchy1"/>
    <dgm:cxn modelId="{FE319ABB-70AA-4058-9F8F-7137F6A639EE}" type="presParOf" srcId="{E57DF58E-2804-4E72-A02A-7DA91724030F}" destId="{02457FF5-10D5-44FB-A506-11747E22B6F4}" srcOrd="1" destOrd="0" presId="urn:microsoft.com/office/officeart/2005/8/layout/hierarchy1"/>
    <dgm:cxn modelId="{2685437E-FBC8-4AB3-8955-DB2C36BB8870}" type="presParOf" srcId="{65FEB92B-97A3-4581-8A82-71E6652317DF}" destId="{0520C033-BFA7-4881-A666-A867E015E8AB}" srcOrd="2" destOrd="0" presId="urn:microsoft.com/office/officeart/2005/8/layout/hierarchy1"/>
    <dgm:cxn modelId="{2EB80B4C-BF31-4B41-B2D7-5850633C2093}" type="presParOf" srcId="{65FEB92B-97A3-4581-8A82-71E6652317DF}" destId="{96059DA3-E1C2-4D99-A4C1-C18CAD116336}" srcOrd="3" destOrd="0" presId="urn:microsoft.com/office/officeart/2005/8/layout/hierarchy1"/>
    <dgm:cxn modelId="{0FC3526E-06E1-4E68-828A-7AF42677F8C2}" type="presParOf" srcId="{96059DA3-E1C2-4D99-A4C1-C18CAD116336}" destId="{CA782427-8C47-47EA-994A-5133CA6BE2AA}" srcOrd="0" destOrd="0" presId="urn:microsoft.com/office/officeart/2005/8/layout/hierarchy1"/>
    <dgm:cxn modelId="{CBDEC8FF-6FF1-410D-85D6-453170D462C1}" type="presParOf" srcId="{CA782427-8C47-47EA-994A-5133CA6BE2AA}" destId="{4D1A0EA5-CC26-4297-BAC7-72B63AB0E546}" srcOrd="0" destOrd="0" presId="urn:microsoft.com/office/officeart/2005/8/layout/hierarchy1"/>
    <dgm:cxn modelId="{2559552E-48F3-4F82-973C-98E0C7675F23}" type="presParOf" srcId="{CA782427-8C47-47EA-994A-5133CA6BE2AA}" destId="{96B82093-AF36-4D72-91A3-04E2F5FDA216}" srcOrd="1" destOrd="0" presId="urn:microsoft.com/office/officeart/2005/8/layout/hierarchy1"/>
    <dgm:cxn modelId="{BCBC7A6B-806D-4B55-ACEA-53B5BDD28A1F}" type="presParOf" srcId="{96059DA3-E1C2-4D99-A4C1-C18CAD116336}" destId="{B74542FB-8A45-4902-A97B-E5B89B191A7A}" srcOrd="1" destOrd="0" presId="urn:microsoft.com/office/officeart/2005/8/layout/hierarchy1"/>
    <dgm:cxn modelId="{7060EF96-02F8-4E8A-BC66-4944F3C69C6C}" type="presParOf" srcId="{B74542FB-8A45-4902-A97B-E5B89B191A7A}" destId="{E80C1521-C85F-4DDB-A65E-D9BF4FD1E4F9}" srcOrd="0" destOrd="0" presId="urn:microsoft.com/office/officeart/2005/8/layout/hierarchy1"/>
    <dgm:cxn modelId="{15C6DC86-C5FC-45C4-ACBA-89ADEA90F858}" type="presParOf" srcId="{B74542FB-8A45-4902-A97B-E5B89B191A7A}" destId="{9FD9E52A-BECA-492B-ADA2-647B700A07B5}" srcOrd="1" destOrd="0" presId="urn:microsoft.com/office/officeart/2005/8/layout/hierarchy1"/>
    <dgm:cxn modelId="{C6D91D78-7766-4636-BBD5-30E1A13693E8}" type="presParOf" srcId="{9FD9E52A-BECA-492B-ADA2-647B700A07B5}" destId="{32C81239-2E1D-45DF-B9F9-C8C737D12003}" srcOrd="0" destOrd="0" presId="urn:microsoft.com/office/officeart/2005/8/layout/hierarchy1"/>
    <dgm:cxn modelId="{E3D5921D-11CC-4438-8E18-305DDA2D9100}" type="presParOf" srcId="{32C81239-2E1D-45DF-B9F9-C8C737D12003}" destId="{F45C0579-FB50-4BC8-BD8B-B731151F9E20}" srcOrd="0" destOrd="0" presId="urn:microsoft.com/office/officeart/2005/8/layout/hierarchy1"/>
    <dgm:cxn modelId="{404F0C8A-B93E-474C-98E0-A70ABA7B8CE6}" type="presParOf" srcId="{32C81239-2E1D-45DF-B9F9-C8C737D12003}" destId="{9BDC4C35-1D3B-4C22-901F-8444C73A9D9D}" srcOrd="1" destOrd="0" presId="urn:microsoft.com/office/officeart/2005/8/layout/hierarchy1"/>
    <dgm:cxn modelId="{0F60996A-2C37-40FF-95B6-63AC7D739BE8}" type="presParOf" srcId="{9FD9E52A-BECA-492B-ADA2-647B700A07B5}" destId="{1B2A91C2-0E36-4FCE-B6FF-DADCE6DA335A}" srcOrd="1" destOrd="0" presId="urn:microsoft.com/office/officeart/2005/8/layout/hierarchy1"/>
    <dgm:cxn modelId="{C499B110-0586-449B-AE80-05F43421C8FE}" type="presParOf" srcId="{1B2A91C2-0E36-4FCE-B6FF-DADCE6DA335A}" destId="{F23E1689-FCB8-40FE-9B06-9AA781B757A6}" srcOrd="0" destOrd="0" presId="urn:microsoft.com/office/officeart/2005/8/layout/hierarchy1"/>
    <dgm:cxn modelId="{C6A2388D-E9C0-486F-8918-601D970AE439}" type="presParOf" srcId="{1B2A91C2-0E36-4FCE-B6FF-DADCE6DA335A}" destId="{36A6E48A-CE5E-4657-A15D-D1F8B917E176}" srcOrd="1" destOrd="0" presId="urn:microsoft.com/office/officeart/2005/8/layout/hierarchy1"/>
    <dgm:cxn modelId="{E3FD914A-F0B6-438F-9493-79B067AF6069}" type="presParOf" srcId="{36A6E48A-CE5E-4657-A15D-D1F8B917E176}" destId="{721553CA-536E-4F69-A0D7-745299AE8CE0}" srcOrd="0" destOrd="0" presId="urn:microsoft.com/office/officeart/2005/8/layout/hierarchy1"/>
    <dgm:cxn modelId="{AD04625A-5303-46A2-96F2-FCC8407F0EF8}" type="presParOf" srcId="{721553CA-536E-4F69-A0D7-745299AE8CE0}" destId="{ABA6401B-87B1-4EBD-9C2F-F9ED2A63F29D}" srcOrd="0" destOrd="0" presId="urn:microsoft.com/office/officeart/2005/8/layout/hierarchy1"/>
    <dgm:cxn modelId="{C482B13D-4DFA-4914-BE8F-5C41E25FD8F9}" type="presParOf" srcId="{721553CA-536E-4F69-A0D7-745299AE8CE0}" destId="{5AE0C50A-44B2-4A2F-B944-DB1CFF13CD70}" srcOrd="1" destOrd="0" presId="urn:microsoft.com/office/officeart/2005/8/layout/hierarchy1"/>
    <dgm:cxn modelId="{B9C2846D-A393-425D-AECE-0BD2B5C15799}" type="presParOf" srcId="{36A6E48A-CE5E-4657-A15D-D1F8B917E176}" destId="{E988D78A-5D42-41A5-95E4-63EB7C08AB84}" srcOrd="1" destOrd="0" presId="urn:microsoft.com/office/officeart/2005/8/layout/hierarchy1"/>
    <dgm:cxn modelId="{7F4653FF-B6F3-42DB-B71F-46FCF0C6F8F6}" type="presParOf" srcId="{65FEB92B-97A3-4581-8A82-71E6652317DF}" destId="{A3AFBDE1-3BCE-425C-B8EE-7005A236DFCA}" srcOrd="4" destOrd="0" presId="urn:microsoft.com/office/officeart/2005/8/layout/hierarchy1"/>
    <dgm:cxn modelId="{C883512D-B06C-4407-92B2-73C844F94251}" type="presParOf" srcId="{65FEB92B-97A3-4581-8A82-71E6652317DF}" destId="{CA27793D-8354-4057-ABDF-B63930611C82}" srcOrd="5" destOrd="0" presId="urn:microsoft.com/office/officeart/2005/8/layout/hierarchy1"/>
    <dgm:cxn modelId="{944F17D6-3BBF-436B-A694-14B68039644D}" type="presParOf" srcId="{CA27793D-8354-4057-ABDF-B63930611C82}" destId="{4AA8E5B7-EDC6-401C-83AF-4B6A5CB00542}" srcOrd="0" destOrd="0" presId="urn:microsoft.com/office/officeart/2005/8/layout/hierarchy1"/>
    <dgm:cxn modelId="{59BB25CF-03EE-4B54-8F75-41237D1C2DBE}" type="presParOf" srcId="{4AA8E5B7-EDC6-401C-83AF-4B6A5CB00542}" destId="{7FAE8B05-5D32-466A-ABC7-3964DECC3EBE}" srcOrd="0" destOrd="0" presId="urn:microsoft.com/office/officeart/2005/8/layout/hierarchy1"/>
    <dgm:cxn modelId="{AE7B3847-4ADF-4EA5-A959-7082F9A405E8}" type="presParOf" srcId="{4AA8E5B7-EDC6-401C-83AF-4B6A5CB00542}" destId="{B2928FCE-4A79-404D-B274-E99C82E83EFA}" srcOrd="1" destOrd="0" presId="urn:microsoft.com/office/officeart/2005/8/layout/hierarchy1"/>
    <dgm:cxn modelId="{F2D4C381-5445-47AC-8F92-2FE615C1C5BF}" type="presParOf" srcId="{CA27793D-8354-4057-ABDF-B63930611C82}" destId="{050DD6D9-78BA-4747-A76B-09EAD049F222}" srcOrd="1" destOrd="0" presId="urn:microsoft.com/office/officeart/2005/8/layout/hierarchy1"/>
    <dgm:cxn modelId="{64C6E456-7152-4724-8D77-D7D68FB7C5A7}" type="presParOf" srcId="{050DD6D9-78BA-4747-A76B-09EAD049F222}" destId="{B6EA3DA5-ACDF-4312-BA26-06F661DC6558}" srcOrd="0" destOrd="0" presId="urn:microsoft.com/office/officeart/2005/8/layout/hierarchy1"/>
    <dgm:cxn modelId="{EE0BA826-8A53-4C90-9EE7-4C8ADDD632EE}" type="presParOf" srcId="{050DD6D9-78BA-4747-A76B-09EAD049F222}" destId="{1A7D9E7B-B829-470F-BC0D-B198E6B19B4B}" srcOrd="1" destOrd="0" presId="urn:microsoft.com/office/officeart/2005/8/layout/hierarchy1"/>
    <dgm:cxn modelId="{6151DA8B-ED94-4C25-872C-BC352913DAC9}" type="presParOf" srcId="{1A7D9E7B-B829-470F-BC0D-B198E6B19B4B}" destId="{5C90FE41-171E-4D1D-965C-A18657C13B02}" srcOrd="0" destOrd="0" presId="urn:microsoft.com/office/officeart/2005/8/layout/hierarchy1"/>
    <dgm:cxn modelId="{CFCC5A39-1F9D-4F35-BBA4-45180F1F9FA5}" type="presParOf" srcId="{5C90FE41-171E-4D1D-965C-A18657C13B02}" destId="{0AC045D9-BDA3-40DE-B2A6-8D9B51D5EB53}" srcOrd="0" destOrd="0" presId="urn:microsoft.com/office/officeart/2005/8/layout/hierarchy1"/>
    <dgm:cxn modelId="{363D78D0-03B0-4052-9F0D-1B0E564F918D}" type="presParOf" srcId="{5C90FE41-171E-4D1D-965C-A18657C13B02}" destId="{A3DFBF36-027D-4725-91AC-BD5F1AB052FF}" srcOrd="1" destOrd="0" presId="urn:microsoft.com/office/officeart/2005/8/layout/hierarchy1"/>
    <dgm:cxn modelId="{154B2872-2C07-4967-A808-EC22745ABDD9}" type="presParOf" srcId="{1A7D9E7B-B829-470F-BC0D-B198E6B19B4B}" destId="{15EEBAC9-C81F-4994-A1F2-E8E3A4F3AA94}" srcOrd="1" destOrd="0" presId="urn:microsoft.com/office/officeart/2005/8/layout/hierarchy1"/>
    <dgm:cxn modelId="{1220B937-2545-4883-921C-71889D2D30FB}" type="presParOf" srcId="{15EEBAC9-C81F-4994-A1F2-E8E3A4F3AA94}" destId="{640051DC-27B5-4395-9967-88662DF3B132}" srcOrd="0" destOrd="0" presId="urn:microsoft.com/office/officeart/2005/8/layout/hierarchy1"/>
    <dgm:cxn modelId="{27D939A9-0253-4082-A8D2-65E956FFF0A2}" type="presParOf" srcId="{15EEBAC9-C81F-4994-A1F2-E8E3A4F3AA94}" destId="{6ABA7B40-A058-4617-9BB4-D97ADB4BFBC6}" srcOrd="1" destOrd="0" presId="urn:microsoft.com/office/officeart/2005/8/layout/hierarchy1"/>
    <dgm:cxn modelId="{DD61E9FB-8172-4A96-924A-E4A36D88E7B5}" type="presParOf" srcId="{6ABA7B40-A058-4617-9BB4-D97ADB4BFBC6}" destId="{AF23389C-A068-452E-98AB-7C611BD82FE2}" srcOrd="0" destOrd="0" presId="urn:microsoft.com/office/officeart/2005/8/layout/hierarchy1"/>
    <dgm:cxn modelId="{F6B8EB7C-6AE2-45A4-9354-2F569576E7AD}" type="presParOf" srcId="{AF23389C-A068-452E-98AB-7C611BD82FE2}" destId="{5BE89E39-396D-484A-A705-EBF8836FC027}" srcOrd="0" destOrd="0" presId="urn:microsoft.com/office/officeart/2005/8/layout/hierarchy1"/>
    <dgm:cxn modelId="{1A5DBFE7-29D9-4EA9-93BC-186E39FACF64}" type="presParOf" srcId="{AF23389C-A068-452E-98AB-7C611BD82FE2}" destId="{68CC2D75-7E52-4473-958D-1BE51F092CC0}" srcOrd="1" destOrd="0" presId="urn:microsoft.com/office/officeart/2005/8/layout/hierarchy1"/>
    <dgm:cxn modelId="{A516A217-C398-465C-A8DD-6E497CFC40A9}" type="presParOf" srcId="{6ABA7B40-A058-4617-9BB4-D97ADB4BFBC6}" destId="{B82ABE57-9965-446D-A244-FBEFE39A433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051DC-27B5-4395-9967-88662DF3B132}">
      <dsp:nvSpPr>
        <dsp:cNvPr id="0" name=""/>
        <dsp:cNvSpPr/>
      </dsp:nvSpPr>
      <dsp:spPr>
        <a:xfrm>
          <a:off x="4892871" y="2872518"/>
          <a:ext cx="91440" cy="335950"/>
        </a:xfrm>
        <a:custGeom>
          <a:avLst/>
          <a:gdLst/>
          <a:ahLst/>
          <a:cxnLst/>
          <a:rect l="0" t="0" r="0" b="0"/>
          <a:pathLst>
            <a:path>
              <a:moveTo>
                <a:pt x="45720" y="0"/>
              </a:moveTo>
              <a:lnTo>
                <a:pt x="45720" y="335950"/>
              </a:lnTo>
            </a:path>
          </a:pathLst>
        </a:custGeom>
        <a:noFill/>
        <a:ln w="55000" cap="flat" cmpd="thickThin"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A3DA5-ACDF-4312-BA26-06F661DC6558}">
      <dsp:nvSpPr>
        <dsp:cNvPr id="0" name=""/>
        <dsp:cNvSpPr/>
      </dsp:nvSpPr>
      <dsp:spPr>
        <a:xfrm>
          <a:off x="4892871" y="1803059"/>
          <a:ext cx="91440" cy="335950"/>
        </a:xfrm>
        <a:custGeom>
          <a:avLst/>
          <a:gdLst/>
          <a:ahLst/>
          <a:cxnLst/>
          <a:rect l="0" t="0" r="0" b="0"/>
          <a:pathLst>
            <a:path>
              <a:moveTo>
                <a:pt x="45720" y="0"/>
              </a:moveTo>
              <a:lnTo>
                <a:pt x="45720" y="335950"/>
              </a:lnTo>
            </a:path>
          </a:pathLst>
        </a:custGeom>
        <a:noFill/>
        <a:ln w="55000" cap="flat" cmpd="thickThin"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AFBDE1-3BCE-425C-B8EE-7005A236DFCA}">
      <dsp:nvSpPr>
        <dsp:cNvPr id="0" name=""/>
        <dsp:cNvSpPr/>
      </dsp:nvSpPr>
      <dsp:spPr>
        <a:xfrm>
          <a:off x="3526763" y="733599"/>
          <a:ext cx="1411827" cy="335950"/>
        </a:xfrm>
        <a:custGeom>
          <a:avLst/>
          <a:gdLst/>
          <a:ahLst/>
          <a:cxnLst/>
          <a:rect l="0" t="0" r="0" b="0"/>
          <a:pathLst>
            <a:path>
              <a:moveTo>
                <a:pt x="0" y="0"/>
              </a:moveTo>
              <a:lnTo>
                <a:pt x="0" y="228940"/>
              </a:lnTo>
              <a:lnTo>
                <a:pt x="1411827" y="228940"/>
              </a:lnTo>
              <a:lnTo>
                <a:pt x="1411827" y="335950"/>
              </a:lnTo>
            </a:path>
          </a:pathLst>
        </a:custGeom>
        <a:noFill/>
        <a:ln w="55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3E1689-FCB8-40FE-9B06-9AA781B757A6}">
      <dsp:nvSpPr>
        <dsp:cNvPr id="0" name=""/>
        <dsp:cNvSpPr/>
      </dsp:nvSpPr>
      <dsp:spPr>
        <a:xfrm>
          <a:off x="3481043" y="2872518"/>
          <a:ext cx="91440" cy="335950"/>
        </a:xfrm>
        <a:custGeom>
          <a:avLst/>
          <a:gdLst/>
          <a:ahLst/>
          <a:cxnLst/>
          <a:rect l="0" t="0" r="0" b="0"/>
          <a:pathLst>
            <a:path>
              <a:moveTo>
                <a:pt x="45720" y="0"/>
              </a:moveTo>
              <a:lnTo>
                <a:pt x="45720" y="335950"/>
              </a:lnTo>
            </a:path>
          </a:pathLst>
        </a:custGeom>
        <a:noFill/>
        <a:ln w="55000" cap="flat" cmpd="thickThin"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0C1521-C85F-4DDB-A65E-D9BF4FD1E4F9}">
      <dsp:nvSpPr>
        <dsp:cNvPr id="0" name=""/>
        <dsp:cNvSpPr/>
      </dsp:nvSpPr>
      <dsp:spPr>
        <a:xfrm>
          <a:off x="3481043" y="1803059"/>
          <a:ext cx="91440" cy="335950"/>
        </a:xfrm>
        <a:custGeom>
          <a:avLst/>
          <a:gdLst/>
          <a:ahLst/>
          <a:cxnLst/>
          <a:rect l="0" t="0" r="0" b="0"/>
          <a:pathLst>
            <a:path>
              <a:moveTo>
                <a:pt x="45720" y="0"/>
              </a:moveTo>
              <a:lnTo>
                <a:pt x="45720" y="335950"/>
              </a:lnTo>
            </a:path>
          </a:pathLst>
        </a:custGeom>
        <a:noFill/>
        <a:ln w="55000" cap="flat" cmpd="thickThin"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20C033-BFA7-4881-A666-A867E015E8AB}">
      <dsp:nvSpPr>
        <dsp:cNvPr id="0" name=""/>
        <dsp:cNvSpPr/>
      </dsp:nvSpPr>
      <dsp:spPr>
        <a:xfrm>
          <a:off x="3481043" y="733599"/>
          <a:ext cx="91440" cy="335950"/>
        </a:xfrm>
        <a:custGeom>
          <a:avLst/>
          <a:gdLst/>
          <a:ahLst/>
          <a:cxnLst/>
          <a:rect l="0" t="0" r="0" b="0"/>
          <a:pathLst>
            <a:path>
              <a:moveTo>
                <a:pt x="45720" y="0"/>
              </a:moveTo>
              <a:lnTo>
                <a:pt x="45720" y="335950"/>
              </a:lnTo>
            </a:path>
          </a:pathLst>
        </a:custGeom>
        <a:noFill/>
        <a:ln w="55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A0F0C9-1778-451D-A4C6-1BCE5C2B2D5E}">
      <dsp:nvSpPr>
        <dsp:cNvPr id="0" name=""/>
        <dsp:cNvSpPr/>
      </dsp:nvSpPr>
      <dsp:spPr>
        <a:xfrm>
          <a:off x="2069215" y="2873252"/>
          <a:ext cx="91440" cy="335217"/>
        </a:xfrm>
        <a:custGeom>
          <a:avLst/>
          <a:gdLst/>
          <a:ahLst/>
          <a:cxnLst/>
          <a:rect l="0" t="0" r="0" b="0"/>
          <a:pathLst>
            <a:path>
              <a:moveTo>
                <a:pt x="45720" y="0"/>
              </a:moveTo>
              <a:lnTo>
                <a:pt x="45720" y="335217"/>
              </a:lnTo>
            </a:path>
          </a:pathLst>
        </a:custGeom>
        <a:noFill/>
        <a:ln w="55000" cap="flat" cmpd="thickThin"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F4FE95-EF45-4B84-B48C-1B9BA848B505}">
      <dsp:nvSpPr>
        <dsp:cNvPr id="0" name=""/>
        <dsp:cNvSpPr/>
      </dsp:nvSpPr>
      <dsp:spPr>
        <a:xfrm>
          <a:off x="2069215" y="1803059"/>
          <a:ext cx="91440" cy="336684"/>
        </a:xfrm>
        <a:custGeom>
          <a:avLst/>
          <a:gdLst/>
          <a:ahLst/>
          <a:cxnLst/>
          <a:rect l="0" t="0" r="0" b="0"/>
          <a:pathLst>
            <a:path>
              <a:moveTo>
                <a:pt x="45720" y="0"/>
              </a:moveTo>
              <a:lnTo>
                <a:pt x="45720" y="336684"/>
              </a:lnTo>
            </a:path>
          </a:pathLst>
        </a:custGeom>
        <a:noFill/>
        <a:ln w="55000" cap="flat" cmpd="thickThin"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3D3863-93DB-432E-BE17-03F5457B5065}">
      <dsp:nvSpPr>
        <dsp:cNvPr id="0" name=""/>
        <dsp:cNvSpPr/>
      </dsp:nvSpPr>
      <dsp:spPr>
        <a:xfrm>
          <a:off x="2114935" y="733599"/>
          <a:ext cx="1411827" cy="335950"/>
        </a:xfrm>
        <a:custGeom>
          <a:avLst/>
          <a:gdLst/>
          <a:ahLst/>
          <a:cxnLst/>
          <a:rect l="0" t="0" r="0" b="0"/>
          <a:pathLst>
            <a:path>
              <a:moveTo>
                <a:pt x="1411827" y="0"/>
              </a:moveTo>
              <a:lnTo>
                <a:pt x="1411827" y="228940"/>
              </a:lnTo>
              <a:lnTo>
                <a:pt x="0" y="228940"/>
              </a:lnTo>
              <a:lnTo>
                <a:pt x="0" y="335950"/>
              </a:lnTo>
            </a:path>
          </a:pathLst>
        </a:custGeom>
        <a:noFill/>
        <a:ln w="55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235855-5A77-460A-974F-E3274FF8CA69}">
      <dsp:nvSpPr>
        <dsp:cNvPr id="0" name=""/>
        <dsp:cNvSpPr/>
      </dsp:nvSpPr>
      <dsp:spPr>
        <a:xfrm>
          <a:off x="2949197" y="91"/>
          <a:ext cx="1155131" cy="733508"/>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859DF9-B5A0-4AC6-827A-2AA41C7109CB}">
      <dsp:nvSpPr>
        <dsp:cNvPr id="0" name=""/>
        <dsp:cNvSpPr/>
      </dsp:nvSpPr>
      <dsp:spPr>
        <a:xfrm>
          <a:off x="3077545" y="122021"/>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ch</a:t>
          </a:r>
          <a:endParaRPr lang="en-US" sz="1700" kern="1200" dirty="0"/>
        </a:p>
      </dsp:txBody>
      <dsp:txXfrm>
        <a:off x="3099029" y="143505"/>
        <a:ext cx="1112163" cy="690540"/>
      </dsp:txXfrm>
    </dsp:sp>
    <dsp:sp modelId="{BEFDBDEF-448C-437C-BECD-B3D3FCE67900}">
      <dsp:nvSpPr>
        <dsp:cNvPr id="0" name=""/>
        <dsp:cNvSpPr/>
      </dsp:nvSpPr>
      <dsp:spPr>
        <a:xfrm>
          <a:off x="1537370" y="1069550"/>
          <a:ext cx="1155131" cy="733508"/>
        </a:xfrm>
        <a:prstGeom prst="roundRect">
          <a:avLst>
            <a:gd name="adj" fmla="val 10000"/>
          </a:avLst>
        </a:prstGeom>
        <a:solidFill>
          <a:schemeClr val="accent3">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87D367-F241-466B-B1C9-C473D9D0E077}">
      <dsp:nvSpPr>
        <dsp:cNvPr id="0" name=""/>
        <dsp:cNvSpPr/>
      </dsp:nvSpPr>
      <dsp:spPr>
        <a:xfrm>
          <a:off x="1665718" y="1191481"/>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a:t>
          </a:r>
        </a:p>
      </dsp:txBody>
      <dsp:txXfrm>
        <a:off x="1687202" y="1212965"/>
        <a:ext cx="1112163" cy="690540"/>
      </dsp:txXfrm>
    </dsp:sp>
    <dsp:sp modelId="{62D19C84-A568-47FC-93B4-83EA553AE03B}">
      <dsp:nvSpPr>
        <dsp:cNvPr id="0" name=""/>
        <dsp:cNvSpPr/>
      </dsp:nvSpPr>
      <dsp:spPr>
        <a:xfrm>
          <a:off x="1537370" y="2139743"/>
          <a:ext cx="1155131" cy="733508"/>
        </a:xfrm>
        <a:prstGeom prst="roundRect">
          <a:avLst>
            <a:gd name="adj" fmla="val 10000"/>
          </a:avLst>
        </a:prstGeom>
        <a:solidFill>
          <a:schemeClr val="accent4">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7CCD0C-AC7A-482D-AFDA-6EEEBBA9CDCD}">
      <dsp:nvSpPr>
        <dsp:cNvPr id="0" name=""/>
        <dsp:cNvSpPr/>
      </dsp:nvSpPr>
      <dsp:spPr>
        <a:xfrm>
          <a:off x="1665718" y="2261674"/>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For each char in </a:t>
          </a:r>
          <a:r>
            <a:rPr lang="en-US" sz="1700" kern="1200" dirty="0" err="1"/>
            <a:t>str</a:t>
          </a:r>
          <a:r>
            <a:rPr lang="en-US" sz="1700" kern="1200" dirty="0"/>
            <a:t>  </a:t>
          </a:r>
        </a:p>
      </dsp:txBody>
      <dsp:txXfrm>
        <a:off x="1687202" y="2283158"/>
        <a:ext cx="1112163" cy="690540"/>
      </dsp:txXfrm>
    </dsp:sp>
    <dsp:sp modelId="{12715E0F-21A8-4D17-BEF4-AF637A586F4A}">
      <dsp:nvSpPr>
        <dsp:cNvPr id="0" name=""/>
        <dsp:cNvSpPr/>
      </dsp:nvSpPr>
      <dsp:spPr>
        <a:xfrm>
          <a:off x="1537370" y="3208469"/>
          <a:ext cx="1155131" cy="733508"/>
        </a:xfrm>
        <a:prstGeom prst="roundRect">
          <a:avLst>
            <a:gd name="adj" fmla="val 10000"/>
          </a:avLst>
        </a:prstGeom>
        <a:solidFill>
          <a:schemeClr val="accent5">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52ECCF-3E1F-40FD-B5C9-CA7D4B602869}">
      <dsp:nvSpPr>
        <dsp:cNvPr id="0" name=""/>
        <dsp:cNvSpPr/>
      </dsp:nvSpPr>
      <dsp:spPr>
        <a:xfrm>
          <a:off x="1665718" y="3330400"/>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If it is letter print</a:t>
          </a:r>
        </a:p>
      </dsp:txBody>
      <dsp:txXfrm>
        <a:off x="1687202" y="3351884"/>
        <a:ext cx="1112163" cy="690540"/>
      </dsp:txXfrm>
    </dsp:sp>
    <dsp:sp modelId="{4D1A0EA5-CC26-4297-BAC7-72B63AB0E546}">
      <dsp:nvSpPr>
        <dsp:cNvPr id="0" name=""/>
        <dsp:cNvSpPr/>
      </dsp:nvSpPr>
      <dsp:spPr>
        <a:xfrm>
          <a:off x="2949197" y="1069550"/>
          <a:ext cx="1155131" cy="733508"/>
        </a:xfrm>
        <a:prstGeom prst="roundRect">
          <a:avLst>
            <a:gd name="adj" fmla="val 10000"/>
          </a:avLst>
        </a:prstGeom>
        <a:solidFill>
          <a:schemeClr val="accent3">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B82093-AF36-4D72-91A3-04E2F5FDA216}">
      <dsp:nvSpPr>
        <dsp:cNvPr id="0" name=""/>
        <dsp:cNvSpPr/>
      </dsp:nvSpPr>
      <dsp:spPr>
        <a:xfrm>
          <a:off x="3077545" y="1191481"/>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
          </a:r>
        </a:p>
      </dsp:txBody>
      <dsp:txXfrm>
        <a:off x="3099029" y="1212965"/>
        <a:ext cx="1112163" cy="690540"/>
      </dsp:txXfrm>
    </dsp:sp>
    <dsp:sp modelId="{F45C0579-FB50-4BC8-BD8B-B731151F9E20}">
      <dsp:nvSpPr>
        <dsp:cNvPr id="0" name=""/>
        <dsp:cNvSpPr/>
      </dsp:nvSpPr>
      <dsp:spPr>
        <a:xfrm>
          <a:off x="2949197" y="2139010"/>
          <a:ext cx="1155131" cy="733508"/>
        </a:xfrm>
        <a:prstGeom prst="roundRect">
          <a:avLst>
            <a:gd name="adj" fmla="val 10000"/>
          </a:avLst>
        </a:prstGeom>
        <a:solidFill>
          <a:schemeClr val="accent4">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DC4C35-1D3B-4C22-901F-8444C73A9D9D}">
      <dsp:nvSpPr>
        <dsp:cNvPr id="0" name=""/>
        <dsp:cNvSpPr/>
      </dsp:nvSpPr>
      <dsp:spPr>
        <a:xfrm>
          <a:off x="3077545" y="2260940"/>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For each char in </a:t>
          </a:r>
          <a:r>
            <a:rPr lang="en-US" sz="1700" kern="1200" dirty="0" err="1"/>
            <a:t>str</a:t>
          </a:r>
          <a:r>
            <a:rPr lang="en-US" sz="1700" kern="1200" dirty="0"/>
            <a:t>  </a:t>
          </a:r>
        </a:p>
      </dsp:txBody>
      <dsp:txXfrm>
        <a:off x="3099029" y="2282424"/>
        <a:ext cx="1112163" cy="690540"/>
      </dsp:txXfrm>
    </dsp:sp>
    <dsp:sp modelId="{ABA6401B-87B1-4EBD-9C2F-F9ED2A63F29D}">
      <dsp:nvSpPr>
        <dsp:cNvPr id="0" name=""/>
        <dsp:cNvSpPr/>
      </dsp:nvSpPr>
      <dsp:spPr>
        <a:xfrm>
          <a:off x="2949197" y="3208469"/>
          <a:ext cx="1155131" cy="733508"/>
        </a:xfrm>
        <a:prstGeom prst="roundRect">
          <a:avLst>
            <a:gd name="adj" fmla="val 10000"/>
          </a:avLst>
        </a:prstGeom>
        <a:solidFill>
          <a:schemeClr val="accent5">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E0C50A-44B2-4A2F-B944-DB1CFF13CD70}">
      <dsp:nvSpPr>
        <dsp:cNvPr id="0" name=""/>
        <dsp:cNvSpPr/>
      </dsp:nvSpPr>
      <dsp:spPr>
        <a:xfrm>
          <a:off x="3077545" y="3330400"/>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If it is digit print</a:t>
          </a:r>
        </a:p>
      </dsp:txBody>
      <dsp:txXfrm>
        <a:off x="3099029" y="3351884"/>
        <a:ext cx="1112163" cy="690540"/>
      </dsp:txXfrm>
    </dsp:sp>
    <dsp:sp modelId="{7FAE8B05-5D32-466A-ABC7-3964DECC3EBE}">
      <dsp:nvSpPr>
        <dsp:cNvPr id="0" name=""/>
        <dsp:cNvSpPr/>
      </dsp:nvSpPr>
      <dsp:spPr>
        <a:xfrm>
          <a:off x="4361025" y="1069550"/>
          <a:ext cx="1155131" cy="733508"/>
        </a:xfrm>
        <a:prstGeom prst="roundRect">
          <a:avLst>
            <a:gd name="adj" fmla="val 10000"/>
          </a:avLst>
        </a:prstGeom>
        <a:solidFill>
          <a:schemeClr val="accent3">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28FCE-4A79-404D-B274-E99C82E83EFA}">
      <dsp:nvSpPr>
        <dsp:cNvPr id="0" name=""/>
        <dsp:cNvSpPr/>
      </dsp:nvSpPr>
      <dsp:spPr>
        <a:xfrm>
          <a:off x="4489373" y="1191481"/>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a:t>
          </a:r>
        </a:p>
      </dsp:txBody>
      <dsp:txXfrm>
        <a:off x="4510857" y="1212965"/>
        <a:ext cx="1112163" cy="690540"/>
      </dsp:txXfrm>
    </dsp:sp>
    <dsp:sp modelId="{0AC045D9-BDA3-40DE-B2A6-8D9B51D5EB53}">
      <dsp:nvSpPr>
        <dsp:cNvPr id="0" name=""/>
        <dsp:cNvSpPr/>
      </dsp:nvSpPr>
      <dsp:spPr>
        <a:xfrm>
          <a:off x="4361025" y="2139010"/>
          <a:ext cx="1155131" cy="733508"/>
        </a:xfrm>
        <a:prstGeom prst="roundRect">
          <a:avLst>
            <a:gd name="adj" fmla="val 10000"/>
          </a:avLst>
        </a:prstGeom>
        <a:solidFill>
          <a:schemeClr val="accent4">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FBF36-027D-4725-91AC-BD5F1AB052FF}">
      <dsp:nvSpPr>
        <dsp:cNvPr id="0" name=""/>
        <dsp:cNvSpPr/>
      </dsp:nvSpPr>
      <dsp:spPr>
        <a:xfrm>
          <a:off x="4489373" y="2260940"/>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For each char in </a:t>
          </a:r>
          <a:r>
            <a:rPr lang="en-US" sz="1700" kern="1200" dirty="0" err="1"/>
            <a:t>str</a:t>
          </a:r>
          <a:r>
            <a:rPr lang="en-US" sz="1700" kern="1200" dirty="0"/>
            <a:t>  </a:t>
          </a:r>
        </a:p>
      </dsp:txBody>
      <dsp:txXfrm>
        <a:off x="4510857" y="2282424"/>
        <a:ext cx="1112163" cy="690540"/>
      </dsp:txXfrm>
    </dsp:sp>
    <dsp:sp modelId="{5BE89E39-396D-484A-A705-EBF8836FC027}">
      <dsp:nvSpPr>
        <dsp:cNvPr id="0" name=""/>
        <dsp:cNvSpPr/>
      </dsp:nvSpPr>
      <dsp:spPr>
        <a:xfrm>
          <a:off x="4361025" y="3208469"/>
          <a:ext cx="1155131" cy="733508"/>
        </a:xfrm>
        <a:prstGeom prst="roundRect">
          <a:avLst>
            <a:gd name="adj" fmla="val 10000"/>
          </a:avLst>
        </a:prstGeom>
        <a:solidFill>
          <a:schemeClr val="accent5">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CC2D75-7E52-4473-958D-1BE51F092CC0}">
      <dsp:nvSpPr>
        <dsp:cNvPr id="0" name=""/>
        <dsp:cNvSpPr/>
      </dsp:nvSpPr>
      <dsp:spPr>
        <a:xfrm>
          <a:off x="4489373" y="3330400"/>
          <a:ext cx="1155131" cy="733508"/>
        </a:xfrm>
        <a:prstGeom prst="roundRect">
          <a:avLst>
            <a:gd name="adj" fmla="val 10000"/>
          </a:avLst>
        </a:prstGeom>
        <a:solidFill>
          <a:schemeClr val="lt1">
            <a:alpha val="90000"/>
            <a:hueOff val="0"/>
            <a:satOff val="0"/>
            <a:lumOff val="0"/>
            <a:alphaOff val="0"/>
          </a:schemeClr>
        </a:solidFill>
        <a:ln w="55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If it is not L||D print</a:t>
          </a:r>
        </a:p>
      </dsp:txBody>
      <dsp:txXfrm>
        <a:off x="4510857" y="3351884"/>
        <a:ext cx="1112163" cy="6905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D3EEC1-E1D9-4842-B0EE-17C7647A44CC}" type="datetimeFigureOut">
              <a:rPr lang="en-US" smtClean="0"/>
              <a:pPr/>
              <a:t>12/10/2019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0F92B8-0E8D-C040-A060-26DC4018D3E8}" type="slidenum">
              <a:rPr lang="en-US" smtClean="0"/>
              <a:pPr/>
              <a:t>‹#›</a:t>
            </a:fld>
            <a:endParaRPr lang="en-US"/>
          </a:p>
        </p:txBody>
      </p:sp>
    </p:spTree>
    <p:extLst>
      <p:ext uri="{BB962C8B-B14F-4D97-AF65-F5344CB8AC3E}">
        <p14:creationId xmlns:p14="http://schemas.microsoft.com/office/powerpoint/2010/main" val="1838731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Tahoma" pitchFamily="34" charset="0"/>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2BFBB024-3325-1041-BEE2-947A14FF6244}" type="datetimeFigureOut">
              <a:rPr lang="en-US"/>
              <a:pPr/>
              <a:t>12/9/2019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Tahoma" pitchFamily="34" charset="0"/>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2A03BC7-43F1-864C-8738-304B4C35C868}" type="slidenum">
              <a:rPr lang="en-US"/>
              <a:pPr/>
              <a:t>‹#›</a:t>
            </a:fld>
            <a:endParaRPr lang="en-US"/>
          </a:p>
        </p:txBody>
      </p:sp>
    </p:spTree>
    <p:extLst>
      <p:ext uri="{BB962C8B-B14F-4D97-AF65-F5344CB8AC3E}">
        <p14:creationId xmlns:p14="http://schemas.microsoft.com/office/powerpoint/2010/main" val="189012559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slide" Target="../slides/slide316.xml"/><Relationship Id="rId2" Type="http://schemas.openxmlformats.org/officeDocument/2006/relationships/notesMaster" Target="../notesMasters/notesMaster1.xml"/><Relationship Id="rId1" Type="http://schemas.openxmlformats.org/officeDocument/2006/relationships/tags" Target="../tags/tag123.xml"/></Relationships>
</file>

<file path=ppt/notesSlides/_rels/notesSlide101.xml.rels><?xml version="1.0" encoding="UTF-8" standalone="yes"?>
<Relationships xmlns="http://schemas.openxmlformats.org/package/2006/relationships"><Relationship Id="rId3" Type="http://schemas.openxmlformats.org/officeDocument/2006/relationships/slide" Target="../slides/slide317.xml"/><Relationship Id="rId2" Type="http://schemas.openxmlformats.org/officeDocument/2006/relationships/notesMaster" Target="../notesMasters/notesMaster1.xml"/><Relationship Id="rId1" Type="http://schemas.openxmlformats.org/officeDocument/2006/relationships/tags" Target="../tags/tag125.xml"/></Relationships>
</file>

<file path=ppt/notesSlides/_rels/notesSlide102.xml.rels><?xml version="1.0" encoding="UTF-8" standalone="yes"?>
<Relationships xmlns="http://schemas.openxmlformats.org/package/2006/relationships"><Relationship Id="rId3" Type="http://schemas.openxmlformats.org/officeDocument/2006/relationships/slide" Target="../slides/slide318.xml"/><Relationship Id="rId2" Type="http://schemas.openxmlformats.org/officeDocument/2006/relationships/notesMaster" Target="../notesMasters/notesMaster1.xml"/><Relationship Id="rId1" Type="http://schemas.openxmlformats.org/officeDocument/2006/relationships/tags" Target="../tags/tag127.xml"/></Relationships>
</file>

<file path=ppt/notesSlides/_rels/notesSlide103.xml.rels><?xml version="1.0" encoding="UTF-8" standalone="yes"?>
<Relationships xmlns="http://schemas.openxmlformats.org/package/2006/relationships"><Relationship Id="rId3" Type="http://schemas.openxmlformats.org/officeDocument/2006/relationships/slide" Target="../slides/slide319.xml"/><Relationship Id="rId2" Type="http://schemas.openxmlformats.org/officeDocument/2006/relationships/notesMaster" Target="../notesMasters/notesMaster1.xml"/><Relationship Id="rId1" Type="http://schemas.openxmlformats.org/officeDocument/2006/relationships/tags" Target="../tags/tag129.xml"/></Relationships>
</file>

<file path=ppt/notesSlides/_rels/notesSlide104.xml.rels><?xml version="1.0" encoding="UTF-8" standalone="yes"?>
<Relationships xmlns="http://schemas.openxmlformats.org/package/2006/relationships"><Relationship Id="rId3" Type="http://schemas.openxmlformats.org/officeDocument/2006/relationships/slide" Target="../slides/slide320.xml"/><Relationship Id="rId2" Type="http://schemas.openxmlformats.org/officeDocument/2006/relationships/notesMaster" Target="../notesMasters/notesMaster1.xml"/><Relationship Id="rId1" Type="http://schemas.openxmlformats.org/officeDocument/2006/relationships/tags" Target="../tags/tag131.xml"/></Relationships>
</file>

<file path=ppt/notesSlides/_rels/notesSlide105.xml.rels><?xml version="1.0" encoding="UTF-8" standalone="yes"?>
<Relationships xmlns="http://schemas.openxmlformats.org/package/2006/relationships"><Relationship Id="rId3" Type="http://schemas.openxmlformats.org/officeDocument/2006/relationships/slide" Target="../slides/slide321.xml"/><Relationship Id="rId2" Type="http://schemas.openxmlformats.org/officeDocument/2006/relationships/notesMaster" Target="../notesMasters/notesMaster1.xml"/><Relationship Id="rId1" Type="http://schemas.openxmlformats.org/officeDocument/2006/relationships/tags" Target="../tags/tag133.xml"/></Relationships>
</file>

<file path=ppt/notesSlides/_rels/notesSlide106.xml.rels><?xml version="1.0" encoding="UTF-8" standalone="yes"?>
<Relationships xmlns="http://schemas.openxmlformats.org/package/2006/relationships"><Relationship Id="rId3" Type="http://schemas.openxmlformats.org/officeDocument/2006/relationships/slide" Target="../slides/slide322.xml"/><Relationship Id="rId2" Type="http://schemas.openxmlformats.org/officeDocument/2006/relationships/notesMaster" Target="../notesMasters/notesMaster1.xml"/><Relationship Id="rId1" Type="http://schemas.openxmlformats.org/officeDocument/2006/relationships/tags" Target="../tags/tag135.xml"/></Relationships>
</file>

<file path=ppt/notesSlides/_rels/notesSlide107.xml.rels><?xml version="1.0" encoding="UTF-8" standalone="yes"?>
<Relationships xmlns="http://schemas.openxmlformats.org/package/2006/relationships"><Relationship Id="rId3" Type="http://schemas.openxmlformats.org/officeDocument/2006/relationships/slide" Target="../slides/slide323.xml"/><Relationship Id="rId2" Type="http://schemas.openxmlformats.org/officeDocument/2006/relationships/notesMaster" Target="../notesMasters/notesMaster1.xml"/><Relationship Id="rId1" Type="http://schemas.openxmlformats.org/officeDocument/2006/relationships/tags" Target="../tags/tag137.xml"/></Relationships>
</file>

<file path=ppt/notesSlides/_rels/notesSlide108.xml.rels><?xml version="1.0" encoding="UTF-8" standalone="yes"?>
<Relationships xmlns="http://schemas.openxmlformats.org/package/2006/relationships"><Relationship Id="rId3" Type="http://schemas.openxmlformats.org/officeDocument/2006/relationships/slide" Target="../slides/slide324.xml"/><Relationship Id="rId2" Type="http://schemas.openxmlformats.org/officeDocument/2006/relationships/notesMaster" Target="../notesMasters/notesMaster1.xml"/><Relationship Id="rId1" Type="http://schemas.openxmlformats.org/officeDocument/2006/relationships/tags" Target="../tags/tag139.xml"/></Relationships>
</file>

<file path=ppt/notesSlides/_rels/notesSlide109.xml.rels><?xml version="1.0" encoding="UTF-8" standalone="yes"?>
<Relationships xmlns="http://schemas.openxmlformats.org/package/2006/relationships"><Relationship Id="rId3" Type="http://schemas.openxmlformats.org/officeDocument/2006/relationships/slide" Target="../slides/slide325.xml"/><Relationship Id="rId2" Type="http://schemas.openxmlformats.org/officeDocument/2006/relationships/notesMaster" Target="../notesMasters/notesMaster1.xml"/><Relationship Id="rId1" Type="http://schemas.openxmlformats.org/officeDocument/2006/relationships/tags" Target="../tags/tag14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slide" Target="../slides/slide326.xml"/><Relationship Id="rId2" Type="http://schemas.openxmlformats.org/officeDocument/2006/relationships/notesMaster" Target="../notesMasters/notesMaster1.xml"/><Relationship Id="rId1" Type="http://schemas.openxmlformats.org/officeDocument/2006/relationships/tags" Target="../tags/tag143.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slide" Target="../slides/slide358.xml"/><Relationship Id="rId2" Type="http://schemas.openxmlformats.org/officeDocument/2006/relationships/notesMaster" Target="../notesMasters/notesMaster1.xml"/><Relationship Id="rId1" Type="http://schemas.openxmlformats.org/officeDocument/2006/relationships/tags" Target="../tags/tag145.xml"/></Relationships>
</file>

<file path=ppt/notesSlides/_rels/notesSlide115.xml.rels><?xml version="1.0" encoding="UTF-8" standalone="yes"?>
<Relationships xmlns="http://schemas.openxmlformats.org/package/2006/relationships"><Relationship Id="rId3" Type="http://schemas.openxmlformats.org/officeDocument/2006/relationships/slide" Target="../slides/slide359.xml"/><Relationship Id="rId2" Type="http://schemas.openxmlformats.org/officeDocument/2006/relationships/notesMaster" Target="../notesMasters/notesMaster1.xml"/><Relationship Id="rId1" Type="http://schemas.openxmlformats.org/officeDocument/2006/relationships/tags" Target="../tags/tag147.xml"/></Relationships>
</file>

<file path=ppt/notesSlides/_rels/notesSlide116.xml.rels><?xml version="1.0" encoding="UTF-8" standalone="yes"?>
<Relationships xmlns="http://schemas.openxmlformats.org/package/2006/relationships"><Relationship Id="rId3" Type="http://schemas.openxmlformats.org/officeDocument/2006/relationships/slide" Target="../slides/slide360.xml"/><Relationship Id="rId2" Type="http://schemas.openxmlformats.org/officeDocument/2006/relationships/notesMaster" Target="../notesMasters/notesMaster1.xml"/><Relationship Id="rId1" Type="http://schemas.openxmlformats.org/officeDocument/2006/relationships/tags" Target="../tags/tag149.xml"/></Relationships>
</file>

<file path=ppt/notesSlides/_rels/notesSlide117.xml.rels><?xml version="1.0" encoding="UTF-8" standalone="yes"?>
<Relationships xmlns="http://schemas.openxmlformats.org/package/2006/relationships"><Relationship Id="rId3" Type="http://schemas.openxmlformats.org/officeDocument/2006/relationships/slide" Target="../slides/slide361.xml"/><Relationship Id="rId2" Type="http://schemas.openxmlformats.org/officeDocument/2006/relationships/notesMaster" Target="../notesMasters/notesMaster1.xml"/><Relationship Id="rId1" Type="http://schemas.openxmlformats.org/officeDocument/2006/relationships/tags" Target="../tags/tag151.xml"/></Relationships>
</file>

<file path=ppt/notesSlides/_rels/notesSlide118.xml.rels><?xml version="1.0" encoding="UTF-8" standalone="yes"?>
<Relationships xmlns="http://schemas.openxmlformats.org/package/2006/relationships"><Relationship Id="rId3" Type="http://schemas.openxmlformats.org/officeDocument/2006/relationships/slide" Target="../slides/slide362.xml"/><Relationship Id="rId2" Type="http://schemas.openxmlformats.org/officeDocument/2006/relationships/notesMaster" Target="../notesMasters/notesMaster1.xml"/><Relationship Id="rId1" Type="http://schemas.openxmlformats.org/officeDocument/2006/relationships/tags" Target="../tags/tag153.xml"/></Relationships>
</file>

<file path=ppt/notesSlides/_rels/notesSlide119.xml.rels><?xml version="1.0" encoding="UTF-8" standalone="yes"?>
<Relationships xmlns="http://schemas.openxmlformats.org/package/2006/relationships"><Relationship Id="rId3" Type="http://schemas.openxmlformats.org/officeDocument/2006/relationships/slide" Target="../slides/slide363.xml"/><Relationship Id="rId2" Type="http://schemas.openxmlformats.org/officeDocument/2006/relationships/notesMaster" Target="../notesMasters/notesMaster1.xml"/><Relationship Id="rId1" Type="http://schemas.openxmlformats.org/officeDocument/2006/relationships/tags" Target="../tags/tag155.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slide" Target="../slides/slide364.xml"/><Relationship Id="rId2" Type="http://schemas.openxmlformats.org/officeDocument/2006/relationships/notesMaster" Target="../notesMasters/notesMaster1.xml"/><Relationship Id="rId1" Type="http://schemas.openxmlformats.org/officeDocument/2006/relationships/tags" Target="../tags/tag157.xml"/></Relationships>
</file>

<file path=ppt/notesSlides/_rels/notesSlide121.xml.rels><?xml version="1.0" encoding="UTF-8" standalone="yes"?>
<Relationships xmlns="http://schemas.openxmlformats.org/package/2006/relationships"><Relationship Id="rId3" Type="http://schemas.openxmlformats.org/officeDocument/2006/relationships/slide" Target="../slides/slide365.xml"/><Relationship Id="rId2" Type="http://schemas.openxmlformats.org/officeDocument/2006/relationships/notesMaster" Target="../notesMasters/notesMaster1.xml"/><Relationship Id="rId1" Type="http://schemas.openxmlformats.org/officeDocument/2006/relationships/tags" Target="../tags/tag159.xml"/></Relationships>
</file>

<file path=ppt/notesSlides/_rels/notesSlide122.xml.rels><?xml version="1.0" encoding="UTF-8" standalone="yes"?>
<Relationships xmlns="http://schemas.openxmlformats.org/package/2006/relationships"><Relationship Id="rId3" Type="http://schemas.openxmlformats.org/officeDocument/2006/relationships/slide" Target="../slides/slide366.xml"/><Relationship Id="rId2" Type="http://schemas.openxmlformats.org/officeDocument/2006/relationships/notesMaster" Target="../notesMasters/notesMaster1.xml"/><Relationship Id="rId1" Type="http://schemas.openxmlformats.org/officeDocument/2006/relationships/tags" Target="../tags/tag161.xml"/></Relationships>
</file>

<file path=ppt/notesSlides/_rels/notesSlide123.xml.rels><?xml version="1.0" encoding="UTF-8" standalone="yes"?>
<Relationships xmlns="http://schemas.openxmlformats.org/package/2006/relationships"><Relationship Id="rId3" Type="http://schemas.openxmlformats.org/officeDocument/2006/relationships/slide" Target="../slides/slide367.xml"/><Relationship Id="rId2" Type="http://schemas.openxmlformats.org/officeDocument/2006/relationships/notesMaster" Target="../notesMasters/notesMaster1.xml"/><Relationship Id="rId1" Type="http://schemas.openxmlformats.org/officeDocument/2006/relationships/tags" Target="../tags/tag163.xml"/></Relationships>
</file>

<file path=ppt/notesSlides/_rels/notesSlide124.xml.rels><?xml version="1.0" encoding="UTF-8" standalone="yes"?>
<Relationships xmlns="http://schemas.openxmlformats.org/package/2006/relationships"><Relationship Id="rId3" Type="http://schemas.openxmlformats.org/officeDocument/2006/relationships/slide" Target="../slides/slide368.xml"/><Relationship Id="rId2" Type="http://schemas.openxmlformats.org/officeDocument/2006/relationships/notesMaster" Target="../notesMasters/notesMaster1.xml"/><Relationship Id="rId1" Type="http://schemas.openxmlformats.org/officeDocument/2006/relationships/tags" Target="../tags/tag165.xml"/></Relationships>
</file>

<file path=ppt/notesSlides/_rels/notesSlide125.xml.rels><?xml version="1.0" encoding="UTF-8" standalone="yes"?>
<Relationships xmlns="http://schemas.openxmlformats.org/package/2006/relationships"><Relationship Id="rId3" Type="http://schemas.openxmlformats.org/officeDocument/2006/relationships/slide" Target="../slides/slide369.xml"/><Relationship Id="rId2" Type="http://schemas.openxmlformats.org/officeDocument/2006/relationships/notesMaster" Target="../notesMasters/notesMaster1.xml"/><Relationship Id="rId1" Type="http://schemas.openxmlformats.org/officeDocument/2006/relationships/tags" Target="../tags/tag167.xml"/></Relationships>
</file>

<file path=ppt/notesSlides/_rels/notesSlide126.xml.rels><?xml version="1.0" encoding="UTF-8" standalone="yes"?>
<Relationships xmlns="http://schemas.openxmlformats.org/package/2006/relationships"><Relationship Id="rId3" Type="http://schemas.openxmlformats.org/officeDocument/2006/relationships/slide" Target="../slides/slide370.xml"/><Relationship Id="rId2" Type="http://schemas.openxmlformats.org/officeDocument/2006/relationships/notesMaster" Target="../notesMasters/notesMaster1.xml"/><Relationship Id="rId1" Type="http://schemas.openxmlformats.org/officeDocument/2006/relationships/tags" Target="../tags/tag169.xml"/></Relationships>
</file>

<file path=ppt/notesSlides/_rels/notesSlide127.xml.rels><?xml version="1.0" encoding="UTF-8" standalone="yes"?>
<Relationships xmlns="http://schemas.openxmlformats.org/package/2006/relationships"><Relationship Id="rId3" Type="http://schemas.openxmlformats.org/officeDocument/2006/relationships/slide" Target="../slides/slide372.xml"/><Relationship Id="rId2" Type="http://schemas.openxmlformats.org/officeDocument/2006/relationships/notesMaster" Target="../notesMasters/notesMaster1.xml"/><Relationship Id="rId1" Type="http://schemas.openxmlformats.org/officeDocument/2006/relationships/tags" Target="../tags/tag171.xml"/></Relationships>
</file>

<file path=ppt/notesSlides/_rels/notesSlide128.xml.rels><?xml version="1.0" encoding="UTF-8" standalone="yes"?>
<Relationships xmlns="http://schemas.openxmlformats.org/package/2006/relationships"><Relationship Id="rId3" Type="http://schemas.openxmlformats.org/officeDocument/2006/relationships/slide" Target="../slides/slide373.xml"/><Relationship Id="rId2" Type="http://schemas.openxmlformats.org/officeDocument/2006/relationships/notesMaster" Target="../notesMasters/notesMaster1.xml"/><Relationship Id="rId1" Type="http://schemas.openxmlformats.org/officeDocument/2006/relationships/tags" Target="../tags/tag173.xml"/></Relationships>
</file>

<file path=ppt/notesSlides/_rels/notesSlide129.xml.rels><?xml version="1.0" encoding="UTF-8" standalone="yes"?>
<Relationships xmlns="http://schemas.openxmlformats.org/package/2006/relationships"><Relationship Id="rId3" Type="http://schemas.openxmlformats.org/officeDocument/2006/relationships/slide" Target="../slides/slide374.xml"/><Relationship Id="rId2" Type="http://schemas.openxmlformats.org/officeDocument/2006/relationships/notesMaster" Target="../notesMasters/notesMaster1.xml"/><Relationship Id="rId1" Type="http://schemas.openxmlformats.org/officeDocument/2006/relationships/tags" Target="../tags/tag175.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slide" Target="../slides/slide376.xml"/><Relationship Id="rId2" Type="http://schemas.openxmlformats.org/officeDocument/2006/relationships/notesMaster" Target="../notesMasters/notesMaster1.xml"/><Relationship Id="rId1" Type="http://schemas.openxmlformats.org/officeDocument/2006/relationships/tags" Target="../tags/tag177.xml"/></Relationships>
</file>

<file path=ppt/notesSlides/_rels/notesSlide132.xml.rels><?xml version="1.0" encoding="UTF-8" standalone="yes"?>
<Relationships xmlns="http://schemas.openxmlformats.org/package/2006/relationships"><Relationship Id="rId3" Type="http://schemas.openxmlformats.org/officeDocument/2006/relationships/slide" Target="../slides/slide377.xml"/><Relationship Id="rId2" Type="http://schemas.openxmlformats.org/officeDocument/2006/relationships/notesMaster" Target="../notesMasters/notesMaster1.xml"/><Relationship Id="rId1" Type="http://schemas.openxmlformats.org/officeDocument/2006/relationships/tags" Target="../tags/tag179.xml"/></Relationships>
</file>

<file path=ppt/notesSlides/_rels/notesSlide133.xml.rels><?xml version="1.0" encoding="UTF-8" standalone="yes"?>
<Relationships xmlns="http://schemas.openxmlformats.org/package/2006/relationships"><Relationship Id="rId3" Type="http://schemas.openxmlformats.org/officeDocument/2006/relationships/slide" Target="../slides/slide378.xml"/><Relationship Id="rId2" Type="http://schemas.openxmlformats.org/officeDocument/2006/relationships/notesMaster" Target="../notesMasters/notesMaster1.xml"/><Relationship Id="rId1" Type="http://schemas.openxmlformats.org/officeDocument/2006/relationships/tags" Target="../tags/tag181.xml"/></Relationships>
</file>

<file path=ppt/notesSlides/_rels/notesSlide134.xml.rels><?xml version="1.0" encoding="UTF-8" standalone="yes"?>
<Relationships xmlns="http://schemas.openxmlformats.org/package/2006/relationships"><Relationship Id="rId3" Type="http://schemas.openxmlformats.org/officeDocument/2006/relationships/slide" Target="../slides/slide379.xml"/><Relationship Id="rId2" Type="http://schemas.openxmlformats.org/officeDocument/2006/relationships/notesMaster" Target="../notesMasters/notesMaster1.xml"/><Relationship Id="rId1" Type="http://schemas.openxmlformats.org/officeDocument/2006/relationships/tags" Target="../tags/tag183.xml"/></Relationships>
</file>

<file path=ppt/notesSlides/_rels/notesSlide135.xml.rels><?xml version="1.0" encoding="UTF-8" standalone="yes"?>
<Relationships xmlns="http://schemas.openxmlformats.org/package/2006/relationships"><Relationship Id="rId3" Type="http://schemas.openxmlformats.org/officeDocument/2006/relationships/slide" Target="../slides/slide384.xml"/><Relationship Id="rId2" Type="http://schemas.openxmlformats.org/officeDocument/2006/relationships/notesMaster" Target="../notesMasters/notesMaster1.xml"/><Relationship Id="rId1" Type="http://schemas.openxmlformats.org/officeDocument/2006/relationships/tags" Target="../tags/tag185.xml"/></Relationships>
</file>

<file path=ppt/notesSlides/_rels/notesSlide136.xml.rels><?xml version="1.0" encoding="UTF-8" standalone="yes"?>
<Relationships xmlns="http://schemas.openxmlformats.org/package/2006/relationships"><Relationship Id="rId3" Type="http://schemas.openxmlformats.org/officeDocument/2006/relationships/slide" Target="../slides/slide385.xml"/><Relationship Id="rId2" Type="http://schemas.openxmlformats.org/officeDocument/2006/relationships/notesMaster" Target="../notesMasters/notesMaster1.xml"/><Relationship Id="rId1" Type="http://schemas.openxmlformats.org/officeDocument/2006/relationships/tags" Target="../tags/tag187.xml"/></Relationships>
</file>

<file path=ppt/notesSlides/_rels/notesSlide137.xml.rels><?xml version="1.0" encoding="UTF-8" standalone="yes"?>
<Relationships xmlns="http://schemas.openxmlformats.org/package/2006/relationships"><Relationship Id="rId3" Type="http://schemas.openxmlformats.org/officeDocument/2006/relationships/slide" Target="../slides/slide386.xml"/><Relationship Id="rId2" Type="http://schemas.openxmlformats.org/officeDocument/2006/relationships/notesMaster" Target="../notesMasters/notesMaster1.xml"/><Relationship Id="rId1" Type="http://schemas.openxmlformats.org/officeDocument/2006/relationships/tags" Target="../tags/tag189.xml"/></Relationships>
</file>

<file path=ppt/notesSlides/_rels/notesSlide138.xml.rels><?xml version="1.0" encoding="UTF-8" standalone="yes"?>
<Relationships xmlns="http://schemas.openxmlformats.org/package/2006/relationships"><Relationship Id="rId3" Type="http://schemas.openxmlformats.org/officeDocument/2006/relationships/slide" Target="../slides/slide387.xml"/><Relationship Id="rId2" Type="http://schemas.openxmlformats.org/officeDocument/2006/relationships/notesMaster" Target="../notesMasters/notesMaster1.xml"/><Relationship Id="rId1" Type="http://schemas.openxmlformats.org/officeDocument/2006/relationships/tags" Target="../tags/tag191.xml"/></Relationships>
</file>

<file path=ppt/notesSlides/_rels/notesSlide139.xml.rels><?xml version="1.0" encoding="UTF-8" standalone="yes"?>
<Relationships xmlns="http://schemas.openxmlformats.org/package/2006/relationships"><Relationship Id="rId3" Type="http://schemas.openxmlformats.org/officeDocument/2006/relationships/slide" Target="../slides/slide388.xml"/><Relationship Id="rId2" Type="http://schemas.openxmlformats.org/officeDocument/2006/relationships/notesMaster" Target="../notesMasters/notesMaster1.xml"/><Relationship Id="rId1" Type="http://schemas.openxmlformats.org/officeDocument/2006/relationships/tags" Target="../tags/tag193.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slide" Target="../slides/slide389.xml"/><Relationship Id="rId2" Type="http://schemas.openxmlformats.org/officeDocument/2006/relationships/notesMaster" Target="../notesMasters/notesMaster1.xml"/><Relationship Id="rId1" Type="http://schemas.openxmlformats.org/officeDocument/2006/relationships/tags" Target="../tags/tag195.xml"/></Relationships>
</file>

<file path=ppt/notesSlides/_rels/notesSlide141.xml.rels><?xml version="1.0" encoding="UTF-8" standalone="yes"?>
<Relationships xmlns="http://schemas.openxmlformats.org/package/2006/relationships"><Relationship Id="rId3" Type="http://schemas.openxmlformats.org/officeDocument/2006/relationships/slide" Target="../slides/slide390.xml"/><Relationship Id="rId2" Type="http://schemas.openxmlformats.org/officeDocument/2006/relationships/notesMaster" Target="../notesMasters/notesMaster1.xml"/><Relationship Id="rId1" Type="http://schemas.openxmlformats.org/officeDocument/2006/relationships/tags" Target="../tags/tag197.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207.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209.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210.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211.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213.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214.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217.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218.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219.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225.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227.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228.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229.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233.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238.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239.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67.xml.rels><?xml version="1.0" encoding="UTF-8" standalone="yes"?>
<Relationships xmlns="http://schemas.openxmlformats.org/package/2006/relationships"><Relationship Id="rId3" Type="http://schemas.openxmlformats.org/officeDocument/2006/relationships/slide" Target="../slides/slide240.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241.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242.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243.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71.xml.rels><?xml version="1.0" encoding="UTF-8" standalone="yes"?>
<Relationships xmlns="http://schemas.openxmlformats.org/package/2006/relationships"><Relationship Id="rId3" Type="http://schemas.openxmlformats.org/officeDocument/2006/relationships/slide" Target="../slides/slide244.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72.xml.rels><?xml version="1.0" encoding="UTF-8" standalone="yes"?>
<Relationships xmlns="http://schemas.openxmlformats.org/package/2006/relationships"><Relationship Id="rId3" Type="http://schemas.openxmlformats.org/officeDocument/2006/relationships/slide" Target="../slides/slide245.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73.xml.rels><?xml version="1.0" encoding="UTF-8" standalone="yes"?>
<Relationships xmlns="http://schemas.openxmlformats.org/package/2006/relationships"><Relationship Id="rId3" Type="http://schemas.openxmlformats.org/officeDocument/2006/relationships/slide" Target="../slides/slide252.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74.xml.rels><?xml version="1.0" encoding="UTF-8" standalone="yes"?>
<Relationships xmlns="http://schemas.openxmlformats.org/package/2006/relationships"><Relationship Id="rId3" Type="http://schemas.openxmlformats.org/officeDocument/2006/relationships/slide" Target="../slides/slide258.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75.xml.rels><?xml version="1.0" encoding="UTF-8" standalone="yes"?>
<Relationships xmlns="http://schemas.openxmlformats.org/package/2006/relationships"><Relationship Id="rId3" Type="http://schemas.openxmlformats.org/officeDocument/2006/relationships/slide" Target="../slides/slide259.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76.xml.rels><?xml version="1.0" encoding="UTF-8" standalone="yes"?>
<Relationships xmlns="http://schemas.openxmlformats.org/package/2006/relationships"><Relationship Id="rId3" Type="http://schemas.openxmlformats.org/officeDocument/2006/relationships/slide" Target="../slides/slide263.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77.xml.rels><?xml version="1.0" encoding="UTF-8" standalone="yes"?>
<Relationships xmlns="http://schemas.openxmlformats.org/package/2006/relationships"><Relationship Id="rId3" Type="http://schemas.openxmlformats.org/officeDocument/2006/relationships/slide" Target="../slides/slide264.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78.xml.rels><?xml version="1.0" encoding="UTF-8" standalone="yes"?>
<Relationships xmlns="http://schemas.openxmlformats.org/package/2006/relationships"><Relationship Id="rId3" Type="http://schemas.openxmlformats.org/officeDocument/2006/relationships/slide" Target="../slides/slide265.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79.xml.rels><?xml version="1.0" encoding="UTF-8" standalone="yes"?>
<Relationships xmlns="http://schemas.openxmlformats.org/package/2006/relationships"><Relationship Id="rId3" Type="http://schemas.openxmlformats.org/officeDocument/2006/relationships/slide" Target="../slides/slide266.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slide" Target="../slides/slide267.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81.xml.rels><?xml version="1.0" encoding="UTF-8" standalone="yes"?>
<Relationships xmlns="http://schemas.openxmlformats.org/package/2006/relationships"><Relationship Id="rId3" Type="http://schemas.openxmlformats.org/officeDocument/2006/relationships/slide" Target="../slides/slide268.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82.xml.rels><?xml version="1.0" encoding="UTF-8" standalone="yes"?>
<Relationships xmlns="http://schemas.openxmlformats.org/package/2006/relationships"><Relationship Id="rId3" Type="http://schemas.openxmlformats.org/officeDocument/2006/relationships/slide" Target="../slides/slide269.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83.xml.rels><?xml version="1.0" encoding="UTF-8" standalone="yes"?>
<Relationships xmlns="http://schemas.openxmlformats.org/package/2006/relationships"><Relationship Id="rId3" Type="http://schemas.openxmlformats.org/officeDocument/2006/relationships/slide" Target="../slides/slide270.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84.xml.rels><?xml version="1.0" encoding="UTF-8" standalone="yes"?>
<Relationships xmlns="http://schemas.openxmlformats.org/package/2006/relationships"><Relationship Id="rId3" Type="http://schemas.openxmlformats.org/officeDocument/2006/relationships/slide" Target="../slides/slide271.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85.xml.rels><?xml version="1.0" encoding="UTF-8" standalone="yes"?>
<Relationships xmlns="http://schemas.openxmlformats.org/package/2006/relationships"><Relationship Id="rId3" Type="http://schemas.openxmlformats.org/officeDocument/2006/relationships/slide" Target="../slides/slide272.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86.xml.rels><?xml version="1.0" encoding="UTF-8" standalone="yes"?>
<Relationships xmlns="http://schemas.openxmlformats.org/package/2006/relationships"><Relationship Id="rId3" Type="http://schemas.openxmlformats.org/officeDocument/2006/relationships/slide" Target="../slides/slide273.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87.xml.rels><?xml version="1.0" encoding="UTF-8" standalone="yes"?>
<Relationships xmlns="http://schemas.openxmlformats.org/package/2006/relationships"><Relationship Id="rId3" Type="http://schemas.openxmlformats.org/officeDocument/2006/relationships/slide" Target="../slides/slide274.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88.xml.rels><?xml version="1.0" encoding="UTF-8" standalone="yes"?>
<Relationships xmlns="http://schemas.openxmlformats.org/package/2006/relationships"><Relationship Id="rId3" Type="http://schemas.openxmlformats.org/officeDocument/2006/relationships/slide" Target="../slides/slide275.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89.xml.rels><?xml version="1.0" encoding="UTF-8" standalone="yes"?>
<Relationships xmlns="http://schemas.openxmlformats.org/package/2006/relationships"><Relationship Id="rId3" Type="http://schemas.openxmlformats.org/officeDocument/2006/relationships/slide" Target="../slides/slide287.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slide" Target="../slides/slide291.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91.xml.rels><?xml version="1.0" encoding="UTF-8" standalone="yes"?>
<Relationships xmlns="http://schemas.openxmlformats.org/package/2006/relationships"><Relationship Id="rId3" Type="http://schemas.openxmlformats.org/officeDocument/2006/relationships/slide" Target="../slides/slide297.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92.xml.rels><?xml version="1.0" encoding="UTF-8" standalone="yes"?>
<Relationships xmlns="http://schemas.openxmlformats.org/package/2006/relationships"><Relationship Id="rId3" Type="http://schemas.openxmlformats.org/officeDocument/2006/relationships/slide" Target="../slides/slide302.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93.xml.rels><?xml version="1.0" encoding="UTF-8" standalone="yes"?>
<Relationships xmlns="http://schemas.openxmlformats.org/package/2006/relationships"><Relationship Id="rId3" Type="http://schemas.openxmlformats.org/officeDocument/2006/relationships/slide" Target="../slides/slide303.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94.xml.rels><?xml version="1.0" encoding="UTF-8" standalone="yes"?>
<Relationships xmlns="http://schemas.openxmlformats.org/package/2006/relationships"><Relationship Id="rId3" Type="http://schemas.openxmlformats.org/officeDocument/2006/relationships/slide" Target="../slides/slide304.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95.xml.rels><?xml version="1.0" encoding="UTF-8" standalone="yes"?>
<Relationships xmlns="http://schemas.openxmlformats.org/package/2006/relationships"><Relationship Id="rId3" Type="http://schemas.openxmlformats.org/officeDocument/2006/relationships/slide" Target="../slides/slide307.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96.xml.rels><?xml version="1.0" encoding="UTF-8" standalone="yes"?>
<Relationships xmlns="http://schemas.openxmlformats.org/package/2006/relationships"><Relationship Id="rId3" Type="http://schemas.openxmlformats.org/officeDocument/2006/relationships/slide" Target="../slides/slide308.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97.xml.rels><?xml version="1.0" encoding="UTF-8" standalone="yes"?>
<Relationships xmlns="http://schemas.openxmlformats.org/package/2006/relationships"><Relationship Id="rId3" Type="http://schemas.openxmlformats.org/officeDocument/2006/relationships/slide" Target="../slides/slide309.xml"/><Relationship Id="rId2" Type="http://schemas.openxmlformats.org/officeDocument/2006/relationships/notesMaster" Target="../notesMasters/notesMaster1.xml"/><Relationship Id="rId1" Type="http://schemas.openxmlformats.org/officeDocument/2006/relationships/tags" Target="../tags/tag117.xml"/></Relationships>
</file>

<file path=ppt/notesSlides/_rels/notesSlide98.xml.rels><?xml version="1.0" encoding="UTF-8" standalone="yes"?>
<Relationships xmlns="http://schemas.openxmlformats.org/package/2006/relationships"><Relationship Id="rId3" Type="http://schemas.openxmlformats.org/officeDocument/2006/relationships/slide" Target="../slides/slide313.xml"/><Relationship Id="rId2" Type="http://schemas.openxmlformats.org/officeDocument/2006/relationships/notesMaster" Target="../notesMasters/notesMaster1.xml"/><Relationship Id="rId1" Type="http://schemas.openxmlformats.org/officeDocument/2006/relationships/tags" Target="../tags/tag119.xml"/></Relationships>
</file>

<file path=ppt/notesSlides/_rels/notesSlide99.xml.rels><?xml version="1.0" encoding="UTF-8" standalone="yes"?>
<Relationships xmlns="http://schemas.openxmlformats.org/package/2006/relationships"><Relationship Id="rId3" Type="http://schemas.openxmlformats.org/officeDocument/2006/relationships/slide" Target="../slides/slide314.xml"/><Relationship Id="rId2" Type="http://schemas.openxmlformats.org/officeDocument/2006/relationships/notesMaster" Target="../notesMasters/notesMaster1.xml"/><Relationship Id="rId1" Type="http://schemas.openxmlformats.org/officeDocument/2006/relationships/tags" Target="../tags/tag1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6EFCD7D7-9F7B-F842-B688-B5F33D45610E}" type="slidenum">
              <a:rPr lang="en-US"/>
              <a:pPr eaLnBrk="1" hangingPunct="1"/>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900E518F-5B50-0541-BD6D-8250A5A73E0C}" type="slidenum">
              <a:rPr lang="en-US"/>
              <a:pPr eaLnBrk="1" hangingPunct="1"/>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316</a:t>
            </a:fld>
            <a:endParaRPr lang="en-US"/>
          </a:p>
        </p:txBody>
      </p:sp>
    </p:spTree>
    <p:extLst>
      <p:ext uri="{BB962C8B-B14F-4D97-AF65-F5344CB8AC3E}">
        <p14:creationId xmlns:p14="http://schemas.microsoft.com/office/powerpoint/2010/main" val="19181249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317</a:t>
            </a:fld>
            <a:endParaRPr lang="en-US"/>
          </a:p>
        </p:txBody>
      </p:sp>
    </p:spTree>
    <p:extLst>
      <p:ext uri="{BB962C8B-B14F-4D97-AF65-F5344CB8AC3E}">
        <p14:creationId xmlns:p14="http://schemas.microsoft.com/office/powerpoint/2010/main" val="41601057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318</a:t>
            </a:fld>
            <a:endParaRPr lang="en-US"/>
          </a:p>
        </p:txBody>
      </p:sp>
    </p:spTree>
    <p:extLst>
      <p:ext uri="{BB962C8B-B14F-4D97-AF65-F5344CB8AC3E}">
        <p14:creationId xmlns:p14="http://schemas.microsoft.com/office/powerpoint/2010/main" val="34441353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319</a:t>
            </a:fld>
            <a:endParaRPr lang="en-US"/>
          </a:p>
        </p:txBody>
      </p:sp>
    </p:spTree>
    <p:extLst>
      <p:ext uri="{BB962C8B-B14F-4D97-AF65-F5344CB8AC3E}">
        <p14:creationId xmlns:p14="http://schemas.microsoft.com/office/powerpoint/2010/main" val="31174509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ahoma" panose="020B0604030504040204" pitchFamily="34" charset="0"/>
                <a:ea typeface="Tahoma" panose="020B0604030504040204" pitchFamily="34" charset="0"/>
                <a:cs typeface="Tahoma" panose="020B0604030504040204" pitchFamily="34" charset="0"/>
              </a:rPr>
              <a:t>The </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Math </a:t>
            </a:r>
            <a:r>
              <a:rPr lang="en-US" dirty="0">
                <a:latin typeface="Tahoma" panose="020B0604030504040204" pitchFamily="34" charset="0"/>
                <a:ea typeface="Tahoma" panose="020B0604030504040204" pitchFamily="34" charset="0"/>
                <a:cs typeface="Tahoma" panose="020B0604030504040204" pitchFamily="34" charset="0"/>
              </a:rPr>
              <a:t>class belongs to the package </a:t>
            </a:r>
            <a:r>
              <a:rPr lang="en-US" dirty="0" err="1">
                <a:solidFill>
                  <a:srgbClr val="00B050"/>
                </a:solidFill>
                <a:latin typeface="Tahoma" panose="020B0604030504040204" pitchFamily="34" charset="0"/>
                <a:ea typeface="Tahoma" panose="020B0604030504040204" pitchFamily="34" charset="0"/>
                <a:cs typeface="Tahoma" panose="020B0604030504040204" pitchFamily="34" charset="0"/>
              </a:rPr>
              <a:t>java.lang</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dirty="0">
                <a:latin typeface="Tahoma" panose="020B0604030504040204" pitchFamily="34" charset="0"/>
                <a:ea typeface="Tahoma" panose="020B0604030504040204" pitchFamily="34" charset="0"/>
                <a:cs typeface="Tahoma" panose="020B060403050404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B050"/>
                </a:solidFill>
                <a:latin typeface="Tahoma" panose="020B0604030504040204" pitchFamily="34" charset="0"/>
                <a:ea typeface="Tahoma" panose="020B0604030504040204" pitchFamily="34" charset="0"/>
                <a:cs typeface="Tahoma" panose="020B0604030504040204" pitchFamily="34" charset="0"/>
              </a:rPr>
              <a:t>Math.random</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returns a value of type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dirty="0">
                <a:latin typeface="Tahoma" panose="020B0604030504040204" pitchFamily="34" charset="0"/>
                <a:ea typeface="Tahoma" panose="020B0604030504040204" pitchFamily="34" charset="0"/>
                <a:cs typeface="Tahoma" panose="020B0604030504040204" pitchFamily="34" charset="0"/>
              </a:rPr>
              <a:t>greater than or equal to zero and less than 1.0. </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rPr>
              <a:t>((</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rPr>
              <a:t>Math.random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rPr>
              <a:t>() &gt;= 0.0) &amp;&amp; (</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rPr>
              <a:t>Math.random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rPr>
              <a:t>() &lt; 1.0))</a:t>
            </a:r>
            <a:r>
              <a:rPr lang="en-US" dirty="0">
                <a:latin typeface="Tahoma" panose="020B0604030504040204" pitchFamily="34" charset="0"/>
                <a:ea typeface="Tahoma" panose="020B0604030504040204" pitchFamily="34" charset="0"/>
                <a:cs typeface="Tahoma" panose="020B0604030504040204" pitchFamily="34" charset="0"/>
              </a:rPr>
              <a:t>.</a:t>
            </a:r>
          </a:p>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If you want to generate a random value of type </a:t>
            </a:r>
            <a:r>
              <a:rPr lang="en-US"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dirty="0">
                <a:latin typeface="Tahoma" panose="020B0604030504040204" pitchFamily="34" charset="0"/>
                <a:ea typeface="Tahoma" panose="020B0604030504040204" pitchFamily="34" charset="0"/>
                <a:cs typeface="Tahoma" panose="020B0604030504040204" pitchFamily="34" charset="0"/>
              </a:rPr>
              <a:t>, use type casting as follows:</a:t>
            </a:r>
          </a:p>
          <a:p>
            <a:pPr>
              <a:buClr>
                <a:srgbClr val="FF0000"/>
              </a:buClr>
            </a:pP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num</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 = (</a:t>
            </a:r>
            <a:r>
              <a:rPr lang="en-US"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dirty="0" err="1">
                <a:solidFill>
                  <a:srgbClr val="00B050"/>
                </a:solidFill>
                <a:latin typeface="Tahoma" panose="020B0604030504040204" pitchFamily="34" charset="0"/>
                <a:ea typeface="Tahoma" panose="020B0604030504040204" pitchFamily="34" charset="0"/>
                <a:cs typeface="Tahoma" panose="020B0604030504040204" pitchFamily="34" charset="0"/>
              </a:rPr>
              <a:t>Math.random</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&gt;=0) &amp;&amp; (</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&lt; 1))</a:t>
            </a:r>
          </a:p>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If you want to generate a random value of type </a:t>
            </a:r>
            <a:r>
              <a:rPr lang="en-US"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dirty="0">
                <a:latin typeface="Tahoma" panose="020B0604030504040204" pitchFamily="34" charset="0"/>
                <a:ea typeface="Tahoma" panose="020B0604030504040204" pitchFamily="34" charset="0"/>
                <a:cs typeface="Tahoma" panose="020B0604030504040204" pitchFamily="34" charset="0"/>
              </a:rPr>
              <a:t> that ranges between 0 (inclusive) and 100 (exclusive), do the following:</a:t>
            </a:r>
          </a:p>
          <a:p>
            <a:pPr>
              <a:buClr>
                <a:srgbClr val="FF0000"/>
              </a:buClr>
            </a:pP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num</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 = (</a:t>
            </a:r>
            <a:r>
              <a:rPr lang="en-US"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dirty="0" err="1">
                <a:solidFill>
                  <a:srgbClr val="00B050"/>
                </a:solidFill>
                <a:latin typeface="Tahoma" panose="020B0604030504040204" pitchFamily="34" charset="0"/>
                <a:ea typeface="Tahoma" panose="020B0604030504040204" pitchFamily="34" charset="0"/>
                <a:cs typeface="Tahoma" panose="020B0604030504040204" pitchFamily="34" charset="0"/>
              </a:rPr>
              <a:t>Math.random</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 100)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&gt;=0) &amp;&amp; (</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&lt; 100))</a:t>
            </a:r>
          </a:p>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If you want to generate a random value of type </a:t>
            </a:r>
            <a:r>
              <a:rPr lang="en-US"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dirty="0">
                <a:latin typeface="Tahoma" panose="020B0604030504040204" pitchFamily="34" charset="0"/>
                <a:ea typeface="Tahoma" panose="020B0604030504040204" pitchFamily="34" charset="0"/>
                <a:cs typeface="Tahoma" panose="020B0604030504040204" pitchFamily="34" charset="0"/>
              </a:rPr>
              <a:t> that ranges between 0 (inclusive) and 1000 (exclusive), do the following:</a:t>
            </a:r>
          </a:p>
          <a:p>
            <a:pPr>
              <a:buClr>
                <a:srgbClr val="FF0000"/>
              </a:buClr>
            </a:pP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num</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 = (</a:t>
            </a:r>
            <a:r>
              <a:rPr lang="en-US"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dirty="0" err="1">
                <a:solidFill>
                  <a:srgbClr val="00B050"/>
                </a:solidFill>
                <a:latin typeface="Tahoma" panose="020B0604030504040204" pitchFamily="34" charset="0"/>
                <a:ea typeface="Tahoma" panose="020B0604030504040204" pitchFamily="34" charset="0"/>
                <a:cs typeface="Tahoma" panose="020B0604030504040204" pitchFamily="34" charset="0"/>
              </a:rPr>
              <a:t>Math.random</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 1000)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&gt;=0) &amp;&amp; (</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&lt; 1000))</a:t>
            </a:r>
            <a:endParaRPr lang="en-US" dirty="0">
              <a:solidFill>
                <a:srgbClr val="CC0099"/>
              </a:solidFill>
              <a:latin typeface="Tahoma" panose="020B0604030504040204" pitchFamily="34" charset="0"/>
              <a:ea typeface="Tahoma" panose="020B0604030504040204" pitchFamily="34" charset="0"/>
              <a:cs typeface="Tahoma" panose="020B0604030504040204" pitchFamily="34" charset="0"/>
            </a:endParaRPr>
          </a:p>
          <a:p>
            <a:pPr>
              <a:buClr>
                <a:srgbClr val="FF0000"/>
              </a:buClr>
            </a:pPr>
            <a:endParaRPr lang="en-US" dirty="0">
              <a:solidFill>
                <a:srgbClr val="CC0099"/>
              </a:solidFill>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320</a:t>
            </a:fld>
            <a:endParaRPr lang="en-US"/>
          </a:p>
        </p:txBody>
      </p:sp>
    </p:spTree>
    <p:extLst>
      <p:ext uri="{BB962C8B-B14F-4D97-AF65-F5344CB8AC3E}">
        <p14:creationId xmlns:p14="http://schemas.microsoft.com/office/powerpoint/2010/main" val="11471883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321</a:t>
            </a:fld>
            <a:endParaRPr lang="en-US"/>
          </a:p>
        </p:txBody>
      </p:sp>
    </p:spTree>
    <p:extLst>
      <p:ext uri="{BB962C8B-B14F-4D97-AF65-F5344CB8AC3E}">
        <p14:creationId xmlns:p14="http://schemas.microsoft.com/office/powerpoint/2010/main" val="4654243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322</a:t>
            </a:fld>
            <a:endParaRPr lang="en-US"/>
          </a:p>
        </p:txBody>
      </p:sp>
    </p:spTree>
    <p:extLst>
      <p:ext uri="{BB962C8B-B14F-4D97-AF65-F5344CB8AC3E}">
        <p14:creationId xmlns:p14="http://schemas.microsoft.com/office/powerpoint/2010/main" val="8588084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323</a:t>
            </a:fld>
            <a:endParaRPr lang="en-US"/>
          </a:p>
        </p:txBody>
      </p:sp>
    </p:spTree>
    <p:extLst>
      <p:ext uri="{BB962C8B-B14F-4D97-AF65-F5344CB8AC3E}">
        <p14:creationId xmlns:p14="http://schemas.microsoft.com/office/powerpoint/2010/main" val="42566044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324</a:t>
            </a:fld>
            <a:endParaRPr lang="en-US"/>
          </a:p>
        </p:txBody>
      </p:sp>
    </p:spTree>
    <p:extLst>
      <p:ext uri="{BB962C8B-B14F-4D97-AF65-F5344CB8AC3E}">
        <p14:creationId xmlns:p14="http://schemas.microsoft.com/office/powerpoint/2010/main" val="21156283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325</a:t>
            </a:fld>
            <a:endParaRPr lang="en-US"/>
          </a:p>
        </p:txBody>
      </p:sp>
    </p:spTree>
    <p:extLst>
      <p:ext uri="{BB962C8B-B14F-4D97-AF65-F5344CB8AC3E}">
        <p14:creationId xmlns:p14="http://schemas.microsoft.com/office/powerpoint/2010/main" val="26712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D164C0CA-7EB3-5E4B-ABE7-410979697FED}" type="slidenum">
              <a:rPr lang="en-US"/>
              <a:pPr eaLnBrk="1" hangingPunct="1"/>
              <a:t>11</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326</a:t>
            </a:fld>
            <a:endParaRPr lang="en-US"/>
          </a:p>
        </p:txBody>
      </p:sp>
    </p:spTree>
    <p:extLst>
      <p:ext uri="{BB962C8B-B14F-4D97-AF65-F5344CB8AC3E}">
        <p14:creationId xmlns:p14="http://schemas.microsoft.com/office/powerpoint/2010/main" val="26745767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C1C16-5A7B-3444-BEC0-1CC4B471F4B6}" type="slidenum">
              <a:rPr lang="en-US" smtClean="0"/>
              <a:pPr/>
              <a:t>350</a:t>
            </a:fld>
            <a:endParaRPr lang="en-US"/>
          </a:p>
        </p:txBody>
      </p:sp>
    </p:spTree>
    <p:extLst>
      <p:ext uri="{BB962C8B-B14F-4D97-AF65-F5344CB8AC3E}">
        <p14:creationId xmlns:p14="http://schemas.microsoft.com/office/powerpoint/2010/main" val="9234700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C1C16-5A7B-3444-BEC0-1CC4B471F4B6}" type="slidenum">
              <a:rPr lang="en-US" smtClean="0"/>
              <a:pPr/>
              <a:t>351</a:t>
            </a:fld>
            <a:endParaRPr lang="en-US"/>
          </a:p>
        </p:txBody>
      </p:sp>
    </p:spTree>
    <p:extLst>
      <p:ext uri="{BB962C8B-B14F-4D97-AF65-F5344CB8AC3E}">
        <p14:creationId xmlns:p14="http://schemas.microsoft.com/office/powerpoint/2010/main" val="9234700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8041A-F2AB-49CD-A8C2-9DAF94057A3C}" type="slidenum">
              <a:rPr lang="en-US" smtClean="0"/>
              <a:pPr/>
              <a:t>357</a:t>
            </a:fld>
            <a:endParaRPr lang="en-US"/>
          </a:p>
        </p:txBody>
      </p:sp>
    </p:spTree>
    <p:extLst>
      <p:ext uri="{BB962C8B-B14F-4D97-AF65-F5344CB8AC3E}">
        <p14:creationId xmlns:p14="http://schemas.microsoft.com/office/powerpoint/2010/main" val="27963985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358</a:t>
            </a:fld>
            <a:endParaRPr lang="en-US"/>
          </a:p>
        </p:txBody>
      </p:sp>
    </p:spTree>
    <p:extLst>
      <p:ext uri="{BB962C8B-B14F-4D97-AF65-F5344CB8AC3E}">
        <p14:creationId xmlns:p14="http://schemas.microsoft.com/office/powerpoint/2010/main" val="6180206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359</a:t>
            </a:fld>
            <a:endParaRPr lang="en-US"/>
          </a:p>
        </p:txBody>
      </p:sp>
    </p:spTree>
    <p:extLst>
      <p:ext uri="{BB962C8B-B14F-4D97-AF65-F5344CB8AC3E}">
        <p14:creationId xmlns:p14="http://schemas.microsoft.com/office/powerpoint/2010/main" val="32666070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360</a:t>
            </a:fld>
            <a:endParaRPr lang="en-US"/>
          </a:p>
        </p:txBody>
      </p:sp>
    </p:spTree>
    <p:extLst>
      <p:ext uri="{BB962C8B-B14F-4D97-AF65-F5344CB8AC3E}">
        <p14:creationId xmlns:p14="http://schemas.microsoft.com/office/powerpoint/2010/main" val="471491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361</a:t>
            </a:fld>
            <a:endParaRPr lang="en-US"/>
          </a:p>
        </p:txBody>
      </p:sp>
    </p:spTree>
    <p:extLst>
      <p:ext uri="{BB962C8B-B14F-4D97-AF65-F5344CB8AC3E}">
        <p14:creationId xmlns:p14="http://schemas.microsoft.com/office/powerpoint/2010/main" val="7613700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362</a:t>
            </a:fld>
            <a:endParaRPr lang="en-US"/>
          </a:p>
        </p:txBody>
      </p:sp>
    </p:spTree>
    <p:extLst>
      <p:ext uri="{BB962C8B-B14F-4D97-AF65-F5344CB8AC3E}">
        <p14:creationId xmlns:p14="http://schemas.microsoft.com/office/powerpoint/2010/main" val="34972159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363</a:t>
            </a:fld>
            <a:endParaRPr lang="en-US"/>
          </a:p>
        </p:txBody>
      </p:sp>
    </p:spTree>
    <p:extLst>
      <p:ext uri="{BB962C8B-B14F-4D97-AF65-F5344CB8AC3E}">
        <p14:creationId xmlns:p14="http://schemas.microsoft.com/office/powerpoint/2010/main" val="97931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669C0B4E-B408-CC4E-B955-761F66C8758E}" type="slidenum">
              <a:rPr lang="en-US"/>
              <a:pPr eaLnBrk="1" hangingPunct="1"/>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364</a:t>
            </a:fld>
            <a:endParaRPr lang="en-US"/>
          </a:p>
        </p:txBody>
      </p:sp>
    </p:spTree>
    <p:extLst>
      <p:ext uri="{BB962C8B-B14F-4D97-AF65-F5344CB8AC3E}">
        <p14:creationId xmlns:p14="http://schemas.microsoft.com/office/powerpoint/2010/main" val="145174849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365</a:t>
            </a:fld>
            <a:endParaRPr lang="en-US"/>
          </a:p>
        </p:txBody>
      </p:sp>
    </p:spTree>
    <p:extLst>
      <p:ext uri="{BB962C8B-B14F-4D97-AF65-F5344CB8AC3E}">
        <p14:creationId xmlns:p14="http://schemas.microsoft.com/office/powerpoint/2010/main" val="12246481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366</a:t>
            </a:fld>
            <a:endParaRPr lang="en-US"/>
          </a:p>
        </p:txBody>
      </p:sp>
    </p:spTree>
    <p:extLst>
      <p:ext uri="{BB962C8B-B14F-4D97-AF65-F5344CB8AC3E}">
        <p14:creationId xmlns:p14="http://schemas.microsoft.com/office/powerpoint/2010/main" val="284576347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367</a:t>
            </a:fld>
            <a:endParaRPr lang="en-US"/>
          </a:p>
        </p:txBody>
      </p:sp>
    </p:spTree>
    <p:extLst>
      <p:ext uri="{BB962C8B-B14F-4D97-AF65-F5344CB8AC3E}">
        <p14:creationId xmlns:p14="http://schemas.microsoft.com/office/powerpoint/2010/main" val="36506015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368</a:t>
            </a:fld>
            <a:endParaRPr lang="en-US"/>
          </a:p>
        </p:txBody>
      </p:sp>
    </p:spTree>
    <p:extLst>
      <p:ext uri="{BB962C8B-B14F-4D97-AF65-F5344CB8AC3E}">
        <p14:creationId xmlns:p14="http://schemas.microsoft.com/office/powerpoint/2010/main" val="5979396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369</a:t>
            </a:fld>
            <a:endParaRPr lang="en-US"/>
          </a:p>
        </p:txBody>
      </p:sp>
    </p:spTree>
    <p:extLst>
      <p:ext uri="{BB962C8B-B14F-4D97-AF65-F5344CB8AC3E}">
        <p14:creationId xmlns:p14="http://schemas.microsoft.com/office/powerpoint/2010/main" val="1966800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370</a:t>
            </a:fld>
            <a:endParaRPr lang="en-US"/>
          </a:p>
        </p:txBody>
      </p:sp>
    </p:spTree>
    <p:extLst>
      <p:ext uri="{BB962C8B-B14F-4D97-AF65-F5344CB8AC3E}">
        <p14:creationId xmlns:p14="http://schemas.microsoft.com/office/powerpoint/2010/main" val="11808101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372</a:t>
            </a:fld>
            <a:endParaRPr lang="en-US"/>
          </a:p>
        </p:txBody>
      </p:sp>
    </p:spTree>
    <p:extLst>
      <p:ext uri="{BB962C8B-B14F-4D97-AF65-F5344CB8AC3E}">
        <p14:creationId xmlns:p14="http://schemas.microsoft.com/office/powerpoint/2010/main" val="375001164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373</a:t>
            </a:fld>
            <a:endParaRPr lang="en-US"/>
          </a:p>
        </p:txBody>
      </p:sp>
    </p:spTree>
    <p:extLst>
      <p:ext uri="{BB962C8B-B14F-4D97-AF65-F5344CB8AC3E}">
        <p14:creationId xmlns:p14="http://schemas.microsoft.com/office/powerpoint/2010/main" val="5152291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374</a:t>
            </a:fld>
            <a:endParaRPr lang="en-US"/>
          </a:p>
        </p:txBody>
      </p:sp>
    </p:spTree>
    <p:extLst>
      <p:ext uri="{BB962C8B-B14F-4D97-AF65-F5344CB8AC3E}">
        <p14:creationId xmlns:p14="http://schemas.microsoft.com/office/powerpoint/2010/main" val="3936044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2496A35E-AC6E-0A4B-902F-B68A569C1FD0}" type="slidenum">
              <a:rPr lang="en-US"/>
              <a:pPr eaLnBrk="1" hangingPunct="1"/>
              <a:t>13</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98041A-F2AB-49CD-A8C2-9DAF94057A3C}" type="slidenum">
              <a:rPr lang="en-US" smtClean="0"/>
              <a:pPr/>
              <a:t>375</a:t>
            </a:fld>
            <a:endParaRPr lang="en-US"/>
          </a:p>
        </p:txBody>
      </p:sp>
    </p:spTree>
    <p:extLst>
      <p:ext uri="{BB962C8B-B14F-4D97-AF65-F5344CB8AC3E}">
        <p14:creationId xmlns:p14="http://schemas.microsoft.com/office/powerpoint/2010/main" val="33103522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376</a:t>
            </a:fld>
            <a:endParaRPr lang="en-US"/>
          </a:p>
        </p:txBody>
      </p:sp>
    </p:spTree>
    <p:extLst>
      <p:ext uri="{BB962C8B-B14F-4D97-AF65-F5344CB8AC3E}">
        <p14:creationId xmlns:p14="http://schemas.microsoft.com/office/powerpoint/2010/main" val="19431811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377</a:t>
            </a:fld>
            <a:endParaRPr lang="en-US"/>
          </a:p>
        </p:txBody>
      </p:sp>
    </p:spTree>
    <p:extLst>
      <p:ext uri="{BB962C8B-B14F-4D97-AF65-F5344CB8AC3E}">
        <p14:creationId xmlns:p14="http://schemas.microsoft.com/office/powerpoint/2010/main" val="139296412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378</a:t>
            </a:fld>
            <a:endParaRPr lang="en-US"/>
          </a:p>
        </p:txBody>
      </p:sp>
    </p:spTree>
    <p:extLst>
      <p:ext uri="{BB962C8B-B14F-4D97-AF65-F5344CB8AC3E}">
        <p14:creationId xmlns:p14="http://schemas.microsoft.com/office/powerpoint/2010/main" val="32357524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379</a:t>
            </a:fld>
            <a:endParaRPr lang="en-US"/>
          </a:p>
        </p:txBody>
      </p:sp>
    </p:spTree>
    <p:extLst>
      <p:ext uri="{BB962C8B-B14F-4D97-AF65-F5344CB8AC3E}">
        <p14:creationId xmlns:p14="http://schemas.microsoft.com/office/powerpoint/2010/main" val="363377931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384</a:t>
            </a:fld>
            <a:endParaRPr lang="en-US"/>
          </a:p>
        </p:txBody>
      </p:sp>
    </p:spTree>
    <p:extLst>
      <p:ext uri="{BB962C8B-B14F-4D97-AF65-F5344CB8AC3E}">
        <p14:creationId xmlns:p14="http://schemas.microsoft.com/office/powerpoint/2010/main" val="241699237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385</a:t>
            </a:fld>
            <a:endParaRPr lang="en-US"/>
          </a:p>
        </p:txBody>
      </p:sp>
    </p:spTree>
    <p:extLst>
      <p:ext uri="{BB962C8B-B14F-4D97-AF65-F5344CB8AC3E}">
        <p14:creationId xmlns:p14="http://schemas.microsoft.com/office/powerpoint/2010/main" val="15481194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386</a:t>
            </a:fld>
            <a:endParaRPr lang="en-US"/>
          </a:p>
        </p:txBody>
      </p:sp>
    </p:spTree>
    <p:extLst>
      <p:ext uri="{BB962C8B-B14F-4D97-AF65-F5344CB8AC3E}">
        <p14:creationId xmlns:p14="http://schemas.microsoft.com/office/powerpoint/2010/main" val="22886607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387</a:t>
            </a:fld>
            <a:endParaRPr lang="en-US"/>
          </a:p>
        </p:txBody>
      </p:sp>
    </p:spTree>
    <p:extLst>
      <p:ext uri="{BB962C8B-B14F-4D97-AF65-F5344CB8AC3E}">
        <p14:creationId xmlns:p14="http://schemas.microsoft.com/office/powerpoint/2010/main" val="19018073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388</a:t>
            </a:fld>
            <a:endParaRPr lang="en-US"/>
          </a:p>
        </p:txBody>
      </p:sp>
    </p:spTree>
    <p:extLst>
      <p:ext uri="{BB962C8B-B14F-4D97-AF65-F5344CB8AC3E}">
        <p14:creationId xmlns:p14="http://schemas.microsoft.com/office/powerpoint/2010/main" val="4263912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CF8C8CD5-80B8-E94D-AB17-BFBF1C2C74AE}" type="slidenum">
              <a:rPr lang="en-US"/>
              <a:pPr eaLnBrk="1" hangingPunct="1"/>
              <a:t>14</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389</a:t>
            </a:fld>
            <a:endParaRPr lang="en-US"/>
          </a:p>
        </p:txBody>
      </p:sp>
    </p:spTree>
    <p:extLst>
      <p:ext uri="{BB962C8B-B14F-4D97-AF65-F5344CB8AC3E}">
        <p14:creationId xmlns:p14="http://schemas.microsoft.com/office/powerpoint/2010/main" val="20160947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390</a:t>
            </a:fld>
            <a:endParaRPr lang="en-US"/>
          </a:p>
        </p:txBody>
      </p:sp>
    </p:spTree>
    <p:extLst>
      <p:ext uri="{BB962C8B-B14F-4D97-AF65-F5344CB8AC3E}">
        <p14:creationId xmlns:p14="http://schemas.microsoft.com/office/powerpoint/2010/main" val="5068224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C1C16-5A7B-3444-BEC0-1CC4B471F4B6}" type="slidenum">
              <a:rPr lang="en-US" smtClean="0">
                <a:solidFill>
                  <a:prstClr val="black"/>
                </a:solidFill>
              </a:rPr>
              <a:pPr/>
              <a:t>425</a:t>
            </a:fld>
            <a:endParaRPr lang="en-US">
              <a:solidFill>
                <a:prstClr val="black"/>
              </a:solidFill>
            </a:endParaRPr>
          </a:p>
        </p:txBody>
      </p:sp>
    </p:spTree>
    <p:extLst>
      <p:ext uri="{BB962C8B-B14F-4D97-AF65-F5344CB8AC3E}">
        <p14:creationId xmlns:p14="http://schemas.microsoft.com/office/powerpoint/2010/main" val="15060087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10"/>
          </p:nvPr>
        </p:nvSpPr>
        <p:spPr/>
        <p:txBody>
          <a:bodyPr/>
          <a:lstStyle/>
          <a:p>
            <a:fld id="{6B46A248-46FA-405C-83CA-86B737D2C1D1}" type="slidenum">
              <a:rPr lang="en-US" smtClean="0"/>
              <a:pPr/>
              <a:t>436</a:t>
            </a:fld>
            <a:endParaRPr lang="en-US"/>
          </a:p>
        </p:txBody>
      </p:sp>
    </p:spTree>
    <p:extLst>
      <p:ext uri="{BB962C8B-B14F-4D97-AF65-F5344CB8AC3E}">
        <p14:creationId xmlns:p14="http://schemas.microsoft.com/office/powerpoint/2010/main" val="25617389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happen if you round /</a:t>
            </a:r>
            <a:r>
              <a:rPr lang="en-US" baseline="0" dirty="0"/>
              <a:t> ceil / floor a </a:t>
            </a:r>
            <a:r>
              <a:rPr lang="en-US" baseline="0"/>
              <a:t>negative number ?</a:t>
            </a:r>
            <a:endParaRPr lang="ar-SA"/>
          </a:p>
        </p:txBody>
      </p:sp>
      <p:sp>
        <p:nvSpPr>
          <p:cNvPr id="4" name="Slide Number Placeholder 3"/>
          <p:cNvSpPr>
            <a:spLocks noGrp="1"/>
          </p:cNvSpPr>
          <p:nvPr>
            <p:ph type="sldNum" sz="quarter" idx="10"/>
          </p:nvPr>
        </p:nvSpPr>
        <p:spPr/>
        <p:txBody>
          <a:bodyPr/>
          <a:lstStyle/>
          <a:p>
            <a:fld id="{6B46A248-46FA-405C-83CA-86B737D2C1D1}" type="slidenum">
              <a:rPr lang="en-US" smtClean="0"/>
              <a:pPr/>
              <a:t>437</a:t>
            </a:fld>
            <a:endParaRPr lang="en-US"/>
          </a:p>
        </p:txBody>
      </p:sp>
    </p:spTree>
    <p:extLst>
      <p:ext uri="{BB962C8B-B14F-4D97-AF65-F5344CB8AC3E}">
        <p14:creationId xmlns:p14="http://schemas.microsoft.com/office/powerpoint/2010/main" val="2629663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a:p>
        </p:txBody>
      </p:sp>
      <p:sp>
        <p:nvSpPr>
          <p:cNvPr id="4" name="Slide Number Placeholder 3"/>
          <p:cNvSpPr>
            <a:spLocks noGrp="1"/>
          </p:cNvSpPr>
          <p:nvPr>
            <p:ph type="sldNum" sz="quarter" idx="10"/>
          </p:nvPr>
        </p:nvSpPr>
        <p:spPr/>
        <p:txBody>
          <a:bodyPr/>
          <a:lstStyle/>
          <a:p>
            <a:pPr>
              <a:defRPr/>
            </a:pPr>
            <a:fld id="{30D7A715-5791-5E42-8F97-4F06632143E4}" type="slidenum">
              <a:rPr lang="en-US" smtClean="0"/>
              <a:pPr>
                <a:defRPr/>
              </a:pPr>
              <a:t>538</a:t>
            </a:fld>
            <a:endParaRPr lang="en-US"/>
          </a:p>
        </p:txBody>
      </p:sp>
    </p:spTree>
    <p:extLst>
      <p:ext uri="{BB962C8B-B14F-4D97-AF65-F5344CB8AC3E}">
        <p14:creationId xmlns:p14="http://schemas.microsoft.com/office/powerpoint/2010/main" val="15775211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B57988-8D54-DC42-8BBC-D6A274A67D38}" type="slidenum">
              <a:rPr lang="en-US" sz="1200">
                <a:latin typeface="Calibri" charset="0"/>
              </a:rPr>
              <a:pPr eaLnBrk="1" hangingPunct="1"/>
              <a:t>541</a:t>
            </a:fld>
            <a:endParaRPr lang="en-US" sz="1200">
              <a:latin typeface="Calibri" charset="0"/>
            </a:endParaRPr>
          </a:p>
        </p:txBody>
      </p:sp>
    </p:spTree>
    <p:extLst>
      <p:ext uri="{BB962C8B-B14F-4D97-AF65-F5344CB8AC3E}">
        <p14:creationId xmlns:p14="http://schemas.microsoft.com/office/powerpoint/2010/main" val="65868191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256E02-62E2-1B40-ADAB-334152B41350}" type="slidenum">
              <a:rPr lang="en-US" sz="1200">
                <a:latin typeface="Calibri" charset="0"/>
              </a:rPr>
              <a:pPr eaLnBrk="1" hangingPunct="1"/>
              <a:t>542</a:t>
            </a:fld>
            <a:endParaRPr lang="en-US" sz="1200">
              <a:latin typeface="Calibri" charset="0"/>
            </a:endParaRPr>
          </a:p>
        </p:txBody>
      </p:sp>
    </p:spTree>
    <p:extLst>
      <p:ext uri="{BB962C8B-B14F-4D97-AF65-F5344CB8AC3E}">
        <p14:creationId xmlns:p14="http://schemas.microsoft.com/office/powerpoint/2010/main" val="29661881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6EA6A2-1E37-9240-AAF9-159BC00A674C}" type="slidenum">
              <a:rPr lang="en-US" sz="1200">
                <a:latin typeface="Calibri" charset="0"/>
              </a:rPr>
              <a:pPr eaLnBrk="1" hangingPunct="1"/>
              <a:t>543</a:t>
            </a:fld>
            <a:endParaRPr lang="en-US" sz="1200">
              <a:latin typeface="Calibri" charset="0"/>
            </a:endParaRPr>
          </a:p>
        </p:txBody>
      </p:sp>
    </p:spTree>
    <p:extLst>
      <p:ext uri="{BB962C8B-B14F-4D97-AF65-F5344CB8AC3E}">
        <p14:creationId xmlns:p14="http://schemas.microsoft.com/office/powerpoint/2010/main" val="2675507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A0C8C77-0213-6B40-80C4-DD566C63129B}" type="slidenum">
              <a:rPr lang="en-US" sz="1200">
                <a:latin typeface="Calibri" charset="0"/>
              </a:rPr>
              <a:pPr eaLnBrk="1" hangingPunct="1"/>
              <a:t>547</a:t>
            </a:fld>
            <a:endParaRPr lang="en-US" sz="1200">
              <a:latin typeface="Calibri" charset="0"/>
            </a:endParaRPr>
          </a:p>
        </p:txBody>
      </p:sp>
    </p:spTree>
    <p:extLst>
      <p:ext uri="{BB962C8B-B14F-4D97-AF65-F5344CB8AC3E}">
        <p14:creationId xmlns:p14="http://schemas.microsoft.com/office/powerpoint/2010/main" val="3209425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85F26057-F836-DA41-A99D-48B8D5ADABD3}" type="slidenum">
              <a:rPr lang="en-US"/>
              <a:pPr eaLnBrk="1" hangingPunct="1"/>
              <a:t>15</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F2B7BA-1E68-1B4F-9123-ACBC00920F80}" type="slidenum">
              <a:rPr lang="en-US" sz="1200">
                <a:latin typeface="Calibri" charset="0"/>
              </a:rPr>
              <a:pPr eaLnBrk="1" hangingPunct="1"/>
              <a:t>548</a:t>
            </a:fld>
            <a:endParaRPr lang="en-US" sz="1200">
              <a:latin typeface="Calibri" charset="0"/>
            </a:endParaRPr>
          </a:p>
        </p:txBody>
      </p:sp>
    </p:spTree>
    <p:extLst>
      <p:ext uri="{BB962C8B-B14F-4D97-AF65-F5344CB8AC3E}">
        <p14:creationId xmlns:p14="http://schemas.microsoft.com/office/powerpoint/2010/main" val="17170587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4AD754-E4B5-124B-96A3-D27A722B7B1E}" type="slidenum">
              <a:rPr lang="en-US" sz="1200">
                <a:latin typeface="Calibri" charset="0"/>
              </a:rPr>
              <a:pPr eaLnBrk="1" hangingPunct="1"/>
              <a:t>550</a:t>
            </a:fld>
            <a:endParaRPr lang="en-US" sz="1200">
              <a:latin typeface="Calibri" charset="0"/>
            </a:endParaRPr>
          </a:p>
        </p:txBody>
      </p:sp>
    </p:spTree>
    <p:extLst>
      <p:ext uri="{BB962C8B-B14F-4D97-AF65-F5344CB8AC3E}">
        <p14:creationId xmlns:p14="http://schemas.microsoft.com/office/powerpoint/2010/main" val="277646700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031"/>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97534E11-9D58-7A4A-8718-82AEC3927C2C}" type="slidenum">
              <a:rPr lang="en-US" sz="1200">
                <a:latin typeface="Calibri" charset="0"/>
              </a:rPr>
              <a:pPr algn="r" eaLnBrk="1" hangingPunct="1"/>
              <a:t>553</a:t>
            </a:fld>
            <a:endParaRPr lang="en-US" sz="1200">
              <a:latin typeface="Calibri" charset="0"/>
            </a:endParaRPr>
          </a:p>
        </p:txBody>
      </p:sp>
      <p:sp>
        <p:nvSpPr>
          <p:cNvPr id="31746" name="Rectangle 2"/>
          <p:cNvSpPr>
            <a:spLocks noGrp="1" noRot="1" noChangeAspect="1" noChangeArrowheads="1" noTextEdit="1"/>
          </p:cNvSpPr>
          <p:nvPr>
            <p:ph type="sldImg"/>
          </p:nvPr>
        </p:nvSpPr>
        <p:spPr bwMode="auto">
          <a:xfrm>
            <a:off x="1143000" y="280988"/>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1747" name="Rectangle 3"/>
          <p:cNvSpPr>
            <a:spLocks noGrp="1" noChangeArrowheads="1"/>
          </p:cNvSpPr>
          <p:nvPr>
            <p:ph type="body" idx="1"/>
          </p:nvPr>
        </p:nvSpPr>
        <p:spPr bwMode="auto">
          <a:xfrm>
            <a:off x="914400" y="3930650"/>
            <a:ext cx="5029200" cy="4527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GB" sz="1600">
              <a:latin typeface="Calibri" charset="0"/>
            </a:endParaRPr>
          </a:p>
        </p:txBody>
      </p:sp>
    </p:spTree>
    <p:extLst>
      <p:ext uri="{BB962C8B-B14F-4D97-AF65-F5344CB8AC3E}">
        <p14:creationId xmlns:p14="http://schemas.microsoft.com/office/powerpoint/2010/main" val="126078991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456832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lnSpc>
                <a:spcPct val="80000"/>
              </a:lnSpc>
              <a:spcBef>
                <a:spcPct val="20000"/>
              </a:spcBef>
              <a:buFont typeface="Arial" pitchFamily="34" charset="0"/>
              <a:buChar char="•"/>
              <a:defRPr/>
            </a:pPr>
            <a:r>
              <a:rPr lang="en-US" sz="2000" dirty="0">
                <a:solidFill>
                  <a:schemeClr val="accent1">
                    <a:lumMod val="75000"/>
                  </a:schemeClr>
                </a:solidFill>
              </a:rPr>
              <a:t>Abstraction</a:t>
            </a:r>
            <a:r>
              <a:rPr lang="en-US" sz="2000" dirty="0"/>
              <a:t> involves reducing a real world entity to its abstraction essential defining characteristics.</a:t>
            </a:r>
          </a:p>
          <a:p>
            <a:pPr marL="342900" indent="-342900">
              <a:lnSpc>
                <a:spcPct val="80000"/>
              </a:lnSpc>
              <a:spcBef>
                <a:spcPct val="20000"/>
              </a:spcBef>
              <a:buFont typeface="Arial" pitchFamily="34" charset="0"/>
              <a:buChar char="•"/>
              <a:defRPr/>
            </a:pPr>
            <a:r>
              <a:rPr lang="en-US" sz="2000" dirty="0">
                <a:solidFill>
                  <a:srgbClr val="608804"/>
                </a:solidFill>
              </a:rPr>
              <a:t>Encapsulation</a:t>
            </a:r>
            <a:r>
              <a:rPr lang="en-US" sz="2000" dirty="0"/>
              <a:t> extends this idea by also </a:t>
            </a:r>
            <a:r>
              <a:rPr lang="en-US" sz="2000" dirty="0">
                <a:solidFill>
                  <a:srgbClr val="608804"/>
                </a:solidFill>
              </a:rPr>
              <a:t>modeling and linking </a:t>
            </a:r>
            <a:r>
              <a:rPr lang="en-US" sz="2000" dirty="0"/>
              <a:t>each data of an entity to the appropriate functionality of that entity.</a:t>
            </a:r>
          </a:p>
          <a:p>
            <a:pPr marL="342900" indent="-342900">
              <a:lnSpc>
                <a:spcPct val="80000"/>
              </a:lnSpc>
              <a:spcBef>
                <a:spcPct val="20000"/>
              </a:spcBef>
              <a:buFont typeface="Arial" pitchFamily="34" charset="0"/>
              <a:buChar char="•"/>
              <a:defRPr/>
            </a:pPr>
            <a:r>
              <a:rPr lang="en-US" sz="2000" dirty="0"/>
              <a:t>OOP makes use of encapsulation to </a:t>
            </a:r>
            <a:r>
              <a:rPr lang="en-US" sz="2000" dirty="0">
                <a:solidFill>
                  <a:schemeClr val="tx2"/>
                </a:solidFill>
              </a:rPr>
              <a:t>ensure</a:t>
            </a:r>
            <a:r>
              <a:rPr lang="en-US" sz="2000" dirty="0"/>
              <a:t> that </a:t>
            </a:r>
            <a:r>
              <a:rPr lang="en-US" sz="2000" dirty="0">
                <a:solidFill>
                  <a:srgbClr val="608804"/>
                </a:solidFill>
              </a:rPr>
              <a:t>data is used in an appropriate manner.</a:t>
            </a:r>
          </a:p>
          <a:p>
            <a:pPr marL="742950" lvl="1" indent="-285750">
              <a:lnSpc>
                <a:spcPct val="80000"/>
              </a:lnSpc>
              <a:spcBef>
                <a:spcPct val="20000"/>
              </a:spcBef>
              <a:buFont typeface="Arial" pitchFamily="34" charset="0"/>
              <a:buChar char="–"/>
              <a:defRPr/>
            </a:pPr>
            <a:r>
              <a:rPr lang="en-US" sz="2000" dirty="0"/>
              <a:t> by preventing from accessing data in a non-intended manner (e.g. asking if an Integer is true or false, etc.).</a:t>
            </a:r>
          </a:p>
          <a:p>
            <a:pPr marL="342900" indent="-342900">
              <a:lnSpc>
                <a:spcPct val="80000"/>
              </a:lnSpc>
              <a:spcBef>
                <a:spcPct val="20000"/>
              </a:spcBef>
              <a:buFont typeface="Arial" pitchFamily="34" charset="0"/>
              <a:buChar char="•"/>
              <a:defRPr/>
            </a:pPr>
            <a:r>
              <a:rPr lang="en-US" sz="2000" dirty="0"/>
              <a:t>Encapsulation </a:t>
            </a:r>
            <a:r>
              <a:rPr lang="en-GB" sz="2000" dirty="0">
                <a:solidFill>
                  <a:schemeClr val="tx1"/>
                </a:solidFill>
                <a:ea typeface="ＭＳ Ｐゴシック" charset="0"/>
                <a:cs typeface="ＭＳ Ｐゴシック" charset="0"/>
              </a:rPr>
              <a:t>Place data and the operations that act on that data in the same class.</a:t>
            </a:r>
            <a:r>
              <a:rPr lang="en-US" sz="2000" dirty="0"/>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9E6167-9720-C548-AC34-AFB5931A7D99}"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584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2030048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7437058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we will address the problem as OOP</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9E6167-9720-C548-AC34-AFB5931A7D99}"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593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56315920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GB" sz="2000" dirty="0">
                <a:latin typeface="Calibri" charset="0"/>
              </a:rPr>
              <a:t>Each object has a value for each </a:t>
            </a:r>
            <a:r>
              <a:rPr lang="en-GB" sz="2000" dirty="0">
                <a:solidFill>
                  <a:srgbClr val="00CC99"/>
                </a:solidFill>
                <a:latin typeface="Calibri" charset="0"/>
              </a:rPr>
              <a:t>instance attribute</a:t>
            </a:r>
            <a:r>
              <a:rPr lang="en-GB" sz="2000" dirty="0">
                <a:latin typeface="Calibri" charset="0"/>
              </a:rPr>
              <a:t>.</a:t>
            </a:r>
          </a:p>
          <a:p>
            <a:pPr>
              <a:lnSpc>
                <a:spcPct val="80000"/>
              </a:lnSpc>
            </a:pPr>
            <a:endParaRPr lang="en-US" sz="2000" dirty="0">
              <a:latin typeface="Calibri" charset="0"/>
            </a:endParaRPr>
          </a:p>
          <a:p>
            <a:pPr>
              <a:lnSpc>
                <a:spcPct val="80000"/>
              </a:lnSpc>
            </a:pPr>
            <a:r>
              <a:rPr lang="en-US" sz="2000" dirty="0">
                <a:latin typeface="Calibri" charset="0"/>
              </a:rPr>
              <a:t>The state of an object encompasses:</a:t>
            </a:r>
          </a:p>
          <a:p>
            <a:pPr lvl="1">
              <a:lnSpc>
                <a:spcPct val="80000"/>
              </a:lnSpc>
            </a:pPr>
            <a:r>
              <a:rPr lang="en-US" sz="1600" dirty="0">
                <a:latin typeface="Calibri" charset="0"/>
              </a:rPr>
              <a:t>all of the instance attributes of the object</a:t>
            </a:r>
          </a:p>
          <a:p>
            <a:pPr lvl="1">
              <a:lnSpc>
                <a:spcPct val="80000"/>
              </a:lnSpc>
            </a:pPr>
            <a:r>
              <a:rPr lang="en-US" sz="1600" dirty="0">
                <a:latin typeface="Calibri" charset="0"/>
              </a:rPr>
              <a:t>the current data values assigned to these attributes. </a:t>
            </a:r>
          </a:p>
          <a:p>
            <a:pPr>
              <a:lnSpc>
                <a:spcPct val="80000"/>
              </a:lnSpc>
            </a:pPr>
            <a:r>
              <a:rPr lang="en-US" sz="2000" dirty="0">
                <a:latin typeface="Calibri" charset="0"/>
              </a:rPr>
              <a:t>When we talk about the </a:t>
            </a:r>
            <a:r>
              <a:rPr lang="en-US" sz="2000" dirty="0">
                <a:solidFill>
                  <a:srgbClr val="00CC99"/>
                </a:solidFill>
                <a:latin typeface="Calibri" charset="0"/>
              </a:rPr>
              <a:t>current state</a:t>
            </a:r>
            <a:r>
              <a:rPr lang="en-US" sz="2000" dirty="0">
                <a:latin typeface="Calibri" charset="0"/>
              </a:rPr>
              <a:t> of the object, we are really talking about the </a:t>
            </a:r>
            <a:r>
              <a:rPr lang="en-US" sz="2000" dirty="0">
                <a:solidFill>
                  <a:srgbClr val="00CC99"/>
                </a:solidFill>
                <a:latin typeface="Calibri" charset="0"/>
              </a:rPr>
              <a:t>current values</a:t>
            </a:r>
            <a:r>
              <a:rPr lang="en-US" sz="2000" dirty="0">
                <a:latin typeface="Calibri" charset="0"/>
              </a:rPr>
              <a:t> of its attributes.</a:t>
            </a:r>
            <a:r>
              <a:rPr lang="en-US" sz="1800" dirty="0">
                <a:latin typeface="Calibri" charset="0"/>
              </a:rPr>
              <a:t> </a:t>
            </a:r>
            <a:endParaRPr lang="en-GB" sz="1400" dirty="0">
              <a:latin typeface="Calibri" charset="0"/>
            </a:endParaRPr>
          </a:p>
          <a:p>
            <a:pPr>
              <a:lnSpc>
                <a:spcPct val="80000"/>
              </a:lnSpc>
            </a:pPr>
            <a:endParaRPr lang="en-GB" sz="1800" dirty="0">
              <a:latin typeface="Calibri" charset="0"/>
            </a:endParaRPr>
          </a:p>
          <a:p>
            <a:pPr>
              <a:lnSpc>
                <a:spcPct val="80000"/>
              </a:lnSpc>
            </a:pPr>
            <a:r>
              <a:rPr lang="en-GB" sz="2000" dirty="0">
                <a:latin typeface="Calibri" charset="0"/>
              </a:rPr>
              <a:t>The values of </a:t>
            </a:r>
            <a:r>
              <a:rPr lang="en-GB" sz="2000" dirty="0">
                <a:solidFill>
                  <a:srgbClr val="00CC99"/>
                </a:solidFill>
                <a:latin typeface="Calibri" charset="0"/>
              </a:rPr>
              <a:t>instance attributes</a:t>
            </a:r>
            <a:r>
              <a:rPr lang="en-GB" sz="2000" dirty="0">
                <a:latin typeface="Calibri" charset="0"/>
              </a:rPr>
              <a:t> can </a:t>
            </a:r>
            <a:r>
              <a:rPr lang="en-GB" sz="2000" dirty="0">
                <a:solidFill>
                  <a:srgbClr val="00CC99"/>
                </a:solidFill>
                <a:latin typeface="Calibri" charset="0"/>
              </a:rPr>
              <a:t>change over time</a:t>
            </a:r>
            <a:r>
              <a:rPr lang="en-GB" sz="2000" dirty="0">
                <a:latin typeface="Calibri" charset="0"/>
              </a:rPr>
              <a:t>. </a:t>
            </a:r>
          </a:p>
          <a:p>
            <a:pPr>
              <a:lnSpc>
                <a:spcPct val="80000"/>
              </a:lnSpc>
            </a:pPr>
            <a:r>
              <a:rPr lang="en-GB" sz="2000" dirty="0">
                <a:latin typeface="Calibri" charset="0"/>
              </a:rPr>
              <a:t>A complete set of the </a:t>
            </a:r>
            <a:r>
              <a:rPr lang="en-GB" sz="2000" dirty="0">
                <a:solidFill>
                  <a:srgbClr val="00CC99"/>
                </a:solidFill>
                <a:latin typeface="Calibri" charset="0"/>
              </a:rPr>
              <a:t>specific</a:t>
            </a:r>
            <a:r>
              <a:rPr lang="en-GB" sz="2000" dirty="0">
                <a:latin typeface="Calibri" charset="0"/>
              </a:rPr>
              <a:t> </a:t>
            </a:r>
            <a:r>
              <a:rPr lang="en-GB" sz="2000" dirty="0">
                <a:solidFill>
                  <a:srgbClr val="00CC99"/>
                </a:solidFill>
                <a:latin typeface="Calibri" charset="0"/>
              </a:rPr>
              <a:t>values of these attributes</a:t>
            </a:r>
            <a:r>
              <a:rPr lang="en-GB" sz="2000" dirty="0">
                <a:latin typeface="Calibri" charset="0"/>
              </a:rPr>
              <a:t> forms a </a:t>
            </a:r>
            <a:r>
              <a:rPr lang="en-GB" sz="2000" dirty="0">
                <a:solidFill>
                  <a:srgbClr val="00CC99"/>
                </a:solidFill>
                <a:latin typeface="Calibri" charset="0"/>
              </a:rPr>
              <a:t>specific state of the object</a:t>
            </a:r>
            <a:r>
              <a:rPr lang="en-GB" sz="2000" dirty="0">
                <a:latin typeface="Calibri" charset="0"/>
              </a:rPr>
              <a:t>.</a:t>
            </a:r>
          </a:p>
        </p:txBody>
      </p:sp>
      <p:sp>
        <p:nvSpPr>
          <p:cNvPr id="4" name="Slide Number Placeholder 3"/>
          <p:cNvSpPr>
            <a:spLocks noGrp="1"/>
          </p:cNvSpPr>
          <p:nvPr>
            <p:ph type="sldNum" sz="quarter" idx="10"/>
          </p:nvPr>
        </p:nvSpPr>
        <p:spPr/>
        <p:txBody>
          <a:bodyPr/>
          <a:lstStyle/>
          <a:p>
            <a:pPr>
              <a:defRPr/>
            </a:pPr>
            <a:fld id="{8B4E458B-743A-7648-A8A8-E5B954E08FF7}" type="slidenum">
              <a:rPr lang="en-US" smtClean="0"/>
              <a:pPr>
                <a:defRPr/>
              </a:pPr>
              <a:t>604</a:t>
            </a:fld>
            <a:endParaRPr lang="en-US"/>
          </a:p>
        </p:txBody>
      </p:sp>
    </p:spTree>
    <p:extLst>
      <p:ext uri="{BB962C8B-B14F-4D97-AF65-F5344CB8AC3E}">
        <p14:creationId xmlns:p14="http://schemas.microsoft.com/office/powerpoint/2010/main" val="236108012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72823F-F54D-6A4F-BEF1-FA12094D761C}" type="slidenum">
              <a:rPr lang="en-US" sz="1200">
                <a:latin typeface="Calibri" charset="0"/>
                <a:cs typeface="Arial" charset="0"/>
              </a:rPr>
              <a:pPr eaLnBrk="1" hangingPunct="1"/>
              <a:t>607</a:t>
            </a:fld>
            <a:endParaRPr lang="en-US" sz="1200">
              <a:latin typeface="Calibri" charset="0"/>
              <a:cs typeface="Arial" charset="0"/>
            </a:endParaRPr>
          </a:p>
        </p:txBody>
      </p:sp>
      <p:sp>
        <p:nvSpPr>
          <p:cNvPr id="14338"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9"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86493" tIns="43247" rIns="86493" bIns="43247" numCol="1" anchor="t" anchorCtr="0" compatLnSpc="1">
            <a:prstTxWarp prst="textNoShape">
              <a:avLst/>
            </a:prstTxWarp>
          </a:bodyPr>
          <a:lstStyle/>
          <a:p>
            <a:pPr eaLnBrk="1" hangingPunct="1"/>
            <a:endParaRPr lang="en-GB" dirty="0">
              <a:latin typeface="Calibri" charset="0"/>
              <a:cs typeface="Arial" charset="0"/>
            </a:endParaRPr>
          </a:p>
        </p:txBody>
      </p:sp>
    </p:spTree>
    <p:extLst>
      <p:ext uri="{BB962C8B-B14F-4D97-AF65-F5344CB8AC3E}">
        <p14:creationId xmlns:p14="http://schemas.microsoft.com/office/powerpoint/2010/main" val="244922948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2FC101-F86E-4A42-B6D2-9266FB74881B}" type="slidenum">
              <a:rPr lang="en-US" sz="1200">
                <a:latin typeface="Calibri" charset="0"/>
                <a:cs typeface="Arial" charset="0"/>
              </a:rPr>
              <a:pPr eaLnBrk="1" hangingPunct="1"/>
              <a:t>608</a:t>
            </a:fld>
            <a:endParaRPr lang="en-US" sz="1200">
              <a:latin typeface="Calibri" charset="0"/>
              <a:cs typeface="Arial" charset="0"/>
            </a:endParaRPr>
          </a:p>
        </p:txBody>
      </p:sp>
      <p:sp>
        <p:nvSpPr>
          <p:cNvPr id="17410"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1"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numCol="1" anchor="t" anchorCtr="0" compatLnSpc="1">
            <a:prstTxWarp prst="textNoShape">
              <a:avLst/>
            </a:prstTxWarp>
          </a:bodyPr>
          <a:lstStyle/>
          <a:p>
            <a:pPr eaLnBrk="1" hangingPunct="1"/>
            <a:r>
              <a:rPr lang="en-US">
                <a:latin typeface="Calibri" charset="0"/>
                <a:cs typeface="Arial" charset="0"/>
              </a:rPr>
              <a:t>If the variable refers to an object, then the assignment and the corresponding effect to the memory allocation are different. Notice the content of the variable is not the value itself, as is the case with primitive data, but the address of, or reference to, the memory location where the object data is stored. We use arrows to indicate this memory reference.</a:t>
            </a:r>
          </a:p>
        </p:txBody>
      </p:sp>
    </p:spTree>
    <p:extLst>
      <p:ext uri="{BB962C8B-B14F-4D97-AF65-F5344CB8AC3E}">
        <p14:creationId xmlns:p14="http://schemas.microsoft.com/office/powerpoint/2010/main" val="68826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86ADA234-6403-4645-B27D-0689F97C4EF4}" type="slidenum">
              <a:rPr lang="en-US"/>
              <a:pPr eaLnBrk="1" hangingPunct="1"/>
              <a:t>16</a:t>
            </a:fld>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4A409B-2E3F-4A4B-B0BF-B48B5FC0DE9E}" type="slidenum">
              <a:rPr lang="en-US" sz="1200">
                <a:latin typeface="Calibri" charset="0"/>
                <a:cs typeface="Arial" charset="0"/>
              </a:rPr>
              <a:pPr eaLnBrk="1" hangingPunct="1"/>
              <a:t>609</a:t>
            </a:fld>
            <a:endParaRPr lang="en-US" sz="1200">
              <a:latin typeface="Calibri" charset="0"/>
              <a:cs typeface="Arial" charset="0"/>
            </a:endParaRPr>
          </a:p>
        </p:txBody>
      </p:sp>
      <p:sp>
        <p:nvSpPr>
          <p:cNvPr id="19458"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9"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numCol="1" anchor="t" anchorCtr="0" compatLnSpc="1">
            <a:prstTxWarp prst="textNoShape">
              <a:avLst/>
            </a:prstTxWarp>
          </a:bodyPr>
          <a:lstStyle/>
          <a:p>
            <a:pPr eaLnBrk="1" hangingPunct="1"/>
            <a:r>
              <a:rPr lang="en-US">
                <a:latin typeface="Calibri" charset="0"/>
                <a:cs typeface="Arial" charset="0"/>
              </a:rPr>
              <a:t>This sample code shows the effect of two reference variables pointing to the same object, which is perfectly legal. This slide highlights the critical fact that the name (variable) and object are two distinct and separate entities. It is no problem to have multiple variables referring to a single object, much as a single person can be referred by many different names.</a:t>
            </a:r>
          </a:p>
        </p:txBody>
      </p:sp>
    </p:spTree>
    <p:extLst>
      <p:ext uri="{BB962C8B-B14F-4D97-AF65-F5344CB8AC3E}">
        <p14:creationId xmlns:p14="http://schemas.microsoft.com/office/powerpoint/2010/main" val="24298822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Sometimes, you want to have variables that are common to all objects. This is accomplished with the static modifier. Fields that have the static modifier in their declaration are called </a:t>
            </a:r>
            <a:r>
              <a:rPr lang="en-US" i="1">
                <a:latin typeface="Calibri" charset="0"/>
              </a:rPr>
              <a:t>static fields</a:t>
            </a:r>
            <a:r>
              <a:rPr lang="en-US">
                <a:latin typeface="Calibri" charset="0"/>
              </a:rPr>
              <a:t> or </a:t>
            </a:r>
            <a:r>
              <a:rPr lang="en-US" i="1">
                <a:latin typeface="Calibri" charset="0"/>
              </a:rPr>
              <a:t>class variables</a:t>
            </a:r>
            <a:r>
              <a:rPr lang="en-US">
                <a:latin typeface="Calibri" charset="0"/>
              </a:rPr>
              <a:t>. They are associated with the class, rather than with any object.</a:t>
            </a:r>
          </a:p>
          <a:p>
            <a:r>
              <a:rPr lang="en-US">
                <a:latin typeface="Calibri" charset="0"/>
              </a:rPr>
              <a:t> Every instance of the class shares a class variable, which is in one fixed location in memory. Any object can change the value of a class variable, but class variables can also be manipulated without creating an instance of the class.</a:t>
            </a:r>
          </a:p>
        </p:txBody>
      </p:sp>
      <p:sp>
        <p:nvSpPr>
          <p:cNvPr id="4" name="Slide Number Placeholder 3"/>
          <p:cNvSpPr>
            <a:spLocks noGrp="1"/>
          </p:cNvSpPr>
          <p:nvPr>
            <p:ph type="sldNum" sz="quarter" idx="5"/>
          </p:nvPr>
        </p:nvSpPr>
        <p:spPr/>
        <p:txBody>
          <a:bodyPr/>
          <a:lstStyle/>
          <a:p>
            <a:pPr>
              <a:defRPr/>
            </a:pPr>
            <a:fld id="{62E8F253-603E-7F4F-8FE6-B3816AD1FE90}" type="slidenum">
              <a:rPr lang="en-US" smtClean="0"/>
              <a:pPr>
                <a:defRPr/>
              </a:pPr>
              <a:t>623</a:t>
            </a:fld>
            <a:endParaRPr lang="en-US"/>
          </a:p>
        </p:txBody>
      </p:sp>
    </p:spTree>
    <p:extLst>
      <p:ext uri="{BB962C8B-B14F-4D97-AF65-F5344CB8AC3E}">
        <p14:creationId xmlns:p14="http://schemas.microsoft.com/office/powerpoint/2010/main" val="78413435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r>
              <a:rPr lang="en-GB">
                <a:latin typeface="Calibri" charset="0"/>
              </a:rPr>
              <a:t>One of the most common example is to have a variable that could keep a count of how many objects of a class have been created.</a:t>
            </a:r>
          </a:p>
          <a:p>
            <a:pPr>
              <a:lnSpc>
                <a:spcPct val="90000"/>
              </a:lnSpc>
            </a:pPr>
            <a:r>
              <a:rPr lang="en-GB">
                <a:latin typeface="Calibri" charset="0"/>
              </a:rPr>
              <a:t>Note: Java creates only one copy for a static variable which can be used even if the class is never instantiated.</a:t>
            </a:r>
          </a:p>
          <a:p>
            <a:pPr>
              <a:lnSpc>
                <a:spcPct val="90000"/>
              </a:lnSpc>
            </a:pPr>
            <a:endParaRPr lang="en-GB">
              <a:latin typeface="Calibri" charset="0"/>
            </a:endParaRPr>
          </a:p>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73894B5C-31E0-E146-8360-A5E6AA99A696}" type="slidenum">
              <a:rPr lang="en-US" smtClean="0"/>
              <a:pPr>
                <a:defRPr/>
              </a:pPr>
              <a:t>625</a:t>
            </a:fld>
            <a:endParaRPr lang="en-US"/>
          </a:p>
        </p:txBody>
      </p:sp>
    </p:spTree>
    <p:extLst>
      <p:ext uri="{BB962C8B-B14F-4D97-AF65-F5344CB8AC3E}">
        <p14:creationId xmlns:p14="http://schemas.microsoft.com/office/powerpoint/2010/main" val="398342506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CCB98E-3215-E448-B1BE-5ED11DEB2881}" type="slidenum">
              <a:rPr lang="en-US" sz="1200">
                <a:latin typeface="Calibri" charset="0"/>
              </a:rPr>
              <a:pPr eaLnBrk="1" hangingPunct="1"/>
              <a:t>635</a:t>
            </a:fld>
            <a:endParaRPr lang="en-US" sz="1200">
              <a:latin typeface="Calibri" charset="0"/>
            </a:endParaRPr>
          </a:p>
        </p:txBody>
      </p:sp>
      <p:sp>
        <p:nvSpPr>
          <p:cNvPr id="21506"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7"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93" tIns="43247" rIns="86493" bIns="43247" numCol="1" anchor="t" anchorCtr="0" compatLnSpc="1">
            <a:prstTxWarp prst="textNoShape">
              <a:avLst/>
            </a:prstTxWarp>
          </a:bodyPr>
          <a:lstStyle/>
          <a:p>
            <a:r>
              <a:rPr lang="en-US">
                <a:latin typeface="Calibri" charset="0"/>
              </a:rPr>
              <a:t>This is a simple example of public and private modifiers. See how the client can access the public data member and method.</a:t>
            </a:r>
          </a:p>
        </p:txBody>
      </p:sp>
    </p:spTree>
    <p:extLst>
      <p:ext uri="{BB962C8B-B14F-4D97-AF65-F5344CB8AC3E}">
        <p14:creationId xmlns:p14="http://schemas.microsoft.com/office/powerpoint/2010/main" val="383350772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endParaRPr lang="en-AU" altLang="en-AU" sz="1200" dirty="0"/>
          </a:p>
        </p:txBody>
      </p:sp>
      <p:sp>
        <p:nvSpPr>
          <p:cNvPr id="4" name="Slide Number Placeholder 3"/>
          <p:cNvSpPr>
            <a:spLocks noGrp="1"/>
          </p:cNvSpPr>
          <p:nvPr>
            <p:ph type="sldNum" sz="quarter" idx="10"/>
          </p:nvPr>
        </p:nvSpPr>
        <p:spPr/>
        <p:txBody>
          <a:bodyPr/>
          <a:lstStyle/>
          <a:p>
            <a:fld id="{862BC8D4-B49B-4AE2-9290-4071B57ED0FD}" type="slidenum">
              <a:rPr lang="en-CA" smtClean="0"/>
              <a:pPr/>
              <a:t>642</a:t>
            </a:fld>
            <a:endParaRPr lang="en-CA"/>
          </a:p>
        </p:txBody>
      </p:sp>
    </p:spTree>
    <p:extLst>
      <p:ext uri="{BB962C8B-B14F-4D97-AF65-F5344CB8AC3E}">
        <p14:creationId xmlns:p14="http://schemas.microsoft.com/office/powerpoint/2010/main" val="4061985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8D3E1DD-A04B-4441-BAEC-106D6B06BB39}" type="slidenum">
              <a:rPr lang="en-US"/>
              <a:pPr>
                <a:defRPr/>
              </a:pPr>
              <a:t>645</a:t>
            </a:fld>
            <a:endParaRPr lang="en-US"/>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p>
        </p:txBody>
      </p:sp>
    </p:spTree>
    <p:extLst>
      <p:ext uri="{BB962C8B-B14F-4D97-AF65-F5344CB8AC3E}">
        <p14:creationId xmlns:p14="http://schemas.microsoft.com/office/powerpoint/2010/main" val="88167102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9282EF7-2F6B-41E1-8393-8335626CF104}" type="slidenum">
              <a:rPr lang="en-US"/>
              <a:pPr>
                <a:defRPr/>
              </a:pPr>
              <a:t>646</a:t>
            </a:fld>
            <a:endParaRPr lang="en-US"/>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p>
        </p:txBody>
      </p:sp>
    </p:spTree>
    <p:extLst>
      <p:ext uri="{BB962C8B-B14F-4D97-AF65-F5344CB8AC3E}">
        <p14:creationId xmlns:p14="http://schemas.microsoft.com/office/powerpoint/2010/main" val="415619301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9282EF7-2F6B-41E1-8393-8335626CF104}" type="slidenum">
              <a:rPr lang="en-US"/>
              <a:pPr>
                <a:defRPr/>
              </a:pPr>
              <a:t>649</a:t>
            </a:fld>
            <a:endParaRPr lang="en-US"/>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p>
        </p:txBody>
      </p:sp>
    </p:spTree>
    <p:extLst>
      <p:ext uri="{BB962C8B-B14F-4D97-AF65-F5344CB8AC3E}">
        <p14:creationId xmlns:p14="http://schemas.microsoft.com/office/powerpoint/2010/main" val="145001045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58ECF85-10EB-4964-AD8C-CD4E0326FE25}" type="slidenum">
              <a:rPr lang="en-US"/>
              <a:pPr>
                <a:defRPr/>
              </a:pPr>
              <a:t>652</a:t>
            </a:fld>
            <a:endParaRPr lang="en-US"/>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p>
        </p:txBody>
      </p:sp>
    </p:spTree>
    <p:extLst>
      <p:ext uri="{BB962C8B-B14F-4D97-AF65-F5344CB8AC3E}">
        <p14:creationId xmlns:p14="http://schemas.microsoft.com/office/powerpoint/2010/main" val="352263552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7E3AAB1-F8A1-49B6-A10F-06A9F0D924C7}" type="slidenum">
              <a:rPr lang="en-US"/>
              <a:pPr>
                <a:defRPr/>
              </a:pPr>
              <a:t>655</a:t>
            </a:fld>
            <a:endParaRPr lang="en-US"/>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p>
        </p:txBody>
      </p:sp>
    </p:spTree>
    <p:extLst>
      <p:ext uri="{BB962C8B-B14F-4D97-AF65-F5344CB8AC3E}">
        <p14:creationId xmlns:p14="http://schemas.microsoft.com/office/powerpoint/2010/main" val="454971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C82A745B-54DB-3648-BCE1-941448BF167D}" type="slidenum">
              <a:rPr lang="ar-SA"/>
              <a:pPr eaLnBrk="1" hangingPunct="1"/>
              <a:t>17</a:t>
            </a:fld>
            <a:endParaRPr lang="en-US"/>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does array declaration means ?? </a:t>
            </a:r>
          </a:p>
          <a:p>
            <a:r>
              <a:rPr lang="en-US" baseline="0" dirty="0"/>
              <a:t>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S PGothic" pitchFamily="34" charset="-128"/>
                <a:cs typeface="MS PGothic" charset="0"/>
              </a:rPr>
              <a:t>Once an array is instantiated, its size remains fixed. In other words, if you have instantiated an array of 5 elements, the number of elements of the array remains 5. If you need to increase the size of the array, then you must instantiate another array of the desired size and copy the data stored in the first array into the new array. In the next section, we show how to copy the elements of one array into another array. </a:t>
            </a:r>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DF5A724-C560-BB46-8E9E-639A5FC72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780237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If you want to generate a random value of type </a:t>
            </a:r>
            <a:r>
              <a:rPr lang="en-US"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dirty="0">
                <a:latin typeface="Tahoma" panose="020B0604030504040204" pitchFamily="34" charset="0"/>
                <a:ea typeface="Tahoma" panose="020B0604030504040204" pitchFamily="34" charset="0"/>
                <a:cs typeface="Tahoma" panose="020B0604030504040204" pitchFamily="34" charset="0"/>
              </a:rPr>
              <a:t> that ranges between 0 (inclusive) and 1000 (exclusive), do the following:</a:t>
            </a:r>
          </a:p>
          <a:p>
            <a:pPr>
              <a:buClr>
                <a:srgbClr val="FF0000"/>
              </a:buClr>
            </a:pP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num</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 = (</a:t>
            </a:r>
            <a:r>
              <a:rPr lang="en-US"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dirty="0" err="1">
                <a:solidFill>
                  <a:srgbClr val="00B050"/>
                </a:solidFill>
                <a:latin typeface="Tahoma" panose="020B0604030504040204" pitchFamily="34" charset="0"/>
                <a:ea typeface="Tahoma" panose="020B0604030504040204" pitchFamily="34" charset="0"/>
                <a:cs typeface="Tahoma" panose="020B0604030504040204" pitchFamily="34" charset="0"/>
              </a:rPr>
              <a:t>Math.random</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 1000)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&gt;=0) &amp;&amp; (</a:t>
            </a:r>
            <a:r>
              <a:rPr lang="en-US" dirty="0" err="1">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num</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&lt; 1000))</a:t>
            </a:r>
          </a:p>
        </p:txBody>
      </p:sp>
      <p:sp>
        <p:nvSpPr>
          <p:cNvPr id="4" name="Slide Number Placeholder 3"/>
          <p:cNvSpPr>
            <a:spLocks noGrp="1"/>
          </p:cNvSpPr>
          <p:nvPr>
            <p:ph type="sldNum" sz="quarter" idx="10"/>
          </p:nvPr>
        </p:nvSpPr>
        <p:spPr/>
        <p:txBody>
          <a:bodyPr/>
          <a:lstStyle/>
          <a:p>
            <a:fld id="{59DC78C7-2F75-4530-B28D-1BD2BB72828E}" type="slidenum">
              <a:rPr lang="en-US" smtClean="0"/>
              <a:pPr/>
              <a:t>726</a:t>
            </a:fld>
            <a:endParaRPr lang="en-US"/>
          </a:p>
        </p:txBody>
      </p:sp>
    </p:spTree>
    <p:extLst>
      <p:ext uri="{BB962C8B-B14F-4D97-AF65-F5344CB8AC3E}">
        <p14:creationId xmlns:p14="http://schemas.microsoft.com/office/powerpoint/2010/main" val="162928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C2F89ACF-9E90-7F4D-988E-105B668F42AF}" type="slidenum">
              <a:rPr lang="en-US"/>
              <a:pPr eaLnBrk="1" hangingPunct="1"/>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247D50F0-0B18-FD47-99D5-BFEFD6910DD3}" type="slidenum">
              <a:rPr lang="en-US"/>
              <a:pPr eaLnBrk="1" hangingPunct="1"/>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42F04DF9-66D8-BB47-9205-7DEDF2C8B24D}"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A44C49E8-D2E9-DC4B-B2A4-7EEF5368FCA2}" type="slidenum">
              <a:rPr lang="en-US"/>
              <a:pPr eaLnBrk="1" hangingPunct="1"/>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6EB1CE9E-14A5-EF44-BB5B-041378CB05A0}" type="slidenum">
              <a:rPr lang="en-US"/>
              <a:pPr eaLnBrk="1" hangingPunct="1"/>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D1DEF53-F410-46B7-AB6C-2FA571C74007}" type="slidenum">
              <a:rPr lang="en-US" smtClean="0"/>
              <a:pPr/>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1DEF53-F410-46B7-AB6C-2FA571C74007}" type="slidenum">
              <a:rPr lang="en-US" smtClean="0"/>
              <a:pPr/>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 identifiers :</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First</a:t>
            </a:r>
          </a:p>
          <a:p>
            <a:pPr marL="800100" lvl="1" indent="-342900">
              <a:buClr>
                <a:srgbClr val="FF0000"/>
              </a:buClr>
              <a:buFont typeface="Courier New" panose="02070309020205020404" pitchFamily="49" charset="0"/>
              <a:buChar char="o"/>
            </a:pPr>
            <a:r>
              <a:rPr lang="en-US" sz="2000" dirty="0" err="1">
                <a:latin typeface="Tahoma" panose="020B0604030504040204" pitchFamily="34" charset="0"/>
                <a:ea typeface="Tahoma" panose="020B0604030504040204" pitchFamily="34" charset="0"/>
                <a:cs typeface="Tahoma" panose="020B0604030504040204" pitchFamily="34" charset="0"/>
              </a:rPr>
              <a:t>payRate</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$Amount</a:t>
            </a:r>
          </a:p>
          <a:p>
            <a:pPr marL="800100" lvl="1" indent="-342900">
              <a:buClr>
                <a:srgbClr val="FF0000"/>
              </a:buClr>
              <a:buFont typeface="Courier New" panose="02070309020205020404" pitchFamily="49" charset="0"/>
              <a:buChar char="o"/>
            </a:pPr>
            <a:r>
              <a:rPr lang="en-US" sz="2000" dirty="0" err="1">
                <a:latin typeface="Tahoma" panose="020B0604030504040204" pitchFamily="34" charset="0"/>
                <a:ea typeface="Tahoma" panose="020B0604030504040204" pitchFamily="34" charset="0"/>
                <a:cs typeface="Tahoma" panose="020B0604030504040204" pitchFamily="34" charset="0"/>
              </a:rPr>
              <a:t>employee_salary</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_Update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Tahoma" panose="020B0604030504040204" pitchFamily="34" charset="0"/>
                <a:ea typeface="Tahoma" panose="020B0604030504040204" pitchFamily="34" charset="0"/>
                <a:cs typeface="Tahoma" panose="020B0604030504040204" pitchFamily="34" charset="0"/>
              </a:rPr>
              <a:t>following identifiers’ names are NOT valid (illegal):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mid-term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Tahoma" panose="020B0604030504040204" pitchFamily="34" charset="0"/>
                <a:ea typeface="Tahoma" panose="020B0604030504040204" pitchFamily="34" charset="0"/>
                <a:cs typeface="Tahoma" panose="020B0604030504040204" pitchFamily="34" charset="0"/>
              </a:rPr>
              <a:t>one+two</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2nd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public</a:t>
            </a:r>
          </a:p>
          <a:p>
            <a:endParaRPr lang="en-US" dirty="0"/>
          </a:p>
        </p:txBody>
      </p:sp>
      <p:sp>
        <p:nvSpPr>
          <p:cNvPr id="4" name="Slide Number Placeholder 3"/>
          <p:cNvSpPr>
            <a:spLocks noGrp="1"/>
          </p:cNvSpPr>
          <p:nvPr>
            <p:ph type="sldNum" sz="quarter" idx="10"/>
          </p:nvPr>
        </p:nvSpPr>
        <p:spPr/>
        <p:txBody>
          <a:bodyPr/>
          <a:lstStyle/>
          <a:p>
            <a:fld id="{EAF252E5-EEE1-4B2B-AB2C-44A7C3DF9623}" type="slidenum">
              <a:rPr lang="en-US" smtClean="0"/>
              <a:pPr/>
              <a:t>66</a:t>
            </a:fld>
            <a:endParaRPr lang="en-US"/>
          </a:p>
        </p:txBody>
      </p:sp>
    </p:spTree>
    <p:extLst>
      <p:ext uri="{BB962C8B-B14F-4D97-AF65-F5344CB8AC3E}">
        <p14:creationId xmlns:p14="http://schemas.microsoft.com/office/powerpoint/2010/main" val="2740395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7A0A982F-9B4A-4E90-81B5-A1156DF5173B}" type="slidenum">
              <a:rPr lang="en-US" altLang="en-US" smtClean="0"/>
              <a:pPr eaLnBrk="1" hangingPunct="1"/>
              <a:t>78</a:t>
            </a:fld>
            <a:endParaRPr lang="en-US" altLang="en-US"/>
          </a:p>
        </p:txBody>
      </p:sp>
      <p:sp>
        <p:nvSpPr>
          <p:cNvPr id="24579" name="Rectangle 2"/>
          <p:cNvSpPr>
            <a:spLocks noGrp="1" noRot="1" noChangeAspect="1" noChangeArrowheads="1" noTextEdit="1"/>
          </p:cNvSpPr>
          <p:nvPr>
            <p:ph type="sldImg"/>
          </p:nvPr>
        </p:nvSpPr>
        <p:spPr>
          <a:xfrm>
            <a:off x="1144588" y="685800"/>
            <a:ext cx="4572000" cy="3429000"/>
          </a:xfrm>
          <a:ln/>
        </p:spPr>
      </p:sp>
      <p:sp>
        <p:nvSpPr>
          <p:cNvPr id="245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p>
            <a:pPr eaLnBrk="1" hangingPunct="1"/>
            <a:endParaRPr lang="en-GB" altLang="en-US"/>
          </a:p>
        </p:txBody>
      </p:sp>
    </p:spTree>
    <p:extLst>
      <p:ext uri="{BB962C8B-B14F-4D97-AF65-F5344CB8AC3E}">
        <p14:creationId xmlns:p14="http://schemas.microsoft.com/office/powerpoint/2010/main" val="429211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15309AF6-3E5F-4A0B-84FF-EF57B86728EF}" type="slidenum">
              <a:rPr lang="en-US" altLang="en-US" smtClean="0"/>
              <a:pPr eaLnBrk="1" hangingPunct="1"/>
              <a:t>79</a:t>
            </a:fld>
            <a:endParaRPr lang="en-US" altLang="en-US"/>
          </a:p>
        </p:txBody>
      </p:sp>
      <p:sp>
        <p:nvSpPr>
          <p:cNvPr id="25603" name="Rectangle 2"/>
          <p:cNvSpPr>
            <a:spLocks noGrp="1" noRot="1" noChangeAspect="1" noChangeArrowheads="1" noTextEdit="1"/>
          </p:cNvSpPr>
          <p:nvPr>
            <p:ph type="sldImg"/>
          </p:nvPr>
        </p:nvSpPr>
        <p:spPr>
          <a:xfrm>
            <a:off x="1144588" y="685800"/>
            <a:ext cx="4572000" cy="3429000"/>
          </a:xfrm>
          <a:ln/>
        </p:spPr>
      </p:sp>
      <p:sp>
        <p:nvSpPr>
          <p:cNvPr id="256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lstStyle/>
          <a:p>
            <a:pPr eaLnBrk="1" hangingPunct="1"/>
            <a:endParaRPr lang="en-GB" altLang="en-US"/>
          </a:p>
        </p:txBody>
      </p:sp>
    </p:spTree>
    <p:extLst>
      <p:ext uri="{BB962C8B-B14F-4D97-AF65-F5344CB8AC3E}">
        <p14:creationId xmlns:p14="http://schemas.microsoft.com/office/powerpoint/2010/main" val="1378756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pPr lvl="0"/>
            <a:endParaRPr/>
          </a:p>
        </p:txBody>
      </p:sp>
      <p:sp>
        <p:nvSpPr>
          <p:cNvPr id="258" name="Shape 258"/>
          <p:cNvSpPr>
            <a:spLocks noGrp="1"/>
          </p:cNvSpPr>
          <p:nvPr>
            <p:ph type="body" sz="quarter" idx="1"/>
          </p:nvPr>
        </p:nvSpPr>
        <p:spPr>
          <a:prstGeom prst="rect">
            <a:avLst/>
          </a:prstGeom>
        </p:spPr>
        <p:txBody>
          <a:bodyPr/>
          <a:lstStyle/>
          <a:p>
            <a:pPr marL="228600" lvl="0" indent="-228600">
              <a:buSzPct val="100000"/>
              <a:buChar char="•"/>
              <a:defRPr sz="1800"/>
            </a:pPr>
            <a:r>
              <a:rPr sz="1400" dirty="0"/>
              <a:t>Be sure that variables on the Right Hand Side already have values.</a:t>
            </a:r>
          </a:p>
          <a:p>
            <a:pPr marL="228600" lvl="0" indent="-228600">
              <a:buSzPct val="100000"/>
              <a:buChar char="•"/>
              <a:defRPr sz="1800"/>
            </a:pPr>
            <a:r>
              <a:rPr sz="1400" dirty="0"/>
              <a:t>Be sure that ALL used variables are already declared.</a:t>
            </a:r>
          </a:p>
          <a:p>
            <a:pPr marL="228600" lvl="0" indent="-228600">
              <a:buSzPct val="100000"/>
              <a:buChar char="•"/>
              <a:defRPr sz="1800"/>
            </a:pPr>
            <a:r>
              <a:rPr sz="1400" dirty="0"/>
              <a:t>Variables on both sides of the equation must be previously declared.</a:t>
            </a:r>
          </a:p>
        </p:txBody>
      </p:sp>
    </p:spTree>
    <p:extLst>
      <p:ext uri="{BB962C8B-B14F-4D97-AF65-F5344CB8AC3E}">
        <p14:creationId xmlns:p14="http://schemas.microsoft.com/office/powerpoint/2010/main" val="3440374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EF743E59-998E-624A-BFD3-84327E73D60E}" type="slidenum">
              <a:rPr lang="en-US"/>
              <a:pPr eaLnBrk="1" hangingPunct="1"/>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pPr lvl="0"/>
            <a:endParaRPr/>
          </a:p>
        </p:txBody>
      </p:sp>
      <p:sp>
        <p:nvSpPr>
          <p:cNvPr id="360" name="Shape 360"/>
          <p:cNvSpPr>
            <a:spLocks noGrp="1"/>
          </p:cNvSpPr>
          <p:nvPr>
            <p:ph type="body" sz="quarter" idx="1"/>
          </p:nvPr>
        </p:nvSpPr>
        <p:spPr>
          <a:prstGeom prst="rect">
            <a:avLst/>
          </a:prstGeom>
        </p:spPr>
        <p:txBody>
          <a:bodyPr/>
          <a:lstStyle/>
          <a:p>
            <a:pPr marL="228600" lvl="0" indent="-228600">
              <a:buSzPct val="100000"/>
              <a:buChar char="•"/>
              <a:defRPr sz="1800"/>
            </a:pPr>
            <a:r>
              <a:rPr sz="1400"/>
              <a:t>The result of a modulus (or mod) operation is always less than the divisor</a:t>
            </a:r>
          </a:p>
          <a:p>
            <a:pPr marL="228600" lvl="0" indent="-228600">
              <a:buSzPct val="100000"/>
              <a:buChar char="•"/>
              <a:defRPr sz="1800"/>
            </a:pPr>
            <a:r>
              <a:rPr sz="1400"/>
              <a:t>Any even number mod 2 is always zero (Ex. 2)</a:t>
            </a:r>
          </a:p>
          <a:p>
            <a:pPr marL="228600" lvl="0" indent="-228600">
              <a:buSzPct val="100000"/>
              <a:buChar char="•"/>
              <a:defRPr sz="1800"/>
            </a:pPr>
            <a:r>
              <a:rPr sz="1400"/>
              <a:t>Any odd number mod 2 is always 1 (Ex. 1)</a:t>
            </a:r>
          </a:p>
          <a:p>
            <a:pPr marL="228600" lvl="0" indent="-228600">
              <a:buSzPct val="100000"/>
              <a:buChar char="•"/>
              <a:defRPr sz="1800"/>
            </a:pPr>
            <a:r>
              <a:rPr sz="1400"/>
              <a:t>X mod Y, where X is multiple of Y, is always zero (Ex. 3) </a:t>
            </a:r>
          </a:p>
          <a:p>
            <a:pPr marL="228600" lvl="0" indent="-228600">
              <a:buSzPct val="100000"/>
              <a:buChar char="•"/>
              <a:defRPr sz="1800"/>
            </a:pPr>
            <a:r>
              <a:rPr sz="1400"/>
              <a:t>The mod operation is not commutative; i.e. X mod Y ǂ Y mod X</a:t>
            </a:r>
          </a:p>
        </p:txBody>
      </p:sp>
    </p:spTree>
    <p:extLst>
      <p:ext uri="{BB962C8B-B14F-4D97-AF65-F5344CB8AC3E}">
        <p14:creationId xmlns:p14="http://schemas.microsoft.com/office/powerpoint/2010/main" val="660452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414720-7C88-4C07-998F-AB82F6BB514C}" type="slidenum">
              <a:rPr lang="en-US" smtClean="0"/>
              <a:pPr/>
              <a:t>105</a:t>
            </a:fld>
            <a:endParaRPr lang="en-US"/>
          </a:p>
        </p:txBody>
      </p:sp>
    </p:spTree>
    <p:extLst>
      <p:ext uri="{BB962C8B-B14F-4D97-AF65-F5344CB8AC3E}">
        <p14:creationId xmlns:p14="http://schemas.microsoft.com/office/powerpoint/2010/main" val="1644966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E43C9631-BD8B-45DF-BBA1-0C969F23EBBA}" type="slidenum">
              <a:rPr lang="en-US" altLang="en-US"/>
              <a:pPr eaLnBrk="1" hangingPunct="1"/>
              <a:t>123</a:t>
            </a:fld>
            <a:endParaRPr lang="en-US" altLang="en-US"/>
          </a:p>
        </p:txBody>
      </p:sp>
      <p:sp>
        <p:nvSpPr>
          <p:cNvPr id="31747" name="Rectangle 2"/>
          <p:cNvSpPr>
            <a:spLocks noGrp="1" noRot="1" noChangeAspect="1" noChangeArrowheads="1" noTextEdit="1"/>
          </p:cNvSpPr>
          <p:nvPr>
            <p:ph type="sldImg"/>
          </p:nvPr>
        </p:nvSpPr>
        <p:spPr>
          <a:xfrm>
            <a:off x="1144588" y="685800"/>
            <a:ext cx="4572000" cy="3429000"/>
          </a:xfrm>
          <a:ln/>
        </p:spPr>
      </p:sp>
      <p:sp>
        <p:nvSpPr>
          <p:cNvPr id="31748"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FR" altLang="en-US"/>
          </a:p>
        </p:txBody>
      </p:sp>
    </p:spTree>
    <p:extLst>
      <p:ext uri="{BB962C8B-B14F-4D97-AF65-F5344CB8AC3E}">
        <p14:creationId xmlns:p14="http://schemas.microsoft.com/office/powerpoint/2010/main" val="33882478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fld id="{94C1EDEB-3835-4A3F-9061-879231878333}" type="slidenum">
              <a:rPr lang="en-US" altLang="en-US"/>
              <a:pPr eaLnBrk="1" hangingPunct="1"/>
              <a:t>124</a:t>
            </a:fld>
            <a:endParaRPr lang="en-US" altLang="en-US"/>
          </a:p>
        </p:txBody>
      </p:sp>
      <p:sp>
        <p:nvSpPr>
          <p:cNvPr id="32771" name="Rectangle 2"/>
          <p:cNvSpPr>
            <a:spLocks noGrp="1" noRot="1" noChangeAspect="1" noChangeArrowheads="1" noTextEdit="1"/>
          </p:cNvSpPr>
          <p:nvPr>
            <p:ph type="sldImg"/>
          </p:nvPr>
        </p:nvSpPr>
        <p:spPr>
          <a:xfrm>
            <a:off x="1144588" y="685800"/>
            <a:ext cx="4572000" cy="3429000"/>
          </a:xfrm>
          <a:ln/>
        </p:spPr>
      </p:sp>
      <p:sp>
        <p:nvSpPr>
          <p:cNvPr id="32772"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FR" altLang="en-US"/>
          </a:p>
        </p:txBody>
      </p:sp>
    </p:spTree>
    <p:extLst>
      <p:ext uri="{BB962C8B-B14F-4D97-AF65-F5344CB8AC3E}">
        <p14:creationId xmlns:p14="http://schemas.microsoft.com/office/powerpoint/2010/main" val="2881240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If the next input </a:t>
            </a:r>
            <a:r>
              <a:rPr lang="en-US" sz="1200" u="sng" dirty="0">
                <a:latin typeface="Tahoma" panose="020B0604030504040204" pitchFamily="34" charset="0"/>
                <a:ea typeface="Tahoma" panose="020B0604030504040204" pitchFamily="34" charset="0"/>
                <a:cs typeface="Tahoma" panose="020B0604030504040204" pitchFamily="34" charset="0"/>
              </a:rPr>
              <a:t>cannot be interpreted as an integer</a:t>
            </a:r>
            <a:r>
              <a:rPr lang="en-US" sz="1200" dirty="0">
                <a:latin typeface="Tahoma" panose="020B0604030504040204" pitchFamily="34" charset="0"/>
                <a:ea typeface="Tahoma" panose="020B0604030504040204" pitchFamily="34" charset="0"/>
                <a:cs typeface="Tahoma" panose="020B0604030504040204" pitchFamily="34" charset="0"/>
              </a:rPr>
              <a:t>, then the program </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terminates with a run-time error</a:t>
            </a:r>
            <a:r>
              <a:rPr lang="en-US" sz="1200" dirty="0">
                <a:latin typeface="Tahoma" panose="020B0604030504040204" pitchFamily="34" charset="0"/>
                <a:ea typeface="Tahoma" panose="020B0604030504040204" pitchFamily="34" charset="0"/>
                <a:cs typeface="Tahoma" panose="020B0604030504040204" pitchFamily="34" charset="0"/>
              </a:rPr>
              <a:t> message indicating an input mismatch.</a:t>
            </a:r>
          </a:p>
          <a:p>
            <a:pPr marL="0" marR="0" lvl="0" indent="0" algn="l" defTabSz="914400" rtl="1"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Examples of invalid integers include </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24w5</a:t>
            </a:r>
            <a:r>
              <a:rPr lang="en-US" sz="1200" dirty="0">
                <a:latin typeface="Tahoma" panose="020B0604030504040204" pitchFamily="34" charset="0"/>
                <a:ea typeface="Tahoma" panose="020B0604030504040204" pitchFamily="34" charset="0"/>
                <a:cs typeface="Tahoma" panose="020B0604030504040204" pitchFamily="34" charset="0"/>
              </a:rPr>
              <a:t> or </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12.50</a:t>
            </a:r>
            <a:r>
              <a:rPr lang="en-US" sz="1200" dirty="0">
                <a:latin typeface="Tahoma" panose="020B0604030504040204" pitchFamily="34" charset="0"/>
                <a:ea typeface="Tahoma" panose="020B0604030504040204" pitchFamily="34" charset="0"/>
                <a:cs typeface="Tahoma" panose="020B0604030504040204" pitchFamily="34" charset="0"/>
              </a:rPr>
              <a:t>.</a:t>
            </a:r>
          </a:p>
          <a:p>
            <a:pPr algn="l"/>
            <a:endParaRPr lang="en-US" dirty="0"/>
          </a:p>
        </p:txBody>
      </p:sp>
      <p:sp>
        <p:nvSpPr>
          <p:cNvPr id="4" name="Slide Number Placeholder 3"/>
          <p:cNvSpPr>
            <a:spLocks noGrp="1"/>
          </p:cNvSpPr>
          <p:nvPr>
            <p:ph type="sldNum" sz="quarter" idx="10"/>
          </p:nvPr>
        </p:nvSpPr>
        <p:spPr/>
        <p:txBody>
          <a:bodyPr/>
          <a:lstStyle/>
          <a:p>
            <a:fld id="{8F7FC301-B508-4182-8A2D-F7DF9788ABE9}" type="slidenum">
              <a:rPr lang="ar-SA" smtClean="0"/>
              <a:t>127</a:t>
            </a:fld>
            <a:endParaRPr lang="ar-SA"/>
          </a:p>
        </p:txBody>
      </p:sp>
    </p:spTree>
    <p:extLst>
      <p:ext uri="{BB962C8B-B14F-4D97-AF65-F5344CB8AC3E}">
        <p14:creationId xmlns:p14="http://schemas.microsoft.com/office/powerpoint/2010/main" val="156412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If the next input </a:t>
            </a:r>
            <a:r>
              <a:rPr lang="en-US" sz="1200" u="sng" dirty="0">
                <a:latin typeface="Tahoma" panose="020B0604030504040204" pitchFamily="34" charset="0"/>
                <a:ea typeface="Tahoma" panose="020B0604030504040204" pitchFamily="34" charset="0"/>
                <a:cs typeface="Tahoma" panose="020B0604030504040204" pitchFamily="34" charset="0"/>
              </a:rPr>
              <a:t>cannot be interpreted </a:t>
            </a:r>
            <a:r>
              <a:rPr lang="en-US" sz="1200" dirty="0">
                <a:latin typeface="Tahoma" panose="020B0604030504040204" pitchFamily="34" charset="0"/>
                <a:ea typeface="Tahoma" panose="020B0604030504040204" pitchFamily="34" charset="0"/>
                <a:cs typeface="Tahoma" panose="020B0604030504040204" pitchFamily="34" charset="0"/>
              </a:rPr>
              <a:t>as a </a:t>
            </a:r>
            <a:r>
              <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1200" dirty="0">
                <a:latin typeface="Tahoma" panose="020B0604030504040204" pitchFamily="34" charset="0"/>
                <a:ea typeface="Tahoma" panose="020B0604030504040204" pitchFamily="34" charset="0"/>
                <a:cs typeface="Tahoma" panose="020B0604030504040204" pitchFamily="34" charset="0"/>
              </a:rPr>
              <a:t>, then the program </a:t>
            </a:r>
            <a:r>
              <a:rPr lang="en-US" sz="1200" dirty="0">
                <a:solidFill>
                  <a:srgbClr val="FF0000"/>
                </a:solidFill>
                <a:latin typeface="Tahoma" panose="020B0604030504040204" pitchFamily="34" charset="0"/>
                <a:ea typeface="Tahoma" panose="020B0604030504040204" pitchFamily="34" charset="0"/>
                <a:cs typeface="Tahoma" panose="020B0604030504040204" pitchFamily="34" charset="0"/>
              </a:rPr>
              <a:t>terminates with a run-time error message </a:t>
            </a:r>
            <a:r>
              <a:rPr lang="en-US" sz="1200" dirty="0">
                <a:latin typeface="Tahoma" panose="020B0604030504040204" pitchFamily="34" charset="0"/>
                <a:ea typeface="Tahoma" panose="020B0604030504040204" pitchFamily="34" charset="0"/>
                <a:cs typeface="Tahoma" panose="020B0604030504040204" pitchFamily="34" charset="0"/>
              </a:rPr>
              <a:t>indicating an input mismatch.</a:t>
            </a:r>
          </a:p>
          <a:p>
            <a:pPr marL="0" marR="0" lvl="0" indent="0" algn="l" defTabSz="914400" rtl="1" eaLnBrk="1" fontAlgn="auto" latinLnBrk="0" hangingPunct="1">
              <a:lnSpc>
                <a:spcPct val="10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Examples of invalid </a:t>
            </a:r>
            <a:r>
              <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1200" dirty="0">
                <a:latin typeface="Tahoma" panose="020B0604030504040204" pitchFamily="34" charset="0"/>
                <a:ea typeface="Tahoma" panose="020B0604030504040204" pitchFamily="34" charset="0"/>
                <a:cs typeface="Tahoma" panose="020B0604030504040204" pitchFamily="34" charset="0"/>
              </a:rPr>
              <a:t> include 24w5 or 2e10.</a:t>
            </a:r>
          </a:p>
          <a:p>
            <a:pPr algn="l"/>
            <a:endParaRPr lang="en-US" dirty="0"/>
          </a:p>
        </p:txBody>
      </p:sp>
      <p:sp>
        <p:nvSpPr>
          <p:cNvPr id="4" name="Slide Number Placeholder 3"/>
          <p:cNvSpPr>
            <a:spLocks noGrp="1"/>
          </p:cNvSpPr>
          <p:nvPr>
            <p:ph type="sldNum" sz="quarter" idx="10"/>
          </p:nvPr>
        </p:nvSpPr>
        <p:spPr/>
        <p:txBody>
          <a:bodyPr/>
          <a:lstStyle/>
          <a:p>
            <a:fld id="{8F7FC301-B508-4182-8A2D-F7DF9788ABE9}" type="slidenum">
              <a:rPr lang="ar-SA" smtClean="0"/>
              <a:t>130</a:t>
            </a:fld>
            <a:endParaRPr lang="ar-SA"/>
          </a:p>
        </p:txBody>
      </p:sp>
    </p:spTree>
    <p:extLst>
      <p:ext uri="{BB962C8B-B14F-4D97-AF65-F5344CB8AC3E}">
        <p14:creationId xmlns:p14="http://schemas.microsoft.com/office/powerpoint/2010/main" val="25695078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38AB70-4297-4412-B1FA-4A5C770E0FC1}" type="slidenum">
              <a:rPr lang="en-US" smtClean="0"/>
              <a:pPr/>
              <a:t>164</a:t>
            </a:fld>
            <a:endParaRPr lang="en-US"/>
          </a:p>
        </p:txBody>
      </p:sp>
    </p:spTree>
    <p:extLst>
      <p:ext uri="{BB962C8B-B14F-4D97-AF65-F5344CB8AC3E}">
        <p14:creationId xmlns:p14="http://schemas.microsoft.com/office/powerpoint/2010/main" val="12385596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38AB70-4297-4412-B1FA-4A5C770E0FC1}" type="slidenum">
              <a:rPr lang="en-US" smtClean="0"/>
              <a:pPr/>
              <a:t>165</a:t>
            </a:fld>
            <a:endParaRPr lang="en-US"/>
          </a:p>
        </p:txBody>
      </p:sp>
    </p:spTree>
    <p:extLst>
      <p:ext uri="{BB962C8B-B14F-4D97-AF65-F5344CB8AC3E}">
        <p14:creationId xmlns:p14="http://schemas.microsoft.com/office/powerpoint/2010/main" val="1048876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A48875-50EC-44C5-9A16-E0FF1C50A274}" type="slidenum">
              <a:rPr lang="en-US" smtClean="0">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3711565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C1C16-5A7B-3444-BEC0-1CC4B471F4B6}" type="slidenum">
              <a:rPr lang="en-US" smtClean="0"/>
              <a:pPr/>
              <a:t>185</a:t>
            </a:fld>
            <a:endParaRPr lang="en-US"/>
          </a:p>
        </p:txBody>
      </p:sp>
    </p:spTree>
    <p:extLst>
      <p:ext uri="{BB962C8B-B14F-4D97-AF65-F5344CB8AC3E}">
        <p14:creationId xmlns:p14="http://schemas.microsoft.com/office/powerpoint/2010/main" val="923470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F8F78542-8F38-4248-8E6D-748587904D59}" type="slidenum">
              <a:rPr lang="ar-SA"/>
              <a:pPr eaLnBrk="1" hangingPunct="1"/>
              <a:t>5</a:t>
            </a:fld>
            <a:endParaRPr lang="en-US"/>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C1C16-5A7B-3444-BEC0-1CC4B471F4B6}" type="slidenum">
              <a:rPr lang="en-US" smtClean="0"/>
              <a:pPr/>
              <a:t>186</a:t>
            </a:fld>
            <a:endParaRPr lang="en-US"/>
          </a:p>
        </p:txBody>
      </p:sp>
    </p:spTree>
    <p:extLst>
      <p:ext uri="{BB962C8B-B14F-4D97-AF65-F5344CB8AC3E}">
        <p14:creationId xmlns:p14="http://schemas.microsoft.com/office/powerpoint/2010/main" val="923470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207</a:t>
            </a:fld>
            <a:endParaRPr lang="en-US"/>
          </a:p>
        </p:txBody>
      </p:sp>
    </p:spTree>
    <p:extLst>
      <p:ext uri="{BB962C8B-B14F-4D97-AF65-F5344CB8AC3E}">
        <p14:creationId xmlns:p14="http://schemas.microsoft.com/office/powerpoint/2010/main" val="1617429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209</a:t>
            </a:fld>
            <a:endParaRPr lang="en-US"/>
          </a:p>
        </p:txBody>
      </p:sp>
    </p:spTree>
    <p:extLst>
      <p:ext uri="{BB962C8B-B14F-4D97-AF65-F5344CB8AC3E}">
        <p14:creationId xmlns:p14="http://schemas.microsoft.com/office/powerpoint/2010/main" val="12102869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210</a:t>
            </a:fld>
            <a:endParaRPr lang="en-US"/>
          </a:p>
        </p:txBody>
      </p:sp>
    </p:spTree>
    <p:extLst>
      <p:ext uri="{BB962C8B-B14F-4D97-AF65-F5344CB8AC3E}">
        <p14:creationId xmlns:p14="http://schemas.microsoft.com/office/powerpoint/2010/main" val="777443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211</a:t>
            </a:fld>
            <a:endParaRPr lang="en-US"/>
          </a:p>
        </p:txBody>
      </p:sp>
    </p:spTree>
    <p:extLst>
      <p:ext uri="{BB962C8B-B14F-4D97-AF65-F5344CB8AC3E}">
        <p14:creationId xmlns:p14="http://schemas.microsoft.com/office/powerpoint/2010/main" val="41163257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213</a:t>
            </a:fld>
            <a:endParaRPr lang="en-US"/>
          </a:p>
        </p:txBody>
      </p:sp>
    </p:spTree>
    <p:extLst>
      <p:ext uri="{BB962C8B-B14F-4D97-AF65-F5344CB8AC3E}">
        <p14:creationId xmlns:p14="http://schemas.microsoft.com/office/powerpoint/2010/main" val="1766186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214</a:t>
            </a:fld>
            <a:endParaRPr lang="en-US"/>
          </a:p>
        </p:txBody>
      </p:sp>
    </p:spTree>
    <p:extLst>
      <p:ext uri="{BB962C8B-B14F-4D97-AF65-F5344CB8AC3E}">
        <p14:creationId xmlns:p14="http://schemas.microsoft.com/office/powerpoint/2010/main" val="37269057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217</a:t>
            </a:fld>
            <a:endParaRPr lang="en-US"/>
          </a:p>
        </p:txBody>
      </p:sp>
    </p:spTree>
    <p:extLst>
      <p:ext uri="{BB962C8B-B14F-4D97-AF65-F5344CB8AC3E}">
        <p14:creationId xmlns:p14="http://schemas.microsoft.com/office/powerpoint/2010/main" val="23229067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218</a:t>
            </a:fld>
            <a:endParaRPr lang="en-US"/>
          </a:p>
        </p:txBody>
      </p:sp>
    </p:spTree>
    <p:extLst>
      <p:ext uri="{BB962C8B-B14F-4D97-AF65-F5344CB8AC3E}">
        <p14:creationId xmlns:p14="http://schemas.microsoft.com/office/powerpoint/2010/main" val="3330122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219</a:t>
            </a:fld>
            <a:endParaRPr lang="en-US"/>
          </a:p>
        </p:txBody>
      </p:sp>
    </p:spTree>
    <p:extLst>
      <p:ext uri="{BB962C8B-B14F-4D97-AF65-F5344CB8AC3E}">
        <p14:creationId xmlns:p14="http://schemas.microsoft.com/office/powerpoint/2010/main" val="477887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5DF5F3AC-CDD6-374A-9F5F-CFBB0F752EE8}" type="slidenum">
              <a:rPr lang="ar-SA"/>
              <a:pPr eaLnBrk="1" hangingPunct="1"/>
              <a:t>6</a:t>
            </a:fld>
            <a:endParaRPr lang="en-US"/>
          </a:p>
        </p:txBody>
      </p:sp>
      <p:sp>
        <p:nvSpPr>
          <p:cNvPr id="430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3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225</a:t>
            </a:fld>
            <a:endParaRPr lang="en-US"/>
          </a:p>
        </p:txBody>
      </p:sp>
    </p:spTree>
    <p:extLst>
      <p:ext uri="{BB962C8B-B14F-4D97-AF65-F5344CB8AC3E}">
        <p14:creationId xmlns:p14="http://schemas.microsoft.com/office/powerpoint/2010/main" val="2537010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227</a:t>
            </a:fld>
            <a:endParaRPr lang="en-US"/>
          </a:p>
        </p:txBody>
      </p:sp>
    </p:spTree>
    <p:extLst>
      <p:ext uri="{BB962C8B-B14F-4D97-AF65-F5344CB8AC3E}">
        <p14:creationId xmlns:p14="http://schemas.microsoft.com/office/powerpoint/2010/main" val="22086426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228</a:t>
            </a:fld>
            <a:endParaRPr lang="en-US"/>
          </a:p>
        </p:txBody>
      </p:sp>
    </p:spTree>
    <p:extLst>
      <p:ext uri="{BB962C8B-B14F-4D97-AF65-F5344CB8AC3E}">
        <p14:creationId xmlns:p14="http://schemas.microsoft.com/office/powerpoint/2010/main" val="1591666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229</a:t>
            </a:fld>
            <a:endParaRPr lang="en-US"/>
          </a:p>
        </p:txBody>
      </p:sp>
    </p:spTree>
    <p:extLst>
      <p:ext uri="{BB962C8B-B14F-4D97-AF65-F5344CB8AC3E}">
        <p14:creationId xmlns:p14="http://schemas.microsoft.com/office/powerpoint/2010/main" val="31912075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233</a:t>
            </a:fld>
            <a:endParaRPr lang="en-US"/>
          </a:p>
        </p:txBody>
      </p:sp>
    </p:spTree>
    <p:extLst>
      <p:ext uri="{BB962C8B-B14F-4D97-AF65-F5344CB8AC3E}">
        <p14:creationId xmlns:p14="http://schemas.microsoft.com/office/powerpoint/2010/main" val="22697090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238</a:t>
            </a:fld>
            <a:endParaRPr lang="en-US"/>
          </a:p>
        </p:txBody>
      </p:sp>
    </p:spTree>
    <p:extLst>
      <p:ext uri="{BB962C8B-B14F-4D97-AF65-F5344CB8AC3E}">
        <p14:creationId xmlns:p14="http://schemas.microsoft.com/office/powerpoint/2010/main" val="3110137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239</a:t>
            </a:fld>
            <a:endParaRPr lang="en-US"/>
          </a:p>
        </p:txBody>
      </p:sp>
    </p:spTree>
    <p:extLst>
      <p:ext uri="{BB962C8B-B14F-4D97-AF65-F5344CB8AC3E}">
        <p14:creationId xmlns:p14="http://schemas.microsoft.com/office/powerpoint/2010/main" val="20348524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240</a:t>
            </a:fld>
            <a:endParaRPr lang="en-US"/>
          </a:p>
        </p:txBody>
      </p:sp>
    </p:spTree>
    <p:extLst>
      <p:ext uri="{BB962C8B-B14F-4D97-AF65-F5344CB8AC3E}">
        <p14:creationId xmlns:p14="http://schemas.microsoft.com/office/powerpoint/2010/main" val="13793434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241</a:t>
            </a:fld>
            <a:endParaRPr lang="en-US"/>
          </a:p>
        </p:txBody>
      </p:sp>
    </p:spTree>
    <p:extLst>
      <p:ext uri="{BB962C8B-B14F-4D97-AF65-F5344CB8AC3E}">
        <p14:creationId xmlns:p14="http://schemas.microsoft.com/office/powerpoint/2010/main" val="22984687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242</a:t>
            </a:fld>
            <a:endParaRPr lang="en-US"/>
          </a:p>
        </p:txBody>
      </p:sp>
    </p:spTree>
    <p:extLst>
      <p:ext uri="{BB962C8B-B14F-4D97-AF65-F5344CB8AC3E}">
        <p14:creationId xmlns:p14="http://schemas.microsoft.com/office/powerpoint/2010/main" val="105760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94067820-B468-3346-A7C3-B261F0F73F28}" type="slidenum">
              <a:rPr lang="en-US"/>
              <a:pPr eaLnBrk="1" hangingPunct="1"/>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solidFill>
                  <a:prstClr val="black"/>
                </a:solidFill>
              </a:rPr>
              <a:pPr/>
              <a:t>243</a:t>
            </a:fld>
            <a:endParaRPr lang="en-US">
              <a:solidFill>
                <a:prstClr val="black"/>
              </a:solidFill>
            </a:endParaRPr>
          </a:p>
        </p:txBody>
      </p:sp>
    </p:spTree>
    <p:extLst>
      <p:ext uri="{BB962C8B-B14F-4D97-AF65-F5344CB8AC3E}">
        <p14:creationId xmlns:p14="http://schemas.microsoft.com/office/powerpoint/2010/main" val="26698237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244</a:t>
            </a:fld>
            <a:endParaRPr lang="en-US"/>
          </a:p>
        </p:txBody>
      </p:sp>
    </p:spTree>
    <p:extLst>
      <p:ext uri="{BB962C8B-B14F-4D97-AF65-F5344CB8AC3E}">
        <p14:creationId xmlns:p14="http://schemas.microsoft.com/office/powerpoint/2010/main" val="3611070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245</a:t>
            </a:fld>
            <a:endParaRPr lang="en-US"/>
          </a:p>
        </p:txBody>
      </p:sp>
    </p:spTree>
    <p:extLst>
      <p:ext uri="{BB962C8B-B14F-4D97-AF65-F5344CB8AC3E}">
        <p14:creationId xmlns:p14="http://schemas.microsoft.com/office/powerpoint/2010/main" val="18866593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252</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258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259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263</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264</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265</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266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A05DA2C5-76E2-794E-839F-72974864958B}" type="slidenum">
              <a:rPr lang="en-US"/>
              <a:pPr eaLnBrk="1" hangingPunct="1"/>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267</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268</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269</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270</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271</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272</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273</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274</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275</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287</a:t>
            </a:fld>
            <a:endParaRPr lang="en-US"/>
          </a:p>
        </p:txBody>
      </p:sp>
    </p:spTree>
    <p:extLst>
      <p:ext uri="{BB962C8B-B14F-4D97-AF65-F5344CB8AC3E}">
        <p14:creationId xmlns:p14="http://schemas.microsoft.com/office/powerpoint/2010/main" val="77937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672EEF88-825B-A042-A7DC-D5AA2761E5CF}" type="slidenum">
              <a:rPr lang="en-US"/>
              <a:pPr eaLnBrk="1" hangingPunct="1"/>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291</a:t>
            </a:fld>
            <a:endParaRPr lang="en-US"/>
          </a:p>
        </p:txBody>
      </p:sp>
    </p:spTree>
    <p:extLst>
      <p:ext uri="{BB962C8B-B14F-4D97-AF65-F5344CB8AC3E}">
        <p14:creationId xmlns:p14="http://schemas.microsoft.com/office/powerpoint/2010/main" val="41582841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297</a:t>
            </a:fld>
            <a:endParaRPr lang="en-US"/>
          </a:p>
        </p:txBody>
      </p:sp>
    </p:spTree>
    <p:extLst>
      <p:ext uri="{BB962C8B-B14F-4D97-AF65-F5344CB8AC3E}">
        <p14:creationId xmlns:p14="http://schemas.microsoft.com/office/powerpoint/2010/main" val="7778494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302</a:t>
            </a:fld>
            <a:endParaRPr lang="en-US"/>
          </a:p>
        </p:txBody>
      </p:sp>
    </p:spTree>
    <p:extLst>
      <p:ext uri="{BB962C8B-B14F-4D97-AF65-F5344CB8AC3E}">
        <p14:creationId xmlns:p14="http://schemas.microsoft.com/office/powerpoint/2010/main" val="33749939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303</a:t>
            </a:fld>
            <a:endParaRPr lang="en-US"/>
          </a:p>
        </p:txBody>
      </p:sp>
    </p:spTree>
    <p:extLst>
      <p:ext uri="{BB962C8B-B14F-4D97-AF65-F5344CB8AC3E}">
        <p14:creationId xmlns:p14="http://schemas.microsoft.com/office/powerpoint/2010/main" val="15735471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304</a:t>
            </a:fld>
            <a:endParaRPr lang="en-US"/>
          </a:p>
        </p:txBody>
      </p:sp>
    </p:spTree>
    <p:extLst>
      <p:ext uri="{BB962C8B-B14F-4D97-AF65-F5344CB8AC3E}">
        <p14:creationId xmlns:p14="http://schemas.microsoft.com/office/powerpoint/2010/main" val="9514474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307</a:t>
            </a:fld>
            <a:endParaRPr lang="en-US"/>
          </a:p>
        </p:txBody>
      </p:sp>
    </p:spTree>
    <p:extLst>
      <p:ext uri="{BB962C8B-B14F-4D97-AF65-F5344CB8AC3E}">
        <p14:creationId xmlns:p14="http://schemas.microsoft.com/office/powerpoint/2010/main" val="23958184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308</a:t>
            </a:fld>
            <a:endParaRPr lang="en-US"/>
          </a:p>
        </p:txBody>
      </p:sp>
    </p:spTree>
    <p:extLst>
      <p:ext uri="{BB962C8B-B14F-4D97-AF65-F5344CB8AC3E}">
        <p14:creationId xmlns:p14="http://schemas.microsoft.com/office/powerpoint/2010/main" val="9656457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309</a:t>
            </a:fld>
            <a:endParaRPr lang="en-US"/>
          </a:p>
        </p:txBody>
      </p:sp>
    </p:spTree>
    <p:extLst>
      <p:ext uri="{BB962C8B-B14F-4D97-AF65-F5344CB8AC3E}">
        <p14:creationId xmlns:p14="http://schemas.microsoft.com/office/powerpoint/2010/main" val="4659415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313</a:t>
            </a:fld>
            <a:endParaRPr lang="en-US"/>
          </a:p>
        </p:txBody>
      </p:sp>
    </p:spTree>
    <p:extLst>
      <p:ext uri="{BB962C8B-B14F-4D97-AF65-F5344CB8AC3E}">
        <p14:creationId xmlns:p14="http://schemas.microsoft.com/office/powerpoint/2010/main" val="24169923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314</a:t>
            </a:fld>
            <a:endParaRPr lang="en-US"/>
          </a:p>
        </p:txBody>
      </p:sp>
    </p:spTree>
    <p:extLst>
      <p:ext uri="{BB962C8B-B14F-4D97-AF65-F5344CB8AC3E}">
        <p14:creationId xmlns:p14="http://schemas.microsoft.com/office/powerpoint/2010/main" val="3986409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ags" Target="../tags/tag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BBC35B-A44B-4119-B8DA-DE9E3DFADA20}" type="slidenum">
              <a:rPr kumimoji="0" lang="en-US" smtClean="0"/>
              <a:pPr/>
              <a:t>‹#›</a:t>
            </a:fld>
            <a:endParaRPr kumimoji="0" lang="en-US" dirty="0">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8036619-DC14-B142-BBFC-5D506E9FB55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229600" cy="914400"/>
          </a:xfrm>
        </p:spPr>
        <p:txBody>
          <a:bodyPr/>
          <a:lstStyle/>
          <a:p>
            <a:r>
              <a:rPr lang="en-US"/>
              <a:t>Click to edit Master title style</a:t>
            </a:r>
          </a:p>
        </p:txBody>
      </p:sp>
      <p:sp>
        <p:nvSpPr>
          <p:cNvPr id="3" name="Text Placeholder 2"/>
          <p:cNvSpPr>
            <a:spLocks noGrp="1"/>
          </p:cNvSpPr>
          <p:nvPr>
            <p:ph type="body" sz="half" idx="1"/>
          </p:nvPr>
        </p:nvSpPr>
        <p:spPr>
          <a:xfrm>
            <a:off x="762000" y="1981200"/>
            <a:ext cx="4000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4000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685800" y="6477000"/>
            <a:ext cx="7315200" cy="228600"/>
          </a:xfrm>
        </p:spPr>
        <p:txBody>
          <a:bodyPr/>
          <a:lstStyle>
            <a:lvl1pPr>
              <a:defRPr/>
            </a:lvl1pPr>
          </a:lstStyle>
          <a:p>
            <a:pPr>
              <a:defRPr/>
            </a:pPr>
            <a:endParaRPr lang="en-US"/>
          </a:p>
        </p:txBody>
      </p:sp>
      <p:sp>
        <p:nvSpPr>
          <p:cNvPr id="6" name="Slide Number Placeholder 5"/>
          <p:cNvSpPr>
            <a:spLocks noGrp="1"/>
          </p:cNvSpPr>
          <p:nvPr>
            <p:ph type="sldNum" sz="quarter" idx="11"/>
          </p:nvPr>
        </p:nvSpPr>
        <p:spPr>
          <a:xfrm>
            <a:off x="8229600" y="6248400"/>
            <a:ext cx="762000" cy="381000"/>
          </a:xfrm>
        </p:spPr>
        <p:txBody>
          <a:bodyPr/>
          <a:lstStyle>
            <a:lvl1pPr>
              <a:defRPr/>
            </a:lvl1pPr>
          </a:lstStyle>
          <a:p>
            <a:fld id="{232B18D1-D437-6544-A384-A8C369125EB4}"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28"/>
          <p:cNvSpPr>
            <a:spLocks noGrp="1" noChangeArrowheads="1"/>
          </p:cNvSpPr>
          <p:nvPr>
            <p:ph type="ftr" sz="quarter" idx="10"/>
          </p:nvPr>
        </p:nvSpPr>
        <p:spPr/>
        <p:txBody>
          <a:bodyPr/>
          <a:lstStyle>
            <a:lvl1pPr>
              <a:defRPr/>
            </a:lvl1pPr>
          </a:lstStyle>
          <a:p>
            <a:pPr>
              <a:defRPr/>
            </a:pPr>
            <a:r>
              <a:rPr lang="en-US"/>
              <a:t>Java Programming: From Problem Analysis to Program Design, 4e</a:t>
            </a:r>
          </a:p>
        </p:txBody>
      </p:sp>
      <p:sp>
        <p:nvSpPr>
          <p:cNvPr id="5" name="Slide Number Placeholder 1029"/>
          <p:cNvSpPr>
            <a:spLocks noGrp="1" noChangeArrowheads="1"/>
          </p:cNvSpPr>
          <p:nvPr>
            <p:ph type="sldNum" sz="quarter" idx="11"/>
          </p:nvPr>
        </p:nvSpPr>
        <p:spPr/>
        <p:txBody>
          <a:bodyPr/>
          <a:lstStyle>
            <a:lvl1pPr>
              <a:defRPr/>
            </a:lvl1pPr>
          </a:lstStyle>
          <a:p>
            <a:pPr>
              <a:defRPr/>
            </a:pPr>
            <a:fld id="{0DBD17AC-6A6E-5447-88EE-974C578FCE37}" type="slidenum">
              <a:rPr lang="en-US"/>
              <a:pPr>
                <a:defRPr/>
              </a:pPr>
              <a:t>‹#›</a:t>
            </a:fld>
            <a:endParaRPr lang="en-US"/>
          </a:p>
        </p:txBody>
      </p:sp>
    </p:spTree>
    <p:extLst>
      <p:ext uri="{BB962C8B-B14F-4D97-AF65-F5344CB8AC3E}">
        <p14:creationId xmlns:p14="http://schemas.microsoft.com/office/powerpoint/2010/main" val="3245689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Title 7"/>
          <p:cNvSpPr txBox="1">
            <a:spLocks/>
          </p:cNvSpPr>
          <p:nvPr/>
        </p:nvSpPr>
        <p:spPr>
          <a:xfrm>
            <a:off x="2339975" y="2420938"/>
            <a:ext cx="6477000" cy="1468437"/>
          </a:xfrm>
          <a:prstGeom prst="rect">
            <a:avLst/>
          </a:prstGeom>
        </p:spPr>
        <p:txBody>
          <a:bodyPr anchor="b">
            <a:normAutofit/>
          </a:bodyPr>
          <a:lstStyle>
            <a:lvl1pPr>
              <a:defRPr cap="all" baseline="0"/>
            </a:lvl1pPr>
          </a:lstStyle>
          <a:p>
            <a:pPr fontAlgn="auto">
              <a:spcAft>
                <a:spcPts val="0"/>
              </a:spcAft>
              <a:defRPr/>
            </a:pPr>
            <a:endParaRPr lang="en-US" sz="4800" cap="none"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p:txBody>
      </p:sp>
      <p:sp>
        <p:nvSpPr>
          <p:cNvPr id="8" name="Title 7"/>
          <p:cNvSpPr>
            <a:spLocks noGrp="1"/>
          </p:cNvSpPr>
          <p:nvPr>
            <p:ph type="ctrTitle"/>
          </p:nvPr>
        </p:nvSpPr>
        <p:spPr>
          <a:xfrm>
            <a:off x="2362200" y="2636912"/>
            <a:ext cx="6477000" cy="3230488"/>
          </a:xfrm>
        </p:spPr>
        <p:txBody>
          <a:bodyPr anchor="b"/>
          <a:lstStyle>
            <a:lvl1pPr marL="0" marR="0" indent="0" algn="l" defTabSz="914400" rtl="0" eaLnBrk="1" fontAlgn="auto" latinLnBrk="0" hangingPunct="1">
              <a:lnSpc>
                <a:spcPct val="100000"/>
              </a:lnSpc>
              <a:spcBef>
                <a:spcPct val="0"/>
              </a:spcBef>
              <a:spcAft>
                <a:spcPts val="0"/>
              </a:spcAft>
              <a:buClrTx/>
              <a:buSzTx/>
              <a:buFontTx/>
              <a:buNone/>
              <a:tabLst/>
              <a:defRPr cap="all" baseline="0"/>
            </a:lvl1pPr>
          </a:lstStyle>
          <a:p>
            <a:pPr lvl="0"/>
            <a:r>
              <a:rPr lang="en-US"/>
              <a:t>Click to edit Master title style</a:t>
            </a:r>
            <a:endParaRPr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baseline="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800" dirty="0">
                <a:solidFill>
                  <a:srgbClr val="FFFFFF"/>
                </a:solidFill>
              </a:defRPr>
            </a:lvl1pPr>
          </a:lstStyle>
          <a:p>
            <a:pPr>
              <a:defRPr/>
            </a:pPr>
            <a:endParaRPr lang="en-US"/>
          </a:p>
        </p:txBody>
      </p:sp>
      <p:sp>
        <p:nvSpPr>
          <p:cNvPr id="10" name="Footer Placeholder 16"/>
          <p:cNvSpPr>
            <a:spLocks noGrp="1"/>
          </p:cNvSpPr>
          <p:nvPr>
            <p:ph type="ftr" sz="quarter" idx="11"/>
          </p:nvPr>
        </p:nvSpPr>
        <p:spPr>
          <a:xfrm>
            <a:off x="0" y="404813"/>
            <a:ext cx="5867400" cy="412750"/>
          </a:xfrm>
        </p:spPr>
        <p:txBody>
          <a:bodyPr/>
          <a:lstStyle>
            <a:lvl1pPr marL="0" marR="0" indent="0" algn="r" defTabSz="914400" rtl="0" eaLnBrk="1" fontAlgn="auto" latinLnBrk="0" hangingPunct="1">
              <a:lnSpc>
                <a:spcPct val="150000"/>
              </a:lnSpc>
              <a:spcBef>
                <a:spcPts val="0"/>
              </a:spcBef>
              <a:spcAft>
                <a:spcPts val="0"/>
              </a:spcAft>
              <a:buClrTx/>
              <a:buSzTx/>
              <a:buFontTx/>
              <a:buNone/>
              <a:tabLst/>
              <a:defRPr sz="3200" b="1" cap="none" spc="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defRPr>
            </a:lvl1pPr>
          </a:lstStyle>
          <a:p>
            <a:pPr>
              <a:defRPr/>
            </a:pPr>
            <a:r>
              <a:rPr lang="en-US"/>
              <a:t>Java Programming: From Problem Analysis to Program Design, 4e</a:t>
            </a:r>
          </a:p>
        </p:txBody>
      </p:sp>
    </p:spTree>
    <p:extLst>
      <p:ext uri="{BB962C8B-B14F-4D97-AF65-F5344CB8AC3E}">
        <p14:creationId xmlns:p14="http://schemas.microsoft.com/office/powerpoint/2010/main" val="2977977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r>
              <a:rPr lang="en-US"/>
              <a:t>Java Programming: From Problem Analysis to Program Design, 4e</a:t>
            </a:r>
          </a:p>
        </p:txBody>
      </p:sp>
      <p:sp>
        <p:nvSpPr>
          <p:cNvPr id="5" name="Slide Number Placeholder 22"/>
          <p:cNvSpPr>
            <a:spLocks noGrp="1"/>
          </p:cNvSpPr>
          <p:nvPr>
            <p:ph type="sldNum" sz="quarter" idx="12"/>
          </p:nvPr>
        </p:nvSpPr>
        <p:spPr/>
        <p:txBody>
          <a:bodyPr/>
          <a:lstStyle>
            <a:lvl1pPr>
              <a:defRPr/>
            </a:lvl1pPr>
          </a:lstStyle>
          <a:p>
            <a:pPr>
              <a:defRPr/>
            </a:pPr>
            <a:fld id="{CF264A12-A135-F749-B181-BFE0BD3C0D3F}" type="slidenum">
              <a:rPr lang="en-US"/>
              <a:pPr>
                <a:defRPr/>
              </a:pPr>
              <a:t>‹#›</a:t>
            </a:fld>
            <a:endParaRPr lang="en-US"/>
          </a:p>
        </p:txBody>
      </p:sp>
    </p:spTree>
    <p:extLst>
      <p:ext uri="{BB962C8B-B14F-4D97-AF65-F5344CB8AC3E}">
        <p14:creationId xmlns:p14="http://schemas.microsoft.com/office/powerpoint/2010/main" val="320976572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r>
              <a:rPr lang="en-US"/>
              <a:t>Java Programming: From Problem Analysis to Program Design, 4e</a:t>
            </a:r>
          </a:p>
        </p:txBody>
      </p:sp>
      <p:sp>
        <p:nvSpPr>
          <p:cNvPr id="6" name="Slide Number Placeholder 22"/>
          <p:cNvSpPr>
            <a:spLocks noGrp="1"/>
          </p:cNvSpPr>
          <p:nvPr>
            <p:ph type="sldNum" sz="quarter" idx="12"/>
          </p:nvPr>
        </p:nvSpPr>
        <p:spPr/>
        <p:txBody>
          <a:bodyPr/>
          <a:lstStyle>
            <a:lvl1pPr>
              <a:defRPr/>
            </a:lvl1pPr>
          </a:lstStyle>
          <a:p>
            <a:pPr>
              <a:defRPr/>
            </a:pPr>
            <a:fld id="{700EE581-6B36-5244-9D2A-41EB9DD5F82A}" type="slidenum">
              <a:rPr lang="en-US"/>
              <a:pPr>
                <a:defRPr/>
              </a:pPr>
              <a:t>‹#›</a:t>
            </a:fld>
            <a:endParaRPr lang="en-US"/>
          </a:p>
        </p:txBody>
      </p:sp>
    </p:spTree>
    <p:extLst>
      <p:ext uri="{BB962C8B-B14F-4D97-AF65-F5344CB8AC3E}">
        <p14:creationId xmlns:p14="http://schemas.microsoft.com/office/powerpoint/2010/main" val="677209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71600" y="2743200"/>
            <a:ext cx="7123113" cy="1673225"/>
          </a:xfrm>
        </p:spPr>
        <p:txBody>
          <a:bodyPr/>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endParaRPr lang="en-US" dirty="0"/>
          </a:p>
        </p:txBody>
      </p:sp>
      <p:sp>
        <p:nvSpPr>
          <p:cNvPr id="7" name="Date Placeholder 11"/>
          <p:cNvSpPr>
            <a:spLocks noGrp="1"/>
          </p:cNvSpPr>
          <p:nvPr>
            <p:ph type="dt" sz="half" idx="10"/>
          </p:nvPr>
        </p:nvSpPr>
        <p:spPr/>
        <p:txBody>
          <a:bodyPr/>
          <a:lstStyle>
            <a:lvl1pPr>
              <a:defRPr/>
            </a:lvl1pPr>
          </a:lstStyle>
          <a:p>
            <a:pPr>
              <a:defRPr/>
            </a:pPr>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smtClean="0">
                <a:solidFill>
                  <a:srgbClr val="FFFFFF"/>
                </a:solidFill>
              </a:defRPr>
            </a:lvl1pPr>
          </a:lstStyle>
          <a:p>
            <a:pPr>
              <a:defRPr/>
            </a:pPr>
            <a:fld id="{3843FF8F-FB68-524B-A787-D575C647C0D4}" type="slidenum">
              <a:rPr lang="en-US"/>
              <a:pPr>
                <a:defRPr/>
              </a:pPr>
              <a:t>‹#›</a:t>
            </a:fld>
            <a:endParaRPr lang="en-US"/>
          </a:p>
        </p:txBody>
      </p:sp>
      <p:sp>
        <p:nvSpPr>
          <p:cNvPr id="9" name="Footer Placeholder 13"/>
          <p:cNvSpPr>
            <a:spLocks noGrp="1"/>
          </p:cNvSpPr>
          <p:nvPr>
            <p:ph type="ftr" sz="quarter" idx="12"/>
          </p:nvPr>
        </p:nvSpPr>
        <p:spPr/>
        <p:txBody>
          <a:bodyPr/>
          <a:lstStyle>
            <a:lvl1pPr>
              <a:defRPr/>
            </a:lvl1pPr>
          </a:lstStyle>
          <a:p>
            <a:pPr>
              <a:defRPr/>
            </a:pPr>
            <a:r>
              <a:rPr lang="en-US"/>
              <a:t>Java Programming: From Problem Analysis to Program Design, 4e</a:t>
            </a:r>
          </a:p>
        </p:txBody>
      </p:sp>
    </p:spTree>
    <p:extLst>
      <p:ext uri="{BB962C8B-B14F-4D97-AF65-F5344CB8AC3E}">
        <p14:creationId xmlns:p14="http://schemas.microsoft.com/office/powerpoint/2010/main" val="1742774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7"/>
          <p:cNvSpPr>
            <a:spLocks noGrp="1"/>
          </p:cNvSpPr>
          <p:nvPr>
            <p:ph type="dt" sz="half" idx="10"/>
          </p:nvPr>
        </p:nvSpPr>
        <p:spPr/>
        <p:txBody>
          <a:bodyPr rtlCol="0"/>
          <a:lstStyle>
            <a:lvl1pPr>
              <a:defRPr/>
            </a:lvl1pPr>
          </a:lstStyle>
          <a:p>
            <a:pPr>
              <a:defRPr/>
            </a:pPr>
            <a:endParaRPr lang="en-US"/>
          </a:p>
        </p:txBody>
      </p:sp>
      <p:sp>
        <p:nvSpPr>
          <p:cNvPr id="6" name="Slide Number Placeholder 9"/>
          <p:cNvSpPr>
            <a:spLocks noGrp="1"/>
          </p:cNvSpPr>
          <p:nvPr>
            <p:ph type="sldNum" sz="quarter" idx="11"/>
          </p:nvPr>
        </p:nvSpPr>
        <p:spPr/>
        <p:txBody>
          <a:bodyPr rtlCol="0"/>
          <a:lstStyle>
            <a:lvl1pPr>
              <a:defRPr/>
            </a:lvl1pPr>
          </a:lstStyle>
          <a:p>
            <a:pPr>
              <a:defRPr/>
            </a:pPr>
            <a:fld id="{DA2FA77C-5DC1-4248-9ADF-43B650D7247B}"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r>
              <a:rPr lang="en-US"/>
              <a:t>Java Programming: From Problem Analysis to Program Design, 4e</a:t>
            </a:r>
          </a:p>
        </p:txBody>
      </p:sp>
    </p:spTree>
    <p:extLst>
      <p:ext uri="{BB962C8B-B14F-4D97-AF65-F5344CB8AC3E}">
        <p14:creationId xmlns:p14="http://schemas.microsoft.com/office/powerpoint/2010/main" val="122127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endParaRPr lang="en-US"/>
          </a:p>
        </p:txBody>
      </p:sp>
      <p:sp>
        <p:nvSpPr>
          <p:cNvPr id="8" name="Slide Number Placeholder 11"/>
          <p:cNvSpPr>
            <a:spLocks noGrp="1"/>
          </p:cNvSpPr>
          <p:nvPr>
            <p:ph type="sldNum" sz="quarter" idx="11"/>
          </p:nvPr>
        </p:nvSpPr>
        <p:spPr/>
        <p:txBody>
          <a:bodyPr rtlCol="0"/>
          <a:lstStyle>
            <a:lvl1pPr>
              <a:defRPr/>
            </a:lvl1pPr>
          </a:lstStyle>
          <a:p>
            <a:pPr>
              <a:defRPr/>
            </a:pPr>
            <a:fld id="{DA82EFBC-0BE0-EB47-9DD0-732CBCF31A05}"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r>
              <a:rPr lang="en-US"/>
              <a:t>Java Programming: From Problem Analysis to Program Design, 4e</a:t>
            </a:r>
          </a:p>
        </p:txBody>
      </p:sp>
    </p:spTree>
    <p:extLst>
      <p:ext uri="{BB962C8B-B14F-4D97-AF65-F5344CB8AC3E}">
        <p14:creationId xmlns:p14="http://schemas.microsoft.com/office/powerpoint/2010/main" val="190105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r>
              <a:rPr lang="en-US"/>
              <a:t> </a:t>
            </a:r>
            <a:fld id="{D8D24581-BA14-4640-B752-9AB0FD1B9A37}" type="slidenum">
              <a:rPr lang="en-US" smtClean="0"/>
              <a:pPr/>
              <a:t>‹#›</a:t>
            </a:fld>
            <a:endParaRPr lang="en-US" dirty="0"/>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r>
              <a:rPr lang="en-US"/>
              <a:t>Java Programming: From Problem Analysis to Program Design, 4e</a:t>
            </a:r>
          </a:p>
        </p:txBody>
      </p:sp>
      <p:sp>
        <p:nvSpPr>
          <p:cNvPr id="5" name="Slide Number Placeholder 22"/>
          <p:cNvSpPr>
            <a:spLocks noGrp="1"/>
          </p:cNvSpPr>
          <p:nvPr>
            <p:ph type="sldNum" sz="quarter" idx="12"/>
          </p:nvPr>
        </p:nvSpPr>
        <p:spPr/>
        <p:txBody>
          <a:bodyPr/>
          <a:lstStyle>
            <a:lvl1pPr>
              <a:defRPr/>
            </a:lvl1pPr>
          </a:lstStyle>
          <a:p>
            <a:pPr>
              <a:defRPr/>
            </a:pPr>
            <a:fld id="{3AEF927D-07FD-DA4B-A372-DAE7B3CF2675}" type="slidenum">
              <a:rPr lang="en-US"/>
              <a:pPr>
                <a:defRPr/>
              </a:pPr>
              <a:t>‹#›</a:t>
            </a:fld>
            <a:endParaRPr lang="en-US"/>
          </a:p>
        </p:txBody>
      </p:sp>
    </p:spTree>
    <p:extLst>
      <p:ext uri="{BB962C8B-B14F-4D97-AF65-F5344CB8AC3E}">
        <p14:creationId xmlns:p14="http://schemas.microsoft.com/office/powerpoint/2010/main" val="15566047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r>
              <a:rPr lang="en-US"/>
              <a:t>Java Programming: From Problem Analysis to Program Design, 4e</a:t>
            </a:r>
          </a:p>
        </p:txBody>
      </p:sp>
      <p:sp>
        <p:nvSpPr>
          <p:cNvPr id="4" name="Slide Number Placeholder 3"/>
          <p:cNvSpPr>
            <a:spLocks noGrp="1"/>
          </p:cNvSpPr>
          <p:nvPr>
            <p:ph type="sldNum" sz="quarter" idx="12"/>
          </p:nvPr>
        </p:nvSpPr>
        <p:spPr>
          <a:xfrm>
            <a:off x="0" y="6248400"/>
            <a:ext cx="533400" cy="381000"/>
          </a:xfrm>
        </p:spPr>
        <p:txBody>
          <a:bodyPr/>
          <a:lstStyle>
            <a:lvl1pPr>
              <a:defRPr smtClean="0">
                <a:solidFill>
                  <a:schemeClr val="tx2"/>
                </a:solidFill>
              </a:defRPr>
            </a:lvl1pPr>
          </a:lstStyle>
          <a:p>
            <a:pPr>
              <a:defRPr/>
            </a:pPr>
            <a:fld id="{A021DAC1-5975-1349-8527-F0E66D2A414A}" type="slidenum">
              <a:rPr lang="en-US"/>
              <a:pPr>
                <a:defRPr/>
              </a:pPr>
              <a:t>‹#›</a:t>
            </a:fld>
            <a:endParaRPr lang="en-US"/>
          </a:p>
        </p:txBody>
      </p:sp>
    </p:spTree>
    <p:extLst>
      <p:ext uri="{BB962C8B-B14F-4D97-AF65-F5344CB8AC3E}">
        <p14:creationId xmlns:p14="http://schemas.microsoft.com/office/powerpoint/2010/main" val="2666150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3"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648" y="1994134"/>
            <a:ext cx="1615307" cy="1211480"/>
          </a:xfrm>
          <a:prstGeom prst="rect">
            <a:avLst/>
          </a:prstGeom>
          <a:ln w="50800" cap="sq" cmpd="dbl">
            <a:solidFill>
              <a:schemeClr val="accent2"/>
            </a:solidFill>
            <a:miter lim="800000"/>
          </a:ln>
        </p:spPr>
      </p:pic>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endParaRPr lang="en-US" dirty="0"/>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a:t>Java Programming: From Problem Analysis to Program Design, 4e</a:t>
            </a:r>
          </a:p>
        </p:txBody>
      </p:sp>
      <p:sp>
        <p:nvSpPr>
          <p:cNvPr id="7" name="Slide Number Placeholder 6"/>
          <p:cNvSpPr>
            <a:spLocks noGrp="1"/>
          </p:cNvSpPr>
          <p:nvPr>
            <p:ph type="sldNum" sz="quarter" idx="12"/>
          </p:nvPr>
        </p:nvSpPr>
        <p:spPr/>
        <p:txBody>
          <a:bodyPr/>
          <a:lstStyle>
            <a:lvl1pPr>
              <a:defRPr smtClean="0">
                <a:solidFill>
                  <a:srgbClr val="FFFFFF"/>
                </a:solidFill>
              </a:defRPr>
            </a:lvl1pPr>
          </a:lstStyle>
          <a:p>
            <a:pPr>
              <a:defRPr/>
            </a:pPr>
            <a:fld id="{6C6BADA5-4A37-A346-A163-6E6B6815706D}" type="slidenum">
              <a:rPr lang="en-US"/>
              <a:pPr>
                <a:defRPr/>
              </a:pPr>
              <a:t>‹#›</a:t>
            </a:fld>
            <a:endParaRPr lang="en-US"/>
          </a:p>
        </p:txBody>
      </p:sp>
    </p:spTree>
    <p:extLst>
      <p:ext uri="{BB962C8B-B14F-4D97-AF65-F5344CB8AC3E}">
        <p14:creationId xmlns:p14="http://schemas.microsoft.com/office/powerpoint/2010/main" val="131172827"/>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Drag picture to placeholder or click icon to add</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endParaRPr 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smtClean="0"/>
            </a:lvl1pPr>
          </a:lstStyle>
          <a:p>
            <a:pPr>
              <a:defRPr/>
            </a:pPr>
            <a:fld id="{C0DDFE17-8A8B-8748-B89D-FCB1F7F7EF28}" type="slidenum">
              <a:rPr lang="en-US"/>
              <a:pPr>
                <a:defRPr/>
              </a:pPr>
              <a:t>‹#›</a:t>
            </a:fld>
            <a:endParaRPr 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r>
              <a:rPr lang="en-US"/>
              <a:t>Java Programming: From Problem Analysis to Program Design, 4e</a:t>
            </a:r>
          </a:p>
        </p:txBody>
      </p:sp>
    </p:spTree>
    <p:extLst>
      <p:ext uri="{BB962C8B-B14F-4D97-AF65-F5344CB8AC3E}">
        <p14:creationId xmlns:p14="http://schemas.microsoft.com/office/powerpoint/2010/main" val="465513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r>
              <a:rPr lang="en-US"/>
              <a:t>Java Programming: From Problem Analysis to Program Design, 4e</a:t>
            </a:r>
          </a:p>
        </p:txBody>
      </p:sp>
      <p:sp>
        <p:nvSpPr>
          <p:cNvPr id="6" name="Slide Number Placeholder 22"/>
          <p:cNvSpPr>
            <a:spLocks noGrp="1"/>
          </p:cNvSpPr>
          <p:nvPr>
            <p:ph type="sldNum" sz="quarter" idx="12"/>
          </p:nvPr>
        </p:nvSpPr>
        <p:spPr/>
        <p:txBody>
          <a:bodyPr/>
          <a:lstStyle>
            <a:lvl1pPr>
              <a:defRPr/>
            </a:lvl1pPr>
          </a:lstStyle>
          <a:p>
            <a:pPr>
              <a:defRPr/>
            </a:pPr>
            <a:fld id="{F3E24E3C-DF08-2D43-BFAC-866B9527BD5D}" type="slidenum">
              <a:rPr lang="en-US"/>
              <a:pPr>
                <a:defRPr/>
              </a:pPr>
              <a:t>‹#›</a:t>
            </a:fld>
            <a:endParaRPr lang="en-US"/>
          </a:p>
        </p:txBody>
      </p:sp>
    </p:spTree>
    <p:extLst>
      <p:ext uri="{BB962C8B-B14F-4D97-AF65-F5344CB8AC3E}">
        <p14:creationId xmlns:p14="http://schemas.microsoft.com/office/powerpoint/2010/main" val="2570759090"/>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endParaRPr 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r>
              <a:rPr lang="en-US"/>
              <a:t>Java Programming: From Problem Analysis to Program Design, 4e</a:t>
            </a:r>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ABE37138-6252-814C-8701-C2B50B30CF49}" type="slidenum">
              <a:rPr lang="en-US"/>
              <a:pPr>
                <a:defRPr/>
              </a:pPr>
              <a:t>‹#›</a:t>
            </a:fld>
            <a:endParaRPr lang="en-US"/>
          </a:p>
        </p:txBody>
      </p:sp>
    </p:spTree>
    <p:extLst>
      <p:ext uri="{BB962C8B-B14F-4D97-AF65-F5344CB8AC3E}">
        <p14:creationId xmlns:p14="http://schemas.microsoft.com/office/powerpoint/2010/main" val="337949402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28"/>
          <p:cNvSpPr>
            <a:spLocks noGrp="1" noChangeArrowheads="1"/>
          </p:cNvSpPr>
          <p:nvPr>
            <p:ph type="ftr" sz="quarter" idx="10"/>
          </p:nvPr>
        </p:nvSpPr>
        <p:spPr/>
        <p:txBody>
          <a:bodyPr/>
          <a:lstStyle>
            <a:lvl1pPr>
              <a:defRPr/>
            </a:lvl1pPr>
          </a:lstStyle>
          <a:p>
            <a:pPr>
              <a:defRPr/>
            </a:pPr>
            <a:r>
              <a:rPr lang="en-US"/>
              <a:t>Java Programming: From Problem Analysis to Program Design, 4e</a:t>
            </a:r>
          </a:p>
        </p:txBody>
      </p:sp>
      <p:sp>
        <p:nvSpPr>
          <p:cNvPr id="5" name="Slide Number Placeholder 1029"/>
          <p:cNvSpPr>
            <a:spLocks noGrp="1" noChangeArrowheads="1"/>
          </p:cNvSpPr>
          <p:nvPr>
            <p:ph type="sldNum" sz="quarter" idx="11"/>
          </p:nvPr>
        </p:nvSpPr>
        <p:spPr/>
        <p:txBody>
          <a:bodyPr/>
          <a:lstStyle>
            <a:lvl1pPr>
              <a:defRPr/>
            </a:lvl1pPr>
          </a:lstStyle>
          <a:p>
            <a:pPr>
              <a:defRPr/>
            </a:pPr>
            <a:fld id="{0DBD17AC-6A6E-5447-88EE-974C578FCE37}" type="slidenum">
              <a:rPr lang="en-US"/>
              <a:pPr>
                <a:defRPr/>
              </a:pPr>
              <a:t>‹#›</a:t>
            </a:fld>
            <a:endParaRPr lang="en-US"/>
          </a:p>
        </p:txBody>
      </p:sp>
    </p:spTree>
    <p:extLst>
      <p:ext uri="{BB962C8B-B14F-4D97-AF65-F5344CB8AC3E}">
        <p14:creationId xmlns:p14="http://schemas.microsoft.com/office/powerpoint/2010/main" val="2375750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ColTx">
  <p:cSld name="Title and 2-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1028"/>
          <p:cNvSpPr>
            <a:spLocks noGrp="1" noChangeArrowheads="1"/>
          </p:cNvSpPr>
          <p:nvPr>
            <p:ph type="ftr" sz="quarter" idx="10"/>
          </p:nvPr>
        </p:nvSpPr>
        <p:spPr/>
        <p:txBody>
          <a:bodyPr/>
          <a:lstStyle>
            <a:lvl1pPr>
              <a:defRPr/>
            </a:lvl1pPr>
          </a:lstStyle>
          <a:p>
            <a:pPr>
              <a:defRPr/>
            </a:pPr>
            <a:r>
              <a:rPr lang="en-US"/>
              <a:t>Java Programming: From Problem Analysis to Program Design, 4e</a:t>
            </a:r>
          </a:p>
        </p:txBody>
      </p:sp>
      <p:sp>
        <p:nvSpPr>
          <p:cNvPr id="6" name="Slide Number Placeholder 1029"/>
          <p:cNvSpPr>
            <a:spLocks noGrp="1" noChangeArrowheads="1"/>
          </p:cNvSpPr>
          <p:nvPr>
            <p:ph type="sldNum" sz="quarter" idx="11"/>
          </p:nvPr>
        </p:nvSpPr>
        <p:spPr/>
        <p:txBody>
          <a:bodyPr/>
          <a:lstStyle>
            <a:lvl1pPr>
              <a:defRPr/>
            </a:lvl1pPr>
          </a:lstStyle>
          <a:p>
            <a:pPr>
              <a:defRPr/>
            </a:pPr>
            <a:fld id="{103E7276-A834-A947-8BA3-DE4848560F4A}" type="slidenum">
              <a:rPr lang="en-US"/>
              <a:pPr>
                <a:defRPr/>
              </a:pPr>
              <a:t>‹#›</a:t>
            </a:fld>
            <a:endParaRPr lang="en-US"/>
          </a:p>
        </p:txBody>
      </p:sp>
    </p:spTree>
    <p:extLst>
      <p:ext uri="{BB962C8B-B14F-4D97-AF65-F5344CB8AC3E}">
        <p14:creationId xmlns:p14="http://schemas.microsoft.com/office/powerpoint/2010/main" val="2369315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hasCustomPrompt="1"/>
          </p:nvPr>
        </p:nvSpPr>
        <p:spPr>
          <a:xfrm>
            <a:off x="2362200" y="2636912"/>
            <a:ext cx="6477000" cy="3230488"/>
          </a:xfrm>
        </p:spPr>
        <p:txBody>
          <a:bodyPr anchor="b"/>
          <a:lstStyle>
            <a:lvl1pPr marL="0" marR="0" indent="0" algn="l" defTabSz="914400" rtl="0" eaLnBrk="1" fontAlgn="auto" latinLnBrk="0" hangingPunct="1">
              <a:lnSpc>
                <a:spcPct val="100000"/>
              </a:lnSpc>
              <a:spcBef>
                <a:spcPct val="0"/>
              </a:spcBef>
              <a:spcAft>
                <a:spcPts val="0"/>
              </a:spcAft>
              <a:buClrTx/>
              <a:buSzTx/>
              <a:buFontTx/>
              <a:buNone/>
              <a:tabLst/>
              <a:defRPr cap="all" baseline="0"/>
            </a:lvl1pPr>
          </a:lstStyle>
          <a:p>
            <a:pPr marL="0" marR="0" lvl="0" indent="0" defTabSz="914400" rtl="0" eaLnBrk="1" fontAlgn="auto" latinLnBrk="0" hangingPunct="1">
              <a:lnSpc>
                <a:spcPct val="100000"/>
              </a:lnSpc>
              <a:spcBef>
                <a:spcPct val="0"/>
              </a:spcBef>
              <a:spcAft>
                <a:spcPts val="0"/>
              </a:spcAft>
              <a:tabLst/>
              <a:defRPr/>
            </a:pPr>
            <a:br>
              <a:rPr lang="en-US" sz="4800" b="0" kern="1200" cap="none" spc="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br>
            <a:br>
              <a:rPr lang="en-US" sz="4800" b="0" kern="1200" cap="none" spc="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br>
            <a:r>
              <a:rPr lang="en-US" sz="4800" b="0" kern="1200" cap="none" spc="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CHAPTER-#</a:t>
            </a:r>
            <a:br>
              <a:rPr lang="en-US" sz="4800" b="0" kern="1200" cap="none" spc="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br>
            <a:br>
              <a:rPr lang="en-US" dirty="0"/>
            </a:br>
            <a:r>
              <a:rPr lang="en-US" dirty="0"/>
              <a:t>TITLE</a:t>
            </a:r>
          </a:p>
        </p:txBody>
      </p:sp>
      <p:sp>
        <p:nvSpPr>
          <p:cNvPr id="9" name="Subtitle 8"/>
          <p:cNvSpPr>
            <a:spLocks noGrp="1"/>
          </p:cNvSpPr>
          <p:nvPr>
            <p:ph type="subTitle" idx="1" hasCustomPrompt="1"/>
          </p:nvPr>
        </p:nvSpPr>
        <p:spPr>
          <a:xfrm>
            <a:off x="2362200" y="6050037"/>
            <a:ext cx="6705600" cy="685800"/>
          </a:xfrm>
        </p:spPr>
        <p:txBody>
          <a:bodyPr anchor="ctr">
            <a:normAutofit/>
          </a:bodyPr>
          <a:lstStyle>
            <a:lvl1pPr marL="0" indent="0" algn="l">
              <a:buNone/>
              <a:defRPr sz="2600" baseline="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\\DrName </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800">
                <a:solidFill>
                  <a:srgbClr val="FFFFFF"/>
                </a:solidFill>
              </a:defRPr>
            </a:lvl1pPr>
          </a:lstStyle>
          <a:p>
            <a:pPr>
              <a:defRPr/>
            </a:pPr>
            <a:fld id="{93F53327-2F1E-594C-990D-276393778379}" type="datetime1">
              <a:rPr lang="en-US" smtClean="0"/>
              <a:pPr>
                <a:defRPr/>
              </a:pPr>
              <a:t>12/9/2019</a:t>
            </a:fld>
            <a:endParaRPr lang="en-US"/>
          </a:p>
        </p:txBody>
      </p:sp>
      <p:sp>
        <p:nvSpPr>
          <p:cNvPr id="17" name="Footer Placeholder 16"/>
          <p:cNvSpPr>
            <a:spLocks noGrp="1"/>
          </p:cNvSpPr>
          <p:nvPr>
            <p:ph type="ftr" sz="quarter" idx="11"/>
          </p:nvPr>
        </p:nvSpPr>
        <p:spPr>
          <a:xfrm>
            <a:off x="0" y="404664"/>
            <a:ext cx="5867400" cy="413023"/>
          </a:xfrm>
        </p:spPr>
        <p:txBody>
          <a:bodyPr/>
          <a:lstStyle>
            <a:lvl1pPr marL="0" marR="0" indent="0" algn="r" defTabSz="914400" rtl="0" eaLnBrk="1" fontAlgn="auto" latinLnBrk="0" hangingPunct="1">
              <a:lnSpc>
                <a:spcPct val="150000"/>
              </a:lnSpc>
              <a:spcBef>
                <a:spcPts val="0"/>
              </a:spcBef>
              <a:spcAft>
                <a:spcPts val="0"/>
              </a:spcAft>
              <a:buClrTx/>
              <a:buSzTx/>
              <a:buFontTx/>
              <a:buNone/>
              <a:tabLst/>
              <a:defRPr sz="3200" b="1" cap="none" spc="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defRPr>
            </a:lvl1pPr>
          </a:lstStyle>
          <a:p>
            <a:pPr>
              <a:defRPr/>
            </a:pPr>
            <a:endParaRPr lang="en-US"/>
          </a:p>
        </p:txBody>
      </p:sp>
      <p:sp>
        <p:nvSpPr>
          <p:cNvPr id="13" name="Title 7"/>
          <p:cNvSpPr txBox="1">
            <a:spLocks/>
          </p:cNvSpPr>
          <p:nvPr/>
        </p:nvSpPr>
        <p:spPr>
          <a:xfrm>
            <a:off x="2339752" y="2420888"/>
            <a:ext cx="6477000" cy="1468760"/>
          </a:xfrm>
          <a:prstGeom prst="rect">
            <a:avLst/>
          </a:prstGeom>
        </p:spPr>
        <p:txBody>
          <a:bodyPr vert="horz" anchor="b">
            <a:normAutofit/>
          </a:bodyPr>
          <a:lstStyle>
            <a:lvl1pPr>
              <a:defRPr cap="all"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en-US" sz="4800" b="0" kern="1200" cap="none" spc="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5178240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B961D78B-0C97-8D4F-8109-50E9DF4CA202}" type="datetime1">
              <a:rPr lang="en-US" smtClean="0"/>
              <a:pPr>
                <a:defRPr/>
              </a:pPr>
              <a:t>12/9/2019</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E7004751-A518-714C-A562-7EB765C2BF17}" type="slidenum">
              <a:rPr lang="en-US" smtClean="0"/>
              <a:pPr>
                <a:defRPr/>
              </a:pPr>
              <a:t>‹#›</a:t>
            </a:fld>
            <a:endParaRPr lang="en-US"/>
          </a:p>
        </p:txBody>
      </p:sp>
    </p:spTree>
    <p:extLst>
      <p:ext uri="{BB962C8B-B14F-4D97-AF65-F5344CB8AC3E}">
        <p14:creationId xmlns:p14="http://schemas.microsoft.com/office/powerpoint/2010/main" val="922004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DB2D8FB4-A1A9-9C41-AB0D-0C94C4E5DC7B}"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pPr>
              <a:defRPr/>
            </a:pPr>
            <a:fld id="{645E7128-554C-A24C-96D7-B9707A9C8DFF}" type="datetime1">
              <a:rPr lang="en-US" smtClean="0"/>
              <a:pPr>
                <a:defRPr/>
              </a:pPr>
              <a:t>12/9/2019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E6117DAA-CF62-1E4A-8A2B-5A49EC6D4499}" type="slidenum">
              <a:rPr lang="en-US" smtClean="0"/>
              <a:pPr>
                <a:defRPr/>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06389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endParaRPr lang="en-US" dirty="0"/>
          </a:p>
        </p:txBody>
      </p:sp>
      <p:sp>
        <p:nvSpPr>
          <p:cNvPr id="12" name="Date Placeholder 11"/>
          <p:cNvSpPr>
            <a:spLocks noGrp="1"/>
          </p:cNvSpPr>
          <p:nvPr>
            <p:ph type="dt" sz="half" idx="10"/>
          </p:nvPr>
        </p:nvSpPr>
        <p:spPr/>
        <p:txBody>
          <a:bodyPr/>
          <a:lstStyle/>
          <a:p>
            <a:pPr>
              <a:defRPr/>
            </a:pPr>
            <a:fld id="{C73F93C7-2C7D-C44E-AB5B-4D74ACE9E579}" type="datetime1">
              <a:rPr lang="en-US" smtClean="0"/>
              <a:pPr>
                <a:defRPr/>
              </a:pPr>
              <a:t>12/9/2019</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defRPr/>
            </a:pPr>
            <a:fld id="{56C07D9B-085A-E843-A2C9-06290F895C00}" type="slidenum">
              <a:rPr lang="en-US" smtClean="0"/>
              <a:pPr>
                <a:defRPr/>
              </a:pPr>
              <a:t>‹#›</a:t>
            </a:fld>
            <a:endParaRPr lang="en-US"/>
          </a:p>
        </p:txBody>
      </p:sp>
      <p:sp>
        <p:nvSpPr>
          <p:cNvPr id="14" name="Footer Placeholder 13"/>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513490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p:txBody>
          <a:bodyPr rtlCol="0"/>
          <a:lstStyle/>
          <a:p>
            <a:pPr>
              <a:defRPr/>
            </a:pPr>
            <a:fld id="{B34B8717-B550-F640-84E1-03A31409176F}" type="datetime1">
              <a:rPr lang="en-US" smtClean="0"/>
              <a:pPr>
                <a:defRPr/>
              </a:pPr>
              <a:t>12/9/2019</a:t>
            </a:fld>
            <a:endParaRPr lang="en-US"/>
          </a:p>
        </p:txBody>
      </p:sp>
      <p:sp>
        <p:nvSpPr>
          <p:cNvPr id="10" name="Slide Number Placeholder 9"/>
          <p:cNvSpPr>
            <a:spLocks noGrp="1"/>
          </p:cNvSpPr>
          <p:nvPr>
            <p:ph type="sldNum" sz="quarter" idx="16"/>
          </p:nvPr>
        </p:nvSpPr>
        <p:spPr/>
        <p:txBody>
          <a:bodyPr rtlCol="0"/>
          <a:lstStyle/>
          <a:p>
            <a:pPr>
              <a:defRPr/>
            </a:pPr>
            <a:fld id="{7314B863-7E58-FF44-9AB1-7B5AD3BDA82C}" type="slidenum">
              <a:rPr lang="en-US" smtClean="0"/>
              <a:pPr>
                <a:defRPr/>
              </a:pPr>
              <a:t>‹#›</a:t>
            </a:fld>
            <a:endParaRPr lang="en-US"/>
          </a:p>
        </p:txBody>
      </p:sp>
      <p:sp>
        <p:nvSpPr>
          <p:cNvPr id="12" name="Footer Placeholder 11"/>
          <p:cNvSpPr>
            <a:spLocks noGrp="1"/>
          </p:cNvSpPr>
          <p:nvPr>
            <p:ph type="ftr" sz="quarter" idx="17"/>
          </p:nvPr>
        </p:nvSpPr>
        <p:spPr/>
        <p:txBody>
          <a:bodyPr rtlCol="0"/>
          <a:lstStyle/>
          <a:p>
            <a:pPr>
              <a:defRPr/>
            </a:pPr>
            <a:endParaRPr lang="en-US"/>
          </a:p>
        </p:txBody>
      </p:sp>
    </p:spTree>
    <p:extLst>
      <p:ext uri="{BB962C8B-B14F-4D97-AF65-F5344CB8AC3E}">
        <p14:creationId xmlns:p14="http://schemas.microsoft.com/office/powerpoint/2010/main" val="1508863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lang="en-US"/>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5"/>
          </p:nvPr>
        </p:nvSpPr>
        <p:spPr/>
        <p:txBody>
          <a:bodyPr rtlCol="0"/>
          <a:lstStyle/>
          <a:p>
            <a:pPr>
              <a:defRPr/>
            </a:pPr>
            <a:fld id="{300209D2-6228-D544-BA51-6DDB8373819C}" type="datetime1">
              <a:rPr lang="en-US" smtClean="0"/>
              <a:pPr>
                <a:defRPr/>
              </a:pPr>
              <a:t>12/9/2019</a:t>
            </a:fld>
            <a:endParaRPr lang="en-US"/>
          </a:p>
        </p:txBody>
      </p:sp>
      <p:sp>
        <p:nvSpPr>
          <p:cNvPr id="12" name="Slide Number Placeholder 11"/>
          <p:cNvSpPr>
            <a:spLocks noGrp="1"/>
          </p:cNvSpPr>
          <p:nvPr>
            <p:ph type="sldNum" sz="quarter" idx="16"/>
          </p:nvPr>
        </p:nvSpPr>
        <p:spPr/>
        <p:txBody>
          <a:bodyPr rtlCol="0"/>
          <a:lstStyle/>
          <a:p>
            <a:pPr>
              <a:defRPr/>
            </a:pPr>
            <a:fld id="{82724FA0-57FF-5F40-AAC0-E46CBCB4BA5D}" type="slidenum">
              <a:rPr lang="en-US" smtClean="0"/>
              <a:pPr>
                <a:defRPr/>
              </a:pPr>
              <a:t>‹#›</a:t>
            </a:fld>
            <a:endParaRPr lang="en-US"/>
          </a:p>
        </p:txBody>
      </p:sp>
      <p:sp>
        <p:nvSpPr>
          <p:cNvPr id="14" name="Footer Placeholder 13"/>
          <p:cNvSpPr>
            <a:spLocks noGrp="1"/>
          </p:cNvSpPr>
          <p:nvPr>
            <p:ph type="ftr" sz="quarter" idx="17"/>
          </p:nvPr>
        </p:nvSpPr>
        <p:spPr/>
        <p:txBody>
          <a:bodyPr rtlCol="0"/>
          <a:lstStyle/>
          <a:p>
            <a:pPr>
              <a:defRPr/>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11886645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10435B39-21A5-0243-B75A-7260DDD7FA05}" type="datetime1">
              <a:rPr lang="en-US" smtClean="0"/>
              <a:pPr>
                <a:defRPr/>
              </a:pPr>
              <a:t>12/9/2019</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defRPr/>
            </a:pPr>
            <a:fld id="{BAF2F445-9D75-7D47-A0B1-958E52FC2317}" type="slidenum">
              <a:rPr lang="en-US" smtClean="0"/>
              <a:pPr>
                <a:defRPr/>
              </a:pPr>
              <a:t>‹#›</a:t>
            </a:fld>
            <a:endParaRPr lang="en-US"/>
          </a:p>
        </p:txBody>
      </p:sp>
    </p:spTree>
    <p:extLst>
      <p:ext uri="{BB962C8B-B14F-4D97-AF65-F5344CB8AC3E}">
        <p14:creationId xmlns:p14="http://schemas.microsoft.com/office/powerpoint/2010/main" val="14746251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7FC3EEE-18B0-4242-8B7B-8FF16D7079EB}" type="datetime1">
              <a:rPr lang="en-US" smtClean="0"/>
              <a:pPr>
                <a:defRPr/>
              </a:pPr>
              <a:t>12/9/2019</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FCA8C80A-6F4D-FC47-8117-A1288FEF46A6}" type="slidenum">
              <a:rPr lang="en-US" smtClean="0"/>
              <a:pPr>
                <a:defRPr/>
              </a:pPr>
              <a:t>‹#›</a:t>
            </a:fld>
            <a:endParaRPr lang="en-US"/>
          </a:p>
        </p:txBody>
      </p:sp>
    </p:spTree>
    <p:extLst>
      <p:ext uri="{BB962C8B-B14F-4D97-AF65-F5344CB8AC3E}">
        <p14:creationId xmlns:p14="http://schemas.microsoft.com/office/powerpoint/2010/main" val="38875988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pPr>
              <a:defRPr/>
            </a:pPr>
            <a:fld id="{05561890-553D-CE4C-8537-6524A1ED8A14}" type="datetime1">
              <a:rPr lang="en-US" smtClean="0"/>
              <a:pPr>
                <a:defRPr/>
              </a:pPr>
              <a:t>12/9/2019</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defRPr/>
            </a:pPr>
            <a:fld id="{E7004751-A518-714C-A562-7EB765C2BF17}" type="slidenum">
              <a:rPr lang="en-US" smtClean="0"/>
              <a:pPr>
                <a:defRPr/>
              </a:pPr>
              <a:t>‹#›</a:t>
            </a:fld>
            <a:endParaRPr lang="en-US"/>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custDataLst>
              <p:tags r:id="rId1"/>
            </p:custDataLst>
          </p:nvPr>
        </p:nvPicPr>
        <p:blipFill>
          <a:blip r:embed="rId3"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648" y="1994134"/>
            <a:ext cx="1615307" cy="1211480"/>
          </a:xfrm>
          <a:prstGeom prst="rect">
            <a:avLst/>
          </a:prstGeom>
          <a:ln w="50800" cap="sq" cmpd="dbl">
            <a:solidFill>
              <a:schemeClr val="accent2"/>
            </a:solidFill>
            <a:miter lim="800000"/>
          </a:ln>
        </p:spPr>
      </p:pic>
    </p:spTree>
    <p:extLst>
      <p:ext uri="{BB962C8B-B14F-4D97-AF65-F5344CB8AC3E}">
        <p14:creationId xmlns:p14="http://schemas.microsoft.com/office/powerpoint/2010/main" val="2365021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lang="en-US"/>
              <a:t>Click to edit Master title style</a:t>
            </a:r>
            <a:endParaRPr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6248400"/>
            <a:ext cx="2667000" cy="365125"/>
          </a:xfrm>
        </p:spPr>
        <p:txBody>
          <a:bodyPr rtlCol="0"/>
          <a:lstStyle/>
          <a:p>
            <a:pPr>
              <a:defRPr/>
            </a:pPr>
            <a:fld id="{E4E4FF9D-9E32-4041-A96E-650205327CB1}" type="datetime1">
              <a:rPr lang="en-US" smtClean="0"/>
              <a:pPr>
                <a:defRPr/>
              </a:pPr>
              <a:t>12/9/2019</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defRPr/>
            </a:pPr>
            <a:fld id="{7EF9EA61-72DF-DC4D-A869-F02B50FB73A4}" type="slidenum">
              <a:rPr lang="en-US" smtClean="0"/>
              <a:pPr>
                <a:defRPr/>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pPr>
              <a:defRPr/>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lang="en-US"/>
              <a:t>Drag picture to placeholder or click icon to add</a:t>
            </a:r>
            <a:endParaRPr lang="en-US" dirty="0"/>
          </a:p>
        </p:txBody>
      </p:sp>
    </p:spTree>
    <p:extLst>
      <p:ext uri="{BB962C8B-B14F-4D97-AF65-F5344CB8AC3E}">
        <p14:creationId xmlns:p14="http://schemas.microsoft.com/office/powerpoint/2010/main" val="1654261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45AF976E-F1D5-2C42-AE05-EC8EE6A7A54E}" type="datetime1">
              <a:rPr lang="en-US" smtClean="0"/>
              <a:pPr>
                <a:defRPr/>
              </a:pPr>
              <a:t>12/9/2019</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7B26B42-7F27-A248-8268-F1C2F8935164}" type="slidenum">
              <a:rPr lang="en-US" smtClean="0"/>
              <a:pPr>
                <a:defRPr/>
              </a:pPr>
              <a:t>‹#›</a:t>
            </a:fld>
            <a:endParaRPr lang="en-US"/>
          </a:p>
        </p:txBody>
      </p:sp>
    </p:spTree>
    <p:extLst>
      <p:ext uri="{BB962C8B-B14F-4D97-AF65-F5344CB8AC3E}">
        <p14:creationId xmlns:p14="http://schemas.microsoft.com/office/powerpoint/2010/main" val="34312863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53200" y="6248402"/>
            <a:ext cx="2209800" cy="365125"/>
          </a:xfrm>
        </p:spPr>
        <p:txBody>
          <a:bodyPr/>
          <a:lstStyle/>
          <a:p>
            <a:pPr>
              <a:defRPr/>
            </a:pPr>
            <a:fld id="{3574B43A-F889-9B44-9C86-B30A04887339}" type="datetime1">
              <a:rPr lang="en-US" smtClean="0"/>
              <a:pPr>
                <a:defRPr/>
              </a:pPr>
              <a:t>12/9/2019</a:t>
            </a:fld>
            <a:endParaRPr lang="en-US"/>
          </a:p>
        </p:txBody>
      </p:sp>
      <p:sp>
        <p:nvSpPr>
          <p:cNvPr id="5" name="Footer Placeholder 4"/>
          <p:cNvSpPr>
            <a:spLocks noGrp="1"/>
          </p:cNvSpPr>
          <p:nvPr>
            <p:ph type="ftr" sz="quarter" idx="11"/>
          </p:nvPr>
        </p:nvSpPr>
        <p:spPr>
          <a:xfrm>
            <a:off x="457201" y="6248207"/>
            <a:ext cx="5573483" cy="365125"/>
          </a:xfrm>
        </p:spPr>
        <p:txBody>
          <a:bodyPr/>
          <a:lstStyle/>
          <a:p>
            <a:pPr>
              <a:defRPr/>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rot="5400000">
            <a:off x="5989638" y="144462"/>
            <a:ext cx="533400" cy="244476"/>
          </a:xfrm>
        </p:spPr>
        <p:txBody>
          <a:bodyPr/>
          <a:lstStyle/>
          <a:p>
            <a:pPr>
              <a:defRPr/>
            </a:pPr>
            <a:fld id="{6E8B9AEF-5EAC-3344-A706-A6ADE0877F37}" type="slidenum">
              <a:rPr lang="en-US" smtClean="0"/>
              <a:pPr>
                <a:defRPr/>
              </a:pPr>
              <a:t>‹#›</a:t>
            </a:fld>
            <a:endParaRPr lang="en-US"/>
          </a:p>
        </p:txBody>
      </p:sp>
    </p:spTree>
    <p:extLst>
      <p:ext uri="{BB962C8B-B14F-4D97-AF65-F5344CB8AC3E}">
        <p14:creationId xmlns:p14="http://schemas.microsoft.com/office/powerpoint/2010/main" val="2825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r>
              <a:rPr lang="en-US"/>
              <a:t> </a:t>
            </a:r>
            <a:fld id="{C7412C4C-2568-224C-B096-8F8DE0624533}" type="slidenum">
              <a:rPr lang="en-US" smtClean="0"/>
              <a:pPr/>
              <a:t>‹#›</a:t>
            </a:fld>
            <a:endParaRPr lang="en-US" dirty="0"/>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229600" cy="914400"/>
          </a:xfrm>
        </p:spPr>
        <p:txBody>
          <a:bodyPr/>
          <a:lstStyle/>
          <a:p>
            <a:r>
              <a:rPr lang="en-US"/>
              <a:t>Click to edit Master title style</a:t>
            </a:r>
          </a:p>
        </p:txBody>
      </p:sp>
      <p:sp>
        <p:nvSpPr>
          <p:cNvPr id="3" name="Text Placeholder 2"/>
          <p:cNvSpPr>
            <a:spLocks noGrp="1"/>
          </p:cNvSpPr>
          <p:nvPr>
            <p:ph type="body" sz="half" idx="1"/>
          </p:nvPr>
        </p:nvSpPr>
        <p:spPr>
          <a:xfrm>
            <a:off x="762000" y="1981200"/>
            <a:ext cx="4000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4000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685800" y="6477000"/>
            <a:ext cx="7315200" cy="228600"/>
          </a:xfrm>
        </p:spPr>
        <p:txBody>
          <a:bodyPr/>
          <a:lstStyle>
            <a:lvl1pPr>
              <a:defRPr/>
            </a:lvl1pPr>
          </a:lstStyle>
          <a:p>
            <a:pPr>
              <a:defRPr/>
            </a:pPr>
            <a:endParaRPr lang="en-US"/>
          </a:p>
        </p:txBody>
      </p:sp>
      <p:sp>
        <p:nvSpPr>
          <p:cNvPr id="6" name="Slide Number Placeholder 5"/>
          <p:cNvSpPr>
            <a:spLocks noGrp="1"/>
          </p:cNvSpPr>
          <p:nvPr>
            <p:ph type="sldNum" sz="quarter" idx="11"/>
          </p:nvPr>
        </p:nvSpPr>
        <p:spPr>
          <a:xfrm>
            <a:off x="8229600" y="6477000"/>
            <a:ext cx="762000" cy="152400"/>
          </a:xfrm>
        </p:spPr>
        <p:txBody>
          <a:bodyPr/>
          <a:lstStyle>
            <a:lvl1pPr>
              <a:defRPr/>
            </a:lvl1pPr>
          </a:lstStyle>
          <a:p>
            <a:pPr>
              <a:defRPr/>
            </a:pPr>
            <a:fld id="{E7004751-A518-714C-A562-7EB765C2BF17}" type="slidenum">
              <a:rPr lang="en-US" smtClean="0"/>
              <a:pPr>
                <a:defRPr/>
              </a:pPr>
              <a:t>‹#›</a:t>
            </a:fld>
            <a:endParaRPr lang="en-US"/>
          </a:p>
        </p:txBody>
      </p:sp>
      <p:sp>
        <p:nvSpPr>
          <p:cNvPr id="7" name="Slide Number Placeholder 6"/>
          <p:cNvSpPr txBox="1">
            <a:spLocks/>
          </p:cNvSpPr>
          <p:nvPr/>
        </p:nvSpPr>
        <p:spPr>
          <a:xfrm>
            <a:off x="0" y="1272222"/>
            <a:ext cx="533400" cy="244476"/>
          </a:xfrm>
          <a:prstGeom prst="rect">
            <a:avLst/>
          </a:prstGeom>
        </p:spPr>
        <p:txBody>
          <a:bodyPr vert="horz" anchor="ctr" anchorCtr="0">
            <a:normAutofit fontScale="85000" lnSpcReduction="20000"/>
          </a:bodyPr>
          <a:lstStyle>
            <a:lvl1pPr>
              <a:defRPr>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25A1C68-F048-4C66-8544-2D3BD35A5879}" type="slidenum">
              <a:rPr kumimoji="0" lang="en-US" sz="1400" b="1" i="0" u="none" strike="noStrike" kern="1200" cap="none" spc="0" normalizeH="0" baseline="0" noProof="0" smtClean="0">
                <a:ln>
                  <a:noFill/>
                </a:ln>
                <a:solidFill>
                  <a:srgbClr val="FFFFFF"/>
                </a:solidFill>
                <a:effectLst/>
                <a:uLnTx/>
                <a:uFillTx/>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12470687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8229600" cy="914400"/>
          </a:xfrm>
        </p:spPr>
        <p:txBody>
          <a:bodyPr/>
          <a:lstStyle/>
          <a:p>
            <a:r>
              <a:rPr lang="en-US"/>
              <a:t>Click to edit Master title style</a:t>
            </a:r>
          </a:p>
        </p:txBody>
      </p:sp>
      <p:sp>
        <p:nvSpPr>
          <p:cNvPr id="3" name="Content Placeholder 2"/>
          <p:cNvSpPr>
            <a:spLocks noGrp="1"/>
          </p:cNvSpPr>
          <p:nvPr>
            <p:ph sz="quarter" idx="1"/>
          </p:nvPr>
        </p:nvSpPr>
        <p:spPr>
          <a:xfrm>
            <a:off x="762000" y="1981200"/>
            <a:ext cx="4000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4900" y="1981200"/>
            <a:ext cx="4000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62000" y="4114800"/>
            <a:ext cx="4000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914900" y="4114800"/>
            <a:ext cx="4000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685800" y="6477000"/>
            <a:ext cx="7315200" cy="228600"/>
          </a:xfrm>
        </p:spPr>
        <p:txBody>
          <a:bodyPr/>
          <a:lstStyle>
            <a:lvl1pPr>
              <a:defRPr/>
            </a:lvl1pPr>
          </a:lstStyle>
          <a:p>
            <a:pPr>
              <a:defRPr/>
            </a:pPr>
            <a:endParaRPr lang="en-US"/>
          </a:p>
        </p:txBody>
      </p:sp>
      <p:sp>
        <p:nvSpPr>
          <p:cNvPr id="8" name="Slide Number Placeholder 7"/>
          <p:cNvSpPr>
            <a:spLocks noGrp="1"/>
          </p:cNvSpPr>
          <p:nvPr>
            <p:ph type="sldNum" sz="quarter" idx="11"/>
          </p:nvPr>
        </p:nvSpPr>
        <p:spPr>
          <a:xfrm>
            <a:off x="8229600" y="6477000"/>
            <a:ext cx="762000" cy="152400"/>
          </a:xfrm>
        </p:spPr>
        <p:txBody>
          <a:bodyPr/>
          <a:lstStyle>
            <a:lvl1pPr>
              <a:defRPr/>
            </a:lvl1pPr>
          </a:lstStyle>
          <a:p>
            <a:pPr>
              <a:defRPr/>
            </a:pPr>
            <a:fld id="{E7004751-A518-714C-A562-7EB765C2BF17}" type="slidenum">
              <a:rPr lang="en-US" smtClean="0"/>
              <a:pPr>
                <a:defRPr/>
              </a:pPr>
              <a:t>‹#›</a:t>
            </a:fld>
            <a:endParaRPr lang="en-US"/>
          </a:p>
        </p:txBody>
      </p:sp>
    </p:spTree>
    <p:extLst>
      <p:ext uri="{BB962C8B-B14F-4D97-AF65-F5344CB8AC3E}">
        <p14:creationId xmlns:p14="http://schemas.microsoft.com/office/powerpoint/2010/main" val="41000182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p:cNvSpPr>
            <a:spLocks noGrp="1"/>
          </p:cNvSpPr>
          <p:nvPr>
            <p:ph type="dt" sz="half" idx="10"/>
          </p:nvPr>
        </p:nvSpPr>
        <p:spPr>
          <a:xfrm>
            <a:off x="457200" y="6245225"/>
            <a:ext cx="2133600" cy="476250"/>
          </a:xfrm>
        </p:spPr>
        <p:txBody>
          <a:bodyPr rtlCol="0"/>
          <a:lstStyle>
            <a:lvl1pPr fontAlgn="auto">
              <a:spcBef>
                <a:spcPts val="0"/>
              </a:spcBef>
              <a:spcAft>
                <a:spcPts val="0"/>
              </a:spcAft>
              <a:defRPr>
                <a:solidFill>
                  <a:schemeClr val="tx1">
                    <a:tint val="75000"/>
                  </a:schemeClr>
                </a:solidFill>
                <a:latin typeface="+mn-lt"/>
                <a:ea typeface="+mn-ea"/>
              </a:defRPr>
            </a:lvl1pPr>
          </a:lstStyle>
          <a:p>
            <a:pPr>
              <a:defRPr/>
            </a:pPr>
            <a:fld id="{B9BA01AB-4F94-6B4A-9522-994471A4455B}" type="datetime1">
              <a:rPr lang="en-US" smtClean="0"/>
              <a:pPr>
                <a:defRPr/>
              </a:pPr>
              <a:t>12/9/2019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a:defRPr/>
            </a:pPr>
            <a:fld id="{B66D4D3F-C63B-1047-9FE6-1B319D5F02D8}" type="slidenum">
              <a:rPr lang="en-US"/>
              <a:pPr>
                <a:defRPr/>
              </a:pPr>
              <a:t>‹#›</a:t>
            </a:fld>
            <a:endParaRPr lang="en-US"/>
          </a:p>
        </p:txBody>
      </p:sp>
    </p:spTree>
    <p:extLst>
      <p:ext uri="{BB962C8B-B14F-4D97-AF65-F5344CB8AC3E}">
        <p14:creationId xmlns:p14="http://schemas.microsoft.com/office/powerpoint/2010/main" val="7249817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28351978-566A-411B-8C79-618EBABCD6C1}" type="datetimeFigureOut">
              <a:rPr lang="en-US" smtClean="0"/>
              <a:pPr/>
              <a:t>12/9/2019</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8CBEB9D6-74D6-4C99-B1BC-1528A88150EE}" type="slidenum">
              <a:rPr lang="en-US" smtClean="0"/>
              <a:pPr/>
              <a:t>‹#›</a:t>
            </a:fld>
            <a:endParaRPr lang="en-US"/>
          </a:p>
        </p:txBody>
      </p:sp>
    </p:spTree>
    <p:extLst>
      <p:ext uri="{BB962C8B-B14F-4D97-AF65-F5344CB8AC3E}">
        <p14:creationId xmlns:p14="http://schemas.microsoft.com/office/powerpoint/2010/main" val="36568660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8351978-566A-411B-8C79-618EBABCD6C1}"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EB9D6-74D6-4C99-B1BC-1528A88150EE}"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481634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8351978-566A-411B-8C79-618EBABCD6C1}"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EB9D6-74D6-4C99-B1BC-1528A88150EE}"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2504419525"/>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351978-566A-411B-8C79-618EBABCD6C1}" type="datetimeFigureOut">
              <a:rPr lang="en-US" smtClean="0"/>
              <a:pPr/>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EB9D6-74D6-4C99-B1BC-1528A88150EE}"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2852070357"/>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8351978-566A-411B-8C79-618EBABCD6C1}" type="datetimeFigureOut">
              <a:rPr lang="en-US" smtClean="0"/>
              <a:pPr/>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EB9D6-74D6-4C99-B1BC-1528A88150EE}" type="slidenum">
              <a:rPr lang="en-US" smtClean="0"/>
              <a:pPr/>
              <a:t>‹#›</a:t>
            </a:fld>
            <a:endParaRPr lang="en-US"/>
          </a:p>
        </p:txBody>
      </p:sp>
    </p:spTree>
    <p:extLst>
      <p:ext uri="{BB962C8B-B14F-4D97-AF65-F5344CB8AC3E}">
        <p14:creationId xmlns:p14="http://schemas.microsoft.com/office/powerpoint/2010/main" val="266931044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8351978-566A-411B-8C79-618EBABCD6C1}" type="datetimeFigureOut">
              <a:rPr lang="en-US" smtClean="0"/>
              <a:pPr/>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EB9D6-74D6-4C99-B1BC-1528A88150EE}"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2915402542"/>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51978-566A-411B-8C79-618EBABCD6C1}" type="datetimeFigureOut">
              <a:rPr lang="en-US" smtClean="0"/>
              <a:pPr/>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EB9D6-74D6-4C99-B1BC-1528A88150EE}" type="slidenum">
              <a:rPr lang="en-US" smtClean="0"/>
              <a:pPr/>
              <a:t>‹#›</a:t>
            </a:fld>
            <a:endParaRPr lang="en-US"/>
          </a:p>
        </p:txBody>
      </p:sp>
    </p:spTree>
    <p:extLst>
      <p:ext uri="{BB962C8B-B14F-4D97-AF65-F5344CB8AC3E}">
        <p14:creationId xmlns:p14="http://schemas.microsoft.com/office/powerpoint/2010/main" val="3651150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r>
              <a:rPr lang="en-US"/>
              <a:t> </a:t>
            </a:r>
            <a:fld id="{5D0D2004-B77A-F847-985F-94C9A127A6E7}"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8351978-566A-411B-8C79-618EBABCD6C1}" type="datetimeFigureOut">
              <a:rPr lang="en-US" smtClean="0"/>
              <a:pPr/>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EB9D6-74D6-4C99-B1BC-1528A88150EE}" type="slidenum">
              <a:rPr lang="en-US" smtClean="0"/>
              <a:pPr/>
              <a:t>‹#›</a:t>
            </a:fld>
            <a:endParaRPr lang="en-US"/>
          </a:p>
        </p:txBody>
      </p:sp>
    </p:spTree>
    <p:extLst>
      <p:ext uri="{BB962C8B-B14F-4D97-AF65-F5344CB8AC3E}">
        <p14:creationId xmlns:p14="http://schemas.microsoft.com/office/powerpoint/2010/main" val="384108891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28351978-566A-411B-8C79-618EBABCD6C1}" type="datetimeFigureOut">
              <a:rPr lang="en-US" smtClean="0"/>
              <a:pPr/>
              <a:t>12/9/2019</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8CBEB9D6-74D6-4C99-B1BC-1528A88150EE}"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4233151139"/>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8351978-566A-411B-8C79-618EBABCD6C1}"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EB9D6-74D6-4C99-B1BC-1528A88150EE}" type="slidenum">
              <a:rPr lang="en-US" smtClean="0"/>
              <a:pPr/>
              <a:t>‹#›</a:t>
            </a:fld>
            <a:endParaRPr lang="en-US"/>
          </a:p>
        </p:txBody>
      </p:sp>
    </p:spTree>
    <p:extLst>
      <p:ext uri="{BB962C8B-B14F-4D97-AF65-F5344CB8AC3E}">
        <p14:creationId xmlns:p14="http://schemas.microsoft.com/office/powerpoint/2010/main" val="5655699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8351978-566A-411B-8C79-618EBABCD6C1}" type="datetimeFigureOut">
              <a:rPr lang="en-US" smtClean="0"/>
              <a:pPr/>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EB9D6-74D6-4C99-B1BC-1528A88150EE}" type="slidenum">
              <a:rPr lang="en-US" smtClean="0"/>
              <a:pPr/>
              <a:t>‹#›</a:t>
            </a:fld>
            <a:endParaRPr lang="en-US"/>
          </a:p>
        </p:txBody>
      </p:sp>
    </p:spTree>
    <p:extLst>
      <p:ext uri="{BB962C8B-B14F-4D97-AF65-F5344CB8AC3E}">
        <p14:creationId xmlns:p14="http://schemas.microsoft.com/office/powerpoint/2010/main" val="12314785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5" name="Slide Number Placeholder 6"/>
          <p:cNvSpPr txBox="1">
            <a:spLocks/>
          </p:cNvSpPr>
          <p:nvPr/>
        </p:nvSpPr>
        <p:spPr>
          <a:xfrm>
            <a:off x="0" y="1271588"/>
            <a:ext cx="533400" cy="244475"/>
          </a:xfrm>
          <a:prstGeom prst="rect">
            <a:avLst/>
          </a:prstGeom>
        </p:spPr>
        <p:txBody>
          <a:bodyPr anchor="ctr">
            <a:normAutofit fontScale="77500" lnSpcReduction="20000"/>
          </a:bodyPr>
          <a:lstStyle>
            <a:lvl1pPr>
              <a:defRPr>
                <a:solidFill>
                  <a:srgbClr val="FFFFFF"/>
                </a:solidFill>
              </a:defRPr>
            </a:lvl1pPr>
          </a:lstStyle>
          <a:p>
            <a:pPr algn="ctr" fontAlgn="auto">
              <a:spcBef>
                <a:spcPts val="0"/>
              </a:spcBef>
              <a:spcAft>
                <a:spcPts val="0"/>
              </a:spcAft>
              <a:defRPr/>
            </a:pPr>
            <a:fld id="{FF1FF5EA-CD33-7C4D-9E8D-3DDB2E3E078D}" type="slidenum">
              <a:rPr lang="en-US" sz="1400" smtClean="0">
                <a:latin typeface="+mn-lt"/>
                <a:ea typeface="+mn-ea"/>
                <a:cs typeface="+mn-cs"/>
              </a:rPr>
              <a:pPr algn="ctr" fontAlgn="auto">
                <a:spcBef>
                  <a:spcPts val="0"/>
                </a:spcBef>
                <a:spcAft>
                  <a:spcPts val="0"/>
                </a:spcAft>
                <a:defRPr/>
              </a:pPr>
              <a:t>‹#›</a:t>
            </a:fld>
            <a:endParaRPr lang="en-US" sz="1400">
              <a:latin typeface="+mn-lt"/>
              <a:ea typeface="+mn-ea"/>
              <a:cs typeface="+mn-cs"/>
            </a:endParaRPr>
          </a:p>
        </p:txBody>
      </p:sp>
      <p:sp>
        <p:nvSpPr>
          <p:cNvPr id="2" name="Title 1"/>
          <p:cNvSpPr>
            <a:spLocks noGrp="1"/>
          </p:cNvSpPr>
          <p:nvPr>
            <p:ph type="title"/>
          </p:nvPr>
        </p:nvSpPr>
        <p:spPr>
          <a:xfrm>
            <a:off x="685800" y="609600"/>
            <a:ext cx="8229600" cy="914400"/>
          </a:xfrm>
        </p:spPr>
        <p:txBody>
          <a:bodyPr/>
          <a:lstStyle/>
          <a:p>
            <a:r>
              <a:rPr lang="en-US"/>
              <a:t>Click to edit Master title style</a:t>
            </a:r>
          </a:p>
        </p:txBody>
      </p:sp>
      <p:sp>
        <p:nvSpPr>
          <p:cNvPr id="3" name="Text Placeholder 2"/>
          <p:cNvSpPr>
            <a:spLocks noGrp="1"/>
          </p:cNvSpPr>
          <p:nvPr>
            <p:ph type="body" sz="half" idx="1"/>
          </p:nvPr>
        </p:nvSpPr>
        <p:spPr>
          <a:xfrm>
            <a:off x="762000" y="1981200"/>
            <a:ext cx="4000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4000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p:cNvSpPr>
            <a:spLocks noGrp="1"/>
          </p:cNvSpPr>
          <p:nvPr>
            <p:ph type="ftr" sz="quarter" idx="10"/>
          </p:nvPr>
        </p:nvSpPr>
        <p:spPr>
          <a:xfrm>
            <a:off x="685800" y="6477000"/>
            <a:ext cx="7315200" cy="228600"/>
          </a:xfrm>
        </p:spPr>
        <p:txBody>
          <a:bodyPr/>
          <a:lstStyle>
            <a:lvl1pPr>
              <a:defRPr smtClean="0"/>
            </a:lvl1pPr>
          </a:lstStyle>
          <a:p>
            <a:pPr>
              <a:defRPr/>
            </a:pPr>
            <a:r>
              <a:rPr lang="en-US"/>
              <a:t>Java Programming: From Problem Analysis to Program Design, 4e</a:t>
            </a:r>
          </a:p>
        </p:txBody>
      </p:sp>
      <p:sp>
        <p:nvSpPr>
          <p:cNvPr id="7" name="Slide Number Placeholder 5"/>
          <p:cNvSpPr>
            <a:spLocks noGrp="1"/>
          </p:cNvSpPr>
          <p:nvPr>
            <p:ph type="sldNum" sz="quarter" idx="11"/>
          </p:nvPr>
        </p:nvSpPr>
        <p:spPr>
          <a:xfrm>
            <a:off x="8229600" y="6477000"/>
            <a:ext cx="762000" cy="152400"/>
          </a:xfrm>
        </p:spPr>
        <p:txBody>
          <a:bodyPr/>
          <a:lstStyle>
            <a:lvl1pPr>
              <a:defRPr smtClean="0"/>
            </a:lvl1pPr>
          </a:lstStyle>
          <a:p>
            <a:pPr>
              <a:defRPr/>
            </a:pPr>
            <a:fld id="{1AF9B945-69AE-5049-A441-9F361182EE13}" type="slidenum">
              <a:rPr lang="en-US"/>
              <a:pPr>
                <a:defRPr/>
              </a:pPr>
              <a:t>‹#›</a:t>
            </a:fld>
            <a:endParaRPr lang="en-US"/>
          </a:p>
        </p:txBody>
      </p:sp>
    </p:spTree>
    <p:extLst>
      <p:ext uri="{BB962C8B-B14F-4D97-AF65-F5344CB8AC3E}">
        <p14:creationId xmlns:p14="http://schemas.microsoft.com/office/powerpoint/2010/main" val="32806636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28"/>
          <p:cNvSpPr>
            <a:spLocks noGrp="1" noChangeArrowheads="1"/>
          </p:cNvSpPr>
          <p:nvPr>
            <p:ph type="ftr" sz="quarter" idx="10"/>
          </p:nvPr>
        </p:nvSpPr>
        <p:spPr/>
        <p:txBody>
          <a:bodyPr/>
          <a:lstStyle>
            <a:lvl1pPr>
              <a:defRPr/>
            </a:lvl1pPr>
          </a:lstStyle>
          <a:p>
            <a:pPr>
              <a:defRPr/>
            </a:pPr>
            <a:r>
              <a:rPr lang="en-US"/>
              <a:t>Java Programming: From Problem Analysis to Program Design, 4e</a:t>
            </a:r>
          </a:p>
        </p:txBody>
      </p:sp>
      <p:sp>
        <p:nvSpPr>
          <p:cNvPr id="5" name="Slide Number Placeholder 1029"/>
          <p:cNvSpPr>
            <a:spLocks noGrp="1" noChangeArrowheads="1"/>
          </p:cNvSpPr>
          <p:nvPr>
            <p:ph type="sldNum" sz="quarter" idx="11"/>
          </p:nvPr>
        </p:nvSpPr>
        <p:spPr/>
        <p:txBody>
          <a:bodyPr/>
          <a:lstStyle>
            <a:lvl1pPr>
              <a:defRPr/>
            </a:lvl1pPr>
          </a:lstStyle>
          <a:p>
            <a:pPr>
              <a:defRPr/>
            </a:pPr>
            <a:fld id="{0DBD17AC-6A6E-5447-88EE-974C578FCE37}" type="slidenum">
              <a:rPr lang="en-US"/>
              <a:pPr>
                <a:defRPr/>
              </a:pPr>
              <a:t>‹#›</a:t>
            </a:fld>
            <a:endParaRPr lang="en-US"/>
          </a:p>
        </p:txBody>
      </p:sp>
    </p:spTree>
    <p:extLst>
      <p:ext uri="{BB962C8B-B14F-4D97-AF65-F5344CB8AC3E}">
        <p14:creationId xmlns:p14="http://schemas.microsoft.com/office/powerpoint/2010/main" val="33397853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hasCustomPrompt="1"/>
          </p:nvPr>
        </p:nvSpPr>
        <p:spPr>
          <a:xfrm>
            <a:off x="2362200" y="2636912"/>
            <a:ext cx="6477000" cy="3230488"/>
          </a:xfrm>
        </p:spPr>
        <p:txBody>
          <a:bodyPr anchor="b"/>
          <a:lstStyle>
            <a:lvl1pPr marL="0" marR="0" indent="0" algn="l" defTabSz="914400" rtl="0" eaLnBrk="1" fontAlgn="auto" latinLnBrk="0" hangingPunct="1">
              <a:lnSpc>
                <a:spcPct val="100000"/>
              </a:lnSpc>
              <a:spcBef>
                <a:spcPct val="0"/>
              </a:spcBef>
              <a:spcAft>
                <a:spcPts val="0"/>
              </a:spcAft>
              <a:buClrTx/>
              <a:buSzTx/>
              <a:buFontTx/>
              <a:buNone/>
              <a:tabLst/>
              <a:defRPr cap="all" baseline="0"/>
            </a:lvl1pPr>
          </a:lstStyle>
          <a:p>
            <a:pPr marL="0" marR="0" lvl="0" indent="0" defTabSz="914400" rtl="0" eaLnBrk="1" fontAlgn="auto" latinLnBrk="0" hangingPunct="1">
              <a:lnSpc>
                <a:spcPct val="100000"/>
              </a:lnSpc>
              <a:spcBef>
                <a:spcPct val="0"/>
              </a:spcBef>
              <a:spcAft>
                <a:spcPts val="0"/>
              </a:spcAft>
              <a:tabLst/>
              <a:defRPr/>
            </a:pPr>
            <a:br>
              <a:rPr lang="en-US" sz="4800" b="0" kern="1200" cap="none" spc="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br>
            <a:br>
              <a:rPr lang="en-US" sz="4800" b="0" kern="1200" cap="none" spc="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br>
            <a:r>
              <a:rPr lang="en-US" sz="4800" b="0" kern="1200" cap="none" spc="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t>CHAPTER-#</a:t>
            </a:r>
            <a:br>
              <a:rPr lang="en-US" sz="4800" b="0" kern="1200" cap="none" spc="0" baseline="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rPr>
            </a:br>
            <a:br>
              <a:rPr lang="en-US" dirty="0"/>
            </a:br>
            <a:r>
              <a:rPr lang="en-US" dirty="0"/>
              <a:t>TITLE</a:t>
            </a:r>
          </a:p>
        </p:txBody>
      </p:sp>
      <p:sp>
        <p:nvSpPr>
          <p:cNvPr id="9" name="Subtitle 8"/>
          <p:cNvSpPr>
            <a:spLocks noGrp="1"/>
          </p:cNvSpPr>
          <p:nvPr>
            <p:ph type="subTitle" idx="1" hasCustomPrompt="1"/>
          </p:nvPr>
        </p:nvSpPr>
        <p:spPr>
          <a:xfrm>
            <a:off x="2362200" y="6050037"/>
            <a:ext cx="6705600" cy="685800"/>
          </a:xfrm>
        </p:spPr>
        <p:txBody>
          <a:bodyPr anchor="ctr">
            <a:normAutofit/>
          </a:bodyPr>
          <a:lstStyle>
            <a:lvl1pPr marL="0" indent="0" algn="l">
              <a:buNone/>
              <a:defRPr sz="2600" baseline="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\\DrName </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800">
                <a:solidFill>
                  <a:srgbClr val="FFFFFF"/>
                </a:solidFill>
              </a:defRPr>
            </a:lvl1pPr>
          </a:lstStyle>
          <a:p>
            <a:fld id="{7750EE2F-3734-4142-9C77-D6271D87367D}" type="datetime1">
              <a:rPr lang="en-US" smtClean="0"/>
              <a:pPr/>
              <a:t>12/9/2019</a:t>
            </a:fld>
            <a:endParaRPr lang="en-CA"/>
          </a:p>
        </p:txBody>
      </p:sp>
      <p:sp>
        <p:nvSpPr>
          <p:cNvPr id="17" name="Footer Placeholder 16"/>
          <p:cNvSpPr>
            <a:spLocks noGrp="1"/>
          </p:cNvSpPr>
          <p:nvPr>
            <p:ph type="ftr" sz="quarter" idx="11"/>
          </p:nvPr>
        </p:nvSpPr>
        <p:spPr>
          <a:xfrm>
            <a:off x="0" y="404664"/>
            <a:ext cx="5867400" cy="413023"/>
          </a:xfrm>
        </p:spPr>
        <p:txBody>
          <a:bodyPr/>
          <a:lstStyle>
            <a:lvl1pPr marL="0" marR="0" indent="0" algn="r" defTabSz="914400" rtl="0" eaLnBrk="1" fontAlgn="auto" latinLnBrk="0" hangingPunct="1">
              <a:lnSpc>
                <a:spcPct val="150000"/>
              </a:lnSpc>
              <a:spcBef>
                <a:spcPts val="0"/>
              </a:spcBef>
              <a:spcAft>
                <a:spcPts val="0"/>
              </a:spcAft>
              <a:buClrTx/>
              <a:buSzTx/>
              <a:buFontTx/>
              <a:buNone/>
              <a:tabLst/>
              <a:defRPr sz="3200" b="1" cap="none" spc="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defRPr>
            </a:lvl1pPr>
          </a:lstStyle>
          <a:p>
            <a:endParaRPr lang="en-CA"/>
          </a:p>
        </p:txBody>
      </p:sp>
      <p:sp>
        <p:nvSpPr>
          <p:cNvPr id="13" name="Title 7"/>
          <p:cNvSpPr txBox="1">
            <a:spLocks/>
          </p:cNvSpPr>
          <p:nvPr/>
        </p:nvSpPr>
        <p:spPr>
          <a:xfrm>
            <a:off x="2339752" y="2420888"/>
            <a:ext cx="6477000" cy="1468760"/>
          </a:xfrm>
          <a:prstGeom prst="rect">
            <a:avLst/>
          </a:prstGeom>
        </p:spPr>
        <p:txBody>
          <a:bodyPr vert="horz" anchor="b">
            <a:normAutofit/>
          </a:bodyPr>
          <a:lstStyle>
            <a:lvl1pPr>
              <a:defRPr cap="all" baseline="0"/>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en-US" sz="4800" b="0" kern="1200" cap="none" spc="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3703361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EE3BACEC-3BFC-7F44-B76E-81262C9D696C}" type="datetime1">
              <a:rPr lang="en-US" smtClean="0"/>
              <a:pPr/>
              <a:t>12/9/2019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A94F153-A46D-42BF-B070-2627C4BF46BD}" type="slidenum">
              <a:rPr lang="en-CA" smtClean="0"/>
              <a:pPr/>
              <a:t>‹#›</a:t>
            </a:fld>
            <a:endParaRPr lang="en-CA"/>
          </a:p>
        </p:txBody>
      </p:sp>
    </p:spTree>
    <p:extLst>
      <p:ext uri="{BB962C8B-B14F-4D97-AF65-F5344CB8AC3E}">
        <p14:creationId xmlns:p14="http://schemas.microsoft.com/office/powerpoint/2010/main" val="36810095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177806DE-FBAD-884F-BDBC-91F9BC0AC190}" type="datetime1">
              <a:rPr lang="en-US" smtClean="0"/>
              <a:pPr/>
              <a:t>12/9/2019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A94F153-A46D-42BF-B070-2627C4BF46BD}" type="slidenum">
              <a:rPr lang="en-CA" smtClean="0"/>
              <a:pPr/>
              <a:t>‹#›</a:t>
            </a:fld>
            <a:endParaRPr lang="en-CA"/>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9252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endParaRPr lang="en-US" dirty="0"/>
          </a:p>
        </p:txBody>
      </p:sp>
      <p:sp>
        <p:nvSpPr>
          <p:cNvPr id="12" name="Date Placeholder 11"/>
          <p:cNvSpPr>
            <a:spLocks noGrp="1"/>
          </p:cNvSpPr>
          <p:nvPr>
            <p:ph type="dt" sz="half" idx="10"/>
          </p:nvPr>
        </p:nvSpPr>
        <p:spPr/>
        <p:txBody>
          <a:bodyPr/>
          <a:lstStyle/>
          <a:p>
            <a:fld id="{C79DCDF9-19B6-8542-8785-7B92E9298C1A}" type="datetime1">
              <a:rPr lang="en-US" smtClean="0"/>
              <a:pPr/>
              <a:t>12/9/2019</a:t>
            </a:fld>
            <a:endParaRPr lang="en-CA"/>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CA94F153-A46D-42BF-B070-2627C4BF46BD}" type="slidenum">
              <a:rPr lang="en-CA" smtClean="0"/>
              <a:pPr/>
              <a:t>‹#›</a:t>
            </a:fld>
            <a:endParaRPr lang="en-CA"/>
          </a:p>
        </p:txBody>
      </p:sp>
      <p:sp>
        <p:nvSpPr>
          <p:cNvPr id="14" name="Footer Placeholder 13"/>
          <p:cNvSpPr>
            <a:spLocks noGrp="1"/>
          </p:cNvSpPr>
          <p:nvPr>
            <p:ph type="ftr" sz="quarter" idx="12"/>
          </p:nvPr>
        </p:nvSpPr>
        <p:spPr/>
        <p:txBody>
          <a:bodyPr/>
          <a:lstStyle/>
          <a:p>
            <a:endParaRPr lang="en-CA"/>
          </a:p>
        </p:txBody>
      </p:sp>
    </p:spTree>
    <p:extLst>
      <p:ext uri="{BB962C8B-B14F-4D97-AF65-F5344CB8AC3E}">
        <p14:creationId xmlns:p14="http://schemas.microsoft.com/office/powerpoint/2010/main" val="82485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r>
              <a:rPr lang="en-US"/>
              <a:t> </a:t>
            </a:r>
            <a:fld id="{4A9A5D22-E72F-FA44-B8B5-DC1FBBAD17E5}" type="slidenum">
              <a:rPr lang="en-US" smtClean="0">
                <a:solidFill>
                  <a:srgbClr val="000000"/>
                </a:solidFill>
              </a:rPr>
              <a:pPr/>
              <a:t>‹#›</a:t>
            </a:fld>
            <a:endParaRPr lang="en-US" dirty="0">
              <a:solidFill>
                <a:srgbClr val="000000"/>
              </a:solidFill>
            </a:endParaRPr>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p:txBody>
          <a:bodyPr rtlCol="0"/>
          <a:lstStyle/>
          <a:p>
            <a:fld id="{E5D7418B-C111-3145-8D61-2A7875216398}" type="datetime1">
              <a:rPr lang="en-US" smtClean="0"/>
              <a:pPr/>
              <a:t>12/9/2019</a:t>
            </a:fld>
            <a:endParaRPr lang="en-CA"/>
          </a:p>
        </p:txBody>
      </p:sp>
      <p:sp>
        <p:nvSpPr>
          <p:cNvPr id="10" name="Slide Number Placeholder 9"/>
          <p:cNvSpPr>
            <a:spLocks noGrp="1"/>
          </p:cNvSpPr>
          <p:nvPr>
            <p:ph type="sldNum" sz="quarter" idx="16"/>
          </p:nvPr>
        </p:nvSpPr>
        <p:spPr/>
        <p:txBody>
          <a:bodyPr rtlCol="0"/>
          <a:lstStyle/>
          <a:p>
            <a:fld id="{CA94F153-A46D-42BF-B070-2627C4BF46BD}" type="slidenum">
              <a:rPr lang="en-CA" smtClean="0"/>
              <a:pPr/>
              <a:t>‹#›</a:t>
            </a:fld>
            <a:endParaRPr lang="en-CA"/>
          </a:p>
        </p:txBody>
      </p:sp>
      <p:sp>
        <p:nvSpPr>
          <p:cNvPr id="12" name="Footer Placeholder 11"/>
          <p:cNvSpPr>
            <a:spLocks noGrp="1"/>
          </p:cNvSpPr>
          <p:nvPr>
            <p:ph type="ftr" sz="quarter" idx="17"/>
          </p:nvPr>
        </p:nvSpPr>
        <p:spPr/>
        <p:txBody>
          <a:bodyPr rtlCol="0"/>
          <a:lstStyle/>
          <a:p>
            <a:endParaRPr lang="en-CA"/>
          </a:p>
        </p:txBody>
      </p:sp>
    </p:spTree>
    <p:extLst>
      <p:ext uri="{BB962C8B-B14F-4D97-AF65-F5344CB8AC3E}">
        <p14:creationId xmlns:p14="http://schemas.microsoft.com/office/powerpoint/2010/main" val="5147593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lang="en-US"/>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5"/>
          </p:nvPr>
        </p:nvSpPr>
        <p:spPr/>
        <p:txBody>
          <a:bodyPr rtlCol="0"/>
          <a:lstStyle/>
          <a:p>
            <a:fld id="{12CFFCCC-0F5A-3B49-B0BF-2FBCCC279076}" type="datetime1">
              <a:rPr lang="en-US" smtClean="0"/>
              <a:pPr/>
              <a:t>12/9/2019</a:t>
            </a:fld>
            <a:endParaRPr lang="en-CA"/>
          </a:p>
        </p:txBody>
      </p:sp>
      <p:sp>
        <p:nvSpPr>
          <p:cNvPr id="12" name="Slide Number Placeholder 11"/>
          <p:cNvSpPr>
            <a:spLocks noGrp="1"/>
          </p:cNvSpPr>
          <p:nvPr>
            <p:ph type="sldNum" sz="quarter" idx="16"/>
          </p:nvPr>
        </p:nvSpPr>
        <p:spPr/>
        <p:txBody>
          <a:bodyPr rtlCol="0"/>
          <a:lstStyle/>
          <a:p>
            <a:fld id="{CA94F153-A46D-42BF-B070-2627C4BF46BD}" type="slidenum">
              <a:rPr lang="en-CA" smtClean="0"/>
              <a:pPr/>
              <a:t>‹#›</a:t>
            </a:fld>
            <a:endParaRPr lang="en-CA"/>
          </a:p>
        </p:txBody>
      </p:sp>
      <p:sp>
        <p:nvSpPr>
          <p:cNvPr id="14" name="Footer Placeholder 13"/>
          <p:cNvSpPr>
            <a:spLocks noGrp="1"/>
          </p:cNvSpPr>
          <p:nvPr>
            <p:ph type="ftr" sz="quarter" idx="17"/>
          </p:nvPr>
        </p:nvSpPr>
        <p:spPr/>
        <p:txBody>
          <a:bodyPr rtlCol="0"/>
          <a:lstStyle/>
          <a:p>
            <a:endParaRPr lang="en-CA"/>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349089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A3FD0E-5FD0-6D41-B31E-753DE4FE6319}" type="datetime1">
              <a:rPr lang="en-US" smtClean="0"/>
              <a:pPr/>
              <a:t>12/9/2019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A94F153-A46D-42BF-B070-2627C4BF46BD}" type="slidenum">
              <a:rPr lang="en-CA" smtClean="0"/>
              <a:pPr/>
              <a:t>‹#›</a:t>
            </a:fld>
            <a:endParaRPr lang="en-CA"/>
          </a:p>
        </p:txBody>
      </p:sp>
    </p:spTree>
    <p:extLst>
      <p:ext uri="{BB962C8B-B14F-4D97-AF65-F5344CB8AC3E}">
        <p14:creationId xmlns:p14="http://schemas.microsoft.com/office/powerpoint/2010/main" val="22825661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9DE4D-5EB0-F946-AF07-D02BACE67DF1}" type="datetime1">
              <a:rPr lang="en-US" smtClean="0"/>
              <a:pPr/>
              <a:t>12/9/2019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CA94F153-A46D-42BF-B070-2627C4BF46BD}" type="slidenum">
              <a:rPr lang="en-CA" smtClean="0"/>
              <a:pPr/>
              <a:t>‹#›</a:t>
            </a:fld>
            <a:endParaRPr lang="en-CA"/>
          </a:p>
        </p:txBody>
      </p:sp>
    </p:spTree>
    <p:extLst>
      <p:ext uri="{BB962C8B-B14F-4D97-AF65-F5344CB8AC3E}">
        <p14:creationId xmlns:p14="http://schemas.microsoft.com/office/powerpoint/2010/main" val="34424590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06B89169-CF13-C343-9292-75C35DA19503}" type="datetime1">
              <a:rPr lang="en-US" smtClean="0"/>
              <a:pPr/>
              <a:t>12/9/2019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A94F153-A46D-42BF-B070-2627C4BF46BD}" type="slidenum">
              <a:rPr lang="en-CA" smtClean="0"/>
              <a:pPr/>
              <a:t>‹#›</a:t>
            </a:fld>
            <a:endParaRPr lang="en-CA"/>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custDataLst>
              <p:tags r:id="rId1"/>
            </p:custDataLst>
          </p:nvPr>
        </p:nvPicPr>
        <p:blipFill>
          <a:blip r:embed="rId3" cstate="email">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2648" y="1994134"/>
            <a:ext cx="1615307" cy="1211480"/>
          </a:xfrm>
          <a:prstGeom prst="rect">
            <a:avLst/>
          </a:prstGeom>
          <a:ln w="50800" cap="sq" cmpd="dbl">
            <a:solidFill>
              <a:schemeClr val="accent2"/>
            </a:solidFill>
            <a:miter lim="800000"/>
          </a:ln>
        </p:spPr>
      </p:pic>
    </p:spTree>
    <p:extLst>
      <p:ext uri="{BB962C8B-B14F-4D97-AF65-F5344CB8AC3E}">
        <p14:creationId xmlns:p14="http://schemas.microsoft.com/office/powerpoint/2010/main" val="3642710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lang="en-US"/>
              <a:t>Click to edit Master title style</a:t>
            </a:r>
            <a:endParaRPr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6248400"/>
            <a:ext cx="2667000" cy="365125"/>
          </a:xfrm>
        </p:spPr>
        <p:txBody>
          <a:bodyPr rtlCol="0"/>
          <a:lstStyle/>
          <a:p>
            <a:fld id="{830A162A-D0CF-EC4C-B767-01267751FE6D}" type="datetime1">
              <a:rPr lang="en-US" smtClean="0"/>
              <a:pPr/>
              <a:t>12/9/2019</a:t>
            </a:fld>
            <a:endParaRPr lang="en-CA"/>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CA94F153-A46D-42BF-B070-2627C4BF46BD}" type="slidenum">
              <a:rPr lang="en-CA" smtClean="0"/>
              <a:pPr/>
              <a:t>‹#›</a:t>
            </a:fld>
            <a:endParaRPr lang="en-CA"/>
          </a:p>
        </p:txBody>
      </p:sp>
      <p:sp>
        <p:nvSpPr>
          <p:cNvPr id="14" name="Footer Placeholder 13"/>
          <p:cNvSpPr>
            <a:spLocks noGrp="1"/>
          </p:cNvSpPr>
          <p:nvPr>
            <p:ph type="ftr" sz="quarter" idx="12"/>
          </p:nvPr>
        </p:nvSpPr>
        <p:spPr>
          <a:xfrm>
            <a:off x="1600200" y="6248206"/>
            <a:ext cx="4572000" cy="365125"/>
          </a:xfrm>
        </p:spPr>
        <p:txBody>
          <a:bodyPr rtlCol="0"/>
          <a:lstStyle/>
          <a:p>
            <a:endParaRPr lang="en-CA"/>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lang="en-US"/>
              <a:t>Drag picture to placeholder or click icon to add</a:t>
            </a:r>
            <a:endParaRPr lang="en-US" dirty="0"/>
          </a:p>
        </p:txBody>
      </p:sp>
    </p:spTree>
    <p:extLst>
      <p:ext uri="{BB962C8B-B14F-4D97-AF65-F5344CB8AC3E}">
        <p14:creationId xmlns:p14="http://schemas.microsoft.com/office/powerpoint/2010/main" val="30012033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21790-17D6-A448-8B45-EA73F5002C39}" type="datetime1">
              <a:rPr lang="en-US" smtClean="0"/>
              <a:pPr/>
              <a:t>12/9/2019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A94F153-A46D-42BF-B070-2627C4BF46BD}" type="slidenum">
              <a:rPr lang="en-CA" smtClean="0"/>
              <a:pPr/>
              <a:t>‹#›</a:t>
            </a:fld>
            <a:endParaRPr lang="en-CA"/>
          </a:p>
        </p:txBody>
      </p:sp>
    </p:spTree>
    <p:extLst>
      <p:ext uri="{BB962C8B-B14F-4D97-AF65-F5344CB8AC3E}">
        <p14:creationId xmlns:p14="http://schemas.microsoft.com/office/powerpoint/2010/main" val="24906989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53200" y="6248402"/>
            <a:ext cx="2209800" cy="365125"/>
          </a:xfrm>
        </p:spPr>
        <p:txBody>
          <a:bodyPr/>
          <a:lstStyle/>
          <a:p>
            <a:fld id="{7FC36273-284F-0E40-9D79-C9F344CD4666}" type="datetime1">
              <a:rPr lang="en-US" smtClean="0"/>
              <a:pPr/>
              <a:t>12/9/2019</a:t>
            </a:fld>
            <a:endParaRPr lang="en-CA"/>
          </a:p>
        </p:txBody>
      </p:sp>
      <p:sp>
        <p:nvSpPr>
          <p:cNvPr id="5" name="Footer Placeholder 4"/>
          <p:cNvSpPr>
            <a:spLocks noGrp="1"/>
          </p:cNvSpPr>
          <p:nvPr>
            <p:ph type="ftr" sz="quarter" idx="11"/>
          </p:nvPr>
        </p:nvSpPr>
        <p:spPr>
          <a:xfrm>
            <a:off x="457201" y="6248207"/>
            <a:ext cx="5573483" cy="365125"/>
          </a:xfrm>
        </p:spPr>
        <p:txBody>
          <a:bodyPr/>
          <a:lstStyle/>
          <a:p>
            <a:endParaRPr lang="en-CA"/>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CA94F153-A46D-42BF-B070-2627C4BF46BD}" type="slidenum">
              <a:rPr lang="en-CA" smtClean="0"/>
              <a:pPr/>
              <a:t>‹#›</a:t>
            </a:fld>
            <a:endParaRPr lang="en-CA"/>
          </a:p>
        </p:txBody>
      </p:sp>
    </p:spTree>
    <p:extLst>
      <p:ext uri="{BB962C8B-B14F-4D97-AF65-F5344CB8AC3E}">
        <p14:creationId xmlns:p14="http://schemas.microsoft.com/office/powerpoint/2010/main" val="6503055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229600" cy="914400"/>
          </a:xfrm>
        </p:spPr>
        <p:txBody>
          <a:bodyPr/>
          <a:lstStyle/>
          <a:p>
            <a:r>
              <a:rPr lang="en-US"/>
              <a:t>Click to edit Master title style</a:t>
            </a:r>
          </a:p>
        </p:txBody>
      </p:sp>
      <p:sp>
        <p:nvSpPr>
          <p:cNvPr id="3" name="Text Placeholder 2"/>
          <p:cNvSpPr>
            <a:spLocks noGrp="1"/>
          </p:cNvSpPr>
          <p:nvPr>
            <p:ph type="body" sz="half" idx="1"/>
          </p:nvPr>
        </p:nvSpPr>
        <p:spPr>
          <a:xfrm>
            <a:off x="762000" y="1981200"/>
            <a:ext cx="4000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4900" y="1981200"/>
            <a:ext cx="4000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685800" y="6477000"/>
            <a:ext cx="7315200" cy="228600"/>
          </a:xfrm>
        </p:spPr>
        <p:txBody>
          <a:bodyPr/>
          <a:lstStyle>
            <a:lvl1pPr>
              <a:defRPr/>
            </a:lvl1pPr>
          </a:lstStyle>
          <a:p>
            <a:endParaRPr lang="en-CA"/>
          </a:p>
        </p:txBody>
      </p:sp>
      <p:sp>
        <p:nvSpPr>
          <p:cNvPr id="6" name="Slide Number Placeholder 5"/>
          <p:cNvSpPr>
            <a:spLocks noGrp="1"/>
          </p:cNvSpPr>
          <p:nvPr>
            <p:ph type="sldNum" sz="quarter" idx="11"/>
          </p:nvPr>
        </p:nvSpPr>
        <p:spPr>
          <a:xfrm>
            <a:off x="8229600" y="6477000"/>
            <a:ext cx="762000" cy="152400"/>
          </a:xfrm>
        </p:spPr>
        <p:txBody>
          <a:bodyPr/>
          <a:lstStyle>
            <a:lvl1pPr>
              <a:defRPr/>
            </a:lvl1pPr>
          </a:lstStyle>
          <a:p>
            <a:fld id="{CA94F153-A46D-42BF-B070-2627C4BF46BD}" type="slidenum">
              <a:rPr lang="en-CA" smtClean="0"/>
              <a:pPr/>
              <a:t>‹#›</a:t>
            </a:fld>
            <a:endParaRPr lang="en-CA"/>
          </a:p>
        </p:txBody>
      </p:sp>
      <p:sp>
        <p:nvSpPr>
          <p:cNvPr id="7" name="Slide Number Placeholder 6"/>
          <p:cNvSpPr txBox="1">
            <a:spLocks/>
          </p:cNvSpPr>
          <p:nvPr/>
        </p:nvSpPr>
        <p:spPr>
          <a:xfrm>
            <a:off x="0" y="1272222"/>
            <a:ext cx="533400" cy="244476"/>
          </a:xfrm>
          <a:prstGeom prst="rect">
            <a:avLst/>
          </a:prstGeom>
        </p:spPr>
        <p:txBody>
          <a:bodyPr vert="horz" anchor="ctr" anchorCtr="0">
            <a:normAutofit fontScale="85000" lnSpcReduction="20000"/>
          </a:bodyPr>
          <a:lstStyle>
            <a:lvl1pPr>
              <a:defRPr>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25A1C68-F048-4C66-8544-2D3BD35A5879}" type="slidenum">
              <a:rPr kumimoji="0" lang="en-US" sz="1400" b="1" i="0" u="none" strike="noStrike" kern="1200" cap="none" spc="0" normalizeH="0" baseline="0" noProof="0" smtClean="0">
                <a:ln>
                  <a:noFill/>
                </a:ln>
                <a:solidFill>
                  <a:srgbClr val="FFFFFF"/>
                </a:solidFill>
                <a:effectLst/>
                <a:uLnTx/>
                <a:uFillTx/>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34983702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8229600" cy="914400"/>
          </a:xfrm>
        </p:spPr>
        <p:txBody>
          <a:bodyPr/>
          <a:lstStyle/>
          <a:p>
            <a:r>
              <a:rPr lang="en-US"/>
              <a:t>Click to edit Master title style</a:t>
            </a:r>
          </a:p>
        </p:txBody>
      </p:sp>
      <p:sp>
        <p:nvSpPr>
          <p:cNvPr id="3" name="Content Placeholder 2"/>
          <p:cNvSpPr>
            <a:spLocks noGrp="1"/>
          </p:cNvSpPr>
          <p:nvPr>
            <p:ph sz="quarter" idx="1"/>
          </p:nvPr>
        </p:nvSpPr>
        <p:spPr>
          <a:xfrm>
            <a:off x="762000" y="1981200"/>
            <a:ext cx="4000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14900" y="1981200"/>
            <a:ext cx="4000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62000" y="4114800"/>
            <a:ext cx="4000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914900" y="4114800"/>
            <a:ext cx="40005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685800" y="6477000"/>
            <a:ext cx="7315200" cy="228600"/>
          </a:xfrm>
        </p:spPr>
        <p:txBody>
          <a:bodyPr/>
          <a:lstStyle>
            <a:lvl1pPr>
              <a:defRPr/>
            </a:lvl1pPr>
          </a:lstStyle>
          <a:p>
            <a:endParaRPr lang="en-CA"/>
          </a:p>
        </p:txBody>
      </p:sp>
      <p:sp>
        <p:nvSpPr>
          <p:cNvPr id="8" name="Slide Number Placeholder 7"/>
          <p:cNvSpPr>
            <a:spLocks noGrp="1"/>
          </p:cNvSpPr>
          <p:nvPr>
            <p:ph type="sldNum" sz="quarter" idx="11"/>
          </p:nvPr>
        </p:nvSpPr>
        <p:spPr>
          <a:xfrm>
            <a:off x="8229600" y="6477000"/>
            <a:ext cx="762000" cy="152400"/>
          </a:xfrm>
        </p:spPr>
        <p:txBody>
          <a:bodyPr/>
          <a:lstStyle>
            <a:lvl1pPr>
              <a:defRPr/>
            </a:lvl1pPr>
          </a:lstStyle>
          <a:p>
            <a:fld id="{CA94F153-A46D-42BF-B070-2627C4BF46BD}" type="slidenum">
              <a:rPr lang="en-CA" smtClean="0"/>
              <a:pPr/>
              <a:t>‹#›</a:t>
            </a:fld>
            <a:endParaRPr lang="en-CA"/>
          </a:p>
        </p:txBody>
      </p:sp>
    </p:spTree>
    <p:extLst>
      <p:ext uri="{BB962C8B-B14F-4D97-AF65-F5344CB8AC3E}">
        <p14:creationId xmlns:p14="http://schemas.microsoft.com/office/powerpoint/2010/main" val="1588138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0DDC2657-9563-2F43-A46C-2C2EA12FC8BC}" type="slidenum">
              <a:rPr lang="en-US" smtClean="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a:spLocks noGrp="1" noChangeArrowheads="1"/>
          </p:cNvSpPr>
          <p:nvPr>
            <p:ph type="ftr" sz="quarter" idx="10"/>
          </p:nvPr>
        </p:nvSpPr>
        <p:spPr/>
        <p:txBody>
          <a:bodyPr/>
          <a:lstStyle>
            <a:lvl1pPr>
              <a:defRPr>
                <a:latin typeface="Arial" charset="0"/>
              </a:defRPr>
            </a:lvl1pPr>
          </a:lstStyle>
          <a:p>
            <a:pPr>
              <a:defRPr/>
            </a:pPr>
            <a:endParaRPr lang="en-US"/>
          </a:p>
        </p:txBody>
      </p:sp>
      <p:sp>
        <p:nvSpPr>
          <p:cNvPr id="4" name="Rectangle 3"/>
          <p:cNvSpPr>
            <a:spLocks noGrp="1" noChangeArrowheads="1"/>
          </p:cNvSpPr>
          <p:nvPr>
            <p:ph type="sldNum" sz="quarter" idx="11"/>
          </p:nvPr>
        </p:nvSpPr>
        <p:spPr/>
        <p:txBody>
          <a:bodyPr/>
          <a:lstStyle>
            <a:lvl1pPr>
              <a:defRPr>
                <a:latin typeface="Arial" charset="0"/>
              </a:defRPr>
            </a:lvl1pPr>
          </a:lstStyle>
          <a:p>
            <a:pPr>
              <a:defRPr/>
            </a:pPr>
            <a:fld id="{B84724BE-3227-4B75-BD88-749C39A8B182}" type="slidenum">
              <a:rPr lang="en-US"/>
              <a:pPr>
                <a:defRPr/>
              </a:pPr>
              <a:t>‹#›</a:t>
            </a:fld>
            <a:endParaRPr lang="en-US"/>
          </a:p>
        </p:txBody>
      </p:sp>
    </p:spTree>
    <p:extLst>
      <p:ext uri="{BB962C8B-B14F-4D97-AF65-F5344CB8AC3E}">
        <p14:creationId xmlns:p14="http://schemas.microsoft.com/office/powerpoint/2010/main" val="4173721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26645FA3-A579-4E4B-9C69-027460A73EB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9097F53-1851-B14C-8A5B-89670C2B2C51}"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theme" Target="../theme/theme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1.jpe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theme" Target="../theme/theme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26645FA3-A579-4E4B-9C69-027460A73EB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4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4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pPr>
              <a:defRPr/>
            </a:pPr>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a:defRPr sz="1400" smtClean="0">
                <a:solidFill>
                  <a:schemeClr val="tx2"/>
                </a:solidFill>
              </a:defRPr>
            </a:lvl1pPr>
          </a:lstStyle>
          <a:p>
            <a:pPr>
              <a:defRPr/>
            </a:pPr>
            <a:r>
              <a:rPr lang="en-US"/>
              <a:t>Java Programming: From Problem Analysis to Program Design, 4e</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a:defRPr sz="1400" b="1" smtClean="0">
                <a:solidFill>
                  <a:srgbClr val="FFFFFF"/>
                </a:solidFill>
              </a:defRPr>
            </a:lvl1pPr>
          </a:lstStyle>
          <a:p>
            <a:pPr>
              <a:defRPr/>
            </a:pPr>
            <a:fld id="{EE6088A0-DE7B-8E44-9C37-315B152248F2}" type="slidenum">
              <a:rPr lang="en-US"/>
              <a:pPr>
                <a:defRPr/>
              </a:pPr>
              <a:t>‹#›</a:t>
            </a:fld>
            <a:endParaRPr lang="en-US"/>
          </a:p>
        </p:txBody>
      </p:sp>
    </p:spTree>
    <p:extLst>
      <p:ext uri="{BB962C8B-B14F-4D97-AF65-F5344CB8AC3E}">
        <p14:creationId xmlns:p14="http://schemas.microsoft.com/office/powerpoint/2010/main" val="28554855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p:hf hdr="0" dt="0"/>
  <p:txStyles>
    <p:titleStyle>
      <a:lvl1pPr algn="l" rtl="0" fontAlgn="base">
        <a:spcBef>
          <a:spcPct val="0"/>
        </a:spcBef>
        <a:spcAft>
          <a:spcPct val="0"/>
        </a:spcAft>
        <a:defRPr sz="4800" kern="1200">
          <a:solidFill>
            <a:srgbClr val="215D77"/>
          </a:solidFill>
          <a:latin typeface="+mj-lt"/>
          <a:ea typeface="ＭＳ Ｐゴシック" charset="0"/>
          <a:cs typeface="ＭＳ Ｐゴシック" charset="0"/>
        </a:defRPr>
      </a:lvl1pPr>
      <a:lvl2pPr algn="l" rtl="0" fontAlgn="base">
        <a:spcBef>
          <a:spcPct val="0"/>
        </a:spcBef>
        <a:spcAft>
          <a:spcPct val="0"/>
        </a:spcAft>
        <a:defRPr sz="4800">
          <a:solidFill>
            <a:srgbClr val="215D77"/>
          </a:solidFill>
          <a:latin typeface="Tw Cen MT" charset="0"/>
          <a:ea typeface="ＭＳ Ｐゴシック" charset="0"/>
          <a:cs typeface="ＭＳ Ｐゴシック" charset="0"/>
        </a:defRPr>
      </a:lvl2pPr>
      <a:lvl3pPr algn="l" rtl="0" fontAlgn="base">
        <a:spcBef>
          <a:spcPct val="0"/>
        </a:spcBef>
        <a:spcAft>
          <a:spcPct val="0"/>
        </a:spcAft>
        <a:defRPr sz="4800">
          <a:solidFill>
            <a:srgbClr val="215D77"/>
          </a:solidFill>
          <a:latin typeface="Tw Cen MT" charset="0"/>
          <a:ea typeface="ＭＳ Ｐゴシック" charset="0"/>
          <a:cs typeface="ＭＳ Ｐゴシック" charset="0"/>
        </a:defRPr>
      </a:lvl3pPr>
      <a:lvl4pPr algn="l" rtl="0" fontAlgn="base">
        <a:spcBef>
          <a:spcPct val="0"/>
        </a:spcBef>
        <a:spcAft>
          <a:spcPct val="0"/>
        </a:spcAft>
        <a:defRPr sz="4800">
          <a:solidFill>
            <a:srgbClr val="215D77"/>
          </a:solidFill>
          <a:latin typeface="Tw Cen MT" charset="0"/>
          <a:ea typeface="ＭＳ Ｐゴシック" charset="0"/>
          <a:cs typeface="ＭＳ Ｐゴシック" charset="0"/>
        </a:defRPr>
      </a:lvl4pPr>
      <a:lvl5pPr algn="l" rtl="0" fontAlgn="base">
        <a:spcBef>
          <a:spcPct val="0"/>
        </a:spcBef>
        <a:spcAft>
          <a:spcPct val="0"/>
        </a:spcAft>
        <a:defRPr sz="4800">
          <a:solidFill>
            <a:srgbClr val="215D77"/>
          </a:solidFill>
          <a:latin typeface="Tw Cen MT" charset="0"/>
          <a:ea typeface="ＭＳ Ｐゴシック" charset="0"/>
          <a:cs typeface="ＭＳ Ｐゴシック" charset="0"/>
        </a:defRPr>
      </a:lvl5pPr>
      <a:lvl6pPr marL="457200" algn="l" rtl="0" fontAlgn="base">
        <a:spcBef>
          <a:spcPct val="0"/>
        </a:spcBef>
        <a:spcAft>
          <a:spcPct val="0"/>
        </a:spcAft>
        <a:defRPr sz="4800">
          <a:solidFill>
            <a:srgbClr val="215D77"/>
          </a:solidFill>
          <a:latin typeface="Tw Cen MT" charset="0"/>
          <a:ea typeface="ＭＳ Ｐゴシック" charset="0"/>
          <a:cs typeface="ＭＳ Ｐゴシック" charset="0"/>
        </a:defRPr>
      </a:lvl6pPr>
      <a:lvl7pPr marL="914400" algn="l" rtl="0" fontAlgn="base">
        <a:spcBef>
          <a:spcPct val="0"/>
        </a:spcBef>
        <a:spcAft>
          <a:spcPct val="0"/>
        </a:spcAft>
        <a:defRPr sz="4800">
          <a:solidFill>
            <a:srgbClr val="215D77"/>
          </a:solidFill>
          <a:latin typeface="Tw Cen MT" charset="0"/>
          <a:ea typeface="ＭＳ Ｐゴシック" charset="0"/>
          <a:cs typeface="ＭＳ Ｐゴシック" charset="0"/>
        </a:defRPr>
      </a:lvl7pPr>
      <a:lvl8pPr marL="1371600" algn="l" rtl="0" fontAlgn="base">
        <a:spcBef>
          <a:spcPct val="0"/>
        </a:spcBef>
        <a:spcAft>
          <a:spcPct val="0"/>
        </a:spcAft>
        <a:defRPr sz="4800">
          <a:solidFill>
            <a:srgbClr val="215D77"/>
          </a:solidFill>
          <a:latin typeface="Tw Cen MT" charset="0"/>
          <a:ea typeface="ＭＳ Ｐゴシック" charset="0"/>
          <a:cs typeface="ＭＳ Ｐゴシック" charset="0"/>
        </a:defRPr>
      </a:lvl8pPr>
      <a:lvl9pPr marL="1828800" algn="l" rtl="0" fontAlgn="base">
        <a:spcBef>
          <a:spcPct val="0"/>
        </a:spcBef>
        <a:spcAft>
          <a:spcPct val="0"/>
        </a:spcAft>
        <a:defRPr sz="4800">
          <a:solidFill>
            <a:srgbClr val="215D77"/>
          </a:solidFill>
          <a:latin typeface="Tw Cen MT" charset="0"/>
          <a:ea typeface="ＭＳ Ｐゴシック" charset="0"/>
          <a:cs typeface="ＭＳ Ｐゴシック" charset="0"/>
        </a:defRPr>
      </a:lvl9pPr>
    </p:titleStyle>
    <p:bodyStyle>
      <a:lvl1pPr marL="319088" indent="-319088" algn="l" rtl="0" fontAlgn="base">
        <a:spcBef>
          <a:spcPts val="700"/>
        </a:spcBef>
        <a:spcAft>
          <a:spcPct val="0"/>
        </a:spcAft>
        <a:buClr>
          <a:schemeClr val="accent2"/>
        </a:buClr>
        <a:buSzPct val="60000"/>
        <a:buFont typeface="Wingdings" charset="0"/>
        <a:buChar char=""/>
        <a:defRPr sz="3200" kern="1200">
          <a:solidFill>
            <a:srgbClr val="07192C"/>
          </a:solidFill>
          <a:latin typeface="Arial" pitchFamily="34" charset="0"/>
          <a:ea typeface="ＭＳ Ｐゴシック" charset="0"/>
          <a:cs typeface="Arial" pitchFamily="34" charset="0"/>
        </a:defRPr>
      </a:lvl1pPr>
      <a:lvl2pPr marL="639763" indent="-273050" algn="l" rtl="0" fontAlgn="base">
        <a:spcBef>
          <a:spcPts val="550"/>
        </a:spcBef>
        <a:spcAft>
          <a:spcPct val="0"/>
        </a:spcAft>
        <a:buClr>
          <a:schemeClr val="accent1"/>
        </a:buClr>
        <a:buSzPct val="70000"/>
        <a:buFont typeface="Wingdings 2" charset="0"/>
        <a:buChar char=""/>
        <a:defRPr sz="2600" kern="1200">
          <a:solidFill>
            <a:schemeClr val="tx1"/>
          </a:solidFill>
          <a:latin typeface="Arial" pitchFamily="34" charset="0"/>
          <a:ea typeface="ＭＳ Ｐゴシック" charset="0"/>
          <a:cs typeface="Arial" pitchFamily="34" charset="0"/>
        </a:defRPr>
      </a:lvl2pPr>
      <a:lvl3pPr marL="914400" indent="-228600" algn="l" rtl="0" fontAlgn="base">
        <a:spcBef>
          <a:spcPts val="500"/>
        </a:spcBef>
        <a:spcAft>
          <a:spcPct val="0"/>
        </a:spcAft>
        <a:buClr>
          <a:schemeClr val="accent2"/>
        </a:buClr>
        <a:buSzPct val="75000"/>
        <a:buFont typeface="Wingdings" charset="0"/>
        <a:buChar char=""/>
        <a:defRPr sz="2300" kern="1200">
          <a:solidFill>
            <a:schemeClr val="tx1"/>
          </a:solidFill>
          <a:latin typeface="Arial" pitchFamily="34" charset="0"/>
          <a:ea typeface="ＭＳ Ｐゴシック" charset="0"/>
          <a:cs typeface="Arial" pitchFamily="34" charset="0"/>
        </a:defRPr>
      </a:lvl3pPr>
      <a:lvl4pPr marL="1371600" indent="-228600" algn="l" rtl="0" fontAlgn="base">
        <a:spcBef>
          <a:spcPts val="400"/>
        </a:spcBef>
        <a:spcAft>
          <a:spcPct val="0"/>
        </a:spcAft>
        <a:buClr>
          <a:srgbClr val="E2751D"/>
        </a:buClr>
        <a:buSzPct val="75000"/>
        <a:buFont typeface="Wingdings" charset="0"/>
        <a:buChar char=""/>
        <a:defRPr sz="2000" kern="1200">
          <a:solidFill>
            <a:schemeClr val="tx1"/>
          </a:solidFill>
          <a:latin typeface="Arial" pitchFamily="34" charset="0"/>
          <a:ea typeface="ＭＳ Ｐゴシック" charset="0"/>
          <a:cs typeface="Arial" pitchFamily="34" charset="0"/>
        </a:defRPr>
      </a:lvl4pPr>
      <a:lvl5pPr marL="1828800" indent="-228600" algn="l" rtl="0" fontAlgn="base">
        <a:spcBef>
          <a:spcPts val="400"/>
        </a:spcBef>
        <a:spcAft>
          <a:spcPct val="0"/>
        </a:spcAft>
        <a:buClr>
          <a:srgbClr val="FFB400"/>
        </a:buClr>
        <a:buSzPct val="65000"/>
        <a:buFont typeface="Wingdings" charset="0"/>
        <a:buChar char=""/>
        <a:defRPr sz="2000" kern="1200">
          <a:solidFill>
            <a:srgbClr val="1B3742"/>
          </a:solidFill>
          <a:latin typeface="Arial" pitchFamily="34" charset="0"/>
          <a:ea typeface="ＭＳ Ｐゴシック" charset="0"/>
          <a:cs typeface="Arial" pitchFamily="34"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en-US"/>
              <a:t>Click to edit Master title style</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pPr>
              <a:defRPr/>
            </a:pPr>
            <a:fld id="{C7F0BC8A-A7CA-3D4D-B27E-922AECD7D619}" type="datetime1">
              <a:rPr lang="en-US" smtClean="0"/>
              <a:pPr>
                <a:defRPr/>
              </a:pPr>
              <a:t>12/9/2019</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pPr>
              <a:defRPr/>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pPr>
              <a:defRPr/>
            </a:pPr>
            <a:fld id="{E7004751-A518-714C-A562-7EB765C2BF17}" type="slidenum">
              <a:rPr lang="en-US" smtClean="0"/>
              <a:pPr>
                <a:defRPr/>
              </a:pPr>
              <a:t>‹#›</a:t>
            </a:fld>
            <a:endParaRPr lang="en-US"/>
          </a:p>
        </p:txBody>
      </p:sp>
    </p:spTree>
    <p:extLst>
      <p:ext uri="{BB962C8B-B14F-4D97-AF65-F5344CB8AC3E}">
        <p14:creationId xmlns:p14="http://schemas.microsoft.com/office/powerpoint/2010/main" val="297759322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Lst>
  <p:hf hdr="0" ftr="0" dt="0"/>
  <p:txStyles>
    <p:titleStyle>
      <a:lvl1pPr algn="l" rtl="0" eaLnBrk="1" latinLnBrk="0" hangingPunct="1">
        <a:spcBef>
          <a:spcPct val="0"/>
        </a:spcBef>
        <a:buNone/>
        <a:defRPr sz="4800" b="0" kern="1200">
          <a:solidFill>
            <a:schemeClr val="accent1">
              <a:lumMod val="75000"/>
            </a:schemeClr>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3200" kern="1200">
          <a:solidFill>
            <a:schemeClr val="tx2">
              <a:lumMod val="75000"/>
            </a:schemeClr>
          </a:solidFill>
          <a:latin typeface="Arial" pitchFamily="34" charset="0"/>
          <a:ea typeface="+mn-ea"/>
          <a:cs typeface="Arial" pitchFamily="34" charset="0"/>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Arial" pitchFamily="34" charset="0"/>
          <a:ea typeface="+mn-ea"/>
          <a:cs typeface="Arial" pitchFamily="34" charset="0"/>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Arial" pitchFamily="34" charset="0"/>
          <a:ea typeface="+mn-ea"/>
          <a:cs typeface="Arial" pitchFamily="34" charset="0"/>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Arial" pitchFamily="34" charset="0"/>
          <a:ea typeface="+mn-ea"/>
          <a:cs typeface="Arial" pitchFamily="34" charset="0"/>
        </a:defRPr>
      </a:lvl4pPr>
      <a:lvl5pPr marL="1828800" indent="-228600" algn="l" rtl="0" eaLnBrk="1" latinLnBrk="0" hangingPunct="1">
        <a:spcBef>
          <a:spcPts val="400"/>
        </a:spcBef>
        <a:buClr>
          <a:schemeClr val="accent4"/>
        </a:buClr>
        <a:buSzPct val="65000"/>
        <a:buFont typeface="Wingdings"/>
        <a:buChar char=""/>
        <a:defRPr sz="2000" kern="1200">
          <a:solidFill>
            <a:schemeClr val="accent2">
              <a:lumMod val="75000"/>
            </a:schemeClr>
          </a:solidFill>
          <a:latin typeface="Arial" pitchFamily="34" charset="0"/>
          <a:ea typeface="+mn-ea"/>
          <a:cs typeface="Arial" pitchFamily="34"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8351978-566A-411B-8C79-618EBABCD6C1}" type="datetimeFigureOut">
              <a:rPr lang="en-US" smtClean="0"/>
              <a:pPr/>
              <a:t>12/9/2019</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CBEB9D6-74D6-4C99-B1BC-1528A88150EE}" type="slidenum">
              <a:rPr lang="en-US" smtClean="0"/>
              <a:pPr/>
              <a:t>‹#›</a:t>
            </a:fld>
            <a:endParaRPr lang="en-US"/>
          </a:p>
        </p:txBody>
      </p:sp>
    </p:spTree>
    <p:extLst>
      <p:ext uri="{BB962C8B-B14F-4D97-AF65-F5344CB8AC3E}">
        <p14:creationId xmlns:p14="http://schemas.microsoft.com/office/powerpoint/2010/main" val="2483852027"/>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en-US"/>
              <a:t>Click to edit Master title style</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fld id="{4F190989-F8D7-3347-A428-A24DAB25F96E}" type="datetime1">
              <a:rPr lang="en-US" smtClean="0"/>
              <a:pPr/>
              <a:t>12/9/2019</a:t>
            </a:fld>
            <a:endParaRPr lang="en-CA"/>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endParaRPr lang="en-CA"/>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fld id="{CA94F153-A46D-42BF-B070-2627C4BF46BD}" type="slidenum">
              <a:rPr lang="en-CA" smtClean="0"/>
              <a:pPr/>
              <a:t>‹#›</a:t>
            </a:fld>
            <a:endParaRPr lang="en-CA"/>
          </a:p>
        </p:txBody>
      </p:sp>
    </p:spTree>
    <p:extLst>
      <p:ext uri="{BB962C8B-B14F-4D97-AF65-F5344CB8AC3E}">
        <p14:creationId xmlns:p14="http://schemas.microsoft.com/office/powerpoint/2010/main" val="412758135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Lst>
  <p:hf hdr="0" ftr="0" dt="0"/>
  <p:txStyles>
    <p:titleStyle>
      <a:lvl1pPr algn="l" rtl="0" eaLnBrk="1" latinLnBrk="0" hangingPunct="1">
        <a:spcBef>
          <a:spcPct val="0"/>
        </a:spcBef>
        <a:buNone/>
        <a:defRPr sz="4800" b="0" kern="1200">
          <a:solidFill>
            <a:schemeClr val="accent1">
              <a:lumMod val="75000"/>
            </a:schemeClr>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3200" kern="1200">
          <a:solidFill>
            <a:schemeClr val="tx2">
              <a:lumMod val="75000"/>
            </a:schemeClr>
          </a:solidFill>
          <a:latin typeface="Arial" pitchFamily="34" charset="0"/>
          <a:ea typeface="+mn-ea"/>
          <a:cs typeface="Arial" pitchFamily="34" charset="0"/>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Arial" pitchFamily="34" charset="0"/>
          <a:ea typeface="+mn-ea"/>
          <a:cs typeface="Arial" pitchFamily="34" charset="0"/>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Arial" pitchFamily="34" charset="0"/>
          <a:ea typeface="+mn-ea"/>
          <a:cs typeface="Arial" pitchFamily="34" charset="0"/>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Arial" pitchFamily="34" charset="0"/>
          <a:ea typeface="+mn-ea"/>
          <a:cs typeface="Arial" pitchFamily="34" charset="0"/>
        </a:defRPr>
      </a:lvl4pPr>
      <a:lvl5pPr marL="1828800" indent="-228600" algn="l" rtl="0" eaLnBrk="1" latinLnBrk="0" hangingPunct="1">
        <a:spcBef>
          <a:spcPts val="400"/>
        </a:spcBef>
        <a:buClr>
          <a:schemeClr val="accent4"/>
        </a:buClr>
        <a:buSzPct val="65000"/>
        <a:buFont typeface="Wingdings"/>
        <a:buChar char=""/>
        <a:defRPr sz="2000" kern="1200">
          <a:solidFill>
            <a:schemeClr val="accent2">
              <a:lumMod val="75000"/>
            </a:schemeClr>
          </a:solidFill>
          <a:latin typeface="Arial" pitchFamily="34" charset="0"/>
          <a:ea typeface="+mn-ea"/>
          <a:cs typeface="Arial" pitchFamily="34"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19.pn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318.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ags" Target="../tags/tag126.xml"/></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12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ags" Target="../tags/tag136.xml"/></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ags" Target="../tags/tag138.xml"/></Relationships>
</file>

<file path=ppt/slides/_rels/slide325.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326.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3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4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50.xml"/></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52.xml"/></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54.xml"/></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tags" Target="../tags/tag156.xml"/></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58.xml"/></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60.xml"/></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tags" Target="../tags/tag162.xml"/></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64.xml"/></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6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tags" Target="../tags/tag168.xml"/></Relationships>
</file>

<file path=ppt/slides/_rels/slide3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70.xml"/></Relationships>
</file>

<file path=ppt/slides/_rels/slide37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72.xml"/></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tags" Target="../tags/tag174.xml"/></Relationships>
</file>

<file path=ppt/slides/_rels/slide3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tags" Target="../tags/tag176.xml"/></Relationships>
</file>

<file path=ppt/slides/_rels/slide377.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78.xml"/></Relationships>
</file>

<file path=ppt/slides/_rels/slide378.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80.xml"/></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8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tags" Target="../tags/tag184.xml"/></Relationships>
</file>

<file path=ppt/slides/_rels/slide385.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386.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88.xml"/></Relationships>
</file>

<file path=ppt/slides/_rels/slide387.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tags" Target="../tags/tag190.xml"/></Relationships>
</file>

<file path=ppt/slides/_rels/slide388.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92.xml"/></Relationships>
</file>

<file path=ppt/slides/_rels/slide389.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9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20.xml"/></Relationships>
</file>

<file path=ppt/slides/_rels/slide390.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tags" Target="../tags/tag19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NUL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6.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6.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6.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6.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6.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0.xml"/></Relationships>
</file>

<file path=ppt/slides/_rels/slide5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4.xml"/><Relationship Id="rId1" Type="http://schemas.openxmlformats.org/officeDocument/2006/relationships/slideLayout" Target="../slideLayouts/slideLayout30.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0.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0.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0.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07.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40.xml"/><Relationship Id="rId1" Type="http://schemas.openxmlformats.org/officeDocument/2006/relationships/tags" Target="../tags/tag198.xml"/></Relationships>
</file>

<file path=ppt/slides/_rels/slide608.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34.xml"/><Relationship Id="rId1" Type="http://schemas.openxmlformats.org/officeDocument/2006/relationships/tags" Target="../tags/tag199.xml"/></Relationships>
</file>

<file path=ppt/slides/_rels/slide609.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34.xml"/><Relationship Id="rId1" Type="http://schemas.openxmlformats.org/officeDocument/2006/relationships/tags" Target="../tags/tag200.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2.xml"/><Relationship Id="rId1" Type="http://schemas.openxmlformats.org/officeDocument/2006/relationships/vmlDrawing" Target="../drawings/vmlDrawing3.vml"/><Relationship Id="rId6" Type="http://schemas.openxmlformats.org/officeDocument/2006/relationships/image" Target="../media/image37.emf"/><Relationship Id="rId5" Type="http://schemas.openxmlformats.org/officeDocument/2006/relationships/oleObject" Target="../embeddings/oleObject4.bin"/><Relationship Id="rId4" Type="http://schemas.openxmlformats.org/officeDocument/2006/relationships/image" Target="../media/image36.emf"/></Relationships>
</file>

<file path=ppt/slides/_rels/slide6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0.xml"/><Relationship Id="rId1" Type="http://schemas.openxmlformats.org/officeDocument/2006/relationships/vmlDrawing" Target="../drawings/vmlDrawing4.vml"/><Relationship Id="rId4" Type="http://schemas.openxmlformats.org/officeDocument/2006/relationships/image" Target="../media/image38.emf"/></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0.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0.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0.xml"/><Relationship Id="rId1" Type="http://schemas.openxmlformats.org/officeDocument/2006/relationships/vmlDrawing" Target="../drawings/vmlDrawing5.vml"/><Relationship Id="rId4" Type="http://schemas.openxmlformats.org/officeDocument/2006/relationships/image" Target="../media/image36.emf"/></Relationships>
</file>

<file path=ppt/slides/_rels/slide6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5.xml"/><Relationship Id="rId1" Type="http://schemas.openxmlformats.org/officeDocument/2006/relationships/vmlDrawing" Target="../drawings/vmlDrawing6.vml"/><Relationship Id="rId4" Type="http://schemas.openxmlformats.org/officeDocument/2006/relationships/image" Target="../media/image37.emf"/></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34.xml"/><Relationship Id="rId1" Type="http://schemas.openxmlformats.org/officeDocument/2006/relationships/tags" Target="../tags/tag201.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0.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0.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0.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0.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0.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6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0.xml"/><Relationship Id="rId4" Type="http://schemas.openxmlformats.org/officeDocument/2006/relationships/image" Target="../media/image43.png"/></Relationships>
</file>

<file path=ppt/slides/_rels/slide6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6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6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675.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34.xml"/></Relationships>
</file>

<file path=ppt/slides/_rels/slide6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6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6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6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4.xml"/><Relationship Id="rId4" Type="http://schemas.openxmlformats.org/officeDocument/2006/relationships/image" Target="../media/image59.png"/></Relationships>
</file>

<file path=ppt/slides/_rels/slide6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0.xml"/><Relationship Id="rId1" Type="http://schemas.openxmlformats.org/officeDocument/2006/relationships/slideLayout" Target="../slideLayouts/slideLayout46.xml"/></Relationships>
</file>

<file path=ppt/slides/_rels/slide691.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44.xml"/></Relationships>
</file>

<file path=ppt/slides/_rels/slide6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4.xml"/></Relationships>
</file>

<file path=ppt/slides/_rels/slide6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4.xml"/></Relationships>
</file>

<file path=ppt/slides/_rels/slide6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wmf"/><Relationship Id="rId1" Type="http://schemas.openxmlformats.org/officeDocument/2006/relationships/slideLayout" Target="../slideLayouts/slideLayout44.xml"/></Relationships>
</file>

<file path=ppt/slides/_rels/slide6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wmf"/><Relationship Id="rId1" Type="http://schemas.openxmlformats.org/officeDocument/2006/relationships/slideLayout" Target="../slideLayouts/slideLayout44.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6.xml"/></Relationships>
</file>

<file path=ppt/slides/_rels/slide6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4.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4.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15.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46.xml"/></Relationships>
</file>

<file path=ppt/slides/_rels/slide716.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44.xml"/></Relationships>
</file>

<file path=ppt/slides/_rels/slide717.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54.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wmf"/><Relationship Id="rId1" Type="http://schemas.openxmlformats.org/officeDocument/2006/relationships/slideLayout" Target="../slideLayouts/slideLayout44.xml"/></Relationships>
</file>

<file path=ppt/slides/_rels/slide7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wmf"/><Relationship Id="rId1" Type="http://schemas.openxmlformats.org/officeDocument/2006/relationships/slideLayout" Target="../slideLayouts/slideLayout44.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4.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4.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4.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8.xml"/></Relationships>
</file>

<file path=ppt/slides/_rels/slide7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wmf"/><Relationship Id="rId1" Type="http://schemas.openxmlformats.org/officeDocument/2006/relationships/slideLayout" Target="../slideLayouts/slideLayout5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58.xml"/></Relationships>
</file>

<file path=ppt/slides/_rels/slide7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prstClr val="white"/>
          </a:bgClr>
        </a:patt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371600" y="3657600"/>
            <a:ext cx="6781800" cy="113665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pPr algn="r" eaLnBrk="1" hangingPunct="1"/>
            <a:r>
              <a:rPr lang="en-US" sz="5400" b="1" dirty="0">
                <a:solidFill>
                  <a:srgbClr val="C00000"/>
                </a:solidFill>
              </a:rPr>
              <a:t>Introduction</a:t>
            </a:r>
            <a:r>
              <a:rPr lang="en-US" sz="5400" dirty="0">
                <a:solidFill>
                  <a:srgbClr val="C00000"/>
                </a:solidFill>
                <a:latin typeface="Tahoma" charset="0"/>
                <a:cs typeface="Arial" charset="0"/>
              </a:rPr>
              <a:t> </a:t>
            </a:r>
          </a:p>
        </p:txBody>
      </p:sp>
      <p:sp>
        <p:nvSpPr>
          <p:cNvPr id="2" name="TextBox 1"/>
          <p:cNvSpPr txBox="1"/>
          <p:nvPr/>
        </p:nvSpPr>
        <p:spPr>
          <a:xfrm>
            <a:off x="389252" y="6059269"/>
            <a:ext cx="203934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p>
            <a:r>
              <a:rPr lang="en-US" sz="3600" dirty="0">
                <a:solidFill>
                  <a:schemeClr val="bg1"/>
                </a:solidFill>
                <a:effectLst>
                  <a:reflection blurRad="6350" stA="55000" endA="300" endPos="45500" dir="5400000" sy="-100000" algn="bl" rotWithShape="0"/>
                </a:effectLst>
              </a:rPr>
              <a:t>CSC 111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3" descr="Rectangle: Click to edit Master text styles&#10;Second level&#10;Third level&#10;Fourth level&#10;Fifth level"/>
          <p:cNvSpPr>
            <a:spLocks noGrp="1" noChangeArrowheads="1"/>
          </p:cNvSpPr>
          <p:nvPr>
            <p:ph idx="1"/>
          </p:nvPr>
        </p:nvSpPr>
        <p:spPr>
          <a:xfrm>
            <a:off x="228600" y="1600200"/>
            <a:ext cx="8537448" cy="3200400"/>
          </a:xfrm>
        </p:spPr>
        <p:txBody>
          <a:bodyPr>
            <a:normAutofit/>
          </a:bodyPr>
          <a:lstStyle/>
          <a:p>
            <a:pPr eaLnBrk="1" hangingPunct="1">
              <a:lnSpc>
                <a:spcPct val="90000"/>
              </a:lnSpc>
              <a:buClr>
                <a:srgbClr val="FF0000"/>
              </a:buClr>
              <a:buFont typeface="Wingdings" panose="05000000000000000000" pitchFamily="2" charset="2"/>
              <a:buChar char="Ø"/>
            </a:pPr>
            <a:r>
              <a:rPr lang="en-US" sz="2000" dirty="0">
                <a:solidFill>
                  <a:srgbClr val="FF0000"/>
                </a:solidFill>
                <a:latin typeface="Tahoma" charset="0"/>
                <a:cs typeface="Arial" charset="0"/>
              </a:rPr>
              <a:t>Input</a:t>
            </a:r>
          </a:p>
          <a:p>
            <a:pPr marL="365760" lvl="1" indent="0" eaLnBrk="1" hangingPunct="1">
              <a:lnSpc>
                <a:spcPct val="90000"/>
              </a:lnSpc>
              <a:buNone/>
            </a:pPr>
            <a:r>
              <a:rPr lang="en-US" sz="2000" dirty="0">
                <a:latin typeface="Tahoma" charset="0"/>
                <a:cs typeface="Arial" charset="0"/>
              </a:rPr>
              <a:t>Five numbers =  x1, x2, x3, x4, x5</a:t>
            </a:r>
          </a:p>
          <a:p>
            <a:pPr>
              <a:lnSpc>
                <a:spcPct val="90000"/>
              </a:lnSpc>
              <a:buClr>
                <a:srgbClr val="FF0000"/>
              </a:buClr>
              <a:buFont typeface="Wingdings" panose="05000000000000000000" pitchFamily="2" charset="2"/>
              <a:buChar char="Ø"/>
            </a:pPr>
            <a:r>
              <a:rPr lang="en-US" sz="2000" dirty="0">
                <a:solidFill>
                  <a:srgbClr val="FF0000"/>
                </a:solidFill>
                <a:latin typeface="Tahoma" charset="0"/>
                <a:cs typeface="Arial" charset="0"/>
              </a:rPr>
              <a:t>Output</a:t>
            </a:r>
          </a:p>
          <a:p>
            <a:pPr marL="365760" lvl="1" indent="0">
              <a:lnSpc>
                <a:spcPct val="90000"/>
              </a:lnSpc>
              <a:buNone/>
            </a:pPr>
            <a:r>
              <a:rPr lang="en-US" sz="2000" dirty="0">
                <a:latin typeface="Tahoma" charset="0"/>
                <a:cs typeface="Arial" charset="0"/>
              </a:rPr>
              <a:t>Sum = ?</a:t>
            </a:r>
          </a:p>
          <a:p>
            <a:pPr marL="365760" lvl="1" indent="0">
              <a:lnSpc>
                <a:spcPct val="90000"/>
              </a:lnSpc>
              <a:buNone/>
            </a:pPr>
            <a:r>
              <a:rPr lang="en-US" sz="2000" dirty="0">
                <a:latin typeface="Tahoma" charset="0"/>
                <a:cs typeface="Arial" charset="0"/>
              </a:rPr>
              <a:t>Average = ?</a:t>
            </a:r>
          </a:p>
          <a:p>
            <a:pPr>
              <a:lnSpc>
                <a:spcPct val="90000"/>
              </a:lnSpc>
              <a:buClr>
                <a:srgbClr val="FF0000"/>
              </a:buClr>
              <a:buFont typeface="Wingdings" panose="05000000000000000000" pitchFamily="2" charset="2"/>
              <a:buChar char="Ø"/>
            </a:pPr>
            <a:r>
              <a:rPr lang="en-US" sz="2000" dirty="0">
                <a:solidFill>
                  <a:srgbClr val="FF0000"/>
                </a:solidFill>
                <a:latin typeface="Tahoma" charset="0"/>
                <a:cs typeface="Arial" charset="0"/>
              </a:rPr>
              <a:t>Processing (Input </a:t>
            </a:r>
            <a:r>
              <a:rPr lang="en-US" sz="2000" dirty="0">
                <a:solidFill>
                  <a:srgbClr val="FF0000"/>
                </a:solidFill>
                <a:latin typeface="Tahoma" charset="0"/>
                <a:cs typeface="Arial" charset="0"/>
                <a:sym typeface="Wingdings" panose="05000000000000000000" pitchFamily="2" charset="2"/>
              </a:rPr>
              <a:t> Output)</a:t>
            </a:r>
            <a:endParaRPr lang="en-US" sz="2000" dirty="0">
              <a:solidFill>
                <a:srgbClr val="FF0000"/>
              </a:solidFill>
              <a:latin typeface="Tahoma" charset="0"/>
              <a:cs typeface="Arial" charset="0"/>
            </a:endParaRPr>
          </a:p>
          <a:p>
            <a:pPr marL="365760" lvl="1" indent="0" eaLnBrk="1" hangingPunct="1">
              <a:lnSpc>
                <a:spcPct val="90000"/>
              </a:lnSpc>
              <a:buNone/>
            </a:pPr>
            <a:r>
              <a:rPr lang="en-US" sz="2000" dirty="0">
                <a:latin typeface="Tahoma" charset="0"/>
                <a:cs typeface="Arial" charset="0"/>
              </a:rPr>
              <a:t>Sum = x1+x2+x3+x4+x5 =10+20+30+40+50= 150</a:t>
            </a:r>
          </a:p>
          <a:p>
            <a:pPr marL="365760" lvl="1" indent="0" eaLnBrk="1" hangingPunct="1">
              <a:lnSpc>
                <a:spcPct val="90000"/>
              </a:lnSpc>
              <a:buNone/>
            </a:pPr>
            <a:r>
              <a:rPr lang="en-US" sz="2000" dirty="0">
                <a:latin typeface="Tahoma" charset="0"/>
                <a:cs typeface="Arial" charset="0"/>
              </a:rPr>
              <a:t>Average = Sum/5 = 150/5 = 30</a:t>
            </a:r>
          </a:p>
        </p:txBody>
      </p:sp>
      <p:sp>
        <p:nvSpPr>
          <p:cNvPr id="15365" name="Rectangle 2"/>
          <p:cNvSpPr>
            <a:spLocks noGrp="1" noChangeArrowheads="1"/>
          </p:cNvSpPr>
          <p:nvPr>
            <p:ph type="title"/>
          </p:nvPr>
        </p:nvSpPr>
        <p:spPr>
          <a:xfrm>
            <a:off x="228600" y="152400"/>
            <a:ext cx="8915400" cy="609600"/>
          </a:xfrm>
          <a:noFill/>
        </p:spPr>
        <p:txBody>
          <a:bodyPr vert="horz" anchor="ctr">
            <a:normAutofit/>
          </a:bodyPr>
          <a:lstStyle/>
          <a:p>
            <a:r>
              <a:rPr lang="en-US" sz="3000" dirty="0">
                <a:solidFill>
                  <a:schemeClr val="accent3"/>
                </a:solidFill>
                <a:latin typeface="Tahoma" charset="0"/>
                <a:cs typeface="Arial" charset="0"/>
              </a:rPr>
              <a:t>Example 3 - Sum and Average of 5 Numbers</a:t>
            </a:r>
          </a:p>
        </p:txBody>
      </p:sp>
      <p:sp>
        <p:nvSpPr>
          <p:cNvPr id="7" name="Rectangle 6"/>
          <p:cNvSpPr/>
          <p:nvPr/>
        </p:nvSpPr>
        <p:spPr>
          <a:xfrm>
            <a:off x="228600" y="5257800"/>
            <a:ext cx="8686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the values of the input data are not given in the problem statement, they may be read from the user through the keyboard.</a:t>
            </a:r>
          </a:p>
        </p:txBody>
      </p:sp>
      <p:sp>
        <p:nvSpPr>
          <p:cNvPr id="8" name="Slide Number Placeholder 7"/>
          <p:cNvSpPr>
            <a:spLocks noGrp="1"/>
          </p:cNvSpPr>
          <p:nvPr>
            <p:ph type="sldNum" sz="quarter" idx="12"/>
          </p:nvPr>
        </p:nvSpPr>
        <p:spPr/>
        <p:txBody>
          <a:bodyPr/>
          <a:lstStyle/>
          <a:p>
            <a:r>
              <a:rPr lang="en-US"/>
              <a:t> </a:t>
            </a:r>
            <a:fld id="{D8D24581-BA14-4640-B752-9AB0FD1B9A37}" type="slidenum">
              <a:rPr lang="en-US" smtClean="0"/>
              <a:pPr/>
              <a:t>10</a:t>
            </a:fld>
            <a:endParaRPr lang="en-US" dirty="0"/>
          </a:p>
        </p:txBody>
      </p:sp>
      <p:sp>
        <p:nvSpPr>
          <p:cNvPr id="12" name="Rectangle 3" descr="Rectangle: Click to edit Master text styles&#10;Second level&#10;Third level&#10;Fourth level&#10;Fifth level"/>
          <p:cNvSpPr txBox="1">
            <a:spLocks noChangeArrowheads="1"/>
          </p:cNvSpPr>
          <p:nvPr/>
        </p:nvSpPr>
        <p:spPr>
          <a:xfrm>
            <a:off x="152400" y="914400"/>
            <a:ext cx="8613648" cy="457200"/>
          </a:xfrm>
          <a:prstGeom prst="rect">
            <a:avLst/>
          </a:prstGeom>
          <a:solidFill>
            <a:schemeClr val="bg2"/>
          </a:solidFill>
          <a:ln>
            <a:solidFill>
              <a:srgbClr val="0000FF"/>
            </a:solidFill>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fontAlgn="auto">
              <a:lnSpc>
                <a:spcPct val="90000"/>
              </a:lnSpc>
              <a:buFont typeface="Wingdings 3"/>
              <a:buNone/>
            </a:pPr>
            <a:r>
              <a:rPr lang="en-US" sz="2000" dirty="0">
                <a:solidFill>
                  <a:srgbClr val="0000FF"/>
                </a:solidFill>
                <a:latin typeface="Tahoma" charset="0"/>
                <a:cs typeface="Arial" charset="0"/>
              </a:rPr>
              <a:t>Calculate the sum and the average of the numbers 10, 20, 30, 40 and 50.</a:t>
            </a:r>
          </a:p>
        </p:txBody>
      </p:sp>
      <p:cxnSp>
        <p:nvCxnSpPr>
          <p:cNvPr id="9" name="Straight Connector 8"/>
          <p:cNvCxnSpPr/>
          <p:nvPr/>
        </p:nvCxnSpPr>
        <p:spPr>
          <a:xfrm>
            <a:off x="0" y="7620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86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wipe(left)">
                                      <p:cBhvr>
                                        <p:cTn id="7" dur="500"/>
                                        <p:tgtEl>
                                          <p:spTgt spid="1536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366">
                                            <p:txEl>
                                              <p:pRg st="1" end="1"/>
                                            </p:txEl>
                                          </p:spTgt>
                                        </p:tgtEl>
                                        <p:attrNameLst>
                                          <p:attrName>style.visibility</p:attrName>
                                        </p:attrNameLst>
                                      </p:cBhvr>
                                      <p:to>
                                        <p:strVal val="visible"/>
                                      </p:to>
                                    </p:set>
                                    <p:animEffect transition="in" filter="wipe(left)">
                                      <p:cBhvr>
                                        <p:cTn id="10" dur="500"/>
                                        <p:tgtEl>
                                          <p:spTgt spid="1536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366">
                                            <p:txEl>
                                              <p:pRg st="2" end="2"/>
                                            </p:txEl>
                                          </p:spTgt>
                                        </p:tgtEl>
                                        <p:attrNameLst>
                                          <p:attrName>style.visibility</p:attrName>
                                        </p:attrNameLst>
                                      </p:cBhvr>
                                      <p:to>
                                        <p:strVal val="visible"/>
                                      </p:to>
                                    </p:set>
                                    <p:animEffect transition="in" filter="wipe(left)">
                                      <p:cBhvr>
                                        <p:cTn id="15" dur="500"/>
                                        <p:tgtEl>
                                          <p:spTgt spid="15366">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366">
                                            <p:txEl>
                                              <p:pRg st="3" end="3"/>
                                            </p:txEl>
                                          </p:spTgt>
                                        </p:tgtEl>
                                        <p:attrNameLst>
                                          <p:attrName>style.visibility</p:attrName>
                                        </p:attrNameLst>
                                      </p:cBhvr>
                                      <p:to>
                                        <p:strVal val="visible"/>
                                      </p:to>
                                    </p:set>
                                    <p:animEffect transition="in" filter="wipe(left)">
                                      <p:cBhvr>
                                        <p:cTn id="18" dur="500"/>
                                        <p:tgtEl>
                                          <p:spTgt spid="15366">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5366">
                                            <p:txEl>
                                              <p:pRg st="4" end="4"/>
                                            </p:txEl>
                                          </p:spTgt>
                                        </p:tgtEl>
                                        <p:attrNameLst>
                                          <p:attrName>style.visibility</p:attrName>
                                        </p:attrNameLst>
                                      </p:cBhvr>
                                      <p:to>
                                        <p:strVal val="visible"/>
                                      </p:to>
                                    </p:set>
                                    <p:animEffect transition="in" filter="wipe(left)">
                                      <p:cBhvr>
                                        <p:cTn id="21" dur="500"/>
                                        <p:tgtEl>
                                          <p:spTgt spid="1536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366">
                                            <p:txEl>
                                              <p:pRg st="5" end="5"/>
                                            </p:txEl>
                                          </p:spTgt>
                                        </p:tgtEl>
                                        <p:attrNameLst>
                                          <p:attrName>style.visibility</p:attrName>
                                        </p:attrNameLst>
                                      </p:cBhvr>
                                      <p:to>
                                        <p:strVal val="visible"/>
                                      </p:to>
                                    </p:set>
                                    <p:animEffect transition="in" filter="wipe(left)">
                                      <p:cBhvr>
                                        <p:cTn id="26" dur="500"/>
                                        <p:tgtEl>
                                          <p:spTgt spid="15366">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366">
                                            <p:txEl>
                                              <p:pRg st="6" end="6"/>
                                            </p:txEl>
                                          </p:spTgt>
                                        </p:tgtEl>
                                        <p:attrNameLst>
                                          <p:attrName>style.visibility</p:attrName>
                                        </p:attrNameLst>
                                      </p:cBhvr>
                                      <p:to>
                                        <p:strVal val="visible"/>
                                      </p:to>
                                    </p:set>
                                    <p:animEffect transition="in" filter="wipe(left)">
                                      <p:cBhvr>
                                        <p:cTn id="29" dur="500"/>
                                        <p:tgtEl>
                                          <p:spTgt spid="15366">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366">
                                            <p:txEl>
                                              <p:pRg st="7" end="7"/>
                                            </p:txEl>
                                          </p:spTgt>
                                        </p:tgtEl>
                                        <p:attrNameLst>
                                          <p:attrName>style.visibility</p:attrName>
                                        </p:attrNameLst>
                                      </p:cBhvr>
                                      <p:to>
                                        <p:strVal val="visible"/>
                                      </p:to>
                                    </p:set>
                                    <p:animEffect transition="in" filter="wipe(left)">
                                      <p:cBhvr>
                                        <p:cTn id="32" dur="500"/>
                                        <p:tgtEl>
                                          <p:spTgt spid="1536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build="p"/>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 name="image2.jpg"/>
          <p:cNvPicPr/>
          <p:nvPr/>
        </p:nvPicPr>
        <p:blipFill>
          <a:blip r:embed="rId2"/>
          <a:stretch>
            <a:fillRect/>
          </a:stretch>
        </p:blipFill>
        <p:spPr>
          <a:xfrm>
            <a:off x="0" y="1"/>
            <a:ext cx="9144000" cy="6858001"/>
          </a:xfrm>
          <a:prstGeom prst="rect">
            <a:avLst/>
          </a:prstGeom>
          <a:ln w="12700">
            <a:miter lim="400000"/>
          </a:ln>
        </p:spPr>
      </p:pic>
      <p:sp>
        <p:nvSpPr>
          <p:cNvPr id="655" name="Shape 655"/>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100</a:t>
            </a:fld>
            <a:endParaRPr sz="1000"/>
          </a:p>
        </p:txBody>
      </p:sp>
      <p:sp>
        <p:nvSpPr>
          <p:cNvPr id="656" name="Shape 656"/>
          <p:cNvSpPr>
            <a:spLocks noGrp="1"/>
          </p:cNvSpPr>
          <p:nvPr>
            <p:ph type="title"/>
          </p:nvPr>
        </p:nvSpPr>
        <p:spPr>
          <a:xfrm>
            <a:off x="457200" y="116557"/>
            <a:ext cx="8229600" cy="792164"/>
          </a:xfrm>
          <a:prstGeom prst="rect">
            <a:avLst/>
          </a:prstGeom>
        </p:spPr>
        <p:txBody>
          <a:bodyPr/>
          <a:lstStyle>
            <a:lvl1pPr>
              <a:defRPr sz="4000" b="0">
                <a:solidFill>
                  <a:srgbClr val="DA1F28"/>
                </a:solidFill>
                <a:latin typeface="Tahoma Negreta"/>
                <a:ea typeface="Tahoma Negreta"/>
                <a:cs typeface="Tahoma Negreta"/>
                <a:sym typeface="Tahoma Negreta"/>
              </a:defRPr>
            </a:lvl1pPr>
          </a:lstStyle>
          <a:p>
            <a:pPr lvl="0">
              <a:defRPr sz="1800">
                <a:solidFill>
                  <a:srgbClr val="000000"/>
                </a:solidFill>
                <a:effectLst/>
              </a:defRPr>
            </a:pPr>
            <a:r>
              <a:rPr sz="4000">
                <a:solidFill>
                  <a:srgbClr val="DA1F28"/>
                </a:solidFill>
                <a:effectLst>
                  <a:outerShdw blurRad="38100" dist="25400" dir="5400000" rotWithShape="0">
                    <a:srgbClr val="000000">
                      <a:alpha val="25000"/>
                    </a:srgbClr>
                  </a:outerShdw>
                </a:effectLst>
              </a:rPr>
              <a:t>Self-Check Exercises (2)</a:t>
            </a:r>
          </a:p>
        </p:txBody>
      </p:sp>
      <p:sp>
        <p:nvSpPr>
          <p:cNvPr id="657" name="Shape 657"/>
          <p:cNvSpPr/>
          <p:nvPr/>
        </p:nvSpPr>
        <p:spPr>
          <a:xfrm>
            <a:off x="0" y="908720"/>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658" name="Shape 658"/>
          <p:cNvSpPr>
            <a:spLocks noGrp="1"/>
          </p:cNvSpPr>
          <p:nvPr>
            <p:ph type="body" idx="1"/>
          </p:nvPr>
        </p:nvSpPr>
        <p:spPr>
          <a:xfrm>
            <a:off x="457200" y="1052737"/>
            <a:ext cx="8229600" cy="1152127"/>
          </a:xfrm>
          <a:prstGeom prst="rect">
            <a:avLst/>
          </a:prstGeom>
        </p:spPr>
        <p:txBody>
          <a:bodyPr/>
          <a:lstStyle/>
          <a:p>
            <a:pPr marL="299381" lvl="0" indent="-189653">
              <a:defRPr sz="1800"/>
            </a:pPr>
            <a:r>
              <a:rPr sz="2000">
                <a:latin typeface="Tahoma"/>
                <a:ea typeface="Tahoma"/>
                <a:cs typeface="Tahoma"/>
                <a:sym typeface="Tahoma"/>
              </a:rPr>
              <a:t>Given x=5, y=7 and z=10. Evaluate the following expressions:</a:t>
            </a:r>
          </a:p>
          <a:p>
            <a:pPr marL="552218" lvl="1" indent="-159026">
              <a:spcBef>
                <a:spcPts val="300"/>
              </a:spcBef>
              <a:buFont typeface="Verdana"/>
              <a:defRPr sz="1800"/>
            </a:pPr>
            <a:r>
              <a:rPr sz="1600">
                <a:latin typeface="Tahoma"/>
                <a:ea typeface="Tahoma"/>
                <a:cs typeface="Tahoma"/>
                <a:sym typeface="Tahoma"/>
              </a:rPr>
              <a:t>y *= 2 * x + 5 – z;</a:t>
            </a:r>
            <a:endParaRPr sz="2300"/>
          </a:p>
          <a:p>
            <a:pPr marL="552218" lvl="1" indent="-159026">
              <a:spcBef>
                <a:spcPts val="300"/>
              </a:spcBef>
              <a:buFont typeface="Verdana"/>
              <a:defRPr sz="1800"/>
            </a:pPr>
            <a:r>
              <a:rPr sz="1600">
                <a:latin typeface="Tahoma"/>
                <a:ea typeface="Tahoma"/>
                <a:cs typeface="Tahoma"/>
                <a:sym typeface="Tahoma"/>
              </a:rPr>
              <a:t>z %= x;</a:t>
            </a:r>
          </a:p>
        </p:txBody>
      </p:sp>
      <p:sp>
        <p:nvSpPr>
          <p:cNvPr id="659" name="Shape 659"/>
          <p:cNvSpPr/>
          <p:nvPr/>
        </p:nvSpPr>
        <p:spPr>
          <a:xfrm>
            <a:off x="457200" y="2204864"/>
            <a:ext cx="8229600" cy="10081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290399" indent="-183963" defTabSz="886968">
              <a:spcBef>
                <a:spcPts val="300"/>
              </a:spcBef>
              <a:buClr>
                <a:srgbClr val="2DA2BF"/>
              </a:buClr>
              <a:buSzPct val="68000"/>
              <a:buFont typeface="Wingdings 3"/>
              <a:buChar char=""/>
              <a:defRPr sz="1940">
                <a:latin typeface="Tahoma"/>
                <a:ea typeface="Tahoma"/>
                <a:cs typeface="Tahoma"/>
                <a:sym typeface="Tahoma"/>
              </a:defRPr>
            </a:lvl1pPr>
          </a:lstStyle>
          <a:p>
            <a:pPr lvl="0">
              <a:defRPr sz="1800"/>
            </a:pPr>
            <a:r>
              <a:rPr sz="1940"/>
              <a:t>Write a program that exchanges the values of two numbers. (This is known as swapping). For example, if x = 5 and y = 7; after swapping, they become x = 7 and y = 5.</a:t>
            </a:r>
          </a:p>
        </p:txBody>
      </p:sp>
      <p:sp>
        <p:nvSpPr>
          <p:cNvPr id="660" name="Shape 660"/>
          <p:cNvSpPr/>
          <p:nvPr/>
        </p:nvSpPr>
        <p:spPr>
          <a:xfrm>
            <a:off x="71406" y="6496070"/>
            <a:ext cx="4000528" cy="28839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lvl1pPr>
          </a:lstStyle>
          <a:p>
            <a:pPr lvl="0">
              <a:defRPr sz="1800"/>
            </a:pPr>
            <a:r>
              <a:rPr sz="1200"/>
              <a:t>W2.3 Operators1</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996952"/>
            <a:ext cx="7872937"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OPERATORS (2)</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Slide Number Placeholder 5"/>
          <p:cNvSpPr>
            <a:spLocks noGrp="1"/>
          </p:cNvSpPr>
          <p:nvPr>
            <p:ph type="sldNum" sz="quarter" idx="12"/>
          </p:nvPr>
        </p:nvSpPr>
        <p:spPr/>
        <p:txBody>
          <a:bodyPr/>
          <a:lstStyle/>
          <a:p>
            <a:fld id="{4B0D99C2-1AFA-423C-B6C7-2A932FB2B300}" type="slidenum">
              <a:rPr lang="en-US" smtClean="0"/>
              <a:pPr/>
              <a:t>101</a:t>
            </a:fld>
            <a:endParaRPr lang="en-US"/>
          </a:p>
        </p:txBody>
      </p:sp>
    </p:spTree>
    <p:extLst>
      <p:ext uri="{BB962C8B-B14F-4D97-AF65-F5344CB8AC3E}">
        <p14:creationId xmlns:p14="http://schemas.microsoft.com/office/powerpoint/2010/main" val="455805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dirty="0">
                <a:solidFill>
                  <a:schemeClr val="bg1">
                    <a:lumMod val="50000"/>
                  </a:schemeClr>
                </a:solidFill>
                <a:latin typeface="Tahoma" charset="0"/>
                <a:cs typeface="Arial" charset="0"/>
              </a:rPr>
              <a:t>1. Types of Operators</a:t>
            </a:r>
          </a:p>
          <a:p>
            <a:pPr marL="0" indent="0" eaLnBrk="1" hangingPunct="1">
              <a:lnSpc>
                <a:spcPct val="90000"/>
              </a:lnSpc>
              <a:spcBef>
                <a:spcPts val="1200"/>
              </a:spcBef>
              <a:spcAft>
                <a:spcPts val="600"/>
              </a:spcAft>
              <a:buNone/>
            </a:pPr>
            <a:r>
              <a:rPr lang="en-US" dirty="0">
                <a:latin typeface="Tahoma" charset="0"/>
                <a:cs typeface="Arial" charset="0"/>
              </a:rPr>
              <a:t>2. Increment/Decrement Operators</a:t>
            </a:r>
          </a:p>
          <a:p>
            <a:pPr marL="0" indent="0" eaLnBrk="1" hangingPunct="1">
              <a:lnSpc>
                <a:spcPct val="90000"/>
              </a:lnSpc>
              <a:spcBef>
                <a:spcPts val="1200"/>
              </a:spcBef>
              <a:spcAft>
                <a:spcPts val="600"/>
              </a:spcAft>
              <a:buNone/>
            </a:pPr>
            <a:r>
              <a:rPr lang="en-US" dirty="0">
                <a:latin typeface="Tahoma" charset="0"/>
                <a:cs typeface="Arial" charset="0"/>
              </a:rPr>
              <a:t>3. Relational Operators</a:t>
            </a:r>
          </a:p>
          <a:p>
            <a:pPr marL="0" indent="0" eaLnBrk="1" hangingPunct="1">
              <a:lnSpc>
                <a:spcPct val="90000"/>
              </a:lnSpc>
              <a:spcBef>
                <a:spcPts val="1200"/>
              </a:spcBef>
              <a:spcAft>
                <a:spcPts val="600"/>
              </a:spcAft>
              <a:buNone/>
            </a:pPr>
            <a:r>
              <a:rPr lang="en-US" dirty="0">
                <a:latin typeface="Tahoma" charset="0"/>
                <a:cs typeface="Arial" charset="0"/>
              </a:rPr>
              <a:t>4. Logical Operators</a:t>
            </a:r>
          </a:p>
          <a:p>
            <a:pPr marL="0" indent="0" eaLnBrk="1" hangingPunct="1">
              <a:lnSpc>
                <a:spcPct val="90000"/>
              </a:lnSpc>
              <a:spcBef>
                <a:spcPts val="1200"/>
              </a:spcBef>
              <a:spcAft>
                <a:spcPts val="600"/>
              </a:spcAft>
              <a:buNone/>
            </a:pPr>
            <a:r>
              <a:rPr lang="en-US" dirty="0">
                <a:latin typeface="Tahoma" charset="0"/>
                <a:cs typeface="Arial" charset="0"/>
              </a:rPr>
              <a:t>5. Type casting</a:t>
            </a: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102</a:t>
            </a:fld>
            <a:endParaRPr lang="en-US"/>
          </a:p>
        </p:txBody>
      </p:sp>
    </p:spTree>
    <p:extLst>
      <p:ext uri="{BB962C8B-B14F-4D97-AF65-F5344CB8AC3E}">
        <p14:creationId xmlns:p14="http://schemas.microsoft.com/office/powerpoint/2010/main" val="30260588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1. TYPES OF OPERATORS</a:t>
            </a:r>
          </a:p>
        </p:txBody>
      </p:sp>
      <p:sp>
        <p:nvSpPr>
          <p:cNvPr id="6" name="Content Placeholder 4"/>
          <p:cNvSpPr>
            <a:spLocks noGrp="1"/>
          </p:cNvSpPr>
          <p:nvPr>
            <p:ph idx="1"/>
          </p:nvPr>
        </p:nvSpPr>
        <p:spPr>
          <a:xfrm>
            <a:off x="251520" y="1052737"/>
            <a:ext cx="8640960" cy="1728192"/>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There are five types of operators</a:t>
            </a:r>
          </a:p>
          <a:p>
            <a:pPr marL="598932" lvl="1" indent="-342900" algn="just">
              <a:lnSpc>
                <a:spcPct val="90000"/>
              </a:lnSpc>
              <a:buClr>
                <a:srgbClr val="FF0000"/>
              </a:buClr>
              <a:buFont typeface="Courier New" panose="02070309020205020404" pitchFamily="49" charset="0"/>
              <a:buChar char="o"/>
            </a:pPr>
            <a:r>
              <a:rPr lang="en-US" sz="16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Assignment</a:t>
            </a:r>
          </a:p>
          <a:p>
            <a:pPr marL="598932" lvl="1" indent="-342900" algn="just">
              <a:lnSpc>
                <a:spcPct val="90000"/>
              </a:lnSpc>
              <a:buClr>
                <a:srgbClr val="FF0000"/>
              </a:buClr>
              <a:buFont typeface="Courier New" panose="02070309020205020404" pitchFamily="49" charset="0"/>
              <a:buChar char="o"/>
            </a:pPr>
            <a:r>
              <a:rPr lang="en-US" sz="16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Arithmetic</a:t>
            </a: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Increment/Decrement</a:t>
            </a:r>
            <a:endParaRPr lang="en-US" sz="1600" dirty="0">
              <a:latin typeface="Tahoma" panose="020B0604030504040204" pitchFamily="34" charset="0"/>
              <a:ea typeface="Tahoma" panose="020B0604030504040204" pitchFamily="34" charset="0"/>
              <a:cs typeface="Tahoma" panose="020B0604030504040204" pitchFamily="34" charset="0"/>
            </a:endParaRP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Relational</a:t>
            </a: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Logical</a:t>
            </a:r>
          </a:p>
          <a:p>
            <a:pPr marL="598932" lvl="1" indent="-342900" algn="just">
              <a:lnSpc>
                <a:spcPct val="90000"/>
              </a:lnSpc>
              <a:buClr>
                <a:srgbClr val="FF0000"/>
              </a:buClr>
              <a:buFont typeface="Courier New" panose="02070309020205020404" pitchFamily="49" charset="0"/>
              <a:buChar char="o"/>
            </a:pPr>
            <a:endPar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10" name="Slide Number Placeholder 9"/>
          <p:cNvSpPr>
            <a:spLocks noGrp="1"/>
          </p:cNvSpPr>
          <p:nvPr>
            <p:ph type="sldNum" sz="quarter" idx="12"/>
          </p:nvPr>
        </p:nvSpPr>
        <p:spPr/>
        <p:txBody>
          <a:bodyPr/>
          <a:lstStyle/>
          <a:p>
            <a:fld id="{F8648942-3001-4E9F-BD4B-DA0C8DFD46EB}" type="slidenum">
              <a:rPr lang="en-US" smtClean="0"/>
              <a:pPr/>
              <a:t>103</a:t>
            </a:fld>
            <a:endParaRPr lang="en-US"/>
          </a:p>
        </p:txBody>
      </p:sp>
    </p:spTree>
    <p:extLst>
      <p:ext uri="{BB962C8B-B14F-4D97-AF65-F5344CB8AC3E}">
        <p14:creationId xmlns:p14="http://schemas.microsoft.com/office/powerpoint/2010/main" val="141567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left)">
                                      <p:cBhvr>
                                        <p:cTn id="10" dur="500"/>
                                        <p:tgtEl>
                                          <p:spTgt spid="6">
                                            <p:txEl>
                                              <p:pRg st="1" end="1"/>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wipe(left)">
                                      <p:cBhvr>
                                        <p:cTn id="14" dur="500"/>
                                        <p:tgtEl>
                                          <p:spTgt spid="6">
                                            <p:txEl>
                                              <p:pRg st="2" end="2"/>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left)">
                                      <p:cBhvr>
                                        <p:cTn id="18" dur="500"/>
                                        <p:tgtEl>
                                          <p:spTgt spid="6">
                                            <p:txEl>
                                              <p:pRg st="3" end="3"/>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wipe(left)">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INCREMENT/DECREMENT</a:t>
            </a:r>
          </a:p>
        </p:txBody>
      </p:sp>
      <p:sp>
        <p:nvSpPr>
          <p:cNvPr id="6" name="Content Placeholder 4"/>
          <p:cNvSpPr>
            <a:spLocks noGrp="1"/>
          </p:cNvSpPr>
          <p:nvPr>
            <p:ph idx="1"/>
          </p:nvPr>
        </p:nvSpPr>
        <p:spPr>
          <a:xfrm>
            <a:off x="251520" y="1052737"/>
            <a:ext cx="8640960" cy="936103"/>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Two increment operators are used</a:t>
            </a: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Pre-increment	++x	increment then act</a:t>
            </a: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Post-increment	x++	act then increment</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0" name="Slide Number Placeholder 9"/>
          <p:cNvSpPr>
            <a:spLocks noGrp="1"/>
          </p:cNvSpPr>
          <p:nvPr>
            <p:ph type="sldNum" sz="quarter" idx="12"/>
          </p:nvPr>
        </p:nvSpPr>
        <p:spPr/>
        <p:txBody>
          <a:bodyPr/>
          <a:lstStyle/>
          <a:p>
            <a:fld id="{F8648942-3001-4E9F-BD4B-DA0C8DFD46EB}" type="slidenum">
              <a:rPr lang="en-US" smtClean="0"/>
              <a:pPr/>
              <a:t>104</a:t>
            </a:fld>
            <a:endParaRPr lang="en-US"/>
          </a:p>
        </p:txBody>
      </p:sp>
      <p:sp>
        <p:nvSpPr>
          <p:cNvPr id="7" name="Content Placeholder 4"/>
          <p:cNvSpPr txBox="1">
            <a:spLocks/>
          </p:cNvSpPr>
          <p:nvPr/>
        </p:nvSpPr>
        <p:spPr>
          <a:xfrm>
            <a:off x="251520" y="2204865"/>
            <a:ext cx="8640960" cy="936103"/>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Two decrement operators are used</a:t>
            </a: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Pre-decrement	--x	decrement then act</a:t>
            </a: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Post-decrement	x--	act then decrement</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8888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wipe(left)">
                                      <p:cBhvr>
                                        <p:cTn id="14" dur="500"/>
                                        <p:tgtEl>
                                          <p:spTgt spid="6">
                                            <p:txEl>
                                              <p:pRg st="2" end="2"/>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wipe(left)">
                                      <p:cBhvr>
                                        <p:cTn id="21" dur="500"/>
                                        <p:tgtEl>
                                          <p:spTgt spid="7">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left)">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2. INCREMENT OPERATOR</a:t>
            </a:r>
          </a:p>
        </p:txBody>
      </p:sp>
      <p:cxnSp>
        <p:nvCxnSpPr>
          <p:cNvPr id="5" name="Straight Connector 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PRE-INCREMENT		(INCREMENT THEN ACT)</a:t>
            </a:r>
          </a:p>
        </p:txBody>
      </p:sp>
      <p:cxnSp>
        <p:nvCxnSpPr>
          <p:cNvPr id="7" name="Straight Connector 6"/>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691680" y="1340768"/>
            <a:ext cx="727280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++variable;</a:t>
            </a:r>
            <a:endParaRPr lang="en-US" dirty="0">
              <a:solidFill>
                <a:schemeClr val="accent1">
                  <a:lumMod val="50000"/>
                </a:schemeClr>
              </a:solidFill>
            </a:endParaRPr>
          </a:p>
        </p:txBody>
      </p:sp>
      <p:sp>
        <p:nvSpPr>
          <p:cNvPr id="9" name="Rounded Rectangle 8"/>
          <p:cNvSpPr/>
          <p:nvPr/>
        </p:nvSpPr>
        <p:spPr>
          <a:xfrm>
            <a:off x="251520" y="134076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12" name="Rounded Rectangle 11"/>
          <p:cNvSpPr/>
          <p:nvPr/>
        </p:nvSpPr>
        <p:spPr>
          <a:xfrm>
            <a:off x="265730" y="2022535"/>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a:t>
            </a:r>
          </a:p>
        </p:txBody>
      </p:sp>
      <p:sp>
        <p:nvSpPr>
          <p:cNvPr id="13" name="Rounded Rectangle 12"/>
          <p:cNvSpPr/>
          <p:nvPr/>
        </p:nvSpPr>
        <p:spPr>
          <a:xfrm>
            <a:off x="1691680" y="2004765"/>
            <a:ext cx="7272808" cy="59614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int</a:t>
            </a:r>
            <a:r>
              <a:rPr lang="en-US" dirty="0">
                <a:solidFill>
                  <a:schemeClr val="tx1"/>
                </a:solidFill>
              </a:rPr>
              <a:t> x = 3; 		</a:t>
            </a:r>
          </a:p>
          <a:p>
            <a:r>
              <a:rPr lang="en-US" dirty="0" err="1">
                <a:solidFill>
                  <a:schemeClr val="tx1"/>
                </a:solidFill>
              </a:rPr>
              <a:t>int</a:t>
            </a:r>
            <a:r>
              <a:rPr lang="en-US" dirty="0">
                <a:solidFill>
                  <a:schemeClr val="tx1"/>
                </a:solidFill>
              </a:rPr>
              <a:t> y = ++</a:t>
            </a:r>
            <a:r>
              <a:rPr lang="en-US" dirty="0">
                <a:solidFill>
                  <a:srgbClr val="0000FF"/>
                </a:solidFill>
              </a:rPr>
              <a:t>x</a:t>
            </a:r>
            <a:r>
              <a:rPr lang="en-US" dirty="0">
                <a:solidFill>
                  <a:schemeClr val="tx1"/>
                </a:solidFill>
              </a:rPr>
              <a:t>;</a:t>
            </a:r>
            <a:r>
              <a:rPr lang="en-US" dirty="0">
                <a:solidFill>
                  <a:srgbClr val="00B050"/>
                </a:solidFill>
              </a:rPr>
              <a:t>	</a:t>
            </a:r>
          </a:p>
        </p:txBody>
      </p:sp>
      <p:sp>
        <p:nvSpPr>
          <p:cNvPr id="14" name="Content Placeholder 4"/>
          <p:cNvSpPr>
            <a:spLocks noGrp="1"/>
          </p:cNvSpPr>
          <p:nvPr>
            <p:ph idx="1"/>
          </p:nvPr>
        </p:nvSpPr>
        <p:spPr>
          <a:xfrm>
            <a:off x="134268" y="3140968"/>
            <a:ext cx="8686203" cy="576064"/>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FF33CC"/>
                </a:solidFill>
                <a:latin typeface="Tahoma" panose="020B0604030504040204" pitchFamily="34" charset="0"/>
                <a:ea typeface="Tahoma" panose="020B0604030504040204" pitchFamily="34" charset="0"/>
                <a:cs typeface="Tahoma" panose="020B0604030504040204" pitchFamily="34" charset="0"/>
              </a:rPr>
              <a:t>y = ++x</a:t>
            </a:r>
            <a:r>
              <a:rPr lang="en-US" sz="2000" dirty="0">
                <a:latin typeface="Tahoma" panose="020B0604030504040204" pitchFamily="34" charset="0"/>
                <a:ea typeface="Tahoma" panose="020B0604030504040204" pitchFamily="34" charset="0"/>
                <a:cs typeface="Tahoma" panose="020B0604030504040204" pitchFamily="34" charset="0"/>
              </a:rPr>
              <a:t>) is equivalent to the following statements in this order: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p:cNvGrpSpPr/>
          <p:nvPr/>
        </p:nvGrpSpPr>
        <p:grpSpPr>
          <a:xfrm>
            <a:off x="1002984" y="3501008"/>
            <a:ext cx="7848872" cy="646331"/>
            <a:chOff x="323528" y="1236822"/>
            <a:chExt cx="7848872" cy="646331"/>
          </a:xfrm>
        </p:grpSpPr>
        <p:sp>
          <p:nvSpPr>
            <p:cNvPr id="17" name="TextBox 16"/>
            <p:cNvSpPr txBox="1"/>
            <p:nvPr/>
          </p:nvSpPr>
          <p:spPr>
            <a:xfrm>
              <a:off x="971600" y="1236822"/>
              <a:ext cx="7200800" cy="646331"/>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00FF"/>
                  </a:solidFill>
                </a:rPr>
                <a:t>x = x + 1;		</a:t>
              </a:r>
              <a:r>
                <a:rPr lang="en-US" dirty="0">
                  <a:solidFill>
                    <a:srgbClr val="00B050"/>
                  </a:solidFill>
                </a:rPr>
                <a:t>//increment</a:t>
              </a:r>
            </a:p>
            <a:p>
              <a:r>
                <a:rPr lang="en-US" dirty="0">
                  <a:solidFill>
                    <a:srgbClr val="0000FF"/>
                  </a:solidFill>
                </a:rPr>
                <a:t>y = x;			</a:t>
              </a:r>
              <a:r>
                <a:rPr lang="en-US" dirty="0">
                  <a:solidFill>
                    <a:srgbClr val="00B050"/>
                  </a:solidFill>
                </a:rPr>
                <a:t>//act (assign)</a:t>
              </a:r>
            </a:p>
          </p:txBody>
        </p:sp>
        <p:sp>
          <p:nvSpPr>
            <p:cNvPr id="18" name="TextBox 17"/>
            <p:cNvSpPr txBox="1"/>
            <p:nvPr/>
          </p:nvSpPr>
          <p:spPr>
            <a:xfrm>
              <a:off x="323528" y="1236822"/>
              <a:ext cx="576064" cy="646331"/>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p:txBody>
        </p:sp>
      </p:grpSp>
      <p:sp>
        <p:nvSpPr>
          <p:cNvPr id="21" name="Rectangle 20"/>
          <p:cNvSpPr/>
          <p:nvPr/>
        </p:nvSpPr>
        <p:spPr>
          <a:xfrm>
            <a:off x="168052" y="2636912"/>
            <a:ext cx="8807896" cy="468052"/>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this example, </a:t>
            </a:r>
            <a:r>
              <a:rPr lang="en-US" dirty="0">
                <a:solidFill>
                  <a:srgbClr val="FFFF00"/>
                </a:solidFill>
              </a:rPr>
              <a:t>x = 4 and y = 4</a:t>
            </a:r>
          </a:p>
        </p:txBody>
      </p:sp>
      <p:sp>
        <p:nvSpPr>
          <p:cNvPr id="22" name="Slide Number Placeholder 21"/>
          <p:cNvSpPr>
            <a:spLocks noGrp="1"/>
          </p:cNvSpPr>
          <p:nvPr>
            <p:ph type="sldNum" sz="quarter" idx="12"/>
          </p:nvPr>
        </p:nvSpPr>
        <p:spPr/>
        <p:txBody>
          <a:bodyPr/>
          <a:lstStyle/>
          <a:p>
            <a:fld id="{4B0D99C2-1AFA-423C-B6C7-2A932FB2B300}" type="slidenum">
              <a:rPr lang="en-US" smtClean="0"/>
              <a:pPr/>
              <a:t>105</a:t>
            </a:fld>
            <a:endParaRPr lang="en-US"/>
          </a:p>
        </p:txBody>
      </p:sp>
      <p:sp>
        <p:nvSpPr>
          <p:cNvPr id="19" name="Rounded Rectangle 18"/>
          <p:cNvSpPr/>
          <p:nvPr/>
        </p:nvSpPr>
        <p:spPr>
          <a:xfrm>
            <a:off x="265730" y="4221088"/>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2</a:t>
            </a:r>
          </a:p>
        </p:txBody>
      </p:sp>
      <p:sp>
        <p:nvSpPr>
          <p:cNvPr id="23" name="Rounded Rectangle 22"/>
          <p:cNvSpPr/>
          <p:nvPr/>
        </p:nvSpPr>
        <p:spPr>
          <a:xfrm>
            <a:off x="1653059" y="4235577"/>
            <a:ext cx="7272808" cy="6327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int</a:t>
            </a:r>
            <a:r>
              <a:rPr lang="en-US" dirty="0">
                <a:solidFill>
                  <a:schemeClr val="tx1"/>
                </a:solidFill>
              </a:rPr>
              <a:t> a = 5; 		</a:t>
            </a:r>
            <a:endParaRPr lang="en-US" dirty="0">
              <a:solidFill>
                <a:srgbClr val="00B050"/>
              </a:solidFill>
            </a:endParaRPr>
          </a:p>
          <a:p>
            <a:r>
              <a:rPr lang="en-US" dirty="0" err="1">
                <a:solidFill>
                  <a:schemeClr val="tx1"/>
                </a:solidFill>
              </a:rPr>
              <a:t>int</a:t>
            </a:r>
            <a:r>
              <a:rPr lang="en-US" dirty="0">
                <a:solidFill>
                  <a:schemeClr val="tx1"/>
                </a:solidFill>
              </a:rPr>
              <a:t> b = ++</a:t>
            </a:r>
            <a:r>
              <a:rPr lang="en-US" dirty="0">
                <a:solidFill>
                  <a:srgbClr val="0000FF"/>
                </a:solidFill>
              </a:rPr>
              <a:t>a</a:t>
            </a:r>
            <a:r>
              <a:rPr lang="en-US" dirty="0">
                <a:solidFill>
                  <a:schemeClr val="tx1"/>
                </a:solidFill>
              </a:rPr>
              <a:t> % 2;</a:t>
            </a:r>
            <a:r>
              <a:rPr lang="en-US" dirty="0">
                <a:solidFill>
                  <a:srgbClr val="00B050"/>
                </a:solidFill>
              </a:rPr>
              <a:t>	</a:t>
            </a:r>
          </a:p>
        </p:txBody>
      </p:sp>
      <p:sp>
        <p:nvSpPr>
          <p:cNvPr id="24" name="Content Placeholder 4"/>
          <p:cNvSpPr txBox="1">
            <a:spLocks/>
          </p:cNvSpPr>
          <p:nvPr/>
        </p:nvSpPr>
        <p:spPr>
          <a:xfrm>
            <a:off x="134269" y="4941168"/>
            <a:ext cx="8925147" cy="72008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33CC"/>
                </a:solidFill>
                <a:latin typeface="Tahoma" panose="020B0604030504040204" pitchFamily="34" charset="0"/>
                <a:ea typeface="Tahoma" panose="020B0604030504040204" pitchFamily="34" charset="0"/>
                <a:cs typeface="Tahoma" panose="020B0604030504040204" pitchFamily="34" charset="0"/>
              </a:rPr>
              <a:t>b = ++a % 2</a:t>
            </a:r>
            <a:r>
              <a:rPr lang="en-US" sz="2000" dirty="0">
                <a:latin typeface="Tahoma" panose="020B0604030504040204" pitchFamily="34" charset="0"/>
                <a:ea typeface="Tahoma" panose="020B0604030504040204" pitchFamily="34" charset="0"/>
                <a:cs typeface="Tahoma" panose="020B0604030504040204" pitchFamily="34" charset="0"/>
              </a:rPr>
              <a:t>  is equivalent to the following two statements in this order: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5" name="Rectangle 24"/>
          <p:cNvSpPr/>
          <p:nvPr/>
        </p:nvSpPr>
        <p:spPr>
          <a:xfrm>
            <a:off x="259479" y="6173918"/>
            <a:ext cx="8807896" cy="468052"/>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this example, </a:t>
            </a:r>
            <a:r>
              <a:rPr lang="en-US" dirty="0">
                <a:solidFill>
                  <a:srgbClr val="FFFF00"/>
                </a:solidFill>
              </a:rPr>
              <a:t>a = 6 and b = 0</a:t>
            </a:r>
          </a:p>
        </p:txBody>
      </p:sp>
      <p:grpSp>
        <p:nvGrpSpPr>
          <p:cNvPr id="26" name="Group 25"/>
          <p:cNvGrpSpPr/>
          <p:nvPr/>
        </p:nvGrpSpPr>
        <p:grpSpPr>
          <a:xfrm>
            <a:off x="971599" y="5320951"/>
            <a:ext cx="7848872" cy="646331"/>
            <a:chOff x="323528" y="5518973"/>
            <a:chExt cx="7848872" cy="646331"/>
          </a:xfrm>
        </p:grpSpPr>
        <p:sp>
          <p:nvSpPr>
            <p:cNvPr id="27" name="TextBox 26"/>
            <p:cNvSpPr txBox="1"/>
            <p:nvPr/>
          </p:nvSpPr>
          <p:spPr>
            <a:xfrm>
              <a:off x="971600" y="5518973"/>
              <a:ext cx="7200800" cy="646331"/>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00FF"/>
                  </a:solidFill>
                </a:rPr>
                <a:t>a = a + 1;		</a:t>
              </a:r>
              <a:r>
                <a:rPr lang="en-US" dirty="0">
                  <a:solidFill>
                    <a:srgbClr val="00B050"/>
                  </a:solidFill>
                </a:rPr>
                <a:t>//increment</a:t>
              </a:r>
            </a:p>
            <a:p>
              <a:r>
                <a:rPr lang="en-US" dirty="0">
                  <a:solidFill>
                    <a:srgbClr val="0000FF"/>
                  </a:solidFill>
                </a:rPr>
                <a:t>b = a % 2;		</a:t>
              </a:r>
              <a:r>
                <a:rPr lang="en-US" dirty="0">
                  <a:solidFill>
                    <a:srgbClr val="00B050"/>
                  </a:solidFill>
                </a:rPr>
                <a:t>//act (mod)</a:t>
              </a:r>
            </a:p>
          </p:txBody>
        </p:sp>
        <p:sp>
          <p:nvSpPr>
            <p:cNvPr id="28" name="TextBox 27"/>
            <p:cNvSpPr txBox="1"/>
            <p:nvPr/>
          </p:nvSpPr>
          <p:spPr>
            <a:xfrm>
              <a:off x="323528" y="5518973"/>
              <a:ext cx="576064" cy="646331"/>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p:txBody>
        </p:sp>
      </p:grpSp>
    </p:spTree>
    <p:extLst>
      <p:ext uri="{BB962C8B-B14F-4D97-AF65-F5344CB8AC3E}">
        <p14:creationId xmlns:p14="http://schemas.microsoft.com/office/powerpoint/2010/main" val="353738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wipe(left)">
                                      <p:cBhvr>
                                        <p:cTn id="24" dur="500"/>
                                        <p:tgtEl>
                                          <p:spTgt spid="14">
                                            <p:txEl>
                                              <p:pRg st="0" end="0"/>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right)">
                                      <p:cBhvr>
                                        <p:cTn id="38" dur="500"/>
                                        <p:tgtEl>
                                          <p:spTgt spid="1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wipe(left)">
                                      <p:cBhvr>
                                        <p:cTn id="44" dur="500"/>
                                        <p:tgtEl>
                                          <p:spTgt spid="24">
                                            <p:txEl>
                                              <p:pRg st="0" end="0"/>
                                            </p:txEl>
                                          </p:spTgt>
                                        </p:tgtEl>
                                      </p:cBhvr>
                                    </p:animEffect>
                                  </p:childTnLst>
                                </p:cTn>
                              </p:par>
                              <p:par>
                                <p:cTn id="45" presetID="22" presetClass="entr" presetSubtype="1"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par>
                          <p:cTn id="48" fill="hold">
                            <p:stCondLst>
                              <p:cond delay="500"/>
                            </p:stCondLst>
                            <p:childTnLst>
                              <p:par>
                                <p:cTn id="49" presetID="42"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animBg="1"/>
      <p:bldP spid="14" grpId="0" build="p"/>
      <p:bldP spid="21" grpId="0" animBg="1"/>
      <p:bldP spid="19" grpId="0" animBg="1"/>
      <p:bldP spid="23" grpId="0" animBg="1"/>
      <p:bldP spid="24" grpId="0" build="p"/>
      <p:bldP spid="2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2. INCREMENT OPERATOR</a:t>
            </a:r>
          </a:p>
        </p:txBody>
      </p:sp>
      <p:cxnSp>
        <p:nvCxnSpPr>
          <p:cNvPr id="5" name="Straight Connector 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POST-INCREMENT		(ACT THEN INCREMENT)</a:t>
            </a:r>
          </a:p>
        </p:txBody>
      </p:sp>
      <p:cxnSp>
        <p:nvCxnSpPr>
          <p:cNvPr id="7" name="Straight Connector 6"/>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691680" y="1340768"/>
            <a:ext cx="727280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variable++;</a:t>
            </a:r>
            <a:endParaRPr lang="en-US" dirty="0">
              <a:solidFill>
                <a:schemeClr val="accent1">
                  <a:lumMod val="50000"/>
                </a:schemeClr>
              </a:solidFill>
            </a:endParaRPr>
          </a:p>
        </p:txBody>
      </p:sp>
      <p:sp>
        <p:nvSpPr>
          <p:cNvPr id="9" name="Rounded Rectangle 8"/>
          <p:cNvSpPr/>
          <p:nvPr/>
        </p:nvSpPr>
        <p:spPr>
          <a:xfrm>
            <a:off x="251520" y="134076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12" name="Rounded Rectangle 11"/>
          <p:cNvSpPr/>
          <p:nvPr/>
        </p:nvSpPr>
        <p:spPr>
          <a:xfrm>
            <a:off x="255237" y="2024845"/>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a:t>
            </a:r>
          </a:p>
        </p:txBody>
      </p:sp>
      <p:sp>
        <p:nvSpPr>
          <p:cNvPr id="13" name="Rounded Rectangle 12"/>
          <p:cNvSpPr/>
          <p:nvPr/>
        </p:nvSpPr>
        <p:spPr>
          <a:xfrm>
            <a:off x="1691680" y="1975023"/>
            <a:ext cx="7272808" cy="6258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int</a:t>
            </a:r>
            <a:r>
              <a:rPr lang="en-US" dirty="0">
                <a:solidFill>
                  <a:schemeClr val="tx1"/>
                </a:solidFill>
              </a:rPr>
              <a:t> x = 3; </a:t>
            </a:r>
            <a:endParaRPr lang="en-US" dirty="0">
              <a:solidFill>
                <a:srgbClr val="00B050"/>
              </a:solidFill>
            </a:endParaRPr>
          </a:p>
          <a:p>
            <a:r>
              <a:rPr lang="en-US" dirty="0" err="1">
                <a:solidFill>
                  <a:schemeClr val="tx1"/>
                </a:solidFill>
              </a:rPr>
              <a:t>int</a:t>
            </a:r>
            <a:r>
              <a:rPr lang="en-US" dirty="0">
                <a:solidFill>
                  <a:schemeClr val="tx1"/>
                </a:solidFill>
              </a:rPr>
              <a:t> y = </a:t>
            </a:r>
            <a:r>
              <a:rPr lang="en-US" dirty="0">
                <a:solidFill>
                  <a:srgbClr val="0000FF"/>
                </a:solidFill>
              </a:rPr>
              <a:t>x</a:t>
            </a:r>
            <a:r>
              <a:rPr lang="en-US" dirty="0">
                <a:solidFill>
                  <a:schemeClr val="tx1"/>
                </a:solidFill>
              </a:rPr>
              <a:t>++;</a:t>
            </a:r>
            <a:r>
              <a:rPr lang="en-US" dirty="0">
                <a:solidFill>
                  <a:srgbClr val="00B050"/>
                </a:solidFill>
              </a:rPr>
              <a:t>	</a:t>
            </a:r>
          </a:p>
        </p:txBody>
      </p:sp>
      <p:sp>
        <p:nvSpPr>
          <p:cNvPr id="14" name="Content Placeholder 4"/>
          <p:cNvSpPr>
            <a:spLocks noGrp="1"/>
          </p:cNvSpPr>
          <p:nvPr>
            <p:ph idx="1"/>
          </p:nvPr>
        </p:nvSpPr>
        <p:spPr>
          <a:xfrm>
            <a:off x="470070" y="2636912"/>
            <a:ext cx="8640960" cy="576064"/>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FF33CC"/>
                </a:solidFill>
                <a:latin typeface="Tahoma" panose="020B0604030504040204" pitchFamily="34" charset="0"/>
                <a:ea typeface="Tahoma" panose="020B0604030504040204" pitchFamily="34" charset="0"/>
                <a:cs typeface="Tahoma" panose="020B0604030504040204" pitchFamily="34" charset="0"/>
              </a:rPr>
              <a:t>y = x++</a:t>
            </a:r>
            <a:r>
              <a:rPr lang="en-US" sz="2000" dirty="0">
                <a:latin typeface="Tahoma" panose="020B0604030504040204" pitchFamily="34" charset="0"/>
                <a:ea typeface="Tahoma" panose="020B0604030504040204" pitchFamily="34" charset="0"/>
                <a:cs typeface="Tahoma" panose="020B0604030504040204" pitchFamily="34" charset="0"/>
              </a:rPr>
              <a:t>) is equivalent to the following statements in this order: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p:cNvGrpSpPr/>
          <p:nvPr/>
        </p:nvGrpSpPr>
        <p:grpSpPr>
          <a:xfrm>
            <a:off x="470070" y="2996952"/>
            <a:ext cx="7918354" cy="647053"/>
            <a:chOff x="254046" y="1236822"/>
            <a:chExt cx="7918354" cy="647053"/>
          </a:xfrm>
        </p:grpSpPr>
        <p:sp>
          <p:nvSpPr>
            <p:cNvPr id="17" name="TextBox 16"/>
            <p:cNvSpPr txBox="1"/>
            <p:nvPr/>
          </p:nvSpPr>
          <p:spPr>
            <a:xfrm>
              <a:off x="971600" y="1236822"/>
              <a:ext cx="7200800" cy="646331"/>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00FF"/>
                  </a:solidFill>
                </a:rPr>
                <a:t>y = x;			</a:t>
              </a:r>
              <a:r>
                <a:rPr lang="en-US" dirty="0">
                  <a:solidFill>
                    <a:srgbClr val="00B050"/>
                  </a:solidFill>
                </a:rPr>
                <a:t>//act (assign)</a:t>
              </a:r>
            </a:p>
            <a:p>
              <a:r>
                <a:rPr lang="en-US" dirty="0">
                  <a:solidFill>
                    <a:srgbClr val="0000FF"/>
                  </a:solidFill>
                </a:rPr>
                <a:t>x = x + 1;		</a:t>
              </a:r>
              <a:r>
                <a:rPr lang="en-US" dirty="0">
                  <a:solidFill>
                    <a:srgbClr val="00B050"/>
                  </a:solidFill>
                </a:rPr>
                <a:t>//increment</a:t>
              </a:r>
            </a:p>
          </p:txBody>
        </p:sp>
        <p:sp>
          <p:nvSpPr>
            <p:cNvPr id="18" name="TextBox 17"/>
            <p:cNvSpPr txBox="1"/>
            <p:nvPr/>
          </p:nvSpPr>
          <p:spPr>
            <a:xfrm>
              <a:off x="254046" y="1237544"/>
              <a:ext cx="576064" cy="646331"/>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p:txBody>
        </p:sp>
      </p:grpSp>
      <p:sp>
        <p:nvSpPr>
          <p:cNvPr id="2" name="Slide Number Placeholder 1"/>
          <p:cNvSpPr>
            <a:spLocks noGrp="1"/>
          </p:cNvSpPr>
          <p:nvPr>
            <p:ph type="sldNum" sz="quarter" idx="12"/>
          </p:nvPr>
        </p:nvSpPr>
        <p:spPr/>
        <p:txBody>
          <a:bodyPr/>
          <a:lstStyle/>
          <a:p>
            <a:fld id="{4B0D99C2-1AFA-423C-B6C7-2A932FB2B300}" type="slidenum">
              <a:rPr lang="en-US" smtClean="0"/>
              <a:pPr/>
              <a:t>106</a:t>
            </a:fld>
            <a:endParaRPr lang="en-US"/>
          </a:p>
        </p:txBody>
      </p:sp>
      <p:sp>
        <p:nvSpPr>
          <p:cNvPr id="19" name="Rounded Rectangle 18"/>
          <p:cNvSpPr/>
          <p:nvPr/>
        </p:nvSpPr>
        <p:spPr>
          <a:xfrm>
            <a:off x="153544" y="4388592"/>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2</a:t>
            </a:r>
          </a:p>
        </p:txBody>
      </p:sp>
      <p:sp>
        <p:nvSpPr>
          <p:cNvPr id="22" name="Content Placeholder 4"/>
          <p:cNvSpPr txBox="1">
            <a:spLocks/>
          </p:cNvSpPr>
          <p:nvPr/>
        </p:nvSpPr>
        <p:spPr>
          <a:xfrm>
            <a:off x="251520" y="4941168"/>
            <a:ext cx="8640960" cy="72008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FF33CC"/>
                </a:solidFill>
                <a:latin typeface="Tahoma" panose="020B0604030504040204" pitchFamily="34" charset="0"/>
                <a:ea typeface="Tahoma" panose="020B0604030504040204" pitchFamily="34" charset="0"/>
                <a:cs typeface="Tahoma" panose="020B0604030504040204" pitchFamily="34" charset="0"/>
              </a:rPr>
              <a:t>b = a++ % 2</a:t>
            </a:r>
            <a:r>
              <a:rPr lang="en-US" sz="2000" dirty="0">
                <a:latin typeface="Tahoma" panose="020B0604030504040204" pitchFamily="34" charset="0"/>
                <a:ea typeface="Tahoma" panose="020B0604030504040204" pitchFamily="34" charset="0"/>
                <a:cs typeface="Tahoma" panose="020B0604030504040204" pitchFamily="34" charset="0"/>
              </a:rPr>
              <a:t>  is equivalent to the following two statements in this order: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3" name="Rectangle 22"/>
          <p:cNvSpPr/>
          <p:nvPr/>
        </p:nvSpPr>
        <p:spPr>
          <a:xfrm>
            <a:off x="251520" y="6273316"/>
            <a:ext cx="8807896" cy="468052"/>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this example, </a:t>
            </a:r>
            <a:r>
              <a:rPr lang="en-US" dirty="0">
                <a:solidFill>
                  <a:srgbClr val="FFFF00"/>
                </a:solidFill>
              </a:rPr>
              <a:t>a = 6 and b = 1</a:t>
            </a:r>
          </a:p>
        </p:txBody>
      </p:sp>
      <p:grpSp>
        <p:nvGrpSpPr>
          <p:cNvPr id="24" name="Group 23"/>
          <p:cNvGrpSpPr/>
          <p:nvPr/>
        </p:nvGrpSpPr>
        <p:grpSpPr>
          <a:xfrm>
            <a:off x="323528" y="5590981"/>
            <a:ext cx="7848872" cy="646331"/>
            <a:chOff x="323528" y="5518973"/>
            <a:chExt cx="7848872" cy="646331"/>
          </a:xfrm>
        </p:grpSpPr>
        <p:sp>
          <p:nvSpPr>
            <p:cNvPr id="25" name="TextBox 24"/>
            <p:cNvSpPr txBox="1"/>
            <p:nvPr/>
          </p:nvSpPr>
          <p:spPr>
            <a:xfrm>
              <a:off x="971600" y="5518973"/>
              <a:ext cx="7200800" cy="646331"/>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00FF"/>
                  </a:solidFill>
                </a:rPr>
                <a:t>b = a % 2;		</a:t>
              </a:r>
              <a:r>
                <a:rPr lang="en-US" dirty="0">
                  <a:solidFill>
                    <a:srgbClr val="00B050"/>
                  </a:solidFill>
                </a:rPr>
                <a:t>//act (mod)</a:t>
              </a:r>
            </a:p>
            <a:p>
              <a:r>
                <a:rPr lang="en-US" dirty="0">
                  <a:solidFill>
                    <a:srgbClr val="0000FF"/>
                  </a:solidFill>
                </a:rPr>
                <a:t>a = a + 1;</a:t>
              </a:r>
              <a:r>
                <a:rPr lang="en-US" dirty="0">
                  <a:solidFill>
                    <a:srgbClr val="00B050"/>
                  </a:solidFill>
                </a:rPr>
                <a:t>		//increment</a:t>
              </a:r>
            </a:p>
          </p:txBody>
        </p:sp>
        <p:sp>
          <p:nvSpPr>
            <p:cNvPr id="26" name="TextBox 25"/>
            <p:cNvSpPr txBox="1"/>
            <p:nvPr/>
          </p:nvSpPr>
          <p:spPr>
            <a:xfrm>
              <a:off x="323528" y="5518973"/>
              <a:ext cx="576064" cy="646331"/>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p:txBody>
        </p:sp>
      </p:grpSp>
      <p:sp>
        <p:nvSpPr>
          <p:cNvPr id="33" name="Rounded Rectangle 32"/>
          <p:cNvSpPr/>
          <p:nvPr/>
        </p:nvSpPr>
        <p:spPr>
          <a:xfrm>
            <a:off x="1577541" y="4301088"/>
            <a:ext cx="7272808" cy="6400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 5; 		</a:t>
            </a:r>
            <a:endParaRPr lang="en-US" dirty="0">
              <a:solidFill>
                <a:srgbClr val="00B050"/>
              </a:solidFill>
            </a:endParaRPr>
          </a:p>
          <a:p>
            <a:r>
              <a:rPr lang="en-US" dirty="0">
                <a:solidFill>
                  <a:schemeClr val="tx1"/>
                </a:solidFill>
              </a:rPr>
              <a:t>b = </a:t>
            </a:r>
            <a:r>
              <a:rPr lang="en-US" dirty="0">
                <a:solidFill>
                  <a:srgbClr val="0000FF"/>
                </a:solidFill>
              </a:rPr>
              <a:t>a</a:t>
            </a:r>
            <a:r>
              <a:rPr lang="en-US" dirty="0">
                <a:solidFill>
                  <a:schemeClr val="tx1"/>
                </a:solidFill>
              </a:rPr>
              <a:t>++ % 2;</a:t>
            </a:r>
            <a:r>
              <a:rPr lang="en-US" dirty="0">
                <a:solidFill>
                  <a:srgbClr val="00B050"/>
                </a:solidFill>
              </a:rPr>
              <a:t>	</a:t>
            </a:r>
          </a:p>
        </p:txBody>
      </p:sp>
      <p:sp>
        <p:nvSpPr>
          <p:cNvPr id="34" name="Rectangle 33"/>
          <p:cNvSpPr/>
          <p:nvPr/>
        </p:nvSpPr>
        <p:spPr>
          <a:xfrm>
            <a:off x="187370" y="3717032"/>
            <a:ext cx="8807896" cy="468052"/>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this example, </a:t>
            </a:r>
            <a:r>
              <a:rPr lang="en-US" dirty="0">
                <a:solidFill>
                  <a:srgbClr val="FFFF00"/>
                </a:solidFill>
              </a:rPr>
              <a:t>x = 4 and y = 3</a:t>
            </a:r>
          </a:p>
        </p:txBody>
      </p:sp>
    </p:spTree>
    <p:extLst>
      <p:ext uri="{BB962C8B-B14F-4D97-AF65-F5344CB8AC3E}">
        <p14:creationId xmlns:p14="http://schemas.microsoft.com/office/powerpoint/2010/main" val="310306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wipe(left)">
                                      <p:cBhvr>
                                        <p:cTn id="24" dur="500"/>
                                        <p:tgtEl>
                                          <p:spTgt spid="14">
                                            <p:txEl>
                                              <p:pRg st="0" end="0"/>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right)">
                                      <p:cBhvr>
                                        <p:cTn id="32" dur="500"/>
                                        <p:tgtEl>
                                          <p:spTgt spid="1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animEffect transition="in" filter="wipe(left)">
                                      <p:cBhvr>
                                        <p:cTn id="35" dur="500"/>
                                        <p:tgtEl>
                                          <p:spTgt spid="22">
                                            <p:txEl>
                                              <p:pRg st="0" end="0"/>
                                            </p:txEl>
                                          </p:spTgt>
                                        </p:tgtEl>
                                      </p:cBhvr>
                                    </p:animEffect>
                                  </p:childTnLst>
                                </p:cTn>
                              </p:par>
                              <p:par>
                                <p:cTn id="36" presetID="22" presetClass="entr" presetSubtype="1"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par>
                          <p:cTn id="39" fill="hold">
                            <p:stCondLst>
                              <p:cond delay="500"/>
                            </p:stCondLst>
                            <p:childTnLst>
                              <p:par>
                                <p:cTn id="40" presetID="42"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par>
                                <p:cTn id="45" presetID="22" presetClass="entr" presetSubtype="8"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1500"/>
                            </p:stCondLst>
                            <p:childTnLst>
                              <p:par>
                                <p:cTn id="49" presetID="42" presetClass="entr" presetSubtype="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1000"/>
                                        <p:tgtEl>
                                          <p:spTgt spid="34"/>
                                        </p:tgtEl>
                                      </p:cBhvr>
                                    </p:animEffect>
                                    <p:anim calcmode="lin" valueType="num">
                                      <p:cBhvr>
                                        <p:cTn id="52" dur="1000" fill="hold"/>
                                        <p:tgtEl>
                                          <p:spTgt spid="34"/>
                                        </p:tgtEl>
                                        <p:attrNameLst>
                                          <p:attrName>ppt_x</p:attrName>
                                        </p:attrNameLst>
                                      </p:cBhvr>
                                      <p:tavLst>
                                        <p:tav tm="0">
                                          <p:val>
                                            <p:strVal val="#ppt_x"/>
                                          </p:val>
                                        </p:tav>
                                        <p:tav tm="100000">
                                          <p:val>
                                            <p:strVal val="#ppt_x"/>
                                          </p:val>
                                        </p:tav>
                                      </p:tavLst>
                                    </p:anim>
                                    <p:anim calcmode="lin" valueType="num">
                                      <p:cBhvr>
                                        <p:cTn id="5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animBg="1"/>
      <p:bldP spid="14" grpId="0" build="p"/>
      <p:bldP spid="19" grpId="0" animBg="1"/>
      <p:bldP spid="22" grpId="0" build="p"/>
      <p:bldP spid="23" grpId="0" animBg="1"/>
      <p:bldP spid="33" grpId="0" animBg="1"/>
      <p:bldP spid="3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2. INCREMENT OPERATOR</a:t>
            </a:r>
          </a:p>
        </p:txBody>
      </p:sp>
      <p:cxnSp>
        <p:nvCxnSpPr>
          <p:cNvPr id="25" name="Straight Connector 2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NOTES</a:t>
            </a:r>
          </a:p>
        </p:txBody>
      </p:sp>
      <p:cxnSp>
        <p:nvCxnSpPr>
          <p:cNvPr id="27" name="Straight Connector 26"/>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Content Placeholder 4"/>
          <p:cNvSpPr>
            <a:spLocks noGrp="1"/>
          </p:cNvSpPr>
          <p:nvPr>
            <p:ph idx="1"/>
          </p:nvPr>
        </p:nvSpPr>
        <p:spPr>
          <a:xfrm>
            <a:off x="251520" y="1268760"/>
            <a:ext cx="8640960" cy="1368152"/>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When a variable is used by itself, there is no difference between the post-increment and the pre-increment:</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a:t>
            </a:r>
          </a:p>
        </p:txBody>
      </p:sp>
      <p:sp>
        <p:nvSpPr>
          <p:cNvPr id="29" name="Content Placeholder 4"/>
          <p:cNvSpPr txBox="1">
            <a:spLocks/>
          </p:cNvSpPr>
          <p:nvPr/>
        </p:nvSpPr>
        <p:spPr>
          <a:xfrm>
            <a:off x="251520" y="2708920"/>
            <a:ext cx="8640960" cy="1368152"/>
          </a:xfrm>
          <a:prstGeom prst="rect">
            <a:avLst/>
          </a:prstGeom>
        </p:spPr>
        <p:txBody>
          <a:bodyPr vert="horz">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statements have all the same effect:</a:t>
            </a:r>
          </a:p>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 = counter + 1;</a:t>
            </a:r>
          </a:p>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a:t>
            </a:r>
          </a:p>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a:t>
            </a:r>
          </a:p>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 +=1;</a:t>
            </a:r>
          </a:p>
          <a:p>
            <a:pPr marL="598932" lvl="1" indent="-342900" algn="just">
              <a:lnSpc>
                <a:spcPct val="90000"/>
              </a:lnSpc>
              <a:buClr>
                <a:srgbClr val="FF0000"/>
              </a:buClr>
              <a:buFont typeface="Courier New" panose="02070309020205020404" pitchFamily="49" charset="0"/>
              <a:buChar char="o"/>
            </a:pPr>
            <a:endParaRPr lang="en-US" sz="14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12"/>
          </p:nvPr>
        </p:nvSpPr>
        <p:spPr/>
        <p:txBody>
          <a:bodyPr/>
          <a:lstStyle/>
          <a:p>
            <a:fld id="{4B0D99C2-1AFA-423C-B6C7-2A932FB2B300}" type="slidenum">
              <a:rPr lang="en-US" smtClean="0"/>
              <a:pPr/>
              <a:t>107</a:t>
            </a:fld>
            <a:endParaRPr lang="en-US"/>
          </a:p>
        </p:txBody>
      </p:sp>
    </p:spTree>
    <p:extLst>
      <p:ext uri="{BB962C8B-B14F-4D97-AF65-F5344CB8AC3E}">
        <p14:creationId xmlns:p14="http://schemas.microsoft.com/office/powerpoint/2010/main" val="231543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wipe(right)">
                                      <p:cBhvr>
                                        <p:cTn id="10" dur="500"/>
                                        <p:tgtEl>
                                          <p:spTgt spid="28">
                                            <p:txEl>
                                              <p:pRg st="0" end="0"/>
                                            </p:txEl>
                                          </p:spTgt>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8">
                                            <p:txEl>
                                              <p:pRg st="1" end="1"/>
                                            </p:txEl>
                                          </p:spTgt>
                                        </p:tgtEl>
                                        <p:attrNameLst>
                                          <p:attrName>style.visibility</p:attrName>
                                        </p:attrNameLst>
                                      </p:cBhvr>
                                      <p:to>
                                        <p:strVal val="visible"/>
                                      </p:to>
                                    </p:set>
                                    <p:animEffect transition="in" filter="wipe(left)">
                                      <p:cBhvr>
                                        <p:cTn id="14" dur="500"/>
                                        <p:tgtEl>
                                          <p:spTgt spid="28">
                                            <p:txEl>
                                              <p:pRg st="1" end="1"/>
                                            </p:txEl>
                                          </p:spTgt>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8">
                                            <p:txEl>
                                              <p:pRg st="2" end="2"/>
                                            </p:txEl>
                                          </p:spTgt>
                                        </p:tgtEl>
                                        <p:attrNameLst>
                                          <p:attrName>style.visibility</p:attrName>
                                        </p:attrNameLst>
                                      </p:cBhvr>
                                      <p:to>
                                        <p:strVal val="visible"/>
                                      </p:to>
                                    </p:set>
                                    <p:animEffect transition="in" filter="wipe(left)">
                                      <p:cBhvr>
                                        <p:cTn id="18" dur="500"/>
                                        <p:tgtEl>
                                          <p:spTgt spid="2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Effect transition="in" filter="wipe(left)">
                                      <p:cBhvr>
                                        <p:cTn id="23" dur="500"/>
                                        <p:tgtEl>
                                          <p:spTgt spid="29">
                                            <p:txEl>
                                              <p:pRg st="0" end="0"/>
                                            </p:txEl>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animEffect transition="in" filter="wipe(left)">
                                      <p:cBhvr>
                                        <p:cTn id="27" dur="500"/>
                                        <p:tgtEl>
                                          <p:spTgt spid="29">
                                            <p:txEl>
                                              <p:pRg st="1" end="1"/>
                                            </p:txEl>
                                          </p:spTgt>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29">
                                            <p:txEl>
                                              <p:pRg st="2" end="2"/>
                                            </p:txEl>
                                          </p:spTgt>
                                        </p:tgtEl>
                                        <p:attrNameLst>
                                          <p:attrName>style.visibility</p:attrName>
                                        </p:attrNameLst>
                                      </p:cBhvr>
                                      <p:to>
                                        <p:strVal val="visible"/>
                                      </p:to>
                                    </p:set>
                                    <p:animEffect transition="in" filter="wipe(left)">
                                      <p:cBhvr>
                                        <p:cTn id="31" dur="500"/>
                                        <p:tgtEl>
                                          <p:spTgt spid="29">
                                            <p:txEl>
                                              <p:pRg st="2" end="2"/>
                                            </p:txEl>
                                          </p:spTgt>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9">
                                            <p:txEl>
                                              <p:pRg st="3" end="3"/>
                                            </p:txEl>
                                          </p:spTgt>
                                        </p:tgtEl>
                                        <p:attrNameLst>
                                          <p:attrName>style.visibility</p:attrName>
                                        </p:attrNameLst>
                                      </p:cBhvr>
                                      <p:to>
                                        <p:strVal val="visible"/>
                                      </p:to>
                                    </p:set>
                                    <p:animEffect transition="in" filter="wipe(left)">
                                      <p:cBhvr>
                                        <p:cTn id="35" dur="500"/>
                                        <p:tgtEl>
                                          <p:spTgt spid="29">
                                            <p:txEl>
                                              <p:pRg st="3" end="3"/>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29">
                                            <p:txEl>
                                              <p:pRg st="4" end="4"/>
                                            </p:txEl>
                                          </p:spTgt>
                                        </p:tgtEl>
                                        <p:attrNameLst>
                                          <p:attrName>style.visibility</p:attrName>
                                        </p:attrNameLst>
                                      </p:cBhvr>
                                      <p:to>
                                        <p:strVal val="visible"/>
                                      </p:to>
                                    </p:set>
                                    <p:animEffect transition="in" filter="wipe(left)">
                                      <p:cBhvr>
                                        <p:cTn id="39"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uiExpand="1" build="p"/>
      <p:bldP spid="29"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DECREMENT OPERATOR</a:t>
            </a:r>
          </a:p>
        </p:txBody>
      </p:sp>
      <p:sp>
        <p:nvSpPr>
          <p:cNvPr id="6" name="Content Placeholder 4"/>
          <p:cNvSpPr>
            <a:spLocks noGrp="1"/>
          </p:cNvSpPr>
          <p:nvPr>
            <p:ph idx="1"/>
          </p:nvPr>
        </p:nvSpPr>
        <p:spPr>
          <a:xfrm>
            <a:off x="251520" y="1340768"/>
            <a:ext cx="8640960" cy="720079"/>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same rules of the increment operator. However, it decrements rather than increments.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0" name="Slide Number Placeholder 9"/>
          <p:cNvSpPr>
            <a:spLocks noGrp="1"/>
          </p:cNvSpPr>
          <p:nvPr>
            <p:ph type="sldNum" sz="quarter" idx="12"/>
          </p:nvPr>
        </p:nvSpPr>
        <p:spPr/>
        <p:txBody>
          <a:bodyPr/>
          <a:lstStyle/>
          <a:p>
            <a:fld id="{F8648942-3001-4E9F-BD4B-DA0C8DFD46EB}" type="slidenum">
              <a:rPr lang="en-US" smtClean="0"/>
              <a:pPr/>
              <a:t>108</a:t>
            </a:fld>
            <a:endParaRPr lang="en-US"/>
          </a:p>
        </p:txBody>
      </p:sp>
      <p:sp>
        <p:nvSpPr>
          <p:cNvPr id="8" name="Rounded Rectangle 7"/>
          <p:cNvSpPr/>
          <p:nvPr/>
        </p:nvSpPr>
        <p:spPr>
          <a:xfrm>
            <a:off x="1691680" y="1988840"/>
            <a:ext cx="7200800"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--variable; </a:t>
            </a:r>
            <a:endParaRPr lang="en-US" dirty="0">
              <a:solidFill>
                <a:srgbClr val="00B050"/>
              </a:solidFill>
            </a:endParaRPr>
          </a:p>
        </p:txBody>
      </p:sp>
      <p:sp>
        <p:nvSpPr>
          <p:cNvPr id="9" name="Rounded Rectangle 8"/>
          <p:cNvSpPr/>
          <p:nvPr/>
        </p:nvSpPr>
        <p:spPr>
          <a:xfrm>
            <a:off x="251520" y="198884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13" name="Rounded Rectangle 12"/>
          <p:cNvSpPr/>
          <p:nvPr/>
        </p:nvSpPr>
        <p:spPr>
          <a:xfrm>
            <a:off x="251520" y="2566645"/>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a:t>
            </a:r>
          </a:p>
        </p:txBody>
      </p:sp>
      <p:sp>
        <p:nvSpPr>
          <p:cNvPr id="14" name="Rounded Rectangle 13"/>
          <p:cNvSpPr/>
          <p:nvPr/>
        </p:nvSpPr>
        <p:spPr>
          <a:xfrm>
            <a:off x="1691680" y="2566645"/>
            <a:ext cx="7272808" cy="10081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x = 3; 		</a:t>
            </a:r>
            <a:r>
              <a:rPr lang="en-US" dirty="0">
                <a:solidFill>
                  <a:srgbClr val="00B050"/>
                </a:solidFill>
              </a:rPr>
              <a:t>// x is previously declared</a:t>
            </a:r>
          </a:p>
          <a:p>
            <a:r>
              <a:rPr lang="en-US" dirty="0">
                <a:solidFill>
                  <a:schemeClr val="tx1"/>
                </a:solidFill>
              </a:rPr>
              <a:t>y = --</a:t>
            </a:r>
            <a:r>
              <a:rPr lang="en-US" dirty="0">
                <a:solidFill>
                  <a:srgbClr val="0000FF"/>
                </a:solidFill>
              </a:rPr>
              <a:t>x</a:t>
            </a:r>
            <a:r>
              <a:rPr lang="en-US" dirty="0">
                <a:solidFill>
                  <a:schemeClr val="tx1"/>
                </a:solidFill>
              </a:rPr>
              <a:t>;</a:t>
            </a:r>
            <a:r>
              <a:rPr lang="en-US" dirty="0">
                <a:solidFill>
                  <a:srgbClr val="00B050"/>
                </a:solidFill>
              </a:rPr>
              <a:t>	// y is previously declared</a:t>
            </a:r>
          </a:p>
          <a:p>
            <a:r>
              <a:rPr lang="en-US" dirty="0">
                <a:solidFill>
                  <a:srgbClr val="00B050"/>
                </a:solidFill>
              </a:rPr>
              <a:t>		// x already has a value</a:t>
            </a:r>
          </a:p>
        </p:txBody>
      </p:sp>
      <p:sp>
        <p:nvSpPr>
          <p:cNvPr id="15" name="Content Placeholder 4"/>
          <p:cNvSpPr txBox="1">
            <a:spLocks/>
          </p:cNvSpPr>
          <p:nvPr/>
        </p:nvSpPr>
        <p:spPr>
          <a:xfrm>
            <a:off x="179512" y="3717032"/>
            <a:ext cx="8640960" cy="576064"/>
          </a:xfrm>
          <a:prstGeom prst="rect">
            <a:avLst/>
          </a:prstGeom>
        </p:spPr>
        <p:txBody>
          <a:bodyPr vert="horz">
            <a:normAutofit fontScale="925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Example 2, (</a:t>
            </a:r>
            <a:r>
              <a:rPr lang="en-US" sz="2000" dirty="0">
                <a:solidFill>
                  <a:srgbClr val="FF33CC"/>
                </a:solidFill>
                <a:latin typeface="Tahoma" panose="020B0604030504040204" pitchFamily="34" charset="0"/>
                <a:ea typeface="Tahoma" panose="020B0604030504040204" pitchFamily="34" charset="0"/>
                <a:cs typeface="Tahoma" panose="020B0604030504040204" pitchFamily="34" charset="0"/>
              </a:rPr>
              <a:t>y = --x</a:t>
            </a:r>
            <a:r>
              <a:rPr lang="en-US" sz="2000" dirty="0">
                <a:latin typeface="Tahoma" panose="020B0604030504040204" pitchFamily="34" charset="0"/>
                <a:ea typeface="Tahoma" panose="020B0604030504040204" pitchFamily="34" charset="0"/>
                <a:cs typeface="Tahoma" panose="020B0604030504040204" pitchFamily="34" charset="0"/>
              </a:rPr>
              <a:t>) is equivalent to the following statements in this order: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p:cNvGrpSpPr/>
          <p:nvPr/>
        </p:nvGrpSpPr>
        <p:grpSpPr>
          <a:xfrm>
            <a:off x="251520" y="4293096"/>
            <a:ext cx="7848872" cy="646331"/>
            <a:chOff x="323528" y="1236822"/>
            <a:chExt cx="7848872" cy="646331"/>
          </a:xfrm>
        </p:grpSpPr>
        <p:sp>
          <p:nvSpPr>
            <p:cNvPr id="17" name="TextBox 16"/>
            <p:cNvSpPr txBox="1"/>
            <p:nvPr/>
          </p:nvSpPr>
          <p:spPr>
            <a:xfrm>
              <a:off x="971600" y="1236822"/>
              <a:ext cx="7200800" cy="646331"/>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00FF"/>
                  </a:solidFill>
                </a:rPr>
                <a:t>x = x - 1;		</a:t>
              </a:r>
              <a:r>
                <a:rPr lang="en-US" dirty="0">
                  <a:solidFill>
                    <a:srgbClr val="00B050"/>
                  </a:solidFill>
                </a:rPr>
                <a:t>//decrement</a:t>
              </a:r>
            </a:p>
            <a:p>
              <a:r>
                <a:rPr lang="en-US" dirty="0">
                  <a:solidFill>
                    <a:srgbClr val="0000FF"/>
                  </a:solidFill>
                </a:rPr>
                <a:t>y = x;			</a:t>
              </a:r>
              <a:r>
                <a:rPr lang="en-US" dirty="0">
                  <a:solidFill>
                    <a:srgbClr val="00B050"/>
                  </a:solidFill>
                </a:rPr>
                <a:t>//act (assign)</a:t>
              </a:r>
            </a:p>
          </p:txBody>
        </p:sp>
        <p:sp>
          <p:nvSpPr>
            <p:cNvPr id="18" name="TextBox 17"/>
            <p:cNvSpPr txBox="1"/>
            <p:nvPr/>
          </p:nvSpPr>
          <p:spPr>
            <a:xfrm>
              <a:off x="323528" y="1236822"/>
              <a:ext cx="576064" cy="646331"/>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p:txBody>
        </p:sp>
      </p:grpSp>
      <p:sp>
        <p:nvSpPr>
          <p:cNvPr id="19" name="Rectangle 18"/>
          <p:cNvSpPr/>
          <p:nvPr/>
        </p:nvSpPr>
        <p:spPr>
          <a:xfrm>
            <a:off x="251520" y="5049180"/>
            <a:ext cx="8807896" cy="468052"/>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this example, </a:t>
            </a:r>
            <a:r>
              <a:rPr lang="en-US" dirty="0">
                <a:solidFill>
                  <a:srgbClr val="FFFF00"/>
                </a:solidFill>
              </a:rPr>
              <a:t>x = 2 and y = 2</a:t>
            </a:r>
          </a:p>
        </p:txBody>
      </p:sp>
      <p:cxnSp>
        <p:nvCxnSpPr>
          <p:cNvPr id="20" name="Straight Connector 19"/>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PRE-DECREMENT		(DECREMENT THEN ACT)</a:t>
            </a:r>
          </a:p>
        </p:txBody>
      </p:sp>
      <p:cxnSp>
        <p:nvCxnSpPr>
          <p:cNvPr id="22" name="Straight Connector 21"/>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7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right)">
                                      <p:cBhvr>
                                        <p:cTn id="10" dur="500"/>
                                        <p:tgtEl>
                                          <p:spTgt spid="6">
                                            <p:txEl>
                                              <p:pRg st="0" end="0"/>
                                            </p:txEl>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par>
                          <p:cTn id="31" fill="hold">
                            <p:stCondLst>
                              <p:cond delay="500"/>
                            </p:stCondLst>
                            <p:childTnLst>
                              <p:par>
                                <p:cTn id="32" presetID="42"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3" grpId="0" animBg="1"/>
      <p:bldP spid="14" grpId="0" animBg="1"/>
      <p:bldP spid="15" grpId="0" build="p"/>
      <p:bldP spid="19" grpId="0" animBg="1"/>
      <p:bldP spid="2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DECREMENT OPERATOR</a:t>
            </a:r>
          </a:p>
        </p:txBody>
      </p:sp>
      <p:sp>
        <p:nvSpPr>
          <p:cNvPr id="10" name="Slide Number Placeholder 9"/>
          <p:cNvSpPr>
            <a:spLocks noGrp="1"/>
          </p:cNvSpPr>
          <p:nvPr>
            <p:ph type="sldNum" sz="quarter" idx="12"/>
          </p:nvPr>
        </p:nvSpPr>
        <p:spPr/>
        <p:txBody>
          <a:bodyPr/>
          <a:lstStyle/>
          <a:p>
            <a:fld id="{F8648942-3001-4E9F-BD4B-DA0C8DFD46EB}" type="slidenum">
              <a:rPr lang="en-US" smtClean="0"/>
              <a:pPr/>
              <a:t>109</a:t>
            </a:fld>
            <a:endParaRPr lang="en-US"/>
          </a:p>
        </p:txBody>
      </p:sp>
      <p:sp>
        <p:nvSpPr>
          <p:cNvPr id="8" name="Rounded Rectangle 7"/>
          <p:cNvSpPr/>
          <p:nvPr/>
        </p:nvSpPr>
        <p:spPr>
          <a:xfrm>
            <a:off x="1691680" y="1412776"/>
            <a:ext cx="7200800"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variable--; </a:t>
            </a:r>
            <a:endParaRPr lang="en-US" dirty="0">
              <a:solidFill>
                <a:srgbClr val="00B050"/>
              </a:solidFill>
            </a:endParaRPr>
          </a:p>
        </p:txBody>
      </p:sp>
      <p:sp>
        <p:nvSpPr>
          <p:cNvPr id="9" name="Rounded Rectangle 8"/>
          <p:cNvSpPr/>
          <p:nvPr/>
        </p:nvSpPr>
        <p:spPr>
          <a:xfrm>
            <a:off x="251520" y="1412776"/>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13" name="Rounded Rectangle 12"/>
          <p:cNvSpPr/>
          <p:nvPr/>
        </p:nvSpPr>
        <p:spPr>
          <a:xfrm>
            <a:off x="251520" y="1990581"/>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a:t>
            </a:r>
          </a:p>
        </p:txBody>
      </p:sp>
      <p:sp>
        <p:nvSpPr>
          <p:cNvPr id="14" name="Rounded Rectangle 13"/>
          <p:cNvSpPr/>
          <p:nvPr/>
        </p:nvSpPr>
        <p:spPr>
          <a:xfrm>
            <a:off x="1691680" y="1990581"/>
            <a:ext cx="7272808" cy="10081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x = 3; 		</a:t>
            </a:r>
            <a:r>
              <a:rPr lang="en-US" dirty="0">
                <a:solidFill>
                  <a:srgbClr val="00B050"/>
                </a:solidFill>
              </a:rPr>
              <a:t>// x is previously declared</a:t>
            </a:r>
          </a:p>
          <a:p>
            <a:r>
              <a:rPr lang="en-US" dirty="0">
                <a:solidFill>
                  <a:schemeClr val="tx1"/>
                </a:solidFill>
              </a:rPr>
              <a:t>y = </a:t>
            </a:r>
            <a:r>
              <a:rPr lang="en-US" dirty="0">
                <a:solidFill>
                  <a:srgbClr val="0000FF"/>
                </a:solidFill>
              </a:rPr>
              <a:t>x</a:t>
            </a:r>
            <a:r>
              <a:rPr lang="en-US" dirty="0">
                <a:solidFill>
                  <a:schemeClr val="tx1"/>
                </a:solidFill>
              </a:rPr>
              <a:t>--;</a:t>
            </a:r>
            <a:r>
              <a:rPr lang="en-US" dirty="0">
                <a:solidFill>
                  <a:srgbClr val="00B050"/>
                </a:solidFill>
              </a:rPr>
              <a:t>	// y is previously declared</a:t>
            </a:r>
          </a:p>
          <a:p>
            <a:r>
              <a:rPr lang="en-US" dirty="0">
                <a:solidFill>
                  <a:srgbClr val="00B050"/>
                </a:solidFill>
              </a:rPr>
              <a:t>		// x already has a value</a:t>
            </a:r>
          </a:p>
        </p:txBody>
      </p:sp>
      <p:sp>
        <p:nvSpPr>
          <p:cNvPr id="15" name="Content Placeholder 4"/>
          <p:cNvSpPr txBox="1">
            <a:spLocks/>
          </p:cNvSpPr>
          <p:nvPr/>
        </p:nvSpPr>
        <p:spPr>
          <a:xfrm>
            <a:off x="179512" y="3140968"/>
            <a:ext cx="8640960" cy="576064"/>
          </a:xfrm>
          <a:prstGeom prst="rect">
            <a:avLst/>
          </a:prstGeom>
        </p:spPr>
        <p:txBody>
          <a:bodyPr vert="horz">
            <a:normAutofit fontScale="925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Example 2, (</a:t>
            </a:r>
            <a:r>
              <a:rPr lang="en-US" sz="2000" dirty="0">
                <a:solidFill>
                  <a:srgbClr val="FF33CC"/>
                </a:solidFill>
                <a:latin typeface="Tahoma" panose="020B0604030504040204" pitchFamily="34" charset="0"/>
                <a:ea typeface="Tahoma" panose="020B0604030504040204" pitchFamily="34" charset="0"/>
                <a:cs typeface="Tahoma" panose="020B0604030504040204" pitchFamily="34" charset="0"/>
              </a:rPr>
              <a:t>y = x--</a:t>
            </a:r>
            <a:r>
              <a:rPr lang="en-US" sz="2000" dirty="0">
                <a:latin typeface="Tahoma" panose="020B0604030504040204" pitchFamily="34" charset="0"/>
                <a:ea typeface="Tahoma" panose="020B0604030504040204" pitchFamily="34" charset="0"/>
                <a:cs typeface="Tahoma" panose="020B0604030504040204" pitchFamily="34" charset="0"/>
              </a:rPr>
              <a:t>) is equivalent to the following statements in this order:</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p:cNvGrpSpPr/>
          <p:nvPr/>
        </p:nvGrpSpPr>
        <p:grpSpPr>
          <a:xfrm>
            <a:off x="251520" y="3717032"/>
            <a:ext cx="7848872" cy="646331"/>
            <a:chOff x="323528" y="1236822"/>
            <a:chExt cx="7848872" cy="646331"/>
          </a:xfrm>
        </p:grpSpPr>
        <p:sp>
          <p:nvSpPr>
            <p:cNvPr id="17" name="TextBox 16"/>
            <p:cNvSpPr txBox="1"/>
            <p:nvPr/>
          </p:nvSpPr>
          <p:spPr>
            <a:xfrm>
              <a:off x="971600" y="1236822"/>
              <a:ext cx="7200800" cy="646331"/>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00FF"/>
                  </a:solidFill>
                </a:rPr>
                <a:t>y = x;			</a:t>
              </a:r>
              <a:r>
                <a:rPr lang="en-US" dirty="0">
                  <a:solidFill>
                    <a:srgbClr val="00B050"/>
                  </a:solidFill>
                </a:rPr>
                <a:t>//act (assign)</a:t>
              </a:r>
            </a:p>
            <a:p>
              <a:r>
                <a:rPr lang="en-US" dirty="0">
                  <a:solidFill>
                    <a:srgbClr val="0000FF"/>
                  </a:solidFill>
                </a:rPr>
                <a:t>x = x -1;		</a:t>
              </a:r>
              <a:r>
                <a:rPr lang="en-US" dirty="0">
                  <a:solidFill>
                    <a:srgbClr val="00B050"/>
                  </a:solidFill>
                </a:rPr>
                <a:t>//decrement</a:t>
              </a:r>
            </a:p>
          </p:txBody>
        </p:sp>
        <p:sp>
          <p:nvSpPr>
            <p:cNvPr id="18" name="TextBox 17"/>
            <p:cNvSpPr txBox="1"/>
            <p:nvPr/>
          </p:nvSpPr>
          <p:spPr>
            <a:xfrm>
              <a:off x="323528" y="1236822"/>
              <a:ext cx="576064" cy="646331"/>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p:txBody>
        </p:sp>
      </p:grpSp>
      <p:sp>
        <p:nvSpPr>
          <p:cNvPr id="19" name="Rectangle 18"/>
          <p:cNvSpPr/>
          <p:nvPr/>
        </p:nvSpPr>
        <p:spPr>
          <a:xfrm>
            <a:off x="251520" y="4473116"/>
            <a:ext cx="8807896" cy="468052"/>
          </a:xfrm>
          <a:prstGeom prst="rect">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 this example, </a:t>
            </a:r>
            <a:r>
              <a:rPr lang="en-US" dirty="0">
                <a:solidFill>
                  <a:srgbClr val="FFFF00"/>
                </a:solidFill>
              </a:rPr>
              <a:t>x = 2 and y = 3</a:t>
            </a:r>
          </a:p>
        </p:txBody>
      </p:sp>
      <p:cxnSp>
        <p:nvCxnSpPr>
          <p:cNvPr id="20" name="Straight Connector 19"/>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POST-DECREMENT		(ACT THEN DECREMENT)</a:t>
            </a:r>
          </a:p>
        </p:txBody>
      </p:sp>
      <p:cxnSp>
        <p:nvCxnSpPr>
          <p:cNvPr id="22" name="Straight Connector 21"/>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55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10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wipe(left)">
                                      <p:cBhvr>
                                        <p:cTn id="24" dur="500"/>
                                        <p:tgtEl>
                                          <p:spTgt spid="15">
                                            <p:txEl>
                                              <p:pRg st="0" end="0"/>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build="p"/>
      <p:bldP spid="19"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3" descr="Rectangle: Click to edit Master text styles&#10;Second level&#10;Third level&#10;Fourth level&#10;Fifth level"/>
          <p:cNvSpPr>
            <a:spLocks noGrp="1" noChangeArrowheads="1"/>
          </p:cNvSpPr>
          <p:nvPr>
            <p:ph idx="1"/>
          </p:nvPr>
        </p:nvSpPr>
        <p:spPr>
          <a:xfrm>
            <a:off x="228600" y="1524000"/>
            <a:ext cx="8686800" cy="2133600"/>
          </a:xfrm>
        </p:spPr>
        <p:txBody>
          <a:bodyPr>
            <a:normAutofit/>
          </a:bodyPr>
          <a:lstStyle/>
          <a:p>
            <a:pPr algn="just" eaLnBrk="1" hangingPunct="1">
              <a:lnSpc>
                <a:spcPct val="90000"/>
              </a:lnSpc>
              <a:buClr>
                <a:srgbClr val="FF0000"/>
              </a:buClr>
              <a:buFont typeface="Wingdings" panose="05000000000000000000" pitchFamily="2" charset="2"/>
              <a:buChar char="Ø"/>
            </a:pPr>
            <a:r>
              <a:rPr lang="en-US" sz="2000" dirty="0">
                <a:latin typeface="Tahoma" charset="0"/>
                <a:cs typeface="Arial" charset="0"/>
              </a:rPr>
              <a:t>Computers do not understand programs written in high programming languages </a:t>
            </a:r>
            <a:r>
              <a:rPr lang="en-US" sz="2000" dirty="0">
                <a:solidFill>
                  <a:srgbClr val="FF0000"/>
                </a:solidFill>
                <a:latin typeface="Tahoma" charset="0"/>
                <a:cs typeface="Arial" charset="0"/>
              </a:rPr>
              <a:t>(source code) </a:t>
            </a:r>
            <a:r>
              <a:rPr lang="en-US" sz="2000" dirty="0">
                <a:latin typeface="Tahoma" charset="0"/>
                <a:cs typeface="Arial" charset="0"/>
              </a:rPr>
              <a:t>such as C++ and Java</a:t>
            </a:r>
          </a:p>
          <a:p>
            <a:pPr algn="just" eaLnBrk="1" hangingPunct="1">
              <a:lnSpc>
                <a:spcPct val="90000"/>
              </a:lnSpc>
              <a:buClr>
                <a:srgbClr val="FF0000"/>
              </a:buClr>
              <a:buFont typeface="Wingdings" panose="05000000000000000000" pitchFamily="2" charset="2"/>
              <a:buChar char="Ø"/>
            </a:pPr>
            <a:r>
              <a:rPr lang="en-US" sz="2000" dirty="0">
                <a:latin typeface="Tahoma" charset="0"/>
                <a:cs typeface="Arial" charset="0"/>
              </a:rPr>
              <a:t>Therefore, programs must be converted into </a:t>
            </a:r>
            <a:r>
              <a:rPr lang="en-US" sz="2000" dirty="0">
                <a:solidFill>
                  <a:srgbClr val="FF0000"/>
                </a:solidFill>
                <a:latin typeface="Tahoma" charset="0"/>
                <a:cs typeface="Arial" charset="0"/>
              </a:rPr>
              <a:t>machine code </a:t>
            </a:r>
            <a:r>
              <a:rPr lang="en-US" sz="2000" dirty="0">
                <a:latin typeface="Tahoma" charset="0"/>
                <a:cs typeface="Arial" charset="0"/>
              </a:rPr>
              <a:t>that the computer can understand and execute</a:t>
            </a:r>
          </a:p>
          <a:p>
            <a:pPr algn="just" eaLnBrk="1" hangingPunct="1">
              <a:lnSpc>
                <a:spcPct val="90000"/>
              </a:lnSpc>
              <a:buClr>
                <a:srgbClr val="FF0000"/>
              </a:buClr>
              <a:buFont typeface="Wingdings" panose="05000000000000000000" pitchFamily="2" charset="2"/>
              <a:buChar char="Ø"/>
            </a:pPr>
            <a:r>
              <a:rPr lang="en-US" sz="2000" dirty="0">
                <a:latin typeface="Tahoma" charset="0"/>
                <a:cs typeface="Arial" charset="0"/>
              </a:rPr>
              <a:t>A software that translates a source code from a high-level programming language into machine code is called a </a:t>
            </a:r>
            <a:r>
              <a:rPr lang="en-US" sz="2000" dirty="0">
                <a:solidFill>
                  <a:srgbClr val="FF0000"/>
                </a:solidFill>
                <a:latin typeface="Tahoma" charset="0"/>
                <a:cs typeface="Arial" charset="0"/>
              </a:rPr>
              <a:t>compiler</a:t>
            </a:r>
          </a:p>
          <a:p>
            <a:pPr marL="0" indent="0" algn="just" eaLnBrk="1" hangingPunct="1">
              <a:lnSpc>
                <a:spcPct val="90000"/>
              </a:lnSpc>
              <a:buNone/>
            </a:pPr>
            <a:endParaRPr lang="en-US" sz="2000" dirty="0">
              <a:latin typeface="Tahoma" charset="0"/>
              <a:cs typeface="Arial" charset="0"/>
            </a:endParaRPr>
          </a:p>
        </p:txBody>
      </p:sp>
      <p:sp>
        <p:nvSpPr>
          <p:cNvPr id="20485" name="Rectangle 2"/>
          <p:cNvSpPr>
            <a:spLocks noGrp="1" noChangeArrowheads="1"/>
          </p:cNvSpPr>
          <p:nvPr>
            <p:ph type="title"/>
          </p:nvPr>
        </p:nvSpPr>
        <p:spPr>
          <a:xfrm>
            <a:off x="228600" y="152400"/>
            <a:ext cx="8686800" cy="838200"/>
          </a:xfrm>
        </p:spPr>
        <p:txBody>
          <a:bodyPr>
            <a:normAutofit/>
          </a:bodyPr>
          <a:lstStyle/>
          <a:p>
            <a:pPr eaLnBrk="1" hangingPunct="1"/>
            <a:r>
              <a:rPr lang="en-US" sz="4000" dirty="0">
                <a:solidFill>
                  <a:schemeClr val="accent2"/>
                </a:solidFill>
                <a:latin typeface="Tahoma" charset="0"/>
                <a:cs typeface="Arial" charset="0"/>
              </a:rPr>
              <a:t>4. Program Compilation</a:t>
            </a:r>
          </a:p>
        </p:txBody>
      </p:sp>
      <p:grpSp>
        <p:nvGrpSpPr>
          <p:cNvPr id="18" name="Group 17"/>
          <p:cNvGrpSpPr/>
          <p:nvPr/>
        </p:nvGrpSpPr>
        <p:grpSpPr>
          <a:xfrm>
            <a:off x="1333500" y="4495800"/>
            <a:ext cx="6477000" cy="1828800"/>
            <a:chOff x="990600" y="4495800"/>
            <a:chExt cx="6477000" cy="1828800"/>
          </a:xfrm>
        </p:grpSpPr>
        <p:sp>
          <p:nvSpPr>
            <p:cNvPr id="19" name="Rectangle 18"/>
            <p:cNvSpPr/>
            <p:nvPr/>
          </p:nvSpPr>
          <p:spPr>
            <a:xfrm>
              <a:off x="990600" y="5067300"/>
              <a:ext cx="1447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 Code</a:t>
              </a:r>
            </a:p>
          </p:txBody>
        </p:sp>
        <p:sp>
          <p:nvSpPr>
            <p:cNvPr id="20" name="Rectangle 19"/>
            <p:cNvSpPr/>
            <p:nvPr/>
          </p:nvSpPr>
          <p:spPr>
            <a:xfrm>
              <a:off x="6019800" y="5067300"/>
              <a:ext cx="1447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Code</a:t>
              </a:r>
            </a:p>
          </p:txBody>
        </p:sp>
        <p:sp>
          <p:nvSpPr>
            <p:cNvPr id="21" name="Rectangle 20"/>
            <p:cNvSpPr/>
            <p:nvPr/>
          </p:nvSpPr>
          <p:spPr>
            <a:xfrm>
              <a:off x="3124200" y="4495800"/>
              <a:ext cx="2209800" cy="18288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Compiler</a:t>
              </a:r>
            </a:p>
          </p:txBody>
        </p:sp>
        <p:sp>
          <p:nvSpPr>
            <p:cNvPr id="22" name="Right Arrow 21"/>
            <p:cNvSpPr/>
            <p:nvPr/>
          </p:nvSpPr>
          <p:spPr>
            <a:xfrm>
              <a:off x="2362200" y="5181600"/>
              <a:ext cx="838200" cy="4572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5257800" y="5181600"/>
              <a:ext cx="838200" cy="4572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6"/>
          <p:cNvSpPr>
            <a:spLocks noGrp="1"/>
          </p:cNvSpPr>
          <p:nvPr>
            <p:ph type="sldNum" sz="quarter" idx="12"/>
          </p:nvPr>
        </p:nvSpPr>
        <p:spPr/>
        <p:txBody>
          <a:bodyPr/>
          <a:lstStyle/>
          <a:p>
            <a:r>
              <a:rPr lang="en-US"/>
              <a:t> </a:t>
            </a:r>
            <a:fld id="{D8D24581-BA14-4640-B752-9AB0FD1B9A37}" type="slidenum">
              <a:rPr lang="en-US" smtClean="0"/>
              <a:pPr/>
              <a:t>11</a:t>
            </a:fld>
            <a:endParaRPr lang="en-US" dirty="0"/>
          </a:p>
        </p:txBody>
      </p:sp>
      <p:cxnSp>
        <p:nvCxnSpPr>
          <p:cNvPr id="11" name="Straight Connector 10"/>
          <p:cNvCxnSpPr/>
          <p:nvPr/>
        </p:nvCxnSpPr>
        <p:spPr>
          <a:xfrm>
            <a:off x="0" y="9906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2. DECREMENT OPERATOR</a:t>
            </a:r>
          </a:p>
        </p:txBody>
      </p:sp>
      <p:cxnSp>
        <p:nvCxnSpPr>
          <p:cNvPr id="25" name="Straight Connector 2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NOTES</a:t>
            </a:r>
          </a:p>
        </p:txBody>
      </p:sp>
      <p:cxnSp>
        <p:nvCxnSpPr>
          <p:cNvPr id="27" name="Straight Connector 26"/>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Content Placeholder 4"/>
          <p:cNvSpPr>
            <a:spLocks noGrp="1"/>
          </p:cNvSpPr>
          <p:nvPr>
            <p:ph idx="1"/>
          </p:nvPr>
        </p:nvSpPr>
        <p:spPr>
          <a:xfrm>
            <a:off x="251520" y="1268760"/>
            <a:ext cx="8640960" cy="1368152"/>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When a variable is used by itself, there is no difference between the post-increment and the pre-increment:</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a:t>
            </a:r>
          </a:p>
        </p:txBody>
      </p:sp>
      <p:sp>
        <p:nvSpPr>
          <p:cNvPr id="29" name="Content Placeholder 4"/>
          <p:cNvSpPr txBox="1">
            <a:spLocks/>
          </p:cNvSpPr>
          <p:nvPr/>
        </p:nvSpPr>
        <p:spPr>
          <a:xfrm>
            <a:off x="251520" y="2708920"/>
            <a:ext cx="8640960" cy="1368152"/>
          </a:xfrm>
          <a:prstGeom prst="rect">
            <a:avLst/>
          </a:prstGeom>
        </p:spPr>
        <p:txBody>
          <a:bodyPr vert="horz">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statements have all the same effect:</a:t>
            </a:r>
          </a:p>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 = counter – 1;</a:t>
            </a:r>
          </a:p>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a:t>
            </a:r>
          </a:p>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a:t>
            </a:r>
          </a:p>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counter -=1;</a:t>
            </a:r>
          </a:p>
          <a:p>
            <a:pPr marL="598932" lvl="1" indent="-342900" algn="just">
              <a:lnSpc>
                <a:spcPct val="90000"/>
              </a:lnSpc>
              <a:buClr>
                <a:srgbClr val="FF0000"/>
              </a:buClr>
              <a:buFont typeface="Courier New" panose="02070309020205020404" pitchFamily="49" charset="0"/>
              <a:buChar char="o"/>
            </a:pPr>
            <a:endParaRPr lang="en-US" sz="14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12"/>
          </p:nvPr>
        </p:nvSpPr>
        <p:spPr/>
        <p:txBody>
          <a:bodyPr/>
          <a:lstStyle/>
          <a:p>
            <a:fld id="{4B0D99C2-1AFA-423C-B6C7-2A932FB2B300}" type="slidenum">
              <a:rPr lang="en-US" smtClean="0"/>
              <a:pPr/>
              <a:t>110</a:t>
            </a:fld>
            <a:endParaRPr lang="en-US"/>
          </a:p>
        </p:txBody>
      </p:sp>
    </p:spTree>
    <p:extLst>
      <p:ext uri="{BB962C8B-B14F-4D97-AF65-F5344CB8AC3E}">
        <p14:creationId xmlns:p14="http://schemas.microsoft.com/office/powerpoint/2010/main" val="423817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wipe(right)">
                                      <p:cBhvr>
                                        <p:cTn id="10" dur="500"/>
                                        <p:tgtEl>
                                          <p:spTgt spid="28">
                                            <p:txEl>
                                              <p:pRg st="0" end="0"/>
                                            </p:txEl>
                                          </p:spTgt>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8">
                                            <p:txEl>
                                              <p:pRg st="1" end="1"/>
                                            </p:txEl>
                                          </p:spTgt>
                                        </p:tgtEl>
                                        <p:attrNameLst>
                                          <p:attrName>style.visibility</p:attrName>
                                        </p:attrNameLst>
                                      </p:cBhvr>
                                      <p:to>
                                        <p:strVal val="visible"/>
                                      </p:to>
                                    </p:set>
                                    <p:animEffect transition="in" filter="wipe(left)">
                                      <p:cBhvr>
                                        <p:cTn id="14" dur="500"/>
                                        <p:tgtEl>
                                          <p:spTgt spid="28">
                                            <p:txEl>
                                              <p:pRg st="1" end="1"/>
                                            </p:txEl>
                                          </p:spTgt>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8">
                                            <p:txEl>
                                              <p:pRg st="2" end="2"/>
                                            </p:txEl>
                                          </p:spTgt>
                                        </p:tgtEl>
                                        <p:attrNameLst>
                                          <p:attrName>style.visibility</p:attrName>
                                        </p:attrNameLst>
                                      </p:cBhvr>
                                      <p:to>
                                        <p:strVal val="visible"/>
                                      </p:to>
                                    </p:set>
                                    <p:animEffect transition="in" filter="wipe(left)">
                                      <p:cBhvr>
                                        <p:cTn id="18" dur="500"/>
                                        <p:tgtEl>
                                          <p:spTgt spid="2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Effect transition="in" filter="wipe(left)">
                                      <p:cBhvr>
                                        <p:cTn id="23" dur="500"/>
                                        <p:tgtEl>
                                          <p:spTgt spid="29">
                                            <p:txEl>
                                              <p:pRg st="0" end="0"/>
                                            </p:txEl>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animEffect transition="in" filter="wipe(left)">
                                      <p:cBhvr>
                                        <p:cTn id="27" dur="500"/>
                                        <p:tgtEl>
                                          <p:spTgt spid="29">
                                            <p:txEl>
                                              <p:pRg st="1" end="1"/>
                                            </p:txEl>
                                          </p:spTgt>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29">
                                            <p:txEl>
                                              <p:pRg st="2" end="2"/>
                                            </p:txEl>
                                          </p:spTgt>
                                        </p:tgtEl>
                                        <p:attrNameLst>
                                          <p:attrName>style.visibility</p:attrName>
                                        </p:attrNameLst>
                                      </p:cBhvr>
                                      <p:to>
                                        <p:strVal val="visible"/>
                                      </p:to>
                                    </p:set>
                                    <p:animEffect transition="in" filter="wipe(left)">
                                      <p:cBhvr>
                                        <p:cTn id="31" dur="500"/>
                                        <p:tgtEl>
                                          <p:spTgt spid="29">
                                            <p:txEl>
                                              <p:pRg st="2" end="2"/>
                                            </p:txEl>
                                          </p:spTgt>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9">
                                            <p:txEl>
                                              <p:pRg st="3" end="3"/>
                                            </p:txEl>
                                          </p:spTgt>
                                        </p:tgtEl>
                                        <p:attrNameLst>
                                          <p:attrName>style.visibility</p:attrName>
                                        </p:attrNameLst>
                                      </p:cBhvr>
                                      <p:to>
                                        <p:strVal val="visible"/>
                                      </p:to>
                                    </p:set>
                                    <p:animEffect transition="in" filter="wipe(left)">
                                      <p:cBhvr>
                                        <p:cTn id="35" dur="500"/>
                                        <p:tgtEl>
                                          <p:spTgt spid="29">
                                            <p:txEl>
                                              <p:pRg st="3" end="3"/>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29">
                                            <p:txEl>
                                              <p:pRg st="4" end="4"/>
                                            </p:txEl>
                                          </p:spTgt>
                                        </p:tgtEl>
                                        <p:attrNameLst>
                                          <p:attrName>style.visibility</p:attrName>
                                        </p:attrNameLst>
                                      </p:cBhvr>
                                      <p:to>
                                        <p:strVal val="visible"/>
                                      </p:to>
                                    </p:set>
                                    <p:animEffect transition="in" filter="wipe(left)">
                                      <p:cBhvr>
                                        <p:cTn id="39"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build="p"/>
      <p:bldP spid="29"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3. RELATIONAL OPERATORS</a:t>
            </a:r>
          </a:p>
        </p:txBody>
      </p:sp>
      <p:cxnSp>
        <p:nvCxnSpPr>
          <p:cNvPr id="25" name="Straight Connector 2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Content Placeholder 4"/>
          <p:cNvSpPr>
            <a:spLocks noGrp="1"/>
          </p:cNvSpPr>
          <p:nvPr>
            <p:ph idx="1"/>
          </p:nvPr>
        </p:nvSpPr>
        <p:spPr>
          <a:xfrm>
            <a:off x="251520" y="836712"/>
            <a:ext cx="8640960" cy="432048"/>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Relational operators are used to compare items. </a:t>
            </a:r>
          </a:p>
        </p:txBody>
      </p:sp>
      <p:sp>
        <p:nvSpPr>
          <p:cNvPr id="2" name="Slide Number Placeholder 1"/>
          <p:cNvSpPr>
            <a:spLocks noGrp="1"/>
          </p:cNvSpPr>
          <p:nvPr>
            <p:ph type="sldNum" sz="quarter" idx="12"/>
          </p:nvPr>
        </p:nvSpPr>
        <p:spPr/>
        <p:txBody>
          <a:bodyPr/>
          <a:lstStyle/>
          <a:p>
            <a:fld id="{4B0D99C2-1AFA-423C-B6C7-2A932FB2B300}" type="slidenum">
              <a:rPr lang="en-US" smtClean="0"/>
              <a:pPr/>
              <a:t>111</a:t>
            </a:fld>
            <a:endParaRPr lang="en-US"/>
          </a:p>
        </p:txBody>
      </p:sp>
      <p:sp>
        <p:nvSpPr>
          <p:cNvPr id="10" name="Content Placeholder 4"/>
          <p:cNvSpPr txBox="1">
            <a:spLocks/>
          </p:cNvSpPr>
          <p:nvPr/>
        </p:nvSpPr>
        <p:spPr>
          <a:xfrm>
            <a:off x="251520" y="1196752"/>
            <a:ext cx="8640960" cy="216024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Java uses the following relational operators:</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			equal to</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			not equal to</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&lt;			less than</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&lt;=			less than or equal</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&gt;			greater than</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&gt;=			greater than or equal</a:t>
            </a:r>
          </a:p>
        </p:txBody>
      </p:sp>
      <p:sp>
        <p:nvSpPr>
          <p:cNvPr id="11" name="Content Placeholder 4"/>
          <p:cNvSpPr txBox="1">
            <a:spLocks/>
          </p:cNvSpPr>
          <p:nvPr/>
        </p:nvSpPr>
        <p:spPr>
          <a:xfrm>
            <a:off x="251520" y="3284984"/>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Logical expressions </a:t>
            </a:r>
            <a:r>
              <a:rPr lang="en-US" sz="2000" dirty="0">
                <a:latin typeface="Tahoma" panose="020B0604030504040204" pitchFamily="34" charset="0"/>
                <a:ea typeface="Tahoma" panose="020B0604030504040204" pitchFamily="34" charset="0"/>
                <a:cs typeface="Tahoma" panose="020B0604030504040204" pitchFamily="34" charset="0"/>
              </a:rPr>
              <a:t>use relational operators.</a:t>
            </a:r>
          </a:p>
        </p:txBody>
      </p:sp>
      <p:sp>
        <p:nvSpPr>
          <p:cNvPr id="12" name="Content Placeholder 4"/>
          <p:cNvSpPr txBox="1">
            <a:spLocks/>
          </p:cNvSpPr>
          <p:nvPr/>
        </p:nvSpPr>
        <p:spPr>
          <a:xfrm>
            <a:off x="251520" y="3645024"/>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Logical expressions evaluate to either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a:t>
            </a:r>
            <a:r>
              <a:rPr lang="en-US" sz="2000" dirty="0">
                <a:latin typeface="Tahoma" panose="020B0604030504040204" pitchFamily="34" charset="0"/>
                <a:ea typeface="Tahoma" panose="020B0604030504040204" pitchFamily="34" charset="0"/>
                <a:cs typeface="Tahoma" panose="020B0604030504040204" pitchFamily="34" charset="0"/>
              </a:rPr>
              <a:t> 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13" name="Group 12"/>
          <p:cNvGrpSpPr/>
          <p:nvPr/>
        </p:nvGrpSpPr>
        <p:grpSpPr>
          <a:xfrm>
            <a:off x="251520" y="4422010"/>
            <a:ext cx="8640960" cy="2308323"/>
            <a:chOff x="323528" y="1236822"/>
            <a:chExt cx="8640960" cy="1286900"/>
          </a:xfrm>
        </p:grpSpPr>
        <p:sp>
          <p:nvSpPr>
            <p:cNvPr id="14" name="TextBox 13"/>
            <p:cNvSpPr txBox="1"/>
            <p:nvPr/>
          </p:nvSpPr>
          <p:spPr>
            <a:xfrm>
              <a:off x="971600" y="1236822"/>
              <a:ext cx="7992888" cy="1286900"/>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00FF"/>
                  </a:solidFill>
                </a:rPr>
                <a:t> x = 10, y = 15, z = 10;</a:t>
              </a:r>
            </a:p>
            <a:p>
              <a:r>
                <a:rPr lang="en-US" dirty="0">
                  <a:solidFill>
                    <a:srgbClr val="00B0F0"/>
                  </a:solidFill>
                </a:rPr>
                <a:t>char</a:t>
              </a:r>
              <a:r>
                <a:rPr lang="en-US" dirty="0">
                  <a:solidFill>
                    <a:srgbClr val="0000FF"/>
                  </a:solidFill>
                </a:rPr>
                <a:t> ch1 = ‘a’, ch2 = ‘z’; </a:t>
              </a:r>
              <a:r>
                <a:rPr lang="en-US" dirty="0">
                  <a:solidFill>
                    <a:srgbClr val="00B050"/>
                  </a:solidFill>
                </a:rPr>
                <a:t>//Unicode(‘a’) = 97, Unicode(‘z’) = 122</a:t>
              </a:r>
            </a:p>
            <a:p>
              <a:r>
                <a:rPr lang="en-US" dirty="0" err="1">
                  <a:solidFill>
                    <a:srgbClr val="00B0F0"/>
                  </a:solidFill>
                </a:rPr>
                <a:t>boolean</a:t>
              </a:r>
              <a:r>
                <a:rPr lang="en-US" dirty="0">
                  <a:solidFill>
                    <a:srgbClr val="0000FF"/>
                  </a:solidFill>
                </a:rPr>
                <a:t> result;</a:t>
              </a:r>
            </a:p>
            <a:p>
              <a:r>
                <a:rPr lang="en-US" dirty="0">
                  <a:solidFill>
                    <a:srgbClr val="0000FF"/>
                  </a:solidFill>
                </a:rPr>
                <a:t>result = (x &lt; y);		</a:t>
              </a:r>
              <a:r>
                <a:rPr lang="en-US" dirty="0">
                  <a:solidFill>
                    <a:srgbClr val="00B050"/>
                  </a:solidFill>
                </a:rPr>
                <a:t>//result = true</a:t>
              </a:r>
            </a:p>
            <a:p>
              <a:r>
                <a:rPr lang="en-US" dirty="0">
                  <a:solidFill>
                    <a:srgbClr val="0000FF"/>
                  </a:solidFill>
                </a:rPr>
                <a:t>result = (x &lt;= y);</a:t>
              </a:r>
              <a:r>
                <a:rPr lang="en-US" dirty="0">
                  <a:solidFill>
                    <a:srgbClr val="00B050"/>
                  </a:solidFill>
                </a:rPr>
                <a:t>	//result = true</a:t>
              </a:r>
            </a:p>
            <a:p>
              <a:r>
                <a:rPr lang="en-US" dirty="0">
                  <a:solidFill>
                    <a:srgbClr val="0000FF"/>
                  </a:solidFill>
                </a:rPr>
                <a:t>result = (ch1 &gt;= ch2);</a:t>
              </a:r>
              <a:r>
                <a:rPr lang="en-US" dirty="0">
                  <a:solidFill>
                    <a:srgbClr val="00B050"/>
                  </a:solidFill>
                </a:rPr>
                <a:t>	//result = false since Unicode of ‘a’ is less</a:t>
              </a:r>
            </a:p>
            <a:p>
              <a:r>
                <a:rPr lang="en-US" dirty="0">
                  <a:solidFill>
                    <a:srgbClr val="0000FF"/>
                  </a:solidFill>
                </a:rPr>
                <a:t>result = (x != z);</a:t>
              </a:r>
              <a:r>
                <a:rPr lang="en-US" dirty="0">
                  <a:solidFill>
                    <a:srgbClr val="00B050"/>
                  </a:solidFill>
                </a:rPr>
                <a:t>	//result = false</a:t>
              </a:r>
            </a:p>
            <a:p>
              <a:r>
                <a:rPr lang="en-US" dirty="0">
                  <a:solidFill>
                    <a:srgbClr val="0000FF"/>
                  </a:solidFill>
                </a:rPr>
                <a:t>result = (x &gt; y);</a:t>
              </a:r>
              <a:r>
                <a:rPr lang="en-US" dirty="0">
                  <a:solidFill>
                    <a:srgbClr val="00B050"/>
                  </a:solidFill>
                </a:rPr>
                <a:t>		//result = false</a:t>
              </a:r>
            </a:p>
          </p:txBody>
        </p:sp>
        <p:sp>
          <p:nvSpPr>
            <p:cNvPr id="15" name="TextBox 14"/>
            <p:cNvSpPr txBox="1"/>
            <p:nvPr/>
          </p:nvSpPr>
          <p:spPr>
            <a:xfrm>
              <a:off x="323528" y="1236822"/>
              <a:ext cx="576064" cy="1286900"/>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p:txBody>
        </p:sp>
      </p:grpSp>
      <p:sp>
        <p:nvSpPr>
          <p:cNvPr id="16" name="Content Placeholder 4"/>
          <p:cNvSpPr txBox="1">
            <a:spLocks/>
          </p:cNvSpPr>
          <p:nvPr/>
        </p:nvSpPr>
        <p:spPr>
          <a:xfrm>
            <a:off x="251520" y="4005064"/>
            <a:ext cx="8640960" cy="504056"/>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result of a logical expression is stored in a variable of type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07347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wipe(left)">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wipe(left)">
                                      <p:cBhvr>
                                        <p:cTn id="16" dur="500"/>
                                        <p:tgtEl>
                                          <p:spTgt spid="10">
                                            <p:txEl>
                                              <p:pRg st="1" end="1"/>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wipe(left)">
                                      <p:cBhvr>
                                        <p:cTn id="20" dur="500"/>
                                        <p:tgtEl>
                                          <p:spTgt spid="10">
                                            <p:txEl>
                                              <p:pRg st="2" end="2"/>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wipe(left)">
                                      <p:cBhvr>
                                        <p:cTn id="24" dur="500"/>
                                        <p:tgtEl>
                                          <p:spTgt spid="10">
                                            <p:txEl>
                                              <p:pRg st="3" end="3"/>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wipe(left)">
                                      <p:cBhvr>
                                        <p:cTn id="28" dur="500"/>
                                        <p:tgtEl>
                                          <p:spTgt spid="10">
                                            <p:txEl>
                                              <p:pRg st="4" end="4"/>
                                            </p:txEl>
                                          </p:spTgt>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wipe(left)">
                                      <p:cBhvr>
                                        <p:cTn id="36" dur="500"/>
                                        <p:tgtEl>
                                          <p:spTgt spid="10">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wipe(left)">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Effect transition="in" filter="wipe(left)">
                                      <p:cBhvr>
                                        <p:cTn id="46" dur="500"/>
                                        <p:tgtEl>
                                          <p:spTgt spid="1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wipe(left)">
                                      <p:cBhvr>
                                        <p:cTn id="51" dur="500"/>
                                        <p:tgtEl>
                                          <p:spTgt spid="16">
                                            <p:txEl>
                                              <p:pRg st="0" end="0"/>
                                            </p:txEl>
                                          </p:spTgt>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10" grpId="0" build="p"/>
      <p:bldP spid="11" grpId="0" build="p"/>
      <p:bldP spid="12" grpId="0" build="p"/>
      <p:bldP spid="16"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4. LOGICAL OPERATORS</a:t>
            </a:r>
          </a:p>
        </p:txBody>
      </p:sp>
      <p:cxnSp>
        <p:nvCxnSpPr>
          <p:cNvPr id="25" name="Straight Connector 2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Content Placeholder 4"/>
          <p:cNvSpPr>
            <a:spLocks noGrp="1"/>
          </p:cNvSpPr>
          <p:nvPr>
            <p:ph idx="1"/>
          </p:nvPr>
        </p:nvSpPr>
        <p:spPr>
          <a:xfrm>
            <a:off x="251520" y="836712"/>
            <a:ext cx="8640960" cy="432048"/>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Logical operators are used to construct compound logical expressions. </a:t>
            </a:r>
          </a:p>
        </p:txBody>
      </p:sp>
      <p:sp>
        <p:nvSpPr>
          <p:cNvPr id="2" name="Slide Number Placeholder 1"/>
          <p:cNvSpPr>
            <a:spLocks noGrp="1"/>
          </p:cNvSpPr>
          <p:nvPr>
            <p:ph type="sldNum" sz="quarter" idx="12"/>
          </p:nvPr>
        </p:nvSpPr>
        <p:spPr/>
        <p:txBody>
          <a:bodyPr/>
          <a:lstStyle/>
          <a:p>
            <a:fld id="{4B0D99C2-1AFA-423C-B6C7-2A932FB2B300}" type="slidenum">
              <a:rPr lang="en-US" smtClean="0"/>
              <a:pPr/>
              <a:t>112</a:t>
            </a:fld>
            <a:endParaRPr lang="en-US"/>
          </a:p>
        </p:txBody>
      </p:sp>
      <p:sp>
        <p:nvSpPr>
          <p:cNvPr id="10" name="Content Placeholder 4"/>
          <p:cNvSpPr txBox="1">
            <a:spLocks/>
          </p:cNvSpPr>
          <p:nvPr/>
        </p:nvSpPr>
        <p:spPr>
          <a:xfrm>
            <a:off x="251520" y="1196752"/>
            <a:ext cx="8640960" cy="129614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Java uses the following logical operators:</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 			not</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&amp;&amp;			and</a:t>
            </a:r>
          </a:p>
          <a:p>
            <a:pPr marL="541782" lvl="1" indent="-28575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			or</a:t>
            </a:r>
          </a:p>
        </p:txBody>
      </p:sp>
      <p:sp>
        <p:nvSpPr>
          <p:cNvPr id="11" name="Content Placeholder 4"/>
          <p:cNvSpPr txBox="1">
            <a:spLocks/>
          </p:cNvSpPr>
          <p:nvPr/>
        </p:nvSpPr>
        <p:spPr>
          <a:xfrm>
            <a:off x="251520" y="2492896"/>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Logical operators take only </a:t>
            </a:r>
            <a:r>
              <a:rPr lang="en-US" sz="2000" dirty="0" err="1">
                <a:latin typeface="Tahoma" panose="020B0604030504040204" pitchFamily="34" charset="0"/>
                <a:ea typeface="Tahoma" panose="020B0604030504040204" pitchFamily="34" charset="0"/>
                <a:cs typeface="Tahoma" panose="020B0604030504040204" pitchFamily="34" charset="0"/>
              </a:rPr>
              <a:t>boolean</a:t>
            </a:r>
            <a:r>
              <a:rPr lang="en-US" sz="2000" dirty="0">
                <a:latin typeface="Tahoma" panose="020B0604030504040204" pitchFamily="34" charset="0"/>
                <a:ea typeface="Tahoma" panose="020B0604030504040204" pitchFamily="34" charset="0"/>
                <a:cs typeface="Tahoma" panose="020B0604030504040204" pitchFamily="34" charset="0"/>
              </a:rPr>
              <a:t> values as operands.</a:t>
            </a:r>
          </a:p>
        </p:txBody>
      </p:sp>
      <p:sp>
        <p:nvSpPr>
          <p:cNvPr id="12" name="Content Placeholder 4"/>
          <p:cNvSpPr txBox="1">
            <a:spLocks/>
          </p:cNvSpPr>
          <p:nvPr/>
        </p:nvSpPr>
        <p:spPr>
          <a:xfrm>
            <a:off x="251520" y="2780928"/>
            <a:ext cx="8640960" cy="72008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logical expressions evaluate to either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a:t>
            </a:r>
            <a:r>
              <a:rPr lang="en-US" sz="2000" dirty="0">
                <a:latin typeface="Tahoma" panose="020B0604030504040204" pitchFamily="34" charset="0"/>
                <a:ea typeface="Tahoma" panose="020B0604030504040204" pitchFamily="34" charset="0"/>
                <a:cs typeface="Tahoma" panose="020B0604030504040204" pitchFamily="34" charset="0"/>
              </a:rPr>
              <a:t> 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 </a:t>
            </a:r>
            <a:r>
              <a:rPr lang="en-US" sz="2000" dirty="0">
                <a:latin typeface="Tahoma" panose="020B0604030504040204" pitchFamily="34" charset="0"/>
                <a:ea typeface="Tahoma" panose="020B0604030504040204" pitchFamily="34" charset="0"/>
                <a:cs typeface="Tahoma" panose="020B0604030504040204" pitchFamily="34" charset="0"/>
              </a:rPr>
              <a:t>according to the following truth tables: </a:t>
            </a:r>
          </a:p>
        </p:txBody>
      </p:sp>
      <p:grpSp>
        <p:nvGrpSpPr>
          <p:cNvPr id="6" name="Group 5"/>
          <p:cNvGrpSpPr/>
          <p:nvPr/>
        </p:nvGrpSpPr>
        <p:grpSpPr>
          <a:xfrm>
            <a:off x="107504" y="3573016"/>
            <a:ext cx="2160240" cy="1584176"/>
            <a:chOff x="251520" y="3717032"/>
            <a:chExt cx="2160240" cy="1584176"/>
          </a:xfrm>
        </p:grpSpPr>
        <p:sp>
          <p:nvSpPr>
            <p:cNvPr id="3" name="Rectangle 2"/>
            <p:cNvSpPr/>
            <p:nvPr/>
          </p:nvSpPr>
          <p:spPr>
            <a:xfrm>
              <a:off x="251520" y="3717032"/>
              <a:ext cx="216024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NOT</a:t>
              </a:r>
            </a:p>
          </p:txBody>
        </p:sp>
        <p:sp>
          <p:nvSpPr>
            <p:cNvPr id="5" name="Rectangle 4"/>
            <p:cNvSpPr/>
            <p:nvPr/>
          </p:nvSpPr>
          <p:spPr>
            <a:xfrm>
              <a:off x="251520" y="4077072"/>
              <a:ext cx="1080120" cy="36004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Operand</a:t>
              </a:r>
            </a:p>
          </p:txBody>
        </p:sp>
        <p:sp>
          <p:nvSpPr>
            <p:cNvPr id="17" name="Rectangle 16"/>
            <p:cNvSpPr/>
            <p:nvPr/>
          </p:nvSpPr>
          <p:spPr>
            <a:xfrm>
              <a:off x="1331640" y="4077072"/>
              <a:ext cx="1080120" cy="36004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75000"/>
                    </a:schemeClr>
                  </a:solidFill>
                </a:rPr>
                <a:t>Result</a:t>
              </a:r>
            </a:p>
          </p:txBody>
        </p:sp>
        <p:sp>
          <p:nvSpPr>
            <p:cNvPr id="18" name="Rectangle 17"/>
            <p:cNvSpPr/>
            <p:nvPr/>
          </p:nvSpPr>
          <p:spPr>
            <a:xfrm>
              <a:off x="251520" y="4509120"/>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true</a:t>
              </a:r>
            </a:p>
          </p:txBody>
        </p:sp>
        <p:sp>
          <p:nvSpPr>
            <p:cNvPr id="19" name="Rectangle 18"/>
            <p:cNvSpPr/>
            <p:nvPr/>
          </p:nvSpPr>
          <p:spPr>
            <a:xfrm>
              <a:off x="1331640" y="4509120"/>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false</a:t>
              </a:r>
            </a:p>
          </p:txBody>
        </p:sp>
        <p:sp>
          <p:nvSpPr>
            <p:cNvPr id="20" name="Rectangle 19"/>
            <p:cNvSpPr/>
            <p:nvPr/>
          </p:nvSpPr>
          <p:spPr>
            <a:xfrm>
              <a:off x="251520" y="4941168"/>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false</a:t>
              </a:r>
            </a:p>
          </p:txBody>
        </p:sp>
        <p:sp>
          <p:nvSpPr>
            <p:cNvPr id="21" name="Rectangle 20"/>
            <p:cNvSpPr/>
            <p:nvPr/>
          </p:nvSpPr>
          <p:spPr>
            <a:xfrm>
              <a:off x="1331640" y="4941168"/>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true</a:t>
              </a:r>
            </a:p>
          </p:txBody>
        </p:sp>
      </p:grpSp>
      <p:grpSp>
        <p:nvGrpSpPr>
          <p:cNvPr id="7" name="Group 6"/>
          <p:cNvGrpSpPr/>
          <p:nvPr/>
        </p:nvGrpSpPr>
        <p:grpSpPr>
          <a:xfrm>
            <a:off x="2339752" y="3573016"/>
            <a:ext cx="3312368" cy="2448272"/>
            <a:chOff x="2555776" y="3717032"/>
            <a:chExt cx="3312368" cy="2448272"/>
          </a:xfrm>
        </p:grpSpPr>
        <p:sp>
          <p:nvSpPr>
            <p:cNvPr id="23" name="Rectangle 22"/>
            <p:cNvSpPr/>
            <p:nvPr/>
          </p:nvSpPr>
          <p:spPr>
            <a:xfrm>
              <a:off x="2555776" y="3717032"/>
              <a:ext cx="331236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AND</a:t>
              </a:r>
            </a:p>
          </p:txBody>
        </p:sp>
        <p:sp>
          <p:nvSpPr>
            <p:cNvPr id="24" name="Rectangle 23"/>
            <p:cNvSpPr/>
            <p:nvPr/>
          </p:nvSpPr>
          <p:spPr>
            <a:xfrm>
              <a:off x="2555776" y="4077072"/>
              <a:ext cx="1080120" cy="36004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Operand1</a:t>
              </a:r>
            </a:p>
          </p:txBody>
        </p:sp>
        <p:sp>
          <p:nvSpPr>
            <p:cNvPr id="26" name="Rectangle 25"/>
            <p:cNvSpPr/>
            <p:nvPr/>
          </p:nvSpPr>
          <p:spPr>
            <a:xfrm>
              <a:off x="3635896" y="4077072"/>
              <a:ext cx="1080120" cy="36004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Operand2</a:t>
              </a:r>
            </a:p>
          </p:txBody>
        </p:sp>
        <p:sp>
          <p:nvSpPr>
            <p:cNvPr id="27" name="Rectangle 26"/>
            <p:cNvSpPr/>
            <p:nvPr/>
          </p:nvSpPr>
          <p:spPr>
            <a:xfrm>
              <a:off x="2555776" y="4509120"/>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true</a:t>
              </a:r>
            </a:p>
          </p:txBody>
        </p:sp>
        <p:sp>
          <p:nvSpPr>
            <p:cNvPr id="29" name="Rectangle 28"/>
            <p:cNvSpPr/>
            <p:nvPr/>
          </p:nvSpPr>
          <p:spPr>
            <a:xfrm>
              <a:off x="3635896" y="4509120"/>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75000"/>
                    </a:schemeClr>
                  </a:solidFill>
                </a:rPr>
                <a:t>true</a:t>
              </a:r>
            </a:p>
          </p:txBody>
        </p:sp>
        <p:sp>
          <p:nvSpPr>
            <p:cNvPr id="30" name="Rectangle 29"/>
            <p:cNvSpPr/>
            <p:nvPr/>
          </p:nvSpPr>
          <p:spPr>
            <a:xfrm>
              <a:off x="2555776" y="4941168"/>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true</a:t>
              </a:r>
            </a:p>
          </p:txBody>
        </p:sp>
        <p:sp>
          <p:nvSpPr>
            <p:cNvPr id="31" name="Rectangle 30"/>
            <p:cNvSpPr/>
            <p:nvPr/>
          </p:nvSpPr>
          <p:spPr>
            <a:xfrm>
              <a:off x="3635896" y="4941168"/>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75000"/>
                    </a:schemeClr>
                  </a:solidFill>
                </a:rPr>
                <a:t>false</a:t>
              </a:r>
            </a:p>
          </p:txBody>
        </p:sp>
        <p:sp>
          <p:nvSpPr>
            <p:cNvPr id="32" name="Rectangle 31"/>
            <p:cNvSpPr/>
            <p:nvPr/>
          </p:nvSpPr>
          <p:spPr>
            <a:xfrm>
              <a:off x="2555776" y="5373216"/>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false</a:t>
              </a:r>
            </a:p>
          </p:txBody>
        </p:sp>
        <p:sp>
          <p:nvSpPr>
            <p:cNvPr id="33" name="Rectangle 32"/>
            <p:cNvSpPr/>
            <p:nvPr/>
          </p:nvSpPr>
          <p:spPr>
            <a:xfrm>
              <a:off x="3635896" y="5373216"/>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75000"/>
                    </a:schemeClr>
                  </a:solidFill>
                </a:rPr>
                <a:t>true</a:t>
              </a:r>
            </a:p>
          </p:txBody>
        </p:sp>
        <p:sp>
          <p:nvSpPr>
            <p:cNvPr id="34" name="Rectangle 33"/>
            <p:cNvSpPr/>
            <p:nvPr/>
          </p:nvSpPr>
          <p:spPr>
            <a:xfrm>
              <a:off x="2555776" y="5805264"/>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false</a:t>
              </a:r>
            </a:p>
          </p:txBody>
        </p:sp>
        <p:sp>
          <p:nvSpPr>
            <p:cNvPr id="35" name="Rectangle 34"/>
            <p:cNvSpPr/>
            <p:nvPr/>
          </p:nvSpPr>
          <p:spPr>
            <a:xfrm>
              <a:off x="3635896" y="5805264"/>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75000"/>
                    </a:schemeClr>
                  </a:solidFill>
                </a:rPr>
                <a:t>false</a:t>
              </a:r>
            </a:p>
          </p:txBody>
        </p:sp>
        <p:sp>
          <p:nvSpPr>
            <p:cNvPr id="36" name="Rectangle 35"/>
            <p:cNvSpPr/>
            <p:nvPr/>
          </p:nvSpPr>
          <p:spPr>
            <a:xfrm>
              <a:off x="4788024" y="4077072"/>
              <a:ext cx="1080120" cy="36004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Result</a:t>
              </a:r>
            </a:p>
          </p:txBody>
        </p:sp>
        <p:sp>
          <p:nvSpPr>
            <p:cNvPr id="37" name="Rectangle 36"/>
            <p:cNvSpPr/>
            <p:nvPr/>
          </p:nvSpPr>
          <p:spPr>
            <a:xfrm>
              <a:off x="4788024" y="4509120"/>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true</a:t>
              </a:r>
            </a:p>
          </p:txBody>
        </p:sp>
        <p:sp>
          <p:nvSpPr>
            <p:cNvPr id="38" name="Rectangle 37"/>
            <p:cNvSpPr/>
            <p:nvPr/>
          </p:nvSpPr>
          <p:spPr>
            <a:xfrm>
              <a:off x="4788024" y="4941168"/>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false</a:t>
              </a:r>
            </a:p>
          </p:txBody>
        </p:sp>
        <p:sp>
          <p:nvSpPr>
            <p:cNvPr id="39" name="Rectangle 38"/>
            <p:cNvSpPr/>
            <p:nvPr/>
          </p:nvSpPr>
          <p:spPr>
            <a:xfrm>
              <a:off x="4788024" y="5373216"/>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false</a:t>
              </a:r>
            </a:p>
          </p:txBody>
        </p:sp>
        <p:sp>
          <p:nvSpPr>
            <p:cNvPr id="40" name="Rectangle 39"/>
            <p:cNvSpPr/>
            <p:nvPr/>
          </p:nvSpPr>
          <p:spPr>
            <a:xfrm>
              <a:off x="4788024" y="5805264"/>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false</a:t>
              </a:r>
            </a:p>
          </p:txBody>
        </p:sp>
      </p:grpSp>
      <p:grpSp>
        <p:nvGrpSpPr>
          <p:cNvPr id="41" name="Group 40"/>
          <p:cNvGrpSpPr/>
          <p:nvPr/>
        </p:nvGrpSpPr>
        <p:grpSpPr>
          <a:xfrm>
            <a:off x="5724128" y="3573016"/>
            <a:ext cx="3312368" cy="2448272"/>
            <a:chOff x="2555776" y="3717032"/>
            <a:chExt cx="3312368" cy="2448272"/>
          </a:xfrm>
        </p:grpSpPr>
        <p:sp>
          <p:nvSpPr>
            <p:cNvPr id="42" name="Rectangle 41"/>
            <p:cNvSpPr/>
            <p:nvPr/>
          </p:nvSpPr>
          <p:spPr>
            <a:xfrm>
              <a:off x="2555776" y="3717032"/>
              <a:ext cx="331236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OR</a:t>
              </a:r>
            </a:p>
          </p:txBody>
        </p:sp>
        <p:sp>
          <p:nvSpPr>
            <p:cNvPr id="43" name="Rectangle 42"/>
            <p:cNvSpPr/>
            <p:nvPr/>
          </p:nvSpPr>
          <p:spPr>
            <a:xfrm>
              <a:off x="2555776" y="4077072"/>
              <a:ext cx="1080120" cy="36004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Operand1</a:t>
              </a:r>
            </a:p>
          </p:txBody>
        </p:sp>
        <p:sp>
          <p:nvSpPr>
            <p:cNvPr id="44" name="Rectangle 43"/>
            <p:cNvSpPr/>
            <p:nvPr/>
          </p:nvSpPr>
          <p:spPr>
            <a:xfrm>
              <a:off x="3635896" y="4077072"/>
              <a:ext cx="1080120" cy="36004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Operand2</a:t>
              </a:r>
            </a:p>
          </p:txBody>
        </p:sp>
        <p:sp>
          <p:nvSpPr>
            <p:cNvPr id="45" name="Rectangle 44"/>
            <p:cNvSpPr/>
            <p:nvPr/>
          </p:nvSpPr>
          <p:spPr>
            <a:xfrm>
              <a:off x="2555776" y="4509120"/>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true</a:t>
              </a:r>
            </a:p>
          </p:txBody>
        </p:sp>
        <p:sp>
          <p:nvSpPr>
            <p:cNvPr id="46" name="Rectangle 45"/>
            <p:cNvSpPr/>
            <p:nvPr/>
          </p:nvSpPr>
          <p:spPr>
            <a:xfrm>
              <a:off x="3635896" y="4509120"/>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75000"/>
                    </a:schemeClr>
                  </a:solidFill>
                </a:rPr>
                <a:t>true</a:t>
              </a:r>
            </a:p>
          </p:txBody>
        </p:sp>
        <p:sp>
          <p:nvSpPr>
            <p:cNvPr id="47" name="Rectangle 46"/>
            <p:cNvSpPr/>
            <p:nvPr/>
          </p:nvSpPr>
          <p:spPr>
            <a:xfrm>
              <a:off x="2555776" y="4941168"/>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true</a:t>
              </a:r>
            </a:p>
          </p:txBody>
        </p:sp>
        <p:sp>
          <p:nvSpPr>
            <p:cNvPr id="48" name="Rectangle 47"/>
            <p:cNvSpPr/>
            <p:nvPr/>
          </p:nvSpPr>
          <p:spPr>
            <a:xfrm>
              <a:off x="3635896" y="4941168"/>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75000"/>
                    </a:schemeClr>
                  </a:solidFill>
                </a:rPr>
                <a:t>false</a:t>
              </a:r>
            </a:p>
          </p:txBody>
        </p:sp>
        <p:sp>
          <p:nvSpPr>
            <p:cNvPr id="49" name="Rectangle 48"/>
            <p:cNvSpPr/>
            <p:nvPr/>
          </p:nvSpPr>
          <p:spPr>
            <a:xfrm>
              <a:off x="2555776" y="5373216"/>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false</a:t>
              </a:r>
            </a:p>
          </p:txBody>
        </p:sp>
        <p:sp>
          <p:nvSpPr>
            <p:cNvPr id="50" name="Rectangle 49"/>
            <p:cNvSpPr/>
            <p:nvPr/>
          </p:nvSpPr>
          <p:spPr>
            <a:xfrm>
              <a:off x="3635896" y="5373216"/>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75000"/>
                    </a:schemeClr>
                  </a:solidFill>
                </a:rPr>
                <a:t>true</a:t>
              </a:r>
            </a:p>
          </p:txBody>
        </p:sp>
        <p:sp>
          <p:nvSpPr>
            <p:cNvPr id="51" name="Rectangle 50"/>
            <p:cNvSpPr/>
            <p:nvPr/>
          </p:nvSpPr>
          <p:spPr>
            <a:xfrm>
              <a:off x="2555776" y="5805264"/>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false</a:t>
              </a:r>
            </a:p>
          </p:txBody>
        </p:sp>
        <p:sp>
          <p:nvSpPr>
            <p:cNvPr id="52" name="Rectangle 51"/>
            <p:cNvSpPr/>
            <p:nvPr/>
          </p:nvSpPr>
          <p:spPr>
            <a:xfrm>
              <a:off x="3635896" y="5805264"/>
              <a:ext cx="10801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75000"/>
                    </a:schemeClr>
                  </a:solidFill>
                </a:rPr>
                <a:t>false</a:t>
              </a:r>
            </a:p>
          </p:txBody>
        </p:sp>
        <p:sp>
          <p:nvSpPr>
            <p:cNvPr id="53" name="Rectangle 52"/>
            <p:cNvSpPr/>
            <p:nvPr/>
          </p:nvSpPr>
          <p:spPr>
            <a:xfrm>
              <a:off x="4788024" y="4077072"/>
              <a:ext cx="1080120" cy="36004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75000"/>
                    </a:schemeClr>
                  </a:solidFill>
                </a:rPr>
                <a:t>Result</a:t>
              </a:r>
            </a:p>
          </p:txBody>
        </p:sp>
        <p:sp>
          <p:nvSpPr>
            <p:cNvPr id="54" name="Rectangle 53"/>
            <p:cNvSpPr/>
            <p:nvPr/>
          </p:nvSpPr>
          <p:spPr>
            <a:xfrm>
              <a:off x="4788024" y="4509120"/>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true</a:t>
              </a:r>
            </a:p>
          </p:txBody>
        </p:sp>
        <p:sp>
          <p:nvSpPr>
            <p:cNvPr id="55" name="Rectangle 54"/>
            <p:cNvSpPr/>
            <p:nvPr/>
          </p:nvSpPr>
          <p:spPr>
            <a:xfrm>
              <a:off x="4788024" y="4941168"/>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true</a:t>
              </a:r>
            </a:p>
          </p:txBody>
        </p:sp>
        <p:sp>
          <p:nvSpPr>
            <p:cNvPr id="56" name="Rectangle 55"/>
            <p:cNvSpPr/>
            <p:nvPr/>
          </p:nvSpPr>
          <p:spPr>
            <a:xfrm>
              <a:off x="4788024" y="5373216"/>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true</a:t>
              </a:r>
            </a:p>
          </p:txBody>
        </p:sp>
        <p:sp>
          <p:nvSpPr>
            <p:cNvPr id="57" name="Rectangle 56"/>
            <p:cNvSpPr/>
            <p:nvPr/>
          </p:nvSpPr>
          <p:spPr>
            <a:xfrm>
              <a:off x="4788024" y="5805264"/>
              <a:ext cx="1080120" cy="3600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false</a:t>
              </a:r>
            </a:p>
          </p:txBody>
        </p:sp>
      </p:grpSp>
    </p:spTree>
    <p:extLst>
      <p:ext uri="{BB962C8B-B14F-4D97-AF65-F5344CB8AC3E}">
        <p14:creationId xmlns:p14="http://schemas.microsoft.com/office/powerpoint/2010/main" val="27151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wipe(left)">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wipe(left)">
                                      <p:cBhvr>
                                        <p:cTn id="16" dur="500"/>
                                        <p:tgtEl>
                                          <p:spTgt spid="10">
                                            <p:txEl>
                                              <p:pRg st="1" end="1"/>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wipe(left)">
                                      <p:cBhvr>
                                        <p:cTn id="20" dur="500"/>
                                        <p:tgtEl>
                                          <p:spTgt spid="10">
                                            <p:txEl>
                                              <p:pRg st="2" end="2"/>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wipe(left)">
                                      <p:cBhvr>
                                        <p:cTn id="24" dur="500"/>
                                        <p:tgtEl>
                                          <p:spTgt spid="1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left)">
                                      <p:cBhvr>
                                        <p:cTn id="29" dur="500"/>
                                        <p:tgtEl>
                                          <p:spTgt spid="1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10" grpId="0" build="p"/>
      <p:bldP spid="11" grpId="0" build="p"/>
      <p:bldP spid="12"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LOGICAL OPERATORS</a:t>
            </a:r>
          </a:p>
        </p:txBody>
      </p:sp>
      <p:sp>
        <p:nvSpPr>
          <p:cNvPr id="10" name="Slide Number Placeholder 9"/>
          <p:cNvSpPr>
            <a:spLocks noGrp="1"/>
          </p:cNvSpPr>
          <p:nvPr>
            <p:ph type="sldNum" sz="quarter" idx="12"/>
          </p:nvPr>
        </p:nvSpPr>
        <p:spPr/>
        <p:txBody>
          <a:bodyPr/>
          <a:lstStyle/>
          <a:p>
            <a:fld id="{F8648942-3001-4E9F-BD4B-DA0C8DFD46EB}" type="slidenum">
              <a:rPr lang="en-US" smtClean="0"/>
              <a:pPr/>
              <a:t>113</a:t>
            </a:fld>
            <a:endParaRPr lang="en-US"/>
          </a:p>
        </p:txBody>
      </p:sp>
      <p:grpSp>
        <p:nvGrpSpPr>
          <p:cNvPr id="16" name="Group 15"/>
          <p:cNvGrpSpPr/>
          <p:nvPr/>
        </p:nvGrpSpPr>
        <p:grpSpPr>
          <a:xfrm>
            <a:off x="283478" y="1340768"/>
            <a:ext cx="8609002" cy="2585323"/>
            <a:chOff x="323528" y="1236822"/>
            <a:chExt cx="7848872" cy="2585323"/>
          </a:xfrm>
        </p:grpSpPr>
        <p:sp>
          <p:nvSpPr>
            <p:cNvPr id="17" name="TextBox 16"/>
            <p:cNvSpPr txBox="1"/>
            <p:nvPr/>
          </p:nvSpPr>
          <p:spPr>
            <a:xfrm>
              <a:off x="971600" y="1236822"/>
              <a:ext cx="7200800" cy="2585323"/>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00FF"/>
                  </a:solidFill>
                </a:rPr>
                <a:t> x = 24, y = 35, z = 20;</a:t>
              </a:r>
            </a:p>
            <a:p>
              <a:r>
                <a:rPr lang="en-US" dirty="0">
                  <a:solidFill>
                    <a:srgbClr val="00B0F0"/>
                  </a:solidFill>
                </a:rPr>
                <a:t>char</a:t>
              </a:r>
              <a:r>
                <a:rPr lang="en-US" dirty="0">
                  <a:solidFill>
                    <a:srgbClr val="0000FF"/>
                  </a:solidFill>
                </a:rPr>
                <a:t> ch1 = ‘a’;			</a:t>
              </a:r>
              <a:r>
                <a:rPr lang="en-US" dirty="0">
                  <a:solidFill>
                    <a:srgbClr val="00B050"/>
                  </a:solidFill>
                </a:rPr>
                <a:t>//Unicode (‘a’) = 97</a:t>
              </a:r>
            </a:p>
            <a:p>
              <a:r>
                <a:rPr lang="en-US" dirty="0">
                  <a:solidFill>
                    <a:srgbClr val="00B0F0"/>
                  </a:solidFill>
                </a:rPr>
                <a:t>char</a:t>
              </a:r>
              <a:r>
                <a:rPr lang="en-US" dirty="0">
                  <a:solidFill>
                    <a:srgbClr val="0000FF"/>
                  </a:solidFill>
                </a:rPr>
                <a:t> ch2 = ‘A’; 			</a:t>
              </a:r>
              <a:r>
                <a:rPr lang="en-US" dirty="0">
                  <a:solidFill>
                    <a:srgbClr val="00B050"/>
                  </a:solidFill>
                </a:rPr>
                <a:t>//Unicode (‘A’) = 65</a:t>
              </a:r>
            </a:p>
            <a:p>
              <a:r>
                <a:rPr lang="en-US" dirty="0">
                  <a:solidFill>
                    <a:srgbClr val="00B0F0"/>
                  </a:solidFill>
                </a:rPr>
                <a:t>char</a:t>
              </a:r>
              <a:r>
                <a:rPr lang="en-US" dirty="0">
                  <a:solidFill>
                    <a:srgbClr val="0000FF"/>
                  </a:solidFill>
                </a:rPr>
                <a:t> ch3 = ‘&lt;‘;			</a:t>
              </a:r>
              <a:r>
                <a:rPr lang="en-US" dirty="0">
                  <a:solidFill>
                    <a:srgbClr val="00B050"/>
                  </a:solidFill>
                </a:rPr>
                <a:t>//Unicode (‘&lt;‘) = 60</a:t>
              </a:r>
            </a:p>
            <a:p>
              <a:r>
                <a:rPr lang="en-US" dirty="0">
                  <a:solidFill>
                    <a:srgbClr val="00B0F0"/>
                  </a:solidFill>
                </a:rPr>
                <a:t>char</a:t>
              </a:r>
              <a:r>
                <a:rPr lang="en-US" dirty="0">
                  <a:solidFill>
                    <a:srgbClr val="0000FF"/>
                  </a:solidFill>
                </a:rPr>
                <a:t> ch4 = ‘5’;			</a:t>
              </a:r>
              <a:r>
                <a:rPr lang="en-US" dirty="0">
                  <a:solidFill>
                    <a:srgbClr val="00B050"/>
                  </a:solidFill>
                </a:rPr>
                <a:t>//Unicode (‘5’) = 53</a:t>
              </a:r>
            </a:p>
            <a:p>
              <a:r>
                <a:rPr lang="en-US" dirty="0" err="1">
                  <a:solidFill>
                    <a:srgbClr val="00B0F0"/>
                  </a:solidFill>
                </a:rPr>
                <a:t>boolean</a:t>
              </a:r>
              <a:r>
                <a:rPr lang="en-US" dirty="0">
                  <a:solidFill>
                    <a:srgbClr val="0000FF"/>
                  </a:solidFill>
                </a:rPr>
                <a:t> result;</a:t>
              </a:r>
            </a:p>
            <a:p>
              <a:r>
                <a:rPr lang="en-US" dirty="0">
                  <a:solidFill>
                    <a:srgbClr val="0000FF"/>
                  </a:solidFill>
                </a:rPr>
                <a:t>result = (x &gt;= y) &amp;&amp; (ch1 &lt; ch3);</a:t>
              </a:r>
              <a:r>
                <a:rPr lang="en-US" dirty="0">
                  <a:solidFill>
                    <a:srgbClr val="00B050"/>
                  </a:solidFill>
                </a:rPr>
                <a:t>// false &amp;&amp; false </a:t>
              </a:r>
              <a:r>
                <a:rPr lang="en-US" dirty="0">
                  <a:solidFill>
                    <a:srgbClr val="00B050"/>
                  </a:solidFill>
                  <a:sym typeface="Wingdings" panose="05000000000000000000" pitchFamily="2" charset="2"/>
                </a:rPr>
                <a:t> result = false</a:t>
              </a:r>
            </a:p>
            <a:p>
              <a:r>
                <a:rPr lang="en-US" dirty="0">
                  <a:solidFill>
                    <a:srgbClr val="0000FF"/>
                  </a:solidFill>
                  <a:sym typeface="Wingdings" panose="05000000000000000000" pitchFamily="2" charset="2"/>
                </a:rPr>
                <a:t>result = (ch2 == ch4) || (x &gt; z); 	</a:t>
              </a:r>
              <a:r>
                <a:rPr lang="en-US" dirty="0">
                  <a:solidFill>
                    <a:srgbClr val="00B050"/>
                  </a:solidFill>
                  <a:sym typeface="Wingdings" panose="05000000000000000000" pitchFamily="2" charset="2"/>
                </a:rPr>
                <a:t>// false || true  result = true</a:t>
              </a:r>
            </a:p>
            <a:p>
              <a:r>
                <a:rPr lang="en-US" dirty="0">
                  <a:solidFill>
                    <a:srgbClr val="0000FF"/>
                  </a:solidFill>
                  <a:sym typeface="Wingdings" panose="05000000000000000000" pitchFamily="2" charset="2"/>
                </a:rPr>
                <a:t>result = !(ch1 &lt; ch2);</a:t>
              </a:r>
              <a:r>
                <a:rPr lang="en-US" dirty="0">
                  <a:solidFill>
                    <a:srgbClr val="00B050"/>
                  </a:solidFill>
                  <a:sym typeface="Wingdings" panose="05000000000000000000" pitchFamily="2" charset="2"/>
                </a:rPr>
                <a:t>		// !(false)  true</a:t>
              </a:r>
              <a:endParaRPr lang="en-US" dirty="0">
                <a:solidFill>
                  <a:srgbClr val="0000FF"/>
                </a:solidFill>
              </a:endParaRPr>
            </a:p>
          </p:txBody>
        </p:sp>
        <p:sp>
          <p:nvSpPr>
            <p:cNvPr id="18" name="TextBox 17"/>
            <p:cNvSpPr txBox="1"/>
            <p:nvPr/>
          </p:nvSpPr>
          <p:spPr>
            <a:xfrm>
              <a:off x="323528" y="1236822"/>
              <a:ext cx="576064" cy="2585323"/>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p:txBody>
        </p:sp>
      </p:grpSp>
      <p:cxnSp>
        <p:nvCxnSpPr>
          <p:cNvPr id="20" name="Straight Connector 19"/>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a:t>
            </a:r>
          </a:p>
        </p:txBody>
      </p:sp>
      <p:cxnSp>
        <p:nvCxnSpPr>
          <p:cNvPr id="22" name="Straight Connector 21"/>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9512" y="6057292"/>
            <a:ext cx="8807896" cy="468052"/>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complete Unicode table is in lecture </a:t>
            </a:r>
            <a:r>
              <a:rPr lang="en-US">
                <a:solidFill>
                  <a:srgbClr val="FFFF00"/>
                </a:solidFill>
              </a:rPr>
              <a:t>W2.2 Identifiers</a:t>
            </a:r>
            <a:r>
              <a:rPr lang="en-US" dirty="0"/>
              <a:t>, slide </a:t>
            </a:r>
            <a:r>
              <a:rPr lang="en-US" dirty="0">
                <a:solidFill>
                  <a:srgbClr val="FFFF00"/>
                </a:solidFill>
              </a:rPr>
              <a:t>11</a:t>
            </a:r>
          </a:p>
        </p:txBody>
      </p:sp>
    </p:spTree>
    <p:extLst>
      <p:ext uri="{BB962C8B-B14F-4D97-AF65-F5344CB8AC3E}">
        <p14:creationId xmlns:p14="http://schemas.microsoft.com/office/powerpoint/2010/main" val="159431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6. ORDER OF PRECEDENCE</a:t>
            </a:r>
          </a:p>
        </p:txBody>
      </p:sp>
      <p:sp>
        <p:nvSpPr>
          <p:cNvPr id="10" name="Slide Number Placeholder 9"/>
          <p:cNvSpPr>
            <a:spLocks noGrp="1"/>
          </p:cNvSpPr>
          <p:nvPr>
            <p:ph type="sldNum" sz="quarter" idx="12"/>
          </p:nvPr>
        </p:nvSpPr>
        <p:spPr/>
        <p:txBody>
          <a:bodyPr/>
          <a:lstStyle/>
          <a:p>
            <a:fld id="{F8648942-3001-4E9F-BD4B-DA0C8DFD46EB}" type="slidenum">
              <a:rPr lang="en-US" smtClean="0"/>
              <a:pPr/>
              <a:t>114</a:t>
            </a:fld>
            <a:endParaRPr lang="en-US"/>
          </a:p>
        </p:txBody>
      </p:sp>
      <p:cxnSp>
        <p:nvCxnSpPr>
          <p:cNvPr id="20" name="Straight Connector 19"/>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1" name="Group 54"/>
          <p:cNvGraphicFramePr>
            <a:graphicFrameLocks/>
          </p:cNvGraphicFramePr>
          <p:nvPr/>
        </p:nvGraphicFramePr>
        <p:xfrm>
          <a:off x="251520" y="980728"/>
          <a:ext cx="8568952" cy="3657600"/>
        </p:xfrm>
        <a:graphic>
          <a:graphicData uri="http://schemas.openxmlformats.org/drawingml/2006/table">
            <a:tbl>
              <a:tblPr>
                <a:tableStyleId>{93296810-A885-4BE3-A3E7-6D5BEEA58F35}</a:tableStyleId>
              </a:tblPr>
              <a:tblGrid>
                <a:gridCol w="4896544">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Parenthesis  ( )</a:t>
                      </a:r>
                      <a:endParaRPr kumimoji="0" lang="en-US" sz="2000" b="1"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sym typeface="Symbol" pitchFamily="18" charset="2"/>
                        </a:rPr>
                        <a:t>inside-out</a:t>
                      </a:r>
                      <a:endParaRPr kumimoji="0" lang="en-US" sz="2000" b="0" i="0" u="none" strike="noStrike" cap="none" normalizeH="0" baseline="0" dirty="0">
                        <a:ln>
                          <a:noFill/>
                        </a:ln>
                        <a:solidFill>
                          <a:schemeClr val="bg1"/>
                        </a:solidFill>
                        <a:effectLst/>
                        <a:latin typeface="Tahoma" pitchFamily="34" charset="0"/>
                        <a:cs typeface="Arial" charset="0"/>
                        <a:sym typeface="Symbol" pitchFamily="18" charset="2"/>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Increment (++), Decrement (--)</a:t>
                      </a:r>
                      <a:endParaRPr kumimoji="0" lang="en-US" sz="2000" b="1"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from left to right </a:t>
                      </a:r>
                      <a:endParaRPr kumimoji="0" lang="en-US" sz="2000" b="0"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1"/>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     /     %</a:t>
                      </a:r>
                      <a:endParaRPr kumimoji="0" lang="en-US" sz="2000" b="1"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from left to right </a:t>
                      </a:r>
                      <a:endParaRPr kumimoji="0" lang="en-US" sz="2000" b="0"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2"/>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     -</a:t>
                      </a:r>
                      <a:endParaRPr kumimoji="0" lang="en-US" sz="2000" b="1"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from left to right </a:t>
                      </a:r>
                      <a:endParaRPr kumimoji="0" lang="en-US" sz="2000" b="0"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3"/>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&lt;     &gt;     &lt;=     &gt;=</a:t>
                      </a:r>
                      <a:endParaRPr kumimoji="0" lang="en-US" sz="2000" b="1"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from left to right </a:t>
                      </a:r>
                      <a:endParaRPr kumimoji="0" lang="en-US" sz="2000" b="0"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4"/>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     !=</a:t>
                      </a:r>
                      <a:endParaRPr kumimoji="0" lang="en-US" sz="2000" b="1"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from left to right </a:t>
                      </a:r>
                      <a:endParaRPr kumimoji="0" lang="en-US" sz="2000" b="0"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5"/>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&amp;&amp;</a:t>
                      </a:r>
                      <a:endParaRPr kumimoji="0" lang="en-US" sz="2000" b="1"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b="0" i="0" u="none" strike="noStrike" cap="none" normalizeH="0" baseline="0" dirty="0">
                          <a:ln>
                            <a:noFill/>
                          </a:ln>
                          <a:solidFill>
                            <a:schemeClr val="tx1"/>
                          </a:solidFill>
                          <a:effectLst/>
                          <a:latin typeface="Tahoma" pitchFamily="34" charset="0"/>
                          <a:cs typeface="Arial" charset="0"/>
                        </a:rPr>
                        <a:t>from left to right</a:t>
                      </a: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6"/>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b="0" i="0" u="none" strike="noStrike" cap="none" normalizeH="0" baseline="0" dirty="0">
                          <a:ln>
                            <a:noFill/>
                          </a:ln>
                          <a:solidFill>
                            <a:schemeClr val="tx1"/>
                          </a:solidFill>
                          <a:effectLst/>
                          <a:latin typeface="Tahoma" pitchFamily="34" charset="0"/>
                          <a:cs typeface="Arial" charset="0"/>
                        </a:rPr>
                        <a:t>||</a:t>
                      </a: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b="0" i="0" u="none" strike="noStrike" cap="none" normalizeH="0" baseline="0" dirty="0">
                          <a:ln>
                            <a:noFill/>
                          </a:ln>
                          <a:solidFill>
                            <a:schemeClr val="dk1"/>
                          </a:solidFill>
                          <a:effectLst/>
                          <a:latin typeface="+mn-lt"/>
                          <a:cs typeface="+mn-cs"/>
                        </a:rPr>
                        <a:t>from left to right</a:t>
                      </a:r>
                      <a:endParaRPr kumimoji="0" lang="en-US" sz="2000" b="0"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7"/>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     +=     -=     *=     /=     %=</a:t>
                      </a:r>
                      <a:endParaRPr kumimoji="0" lang="en-US" sz="2000" b="1"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Tx/>
                        <a:buNone/>
                        <a:tabLst/>
                      </a:pPr>
                      <a:r>
                        <a:rPr kumimoji="0" lang="en-US" sz="2000" u="none" strike="noStrike" cap="none" normalizeH="0" baseline="0" dirty="0">
                          <a:ln>
                            <a:noFill/>
                          </a:ln>
                          <a:effectLst/>
                        </a:rPr>
                        <a:t>from left to right</a:t>
                      </a:r>
                      <a:endParaRPr kumimoji="0" lang="en-US" sz="2000" b="0" i="0" u="none" strike="noStrike" cap="none" normalizeH="0" baseline="0" dirty="0">
                        <a:ln>
                          <a:noFill/>
                        </a:ln>
                        <a:solidFill>
                          <a:schemeClr val="bg1"/>
                        </a:solidFill>
                        <a:effectLst/>
                        <a:latin typeface="Tahoma" pitchFamily="34" charset="0"/>
                        <a:cs typeface="Arial" charset="0"/>
                      </a:endParaRPr>
                    </a:p>
                  </a:txBody>
                  <a:tcPr horzOverflow="overflow">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3808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7. TYPE CASTING</a:t>
            </a:r>
          </a:p>
        </p:txBody>
      </p:sp>
      <p:sp>
        <p:nvSpPr>
          <p:cNvPr id="10" name="Slide Number Placeholder 9"/>
          <p:cNvSpPr>
            <a:spLocks noGrp="1"/>
          </p:cNvSpPr>
          <p:nvPr>
            <p:ph type="sldNum" sz="quarter" idx="12"/>
          </p:nvPr>
        </p:nvSpPr>
        <p:spPr/>
        <p:txBody>
          <a:bodyPr/>
          <a:lstStyle/>
          <a:p>
            <a:fld id="{F8648942-3001-4E9F-BD4B-DA0C8DFD46EB}" type="slidenum">
              <a:rPr lang="en-US" smtClean="0"/>
              <a:pPr/>
              <a:t>115</a:t>
            </a:fld>
            <a:endParaRPr lang="en-US"/>
          </a:p>
        </p:txBody>
      </p:sp>
      <p:cxnSp>
        <p:nvCxnSpPr>
          <p:cNvPr id="20" name="Straight Connector 19"/>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4"/>
          <p:cNvSpPr>
            <a:spLocks noGrp="1"/>
          </p:cNvSpPr>
          <p:nvPr>
            <p:ph idx="1"/>
          </p:nvPr>
        </p:nvSpPr>
        <p:spPr>
          <a:xfrm>
            <a:off x="251520" y="836712"/>
            <a:ext cx="8640960" cy="432048"/>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Type casting is the conversion from a data type to another.</a:t>
            </a:r>
          </a:p>
        </p:txBody>
      </p:sp>
      <p:sp>
        <p:nvSpPr>
          <p:cNvPr id="7" name="Rounded Rectangle 6"/>
          <p:cNvSpPr/>
          <p:nvPr/>
        </p:nvSpPr>
        <p:spPr>
          <a:xfrm>
            <a:off x="1691680" y="1340768"/>
            <a:ext cx="727280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a:t>
            </a:r>
            <a:r>
              <a:rPr lang="en-US" dirty="0" err="1">
                <a:solidFill>
                  <a:srgbClr val="00B0F0"/>
                </a:solidFill>
              </a:rPr>
              <a:t>dataTypeName</a:t>
            </a:r>
            <a:r>
              <a:rPr lang="en-US" dirty="0">
                <a:solidFill>
                  <a:srgbClr val="00B0F0"/>
                </a:solidFill>
              </a:rPr>
              <a:t>) expression</a:t>
            </a:r>
            <a:endParaRPr lang="en-US" dirty="0">
              <a:solidFill>
                <a:schemeClr val="accent1">
                  <a:lumMod val="50000"/>
                </a:schemeClr>
              </a:solidFill>
            </a:endParaRPr>
          </a:p>
        </p:txBody>
      </p:sp>
      <p:sp>
        <p:nvSpPr>
          <p:cNvPr id="8" name="Rounded Rectangle 7"/>
          <p:cNvSpPr/>
          <p:nvPr/>
        </p:nvSpPr>
        <p:spPr>
          <a:xfrm>
            <a:off x="251520" y="134076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12" name="Rounded Rectangle 11"/>
          <p:cNvSpPr/>
          <p:nvPr/>
        </p:nvSpPr>
        <p:spPr>
          <a:xfrm>
            <a:off x="861280" y="2204865"/>
            <a:ext cx="8064896" cy="26642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t>
            </a:r>
            <a:r>
              <a:rPr lang="en-US" dirty="0" err="1">
                <a:solidFill>
                  <a:srgbClr val="00B0F0"/>
                </a:solidFill>
              </a:rPr>
              <a:t>int</a:t>
            </a:r>
            <a:r>
              <a:rPr lang="en-US" dirty="0">
                <a:solidFill>
                  <a:schemeClr val="tx1"/>
                </a:solidFill>
              </a:rPr>
              <a:t>) (7.9);			</a:t>
            </a:r>
            <a:r>
              <a:rPr lang="en-US" dirty="0">
                <a:solidFill>
                  <a:srgbClr val="00B050"/>
                </a:solidFill>
              </a:rPr>
              <a:t>// = 7</a:t>
            </a:r>
          </a:p>
          <a:p>
            <a:r>
              <a:rPr lang="en-US" dirty="0">
                <a:solidFill>
                  <a:schemeClr val="tx1"/>
                </a:solidFill>
              </a:rPr>
              <a:t>(</a:t>
            </a:r>
            <a:r>
              <a:rPr lang="en-US" dirty="0">
                <a:solidFill>
                  <a:srgbClr val="00B0F0"/>
                </a:solidFill>
              </a:rPr>
              <a:t>double</a:t>
            </a:r>
            <a:r>
              <a:rPr lang="en-US" dirty="0">
                <a:solidFill>
                  <a:schemeClr val="tx1"/>
                </a:solidFill>
              </a:rPr>
              <a:t>) (25);			</a:t>
            </a:r>
            <a:r>
              <a:rPr lang="en-US" dirty="0">
                <a:solidFill>
                  <a:srgbClr val="00B050"/>
                </a:solidFill>
              </a:rPr>
              <a:t>// = 25.0</a:t>
            </a:r>
          </a:p>
          <a:p>
            <a:r>
              <a:rPr lang="en-US" dirty="0">
                <a:solidFill>
                  <a:schemeClr val="tx1"/>
                </a:solidFill>
              </a:rPr>
              <a:t>(</a:t>
            </a:r>
            <a:r>
              <a:rPr lang="en-US" dirty="0">
                <a:solidFill>
                  <a:srgbClr val="00B0F0"/>
                </a:solidFill>
              </a:rPr>
              <a:t>double</a:t>
            </a:r>
            <a:r>
              <a:rPr lang="en-US" dirty="0">
                <a:solidFill>
                  <a:schemeClr val="tx1"/>
                </a:solidFill>
              </a:rPr>
              <a:t>) (5 + 3);			</a:t>
            </a:r>
            <a:r>
              <a:rPr lang="en-US" dirty="0">
                <a:solidFill>
                  <a:srgbClr val="00B050"/>
                </a:solidFill>
              </a:rPr>
              <a:t>// = (double) (8) = 8.0</a:t>
            </a:r>
          </a:p>
          <a:p>
            <a:r>
              <a:rPr lang="en-US" dirty="0">
                <a:solidFill>
                  <a:schemeClr val="tx1"/>
                </a:solidFill>
              </a:rPr>
              <a:t>(</a:t>
            </a:r>
            <a:r>
              <a:rPr lang="en-US" dirty="0">
                <a:solidFill>
                  <a:srgbClr val="00B0F0"/>
                </a:solidFill>
              </a:rPr>
              <a:t>double</a:t>
            </a:r>
            <a:r>
              <a:rPr lang="en-US" dirty="0">
                <a:solidFill>
                  <a:schemeClr val="tx1"/>
                </a:solidFill>
              </a:rPr>
              <a:t>) </a:t>
            </a:r>
            <a:r>
              <a:rPr lang="en-US" dirty="0">
                <a:solidFill>
                  <a:srgbClr val="FF0000"/>
                </a:solidFill>
              </a:rPr>
              <a:t>(15)</a:t>
            </a:r>
            <a:r>
              <a:rPr lang="en-US" dirty="0">
                <a:solidFill>
                  <a:schemeClr val="tx1"/>
                </a:solidFill>
              </a:rPr>
              <a:t> / 2;		</a:t>
            </a:r>
            <a:r>
              <a:rPr lang="en-US" dirty="0">
                <a:solidFill>
                  <a:srgbClr val="00B050"/>
                </a:solidFill>
              </a:rPr>
              <a:t>// = 15.0 / 2   = 7.5</a:t>
            </a:r>
          </a:p>
          <a:p>
            <a:r>
              <a:rPr lang="en-US" dirty="0">
                <a:solidFill>
                  <a:schemeClr val="tx1"/>
                </a:solidFill>
              </a:rPr>
              <a:t>(</a:t>
            </a:r>
            <a:r>
              <a:rPr lang="en-US" dirty="0">
                <a:solidFill>
                  <a:srgbClr val="00B0F0"/>
                </a:solidFill>
              </a:rPr>
              <a:t>double</a:t>
            </a:r>
            <a:r>
              <a:rPr lang="en-US" dirty="0">
                <a:solidFill>
                  <a:schemeClr val="tx1"/>
                </a:solidFill>
              </a:rPr>
              <a:t>) </a:t>
            </a:r>
            <a:r>
              <a:rPr lang="en-US" dirty="0">
                <a:solidFill>
                  <a:srgbClr val="FF0000"/>
                </a:solidFill>
              </a:rPr>
              <a:t>(15 / 2)</a:t>
            </a:r>
            <a:r>
              <a:rPr lang="en-US" dirty="0">
                <a:solidFill>
                  <a:schemeClr val="tx1"/>
                </a:solidFill>
              </a:rPr>
              <a:t>;		</a:t>
            </a:r>
            <a:r>
              <a:rPr lang="en-US" dirty="0">
                <a:solidFill>
                  <a:srgbClr val="00B050"/>
                </a:solidFill>
              </a:rPr>
              <a:t>// = (double) (7)   = 7.0</a:t>
            </a:r>
          </a:p>
          <a:p>
            <a:r>
              <a:rPr lang="en-US" dirty="0">
                <a:solidFill>
                  <a:schemeClr val="tx1"/>
                </a:solidFill>
              </a:rPr>
              <a:t>(</a:t>
            </a:r>
            <a:r>
              <a:rPr lang="en-US" dirty="0" err="1">
                <a:solidFill>
                  <a:srgbClr val="00B0F0"/>
                </a:solidFill>
              </a:rPr>
              <a:t>int</a:t>
            </a:r>
            <a:r>
              <a:rPr lang="en-US" dirty="0">
                <a:solidFill>
                  <a:schemeClr val="tx1"/>
                </a:solidFill>
              </a:rPr>
              <a:t>) (7.8 + (</a:t>
            </a:r>
            <a:r>
              <a:rPr lang="en-US" dirty="0">
                <a:solidFill>
                  <a:srgbClr val="00B0F0"/>
                </a:solidFill>
              </a:rPr>
              <a:t>double</a:t>
            </a:r>
            <a:r>
              <a:rPr lang="en-US" dirty="0">
                <a:solidFill>
                  <a:schemeClr val="tx1"/>
                </a:solidFill>
              </a:rPr>
              <a:t>) </a:t>
            </a:r>
            <a:r>
              <a:rPr lang="en-US" dirty="0">
                <a:solidFill>
                  <a:srgbClr val="FF0000"/>
                </a:solidFill>
              </a:rPr>
              <a:t>(15)</a:t>
            </a:r>
            <a:r>
              <a:rPr lang="en-US" dirty="0">
                <a:solidFill>
                  <a:schemeClr val="tx1"/>
                </a:solidFill>
              </a:rPr>
              <a:t> / 2);								</a:t>
            </a:r>
            <a:r>
              <a:rPr lang="en-US" dirty="0">
                <a:solidFill>
                  <a:srgbClr val="00B050"/>
                </a:solidFill>
              </a:rPr>
              <a:t>//=(</a:t>
            </a:r>
            <a:r>
              <a:rPr lang="en-US" dirty="0" err="1">
                <a:solidFill>
                  <a:srgbClr val="00B050"/>
                </a:solidFill>
              </a:rPr>
              <a:t>int</a:t>
            </a:r>
            <a:r>
              <a:rPr lang="en-US" dirty="0">
                <a:solidFill>
                  <a:srgbClr val="00B050"/>
                </a:solidFill>
              </a:rPr>
              <a:t>)(7.8+15.0/2)=(</a:t>
            </a:r>
            <a:r>
              <a:rPr lang="en-US" dirty="0" err="1">
                <a:solidFill>
                  <a:srgbClr val="00B050"/>
                </a:solidFill>
              </a:rPr>
              <a:t>int</a:t>
            </a:r>
            <a:r>
              <a:rPr lang="en-US" dirty="0">
                <a:solidFill>
                  <a:srgbClr val="00B050"/>
                </a:solidFill>
              </a:rPr>
              <a:t>)(7.8+7.5) = 15</a:t>
            </a:r>
          </a:p>
          <a:p>
            <a:r>
              <a:rPr lang="en-US" dirty="0">
                <a:solidFill>
                  <a:schemeClr val="tx1"/>
                </a:solidFill>
              </a:rPr>
              <a:t>(</a:t>
            </a:r>
            <a:r>
              <a:rPr lang="en-US" dirty="0" err="1">
                <a:solidFill>
                  <a:srgbClr val="00B0F0"/>
                </a:solidFill>
              </a:rPr>
              <a:t>int</a:t>
            </a:r>
            <a:r>
              <a:rPr lang="en-US" dirty="0">
                <a:solidFill>
                  <a:schemeClr val="tx1"/>
                </a:solidFill>
              </a:rPr>
              <a:t>) (7.8 + (</a:t>
            </a:r>
            <a:r>
              <a:rPr lang="en-US" dirty="0">
                <a:solidFill>
                  <a:srgbClr val="00B0F0"/>
                </a:solidFill>
              </a:rPr>
              <a:t>double</a:t>
            </a:r>
            <a:r>
              <a:rPr lang="en-US" dirty="0">
                <a:solidFill>
                  <a:schemeClr val="tx1"/>
                </a:solidFill>
              </a:rPr>
              <a:t>) </a:t>
            </a:r>
            <a:r>
              <a:rPr lang="en-US" dirty="0">
                <a:solidFill>
                  <a:srgbClr val="FF0000"/>
                </a:solidFill>
              </a:rPr>
              <a:t>(15 / 2)</a:t>
            </a:r>
            <a:r>
              <a:rPr lang="en-US" dirty="0">
                <a:solidFill>
                  <a:schemeClr val="tx1"/>
                </a:solidFill>
              </a:rPr>
              <a:t>);</a:t>
            </a:r>
            <a:r>
              <a:rPr lang="en-US" dirty="0">
                <a:solidFill>
                  <a:srgbClr val="00B050"/>
                </a:solidFill>
              </a:rPr>
              <a:t>	//(</a:t>
            </a:r>
            <a:r>
              <a:rPr lang="en-US" dirty="0" err="1">
                <a:solidFill>
                  <a:srgbClr val="00B050"/>
                </a:solidFill>
              </a:rPr>
              <a:t>int</a:t>
            </a:r>
            <a:r>
              <a:rPr lang="en-US" dirty="0">
                <a:solidFill>
                  <a:srgbClr val="00B050"/>
                </a:solidFill>
              </a:rPr>
              <a:t>)(7.8+7.0) = 14</a:t>
            </a:r>
          </a:p>
        </p:txBody>
      </p:sp>
      <p:sp>
        <p:nvSpPr>
          <p:cNvPr id="9" name="Rounded Rectangle 8"/>
          <p:cNvSpPr/>
          <p:nvPr/>
        </p:nvSpPr>
        <p:spPr>
          <a:xfrm>
            <a:off x="251520" y="1916832"/>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Examples</a:t>
            </a:r>
          </a:p>
        </p:txBody>
      </p:sp>
      <p:sp>
        <p:nvSpPr>
          <p:cNvPr id="13" name="Content Placeholder 4"/>
          <p:cNvSpPr txBox="1">
            <a:spLocks/>
          </p:cNvSpPr>
          <p:nvPr/>
        </p:nvSpPr>
        <p:spPr>
          <a:xfrm>
            <a:off x="251520" y="4941168"/>
            <a:ext cx="8640960" cy="93610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Java, arithmetic expressions may have mixed data types. In this case, Java performs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implicit type coercion </a:t>
            </a:r>
            <a:r>
              <a:rPr lang="en-US" sz="2000" dirty="0">
                <a:latin typeface="Tahoma" panose="020B0604030504040204" pitchFamily="34" charset="0"/>
                <a:ea typeface="Tahoma" panose="020B0604030504040204" pitchFamily="34" charset="0"/>
                <a:cs typeface="Tahoma" panose="020B0604030504040204" pitchFamily="34" charset="0"/>
              </a:rPr>
              <a:t>(automatic casting). However, implicit type coercion may generate unexpected results.</a:t>
            </a:r>
          </a:p>
        </p:txBody>
      </p:sp>
      <p:sp>
        <p:nvSpPr>
          <p:cNvPr id="14" name="Rectangle 13"/>
          <p:cNvSpPr/>
          <p:nvPr/>
        </p:nvSpPr>
        <p:spPr>
          <a:xfrm>
            <a:off x="179512" y="6057292"/>
            <a:ext cx="8807896" cy="684076"/>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Avoid using expressions with mixed data types without explicit type coercion (explicit type casting).</a:t>
            </a:r>
            <a:endParaRPr lang="en-US" dirty="0">
              <a:solidFill>
                <a:srgbClr val="FFFF00"/>
              </a:solidFill>
            </a:endParaRPr>
          </a:p>
        </p:txBody>
      </p:sp>
    </p:spTree>
    <p:extLst>
      <p:ext uri="{BB962C8B-B14F-4D97-AF65-F5344CB8AC3E}">
        <p14:creationId xmlns:p14="http://schemas.microsoft.com/office/powerpoint/2010/main" val="220319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
                                            <p:bg/>
                                          </p:spTgt>
                                        </p:tgtEl>
                                        <p:attrNameLst>
                                          <p:attrName>style.visibility</p:attrName>
                                        </p:attrNameLst>
                                      </p:cBhvr>
                                      <p:to>
                                        <p:strVal val="visible"/>
                                      </p:to>
                                    </p:set>
                                    <p:animEffect transition="in" filter="wipe(left)">
                                      <p:cBhvr>
                                        <p:cTn id="21" dur="500"/>
                                        <p:tgtEl>
                                          <p:spTgt spid="12">
                                            <p:bg/>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wipe(left)">
                                      <p:cBhvr>
                                        <p:cTn id="25" dur="500"/>
                                        <p:tgtEl>
                                          <p:spTgt spid="1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xEl>
                                              <p:pRg st="1" end="1"/>
                                            </p:txEl>
                                          </p:spTgt>
                                        </p:tgtEl>
                                        <p:attrNameLst>
                                          <p:attrName>style.visibility</p:attrName>
                                        </p:attrNameLst>
                                      </p:cBhvr>
                                      <p:to>
                                        <p:strVal val="visible"/>
                                      </p:to>
                                    </p:set>
                                    <p:animEffect transition="in" filter="wipe(left)">
                                      <p:cBhvr>
                                        <p:cTn id="30" dur="500"/>
                                        <p:tgtEl>
                                          <p:spTgt spid="1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wipe(left)">
                                      <p:cBhvr>
                                        <p:cTn id="35" dur="500"/>
                                        <p:tgtEl>
                                          <p:spTgt spid="1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wipe(left)">
                                      <p:cBhvr>
                                        <p:cTn id="40" dur="500"/>
                                        <p:tgtEl>
                                          <p:spTgt spid="1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
                                            <p:txEl>
                                              <p:pRg st="4" end="4"/>
                                            </p:txEl>
                                          </p:spTgt>
                                        </p:tgtEl>
                                        <p:attrNameLst>
                                          <p:attrName>style.visibility</p:attrName>
                                        </p:attrNameLst>
                                      </p:cBhvr>
                                      <p:to>
                                        <p:strVal val="visible"/>
                                      </p:to>
                                    </p:set>
                                    <p:animEffect transition="in" filter="wipe(left)">
                                      <p:cBhvr>
                                        <p:cTn id="45" dur="500"/>
                                        <p:tgtEl>
                                          <p:spTgt spid="12">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2">
                                            <p:txEl>
                                              <p:pRg st="5" end="5"/>
                                            </p:txEl>
                                          </p:spTgt>
                                        </p:tgtEl>
                                        <p:attrNameLst>
                                          <p:attrName>style.visibility</p:attrName>
                                        </p:attrNameLst>
                                      </p:cBhvr>
                                      <p:to>
                                        <p:strVal val="visible"/>
                                      </p:to>
                                    </p:set>
                                    <p:animEffect transition="in" filter="wipe(left)">
                                      <p:cBhvr>
                                        <p:cTn id="50" dur="500"/>
                                        <p:tgtEl>
                                          <p:spTgt spid="12">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
                                            <p:txEl>
                                              <p:pRg st="6" end="6"/>
                                            </p:txEl>
                                          </p:spTgt>
                                        </p:tgtEl>
                                        <p:attrNameLst>
                                          <p:attrName>style.visibility</p:attrName>
                                        </p:attrNameLst>
                                      </p:cBhvr>
                                      <p:to>
                                        <p:strVal val="visible"/>
                                      </p:to>
                                    </p:set>
                                    <p:animEffect transition="in" filter="wipe(left)">
                                      <p:cBhvr>
                                        <p:cTn id="55" dur="500"/>
                                        <p:tgtEl>
                                          <p:spTgt spid="12">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
                                            <p:txEl>
                                              <p:pRg st="0" end="0"/>
                                            </p:txEl>
                                          </p:spTgt>
                                        </p:tgtEl>
                                        <p:attrNameLst>
                                          <p:attrName>style.visibility</p:attrName>
                                        </p:attrNameLst>
                                      </p:cBhvr>
                                      <p:to>
                                        <p:strVal val="visible"/>
                                      </p:to>
                                    </p:set>
                                    <p:animEffect transition="in" filter="wipe(left)">
                                      <p:cBhvr>
                                        <p:cTn id="60" dur="500"/>
                                        <p:tgtEl>
                                          <p:spTgt spid="1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anim calcmode="lin" valueType="num">
                                      <p:cBhvr>
                                        <p:cTn id="66" dur="1000" fill="hold"/>
                                        <p:tgtEl>
                                          <p:spTgt spid="14"/>
                                        </p:tgtEl>
                                        <p:attrNameLst>
                                          <p:attrName>ppt_x</p:attrName>
                                        </p:attrNameLst>
                                      </p:cBhvr>
                                      <p:tavLst>
                                        <p:tav tm="0">
                                          <p:val>
                                            <p:strVal val="#ppt_x"/>
                                          </p:val>
                                        </p:tav>
                                        <p:tav tm="100000">
                                          <p:val>
                                            <p:strVal val="#ppt_x"/>
                                          </p:val>
                                        </p:tav>
                                      </p:tavLst>
                                    </p:anim>
                                    <p:anim calcmode="lin" valueType="num">
                                      <p:cBhvr>
                                        <p:cTn id="6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8" grpId="0" animBg="1"/>
      <p:bldP spid="12" grpId="0" uiExpand="1" build="p" animBg="1"/>
      <p:bldP spid="9" grpId="0" animBg="1"/>
      <p:bldP spid="13" grpId="0" build="p"/>
      <p:bldP spid="1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7. TYPE CASTING</a:t>
            </a:r>
          </a:p>
        </p:txBody>
      </p:sp>
      <p:sp>
        <p:nvSpPr>
          <p:cNvPr id="10" name="Slide Number Placeholder 9"/>
          <p:cNvSpPr>
            <a:spLocks noGrp="1"/>
          </p:cNvSpPr>
          <p:nvPr>
            <p:ph type="sldNum" sz="quarter" idx="12"/>
          </p:nvPr>
        </p:nvSpPr>
        <p:spPr/>
        <p:txBody>
          <a:bodyPr/>
          <a:lstStyle/>
          <a:p>
            <a:fld id="{F8648942-3001-4E9F-BD4B-DA0C8DFD46EB}" type="slidenum">
              <a:rPr lang="en-US" smtClean="0"/>
              <a:pPr/>
              <a:t>116</a:t>
            </a:fld>
            <a:endParaRPr lang="en-US"/>
          </a:p>
        </p:txBody>
      </p:sp>
      <p:cxnSp>
        <p:nvCxnSpPr>
          <p:cNvPr id="20" name="Straight Connector 19"/>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861280" y="1196753"/>
            <a:ext cx="8064896" cy="16561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endParaRPr lang="en-US" dirty="0">
              <a:solidFill>
                <a:schemeClr val="tx1"/>
              </a:solidFill>
            </a:endParaRPr>
          </a:p>
          <a:p>
            <a:r>
              <a:rPr lang="en-US" dirty="0">
                <a:solidFill>
                  <a:srgbClr val="00B0F0"/>
                </a:solidFill>
              </a:rPr>
              <a:t>char</a:t>
            </a:r>
            <a:r>
              <a:rPr lang="en-US" dirty="0">
                <a:solidFill>
                  <a:schemeClr val="tx1"/>
                </a:solidFill>
              </a:rPr>
              <a:t> </a:t>
            </a:r>
            <a:r>
              <a:rPr lang="en-US" dirty="0" err="1">
                <a:solidFill>
                  <a:schemeClr val="tx1"/>
                </a:solidFill>
              </a:rPr>
              <a:t>ch</a:t>
            </a:r>
            <a:r>
              <a:rPr lang="en-US" dirty="0">
                <a:solidFill>
                  <a:schemeClr val="tx1"/>
                </a:solidFill>
              </a:rPr>
              <a:t> = ‘a’;		</a:t>
            </a:r>
            <a:r>
              <a:rPr lang="en-US" dirty="0">
                <a:solidFill>
                  <a:srgbClr val="00B050"/>
                </a:solidFill>
              </a:rPr>
              <a:t>//Unicode of ‘a’ = 97 </a:t>
            </a:r>
          </a:p>
          <a:p>
            <a:r>
              <a:rPr lang="en-US" dirty="0" err="1">
                <a:solidFill>
                  <a:srgbClr val="00B0F0"/>
                </a:solidFill>
              </a:rPr>
              <a:t>int</a:t>
            </a:r>
            <a:r>
              <a:rPr lang="en-US" dirty="0">
                <a:solidFill>
                  <a:schemeClr val="tx1"/>
                </a:solidFill>
              </a:rPr>
              <a:t> </a:t>
            </a:r>
            <a:r>
              <a:rPr lang="en-US" dirty="0" err="1">
                <a:solidFill>
                  <a:schemeClr val="tx1"/>
                </a:solidFill>
              </a:rPr>
              <a:t>unicode</a:t>
            </a:r>
            <a:r>
              <a:rPr lang="en-US" dirty="0">
                <a:solidFill>
                  <a:schemeClr val="tx1"/>
                </a:solidFill>
              </a:rPr>
              <a:t>;</a:t>
            </a:r>
          </a:p>
          <a:p>
            <a:r>
              <a:rPr lang="en-US" dirty="0" err="1">
                <a:solidFill>
                  <a:schemeClr val="tx1"/>
                </a:solidFill>
              </a:rPr>
              <a:t>unicode</a:t>
            </a:r>
            <a:r>
              <a:rPr lang="en-US" dirty="0">
                <a:solidFill>
                  <a:schemeClr val="tx1"/>
                </a:solidFill>
              </a:rPr>
              <a:t> = (</a:t>
            </a:r>
            <a:r>
              <a:rPr lang="en-US" dirty="0" err="1">
                <a:solidFill>
                  <a:srgbClr val="00B0F0"/>
                </a:solidFill>
              </a:rPr>
              <a:t>int</a:t>
            </a:r>
            <a:r>
              <a:rPr lang="en-US" dirty="0">
                <a:solidFill>
                  <a:schemeClr val="tx1"/>
                </a:solidFill>
              </a:rPr>
              <a:t>)(</a:t>
            </a:r>
            <a:r>
              <a:rPr lang="en-US" dirty="0" err="1">
                <a:solidFill>
                  <a:schemeClr val="tx1"/>
                </a:solidFill>
              </a:rPr>
              <a:t>ch</a:t>
            </a:r>
            <a:r>
              <a:rPr lang="en-US" dirty="0">
                <a:solidFill>
                  <a:schemeClr val="tx1"/>
                </a:solidFill>
              </a:rPr>
              <a:t>);	</a:t>
            </a:r>
            <a:r>
              <a:rPr lang="en-US" dirty="0">
                <a:solidFill>
                  <a:srgbClr val="00B050"/>
                </a:solidFill>
              </a:rPr>
              <a:t>//</a:t>
            </a:r>
            <a:r>
              <a:rPr lang="en-US" dirty="0" err="1">
                <a:solidFill>
                  <a:srgbClr val="00B050"/>
                </a:solidFill>
              </a:rPr>
              <a:t>unicode</a:t>
            </a:r>
            <a:r>
              <a:rPr lang="en-US" dirty="0">
                <a:solidFill>
                  <a:srgbClr val="00B050"/>
                </a:solidFill>
              </a:rPr>
              <a:t> = 97</a:t>
            </a:r>
          </a:p>
          <a:p>
            <a:r>
              <a:rPr lang="en-US" dirty="0" err="1">
                <a:solidFill>
                  <a:schemeClr val="tx1"/>
                </a:solidFill>
              </a:rPr>
              <a:t>System.out.println</a:t>
            </a:r>
            <a:r>
              <a:rPr lang="en-US" dirty="0">
                <a:solidFill>
                  <a:schemeClr val="tx1"/>
                </a:solidFill>
              </a:rPr>
              <a:t> (</a:t>
            </a:r>
            <a:r>
              <a:rPr lang="en-US" dirty="0" err="1">
                <a:solidFill>
                  <a:schemeClr val="tx1"/>
                </a:solidFill>
              </a:rPr>
              <a:t>unicode</a:t>
            </a:r>
            <a:r>
              <a:rPr lang="en-US" dirty="0">
                <a:solidFill>
                  <a:schemeClr val="tx1"/>
                </a:solidFill>
              </a:rPr>
              <a:t>);</a:t>
            </a:r>
          </a:p>
          <a:p>
            <a:endParaRPr lang="en-US" dirty="0">
              <a:solidFill>
                <a:srgbClr val="00B050"/>
              </a:solidFill>
            </a:endParaRPr>
          </a:p>
        </p:txBody>
      </p:sp>
      <p:sp>
        <p:nvSpPr>
          <p:cNvPr id="9" name="Rounded Rectangle 8"/>
          <p:cNvSpPr/>
          <p:nvPr/>
        </p:nvSpPr>
        <p:spPr>
          <a:xfrm>
            <a:off x="251520" y="908720"/>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Examples</a:t>
            </a:r>
          </a:p>
        </p:txBody>
      </p:sp>
      <p:sp>
        <p:nvSpPr>
          <p:cNvPr id="16" name="TextBox 15"/>
          <p:cNvSpPr txBox="1"/>
          <p:nvPr/>
        </p:nvSpPr>
        <p:spPr>
          <a:xfrm>
            <a:off x="861280" y="2924944"/>
            <a:ext cx="806489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97</a:t>
            </a:r>
          </a:p>
        </p:txBody>
      </p:sp>
      <p:sp>
        <p:nvSpPr>
          <p:cNvPr id="18" name="Rounded Rectangle 17"/>
          <p:cNvSpPr/>
          <p:nvPr/>
        </p:nvSpPr>
        <p:spPr>
          <a:xfrm>
            <a:off x="861280" y="3769296"/>
            <a:ext cx="8064896" cy="16561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endParaRPr lang="en-US" dirty="0">
              <a:solidFill>
                <a:schemeClr val="tx1"/>
              </a:solidFill>
            </a:endParaRPr>
          </a:p>
          <a:p>
            <a:r>
              <a:rPr lang="en-US" dirty="0" err="1">
                <a:solidFill>
                  <a:srgbClr val="00B0F0"/>
                </a:solidFill>
              </a:rPr>
              <a:t>int</a:t>
            </a:r>
            <a:r>
              <a:rPr lang="en-US" dirty="0">
                <a:solidFill>
                  <a:schemeClr val="tx1"/>
                </a:solidFill>
              </a:rPr>
              <a:t> x = 98;		</a:t>
            </a:r>
          </a:p>
          <a:p>
            <a:r>
              <a:rPr lang="en-US" dirty="0">
                <a:solidFill>
                  <a:srgbClr val="00B0F0"/>
                </a:solidFill>
              </a:rPr>
              <a:t>char</a:t>
            </a:r>
            <a:r>
              <a:rPr lang="en-US" dirty="0">
                <a:solidFill>
                  <a:schemeClr val="tx1"/>
                </a:solidFill>
              </a:rPr>
              <a:t> </a:t>
            </a:r>
            <a:r>
              <a:rPr lang="en-US" dirty="0" err="1">
                <a:solidFill>
                  <a:schemeClr val="tx1"/>
                </a:solidFill>
              </a:rPr>
              <a:t>ch</a:t>
            </a:r>
            <a:r>
              <a:rPr lang="en-US" dirty="0">
                <a:solidFill>
                  <a:schemeClr val="tx1"/>
                </a:solidFill>
              </a:rPr>
              <a:t>;</a:t>
            </a:r>
          </a:p>
          <a:p>
            <a:r>
              <a:rPr lang="en-US" dirty="0" err="1">
                <a:solidFill>
                  <a:schemeClr val="tx1"/>
                </a:solidFill>
              </a:rPr>
              <a:t>ch</a:t>
            </a:r>
            <a:r>
              <a:rPr lang="en-US" dirty="0">
                <a:solidFill>
                  <a:schemeClr val="tx1"/>
                </a:solidFill>
              </a:rPr>
              <a:t> = (</a:t>
            </a:r>
            <a:r>
              <a:rPr lang="en-US" dirty="0">
                <a:solidFill>
                  <a:srgbClr val="00B0F0"/>
                </a:solidFill>
              </a:rPr>
              <a:t>char</a:t>
            </a:r>
            <a:r>
              <a:rPr lang="en-US" dirty="0">
                <a:solidFill>
                  <a:schemeClr val="tx1"/>
                </a:solidFill>
              </a:rPr>
              <a:t>)(x);	</a:t>
            </a:r>
            <a:endParaRPr lang="en-US" dirty="0">
              <a:solidFill>
                <a:srgbClr val="00B050"/>
              </a:solidFill>
            </a:endParaRPr>
          </a:p>
          <a:p>
            <a:r>
              <a:rPr lang="en-US" dirty="0" err="1">
                <a:solidFill>
                  <a:schemeClr val="tx1"/>
                </a:solidFill>
              </a:rPr>
              <a:t>System.out.println</a:t>
            </a:r>
            <a:r>
              <a:rPr lang="en-US" dirty="0">
                <a:solidFill>
                  <a:schemeClr val="tx1"/>
                </a:solidFill>
              </a:rPr>
              <a:t> (</a:t>
            </a:r>
            <a:r>
              <a:rPr lang="en-US" dirty="0" err="1">
                <a:solidFill>
                  <a:schemeClr val="tx1"/>
                </a:solidFill>
              </a:rPr>
              <a:t>ch</a:t>
            </a:r>
            <a:r>
              <a:rPr lang="en-US" dirty="0">
                <a:solidFill>
                  <a:schemeClr val="tx1"/>
                </a:solidFill>
              </a:rPr>
              <a:t>);	</a:t>
            </a:r>
          </a:p>
          <a:p>
            <a:endParaRPr lang="en-US" dirty="0">
              <a:solidFill>
                <a:srgbClr val="00B050"/>
              </a:solidFill>
            </a:endParaRPr>
          </a:p>
        </p:txBody>
      </p:sp>
      <p:sp>
        <p:nvSpPr>
          <p:cNvPr id="19" name="Rounded Rectangle 18"/>
          <p:cNvSpPr/>
          <p:nvPr/>
        </p:nvSpPr>
        <p:spPr>
          <a:xfrm>
            <a:off x="251520" y="3481263"/>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Examples</a:t>
            </a:r>
          </a:p>
        </p:txBody>
      </p:sp>
      <p:sp>
        <p:nvSpPr>
          <p:cNvPr id="21" name="TextBox 20"/>
          <p:cNvSpPr txBox="1"/>
          <p:nvPr/>
        </p:nvSpPr>
        <p:spPr>
          <a:xfrm>
            <a:off x="861280" y="5497487"/>
            <a:ext cx="806489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b</a:t>
            </a:r>
          </a:p>
        </p:txBody>
      </p:sp>
    </p:spTree>
    <p:extLst>
      <p:ext uri="{BB962C8B-B14F-4D97-AF65-F5344CB8AC3E}">
        <p14:creationId xmlns:p14="http://schemas.microsoft.com/office/powerpoint/2010/main" val="41241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bg/>
                                          </p:spTgt>
                                        </p:tgtEl>
                                        <p:attrNameLst>
                                          <p:attrName>style.visibility</p:attrName>
                                        </p:attrNameLst>
                                      </p:cBhvr>
                                      <p:to>
                                        <p:strVal val="visible"/>
                                      </p:to>
                                    </p:set>
                                    <p:animEffect transition="in" filter="wipe(left)">
                                      <p:cBhvr>
                                        <p:cTn id="10" dur="500"/>
                                        <p:tgtEl>
                                          <p:spTgt spid="12">
                                            <p:bg/>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xEl>
                                              <p:pRg st="2" end="2"/>
                                            </p:txEl>
                                          </p:spTgt>
                                        </p:tgtEl>
                                        <p:attrNameLst>
                                          <p:attrName>style.visibility</p:attrName>
                                        </p:attrNameLst>
                                      </p:cBhvr>
                                      <p:to>
                                        <p:strVal val="visible"/>
                                      </p:to>
                                    </p:set>
                                    <p:animEffect transition="in" filter="wipe(left)">
                                      <p:cBhvr>
                                        <p:cTn id="14" dur="500"/>
                                        <p:tgtEl>
                                          <p:spTgt spid="12">
                                            <p:txEl>
                                              <p:pRg st="2" end="2"/>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wipe(left)">
                                      <p:cBhvr>
                                        <p:cTn id="18" dur="500"/>
                                        <p:tgtEl>
                                          <p:spTgt spid="12">
                                            <p:txEl>
                                              <p:pRg st="3" end="3"/>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wipe(left)">
                                      <p:cBhvr>
                                        <p:cTn id="22" dur="500"/>
                                        <p:tgtEl>
                                          <p:spTgt spid="12">
                                            <p:txEl>
                                              <p:pRg st="4" end="4"/>
                                            </p:tx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2">
                                            <p:txEl>
                                              <p:pRg st="5" end="5"/>
                                            </p:txEl>
                                          </p:spTgt>
                                        </p:tgtEl>
                                        <p:attrNameLst>
                                          <p:attrName>style.visibility</p:attrName>
                                        </p:attrNameLst>
                                      </p:cBhvr>
                                      <p:to>
                                        <p:strVal val="visible"/>
                                      </p:to>
                                    </p:set>
                                    <p:animEffect transition="in" filter="wipe(left)">
                                      <p:cBhvr>
                                        <p:cTn id="26" dur="500"/>
                                        <p:tgtEl>
                                          <p:spTgt spid="12">
                                            <p:txEl>
                                              <p:pRg st="5" end="5"/>
                                            </p:txEl>
                                          </p:spTgt>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
                                            <p:bg/>
                                          </p:spTgt>
                                        </p:tgtEl>
                                        <p:attrNameLst>
                                          <p:attrName>style.visibility</p:attrName>
                                        </p:attrNameLst>
                                      </p:cBhvr>
                                      <p:to>
                                        <p:strVal val="visible"/>
                                      </p:to>
                                    </p:set>
                                    <p:animEffect transition="in" filter="wipe(left)">
                                      <p:cBhvr>
                                        <p:cTn id="38" dur="500"/>
                                        <p:tgtEl>
                                          <p:spTgt spid="18">
                                            <p:bg/>
                                          </p:spTgt>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8">
                                            <p:txEl>
                                              <p:pRg st="2" end="2"/>
                                            </p:txEl>
                                          </p:spTgt>
                                        </p:tgtEl>
                                        <p:attrNameLst>
                                          <p:attrName>style.visibility</p:attrName>
                                        </p:attrNameLst>
                                      </p:cBhvr>
                                      <p:to>
                                        <p:strVal val="visible"/>
                                      </p:to>
                                    </p:set>
                                    <p:animEffect transition="in" filter="wipe(left)">
                                      <p:cBhvr>
                                        <p:cTn id="42" dur="500"/>
                                        <p:tgtEl>
                                          <p:spTgt spid="18">
                                            <p:txEl>
                                              <p:pRg st="2" end="2"/>
                                            </p:txEl>
                                          </p:spTgt>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18">
                                            <p:txEl>
                                              <p:pRg st="3" end="3"/>
                                            </p:txEl>
                                          </p:spTgt>
                                        </p:tgtEl>
                                        <p:attrNameLst>
                                          <p:attrName>style.visibility</p:attrName>
                                        </p:attrNameLst>
                                      </p:cBhvr>
                                      <p:to>
                                        <p:strVal val="visible"/>
                                      </p:to>
                                    </p:set>
                                    <p:animEffect transition="in" filter="wipe(left)">
                                      <p:cBhvr>
                                        <p:cTn id="46" dur="500"/>
                                        <p:tgtEl>
                                          <p:spTgt spid="18">
                                            <p:txEl>
                                              <p:pRg st="3" end="3"/>
                                            </p:txEl>
                                          </p:spTgt>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18">
                                            <p:txEl>
                                              <p:pRg st="4" end="4"/>
                                            </p:txEl>
                                          </p:spTgt>
                                        </p:tgtEl>
                                        <p:attrNameLst>
                                          <p:attrName>style.visibility</p:attrName>
                                        </p:attrNameLst>
                                      </p:cBhvr>
                                      <p:to>
                                        <p:strVal val="visible"/>
                                      </p:to>
                                    </p:set>
                                    <p:animEffect transition="in" filter="wipe(left)">
                                      <p:cBhvr>
                                        <p:cTn id="50" dur="500"/>
                                        <p:tgtEl>
                                          <p:spTgt spid="18">
                                            <p:txEl>
                                              <p:pRg st="4" end="4"/>
                                            </p:txEl>
                                          </p:spTgt>
                                        </p:tgtEl>
                                      </p:cBhvr>
                                    </p:animEffect>
                                  </p:childTnLst>
                                </p:cTn>
                              </p:par>
                            </p:childTnLst>
                          </p:cTn>
                        </p:par>
                        <p:par>
                          <p:cTn id="51" fill="hold">
                            <p:stCondLst>
                              <p:cond delay="2000"/>
                            </p:stCondLst>
                            <p:childTnLst>
                              <p:par>
                                <p:cTn id="52" presetID="22" presetClass="entr" presetSubtype="8" fill="hold" grpId="0" nodeType="afterEffect">
                                  <p:stCondLst>
                                    <p:cond delay="0"/>
                                  </p:stCondLst>
                                  <p:childTnLst>
                                    <p:set>
                                      <p:cBhvr>
                                        <p:cTn id="53" dur="1" fill="hold">
                                          <p:stCondLst>
                                            <p:cond delay="0"/>
                                          </p:stCondLst>
                                        </p:cTn>
                                        <p:tgtEl>
                                          <p:spTgt spid="18">
                                            <p:txEl>
                                              <p:pRg st="5" end="5"/>
                                            </p:txEl>
                                          </p:spTgt>
                                        </p:tgtEl>
                                        <p:attrNameLst>
                                          <p:attrName>style.visibility</p:attrName>
                                        </p:attrNameLst>
                                      </p:cBhvr>
                                      <p:to>
                                        <p:strVal val="visible"/>
                                      </p:to>
                                    </p:set>
                                    <p:animEffect transition="in" filter="wipe(left)">
                                      <p:cBhvr>
                                        <p:cTn id="54" dur="500"/>
                                        <p:tgtEl>
                                          <p:spTgt spid="18">
                                            <p:txEl>
                                              <p:pRg st="5" end="5"/>
                                            </p:txEl>
                                          </p:spTgt>
                                        </p:tgtEl>
                                      </p:cBhvr>
                                    </p:animEffect>
                                  </p:childTnLst>
                                </p:cTn>
                              </p:par>
                            </p:childTnLst>
                          </p:cTn>
                        </p:par>
                        <p:par>
                          <p:cTn id="55" fill="hold">
                            <p:stCondLst>
                              <p:cond delay="2500"/>
                            </p:stCondLst>
                            <p:childTnLst>
                              <p:par>
                                <p:cTn id="56" presetID="22" presetClass="entr" presetSubtype="1"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up)">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9" grpId="0" animBg="1"/>
      <p:bldP spid="16" grpId="0" animBg="1"/>
      <p:bldP spid="18" grpId="0" build="p" animBg="1"/>
      <p:bldP spid="19" grpId="0" animBg="1"/>
      <p:bldP spid="2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117</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432047"/>
          </a:xfrm>
        </p:spPr>
        <p:txBody>
          <a:bodyPr>
            <a:normAutofit/>
          </a:bodyPr>
          <a:lstStyle/>
          <a:p>
            <a:r>
              <a:rPr lang="en-US" sz="2000" dirty="0">
                <a:latin typeface="Tahoma" panose="020B0604030504040204" pitchFamily="34" charset="0"/>
                <a:ea typeface="Tahoma" panose="020B0604030504040204" pitchFamily="34" charset="0"/>
                <a:cs typeface="Tahoma" panose="020B0604030504040204" pitchFamily="34" charset="0"/>
              </a:rPr>
              <a:t>What is the output of the following program</a:t>
            </a:r>
          </a:p>
        </p:txBody>
      </p:sp>
      <p:grpSp>
        <p:nvGrpSpPr>
          <p:cNvPr id="8" name="Group 7"/>
          <p:cNvGrpSpPr/>
          <p:nvPr/>
        </p:nvGrpSpPr>
        <p:grpSpPr>
          <a:xfrm>
            <a:off x="323528" y="1508006"/>
            <a:ext cx="7848872" cy="3416320"/>
            <a:chOff x="323528" y="1236822"/>
            <a:chExt cx="7848872" cy="3416320"/>
          </a:xfrm>
        </p:grpSpPr>
        <p:sp>
          <p:nvSpPr>
            <p:cNvPr id="9" name="TextBox 8"/>
            <p:cNvSpPr txBox="1"/>
            <p:nvPr/>
          </p:nvSpPr>
          <p:spPr>
            <a:xfrm>
              <a:off x="971600" y="1236822"/>
              <a:ext cx="7200800" cy="3416320"/>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public class </a:t>
              </a:r>
              <a:r>
                <a:rPr lang="en-US" dirty="0">
                  <a:solidFill>
                    <a:srgbClr val="0000FF"/>
                  </a:solidFill>
                </a:rPr>
                <a:t>Increment</a:t>
              </a:r>
            </a:p>
            <a:p>
              <a:r>
                <a:rPr lang="en-US" dirty="0">
                  <a:solidFill>
                    <a:srgbClr val="0000FF"/>
                  </a:solidFill>
                </a:rPr>
                <a:t>{</a:t>
              </a:r>
            </a:p>
            <a:p>
              <a:r>
                <a:rPr lang="en-US">
                  <a:solidFill>
                    <a:srgbClr val="00B0F0"/>
                  </a:solidFill>
                </a:rPr>
                <a:t>   public </a:t>
              </a:r>
              <a:r>
                <a:rPr lang="en-US" dirty="0">
                  <a:solidFill>
                    <a:srgbClr val="00B0F0"/>
                  </a:solidFill>
                </a:rPr>
                <a:t>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err="1">
                  <a:solidFill>
                    <a:srgbClr val="00B0F0"/>
                  </a:solidFill>
                </a:rPr>
                <a:t>int</a:t>
              </a:r>
              <a:r>
                <a:rPr lang="en-US" dirty="0">
                  <a:solidFill>
                    <a:srgbClr val="0000FF"/>
                  </a:solidFill>
                </a:rPr>
                <a:t> sum = 7;</a:t>
              </a:r>
            </a:p>
            <a:p>
              <a:r>
                <a:rPr lang="en-US" dirty="0">
                  <a:solidFill>
                    <a:srgbClr val="0000FF"/>
                  </a:solidFill>
                </a:rPr>
                <a:t>	</a:t>
              </a:r>
              <a:r>
                <a:rPr lang="en-US" dirty="0" err="1">
                  <a:solidFill>
                    <a:srgbClr val="0000FF"/>
                  </a:solidFill>
                </a:rPr>
                <a:t>System.out.println</a:t>
              </a:r>
              <a:r>
                <a:rPr lang="en-US" dirty="0">
                  <a:solidFill>
                    <a:srgbClr val="0000FF"/>
                  </a:solidFill>
                </a:rPr>
                <a:t> (sum);</a:t>
              </a:r>
            </a:p>
            <a:p>
              <a:r>
                <a:rPr lang="en-US" dirty="0">
                  <a:solidFill>
                    <a:srgbClr val="0000FF"/>
                  </a:solidFill>
                </a:rPr>
                <a:t>	</a:t>
              </a:r>
              <a:r>
                <a:rPr lang="en-US" dirty="0" err="1">
                  <a:solidFill>
                    <a:srgbClr val="0000FF"/>
                  </a:solidFill>
                </a:rPr>
                <a:t>System.out.println</a:t>
              </a:r>
              <a:r>
                <a:rPr lang="en-US" dirty="0">
                  <a:solidFill>
                    <a:srgbClr val="0000FF"/>
                  </a:solidFill>
                </a:rPr>
                <a:t> (sum++);</a:t>
              </a:r>
            </a:p>
            <a:p>
              <a:r>
                <a:rPr lang="en-US" dirty="0">
                  <a:solidFill>
                    <a:srgbClr val="0000FF"/>
                  </a:solidFill>
                </a:rPr>
                <a:t>	</a:t>
              </a:r>
              <a:r>
                <a:rPr lang="en-US" dirty="0" err="1">
                  <a:solidFill>
                    <a:srgbClr val="0000FF"/>
                  </a:solidFill>
                </a:rPr>
                <a:t>System.out.println</a:t>
              </a:r>
              <a:r>
                <a:rPr lang="en-US" dirty="0">
                  <a:solidFill>
                    <a:srgbClr val="0000FF"/>
                  </a:solidFill>
                </a:rPr>
                <a:t> (sum);</a:t>
              </a:r>
            </a:p>
            <a:p>
              <a:r>
                <a:rPr lang="en-US" dirty="0">
                  <a:solidFill>
                    <a:srgbClr val="0000FF"/>
                  </a:solidFill>
                </a:rPr>
                <a:t>	</a:t>
              </a:r>
              <a:r>
                <a:rPr lang="en-US" dirty="0" err="1">
                  <a:solidFill>
                    <a:srgbClr val="0000FF"/>
                  </a:solidFill>
                </a:rPr>
                <a:t>System.out.println</a:t>
              </a:r>
              <a:r>
                <a:rPr lang="en-US" dirty="0">
                  <a:solidFill>
                    <a:srgbClr val="0000FF"/>
                  </a:solidFill>
                </a:rPr>
                <a:t> (++sum);</a:t>
              </a:r>
            </a:p>
            <a:p>
              <a:r>
                <a:rPr lang="en-US" dirty="0">
                  <a:solidFill>
                    <a:srgbClr val="0000FF"/>
                  </a:solidFill>
                </a:rPr>
                <a:t>	</a:t>
              </a:r>
              <a:r>
                <a:rPr lang="en-US" dirty="0" err="1">
                  <a:solidFill>
                    <a:srgbClr val="0000FF"/>
                  </a:solidFill>
                </a:rPr>
                <a:t>System.out.println</a:t>
              </a:r>
              <a:r>
                <a:rPr lang="en-US" dirty="0">
                  <a:solidFill>
                    <a:srgbClr val="0000FF"/>
                  </a:solidFill>
                </a:rPr>
                <a:t> (sum);</a:t>
              </a:r>
            </a:p>
            <a:p>
              <a:r>
                <a:rPr lang="en-US" dirty="0">
                  <a:solidFill>
                    <a:srgbClr val="0000FF"/>
                  </a:solidFill>
                </a:rPr>
                <a:t>      }</a:t>
              </a:r>
              <a:endParaRPr lang="en-US" dirty="0"/>
            </a:p>
            <a:p>
              <a:r>
                <a:rPr lang="en-US" dirty="0">
                  <a:solidFill>
                    <a:srgbClr val="0000FF"/>
                  </a:solidFill>
                </a:rPr>
                <a:t>}</a:t>
              </a:r>
              <a:endParaRPr lang="en-US" dirty="0"/>
            </a:p>
          </p:txBody>
        </p:sp>
        <p:sp>
          <p:nvSpPr>
            <p:cNvPr id="10" name="TextBox 9"/>
            <p:cNvSpPr txBox="1"/>
            <p:nvPr/>
          </p:nvSpPr>
          <p:spPr>
            <a:xfrm>
              <a:off x="323528" y="1236822"/>
              <a:ext cx="576064" cy="3416320"/>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p:txBody>
        </p:sp>
      </p:grpSp>
      <p:sp>
        <p:nvSpPr>
          <p:cNvPr id="11" name="TextBox 10"/>
          <p:cNvSpPr txBox="1"/>
          <p:nvPr/>
        </p:nvSpPr>
        <p:spPr>
          <a:xfrm>
            <a:off x="71406" y="6496070"/>
            <a:ext cx="4000528" cy="276999"/>
          </a:xfrm>
          <a:prstGeom prst="rect">
            <a:avLst/>
          </a:prstGeom>
          <a:noFill/>
        </p:spPr>
        <p:txBody>
          <a:bodyPr wrap="square" rtlCol="0">
            <a:spAutoFit/>
          </a:bodyPr>
          <a:lstStyle/>
          <a:p>
            <a:r>
              <a:rPr lang="en-US" sz="1200" dirty="0"/>
              <a:t>W3.3 Operators2</a:t>
            </a:r>
          </a:p>
        </p:txBody>
      </p:sp>
    </p:spTree>
    <p:extLst>
      <p:ext uri="{BB962C8B-B14F-4D97-AF65-F5344CB8AC3E}">
        <p14:creationId xmlns:p14="http://schemas.microsoft.com/office/powerpoint/2010/main" val="7450559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118</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2160239"/>
          </a:xfrm>
        </p:spPr>
        <p:txBody>
          <a:bodyPr>
            <a:normAutofit/>
          </a:bodyPr>
          <a:lstStyle/>
          <a:p>
            <a:r>
              <a:rPr lang="en-US" sz="2000" dirty="0">
                <a:latin typeface="Tahoma" panose="020B0604030504040204" pitchFamily="34" charset="0"/>
                <a:ea typeface="Tahoma" panose="020B0604030504040204" pitchFamily="34" charset="0"/>
                <a:cs typeface="Tahoma" panose="020B0604030504040204" pitchFamily="34" charset="0"/>
              </a:rPr>
              <a:t>Assume x, y, and z are </a:t>
            </a:r>
            <a:r>
              <a:rPr lang="en-US" sz="2000" dirty="0" err="1">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variables; with x = 9, y = 10, and z = 8. What are the values of the three values after the execution of each of the following statements:</a:t>
            </a:r>
          </a:p>
          <a:p>
            <a:pPr lvl="1"/>
            <a:r>
              <a:rPr lang="en-US" sz="1600" dirty="0">
                <a:latin typeface="Tahoma" panose="020B0604030504040204" pitchFamily="34" charset="0"/>
                <a:ea typeface="Tahoma" panose="020B0604030504040204" pitchFamily="34" charset="0"/>
                <a:cs typeface="Tahoma" panose="020B0604030504040204" pitchFamily="34" charset="0"/>
              </a:rPr>
              <a:t>x++;</a:t>
            </a:r>
          </a:p>
          <a:p>
            <a:pPr lvl="1"/>
            <a:r>
              <a:rPr lang="en-US" sz="1600" dirty="0" err="1">
                <a:latin typeface="Tahoma" panose="020B0604030504040204" pitchFamily="34" charset="0"/>
                <a:ea typeface="Tahoma" panose="020B0604030504040204" pitchFamily="34" charset="0"/>
                <a:cs typeface="Tahoma" panose="020B0604030504040204" pitchFamily="34" charset="0"/>
              </a:rPr>
              <a:t>System.out.println</a:t>
            </a:r>
            <a:r>
              <a:rPr lang="en-US" sz="1600" dirty="0">
                <a:latin typeface="Tahoma" panose="020B0604030504040204" pitchFamily="34" charset="0"/>
                <a:ea typeface="Tahoma" panose="020B0604030504040204" pitchFamily="34" charset="0"/>
                <a:cs typeface="Tahoma" panose="020B0604030504040204" pitchFamily="34" charset="0"/>
              </a:rPr>
              <a:t> (--y);</a:t>
            </a:r>
          </a:p>
          <a:p>
            <a:pPr lvl="1"/>
            <a:r>
              <a:rPr lang="en-US" sz="1600" dirty="0">
                <a:latin typeface="Tahoma" panose="020B0604030504040204" pitchFamily="34" charset="0"/>
                <a:ea typeface="Tahoma" panose="020B0604030504040204" pitchFamily="34" charset="0"/>
                <a:cs typeface="Tahoma" panose="020B0604030504040204" pitchFamily="34" charset="0"/>
              </a:rPr>
              <a:t>z *= ++x;</a:t>
            </a:r>
          </a:p>
          <a:p>
            <a:pPr lvl="1"/>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5"/>
          <p:cNvSpPr txBox="1">
            <a:spLocks/>
          </p:cNvSpPr>
          <p:nvPr/>
        </p:nvSpPr>
        <p:spPr>
          <a:xfrm>
            <a:off x="467544" y="3212977"/>
            <a:ext cx="8229600" cy="2160239"/>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2000" dirty="0">
                <a:latin typeface="Tahoma" panose="020B0604030504040204" pitchFamily="34" charset="0"/>
                <a:ea typeface="Tahoma" panose="020B0604030504040204" pitchFamily="34" charset="0"/>
                <a:cs typeface="Tahoma" panose="020B0604030504040204" pitchFamily="34" charset="0"/>
              </a:rPr>
              <a:t>Assume x = 7 and y = 9, and z = 22.2. Evaluate the following expressions accordingly:</a:t>
            </a:r>
          </a:p>
          <a:p>
            <a:pPr lvl="1"/>
            <a:r>
              <a:rPr lang="en-US" sz="1600" dirty="0">
                <a:latin typeface="Tahoma" panose="020B0604030504040204" pitchFamily="34" charset="0"/>
                <a:ea typeface="Tahoma" panose="020B0604030504040204" pitchFamily="34" charset="0"/>
                <a:cs typeface="Tahoma" panose="020B0604030504040204" pitchFamily="34" charset="0"/>
              </a:rPr>
              <a:t>total = x + y + </a:t>
            </a:r>
            <a:r>
              <a:rPr lang="en-US" sz="1600" dirty="0" err="1">
                <a:latin typeface="Tahoma" panose="020B0604030504040204" pitchFamily="34" charset="0"/>
                <a:ea typeface="Tahoma" panose="020B0604030504040204" pitchFamily="34" charset="0"/>
                <a:cs typeface="Tahoma" panose="020B0604030504040204" pitchFamily="34" charset="0"/>
              </a:rPr>
              <a:t>int</a:t>
            </a:r>
            <a:r>
              <a:rPr lang="en-US" sz="1600" dirty="0">
                <a:latin typeface="Tahoma" panose="020B0604030504040204" pitchFamily="34" charset="0"/>
                <a:ea typeface="Tahoma" panose="020B0604030504040204" pitchFamily="34" charset="0"/>
                <a:cs typeface="Tahoma" panose="020B0604030504040204" pitchFamily="34" charset="0"/>
              </a:rPr>
              <a:t>(z);</a:t>
            </a:r>
          </a:p>
          <a:p>
            <a:pPr lvl="1"/>
            <a:r>
              <a:rPr lang="en-US" sz="1600" dirty="0">
                <a:latin typeface="Tahoma" panose="020B0604030504040204" pitchFamily="34" charset="0"/>
                <a:ea typeface="Tahoma" panose="020B0604030504040204" pitchFamily="34" charset="0"/>
                <a:cs typeface="Tahoma" panose="020B0604030504040204" pitchFamily="34" charset="0"/>
              </a:rPr>
              <a:t>z /= x;</a:t>
            </a:r>
          </a:p>
          <a:p>
            <a:pPr lvl="1"/>
            <a:r>
              <a:rPr lang="en-US" sz="1600" dirty="0">
                <a:latin typeface="Tahoma" panose="020B0604030504040204" pitchFamily="34" charset="0"/>
                <a:ea typeface="Tahoma" panose="020B0604030504040204" pitchFamily="34" charset="0"/>
                <a:cs typeface="Tahoma" panose="020B0604030504040204" pitchFamily="34" charset="0"/>
              </a:rPr>
              <a:t>y += (</a:t>
            </a:r>
            <a:r>
              <a:rPr lang="en-US" sz="1600" dirty="0" err="1">
                <a:latin typeface="Tahoma" panose="020B0604030504040204" pitchFamily="34" charset="0"/>
                <a:ea typeface="Tahoma" panose="020B0604030504040204" pitchFamily="34" charset="0"/>
                <a:cs typeface="Tahoma" panose="020B0604030504040204" pitchFamily="34" charset="0"/>
              </a:rPr>
              <a:t>int</a:t>
            </a:r>
            <a:r>
              <a:rPr lang="en-US" sz="1600" dirty="0">
                <a:latin typeface="Tahoma" panose="020B0604030504040204" pitchFamily="34" charset="0"/>
                <a:ea typeface="Tahoma" panose="020B0604030504040204" pitchFamily="34" charset="0"/>
                <a:cs typeface="Tahoma" panose="020B0604030504040204" pitchFamily="34" charset="0"/>
              </a:rPr>
              <a:t>) z – x;</a:t>
            </a:r>
          </a:p>
          <a:p>
            <a:pPr lvl="1"/>
            <a:r>
              <a:rPr lang="en-US" sz="1600" dirty="0">
                <a:latin typeface="Tahoma" panose="020B0604030504040204" pitchFamily="34" charset="0"/>
                <a:ea typeface="Tahoma" panose="020B0604030504040204" pitchFamily="34" charset="0"/>
                <a:cs typeface="Tahoma" panose="020B0604030504040204" pitchFamily="34" charset="0"/>
              </a:rPr>
              <a:t>x *= 2 * y + (</a:t>
            </a:r>
            <a:r>
              <a:rPr lang="en-US" sz="1600" dirty="0" err="1">
                <a:latin typeface="Tahoma" panose="020B0604030504040204" pitchFamily="34" charset="0"/>
                <a:ea typeface="Tahoma" panose="020B0604030504040204" pitchFamily="34" charset="0"/>
                <a:cs typeface="Tahoma" panose="020B0604030504040204" pitchFamily="34" charset="0"/>
              </a:rPr>
              <a:t>int</a:t>
            </a:r>
            <a:r>
              <a:rPr lang="en-US" sz="1600" dirty="0">
                <a:latin typeface="Tahoma" panose="020B0604030504040204" pitchFamily="34" charset="0"/>
                <a:ea typeface="Tahoma" panose="020B0604030504040204" pitchFamily="34" charset="0"/>
                <a:cs typeface="Tahoma" panose="020B0604030504040204" pitchFamily="34" charset="0"/>
              </a:rPr>
              <a:t>) z;</a:t>
            </a: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pPr lvl="1"/>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1406" y="6496070"/>
            <a:ext cx="4000528" cy="276999"/>
          </a:xfrm>
          <a:prstGeom prst="rect">
            <a:avLst/>
          </a:prstGeom>
          <a:noFill/>
        </p:spPr>
        <p:txBody>
          <a:bodyPr wrap="square" rtlCol="0">
            <a:spAutoFit/>
          </a:bodyPr>
          <a:lstStyle/>
          <a:p>
            <a:r>
              <a:rPr lang="en-US" sz="1200" dirty="0"/>
              <a:t>W3.1 Operators2</a:t>
            </a:r>
          </a:p>
        </p:txBody>
      </p:sp>
    </p:spTree>
    <p:extLst>
      <p:ext uri="{BB962C8B-B14F-4D97-AF65-F5344CB8AC3E}">
        <p14:creationId xmlns:p14="http://schemas.microsoft.com/office/powerpoint/2010/main" val="34775545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119</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(3)</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2160239"/>
          </a:xfrm>
        </p:spPr>
        <p:txBody>
          <a:bodyPr>
            <a:normAutofit/>
          </a:bodyPr>
          <a:lstStyle/>
          <a:p>
            <a:r>
              <a:rPr lang="en-US" sz="2000" dirty="0">
                <a:latin typeface="Tahoma" panose="020B0604030504040204" pitchFamily="34" charset="0"/>
                <a:ea typeface="Tahoma" panose="020B0604030504040204" pitchFamily="34" charset="0"/>
                <a:cs typeface="Tahoma" panose="020B0604030504040204" pitchFamily="34" charset="0"/>
              </a:rPr>
              <a:t>Trace the following statements by filling the table below:</a:t>
            </a:r>
            <a:endParaRPr lang="en-US" sz="1600" dirty="0">
              <a:latin typeface="Tahoma" panose="020B0604030504040204" pitchFamily="34" charset="0"/>
              <a:ea typeface="Tahoma" panose="020B0604030504040204" pitchFamily="34" charset="0"/>
              <a:cs typeface="Tahoma" panose="020B0604030504040204" pitchFamily="34" charset="0"/>
            </a:endParaRPr>
          </a:p>
          <a:p>
            <a:pPr lvl="1"/>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nvGrpSpPr>
          <p:cNvPr id="9" name="Group 8"/>
          <p:cNvGrpSpPr/>
          <p:nvPr/>
        </p:nvGrpSpPr>
        <p:grpSpPr>
          <a:xfrm>
            <a:off x="323528" y="1508006"/>
            <a:ext cx="7848872" cy="4524315"/>
            <a:chOff x="323528" y="1236822"/>
            <a:chExt cx="7848872" cy="4524315"/>
          </a:xfrm>
        </p:grpSpPr>
        <p:sp>
          <p:nvSpPr>
            <p:cNvPr id="10" name="TextBox 9"/>
            <p:cNvSpPr txBox="1"/>
            <p:nvPr/>
          </p:nvSpPr>
          <p:spPr>
            <a:xfrm>
              <a:off x="971600" y="1236822"/>
              <a:ext cx="7200800" cy="4524315"/>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public class </a:t>
              </a:r>
              <a:r>
                <a:rPr lang="en-US" dirty="0">
                  <a:solidFill>
                    <a:srgbClr val="0000FF"/>
                  </a:solidFill>
                </a:rPr>
                <a:t>Trace</a:t>
              </a:r>
            </a:p>
            <a:p>
              <a:r>
                <a:rPr lang="en-US" dirty="0">
                  <a:solidFill>
                    <a:srgbClr val="0000FF"/>
                  </a:solidFill>
                </a:rPr>
                <a:t>{</a:t>
              </a:r>
            </a:p>
            <a:p>
              <a:r>
                <a:rPr lang="en-US" dirty="0">
                  <a:solidFill>
                    <a:srgbClr val="00B0F0"/>
                  </a:solidFill>
                </a:rPr>
                <a:t>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err="1">
                  <a:solidFill>
                    <a:srgbClr val="00B0F0"/>
                  </a:solidFill>
                </a:rPr>
                <a:t>int</a:t>
              </a:r>
              <a:r>
                <a:rPr lang="en-US" dirty="0">
                  <a:solidFill>
                    <a:srgbClr val="0000FF"/>
                  </a:solidFill>
                </a:rPr>
                <a:t> </a:t>
              </a:r>
              <a:r>
                <a:rPr lang="en-US" dirty="0" err="1">
                  <a:solidFill>
                    <a:srgbClr val="0000FF"/>
                  </a:solidFill>
                </a:rPr>
                <a:t>firstNum</a:t>
              </a:r>
              <a:r>
                <a:rPr lang="en-US" dirty="0">
                  <a:solidFill>
                    <a:srgbClr val="0000FF"/>
                  </a:solidFill>
                </a:rPr>
                <a:t>;</a:t>
              </a:r>
            </a:p>
            <a:p>
              <a:r>
                <a:rPr lang="en-US" dirty="0">
                  <a:solidFill>
                    <a:srgbClr val="0000FF"/>
                  </a:solidFill>
                </a:rPr>
                <a:t>	</a:t>
              </a:r>
              <a:r>
                <a:rPr lang="en-US" dirty="0" err="1">
                  <a:solidFill>
                    <a:srgbClr val="0000FF"/>
                  </a:solidFill>
                </a:rPr>
                <a:t>int</a:t>
              </a:r>
              <a:r>
                <a:rPr lang="en-US" dirty="0">
                  <a:solidFill>
                    <a:srgbClr val="0000FF"/>
                  </a:solidFill>
                </a:rPr>
                <a:t> </a:t>
              </a:r>
              <a:r>
                <a:rPr lang="en-US" dirty="0" err="1">
                  <a:solidFill>
                    <a:srgbClr val="0000FF"/>
                  </a:solidFill>
                </a:rPr>
                <a:t>secondNum</a:t>
              </a:r>
              <a:r>
                <a:rPr lang="en-US" dirty="0">
                  <a:solidFill>
                    <a:srgbClr val="0000FF"/>
                  </a:solidFill>
                </a:rPr>
                <a:t>;</a:t>
              </a:r>
            </a:p>
            <a:p>
              <a:r>
                <a:rPr lang="en-US" dirty="0">
                  <a:solidFill>
                    <a:srgbClr val="0000FF"/>
                  </a:solidFill>
                </a:rPr>
                <a:t>	char </a:t>
              </a:r>
              <a:r>
                <a:rPr lang="en-US" dirty="0" err="1">
                  <a:solidFill>
                    <a:srgbClr val="0000FF"/>
                  </a:solidFill>
                </a:rPr>
                <a:t>ch</a:t>
              </a:r>
              <a:r>
                <a:rPr lang="en-US" dirty="0">
                  <a:solidFill>
                    <a:srgbClr val="0000FF"/>
                  </a:solidFill>
                </a:rPr>
                <a:t>;</a:t>
              </a:r>
            </a:p>
            <a:p>
              <a:r>
                <a:rPr lang="en-US" dirty="0">
                  <a:solidFill>
                    <a:srgbClr val="0000FF"/>
                  </a:solidFill>
                </a:rPr>
                <a:t>	double z;	</a:t>
              </a:r>
            </a:p>
            <a:p>
              <a:pPr lvl="2"/>
              <a:r>
                <a:rPr lang="en-US" dirty="0" err="1">
                  <a:solidFill>
                    <a:srgbClr val="0000FF"/>
                  </a:solidFill>
                </a:rPr>
                <a:t>firstNum</a:t>
              </a:r>
              <a:r>
                <a:rPr lang="en-US" dirty="0">
                  <a:solidFill>
                    <a:srgbClr val="0000FF"/>
                  </a:solidFill>
                </a:rPr>
                <a:t> = 4;</a:t>
              </a:r>
            </a:p>
            <a:p>
              <a:r>
                <a:rPr lang="en-US" dirty="0">
                  <a:solidFill>
                    <a:srgbClr val="0000FF"/>
                  </a:solidFill>
                </a:rPr>
                <a:t>	</a:t>
              </a:r>
              <a:r>
                <a:rPr lang="en-US" dirty="0" err="1">
                  <a:solidFill>
                    <a:srgbClr val="0000FF"/>
                  </a:solidFill>
                </a:rPr>
                <a:t>secondNum</a:t>
              </a:r>
              <a:r>
                <a:rPr lang="en-US" dirty="0">
                  <a:solidFill>
                    <a:srgbClr val="0000FF"/>
                  </a:solidFill>
                </a:rPr>
                <a:t> = 2 + </a:t>
              </a:r>
              <a:r>
                <a:rPr lang="en-US" dirty="0" err="1">
                  <a:solidFill>
                    <a:srgbClr val="0000FF"/>
                  </a:solidFill>
                </a:rPr>
                <a:t>firstNum</a:t>
              </a:r>
              <a:r>
                <a:rPr lang="en-US" dirty="0">
                  <a:solidFill>
                    <a:srgbClr val="0000FF"/>
                  </a:solidFill>
                </a:rPr>
                <a:t> * 6;</a:t>
              </a:r>
            </a:p>
            <a:p>
              <a:r>
                <a:rPr lang="en-US" dirty="0">
                  <a:solidFill>
                    <a:srgbClr val="0000FF"/>
                  </a:solidFill>
                </a:rPr>
                <a:t>	z = (</a:t>
              </a:r>
              <a:r>
                <a:rPr lang="en-US" dirty="0" err="1">
                  <a:solidFill>
                    <a:srgbClr val="0000FF"/>
                  </a:solidFill>
                </a:rPr>
                <a:t>firstNum</a:t>
              </a:r>
              <a:r>
                <a:rPr lang="en-US" dirty="0">
                  <a:solidFill>
                    <a:srgbClr val="0000FF"/>
                  </a:solidFill>
                </a:rPr>
                <a:t> + 1) / 2.0; 	 </a:t>
              </a:r>
            </a:p>
            <a:p>
              <a:r>
                <a:rPr lang="en-US" dirty="0">
                  <a:solidFill>
                    <a:srgbClr val="0000FF"/>
                  </a:solidFill>
                </a:rPr>
                <a:t>	</a:t>
              </a:r>
              <a:r>
                <a:rPr lang="en-US" dirty="0" err="1">
                  <a:solidFill>
                    <a:srgbClr val="0000FF"/>
                  </a:solidFill>
                </a:rPr>
                <a:t>ch</a:t>
              </a:r>
              <a:r>
                <a:rPr lang="en-US" dirty="0">
                  <a:solidFill>
                    <a:srgbClr val="0000FF"/>
                  </a:solidFill>
                </a:rPr>
                <a:t> = ‘A’;</a:t>
              </a:r>
            </a:p>
            <a:p>
              <a:r>
                <a:rPr lang="en-US" dirty="0">
                  <a:solidFill>
                    <a:srgbClr val="0000FF"/>
                  </a:solidFill>
                </a:rPr>
                <a:t>	</a:t>
              </a:r>
              <a:r>
                <a:rPr lang="en-US" dirty="0" err="1">
                  <a:solidFill>
                    <a:srgbClr val="0000FF"/>
                  </a:solidFill>
                </a:rPr>
                <a:t>firstNum</a:t>
              </a:r>
              <a:r>
                <a:rPr lang="en-US" dirty="0">
                  <a:solidFill>
                    <a:srgbClr val="0000FF"/>
                  </a:solidFill>
                </a:rPr>
                <a:t> = (</a:t>
              </a:r>
              <a:r>
                <a:rPr lang="en-US" dirty="0" err="1">
                  <a:solidFill>
                    <a:srgbClr val="0000FF"/>
                  </a:solidFill>
                </a:rPr>
                <a:t>int</a:t>
              </a:r>
              <a:r>
                <a:rPr lang="en-US" dirty="0">
                  <a:solidFill>
                    <a:srgbClr val="0000FF"/>
                  </a:solidFill>
                </a:rPr>
                <a:t>) (z) + 8;</a:t>
              </a:r>
            </a:p>
            <a:p>
              <a:r>
                <a:rPr lang="en-US" dirty="0">
                  <a:solidFill>
                    <a:srgbClr val="0000FF"/>
                  </a:solidFill>
                </a:rPr>
                <a:t>	</a:t>
              </a:r>
              <a:r>
                <a:rPr lang="en-US" dirty="0" err="1">
                  <a:solidFill>
                    <a:srgbClr val="0000FF"/>
                  </a:solidFill>
                </a:rPr>
                <a:t>firstNum</a:t>
              </a:r>
              <a:r>
                <a:rPr lang="en-US" dirty="0">
                  <a:solidFill>
                    <a:srgbClr val="0000FF"/>
                  </a:solidFill>
                </a:rPr>
                <a:t> = </a:t>
              </a:r>
              <a:r>
                <a:rPr lang="en-US" dirty="0" err="1">
                  <a:solidFill>
                    <a:srgbClr val="0000FF"/>
                  </a:solidFill>
                </a:rPr>
                <a:t>secondNum</a:t>
              </a:r>
              <a:r>
                <a:rPr lang="en-US" dirty="0">
                  <a:solidFill>
                    <a:srgbClr val="0000FF"/>
                  </a:solidFill>
                </a:rPr>
                <a:t>--;</a:t>
              </a:r>
            </a:p>
            <a:p>
              <a:r>
                <a:rPr lang="en-US" dirty="0">
                  <a:solidFill>
                    <a:srgbClr val="0000FF"/>
                  </a:solidFill>
                </a:rPr>
                <a:t>      }</a:t>
              </a:r>
              <a:endParaRPr lang="en-US" dirty="0"/>
            </a:p>
            <a:p>
              <a:r>
                <a:rPr lang="en-US" dirty="0">
                  <a:solidFill>
                    <a:srgbClr val="0000FF"/>
                  </a:solidFill>
                </a:rPr>
                <a:t>}</a:t>
              </a:r>
              <a:endParaRPr lang="en-US" dirty="0"/>
            </a:p>
          </p:txBody>
        </p:sp>
        <p:sp>
          <p:nvSpPr>
            <p:cNvPr id="12" name="TextBox 11"/>
            <p:cNvSpPr txBox="1"/>
            <p:nvPr/>
          </p:nvSpPr>
          <p:spPr>
            <a:xfrm>
              <a:off x="323528" y="1236822"/>
              <a:ext cx="576064" cy="4524315"/>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p:txBody>
        </p:sp>
      </p:grpSp>
      <p:graphicFrame>
        <p:nvGraphicFramePr>
          <p:cNvPr id="8" name="Table 7"/>
          <p:cNvGraphicFramePr>
            <a:graphicFrameLocks noGrp="1"/>
          </p:cNvGraphicFramePr>
          <p:nvPr/>
        </p:nvGraphicFramePr>
        <p:xfrm>
          <a:off x="1691680" y="6154504"/>
          <a:ext cx="6096000" cy="370840"/>
        </p:xfrm>
        <a:graphic>
          <a:graphicData uri="http://schemas.openxmlformats.org/drawingml/2006/table">
            <a:tbl>
              <a:tblPr firstRow="1" bandRow="1">
                <a:tableStyleId>{775DCB02-9BB8-47FD-8907-85C794F793BA}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545704">
                  <a:extLst>
                    <a:ext uri="{9D8B030D-6E8A-4147-A177-3AD203B41FA5}">
                      <a16:colId xmlns:a16="http://schemas.microsoft.com/office/drawing/2014/main" val="20002"/>
                    </a:ext>
                  </a:extLst>
                </a:gridCol>
                <a:gridCol w="892696">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US" dirty="0">
                          <a:solidFill>
                            <a:srgbClr val="FFFF00"/>
                          </a:solidFill>
                        </a:rPr>
                        <a:t>Line</a:t>
                      </a:r>
                    </a:p>
                  </a:txBody>
                  <a:tcPr/>
                </a:tc>
                <a:tc>
                  <a:txBody>
                    <a:bodyPr/>
                    <a:lstStyle/>
                    <a:p>
                      <a:pPr algn="ctr"/>
                      <a:r>
                        <a:rPr lang="en-US" dirty="0" err="1"/>
                        <a:t>firstNum</a:t>
                      </a:r>
                      <a:endParaRPr lang="en-US" dirty="0"/>
                    </a:p>
                  </a:txBody>
                  <a:tcPr/>
                </a:tc>
                <a:tc>
                  <a:txBody>
                    <a:bodyPr/>
                    <a:lstStyle/>
                    <a:p>
                      <a:pPr algn="ctr"/>
                      <a:r>
                        <a:rPr lang="en-US" dirty="0" err="1"/>
                        <a:t>secondNum</a:t>
                      </a:r>
                      <a:endParaRPr lang="en-US" dirty="0"/>
                    </a:p>
                  </a:txBody>
                  <a:tcPr/>
                </a:tc>
                <a:tc>
                  <a:txBody>
                    <a:bodyPr/>
                    <a:lstStyle/>
                    <a:p>
                      <a:pPr algn="ctr"/>
                      <a:r>
                        <a:rPr lang="en-US" dirty="0" err="1"/>
                        <a:t>ch</a:t>
                      </a:r>
                      <a:endParaRPr lang="en-US" dirty="0"/>
                    </a:p>
                  </a:txBody>
                  <a:tcPr/>
                </a:tc>
                <a:tc>
                  <a:txBody>
                    <a:bodyPr/>
                    <a:lstStyle/>
                    <a:p>
                      <a:pPr algn="ctr"/>
                      <a:r>
                        <a:rPr lang="en-US" dirty="0"/>
                        <a:t>z</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71406" y="6496070"/>
            <a:ext cx="4000528" cy="276999"/>
          </a:xfrm>
          <a:prstGeom prst="rect">
            <a:avLst/>
          </a:prstGeom>
          <a:noFill/>
        </p:spPr>
        <p:txBody>
          <a:bodyPr wrap="square" rtlCol="0">
            <a:spAutoFit/>
          </a:bodyPr>
          <a:lstStyle/>
          <a:p>
            <a:r>
              <a:rPr lang="en-US" sz="1200"/>
              <a:t>W3.1 </a:t>
            </a:r>
            <a:r>
              <a:rPr lang="en-US" sz="1200" dirty="0"/>
              <a:t>Operators2</a:t>
            </a:r>
          </a:p>
        </p:txBody>
      </p:sp>
    </p:spTree>
    <p:extLst>
      <p:ext uri="{BB962C8B-B14F-4D97-AF65-F5344CB8AC3E}">
        <p14:creationId xmlns:p14="http://schemas.microsoft.com/office/powerpoint/2010/main" val="143026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3" descr="Rectangle: Click to edit Master text styles&#10;Second level&#10;Third level&#10;Fourth level&#10;Fifth level"/>
          <p:cNvSpPr>
            <a:spLocks noGrp="1" noChangeArrowheads="1"/>
          </p:cNvSpPr>
          <p:nvPr>
            <p:ph idx="1"/>
          </p:nvPr>
        </p:nvSpPr>
        <p:spPr>
          <a:xfrm>
            <a:off x="228600" y="1447800"/>
            <a:ext cx="8686800" cy="4876800"/>
          </a:xfrm>
        </p:spPr>
        <p:txBody>
          <a:bodyPr>
            <a:normAutofit/>
          </a:bodyPr>
          <a:lstStyle/>
          <a:p>
            <a:pPr eaLnBrk="1" hangingPunct="1">
              <a:buClr>
                <a:srgbClr val="FF0000"/>
              </a:buClr>
              <a:buFont typeface="Wingdings" panose="05000000000000000000" pitchFamily="2" charset="2"/>
              <a:buChar char="Ø"/>
            </a:pPr>
            <a:r>
              <a:rPr lang="en-US" sz="2000" dirty="0">
                <a:latin typeface="Tahoma" charset="0"/>
                <a:cs typeface="Arial" charset="0"/>
              </a:rPr>
              <a:t>The compiler is a software that checks the correctness of the source code according to the language rules.</a:t>
            </a:r>
          </a:p>
          <a:p>
            <a:pPr eaLnBrk="1" hangingPunct="1">
              <a:buClr>
                <a:srgbClr val="FF0000"/>
              </a:buClr>
              <a:buFont typeface="Wingdings" panose="05000000000000000000" pitchFamily="2" charset="2"/>
              <a:buChar char="Ø"/>
            </a:pPr>
            <a:r>
              <a:rPr lang="en-US" sz="2000" dirty="0">
                <a:latin typeface="Tahoma" charset="0"/>
                <a:cs typeface="Arial" charset="0"/>
              </a:rPr>
              <a:t>If the compiler produces an error, this is called a </a:t>
            </a:r>
            <a:r>
              <a:rPr lang="en-US" sz="2000" dirty="0">
                <a:solidFill>
                  <a:srgbClr val="FF0000"/>
                </a:solidFill>
                <a:latin typeface="Tahoma" charset="0"/>
                <a:cs typeface="Arial" charset="0"/>
              </a:rPr>
              <a:t>syntax error</a:t>
            </a:r>
            <a:r>
              <a:rPr lang="en-US" sz="2000" dirty="0">
                <a:solidFill>
                  <a:schemeClr val="tx2"/>
                </a:solidFill>
                <a:latin typeface="Tahoma" charset="0"/>
                <a:cs typeface="Arial" charset="0"/>
              </a:rPr>
              <a:t>. </a:t>
            </a:r>
          </a:p>
          <a:p>
            <a:pPr eaLnBrk="1" hangingPunct="1">
              <a:buClr>
                <a:srgbClr val="FF0000"/>
              </a:buClr>
              <a:buFont typeface="Wingdings" panose="05000000000000000000" pitchFamily="2" charset="2"/>
              <a:buChar char="Ø"/>
            </a:pPr>
            <a:r>
              <a:rPr lang="en-US" sz="2000" dirty="0">
                <a:latin typeface="Tahoma" charset="0"/>
                <a:cs typeface="Arial" charset="0"/>
              </a:rPr>
              <a:t>Translates the source code into a machine code if no errors were found.</a:t>
            </a:r>
          </a:p>
          <a:p>
            <a:pPr eaLnBrk="1" hangingPunct="1">
              <a:buClr>
                <a:srgbClr val="FF0000"/>
              </a:buClr>
              <a:buFont typeface="Wingdings" panose="05000000000000000000" pitchFamily="2" charset="2"/>
              <a:buChar char="Ø"/>
            </a:pPr>
            <a:r>
              <a:rPr lang="en-US" sz="2000" dirty="0">
                <a:latin typeface="Tahoma" charset="0"/>
                <a:cs typeface="Arial" charset="0"/>
              </a:rPr>
              <a:t>Machine code depends on the computer hardware: we say that the compiled version is </a:t>
            </a:r>
            <a:r>
              <a:rPr lang="en-US" sz="2000" dirty="0">
                <a:solidFill>
                  <a:srgbClr val="FF0000"/>
                </a:solidFill>
                <a:latin typeface="Tahoma" charset="0"/>
                <a:cs typeface="Arial" charset="0"/>
              </a:rPr>
              <a:t>platform-dependent</a:t>
            </a:r>
            <a:r>
              <a:rPr lang="en-US" sz="2000" dirty="0">
                <a:solidFill>
                  <a:schemeClr val="tx2"/>
                </a:solidFill>
                <a:latin typeface="Tahoma" charset="0"/>
                <a:cs typeface="Arial" charset="0"/>
              </a:rPr>
              <a:t>.</a:t>
            </a:r>
          </a:p>
          <a:p>
            <a:pPr lvl="1">
              <a:buClr>
                <a:srgbClr val="FF0000"/>
              </a:buClr>
              <a:buFont typeface="Courier New" panose="02070309020205020404" pitchFamily="49" charset="0"/>
              <a:buChar char="o"/>
            </a:pPr>
            <a:r>
              <a:rPr lang="en-US" sz="2000" dirty="0">
                <a:solidFill>
                  <a:srgbClr val="0070C0"/>
                </a:solidFill>
                <a:latin typeface="Tahoma" charset="0"/>
                <a:cs typeface="Arial" charset="0"/>
              </a:rPr>
              <a:t>For example, a program compiled on a machine that works under the Windows operating system, cannot run on another machine that works under the MAC operating system.</a:t>
            </a:r>
            <a:r>
              <a:rPr lang="en-US" sz="1400" dirty="0">
                <a:solidFill>
                  <a:srgbClr val="0070C0"/>
                </a:solidFill>
                <a:latin typeface="Tahoma" charset="0"/>
                <a:cs typeface="Arial" charset="0"/>
              </a:rPr>
              <a:t> </a:t>
            </a:r>
          </a:p>
          <a:p>
            <a:pPr lvl="1">
              <a:buClr>
                <a:srgbClr val="FF0000"/>
              </a:buClr>
              <a:buFont typeface="Courier New" panose="02070309020205020404" pitchFamily="49" charset="0"/>
              <a:buChar char="o"/>
            </a:pPr>
            <a:r>
              <a:rPr lang="en-US" sz="2000" dirty="0">
                <a:solidFill>
                  <a:srgbClr val="0070C0"/>
                </a:solidFill>
                <a:latin typeface="Tahoma" charset="0"/>
                <a:cs typeface="Arial" charset="0"/>
              </a:rPr>
              <a:t>In this case, the program should be re-compiled under the MAC operating system.</a:t>
            </a:r>
            <a:r>
              <a:rPr lang="en-US" sz="2000" dirty="0">
                <a:solidFill>
                  <a:schemeClr val="tx2"/>
                </a:solidFill>
                <a:latin typeface="Tahoma" charset="0"/>
                <a:cs typeface="Arial" charset="0"/>
              </a:rPr>
              <a:t> </a:t>
            </a:r>
          </a:p>
          <a:p>
            <a:pPr eaLnBrk="1" hangingPunct="1">
              <a:buClr>
                <a:srgbClr val="FF0000"/>
              </a:buClr>
              <a:buFont typeface="Wingdings" panose="05000000000000000000" pitchFamily="2" charset="2"/>
              <a:buChar char="Ø"/>
            </a:pPr>
            <a:r>
              <a:rPr lang="en-US" sz="2000" dirty="0">
                <a:latin typeface="Tahoma" charset="0"/>
                <a:cs typeface="Arial" charset="0"/>
              </a:rPr>
              <a:t>However, Java is characterized by being platform-independent. In other words, a Java program that is compiled under the Windows OS can run under the MAC OS without being re-compiled.</a:t>
            </a:r>
          </a:p>
        </p:txBody>
      </p:sp>
      <p:sp>
        <p:nvSpPr>
          <p:cNvPr id="21509" name="Rectangle 2"/>
          <p:cNvSpPr>
            <a:spLocks noGrp="1" noChangeArrowheads="1"/>
          </p:cNvSpPr>
          <p:nvPr>
            <p:ph type="title"/>
          </p:nvPr>
        </p:nvSpPr>
        <p:spPr>
          <a:xfrm>
            <a:off x="228600" y="152400"/>
            <a:ext cx="8686800" cy="914400"/>
          </a:xfrm>
          <a:noFill/>
        </p:spPr>
        <p:txBody>
          <a:bodyPr>
            <a:normAutofit/>
          </a:bodyPr>
          <a:lstStyle/>
          <a:p>
            <a:pPr eaLnBrk="1" hangingPunct="1"/>
            <a:r>
              <a:rPr lang="en-US" sz="4000" dirty="0">
                <a:solidFill>
                  <a:schemeClr val="accent2"/>
                </a:solidFill>
                <a:latin typeface="Tahoma" charset="0"/>
                <a:cs typeface="Arial" charset="0"/>
              </a:rPr>
              <a:t>4. Program Compilation (</a:t>
            </a:r>
            <a:r>
              <a:rPr lang="en-US" sz="4000" dirty="0" err="1">
                <a:solidFill>
                  <a:schemeClr val="accent2"/>
                </a:solidFill>
                <a:latin typeface="Tahoma" charset="0"/>
                <a:cs typeface="Arial" charset="0"/>
              </a:rPr>
              <a:t>cnt’d</a:t>
            </a:r>
            <a:r>
              <a:rPr lang="en-US" sz="4000" dirty="0">
                <a:solidFill>
                  <a:schemeClr val="accent2"/>
                </a:solidFill>
                <a:latin typeface="Tahoma" charset="0"/>
                <a:cs typeface="Arial" charset="0"/>
              </a:rPr>
              <a:t>)</a:t>
            </a:r>
          </a:p>
        </p:txBody>
      </p:sp>
      <p:sp>
        <p:nvSpPr>
          <p:cNvPr id="6" name="Rectangle 5"/>
          <p:cNvSpPr/>
          <p:nvPr/>
        </p:nvSpPr>
        <p:spPr>
          <a:xfrm>
            <a:off x="4724400" y="6400800"/>
            <a:ext cx="441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 to figure in Slide 13 -16</a:t>
            </a:r>
          </a:p>
        </p:txBody>
      </p:sp>
      <p:sp>
        <p:nvSpPr>
          <p:cNvPr id="7" name="Slide Number Placeholder 6"/>
          <p:cNvSpPr>
            <a:spLocks noGrp="1"/>
          </p:cNvSpPr>
          <p:nvPr>
            <p:ph type="sldNum" sz="quarter" idx="12"/>
          </p:nvPr>
        </p:nvSpPr>
        <p:spPr/>
        <p:txBody>
          <a:bodyPr/>
          <a:lstStyle/>
          <a:p>
            <a:r>
              <a:rPr lang="en-US"/>
              <a:t> </a:t>
            </a:r>
            <a:fld id="{D8D24581-BA14-4640-B752-9AB0FD1B9A37}" type="slidenum">
              <a:rPr lang="en-US" smtClean="0"/>
              <a:pPr/>
              <a:t>12</a:t>
            </a:fld>
            <a:endParaRPr lang="en-US" dirty="0"/>
          </a:p>
        </p:txBody>
      </p:sp>
      <p:cxnSp>
        <p:nvCxnSpPr>
          <p:cNvPr id="8" name="Straight Connector 7"/>
          <p:cNvCxnSpPr/>
          <p:nvPr/>
        </p:nvCxnSpPr>
        <p:spPr>
          <a:xfrm>
            <a:off x="0" y="10668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348880"/>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a:solidFill>
                  <a:srgbClr val="C00000"/>
                </a:solidFill>
              </a:rPr>
              <a:t>INPUT STATEMENTS</a:t>
            </a:r>
            <a:endParaRPr lang="en-US" sz="5400" dirty="0">
              <a:solidFill>
                <a:srgbClr val="C00000"/>
              </a:solidFill>
            </a:endParaRP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Tree>
    <p:extLst>
      <p:ext uri="{BB962C8B-B14F-4D97-AF65-F5344CB8AC3E}">
        <p14:creationId xmlns:p14="http://schemas.microsoft.com/office/powerpoint/2010/main" val="28435770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a:latin typeface="Tahoma" charset="0"/>
                <a:cs typeface="Arial" charset="0"/>
              </a:rPr>
              <a:t>1. </a:t>
            </a:r>
            <a:r>
              <a:rPr lang="en-US" dirty="0">
                <a:latin typeface="Tahoma" charset="0"/>
                <a:cs typeface="Arial" charset="0"/>
              </a:rPr>
              <a:t>Giving values to variables</a:t>
            </a:r>
          </a:p>
          <a:p>
            <a:pPr marL="0" indent="0" eaLnBrk="1" hangingPunct="1">
              <a:lnSpc>
                <a:spcPct val="90000"/>
              </a:lnSpc>
              <a:spcBef>
                <a:spcPts val="1200"/>
              </a:spcBef>
              <a:spcAft>
                <a:spcPts val="600"/>
              </a:spcAft>
              <a:buNone/>
            </a:pPr>
            <a:r>
              <a:rPr lang="en-US" dirty="0">
                <a:latin typeface="Tahoma" charset="0"/>
                <a:cs typeface="Arial" charset="0"/>
              </a:rPr>
              <a:t>2. Reading from the keyboard</a:t>
            </a:r>
          </a:p>
          <a:p>
            <a:pPr marL="0" indent="0" eaLnBrk="1" hangingPunct="1">
              <a:lnSpc>
                <a:spcPct val="90000"/>
              </a:lnSpc>
              <a:spcBef>
                <a:spcPts val="1200"/>
              </a:spcBef>
              <a:spcAft>
                <a:spcPts val="600"/>
              </a:spcAft>
              <a:buNone/>
            </a:pPr>
            <a:r>
              <a:rPr lang="en-US" dirty="0">
                <a:latin typeface="Tahoma" charset="0"/>
                <a:cs typeface="Arial" charset="0"/>
              </a:rPr>
              <a:t>3. Summary</a:t>
            </a:r>
          </a:p>
          <a:p>
            <a:pPr marL="0" indent="0" eaLnBrk="1" hangingPunct="1">
              <a:lnSpc>
                <a:spcPct val="90000"/>
              </a:lnSpc>
              <a:spcBef>
                <a:spcPts val="1200"/>
              </a:spcBef>
              <a:spcAft>
                <a:spcPts val="600"/>
              </a:spcAft>
              <a:buNone/>
            </a:pPr>
            <a:r>
              <a:rPr lang="en-US" dirty="0">
                <a:latin typeface="Tahoma" charset="0"/>
                <a:cs typeface="Arial" charset="0"/>
              </a:rPr>
              <a:t>	</a:t>
            </a: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121</a:t>
            </a:fld>
            <a:endParaRPr lang="en-US"/>
          </a:p>
        </p:txBody>
      </p:sp>
    </p:spTree>
    <p:extLst>
      <p:ext uri="{BB962C8B-B14F-4D97-AF65-F5344CB8AC3E}">
        <p14:creationId xmlns:p14="http://schemas.microsoft.com/office/powerpoint/2010/main" val="36894693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971600" y="908720"/>
            <a:ext cx="0" cy="504056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107504" y="152400"/>
            <a:ext cx="8928992" cy="598488"/>
          </a:xfrm>
        </p:spPr>
        <p:txBody>
          <a:bodyPr>
            <a:noAutofit/>
          </a:bodyPr>
          <a:lstStyle/>
          <a:p>
            <a:pPr eaLnBrk="1" hangingPunct="1"/>
            <a:r>
              <a:rPr lang="en-US" sz="4000" dirty="0">
                <a:solidFill>
                  <a:schemeClr val="accent2"/>
                </a:solidFill>
                <a:latin typeface="Tahoma" charset="0"/>
                <a:cs typeface="Arial" charset="0"/>
              </a:rPr>
              <a:t>1. GIVING VALUES TO VARIABLES</a:t>
            </a:r>
          </a:p>
        </p:txBody>
      </p:sp>
      <p:grpSp>
        <p:nvGrpSpPr>
          <p:cNvPr id="11" name="Group 10"/>
          <p:cNvGrpSpPr/>
          <p:nvPr/>
        </p:nvGrpSpPr>
        <p:grpSpPr>
          <a:xfrm>
            <a:off x="971600" y="1412776"/>
            <a:ext cx="2880320" cy="720080"/>
            <a:chOff x="971600" y="1628800"/>
            <a:chExt cx="2880320" cy="720080"/>
          </a:xfrm>
        </p:grpSpPr>
        <p:cxnSp>
          <p:nvCxnSpPr>
            <p:cNvPr id="9" name="Straight Connector 8"/>
            <p:cNvCxnSpPr/>
            <p:nvPr/>
          </p:nvCxnSpPr>
          <p:spPr>
            <a:xfrm>
              <a:off x="971600" y="1988840"/>
              <a:ext cx="72008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691680" y="1628800"/>
              <a:ext cx="216024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Initialization</a:t>
              </a:r>
            </a:p>
          </p:txBody>
        </p:sp>
      </p:grpSp>
      <p:grpSp>
        <p:nvGrpSpPr>
          <p:cNvPr id="12" name="Group 11"/>
          <p:cNvGrpSpPr/>
          <p:nvPr/>
        </p:nvGrpSpPr>
        <p:grpSpPr>
          <a:xfrm>
            <a:off x="3851920" y="1052736"/>
            <a:ext cx="4320480" cy="1440160"/>
            <a:chOff x="971600" y="1538790"/>
            <a:chExt cx="2880320" cy="900100"/>
          </a:xfrm>
        </p:grpSpPr>
        <p:cxnSp>
          <p:nvCxnSpPr>
            <p:cNvPr id="13" name="Straight Connector 12"/>
            <p:cNvCxnSpPr/>
            <p:nvPr/>
          </p:nvCxnSpPr>
          <p:spPr>
            <a:xfrm>
              <a:off x="971600" y="1988840"/>
              <a:ext cx="720080" cy="0"/>
            </a:xfrm>
            <a:prstGeom prst="line">
              <a:avLst/>
            </a:prstGeom>
            <a:ln w="381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691680" y="1538790"/>
              <a:ext cx="2160240" cy="90010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B0F0"/>
                  </a:solidFill>
                </a:rPr>
                <a:t>int</a:t>
              </a:r>
              <a:r>
                <a:rPr lang="en-US" dirty="0">
                  <a:solidFill>
                    <a:schemeClr val="tx1"/>
                  </a:solidFill>
                </a:rPr>
                <a:t> x = 10;</a:t>
              </a:r>
            </a:p>
            <a:p>
              <a:r>
                <a:rPr lang="en-US" dirty="0">
                  <a:solidFill>
                    <a:srgbClr val="00B0F0"/>
                  </a:solidFill>
                </a:rPr>
                <a:t>float</a:t>
              </a:r>
              <a:r>
                <a:rPr lang="en-US" dirty="0">
                  <a:solidFill>
                    <a:schemeClr val="tx1"/>
                  </a:solidFill>
                </a:rPr>
                <a:t> y = 12.5</a:t>
              </a:r>
              <a:r>
                <a:rPr lang="en-US" b="1" dirty="0">
                  <a:solidFill>
                    <a:srgbClr val="FF0000"/>
                  </a:solidFill>
                </a:rPr>
                <a:t>f</a:t>
              </a:r>
              <a:r>
                <a:rPr lang="en-US" dirty="0">
                  <a:solidFill>
                    <a:schemeClr val="tx1"/>
                  </a:solidFill>
                </a:rPr>
                <a:t>;</a:t>
              </a:r>
            </a:p>
            <a:p>
              <a:r>
                <a:rPr lang="en-US" dirty="0">
                  <a:solidFill>
                    <a:srgbClr val="00B0F0"/>
                  </a:solidFill>
                </a:rPr>
                <a:t>double</a:t>
              </a:r>
              <a:r>
                <a:rPr lang="en-US" dirty="0">
                  <a:solidFill>
                    <a:schemeClr val="tx1"/>
                  </a:solidFill>
                </a:rPr>
                <a:t> z = 12.5;</a:t>
              </a:r>
            </a:p>
            <a:p>
              <a:r>
                <a:rPr lang="en-US" dirty="0" err="1">
                  <a:solidFill>
                    <a:srgbClr val="00B0F0"/>
                  </a:solidFill>
                </a:rPr>
                <a:t>boolean</a:t>
              </a:r>
              <a:r>
                <a:rPr lang="en-US" dirty="0">
                  <a:solidFill>
                    <a:srgbClr val="00B0F0"/>
                  </a:solidFill>
                </a:rPr>
                <a:t> </a:t>
              </a:r>
              <a:r>
                <a:rPr lang="en-US" dirty="0">
                  <a:solidFill>
                    <a:schemeClr val="tx1"/>
                  </a:solidFill>
                </a:rPr>
                <a:t>fail = </a:t>
              </a:r>
              <a:r>
                <a:rPr lang="en-US" dirty="0">
                  <a:solidFill>
                    <a:srgbClr val="00B0F0"/>
                  </a:solidFill>
                </a:rPr>
                <a:t>false</a:t>
              </a:r>
              <a:r>
                <a:rPr lang="en-US" dirty="0">
                  <a:solidFill>
                    <a:schemeClr val="tx1"/>
                  </a:solidFill>
                </a:rPr>
                <a:t>;</a:t>
              </a:r>
            </a:p>
            <a:p>
              <a:r>
                <a:rPr lang="en-US" dirty="0">
                  <a:solidFill>
                    <a:srgbClr val="00B0F0"/>
                  </a:solidFill>
                </a:rPr>
                <a:t>char</a:t>
              </a:r>
              <a:r>
                <a:rPr lang="en-US" dirty="0">
                  <a:solidFill>
                    <a:schemeClr val="tx1"/>
                  </a:solidFill>
                </a:rPr>
                <a:t> </a:t>
              </a:r>
              <a:r>
                <a:rPr lang="en-US" dirty="0" err="1">
                  <a:solidFill>
                    <a:schemeClr val="tx1"/>
                  </a:solidFill>
                </a:rPr>
                <a:t>ch</a:t>
              </a:r>
              <a:r>
                <a:rPr lang="en-US" dirty="0">
                  <a:solidFill>
                    <a:schemeClr val="tx1"/>
                  </a:solidFill>
                </a:rPr>
                <a:t> = ‘x’;</a:t>
              </a:r>
            </a:p>
          </p:txBody>
        </p:sp>
      </p:grpSp>
      <p:grpSp>
        <p:nvGrpSpPr>
          <p:cNvPr id="15" name="Group 14"/>
          <p:cNvGrpSpPr/>
          <p:nvPr/>
        </p:nvGrpSpPr>
        <p:grpSpPr>
          <a:xfrm>
            <a:off x="971600" y="3212976"/>
            <a:ext cx="2880320" cy="720080"/>
            <a:chOff x="971600" y="1628800"/>
            <a:chExt cx="2880320" cy="720080"/>
          </a:xfrm>
        </p:grpSpPr>
        <p:cxnSp>
          <p:nvCxnSpPr>
            <p:cNvPr id="16" name="Straight Connector 15"/>
            <p:cNvCxnSpPr/>
            <p:nvPr/>
          </p:nvCxnSpPr>
          <p:spPr>
            <a:xfrm>
              <a:off x="971600" y="1988840"/>
              <a:ext cx="72008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1691680" y="1628800"/>
              <a:ext cx="216024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a:t>
              </a:r>
            </a:p>
          </p:txBody>
        </p:sp>
      </p:grpSp>
      <p:grpSp>
        <p:nvGrpSpPr>
          <p:cNvPr id="18" name="Group 17"/>
          <p:cNvGrpSpPr/>
          <p:nvPr/>
        </p:nvGrpSpPr>
        <p:grpSpPr>
          <a:xfrm>
            <a:off x="3851920" y="2780928"/>
            <a:ext cx="4320480" cy="1584176"/>
            <a:chOff x="971600" y="1412776"/>
            <a:chExt cx="2880320" cy="1224136"/>
          </a:xfrm>
        </p:grpSpPr>
        <p:cxnSp>
          <p:nvCxnSpPr>
            <p:cNvPr id="19" name="Straight Connector 18"/>
            <p:cNvCxnSpPr/>
            <p:nvPr/>
          </p:nvCxnSpPr>
          <p:spPr>
            <a:xfrm>
              <a:off x="971600" y="2024844"/>
              <a:ext cx="720080" cy="0"/>
            </a:xfrm>
            <a:prstGeom prst="line">
              <a:avLst/>
            </a:prstGeom>
            <a:ln w="381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691680" y="1412776"/>
              <a:ext cx="2160240" cy="122413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counter++;</a:t>
              </a:r>
            </a:p>
            <a:p>
              <a:r>
                <a:rPr lang="en-US" dirty="0">
                  <a:solidFill>
                    <a:schemeClr val="tx1"/>
                  </a:solidFill>
                </a:rPr>
                <a:t>product *= x;</a:t>
              </a:r>
            </a:p>
            <a:p>
              <a:r>
                <a:rPr lang="en-US" dirty="0">
                  <a:solidFill>
                    <a:schemeClr val="tx1"/>
                  </a:solidFill>
                </a:rPr>
                <a:t>a = b % c;</a:t>
              </a:r>
            </a:p>
            <a:p>
              <a:r>
                <a:rPr lang="en-US" dirty="0" err="1">
                  <a:solidFill>
                    <a:schemeClr val="tx1"/>
                  </a:solidFill>
                </a:rPr>
                <a:t>netSalary</a:t>
              </a:r>
              <a:r>
                <a:rPr lang="en-US" dirty="0">
                  <a:solidFill>
                    <a:schemeClr val="tx1"/>
                  </a:solidFill>
                </a:rPr>
                <a:t> = salary – tax;</a:t>
              </a:r>
            </a:p>
            <a:p>
              <a:r>
                <a:rPr lang="en-US" dirty="0">
                  <a:solidFill>
                    <a:schemeClr val="tx1"/>
                  </a:solidFill>
                </a:rPr>
                <a:t>fail = (grade &lt; 60);</a:t>
              </a:r>
            </a:p>
          </p:txBody>
        </p:sp>
      </p:grpSp>
      <p:grpSp>
        <p:nvGrpSpPr>
          <p:cNvPr id="21" name="Group 20"/>
          <p:cNvGrpSpPr/>
          <p:nvPr/>
        </p:nvGrpSpPr>
        <p:grpSpPr>
          <a:xfrm>
            <a:off x="971600" y="5013176"/>
            <a:ext cx="2880320" cy="720080"/>
            <a:chOff x="971600" y="1628800"/>
            <a:chExt cx="2880320" cy="720080"/>
          </a:xfrm>
        </p:grpSpPr>
        <p:cxnSp>
          <p:nvCxnSpPr>
            <p:cNvPr id="22" name="Straight Connector 21"/>
            <p:cNvCxnSpPr/>
            <p:nvPr/>
          </p:nvCxnSpPr>
          <p:spPr>
            <a:xfrm>
              <a:off x="971600" y="1988840"/>
              <a:ext cx="72008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1691680" y="1628800"/>
              <a:ext cx="216024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keyboard</a:t>
              </a:r>
            </a:p>
          </p:txBody>
        </p:sp>
      </p:grpSp>
    </p:spTree>
    <p:extLst>
      <p:ext uri="{BB962C8B-B14F-4D97-AF65-F5344CB8AC3E}">
        <p14:creationId xmlns:p14="http://schemas.microsoft.com/office/powerpoint/2010/main" val="175060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685800" y="76200"/>
            <a:ext cx="6870700" cy="762000"/>
          </a:xfrm>
          <a:noFill/>
        </p:spPr>
        <p:txBody>
          <a:bodyPr>
            <a:normAutofit/>
          </a:bodyPr>
          <a:lstStyle/>
          <a:p>
            <a:pPr eaLnBrk="1" hangingPunct="1"/>
            <a:r>
              <a:rPr lang="en-US" altLang="en-US" dirty="0">
                <a:solidFill>
                  <a:srgbClr val="FF0000"/>
                </a:solidFill>
                <a:ea typeface="MS PGothic" pitchFamily="34" charset="-128"/>
              </a:rPr>
              <a:t>Standard Input</a:t>
            </a:r>
          </a:p>
        </p:txBody>
      </p:sp>
      <p:sp>
        <p:nvSpPr>
          <p:cNvPr id="15366" name="Rectangle 3" descr="Rectangle: Click to edit Master text styles&#10;Second level&#10;Third level&#10;Fourth level&#10;Fifth level"/>
          <p:cNvSpPr>
            <a:spLocks noGrp="1" noChangeArrowheads="1"/>
          </p:cNvSpPr>
          <p:nvPr>
            <p:ph sz="quarter" idx="1"/>
          </p:nvPr>
        </p:nvSpPr>
        <p:spPr>
          <a:xfrm>
            <a:off x="1048369" y="764704"/>
            <a:ext cx="8077200" cy="6019800"/>
          </a:xfrm>
          <a:noFill/>
        </p:spPr>
        <p:txBody>
          <a:bodyPr>
            <a:normAutofit/>
          </a:bodyPr>
          <a:lstStyle/>
          <a:p>
            <a:pPr eaLnBrk="1" hangingPunct="1"/>
            <a:r>
              <a:rPr lang="en-US" altLang="en-US" sz="2800" dirty="0"/>
              <a:t>To input primitive data values, we use the Scanner class.</a:t>
            </a:r>
          </a:p>
          <a:p>
            <a:pPr eaLnBrk="1" hangingPunct="1"/>
            <a:r>
              <a:rPr lang="en-US" altLang="en-US" sz="2800" dirty="0"/>
              <a:t>4 steps are needed to be able to use input primitive:</a:t>
            </a:r>
          </a:p>
          <a:p>
            <a:pPr lvl="1" eaLnBrk="1" hangingPunct="1"/>
            <a:r>
              <a:rPr lang="en-US" altLang="en-US" sz="2400" dirty="0">
                <a:solidFill>
                  <a:srgbClr val="333399"/>
                </a:solidFill>
              </a:rPr>
              <a:t>Step 1:</a:t>
            </a:r>
            <a:r>
              <a:rPr lang="en-US" altLang="en-US" sz="2400" dirty="0"/>
              <a:t>  import the Scanner class:</a:t>
            </a:r>
          </a:p>
          <a:p>
            <a:pPr lvl="2" eaLnBrk="1" hangingPunct="1"/>
            <a:r>
              <a:rPr lang="en-US" altLang="en-US" sz="1600" dirty="0">
                <a:latin typeface="Courier New" pitchFamily="49" charset="0"/>
                <a:ea typeface="MS PGothic" pitchFamily="34" charset="-128"/>
              </a:rPr>
              <a:t>import </a:t>
            </a:r>
            <a:r>
              <a:rPr lang="en-US" altLang="en-US" sz="1600" dirty="0" err="1">
                <a:latin typeface="Courier New" pitchFamily="49" charset="0"/>
                <a:ea typeface="MS PGothic" pitchFamily="34" charset="-128"/>
              </a:rPr>
              <a:t>java.util.Scanner</a:t>
            </a:r>
            <a:r>
              <a:rPr lang="en-US" altLang="en-US" sz="1600" dirty="0">
                <a:latin typeface="Courier New" pitchFamily="49" charset="0"/>
                <a:ea typeface="MS PGothic" pitchFamily="34" charset="-128"/>
              </a:rPr>
              <a:t>;</a:t>
            </a:r>
          </a:p>
          <a:p>
            <a:pPr lvl="1" eaLnBrk="1" hangingPunct="1"/>
            <a:r>
              <a:rPr lang="en-US" altLang="en-US" sz="2400" dirty="0">
                <a:solidFill>
                  <a:srgbClr val="333399"/>
                </a:solidFill>
                <a:ea typeface="MS PGothic" pitchFamily="34" charset="-128"/>
              </a:rPr>
              <a:t>Step 2 :</a:t>
            </a:r>
            <a:r>
              <a:rPr lang="en-US" altLang="en-US" sz="2400" dirty="0">
                <a:ea typeface="MS PGothic" pitchFamily="34" charset="-128"/>
              </a:rPr>
              <a:t> declaring a reference variable of a</a:t>
            </a:r>
            <a:r>
              <a:rPr lang="en-US" altLang="en-US" dirty="0">
                <a:ea typeface="MS PGothic" pitchFamily="34" charset="-128"/>
              </a:rPr>
              <a:t> </a:t>
            </a:r>
            <a:r>
              <a:rPr lang="en-US" altLang="en-US" sz="2400" dirty="0">
                <a:ea typeface="MS PGothic" pitchFamily="34" charset="-128"/>
              </a:rPr>
              <a:t>Scanner</a:t>
            </a:r>
          </a:p>
          <a:p>
            <a:pPr lvl="2" eaLnBrk="1" hangingPunct="1"/>
            <a:r>
              <a:rPr lang="en-US" altLang="en-US" sz="1600" dirty="0">
                <a:latin typeface="Courier New" pitchFamily="49" charset="0"/>
                <a:ea typeface="MS PGothic" pitchFamily="34" charset="-128"/>
              </a:rPr>
              <a:t>Scanner read ;   </a:t>
            </a:r>
            <a:r>
              <a:rPr lang="en-US" altLang="en-US" sz="1600" dirty="0">
                <a:solidFill>
                  <a:srgbClr val="00B050"/>
                </a:solidFill>
                <a:latin typeface="Courier New" pitchFamily="49" charset="0"/>
                <a:ea typeface="MS PGothic" pitchFamily="34" charset="-128"/>
              </a:rPr>
              <a:t>//we named the object read</a:t>
            </a:r>
          </a:p>
          <a:p>
            <a:pPr lvl="2" eaLnBrk="1" hangingPunct="1"/>
            <a:r>
              <a:rPr lang="en-US" altLang="en-US" sz="1600" b="1" dirty="0">
                <a:solidFill>
                  <a:srgbClr val="C00000"/>
                </a:solidFill>
                <a:latin typeface="Courier New" pitchFamily="49" charset="0"/>
                <a:ea typeface="MS PGothic" pitchFamily="34" charset="-128"/>
              </a:rPr>
              <a:t>Note : use any name that follow the identifiers rules</a:t>
            </a:r>
          </a:p>
          <a:p>
            <a:pPr lvl="1" eaLnBrk="1" hangingPunct="1"/>
            <a:r>
              <a:rPr lang="en-US" altLang="en-US" sz="2400" dirty="0">
                <a:solidFill>
                  <a:srgbClr val="333399"/>
                </a:solidFill>
              </a:rPr>
              <a:t>Step 3:</a:t>
            </a:r>
            <a:r>
              <a:rPr lang="en-US" altLang="en-US" sz="2400" dirty="0"/>
              <a:t> creating an instance of the Scanner</a:t>
            </a:r>
          </a:p>
          <a:p>
            <a:pPr lvl="2" eaLnBrk="1" hangingPunct="1"/>
            <a:r>
              <a:rPr lang="en-US" altLang="en-US" sz="1600" dirty="0">
                <a:latin typeface="Courier New" pitchFamily="49" charset="0"/>
                <a:ea typeface="MS PGothic" pitchFamily="34" charset="-128"/>
              </a:rPr>
              <a:t>read = new Scanner (System.in);</a:t>
            </a:r>
          </a:p>
          <a:p>
            <a:pPr lvl="2"/>
            <a:r>
              <a:rPr lang="en-US" altLang="en-US" sz="1600" b="1" dirty="0">
                <a:solidFill>
                  <a:srgbClr val="C00000"/>
                </a:solidFill>
                <a:latin typeface="Courier New" pitchFamily="49" charset="0"/>
                <a:ea typeface="MS PGothic" pitchFamily="34" charset="-128"/>
              </a:rPr>
              <a:t>Note : step 2 and 3 can be combined</a:t>
            </a:r>
            <a:endParaRPr lang="en-US" altLang="en-US" sz="1600" dirty="0">
              <a:latin typeface="Courier New" pitchFamily="49" charset="0"/>
              <a:ea typeface="MS PGothic" pitchFamily="34" charset="-128"/>
            </a:endParaRPr>
          </a:p>
          <a:p>
            <a:pPr lvl="1" eaLnBrk="1" hangingPunct="1"/>
            <a:r>
              <a:rPr lang="en-US" altLang="en-US" sz="2400" dirty="0">
                <a:solidFill>
                  <a:srgbClr val="333399"/>
                </a:solidFill>
              </a:rPr>
              <a:t>Step 4:</a:t>
            </a:r>
            <a:r>
              <a:rPr lang="en-US" altLang="en-US" sz="2400" dirty="0"/>
              <a:t> use specific methods to enter data</a:t>
            </a:r>
          </a:p>
          <a:p>
            <a:pPr lvl="2" eaLnBrk="1" hangingPunct="1"/>
            <a:r>
              <a:rPr lang="en-US" altLang="en-US" sz="1600" dirty="0" err="1">
                <a:latin typeface="Courier New" pitchFamily="49" charset="0"/>
                <a:ea typeface="MS PGothic" pitchFamily="34" charset="-128"/>
              </a:rPr>
              <a:t>int</a:t>
            </a:r>
            <a:r>
              <a:rPr lang="en-US" altLang="en-US" sz="1600" dirty="0">
                <a:latin typeface="Courier New" pitchFamily="49" charset="0"/>
                <a:ea typeface="MS PGothic" pitchFamily="34" charset="-128"/>
              </a:rPr>
              <a:t> x = </a:t>
            </a:r>
            <a:r>
              <a:rPr lang="en-US" altLang="en-US" sz="1600" dirty="0" err="1">
                <a:latin typeface="Courier New" pitchFamily="49" charset="0"/>
                <a:ea typeface="MS PGothic" pitchFamily="34" charset="-128"/>
              </a:rPr>
              <a:t>read.nextInt</a:t>
            </a:r>
            <a:r>
              <a:rPr lang="en-US" altLang="en-US" sz="1600" dirty="0">
                <a:latin typeface="Courier New" pitchFamily="49" charset="0"/>
                <a:ea typeface="MS PGothic" pitchFamily="34" charset="-128"/>
              </a:rPr>
              <a:t>();</a:t>
            </a:r>
          </a:p>
          <a:p>
            <a:pPr lvl="2" eaLnBrk="1" hangingPunct="1"/>
            <a:endParaRPr lang="en-US" altLang="en-US" sz="1600" dirty="0">
              <a:latin typeface="Courier New" pitchFamily="49" charset="0"/>
              <a:ea typeface="MS PGothic" pitchFamily="34" charset="-128"/>
            </a:endParaRPr>
          </a:p>
          <a:p>
            <a:pPr eaLnBrk="1" hangingPunct="1"/>
            <a:endParaRPr lang="en-US" altLang="en-US" sz="2000" dirty="0">
              <a:latin typeface="Courier New" pitchFamily="49" charset="0"/>
              <a:ea typeface="MS PGothic" pitchFamily="34" charset="-128"/>
            </a:endParaRPr>
          </a:p>
        </p:txBody>
      </p:sp>
    </p:spTree>
    <p:custDataLst>
      <p:tags r:id="rId1"/>
    </p:custDataLst>
    <p:extLst>
      <p:ext uri="{BB962C8B-B14F-4D97-AF65-F5344CB8AC3E}">
        <p14:creationId xmlns:p14="http://schemas.microsoft.com/office/powerpoint/2010/main" val="42564158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3"/>
          <p:cNvSpPr>
            <a:spLocks noGrp="1" noChangeArrowheads="1"/>
          </p:cNvSpPr>
          <p:nvPr>
            <p:ph type="title"/>
          </p:nvPr>
        </p:nvSpPr>
        <p:spPr>
          <a:xfrm>
            <a:off x="533400" y="76200"/>
            <a:ext cx="7467600" cy="609600"/>
          </a:xfrm>
          <a:noFill/>
        </p:spPr>
        <p:txBody>
          <a:bodyPr>
            <a:normAutofit fontScale="90000"/>
          </a:bodyPr>
          <a:lstStyle/>
          <a:p>
            <a:pPr eaLnBrk="1" hangingPunct="1"/>
            <a:r>
              <a:rPr lang="en-US" altLang="en-US">
                <a:ea typeface="MS PGothic" pitchFamily="34" charset="-128"/>
              </a:rPr>
              <a:t>Common Scanner Methods</a:t>
            </a:r>
          </a:p>
        </p:txBody>
      </p:sp>
      <p:sp>
        <p:nvSpPr>
          <p:cNvPr id="2" name="Content Placeholder 1"/>
          <p:cNvSpPr>
            <a:spLocks noGrp="1"/>
          </p:cNvSpPr>
          <p:nvPr>
            <p:ph idx="1"/>
          </p:nvPr>
        </p:nvSpPr>
        <p:spPr/>
        <p:txBody>
          <a:bodyPr/>
          <a:lstStyle/>
          <a:p>
            <a:endParaRPr lang="ar-SA"/>
          </a:p>
        </p:txBody>
      </p:sp>
      <p:graphicFrame>
        <p:nvGraphicFramePr>
          <p:cNvPr id="5" name="Table 4"/>
          <p:cNvGraphicFramePr>
            <a:graphicFrameLocks noGrp="1"/>
          </p:cNvGraphicFramePr>
          <p:nvPr/>
        </p:nvGraphicFramePr>
        <p:xfrm>
          <a:off x="498376" y="685114"/>
          <a:ext cx="8147248" cy="4587398"/>
        </p:xfrm>
        <a:graphic>
          <a:graphicData uri="http://schemas.openxmlformats.org/drawingml/2006/table">
            <a:tbl>
              <a:tblPr firstRow="1" bandRow="1">
                <a:tableStyleId>{C4B1156A-380E-4F78-BDF5-A606A8083BF9}</a:tableStyleId>
              </a:tblPr>
              <a:tblGrid>
                <a:gridCol w="2036812">
                  <a:extLst>
                    <a:ext uri="{9D8B030D-6E8A-4147-A177-3AD203B41FA5}">
                      <a16:colId xmlns:a16="http://schemas.microsoft.com/office/drawing/2014/main" val="20000"/>
                    </a:ext>
                  </a:extLst>
                </a:gridCol>
                <a:gridCol w="6110436">
                  <a:extLst>
                    <a:ext uri="{9D8B030D-6E8A-4147-A177-3AD203B41FA5}">
                      <a16:colId xmlns:a16="http://schemas.microsoft.com/office/drawing/2014/main" val="20001"/>
                    </a:ext>
                  </a:extLst>
                </a:gridCol>
              </a:tblGrid>
              <a:tr h="360040">
                <a:tc>
                  <a:txBody>
                    <a:bodyPr/>
                    <a:lstStyle/>
                    <a:p>
                      <a:pPr algn="ctr"/>
                      <a:r>
                        <a:rPr lang="en-US" dirty="0">
                          <a:solidFill>
                            <a:srgbClr val="FF0000"/>
                          </a:solidFill>
                        </a:rPr>
                        <a:t>TYPE</a:t>
                      </a:r>
                    </a:p>
                  </a:txBody>
                  <a:tcPr/>
                </a:tc>
                <a:tc>
                  <a:txBody>
                    <a:bodyPr/>
                    <a:lstStyle/>
                    <a:p>
                      <a:pPr algn="ctr"/>
                      <a:r>
                        <a:rPr lang="en-US" dirty="0">
                          <a:solidFill>
                            <a:srgbClr val="FF0000"/>
                          </a:solidFill>
                        </a:rPr>
                        <a:t>METHOD</a:t>
                      </a:r>
                      <a:r>
                        <a:rPr lang="en-US" baseline="0" dirty="0">
                          <a:solidFill>
                            <a:srgbClr val="FF0000"/>
                          </a:solidFill>
                        </a:rPr>
                        <a:t> NAME</a:t>
                      </a:r>
                      <a:endParaRPr lang="en-US" dirty="0">
                        <a:solidFill>
                          <a:srgbClr val="FF0000"/>
                        </a:solidFill>
                      </a:endParaRPr>
                    </a:p>
                  </a:txBody>
                  <a:tcPr/>
                </a:tc>
                <a:extLst>
                  <a:ext uri="{0D108BD9-81ED-4DB2-BD59-A6C34878D82A}">
                    <a16:rowId xmlns:a16="http://schemas.microsoft.com/office/drawing/2014/main" val="10000"/>
                  </a:ext>
                </a:extLst>
              </a:tr>
              <a:tr h="423761">
                <a:tc gridSpan="2">
                  <a:txBody>
                    <a:bodyPr/>
                    <a:lstStyle/>
                    <a:p>
                      <a:pPr algn="ctr"/>
                      <a:r>
                        <a:rPr lang="en-US" dirty="0">
                          <a:solidFill>
                            <a:srgbClr val="0070C0"/>
                          </a:solidFill>
                        </a:rPr>
                        <a:t>Scanner </a:t>
                      </a:r>
                      <a:r>
                        <a:rPr lang="en-US" dirty="0">
                          <a:solidFill>
                            <a:srgbClr val="FF00FF"/>
                          </a:solidFill>
                        </a:rPr>
                        <a:t>input</a:t>
                      </a:r>
                      <a:r>
                        <a:rPr lang="en-US" dirty="0">
                          <a:solidFill>
                            <a:srgbClr val="0070C0"/>
                          </a:solidFill>
                        </a:rPr>
                        <a:t> = </a:t>
                      </a:r>
                      <a:r>
                        <a:rPr lang="en-US" dirty="0">
                          <a:solidFill>
                            <a:srgbClr val="00B0F0"/>
                          </a:solidFill>
                        </a:rPr>
                        <a:t>new</a:t>
                      </a:r>
                      <a:r>
                        <a:rPr lang="en-US" dirty="0">
                          <a:solidFill>
                            <a:srgbClr val="0070C0"/>
                          </a:solidFill>
                        </a:rPr>
                        <a:t> Scanner (System.in);</a:t>
                      </a:r>
                    </a:p>
                  </a:txBody>
                  <a:tcPr/>
                </a:tc>
                <a:tc hMerge="1">
                  <a:txBody>
                    <a:bodyPr/>
                    <a:lstStyle/>
                    <a:p>
                      <a:pPr algn="ctr"/>
                      <a:endParaRPr lang="en-US" dirty="0"/>
                    </a:p>
                  </a:txBody>
                  <a:tcPr/>
                </a:tc>
                <a:extLst>
                  <a:ext uri="{0D108BD9-81ED-4DB2-BD59-A6C34878D82A}">
                    <a16:rowId xmlns:a16="http://schemas.microsoft.com/office/drawing/2014/main" val="10001"/>
                  </a:ext>
                </a:extLst>
              </a:tr>
              <a:tr h="370189">
                <a:tc>
                  <a:txBody>
                    <a:bodyPr/>
                    <a:lstStyle/>
                    <a:p>
                      <a:r>
                        <a:rPr lang="en-US" sz="2400" dirty="0"/>
                        <a:t>byte b;</a:t>
                      </a:r>
                    </a:p>
                  </a:txBody>
                  <a:tcPr/>
                </a:tc>
                <a:tc>
                  <a:txBody>
                    <a:bodyPr/>
                    <a:lstStyle/>
                    <a:p>
                      <a:pPr algn="ctr"/>
                      <a:r>
                        <a:rPr lang="en-US" sz="2400" dirty="0"/>
                        <a:t>b</a:t>
                      </a:r>
                      <a:r>
                        <a:rPr lang="en-US" sz="2400" baseline="0" dirty="0"/>
                        <a:t> </a:t>
                      </a:r>
                      <a:r>
                        <a:rPr lang="en-US" sz="2400" dirty="0"/>
                        <a:t>= </a:t>
                      </a:r>
                      <a:r>
                        <a:rPr lang="en-US" sz="2400" dirty="0" err="1">
                          <a:solidFill>
                            <a:srgbClr val="FF00FF"/>
                          </a:solidFill>
                        </a:rPr>
                        <a:t>input</a:t>
                      </a:r>
                      <a:r>
                        <a:rPr lang="en-US" sz="2400" dirty="0" err="1"/>
                        <a:t>.nextByte</a:t>
                      </a:r>
                      <a:r>
                        <a:rPr lang="en-US" sz="2400" dirty="0"/>
                        <a:t>();</a:t>
                      </a:r>
                    </a:p>
                  </a:txBody>
                  <a:tcPr/>
                </a:tc>
                <a:extLst>
                  <a:ext uri="{0D108BD9-81ED-4DB2-BD59-A6C34878D82A}">
                    <a16:rowId xmlns:a16="http://schemas.microsoft.com/office/drawing/2014/main" val="10002"/>
                  </a:ext>
                </a:extLst>
              </a:tr>
              <a:tr h="417045">
                <a:tc>
                  <a:txBody>
                    <a:bodyPr/>
                    <a:lstStyle/>
                    <a:p>
                      <a:r>
                        <a:rPr lang="en-US" sz="2400" dirty="0"/>
                        <a:t>short </a:t>
                      </a:r>
                      <a:r>
                        <a:rPr lang="en-US" sz="2400" dirty="0" err="1"/>
                        <a:t>sh</a:t>
                      </a:r>
                      <a:r>
                        <a:rPr lang="en-US" sz="2400" dirty="0"/>
                        <a:t>;</a:t>
                      </a:r>
                    </a:p>
                  </a:txBody>
                  <a:tcPr/>
                </a:tc>
                <a:tc>
                  <a:txBody>
                    <a:bodyPr/>
                    <a:lstStyle/>
                    <a:p>
                      <a:pPr algn="ctr"/>
                      <a:r>
                        <a:rPr lang="en-US" sz="2400" dirty="0" err="1"/>
                        <a:t>sh</a:t>
                      </a:r>
                      <a:r>
                        <a:rPr lang="en-US" sz="2400" dirty="0"/>
                        <a:t> = </a:t>
                      </a:r>
                      <a:r>
                        <a:rPr lang="en-US" sz="2400" dirty="0" err="1">
                          <a:solidFill>
                            <a:srgbClr val="FF00FF"/>
                          </a:solidFill>
                        </a:rPr>
                        <a:t>input</a:t>
                      </a:r>
                      <a:r>
                        <a:rPr lang="en-US" sz="2400" dirty="0" err="1"/>
                        <a:t>.nextShort</a:t>
                      </a:r>
                      <a:r>
                        <a:rPr lang="en-US" sz="2400" dirty="0"/>
                        <a:t>();</a:t>
                      </a:r>
                    </a:p>
                  </a:txBody>
                  <a:tcPr/>
                </a:tc>
                <a:extLst>
                  <a:ext uri="{0D108BD9-81ED-4DB2-BD59-A6C34878D82A}">
                    <a16:rowId xmlns:a16="http://schemas.microsoft.com/office/drawing/2014/main" val="10003"/>
                  </a:ext>
                </a:extLst>
              </a:tr>
              <a:tr h="391893">
                <a:tc>
                  <a:txBody>
                    <a:bodyPr/>
                    <a:lstStyle/>
                    <a:p>
                      <a:r>
                        <a:rPr lang="en-US" sz="2400" dirty="0" err="1"/>
                        <a:t>int</a:t>
                      </a:r>
                      <a:r>
                        <a:rPr lang="en-US" sz="2400" baseline="0" dirty="0"/>
                        <a:t> </a:t>
                      </a:r>
                      <a:r>
                        <a:rPr lang="en-US" sz="2400" baseline="0" dirty="0" err="1"/>
                        <a:t>i</a:t>
                      </a:r>
                      <a:r>
                        <a:rPr lang="en-US" sz="2400" baseline="0" dirty="0"/>
                        <a:t> ;</a:t>
                      </a:r>
                      <a:endParaRPr lang="en-US" sz="2400" dirty="0"/>
                    </a:p>
                  </a:txBody>
                  <a:tcPr/>
                </a:tc>
                <a:tc>
                  <a:txBody>
                    <a:bodyPr/>
                    <a:lstStyle/>
                    <a:p>
                      <a:pPr algn="ctr"/>
                      <a:r>
                        <a:rPr lang="en-US" sz="2400" dirty="0" err="1"/>
                        <a:t>i</a:t>
                      </a:r>
                      <a:r>
                        <a:rPr lang="en-US" sz="2400" dirty="0"/>
                        <a:t> = </a:t>
                      </a:r>
                      <a:r>
                        <a:rPr lang="en-US" sz="2400" dirty="0" err="1">
                          <a:solidFill>
                            <a:srgbClr val="FF00FF"/>
                          </a:solidFill>
                        </a:rPr>
                        <a:t>input</a:t>
                      </a:r>
                      <a:r>
                        <a:rPr lang="en-US" sz="2400" dirty="0" err="1"/>
                        <a:t>.nextInt</a:t>
                      </a:r>
                      <a:r>
                        <a:rPr lang="en-US" sz="2400" dirty="0"/>
                        <a:t>();</a:t>
                      </a:r>
                    </a:p>
                  </a:txBody>
                  <a:tcPr/>
                </a:tc>
                <a:extLst>
                  <a:ext uri="{0D108BD9-81ED-4DB2-BD59-A6C34878D82A}">
                    <a16:rowId xmlns:a16="http://schemas.microsoft.com/office/drawing/2014/main" val="10004"/>
                  </a:ext>
                </a:extLst>
              </a:tr>
              <a:tr h="391893">
                <a:tc>
                  <a:txBody>
                    <a:bodyPr/>
                    <a:lstStyle/>
                    <a:p>
                      <a:r>
                        <a:rPr lang="en-US" sz="2400" dirty="0"/>
                        <a:t>long </a:t>
                      </a:r>
                      <a:r>
                        <a:rPr lang="en-US" sz="2400" dirty="0" err="1"/>
                        <a:t>lg</a:t>
                      </a:r>
                      <a:r>
                        <a:rPr lang="en-US" sz="2400" dirty="0"/>
                        <a:t>;</a:t>
                      </a:r>
                    </a:p>
                  </a:txBody>
                  <a:tcPr/>
                </a:tc>
                <a:tc>
                  <a:txBody>
                    <a:bodyPr/>
                    <a:lstStyle/>
                    <a:p>
                      <a:pPr algn="ctr"/>
                      <a:r>
                        <a:rPr lang="en-US" sz="2400" dirty="0" err="1"/>
                        <a:t>lg</a:t>
                      </a:r>
                      <a:r>
                        <a:rPr lang="en-US" sz="2400" dirty="0"/>
                        <a:t> = </a:t>
                      </a:r>
                      <a:r>
                        <a:rPr lang="en-US" sz="2400" dirty="0" err="1">
                          <a:solidFill>
                            <a:srgbClr val="FF00FF"/>
                          </a:solidFill>
                        </a:rPr>
                        <a:t>input</a:t>
                      </a:r>
                      <a:r>
                        <a:rPr lang="en-US" sz="2400" dirty="0" err="1"/>
                        <a:t>.nextLong</a:t>
                      </a:r>
                      <a:r>
                        <a:rPr lang="en-US" sz="2400" dirty="0"/>
                        <a:t>();</a:t>
                      </a:r>
                    </a:p>
                  </a:txBody>
                  <a:tcPr/>
                </a:tc>
                <a:extLst>
                  <a:ext uri="{0D108BD9-81ED-4DB2-BD59-A6C34878D82A}">
                    <a16:rowId xmlns:a16="http://schemas.microsoft.com/office/drawing/2014/main" val="10005"/>
                  </a:ext>
                </a:extLst>
              </a:tr>
              <a:tr h="656359">
                <a:tc>
                  <a:txBody>
                    <a:bodyPr/>
                    <a:lstStyle/>
                    <a:p>
                      <a:r>
                        <a:rPr lang="en-US" sz="2400" dirty="0"/>
                        <a:t>double</a:t>
                      </a:r>
                      <a:r>
                        <a:rPr lang="en-US" sz="2400" baseline="0" dirty="0"/>
                        <a:t> d</a:t>
                      </a:r>
                      <a:r>
                        <a:rPr lang="en-US" sz="2400" dirty="0"/>
                        <a:t>;</a:t>
                      </a:r>
                    </a:p>
                  </a:txBody>
                  <a:tcPr/>
                </a:tc>
                <a:tc>
                  <a:txBody>
                    <a:bodyPr/>
                    <a:lstStyle/>
                    <a:p>
                      <a:pPr algn="ctr"/>
                      <a:r>
                        <a:rPr lang="en-US" sz="2400" dirty="0"/>
                        <a:t>d = </a:t>
                      </a:r>
                      <a:r>
                        <a:rPr lang="en-US" sz="2400" dirty="0">
                          <a:solidFill>
                            <a:srgbClr val="FF00FF"/>
                          </a:solidFill>
                        </a:rPr>
                        <a:t>input</a:t>
                      </a:r>
                      <a:r>
                        <a:rPr lang="en-US" sz="2400" dirty="0"/>
                        <a:t>.</a:t>
                      </a: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nextDouble</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2400" dirty="0">
                          <a:solidFill>
                            <a:schemeClr val="tx1"/>
                          </a:solidFill>
                        </a:rPr>
                        <a:t>;</a:t>
                      </a:r>
                    </a:p>
                  </a:txBody>
                  <a:tcPr/>
                </a:tc>
                <a:extLst>
                  <a:ext uri="{0D108BD9-81ED-4DB2-BD59-A6C34878D82A}">
                    <a16:rowId xmlns:a16="http://schemas.microsoft.com/office/drawing/2014/main" val="10006"/>
                  </a:ext>
                </a:extLst>
              </a:tr>
              <a:tr h="656359">
                <a:tc>
                  <a:txBody>
                    <a:bodyPr/>
                    <a:lstStyle/>
                    <a:p>
                      <a:r>
                        <a:rPr lang="en-US" sz="2400" dirty="0"/>
                        <a:t>float </a:t>
                      </a:r>
                      <a:r>
                        <a:rPr lang="en-US" sz="2400" dirty="0" err="1"/>
                        <a:t>flt</a:t>
                      </a:r>
                      <a:r>
                        <a:rPr lang="en-US" sz="2400" dirty="0"/>
                        <a:t>;</a:t>
                      </a:r>
                    </a:p>
                  </a:txBody>
                  <a:tcPr/>
                </a:tc>
                <a:tc>
                  <a:txBody>
                    <a:bodyPr/>
                    <a:lstStyle/>
                    <a:p>
                      <a:pPr algn="ctr"/>
                      <a:r>
                        <a:rPr lang="en-US" sz="2400" dirty="0" err="1"/>
                        <a:t>flt</a:t>
                      </a:r>
                      <a:r>
                        <a:rPr lang="en-US" sz="2400" dirty="0"/>
                        <a:t> = </a:t>
                      </a:r>
                      <a:r>
                        <a:rPr lang="en-US" sz="2400" dirty="0" err="1">
                          <a:solidFill>
                            <a:srgbClr val="FF00FF"/>
                          </a:solidFill>
                        </a:rPr>
                        <a:t>input</a:t>
                      </a:r>
                      <a:r>
                        <a:rPr lang="en-US" sz="2400" dirty="0" err="1"/>
                        <a:t>.nextFloat</a:t>
                      </a:r>
                      <a:r>
                        <a:rPr lang="en-US" sz="2400" dirty="0"/>
                        <a:t>();</a:t>
                      </a:r>
                    </a:p>
                  </a:txBody>
                  <a:tcPr/>
                </a:tc>
                <a:extLst>
                  <a:ext uri="{0D108BD9-81ED-4DB2-BD59-A6C34878D82A}">
                    <a16:rowId xmlns:a16="http://schemas.microsoft.com/office/drawing/2014/main" val="10007"/>
                  </a:ext>
                </a:extLst>
              </a:tr>
              <a:tr h="656359">
                <a:tc>
                  <a:txBody>
                    <a:bodyPr/>
                    <a:lstStyle/>
                    <a:p>
                      <a:r>
                        <a:rPr lang="en-US" sz="2400" dirty="0"/>
                        <a:t>char </a:t>
                      </a:r>
                      <a:r>
                        <a:rPr lang="en-US" sz="2400" dirty="0" err="1"/>
                        <a:t>ch</a:t>
                      </a:r>
                      <a:r>
                        <a:rPr lang="en-US" sz="2400" dirty="0"/>
                        <a:t>;</a:t>
                      </a:r>
                    </a:p>
                  </a:txBody>
                  <a:tcPr>
                    <a:solidFill>
                      <a:srgbClr val="FFFF00"/>
                    </a:solidFill>
                  </a:tcPr>
                </a:tc>
                <a:tc>
                  <a:txBody>
                    <a:bodyPr/>
                    <a:lstStyle/>
                    <a:p>
                      <a:pPr algn="ctr"/>
                      <a:r>
                        <a:rPr lang="en-US" sz="2400" dirty="0" err="1"/>
                        <a:t>ch</a:t>
                      </a:r>
                      <a:r>
                        <a:rPr lang="en-US" sz="2400" dirty="0"/>
                        <a:t> = </a:t>
                      </a:r>
                      <a:r>
                        <a:rPr lang="en-US" sz="2400" dirty="0" err="1">
                          <a:solidFill>
                            <a:srgbClr val="FF00FF"/>
                          </a:solidFill>
                        </a:rPr>
                        <a:t>input</a:t>
                      </a:r>
                      <a:r>
                        <a:rPr lang="en-US" sz="2400" dirty="0" err="1"/>
                        <a:t>.next</a:t>
                      </a:r>
                      <a:r>
                        <a:rPr lang="en-US" sz="2400" dirty="0"/>
                        <a:t>()</a:t>
                      </a:r>
                      <a:r>
                        <a:rPr lang="en-US" sz="2400" dirty="0">
                          <a:solidFill>
                            <a:srgbClr val="0000FF"/>
                          </a:solidFill>
                        </a:rPr>
                        <a:t>.</a:t>
                      </a:r>
                      <a:r>
                        <a:rPr lang="en-US" sz="2400" dirty="0" err="1">
                          <a:solidFill>
                            <a:srgbClr val="0000FF"/>
                          </a:solidFill>
                        </a:rPr>
                        <a:t>charAt</a:t>
                      </a:r>
                      <a:r>
                        <a:rPr lang="en-US" sz="2400" dirty="0">
                          <a:solidFill>
                            <a:srgbClr val="0000FF"/>
                          </a:solidFill>
                        </a:rPr>
                        <a:t>(0)</a:t>
                      </a:r>
                      <a:r>
                        <a:rPr lang="en-US" sz="2400" dirty="0"/>
                        <a:t>;</a:t>
                      </a:r>
                    </a:p>
                  </a:txBody>
                  <a:tcPr>
                    <a:solidFill>
                      <a:srgbClr val="FFFF00"/>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457200" y="5589240"/>
            <a:ext cx="8188424"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ahoma" panose="020B0604030504040204" pitchFamily="34" charset="0"/>
                <a:ea typeface="Tahoma" panose="020B0604030504040204" pitchFamily="34" charset="0"/>
                <a:cs typeface="Tahoma" panose="020B0604030504040204" pitchFamily="34" charset="0"/>
              </a:rPr>
              <a:t>If an incorrect data is read by a method (ex: read double with </a:t>
            </a:r>
            <a:r>
              <a:rPr lang="en-US" dirty="0" err="1">
                <a:latin typeface="Tahoma" panose="020B0604030504040204" pitchFamily="34" charset="0"/>
                <a:ea typeface="Tahoma" panose="020B0604030504040204" pitchFamily="34" charset="0"/>
                <a:cs typeface="Tahoma" panose="020B0604030504040204" pitchFamily="34" charset="0"/>
              </a:rPr>
              <a:t>nextInt</a:t>
            </a:r>
            <a:r>
              <a:rPr lang="en-US" dirty="0">
                <a:latin typeface="Tahoma" panose="020B0604030504040204" pitchFamily="34" charset="0"/>
                <a:ea typeface="Tahoma" panose="020B0604030504040204" pitchFamily="34" charset="0"/>
                <a:cs typeface="Tahoma" panose="020B0604030504040204" pitchFamily="34" charset="0"/>
              </a:rPr>
              <a:t>())</a:t>
            </a:r>
          </a:p>
          <a:p>
            <a:pPr algn="ctr"/>
            <a:r>
              <a:rPr lang="en-US" dirty="0">
                <a:latin typeface="Tahoma" panose="020B0604030504040204" pitchFamily="34" charset="0"/>
                <a:ea typeface="Tahoma" panose="020B0604030504040204" pitchFamily="34" charset="0"/>
                <a:cs typeface="Tahoma" panose="020B0604030504040204" pitchFamily="34" charset="0"/>
              </a:rPr>
              <a:t>the program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terminates with a run-time error</a:t>
            </a:r>
            <a:r>
              <a:rPr lang="en-US" dirty="0">
                <a:latin typeface="Tahoma" panose="020B0604030504040204" pitchFamily="34" charset="0"/>
                <a:ea typeface="Tahoma" panose="020B0604030504040204" pitchFamily="34" charset="0"/>
                <a:cs typeface="Tahoma" panose="020B0604030504040204" pitchFamily="34" charset="0"/>
              </a:rPr>
              <a:t> message indicating an input mismatch</a:t>
            </a:r>
            <a:endParaRPr lang="en-US" dirty="0"/>
          </a:p>
        </p:txBody>
      </p:sp>
    </p:spTree>
    <p:extLst>
      <p:ext uri="{BB962C8B-B14F-4D97-AF65-F5344CB8AC3E}">
        <p14:creationId xmlns:p14="http://schemas.microsoft.com/office/powerpoint/2010/main" val="2664870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ACCEPTING INTEGERS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79512" y="836712"/>
            <a:ext cx="8784976" cy="5909310"/>
            <a:chOff x="323528" y="1236822"/>
            <a:chExt cx="7848872" cy="5556665"/>
          </a:xfrm>
        </p:grpSpPr>
        <p:sp>
          <p:nvSpPr>
            <p:cNvPr id="21" name="TextBox 20"/>
            <p:cNvSpPr txBox="1"/>
            <p:nvPr/>
          </p:nvSpPr>
          <p:spPr>
            <a:xfrm>
              <a:off x="971600" y="1236822"/>
              <a:ext cx="7200800" cy="5180432"/>
            </a:xfrm>
            <a:prstGeom prst="rect">
              <a:avLst/>
            </a:prstGeom>
            <a:solidFill>
              <a:schemeClr val="bg2"/>
            </a:solidFill>
            <a:ln w="28575" cap="rnd" cmpd="thickThin">
              <a:solidFill>
                <a:srgbClr val="0000FF"/>
              </a:solidFill>
            </a:ln>
          </p:spPr>
          <p:txBody>
            <a:bodyPr wrap="square" rtlCol="0">
              <a:spAutoFit/>
            </a:bodyPr>
            <a:lstStyle/>
            <a:p>
              <a:r>
                <a:rPr lang="en-US" sz="1600" dirty="0"/>
                <a:t>// import necessary libraries</a:t>
              </a:r>
            </a:p>
            <a:p>
              <a:r>
                <a:rPr lang="en-US" sz="1600" dirty="0">
                  <a:solidFill>
                    <a:srgbClr val="00B0F0"/>
                  </a:solidFill>
                </a:rPr>
                <a:t>import</a:t>
              </a:r>
              <a:r>
                <a:rPr lang="en-US" sz="1600" dirty="0">
                  <a:solidFill>
                    <a:srgbClr val="0000FF"/>
                  </a:solidFill>
                </a:rPr>
                <a:t> </a:t>
              </a:r>
              <a:r>
                <a:rPr lang="en-US" sz="1600" dirty="0" err="1">
                  <a:solidFill>
                    <a:srgbClr val="0000FF"/>
                  </a:solidFill>
                </a:rPr>
                <a:t>java.util</a:t>
              </a:r>
              <a:r>
                <a:rPr lang="en-US" sz="1600" dirty="0">
                  <a:solidFill>
                    <a:srgbClr val="0000FF"/>
                  </a:solidFill>
                </a:rPr>
                <a:t>.*;		</a:t>
              </a:r>
              <a:r>
                <a:rPr lang="en-US" sz="1600" dirty="0">
                  <a:solidFill>
                    <a:srgbClr val="00B050"/>
                  </a:solidFill>
                </a:rPr>
                <a:t>//</a:t>
              </a:r>
              <a:r>
                <a:rPr lang="en-US" altLang="en-US" sz="1600" dirty="0">
                  <a:solidFill>
                    <a:srgbClr val="00B050"/>
                  </a:solidFill>
                </a:rPr>
                <a:t> 1:import the Scanner class</a:t>
              </a:r>
              <a:endParaRPr lang="en-US" sz="1600" dirty="0">
                <a:solidFill>
                  <a:srgbClr val="00B050"/>
                </a:solidFill>
              </a:endParaRPr>
            </a:p>
            <a:p>
              <a:r>
                <a:rPr lang="en-US" sz="1600" dirty="0">
                  <a:solidFill>
                    <a:srgbClr val="00B0F0"/>
                  </a:solidFill>
                </a:rPr>
                <a:t>public class</a:t>
              </a:r>
              <a:r>
                <a:rPr lang="en-US" sz="1600" dirty="0">
                  <a:solidFill>
                    <a:srgbClr val="0000FF"/>
                  </a:solidFill>
                </a:rPr>
                <a:t> UserInput1</a:t>
              </a:r>
            </a:p>
            <a:p>
              <a:r>
                <a:rPr lang="en-US" sz="1600" dirty="0">
                  <a:solidFill>
                    <a:srgbClr val="0000FF"/>
                  </a:solidFill>
                </a:rPr>
                <a:t>{</a:t>
              </a:r>
            </a:p>
            <a:p>
              <a:r>
                <a:rPr lang="en-US" sz="1600" dirty="0">
                  <a:solidFill>
                    <a:srgbClr val="00B050"/>
                  </a:solidFill>
                </a:rPr>
                <a:t>//2: </a:t>
              </a:r>
              <a:r>
                <a:rPr lang="en-US" altLang="en-US" sz="1600" dirty="0">
                  <a:solidFill>
                    <a:srgbClr val="00B050"/>
                  </a:solidFill>
                  <a:ea typeface="MS PGothic" pitchFamily="34" charset="-128"/>
                </a:rPr>
                <a:t>declaring a reference variable of a Scanner</a:t>
              </a:r>
            </a:p>
            <a:p>
              <a:pPr lvl="1"/>
              <a:r>
                <a:rPr lang="en-US" altLang="en-US" sz="1600" dirty="0">
                  <a:solidFill>
                    <a:srgbClr val="00B050"/>
                  </a:solidFill>
                </a:rPr>
                <a:t>                      //3: creating an instance of the Scanner</a:t>
              </a:r>
            </a:p>
            <a:p>
              <a:r>
                <a:rPr lang="en-US" sz="1600" dirty="0">
                  <a:solidFill>
                    <a:srgbClr val="00B0F0"/>
                  </a:solidFill>
                </a:rPr>
                <a:t>   static </a:t>
              </a:r>
              <a:r>
                <a:rPr lang="en-US" sz="1600" dirty="0">
                  <a:solidFill>
                    <a:srgbClr val="0000FF"/>
                  </a:solidFill>
                </a:rPr>
                <a:t>Scanner console = </a:t>
              </a:r>
              <a:r>
                <a:rPr lang="en-US" sz="1600" dirty="0">
                  <a:solidFill>
                    <a:srgbClr val="00B0F0"/>
                  </a:solidFill>
                </a:rPr>
                <a:t>new</a:t>
              </a:r>
              <a:r>
                <a:rPr lang="en-US" sz="1600" dirty="0">
                  <a:solidFill>
                    <a:srgbClr val="0000FF"/>
                  </a:solidFill>
                </a:rPr>
                <a:t> Scanner (System.in);</a:t>
              </a:r>
            </a:p>
            <a:p>
              <a:r>
                <a:rPr lang="en-US" sz="1600" dirty="0">
                  <a:solidFill>
                    <a:srgbClr val="00B0F0"/>
                  </a:solidFill>
                </a:rPr>
                <a:t>   public static void</a:t>
              </a:r>
              <a:r>
                <a:rPr lang="en-US" sz="1600" dirty="0">
                  <a:solidFill>
                    <a:srgbClr val="0000FF"/>
                  </a:solidFill>
                </a:rPr>
                <a:t> main (String[] </a:t>
              </a:r>
              <a:r>
                <a:rPr lang="en-US" sz="1600" dirty="0" err="1">
                  <a:solidFill>
                    <a:srgbClr val="0000FF"/>
                  </a:solidFill>
                </a:rPr>
                <a:t>args</a:t>
              </a:r>
              <a:r>
                <a:rPr lang="en-US" sz="1600" dirty="0">
                  <a:solidFill>
                    <a:srgbClr val="0000FF"/>
                  </a:solidFill>
                </a:rPr>
                <a:t>)</a:t>
              </a:r>
            </a:p>
            <a:p>
              <a:r>
                <a:rPr lang="en-US" sz="1600" dirty="0">
                  <a:solidFill>
                    <a:srgbClr val="0000FF"/>
                  </a:solidFill>
                </a:rPr>
                <a:t>      {</a:t>
              </a:r>
            </a:p>
            <a:p>
              <a:r>
                <a:rPr lang="en-US" sz="1600" dirty="0">
                  <a:solidFill>
                    <a:srgbClr val="0000FF"/>
                  </a:solidFill>
                </a:rPr>
                <a:t>         </a:t>
              </a:r>
              <a:r>
                <a:rPr lang="en-US" sz="1600" dirty="0"/>
                <a:t>// Declaration section: to declare needed variables</a:t>
              </a:r>
            </a:p>
            <a:p>
              <a:r>
                <a:rPr lang="en-US" sz="1600" dirty="0"/>
                <a:t>	</a:t>
              </a:r>
              <a:r>
                <a:rPr lang="en-US" sz="1600" dirty="0" err="1">
                  <a:solidFill>
                    <a:srgbClr val="00B0F0"/>
                  </a:solidFill>
                </a:rPr>
                <a:t>int</a:t>
              </a:r>
              <a:r>
                <a:rPr lang="en-US" sz="1600" dirty="0">
                  <a:solidFill>
                    <a:srgbClr val="0000FF"/>
                  </a:solidFill>
                </a:rPr>
                <a:t> feet;</a:t>
              </a:r>
            </a:p>
            <a:p>
              <a:r>
                <a:rPr lang="en-US" sz="1600" dirty="0">
                  <a:solidFill>
                    <a:srgbClr val="0000FF"/>
                  </a:solidFill>
                </a:rPr>
                <a:t>	</a:t>
              </a:r>
              <a:r>
                <a:rPr lang="en-US" sz="1600" dirty="0" err="1">
                  <a:solidFill>
                    <a:srgbClr val="00B0F0"/>
                  </a:solidFill>
                </a:rPr>
                <a:t>int</a:t>
              </a:r>
              <a:r>
                <a:rPr lang="en-US" sz="1600" dirty="0">
                  <a:solidFill>
                    <a:srgbClr val="0000FF"/>
                  </a:solidFill>
                </a:rPr>
                <a:t> inches;</a:t>
              </a:r>
            </a:p>
            <a:p>
              <a:r>
                <a:rPr lang="en-US" sz="1600" dirty="0"/>
                <a:t>         // Input section: to enter values of used variables</a:t>
              </a:r>
            </a:p>
            <a:p>
              <a:r>
                <a:rPr lang="en-US" sz="1600" dirty="0"/>
                <a:t>	</a:t>
              </a:r>
              <a:r>
                <a:rPr lang="en-US" sz="1600" dirty="0" err="1">
                  <a:solidFill>
                    <a:srgbClr val="0000FF"/>
                  </a:solidFill>
                </a:rPr>
                <a:t>System.out.println</a:t>
              </a:r>
              <a:r>
                <a:rPr lang="en-US" sz="1600" dirty="0">
                  <a:solidFill>
                    <a:srgbClr val="0000FF"/>
                  </a:solidFill>
                </a:rPr>
                <a:t> (“Enter two integers separated by spaces”);</a:t>
              </a:r>
            </a:p>
            <a:p>
              <a:pPr marL="0" lvl="1"/>
              <a:r>
                <a:rPr lang="en-US" sz="1600" dirty="0">
                  <a:solidFill>
                    <a:srgbClr val="0000FF"/>
                  </a:solidFill>
                </a:rPr>
                <a:t>	feet = </a:t>
              </a:r>
              <a:r>
                <a:rPr lang="en-US" sz="1600" dirty="0" err="1">
                  <a:solidFill>
                    <a:srgbClr val="0000FF"/>
                  </a:solidFill>
                </a:rPr>
                <a:t>console.nextInt</a:t>
              </a:r>
              <a:r>
                <a:rPr lang="en-US" sz="1600" dirty="0">
                  <a:solidFill>
                    <a:srgbClr val="0000FF"/>
                  </a:solidFill>
                </a:rPr>
                <a:t>(); </a:t>
              </a:r>
              <a:r>
                <a:rPr lang="en-US" sz="1400" dirty="0">
                  <a:solidFill>
                    <a:srgbClr val="00B050"/>
                  </a:solidFill>
                </a:rPr>
                <a:t>//4: </a:t>
              </a:r>
              <a:r>
                <a:rPr lang="en-US" altLang="en-US" sz="1400" dirty="0">
                  <a:solidFill>
                    <a:srgbClr val="00B050"/>
                  </a:solidFill>
                </a:rPr>
                <a:t>use specific methods to enter data</a:t>
              </a:r>
              <a:endParaRPr lang="en-US" sz="1600" dirty="0">
                <a:solidFill>
                  <a:srgbClr val="0000FF"/>
                </a:solidFill>
              </a:endParaRPr>
            </a:p>
            <a:p>
              <a:pPr marL="0" lvl="1"/>
              <a:r>
                <a:rPr lang="en-US" sz="1600" dirty="0">
                  <a:solidFill>
                    <a:srgbClr val="0000FF"/>
                  </a:solidFill>
                </a:rPr>
                <a:t>	inches = </a:t>
              </a:r>
              <a:r>
                <a:rPr lang="en-US" sz="1600" dirty="0" err="1">
                  <a:solidFill>
                    <a:srgbClr val="0000FF"/>
                  </a:solidFill>
                </a:rPr>
                <a:t>console.nextInt</a:t>
              </a:r>
              <a:r>
                <a:rPr lang="en-US" sz="1600" dirty="0">
                  <a:solidFill>
                    <a:srgbClr val="0000FF"/>
                  </a:solidFill>
                </a:rPr>
                <a:t>();</a:t>
              </a:r>
              <a:r>
                <a:rPr lang="en-US" sz="1400" dirty="0">
                  <a:solidFill>
                    <a:srgbClr val="00B050"/>
                  </a:solidFill>
                </a:rPr>
                <a:t> //will read data from </a:t>
              </a:r>
              <a:r>
                <a:rPr lang="en-US" sz="1400" dirty="0" err="1">
                  <a:solidFill>
                    <a:srgbClr val="00B050"/>
                  </a:solidFill>
                </a:rPr>
                <a:t>keyboared</a:t>
              </a:r>
              <a:endParaRPr lang="en-US" sz="1600" dirty="0">
                <a:solidFill>
                  <a:srgbClr val="0000FF"/>
                </a:solidFill>
              </a:endParaRPr>
            </a:p>
            <a:p>
              <a:r>
                <a:rPr lang="en-US" sz="1600" dirty="0"/>
                <a:t>         // Processing section: processing statements</a:t>
              </a:r>
            </a:p>
            <a:p>
              <a:r>
                <a:rPr lang="en-US" sz="1600" dirty="0"/>
                <a:t>         // Output section: display program output</a:t>
              </a:r>
            </a:p>
            <a:p>
              <a:r>
                <a:rPr lang="en-US" sz="1600" dirty="0">
                  <a:solidFill>
                    <a:srgbClr val="0000FF"/>
                  </a:solidFill>
                </a:rPr>
                <a:t>	</a:t>
              </a:r>
              <a:r>
                <a:rPr lang="en-US" sz="1600" dirty="0" err="1">
                  <a:solidFill>
                    <a:srgbClr val="0000FF"/>
                  </a:solidFill>
                </a:rPr>
                <a:t>System.out.println</a:t>
              </a:r>
              <a:r>
                <a:rPr lang="en-US" sz="1600" dirty="0">
                  <a:solidFill>
                    <a:srgbClr val="0000FF"/>
                  </a:solidFill>
                </a:rPr>
                <a:t> (“feet = “ + feet);</a:t>
              </a:r>
            </a:p>
            <a:p>
              <a:r>
                <a:rPr lang="en-US" sz="1600" dirty="0">
                  <a:solidFill>
                    <a:srgbClr val="0000FF"/>
                  </a:solidFill>
                </a:rPr>
                <a:t>	</a:t>
              </a:r>
              <a:r>
                <a:rPr lang="en-US" sz="1600" dirty="0" err="1">
                  <a:solidFill>
                    <a:srgbClr val="0000FF"/>
                  </a:solidFill>
                </a:rPr>
                <a:t>System.out.println</a:t>
              </a:r>
              <a:r>
                <a:rPr lang="en-US" sz="1600" dirty="0">
                  <a:solidFill>
                    <a:srgbClr val="0000FF"/>
                  </a:solidFill>
                </a:rPr>
                <a:t> (“inches = “ + inches);</a:t>
              </a:r>
            </a:p>
            <a:p>
              <a:r>
                <a:rPr lang="en-US" sz="1600" dirty="0">
                  <a:solidFill>
                    <a:srgbClr val="0000FF"/>
                  </a:solidFill>
                </a:rPr>
                <a:t>      } </a:t>
              </a:r>
              <a:r>
                <a:rPr lang="en-US" sz="1600" dirty="0"/>
                <a:t>// end main</a:t>
              </a:r>
            </a:p>
            <a:p>
              <a:r>
                <a:rPr lang="en-US" sz="1600" dirty="0">
                  <a:solidFill>
                    <a:srgbClr val="0000FF"/>
                  </a:solidFill>
                </a:rPr>
                <a:t>} </a:t>
              </a:r>
              <a:r>
                <a:rPr lang="en-US" sz="1600" dirty="0"/>
                <a:t>// end class</a:t>
              </a:r>
            </a:p>
          </p:txBody>
        </p:sp>
        <p:sp>
          <p:nvSpPr>
            <p:cNvPr id="22" name="TextBox 21"/>
            <p:cNvSpPr txBox="1"/>
            <p:nvPr/>
          </p:nvSpPr>
          <p:spPr>
            <a:xfrm>
              <a:off x="323528" y="1236822"/>
              <a:ext cx="576064" cy="5556665"/>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a:p>
              <a:pPr algn="r"/>
              <a:r>
                <a:rPr lang="en-US" dirty="0">
                  <a:solidFill>
                    <a:srgbClr val="FF0000"/>
                  </a:solidFill>
                </a:rPr>
                <a:t>17</a:t>
              </a:r>
            </a:p>
            <a:p>
              <a:pPr algn="r"/>
              <a:r>
                <a:rPr lang="en-US" dirty="0">
                  <a:solidFill>
                    <a:srgbClr val="FF0000"/>
                  </a:solidFill>
                </a:rPr>
                <a:t>18</a:t>
              </a:r>
            </a:p>
            <a:p>
              <a:pPr algn="r"/>
              <a:r>
                <a:rPr lang="en-US" dirty="0">
                  <a:solidFill>
                    <a:srgbClr val="FF0000"/>
                  </a:solidFill>
                </a:rPr>
                <a:t>19</a:t>
              </a:r>
            </a:p>
            <a:p>
              <a:pPr algn="r"/>
              <a:r>
                <a:rPr lang="en-US" dirty="0">
                  <a:solidFill>
                    <a:srgbClr val="FF0000"/>
                  </a:solidFill>
                </a:rPr>
                <a:t>20</a:t>
              </a:r>
            </a:p>
            <a:p>
              <a:pPr algn="r"/>
              <a:r>
                <a:rPr lang="en-US" dirty="0">
                  <a:solidFill>
                    <a:srgbClr val="FF0000"/>
                  </a:solidFill>
                </a:rPr>
                <a:t>21</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125</a:t>
            </a:fld>
            <a:endParaRPr lang="en-US"/>
          </a:p>
        </p:txBody>
      </p:sp>
      <p:sp>
        <p:nvSpPr>
          <p:cNvPr id="2" name="Rectangle 1"/>
          <p:cNvSpPr/>
          <p:nvPr/>
        </p:nvSpPr>
        <p:spPr>
          <a:xfrm>
            <a:off x="2574154" y="2348880"/>
            <a:ext cx="936104"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71800" y="4511295"/>
            <a:ext cx="936104"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391312" y="4277728"/>
            <a:ext cx="936104"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03793" y="1196752"/>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99592" y="231287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99592" y="4295271"/>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99592" y="4511295"/>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1605857" y="2010284"/>
            <a:ext cx="864096" cy="348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588589" y="2357593"/>
            <a:ext cx="2895303"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33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heel(1)">
                                      <p:cBhvr>
                                        <p:cTn id="34" dur="2000"/>
                                        <p:tgtEl>
                                          <p:spTgt spid="2"/>
                                        </p:tgtEl>
                                      </p:cBhvr>
                                    </p:animEffect>
                                  </p:childTnLst>
                                </p:cTn>
                              </p:par>
                            </p:childTnLst>
                          </p:cTn>
                        </p:par>
                        <p:par>
                          <p:cTn id="35" fill="hold">
                            <p:stCondLst>
                              <p:cond delay="2000"/>
                            </p:stCondLst>
                            <p:childTnLst>
                              <p:par>
                                <p:cTn id="36" presetID="21"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2000"/>
                                        <p:tgtEl>
                                          <p:spTgt spid="11"/>
                                        </p:tgtEl>
                                      </p:cBhvr>
                                    </p:animEffect>
                                  </p:childTnLst>
                                </p:cTn>
                              </p:par>
                            </p:childTnLst>
                          </p:cTn>
                        </p:par>
                        <p:par>
                          <p:cTn id="39" fill="hold">
                            <p:stCondLst>
                              <p:cond delay="4000"/>
                            </p:stCondLst>
                            <p:childTnLst>
                              <p:par>
                                <p:cTn id="40" presetID="21" presetClass="entr" presetSubtype="1"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heel(1)">
                                      <p:cBhvr>
                                        <p:cTn id="42" dur="2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heel(1)">
                                      <p:cBhvr>
                                        <p:cTn id="4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11" grpId="0" animBg="1"/>
      <p:bldP spid="12" grpId="0" animBg="1"/>
      <p:bldP spid="3" grpId="0" animBg="1"/>
      <p:bldP spid="14" grpId="0" animBg="1"/>
      <p:bldP spid="18" grpId="0" animBg="1"/>
      <p:bldP spid="19" grpId="0" animBg="1"/>
      <p:bldP spid="2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ACCEPTING INTEGERS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126</a:t>
            </a:fld>
            <a:endParaRPr lang="en-US"/>
          </a:p>
        </p:txBody>
      </p:sp>
      <p:grpSp>
        <p:nvGrpSpPr>
          <p:cNvPr id="9" name="Group 8"/>
          <p:cNvGrpSpPr/>
          <p:nvPr/>
        </p:nvGrpSpPr>
        <p:grpSpPr>
          <a:xfrm>
            <a:off x="179512" y="3387768"/>
            <a:ext cx="8784976" cy="646332"/>
            <a:chOff x="323528" y="1536604"/>
            <a:chExt cx="7848872" cy="607761"/>
          </a:xfrm>
        </p:grpSpPr>
        <p:sp>
          <p:nvSpPr>
            <p:cNvPr id="7" name="TextBox 6"/>
            <p:cNvSpPr txBox="1"/>
            <p:nvPr/>
          </p:nvSpPr>
          <p:spPr>
            <a:xfrm>
              <a:off x="971600" y="1536604"/>
              <a:ext cx="7200800" cy="607760"/>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 </a:t>
              </a:r>
              <a:r>
                <a:rPr lang="en-US" dirty="0">
                  <a:solidFill>
                    <a:srgbClr val="00B050"/>
                  </a:solidFill>
                </a:rPr>
                <a:t>// instantiate the object console from the class Scanner</a:t>
              </a:r>
            </a:p>
            <a:p>
              <a:r>
                <a:rPr lang="en-US" dirty="0">
                  <a:solidFill>
                    <a:srgbClr val="00B0F0"/>
                  </a:solidFill>
                </a:rPr>
                <a:t> static </a:t>
              </a:r>
              <a:r>
                <a:rPr lang="en-US" dirty="0">
                  <a:solidFill>
                    <a:srgbClr val="0000FF"/>
                  </a:solidFill>
                </a:rPr>
                <a:t>Scanner console = </a:t>
              </a:r>
              <a:r>
                <a:rPr lang="en-US" dirty="0">
                  <a:solidFill>
                    <a:srgbClr val="00B0F0"/>
                  </a:solidFill>
                </a:rPr>
                <a:t>new</a:t>
              </a:r>
              <a:r>
                <a:rPr lang="en-US" dirty="0">
                  <a:solidFill>
                    <a:srgbClr val="0000FF"/>
                  </a:solidFill>
                </a:rPr>
                <a:t> Scanner (System.in);</a:t>
              </a:r>
            </a:p>
          </p:txBody>
        </p:sp>
        <p:sp>
          <p:nvSpPr>
            <p:cNvPr id="8" name="TextBox 7"/>
            <p:cNvSpPr txBox="1"/>
            <p:nvPr/>
          </p:nvSpPr>
          <p:spPr>
            <a:xfrm>
              <a:off x="323528" y="1536605"/>
              <a:ext cx="576064" cy="607760"/>
            </a:xfrm>
            <a:prstGeom prst="rect">
              <a:avLst/>
            </a:prstGeom>
            <a:noFill/>
          </p:spPr>
          <p:txBody>
            <a:bodyPr wrap="square" rtlCol="0">
              <a:spAutoFit/>
            </a:bodyPr>
            <a:lstStyle/>
            <a:p>
              <a:pPr algn="r"/>
              <a:r>
                <a:rPr lang="en-US" dirty="0">
                  <a:solidFill>
                    <a:srgbClr val="FF0000"/>
                  </a:solidFill>
                </a:rPr>
                <a:t>5</a:t>
              </a:r>
            </a:p>
            <a:p>
              <a:pPr algn="r"/>
              <a:r>
                <a:rPr lang="en-US" dirty="0">
                  <a:solidFill>
                    <a:srgbClr val="FF0000"/>
                  </a:solidFill>
                </a:rPr>
                <a:t>6</a:t>
              </a:r>
            </a:p>
          </p:txBody>
        </p:sp>
      </p:grpSp>
      <p:sp>
        <p:nvSpPr>
          <p:cNvPr id="10" name="TextBox 9"/>
          <p:cNvSpPr txBox="1"/>
          <p:nvPr/>
        </p:nvSpPr>
        <p:spPr>
          <a:xfrm>
            <a:off x="323528" y="4005064"/>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Scanner </a:t>
            </a:r>
            <a:r>
              <a:rPr lang="en-US" sz="2000" dirty="0">
                <a:latin typeface="Tahoma" panose="020B0604030504040204" pitchFamily="34" charset="0"/>
                <a:ea typeface="Tahoma" panose="020B0604030504040204" pitchFamily="34" charset="0"/>
                <a:cs typeface="Tahoma" panose="020B0604030504040204" pitchFamily="34" charset="0"/>
              </a:rPr>
              <a:t>is a Java class defined in the previously imported package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java.util</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1" name="TextBox 10"/>
          <p:cNvSpPr txBox="1"/>
          <p:nvPr/>
        </p:nvSpPr>
        <p:spPr>
          <a:xfrm>
            <a:off x="323528" y="5013758"/>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console </a:t>
            </a:r>
            <a:r>
              <a:rPr lang="en-US" sz="2000" dirty="0">
                <a:latin typeface="Tahoma" panose="020B0604030504040204" pitchFamily="34" charset="0"/>
                <a:ea typeface="Tahoma" panose="020B0604030504040204" pitchFamily="34" charset="0"/>
                <a:cs typeface="Tahoma" panose="020B0604030504040204" pitchFamily="34" charset="0"/>
              </a:rPr>
              <a:t>is 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object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u="sng" dirty="0">
                <a:latin typeface="Tahoma" panose="020B0604030504040204" pitchFamily="34" charset="0"/>
                <a:ea typeface="Tahoma" panose="020B0604030504040204" pitchFamily="34" charset="0"/>
                <a:cs typeface="Tahoma" panose="020B0604030504040204" pitchFamily="34" charset="0"/>
              </a:rPr>
              <a:t>associated with</a:t>
            </a:r>
            <a:r>
              <a:rPr lang="en-US" sz="2000" dirty="0">
                <a:latin typeface="Tahoma" panose="020B0604030504040204" pitchFamily="34" charset="0"/>
                <a:ea typeface="Tahoma" panose="020B0604030504040204" pitchFamily="34" charset="0"/>
                <a:cs typeface="Tahoma" panose="020B0604030504040204" pitchFamily="34" charset="0"/>
              </a:rPr>
              <a:t> (of type)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Scanner</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2" name="TextBox 11"/>
          <p:cNvSpPr txBox="1"/>
          <p:nvPr/>
        </p:nvSpPr>
        <p:spPr>
          <a:xfrm>
            <a:off x="323528" y="5746614"/>
            <a:ext cx="8640960" cy="707886"/>
          </a:xfrm>
          <a:prstGeom prst="rect">
            <a:avLst/>
          </a:prstGeom>
          <a:solidFill>
            <a:schemeClr val="bg1"/>
          </a:solid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After this statement, any variable entered through the input device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(System.in) </a:t>
            </a:r>
            <a:r>
              <a:rPr lang="en-US" sz="2000" dirty="0">
                <a:latin typeface="Tahoma" panose="020B0604030504040204" pitchFamily="34" charset="0"/>
                <a:ea typeface="Tahoma" panose="020B0604030504040204" pitchFamily="34" charset="0"/>
                <a:cs typeface="Tahoma" panose="020B0604030504040204" pitchFamily="34" charset="0"/>
              </a:rPr>
              <a:t>uses the object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console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20" name="Group 19"/>
          <p:cNvGrpSpPr/>
          <p:nvPr/>
        </p:nvGrpSpPr>
        <p:grpSpPr>
          <a:xfrm>
            <a:off x="179512" y="980728"/>
            <a:ext cx="8784976" cy="648073"/>
            <a:chOff x="323528" y="1236822"/>
            <a:chExt cx="7848872" cy="609398"/>
          </a:xfrm>
        </p:grpSpPr>
        <p:sp>
          <p:nvSpPr>
            <p:cNvPr id="21" name="TextBox 20"/>
            <p:cNvSpPr txBox="1"/>
            <p:nvPr/>
          </p:nvSpPr>
          <p:spPr>
            <a:xfrm>
              <a:off x="971600" y="1498928"/>
              <a:ext cx="7200800" cy="34729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   </a:t>
              </a:r>
              <a:r>
                <a:rPr lang="en-US" dirty="0">
                  <a:solidFill>
                    <a:srgbClr val="0000FF"/>
                  </a:solidFill>
                </a:rPr>
                <a:t>import </a:t>
              </a:r>
              <a:r>
                <a:rPr lang="en-US" dirty="0" err="1">
                  <a:solidFill>
                    <a:srgbClr val="0000FF"/>
                  </a:solidFill>
                </a:rPr>
                <a:t>java.util</a:t>
              </a:r>
              <a:r>
                <a:rPr lang="en-US" dirty="0">
                  <a:solidFill>
                    <a:srgbClr val="0000FF"/>
                  </a:solidFill>
                </a:rPr>
                <a:t>.*;		</a:t>
              </a:r>
              <a:r>
                <a:rPr lang="en-US" dirty="0">
                  <a:solidFill>
                    <a:srgbClr val="00B050"/>
                  </a:solidFill>
                </a:rPr>
                <a:t> //contains the class Scanner</a:t>
              </a:r>
              <a:endParaRPr lang="en-US" dirty="0">
                <a:solidFill>
                  <a:srgbClr val="0000FF"/>
                </a:solidFill>
              </a:endParaRPr>
            </a:p>
          </p:txBody>
        </p:sp>
        <p:sp>
          <p:nvSpPr>
            <p:cNvPr id="22" name="TextBox 21"/>
            <p:cNvSpPr txBox="1"/>
            <p:nvPr/>
          </p:nvSpPr>
          <p:spPr>
            <a:xfrm>
              <a:off x="323528" y="1236822"/>
              <a:ext cx="576064" cy="607760"/>
            </a:xfrm>
            <a:prstGeom prst="rect">
              <a:avLst/>
            </a:prstGeom>
            <a:noFill/>
          </p:spPr>
          <p:txBody>
            <a:bodyPr wrap="square" rtlCol="0">
              <a:spAutoFit/>
            </a:bodyPr>
            <a:lstStyle/>
            <a:p>
              <a:pPr algn="r"/>
              <a:endParaRPr lang="en-US" dirty="0">
                <a:solidFill>
                  <a:srgbClr val="FF0000"/>
                </a:solidFill>
              </a:endParaRPr>
            </a:p>
            <a:p>
              <a:pPr algn="r"/>
              <a:r>
                <a:rPr lang="en-US" dirty="0">
                  <a:solidFill>
                    <a:srgbClr val="FF0000"/>
                  </a:solidFill>
                </a:rPr>
                <a:t>2</a:t>
              </a:r>
            </a:p>
          </p:txBody>
        </p:sp>
      </p:grpSp>
      <p:sp>
        <p:nvSpPr>
          <p:cNvPr id="23" name="TextBox 22"/>
          <p:cNvSpPr txBox="1"/>
          <p:nvPr/>
        </p:nvSpPr>
        <p:spPr>
          <a:xfrm>
            <a:off x="323528" y="1628800"/>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java.util.* </a:t>
            </a:r>
            <a:r>
              <a:rPr lang="en-US" sz="2000" dirty="0">
                <a:latin typeface="Tahoma" panose="020B0604030504040204" pitchFamily="34" charset="0"/>
                <a:ea typeface="Tahoma" panose="020B0604030504040204" pitchFamily="34" charset="0"/>
                <a:cs typeface="Tahoma" panose="020B0604030504040204" pitchFamily="34" charset="0"/>
              </a:rPr>
              <a:t>is the name of the package (or library) that contains the class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Scanner</a:t>
            </a:r>
            <a:r>
              <a:rPr lang="en-US" sz="2000" dirty="0">
                <a:latin typeface="Tahoma" panose="020B0604030504040204" pitchFamily="34" charset="0"/>
                <a:ea typeface="Tahoma" panose="020B0604030504040204" pitchFamily="34" charset="0"/>
                <a:cs typeface="Tahoma" panose="020B0604030504040204" pitchFamily="34" charset="0"/>
              </a:rPr>
              <a:t> (used in line 5).</a:t>
            </a:r>
          </a:p>
        </p:txBody>
      </p:sp>
      <p:sp>
        <p:nvSpPr>
          <p:cNvPr id="24" name="TextBox 23"/>
          <p:cNvSpPr txBox="1"/>
          <p:nvPr/>
        </p:nvSpPr>
        <p:spPr>
          <a:xfrm>
            <a:off x="323528" y="2649106"/>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package should be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imported</a:t>
            </a:r>
            <a:r>
              <a:rPr lang="en-US" sz="2000" dirty="0">
                <a:latin typeface="Tahoma" panose="020B0604030504040204" pitchFamily="34" charset="0"/>
                <a:ea typeface="Tahoma" panose="020B0604030504040204" pitchFamily="34" charset="0"/>
                <a:cs typeface="Tahoma" panose="020B0604030504040204" pitchFamily="34" charset="0"/>
              </a:rPr>
              <a:t>” in order to use the pre-defined class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Scanner</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5" name="TextBox 24"/>
          <p:cNvSpPr txBox="1"/>
          <p:nvPr/>
        </p:nvSpPr>
        <p:spPr>
          <a:xfrm>
            <a:off x="323528" y="2292841"/>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package </a:t>
            </a:r>
            <a:r>
              <a:rPr lang="en-US" sz="2000" dirty="0">
                <a:latin typeface="Tahoma" panose="020B0604030504040204" pitchFamily="34" charset="0"/>
                <a:ea typeface="Tahoma" panose="020B0604030504040204" pitchFamily="34" charset="0"/>
                <a:cs typeface="Tahoma" panose="020B0604030504040204" pitchFamily="34" charset="0"/>
              </a:rPr>
              <a:t>is a collection of related classes stored in a file.</a:t>
            </a:r>
          </a:p>
        </p:txBody>
      </p:sp>
      <p:sp>
        <p:nvSpPr>
          <p:cNvPr id="26" name="TextBox 25"/>
          <p:cNvSpPr txBox="1"/>
          <p:nvPr/>
        </p:nvSpPr>
        <p:spPr>
          <a:xfrm>
            <a:off x="323528" y="464733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class</a:t>
            </a:r>
            <a:r>
              <a:rPr lang="en-US" sz="2000" dirty="0">
                <a:latin typeface="Tahoma" panose="020B0604030504040204" pitchFamily="34" charset="0"/>
                <a:ea typeface="Tahoma" panose="020B0604030504040204" pitchFamily="34" charset="0"/>
                <a:cs typeface="Tahoma" panose="020B0604030504040204" pitchFamily="34" charset="0"/>
              </a:rPr>
              <a:t> is a non-primitive data type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 etc… are primitive).</a:t>
            </a:r>
          </a:p>
        </p:txBody>
      </p:sp>
      <p:sp>
        <p:nvSpPr>
          <p:cNvPr id="27" name="TextBox 26"/>
          <p:cNvSpPr txBox="1"/>
          <p:nvPr/>
        </p:nvSpPr>
        <p:spPr>
          <a:xfrm>
            <a:off x="323528" y="5380186"/>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We say that the object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console</a:t>
            </a:r>
            <a:r>
              <a:rPr lang="en-US" sz="2000" dirty="0">
                <a:latin typeface="Tahoma" panose="020B0604030504040204" pitchFamily="34" charset="0"/>
                <a:ea typeface="Tahoma" panose="020B0604030504040204" pitchFamily="34" charset="0"/>
                <a:cs typeface="Tahoma" panose="020B0604030504040204" pitchFamily="34" charset="0"/>
              </a:rPr>
              <a:t> is an </a:t>
            </a:r>
            <a:r>
              <a:rPr lang="en-US" sz="2000" u="sng" dirty="0">
                <a:latin typeface="Tahoma" panose="020B0604030504040204" pitchFamily="34" charset="0"/>
                <a:ea typeface="Tahoma" panose="020B0604030504040204" pitchFamily="34" charset="0"/>
                <a:cs typeface="Tahoma" panose="020B0604030504040204" pitchFamily="34" charset="0"/>
              </a:rPr>
              <a:t>instantiation </a:t>
            </a:r>
            <a:r>
              <a:rPr lang="en-US" sz="2000" dirty="0">
                <a:latin typeface="Tahoma" panose="020B0604030504040204" pitchFamily="34" charset="0"/>
                <a:ea typeface="Tahoma" panose="020B0604030504040204" pitchFamily="34" charset="0"/>
                <a:cs typeface="Tahoma" panose="020B0604030504040204" pitchFamily="34" charset="0"/>
              </a:rPr>
              <a:t>of the class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Scanner</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1808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11" grpId="0"/>
      <p:bldP spid="12" grpId="0" animBg="1"/>
      <p:bldP spid="23" grpId="0"/>
      <p:bldP spid="24" grpId="0"/>
      <p:bldP spid="25" grpId="0"/>
      <p:bldP spid="26" grpId="0"/>
      <p:bldP spid="2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ACCEPTING INTEGERS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127</a:t>
            </a:fld>
            <a:endParaRPr lang="en-US"/>
          </a:p>
        </p:txBody>
      </p:sp>
      <p:grpSp>
        <p:nvGrpSpPr>
          <p:cNvPr id="9" name="Group 8"/>
          <p:cNvGrpSpPr/>
          <p:nvPr/>
        </p:nvGrpSpPr>
        <p:grpSpPr>
          <a:xfrm>
            <a:off x="179512" y="2821152"/>
            <a:ext cx="8784976" cy="369335"/>
            <a:chOff x="323528" y="1536603"/>
            <a:chExt cx="7848872" cy="347294"/>
          </a:xfrm>
        </p:grpSpPr>
        <p:sp>
          <p:nvSpPr>
            <p:cNvPr id="7" name="TextBox 6"/>
            <p:cNvSpPr txBox="1"/>
            <p:nvPr/>
          </p:nvSpPr>
          <p:spPr>
            <a:xfrm>
              <a:off x="971600" y="1536603"/>
              <a:ext cx="7200800" cy="34729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00FF"/>
                  </a:solidFill>
                </a:rPr>
                <a:t>feet = </a:t>
              </a:r>
              <a:r>
                <a:rPr lang="en-US" dirty="0" err="1">
                  <a:solidFill>
                    <a:srgbClr val="0000FF"/>
                  </a:solidFill>
                </a:rPr>
                <a:t>console.nextInt</a:t>
              </a:r>
              <a:r>
                <a:rPr lang="en-US" dirty="0">
                  <a:solidFill>
                    <a:srgbClr val="0000FF"/>
                  </a:solidFill>
                </a:rPr>
                <a:t>();</a:t>
              </a:r>
            </a:p>
          </p:txBody>
        </p:sp>
        <p:sp>
          <p:nvSpPr>
            <p:cNvPr id="8" name="TextBox 7"/>
            <p:cNvSpPr txBox="1"/>
            <p:nvPr/>
          </p:nvSpPr>
          <p:spPr>
            <a:xfrm>
              <a:off x="323528" y="1536606"/>
              <a:ext cx="576064" cy="347291"/>
            </a:xfrm>
            <a:prstGeom prst="rect">
              <a:avLst/>
            </a:prstGeom>
            <a:noFill/>
          </p:spPr>
          <p:txBody>
            <a:bodyPr wrap="square" rtlCol="0">
              <a:spAutoFit/>
            </a:bodyPr>
            <a:lstStyle/>
            <a:p>
              <a:pPr algn="r"/>
              <a:r>
                <a:rPr lang="en-US" dirty="0">
                  <a:solidFill>
                    <a:srgbClr val="FF0000"/>
                  </a:solidFill>
                </a:rPr>
                <a:t>14</a:t>
              </a:r>
            </a:p>
          </p:txBody>
        </p:sp>
      </p:grpSp>
      <p:sp>
        <p:nvSpPr>
          <p:cNvPr id="10" name="TextBox 9"/>
          <p:cNvSpPr txBox="1"/>
          <p:nvPr/>
        </p:nvSpPr>
        <p:spPr>
          <a:xfrm>
            <a:off x="323528" y="3190486"/>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This statement causes the computer to get the input (the value entered by the user) from the keyboard; and stores it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feet</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20" name="Group 19"/>
          <p:cNvGrpSpPr/>
          <p:nvPr/>
        </p:nvGrpSpPr>
        <p:grpSpPr>
          <a:xfrm>
            <a:off x="179512" y="980728"/>
            <a:ext cx="8784976" cy="648073"/>
            <a:chOff x="323528" y="1236822"/>
            <a:chExt cx="7848872" cy="609398"/>
          </a:xfrm>
        </p:grpSpPr>
        <p:sp>
          <p:nvSpPr>
            <p:cNvPr id="21" name="TextBox 20"/>
            <p:cNvSpPr txBox="1"/>
            <p:nvPr/>
          </p:nvSpPr>
          <p:spPr>
            <a:xfrm>
              <a:off x="971600" y="1498928"/>
              <a:ext cx="7200800" cy="34729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   </a:t>
              </a:r>
              <a:r>
                <a:rPr lang="en-US" dirty="0" err="1">
                  <a:solidFill>
                    <a:srgbClr val="0000FF"/>
                  </a:solidFill>
                </a:rPr>
                <a:t>System.out.println</a:t>
              </a:r>
              <a:r>
                <a:rPr lang="en-US" dirty="0">
                  <a:solidFill>
                    <a:srgbClr val="0000FF"/>
                  </a:solidFill>
                </a:rPr>
                <a:t> (“Enter two integers separated by spaces”);</a:t>
              </a:r>
            </a:p>
          </p:txBody>
        </p:sp>
        <p:sp>
          <p:nvSpPr>
            <p:cNvPr id="22" name="TextBox 21"/>
            <p:cNvSpPr txBox="1"/>
            <p:nvPr/>
          </p:nvSpPr>
          <p:spPr>
            <a:xfrm>
              <a:off x="323528" y="1236822"/>
              <a:ext cx="576064" cy="607760"/>
            </a:xfrm>
            <a:prstGeom prst="rect">
              <a:avLst/>
            </a:prstGeom>
            <a:noFill/>
          </p:spPr>
          <p:txBody>
            <a:bodyPr wrap="square" rtlCol="0">
              <a:spAutoFit/>
            </a:bodyPr>
            <a:lstStyle/>
            <a:p>
              <a:pPr algn="r"/>
              <a:endParaRPr lang="en-US" dirty="0">
                <a:solidFill>
                  <a:srgbClr val="FF0000"/>
                </a:solidFill>
              </a:endParaRPr>
            </a:p>
            <a:p>
              <a:pPr algn="r"/>
              <a:r>
                <a:rPr lang="en-US" dirty="0">
                  <a:solidFill>
                    <a:srgbClr val="FF0000"/>
                  </a:solidFill>
                </a:rPr>
                <a:t>13</a:t>
              </a:r>
            </a:p>
          </p:txBody>
        </p:sp>
      </p:grpSp>
      <p:sp>
        <p:nvSpPr>
          <p:cNvPr id="23" name="TextBox 22"/>
          <p:cNvSpPr txBox="1"/>
          <p:nvPr/>
        </p:nvSpPr>
        <p:spPr>
          <a:xfrm>
            <a:off x="323528" y="162880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“Enter two integers separated by spaces”</a:t>
            </a:r>
            <a:r>
              <a:rPr lang="en-US" sz="2000" dirty="0">
                <a:latin typeface="Tahoma" panose="020B0604030504040204" pitchFamily="34" charset="0"/>
                <a:ea typeface="Tahoma" panose="020B0604030504040204" pitchFamily="34" charset="0"/>
                <a:cs typeface="Tahoma" panose="020B0604030504040204" pitchFamily="34" charset="0"/>
              </a:rPr>
              <a:t> is displayed to the user.</a:t>
            </a:r>
          </a:p>
        </p:txBody>
      </p:sp>
      <p:sp>
        <p:nvSpPr>
          <p:cNvPr id="28" name="TextBox 27"/>
          <p:cNvSpPr txBox="1"/>
          <p:nvPr/>
        </p:nvSpPr>
        <p:spPr>
          <a:xfrm>
            <a:off x="323528" y="1968805"/>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previous string instructs the user with the program requirement.</a:t>
            </a:r>
          </a:p>
        </p:txBody>
      </p:sp>
      <p:grpSp>
        <p:nvGrpSpPr>
          <p:cNvPr id="30" name="Group 29"/>
          <p:cNvGrpSpPr/>
          <p:nvPr/>
        </p:nvGrpSpPr>
        <p:grpSpPr>
          <a:xfrm>
            <a:off x="107504" y="4659851"/>
            <a:ext cx="8784976" cy="369333"/>
            <a:chOff x="323528" y="1236822"/>
            <a:chExt cx="7848872" cy="347292"/>
          </a:xfrm>
        </p:grpSpPr>
        <p:sp>
          <p:nvSpPr>
            <p:cNvPr id="31" name="TextBox 30"/>
            <p:cNvSpPr txBox="1"/>
            <p:nvPr/>
          </p:nvSpPr>
          <p:spPr>
            <a:xfrm>
              <a:off x="971600" y="1236822"/>
              <a:ext cx="7200800" cy="34729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00FF"/>
                  </a:solidFill>
                </a:rPr>
                <a:t>inches = </a:t>
              </a:r>
              <a:r>
                <a:rPr lang="en-US" dirty="0" err="1">
                  <a:solidFill>
                    <a:srgbClr val="0000FF"/>
                  </a:solidFill>
                </a:rPr>
                <a:t>console.nextInt</a:t>
              </a:r>
              <a:r>
                <a:rPr lang="en-US" dirty="0">
                  <a:solidFill>
                    <a:srgbClr val="0000FF"/>
                  </a:solidFill>
                </a:rPr>
                <a:t>();</a:t>
              </a:r>
            </a:p>
          </p:txBody>
        </p:sp>
        <p:sp>
          <p:nvSpPr>
            <p:cNvPr id="32" name="TextBox 31"/>
            <p:cNvSpPr txBox="1"/>
            <p:nvPr/>
          </p:nvSpPr>
          <p:spPr>
            <a:xfrm>
              <a:off x="323528" y="1236822"/>
              <a:ext cx="576064" cy="347291"/>
            </a:xfrm>
            <a:prstGeom prst="rect">
              <a:avLst/>
            </a:prstGeom>
            <a:noFill/>
          </p:spPr>
          <p:txBody>
            <a:bodyPr wrap="square" rtlCol="0">
              <a:spAutoFit/>
            </a:bodyPr>
            <a:lstStyle/>
            <a:p>
              <a:pPr algn="r"/>
              <a:r>
                <a:rPr lang="en-US" dirty="0">
                  <a:solidFill>
                    <a:srgbClr val="FF0000"/>
                  </a:solidFill>
                </a:rPr>
                <a:t>15</a:t>
              </a:r>
            </a:p>
          </p:txBody>
        </p:sp>
      </p:grpSp>
      <p:sp>
        <p:nvSpPr>
          <p:cNvPr id="33" name="TextBox 32"/>
          <p:cNvSpPr txBox="1"/>
          <p:nvPr/>
        </p:nvSpPr>
        <p:spPr>
          <a:xfrm>
            <a:off x="374052" y="5176088"/>
            <a:ext cx="8640960" cy="707886"/>
          </a:xfrm>
          <a:prstGeom prst="rect">
            <a:avLst/>
          </a:prstGeom>
          <a:solidFill>
            <a:schemeClr val="bg1"/>
          </a:solid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Same as the statement in line 14. However, the variable used is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inches </a:t>
            </a:r>
            <a:r>
              <a:rPr lang="en-US" sz="2000" dirty="0">
                <a:latin typeface="Tahoma" panose="020B0604030504040204" pitchFamily="34" charset="0"/>
                <a:ea typeface="Tahoma" panose="020B0604030504040204" pitchFamily="34" charset="0"/>
                <a:cs typeface="Tahoma" panose="020B0604030504040204" pitchFamily="34" charset="0"/>
              </a:rPr>
              <a:t>instead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feet</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34" name="TextBox 33"/>
          <p:cNvSpPr txBox="1"/>
          <p:nvPr/>
        </p:nvSpPr>
        <p:spPr>
          <a:xfrm>
            <a:off x="323528" y="3789040"/>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console.nextInt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is a method associated with the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Scanner </a:t>
            </a:r>
            <a:r>
              <a:rPr lang="en-US" sz="2000" dirty="0">
                <a:latin typeface="Tahoma" panose="020B0604030504040204" pitchFamily="34" charset="0"/>
                <a:ea typeface="Tahoma" panose="020B0604030504040204" pitchFamily="34" charset="0"/>
                <a:cs typeface="Tahoma" panose="020B0604030504040204" pitchFamily="34" charset="0"/>
              </a:rPr>
              <a:t>class. It accepts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values.</a:t>
            </a:r>
          </a:p>
        </p:txBody>
      </p:sp>
      <p:sp>
        <p:nvSpPr>
          <p:cNvPr id="35" name="TextBox 34"/>
          <p:cNvSpPr txBox="1"/>
          <p:nvPr/>
        </p:nvSpPr>
        <p:spPr>
          <a:xfrm>
            <a:off x="323528" y="230881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This is known as 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prompt</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5177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right)">
                                      <p:cBhvr>
                                        <p:cTn id="39" dur="500"/>
                                        <p:tgtEl>
                                          <p:spTgt spid="30"/>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23" grpId="0"/>
      <p:bldP spid="28" grpId="0"/>
      <p:bldP spid="33" grpId="0" animBg="1"/>
      <p:bldP spid="34" grpId="0"/>
      <p:bldP spid="3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ACCEPTING INTEGERS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128</a:t>
            </a:fld>
            <a:endParaRPr lang="en-US"/>
          </a:p>
        </p:txBody>
      </p:sp>
      <p:sp>
        <p:nvSpPr>
          <p:cNvPr id="23" name="TextBox 22"/>
          <p:cNvSpPr txBox="1"/>
          <p:nvPr/>
        </p:nvSpPr>
        <p:spPr>
          <a:xfrm>
            <a:off x="323528" y="126876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output of Program 1 is shown below. </a:t>
            </a:r>
          </a:p>
        </p:txBody>
      </p:sp>
      <p:grpSp>
        <p:nvGrpSpPr>
          <p:cNvPr id="24" name="Group 23"/>
          <p:cNvGrpSpPr/>
          <p:nvPr/>
        </p:nvGrpSpPr>
        <p:grpSpPr>
          <a:xfrm>
            <a:off x="1187624" y="5299069"/>
            <a:ext cx="7200800" cy="1291437"/>
            <a:chOff x="971600" y="899492"/>
            <a:chExt cx="7200800" cy="1291437"/>
          </a:xfrm>
        </p:grpSpPr>
        <p:sp>
          <p:nvSpPr>
            <p:cNvPr id="25" name="TextBox 24"/>
            <p:cNvSpPr txBox="1"/>
            <p:nvPr/>
          </p:nvSpPr>
          <p:spPr>
            <a:xfrm>
              <a:off x="971600" y="1236822"/>
              <a:ext cx="7200800" cy="95410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two integers separated by spaces</a:t>
              </a:r>
            </a:p>
            <a:p>
              <a:r>
                <a:rPr lang="en-US" sz="1400" dirty="0">
                  <a:solidFill>
                    <a:srgbClr val="FFC000"/>
                  </a:solidFill>
                </a:rPr>
                <a:t>23   7</a:t>
              </a:r>
            </a:p>
            <a:p>
              <a:r>
                <a:rPr lang="en-US" sz="1400" dirty="0">
                  <a:solidFill>
                    <a:schemeClr val="bg1"/>
                  </a:solidFill>
                </a:rPr>
                <a:t>feet = 23</a:t>
              </a:r>
            </a:p>
            <a:p>
              <a:r>
                <a:rPr lang="en-US" sz="1400" dirty="0">
                  <a:solidFill>
                    <a:schemeClr val="bg1"/>
                  </a:solidFill>
                </a:rPr>
                <a:t>inches = 7</a:t>
              </a:r>
            </a:p>
          </p:txBody>
        </p:sp>
        <p:sp>
          <p:nvSpPr>
            <p:cNvPr id="27" name="TextBox 26"/>
            <p:cNvSpPr txBox="1"/>
            <p:nvPr/>
          </p:nvSpPr>
          <p:spPr>
            <a:xfrm>
              <a:off x="1259632" y="899492"/>
              <a:ext cx="1080120" cy="307777"/>
            </a:xfrm>
            <a:prstGeom prst="rect">
              <a:avLst/>
            </a:prstGeom>
            <a:noFill/>
          </p:spPr>
          <p:txBody>
            <a:bodyPr wrap="square" rtlCol="0">
              <a:spAutoFit/>
            </a:bodyPr>
            <a:lstStyle/>
            <a:p>
              <a:r>
                <a:rPr lang="en-US" sz="1400" dirty="0">
                  <a:solidFill>
                    <a:srgbClr val="FF0000"/>
                  </a:solidFill>
                </a:rPr>
                <a:t>output</a:t>
              </a:r>
            </a:p>
          </p:txBody>
        </p:sp>
      </p:grpSp>
      <p:sp>
        <p:nvSpPr>
          <p:cNvPr id="14" name="TextBox 13"/>
          <p:cNvSpPr txBox="1"/>
          <p:nvPr/>
        </p:nvSpPr>
        <p:spPr>
          <a:xfrm>
            <a:off x="323528" y="1588730"/>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numbers in yellow are entered by the user while running the program.</a:t>
            </a:r>
          </a:p>
        </p:txBody>
      </p:sp>
      <p:graphicFrame>
        <p:nvGraphicFramePr>
          <p:cNvPr id="2" name="Table 1"/>
          <p:cNvGraphicFramePr>
            <a:graphicFrameLocks noGrp="1"/>
          </p:cNvGraphicFramePr>
          <p:nvPr/>
        </p:nvGraphicFramePr>
        <p:xfrm>
          <a:off x="125798" y="2534552"/>
          <a:ext cx="8905528" cy="2606040"/>
        </p:xfrm>
        <a:graphic>
          <a:graphicData uri="http://schemas.openxmlformats.org/drawingml/2006/table">
            <a:tbl>
              <a:tblPr rtl="1" firstRow="1" bandRow="1">
                <a:tableStyleId>{BC89EF96-8CEA-46FF-86C4-4CE0E7609802}</a:tableStyleId>
              </a:tblPr>
              <a:tblGrid>
                <a:gridCol w="3567548">
                  <a:extLst>
                    <a:ext uri="{9D8B030D-6E8A-4147-A177-3AD203B41FA5}">
                      <a16:colId xmlns:a16="http://schemas.microsoft.com/office/drawing/2014/main" val="20000"/>
                    </a:ext>
                  </a:extLst>
                </a:gridCol>
                <a:gridCol w="5337980">
                  <a:extLst>
                    <a:ext uri="{9D8B030D-6E8A-4147-A177-3AD203B41FA5}">
                      <a16:colId xmlns:a16="http://schemas.microsoft.com/office/drawing/2014/main" val="20001"/>
                    </a:ext>
                  </a:extLst>
                </a:gridCol>
              </a:tblGrid>
              <a:tr h="2438899">
                <a:tc>
                  <a:txBody>
                    <a:bodyPr/>
                    <a:lstStyle/>
                    <a:p>
                      <a:pPr rtl="1"/>
                      <a:endParaRPr lang="ar-SA" dirty="0"/>
                    </a:p>
                  </a:txBody>
                  <a:tcPr/>
                </a:tc>
                <a:tc>
                  <a:txBody>
                    <a:bodyPr/>
                    <a:lstStyle/>
                    <a:p>
                      <a:r>
                        <a:rPr lang="en-US" sz="1100" dirty="0">
                          <a:solidFill>
                            <a:srgbClr val="00B0F0"/>
                          </a:solidFill>
                        </a:rPr>
                        <a:t>import</a:t>
                      </a:r>
                      <a:r>
                        <a:rPr lang="en-US" sz="1100" dirty="0">
                          <a:solidFill>
                            <a:srgbClr val="0000FF"/>
                          </a:solidFill>
                        </a:rPr>
                        <a:t> </a:t>
                      </a:r>
                      <a:r>
                        <a:rPr lang="en-US" sz="1100" dirty="0" err="1">
                          <a:solidFill>
                            <a:srgbClr val="0000FF"/>
                          </a:solidFill>
                        </a:rPr>
                        <a:t>java.util</a:t>
                      </a:r>
                      <a:r>
                        <a:rPr lang="en-US" sz="1100" dirty="0">
                          <a:solidFill>
                            <a:srgbClr val="0000FF"/>
                          </a:solidFill>
                        </a:rPr>
                        <a:t>.*;</a:t>
                      </a:r>
                      <a:endParaRPr lang="en-US" sz="1100" b="0" dirty="0">
                        <a:solidFill>
                          <a:srgbClr val="00B0F0"/>
                        </a:solidFill>
                      </a:endParaRPr>
                    </a:p>
                    <a:p>
                      <a:r>
                        <a:rPr lang="en-US" sz="1100" b="0" dirty="0">
                          <a:solidFill>
                            <a:srgbClr val="00B0F0"/>
                          </a:solidFill>
                        </a:rPr>
                        <a:t>public class</a:t>
                      </a:r>
                      <a:r>
                        <a:rPr lang="en-US" sz="1100" b="0" dirty="0">
                          <a:solidFill>
                            <a:srgbClr val="0000FF"/>
                          </a:solidFill>
                        </a:rPr>
                        <a:t> UserInput1</a:t>
                      </a:r>
                    </a:p>
                    <a:p>
                      <a:r>
                        <a:rPr lang="en-US" sz="1100" b="0" dirty="0">
                          <a:solidFill>
                            <a:srgbClr val="0000FF"/>
                          </a:solidFill>
                        </a:rPr>
                        <a:t>{</a:t>
                      </a:r>
                    </a:p>
                    <a:p>
                      <a:r>
                        <a:rPr lang="en-US" sz="1100" b="0" dirty="0">
                          <a:solidFill>
                            <a:srgbClr val="00B0F0"/>
                          </a:solidFill>
                        </a:rPr>
                        <a:t>static </a:t>
                      </a:r>
                      <a:r>
                        <a:rPr lang="en-US" sz="1100" b="0" dirty="0">
                          <a:solidFill>
                            <a:srgbClr val="0000FF"/>
                          </a:solidFill>
                        </a:rPr>
                        <a:t>Scanner console = </a:t>
                      </a:r>
                      <a:r>
                        <a:rPr lang="en-US" sz="1100" b="0" dirty="0">
                          <a:solidFill>
                            <a:srgbClr val="00B0F0"/>
                          </a:solidFill>
                        </a:rPr>
                        <a:t>new</a:t>
                      </a:r>
                      <a:r>
                        <a:rPr lang="en-US" sz="1100" b="0" dirty="0">
                          <a:solidFill>
                            <a:srgbClr val="0000FF"/>
                          </a:solidFill>
                        </a:rPr>
                        <a:t> Scanner (System.in);</a:t>
                      </a:r>
                    </a:p>
                    <a:p>
                      <a:r>
                        <a:rPr lang="en-US" sz="1100" b="0" dirty="0">
                          <a:solidFill>
                            <a:srgbClr val="00B0F0"/>
                          </a:solidFill>
                        </a:rPr>
                        <a:t>   public static void</a:t>
                      </a:r>
                      <a:r>
                        <a:rPr lang="en-US" sz="1100" b="0" dirty="0">
                          <a:solidFill>
                            <a:srgbClr val="0000FF"/>
                          </a:solidFill>
                        </a:rPr>
                        <a:t> main (String[] </a:t>
                      </a:r>
                      <a:r>
                        <a:rPr lang="en-US" sz="1100" b="0" dirty="0" err="1">
                          <a:solidFill>
                            <a:srgbClr val="0000FF"/>
                          </a:solidFill>
                        </a:rPr>
                        <a:t>args</a:t>
                      </a:r>
                      <a:r>
                        <a:rPr lang="en-US" sz="1100" b="0" dirty="0">
                          <a:solidFill>
                            <a:srgbClr val="0000FF"/>
                          </a:solidFill>
                        </a:rPr>
                        <a:t>)</a:t>
                      </a:r>
                    </a:p>
                    <a:p>
                      <a:r>
                        <a:rPr lang="en-US" sz="1100" b="0" dirty="0">
                          <a:solidFill>
                            <a:srgbClr val="0000FF"/>
                          </a:solidFill>
                        </a:rPr>
                        <a:t>      {</a:t>
                      </a:r>
                    </a:p>
                    <a:p>
                      <a:r>
                        <a:rPr lang="en-US" sz="1100" b="0" dirty="0"/>
                        <a:t>	</a:t>
                      </a:r>
                      <a:r>
                        <a:rPr lang="en-US" sz="1100" b="0" dirty="0" err="1">
                          <a:solidFill>
                            <a:srgbClr val="00B0F0"/>
                          </a:solidFill>
                        </a:rPr>
                        <a:t>int</a:t>
                      </a:r>
                      <a:r>
                        <a:rPr lang="en-US" sz="1100" b="0" dirty="0">
                          <a:solidFill>
                            <a:srgbClr val="0000FF"/>
                          </a:solidFill>
                        </a:rPr>
                        <a:t> feet;</a:t>
                      </a:r>
                    </a:p>
                    <a:p>
                      <a:r>
                        <a:rPr lang="en-US" sz="1100" b="0" dirty="0">
                          <a:solidFill>
                            <a:srgbClr val="0000FF"/>
                          </a:solidFill>
                        </a:rPr>
                        <a:t>	</a:t>
                      </a:r>
                      <a:r>
                        <a:rPr lang="en-US" sz="1100" b="0" dirty="0" err="1">
                          <a:solidFill>
                            <a:srgbClr val="00B0F0"/>
                          </a:solidFill>
                        </a:rPr>
                        <a:t>int</a:t>
                      </a:r>
                      <a:r>
                        <a:rPr lang="en-US" sz="1100" b="0" dirty="0">
                          <a:solidFill>
                            <a:srgbClr val="0000FF"/>
                          </a:solidFill>
                        </a:rPr>
                        <a:t> inches;</a:t>
                      </a:r>
                    </a:p>
                    <a:p>
                      <a:r>
                        <a:rPr lang="en-US" sz="1100" b="0" dirty="0" err="1">
                          <a:solidFill>
                            <a:srgbClr val="0000FF"/>
                          </a:solidFill>
                        </a:rPr>
                        <a:t>System.out.println</a:t>
                      </a:r>
                      <a:r>
                        <a:rPr lang="en-US" sz="1100" b="0" dirty="0">
                          <a:solidFill>
                            <a:srgbClr val="0000FF"/>
                          </a:solidFill>
                        </a:rPr>
                        <a:t> (“Enter two integers separated by spaces”);</a:t>
                      </a:r>
                    </a:p>
                    <a:p>
                      <a:pPr marL="0" lvl="1"/>
                      <a:r>
                        <a:rPr lang="en-US" sz="1100" b="0" dirty="0">
                          <a:solidFill>
                            <a:srgbClr val="0000FF"/>
                          </a:solidFill>
                        </a:rPr>
                        <a:t>	feet = </a:t>
                      </a:r>
                      <a:r>
                        <a:rPr lang="en-US" sz="1100" b="0" dirty="0" err="1">
                          <a:solidFill>
                            <a:srgbClr val="0000FF"/>
                          </a:solidFill>
                        </a:rPr>
                        <a:t>console.nextInt</a:t>
                      </a:r>
                      <a:r>
                        <a:rPr lang="en-US" sz="1100" b="0" dirty="0">
                          <a:solidFill>
                            <a:srgbClr val="0000FF"/>
                          </a:solidFill>
                        </a:rPr>
                        <a:t>(); </a:t>
                      </a:r>
                    </a:p>
                    <a:p>
                      <a:pPr marL="0" lvl="1"/>
                      <a:r>
                        <a:rPr lang="en-US" sz="1100" b="0" dirty="0">
                          <a:solidFill>
                            <a:srgbClr val="0000FF"/>
                          </a:solidFill>
                        </a:rPr>
                        <a:t>	inches = </a:t>
                      </a:r>
                      <a:r>
                        <a:rPr lang="en-US" sz="1100" b="0" dirty="0" err="1">
                          <a:solidFill>
                            <a:srgbClr val="0000FF"/>
                          </a:solidFill>
                        </a:rPr>
                        <a:t>console.nextInt</a:t>
                      </a:r>
                      <a:r>
                        <a:rPr lang="en-US" sz="1100" b="0" dirty="0">
                          <a:solidFill>
                            <a:srgbClr val="0000FF"/>
                          </a:solidFill>
                        </a:rPr>
                        <a:t>();</a:t>
                      </a:r>
                      <a:r>
                        <a:rPr lang="en-US" sz="1050" b="0" dirty="0">
                          <a:solidFill>
                            <a:srgbClr val="00B050"/>
                          </a:solidFill>
                        </a:rPr>
                        <a:t> </a:t>
                      </a:r>
                      <a:endParaRPr lang="en-US" sz="1100" b="0" dirty="0"/>
                    </a:p>
                    <a:p>
                      <a:r>
                        <a:rPr lang="en-US" sz="1100" b="0" dirty="0">
                          <a:solidFill>
                            <a:srgbClr val="0000FF"/>
                          </a:solidFill>
                        </a:rPr>
                        <a:t>	</a:t>
                      </a:r>
                      <a:r>
                        <a:rPr lang="en-US" sz="1100" b="0" dirty="0" err="1">
                          <a:solidFill>
                            <a:srgbClr val="0000FF"/>
                          </a:solidFill>
                        </a:rPr>
                        <a:t>System.out.println</a:t>
                      </a:r>
                      <a:r>
                        <a:rPr lang="en-US" sz="1100" b="0" dirty="0">
                          <a:solidFill>
                            <a:srgbClr val="0000FF"/>
                          </a:solidFill>
                        </a:rPr>
                        <a:t> (“feet = “ + feet);</a:t>
                      </a:r>
                    </a:p>
                    <a:p>
                      <a:r>
                        <a:rPr lang="en-US" sz="1100" b="0" dirty="0">
                          <a:solidFill>
                            <a:srgbClr val="0000FF"/>
                          </a:solidFill>
                        </a:rPr>
                        <a:t>	</a:t>
                      </a:r>
                      <a:r>
                        <a:rPr lang="en-US" sz="1100" b="0" dirty="0" err="1">
                          <a:solidFill>
                            <a:srgbClr val="0000FF"/>
                          </a:solidFill>
                        </a:rPr>
                        <a:t>System.out.println</a:t>
                      </a:r>
                      <a:r>
                        <a:rPr lang="en-US" sz="1100" b="0" dirty="0">
                          <a:solidFill>
                            <a:srgbClr val="0000FF"/>
                          </a:solidFill>
                        </a:rPr>
                        <a:t> (“inches = “ + inches);</a:t>
                      </a:r>
                    </a:p>
                    <a:p>
                      <a:r>
                        <a:rPr lang="en-US" sz="1100" b="0" dirty="0">
                          <a:solidFill>
                            <a:srgbClr val="0000FF"/>
                          </a:solidFill>
                        </a:rPr>
                        <a:t>      } </a:t>
                      </a:r>
                      <a:r>
                        <a:rPr lang="en-US" sz="1100" b="0" dirty="0"/>
                        <a:t>// end main</a:t>
                      </a:r>
                    </a:p>
                    <a:p>
                      <a:r>
                        <a:rPr lang="en-US" sz="1100" b="0" dirty="0">
                          <a:solidFill>
                            <a:srgbClr val="0000FF"/>
                          </a:solidFill>
                        </a:rPr>
                        <a:t>} </a:t>
                      </a:r>
                      <a:r>
                        <a:rPr lang="en-US" sz="1100" b="0" dirty="0"/>
                        <a:t>// end class</a:t>
                      </a:r>
                    </a:p>
                  </a:txBody>
                  <a:tcPr/>
                </a:tc>
                <a:extLst>
                  <a:ext uri="{0D108BD9-81ED-4DB2-BD59-A6C34878D82A}">
                    <a16:rowId xmlns:a16="http://schemas.microsoft.com/office/drawing/2014/main" val="10000"/>
                  </a:ext>
                </a:extLst>
              </a:tr>
            </a:tbl>
          </a:graphicData>
        </a:graphic>
      </p:graphicFrame>
      <p:sp>
        <p:nvSpPr>
          <p:cNvPr id="3" name="Rectangle 2"/>
          <p:cNvSpPr/>
          <p:nvPr/>
        </p:nvSpPr>
        <p:spPr>
          <a:xfrm>
            <a:off x="5814438" y="2874666"/>
            <a:ext cx="115212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t>
            </a:r>
            <a:endParaRPr lang="ar-SA" dirty="0"/>
          </a:p>
        </p:txBody>
      </p:sp>
      <p:sp>
        <p:nvSpPr>
          <p:cNvPr id="6" name="TextBox 5"/>
          <p:cNvSpPr txBox="1"/>
          <p:nvPr/>
        </p:nvSpPr>
        <p:spPr>
          <a:xfrm>
            <a:off x="6012160" y="2540369"/>
            <a:ext cx="612668" cy="369332"/>
          </a:xfrm>
          <a:prstGeom prst="rect">
            <a:avLst/>
          </a:prstGeom>
          <a:noFill/>
        </p:spPr>
        <p:txBody>
          <a:bodyPr wrap="none" rtlCol="1">
            <a:spAutoFit/>
          </a:bodyPr>
          <a:lstStyle/>
          <a:p>
            <a:r>
              <a:rPr lang="en-US" dirty="0"/>
              <a:t>feet</a:t>
            </a:r>
            <a:endParaRPr lang="ar-SA" dirty="0"/>
          </a:p>
        </p:txBody>
      </p:sp>
      <p:cxnSp>
        <p:nvCxnSpPr>
          <p:cNvPr id="8" name="Straight Arrow Connector 7"/>
          <p:cNvCxnSpPr/>
          <p:nvPr/>
        </p:nvCxnSpPr>
        <p:spPr>
          <a:xfrm flipV="1">
            <a:off x="1763688" y="3075346"/>
            <a:ext cx="3960440" cy="554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164288" y="2891043"/>
            <a:ext cx="115212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t>
            </a:r>
            <a:endParaRPr lang="ar-SA" dirty="0"/>
          </a:p>
        </p:txBody>
      </p:sp>
      <p:sp>
        <p:nvSpPr>
          <p:cNvPr id="21" name="TextBox 20"/>
          <p:cNvSpPr txBox="1"/>
          <p:nvPr/>
        </p:nvSpPr>
        <p:spPr>
          <a:xfrm>
            <a:off x="7289747" y="2547313"/>
            <a:ext cx="901209" cy="369332"/>
          </a:xfrm>
          <a:prstGeom prst="rect">
            <a:avLst/>
          </a:prstGeom>
          <a:noFill/>
        </p:spPr>
        <p:txBody>
          <a:bodyPr wrap="none" rtlCol="1">
            <a:spAutoFit/>
          </a:bodyPr>
          <a:lstStyle/>
          <a:p>
            <a:r>
              <a:rPr lang="en-US" dirty="0"/>
              <a:t>inches</a:t>
            </a:r>
            <a:endParaRPr lang="ar-SA" dirty="0"/>
          </a:p>
        </p:txBody>
      </p:sp>
      <p:cxnSp>
        <p:nvCxnSpPr>
          <p:cNvPr id="22" name="Straight Arrow Connector 21"/>
          <p:cNvCxnSpPr/>
          <p:nvPr/>
        </p:nvCxnSpPr>
        <p:spPr>
          <a:xfrm flipV="1">
            <a:off x="1916088" y="3251083"/>
            <a:ext cx="5248200" cy="530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19672" y="2261041"/>
            <a:ext cx="1080120" cy="307777"/>
          </a:xfrm>
          <a:prstGeom prst="rect">
            <a:avLst/>
          </a:prstGeom>
          <a:noFill/>
        </p:spPr>
        <p:txBody>
          <a:bodyPr wrap="square" rtlCol="0">
            <a:spAutoFit/>
          </a:bodyPr>
          <a:lstStyle/>
          <a:p>
            <a:r>
              <a:rPr lang="en-US" sz="1400" dirty="0">
                <a:solidFill>
                  <a:srgbClr val="FF0000"/>
                </a:solidFill>
              </a:rPr>
              <a:t>code</a:t>
            </a:r>
          </a:p>
        </p:txBody>
      </p:sp>
      <p:sp>
        <p:nvSpPr>
          <p:cNvPr id="28" name="TextBox 27"/>
          <p:cNvSpPr txBox="1"/>
          <p:nvPr/>
        </p:nvSpPr>
        <p:spPr>
          <a:xfrm>
            <a:off x="6749687" y="2206249"/>
            <a:ext cx="1080120" cy="307777"/>
          </a:xfrm>
          <a:prstGeom prst="rect">
            <a:avLst/>
          </a:prstGeom>
          <a:noFill/>
        </p:spPr>
        <p:txBody>
          <a:bodyPr wrap="square" rtlCol="0">
            <a:spAutoFit/>
          </a:bodyPr>
          <a:lstStyle/>
          <a:p>
            <a:r>
              <a:rPr lang="en-US" sz="1400" dirty="0">
                <a:solidFill>
                  <a:srgbClr val="FF0000"/>
                </a:solidFill>
              </a:rPr>
              <a:t>Memory</a:t>
            </a:r>
          </a:p>
        </p:txBody>
      </p:sp>
      <p:cxnSp>
        <p:nvCxnSpPr>
          <p:cNvPr id="11" name="Straight Connector 10"/>
          <p:cNvCxnSpPr/>
          <p:nvPr/>
        </p:nvCxnSpPr>
        <p:spPr>
          <a:xfrm>
            <a:off x="228600" y="4031107"/>
            <a:ext cx="0" cy="1749091"/>
          </a:xfrm>
          <a:prstGeom prst="line">
            <a:avLst/>
          </a:prstGeom>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p:nvPr/>
        </p:nvCxnSpPr>
        <p:spPr>
          <a:xfrm>
            <a:off x="228600" y="5733256"/>
            <a:ext cx="88701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pSp>
        <p:nvGrpSpPr>
          <p:cNvPr id="39" name="Group 38"/>
          <p:cNvGrpSpPr/>
          <p:nvPr/>
        </p:nvGrpSpPr>
        <p:grpSpPr>
          <a:xfrm>
            <a:off x="1583668" y="4221088"/>
            <a:ext cx="3348372" cy="1793815"/>
            <a:chOff x="1583668" y="4221088"/>
            <a:chExt cx="3348372" cy="1793815"/>
          </a:xfrm>
        </p:grpSpPr>
        <p:cxnSp>
          <p:nvCxnSpPr>
            <p:cNvPr id="30" name="Straight Connector 29"/>
            <p:cNvCxnSpPr/>
            <p:nvPr/>
          </p:nvCxnSpPr>
          <p:spPr>
            <a:xfrm>
              <a:off x="1583668" y="6014903"/>
              <a:ext cx="334837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flipV="1">
              <a:off x="4932040" y="4221088"/>
              <a:ext cx="0" cy="1774274"/>
            </a:xfrm>
            <a:prstGeom prst="line">
              <a:avLst/>
            </a:prstGeom>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flipH="1">
              <a:off x="2915816" y="4221088"/>
              <a:ext cx="2016224"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38" name="Rectangle 37"/>
          <p:cNvSpPr/>
          <p:nvPr/>
        </p:nvSpPr>
        <p:spPr>
          <a:xfrm>
            <a:off x="5849587" y="2909701"/>
            <a:ext cx="1116979" cy="325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23</a:t>
            </a:r>
            <a:endParaRPr lang="ar-SA" dirty="0"/>
          </a:p>
        </p:txBody>
      </p:sp>
      <p:grpSp>
        <p:nvGrpSpPr>
          <p:cNvPr id="40" name="Group 39"/>
          <p:cNvGrpSpPr/>
          <p:nvPr/>
        </p:nvGrpSpPr>
        <p:grpSpPr>
          <a:xfrm>
            <a:off x="1583668" y="4366644"/>
            <a:ext cx="3834426" cy="1648259"/>
            <a:chOff x="1583668" y="4221088"/>
            <a:chExt cx="3348372" cy="1793815"/>
          </a:xfrm>
        </p:grpSpPr>
        <p:cxnSp>
          <p:nvCxnSpPr>
            <p:cNvPr id="41" name="Straight Connector 40"/>
            <p:cNvCxnSpPr/>
            <p:nvPr/>
          </p:nvCxnSpPr>
          <p:spPr>
            <a:xfrm>
              <a:off x="1583668" y="6014903"/>
              <a:ext cx="334837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p:cNvCxnSpPr/>
            <p:nvPr/>
          </p:nvCxnSpPr>
          <p:spPr>
            <a:xfrm flipV="1">
              <a:off x="4932040" y="4221088"/>
              <a:ext cx="0" cy="1774274"/>
            </a:xfrm>
            <a:prstGeom prst="line">
              <a:avLst/>
            </a:prstGeom>
          </p:spPr>
          <p:style>
            <a:lnRef idx="1">
              <a:schemeClr val="accent3"/>
            </a:lnRef>
            <a:fillRef idx="0">
              <a:schemeClr val="accent3"/>
            </a:fillRef>
            <a:effectRef idx="0">
              <a:schemeClr val="accent3"/>
            </a:effectRef>
            <a:fontRef idx="minor">
              <a:schemeClr val="tx1"/>
            </a:fontRef>
          </p:style>
        </p:cxnSp>
        <p:cxnSp>
          <p:nvCxnSpPr>
            <p:cNvPr id="43" name="Straight Arrow Connector 42"/>
            <p:cNvCxnSpPr/>
            <p:nvPr/>
          </p:nvCxnSpPr>
          <p:spPr>
            <a:xfrm flipH="1">
              <a:off x="2915816" y="4221088"/>
              <a:ext cx="2016224"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44" name="Rectangle 43"/>
          <p:cNvSpPr/>
          <p:nvPr/>
        </p:nvSpPr>
        <p:spPr>
          <a:xfrm>
            <a:off x="7199437" y="2926078"/>
            <a:ext cx="1116979" cy="325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7</a:t>
            </a:r>
            <a:endParaRPr lang="ar-SA" dirty="0"/>
          </a:p>
        </p:txBody>
      </p:sp>
      <p:sp>
        <p:nvSpPr>
          <p:cNvPr id="45" name="Rectangle 44"/>
          <p:cNvSpPr/>
          <p:nvPr/>
        </p:nvSpPr>
        <p:spPr>
          <a:xfrm>
            <a:off x="1187624" y="5636398"/>
            <a:ext cx="3600400" cy="24087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6" name="Rectangle 45"/>
          <p:cNvSpPr/>
          <p:nvPr/>
        </p:nvSpPr>
        <p:spPr>
          <a:xfrm>
            <a:off x="1187624" y="5838955"/>
            <a:ext cx="3600400" cy="25572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7" name="Rectangle 46"/>
          <p:cNvSpPr/>
          <p:nvPr/>
        </p:nvSpPr>
        <p:spPr>
          <a:xfrm>
            <a:off x="1187624" y="6046983"/>
            <a:ext cx="3600400" cy="25572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8" name="Rectangle 47"/>
          <p:cNvSpPr/>
          <p:nvPr/>
        </p:nvSpPr>
        <p:spPr>
          <a:xfrm>
            <a:off x="1194156" y="6318744"/>
            <a:ext cx="3600400" cy="25572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962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4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0" nodeType="clickEffect">
                                  <p:stCondLst>
                                    <p:cond delay="0"/>
                                  </p:stCondLst>
                                  <p:childTnLst>
                                    <p:set>
                                      <p:cBhvr>
                                        <p:cTn id="75"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p:bldP spid="14" grpId="0"/>
      <p:bldP spid="3" grpId="0" animBg="1"/>
      <p:bldP spid="6" grpId="0"/>
      <p:bldP spid="20" grpId="0" animBg="1"/>
      <p:bldP spid="21" grpId="0"/>
      <p:bldP spid="38" grpId="0" animBg="1"/>
      <p:bldP spid="44" grpId="0" animBg="1"/>
      <p:bldP spid="45" grpId="0" animBg="1"/>
      <p:bldP spid="46" grpId="0" animBg="1"/>
      <p:bldP spid="47" grpId="0" animBg="1"/>
      <p:bldP spid="4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ACCEPTING DOUBLE NUMBERS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129</a:t>
            </a:fld>
            <a:endParaRPr lang="en-US"/>
          </a:p>
        </p:txBody>
      </p:sp>
      <p:grpSp>
        <p:nvGrpSpPr>
          <p:cNvPr id="20" name="Group 19"/>
          <p:cNvGrpSpPr/>
          <p:nvPr/>
        </p:nvGrpSpPr>
        <p:grpSpPr>
          <a:xfrm>
            <a:off x="179512" y="1412776"/>
            <a:ext cx="8784976" cy="5078314"/>
            <a:chOff x="323528" y="1236822"/>
            <a:chExt cx="7848872" cy="4775259"/>
          </a:xfrm>
        </p:grpSpPr>
        <p:sp>
          <p:nvSpPr>
            <p:cNvPr id="21" name="TextBox 20"/>
            <p:cNvSpPr txBox="1"/>
            <p:nvPr/>
          </p:nvSpPr>
          <p:spPr>
            <a:xfrm>
              <a:off x="971600" y="1236822"/>
              <a:ext cx="7200800" cy="4775259"/>
            </a:xfrm>
            <a:prstGeom prst="rect">
              <a:avLst/>
            </a:prstGeom>
            <a:solidFill>
              <a:schemeClr val="bg2"/>
            </a:solidFill>
            <a:ln w="28575" cap="rnd" cmpd="thickThin">
              <a:solidFill>
                <a:srgbClr val="0000FF"/>
              </a:solidFill>
            </a:ln>
          </p:spPr>
          <p:txBody>
            <a:bodyPr wrap="square" rtlCol="0">
              <a:spAutoFit/>
            </a:bodyPr>
            <a:lstStyle/>
            <a:p>
              <a:r>
                <a:rPr lang="en-US" dirty="0"/>
                <a:t>// import necessary libraries</a:t>
              </a:r>
            </a:p>
            <a:p>
              <a:r>
                <a:rPr lang="en-US" dirty="0">
                  <a:solidFill>
                    <a:srgbClr val="00B0F0"/>
                  </a:solidFill>
                </a:rPr>
                <a:t>import</a:t>
              </a:r>
              <a:r>
                <a:rPr lang="en-US" dirty="0">
                  <a:solidFill>
                    <a:srgbClr val="0000FF"/>
                  </a:solidFill>
                </a:rPr>
                <a:t> </a:t>
              </a:r>
              <a:r>
                <a:rPr lang="en-US" dirty="0" err="1">
                  <a:solidFill>
                    <a:srgbClr val="0000FF"/>
                  </a:solidFill>
                </a:rPr>
                <a:t>java.util</a:t>
              </a:r>
              <a:r>
                <a:rPr lang="en-US" dirty="0">
                  <a:solidFill>
                    <a:srgbClr val="0000FF"/>
                  </a:solidFill>
                </a:rPr>
                <a:t>.*;		</a:t>
              </a:r>
              <a:r>
                <a:rPr lang="en-US" dirty="0">
                  <a:solidFill>
                    <a:srgbClr val="00B050"/>
                  </a:solidFill>
                </a:rPr>
                <a:t>//contains the class Scanner</a:t>
              </a:r>
            </a:p>
            <a:p>
              <a:r>
                <a:rPr lang="en-US" dirty="0">
                  <a:solidFill>
                    <a:srgbClr val="00B0F0"/>
                  </a:solidFill>
                </a:rPr>
                <a:t>public class</a:t>
              </a:r>
              <a:r>
                <a:rPr lang="en-US" dirty="0">
                  <a:solidFill>
                    <a:srgbClr val="0000FF"/>
                  </a:solidFill>
                </a:rPr>
                <a:t> UserInput2</a:t>
              </a:r>
            </a:p>
            <a:p>
              <a:r>
                <a:rPr lang="en-US" dirty="0">
                  <a:solidFill>
                    <a:srgbClr val="0000FF"/>
                  </a:solidFill>
                </a:rPr>
                <a:t>{</a:t>
              </a:r>
            </a:p>
            <a:p>
              <a:r>
                <a:rPr lang="en-US" dirty="0">
                  <a:solidFill>
                    <a:srgbClr val="00B050"/>
                  </a:solidFill>
                </a:rPr>
                <a:t>   // instantiate the object input from the class Scanner</a:t>
              </a:r>
            </a:p>
            <a:p>
              <a:r>
                <a:rPr lang="en-US" dirty="0">
                  <a:solidFill>
                    <a:srgbClr val="00B0F0"/>
                  </a:solidFill>
                </a:rPr>
                <a:t>   static </a:t>
              </a:r>
              <a:r>
                <a:rPr lang="en-US" dirty="0">
                  <a:solidFill>
                    <a:srgbClr val="0000FF"/>
                  </a:solidFill>
                </a:rPr>
                <a:t>Scanner input = </a:t>
              </a:r>
              <a:r>
                <a:rPr lang="en-US" dirty="0">
                  <a:solidFill>
                    <a:srgbClr val="00B0F0"/>
                  </a:solidFill>
                </a:rPr>
                <a:t>new</a:t>
              </a:r>
              <a:r>
                <a:rPr lang="en-US" dirty="0">
                  <a:solidFill>
                    <a:srgbClr val="0000FF"/>
                  </a:solidFill>
                </a:rPr>
                <a:t> Scanner (System.in);</a:t>
              </a:r>
            </a:p>
            <a:p>
              <a:r>
                <a:rPr lang="en-US" dirty="0">
                  <a:solidFill>
                    <a:srgbClr val="00B0F0"/>
                  </a:solidFill>
                </a:rPr>
                <a:t>   public static void</a:t>
              </a:r>
              <a:r>
                <a:rPr lang="en-US" dirty="0">
                  <a:solidFill>
                    <a:srgbClr val="0000FF"/>
                  </a:solidFill>
                </a:rPr>
                <a:t> 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a:t>// Declaration section: to declare needed variables</a:t>
              </a:r>
            </a:p>
            <a:p>
              <a:r>
                <a:rPr lang="en-US" dirty="0"/>
                <a:t>	</a:t>
              </a:r>
              <a:r>
                <a:rPr lang="en-US" dirty="0">
                  <a:solidFill>
                    <a:srgbClr val="00B0F0"/>
                  </a:solidFill>
                </a:rPr>
                <a:t>double</a:t>
              </a:r>
              <a:r>
                <a:rPr lang="en-US" dirty="0">
                  <a:solidFill>
                    <a:srgbClr val="0000FF"/>
                  </a:solidFill>
                </a:rPr>
                <a:t> weight;</a:t>
              </a:r>
            </a:p>
            <a:p>
              <a:r>
                <a:rPr lang="en-US" dirty="0"/>
                <a:t>         // Input section: to enter values of used variables</a:t>
              </a:r>
            </a:p>
            <a:p>
              <a:r>
                <a:rPr lang="en-US" dirty="0"/>
                <a:t>	</a:t>
              </a:r>
              <a:r>
                <a:rPr lang="en-US" dirty="0" err="1">
                  <a:solidFill>
                    <a:srgbClr val="0000FF"/>
                  </a:solidFill>
                </a:rPr>
                <a:t>System.out.println</a:t>
              </a:r>
              <a:r>
                <a:rPr lang="en-US" dirty="0">
                  <a:solidFill>
                    <a:srgbClr val="0000FF"/>
                  </a:solidFill>
                </a:rPr>
                <a:t> (“Enter weight&gt;”);</a:t>
              </a:r>
            </a:p>
            <a:p>
              <a:r>
                <a:rPr lang="en-US" dirty="0">
                  <a:solidFill>
                    <a:srgbClr val="0000FF"/>
                  </a:solidFill>
                </a:rPr>
                <a:t>	weight = </a:t>
              </a:r>
              <a:r>
                <a:rPr lang="en-US" dirty="0" err="1">
                  <a:solidFill>
                    <a:srgbClr val="0000FF"/>
                  </a:solidFill>
                </a:rPr>
                <a:t>input.nextDouble</a:t>
              </a:r>
              <a:r>
                <a:rPr lang="en-US" dirty="0">
                  <a:solidFill>
                    <a:srgbClr val="0000FF"/>
                  </a:solidFill>
                </a:rPr>
                <a:t>();</a:t>
              </a:r>
            </a:p>
            <a:p>
              <a:r>
                <a:rPr lang="en-US" dirty="0"/>
                <a:t>         // Processing section: processing statements</a:t>
              </a:r>
            </a:p>
            <a:p>
              <a:r>
                <a:rPr lang="en-US" dirty="0"/>
                <a:t>         // Output section: display program output</a:t>
              </a:r>
            </a:p>
            <a:p>
              <a:r>
                <a:rPr lang="en-US" dirty="0">
                  <a:solidFill>
                    <a:srgbClr val="0000FF"/>
                  </a:solidFill>
                </a:rPr>
                <a:t>	</a:t>
              </a:r>
              <a:r>
                <a:rPr lang="en-US" dirty="0" err="1">
                  <a:solidFill>
                    <a:srgbClr val="0000FF"/>
                  </a:solidFill>
                </a:rPr>
                <a:t>System.out.println</a:t>
              </a:r>
              <a:r>
                <a:rPr lang="en-US" dirty="0">
                  <a:solidFill>
                    <a:srgbClr val="0000FF"/>
                  </a:solidFill>
                </a:rPr>
                <a:t> (“Weight = “ + weight);</a:t>
              </a:r>
            </a:p>
            <a:p>
              <a:r>
                <a:rPr lang="en-US" dirty="0">
                  <a:solidFill>
                    <a:srgbClr val="0000FF"/>
                  </a:solidFill>
                </a:rPr>
                <a:t>      } </a:t>
              </a:r>
              <a:r>
                <a:rPr lang="en-US" dirty="0"/>
                <a:t>// end main</a:t>
              </a:r>
            </a:p>
            <a:p>
              <a:r>
                <a:rPr lang="en-US" dirty="0">
                  <a:solidFill>
                    <a:srgbClr val="0000FF"/>
                  </a:solidFill>
                </a:rPr>
                <a:t>} </a:t>
              </a:r>
              <a:r>
                <a:rPr lang="en-US" dirty="0"/>
                <a:t>// end class</a:t>
              </a:r>
            </a:p>
          </p:txBody>
        </p:sp>
        <p:sp>
          <p:nvSpPr>
            <p:cNvPr id="22" name="TextBox 21"/>
            <p:cNvSpPr txBox="1"/>
            <p:nvPr/>
          </p:nvSpPr>
          <p:spPr>
            <a:xfrm>
              <a:off x="323528" y="1236822"/>
              <a:ext cx="576064" cy="4775258"/>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a:p>
              <a:pPr algn="r"/>
              <a:r>
                <a:rPr lang="en-US" dirty="0">
                  <a:solidFill>
                    <a:srgbClr val="FF0000"/>
                  </a:solidFill>
                </a:rPr>
                <a:t>17</a:t>
              </a:r>
            </a:p>
            <a:p>
              <a:pPr algn="r"/>
              <a:r>
                <a:rPr lang="en-US" dirty="0">
                  <a:solidFill>
                    <a:srgbClr val="FF0000"/>
                  </a:solidFill>
                </a:rPr>
                <a:t>18</a:t>
              </a:r>
            </a:p>
          </p:txBody>
        </p:sp>
      </p:grpSp>
      <p:sp>
        <p:nvSpPr>
          <p:cNvPr id="6" name="Rectangle 5"/>
          <p:cNvSpPr/>
          <p:nvPr/>
        </p:nvSpPr>
        <p:spPr>
          <a:xfrm>
            <a:off x="2771800" y="2852936"/>
            <a:ext cx="648072"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15816" y="4797152"/>
            <a:ext cx="648072"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04877" y="177281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99592" y="285293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99592" y="4797152"/>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73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par>
                          <p:cTn id="29" fill="hold">
                            <p:stCondLst>
                              <p:cond delay="2000"/>
                            </p:stCondLst>
                            <p:childTnLst>
                              <p:par>
                                <p:cTn id="30" presetID="21" presetClass="entr" presetSubtype="1"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heel(1)">
                                      <p:cBhvr>
                                        <p:cTn id="3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23" grpId="0" animBg="1"/>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304800" y="152400"/>
            <a:ext cx="8610600" cy="838200"/>
          </a:xfrm>
          <a:noFill/>
        </p:spPr>
        <p:txBody>
          <a:bodyPr vert="horz" anchor="ctr">
            <a:normAutofit/>
          </a:bodyPr>
          <a:lstStyle/>
          <a:p>
            <a:r>
              <a:rPr lang="en-US" sz="4000" dirty="0">
                <a:solidFill>
                  <a:schemeClr val="accent2"/>
                </a:solidFill>
                <a:latin typeface="Tahoma" charset="0"/>
                <a:cs typeface="Arial" charset="0"/>
              </a:rPr>
              <a:t>4. Program Compilation (</a:t>
            </a:r>
            <a:r>
              <a:rPr lang="en-US" sz="4000" dirty="0" err="1">
                <a:solidFill>
                  <a:schemeClr val="accent2"/>
                </a:solidFill>
                <a:latin typeface="Tahoma" charset="0"/>
                <a:cs typeface="Arial" charset="0"/>
              </a:rPr>
              <a:t>cnt’d</a:t>
            </a:r>
            <a:r>
              <a:rPr lang="en-US" sz="4000" dirty="0">
                <a:solidFill>
                  <a:schemeClr val="accent2"/>
                </a:solidFill>
                <a:latin typeface="Tahoma" charset="0"/>
                <a:cs typeface="Arial" charset="0"/>
              </a:rPr>
              <a:t>)</a:t>
            </a:r>
          </a:p>
        </p:txBody>
      </p:sp>
      <p:pic>
        <p:nvPicPr>
          <p:cNvPr id="22535"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05000" y="1752600"/>
            <a:ext cx="5257800" cy="256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2438400" y="4495800"/>
            <a:ext cx="426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Platform-Dependent Compilation</a:t>
            </a:r>
          </a:p>
        </p:txBody>
      </p:sp>
      <p:sp>
        <p:nvSpPr>
          <p:cNvPr id="8" name="Slide Number Placeholder 7"/>
          <p:cNvSpPr>
            <a:spLocks noGrp="1"/>
          </p:cNvSpPr>
          <p:nvPr>
            <p:ph type="sldNum" sz="quarter" idx="12"/>
          </p:nvPr>
        </p:nvSpPr>
        <p:spPr/>
        <p:txBody>
          <a:bodyPr/>
          <a:lstStyle/>
          <a:p>
            <a:r>
              <a:rPr lang="en-US"/>
              <a:t> </a:t>
            </a:r>
            <a:fld id="{D8D24581-BA14-4640-B752-9AB0FD1B9A37}" type="slidenum">
              <a:rPr lang="en-US" smtClean="0"/>
              <a:pPr/>
              <a:t>13</a:t>
            </a:fld>
            <a:endParaRPr lang="en-US" dirty="0"/>
          </a:p>
        </p:txBody>
      </p:sp>
      <p:cxnSp>
        <p:nvCxnSpPr>
          <p:cNvPr id="6" name="Straight Connector 5"/>
          <p:cNvCxnSpPr/>
          <p:nvPr/>
        </p:nvCxnSpPr>
        <p:spPr>
          <a:xfrm>
            <a:off x="0" y="9906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ACCEPTING DOUBLE NUMBERS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130</a:t>
            </a:fld>
            <a:endParaRPr lang="en-US"/>
          </a:p>
        </p:txBody>
      </p:sp>
      <p:grpSp>
        <p:nvGrpSpPr>
          <p:cNvPr id="28" name="Group 27"/>
          <p:cNvGrpSpPr/>
          <p:nvPr/>
        </p:nvGrpSpPr>
        <p:grpSpPr>
          <a:xfrm>
            <a:off x="-133077" y="1414865"/>
            <a:ext cx="8784976" cy="369334"/>
            <a:chOff x="323528" y="1236821"/>
            <a:chExt cx="7848872" cy="347293"/>
          </a:xfrm>
        </p:grpSpPr>
        <p:sp>
          <p:nvSpPr>
            <p:cNvPr id="29" name="TextBox 28"/>
            <p:cNvSpPr txBox="1"/>
            <p:nvPr/>
          </p:nvSpPr>
          <p:spPr>
            <a:xfrm>
              <a:off x="971600" y="1236822"/>
              <a:ext cx="7200800" cy="347292"/>
            </a:xfrm>
            <a:prstGeom prst="rect">
              <a:avLst/>
            </a:prstGeom>
            <a:solidFill>
              <a:schemeClr val="bg2"/>
            </a:solidFill>
            <a:ln w="28575" cap="rnd" cmpd="thickThin">
              <a:solidFill>
                <a:srgbClr val="0000FF"/>
              </a:solidFill>
            </a:ln>
          </p:spPr>
          <p:txBody>
            <a:bodyPr wrap="square" rtlCol="0">
              <a:spAutoFit/>
            </a:bodyPr>
            <a:lstStyle/>
            <a:p>
              <a:r>
                <a:rPr lang="en-US">
                  <a:solidFill>
                    <a:srgbClr val="00B0F0"/>
                  </a:solidFill>
                </a:rPr>
                <a:t>   </a:t>
              </a:r>
              <a:r>
                <a:rPr lang="en-US">
                  <a:solidFill>
                    <a:srgbClr val="0000FF"/>
                  </a:solidFill>
                </a:rPr>
                <a:t>weight = input.nextDouble();</a:t>
              </a:r>
              <a:endParaRPr lang="en-US" dirty="0">
                <a:solidFill>
                  <a:srgbClr val="0000FF"/>
                </a:solidFill>
              </a:endParaRPr>
            </a:p>
          </p:txBody>
        </p:sp>
        <p:sp>
          <p:nvSpPr>
            <p:cNvPr id="30" name="TextBox 29"/>
            <p:cNvSpPr txBox="1"/>
            <p:nvPr/>
          </p:nvSpPr>
          <p:spPr>
            <a:xfrm>
              <a:off x="323528" y="1236821"/>
              <a:ext cx="576064" cy="347291"/>
            </a:xfrm>
            <a:prstGeom prst="rect">
              <a:avLst/>
            </a:prstGeom>
            <a:noFill/>
          </p:spPr>
          <p:txBody>
            <a:bodyPr wrap="square" rtlCol="0">
              <a:spAutoFit/>
            </a:bodyPr>
            <a:lstStyle/>
            <a:p>
              <a:pPr algn="r"/>
              <a:r>
                <a:rPr lang="en-US">
                  <a:solidFill>
                    <a:srgbClr val="FF0000"/>
                  </a:solidFill>
                </a:rPr>
                <a:t>13</a:t>
              </a:r>
              <a:endParaRPr lang="en-US" dirty="0">
                <a:solidFill>
                  <a:srgbClr val="FF0000"/>
                </a:solidFill>
              </a:endParaRPr>
            </a:p>
          </p:txBody>
        </p:sp>
      </p:grpSp>
      <p:sp>
        <p:nvSpPr>
          <p:cNvPr id="31" name="TextBox 30"/>
          <p:cNvSpPr txBox="1"/>
          <p:nvPr/>
        </p:nvSpPr>
        <p:spPr>
          <a:xfrm>
            <a:off x="189192" y="1865989"/>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nextDouble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is a method associated with the class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Scanner</a:t>
            </a:r>
            <a:r>
              <a:rPr lang="en-US" sz="2000" dirty="0">
                <a:latin typeface="Tahoma" panose="020B0604030504040204" pitchFamily="34" charset="0"/>
                <a:ea typeface="Tahoma" panose="020B0604030504040204" pitchFamily="34" charset="0"/>
                <a:cs typeface="Tahoma" panose="020B0604030504040204" pitchFamily="34" charset="0"/>
              </a:rPr>
              <a:t>. It accepts values that can be interpreted as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latin typeface="Tahoma" panose="020B0604030504040204" pitchFamily="34" charset="0"/>
                <a:ea typeface="Tahoma" panose="020B0604030504040204" pitchFamily="34" charset="0"/>
                <a:cs typeface="Tahoma" panose="020B0604030504040204" pitchFamily="34" charset="0"/>
              </a:rPr>
              <a:t>type.</a:t>
            </a:r>
          </a:p>
        </p:txBody>
      </p:sp>
      <p:sp>
        <p:nvSpPr>
          <p:cNvPr id="32" name="TextBox 31"/>
          <p:cNvSpPr txBox="1"/>
          <p:nvPr/>
        </p:nvSpPr>
        <p:spPr>
          <a:xfrm>
            <a:off x="301613" y="2678113"/>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Integers may be interpreted as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latin typeface="Tahoma" panose="020B0604030504040204" pitchFamily="34" charset="0"/>
                <a:ea typeface="Tahoma" panose="020B0604030504040204" pitchFamily="34" charset="0"/>
                <a:cs typeface="Tahoma" panose="020B0604030504040204" pitchFamily="34" charset="0"/>
              </a:rPr>
              <a:t>type.</a:t>
            </a:r>
          </a:p>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.0</a:t>
            </a:r>
            <a:r>
              <a:rPr lang="en-US" sz="2000" dirty="0">
                <a:latin typeface="Tahoma" panose="020B0604030504040204" pitchFamily="34" charset="0"/>
                <a:ea typeface="Tahoma" panose="020B0604030504040204" pitchFamily="34" charset="0"/>
                <a:cs typeface="Tahoma" panose="020B0604030504040204" pitchFamily="34" charset="0"/>
              </a:rPr>
              <a:t> is added to the integer.</a:t>
            </a:r>
          </a:p>
        </p:txBody>
      </p:sp>
      <p:sp>
        <p:nvSpPr>
          <p:cNvPr id="33" name="TextBox 32"/>
          <p:cNvSpPr txBox="1"/>
          <p:nvPr/>
        </p:nvSpPr>
        <p:spPr>
          <a:xfrm>
            <a:off x="301613" y="3413221"/>
            <a:ext cx="8640960" cy="400110"/>
          </a:xfrm>
          <a:prstGeom prst="rect">
            <a:avLst/>
          </a:prstGeom>
          <a:solidFill>
            <a:schemeClr val="bg1"/>
          </a:solidFill>
        </p:spPr>
        <p:txBody>
          <a:bodyPr wrap="square" rtlCol="0">
            <a:spAutoFit/>
          </a:bodyPr>
          <a:lstStyle/>
          <a:p>
            <a:pPr marL="342900" indent="-342900">
              <a:buClr>
                <a:srgbClr val="0070C0"/>
              </a:buClr>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4" name="TextBox 33"/>
          <p:cNvSpPr txBox="1"/>
          <p:nvPr/>
        </p:nvSpPr>
        <p:spPr>
          <a:xfrm>
            <a:off x="301613" y="4210484"/>
            <a:ext cx="8640960" cy="400110"/>
          </a:xfrm>
          <a:prstGeom prst="rect">
            <a:avLst/>
          </a:prstGeom>
          <a:solidFill>
            <a:schemeClr val="bg1"/>
          </a:solidFill>
        </p:spPr>
        <p:txBody>
          <a:bodyPr wrap="square" rtlCol="0">
            <a:spAutoFit/>
          </a:bodyPr>
          <a:lstStyle/>
          <a:p>
            <a:pPr marL="342900" indent="-342900">
              <a:buClr>
                <a:srgbClr val="0070C0"/>
              </a:buClr>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074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1" grpId="0"/>
      <p:bldP spid="32" grpId="0"/>
      <p:bldP spid="33" grpId="0" animBg="1"/>
      <p:bldP spid="3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ACCEPTING DOUBLE NUMBERS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131</a:t>
            </a:fld>
            <a:endParaRPr lang="en-US"/>
          </a:p>
        </p:txBody>
      </p:sp>
      <p:sp>
        <p:nvSpPr>
          <p:cNvPr id="23" name="TextBox 22"/>
          <p:cNvSpPr txBox="1"/>
          <p:nvPr/>
        </p:nvSpPr>
        <p:spPr>
          <a:xfrm>
            <a:off x="323528" y="126876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output of Program 2 is as follows:</a:t>
            </a:r>
          </a:p>
        </p:txBody>
      </p:sp>
      <p:grpSp>
        <p:nvGrpSpPr>
          <p:cNvPr id="24" name="Group 23"/>
          <p:cNvGrpSpPr/>
          <p:nvPr/>
        </p:nvGrpSpPr>
        <p:grpSpPr>
          <a:xfrm>
            <a:off x="467544" y="1772816"/>
            <a:ext cx="7488832" cy="738664"/>
            <a:chOff x="683568" y="1236822"/>
            <a:chExt cx="7488832" cy="738664"/>
          </a:xfrm>
        </p:grpSpPr>
        <p:sp>
          <p:nvSpPr>
            <p:cNvPr id="25" name="TextBox 24"/>
            <p:cNvSpPr txBox="1"/>
            <p:nvPr/>
          </p:nvSpPr>
          <p:spPr>
            <a:xfrm>
              <a:off x="971600" y="1236822"/>
              <a:ext cx="7200800"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weight &gt;</a:t>
              </a:r>
            </a:p>
            <a:p>
              <a:r>
                <a:rPr lang="en-US" sz="1400" dirty="0">
                  <a:solidFill>
                    <a:srgbClr val="FFC000"/>
                  </a:solidFill>
                </a:rPr>
                <a:t>113.6</a:t>
              </a:r>
            </a:p>
            <a:p>
              <a:r>
                <a:rPr lang="en-US" sz="1400" dirty="0">
                  <a:solidFill>
                    <a:schemeClr val="bg1"/>
                  </a:solidFill>
                </a:rPr>
                <a:t>Weight = 113.6</a:t>
              </a:r>
            </a:p>
          </p:txBody>
        </p:sp>
        <p:sp>
          <p:nvSpPr>
            <p:cNvPr id="27" name="TextBox 26"/>
            <p:cNvSpPr txBox="1"/>
            <p:nvPr/>
          </p:nvSpPr>
          <p:spPr>
            <a:xfrm>
              <a:off x="683568" y="1236822"/>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
        <p:nvSpPr>
          <p:cNvPr id="13" name="TextBox 12"/>
          <p:cNvSpPr txBox="1"/>
          <p:nvPr/>
        </p:nvSpPr>
        <p:spPr>
          <a:xfrm>
            <a:off x="323528" y="3482424"/>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This is another sample run of Program 2:</a:t>
            </a:r>
          </a:p>
        </p:txBody>
      </p:sp>
      <p:grpSp>
        <p:nvGrpSpPr>
          <p:cNvPr id="14" name="Group 13"/>
          <p:cNvGrpSpPr/>
          <p:nvPr/>
        </p:nvGrpSpPr>
        <p:grpSpPr>
          <a:xfrm>
            <a:off x="467544" y="3986480"/>
            <a:ext cx="7488832" cy="738664"/>
            <a:chOff x="683568" y="1236822"/>
            <a:chExt cx="7488832" cy="738664"/>
          </a:xfrm>
        </p:grpSpPr>
        <p:sp>
          <p:nvSpPr>
            <p:cNvPr id="18" name="TextBox 17"/>
            <p:cNvSpPr txBox="1"/>
            <p:nvPr/>
          </p:nvSpPr>
          <p:spPr>
            <a:xfrm>
              <a:off x="971600" y="1236822"/>
              <a:ext cx="7200800"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weight &gt;</a:t>
              </a:r>
            </a:p>
            <a:p>
              <a:r>
                <a:rPr lang="en-US" sz="1400" dirty="0">
                  <a:solidFill>
                    <a:srgbClr val="FFC000"/>
                  </a:solidFill>
                </a:rPr>
                <a:t>113</a:t>
              </a:r>
            </a:p>
            <a:p>
              <a:r>
                <a:rPr lang="en-US" sz="1400" dirty="0">
                  <a:solidFill>
                    <a:schemeClr val="bg1"/>
                  </a:solidFill>
                </a:rPr>
                <a:t>Weight = 113.0</a:t>
              </a:r>
            </a:p>
          </p:txBody>
        </p:sp>
        <p:sp>
          <p:nvSpPr>
            <p:cNvPr id="19" name="TextBox 18"/>
            <p:cNvSpPr txBox="1"/>
            <p:nvPr/>
          </p:nvSpPr>
          <p:spPr>
            <a:xfrm>
              <a:off x="683568" y="1236822"/>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
        <p:nvSpPr>
          <p:cNvPr id="20" name="TextBox 19"/>
          <p:cNvSpPr txBox="1"/>
          <p:nvPr/>
        </p:nvSpPr>
        <p:spPr>
          <a:xfrm>
            <a:off x="323528" y="482909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that the user entered an integer number (without decimal point).</a:t>
            </a:r>
          </a:p>
        </p:txBody>
      </p:sp>
      <p:sp>
        <p:nvSpPr>
          <p:cNvPr id="21" name="TextBox 20"/>
          <p:cNvSpPr txBox="1"/>
          <p:nvPr/>
        </p:nvSpPr>
        <p:spPr>
          <a:xfrm>
            <a:off x="323528" y="518913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However,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nextDouble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interpreted it as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latin typeface="Tahoma" panose="020B0604030504040204" pitchFamily="34" charset="0"/>
                <a:ea typeface="Tahoma" panose="020B0604030504040204" pitchFamily="34" charset="0"/>
                <a:cs typeface="Tahoma" panose="020B0604030504040204" pitchFamily="34" charset="0"/>
              </a:rPr>
              <a:t>number. </a:t>
            </a:r>
          </a:p>
        </p:txBody>
      </p:sp>
      <p:sp>
        <p:nvSpPr>
          <p:cNvPr id="22" name="TextBox 21"/>
          <p:cNvSpPr txBox="1"/>
          <p:nvPr/>
        </p:nvSpPr>
        <p:spPr>
          <a:xfrm>
            <a:off x="323528" y="554917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Therefore, a </a:t>
            </a:r>
            <a:r>
              <a:rPr lang="en-US" sz="2000" dirty="0">
                <a:solidFill>
                  <a:srgbClr val="FF00FF"/>
                </a:solidFill>
                <a:latin typeface="Tahoma" panose="020B0604030504040204" pitchFamily="34" charset="0"/>
                <a:ea typeface="Tahoma" panose="020B0604030504040204" pitchFamily="34" charset="0"/>
                <a:cs typeface="Tahoma" panose="020B0604030504040204" pitchFamily="34" charset="0"/>
              </a:rPr>
              <a:t>.0</a:t>
            </a:r>
            <a:r>
              <a:rPr lang="en-US" sz="2000" dirty="0">
                <a:latin typeface="Tahoma" panose="020B0604030504040204" pitchFamily="34" charset="0"/>
                <a:ea typeface="Tahoma" panose="020B0604030504040204" pitchFamily="34" charset="0"/>
                <a:cs typeface="Tahoma" panose="020B0604030504040204" pitchFamily="34" charset="0"/>
              </a:rPr>
              <a:t> is added to the number.</a:t>
            </a:r>
          </a:p>
        </p:txBody>
      </p:sp>
      <p:sp>
        <p:nvSpPr>
          <p:cNvPr id="2" name="Line Callout 1 (Accent Bar) 1"/>
          <p:cNvSpPr/>
          <p:nvPr/>
        </p:nvSpPr>
        <p:spPr>
          <a:xfrm>
            <a:off x="6084168" y="1668870"/>
            <a:ext cx="1872208" cy="968042"/>
          </a:xfrm>
          <a:prstGeom prst="accentCallout1">
            <a:avLst>
              <a:gd name="adj1" fmla="val 18750"/>
              <a:gd name="adj2" fmla="val -8333"/>
              <a:gd name="adj3" fmla="val 47697"/>
              <a:gd name="adj4" fmla="val -238239"/>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input</a:t>
            </a:r>
          </a:p>
        </p:txBody>
      </p:sp>
      <p:sp>
        <p:nvSpPr>
          <p:cNvPr id="26" name="Line Callout 1 (Accent Bar) 25"/>
          <p:cNvSpPr/>
          <p:nvPr/>
        </p:nvSpPr>
        <p:spPr>
          <a:xfrm>
            <a:off x="5868144" y="3841013"/>
            <a:ext cx="1872208" cy="968042"/>
          </a:xfrm>
          <a:prstGeom prst="accentCallout1">
            <a:avLst>
              <a:gd name="adj1" fmla="val 18750"/>
              <a:gd name="adj2" fmla="val -8333"/>
              <a:gd name="adj3" fmla="val 47697"/>
              <a:gd name="adj4" fmla="val -238239"/>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input</a:t>
            </a:r>
          </a:p>
        </p:txBody>
      </p:sp>
    </p:spTree>
    <p:extLst>
      <p:ext uri="{BB962C8B-B14F-4D97-AF65-F5344CB8AC3E}">
        <p14:creationId xmlns:p14="http://schemas.microsoft.com/office/powerpoint/2010/main" val="26705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p:bldP spid="13" grpId="0"/>
      <p:bldP spid="20" grpId="0"/>
      <p:bldP spid="21" grpId="0"/>
      <p:bldP spid="22" grpId="0"/>
      <p:bldP spid="2" grpId="0" animBg="1"/>
      <p:bldP spid="2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9512" y="1412776"/>
            <a:ext cx="8784976" cy="5355312"/>
            <a:chOff x="323528" y="1236822"/>
            <a:chExt cx="7848872" cy="5035727"/>
          </a:xfrm>
        </p:grpSpPr>
        <p:sp>
          <p:nvSpPr>
            <p:cNvPr id="21" name="TextBox 20"/>
            <p:cNvSpPr txBox="1"/>
            <p:nvPr/>
          </p:nvSpPr>
          <p:spPr>
            <a:xfrm>
              <a:off x="971600" y="1236822"/>
              <a:ext cx="7200800" cy="5035727"/>
            </a:xfrm>
            <a:prstGeom prst="rect">
              <a:avLst/>
            </a:prstGeom>
            <a:solidFill>
              <a:schemeClr val="bg2"/>
            </a:solidFill>
            <a:ln w="28575" cap="rnd" cmpd="thickThin">
              <a:solidFill>
                <a:srgbClr val="0000FF"/>
              </a:solidFill>
            </a:ln>
          </p:spPr>
          <p:txBody>
            <a:bodyPr wrap="square" rtlCol="0">
              <a:spAutoFit/>
            </a:bodyPr>
            <a:lstStyle/>
            <a:p>
              <a:r>
                <a:rPr lang="en-US" dirty="0"/>
                <a:t>// import necessary libraries</a:t>
              </a:r>
            </a:p>
            <a:p>
              <a:r>
                <a:rPr lang="en-US" dirty="0">
                  <a:solidFill>
                    <a:srgbClr val="00B0F0"/>
                  </a:solidFill>
                </a:rPr>
                <a:t>import</a:t>
              </a:r>
              <a:r>
                <a:rPr lang="en-US" dirty="0">
                  <a:solidFill>
                    <a:srgbClr val="0000FF"/>
                  </a:solidFill>
                </a:rPr>
                <a:t> </a:t>
              </a:r>
              <a:r>
                <a:rPr lang="en-US" dirty="0" err="1">
                  <a:solidFill>
                    <a:srgbClr val="0000FF"/>
                  </a:solidFill>
                </a:rPr>
                <a:t>java.util</a:t>
              </a:r>
              <a:r>
                <a:rPr lang="en-US" dirty="0">
                  <a:solidFill>
                    <a:srgbClr val="0000FF"/>
                  </a:solidFill>
                </a:rPr>
                <a:t>.*;		</a:t>
              </a:r>
              <a:r>
                <a:rPr lang="en-US" dirty="0">
                  <a:solidFill>
                    <a:srgbClr val="00B050"/>
                  </a:solidFill>
                </a:rPr>
                <a:t>//contains the class Scanner</a:t>
              </a:r>
            </a:p>
            <a:p>
              <a:r>
                <a:rPr lang="en-US" dirty="0">
                  <a:solidFill>
                    <a:srgbClr val="00B0F0"/>
                  </a:solidFill>
                </a:rPr>
                <a:t>public class</a:t>
              </a:r>
              <a:r>
                <a:rPr lang="en-US" dirty="0">
                  <a:solidFill>
                    <a:srgbClr val="0000FF"/>
                  </a:solidFill>
                </a:rPr>
                <a:t> UserInput3</a:t>
              </a:r>
            </a:p>
            <a:p>
              <a:r>
                <a:rPr lang="en-US" dirty="0">
                  <a:solidFill>
                    <a:srgbClr val="0000FF"/>
                  </a:solidFill>
                </a:rPr>
                <a:t>{</a:t>
              </a:r>
            </a:p>
            <a:p>
              <a:r>
                <a:rPr lang="en-US" dirty="0">
                  <a:solidFill>
                    <a:srgbClr val="00B050"/>
                  </a:solidFill>
                </a:rPr>
                <a:t>   // instantiate the object read from the class Scanner</a:t>
              </a:r>
            </a:p>
            <a:p>
              <a:r>
                <a:rPr lang="en-US" dirty="0">
                  <a:solidFill>
                    <a:srgbClr val="00B0F0"/>
                  </a:solidFill>
                </a:rPr>
                <a:t>   static </a:t>
              </a:r>
              <a:r>
                <a:rPr lang="en-US" dirty="0">
                  <a:solidFill>
                    <a:srgbClr val="0000FF"/>
                  </a:solidFill>
                </a:rPr>
                <a:t>Scanner read  = </a:t>
              </a:r>
              <a:r>
                <a:rPr lang="en-US" dirty="0">
                  <a:solidFill>
                    <a:srgbClr val="00B0F0"/>
                  </a:solidFill>
                </a:rPr>
                <a:t>new</a:t>
              </a:r>
              <a:r>
                <a:rPr lang="en-US" dirty="0">
                  <a:solidFill>
                    <a:srgbClr val="0000FF"/>
                  </a:solidFill>
                </a:rPr>
                <a:t> Scanner (System.in);</a:t>
              </a:r>
            </a:p>
            <a:p>
              <a:r>
                <a:rPr lang="en-US" dirty="0">
                  <a:solidFill>
                    <a:srgbClr val="00B0F0"/>
                  </a:solidFill>
                </a:rPr>
                <a:t>   public static void</a:t>
              </a:r>
              <a:r>
                <a:rPr lang="en-US" dirty="0">
                  <a:solidFill>
                    <a:srgbClr val="0000FF"/>
                  </a:solidFill>
                </a:rPr>
                <a:t> 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a:t>// Declaration section: to declare needed variables</a:t>
              </a:r>
            </a:p>
            <a:p>
              <a:r>
                <a:rPr lang="en-US" dirty="0"/>
                <a:t>	</a:t>
              </a:r>
              <a:r>
                <a:rPr lang="en-US" dirty="0">
                  <a:solidFill>
                    <a:srgbClr val="00B0F0"/>
                  </a:solidFill>
                </a:rPr>
                <a:t>String </a:t>
              </a:r>
              <a:r>
                <a:rPr lang="en-US" dirty="0" err="1">
                  <a:solidFill>
                    <a:srgbClr val="0000FF"/>
                  </a:solidFill>
                </a:rPr>
                <a:t>firstName</a:t>
              </a:r>
              <a:r>
                <a:rPr lang="en-US" dirty="0">
                  <a:solidFill>
                    <a:srgbClr val="0000FF"/>
                  </a:solidFill>
                </a:rPr>
                <a:t>, </a:t>
              </a:r>
              <a:r>
                <a:rPr lang="en-US" dirty="0" err="1">
                  <a:solidFill>
                    <a:srgbClr val="0000FF"/>
                  </a:solidFill>
                </a:rPr>
                <a:t>lastName</a:t>
              </a:r>
              <a:r>
                <a:rPr lang="en-US" dirty="0">
                  <a:solidFill>
                    <a:srgbClr val="0000FF"/>
                  </a:solidFill>
                </a:rPr>
                <a:t>;</a:t>
              </a:r>
            </a:p>
            <a:p>
              <a:r>
                <a:rPr lang="en-US" dirty="0"/>
                <a:t>         // Input section: to enter values of used variables</a:t>
              </a:r>
            </a:p>
            <a:p>
              <a:r>
                <a:rPr lang="en-US" dirty="0"/>
                <a:t>	</a:t>
              </a:r>
              <a:r>
                <a:rPr lang="en-US" sz="1600" dirty="0" err="1">
                  <a:solidFill>
                    <a:srgbClr val="0000FF"/>
                  </a:solidFill>
                </a:rPr>
                <a:t>System.out.println</a:t>
              </a:r>
              <a:r>
                <a:rPr lang="en-US" sz="1600" dirty="0">
                  <a:solidFill>
                    <a:srgbClr val="0000FF"/>
                  </a:solidFill>
                </a:rPr>
                <a:t> (“Enter first &amp; last names separated by spaces”);</a:t>
              </a:r>
              <a:endParaRPr lang="en-US" dirty="0">
                <a:solidFill>
                  <a:srgbClr val="0000FF"/>
                </a:solidFill>
              </a:endParaRPr>
            </a:p>
            <a:p>
              <a:r>
                <a:rPr lang="en-US" dirty="0">
                  <a:solidFill>
                    <a:srgbClr val="0000FF"/>
                  </a:solidFill>
                </a:rPr>
                <a:t>	</a:t>
              </a:r>
              <a:r>
                <a:rPr lang="en-US" dirty="0" err="1">
                  <a:solidFill>
                    <a:srgbClr val="0000FF"/>
                  </a:solidFill>
                </a:rPr>
                <a:t>firstName</a:t>
              </a:r>
              <a:r>
                <a:rPr lang="en-US" dirty="0">
                  <a:solidFill>
                    <a:srgbClr val="0000FF"/>
                  </a:solidFill>
                </a:rPr>
                <a:t> =  </a:t>
              </a:r>
              <a:r>
                <a:rPr lang="en-US" dirty="0" err="1">
                  <a:solidFill>
                    <a:srgbClr val="0000FF"/>
                  </a:solidFill>
                </a:rPr>
                <a:t>read.next</a:t>
              </a:r>
              <a:r>
                <a:rPr lang="en-US" dirty="0">
                  <a:solidFill>
                    <a:srgbClr val="0000FF"/>
                  </a:solidFill>
                </a:rPr>
                <a:t>();</a:t>
              </a:r>
            </a:p>
            <a:p>
              <a:r>
                <a:rPr lang="en-US" dirty="0">
                  <a:solidFill>
                    <a:srgbClr val="0000FF"/>
                  </a:solidFill>
                </a:rPr>
                <a:t>	</a:t>
              </a:r>
              <a:r>
                <a:rPr lang="en-US" dirty="0" err="1">
                  <a:solidFill>
                    <a:srgbClr val="0000FF"/>
                  </a:solidFill>
                </a:rPr>
                <a:t>lastName</a:t>
              </a:r>
              <a:r>
                <a:rPr lang="en-US" dirty="0">
                  <a:solidFill>
                    <a:srgbClr val="0000FF"/>
                  </a:solidFill>
                </a:rPr>
                <a:t> =  </a:t>
              </a:r>
              <a:r>
                <a:rPr lang="en-US" dirty="0" err="1">
                  <a:solidFill>
                    <a:srgbClr val="0000FF"/>
                  </a:solidFill>
                </a:rPr>
                <a:t>read.next</a:t>
              </a:r>
              <a:r>
                <a:rPr lang="en-US" dirty="0">
                  <a:solidFill>
                    <a:srgbClr val="0000FF"/>
                  </a:solidFill>
                </a:rPr>
                <a:t>();</a:t>
              </a:r>
            </a:p>
            <a:p>
              <a:r>
                <a:rPr lang="en-US" dirty="0"/>
                <a:t>         // Processing section: processing statements</a:t>
              </a:r>
            </a:p>
            <a:p>
              <a:r>
                <a:rPr lang="en-US" dirty="0"/>
                <a:t>         // Output section: display program output</a:t>
              </a:r>
            </a:p>
            <a:p>
              <a:r>
                <a:rPr lang="en-US" dirty="0">
                  <a:solidFill>
                    <a:srgbClr val="0000FF"/>
                  </a:solidFill>
                </a:rPr>
                <a:t>	</a:t>
              </a:r>
              <a:r>
                <a:rPr lang="en-US" dirty="0" err="1">
                  <a:solidFill>
                    <a:srgbClr val="0000FF"/>
                  </a:solidFill>
                </a:rPr>
                <a:t>System.out.println</a:t>
              </a:r>
              <a:r>
                <a:rPr lang="en-US" dirty="0">
                  <a:solidFill>
                    <a:srgbClr val="0000FF"/>
                  </a:solidFill>
                </a:rPr>
                <a:t> (“Name = “ + </a:t>
              </a:r>
              <a:r>
                <a:rPr lang="en-US" dirty="0" err="1">
                  <a:solidFill>
                    <a:srgbClr val="0000FF"/>
                  </a:solidFill>
                </a:rPr>
                <a:t>firstName</a:t>
              </a:r>
              <a:r>
                <a:rPr lang="en-US" dirty="0">
                  <a:solidFill>
                    <a:srgbClr val="0000FF"/>
                  </a:solidFill>
                </a:rPr>
                <a:t> + “ “ + </a:t>
              </a:r>
              <a:r>
                <a:rPr lang="en-US" dirty="0" err="1">
                  <a:solidFill>
                    <a:srgbClr val="0000FF"/>
                  </a:solidFill>
                </a:rPr>
                <a:t>lastName</a:t>
              </a:r>
              <a:r>
                <a:rPr lang="en-US" dirty="0">
                  <a:solidFill>
                    <a:srgbClr val="0000FF"/>
                  </a:solidFill>
                </a:rPr>
                <a:t>);</a:t>
              </a:r>
            </a:p>
            <a:p>
              <a:r>
                <a:rPr lang="en-US" dirty="0">
                  <a:solidFill>
                    <a:srgbClr val="0000FF"/>
                  </a:solidFill>
                </a:rPr>
                <a:t>      } </a:t>
              </a:r>
              <a:r>
                <a:rPr lang="en-US" dirty="0"/>
                <a:t>// end main</a:t>
              </a:r>
            </a:p>
            <a:p>
              <a:r>
                <a:rPr lang="en-US" dirty="0">
                  <a:solidFill>
                    <a:srgbClr val="0000FF"/>
                  </a:solidFill>
                </a:rPr>
                <a:t>} </a:t>
              </a:r>
              <a:r>
                <a:rPr lang="en-US" dirty="0"/>
                <a:t>// end class</a:t>
              </a:r>
            </a:p>
          </p:txBody>
        </p:sp>
        <p:sp>
          <p:nvSpPr>
            <p:cNvPr id="22" name="TextBox 21"/>
            <p:cNvSpPr txBox="1"/>
            <p:nvPr/>
          </p:nvSpPr>
          <p:spPr>
            <a:xfrm>
              <a:off x="323528" y="1236822"/>
              <a:ext cx="576064" cy="5035727"/>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a:p>
              <a:pPr algn="r"/>
              <a:r>
                <a:rPr lang="en-US" dirty="0">
                  <a:solidFill>
                    <a:srgbClr val="FF0000"/>
                  </a:solidFill>
                </a:rPr>
                <a:t>17</a:t>
              </a:r>
            </a:p>
            <a:p>
              <a:pPr algn="r"/>
              <a:r>
                <a:rPr lang="en-US" dirty="0">
                  <a:solidFill>
                    <a:srgbClr val="FF0000"/>
                  </a:solidFill>
                </a:rPr>
                <a:t>18</a:t>
              </a:r>
            </a:p>
            <a:p>
              <a:pPr algn="r"/>
              <a:r>
                <a:rPr lang="en-US" dirty="0">
                  <a:solidFill>
                    <a:srgbClr val="FF0000"/>
                  </a:solidFill>
                </a:rPr>
                <a:t>19</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3 – ACCEPTING STRINGS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132</a:t>
            </a:fld>
            <a:endParaRPr lang="en-US"/>
          </a:p>
        </p:txBody>
      </p:sp>
      <p:sp>
        <p:nvSpPr>
          <p:cNvPr id="6" name="Rectangle 5"/>
          <p:cNvSpPr/>
          <p:nvPr/>
        </p:nvSpPr>
        <p:spPr>
          <a:xfrm>
            <a:off x="2771800" y="2852936"/>
            <a:ext cx="648072"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75856" y="4797152"/>
            <a:ext cx="648072"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04877" y="177281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99592" y="285293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99592" y="4797152"/>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75856" y="5085184"/>
            <a:ext cx="648072"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99592" y="5085184"/>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50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heel(1)">
                                      <p:cBhvr>
                                        <p:cTn id="32" dur="2000"/>
                                        <p:tgtEl>
                                          <p:spTgt spid="6"/>
                                        </p:tgtEl>
                                      </p:cBhvr>
                                    </p:animEffect>
                                  </p:childTnLst>
                                </p:cTn>
                              </p:par>
                            </p:childTnLst>
                          </p:cTn>
                        </p:par>
                        <p:par>
                          <p:cTn id="33" fill="hold">
                            <p:stCondLst>
                              <p:cond delay="2000"/>
                            </p:stCondLst>
                            <p:childTnLst>
                              <p:par>
                                <p:cTn id="34" presetID="21" presetClass="entr" presetSubtype="1"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heel(1)">
                                      <p:cBhvr>
                                        <p:cTn id="36" dur="2000"/>
                                        <p:tgtEl>
                                          <p:spTgt spid="23"/>
                                        </p:tgtEl>
                                      </p:cBhvr>
                                    </p:animEffect>
                                  </p:childTnLst>
                                </p:cTn>
                              </p:par>
                            </p:childTnLst>
                          </p:cTn>
                        </p:par>
                        <p:par>
                          <p:cTn id="37" fill="hold">
                            <p:stCondLst>
                              <p:cond delay="4000"/>
                            </p:stCondLst>
                            <p:childTnLst>
                              <p:par>
                                <p:cTn id="38" presetID="21" presetClass="entr" presetSubtype="1"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heel(1)">
                                      <p:cBhvr>
                                        <p:cTn id="4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23" grpId="0" animBg="1"/>
      <p:bldP spid="24" grpId="0" animBg="1"/>
      <p:bldP spid="25" grpId="0" animBg="1"/>
      <p:bldP spid="26" grpId="0" animBg="1"/>
      <p:bldP spid="18" grpId="0" animBg="1"/>
      <p:bldP spid="1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3 – ACCEPTING STRINGS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133</a:t>
            </a:fld>
            <a:endParaRPr lang="en-US"/>
          </a:p>
        </p:txBody>
      </p:sp>
      <p:grpSp>
        <p:nvGrpSpPr>
          <p:cNvPr id="28" name="Group 27"/>
          <p:cNvGrpSpPr/>
          <p:nvPr/>
        </p:nvGrpSpPr>
        <p:grpSpPr>
          <a:xfrm>
            <a:off x="107504" y="2029585"/>
            <a:ext cx="8784976" cy="952945"/>
            <a:chOff x="323528" y="1236822"/>
            <a:chExt cx="7848872" cy="814615"/>
          </a:xfrm>
        </p:grpSpPr>
        <p:sp>
          <p:nvSpPr>
            <p:cNvPr id="29" name="TextBox 28"/>
            <p:cNvSpPr txBox="1"/>
            <p:nvPr/>
          </p:nvSpPr>
          <p:spPr>
            <a:xfrm>
              <a:off x="971600" y="1498928"/>
              <a:ext cx="7200800" cy="552509"/>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   </a:t>
              </a:r>
              <a:r>
                <a:rPr lang="en-US" dirty="0" err="1">
                  <a:solidFill>
                    <a:srgbClr val="0000FF"/>
                  </a:solidFill>
                </a:rPr>
                <a:t>firstName</a:t>
              </a:r>
              <a:r>
                <a:rPr lang="en-US" dirty="0">
                  <a:solidFill>
                    <a:srgbClr val="0000FF"/>
                  </a:solidFill>
                </a:rPr>
                <a:t> = </a:t>
              </a:r>
              <a:r>
                <a:rPr lang="en-US" dirty="0" err="1">
                  <a:solidFill>
                    <a:srgbClr val="0000FF"/>
                  </a:solidFill>
                </a:rPr>
                <a:t>read.next</a:t>
              </a:r>
              <a:r>
                <a:rPr lang="en-US" dirty="0">
                  <a:solidFill>
                    <a:srgbClr val="0000FF"/>
                  </a:solidFill>
                </a:rPr>
                <a:t>();</a:t>
              </a:r>
            </a:p>
            <a:p>
              <a:r>
                <a:rPr lang="en-US" dirty="0">
                  <a:solidFill>
                    <a:srgbClr val="0000FF"/>
                  </a:solidFill>
                </a:rPr>
                <a:t>   </a:t>
              </a:r>
              <a:r>
                <a:rPr lang="en-US" dirty="0" err="1">
                  <a:solidFill>
                    <a:srgbClr val="0000FF"/>
                  </a:solidFill>
                </a:rPr>
                <a:t>lastName</a:t>
              </a:r>
              <a:r>
                <a:rPr lang="en-US" dirty="0">
                  <a:solidFill>
                    <a:srgbClr val="0000FF"/>
                  </a:solidFill>
                </a:rPr>
                <a:t> = </a:t>
              </a:r>
              <a:r>
                <a:rPr lang="en-US" dirty="0" err="1">
                  <a:solidFill>
                    <a:srgbClr val="0000FF"/>
                  </a:solidFill>
                </a:rPr>
                <a:t>read.next</a:t>
              </a:r>
              <a:r>
                <a:rPr lang="en-US" dirty="0">
                  <a:solidFill>
                    <a:srgbClr val="0000FF"/>
                  </a:solidFill>
                </a:rPr>
                <a:t>();</a:t>
              </a:r>
            </a:p>
          </p:txBody>
        </p:sp>
        <p:sp>
          <p:nvSpPr>
            <p:cNvPr id="30" name="TextBox 29"/>
            <p:cNvSpPr txBox="1"/>
            <p:nvPr/>
          </p:nvSpPr>
          <p:spPr>
            <a:xfrm>
              <a:off x="323528" y="1236822"/>
              <a:ext cx="576064" cy="789299"/>
            </a:xfrm>
            <a:prstGeom prst="rect">
              <a:avLst/>
            </a:prstGeom>
            <a:noFill/>
          </p:spPr>
          <p:txBody>
            <a:bodyPr wrap="square" rtlCol="0">
              <a:spAutoFit/>
            </a:bodyPr>
            <a:lstStyle/>
            <a:p>
              <a:pPr algn="r"/>
              <a:endParaRPr lang="en-US" dirty="0">
                <a:solidFill>
                  <a:srgbClr val="FF0000"/>
                </a:solidFill>
              </a:endParaRPr>
            </a:p>
            <a:p>
              <a:pPr algn="r"/>
              <a:r>
                <a:rPr lang="en-US" dirty="0">
                  <a:solidFill>
                    <a:srgbClr val="FF0000"/>
                  </a:solidFill>
                </a:rPr>
                <a:t>13</a:t>
              </a:r>
            </a:p>
            <a:p>
              <a:pPr algn="r"/>
              <a:r>
                <a:rPr lang="en-US" dirty="0">
                  <a:solidFill>
                    <a:srgbClr val="FF0000"/>
                  </a:solidFill>
                </a:rPr>
                <a:t>14</a:t>
              </a:r>
            </a:p>
          </p:txBody>
        </p:sp>
      </p:grpSp>
      <p:sp>
        <p:nvSpPr>
          <p:cNvPr id="31" name="TextBox 30"/>
          <p:cNvSpPr txBox="1"/>
          <p:nvPr/>
        </p:nvSpPr>
        <p:spPr>
          <a:xfrm>
            <a:off x="323528" y="3177889"/>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next()</a:t>
            </a:r>
            <a:r>
              <a:rPr lang="en-US" sz="2000" dirty="0">
                <a:latin typeface="Tahoma" panose="020B0604030504040204" pitchFamily="34" charset="0"/>
                <a:ea typeface="Tahoma" panose="020B0604030504040204" pitchFamily="34" charset="0"/>
                <a:cs typeface="Tahoma" panose="020B0604030504040204" pitchFamily="34" charset="0"/>
              </a:rPr>
              <a:t> is a method associated with the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Scanner </a:t>
            </a:r>
            <a:r>
              <a:rPr lang="en-US" sz="2000" dirty="0">
                <a:latin typeface="Tahoma" panose="020B0604030504040204" pitchFamily="34" charset="0"/>
                <a:ea typeface="Tahoma" panose="020B0604030504040204" pitchFamily="34" charset="0"/>
                <a:cs typeface="Tahoma" panose="020B0604030504040204" pitchFamily="34" charset="0"/>
              </a:rPr>
              <a:t>class. It accepts values that can be interpreted as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type.</a:t>
            </a:r>
          </a:p>
        </p:txBody>
      </p:sp>
      <p:sp>
        <p:nvSpPr>
          <p:cNvPr id="32" name="TextBox 31"/>
          <p:cNvSpPr txBox="1"/>
          <p:nvPr/>
        </p:nvSpPr>
        <p:spPr>
          <a:xfrm>
            <a:off x="452858" y="3921921"/>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Numbers are accepted but interpreted as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type.</a:t>
            </a:r>
          </a:p>
        </p:txBody>
      </p:sp>
    </p:spTree>
    <p:extLst>
      <p:ext uri="{BB962C8B-B14F-4D97-AF65-F5344CB8AC3E}">
        <p14:creationId xmlns:p14="http://schemas.microsoft.com/office/powerpoint/2010/main" val="63166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1" grpId="0"/>
      <p:bldP spid="3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3 – ACCEPTING STRINGS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134</a:t>
            </a:fld>
            <a:endParaRPr lang="en-US"/>
          </a:p>
        </p:txBody>
      </p:sp>
      <p:sp>
        <p:nvSpPr>
          <p:cNvPr id="23" name="TextBox 22"/>
          <p:cNvSpPr txBox="1"/>
          <p:nvPr/>
        </p:nvSpPr>
        <p:spPr>
          <a:xfrm>
            <a:off x="323528" y="126876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output of Program 3 is as follows:</a:t>
            </a:r>
          </a:p>
        </p:txBody>
      </p:sp>
      <p:grpSp>
        <p:nvGrpSpPr>
          <p:cNvPr id="24" name="Group 23"/>
          <p:cNvGrpSpPr/>
          <p:nvPr/>
        </p:nvGrpSpPr>
        <p:grpSpPr>
          <a:xfrm>
            <a:off x="467544" y="1772816"/>
            <a:ext cx="7488832" cy="738664"/>
            <a:chOff x="683568" y="1236822"/>
            <a:chExt cx="7488832" cy="738664"/>
          </a:xfrm>
        </p:grpSpPr>
        <p:sp>
          <p:nvSpPr>
            <p:cNvPr id="25" name="TextBox 24"/>
            <p:cNvSpPr txBox="1"/>
            <p:nvPr/>
          </p:nvSpPr>
          <p:spPr>
            <a:xfrm>
              <a:off x="971600" y="1236822"/>
              <a:ext cx="7200800"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first &amp; last names separated by spaces</a:t>
              </a:r>
            </a:p>
            <a:p>
              <a:r>
                <a:rPr lang="en-US" sz="1400" dirty="0">
                  <a:solidFill>
                    <a:srgbClr val="FFC000"/>
                  </a:solidFill>
                </a:rPr>
                <a:t>Mariam      A/Azim</a:t>
              </a:r>
            </a:p>
            <a:p>
              <a:r>
                <a:rPr lang="en-US" sz="1400" dirty="0">
                  <a:solidFill>
                    <a:schemeClr val="bg1"/>
                  </a:solidFill>
                </a:rPr>
                <a:t>Name = Mariam A/Azim</a:t>
              </a:r>
            </a:p>
          </p:txBody>
        </p:sp>
        <p:sp>
          <p:nvSpPr>
            <p:cNvPr id="27" name="TextBox 26"/>
            <p:cNvSpPr txBox="1"/>
            <p:nvPr/>
          </p:nvSpPr>
          <p:spPr>
            <a:xfrm>
              <a:off x="683568" y="1236822"/>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
        <p:nvSpPr>
          <p:cNvPr id="13" name="TextBox 12"/>
          <p:cNvSpPr txBox="1"/>
          <p:nvPr/>
        </p:nvSpPr>
        <p:spPr>
          <a:xfrm>
            <a:off x="323528" y="3717032"/>
            <a:ext cx="8640960" cy="1938992"/>
          </a:xfrm>
          <a:prstGeom prst="rect">
            <a:avLst/>
          </a:prstGeom>
          <a:noFill/>
        </p:spPr>
        <p:txBody>
          <a:bodyPr wrap="square" rtlCol="0">
            <a:spAutoFit/>
          </a:bodyPr>
          <a:lstStyle/>
          <a:p>
            <a:pPr marL="342900" indent="-342900" algn="just">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that the first and last names are separated by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5 spaces </a:t>
            </a:r>
            <a:r>
              <a:rPr lang="en-US" sz="2000" dirty="0">
                <a:latin typeface="Tahoma" panose="020B0604030504040204" pitchFamily="34" charset="0"/>
                <a:ea typeface="Tahoma" panose="020B0604030504040204" pitchFamily="34" charset="0"/>
                <a:cs typeface="Tahoma" panose="020B0604030504040204" pitchFamily="34" charset="0"/>
              </a:rPr>
              <a:t>in the user input. </a:t>
            </a:r>
          </a:p>
          <a:p>
            <a:pPr marL="342900" indent="-342900" algn="just">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However, they are separated by a single space in the output. This is because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read.next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u="sng" dirty="0">
                <a:latin typeface="Tahoma" panose="020B0604030504040204" pitchFamily="34" charset="0"/>
                <a:ea typeface="Tahoma" panose="020B0604030504040204" pitchFamily="34" charset="0"/>
                <a:cs typeface="Tahoma" panose="020B0604030504040204" pitchFamily="34" charset="0"/>
              </a:rPr>
              <a:t>ignores spaces entered by the user</a:t>
            </a:r>
            <a:r>
              <a:rPr lang="en-US" sz="2000" dirty="0">
                <a:latin typeface="Tahoma" panose="020B0604030504040204" pitchFamily="34" charset="0"/>
                <a:ea typeface="Tahoma" panose="020B0604030504040204" pitchFamily="34" charset="0"/>
                <a:cs typeface="Tahoma" panose="020B0604030504040204" pitchFamily="34" charset="0"/>
              </a:rPr>
              <a:t>. However, line 3 of the output obeys the format of the output statement in line 17 of the program.</a:t>
            </a:r>
          </a:p>
        </p:txBody>
      </p:sp>
      <p:sp>
        <p:nvSpPr>
          <p:cNvPr id="14" name="TextBox 13"/>
          <p:cNvSpPr txBox="1"/>
          <p:nvPr/>
        </p:nvSpPr>
        <p:spPr>
          <a:xfrm>
            <a:off x="323528" y="3356992"/>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value of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ends whenever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read.next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encounters a space.</a:t>
            </a:r>
          </a:p>
        </p:txBody>
      </p:sp>
    </p:spTree>
    <p:extLst>
      <p:ext uri="{BB962C8B-B14F-4D97-AF65-F5344CB8AC3E}">
        <p14:creationId xmlns:p14="http://schemas.microsoft.com/office/powerpoint/2010/main" val="8205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p:bldP spid="13" grpId="0"/>
      <p:bldP spid="1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4 – ACCEPTING LINES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135</a:t>
            </a:fld>
            <a:endParaRPr lang="en-US"/>
          </a:p>
        </p:txBody>
      </p:sp>
      <p:grpSp>
        <p:nvGrpSpPr>
          <p:cNvPr id="20" name="Group 19"/>
          <p:cNvGrpSpPr/>
          <p:nvPr/>
        </p:nvGrpSpPr>
        <p:grpSpPr>
          <a:xfrm>
            <a:off x="179512" y="1412776"/>
            <a:ext cx="8784976" cy="5109090"/>
            <a:chOff x="323528" y="1236822"/>
            <a:chExt cx="7848872" cy="4804199"/>
          </a:xfrm>
        </p:grpSpPr>
        <p:sp>
          <p:nvSpPr>
            <p:cNvPr id="21" name="TextBox 20"/>
            <p:cNvSpPr txBox="1"/>
            <p:nvPr/>
          </p:nvSpPr>
          <p:spPr>
            <a:xfrm>
              <a:off x="971600" y="1236822"/>
              <a:ext cx="7200800" cy="4804199"/>
            </a:xfrm>
            <a:prstGeom prst="rect">
              <a:avLst/>
            </a:prstGeom>
            <a:solidFill>
              <a:schemeClr val="bg2"/>
            </a:solidFill>
            <a:ln w="28575" cap="rnd" cmpd="thickThin">
              <a:solidFill>
                <a:srgbClr val="0000FF"/>
              </a:solidFill>
            </a:ln>
          </p:spPr>
          <p:txBody>
            <a:bodyPr wrap="square" rtlCol="0">
              <a:spAutoFit/>
            </a:bodyPr>
            <a:lstStyle/>
            <a:p>
              <a:r>
                <a:rPr lang="en-US" dirty="0"/>
                <a:t>// import necessary libraries</a:t>
              </a:r>
            </a:p>
            <a:p>
              <a:r>
                <a:rPr lang="en-US" dirty="0">
                  <a:solidFill>
                    <a:srgbClr val="00B0F0"/>
                  </a:solidFill>
                </a:rPr>
                <a:t>import</a:t>
              </a:r>
              <a:r>
                <a:rPr lang="en-US" dirty="0">
                  <a:solidFill>
                    <a:srgbClr val="0000FF"/>
                  </a:solidFill>
                </a:rPr>
                <a:t> </a:t>
              </a:r>
              <a:r>
                <a:rPr lang="en-US" dirty="0" err="1">
                  <a:solidFill>
                    <a:srgbClr val="0000FF"/>
                  </a:solidFill>
                </a:rPr>
                <a:t>java.util</a:t>
              </a:r>
              <a:r>
                <a:rPr lang="en-US" dirty="0">
                  <a:solidFill>
                    <a:srgbClr val="0000FF"/>
                  </a:solidFill>
                </a:rPr>
                <a:t>.*;		</a:t>
              </a:r>
              <a:r>
                <a:rPr lang="en-US" dirty="0">
                  <a:solidFill>
                    <a:srgbClr val="00B050"/>
                  </a:solidFill>
                </a:rPr>
                <a:t>//contains the class Scanner</a:t>
              </a:r>
            </a:p>
            <a:p>
              <a:r>
                <a:rPr lang="en-US" dirty="0">
                  <a:solidFill>
                    <a:srgbClr val="00B0F0"/>
                  </a:solidFill>
                </a:rPr>
                <a:t>public class</a:t>
              </a:r>
              <a:r>
                <a:rPr lang="en-US" dirty="0">
                  <a:solidFill>
                    <a:srgbClr val="0000FF"/>
                  </a:solidFill>
                </a:rPr>
                <a:t> UserInput4</a:t>
              </a:r>
            </a:p>
            <a:p>
              <a:r>
                <a:rPr lang="en-US" dirty="0">
                  <a:solidFill>
                    <a:srgbClr val="0000FF"/>
                  </a:solidFill>
                </a:rPr>
                <a:t>{</a:t>
              </a:r>
            </a:p>
            <a:p>
              <a:r>
                <a:rPr lang="en-US" dirty="0">
                  <a:solidFill>
                    <a:srgbClr val="00B050"/>
                  </a:solidFill>
                </a:rPr>
                <a:t>   // instantiate the object line from the class Scanner</a:t>
              </a:r>
            </a:p>
            <a:p>
              <a:r>
                <a:rPr lang="en-US" dirty="0">
                  <a:solidFill>
                    <a:srgbClr val="00B0F0"/>
                  </a:solidFill>
                </a:rPr>
                <a:t>   static </a:t>
              </a:r>
              <a:r>
                <a:rPr lang="en-US" dirty="0">
                  <a:solidFill>
                    <a:srgbClr val="0000FF"/>
                  </a:solidFill>
                </a:rPr>
                <a:t>Scanner  line  = </a:t>
              </a:r>
              <a:r>
                <a:rPr lang="en-US" dirty="0">
                  <a:solidFill>
                    <a:srgbClr val="00B0F0"/>
                  </a:solidFill>
                </a:rPr>
                <a:t>new</a:t>
              </a:r>
              <a:r>
                <a:rPr lang="en-US" dirty="0">
                  <a:solidFill>
                    <a:srgbClr val="0000FF"/>
                  </a:solidFill>
                </a:rPr>
                <a:t> Scanner (System.in);</a:t>
              </a:r>
            </a:p>
            <a:p>
              <a:r>
                <a:rPr lang="en-US" dirty="0">
                  <a:solidFill>
                    <a:srgbClr val="00B0F0"/>
                  </a:solidFill>
                </a:rPr>
                <a:t>   public static void</a:t>
              </a:r>
              <a:r>
                <a:rPr lang="en-US" dirty="0">
                  <a:solidFill>
                    <a:srgbClr val="0000FF"/>
                  </a:solidFill>
                </a:rPr>
                <a:t> 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a:t>// Declaration section: to declare needed variables</a:t>
              </a:r>
            </a:p>
            <a:p>
              <a:r>
                <a:rPr lang="en-US" dirty="0"/>
                <a:t>	</a:t>
              </a:r>
              <a:r>
                <a:rPr lang="en-US" dirty="0">
                  <a:solidFill>
                    <a:srgbClr val="00B0F0"/>
                  </a:solidFill>
                </a:rPr>
                <a:t>String </a:t>
              </a:r>
              <a:r>
                <a:rPr lang="en-US" dirty="0">
                  <a:solidFill>
                    <a:srgbClr val="0000FF"/>
                  </a:solidFill>
                </a:rPr>
                <a:t>message;</a:t>
              </a:r>
            </a:p>
            <a:p>
              <a:r>
                <a:rPr lang="en-US" dirty="0"/>
                <a:t>         // Input section: to enter values of used variables</a:t>
              </a:r>
            </a:p>
            <a:p>
              <a:r>
                <a:rPr lang="en-US" sz="2000" dirty="0"/>
                <a:t>	</a:t>
              </a:r>
              <a:r>
                <a:rPr lang="en-US" dirty="0" err="1">
                  <a:solidFill>
                    <a:srgbClr val="0000FF"/>
                  </a:solidFill>
                </a:rPr>
                <a:t>System.out.println</a:t>
              </a:r>
              <a:r>
                <a:rPr lang="en-US" dirty="0">
                  <a:solidFill>
                    <a:srgbClr val="0000FF"/>
                  </a:solidFill>
                </a:rPr>
                <a:t> (“Enter a message”);</a:t>
              </a:r>
              <a:endParaRPr lang="en-US" sz="2000" dirty="0">
                <a:solidFill>
                  <a:srgbClr val="0000FF"/>
                </a:solidFill>
              </a:endParaRPr>
            </a:p>
            <a:p>
              <a:r>
                <a:rPr lang="en-US" dirty="0">
                  <a:solidFill>
                    <a:srgbClr val="0000FF"/>
                  </a:solidFill>
                </a:rPr>
                <a:t>	message =   </a:t>
              </a:r>
              <a:r>
                <a:rPr lang="en-US" dirty="0" err="1">
                  <a:solidFill>
                    <a:srgbClr val="0000FF"/>
                  </a:solidFill>
                </a:rPr>
                <a:t>line.nextLine</a:t>
              </a:r>
              <a:r>
                <a:rPr lang="en-US" dirty="0">
                  <a:solidFill>
                    <a:srgbClr val="0000FF"/>
                  </a:solidFill>
                </a:rPr>
                <a:t>();</a:t>
              </a:r>
            </a:p>
            <a:p>
              <a:r>
                <a:rPr lang="en-US" dirty="0"/>
                <a:t>         // Processing section: processing statements</a:t>
              </a:r>
            </a:p>
            <a:p>
              <a:r>
                <a:rPr lang="en-US" dirty="0"/>
                <a:t>         // Output section: display program output</a:t>
              </a:r>
            </a:p>
            <a:p>
              <a:r>
                <a:rPr lang="en-US" dirty="0">
                  <a:solidFill>
                    <a:srgbClr val="0000FF"/>
                  </a:solidFill>
                </a:rPr>
                <a:t>	</a:t>
              </a:r>
              <a:r>
                <a:rPr lang="en-US" dirty="0" err="1">
                  <a:solidFill>
                    <a:srgbClr val="0000FF"/>
                  </a:solidFill>
                </a:rPr>
                <a:t>System.out.println</a:t>
              </a:r>
              <a:r>
                <a:rPr lang="en-US" dirty="0">
                  <a:solidFill>
                    <a:srgbClr val="0000FF"/>
                  </a:solidFill>
                </a:rPr>
                <a:t> (“Message = “ + message);</a:t>
              </a:r>
            </a:p>
            <a:p>
              <a:r>
                <a:rPr lang="en-US" dirty="0">
                  <a:solidFill>
                    <a:srgbClr val="0000FF"/>
                  </a:solidFill>
                </a:rPr>
                <a:t>      } </a:t>
              </a:r>
              <a:r>
                <a:rPr lang="en-US" dirty="0"/>
                <a:t>// end main</a:t>
              </a:r>
            </a:p>
            <a:p>
              <a:r>
                <a:rPr lang="en-US" dirty="0">
                  <a:solidFill>
                    <a:srgbClr val="0000FF"/>
                  </a:solidFill>
                </a:rPr>
                <a:t>} </a:t>
              </a:r>
              <a:r>
                <a:rPr lang="en-US" dirty="0"/>
                <a:t>// end class</a:t>
              </a:r>
            </a:p>
          </p:txBody>
        </p:sp>
        <p:sp>
          <p:nvSpPr>
            <p:cNvPr id="22" name="TextBox 21"/>
            <p:cNvSpPr txBox="1"/>
            <p:nvPr/>
          </p:nvSpPr>
          <p:spPr>
            <a:xfrm>
              <a:off x="323528" y="1236822"/>
              <a:ext cx="576064" cy="4775258"/>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a:p>
              <a:pPr algn="r"/>
              <a:r>
                <a:rPr lang="en-US" dirty="0">
                  <a:solidFill>
                    <a:srgbClr val="FF0000"/>
                  </a:solidFill>
                </a:rPr>
                <a:t>17</a:t>
              </a:r>
            </a:p>
            <a:p>
              <a:pPr algn="r"/>
              <a:r>
                <a:rPr lang="en-US" dirty="0">
                  <a:solidFill>
                    <a:srgbClr val="FF0000"/>
                  </a:solidFill>
                </a:rPr>
                <a:t>18</a:t>
              </a:r>
            </a:p>
          </p:txBody>
        </p:sp>
      </p:grpSp>
      <p:sp>
        <p:nvSpPr>
          <p:cNvPr id="6" name="Rectangle 5"/>
          <p:cNvSpPr/>
          <p:nvPr/>
        </p:nvSpPr>
        <p:spPr>
          <a:xfrm>
            <a:off x="2771800" y="2852936"/>
            <a:ext cx="648072"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131840" y="4797152"/>
            <a:ext cx="648072" cy="216024"/>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04877" y="177281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99592" y="285293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99592" y="4797152"/>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27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par>
                          <p:cTn id="29" fill="hold">
                            <p:stCondLst>
                              <p:cond delay="2000"/>
                            </p:stCondLst>
                            <p:childTnLst>
                              <p:par>
                                <p:cTn id="30" presetID="21" presetClass="entr" presetSubtype="1"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heel(1)">
                                      <p:cBhvr>
                                        <p:cTn id="3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23" grpId="0" animBg="1"/>
      <p:bldP spid="24" grpId="0" animBg="1"/>
      <p:bldP spid="25" grpId="0" animBg="1"/>
      <p:bldP spid="2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4 – ACCEPTING LINES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136</a:t>
            </a:fld>
            <a:endParaRPr lang="en-US"/>
          </a:p>
        </p:txBody>
      </p:sp>
      <p:grpSp>
        <p:nvGrpSpPr>
          <p:cNvPr id="28" name="Group 27"/>
          <p:cNvGrpSpPr/>
          <p:nvPr/>
        </p:nvGrpSpPr>
        <p:grpSpPr>
          <a:xfrm>
            <a:off x="4627" y="1191416"/>
            <a:ext cx="8784976" cy="675947"/>
            <a:chOff x="323528" y="1236822"/>
            <a:chExt cx="7848872" cy="577826"/>
          </a:xfrm>
        </p:grpSpPr>
        <p:sp>
          <p:nvSpPr>
            <p:cNvPr id="29" name="TextBox 28"/>
            <p:cNvSpPr txBox="1"/>
            <p:nvPr/>
          </p:nvSpPr>
          <p:spPr>
            <a:xfrm>
              <a:off x="971600" y="1498928"/>
              <a:ext cx="7200800" cy="315720"/>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   </a:t>
              </a:r>
              <a:r>
                <a:rPr lang="en-US" dirty="0">
                  <a:solidFill>
                    <a:srgbClr val="0000FF"/>
                  </a:solidFill>
                </a:rPr>
                <a:t>message = </a:t>
              </a:r>
              <a:r>
                <a:rPr lang="en-US" dirty="0" err="1">
                  <a:solidFill>
                    <a:srgbClr val="0000FF"/>
                  </a:solidFill>
                </a:rPr>
                <a:t>line.nextLine</a:t>
              </a:r>
              <a:r>
                <a:rPr lang="en-US" dirty="0">
                  <a:solidFill>
                    <a:srgbClr val="0000FF"/>
                  </a:solidFill>
                </a:rPr>
                <a:t>();</a:t>
              </a:r>
            </a:p>
          </p:txBody>
        </p:sp>
        <p:sp>
          <p:nvSpPr>
            <p:cNvPr id="30" name="TextBox 29"/>
            <p:cNvSpPr txBox="1"/>
            <p:nvPr/>
          </p:nvSpPr>
          <p:spPr>
            <a:xfrm>
              <a:off x="323528" y="1236822"/>
              <a:ext cx="576064" cy="552509"/>
            </a:xfrm>
            <a:prstGeom prst="rect">
              <a:avLst/>
            </a:prstGeom>
            <a:noFill/>
          </p:spPr>
          <p:txBody>
            <a:bodyPr wrap="square" rtlCol="0">
              <a:spAutoFit/>
            </a:bodyPr>
            <a:lstStyle/>
            <a:p>
              <a:pPr algn="r"/>
              <a:endParaRPr lang="en-US" dirty="0">
                <a:solidFill>
                  <a:srgbClr val="FF0000"/>
                </a:solidFill>
              </a:endParaRPr>
            </a:p>
            <a:p>
              <a:pPr algn="r"/>
              <a:r>
                <a:rPr lang="en-US" dirty="0">
                  <a:solidFill>
                    <a:srgbClr val="FF0000"/>
                  </a:solidFill>
                </a:rPr>
                <a:t>13</a:t>
              </a:r>
            </a:p>
          </p:txBody>
        </p:sp>
      </p:grpSp>
      <p:sp>
        <p:nvSpPr>
          <p:cNvPr id="31" name="TextBox 30"/>
          <p:cNvSpPr txBox="1"/>
          <p:nvPr/>
        </p:nvSpPr>
        <p:spPr>
          <a:xfrm>
            <a:off x="439317" y="2104174"/>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nextLine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is a method associated with the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Scanner </a:t>
            </a:r>
            <a:r>
              <a:rPr lang="en-US" sz="2000" dirty="0">
                <a:latin typeface="Tahoma" panose="020B0604030504040204" pitchFamily="34" charset="0"/>
                <a:ea typeface="Tahoma" panose="020B0604030504040204" pitchFamily="34" charset="0"/>
                <a:cs typeface="Tahoma" panose="020B0604030504040204" pitchFamily="34" charset="0"/>
              </a:rPr>
              <a:t>class. It receives the next input as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latin typeface="Tahoma" panose="020B0604030504040204" pitchFamily="34" charset="0"/>
                <a:ea typeface="Tahoma" panose="020B0604030504040204" pitchFamily="34" charset="0"/>
                <a:cs typeface="Tahoma" panose="020B0604030504040204" pitchFamily="34" charset="0"/>
              </a:rPr>
              <a:t> until the end of the line.</a:t>
            </a:r>
          </a:p>
        </p:txBody>
      </p:sp>
      <p:sp>
        <p:nvSpPr>
          <p:cNvPr id="24" name="TextBox 23"/>
          <p:cNvSpPr txBox="1"/>
          <p:nvPr/>
        </p:nvSpPr>
        <p:spPr>
          <a:xfrm>
            <a:off x="382241" y="2873485"/>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nextLine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reads the newline character (Enter), but does not store it as part of the string.</a:t>
            </a:r>
          </a:p>
        </p:txBody>
      </p:sp>
      <p:sp>
        <p:nvSpPr>
          <p:cNvPr id="25" name="TextBox 24"/>
          <p:cNvSpPr txBox="1"/>
          <p:nvPr/>
        </p:nvSpPr>
        <p:spPr>
          <a:xfrm>
            <a:off x="503040" y="3577461"/>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nextLine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is used when the input data includes spaces. In contrast,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next()</a:t>
            </a:r>
            <a:r>
              <a:rPr lang="en-US" sz="2000" dirty="0">
                <a:latin typeface="Tahoma" panose="020B0604030504040204" pitchFamily="34" charset="0"/>
                <a:ea typeface="Tahoma" panose="020B0604030504040204" pitchFamily="34" charset="0"/>
                <a:cs typeface="Tahoma" panose="020B0604030504040204" pitchFamily="34" charset="0"/>
              </a:rPr>
              <a:t> ignores space characters.</a:t>
            </a:r>
          </a:p>
        </p:txBody>
      </p:sp>
    </p:spTree>
    <p:extLst>
      <p:ext uri="{BB962C8B-B14F-4D97-AF65-F5344CB8AC3E}">
        <p14:creationId xmlns:p14="http://schemas.microsoft.com/office/powerpoint/2010/main" val="106958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1" grpId="0"/>
      <p:bldP spid="24" grpId="0"/>
      <p:bldP spid="2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READING FROM KEYBOARD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4 – ACCEPTING LINES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137</a:t>
            </a:fld>
            <a:endParaRPr lang="en-US"/>
          </a:p>
        </p:txBody>
      </p:sp>
      <p:sp>
        <p:nvSpPr>
          <p:cNvPr id="23" name="TextBox 22"/>
          <p:cNvSpPr txBox="1"/>
          <p:nvPr/>
        </p:nvSpPr>
        <p:spPr>
          <a:xfrm>
            <a:off x="323528" y="1268760"/>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output of Program 4 is as follows:</a:t>
            </a:r>
          </a:p>
        </p:txBody>
      </p:sp>
      <p:grpSp>
        <p:nvGrpSpPr>
          <p:cNvPr id="24" name="Group 23"/>
          <p:cNvGrpSpPr/>
          <p:nvPr/>
        </p:nvGrpSpPr>
        <p:grpSpPr>
          <a:xfrm>
            <a:off x="467544" y="1772816"/>
            <a:ext cx="7488832" cy="738664"/>
            <a:chOff x="683568" y="1236822"/>
            <a:chExt cx="7488832" cy="738664"/>
          </a:xfrm>
        </p:grpSpPr>
        <p:sp>
          <p:nvSpPr>
            <p:cNvPr id="25" name="TextBox 24"/>
            <p:cNvSpPr txBox="1"/>
            <p:nvPr/>
          </p:nvSpPr>
          <p:spPr>
            <a:xfrm>
              <a:off x="971600" y="1236822"/>
              <a:ext cx="7200800"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a message</a:t>
              </a:r>
            </a:p>
            <a:p>
              <a:r>
                <a:rPr lang="en-US" sz="1400" dirty="0">
                  <a:solidFill>
                    <a:srgbClr val="FFC000"/>
                  </a:solidFill>
                </a:rPr>
                <a:t>Please follow the instructions written below</a:t>
              </a:r>
            </a:p>
            <a:p>
              <a:r>
                <a:rPr lang="en-US" sz="1400" dirty="0">
                  <a:solidFill>
                    <a:schemeClr val="bg1"/>
                  </a:solidFill>
                </a:rPr>
                <a:t>Message = Please follow the instructions written below</a:t>
              </a:r>
            </a:p>
          </p:txBody>
        </p:sp>
        <p:sp>
          <p:nvSpPr>
            <p:cNvPr id="27" name="TextBox 26"/>
            <p:cNvSpPr txBox="1"/>
            <p:nvPr/>
          </p:nvSpPr>
          <p:spPr>
            <a:xfrm>
              <a:off x="683568" y="1236822"/>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
        <p:nvSpPr>
          <p:cNvPr id="14" name="TextBox 13"/>
          <p:cNvSpPr txBox="1"/>
          <p:nvPr/>
        </p:nvSpPr>
        <p:spPr>
          <a:xfrm>
            <a:off x="323528" y="3239108"/>
            <a:ext cx="8640960" cy="707886"/>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line.nextLine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stores all line 2 shown in the above figure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message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8" name="TextBox 17"/>
          <p:cNvSpPr txBox="1"/>
          <p:nvPr/>
        </p:nvSpPr>
        <p:spPr>
          <a:xfrm>
            <a:off x="323528" y="3861048"/>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Remember that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message </a:t>
            </a:r>
            <a:r>
              <a:rPr lang="en-US" sz="2000" dirty="0">
                <a:latin typeface="Tahoma" panose="020B0604030504040204" pitchFamily="34" charset="0"/>
                <a:ea typeface="Tahoma" panose="020B0604030504040204" pitchFamily="34" charset="0"/>
                <a:cs typeface="Tahoma" panose="020B0604030504040204" pitchFamily="34" charset="0"/>
              </a:rPr>
              <a:t>is of type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1446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p:bldP spid="14" grpId="0"/>
      <p:bldP spid="1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600" dirty="0"/>
              <a:t>Read Chapter 2.3</a:t>
            </a:r>
          </a:p>
        </p:txBody>
      </p:sp>
      <p:sp>
        <p:nvSpPr>
          <p:cNvPr id="3" name="Title 2"/>
          <p:cNvSpPr>
            <a:spLocks noGrp="1"/>
          </p:cNvSpPr>
          <p:nvPr>
            <p:ph type="title"/>
          </p:nvPr>
        </p:nvSpPr>
        <p:spPr/>
        <p:txBody>
          <a:bodyPr/>
          <a:lstStyle/>
          <a:p>
            <a:r>
              <a:rPr lang="en-US" dirty="0">
                <a:solidFill>
                  <a:schemeClr val="accent2"/>
                </a:solidFill>
              </a:rPr>
              <a:t>TO DO</a:t>
            </a:r>
          </a:p>
        </p:txBody>
      </p:sp>
    </p:spTree>
    <p:extLst>
      <p:ext uri="{BB962C8B-B14F-4D97-AF65-F5344CB8AC3E}">
        <p14:creationId xmlns:p14="http://schemas.microsoft.com/office/powerpoint/2010/main" val="16405212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139</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3528391"/>
          </a:xfrm>
        </p:spPr>
        <p:txBody>
          <a:bodyPr>
            <a:no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Write a program that gets an integer value and prints its double.</a:t>
            </a:r>
          </a:p>
          <a:p>
            <a:pPr algn="just"/>
            <a:r>
              <a:rPr lang="en-US" sz="2000" dirty="0">
                <a:latin typeface="Tahoma" panose="020B0604030504040204" pitchFamily="34" charset="0"/>
                <a:ea typeface="Tahoma" panose="020B0604030504040204" pitchFamily="34" charset="0"/>
                <a:cs typeface="Tahoma" panose="020B0604030504040204" pitchFamily="34" charset="0"/>
              </a:rPr>
              <a:t>Write a program that gets a string and prints it concatenated with itself.</a:t>
            </a:r>
          </a:p>
          <a:p>
            <a:pPr algn="just"/>
            <a:r>
              <a:rPr lang="en-US" sz="2000" dirty="0">
                <a:latin typeface="Tahoma" panose="020B0604030504040204" pitchFamily="34" charset="0"/>
                <a:ea typeface="Tahoma" panose="020B0604030504040204" pitchFamily="34" charset="0"/>
                <a:cs typeface="Tahoma" panose="020B0604030504040204" pitchFamily="34" charset="0"/>
              </a:rPr>
              <a:t>Write a program that gets a character value and prints it concatenated with itself.</a:t>
            </a:r>
          </a:p>
          <a:p>
            <a:pPr lvl="1" algn="just"/>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1406" y="6496070"/>
            <a:ext cx="4000528" cy="276999"/>
          </a:xfrm>
          <a:prstGeom prst="rect">
            <a:avLst/>
          </a:prstGeom>
          <a:noFill/>
        </p:spPr>
        <p:txBody>
          <a:bodyPr wrap="square" rtlCol="0">
            <a:spAutoFit/>
          </a:bodyPr>
          <a:lstStyle/>
          <a:p>
            <a:r>
              <a:rPr lang="en-US" sz="1200" dirty="0"/>
              <a:t>W3.2 Input Statements</a:t>
            </a:r>
          </a:p>
        </p:txBody>
      </p:sp>
    </p:spTree>
    <p:extLst>
      <p:ext uri="{BB962C8B-B14F-4D97-AF65-F5344CB8AC3E}">
        <p14:creationId xmlns:p14="http://schemas.microsoft.com/office/powerpoint/2010/main" val="4066637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3" descr="Rectangle: Click to edit Master text styles&#10;Second level&#10;Third level&#10;Fourth level&#10;Fifth level"/>
          <p:cNvSpPr>
            <a:spLocks noGrp="1" noChangeArrowheads="1"/>
          </p:cNvSpPr>
          <p:nvPr>
            <p:ph idx="1"/>
          </p:nvPr>
        </p:nvSpPr>
        <p:spPr>
          <a:xfrm>
            <a:off x="228600" y="1524000"/>
            <a:ext cx="8686800" cy="1524000"/>
          </a:xfrm>
        </p:spPr>
        <p:txBody>
          <a:bodyPr>
            <a:normAutofit/>
          </a:bodyPr>
          <a:lstStyle/>
          <a:p>
            <a:pPr algn="just" eaLnBrk="1" hangingPunct="1">
              <a:buClr>
                <a:srgbClr val="FF0000"/>
              </a:buClr>
              <a:buFont typeface="Wingdings" panose="05000000000000000000" pitchFamily="2" charset="2"/>
              <a:buChar char="Ø"/>
            </a:pPr>
            <a:r>
              <a:rPr lang="en-US" sz="2000" dirty="0">
                <a:latin typeface="Tahoma" charset="0"/>
                <a:cs typeface="Arial" charset="0"/>
              </a:rPr>
              <a:t>The Java compiler translates the source code (with extension “.java”) into a </a:t>
            </a:r>
            <a:r>
              <a:rPr lang="en-US" sz="2000" dirty="0">
                <a:solidFill>
                  <a:srgbClr val="FF0000"/>
                </a:solidFill>
                <a:latin typeface="Tahoma" charset="0"/>
                <a:cs typeface="Arial" charset="0"/>
              </a:rPr>
              <a:t>bytecode </a:t>
            </a:r>
            <a:r>
              <a:rPr lang="en-US" sz="2000" dirty="0">
                <a:latin typeface="Tahoma" charset="0"/>
                <a:cs typeface="Arial" charset="0"/>
              </a:rPr>
              <a:t>(with extension “.class”) rather than machine code.</a:t>
            </a:r>
          </a:p>
          <a:p>
            <a:pPr algn="just" eaLnBrk="1" hangingPunct="1">
              <a:buClr>
                <a:srgbClr val="FF0000"/>
              </a:buClr>
              <a:buFont typeface="Wingdings" panose="05000000000000000000" pitchFamily="2" charset="2"/>
              <a:buChar char="Ø"/>
            </a:pPr>
            <a:r>
              <a:rPr lang="en-US" sz="2000" dirty="0">
                <a:latin typeface="Tahoma" charset="0"/>
                <a:cs typeface="Arial" charset="0"/>
              </a:rPr>
              <a:t>Then, a bytecode is converted into machine code using a </a:t>
            </a:r>
            <a:r>
              <a:rPr lang="en-US" sz="2000" dirty="0">
                <a:solidFill>
                  <a:srgbClr val="FF0000"/>
                </a:solidFill>
                <a:latin typeface="Tahoma" charset="0"/>
                <a:cs typeface="Arial" charset="0"/>
              </a:rPr>
              <a:t>Java Interpreter</a:t>
            </a:r>
            <a:r>
              <a:rPr lang="en-US" sz="2000" dirty="0">
                <a:latin typeface="Tahoma" charset="0"/>
                <a:cs typeface="Arial" charset="0"/>
              </a:rPr>
              <a:t>.</a:t>
            </a:r>
          </a:p>
        </p:txBody>
      </p:sp>
      <p:grpSp>
        <p:nvGrpSpPr>
          <p:cNvPr id="4" name="Group 3"/>
          <p:cNvGrpSpPr/>
          <p:nvPr/>
        </p:nvGrpSpPr>
        <p:grpSpPr>
          <a:xfrm>
            <a:off x="457200" y="3048000"/>
            <a:ext cx="8458200" cy="2057400"/>
            <a:chOff x="457200" y="4495800"/>
            <a:chExt cx="8458200" cy="2057400"/>
          </a:xfrm>
        </p:grpSpPr>
        <p:pic>
          <p:nvPicPr>
            <p:cNvPr id="23559" name="Picture 9" descr="Figure showing MyProgram.java, compiler, MyProgram.class, Java VM, and My Program running on a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68863"/>
              <a:ext cx="8458200" cy="145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 Box 10"/>
            <p:cNvSpPr txBox="1">
              <a:spLocks noChangeArrowheads="1"/>
            </p:cNvSpPr>
            <p:nvPr/>
          </p:nvSpPr>
          <p:spPr bwMode="auto">
            <a:xfrm>
              <a:off x="609600" y="4510088"/>
              <a:ext cx="1612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r>
                <a:rPr lang="en-US" b="1" dirty="0">
                  <a:solidFill>
                    <a:schemeClr val="tx2"/>
                  </a:solidFill>
                </a:rPr>
                <a:t>Source Code</a:t>
              </a:r>
            </a:p>
          </p:txBody>
        </p:sp>
        <p:sp>
          <p:nvSpPr>
            <p:cNvPr id="23561" name="Text Box 11"/>
            <p:cNvSpPr txBox="1">
              <a:spLocks noChangeArrowheads="1"/>
            </p:cNvSpPr>
            <p:nvPr/>
          </p:nvSpPr>
          <p:spPr bwMode="auto">
            <a:xfrm>
              <a:off x="4467225" y="4495800"/>
              <a:ext cx="1247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r>
                <a:rPr lang="en-US" b="1">
                  <a:solidFill>
                    <a:schemeClr val="tx2"/>
                  </a:solidFill>
                </a:rPr>
                <a:t>Bytecode</a:t>
              </a:r>
            </a:p>
          </p:txBody>
        </p:sp>
        <p:sp>
          <p:nvSpPr>
            <p:cNvPr id="2" name="TextBox 1"/>
            <p:cNvSpPr txBox="1"/>
            <p:nvPr/>
          </p:nvSpPr>
          <p:spPr>
            <a:xfrm>
              <a:off x="2286000" y="6183868"/>
              <a:ext cx="4533900" cy="369332"/>
            </a:xfrm>
            <a:prstGeom prst="rect">
              <a:avLst/>
            </a:prstGeom>
            <a:noFill/>
            <a:ln>
              <a:solidFill>
                <a:srgbClr val="FF0000"/>
              </a:solidFill>
            </a:ln>
          </p:spPr>
          <p:txBody>
            <a:bodyPr wrap="square" rtlCol="0">
              <a:spAutoFit/>
            </a:bodyPr>
            <a:lstStyle/>
            <a:p>
              <a:pPr algn="ctr"/>
              <a:r>
                <a:rPr lang="en-US" dirty="0"/>
                <a:t>Java VM or JVM = Java Virtual Machine</a:t>
              </a:r>
            </a:p>
          </p:txBody>
        </p:sp>
      </p:grpSp>
      <p:sp>
        <p:nvSpPr>
          <p:cNvPr id="14" name="Rectangle 2"/>
          <p:cNvSpPr>
            <a:spLocks noGrp="1" noChangeArrowheads="1"/>
          </p:cNvSpPr>
          <p:nvPr>
            <p:ph type="title"/>
          </p:nvPr>
        </p:nvSpPr>
        <p:spPr>
          <a:xfrm>
            <a:off x="152400" y="152400"/>
            <a:ext cx="8839200" cy="914400"/>
          </a:xfrm>
        </p:spPr>
        <p:txBody>
          <a:bodyPr vert="horz" anchor="ctr">
            <a:noAutofit/>
          </a:bodyPr>
          <a:lstStyle/>
          <a:p>
            <a:r>
              <a:rPr lang="en-US" sz="4000" b="0" dirty="0">
                <a:solidFill>
                  <a:schemeClr val="accent2"/>
                </a:solidFill>
                <a:latin typeface="Tahoma" charset="0"/>
                <a:cs typeface="Arial" charset="0"/>
              </a:rPr>
              <a:t>4.1 Java Programs Compilation (</a:t>
            </a:r>
            <a:r>
              <a:rPr lang="en-US" sz="4000" b="0" dirty="0" err="1">
                <a:solidFill>
                  <a:schemeClr val="accent2"/>
                </a:solidFill>
                <a:latin typeface="Tahoma" charset="0"/>
                <a:cs typeface="Arial" charset="0"/>
              </a:rPr>
              <a:t>cnt’d</a:t>
            </a:r>
            <a:r>
              <a:rPr lang="en-US" sz="4000" b="0" dirty="0">
                <a:solidFill>
                  <a:schemeClr val="accent2"/>
                </a:solidFill>
                <a:latin typeface="Tahoma" charset="0"/>
                <a:cs typeface="Arial" charset="0"/>
              </a:rPr>
              <a:t>)</a:t>
            </a:r>
          </a:p>
        </p:txBody>
      </p:sp>
      <p:sp>
        <p:nvSpPr>
          <p:cNvPr id="9" name="Slide Number Placeholder 8"/>
          <p:cNvSpPr>
            <a:spLocks noGrp="1"/>
          </p:cNvSpPr>
          <p:nvPr>
            <p:ph type="sldNum" sz="quarter" idx="12"/>
          </p:nvPr>
        </p:nvSpPr>
        <p:spPr/>
        <p:txBody>
          <a:bodyPr/>
          <a:lstStyle/>
          <a:p>
            <a:r>
              <a:rPr lang="en-US"/>
              <a:t> </a:t>
            </a:r>
            <a:fld id="{D8D24581-BA14-4640-B752-9AB0FD1B9A37}" type="slidenum">
              <a:rPr lang="en-US" smtClean="0"/>
              <a:pPr/>
              <a:t>14</a:t>
            </a:fld>
            <a:endParaRPr lang="en-US" dirty="0"/>
          </a:p>
        </p:txBody>
      </p:sp>
      <p:cxnSp>
        <p:nvCxnSpPr>
          <p:cNvPr id="10" name="Straight Connector 9"/>
          <p:cNvCxnSpPr/>
          <p:nvPr/>
        </p:nvCxnSpPr>
        <p:spPr>
          <a:xfrm>
            <a:off x="0" y="10668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348880"/>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OUTPUT STATEMENTS</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Tree>
    <p:extLst>
      <p:ext uri="{BB962C8B-B14F-4D97-AF65-F5344CB8AC3E}">
        <p14:creationId xmlns:p14="http://schemas.microsoft.com/office/powerpoint/2010/main" val="39923549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dirty="0">
                <a:latin typeface="Tahoma" charset="0"/>
                <a:cs typeface="Arial" charset="0"/>
              </a:rPr>
              <a:t>1. </a:t>
            </a:r>
            <a:r>
              <a:rPr lang="en-US" dirty="0" err="1">
                <a:latin typeface="Tahoma" charset="0"/>
                <a:cs typeface="Arial" charset="0"/>
              </a:rPr>
              <a:t>System.out.print</a:t>
            </a:r>
            <a:endParaRPr lang="en-US" dirty="0">
              <a:latin typeface="Tahoma" charset="0"/>
              <a:cs typeface="Arial" charset="0"/>
            </a:endParaRPr>
          </a:p>
          <a:p>
            <a:pPr marL="0" indent="0" eaLnBrk="1" hangingPunct="1">
              <a:lnSpc>
                <a:spcPct val="90000"/>
              </a:lnSpc>
              <a:spcBef>
                <a:spcPts val="1200"/>
              </a:spcBef>
              <a:spcAft>
                <a:spcPts val="600"/>
              </a:spcAft>
              <a:buNone/>
            </a:pPr>
            <a:r>
              <a:rPr lang="en-US" dirty="0">
                <a:latin typeface="Tahoma" charset="0"/>
                <a:cs typeface="Arial" charset="0"/>
              </a:rPr>
              <a:t>2. </a:t>
            </a:r>
            <a:r>
              <a:rPr lang="en-US" dirty="0" err="1">
                <a:latin typeface="Tahoma" charset="0"/>
                <a:cs typeface="Arial" charset="0"/>
              </a:rPr>
              <a:t>System.out.println</a:t>
            </a:r>
            <a:endParaRPr lang="en-US" dirty="0">
              <a:latin typeface="Tahoma" charset="0"/>
              <a:cs typeface="Arial" charset="0"/>
            </a:endParaRPr>
          </a:p>
          <a:p>
            <a:pPr marL="0" indent="0" eaLnBrk="1" hangingPunct="1">
              <a:lnSpc>
                <a:spcPct val="90000"/>
              </a:lnSpc>
              <a:spcBef>
                <a:spcPts val="1200"/>
              </a:spcBef>
              <a:spcAft>
                <a:spcPts val="600"/>
              </a:spcAft>
              <a:buNone/>
            </a:pPr>
            <a:r>
              <a:rPr lang="en-US" dirty="0">
                <a:latin typeface="Tahoma" charset="0"/>
                <a:cs typeface="Arial" charset="0"/>
              </a:rPr>
              <a:t>3. Escape Sequences</a:t>
            </a:r>
          </a:p>
          <a:p>
            <a:pPr marL="0" indent="0" eaLnBrk="1" hangingPunct="1">
              <a:lnSpc>
                <a:spcPct val="90000"/>
              </a:lnSpc>
              <a:spcBef>
                <a:spcPts val="1200"/>
              </a:spcBef>
              <a:spcAft>
                <a:spcPts val="600"/>
              </a:spcAft>
              <a:buNone/>
            </a:pPr>
            <a:r>
              <a:rPr lang="en-US" dirty="0">
                <a:latin typeface="Tahoma" charset="0"/>
                <a:cs typeface="Arial" charset="0"/>
              </a:rPr>
              <a:t>4. </a:t>
            </a:r>
            <a:r>
              <a:rPr lang="en-US" dirty="0" err="1">
                <a:latin typeface="Tahoma" charset="0"/>
                <a:cs typeface="Arial" charset="0"/>
              </a:rPr>
              <a:t>System.out.printf</a:t>
            </a:r>
            <a:endParaRPr lang="en-US" dirty="0">
              <a:latin typeface="Tahoma" charset="0"/>
              <a:cs typeface="Arial" charset="0"/>
            </a:endParaRPr>
          </a:p>
          <a:p>
            <a:pPr marL="0" indent="0" eaLnBrk="1" hangingPunct="1">
              <a:lnSpc>
                <a:spcPct val="90000"/>
              </a:lnSpc>
              <a:spcBef>
                <a:spcPts val="1200"/>
              </a:spcBef>
              <a:spcAft>
                <a:spcPts val="600"/>
              </a:spcAft>
              <a:buNone/>
            </a:pPr>
            <a:r>
              <a:rPr lang="en-US">
                <a:latin typeface="Tahoma" charset="0"/>
                <a:cs typeface="Arial" charset="0"/>
              </a:rPr>
              <a:t>5. </a:t>
            </a:r>
            <a:r>
              <a:rPr lang="en-US" dirty="0">
                <a:latin typeface="Tahoma" charset="0"/>
                <a:cs typeface="Arial" charset="0"/>
              </a:rPr>
              <a:t>Format </a:t>
            </a:r>
            <a:r>
              <a:rPr lang="en-US" dirty="0" err="1">
                <a:latin typeface="Tahoma" charset="0"/>
                <a:cs typeface="Arial" charset="0"/>
              </a:rPr>
              <a:t>Specifiers</a:t>
            </a:r>
            <a:endParaRPr lang="en-US" dirty="0">
              <a:latin typeface="Tahoma" charset="0"/>
              <a:cs typeface="Arial" charset="0"/>
            </a:endParaRP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141</a:t>
            </a:fld>
            <a:endParaRPr lang="en-US"/>
          </a:p>
        </p:txBody>
      </p:sp>
    </p:spTree>
    <p:extLst>
      <p:ext uri="{BB962C8B-B14F-4D97-AF65-F5344CB8AC3E}">
        <p14:creationId xmlns:p14="http://schemas.microsoft.com/office/powerpoint/2010/main" val="6604436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OUTPUT STATEMENTS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142</a:t>
            </a:fld>
            <a:endParaRPr lang="en-US"/>
          </a:p>
        </p:txBody>
      </p:sp>
      <p:sp>
        <p:nvSpPr>
          <p:cNvPr id="18" name="Rounded Rectangle 17"/>
          <p:cNvSpPr/>
          <p:nvPr/>
        </p:nvSpPr>
        <p:spPr>
          <a:xfrm>
            <a:off x="1677111" y="908720"/>
            <a:ext cx="583264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F0"/>
                </a:solidFill>
              </a:rPr>
              <a:t>System.out.print</a:t>
            </a:r>
            <a:r>
              <a:rPr lang="en-US" dirty="0">
                <a:solidFill>
                  <a:srgbClr val="00B0F0"/>
                </a:solidFill>
              </a:rPr>
              <a:t> (expression);</a:t>
            </a:r>
            <a:endParaRPr lang="en-US" dirty="0">
              <a:solidFill>
                <a:schemeClr val="accent1">
                  <a:lumMod val="50000"/>
                </a:schemeClr>
              </a:solidFill>
            </a:endParaRPr>
          </a:p>
        </p:txBody>
      </p:sp>
      <p:sp>
        <p:nvSpPr>
          <p:cNvPr id="19" name="Rounded Rectangle 18"/>
          <p:cNvSpPr/>
          <p:nvPr/>
        </p:nvSpPr>
        <p:spPr>
          <a:xfrm>
            <a:off x="236951" y="90872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20" name="Rounded Rectangle 19"/>
          <p:cNvSpPr/>
          <p:nvPr/>
        </p:nvSpPr>
        <p:spPr>
          <a:xfrm>
            <a:off x="236951" y="1484784"/>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a:t>
            </a:r>
          </a:p>
        </p:txBody>
      </p:sp>
      <p:sp>
        <p:nvSpPr>
          <p:cNvPr id="21" name="Rounded Rectangle 20"/>
          <p:cNvSpPr/>
          <p:nvPr/>
        </p:nvSpPr>
        <p:spPr>
          <a:xfrm>
            <a:off x="1677111" y="1484784"/>
            <a:ext cx="5832648" cy="5040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System.out.print</a:t>
            </a:r>
            <a:r>
              <a:rPr lang="en-US" dirty="0">
                <a:solidFill>
                  <a:schemeClr val="tx1"/>
                </a:solidFill>
              </a:rPr>
              <a:t> (29/4);</a:t>
            </a:r>
            <a:endParaRPr lang="en-US" dirty="0">
              <a:solidFill>
                <a:srgbClr val="00B050"/>
              </a:solidFill>
            </a:endParaRPr>
          </a:p>
        </p:txBody>
      </p:sp>
      <p:grpSp>
        <p:nvGrpSpPr>
          <p:cNvPr id="22" name="Group 21"/>
          <p:cNvGrpSpPr/>
          <p:nvPr/>
        </p:nvGrpSpPr>
        <p:grpSpPr>
          <a:xfrm>
            <a:off x="1677111" y="2042264"/>
            <a:ext cx="5832648" cy="307777"/>
            <a:chOff x="683568" y="1236822"/>
            <a:chExt cx="7488832" cy="307777"/>
          </a:xfrm>
        </p:grpSpPr>
        <p:sp>
          <p:nvSpPr>
            <p:cNvPr id="26" name="TextBox 25"/>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7_</a:t>
              </a:r>
            </a:p>
          </p:txBody>
        </p:sp>
        <p:sp>
          <p:nvSpPr>
            <p:cNvPr id="28" name="TextBox 2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29" name="Rounded Rectangle 28"/>
          <p:cNvSpPr/>
          <p:nvPr/>
        </p:nvSpPr>
        <p:spPr>
          <a:xfrm>
            <a:off x="251520" y="2060848"/>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31" name="TextBox 30"/>
          <p:cNvSpPr txBox="1"/>
          <p:nvPr/>
        </p:nvSpPr>
        <p:spPr>
          <a:xfrm>
            <a:off x="251520" y="242088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the cursor position (_): it is on the same line as the output.</a:t>
            </a:r>
          </a:p>
        </p:txBody>
      </p:sp>
      <p:sp>
        <p:nvSpPr>
          <p:cNvPr id="32" name="TextBox 31"/>
          <p:cNvSpPr txBox="1"/>
          <p:nvPr/>
        </p:nvSpPr>
        <p:spPr>
          <a:xfrm>
            <a:off x="251520" y="278092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that 29/4 is not enclosed between quotes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it is evaluated.</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33" name="Rounded Rectangle 32"/>
          <p:cNvSpPr/>
          <p:nvPr/>
        </p:nvSpPr>
        <p:spPr>
          <a:xfrm>
            <a:off x="1691680" y="3283823"/>
            <a:ext cx="583264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F0"/>
                </a:solidFill>
              </a:rPr>
              <a:t>System.out.println</a:t>
            </a:r>
            <a:r>
              <a:rPr lang="en-US" dirty="0">
                <a:solidFill>
                  <a:srgbClr val="00B0F0"/>
                </a:solidFill>
              </a:rPr>
              <a:t> (expression);</a:t>
            </a:r>
            <a:endParaRPr lang="en-US" dirty="0">
              <a:solidFill>
                <a:schemeClr val="accent1">
                  <a:lumMod val="50000"/>
                </a:schemeClr>
              </a:solidFill>
            </a:endParaRPr>
          </a:p>
        </p:txBody>
      </p:sp>
      <p:sp>
        <p:nvSpPr>
          <p:cNvPr id="34" name="Rounded Rectangle 33"/>
          <p:cNvSpPr/>
          <p:nvPr/>
        </p:nvSpPr>
        <p:spPr>
          <a:xfrm>
            <a:off x="251520" y="3283823"/>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36" name="Rounded Rectangle 35"/>
          <p:cNvSpPr/>
          <p:nvPr/>
        </p:nvSpPr>
        <p:spPr>
          <a:xfrm>
            <a:off x="251520" y="3859887"/>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a:t>
            </a:r>
          </a:p>
        </p:txBody>
      </p:sp>
      <p:sp>
        <p:nvSpPr>
          <p:cNvPr id="37" name="Rounded Rectangle 36"/>
          <p:cNvSpPr/>
          <p:nvPr/>
        </p:nvSpPr>
        <p:spPr>
          <a:xfrm>
            <a:off x="1691680" y="3859887"/>
            <a:ext cx="5832648" cy="5040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System.out.println</a:t>
            </a:r>
            <a:r>
              <a:rPr lang="en-US" dirty="0">
                <a:solidFill>
                  <a:schemeClr val="tx1"/>
                </a:solidFill>
              </a:rPr>
              <a:t> (29/4);</a:t>
            </a:r>
            <a:endParaRPr lang="en-US" dirty="0">
              <a:solidFill>
                <a:srgbClr val="00B050"/>
              </a:solidFill>
            </a:endParaRPr>
          </a:p>
        </p:txBody>
      </p:sp>
      <p:grpSp>
        <p:nvGrpSpPr>
          <p:cNvPr id="38" name="Group 37"/>
          <p:cNvGrpSpPr/>
          <p:nvPr/>
        </p:nvGrpSpPr>
        <p:grpSpPr>
          <a:xfrm>
            <a:off x="1691680" y="4417367"/>
            <a:ext cx="5832648" cy="523220"/>
            <a:chOff x="683568" y="1236822"/>
            <a:chExt cx="7488832" cy="523220"/>
          </a:xfrm>
        </p:grpSpPr>
        <p:sp>
          <p:nvSpPr>
            <p:cNvPr id="39" name="TextBox 38"/>
            <p:cNvSpPr txBox="1"/>
            <p:nvPr/>
          </p:nvSpPr>
          <p:spPr>
            <a:xfrm>
              <a:off x="971600" y="1236822"/>
              <a:ext cx="7200800"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7</a:t>
              </a:r>
            </a:p>
            <a:p>
              <a:r>
                <a:rPr lang="en-US" sz="1400" dirty="0">
                  <a:solidFill>
                    <a:schemeClr val="bg1"/>
                  </a:solidFill>
                </a:rPr>
                <a:t>_</a:t>
              </a:r>
            </a:p>
          </p:txBody>
        </p:sp>
        <p:sp>
          <p:nvSpPr>
            <p:cNvPr id="40" name="TextBox 39"/>
            <p:cNvSpPr txBox="1"/>
            <p:nvPr/>
          </p:nvSpPr>
          <p:spPr>
            <a:xfrm>
              <a:off x="683568" y="1236822"/>
              <a:ext cx="216023"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41" name="Rounded Rectangle 40"/>
          <p:cNvSpPr/>
          <p:nvPr/>
        </p:nvSpPr>
        <p:spPr>
          <a:xfrm>
            <a:off x="266089" y="4435951"/>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42" name="TextBox 41"/>
          <p:cNvSpPr txBox="1"/>
          <p:nvPr/>
        </p:nvSpPr>
        <p:spPr>
          <a:xfrm>
            <a:off x="251520" y="494116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the cursor position (_): it is on the next line to the output.</a:t>
            </a:r>
          </a:p>
        </p:txBody>
      </p:sp>
      <p:sp>
        <p:nvSpPr>
          <p:cNvPr id="43" name="Rounded Rectangle 42"/>
          <p:cNvSpPr/>
          <p:nvPr/>
        </p:nvSpPr>
        <p:spPr>
          <a:xfrm>
            <a:off x="1691680" y="5373216"/>
            <a:ext cx="583264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F0"/>
                </a:solidFill>
              </a:rPr>
              <a:t>System.out.println</a:t>
            </a:r>
            <a:r>
              <a:rPr lang="en-US" dirty="0">
                <a:solidFill>
                  <a:srgbClr val="00B0F0"/>
                </a:solidFill>
              </a:rPr>
              <a:t> ();</a:t>
            </a:r>
            <a:endParaRPr lang="en-US" dirty="0">
              <a:solidFill>
                <a:schemeClr val="accent1">
                  <a:lumMod val="50000"/>
                </a:schemeClr>
              </a:solidFill>
            </a:endParaRPr>
          </a:p>
        </p:txBody>
      </p:sp>
      <p:sp>
        <p:nvSpPr>
          <p:cNvPr id="44" name="Rounded Rectangle 43"/>
          <p:cNvSpPr/>
          <p:nvPr/>
        </p:nvSpPr>
        <p:spPr>
          <a:xfrm>
            <a:off x="251520" y="5373216"/>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45" name="TextBox 44"/>
          <p:cNvSpPr txBox="1"/>
          <p:nvPr/>
        </p:nvSpPr>
        <p:spPr>
          <a:xfrm>
            <a:off x="251520" y="587727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Skips a line.</a:t>
            </a:r>
          </a:p>
        </p:txBody>
      </p:sp>
      <p:grpSp>
        <p:nvGrpSpPr>
          <p:cNvPr id="46" name="Group 45"/>
          <p:cNvGrpSpPr/>
          <p:nvPr/>
        </p:nvGrpSpPr>
        <p:grpSpPr>
          <a:xfrm>
            <a:off x="1677111" y="6309320"/>
            <a:ext cx="5832648" cy="307777"/>
            <a:chOff x="683568" y="1236822"/>
            <a:chExt cx="7488832" cy="307777"/>
          </a:xfrm>
        </p:grpSpPr>
        <p:sp>
          <p:nvSpPr>
            <p:cNvPr id="47" name="TextBox 46"/>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_</a:t>
              </a:r>
            </a:p>
          </p:txBody>
        </p:sp>
        <p:sp>
          <p:nvSpPr>
            <p:cNvPr id="48" name="TextBox 4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9" name="Rounded Rectangle 48"/>
          <p:cNvSpPr/>
          <p:nvPr/>
        </p:nvSpPr>
        <p:spPr>
          <a:xfrm>
            <a:off x="251520" y="6327904"/>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31240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right)">
                                      <p:cBhvr>
                                        <p:cTn id="25" dur="500"/>
                                        <p:tgtEl>
                                          <p:spTgt spid="29"/>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right)">
                                      <p:cBhvr>
                                        <p:cTn id="38" dur="500"/>
                                        <p:tgtEl>
                                          <p:spTgt spid="3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left)">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right)">
                                      <p:cBhvr>
                                        <p:cTn id="46" dur="500"/>
                                        <p:tgtEl>
                                          <p:spTgt spid="3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right)">
                                      <p:cBhvr>
                                        <p:cTn id="65" dur="500"/>
                                        <p:tgtEl>
                                          <p:spTgt spid="44"/>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left)">
                                      <p:cBhvr>
                                        <p:cTn id="72" dur="500"/>
                                        <p:tgtEl>
                                          <p:spTgt spid="45"/>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left)">
                                      <p:cBhvr>
                                        <p:cTn id="76" dur="500"/>
                                        <p:tgtEl>
                                          <p:spTgt spid="46"/>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right)">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9" grpId="0" animBg="1"/>
      <p:bldP spid="31" grpId="0"/>
      <p:bldP spid="32" grpId="0"/>
      <p:bldP spid="33" grpId="0" animBg="1"/>
      <p:bldP spid="34" grpId="0" animBg="1"/>
      <p:bldP spid="36" grpId="0" animBg="1"/>
      <p:bldP spid="37" grpId="0" animBg="1"/>
      <p:bldP spid="41" grpId="0" animBg="1"/>
      <p:bldP spid="42" grpId="0"/>
      <p:bldP spid="43" grpId="0" animBg="1"/>
      <p:bldP spid="44" grpId="0" animBg="1"/>
      <p:bldP spid="45" grpId="0"/>
      <p:bldP spid="4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OUTPUT STATEMENTS</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143</a:t>
            </a:fld>
            <a:endParaRPr lang="en-US"/>
          </a:p>
        </p:txBody>
      </p:sp>
      <p:grpSp>
        <p:nvGrpSpPr>
          <p:cNvPr id="33" name="Group 32"/>
          <p:cNvGrpSpPr/>
          <p:nvPr/>
        </p:nvGrpSpPr>
        <p:grpSpPr>
          <a:xfrm>
            <a:off x="179512" y="1268760"/>
            <a:ext cx="8784976" cy="3970319"/>
            <a:chOff x="323528" y="1236822"/>
            <a:chExt cx="7848872" cy="3733385"/>
          </a:xfrm>
        </p:grpSpPr>
        <p:sp>
          <p:nvSpPr>
            <p:cNvPr id="34" name="TextBox 33"/>
            <p:cNvSpPr txBox="1"/>
            <p:nvPr/>
          </p:nvSpPr>
          <p:spPr>
            <a:xfrm>
              <a:off x="971600" y="1236822"/>
              <a:ext cx="7200800" cy="3733385"/>
            </a:xfrm>
            <a:prstGeom prst="rect">
              <a:avLst/>
            </a:prstGeom>
            <a:solidFill>
              <a:schemeClr val="bg2"/>
            </a:solidFill>
            <a:ln w="28575" cap="rnd" cmpd="thickThin">
              <a:solidFill>
                <a:srgbClr val="0000FF"/>
              </a:solidFill>
            </a:ln>
          </p:spPr>
          <p:txBody>
            <a:bodyPr wrap="square" rtlCol="0">
              <a:spAutoFit/>
            </a:bodyPr>
            <a:lstStyle/>
            <a:p>
              <a:r>
                <a:rPr lang="en-US" dirty="0"/>
                <a:t>// import necessary libraries</a:t>
              </a:r>
            </a:p>
            <a:p>
              <a:r>
                <a:rPr lang="en-US" dirty="0">
                  <a:solidFill>
                    <a:srgbClr val="00B0F0"/>
                  </a:solidFill>
                </a:rPr>
                <a:t>public class</a:t>
              </a:r>
              <a:r>
                <a:rPr lang="en-US" dirty="0">
                  <a:solidFill>
                    <a:srgbClr val="0000FF"/>
                  </a:solidFill>
                </a:rPr>
                <a:t> userOutput1</a:t>
              </a:r>
            </a:p>
            <a:p>
              <a:r>
                <a:rPr lang="en-US" dirty="0">
                  <a:solidFill>
                    <a:srgbClr val="0000FF"/>
                  </a:solidFill>
                </a:rPr>
                <a:t>{</a:t>
              </a:r>
            </a:p>
            <a:p>
              <a:r>
                <a:rPr lang="en-US" dirty="0">
                  <a:solidFill>
                    <a:srgbClr val="00B0F0"/>
                  </a:solidFill>
                </a:rPr>
                <a:t>   public static void</a:t>
              </a:r>
              <a:r>
                <a:rPr lang="en-US" dirty="0">
                  <a:solidFill>
                    <a:srgbClr val="0000FF"/>
                  </a:solidFill>
                </a:rPr>
                <a:t> 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a:t>// Declaration section: to declare needed variables</a:t>
              </a:r>
            </a:p>
            <a:p>
              <a:r>
                <a:rPr lang="en-US" dirty="0"/>
                <a:t>         // Input section: to enter values of used variables</a:t>
              </a:r>
            </a:p>
            <a:p>
              <a:r>
                <a:rPr lang="en-US" dirty="0"/>
                <a:t>         // Processing section: processing statements</a:t>
              </a:r>
            </a:p>
            <a:p>
              <a:r>
                <a:rPr lang="en-US" dirty="0"/>
                <a:t>         // Output section: display program output</a:t>
              </a:r>
            </a:p>
            <a:p>
              <a:r>
                <a:rPr lang="en-US" dirty="0">
                  <a:solidFill>
                    <a:srgbClr val="0000FF"/>
                  </a:solidFill>
                </a:rPr>
                <a:t>	</a:t>
              </a:r>
              <a:r>
                <a:rPr lang="en-US" dirty="0" err="1">
                  <a:solidFill>
                    <a:srgbClr val="0000FF"/>
                  </a:solidFill>
                </a:rPr>
                <a:t>System.out.print</a:t>
              </a:r>
              <a:r>
                <a:rPr lang="en-US" dirty="0">
                  <a:solidFill>
                    <a:srgbClr val="0000FF"/>
                  </a:solidFill>
                </a:rPr>
                <a:t> (“Hello there”);		</a:t>
              </a:r>
              <a:r>
                <a:rPr lang="en-US" dirty="0">
                  <a:solidFill>
                    <a:srgbClr val="00B050"/>
                  </a:solidFill>
                </a:rPr>
                <a:t>//output line 1</a:t>
              </a:r>
            </a:p>
            <a:p>
              <a:r>
                <a:rPr lang="en-US" dirty="0">
                  <a:solidFill>
                    <a:srgbClr val="0000FF"/>
                  </a:solidFill>
                </a:rPr>
                <a:t>	</a:t>
              </a:r>
              <a:r>
                <a:rPr lang="en-US" dirty="0" err="1">
                  <a:solidFill>
                    <a:srgbClr val="0000FF"/>
                  </a:solidFill>
                </a:rPr>
                <a:t>System.out.println</a:t>
              </a:r>
              <a:r>
                <a:rPr lang="en-US" dirty="0">
                  <a:solidFill>
                    <a:srgbClr val="0000FF"/>
                  </a:solidFill>
                </a:rPr>
                <a:t> (“My name is </a:t>
              </a:r>
              <a:r>
                <a:rPr lang="en-US" dirty="0" err="1">
                  <a:solidFill>
                    <a:srgbClr val="0000FF"/>
                  </a:solidFill>
                </a:rPr>
                <a:t>Fatma</a:t>
              </a:r>
              <a:r>
                <a:rPr lang="en-US" dirty="0">
                  <a:solidFill>
                    <a:srgbClr val="0000FF"/>
                  </a:solidFill>
                </a:rPr>
                <a:t>”);	</a:t>
              </a:r>
              <a:r>
                <a:rPr lang="en-US" dirty="0">
                  <a:solidFill>
                    <a:srgbClr val="00B050"/>
                  </a:solidFill>
                </a:rPr>
                <a:t>//output line 1</a:t>
              </a:r>
            </a:p>
            <a:p>
              <a:r>
                <a:rPr lang="en-US" dirty="0">
                  <a:solidFill>
                    <a:srgbClr val="0000FF"/>
                  </a:solidFill>
                </a:rPr>
                <a:t>	</a:t>
              </a:r>
              <a:r>
                <a:rPr lang="en-US" dirty="0" err="1">
                  <a:solidFill>
                    <a:srgbClr val="0000FF"/>
                  </a:solidFill>
                </a:rPr>
                <a:t>System.out.println</a:t>
              </a:r>
              <a:r>
                <a:rPr lang="en-US" dirty="0">
                  <a:solidFill>
                    <a:srgbClr val="0000FF"/>
                  </a:solidFill>
                </a:rPr>
                <a:t> (“I am studying Java”);	</a:t>
              </a:r>
              <a:r>
                <a:rPr lang="en-US" dirty="0">
                  <a:solidFill>
                    <a:srgbClr val="00B050"/>
                  </a:solidFill>
                </a:rPr>
                <a:t>//output line 2</a:t>
              </a:r>
            </a:p>
            <a:p>
              <a:r>
                <a:rPr lang="en-US" dirty="0">
                  <a:solidFill>
                    <a:srgbClr val="0000FF"/>
                  </a:solidFill>
                </a:rPr>
                <a:t>     } </a:t>
              </a:r>
              <a:r>
                <a:rPr lang="en-US" dirty="0"/>
                <a:t>// end main</a:t>
              </a:r>
            </a:p>
            <a:p>
              <a:r>
                <a:rPr lang="en-US" dirty="0">
                  <a:solidFill>
                    <a:srgbClr val="0000FF"/>
                  </a:solidFill>
                </a:rPr>
                <a:t>} </a:t>
              </a:r>
              <a:r>
                <a:rPr lang="en-US" dirty="0"/>
                <a:t>// end class</a:t>
              </a:r>
            </a:p>
          </p:txBody>
        </p:sp>
        <p:sp>
          <p:nvSpPr>
            <p:cNvPr id="35" name="TextBox 34"/>
            <p:cNvSpPr txBox="1"/>
            <p:nvPr/>
          </p:nvSpPr>
          <p:spPr>
            <a:xfrm>
              <a:off x="323528" y="1236822"/>
              <a:ext cx="576064" cy="373338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p:txBody>
        </p:sp>
      </p:grpSp>
      <p:sp>
        <p:nvSpPr>
          <p:cNvPr id="36" name="TextBox 35"/>
          <p:cNvSpPr txBox="1"/>
          <p:nvPr/>
        </p:nvSpPr>
        <p:spPr>
          <a:xfrm>
            <a:off x="323528" y="5373216"/>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output of Program 1 is as follows:</a:t>
            </a:r>
          </a:p>
        </p:txBody>
      </p:sp>
      <p:grpSp>
        <p:nvGrpSpPr>
          <p:cNvPr id="37" name="Group 36"/>
          <p:cNvGrpSpPr/>
          <p:nvPr/>
        </p:nvGrpSpPr>
        <p:grpSpPr>
          <a:xfrm>
            <a:off x="467544" y="5877272"/>
            <a:ext cx="7488832" cy="738664"/>
            <a:chOff x="683568" y="1236822"/>
            <a:chExt cx="7488832" cy="738664"/>
          </a:xfrm>
        </p:grpSpPr>
        <p:sp>
          <p:nvSpPr>
            <p:cNvPr id="38" name="TextBox 37"/>
            <p:cNvSpPr txBox="1"/>
            <p:nvPr/>
          </p:nvSpPr>
          <p:spPr>
            <a:xfrm>
              <a:off x="971600" y="1236822"/>
              <a:ext cx="7200800"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Hello </a:t>
              </a:r>
              <a:r>
                <a:rPr lang="en-US" sz="1400" dirty="0" err="1">
                  <a:solidFill>
                    <a:schemeClr val="bg1"/>
                  </a:solidFill>
                </a:rPr>
                <a:t>thereMy</a:t>
              </a:r>
              <a:r>
                <a:rPr lang="en-US" sz="1400" dirty="0">
                  <a:solidFill>
                    <a:schemeClr val="bg1"/>
                  </a:solidFill>
                </a:rPr>
                <a:t> name is </a:t>
              </a:r>
              <a:r>
                <a:rPr lang="en-US" sz="1400" dirty="0" err="1">
                  <a:solidFill>
                    <a:schemeClr val="bg1"/>
                  </a:solidFill>
                </a:rPr>
                <a:t>Fatma</a:t>
              </a:r>
              <a:endParaRPr lang="en-US" sz="1400" dirty="0">
                <a:solidFill>
                  <a:srgbClr val="FFC000"/>
                </a:solidFill>
              </a:endParaRPr>
            </a:p>
            <a:p>
              <a:r>
                <a:rPr lang="en-US" sz="1400" dirty="0">
                  <a:solidFill>
                    <a:schemeClr val="bg1"/>
                  </a:solidFill>
                </a:rPr>
                <a:t>I am studying Java</a:t>
              </a:r>
            </a:p>
            <a:p>
              <a:r>
                <a:rPr lang="en-US" sz="1400" dirty="0">
                  <a:solidFill>
                    <a:schemeClr val="bg1"/>
                  </a:solidFill>
                </a:rPr>
                <a:t>_</a:t>
              </a:r>
            </a:p>
          </p:txBody>
        </p:sp>
        <p:sp>
          <p:nvSpPr>
            <p:cNvPr id="39" name="TextBox 38"/>
            <p:cNvSpPr txBox="1"/>
            <p:nvPr/>
          </p:nvSpPr>
          <p:spPr>
            <a:xfrm>
              <a:off x="683568" y="1236822"/>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Tree>
    <p:extLst>
      <p:ext uri="{BB962C8B-B14F-4D97-AF65-F5344CB8AC3E}">
        <p14:creationId xmlns:p14="http://schemas.microsoft.com/office/powerpoint/2010/main" val="187811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right)">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right)">
                                      <p:cBhvr>
                                        <p:cTn id="15" dur="500"/>
                                        <p:tgtEl>
                                          <p:spTgt spid="36"/>
                                        </p:tgtEl>
                                      </p:cBhvr>
                                    </p:animEffect>
                                  </p:childTnLst>
                                </p:cTn>
                              </p:par>
                              <p:par>
                                <p:cTn id="16" presetID="22" presetClass="entr" presetSubtype="8"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left)">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OUTPUT STATEMENTS</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ESCAPE SEQUENCES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144</a:t>
            </a:fld>
            <a:endParaRPr lang="en-US"/>
          </a:p>
        </p:txBody>
      </p:sp>
      <p:sp>
        <p:nvSpPr>
          <p:cNvPr id="14" name="TextBox 13"/>
          <p:cNvSpPr txBox="1"/>
          <p:nvPr/>
        </p:nvSpPr>
        <p:spPr>
          <a:xfrm>
            <a:off x="323528" y="12687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Escape sequences </a:t>
            </a:r>
            <a:r>
              <a:rPr lang="en-US" sz="2000" dirty="0">
                <a:latin typeface="Tahoma" panose="020B0604030504040204" pitchFamily="34" charset="0"/>
                <a:ea typeface="Tahoma" panose="020B0604030504040204" pitchFamily="34" charset="0"/>
                <a:cs typeface="Tahoma" panose="020B0604030504040204" pitchFamily="34" charset="0"/>
              </a:rPr>
              <a:t>allow you to control the output.</a:t>
            </a:r>
          </a:p>
        </p:txBody>
      </p:sp>
      <p:sp>
        <p:nvSpPr>
          <p:cNvPr id="18" name="TextBox 17"/>
          <p:cNvSpPr txBox="1"/>
          <p:nvPr/>
        </p:nvSpPr>
        <p:spPr>
          <a:xfrm>
            <a:off x="323528" y="220130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table shows some of the most commonly used escape sequences:</a:t>
            </a:r>
          </a:p>
        </p:txBody>
      </p:sp>
      <p:graphicFrame>
        <p:nvGraphicFramePr>
          <p:cNvPr id="2" name="Table 1"/>
          <p:cNvGraphicFramePr>
            <a:graphicFrameLocks noGrp="1"/>
          </p:cNvGraphicFramePr>
          <p:nvPr/>
        </p:nvGraphicFramePr>
        <p:xfrm>
          <a:off x="251519" y="2975352"/>
          <a:ext cx="8640961" cy="2966720"/>
        </p:xfrm>
        <a:graphic>
          <a:graphicData uri="http://schemas.openxmlformats.org/drawingml/2006/table">
            <a:tbl>
              <a:tblPr firstRow="1" bandRow="1">
                <a:tableStyleId>{5C22544A-7EE6-4342-B048-85BDC9FD1C3A}</a:tableStyleId>
              </a:tblPr>
              <a:tblGrid>
                <a:gridCol w="1080121">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5472608">
                  <a:extLst>
                    <a:ext uri="{9D8B030D-6E8A-4147-A177-3AD203B41FA5}">
                      <a16:colId xmlns:a16="http://schemas.microsoft.com/office/drawing/2014/main" val="20002"/>
                    </a:ext>
                  </a:extLst>
                </a:gridCol>
              </a:tblGrid>
              <a:tr h="370840">
                <a:tc>
                  <a:txBody>
                    <a:bodyPr/>
                    <a:lstStyle/>
                    <a:p>
                      <a:r>
                        <a:rPr lang="en-US" dirty="0"/>
                        <a:t>Syntax</a:t>
                      </a:r>
                    </a:p>
                  </a:txBody>
                  <a:tcPr>
                    <a:lnL w="19050" cap="flat" cmpd="sng" algn="ctr">
                      <a:solidFill>
                        <a:schemeClr val="accent4"/>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accent4"/>
                      </a:solidFill>
                      <a:prstDash val="solid"/>
                      <a:round/>
                      <a:headEnd type="none" w="med" len="med"/>
                      <a:tailEnd type="none" w="med" len="med"/>
                    </a:lnT>
                    <a:solidFill>
                      <a:schemeClr val="accent4"/>
                    </a:solidFill>
                  </a:tcPr>
                </a:tc>
                <a:tc>
                  <a:txBody>
                    <a:bodyPr/>
                    <a:lstStyle/>
                    <a:p>
                      <a:r>
                        <a:rPr lang="en-US" dirty="0"/>
                        <a:t>Escape Sequence</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accent4"/>
                      </a:solidFill>
                      <a:prstDash val="solid"/>
                      <a:round/>
                      <a:headEnd type="none" w="med" len="med"/>
                      <a:tailEnd type="none" w="med" len="med"/>
                    </a:lnT>
                    <a:solidFill>
                      <a:schemeClr val="accent4"/>
                    </a:solidFill>
                  </a:tcPr>
                </a:tc>
                <a:tc>
                  <a:txBody>
                    <a:bodyPr/>
                    <a:lstStyle/>
                    <a:p>
                      <a:r>
                        <a:rPr lang="en-US" dirty="0"/>
                        <a:t>Description</a:t>
                      </a:r>
                    </a:p>
                  </a:txBody>
                  <a:tcPr>
                    <a:lnL w="19050" cap="flat" cmpd="sng" algn="ctr">
                      <a:solidFill>
                        <a:schemeClr val="bg1"/>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solidFill>
                      <a:schemeClr val="accent4"/>
                    </a:solidFill>
                  </a:tcPr>
                </a:tc>
                <a:extLst>
                  <a:ext uri="{0D108BD9-81ED-4DB2-BD59-A6C34878D82A}">
                    <a16:rowId xmlns:a16="http://schemas.microsoft.com/office/drawing/2014/main" val="10000"/>
                  </a:ext>
                </a:extLst>
              </a:tr>
              <a:tr h="370840">
                <a:tc>
                  <a:txBody>
                    <a:bodyPr/>
                    <a:lstStyle/>
                    <a:p>
                      <a:r>
                        <a:rPr lang="en-US" dirty="0"/>
                        <a:t>\n</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New line</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Cursor moves to the beginning of the </a:t>
                      </a:r>
                      <a:r>
                        <a:rPr lang="en-US" dirty="0">
                          <a:solidFill>
                            <a:srgbClr val="0000FF"/>
                          </a:solidFill>
                        </a:rPr>
                        <a:t>next </a:t>
                      </a:r>
                      <a:r>
                        <a:rPr lang="en-US" dirty="0"/>
                        <a:t>line.</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370840">
                <a:tc>
                  <a:txBody>
                    <a:bodyPr/>
                    <a:lstStyle/>
                    <a:p>
                      <a:r>
                        <a:rPr lang="en-US" dirty="0"/>
                        <a:t>\r</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Return</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Cursor moves to the start of the </a:t>
                      </a:r>
                      <a:r>
                        <a:rPr lang="en-US" dirty="0">
                          <a:solidFill>
                            <a:srgbClr val="0000FF"/>
                          </a:solidFill>
                        </a:rPr>
                        <a:t>current </a:t>
                      </a:r>
                      <a:r>
                        <a:rPr lang="en-US" dirty="0"/>
                        <a:t>line.</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370840">
                <a:tc>
                  <a:txBody>
                    <a:bodyPr/>
                    <a:lstStyle/>
                    <a:p>
                      <a:r>
                        <a:rPr lang="en-US" dirty="0"/>
                        <a:t>\t</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Tab</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Cursor moves to the next tab stop.</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370840">
                <a:tc>
                  <a:txBody>
                    <a:bodyPr/>
                    <a:lstStyle/>
                    <a:p>
                      <a:r>
                        <a:rPr lang="en-US" dirty="0"/>
                        <a:t>\b</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Backspace</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Cursor moves one</a:t>
                      </a:r>
                      <a:r>
                        <a:rPr lang="en-US" baseline="0" dirty="0"/>
                        <a:t> space to the left.</a:t>
                      </a:r>
                      <a:endParaRPr lang="en-US" dirty="0"/>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370840">
                <a:tc>
                  <a:txBody>
                    <a:bodyPr/>
                    <a:lstStyle/>
                    <a:p>
                      <a:r>
                        <a:rPr lang="en-US" dirty="0"/>
                        <a:t>\\</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r>
                        <a:rPr lang="en-US" dirty="0"/>
                        <a:t>Backslash</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r>
                        <a:rPr lang="en-US" dirty="0"/>
                        <a:t>Backslash is printed.</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370840">
                <a:tc>
                  <a:txBody>
                    <a:bodyPr/>
                    <a:lstStyle/>
                    <a:p>
                      <a:r>
                        <a:rPr lang="en-US" dirty="0"/>
                        <a:t>\’</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r>
                        <a:rPr lang="en-US" dirty="0"/>
                        <a:t>Single quote</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r>
                        <a:rPr lang="en-US" dirty="0"/>
                        <a:t>Single quotation</a:t>
                      </a:r>
                      <a:r>
                        <a:rPr lang="en-US" baseline="0" dirty="0"/>
                        <a:t> is printed.</a:t>
                      </a:r>
                      <a:endParaRPr lang="en-US" dirty="0"/>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370840">
                <a:tc>
                  <a:txBody>
                    <a:bodyPr/>
                    <a:lstStyle/>
                    <a:p>
                      <a:r>
                        <a:rPr lang="en-US" dirty="0"/>
                        <a:t>\”</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r>
                        <a:rPr lang="en-US" dirty="0"/>
                        <a:t>Double</a:t>
                      </a:r>
                      <a:r>
                        <a:rPr lang="en-US" baseline="0" dirty="0"/>
                        <a:t> quotes</a:t>
                      </a:r>
                      <a:endParaRPr lang="en-US" dirty="0"/>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r>
                        <a:rPr lang="en-US" dirty="0"/>
                        <a:t>Double quote is printed</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bl>
          </a:graphicData>
        </a:graphic>
      </p:graphicFrame>
      <p:sp>
        <p:nvSpPr>
          <p:cNvPr id="19" name="TextBox 18"/>
          <p:cNvSpPr txBox="1"/>
          <p:nvPr/>
        </p:nvSpPr>
        <p:spPr>
          <a:xfrm>
            <a:off x="323528" y="173503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All escape sequences start with a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backslash \</a:t>
            </a:r>
            <a:r>
              <a:rPr lang="en-US" sz="2000" dirty="0">
                <a:latin typeface="Tahoma" panose="020B0604030504040204" pitchFamily="34" charset="0"/>
                <a:ea typeface="Tahoma" panose="020B0604030504040204" pitchFamily="34" charset="0"/>
                <a:cs typeface="Tahoma" panose="020B0604030504040204" pitchFamily="34" charset="0"/>
              </a:rPr>
              <a:t> character.</a:t>
            </a:r>
          </a:p>
        </p:txBody>
      </p:sp>
    </p:spTree>
    <p:extLst>
      <p:ext uri="{BB962C8B-B14F-4D97-AF65-F5344CB8AC3E}">
        <p14:creationId xmlns:p14="http://schemas.microsoft.com/office/powerpoint/2010/main" val="410892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2000"/>
                            </p:stCondLst>
                            <p:childTnLst>
                              <p:par>
                                <p:cTn id="20" presetID="2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8" grpId="0"/>
      <p:bldP spid="1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OUTPUT STATEMENTS</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145</a:t>
            </a:fld>
            <a:endParaRPr lang="en-US"/>
          </a:p>
        </p:txBody>
      </p:sp>
      <p:grpSp>
        <p:nvGrpSpPr>
          <p:cNvPr id="11" name="Group 10"/>
          <p:cNvGrpSpPr/>
          <p:nvPr/>
        </p:nvGrpSpPr>
        <p:grpSpPr>
          <a:xfrm>
            <a:off x="179512" y="1268760"/>
            <a:ext cx="8784976" cy="3970318"/>
            <a:chOff x="323528" y="1236822"/>
            <a:chExt cx="7848872" cy="3733384"/>
          </a:xfrm>
        </p:grpSpPr>
        <p:sp>
          <p:nvSpPr>
            <p:cNvPr id="12" name="TextBox 11"/>
            <p:cNvSpPr txBox="1"/>
            <p:nvPr/>
          </p:nvSpPr>
          <p:spPr>
            <a:xfrm>
              <a:off x="971600" y="1236822"/>
              <a:ext cx="7200800" cy="3733384"/>
            </a:xfrm>
            <a:prstGeom prst="rect">
              <a:avLst/>
            </a:prstGeom>
            <a:solidFill>
              <a:schemeClr val="bg2"/>
            </a:solidFill>
            <a:ln w="28575" cap="rnd" cmpd="thickThin">
              <a:solidFill>
                <a:srgbClr val="0000FF"/>
              </a:solidFill>
            </a:ln>
          </p:spPr>
          <p:txBody>
            <a:bodyPr wrap="square" rtlCol="0">
              <a:spAutoFit/>
            </a:bodyPr>
            <a:lstStyle/>
            <a:p>
              <a:r>
                <a:rPr lang="en-US" dirty="0"/>
                <a:t>// import necessary libraries</a:t>
              </a:r>
            </a:p>
            <a:p>
              <a:r>
                <a:rPr lang="en-US" dirty="0">
                  <a:solidFill>
                    <a:srgbClr val="00B0F0"/>
                  </a:solidFill>
                </a:rPr>
                <a:t>public class</a:t>
              </a:r>
              <a:r>
                <a:rPr lang="en-US" dirty="0">
                  <a:solidFill>
                    <a:srgbClr val="0000FF"/>
                  </a:solidFill>
                </a:rPr>
                <a:t> userOutput2</a:t>
              </a:r>
            </a:p>
            <a:p>
              <a:r>
                <a:rPr lang="en-US" dirty="0">
                  <a:solidFill>
                    <a:srgbClr val="0000FF"/>
                  </a:solidFill>
                </a:rPr>
                <a:t>{</a:t>
              </a:r>
            </a:p>
            <a:p>
              <a:r>
                <a:rPr lang="en-US" dirty="0">
                  <a:solidFill>
                    <a:srgbClr val="00B0F0"/>
                  </a:solidFill>
                </a:rPr>
                <a:t>   public static void</a:t>
              </a:r>
              <a:r>
                <a:rPr lang="en-US" dirty="0">
                  <a:solidFill>
                    <a:srgbClr val="0000FF"/>
                  </a:solidFill>
                </a:rPr>
                <a:t> 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a:t>// Declaration section: to declare needed variables</a:t>
              </a:r>
            </a:p>
            <a:p>
              <a:r>
                <a:rPr lang="en-US" dirty="0"/>
                <a:t>         // Input section: to enter values of used variables</a:t>
              </a:r>
            </a:p>
            <a:p>
              <a:r>
                <a:rPr lang="en-US" dirty="0"/>
                <a:t>         // Processing section: processing statements</a:t>
              </a:r>
            </a:p>
            <a:p>
              <a:r>
                <a:rPr lang="en-US" dirty="0"/>
                <a:t>         // Output section: display program output</a:t>
              </a:r>
            </a:p>
            <a:p>
              <a:r>
                <a:rPr lang="en-US" dirty="0">
                  <a:solidFill>
                    <a:srgbClr val="0000FF"/>
                  </a:solidFill>
                </a:rPr>
                <a:t>	</a:t>
              </a:r>
              <a:r>
                <a:rPr lang="en-US" dirty="0" err="1">
                  <a:solidFill>
                    <a:srgbClr val="0000FF"/>
                  </a:solidFill>
                </a:rPr>
                <a:t>System.out.print</a:t>
              </a:r>
              <a:r>
                <a:rPr lang="en-US" dirty="0">
                  <a:solidFill>
                    <a:srgbClr val="0000FF"/>
                  </a:solidFill>
                </a:rPr>
                <a:t> (“Hello there </a:t>
              </a:r>
              <a:r>
                <a:rPr lang="en-US" dirty="0">
                  <a:solidFill>
                    <a:srgbClr val="FF00FF"/>
                  </a:solidFill>
                </a:rPr>
                <a:t>\t</a:t>
              </a:r>
              <a:r>
                <a:rPr lang="en-US" dirty="0">
                  <a:solidFill>
                    <a:srgbClr val="0000FF"/>
                  </a:solidFill>
                </a:rPr>
                <a:t>”);	</a:t>
              </a:r>
              <a:r>
                <a:rPr lang="en-US" dirty="0">
                  <a:solidFill>
                    <a:srgbClr val="00B050"/>
                  </a:solidFill>
                </a:rPr>
                <a:t>//output line 1</a:t>
              </a:r>
            </a:p>
            <a:p>
              <a:r>
                <a:rPr lang="en-US" dirty="0">
                  <a:solidFill>
                    <a:srgbClr val="0000FF"/>
                  </a:solidFill>
                </a:rPr>
                <a:t>	</a:t>
              </a:r>
              <a:r>
                <a:rPr lang="en-US" dirty="0" err="1">
                  <a:solidFill>
                    <a:srgbClr val="0000FF"/>
                  </a:solidFill>
                </a:rPr>
                <a:t>System.out.print</a:t>
              </a:r>
              <a:r>
                <a:rPr lang="en-US" dirty="0">
                  <a:solidFill>
                    <a:srgbClr val="0000FF"/>
                  </a:solidFill>
                </a:rPr>
                <a:t> (“My name is </a:t>
              </a:r>
              <a:r>
                <a:rPr lang="en-US" dirty="0" err="1">
                  <a:solidFill>
                    <a:srgbClr val="0000FF"/>
                  </a:solidFill>
                </a:rPr>
                <a:t>Fatma</a:t>
              </a:r>
              <a:r>
                <a:rPr lang="en-US" dirty="0">
                  <a:solidFill>
                    <a:srgbClr val="FF00FF"/>
                  </a:solidFill>
                </a:rPr>
                <a:t>\n</a:t>
              </a:r>
              <a:r>
                <a:rPr lang="en-US" dirty="0">
                  <a:solidFill>
                    <a:srgbClr val="0000FF"/>
                  </a:solidFill>
                </a:rPr>
                <a:t>”);	</a:t>
              </a:r>
              <a:r>
                <a:rPr lang="en-US" dirty="0">
                  <a:solidFill>
                    <a:srgbClr val="00B050"/>
                  </a:solidFill>
                </a:rPr>
                <a:t>//output line 1</a:t>
              </a:r>
            </a:p>
            <a:p>
              <a:r>
                <a:rPr lang="en-US" dirty="0">
                  <a:solidFill>
                    <a:srgbClr val="0000FF"/>
                  </a:solidFill>
                </a:rPr>
                <a:t>	</a:t>
              </a:r>
              <a:r>
                <a:rPr lang="en-US" dirty="0" err="1">
                  <a:solidFill>
                    <a:srgbClr val="0000FF"/>
                  </a:solidFill>
                </a:rPr>
                <a:t>System.out.println</a:t>
              </a:r>
              <a:r>
                <a:rPr lang="en-US" dirty="0">
                  <a:solidFill>
                    <a:srgbClr val="0000FF"/>
                  </a:solidFill>
                </a:rPr>
                <a:t> (“I am studying </a:t>
              </a:r>
              <a:r>
                <a:rPr lang="en-US" dirty="0">
                  <a:solidFill>
                    <a:srgbClr val="FF00FF"/>
                  </a:solidFill>
                </a:rPr>
                <a:t>\”</a:t>
              </a:r>
              <a:r>
                <a:rPr lang="en-US" dirty="0">
                  <a:solidFill>
                    <a:srgbClr val="0000FF"/>
                  </a:solidFill>
                </a:rPr>
                <a:t>Java</a:t>
              </a:r>
              <a:r>
                <a:rPr lang="en-US" dirty="0">
                  <a:solidFill>
                    <a:srgbClr val="FF00FF"/>
                  </a:solidFill>
                </a:rPr>
                <a:t>\”</a:t>
              </a:r>
              <a:r>
                <a:rPr lang="en-US" dirty="0">
                  <a:solidFill>
                    <a:srgbClr val="0000FF"/>
                  </a:solidFill>
                </a:rPr>
                <a:t>”);</a:t>
              </a:r>
              <a:r>
                <a:rPr lang="en-US" dirty="0">
                  <a:solidFill>
                    <a:srgbClr val="00B050"/>
                  </a:solidFill>
                </a:rPr>
                <a:t>//output line 2</a:t>
              </a:r>
            </a:p>
            <a:p>
              <a:r>
                <a:rPr lang="en-US" dirty="0">
                  <a:solidFill>
                    <a:srgbClr val="0000FF"/>
                  </a:solidFill>
                </a:rPr>
                <a:t>     } </a:t>
              </a:r>
              <a:r>
                <a:rPr lang="en-US" dirty="0"/>
                <a:t>// end main</a:t>
              </a:r>
            </a:p>
            <a:p>
              <a:r>
                <a:rPr lang="en-US" dirty="0">
                  <a:solidFill>
                    <a:srgbClr val="0000FF"/>
                  </a:solidFill>
                </a:rPr>
                <a:t>} </a:t>
              </a:r>
              <a:r>
                <a:rPr lang="en-US" dirty="0"/>
                <a:t>// end class</a:t>
              </a:r>
            </a:p>
          </p:txBody>
        </p:sp>
        <p:sp>
          <p:nvSpPr>
            <p:cNvPr id="13" name="TextBox 12"/>
            <p:cNvSpPr txBox="1"/>
            <p:nvPr/>
          </p:nvSpPr>
          <p:spPr>
            <a:xfrm>
              <a:off x="323528" y="1236822"/>
              <a:ext cx="576064" cy="373338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p:txBody>
        </p:sp>
      </p:grpSp>
      <p:sp>
        <p:nvSpPr>
          <p:cNvPr id="20" name="TextBox 19"/>
          <p:cNvSpPr txBox="1"/>
          <p:nvPr/>
        </p:nvSpPr>
        <p:spPr>
          <a:xfrm>
            <a:off x="323528" y="5373216"/>
            <a:ext cx="8640960" cy="400110"/>
          </a:xfrm>
          <a:prstGeom prst="rect">
            <a:avLst/>
          </a:prstGeom>
          <a:noFill/>
        </p:spPr>
        <p:txBody>
          <a:bodyPr wrap="square" rtlCol="0">
            <a:spAutoFit/>
          </a:bodyPr>
          <a:lstStyle/>
          <a:p>
            <a:pPr marL="342900" indent="-342900">
              <a:buClr>
                <a:srgbClr val="0070C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output of Program 2 is as follows:</a:t>
            </a:r>
          </a:p>
        </p:txBody>
      </p:sp>
      <p:grpSp>
        <p:nvGrpSpPr>
          <p:cNvPr id="21" name="Group 20"/>
          <p:cNvGrpSpPr/>
          <p:nvPr/>
        </p:nvGrpSpPr>
        <p:grpSpPr>
          <a:xfrm>
            <a:off x="467544" y="5877272"/>
            <a:ext cx="8496944" cy="738664"/>
            <a:chOff x="683568" y="1236822"/>
            <a:chExt cx="7488832" cy="738664"/>
          </a:xfrm>
        </p:grpSpPr>
        <p:sp>
          <p:nvSpPr>
            <p:cNvPr id="22" name="TextBox 21"/>
            <p:cNvSpPr txBox="1"/>
            <p:nvPr/>
          </p:nvSpPr>
          <p:spPr>
            <a:xfrm>
              <a:off x="971600" y="1236822"/>
              <a:ext cx="7200800"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Hello there	My name is </a:t>
              </a:r>
              <a:r>
                <a:rPr lang="en-US" sz="1400" dirty="0" err="1">
                  <a:solidFill>
                    <a:schemeClr val="bg1"/>
                  </a:solidFill>
                </a:rPr>
                <a:t>Fatma</a:t>
              </a:r>
              <a:endParaRPr lang="en-US" sz="1400" dirty="0">
                <a:solidFill>
                  <a:srgbClr val="FFC000"/>
                </a:solidFill>
              </a:endParaRPr>
            </a:p>
            <a:p>
              <a:r>
                <a:rPr lang="en-US" sz="1400" dirty="0">
                  <a:solidFill>
                    <a:schemeClr val="bg1"/>
                  </a:solidFill>
                </a:rPr>
                <a:t>I am studying “Java”</a:t>
              </a:r>
            </a:p>
            <a:p>
              <a:r>
                <a:rPr lang="en-US" sz="1400" dirty="0">
                  <a:solidFill>
                    <a:schemeClr val="bg1"/>
                  </a:solidFill>
                </a:rPr>
                <a:t>_</a:t>
              </a:r>
            </a:p>
          </p:txBody>
        </p:sp>
        <p:sp>
          <p:nvSpPr>
            <p:cNvPr id="23" name="TextBox 22"/>
            <p:cNvSpPr txBox="1"/>
            <p:nvPr/>
          </p:nvSpPr>
          <p:spPr>
            <a:xfrm>
              <a:off x="683568" y="1236822"/>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Tree>
    <p:extLst>
      <p:ext uri="{BB962C8B-B14F-4D97-AF65-F5344CB8AC3E}">
        <p14:creationId xmlns:p14="http://schemas.microsoft.com/office/powerpoint/2010/main" val="83121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PRINTF 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146</a:t>
            </a:fld>
            <a:endParaRPr lang="en-US"/>
          </a:p>
        </p:txBody>
      </p:sp>
      <p:sp>
        <p:nvSpPr>
          <p:cNvPr id="18" name="Rounded Rectangle 17"/>
          <p:cNvSpPr/>
          <p:nvPr/>
        </p:nvSpPr>
        <p:spPr>
          <a:xfrm>
            <a:off x="1677111" y="907559"/>
            <a:ext cx="583264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F0"/>
                </a:solidFill>
              </a:rPr>
              <a:t>System.out.printf</a:t>
            </a:r>
            <a:r>
              <a:rPr lang="en-US" dirty="0">
                <a:solidFill>
                  <a:srgbClr val="00B0F0"/>
                </a:solidFill>
              </a:rPr>
              <a:t> (</a:t>
            </a:r>
            <a:r>
              <a:rPr lang="en-US" dirty="0" err="1">
                <a:solidFill>
                  <a:srgbClr val="00B0F0"/>
                </a:solidFill>
              </a:rPr>
              <a:t>formatString</a:t>
            </a:r>
            <a:r>
              <a:rPr lang="en-US" dirty="0">
                <a:solidFill>
                  <a:srgbClr val="00B0F0"/>
                </a:solidFill>
              </a:rPr>
              <a:t>);</a:t>
            </a:r>
            <a:endParaRPr lang="en-US" dirty="0">
              <a:solidFill>
                <a:schemeClr val="accent1">
                  <a:lumMod val="50000"/>
                </a:schemeClr>
              </a:solidFill>
            </a:endParaRPr>
          </a:p>
        </p:txBody>
      </p:sp>
      <p:sp>
        <p:nvSpPr>
          <p:cNvPr id="19" name="Rounded Rectangle 18"/>
          <p:cNvSpPr/>
          <p:nvPr/>
        </p:nvSpPr>
        <p:spPr>
          <a:xfrm>
            <a:off x="236951" y="907559"/>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24" name="Rounded Rectangle 23"/>
          <p:cNvSpPr/>
          <p:nvPr/>
        </p:nvSpPr>
        <p:spPr>
          <a:xfrm>
            <a:off x="236951" y="1483623"/>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a:t>
            </a:r>
          </a:p>
        </p:txBody>
      </p:sp>
      <p:sp>
        <p:nvSpPr>
          <p:cNvPr id="25" name="Rounded Rectangle 24"/>
          <p:cNvSpPr/>
          <p:nvPr/>
        </p:nvSpPr>
        <p:spPr>
          <a:xfrm>
            <a:off x="1677111" y="1483623"/>
            <a:ext cx="5832648" cy="5040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System.out.printf</a:t>
            </a:r>
            <a:r>
              <a:rPr lang="en-US" dirty="0">
                <a:solidFill>
                  <a:schemeClr val="tx1"/>
                </a:solidFill>
              </a:rPr>
              <a:t> (“Hello there!!”);</a:t>
            </a:r>
            <a:endParaRPr lang="en-US" dirty="0">
              <a:solidFill>
                <a:srgbClr val="00B050"/>
              </a:solidFill>
            </a:endParaRPr>
          </a:p>
        </p:txBody>
      </p:sp>
      <p:grpSp>
        <p:nvGrpSpPr>
          <p:cNvPr id="26" name="Group 25"/>
          <p:cNvGrpSpPr/>
          <p:nvPr/>
        </p:nvGrpSpPr>
        <p:grpSpPr>
          <a:xfrm>
            <a:off x="1677111" y="2041103"/>
            <a:ext cx="5832648" cy="307777"/>
            <a:chOff x="683568" y="1236822"/>
            <a:chExt cx="7488832" cy="307777"/>
          </a:xfrm>
        </p:grpSpPr>
        <p:sp>
          <p:nvSpPr>
            <p:cNvPr id="27" name="TextBox 26"/>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Hello there!!_</a:t>
              </a:r>
            </a:p>
          </p:txBody>
        </p:sp>
        <p:sp>
          <p:nvSpPr>
            <p:cNvPr id="28" name="TextBox 2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29" name="Rounded Rectangle 28"/>
          <p:cNvSpPr/>
          <p:nvPr/>
        </p:nvSpPr>
        <p:spPr>
          <a:xfrm>
            <a:off x="251520" y="2059687"/>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30" name="Rounded Rectangle 29"/>
          <p:cNvSpPr/>
          <p:nvPr/>
        </p:nvSpPr>
        <p:spPr>
          <a:xfrm>
            <a:off x="1691680" y="2708920"/>
            <a:ext cx="583264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F0"/>
                </a:solidFill>
              </a:rPr>
              <a:t>System.out.printf</a:t>
            </a:r>
            <a:r>
              <a:rPr lang="en-US" dirty="0">
                <a:solidFill>
                  <a:srgbClr val="00B0F0"/>
                </a:solidFill>
              </a:rPr>
              <a:t> (</a:t>
            </a:r>
            <a:r>
              <a:rPr lang="en-US" dirty="0" err="1">
                <a:solidFill>
                  <a:srgbClr val="00B0F0"/>
                </a:solidFill>
              </a:rPr>
              <a:t>formatString</a:t>
            </a:r>
            <a:r>
              <a:rPr lang="en-US" dirty="0">
                <a:solidFill>
                  <a:srgbClr val="00B0F0"/>
                </a:solidFill>
              </a:rPr>
              <a:t>, </a:t>
            </a:r>
            <a:r>
              <a:rPr lang="en-US" dirty="0" err="1">
                <a:solidFill>
                  <a:srgbClr val="00B0F0"/>
                </a:solidFill>
              </a:rPr>
              <a:t>argumentList</a:t>
            </a:r>
            <a:r>
              <a:rPr lang="en-US" dirty="0">
                <a:solidFill>
                  <a:srgbClr val="00B0F0"/>
                </a:solidFill>
              </a:rPr>
              <a:t>);</a:t>
            </a:r>
            <a:endParaRPr lang="en-US" dirty="0">
              <a:solidFill>
                <a:schemeClr val="accent1">
                  <a:lumMod val="50000"/>
                </a:schemeClr>
              </a:solidFill>
            </a:endParaRPr>
          </a:p>
        </p:txBody>
      </p:sp>
      <p:sp>
        <p:nvSpPr>
          <p:cNvPr id="31" name="Rounded Rectangle 30"/>
          <p:cNvSpPr/>
          <p:nvPr/>
        </p:nvSpPr>
        <p:spPr>
          <a:xfrm>
            <a:off x="251520" y="270892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32" name="TextBox 31"/>
          <p:cNvSpPr txBox="1"/>
          <p:nvPr/>
        </p:nvSpPr>
        <p:spPr>
          <a:xfrm>
            <a:off x="179512" y="3212976"/>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argumentList</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is a list of one or more arguments: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constant </a:t>
            </a:r>
            <a:r>
              <a:rPr lang="en-US" sz="2000" dirty="0">
                <a:latin typeface="Tahoma" panose="020B0604030504040204" pitchFamily="34" charset="0"/>
                <a:ea typeface="Tahoma" panose="020B0604030504040204" pitchFamily="34" charset="0"/>
                <a:cs typeface="Tahoma" panose="020B0604030504040204" pitchFamily="34" charset="0"/>
              </a:rPr>
              <a:t>values,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variables</a:t>
            </a:r>
            <a:r>
              <a:rPr lang="en-US" sz="2000" dirty="0">
                <a:latin typeface="Tahoma" panose="020B0604030504040204" pitchFamily="34" charset="0"/>
                <a:ea typeface="Tahoma" panose="020B0604030504040204" pitchFamily="34" charset="0"/>
                <a:cs typeface="Tahoma" panose="020B0604030504040204" pitchFamily="34" charset="0"/>
              </a:rPr>
              <a:t>, or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expressions</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33" name="TextBox 32"/>
          <p:cNvSpPr txBox="1"/>
          <p:nvPr/>
        </p:nvSpPr>
        <p:spPr>
          <a:xfrm>
            <a:off x="179512" y="387324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If the </a:t>
            </a:r>
            <a:r>
              <a:rPr lang="en-US" sz="2000" dirty="0" err="1">
                <a:latin typeface="Tahoma" panose="020B0604030504040204" pitchFamily="34" charset="0"/>
                <a:ea typeface="Tahoma" panose="020B0604030504040204" pitchFamily="34" charset="0"/>
                <a:cs typeface="Tahoma" panose="020B0604030504040204" pitchFamily="34" charset="0"/>
              </a:rPr>
              <a:t>argumentList</a:t>
            </a:r>
            <a:r>
              <a:rPr lang="en-US" sz="2000" dirty="0">
                <a:latin typeface="Tahoma" panose="020B0604030504040204" pitchFamily="34" charset="0"/>
                <a:ea typeface="Tahoma" panose="020B0604030504040204" pitchFamily="34" charset="0"/>
                <a:cs typeface="Tahoma" panose="020B0604030504040204" pitchFamily="34" charset="0"/>
              </a:rPr>
              <a:t> has more than one argument, then the arguments are separated by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commas</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60655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righ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right)">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500"/>
                                        <p:tgtEl>
                                          <p:spTgt spid="3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left)">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animBg="1"/>
      <p:bldP spid="25" grpId="0" animBg="1"/>
      <p:bldP spid="29" grpId="0" animBg="1"/>
      <p:bldP spid="30" grpId="0" animBg="1"/>
      <p:bldP spid="31" grpId="0" animBg="1"/>
      <p:bldP spid="32" grpId="0"/>
      <p:bldP spid="3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PRINTF 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147</a:t>
            </a:fld>
            <a:endParaRPr lang="en-US"/>
          </a:p>
        </p:txBody>
      </p:sp>
      <p:sp>
        <p:nvSpPr>
          <p:cNvPr id="37" name="Rounded Rectangle 36"/>
          <p:cNvSpPr/>
          <p:nvPr/>
        </p:nvSpPr>
        <p:spPr>
          <a:xfrm>
            <a:off x="251520" y="1340768"/>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a:t>
            </a:r>
          </a:p>
        </p:txBody>
      </p:sp>
      <p:sp>
        <p:nvSpPr>
          <p:cNvPr id="38" name="Rounded Rectangle 37"/>
          <p:cNvSpPr/>
          <p:nvPr/>
        </p:nvSpPr>
        <p:spPr>
          <a:xfrm>
            <a:off x="1691680" y="1340768"/>
            <a:ext cx="7128792" cy="6480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B0F0"/>
                </a:solidFill>
              </a:rPr>
              <a:t>int</a:t>
            </a:r>
            <a:r>
              <a:rPr lang="en-US" dirty="0">
                <a:solidFill>
                  <a:schemeClr val="tx1"/>
                </a:solidFill>
              </a:rPr>
              <a:t> x = 120;</a:t>
            </a:r>
          </a:p>
          <a:p>
            <a:r>
              <a:rPr lang="en-US" dirty="0" err="1">
                <a:solidFill>
                  <a:schemeClr val="tx1"/>
                </a:solidFill>
              </a:rPr>
              <a:t>System.out.printf</a:t>
            </a:r>
            <a:r>
              <a:rPr lang="en-US" dirty="0">
                <a:solidFill>
                  <a:schemeClr val="tx1"/>
                </a:solidFill>
              </a:rPr>
              <a:t> (“The value of x = </a:t>
            </a:r>
            <a:r>
              <a:rPr lang="en-US" dirty="0">
                <a:solidFill>
                  <a:srgbClr val="FF00FF"/>
                </a:solidFill>
              </a:rPr>
              <a:t>%d</a:t>
            </a:r>
            <a:r>
              <a:rPr lang="en-US" dirty="0">
                <a:solidFill>
                  <a:schemeClr val="tx1"/>
                </a:solidFill>
              </a:rPr>
              <a:t>”, </a:t>
            </a:r>
            <a:r>
              <a:rPr lang="en-US" dirty="0">
                <a:solidFill>
                  <a:srgbClr val="FF00FF"/>
                </a:solidFill>
              </a:rPr>
              <a:t>x</a:t>
            </a:r>
            <a:r>
              <a:rPr lang="en-US" dirty="0">
                <a:solidFill>
                  <a:schemeClr val="tx1"/>
                </a:solidFill>
              </a:rPr>
              <a:t>);</a:t>
            </a:r>
          </a:p>
        </p:txBody>
      </p:sp>
      <p:sp>
        <p:nvSpPr>
          <p:cNvPr id="39" name="TextBox 38"/>
          <p:cNvSpPr txBox="1"/>
          <p:nvPr/>
        </p:nvSpPr>
        <p:spPr>
          <a:xfrm>
            <a:off x="179512" y="198884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The value of x = %d</a:t>
            </a:r>
            <a:r>
              <a:rPr lang="en-US" sz="2000" dirty="0">
                <a:latin typeface="Tahoma" panose="020B0604030504040204" pitchFamily="34" charset="0"/>
                <a:ea typeface="Tahoma" panose="020B0604030504040204" pitchFamily="34" charset="0"/>
                <a:cs typeface="Tahoma" panose="020B0604030504040204" pitchFamily="34" charset="0"/>
              </a:rPr>
              <a:t>” is the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formatString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the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argumentList</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40" name="TextBox 39"/>
          <p:cNvSpPr txBox="1"/>
          <p:nvPr/>
        </p:nvSpPr>
        <p:spPr>
          <a:xfrm>
            <a:off x="179512" y="230881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FF"/>
                </a:solidFill>
                <a:latin typeface="Tahoma" panose="020B0604030504040204" pitchFamily="34" charset="0"/>
                <a:ea typeface="Tahoma" panose="020B0604030504040204" pitchFamily="34" charset="0"/>
                <a:cs typeface="Tahoma" panose="020B0604030504040204" pitchFamily="34" charset="0"/>
              </a:rPr>
              <a:t>%d</a:t>
            </a:r>
            <a:r>
              <a:rPr lang="en-US" sz="2000" dirty="0">
                <a:latin typeface="Tahoma" panose="020B0604030504040204" pitchFamily="34" charset="0"/>
                <a:ea typeface="Tahoma" panose="020B0604030504040204" pitchFamily="34" charset="0"/>
                <a:cs typeface="Tahoma" panose="020B0604030504040204" pitchFamily="34" charset="0"/>
              </a:rPr>
              <a:t> is called 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format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specifier</a:t>
            </a:r>
            <a:r>
              <a:rPr lang="en-US" sz="2000" dirty="0">
                <a:latin typeface="Tahoma" panose="020B0604030504040204" pitchFamily="34" charset="0"/>
                <a:ea typeface="Tahoma" panose="020B0604030504040204" pitchFamily="34" charset="0"/>
                <a:cs typeface="Tahoma" panose="020B0604030504040204" pitchFamily="34" charset="0"/>
              </a:rPr>
              <a:t>. There is one-to-one correspondence between the format specifier and the arguments in the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argumentList</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41" name="TextBox 40"/>
          <p:cNvSpPr txBox="1"/>
          <p:nvPr/>
        </p:nvSpPr>
        <p:spPr>
          <a:xfrm>
            <a:off x="179512" y="2937138"/>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format specifier used depends on the type of the argument. </a:t>
            </a:r>
            <a:r>
              <a:rPr lang="en-US" sz="2000" dirty="0">
                <a:solidFill>
                  <a:srgbClr val="FF00FF"/>
                </a:solidFill>
                <a:latin typeface="Tahoma" panose="020B0604030504040204" pitchFamily="34" charset="0"/>
                <a:ea typeface="Tahoma" panose="020B0604030504040204" pitchFamily="34" charset="0"/>
                <a:cs typeface="Tahoma" panose="020B0604030504040204" pitchFamily="34" charset="0"/>
              </a:rPr>
              <a:t>%d</a:t>
            </a:r>
            <a:r>
              <a:rPr lang="en-US" sz="2000" dirty="0">
                <a:latin typeface="Tahoma" panose="020B0604030504040204" pitchFamily="34" charset="0"/>
                <a:ea typeface="Tahoma" panose="020B0604030504040204" pitchFamily="34" charset="0"/>
                <a:cs typeface="Tahoma" panose="020B0604030504040204" pitchFamily="34" charset="0"/>
              </a:rPr>
              <a:t> is used for the variables of type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23" name="Rectangle 22"/>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FORMATTING </a:t>
            </a:r>
            <a:r>
              <a:rPr lang="en-US" b="1" dirty="0">
                <a:solidFill>
                  <a:srgbClr val="FFFF00"/>
                </a:solidFill>
              </a:rPr>
              <a:t>INTEGER </a:t>
            </a:r>
            <a:r>
              <a:rPr lang="en-US" b="1" dirty="0"/>
              <a:t>NUMBERS</a:t>
            </a:r>
          </a:p>
        </p:txBody>
      </p:sp>
      <p:cxnSp>
        <p:nvCxnSpPr>
          <p:cNvPr id="34" name="Straight Connector 3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51520" y="4437693"/>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2</a:t>
            </a:r>
          </a:p>
        </p:txBody>
      </p:sp>
      <p:sp>
        <p:nvSpPr>
          <p:cNvPr id="36" name="Rounded Rectangle 35"/>
          <p:cNvSpPr/>
          <p:nvPr/>
        </p:nvSpPr>
        <p:spPr>
          <a:xfrm>
            <a:off x="1691680" y="4437693"/>
            <a:ext cx="7128792" cy="10081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B0F0"/>
                </a:solidFill>
              </a:rPr>
              <a:t>int</a:t>
            </a:r>
            <a:r>
              <a:rPr lang="en-US" dirty="0">
                <a:solidFill>
                  <a:schemeClr val="tx1"/>
                </a:solidFill>
              </a:rPr>
              <a:t> cm = 25;</a:t>
            </a:r>
          </a:p>
          <a:p>
            <a:r>
              <a:rPr lang="en-US" dirty="0" err="1">
                <a:solidFill>
                  <a:srgbClr val="00B0F0"/>
                </a:solidFill>
              </a:rPr>
              <a:t>int</a:t>
            </a:r>
            <a:r>
              <a:rPr lang="en-US" dirty="0">
                <a:solidFill>
                  <a:schemeClr val="tx1"/>
                </a:solidFill>
              </a:rPr>
              <a:t> mm = 2500;</a:t>
            </a:r>
          </a:p>
          <a:p>
            <a:r>
              <a:rPr lang="en-US" dirty="0" err="1">
                <a:solidFill>
                  <a:schemeClr val="tx1"/>
                </a:solidFill>
              </a:rPr>
              <a:t>System.out.printf</a:t>
            </a:r>
            <a:r>
              <a:rPr lang="en-US" dirty="0">
                <a:solidFill>
                  <a:schemeClr val="tx1"/>
                </a:solidFill>
              </a:rPr>
              <a:t> (“There are </a:t>
            </a:r>
            <a:r>
              <a:rPr lang="en-US" dirty="0">
                <a:solidFill>
                  <a:srgbClr val="FF00FF"/>
                </a:solidFill>
              </a:rPr>
              <a:t>%d</a:t>
            </a:r>
            <a:r>
              <a:rPr lang="en-US" dirty="0">
                <a:solidFill>
                  <a:schemeClr val="tx1"/>
                </a:solidFill>
              </a:rPr>
              <a:t> mm in </a:t>
            </a:r>
            <a:r>
              <a:rPr lang="en-US" dirty="0">
                <a:solidFill>
                  <a:schemeClr val="accent2"/>
                </a:solidFill>
              </a:rPr>
              <a:t>%d</a:t>
            </a:r>
            <a:r>
              <a:rPr lang="en-US" dirty="0">
                <a:solidFill>
                  <a:schemeClr val="tx1"/>
                </a:solidFill>
              </a:rPr>
              <a:t> cm”, </a:t>
            </a:r>
            <a:r>
              <a:rPr lang="en-US" dirty="0">
                <a:solidFill>
                  <a:srgbClr val="FF00FF"/>
                </a:solidFill>
              </a:rPr>
              <a:t>mm</a:t>
            </a:r>
            <a:r>
              <a:rPr lang="en-US" dirty="0">
                <a:solidFill>
                  <a:schemeClr val="tx1"/>
                </a:solidFill>
              </a:rPr>
              <a:t>, </a:t>
            </a:r>
            <a:r>
              <a:rPr lang="en-US" dirty="0">
                <a:solidFill>
                  <a:schemeClr val="accent2"/>
                </a:solidFill>
              </a:rPr>
              <a:t>cm</a:t>
            </a:r>
            <a:r>
              <a:rPr lang="en-US" dirty="0">
                <a:solidFill>
                  <a:schemeClr val="tx1"/>
                </a:solidFill>
              </a:rPr>
              <a:t>);</a:t>
            </a:r>
          </a:p>
        </p:txBody>
      </p:sp>
      <p:grpSp>
        <p:nvGrpSpPr>
          <p:cNvPr id="42" name="Group 41"/>
          <p:cNvGrpSpPr/>
          <p:nvPr/>
        </p:nvGrpSpPr>
        <p:grpSpPr>
          <a:xfrm>
            <a:off x="1677110" y="6218148"/>
            <a:ext cx="7143361" cy="307777"/>
            <a:chOff x="683568" y="1236822"/>
            <a:chExt cx="7488832" cy="307777"/>
          </a:xfrm>
        </p:grpSpPr>
        <p:sp>
          <p:nvSpPr>
            <p:cNvPr id="43" name="TextBox 42"/>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There are 2500 mm in 25 cm_</a:t>
              </a:r>
            </a:p>
          </p:txBody>
        </p:sp>
        <p:sp>
          <p:nvSpPr>
            <p:cNvPr id="44" name="TextBox 43"/>
            <p:cNvSpPr txBox="1"/>
            <p:nvPr/>
          </p:nvSpPr>
          <p:spPr>
            <a:xfrm>
              <a:off x="683568" y="1236822"/>
              <a:ext cx="216023" cy="307777"/>
            </a:xfrm>
            <a:prstGeom prst="rect">
              <a:avLst/>
            </a:prstGeom>
            <a:noFill/>
          </p:spPr>
          <p:txBody>
            <a:bodyPr wrap="square" rtlCol="0">
              <a:spAutoFit/>
            </a:bodyPr>
            <a:lstStyle/>
            <a:p>
              <a:r>
                <a:rPr lang="en-US" sz="1400" dirty="0">
                  <a:solidFill>
                    <a:srgbClr val="FF0000"/>
                  </a:solidFill>
                </a:rPr>
                <a:t>1</a:t>
              </a:r>
            </a:p>
          </p:txBody>
        </p:sp>
      </p:grpSp>
      <p:sp>
        <p:nvSpPr>
          <p:cNvPr id="45" name="Rounded Rectangle 44"/>
          <p:cNvSpPr/>
          <p:nvPr/>
        </p:nvSpPr>
        <p:spPr>
          <a:xfrm>
            <a:off x="251520" y="6236732"/>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grpSp>
        <p:nvGrpSpPr>
          <p:cNvPr id="46" name="Group 45"/>
          <p:cNvGrpSpPr/>
          <p:nvPr/>
        </p:nvGrpSpPr>
        <p:grpSpPr>
          <a:xfrm>
            <a:off x="1677110" y="3717032"/>
            <a:ext cx="7143361" cy="307777"/>
            <a:chOff x="683568" y="1236822"/>
            <a:chExt cx="7488832" cy="307777"/>
          </a:xfrm>
        </p:grpSpPr>
        <p:sp>
          <p:nvSpPr>
            <p:cNvPr id="47" name="TextBox 46"/>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The value of x = 120_</a:t>
              </a:r>
            </a:p>
          </p:txBody>
        </p:sp>
        <p:sp>
          <p:nvSpPr>
            <p:cNvPr id="48" name="TextBox 47"/>
            <p:cNvSpPr txBox="1"/>
            <p:nvPr/>
          </p:nvSpPr>
          <p:spPr>
            <a:xfrm>
              <a:off x="683568" y="1236822"/>
              <a:ext cx="216023" cy="307777"/>
            </a:xfrm>
            <a:prstGeom prst="rect">
              <a:avLst/>
            </a:prstGeom>
            <a:noFill/>
          </p:spPr>
          <p:txBody>
            <a:bodyPr wrap="square" rtlCol="0">
              <a:spAutoFit/>
            </a:bodyPr>
            <a:lstStyle/>
            <a:p>
              <a:r>
                <a:rPr lang="en-US" sz="1400" dirty="0">
                  <a:solidFill>
                    <a:srgbClr val="FF0000"/>
                  </a:solidFill>
                </a:rPr>
                <a:t>1</a:t>
              </a:r>
            </a:p>
          </p:txBody>
        </p:sp>
      </p:grpSp>
      <p:sp>
        <p:nvSpPr>
          <p:cNvPr id="49" name="Rounded Rectangle 48"/>
          <p:cNvSpPr/>
          <p:nvPr/>
        </p:nvSpPr>
        <p:spPr>
          <a:xfrm>
            <a:off x="251520" y="3735616"/>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50" name="TextBox 49"/>
          <p:cNvSpPr txBox="1"/>
          <p:nvPr/>
        </p:nvSpPr>
        <p:spPr>
          <a:xfrm>
            <a:off x="179512" y="545741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err="1">
                <a:latin typeface="Tahoma" panose="020B0604030504040204" pitchFamily="34" charset="0"/>
                <a:ea typeface="Tahoma" panose="020B0604030504040204" pitchFamily="34" charset="0"/>
                <a:cs typeface="Tahoma" panose="020B0604030504040204" pitchFamily="34" charset="0"/>
              </a:rPr>
              <a:t>formatString</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t>“There are </a:t>
            </a:r>
            <a:r>
              <a:rPr lang="en-US" sz="2000" dirty="0">
                <a:solidFill>
                  <a:srgbClr val="FF00FF"/>
                </a:solidFill>
              </a:rPr>
              <a:t>%d</a:t>
            </a:r>
            <a:r>
              <a:rPr lang="en-US" sz="2000" dirty="0"/>
              <a:t> mm in </a:t>
            </a:r>
            <a:r>
              <a:rPr lang="en-US" sz="2000" dirty="0">
                <a:solidFill>
                  <a:schemeClr val="accent2"/>
                </a:solidFill>
              </a:rPr>
              <a:t>%d</a:t>
            </a:r>
            <a:r>
              <a:rPr lang="en-US" sz="2000" dirty="0"/>
              <a:t> cm”.</a:t>
            </a:r>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51" name="TextBox 50"/>
          <p:cNvSpPr txBox="1"/>
          <p:nvPr/>
        </p:nvSpPr>
        <p:spPr>
          <a:xfrm>
            <a:off x="179512" y="576519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err="1">
                <a:latin typeface="Tahoma" panose="020B0604030504040204" pitchFamily="34" charset="0"/>
                <a:ea typeface="Tahoma" panose="020B0604030504040204" pitchFamily="34" charset="0"/>
                <a:cs typeface="Tahoma" panose="020B0604030504040204" pitchFamily="34" charset="0"/>
              </a:rPr>
              <a:t>argumentList</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FF00FF"/>
                </a:solidFill>
              </a:rPr>
              <a:t>mm</a:t>
            </a:r>
            <a:r>
              <a:rPr lang="en-US" sz="2000" dirty="0"/>
              <a:t>, </a:t>
            </a:r>
            <a:r>
              <a:rPr lang="en-US" sz="2000" dirty="0">
                <a:solidFill>
                  <a:schemeClr val="accent2"/>
                </a:solidFill>
              </a:rPr>
              <a:t>cm</a:t>
            </a:r>
            <a:r>
              <a:rPr lang="en-US" sz="2000"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7062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1000"/>
                                        <p:tgtEl>
                                          <p:spTgt spid="2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righ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500"/>
                                        <p:tgtEl>
                                          <p:spTgt spid="3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right)">
                                      <p:cBhvr>
                                        <p:cTn id="5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0" grpId="0"/>
      <p:bldP spid="41" grpId="0"/>
      <p:bldP spid="23" grpId="0" animBg="1"/>
      <p:bldP spid="35" grpId="0" animBg="1"/>
      <p:bldP spid="36" grpId="0" animBg="1"/>
      <p:bldP spid="45" grpId="0" animBg="1"/>
      <p:bldP spid="49" grpId="0" animBg="1"/>
      <p:bldP spid="50" grpId="0"/>
      <p:bldP spid="5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PRINTF 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148</a:t>
            </a:fld>
            <a:endParaRPr lang="en-US"/>
          </a:p>
        </p:txBody>
      </p:sp>
      <p:sp>
        <p:nvSpPr>
          <p:cNvPr id="39" name="TextBox 38"/>
          <p:cNvSpPr txBox="1"/>
          <p:nvPr/>
        </p:nvSpPr>
        <p:spPr>
          <a:xfrm>
            <a:off x="179512" y="1268760"/>
            <a:ext cx="8640960" cy="1015663"/>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default output of floating-point numbers is:</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up to 6 decimal places for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 </a:t>
            </a:r>
            <a:r>
              <a:rPr lang="en-US" sz="2000" dirty="0">
                <a:latin typeface="Tahoma" panose="020B0604030504040204" pitchFamily="34" charset="0"/>
                <a:ea typeface="Tahoma" panose="020B0604030504040204" pitchFamily="34" charset="0"/>
                <a:cs typeface="Tahoma" panose="020B0604030504040204" pitchFamily="34" charset="0"/>
              </a:rPr>
              <a:t>values, and </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up to 15 decimal places for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latin typeface="Tahoma" panose="020B0604030504040204" pitchFamily="34" charset="0"/>
                <a:ea typeface="Tahoma" panose="020B0604030504040204" pitchFamily="34" charset="0"/>
                <a:cs typeface="Tahoma" panose="020B0604030504040204" pitchFamily="34" charset="0"/>
              </a:rPr>
              <a:t>values.</a:t>
            </a:r>
          </a:p>
        </p:txBody>
      </p:sp>
      <p:sp>
        <p:nvSpPr>
          <p:cNvPr id="23" name="Rectangle 22"/>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FORMATTING </a:t>
            </a:r>
            <a:r>
              <a:rPr lang="en-US" b="1" dirty="0">
                <a:solidFill>
                  <a:srgbClr val="FFFF00"/>
                </a:solidFill>
              </a:rPr>
              <a:t>FLOATING-POINT</a:t>
            </a:r>
            <a:r>
              <a:rPr lang="en-US" b="1" dirty="0"/>
              <a:t> NUMBERS</a:t>
            </a:r>
          </a:p>
        </p:txBody>
      </p:sp>
      <p:cxnSp>
        <p:nvCxnSpPr>
          <p:cNvPr id="34" name="Straight Connector 3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9512" y="230881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FF00FF"/>
                </a:solidFill>
                <a:latin typeface="Tahoma" panose="020B0604030504040204" pitchFamily="34" charset="0"/>
                <a:ea typeface="Tahoma" panose="020B0604030504040204" pitchFamily="34" charset="0"/>
                <a:cs typeface="Tahoma" panose="020B0604030504040204" pitchFamily="34" charset="0"/>
              </a:rPr>
              <a:t>%f</a:t>
            </a:r>
            <a:r>
              <a:rPr lang="en-US" sz="2000" dirty="0">
                <a:latin typeface="Tahoma" panose="020B0604030504040204" pitchFamily="34" charset="0"/>
                <a:ea typeface="Tahoma" panose="020B0604030504040204" pitchFamily="34" charset="0"/>
                <a:cs typeface="Tahoma" panose="020B0604030504040204" pitchFamily="34" charset="0"/>
              </a:rPr>
              <a:t> is the format </a:t>
            </a:r>
            <a:r>
              <a:rPr lang="en-US" sz="2000" dirty="0" err="1">
                <a:latin typeface="Tahoma" panose="020B0604030504040204" pitchFamily="34" charset="0"/>
                <a:ea typeface="Tahoma" panose="020B0604030504040204" pitchFamily="34" charset="0"/>
                <a:cs typeface="Tahoma" panose="020B0604030504040204" pitchFamily="34" charset="0"/>
              </a:rPr>
              <a:t>specifier</a:t>
            </a:r>
            <a:r>
              <a:rPr lang="en-US" sz="2000" dirty="0">
                <a:latin typeface="Tahoma" panose="020B0604030504040204" pitchFamily="34" charset="0"/>
                <a:ea typeface="Tahoma" panose="020B0604030504040204" pitchFamily="34" charset="0"/>
                <a:cs typeface="Tahoma" panose="020B0604030504040204" pitchFamily="34" charset="0"/>
              </a:rPr>
              <a:t> used for floating-point numbers.</a:t>
            </a:r>
          </a:p>
        </p:txBody>
      </p:sp>
      <p:sp>
        <p:nvSpPr>
          <p:cNvPr id="24" name="TextBox 23"/>
          <p:cNvSpPr txBox="1"/>
          <p:nvPr/>
        </p:nvSpPr>
        <p:spPr>
          <a:xfrm>
            <a:off x="179512" y="266885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FF"/>
                </a:solidFill>
                <a:latin typeface="Tahoma" panose="020B0604030504040204" pitchFamily="34" charset="0"/>
                <a:ea typeface="Tahoma" panose="020B0604030504040204" pitchFamily="34" charset="0"/>
                <a:cs typeface="Tahoma" panose="020B0604030504040204" pitchFamily="34" charset="0"/>
              </a:rPr>
              <a:t>%.2f</a:t>
            </a:r>
            <a:r>
              <a:rPr lang="en-US" sz="2000" dirty="0">
                <a:latin typeface="Tahoma" panose="020B0604030504040204" pitchFamily="34" charset="0"/>
                <a:ea typeface="Tahoma" panose="020B0604030504040204" pitchFamily="34" charset="0"/>
                <a:cs typeface="Tahoma" panose="020B0604030504040204" pitchFamily="34" charset="0"/>
              </a:rPr>
              <a:t> specifies the number of digits printed after the decimal point (2 in this example).</a:t>
            </a:r>
          </a:p>
        </p:txBody>
      </p:sp>
      <p:sp>
        <p:nvSpPr>
          <p:cNvPr id="25" name="Rounded Rectangle 24"/>
          <p:cNvSpPr/>
          <p:nvPr/>
        </p:nvSpPr>
        <p:spPr>
          <a:xfrm>
            <a:off x="251520" y="3429000"/>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a:t>
            </a:r>
          </a:p>
        </p:txBody>
      </p:sp>
      <p:sp>
        <p:nvSpPr>
          <p:cNvPr id="26" name="Rounded Rectangle 25"/>
          <p:cNvSpPr/>
          <p:nvPr/>
        </p:nvSpPr>
        <p:spPr>
          <a:xfrm>
            <a:off x="1691680" y="3429000"/>
            <a:ext cx="7128792" cy="10081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static final float </a:t>
            </a:r>
            <a:r>
              <a:rPr lang="en-US" dirty="0">
                <a:solidFill>
                  <a:schemeClr val="tx1"/>
                </a:solidFill>
              </a:rPr>
              <a:t>PI = 3.14159</a:t>
            </a:r>
            <a:r>
              <a:rPr lang="en-US" b="1" dirty="0">
                <a:solidFill>
                  <a:srgbClr val="FF0000"/>
                </a:solidFill>
              </a:rPr>
              <a:t>f</a:t>
            </a:r>
            <a:r>
              <a:rPr lang="en-US" dirty="0">
                <a:solidFill>
                  <a:schemeClr val="tx1"/>
                </a:solidFill>
              </a:rPr>
              <a:t>;</a:t>
            </a:r>
          </a:p>
          <a:p>
            <a:r>
              <a:rPr lang="en-US" dirty="0">
                <a:solidFill>
                  <a:srgbClr val="00B0F0"/>
                </a:solidFill>
              </a:rPr>
              <a:t>double </a:t>
            </a:r>
            <a:r>
              <a:rPr lang="en-US" dirty="0">
                <a:solidFill>
                  <a:schemeClr val="tx1"/>
                </a:solidFill>
              </a:rPr>
              <a:t>radius = 7.534;</a:t>
            </a:r>
          </a:p>
          <a:p>
            <a:r>
              <a:rPr lang="en-US" dirty="0" err="1">
                <a:solidFill>
                  <a:schemeClr val="tx1"/>
                </a:solidFill>
              </a:rPr>
              <a:t>System.out.printf</a:t>
            </a:r>
            <a:r>
              <a:rPr lang="en-US" dirty="0">
                <a:solidFill>
                  <a:schemeClr val="tx1"/>
                </a:solidFill>
              </a:rPr>
              <a:t> (“PI = </a:t>
            </a:r>
            <a:r>
              <a:rPr lang="en-US" dirty="0">
                <a:solidFill>
                  <a:srgbClr val="FF00FF"/>
                </a:solidFill>
              </a:rPr>
              <a:t>%.3f </a:t>
            </a:r>
            <a:r>
              <a:rPr lang="en-US" dirty="0">
                <a:solidFill>
                  <a:schemeClr val="tx1"/>
                </a:solidFill>
              </a:rPr>
              <a:t>and radius = </a:t>
            </a:r>
            <a:r>
              <a:rPr lang="en-US" dirty="0">
                <a:solidFill>
                  <a:schemeClr val="accent2"/>
                </a:solidFill>
              </a:rPr>
              <a:t>%.1f</a:t>
            </a:r>
            <a:r>
              <a:rPr lang="en-US" dirty="0">
                <a:solidFill>
                  <a:schemeClr val="tx1"/>
                </a:solidFill>
              </a:rPr>
              <a:t> ”, </a:t>
            </a:r>
            <a:r>
              <a:rPr lang="en-US" dirty="0">
                <a:solidFill>
                  <a:srgbClr val="FF00FF"/>
                </a:solidFill>
              </a:rPr>
              <a:t>PI</a:t>
            </a:r>
            <a:r>
              <a:rPr lang="en-US" dirty="0">
                <a:solidFill>
                  <a:schemeClr val="tx1"/>
                </a:solidFill>
              </a:rPr>
              <a:t>, </a:t>
            </a:r>
            <a:r>
              <a:rPr lang="en-US" dirty="0">
                <a:solidFill>
                  <a:schemeClr val="accent2"/>
                </a:solidFill>
              </a:rPr>
              <a:t>radius</a:t>
            </a:r>
            <a:r>
              <a:rPr lang="en-US" dirty="0">
                <a:solidFill>
                  <a:schemeClr val="tx1"/>
                </a:solidFill>
              </a:rPr>
              <a:t>);</a:t>
            </a:r>
          </a:p>
        </p:txBody>
      </p:sp>
      <p:grpSp>
        <p:nvGrpSpPr>
          <p:cNvPr id="27" name="Group 26"/>
          <p:cNvGrpSpPr/>
          <p:nvPr/>
        </p:nvGrpSpPr>
        <p:grpSpPr>
          <a:xfrm>
            <a:off x="1677110" y="4581128"/>
            <a:ext cx="7143361" cy="307777"/>
            <a:chOff x="683568" y="1236822"/>
            <a:chExt cx="7488832" cy="307777"/>
          </a:xfrm>
        </p:grpSpPr>
        <p:sp>
          <p:nvSpPr>
            <p:cNvPr id="28" name="TextBox 27"/>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PI = 3.142 and radius = 7.5_</a:t>
              </a:r>
            </a:p>
          </p:txBody>
        </p:sp>
        <p:sp>
          <p:nvSpPr>
            <p:cNvPr id="29" name="TextBox 28"/>
            <p:cNvSpPr txBox="1"/>
            <p:nvPr/>
          </p:nvSpPr>
          <p:spPr>
            <a:xfrm>
              <a:off x="683568" y="1236822"/>
              <a:ext cx="216023" cy="307777"/>
            </a:xfrm>
            <a:prstGeom prst="rect">
              <a:avLst/>
            </a:prstGeom>
            <a:noFill/>
          </p:spPr>
          <p:txBody>
            <a:bodyPr wrap="square" rtlCol="0">
              <a:spAutoFit/>
            </a:bodyPr>
            <a:lstStyle/>
            <a:p>
              <a:r>
                <a:rPr lang="en-US" sz="1400" dirty="0">
                  <a:solidFill>
                    <a:srgbClr val="FF0000"/>
                  </a:solidFill>
                </a:rPr>
                <a:t>1</a:t>
              </a:r>
            </a:p>
          </p:txBody>
        </p:sp>
      </p:grpSp>
      <p:sp>
        <p:nvSpPr>
          <p:cNvPr id="30" name="Rounded Rectangle 29"/>
          <p:cNvSpPr/>
          <p:nvPr/>
        </p:nvSpPr>
        <p:spPr>
          <a:xfrm>
            <a:off x="251520" y="4599712"/>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31" name="TextBox 30"/>
          <p:cNvSpPr txBox="1"/>
          <p:nvPr/>
        </p:nvSpPr>
        <p:spPr>
          <a:xfrm>
            <a:off x="179512" y="490109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that the numbers are approximated.</a:t>
            </a:r>
          </a:p>
        </p:txBody>
      </p:sp>
      <p:sp>
        <p:nvSpPr>
          <p:cNvPr id="32" name="Rounded Rectangle 31"/>
          <p:cNvSpPr/>
          <p:nvPr/>
        </p:nvSpPr>
        <p:spPr>
          <a:xfrm>
            <a:off x="251520" y="5373216"/>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2</a:t>
            </a:r>
          </a:p>
        </p:txBody>
      </p:sp>
      <p:sp>
        <p:nvSpPr>
          <p:cNvPr id="33" name="Rounded Rectangle 32"/>
          <p:cNvSpPr/>
          <p:nvPr/>
        </p:nvSpPr>
        <p:spPr>
          <a:xfrm>
            <a:off x="1691680" y="5373216"/>
            <a:ext cx="7128792" cy="7200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double </a:t>
            </a:r>
            <a:r>
              <a:rPr lang="en-US" dirty="0">
                <a:solidFill>
                  <a:schemeClr val="tx1"/>
                </a:solidFill>
              </a:rPr>
              <a:t>area = 227.534;</a:t>
            </a:r>
          </a:p>
          <a:p>
            <a:r>
              <a:rPr lang="en-US" dirty="0" err="1">
                <a:solidFill>
                  <a:schemeClr val="tx1"/>
                </a:solidFill>
              </a:rPr>
              <a:t>System.out.printf</a:t>
            </a:r>
            <a:r>
              <a:rPr lang="en-US" dirty="0">
                <a:solidFill>
                  <a:schemeClr val="tx1"/>
                </a:solidFill>
              </a:rPr>
              <a:t> (“Area = </a:t>
            </a:r>
            <a:r>
              <a:rPr lang="en-US" dirty="0">
                <a:solidFill>
                  <a:srgbClr val="FF00FF"/>
                </a:solidFill>
              </a:rPr>
              <a:t>%8.2f</a:t>
            </a:r>
            <a:r>
              <a:rPr lang="en-US" dirty="0">
                <a:solidFill>
                  <a:schemeClr val="tx1"/>
                </a:solidFill>
              </a:rPr>
              <a:t>”, </a:t>
            </a:r>
            <a:r>
              <a:rPr lang="en-US" dirty="0">
                <a:solidFill>
                  <a:srgbClr val="FF00FF"/>
                </a:solidFill>
              </a:rPr>
              <a:t>area</a:t>
            </a:r>
            <a:r>
              <a:rPr lang="en-US" dirty="0">
                <a:solidFill>
                  <a:schemeClr val="tx1"/>
                </a:solidFill>
              </a:rPr>
              <a:t>);</a:t>
            </a:r>
          </a:p>
        </p:txBody>
      </p:sp>
      <p:grpSp>
        <p:nvGrpSpPr>
          <p:cNvPr id="50" name="Group 49"/>
          <p:cNvGrpSpPr/>
          <p:nvPr/>
        </p:nvGrpSpPr>
        <p:grpSpPr>
          <a:xfrm>
            <a:off x="1677110" y="6165304"/>
            <a:ext cx="7143361" cy="307777"/>
            <a:chOff x="683568" y="1236822"/>
            <a:chExt cx="7488832" cy="307777"/>
          </a:xfrm>
        </p:grpSpPr>
        <p:sp>
          <p:nvSpPr>
            <p:cNvPr id="51" name="TextBox 50"/>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Area = ~~227.53_</a:t>
              </a:r>
            </a:p>
          </p:txBody>
        </p:sp>
        <p:sp>
          <p:nvSpPr>
            <p:cNvPr id="52" name="TextBox 51"/>
            <p:cNvSpPr txBox="1"/>
            <p:nvPr/>
          </p:nvSpPr>
          <p:spPr>
            <a:xfrm>
              <a:off x="683568" y="1236822"/>
              <a:ext cx="216023" cy="307777"/>
            </a:xfrm>
            <a:prstGeom prst="rect">
              <a:avLst/>
            </a:prstGeom>
            <a:noFill/>
          </p:spPr>
          <p:txBody>
            <a:bodyPr wrap="square" rtlCol="0">
              <a:spAutoFit/>
            </a:bodyPr>
            <a:lstStyle/>
            <a:p>
              <a:r>
                <a:rPr lang="en-US" sz="1400" dirty="0">
                  <a:solidFill>
                    <a:srgbClr val="FF0000"/>
                  </a:solidFill>
                </a:rPr>
                <a:t>1</a:t>
              </a:r>
            </a:p>
          </p:txBody>
        </p:sp>
      </p:grpSp>
      <p:sp>
        <p:nvSpPr>
          <p:cNvPr id="53" name="Rounded Rectangle 52"/>
          <p:cNvSpPr/>
          <p:nvPr/>
        </p:nvSpPr>
        <p:spPr>
          <a:xfrm>
            <a:off x="251520" y="6183888"/>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26331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1000"/>
                                        <p:tgtEl>
                                          <p:spTgt spid="23"/>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right)">
                                      <p:cBhvr>
                                        <p:cTn id="33" dur="500"/>
                                        <p:tgtEl>
                                          <p:spTgt spid="30"/>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right)">
                                      <p:cBhvr>
                                        <p:cTn id="42" dur="500"/>
                                        <p:tgtEl>
                                          <p:spTgt spid="3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left)">
                                      <p:cBhvr>
                                        <p:cTn id="49" dur="500"/>
                                        <p:tgtEl>
                                          <p:spTgt spid="50"/>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3" grpId="0" animBg="1"/>
      <p:bldP spid="22" grpId="0"/>
      <p:bldP spid="24" grpId="0"/>
      <p:bldP spid="25" grpId="0" animBg="1"/>
      <p:bldP spid="26" grpId="0" animBg="1"/>
      <p:bldP spid="30" grpId="0" animBg="1"/>
      <p:bldP spid="31" grpId="0"/>
      <p:bldP spid="32" grpId="0" animBg="1"/>
      <p:bldP spid="33" grpId="0" animBg="1"/>
      <p:bldP spid="5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PRINTF 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149</a:t>
            </a:fld>
            <a:endParaRPr lang="en-US"/>
          </a:p>
        </p:txBody>
      </p:sp>
      <p:sp>
        <p:nvSpPr>
          <p:cNvPr id="23" name="Rectangle 22"/>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FORMATTING </a:t>
            </a:r>
            <a:r>
              <a:rPr lang="en-US" b="1" dirty="0">
                <a:solidFill>
                  <a:srgbClr val="FFFF00"/>
                </a:solidFill>
              </a:rPr>
              <a:t>CHARACTER</a:t>
            </a:r>
            <a:r>
              <a:rPr lang="en-US" b="1" dirty="0"/>
              <a:t> VARIABLES</a:t>
            </a:r>
          </a:p>
        </p:txBody>
      </p:sp>
      <p:cxnSp>
        <p:nvCxnSpPr>
          <p:cNvPr id="34" name="Straight Connector 3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9512" y="122869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FF00FF"/>
                </a:solidFill>
                <a:latin typeface="Tahoma" panose="020B0604030504040204" pitchFamily="34" charset="0"/>
                <a:ea typeface="Tahoma" panose="020B0604030504040204" pitchFamily="34" charset="0"/>
                <a:cs typeface="Tahoma" panose="020B0604030504040204" pitchFamily="34" charset="0"/>
              </a:rPr>
              <a:t>%c</a:t>
            </a:r>
            <a:r>
              <a:rPr lang="en-US" sz="2000" dirty="0">
                <a:latin typeface="Tahoma" panose="020B0604030504040204" pitchFamily="34" charset="0"/>
                <a:ea typeface="Tahoma" panose="020B0604030504040204" pitchFamily="34" charset="0"/>
                <a:cs typeface="Tahoma" panose="020B0604030504040204" pitchFamily="34" charset="0"/>
              </a:rPr>
              <a:t> is the format </a:t>
            </a:r>
            <a:r>
              <a:rPr lang="en-US" sz="2000" dirty="0" err="1">
                <a:latin typeface="Tahoma" panose="020B0604030504040204" pitchFamily="34" charset="0"/>
                <a:ea typeface="Tahoma" panose="020B0604030504040204" pitchFamily="34" charset="0"/>
                <a:cs typeface="Tahoma" panose="020B0604030504040204" pitchFamily="34" charset="0"/>
              </a:rPr>
              <a:t>specifier</a:t>
            </a:r>
            <a:r>
              <a:rPr lang="en-US" sz="2000" dirty="0">
                <a:latin typeface="Tahoma" panose="020B0604030504040204" pitchFamily="34" charset="0"/>
                <a:ea typeface="Tahoma" panose="020B0604030504040204" pitchFamily="34" charset="0"/>
                <a:cs typeface="Tahoma" panose="020B0604030504040204" pitchFamily="34" charset="0"/>
              </a:rPr>
              <a:t> used for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 </a:t>
            </a:r>
            <a:r>
              <a:rPr lang="en-US" sz="2000" dirty="0">
                <a:latin typeface="Tahoma" panose="020B0604030504040204" pitchFamily="34" charset="0"/>
                <a:ea typeface="Tahoma" panose="020B0604030504040204" pitchFamily="34" charset="0"/>
                <a:cs typeface="Tahoma" panose="020B0604030504040204" pitchFamily="34" charset="0"/>
              </a:rPr>
              <a:t>values.</a:t>
            </a:r>
          </a:p>
        </p:txBody>
      </p:sp>
      <p:sp>
        <p:nvSpPr>
          <p:cNvPr id="25" name="Rounded Rectangle 24"/>
          <p:cNvSpPr/>
          <p:nvPr/>
        </p:nvSpPr>
        <p:spPr>
          <a:xfrm>
            <a:off x="251520" y="1700808"/>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a:t>
            </a:r>
          </a:p>
        </p:txBody>
      </p:sp>
      <p:sp>
        <p:nvSpPr>
          <p:cNvPr id="26" name="Rounded Rectangle 25"/>
          <p:cNvSpPr/>
          <p:nvPr/>
        </p:nvSpPr>
        <p:spPr>
          <a:xfrm>
            <a:off x="1691680" y="1700808"/>
            <a:ext cx="7128792" cy="7920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char </a:t>
            </a:r>
            <a:r>
              <a:rPr lang="en-US" dirty="0">
                <a:solidFill>
                  <a:schemeClr val="tx1"/>
                </a:solidFill>
              </a:rPr>
              <a:t>option = ‘Y’;</a:t>
            </a:r>
          </a:p>
          <a:p>
            <a:r>
              <a:rPr lang="en-US" dirty="0" err="1">
                <a:solidFill>
                  <a:schemeClr val="tx1"/>
                </a:solidFill>
              </a:rPr>
              <a:t>System.out.printf</a:t>
            </a:r>
            <a:r>
              <a:rPr lang="en-US" dirty="0">
                <a:solidFill>
                  <a:schemeClr val="tx1"/>
                </a:solidFill>
              </a:rPr>
              <a:t> (“Option = </a:t>
            </a:r>
            <a:r>
              <a:rPr lang="en-US" dirty="0">
                <a:solidFill>
                  <a:srgbClr val="FF00FF"/>
                </a:solidFill>
              </a:rPr>
              <a:t>%c</a:t>
            </a:r>
            <a:r>
              <a:rPr lang="en-US" dirty="0">
                <a:solidFill>
                  <a:schemeClr val="tx1"/>
                </a:solidFill>
              </a:rPr>
              <a:t>”, </a:t>
            </a:r>
            <a:r>
              <a:rPr lang="en-US" dirty="0">
                <a:solidFill>
                  <a:srgbClr val="FF00FF"/>
                </a:solidFill>
              </a:rPr>
              <a:t>option</a:t>
            </a:r>
            <a:r>
              <a:rPr lang="en-US" dirty="0">
                <a:solidFill>
                  <a:schemeClr val="tx1"/>
                </a:solidFill>
              </a:rPr>
              <a:t>);</a:t>
            </a:r>
          </a:p>
        </p:txBody>
      </p:sp>
      <p:grpSp>
        <p:nvGrpSpPr>
          <p:cNvPr id="27" name="Group 26"/>
          <p:cNvGrpSpPr/>
          <p:nvPr/>
        </p:nvGrpSpPr>
        <p:grpSpPr>
          <a:xfrm>
            <a:off x="1677110" y="2564904"/>
            <a:ext cx="7143361" cy="307777"/>
            <a:chOff x="683568" y="1236822"/>
            <a:chExt cx="7488832" cy="307777"/>
          </a:xfrm>
        </p:grpSpPr>
        <p:sp>
          <p:nvSpPr>
            <p:cNvPr id="28" name="TextBox 27"/>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Option = Y_</a:t>
              </a:r>
            </a:p>
          </p:txBody>
        </p:sp>
        <p:sp>
          <p:nvSpPr>
            <p:cNvPr id="29" name="TextBox 28"/>
            <p:cNvSpPr txBox="1"/>
            <p:nvPr/>
          </p:nvSpPr>
          <p:spPr>
            <a:xfrm>
              <a:off x="683568" y="1236822"/>
              <a:ext cx="216023" cy="307777"/>
            </a:xfrm>
            <a:prstGeom prst="rect">
              <a:avLst/>
            </a:prstGeom>
            <a:noFill/>
          </p:spPr>
          <p:txBody>
            <a:bodyPr wrap="square" rtlCol="0">
              <a:spAutoFit/>
            </a:bodyPr>
            <a:lstStyle/>
            <a:p>
              <a:r>
                <a:rPr lang="en-US" sz="1400" dirty="0">
                  <a:solidFill>
                    <a:srgbClr val="FF0000"/>
                  </a:solidFill>
                </a:rPr>
                <a:t>1</a:t>
              </a:r>
            </a:p>
          </p:txBody>
        </p:sp>
      </p:grpSp>
      <p:sp>
        <p:nvSpPr>
          <p:cNvPr id="30" name="Rounded Rectangle 29"/>
          <p:cNvSpPr/>
          <p:nvPr/>
        </p:nvSpPr>
        <p:spPr>
          <a:xfrm>
            <a:off x="251520" y="2583488"/>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35" name="TextBox 34"/>
          <p:cNvSpPr txBox="1"/>
          <p:nvPr/>
        </p:nvSpPr>
        <p:spPr>
          <a:xfrm>
            <a:off x="179512" y="288487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are other format </a:t>
            </a:r>
            <a:r>
              <a:rPr lang="en-US" sz="2000" dirty="0" err="1">
                <a:latin typeface="Tahoma" panose="020B0604030504040204" pitchFamily="34" charset="0"/>
                <a:ea typeface="Tahoma" panose="020B0604030504040204" pitchFamily="34" charset="0"/>
                <a:cs typeface="Tahoma" panose="020B0604030504040204" pitchFamily="34" charset="0"/>
              </a:rPr>
              <a:t>specifiers</a:t>
            </a:r>
            <a:r>
              <a:rPr lang="en-US" sz="2000" dirty="0">
                <a:latin typeface="Tahoma" panose="020B0604030504040204" pitchFamily="34" charset="0"/>
                <a:ea typeface="Tahoma" panose="020B0604030504040204" pitchFamily="34" charset="0"/>
                <a:cs typeface="Tahoma" panose="020B0604030504040204" pitchFamily="34" charset="0"/>
              </a:rPr>
              <a:t>:</a:t>
            </a:r>
          </a:p>
        </p:txBody>
      </p:sp>
      <p:graphicFrame>
        <p:nvGraphicFramePr>
          <p:cNvPr id="36" name="Table 35"/>
          <p:cNvGraphicFramePr>
            <a:graphicFrameLocks noGrp="1"/>
          </p:cNvGraphicFramePr>
          <p:nvPr/>
        </p:nvGraphicFramePr>
        <p:xfrm>
          <a:off x="251518" y="3356992"/>
          <a:ext cx="8640961" cy="2966720"/>
        </p:xfrm>
        <a:graphic>
          <a:graphicData uri="http://schemas.openxmlformats.org/drawingml/2006/table">
            <a:tbl>
              <a:tblPr firstRow="1" bandRow="1">
                <a:tableStyleId>{5C22544A-7EE6-4342-B048-85BDC9FD1C3A}</a:tableStyleId>
              </a:tblPr>
              <a:tblGrid>
                <a:gridCol w="1872210">
                  <a:extLst>
                    <a:ext uri="{9D8B030D-6E8A-4147-A177-3AD203B41FA5}">
                      <a16:colId xmlns:a16="http://schemas.microsoft.com/office/drawing/2014/main" val="20000"/>
                    </a:ext>
                  </a:extLst>
                </a:gridCol>
                <a:gridCol w="6768751">
                  <a:extLst>
                    <a:ext uri="{9D8B030D-6E8A-4147-A177-3AD203B41FA5}">
                      <a16:colId xmlns:a16="http://schemas.microsoft.com/office/drawing/2014/main" val="20001"/>
                    </a:ext>
                  </a:extLst>
                </a:gridCol>
              </a:tblGrid>
              <a:tr h="370840">
                <a:tc>
                  <a:txBody>
                    <a:bodyPr/>
                    <a:lstStyle/>
                    <a:p>
                      <a:r>
                        <a:rPr lang="en-US" dirty="0" err="1"/>
                        <a:t>Specifier</a:t>
                      </a:r>
                      <a:endParaRPr lang="en-US"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accent4"/>
                      </a:solidFill>
                      <a:prstDash val="solid"/>
                      <a:round/>
                      <a:headEnd type="none" w="med" len="med"/>
                      <a:tailEnd type="none" w="med" len="med"/>
                    </a:lnT>
                    <a:solidFill>
                      <a:schemeClr val="accent4"/>
                    </a:solidFill>
                  </a:tcPr>
                </a:tc>
                <a:tc>
                  <a:txBody>
                    <a:bodyPr/>
                    <a:lstStyle/>
                    <a:p>
                      <a:r>
                        <a:rPr lang="en-US" dirty="0"/>
                        <a:t>Description</a:t>
                      </a:r>
                    </a:p>
                  </a:txBody>
                  <a:tcPr>
                    <a:lnL w="19050" cap="flat" cmpd="sng" algn="ctr">
                      <a:solidFill>
                        <a:schemeClr val="bg1"/>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solidFill>
                      <a:schemeClr val="accent4"/>
                    </a:solidFill>
                  </a:tcPr>
                </a:tc>
                <a:extLst>
                  <a:ext uri="{0D108BD9-81ED-4DB2-BD59-A6C34878D82A}">
                    <a16:rowId xmlns:a16="http://schemas.microsoft.com/office/drawing/2014/main" val="10000"/>
                  </a:ext>
                </a:extLst>
              </a:tr>
              <a:tr h="370840">
                <a:tc>
                  <a:txBody>
                    <a:bodyPr/>
                    <a:lstStyle/>
                    <a:p>
                      <a:r>
                        <a:rPr lang="en-US" dirty="0"/>
                        <a:t>%d</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The result is formatted as a (decimal) integer</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1"/>
                  </a:ext>
                </a:extLst>
              </a:tr>
              <a:tr h="370840">
                <a:tc>
                  <a:txBody>
                    <a:bodyPr/>
                    <a:lstStyle/>
                    <a:p>
                      <a:r>
                        <a:rPr lang="en-US" dirty="0"/>
                        <a:t>%f</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The result is formatted as a</a:t>
                      </a:r>
                      <a:r>
                        <a:rPr lang="en-US" baseline="0" dirty="0"/>
                        <a:t> decimal floating-number</a:t>
                      </a:r>
                      <a:endParaRPr lang="en-US" dirty="0"/>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370840">
                <a:tc>
                  <a:txBody>
                    <a:bodyPr/>
                    <a:lstStyle/>
                    <a:p>
                      <a:r>
                        <a:rPr lang="en-US" dirty="0"/>
                        <a:t>%c</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The</a:t>
                      </a:r>
                      <a:r>
                        <a:rPr lang="en-US" baseline="0" dirty="0"/>
                        <a:t> result is a Unicode character</a:t>
                      </a:r>
                      <a:endParaRPr lang="en-US" dirty="0"/>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370840">
                <a:tc>
                  <a:txBody>
                    <a:bodyPr/>
                    <a:lstStyle/>
                    <a:p>
                      <a:r>
                        <a:rPr lang="en-US" dirty="0"/>
                        <a:t>%s</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The result is a string</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4"/>
                  </a:ext>
                </a:extLst>
              </a:tr>
              <a:tr h="370840">
                <a:tc>
                  <a:txBody>
                    <a:bodyPr/>
                    <a:lstStyle/>
                    <a:p>
                      <a:r>
                        <a:rPr lang="en-US" dirty="0"/>
                        <a:t>%e</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The result is formatted as a scientific notation </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5"/>
                  </a:ext>
                </a:extLst>
              </a:tr>
              <a:tr h="370840">
                <a:tc>
                  <a:txBody>
                    <a:bodyPr/>
                    <a:lstStyle/>
                    <a:p>
                      <a:r>
                        <a:rPr lang="en-US" dirty="0"/>
                        <a:t>%n</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tc>
                  <a:txBody>
                    <a:bodyPr/>
                    <a:lstStyle/>
                    <a:p>
                      <a:r>
                        <a:rPr lang="en-US" dirty="0"/>
                        <a:t>Line</a:t>
                      </a:r>
                      <a:r>
                        <a:rPr lang="en-US" baseline="0" dirty="0"/>
                        <a:t> separator</a:t>
                      </a:r>
                      <a:endParaRPr lang="en-US" dirty="0"/>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6"/>
                  </a:ext>
                </a:extLst>
              </a:tr>
              <a:tr h="370840">
                <a:tc>
                  <a:txBody>
                    <a:bodyPr/>
                    <a:lstStyle/>
                    <a:p>
                      <a:r>
                        <a:rPr lang="en-US" dirty="0"/>
                        <a:t>%%</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r>
                        <a:rPr lang="en-US" dirty="0"/>
                        <a:t>Prints %</a:t>
                      </a:r>
                    </a:p>
                  </a:txBody>
                  <a:tcP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0279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righ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right)">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p:bldP spid="25" grpId="0" animBg="1"/>
      <p:bldP spid="26" grpId="0" animBg="1"/>
      <p:bldP spid="30"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3" descr="Rectangle: Click to edit Master text styles&#10;Second level&#10;Third level&#10;Fourth level&#10;Fifth level"/>
          <p:cNvSpPr>
            <a:spLocks noGrp="1" noChangeArrowheads="1"/>
          </p:cNvSpPr>
          <p:nvPr>
            <p:ph idx="1"/>
          </p:nvPr>
        </p:nvSpPr>
        <p:spPr>
          <a:xfrm>
            <a:off x="228600" y="1524000"/>
            <a:ext cx="8610600" cy="762000"/>
          </a:xfrm>
        </p:spPr>
        <p:txBody>
          <a:bodyPr>
            <a:normAutofit/>
          </a:bodyPr>
          <a:lstStyle/>
          <a:p>
            <a:pPr marL="0" indent="0" algn="just" eaLnBrk="1" hangingPunct="1">
              <a:buNone/>
            </a:pPr>
            <a:r>
              <a:rPr lang="en-US" sz="2000" dirty="0">
                <a:latin typeface="Tahoma" charset="0"/>
                <a:cs typeface="Arial" charset="0"/>
              </a:rPr>
              <a:t>The same bytecode is run on any computer installed with a Java Interpreter.</a:t>
            </a:r>
          </a:p>
          <a:p>
            <a:pPr marL="0" indent="0" algn="just" eaLnBrk="1" hangingPunct="1">
              <a:buNone/>
            </a:pPr>
            <a:endParaRPr lang="en-US" sz="2000" dirty="0">
              <a:latin typeface="Tahoma" charset="0"/>
              <a:cs typeface="Arial" charset="0"/>
            </a:endParaRPr>
          </a:p>
        </p:txBody>
      </p:sp>
      <p:sp>
        <p:nvSpPr>
          <p:cNvPr id="24581" name="Rectangle 2"/>
          <p:cNvSpPr>
            <a:spLocks noGrp="1" noChangeArrowheads="1"/>
          </p:cNvSpPr>
          <p:nvPr>
            <p:ph type="title"/>
          </p:nvPr>
        </p:nvSpPr>
        <p:spPr>
          <a:xfrm>
            <a:off x="76200" y="152400"/>
            <a:ext cx="8991600" cy="914400"/>
          </a:xfrm>
        </p:spPr>
        <p:txBody>
          <a:bodyPr vert="horz" anchor="ctr">
            <a:noAutofit/>
          </a:bodyPr>
          <a:lstStyle/>
          <a:p>
            <a:r>
              <a:rPr lang="en-US" sz="4000" dirty="0">
                <a:solidFill>
                  <a:schemeClr val="accent2"/>
                </a:solidFill>
                <a:latin typeface="Tahoma" charset="0"/>
                <a:cs typeface="Arial" charset="0"/>
              </a:rPr>
              <a:t>4.1 Java Programs Compilation</a:t>
            </a:r>
          </a:p>
        </p:txBody>
      </p:sp>
      <p:grpSp>
        <p:nvGrpSpPr>
          <p:cNvPr id="24583" name="Group 4"/>
          <p:cNvGrpSpPr>
            <a:grpSpLocks/>
          </p:cNvGrpSpPr>
          <p:nvPr/>
        </p:nvGrpSpPr>
        <p:grpSpPr bwMode="auto">
          <a:xfrm>
            <a:off x="723900" y="2576513"/>
            <a:ext cx="7696200" cy="3367087"/>
            <a:chOff x="528" y="1392"/>
            <a:chExt cx="4848" cy="2121"/>
          </a:xfrm>
        </p:grpSpPr>
        <p:pic>
          <p:nvPicPr>
            <p:cNvPr id="245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392"/>
              <a:ext cx="4848" cy="21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585" name="Text Box 6"/>
            <p:cNvSpPr txBox="1">
              <a:spLocks noChangeArrowheads="1"/>
            </p:cNvSpPr>
            <p:nvPr/>
          </p:nvSpPr>
          <p:spPr bwMode="auto">
            <a:xfrm>
              <a:off x="576" y="2889"/>
              <a:ext cx="886" cy="231"/>
            </a:xfrm>
            <a:prstGeom prst="rect">
              <a:avLst/>
            </a:prstGeom>
            <a:solidFill>
              <a:schemeClr val="accent1"/>
            </a:solidFill>
            <a:ln w="9525">
              <a:solidFill>
                <a:srgbClr val="000000"/>
              </a:solidFill>
              <a:miter lim="800000"/>
              <a:headEnd/>
              <a:tailEnd/>
            </a:ln>
          </p:spPr>
          <p:txBody>
            <a:bodyPr wrap="none">
              <a:spAutoFit/>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r>
                <a:rPr lang="ja-JP" altLang="en-US">
                  <a:latin typeface="Comic Sans MS" charset="0"/>
                </a:rPr>
                <a:t>“</a:t>
              </a:r>
              <a:r>
                <a:rPr lang="en-US">
                  <a:latin typeface="Comic Sans MS" charset="0"/>
                </a:rPr>
                <a:t>Hello.java</a:t>
              </a:r>
              <a:r>
                <a:rPr lang="ja-JP" altLang="en-US">
                  <a:latin typeface="Comic Sans MS" charset="0"/>
                </a:rPr>
                <a:t>”</a:t>
              </a:r>
              <a:endParaRPr lang="en-US">
                <a:latin typeface="Comic Sans MS" charset="0"/>
              </a:endParaRPr>
            </a:p>
          </p:txBody>
        </p:sp>
        <p:sp>
          <p:nvSpPr>
            <p:cNvPr id="24586" name="Text Box 7"/>
            <p:cNvSpPr txBox="1">
              <a:spLocks noChangeArrowheads="1"/>
            </p:cNvSpPr>
            <p:nvPr/>
          </p:nvSpPr>
          <p:spPr bwMode="auto">
            <a:xfrm>
              <a:off x="2304" y="2889"/>
              <a:ext cx="937" cy="231"/>
            </a:xfrm>
            <a:prstGeom prst="rect">
              <a:avLst/>
            </a:prstGeom>
            <a:solidFill>
              <a:srgbClr val="FFCCCC"/>
            </a:solidFill>
            <a:ln w="9525">
              <a:solidFill>
                <a:srgbClr val="000000"/>
              </a:solidFill>
              <a:miter lim="800000"/>
              <a:headEnd/>
              <a:tailEnd/>
            </a:ln>
          </p:spPr>
          <p:txBody>
            <a:bodyPr wrap="none">
              <a:spAutoFit/>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r>
                <a:rPr lang="ja-JP" altLang="en-US">
                  <a:latin typeface="Comic Sans MS" charset="0"/>
                </a:rPr>
                <a:t>“</a:t>
              </a:r>
              <a:r>
                <a:rPr lang="en-US">
                  <a:latin typeface="Comic Sans MS" charset="0"/>
                </a:rPr>
                <a:t>Hello.class</a:t>
              </a:r>
              <a:r>
                <a:rPr lang="ja-JP" altLang="en-US">
                  <a:latin typeface="Comic Sans MS" charset="0"/>
                </a:rPr>
                <a:t>”</a:t>
              </a:r>
              <a:endParaRPr lang="en-US">
                <a:latin typeface="Comic Sans MS" charset="0"/>
              </a:endParaRPr>
            </a:p>
          </p:txBody>
        </p:sp>
      </p:grpSp>
      <p:sp>
        <p:nvSpPr>
          <p:cNvPr id="6" name="Slide Number Placeholder 5"/>
          <p:cNvSpPr>
            <a:spLocks noGrp="1"/>
          </p:cNvSpPr>
          <p:nvPr>
            <p:ph type="sldNum" sz="quarter" idx="12"/>
          </p:nvPr>
        </p:nvSpPr>
        <p:spPr/>
        <p:txBody>
          <a:bodyPr/>
          <a:lstStyle/>
          <a:p>
            <a:r>
              <a:rPr lang="en-US"/>
              <a:t> </a:t>
            </a:r>
            <a:fld id="{D8D24581-BA14-4640-B752-9AB0FD1B9A37}" type="slidenum">
              <a:rPr lang="en-US" smtClean="0"/>
              <a:pPr/>
              <a:t>15</a:t>
            </a:fld>
            <a:endParaRPr lang="en-US" dirty="0"/>
          </a:p>
        </p:txBody>
      </p:sp>
      <p:cxnSp>
        <p:nvCxnSpPr>
          <p:cNvPr id="9" name="Straight Connector 8"/>
          <p:cNvCxnSpPr/>
          <p:nvPr/>
        </p:nvCxnSpPr>
        <p:spPr>
          <a:xfrm>
            <a:off x="0" y="10668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PRINTF 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150</a:t>
            </a:fld>
            <a:endParaRPr lang="en-US"/>
          </a:p>
        </p:txBody>
      </p:sp>
      <p:sp>
        <p:nvSpPr>
          <p:cNvPr id="23" name="Rectangle 22"/>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NOTES</a:t>
            </a:r>
          </a:p>
        </p:txBody>
      </p:sp>
      <p:cxnSp>
        <p:nvCxnSpPr>
          <p:cNvPr id="34" name="Straight Connector 3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9512" y="122869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By default, the output is right-justified for all primitive data types.</a:t>
            </a:r>
          </a:p>
        </p:txBody>
      </p:sp>
      <p:sp>
        <p:nvSpPr>
          <p:cNvPr id="16" name="Rounded Rectangle 15"/>
          <p:cNvSpPr/>
          <p:nvPr/>
        </p:nvSpPr>
        <p:spPr>
          <a:xfrm>
            <a:off x="179512" y="1700808"/>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 </a:t>
            </a:r>
          </a:p>
        </p:txBody>
      </p:sp>
      <p:sp>
        <p:nvSpPr>
          <p:cNvPr id="18" name="Rounded Rectangle 17"/>
          <p:cNvSpPr/>
          <p:nvPr/>
        </p:nvSpPr>
        <p:spPr>
          <a:xfrm>
            <a:off x="1547664" y="1700808"/>
            <a:ext cx="7488392" cy="7920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String </a:t>
            </a:r>
            <a:r>
              <a:rPr lang="en-US" dirty="0">
                <a:solidFill>
                  <a:schemeClr val="tx1"/>
                </a:solidFill>
              </a:rPr>
              <a:t>name = “</a:t>
            </a:r>
            <a:r>
              <a:rPr lang="en-US" dirty="0" err="1">
                <a:solidFill>
                  <a:schemeClr val="tx1"/>
                </a:solidFill>
              </a:rPr>
              <a:t>aly</a:t>
            </a:r>
            <a:r>
              <a:rPr lang="en-US" dirty="0">
                <a:solidFill>
                  <a:schemeClr val="tx1"/>
                </a:solidFill>
              </a:rPr>
              <a:t>”;</a:t>
            </a:r>
          </a:p>
          <a:p>
            <a:r>
              <a:rPr lang="en-US" dirty="0" err="1">
                <a:solidFill>
                  <a:schemeClr val="tx1"/>
                </a:solidFill>
              </a:rPr>
              <a:t>System.out.printf</a:t>
            </a:r>
            <a:r>
              <a:rPr lang="en-US" dirty="0">
                <a:solidFill>
                  <a:schemeClr val="tx1"/>
                </a:solidFill>
              </a:rPr>
              <a:t> (“First name = </a:t>
            </a:r>
            <a:r>
              <a:rPr lang="en-US" dirty="0">
                <a:solidFill>
                  <a:srgbClr val="FF00FF"/>
                </a:solidFill>
              </a:rPr>
              <a:t>%6s%n</a:t>
            </a:r>
            <a:r>
              <a:rPr lang="en-US" dirty="0">
                <a:solidFill>
                  <a:schemeClr val="tx1"/>
                </a:solidFill>
              </a:rPr>
              <a:t>”, </a:t>
            </a:r>
            <a:r>
              <a:rPr lang="en-US" dirty="0">
                <a:solidFill>
                  <a:srgbClr val="FF00FF"/>
                </a:solidFill>
              </a:rPr>
              <a:t>name</a:t>
            </a:r>
            <a:r>
              <a:rPr lang="en-US" dirty="0">
                <a:solidFill>
                  <a:schemeClr val="tx1"/>
                </a:solidFill>
              </a:rPr>
              <a:t>);</a:t>
            </a:r>
          </a:p>
        </p:txBody>
      </p:sp>
      <p:grpSp>
        <p:nvGrpSpPr>
          <p:cNvPr id="19" name="Group 18"/>
          <p:cNvGrpSpPr/>
          <p:nvPr/>
        </p:nvGrpSpPr>
        <p:grpSpPr>
          <a:xfrm>
            <a:off x="1532800" y="2564904"/>
            <a:ext cx="7503696" cy="523220"/>
            <a:chOff x="683568" y="1236822"/>
            <a:chExt cx="7488832" cy="523220"/>
          </a:xfrm>
        </p:grpSpPr>
        <p:sp>
          <p:nvSpPr>
            <p:cNvPr id="20" name="TextBox 19"/>
            <p:cNvSpPr txBox="1"/>
            <p:nvPr/>
          </p:nvSpPr>
          <p:spPr>
            <a:xfrm>
              <a:off x="971600" y="1236822"/>
              <a:ext cx="7200800"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First name = ~~~</a:t>
              </a:r>
              <a:r>
                <a:rPr lang="en-US" sz="1400" dirty="0" err="1">
                  <a:solidFill>
                    <a:schemeClr val="bg1"/>
                  </a:solidFill>
                </a:rPr>
                <a:t>aly</a:t>
              </a:r>
              <a:endParaRPr lang="en-US" sz="1400" dirty="0">
                <a:solidFill>
                  <a:schemeClr val="bg1"/>
                </a:solidFill>
              </a:endParaRPr>
            </a:p>
            <a:p>
              <a:r>
                <a:rPr lang="en-US" sz="1400" dirty="0">
                  <a:solidFill>
                    <a:schemeClr val="bg1"/>
                  </a:solidFill>
                </a:rPr>
                <a:t>_</a:t>
              </a:r>
            </a:p>
          </p:txBody>
        </p:sp>
        <p:sp>
          <p:nvSpPr>
            <p:cNvPr id="21" name="TextBox 20"/>
            <p:cNvSpPr txBox="1"/>
            <p:nvPr/>
          </p:nvSpPr>
          <p:spPr>
            <a:xfrm>
              <a:off x="683568" y="1236822"/>
              <a:ext cx="216023"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24" name="Rounded Rectangle 23"/>
          <p:cNvSpPr/>
          <p:nvPr/>
        </p:nvSpPr>
        <p:spPr>
          <a:xfrm>
            <a:off x="179512" y="2583488"/>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31" name="TextBox 30"/>
          <p:cNvSpPr txBox="1"/>
          <p:nvPr/>
        </p:nvSpPr>
        <p:spPr>
          <a:xfrm>
            <a:off x="179512" y="314096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To print it left-justified, precede the width with 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sign:</a:t>
            </a:r>
          </a:p>
        </p:txBody>
      </p:sp>
      <p:sp>
        <p:nvSpPr>
          <p:cNvPr id="39" name="Rounded Rectangle 38"/>
          <p:cNvSpPr/>
          <p:nvPr/>
        </p:nvSpPr>
        <p:spPr>
          <a:xfrm>
            <a:off x="179512" y="3553852"/>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2 </a:t>
            </a:r>
          </a:p>
        </p:txBody>
      </p:sp>
      <p:sp>
        <p:nvSpPr>
          <p:cNvPr id="40" name="Rounded Rectangle 39"/>
          <p:cNvSpPr/>
          <p:nvPr/>
        </p:nvSpPr>
        <p:spPr>
          <a:xfrm>
            <a:off x="1547664" y="3553852"/>
            <a:ext cx="7488392" cy="7920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String </a:t>
            </a:r>
            <a:r>
              <a:rPr lang="en-US" dirty="0">
                <a:solidFill>
                  <a:schemeClr val="tx1"/>
                </a:solidFill>
              </a:rPr>
              <a:t>name </a:t>
            </a:r>
            <a:r>
              <a:rPr lang="en-US">
                <a:solidFill>
                  <a:schemeClr val="tx1"/>
                </a:solidFill>
              </a:rPr>
              <a:t>= “aly</a:t>
            </a:r>
            <a:r>
              <a:rPr lang="en-US" dirty="0">
                <a:solidFill>
                  <a:schemeClr val="tx1"/>
                </a:solidFill>
              </a:rPr>
              <a:t>”;</a:t>
            </a:r>
          </a:p>
          <a:p>
            <a:r>
              <a:rPr lang="en-US" dirty="0" err="1">
                <a:solidFill>
                  <a:schemeClr val="tx1"/>
                </a:solidFill>
              </a:rPr>
              <a:t>System.out.printf</a:t>
            </a:r>
            <a:r>
              <a:rPr lang="en-US" dirty="0">
                <a:solidFill>
                  <a:schemeClr val="tx1"/>
                </a:solidFill>
              </a:rPr>
              <a:t> (“First name = </a:t>
            </a:r>
            <a:r>
              <a:rPr lang="en-US" dirty="0">
                <a:solidFill>
                  <a:srgbClr val="FF00FF"/>
                </a:solidFill>
              </a:rPr>
              <a:t>%-6s%n</a:t>
            </a:r>
            <a:r>
              <a:rPr lang="en-US" dirty="0">
                <a:solidFill>
                  <a:schemeClr val="tx1"/>
                </a:solidFill>
              </a:rPr>
              <a:t>”, </a:t>
            </a:r>
            <a:r>
              <a:rPr lang="en-US" dirty="0">
                <a:solidFill>
                  <a:srgbClr val="FF00FF"/>
                </a:solidFill>
              </a:rPr>
              <a:t>name</a:t>
            </a:r>
            <a:r>
              <a:rPr lang="en-US" dirty="0">
                <a:solidFill>
                  <a:schemeClr val="tx1"/>
                </a:solidFill>
              </a:rPr>
              <a:t>);</a:t>
            </a:r>
          </a:p>
        </p:txBody>
      </p:sp>
      <p:grpSp>
        <p:nvGrpSpPr>
          <p:cNvPr id="41" name="Group 40"/>
          <p:cNvGrpSpPr/>
          <p:nvPr/>
        </p:nvGrpSpPr>
        <p:grpSpPr>
          <a:xfrm>
            <a:off x="1532800" y="4417948"/>
            <a:ext cx="7503696" cy="523220"/>
            <a:chOff x="683568" y="1236822"/>
            <a:chExt cx="7488832" cy="523220"/>
          </a:xfrm>
        </p:grpSpPr>
        <p:sp>
          <p:nvSpPr>
            <p:cNvPr id="42" name="TextBox 41"/>
            <p:cNvSpPr txBox="1"/>
            <p:nvPr/>
          </p:nvSpPr>
          <p:spPr>
            <a:xfrm>
              <a:off x="971600" y="1236822"/>
              <a:ext cx="7200800"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First name = </a:t>
              </a:r>
              <a:r>
                <a:rPr lang="en-US" sz="1400" dirty="0" err="1">
                  <a:solidFill>
                    <a:schemeClr val="bg1"/>
                  </a:solidFill>
                </a:rPr>
                <a:t>aly</a:t>
              </a:r>
              <a:r>
                <a:rPr lang="en-US" sz="1400" dirty="0">
                  <a:solidFill>
                    <a:schemeClr val="bg1"/>
                  </a:solidFill>
                </a:rPr>
                <a:t>~~~</a:t>
              </a:r>
            </a:p>
            <a:p>
              <a:r>
                <a:rPr lang="en-US" sz="1400" dirty="0">
                  <a:solidFill>
                    <a:schemeClr val="bg1"/>
                  </a:solidFill>
                </a:rPr>
                <a:t>_</a:t>
              </a:r>
            </a:p>
          </p:txBody>
        </p:sp>
        <p:sp>
          <p:nvSpPr>
            <p:cNvPr id="43" name="TextBox 42"/>
            <p:cNvSpPr txBox="1"/>
            <p:nvPr/>
          </p:nvSpPr>
          <p:spPr>
            <a:xfrm>
              <a:off x="683568" y="1236822"/>
              <a:ext cx="216023"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44" name="Rounded Rectangle 43"/>
          <p:cNvSpPr/>
          <p:nvPr/>
        </p:nvSpPr>
        <p:spPr>
          <a:xfrm>
            <a:off x="179512" y="4436532"/>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45" name="Rounded Rectangle 44"/>
          <p:cNvSpPr/>
          <p:nvPr/>
        </p:nvSpPr>
        <p:spPr>
          <a:xfrm>
            <a:off x="179512" y="5085184"/>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3 </a:t>
            </a:r>
          </a:p>
        </p:txBody>
      </p:sp>
      <p:sp>
        <p:nvSpPr>
          <p:cNvPr id="46" name="Rounded Rectangle 45"/>
          <p:cNvSpPr/>
          <p:nvPr/>
        </p:nvSpPr>
        <p:spPr>
          <a:xfrm>
            <a:off x="1547664" y="5085184"/>
            <a:ext cx="7488392" cy="7920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B0F0"/>
                </a:solidFill>
              </a:rPr>
              <a:t>int</a:t>
            </a:r>
            <a:r>
              <a:rPr lang="en-US" dirty="0">
                <a:solidFill>
                  <a:srgbClr val="00B0F0"/>
                </a:solidFill>
              </a:rPr>
              <a:t> </a:t>
            </a:r>
            <a:r>
              <a:rPr lang="en-US" dirty="0">
                <a:solidFill>
                  <a:schemeClr val="tx1"/>
                </a:solidFill>
              </a:rPr>
              <a:t>year = 2015;</a:t>
            </a:r>
          </a:p>
          <a:p>
            <a:r>
              <a:rPr lang="en-US" dirty="0" err="1">
                <a:solidFill>
                  <a:schemeClr val="tx1"/>
                </a:solidFill>
              </a:rPr>
              <a:t>System.out.printf</a:t>
            </a:r>
            <a:r>
              <a:rPr lang="en-US" dirty="0">
                <a:solidFill>
                  <a:schemeClr val="tx1"/>
                </a:solidFill>
              </a:rPr>
              <a:t> (“Academic year = </a:t>
            </a:r>
            <a:r>
              <a:rPr lang="en-US" dirty="0">
                <a:solidFill>
                  <a:srgbClr val="FF00FF"/>
                </a:solidFill>
              </a:rPr>
              <a:t>%-6d</a:t>
            </a:r>
            <a:r>
              <a:rPr lang="en-US" dirty="0">
                <a:solidFill>
                  <a:schemeClr val="tx2"/>
                </a:solidFill>
              </a:rPr>
              <a:t>-</a:t>
            </a:r>
            <a:r>
              <a:rPr lang="en-US" dirty="0">
                <a:solidFill>
                  <a:srgbClr val="FF00FF"/>
                </a:solidFill>
              </a:rPr>
              <a:t>%6d</a:t>
            </a:r>
            <a:r>
              <a:rPr lang="en-US" dirty="0">
                <a:solidFill>
                  <a:schemeClr val="tx1"/>
                </a:solidFill>
              </a:rPr>
              <a:t>”, </a:t>
            </a:r>
            <a:r>
              <a:rPr lang="en-US" dirty="0">
                <a:solidFill>
                  <a:srgbClr val="FF00FF"/>
                </a:solidFill>
              </a:rPr>
              <a:t>year, ++year</a:t>
            </a:r>
            <a:r>
              <a:rPr lang="en-US" dirty="0">
                <a:solidFill>
                  <a:schemeClr val="tx1"/>
                </a:solidFill>
              </a:rPr>
              <a:t>);</a:t>
            </a:r>
          </a:p>
        </p:txBody>
      </p:sp>
      <p:grpSp>
        <p:nvGrpSpPr>
          <p:cNvPr id="47" name="Group 46"/>
          <p:cNvGrpSpPr/>
          <p:nvPr/>
        </p:nvGrpSpPr>
        <p:grpSpPr>
          <a:xfrm>
            <a:off x="1532800" y="5949280"/>
            <a:ext cx="7503696" cy="307777"/>
            <a:chOff x="683568" y="1236822"/>
            <a:chExt cx="7488832" cy="307777"/>
          </a:xfrm>
        </p:grpSpPr>
        <p:sp>
          <p:nvSpPr>
            <p:cNvPr id="48" name="TextBox 47"/>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Academic year = 2015~~-~~2016_</a:t>
              </a:r>
            </a:p>
          </p:txBody>
        </p:sp>
        <p:sp>
          <p:nvSpPr>
            <p:cNvPr id="49" name="TextBox 48"/>
            <p:cNvSpPr txBox="1"/>
            <p:nvPr/>
          </p:nvSpPr>
          <p:spPr>
            <a:xfrm>
              <a:off x="683568" y="1236822"/>
              <a:ext cx="216023" cy="307777"/>
            </a:xfrm>
            <a:prstGeom prst="rect">
              <a:avLst/>
            </a:prstGeom>
            <a:noFill/>
          </p:spPr>
          <p:txBody>
            <a:bodyPr wrap="square" rtlCol="0">
              <a:spAutoFit/>
            </a:bodyPr>
            <a:lstStyle/>
            <a:p>
              <a:r>
                <a:rPr lang="en-US" sz="1400" dirty="0">
                  <a:solidFill>
                    <a:srgbClr val="FF0000"/>
                  </a:solidFill>
                </a:rPr>
                <a:t>1</a:t>
              </a:r>
            </a:p>
          </p:txBody>
        </p:sp>
      </p:grpSp>
      <p:sp>
        <p:nvSpPr>
          <p:cNvPr id="50" name="Rounded Rectangle 49"/>
          <p:cNvSpPr/>
          <p:nvPr/>
        </p:nvSpPr>
        <p:spPr>
          <a:xfrm>
            <a:off x="179512" y="5967864"/>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389788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right)">
                                      <p:cBhvr>
                                        <p:cTn id="25" dur="500"/>
                                        <p:tgtEl>
                                          <p:spTgt spid="2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right)">
                                      <p:cBhvr>
                                        <p:cTn id="34" dur="500"/>
                                        <p:tgtEl>
                                          <p:spTgt spid="3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right)">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right)">
                                      <p:cBhvr>
                                        <p:cTn id="49" dur="500"/>
                                        <p:tgtEl>
                                          <p:spTgt spid="4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left)">
                                      <p:cBhvr>
                                        <p:cTn id="56" dur="500"/>
                                        <p:tgtEl>
                                          <p:spTgt spid="47"/>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wipe(right)">
                                      <p:cBhvr>
                                        <p:cTn id="5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p:bldP spid="16" grpId="0" animBg="1"/>
      <p:bldP spid="18" grpId="0" animBg="1"/>
      <p:bldP spid="24" grpId="0" animBg="1"/>
      <p:bldP spid="31" grpId="0"/>
      <p:bldP spid="39" grpId="0" animBg="1"/>
      <p:bldP spid="40" grpId="0" animBg="1"/>
      <p:bldP spid="44" grpId="0" animBg="1"/>
      <p:bldP spid="45" grpId="0" animBg="1"/>
      <p:bldP spid="46" grpId="0" animBg="1"/>
      <p:bldP spid="5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Read Chapter 2.3</a:t>
            </a:r>
          </a:p>
        </p:txBody>
      </p:sp>
      <p:sp>
        <p:nvSpPr>
          <p:cNvPr id="3" name="Title 2"/>
          <p:cNvSpPr>
            <a:spLocks noGrp="1"/>
          </p:cNvSpPr>
          <p:nvPr>
            <p:ph type="title"/>
          </p:nvPr>
        </p:nvSpPr>
        <p:spPr/>
        <p:txBody>
          <a:bodyPr/>
          <a:lstStyle/>
          <a:p>
            <a:r>
              <a:rPr lang="en-US" dirty="0"/>
              <a:t>TO DO</a:t>
            </a:r>
          </a:p>
        </p:txBody>
      </p:sp>
    </p:spTree>
    <p:extLst>
      <p:ext uri="{BB962C8B-B14F-4D97-AF65-F5344CB8AC3E}">
        <p14:creationId xmlns:p14="http://schemas.microsoft.com/office/powerpoint/2010/main" val="22526150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152</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79512" y="1412776"/>
            <a:ext cx="8784976" cy="3416322"/>
            <a:chOff x="323528" y="1236822"/>
            <a:chExt cx="7848872" cy="3212447"/>
          </a:xfrm>
        </p:grpSpPr>
        <p:sp>
          <p:nvSpPr>
            <p:cNvPr id="10" name="TextBox 9"/>
            <p:cNvSpPr txBox="1"/>
            <p:nvPr/>
          </p:nvSpPr>
          <p:spPr>
            <a:xfrm>
              <a:off x="971600" y="1236822"/>
              <a:ext cx="7200800" cy="3212447"/>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public class</a:t>
              </a:r>
              <a:r>
                <a:rPr lang="en-US" dirty="0">
                  <a:solidFill>
                    <a:srgbClr val="0000FF"/>
                  </a:solidFill>
                </a:rPr>
                <a:t> selfCheck1</a:t>
              </a:r>
            </a:p>
            <a:p>
              <a:r>
                <a:rPr lang="en-US" dirty="0">
                  <a:solidFill>
                    <a:srgbClr val="0000FF"/>
                  </a:solidFill>
                </a:rPr>
                <a:t>{</a:t>
              </a:r>
            </a:p>
            <a:p>
              <a:r>
                <a:rPr lang="en-US" dirty="0">
                  <a:solidFill>
                    <a:srgbClr val="00B0F0"/>
                  </a:solidFill>
                </a:rPr>
                <a:t>   public static void</a:t>
              </a:r>
              <a:r>
                <a:rPr lang="en-US" dirty="0">
                  <a:solidFill>
                    <a:srgbClr val="0000FF"/>
                  </a:solidFill>
                </a:rPr>
                <a:t> 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B0F0"/>
                  </a:solidFill>
                </a:rPr>
                <a:t>         </a:t>
              </a:r>
              <a:r>
                <a:rPr lang="en-US" dirty="0" err="1">
                  <a:solidFill>
                    <a:srgbClr val="00B0F0"/>
                  </a:solidFill>
                </a:rPr>
                <a:t>int</a:t>
              </a:r>
              <a:r>
                <a:rPr lang="en-US" dirty="0">
                  <a:solidFill>
                    <a:srgbClr val="00B0F0"/>
                  </a:solidFill>
                </a:rPr>
                <a:t> </a:t>
              </a:r>
              <a:r>
                <a:rPr lang="en-US" dirty="0" err="1">
                  <a:solidFill>
                    <a:srgbClr val="0000FF"/>
                  </a:solidFill>
                </a:rPr>
                <a:t>num</a:t>
              </a:r>
              <a:r>
                <a:rPr lang="en-US" dirty="0">
                  <a:solidFill>
                    <a:srgbClr val="0000FF"/>
                  </a:solidFill>
                </a:rPr>
                <a:t> = 52033;</a:t>
              </a:r>
            </a:p>
            <a:p>
              <a:r>
                <a:rPr lang="en-US" dirty="0">
                  <a:solidFill>
                    <a:srgbClr val="00B0F0"/>
                  </a:solidFill>
                </a:rPr>
                <a:t>         double</a:t>
              </a:r>
              <a:r>
                <a:rPr lang="en-US" dirty="0">
                  <a:solidFill>
                    <a:srgbClr val="0000FF"/>
                  </a:solidFill>
                </a:rPr>
                <a:t> x = 9234.8667;</a:t>
              </a:r>
            </a:p>
            <a:p>
              <a:r>
                <a:rPr lang="en-US" dirty="0">
                  <a:solidFill>
                    <a:srgbClr val="0000FF"/>
                  </a:solidFill>
                </a:rPr>
                <a:t>         </a:t>
              </a:r>
              <a:r>
                <a:rPr lang="en-US" dirty="0">
                  <a:solidFill>
                    <a:srgbClr val="00B0F0"/>
                  </a:solidFill>
                </a:rPr>
                <a:t>String</a:t>
              </a:r>
              <a:r>
                <a:rPr lang="en-US" dirty="0">
                  <a:solidFill>
                    <a:srgbClr val="0000FF"/>
                  </a:solidFill>
                </a:rPr>
                <a:t> </a:t>
              </a:r>
              <a:r>
                <a:rPr lang="en-US" dirty="0" err="1">
                  <a:solidFill>
                    <a:srgbClr val="0000FF"/>
                  </a:solidFill>
                </a:rPr>
                <a:t>str</a:t>
              </a:r>
              <a:r>
                <a:rPr lang="en-US" dirty="0">
                  <a:solidFill>
                    <a:srgbClr val="0000FF"/>
                  </a:solidFill>
                </a:rPr>
                <a:t> = “Computer Science”;</a:t>
              </a:r>
            </a:p>
            <a:p>
              <a:r>
                <a:rPr lang="en-US" dirty="0">
                  <a:solidFill>
                    <a:srgbClr val="0000FF"/>
                  </a:solidFill>
                </a:rPr>
                <a:t>         </a:t>
              </a:r>
              <a:r>
                <a:rPr lang="en-US" dirty="0" err="1">
                  <a:solidFill>
                    <a:srgbClr val="0000FF"/>
                  </a:solidFill>
                </a:rPr>
                <a:t>System.out.printf</a:t>
              </a:r>
              <a:r>
                <a:rPr lang="en-US" dirty="0">
                  <a:solidFill>
                    <a:srgbClr val="0000FF"/>
                  </a:solidFill>
                </a:rPr>
                <a:t> (“%-5d%-10.2f%-20s ***%n”, </a:t>
              </a:r>
              <a:r>
                <a:rPr lang="en-US" dirty="0" err="1">
                  <a:solidFill>
                    <a:srgbClr val="0000FF"/>
                  </a:solidFill>
                </a:rPr>
                <a:t>num</a:t>
              </a:r>
              <a:r>
                <a:rPr lang="en-US" dirty="0">
                  <a:solidFill>
                    <a:srgbClr val="0000FF"/>
                  </a:solidFill>
                </a:rPr>
                <a:t>, x, </a:t>
              </a:r>
              <a:r>
                <a:rPr lang="en-US" dirty="0" err="1">
                  <a:solidFill>
                    <a:srgbClr val="0000FF"/>
                  </a:solidFill>
                </a:rPr>
                <a:t>str</a:t>
              </a:r>
              <a:r>
                <a:rPr lang="en-US" dirty="0">
                  <a:solidFill>
                    <a:srgbClr val="0000FF"/>
                  </a:solidFill>
                </a:rPr>
                <a:t>);</a:t>
              </a:r>
            </a:p>
            <a:p>
              <a:r>
                <a:rPr lang="en-US" dirty="0">
                  <a:solidFill>
                    <a:srgbClr val="0000FF"/>
                  </a:solidFill>
                </a:rPr>
                <a:t>         </a:t>
              </a:r>
              <a:r>
                <a:rPr lang="en-US" dirty="0" err="1">
                  <a:solidFill>
                    <a:srgbClr val="0000FF"/>
                  </a:solidFill>
                </a:rPr>
                <a:t>System.out.printf</a:t>
              </a:r>
              <a:r>
                <a:rPr lang="en-US" dirty="0">
                  <a:solidFill>
                    <a:srgbClr val="0000FF"/>
                  </a:solidFill>
                </a:rPr>
                <a:t> (“%-25s%-6d%-12.3f ***%n”, </a:t>
              </a:r>
              <a:r>
                <a:rPr lang="en-US" dirty="0" err="1">
                  <a:solidFill>
                    <a:srgbClr val="0000FF"/>
                  </a:solidFill>
                </a:rPr>
                <a:t>str</a:t>
              </a:r>
              <a:r>
                <a:rPr lang="en-US" dirty="0">
                  <a:solidFill>
                    <a:srgbClr val="0000FF"/>
                  </a:solidFill>
                </a:rPr>
                <a:t>, </a:t>
              </a:r>
              <a:r>
                <a:rPr lang="en-US" dirty="0" err="1">
                  <a:solidFill>
                    <a:srgbClr val="0000FF"/>
                  </a:solidFill>
                </a:rPr>
                <a:t>num</a:t>
              </a:r>
              <a:r>
                <a:rPr lang="en-US" dirty="0">
                  <a:solidFill>
                    <a:srgbClr val="0000FF"/>
                  </a:solidFill>
                </a:rPr>
                <a:t>, x);</a:t>
              </a:r>
            </a:p>
            <a:p>
              <a:r>
                <a:rPr lang="en-US" dirty="0">
                  <a:solidFill>
                    <a:srgbClr val="0000FF"/>
                  </a:solidFill>
                </a:rPr>
                <a:t>         </a:t>
              </a:r>
              <a:r>
                <a:rPr lang="en-US" dirty="0" err="1">
                  <a:solidFill>
                    <a:srgbClr val="0000FF"/>
                  </a:solidFill>
                </a:rPr>
                <a:t>System.out.printf</a:t>
              </a:r>
              <a:r>
                <a:rPr lang="en-US" dirty="0">
                  <a:solidFill>
                    <a:srgbClr val="0000FF"/>
                  </a:solidFill>
                </a:rPr>
                <a:t> (“%-13.4f%-7d%-22s ***%n”, x, </a:t>
              </a:r>
              <a:r>
                <a:rPr lang="en-US" dirty="0" err="1">
                  <a:solidFill>
                    <a:srgbClr val="0000FF"/>
                  </a:solidFill>
                </a:rPr>
                <a:t>num</a:t>
              </a:r>
              <a:r>
                <a:rPr lang="en-US" dirty="0">
                  <a:solidFill>
                    <a:srgbClr val="0000FF"/>
                  </a:solidFill>
                </a:rPr>
                <a:t>, </a:t>
              </a:r>
              <a:r>
                <a:rPr lang="en-US" dirty="0" err="1">
                  <a:solidFill>
                    <a:srgbClr val="0000FF"/>
                  </a:solidFill>
                </a:rPr>
                <a:t>str</a:t>
              </a:r>
              <a:r>
                <a:rPr lang="en-US" dirty="0">
                  <a:solidFill>
                    <a:srgbClr val="0000FF"/>
                  </a:solidFill>
                </a:rPr>
                <a:t>);</a:t>
              </a:r>
            </a:p>
            <a:p>
              <a:r>
                <a:rPr lang="en-US" dirty="0">
                  <a:solidFill>
                    <a:srgbClr val="0000FF"/>
                  </a:solidFill>
                </a:rPr>
                <a:t>      } </a:t>
              </a:r>
              <a:r>
                <a:rPr lang="en-US" dirty="0"/>
                <a:t>// end main</a:t>
              </a:r>
            </a:p>
            <a:p>
              <a:r>
                <a:rPr lang="en-US" dirty="0">
                  <a:solidFill>
                    <a:srgbClr val="0000FF"/>
                  </a:solidFill>
                </a:rPr>
                <a:t>} </a:t>
              </a:r>
              <a:r>
                <a:rPr lang="en-US" dirty="0"/>
                <a:t>// end class</a:t>
              </a:r>
            </a:p>
          </p:txBody>
        </p:sp>
        <p:sp>
          <p:nvSpPr>
            <p:cNvPr id="12" name="TextBox 11"/>
            <p:cNvSpPr txBox="1"/>
            <p:nvPr/>
          </p:nvSpPr>
          <p:spPr>
            <a:xfrm>
              <a:off x="323528" y="1236822"/>
              <a:ext cx="576064" cy="3212445"/>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p:txBody>
        </p:sp>
      </p:grpSp>
      <p:sp>
        <p:nvSpPr>
          <p:cNvPr id="13" name="TextBox 12"/>
          <p:cNvSpPr txBox="1"/>
          <p:nvPr/>
        </p:nvSpPr>
        <p:spPr>
          <a:xfrm>
            <a:off x="179512" y="90872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What is the output of the following program:</a:t>
            </a:r>
          </a:p>
        </p:txBody>
      </p:sp>
      <p:sp>
        <p:nvSpPr>
          <p:cNvPr id="11" name="TextBox 10"/>
          <p:cNvSpPr txBox="1"/>
          <p:nvPr/>
        </p:nvSpPr>
        <p:spPr>
          <a:xfrm>
            <a:off x="71406" y="6496070"/>
            <a:ext cx="4000528" cy="276999"/>
          </a:xfrm>
          <a:prstGeom prst="rect">
            <a:avLst/>
          </a:prstGeom>
          <a:noFill/>
        </p:spPr>
        <p:txBody>
          <a:bodyPr wrap="square" rtlCol="0">
            <a:spAutoFit/>
          </a:bodyPr>
          <a:lstStyle/>
          <a:p>
            <a:r>
              <a:rPr lang="en-US" sz="1200" dirty="0"/>
              <a:t>W3.3 Output Statements</a:t>
            </a:r>
          </a:p>
        </p:txBody>
      </p:sp>
    </p:spTree>
    <p:extLst>
      <p:ext uri="{BB962C8B-B14F-4D97-AF65-F5344CB8AC3E}">
        <p14:creationId xmlns:p14="http://schemas.microsoft.com/office/powerpoint/2010/main" val="27284293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153</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3528391"/>
          </a:xfrm>
        </p:spPr>
        <p:txBody>
          <a:bodyPr>
            <a:no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A milk carton can hold 3.78 liters of milk. Each morning, a dairy farm ships cartons of milk to a local grocery store. The cost of producing one liter of milk is $0.38, and the profit of each carton of milk is $0.27. Write a program that does the following:</a:t>
            </a:r>
          </a:p>
          <a:p>
            <a:pPr lvl="1" algn="just">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Prompts the user to enter the total amount of milk produced in the morning.</a:t>
            </a:r>
          </a:p>
          <a:p>
            <a:pPr lvl="1" algn="just">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Outputs the number of milk cartons needed to hold milk (Round your answer to the nearest integer).</a:t>
            </a:r>
          </a:p>
          <a:p>
            <a:pPr lvl="1" algn="just">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Outputs the cost of producing milk.</a:t>
            </a:r>
          </a:p>
          <a:p>
            <a:pPr lvl="1" algn="just">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Output the profit for producing milk.</a:t>
            </a:r>
          </a:p>
          <a:p>
            <a:pPr lvl="1" algn="just"/>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1406" y="6429396"/>
            <a:ext cx="4000528" cy="276999"/>
          </a:xfrm>
          <a:prstGeom prst="rect">
            <a:avLst/>
          </a:prstGeom>
          <a:noFill/>
        </p:spPr>
        <p:txBody>
          <a:bodyPr wrap="square" rtlCol="0">
            <a:spAutoFit/>
          </a:bodyPr>
          <a:lstStyle/>
          <a:p>
            <a:r>
              <a:rPr lang="en-US" sz="1200" dirty="0"/>
              <a:t>W3.3 Output Statements</a:t>
            </a:r>
          </a:p>
        </p:txBody>
      </p:sp>
    </p:spTree>
    <p:extLst>
      <p:ext uri="{BB962C8B-B14F-4D97-AF65-F5344CB8AC3E}">
        <p14:creationId xmlns:p14="http://schemas.microsoft.com/office/powerpoint/2010/main" val="8962096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348880"/>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THE </a:t>
            </a:r>
            <a:r>
              <a:rPr lang="en-US" sz="5400" dirty="0">
                <a:solidFill>
                  <a:srgbClr val="00B0F0"/>
                </a:solidFill>
              </a:rPr>
              <a:t>String</a:t>
            </a:r>
            <a:r>
              <a:rPr lang="en-US" sz="5400" dirty="0">
                <a:solidFill>
                  <a:srgbClr val="C00000"/>
                </a:solidFill>
              </a:rPr>
              <a:t> CLASS</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2" name="Slide Number Placeholder 1"/>
          <p:cNvSpPr>
            <a:spLocks noGrp="1"/>
          </p:cNvSpPr>
          <p:nvPr>
            <p:ph type="sldNum" sz="quarter" idx="12"/>
          </p:nvPr>
        </p:nvSpPr>
        <p:spPr/>
        <p:txBody>
          <a:bodyPr/>
          <a:lstStyle/>
          <a:p>
            <a:fld id="{01AC0F99-418A-47AD-8EE9-8B4FF28C0C0C}" type="slidenum">
              <a:rPr lang="en-US" smtClean="0"/>
              <a:pPr/>
              <a:t>154</a:t>
            </a:fld>
            <a:endParaRPr lang="en-US"/>
          </a:p>
        </p:txBody>
      </p:sp>
    </p:spTree>
    <p:extLst>
      <p:ext uri="{BB962C8B-B14F-4D97-AF65-F5344CB8AC3E}">
        <p14:creationId xmlns:p14="http://schemas.microsoft.com/office/powerpoint/2010/main" val="17032617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buNone/>
            </a:pPr>
            <a:r>
              <a:rPr lang="en-US" sz="2000" dirty="0">
                <a:latin typeface="Tahoma" charset="0"/>
                <a:cs typeface="Arial" charset="0"/>
              </a:rPr>
              <a:t>1. Class “</a:t>
            </a:r>
            <a:r>
              <a:rPr lang="en-US" sz="2000" dirty="0">
                <a:solidFill>
                  <a:srgbClr val="00B0F0"/>
                </a:solidFill>
                <a:latin typeface="Tahoma" charset="0"/>
                <a:cs typeface="Arial" charset="0"/>
              </a:rPr>
              <a:t>String</a:t>
            </a:r>
            <a:r>
              <a:rPr lang="en-US" sz="2000" dirty="0">
                <a:latin typeface="Tahoma" charset="0"/>
                <a:cs typeface="Arial" charset="0"/>
              </a:rPr>
              <a:t>”</a:t>
            </a:r>
          </a:p>
          <a:p>
            <a:pPr marL="0" indent="0">
              <a:lnSpc>
                <a:spcPct val="90000"/>
              </a:lnSpc>
              <a:spcBef>
                <a:spcPts val="1200"/>
              </a:spcBef>
              <a:buNone/>
            </a:pPr>
            <a:r>
              <a:rPr lang="en-US" sz="2000" dirty="0">
                <a:latin typeface="Tahoma" charset="0"/>
                <a:cs typeface="Arial" charset="0"/>
              </a:rPr>
              <a:t>2. </a:t>
            </a:r>
            <a:r>
              <a:rPr lang="en-US" sz="2000" dirty="0">
                <a:solidFill>
                  <a:srgbClr val="00B0F0"/>
                </a:solidFill>
                <a:latin typeface="Tahoma" charset="0"/>
                <a:cs typeface="Arial" charset="0"/>
              </a:rPr>
              <a:t>String </a:t>
            </a:r>
            <a:r>
              <a:rPr lang="en-US" sz="2000" dirty="0">
                <a:latin typeface="Tahoma" charset="0"/>
                <a:cs typeface="Arial" charset="0"/>
              </a:rPr>
              <a:t>Specification</a:t>
            </a:r>
          </a:p>
          <a:p>
            <a:pPr marL="0" indent="0" eaLnBrk="1" hangingPunct="1">
              <a:lnSpc>
                <a:spcPct val="90000"/>
              </a:lnSpc>
              <a:spcBef>
                <a:spcPts val="1200"/>
              </a:spcBef>
              <a:spcAft>
                <a:spcPts val="600"/>
              </a:spcAft>
              <a:buNone/>
            </a:pPr>
            <a:r>
              <a:rPr lang="en-US" sz="2000" dirty="0">
                <a:latin typeface="Tahoma" charset="0"/>
                <a:cs typeface="Arial" charset="0"/>
              </a:rPr>
              <a:t>3. </a:t>
            </a:r>
            <a:r>
              <a:rPr lang="en-US" sz="2000" dirty="0">
                <a:solidFill>
                  <a:srgbClr val="00B0F0"/>
                </a:solidFill>
                <a:latin typeface="Tahoma" charset="0"/>
                <a:cs typeface="Arial" charset="0"/>
              </a:rPr>
              <a:t>String </a:t>
            </a:r>
            <a:r>
              <a:rPr lang="en-US" sz="2000" dirty="0">
                <a:latin typeface="Tahoma" charset="0"/>
                <a:cs typeface="Arial" charset="0"/>
              </a:rPr>
              <a:t>a Refrence</a:t>
            </a:r>
          </a:p>
          <a:p>
            <a:pPr marL="0" indent="0">
              <a:lnSpc>
                <a:spcPct val="90000"/>
              </a:lnSpc>
              <a:spcBef>
                <a:spcPts val="0"/>
              </a:spcBef>
              <a:spcAft>
                <a:spcPts val="600"/>
              </a:spcAft>
              <a:buNone/>
            </a:pPr>
            <a:r>
              <a:rPr lang="en-US" sz="2000" dirty="0">
                <a:latin typeface="Tahoma" charset="0"/>
                <a:cs typeface="Arial" charset="0"/>
              </a:rPr>
              <a:t>4. Primitive vs. Refrence</a:t>
            </a:r>
          </a:p>
          <a:p>
            <a:pPr marL="0" indent="0">
              <a:lnSpc>
                <a:spcPct val="90000"/>
              </a:lnSpc>
              <a:spcBef>
                <a:spcPts val="0"/>
              </a:spcBef>
              <a:spcAft>
                <a:spcPts val="600"/>
              </a:spcAft>
              <a:buNone/>
            </a:pPr>
            <a:r>
              <a:rPr lang="en-US" sz="2000" dirty="0">
                <a:latin typeface="Tahoma" charset="0"/>
                <a:cs typeface="Arial" charset="0"/>
              </a:rPr>
              <a:t>5. String Methods</a:t>
            </a:r>
          </a:p>
          <a:p>
            <a:pPr marL="0" indent="0">
              <a:lnSpc>
                <a:spcPct val="90000"/>
              </a:lnSpc>
              <a:spcBef>
                <a:spcPts val="0"/>
              </a:spcBef>
              <a:spcAft>
                <a:spcPts val="600"/>
              </a:spcAft>
              <a:buNone/>
            </a:pPr>
            <a:r>
              <a:rPr lang="en-US" sz="2000" dirty="0">
                <a:latin typeface="Tahoma" charset="0"/>
                <a:cs typeface="Arial" charset="0"/>
              </a:rPr>
              <a:t>6. String Parsing</a:t>
            </a: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155</a:t>
            </a:fld>
            <a:endParaRPr lang="en-US"/>
          </a:p>
        </p:txBody>
      </p:sp>
    </p:spTree>
    <p:extLst>
      <p:ext uri="{BB962C8B-B14F-4D97-AF65-F5344CB8AC3E}">
        <p14:creationId xmlns:p14="http://schemas.microsoft.com/office/powerpoint/2010/main" val="34517114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CLASS “</a:t>
            </a:r>
            <a:r>
              <a:rPr lang="en-US" sz="4000" dirty="0">
                <a:solidFill>
                  <a:srgbClr val="00B0F0"/>
                </a:solidFill>
                <a:latin typeface="Tahoma" charset="0"/>
                <a:cs typeface="Arial" charset="0"/>
              </a:rPr>
              <a:t>String</a:t>
            </a:r>
            <a:r>
              <a:rPr lang="en-US" sz="4000" dirty="0">
                <a:solidFill>
                  <a:schemeClr val="accent2"/>
                </a:solidFill>
                <a:latin typeface="Tahoma" charset="0"/>
                <a:cs typeface="Arial" charset="0"/>
              </a:rPr>
              <a: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156</a:t>
            </a:fld>
            <a:endParaRPr lang="en-US"/>
          </a:p>
        </p:txBody>
      </p:sp>
      <p:sp>
        <p:nvSpPr>
          <p:cNvPr id="35" name="TextBox 34"/>
          <p:cNvSpPr txBox="1"/>
          <p:nvPr/>
        </p:nvSpPr>
        <p:spPr>
          <a:xfrm>
            <a:off x="251520" y="764704"/>
            <a:ext cx="8640960" cy="1077218"/>
          </a:xfrm>
          <a:prstGeom prst="rect">
            <a:avLst/>
          </a:prstGeom>
          <a:noFill/>
        </p:spPr>
        <p:txBody>
          <a:bodyPr wrap="square" rtlCol="0">
            <a:spAutoFit/>
          </a:bodyPr>
          <a:lstStyle/>
          <a:p>
            <a:r>
              <a:rPr lang="en-US" altLang="en-US" sz="2400" dirty="0"/>
              <a:t>A value of type </a:t>
            </a:r>
            <a:r>
              <a:rPr lang="en-US" altLang="en-US" sz="2400" b="1" dirty="0">
                <a:solidFill>
                  <a:schemeClr val="accent2"/>
                </a:solidFill>
                <a:latin typeface="Courier New" panose="02070309020205020404" pitchFamily="49" charset="0"/>
              </a:rPr>
              <a:t>String</a:t>
            </a:r>
            <a:r>
              <a:rPr lang="en-US" altLang="en-US" sz="2400" dirty="0"/>
              <a:t> is a </a:t>
            </a:r>
          </a:p>
          <a:p>
            <a:pPr lvl="1"/>
            <a:r>
              <a:rPr lang="en-US" altLang="en-US" sz="2000" dirty="0"/>
              <a:t>Sequence of </a:t>
            </a:r>
            <a:r>
              <a:rPr lang="en-US" sz="2000" dirty="0">
                <a:latin typeface="Tahoma" panose="020B0604030504040204" pitchFamily="34" charset="0"/>
                <a:ea typeface="Tahoma" panose="020B0604030504040204" pitchFamily="34" charset="0"/>
                <a:cs typeface="Tahoma" panose="020B0604030504040204" pitchFamily="34" charset="0"/>
              </a:rPr>
              <a:t>zero or more characters.</a:t>
            </a:r>
            <a:r>
              <a:rPr lang="en-US" altLang="en-US" sz="2000" dirty="0"/>
              <a:t> </a:t>
            </a:r>
          </a:p>
          <a:p>
            <a:pPr lvl="1"/>
            <a:r>
              <a:rPr lang="en-US" altLang="en-US" sz="2000" dirty="0"/>
              <a:t>Treated as a single item.</a:t>
            </a:r>
          </a:p>
        </p:txBody>
      </p:sp>
      <p:sp>
        <p:nvSpPr>
          <p:cNvPr id="50" name="TextBox 49"/>
          <p:cNvSpPr txBox="1"/>
          <p:nvPr/>
        </p:nvSpPr>
        <p:spPr>
          <a:xfrm>
            <a:off x="189192" y="1821933"/>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Java,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latin typeface="Tahoma" panose="020B0604030504040204" pitchFamily="34" charset="0"/>
                <a:ea typeface="Tahoma" panose="020B0604030504040204" pitchFamily="34" charset="0"/>
                <a:cs typeface="Tahoma" panose="020B0604030504040204" pitchFamily="34" charset="0"/>
              </a:rPr>
              <a:t> is enclosed between “double quotation”.</a:t>
            </a:r>
          </a:p>
        </p:txBody>
      </p:sp>
      <p:sp>
        <p:nvSpPr>
          <p:cNvPr id="53" name="TextBox 52"/>
          <p:cNvSpPr txBox="1"/>
          <p:nvPr/>
        </p:nvSpPr>
        <p:spPr>
          <a:xfrm>
            <a:off x="251520" y="4488407"/>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that contains no characters is called 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null string </a:t>
            </a:r>
            <a:r>
              <a:rPr lang="en-US" sz="2000" dirty="0">
                <a:latin typeface="Tahoma" panose="020B0604030504040204" pitchFamily="34" charset="0"/>
                <a:ea typeface="Tahoma" panose="020B0604030504040204" pitchFamily="34" charset="0"/>
                <a:cs typeface="Tahoma" panose="020B0604030504040204" pitchFamily="34" charset="0"/>
              </a:rPr>
              <a:t>or an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empty string</a:t>
            </a:r>
            <a:r>
              <a:rPr lang="en-US" sz="2000" dirty="0">
                <a:latin typeface="Tahoma" panose="020B0604030504040204" pitchFamily="34" charset="0"/>
                <a:ea typeface="Tahoma" panose="020B0604030504040204" pitchFamily="34" charset="0"/>
                <a:cs typeface="Tahoma" panose="020B0604030504040204" pitchFamily="34" charset="0"/>
              </a:rPr>
              <a:t>. This is written as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54" name="TextBox 53"/>
          <p:cNvSpPr txBox="1"/>
          <p:nvPr/>
        </p:nvSpPr>
        <p:spPr>
          <a:xfrm>
            <a:off x="251520" y="3404609"/>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Every character in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has a specific position.</a:t>
            </a:r>
          </a:p>
        </p:txBody>
      </p:sp>
      <p:sp>
        <p:nvSpPr>
          <p:cNvPr id="55" name="TextBox 54"/>
          <p:cNvSpPr txBox="1"/>
          <p:nvPr/>
        </p:nvSpPr>
        <p:spPr>
          <a:xfrm>
            <a:off x="251520" y="3756809"/>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position </a:t>
            </a:r>
            <a:r>
              <a:rPr lang="en-US" sz="2000" dirty="0">
                <a:latin typeface="Tahoma" panose="020B0604030504040204" pitchFamily="34" charset="0"/>
                <a:ea typeface="Tahoma" panose="020B0604030504040204" pitchFamily="34" charset="0"/>
                <a:cs typeface="Tahoma" panose="020B0604030504040204" pitchFamily="34" charset="0"/>
              </a:rPr>
              <a:t>of the first character in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is zero.</a:t>
            </a:r>
          </a:p>
        </p:txBody>
      </p:sp>
      <p:sp>
        <p:nvSpPr>
          <p:cNvPr id="56" name="TextBox 55"/>
          <p:cNvSpPr txBox="1"/>
          <p:nvPr/>
        </p:nvSpPr>
        <p:spPr>
          <a:xfrm>
            <a:off x="251520" y="410901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length </a:t>
            </a:r>
            <a:r>
              <a:rPr lang="en-US" sz="2000" dirty="0">
                <a:latin typeface="Tahoma" panose="020B0604030504040204" pitchFamily="34" charset="0"/>
                <a:ea typeface="Tahoma" panose="020B0604030504040204" pitchFamily="34" charset="0"/>
                <a:cs typeface="Tahoma" panose="020B0604030504040204" pitchFamily="34" charset="0"/>
              </a:rPr>
              <a:t>of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is the number of included characters.</a:t>
            </a:r>
          </a:p>
        </p:txBody>
      </p:sp>
      <p:sp>
        <p:nvSpPr>
          <p:cNvPr id="59" name="TextBox 58"/>
          <p:cNvSpPr txBox="1"/>
          <p:nvPr/>
        </p:nvSpPr>
        <p:spPr>
          <a:xfrm>
            <a:off x="197728" y="2145678"/>
            <a:ext cx="8761512" cy="1323439"/>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Examples of strings include:</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“Computer Science”</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“King Saud University”</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“KSA”</a:t>
            </a:r>
          </a:p>
        </p:txBody>
      </p:sp>
      <p:sp>
        <p:nvSpPr>
          <p:cNvPr id="15" name="Rectangle 14"/>
          <p:cNvSpPr/>
          <p:nvPr/>
        </p:nvSpPr>
        <p:spPr>
          <a:xfrm>
            <a:off x="251520" y="5541042"/>
            <a:ext cx="8640960" cy="468052"/>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length of the empty (null) string is zero.</a:t>
            </a:r>
            <a:endParaRPr lang="en-US" dirty="0">
              <a:solidFill>
                <a:srgbClr val="FFFF00"/>
              </a:solidFill>
            </a:endParaRPr>
          </a:p>
        </p:txBody>
      </p:sp>
    </p:spTree>
    <p:extLst>
      <p:ext uri="{BB962C8B-B14F-4D97-AF65-F5344CB8AC3E}">
        <p14:creationId xmlns:p14="http://schemas.microsoft.com/office/powerpoint/2010/main" val="40402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500"/>
                                        <p:tgtEl>
                                          <p:spTgt spid="5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left)">
                                      <p:cBhvr>
                                        <p:cTn id="19" dur="500"/>
                                        <p:tgtEl>
                                          <p:spTgt spid="5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left)">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0" grpId="0"/>
      <p:bldP spid="53" grpId="0"/>
      <p:bldP spid="54" grpId="0"/>
      <p:bldP spid="55" grpId="0"/>
      <p:bldP spid="56" grpId="0"/>
      <p:bldP spid="59" grpId="0"/>
      <p:bldP spid="1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defTabSz="685800" fontAlgn="base">
              <a:lnSpc>
                <a:spcPct val="90000"/>
              </a:lnSpc>
              <a:spcBef>
                <a:spcPts val="750"/>
              </a:spcBef>
              <a:spcAft>
                <a:spcPct val="0"/>
              </a:spcAft>
              <a:buClrTx/>
              <a:buSzTx/>
              <a:buNone/>
            </a:pPr>
            <a:r>
              <a:rPr lang="en-US" altLang="en-US" sz="2800" dirty="0">
                <a:solidFill>
                  <a:prstClr val="black"/>
                </a:solidFill>
                <a:latin typeface="Calibri"/>
              </a:rPr>
              <a:t> </a:t>
            </a:r>
          </a:p>
          <a:p>
            <a:pPr marL="171450" lvl="0" indent="-171450" defTabSz="685800" fontAlgn="base">
              <a:lnSpc>
                <a:spcPct val="90000"/>
              </a:lnSpc>
              <a:spcBef>
                <a:spcPts val="750"/>
              </a:spcBef>
              <a:spcAft>
                <a:spcPct val="0"/>
              </a:spcAft>
              <a:buClrTx/>
              <a:buSzTx/>
              <a:buNone/>
            </a:pPr>
            <a:r>
              <a:rPr lang="en-US" altLang="en-US" sz="2800" b="1" dirty="0">
                <a:solidFill>
                  <a:srgbClr val="ED7D31"/>
                </a:solidFill>
                <a:latin typeface="Courier New" panose="02070309020205020404" pitchFamily="49" charset="0"/>
              </a:rPr>
              <a:t>	String greeting;</a:t>
            </a:r>
          </a:p>
          <a:p>
            <a:pPr marL="514350" lvl="1" indent="-171450" defTabSz="685800" fontAlgn="base">
              <a:lnSpc>
                <a:spcPct val="90000"/>
              </a:lnSpc>
              <a:spcBef>
                <a:spcPts val="375"/>
              </a:spcBef>
              <a:spcAft>
                <a:spcPct val="0"/>
              </a:spcAft>
              <a:buClrTx/>
              <a:buNone/>
            </a:pPr>
            <a:r>
              <a:rPr lang="en-US" altLang="en-US" sz="1800" b="1" dirty="0">
                <a:solidFill>
                  <a:srgbClr val="ED7D31"/>
                </a:solidFill>
                <a:latin typeface="Courier New" panose="02070309020205020404" pitchFamily="49" charset="0"/>
              </a:rPr>
              <a:t>greeting = "</a:t>
            </a:r>
            <a:r>
              <a:rPr lang="en-US" sz="1800" b="1" dirty="0">
                <a:solidFill>
                  <a:srgbClr val="ED7D31"/>
                </a:solidFill>
                <a:latin typeface="Courier New" panose="02070309020205020404" pitchFamily="49" charset="0"/>
              </a:rPr>
              <a:t>How are you?</a:t>
            </a:r>
            <a:r>
              <a:rPr lang="en-US" altLang="en-US" sz="1800" b="1" dirty="0">
                <a:solidFill>
                  <a:srgbClr val="ED7D31"/>
                </a:solidFill>
                <a:latin typeface="Courier New" panose="02070309020205020404" pitchFamily="49" charset="0"/>
              </a:rPr>
              <a:t>";</a:t>
            </a:r>
          </a:p>
          <a:p>
            <a:pPr marL="514350" lvl="1" indent="-171450" defTabSz="685800" fontAlgn="base">
              <a:lnSpc>
                <a:spcPct val="90000"/>
              </a:lnSpc>
              <a:spcBef>
                <a:spcPts val="375"/>
              </a:spcBef>
              <a:spcAft>
                <a:spcPct val="0"/>
              </a:spcAft>
              <a:buClrTx/>
              <a:buNone/>
            </a:pPr>
            <a:r>
              <a:rPr lang="en-US" altLang="en-US" sz="2400" dirty="0">
                <a:solidFill>
                  <a:prstClr val="black"/>
                </a:solidFill>
                <a:latin typeface="Calibri"/>
              </a:rPr>
              <a:t>or</a:t>
            </a:r>
            <a:endParaRPr lang="en-US" altLang="en-US" sz="2000" dirty="0">
              <a:solidFill>
                <a:prstClr val="black"/>
              </a:solidFill>
              <a:latin typeface="Calibri"/>
            </a:endParaRPr>
          </a:p>
          <a:p>
            <a:pPr marL="514350" lvl="1" indent="-171450" defTabSz="685800" fontAlgn="base">
              <a:lnSpc>
                <a:spcPct val="90000"/>
              </a:lnSpc>
              <a:spcBef>
                <a:spcPts val="375"/>
              </a:spcBef>
              <a:spcAft>
                <a:spcPct val="0"/>
              </a:spcAft>
              <a:buClrTx/>
              <a:buNone/>
            </a:pPr>
            <a:r>
              <a:rPr lang="en-US" altLang="en-US" sz="1800" b="1" dirty="0">
                <a:solidFill>
                  <a:srgbClr val="ED7D31"/>
                </a:solidFill>
                <a:latin typeface="Courier New" panose="02070309020205020404" pitchFamily="49" charset="0"/>
              </a:rPr>
              <a:t>String greeting = "</a:t>
            </a:r>
            <a:r>
              <a:rPr lang="en-US" sz="1800" b="1" dirty="0">
                <a:solidFill>
                  <a:srgbClr val="ED7D31"/>
                </a:solidFill>
                <a:latin typeface="Courier New" panose="02070309020205020404" pitchFamily="49" charset="0"/>
              </a:rPr>
              <a:t>How are you?</a:t>
            </a:r>
            <a:r>
              <a:rPr lang="en-US" altLang="en-US" sz="1800" b="1" dirty="0">
                <a:solidFill>
                  <a:srgbClr val="ED7D31"/>
                </a:solidFill>
                <a:latin typeface="Courier New" panose="02070309020205020404" pitchFamily="49" charset="0"/>
              </a:rPr>
              <a:t>";</a:t>
            </a:r>
          </a:p>
          <a:p>
            <a:pPr marL="514350" lvl="1" indent="-171450" defTabSz="685800" fontAlgn="base">
              <a:lnSpc>
                <a:spcPct val="90000"/>
              </a:lnSpc>
              <a:spcBef>
                <a:spcPts val="375"/>
              </a:spcBef>
              <a:spcAft>
                <a:spcPct val="0"/>
              </a:spcAft>
              <a:buClrTx/>
              <a:buNone/>
            </a:pPr>
            <a:r>
              <a:rPr lang="en-US" altLang="en-US" sz="2400" dirty="0">
                <a:solidFill>
                  <a:prstClr val="black"/>
                </a:solidFill>
                <a:latin typeface="Calibri"/>
              </a:rPr>
              <a:t>or</a:t>
            </a:r>
          </a:p>
          <a:p>
            <a:pPr marL="514350" lvl="1" indent="-171450" defTabSz="685800" fontAlgn="base">
              <a:lnSpc>
                <a:spcPct val="90000"/>
              </a:lnSpc>
              <a:spcBef>
                <a:spcPts val="375"/>
              </a:spcBef>
              <a:spcAft>
                <a:spcPct val="0"/>
              </a:spcAft>
              <a:buClrTx/>
              <a:buNone/>
            </a:pPr>
            <a:r>
              <a:rPr lang="en-US" altLang="en-US" sz="1800" b="1" dirty="0">
                <a:solidFill>
                  <a:srgbClr val="ED7D31"/>
                </a:solidFill>
                <a:latin typeface="Courier New" panose="02070309020205020404" pitchFamily="49" charset="0"/>
              </a:rPr>
              <a:t>String greeting = new String("</a:t>
            </a:r>
            <a:r>
              <a:rPr lang="en-US" sz="1800" b="1" dirty="0">
                <a:solidFill>
                  <a:srgbClr val="ED7D31"/>
                </a:solidFill>
                <a:latin typeface="Courier New" panose="02070309020205020404" pitchFamily="49" charset="0"/>
              </a:rPr>
              <a:t>How are you?</a:t>
            </a:r>
            <a:r>
              <a:rPr lang="en-US" altLang="en-US" sz="1800" b="1" dirty="0">
                <a:solidFill>
                  <a:srgbClr val="ED7D31"/>
                </a:solidFill>
                <a:latin typeface="Courier New" panose="02070309020205020404" pitchFamily="49" charset="0"/>
              </a:rPr>
              <a:t>");</a:t>
            </a:r>
          </a:p>
        </p:txBody>
      </p:sp>
      <p:sp>
        <p:nvSpPr>
          <p:cNvPr id="3" name="Slide Number Placeholder 2"/>
          <p:cNvSpPr>
            <a:spLocks noGrp="1"/>
          </p:cNvSpPr>
          <p:nvPr>
            <p:ph type="sldNum" sz="quarter" idx="12"/>
          </p:nvPr>
        </p:nvSpPr>
        <p:spPr/>
        <p:txBody>
          <a:bodyPr/>
          <a:lstStyle/>
          <a:p>
            <a:fld id="{01AC0F99-418A-47AD-8EE9-8B4FF28C0C0C}" type="slidenum">
              <a:rPr lang="en-US" smtClean="0"/>
              <a:pPr/>
              <a:t>157</a:t>
            </a:fld>
            <a:endParaRPr lang="en-US"/>
          </a:p>
        </p:txBody>
      </p:sp>
      <p:sp>
        <p:nvSpPr>
          <p:cNvPr id="4" name="Title 3"/>
          <p:cNvSpPr>
            <a:spLocks noGrp="1"/>
          </p:cNvSpPr>
          <p:nvPr>
            <p:ph type="title"/>
          </p:nvPr>
        </p:nvSpPr>
        <p:spPr/>
        <p:txBody>
          <a:bodyPr/>
          <a:lstStyle/>
          <a:p>
            <a:r>
              <a:rPr lang="en-US" sz="4400" dirty="0">
                <a:solidFill>
                  <a:srgbClr val="00B0F0"/>
                </a:solidFill>
                <a:latin typeface="Tahoma" charset="0"/>
                <a:cs typeface="Arial" charset="0"/>
              </a:rPr>
              <a:t>2.String </a:t>
            </a:r>
            <a:r>
              <a:rPr lang="en-US" sz="4400" dirty="0">
                <a:solidFill>
                  <a:schemeClr val="accent2"/>
                </a:solidFill>
                <a:latin typeface="Tahoma" charset="0"/>
                <a:cs typeface="Arial" charset="0"/>
              </a:rPr>
              <a:t>DECLARATION</a:t>
            </a:r>
            <a:endParaRPr lang="en-US" dirty="0"/>
          </a:p>
        </p:txBody>
      </p:sp>
      <p:cxnSp>
        <p:nvCxnSpPr>
          <p:cNvPr id="5" name="Straight Connector 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288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6797" y="1243829"/>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8" name="Group 7"/>
          <p:cNvGrpSpPr/>
          <p:nvPr/>
        </p:nvGrpSpPr>
        <p:grpSpPr>
          <a:xfrm>
            <a:off x="292157" y="4290575"/>
            <a:ext cx="2032553" cy="720080"/>
            <a:chOff x="179512" y="1988840"/>
            <a:chExt cx="1125163" cy="720080"/>
          </a:xfrm>
        </p:grpSpPr>
        <p:sp>
          <p:nvSpPr>
            <p:cNvPr id="9" name="Rounded Rectangle 8"/>
            <p:cNvSpPr/>
            <p:nvPr/>
          </p:nvSpPr>
          <p:spPr>
            <a:xfrm>
              <a:off x="900916" y="1988840"/>
              <a:ext cx="403759" cy="72008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102</a:t>
              </a:r>
            </a:p>
          </p:txBody>
        </p:sp>
        <p:sp>
          <p:nvSpPr>
            <p:cNvPr id="10" name="Rounded Rectangle 9"/>
            <p:cNvSpPr/>
            <p:nvPr/>
          </p:nvSpPr>
          <p:spPr>
            <a:xfrm>
              <a:off x="179512" y="1988840"/>
              <a:ext cx="670191"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greeting</a:t>
              </a:r>
            </a:p>
          </p:txBody>
        </p:sp>
      </p:grpSp>
      <p:graphicFrame>
        <p:nvGraphicFramePr>
          <p:cNvPr id="11" name="Table 10"/>
          <p:cNvGraphicFramePr>
            <a:graphicFrameLocks noGrp="1"/>
          </p:cNvGraphicFramePr>
          <p:nvPr/>
        </p:nvGraphicFramePr>
        <p:xfrm>
          <a:off x="1611765" y="5445224"/>
          <a:ext cx="7240078" cy="741680"/>
        </p:xfrm>
        <a:graphic>
          <a:graphicData uri="http://schemas.openxmlformats.org/drawingml/2006/table">
            <a:tbl>
              <a:tblPr firstRow="1" bandRow="1">
                <a:tableStyleId>{00A15C55-8517-42AA-B614-E9B94910E393}</a:tableStyleId>
              </a:tblPr>
              <a:tblGrid>
                <a:gridCol w="736018">
                  <a:extLst>
                    <a:ext uri="{9D8B030D-6E8A-4147-A177-3AD203B41FA5}">
                      <a16:colId xmlns:a16="http://schemas.microsoft.com/office/drawing/2014/main" val="20000"/>
                    </a:ext>
                  </a:extLst>
                </a:gridCol>
                <a:gridCol w="542005">
                  <a:extLst>
                    <a:ext uri="{9D8B030D-6E8A-4147-A177-3AD203B41FA5}">
                      <a16:colId xmlns:a16="http://schemas.microsoft.com/office/drawing/2014/main" val="20001"/>
                    </a:ext>
                  </a:extLst>
                </a:gridCol>
                <a:gridCol w="542005">
                  <a:extLst>
                    <a:ext uri="{9D8B030D-6E8A-4147-A177-3AD203B41FA5}">
                      <a16:colId xmlns:a16="http://schemas.microsoft.com/office/drawing/2014/main" val="20002"/>
                    </a:ext>
                  </a:extLst>
                </a:gridCol>
                <a:gridCol w="542005">
                  <a:extLst>
                    <a:ext uri="{9D8B030D-6E8A-4147-A177-3AD203B41FA5}">
                      <a16:colId xmlns:a16="http://schemas.microsoft.com/office/drawing/2014/main" val="20003"/>
                    </a:ext>
                  </a:extLst>
                </a:gridCol>
                <a:gridCol w="542005">
                  <a:extLst>
                    <a:ext uri="{9D8B030D-6E8A-4147-A177-3AD203B41FA5}">
                      <a16:colId xmlns:a16="http://schemas.microsoft.com/office/drawing/2014/main" val="20004"/>
                    </a:ext>
                  </a:extLst>
                </a:gridCol>
                <a:gridCol w="542005">
                  <a:extLst>
                    <a:ext uri="{9D8B030D-6E8A-4147-A177-3AD203B41FA5}">
                      <a16:colId xmlns:a16="http://schemas.microsoft.com/office/drawing/2014/main" val="20005"/>
                    </a:ext>
                  </a:extLst>
                </a:gridCol>
                <a:gridCol w="542005">
                  <a:extLst>
                    <a:ext uri="{9D8B030D-6E8A-4147-A177-3AD203B41FA5}">
                      <a16:colId xmlns:a16="http://schemas.microsoft.com/office/drawing/2014/main" val="20006"/>
                    </a:ext>
                  </a:extLst>
                </a:gridCol>
                <a:gridCol w="542005">
                  <a:extLst>
                    <a:ext uri="{9D8B030D-6E8A-4147-A177-3AD203B41FA5}">
                      <a16:colId xmlns:a16="http://schemas.microsoft.com/office/drawing/2014/main" val="20007"/>
                    </a:ext>
                  </a:extLst>
                </a:gridCol>
                <a:gridCol w="542005">
                  <a:extLst>
                    <a:ext uri="{9D8B030D-6E8A-4147-A177-3AD203B41FA5}">
                      <a16:colId xmlns:a16="http://schemas.microsoft.com/office/drawing/2014/main" val="20008"/>
                    </a:ext>
                  </a:extLst>
                </a:gridCol>
                <a:gridCol w="542005">
                  <a:extLst>
                    <a:ext uri="{9D8B030D-6E8A-4147-A177-3AD203B41FA5}">
                      <a16:colId xmlns:a16="http://schemas.microsoft.com/office/drawing/2014/main" val="20009"/>
                    </a:ext>
                  </a:extLst>
                </a:gridCol>
                <a:gridCol w="542005">
                  <a:extLst>
                    <a:ext uri="{9D8B030D-6E8A-4147-A177-3AD203B41FA5}">
                      <a16:colId xmlns:a16="http://schemas.microsoft.com/office/drawing/2014/main" val="20010"/>
                    </a:ext>
                  </a:extLst>
                </a:gridCol>
                <a:gridCol w="542005">
                  <a:extLst>
                    <a:ext uri="{9D8B030D-6E8A-4147-A177-3AD203B41FA5}">
                      <a16:colId xmlns:a16="http://schemas.microsoft.com/office/drawing/2014/main" val="20011"/>
                    </a:ext>
                  </a:extLst>
                </a:gridCol>
                <a:gridCol w="542005">
                  <a:extLst>
                    <a:ext uri="{9D8B030D-6E8A-4147-A177-3AD203B41FA5}">
                      <a16:colId xmlns:a16="http://schemas.microsoft.com/office/drawing/2014/main" val="20012"/>
                    </a:ext>
                  </a:extLst>
                </a:gridCol>
              </a:tblGrid>
              <a:tr h="370840">
                <a:tc rowSpan="2">
                  <a:txBody>
                    <a:bodyPr/>
                    <a:lstStyle/>
                    <a:p>
                      <a:r>
                        <a:rPr lang="en-US" dirty="0">
                          <a:solidFill>
                            <a:schemeClr val="accent4">
                              <a:lumMod val="50000"/>
                            </a:schemeClr>
                          </a:solidFill>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t>
                      </a:r>
                      <a:r>
                        <a:rPr lang="en-US" baseline="0" dirty="0">
                          <a:solidFill>
                            <a:schemeClr val="accent4">
                              <a:lumMod val="50000"/>
                            </a:schemeClr>
                          </a:solidFill>
                        </a:rPr>
                        <a:t> </a:t>
                      </a:r>
                      <a:r>
                        <a:rPr lang="en-US" dirty="0">
                          <a:solidFill>
                            <a:schemeClr val="accent4">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370840">
                <a:tc v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bl>
          </a:graphicData>
        </a:graphic>
      </p:graphicFrame>
      <p:cxnSp>
        <p:nvCxnSpPr>
          <p:cNvPr id="12" name="Straight Arrow Connector 11"/>
          <p:cNvCxnSpPr/>
          <p:nvPr/>
        </p:nvCxnSpPr>
        <p:spPr>
          <a:xfrm>
            <a:off x="1979712" y="4869160"/>
            <a:ext cx="0" cy="576064"/>
          </a:xfrm>
          <a:prstGeom prst="straightConnector1">
            <a:avLst/>
          </a:prstGeom>
          <a:ln w="38100">
            <a:headEnd type="oval"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30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par>
                                <p:cTn id="13" presetID="2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r>
              <a:rPr lang="en-US" sz="4000" dirty="0">
                <a:solidFill>
                  <a:schemeClr val="accent2"/>
                </a:solidFill>
                <a:latin typeface="Tahoma" charset="0"/>
                <a:cs typeface="Arial" charset="0"/>
              </a:rPr>
              <a:t>2.1 string </a:t>
            </a:r>
            <a:r>
              <a:rPr lang="en-US" altLang="en-US" sz="4000" dirty="0"/>
              <a:t>Indices</a:t>
            </a:r>
            <a:endParaRPr lang="en-US" sz="4000" dirty="0">
              <a:solidFill>
                <a:schemeClr val="accent2"/>
              </a:solidFill>
              <a:latin typeface="Tahoma" charset="0"/>
              <a:cs typeface="Arial" charset="0"/>
            </a:endParaRP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EXAMPLES</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nvGraphicFramePr>
        <p:xfrm>
          <a:off x="251517" y="1268760"/>
          <a:ext cx="8280203" cy="1651000"/>
        </p:xfrm>
        <a:graphic>
          <a:graphicData uri="http://schemas.openxmlformats.org/drawingml/2006/table">
            <a:tbl>
              <a:tblPr firstRow="1" bandRow="1">
                <a:tableStyleId>{00A15C55-8517-42AA-B614-E9B94910E393}</a:tableStyleId>
              </a:tblPr>
              <a:tblGrid>
                <a:gridCol w="1800203">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gridCol w="540000">
                  <a:extLst>
                    <a:ext uri="{9D8B030D-6E8A-4147-A177-3AD203B41FA5}">
                      <a16:colId xmlns:a16="http://schemas.microsoft.com/office/drawing/2014/main" val="20003"/>
                    </a:ext>
                  </a:extLst>
                </a:gridCol>
                <a:gridCol w="540000">
                  <a:extLst>
                    <a:ext uri="{9D8B030D-6E8A-4147-A177-3AD203B41FA5}">
                      <a16:colId xmlns:a16="http://schemas.microsoft.com/office/drawing/2014/main" val="20004"/>
                    </a:ext>
                  </a:extLst>
                </a:gridCol>
                <a:gridCol w="540000">
                  <a:extLst>
                    <a:ext uri="{9D8B030D-6E8A-4147-A177-3AD203B41FA5}">
                      <a16:colId xmlns:a16="http://schemas.microsoft.com/office/drawing/2014/main" val="20005"/>
                    </a:ext>
                  </a:extLst>
                </a:gridCol>
                <a:gridCol w="540000">
                  <a:extLst>
                    <a:ext uri="{9D8B030D-6E8A-4147-A177-3AD203B41FA5}">
                      <a16:colId xmlns:a16="http://schemas.microsoft.com/office/drawing/2014/main" val="20006"/>
                    </a:ext>
                  </a:extLst>
                </a:gridCol>
                <a:gridCol w="540000">
                  <a:extLst>
                    <a:ext uri="{9D8B030D-6E8A-4147-A177-3AD203B41FA5}">
                      <a16:colId xmlns:a16="http://schemas.microsoft.com/office/drawing/2014/main" val="20007"/>
                    </a:ext>
                  </a:extLst>
                </a:gridCol>
                <a:gridCol w="540000">
                  <a:extLst>
                    <a:ext uri="{9D8B030D-6E8A-4147-A177-3AD203B41FA5}">
                      <a16:colId xmlns:a16="http://schemas.microsoft.com/office/drawing/2014/main" val="20008"/>
                    </a:ext>
                  </a:extLst>
                </a:gridCol>
                <a:gridCol w="540000">
                  <a:extLst>
                    <a:ext uri="{9D8B030D-6E8A-4147-A177-3AD203B41FA5}">
                      <a16:colId xmlns:a16="http://schemas.microsoft.com/office/drawing/2014/main" val="20009"/>
                    </a:ext>
                  </a:extLst>
                </a:gridCol>
                <a:gridCol w="540000">
                  <a:extLst>
                    <a:ext uri="{9D8B030D-6E8A-4147-A177-3AD203B41FA5}">
                      <a16:colId xmlns:a16="http://schemas.microsoft.com/office/drawing/2014/main" val="20010"/>
                    </a:ext>
                  </a:extLst>
                </a:gridCol>
                <a:gridCol w="540000">
                  <a:extLst>
                    <a:ext uri="{9D8B030D-6E8A-4147-A177-3AD203B41FA5}">
                      <a16:colId xmlns:a16="http://schemas.microsoft.com/office/drawing/2014/main" val="20011"/>
                    </a:ext>
                  </a:extLst>
                </a:gridCol>
                <a:gridCol w="540000">
                  <a:extLst>
                    <a:ext uri="{9D8B030D-6E8A-4147-A177-3AD203B41FA5}">
                      <a16:colId xmlns:a16="http://schemas.microsoft.com/office/drawing/2014/main" val="20012"/>
                    </a:ext>
                  </a:extLst>
                </a:gridCol>
              </a:tblGrid>
              <a:tr h="370840">
                <a:tc>
                  <a:txBody>
                    <a:bodyPr/>
                    <a:lstStyle/>
                    <a:p>
                      <a:r>
                        <a:rPr lang="en-US" dirty="0">
                          <a:solidFill>
                            <a:srgbClr val="00B0F0"/>
                          </a:solidFill>
                        </a:rPr>
                        <a:t>String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gridSpan="12">
                  <a:txBody>
                    <a:bodyPr/>
                    <a:lstStyle/>
                    <a:p>
                      <a:r>
                        <a:rPr lang="en-US" dirty="0">
                          <a:solidFill>
                            <a:srgbClr val="FF0000"/>
                          </a:solidFill>
                        </a:rPr>
                        <a:t>“How</a:t>
                      </a:r>
                      <a:r>
                        <a:rPr lang="en-US" baseline="0" dirty="0">
                          <a:solidFill>
                            <a:srgbClr val="FF0000"/>
                          </a:solidFill>
                        </a:rPr>
                        <a:t> are you?</a:t>
                      </a:r>
                      <a:r>
                        <a:rPr lang="en-US"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r>
                        <a:rPr lang="en-US" dirty="0">
                          <a:solidFill>
                            <a:schemeClr val="accent4">
                              <a:lumMod val="50000"/>
                            </a:schemeClr>
                          </a:solidFill>
                        </a:rPr>
                        <a:t>Character in the 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t>
                      </a:r>
                      <a:r>
                        <a:rPr lang="en-US" baseline="0" dirty="0">
                          <a:solidFill>
                            <a:schemeClr val="accent4">
                              <a:lumMod val="50000"/>
                            </a:schemeClr>
                          </a:solidFill>
                        </a:rPr>
                        <a:t> </a:t>
                      </a:r>
                      <a:r>
                        <a:rPr lang="en-US" dirty="0">
                          <a:solidFill>
                            <a:schemeClr val="accent4">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r>
                        <a:rPr lang="en-US" dirty="0">
                          <a:solidFill>
                            <a:schemeClr val="accent4">
                              <a:lumMod val="50000"/>
                            </a:schemeClr>
                          </a:solidFill>
                        </a:rPr>
                        <a:t>Position</a:t>
                      </a:r>
                      <a:r>
                        <a:rPr lang="en-US" baseline="0" dirty="0">
                          <a:solidFill>
                            <a:schemeClr val="accent4">
                              <a:lumMod val="50000"/>
                            </a:schemeClr>
                          </a:solidFill>
                        </a:rPr>
                        <a:t> of the character</a:t>
                      </a:r>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7" name="TextBox 16"/>
          <p:cNvSpPr txBox="1"/>
          <p:nvPr/>
        </p:nvSpPr>
        <p:spPr>
          <a:xfrm>
            <a:off x="251520" y="292494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that the space character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 has a position number.</a:t>
            </a:r>
          </a:p>
        </p:txBody>
      </p:sp>
      <p:sp>
        <p:nvSpPr>
          <p:cNvPr id="18" name="TextBox 17"/>
          <p:cNvSpPr txBox="1"/>
          <p:nvPr/>
        </p:nvSpPr>
        <p:spPr>
          <a:xfrm>
            <a:off x="251520" y="328498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Also, special characters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have a position number.</a:t>
            </a:r>
          </a:p>
        </p:txBody>
      </p:sp>
      <p:graphicFrame>
        <p:nvGraphicFramePr>
          <p:cNvPr id="19" name="Table 18"/>
          <p:cNvGraphicFramePr>
            <a:graphicFrameLocks noGrp="1"/>
          </p:cNvGraphicFramePr>
          <p:nvPr/>
        </p:nvGraphicFramePr>
        <p:xfrm>
          <a:off x="251520" y="4077072"/>
          <a:ext cx="7106562" cy="1651000"/>
        </p:xfrm>
        <a:graphic>
          <a:graphicData uri="http://schemas.openxmlformats.org/drawingml/2006/table">
            <a:tbl>
              <a:tblPr firstRow="1" bandRow="1">
                <a:tableStyleId>{00A15C55-8517-42AA-B614-E9B94910E393}</a:tableStyleId>
              </a:tblPr>
              <a:tblGrid>
                <a:gridCol w="1870303">
                  <a:extLst>
                    <a:ext uri="{9D8B030D-6E8A-4147-A177-3AD203B41FA5}">
                      <a16:colId xmlns:a16="http://schemas.microsoft.com/office/drawing/2014/main" val="20000"/>
                    </a:ext>
                  </a:extLst>
                </a:gridCol>
                <a:gridCol w="523626">
                  <a:extLst>
                    <a:ext uri="{9D8B030D-6E8A-4147-A177-3AD203B41FA5}">
                      <a16:colId xmlns:a16="http://schemas.microsoft.com/office/drawing/2014/main" val="20001"/>
                    </a:ext>
                  </a:extLst>
                </a:gridCol>
                <a:gridCol w="523626">
                  <a:extLst>
                    <a:ext uri="{9D8B030D-6E8A-4147-A177-3AD203B41FA5}">
                      <a16:colId xmlns:a16="http://schemas.microsoft.com/office/drawing/2014/main" val="20002"/>
                    </a:ext>
                  </a:extLst>
                </a:gridCol>
                <a:gridCol w="523626">
                  <a:extLst>
                    <a:ext uri="{9D8B030D-6E8A-4147-A177-3AD203B41FA5}">
                      <a16:colId xmlns:a16="http://schemas.microsoft.com/office/drawing/2014/main" val="20003"/>
                    </a:ext>
                  </a:extLst>
                </a:gridCol>
                <a:gridCol w="676440">
                  <a:extLst>
                    <a:ext uri="{9D8B030D-6E8A-4147-A177-3AD203B41FA5}">
                      <a16:colId xmlns:a16="http://schemas.microsoft.com/office/drawing/2014/main" val="20004"/>
                    </a:ext>
                  </a:extLst>
                </a:gridCol>
                <a:gridCol w="560049">
                  <a:extLst>
                    <a:ext uri="{9D8B030D-6E8A-4147-A177-3AD203B41FA5}">
                      <a16:colId xmlns:a16="http://schemas.microsoft.com/office/drawing/2014/main" val="20005"/>
                    </a:ext>
                  </a:extLst>
                </a:gridCol>
                <a:gridCol w="500066">
                  <a:extLst>
                    <a:ext uri="{9D8B030D-6E8A-4147-A177-3AD203B41FA5}">
                      <a16:colId xmlns:a16="http://schemas.microsoft.com/office/drawing/2014/main" val="20006"/>
                    </a:ext>
                  </a:extLst>
                </a:gridCol>
                <a:gridCol w="500066">
                  <a:extLst>
                    <a:ext uri="{9D8B030D-6E8A-4147-A177-3AD203B41FA5}">
                      <a16:colId xmlns:a16="http://schemas.microsoft.com/office/drawing/2014/main" val="20007"/>
                    </a:ext>
                  </a:extLst>
                </a:gridCol>
                <a:gridCol w="500066">
                  <a:extLst>
                    <a:ext uri="{9D8B030D-6E8A-4147-A177-3AD203B41FA5}">
                      <a16:colId xmlns:a16="http://schemas.microsoft.com/office/drawing/2014/main" val="20008"/>
                    </a:ext>
                  </a:extLst>
                </a:gridCol>
                <a:gridCol w="500066">
                  <a:extLst>
                    <a:ext uri="{9D8B030D-6E8A-4147-A177-3AD203B41FA5}">
                      <a16:colId xmlns:a16="http://schemas.microsoft.com/office/drawing/2014/main" val="20009"/>
                    </a:ext>
                  </a:extLst>
                </a:gridCol>
                <a:gridCol w="428628">
                  <a:extLst>
                    <a:ext uri="{9D8B030D-6E8A-4147-A177-3AD203B41FA5}">
                      <a16:colId xmlns:a16="http://schemas.microsoft.com/office/drawing/2014/main" val="20010"/>
                    </a:ext>
                  </a:extLst>
                </a:gridCol>
              </a:tblGrid>
              <a:tr h="370840">
                <a:tc>
                  <a:txBody>
                    <a:bodyPr/>
                    <a:lstStyle/>
                    <a:p>
                      <a:r>
                        <a:rPr lang="en-US" dirty="0">
                          <a:solidFill>
                            <a:srgbClr val="00B0F0"/>
                          </a:solidFill>
                        </a:rPr>
                        <a:t>String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gridSpan="10">
                  <a:txBody>
                    <a:bodyPr/>
                    <a:lstStyle/>
                    <a:p>
                      <a:r>
                        <a:rPr lang="en-US" dirty="0">
                          <a:solidFill>
                            <a:srgbClr val="FF0000"/>
                          </a:solidFill>
                        </a:rPr>
                        <a:t>“I am fine.”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r>
                        <a:rPr lang="en-US" dirty="0">
                          <a:solidFill>
                            <a:schemeClr val="accent4">
                              <a:lumMod val="50000"/>
                            </a:schemeClr>
                          </a:solidFill>
                        </a:rPr>
                        <a:t>Character in the 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t>
                      </a:r>
                      <a:r>
                        <a:rPr lang="en-US" baseline="0" dirty="0">
                          <a:solidFill>
                            <a:schemeClr val="accent4">
                              <a:lumMod val="50000"/>
                            </a:schemeClr>
                          </a:solidFill>
                        </a:rPr>
                        <a:t> </a:t>
                      </a:r>
                      <a:r>
                        <a:rPr lang="en-US" dirty="0">
                          <a:solidFill>
                            <a:schemeClr val="accent4">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t>
                      </a:r>
                      <a:r>
                        <a:rPr lang="en-US" baseline="0" dirty="0">
                          <a:solidFill>
                            <a:schemeClr val="accent4">
                              <a:lumMod val="50000"/>
                            </a:schemeClr>
                          </a:solidFill>
                        </a:rPr>
                        <a:t>m</a:t>
                      </a:r>
                      <a:r>
                        <a:rPr lang="en-US" dirty="0">
                          <a:solidFill>
                            <a:schemeClr val="accent4">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t>
                      </a:r>
                      <a:r>
                        <a:rPr lang="en-US" baseline="0" dirty="0">
                          <a:solidFill>
                            <a:schemeClr val="accent4">
                              <a:lumMod val="50000"/>
                            </a:schemeClr>
                          </a:solidFill>
                        </a:rPr>
                        <a:t> </a:t>
                      </a:r>
                      <a:r>
                        <a:rPr lang="en-US" dirty="0">
                          <a:solidFill>
                            <a:schemeClr val="accent4">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t>
                      </a:r>
                      <a:r>
                        <a:rPr lang="en-US" dirty="0" err="1">
                          <a:solidFill>
                            <a:schemeClr val="accent4">
                              <a:lumMod val="50000"/>
                            </a:schemeClr>
                          </a:solidFill>
                        </a:rPr>
                        <a:t>i</a:t>
                      </a:r>
                      <a:r>
                        <a:rPr lang="en-US" dirty="0">
                          <a:solidFill>
                            <a:schemeClr val="accent4">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r>
                        <a:rPr lang="en-US" dirty="0">
                          <a:solidFill>
                            <a:schemeClr val="accent4">
                              <a:lumMod val="50000"/>
                            </a:schemeClr>
                          </a:solidFill>
                        </a:rPr>
                        <a:t>Position</a:t>
                      </a:r>
                      <a:r>
                        <a:rPr lang="en-US" baseline="0" dirty="0">
                          <a:solidFill>
                            <a:schemeClr val="accent4">
                              <a:lumMod val="50000"/>
                            </a:schemeClr>
                          </a:solidFill>
                        </a:rPr>
                        <a:t> of the character</a:t>
                      </a:r>
                      <a:endParaRPr lang="en-US" dirty="0">
                        <a:solidFill>
                          <a:schemeClr val="accent4">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accent4">
                              <a:lumMod val="50000"/>
                            </a:schemeClr>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0" name="TextBox 19"/>
          <p:cNvSpPr txBox="1"/>
          <p:nvPr/>
        </p:nvSpPr>
        <p:spPr>
          <a:xfrm>
            <a:off x="251520" y="364502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Maximum position =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11</a:t>
            </a:r>
            <a:r>
              <a:rPr lang="en-US" sz="2000" dirty="0">
                <a:latin typeface="Tahoma" panose="020B0604030504040204" pitchFamily="34" charset="0"/>
                <a:ea typeface="Tahoma" panose="020B0604030504040204" pitchFamily="34" charset="0"/>
                <a:cs typeface="Tahoma" panose="020B0604030504040204" pitchFamily="34" charset="0"/>
              </a:rPr>
              <a:t>. Number of characters =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12</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2" name="TextBox 21"/>
          <p:cNvSpPr txBox="1"/>
          <p:nvPr/>
        </p:nvSpPr>
        <p:spPr>
          <a:xfrm>
            <a:off x="251520" y="573325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Maximum position =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9</a:t>
            </a:r>
            <a:r>
              <a:rPr lang="en-US" sz="2000" dirty="0">
                <a:latin typeface="Tahoma" panose="020B0604030504040204" pitchFamily="34" charset="0"/>
                <a:ea typeface="Tahoma" panose="020B0604030504040204" pitchFamily="34" charset="0"/>
                <a:cs typeface="Tahoma" panose="020B0604030504040204" pitchFamily="34" charset="0"/>
              </a:rPr>
              <a:t>. Number of characters =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10</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3" name="Rectangle 22"/>
          <p:cNvSpPr/>
          <p:nvPr/>
        </p:nvSpPr>
        <p:spPr>
          <a:xfrm>
            <a:off x="611560" y="6129300"/>
            <a:ext cx="8082531" cy="468052"/>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characters (length) = Maximum position + 1</a:t>
            </a:r>
            <a:endParaRPr lang="en-US" dirty="0">
              <a:solidFill>
                <a:srgbClr val="FFFF00"/>
              </a:solidFill>
            </a:endParaRPr>
          </a:p>
        </p:txBody>
      </p:sp>
      <p:sp>
        <p:nvSpPr>
          <p:cNvPr id="2" name="Slide Number Placeholder 1"/>
          <p:cNvSpPr>
            <a:spLocks noGrp="1"/>
          </p:cNvSpPr>
          <p:nvPr>
            <p:ph type="sldNum" sz="quarter" idx="12"/>
          </p:nvPr>
        </p:nvSpPr>
        <p:spPr/>
        <p:txBody>
          <a:bodyPr/>
          <a:lstStyle/>
          <a:p>
            <a:fld id="{01AC0F99-418A-47AD-8EE9-8B4FF28C0C0C}" type="slidenum">
              <a:rPr lang="en-US" smtClean="0"/>
              <a:pPr/>
              <a:t>158</a:t>
            </a:fld>
            <a:endParaRPr lang="en-US"/>
          </a:p>
        </p:txBody>
      </p:sp>
    </p:spTree>
    <p:extLst>
      <p:ext uri="{BB962C8B-B14F-4D97-AF65-F5344CB8AC3E}">
        <p14:creationId xmlns:p14="http://schemas.microsoft.com/office/powerpoint/2010/main" val="367824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20" grpId="0"/>
      <p:bldP spid="22" grpId="0"/>
      <p:bldP spid="23"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2.3 </a:t>
            </a:r>
            <a:r>
              <a:rPr lang="en-US" sz="4000" dirty="0">
                <a:solidFill>
                  <a:srgbClr val="00B0F0"/>
                </a:solidFill>
                <a:latin typeface="Tahoma" charset="0"/>
                <a:cs typeface="Arial" charset="0"/>
              </a:rPr>
              <a:t>String </a:t>
            </a:r>
            <a:r>
              <a:rPr lang="en-US" sz="4000" dirty="0">
                <a:solidFill>
                  <a:schemeClr val="accent2"/>
                </a:solidFill>
                <a:latin typeface="Tahoma" charset="0"/>
                <a:cs typeface="Arial" charset="0"/>
              </a:rPr>
              <a:t>CONCATENATION</a:t>
            </a:r>
          </a:p>
        </p:txBody>
      </p:sp>
      <p:sp>
        <p:nvSpPr>
          <p:cNvPr id="8" name="TextBox 7"/>
          <p:cNvSpPr txBox="1"/>
          <p:nvPr/>
        </p:nvSpPr>
        <p:spPr>
          <a:xfrm>
            <a:off x="251520" y="12687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concatenation appends the second string to the first.</a:t>
            </a:r>
          </a:p>
        </p:txBody>
      </p:sp>
      <p:sp>
        <p:nvSpPr>
          <p:cNvPr id="9" name="TextBox 8"/>
          <p:cNvSpPr txBox="1"/>
          <p:nvPr/>
        </p:nvSpPr>
        <p:spPr>
          <a:xfrm>
            <a:off x="251520" y="1965320"/>
            <a:ext cx="8640960" cy="1015663"/>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Examples:</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“Programming with “ + “Java I” = “Programming with Java I”</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“My name is “ + “Sara” = “My name is Sara”</a:t>
            </a:r>
          </a:p>
        </p:txBody>
      </p:sp>
      <p:sp>
        <p:nvSpPr>
          <p:cNvPr id="10" name="TextBox 9"/>
          <p:cNvSpPr txBox="1"/>
          <p:nvPr/>
        </p:nvSpPr>
        <p:spPr>
          <a:xfrm>
            <a:off x="251520" y="161704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 operator is used to concatenate two strings.</a:t>
            </a:r>
          </a:p>
        </p:txBody>
      </p:sp>
      <p:sp>
        <p:nvSpPr>
          <p:cNvPr id="11" name="TextBox 10"/>
          <p:cNvSpPr txBox="1"/>
          <p:nvPr/>
        </p:nvSpPr>
        <p:spPr>
          <a:xfrm>
            <a:off x="251520" y="342900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When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is concatenated with a numeric value, the latter is converted into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12" name="TextBox 11"/>
          <p:cNvSpPr txBox="1"/>
          <p:nvPr/>
        </p:nvSpPr>
        <p:spPr>
          <a:xfrm>
            <a:off x="251520" y="4085057"/>
            <a:ext cx="8640960" cy="163121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Examples:</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“Price is SR” + 28 = “Price is SR28”</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“Pay rate is SR ” + 30.5 = “Pay rate is SR 30.5”</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sum is “ + 12 + 24 = “The sum is 1224”</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sum is “ + (12 + 24) = The sum is 26</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 ‘+’ OPERATOR</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1AC0F99-418A-47AD-8EE9-8B4FF28C0C0C}" type="slidenum">
              <a:rPr lang="en-US" smtClean="0"/>
              <a:pPr/>
              <a:t>159</a:t>
            </a:fld>
            <a:endParaRPr lang="en-US"/>
          </a:p>
        </p:txBody>
      </p:sp>
    </p:spTree>
    <p:extLst>
      <p:ext uri="{BB962C8B-B14F-4D97-AF65-F5344CB8AC3E}">
        <p14:creationId xmlns:p14="http://schemas.microsoft.com/office/powerpoint/2010/main" val="206010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4" descr="Figure showing source code, compiler, and Java VM's for Win32, Solaris OS/Linux, and Mac 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568450"/>
            <a:ext cx="48768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28600" y="4038600"/>
            <a:ext cx="2667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JVM = Java Virtual Machine</a:t>
            </a:r>
          </a:p>
        </p:txBody>
      </p:sp>
      <p:sp>
        <p:nvSpPr>
          <p:cNvPr id="8" name="Rectangle 2"/>
          <p:cNvSpPr>
            <a:spLocks noGrp="1" noChangeArrowheads="1"/>
          </p:cNvSpPr>
          <p:nvPr>
            <p:ph type="title"/>
          </p:nvPr>
        </p:nvSpPr>
        <p:spPr>
          <a:xfrm>
            <a:off x="152400" y="152400"/>
            <a:ext cx="8839200" cy="914400"/>
          </a:xfrm>
        </p:spPr>
        <p:txBody>
          <a:bodyPr vert="horz" anchor="ctr">
            <a:noAutofit/>
          </a:bodyPr>
          <a:lstStyle/>
          <a:p>
            <a:r>
              <a:rPr lang="en-US" sz="4000" b="0" dirty="0">
                <a:solidFill>
                  <a:schemeClr val="accent2"/>
                </a:solidFill>
                <a:latin typeface="Tahoma" charset="0"/>
                <a:cs typeface="Arial" charset="0"/>
              </a:rPr>
              <a:t>4.1 Java Programs Compilation (</a:t>
            </a:r>
            <a:r>
              <a:rPr lang="en-US" sz="4000" b="0" dirty="0" err="1">
                <a:solidFill>
                  <a:schemeClr val="accent2"/>
                </a:solidFill>
                <a:latin typeface="Tahoma" charset="0"/>
                <a:cs typeface="Arial" charset="0"/>
              </a:rPr>
              <a:t>cnt’d</a:t>
            </a:r>
            <a:r>
              <a:rPr lang="en-US" sz="4000" b="0" dirty="0">
                <a:solidFill>
                  <a:schemeClr val="accent2"/>
                </a:solidFill>
                <a:latin typeface="Tahoma" charset="0"/>
                <a:cs typeface="Arial" charset="0"/>
              </a:rPr>
              <a:t>)</a:t>
            </a:r>
          </a:p>
        </p:txBody>
      </p:sp>
      <p:sp>
        <p:nvSpPr>
          <p:cNvPr id="9" name="Slide Number Placeholder 8"/>
          <p:cNvSpPr>
            <a:spLocks noGrp="1"/>
          </p:cNvSpPr>
          <p:nvPr>
            <p:ph type="sldNum" sz="quarter" idx="12"/>
          </p:nvPr>
        </p:nvSpPr>
        <p:spPr/>
        <p:txBody>
          <a:bodyPr/>
          <a:lstStyle/>
          <a:p>
            <a:r>
              <a:rPr lang="en-US"/>
              <a:t> </a:t>
            </a:r>
            <a:fld id="{D8D24581-BA14-4640-B752-9AB0FD1B9A37}" type="slidenum">
              <a:rPr lang="en-US" smtClean="0"/>
              <a:pPr/>
              <a:t>16</a:t>
            </a:fld>
            <a:endParaRPr lang="en-US" dirty="0"/>
          </a:p>
        </p:txBody>
      </p:sp>
      <p:cxnSp>
        <p:nvCxnSpPr>
          <p:cNvPr id="6" name="Straight Connector 5"/>
          <p:cNvCxnSpPr/>
          <p:nvPr/>
        </p:nvCxnSpPr>
        <p:spPr>
          <a:xfrm>
            <a:off x="0" y="10668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a:t>
            </a:r>
            <a:r>
              <a:rPr lang="en-US" sz="4000" dirty="0">
                <a:solidFill>
                  <a:srgbClr val="00B0F0"/>
                </a:solidFill>
                <a:latin typeface="Tahoma" charset="0"/>
                <a:cs typeface="Arial" charset="0"/>
              </a:rPr>
              <a:t>String </a:t>
            </a:r>
            <a:r>
              <a:rPr lang="en-US" sz="4000" dirty="0">
                <a:solidFill>
                  <a:schemeClr val="accent2"/>
                </a:solidFill>
                <a:latin typeface="Tahoma" charset="0"/>
                <a:cs typeface="Arial" charset="0"/>
              </a:rPr>
              <a:t>a Refrence</a:t>
            </a:r>
          </a:p>
        </p:txBody>
      </p:sp>
      <p:grpSp>
        <p:nvGrpSpPr>
          <p:cNvPr id="13" name="Group 12"/>
          <p:cNvGrpSpPr/>
          <p:nvPr/>
        </p:nvGrpSpPr>
        <p:grpSpPr>
          <a:xfrm>
            <a:off x="164704" y="948919"/>
            <a:ext cx="8784976" cy="648071"/>
            <a:chOff x="323528" y="1236822"/>
            <a:chExt cx="7848872" cy="868227"/>
          </a:xfrm>
        </p:grpSpPr>
        <p:sp>
          <p:nvSpPr>
            <p:cNvPr id="14" name="TextBox 13"/>
            <p:cNvSpPr txBox="1"/>
            <p:nvPr/>
          </p:nvSpPr>
          <p:spPr>
            <a:xfrm>
              <a:off x="971600" y="1236822"/>
              <a:ext cx="7200800" cy="868227"/>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str</a:t>
              </a:r>
              <a:r>
                <a:rPr lang="en-US" dirty="0">
                  <a:solidFill>
                    <a:srgbClr val="0000FF"/>
                  </a:solidFill>
                </a:rPr>
                <a:t>;</a:t>
              </a:r>
            </a:p>
            <a:p>
              <a:r>
                <a:rPr lang="en-US" dirty="0">
                  <a:solidFill>
                    <a:srgbClr val="00B0F0"/>
                  </a:solidFill>
                </a:rPr>
                <a:t>char</a:t>
              </a:r>
              <a:r>
                <a:rPr lang="en-US" dirty="0">
                  <a:solidFill>
                    <a:srgbClr val="0000FF"/>
                  </a:solidFill>
                </a:rPr>
                <a:t> </a:t>
              </a:r>
              <a:r>
                <a:rPr lang="en-US" dirty="0" err="1">
                  <a:solidFill>
                    <a:srgbClr val="0000FF"/>
                  </a:solidFill>
                </a:rPr>
                <a:t>ch</a:t>
              </a:r>
              <a:r>
                <a:rPr lang="en-US" dirty="0">
                  <a:solidFill>
                    <a:srgbClr val="0000FF"/>
                  </a:solidFill>
                </a:rPr>
                <a:t> = ‘x’;	</a:t>
              </a:r>
            </a:p>
            <a:p>
              <a:endParaRPr lang="en-US" dirty="0">
                <a:solidFill>
                  <a:srgbClr val="0000FF"/>
                </a:solidFill>
              </a:endParaRPr>
            </a:p>
          </p:txBody>
        </p:sp>
        <p:sp>
          <p:nvSpPr>
            <p:cNvPr id="15" name="TextBox 14"/>
            <p:cNvSpPr txBox="1"/>
            <p:nvPr/>
          </p:nvSpPr>
          <p:spPr>
            <a:xfrm>
              <a:off x="323528" y="1236822"/>
              <a:ext cx="576064" cy="607759"/>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p:txBody>
        </p:sp>
      </p:grpSp>
      <p:grpSp>
        <p:nvGrpSpPr>
          <p:cNvPr id="16" name="Group 15"/>
          <p:cNvGrpSpPr/>
          <p:nvPr/>
        </p:nvGrpSpPr>
        <p:grpSpPr>
          <a:xfrm>
            <a:off x="439735" y="1769392"/>
            <a:ext cx="2232248" cy="720080"/>
            <a:chOff x="179512" y="1988840"/>
            <a:chExt cx="2232248" cy="720080"/>
          </a:xfrm>
        </p:grpSpPr>
        <p:sp>
          <p:nvSpPr>
            <p:cNvPr id="19" name="Rounded Rectangle 18"/>
            <p:cNvSpPr/>
            <p:nvPr/>
          </p:nvSpPr>
          <p:spPr>
            <a:xfrm>
              <a:off x="971600" y="1988840"/>
              <a:ext cx="1440160" cy="72008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a:t>
              </a:r>
            </a:p>
          </p:txBody>
        </p:sp>
        <p:sp>
          <p:nvSpPr>
            <p:cNvPr id="22" name="Rounded Rectangle 21"/>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str</a:t>
              </a:r>
              <a:endParaRPr lang="en-US" sz="2000" dirty="0"/>
            </a:p>
          </p:txBody>
        </p:sp>
      </p:grpSp>
      <p:sp>
        <p:nvSpPr>
          <p:cNvPr id="23" name="TextBox 22"/>
          <p:cNvSpPr txBox="1"/>
          <p:nvPr/>
        </p:nvSpPr>
        <p:spPr>
          <a:xfrm>
            <a:off x="439735" y="26183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Java,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is NOT a primitive data type.</a:t>
            </a:r>
          </a:p>
        </p:txBody>
      </p:sp>
      <p:sp>
        <p:nvSpPr>
          <p:cNvPr id="24" name="TextBox 23"/>
          <p:cNvSpPr txBox="1"/>
          <p:nvPr/>
        </p:nvSpPr>
        <p:spPr>
          <a:xfrm>
            <a:off x="439735" y="3013055"/>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variable declared as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class is known as 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reference variable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5" name="TextBox 24"/>
          <p:cNvSpPr txBox="1"/>
          <p:nvPr/>
        </p:nvSpPr>
        <p:spPr>
          <a:xfrm>
            <a:off x="439735" y="340774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reference variable </a:t>
            </a:r>
            <a:r>
              <a:rPr lang="en-US" sz="2000" dirty="0">
                <a:latin typeface="Tahoma" panose="020B0604030504040204" pitchFamily="34" charset="0"/>
                <a:ea typeface="Tahoma" panose="020B0604030504040204" pitchFamily="34" charset="0"/>
                <a:cs typeface="Tahoma" panose="020B0604030504040204" pitchFamily="34" charset="0"/>
              </a:rPr>
              <a:t>stores an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address </a:t>
            </a:r>
            <a:r>
              <a:rPr lang="en-US" sz="2000" dirty="0">
                <a:latin typeface="Tahoma" panose="020B0604030504040204" pitchFamily="34" charset="0"/>
                <a:ea typeface="Tahoma" panose="020B0604030504040204" pitchFamily="34" charset="0"/>
                <a:cs typeface="Tahoma" panose="020B0604030504040204" pitchFamily="34" charset="0"/>
              </a:rPr>
              <a:t>rather than a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value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160</a:t>
            </a:fld>
            <a:endParaRPr lang="en-US"/>
          </a:p>
        </p:txBody>
      </p:sp>
      <p:grpSp>
        <p:nvGrpSpPr>
          <p:cNvPr id="17" name="Group 16"/>
          <p:cNvGrpSpPr/>
          <p:nvPr/>
        </p:nvGrpSpPr>
        <p:grpSpPr>
          <a:xfrm>
            <a:off x="3247243" y="1784975"/>
            <a:ext cx="1944218" cy="576064"/>
            <a:chOff x="539552" y="3645024"/>
            <a:chExt cx="1944218" cy="576064"/>
          </a:xfrm>
        </p:grpSpPr>
        <p:sp>
          <p:nvSpPr>
            <p:cNvPr id="18" name="Rounded Rectangle 17"/>
            <p:cNvSpPr/>
            <p:nvPr/>
          </p:nvSpPr>
          <p:spPr>
            <a:xfrm>
              <a:off x="539552" y="3645024"/>
              <a:ext cx="79208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ch</a:t>
              </a:r>
              <a:endParaRPr lang="en-US" sz="2000" dirty="0"/>
            </a:p>
          </p:txBody>
        </p:sp>
        <p:sp>
          <p:nvSpPr>
            <p:cNvPr id="20" name="Rounded Rectangle 19"/>
            <p:cNvSpPr/>
            <p:nvPr/>
          </p:nvSpPr>
          <p:spPr>
            <a:xfrm>
              <a:off x="1403648" y="3645024"/>
              <a:ext cx="1080122"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x</a:t>
              </a:r>
            </a:p>
          </p:txBody>
        </p:sp>
      </p:grpSp>
      <p:grpSp>
        <p:nvGrpSpPr>
          <p:cNvPr id="21" name="Group 20"/>
          <p:cNvGrpSpPr/>
          <p:nvPr/>
        </p:nvGrpSpPr>
        <p:grpSpPr>
          <a:xfrm>
            <a:off x="199987" y="3945621"/>
            <a:ext cx="8721080" cy="385460"/>
            <a:chOff x="367385" y="4047154"/>
            <a:chExt cx="7791785" cy="362457"/>
          </a:xfrm>
        </p:grpSpPr>
        <p:sp>
          <p:nvSpPr>
            <p:cNvPr id="27" name="TextBox 26"/>
            <p:cNvSpPr txBox="1"/>
            <p:nvPr/>
          </p:nvSpPr>
          <p:spPr>
            <a:xfrm>
              <a:off x="958370" y="4047154"/>
              <a:ext cx="7200800" cy="34729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 </a:t>
              </a:r>
              <a:r>
                <a:rPr lang="en-US" dirty="0" err="1">
                  <a:solidFill>
                    <a:srgbClr val="0000FF"/>
                  </a:solidFill>
                </a:rPr>
                <a:t>str</a:t>
              </a:r>
              <a:r>
                <a:rPr lang="en-US" dirty="0">
                  <a:solidFill>
                    <a:srgbClr val="0000FF"/>
                  </a:solidFill>
                </a:rPr>
                <a:t> = “King Saud University”;</a:t>
              </a:r>
            </a:p>
          </p:txBody>
        </p:sp>
        <p:sp>
          <p:nvSpPr>
            <p:cNvPr id="28" name="TextBox 27"/>
            <p:cNvSpPr txBox="1"/>
            <p:nvPr/>
          </p:nvSpPr>
          <p:spPr>
            <a:xfrm>
              <a:off x="367385" y="4062320"/>
              <a:ext cx="576064" cy="347291"/>
            </a:xfrm>
            <a:prstGeom prst="rect">
              <a:avLst/>
            </a:prstGeom>
            <a:noFill/>
          </p:spPr>
          <p:txBody>
            <a:bodyPr wrap="square" rtlCol="0">
              <a:spAutoFit/>
            </a:bodyPr>
            <a:lstStyle/>
            <a:p>
              <a:pPr algn="r"/>
              <a:r>
                <a:rPr lang="en-US" dirty="0">
                  <a:solidFill>
                    <a:srgbClr val="FF0000"/>
                  </a:solidFill>
                </a:rPr>
                <a:t>1</a:t>
              </a:r>
            </a:p>
          </p:txBody>
        </p:sp>
      </p:grpSp>
      <p:sp>
        <p:nvSpPr>
          <p:cNvPr id="29" name="TextBox 28"/>
          <p:cNvSpPr txBox="1"/>
          <p:nvPr/>
        </p:nvSpPr>
        <p:spPr>
          <a:xfrm>
            <a:off x="570781" y="43149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After this statement, the memory layout is as follows:</a:t>
            </a:r>
          </a:p>
        </p:txBody>
      </p:sp>
      <p:grpSp>
        <p:nvGrpSpPr>
          <p:cNvPr id="30" name="Group 29"/>
          <p:cNvGrpSpPr/>
          <p:nvPr/>
        </p:nvGrpSpPr>
        <p:grpSpPr>
          <a:xfrm>
            <a:off x="920298" y="4770069"/>
            <a:ext cx="2304256" cy="720080"/>
            <a:chOff x="179512" y="1988840"/>
            <a:chExt cx="2304256" cy="720080"/>
          </a:xfrm>
        </p:grpSpPr>
        <p:sp>
          <p:nvSpPr>
            <p:cNvPr id="31" name="Rounded Rectangle 30"/>
            <p:cNvSpPr/>
            <p:nvPr/>
          </p:nvSpPr>
          <p:spPr>
            <a:xfrm>
              <a:off x="971600" y="1988840"/>
              <a:ext cx="1512168" cy="72008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2500</a:t>
              </a:r>
            </a:p>
          </p:txBody>
        </p:sp>
        <p:sp>
          <p:nvSpPr>
            <p:cNvPr id="32" name="Rounded Rectangle 31"/>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str</a:t>
              </a:r>
              <a:endParaRPr lang="en-US" sz="2000" dirty="0"/>
            </a:p>
          </p:txBody>
        </p:sp>
      </p:grpSp>
      <p:grpSp>
        <p:nvGrpSpPr>
          <p:cNvPr id="33" name="Group 32"/>
          <p:cNvGrpSpPr/>
          <p:nvPr/>
        </p:nvGrpSpPr>
        <p:grpSpPr>
          <a:xfrm>
            <a:off x="3872626" y="4770069"/>
            <a:ext cx="5040560" cy="720080"/>
            <a:chOff x="179512" y="1988840"/>
            <a:chExt cx="2304256" cy="720080"/>
          </a:xfrm>
        </p:grpSpPr>
        <p:sp>
          <p:nvSpPr>
            <p:cNvPr id="34" name="Rounded Rectangle 33"/>
            <p:cNvSpPr/>
            <p:nvPr/>
          </p:nvSpPr>
          <p:spPr>
            <a:xfrm>
              <a:off x="640363" y="1988840"/>
              <a:ext cx="1843405"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King Saud University</a:t>
              </a:r>
            </a:p>
          </p:txBody>
        </p:sp>
        <p:sp>
          <p:nvSpPr>
            <p:cNvPr id="35" name="Rounded Rectangle 34"/>
            <p:cNvSpPr/>
            <p:nvPr/>
          </p:nvSpPr>
          <p:spPr>
            <a:xfrm>
              <a:off x="179512" y="1988840"/>
              <a:ext cx="427933" cy="72008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2500</a:t>
              </a:r>
            </a:p>
          </p:txBody>
        </p:sp>
      </p:grpSp>
      <p:cxnSp>
        <p:nvCxnSpPr>
          <p:cNvPr id="36" name="Straight Arrow Connector 35"/>
          <p:cNvCxnSpPr>
            <a:endCxn id="35" idx="1"/>
          </p:cNvCxnSpPr>
          <p:nvPr/>
        </p:nvCxnSpPr>
        <p:spPr>
          <a:xfrm>
            <a:off x="3080538" y="5130109"/>
            <a:ext cx="792088" cy="0"/>
          </a:xfrm>
          <a:prstGeom prst="straightConnector1">
            <a:avLst/>
          </a:prstGeom>
          <a:ln w="38100">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99987" y="5551245"/>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We say that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str</a:t>
            </a:r>
            <a:r>
              <a:rPr lang="en-US" sz="2000" dirty="0">
                <a:latin typeface="Tahoma" panose="020B0604030504040204" pitchFamily="34" charset="0"/>
                <a:ea typeface="Tahoma" panose="020B0604030504040204" pitchFamily="34" charset="0"/>
                <a:cs typeface="Tahoma" panose="020B0604030504040204" pitchFamily="34" charset="0"/>
              </a:rPr>
              <a:t> “points to” 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memory location </a:t>
            </a:r>
            <a:r>
              <a:rPr lang="en-US" sz="2000" dirty="0">
                <a:latin typeface="Tahoma" panose="020B0604030504040204" pitchFamily="34" charset="0"/>
                <a:ea typeface="Tahoma" panose="020B0604030504040204" pitchFamily="34" charset="0"/>
                <a:cs typeface="Tahoma" panose="020B0604030504040204" pitchFamily="34" charset="0"/>
              </a:rPr>
              <a:t>(address) that contains the string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King Saud University</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699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22" presetClass="entr" presetSubtype="2"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1000"/>
                                        <p:tgtEl>
                                          <p:spTgt spid="30"/>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1000"/>
                                        <p:tgtEl>
                                          <p:spTgt spid="36"/>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1000"/>
                                        <p:tgtEl>
                                          <p:spTgt spid="33"/>
                                        </p:tgtEl>
                                      </p:cBhvr>
                                    </p:animEffect>
                                  </p:childTnLst>
                                </p:cTn>
                              </p:par>
                            </p:childTnLst>
                          </p:cTn>
                        </p:par>
                        <p:par>
                          <p:cTn id="48" fill="hold">
                            <p:stCondLst>
                              <p:cond delay="3500"/>
                            </p:stCondLst>
                            <p:childTnLst>
                              <p:par>
                                <p:cTn id="49" presetID="22" presetClass="entr" presetSubtype="8"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9" grpId="0"/>
      <p:bldP spid="37"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683568" y="1443863"/>
            <a:ext cx="1368152" cy="4639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myName</a:t>
            </a:r>
            <a:endParaRPr lang="en-US" sz="2000"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784432" cy="598488"/>
          </a:xfrm>
        </p:spPr>
        <p:txBody>
          <a:bodyPr>
            <a:noAutofit/>
          </a:bodyPr>
          <a:lstStyle/>
          <a:p>
            <a:pPr eaLnBrk="1" hangingPunct="1"/>
            <a:r>
              <a:rPr lang="en-US" sz="4000" dirty="0">
                <a:solidFill>
                  <a:schemeClr val="accent2"/>
                </a:solidFill>
                <a:latin typeface="Tahoma" charset="0"/>
                <a:cs typeface="Arial" charset="0"/>
              </a:rPr>
              <a:t>3.1 UPDATING </a:t>
            </a:r>
            <a:r>
              <a:rPr lang="en-US" sz="4000" dirty="0">
                <a:solidFill>
                  <a:srgbClr val="00B0F0"/>
                </a:solidFill>
                <a:latin typeface="Tahoma" charset="0"/>
                <a:cs typeface="Arial" charset="0"/>
              </a:rPr>
              <a:t>String </a:t>
            </a:r>
            <a:r>
              <a:rPr lang="en-US" sz="4000" dirty="0">
                <a:solidFill>
                  <a:schemeClr val="accent2"/>
                </a:solidFill>
                <a:latin typeface="Tahoma" charset="0"/>
                <a:cs typeface="Arial" charset="0"/>
              </a:rPr>
              <a:t>VARIABLES</a:t>
            </a:r>
          </a:p>
        </p:txBody>
      </p:sp>
      <p:cxnSp>
        <p:nvCxnSpPr>
          <p:cNvPr id="49" name="Straight Connector 48"/>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2771800" y="1443863"/>
            <a:ext cx="3672408" cy="463986"/>
            <a:chOff x="179512" y="1988840"/>
            <a:chExt cx="1678815" cy="720080"/>
          </a:xfrm>
        </p:grpSpPr>
        <p:sp>
          <p:nvSpPr>
            <p:cNvPr id="59" name="Rounded Rectangle 58"/>
            <p:cNvSpPr/>
            <p:nvPr/>
          </p:nvSpPr>
          <p:spPr>
            <a:xfrm>
              <a:off x="640363" y="1988840"/>
              <a:ext cx="1217964"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Laila Al-</a:t>
              </a:r>
              <a:r>
                <a:rPr lang="en-US" dirty="0" err="1">
                  <a:solidFill>
                    <a:srgbClr val="0000FF"/>
                  </a:solidFill>
                </a:rPr>
                <a:t>Rashed</a:t>
              </a:r>
              <a:endParaRPr lang="en-US" dirty="0">
                <a:solidFill>
                  <a:srgbClr val="0000FF"/>
                </a:solidFill>
              </a:endParaRPr>
            </a:p>
          </p:txBody>
        </p:sp>
        <p:sp>
          <p:nvSpPr>
            <p:cNvPr id="60" name="Rounded Rectangle 59"/>
            <p:cNvSpPr/>
            <p:nvPr/>
          </p:nvSpPr>
          <p:spPr>
            <a:xfrm>
              <a:off x="179512" y="1988840"/>
              <a:ext cx="427933" cy="72008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120</a:t>
              </a:r>
            </a:p>
          </p:txBody>
        </p:sp>
      </p:grpSp>
      <p:cxnSp>
        <p:nvCxnSpPr>
          <p:cNvPr id="61" name="Straight Arrow Connector 60"/>
          <p:cNvCxnSpPr>
            <a:endCxn id="60" idx="1"/>
          </p:cNvCxnSpPr>
          <p:nvPr/>
        </p:nvCxnSpPr>
        <p:spPr>
          <a:xfrm>
            <a:off x="1979712" y="1675856"/>
            <a:ext cx="792088" cy="0"/>
          </a:xfrm>
          <a:prstGeom prst="straightConnector1">
            <a:avLst/>
          </a:prstGeom>
          <a:ln w="3810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56234" y="2024813"/>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Also, consider this statement:</a:t>
            </a:r>
          </a:p>
        </p:txBody>
      </p:sp>
      <p:grpSp>
        <p:nvGrpSpPr>
          <p:cNvPr id="63" name="Group 62"/>
          <p:cNvGrpSpPr/>
          <p:nvPr/>
        </p:nvGrpSpPr>
        <p:grpSpPr>
          <a:xfrm>
            <a:off x="87402" y="2468706"/>
            <a:ext cx="8784976" cy="369332"/>
            <a:chOff x="323529" y="1236822"/>
            <a:chExt cx="7848872" cy="347291"/>
          </a:xfrm>
        </p:grpSpPr>
        <p:sp>
          <p:nvSpPr>
            <p:cNvPr id="64" name="TextBox 63"/>
            <p:cNvSpPr txBox="1"/>
            <p:nvPr/>
          </p:nvSpPr>
          <p:spPr>
            <a:xfrm>
              <a:off x="611561" y="1236822"/>
              <a:ext cx="7560840" cy="347291"/>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00FF"/>
                  </a:solidFill>
                </a:rPr>
                <a:t>myName</a:t>
              </a:r>
              <a:r>
                <a:rPr lang="en-US" dirty="0">
                  <a:solidFill>
                    <a:srgbClr val="0000FF"/>
                  </a:solidFill>
                </a:rPr>
                <a:t> = “</a:t>
              </a:r>
              <a:r>
                <a:rPr lang="en-US" dirty="0" err="1">
                  <a:solidFill>
                    <a:srgbClr val="0000FF"/>
                  </a:solidFill>
                </a:rPr>
                <a:t>Jawaher</a:t>
              </a:r>
              <a:r>
                <a:rPr lang="en-US" dirty="0">
                  <a:solidFill>
                    <a:srgbClr val="0000FF"/>
                  </a:solidFill>
                </a:rPr>
                <a:t> Al-</a:t>
              </a:r>
              <a:r>
                <a:rPr lang="en-US" dirty="0" err="1">
                  <a:solidFill>
                    <a:srgbClr val="0000FF"/>
                  </a:solidFill>
                </a:rPr>
                <a:t>Jabr</a:t>
              </a:r>
              <a:r>
                <a:rPr lang="en-US" dirty="0">
                  <a:solidFill>
                    <a:srgbClr val="0000FF"/>
                  </a:solidFill>
                </a:rPr>
                <a:t>”;  </a:t>
              </a:r>
              <a:r>
                <a:rPr lang="en-US" dirty="0">
                  <a:solidFill>
                    <a:srgbClr val="00B050"/>
                  </a:solidFill>
                </a:rPr>
                <a:t>//changes the </a:t>
              </a:r>
              <a:r>
                <a:rPr lang="en-US" u="sng" dirty="0">
                  <a:solidFill>
                    <a:srgbClr val="00B050"/>
                  </a:solidFill>
                </a:rPr>
                <a:t>address </a:t>
              </a:r>
              <a:r>
                <a:rPr lang="en-US" dirty="0">
                  <a:solidFill>
                    <a:srgbClr val="00B050"/>
                  </a:solidFill>
                </a:rPr>
                <a:t>stored in </a:t>
              </a:r>
              <a:r>
                <a:rPr lang="en-US" dirty="0" err="1">
                  <a:solidFill>
                    <a:srgbClr val="00B050"/>
                  </a:solidFill>
                </a:rPr>
                <a:t>myName</a:t>
              </a:r>
              <a:endParaRPr lang="en-US" dirty="0">
                <a:solidFill>
                  <a:srgbClr val="00B050"/>
                </a:solidFill>
              </a:endParaRPr>
            </a:p>
          </p:txBody>
        </p:sp>
        <p:sp>
          <p:nvSpPr>
            <p:cNvPr id="65" name="TextBox 64"/>
            <p:cNvSpPr txBox="1"/>
            <p:nvPr/>
          </p:nvSpPr>
          <p:spPr>
            <a:xfrm>
              <a:off x="323529" y="1236822"/>
              <a:ext cx="288032" cy="347291"/>
            </a:xfrm>
            <a:prstGeom prst="rect">
              <a:avLst/>
            </a:prstGeom>
            <a:noFill/>
          </p:spPr>
          <p:txBody>
            <a:bodyPr wrap="square" rtlCol="0">
              <a:spAutoFit/>
            </a:bodyPr>
            <a:lstStyle/>
            <a:p>
              <a:pPr algn="r"/>
              <a:r>
                <a:rPr lang="en-US" dirty="0">
                  <a:solidFill>
                    <a:srgbClr val="FF0000"/>
                  </a:solidFill>
                </a:rPr>
                <a:t>1</a:t>
              </a:r>
            </a:p>
          </p:txBody>
        </p:sp>
      </p:grpSp>
      <p:sp>
        <p:nvSpPr>
          <p:cNvPr id="66" name="TextBox 65"/>
          <p:cNvSpPr txBox="1"/>
          <p:nvPr/>
        </p:nvSpPr>
        <p:spPr>
          <a:xfrm>
            <a:off x="226616" y="288487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memory layout is as follows:</a:t>
            </a:r>
          </a:p>
        </p:txBody>
      </p:sp>
      <p:sp>
        <p:nvSpPr>
          <p:cNvPr id="67" name="Rounded Rectangle 66"/>
          <p:cNvSpPr/>
          <p:nvPr/>
        </p:nvSpPr>
        <p:spPr>
          <a:xfrm>
            <a:off x="2411760" y="3620733"/>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myName</a:t>
            </a:r>
            <a:endParaRPr lang="en-US" sz="2000" dirty="0"/>
          </a:p>
        </p:txBody>
      </p:sp>
      <p:grpSp>
        <p:nvGrpSpPr>
          <p:cNvPr id="68" name="Group 67"/>
          <p:cNvGrpSpPr/>
          <p:nvPr/>
        </p:nvGrpSpPr>
        <p:grpSpPr>
          <a:xfrm>
            <a:off x="4499992" y="3620733"/>
            <a:ext cx="3672408" cy="504056"/>
            <a:chOff x="179512" y="1988840"/>
            <a:chExt cx="1678815" cy="720080"/>
          </a:xfrm>
        </p:grpSpPr>
        <p:sp>
          <p:nvSpPr>
            <p:cNvPr id="69" name="Rounded Rectangle 68"/>
            <p:cNvSpPr/>
            <p:nvPr/>
          </p:nvSpPr>
          <p:spPr>
            <a:xfrm>
              <a:off x="640363" y="1988840"/>
              <a:ext cx="1217964"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FF"/>
                  </a:solidFill>
                </a:rPr>
                <a:t>Jawaher</a:t>
              </a:r>
              <a:r>
                <a:rPr lang="en-US" dirty="0">
                  <a:solidFill>
                    <a:srgbClr val="0000FF"/>
                  </a:solidFill>
                </a:rPr>
                <a:t> Al-</a:t>
              </a:r>
              <a:r>
                <a:rPr lang="en-US" dirty="0" err="1">
                  <a:solidFill>
                    <a:srgbClr val="0000FF"/>
                  </a:solidFill>
                </a:rPr>
                <a:t>Jabr</a:t>
              </a:r>
              <a:endParaRPr lang="en-US" dirty="0">
                <a:solidFill>
                  <a:srgbClr val="0000FF"/>
                </a:solidFill>
              </a:endParaRPr>
            </a:p>
          </p:txBody>
        </p:sp>
        <p:sp>
          <p:nvSpPr>
            <p:cNvPr id="70" name="Rounded Rectangle 69"/>
            <p:cNvSpPr/>
            <p:nvPr/>
          </p:nvSpPr>
          <p:spPr>
            <a:xfrm>
              <a:off x="179512" y="1988840"/>
              <a:ext cx="427933" cy="72008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500</a:t>
              </a:r>
            </a:p>
          </p:txBody>
        </p:sp>
      </p:grpSp>
      <p:cxnSp>
        <p:nvCxnSpPr>
          <p:cNvPr id="71" name="Straight Arrow Connector 70"/>
          <p:cNvCxnSpPr/>
          <p:nvPr/>
        </p:nvCxnSpPr>
        <p:spPr>
          <a:xfrm>
            <a:off x="3707904" y="3872761"/>
            <a:ext cx="864096" cy="0"/>
          </a:xfrm>
          <a:prstGeom prst="straightConnector1">
            <a:avLst/>
          </a:prstGeom>
          <a:ln w="3810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4499992" y="2972661"/>
            <a:ext cx="3672408" cy="576064"/>
            <a:chOff x="179512" y="1988840"/>
            <a:chExt cx="1678815" cy="720080"/>
          </a:xfrm>
        </p:grpSpPr>
        <p:sp>
          <p:nvSpPr>
            <p:cNvPr id="73" name="Rounded Rectangle 72"/>
            <p:cNvSpPr/>
            <p:nvPr/>
          </p:nvSpPr>
          <p:spPr>
            <a:xfrm>
              <a:off x="640363" y="1988840"/>
              <a:ext cx="1217964"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Laila Al-</a:t>
              </a:r>
              <a:r>
                <a:rPr lang="en-US" dirty="0" err="1">
                  <a:solidFill>
                    <a:srgbClr val="0000FF"/>
                  </a:solidFill>
                </a:rPr>
                <a:t>Rashed</a:t>
              </a:r>
              <a:endParaRPr lang="en-US" dirty="0">
                <a:solidFill>
                  <a:srgbClr val="0000FF"/>
                </a:solidFill>
              </a:endParaRPr>
            </a:p>
          </p:txBody>
        </p:sp>
        <p:sp>
          <p:nvSpPr>
            <p:cNvPr id="74" name="Rounded Rectangle 73"/>
            <p:cNvSpPr/>
            <p:nvPr/>
          </p:nvSpPr>
          <p:spPr>
            <a:xfrm>
              <a:off x="179512" y="1988840"/>
              <a:ext cx="427933" cy="72008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120</a:t>
              </a:r>
            </a:p>
          </p:txBody>
        </p:sp>
      </p:grpSp>
      <p:sp>
        <p:nvSpPr>
          <p:cNvPr id="75" name="TextBox 74"/>
          <p:cNvSpPr txBox="1"/>
          <p:nvPr/>
        </p:nvSpPr>
        <p:spPr>
          <a:xfrm>
            <a:off x="251520" y="494116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old address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120</a:t>
            </a:r>
            <a:r>
              <a:rPr lang="en-US" sz="2000" dirty="0">
                <a:latin typeface="Tahoma" panose="020B0604030504040204" pitchFamily="34" charset="0"/>
                <a:ea typeface="Tahoma" panose="020B0604030504040204" pitchFamily="34" charset="0"/>
                <a:cs typeface="Tahoma" panose="020B0604030504040204" pitchFamily="34" charset="0"/>
              </a:rPr>
              <a:t>) is no more accessed by the variable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myName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33" name="TextBox 32"/>
          <p:cNvSpPr txBox="1"/>
          <p:nvPr/>
        </p:nvSpPr>
        <p:spPr>
          <a:xfrm>
            <a:off x="251520" y="5261138"/>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variable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myName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refers to the new address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500</a:t>
            </a:r>
            <a:r>
              <a:rPr lang="en-US" sz="2000" dirty="0">
                <a:latin typeface="Tahoma" panose="020B0604030504040204" pitchFamily="34" charset="0"/>
                <a:ea typeface="Tahoma" panose="020B0604030504040204" pitchFamily="34" charset="0"/>
                <a:cs typeface="Tahoma" panose="020B0604030504040204" pitchFamily="34" charset="0"/>
              </a:rPr>
              <a:t>) that contains the new value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Jawaher</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Al-</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Jabr</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8" name="Slide Number Placeholder 7"/>
          <p:cNvSpPr>
            <a:spLocks noGrp="1"/>
          </p:cNvSpPr>
          <p:nvPr>
            <p:ph type="sldNum" sz="quarter" idx="12"/>
          </p:nvPr>
        </p:nvSpPr>
        <p:spPr/>
        <p:txBody>
          <a:bodyPr/>
          <a:lstStyle/>
          <a:p>
            <a:fld id="{01AC0F99-418A-47AD-8EE9-8B4FF28C0C0C}" type="slidenum">
              <a:rPr lang="en-US" smtClean="0"/>
              <a:pPr/>
              <a:t>161</a:t>
            </a:fld>
            <a:endParaRPr lang="en-US"/>
          </a:p>
        </p:txBody>
      </p:sp>
      <p:grpSp>
        <p:nvGrpSpPr>
          <p:cNvPr id="35" name="Group 34"/>
          <p:cNvGrpSpPr/>
          <p:nvPr/>
        </p:nvGrpSpPr>
        <p:grpSpPr>
          <a:xfrm>
            <a:off x="128215" y="930515"/>
            <a:ext cx="8784976" cy="369332"/>
            <a:chOff x="323529" y="1236822"/>
            <a:chExt cx="7848872" cy="347291"/>
          </a:xfrm>
        </p:grpSpPr>
        <p:sp>
          <p:nvSpPr>
            <p:cNvPr id="36" name="TextBox 35"/>
            <p:cNvSpPr txBox="1"/>
            <p:nvPr/>
          </p:nvSpPr>
          <p:spPr>
            <a:xfrm>
              <a:off x="611561" y="1236822"/>
              <a:ext cx="7560840" cy="347291"/>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00FF"/>
                  </a:solidFill>
                </a:rPr>
                <a:t>myName</a:t>
              </a:r>
              <a:r>
                <a:rPr lang="en-US" dirty="0">
                  <a:solidFill>
                    <a:srgbClr val="0000FF"/>
                  </a:solidFill>
                </a:rPr>
                <a:t> = “Laila Al-</a:t>
              </a:r>
              <a:r>
                <a:rPr lang="en-US" dirty="0" err="1">
                  <a:solidFill>
                    <a:srgbClr val="0000FF"/>
                  </a:solidFill>
                </a:rPr>
                <a:t>Rashed</a:t>
              </a:r>
              <a:r>
                <a:rPr lang="en-US" dirty="0">
                  <a:solidFill>
                    <a:srgbClr val="0000FF"/>
                  </a:solidFill>
                </a:rPr>
                <a:t>”;</a:t>
              </a:r>
              <a:endParaRPr lang="en-US" dirty="0">
                <a:solidFill>
                  <a:srgbClr val="00B050"/>
                </a:solidFill>
              </a:endParaRPr>
            </a:p>
          </p:txBody>
        </p:sp>
        <p:sp>
          <p:nvSpPr>
            <p:cNvPr id="38" name="TextBox 37"/>
            <p:cNvSpPr txBox="1"/>
            <p:nvPr/>
          </p:nvSpPr>
          <p:spPr>
            <a:xfrm>
              <a:off x="323529" y="1236822"/>
              <a:ext cx="288032" cy="347291"/>
            </a:xfrm>
            <a:prstGeom prst="rect">
              <a:avLst/>
            </a:prstGeom>
            <a:noFill/>
          </p:spPr>
          <p:txBody>
            <a:bodyPr wrap="square" rtlCol="0">
              <a:spAutoFit/>
            </a:bodyPr>
            <a:lstStyle/>
            <a:p>
              <a:pPr algn="r"/>
              <a:r>
                <a:rPr lang="en-US" dirty="0">
                  <a:solidFill>
                    <a:srgbClr val="FF0000"/>
                  </a:solidFill>
                </a:rPr>
                <a:t>1</a:t>
              </a:r>
            </a:p>
          </p:txBody>
        </p:sp>
      </p:grpSp>
    </p:spTree>
    <p:extLst>
      <p:ext uri="{BB962C8B-B14F-4D97-AF65-F5344CB8AC3E}">
        <p14:creationId xmlns:p14="http://schemas.microsoft.com/office/powerpoint/2010/main" val="19718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1000"/>
                                        <p:tgtEl>
                                          <p:spTgt spid="61"/>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left)">
                                      <p:cBhvr>
                                        <p:cTn id="20" dur="500"/>
                                        <p:tgtEl>
                                          <p:spTgt spid="62"/>
                                        </p:tgtEl>
                                      </p:cBhvr>
                                    </p:animEffect>
                                  </p:childTnLst>
                                </p:cTn>
                              </p:par>
                              <p:par>
                                <p:cTn id="21" presetID="22" presetClass="entr" presetSubtype="2"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right)">
                                      <p:cBhvr>
                                        <p:cTn id="23" dur="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1000"/>
                                        <p:tgtEl>
                                          <p:spTgt spid="7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left)">
                                      <p:cBhvr>
                                        <p:cTn id="36" dur="500"/>
                                        <p:tgtEl>
                                          <p:spTgt spid="67"/>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ipe(left)">
                                      <p:cBhvr>
                                        <p:cTn id="40" dur="1000"/>
                                        <p:tgtEl>
                                          <p:spTgt spid="71"/>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wipe(left)">
                                      <p:cBhvr>
                                        <p:cTn id="44" dur="1000"/>
                                        <p:tgtEl>
                                          <p:spTgt spid="68"/>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wipe(left)">
                                      <p:cBhvr>
                                        <p:cTn id="48" dur="500"/>
                                        <p:tgtEl>
                                          <p:spTgt spid="75"/>
                                        </p:tgtEl>
                                      </p:cBhvr>
                                    </p:animEffect>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par>
                                <p:cTn id="53" presetID="22" presetClass="entr" presetSubtype="2"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right)">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2" grpId="0"/>
      <p:bldP spid="66" grpId="0"/>
      <p:bldP spid="67" grpId="0" animBg="1"/>
      <p:bldP spid="75" grpId="0"/>
      <p:bldP spid="3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Primitive Vs. Refrence </a:t>
            </a:r>
          </a:p>
        </p:txBody>
      </p:sp>
      <p:cxnSp>
        <p:nvCxnSpPr>
          <p:cNvPr id="49" name="Straight Connector 48"/>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 SUMMARIZE…</a:t>
            </a:r>
          </a:p>
        </p:txBody>
      </p:sp>
      <p:cxnSp>
        <p:nvCxnSpPr>
          <p:cNvPr id="51" name="Straight Connector 50"/>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3491880" y="1268760"/>
            <a:ext cx="2016224" cy="576064"/>
          </a:xfrm>
          <a:prstGeom prst="roundRect">
            <a:avLst/>
          </a:prstGeom>
          <a:solidFill>
            <a:schemeClr val="accent3">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JAVA VARIABLES</a:t>
            </a:r>
          </a:p>
        </p:txBody>
      </p:sp>
      <p:sp>
        <p:nvSpPr>
          <p:cNvPr id="63" name="Rounded Rectangle 62"/>
          <p:cNvSpPr/>
          <p:nvPr/>
        </p:nvSpPr>
        <p:spPr>
          <a:xfrm>
            <a:off x="971600" y="2276872"/>
            <a:ext cx="2952328"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PRIMITIVE DATATYPES</a:t>
            </a:r>
          </a:p>
        </p:txBody>
      </p:sp>
      <p:sp>
        <p:nvSpPr>
          <p:cNvPr id="64" name="Rounded Rectangle 63"/>
          <p:cNvSpPr/>
          <p:nvPr/>
        </p:nvSpPr>
        <p:spPr>
          <a:xfrm>
            <a:off x="5004048" y="2276872"/>
            <a:ext cx="2916324"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NON-PRIMITIVE DATATYPES</a:t>
            </a:r>
          </a:p>
        </p:txBody>
      </p:sp>
      <p:sp>
        <p:nvSpPr>
          <p:cNvPr id="65" name="Rounded Rectangle 64"/>
          <p:cNvSpPr/>
          <p:nvPr/>
        </p:nvSpPr>
        <p:spPr>
          <a:xfrm>
            <a:off x="1547664" y="3068960"/>
            <a:ext cx="3024336" cy="576064"/>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Examples: </a:t>
            </a:r>
            <a:r>
              <a:rPr lang="en-US" dirty="0" err="1">
                <a:solidFill>
                  <a:srgbClr val="0000FF"/>
                </a:solidFill>
              </a:rPr>
              <a:t>int</a:t>
            </a:r>
            <a:r>
              <a:rPr lang="en-US" dirty="0">
                <a:solidFill>
                  <a:srgbClr val="0000FF"/>
                </a:solidFill>
              </a:rPr>
              <a:t>, double, char</a:t>
            </a:r>
          </a:p>
        </p:txBody>
      </p:sp>
      <p:sp>
        <p:nvSpPr>
          <p:cNvPr id="67" name="Rounded Rectangle 66"/>
          <p:cNvSpPr/>
          <p:nvPr/>
        </p:nvSpPr>
        <p:spPr>
          <a:xfrm>
            <a:off x="1547664" y="3780039"/>
            <a:ext cx="3024336" cy="50405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Store data </a:t>
            </a:r>
            <a:r>
              <a:rPr lang="en-US" dirty="0">
                <a:solidFill>
                  <a:srgbClr val="FF0000"/>
                </a:solidFill>
              </a:rPr>
              <a:t>values</a:t>
            </a:r>
          </a:p>
        </p:txBody>
      </p:sp>
      <p:sp>
        <p:nvSpPr>
          <p:cNvPr id="69" name="Rounded Rectangle 68"/>
          <p:cNvSpPr/>
          <p:nvPr/>
        </p:nvSpPr>
        <p:spPr>
          <a:xfrm>
            <a:off x="5508104" y="3068960"/>
            <a:ext cx="3528392" cy="576064"/>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Examples: String, Scanner, any (pre)defined class</a:t>
            </a:r>
          </a:p>
        </p:txBody>
      </p:sp>
      <p:cxnSp>
        <p:nvCxnSpPr>
          <p:cNvPr id="71" name="Straight Connector 70"/>
          <p:cNvCxnSpPr>
            <a:stCxn id="62" idx="2"/>
          </p:cNvCxnSpPr>
          <p:nvPr/>
        </p:nvCxnSpPr>
        <p:spPr>
          <a:xfrm>
            <a:off x="4499992" y="1844824"/>
            <a:ext cx="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3" idx="0"/>
          </p:cNvCxnSpPr>
          <p:nvPr/>
        </p:nvCxnSpPr>
        <p:spPr>
          <a:xfrm>
            <a:off x="2447764" y="1988840"/>
            <a:ext cx="0"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4" idx="0"/>
          </p:cNvCxnSpPr>
          <p:nvPr/>
        </p:nvCxnSpPr>
        <p:spPr>
          <a:xfrm>
            <a:off x="6462210" y="1988840"/>
            <a:ext cx="0"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447764" y="1988840"/>
            <a:ext cx="4014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624" y="2924944"/>
            <a:ext cx="0" cy="3510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65" idx="1"/>
          </p:cNvCxnSpPr>
          <p:nvPr/>
        </p:nvCxnSpPr>
        <p:spPr>
          <a:xfrm>
            <a:off x="1187624" y="3356992"/>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67" idx="1"/>
          </p:cNvCxnSpPr>
          <p:nvPr/>
        </p:nvCxnSpPr>
        <p:spPr>
          <a:xfrm flipV="1">
            <a:off x="1187624" y="4032067"/>
            <a:ext cx="360040" cy="9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220072" y="2924944"/>
            <a:ext cx="0" cy="34743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69" idx="1"/>
          </p:cNvCxnSpPr>
          <p:nvPr/>
        </p:nvCxnSpPr>
        <p:spPr>
          <a:xfrm>
            <a:off x="5220072" y="3356992"/>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5508104" y="3757536"/>
            <a:ext cx="3528392" cy="50405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Store data </a:t>
            </a:r>
            <a:r>
              <a:rPr lang="en-US" dirty="0">
                <a:solidFill>
                  <a:srgbClr val="FF0000"/>
                </a:solidFill>
              </a:rPr>
              <a:t>addresses</a:t>
            </a:r>
          </a:p>
        </p:txBody>
      </p:sp>
      <p:cxnSp>
        <p:nvCxnSpPr>
          <p:cNvPr id="101" name="Straight Arrow Connector 100"/>
          <p:cNvCxnSpPr/>
          <p:nvPr/>
        </p:nvCxnSpPr>
        <p:spPr>
          <a:xfrm>
            <a:off x="5220072" y="4041068"/>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Rounded Rectangle 104"/>
          <p:cNvSpPr/>
          <p:nvPr/>
        </p:nvSpPr>
        <p:spPr>
          <a:xfrm>
            <a:off x="1547664" y="5058181"/>
            <a:ext cx="3024336" cy="86409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Updating </a:t>
            </a:r>
            <a:r>
              <a:rPr lang="en-US" u="sng" dirty="0">
                <a:solidFill>
                  <a:srgbClr val="0000FF"/>
                </a:solidFill>
              </a:rPr>
              <a:t>overwrites</a:t>
            </a:r>
            <a:r>
              <a:rPr lang="en-US" dirty="0">
                <a:solidFill>
                  <a:srgbClr val="0000FF"/>
                </a:solidFill>
              </a:rPr>
              <a:t> the value in the same address. </a:t>
            </a:r>
          </a:p>
        </p:txBody>
      </p:sp>
      <p:cxnSp>
        <p:nvCxnSpPr>
          <p:cNvPr id="106" name="Straight Arrow Connector 105"/>
          <p:cNvCxnSpPr>
            <a:endCxn id="105" idx="1"/>
          </p:cNvCxnSpPr>
          <p:nvPr/>
        </p:nvCxnSpPr>
        <p:spPr>
          <a:xfrm>
            <a:off x="1187624" y="5490229"/>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5508104" y="4990673"/>
            <a:ext cx="3528392" cy="86409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Updating changes the address stored in the reference variable. </a:t>
            </a:r>
          </a:p>
        </p:txBody>
      </p:sp>
      <p:cxnSp>
        <p:nvCxnSpPr>
          <p:cNvPr id="108" name="Straight Arrow Connector 107"/>
          <p:cNvCxnSpPr/>
          <p:nvPr/>
        </p:nvCxnSpPr>
        <p:spPr>
          <a:xfrm>
            <a:off x="5220072" y="5445224"/>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1547664" y="6057292"/>
            <a:ext cx="3024336" cy="756084"/>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Old values don’t exist anymore.</a:t>
            </a:r>
          </a:p>
        </p:txBody>
      </p:sp>
      <p:cxnSp>
        <p:nvCxnSpPr>
          <p:cNvPr id="130" name="Straight Arrow Connector 129"/>
          <p:cNvCxnSpPr/>
          <p:nvPr/>
        </p:nvCxnSpPr>
        <p:spPr>
          <a:xfrm>
            <a:off x="1187624" y="6435334"/>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Rounded Rectangle 130"/>
          <p:cNvSpPr/>
          <p:nvPr/>
        </p:nvSpPr>
        <p:spPr>
          <a:xfrm>
            <a:off x="5508104" y="5967282"/>
            <a:ext cx="3528392" cy="846094"/>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Old address exist but is no more accessible through this reference variable.</a:t>
            </a:r>
          </a:p>
        </p:txBody>
      </p:sp>
      <p:cxnSp>
        <p:nvCxnSpPr>
          <p:cNvPr id="133" name="Straight Arrow Connector 132"/>
          <p:cNvCxnSpPr/>
          <p:nvPr/>
        </p:nvCxnSpPr>
        <p:spPr>
          <a:xfrm>
            <a:off x="5220072" y="6390329"/>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Rounded Rectangle 133"/>
          <p:cNvSpPr/>
          <p:nvPr/>
        </p:nvSpPr>
        <p:spPr>
          <a:xfrm>
            <a:off x="1547664" y="4419110"/>
            <a:ext cx="3024336" cy="50405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Known as </a:t>
            </a:r>
            <a:r>
              <a:rPr lang="en-US" dirty="0">
                <a:solidFill>
                  <a:srgbClr val="FF0000"/>
                </a:solidFill>
              </a:rPr>
              <a:t>data </a:t>
            </a:r>
            <a:r>
              <a:rPr lang="en-US" dirty="0">
                <a:solidFill>
                  <a:srgbClr val="0000FF"/>
                </a:solidFill>
              </a:rPr>
              <a:t>variables</a:t>
            </a:r>
          </a:p>
        </p:txBody>
      </p:sp>
      <p:sp>
        <p:nvSpPr>
          <p:cNvPr id="135" name="Rounded Rectangle 134"/>
          <p:cNvSpPr/>
          <p:nvPr/>
        </p:nvSpPr>
        <p:spPr>
          <a:xfrm>
            <a:off x="5508104" y="4374105"/>
            <a:ext cx="3528392" cy="50405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Known as </a:t>
            </a:r>
            <a:r>
              <a:rPr lang="en-US" dirty="0">
                <a:solidFill>
                  <a:srgbClr val="FF0000"/>
                </a:solidFill>
              </a:rPr>
              <a:t>reference </a:t>
            </a:r>
            <a:r>
              <a:rPr lang="en-US" dirty="0">
                <a:solidFill>
                  <a:srgbClr val="0000FF"/>
                </a:solidFill>
              </a:rPr>
              <a:t>variables</a:t>
            </a:r>
          </a:p>
        </p:txBody>
      </p:sp>
      <p:cxnSp>
        <p:nvCxnSpPr>
          <p:cNvPr id="136" name="Straight Arrow Connector 135"/>
          <p:cNvCxnSpPr/>
          <p:nvPr/>
        </p:nvCxnSpPr>
        <p:spPr>
          <a:xfrm>
            <a:off x="1187624" y="4653136"/>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5220072" y="4653136"/>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1AC0F99-418A-47AD-8EE9-8B4FF28C0C0C}" type="slidenum">
              <a:rPr lang="en-US" smtClean="0"/>
              <a:pPr/>
              <a:t>162</a:t>
            </a:fld>
            <a:endParaRPr lang="en-US"/>
          </a:p>
        </p:txBody>
      </p:sp>
    </p:spTree>
    <p:extLst>
      <p:ext uri="{BB962C8B-B14F-4D97-AF65-F5344CB8AC3E}">
        <p14:creationId xmlns:p14="http://schemas.microsoft.com/office/powerpoint/2010/main" val="26963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1000"/>
                                        <p:tgtEl>
                                          <p:spTgt spid="5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up)">
                                      <p:cBhvr>
                                        <p:cTn id="11" dur="500"/>
                                        <p:tgtEl>
                                          <p:spTgt spid="62"/>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up)">
                                      <p:cBhvr>
                                        <p:cTn id="15" dur="500"/>
                                        <p:tgtEl>
                                          <p:spTgt spid="71"/>
                                        </p:tgtEl>
                                      </p:cBhvr>
                                    </p:animEffect>
                                  </p:childTnLst>
                                </p:cTn>
                              </p:par>
                            </p:childTnLst>
                          </p:cTn>
                        </p:par>
                        <p:par>
                          <p:cTn id="16" fill="hold">
                            <p:stCondLst>
                              <p:cond delay="2000"/>
                            </p:stCondLst>
                            <p:childTnLst>
                              <p:par>
                                <p:cTn id="17" presetID="16" presetClass="entr" presetSubtype="37" fill="hold"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barn(outVertical)">
                                      <p:cBhvr>
                                        <p:cTn id="19" dur="500"/>
                                        <p:tgtEl>
                                          <p:spTgt spid="74"/>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up)">
                                      <p:cBhvr>
                                        <p:cTn id="23" dur="500"/>
                                        <p:tgtEl>
                                          <p:spTgt spid="72"/>
                                        </p:tgtEl>
                                      </p:cBhvr>
                                    </p:animEffect>
                                  </p:childTnLst>
                                </p:cTn>
                              </p:par>
                              <p:par>
                                <p:cTn id="24" presetID="22" presetClass="entr" presetSubtype="1"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up)">
                                      <p:cBhvr>
                                        <p:cTn id="26" dur="500"/>
                                        <p:tgtEl>
                                          <p:spTgt spid="73"/>
                                        </p:tgtEl>
                                      </p:cBhvr>
                                    </p:animEffect>
                                  </p:childTnLst>
                                </p:cTn>
                              </p:par>
                            </p:childTnLst>
                          </p:cTn>
                        </p:par>
                        <p:par>
                          <p:cTn id="27" fill="hold">
                            <p:stCondLst>
                              <p:cond delay="3000"/>
                            </p:stCondLst>
                            <p:childTnLst>
                              <p:par>
                                <p:cTn id="28" presetID="22" presetClass="entr" presetSubtype="1" fill="hold" grpId="0"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wipe(up)">
                                      <p:cBhvr>
                                        <p:cTn id="30" dur="500"/>
                                        <p:tgtEl>
                                          <p:spTgt spid="6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up)">
                                      <p:cBhvr>
                                        <p:cTn id="33" dur="500"/>
                                        <p:tgtEl>
                                          <p:spTgt spid="64"/>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up)">
                                      <p:cBhvr>
                                        <p:cTn id="37" dur="500"/>
                                        <p:tgtEl>
                                          <p:spTgt spid="75"/>
                                        </p:tgtEl>
                                      </p:cBhvr>
                                    </p:animEffect>
                                  </p:childTnLst>
                                </p:cTn>
                              </p:par>
                              <p:par>
                                <p:cTn id="38" presetID="22" presetClass="entr" presetSubtype="1"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wipe(up)">
                                      <p:cBhvr>
                                        <p:cTn id="40" dur="500"/>
                                        <p:tgtEl>
                                          <p:spTgt spid="80"/>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wipe(left)">
                                      <p:cBhvr>
                                        <p:cTn id="44" dur="500"/>
                                        <p:tgtEl>
                                          <p:spTgt spid="76"/>
                                        </p:tgtEl>
                                      </p:cBhvr>
                                    </p:animEffect>
                                  </p:childTnLst>
                                </p:cTn>
                              </p:par>
                              <p:par>
                                <p:cTn id="45" presetID="22" presetClass="entr" presetSubtype="8"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left)">
                                      <p:cBhvr>
                                        <p:cTn id="47" dur="500"/>
                                        <p:tgtEl>
                                          <p:spTgt spid="81"/>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wipe(left)">
                                      <p:cBhvr>
                                        <p:cTn id="51" dur="500"/>
                                        <p:tgtEl>
                                          <p:spTgt spid="6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wipe(left)">
                                      <p:cBhvr>
                                        <p:cTn id="59" dur="500"/>
                                        <p:tgtEl>
                                          <p:spTgt spid="78"/>
                                        </p:tgtEl>
                                      </p:cBhvr>
                                    </p:animEffect>
                                  </p:childTnLst>
                                </p:cTn>
                              </p:par>
                              <p:par>
                                <p:cTn id="60" presetID="22" presetClass="entr" presetSubtype="8" fill="hold" nodeType="with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wipe(left)">
                                      <p:cBhvr>
                                        <p:cTn id="62" dur="500"/>
                                        <p:tgtEl>
                                          <p:spTgt spid="101"/>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left)">
                                      <p:cBhvr>
                                        <p:cTn id="66" dur="500"/>
                                        <p:tgtEl>
                                          <p:spTgt spid="67"/>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wipe(left)">
                                      <p:cBhvr>
                                        <p:cTn id="69" dur="500"/>
                                        <p:tgtEl>
                                          <p:spTgt spid="10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36"/>
                                        </p:tgtEl>
                                        <p:attrNameLst>
                                          <p:attrName>style.visibility</p:attrName>
                                        </p:attrNameLst>
                                      </p:cBhvr>
                                      <p:to>
                                        <p:strVal val="visible"/>
                                      </p:to>
                                    </p:set>
                                    <p:animEffect transition="in" filter="wipe(left)">
                                      <p:cBhvr>
                                        <p:cTn id="74" dur="500"/>
                                        <p:tgtEl>
                                          <p:spTgt spid="136"/>
                                        </p:tgtEl>
                                      </p:cBhvr>
                                    </p:animEffect>
                                  </p:childTnLst>
                                </p:cTn>
                              </p:par>
                              <p:par>
                                <p:cTn id="75" presetID="22" presetClass="entr" presetSubtype="8" fill="hold" nodeType="withEffect">
                                  <p:stCondLst>
                                    <p:cond delay="0"/>
                                  </p:stCondLst>
                                  <p:childTnLst>
                                    <p:set>
                                      <p:cBhvr>
                                        <p:cTn id="76" dur="1" fill="hold">
                                          <p:stCondLst>
                                            <p:cond delay="0"/>
                                          </p:stCondLst>
                                        </p:cTn>
                                        <p:tgtEl>
                                          <p:spTgt spid="137"/>
                                        </p:tgtEl>
                                        <p:attrNameLst>
                                          <p:attrName>style.visibility</p:attrName>
                                        </p:attrNameLst>
                                      </p:cBhvr>
                                      <p:to>
                                        <p:strVal val="visible"/>
                                      </p:to>
                                    </p:set>
                                    <p:animEffect transition="in" filter="wipe(left)">
                                      <p:cBhvr>
                                        <p:cTn id="77" dur="500"/>
                                        <p:tgtEl>
                                          <p:spTgt spid="137"/>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134"/>
                                        </p:tgtEl>
                                        <p:attrNameLst>
                                          <p:attrName>style.visibility</p:attrName>
                                        </p:attrNameLst>
                                      </p:cBhvr>
                                      <p:to>
                                        <p:strVal val="visible"/>
                                      </p:to>
                                    </p:set>
                                    <p:animEffect transition="in" filter="wipe(left)">
                                      <p:cBhvr>
                                        <p:cTn id="81" dur="500"/>
                                        <p:tgtEl>
                                          <p:spTgt spid="134"/>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wipe(left)">
                                      <p:cBhvr>
                                        <p:cTn id="84" dur="500"/>
                                        <p:tgtEl>
                                          <p:spTgt spid="13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06"/>
                                        </p:tgtEl>
                                        <p:attrNameLst>
                                          <p:attrName>style.visibility</p:attrName>
                                        </p:attrNameLst>
                                      </p:cBhvr>
                                      <p:to>
                                        <p:strVal val="visible"/>
                                      </p:to>
                                    </p:set>
                                    <p:animEffect transition="in" filter="wipe(left)">
                                      <p:cBhvr>
                                        <p:cTn id="89" dur="500"/>
                                        <p:tgtEl>
                                          <p:spTgt spid="106"/>
                                        </p:tgtEl>
                                      </p:cBhvr>
                                    </p:animEffect>
                                  </p:childTnLst>
                                </p:cTn>
                              </p:par>
                              <p:par>
                                <p:cTn id="90" presetID="22" presetClass="entr" presetSubtype="8" fill="hold" nodeType="with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wipe(left)">
                                      <p:cBhvr>
                                        <p:cTn id="92" dur="500"/>
                                        <p:tgtEl>
                                          <p:spTgt spid="108"/>
                                        </p:tgtEl>
                                      </p:cBhvr>
                                    </p:animEffect>
                                  </p:childTnLst>
                                </p:cTn>
                              </p:par>
                            </p:childTnLst>
                          </p:cTn>
                        </p:par>
                        <p:par>
                          <p:cTn id="93" fill="hold">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105"/>
                                        </p:tgtEl>
                                        <p:attrNameLst>
                                          <p:attrName>style.visibility</p:attrName>
                                        </p:attrNameLst>
                                      </p:cBhvr>
                                      <p:to>
                                        <p:strVal val="visible"/>
                                      </p:to>
                                    </p:set>
                                    <p:animEffect transition="in" filter="wipe(left)">
                                      <p:cBhvr>
                                        <p:cTn id="96" dur="500"/>
                                        <p:tgtEl>
                                          <p:spTgt spid="105"/>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07"/>
                                        </p:tgtEl>
                                        <p:attrNameLst>
                                          <p:attrName>style.visibility</p:attrName>
                                        </p:attrNameLst>
                                      </p:cBhvr>
                                      <p:to>
                                        <p:strVal val="visible"/>
                                      </p:to>
                                    </p:set>
                                    <p:animEffect transition="in" filter="wipe(left)">
                                      <p:cBhvr>
                                        <p:cTn id="99" dur="500"/>
                                        <p:tgtEl>
                                          <p:spTgt spid="10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30"/>
                                        </p:tgtEl>
                                        <p:attrNameLst>
                                          <p:attrName>style.visibility</p:attrName>
                                        </p:attrNameLst>
                                      </p:cBhvr>
                                      <p:to>
                                        <p:strVal val="visible"/>
                                      </p:to>
                                    </p:set>
                                    <p:animEffect transition="in" filter="wipe(left)">
                                      <p:cBhvr>
                                        <p:cTn id="104" dur="500"/>
                                        <p:tgtEl>
                                          <p:spTgt spid="130"/>
                                        </p:tgtEl>
                                      </p:cBhvr>
                                    </p:animEffect>
                                  </p:childTnLst>
                                </p:cTn>
                              </p:par>
                              <p:par>
                                <p:cTn id="105" presetID="22" presetClass="entr" presetSubtype="8" fill="hold" nodeType="withEffect">
                                  <p:stCondLst>
                                    <p:cond delay="0"/>
                                  </p:stCondLst>
                                  <p:childTnLst>
                                    <p:set>
                                      <p:cBhvr>
                                        <p:cTn id="106" dur="1" fill="hold">
                                          <p:stCondLst>
                                            <p:cond delay="0"/>
                                          </p:stCondLst>
                                        </p:cTn>
                                        <p:tgtEl>
                                          <p:spTgt spid="133"/>
                                        </p:tgtEl>
                                        <p:attrNameLst>
                                          <p:attrName>style.visibility</p:attrName>
                                        </p:attrNameLst>
                                      </p:cBhvr>
                                      <p:to>
                                        <p:strVal val="visible"/>
                                      </p:to>
                                    </p:set>
                                    <p:animEffect transition="in" filter="wipe(left)">
                                      <p:cBhvr>
                                        <p:cTn id="107" dur="500"/>
                                        <p:tgtEl>
                                          <p:spTgt spid="133"/>
                                        </p:tgtEl>
                                      </p:cBhvr>
                                    </p:animEffect>
                                  </p:childTnLst>
                                </p:cTn>
                              </p:par>
                            </p:childTnLst>
                          </p:cTn>
                        </p:par>
                        <p:par>
                          <p:cTn id="108" fill="hold">
                            <p:stCondLst>
                              <p:cond delay="500"/>
                            </p:stCondLst>
                            <p:childTnLst>
                              <p:par>
                                <p:cTn id="109" presetID="22" presetClass="entr" presetSubtype="8" fill="hold" grpId="0" nodeType="afterEffect">
                                  <p:stCondLst>
                                    <p:cond delay="0"/>
                                  </p:stCondLst>
                                  <p:childTnLst>
                                    <p:set>
                                      <p:cBhvr>
                                        <p:cTn id="110" dur="1" fill="hold">
                                          <p:stCondLst>
                                            <p:cond delay="0"/>
                                          </p:stCondLst>
                                        </p:cTn>
                                        <p:tgtEl>
                                          <p:spTgt spid="125"/>
                                        </p:tgtEl>
                                        <p:attrNameLst>
                                          <p:attrName>style.visibility</p:attrName>
                                        </p:attrNameLst>
                                      </p:cBhvr>
                                      <p:to>
                                        <p:strVal val="visible"/>
                                      </p:to>
                                    </p:set>
                                    <p:animEffect transition="in" filter="wipe(left)">
                                      <p:cBhvr>
                                        <p:cTn id="111" dur="500"/>
                                        <p:tgtEl>
                                          <p:spTgt spid="125"/>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131"/>
                                        </p:tgtEl>
                                        <p:attrNameLst>
                                          <p:attrName>style.visibility</p:attrName>
                                        </p:attrNameLst>
                                      </p:cBhvr>
                                      <p:to>
                                        <p:strVal val="visible"/>
                                      </p:to>
                                    </p:set>
                                    <p:animEffect transition="in" filter="wipe(left)">
                                      <p:cBhvr>
                                        <p:cTn id="114"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2" grpId="0" animBg="1"/>
      <p:bldP spid="63" grpId="0" animBg="1"/>
      <p:bldP spid="64" grpId="0" animBg="1"/>
      <p:bldP spid="65" grpId="0" animBg="1"/>
      <p:bldP spid="67" grpId="0" animBg="1"/>
      <p:bldP spid="69" grpId="0" animBg="1"/>
      <p:bldP spid="100" grpId="0" animBg="1"/>
      <p:bldP spid="105" grpId="0" animBg="1"/>
      <p:bldP spid="107" grpId="0" animBg="1"/>
      <p:bldP spid="125" grpId="0" animBg="1"/>
      <p:bldP spid="131" grpId="0" animBg="1"/>
      <p:bldP spid="134" grpId="0" animBg="1"/>
      <p:bldP spid="135"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a:t>
            </a:r>
            <a:r>
              <a:rPr lang="en-US" sz="4000" dirty="0">
                <a:solidFill>
                  <a:srgbClr val="00B0F0"/>
                </a:solidFill>
                <a:latin typeface="Tahoma" charset="0"/>
                <a:cs typeface="Arial" charset="0"/>
              </a:rPr>
              <a:t>String </a:t>
            </a:r>
            <a:r>
              <a:rPr lang="en-US" sz="4000" dirty="0">
                <a:solidFill>
                  <a:schemeClr val="accent2"/>
                </a:solidFill>
                <a:latin typeface="Tahoma" charset="0"/>
                <a:cs typeface="Arial" charset="0"/>
              </a:rPr>
              <a:t>PREDEFINED METHODS</a:t>
            </a:r>
          </a:p>
        </p:txBody>
      </p:sp>
      <p:sp>
        <p:nvSpPr>
          <p:cNvPr id="8" name="TextBox 7"/>
          <p:cNvSpPr txBox="1"/>
          <p:nvPr/>
        </p:nvSpPr>
        <p:spPr>
          <a:xfrm>
            <a:off x="251520"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The class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contains many predefined methods.</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1520" y="123682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The syntax of using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predefined method is as follows:</a:t>
            </a:r>
          </a:p>
        </p:txBody>
      </p:sp>
      <p:sp>
        <p:nvSpPr>
          <p:cNvPr id="27" name="Rounded Rectangle 26"/>
          <p:cNvSpPr/>
          <p:nvPr/>
        </p:nvSpPr>
        <p:spPr>
          <a:xfrm>
            <a:off x="1677110" y="1628800"/>
            <a:ext cx="7287377"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F0"/>
                </a:solidFill>
              </a:rPr>
              <a:t>stringVariable.stringMethodName</a:t>
            </a:r>
            <a:r>
              <a:rPr lang="en-US" dirty="0">
                <a:solidFill>
                  <a:srgbClr val="00B0F0"/>
                </a:solidFill>
              </a:rPr>
              <a:t> (parameters)</a:t>
            </a:r>
            <a:endParaRPr lang="en-US" dirty="0">
              <a:solidFill>
                <a:srgbClr val="2DA2BF">
                  <a:lumMod val="50000"/>
                </a:srgbClr>
              </a:solidFill>
            </a:endParaRPr>
          </a:p>
        </p:txBody>
      </p:sp>
      <p:sp>
        <p:nvSpPr>
          <p:cNvPr id="28" name="Rounded Rectangle 27"/>
          <p:cNvSpPr/>
          <p:nvPr/>
        </p:nvSpPr>
        <p:spPr>
          <a:xfrm>
            <a:off x="236951" y="162880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SYNTAX</a:t>
            </a:r>
          </a:p>
        </p:txBody>
      </p:sp>
      <p:sp>
        <p:nvSpPr>
          <p:cNvPr id="29" name="TextBox 28"/>
          <p:cNvSpPr txBox="1"/>
          <p:nvPr/>
        </p:nvSpPr>
        <p:spPr>
          <a:xfrm>
            <a:off x="251520" y="245875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The dot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is called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member access operator</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p>
        </p:txBody>
      </p:sp>
      <p:sp>
        <p:nvSpPr>
          <p:cNvPr id="30" name="TextBox 29"/>
          <p:cNvSpPr txBox="1"/>
          <p:nvPr/>
        </p:nvSpPr>
        <p:spPr>
          <a:xfrm>
            <a:off x="251520" y="213285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The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stringMethodName</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is applied on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stringVariable</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p>
        </p:txBody>
      </p:sp>
      <p:sp>
        <p:nvSpPr>
          <p:cNvPr id="33" name="TextBox 32"/>
          <p:cNvSpPr txBox="1"/>
          <p:nvPr/>
        </p:nvSpPr>
        <p:spPr>
          <a:xfrm>
            <a:off x="251520" y="2784644"/>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Not all methods need parameters. Others may need more than one parameter.</a:t>
            </a:r>
          </a:p>
        </p:txBody>
      </p:sp>
      <p:sp>
        <p:nvSpPr>
          <p:cNvPr id="20" name="TextBox 19"/>
          <p:cNvSpPr txBox="1"/>
          <p:nvPr/>
        </p:nvSpPr>
        <p:spPr>
          <a:xfrm>
            <a:off x="228600" y="4495800"/>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When a method returns a value of a specific type, </a:t>
            </a:r>
            <a:r>
              <a:rPr lang="en-US" sz="2000" u="sng" dirty="0">
                <a:solidFill>
                  <a:prstClr val="black"/>
                </a:solidFill>
                <a:latin typeface="Tahoma" panose="020B0604030504040204" pitchFamily="34" charset="0"/>
                <a:ea typeface="Tahoma" panose="020B0604030504040204" pitchFamily="34" charset="0"/>
                <a:cs typeface="Tahoma" panose="020B0604030504040204" pitchFamily="34" charset="0"/>
              </a:rPr>
              <a:t>then the result should be stored in a variable of the same type. </a:t>
            </a:r>
          </a:p>
        </p:txBody>
      </p:sp>
      <p:sp>
        <p:nvSpPr>
          <p:cNvPr id="21" name="TextBox 20"/>
          <p:cNvSpPr txBox="1"/>
          <p:nvPr/>
        </p:nvSpPr>
        <p:spPr>
          <a:xfrm>
            <a:off x="251520" y="3418314"/>
            <a:ext cx="8640960" cy="400110"/>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Parameters have predefined types that </a:t>
            </a:r>
            <a:r>
              <a:rPr lang="en-US" sz="2000" u="sng" dirty="0">
                <a:solidFill>
                  <a:prstClr val="black"/>
                </a:solidFill>
                <a:latin typeface="Tahoma" panose="020B0604030504040204" pitchFamily="34" charset="0"/>
                <a:ea typeface="Tahoma" panose="020B0604030504040204" pitchFamily="34" charset="0"/>
                <a:cs typeface="Tahoma" panose="020B0604030504040204" pitchFamily="34" charset="0"/>
              </a:rPr>
              <a:t>we should follow. </a:t>
            </a:r>
          </a:p>
        </p:txBody>
      </p:sp>
      <p:sp>
        <p:nvSpPr>
          <p:cNvPr id="22" name="TextBox 21"/>
          <p:cNvSpPr txBox="1"/>
          <p:nvPr/>
        </p:nvSpPr>
        <p:spPr>
          <a:xfrm>
            <a:off x="274440" y="3861137"/>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In case the method has more than one parameter, </a:t>
            </a:r>
            <a:r>
              <a:rPr lang="en-US" sz="2000" u="sng" dirty="0">
                <a:solidFill>
                  <a:prstClr val="black"/>
                </a:solidFill>
                <a:latin typeface="Tahoma" panose="020B0604030504040204" pitchFamily="34" charset="0"/>
                <a:ea typeface="Tahoma" panose="020B0604030504040204" pitchFamily="34" charset="0"/>
                <a:cs typeface="Tahoma" panose="020B0604030504040204" pitchFamily="34" charset="0"/>
              </a:rPr>
              <a:t>the order is important. </a:t>
            </a:r>
          </a:p>
        </p:txBody>
      </p:sp>
      <p:sp>
        <p:nvSpPr>
          <p:cNvPr id="2" name="Slide Number Placeholder 1"/>
          <p:cNvSpPr>
            <a:spLocks noGrp="1"/>
          </p:cNvSpPr>
          <p:nvPr>
            <p:ph type="sldNum" sz="quarter" idx="12"/>
          </p:nvPr>
        </p:nvSpPr>
        <p:spPr/>
        <p:txBody>
          <a:bodyPr/>
          <a:lstStyle/>
          <a:p>
            <a:fld id="{01AC0F99-418A-47AD-8EE9-8B4FF28C0C0C}" type="slidenum">
              <a:rPr lang="en-US" smtClean="0">
                <a:solidFill>
                  <a:prstClr val="black"/>
                </a:solidFill>
              </a:rPr>
              <a:pPr/>
              <a:t>163</a:t>
            </a:fld>
            <a:endParaRPr lang="en-US">
              <a:solidFill>
                <a:prstClr val="black"/>
              </a:solidFill>
            </a:endParaRPr>
          </a:p>
        </p:txBody>
      </p:sp>
    </p:spTree>
    <p:extLst>
      <p:ext uri="{BB962C8B-B14F-4D97-AF65-F5344CB8AC3E}">
        <p14:creationId xmlns:p14="http://schemas.microsoft.com/office/powerpoint/2010/main" val="158082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right)">
                                      <p:cBhvr>
                                        <p:cTn id="16" dur="500"/>
                                        <p:tgtEl>
                                          <p:spTgt spid="2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27" grpId="0" animBg="1"/>
      <p:bldP spid="28" grpId="0" animBg="1"/>
      <p:bldP spid="29" grpId="0"/>
      <p:bldP spid="30" grpId="0"/>
      <p:bldP spid="33" grpId="0"/>
      <p:bldP spid="20" grpId="0"/>
      <p:bldP spid="21" grpId="0"/>
      <p:bldP spid="2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496" y="152400"/>
            <a:ext cx="9073008" cy="598488"/>
          </a:xfrm>
        </p:spPr>
        <p:txBody>
          <a:bodyPr>
            <a:noAutofit/>
          </a:bodyPr>
          <a:lstStyle/>
          <a:p>
            <a:pPr eaLnBrk="1" hangingPunct="1"/>
            <a:r>
              <a:rPr lang="en-US" sz="4000" dirty="0">
                <a:solidFill>
                  <a:schemeClr val="accent2"/>
                </a:solidFill>
                <a:latin typeface="Tahoma" charset="0"/>
                <a:cs typeface="Arial" charset="0"/>
              </a:rPr>
              <a:t>5. String Methods</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1AC0F99-418A-47AD-8EE9-8B4FF28C0C0C}" type="slidenum">
              <a:rPr lang="en-US" smtClean="0">
                <a:solidFill>
                  <a:prstClr val="black"/>
                </a:solidFill>
              </a:rPr>
              <a:pPr/>
              <a:t>164</a:t>
            </a:fld>
            <a:endParaRPr lang="en-US">
              <a:solidFill>
                <a:prstClr val="black"/>
              </a:solidFill>
            </a:endParaRPr>
          </a:p>
        </p:txBody>
      </p:sp>
      <p:grpSp>
        <p:nvGrpSpPr>
          <p:cNvPr id="17" name="Group 16"/>
          <p:cNvGrpSpPr/>
          <p:nvPr/>
        </p:nvGrpSpPr>
        <p:grpSpPr>
          <a:xfrm>
            <a:off x="62146" y="908720"/>
            <a:ext cx="8784976" cy="923330"/>
            <a:chOff x="323529" y="1236822"/>
            <a:chExt cx="7848872" cy="868227"/>
          </a:xfrm>
        </p:grpSpPr>
        <p:sp>
          <p:nvSpPr>
            <p:cNvPr id="21" name="TextBox 20"/>
            <p:cNvSpPr txBox="1"/>
            <p:nvPr/>
          </p:nvSpPr>
          <p:spPr>
            <a:xfrm>
              <a:off x="611561" y="1236822"/>
              <a:ext cx="7560840" cy="868227"/>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50"/>
                  </a:solidFill>
                </a:rPr>
                <a:t>//example on string methods are performed on these variables</a:t>
              </a:r>
            </a:p>
            <a:p>
              <a:r>
                <a:rPr lang="en-US" dirty="0"/>
                <a:t>String s1 , s2 ;</a:t>
              </a:r>
            </a:p>
            <a:p>
              <a:r>
                <a:rPr lang="en-US" dirty="0"/>
                <a:t>s1 = “</a:t>
              </a:r>
              <a:r>
                <a:rPr lang="en-US" dirty="0" err="1"/>
                <a:t>abcdeFeg</a:t>
              </a:r>
              <a:r>
                <a:rPr lang="en-US" dirty="0"/>
                <a:t>” ; s2=”</a:t>
              </a:r>
              <a:r>
                <a:rPr lang="en-US" dirty="0" err="1"/>
                <a:t>abcdefe</a:t>
              </a:r>
              <a:r>
                <a:rPr lang="en-US" dirty="0"/>
                <a:t>”</a:t>
              </a:r>
            </a:p>
          </p:txBody>
        </p:sp>
        <p:sp>
          <p:nvSpPr>
            <p:cNvPr id="22" name="TextBox 21"/>
            <p:cNvSpPr txBox="1"/>
            <p:nvPr/>
          </p:nvSpPr>
          <p:spPr>
            <a:xfrm>
              <a:off x="323529" y="1236822"/>
              <a:ext cx="288032" cy="868227"/>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p:txBody>
        </p:sp>
      </p:grpSp>
      <p:graphicFrame>
        <p:nvGraphicFramePr>
          <p:cNvPr id="4" name="Table 3"/>
          <p:cNvGraphicFramePr>
            <a:graphicFrameLocks noGrp="1"/>
          </p:cNvGraphicFramePr>
          <p:nvPr/>
        </p:nvGraphicFramePr>
        <p:xfrm>
          <a:off x="179512" y="1971126"/>
          <a:ext cx="8833519" cy="4885093"/>
        </p:xfrm>
        <a:graphic>
          <a:graphicData uri="http://schemas.openxmlformats.org/drawingml/2006/table">
            <a:tbl>
              <a:tblPr firstRow="1" firstCol="1" bandRow="1"/>
              <a:tblGrid>
                <a:gridCol w="1911042">
                  <a:extLst>
                    <a:ext uri="{9D8B030D-6E8A-4147-A177-3AD203B41FA5}">
                      <a16:colId xmlns:a16="http://schemas.microsoft.com/office/drawing/2014/main" val="20000"/>
                    </a:ext>
                  </a:extLst>
                </a:gridCol>
                <a:gridCol w="510707">
                  <a:extLst>
                    <a:ext uri="{9D8B030D-6E8A-4147-A177-3AD203B41FA5}">
                      <a16:colId xmlns:a16="http://schemas.microsoft.com/office/drawing/2014/main" val="20001"/>
                    </a:ext>
                  </a:extLst>
                </a:gridCol>
                <a:gridCol w="2402787">
                  <a:extLst>
                    <a:ext uri="{9D8B030D-6E8A-4147-A177-3AD203B41FA5}">
                      <a16:colId xmlns:a16="http://schemas.microsoft.com/office/drawing/2014/main" val="20002"/>
                    </a:ext>
                  </a:extLst>
                </a:gridCol>
                <a:gridCol w="4008983">
                  <a:extLst>
                    <a:ext uri="{9D8B030D-6E8A-4147-A177-3AD203B41FA5}">
                      <a16:colId xmlns:a16="http://schemas.microsoft.com/office/drawing/2014/main" val="20003"/>
                    </a:ext>
                  </a:extLst>
                </a:gridCol>
              </a:tblGrid>
              <a:tr h="415636">
                <a:tc>
                  <a:txBody>
                    <a:bodyPr/>
                    <a:lstStyle/>
                    <a:p>
                      <a:pPr marL="0" marR="0" algn="ctr">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Arial" panose="020B0604020202020204" pitchFamily="34" charset="0"/>
                        </a:rPr>
                        <a:t>method</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gn="ctr">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Arial" panose="020B0604020202020204" pitchFamily="34" charset="0"/>
                        </a:rPr>
                        <a:t>return type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gn="ctr">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Arial" panose="020B0604020202020204" pitchFamily="34" charset="0"/>
                        </a:rPr>
                        <a:t>Example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gn="ctr">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Arial" panose="020B0604020202020204" pitchFamily="34" charset="0"/>
                        </a:rPr>
                        <a:t>Description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623452">
                <a:tc>
                  <a:txBody>
                    <a:bodyPr/>
                    <a:lstStyle/>
                    <a:p>
                      <a:pPr marL="0" marR="0" algn="ctr">
                        <a:lnSpc>
                          <a:spcPct val="107000"/>
                        </a:lnSpc>
                        <a:spcBef>
                          <a:spcPts val="0"/>
                        </a:spcBef>
                        <a:spcAft>
                          <a:spcPts val="0"/>
                        </a:spcAft>
                      </a:pPr>
                      <a:r>
                        <a:rPr lang="en-US" sz="1200" dirty="0" err="1">
                          <a:solidFill>
                            <a:schemeClr val="bg2">
                              <a:lumMod val="50000"/>
                            </a:schemeClr>
                          </a:solidFill>
                          <a:effectLst/>
                          <a:latin typeface="Calibri" panose="020F0502020204030204" pitchFamily="34" charset="0"/>
                          <a:ea typeface="Calibri" panose="020F0502020204030204" pitchFamily="34" charset="0"/>
                          <a:cs typeface="Arial" panose="020B0604020202020204" pitchFamily="34" charset="0"/>
                        </a:rPr>
                        <a:t>int</a:t>
                      </a:r>
                      <a:r>
                        <a:rPr lang="en-US" sz="1200" dirty="0">
                          <a:effectLst/>
                          <a:latin typeface="Calibri" panose="020F0502020204030204" pitchFamily="34" charset="0"/>
                          <a:ea typeface="Calibri" panose="020F0502020204030204" pitchFamily="34" charset="0"/>
                          <a:cs typeface="Arial" panose="020B0604020202020204" pitchFamily="34" charset="0"/>
                        </a:rPr>
                        <a:t> </a:t>
                      </a:r>
                      <a:r>
                        <a:rPr lang="en-US" sz="1200" dirty="0">
                          <a:solidFill>
                            <a:srgbClr val="0000FF"/>
                          </a:solidFill>
                          <a:effectLst/>
                          <a:latin typeface="Calibri" panose="020F0502020204030204" pitchFamily="34" charset="0"/>
                          <a:ea typeface="Calibri" panose="020F0502020204030204" pitchFamily="34" charset="0"/>
                          <a:cs typeface="Arial" panose="020B0604020202020204" pitchFamily="34" charset="0"/>
                        </a:rPr>
                        <a:t>length()</a:t>
                      </a:r>
                      <a:endParaRPr lang="en-US" sz="14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err="1">
                          <a:solidFill>
                            <a:srgbClr val="0000FF"/>
                          </a:solidFill>
                          <a:effectLst/>
                          <a:latin typeface="Calibri" panose="020F0502020204030204" pitchFamily="34" charset="0"/>
                          <a:ea typeface="Calibri" panose="020F0502020204030204" pitchFamily="34" charset="0"/>
                          <a:cs typeface="Arial" panose="020B0604020202020204" pitchFamily="34" charset="0"/>
                        </a:rPr>
                        <a:t>int</a:t>
                      </a:r>
                      <a:endParaRPr lang="en-US" sz="12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Arial" panose="020B0604020202020204" pitchFamily="34" charset="0"/>
                        </a:rPr>
                        <a:t>int</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err="1">
                          <a:effectLst/>
                          <a:latin typeface="Calibri" panose="020F0502020204030204" pitchFamily="34" charset="0"/>
                          <a:ea typeface="Calibri" panose="020F0502020204030204" pitchFamily="34" charset="0"/>
                          <a:cs typeface="Arial" panose="020B0604020202020204" pitchFamily="34" charset="0"/>
                        </a:rPr>
                        <a:t>len</a:t>
                      </a:r>
                      <a:r>
                        <a:rPr lang="en-US" sz="1100" dirty="0">
                          <a:effectLst/>
                          <a:latin typeface="Calibri" panose="020F0502020204030204" pitchFamily="34" charset="0"/>
                          <a:ea typeface="Calibri" panose="020F0502020204030204" pitchFamily="34" charset="0"/>
                          <a:cs typeface="Arial" panose="020B0604020202020204" pitchFamily="34" charset="0"/>
                        </a:rPr>
                        <a:t> = s1.length();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value of </a:t>
                      </a:r>
                      <a:r>
                        <a:rPr lang="en-US" sz="1100" dirty="0" err="1">
                          <a:effectLst/>
                          <a:latin typeface="Calibri" panose="020F0502020204030204" pitchFamily="34" charset="0"/>
                          <a:ea typeface="Calibri" panose="020F0502020204030204" pitchFamily="34" charset="0"/>
                          <a:cs typeface="Arial" panose="020B0604020202020204" pitchFamily="34" charset="0"/>
                        </a:rPr>
                        <a:t>len</a:t>
                      </a:r>
                      <a:r>
                        <a:rPr lang="en-US" sz="1100" dirty="0">
                          <a:effectLst/>
                          <a:latin typeface="Calibri" panose="020F0502020204030204" pitchFamily="34" charset="0"/>
                          <a:ea typeface="Calibri" panose="020F0502020204030204" pitchFamily="34" charset="0"/>
                          <a:cs typeface="Arial" panose="020B0604020202020204" pitchFamily="34" charset="0"/>
                        </a:rPr>
                        <a:t> = </a:t>
                      </a:r>
                      <a:r>
                        <a:rPr lang="en-US" sz="1100" dirty="0">
                          <a:solidFill>
                            <a:schemeClr val="bg2">
                              <a:lumMod val="50000"/>
                            </a:schemeClr>
                          </a:solidFill>
                          <a:effectLst/>
                          <a:latin typeface="Calibri" panose="020F0502020204030204" pitchFamily="34" charset="0"/>
                          <a:ea typeface="Calibri" panose="020F0502020204030204" pitchFamily="34" charset="0"/>
                          <a:cs typeface="Arial" panose="020B0604020202020204" pitchFamily="34" charset="0"/>
                        </a:rPr>
                        <a:t>8</a:t>
                      </a:r>
                      <a:endParaRPr lang="en-US" sz="1200" dirty="0">
                        <a:solidFill>
                          <a:schemeClr val="bg2">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Arial" panose="020B0604020202020204" pitchFamily="34" charset="0"/>
                        </a:rPr>
                        <a:t>return the length of the string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23452">
                <a:tc>
                  <a:txBody>
                    <a:bodyPr/>
                    <a:lstStyle/>
                    <a:p>
                      <a:pPr marL="0" marR="0" algn="ctr">
                        <a:spcBef>
                          <a:spcPts val="0"/>
                        </a:spcBef>
                        <a:spcAft>
                          <a:spcPts val="0"/>
                        </a:spcAft>
                      </a:pPr>
                      <a:r>
                        <a:rPr lang="en-US" sz="1200" kern="1200" dirty="0">
                          <a:solidFill>
                            <a:srgbClr val="00B0F0"/>
                          </a:solidFill>
                          <a:effectLst/>
                          <a:latin typeface="Lucida Sans Unicode" panose="020B0602030504020204" pitchFamily="34" charset="0"/>
                          <a:ea typeface="+mn-ea"/>
                          <a:cs typeface="+mn-cs"/>
                        </a:rPr>
                        <a:t>char </a:t>
                      </a:r>
                      <a:r>
                        <a:rPr lang="en-US" sz="1200" kern="1200" dirty="0" err="1">
                          <a:solidFill>
                            <a:srgbClr val="0000FF"/>
                          </a:solidFill>
                          <a:effectLst/>
                          <a:latin typeface="Lucida Sans Unicode" panose="020B0602030504020204" pitchFamily="34" charset="0"/>
                          <a:ea typeface="+mn-ea"/>
                          <a:cs typeface="+mn-cs"/>
                        </a:rPr>
                        <a:t>charAt</a:t>
                      </a:r>
                      <a:r>
                        <a:rPr lang="en-US" sz="1200" kern="1200" dirty="0">
                          <a:solidFill>
                            <a:srgbClr val="0000FF"/>
                          </a:solidFill>
                          <a:effectLst/>
                          <a:latin typeface="Lucida Sans Unicode" panose="020B0602030504020204" pitchFamily="34" charset="0"/>
                          <a:ea typeface="+mn-ea"/>
                          <a:cs typeface="+mn-cs"/>
                        </a:rPr>
                        <a:t>(</a:t>
                      </a:r>
                      <a:r>
                        <a:rPr lang="en-US" sz="1200" kern="1200" dirty="0" err="1">
                          <a:solidFill>
                            <a:srgbClr val="00B0F0"/>
                          </a:solidFill>
                          <a:effectLst/>
                          <a:latin typeface="Lucida Sans Unicode" panose="020B0602030504020204" pitchFamily="34" charset="0"/>
                          <a:ea typeface="+mn-ea"/>
                          <a:cs typeface="+mn-cs"/>
                        </a:rPr>
                        <a:t>int</a:t>
                      </a:r>
                      <a:r>
                        <a:rPr lang="en-US" sz="1200" kern="1200" dirty="0">
                          <a:solidFill>
                            <a:srgbClr val="00B0F0"/>
                          </a:solidFill>
                          <a:effectLst/>
                          <a:latin typeface="Lucida Sans Unicode" panose="020B0602030504020204" pitchFamily="34" charset="0"/>
                          <a:ea typeface="+mn-ea"/>
                          <a:cs typeface="+mn-cs"/>
                        </a:rPr>
                        <a:t> </a:t>
                      </a:r>
                      <a:r>
                        <a:rPr lang="en-US" sz="1200" kern="1200" dirty="0">
                          <a:solidFill>
                            <a:srgbClr val="0000FF"/>
                          </a:solidFill>
                          <a:effectLst/>
                          <a:latin typeface="Lucida Sans Unicode" panose="020B0602030504020204" pitchFamily="34" charset="0"/>
                          <a:ea typeface="+mn-ea"/>
                          <a:cs typeface="+mn-cs"/>
                        </a:rPr>
                        <a:t>index)</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a:solidFill>
                            <a:srgbClr val="0000FF"/>
                          </a:solidFill>
                          <a:effectLst/>
                          <a:latin typeface="Calibri" panose="020F0502020204030204" pitchFamily="34" charset="0"/>
                          <a:ea typeface="Calibri" panose="020F0502020204030204" pitchFamily="34" charset="0"/>
                          <a:cs typeface="Arial" panose="020B0604020202020204" pitchFamily="34" charset="0"/>
                        </a:rPr>
                        <a:t>char</a:t>
                      </a:r>
                      <a:endParaRPr lang="en-US" sz="120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Arial" panose="020B0604020202020204" pitchFamily="34" charset="0"/>
                        </a:rPr>
                        <a:t>System.out.println</a:t>
                      </a:r>
                      <a:r>
                        <a:rPr lang="en-US" sz="1100" dirty="0">
                          <a:effectLst/>
                          <a:latin typeface="Calibri" panose="020F0502020204030204" pitchFamily="34" charset="0"/>
                          <a:ea typeface="Calibri" panose="020F0502020204030204" pitchFamily="34" charset="0"/>
                          <a:cs typeface="Arial" panose="020B0604020202020204" pitchFamily="34" charset="0"/>
                        </a:rPr>
                        <a:t>(s1.charAt(3));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This method extracts the character at the position </a:t>
                      </a:r>
                      <a:r>
                        <a:rPr lang="en-US" sz="140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index</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23452">
                <a:tc>
                  <a:txBody>
                    <a:bodyPr/>
                    <a:lstStyle/>
                    <a:p>
                      <a:pPr marL="0" marR="0" algn="ctr">
                        <a:spcBef>
                          <a:spcPts val="0"/>
                        </a:spcBef>
                        <a:spcAft>
                          <a:spcPts val="0"/>
                        </a:spcAft>
                      </a:pPr>
                      <a:r>
                        <a:rPr lang="en-US" sz="1200" kern="1200" dirty="0" err="1">
                          <a:solidFill>
                            <a:srgbClr val="00B0F0"/>
                          </a:solidFill>
                          <a:effectLst/>
                          <a:latin typeface="Lucida Sans Unicode" panose="020B0602030504020204" pitchFamily="34" charset="0"/>
                          <a:ea typeface="+mn-ea"/>
                          <a:cs typeface="+mn-cs"/>
                        </a:rPr>
                        <a:t>int</a:t>
                      </a:r>
                      <a:r>
                        <a:rPr lang="en-US" sz="1200" kern="1200" dirty="0">
                          <a:solidFill>
                            <a:srgbClr val="0000FF"/>
                          </a:solidFill>
                          <a:effectLst/>
                          <a:latin typeface="Lucida Sans Unicode" panose="020B0602030504020204" pitchFamily="34" charset="0"/>
                          <a:ea typeface="+mn-ea"/>
                          <a:cs typeface="+mn-cs"/>
                        </a:rPr>
                        <a:t> </a:t>
                      </a:r>
                      <a:r>
                        <a:rPr lang="en-US" sz="1200" kern="1200" dirty="0" err="1">
                          <a:solidFill>
                            <a:srgbClr val="0000FF"/>
                          </a:solidFill>
                          <a:effectLst/>
                          <a:latin typeface="Lucida Sans Unicode" panose="020B0602030504020204" pitchFamily="34" charset="0"/>
                          <a:ea typeface="+mn-ea"/>
                          <a:cs typeface="+mn-cs"/>
                        </a:rPr>
                        <a:t>indexOf</a:t>
                      </a:r>
                      <a:r>
                        <a:rPr lang="en-US" sz="1200" kern="1200" dirty="0">
                          <a:solidFill>
                            <a:srgbClr val="0000FF"/>
                          </a:solidFill>
                          <a:effectLst/>
                          <a:latin typeface="Lucida Sans Unicode" panose="020B0602030504020204" pitchFamily="34" charset="0"/>
                          <a:ea typeface="+mn-ea"/>
                          <a:cs typeface="+mn-cs"/>
                        </a:rPr>
                        <a:t> (</a:t>
                      </a:r>
                      <a:r>
                        <a:rPr lang="en-US" sz="1200" kern="1200" dirty="0">
                          <a:solidFill>
                            <a:srgbClr val="00B0F0"/>
                          </a:solidFill>
                          <a:effectLst/>
                          <a:latin typeface="Lucida Sans Unicode" panose="020B0602030504020204" pitchFamily="34" charset="0"/>
                          <a:ea typeface="+mn-ea"/>
                          <a:cs typeface="+mn-cs"/>
                        </a:rPr>
                        <a:t>char </a:t>
                      </a:r>
                      <a:r>
                        <a:rPr lang="en-US" sz="1200" kern="1200" dirty="0" err="1">
                          <a:solidFill>
                            <a:srgbClr val="0000FF"/>
                          </a:solidFill>
                          <a:effectLst/>
                          <a:latin typeface="Lucida Sans Unicode" panose="020B0602030504020204" pitchFamily="34" charset="0"/>
                          <a:ea typeface="+mn-ea"/>
                          <a:cs typeface="+mn-cs"/>
                        </a:rPr>
                        <a:t>ch</a:t>
                      </a:r>
                      <a:r>
                        <a:rPr lang="en-US" sz="1200" kern="1200" dirty="0">
                          <a:solidFill>
                            <a:srgbClr val="0000FF"/>
                          </a:solidFill>
                          <a:effectLst/>
                          <a:latin typeface="Lucida Sans Unicode" panose="020B0602030504020204" pitchFamily="34" charset="0"/>
                          <a:ea typeface="+mn-ea"/>
                          <a:cs typeface="+mn-cs"/>
                        </a:rPr>
                        <a:t>)</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err="1">
                          <a:solidFill>
                            <a:srgbClr val="0000FF"/>
                          </a:solidFill>
                          <a:effectLst/>
                          <a:latin typeface="Calibri" panose="020F0502020204030204" pitchFamily="34" charset="0"/>
                          <a:ea typeface="Calibri" panose="020F0502020204030204" pitchFamily="34" charset="0"/>
                          <a:cs typeface="Arial" panose="020B0604020202020204" pitchFamily="34" charset="0"/>
                        </a:rPr>
                        <a:t>int</a:t>
                      </a:r>
                      <a:endParaRPr lang="en-US" sz="12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Arial" panose="020B0604020202020204" pitchFamily="34" charset="0"/>
                        </a:rPr>
                        <a:t>System.out.println</a:t>
                      </a:r>
                      <a:r>
                        <a:rPr lang="en-US" sz="1100" dirty="0">
                          <a:effectLst/>
                          <a:latin typeface="Calibri" panose="020F0502020204030204" pitchFamily="34" charset="0"/>
                          <a:ea typeface="Calibri" panose="020F0502020204030204" pitchFamily="34" charset="0"/>
                          <a:cs typeface="Arial" panose="020B0604020202020204" pitchFamily="34" charset="0"/>
                        </a:rPr>
                        <a:t>(s1.indexOf(‘e’));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This method returns the position of the character </a:t>
                      </a:r>
                      <a:r>
                        <a:rPr lang="en-US" sz="1400" dirty="0" err="1">
                          <a:solidFill>
                            <a:schemeClr val="bg2">
                              <a:lumMod val="50000"/>
                            </a:schemeClr>
                          </a:solidFill>
                          <a:effectLst/>
                          <a:latin typeface="Calibri" panose="020F0502020204030204" pitchFamily="34" charset="0"/>
                          <a:ea typeface="Calibri" panose="020F0502020204030204" pitchFamily="34" charset="0"/>
                          <a:cs typeface="Arial" panose="020B0604020202020204" pitchFamily="34" charset="0"/>
                        </a:rPr>
                        <a:t>ch</a:t>
                      </a:r>
                      <a:r>
                        <a:rPr lang="en-US" sz="1400" dirty="0">
                          <a:effectLst/>
                          <a:latin typeface="Calibri" panose="020F0502020204030204" pitchFamily="34" charset="0"/>
                          <a:ea typeface="Calibri" panose="020F0502020204030204" pitchFamily="34" charset="0"/>
                          <a:cs typeface="Arial" panose="020B0604020202020204" pitchFamily="34" charset="0"/>
                        </a:rPr>
                        <a:t> (the parameter) in the string.</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31270">
                <a:tc>
                  <a:txBody>
                    <a:bodyPr/>
                    <a:lstStyle/>
                    <a:p>
                      <a:pPr marL="0" marR="0" algn="ctr">
                        <a:spcBef>
                          <a:spcPts val="0"/>
                        </a:spcBef>
                        <a:spcAft>
                          <a:spcPts val="0"/>
                        </a:spcAft>
                      </a:pPr>
                      <a:r>
                        <a:rPr lang="en-US" sz="1200" kern="1200" dirty="0" err="1">
                          <a:solidFill>
                            <a:srgbClr val="00B0F0"/>
                          </a:solidFill>
                          <a:effectLst/>
                          <a:latin typeface="Lucida Sans Unicode" panose="020B0602030504020204" pitchFamily="34" charset="0"/>
                          <a:ea typeface="+mn-ea"/>
                          <a:cs typeface="+mn-cs"/>
                        </a:rPr>
                        <a:t>int</a:t>
                      </a:r>
                      <a:r>
                        <a:rPr lang="en-US" sz="1200" kern="1200" dirty="0">
                          <a:solidFill>
                            <a:srgbClr val="00B0F0"/>
                          </a:solidFill>
                          <a:effectLst/>
                          <a:latin typeface="Lucida Sans Unicode" panose="020B0602030504020204" pitchFamily="34" charset="0"/>
                          <a:ea typeface="+mn-ea"/>
                          <a:cs typeface="+mn-cs"/>
                        </a:rPr>
                        <a:t> </a:t>
                      </a:r>
                      <a:r>
                        <a:rPr lang="en-US" sz="1200" kern="1200" dirty="0" err="1">
                          <a:solidFill>
                            <a:srgbClr val="0000FF"/>
                          </a:solidFill>
                          <a:effectLst/>
                          <a:latin typeface="Lucida Sans Unicode" panose="020B0602030504020204" pitchFamily="34" charset="0"/>
                          <a:ea typeface="+mn-ea"/>
                          <a:cs typeface="+mn-cs"/>
                        </a:rPr>
                        <a:t>indexOf</a:t>
                      </a:r>
                      <a:r>
                        <a:rPr lang="en-US" sz="1200" kern="1200" dirty="0">
                          <a:solidFill>
                            <a:srgbClr val="0000FF"/>
                          </a:solidFill>
                          <a:effectLst/>
                          <a:latin typeface="Lucida Sans Unicode" panose="020B0602030504020204" pitchFamily="34" charset="0"/>
                          <a:ea typeface="+mn-ea"/>
                          <a:cs typeface="+mn-cs"/>
                        </a:rPr>
                        <a:t> (</a:t>
                      </a:r>
                      <a:r>
                        <a:rPr lang="en-US" sz="1200" kern="1200" dirty="0">
                          <a:solidFill>
                            <a:srgbClr val="00B0F0"/>
                          </a:solidFill>
                          <a:effectLst/>
                          <a:latin typeface="Lucida Sans Unicode" panose="020B0602030504020204" pitchFamily="34" charset="0"/>
                          <a:ea typeface="+mn-ea"/>
                          <a:cs typeface="+mn-cs"/>
                        </a:rPr>
                        <a:t>char </a:t>
                      </a:r>
                      <a:r>
                        <a:rPr lang="en-US" sz="1200" kern="1200" dirty="0" err="1">
                          <a:solidFill>
                            <a:srgbClr val="0000FF"/>
                          </a:solidFill>
                          <a:effectLst/>
                          <a:latin typeface="Lucida Sans Unicode" panose="020B0602030504020204" pitchFamily="34" charset="0"/>
                          <a:ea typeface="+mn-ea"/>
                          <a:cs typeface="+mn-cs"/>
                        </a:rPr>
                        <a:t>ch</a:t>
                      </a:r>
                      <a:r>
                        <a:rPr lang="en-US" sz="1200" kern="1200" dirty="0">
                          <a:solidFill>
                            <a:srgbClr val="0000FF"/>
                          </a:solidFill>
                          <a:effectLst/>
                          <a:latin typeface="Lucida Sans Unicode" panose="020B0602030504020204" pitchFamily="34" charset="0"/>
                          <a:ea typeface="+mn-ea"/>
                          <a:cs typeface="+mn-cs"/>
                        </a:rPr>
                        <a:t>, </a:t>
                      </a:r>
                      <a:r>
                        <a:rPr lang="en-US" sz="1200" kern="1200" dirty="0" err="1">
                          <a:solidFill>
                            <a:srgbClr val="00B0F0"/>
                          </a:solidFill>
                          <a:effectLst/>
                          <a:latin typeface="Lucida Sans Unicode" panose="020B0602030504020204" pitchFamily="34" charset="0"/>
                          <a:ea typeface="+mn-ea"/>
                          <a:cs typeface="+mn-cs"/>
                        </a:rPr>
                        <a:t>int</a:t>
                      </a:r>
                      <a:r>
                        <a:rPr lang="en-US" sz="1200" kern="1200" dirty="0">
                          <a:solidFill>
                            <a:srgbClr val="00B0F0"/>
                          </a:solidFill>
                          <a:effectLst/>
                          <a:latin typeface="Lucida Sans Unicode" panose="020B0602030504020204" pitchFamily="34" charset="0"/>
                          <a:ea typeface="+mn-ea"/>
                          <a:cs typeface="+mn-cs"/>
                        </a:rPr>
                        <a:t> </a:t>
                      </a:r>
                      <a:r>
                        <a:rPr lang="en-US" sz="1200" kern="1200" dirty="0" err="1">
                          <a:solidFill>
                            <a:srgbClr val="0000FF"/>
                          </a:solidFill>
                          <a:effectLst/>
                          <a:latin typeface="Lucida Sans Unicode" panose="020B0602030504020204" pitchFamily="34" charset="0"/>
                          <a:ea typeface="+mn-ea"/>
                          <a:cs typeface="+mn-cs"/>
                        </a:rPr>
                        <a:t>pos</a:t>
                      </a:r>
                      <a:r>
                        <a:rPr lang="en-US" sz="1200" kern="1200" dirty="0">
                          <a:solidFill>
                            <a:srgbClr val="0000FF"/>
                          </a:solidFill>
                          <a:effectLst/>
                          <a:latin typeface="Lucida Sans Unicode" panose="020B0602030504020204" pitchFamily="34" charset="0"/>
                          <a:ea typeface="+mn-ea"/>
                          <a:cs typeface="+mn-cs"/>
                        </a:rPr>
                        <a:t>)</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err="1">
                          <a:solidFill>
                            <a:srgbClr val="0000FF"/>
                          </a:solidFill>
                          <a:effectLst/>
                          <a:latin typeface="Calibri" panose="020F0502020204030204" pitchFamily="34" charset="0"/>
                          <a:ea typeface="Calibri" panose="020F0502020204030204" pitchFamily="34" charset="0"/>
                          <a:cs typeface="Arial" panose="020B0604020202020204" pitchFamily="34" charset="0"/>
                        </a:rPr>
                        <a:t>int</a:t>
                      </a:r>
                      <a:endParaRPr lang="en-US" sz="12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Arial" panose="020B0604020202020204" pitchFamily="34" charset="0"/>
                        </a:rPr>
                        <a:t>System.out.println</a:t>
                      </a:r>
                      <a:r>
                        <a:rPr lang="en-US" sz="1100" dirty="0">
                          <a:effectLst/>
                          <a:latin typeface="Calibri" panose="020F0502020204030204" pitchFamily="34" charset="0"/>
                          <a:ea typeface="Calibri" panose="020F0502020204030204" pitchFamily="34" charset="0"/>
                          <a:cs typeface="Arial" panose="020B0604020202020204" pitchFamily="34" charset="0"/>
                        </a:rPr>
                        <a:t>(s1.indexOf(‘e’,5));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This method searches for the character </a:t>
                      </a:r>
                      <a:r>
                        <a:rPr lang="en-US" sz="1400" kern="1200" dirty="0" err="1">
                          <a:solidFill>
                            <a:srgbClr val="0000FF"/>
                          </a:solidFill>
                          <a:effectLst/>
                          <a:latin typeface="Tahoma" panose="020B0604030504040204" pitchFamily="34" charset="0"/>
                          <a:ea typeface="Tahoma" panose="020B0604030504040204" pitchFamily="34" charset="0"/>
                          <a:cs typeface="Arial" panose="020B0604020202020204" pitchFamily="34" charset="0"/>
                        </a:rPr>
                        <a:t>ch</a:t>
                      </a: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 in </a:t>
                      </a:r>
                      <a:r>
                        <a:rPr lang="en-US" sz="140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string</a:t>
                      </a: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 The search starts from the position </a:t>
                      </a:r>
                      <a:r>
                        <a:rPr lang="en-US" sz="140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pos</a:t>
                      </a: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790485">
                <a:tc>
                  <a:txBody>
                    <a:bodyPr/>
                    <a:lstStyle/>
                    <a:p>
                      <a:pPr marL="0" marR="0" algn="ctr">
                        <a:spcBef>
                          <a:spcPts val="0"/>
                        </a:spcBef>
                        <a:spcAft>
                          <a:spcPts val="0"/>
                        </a:spcAft>
                      </a:pPr>
                      <a:r>
                        <a:rPr lang="en-US" sz="1200" kern="1200" dirty="0" err="1">
                          <a:solidFill>
                            <a:srgbClr val="00B0F0"/>
                          </a:solidFill>
                          <a:effectLst/>
                          <a:latin typeface="Lucida Sans Unicode" panose="020B0602030504020204" pitchFamily="34" charset="0"/>
                          <a:ea typeface="+mn-ea"/>
                          <a:cs typeface="+mn-cs"/>
                        </a:rPr>
                        <a:t>int</a:t>
                      </a:r>
                      <a:r>
                        <a:rPr lang="en-US" sz="1200" kern="1200" dirty="0">
                          <a:solidFill>
                            <a:srgbClr val="00B0F0"/>
                          </a:solidFill>
                          <a:effectLst/>
                          <a:latin typeface="Lucida Sans Unicode" panose="020B0602030504020204" pitchFamily="34" charset="0"/>
                          <a:ea typeface="+mn-ea"/>
                          <a:cs typeface="+mn-cs"/>
                        </a:rPr>
                        <a:t> </a:t>
                      </a:r>
                      <a:r>
                        <a:rPr lang="en-US" sz="1200" kern="1200" dirty="0" err="1">
                          <a:solidFill>
                            <a:srgbClr val="0000FF"/>
                          </a:solidFill>
                          <a:effectLst/>
                          <a:latin typeface="Lucida Sans Unicode" panose="020B0602030504020204" pitchFamily="34" charset="0"/>
                          <a:ea typeface="+mn-ea"/>
                          <a:cs typeface="+mn-cs"/>
                        </a:rPr>
                        <a:t>indexOf</a:t>
                      </a:r>
                      <a:r>
                        <a:rPr lang="en-US" sz="1200" kern="1200" dirty="0">
                          <a:solidFill>
                            <a:srgbClr val="0000FF"/>
                          </a:solidFill>
                          <a:effectLst/>
                          <a:latin typeface="Lucida Sans Unicode" panose="020B0602030504020204" pitchFamily="34" charset="0"/>
                          <a:ea typeface="+mn-ea"/>
                          <a:cs typeface="+mn-cs"/>
                        </a:rPr>
                        <a:t> (</a:t>
                      </a:r>
                      <a:r>
                        <a:rPr lang="en-US" sz="1200" kern="1200" dirty="0">
                          <a:solidFill>
                            <a:srgbClr val="00B0F0"/>
                          </a:solidFill>
                          <a:effectLst/>
                          <a:latin typeface="Lucida Sans Unicode" panose="020B0602030504020204" pitchFamily="34" charset="0"/>
                          <a:ea typeface="+mn-ea"/>
                          <a:cs typeface="+mn-cs"/>
                        </a:rPr>
                        <a:t>String </a:t>
                      </a:r>
                      <a:r>
                        <a:rPr lang="en-US" sz="1200" kern="1200" dirty="0" err="1">
                          <a:solidFill>
                            <a:srgbClr val="0000FF"/>
                          </a:solidFill>
                          <a:effectLst/>
                          <a:latin typeface="Lucida Sans Unicode" panose="020B0602030504020204" pitchFamily="34" charset="0"/>
                          <a:ea typeface="+mn-ea"/>
                          <a:cs typeface="+mn-cs"/>
                        </a:rPr>
                        <a:t>str</a:t>
                      </a:r>
                      <a:r>
                        <a:rPr lang="en-US" sz="1200" kern="1200" dirty="0">
                          <a:solidFill>
                            <a:srgbClr val="0000FF"/>
                          </a:solidFill>
                          <a:effectLst/>
                          <a:latin typeface="Lucida Sans Unicode" panose="020B0602030504020204" pitchFamily="34" charset="0"/>
                          <a:ea typeface="+mn-ea"/>
                          <a:cs typeface="+mn-cs"/>
                        </a:rPr>
                        <a:t>)</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err="1">
                          <a:solidFill>
                            <a:srgbClr val="0000FF"/>
                          </a:solidFill>
                          <a:effectLst/>
                          <a:latin typeface="Calibri" panose="020F0502020204030204" pitchFamily="34" charset="0"/>
                          <a:ea typeface="Calibri" panose="020F0502020204030204" pitchFamily="34" charset="0"/>
                          <a:cs typeface="Arial" panose="020B0604020202020204" pitchFamily="34" charset="0"/>
                        </a:rPr>
                        <a:t>int</a:t>
                      </a:r>
                      <a:endParaRPr lang="en-US" sz="12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Arial" panose="020B0604020202020204" pitchFamily="34" charset="0"/>
                        </a:rPr>
                        <a:t>System.out.println</a:t>
                      </a:r>
                      <a:r>
                        <a:rPr lang="en-US" sz="1100" dirty="0">
                          <a:effectLst/>
                          <a:latin typeface="Calibri" panose="020F0502020204030204" pitchFamily="34" charset="0"/>
                          <a:ea typeface="Calibri" panose="020F0502020204030204" pitchFamily="34" charset="0"/>
                          <a:cs typeface="Arial" panose="020B0604020202020204" pitchFamily="34" charset="0"/>
                        </a:rPr>
                        <a:t>(s1.indexOf(“cd”));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2</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Aft>
                          <a:spcPts val="0"/>
                        </a:spcAft>
                      </a:pP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If the string </a:t>
                      </a:r>
                      <a:r>
                        <a:rPr lang="en-US" sz="1400" kern="1200" dirty="0" err="1">
                          <a:solidFill>
                            <a:srgbClr val="0000FF"/>
                          </a:solidFill>
                          <a:effectLst/>
                          <a:latin typeface="Tahoma" panose="020B0604030504040204" pitchFamily="34" charset="0"/>
                          <a:ea typeface="Tahoma" panose="020B0604030504040204" pitchFamily="34" charset="0"/>
                          <a:cs typeface="Arial" panose="020B0604020202020204" pitchFamily="34" charset="0"/>
                        </a:rPr>
                        <a:t>str</a:t>
                      </a:r>
                      <a:r>
                        <a:rPr lang="en-US" sz="140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 </a:t>
                      </a: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(parameter) exists in the </a:t>
                      </a:r>
                      <a:r>
                        <a:rPr lang="en-US" sz="140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string</a:t>
                      </a: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 this method returns the position of its first character.</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790485">
                <a:tc>
                  <a:txBody>
                    <a:bodyPr/>
                    <a:lstStyle/>
                    <a:p>
                      <a:pPr marL="0" marR="0" algn="ctr">
                        <a:spcBef>
                          <a:spcPts val="0"/>
                        </a:spcBef>
                        <a:spcAft>
                          <a:spcPts val="0"/>
                        </a:spcAft>
                      </a:pPr>
                      <a:r>
                        <a:rPr lang="en-US" sz="1200" kern="1200" dirty="0" err="1">
                          <a:solidFill>
                            <a:srgbClr val="00B0F0"/>
                          </a:solidFill>
                          <a:effectLst/>
                          <a:latin typeface="Lucida Sans Unicode" panose="020B0602030504020204" pitchFamily="34" charset="0"/>
                          <a:ea typeface="+mn-ea"/>
                          <a:cs typeface="+mn-cs"/>
                        </a:rPr>
                        <a:t>int</a:t>
                      </a:r>
                      <a:r>
                        <a:rPr lang="en-US" sz="1200" kern="1200" dirty="0">
                          <a:solidFill>
                            <a:srgbClr val="00B0F0"/>
                          </a:solidFill>
                          <a:effectLst/>
                          <a:latin typeface="Lucida Sans Unicode" panose="020B0602030504020204" pitchFamily="34" charset="0"/>
                          <a:ea typeface="+mn-ea"/>
                          <a:cs typeface="+mn-cs"/>
                        </a:rPr>
                        <a:t> </a:t>
                      </a:r>
                      <a:r>
                        <a:rPr lang="en-US" sz="1200" kern="1200" dirty="0" err="1">
                          <a:solidFill>
                            <a:srgbClr val="0000FF"/>
                          </a:solidFill>
                          <a:effectLst/>
                          <a:latin typeface="Lucida Sans Unicode" panose="020B0602030504020204" pitchFamily="34" charset="0"/>
                          <a:ea typeface="+mn-ea"/>
                          <a:cs typeface="+mn-cs"/>
                        </a:rPr>
                        <a:t>indexOf</a:t>
                      </a:r>
                      <a:r>
                        <a:rPr lang="en-US" sz="1200" kern="1200" dirty="0">
                          <a:solidFill>
                            <a:srgbClr val="0000FF"/>
                          </a:solidFill>
                          <a:effectLst/>
                          <a:latin typeface="Lucida Sans Unicode" panose="020B0602030504020204" pitchFamily="34" charset="0"/>
                          <a:ea typeface="+mn-ea"/>
                          <a:cs typeface="+mn-cs"/>
                        </a:rPr>
                        <a:t> (</a:t>
                      </a:r>
                      <a:r>
                        <a:rPr lang="en-US" sz="1200" kern="1200" dirty="0">
                          <a:solidFill>
                            <a:srgbClr val="00B0F0"/>
                          </a:solidFill>
                          <a:effectLst/>
                          <a:latin typeface="Lucida Sans Unicode" panose="020B0602030504020204" pitchFamily="34" charset="0"/>
                          <a:ea typeface="+mn-ea"/>
                          <a:cs typeface="+mn-cs"/>
                        </a:rPr>
                        <a:t>String </a:t>
                      </a:r>
                      <a:r>
                        <a:rPr lang="en-US" sz="1200" kern="1200" dirty="0" err="1">
                          <a:solidFill>
                            <a:srgbClr val="0000FF"/>
                          </a:solidFill>
                          <a:effectLst/>
                          <a:latin typeface="Lucida Sans Unicode" panose="020B0602030504020204" pitchFamily="34" charset="0"/>
                          <a:ea typeface="+mn-ea"/>
                          <a:cs typeface="+mn-cs"/>
                        </a:rPr>
                        <a:t>str</a:t>
                      </a:r>
                      <a:r>
                        <a:rPr lang="en-US" sz="1200" kern="1200" dirty="0">
                          <a:solidFill>
                            <a:srgbClr val="0000FF"/>
                          </a:solidFill>
                          <a:effectLst/>
                          <a:latin typeface="Lucida Sans Unicode" panose="020B0602030504020204" pitchFamily="34" charset="0"/>
                          <a:ea typeface="+mn-ea"/>
                          <a:cs typeface="+mn-cs"/>
                        </a:rPr>
                        <a:t>, </a:t>
                      </a:r>
                      <a:r>
                        <a:rPr lang="en-US" sz="1200" kern="1200" dirty="0" err="1">
                          <a:solidFill>
                            <a:srgbClr val="00B0F0"/>
                          </a:solidFill>
                          <a:effectLst/>
                          <a:latin typeface="Lucida Sans Unicode" panose="020B0602030504020204" pitchFamily="34" charset="0"/>
                          <a:ea typeface="+mn-ea"/>
                          <a:cs typeface="+mn-cs"/>
                        </a:rPr>
                        <a:t>int</a:t>
                      </a:r>
                      <a:r>
                        <a:rPr lang="en-US" sz="1200" kern="1200" dirty="0">
                          <a:solidFill>
                            <a:srgbClr val="00B0F0"/>
                          </a:solidFill>
                          <a:effectLst/>
                          <a:latin typeface="Lucida Sans Unicode" panose="020B0602030504020204" pitchFamily="34" charset="0"/>
                          <a:ea typeface="+mn-ea"/>
                          <a:cs typeface="+mn-cs"/>
                        </a:rPr>
                        <a:t> </a:t>
                      </a:r>
                      <a:r>
                        <a:rPr lang="en-US" sz="1200" kern="1200" dirty="0" err="1">
                          <a:solidFill>
                            <a:srgbClr val="0000FF"/>
                          </a:solidFill>
                          <a:effectLst/>
                          <a:latin typeface="Lucida Sans Unicode" panose="020B0602030504020204" pitchFamily="34" charset="0"/>
                          <a:ea typeface="+mn-ea"/>
                          <a:cs typeface="+mn-cs"/>
                        </a:rPr>
                        <a:t>pos</a:t>
                      </a:r>
                      <a:r>
                        <a:rPr lang="en-US" sz="1200" kern="1200" dirty="0">
                          <a:solidFill>
                            <a:srgbClr val="0000FF"/>
                          </a:solidFill>
                          <a:effectLst/>
                          <a:latin typeface="Lucida Sans Unicode" panose="020B0602030504020204" pitchFamily="34" charset="0"/>
                          <a:ea typeface="+mn-ea"/>
                          <a:cs typeface="+mn-cs"/>
                        </a:rPr>
                        <a:t>)</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100" dirty="0" err="1">
                          <a:solidFill>
                            <a:srgbClr val="0000FF"/>
                          </a:solidFill>
                          <a:effectLst/>
                          <a:latin typeface="Calibri" panose="020F0502020204030204" pitchFamily="34" charset="0"/>
                          <a:ea typeface="Calibri" panose="020F0502020204030204" pitchFamily="34" charset="0"/>
                          <a:cs typeface="Arial" panose="020B0604020202020204" pitchFamily="34" charset="0"/>
                        </a:rPr>
                        <a:t>int</a:t>
                      </a:r>
                      <a:endParaRPr lang="en-US" sz="12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Arial" panose="020B0604020202020204" pitchFamily="34" charset="0"/>
                        </a:rPr>
                        <a:t>System.out.println(s1.indexOf(“cd”,3));</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Arial" panose="020B0604020202020204" pitchFamily="34" charset="0"/>
                        </a:rPr>
                        <a:t>  </a:t>
                      </a:r>
                      <a:r>
                        <a:rPr lang="en-US" sz="1100">
                          <a:solidFill>
                            <a:srgbClr val="00B0F0"/>
                          </a:solidFill>
                          <a:effectLst/>
                          <a:latin typeface="Calibri" panose="020F0502020204030204" pitchFamily="34" charset="0"/>
                          <a:ea typeface="Calibri" panose="020F0502020204030204" pitchFamily="34" charset="0"/>
                          <a:cs typeface="Arial" panose="020B0604020202020204" pitchFamily="34" charset="0"/>
                        </a:rPr>
                        <a:t>-1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Aft>
                          <a:spcPts val="0"/>
                        </a:spcAft>
                      </a:pP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This method seeks for the string </a:t>
                      </a:r>
                      <a:r>
                        <a:rPr lang="en-US" sz="1400" kern="1200" dirty="0" err="1">
                          <a:solidFill>
                            <a:srgbClr val="0000FF"/>
                          </a:solidFill>
                          <a:effectLst/>
                          <a:latin typeface="Tahoma" panose="020B0604030504040204" pitchFamily="34" charset="0"/>
                          <a:ea typeface="Tahoma" panose="020B0604030504040204" pitchFamily="34" charset="0"/>
                          <a:cs typeface="Arial" panose="020B0604020202020204" pitchFamily="34" charset="0"/>
                        </a:rPr>
                        <a:t>str</a:t>
                      </a:r>
                      <a:r>
                        <a:rPr lang="en-US" sz="140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 </a:t>
                      </a: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(the first parameter) starting from the position </a:t>
                      </a:r>
                      <a:r>
                        <a:rPr lang="en-US" sz="1400" kern="1200" dirty="0" err="1">
                          <a:solidFill>
                            <a:srgbClr val="0000FF"/>
                          </a:solidFill>
                          <a:effectLst/>
                          <a:latin typeface="Tahoma" panose="020B0604030504040204" pitchFamily="34" charset="0"/>
                          <a:ea typeface="Tahoma" panose="020B0604030504040204" pitchFamily="34" charset="0"/>
                          <a:cs typeface="Arial" panose="020B0604020202020204" pitchFamily="34" charset="0"/>
                        </a:rPr>
                        <a:t>pos</a:t>
                      </a:r>
                      <a:r>
                        <a:rPr lang="en-US" sz="140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 (the second parameter).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997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496" y="152400"/>
            <a:ext cx="9073008" cy="598488"/>
          </a:xfrm>
        </p:spPr>
        <p:txBody>
          <a:bodyPr>
            <a:noAutofit/>
          </a:bodyPr>
          <a:lstStyle/>
          <a:p>
            <a:pPr eaLnBrk="1" hangingPunct="1"/>
            <a:r>
              <a:rPr lang="en-US" sz="4000" dirty="0">
                <a:solidFill>
                  <a:schemeClr val="accent2"/>
                </a:solidFill>
                <a:latin typeface="Tahoma" charset="0"/>
                <a:cs typeface="Arial" charset="0"/>
              </a:rPr>
              <a:t>5. String Methods</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1AC0F99-418A-47AD-8EE9-8B4FF28C0C0C}" type="slidenum">
              <a:rPr lang="en-US" smtClean="0">
                <a:solidFill>
                  <a:prstClr val="black"/>
                </a:solidFill>
              </a:rPr>
              <a:pPr/>
              <a:t>165</a:t>
            </a:fld>
            <a:endParaRPr lang="en-US">
              <a:solidFill>
                <a:prstClr val="black"/>
              </a:solidFill>
            </a:endParaRPr>
          </a:p>
        </p:txBody>
      </p:sp>
      <p:grpSp>
        <p:nvGrpSpPr>
          <p:cNvPr id="17" name="Group 16"/>
          <p:cNvGrpSpPr/>
          <p:nvPr/>
        </p:nvGrpSpPr>
        <p:grpSpPr>
          <a:xfrm>
            <a:off x="62146" y="908720"/>
            <a:ext cx="8784976" cy="923330"/>
            <a:chOff x="323529" y="1236822"/>
            <a:chExt cx="7848872" cy="868227"/>
          </a:xfrm>
        </p:grpSpPr>
        <p:sp>
          <p:nvSpPr>
            <p:cNvPr id="21" name="TextBox 20"/>
            <p:cNvSpPr txBox="1"/>
            <p:nvPr/>
          </p:nvSpPr>
          <p:spPr>
            <a:xfrm>
              <a:off x="611561" y="1236822"/>
              <a:ext cx="7560840" cy="868227"/>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50"/>
                  </a:solidFill>
                </a:rPr>
                <a:t>//example on string methods are performed on these variables</a:t>
              </a:r>
            </a:p>
            <a:p>
              <a:r>
                <a:rPr lang="en-US" dirty="0"/>
                <a:t>String s1 , s2 ;</a:t>
              </a:r>
            </a:p>
            <a:p>
              <a:r>
                <a:rPr lang="en-US" dirty="0"/>
                <a:t>s1 = “</a:t>
              </a:r>
              <a:r>
                <a:rPr lang="en-US" dirty="0" err="1"/>
                <a:t>abcdeFeg</a:t>
              </a:r>
              <a:r>
                <a:rPr lang="en-US" dirty="0"/>
                <a:t>” ; s2=”</a:t>
              </a:r>
              <a:r>
                <a:rPr lang="en-US" dirty="0" err="1"/>
                <a:t>abcdefe</a:t>
              </a:r>
              <a:r>
                <a:rPr lang="en-US" dirty="0"/>
                <a:t>”</a:t>
              </a:r>
            </a:p>
          </p:txBody>
        </p:sp>
        <p:sp>
          <p:nvSpPr>
            <p:cNvPr id="22" name="TextBox 21"/>
            <p:cNvSpPr txBox="1"/>
            <p:nvPr/>
          </p:nvSpPr>
          <p:spPr>
            <a:xfrm>
              <a:off x="323529" y="1236822"/>
              <a:ext cx="288032" cy="868227"/>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p:txBody>
        </p:sp>
      </p:grpSp>
      <p:graphicFrame>
        <p:nvGraphicFramePr>
          <p:cNvPr id="4" name="Table 3"/>
          <p:cNvGraphicFramePr>
            <a:graphicFrameLocks noGrp="1"/>
          </p:cNvGraphicFramePr>
          <p:nvPr/>
        </p:nvGraphicFramePr>
        <p:xfrm>
          <a:off x="179512" y="1971126"/>
          <a:ext cx="8833519" cy="4801942"/>
        </p:xfrm>
        <a:graphic>
          <a:graphicData uri="http://schemas.openxmlformats.org/drawingml/2006/table">
            <a:tbl>
              <a:tblPr firstRow="1" firstCol="1" bandRow="1"/>
              <a:tblGrid>
                <a:gridCol w="1743334">
                  <a:extLst>
                    <a:ext uri="{9D8B030D-6E8A-4147-A177-3AD203B41FA5}">
                      <a16:colId xmlns:a16="http://schemas.microsoft.com/office/drawing/2014/main" val="20000"/>
                    </a:ext>
                  </a:extLst>
                </a:gridCol>
                <a:gridCol w="523079">
                  <a:extLst>
                    <a:ext uri="{9D8B030D-6E8A-4147-A177-3AD203B41FA5}">
                      <a16:colId xmlns:a16="http://schemas.microsoft.com/office/drawing/2014/main" val="20001"/>
                    </a:ext>
                  </a:extLst>
                </a:gridCol>
                <a:gridCol w="1879106">
                  <a:extLst>
                    <a:ext uri="{9D8B030D-6E8A-4147-A177-3AD203B41FA5}">
                      <a16:colId xmlns:a16="http://schemas.microsoft.com/office/drawing/2014/main" val="20002"/>
                    </a:ext>
                  </a:extLst>
                </a:gridCol>
                <a:gridCol w="4688000">
                  <a:extLst>
                    <a:ext uri="{9D8B030D-6E8A-4147-A177-3AD203B41FA5}">
                      <a16:colId xmlns:a16="http://schemas.microsoft.com/office/drawing/2014/main" val="20003"/>
                    </a:ext>
                  </a:extLst>
                </a:gridCol>
              </a:tblGrid>
              <a:tr h="357144">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Arial" panose="020B0604020202020204" pitchFamily="34" charset="0"/>
                        </a:rPr>
                        <a:t>method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gn="ctr">
                        <a:lnSpc>
                          <a:spcPct val="107000"/>
                        </a:lnSpc>
                        <a:spcBef>
                          <a:spcPts val="0"/>
                        </a:spcBef>
                        <a:spcAft>
                          <a:spcPts val="0"/>
                        </a:spcAft>
                      </a:pPr>
                      <a:r>
                        <a:rPr lang="en-US" sz="1100" b="1">
                          <a:effectLst/>
                          <a:latin typeface="Calibri" panose="020F0502020204030204" pitchFamily="34" charset="0"/>
                          <a:ea typeface="Calibri" panose="020F0502020204030204" pitchFamily="34" charset="0"/>
                          <a:cs typeface="Arial" panose="020B0604020202020204" pitchFamily="34" charset="0"/>
                        </a:rPr>
                        <a:t>return type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Arial" panose="020B0604020202020204" pitchFamily="34" charset="0"/>
                        </a:rPr>
                        <a:t>Example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Arial" panose="020B0604020202020204" pitchFamily="34" charset="0"/>
                        </a:rPr>
                        <a:t>Description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592498">
                <a:tc>
                  <a:txBody>
                    <a:bodyPr/>
                    <a:lstStyle/>
                    <a:p>
                      <a:pPr marL="0" marR="0" algn="ctr">
                        <a:spcBef>
                          <a:spcPts val="0"/>
                        </a:spcBef>
                        <a:spcAft>
                          <a:spcPts val="0"/>
                        </a:spcAft>
                      </a:pPr>
                      <a:r>
                        <a:rPr lang="en-US" sz="900" kern="1200" dirty="0">
                          <a:solidFill>
                            <a:srgbClr val="00B0F0"/>
                          </a:solidFill>
                          <a:effectLst/>
                          <a:latin typeface="Lucida Sans Unicode" panose="020B0602030504020204" pitchFamily="34" charset="0"/>
                          <a:ea typeface="+mn-ea"/>
                          <a:cs typeface="+mn-cs"/>
                        </a:rPr>
                        <a:t>String </a:t>
                      </a:r>
                      <a:r>
                        <a:rPr lang="en-US" sz="900" kern="1200" dirty="0">
                          <a:solidFill>
                            <a:srgbClr val="0000FF"/>
                          </a:solidFill>
                          <a:effectLst/>
                          <a:latin typeface="Lucida Sans Unicode" panose="020B0602030504020204" pitchFamily="34" charset="0"/>
                          <a:ea typeface="+mn-ea"/>
                          <a:cs typeface="+mn-cs"/>
                        </a:rPr>
                        <a:t>substring (</a:t>
                      </a:r>
                      <a:r>
                        <a:rPr lang="en-US" sz="900" kern="1200" dirty="0" err="1">
                          <a:solidFill>
                            <a:srgbClr val="00B0F0"/>
                          </a:solidFill>
                          <a:effectLst/>
                          <a:latin typeface="Lucida Sans Unicode" panose="020B0602030504020204" pitchFamily="34" charset="0"/>
                          <a:ea typeface="+mn-ea"/>
                          <a:cs typeface="+mn-cs"/>
                        </a:rPr>
                        <a:t>int</a:t>
                      </a:r>
                      <a:r>
                        <a:rPr lang="en-US" sz="900" kern="1200" dirty="0">
                          <a:solidFill>
                            <a:srgbClr val="00B0F0"/>
                          </a:solidFill>
                          <a:effectLst/>
                          <a:latin typeface="Lucida Sans Unicode" panose="020B0602030504020204" pitchFamily="34" charset="0"/>
                          <a:ea typeface="+mn-ea"/>
                          <a:cs typeface="+mn-cs"/>
                        </a:rPr>
                        <a:t> </a:t>
                      </a:r>
                      <a:r>
                        <a:rPr lang="en-US" sz="900" kern="1200" dirty="0" err="1">
                          <a:solidFill>
                            <a:srgbClr val="0000FF"/>
                          </a:solidFill>
                          <a:effectLst/>
                          <a:latin typeface="Lucida Sans Unicode" panose="020B0602030504020204" pitchFamily="34" charset="0"/>
                          <a:ea typeface="+mn-ea"/>
                          <a:cs typeface="+mn-cs"/>
                        </a:rPr>
                        <a:t>beginIndex</a:t>
                      </a:r>
                      <a:r>
                        <a:rPr lang="en-US" sz="900" kern="1200" dirty="0">
                          <a:solidFill>
                            <a:srgbClr val="0000FF"/>
                          </a:solidFill>
                          <a:effectLst/>
                          <a:latin typeface="Lucida Sans Unicode" panose="020B0602030504020204" pitchFamily="34" charset="0"/>
                          <a:ea typeface="+mn-ea"/>
                          <a:cs typeface="+mn-cs"/>
                        </a:rPr>
                        <a:t>)</a:t>
                      </a:r>
                      <a:endParaRPr lang="en-US" sz="10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Arial" panose="020B0604020202020204" pitchFamily="34" charset="0"/>
                        </a:rPr>
                        <a:t>String</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dirty="0" err="1">
                          <a:effectLst/>
                          <a:latin typeface="Calibri" panose="020F0502020204030204" pitchFamily="34" charset="0"/>
                          <a:ea typeface="Calibri" panose="020F0502020204030204" pitchFamily="34" charset="0"/>
                          <a:cs typeface="Arial" panose="020B0604020202020204" pitchFamily="34" charset="0"/>
                        </a:rPr>
                        <a:t>System.out.println</a:t>
                      </a:r>
                      <a:r>
                        <a:rPr lang="en-US" sz="900" dirty="0">
                          <a:effectLst/>
                          <a:latin typeface="Calibri" panose="020F0502020204030204" pitchFamily="34" charset="0"/>
                          <a:ea typeface="Calibri" panose="020F0502020204030204" pitchFamily="34" charset="0"/>
                          <a:cs typeface="Arial" panose="020B0604020202020204" pitchFamily="34" charset="0"/>
                        </a:rPr>
                        <a:t>(s1.substring(1)); </a:t>
                      </a:r>
                      <a:r>
                        <a:rPr lang="en-US" sz="900"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bcdefeg</a:t>
                      </a:r>
                      <a:endParaRPr lang="en-US" sz="1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Arial" panose="020B0604020202020204" pitchFamily="34" charset="0"/>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This method extracts a substring from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string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starting from the position </a:t>
                      </a:r>
                      <a:r>
                        <a:rPr lang="en-US" sz="1050" kern="1200" dirty="0" err="1">
                          <a:solidFill>
                            <a:srgbClr val="0000FF"/>
                          </a:solidFill>
                          <a:effectLst/>
                          <a:latin typeface="Tahoma" panose="020B0604030504040204" pitchFamily="34" charset="0"/>
                          <a:ea typeface="Tahoma" panose="020B0604030504040204" pitchFamily="34" charset="0"/>
                          <a:cs typeface="Arial" panose="020B0604020202020204" pitchFamily="34" charset="0"/>
                        </a:rPr>
                        <a:t>beginIndex</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(parameter) till the end of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string</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05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8839">
                <a:tc>
                  <a:txBody>
                    <a:bodyPr/>
                    <a:lstStyle/>
                    <a:p>
                      <a:pPr marL="0" marR="0" algn="ctr">
                        <a:spcBef>
                          <a:spcPts val="0"/>
                        </a:spcBef>
                        <a:spcAft>
                          <a:spcPts val="0"/>
                        </a:spcAft>
                      </a:pPr>
                      <a:r>
                        <a:rPr lang="en-US" sz="900" kern="1200">
                          <a:solidFill>
                            <a:srgbClr val="00B0F0"/>
                          </a:solidFill>
                          <a:effectLst/>
                          <a:latin typeface="Lucida Sans Unicode" panose="020B0602030504020204" pitchFamily="34" charset="0"/>
                          <a:ea typeface="+mn-ea"/>
                          <a:cs typeface="+mn-cs"/>
                        </a:rPr>
                        <a:t>String </a:t>
                      </a:r>
                      <a:r>
                        <a:rPr lang="en-US" sz="900" kern="1200">
                          <a:solidFill>
                            <a:srgbClr val="0000FF"/>
                          </a:solidFill>
                          <a:effectLst/>
                          <a:latin typeface="Lucida Sans Unicode" panose="020B0602030504020204" pitchFamily="34" charset="0"/>
                          <a:ea typeface="+mn-ea"/>
                          <a:cs typeface="+mn-cs"/>
                        </a:rPr>
                        <a:t>substring (</a:t>
                      </a:r>
                      <a:r>
                        <a:rPr lang="en-US" sz="900" kern="1200">
                          <a:solidFill>
                            <a:srgbClr val="00B0F0"/>
                          </a:solidFill>
                          <a:effectLst/>
                          <a:latin typeface="Lucida Sans Unicode" panose="020B0602030504020204" pitchFamily="34" charset="0"/>
                          <a:ea typeface="+mn-ea"/>
                          <a:cs typeface="+mn-cs"/>
                        </a:rPr>
                        <a:t>int </a:t>
                      </a:r>
                      <a:r>
                        <a:rPr lang="en-US" sz="900" kern="1200">
                          <a:solidFill>
                            <a:srgbClr val="0000FF"/>
                          </a:solidFill>
                          <a:effectLst/>
                          <a:latin typeface="Lucida Sans Unicode" panose="020B0602030504020204" pitchFamily="34" charset="0"/>
                          <a:ea typeface="+mn-ea"/>
                          <a:cs typeface="+mn-cs"/>
                        </a:rPr>
                        <a:t>beginIndex, </a:t>
                      </a:r>
                      <a:r>
                        <a:rPr lang="en-US" sz="900" kern="1200">
                          <a:solidFill>
                            <a:srgbClr val="00B0F0"/>
                          </a:solidFill>
                          <a:effectLst/>
                          <a:latin typeface="Lucida Sans Unicode" panose="020B0602030504020204" pitchFamily="34" charset="0"/>
                          <a:ea typeface="+mn-ea"/>
                          <a:cs typeface="+mn-cs"/>
                        </a:rPr>
                        <a:t>int </a:t>
                      </a:r>
                      <a:r>
                        <a:rPr lang="en-US" sz="900" kern="1200">
                          <a:solidFill>
                            <a:srgbClr val="0000FF"/>
                          </a:solidFill>
                          <a:effectLst/>
                          <a:latin typeface="Lucida Sans Unicode" panose="020B0602030504020204" pitchFamily="34" charset="0"/>
                          <a:ea typeface="+mn-ea"/>
                          <a:cs typeface="+mn-cs"/>
                        </a:rPr>
                        <a:t>endIndex)</a:t>
                      </a:r>
                      <a:endParaRPr lang="en-US" sz="100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String</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dirty="0" err="1">
                          <a:effectLst/>
                          <a:latin typeface="Calibri" panose="020F0502020204030204" pitchFamily="34" charset="0"/>
                          <a:ea typeface="Calibri" panose="020F0502020204030204" pitchFamily="34" charset="0"/>
                          <a:cs typeface="Arial" panose="020B0604020202020204" pitchFamily="34" charset="0"/>
                        </a:rPr>
                        <a:t>System.out.println</a:t>
                      </a:r>
                      <a:r>
                        <a:rPr lang="en-US" sz="900" dirty="0">
                          <a:effectLst/>
                          <a:latin typeface="Calibri" panose="020F0502020204030204" pitchFamily="34" charset="0"/>
                          <a:ea typeface="Calibri" panose="020F0502020204030204" pitchFamily="34" charset="0"/>
                          <a:cs typeface="Arial" panose="020B0604020202020204" pitchFamily="34" charset="0"/>
                        </a:rPr>
                        <a:t>(s1.substring(1 , 4)); </a:t>
                      </a:r>
                      <a:r>
                        <a:rPr lang="en-US" sz="900" dirty="0" err="1">
                          <a:solidFill>
                            <a:srgbClr val="00B0F0"/>
                          </a:solidFill>
                          <a:effectLst/>
                          <a:latin typeface="Calibri" panose="020F0502020204030204" pitchFamily="34" charset="0"/>
                          <a:ea typeface="Calibri" panose="020F0502020204030204" pitchFamily="34" charset="0"/>
                          <a:cs typeface="Arial" panose="020B0604020202020204" pitchFamily="34" charset="0"/>
                        </a:rPr>
                        <a:t>bcd</a:t>
                      </a:r>
                      <a:endParaRPr lang="en-US" sz="1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Arial" panose="020B0604020202020204" pitchFamily="34" charset="0"/>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just">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This method extracts a substring from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string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starting from the position </a:t>
                      </a:r>
                      <a:r>
                        <a:rPr lang="en-US" sz="1050" kern="1200" dirty="0" err="1">
                          <a:solidFill>
                            <a:srgbClr val="0000FF"/>
                          </a:solidFill>
                          <a:effectLst/>
                          <a:latin typeface="Tahoma" panose="020B0604030504040204" pitchFamily="34" charset="0"/>
                          <a:ea typeface="Tahoma" panose="020B0604030504040204" pitchFamily="34" charset="0"/>
                          <a:cs typeface="Arial" panose="020B0604020202020204" pitchFamily="34" charset="0"/>
                        </a:rPr>
                        <a:t>beginIndex</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(the first parameter) till </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endIndex-1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(the second parameter).</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05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62757">
                <a:tc>
                  <a:txBody>
                    <a:bodyPr/>
                    <a:lstStyle/>
                    <a:p>
                      <a:pPr marL="0" marR="0" algn="ctr">
                        <a:spcBef>
                          <a:spcPts val="0"/>
                        </a:spcBef>
                        <a:spcAft>
                          <a:spcPts val="0"/>
                        </a:spcAft>
                      </a:pPr>
                      <a:r>
                        <a:rPr lang="en-US" sz="900" kern="1200" dirty="0" err="1">
                          <a:solidFill>
                            <a:srgbClr val="00B0F0"/>
                          </a:solidFill>
                          <a:effectLst/>
                          <a:latin typeface="Lucida Sans Unicode" panose="020B0602030504020204" pitchFamily="34" charset="0"/>
                          <a:ea typeface="+mn-ea"/>
                          <a:cs typeface="+mn-cs"/>
                        </a:rPr>
                        <a:t>boolean</a:t>
                      </a:r>
                      <a:r>
                        <a:rPr lang="en-US" sz="900" kern="1200" dirty="0">
                          <a:solidFill>
                            <a:srgbClr val="00B0F0"/>
                          </a:solidFill>
                          <a:effectLst/>
                          <a:latin typeface="Lucida Sans Unicode" panose="020B0602030504020204" pitchFamily="34" charset="0"/>
                          <a:ea typeface="+mn-ea"/>
                          <a:cs typeface="+mn-cs"/>
                        </a:rPr>
                        <a:t> </a:t>
                      </a:r>
                      <a:r>
                        <a:rPr lang="en-US" sz="900" kern="1200" dirty="0">
                          <a:solidFill>
                            <a:srgbClr val="0000FF"/>
                          </a:solidFill>
                          <a:effectLst/>
                          <a:latin typeface="Lucida Sans Unicode" panose="020B0602030504020204" pitchFamily="34" charset="0"/>
                          <a:ea typeface="+mn-ea"/>
                          <a:cs typeface="+mn-cs"/>
                        </a:rPr>
                        <a:t>equals (</a:t>
                      </a:r>
                      <a:r>
                        <a:rPr lang="en-US" sz="900" kern="1200" dirty="0">
                          <a:solidFill>
                            <a:srgbClr val="00B0F0"/>
                          </a:solidFill>
                          <a:effectLst/>
                          <a:latin typeface="Lucida Sans Unicode" panose="020B0602030504020204" pitchFamily="34" charset="0"/>
                          <a:ea typeface="+mn-ea"/>
                          <a:cs typeface="+mn-cs"/>
                        </a:rPr>
                        <a:t>String </a:t>
                      </a:r>
                      <a:r>
                        <a:rPr lang="en-US" sz="900" kern="1200" dirty="0" err="1">
                          <a:solidFill>
                            <a:srgbClr val="0000FF"/>
                          </a:solidFill>
                          <a:effectLst/>
                          <a:latin typeface="Lucida Sans Unicode" panose="020B0602030504020204" pitchFamily="34" charset="0"/>
                          <a:ea typeface="+mn-ea"/>
                          <a:cs typeface="+mn-cs"/>
                        </a:rPr>
                        <a:t>str</a:t>
                      </a:r>
                      <a:r>
                        <a:rPr lang="en-US" sz="900" kern="1200" dirty="0">
                          <a:solidFill>
                            <a:srgbClr val="0000FF"/>
                          </a:solidFill>
                          <a:effectLst/>
                          <a:latin typeface="Lucida Sans Unicode" panose="020B0602030504020204" pitchFamily="34" charset="0"/>
                          <a:ea typeface="+mn-ea"/>
                          <a:cs typeface="+mn-cs"/>
                        </a:rPr>
                        <a:t>)</a:t>
                      </a:r>
                      <a:endParaRPr lang="en-US" sz="10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boolean</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dirty="0" err="1">
                          <a:effectLst/>
                          <a:latin typeface="Calibri" panose="020F0502020204030204" pitchFamily="34" charset="0"/>
                          <a:ea typeface="Calibri" panose="020F0502020204030204" pitchFamily="34" charset="0"/>
                          <a:cs typeface="Arial" panose="020B0604020202020204" pitchFamily="34" charset="0"/>
                        </a:rPr>
                        <a:t>System.out.println</a:t>
                      </a:r>
                      <a:r>
                        <a:rPr lang="en-US" sz="900" dirty="0">
                          <a:effectLst/>
                          <a:latin typeface="Calibri" panose="020F0502020204030204" pitchFamily="34" charset="0"/>
                          <a:ea typeface="Calibri" panose="020F0502020204030204" pitchFamily="34" charset="0"/>
                          <a:cs typeface="Arial" panose="020B0604020202020204" pitchFamily="34" charset="0"/>
                        </a:rPr>
                        <a:t>(s1.equals(s2));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Arial" panose="020B0604020202020204" pitchFamily="34" charset="0"/>
                        </a:rPr>
                        <a:t> </a:t>
                      </a:r>
                      <a:r>
                        <a:rPr lang="en-US" sz="9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false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Arial" panose="020B0604020202020204" pitchFamily="34" charset="0"/>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The method returns </a:t>
                      </a:r>
                      <a:r>
                        <a:rPr lang="en-US" sz="1050" kern="1200" dirty="0">
                          <a:solidFill>
                            <a:srgbClr val="00B0F0"/>
                          </a:solidFill>
                          <a:effectLst/>
                          <a:latin typeface="Tahoma" panose="020B0604030504040204" pitchFamily="34" charset="0"/>
                          <a:ea typeface="Tahoma" panose="020B0604030504040204" pitchFamily="34" charset="0"/>
                          <a:cs typeface="Arial" panose="020B0604020202020204" pitchFamily="34" charset="0"/>
                        </a:rPr>
                        <a:t>true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if </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s2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is equal to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s1</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 otherwise, it returns </a:t>
                      </a:r>
                      <a:r>
                        <a:rPr lang="en-US" sz="1050" kern="1200" dirty="0">
                          <a:solidFill>
                            <a:srgbClr val="00B0F0"/>
                          </a:solidFill>
                          <a:effectLst/>
                          <a:latin typeface="Tahoma" panose="020B0604030504040204" pitchFamily="34" charset="0"/>
                          <a:ea typeface="Tahoma" panose="020B0604030504040204" pitchFamily="34" charset="0"/>
                          <a:cs typeface="Arial" panose="020B0604020202020204" pitchFamily="34" charset="0"/>
                        </a:rPr>
                        <a:t>false</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05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59868">
                <a:tc>
                  <a:txBody>
                    <a:bodyPr/>
                    <a:lstStyle/>
                    <a:p>
                      <a:pPr marL="0" marR="0" algn="ctr">
                        <a:spcBef>
                          <a:spcPts val="0"/>
                        </a:spcBef>
                        <a:spcAft>
                          <a:spcPts val="0"/>
                        </a:spcAft>
                      </a:pPr>
                      <a:r>
                        <a:rPr lang="en-US" sz="900" kern="1200" dirty="0" err="1">
                          <a:solidFill>
                            <a:srgbClr val="00B0F0"/>
                          </a:solidFill>
                          <a:effectLst/>
                          <a:latin typeface="Lucida Sans Unicode" panose="020B0602030504020204" pitchFamily="34" charset="0"/>
                          <a:ea typeface="+mn-ea"/>
                          <a:cs typeface="+mn-cs"/>
                        </a:rPr>
                        <a:t>int</a:t>
                      </a:r>
                      <a:r>
                        <a:rPr lang="en-US" sz="900" kern="1200" dirty="0">
                          <a:solidFill>
                            <a:srgbClr val="00B0F0"/>
                          </a:solidFill>
                          <a:effectLst/>
                          <a:latin typeface="Lucida Sans Unicode" panose="020B0602030504020204" pitchFamily="34" charset="0"/>
                          <a:ea typeface="+mn-ea"/>
                          <a:cs typeface="+mn-cs"/>
                        </a:rPr>
                        <a:t> </a:t>
                      </a:r>
                      <a:r>
                        <a:rPr lang="en-US" sz="900" kern="1200" dirty="0" err="1">
                          <a:solidFill>
                            <a:srgbClr val="0000FF"/>
                          </a:solidFill>
                          <a:effectLst/>
                          <a:latin typeface="Lucida Sans Unicode" panose="020B0602030504020204" pitchFamily="34" charset="0"/>
                          <a:ea typeface="+mn-ea"/>
                          <a:cs typeface="+mn-cs"/>
                        </a:rPr>
                        <a:t>compareTo</a:t>
                      </a:r>
                      <a:r>
                        <a:rPr lang="en-US" sz="900" kern="1200" dirty="0">
                          <a:solidFill>
                            <a:srgbClr val="0000FF"/>
                          </a:solidFill>
                          <a:effectLst/>
                          <a:latin typeface="Lucida Sans Unicode" panose="020B0602030504020204" pitchFamily="34" charset="0"/>
                          <a:ea typeface="+mn-ea"/>
                          <a:cs typeface="+mn-cs"/>
                        </a:rPr>
                        <a:t> (</a:t>
                      </a:r>
                      <a:r>
                        <a:rPr lang="en-US" sz="900" kern="1200" dirty="0">
                          <a:solidFill>
                            <a:srgbClr val="00B0F0"/>
                          </a:solidFill>
                          <a:effectLst/>
                          <a:latin typeface="Lucida Sans Unicode" panose="020B0602030504020204" pitchFamily="34" charset="0"/>
                          <a:ea typeface="+mn-ea"/>
                          <a:cs typeface="+mn-cs"/>
                        </a:rPr>
                        <a:t>String </a:t>
                      </a:r>
                      <a:r>
                        <a:rPr lang="en-US" sz="900" kern="1200" dirty="0" err="1">
                          <a:solidFill>
                            <a:srgbClr val="0000FF"/>
                          </a:solidFill>
                          <a:effectLst/>
                          <a:latin typeface="Lucida Sans Unicode" panose="020B0602030504020204" pitchFamily="34" charset="0"/>
                          <a:ea typeface="+mn-ea"/>
                          <a:cs typeface="+mn-cs"/>
                        </a:rPr>
                        <a:t>str</a:t>
                      </a:r>
                      <a:r>
                        <a:rPr lang="en-US" sz="900" kern="1200" dirty="0">
                          <a:solidFill>
                            <a:srgbClr val="0000FF"/>
                          </a:solidFill>
                          <a:effectLst/>
                          <a:latin typeface="Lucida Sans Unicode" panose="020B0602030504020204" pitchFamily="34" charset="0"/>
                          <a:ea typeface="+mn-ea"/>
                          <a:cs typeface="+mn-cs"/>
                        </a:rPr>
                        <a:t>)</a:t>
                      </a:r>
                      <a:endParaRPr lang="en-US" sz="10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int</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dirty="0" err="1">
                          <a:effectLst/>
                          <a:latin typeface="Calibri" panose="020F0502020204030204" pitchFamily="34" charset="0"/>
                          <a:ea typeface="Calibri" panose="020F0502020204030204" pitchFamily="34" charset="0"/>
                          <a:cs typeface="Arial" panose="020B0604020202020204" pitchFamily="34" charset="0"/>
                        </a:rPr>
                        <a:t>System.out.println</a:t>
                      </a:r>
                      <a:r>
                        <a:rPr lang="en-US" sz="900" dirty="0">
                          <a:effectLst/>
                          <a:latin typeface="Calibri" panose="020F0502020204030204" pitchFamily="34" charset="0"/>
                          <a:ea typeface="Calibri" panose="020F0502020204030204" pitchFamily="34" charset="0"/>
                          <a:cs typeface="Arial" panose="020B0604020202020204" pitchFamily="34" charset="0"/>
                        </a:rPr>
                        <a:t>(s1.CompareTo(s2));</a:t>
                      </a:r>
                      <a:endParaRPr lang="en-US" sz="1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Arial" panose="020B0604020202020204" pitchFamily="34" charset="0"/>
                        </a:rPr>
                        <a:t> </a:t>
                      </a:r>
                      <a:r>
                        <a:rPr lang="en-US" sz="900" dirty="0">
                          <a:solidFill>
                            <a:srgbClr val="00B0F0"/>
                          </a:solidFill>
                          <a:effectLst/>
                          <a:latin typeface="Calibri" panose="020F0502020204030204" pitchFamily="34" charset="0"/>
                          <a:ea typeface="Calibri" panose="020F0502020204030204" pitchFamily="34" charset="0"/>
                          <a:cs typeface="Arial" panose="020B0604020202020204" pitchFamily="34" charset="0"/>
                        </a:rPr>
                        <a:t>+1</a:t>
                      </a:r>
                      <a:endParaRPr lang="en-US" sz="1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Arial" panose="020B0604020202020204" pitchFamily="34" charset="0"/>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This method compares </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s2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with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s1</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 the result can be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 a negative value if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s1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is less than </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s2</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- 0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if the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s1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is equal to </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s2</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 a positive value if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s1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is greater than </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s2</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comparison is</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alphabetically.</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67301">
                <a:tc>
                  <a:txBody>
                    <a:bodyPr/>
                    <a:lstStyle/>
                    <a:p>
                      <a:pPr marL="0" marR="0" algn="ctr">
                        <a:spcBef>
                          <a:spcPts val="0"/>
                        </a:spcBef>
                        <a:spcAft>
                          <a:spcPts val="0"/>
                        </a:spcAft>
                      </a:pPr>
                      <a:r>
                        <a:rPr lang="en-US" sz="900" kern="1200" dirty="0">
                          <a:solidFill>
                            <a:srgbClr val="00B0F0"/>
                          </a:solidFill>
                          <a:effectLst/>
                          <a:latin typeface="Lucida Sans Unicode" panose="020B0602030504020204" pitchFamily="34" charset="0"/>
                          <a:ea typeface="+mn-ea"/>
                          <a:cs typeface="+mn-cs"/>
                        </a:rPr>
                        <a:t>String </a:t>
                      </a:r>
                      <a:r>
                        <a:rPr lang="en-US" sz="900" kern="1200" dirty="0" err="1">
                          <a:solidFill>
                            <a:srgbClr val="0000FF"/>
                          </a:solidFill>
                          <a:effectLst/>
                          <a:latin typeface="Lucida Sans Unicode" panose="020B0602030504020204" pitchFamily="34" charset="0"/>
                          <a:ea typeface="+mn-ea"/>
                          <a:cs typeface="+mn-cs"/>
                        </a:rPr>
                        <a:t>toLowerCase</a:t>
                      </a:r>
                      <a:r>
                        <a:rPr lang="en-US" sz="900" kern="1200" dirty="0">
                          <a:solidFill>
                            <a:srgbClr val="0000FF"/>
                          </a:solidFill>
                          <a:effectLst/>
                          <a:latin typeface="Lucida Sans Unicode" panose="020B0602030504020204" pitchFamily="34" charset="0"/>
                          <a:ea typeface="+mn-ea"/>
                          <a:cs typeface="+mn-cs"/>
                        </a:rPr>
                        <a:t>()</a:t>
                      </a:r>
                      <a:endParaRPr lang="en-US" sz="10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String</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System.out.println(s1.toLowerCase()); </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solidFill>
                            <a:srgbClr val="00B0F0"/>
                          </a:solidFill>
                          <a:effectLst/>
                          <a:latin typeface="Calibri" panose="020F0502020204030204" pitchFamily="34" charset="0"/>
                          <a:ea typeface="Calibri" panose="020F0502020204030204" pitchFamily="34" charset="0"/>
                          <a:cs typeface="Arial" panose="020B0604020202020204" pitchFamily="34" charset="0"/>
                        </a:rPr>
                        <a:t>abcdefeg</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converts all characters in the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string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into lower case letters.</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05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67301">
                <a:tc>
                  <a:txBody>
                    <a:bodyPr/>
                    <a:lstStyle/>
                    <a:p>
                      <a:pPr marL="0" marR="0" algn="ctr">
                        <a:spcBef>
                          <a:spcPts val="0"/>
                        </a:spcBef>
                        <a:spcAft>
                          <a:spcPts val="0"/>
                        </a:spcAft>
                      </a:pPr>
                      <a:r>
                        <a:rPr lang="en-US" sz="900" kern="1200" dirty="0">
                          <a:solidFill>
                            <a:srgbClr val="00B0F0"/>
                          </a:solidFill>
                          <a:effectLst/>
                          <a:latin typeface="Lucida Sans Unicode" panose="020B0602030504020204" pitchFamily="34" charset="0"/>
                          <a:ea typeface="+mn-ea"/>
                          <a:cs typeface="+mn-cs"/>
                        </a:rPr>
                        <a:t>String </a:t>
                      </a:r>
                      <a:r>
                        <a:rPr lang="en-US" sz="900" kern="1200" dirty="0" err="1">
                          <a:solidFill>
                            <a:srgbClr val="0000FF"/>
                          </a:solidFill>
                          <a:effectLst/>
                          <a:latin typeface="Lucida Sans Unicode" panose="020B0602030504020204" pitchFamily="34" charset="0"/>
                          <a:ea typeface="+mn-ea"/>
                          <a:cs typeface="+mn-cs"/>
                        </a:rPr>
                        <a:t>toUpperCase</a:t>
                      </a:r>
                      <a:r>
                        <a:rPr lang="en-US" sz="900" kern="1200" dirty="0">
                          <a:solidFill>
                            <a:srgbClr val="0000FF"/>
                          </a:solidFill>
                          <a:effectLst/>
                          <a:latin typeface="Lucida Sans Unicode" panose="020B0602030504020204" pitchFamily="34" charset="0"/>
                          <a:ea typeface="+mn-ea"/>
                          <a:cs typeface="+mn-cs"/>
                        </a:rPr>
                        <a:t>()</a:t>
                      </a:r>
                      <a:endParaRPr lang="en-US" sz="10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String</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System.out.println(s1.toUpperCase()); </a:t>
                      </a:r>
                      <a:r>
                        <a:rPr lang="en-US" sz="900">
                          <a:solidFill>
                            <a:srgbClr val="00B0F0"/>
                          </a:solidFill>
                          <a:effectLst/>
                          <a:latin typeface="Calibri" panose="020F0502020204030204" pitchFamily="34" charset="0"/>
                          <a:ea typeface="Calibri" panose="020F0502020204030204" pitchFamily="34" charset="0"/>
                          <a:cs typeface="Arial" panose="020B0604020202020204" pitchFamily="34" charset="0"/>
                        </a:rPr>
                        <a:t>ABCDEFEG</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converts all characters in the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string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into upper case letters.</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05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46922">
                <a:tc>
                  <a:txBody>
                    <a:bodyPr/>
                    <a:lstStyle/>
                    <a:p>
                      <a:pPr marL="0" marR="0" algn="ctr">
                        <a:spcBef>
                          <a:spcPts val="0"/>
                        </a:spcBef>
                        <a:spcAft>
                          <a:spcPts val="0"/>
                        </a:spcAft>
                      </a:pPr>
                      <a:r>
                        <a:rPr lang="en-US" sz="900" kern="1200" dirty="0">
                          <a:solidFill>
                            <a:srgbClr val="00B0F0"/>
                          </a:solidFill>
                          <a:effectLst/>
                          <a:latin typeface="Lucida Sans Unicode" panose="020B0602030504020204" pitchFamily="34" charset="0"/>
                          <a:ea typeface="+mn-ea"/>
                          <a:cs typeface="+mn-cs"/>
                        </a:rPr>
                        <a:t>String </a:t>
                      </a:r>
                      <a:r>
                        <a:rPr lang="en-US" sz="900" kern="1200" dirty="0" err="1">
                          <a:solidFill>
                            <a:srgbClr val="0000FF"/>
                          </a:solidFill>
                          <a:effectLst/>
                          <a:latin typeface="Lucida Sans Unicode" panose="020B0602030504020204" pitchFamily="34" charset="0"/>
                          <a:ea typeface="+mn-ea"/>
                          <a:cs typeface="+mn-cs"/>
                        </a:rPr>
                        <a:t>concat</a:t>
                      </a:r>
                      <a:r>
                        <a:rPr lang="en-US" sz="900" kern="1200" dirty="0">
                          <a:solidFill>
                            <a:srgbClr val="0000FF"/>
                          </a:solidFill>
                          <a:effectLst/>
                          <a:latin typeface="Lucida Sans Unicode" panose="020B0602030504020204" pitchFamily="34" charset="0"/>
                          <a:ea typeface="+mn-ea"/>
                          <a:cs typeface="+mn-cs"/>
                        </a:rPr>
                        <a:t>(</a:t>
                      </a:r>
                      <a:r>
                        <a:rPr lang="en-US" sz="900" kern="1200" dirty="0">
                          <a:solidFill>
                            <a:srgbClr val="00B0F0"/>
                          </a:solidFill>
                          <a:effectLst/>
                          <a:latin typeface="Lucida Sans Unicode" panose="020B0602030504020204" pitchFamily="34" charset="0"/>
                          <a:ea typeface="+mn-ea"/>
                          <a:cs typeface="+mn-cs"/>
                        </a:rPr>
                        <a:t>String </a:t>
                      </a:r>
                      <a:r>
                        <a:rPr lang="en-US" sz="900" kern="1200" dirty="0" err="1">
                          <a:solidFill>
                            <a:srgbClr val="0000FF"/>
                          </a:solidFill>
                          <a:effectLst/>
                          <a:latin typeface="Lucida Sans Unicode" panose="020B0602030504020204" pitchFamily="34" charset="0"/>
                          <a:ea typeface="+mn-ea"/>
                          <a:cs typeface="+mn-cs"/>
                        </a:rPr>
                        <a:t>str</a:t>
                      </a:r>
                      <a:r>
                        <a:rPr lang="en-US" sz="900" kern="1200" dirty="0">
                          <a:solidFill>
                            <a:srgbClr val="0000FF"/>
                          </a:solidFill>
                          <a:effectLst/>
                          <a:latin typeface="Lucida Sans Unicode" panose="020B0602030504020204" pitchFamily="34" charset="0"/>
                          <a:ea typeface="+mn-ea"/>
                          <a:cs typeface="+mn-cs"/>
                        </a:rPr>
                        <a:t>)</a:t>
                      </a:r>
                      <a:endParaRPr lang="en-US" sz="10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String</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System.out.println(s1.concat(“xyz”)); </a:t>
                      </a:r>
                      <a:r>
                        <a:rPr lang="en-US" sz="900">
                          <a:solidFill>
                            <a:srgbClr val="00B0F0"/>
                          </a:solidFill>
                          <a:effectLst/>
                          <a:latin typeface="Calibri" panose="020F0502020204030204" pitchFamily="34" charset="0"/>
                          <a:ea typeface="Calibri" panose="020F0502020204030204" pitchFamily="34" charset="0"/>
                          <a:cs typeface="Arial" panose="020B0604020202020204" pitchFamily="34" charset="0"/>
                        </a:rPr>
                        <a:t>abcdefegxyz</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This method concatenates the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string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with the parameter </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str</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05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619312">
                <a:tc>
                  <a:txBody>
                    <a:bodyPr/>
                    <a:lstStyle/>
                    <a:p>
                      <a:pPr marL="0" marR="0" algn="ctr">
                        <a:spcBef>
                          <a:spcPts val="0"/>
                        </a:spcBef>
                        <a:spcAft>
                          <a:spcPts val="0"/>
                        </a:spcAft>
                      </a:pPr>
                      <a:r>
                        <a:rPr lang="en-US" sz="900" kern="1200" dirty="0">
                          <a:solidFill>
                            <a:srgbClr val="00B0F0"/>
                          </a:solidFill>
                          <a:effectLst/>
                          <a:latin typeface="Lucida Sans Unicode" panose="020B0602030504020204" pitchFamily="34" charset="0"/>
                          <a:ea typeface="+mn-ea"/>
                          <a:cs typeface="+mn-cs"/>
                        </a:rPr>
                        <a:t>String </a:t>
                      </a:r>
                      <a:r>
                        <a:rPr lang="en-US" sz="900" kern="1200" dirty="0">
                          <a:solidFill>
                            <a:srgbClr val="0000FF"/>
                          </a:solidFill>
                          <a:effectLst/>
                          <a:latin typeface="Lucida Sans Unicode" panose="020B0602030504020204" pitchFamily="34" charset="0"/>
                          <a:ea typeface="+mn-ea"/>
                          <a:cs typeface="+mn-cs"/>
                        </a:rPr>
                        <a:t>replace (</a:t>
                      </a:r>
                      <a:r>
                        <a:rPr lang="en-US" sz="900" kern="1200" dirty="0">
                          <a:solidFill>
                            <a:srgbClr val="00B0F0"/>
                          </a:solidFill>
                          <a:effectLst/>
                          <a:latin typeface="Lucida Sans Unicode" panose="020B0602030504020204" pitchFamily="34" charset="0"/>
                          <a:ea typeface="+mn-ea"/>
                          <a:cs typeface="+mn-cs"/>
                        </a:rPr>
                        <a:t>char </a:t>
                      </a:r>
                      <a:r>
                        <a:rPr lang="en-US" sz="900" kern="1200" dirty="0" err="1">
                          <a:solidFill>
                            <a:srgbClr val="0000FF"/>
                          </a:solidFill>
                          <a:effectLst/>
                          <a:latin typeface="Lucida Sans Unicode" panose="020B0602030504020204" pitchFamily="34" charset="0"/>
                          <a:ea typeface="+mn-ea"/>
                          <a:cs typeface="+mn-cs"/>
                        </a:rPr>
                        <a:t>CharToBeReplaced</a:t>
                      </a:r>
                      <a:r>
                        <a:rPr lang="en-US" sz="900" kern="1200" dirty="0">
                          <a:solidFill>
                            <a:srgbClr val="0000FF"/>
                          </a:solidFill>
                          <a:effectLst/>
                          <a:latin typeface="Lucida Sans Unicode" panose="020B0602030504020204" pitchFamily="34" charset="0"/>
                          <a:ea typeface="+mn-ea"/>
                          <a:cs typeface="+mn-cs"/>
                        </a:rPr>
                        <a:t>, </a:t>
                      </a:r>
                      <a:r>
                        <a:rPr lang="en-US" sz="900" kern="1200" dirty="0">
                          <a:solidFill>
                            <a:srgbClr val="00B0F0"/>
                          </a:solidFill>
                          <a:effectLst/>
                          <a:latin typeface="Lucida Sans Unicode" panose="020B0602030504020204" pitchFamily="34" charset="0"/>
                          <a:ea typeface="+mn-ea"/>
                          <a:cs typeface="+mn-cs"/>
                        </a:rPr>
                        <a:t>char </a:t>
                      </a:r>
                      <a:r>
                        <a:rPr lang="en-US" sz="900" kern="1200" dirty="0" err="1">
                          <a:solidFill>
                            <a:srgbClr val="0000FF"/>
                          </a:solidFill>
                          <a:effectLst/>
                          <a:latin typeface="Lucida Sans Unicode" panose="020B0602030504020204" pitchFamily="34" charset="0"/>
                          <a:ea typeface="+mn-ea"/>
                          <a:cs typeface="+mn-cs"/>
                        </a:rPr>
                        <a:t>CharReplacedWith</a:t>
                      </a:r>
                      <a:r>
                        <a:rPr lang="en-US" sz="900" kern="1200" dirty="0">
                          <a:solidFill>
                            <a:srgbClr val="0000FF"/>
                          </a:solidFill>
                          <a:effectLst/>
                          <a:latin typeface="Lucida Sans Unicode" panose="020B0602030504020204" pitchFamily="34" charset="0"/>
                          <a:ea typeface="+mn-ea"/>
                          <a:cs typeface="+mn-cs"/>
                        </a:rPr>
                        <a:t>)</a:t>
                      </a:r>
                      <a:endParaRPr lang="en-US" sz="1000" dirty="0">
                        <a:effectLst/>
                        <a:latin typeface="Calibri" panose="020F0502020204030204" pitchFamily="34" charset="0"/>
                        <a:ea typeface="Times New Roman" panose="02020603050405020304" pitchFamily="18" charset="0"/>
                        <a:cs typeface="Arial" panose="020B0604020202020204" pitchFamily="34" charset="0"/>
                      </a:endParaRPr>
                    </a:p>
                  </a:txBody>
                  <a:tcPr marL="35581" marR="355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String</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System.out.println( s1.replace(‘d’ ,’D’));</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 </a:t>
                      </a:r>
                      <a:r>
                        <a:rPr lang="en-US" sz="900">
                          <a:solidFill>
                            <a:srgbClr val="00B0F0"/>
                          </a:solidFill>
                          <a:effectLst/>
                          <a:latin typeface="Calibri" panose="020F0502020204030204" pitchFamily="34" charset="0"/>
                          <a:ea typeface="Calibri" panose="020F0502020204030204" pitchFamily="34" charset="0"/>
                          <a:cs typeface="Arial" panose="020B0604020202020204" pitchFamily="34" charset="0"/>
                        </a:rPr>
                        <a:t>abcDeFeg</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Arial" panose="020B0604020202020204" pitchFamily="34"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spcAft>
                          <a:spcPts val="0"/>
                        </a:spcAft>
                      </a:pP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This method replace all occurrences of the first parameter </a:t>
                      </a:r>
                      <a:r>
                        <a:rPr lang="en-US" sz="1050" kern="1200" dirty="0" err="1">
                          <a:solidFill>
                            <a:srgbClr val="0000FF"/>
                          </a:solidFill>
                          <a:effectLst/>
                          <a:latin typeface="Tahoma" panose="020B0604030504040204" pitchFamily="34" charset="0"/>
                          <a:ea typeface="Tahoma" panose="020B0604030504040204" pitchFamily="34" charset="0"/>
                          <a:cs typeface="Arial" panose="020B0604020202020204" pitchFamily="34" charset="0"/>
                        </a:rPr>
                        <a:t>charToBeReplaced</a:t>
                      </a:r>
                      <a:r>
                        <a:rPr lang="en-US" sz="1050" kern="1200" dirty="0">
                          <a:solidFill>
                            <a:srgbClr val="0000FF"/>
                          </a:solidFill>
                          <a:effectLst/>
                          <a:latin typeface="Tahoma" panose="020B0604030504040204" pitchFamily="34" charset="0"/>
                          <a:ea typeface="Tahoma" panose="020B0604030504040204" pitchFamily="34" charset="0"/>
                          <a:cs typeface="Arial" panose="020B0604020202020204" pitchFamily="34" charset="0"/>
                        </a:rPr>
                        <a:t>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in </a:t>
                      </a:r>
                      <a:r>
                        <a:rPr lang="en-US" sz="1050" kern="1200" dirty="0">
                          <a:solidFill>
                            <a:srgbClr val="9900CC"/>
                          </a:solidFill>
                          <a:effectLst/>
                          <a:latin typeface="Tahoma" panose="020B0604030504040204" pitchFamily="34" charset="0"/>
                          <a:ea typeface="Tahoma" panose="020B0604030504040204" pitchFamily="34" charset="0"/>
                          <a:cs typeface="Arial" panose="020B0604020202020204" pitchFamily="34" charset="0"/>
                        </a:rPr>
                        <a:t>string </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with the second parameter </a:t>
                      </a:r>
                      <a:r>
                        <a:rPr lang="en-US" sz="1050" kern="1200" dirty="0" err="1">
                          <a:solidFill>
                            <a:srgbClr val="0000FF"/>
                          </a:solidFill>
                          <a:effectLst/>
                          <a:latin typeface="Tahoma" panose="020B0604030504040204" pitchFamily="34" charset="0"/>
                          <a:ea typeface="Tahoma" panose="020B0604030504040204" pitchFamily="34" charset="0"/>
                          <a:cs typeface="Arial" panose="020B0604020202020204" pitchFamily="34" charset="0"/>
                        </a:rPr>
                        <a:t>CharReplaceWith</a:t>
                      </a:r>
                      <a:r>
                        <a:rPr lang="en-US" sz="1050" kern="1200" dirty="0">
                          <a:solidFill>
                            <a:srgbClr val="000000"/>
                          </a:solidFill>
                          <a:effectLst/>
                          <a:latin typeface="Tahoma" panose="020B0604030504040204" pitchFamily="34" charset="0"/>
                          <a:ea typeface="Tahoma" panose="020B0604030504040204" pitchFamily="34" charset="0"/>
                          <a:cs typeface="Arial" panose="020B0604020202020204" pitchFamily="34" charset="0"/>
                        </a:rPr>
                        <a:t>.</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05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35581" marR="355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4700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6. PARSING NUMERIC STRINGS</a:t>
            </a:r>
          </a:p>
        </p:txBody>
      </p:sp>
      <p:cxnSp>
        <p:nvCxnSpPr>
          <p:cNvPr id="5" name="Straight Connector 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520" y="76470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 string that consists of only an integer or a floating-point number is called 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numeric string</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p>
        </p:txBody>
      </p:sp>
      <p:sp>
        <p:nvSpPr>
          <p:cNvPr id="8" name="TextBox 7"/>
          <p:cNvSpPr txBox="1"/>
          <p:nvPr/>
        </p:nvSpPr>
        <p:spPr>
          <a:xfrm>
            <a:off x="251520" y="1691709"/>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 numeric string can contain a minus sign.</a:t>
            </a:r>
          </a:p>
        </p:txBody>
      </p:sp>
      <p:sp>
        <p:nvSpPr>
          <p:cNvPr id="9" name="TextBox 8"/>
          <p:cNvSpPr txBox="1"/>
          <p:nvPr/>
        </p:nvSpPr>
        <p:spPr>
          <a:xfrm>
            <a:off x="251520" y="2310938"/>
            <a:ext cx="8640960" cy="163121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Examples of numeric strings include:</a:t>
            </a:r>
          </a:p>
          <a:p>
            <a:pPr marL="800100" lvl="1" indent="-342900">
              <a:buClr>
                <a:srgbClr val="FF0000"/>
              </a:buClr>
              <a:buFont typeface="Courier New" panose="02070309020205020404" pitchFamily="49" charset="0"/>
              <a:buChar char="o"/>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“2015”</a:t>
            </a:r>
          </a:p>
          <a:p>
            <a:pPr marL="800100" lvl="1" indent="-342900">
              <a:buClr>
                <a:srgbClr val="FF0000"/>
              </a:buClr>
              <a:buFont typeface="Courier New" panose="02070309020205020404" pitchFamily="49" charset="0"/>
              <a:buChar char="o"/>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“-20”</a:t>
            </a:r>
          </a:p>
          <a:p>
            <a:pPr marL="800100" lvl="1" indent="-342900">
              <a:buClr>
                <a:srgbClr val="FF0000"/>
              </a:buClr>
              <a:buFont typeface="Courier New" panose="02070309020205020404" pitchFamily="49" charset="0"/>
              <a:buChar char="o"/>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“144.45”</a:t>
            </a:r>
          </a:p>
          <a:p>
            <a:pPr marL="800100" lvl="1" indent="-342900">
              <a:buClr>
                <a:srgbClr val="FF0000"/>
              </a:buClr>
              <a:buFont typeface="Courier New" panose="02070309020205020404" pitchFamily="49" charset="0"/>
              <a:buChar char="o"/>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“-53.99”</a:t>
            </a:r>
          </a:p>
        </p:txBody>
      </p:sp>
      <p:sp>
        <p:nvSpPr>
          <p:cNvPr id="10" name="TextBox 9"/>
          <p:cNvSpPr txBox="1"/>
          <p:nvPr/>
        </p:nvSpPr>
        <p:spPr>
          <a:xfrm>
            <a:off x="251520" y="416127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In order to process numeric strings as numbers (addition, multiplication, etc…), they must be converted first into numbers.</a:t>
            </a:r>
          </a:p>
        </p:txBody>
      </p:sp>
      <p:sp>
        <p:nvSpPr>
          <p:cNvPr id="2" name="Slide Number Placeholder 1"/>
          <p:cNvSpPr>
            <a:spLocks noGrp="1"/>
          </p:cNvSpPr>
          <p:nvPr>
            <p:ph type="sldNum" sz="quarter" idx="12"/>
          </p:nvPr>
        </p:nvSpPr>
        <p:spPr/>
        <p:txBody>
          <a:bodyPr/>
          <a:lstStyle/>
          <a:p>
            <a:fld id="{01AC0F99-418A-47AD-8EE9-8B4FF28C0C0C}" type="slidenum">
              <a:rPr lang="en-US" smtClean="0">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236148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6. PARSING NUMERIC STRINGS</a:t>
            </a:r>
          </a:p>
        </p:txBody>
      </p:sp>
      <p:cxnSp>
        <p:nvCxnSpPr>
          <p:cNvPr id="5" name="Straight Connector 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520" y="764704"/>
            <a:ext cx="8640960" cy="1323439"/>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Integer.parseInt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strExpression</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converts a numeric string to an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number.</a:t>
            </a:r>
          </a:p>
          <a:p>
            <a:pPr marL="800100" lvl="1" indent="-342900">
              <a:buClr>
                <a:srgbClr val="FF0000"/>
              </a:buClr>
              <a:buFont typeface="Courier New" panose="02070309020205020404" pitchFamily="49" charset="0"/>
              <a:buChar char="o"/>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Integer.parseInt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(“2015”)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2015</a:t>
            </a:r>
            <a:endPar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p>
            <a:pPr marL="800100" lvl="1" indent="-342900">
              <a:buClr>
                <a:srgbClr val="FF0000"/>
              </a:buClr>
              <a:buFont typeface="Courier New" panose="02070309020205020404" pitchFamily="49" charset="0"/>
              <a:buChar char="o"/>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Integer.parseInt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(“-20”)</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 -20</a:t>
            </a:r>
          </a:p>
        </p:txBody>
      </p:sp>
      <p:sp>
        <p:nvSpPr>
          <p:cNvPr id="8" name="TextBox 7"/>
          <p:cNvSpPr txBox="1"/>
          <p:nvPr/>
        </p:nvSpPr>
        <p:spPr>
          <a:xfrm>
            <a:off x="251520" y="2659268"/>
            <a:ext cx="8640960" cy="1323439"/>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Float.parseFloat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strExpression</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converts a numeric string to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number.</a:t>
            </a:r>
          </a:p>
          <a:p>
            <a:pPr marL="800100" lvl="1" indent="-342900">
              <a:buClr>
                <a:srgbClr val="FF0000"/>
              </a:buClr>
              <a:buFont typeface="Courier New" panose="02070309020205020404" pitchFamily="49" charset="0"/>
              <a:buChar char="o"/>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Float.parseFloat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(“144.45”)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144.45</a:t>
            </a:r>
          </a:p>
          <a:p>
            <a:pPr marL="800100" lvl="1" indent="-342900">
              <a:buClr>
                <a:srgbClr val="FF0000"/>
              </a:buClr>
              <a:buFont typeface="Courier New" panose="02070309020205020404" pitchFamily="49" charset="0"/>
              <a:buChar char="o"/>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Float.parseFloat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(“-53.99”)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-53.99</a:t>
            </a:r>
          </a:p>
        </p:txBody>
      </p:sp>
      <p:sp>
        <p:nvSpPr>
          <p:cNvPr id="12" name="TextBox 11"/>
          <p:cNvSpPr txBox="1"/>
          <p:nvPr/>
        </p:nvSpPr>
        <p:spPr>
          <a:xfrm>
            <a:off x="251520" y="4553833"/>
            <a:ext cx="8640960" cy="1323439"/>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Double.parseDouble</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strExpression</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converts a numeric string to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number.</a:t>
            </a:r>
          </a:p>
          <a:p>
            <a:pPr marL="800100" lvl="1" indent="-342900">
              <a:buClr>
                <a:srgbClr val="FF0000"/>
              </a:buClr>
              <a:buFont typeface="Courier New" panose="02070309020205020404" pitchFamily="49" charset="0"/>
              <a:buChar char="o"/>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Double.parseDouble</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(“144.45”)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144.45</a:t>
            </a:r>
          </a:p>
          <a:p>
            <a:pPr marL="800100" lvl="1" indent="-342900">
              <a:buClr>
                <a:srgbClr val="FF0000"/>
              </a:buClr>
              <a:buFont typeface="Courier New" panose="02070309020205020404" pitchFamily="49" charset="0"/>
              <a:buChar char="o"/>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Double.parseDouble</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(“-53.99”)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-53.99</a:t>
            </a:r>
          </a:p>
        </p:txBody>
      </p:sp>
      <p:sp>
        <p:nvSpPr>
          <p:cNvPr id="2" name="Slide Number Placeholder 1"/>
          <p:cNvSpPr>
            <a:spLocks noGrp="1"/>
          </p:cNvSpPr>
          <p:nvPr>
            <p:ph type="sldNum" sz="quarter" idx="12"/>
          </p:nvPr>
        </p:nvSpPr>
        <p:spPr/>
        <p:txBody>
          <a:bodyPr/>
          <a:lstStyle/>
          <a:p>
            <a:fld id="{01AC0F99-418A-47AD-8EE9-8B4FF28C0C0C}" type="slidenum">
              <a:rPr lang="en-US" smtClean="0">
                <a:solidFill>
                  <a:prstClr val="black"/>
                </a:solidFill>
              </a:rPr>
              <a:pPr/>
              <a:t>167</a:t>
            </a:fld>
            <a:endParaRPr lang="en-US">
              <a:solidFill>
                <a:prstClr val="black"/>
              </a:solidFill>
            </a:endParaRPr>
          </a:p>
        </p:txBody>
      </p:sp>
    </p:spTree>
    <p:extLst>
      <p:ext uri="{BB962C8B-B14F-4D97-AF65-F5344CB8AC3E}">
        <p14:creationId xmlns:p14="http://schemas.microsoft.com/office/powerpoint/2010/main" val="216466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TO DO</a:t>
            </a:r>
          </a:p>
        </p:txBody>
      </p:sp>
      <p:cxnSp>
        <p:nvCxnSpPr>
          <p:cNvPr id="5" name="Straight Connector 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520" y="76470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4000" dirty="0">
                <a:solidFill>
                  <a:srgbClr val="00B050"/>
                </a:solidFill>
                <a:latin typeface="Tahoma" panose="020B0604030504040204" pitchFamily="34" charset="0"/>
                <a:ea typeface="Tahoma" panose="020B0604030504040204" pitchFamily="34" charset="0"/>
                <a:cs typeface="Tahoma" panose="020B0604030504040204" pitchFamily="34" charset="0"/>
              </a:rPr>
              <a:t>Read Chapter 2.2</a:t>
            </a:r>
            <a:endParaRPr lang="en-US" sz="40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12"/>
          </p:nvPr>
        </p:nvSpPr>
        <p:spPr/>
        <p:txBody>
          <a:bodyPr/>
          <a:lstStyle/>
          <a:p>
            <a:fld id="{01AC0F99-418A-47AD-8EE9-8B4FF28C0C0C}"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194238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solidFill>
                  <a:prstClr val="black"/>
                </a:solidFill>
              </a:rPr>
              <a:t> </a:t>
            </a:r>
            <a:fld id="{D8D24581-BA14-4640-B752-9AB0FD1B9A37}" type="slidenum">
              <a:rPr lang="en-US" smtClean="0">
                <a:solidFill>
                  <a:prstClr val="black"/>
                </a:solidFill>
              </a:rPr>
              <a:pPr/>
              <a:t>169</a:t>
            </a:fld>
            <a:endParaRPr lang="en-US" dirty="0">
              <a:solidFill>
                <a:prstClr val="black"/>
              </a:solidFill>
            </a:endParaRPr>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512" y="90872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What is the output of the following code?</a:t>
            </a:r>
          </a:p>
        </p:txBody>
      </p:sp>
      <p:grpSp>
        <p:nvGrpSpPr>
          <p:cNvPr id="11" name="Group 10"/>
          <p:cNvGrpSpPr/>
          <p:nvPr/>
        </p:nvGrpSpPr>
        <p:grpSpPr>
          <a:xfrm>
            <a:off x="323528" y="1375608"/>
            <a:ext cx="8640960" cy="2862322"/>
            <a:chOff x="323529" y="1236822"/>
            <a:chExt cx="7848872" cy="2691502"/>
          </a:xfrm>
        </p:grpSpPr>
        <p:sp>
          <p:nvSpPr>
            <p:cNvPr id="14" name="TextBox 13"/>
            <p:cNvSpPr txBox="1"/>
            <p:nvPr/>
          </p:nvSpPr>
          <p:spPr>
            <a:xfrm>
              <a:off x="838209" y="1236822"/>
              <a:ext cx="7334192" cy="269150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 </a:t>
              </a:r>
              <a:r>
                <a:rPr lang="en-US" dirty="0">
                  <a:solidFill>
                    <a:srgbClr val="0000FF"/>
                  </a:solidFill>
                </a:rPr>
                <a:t>message = “I am a CS student”;</a:t>
              </a:r>
            </a:p>
            <a:p>
              <a:r>
                <a:rPr lang="en-US" dirty="0">
                  <a:solidFill>
                    <a:srgbClr val="00B0F0"/>
                  </a:solidFill>
                </a:rPr>
                <a:t>String </a:t>
              </a:r>
              <a:r>
                <a:rPr lang="en-US" dirty="0" err="1">
                  <a:solidFill>
                    <a:srgbClr val="0000FF"/>
                  </a:solidFill>
                </a:rPr>
                <a:t>newString</a:t>
              </a:r>
              <a:r>
                <a:rPr lang="en-US" dirty="0">
                  <a:solidFill>
                    <a:srgbClr val="0000FF"/>
                  </a:solidFill>
                </a:rPr>
                <a:t>;</a:t>
              </a:r>
            </a:p>
            <a:p>
              <a:r>
                <a:rPr lang="en-US" dirty="0" err="1">
                  <a:solidFill>
                    <a:srgbClr val="00B0F0"/>
                  </a:solidFill>
                </a:rPr>
                <a:t>int</a:t>
              </a:r>
              <a:r>
                <a:rPr lang="en-US" dirty="0">
                  <a:solidFill>
                    <a:srgbClr val="0000FF"/>
                  </a:solidFill>
                </a:rPr>
                <a:t> </a:t>
              </a:r>
              <a:r>
                <a:rPr lang="en-US" dirty="0" err="1">
                  <a:solidFill>
                    <a:srgbClr val="0000FF"/>
                  </a:solidFill>
                </a:rPr>
                <a:t>pos</a:t>
              </a:r>
              <a:r>
                <a:rPr lang="en-US" dirty="0">
                  <a:solidFill>
                    <a:srgbClr val="0000FF"/>
                  </a:solidFill>
                </a:rPr>
                <a:t> = 5, </a:t>
              </a:r>
              <a:r>
                <a:rPr lang="en-US" dirty="0" err="1">
                  <a:solidFill>
                    <a:srgbClr val="0000FF"/>
                  </a:solidFill>
                </a:rPr>
                <a:t>len</a:t>
              </a:r>
              <a:r>
                <a:rPr lang="en-US" dirty="0">
                  <a:solidFill>
                    <a:srgbClr val="0000FF"/>
                  </a:solidFill>
                </a:rPr>
                <a:t>;</a:t>
              </a:r>
            </a:p>
            <a:p>
              <a:r>
                <a:rPr lang="en-US" dirty="0" err="1">
                  <a:solidFill>
                    <a:srgbClr val="0000FF"/>
                  </a:solidFill>
                </a:rPr>
                <a:t>newString</a:t>
              </a:r>
              <a:r>
                <a:rPr lang="en-US" dirty="0">
                  <a:solidFill>
                    <a:srgbClr val="0000FF"/>
                  </a:solidFill>
                </a:rPr>
                <a:t> = </a:t>
              </a:r>
              <a:r>
                <a:rPr lang="en-US" dirty="0" err="1">
                  <a:solidFill>
                    <a:srgbClr val="0000FF"/>
                  </a:solidFill>
                </a:rPr>
                <a:t>message.</a:t>
              </a:r>
              <a:r>
                <a:rPr lang="en-US" dirty="0" err="1">
                  <a:solidFill>
                    <a:srgbClr val="00B050"/>
                  </a:solidFill>
                </a:rPr>
                <a:t>substring</a:t>
              </a:r>
              <a:r>
                <a:rPr lang="en-US" dirty="0">
                  <a:solidFill>
                    <a:srgbClr val="00B050"/>
                  </a:solidFill>
                </a:rPr>
                <a:t> (7)</a:t>
              </a:r>
              <a:r>
                <a:rPr lang="en-US" dirty="0">
                  <a:solidFill>
                    <a:srgbClr val="0000FF"/>
                  </a:solidFill>
                </a:rPr>
                <a:t>;</a:t>
              </a:r>
            </a:p>
            <a:p>
              <a:r>
                <a:rPr lang="en-US" dirty="0" err="1">
                  <a:solidFill>
                    <a:srgbClr val="0000FF"/>
                  </a:solidFill>
                </a:rPr>
                <a:t>System.out.println</a:t>
              </a:r>
              <a:r>
                <a:rPr lang="en-US" dirty="0">
                  <a:solidFill>
                    <a:srgbClr val="0000FF"/>
                  </a:solidFill>
                </a:rPr>
                <a:t> (</a:t>
              </a:r>
              <a:r>
                <a:rPr lang="en-US" dirty="0" err="1">
                  <a:solidFill>
                    <a:srgbClr val="0000FF"/>
                  </a:solidFill>
                </a:rPr>
                <a:t>newString</a:t>
              </a:r>
              <a:r>
                <a:rPr lang="en-US" dirty="0">
                  <a:solidFill>
                    <a:srgbClr val="0000FF"/>
                  </a:solidFill>
                </a:rPr>
                <a:t>);</a:t>
              </a:r>
            </a:p>
            <a:p>
              <a:r>
                <a:rPr lang="en-US" dirty="0" err="1">
                  <a:solidFill>
                    <a:srgbClr val="0000FF"/>
                  </a:solidFill>
                </a:rPr>
                <a:t>newString</a:t>
              </a:r>
              <a:r>
                <a:rPr lang="en-US" dirty="0">
                  <a:solidFill>
                    <a:srgbClr val="0000FF"/>
                  </a:solidFill>
                </a:rPr>
                <a:t> = </a:t>
              </a:r>
              <a:r>
                <a:rPr lang="en-US" dirty="0" err="1">
                  <a:solidFill>
                    <a:srgbClr val="0000FF"/>
                  </a:solidFill>
                </a:rPr>
                <a:t>message.</a:t>
              </a:r>
              <a:r>
                <a:rPr lang="en-US" dirty="0" err="1">
                  <a:solidFill>
                    <a:srgbClr val="00B050"/>
                  </a:solidFill>
                </a:rPr>
                <a:t>charAt</a:t>
              </a:r>
              <a:r>
                <a:rPr lang="en-US" dirty="0">
                  <a:solidFill>
                    <a:srgbClr val="00B050"/>
                  </a:solidFill>
                </a:rPr>
                <a:t>(</a:t>
              </a:r>
              <a:r>
                <a:rPr lang="en-US" dirty="0" err="1">
                  <a:solidFill>
                    <a:srgbClr val="00B050"/>
                  </a:solidFill>
                </a:rPr>
                <a:t>pos</a:t>
              </a:r>
              <a:r>
                <a:rPr lang="en-US" dirty="0">
                  <a:solidFill>
                    <a:srgbClr val="00B050"/>
                  </a:solidFill>
                </a:rPr>
                <a:t> + 1)</a:t>
              </a:r>
              <a:r>
                <a:rPr lang="en-US" dirty="0">
                  <a:solidFill>
                    <a:srgbClr val="0000FF"/>
                  </a:solidFill>
                </a:rPr>
                <a:t>;</a:t>
              </a:r>
            </a:p>
            <a:p>
              <a:r>
                <a:rPr lang="en-US" dirty="0" err="1">
                  <a:solidFill>
                    <a:srgbClr val="0000FF"/>
                  </a:solidFill>
                </a:rPr>
                <a:t>System.out.println</a:t>
              </a:r>
              <a:r>
                <a:rPr lang="en-US" dirty="0">
                  <a:solidFill>
                    <a:srgbClr val="0000FF"/>
                  </a:solidFill>
                </a:rPr>
                <a:t> (</a:t>
              </a:r>
              <a:r>
                <a:rPr lang="en-US" dirty="0" err="1">
                  <a:solidFill>
                    <a:srgbClr val="0000FF"/>
                  </a:solidFill>
                </a:rPr>
                <a:t>newString</a:t>
              </a:r>
              <a:r>
                <a:rPr lang="en-US" dirty="0">
                  <a:solidFill>
                    <a:srgbClr val="0000FF"/>
                  </a:solidFill>
                </a:rPr>
                <a:t>);</a:t>
              </a:r>
            </a:p>
            <a:p>
              <a:r>
                <a:rPr lang="en-US" dirty="0" err="1">
                  <a:solidFill>
                    <a:srgbClr val="0000FF"/>
                  </a:solidFill>
                </a:rPr>
                <a:t>len</a:t>
              </a:r>
              <a:r>
                <a:rPr lang="en-US" dirty="0">
                  <a:solidFill>
                    <a:srgbClr val="0000FF"/>
                  </a:solidFill>
                </a:rPr>
                <a:t> = </a:t>
              </a:r>
              <a:r>
                <a:rPr lang="en-US" dirty="0" err="1">
                  <a:solidFill>
                    <a:srgbClr val="0000FF"/>
                  </a:solidFill>
                </a:rPr>
                <a:t>newString.</a:t>
              </a:r>
              <a:r>
                <a:rPr lang="en-US" dirty="0" err="1">
                  <a:solidFill>
                    <a:srgbClr val="00B050"/>
                  </a:solidFill>
                </a:rPr>
                <a:t>length</a:t>
              </a:r>
              <a:r>
                <a:rPr lang="en-US" dirty="0">
                  <a:solidFill>
                    <a:srgbClr val="00B050"/>
                  </a:solidFill>
                </a:rPr>
                <a:t>()</a:t>
              </a:r>
              <a:r>
                <a:rPr lang="en-US" dirty="0">
                  <a:solidFill>
                    <a:srgbClr val="0000FF"/>
                  </a:solidFill>
                </a:rPr>
                <a:t>;</a:t>
              </a:r>
            </a:p>
            <a:p>
              <a:r>
                <a:rPr lang="en-US" dirty="0" err="1">
                  <a:solidFill>
                    <a:srgbClr val="0000FF"/>
                  </a:solidFill>
                </a:rPr>
                <a:t>System.out.println</a:t>
              </a:r>
              <a:r>
                <a:rPr lang="en-US" dirty="0">
                  <a:solidFill>
                    <a:srgbClr val="0000FF"/>
                  </a:solidFill>
                </a:rPr>
                <a:t> (</a:t>
              </a:r>
              <a:r>
                <a:rPr lang="en-US" dirty="0" err="1">
                  <a:solidFill>
                    <a:srgbClr val="0000FF"/>
                  </a:solidFill>
                </a:rPr>
                <a:t>len</a:t>
              </a:r>
              <a:r>
                <a:rPr lang="en-US" dirty="0">
                  <a:solidFill>
                    <a:srgbClr val="0000FF"/>
                  </a:solidFill>
                </a:rPr>
                <a:t>);</a:t>
              </a:r>
            </a:p>
            <a:p>
              <a:r>
                <a:rPr lang="en-US" dirty="0" err="1">
                  <a:solidFill>
                    <a:srgbClr val="0000FF"/>
                  </a:solidFill>
                </a:rPr>
                <a:t>pos</a:t>
              </a:r>
              <a:r>
                <a:rPr lang="en-US" dirty="0">
                  <a:solidFill>
                    <a:srgbClr val="0000FF"/>
                  </a:solidFill>
                </a:rPr>
                <a:t> = </a:t>
              </a:r>
              <a:r>
                <a:rPr lang="en-US" dirty="0" err="1">
                  <a:solidFill>
                    <a:srgbClr val="0000FF"/>
                  </a:solidFill>
                </a:rPr>
                <a:t>newString.</a:t>
              </a:r>
              <a:r>
                <a:rPr lang="en-US" dirty="0" err="1">
                  <a:solidFill>
                    <a:srgbClr val="00B050"/>
                  </a:solidFill>
                </a:rPr>
                <a:t>indexOf</a:t>
              </a:r>
              <a:r>
                <a:rPr lang="en-US" dirty="0">
                  <a:solidFill>
                    <a:srgbClr val="00B050"/>
                  </a:solidFill>
                </a:rPr>
                <a:t> (‘t’)</a:t>
              </a:r>
              <a:r>
                <a:rPr lang="en-US" dirty="0">
                  <a:solidFill>
                    <a:srgbClr val="0000FF"/>
                  </a:solidFill>
                </a:rPr>
                <a:t>;</a:t>
              </a:r>
            </a:p>
          </p:txBody>
        </p:sp>
        <p:sp>
          <p:nvSpPr>
            <p:cNvPr id="15" name="TextBox 14"/>
            <p:cNvSpPr txBox="1"/>
            <p:nvPr/>
          </p:nvSpPr>
          <p:spPr>
            <a:xfrm>
              <a:off x="323529" y="1236822"/>
              <a:ext cx="514680" cy="2691502"/>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p:txBody>
        </p:sp>
      </p:grpSp>
      <p:sp>
        <p:nvSpPr>
          <p:cNvPr id="16" name="TextBox 15"/>
          <p:cNvSpPr txBox="1"/>
          <p:nvPr/>
        </p:nvSpPr>
        <p:spPr>
          <a:xfrm>
            <a:off x="179512" y="4469050"/>
            <a:ext cx="8640960" cy="193899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Perform the following operations on: </a:t>
            </a:r>
          </a:p>
          <a:p>
            <a:pPr algn="ctr">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myHobbies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r>
              <a:rPr lang="en-US" sz="2000" dirty="0">
                <a:solidFill>
                  <a:srgbClr val="9900CC"/>
                </a:solidFill>
                <a:latin typeface="Tahoma" panose="020B0604030504040204" pitchFamily="34" charset="0"/>
                <a:ea typeface="Tahoma" panose="020B0604030504040204" pitchFamily="34" charset="0"/>
                <a:cs typeface="Tahoma" panose="020B0604030504040204" pitchFamily="34" charset="0"/>
              </a:rPr>
              <a:t>I like programming with Java</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p>
          <a:p>
            <a:pPr marL="800100" lvl="1" indent="-342900">
              <a:buClr>
                <a:srgbClr val="FF0000"/>
              </a:buClr>
              <a:buFont typeface="Courier New" panose="02070309020205020404" pitchFamily="49" charset="0"/>
              <a:buChar char="o"/>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Extract the word “</a:t>
            </a:r>
            <a:r>
              <a:rPr lang="en-US" sz="2000" dirty="0">
                <a:solidFill>
                  <a:srgbClr val="9900CC"/>
                </a:solidFill>
                <a:latin typeface="Tahoma" panose="020B0604030504040204" pitchFamily="34" charset="0"/>
                <a:ea typeface="Tahoma" panose="020B0604030504040204" pitchFamily="34" charset="0"/>
                <a:cs typeface="Tahoma" panose="020B0604030504040204" pitchFamily="34" charset="0"/>
              </a:rPr>
              <a:t>Java</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p>
          <a:p>
            <a:pPr marL="800100" lvl="1" indent="-342900">
              <a:buClr>
                <a:srgbClr val="FF0000"/>
              </a:buClr>
              <a:buFont typeface="Courier New" panose="02070309020205020404" pitchFamily="49" charset="0"/>
              <a:buChar char="o"/>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Replace all ‘</a:t>
            </a:r>
            <a:r>
              <a:rPr lang="en-US" sz="2000" dirty="0">
                <a:solidFill>
                  <a:srgbClr val="9900CC"/>
                </a:solidFill>
                <a:latin typeface="Tahoma" panose="020B0604030504040204" pitchFamily="34" charset="0"/>
                <a:ea typeface="Tahoma" panose="020B0604030504040204" pitchFamily="34" charset="0"/>
                <a:cs typeface="Tahoma" panose="020B0604030504040204" pitchFamily="34" charset="0"/>
              </a:rPr>
              <a:t>g</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characters with ‘</a:t>
            </a:r>
            <a:r>
              <a:rPr lang="en-US" sz="2000" dirty="0">
                <a:solidFill>
                  <a:srgbClr val="9900CC"/>
                </a:solidFill>
                <a:latin typeface="Tahoma" panose="020B0604030504040204" pitchFamily="34" charset="0"/>
                <a:ea typeface="Tahoma" panose="020B0604030504040204" pitchFamily="34" charset="0"/>
                <a:cs typeface="Tahoma" panose="020B0604030504040204" pitchFamily="34" charset="0"/>
              </a:rPr>
              <a:t>?</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p>
          <a:p>
            <a:pPr marL="800100" lvl="1" indent="-342900">
              <a:buClr>
                <a:srgbClr val="FF0000"/>
              </a:buClr>
              <a:buFont typeface="Courier New" panose="02070309020205020404" pitchFamily="49" charset="0"/>
              <a:buChar char="o"/>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Compare with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str</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9900CC"/>
                </a:solidFill>
                <a:latin typeface="Tahoma" panose="020B0604030504040204" pitchFamily="34" charset="0"/>
                <a:ea typeface="Tahoma" panose="020B0604030504040204" pitchFamily="34" charset="0"/>
                <a:cs typeface="Tahoma" panose="020B0604030504040204" pitchFamily="34" charset="0"/>
              </a:rPr>
              <a:t>I like reading</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p>
          <a:p>
            <a:pPr marL="800100" lvl="1" indent="-342900">
              <a:buClr>
                <a:srgbClr val="FF0000"/>
              </a:buClr>
              <a:buFont typeface="Courier New" panose="02070309020205020404" pitchFamily="49" charset="0"/>
              <a:buChar char="o"/>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Exchange the word “</a:t>
            </a:r>
            <a:r>
              <a:rPr lang="en-US" sz="2000" dirty="0">
                <a:solidFill>
                  <a:srgbClr val="9900CC"/>
                </a:solidFill>
                <a:latin typeface="Tahoma" panose="020B0604030504040204" pitchFamily="34" charset="0"/>
                <a:ea typeface="Tahoma" panose="020B0604030504040204" pitchFamily="34" charset="0"/>
                <a:cs typeface="Tahoma" panose="020B0604030504040204" pitchFamily="34" charset="0"/>
              </a:rPr>
              <a:t>Java</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 in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myHobbies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with “</a:t>
            </a:r>
            <a:r>
              <a:rPr lang="en-US" sz="2000" dirty="0">
                <a:solidFill>
                  <a:srgbClr val="9900CC"/>
                </a:solidFill>
                <a:latin typeface="Tahoma" panose="020B0604030504040204" pitchFamily="34" charset="0"/>
                <a:ea typeface="Tahoma" panose="020B0604030504040204" pitchFamily="34" charset="0"/>
                <a:cs typeface="Tahoma" panose="020B0604030504040204" pitchFamily="34" charset="0"/>
              </a:rPr>
              <a:t>C++</a:t>
            </a: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a:t>
            </a:r>
          </a:p>
        </p:txBody>
      </p:sp>
      <p:sp>
        <p:nvSpPr>
          <p:cNvPr id="12" name="TextBox 11"/>
          <p:cNvSpPr txBox="1"/>
          <p:nvPr/>
        </p:nvSpPr>
        <p:spPr>
          <a:xfrm>
            <a:off x="71406" y="6496070"/>
            <a:ext cx="4000528" cy="276999"/>
          </a:xfrm>
          <a:prstGeom prst="rect">
            <a:avLst/>
          </a:prstGeom>
          <a:noFill/>
        </p:spPr>
        <p:txBody>
          <a:bodyPr wrap="square" rtlCol="0">
            <a:spAutoFit/>
          </a:bodyPr>
          <a:lstStyle/>
          <a:p>
            <a:r>
              <a:rPr lang="en-US" sz="1200" dirty="0">
                <a:solidFill>
                  <a:prstClr val="black"/>
                </a:solidFill>
              </a:rPr>
              <a:t>W4.2 Strings Methods</a:t>
            </a:r>
          </a:p>
        </p:txBody>
      </p:sp>
    </p:spTree>
    <p:extLst>
      <p:ext uri="{BB962C8B-B14F-4D97-AF65-F5344CB8AC3E}">
        <p14:creationId xmlns:p14="http://schemas.microsoft.com/office/powerpoint/2010/main" val="2245479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3" descr="Rectangle: Click to edit Master text styles&#10;Second level&#10;Third level&#10;Fourth level&#10;Fifth level"/>
          <p:cNvSpPr>
            <a:spLocks noGrp="1" noChangeArrowheads="1"/>
          </p:cNvSpPr>
          <p:nvPr>
            <p:ph idx="1"/>
          </p:nvPr>
        </p:nvSpPr>
        <p:spPr>
          <a:xfrm>
            <a:off x="228600" y="1600200"/>
            <a:ext cx="8537448" cy="4495800"/>
          </a:xfrm>
        </p:spPr>
        <p:txBody>
          <a:bodyPr>
            <a:normAutofit/>
          </a:bodyPr>
          <a:lstStyle/>
          <a:p>
            <a:pPr algn="just" eaLnBrk="1" hangingPunct="1">
              <a:buClr>
                <a:srgbClr val="FF0000"/>
              </a:buClr>
              <a:buFont typeface="Wingdings" panose="05000000000000000000" pitchFamily="2" charset="2"/>
              <a:buChar char="Ø"/>
            </a:pPr>
            <a:r>
              <a:rPr lang="en-US" sz="2000" dirty="0">
                <a:solidFill>
                  <a:srgbClr val="FF0000"/>
                </a:solidFill>
                <a:latin typeface="Tahoma" charset="0"/>
                <a:cs typeface="Arial" charset="0"/>
              </a:rPr>
              <a:t>Java Virtual Machine (JVM):</a:t>
            </a:r>
            <a:r>
              <a:rPr lang="en-US" sz="2000" dirty="0">
                <a:latin typeface="Tahoma" charset="0"/>
                <a:cs typeface="Arial" charset="0"/>
              </a:rPr>
              <a:t> A hypothetical computer developed to make Java programs machine independent</a:t>
            </a:r>
            <a:r>
              <a:rPr lang="ar-SA" sz="2000" dirty="0">
                <a:latin typeface="Tahoma" charset="0"/>
                <a:cs typeface="Times New Roman" charset="0"/>
              </a:rPr>
              <a:t> </a:t>
            </a:r>
            <a:r>
              <a:rPr lang="en-US" sz="2000" dirty="0">
                <a:latin typeface="Tahoma" charset="0"/>
                <a:cs typeface="Times New Roman" charset="0"/>
              </a:rPr>
              <a:t>(i.e. run on  many different types of computer platforms).</a:t>
            </a:r>
          </a:p>
          <a:p>
            <a:pPr algn="just" eaLnBrk="1" hangingPunct="1">
              <a:buClr>
                <a:srgbClr val="FF0000"/>
              </a:buClr>
              <a:buFont typeface="Wingdings" panose="05000000000000000000" pitchFamily="2" charset="2"/>
              <a:buChar char="Ø"/>
            </a:pPr>
            <a:r>
              <a:rPr lang="en-US" sz="2000" dirty="0">
                <a:solidFill>
                  <a:srgbClr val="FF0000"/>
                </a:solidFill>
                <a:latin typeface="Tahoma" charset="0"/>
                <a:cs typeface="Times New Roman" charset="0"/>
              </a:rPr>
              <a:t>A JVM consists of the following components:</a:t>
            </a:r>
          </a:p>
          <a:p>
            <a:pPr lvl="1" algn="just">
              <a:buClr>
                <a:srgbClr val="FF0000"/>
              </a:buClr>
              <a:buFont typeface="Courier New" panose="02070309020205020404" pitchFamily="49" charset="0"/>
              <a:buChar char="o"/>
            </a:pPr>
            <a:r>
              <a:rPr lang="en-US" sz="2000" dirty="0">
                <a:solidFill>
                  <a:srgbClr val="0000FF"/>
                </a:solidFill>
                <a:latin typeface="Tahoma" charset="0"/>
                <a:cs typeface="Times New Roman" charset="0"/>
              </a:rPr>
              <a:t>The class loader: </a:t>
            </a:r>
            <a:r>
              <a:rPr lang="en-US" sz="2000" dirty="0">
                <a:solidFill>
                  <a:srgbClr val="0070C0"/>
                </a:solidFill>
                <a:latin typeface="Tahoma" charset="0"/>
                <a:cs typeface="Times New Roman" charset="0"/>
              </a:rPr>
              <a:t>stores the bytecodes into the computer memory</a:t>
            </a:r>
            <a:endParaRPr lang="en-US" sz="2000" dirty="0">
              <a:solidFill>
                <a:srgbClr val="0000FF"/>
              </a:solidFill>
              <a:latin typeface="Tahoma" charset="0"/>
              <a:cs typeface="Times New Roman" charset="0"/>
            </a:endParaRPr>
          </a:p>
          <a:p>
            <a:pPr lvl="1" algn="just">
              <a:buClr>
                <a:srgbClr val="FF0000"/>
              </a:buClr>
              <a:buFont typeface="Courier New" panose="02070309020205020404" pitchFamily="49" charset="0"/>
              <a:buChar char="o"/>
            </a:pPr>
            <a:r>
              <a:rPr lang="en-US" sz="2000" dirty="0">
                <a:solidFill>
                  <a:srgbClr val="0000FF"/>
                </a:solidFill>
                <a:latin typeface="Tahoma" charset="0"/>
                <a:cs typeface="Times New Roman" charset="0"/>
              </a:rPr>
              <a:t>Bytecode verifier: </a:t>
            </a:r>
            <a:r>
              <a:rPr lang="en-US" sz="2000" dirty="0">
                <a:solidFill>
                  <a:srgbClr val="0070C0"/>
                </a:solidFill>
                <a:latin typeface="Tahoma" charset="0"/>
                <a:cs typeface="Times New Roman" charset="0"/>
              </a:rPr>
              <a:t>ensures that the bytecodes do not violate security requirements</a:t>
            </a:r>
            <a:endParaRPr lang="en-US" sz="2000" dirty="0">
              <a:solidFill>
                <a:srgbClr val="0000FF"/>
              </a:solidFill>
              <a:latin typeface="Tahoma" charset="0"/>
              <a:cs typeface="Times New Roman" charset="0"/>
            </a:endParaRPr>
          </a:p>
          <a:p>
            <a:pPr lvl="1" algn="just">
              <a:buClr>
                <a:srgbClr val="FF0000"/>
              </a:buClr>
              <a:buFont typeface="Courier New" panose="02070309020205020404" pitchFamily="49" charset="0"/>
              <a:buChar char="o"/>
            </a:pPr>
            <a:r>
              <a:rPr lang="en-US" sz="2000" dirty="0">
                <a:solidFill>
                  <a:srgbClr val="0000FF"/>
                </a:solidFill>
                <a:latin typeface="Tahoma" charset="0"/>
                <a:cs typeface="Times New Roman" charset="0"/>
              </a:rPr>
              <a:t>Bytecode interpreter: </a:t>
            </a:r>
            <a:r>
              <a:rPr lang="en-US" sz="2000" dirty="0">
                <a:solidFill>
                  <a:srgbClr val="0070C0"/>
                </a:solidFill>
                <a:latin typeface="Tahoma" charset="0"/>
                <a:cs typeface="Times New Roman" charset="0"/>
              </a:rPr>
              <a:t>translates the bytecode into machine language</a:t>
            </a:r>
            <a:endParaRPr lang="en-US" sz="2000" dirty="0">
              <a:solidFill>
                <a:srgbClr val="0000FF"/>
              </a:solidFill>
              <a:latin typeface="Tahoma" charset="0"/>
              <a:cs typeface="Times New Roman" charset="0"/>
            </a:endParaRPr>
          </a:p>
        </p:txBody>
      </p:sp>
      <p:sp>
        <p:nvSpPr>
          <p:cNvPr id="26628" name="Rectangle 2"/>
          <p:cNvSpPr>
            <a:spLocks noGrp="1" noChangeArrowheads="1"/>
          </p:cNvSpPr>
          <p:nvPr>
            <p:ph type="title"/>
          </p:nvPr>
        </p:nvSpPr>
        <p:spPr>
          <a:xfrm>
            <a:off x="228600" y="152400"/>
            <a:ext cx="8153400" cy="762000"/>
          </a:xfrm>
        </p:spPr>
        <p:txBody>
          <a:bodyPr>
            <a:normAutofit/>
          </a:bodyPr>
          <a:lstStyle/>
          <a:p>
            <a:pPr eaLnBrk="1" hangingPunct="1"/>
            <a:r>
              <a:rPr lang="en-US" sz="4000" b="0" dirty="0">
                <a:solidFill>
                  <a:schemeClr val="accent2"/>
                </a:solidFill>
                <a:latin typeface="Tahoma" charset="0"/>
                <a:cs typeface="Arial" charset="0"/>
              </a:rPr>
              <a:t>4.2 Java Virtual Machine (JVM)</a:t>
            </a:r>
          </a:p>
        </p:txBody>
      </p:sp>
      <p:sp>
        <p:nvSpPr>
          <p:cNvPr id="6" name="Rectangle 5"/>
          <p:cNvSpPr/>
          <p:nvPr/>
        </p:nvSpPr>
        <p:spPr>
          <a:xfrm>
            <a:off x="5334000" y="6324600"/>
            <a:ext cx="3810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 to figure in Slide 18</a:t>
            </a:r>
          </a:p>
        </p:txBody>
      </p:sp>
      <p:sp>
        <p:nvSpPr>
          <p:cNvPr id="7" name="Slide Number Placeholder 6"/>
          <p:cNvSpPr>
            <a:spLocks noGrp="1"/>
          </p:cNvSpPr>
          <p:nvPr>
            <p:ph type="sldNum" sz="quarter" idx="12"/>
          </p:nvPr>
        </p:nvSpPr>
        <p:spPr/>
        <p:txBody>
          <a:bodyPr/>
          <a:lstStyle/>
          <a:p>
            <a:r>
              <a:rPr lang="en-US"/>
              <a:t> </a:t>
            </a:r>
            <a:fld id="{D8D24581-BA14-4640-B752-9AB0FD1B9A37}" type="slidenum">
              <a:rPr lang="en-US" smtClean="0"/>
              <a:pPr/>
              <a:t>17</a:t>
            </a:fld>
            <a:endParaRPr lang="en-US" dirty="0"/>
          </a:p>
        </p:txBody>
      </p:sp>
      <p:cxnSp>
        <p:nvCxnSpPr>
          <p:cNvPr id="8" name="Straight Connector 7"/>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170</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512" y="90872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Consider the following statements, and show the memory layout (trace) after each line: </a:t>
            </a:r>
          </a:p>
        </p:txBody>
      </p:sp>
      <p:grpSp>
        <p:nvGrpSpPr>
          <p:cNvPr id="11" name="Group 10"/>
          <p:cNvGrpSpPr/>
          <p:nvPr/>
        </p:nvGrpSpPr>
        <p:grpSpPr>
          <a:xfrm>
            <a:off x="323528" y="1646798"/>
            <a:ext cx="8640960" cy="1477328"/>
            <a:chOff x="323529" y="1236822"/>
            <a:chExt cx="7848872" cy="1389163"/>
          </a:xfrm>
        </p:grpSpPr>
        <p:sp>
          <p:nvSpPr>
            <p:cNvPr id="14" name="TextBox 13"/>
            <p:cNvSpPr txBox="1"/>
            <p:nvPr/>
          </p:nvSpPr>
          <p:spPr>
            <a:xfrm>
              <a:off x="838209" y="1236822"/>
              <a:ext cx="7334192" cy="1389163"/>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 </a:t>
              </a:r>
              <a:r>
                <a:rPr lang="en-US" dirty="0" err="1">
                  <a:solidFill>
                    <a:srgbClr val="0000FF"/>
                  </a:solidFill>
                </a:rPr>
                <a:t>myFruit</a:t>
              </a:r>
              <a:r>
                <a:rPr lang="en-US" dirty="0">
                  <a:solidFill>
                    <a:srgbClr val="0000FF"/>
                  </a:solidFill>
                </a:rPr>
                <a:t>, fruit = “Orange”;</a:t>
              </a:r>
            </a:p>
            <a:p>
              <a:r>
                <a:rPr lang="en-US" dirty="0">
                  <a:solidFill>
                    <a:srgbClr val="00B0F0"/>
                  </a:solidFill>
                </a:rPr>
                <a:t>String</a:t>
              </a:r>
              <a:r>
                <a:rPr lang="en-US" dirty="0">
                  <a:solidFill>
                    <a:srgbClr val="0000FF"/>
                  </a:solidFill>
                </a:rPr>
                <a:t> favorite = “Pineapple”;</a:t>
              </a:r>
            </a:p>
            <a:p>
              <a:r>
                <a:rPr lang="en-US" dirty="0">
                  <a:solidFill>
                    <a:srgbClr val="0000FF"/>
                  </a:solidFill>
                </a:rPr>
                <a:t>fruit = “Apple”;</a:t>
              </a:r>
            </a:p>
            <a:p>
              <a:r>
                <a:rPr lang="en-US" dirty="0" err="1">
                  <a:solidFill>
                    <a:srgbClr val="0000FF"/>
                  </a:solidFill>
                </a:rPr>
                <a:t>myFruit</a:t>
              </a:r>
              <a:r>
                <a:rPr lang="en-US" dirty="0">
                  <a:solidFill>
                    <a:srgbClr val="0000FF"/>
                  </a:solidFill>
                </a:rPr>
                <a:t> = favorite + fruit;</a:t>
              </a:r>
            </a:p>
            <a:p>
              <a:r>
                <a:rPr lang="en-US" dirty="0">
                  <a:solidFill>
                    <a:srgbClr val="0000FF"/>
                  </a:solidFill>
                </a:rPr>
                <a:t>favorite = </a:t>
              </a:r>
              <a:r>
                <a:rPr lang="en-US" dirty="0" err="1">
                  <a:solidFill>
                    <a:srgbClr val="0000FF"/>
                  </a:solidFill>
                </a:rPr>
                <a:t>myFruit</a:t>
              </a:r>
              <a:r>
                <a:rPr lang="en-US" dirty="0">
                  <a:solidFill>
                    <a:srgbClr val="0000FF"/>
                  </a:solidFill>
                </a:rPr>
                <a:t> + fruit;</a:t>
              </a:r>
            </a:p>
          </p:txBody>
        </p:sp>
        <p:sp>
          <p:nvSpPr>
            <p:cNvPr id="15" name="TextBox 14"/>
            <p:cNvSpPr txBox="1"/>
            <p:nvPr/>
          </p:nvSpPr>
          <p:spPr>
            <a:xfrm>
              <a:off x="323529" y="1236822"/>
              <a:ext cx="514680" cy="1389163"/>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p:txBody>
        </p:sp>
      </p:grpSp>
      <p:sp>
        <p:nvSpPr>
          <p:cNvPr id="10" name="TextBox 9"/>
          <p:cNvSpPr txBox="1"/>
          <p:nvPr/>
        </p:nvSpPr>
        <p:spPr>
          <a:xfrm>
            <a:off x="71406" y="6496070"/>
            <a:ext cx="4000528" cy="276999"/>
          </a:xfrm>
          <a:prstGeom prst="rect">
            <a:avLst/>
          </a:prstGeom>
          <a:noFill/>
        </p:spPr>
        <p:txBody>
          <a:bodyPr wrap="square" rtlCol="0">
            <a:spAutoFit/>
          </a:bodyPr>
          <a:lstStyle/>
          <a:p>
            <a:r>
              <a:rPr lang="en-US" sz="1200" dirty="0"/>
              <a:t>W4.1 The String Class</a:t>
            </a:r>
          </a:p>
        </p:txBody>
      </p:sp>
    </p:spTree>
    <p:extLst>
      <p:ext uri="{BB962C8B-B14F-4D97-AF65-F5344CB8AC3E}">
        <p14:creationId xmlns:p14="http://schemas.microsoft.com/office/powerpoint/2010/main" val="5863125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CSC111 </a:t>
            </a:r>
          </a:p>
        </p:txBody>
      </p:sp>
      <p:sp>
        <p:nvSpPr>
          <p:cNvPr id="3" name="Subtitle 2"/>
          <p:cNvSpPr>
            <a:spLocks noGrp="1"/>
          </p:cNvSpPr>
          <p:nvPr>
            <p:ph type="subTitle" idx="1"/>
          </p:nvPr>
        </p:nvSpPr>
        <p:spPr/>
        <p:txBody>
          <a:bodyPr/>
          <a:lstStyle/>
          <a:p>
            <a:r>
              <a:rPr lang="en-US" dirty="0"/>
              <a:t>Quick Revision </a:t>
            </a:r>
          </a:p>
        </p:txBody>
      </p:sp>
    </p:spTree>
    <p:extLst>
      <p:ext uri="{BB962C8B-B14F-4D97-AF65-F5344CB8AC3E}">
        <p14:creationId xmlns:p14="http://schemas.microsoft.com/office/powerpoint/2010/main" val="35894229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Problem </a:t>
            </a:r>
          </a:p>
        </p:txBody>
      </p:sp>
      <p:sp>
        <p:nvSpPr>
          <p:cNvPr id="3" name="Content Placeholder 2"/>
          <p:cNvSpPr>
            <a:spLocks noGrp="1"/>
          </p:cNvSpPr>
          <p:nvPr>
            <p:ph idx="1"/>
          </p:nvPr>
        </p:nvSpPr>
        <p:spPr>
          <a:xfrm>
            <a:off x="139397" y="2133600"/>
            <a:ext cx="8718854" cy="3992563"/>
          </a:xfrm>
        </p:spPr>
        <p:txBody>
          <a:bodyPr>
            <a:normAutofit fontScale="92500" lnSpcReduction="10000"/>
          </a:bodyPr>
          <a:lstStyle/>
          <a:p>
            <a:pPr marL="0" indent="0">
              <a:buNone/>
            </a:pPr>
            <a:r>
              <a:rPr lang="en-US" dirty="0"/>
              <a:t>We want to develop a Java program to calculate the price of a product imported from the United States and to be sold in the Saudi market. The price of the product is calculated as follows</a:t>
            </a:r>
          </a:p>
          <a:p>
            <a:pPr marL="0" indent="0">
              <a:buNone/>
            </a:pPr>
            <a:r>
              <a:rPr lang="en-US" dirty="0"/>
              <a:t>Price (R.S) = original price(R.S) + shipping cost +10% of original price</a:t>
            </a:r>
          </a:p>
          <a:p>
            <a:pPr marL="0" indent="0">
              <a:buNone/>
            </a:pPr>
            <a:r>
              <a:rPr lang="en-US" dirty="0"/>
              <a:t>Original price (R.S) = Original Price ($ )* 3.75</a:t>
            </a:r>
          </a:p>
          <a:p>
            <a:pPr marL="0" indent="0">
              <a:buNone/>
            </a:pPr>
            <a:r>
              <a:rPr lang="en-US" dirty="0"/>
              <a:t>Your program should ask the user to enter the product in the following form</a:t>
            </a:r>
          </a:p>
          <a:p>
            <a:pPr marL="0" indent="0">
              <a:buNone/>
            </a:pPr>
            <a:r>
              <a:rPr lang="en-US" dirty="0" err="1"/>
              <a:t>ProductName_xx.xx</a:t>
            </a:r>
            <a:r>
              <a:rPr lang="en-US" dirty="0"/>
              <a:t>$</a:t>
            </a:r>
          </a:p>
        </p:txBody>
      </p:sp>
    </p:spTree>
    <p:extLst>
      <p:ext uri="{BB962C8B-B14F-4D97-AF65-F5344CB8AC3E}">
        <p14:creationId xmlns:p14="http://schemas.microsoft.com/office/powerpoint/2010/main" val="39453299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Analysis </a:t>
            </a:r>
          </a:p>
        </p:txBody>
      </p:sp>
      <p:sp>
        <p:nvSpPr>
          <p:cNvPr id="3" name="Content Placeholder 2"/>
          <p:cNvSpPr>
            <a:spLocks noGrp="1"/>
          </p:cNvSpPr>
          <p:nvPr>
            <p:ph idx="1"/>
          </p:nvPr>
        </p:nvSpPr>
        <p:spPr>
          <a:xfrm>
            <a:off x="666334" y="2133600"/>
            <a:ext cx="7076747" cy="3992563"/>
          </a:xfrm>
        </p:spPr>
        <p:txBody>
          <a:bodyPr>
            <a:normAutofit fontScale="92500" lnSpcReduction="10000"/>
          </a:bodyPr>
          <a:lstStyle/>
          <a:p>
            <a:r>
              <a:rPr lang="en-US" dirty="0"/>
              <a:t>Input </a:t>
            </a:r>
          </a:p>
          <a:p>
            <a:pPr lvl="1">
              <a:buFont typeface="Wingdings" charset="2"/>
              <a:buChar char="u"/>
            </a:pPr>
            <a:r>
              <a:rPr lang="en-US" dirty="0" err="1"/>
              <a:t>ProductName_xx.xx</a:t>
            </a:r>
            <a:r>
              <a:rPr lang="en-US" dirty="0"/>
              <a:t>$</a:t>
            </a:r>
          </a:p>
          <a:p>
            <a:r>
              <a:rPr lang="en-US" dirty="0"/>
              <a:t> processing </a:t>
            </a:r>
          </a:p>
          <a:p>
            <a:pPr lvl="1">
              <a:buFont typeface="Wingdings" charset="2"/>
              <a:buChar char="§"/>
            </a:pPr>
            <a:r>
              <a:rPr lang="en-US" dirty="0"/>
              <a:t> Extract the product name from input </a:t>
            </a:r>
          </a:p>
          <a:p>
            <a:pPr lvl="1">
              <a:buFont typeface="Wingdings" charset="2"/>
              <a:buChar char="§"/>
            </a:pPr>
            <a:r>
              <a:rPr lang="en-US" dirty="0"/>
              <a:t> Extract the price from input </a:t>
            </a:r>
          </a:p>
          <a:p>
            <a:pPr lvl="1">
              <a:buFont typeface="Wingdings" charset="2"/>
              <a:buChar char="§"/>
            </a:pPr>
            <a:r>
              <a:rPr lang="en-US" dirty="0"/>
              <a:t> calculate original price in RS Original price (R.S) = Original Price ($ )* 3.75</a:t>
            </a:r>
          </a:p>
          <a:p>
            <a:pPr lvl="1">
              <a:buFont typeface="Wingdings" charset="2"/>
              <a:buChar char="§"/>
            </a:pPr>
            <a:r>
              <a:rPr lang="en-US" dirty="0"/>
              <a:t>Price (R.S) = original price(R.S) + shipping cost +10% of original price</a:t>
            </a:r>
          </a:p>
          <a:p>
            <a:r>
              <a:rPr lang="en-US" dirty="0"/>
              <a:t>Output</a:t>
            </a:r>
          </a:p>
          <a:p>
            <a:pPr lvl="1">
              <a:buFont typeface="Wingdings" charset="2"/>
              <a:buChar char="u"/>
            </a:pPr>
            <a:r>
              <a:rPr lang="en-US" dirty="0" err="1"/>
              <a:t>Prductname_xx.xxR.S</a:t>
            </a:r>
            <a:r>
              <a:rPr lang="en-US" dirty="0"/>
              <a:t> </a:t>
            </a:r>
          </a:p>
        </p:txBody>
      </p:sp>
    </p:spTree>
    <p:extLst>
      <p:ext uri="{BB962C8B-B14F-4D97-AF65-F5344CB8AC3E}">
        <p14:creationId xmlns:p14="http://schemas.microsoft.com/office/powerpoint/2010/main" val="199343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Design</a:t>
            </a:r>
          </a:p>
        </p:txBody>
      </p:sp>
      <p:sp>
        <p:nvSpPr>
          <p:cNvPr id="3" name="Content Placeholder 2"/>
          <p:cNvSpPr>
            <a:spLocks noGrp="1"/>
          </p:cNvSpPr>
          <p:nvPr>
            <p:ph idx="1"/>
          </p:nvPr>
        </p:nvSpPr>
        <p:spPr>
          <a:xfrm>
            <a:off x="619539" y="1598222"/>
            <a:ext cx="8238712" cy="5259778"/>
          </a:xfrm>
        </p:spPr>
        <p:txBody>
          <a:bodyPr>
            <a:normAutofit fontScale="92500" lnSpcReduction="10000"/>
          </a:bodyPr>
          <a:lstStyle/>
          <a:p>
            <a:pPr marL="457200" indent="-457200">
              <a:buFont typeface="+mj-lt"/>
              <a:buAutoNum type="arabicPeriod"/>
            </a:pPr>
            <a:r>
              <a:rPr lang="en-US" dirty="0"/>
              <a:t>Start the program</a:t>
            </a:r>
          </a:p>
          <a:p>
            <a:pPr marL="457200" indent="-457200">
              <a:buFont typeface="+mj-lt"/>
              <a:buAutoNum type="arabicPeriod"/>
            </a:pPr>
            <a:r>
              <a:rPr lang="en-US" dirty="0"/>
              <a:t>Read product info and save in variable </a:t>
            </a:r>
            <a:r>
              <a:rPr lang="en-US" b="1" dirty="0" err="1"/>
              <a:t>productInfo</a:t>
            </a:r>
            <a:r>
              <a:rPr lang="en-US" dirty="0"/>
              <a:t> </a:t>
            </a:r>
          </a:p>
          <a:p>
            <a:pPr marL="457200" indent="-457200">
              <a:buFont typeface="+mj-lt"/>
              <a:buAutoNum type="arabicPeriod"/>
            </a:pPr>
            <a:r>
              <a:rPr lang="en-US" dirty="0"/>
              <a:t> Extract product name and save in variable </a:t>
            </a:r>
            <a:r>
              <a:rPr lang="en-US" b="1" dirty="0"/>
              <a:t>name?</a:t>
            </a:r>
          </a:p>
          <a:p>
            <a:pPr marL="457200" indent="-457200">
              <a:buFont typeface="+mj-lt"/>
              <a:buAutoNum type="arabicPeriod"/>
            </a:pPr>
            <a:r>
              <a:rPr lang="en-US" dirty="0"/>
              <a:t> Extract product price and save in variable </a:t>
            </a:r>
            <a:r>
              <a:rPr lang="en-US" b="1" dirty="0" err="1"/>
              <a:t>originalPrice</a:t>
            </a:r>
            <a:r>
              <a:rPr lang="en-US" b="1" dirty="0"/>
              <a:t>$?</a:t>
            </a:r>
          </a:p>
          <a:p>
            <a:pPr marL="457200" indent="-457200">
              <a:buFont typeface="+mj-lt"/>
              <a:buAutoNum type="arabicPeriod"/>
            </a:pPr>
            <a:r>
              <a:rPr lang="en-US" b="1" dirty="0" err="1"/>
              <a:t>originalPriceRS</a:t>
            </a:r>
            <a:r>
              <a:rPr lang="en-US" dirty="0"/>
              <a:t> = </a:t>
            </a:r>
            <a:r>
              <a:rPr lang="en-US" b="1" dirty="0" err="1"/>
              <a:t>originalPrice</a:t>
            </a:r>
            <a:r>
              <a:rPr lang="en-US" b="1" dirty="0"/>
              <a:t>$</a:t>
            </a:r>
            <a:r>
              <a:rPr lang="en-US" dirty="0"/>
              <a:t> * 3.75</a:t>
            </a:r>
          </a:p>
          <a:p>
            <a:pPr marL="457200" indent="-457200">
              <a:buFont typeface="+mj-lt"/>
              <a:buAutoNum type="arabicPeriod"/>
            </a:pPr>
            <a:r>
              <a:rPr lang="en-US" dirty="0"/>
              <a:t> Read shipping cost  and save in variable </a:t>
            </a:r>
            <a:r>
              <a:rPr lang="en-US" b="1" dirty="0" err="1"/>
              <a:t>shippingCostRS</a:t>
            </a:r>
            <a:endParaRPr lang="en-US" dirty="0"/>
          </a:p>
          <a:p>
            <a:pPr marL="457200" indent="-457200">
              <a:buFont typeface="+mj-lt"/>
              <a:buAutoNum type="arabicPeriod"/>
            </a:pPr>
            <a:r>
              <a:rPr lang="en-US" sz="2200" b="1" dirty="0" err="1"/>
              <a:t>proudctPriceRS</a:t>
            </a:r>
            <a:r>
              <a:rPr lang="en-US" sz="2200" dirty="0"/>
              <a:t>= </a:t>
            </a:r>
            <a:r>
              <a:rPr lang="en-US" sz="2200" b="1" dirty="0" err="1"/>
              <a:t>originalPriceRS</a:t>
            </a:r>
            <a:r>
              <a:rPr lang="en-US" sz="2200" dirty="0"/>
              <a:t>+ </a:t>
            </a:r>
            <a:r>
              <a:rPr lang="en-US" sz="2200" b="1" dirty="0"/>
              <a:t>shippingCost</a:t>
            </a:r>
            <a:r>
              <a:rPr lang="en-US" sz="2200" dirty="0"/>
              <a:t>+10/100 *</a:t>
            </a:r>
            <a:r>
              <a:rPr lang="en-US" sz="2200" b="1" dirty="0" err="1"/>
              <a:t>originalPriceRS</a:t>
            </a:r>
            <a:r>
              <a:rPr lang="en-US" sz="2200" b="1" dirty="0"/>
              <a:t>.</a:t>
            </a:r>
          </a:p>
          <a:p>
            <a:pPr marL="457200" indent="-457200">
              <a:buFont typeface="+mj-lt"/>
              <a:buAutoNum type="arabicPeriod"/>
            </a:pPr>
            <a:r>
              <a:rPr lang="en-US" sz="2200" dirty="0"/>
              <a:t> print the </a:t>
            </a:r>
            <a:r>
              <a:rPr lang="en-US" sz="2200" b="1" dirty="0" err="1"/>
              <a:t>proudctPriceRS</a:t>
            </a:r>
            <a:r>
              <a:rPr lang="en-US" sz="2200" b="1" dirty="0"/>
              <a:t>.</a:t>
            </a:r>
          </a:p>
          <a:p>
            <a:pPr marL="457200" indent="-457200">
              <a:buFont typeface="+mj-lt"/>
              <a:buAutoNum type="arabicPeriod"/>
            </a:pPr>
            <a:r>
              <a:rPr lang="en-US" sz="2200" dirty="0"/>
              <a:t>End the Program</a:t>
            </a:r>
          </a:p>
          <a:p>
            <a:pPr marL="0" indent="0">
              <a:buNone/>
            </a:pPr>
            <a:endParaRPr lang="en-US" b="1" dirty="0"/>
          </a:p>
        </p:txBody>
      </p:sp>
    </p:spTree>
    <p:extLst>
      <p:ext uri="{BB962C8B-B14F-4D97-AF65-F5344CB8AC3E}">
        <p14:creationId xmlns:p14="http://schemas.microsoft.com/office/powerpoint/2010/main" val="259471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163" y="146462"/>
            <a:ext cx="8574087" cy="967840"/>
          </a:xfrm>
        </p:spPr>
        <p:txBody>
          <a:bodyPr/>
          <a:lstStyle/>
          <a:p>
            <a:pPr algn="l"/>
            <a:r>
              <a:rPr lang="en-US" dirty="0"/>
              <a:t>Start the program </a:t>
            </a:r>
          </a:p>
        </p:txBody>
      </p:sp>
      <p:sp>
        <p:nvSpPr>
          <p:cNvPr id="5" name="Content Placeholder 4"/>
          <p:cNvSpPr>
            <a:spLocks noGrp="1"/>
          </p:cNvSpPr>
          <p:nvPr>
            <p:ph idx="1"/>
          </p:nvPr>
        </p:nvSpPr>
        <p:spPr>
          <a:xfrm>
            <a:off x="284163" y="1598222"/>
            <a:ext cx="8574087" cy="5062286"/>
          </a:xfrm>
        </p:spPr>
        <p:txBody>
          <a:bodyPr>
            <a:normAutofit/>
          </a:bodyPr>
          <a:lstStyle/>
          <a:p>
            <a:pPr>
              <a:lnSpc>
                <a:spcPct val="115000"/>
              </a:lnSpc>
              <a:spcAft>
                <a:spcPts val="1000"/>
              </a:spcAft>
            </a:pPr>
            <a:r>
              <a:rPr lang="en-US" sz="1800" dirty="0">
                <a:solidFill>
                  <a:srgbClr val="FA6400"/>
                </a:solidFill>
                <a:latin typeface="Courier New"/>
                <a:ea typeface="Calibri"/>
                <a:cs typeface="Times New Roman"/>
              </a:rPr>
              <a:t>//</a:t>
            </a:r>
            <a:r>
              <a:rPr lang="en-US" sz="1800" dirty="0" err="1">
                <a:solidFill>
                  <a:srgbClr val="FA6400"/>
                </a:solidFill>
                <a:latin typeface="Courier New"/>
                <a:ea typeface="Calibri"/>
                <a:cs typeface="Times New Roman"/>
              </a:rPr>
              <a:t>hessh</a:t>
            </a:r>
            <a:r>
              <a:rPr lang="en-US" sz="1800" dirty="0">
                <a:solidFill>
                  <a:srgbClr val="FA6400"/>
                </a:solidFill>
                <a:latin typeface="Courier New"/>
                <a:ea typeface="Calibri"/>
                <a:cs typeface="Times New Roman"/>
              </a:rPr>
              <a:t> </a:t>
            </a:r>
            <a:r>
              <a:rPr lang="en-US" sz="1800" dirty="0" err="1">
                <a:solidFill>
                  <a:srgbClr val="FA6400"/>
                </a:solidFill>
                <a:latin typeface="Courier New"/>
                <a:ea typeface="Calibri"/>
                <a:cs typeface="Times New Roman"/>
              </a:rPr>
              <a:t>arraqibah</a:t>
            </a:r>
            <a:br>
              <a:rPr lang="en-US" sz="1800" dirty="0">
                <a:solidFill>
                  <a:srgbClr val="FA6400"/>
                </a:solidFill>
                <a:latin typeface="Courier New"/>
                <a:ea typeface="Calibri"/>
                <a:cs typeface="Times New Roman"/>
              </a:rPr>
            </a:br>
            <a:r>
              <a:rPr lang="en-US" sz="1800" dirty="0">
                <a:solidFill>
                  <a:srgbClr val="FA6400"/>
                </a:solidFill>
                <a:latin typeface="Courier New"/>
                <a:ea typeface="Calibri"/>
                <a:cs typeface="Times New Roman"/>
              </a:rPr>
              <a:t>//19/Feb/2013</a:t>
            </a:r>
            <a:br>
              <a:rPr lang="en-US" sz="1800" dirty="0">
                <a:solidFill>
                  <a:srgbClr val="FA6400"/>
                </a:solidFill>
                <a:latin typeface="Courier New"/>
                <a:ea typeface="Calibri"/>
                <a:cs typeface="Times New Roman"/>
              </a:rPr>
            </a:br>
            <a:br>
              <a:rPr lang="en-US" sz="1800" dirty="0">
                <a:solidFill>
                  <a:srgbClr val="FA6400"/>
                </a:solidFill>
                <a:latin typeface="Courier New"/>
                <a:ea typeface="Calibri"/>
                <a:cs typeface="Times New Roman"/>
              </a:rPr>
            </a:br>
            <a:r>
              <a:rPr lang="en-US" sz="1800" dirty="0">
                <a:solidFill>
                  <a:srgbClr val="FA6400"/>
                </a:solidFill>
                <a:latin typeface="Courier New"/>
                <a:ea typeface="Calibri"/>
                <a:cs typeface="Times New Roman"/>
              </a:rPr>
              <a:t>// import Section – import used java libraries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public</a:t>
            </a: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class</a:t>
            </a:r>
            <a:r>
              <a:rPr lang="en-US" sz="1800" dirty="0">
                <a:solidFill>
                  <a:srgbClr val="000000"/>
                </a:solidFill>
                <a:latin typeface="Courier New"/>
                <a:ea typeface="Calibri"/>
                <a:cs typeface="Times New Roman"/>
              </a:rPr>
              <a:t> Converter{ </a:t>
            </a:r>
            <a:br>
              <a:rPr lang="en-US" sz="1800" dirty="0">
                <a:solidFill>
                  <a:srgbClr val="0000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main method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public</a:t>
            </a: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static</a:t>
            </a: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void</a:t>
            </a:r>
            <a:r>
              <a:rPr lang="en-US" sz="1800" dirty="0">
                <a:solidFill>
                  <a:srgbClr val="000000"/>
                </a:solidFill>
                <a:latin typeface="Courier New"/>
                <a:ea typeface="Calibri"/>
                <a:cs typeface="Times New Roman"/>
              </a:rPr>
              <a:t> main( String </a:t>
            </a:r>
            <a:r>
              <a:rPr lang="en-US" sz="1800" dirty="0" err="1">
                <a:solidFill>
                  <a:srgbClr val="000000"/>
                </a:solidFill>
                <a:latin typeface="Courier New"/>
                <a:ea typeface="Calibri"/>
                <a:cs typeface="Times New Roman"/>
              </a:rPr>
              <a:t>args</a:t>
            </a:r>
            <a:r>
              <a:rPr lang="en-US" sz="1800" dirty="0">
                <a:solidFill>
                  <a:srgbClr val="000000"/>
                </a:solidFill>
                <a:latin typeface="Courier New"/>
                <a:ea typeface="Calibri"/>
                <a:cs typeface="Times New Roman"/>
              </a:rPr>
              <a:t>[] ){ </a:t>
            </a:r>
            <a:br>
              <a:rPr lang="en-US" sz="1800" dirty="0">
                <a:solidFill>
                  <a:srgbClr val="0000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Declaration section – Declare needed variables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Input section – Enter required data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Processing section – Processing Statements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Output section – Display expected results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 </a:t>
            </a:r>
            <a:r>
              <a:rPr lang="en-US" sz="1800" dirty="0">
                <a:solidFill>
                  <a:srgbClr val="FA6400"/>
                </a:solidFill>
                <a:latin typeface="Courier New"/>
                <a:ea typeface="Calibri"/>
                <a:cs typeface="Times New Roman"/>
              </a:rPr>
              <a:t>// end main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 </a:t>
            </a:r>
            <a:r>
              <a:rPr lang="en-US" sz="1800" dirty="0">
                <a:solidFill>
                  <a:srgbClr val="FA6400"/>
                </a:solidFill>
                <a:latin typeface="Courier New"/>
                <a:ea typeface="Calibri"/>
                <a:cs typeface="Times New Roman"/>
              </a:rPr>
              <a:t>// end class</a:t>
            </a:r>
            <a:endParaRPr lang="en-US" sz="1600" dirty="0">
              <a:ea typeface="Calibri"/>
              <a:cs typeface="Times New Roman"/>
            </a:endParaRPr>
          </a:p>
          <a:p>
            <a:endParaRPr lang="en-US" dirty="0"/>
          </a:p>
        </p:txBody>
      </p:sp>
      <p:sp>
        <p:nvSpPr>
          <p:cNvPr id="6" name="Rectangle 5"/>
          <p:cNvSpPr/>
          <p:nvPr/>
        </p:nvSpPr>
        <p:spPr>
          <a:xfrm>
            <a:off x="5014252" y="181450"/>
            <a:ext cx="3975113" cy="15010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eriod"/>
            </a:pPr>
            <a:r>
              <a:rPr lang="en-US" sz="2400" dirty="0"/>
              <a:t>Start by writing the program structure </a:t>
            </a:r>
          </a:p>
        </p:txBody>
      </p:sp>
    </p:spTree>
    <p:extLst>
      <p:ext uri="{BB962C8B-B14F-4D97-AF65-F5344CB8AC3E}">
        <p14:creationId xmlns:p14="http://schemas.microsoft.com/office/powerpoint/2010/main" val="249886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Variable Declaration </a:t>
            </a:r>
          </a:p>
        </p:txBody>
      </p:sp>
      <p:sp>
        <p:nvSpPr>
          <p:cNvPr id="3" name="Content Placeholder 2"/>
          <p:cNvSpPr>
            <a:spLocks noGrp="1"/>
          </p:cNvSpPr>
          <p:nvPr>
            <p:ph idx="1"/>
          </p:nvPr>
        </p:nvSpPr>
        <p:spPr>
          <a:xfrm>
            <a:off x="284163" y="1750320"/>
            <a:ext cx="8574087" cy="4956657"/>
          </a:xfrm>
        </p:spPr>
        <p:txBody>
          <a:bodyPr>
            <a:normAutofit/>
          </a:bodyPr>
          <a:lstStyle/>
          <a:p>
            <a:r>
              <a:rPr lang="en-US" dirty="0"/>
              <a:t> What variable do I need ??</a:t>
            </a:r>
          </a:p>
          <a:p>
            <a:r>
              <a:rPr lang="en-US" dirty="0"/>
              <a:t>input </a:t>
            </a:r>
          </a:p>
          <a:p>
            <a:pPr lvl="1">
              <a:buFont typeface="Wingdings" charset="2"/>
              <a:buChar char="§"/>
            </a:pPr>
            <a:r>
              <a:rPr lang="en-US" b="1" dirty="0" err="1"/>
              <a:t>productPrice</a:t>
            </a:r>
            <a:r>
              <a:rPr lang="en-US" b="1" dirty="0"/>
              <a:t>  // in $</a:t>
            </a:r>
          </a:p>
          <a:p>
            <a:pPr lvl="1">
              <a:buFont typeface="Wingdings" charset="2"/>
              <a:buChar char="§"/>
            </a:pPr>
            <a:r>
              <a:rPr lang="en-US" b="1" dirty="0" err="1"/>
              <a:t>shippingCost</a:t>
            </a:r>
            <a:r>
              <a:rPr lang="en-US" b="1" dirty="0"/>
              <a:t>  // in RS </a:t>
            </a:r>
            <a:endParaRPr lang="en-US" dirty="0"/>
          </a:p>
          <a:p>
            <a:r>
              <a:rPr lang="en-US" dirty="0"/>
              <a:t>Processing </a:t>
            </a:r>
          </a:p>
          <a:p>
            <a:pPr lvl="1">
              <a:buFont typeface="Wingdings" charset="2"/>
              <a:buChar char="§"/>
            </a:pPr>
            <a:r>
              <a:rPr lang="en-US" dirty="0"/>
              <a:t> </a:t>
            </a:r>
            <a:r>
              <a:rPr lang="en-US" b="1" dirty="0" err="1"/>
              <a:t>originalPrice</a:t>
            </a:r>
            <a:r>
              <a:rPr lang="en-US" b="1" dirty="0"/>
              <a:t>  //in $</a:t>
            </a:r>
          </a:p>
          <a:p>
            <a:pPr lvl="1">
              <a:buFont typeface="Wingdings" charset="2"/>
              <a:buChar char="§"/>
            </a:pPr>
            <a:r>
              <a:rPr lang="en-US" dirty="0"/>
              <a:t> </a:t>
            </a:r>
            <a:r>
              <a:rPr lang="en-US" b="1" dirty="0"/>
              <a:t>price         //in RS</a:t>
            </a:r>
          </a:p>
          <a:p>
            <a:pPr lvl="1">
              <a:buFont typeface="Wingdings" charset="2"/>
              <a:buChar char="§"/>
            </a:pPr>
            <a:r>
              <a:rPr lang="en-US" b="1" dirty="0"/>
              <a:t> name</a:t>
            </a:r>
          </a:p>
          <a:p>
            <a:pPr lvl="1">
              <a:buFont typeface="Wingdings" charset="2"/>
              <a:buChar char="§"/>
            </a:pPr>
            <a:r>
              <a:rPr lang="en-US" b="1" dirty="0"/>
              <a:t> </a:t>
            </a:r>
            <a:r>
              <a:rPr lang="en-US" b="1" dirty="0" err="1"/>
              <a:t>productPriceRS</a:t>
            </a:r>
            <a:endParaRPr lang="en-US" b="1" dirty="0"/>
          </a:p>
          <a:p>
            <a:pPr marL="339725" indent="-342900"/>
            <a:endParaRPr lang="en-US" dirty="0"/>
          </a:p>
          <a:p>
            <a:endParaRPr lang="en-US" dirty="0"/>
          </a:p>
          <a:p>
            <a:pPr lvl="1"/>
            <a:endParaRPr lang="en-US" dirty="0"/>
          </a:p>
        </p:txBody>
      </p:sp>
    </p:spTree>
    <p:extLst>
      <p:ext uri="{BB962C8B-B14F-4D97-AF65-F5344CB8AC3E}">
        <p14:creationId xmlns:p14="http://schemas.microsoft.com/office/powerpoint/2010/main" val="340753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Variable Declaration </a:t>
            </a:r>
          </a:p>
        </p:txBody>
      </p:sp>
      <p:sp>
        <p:nvSpPr>
          <p:cNvPr id="3" name="Content Placeholder 2"/>
          <p:cNvSpPr>
            <a:spLocks noGrp="1"/>
          </p:cNvSpPr>
          <p:nvPr>
            <p:ph idx="1"/>
          </p:nvPr>
        </p:nvSpPr>
        <p:spPr>
          <a:xfrm>
            <a:off x="284163" y="2027066"/>
            <a:ext cx="8269688" cy="4832741"/>
          </a:xfrm>
        </p:spPr>
        <p:txBody>
          <a:bodyPr/>
          <a:lstStyle/>
          <a:p>
            <a:r>
              <a:rPr lang="en-US" dirty="0"/>
              <a:t>what about data type</a:t>
            </a:r>
          </a:p>
          <a:p>
            <a:r>
              <a:rPr lang="en-US" dirty="0"/>
              <a:t>input </a:t>
            </a:r>
          </a:p>
          <a:p>
            <a:pPr lvl="1">
              <a:buFont typeface="Wingdings" charset="2"/>
              <a:buChar char="§"/>
            </a:pPr>
            <a:r>
              <a:rPr lang="en-US" b="1" dirty="0" err="1"/>
              <a:t>ProductInfo</a:t>
            </a:r>
            <a:r>
              <a:rPr lang="en-US" b="1" dirty="0"/>
              <a:t>    </a:t>
            </a:r>
          </a:p>
          <a:p>
            <a:pPr lvl="1">
              <a:buFont typeface="Wingdings" charset="2"/>
              <a:buChar char="§"/>
            </a:pPr>
            <a:r>
              <a:rPr lang="en-US" b="1" dirty="0" err="1"/>
              <a:t>shippingCost</a:t>
            </a:r>
            <a:r>
              <a:rPr lang="en-US" b="1" dirty="0"/>
              <a:t>        </a:t>
            </a:r>
            <a:endParaRPr lang="en-US" dirty="0"/>
          </a:p>
          <a:p>
            <a:r>
              <a:rPr lang="en-US" dirty="0"/>
              <a:t>Processing </a:t>
            </a:r>
          </a:p>
          <a:p>
            <a:pPr lvl="1">
              <a:buFont typeface="Wingdings" charset="2"/>
              <a:buChar char="§"/>
            </a:pPr>
            <a:r>
              <a:rPr lang="en-US" dirty="0"/>
              <a:t> </a:t>
            </a:r>
            <a:r>
              <a:rPr lang="en-US" b="1" dirty="0" err="1"/>
              <a:t>originalPrice</a:t>
            </a:r>
            <a:endParaRPr lang="en-US" b="1" dirty="0"/>
          </a:p>
          <a:p>
            <a:pPr lvl="1">
              <a:buFont typeface="Wingdings" charset="2"/>
              <a:buChar char="§"/>
            </a:pPr>
            <a:r>
              <a:rPr lang="en-US" dirty="0"/>
              <a:t> </a:t>
            </a:r>
            <a:r>
              <a:rPr lang="en-US" b="1" dirty="0"/>
              <a:t>price</a:t>
            </a:r>
          </a:p>
          <a:p>
            <a:pPr lvl="1">
              <a:buFont typeface="Wingdings" charset="2"/>
              <a:buChar char="§"/>
            </a:pPr>
            <a:r>
              <a:rPr lang="en-US" b="1" dirty="0"/>
              <a:t> name</a:t>
            </a:r>
          </a:p>
          <a:p>
            <a:pPr lvl="1">
              <a:buFont typeface="Wingdings" charset="2"/>
              <a:buChar char="§"/>
            </a:pPr>
            <a:r>
              <a:rPr lang="en-US" b="1" dirty="0"/>
              <a:t> </a:t>
            </a:r>
            <a:r>
              <a:rPr lang="en-US" b="1" dirty="0" err="1"/>
              <a:t>proudctPriceRS</a:t>
            </a:r>
            <a:endParaRPr lang="en-US" b="1" dirty="0"/>
          </a:p>
          <a:p>
            <a:r>
              <a:rPr lang="en-US" dirty="0"/>
              <a:t> </a:t>
            </a:r>
          </a:p>
          <a:p>
            <a:endParaRPr lang="en-US" dirty="0"/>
          </a:p>
        </p:txBody>
      </p:sp>
      <p:sp>
        <p:nvSpPr>
          <p:cNvPr id="4" name="Content Placeholder 2"/>
          <p:cNvSpPr txBox="1">
            <a:spLocks/>
          </p:cNvSpPr>
          <p:nvPr/>
        </p:nvSpPr>
        <p:spPr>
          <a:xfrm>
            <a:off x="284163" y="2027695"/>
            <a:ext cx="8269688" cy="4832741"/>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endParaRPr lang="en-US" dirty="0"/>
          </a:p>
          <a:p>
            <a:r>
              <a:rPr lang="en-US" dirty="0"/>
              <a:t>input </a:t>
            </a:r>
          </a:p>
          <a:p>
            <a:pPr lvl="1">
              <a:buFont typeface="Wingdings" charset="2"/>
              <a:buChar char="§"/>
            </a:pPr>
            <a:r>
              <a:rPr lang="en-US" b="1" dirty="0" err="1"/>
              <a:t>ProductInfo</a:t>
            </a:r>
            <a:r>
              <a:rPr lang="en-US" b="1" dirty="0"/>
              <a:t>      </a:t>
            </a:r>
            <a:r>
              <a:rPr lang="en-US" b="1" dirty="0">
                <a:sym typeface="Wingdings"/>
              </a:rPr>
              <a:t> String</a:t>
            </a:r>
            <a:endParaRPr lang="en-US" b="1" dirty="0"/>
          </a:p>
          <a:p>
            <a:pPr lvl="1">
              <a:buFont typeface="Wingdings" charset="2"/>
              <a:buChar char="§"/>
            </a:pPr>
            <a:r>
              <a:rPr lang="en-US" b="1" dirty="0" err="1"/>
              <a:t>shippingCost</a:t>
            </a:r>
            <a:r>
              <a:rPr lang="en-US" b="1" dirty="0"/>
              <a:t>      </a:t>
            </a:r>
            <a:r>
              <a:rPr lang="en-US" b="1" dirty="0">
                <a:sym typeface="Wingdings"/>
              </a:rPr>
              <a:t> Double // in RS</a:t>
            </a:r>
            <a:endParaRPr lang="en-US" dirty="0"/>
          </a:p>
          <a:p>
            <a:r>
              <a:rPr lang="en-US" dirty="0"/>
              <a:t>Processing </a:t>
            </a:r>
          </a:p>
          <a:p>
            <a:pPr lvl="1">
              <a:buFont typeface="Wingdings" charset="2"/>
              <a:buChar char="§"/>
            </a:pPr>
            <a:r>
              <a:rPr lang="en-US" dirty="0"/>
              <a:t> </a:t>
            </a:r>
            <a:r>
              <a:rPr lang="en-US" b="1" dirty="0" err="1"/>
              <a:t>originalPrice</a:t>
            </a:r>
            <a:r>
              <a:rPr lang="en-US" b="1" dirty="0"/>
              <a:t>  </a:t>
            </a:r>
            <a:r>
              <a:rPr lang="en-US" b="1" dirty="0">
                <a:sym typeface="Wingdings"/>
              </a:rPr>
              <a:t> Double  //price in $</a:t>
            </a:r>
            <a:endParaRPr lang="en-US" b="1" dirty="0"/>
          </a:p>
          <a:p>
            <a:pPr lvl="1">
              <a:buFont typeface="Wingdings" charset="2"/>
              <a:buChar char="§"/>
            </a:pPr>
            <a:r>
              <a:rPr lang="en-US" dirty="0"/>
              <a:t> </a:t>
            </a:r>
            <a:r>
              <a:rPr lang="en-US" b="1" dirty="0"/>
              <a:t>price   </a:t>
            </a:r>
            <a:r>
              <a:rPr lang="en-US" b="1" dirty="0">
                <a:sym typeface="Wingdings"/>
              </a:rPr>
              <a:t> Double               // price in RS</a:t>
            </a:r>
            <a:endParaRPr lang="en-US" b="1" dirty="0"/>
          </a:p>
          <a:p>
            <a:pPr lvl="1">
              <a:buFont typeface="Wingdings" charset="2"/>
              <a:buChar char="§"/>
            </a:pPr>
            <a:r>
              <a:rPr lang="en-US" b="1" dirty="0"/>
              <a:t> name  </a:t>
            </a:r>
            <a:r>
              <a:rPr lang="en-US" b="1" dirty="0">
                <a:sym typeface="Wingdings"/>
              </a:rPr>
              <a:t> String</a:t>
            </a:r>
            <a:endParaRPr lang="en-US" b="1" dirty="0"/>
          </a:p>
          <a:p>
            <a:pPr lvl="1">
              <a:buFont typeface="Wingdings" charset="2"/>
              <a:buChar char="§"/>
            </a:pPr>
            <a:r>
              <a:rPr lang="en-US" b="1" dirty="0"/>
              <a:t> </a:t>
            </a:r>
            <a:r>
              <a:rPr lang="en-US" b="1" dirty="0" err="1"/>
              <a:t>proudctPriceRS</a:t>
            </a:r>
            <a:r>
              <a:rPr lang="en-US" b="1" dirty="0"/>
              <a:t> </a:t>
            </a:r>
            <a:r>
              <a:rPr lang="en-US" b="1" dirty="0">
                <a:sym typeface="Wingdings"/>
              </a:rPr>
              <a:t> double</a:t>
            </a:r>
            <a:endParaRPr lang="en-US" b="1" dirty="0"/>
          </a:p>
          <a:p>
            <a:r>
              <a:rPr lang="en-US" dirty="0"/>
              <a:t> any constant ??</a:t>
            </a:r>
          </a:p>
          <a:p>
            <a:endParaRPr lang="en-US" dirty="0"/>
          </a:p>
        </p:txBody>
      </p:sp>
    </p:spTree>
    <p:extLst>
      <p:ext uri="{BB962C8B-B14F-4D97-AF65-F5344CB8AC3E}">
        <p14:creationId xmlns:p14="http://schemas.microsoft.com/office/powerpoint/2010/main" val="299087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txBox="1">
            <a:spLocks/>
          </p:cNvSpPr>
          <p:nvPr/>
        </p:nvSpPr>
        <p:spPr>
          <a:xfrm>
            <a:off x="0" y="956738"/>
            <a:ext cx="8989365" cy="5756926"/>
          </a:xfrm>
          <a:prstGeom prst="rect">
            <a:avLst/>
          </a:prstGeom>
        </p:spPr>
        <p:txBody>
          <a:bodyPr vert="horz" lIns="91440" tIns="45720" rIns="91440" bIns="45720" rtlCol="0">
            <a:normAutofit fontScale="925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fontAlgn="base">
              <a:spcBef>
                <a:spcPct val="0"/>
              </a:spcBef>
              <a:spcAft>
                <a:spcPct val="0"/>
              </a:spcAft>
              <a:buClrTx/>
              <a:buSzTx/>
              <a:buNone/>
            </a:pPr>
            <a:r>
              <a:rPr lang="en-US" dirty="0">
                <a:solidFill>
                  <a:srgbClr val="FA6400"/>
                </a:solidFill>
                <a:latin typeface="Courier New"/>
                <a:ea typeface="Calibri"/>
              </a:rPr>
              <a:t>// import Section – import used java libraries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class</a:t>
            </a:r>
            <a:r>
              <a:rPr lang="en-US" dirty="0">
                <a:solidFill>
                  <a:srgbClr val="000000"/>
                </a:solidFill>
                <a:latin typeface="Courier New"/>
                <a:ea typeface="Calibri"/>
              </a:rPr>
              <a:t> Converter{ </a:t>
            </a:r>
            <a:br>
              <a:rPr lang="en-US" dirty="0">
                <a:solidFill>
                  <a:srgbClr val="0000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main method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static</a:t>
            </a:r>
            <a:r>
              <a:rPr lang="en-US" dirty="0">
                <a:solidFill>
                  <a:srgbClr val="000000"/>
                </a:solidFill>
                <a:latin typeface="Courier New"/>
                <a:ea typeface="Calibri"/>
              </a:rPr>
              <a:t> </a:t>
            </a:r>
            <a:r>
              <a:rPr lang="en-US" dirty="0">
                <a:solidFill>
                  <a:srgbClr val="941EDF"/>
                </a:solidFill>
                <a:latin typeface="Courier New"/>
                <a:ea typeface="Calibri"/>
              </a:rPr>
              <a:t>void</a:t>
            </a:r>
            <a:r>
              <a:rPr lang="en-US" dirty="0">
                <a:solidFill>
                  <a:srgbClr val="000000"/>
                </a:solidFill>
                <a:latin typeface="Courier New"/>
                <a:ea typeface="Calibri"/>
              </a:rPr>
              <a:t> main( String </a:t>
            </a:r>
            <a:r>
              <a:rPr lang="en-US" dirty="0" err="1">
                <a:solidFill>
                  <a:srgbClr val="000000"/>
                </a:solidFill>
                <a:latin typeface="Courier New"/>
                <a:ea typeface="Calibri"/>
              </a:rPr>
              <a:t>args</a:t>
            </a:r>
            <a:r>
              <a:rPr lang="en-US" dirty="0">
                <a:solidFill>
                  <a:srgbClr val="000000"/>
                </a:solidFill>
                <a:latin typeface="Courier New"/>
                <a:ea typeface="Calibri"/>
              </a:rPr>
              <a:t>[] ){ </a:t>
            </a:r>
            <a:br>
              <a:rPr lang="en-US" dirty="0">
                <a:solidFill>
                  <a:srgbClr val="0000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Declaration section – Declare needed variables </a:t>
            </a:r>
            <a:br>
              <a:rPr lang="en-US" dirty="0">
                <a:solidFill>
                  <a:srgbClr val="FA6400"/>
                </a:solidFill>
                <a:latin typeface="Courier New"/>
                <a:ea typeface="Calibri"/>
              </a:rPr>
            </a:br>
            <a:r>
              <a:rPr lang="en-US" dirty="0">
                <a:solidFill>
                  <a:srgbClr val="000000"/>
                </a:solidFill>
                <a:latin typeface="Courier New"/>
                <a:ea typeface="Calibri"/>
              </a:rPr>
              <a:t>      String </a:t>
            </a:r>
            <a:r>
              <a:rPr lang="en-US" dirty="0" err="1">
                <a:solidFill>
                  <a:srgbClr val="000000"/>
                </a:solidFill>
                <a:latin typeface="Courier New"/>
                <a:ea typeface="Calibri"/>
              </a:rPr>
              <a:t>productInfo</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000000"/>
                </a:solidFill>
                <a:latin typeface="Courier New"/>
                <a:ea typeface="Calibri"/>
              </a:rPr>
              <a:t>      String name;</a:t>
            </a:r>
            <a:br>
              <a:rPr lang="en-US" dirty="0">
                <a:solidFill>
                  <a:srgbClr val="0000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double</a:t>
            </a:r>
            <a:r>
              <a:rPr lang="en-US" dirty="0">
                <a:solidFill>
                  <a:srgbClr val="000000"/>
                </a:solidFill>
                <a:latin typeface="Courier New"/>
                <a:ea typeface="Calibri"/>
              </a:rPr>
              <a:t> </a:t>
            </a:r>
            <a:r>
              <a:rPr lang="en-US" sz="1900" dirty="0" err="1">
                <a:solidFill>
                  <a:srgbClr val="000000"/>
                </a:solidFill>
                <a:latin typeface="Courier New"/>
                <a:ea typeface="Calibri"/>
              </a:rPr>
              <a:t>shippingCost</a:t>
            </a:r>
            <a:r>
              <a:rPr lang="en-US" sz="1900" dirty="0">
                <a:solidFill>
                  <a:srgbClr val="000000"/>
                </a:solidFill>
                <a:latin typeface="Courier New"/>
                <a:ea typeface="Calibri"/>
              </a:rPr>
              <a:t>, price, </a:t>
            </a:r>
            <a:r>
              <a:rPr lang="en-US" sz="1900" dirty="0" err="1">
                <a:solidFill>
                  <a:srgbClr val="000000"/>
                </a:solidFill>
                <a:latin typeface="Courier New"/>
                <a:ea typeface="Calibri"/>
              </a:rPr>
              <a:t>originalPrice</a:t>
            </a:r>
            <a:r>
              <a:rPr lang="en-US" sz="1900" dirty="0">
                <a:solidFill>
                  <a:srgbClr val="000000"/>
                </a:solidFill>
                <a:latin typeface="Courier New"/>
                <a:ea typeface="Calibri"/>
              </a:rPr>
              <a:t>,  </a:t>
            </a:r>
          </a:p>
          <a:p>
            <a:pPr marL="0" indent="0" fontAlgn="base">
              <a:spcBef>
                <a:spcPct val="0"/>
              </a:spcBef>
              <a:spcAft>
                <a:spcPct val="0"/>
              </a:spcAft>
              <a:buClrTx/>
              <a:buSzTx/>
              <a:buNone/>
            </a:pPr>
            <a:r>
              <a:rPr lang="en-US" sz="1900" dirty="0">
                <a:solidFill>
                  <a:srgbClr val="000000"/>
                </a:solidFill>
                <a:latin typeface="Courier New"/>
                <a:ea typeface="Calibri"/>
              </a:rPr>
              <a:t>                </a:t>
            </a:r>
            <a:r>
              <a:rPr lang="en-US" sz="1900" dirty="0" err="1">
                <a:solidFill>
                  <a:srgbClr val="000000"/>
                </a:solidFill>
                <a:latin typeface="Courier New"/>
                <a:ea typeface="Calibri"/>
              </a:rPr>
              <a:t>proudctPriceRS</a:t>
            </a:r>
            <a:r>
              <a:rPr lang="en-US" sz="1900" dirty="0">
                <a:solidFill>
                  <a:srgbClr val="000000"/>
                </a:solidFill>
                <a:latin typeface="Courier New"/>
                <a:ea typeface="Calibri"/>
              </a:rPr>
              <a:t>;</a:t>
            </a:r>
            <a:br>
              <a:rPr lang="en-US" sz="1900" dirty="0">
                <a:solidFill>
                  <a:srgbClr val="0000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Input section – Enter required data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Processing section – Processing Statements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Output section – Display expected results </a:t>
            </a:r>
            <a:br>
              <a:rPr lang="en-US" dirty="0">
                <a:solidFill>
                  <a:srgbClr val="FA6400"/>
                </a:solidFill>
                <a:latin typeface="Courier New"/>
                <a:ea typeface="Calibri"/>
              </a:rPr>
            </a:br>
            <a:r>
              <a:rPr lang="en-US" dirty="0">
                <a:solidFill>
                  <a:srgbClr val="000000"/>
                </a:solidFill>
                <a:latin typeface="Courier New"/>
                <a:ea typeface="Calibri"/>
              </a:rPr>
              <a:t>      } </a:t>
            </a:r>
            <a:r>
              <a:rPr lang="en-US" dirty="0">
                <a:solidFill>
                  <a:srgbClr val="FA6400"/>
                </a:solidFill>
                <a:latin typeface="Courier New"/>
                <a:ea typeface="Calibri"/>
              </a:rPr>
              <a:t>// end main </a:t>
            </a:r>
            <a:br>
              <a:rPr lang="en-US" dirty="0">
                <a:solidFill>
                  <a:srgbClr val="FA6400"/>
                </a:solidFill>
                <a:latin typeface="Courier New"/>
                <a:ea typeface="Calibri"/>
              </a:rPr>
            </a:br>
            <a:r>
              <a:rPr lang="en-US" dirty="0">
                <a:solidFill>
                  <a:srgbClr val="000000"/>
                </a:solidFill>
                <a:latin typeface="Courier New"/>
                <a:ea typeface="Calibri"/>
              </a:rPr>
              <a:t>   } </a:t>
            </a:r>
            <a:r>
              <a:rPr lang="en-US" dirty="0">
                <a:solidFill>
                  <a:srgbClr val="FA6400"/>
                </a:solidFill>
                <a:latin typeface="Courier New"/>
                <a:ea typeface="Calibri"/>
              </a:rPr>
              <a:t>// end class</a:t>
            </a:r>
            <a:br>
              <a:rPr lang="en-US" dirty="0">
                <a:solidFill>
                  <a:srgbClr val="FA6400"/>
                </a:solidFill>
                <a:latin typeface="Courier New"/>
                <a:ea typeface="Calibri"/>
              </a:rPr>
            </a:br>
            <a:endParaRPr lang="en-US" dirty="0"/>
          </a:p>
        </p:txBody>
      </p:sp>
      <p:sp>
        <p:nvSpPr>
          <p:cNvPr id="2" name="Rectangle 1"/>
          <p:cNvSpPr/>
          <p:nvPr/>
        </p:nvSpPr>
        <p:spPr>
          <a:xfrm>
            <a:off x="5168887" y="0"/>
            <a:ext cx="3975113" cy="17980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2. Declare variable </a:t>
            </a:r>
          </a:p>
          <a:p>
            <a:pPr algn="ctr"/>
            <a:r>
              <a:rPr lang="en-US" sz="2400" u="sng" dirty="0"/>
              <a:t>Note:</a:t>
            </a:r>
          </a:p>
          <a:p>
            <a:pPr marL="342900" indent="-342900">
              <a:buFont typeface="Arial"/>
              <a:buChar char="•"/>
            </a:pPr>
            <a:r>
              <a:rPr lang="en-US" sz="2000" dirty="0"/>
              <a:t>if some variable has initial value initialize them</a:t>
            </a:r>
          </a:p>
          <a:p>
            <a:pPr marL="342900" indent="-342900">
              <a:buFont typeface="Arial"/>
              <a:buChar char="•"/>
            </a:pPr>
            <a:r>
              <a:rPr lang="en-US" sz="2000" dirty="0"/>
              <a:t>Use appropriate variable name  </a:t>
            </a:r>
          </a:p>
        </p:txBody>
      </p:sp>
    </p:spTree>
    <p:extLst>
      <p:ext uri="{BB962C8B-B14F-4D97-AF65-F5344CB8AC3E}">
        <p14:creationId xmlns:p14="http://schemas.microsoft.com/office/powerpoint/2010/main" val="66706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3.Input </a:t>
            </a:r>
          </a:p>
        </p:txBody>
      </p:sp>
      <p:sp>
        <p:nvSpPr>
          <p:cNvPr id="3" name="Content Placeholder 2"/>
          <p:cNvSpPr>
            <a:spLocks noGrp="1"/>
          </p:cNvSpPr>
          <p:nvPr>
            <p:ph idx="1"/>
          </p:nvPr>
        </p:nvSpPr>
        <p:spPr>
          <a:xfrm>
            <a:off x="284163" y="2133600"/>
            <a:ext cx="8574087" cy="4283146"/>
          </a:xfrm>
        </p:spPr>
        <p:txBody>
          <a:bodyPr>
            <a:normAutofit fontScale="25000" lnSpcReduction="20000"/>
          </a:bodyPr>
          <a:lstStyle/>
          <a:p>
            <a:pPr marL="0" indent="0">
              <a:buNone/>
            </a:pPr>
            <a:r>
              <a:rPr lang="en-US" sz="9600" dirty="0"/>
              <a:t>Reading input from the user</a:t>
            </a:r>
          </a:p>
          <a:p>
            <a:pPr marL="342900" indent="-342900">
              <a:buFont typeface="Arial"/>
              <a:buChar char="•"/>
            </a:pPr>
            <a:r>
              <a:rPr lang="en-US" sz="9600" u="sng" dirty="0"/>
              <a:t>4 basic steps</a:t>
            </a:r>
          </a:p>
          <a:p>
            <a:pPr lvl="1"/>
            <a:r>
              <a:rPr lang="en-US" sz="9600" dirty="0">
                <a:solidFill>
                  <a:srgbClr val="333399"/>
                </a:solidFill>
                <a:latin typeface="Tahoma" charset="0"/>
                <a:cs typeface="Arial" charset="0"/>
              </a:rPr>
              <a:t>Step 1:</a:t>
            </a:r>
            <a:r>
              <a:rPr lang="en-US" sz="9600" dirty="0">
                <a:latin typeface="Tahoma" charset="0"/>
                <a:cs typeface="Arial" charset="0"/>
              </a:rPr>
              <a:t>  import the Scanner class:</a:t>
            </a:r>
          </a:p>
          <a:p>
            <a:pPr lvl="2"/>
            <a:r>
              <a:rPr lang="en-US" sz="9600" dirty="0">
                <a:latin typeface="Courier New" charset="0"/>
                <a:ea typeface="ＭＳ Ｐゴシック" charset="0"/>
                <a:cs typeface="ＭＳ Ｐゴシック" charset="0"/>
              </a:rPr>
              <a:t>import </a:t>
            </a:r>
            <a:r>
              <a:rPr lang="en-US" sz="9600" dirty="0" err="1">
                <a:latin typeface="Courier New" charset="0"/>
                <a:ea typeface="ＭＳ Ｐゴシック" charset="0"/>
                <a:cs typeface="ＭＳ Ｐゴシック" charset="0"/>
              </a:rPr>
              <a:t>java.util.Scanner</a:t>
            </a:r>
            <a:r>
              <a:rPr lang="en-US" sz="9600" dirty="0">
                <a:latin typeface="Courier New" charset="0"/>
                <a:ea typeface="ＭＳ Ｐゴシック" charset="0"/>
                <a:cs typeface="ＭＳ Ｐゴシック" charset="0"/>
              </a:rPr>
              <a:t>;</a:t>
            </a:r>
          </a:p>
          <a:p>
            <a:pPr lvl="1"/>
            <a:r>
              <a:rPr lang="en-US" sz="9600" dirty="0">
                <a:solidFill>
                  <a:srgbClr val="333399"/>
                </a:solidFill>
                <a:latin typeface="Tahoma" charset="0"/>
                <a:ea typeface="ＭＳ Ｐゴシック" charset="0"/>
                <a:cs typeface="ＭＳ Ｐゴシック" charset="0"/>
              </a:rPr>
              <a:t>Step 2 :</a:t>
            </a:r>
            <a:r>
              <a:rPr lang="en-US" sz="9600" dirty="0">
                <a:latin typeface="Tahoma" charset="0"/>
                <a:ea typeface="ＭＳ Ｐゴシック" charset="0"/>
                <a:cs typeface="ＭＳ Ｐゴシック" charset="0"/>
              </a:rPr>
              <a:t> declaring a reference variable of a Scanner</a:t>
            </a:r>
          </a:p>
          <a:p>
            <a:pPr lvl="2"/>
            <a:r>
              <a:rPr lang="en-US" sz="9600" dirty="0">
                <a:latin typeface="Courier New" charset="0"/>
                <a:ea typeface="ＭＳ Ｐゴシック" charset="0"/>
                <a:cs typeface="ＭＳ Ｐゴシック" charset="0"/>
              </a:rPr>
              <a:t>Scanner input ;   //we named the object read</a:t>
            </a:r>
          </a:p>
          <a:p>
            <a:pPr lvl="1"/>
            <a:r>
              <a:rPr lang="en-US" sz="9600" dirty="0">
                <a:solidFill>
                  <a:srgbClr val="333399"/>
                </a:solidFill>
                <a:latin typeface="Tahoma" charset="0"/>
                <a:cs typeface="Arial" charset="0"/>
              </a:rPr>
              <a:t>Step 3:</a:t>
            </a:r>
            <a:r>
              <a:rPr lang="en-US" sz="9600" dirty="0">
                <a:latin typeface="Tahoma" charset="0"/>
                <a:cs typeface="Arial" charset="0"/>
              </a:rPr>
              <a:t> creating an instance of the Scanner</a:t>
            </a:r>
          </a:p>
          <a:p>
            <a:pPr lvl="2"/>
            <a:r>
              <a:rPr lang="en-US" sz="9600" dirty="0">
                <a:latin typeface="Courier New" charset="0"/>
                <a:ea typeface="ＭＳ Ｐゴシック" charset="0"/>
                <a:cs typeface="ＭＳ Ｐゴシック" charset="0"/>
              </a:rPr>
              <a:t>input = new Scanner (</a:t>
            </a:r>
            <a:r>
              <a:rPr lang="en-US" sz="9600" dirty="0" err="1">
                <a:latin typeface="Courier New" charset="0"/>
                <a:ea typeface="ＭＳ Ｐゴシック" charset="0"/>
                <a:cs typeface="ＭＳ Ｐゴシック" charset="0"/>
              </a:rPr>
              <a:t>System.in</a:t>
            </a:r>
            <a:r>
              <a:rPr lang="en-US" sz="9600" dirty="0">
                <a:latin typeface="Courier New" charset="0"/>
                <a:ea typeface="ＭＳ Ｐゴシック" charset="0"/>
                <a:cs typeface="ＭＳ Ｐゴシック" charset="0"/>
              </a:rPr>
              <a:t>);</a:t>
            </a:r>
          </a:p>
          <a:p>
            <a:pPr lvl="1"/>
            <a:r>
              <a:rPr lang="en-US" sz="9600" dirty="0">
                <a:solidFill>
                  <a:srgbClr val="333399"/>
                </a:solidFill>
                <a:latin typeface="Tahoma" charset="0"/>
                <a:cs typeface="Arial" charset="0"/>
              </a:rPr>
              <a:t>Step 4:</a:t>
            </a:r>
            <a:r>
              <a:rPr lang="en-US" sz="9600" dirty="0">
                <a:latin typeface="Tahoma" charset="0"/>
                <a:cs typeface="Arial" charset="0"/>
              </a:rPr>
              <a:t> use specific methods to enter data</a:t>
            </a:r>
          </a:p>
          <a:p>
            <a:pPr lvl="2"/>
            <a:r>
              <a:rPr lang="en-US" sz="9600" dirty="0" err="1">
                <a:latin typeface="Courier New" charset="0"/>
                <a:ea typeface="ＭＳ Ｐゴシック" charset="0"/>
                <a:cs typeface="ＭＳ Ｐゴシック" charset="0"/>
              </a:rPr>
              <a:t>int</a:t>
            </a:r>
            <a:r>
              <a:rPr lang="en-US" sz="9600" dirty="0">
                <a:latin typeface="Courier New" charset="0"/>
                <a:ea typeface="ＭＳ Ｐゴシック" charset="0"/>
                <a:cs typeface="ＭＳ Ｐゴシック" charset="0"/>
              </a:rPr>
              <a:t> x = </a:t>
            </a:r>
            <a:r>
              <a:rPr lang="en-US" sz="9600" dirty="0" err="1">
                <a:latin typeface="Courier New" charset="0"/>
                <a:ea typeface="ＭＳ Ｐゴシック" charset="0"/>
                <a:cs typeface="ＭＳ Ｐゴシック" charset="0"/>
              </a:rPr>
              <a:t>input.nextInt</a:t>
            </a:r>
            <a:r>
              <a:rPr lang="en-US" sz="9600" dirty="0">
                <a:latin typeface="Courier New" charset="0"/>
                <a:ea typeface="ＭＳ Ｐゴシック" charset="0"/>
                <a:cs typeface="ＭＳ Ｐゴシック" charset="0"/>
              </a:rPr>
              <a:t>();</a:t>
            </a:r>
          </a:p>
          <a:p>
            <a:pPr marL="342900" indent="-342900">
              <a:buFont typeface="Arial"/>
              <a:buChar char="•"/>
            </a:pPr>
            <a:endParaRPr lang="en-US" sz="9600" u="sng" dirty="0"/>
          </a:p>
          <a:p>
            <a:pPr marL="342900" indent="-342900">
              <a:buFont typeface="Arial"/>
              <a:buChar char="•"/>
            </a:pPr>
            <a:endParaRPr lang="en-US" sz="9600" u="sng" dirty="0"/>
          </a:p>
          <a:p>
            <a:pPr marL="0" indent="0">
              <a:buNone/>
            </a:pPr>
            <a:endParaRPr lang="en-US" dirty="0"/>
          </a:p>
        </p:txBody>
      </p:sp>
    </p:spTree>
    <p:extLst>
      <p:ext uri="{BB962C8B-B14F-4D97-AF65-F5344CB8AC3E}">
        <p14:creationId xmlns:p14="http://schemas.microsoft.com/office/powerpoint/2010/main" val="248658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03" name="Group 28702"/>
          <p:cNvGrpSpPr/>
          <p:nvPr/>
        </p:nvGrpSpPr>
        <p:grpSpPr>
          <a:xfrm>
            <a:off x="685800" y="1981200"/>
            <a:ext cx="6129062" cy="4114800"/>
            <a:chOff x="119338" y="1981200"/>
            <a:chExt cx="6129062" cy="4114800"/>
          </a:xfrm>
        </p:grpSpPr>
        <p:sp>
          <p:nvSpPr>
            <p:cNvPr id="9" name="Rectangle 8"/>
            <p:cNvSpPr/>
            <p:nvPr/>
          </p:nvSpPr>
          <p:spPr>
            <a:xfrm>
              <a:off x="3581400" y="5181600"/>
              <a:ext cx="26670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Operating System</a:t>
              </a:r>
            </a:p>
          </p:txBody>
        </p:sp>
        <p:sp>
          <p:nvSpPr>
            <p:cNvPr id="54" name="Rectangle 53"/>
            <p:cNvSpPr/>
            <p:nvPr/>
          </p:nvSpPr>
          <p:spPr>
            <a:xfrm>
              <a:off x="3581400" y="5715000"/>
              <a:ext cx="26670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Hardware</a:t>
              </a:r>
            </a:p>
          </p:txBody>
        </p:sp>
        <p:cxnSp>
          <p:nvCxnSpPr>
            <p:cNvPr id="20" name="Straight Arrow Connector 19"/>
            <p:cNvCxnSpPr>
              <a:endCxn id="9" idx="0"/>
            </p:cNvCxnSpPr>
            <p:nvPr/>
          </p:nvCxnSpPr>
          <p:spPr>
            <a:xfrm>
              <a:off x="4914900" y="4876800"/>
              <a:ext cx="0" cy="3048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2"/>
              <a:endCxn id="54" idx="0"/>
            </p:cNvCxnSpPr>
            <p:nvPr/>
          </p:nvCxnSpPr>
          <p:spPr>
            <a:xfrm>
              <a:off x="4914900" y="5562600"/>
              <a:ext cx="0" cy="152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371600" y="3429000"/>
              <a:ext cx="1447800" cy="4381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cxnSp>
          <p:nvCxnSpPr>
            <p:cNvPr id="25" name="Straight Connector 24"/>
            <p:cNvCxnSpPr/>
            <p:nvPr/>
          </p:nvCxnSpPr>
          <p:spPr>
            <a:xfrm>
              <a:off x="228600" y="4876800"/>
              <a:ext cx="18669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3" idx="2"/>
            </p:cNvCxnSpPr>
            <p:nvPr/>
          </p:nvCxnSpPr>
          <p:spPr>
            <a:xfrm>
              <a:off x="2095500" y="3867150"/>
              <a:ext cx="0" cy="1009650"/>
            </a:xfrm>
            <a:prstGeom prst="line">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3" idx="0"/>
            </p:cNvCxnSpPr>
            <p:nvPr/>
          </p:nvCxnSpPr>
          <p:spPr>
            <a:xfrm flipV="1">
              <a:off x="2095500" y="1981200"/>
              <a:ext cx="0" cy="1447800"/>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673" name="Straight Connector 28672"/>
            <p:cNvCxnSpPr/>
            <p:nvPr/>
          </p:nvCxnSpPr>
          <p:spPr>
            <a:xfrm flipV="1">
              <a:off x="4914900" y="1981200"/>
              <a:ext cx="0" cy="381000"/>
            </a:xfrm>
            <a:prstGeom prst="line">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675" name="Straight Connector 28674"/>
            <p:cNvCxnSpPr/>
            <p:nvPr/>
          </p:nvCxnSpPr>
          <p:spPr>
            <a:xfrm>
              <a:off x="2095500" y="1981200"/>
              <a:ext cx="2819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9" name="Text Box 26"/>
            <p:cNvSpPr txBox="1">
              <a:spLocks noChangeArrowheads="1"/>
            </p:cNvSpPr>
            <p:nvPr/>
          </p:nvSpPr>
          <p:spPr bwMode="auto">
            <a:xfrm>
              <a:off x="119338" y="4953000"/>
              <a:ext cx="2044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algn="ctr" eaLnBrk="1" hangingPunct="1"/>
              <a:r>
                <a:rPr lang="en-US" dirty="0">
                  <a:solidFill>
                    <a:srgbClr val="FF0000"/>
                  </a:solidFill>
                  <a:latin typeface="Comic Sans MS" charset="0"/>
                </a:rPr>
                <a:t>The Bytecode</a:t>
              </a:r>
            </a:p>
            <a:p>
              <a:pPr algn="ctr" eaLnBrk="1" hangingPunct="1"/>
              <a:r>
                <a:rPr lang="en-US" dirty="0">
                  <a:solidFill>
                    <a:srgbClr val="FF0000"/>
                  </a:solidFill>
                  <a:latin typeface="Comic Sans MS" charset="0"/>
                </a:rPr>
                <a:t>(the </a:t>
              </a:r>
              <a:r>
                <a:rPr lang="ja-JP" altLang="en-US" dirty="0">
                  <a:solidFill>
                    <a:srgbClr val="FF0000"/>
                  </a:solidFill>
                  <a:latin typeface="Comic Sans MS" charset="0"/>
                </a:rPr>
                <a:t>“</a:t>
              </a:r>
              <a:r>
                <a:rPr lang="en-US" dirty="0">
                  <a:solidFill>
                    <a:srgbClr val="FF0000"/>
                  </a:solidFill>
                  <a:latin typeface="Comic Sans MS" charset="0"/>
                </a:rPr>
                <a:t>.class</a:t>
              </a:r>
              <a:r>
                <a:rPr lang="ja-JP" altLang="en-US" dirty="0">
                  <a:solidFill>
                    <a:srgbClr val="FF0000"/>
                  </a:solidFill>
                  <a:latin typeface="Comic Sans MS" charset="0"/>
                </a:rPr>
                <a:t>”</a:t>
              </a:r>
              <a:r>
                <a:rPr lang="en-US" dirty="0">
                  <a:solidFill>
                    <a:srgbClr val="FF0000"/>
                  </a:solidFill>
                  <a:latin typeface="Comic Sans MS" charset="0"/>
                </a:rPr>
                <a:t> file)</a:t>
              </a:r>
            </a:p>
          </p:txBody>
        </p:sp>
        <p:grpSp>
          <p:nvGrpSpPr>
            <p:cNvPr id="80" name="Group 79"/>
            <p:cNvGrpSpPr/>
            <p:nvPr/>
          </p:nvGrpSpPr>
          <p:grpSpPr>
            <a:xfrm>
              <a:off x="3619500" y="2362200"/>
              <a:ext cx="2590800" cy="2514600"/>
              <a:chOff x="3581400" y="2362200"/>
              <a:chExt cx="2590800" cy="2514600"/>
            </a:xfrm>
          </p:grpSpPr>
          <p:sp>
            <p:nvSpPr>
              <p:cNvPr id="81" name="Rectangle 80"/>
              <p:cNvSpPr/>
              <p:nvPr/>
            </p:nvSpPr>
            <p:spPr>
              <a:xfrm>
                <a:off x="3581400" y="2362200"/>
                <a:ext cx="2590800" cy="2514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3733800" y="2514600"/>
                <a:ext cx="167640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Class Loader</a:t>
                </a:r>
              </a:p>
            </p:txBody>
          </p:sp>
          <p:sp>
            <p:nvSpPr>
              <p:cNvPr id="83" name="Rectangle 82"/>
              <p:cNvSpPr/>
              <p:nvPr/>
            </p:nvSpPr>
            <p:spPr>
              <a:xfrm>
                <a:off x="3733800" y="3238500"/>
                <a:ext cx="167640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Bytecode Verifier</a:t>
                </a:r>
              </a:p>
            </p:txBody>
          </p:sp>
          <p:sp>
            <p:nvSpPr>
              <p:cNvPr id="84" name="Rectangle 83"/>
              <p:cNvSpPr/>
              <p:nvPr/>
            </p:nvSpPr>
            <p:spPr>
              <a:xfrm>
                <a:off x="3733800" y="3962400"/>
                <a:ext cx="167640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Bytecode Interpreter</a:t>
                </a:r>
              </a:p>
            </p:txBody>
          </p:sp>
          <p:sp>
            <p:nvSpPr>
              <p:cNvPr id="85" name="Rectangle 84"/>
              <p:cNvSpPr/>
              <p:nvPr/>
            </p:nvSpPr>
            <p:spPr>
              <a:xfrm>
                <a:off x="5562600" y="4495800"/>
                <a:ext cx="533400" cy="304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JVM</a:t>
                </a:r>
              </a:p>
            </p:txBody>
          </p:sp>
          <p:cxnSp>
            <p:nvCxnSpPr>
              <p:cNvPr id="86" name="Straight Arrow Connector 85"/>
              <p:cNvCxnSpPr>
                <a:stCxn id="82" idx="2"/>
                <a:endCxn id="83" idx="0"/>
              </p:cNvCxnSpPr>
              <p:nvPr/>
            </p:nvCxnSpPr>
            <p:spPr>
              <a:xfrm>
                <a:off x="4572000" y="3048000"/>
                <a:ext cx="0" cy="1905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3" idx="2"/>
                <a:endCxn id="84" idx="0"/>
              </p:cNvCxnSpPr>
              <p:nvPr/>
            </p:nvCxnSpPr>
            <p:spPr>
              <a:xfrm>
                <a:off x="4572000" y="3771900"/>
                <a:ext cx="0" cy="19050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sp>
        <p:nvSpPr>
          <p:cNvPr id="30" name="Rectangle 2"/>
          <p:cNvSpPr>
            <a:spLocks noGrp="1" noChangeArrowheads="1"/>
          </p:cNvSpPr>
          <p:nvPr>
            <p:ph type="title"/>
          </p:nvPr>
        </p:nvSpPr>
        <p:spPr>
          <a:xfrm>
            <a:off x="76200" y="152400"/>
            <a:ext cx="8839200" cy="762000"/>
          </a:xfrm>
        </p:spPr>
        <p:txBody>
          <a:bodyPr>
            <a:noAutofit/>
          </a:bodyPr>
          <a:lstStyle/>
          <a:p>
            <a:pPr eaLnBrk="1" hangingPunct="1"/>
            <a:r>
              <a:rPr lang="en-US" sz="4000" b="0" dirty="0">
                <a:solidFill>
                  <a:schemeClr val="accent2"/>
                </a:solidFill>
                <a:latin typeface="Tahoma" charset="0"/>
                <a:cs typeface="Arial" charset="0"/>
              </a:rPr>
              <a:t>4.2 Java Virtual Machine (JVM) – </a:t>
            </a:r>
            <a:r>
              <a:rPr lang="en-US" sz="4000" b="0" dirty="0" err="1">
                <a:solidFill>
                  <a:schemeClr val="accent2"/>
                </a:solidFill>
                <a:latin typeface="Tahoma" charset="0"/>
                <a:cs typeface="Arial" charset="0"/>
              </a:rPr>
              <a:t>cnt’d</a:t>
            </a:r>
            <a:endParaRPr lang="en-US" sz="4000" b="0" dirty="0">
              <a:solidFill>
                <a:schemeClr val="accent2"/>
              </a:solidFill>
              <a:latin typeface="Tahoma" charset="0"/>
              <a:cs typeface="Arial" charset="0"/>
            </a:endParaRPr>
          </a:p>
        </p:txBody>
      </p:sp>
      <p:sp>
        <p:nvSpPr>
          <p:cNvPr id="7" name="Slide Number Placeholder 6"/>
          <p:cNvSpPr>
            <a:spLocks noGrp="1"/>
          </p:cNvSpPr>
          <p:nvPr>
            <p:ph type="sldNum" sz="quarter" idx="12"/>
          </p:nvPr>
        </p:nvSpPr>
        <p:spPr/>
        <p:txBody>
          <a:bodyPr/>
          <a:lstStyle/>
          <a:p>
            <a:r>
              <a:rPr lang="en-US"/>
              <a:t> </a:t>
            </a:r>
            <a:fld id="{D8D24581-BA14-4640-B752-9AB0FD1B9A37}" type="slidenum">
              <a:rPr lang="en-US" smtClean="0"/>
              <a:pPr/>
              <a:t>18</a:t>
            </a:fld>
            <a:endParaRPr lang="en-US" dirty="0"/>
          </a:p>
        </p:txBody>
      </p:sp>
      <p:cxnSp>
        <p:nvCxnSpPr>
          <p:cNvPr id="24" name="Straight Connector 2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txBox="1">
            <a:spLocks/>
          </p:cNvSpPr>
          <p:nvPr/>
        </p:nvSpPr>
        <p:spPr>
          <a:xfrm>
            <a:off x="0" y="148459"/>
            <a:ext cx="8989365" cy="6565205"/>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fontAlgn="base">
              <a:spcBef>
                <a:spcPct val="0"/>
              </a:spcBef>
              <a:spcAft>
                <a:spcPct val="0"/>
              </a:spcAft>
              <a:buClrTx/>
              <a:buSzTx/>
              <a:buFont typeface="Wingdings" pitchFamily="2" charset="2"/>
              <a:buNone/>
            </a:pPr>
            <a:endParaRPr lang="en-US" dirty="0"/>
          </a:p>
        </p:txBody>
      </p:sp>
      <p:sp>
        <p:nvSpPr>
          <p:cNvPr id="22" name="Content Placeholder 21"/>
          <p:cNvSpPr>
            <a:spLocks noGrp="1"/>
          </p:cNvSpPr>
          <p:nvPr>
            <p:ph idx="1"/>
          </p:nvPr>
        </p:nvSpPr>
        <p:spPr>
          <a:xfrm>
            <a:off x="4338021" y="914400"/>
            <a:ext cx="4514626" cy="5211763"/>
          </a:xfrm>
        </p:spPr>
        <p:txBody>
          <a:bodyPr>
            <a:noAutofit/>
          </a:bodyPr>
          <a:lstStyle/>
          <a:p>
            <a:pPr marL="0" indent="0">
              <a:buNone/>
            </a:pPr>
            <a:r>
              <a:rPr lang="en-US" sz="1800" dirty="0">
                <a:solidFill>
                  <a:srgbClr val="000000"/>
                </a:solidFill>
                <a:latin typeface="Courier New"/>
                <a:ea typeface="Calibri"/>
              </a:rPr>
              <a:t> input=</a:t>
            </a:r>
            <a:r>
              <a:rPr lang="en-US" sz="1800" dirty="0">
                <a:solidFill>
                  <a:srgbClr val="941EDF"/>
                </a:solidFill>
                <a:latin typeface="Courier New"/>
                <a:ea typeface="Calibri"/>
              </a:rPr>
              <a:t>new</a:t>
            </a:r>
            <a:r>
              <a:rPr lang="en-US" sz="1800" dirty="0">
                <a:solidFill>
                  <a:srgbClr val="000000"/>
                </a:solidFill>
                <a:latin typeface="Courier New"/>
                <a:ea typeface="Calibri"/>
              </a:rPr>
              <a:t> Scanner (System.in);</a:t>
            </a:r>
            <a:br>
              <a:rPr lang="en-US" sz="1800" dirty="0">
                <a:solidFill>
                  <a:srgbClr val="000000"/>
                </a:solidFill>
                <a:latin typeface="Courier New"/>
                <a:ea typeface="Calibri"/>
              </a:rPr>
            </a:br>
            <a:r>
              <a:rPr lang="en-US" sz="1800" dirty="0">
                <a:solidFill>
                  <a:srgbClr val="000000"/>
                </a:solidFill>
                <a:latin typeface="Courier New"/>
                <a:ea typeface="Calibri"/>
              </a:rPr>
              <a:t>      </a:t>
            </a:r>
            <a:r>
              <a:rPr lang="en-US" sz="1800" dirty="0">
                <a:solidFill>
                  <a:srgbClr val="FA6400"/>
                </a:solidFill>
                <a:latin typeface="Courier New"/>
                <a:ea typeface="Calibri"/>
              </a:rPr>
              <a:t>//read </a:t>
            </a:r>
            <a:r>
              <a:rPr lang="en-US" sz="1800" dirty="0" err="1">
                <a:solidFill>
                  <a:srgbClr val="FA6400"/>
                </a:solidFill>
                <a:latin typeface="Courier New"/>
                <a:ea typeface="Calibri"/>
              </a:rPr>
              <a:t>proudct</a:t>
            </a:r>
            <a:r>
              <a:rPr lang="en-US" sz="1800" dirty="0">
                <a:solidFill>
                  <a:srgbClr val="FA6400"/>
                </a:solidFill>
                <a:latin typeface="Courier New"/>
                <a:ea typeface="Calibri"/>
              </a:rPr>
              <a:t> name &amp; price in form </a:t>
            </a:r>
            <a:r>
              <a:rPr lang="en-US" sz="1800" dirty="0" err="1">
                <a:solidFill>
                  <a:srgbClr val="FA6400"/>
                </a:solidFill>
                <a:latin typeface="Courier New"/>
                <a:ea typeface="Calibri"/>
              </a:rPr>
              <a:t>prudctname_price</a:t>
            </a:r>
            <a:r>
              <a:rPr lang="en-US" sz="1800" dirty="0">
                <a:solidFill>
                  <a:srgbClr val="FA6400"/>
                </a:solidFill>
                <a:latin typeface="Courier New"/>
                <a:ea typeface="Calibri"/>
              </a:rPr>
              <a:t>$</a:t>
            </a:r>
            <a:br>
              <a:rPr lang="en-US" sz="1800" dirty="0">
                <a:solidFill>
                  <a:srgbClr val="FA6400"/>
                </a:solidFill>
                <a:latin typeface="Courier New"/>
                <a:ea typeface="Calibri"/>
              </a:rPr>
            </a:br>
            <a:r>
              <a:rPr lang="en-US" sz="1800" dirty="0">
                <a:solidFill>
                  <a:srgbClr val="000000"/>
                </a:solidFill>
                <a:latin typeface="Courier New"/>
                <a:ea typeface="Calibri"/>
              </a:rPr>
              <a:t>      </a:t>
            </a:r>
            <a:r>
              <a:rPr lang="en-US" sz="1800" dirty="0" err="1">
                <a:solidFill>
                  <a:srgbClr val="000000"/>
                </a:solidFill>
                <a:latin typeface="Courier New"/>
                <a:ea typeface="Calibri"/>
              </a:rPr>
              <a:t>System.out.println</a:t>
            </a:r>
            <a:r>
              <a:rPr lang="en-US" sz="1800" dirty="0">
                <a:solidFill>
                  <a:srgbClr val="000000"/>
                </a:solidFill>
                <a:latin typeface="Courier New"/>
                <a:ea typeface="Calibri"/>
              </a:rPr>
              <a:t>(</a:t>
            </a:r>
            <a:r>
              <a:rPr lang="en-US" sz="1800" dirty="0">
                <a:solidFill>
                  <a:srgbClr val="00CB00"/>
                </a:solidFill>
                <a:latin typeface="Courier New"/>
                <a:ea typeface="Calibri"/>
              </a:rPr>
              <a:t>"Enter the product information"</a:t>
            </a:r>
            <a:r>
              <a:rPr lang="en-US" sz="1800" dirty="0">
                <a:solidFill>
                  <a:srgbClr val="000000"/>
                </a:solidFill>
                <a:latin typeface="Courier New"/>
                <a:ea typeface="Calibri"/>
              </a:rPr>
              <a:t>);</a:t>
            </a:r>
            <a:br>
              <a:rPr lang="en-US" sz="1800" dirty="0">
                <a:solidFill>
                  <a:srgbClr val="000000"/>
                </a:solidFill>
                <a:latin typeface="Courier New"/>
                <a:ea typeface="Calibri"/>
              </a:rPr>
            </a:br>
            <a:r>
              <a:rPr lang="en-US" sz="1800" dirty="0">
                <a:solidFill>
                  <a:srgbClr val="000000"/>
                </a:solidFill>
                <a:latin typeface="Courier New"/>
                <a:ea typeface="Calibri"/>
              </a:rPr>
              <a:t> </a:t>
            </a:r>
            <a:r>
              <a:rPr lang="en-US" sz="1800" dirty="0" err="1">
                <a:solidFill>
                  <a:srgbClr val="000000"/>
                </a:solidFill>
                <a:latin typeface="Courier New"/>
                <a:ea typeface="Calibri"/>
              </a:rPr>
              <a:t>productInfo</a:t>
            </a:r>
            <a:r>
              <a:rPr lang="en-US" sz="1800" dirty="0">
                <a:solidFill>
                  <a:srgbClr val="000000"/>
                </a:solidFill>
                <a:latin typeface="Courier New"/>
                <a:ea typeface="Calibri"/>
              </a:rPr>
              <a:t>=</a:t>
            </a:r>
            <a:r>
              <a:rPr lang="en-US" sz="1800" dirty="0" err="1">
                <a:solidFill>
                  <a:srgbClr val="000000"/>
                </a:solidFill>
                <a:latin typeface="Courier New"/>
                <a:ea typeface="Calibri"/>
              </a:rPr>
              <a:t>input.next</a:t>
            </a:r>
            <a:r>
              <a:rPr lang="en-US" sz="1800" dirty="0">
                <a:solidFill>
                  <a:srgbClr val="000000"/>
                </a:solidFill>
                <a:latin typeface="Courier New"/>
                <a:ea typeface="Calibri"/>
              </a:rPr>
              <a:t>();</a:t>
            </a:r>
            <a:br>
              <a:rPr lang="en-US" sz="1800" dirty="0">
                <a:solidFill>
                  <a:srgbClr val="000000"/>
                </a:solidFill>
                <a:latin typeface="Courier New"/>
                <a:ea typeface="Calibri"/>
              </a:rPr>
            </a:br>
            <a:r>
              <a:rPr lang="en-US" sz="1800" dirty="0">
                <a:solidFill>
                  <a:srgbClr val="000000"/>
                </a:solidFill>
                <a:latin typeface="Courier New"/>
                <a:ea typeface="Calibri"/>
              </a:rPr>
              <a:t>      </a:t>
            </a:r>
            <a:r>
              <a:rPr lang="en-US" sz="1800" dirty="0">
                <a:solidFill>
                  <a:srgbClr val="FA6400"/>
                </a:solidFill>
                <a:latin typeface="Courier New"/>
                <a:ea typeface="Calibri"/>
              </a:rPr>
              <a:t>//read shipping cost from the user </a:t>
            </a:r>
            <a:br>
              <a:rPr lang="en-US" sz="1800" dirty="0">
                <a:solidFill>
                  <a:srgbClr val="FA6400"/>
                </a:solidFill>
                <a:latin typeface="Courier New"/>
                <a:ea typeface="Calibri"/>
              </a:rPr>
            </a:br>
            <a:r>
              <a:rPr lang="en-US" sz="1800" dirty="0">
                <a:solidFill>
                  <a:srgbClr val="000000"/>
                </a:solidFill>
                <a:latin typeface="Courier New"/>
                <a:ea typeface="Calibri"/>
              </a:rPr>
              <a:t>      </a:t>
            </a:r>
            <a:r>
              <a:rPr lang="en-US" sz="1800" dirty="0" err="1">
                <a:solidFill>
                  <a:srgbClr val="000000"/>
                </a:solidFill>
                <a:latin typeface="Courier New"/>
                <a:ea typeface="Calibri"/>
              </a:rPr>
              <a:t>System.out.println</a:t>
            </a:r>
            <a:r>
              <a:rPr lang="en-US" sz="1800" dirty="0">
                <a:solidFill>
                  <a:srgbClr val="000000"/>
                </a:solidFill>
                <a:latin typeface="Courier New"/>
                <a:ea typeface="Calibri"/>
              </a:rPr>
              <a:t>(</a:t>
            </a:r>
            <a:r>
              <a:rPr lang="en-US" sz="1800" dirty="0">
                <a:solidFill>
                  <a:srgbClr val="00CB00"/>
                </a:solidFill>
                <a:latin typeface="Courier New"/>
                <a:ea typeface="Calibri"/>
              </a:rPr>
              <a:t>"Enter the shipping cost"</a:t>
            </a:r>
            <a:r>
              <a:rPr lang="en-US" sz="1800" dirty="0">
                <a:solidFill>
                  <a:srgbClr val="000000"/>
                </a:solidFill>
                <a:latin typeface="Courier New"/>
                <a:ea typeface="Calibri"/>
              </a:rPr>
              <a:t>);</a:t>
            </a:r>
            <a:br>
              <a:rPr lang="en-US" sz="1800" dirty="0">
                <a:solidFill>
                  <a:srgbClr val="000000"/>
                </a:solidFill>
                <a:latin typeface="Courier New"/>
                <a:ea typeface="Calibri"/>
              </a:rPr>
            </a:br>
            <a:r>
              <a:rPr lang="en-US" sz="1800" dirty="0">
                <a:solidFill>
                  <a:srgbClr val="000000"/>
                </a:solidFill>
                <a:latin typeface="Courier New"/>
                <a:ea typeface="Calibri"/>
              </a:rPr>
              <a:t>      </a:t>
            </a:r>
            <a:r>
              <a:rPr lang="en-US" sz="1800" dirty="0" err="1">
                <a:solidFill>
                  <a:srgbClr val="000000"/>
                </a:solidFill>
                <a:latin typeface="Courier New"/>
                <a:ea typeface="Calibri"/>
              </a:rPr>
              <a:t>shippingCost</a:t>
            </a:r>
            <a:r>
              <a:rPr lang="en-US" sz="1800" dirty="0">
                <a:solidFill>
                  <a:srgbClr val="000000"/>
                </a:solidFill>
                <a:latin typeface="Courier New"/>
                <a:ea typeface="Calibri"/>
              </a:rPr>
              <a:t>=</a:t>
            </a:r>
            <a:r>
              <a:rPr lang="en-US" sz="1800" dirty="0" err="1">
                <a:solidFill>
                  <a:srgbClr val="000000"/>
                </a:solidFill>
                <a:latin typeface="Courier New"/>
                <a:ea typeface="Calibri"/>
              </a:rPr>
              <a:t>input.nextDouble</a:t>
            </a:r>
            <a:r>
              <a:rPr lang="en-US" sz="1800" dirty="0">
                <a:solidFill>
                  <a:srgbClr val="000000"/>
                </a:solidFill>
                <a:latin typeface="Courier New"/>
                <a:ea typeface="Calibri"/>
              </a:rPr>
              <a:t>();</a:t>
            </a:r>
            <a:r>
              <a:rPr lang="en-US" sz="1800" dirty="0">
                <a:solidFill>
                  <a:srgbClr val="FA6400"/>
                </a:solidFill>
                <a:latin typeface="Courier New"/>
                <a:ea typeface="Calibri"/>
              </a:rPr>
              <a:t>// Processing section – Processing Statements </a:t>
            </a:r>
            <a:br>
              <a:rPr lang="en-US" sz="1800" dirty="0">
                <a:solidFill>
                  <a:srgbClr val="FA6400"/>
                </a:solidFill>
                <a:latin typeface="Courier New"/>
                <a:ea typeface="Calibri"/>
              </a:rPr>
            </a:br>
            <a:r>
              <a:rPr lang="en-US" sz="1800" dirty="0">
                <a:solidFill>
                  <a:srgbClr val="000000"/>
                </a:solidFill>
                <a:latin typeface="Courier New"/>
                <a:ea typeface="Calibri"/>
              </a:rPr>
              <a:t>}</a:t>
            </a:r>
          </a:p>
          <a:p>
            <a:pPr marL="0" indent="0">
              <a:buNone/>
            </a:pPr>
            <a:r>
              <a:rPr lang="en-US" sz="1800" dirty="0">
                <a:solidFill>
                  <a:srgbClr val="000000"/>
                </a:solidFill>
                <a:latin typeface="Courier New"/>
                <a:ea typeface="Calibri"/>
              </a:rPr>
              <a:t>}</a:t>
            </a:r>
          </a:p>
          <a:p>
            <a:pPr marL="0" indent="0">
              <a:buNone/>
            </a:pPr>
            <a:endParaRPr lang="en-US" sz="1800" dirty="0"/>
          </a:p>
        </p:txBody>
      </p:sp>
      <p:sp>
        <p:nvSpPr>
          <p:cNvPr id="23" name="Text Placeholder 22"/>
          <p:cNvSpPr>
            <a:spLocks noGrp="1"/>
          </p:cNvSpPr>
          <p:nvPr>
            <p:ph type="body" sz="half" idx="2"/>
          </p:nvPr>
        </p:nvSpPr>
        <p:spPr>
          <a:xfrm>
            <a:off x="268941" y="914400"/>
            <a:ext cx="4069080" cy="5211763"/>
          </a:xfrm>
        </p:spPr>
        <p:txBody>
          <a:bodyPr>
            <a:noAutofit/>
          </a:bodyPr>
          <a:lstStyle/>
          <a:p>
            <a:pPr algn="l"/>
            <a:r>
              <a:rPr lang="en-US" sz="800" dirty="0">
                <a:solidFill>
                  <a:srgbClr val="FA6400"/>
                </a:solidFill>
                <a:latin typeface="Courier New"/>
                <a:ea typeface="Calibri"/>
              </a:rPr>
              <a:t>/</a:t>
            </a:r>
            <a:r>
              <a:rPr lang="en-US" dirty="0">
                <a:solidFill>
                  <a:srgbClr val="FA6400"/>
                </a:solidFill>
                <a:latin typeface="Courier New"/>
                <a:ea typeface="Calibri"/>
              </a:rPr>
              <a:t>// import Section – import used java libraries </a:t>
            </a:r>
            <a:br>
              <a:rPr lang="en-US" dirty="0">
                <a:solidFill>
                  <a:srgbClr val="FA6400"/>
                </a:solidFill>
                <a:latin typeface="Courier New"/>
                <a:ea typeface="Calibri"/>
              </a:rPr>
            </a:br>
            <a:r>
              <a:rPr lang="en-US" dirty="0">
                <a:solidFill>
                  <a:srgbClr val="941EDF"/>
                </a:solidFill>
                <a:latin typeface="Courier New"/>
                <a:ea typeface="Calibri"/>
              </a:rPr>
              <a:t>import</a:t>
            </a:r>
            <a:r>
              <a:rPr lang="en-US" dirty="0">
                <a:solidFill>
                  <a:srgbClr val="000000"/>
                </a:solidFill>
                <a:latin typeface="Courier New"/>
                <a:ea typeface="Calibri"/>
              </a:rPr>
              <a:t> </a:t>
            </a:r>
            <a:r>
              <a:rPr lang="en-US" dirty="0" err="1">
                <a:solidFill>
                  <a:srgbClr val="000000"/>
                </a:solidFill>
                <a:latin typeface="Courier New"/>
                <a:ea typeface="Calibri"/>
              </a:rPr>
              <a:t>java.util.Scanner</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class</a:t>
            </a:r>
            <a:r>
              <a:rPr lang="en-US" dirty="0">
                <a:solidFill>
                  <a:srgbClr val="000000"/>
                </a:solidFill>
                <a:latin typeface="Courier New"/>
                <a:ea typeface="Calibri"/>
              </a:rPr>
              <a:t> Converter{ </a:t>
            </a:r>
            <a:br>
              <a:rPr lang="en-US" dirty="0">
                <a:solidFill>
                  <a:srgbClr val="000000"/>
                </a:solidFill>
                <a:latin typeface="Courier New"/>
                <a:ea typeface="Calibri"/>
              </a:rPr>
            </a:br>
            <a:r>
              <a:rPr lang="en-US" dirty="0">
                <a:solidFill>
                  <a:srgbClr val="FA6400"/>
                </a:solidFill>
                <a:latin typeface="Courier New"/>
                <a:ea typeface="Calibri"/>
              </a:rPr>
              <a:t>// main method </a:t>
            </a:r>
            <a:br>
              <a:rPr lang="en-US" dirty="0">
                <a:solidFill>
                  <a:srgbClr val="FA6400"/>
                </a:solidFill>
                <a:latin typeface="Courier New"/>
                <a:ea typeface="Calibri"/>
              </a:rPr>
            </a:br>
            <a:r>
              <a:rPr lang="en-US" sz="1600" dirty="0">
                <a:solidFill>
                  <a:srgbClr val="941EDF"/>
                </a:solidFill>
                <a:latin typeface="Courier New"/>
                <a:ea typeface="Calibri"/>
              </a:rPr>
              <a:t>public</a:t>
            </a:r>
            <a:r>
              <a:rPr lang="en-US" sz="1600" dirty="0">
                <a:solidFill>
                  <a:srgbClr val="000000"/>
                </a:solidFill>
                <a:latin typeface="Courier New"/>
                <a:ea typeface="Calibri"/>
              </a:rPr>
              <a:t> </a:t>
            </a:r>
            <a:r>
              <a:rPr lang="en-US" sz="1600" dirty="0">
                <a:solidFill>
                  <a:srgbClr val="941EDF"/>
                </a:solidFill>
                <a:latin typeface="Courier New"/>
                <a:ea typeface="Calibri"/>
              </a:rPr>
              <a:t>static</a:t>
            </a:r>
            <a:r>
              <a:rPr lang="en-US" sz="1600" dirty="0">
                <a:solidFill>
                  <a:srgbClr val="000000"/>
                </a:solidFill>
                <a:latin typeface="Courier New"/>
                <a:ea typeface="Calibri"/>
              </a:rPr>
              <a:t> </a:t>
            </a:r>
            <a:r>
              <a:rPr lang="en-US" sz="1600" dirty="0">
                <a:solidFill>
                  <a:srgbClr val="941EDF"/>
                </a:solidFill>
                <a:latin typeface="Courier New"/>
                <a:ea typeface="Calibri"/>
              </a:rPr>
              <a:t>void</a:t>
            </a:r>
            <a:r>
              <a:rPr lang="en-US" sz="1600" dirty="0">
                <a:solidFill>
                  <a:srgbClr val="000000"/>
                </a:solidFill>
                <a:latin typeface="Courier New"/>
                <a:ea typeface="Calibri"/>
              </a:rPr>
              <a:t> main( String </a:t>
            </a:r>
            <a:r>
              <a:rPr lang="en-US" sz="1600" dirty="0" err="1">
                <a:solidFill>
                  <a:srgbClr val="000000"/>
                </a:solidFill>
                <a:latin typeface="Courier New"/>
                <a:ea typeface="Calibri"/>
              </a:rPr>
              <a:t>args</a:t>
            </a:r>
            <a:r>
              <a:rPr lang="en-US" sz="1600" dirty="0">
                <a:solidFill>
                  <a:srgbClr val="000000"/>
                </a:solidFill>
                <a:latin typeface="Courier New"/>
                <a:ea typeface="Calibri"/>
              </a:rPr>
              <a:t>[] ){ </a:t>
            </a:r>
            <a:br>
              <a:rPr lang="en-US" sz="1600" dirty="0">
                <a:solidFill>
                  <a:srgbClr val="000000"/>
                </a:solidFill>
                <a:latin typeface="Courier New"/>
                <a:ea typeface="Calibri"/>
              </a:rPr>
            </a:br>
            <a:r>
              <a:rPr lang="en-US" dirty="0">
                <a:solidFill>
                  <a:srgbClr val="FA6400"/>
                </a:solidFill>
                <a:latin typeface="Courier New"/>
                <a:ea typeface="Calibri"/>
              </a:rPr>
              <a:t>// Declaration section – Declare needed variables </a:t>
            </a:r>
            <a:br>
              <a:rPr lang="en-US" dirty="0">
                <a:solidFill>
                  <a:srgbClr val="FA6400"/>
                </a:solidFill>
                <a:latin typeface="Courier New"/>
                <a:ea typeface="Calibri"/>
              </a:rPr>
            </a:br>
            <a:r>
              <a:rPr lang="en-US" dirty="0">
                <a:solidFill>
                  <a:srgbClr val="000000"/>
                </a:solidFill>
                <a:latin typeface="Courier New"/>
                <a:ea typeface="Calibri"/>
              </a:rPr>
              <a:t> String </a:t>
            </a:r>
            <a:r>
              <a:rPr lang="en-US" dirty="0" err="1">
                <a:solidFill>
                  <a:srgbClr val="000000"/>
                </a:solidFill>
                <a:latin typeface="Courier New"/>
                <a:ea typeface="Calibri"/>
              </a:rPr>
              <a:t>productInfo</a:t>
            </a:r>
            <a:r>
              <a:rPr lang="en-US" dirty="0">
                <a:solidFill>
                  <a:srgbClr val="000000"/>
                </a:solidFill>
                <a:latin typeface="Courier New"/>
                <a:ea typeface="Calibri"/>
              </a:rPr>
              <a:t>;</a:t>
            </a:r>
            <a:r>
              <a:rPr lang="en-US" dirty="0">
                <a:solidFill>
                  <a:srgbClr val="FA6400"/>
                </a:solidFill>
                <a:latin typeface="Courier New"/>
                <a:ea typeface="Calibri"/>
              </a:rPr>
              <a:t>//to store user input </a:t>
            </a:r>
            <a:br>
              <a:rPr lang="en-US" dirty="0">
                <a:solidFill>
                  <a:srgbClr val="FA6400"/>
                </a:solidFill>
                <a:latin typeface="Courier New"/>
                <a:ea typeface="Calibri"/>
              </a:rPr>
            </a:br>
            <a:r>
              <a:rPr lang="en-US" dirty="0">
                <a:solidFill>
                  <a:srgbClr val="000000"/>
                </a:solidFill>
                <a:latin typeface="Courier New"/>
                <a:ea typeface="Calibri"/>
              </a:rPr>
              <a:t> String name; </a:t>
            </a:r>
            <a:r>
              <a:rPr lang="en-US" dirty="0">
                <a:solidFill>
                  <a:srgbClr val="FA6400"/>
                </a:solidFill>
                <a:latin typeface="Courier New"/>
                <a:ea typeface="Calibri"/>
              </a:rPr>
              <a:t>//to store the  product name </a:t>
            </a:r>
            <a:br>
              <a:rPr lang="en-US" dirty="0">
                <a:solidFill>
                  <a:srgbClr val="FA6400"/>
                </a:solidFill>
                <a:latin typeface="Courier New"/>
                <a:ea typeface="Calibri"/>
              </a:rPr>
            </a:br>
            <a:r>
              <a:rPr lang="en-US" dirty="0">
                <a:solidFill>
                  <a:srgbClr val="941EDF"/>
                </a:solidFill>
                <a:latin typeface="Courier New"/>
                <a:ea typeface="Calibri"/>
              </a:rPr>
              <a:t>double</a:t>
            </a:r>
            <a:r>
              <a:rPr lang="en-US" dirty="0">
                <a:solidFill>
                  <a:srgbClr val="000000"/>
                </a:solidFill>
                <a:latin typeface="Courier New"/>
                <a:ea typeface="Calibri"/>
              </a:rPr>
              <a:t> </a:t>
            </a:r>
            <a:r>
              <a:rPr lang="en-US" dirty="0" err="1">
                <a:solidFill>
                  <a:srgbClr val="000000"/>
                </a:solidFill>
                <a:latin typeface="Courier New"/>
                <a:ea typeface="Calibri"/>
              </a:rPr>
              <a:t>shippingCost,price,originalPrice,proudctPriceRS</a:t>
            </a:r>
            <a:r>
              <a:rPr lang="en-US" dirty="0">
                <a:solidFill>
                  <a:srgbClr val="000000"/>
                </a:solidFill>
                <a:latin typeface="Courier New"/>
                <a:ea typeface="Calibri"/>
              </a:rPr>
              <a:t>;</a:t>
            </a:r>
            <a:br>
              <a:rPr lang="en-US" dirty="0">
                <a:solidFill>
                  <a:srgbClr val="000000"/>
                </a:solidFill>
                <a:latin typeface="Courier New"/>
                <a:ea typeface="Calibri"/>
              </a:rPr>
            </a:br>
            <a:endParaRPr lang="en-US" dirty="0">
              <a:solidFill>
                <a:srgbClr val="000000"/>
              </a:solidFill>
              <a:latin typeface="Courier New"/>
              <a:ea typeface="Calibri"/>
            </a:endParaRPr>
          </a:p>
          <a:p>
            <a:pPr algn="l"/>
            <a:r>
              <a:rPr lang="en-US" dirty="0">
                <a:solidFill>
                  <a:srgbClr val="000000"/>
                </a:solidFill>
                <a:latin typeface="Courier New"/>
                <a:ea typeface="Calibri"/>
              </a:rPr>
              <a:t>Scanner input;</a:t>
            </a:r>
            <a:br>
              <a:rPr lang="en-US" dirty="0">
                <a:solidFill>
                  <a:srgbClr val="000000"/>
                </a:solidFill>
                <a:latin typeface="Courier New"/>
                <a:ea typeface="Calibri"/>
              </a:rPr>
            </a:br>
            <a:endParaRPr lang="en-US" sz="6200" dirty="0"/>
          </a:p>
        </p:txBody>
      </p:sp>
      <p:sp>
        <p:nvSpPr>
          <p:cNvPr id="6" name="Rectangle 5"/>
          <p:cNvSpPr/>
          <p:nvPr/>
        </p:nvSpPr>
        <p:spPr>
          <a:xfrm>
            <a:off x="4634218" y="4960483"/>
            <a:ext cx="4098281" cy="17815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Arial"/>
              <a:buChar char="•"/>
            </a:pPr>
            <a:r>
              <a:rPr lang="en-US" sz="2400" dirty="0"/>
              <a:t>Each input  required separate read statement  </a:t>
            </a:r>
          </a:p>
          <a:p>
            <a:pPr marL="342900" indent="-342900">
              <a:buFont typeface="Arial"/>
              <a:buChar char="•"/>
            </a:pPr>
            <a:r>
              <a:rPr lang="en-US" sz="2400" dirty="0"/>
              <a:t>Print message before each read</a:t>
            </a:r>
          </a:p>
        </p:txBody>
      </p:sp>
    </p:spTree>
    <p:extLst>
      <p:ext uri="{BB962C8B-B14F-4D97-AF65-F5344CB8AC3E}">
        <p14:creationId xmlns:p14="http://schemas.microsoft.com/office/powerpoint/2010/main" val="60754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4.Processing </a:t>
            </a:r>
          </a:p>
        </p:txBody>
      </p:sp>
      <p:sp>
        <p:nvSpPr>
          <p:cNvPr id="6" name="Content Placeholder 5"/>
          <p:cNvSpPr>
            <a:spLocks noGrp="1"/>
          </p:cNvSpPr>
          <p:nvPr>
            <p:ph idx="1"/>
          </p:nvPr>
        </p:nvSpPr>
        <p:spPr>
          <a:xfrm>
            <a:off x="478458" y="1968645"/>
            <a:ext cx="7076747" cy="3992563"/>
          </a:xfrm>
        </p:spPr>
        <p:txBody>
          <a:bodyPr/>
          <a:lstStyle/>
          <a:p>
            <a:pPr marL="457200" indent="-457200">
              <a:buFont typeface="+mj-lt"/>
              <a:buAutoNum type="arabicPeriod"/>
            </a:pPr>
            <a:r>
              <a:rPr lang="en-US" dirty="0"/>
              <a:t>Extract product name and save in variable </a:t>
            </a:r>
            <a:r>
              <a:rPr lang="en-US" b="1" dirty="0"/>
              <a:t>name?</a:t>
            </a:r>
          </a:p>
          <a:p>
            <a:pPr marL="457200" indent="-457200">
              <a:buFont typeface="+mj-lt"/>
              <a:buAutoNum type="arabicPeriod"/>
            </a:pPr>
            <a:r>
              <a:rPr lang="en-US" dirty="0"/>
              <a:t> Extract product price and save in variable </a:t>
            </a:r>
            <a:r>
              <a:rPr lang="en-US" b="1" dirty="0"/>
              <a:t>price?</a:t>
            </a:r>
          </a:p>
          <a:p>
            <a:pPr marL="0" indent="0">
              <a:buNone/>
            </a:pPr>
            <a:r>
              <a:rPr lang="en-US" b="1" dirty="0"/>
              <a:t>The  input format is </a:t>
            </a:r>
          </a:p>
        </p:txBody>
      </p:sp>
      <p:sp>
        <p:nvSpPr>
          <p:cNvPr id="7" name="Rectangle 6"/>
          <p:cNvSpPr/>
          <p:nvPr/>
        </p:nvSpPr>
        <p:spPr>
          <a:xfrm>
            <a:off x="2523620" y="3777467"/>
            <a:ext cx="3166896" cy="6103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ProductName_xx.xx</a:t>
            </a:r>
            <a:r>
              <a:rPr lang="en-US" dirty="0"/>
              <a:t>$</a:t>
            </a:r>
          </a:p>
        </p:txBody>
      </p:sp>
      <p:cxnSp>
        <p:nvCxnSpPr>
          <p:cNvPr id="9" name="Straight Arrow Connector 8"/>
          <p:cNvCxnSpPr>
            <a:stCxn id="7" idx="2"/>
            <a:endCxn id="14" idx="0"/>
          </p:cNvCxnSpPr>
          <p:nvPr/>
        </p:nvCxnSpPr>
        <p:spPr>
          <a:xfrm flipH="1">
            <a:off x="2045287" y="4387800"/>
            <a:ext cx="2061781" cy="527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16" idx="0"/>
          </p:cNvCxnSpPr>
          <p:nvPr/>
        </p:nvCxnSpPr>
        <p:spPr>
          <a:xfrm>
            <a:off x="4107068" y="4387800"/>
            <a:ext cx="1907063" cy="5380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43275" y="4915657"/>
            <a:ext cx="2804023" cy="84126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name=</a:t>
            </a:r>
            <a:r>
              <a:rPr lang="en-US" sz="2400" dirty="0" err="1"/>
              <a:t>ProductName</a:t>
            </a:r>
            <a:endParaRPr lang="en-US" sz="2400" dirty="0"/>
          </a:p>
        </p:txBody>
      </p:sp>
      <p:sp>
        <p:nvSpPr>
          <p:cNvPr id="16" name="Rectangle 15"/>
          <p:cNvSpPr/>
          <p:nvPr/>
        </p:nvSpPr>
        <p:spPr>
          <a:xfrm>
            <a:off x="4865805" y="4925815"/>
            <a:ext cx="2296652" cy="83111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price =</a:t>
            </a:r>
            <a:r>
              <a:rPr lang="en-US" sz="2400" dirty="0" err="1"/>
              <a:t>xx.xx</a:t>
            </a:r>
            <a:endParaRPr lang="en-US" sz="2400" dirty="0"/>
          </a:p>
        </p:txBody>
      </p:sp>
    </p:spTree>
    <p:extLst>
      <p:ext uri="{BB962C8B-B14F-4D97-AF65-F5344CB8AC3E}">
        <p14:creationId xmlns:p14="http://schemas.microsoft.com/office/powerpoint/2010/main" val="344444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659771" y="2133600"/>
            <a:ext cx="8198480" cy="4596560"/>
          </a:xfrm>
        </p:spPr>
        <p:txBody>
          <a:bodyPr>
            <a:normAutofit fontScale="92500"/>
          </a:bodyPr>
          <a:lstStyle/>
          <a:p>
            <a:pPr marL="457200" indent="-457200">
              <a:buFont typeface="+mj-lt"/>
              <a:buAutoNum type="arabicPeriod"/>
            </a:pPr>
            <a:r>
              <a:rPr lang="en-US" dirty="0"/>
              <a:t>Extract product name and save in variable </a:t>
            </a:r>
            <a:r>
              <a:rPr lang="en-US" b="1" dirty="0"/>
              <a:t>name?</a:t>
            </a:r>
          </a:p>
          <a:p>
            <a:pPr marL="457200" indent="-457200">
              <a:buFont typeface="+mj-lt"/>
              <a:buAutoNum type="arabicPeriod"/>
            </a:pPr>
            <a:r>
              <a:rPr lang="en-US" dirty="0"/>
              <a:t>Extract product price and save in variable </a:t>
            </a:r>
            <a:r>
              <a:rPr lang="en-US" b="1" dirty="0"/>
              <a:t>price?</a:t>
            </a:r>
          </a:p>
          <a:p>
            <a:pPr marL="917575" lvl="1">
              <a:buFont typeface="Wingdings" charset="2"/>
              <a:buChar char="§"/>
            </a:pPr>
            <a:r>
              <a:rPr lang="en-US" b="1" dirty="0"/>
              <a:t>Find the position of ‘_’?</a:t>
            </a:r>
          </a:p>
          <a:p>
            <a:pPr marL="1263650" lvl="2">
              <a:buFont typeface="Wingdings" charset="2"/>
              <a:buChar char="§"/>
            </a:pPr>
            <a:r>
              <a:rPr lang="en-US" b="1" dirty="0" err="1"/>
              <a:t>int</a:t>
            </a:r>
            <a:r>
              <a:rPr lang="en-US" b="1" dirty="0"/>
              <a:t> p= </a:t>
            </a:r>
            <a:r>
              <a:rPr lang="en-US" b="1" dirty="0" err="1"/>
              <a:t>productInfo.indexOf</a:t>
            </a:r>
            <a:r>
              <a:rPr lang="en-US" b="1" dirty="0"/>
              <a:t>(‘_’);</a:t>
            </a:r>
          </a:p>
          <a:p>
            <a:pPr marL="917575" lvl="1">
              <a:buFont typeface="Wingdings" charset="2"/>
              <a:buChar char="§"/>
            </a:pPr>
            <a:r>
              <a:rPr lang="en-US" b="1" dirty="0"/>
              <a:t> extract the product name from input </a:t>
            </a:r>
          </a:p>
          <a:p>
            <a:pPr marL="1263650" lvl="2">
              <a:buFont typeface="Wingdings" charset="2"/>
              <a:buChar char="§"/>
            </a:pPr>
            <a:r>
              <a:rPr lang="en-US" b="1" dirty="0"/>
              <a:t> name =</a:t>
            </a:r>
            <a:r>
              <a:rPr lang="en-US" b="1" dirty="0" err="1"/>
              <a:t>productInfo.substring</a:t>
            </a:r>
            <a:r>
              <a:rPr lang="en-US" b="1" dirty="0"/>
              <a:t>(0,p);</a:t>
            </a:r>
          </a:p>
          <a:p>
            <a:pPr marL="917575" lvl="1">
              <a:buFont typeface="Wingdings" charset="2"/>
              <a:buChar char="§"/>
            </a:pPr>
            <a:r>
              <a:rPr lang="en-US" b="1" dirty="0"/>
              <a:t>extract the price from input  </a:t>
            </a:r>
          </a:p>
          <a:p>
            <a:pPr marL="1263650" lvl="2">
              <a:buFont typeface="Wingdings" charset="2"/>
              <a:buChar char="§"/>
            </a:pPr>
            <a:r>
              <a:rPr lang="en-US" b="1" dirty="0"/>
              <a:t> price= </a:t>
            </a:r>
            <a:r>
              <a:rPr lang="en-US" b="1" dirty="0" err="1"/>
              <a:t>productInfo.substring</a:t>
            </a:r>
            <a:r>
              <a:rPr lang="en-US" b="1" dirty="0"/>
              <a:t>(p+1, productInfo.length-1); </a:t>
            </a:r>
          </a:p>
          <a:p>
            <a:pPr marL="457200">
              <a:buFont typeface="Wingdings" charset="2"/>
              <a:buChar char="§"/>
            </a:pPr>
            <a:r>
              <a:rPr lang="en-US" b="1" dirty="0"/>
              <a:t> </a:t>
            </a:r>
            <a:r>
              <a:rPr lang="en-US" dirty="0"/>
              <a:t>price=</a:t>
            </a:r>
            <a:r>
              <a:rPr lang="en-US" dirty="0" err="1"/>
              <a:t>Double.parseDouble</a:t>
            </a:r>
            <a:r>
              <a:rPr lang="en-US" dirty="0"/>
              <a:t>(</a:t>
            </a:r>
            <a:r>
              <a:rPr lang="en-US" dirty="0" err="1"/>
              <a:t>productInfo.substring</a:t>
            </a:r>
            <a:r>
              <a:rPr lang="en-US" dirty="0"/>
              <a:t>(p+1, productInfo.length-1));</a:t>
            </a:r>
          </a:p>
          <a:p>
            <a:pPr marL="1263650" lvl="2">
              <a:buFont typeface="Wingdings" charset="2"/>
              <a:buChar char="§"/>
            </a:pPr>
            <a:endParaRPr lang="en-US" b="1" dirty="0"/>
          </a:p>
        </p:txBody>
      </p:sp>
      <p:sp>
        <p:nvSpPr>
          <p:cNvPr id="4" name="Multiply 3"/>
          <p:cNvSpPr/>
          <p:nvPr/>
        </p:nvSpPr>
        <p:spPr>
          <a:xfrm>
            <a:off x="8296608" y="5113602"/>
            <a:ext cx="561642" cy="560846"/>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53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284163" y="1814504"/>
            <a:ext cx="8574087" cy="4635233"/>
          </a:xfrm>
        </p:spPr>
        <p:txBody>
          <a:bodyPr/>
          <a:lstStyle/>
          <a:p>
            <a:pPr marL="0" indent="0">
              <a:buNone/>
            </a:pPr>
            <a:r>
              <a:rPr lang="en-US" dirty="0"/>
              <a:t>3. </a:t>
            </a:r>
            <a:r>
              <a:rPr lang="en-US" dirty="0" err="1"/>
              <a:t>originalPrice</a:t>
            </a:r>
            <a:r>
              <a:rPr lang="en-US" dirty="0"/>
              <a:t> = price * 3.75</a:t>
            </a:r>
          </a:p>
          <a:p>
            <a:pPr marL="0" indent="0">
              <a:buNone/>
            </a:pPr>
            <a:r>
              <a:rPr lang="en-US" dirty="0"/>
              <a:t>4. Read shipping cost  and save in variable </a:t>
            </a:r>
            <a:r>
              <a:rPr lang="en-US" dirty="0" err="1"/>
              <a:t>shippingCost</a:t>
            </a:r>
            <a:endParaRPr lang="en-US" dirty="0"/>
          </a:p>
          <a:p>
            <a:pPr marL="0" indent="0">
              <a:buNone/>
            </a:pPr>
            <a:r>
              <a:rPr lang="en-US" dirty="0"/>
              <a:t>5. </a:t>
            </a:r>
            <a:r>
              <a:rPr lang="en-US" dirty="0" err="1"/>
              <a:t>productPriceRS</a:t>
            </a:r>
            <a:r>
              <a:rPr lang="en-US" dirty="0"/>
              <a:t>= </a:t>
            </a:r>
            <a:r>
              <a:rPr lang="en-US" dirty="0" err="1"/>
              <a:t>originalPrice</a:t>
            </a:r>
            <a:r>
              <a:rPr lang="en-US" dirty="0"/>
              <a:t>+ shippingCost+10/100 *</a:t>
            </a:r>
            <a:r>
              <a:rPr lang="en-US" dirty="0" err="1"/>
              <a:t>originalPrice</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127175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439" y="1607977"/>
            <a:ext cx="8324430" cy="3046988"/>
          </a:xfrm>
          <a:prstGeom prst="rect">
            <a:avLst/>
          </a:prstGeom>
        </p:spPr>
        <p:txBody>
          <a:bodyPr wrap="square">
            <a:spAutoFit/>
          </a:bodyPr>
          <a:lstStyle/>
          <a:p>
            <a:r>
              <a:rPr lang="en-US" sz="3200" dirty="0"/>
              <a:t>Enter the product information</a:t>
            </a:r>
          </a:p>
          <a:p>
            <a:r>
              <a:rPr lang="en-US" sz="3200" dirty="0">
                <a:solidFill>
                  <a:srgbClr val="FF6600"/>
                </a:solidFill>
              </a:rPr>
              <a:t>pen_45.70$</a:t>
            </a:r>
          </a:p>
          <a:p>
            <a:r>
              <a:rPr lang="en-US" sz="3200" dirty="0"/>
              <a:t>Enter the shipping cost</a:t>
            </a:r>
          </a:p>
          <a:p>
            <a:r>
              <a:rPr lang="en-US" sz="3200" dirty="0">
                <a:solidFill>
                  <a:srgbClr val="FF6600"/>
                </a:solidFill>
              </a:rPr>
              <a:t>3</a:t>
            </a:r>
          </a:p>
          <a:p>
            <a:r>
              <a:rPr lang="en-US" sz="3200" dirty="0"/>
              <a:t>The product information in Saudi Riyals </a:t>
            </a:r>
            <a:r>
              <a:rPr lang="en-US" sz="3200" dirty="0">
                <a:ln>
                  <a:solidFill>
                    <a:schemeClr val="accent1">
                      <a:lumMod val="60000"/>
                      <a:lumOff val="40000"/>
                    </a:schemeClr>
                  </a:solidFill>
                </a:ln>
              </a:rPr>
              <a:t>pen_191.5125</a:t>
            </a:r>
            <a:r>
              <a:rPr lang="en-US" sz="3200" dirty="0"/>
              <a:t> RS</a:t>
            </a:r>
          </a:p>
        </p:txBody>
      </p:sp>
      <p:sp>
        <p:nvSpPr>
          <p:cNvPr id="3" name="Title 2"/>
          <p:cNvSpPr>
            <a:spLocks noGrp="1"/>
          </p:cNvSpPr>
          <p:nvPr>
            <p:ph type="title"/>
          </p:nvPr>
        </p:nvSpPr>
        <p:spPr/>
        <p:txBody>
          <a:bodyPr/>
          <a:lstStyle/>
          <a:p>
            <a:pPr algn="l"/>
            <a:r>
              <a:rPr lang="en-US" dirty="0"/>
              <a:t>Sample Run</a:t>
            </a:r>
          </a:p>
        </p:txBody>
      </p:sp>
    </p:spTree>
    <p:extLst>
      <p:ext uri="{BB962C8B-B14F-4D97-AF65-F5344CB8AC3E}">
        <p14:creationId xmlns:p14="http://schemas.microsoft.com/office/powerpoint/2010/main" val="732601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93838"/>
            <a:ext cx="4502930" cy="6264162"/>
          </a:xfrm>
        </p:spPr>
        <p:txBody>
          <a:bodyPr>
            <a:normAutofit fontScale="85000" lnSpcReduction="20000"/>
          </a:bodyPr>
          <a:lstStyle/>
          <a:p>
            <a:pPr marL="0" indent="0">
              <a:buNone/>
            </a:pPr>
            <a:r>
              <a:rPr lang="en-US" dirty="0">
                <a:solidFill>
                  <a:srgbClr val="FA6400"/>
                </a:solidFill>
                <a:latin typeface="Courier New"/>
                <a:ea typeface="Calibri"/>
              </a:rPr>
              <a:t>//import Section – import used java libraries </a:t>
            </a:r>
            <a:br>
              <a:rPr lang="en-US" dirty="0">
                <a:solidFill>
                  <a:srgbClr val="FA6400"/>
                </a:solidFill>
                <a:latin typeface="Courier New"/>
                <a:ea typeface="Calibri"/>
              </a:rPr>
            </a:br>
            <a:r>
              <a:rPr lang="en-US" dirty="0">
                <a:solidFill>
                  <a:srgbClr val="941EDF"/>
                </a:solidFill>
                <a:latin typeface="Courier New"/>
                <a:ea typeface="Calibri"/>
              </a:rPr>
              <a:t>import</a:t>
            </a:r>
            <a:r>
              <a:rPr lang="en-US" dirty="0">
                <a:solidFill>
                  <a:srgbClr val="000000"/>
                </a:solidFill>
                <a:latin typeface="Courier New"/>
                <a:ea typeface="Calibri"/>
              </a:rPr>
              <a:t> </a:t>
            </a:r>
            <a:r>
              <a:rPr lang="en-US" dirty="0" err="1">
                <a:solidFill>
                  <a:srgbClr val="000000"/>
                </a:solidFill>
                <a:latin typeface="Courier New"/>
                <a:ea typeface="Calibri"/>
              </a:rPr>
              <a:t>java.util.Scanner</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class</a:t>
            </a:r>
            <a:r>
              <a:rPr lang="en-US" dirty="0">
                <a:solidFill>
                  <a:srgbClr val="000000"/>
                </a:solidFill>
                <a:latin typeface="Courier New"/>
                <a:ea typeface="Calibri"/>
              </a:rPr>
              <a:t> Converter{ </a:t>
            </a:r>
            <a:br>
              <a:rPr lang="en-US" dirty="0">
                <a:solidFill>
                  <a:srgbClr val="000000"/>
                </a:solidFill>
                <a:latin typeface="Courier New"/>
                <a:ea typeface="Calibri"/>
              </a:rPr>
            </a:br>
            <a:r>
              <a:rPr lang="en-US" dirty="0">
                <a:solidFill>
                  <a:srgbClr val="FA6400"/>
                </a:solidFill>
                <a:latin typeface="Courier New"/>
                <a:ea typeface="Calibri"/>
              </a:rPr>
              <a:t>// main method </a:t>
            </a:r>
            <a:br>
              <a:rPr lang="en-US" dirty="0">
                <a:solidFill>
                  <a:srgbClr val="FA6400"/>
                </a:solidFill>
                <a:latin typeface="Courier New"/>
                <a:ea typeface="Calibri"/>
              </a:rPr>
            </a:br>
            <a:r>
              <a:rPr lang="en-US" sz="2000" dirty="0">
                <a:solidFill>
                  <a:srgbClr val="941EDF"/>
                </a:solidFill>
                <a:latin typeface="Courier New"/>
                <a:ea typeface="Calibri"/>
              </a:rPr>
              <a:t>public</a:t>
            </a:r>
            <a:r>
              <a:rPr lang="en-US" sz="2000" dirty="0">
                <a:solidFill>
                  <a:srgbClr val="000000"/>
                </a:solidFill>
                <a:latin typeface="Courier New"/>
                <a:ea typeface="Calibri"/>
              </a:rPr>
              <a:t> </a:t>
            </a:r>
            <a:r>
              <a:rPr lang="en-US" sz="2000" dirty="0">
                <a:solidFill>
                  <a:srgbClr val="941EDF"/>
                </a:solidFill>
                <a:latin typeface="Courier New"/>
                <a:ea typeface="Calibri"/>
              </a:rPr>
              <a:t>static</a:t>
            </a:r>
            <a:r>
              <a:rPr lang="en-US" sz="2000" dirty="0">
                <a:solidFill>
                  <a:srgbClr val="000000"/>
                </a:solidFill>
                <a:latin typeface="Courier New"/>
                <a:ea typeface="Calibri"/>
              </a:rPr>
              <a:t> </a:t>
            </a:r>
            <a:r>
              <a:rPr lang="en-US" sz="2000" dirty="0">
                <a:solidFill>
                  <a:srgbClr val="941EDF"/>
                </a:solidFill>
                <a:latin typeface="Courier New"/>
                <a:ea typeface="Calibri"/>
              </a:rPr>
              <a:t>void</a:t>
            </a:r>
            <a:r>
              <a:rPr lang="en-US" sz="2000" dirty="0">
                <a:solidFill>
                  <a:srgbClr val="000000"/>
                </a:solidFill>
                <a:latin typeface="Courier New"/>
                <a:ea typeface="Calibri"/>
              </a:rPr>
              <a:t> main( String </a:t>
            </a:r>
            <a:r>
              <a:rPr lang="en-US" sz="2000" dirty="0" err="1">
                <a:solidFill>
                  <a:srgbClr val="000000"/>
                </a:solidFill>
                <a:latin typeface="Courier New"/>
                <a:ea typeface="Calibri"/>
              </a:rPr>
              <a:t>args</a:t>
            </a:r>
            <a:r>
              <a:rPr lang="en-US" sz="2000" dirty="0">
                <a:solidFill>
                  <a:srgbClr val="000000"/>
                </a:solidFill>
                <a:latin typeface="Courier New"/>
                <a:ea typeface="Calibri"/>
              </a:rPr>
              <a:t>[] ){ </a:t>
            </a:r>
            <a:br>
              <a:rPr lang="en-US" sz="2000" dirty="0">
                <a:solidFill>
                  <a:srgbClr val="000000"/>
                </a:solidFill>
                <a:latin typeface="Courier New"/>
                <a:ea typeface="Calibri"/>
              </a:rPr>
            </a:br>
            <a:r>
              <a:rPr lang="en-US" dirty="0">
                <a:solidFill>
                  <a:srgbClr val="FA6400"/>
                </a:solidFill>
                <a:latin typeface="Courier New"/>
                <a:ea typeface="Calibri"/>
              </a:rPr>
              <a:t>// Declaration section – Declare needed variables </a:t>
            </a:r>
            <a:br>
              <a:rPr lang="en-US" dirty="0">
                <a:solidFill>
                  <a:srgbClr val="FA6400"/>
                </a:solidFill>
                <a:latin typeface="Courier New"/>
                <a:ea typeface="Calibri"/>
              </a:rPr>
            </a:br>
            <a:r>
              <a:rPr lang="en-US" dirty="0">
                <a:solidFill>
                  <a:srgbClr val="000000"/>
                </a:solidFill>
                <a:latin typeface="Courier New"/>
                <a:ea typeface="Calibri"/>
              </a:rPr>
              <a:t> String </a:t>
            </a:r>
            <a:r>
              <a:rPr lang="en-US" dirty="0" err="1">
                <a:solidFill>
                  <a:srgbClr val="000000"/>
                </a:solidFill>
                <a:latin typeface="Courier New"/>
                <a:ea typeface="Calibri"/>
              </a:rPr>
              <a:t>productInfo</a:t>
            </a:r>
            <a:r>
              <a:rPr lang="en-US" dirty="0">
                <a:solidFill>
                  <a:srgbClr val="000000"/>
                </a:solidFill>
                <a:latin typeface="Courier New"/>
                <a:ea typeface="Calibri"/>
              </a:rPr>
              <a:t>;</a:t>
            </a:r>
            <a:r>
              <a:rPr lang="en-US" dirty="0">
                <a:solidFill>
                  <a:srgbClr val="FA6400"/>
                </a:solidFill>
                <a:latin typeface="Courier New"/>
                <a:ea typeface="Calibri"/>
              </a:rPr>
              <a:t>//to store user input </a:t>
            </a:r>
            <a:br>
              <a:rPr lang="en-US" dirty="0">
                <a:solidFill>
                  <a:srgbClr val="FA6400"/>
                </a:solidFill>
                <a:latin typeface="Courier New"/>
                <a:ea typeface="Calibri"/>
              </a:rPr>
            </a:br>
            <a:r>
              <a:rPr lang="en-US" dirty="0">
                <a:solidFill>
                  <a:srgbClr val="000000"/>
                </a:solidFill>
                <a:latin typeface="Courier New"/>
                <a:ea typeface="Calibri"/>
              </a:rPr>
              <a:t> String name; </a:t>
            </a:r>
            <a:r>
              <a:rPr lang="en-US" dirty="0">
                <a:solidFill>
                  <a:srgbClr val="FA6400"/>
                </a:solidFill>
                <a:latin typeface="Courier New"/>
                <a:ea typeface="Calibri"/>
              </a:rPr>
              <a:t>//to store the  product name </a:t>
            </a:r>
            <a:br>
              <a:rPr lang="en-US" dirty="0">
                <a:solidFill>
                  <a:srgbClr val="FA6400"/>
                </a:solidFill>
                <a:latin typeface="Courier New"/>
                <a:ea typeface="Calibri"/>
              </a:rPr>
            </a:br>
            <a:r>
              <a:rPr lang="en-US" dirty="0">
                <a:solidFill>
                  <a:srgbClr val="941EDF"/>
                </a:solidFill>
                <a:latin typeface="Courier New"/>
                <a:ea typeface="Calibri"/>
              </a:rPr>
              <a:t>double</a:t>
            </a:r>
            <a:r>
              <a:rPr lang="en-US" dirty="0">
                <a:solidFill>
                  <a:srgbClr val="000000"/>
                </a:solidFill>
                <a:latin typeface="Courier New"/>
                <a:ea typeface="Calibri"/>
              </a:rPr>
              <a:t> </a:t>
            </a:r>
            <a:r>
              <a:rPr lang="en-US" dirty="0" err="1">
                <a:solidFill>
                  <a:srgbClr val="000000"/>
                </a:solidFill>
                <a:latin typeface="Courier New"/>
                <a:ea typeface="Calibri"/>
              </a:rPr>
              <a:t>shippingCost,price,originalPrice,proudctPriceRS</a:t>
            </a:r>
            <a:r>
              <a:rPr lang="en-US" dirty="0">
                <a:solidFill>
                  <a:srgbClr val="000000"/>
                </a:solidFill>
                <a:latin typeface="Courier New"/>
                <a:ea typeface="Calibri"/>
              </a:rPr>
              <a:t>;</a:t>
            </a:r>
            <a:br>
              <a:rPr lang="en-US" dirty="0">
                <a:solidFill>
                  <a:srgbClr val="000000"/>
                </a:solidFill>
                <a:latin typeface="Courier New"/>
                <a:ea typeface="Calibri"/>
              </a:rPr>
            </a:br>
            <a:endParaRPr lang="en-US" dirty="0">
              <a:solidFill>
                <a:srgbClr val="000000"/>
              </a:solidFill>
              <a:latin typeface="Courier New"/>
              <a:ea typeface="Calibri"/>
            </a:endParaRPr>
          </a:p>
          <a:p>
            <a:pPr marL="0" indent="0">
              <a:buNone/>
            </a:pPr>
            <a:r>
              <a:rPr lang="en-US" dirty="0">
                <a:solidFill>
                  <a:srgbClr val="000000"/>
                </a:solidFill>
                <a:latin typeface="Courier New"/>
                <a:ea typeface="Calibri"/>
              </a:rPr>
              <a:t>Scanner input;</a:t>
            </a:r>
            <a:endParaRPr lang="en-US" dirty="0"/>
          </a:p>
        </p:txBody>
      </p:sp>
      <p:sp>
        <p:nvSpPr>
          <p:cNvPr id="4" name="Content Placeholder 2"/>
          <p:cNvSpPr txBox="1">
            <a:spLocks/>
          </p:cNvSpPr>
          <p:nvPr/>
        </p:nvSpPr>
        <p:spPr>
          <a:xfrm>
            <a:off x="4931780" y="593838"/>
            <a:ext cx="4212219"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endParaRPr lang="en-US" dirty="0"/>
          </a:p>
        </p:txBody>
      </p:sp>
      <p:sp>
        <p:nvSpPr>
          <p:cNvPr id="5" name="Content Placeholder 2"/>
          <p:cNvSpPr txBox="1">
            <a:spLocks/>
          </p:cNvSpPr>
          <p:nvPr/>
        </p:nvSpPr>
        <p:spPr>
          <a:xfrm>
            <a:off x="4655330" y="614274"/>
            <a:ext cx="4502930"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 typeface="Wingdings" pitchFamily="2" charset="2"/>
              <a:buNone/>
            </a:pPr>
            <a:endParaRPr lang="en-US" dirty="0"/>
          </a:p>
        </p:txBody>
      </p:sp>
      <p:sp>
        <p:nvSpPr>
          <p:cNvPr id="6" name="TextBox 5"/>
          <p:cNvSpPr txBox="1"/>
          <p:nvPr/>
        </p:nvSpPr>
        <p:spPr>
          <a:xfrm>
            <a:off x="6944079" y="3018675"/>
            <a:ext cx="184666" cy="369332"/>
          </a:xfrm>
          <a:prstGeom prst="rect">
            <a:avLst/>
          </a:prstGeom>
          <a:noFill/>
        </p:spPr>
        <p:txBody>
          <a:bodyPr wrap="none" rtlCol="0">
            <a:spAutoFit/>
          </a:bodyPr>
          <a:lstStyle/>
          <a:p>
            <a:endParaRPr lang="en-US" dirty="0"/>
          </a:p>
        </p:txBody>
      </p:sp>
      <p:sp>
        <p:nvSpPr>
          <p:cNvPr id="7" name="Content Placeholder 2"/>
          <p:cNvSpPr txBox="1">
            <a:spLocks/>
          </p:cNvSpPr>
          <p:nvPr/>
        </p:nvSpPr>
        <p:spPr>
          <a:xfrm>
            <a:off x="4605847" y="634710"/>
            <a:ext cx="4502930" cy="6264162"/>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400" dirty="0">
                <a:solidFill>
                  <a:srgbClr val="000000"/>
                </a:solidFill>
                <a:latin typeface="Courier New"/>
                <a:ea typeface="Calibri"/>
              </a:rPr>
              <a:t> input=</a:t>
            </a:r>
            <a:r>
              <a:rPr lang="en-US" sz="1400" dirty="0">
                <a:solidFill>
                  <a:srgbClr val="941EDF"/>
                </a:solidFill>
                <a:latin typeface="Courier New"/>
                <a:ea typeface="Calibri"/>
              </a:rPr>
              <a:t>new</a:t>
            </a:r>
            <a:r>
              <a:rPr lang="en-US" sz="1400" dirty="0">
                <a:solidFill>
                  <a:srgbClr val="000000"/>
                </a:solidFill>
                <a:latin typeface="Courier New"/>
                <a:ea typeface="Calibri"/>
              </a:rPr>
              <a:t> Scanner (System.in);</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//read </a:t>
            </a:r>
            <a:r>
              <a:rPr lang="en-US" sz="1400" dirty="0" err="1">
                <a:solidFill>
                  <a:srgbClr val="FA6400"/>
                </a:solidFill>
                <a:latin typeface="Courier New"/>
                <a:ea typeface="Calibri"/>
              </a:rPr>
              <a:t>proudct</a:t>
            </a:r>
            <a:r>
              <a:rPr lang="en-US" sz="1400" dirty="0">
                <a:solidFill>
                  <a:srgbClr val="FA6400"/>
                </a:solidFill>
                <a:latin typeface="Courier New"/>
                <a:ea typeface="Calibri"/>
              </a:rPr>
              <a:t> name &amp; price in form </a:t>
            </a:r>
            <a:r>
              <a:rPr lang="en-US" sz="1400" dirty="0" err="1">
                <a:solidFill>
                  <a:srgbClr val="FA6400"/>
                </a:solidFill>
                <a:latin typeface="Courier New"/>
                <a:ea typeface="Calibri"/>
              </a:rPr>
              <a:t>prudctname_price</a:t>
            </a:r>
            <a:r>
              <a:rPr lang="en-US" sz="1400" dirty="0">
                <a:solidFill>
                  <a:srgbClr val="FA6400"/>
                </a:solidFill>
                <a:latin typeface="Courier New"/>
                <a:ea typeface="Calibri"/>
              </a:rPr>
              <a:t>$</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System.out.println</a:t>
            </a:r>
            <a:r>
              <a:rPr lang="en-US" sz="1400" dirty="0">
                <a:solidFill>
                  <a:srgbClr val="000000"/>
                </a:solidFill>
                <a:latin typeface="Courier New"/>
                <a:ea typeface="Calibri"/>
              </a:rPr>
              <a:t>(</a:t>
            </a:r>
            <a:r>
              <a:rPr lang="en-US" sz="1400" dirty="0">
                <a:solidFill>
                  <a:srgbClr val="00CB00"/>
                </a:solidFill>
                <a:latin typeface="Courier New"/>
                <a:ea typeface="Calibri"/>
              </a:rPr>
              <a:t>"Enter the product information"</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productInfo</a:t>
            </a:r>
            <a:r>
              <a:rPr lang="en-US" sz="1400" dirty="0">
                <a:solidFill>
                  <a:srgbClr val="000000"/>
                </a:solidFill>
                <a:latin typeface="Courier New"/>
                <a:ea typeface="Calibri"/>
              </a:rPr>
              <a:t>=</a:t>
            </a:r>
            <a:r>
              <a:rPr lang="en-US" sz="1400" dirty="0" err="1">
                <a:solidFill>
                  <a:srgbClr val="000000"/>
                </a:solidFill>
                <a:latin typeface="Courier New"/>
                <a:ea typeface="Calibri"/>
              </a:rPr>
              <a:t>input.next</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//read shipping cost from the user </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System.out.println</a:t>
            </a:r>
            <a:r>
              <a:rPr lang="en-US" sz="1400" dirty="0">
                <a:solidFill>
                  <a:srgbClr val="000000"/>
                </a:solidFill>
                <a:latin typeface="Courier New"/>
                <a:ea typeface="Calibri"/>
              </a:rPr>
              <a:t>(</a:t>
            </a:r>
            <a:r>
              <a:rPr lang="en-US" sz="1400" dirty="0">
                <a:solidFill>
                  <a:srgbClr val="00CB00"/>
                </a:solidFill>
                <a:latin typeface="Courier New"/>
                <a:ea typeface="Calibri"/>
              </a:rPr>
              <a:t>"Enter the shipping cost"</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shippingCost</a:t>
            </a:r>
            <a:r>
              <a:rPr lang="en-US" sz="1400" dirty="0">
                <a:solidFill>
                  <a:srgbClr val="000000"/>
                </a:solidFill>
                <a:latin typeface="Courier New"/>
                <a:ea typeface="Calibri"/>
              </a:rPr>
              <a:t>=</a:t>
            </a:r>
            <a:r>
              <a:rPr lang="en-US" sz="1400" dirty="0" err="1">
                <a:solidFill>
                  <a:srgbClr val="000000"/>
                </a:solidFill>
                <a:latin typeface="Courier New"/>
                <a:ea typeface="Calibri"/>
              </a:rPr>
              <a:t>input.nextDouble</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 Processing section – Processing Statements </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//extract product name &amp;  price from </a:t>
            </a:r>
            <a:r>
              <a:rPr lang="en-US" sz="1400" dirty="0" err="1">
                <a:solidFill>
                  <a:srgbClr val="FA6400"/>
                </a:solidFill>
                <a:latin typeface="Courier New"/>
                <a:ea typeface="Calibri"/>
              </a:rPr>
              <a:t>product_inf</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941EDF"/>
                </a:solidFill>
                <a:latin typeface="Courier New"/>
                <a:ea typeface="Calibri"/>
              </a:rPr>
              <a:t>int</a:t>
            </a:r>
            <a:r>
              <a:rPr lang="en-US" sz="1400" dirty="0">
                <a:solidFill>
                  <a:srgbClr val="000000"/>
                </a:solidFill>
                <a:latin typeface="Courier New"/>
                <a:ea typeface="Calibri"/>
              </a:rPr>
              <a:t> p=</a:t>
            </a:r>
            <a:r>
              <a:rPr lang="en-US" sz="1400" dirty="0" err="1">
                <a:solidFill>
                  <a:srgbClr val="000000"/>
                </a:solidFill>
                <a:latin typeface="Courier New"/>
                <a:ea typeface="Calibri"/>
              </a:rPr>
              <a:t>productInfo.indexOf</a:t>
            </a:r>
            <a:r>
              <a:rPr lang="en-US" sz="1400" dirty="0">
                <a:solidFill>
                  <a:srgbClr val="000000"/>
                </a:solidFill>
                <a:latin typeface="Courier New"/>
                <a:ea typeface="Calibri"/>
              </a:rPr>
              <a:t>(</a:t>
            </a:r>
            <a:r>
              <a:rPr lang="en-US" sz="1400" dirty="0">
                <a:solidFill>
                  <a:srgbClr val="00CB00"/>
                </a:solidFill>
                <a:latin typeface="Courier New"/>
                <a:ea typeface="Calibri"/>
              </a:rPr>
              <a:t>'_'</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name= </a:t>
            </a:r>
            <a:r>
              <a:rPr lang="en-US" sz="1400" dirty="0" err="1">
                <a:solidFill>
                  <a:srgbClr val="000000"/>
                </a:solidFill>
                <a:latin typeface="Courier New"/>
                <a:ea typeface="Calibri"/>
              </a:rPr>
              <a:t>productInfo.substring</a:t>
            </a:r>
            <a:r>
              <a:rPr lang="en-US" sz="1400" dirty="0">
                <a:solidFill>
                  <a:srgbClr val="000000"/>
                </a:solidFill>
                <a:latin typeface="Courier New"/>
                <a:ea typeface="Calibri"/>
              </a:rPr>
              <a:t>(0,p);</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err="1">
                <a:solidFill>
                  <a:srgbClr val="941EDF"/>
                </a:solidFill>
                <a:latin typeface="Courier New"/>
                <a:ea typeface="Calibri"/>
              </a:rPr>
              <a:t>int</a:t>
            </a:r>
            <a:r>
              <a:rPr lang="en-US" sz="1400" dirty="0">
                <a:solidFill>
                  <a:srgbClr val="000000"/>
                </a:solidFill>
                <a:latin typeface="Courier New"/>
                <a:ea typeface="Calibri"/>
              </a:rPr>
              <a:t> l=</a:t>
            </a:r>
            <a:r>
              <a:rPr lang="en-US" sz="1400" dirty="0" err="1">
                <a:solidFill>
                  <a:srgbClr val="000000"/>
                </a:solidFill>
                <a:latin typeface="Courier New"/>
                <a:ea typeface="Calibri"/>
              </a:rPr>
              <a:t>productInfo.length</a:t>
            </a:r>
            <a:r>
              <a:rPr lang="en-US" sz="1400" dirty="0">
                <a:solidFill>
                  <a:srgbClr val="000000"/>
                </a:solidFill>
                <a:latin typeface="Courier New"/>
                <a:ea typeface="Calibri"/>
              </a:rPr>
              <a:t>();    price=</a:t>
            </a:r>
            <a:r>
              <a:rPr lang="en-US" sz="1400" dirty="0" err="1">
                <a:solidFill>
                  <a:srgbClr val="000000"/>
                </a:solidFill>
                <a:latin typeface="Courier New"/>
                <a:ea typeface="Calibri"/>
              </a:rPr>
              <a:t>Double.parseDouble</a:t>
            </a:r>
            <a:r>
              <a:rPr lang="en-US" sz="1400" dirty="0">
                <a:solidFill>
                  <a:srgbClr val="000000"/>
                </a:solidFill>
                <a:latin typeface="Courier New"/>
                <a:ea typeface="Calibri"/>
              </a:rPr>
              <a:t>(</a:t>
            </a:r>
            <a:r>
              <a:rPr lang="en-US" sz="1400" dirty="0" err="1">
                <a:solidFill>
                  <a:srgbClr val="000000"/>
                </a:solidFill>
                <a:latin typeface="Courier New"/>
                <a:ea typeface="Calibri"/>
              </a:rPr>
              <a:t>productInfo.substring</a:t>
            </a:r>
            <a:r>
              <a:rPr lang="en-US" sz="1400" dirty="0">
                <a:solidFill>
                  <a:srgbClr val="000000"/>
                </a:solidFill>
                <a:latin typeface="Courier New"/>
                <a:ea typeface="Calibri"/>
              </a:rPr>
              <a:t>(p+1,l-1));</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//calculate the original price </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originalPrice</a:t>
            </a:r>
            <a:r>
              <a:rPr lang="en-US" sz="1400" dirty="0">
                <a:solidFill>
                  <a:srgbClr val="000000"/>
                </a:solidFill>
                <a:latin typeface="Courier New"/>
                <a:ea typeface="Calibri"/>
              </a:rPr>
              <a:t>=price*3.75;</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//calculate </a:t>
            </a:r>
            <a:r>
              <a:rPr lang="en-US" sz="1400" dirty="0" err="1">
                <a:solidFill>
                  <a:srgbClr val="FA6400"/>
                </a:solidFill>
                <a:latin typeface="Courier New"/>
                <a:ea typeface="Calibri"/>
              </a:rPr>
              <a:t>proudct</a:t>
            </a:r>
            <a:r>
              <a:rPr lang="en-US" sz="1400" dirty="0">
                <a:solidFill>
                  <a:srgbClr val="FA6400"/>
                </a:solidFill>
                <a:latin typeface="Courier New"/>
                <a:ea typeface="Calibri"/>
              </a:rPr>
              <a:t> price</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productPriceRS</a:t>
            </a:r>
            <a:r>
              <a:rPr lang="en-US" sz="1400" dirty="0">
                <a:solidFill>
                  <a:srgbClr val="000000"/>
                </a:solidFill>
                <a:latin typeface="Courier New"/>
                <a:ea typeface="Calibri"/>
              </a:rPr>
              <a:t>=originalPrice+shippingCost+0.10*</a:t>
            </a:r>
            <a:r>
              <a:rPr lang="en-US" sz="1400" dirty="0" err="1">
                <a:solidFill>
                  <a:srgbClr val="000000"/>
                </a:solidFill>
                <a:latin typeface="Courier New"/>
                <a:ea typeface="Calibri"/>
              </a:rPr>
              <a:t>originalPrice</a:t>
            </a:r>
            <a:r>
              <a:rPr lang="en-US" sz="1400" dirty="0">
                <a:solidFill>
                  <a:srgbClr val="000000"/>
                </a:solidFill>
                <a:latin typeface="Courier New"/>
                <a:ea typeface="Calibri"/>
              </a:rPr>
              <a:t>;       </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 Output section – Display expected results </a:t>
            </a:r>
            <a:br>
              <a:rPr lang="en-US" sz="1400" dirty="0">
                <a:solidFill>
                  <a:srgbClr val="000000"/>
                </a:solidFill>
                <a:latin typeface="Courier New"/>
                <a:ea typeface="Calibri"/>
              </a:rPr>
            </a:br>
            <a:r>
              <a:rPr lang="en-US" sz="1400" dirty="0">
                <a:solidFill>
                  <a:srgbClr val="000000"/>
                </a:solidFill>
                <a:latin typeface="Courier New"/>
                <a:ea typeface="Calibri"/>
              </a:rPr>
              <a:t>      } </a:t>
            </a:r>
            <a:r>
              <a:rPr lang="en-US" sz="1400" dirty="0">
                <a:solidFill>
                  <a:srgbClr val="FA6400"/>
                </a:solidFill>
                <a:latin typeface="Courier New"/>
                <a:ea typeface="Calibri"/>
              </a:rPr>
              <a:t>// end main </a:t>
            </a:r>
            <a:br>
              <a:rPr lang="en-US" sz="1400" dirty="0">
                <a:solidFill>
                  <a:srgbClr val="FA6400"/>
                </a:solidFill>
                <a:latin typeface="Courier New"/>
                <a:ea typeface="Calibri"/>
              </a:rPr>
            </a:br>
            <a:r>
              <a:rPr lang="en-US" sz="1400" dirty="0">
                <a:solidFill>
                  <a:srgbClr val="000000"/>
                </a:solidFill>
                <a:latin typeface="Courier New"/>
                <a:ea typeface="Calibri"/>
              </a:rPr>
              <a:t>   } </a:t>
            </a:r>
            <a:r>
              <a:rPr lang="en-US" sz="1400" dirty="0">
                <a:solidFill>
                  <a:srgbClr val="FA6400"/>
                </a:solidFill>
                <a:latin typeface="Courier New"/>
                <a:ea typeface="Calibri"/>
              </a:rPr>
              <a:t>// end class</a:t>
            </a:r>
            <a:r>
              <a:rPr lang="en-US" sz="1400" dirty="0"/>
              <a:t> </a:t>
            </a:r>
          </a:p>
        </p:txBody>
      </p:sp>
    </p:spTree>
    <p:extLst>
      <p:ext uri="{BB962C8B-B14F-4D97-AF65-F5344CB8AC3E}">
        <p14:creationId xmlns:p14="http://schemas.microsoft.com/office/powerpoint/2010/main" val="27469559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93838"/>
            <a:ext cx="4502930" cy="6264162"/>
          </a:xfrm>
        </p:spPr>
        <p:txBody>
          <a:bodyPr>
            <a:normAutofit fontScale="85000" lnSpcReduction="20000"/>
          </a:bodyPr>
          <a:lstStyle/>
          <a:p>
            <a:pPr marL="0" indent="0">
              <a:buNone/>
            </a:pPr>
            <a:r>
              <a:rPr lang="en-US" dirty="0">
                <a:solidFill>
                  <a:srgbClr val="FA6400"/>
                </a:solidFill>
                <a:latin typeface="Courier New"/>
                <a:ea typeface="Calibri"/>
              </a:rPr>
              <a:t>//import Section – import used java libraries </a:t>
            </a:r>
            <a:br>
              <a:rPr lang="en-US" dirty="0">
                <a:solidFill>
                  <a:srgbClr val="FA6400"/>
                </a:solidFill>
                <a:latin typeface="Courier New"/>
                <a:ea typeface="Calibri"/>
              </a:rPr>
            </a:br>
            <a:r>
              <a:rPr lang="en-US" dirty="0">
                <a:solidFill>
                  <a:srgbClr val="941EDF"/>
                </a:solidFill>
                <a:latin typeface="Courier New"/>
                <a:ea typeface="Calibri"/>
              </a:rPr>
              <a:t>import</a:t>
            </a:r>
            <a:r>
              <a:rPr lang="en-US" dirty="0">
                <a:solidFill>
                  <a:srgbClr val="000000"/>
                </a:solidFill>
                <a:latin typeface="Courier New"/>
                <a:ea typeface="Calibri"/>
              </a:rPr>
              <a:t> </a:t>
            </a:r>
            <a:r>
              <a:rPr lang="en-US" dirty="0" err="1">
                <a:solidFill>
                  <a:srgbClr val="000000"/>
                </a:solidFill>
                <a:latin typeface="Courier New"/>
                <a:ea typeface="Calibri"/>
              </a:rPr>
              <a:t>java.util.Scanner</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class</a:t>
            </a:r>
            <a:r>
              <a:rPr lang="en-US" dirty="0">
                <a:solidFill>
                  <a:srgbClr val="000000"/>
                </a:solidFill>
                <a:latin typeface="Courier New"/>
                <a:ea typeface="Calibri"/>
              </a:rPr>
              <a:t> Converter{ </a:t>
            </a:r>
            <a:br>
              <a:rPr lang="en-US" dirty="0">
                <a:solidFill>
                  <a:srgbClr val="000000"/>
                </a:solidFill>
                <a:latin typeface="Courier New"/>
                <a:ea typeface="Calibri"/>
              </a:rPr>
            </a:br>
            <a:r>
              <a:rPr lang="en-US" dirty="0">
                <a:solidFill>
                  <a:srgbClr val="FA6400"/>
                </a:solidFill>
                <a:latin typeface="Courier New"/>
                <a:ea typeface="Calibri"/>
              </a:rPr>
              <a:t>// main method </a:t>
            </a:r>
            <a:br>
              <a:rPr lang="en-US" dirty="0">
                <a:solidFill>
                  <a:srgbClr val="FA6400"/>
                </a:solidFill>
                <a:latin typeface="Courier New"/>
                <a:ea typeface="Calibri"/>
              </a:rPr>
            </a:br>
            <a:r>
              <a:rPr lang="en-US" sz="2000" dirty="0">
                <a:solidFill>
                  <a:srgbClr val="941EDF"/>
                </a:solidFill>
                <a:latin typeface="Courier New"/>
                <a:ea typeface="Calibri"/>
              </a:rPr>
              <a:t>public</a:t>
            </a:r>
            <a:r>
              <a:rPr lang="en-US" sz="2000" dirty="0">
                <a:solidFill>
                  <a:srgbClr val="000000"/>
                </a:solidFill>
                <a:latin typeface="Courier New"/>
                <a:ea typeface="Calibri"/>
              </a:rPr>
              <a:t> </a:t>
            </a:r>
            <a:r>
              <a:rPr lang="en-US" sz="2000" dirty="0">
                <a:solidFill>
                  <a:srgbClr val="941EDF"/>
                </a:solidFill>
                <a:latin typeface="Courier New"/>
                <a:ea typeface="Calibri"/>
              </a:rPr>
              <a:t>static</a:t>
            </a:r>
            <a:r>
              <a:rPr lang="en-US" sz="2000" dirty="0">
                <a:solidFill>
                  <a:srgbClr val="000000"/>
                </a:solidFill>
                <a:latin typeface="Courier New"/>
                <a:ea typeface="Calibri"/>
              </a:rPr>
              <a:t> </a:t>
            </a:r>
            <a:r>
              <a:rPr lang="en-US" sz="2000" dirty="0">
                <a:solidFill>
                  <a:srgbClr val="941EDF"/>
                </a:solidFill>
                <a:latin typeface="Courier New"/>
                <a:ea typeface="Calibri"/>
              </a:rPr>
              <a:t>void</a:t>
            </a:r>
            <a:r>
              <a:rPr lang="en-US" sz="2000" dirty="0">
                <a:solidFill>
                  <a:srgbClr val="000000"/>
                </a:solidFill>
                <a:latin typeface="Courier New"/>
                <a:ea typeface="Calibri"/>
              </a:rPr>
              <a:t> main( String </a:t>
            </a:r>
            <a:r>
              <a:rPr lang="en-US" sz="2000" dirty="0" err="1">
                <a:solidFill>
                  <a:srgbClr val="000000"/>
                </a:solidFill>
                <a:latin typeface="Courier New"/>
                <a:ea typeface="Calibri"/>
              </a:rPr>
              <a:t>args</a:t>
            </a:r>
            <a:r>
              <a:rPr lang="en-US" sz="2000" dirty="0">
                <a:solidFill>
                  <a:srgbClr val="000000"/>
                </a:solidFill>
                <a:latin typeface="Courier New"/>
                <a:ea typeface="Calibri"/>
              </a:rPr>
              <a:t>[] ){ </a:t>
            </a:r>
            <a:br>
              <a:rPr lang="en-US" sz="2000" dirty="0">
                <a:solidFill>
                  <a:srgbClr val="000000"/>
                </a:solidFill>
                <a:latin typeface="Courier New"/>
                <a:ea typeface="Calibri"/>
              </a:rPr>
            </a:br>
            <a:r>
              <a:rPr lang="en-US" dirty="0">
                <a:solidFill>
                  <a:srgbClr val="FA6400"/>
                </a:solidFill>
                <a:latin typeface="Courier New"/>
                <a:ea typeface="Calibri"/>
              </a:rPr>
              <a:t>// Declaration section – Declare needed variables </a:t>
            </a:r>
            <a:br>
              <a:rPr lang="en-US" dirty="0">
                <a:solidFill>
                  <a:srgbClr val="FA6400"/>
                </a:solidFill>
                <a:latin typeface="Courier New"/>
                <a:ea typeface="Calibri"/>
              </a:rPr>
            </a:br>
            <a:r>
              <a:rPr lang="en-US" dirty="0">
                <a:solidFill>
                  <a:srgbClr val="000000"/>
                </a:solidFill>
                <a:latin typeface="Courier New"/>
                <a:ea typeface="Calibri"/>
              </a:rPr>
              <a:t> String </a:t>
            </a:r>
            <a:r>
              <a:rPr lang="en-US" dirty="0" err="1">
                <a:solidFill>
                  <a:srgbClr val="000000"/>
                </a:solidFill>
                <a:latin typeface="Courier New"/>
                <a:ea typeface="Calibri"/>
              </a:rPr>
              <a:t>productInfo</a:t>
            </a:r>
            <a:r>
              <a:rPr lang="en-US" dirty="0">
                <a:solidFill>
                  <a:srgbClr val="000000"/>
                </a:solidFill>
                <a:latin typeface="Courier New"/>
                <a:ea typeface="Calibri"/>
              </a:rPr>
              <a:t>;</a:t>
            </a:r>
            <a:r>
              <a:rPr lang="en-US" dirty="0">
                <a:solidFill>
                  <a:srgbClr val="FA6400"/>
                </a:solidFill>
                <a:latin typeface="Courier New"/>
                <a:ea typeface="Calibri"/>
              </a:rPr>
              <a:t>//to store user input </a:t>
            </a:r>
            <a:br>
              <a:rPr lang="en-US" dirty="0">
                <a:solidFill>
                  <a:srgbClr val="FA6400"/>
                </a:solidFill>
                <a:latin typeface="Courier New"/>
                <a:ea typeface="Calibri"/>
              </a:rPr>
            </a:br>
            <a:r>
              <a:rPr lang="en-US" dirty="0">
                <a:solidFill>
                  <a:srgbClr val="000000"/>
                </a:solidFill>
                <a:latin typeface="Courier New"/>
                <a:ea typeface="Calibri"/>
              </a:rPr>
              <a:t> String name; </a:t>
            </a:r>
            <a:r>
              <a:rPr lang="en-US" dirty="0">
                <a:solidFill>
                  <a:srgbClr val="FA6400"/>
                </a:solidFill>
                <a:latin typeface="Courier New"/>
                <a:ea typeface="Calibri"/>
              </a:rPr>
              <a:t>//to store the  product name </a:t>
            </a:r>
            <a:br>
              <a:rPr lang="en-US" dirty="0">
                <a:solidFill>
                  <a:srgbClr val="FA6400"/>
                </a:solidFill>
                <a:latin typeface="Courier New"/>
                <a:ea typeface="Calibri"/>
              </a:rPr>
            </a:br>
            <a:r>
              <a:rPr lang="en-US" dirty="0">
                <a:solidFill>
                  <a:srgbClr val="941EDF"/>
                </a:solidFill>
                <a:latin typeface="Courier New"/>
                <a:ea typeface="Calibri"/>
              </a:rPr>
              <a:t>double</a:t>
            </a:r>
            <a:r>
              <a:rPr lang="en-US" dirty="0">
                <a:solidFill>
                  <a:srgbClr val="000000"/>
                </a:solidFill>
                <a:latin typeface="Courier New"/>
                <a:ea typeface="Calibri"/>
              </a:rPr>
              <a:t> </a:t>
            </a:r>
            <a:r>
              <a:rPr lang="en-US" dirty="0" err="1">
                <a:solidFill>
                  <a:srgbClr val="000000"/>
                </a:solidFill>
                <a:latin typeface="Courier New"/>
                <a:ea typeface="Calibri"/>
              </a:rPr>
              <a:t>shippingCost,price,originalPrice,proudctPriceRS</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000000"/>
                </a:solidFill>
                <a:latin typeface="Courier New"/>
                <a:ea typeface="Calibri"/>
              </a:rPr>
              <a:t>Scanner input;</a:t>
            </a:r>
          </a:p>
          <a:p>
            <a:pPr marL="0" indent="0">
              <a:buNone/>
            </a:pPr>
            <a:r>
              <a:rPr lang="en-US" dirty="0">
                <a:solidFill>
                  <a:srgbClr val="000000"/>
                </a:solidFill>
                <a:latin typeface="Courier New"/>
                <a:ea typeface="Calibri"/>
              </a:rPr>
              <a:t>input=</a:t>
            </a:r>
            <a:r>
              <a:rPr lang="en-US" dirty="0">
                <a:solidFill>
                  <a:srgbClr val="941EDF"/>
                </a:solidFill>
                <a:latin typeface="Courier New"/>
                <a:ea typeface="Calibri"/>
              </a:rPr>
              <a:t>new</a:t>
            </a:r>
            <a:r>
              <a:rPr lang="en-US" dirty="0">
                <a:solidFill>
                  <a:srgbClr val="000000"/>
                </a:solidFill>
                <a:latin typeface="Courier New"/>
                <a:ea typeface="Calibri"/>
              </a:rPr>
              <a:t> Scanner (</a:t>
            </a:r>
            <a:r>
              <a:rPr lang="en-US" dirty="0" err="1">
                <a:solidFill>
                  <a:srgbClr val="000000"/>
                </a:solidFill>
                <a:latin typeface="Courier New"/>
                <a:ea typeface="Calibri"/>
              </a:rPr>
              <a:t>System.in</a:t>
            </a:r>
            <a:r>
              <a:rPr lang="en-US" dirty="0">
                <a:solidFill>
                  <a:srgbClr val="000000"/>
                </a:solidFill>
                <a:latin typeface="Courier New"/>
                <a:ea typeface="Calibri"/>
              </a:rPr>
              <a:t>);</a:t>
            </a:r>
            <a:br>
              <a:rPr lang="en-US" dirty="0">
                <a:solidFill>
                  <a:srgbClr val="000000"/>
                </a:solidFill>
                <a:latin typeface="Courier New"/>
                <a:ea typeface="Calibri"/>
              </a:rPr>
            </a:br>
            <a:endParaRPr lang="en-US" dirty="0"/>
          </a:p>
        </p:txBody>
      </p:sp>
      <p:sp>
        <p:nvSpPr>
          <p:cNvPr id="4" name="Content Placeholder 2"/>
          <p:cNvSpPr txBox="1">
            <a:spLocks/>
          </p:cNvSpPr>
          <p:nvPr/>
        </p:nvSpPr>
        <p:spPr>
          <a:xfrm>
            <a:off x="4931780" y="593838"/>
            <a:ext cx="4212219"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endParaRPr lang="en-US" dirty="0"/>
          </a:p>
        </p:txBody>
      </p:sp>
      <p:sp>
        <p:nvSpPr>
          <p:cNvPr id="5" name="Content Placeholder 2"/>
          <p:cNvSpPr txBox="1">
            <a:spLocks/>
          </p:cNvSpPr>
          <p:nvPr/>
        </p:nvSpPr>
        <p:spPr>
          <a:xfrm>
            <a:off x="4655330" y="614274"/>
            <a:ext cx="4502930"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 typeface="Wingdings" pitchFamily="2" charset="2"/>
              <a:buNone/>
            </a:pPr>
            <a:endParaRPr lang="en-US" dirty="0"/>
          </a:p>
        </p:txBody>
      </p:sp>
      <p:sp>
        <p:nvSpPr>
          <p:cNvPr id="6" name="TextBox 5"/>
          <p:cNvSpPr txBox="1"/>
          <p:nvPr/>
        </p:nvSpPr>
        <p:spPr>
          <a:xfrm>
            <a:off x="6944079" y="3018675"/>
            <a:ext cx="184666" cy="369332"/>
          </a:xfrm>
          <a:prstGeom prst="rect">
            <a:avLst/>
          </a:prstGeom>
          <a:noFill/>
        </p:spPr>
        <p:txBody>
          <a:bodyPr wrap="none" rtlCol="0">
            <a:spAutoFit/>
          </a:bodyPr>
          <a:lstStyle/>
          <a:p>
            <a:endParaRPr lang="en-US" dirty="0"/>
          </a:p>
        </p:txBody>
      </p:sp>
      <p:sp>
        <p:nvSpPr>
          <p:cNvPr id="7" name="Content Placeholder 2"/>
          <p:cNvSpPr txBox="1">
            <a:spLocks/>
          </p:cNvSpPr>
          <p:nvPr/>
        </p:nvSpPr>
        <p:spPr>
          <a:xfrm>
            <a:off x="4605847" y="634710"/>
            <a:ext cx="4502930" cy="6264162"/>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400" dirty="0">
                <a:solidFill>
                  <a:srgbClr val="FA6400"/>
                </a:solidFill>
                <a:latin typeface="Courier New"/>
                <a:ea typeface="Calibri"/>
              </a:rPr>
              <a:t>//read </a:t>
            </a:r>
            <a:r>
              <a:rPr lang="en-US" sz="1400" dirty="0" err="1">
                <a:solidFill>
                  <a:srgbClr val="FA6400"/>
                </a:solidFill>
                <a:latin typeface="Courier New"/>
                <a:ea typeface="Calibri"/>
              </a:rPr>
              <a:t>proudct</a:t>
            </a:r>
            <a:r>
              <a:rPr lang="en-US" sz="1400" dirty="0">
                <a:solidFill>
                  <a:srgbClr val="FA6400"/>
                </a:solidFill>
                <a:latin typeface="Courier New"/>
                <a:ea typeface="Calibri"/>
              </a:rPr>
              <a:t> name &amp; price in form </a:t>
            </a:r>
            <a:r>
              <a:rPr lang="en-US" sz="1400" dirty="0" err="1">
                <a:solidFill>
                  <a:srgbClr val="FA6400"/>
                </a:solidFill>
                <a:latin typeface="Courier New"/>
                <a:ea typeface="Calibri"/>
              </a:rPr>
              <a:t>prudctname_price</a:t>
            </a:r>
            <a:r>
              <a:rPr lang="en-US" sz="1400" dirty="0">
                <a:solidFill>
                  <a:srgbClr val="FA6400"/>
                </a:solidFill>
                <a:latin typeface="Courier New"/>
                <a:ea typeface="Calibri"/>
              </a:rPr>
              <a:t>$</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System.out.println</a:t>
            </a:r>
            <a:r>
              <a:rPr lang="en-US" sz="1400" dirty="0">
                <a:solidFill>
                  <a:srgbClr val="000000"/>
                </a:solidFill>
                <a:latin typeface="Courier New"/>
                <a:ea typeface="Calibri"/>
              </a:rPr>
              <a:t>(</a:t>
            </a:r>
            <a:r>
              <a:rPr lang="en-US" sz="1400" dirty="0">
                <a:solidFill>
                  <a:srgbClr val="00CB00"/>
                </a:solidFill>
                <a:latin typeface="Courier New"/>
                <a:ea typeface="Calibri"/>
              </a:rPr>
              <a:t>"Enter the product information"</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product_info</a:t>
            </a:r>
            <a:r>
              <a:rPr lang="en-US" sz="1400" dirty="0">
                <a:solidFill>
                  <a:srgbClr val="000000"/>
                </a:solidFill>
                <a:latin typeface="Courier New"/>
                <a:ea typeface="Calibri"/>
              </a:rPr>
              <a:t>=</a:t>
            </a:r>
            <a:r>
              <a:rPr lang="en-US" sz="1400" dirty="0" err="1">
                <a:solidFill>
                  <a:srgbClr val="000000"/>
                </a:solidFill>
                <a:latin typeface="Courier New"/>
                <a:ea typeface="Calibri"/>
              </a:rPr>
              <a:t>input.next</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//read shipping cost from the user </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System.out.println</a:t>
            </a:r>
            <a:r>
              <a:rPr lang="en-US" sz="1400" dirty="0">
                <a:solidFill>
                  <a:srgbClr val="000000"/>
                </a:solidFill>
                <a:latin typeface="Courier New"/>
                <a:ea typeface="Calibri"/>
              </a:rPr>
              <a:t>(</a:t>
            </a:r>
            <a:r>
              <a:rPr lang="en-US" sz="1400" dirty="0">
                <a:solidFill>
                  <a:srgbClr val="00CB00"/>
                </a:solidFill>
                <a:latin typeface="Courier New"/>
                <a:ea typeface="Calibri"/>
              </a:rPr>
              <a:t>"Enter the shipping cost"</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shippingCost</a:t>
            </a:r>
            <a:r>
              <a:rPr lang="en-US" sz="1400" dirty="0">
                <a:solidFill>
                  <a:srgbClr val="000000"/>
                </a:solidFill>
                <a:latin typeface="Courier New"/>
                <a:ea typeface="Calibri"/>
              </a:rPr>
              <a:t>=</a:t>
            </a:r>
            <a:r>
              <a:rPr lang="en-US" sz="1400" dirty="0" err="1">
                <a:solidFill>
                  <a:srgbClr val="000000"/>
                </a:solidFill>
                <a:latin typeface="Courier New"/>
                <a:ea typeface="Calibri"/>
              </a:rPr>
              <a:t>input.nextDouble</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 Processing section – Processing Statements </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//extract product name &amp;  price from </a:t>
            </a:r>
            <a:r>
              <a:rPr lang="en-US" sz="1400" dirty="0" err="1">
                <a:solidFill>
                  <a:srgbClr val="FA6400"/>
                </a:solidFill>
                <a:latin typeface="Courier New"/>
                <a:ea typeface="Calibri"/>
              </a:rPr>
              <a:t>product_inf</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941EDF"/>
                </a:solidFill>
                <a:latin typeface="Courier New"/>
                <a:ea typeface="Calibri"/>
              </a:rPr>
              <a:t>int</a:t>
            </a:r>
            <a:r>
              <a:rPr lang="en-US" sz="1400" dirty="0">
                <a:solidFill>
                  <a:srgbClr val="000000"/>
                </a:solidFill>
                <a:latin typeface="Courier New"/>
                <a:ea typeface="Calibri"/>
              </a:rPr>
              <a:t> p=</a:t>
            </a:r>
            <a:r>
              <a:rPr lang="en-US" sz="1400" dirty="0" err="1">
                <a:solidFill>
                  <a:srgbClr val="000000"/>
                </a:solidFill>
                <a:latin typeface="Courier New"/>
                <a:ea typeface="Calibri"/>
              </a:rPr>
              <a:t>productInfo.indexOf</a:t>
            </a:r>
            <a:r>
              <a:rPr lang="en-US" sz="1400" dirty="0">
                <a:solidFill>
                  <a:srgbClr val="000000"/>
                </a:solidFill>
                <a:latin typeface="Courier New"/>
                <a:ea typeface="Calibri"/>
              </a:rPr>
              <a:t>(</a:t>
            </a:r>
            <a:r>
              <a:rPr lang="en-US" sz="1400" dirty="0">
                <a:solidFill>
                  <a:srgbClr val="00CB00"/>
                </a:solidFill>
                <a:latin typeface="Courier New"/>
                <a:ea typeface="Calibri"/>
              </a:rPr>
              <a:t>'_'</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name= </a:t>
            </a:r>
            <a:r>
              <a:rPr lang="en-US" sz="1400" dirty="0" err="1">
                <a:solidFill>
                  <a:srgbClr val="000000"/>
                </a:solidFill>
                <a:latin typeface="Courier New"/>
                <a:ea typeface="Calibri"/>
              </a:rPr>
              <a:t>productInfo.substring</a:t>
            </a:r>
            <a:r>
              <a:rPr lang="en-US" sz="1400" dirty="0">
                <a:solidFill>
                  <a:srgbClr val="000000"/>
                </a:solidFill>
                <a:latin typeface="Courier New"/>
                <a:ea typeface="Calibri"/>
              </a:rPr>
              <a:t>(0,p);</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err="1">
                <a:solidFill>
                  <a:srgbClr val="941EDF"/>
                </a:solidFill>
                <a:latin typeface="Courier New"/>
                <a:ea typeface="Calibri"/>
              </a:rPr>
              <a:t>int</a:t>
            </a:r>
            <a:r>
              <a:rPr lang="en-US" sz="1400" dirty="0">
                <a:solidFill>
                  <a:srgbClr val="000000"/>
                </a:solidFill>
                <a:latin typeface="Courier New"/>
                <a:ea typeface="Calibri"/>
              </a:rPr>
              <a:t> l=</a:t>
            </a:r>
            <a:r>
              <a:rPr lang="en-US" sz="1400" dirty="0" err="1">
                <a:solidFill>
                  <a:srgbClr val="000000"/>
                </a:solidFill>
                <a:latin typeface="Courier New"/>
                <a:ea typeface="Calibri"/>
              </a:rPr>
              <a:t>productInfo.length</a:t>
            </a:r>
            <a:r>
              <a:rPr lang="en-US" sz="1400" dirty="0">
                <a:solidFill>
                  <a:srgbClr val="000000"/>
                </a:solidFill>
                <a:latin typeface="Courier New"/>
                <a:ea typeface="Calibri"/>
              </a:rPr>
              <a:t>();    price=</a:t>
            </a:r>
            <a:r>
              <a:rPr lang="en-US" sz="1400" dirty="0" err="1">
                <a:solidFill>
                  <a:srgbClr val="000000"/>
                </a:solidFill>
                <a:latin typeface="Courier New"/>
                <a:ea typeface="Calibri"/>
              </a:rPr>
              <a:t>Double.parseDouble</a:t>
            </a:r>
            <a:r>
              <a:rPr lang="en-US" sz="1400" dirty="0">
                <a:solidFill>
                  <a:srgbClr val="000000"/>
                </a:solidFill>
                <a:latin typeface="Courier New"/>
                <a:ea typeface="Calibri"/>
              </a:rPr>
              <a:t>(</a:t>
            </a:r>
            <a:r>
              <a:rPr lang="en-US" sz="1400" dirty="0" err="1">
                <a:solidFill>
                  <a:srgbClr val="000000"/>
                </a:solidFill>
                <a:latin typeface="Courier New"/>
                <a:ea typeface="Calibri"/>
              </a:rPr>
              <a:t>productInfo.substring</a:t>
            </a:r>
            <a:r>
              <a:rPr lang="en-US" sz="1400" dirty="0">
                <a:solidFill>
                  <a:srgbClr val="000000"/>
                </a:solidFill>
                <a:latin typeface="Courier New"/>
                <a:ea typeface="Calibri"/>
              </a:rPr>
              <a:t>(p+1,l-1));</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//calculate the original price </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originalPrice</a:t>
            </a:r>
            <a:r>
              <a:rPr lang="en-US" sz="1400" dirty="0">
                <a:solidFill>
                  <a:srgbClr val="000000"/>
                </a:solidFill>
                <a:latin typeface="Courier New"/>
                <a:ea typeface="Calibri"/>
              </a:rPr>
              <a:t>=price*3.75;</a:t>
            </a:r>
            <a:br>
              <a:rPr lang="en-US" sz="1400" dirty="0">
                <a:solidFill>
                  <a:srgbClr val="000000"/>
                </a:solidFill>
                <a:latin typeface="Courier New"/>
                <a:ea typeface="Calibri"/>
              </a:rPr>
            </a:br>
            <a:r>
              <a:rPr lang="en-US" sz="1400" dirty="0">
                <a:solidFill>
                  <a:srgbClr val="000000"/>
                </a:solidFill>
                <a:latin typeface="Courier New"/>
                <a:ea typeface="Calibri"/>
              </a:rPr>
              <a:t>      </a:t>
            </a:r>
            <a:r>
              <a:rPr lang="en-US" sz="1400" dirty="0">
                <a:solidFill>
                  <a:srgbClr val="FA6400"/>
                </a:solidFill>
                <a:latin typeface="Courier New"/>
                <a:ea typeface="Calibri"/>
              </a:rPr>
              <a:t>//calculate </a:t>
            </a:r>
            <a:r>
              <a:rPr lang="en-US" sz="1400" dirty="0" err="1">
                <a:solidFill>
                  <a:srgbClr val="FA6400"/>
                </a:solidFill>
                <a:latin typeface="Courier New"/>
                <a:ea typeface="Calibri"/>
              </a:rPr>
              <a:t>proudct</a:t>
            </a:r>
            <a:r>
              <a:rPr lang="en-US" sz="1400" dirty="0">
                <a:solidFill>
                  <a:srgbClr val="FA6400"/>
                </a:solidFill>
                <a:latin typeface="Courier New"/>
                <a:ea typeface="Calibri"/>
              </a:rPr>
              <a:t> price</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err="1">
                <a:solidFill>
                  <a:srgbClr val="000000"/>
                </a:solidFill>
                <a:latin typeface="Courier New"/>
                <a:ea typeface="Calibri"/>
              </a:rPr>
              <a:t>proudctPriceRS</a:t>
            </a:r>
            <a:r>
              <a:rPr lang="en-US" sz="1400" dirty="0">
                <a:solidFill>
                  <a:srgbClr val="000000"/>
                </a:solidFill>
                <a:latin typeface="Courier New"/>
                <a:ea typeface="Calibri"/>
              </a:rPr>
              <a:t>=originalPrice+shippingCost+0.10*</a:t>
            </a:r>
            <a:r>
              <a:rPr lang="en-US" sz="1400" dirty="0" err="1">
                <a:solidFill>
                  <a:srgbClr val="000000"/>
                </a:solidFill>
                <a:latin typeface="Courier New"/>
                <a:ea typeface="Calibri"/>
              </a:rPr>
              <a:t>originalPrice</a:t>
            </a:r>
            <a:r>
              <a:rPr lang="en-US" sz="1400" dirty="0">
                <a:solidFill>
                  <a:srgbClr val="000000"/>
                </a:solidFill>
                <a:latin typeface="Courier New"/>
                <a:ea typeface="Calibri"/>
              </a:rPr>
              <a:t>;       </a:t>
            </a:r>
            <a:r>
              <a:rPr lang="en-US" sz="1400" dirty="0">
                <a:solidFill>
                  <a:srgbClr val="FA6400"/>
                </a:solidFill>
                <a:latin typeface="Courier New"/>
                <a:ea typeface="Calibri"/>
              </a:rPr>
              <a:t>// Output section – Display expected results </a:t>
            </a:r>
          </a:p>
          <a:p>
            <a:pPr marL="0" indent="0">
              <a:buNone/>
            </a:pPr>
            <a:r>
              <a:rPr lang="en-US" sz="1200" dirty="0" err="1">
                <a:solidFill>
                  <a:srgbClr val="000000"/>
                </a:solidFill>
                <a:latin typeface="Courier New"/>
                <a:ea typeface="Calibri"/>
              </a:rPr>
              <a:t>System.out.println</a:t>
            </a:r>
            <a:r>
              <a:rPr lang="en-US" sz="1200" dirty="0">
                <a:solidFill>
                  <a:srgbClr val="000000"/>
                </a:solidFill>
                <a:latin typeface="Courier New"/>
                <a:ea typeface="Calibri"/>
              </a:rPr>
              <a:t>(</a:t>
            </a:r>
            <a:r>
              <a:rPr lang="en-US" sz="1200" dirty="0">
                <a:solidFill>
                  <a:srgbClr val="00CB00"/>
                </a:solidFill>
                <a:latin typeface="Courier New"/>
                <a:ea typeface="Calibri"/>
              </a:rPr>
              <a:t>"The product information in Saudi </a:t>
            </a:r>
            <a:r>
              <a:rPr lang="en-US" sz="1200" dirty="0" err="1">
                <a:solidFill>
                  <a:srgbClr val="00CB00"/>
                </a:solidFill>
                <a:latin typeface="Courier New"/>
                <a:ea typeface="Calibri"/>
              </a:rPr>
              <a:t>Riyals"</a:t>
            </a:r>
            <a:r>
              <a:rPr lang="en-US" sz="1200" dirty="0" err="1">
                <a:solidFill>
                  <a:srgbClr val="000000"/>
                </a:solidFill>
                <a:latin typeface="Courier New"/>
                <a:ea typeface="Calibri"/>
              </a:rPr>
              <a:t>+name</a:t>
            </a:r>
            <a:r>
              <a:rPr lang="en-US" sz="1200" dirty="0">
                <a:solidFill>
                  <a:srgbClr val="000000"/>
                </a:solidFill>
                <a:latin typeface="Courier New"/>
                <a:ea typeface="Calibri"/>
              </a:rPr>
              <a:t>+</a:t>
            </a:r>
            <a:r>
              <a:rPr lang="en-US" sz="1200" dirty="0">
                <a:solidFill>
                  <a:srgbClr val="00CB00"/>
                </a:solidFill>
                <a:latin typeface="Courier New"/>
                <a:ea typeface="Calibri"/>
              </a:rPr>
              <a:t>"_"</a:t>
            </a:r>
            <a:r>
              <a:rPr lang="en-US" sz="1200" dirty="0">
                <a:solidFill>
                  <a:srgbClr val="000000"/>
                </a:solidFill>
                <a:latin typeface="Courier New"/>
                <a:ea typeface="Calibri"/>
              </a:rPr>
              <a:t>+</a:t>
            </a:r>
            <a:r>
              <a:rPr lang="en-US" sz="1200" dirty="0" err="1">
                <a:solidFill>
                  <a:srgbClr val="000000"/>
                </a:solidFill>
                <a:latin typeface="Courier New"/>
                <a:ea typeface="Calibri"/>
              </a:rPr>
              <a:t>proudctPriceRS</a:t>
            </a:r>
            <a:r>
              <a:rPr lang="en-US" sz="1200" dirty="0">
                <a:solidFill>
                  <a:srgbClr val="000000"/>
                </a:solidFill>
                <a:latin typeface="Courier New"/>
                <a:ea typeface="Calibri"/>
              </a:rPr>
              <a:t>+</a:t>
            </a:r>
            <a:r>
              <a:rPr lang="en-US" sz="1200" dirty="0">
                <a:solidFill>
                  <a:srgbClr val="00CB00"/>
                </a:solidFill>
                <a:latin typeface="Courier New"/>
                <a:ea typeface="Calibri"/>
              </a:rPr>
              <a:t>" RS"</a:t>
            </a:r>
            <a:r>
              <a:rPr lang="en-US" sz="12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000000"/>
                </a:solidFill>
                <a:latin typeface="Courier New"/>
                <a:ea typeface="Calibri"/>
              </a:rPr>
              <a:t>      } </a:t>
            </a:r>
            <a:r>
              <a:rPr lang="en-US" sz="1400" dirty="0">
                <a:solidFill>
                  <a:srgbClr val="FA6400"/>
                </a:solidFill>
                <a:latin typeface="Courier New"/>
                <a:ea typeface="Calibri"/>
              </a:rPr>
              <a:t>// end main </a:t>
            </a:r>
            <a:br>
              <a:rPr lang="en-US" sz="1400" dirty="0">
                <a:solidFill>
                  <a:srgbClr val="FA6400"/>
                </a:solidFill>
                <a:latin typeface="Courier New"/>
                <a:ea typeface="Calibri"/>
              </a:rPr>
            </a:br>
            <a:r>
              <a:rPr lang="en-US" sz="1400" dirty="0">
                <a:solidFill>
                  <a:srgbClr val="000000"/>
                </a:solidFill>
                <a:latin typeface="Courier New"/>
                <a:ea typeface="Calibri"/>
              </a:rPr>
              <a:t>   } </a:t>
            </a:r>
            <a:r>
              <a:rPr lang="en-US" sz="1400" dirty="0">
                <a:solidFill>
                  <a:srgbClr val="FA6400"/>
                </a:solidFill>
                <a:latin typeface="Courier New"/>
                <a:ea typeface="Calibri"/>
              </a:rPr>
              <a:t>// end class</a:t>
            </a:r>
            <a:r>
              <a:rPr lang="en-US" sz="1400" dirty="0"/>
              <a:t> </a:t>
            </a:r>
          </a:p>
        </p:txBody>
      </p:sp>
      <p:sp>
        <p:nvSpPr>
          <p:cNvPr id="8" name="Rectangle 7"/>
          <p:cNvSpPr/>
          <p:nvPr/>
        </p:nvSpPr>
        <p:spPr>
          <a:xfrm>
            <a:off x="5168887" y="-1"/>
            <a:ext cx="3975113" cy="17155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5. Display the result </a:t>
            </a:r>
          </a:p>
        </p:txBody>
      </p:sp>
    </p:spTree>
    <p:extLst>
      <p:ext uri="{BB962C8B-B14F-4D97-AF65-F5344CB8AC3E}">
        <p14:creationId xmlns:p14="http://schemas.microsoft.com/office/powerpoint/2010/main" val="148874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Use better display  format </a:t>
            </a:r>
          </a:p>
        </p:txBody>
      </p:sp>
      <p:sp>
        <p:nvSpPr>
          <p:cNvPr id="3" name="Content Placeholder 2"/>
          <p:cNvSpPr>
            <a:spLocks noGrp="1"/>
          </p:cNvSpPr>
          <p:nvPr>
            <p:ph idx="1"/>
          </p:nvPr>
        </p:nvSpPr>
        <p:spPr>
          <a:xfrm>
            <a:off x="0" y="2133600"/>
            <a:ext cx="9144000" cy="3992563"/>
          </a:xfrm>
        </p:spPr>
        <p:txBody>
          <a:bodyPr/>
          <a:lstStyle/>
          <a:p>
            <a:pPr marL="0" indent="0">
              <a:buNone/>
            </a:pPr>
            <a:r>
              <a:rPr lang="en-US" dirty="0" err="1">
                <a:solidFill>
                  <a:srgbClr val="000000"/>
                </a:solidFill>
                <a:latin typeface="Courier New"/>
                <a:ea typeface="Calibri"/>
              </a:rPr>
              <a:t>System.out.printf</a:t>
            </a:r>
            <a:r>
              <a:rPr lang="en-US" dirty="0">
                <a:solidFill>
                  <a:srgbClr val="000000"/>
                </a:solidFill>
                <a:latin typeface="Courier New"/>
                <a:ea typeface="Calibri"/>
              </a:rPr>
              <a:t>(</a:t>
            </a:r>
            <a:r>
              <a:rPr lang="en-US" dirty="0">
                <a:solidFill>
                  <a:srgbClr val="00CB00"/>
                </a:solidFill>
                <a:latin typeface="Courier New"/>
                <a:ea typeface="Calibri"/>
              </a:rPr>
              <a:t>"The product information in Saudi Riyals %s_%.2f RS”,</a:t>
            </a:r>
            <a:r>
              <a:rPr lang="en-US" dirty="0" err="1">
                <a:solidFill>
                  <a:srgbClr val="000000"/>
                </a:solidFill>
                <a:latin typeface="Courier New"/>
                <a:ea typeface="Calibri"/>
              </a:rPr>
              <a:t>name,productPriceRS</a:t>
            </a:r>
            <a:r>
              <a:rPr lang="en-US" dirty="0">
                <a:solidFill>
                  <a:srgbClr val="000000"/>
                </a:solidFill>
                <a:latin typeface="Courier New"/>
                <a:ea typeface="Calibri"/>
              </a:rPr>
              <a:t>);</a:t>
            </a:r>
            <a:br>
              <a:rPr lang="en-US" sz="2800" dirty="0">
                <a:solidFill>
                  <a:srgbClr val="000000"/>
                </a:solidFill>
                <a:latin typeface="Courier New"/>
                <a:ea typeface="Calibri"/>
              </a:rPr>
            </a:br>
            <a:endParaRPr lang="en-US" dirty="0"/>
          </a:p>
        </p:txBody>
      </p:sp>
    </p:spTree>
    <p:extLst>
      <p:ext uri="{BB962C8B-B14F-4D97-AF65-F5344CB8AC3E}">
        <p14:creationId xmlns:p14="http://schemas.microsoft.com/office/powerpoint/2010/main" val="36690653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439" y="1607977"/>
            <a:ext cx="8324430" cy="3046988"/>
          </a:xfrm>
          <a:prstGeom prst="rect">
            <a:avLst/>
          </a:prstGeom>
        </p:spPr>
        <p:txBody>
          <a:bodyPr wrap="square">
            <a:spAutoFit/>
          </a:bodyPr>
          <a:lstStyle/>
          <a:p>
            <a:r>
              <a:rPr lang="en-US" sz="3200" dirty="0"/>
              <a:t>Enter the product information</a:t>
            </a:r>
          </a:p>
          <a:p>
            <a:r>
              <a:rPr lang="en-US" sz="3200" dirty="0">
                <a:solidFill>
                  <a:srgbClr val="FF6600"/>
                </a:solidFill>
              </a:rPr>
              <a:t>pen_45.70$</a:t>
            </a:r>
          </a:p>
          <a:p>
            <a:r>
              <a:rPr lang="en-US" sz="3200" dirty="0"/>
              <a:t>Enter the shipping cost</a:t>
            </a:r>
          </a:p>
          <a:p>
            <a:r>
              <a:rPr lang="en-US" sz="3200" dirty="0">
                <a:solidFill>
                  <a:srgbClr val="FF6600"/>
                </a:solidFill>
              </a:rPr>
              <a:t>3</a:t>
            </a:r>
          </a:p>
          <a:p>
            <a:r>
              <a:rPr lang="en-US" sz="3200" dirty="0"/>
              <a:t>The product information in Saudi Riyals pen_191.51 RS</a:t>
            </a:r>
          </a:p>
        </p:txBody>
      </p:sp>
      <p:sp>
        <p:nvSpPr>
          <p:cNvPr id="3" name="Title 2"/>
          <p:cNvSpPr>
            <a:spLocks noGrp="1"/>
          </p:cNvSpPr>
          <p:nvPr>
            <p:ph type="title"/>
          </p:nvPr>
        </p:nvSpPr>
        <p:spPr/>
        <p:txBody>
          <a:bodyPr/>
          <a:lstStyle/>
          <a:p>
            <a:pPr algn="l"/>
            <a:r>
              <a:rPr lang="en-US" dirty="0"/>
              <a:t>Sample Run</a:t>
            </a:r>
          </a:p>
        </p:txBody>
      </p:sp>
    </p:spTree>
    <p:extLst>
      <p:ext uri="{BB962C8B-B14F-4D97-AF65-F5344CB8AC3E}">
        <p14:creationId xmlns:p14="http://schemas.microsoft.com/office/powerpoint/2010/main" val="508083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348880"/>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STRINGS METHODS</a:t>
            </a:r>
            <a:br>
              <a:rPr lang="en-US" sz="5400" dirty="0">
                <a:solidFill>
                  <a:srgbClr val="C00000"/>
                </a:solidFill>
              </a:rPr>
            </a:br>
            <a:r>
              <a:rPr lang="en-US" sz="5400" dirty="0">
                <a:solidFill>
                  <a:schemeClr val="accent1">
                    <a:lumMod val="75000"/>
                  </a:schemeClr>
                </a:solidFill>
              </a:rPr>
              <a:t>Revision</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Tree>
    <p:extLst>
      <p:ext uri="{BB962C8B-B14F-4D97-AF65-F5344CB8AC3E}">
        <p14:creationId xmlns:p14="http://schemas.microsoft.com/office/powerpoint/2010/main" val="2315947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5" name="Straight Connector 13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1749" name="Group 2"/>
          <p:cNvGrpSpPr>
            <a:grpSpLocks/>
          </p:cNvGrpSpPr>
          <p:nvPr/>
        </p:nvGrpSpPr>
        <p:grpSpPr bwMode="auto">
          <a:xfrm>
            <a:off x="1524000" y="649287"/>
            <a:ext cx="4572000" cy="5980113"/>
            <a:chOff x="1008" y="96"/>
            <a:chExt cx="2880" cy="3767"/>
          </a:xfrm>
        </p:grpSpPr>
        <p:sp>
          <p:nvSpPr>
            <p:cNvPr id="31751" name="Rectangle 3"/>
            <p:cNvSpPr>
              <a:spLocks noChangeArrowheads="1"/>
            </p:cNvSpPr>
            <p:nvPr/>
          </p:nvSpPr>
          <p:spPr bwMode="auto">
            <a:xfrm>
              <a:off x="1008" y="96"/>
              <a:ext cx="2880" cy="3767"/>
            </a:xfrm>
            <a:prstGeom prst="rect">
              <a:avLst/>
            </a:prstGeom>
            <a:solidFill>
              <a:srgbClr val="FFE699"/>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pPr eaLnBrk="0" hangingPunct="0">
                <a:spcBef>
                  <a:spcPct val="50000"/>
                </a:spcBef>
              </a:pPr>
              <a:endParaRPr lang="en-GB" sz="800" b="1">
                <a:latin typeface="Arial" charset="0"/>
                <a:cs typeface="Times New Roman" charset="0"/>
              </a:endParaRPr>
            </a:p>
          </p:txBody>
        </p:sp>
        <p:grpSp>
          <p:nvGrpSpPr>
            <p:cNvPr id="31752" name="Group 4"/>
            <p:cNvGrpSpPr>
              <a:grpSpLocks/>
            </p:cNvGrpSpPr>
            <p:nvPr/>
          </p:nvGrpSpPr>
          <p:grpSpPr bwMode="auto">
            <a:xfrm>
              <a:off x="2569" y="852"/>
              <a:ext cx="433" cy="931"/>
              <a:chOff x="0" y="0"/>
              <a:chExt cx="20000" cy="20002"/>
            </a:xfrm>
          </p:grpSpPr>
          <p:sp>
            <p:nvSpPr>
              <p:cNvPr id="31867" name="Rectangle 5"/>
              <p:cNvSpPr>
                <a:spLocks noChangeArrowheads="1"/>
              </p:cNvSpPr>
              <p:nvPr/>
            </p:nvSpPr>
            <p:spPr bwMode="auto">
              <a:xfrm>
                <a:off x="0" y="0"/>
                <a:ext cx="19980" cy="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algn="ctr" eaLnBrk="0" hangingPunct="0">
                  <a:lnSpc>
                    <a:spcPct val="80000"/>
                  </a:lnSpc>
                </a:pPr>
                <a:r>
                  <a:rPr sz="1000" noProof="1">
                    <a:solidFill>
                      <a:srgbClr val="000000"/>
                    </a:solidFill>
                    <a:latin typeface="Arial" charset="0"/>
                  </a:rPr>
                  <a:t>Primary</a:t>
                </a:r>
              </a:p>
              <a:p>
                <a:pPr algn="ctr" eaLnBrk="0" hangingPunct="0">
                  <a:lnSpc>
                    <a:spcPct val="80000"/>
                  </a:lnSpc>
                </a:pPr>
                <a:r>
                  <a:rPr sz="1000" noProof="1">
                    <a:solidFill>
                      <a:srgbClr val="000000"/>
                    </a:solidFill>
                    <a:latin typeface="Arial" charset="0"/>
                  </a:rPr>
                  <a:t>Memory</a:t>
                </a:r>
              </a:p>
            </p:txBody>
          </p:sp>
          <p:grpSp>
            <p:nvGrpSpPr>
              <p:cNvPr id="31868" name="Group 6"/>
              <p:cNvGrpSpPr>
                <a:grpSpLocks/>
              </p:cNvGrpSpPr>
              <p:nvPr/>
            </p:nvGrpSpPr>
            <p:grpSpPr bwMode="auto">
              <a:xfrm>
                <a:off x="0" y="3575"/>
                <a:ext cx="20000" cy="16427"/>
                <a:chOff x="0" y="0"/>
                <a:chExt cx="20000" cy="20000"/>
              </a:xfrm>
            </p:grpSpPr>
            <p:sp>
              <p:nvSpPr>
                <p:cNvPr id="31869" name="Freeform 7"/>
                <p:cNvSpPr>
                  <a:spLocks/>
                </p:cNvSpPr>
                <p:nvPr/>
              </p:nvSpPr>
              <p:spPr bwMode="auto">
                <a:xfrm>
                  <a:off x="0" y="0"/>
                  <a:ext cx="19834" cy="19981"/>
                </a:xfrm>
                <a:custGeom>
                  <a:avLst/>
                  <a:gdLst>
                    <a:gd name="T0" fmla="*/ 19326 w 20000"/>
                    <a:gd name="T1" fmla="*/ 0 h 20000"/>
                    <a:gd name="T2" fmla="*/ 19326 w 20000"/>
                    <a:gd name="T3" fmla="*/ 19914 h 20000"/>
                    <a:gd name="T4" fmla="*/ 0 w 20000"/>
                    <a:gd name="T5" fmla="*/ 19914 h 20000"/>
                    <a:gd name="T6" fmla="*/ 0 w 20000"/>
                    <a:gd name="T7" fmla="*/ 0 h 20000"/>
                    <a:gd name="T8" fmla="*/ 19326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90"/>
                      </a:lnTo>
                      <a:lnTo>
                        <a:pt x="0" y="19990"/>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870" name="Freeform 8"/>
                <p:cNvSpPr>
                  <a:spLocks/>
                </p:cNvSpPr>
                <p:nvPr/>
              </p:nvSpPr>
              <p:spPr bwMode="auto">
                <a:xfrm>
                  <a:off x="33" y="10"/>
                  <a:ext cx="19967" cy="2493"/>
                </a:xfrm>
                <a:custGeom>
                  <a:avLst/>
                  <a:gdLst>
                    <a:gd name="T0" fmla="*/ 19849 w 20000"/>
                    <a:gd name="T1" fmla="*/ 0 h 20000"/>
                    <a:gd name="T2" fmla="*/ 19849 w 20000"/>
                    <a:gd name="T3" fmla="*/ 5 h 20000"/>
                    <a:gd name="T4" fmla="*/ 0 w 20000"/>
                    <a:gd name="T5" fmla="*/ 5 h 20000"/>
                    <a:gd name="T6" fmla="*/ 0 w 20000"/>
                    <a:gd name="T7" fmla="*/ 0 h 20000"/>
                    <a:gd name="T8" fmla="*/ 19849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71" name="Freeform 9"/>
                <p:cNvSpPr>
                  <a:spLocks/>
                </p:cNvSpPr>
                <p:nvPr/>
              </p:nvSpPr>
              <p:spPr bwMode="auto">
                <a:xfrm>
                  <a:off x="33" y="2523"/>
                  <a:ext cx="19967" cy="2509"/>
                </a:xfrm>
                <a:custGeom>
                  <a:avLst/>
                  <a:gdLst>
                    <a:gd name="T0" fmla="*/ 19849 w 20000"/>
                    <a:gd name="T1" fmla="*/ 0 h 20000"/>
                    <a:gd name="T2" fmla="*/ 19849 w 20000"/>
                    <a:gd name="T3" fmla="*/ 5 h 20000"/>
                    <a:gd name="T4" fmla="*/ 0 w 20000"/>
                    <a:gd name="T5" fmla="*/ 5 h 20000"/>
                    <a:gd name="T6" fmla="*/ 0 w 20000"/>
                    <a:gd name="T7" fmla="*/ 0 h 20000"/>
                    <a:gd name="T8" fmla="*/ 19849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7"/>
                      </a:lnTo>
                      <a:lnTo>
                        <a:pt x="0" y="19917"/>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872" name="Group 10"/>
                <p:cNvGrpSpPr>
                  <a:grpSpLocks/>
                </p:cNvGrpSpPr>
                <p:nvPr/>
              </p:nvGrpSpPr>
              <p:grpSpPr bwMode="auto">
                <a:xfrm>
                  <a:off x="33" y="5032"/>
                  <a:ext cx="19967" cy="14968"/>
                  <a:chOff x="3" y="1"/>
                  <a:chExt cx="19994" cy="19998"/>
                </a:xfrm>
              </p:grpSpPr>
              <p:sp>
                <p:nvSpPr>
                  <p:cNvPr id="31873" name="Rectangle 11"/>
                  <p:cNvSpPr>
                    <a:spLocks noChangeArrowheads="1"/>
                  </p:cNvSpPr>
                  <p:nvPr/>
                </p:nvSpPr>
                <p:spPr bwMode="auto">
                  <a:xfrm>
                    <a:off x="8320" y="10115"/>
                    <a:ext cx="2240" cy="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algn="just" eaLnBrk="0" hangingPunct="0">
                      <a:lnSpc>
                        <a:spcPct val="88000"/>
                      </a:lnSpc>
                    </a:pPr>
                    <a:r>
                      <a:rPr sz="800" noProof="1">
                        <a:solidFill>
                          <a:srgbClr val="000000"/>
                        </a:solidFill>
                        <a:latin typeface="Arial" charset="0"/>
                      </a:rPr>
                      <a:t>.</a:t>
                    </a:r>
                  </a:p>
                  <a:p>
                    <a:pPr algn="just" eaLnBrk="0" hangingPunct="0">
                      <a:lnSpc>
                        <a:spcPct val="88000"/>
                      </a:lnSpc>
                    </a:pPr>
                    <a:r>
                      <a:rPr sz="800" noProof="1">
                        <a:solidFill>
                          <a:srgbClr val="000000"/>
                        </a:solidFill>
                        <a:latin typeface="Arial" charset="0"/>
                      </a:rPr>
                      <a:t>.</a:t>
                    </a:r>
                  </a:p>
                  <a:p>
                    <a:pPr algn="just" eaLnBrk="0" hangingPunct="0">
                      <a:lnSpc>
                        <a:spcPct val="88000"/>
                      </a:lnSpc>
                    </a:pPr>
                    <a:r>
                      <a:rPr sz="800" noProof="1">
                        <a:solidFill>
                          <a:srgbClr val="000000"/>
                        </a:solidFill>
                        <a:latin typeface="Arial" charset="0"/>
                      </a:rPr>
                      <a:t>.</a:t>
                    </a:r>
                  </a:p>
                </p:txBody>
              </p:sp>
              <p:sp>
                <p:nvSpPr>
                  <p:cNvPr id="31874" name="Freeform 12"/>
                  <p:cNvSpPr>
                    <a:spLocks/>
                  </p:cNvSpPr>
                  <p:nvPr/>
                </p:nvSpPr>
                <p:spPr bwMode="auto">
                  <a:xfrm>
                    <a:off x="3" y="1"/>
                    <a:ext cx="19994" cy="3332"/>
                  </a:xfrm>
                  <a:custGeom>
                    <a:avLst/>
                    <a:gdLst>
                      <a:gd name="T0" fmla="*/ 19957 w 20000"/>
                      <a:gd name="T1" fmla="*/ 0 h 20000"/>
                      <a:gd name="T2" fmla="*/ 19957 w 20000"/>
                      <a:gd name="T3" fmla="*/ 15 h 20000"/>
                      <a:gd name="T4" fmla="*/ 0 w 20000"/>
                      <a:gd name="T5" fmla="*/ 15 h 20000"/>
                      <a:gd name="T6" fmla="*/ 0 w 20000"/>
                      <a:gd name="T7" fmla="*/ 0 h 20000"/>
                      <a:gd name="T8" fmla="*/ 19957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75" name="Freeform 13"/>
                  <p:cNvSpPr>
                    <a:spLocks/>
                  </p:cNvSpPr>
                  <p:nvPr/>
                </p:nvSpPr>
                <p:spPr bwMode="auto">
                  <a:xfrm>
                    <a:off x="3" y="3345"/>
                    <a:ext cx="19994" cy="3327"/>
                  </a:xfrm>
                  <a:custGeom>
                    <a:avLst/>
                    <a:gdLst>
                      <a:gd name="T0" fmla="*/ 19957 w 20000"/>
                      <a:gd name="T1" fmla="*/ 0 h 20000"/>
                      <a:gd name="T2" fmla="*/ 19957 w 20000"/>
                      <a:gd name="T3" fmla="*/ 15 h 20000"/>
                      <a:gd name="T4" fmla="*/ 0 w 20000"/>
                      <a:gd name="T5" fmla="*/ 15 h 20000"/>
                      <a:gd name="T6" fmla="*/ 0 w 20000"/>
                      <a:gd name="T7" fmla="*/ 0 h 20000"/>
                      <a:gd name="T8" fmla="*/ 19957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76" name="Freeform 14"/>
                  <p:cNvSpPr>
                    <a:spLocks/>
                  </p:cNvSpPr>
                  <p:nvPr/>
                </p:nvSpPr>
                <p:spPr bwMode="auto">
                  <a:xfrm>
                    <a:off x="3" y="6672"/>
                    <a:ext cx="19994" cy="3332"/>
                  </a:xfrm>
                  <a:custGeom>
                    <a:avLst/>
                    <a:gdLst>
                      <a:gd name="T0" fmla="*/ 19957 w 20000"/>
                      <a:gd name="T1" fmla="*/ 0 h 20000"/>
                      <a:gd name="T2" fmla="*/ 19957 w 20000"/>
                      <a:gd name="T3" fmla="*/ 15 h 20000"/>
                      <a:gd name="T4" fmla="*/ 0 w 20000"/>
                      <a:gd name="T5" fmla="*/ 15 h 20000"/>
                      <a:gd name="T6" fmla="*/ 0 w 20000"/>
                      <a:gd name="T7" fmla="*/ 0 h 20000"/>
                      <a:gd name="T8" fmla="*/ 19957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77" name="Freeform 15"/>
                  <p:cNvSpPr>
                    <a:spLocks/>
                  </p:cNvSpPr>
                  <p:nvPr/>
                </p:nvSpPr>
                <p:spPr bwMode="auto">
                  <a:xfrm>
                    <a:off x="3" y="10004"/>
                    <a:ext cx="19994" cy="6671"/>
                  </a:xfrm>
                  <a:custGeom>
                    <a:avLst/>
                    <a:gdLst>
                      <a:gd name="T0" fmla="*/ 19957 w 20000"/>
                      <a:gd name="T1" fmla="*/ 0 h 20000"/>
                      <a:gd name="T2" fmla="*/ 19957 w 20000"/>
                      <a:gd name="T3" fmla="*/ 247 h 20000"/>
                      <a:gd name="T4" fmla="*/ 0 w 20000"/>
                      <a:gd name="T5" fmla="*/ 247 h 20000"/>
                      <a:gd name="T6" fmla="*/ 0 w 20000"/>
                      <a:gd name="T7" fmla="*/ 0 h 20000"/>
                      <a:gd name="T8" fmla="*/ 19957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58"/>
                        </a:lnTo>
                        <a:lnTo>
                          <a:pt x="0" y="19958"/>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78" name="Freeform 16"/>
                  <p:cNvSpPr>
                    <a:spLocks/>
                  </p:cNvSpPr>
                  <p:nvPr/>
                </p:nvSpPr>
                <p:spPr bwMode="auto">
                  <a:xfrm>
                    <a:off x="3" y="16675"/>
                    <a:ext cx="19994" cy="3324"/>
                  </a:xfrm>
                  <a:custGeom>
                    <a:avLst/>
                    <a:gdLst>
                      <a:gd name="T0" fmla="*/ 19957 w 20000"/>
                      <a:gd name="T1" fmla="*/ 0 h 20000"/>
                      <a:gd name="T2" fmla="*/ 19957 w 20000"/>
                      <a:gd name="T3" fmla="*/ 15 h 20000"/>
                      <a:gd name="T4" fmla="*/ 0 w 20000"/>
                      <a:gd name="T5" fmla="*/ 15 h 20000"/>
                      <a:gd name="T6" fmla="*/ 0 w 20000"/>
                      <a:gd name="T7" fmla="*/ 0 h 20000"/>
                      <a:gd name="T8" fmla="*/ 19957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79" name="Rectangle 17"/>
                  <p:cNvSpPr>
                    <a:spLocks noChangeArrowheads="1"/>
                  </p:cNvSpPr>
                  <p:nvPr/>
                </p:nvSpPr>
                <p:spPr bwMode="auto">
                  <a:xfrm>
                    <a:off x="8874" y="10003"/>
                    <a:ext cx="2239" cy="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algn="ctr" eaLnBrk="0" hangingPunct="0">
                      <a:lnSpc>
                        <a:spcPct val="64000"/>
                      </a:lnSpc>
                    </a:pPr>
                    <a:r>
                      <a:rPr sz="800" noProof="1">
                        <a:solidFill>
                          <a:srgbClr val="000000"/>
                        </a:solidFill>
                        <a:latin typeface="Arial" charset="0"/>
                      </a:rPr>
                      <a:t>.</a:t>
                    </a:r>
                  </a:p>
                  <a:p>
                    <a:pPr algn="ctr" eaLnBrk="0" hangingPunct="0">
                      <a:lnSpc>
                        <a:spcPct val="64000"/>
                      </a:lnSpc>
                    </a:pPr>
                    <a:r>
                      <a:rPr sz="800" noProof="1">
                        <a:solidFill>
                          <a:srgbClr val="000000"/>
                        </a:solidFill>
                        <a:latin typeface="Arial" charset="0"/>
                      </a:rPr>
                      <a:t>.</a:t>
                    </a:r>
                  </a:p>
                  <a:p>
                    <a:pPr algn="ctr" eaLnBrk="0" hangingPunct="0">
                      <a:lnSpc>
                        <a:spcPct val="64000"/>
                      </a:lnSpc>
                    </a:pPr>
                    <a:r>
                      <a:rPr sz="800" noProof="1">
                        <a:solidFill>
                          <a:srgbClr val="000000"/>
                        </a:solidFill>
                        <a:latin typeface="Arial" charset="0"/>
                      </a:rPr>
                      <a:t>.</a:t>
                    </a:r>
                  </a:p>
                </p:txBody>
              </p:sp>
            </p:grpSp>
          </p:grpSp>
        </p:grpSp>
        <p:grpSp>
          <p:nvGrpSpPr>
            <p:cNvPr id="31753" name="Group 18"/>
            <p:cNvGrpSpPr>
              <a:grpSpLocks/>
            </p:cNvGrpSpPr>
            <p:nvPr/>
          </p:nvGrpSpPr>
          <p:grpSpPr bwMode="auto">
            <a:xfrm>
              <a:off x="2569" y="546"/>
              <a:ext cx="433" cy="194"/>
              <a:chOff x="0" y="-1"/>
              <a:chExt cx="20000" cy="20001"/>
            </a:xfrm>
          </p:grpSpPr>
          <p:sp>
            <p:nvSpPr>
              <p:cNvPr id="31864" name="Oval 19"/>
              <p:cNvSpPr>
                <a:spLocks noChangeArrowheads="1"/>
              </p:cNvSpPr>
              <p:nvPr/>
            </p:nvSpPr>
            <p:spPr bwMode="auto">
              <a:xfrm>
                <a:off x="0" y="15019"/>
                <a:ext cx="20000" cy="4981"/>
              </a:xfrm>
              <a:prstGeom prst="ellipse">
                <a:avLst/>
              </a:prstGeom>
              <a:solidFill>
                <a:srgbClr val="4DB3E6"/>
              </a:solidFill>
              <a:ln w="3175">
                <a:solidFill>
                  <a:srgbClr val="4DB3E6"/>
                </a:solidFill>
                <a:round/>
                <a:headEnd/>
                <a:tailEnd/>
              </a:ln>
            </p:spPr>
            <p:txBody>
              <a:bodyPr/>
              <a:lstStyle/>
              <a:p>
                <a:endParaRPr lang="en-US"/>
              </a:p>
            </p:txBody>
          </p:sp>
          <p:sp>
            <p:nvSpPr>
              <p:cNvPr id="31865" name="Freeform 20"/>
              <p:cNvSpPr>
                <a:spLocks/>
              </p:cNvSpPr>
              <p:nvPr/>
            </p:nvSpPr>
            <p:spPr bwMode="auto">
              <a:xfrm>
                <a:off x="20" y="2557"/>
                <a:ext cx="19980" cy="14807"/>
              </a:xfrm>
              <a:custGeom>
                <a:avLst/>
                <a:gdLst>
                  <a:gd name="T0" fmla="*/ 19901 w 20000"/>
                  <a:gd name="T1" fmla="*/ 0 h 20000"/>
                  <a:gd name="T2" fmla="*/ 19901 w 20000"/>
                  <a:gd name="T3" fmla="*/ 5992 h 20000"/>
                  <a:gd name="T4" fmla="*/ 0 w 20000"/>
                  <a:gd name="T5" fmla="*/ 5992 h 20000"/>
                  <a:gd name="T6" fmla="*/ 0 w 20000"/>
                  <a:gd name="T7" fmla="*/ 0 h 20000"/>
                  <a:gd name="T8" fmla="*/ 19901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44"/>
                    </a:lnTo>
                    <a:lnTo>
                      <a:pt x="0" y="19944"/>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866" name="Oval 21"/>
              <p:cNvSpPr>
                <a:spLocks noChangeArrowheads="1"/>
              </p:cNvSpPr>
              <p:nvPr/>
            </p:nvSpPr>
            <p:spPr bwMode="auto">
              <a:xfrm>
                <a:off x="0" y="-1"/>
                <a:ext cx="20000" cy="4981"/>
              </a:xfrm>
              <a:prstGeom prst="ellipse">
                <a:avLst/>
              </a:prstGeom>
              <a:solidFill>
                <a:srgbClr val="4DB3E6"/>
              </a:solidFill>
              <a:ln w="3175">
                <a:solidFill>
                  <a:srgbClr val="4DB3E6"/>
                </a:solidFill>
                <a:round/>
                <a:headEnd/>
                <a:tailEnd/>
              </a:ln>
            </p:spPr>
            <p:txBody>
              <a:bodyPr/>
              <a:lstStyle/>
              <a:p>
                <a:endParaRPr lang="en-US"/>
              </a:p>
            </p:txBody>
          </p:sp>
        </p:grpSp>
        <p:sp>
          <p:nvSpPr>
            <p:cNvPr id="31754" name="Oval 22"/>
            <p:cNvSpPr>
              <a:spLocks noChangeArrowheads="1"/>
            </p:cNvSpPr>
            <p:nvPr/>
          </p:nvSpPr>
          <p:spPr bwMode="auto">
            <a:xfrm>
              <a:off x="2569" y="691"/>
              <a:ext cx="433" cy="48"/>
            </a:xfrm>
            <a:prstGeom prst="ellipse">
              <a:avLst/>
            </a:pr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55" name="Freeform 23"/>
            <p:cNvSpPr>
              <a:spLocks/>
            </p:cNvSpPr>
            <p:nvPr/>
          </p:nvSpPr>
          <p:spPr bwMode="auto">
            <a:xfrm>
              <a:off x="2569" y="571"/>
              <a:ext cx="433" cy="14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44"/>
                  </a:lnTo>
                  <a:lnTo>
                    <a:pt x="0" y="19944"/>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56" name="Freeform 24"/>
            <p:cNvSpPr>
              <a:spLocks/>
            </p:cNvSpPr>
            <p:nvPr/>
          </p:nvSpPr>
          <p:spPr bwMode="auto">
            <a:xfrm>
              <a:off x="2573" y="691"/>
              <a:ext cx="425"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692"/>
                  </a:lnTo>
                  <a:lnTo>
                    <a:pt x="0" y="19692"/>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757" name="Rectangle 25"/>
            <p:cNvSpPr>
              <a:spLocks noChangeArrowheads="1"/>
            </p:cNvSpPr>
            <p:nvPr/>
          </p:nvSpPr>
          <p:spPr bwMode="auto">
            <a:xfrm>
              <a:off x="2640" y="624"/>
              <a:ext cx="27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64000"/>
                </a:lnSpc>
              </a:pPr>
              <a:r>
                <a:rPr sz="1000" noProof="1">
                  <a:solidFill>
                    <a:srgbClr val="000000"/>
                  </a:solidFill>
                  <a:latin typeface="Arial" charset="0"/>
                </a:rPr>
                <a:t>Disk</a:t>
              </a:r>
            </a:p>
          </p:txBody>
        </p:sp>
        <p:sp>
          <p:nvSpPr>
            <p:cNvPr id="31758" name="Freeform 26"/>
            <p:cNvSpPr>
              <a:spLocks/>
            </p:cNvSpPr>
            <p:nvPr/>
          </p:nvSpPr>
          <p:spPr bwMode="auto">
            <a:xfrm>
              <a:off x="2572" y="566"/>
              <a:ext cx="428" cy="2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701"/>
                  </a:lnTo>
                  <a:lnTo>
                    <a:pt x="0" y="19701"/>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759" name="Oval 27"/>
            <p:cNvSpPr>
              <a:spLocks noChangeArrowheads="1"/>
            </p:cNvSpPr>
            <p:nvPr/>
          </p:nvSpPr>
          <p:spPr bwMode="auto">
            <a:xfrm>
              <a:off x="2569" y="546"/>
              <a:ext cx="433" cy="48"/>
            </a:xfrm>
            <a:prstGeom prst="ellipse">
              <a:avLst/>
            </a:pr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60" name="Group 28"/>
            <p:cNvGrpSpPr>
              <a:grpSpLocks/>
            </p:cNvGrpSpPr>
            <p:nvPr/>
          </p:nvGrpSpPr>
          <p:grpSpPr bwMode="auto">
            <a:xfrm>
              <a:off x="2569" y="186"/>
              <a:ext cx="433" cy="195"/>
              <a:chOff x="0" y="-1"/>
              <a:chExt cx="20000" cy="20001"/>
            </a:xfrm>
          </p:grpSpPr>
          <p:sp>
            <p:nvSpPr>
              <p:cNvPr id="31861" name="Oval 29"/>
              <p:cNvSpPr>
                <a:spLocks noChangeArrowheads="1"/>
              </p:cNvSpPr>
              <p:nvPr/>
            </p:nvSpPr>
            <p:spPr bwMode="auto">
              <a:xfrm>
                <a:off x="0" y="15019"/>
                <a:ext cx="20000" cy="4981"/>
              </a:xfrm>
              <a:prstGeom prst="ellipse">
                <a:avLst/>
              </a:prstGeom>
              <a:solidFill>
                <a:srgbClr val="4DB3E6"/>
              </a:solidFill>
              <a:ln w="3175">
                <a:solidFill>
                  <a:srgbClr val="4DB3E6"/>
                </a:solidFill>
                <a:round/>
                <a:headEnd/>
                <a:tailEnd/>
              </a:ln>
            </p:spPr>
            <p:txBody>
              <a:bodyPr/>
              <a:lstStyle/>
              <a:p>
                <a:endParaRPr lang="en-US"/>
              </a:p>
            </p:txBody>
          </p:sp>
          <p:sp>
            <p:nvSpPr>
              <p:cNvPr id="31862" name="Freeform 30"/>
              <p:cNvSpPr>
                <a:spLocks/>
              </p:cNvSpPr>
              <p:nvPr/>
            </p:nvSpPr>
            <p:spPr bwMode="auto">
              <a:xfrm>
                <a:off x="20" y="2557"/>
                <a:ext cx="19980" cy="14807"/>
              </a:xfrm>
              <a:custGeom>
                <a:avLst/>
                <a:gdLst>
                  <a:gd name="T0" fmla="*/ 19901 w 20000"/>
                  <a:gd name="T1" fmla="*/ 0 h 20000"/>
                  <a:gd name="T2" fmla="*/ 19901 w 20000"/>
                  <a:gd name="T3" fmla="*/ 5992 h 20000"/>
                  <a:gd name="T4" fmla="*/ 0 w 20000"/>
                  <a:gd name="T5" fmla="*/ 5992 h 20000"/>
                  <a:gd name="T6" fmla="*/ 0 w 20000"/>
                  <a:gd name="T7" fmla="*/ 0 h 20000"/>
                  <a:gd name="T8" fmla="*/ 19901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44"/>
                    </a:lnTo>
                    <a:lnTo>
                      <a:pt x="0" y="19944"/>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863" name="Oval 31"/>
              <p:cNvSpPr>
                <a:spLocks noChangeArrowheads="1"/>
              </p:cNvSpPr>
              <p:nvPr/>
            </p:nvSpPr>
            <p:spPr bwMode="auto">
              <a:xfrm>
                <a:off x="0" y="-1"/>
                <a:ext cx="20000" cy="4981"/>
              </a:xfrm>
              <a:prstGeom prst="ellipse">
                <a:avLst/>
              </a:prstGeom>
              <a:solidFill>
                <a:srgbClr val="4DB3E6"/>
              </a:solidFill>
              <a:ln w="3175">
                <a:solidFill>
                  <a:srgbClr val="4DB3E6"/>
                </a:solidFill>
                <a:round/>
                <a:headEnd/>
                <a:tailEnd/>
              </a:ln>
            </p:spPr>
            <p:txBody>
              <a:bodyPr/>
              <a:lstStyle/>
              <a:p>
                <a:endParaRPr lang="en-US"/>
              </a:p>
            </p:txBody>
          </p:sp>
        </p:grpSp>
        <p:sp>
          <p:nvSpPr>
            <p:cNvPr id="31761" name="Oval 32"/>
            <p:cNvSpPr>
              <a:spLocks noChangeArrowheads="1"/>
            </p:cNvSpPr>
            <p:nvPr/>
          </p:nvSpPr>
          <p:spPr bwMode="auto">
            <a:xfrm>
              <a:off x="2569" y="332"/>
              <a:ext cx="433" cy="49"/>
            </a:xfrm>
            <a:prstGeom prst="ellipse">
              <a:avLst/>
            </a:pr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62" name="Freeform 33"/>
            <p:cNvSpPr>
              <a:spLocks/>
            </p:cNvSpPr>
            <p:nvPr/>
          </p:nvSpPr>
          <p:spPr bwMode="auto">
            <a:xfrm>
              <a:off x="2569" y="211"/>
              <a:ext cx="433" cy="14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44"/>
                  </a:lnTo>
                  <a:lnTo>
                    <a:pt x="0" y="19944"/>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63" name="Freeform 34"/>
            <p:cNvSpPr>
              <a:spLocks/>
            </p:cNvSpPr>
            <p:nvPr/>
          </p:nvSpPr>
          <p:spPr bwMode="auto">
            <a:xfrm>
              <a:off x="2573" y="332"/>
              <a:ext cx="425"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692"/>
                  </a:lnTo>
                  <a:lnTo>
                    <a:pt x="0" y="19692"/>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764" name="Rectangle 35"/>
            <p:cNvSpPr>
              <a:spLocks noChangeArrowheads="1"/>
            </p:cNvSpPr>
            <p:nvPr/>
          </p:nvSpPr>
          <p:spPr bwMode="auto">
            <a:xfrm>
              <a:off x="2640" y="265"/>
              <a:ext cx="231"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64000"/>
                </a:lnSpc>
              </a:pPr>
              <a:r>
                <a:rPr sz="1000" noProof="1">
                  <a:solidFill>
                    <a:srgbClr val="000000"/>
                  </a:solidFill>
                  <a:latin typeface="Arial" charset="0"/>
                </a:rPr>
                <a:t>Disk</a:t>
              </a:r>
            </a:p>
          </p:txBody>
        </p:sp>
        <p:sp>
          <p:nvSpPr>
            <p:cNvPr id="31765" name="Freeform 36"/>
            <p:cNvSpPr>
              <a:spLocks/>
            </p:cNvSpPr>
            <p:nvPr/>
          </p:nvSpPr>
          <p:spPr bwMode="auto">
            <a:xfrm>
              <a:off x="2572" y="206"/>
              <a:ext cx="428" cy="2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701"/>
                  </a:lnTo>
                  <a:lnTo>
                    <a:pt x="0" y="19701"/>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766" name="Oval 37"/>
            <p:cNvSpPr>
              <a:spLocks noChangeArrowheads="1"/>
            </p:cNvSpPr>
            <p:nvPr/>
          </p:nvSpPr>
          <p:spPr bwMode="auto">
            <a:xfrm>
              <a:off x="2569" y="186"/>
              <a:ext cx="433" cy="48"/>
            </a:xfrm>
            <a:prstGeom prst="ellipse">
              <a:avLst/>
            </a:pr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67" name="Group 38"/>
            <p:cNvGrpSpPr>
              <a:grpSpLocks/>
            </p:cNvGrpSpPr>
            <p:nvPr/>
          </p:nvGrpSpPr>
          <p:grpSpPr bwMode="auto">
            <a:xfrm>
              <a:off x="1729" y="1381"/>
              <a:ext cx="432" cy="195"/>
              <a:chOff x="0" y="-1"/>
              <a:chExt cx="20000" cy="20001"/>
            </a:xfrm>
          </p:grpSpPr>
          <p:sp>
            <p:nvSpPr>
              <p:cNvPr id="31858" name="Oval 39"/>
              <p:cNvSpPr>
                <a:spLocks noChangeArrowheads="1"/>
              </p:cNvSpPr>
              <p:nvPr/>
            </p:nvSpPr>
            <p:spPr bwMode="auto">
              <a:xfrm>
                <a:off x="0" y="15019"/>
                <a:ext cx="20000" cy="4981"/>
              </a:xfrm>
              <a:prstGeom prst="ellipse">
                <a:avLst/>
              </a:prstGeom>
              <a:solidFill>
                <a:srgbClr val="4DB3E6"/>
              </a:solidFill>
              <a:ln w="3175">
                <a:solidFill>
                  <a:srgbClr val="4DB3E6"/>
                </a:solidFill>
                <a:round/>
                <a:headEnd/>
                <a:tailEnd/>
              </a:ln>
            </p:spPr>
            <p:txBody>
              <a:bodyPr/>
              <a:lstStyle/>
              <a:p>
                <a:endParaRPr lang="en-US"/>
              </a:p>
            </p:txBody>
          </p:sp>
          <p:sp>
            <p:nvSpPr>
              <p:cNvPr id="31859" name="Freeform 40"/>
              <p:cNvSpPr>
                <a:spLocks/>
              </p:cNvSpPr>
              <p:nvPr/>
            </p:nvSpPr>
            <p:spPr bwMode="auto">
              <a:xfrm>
                <a:off x="20" y="2557"/>
                <a:ext cx="19980" cy="14827"/>
              </a:xfrm>
              <a:custGeom>
                <a:avLst/>
                <a:gdLst>
                  <a:gd name="T0" fmla="*/ 19901 w 20000"/>
                  <a:gd name="T1" fmla="*/ 0 h 20000"/>
                  <a:gd name="T2" fmla="*/ 19901 w 20000"/>
                  <a:gd name="T3" fmla="*/ 6024 h 20000"/>
                  <a:gd name="T4" fmla="*/ 0 w 20000"/>
                  <a:gd name="T5" fmla="*/ 6024 h 20000"/>
                  <a:gd name="T6" fmla="*/ 0 w 20000"/>
                  <a:gd name="T7" fmla="*/ 0 h 20000"/>
                  <a:gd name="T8" fmla="*/ 19901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44"/>
                    </a:lnTo>
                    <a:lnTo>
                      <a:pt x="0" y="19944"/>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860" name="Oval 41"/>
              <p:cNvSpPr>
                <a:spLocks noChangeArrowheads="1"/>
              </p:cNvSpPr>
              <p:nvPr/>
            </p:nvSpPr>
            <p:spPr bwMode="auto">
              <a:xfrm>
                <a:off x="0" y="-1"/>
                <a:ext cx="20000" cy="4981"/>
              </a:xfrm>
              <a:prstGeom prst="ellipse">
                <a:avLst/>
              </a:prstGeom>
              <a:solidFill>
                <a:srgbClr val="4DB3E6"/>
              </a:solidFill>
              <a:ln w="3175">
                <a:solidFill>
                  <a:srgbClr val="4DB3E6"/>
                </a:solidFill>
                <a:round/>
                <a:headEnd/>
                <a:tailEnd/>
              </a:ln>
            </p:spPr>
            <p:txBody>
              <a:bodyPr/>
              <a:lstStyle/>
              <a:p>
                <a:endParaRPr lang="en-US"/>
              </a:p>
            </p:txBody>
          </p:sp>
        </p:grpSp>
        <p:sp>
          <p:nvSpPr>
            <p:cNvPr id="31768" name="Oval 42"/>
            <p:cNvSpPr>
              <a:spLocks noChangeArrowheads="1"/>
            </p:cNvSpPr>
            <p:nvPr/>
          </p:nvSpPr>
          <p:spPr bwMode="auto">
            <a:xfrm>
              <a:off x="1729" y="1527"/>
              <a:ext cx="432" cy="49"/>
            </a:xfrm>
            <a:prstGeom prst="ellipse">
              <a:avLst/>
            </a:pr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69" name="Freeform 43"/>
            <p:cNvSpPr>
              <a:spLocks/>
            </p:cNvSpPr>
            <p:nvPr/>
          </p:nvSpPr>
          <p:spPr bwMode="auto">
            <a:xfrm>
              <a:off x="1729" y="1406"/>
              <a:ext cx="432" cy="14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44"/>
                  </a:lnTo>
                  <a:lnTo>
                    <a:pt x="0" y="19944"/>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70" name="Freeform 44"/>
            <p:cNvSpPr>
              <a:spLocks/>
            </p:cNvSpPr>
            <p:nvPr/>
          </p:nvSpPr>
          <p:spPr bwMode="auto">
            <a:xfrm>
              <a:off x="1733" y="1527"/>
              <a:ext cx="424"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692"/>
                  </a:lnTo>
                  <a:lnTo>
                    <a:pt x="0" y="19692"/>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771" name="Rectangle 45"/>
            <p:cNvSpPr>
              <a:spLocks noChangeArrowheads="1"/>
            </p:cNvSpPr>
            <p:nvPr/>
          </p:nvSpPr>
          <p:spPr bwMode="auto">
            <a:xfrm>
              <a:off x="1824" y="1440"/>
              <a:ext cx="254"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64000"/>
                </a:lnSpc>
              </a:pPr>
              <a:r>
                <a:rPr sz="1000" noProof="1">
                  <a:solidFill>
                    <a:srgbClr val="000000"/>
                  </a:solidFill>
                  <a:latin typeface="Arial" charset="0"/>
                </a:rPr>
                <a:t>Disk</a:t>
              </a:r>
            </a:p>
          </p:txBody>
        </p:sp>
        <p:sp>
          <p:nvSpPr>
            <p:cNvPr id="31772" name="Freeform 46"/>
            <p:cNvSpPr>
              <a:spLocks/>
            </p:cNvSpPr>
            <p:nvPr/>
          </p:nvSpPr>
          <p:spPr bwMode="auto">
            <a:xfrm>
              <a:off x="1732" y="1402"/>
              <a:ext cx="427" cy="2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701"/>
                  </a:lnTo>
                  <a:lnTo>
                    <a:pt x="0" y="19701"/>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773" name="Oval 47"/>
            <p:cNvSpPr>
              <a:spLocks noChangeArrowheads="1"/>
            </p:cNvSpPr>
            <p:nvPr/>
          </p:nvSpPr>
          <p:spPr bwMode="auto">
            <a:xfrm>
              <a:off x="1729" y="1381"/>
              <a:ext cx="432" cy="48"/>
            </a:xfrm>
            <a:prstGeom prst="ellipse">
              <a:avLst/>
            </a:pr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74" name="Freeform 48"/>
            <p:cNvSpPr>
              <a:spLocks/>
            </p:cNvSpPr>
            <p:nvPr/>
          </p:nvSpPr>
          <p:spPr bwMode="auto">
            <a:xfrm>
              <a:off x="1607" y="921"/>
              <a:ext cx="672"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solidFill>
              <a:srgbClr val="4DB3E6"/>
            </a:solidFill>
            <a:ln w="3175">
              <a:solidFill>
                <a:srgbClr val="4DB3E6"/>
              </a:solidFill>
              <a:round/>
              <a:headEnd/>
              <a:tailEnd/>
            </a:ln>
          </p:spPr>
          <p:txBody>
            <a:bodyPr/>
            <a:lstStyle/>
            <a:p>
              <a:endParaRPr lang="en-US"/>
            </a:p>
          </p:txBody>
        </p:sp>
        <p:sp>
          <p:nvSpPr>
            <p:cNvPr id="31775" name="Freeform 49"/>
            <p:cNvSpPr>
              <a:spLocks/>
            </p:cNvSpPr>
            <p:nvPr/>
          </p:nvSpPr>
          <p:spPr bwMode="auto">
            <a:xfrm>
              <a:off x="1607" y="500"/>
              <a:ext cx="672"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solidFill>
              <a:srgbClr val="4DB3E6"/>
            </a:solidFill>
            <a:ln w="3175">
              <a:solidFill>
                <a:srgbClr val="4DB3E6"/>
              </a:solidFill>
              <a:round/>
              <a:headEnd/>
              <a:tailEnd/>
            </a:ln>
          </p:spPr>
          <p:txBody>
            <a:bodyPr/>
            <a:lstStyle/>
            <a:p>
              <a:endParaRPr lang="en-US"/>
            </a:p>
          </p:txBody>
        </p:sp>
        <p:sp>
          <p:nvSpPr>
            <p:cNvPr id="31776" name="Freeform 50"/>
            <p:cNvSpPr>
              <a:spLocks/>
            </p:cNvSpPr>
            <p:nvPr/>
          </p:nvSpPr>
          <p:spPr bwMode="auto">
            <a:xfrm>
              <a:off x="1607" y="139"/>
              <a:ext cx="672"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solidFill>
              <a:srgbClr val="4DB3E6"/>
            </a:solidFill>
            <a:ln w="3175">
              <a:solidFill>
                <a:srgbClr val="4DB3E6"/>
              </a:solidFill>
              <a:round/>
              <a:headEnd/>
              <a:tailEnd/>
            </a:ln>
          </p:spPr>
          <p:txBody>
            <a:bodyPr/>
            <a:lstStyle/>
            <a:p>
              <a:endParaRPr lang="en-US"/>
            </a:p>
          </p:txBody>
        </p:sp>
        <p:sp>
          <p:nvSpPr>
            <p:cNvPr id="31777" name="Freeform 51"/>
            <p:cNvSpPr>
              <a:spLocks/>
            </p:cNvSpPr>
            <p:nvPr/>
          </p:nvSpPr>
          <p:spPr bwMode="auto">
            <a:xfrm>
              <a:off x="1607" y="139"/>
              <a:ext cx="672"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78" name="Rectangle 52"/>
            <p:cNvSpPr>
              <a:spLocks noChangeArrowheads="1"/>
            </p:cNvSpPr>
            <p:nvPr/>
          </p:nvSpPr>
          <p:spPr bwMode="auto">
            <a:xfrm>
              <a:off x="1728" y="239"/>
              <a:ext cx="33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64000"/>
                </a:lnSpc>
              </a:pPr>
              <a:r>
                <a:rPr sz="1200" noProof="1">
                  <a:solidFill>
                    <a:srgbClr val="000000"/>
                  </a:solidFill>
                  <a:latin typeface="Arial" charset="0"/>
                </a:rPr>
                <a:t>Editor</a:t>
              </a:r>
            </a:p>
          </p:txBody>
        </p:sp>
        <p:sp>
          <p:nvSpPr>
            <p:cNvPr id="31779" name="Freeform 53"/>
            <p:cNvSpPr>
              <a:spLocks/>
            </p:cNvSpPr>
            <p:nvPr/>
          </p:nvSpPr>
          <p:spPr bwMode="auto">
            <a:xfrm>
              <a:off x="1607" y="500"/>
              <a:ext cx="672"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80" name="Rectangle 54"/>
            <p:cNvSpPr>
              <a:spLocks noChangeArrowheads="1"/>
            </p:cNvSpPr>
            <p:nvPr/>
          </p:nvSpPr>
          <p:spPr bwMode="auto">
            <a:xfrm>
              <a:off x="1680" y="601"/>
              <a:ext cx="576"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64000"/>
                </a:lnSpc>
              </a:pPr>
              <a:r>
                <a:rPr sz="1200" noProof="1">
                  <a:solidFill>
                    <a:srgbClr val="000000"/>
                  </a:solidFill>
                  <a:latin typeface="Arial" charset="0"/>
                </a:rPr>
                <a:t>Compiler</a:t>
              </a:r>
            </a:p>
          </p:txBody>
        </p:sp>
        <p:sp>
          <p:nvSpPr>
            <p:cNvPr id="31781" name="Freeform 55"/>
            <p:cNvSpPr>
              <a:spLocks/>
            </p:cNvSpPr>
            <p:nvPr/>
          </p:nvSpPr>
          <p:spPr bwMode="auto">
            <a:xfrm>
              <a:off x="1607" y="921"/>
              <a:ext cx="672"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82" name="Rectangle 56"/>
            <p:cNvSpPr>
              <a:spLocks noChangeArrowheads="1"/>
            </p:cNvSpPr>
            <p:nvPr/>
          </p:nvSpPr>
          <p:spPr bwMode="auto">
            <a:xfrm>
              <a:off x="1632" y="1022"/>
              <a:ext cx="624"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64000"/>
                </a:lnSpc>
              </a:pPr>
              <a:r>
                <a:rPr sz="1200" noProof="1">
                  <a:solidFill>
                    <a:srgbClr val="000000"/>
                  </a:solidFill>
                  <a:latin typeface="Arial" charset="0"/>
                </a:rPr>
                <a:t>Class Loader</a:t>
              </a:r>
            </a:p>
          </p:txBody>
        </p:sp>
        <p:sp>
          <p:nvSpPr>
            <p:cNvPr id="31783" name="Freeform 57"/>
            <p:cNvSpPr>
              <a:spLocks/>
            </p:cNvSpPr>
            <p:nvPr/>
          </p:nvSpPr>
          <p:spPr bwMode="auto">
            <a:xfrm>
              <a:off x="2282" y="283"/>
              <a:ext cx="288" cy="0"/>
            </a:xfrm>
            <a:custGeom>
              <a:avLst/>
              <a:gdLst>
                <a:gd name="T0" fmla="*/ 0 w 20000"/>
                <a:gd name="T1" fmla="*/ 0 h 20000"/>
                <a:gd name="T2" fmla="*/ 0 w 20000"/>
                <a:gd name="T3" fmla="*/ 0 h 20000"/>
                <a:gd name="T4" fmla="*/ 0 60000 65536"/>
                <a:gd name="T5" fmla="*/ 0 60000 65536"/>
                <a:gd name="T6" fmla="*/ 0 w 20000"/>
                <a:gd name="T7" fmla="*/ 0 h 20000"/>
                <a:gd name="T8" fmla="*/ 20000 w 20000"/>
                <a:gd name="T9" fmla="*/ 0 h 20000"/>
              </a:gdLst>
              <a:ahLst/>
              <a:cxnLst>
                <a:cxn ang="T4">
                  <a:pos x="T0" y="T1"/>
                </a:cxn>
                <a:cxn ang="T5">
                  <a:pos x="T2" y="T3"/>
                </a:cxn>
              </a:cxnLst>
              <a:rect l="T6" t="T7" r="T8" b="T9"/>
              <a:pathLst>
                <a:path w="20000" h="20000">
                  <a:moveTo>
                    <a:pt x="19972" y="0"/>
                  </a:moveTo>
                  <a:lnTo>
                    <a:pt x="0" y="0"/>
                  </a:lnTo>
                </a:path>
              </a:pathLst>
            </a:custGeom>
            <a:noFill/>
            <a:ln w="3175">
              <a:solidFill>
                <a:srgbClr val="000000"/>
              </a:solidFill>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84" name="Freeform 58"/>
            <p:cNvSpPr>
              <a:spLocks/>
            </p:cNvSpPr>
            <p:nvPr/>
          </p:nvSpPr>
          <p:spPr bwMode="auto">
            <a:xfrm>
              <a:off x="2282" y="644"/>
              <a:ext cx="288" cy="0"/>
            </a:xfrm>
            <a:custGeom>
              <a:avLst/>
              <a:gdLst>
                <a:gd name="T0" fmla="*/ 0 w 20000"/>
                <a:gd name="T1" fmla="*/ 0 h 20000"/>
                <a:gd name="T2" fmla="*/ 0 w 20000"/>
                <a:gd name="T3" fmla="*/ 0 h 20000"/>
                <a:gd name="T4" fmla="*/ 0 60000 65536"/>
                <a:gd name="T5" fmla="*/ 0 60000 65536"/>
                <a:gd name="T6" fmla="*/ 0 w 20000"/>
                <a:gd name="T7" fmla="*/ 0 h 20000"/>
                <a:gd name="T8" fmla="*/ 20000 w 20000"/>
                <a:gd name="T9" fmla="*/ 0 h 20000"/>
              </a:gdLst>
              <a:ahLst/>
              <a:cxnLst>
                <a:cxn ang="T4">
                  <a:pos x="T0" y="T1"/>
                </a:cxn>
                <a:cxn ang="T5">
                  <a:pos x="T2" y="T3"/>
                </a:cxn>
              </a:cxnLst>
              <a:rect l="T6" t="T7" r="T8" b="T9"/>
              <a:pathLst>
                <a:path w="20000" h="20000">
                  <a:moveTo>
                    <a:pt x="19972" y="0"/>
                  </a:moveTo>
                  <a:lnTo>
                    <a:pt x="0" y="0"/>
                  </a:lnTo>
                </a:path>
              </a:pathLst>
            </a:custGeom>
            <a:noFill/>
            <a:ln w="3175">
              <a:solidFill>
                <a:srgbClr val="000000"/>
              </a:solidFill>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85" name="Freeform 59"/>
            <p:cNvSpPr>
              <a:spLocks/>
            </p:cNvSpPr>
            <p:nvPr/>
          </p:nvSpPr>
          <p:spPr bwMode="auto">
            <a:xfrm>
              <a:off x="1945" y="1209"/>
              <a:ext cx="1" cy="192"/>
            </a:xfrm>
            <a:custGeom>
              <a:avLst/>
              <a:gdLst>
                <a:gd name="T0" fmla="*/ 0 w 20000"/>
                <a:gd name="T1" fmla="*/ 0 h 20000"/>
                <a:gd name="T2" fmla="*/ 0 w 20000"/>
                <a:gd name="T3" fmla="*/ 0 h 20000"/>
                <a:gd name="T4" fmla="*/ 0 60000 65536"/>
                <a:gd name="T5" fmla="*/ 0 60000 65536"/>
                <a:gd name="T6" fmla="*/ 0 w 20000"/>
                <a:gd name="T7" fmla="*/ 0 h 20000"/>
                <a:gd name="T8" fmla="*/ 20000 w 20000"/>
                <a:gd name="T9" fmla="*/ 20000 h 20000"/>
              </a:gdLst>
              <a:ahLst/>
              <a:cxnLst>
                <a:cxn ang="T4">
                  <a:pos x="T0" y="T1"/>
                </a:cxn>
                <a:cxn ang="T5">
                  <a:pos x="T2" y="T3"/>
                </a:cxn>
              </a:cxnLst>
              <a:rect l="T6" t="T7" r="T8" b="T9"/>
              <a:pathLst>
                <a:path w="20000" h="20000">
                  <a:moveTo>
                    <a:pt x="0" y="0"/>
                  </a:moveTo>
                  <a:lnTo>
                    <a:pt x="0" y="19958"/>
                  </a:lnTo>
                </a:path>
              </a:pathLst>
            </a:custGeom>
            <a:noFill/>
            <a:ln w="3175">
              <a:solidFill>
                <a:srgbClr val="000000"/>
              </a:solidFill>
              <a:round/>
              <a:headEnd type="triangle" w="med" len="sm"/>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86" name="Freeform 60"/>
            <p:cNvSpPr>
              <a:spLocks/>
            </p:cNvSpPr>
            <p:nvPr/>
          </p:nvSpPr>
          <p:spPr bwMode="auto">
            <a:xfrm>
              <a:off x="2282" y="1065"/>
              <a:ext cx="288" cy="0"/>
            </a:xfrm>
            <a:custGeom>
              <a:avLst/>
              <a:gdLst>
                <a:gd name="T0" fmla="*/ 0 w 20000"/>
                <a:gd name="T1" fmla="*/ 0 h 20000"/>
                <a:gd name="T2" fmla="*/ 0 w 20000"/>
                <a:gd name="T3" fmla="*/ 0 h 20000"/>
                <a:gd name="T4" fmla="*/ 0 60000 65536"/>
                <a:gd name="T5" fmla="*/ 0 60000 65536"/>
                <a:gd name="T6" fmla="*/ 0 w 20000"/>
                <a:gd name="T7" fmla="*/ 0 h 20000"/>
                <a:gd name="T8" fmla="*/ 20000 w 20000"/>
                <a:gd name="T9" fmla="*/ 0 h 20000"/>
              </a:gdLst>
              <a:ahLst/>
              <a:cxnLst>
                <a:cxn ang="T4">
                  <a:pos x="T0" y="T1"/>
                </a:cxn>
                <a:cxn ang="T5">
                  <a:pos x="T2" y="T3"/>
                </a:cxn>
              </a:cxnLst>
              <a:rect l="T6" t="T7" r="T8" b="T9"/>
              <a:pathLst>
                <a:path w="20000" h="20000">
                  <a:moveTo>
                    <a:pt x="19972" y="0"/>
                  </a:moveTo>
                  <a:lnTo>
                    <a:pt x="0" y="0"/>
                  </a:lnTo>
                </a:path>
              </a:pathLst>
            </a:custGeom>
            <a:noFill/>
            <a:ln w="3175">
              <a:solidFill>
                <a:srgbClr val="000000"/>
              </a:solidFill>
              <a:round/>
              <a:headEnd type="triangle" w="med" len="sm"/>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787" name="Group 61"/>
            <p:cNvGrpSpPr>
              <a:grpSpLocks/>
            </p:cNvGrpSpPr>
            <p:nvPr/>
          </p:nvGrpSpPr>
          <p:grpSpPr bwMode="auto">
            <a:xfrm>
              <a:off x="3049" y="844"/>
              <a:ext cx="97" cy="960"/>
              <a:chOff x="0" y="0"/>
              <a:chExt cx="20000" cy="20000"/>
            </a:xfrm>
          </p:grpSpPr>
          <p:sp>
            <p:nvSpPr>
              <p:cNvPr id="31854" name="Arc 62"/>
              <p:cNvSpPr>
                <a:spLocks/>
              </p:cNvSpPr>
              <p:nvPr/>
            </p:nvSpPr>
            <p:spPr bwMode="auto">
              <a:xfrm>
                <a:off x="0" y="0"/>
                <a:ext cx="10045" cy="5005"/>
              </a:xfrm>
              <a:custGeom>
                <a:avLst/>
                <a:gdLst>
                  <a:gd name="T0" fmla="*/ 0 w 21600"/>
                  <a:gd name="T1" fmla="*/ 0 h 21600"/>
                  <a:gd name="T2" fmla="*/ 470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55" name="Arc 63"/>
              <p:cNvSpPr>
                <a:spLocks/>
              </p:cNvSpPr>
              <p:nvPr/>
            </p:nvSpPr>
            <p:spPr bwMode="auto">
              <a:xfrm flipV="1">
                <a:off x="0" y="14995"/>
                <a:ext cx="10045" cy="5005"/>
              </a:xfrm>
              <a:custGeom>
                <a:avLst/>
                <a:gdLst>
                  <a:gd name="T0" fmla="*/ 0 w 21600"/>
                  <a:gd name="T1" fmla="*/ 0 h 21600"/>
                  <a:gd name="T2" fmla="*/ 470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56" name="Arc 64"/>
              <p:cNvSpPr>
                <a:spLocks/>
              </p:cNvSpPr>
              <p:nvPr/>
            </p:nvSpPr>
            <p:spPr bwMode="auto">
              <a:xfrm flipH="1">
                <a:off x="9955" y="9994"/>
                <a:ext cx="10045" cy="5009"/>
              </a:xfrm>
              <a:custGeom>
                <a:avLst/>
                <a:gdLst>
                  <a:gd name="T0" fmla="*/ 0 w 21600"/>
                  <a:gd name="T1" fmla="*/ 0 h 21600"/>
                  <a:gd name="T2" fmla="*/ 470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57" name="Arc 65"/>
              <p:cNvSpPr>
                <a:spLocks/>
              </p:cNvSpPr>
              <p:nvPr/>
            </p:nvSpPr>
            <p:spPr bwMode="auto">
              <a:xfrm flipH="1" flipV="1">
                <a:off x="9955" y="4997"/>
                <a:ext cx="10045" cy="5009"/>
              </a:xfrm>
              <a:custGeom>
                <a:avLst/>
                <a:gdLst>
                  <a:gd name="T0" fmla="*/ 0 w 21600"/>
                  <a:gd name="T1" fmla="*/ 0 h 21600"/>
                  <a:gd name="T2" fmla="*/ 470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1788" name="Group 66"/>
            <p:cNvGrpSpPr>
              <a:grpSpLocks/>
            </p:cNvGrpSpPr>
            <p:nvPr/>
          </p:nvGrpSpPr>
          <p:grpSpPr bwMode="auto">
            <a:xfrm>
              <a:off x="3049" y="139"/>
              <a:ext cx="97" cy="288"/>
              <a:chOff x="0" y="0"/>
              <a:chExt cx="20000" cy="19998"/>
            </a:xfrm>
          </p:grpSpPr>
          <p:sp>
            <p:nvSpPr>
              <p:cNvPr id="31850" name="Arc 67"/>
              <p:cNvSpPr>
                <a:spLocks/>
              </p:cNvSpPr>
              <p:nvPr/>
            </p:nvSpPr>
            <p:spPr bwMode="auto">
              <a:xfrm>
                <a:off x="0" y="0"/>
                <a:ext cx="10045" cy="5029"/>
              </a:xfrm>
              <a:custGeom>
                <a:avLst/>
                <a:gdLst>
                  <a:gd name="T0" fmla="*/ 0 w 21600"/>
                  <a:gd name="T1" fmla="*/ 0 h 21600"/>
                  <a:gd name="T2" fmla="*/ 470 w 21600"/>
                  <a:gd name="T3" fmla="*/ 15 h 21600"/>
                  <a:gd name="T4" fmla="*/ 0 w 21600"/>
                  <a:gd name="T5" fmla="*/ 1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51" name="Arc 68"/>
              <p:cNvSpPr>
                <a:spLocks/>
              </p:cNvSpPr>
              <p:nvPr/>
            </p:nvSpPr>
            <p:spPr bwMode="auto">
              <a:xfrm flipV="1">
                <a:off x="0" y="14983"/>
                <a:ext cx="10045" cy="5015"/>
              </a:xfrm>
              <a:custGeom>
                <a:avLst/>
                <a:gdLst>
                  <a:gd name="T0" fmla="*/ 0 w 21600"/>
                  <a:gd name="T1" fmla="*/ 0 h 21600"/>
                  <a:gd name="T2" fmla="*/ 470 w 21600"/>
                  <a:gd name="T3" fmla="*/ 15 h 21600"/>
                  <a:gd name="T4" fmla="*/ 0 w 21600"/>
                  <a:gd name="T5" fmla="*/ 1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52" name="Arc 69"/>
              <p:cNvSpPr>
                <a:spLocks/>
              </p:cNvSpPr>
              <p:nvPr/>
            </p:nvSpPr>
            <p:spPr bwMode="auto">
              <a:xfrm flipH="1">
                <a:off x="9955" y="9992"/>
                <a:ext cx="10045" cy="5016"/>
              </a:xfrm>
              <a:custGeom>
                <a:avLst/>
                <a:gdLst>
                  <a:gd name="T0" fmla="*/ 0 w 21600"/>
                  <a:gd name="T1" fmla="*/ 0 h 21600"/>
                  <a:gd name="T2" fmla="*/ 470 w 21600"/>
                  <a:gd name="T3" fmla="*/ 15 h 21600"/>
                  <a:gd name="T4" fmla="*/ 0 w 21600"/>
                  <a:gd name="T5" fmla="*/ 1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53" name="Arc 70"/>
              <p:cNvSpPr>
                <a:spLocks/>
              </p:cNvSpPr>
              <p:nvPr/>
            </p:nvSpPr>
            <p:spPr bwMode="auto">
              <a:xfrm flipH="1" flipV="1">
                <a:off x="9955" y="4990"/>
                <a:ext cx="10045" cy="5029"/>
              </a:xfrm>
              <a:custGeom>
                <a:avLst/>
                <a:gdLst>
                  <a:gd name="T0" fmla="*/ 0 w 21600"/>
                  <a:gd name="T1" fmla="*/ 0 h 21600"/>
                  <a:gd name="T2" fmla="*/ 470 w 21600"/>
                  <a:gd name="T3" fmla="*/ 15 h 21600"/>
                  <a:gd name="T4" fmla="*/ 0 w 21600"/>
                  <a:gd name="T5" fmla="*/ 1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1789" name="Group 71"/>
            <p:cNvGrpSpPr>
              <a:grpSpLocks/>
            </p:cNvGrpSpPr>
            <p:nvPr/>
          </p:nvGrpSpPr>
          <p:grpSpPr bwMode="auto">
            <a:xfrm>
              <a:off x="3049" y="493"/>
              <a:ext cx="97" cy="288"/>
              <a:chOff x="0" y="0"/>
              <a:chExt cx="20000" cy="19999"/>
            </a:xfrm>
          </p:grpSpPr>
          <p:sp>
            <p:nvSpPr>
              <p:cNvPr id="31846" name="Arc 72"/>
              <p:cNvSpPr>
                <a:spLocks/>
              </p:cNvSpPr>
              <p:nvPr/>
            </p:nvSpPr>
            <p:spPr bwMode="auto">
              <a:xfrm>
                <a:off x="0" y="0"/>
                <a:ext cx="10045" cy="5016"/>
              </a:xfrm>
              <a:custGeom>
                <a:avLst/>
                <a:gdLst>
                  <a:gd name="T0" fmla="*/ 0 w 21600"/>
                  <a:gd name="T1" fmla="*/ 0 h 21600"/>
                  <a:gd name="T2" fmla="*/ 470 w 21600"/>
                  <a:gd name="T3" fmla="*/ 15 h 21600"/>
                  <a:gd name="T4" fmla="*/ 0 w 21600"/>
                  <a:gd name="T5" fmla="*/ 1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47" name="Arc 73"/>
              <p:cNvSpPr>
                <a:spLocks/>
              </p:cNvSpPr>
              <p:nvPr/>
            </p:nvSpPr>
            <p:spPr bwMode="auto">
              <a:xfrm flipV="1">
                <a:off x="0" y="14970"/>
                <a:ext cx="10045" cy="5029"/>
              </a:xfrm>
              <a:custGeom>
                <a:avLst/>
                <a:gdLst>
                  <a:gd name="T0" fmla="*/ 0 w 21600"/>
                  <a:gd name="T1" fmla="*/ 0 h 21600"/>
                  <a:gd name="T2" fmla="*/ 470 w 21600"/>
                  <a:gd name="T3" fmla="*/ 15 h 21600"/>
                  <a:gd name="T4" fmla="*/ 0 w 21600"/>
                  <a:gd name="T5" fmla="*/ 1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48" name="Arc 74"/>
              <p:cNvSpPr>
                <a:spLocks/>
              </p:cNvSpPr>
              <p:nvPr/>
            </p:nvSpPr>
            <p:spPr bwMode="auto">
              <a:xfrm flipH="1">
                <a:off x="9955" y="9980"/>
                <a:ext cx="10045" cy="5016"/>
              </a:xfrm>
              <a:custGeom>
                <a:avLst/>
                <a:gdLst>
                  <a:gd name="T0" fmla="*/ 0 w 21600"/>
                  <a:gd name="T1" fmla="*/ 0 h 21600"/>
                  <a:gd name="T2" fmla="*/ 470 w 21600"/>
                  <a:gd name="T3" fmla="*/ 15 h 21600"/>
                  <a:gd name="T4" fmla="*/ 0 w 21600"/>
                  <a:gd name="T5" fmla="*/ 1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49" name="Arc 75"/>
              <p:cNvSpPr>
                <a:spLocks/>
              </p:cNvSpPr>
              <p:nvPr/>
            </p:nvSpPr>
            <p:spPr bwMode="auto">
              <a:xfrm flipH="1" flipV="1">
                <a:off x="9955" y="4990"/>
                <a:ext cx="10045" cy="5016"/>
              </a:xfrm>
              <a:custGeom>
                <a:avLst/>
                <a:gdLst>
                  <a:gd name="T0" fmla="*/ 0 w 21600"/>
                  <a:gd name="T1" fmla="*/ 0 h 21600"/>
                  <a:gd name="T2" fmla="*/ 470 w 21600"/>
                  <a:gd name="T3" fmla="*/ 15 h 21600"/>
                  <a:gd name="T4" fmla="*/ 0 w 21600"/>
                  <a:gd name="T5" fmla="*/ 1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790" name="Rectangle 76"/>
            <p:cNvSpPr>
              <a:spLocks noChangeArrowheads="1"/>
            </p:cNvSpPr>
            <p:nvPr/>
          </p:nvSpPr>
          <p:spPr bwMode="auto">
            <a:xfrm>
              <a:off x="3193" y="157"/>
              <a:ext cx="64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800" noProof="1">
                  <a:solidFill>
                    <a:srgbClr val="000000"/>
                  </a:solidFill>
                  <a:latin typeface="Arial" charset="0"/>
                </a:rPr>
                <a:t>Program is created in an editor and stored on disk in a file ending with </a:t>
              </a:r>
              <a:r>
                <a:rPr sz="800" noProof="1">
                  <a:solidFill>
                    <a:srgbClr val="000000"/>
                  </a:solidFill>
                  <a:latin typeface="Lucida Console" charset="0"/>
                </a:rPr>
                <a:t>.java</a:t>
              </a:r>
              <a:r>
                <a:rPr sz="800" noProof="1">
                  <a:solidFill>
                    <a:srgbClr val="000000"/>
                  </a:solidFill>
                  <a:latin typeface="Arial" charset="0"/>
                </a:rPr>
                <a:t>.</a:t>
              </a:r>
            </a:p>
          </p:txBody>
        </p:sp>
        <p:sp>
          <p:nvSpPr>
            <p:cNvPr id="31791" name="Rectangle 77"/>
            <p:cNvSpPr>
              <a:spLocks noChangeArrowheads="1"/>
            </p:cNvSpPr>
            <p:nvPr/>
          </p:nvSpPr>
          <p:spPr bwMode="auto">
            <a:xfrm>
              <a:off x="3193" y="543"/>
              <a:ext cx="669"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800" noProof="1">
                  <a:solidFill>
                    <a:srgbClr val="000000"/>
                  </a:solidFill>
                  <a:latin typeface="Arial" charset="0"/>
                </a:rPr>
                <a:t>Compiler creates bytecodes and stores them on disk in a file ending with </a:t>
              </a:r>
              <a:r>
                <a:rPr sz="800" noProof="1">
                  <a:solidFill>
                    <a:srgbClr val="000000"/>
                  </a:solidFill>
                  <a:latin typeface="Lucida Console" charset="0"/>
                </a:rPr>
                <a:t>.class</a:t>
              </a:r>
              <a:r>
                <a:rPr sz="800" noProof="1">
                  <a:solidFill>
                    <a:srgbClr val="000000"/>
                  </a:solidFill>
                  <a:latin typeface="Arial" charset="0"/>
                </a:rPr>
                <a:t>.</a:t>
              </a:r>
            </a:p>
          </p:txBody>
        </p:sp>
        <p:sp>
          <p:nvSpPr>
            <p:cNvPr id="31792" name="Rectangle 78"/>
            <p:cNvSpPr>
              <a:spLocks noChangeArrowheads="1"/>
            </p:cNvSpPr>
            <p:nvPr/>
          </p:nvSpPr>
          <p:spPr bwMode="auto">
            <a:xfrm>
              <a:off x="3192" y="1060"/>
              <a:ext cx="537"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800" noProof="1">
                  <a:solidFill>
                    <a:srgbClr val="000000"/>
                  </a:solidFill>
                  <a:latin typeface="Arial" charset="0"/>
                </a:rPr>
                <a:t>Class loader reads </a:t>
              </a:r>
              <a:r>
                <a:rPr sz="800" noProof="1">
                  <a:solidFill>
                    <a:srgbClr val="000000"/>
                  </a:solidFill>
                  <a:latin typeface="Lucida Console" charset="0"/>
                </a:rPr>
                <a:t>.class</a:t>
              </a:r>
              <a:r>
                <a:rPr sz="800" noProof="1">
                  <a:solidFill>
                    <a:srgbClr val="000000"/>
                  </a:solidFill>
                  <a:latin typeface="Arial" charset="0"/>
                </a:rPr>
                <a:t> files containing bytecodes from disk and puts those bytecodes in memory.</a:t>
              </a:r>
            </a:p>
          </p:txBody>
        </p:sp>
        <p:sp>
          <p:nvSpPr>
            <p:cNvPr id="31793" name="Rectangle 79"/>
            <p:cNvSpPr>
              <a:spLocks noChangeArrowheads="1"/>
            </p:cNvSpPr>
            <p:nvPr/>
          </p:nvSpPr>
          <p:spPr bwMode="auto">
            <a:xfrm>
              <a:off x="1082" y="252"/>
              <a:ext cx="504"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1200" noProof="1">
                  <a:solidFill>
                    <a:srgbClr val="000000"/>
                  </a:solidFill>
                  <a:latin typeface="Arial" charset="0"/>
                </a:rPr>
                <a:t>Phase 1</a:t>
              </a:r>
            </a:p>
          </p:txBody>
        </p:sp>
        <p:sp>
          <p:nvSpPr>
            <p:cNvPr id="31794" name="Rectangle 80"/>
            <p:cNvSpPr>
              <a:spLocks noChangeArrowheads="1"/>
            </p:cNvSpPr>
            <p:nvPr/>
          </p:nvSpPr>
          <p:spPr bwMode="auto">
            <a:xfrm>
              <a:off x="1082" y="616"/>
              <a:ext cx="504"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1200" noProof="1">
                  <a:solidFill>
                    <a:srgbClr val="000000"/>
                  </a:solidFill>
                  <a:latin typeface="Arial" charset="0"/>
                </a:rPr>
                <a:t>Phase 2</a:t>
              </a:r>
            </a:p>
          </p:txBody>
        </p:sp>
        <p:sp>
          <p:nvSpPr>
            <p:cNvPr id="31795" name="Rectangle 81"/>
            <p:cNvSpPr>
              <a:spLocks noChangeArrowheads="1"/>
            </p:cNvSpPr>
            <p:nvPr/>
          </p:nvSpPr>
          <p:spPr bwMode="auto">
            <a:xfrm>
              <a:off x="1082" y="1037"/>
              <a:ext cx="504"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1200" noProof="1">
                  <a:solidFill>
                    <a:srgbClr val="000000"/>
                  </a:solidFill>
                  <a:latin typeface="Arial" charset="0"/>
                </a:rPr>
                <a:t>Phase 3</a:t>
              </a:r>
            </a:p>
          </p:txBody>
        </p:sp>
        <p:grpSp>
          <p:nvGrpSpPr>
            <p:cNvPr id="31796" name="Group 82"/>
            <p:cNvGrpSpPr>
              <a:grpSpLocks/>
            </p:cNvGrpSpPr>
            <p:nvPr/>
          </p:nvGrpSpPr>
          <p:grpSpPr bwMode="auto">
            <a:xfrm>
              <a:off x="2569" y="1857"/>
              <a:ext cx="433" cy="931"/>
              <a:chOff x="0" y="0"/>
              <a:chExt cx="20000" cy="20002"/>
            </a:xfrm>
          </p:grpSpPr>
          <p:sp>
            <p:nvSpPr>
              <p:cNvPr id="31833" name="Rectangle 83"/>
              <p:cNvSpPr>
                <a:spLocks noChangeArrowheads="1"/>
              </p:cNvSpPr>
              <p:nvPr/>
            </p:nvSpPr>
            <p:spPr bwMode="auto">
              <a:xfrm>
                <a:off x="0" y="0"/>
                <a:ext cx="19981" cy="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algn="ctr" eaLnBrk="0" hangingPunct="0">
                  <a:lnSpc>
                    <a:spcPct val="80000"/>
                  </a:lnSpc>
                </a:pPr>
                <a:r>
                  <a:rPr sz="1000" noProof="1">
                    <a:solidFill>
                      <a:srgbClr val="000000"/>
                    </a:solidFill>
                    <a:latin typeface="Arial" charset="0"/>
                  </a:rPr>
                  <a:t>Primary</a:t>
                </a:r>
              </a:p>
              <a:p>
                <a:pPr algn="ctr" eaLnBrk="0" hangingPunct="0">
                  <a:lnSpc>
                    <a:spcPct val="80000"/>
                  </a:lnSpc>
                </a:pPr>
                <a:r>
                  <a:rPr sz="1000" noProof="1">
                    <a:solidFill>
                      <a:srgbClr val="000000"/>
                    </a:solidFill>
                    <a:latin typeface="Arial" charset="0"/>
                  </a:rPr>
                  <a:t>Memory</a:t>
                </a:r>
              </a:p>
            </p:txBody>
          </p:sp>
          <p:grpSp>
            <p:nvGrpSpPr>
              <p:cNvPr id="31834" name="Group 84"/>
              <p:cNvGrpSpPr>
                <a:grpSpLocks/>
              </p:cNvGrpSpPr>
              <p:nvPr/>
            </p:nvGrpSpPr>
            <p:grpSpPr bwMode="auto">
              <a:xfrm>
                <a:off x="0" y="3584"/>
                <a:ext cx="20000" cy="16418"/>
                <a:chOff x="0" y="0"/>
                <a:chExt cx="20000" cy="20000"/>
              </a:xfrm>
            </p:grpSpPr>
            <p:sp>
              <p:nvSpPr>
                <p:cNvPr id="31835" name="Freeform 85"/>
                <p:cNvSpPr>
                  <a:spLocks/>
                </p:cNvSpPr>
                <p:nvPr/>
              </p:nvSpPr>
              <p:spPr bwMode="auto">
                <a:xfrm>
                  <a:off x="0" y="0"/>
                  <a:ext cx="19831" cy="19981"/>
                </a:xfrm>
                <a:custGeom>
                  <a:avLst/>
                  <a:gdLst>
                    <a:gd name="T0" fmla="*/ 19314 w 20000"/>
                    <a:gd name="T1" fmla="*/ 0 h 20000"/>
                    <a:gd name="T2" fmla="*/ 19314 w 20000"/>
                    <a:gd name="T3" fmla="*/ 19914 h 20000"/>
                    <a:gd name="T4" fmla="*/ 0 w 20000"/>
                    <a:gd name="T5" fmla="*/ 19914 h 20000"/>
                    <a:gd name="T6" fmla="*/ 0 w 20000"/>
                    <a:gd name="T7" fmla="*/ 0 h 20000"/>
                    <a:gd name="T8" fmla="*/ 19314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90"/>
                      </a:lnTo>
                      <a:lnTo>
                        <a:pt x="0" y="19990"/>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836" name="Freeform 86"/>
                <p:cNvSpPr>
                  <a:spLocks/>
                </p:cNvSpPr>
                <p:nvPr/>
              </p:nvSpPr>
              <p:spPr bwMode="auto">
                <a:xfrm>
                  <a:off x="31" y="10"/>
                  <a:ext cx="19969" cy="2490"/>
                </a:xfrm>
                <a:custGeom>
                  <a:avLst/>
                  <a:gdLst>
                    <a:gd name="T0" fmla="*/ 19857 w 20000"/>
                    <a:gd name="T1" fmla="*/ 0 h 20000"/>
                    <a:gd name="T2" fmla="*/ 19857 w 20000"/>
                    <a:gd name="T3" fmla="*/ 5 h 20000"/>
                    <a:gd name="T4" fmla="*/ 0 w 20000"/>
                    <a:gd name="T5" fmla="*/ 5 h 20000"/>
                    <a:gd name="T6" fmla="*/ 0 w 20000"/>
                    <a:gd name="T7" fmla="*/ 0 h 20000"/>
                    <a:gd name="T8" fmla="*/ 19857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37" name="Freeform 87"/>
                <p:cNvSpPr>
                  <a:spLocks/>
                </p:cNvSpPr>
                <p:nvPr/>
              </p:nvSpPr>
              <p:spPr bwMode="auto">
                <a:xfrm>
                  <a:off x="31" y="2519"/>
                  <a:ext cx="19969" cy="2513"/>
                </a:xfrm>
                <a:custGeom>
                  <a:avLst/>
                  <a:gdLst>
                    <a:gd name="T0" fmla="*/ 19857 w 20000"/>
                    <a:gd name="T1" fmla="*/ 0 h 20000"/>
                    <a:gd name="T2" fmla="*/ 19857 w 20000"/>
                    <a:gd name="T3" fmla="*/ 5 h 20000"/>
                    <a:gd name="T4" fmla="*/ 0 w 20000"/>
                    <a:gd name="T5" fmla="*/ 5 h 20000"/>
                    <a:gd name="T6" fmla="*/ 0 w 20000"/>
                    <a:gd name="T7" fmla="*/ 0 h 20000"/>
                    <a:gd name="T8" fmla="*/ 19857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7"/>
                      </a:lnTo>
                      <a:lnTo>
                        <a:pt x="0" y="19917"/>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838" name="Group 88"/>
                <p:cNvGrpSpPr>
                  <a:grpSpLocks/>
                </p:cNvGrpSpPr>
                <p:nvPr/>
              </p:nvGrpSpPr>
              <p:grpSpPr bwMode="auto">
                <a:xfrm>
                  <a:off x="31" y="5032"/>
                  <a:ext cx="19969" cy="14968"/>
                  <a:chOff x="2" y="2"/>
                  <a:chExt cx="19996" cy="19997"/>
                </a:xfrm>
              </p:grpSpPr>
              <p:sp>
                <p:nvSpPr>
                  <p:cNvPr id="31839" name="Rectangle 89"/>
                  <p:cNvSpPr>
                    <a:spLocks noChangeArrowheads="1"/>
                  </p:cNvSpPr>
                  <p:nvPr/>
                </p:nvSpPr>
                <p:spPr bwMode="auto">
                  <a:xfrm>
                    <a:off x="8318" y="10110"/>
                    <a:ext cx="2242" cy="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algn="just" eaLnBrk="0" hangingPunct="0">
                      <a:lnSpc>
                        <a:spcPct val="88000"/>
                      </a:lnSpc>
                    </a:pPr>
                    <a:r>
                      <a:rPr sz="800" noProof="1">
                        <a:solidFill>
                          <a:srgbClr val="000000"/>
                        </a:solidFill>
                        <a:latin typeface="Arial" charset="0"/>
                      </a:rPr>
                      <a:t>.</a:t>
                    </a:r>
                  </a:p>
                  <a:p>
                    <a:pPr algn="just" eaLnBrk="0" hangingPunct="0">
                      <a:lnSpc>
                        <a:spcPct val="88000"/>
                      </a:lnSpc>
                    </a:pPr>
                    <a:r>
                      <a:rPr sz="800" noProof="1">
                        <a:solidFill>
                          <a:srgbClr val="000000"/>
                        </a:solidFill>
                        <a:latin typeface="Arial" charset="0"/>
                      </a:rPr>
                      <a:t>.</a:t>
                    </a:r>
                  </a:p>
                  <a:p>
                    <a:pPr algn="just" eaLnBrk="0" hangingPunct="0">
                      <a:lnSpc>
                        <a:spcPct val="88000"/>
                      </a:lnSpc>
                    </a:pPr>
                    <a:r>
                      <a:rPr sz="800" noProof="1">
                        <a:solidFill>
                          <a:srgbClr val="000000"/>
                        </a:solidFill>
                        <a:latin typeface="Arial" charset="0"/>
                      </a:rPr>
                      <a:t>.</a:t>
                    </a:r>
                  </a:p>
                </p:txBody>
              </p:sp>
              <p:sp>
                <p:nvSpPr>
                  <p:cNvPr id="31840" name="Freeform 90"/>
                  <p:cNvSpPr>
                    <a:spLocks/>
                  </p:cNvSpPr>
                  <p:nvPr/>
                </p:nvSpPr>
                <p:spPr bwMode="auto">
                  <a:xfrm>
                    <a:off x="2" y="2"/>
                    <a:ext cx="19996" cy="3325"/>
                  </a:xfrm>
                  <a:custGeom>
                    <a:avLst/>
                    <a:gdLst>
                      <a:gd name="T0" fmla="*/ 19965 w 20000"/>
                      <a:gd name="T1" fmla="*/ 0 h 20000"/>
                      <a:gd name="T2" fmla="*/ 19965 w 20000"/>
                      <a:gd name="T3" fmla="*/ 15 h 20000"/>
                      <a:gd name="T4" fmla="*/ 0 w 20000"/>
                      <a:gd name="T5" fmla="*/ 15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41" name="Freeform 91"/>
                  <p:cNvSpPr>
                    <a:spLocks/>
                  </p:cNvSpPr>
                  <p:nvPr/>
                </p:nvSpPr>
                <p:spPr bwMode="auto">
                  <a:xfrm>
                    <a:off x="2" y="3327"/>
                    <a:ext cx="19996" cy="3332"/>
                  </a:xfrm>
                  <a:custGeom>
                    <a:avLst/>
                    <a:gdLst>
                      <a:gd name="T0" fmla="*/ 19965 w 20000"/>
                      <a:gd name="T1" fmla="*/ 0 h 20000"/>
                      <a:gd name="T2" fmla="*/ 19965 w 20000"/>
                      <a:gd name="T3" fmla="*/ 15 h 20000"/>
                      <a:gd name="T4" fmla="*/ 0 w 20000"/>
                      <a:gd name="T5" fmla="*/ 15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42" name="Freeform 92"/>
                  <p:cNvSpPr>
                    <a:spLocks/>
                  </p:cNvSpPr>
                  <p:nvPr/>
                </p:nvSpPr>
                <p:spPr bwMode="auto">
                  <a:xfrm>
                    <a:off x="2" y="6673"/>
                    <a:ext cx="19996" cy="3326"/>
                  </a:xfrm>
                  <a:custGeom>
                    <a:avLst/>
                    <a:gdLst>
                      <a:gd name="T0" fmla="*/ 19965 w 20000"/>
                      <a:gd name="T1" fmla="*/ 0 h 20000"/>
                      <a:gd name="T2" fmla="*/ 19965 w 20000"/>
                      <a:gd name="T3" fmla="*/ 15 h 20000"/>
                      <a:gd name="T4" fmla="*/ 0 w 20000"/>
                      <a:gd name="T5" fmla="*/ 15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43" name="Freeform 93"/>
                  <p:cNvSpPr>
                    <a:spLocks/>
                  </p:cNvSpPr>
                  <p:nvPr/>
                </p:nvSpPr>
                <p:spPr bwMode="auto">
                  <a:xfrm>
                    <a:off x="2" y="9999"/>
                    <a:ext cx="19996" cy="6670"/>
                  </a:xfrm>
                  <a:custGeom>
                    <a:avLst/>
                    <a:gdLst>
                      <a:gd name="T0" fmla="*/ 19965 w 20000"/>
                      <a:gd name="T1" fmla="*/ 0 h 20000"/>
                      <a:gd name="T2" fmla="*/ 19965 w 20000"/>
                      <a:gd name="T3" fmla="*/ 247 h 20000"/>
                      <a:gd name="T4" fmla="*/ 0 w 20000"/>
                      <a:gd name="T5" fmla="*/ 247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58"/>
                        </a:lnTo>
                        <a:lnTo>
                          <a:pt x="0" y="19958"/>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44" name="Freeform 94"/>
                  <p:cNvSpPr>
                    <a:spLocks/>
                  </p:cNvSpPr>
                  <p:nvPr/>
                </p:nvSpPr>
                <p:spPr bwMode="auto">
                  <a:xfrm>
                    <a:off x="2" y="16669"/>
                    <a:ext cx="19996" cy="3330"/>
                  </a:xfrm>
                  <a:custGeom>
                    <a:avLst/>
                    <a:gdLst>
                      <a:gd name="T0" fmla="*/ 19965 w 20000"/>
                      <a:gd name="T1" fmla="*/ 0 h 20000"/>
                      <a:gd name="T2" fmla="*/ 19965 w 20000"/>
                      <a:gd name="T3" fmla="*/ 15 h 20000"/>
                      <a:gd name="T4" fmla="*/ 0 w 20000"/>
                      <a:gd name="T5" fmla="*/ 15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45" name="Rectangle 95"/>
                  <p:cNvSpPr>
                    <a:spLocks noChangeArrowheads="1"/>
                  </p:cNvSpPr>
                  <p:nvPr/>
                </p:nvSpPr>
                <p:spPr bwMode="auto">
                  <a:xfrm>
                    <a:off x="8876" y="9998"/>
                    <a:ext cx="2236" cy="7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algn="ctr" eaLnBrk="0" hangingPunct="0">
                      <a:lnSpc>
                        <a:spcPct val="64000"/>
                      </a:lnSpc>
                    </a:pPr>
                    <a:r>
                      <a:rPr sz="800" noProof="1">
                        <a:solidFill>
                          <a:srgbClr val="000000"/>
                        </a:solidFill>
                        <a:latin typeface="Arial" charset="0"/>
                      </a:rPr>
                      <a:t>.</a:t>
                    </a:r>
                  </a:p>
                  <a:p>
                    <a:pPr algn="ctr" eaLnBrk="0" hangingPunct="0">
                      <a:lnSpc>
                        <a:spcPct val="64000"/>
                      </a:lnSpc>
                    </a:pPr>
                    <a:r>
                      <a:rPr sz="800" noProof="1">
                        <a:solidFill>
                          <a:srgbClr val="000000"/>
                        </a:solidFill>
                        <a:latin typeface="Arial" charset="0"/>
                      </a:rPr>
                      <a:t>.</a:t>
                    </a:r>
                  </a:p>
                  <a:p>
                    <a:pPr algn="ctr" eaLnBrk="0" hangingPunct="0">
                      <a:lnSpc>
                        <a:spcPct val="64000"/>
                      </a:lnSpc>
                    </a:pPr>
                    <a:r>
                      <a:rPr sz="800" noProof="1">
                        <a:solidFill>
                          <a:srgbClr val="000000"/>
                        </a:solidFill>
                        <a:latin typeface="Arial" charset="0"/>
                      </a:rPr>
                      <a:t>.</a:t>
                    </a:r>
                  </a:p>
                </p:txBody>
              </p:sp>
            </p:grpSp>
          </p:grpSp>
        </p:grpSp>
        <p:sp>
          <p:nvSpPr>
            <p:cNvPr id="31797" name="Freeform 96"/>
            <p:cNvSpPr>
              <a:spLocks/>
            </p:cNvSpPr>
            <p:nvPr/>
          </p:nvSpPr>
          <p:spPr bwMode="auto">
            <a:xfrm>
              <a:off x="1607" y="1926"/>
              <a:ext cx="672"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solidFill>
              <a:srgbClr val="4DB3E6"/>
            </a:solidFill>
            <a:ln w="3175">
              <a:solidFill>
                <a:srgbClr val="4DB3E6"/>
              </a:solidFill>
              <a:round/>
              <a:headEnd/>
              <a:tailEnd/>
            </a:ln>
          </p:spPr>
          <p:txBody>
            <a:bodyPr/>
            <a:lstStyle/>
            <a:p>
              <a:endParaRPr lang="en-US"/>
            </a:p>
          </p:txBody>
        </p:sp>
        <p:sp>
          <p:nvSpPr>
            <p:cNvPr id="31798" name="Freeform 97"/>
            <p:cNvSpPr>
              <a:spLocks/>
            </p:cNvSpPr>
            <p:nvPr/>
          </p:nvSpPr>
          <p:spPr bwMode="auto">
            <a:xfrm>
              <a:off x="1607" y="1926"/>
              <a:ext cx="672"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799" name="Rectangle 98"/>
            <p:cNvSpPr>
              <a:spLocks noChangeArrowheads="1"/>
            </p:cNvSpPr>
            <p:nvPr/>
          </p:nvSpPr>
          <p:spPr bwMode="auto">
            <a:xfrm>
              <a:off x="1680" y="2016"/>
              <a:ext cx="66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64000"/>
                </a:lnSpc>
              </a:pPr>
              <a:r>
                <a:rPr sz="1200" noProof="1">
                  <a:solidFill>
                    <a:srgbClr val="000000"/>
                  </a:solidFill>
                  <a:latin typeface="Arial" charset="0"/>
                </a:rPr>
                <a:t>Bytecode Verifier</a:t>
              </a:r>
            </a:p>
          </p:txBody>
        </p:sp>
        <p:sp>
          <p:nvSpPr>
            <p:cNvPr id="31800" name="Freeform 99"/>
            <p:cNvSpPr>
              <a:spLocks/>
            </p:cNvSpPr>
            <p:nvPr/>
          </p:nvSpPr>
          <p:spPr bwMode="auto">
            <a:xfrm>
              <a:off x="2282" y="2068"/>
              <a:ext cx="288" cy="1"/>
            </a:xfrm>
            <a:custGeom>
              <a:avLst/>
              <a:gdLst>
                <a:gd name="T0" fmla="*/ 0 w 20000"/>
                <a:gd name="T1" fmla="*/ 0 h 20000"/>
                <a:gd name="T2" fmla="*/ 0 w 20000"/>
                <a:gd name="T3" fmla="*/ 0 h 20000"/>
                <a:gd name="T4" fmla="*/ 0 60000 65536"/>
                <a:gd name="T5" fmla="*/ 0 60000 65536"/>
                <a:gd name="T6" fmla="*/ 0 w 20000"/>
                <a:gd name="T7" fmla="*/ 0 h 20000"/>
                <a:gd name="T8" fmla="*/ 20000 w 20000"/>
                <a:gd name="T9" fmla="*/ 20000 h 20000"/>
              </a:gdLst>
              <a:ahLst/>
              <a:cxnLst>
                <a:cxn ang="T4">
                  <a:pos x="T0" y="T1"/>
                </a:cxn>
                <a:cxn ang="T5">
                  <a:pos x="T2" y="T3"/>
                </a:cxn>
              </a:cxnLst>
              <a:rect l="T6" t="T7" r="T8" b="T9"/>
              <a:pathLst>
                <a:path w="20000" h="20000">
                  <a:moveTo>
                    <a:pt x="19972" y="0"/>
                  </a:moveTo>
                  <a:lnTo>
                    <a:pt x="0" y="0"/>
                  </a:lnTo>
                </a:path>
              </a:pathLst>
            </a:custGeom>
            <a:noFill/>
            <a:ln w="3175">
              <a:solidFill>
                <a:srgbClr val="000000"/>
              </a:solidFill>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801" name="Group 100"/>
            <p:cNvGrpSpPr>
              <a:grpSpLocks/>
            </p:cNvGrpSpPr>
            <p:nvPr/>
          </p:nvGrpSpPr>
          <p:grpSpPr bwMode="auto">
            <a:xfrm>
              <a:off x="3049" y="1852"/>
              <a:ext cx="96" cy="960"/>
              <a:chOff x="0" y="0"/>
              <a:chExt cx="20000" cy="19999"/>
            </a:xfrm>
          </p:grpSpPr>
          <p:sp>
            <p:nvSpPr>
              <p:cNvPr id="31829" name="Arc 101"/>
              <p:cNvSpPr>
                <a:spLocks/>
              </p:cNvSpPr>
              <p:nvPr/>
            </p:nvSpPr>
            <p:spPr bwMode="auto">
              <a:xfrm>
                <a:off x="0" y="0"/>
                <a:ext cx="10056" cy="5006"/>
              </a:xfrm>
              <a:custGeom>
                <a:avLst/>
                <a:gdLst>
                  <a:gd name="T0" fmla="*/ 0 w 21600"/>
                  <a:gd name="T1" fmla="*/ 0 h 21600"/>
                  <a:gd name="T2" fmla="*/ 473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30" name="Arc 102"/>
              <p:cNvSpPr>
                <a:spLocks/>
              </p:cNvSpPr>
              <p:nvPr/>
            </p:nvSpPr>
            <p:spPr bwMode="auto">
              <a:xfrm flipV="1">
                <a:off x="0" y="14993"/>
                <a:ext cx="10056" cy="5006"/>
              </a:xfrm>
              <a:custGeom>
                <a:avLst/>
                <a:gdLst>
                  <a:gd name="T0" fmla="*/ 0 w 21600"/>
                  <a:gd name="T1" fmla="*/ 0 h 21600"/>
                  <a:gd name="T2" fmla="*/ 473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31" name="Arc 103"/>
              <p:cNvSpPr>
                <a:spLocks/>
              </p:cNvSpPr>
              <p:nvPr/>
            </p:nvSpPr>
            <p:spPr bwMode="auto">
              <a:xfrm flipH="1">
                <a:off x="9972" y="9996"/>
                <a:ext cx="10028" cy="5005"/>
              </a:xfrm>
              <a:custGeom>
                <a:avLst/>
                <a:gdLst>
                  <a:gd name="T0" fmla="*/ 0 w 21600"/>
                  <a:gd name="T1" fmla="*/ 0 h 21600"/>
                  <a:gd name="T2" fmla="*/ 466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32" name="Arc 104"/>
              <p:cNvSpPr>
                <a:spLocks/>
              </p:cNvSpPr>
              <p:nvPr/>
            </p:nvSpPr>
            <p:spPr bwMode="auto">
              <a:xfrm flipH="1" flipV="1">
                <a:off x="9944" y="4998"/>
                <a:ext cx="10056" cy="5005"/>
              </a:xfrm>
              <a:custGeom>
                <a:avLst/>
                <a:gdLst>
                  <a:gd name="T0" fmla="*/ 0 w 21600"/>
                  <a:gd name="T1" fmla="*/ 0 h 21600"/>
                  <a:gd name="T2" fmla="*/ 473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802" name="Rectangle 105"/>
            <p:cNvSpPr>
              <a:spLocks noChangeArrowheads="1"/>
            </p:cNvSpPr>
            <p:nvPr/>
          </p:nvSpPr>
          <p:spPr bwMode="auto">
            <a:xfrm>
              <a:off x="3193" y="2051"/>
              <a:ext cx="595"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800" noProof="1">
                  <a:solidFill>
                    <a:srgbClr val="000000"/>
                  </a:solidFill>
                  <a:latin typeface="Arial" charset="0"/>
                </a:rPr>
                <a:t>Bytecode verifier confirms that all bytecodes are valid and do not violate Java’s security restrictions.</a:t>
              </a:r>
            </a:p>
          </p:txBody>
        </p:sp>
        <p:sp>
          <p:nvSpPr>
            <p:cNvPr id="31803" name="Rectangle 106"/>
            <p:cNvSpPr>
              <a:spLocks noChangeArrowheads="1"/>
            </p:cNvSpPr>
            <p:nvPr/>
          </p:nvSpPr>
          <p:spPr bwMode="auto">
            <a:xfrm>
              <a:off x="1082" y="2042"/>
              <a:ext cx="504"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1200" noProof="1">
                  <a:solidFill>
                    <a:srgbClr val="000000"/>
                  </a:solidFill>
                  <a:latin typeface="Arial" charset="0"/>
                </a:rPr>
                <a:t>Phase 4</a:t>
              </a:r>
            </a:p>
          </p:txBody>
        </p:sp>
        <p:grpSp>
          <p:nvGrpSpPr>
            <p:cNvPr id="31804" name="Group 107"/>
            <p:cNvGrpSpPr>
              <a:grpSpLocks/>
            </p:cNvGrpSpPr>
            <p:nvPr/>
          </p:nvGrpSpPr>
          <p:grpSpPr bwMode="auto">
            <a:xfrm>
              <a:off x="2570" y="2868"/>
              <a:ext cx="432" cy="930"/>
              <a:chOff x="0" y="0"/>
              <a:chExt cx="20000" cy="20002"/>
            </a:xfrm>
          </p:grpSpPr>
          <p:sp>
            <p:nvSpPr>
              <p:cNvPr id="31816" name="Rectangle 108"/>
              <p:cNvSpPr>
                <a:spLocks noChangeArrowheads="1"/>
              </p:cNvSpPr>
              <p:nvPr/>
            </p:nvSpPr>
            <p:spPr bwMode="auto">
              <a:xfrm>
                <a:off x="0" y="0"/>
                <a:ext cx="19981" cy="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algn="ctr" eaLnBrk="0" hangingPunct="0">
                  <a:lnSpc>
                    <a:spcPct val="80000"/>
                  </a:lnSpc>
                </a:pPr>
                <a:r>
                  <a:rPr sz="1000" noProof="1">
                    <a:solidFill>
                      <a:srgbClr val="000000"/>
                    </a:solidFill>
                    <a:latin typeface="Arial" charset="0"/>
                  </a:rPr>
                  <a:t>Primary</a:t>
                </a:r>
              </a:p>
              <a:p>
                <a:pPr algn="ctr" eaLnBrk="0" hangingPunct="0">
                  <a:lnSpc>
                    <a:spcPct val="80000"/>
                  </a:lnSpc>
                </a:pPr>
                <a:r>
                  <a:rPr sz="1000" noProof="1">
                    <a:solidFill>
                      <a:srgbClr val="000000"/>
                    </a:solidFill>
                    <a:latin typeface="Arial" charset="0"/>
                  </a:rPr>
                  <a:t>Memory</a:t>
                </a:r>
              </a:p>
            </p:txBody>
          </p:sp>
          <p:grpSp>
            <p:nvGrpSpPr>
              <p:cNvPr id="31817" name="Group 109"/>
              <p:cNvGrpSpPr>
                <a:grpSpLocks/>
              </p:cNvGrpSpPr>
              <p:nvPr/>
            </p:nvGrpSpPr>
            <p:grpSpPr bwMode="auto">
              <a:xfrm>
                <a:off x="0" y="3575"/>
                <a:ext cx="20000" cy="16427"/>
                <a:chOff x="0" y="0"/>
                <a:chExt cx="20000" cy="20000"/>
              </a:xfrm>
            </p:grpSpPr>
            <p:sp>
              <p:nvSpPr>
                <p:cNvPr id="31818" name="Freeform 110"/>
                <p:cNvSpPr>
                  <a:spLocks/>
                </p:cNvSpPr>
                <p:nvPr/>
              </p:nvSpPr>
              <p:spPr bwMode="auto">
                <a:xfrm>
                  <a:off x="0" y="0"/>
                  <a:ext cx="19832" cy="19979"/>
                </a:xfrm>
                <a:custGeom>
                  <a:avLst/>
                  <a:gdLst>
                    <a:gd name="T0" fmla="*/ 19318 w 20000"/>
                    <a:gd name="T1" fmla="*/ 0 h 20000"/>
                    <a:gd name="T2" fmla="*/ 19318 w 20000"/>
                    <a:gd name="T3" fmla="*/ 19906 h 20000"/>
                    <a:gd name="T4" fmla="*/ 0 w 20000"/>
                    <a:gd name="T5" fmla="*/ 19906 h 20000"/>
                    <a:gd name="T6" fmla="*/ 0 w 20000"/>
                    <a:gd name="T7" fmla="*/ 0 h 20000"/>
                    <a:gd name="T8" fmla="*/ 19318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90"/>
                      </a:lnTo>
                      <a:lnTo>
                        <a:pt x="0" y="19990"/>
                      </a:lnTo>
                      <a:lnTo>
                        <a:pt x="0" y="0"/>
                      </a:lnTo>
                      <a:lnTo>
                        <a:pt x="19981" y="0"/>
                      </a:lnTo>
                      <a:close/>
                    </a:path>
                  </a:pathLst>
                </a:custGeom>
                <a:solidFill>
                  <a:srgbClr val="4DB3E6"/>
                </a:solidFill>
                <a:ln w="3175">
                  <a:solidFill>
                    <a:srgbClr val="4DB3E6"/>
                  </a:solidFill>
                  <a:round/>
                  <a:headEnd/>
                  <a:tailEnd/>
                </a:ln>
              </p:spPr>
              <p:txBody>
                <a:bodyPr/>
                <a:lstStyle/>
                <a:p>
                  <a:endParaRPr lang="en-US"/>
                </a:p>
              </p:txBody>
            </p:sp>
            <p:sp>
              <p:nvSpPr>
                <p:cNvPr id="31819" name="Freeform 111"/>
                <p:cNvSpPr>
                  <a:spLocks/>
                </p:cNvSpPr>
                <p:nvPr/>
              </p:nvSpPr>
              <p:spPr bwMode="auto">
                <a:xfrm>
                  <a:off x="31" y="9"/>
                  <a:ext cx="19969" cy="2489"/>
                </a:xfrm>
                <a:custGeom>
                  <a:avLst/>
                  <a:gdLst>
                    <a:gd name="T0" fmla="*/ 19857 w 20000"/>
                    <a:gd name="T1" fmla="*/ 0 h 20000"/>
                    <a:gd name="T2" fmla="*/ 19857 w 20000"/>
                    <a:gd name="T3" fmla="*/ 5 h 20000"/>
                    <a:gd name="T4" fmla="*/ 0 w 20000"/>
                    <a:gd name="T5" fmla="*/ 5 h 20000"/>
                    <a:gd name="T6" fmla="*/ 0 w 20000"/>
                    <a:gd name="T7" fmla="*/ 0 h 20000"/>
                    <a:gd name="T8" fmla="*/ 19857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20" name="Freeform 112"/>
                <p:cNvSpPr>
                  <a:spLocks/>
                </p:cNvSpPr>
                <p:nvPr/>
              </p:nvSpPr>
              <p:spPr bwMode="auto">
                <a:xfrm>
                  <a:off x="31" y="2523"/>
                  <a:ext cx="19969" cy="2508"/>
                </a:xfrm>
                <a:custGeom>
                  <a:avLst/>
                  <a:gdLst>
                    <a:gd name="T0" fmla="*/ 19857 w 20000"/>
                    <a:gd name="T1" fmla="*/ 0 h 20000"/>
                    <a:gd name="T2" fmla="*/ 19857 w 20000"/>
                    <a:gd name="T3" fmla="*/ 5 h 20000"/>
                    <a:gd name="T4" fmla="*/ 0 w 20000"/>
                    <a:gd name="T5" fmla="*/ 5 h 20000"/>
                    <a:gd name="T6" fmla="*/ 0 w 20000"/>
                    <a:gd name="T7" fmla="*/ 0 h 20000"/>
                    <a:gd name="T8" fmla="*/ 19857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7"/>
                      </a:lnTo>
                      <a:lnTo>
                        <a:pt x="0" y="19917"/>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821" name="Group 113"/>
                <p:cNvGrpSpPr>
                  <a:grpSpLocks/>
                </p:cNvGrpSpPr>
                <p:nvPr/>
              </p:nvGrpSpPr>
              <p:grpSpPr bwMode="auto">
                <a:xfrm>
                  <a:off x="31" y="5031"/>
                  <a:ext cx="19969" cy="14969"/>
                  <a:chOff x="2" y="-1"/>
                  <a:chExt cx="19996" cy="20002"/>
                </a:xfrm>
              </p:grpSpPr>
              <p:sp>
                <p:nvSpPr>
                  <p:cNvPr id="31822" name="Rectangle 114"/>
                  <p:cNvSpPr>
                    <a:spLocks noChangeArrowheads="1"/>
                  </p:cNvSpPr>
                  <p:nvPr/>
                </p:nvSpPr>
                <p:spPr bwMode="auto">
                  <a:xfrm>
                    <a:off x="8321" y="10114"/>
                    <a:ext cx="2241" cy="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algn="just" eaLnBrk="0" hangingPunct="0">
                      <a:lnSpc>
                        <a:spcPct val="88000"/>
                      </a:lnSpc>
                    </a:pPr>
                    <a:r>
                      <a:rPr sz="800" noProof="1">
                        <a:solidFill>
                          <a:srgbClr val="000000"/>
                        </a:solidFill>
                        <a:latin typeface="Arial" charset="0"/>
                      </a:rPr>
                      <a:t>.</a:t>
                    </a:r>
                  </a:p>
                  <a:p>
                    <a:pPr algn="just" eaLnBrk="0" hangingPunct="0">
                      <a:lnSpc>
                        <a:spcPct val="88000"/>
                      </a:lnSpc>
                    </a:pPr>
                    <a:r>
                      <a:rPr sz="800" noProof="1">
                        <a:solidFill>
                          <a:srgbClr val="000000"/>
                        </a:solidFill>
                        <a:latin typeface="Arial" charset="0"/>
                      </a:rPr>
                      <a:t>.</a:t>
                    </a:r>
                  </a:p>
                  <a:p>
                    <a:pPr algn="just" eaLnBrk="0" hangingPunct="0">
                      <a:lnSpc>
                        <a:spcPct val="88000"/>
                      </a:lnSpc>
                    </a:pPr>
                    <a:r>
                      <a:rPr sz="800" noProof="1">
                        <a:solidFill>
                          <a:srgbClr val="000000"/>
                        </a:solidFill>
                        <a:latin typeface="Arial" charset="0"/>
                      </a:rPr>
                      <a:t>.</a:t>
                    </a:r>
                  </a:p>
                </p:txBody>
              </p:sp>
              <p:sp>
                <p:nvSpPr>
                  <p:cNvPr id="31823" name="Freeform 115"/>
                  <p:cNvSpPr>
                    <a:spLocks/>
                  </p:cNvSpPr>
                  <p:nvPr/>
                </p:nvSpPr>
                <p:spPr bwMode="auto">
                  <a:xfrm>
                    <a:off x="2" y="-1"/>
                    <a:ext cx="19996" cy="3332"/>
                  </a:xfrm>
                  <a:custGeom>
                    <a:avLst/>
                    <a:gdLst>
                      <a:gd name="T0" fmla="*/ 19965 w 20000"/>
                      <a:gd name="T1" fmla="*/ 0 h 20000"/>
                      <a:gd name="T2" fmla="*/ 19965 w 20000"/>
                      <a:gd name="T3" fmla="*/ 15 h 20000"/>
                      <a:gd name="T4" fmla="*/ 0 w 20000"/>
                      <a:gd name="T5" fmla="*/ 15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24" name="Freeform 116"/>
                  <p:cNvSpPr>
                    <a:spLocks/>
                  </p:cNvSpPr>
                  <p:nvPr/>
                </p:nvSpPr>
                <p:spPr bwMode="auto">
                  <a:xfrm>
                    <a:off x="2" y="3345"/>
                    <a:ext cx="19996" cy="3326"/>
                  </a:xfrm>
                  <a:custGeom>
                    <a:avLst/>
                    <a:gdLst>
                      <a:gd name="T0" fmla="*/ 19965 w 20000"/>
                      <a:gd name="T1" fmla="*/ 0 h 20000"/>
                      <a:gd name="T2" fmla="*/ 19965 w 20000"/>
                      <a:gd name="T3" fmla="*/ 15 h 20000"/>
                      <a:gd name="T4" fmla="*/ 0 w 20000"/>
                      <a:gd name="T5" fmla="*/ 15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25" name="Freeform 117"/>
                  <p:cNvSpPr>
                    <a:spLocks/>
                  </p:cNvSpPr>
                  <p:nvPr/>
                </p:nvSpPr>
                <p:spPr bwMode="auto">
                  <a:xfrm>
                    <a:off x="2" y="6671"/>
                    <a:ext cx="19996" cy="3331"/>
                  </a:xfrm>
                  <a:custGeom>
                    <a:avLst/>
                    <a:gdLst>
                      <a:gd name="T0" fmla="*/ 19965 w 20000"/>
                      <a:gd name="T1" fmla="*/ 0 h 20000"/>
                      <a:gd name="T2" fmla="*/ 19965 w 20000"/>
                      <a:gd name="T3" fmla="*/ 15 h 20000"/>
                      <a:gd name="T4" fmla="*/ 0 w 20000"/>
                      <a:gd name="T5" fmla="*/ 15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26" name="Freeform 118"/>
                  <p:cNvSpPr>
                    <a:spLocks/>
                  </p:cNvSpPr>
                  <p:nvPr/>
                </p:nvSpPr>
                <p:spPr bwMode="auto">
                  <a:xfrm>
                    <a:off x="2" y="10015"/>
                    <a:ext cx="19996" cy="6672"/>
                  </a:xfrm>
                  <a:custGeom>
                    <a:avLst/>
                    <a:gdLst>
                      <a:gd name="T0" fmla="*/ 19965 w 20000"/>
                      <a:gd name="T1" fmla="*/ 0 h 20000"/>
                      <a:gd name="T2" fmla="*/ 19965 w 20000"/>
                      <a:gd name="T3" fmla="*/ 247 h 20000"/>
                      <a:gd name="T4" fmla="*/ 0 w 20000"/>
                      <a:gd name="T5" fmla="*/ 247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58"/>
                        </a:lnTo>
                        <a:lnTo>
                          <a:pt x="0" y="19958"/>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27" name="Freeform 119"/>
                  <p:cNvSpPr>
                    <a:spLocks/>
                  </p:cNvSpPr>
                  <p:nvPr/>
                </p:nvSpPr>
                <p:spPr bwMode="auto">
                  <a:xfrm>
                    <a:off x="2" y="16673"/>
                    <a:ext cx="19996" cy="3328"/>
                  </a:xfrm>
                  <a:custGeom>
                    <a:avLst/>
                    <a:gdLst>
                      <a:gd name="T0" fmla="*/ 19965 w 20000"/>
                      <a:gd name="T1" fmla="*/ 0 h 20000"/>
                      <a:gd name="T2" fmla="*/ 19965 w 20000"/>
                      <a:gd name="T3" fmla="*/ 15 h 20000"/>
                      <a:gd name="T4" fmla="*/ 0 w 20000"/>
                      <a:gd name="T5" fmla="*/ 15 h 20000"/>
                      <a:gd name="T6" fmla="*/ 0 w 20000"/>
                      <a:gd name="T7" fmla="*/ 0 h 20000"/>
                      <a:gd name="T8" fmla="*/ 19965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1" y="0"/>
                        </a:moveTo>
                        <a:lnTo>
                          <a:pt x="19981" y="19916"/>
                        </a:lnTo>
                        <a:lnTo>
                          <a:pt x="0" y="19916"/>
                        </a:lnTo>
                        <a:lnTo>
                          <a:pt x="0" y="0"/>
                        </a:lnTo>
                        <a:lnTo>
                          <a:pt x="1998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28" name="Rectangle 120"/>
                  <p:cNvSpPr>
                    <a:spLocks noChangeArrowheads="1"/>
                  </p:cNvSpPr>
                  <p:nvPr/>
                </p:nvSpPr>
                <p:spPr bwMode="auto">
                  <a:xfrm>
                    <a:off x="8877" y="10017"/>
                    <a:ext cx="2240" cy="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algn="ctr" eaLnBrk="0" hangingPunct="0">
                      <a:lnSpc>
                        <a:spcPct val="64000"/>
                      </a:lnSpc>
                    </a:pPr>
                    <a:r>
                      <a:rPr sz="800" noProof="1">
                        <a:solidFill>
                          <a:srgbClr val="000000"/>
                        </a:solidFill>
                        <a:latin typeface="Arial" charset="0"/>
                      </a:rPr>
                      <a:t>.</a:t>
                    </a:r>
                  </a:p>
                  <a:p>
                    <a:pPr algn="ctr" eaLnBrk="0" hangingPunct="0">
                      <a:lnSpc>
                        <a:spcPct val="64000"/>
                      </a:lnSpc>
                    </a:pPr>
                    <a:r>
                      <a:rPr sz="800" noProof="1">
                        <a:solidFill>
                          <a:srgbClr val="000000"/>
                        </a:solidFill>
                        <a:latin typeface="Arial" charset="0"/>
                      </a:rPr>
                      <a:t>.</a:t>
                    </a:r>
                  </a:p>
                  <a:p>
                    <a:pPr algn="ctr" eaLnBrk="0" hangingPunct="0">
                      <a:lnSpc>
                        <a:spcPct val="64000"/>
                      </a:lnSpc>
                    </a:pPr>
                    <a:r>
                      <a:rPr sz="800" noProof="1">
                        <a:solidFill>
                          <a:srgbClr val="000000"/>
                        </a:solidFill>
                        <a:latin typeface="Arial" charset="0"/>
                      </a:rPr>
                      <a:t>.</a:t>
                    </a:r>
                  </a:p>
                </p:txBody>
              </p:sp>
            </p:grpSp>
          </p:grpSp>
        </p:grpSp>
        <p:sp>
          <p:nvSpPr>
            <p:cNvPr id="31805" name="Freeform 121"/>
            <p:cNvSpPr>
              <a:spLocks/>
            </p:cNvSpPr>
            <p:nvPr/>
          </p:nvSpPr>
          <p:spPr bwMode="auto">
            <a:xfrm>
              <a:off x="1608" y="2937"/>
              <a:ext cx="671"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solidFill>
              <a:srgbClr val="4DB3E6"/>
            </a:solidFill>
            <a:ln w="3175">
              <a:solidFill>
                <a:srgbClr val="4DB3E6"/>
              </a:solidFill>
              <a:round/>
              <a:headEnd/>
              <a:tailEnd/>
            </a:ln>
          </p:spPr>
          <p:txBody>
            <a:bodyPr/>
            <a:lstStyle/>
            <a:p>
              <a:endParaRPr lang="en-US"/>
            </a:p>
          </p:txBody>
        </p:sp>
        <p:sp>
          <p:nvSpPr>
            <p:cNvPr id="31806" name="Freeform 122"/>
            <p:cNvSpPr>
              <a:spLocks/>
            </p:cNvSpPr>
            <p:nvPr/>
          </p:nvSpPr>
          <p:spPr bwMode="auto">
            <a:xfrm>
              <a:off x="1608" y="2937"/>
              <a:ext cx="671" cy="28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60000 65536"/>
                <a:gd name="T11" fmla="*/ 0 60000 65536"/>
                <a:gd name="T12" fmla="*/ 0 60000 65536"/>
                <a:gd name="T13" fmla="*/ 0 60000 65536"/>
                <a:gd name="T14" fmla="*/ 0 60000 65536"/>
                <a:gd name="T15" fmla="*/ 0 w 20000"/>
                <a:gd name="T16" fmla="*/ 0 h 20000"/>
                <a:gd name="T17" fmla="*/ 20000 w 20000"/>
                <a:gd name="T18" fmla="*/ 20000 h 20000"/>
              </a:gdLst>
              <a:ahLst/>
              <a:cxnLst>
                <a:cxn ang="T10">
                  <a:pos x="T0" y="T1"/>
                </a:cxn>
                <a:cxn ang="T11">
                  <a:pos x="T2" y="T3"/>
                </a:cxn>
                <a:cxn ang="T12">
                  <a:pos x="T4" y="T5"/>
                </a:cxn>
                <a:cxn ang="T13">
                  <a:pos x="T6" y="T7"/>
                </a:cxn>
                <a:cxn ang="T14">
                  <a:pos x="T8" y="T9"/>
                </a:cxn>
              </a:cxnLst>
              <a:rect l="T15" t="T16" r="T17" b="T18"/>
              <a:pathLst>
                <a:path w="20000" h="20000">
                  <a:moveTo>
                    <a:pt x="19988" y="0"/>
                  </a:moveTo>
                  <a:lnTo>
                    <a:pt x="19988" y="19972"/>
                  </a:lnTo>
                  <a:lnTo>
                    <a:pt x="0" y="19972"/>
                  </a:lnTo>
                  <a:lnTo>
                    <a:pt x="0" y="0"/>
                  </a:lnTo>
                  <a:lnTo>
                    <a:pt x="19988"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07" name="Rectangle 123"/>
            <p:cNvSpPr>
              <a:spLocks noChangeArrowheads="1"/>
            </p:cNvSpPr>
            <p:nvPr/>
          </p:nvSpPr>
          <p:spPr bwMode="auto">
            <a:xfrm>
              <a:off x="1632" y="3049"/>
              <a:ext cx="624"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64000"/>
                </a:lnSpc>
              </a:pPr>
              <a:r>
                <a:rPr sz="1200" noProof="1">
                  <a:solidFill>
                    <a:srgbClr val="000000"/>
                  </a:solidFill>
                  <a:latin typeface="Arial" charset="0"/>
                </a:rPr>
                <a:t>Interpreter</a:t>
              </a:r>
            </a:p>
          </p:txBody>
        </p:sp>
        <p:sp>
          <p:nvSpPr>
            <p:cNvPr id="31808" name="Freeform 124"/>
            <p:cNvSpPr>
              <a:spLocks/>
            </p:cNvSpPr>
            <p:nvPr/>
          </p:nvSpPr>
          <p:spPr bwMode="auto">
            <a:xfrm>
              <a:off x="2282" y="3081"/>
              <a:ext cx="288" cy="0"/>
            </a:xfrm>
            <a:custGeom>
              <a:avLst/>
              <a:gdLst>
                <a:gd name="T0" fmla="*/ 0 w 20000"/>
                <a:gd name="T1" fmla="*/ 0 h 20000"/>
                <a:gd name="T2" fmla="*/ 0 w 20000"/>
                <a:gd name="T3" fmla="*/ 0 h 20000"/>
                <a:gd name="T4" fmla="*/ 0 60000 65536"/>
                <a:gd name="T5" fmla="*/ 0 60000 65536"/>
                <a:gd name="T6" fmla="*/ 0 w 20000"/>
                <a:gd name="T7" fmla="*/ 0 h 20000"/>
                <a:gd name="T8" fmla="*/ 20000 w 20000"/>
                <a:gd name="T9" fmla="*/ 0 h 20000"/>
              </a:gdLst>
              <a:ahLst/>
              <a:cxnLst>
                <a:cxn ang="T4">
                  <a:pos x="T0" y="T1"/>
                </a:cxn>
                <a:cxn ang="T5">
                  <a:pos x="T2" y="T3"/>
                </a:cxn>
              </a:cxnLst>
              <a:rect l="T6" t="T7" r="T8" b="T9"/>
              <a:pathLst>
                <a:path w="20000" h="20000">
                  <a:moveTo>
                    <a:pt x="19972" y="0"/>
                  </a:moveTo>
                  <a:lnTo>
                    <a:pt x="0" y="0"/>
                  </a:lnTo>
                </a:path>
              </a:pathLst>
            </a:custGeom>
            <a:noFill/>
            <a:ln w="3175">
              <a:solidFill>
                <a:srgbClr val="000000"/>
              </a:solidFill>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809" name="Group 125"/>
            <p:cNvGrpSpPr>
              <a:grpSpLocks/>
            </p:cNvGrpSpPr>
            <p:nvPr/>
          </p:nvGrpSpPr>
          <p:grpSpPr bwMode="auto">
            <a:xfrm>
              <a:off x="3049" y="2860"/>
              <a:ext cx="97" cy="960"/>
              <a:chOff x="0" y="0"/>
              <a:chExt cx="20000" cy="20001"/>
            </a:xfrm>
          </p:grpSpPr>
          <p:sp>
            <p:nvSpPr>
              <p:cNvPr id="31812" name="Arc 126"/>
              <p:cNvSpPr>
                <a:spLocks/>
              </p:cNvSpPr>
              <p:nvPr/>
            </p:nvSpPr>
            <p:spPr bwMode="auto">
              <a:xfrm>
                <a:off x="28" y="0"/>
                <a:ext cx="10014" cy="5005"/>
              </a:xfrm>
              <a:custGeom>
                <a:avLst/>
                <a:gdLst>
                  <a:gd name="T0" fmla="*/ 0 w 21600"/>
                  <a:gd name="T1" fmla="*/ 0 h 21600"/>
                  <a:gd name="T2" fmla="*/ 463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13" name="Arc 127"/>
              <p:cNvSpPr>
                <a:spLocks/>
              </p:cNvSpPr>
              <p:nvPr/>
            </p:nvSpPr>
            <p:spPr bwMode="auto">
              <a:xfrm flipV="1">
                <a:off x="0" y="14992"/>
                <a:ext cx="10042" cy="5009"/>
              </a:xfrm>
              <a:custGeom>
                <a:avLst/>
                <a:gdLst>
                  <a:gd name="T0" fmla="*/ 0 w 21600"/>
                  <a:gd name="T1" fmla="*/ 0 h 21600"/>
                  <a:gd name="T2" fmla="*/ 469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14" name="Arc 128"/>
              <p:cNvSpPr>
                <a:spLocks/>
              </p:cNvSpPr>
              <p:nvPr/>
            </p:nvSpPr>
            <p:spPr bwMode="auto">
              <a:xfrm flipH="1">
                <a:off x="9958" y="9995"/>
                <a:ext cx="10042" cy="5009"/>
              </a:xfrm>
              <a:custGeom>
                <a:avLst/>
                <a:gdLst>
                  <a:gd name="T0" fmla="*/ 0 w 21600"/>
                  <a:gd name="T1" fmla="*/ 0 h 21600"/>
                  <a:gd name="T2" fmla="*/ 469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815" name="Arc 129"/>
              <p:cNvSpPr>
                <a:spLocks/>
              </p:cNvSpPr>
              <p:nvPr/>
            </p:nvSpPr>
            <p:spPr bwMode="auto">
              <a:xfrm flipH="1" flipV="1">
                <a:off x="9958" y="4997"/>
                <a:ext cx="10042" cy="5005"/>
              </a:xfrm>
              <a:custGeom>
                <a:avLst/>
                <a:gdLst>
                  <a:gd name="T0" fmla="*/ 0 w 21600"/>
                  <a:gd name="T1" fmla="*/ 0 h 21600"/>
                  <a:gd name="T2" fmla="*/ 469 w 21600"/>
                  <a:gd name="T3" fmla="*/ 14 h 21600"/>
                  <a:gd name="T4" fmla="*/ 0 w 21600"/>
                  <a:gd name="T5" fmla="*/ 1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810" name="Rectangle 130"/>
            <p:cNvSpPr>
              <a:spLocks noChangeArrowheads="1"/>
            </p:cNvSpPr>
            <p:nvPr/>
          </p:nvSpPr>
          <p:spPr bwMode="auto">
            <a:xfrm>
              <a:off x="3193" y="2970"/>
              <a:ext cx="585"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800" noProof="1">
                  <a:solidFill>
                    <a:srgbClr val="000000"/>
                  </a:solidFill>
                  <a:latin typeface="Arial" charset="0"/>
                </a:rPr>
                <a:t>Interpreter reads bytecodes and translates them into a language that the computer can understand, possibly storing data values as the program executes.</a:t>
              </a:r>
            </a:p>
          </p:txBody>
        </p:sp>
        <p:sp>
          <p:nvSpPr>
            <p:cNvPr id="31811" name="Rectangle 131"/>
            <p:cNvSpPr>
              <a:spLocks noChangeArrowheads="1"/>
            </p:cNvSpPr>
            <p:nvPr/>
          </p:nvSpPr>
          <p:spPr bwMode="auto">
            <a:xfrm>
              <a:off x="1082" y="3053"/>
              <a:ext cx="504"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lstStyle/>
            <a:p>
              <a:pPr eaLnBrk="0" hangingPunct="0">
                <a:lnSpc>
                  <a:spcPct val="80000"/>
                </a:lnSpc>
              </a:pPr>
              <a:r>
                <a:rPr sz="1200" noProof="1">
                  <a:solidFill>
                    <a:srgbClr val="000000"/>
                  </a:solidFill>
                  <a:latin typeface="Arial" charset="0"/>
                </a:rPr>
                <a:t>Phase 5</a:t>
              </a:r>
            </a:p>
          </p:txBody>
        </p:sp>
      </p:grpSp>
      <p:sp>
        <p:nvSpPr>
          <p:cNvPr id="31750" name="Text Box 136"/>
          <p:cNvSpPr txBox="1">
            <a:spLocks noChangeArrowheads="1"/>
          </p:cNvSpPr>
          <p:nvPr/>
        </p:nvSpPr>
        <p:spPr bwMode="auto">
          <a:xfrm>
            <a:off x="6324600" y="1981200"/>
            <a:ext cx="23622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cs typeface="Arial" charset="0"/>
              </a:defRPr>
            </a:lvl1pPr>
            <a:lvl2pPr marL="742950" indent="-285750" eaLnBrk="0" hangingPunct="0">
              <a:defRPr>
                <a:solidFill>
                  <a:schemeClr val="tx1"/>
                </a:solidFill>
                <a:latin typeface="Tahoma" charset="0"/>
                <a:ea typeface="Arial" charset="0"/>
                <a:cs typeface="Arial" charset="0"/>
              </a:defRPr>
            </a:lvl2pPr>
            <a:lvl3pPr marL="1143000" indent="-228600" eaLnBrk="0" hangingPunct="0">
              <a:defRPr>
                <a:solidFill>
                  <a:schemeClr val="tx1"/>
                </a:solidFill>
                <a:latin typeface="Tahoma" charset="0"/>
                <a:ea typeface="Arial" charset="0"/>
                <a:cs typeface="Arial" charset="0"/>
              </a:defRPr>
            </a:lvl3pPr>
            <a:lvl4pPr marL="1600200" indent="-228600" eaLnBrk="0" hangingPunct="0">
              <a:defRPr>
                <a:solidFill>
                  <a:schemeClr val="tx1"/>
                </a:solidFill>
                <a:latin typeface="Tahoma" charset="0"/>
                <a:ea typeface="Arial" charset="0"/>
                <a:cs typeface="Arial" charset="0"/>
              </a:defRPr>
            </a:lvl4pPr>
            <a:lvl5pPr marL="2057400" indent="-228600" eaLnBrk="0" hangingPunct="0">
              <a:defRPr>
                <a:solidFill>
                  <a:schemeClr val="tx1"/>
                </a:solidFill>
                <a:latin typeface="Tahoma" charset="0"/>
                <a:ea typeface="Arial" charset="0"/>
                <a:cs typeface="Arial" charset="0"/>
              </a:defRPr>
            </a:lvl5pPr>
            <a:lvl6pPr marL="2514600" indent="-228600" eaLnBrk="0" fontAlgn="base" hangingPunct="0">
              <a:spcBef>
                <a:spcPct val="0"/>
              </a:spcBef>
              <a:spcAft>
                <a:spcPct val="0"/>
              </a:spcAft>
              <a:defRPr>
                <a:solidFill>
                  <a:schemeClr val="tx1"/>
                </a:solidFill>
                <a:latin typeface="Tahoma" charset="0"/>
                <a:ea typeface="Arial" charset="0"/>
                <a:cs typeface="Arial" charset="0"/>
              </a:defRPr>
            </a:lvl6pPr>
            <a:lvl7pPr marL="2971800" indent="-228600" eaLnBrk="0" fontAlgn="base" hangingPunct="0">
              <a:spcBef>
                <a:spcPct val="0"/>
              </a:spcBef>
              <a:spcAft>
                <a:spcPct val="0"/>
              </a:spcAft>
              <a:defRPr>
                <a:solidFill>
                  <a:schemeClr val="tx1"/>
                </a:solidFill>
                <a:latin typeface="Tahoma" charset="0"/>
                <a:ea typeface="Arial" charset="0"/>
                <a:cs typeface="Arial" charset="0"/>
              </a:defRPr>
            </a:lvl7pPr>
            <a:lvl8pPr marL="3429000" indent="-228600" eaLnBrk="0" fontAlgn="base" hangingPunct="0">
              <a:spcBef>
                <a:spcPct val="0"/>
              </a:spcBef>
              <a:spcAft>
                <a:spcPct val="0"/>
              </a:spcAft>
              <a:defRPr>
                <a:solidFill>
                  <a:schemeClr val="tx1"/>
                </a:solidFill>
                <a:latin typeface="Tahoma" charset="0"/>
                <a:ea typeface="Arial" charset="0"/>
                <a:cs typeface="Arial" charset="0"/>
              </a:defRPr>
            </a:lvl8pPr>
            <a:lvl9pPr marL="3886200" indent="-228600"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spcBef>
                <a:spcPct val="50000"/>
              </a:spcBef>
            </a:pPr>
            <a:r>
              <a:rPr lang="en-US" b="1" dirty="0"/>
              <a:t>Java Development Environment</a:t>
            </a:r>
          </a:p>
          <a:p>
            <a:pPr eaLnBrk="1" hangingPunct="1">
              <a:spcBef>
                <a:spcPct val="50000"/>
              </a:spcBef>
            </a:pPr>
            <a:r>
              <a:rPr lang="en-US" b="1" dirty="0"/>
              <a:t>Integrated Development  Environment (IDE)</a:t>
            </a:r>
          </a:p>
          <a:p>
            <a:pPr eaLnBrk="1" hangingPunct="1">
              <a:spcBef>
                <a:spcPct val="50000"/>
              </a:spcBef>
            </a:pPr>
            <a:r>
              <a:rPr lang="en-US" b="1" dirty="0" err="1"/>
              <a:t>JGrasp</a:t>
            </a:r>
            <a:endParaRPr lang="en-US" b="1" dirty="0"/>
          </a:p>
        </p:txBody>
      </p:sp>
      <p:sp>
        <p:nvSpPr>
          <p:cNvPr id="137" name="Rectangle 2"/>
          <p:cNvSpPr txBox="1">
            <a:spLocks noChangeArrowheads="1"/>
          </p:cNvSpPr>
          <p:nvPr/>
        </p:nvSpPr>
        <p:spPr>
          <a:xfrm>
            <a:off x="228600" y="76200"/>
            <a:ext cx="8763000" cy="762000"/>
          </a:xfrm>
          <a:prstGeom prst="rect">
            <a:avLst/>
          </a:prstGeom>
        </p:spPr>
        <p:txBody>
          <a:bodyPr>
            <a:noAutofit/>
          </a:bodyPr>
          <a:lstStyle>
            <a:lvl1pPr algn="l" rtl="0" eaLnBrk="1" latinLnBrk="0" hangingPunct="1">
              <a:spcBef>
                <a:spcPct val="0"/>
              </a:spcBef>
              <a:buNone/>
              <a:defRPr sz="4800" b="0" kern="1200">
                <a:solidFill>
                  <a:schemeClr val="accent1">
                    <a:lumMod val="75000"/>
                  </a:schemeClr>
                </a:solidFill>
                <a:latin typeface="+mj-lt"/>
                <a:ea typeface="+mj-ea"/>
                <a:cs typeface="+mj-cs"/>
              </a:defRPr>
            </a:lvl1pPr>
          </a:lstStyle>
          <a:p>
            <a:pPr fontAlgn="auto">
              <a:spcAft>
                <a:spcPts val="0"/>
              </a:spcAft>
            </a:pPr>
            <a:r>
              <a:rPr lang="en-US" sz="4000" dirty="0">
                <a:solidFill>
                  <a:schemeClr val="accent2"/>
                </a:solidFill>
                <a:latin typeface="Tahoma" charset="0"/>
                <a:cs typeface="Arial" charset="0"/>
              </a:rPr>
              <a:t>4.2 Java Virtual Machine (JVM) – </a:t>
            </a:r>
            <a:r>
              <a:rPr lang="en-US" sz="4000" dirty="0" err="1">
                <a:solidFill>
                  <a:schemeClr val="accent2"/>
                </a:solidFill>
                <a:latin typeface="Tahoma" charset="0"/>
                <a:cs typeface="Arial" charset="0"/>
              </a:rPr>
              <a:t>cnt’d</a:t>
            </a:r>
            <a:endParaRPr lang="en-US" sz="4000" dirty="0">
              <a:solidFill>
                <a:schemeClr val="accent2"/>
              </a:solidFill>
              <a:latin typeface="Tahoma" charset="0"/>
              <a:cs typeface="Arial" charset="0"/>
            </a:endParaRPr>
          </a:p>
        </p:txBody>
      </p:sp>
      <p:sp>
        <p:nvSpPr>
          <p:cNvPr id="6" name="Slide Number Placeholder 5"/>
          <p:cNvSpPr>
            <a:spLocks noGrp="1"/>
          </p:cNvSpPr>
          <p:nvPr>
            <p:ph type="sldNum" sz="quarter" idx="12"/>
          </p:nvPr>
        </p:nvSpPr>
        <p:spPr/>
        <p:txBody>
          <a:bodyPr/>
          <a:lstStyle/>
          <a:p>
            <a:fld id="{0DDC2657-9563-2F43-A46C-2C2EA12FC8BC}" type="slidenum">
              <a:rPr lang="en-US" smtClean="0"/>
              <a:pPr/>
              <a:t>19</a:t>
            </a:fld>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a:lnSpc>
                <a:spcPct val="90000"/>
              </a:lnSpc>
              <a:spcBef>
                <a:spcPts val="1200"/>
              </a:spcBef>
              <a:spcAft>
                <a:spcPts val="600"/>
              </a:spcAft>
              <a:buNone/>
            </a:pPr>
            <a:r>
              <a:rPr lang="en-US" sz="2000" dirty="0">
                <a:latin typeface="Tahoma" charset="0"/>
                <a:cs typeface="Arial" charset="0"/>
              </a:rPr>
              <a:t>1. </a:t>
            </a:r>
            <a:r>
              <a:rPr lang="en-US" sz="2000" dirty="0" err="1">
                <a:latin typeface="Tahoma" charset="0"/>
                <a:cs typeface="Arial" charset="0"/>
              </a:rPr>
              <a:t>charAt</a:t>
            </a:r>
            <a:r>
              <a:rPr lang="en-US" sz="2000" dirty="0">
                <a:latin typeface="Tahoma" charset="0"/>
                <a:cs typeface="Arial" charset="0"/>
              </a:rPr>
              <a:t> vs. substring</a:t>
            </a:r>
          </a:p>
          <a:p>
            <a:pPr marL="0" indent="0">
              <a:lnSpc>
                <a:spcPct val="90000"/>
              </a:lnSpc>
              <a:spcBef>
                <a:spcPts val="1200"/>
              </a:spcBef>
              <a:spcAft>
                <a:spcPts val="600"/>
              </a:spcAft>
              <a:buNone/>
            </a:pPr>
            <a:r>
              <a:rPr lang="en-US" sz="2000" dirty="0">
                <a:latin typeface="Tahoma" charset="0"/>
                <a:cs typeface="Arial" charset="0"/>
              </a:rPr>
              <a:t>2. </a:t>
            </a:r>
            <a:r>
              <a:rPr lang="en-US" sz="2000" dirty="0" err="1">
                <a:latin typeface="Tahoma" charset="0"/>
                <a:cs typeface="Arial" charset="0"/>
              </a:rPr>
              <a:t>charAt</a:t>
            </a:r>
            <a:r>
              <a:rPr lang="en-US" sz="2000" dirty="0">
                <a:latin typeface="Tahoma" charset="0"/>
                <a:cs typeface="Arial" charset="0"/>
              </a:rPr>
              <a:t> vs. </a:t>
            </a:r>
            <a:r>
              <a:rPr lang="en-US" sz="2000" dirty="0" err="1">
                <a:latin typeface="Tahoma" charset="0"/>
                <a:cs typeface="Arial" charset="0"/>
              </a:rPr>
              <a:t>indexOf</a:t>
            </a:r>
            <a:endParaRPr lang="en-US" sz="2000" dirty="0">
              <a:latin typeface="Tahoma" charset="0"/>
              <a:cs typeface="Arial" charset="0"/>
            </a:endParaRPr>
          </a:p>
          <a:p>
            <a:pPr marL="0" indent="0">
              <a:lnSpc>
                <a:spcPct val="90000"/>
              </a:lnSpc>
              <a:spcBef>
                <a:spcPts val="1200"/>
              </a:spcBef>
              <a:spcAft>
                <a:spcPts val="600"/>
              </a:spcAft>
              <a:buNone/>
            </a:pPr>
            <a:r>
              <a:rPr lang="en-US" sz="2000" dirty="0">
                <a:latin typeface="Tahoma" charset="0"/>
                <a:cs typeface="Arial" charset="0"/>
              </a:rPr>
              <a:t>3. All versions of </a:t>
            </a:r>
            <a:r>
              <a:rPr lang="en-US" sz="2000" dirty="0" err="1">
                <a:latin typeface="Tahoma" charset="0"/>
                <a:cs typeface="Arial" charset="0"/>
              </a:rPr>
              <a:t>indexOf</a:t>
            </a:r>
            <a:endParaRPr lang="en-US" sz="2000" dirty="0">
              <a:latin typeface="Tahoma" charset="0"/>
              <a:cs typeface="Arial" charset="0"/>
            </a:endParaRPr>
          </a:p>
          <a:p>
            <a:pPr marL="0" indent="0">
              <a:lnSpc>
                <a:spcPct val="90000"/>
              </a:lnSpc>
              <a:spcBef>
                <a:spcPts val="1200"/>
              </a:spcBef>
              <a:spcAft>
                <a:spcPts val="600"/>
              </a:spcAft>
              <a:buNone/>
            </a:pPr>
            <a:r>
              <a:rPr lang="en-US" sz="2000" dirty="0">
                <a:latin typeface="Tahoma" charset="0"/>
                <a:cs typeface="Arial" charset="0"/>
              </a:rPr>
              <a:t>4. All versions of substring</a:t>
            </a:r>
          </a:p>
          <a:p>
            <a:pPr marL="0" indent="0">
              <a:lnSpc>
                <a:spcPct val="90000"/>
              </a:lnSpc>
              <a:spcBef>
                <a:spcPts val="1200"/>
              </a:spcBef>
              <a:spcAft>
                <a:spcPts val="600"/>
              </a:spcAft>
              <a:buNone/>
            </a:pPr>
            <a:r>
              <a:rPr lang="en-US" sz="2000" dirty="0">
                <a:latin typeface="Tahoma" charset="0"/>
                <a:cs typeface="Arial" charset="0"/>
              </a:rPr>
              <a:t>5. </a:t>
            </a:r>
            <a:r>
              <a:rPr lang="en-US" sz="2000" dirty="0" err="1">
                <a:latin typeface="Tahoma" charset="0"/>
                <a:cs typeface="Arial" charset="0"/>
              </a:rPr>
              <a:t>concat</a:t>
            </a:r>
            <a:endParaRPr lang="en-US" sz="2000" dirty="0">
              <a:latin typeface="Tahoma" charset="0"/>
              <a:cs typeface="Arial" charset="0"/>
            </a:endParaRPr>
          </a:p>
          <a:p>
            <a:pPr marL="0" indent="0">
              <a:lnSpc>
                <a:spcPct val="90000"/>
              </a:lnSpc>
              <a:spcBef>
                <a:spcPts val="1200"/>
              </a:spcBef>
              <a:spcAft>
                <a:spcPts val="600"/>
              </a:spcAft>
              <a:buNone/>
            </a:pPr>
            <a:r>
              <a:rPr lang="en-US" sz="2000" dirty="0">
                <a:latin typeface="Tahoma" charset="0"/>
                <a:cs typeface="Arial" charset="0"/>
              </a:rPr>
              <a:t>6. Exercises</a:t>
            </a:r>
          </a:p>
          <a:p>
            <a:pPr marL="0" indent="0">
              <a:lnSpc>
                <a:spcPct val="90000"/>
              </a:lnSpc>
              <a:spcBef>
                <a:spcPts val="1200"/>
              </a:spcBef>
              <a:spcAft>
                <a:spcPts val="600"/>
              </a:spcAft>
              <a:buNone/>
            </a:pPr>
            <a:endParaRPr lang="en-US" sz="2000" dirty="0">
              <a:latin typeface="Tahoma" charset="0"/>
              <a:cs typeface="Arial" charset="0"/>
            </a:endParaRP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190</a:t>
            </a:fld>
            <a:endParaRPr lang="en-US"/>
          </a:p>
        </p:txBody>
      </p:sp>
    </p:spTree>
    <p:extLst>
      <p:ext uri="{BB962C8B-B14F-4D97-AF65-F5344CB8AC3E}">
        <p14:creationId xmlns:p14="http://schemas.microsoft.com/office/powerpoint/2010/main" val="19209954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972344"/>
          </a:xfrm>
        </p:spPr>
        <p:txBody>
          <a:bodyPr>
            <a:noAutofit/>
          </a:bodyPr>
          <a:lstStyle/>
          <a:p>
            <a:pPr eaLnBrk="1" hangingPunct="1"/>
            <a:r>
              <a:rPr lang="en-US" sz="3200" dirty="0">
                <a:solidFill>
                  <a:schemeClr val="accent2"/>
                </a:solidFill>
                <a:latin typeface="Tahoma" charset="0"/>
                <a:cs typeface="Arial" charset="0"/>
              </a:rPr>
              <a:t>1.  </a:t>
            </a:r>
            <a:r>
              <a:rPr lang="en-US" sz="3200" dirty="0">
                <a:solidFill>
                  <a:srgbClr val="00B0F0"/>
                </a:solidFill>
                <a:latin typeface="Tahoma" charset="0"/>
                <a:cs typeface="Arial" charset="0"/>
              </a:rPr>
              <a:t>char</a:t>
            </a:r>
            <a:r>
              <a:rPr lang="en-US" sz="3200" dirty="0">
                <a:solidFill>
                  <a:schemeClr val="accent2"/>
                </a:solidFill>
                <a:latin typeface="Tahoma" charset="0"/>
                <a:cs typeface="Arial" charset="0"/>
              </a:rPr>
              <a:t> </a:t>
            </a:r>
            <a:r>
              <a:rPr lang="en-US" sz="3200" dirty="0" err="1">
                <a:solidFill>
                  <a:schemeClr val="accent2"/>
                </a:solidFill>
                <a:latin typeface="Tahoma" charset="0"/>
                <a:cs typeface="Arial" charset="0"/>
              </a:rPr>
              <a:t>charAt</a:t>
            </a:r>
            <a:r>
              <a:rPr lang="en-US" sz="3200" dirty="0">
                <a:solidFill>
                  <a:schemeClr val="accent2"/>
                </a:solidFill>
                <a:latin typeface="Tahoma" charset="0"/>
                <a:cs typeface="Arial" charset="0"/>
              </a:rPr>
              <a:t>(</a:t>
            </a:r>
            <a:r>
              <a:rPr lang="en-US" sz="3200" dirty="0" err="1">
                <a:solidFill>
                  <a:srgbClr val="00B0F0"/>
                </a:solidFill>
                <a:latin typeface="Tahoma" charset="0"/>
                <a:cs typeface="Arial" charset="0"/>
              </a:rPr>
              <a:t>int</a:t>
            </a:r>
            <a:r>
              <a:rPr lang="en-US" sz="3200" dirty="0">
                <a:solidFill>
                  <a:schemeClr val="accent2"/>
                </a:solidFill>
                <a:latin typeface="Tahoma" charset="0"/>
                <a:cs typeface="Arial" charset="0"/>
              </a:rPr>
              <a:t> </a:t>
            </a:r>
            <a:r>
              <a:rPr lang="en-US" sz="3200" dirty="0" err="1">
                <a:solidFill>
                  <a:schemeClr val="accent2"/>
                </a:solidFill>
                <a:latin typeface="Tahoma" charset="0"/>
                <a:cs typeface="Arial" charset="0"/>
              </a:rPr>
              <a:t>pos</a:t>
            </a:r>
            <a:r>
              <a:rPr lang="en-US" sz="3200" dirty="0">
                <a:solidFill>
                  <a:schemeClr val="accent2"/>
                </a:solidFill>
                <a:latin typeface="Tahoma" charset="0"/>
                <a:cs typeface="Arial" charset="0"/>
              </a:rPr>
              <a:t>) </a:t>
            </a:r>
            <a:r>
              <a:rPr lang="en-US" sz="3200" dirty="0">
                <a:solidFill>
                  <a:srgbClr val="00B050"/>
                </a:solidFill>
                <a:latin typeface="Tahoma" charset="0"/>
                <a:cs typeface="Arial" charset="0"/>
              </a:rPr>
              <a:t>vs.</a:t>
            </a:r>
            <a:r>
              <a:rPr lang="en-US" sz="3200" dirty="0">
                <a:solidFill>
                  <a:schemeClr val="accent2"/>
                </a:solidFill>
                <a:latin typeface="Tahoma" charset="0"/>
                <a:cs typeface="Arial" charset="0"/>
              </a:rPr>
              <a:t> </a:t>
            </a:r>
            <a:br>
              <a:rPr lang="en-US" sz="3200" dirty="0">
                <a:solidFill>
                  <a:schemeClr val="accent2"/>
                </a:solidFill>
                <a:latin typeface="Tahoma" charset="0"/>
                <a:cs typeface="Arial" charset="0"/>
              </a:rPr>
            </a:br>
            <a:r>
              <a:rPr lang="en-US" sz="3200" dirty="0">
                <a:solidFill>
                  <a:schemeClr val="accent2"/>
                </a:solidFill>
                <a:latin typeface="Tahoma" charset="0"/>
                <a:cs typeface="Arial" charset="0"/>
              </a:rPr>
              <a:t>     </a:t>
            </a:r>
            <a:r>
              <a:rPr lang="en-US" sz="3200" dirty="0">
                <a:solidFill>
                  <a:srgbClr val="00B0F0"/>
                </a:solidFill>
                <a:latin typeface="Tahoma" charset="0"/>
                <a:cs typeface="Arial" charset="0"/>
              </a:rPr>
              <a:t>String</a:t>
            </a:r>
            <a:r>
              <a:rPr lang="en-US" sz="3200" dirty="0">
                <a:solidFill>
                  <a:schemeClr val="accent2"/>
                </a:solidFill>
                <a:latin typeface="Tahoma" charset="0"/>
                <a:cs typeface="Arial" charset="0"/>
              </a:rPr>
              <a:t> substring(</a:t>
            </a:r>
            <a:r>
              <a:rPr lang="en-US" sz="3200" dirty="0" err="1">
                <a:solidFill>
                  <a:srgbClr val="00B0F0"/>
                </a:solidFill>
                <a:latin typeface="Tahoma" charset="0"/>
                <a:cs typeface="Arial" charset="0"/>
              </a:rPr>
              <a:t>int</a:t>
            </a:r>
            <a:r>
              <a:rPr lang="en-US" sz="3200" dirty="0">
                <a:solidFill>
                  <a:schemeClr val="accent2"/>
                </a:solidFill>
                <a:latin typeface="Tahoma" charset="0"/>
                <a:cs typeface="Arial" charset="0"/>
              </a:rPr>
              <a:t> </a:t>
            </a:r>
            <a:r>
              <a:rPr lang="en-US" sz="3200" dirty="0" err="1">
                <a:solidFill>
                  <a:schemeClr val="accent2"/>
                </a:solidFill>
                <a:latin typeface="Tahoma" charset="0"/>
                <a:cs typeface="Arial" charset="0"/>
              </a:rPr>
              <a:t>beginIndex</a:t>
            </a:r>
            <a:r>
              <a:rPr lang="en-US" sz="3200" dirty="0">
                <a:solidFill>
                  <a:schemeClr val="accent2"/>
                </a:solidFill>
                <a:latin typeface="Tahoma" charset="0"/>
                <a:cs typeface="Arial" charset="0"/>
              </a:rPr>
              <a:t>)</a:t>
            </a:r>
            <a:endParaRPr lang="en-US" sz="3200" dirty="0">
              <a:solidFill>
                <a:srgbClr val="00B0F0"/>
              </a:solidFill>
              <a:latin typeface="Tahoma" charset="0"/>
              <a:cs typeface="Arial" charset="0"/>
            </a:endParaRPr>
          </a:p>
        </p:txBody>
      </p:sp>
      <p:cxnSp>
        <p:nvCxnSpPr>
          <p:cNvPr id="13" name="Straight Connector 12"/>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51520" y="134076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This function returns the </a:t>
            </a:r>
            <a:r>
              <a:rPr lang="en-US" sz="2000" u="sng" dirty="0">
                <a:latin typeface="Tahoma" panose="020B0604030504040204" pitchFamily="34" charset="0"/>
                <a:ea typeface="Tahoma" panose="020B0604030504040204" pitchFamily="34" charset="0"/>
                <a:cs typeface="Tahoma" panose="020B0604030504040204" pitchFamily="34" charset="0"/>
              </a:rPr>
              <a:t>character</a:t>
            </a:r>
            <a:r>
              <a:rPr lang="en-US" sz="2000" dirty="0">
                <a:latin typeface="Tahoma" panose="020B0604030504040204" pitchFamily="34" charset="0"/>
                <a:ea typeface="Tahoma" panose="020B0604030504040204" pitchFamily="34" charset="0"/>
                <a:cs typeface="Tahoma" panose="020B0604030504040204" pitchFamily="34" charset="0"/>
              </a:rPr>
              <a:t> at the given position.</a:t>
            </a:r>
          </a:p>
        </p:txBody>
      </p:sp>
      <p:sp>
        <p:nvSpPr>
          <p:cNvPr id="31" name="TextBox 30"/>
          <p:cNvSpPr txBox="1"/>
          <p:nvPr/>
        </p:nvSpPr>
        <p:spPr>
          <a:xfrm>
            <a:off x="251520" y="375187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If you want to search for a </a:t>
            </a:r>
            <a:r>
              <a:rPr lang="en-US" sz="2000" u="sng" dirty="0">
                <a:latin typeface="Tahoma" panose="020B0604030504040204" pitchFamily="34" charset="0"/>
                <a:ea typeface="Tahoma" panose="020B0604030504040204" pitchFamily="34" charset="0"/>
                <a:cs typeface="Tahoma" panose="020B0604030504040204" pitchFamily="34" charset="0"/>
              </a:rPr>
              <a:t>substring</a:t>
            </a:r>
            <a:r>
              <a:rPr lang="en-US" sz="2000" dirty="0">
                <a:latin typeface="Tahoma" panose="020B0604030504040204" pitchFamily="34" charset="0"/>
                <a:ea typeface="Tahoma" panose="020B0604030504040204" pitchFamily="34" charset="0"/>
                <a:cs typeface="Tahoma" panose="020B0604030504040204" pitchFamily="34" charset="0"/>
              </a:rPr>
              <a:t>, use the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substring(</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beginIndex</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method.</a:t>
            </a:r>
          </a:p>
        </p:txBody>
      </p:sp>
      <p:sp>
        <p:nvSpPr>
          <p:cNvPr id="2" name="Slide Number Placeholder 1"/>
          <p:cNvSpPr>
            <a:spLocks noGrp="1"/>
          </p:cNvSpPr>
          <p:nvPr>
            <p:ph type="sldNum" sz="quarter" idx="12"/>
          </p:nvPr>
        </p:nvSpPr>
        <p:spPr/>
        <p:txBody>
          <a:bodyPr/>
          <a:lstStyle/>
          <a:p>
            <a:fld id="{01AC0F99-418A-47AD-8EE9-8B4FF28C0C0C}" type="slidenum">
              <a:rPr lang="en-US" smtClean="0"/>
              <a:pPr/>
              <a:t>191</a:t>
            </a:fld>
            <a:endParaRPr lang="en-US"/>
          </a:p>
        </p:txBody>
      </p:sp>
      <p:grpSp>
        <p:nvGrpSpPr>
          <p:cNvPr id="14" name="Group 13"/>
          <p:cNvGrpSpPr/>
          <p:nvPr/>
        </p:nvGrpSpPr>
        <p:grpSpPr>
          <a:xfrm>
            <a:off x="179513" y="4543960"/>
            <a:ext cx="8784976" cy="1477328"/>
            <a:chOff x="323529" y="1236822"/>
            <a:chExt cx="7848872" cy="1389163"/>
          </a:xfrm>
        </p:grpSpPr>
        <p:sp>
          <p:nvSpPr>
            <p:cNvPr id="15" name="TextBox 14"/>
            <p:cNvSpPr txBox="1"/>
            <p:nvPr/>
          </p:nvSpPr>
          <p:spPr>
            <a:xfrm>
              <a:off x="788528" y="1236822"/>
              <a:ext cx="7383873" cy="1389163"/>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Deitel,Prentice</a:t>
              </a:r>
              <a:r>
                <a:rPr lang="en-US" dirty="0">
                  <a:solidFill>
                    <a:srgbClr val="0000FF"/>
                  </a:solidFill>
                </a:rPr>
                <a:t> Hall”;</a:t>
              </a:r>
            </a:p>
            <a:p>
              <a:r>
                <a:rPr lang="en-US" dirty="0">
                  <a:solidFill>
                    <a:srgbClr val="00B0F0"/>
                  </a:solidFill>
                </a:rPr>
                <a:t>String</a:t>
              </a:r>
              <a:r>
                <a:rPr lang="en-US" dirty="0">
                  <a:solidFill>
                    <a:srgbClr val="0000FF"/>
                  </a:solidFill>
                </a:rPr>
                <a:t> publisher;</a:t>
              </a:r>
            </a:p>
            <a:p>
              <a:r>
                <a:rPr lang="en-US" dirty="0" err="1">
                  <a:solidFill>
                    <a:srgbClr val="00B0F0"/>
                  </a:solidFill>
                </a:rPr>
                <a:t>int</a:t>
              </a:r>
              <a:r>
                <a:rPr lang="en-US" dirty="0">
                  <a:solidFill>
                    <a:srgbClr val="0000FF"/>
                  </a:solidFill>
                </a:rPr>
                <a:t> </a:t>
              </a:r>
              <a:r>
                <a:rPr lang="en-US" dirty="0" err="1">
                  <a:solidFill>
                    <a:srgbClr val="0000FF"/>
                  </a:solidFill>
                </a:rPr>
                <a:t>commaPosition</a:t>
              </a:r>
              <a:r>
                <a:rPr lang="en-US" dirty="0">
                  <a:solidFill>
                    <a:srgbClr val="0000FF"/>
                  </a:solidFill>
                </a:rPr>
                <a:t>;</a:t>
              </a:r>
            </a:p>
            <a:p>
              <a:r>
                <a:rPr lang="en-US" dirty="0" err="1">
                  <a:solidFill>
                    <a:srgbClr val="0000FF"/>
                  </a:solidFill>
                </a:rPr>
                <a:t>commaPosition</a:t>
              </a:r>
              <a:r>
                <a:rPr lang="en-US" dirty="0">
                  <a:solidFill>
                    <a:srgbClr val="0000FF"/>
                  </a:solidFill>
                </a:rPr>
                <a:t> = </a:t>
              </a:r>
              <a:r>
                <a:rPr lang="en-US" dirty="0" err="1">
                  <a:solidFill>
                    <a:srgbClr val="0000FF"/>
                  </a:solidFill>
                </a:rPr>
                <a:t>bookName.</a:t>
              </a:r>
              <a:r>
                <a:rPr lang="en-US" dirty="0" err="1">
                  <a:solidFill>
                    <a:srgbClr val="00B050"/>
                  </a:solidFill>
                </a:rPr>
                <a:t>indexOf</a:t>
              </a:r>
              <a:r>
                <a:rPr lang="en-US" dirty="0">
                  <a:solidFill>
                    <a:srgbClr val="00B050"/>
                  </a:solidFill>
                </a:rPr>
                <a:t>(‘,’)</a:t>
              </a:r>
              <a:r>
                <a:rPr lang="en-US" dirty="0">
                  <a:solidFill>
                    <a:srgbClr val="0000FF"/>
                  </a:solidFill>
                </a:rPr>
                <a:t>; </a:t>
              </a:r>
              <a:r>
                <a:rPr lang="en-US" dirty="0">
                  <a:solidFill>
                    <a:srgbClr val="00B050"/>
                  </a:solidFill>
                </a:rPr>
                <a:t>//to find the position of ‘,’</a:t>
              </a:r>
            </a:p>
            <a:p>
              <a:r>
                <a:rPr lang="en-US" dirty="0">
                  <a:solidFill>
                    <a:srgbClr val="0000FF"/>
                  </a:solidFill>
                </a:rPr>
                <a:t>publisher = </a:t>
              </a:r>
              <a:r>
                <a:rPr lang="en-US" dirty="0" err="1">
                  <a:solidFill>
                    <a:srgbClr val="0000FF"/>
                  </a:solidFill>
                </a:rPr>
                <a:t>bookName.</a:t>
              </a:r>
              <a:r>
                <a:rPr lang="en-US" dirty="0" err="1">
                  <a:solidFill>
                    <a:srgbClr val="00B050"/>
                  </a:solidFill>
                </a:rPr>
                <a:t>substring</a:t>
              </a:r>
              <a:r>
                <a:rPr lang="en-US" dirty="0">
                  <a:solidFill>
                    <a:srgbClr val="00B050"/>
                  </a:solidFill>
                </a:rPr>
                <a:t>(commaPosition</a:t>
              </a:r>
              <a:r>
                <a:rPr lang="en-US" dirty="0">
                  <a:solidFill>
                    <a:srgbClr val="FF0000"/>
                  </a:solidFill>
                </a:rPr>
                <a:t>+1</a:t>
              </a:r>
              <a:r>
                <a:rPr lang="en-US" dirty="0">
                  <a:solidFill>
                    <a:srgbClr val="00B050"/>
                  </a:solidFill>
                </a:rPr>
                <a:t>)</a:t>
              </a:r>
              <a:r>
                <a:rPr lang="en-US" dirty="0">
                  <a:solidFill>
                    <a:srgbClr val="0000FF"/>
                  </a:solidFill>
                </a:rPr>
                <a:t>; </a:t>
              </a:r>
              <a:r>
                <a:rPr lang="en-US" dirty="0">
                  <a:solidFill>
                    <a:srgbClr val="00B050"/>
                  </a:solidFill>
                </a:rPr>
                <a:t>//=Prentice Hall</a:t>
              </a:r>
            </a:p>
          </p:txBody>
        </p:sp>
        <p:sp>
          <p:nvSpPr>
            <p:cNvPr id="16" name="TextBox 15"/>
            <p:cNvSpPr txBox="1"/>
            <p:nvPr/>
          </p:nvSpPr>
          <p:spPr>
            <a:xfrm>
              <a:off x="323529" y="1236822"/>
              <a:ext cx="386010" cy="1389163"/>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p:txBody>
        </p:sp>
      </p:grpSp>
      <p:grpSp>
        <p:nvGrpSpPr>
          <p:cNvPr id="17" name="Group 16"/>
          <p:cNvGrpSpPr/>
          <p:nvPr/>
        </p:nvGrpSpPr>
        <p:grpSpPr>
          <a:xfrm>
            <a:off x="179512" y="1844824"/>
            <a:ext cx="8784976" cy="923330"/>
            <a:chOff x="323529" y="1236822"/>
            <a:chExt cx="7848872" cy="868227"/>
          </a:xfrm>
        </p:grpSpPr>
        <p:sp>
          <p:nvSpPr>
            <p:cNvPr id="18" name="TextBox 17"/>
            <p:cNvSpPr txBox="1"/>
            <p:nvPr/>
          </p:nvSpPr>
          <p:spPr>
            <a:xfrm>
              <a:off x="788528" y="1236822"/>
              <a:ext cx="7383873" cy="868227"/>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Deitel,Prentice</a:t>
              </a:r>
              <a:r>
                <a:rPr lang="en-US" dirty="0">
                  <a:solidFill>
                    <a:srgbClr val="0000FF"/>
                  </a:solidFill>
                </a:rPr>
                <a:t> Hall”;</a:t>
              </a:r>
            </a:p>
            <a:p>
              <a:r>
                <a:rPr lang="en-US" dirty="0">
                  <a:solidFill>
                    <a:srgbClr val="00B0F0"/>
                  </a:solidFill>
                </a:rPr>
                <a:t>char</a:t>
              </a:r>
              <a:r>
                <a:rPr lang="en-US" dirty="0">
                  <a:solidFill>
                    <a:srgbClr val="0000FF"/>
                  </a:solidFill>
                </a:rPr>
                <a:t> ampersand;</a:t>
              </a:r>
            </a:p>
            <a:p>
              <a:r>
                <a:rPr lang="en-US" dirty="0">
                  <a:solidFill>
                    <a:srgbClr val="0000FF"/>
                  </a:solidFill>
                </a:rPr>
                <a:t>ampersand = </a:t>
              </a:r>
              <a:r>
                <a:rPr lang="en-US" dirty="0" err="1">
                  <a:solidFill>
                    <a:srgbClr val="0000FF"/>
                  </a:solidFill>
                </a:rPr>
                <a:t>bookName.</a:t>
              </a:r>
              <a:r>
                <a:rPr lang="en-US" dirty="0" err="1">
                  <a:solidFill>
                    <a:srgbClr val="00B050"/>
                  </a:solidFill>
                </a:rPr>
                <a:t>charAt</a:t>
              </a:r>
              <a:r>
                <a:rPr lang="en-US" dirty="0">
                  <a:solidFill>
                    <a:srgbClr val="00B050"/>
                  </a:solidFill>
                </a:rPr>
                <a:t>(7)</a:t>
              </a:r>
              <a:r>
                <a:rPr lang="en-US" dirty="0">
                  <a:solidFill>
                    <a:srgbClr val="0000FF"/>
                  </a:solidFill>
                </a:rPr>
                <a:t>; </a:t>
              </a:r>
              <a:r>
                <a:rPr lang="en-US" dirty="0">
                  <a:solidFill>
                    <a:srgbClr val="00B050"/>
                  </a:solidFill>
                </a:rPr>
                <a:t>//ampersand = 7</a:t>
              </a:r>
            </a:p>
          </p:txBody>
        </p:sp>
        <p:sp>
          <p:nvSpPr>
            <p:cNvPr id="19" name="TextBox 18"/>
            <p:cNvSpPr txBox="1"/>
            <p:nvPr/>
          </p:nvSpPr>
          <p:spPr>
            <a:xfrm>
              <a:off x="323529" y="1236822"/>
              <a:ext cx="386010" cy="868227"/>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p:txBody>
        </p:sp>
      </p:grpSp>
    </p:spTree>
    <p:extLst>
      <p:ext uri="{BB962C8B-B14F-4D97-AF65-F5344CB8AC3E}">
        <p14:creationId xmlns:p14="http://schemas.microsoft.com/office/powerpoint/2010/main" val="282019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972344"/>
          </a:xfrm>
        </p:spPr>
        <p:txBody>
          <a:bodyPr>
            <a:noAutofit/>
          </a:bodyPr>
          <a:lstStyle/>
          <a:p>
            <a:pPr eaLnBrk="1" hangingPunct="1"/>
            <a:r>
              <a:rPr lang="en-US" sz="3200" dirty="0">
                <a:solidFill>
                  <a:schemeClr val="accent2"/>
                </a:solidFill>
                <a:latin typeface="Tahoma" charset="0"/>
                <a:cs typeface="Arial" charset="0"/>
              </a:rPr>
              <a:t>2. </a:t>
            </a:r>
            <a:r>
              <a:rPr lang="en-US" sz="3200" dirty="0">
                <a:solidFill>
                  <a:srgbClr val="00B0F0"/>
                </a:solidFill>
                <a:latin typeface="Tahoma" charset="0"/>
                <a:cs typeface="Arial" charset="0"/>
              </a:rPr>
              <a:t>char</a:t>
            </a:r>
            <a:r>
              <a:rPr lang="en-US" sz="3200" dirty="0">
                <a:solidFill>
                  <a:schemeClr val="accent2"/>
                </a:solidFill>
                <a:latin typeface="Tahoma" charset="0"/>
                <a:cs typeface="Arial" charset="0"/>
              </a:rPr>
              <a:t> </a:t>
            </a:r>
            <a:r>
              <a:rPr lang="en-US" sz="3200" dirty="0" err="1">
                <a:solidFill>
                  <a:schemeClr val="accent2"/>
                </a:solidFill>
                <a:latin typeface="Tahoma" charset="0"/>
                <a:cs typeface="Arial" charset="0"/>
              </a:rPr>
              <a:t>charAt</a:t>
            </a:r>
            <a:r>
              <a:rPr lang="en-US" sz="3200" dirty="0">
                <a:solidFill>
                  <a:schemeClr val="accent2"/>
                </a:solidFill>
                <a:latin typeface="Tahoma" charset="0"/>
                <a:cs typeface="Arial" charset="0"/>
              </a:rPr>
              <a:t>(</a:t>
            </a:r>
            <a:r>
              <a:rPr lang="en-US" sz="3200" dirty="0" err="1">
                <a:solidFill>
                  <a:srgbClr val="00B0F0"/>
                </a:solidFill>
                <a:latin typeface="Tahoma" charset="0"/>
                <a:cs typeface="Arial" charset="0"/>
              </a:rPr>
              <a:t>int</a:t>
            </a:r>
            <a:r>
              <a:rPr lang="en-US" sz="3200" dirty="0">
                <a:solidFill>
                  <a:schemeClr val="accent2"/>
                </a:solidFill>
                <a:latin typeface="Tahoma" charset="0"/>
                <a:cs typeface="Arial" charset="0"/>
              </a:rPr>
              <a:t> </a:t>
            </a:r>
            <a:r>
              <a:rPr lang="en-US" sz="3200" dirty="0" err="1">
                <a:solidFill>
                  <a:schemeClr val="accent2"/>
                </a:solidFill>
                <a:latin typeface="Tahoma" charset="0"/>
                <a:cs typeface="Arial" charset="0"/>
              </a:rPr>
              <a:t>pos</a:t>
            </a:r>
            <a:r>
              <a:rPr lang="en-US" sz="3200" dirty="0">
                <a:solidFill>
                  <a:schemeClr val="accent2"/>
                </a:solidFill>
                <a:latin typeface="Tahoma" charset="0"/>
                <a:cs typeface="Arial" charset="0"/>
              </a:rPr>
              <a:t>) vs. </a:t>
            </a:r>
            <a:br>
              <a:rPr lang="en-US" sz="3200" dirty="0">
                <a:solidFill>
                  <a:schemeClr val="accent2"/>
                </a:solidFill>
                <a:latin typeface="Tahoma" charset="0"/>
                <a:cs typeface="Arial" charset="0"/>
              </a:rPr>
            </a:br>
            <a:r>
              <a:rPr lang="en-US" sz="3200" dirty="0">
                <a:solidFill>
                  <a:schemeClr val="accent2"/>
                </a:solidFill>
                <a:latin typeface="Tahoma" charset="0"/>
                <a:cs typeface="Arial" charset="0"/>
              </a:rPr>
              <a:t>    </a:t>
            </a:r>
            <a:r>
              <a:rPr lang="en-US" sz="3200" dirty="0" err="1">
                <a:solidFill>
                  <a:srgbClr val="00B0F0"/>
                </a:solidFill>
                <a:latin typeface="Tahoma" charset="0"/>
                <a:cs typeface="Arial" charset="0"/>
              </a:rPr>
              <a:t>int</a:t>
            </a:r>
            <a:r>
              <a:rPr lang="en-US" sz="3200" dirty="0">
                <a:solidFill>
                  <a:schemeClr val="accent2"/>
                </a:solidFill>
                <a:latin typeface="Tahoma" charset="0"/>
                <a:cs typeface="Arial" charset="0"/>
              </a:rPr>
              <a:t> </a:t>
            </a:r>
            <a:r>
              <a:rPr lang="en-US" sz="3200" dirty="0" err="1">
                <a:solidFill>
                  <a:schemeClr val="accent2"/>
                </a:solidFill>
                <a:latin typeface="Tahoma" charset="0"/>
                <a:cs typeface="Arial" charset="0"/>
              </a:rPr>
              <a:t>indexOf</a:t>
            </a:r>
            <a:r>
              <a:rPr lang="en-US" sz="3200" dirty="0">
                <a:solidFill>
                  <a:schemeClr val="accent2"/>
                </a:solidFill>
                <a:latin typeface="Tahoma" charset="0"/>
                <a:cs typeface="Arial" charset="0"/>
              </a:rPr>
              <a:t>(</a:t>
            </a:r>
            <a:r>
              <a:rPr lang="en-US" sz="3200" dirty="0">
                <a:solidFill>
                  <a:srgbClr val="00B0F0"/>
                </a:solidFill>
                <a:latin typeface="Tahoma" charset="0"/>
                <a:cs typeface="Arial" charset="0"/>
              </a:rPr>
              <a:t>char</a:t>
            </a:r>
            <a:r>
              <a:rPr lang="en-US" sz="3200" dirty="0">
                <a:solidFill>
                  <a:schemeClr val="accent2"/>
                </a:solidFill>
                <a:latin typeface="Tahoma" charset="0"/>
                <a:cs typeface="Arial" charset="0"/>
              </a:rPr>
              <a:t> </a:t>
            </a:r>
            <a:r>
              <a:rPr lang="en-US" sz="3200" dirty="0" err="1">
                <a:solidFill>
                  <a:schemeClr val="accent2"/>
                </a:solidFill>
                <a:latin typeface="Tahoma" charset="0"/>
                <a:cs typeface="Arial" charset="0"/>
              </a:rPr>
              <a:t>ch</a:t>
            </a:r>
            <a:r>
              <a:rPr lang="en-US" sz="3200" dirty="0">
                <a:solidFill>
                  <a:schemeClr val="accent2"/>
                </a:solidFill>
                <a:latin typeface="Tahoma" charset="0"/>
                <a:cs typeface="Arial" charset="0"/>
              </a:rPr>
              <a:t>)</a:t>
            </a:r>
            <a:endParaRPr lang="en-US" sz="3200" dirty="0">
              <a:solidFill>
                <a:srgbClr val="00B0F0"/>
              </a:solidFill>
              <a:latin typeface="Tahoma" charset="0"/>
              <a:cs typeface="Arial" charset="0"/>
            </a:endParaRPr>
          </a:p>
        </p:txBody>
      </p:sp>
      <p:cxnSp>
        <p:nvCxnSpPr>
          <p:cNvPr id="13" name="Straight Connector 12"/>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51520" y="344119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If you want to find the position of a character or a sequence of characters in a string, use the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indexOf</a:t>
            </a:r>
            <a:r>
              <a:rPr lang="en-US" sz="2000" dirty="0">
                <a:latin typeface="Tahoma" panose="020B0604030504040204" pitchFamily="34" charset="0"/>
                <a:ea typeface="Tahoma" panose="020B0604030504040204" pitchFamily="34" charset="0"/>
                <a:cs typeface="Tahoma" panose="020B0604030504040204" pitchFamily="34" charset="0"/>
              </a:rPr>
              <a:t> method.</a:t>
            </a:r>
          </a:p>
        </p:txBody>
      </p:sp>
      <p:sp>
        <p:nvSpPr>
          <p:cNvPr id="31" name="TextBox 30"/>
          <p:cNvSpPr txBox="1"/>
          <p:nvPr/>
        </p:nvSpPr>
        <p:spPr>
          <a:xfrm>
            <a:off x="251520" y="1340768"/>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If you want to find the character at a specific position, use the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charAt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method.</a:t>
            </a:r>
          </a:p>
        </p:txBody>
      </p:sp>
      <p:sp>
        <p:nvSpPr>
          <p:cNvPr id="2" name="Slide Number Placeholder 1"/>
          <p:cNvSpPr>
            <a:spLocks noGrp="1"/>
          </p:cNvSpPr>
          <p:nvPr>
            <p:ph type="sldNum" sz="quarter" idx="12"/>
          </p:nvPr>
        </p:nvSpPr>
        <p:spPr/>
        <p:txBody>
          <a:bodyPr/>
          <a:lstStyle/>
          <a:p>
            <a:fld id="{01AC0F99-418A-47AD-8EE9-8B4FF28C0C0C}" type="slidenum">
              <a:rPr lang="en-US" smtClean="0"/>
              <a:pPr/>
              <a:t>192</a:t>
            </a:fld>
            <a:endParaRPr lang="en-US"/>
          </a:p>
        </p:txBody>
      </p:sp>
      <p:grpSp>
        <p:nvGrpSpPr>
          <p:cNvPr id="14" name="Group 13"/>
          <p:cNvGrpSpPr/>
          <p:nvPr/>
        </p:nvGrpSpPr>
        <p:grpSpPr>
          <a:xfrm>
            <a:off x="179513" y="4221088"/>
            <a:ext cx="8784976" cy="923330"/>
            <a:chOff x="323529" y="1236822"/>
            <a:chExt cx="7848872" cy="868227"/>
          </a:xfrm>
        </p:grpSpPr>
        <p:sp>
          <p:nvSpPr>
            <p:cNvPr id="15" name="TextBox 14"/>
            <p:cNvSpPr txBox="1"/>
            <p:nvPr/>
          </p:nvSpPr>
          <p:spPr>
            <a:xfrm>
              <a:off x="788528" y="1236822"/>
              <a:ext cx="7383873" cy="868227"/>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a:t>
              </a:r>
              <a:r>
                <a:rPr lang="en-US" dirty="0">
                  <a:solidFill>
                    <a:srgbClr val="0000FF"/>
                  </a:solidFill>
                </a:rPr>
                <a:t>”;</a:t>
              </a:r>
            </a:p>
            <a:p>
              <a:r>
                <a:rPr lang="en-US" dirty="0" err="1">
                  <a:solidFill>
                    <a:srgbClr val="00B0F0"/>
                  </a:solidFill>
                </a:rPr>
                <a:t>int</a:t>
              </a:r>
              <a:r>
                <a:rPr lang="en-US" dirty="0">
                  <a:solidFill>
                    <a:srgbClr val="0000FF"/>
                  </a:solidFill>
                </a:rPr>
                <a:t> position;</a:t>
              </a:r>
            </a:p>
            <a:p>
              <a:r>
                <a:rPr lang="en-US" dirty="0">
                  <a:solidFill>
                    <a:srgbClr val="0000FF"/>
                  </a:solidFill>
                </a:rPr>
                <a:t>position = </a:t>
              </a:r>
              <a:r>
                <a:rPr lang="en-US" dirty="0" err="1">
                  <a:solidFill>
                    <a:srgbClr val="0000FF"/>
                  </a:solidFill>
                </a:rPr>
                <a:t>bookName.</a:t>
              </a:r>
              <a:r>
                <a:rPr lang="en-US" dirty="0" err="1">
                  <a:solidFill>
                    <a:srgbClr val="00B050"/>
                  </a:solidFill>
                </a:rPr>
                <a:t>indexOf</a:t>
              </a:r>
              <a:r>
                <a:rPr lang="en-US" dirty="0">
                  <a:solidFill>
                    <a:srgbClr val="00B050"/>
                  </a:solidFill>
                </a:rPr>
                <a:t>(‘&amp;’)</a:t>
              </a:r>
              <a:r>
                <a:rPr lang="en-US" dirty="0">
                  <a:solidFill>
                    <a:srgbClr val="0000FF"/>
                  </a:solidFill>
                </a:rPr>
                <a:t>; </a:t>
              </a:r>
              <a:r>
                <a:rPr lang="en-US" dirty="0">
                  <a:solidFill>
                    <a:srgbClr val="00B050"/>
                  </a:solidFill>
                </a:rPr>
                <a:t>//position = 7</a:t>
              </a:r>
            </a:p>
          </p:txBody>
        </p:sp>
        <p:sp>
          <p:nvSpPr>
            <p:cNvPr id="16" name="TextBox 15"/>
            <p:cNvSpPr txBox="1"/>
            <p:nvPr/>
          </p:nvSpPr>
          <p:spPr>
            <a:xfrm>
              <a:off x="323529" y="1236822"/>
              <a:ext cx="386010" cy="868227"/>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p:txBody>
        </p:sp>
      </p:grpSp>
      <p:grpSp>
        <p:nvGrpSpPr>
          <p:cNvPr id="17" name="Group 16"/>
          <p:cNvGrpSpPr/>
          <p:nvPr/>
        </p:nvGrpSpPr>
        <p:grpSpPr>
          <a:xfrm>
            <a:off x="179512" y="2060848"/>
            <a:ext cx="8784976" cy="923330"/>
            <a:chOff x="323529" y="1236822"/>
            <a:chExt cx="7848872" cy="868227"/>
          </a:xfrm>
        </p:grpSpPr>
        <p:sp>
          <p:nvSpPr>
            <p:cNvPr id="18" name="TextBox 17"/>
            <p:cNvSpPr txBox="1"/>
            <p:nvPr/>
          </p:nvSpPr>
          <p:spPr>
            <a:xfrm>
              <a:off x="788528" y="1236822"/>
              <a:ext cx="7383873" cy="868227"/>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a:t>
              </a:r>
              <a:r>
                <a:rPr lang="en-US" dirty="0">
                  <a:solidFill>
                    <a:srgbClr val="0000FF"/>
                  </a:solidFill>
                </a:rPr>
                <a:t>”;</a:t>
              </a:r>
            </a:p>
            <a:p>
              <a:r>
                <a:rPr lang="en-US" dirty="0">
                  <a:solidFill>
                    <a:srgbClr val="00B0F0"/>
                  </a:solidFill>
                </a:rPr>
                <a:t>char</a:t>
              </a:r>
              <a:r>
                <a:rPr lang="en-US" dirty="0">
                  <a:solidFill>
                    <a:srgbClr val="0000FF"/>
                  </a:solidFill>
                </a:rPr>
                <a:t> ampersand;</a:t>
              </a:r>
            </a:p>
            <a:p>
              <a:r>
                <a:rPr lang="en-US" dirty="0">
                  <a:solidFill>
                    <a:srgbClr val="0000FF"/>
                  </a:solidFill>
                </a:rPr>
                <a:t>ampersand = </a:t>
              </a:r>
              <a:r>
                <a:rPr lang="en-US" dirty="0" err="1">
                  <a:solidFill>
                    <a:srgbClr val="0000FF"/>
                  </a:solidFill>
                </a:rPr>
                <a:t>bookName.</a:t>
              </a:r>
              <a:r>
                <a:rPr lang="en-US" dirty="0" err="1">
                  <a:solidFill>
                    <a:srgbClr val="00B050"/>
                  </a:solidFill>
                </a:rPr>
                <a:t>charAt</a:t>
              </a:r>
              <a:r>
                <a:rPr lang="en-US" dirty="0">
                  <a:solidFill>
                    <a:srgbClr val="00B050"/>
                  </a:solidFill>
                </a:rPr>
                <a:t>(7)</a:t>
              </a:r>
              <a:r>
                <a:rPr lang="en-US" dirty="0">
                  <a:solidFill>
                    <a:srgbClr val="0000FF"/>
                  </a:solidFill>
                </a:rPr>
                <a:t>; </a:t>
              </a:r>
              <a:r>
                <a:rPr lang="en-US" dirty="0">
                  <a:solidFill>
                    <a:srgbClr val="00B050"/>
                  </a:solidFill>
                </a:rPr>
                <a:t>//ampersand = ‘&amp;’</a:t>
              </a:r>
            </a:p>
          </p:txBody>
        </p:sp>
        <p:sp>
          <p:nvSpPr>
            <p:cNvPr id="19" name="TextBox 18"/>
            <p:cNvSpPr txBox="1"/>
            <p:nvPr/>
          </p:nvSpPr>
          <p:spPr>
            <a:xfrm>
              <a:off x="323529" y="1236822"/>
              <a:ext cx="386010" cy="868227"/>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p:txBody>
        </p:sp>
      </p:grpSp>
      <p:sp>
        <p:nvSpPr>
          <p:cNvPr id="20" name="TextBox 19"/>
          <p:cNvSpPr txBox="1"/>
          <p:nvPr/>
        </p:nvSpPr>
        <p:spPr>
          <a:xfrm>
            <a:off x="251520" y="5301208"/>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character = </a:t>
            </a:r>
            <a:r>
              <a:rPr lang="en-US" sz="2000" dirty="0" err="1">
                <a:latin typeface="Tahoma" panose="020B0604030504040204" pitchFamily="34" charset="0"/>
                <a:ea typeface="Tahoma" panose="020B0604030504040204" pitchFamily="34" charset="0"/>
                <a:cs typeface="Tahoma" panose="020B0604030504040204" pitchFamily="34" charset="0"/>
              </a:rPr>
              <a:t>stringVariable.</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charAt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(integer)</a:t>
            </a:r>
            <a:r>
              <a:rPr lang="en-US" sz="2000" dirty="0">
                <a:latin typeface="Tahoma" panose="020B0604030504040204" pitchFamily="34" charset="0"/>
                <a:ea typeface="Tahoma" panose="020B0604030504040204" pitchFamily="34" charset="0"/>
                <a:cs typeface="Tahoma" panose="020B0604030504040204" pitchFamily="34" charset="0"/>
              </a:rPr>
              <a:t>;</a:t>
            </a:r>
          </a:p>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integer = </a:t>
            </a:r>
            <a:r>
              <a:rPr lang="en-US" sz="2000" dirty="0" err="1">
                <a:latin typeface="Tahoma" panose="020B0604030504040204" pitchFamily="34" charset="0"/>
                <a:ea typeface="Tahoma" panose="020B0604030504040204" pitchFamily="34" charset="0"/>
                <a:cs typeface="Tahoma" panose="020B0604030504040204" pitchFamily="34" charset="0"/>
              </a:rPr>
              <a:t>stringVariable.</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indexOf</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(character)</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85745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P spid="20"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a:t>
            </a:r>
            <a:r>
              <a:rPr lang="en-US" sz="4000" dirty="0" err="1">
                <a:solidFill>
                  <a:srgbClr val="00B0F0"/>
                </a:solidFill>
                <a:latin typeface="Tahoma" charset="0"/>
                <a:cs typeface="Arial" charset="0"/>
              </a:rPr>
              <a:t>int</a:t>
            </a:r>
            <a:r>
              <a:rPr lang="en-US" sz="4000" dirty="0">
                <a:solidFill>
                  <a:srgbClr val="00B0F0"/>
                </a:solidFill>
                <a:latin typeface="Tahoma" charset="0"/>
                <a:cs typeface="Arial" charset="0"/>
              </a:rPr>
              <a:t> </a:t>
            </a:r>
            <a:r>
              <a:rPr lang="en-US" sz="4000" dirty="0" err="1">
                <a:solidFill>
                  <a:schemeClr val="accent2"/>
                </a:solidFill>
                <a:latin typeface="Tahoma" charset="0"/>
                <a:cs typeface="Arial" charset="0"/>
              </a:rPr>
              <a:t>indexOf</a:t>
            </a:r>
            <a:endParaRPr lang="en-US" sz="4000" dirty="0">
              <a:solidFill>
                <a:schemeClr val="accent2"/>
              </a:solidFill>
              <a:latin typeface="Tahoma" charset="0"/>
              <a:cs typeface="Arial" charset="0"/>
            </a:endParaRPr>
          </a:p>
        </p:txBody>
      </p:sp>
      <p:sp>
        <p:nvSpPr>
          <p:cNvPr id="8" name="TextBox 7"/>
          <p:cNvSpPr txBox="1"/>
          <p:nvPr/>
        </p:nvSpPr>
        <p:spPr>
          <a:xfrm>
            <a:off x="251520"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There are four versions of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indexOf</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with different parameters:</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1AC0F99-418A-47AD-8EE9-8B4FF28C0C0C}" type="slidenum">
              <a:rPr lang="en-US" smtClean="0"/>
              <a:pPr/>
              <a:t>193</a:t>
            </a:fld>
            <a:endParaRPr lang="en-US"/>
          </a:p>
        </p:txBody>
      </p:sp>
      <p:sp>
        <p:nvSpPr>
          <p:cNvPr id="15" name="Rounded Rectangle 14"/>
          <p:cNvSpPr/>
          <p:nvPr/>
        </p:nvSpPr>
        <p:spPr>
          <a:xfrm>
            <a:off x="971600" y="1772816"/>
            <a:ext cx="2808312"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F0"/>
                </a:solidFill>
              </a:rPr>
              <a:t>int</a:t>
            </a:r>
            <a:r>
              <a:rPr lang="en-US" dirty="0">
                <a:solidFill>
                  <a:srgbClr val="00B0F0"/>
                </a:solidFill>
              </a:rPr>
              <a:t> </a:t>
            </a:r>
            <a:r>
              <a:rPr lang="en-US" dirty="0" err="1">
                <a:solidFill>
                  <a:srgbClr val="00B050"/>
                </a:solidFill>
              </a:rPr>
              <a:t>indexOf</a:t>
            </a:r>
            <a:endParaRPr lang="en-US" dirty="0">
              <a:solidFill>
                <a:srgbClr val="00B050"/>
              </a:solidFill>
            </a:endParaRPr>
          </a:p>
        </p:txBody>
      </p:sp>
      <p:sp>
        <p:nvSpPr>
          <p:cNvPr id="17" name="Rounded Rectangle 16"/>
          <p:cNvSpPr/>
          <p:nvPr/>
        </p:nvSpPr>
        <p:spPr>
          <a:xfrm>
            <a:off x="1547664" y="2768927"/>
            <a:ext cx="4104456" cy="504056"/>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B0F0"/>
                </a:solidFill>
              </a:rPr>
              <a:t>int</a:t>
            </a:r>
            <a:r>
              <a:rPr lang="en-US" dirty="0">
                <a:solidFill>
                  <a:srgbClr val="0000FF"/>
                </a:solidFill>
              </a:rPr>
              <a:t> </a:t>
            </a:r>
            <a:r>
              <a:rPr lang="en-US" dirty="0" err="1">
                <a:solidFill>
                  <a:srgbClr val="0000FF"/>
                </a:solidFill>
              </a:rPr>
              <a:t>indexOf</a:t>
            </a:r>
            <a:r>
              <a:rPr lang="en-US" dirty="0">
                <a:solidFill>
                  <a:srgbClr val="0000FF"/>
                </a:solidFill>
              </a:rPr>
              <a:t> (</a:t>
            </a:r>
            <a:r>
              <a:rPr lang="en-US" dirty="0">
                <a:solidFill>
                  <a:srgbClr val="00B0F0"/>
                </a:solidFill>
              </a:rPr>
              <a:t>char </a:t>
            </a:r>
            <a:r>
              <a:rPr lang="en-US" dirty="0" err="1">
                <a:solidFill>
                  <a:srgbClr val="0000FF"/>
                </a:solidFill>
              </a:rPr>
              <a:t>ch</a:t>
            </a:r>
            <a:r>
              <a:rPr lang="en-US" dirty="0">
                <a:solidFill>
                  <a:srgbClr val="0000FF"/>
                </a:solidFill>
              </a:rPr>
              <a:t>)</a:t>
            </a:r>
          </a:p>
        </p:txBody>
      </p:sp>
      <p:cxnSp>
        <p:nvCxnSpPr>
          <p:cNvPr id="18" name="Straight Connector 17"/>
          <p:cNvCxnSpPr/>
          <p:nvPr/>
        </p:nvCxnSpPr>
        <p:spPr>
          <a:xfrm>
            <a:off x="1187624" y="2420888"/>
            <a:ext cx="0" cy="2620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187624" y="3014954"/>
            <a:ext cx="360040" cy="120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87624" y="369303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187624" y="4360604"/>
            <a:ext cx="360040" cy="90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187624" y="5032679"/>
            <a:ext cx="360040" cy="90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547664" y="3404998"/>
            <a:ext cx="4104456"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B0F0"/>
                </a:solidFill>
              </a:rPr>
              <a:t>int</a:t>
            </a:r>
            <a:r>
              <a:rPr lang="en-US" dirty="0">
                <a:solidFill>
                  <a:srgbClr val="00B0F0"/>
                </a:solidFill>
              </a:rPr>
              <a:t> </a:t>
            </a:r>
            <a:r>
              <a:rPr lang="en-US" dirty="0" err="1">
                <a:solidFill>
                  <a:srgbClr val="0000FF"/>
                </a:solidFill>
              </a:rPr>
              <a:t>indexOf</a:t>
            </a:r>
            <a:r>
              <a:rPr lang="en-US" dirty="0">
                <a:solidFill>
                  <a:srgbClr val="0000FF"/>
                </a:solidFill>
              </a:rPr>
              <a:t> (</a:t>
            </a:r>
            <a:r>
              <a:rPr lang="en-US" dirty="0">
                <a:solidFill>
                  <a:srgbClr val="00B0F0"/>
                </a:solidFill>
              </a:rPr>
              <a:t>char </a:t>
            </a:r>
            <a:r>
              <a:rPr lang="en-US" dirty="0" err="1">
                <a:solidFill>
                  <a:srgbClr val="0000FF"/>
                </a:solidFill>
              </a:rPr>
              <a:t>ch</a:t>
            </a:r>
            <a:r>
              <a:rPr lang="en-US" dirty="0">
                <a:solidFill>
                  <a:srgbClr val="0000FF"/>
                </a:solidFill>
              </a:rPr>
              <a:t>, </a:t>
            </a:r>
            <a:r>
              <a:rPr lang="en-US" dirty="0" err="1">
                <a:solidFill>
                  <a:srgbClr val="00B0F0"/>
                </a:solidFill>
              </a:rPr>
              <a:t>int</a:t>
            </a:r>
            <a:r>
              <a:rPr lang="en-US" dirty="0">
                <a:solidFill>
                  <a:srgbClr val="00B0F0"/>
                </a:solidFill>
              </a:rPr>
              <a:t> </a:t>
            </a:r>
            <a:r>
              <a:rPr lang="en-US" dirty="0" err="1">
                <a:solidFill>
                  <a:srgbClr val="0000FF"/>
                </a:solidFill>
              </a:rPr>
              <a:t>pos</a:t>
            </a:r>
            <a:r>
              <a:rPr lang="en-US" dirty="0">
                <a:solidFill>
                  <a:srgbClr val="0000FF"/>
                </a:solidFill>
              </a:rPr>
              <a:t>)</a:t>
            </a:r>
          </a:p>
        </p:txBody>
      </p:sp>
      <p:sp>
        <p:nvSpPr>
          <p:cNvPr id="34" name="Rounded Rectangle 33"/>
          <p:cNvSpPr/>
          <p:nvPr/>
        </p:nvSpPr>
        <p:spPr>
          <a:xfrm>
            <a:off x="1547664" y="4113077"/>
            <a:ext cx="4104456" cy="504056"/>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B0F0"/>
                </a:solidFill>
              </a:rPr>
              <a:t>int</a:t>
            </a:r>
            <a:r>
              <a:rPr lang="en-US" dirty="0">
                <a:solidFill>
                  <a:srgbClr val="00B0F0"/>
                </a:solidFill>
              </a:rPr>
              <a:t> </a:t>
            </a:r>
            <a:r>
              <a:rPr lang="en-US" dirty="0" err="1">
                <a:solidFill>
                  <a:srgbClr val="0000FF"/>
                </a:solidFill>
              </a:rPr>
              <a:t>indexOf</a:t>
            </a:r>
            <a:r>
              <a:rPr lang="en-US" dirty="0">
                <a:solidFill>
                  <a:srgbClr val="0000FF"/>
                </a:solidFill>
              </a:rPr>
              <a:t> (</a:t>
            </a:r>
            <a:r>
              <a:rPr lang="en-US" dirty="0">
                <a:solidFill>
                  <a:srgbClr val="00B0F0"/>
                </a:solidFill>
              </a:rPr>
              <a:t>String </a:t>
            </a:r>
            <a:r>
              <a:rPr lang="en-US" dirty="0" err="1">
                <a:solidFill>
                  <a:srgbClr val="0000FF"/>
                </a:solidFill>
              </a:rPr>
              <a:t>str</a:t>
            </a:r>
            <a:r>
              <a:rPr lang="en-US" dirty="0">
                <a:solidFill>
                  <a:srgbClr val="0000FF"/>
                </a:solidFill>
              </a:rPr>
              <a:t>)</a:t>
            </a:r>
          </a:p>
        </p:txBody>
      </p:sp>
      <p:sp>
        <p:nvSpPr>
          <p:cNvPr id="35" name="Rounded Rectangle 34"/>
          <p:cNvSpPr/>
          <p:nvPr/>
        </p:nvSpPr>
        <p:spPr>
          <a:xfrm>
            <a:off x="1547664" y="4749148"/>
            <a:ext cx="4104456"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B0F0"/>
                </a:solidFill>
              </a:rPr>
              <a:t>int</a:t>
            </a:r>
            <a:r>
              <a:rPr lang="en-US" dirty="0">
                <a:solidFill>
                  <a:srgbClr val="00B0F0"/>
                </a:solidFill>
              </a:rPr>
              <a:t> </a:t>
            </a:r>
            <a:r>
              <a:rPr lang="en-US" dirty="0" err="1">
                <a:solidFill>
                  <a:srgbClr val="0000FF"/>
                </a:solidFill>
              </a:rPr>
              <a:t>indexOf</a:t>
            </a:r>
            <a:r>
              <a:rPr lang="en-US" dirty="0">
                <a:solidFill>
                  <a:srgbClr val="0000FF"/>
                </a:solidFill>
              </a:rPr>
              <a:t> (</a:t>
            </a:r>
            <a:r>
              <a:rPr lang="en-US" dirty="0">
                <a:solidFill>
                  <a:srgbClr val="00B0F0"/>
                </a:solidFill>
              </a:rPr>
              <a:t>String </a:t>
            </a:r>
            <a:r>
              <a:rPr lang="en-US" dirty="0" err="1">
                <a:solidFill>
                  <a:srgbClr val="0000FF"/>
                </a:solidFill>
              </a:rPr>
              <a:t>str</a:t>
            </a:r>
            <a:r>
              <a:rPr lang="en-US" dirty="0">
                <a:solidFill>
                  <a:srgbClr val="0000FF"/>
                </a:solidFill>
              </a:rPr>
              <a:t>, </a:t>
            </a:r>
            <a:r>
              <a:rPr lang="en-US" dirty="0" err="1">
                <a:solidFill>
                  <a:srgbClr val="00B0F0"/>
                </a:solidFill>
              </a:rPr>
              <a:t>int</a:t>
            </a:r>
            <a:r>
              <a:rPr lang="en-US" dirty="0">
                <a:solidFill>
                  <a:srgbClr val="00B0F0"/>
                </a:solidFill>
              </a:rPr>
              <a:t> </a:t>
            </a:r>
            <a:r>
              <a:rPr lang="en-US" dirty="0" err="1">
                <a:solidFill>
                  <a:srgbClr val="0000FF"/>
                </a:solidFill>
              </a:rPr>
              <a:t>pos</a:t>
            </a:r>
            <a:r>
              <a:rPr lang="en-US" dirty="0">
                <a:solidFill>
                  <a:srgbClr val="0000FF"/>
                </a:solidFill>
              </a:rPr>
              <a:t>)</a:t>
            </a:r>
          </a:p>
        </p:txBody>
      </p:sp>
      <p:sp>
        <p:nvSpPr>
          <p:cNvPr id="37" name="TextBox 36"/>
          <p:cNvSpPr txBox="1"/>
          <p:nvPr/>
        </p:nvSpPr>
        <p:spPr>
          <a:xfrm>
            <a:off x="323528" y="558924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indexOf</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always returns an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value.</a:t>
            </a:r>
          </a:p>
        </p:txBody>
      </p:sp>
    </p:spTree>
    <p:extLst>
      <p:ext uri="{BB962C8B-B14F-4D97-AF65-F5344CB8AC3E}">
        <p14:creationId xmlns:p14="http://schemas.microsoft.com/office/powerpoint/2010/main" val="174953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par>
                                <p:cTn id="16" presetID="22" presetClass="entr" presetSubtype="8"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par>
                                <p:cTn id="22" presetID="22" presetClass="entr" presetSubtype="8"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par>
                                <p:cTn id="25" presetID="2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7" grpId="0" animBg="1"/>
      <p:bldP spid="32" grpId="0" animBg="1"/>
      <p:bldP spid="34" grpId="0" animBg="1"/>
      <p:bldP spid="35" grpId="0" animBg="1"/>
      <p:bldP spid="3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3.1 </a:t>
            </a:r>
            <a:r>
              <a:rPr lang="en-US" sz="4000" dirty="0" err="1">
                <a:solidFill>
                  <a:srgbClr val="00B0F0"/>
                </a:solidFill>
                <a:latin typeface="Tahoma" charset="0"/>
                <a:cs typeface="Arial" charset="0"/>
              </a:rPr>
              <a:t>int</a:t>
            </a:r>
            <a:r>
              <a:rPr lang="en-US" sz="4000" dirty="0">
                <a:solidFill>
                  <a:srgbClr val="00B0F0"/>
                </a:solidFill>
                <a:latin typeface="Tahoma" charset="0"/>
                <a:cs typeface="Arial" charset="0"/>
              </a:rPr>
              <a:t> </a:t>
            </a:r>
            <a:r>
              <a:rPr lang="en-US" sz="4000" dirty="0" err="1">
                <a:solidFill>
                  <a:schemeClr val="accent2"/>
                </a:solidFill>
                <a:latin typeface="Tahoma" charset="0"/>
                <a:cs typeface="Arial" charset="0"/>
              </a:rPr>
              <a:t>indexOf</a:t>
            </a:r>
            <a:r>
              <a:rPr lang="en-US" sz="4000" dirty="0">
                <a:solidFill>
                  <a:schemeClr val="accent2"/>
                </a:solidFill>
                <a:latin typeface="Tahoma" charset="0"/>
                <a:cs typeface="Arial" charset="0"/>
              </a:rPr>
              <a:t>(</a:t>
            </a:r>
            <a:r>
              <a:rPr lang="en-US" sz="4000" dirty="0">
                <a:solidFill>
                  <a:srgbClr val="00B0F0"/>
                </a:solidFill>
                <a:latin typeface="Tahoma" charset="0"/>
                <a:cs typeface="Arial" charset="0"/>
              </a:rPr>
              <a:t>char </a:t>
            </a:r>
            <a:r>
              <a:rPr lang="en-US" sz="4000" dirty="0" err="1">
                <a:solidFill>
                  <a:schemeClr val="accent2"/>
                </a:solidFill>
                <a:latin typeface="Tahoma" charset="0"/>
                <a:cs typeface="Arial" charset="0"/>
              </a:rPr>
              <a:t>ch</a:t>
            </a:r>
            <a:r>
              <a:rPr lang="en-US" sz="4000" dirty="0">
                <a:solidFill>
                  <a:schemeClr val="accent2"/>
                </a:solidFill>
                <a:latin typeface="Tahoma" charset="0"/>
                <a:cs typeface="Arial" charset="0"/>
              </a:rPr>
              <a:t>)</a:t>
            </a:r>
          </a:p>
        </p:txBody>
      </p:sp>
      <p:sp>
        <p:nvSpPr>
          <p:cNvPr id="8" name="TextBox 7"/>
          <p:cNvSpPr txBox="1"/>
          <p:nvPr/>
        </p:nvSpPr>
        <p:spPr>
          <a:xfrm>
            <a:off x="251520"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Used to know the position of a character in a string.</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1AC0F99-418A-47AD-8EE9-8B4FF28C0C0C}" type="slidenum">
              <a:rPr lang="en-US" smtClean="0"/>
              <a:pPr/>
              <a:t>194</a:t>
            </a:fld>
            <a:endParaRPr lang="en-US"/>
          </a:p>
        </p:txBody>
      </p:sp>
      <p:sp>
        <p:nvSpPr>
          <p:cNvPr id="19" name="TextBox 18"/>
          <p:cNvSpPr txBox="1"/>
          <p:nvPr/>
        </p:nvSpPr>
        <p:spPr>
          <a:xfrm>
            <a:off x="251520" y="122869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output is the position of the character</a:t>
            </a:r>
          </a:p>
        </p:txBody>
      </p:sp>
      <p:grpSp>
        <p:nvGrpSpPr>
          <p:cNvPr id="20" name="Group 19"/>
          <p:cNvGrpSpPr/>
          <p:nvPr/>
        </p:nvGrpSpPr>
        <p:grpSpPr>
          <a:xfrm>
            <a:off x="179513" y="1700808"/>
            <a:ext cx="8784976" cy="923330"/>
            <a:chOff x="323529" y="1236822"/>
            <a:chExt cx="7848872" cy="868227"/>
          </a:xfrm>
        </p:grpSpPr>
        <p:sp>
          <p:nvSpPr>
            <p:cNvPr id="21" name="TextBox 20"/>
            <p:cNvSpPr txBox="1"/>
            <p:nvPr/>
          </p:nvSpPr>
          <p:spPr>
            <a:xfrm>
              <a:off x="788528" y="1236822"/>
              <a:ext cx="7383873" cy="868227"/>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a:t>
              </a:r>
              <a:r>
                <a:rPr lang="en-US" dirty="0">
                  <a:solidFill>
                    <a:srgbClr val="0000FF"/>
                  </a:solidFill>
                </a:rPr>
                <a:t>”;</a:t>
              </a:r>
            </a:p>
            <a:p>
              <a:r>
                <a:rPr lang="en-US" dirty="0" err="1">
                  <a:solidFill>
                    <a:srgbClr val="00B0F0"/>
                  </a:solidFill>
                </a:rPr>
                <a:t>int</a:t>
              </a:r>
              <a:r>
                <a:rPr lang="en-US" dirty="0">
                  <a:solidFill>
                    <a:srgbClr val="0000FF"/>
                  </a:solidFill>
                </a:rPr>
                <a:t> position;</a:t>
              </a:r>
            </a:p>
            <a:p>
              <a:r>
                <a:rPr lang="en-US" dirty="0">
                  <a:solidFill>
                    <a:srgbClr val="0000FF"/>
                  </a:solidFill>
                </a:rPr>
                <a:t>position = </a:t>
              </a:r>
              <a:r>
                <a:rPr lang="en-US" dirty="0" err="1">
                  <a:solidFill>
                    <a:srgbClr val="0000FF"/>
                  </a:solidFill>
                </a:rPr>
                <a:t>bookName.</a:t>
              </a:r>
              <a:r>
                <a:rPr lang="en-US" dirty="0" err="1">
                  <a:solidFill>
                    <a:srgbClr val="00B050"/>
                  </a:solidFill>
                </a:rPr>
                <a:t>indexOf</a:t>
              </a:r>
              <a:r>
                <a:rPr lang="en-US" dirty="0">
                  <a:solidFill>
                    <a:srgbClr val="00B050"/>
                  </a:solidFill>
                </a:rPr>
                <a:t>(‘&amp;’)</a:t>
              </a:r>
              <a:r>
                <a:rPr lang="en-US" dirty="0">
                  <a:solidFill>
                    <a:srgbClr val="0000FF"/>
                  </a:solidFill>
                </a:rPr>
                <a:t>; </a:t>
              </a:r>
              <a:r>
                <a:rPr lang="en-US" dirty="0">
                  <a:solidFill>
                    <a:srgbClr val="00B050"/>
                  </a:solidFill>
                </a:rPr>
                <a:t>//position = 7</a:t>
              </a:r>
            </a:p>
          </p:txBody>
        </p:sp>
        <p:sp>
          <p:nvSpPr>
            <p:cNvPr id="22" name="TextBox 21"/>
            <p:cNvSpPr txBox="1"/>
            <p:nvPr/>
          </p:nvSpPr>
          <p:spPr>
            <a:xfrm>
              <a:off x="323529" y="1236822"/>
              <a:ext cx="386010" cy="868227"/>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p:txBody>
        </p:sp>
      </p:grpSp>
    </p:spTree>
    <p:extLst>
      <p:ext uri="{BB962C8B-B14F-4D97-AF65-F5344CB8AC3E}">
        <p14:creationId xmlns:p14="http://schemas.microsoft.com/office/powerpoint/2010/main" val="77414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3.2 </a:t>
            </a:r>
            <a:r>
              <a:rPr lang="en-US" sz="4000" dirty="0" err="1">
                <a:solidFill>
                  <a:srgbClr val="00B0F0"/>
                </a:solidFill>
                <a:latin typeface="Tahoma" charset="0"/>
                <a:cs typeface="Arial" charset="0"/>
              </a:rPr>
              <a:t>int</a:t>
            </a:r>
            <a:r>
              <a:rPr lang="en-US" sz="4000" dirty="0">
                <a:solidFill>
                  <a:schemeClr val="accent2"/>
                </a:solidFill>
                <a:latin typeface="Tahoma" charset="0"/>
                <a:cs typeface="Arial" charset="0"/>
              </a:rPr>
              <a:t> </a:t>
            </a:r>
            <a:r>
              <a:rPr lang="en-US" sz="4000" dirty="0" err="1">
                <a:solidFill>
                  <a:schemeClr val="accent2"/>
                </a:solidFill>
                <a:latin typeface="Tahoma" charset="0"/>
                <a:cs typeface="Arial" charset="0"/>
              </a:rPr>
              <a:t>indexOf</a:t>
            </a:r>
            <a:r>
              <a:rPr lang="en-US" sz="4000" dirty="0">
                <a:solidFill>
                  <a:schemeClr val="accent2"/>
                </a:solidFill>
                <a:latin typeface="Tahoma" charset="0"/>
                <a:cs typeface="Arial" charset="0"/>
              </a:rPr>
              <a:t>(</a:t>
            </a:r>
            <a:r>
              <a:rPr lang="en-US" sz="4000" dirty="0">
                <a:solidFill>
                  <a:srgbClr val="00B0F0"/>
                </a:solidFill>
                <a:latin typeface="Tahoma" charset="0"/>
                <a:cs typeface="Arial" charset="0"/>
              </a:rPr>
              <a:t>char</a:t>
            </a:r>
            <a:r>
              <a:rPr lang="en-US" sz="4000" dirty="0">
                <a:solidFill>
                  <a:schemeClr val="accent2"/>
                </a:solidFill>
                <a:latin typeface="Tahoma" charset="0"/>
                <a:cs typeface="Arial" charset="0"/>
              </a:rPr>
              <a:t> </a:t>
            </a:r>
            <a:r>
              <a:rPr lang="en-US" sz="4000" dirty="0" err="1">
                <a:solidFill>
                  <a:schemeClr val="accent2"/>
                </a:solidFill>
                <a:latin typeface="Tahoma" charset="0"/>
                <a:cs typeface="Arial" charset="0"/>
              </a:rPr>
              <a:t>ch</a:t>
            </a:r>
            <a:r>
              <a:rPr lang="en-US" sz="4000" dirty="0">
                <a:solidFill>
                  <a:schemeClr val="accent2"/>
                </a:solidFill>
                <a:latin typeface="Tahoma" charset="0"/>
                <a:cs typeface="Arial" charset="0"/>
              </a:rPr>
              <a:t>, </a:t>
            </a:r>
            <a:r>
              <a:rPr lang="en-US" sz="4000" dirty="0" err="1">
                <a:solidFill>
                  <a:srgbClr val="00B0F0"/>
                </a:solidFill>
                <a:latin typeface="Tahoma" charset="0"/>
                <a:cs typeface="Arial" charset="0"/>
              </a:rPr>
              <a:t>int</a:t>
            </a:r>
            <a:r>
              <a:rPr lang="en-US" sz="4000" dirty="0">
                <a:solidFill>
                  <a:schemeClr val="accent2"/>
                </a:solidFill>
                <a:latin typeface="Tahoma" charset="0"/>
                <a:cs typeface="Arial" charset="0"/>
              </a:rPr>
              <a:t> </a:t>
            </a:r>
            <a:r>
              <a:rPr lang="en-US" sz="4000" dirty="0" err="1">
                <a:solidFill>
                  <a:schemeClr val="accent2"/>
                </a:solidFill>
                <a:latin typeface="Tahoma" charset="0"/>
                <a:cs typeface="Arial" charset="0"/>
              </a:rPr>
              <a:t>pos</a:t>
            </a:r>
            <a:r>
              <a:rPr lang="en-US" sz="4000" dirty="0">
                <a:solidFill>
                  <a:schemeClr val="accent2"/>
                </a:solidFill>
                <a:latin typeface="Tahoma" charset="0"/>
                <a:cs typeface="Arial" charset="0"/>
              </a:rPr>
              <a:t>)</a:t>
            </a:r>
          </a:p>
        </p:txBody>
      </p:sp>
      <p:sp>
        <p:nvSpPr>
          <p:cNvPr id="8" name="TextBox 7"/>
          <p:cNvSpPr txBox="1"/>
          <p:nvPr/>
        </p:nvSpPr>
        <p:spPr>
          <a:xfrm>
            <a:off x="251520" y="83671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Used to know the position of a character in a string starting from a specific position (</a:t>
            </a:r>
            <a:r>
              <a:rPr lang="en-US" sz="2000" dirty="0" err="1">
                <a:latin typeface="Tahoma" panose="020B0604030504040204" pitchFamily="34" charset="0"/>
                <a:ea typeface="Tahoma" panose="020B0604030504040204" pitchFamily="34" charset="0"/>
                <a:cs typeface="Tahoma" panose="020B0604030504040204" pitchFamily="34" charset="0"/>
              </a:rPr>
              <a:t>pos</a:t>
            </a:r>
            <a:r>
              <a:rPr lang="en-US" sz="2000" dirty="0">
                <a:latin typeface="Tahoma" panose="020B0604030504040204" pitchFamily="34" charset="0"/>
                <a:ea typeface="Tahoma" panose="020B0604030504040204" pitchFamily="34" charset="0"/>
                <a:cs typeface="Tahoma" panose="020B0604030504040204" pitchFamily="34" charset="0"/>
              </a:rPr>
              <a:t>).</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1AC0F99-418A-47AD-8EE9-8B4FF28C0C0C}" type="slidenum">
              <a:rPr lang="en-US" smtClean="0"/>
              <a:pPr/>
              <a:t>195</a:t>
            </a:fld>
            <a:endParaRPr lang="en-US"/>
          </a:p>
        </p:txBody>
      </p:sp>
      <p:sp>
        <p:nvSpPr>
          <p:cNvPr id="19" name="TextBox 18"/>
          <p:cNvSpPr txBox="1"/>
          <p:nvPr/>
        </p:nvSpPr>
        <p:spPr>
          <a:xfrm>
            <a:off x="251520" y="158873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Useful to know the positions of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all occurrences </a:t>
            </a:r>
            <a:r>
              <a:rPr lang="en-US" sz="2000" dirty="0">
                <a:latin typeface="Tahoma" panose="020B0604030504040204" pitchFamily="34" charset="0"/>
                <a:ea typeface="Tahoma" panose="020B0604030504040204" pitchFamily="34" charset="0"/>
                <a:cs typeface="Tahoma" panose="020B0604030504040204" pitchFamily="34" charset="0"/>
              </a:rPr>
              <a:t>of a specific character in a string.</a:t>
            </a:r>
          </a:p>
        </p:txBody>
      </p:sp>
      <p:grpSp>
        <p:nvGrpSpPr>
          <p:cNvPr id="20" name="Group 19"/>
          <p:cNvGrpSpPr/>
          <p:nvPr/>
        </p:nvGrpSpPr>
        <p:grpSpPr>
          <a:xfrm>
            <a:off x="179513" y="3140968"/>
            <a:ext cx="8784976" cy="1754326"/>
            <a:chOff x="323529" y="1236822"/>
            <a:chExt cx="7848872" cy="1649630"/>
          </a:xfrm>
        </p:grpSpPr>
        <p:sp>
          <p:nvSpPr>
            <p:cNvPr id="21" name="TextBox 20"/>
            <p:cNvSpPr txBox="1"/>
            <p:nvPr/>
          </p:nvSpPr>
          <p:spPr>
            <a:xfrm>
              <a:off x="788528" y="1236822"/>
              <a:ext cx="7383873" cy="1649630"/>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a:t>
              </a:r>
              <a:r>
                <a:rPr lang="en-US" dirty="0">
                  <a:solidFill>
                    <a:srgbClr val="0000FF"/>
                  </a:solidFill>
                </a:rPr>
                <a:t>”;</a:t>
              </a:r>
            </a:p>
            <a:p>
              <a:r>
                <a:rPr lang="en-US" dirty="0" err="1">
                  <a:solidFill>
                    <a:srgbClr val="00B0F0"/>
                  </a:solidFill>
                </a:rPr>
                <a:t>int</a:t>
              </a:r>
              <a:r>
                <a:rPr lang="en-US" dirty="0">
                  <a:solidFill>
                    <a:srgbClr val="0000FF"/>
                  </a:solidFill>
                </a:rPr>
                <a:t> position1, position2, position3, position4;</a:t>
              </a:r>
            </a:p>
            <a:p>
              <a:r>
                <a:rPr lang="en-US" dirty="0">
                  <a:solidFill>
                    <a:srgbClr val="0000FF"/>
                  </a:solidFill>
                </a:rPr>
                <a:t>position1 = </a:t>
              </a:r>
              <a:r>
                <a:rPr lang="en-US" dirty="0" err="1">
                  <a:solidFill>
                    <a:srgbClr val="0000FF"/>
                  </a:solidFill>
                </a:rPr>
                <a:t>bookName.</a:t>
              </a:r>
              <a:r>
                <a:rPr lang="en-US" dirty="0" err="1">
                  <a:solidFill>
                    <a:srgbClr val="00B050"/>
                  </a:solidFill>
                </a:rPr>
                <a:t>indexOf</a:t>
              </a:r>
              <a:r>
                <a:rPr lang="en-US" dirty="0">
                  <a:solidFill>
                    <a:srgbClr val="00B050"/>
                  </a:solidFill>
                </a:rPr>
                <a:t>(‘e’)</a:t>
              </a:r>
              <a:r>
                <a:rPr lang="en-US" dirty="0">
                  <a:solidFill>
                    <a:srgbClr val="0000FF"/>
                  </a:solidFill>
                </a:rPr>
                <a:t>; </a:t>
              </a:r>
              <a:r>
                <a:rPr lang="en-US" dirty="0">
                  <a:solidFill>
                    <a:srgbClr val="00B050"/>
                  </a:solidFill>
                </a:rPr>
                <a:t>//position1 = 1 (first occurrence)</a:t>
              </a:r>
            </a:p>
            <a:p>
              <a:r>
                <a:rPr lang="en-US" dirty="0">
                  <a:solidFill>
                    <a:srgbClr val="0000FF"/>
                  </a:solidFill>
                </a:rPr>
                <a:t>position2=</a:t>
              </a:r>
              <a:r>
                <a:rPr lang="en-US" dirty="0" err="1">
                  <a:solidFill>
                    <a:srgbClr val="0000FF"/>
                  </a:solidFill>
                </a:rPr>
                <a:t>bookName.</a:t>
              </a:r>
              <a:r>
                <a:rPr lang="en-US" dirty="0" err="1">
                  <a:solidFill>
                    <a:srgbClr val="00B050"/>
                  </a:solidFill>
                </a:rPr>
                <a:t>indexOf</a:t>
              </a:r>
              <a:r>
                <a:rPr lang="en-US" dirty="0">
                  <a:solidFill>
                    <a:srgbClr val="00B050"/>
                  </a:solidFill>
                </a:rPr>
                <a:t>(‘e’, position1</a:t>
              </a:r>
              <a:r>
                <a:rPr lang="en-US" dirty="0">
                  <a:solidFill>
                    <a:srgbClr val="FF0000"/>
                  </a:solidFill>
                </a:rPr>
                <a:t>+1</a:t>
              </a:r>
              <a:r>
                <a:rPr lang="en-US" dirty="0">
                  <a:solidFill>
                    <a:srgbClr val="00B050"/>
                  </a:solidFill>
                </a:rPr>
                <a:t>)</a:t>
              </a:r>
              <a:r>
                <a:rPr lang="en-US" dirty="0">
                  <a:solidFill>
                    <a:srgbClr val="0000FF"/>
                  </a:solidFill>
                </a:rPr>
                <a:t>;</a:t>
              </a:r>
              <a:r>
                <a:rPr lang="en-US" dirty="0">
                  <a:solidFill>
                    <a:srgbClr val="00B050"/>
                  </a:solidFill>
                </a:rPr>
                <a:t>//= 4 (2</a:t>
              </a:r>
              <a:r>
                <a:rPr lang="en-US" baseline="30000" dirty="0">
                  <a:solidFill>
                    <a:srgbClr val="00B050"/>
                  </a:solidFill>
                </a:rPr>
                <a:t>nd</a:t>
              </a:r>
              <a:r>
                <a:rPr lang="en-US" dirty="0">
                  <a:solidFill>
                    <a:srgbClr val="00B050"/>
                  </a:solidFill>
                </a:rPr>
                <a:t> occurrence)</a:t>
              </a:r>
            </a:p>
            <a:p>
              <a:r>
                <a:rPr lang="en-US" dirty="0">
                  <a:solidFill>
                    <a:srgbClr val="0000FF"/>
                  </a:solidFill>
                </a:rPr>
                <a:t>position3=</a:t>
              </a:r>
              <a:r>
                <a:rPr lang="en-US" dirty="0" err="1">
                  <a:solidFill>
                    <a:srgbClr val="0000FF"/>
                  </a:solidFill>
                </a:rPr>
                <a:t>bookName.</a:t>
              </a:r>
              <a:r>
                <a:rPr lang="en-US" dirty="0" err="1">
                  <a:solidFill>
                    <a:srgbClr val="00B050"/>
                  </a:solidFill>
                </a:rPr>
                <a:t>indexOf</a:t>
              </a:r>
              <a:r>
                <a:rPr lang="en-US" dirty="0">
                  <a:solidFill>
                    <a:srgbClr val="00B050"/>
                  </a:solidFill>
                </a:rPr>
                <a:t>(‘e’, position2</a:t>
              </a:r>
              <a:r>
                <a:rPr lang="en-US" dirty="0">
                  <a:solidFill>
                    <a:srgbClr val="FF0000"/>
                  </a:solidFill>
                </a:rPr>
                <a:t>+1</a:t>
              </a:r>
              <a:r>
                <a:rPr lang="en-US" dirty="0">
                  <a:solidFill>
                    <a:srgbClr val="00B050"/>
                  </a:solidFill>
                </a:rPr>
                <a:t>)</a:t>
              </a:r>
              <a:r>
                <a:rPr lang="en-US" dirty="0">
                  <a:solidFill>
                    <a:srgbClr val="0000FF"/>
                  </a:solidFill>
                </a:rPr>
                <a:t>;</a:t>
              </a:r>
              <a:r>
                <a:rPr lang="en-US" dirty="0">
                  <a:solidFill>
                    <a:srgbClr val="00B050"/>
                  </a:solidFill>
                </a:rPr>
                <a:t>//=10 (3</a:t>
              </a:r>
              <a:r>
                <a:rPr lang="en-US" baseline="30000" dirty="0">
                  <a:solidFill>
                    <a:srgbClr val="00B050"/>
                  </a:solidFill>
                </a:rPr>
                <a:t>rd</a:t>
              </a:r>
              <a:r>
                <a:rPr lang="en-US" dirty="0">
                  <a:solidFill>
                    <a:srgbClr val="00B050"/>
                  </a:solidFill>
                </a:rPr>
                <a:t> occurrence)</a:t>
              </a:r>
            </a:p>
            <a:p>
              <a:r>
                <a:rPr lang="en-US" dirty="0">
                  <a:solidFill>
                    <a:srgbClr val="0000FF"/>
                  </a:solidFill>
                </a:rPr>
                <a:t>position4=</a:t>
              </a:r>
              <a:r>
                <a:rPr lang="en-US" dirty="0" err="1">
                  <a:solidFill>
                    <a:srgbClr val="0000FF"/>
                  </a:solidFill>
                </a:rPr>
                <a:t>bookName.</a:t>
              </a:r>
              <a:r>
                <a:rPr lang="en-US" dirty="0" err="1">
                  <a:solidFill>
                    <a:srgbClr val="00B050"/>
                  </a:solidFill>
                </a:rPr>
                <a:t>indexOf</a:t>
              </a:r>
              <a:r>
                <a:rPr lang="en-US" dirty="0">
                  <a:solidFill>
                    <a:srgbClr val="00B050"/>
                  </a:solidFill>
                </a:rPr>
                <a:t>(‘e’, position3</a:t>
              </a:r>
              <a:r>
                <a:rPr lang="en-US" dirty="0">
                  <a:solidFill>
                    <a:srgbClr val="FF0000"/>
                  </a:solidFill>
                </a:rPr>
                <a:t>+1</a:t>
              </a:r>
              <a:r>
                <a:rPr lang="en-US" dirty="0">
                  <a:solidFill>
                    <a:srgbClr val="00B050"/>
                  </a:solidFill>
                </a:rPr>
                <a:t>)</a:t>
              </a:r>
              <a:r>
                <a:rPr lang="en-US" dirty="0">
                  <a:solidFill>
                    <a:srgbClr val="0000FF"/>
                  </a:solidFill>
                </a:rPr>
                <a:t>;</a:t>
              </a:r>
              <a:r>
                <a:rPr lang="en-US" dirty="0">
                  <a:solidFill>
                    <a:srgbClr val="00B050"/>
                  </a:solidFill>
                </a:rPr>
                <a:t>//=13 (4</a:t>
              </a:r>
              <a:r>
                <a:rPr lang="en-US" baseline="30000" dirty="0">
                  <a:solidFill>
                    <a:srgbClr val="00B050"/>
                  </a:solidFill>
                </a:rPr>
                <a:t>th</a:t>
              </a:r>
              <a:r>
                <a:rPr lang="en-US" dirty="0">
                  <a:solidFill>
                    <a:srgbClr val="00B050"/>
                  </a:solidFill>
                </a:rPr>
                <a:t> occurrence)</a:t>
              </a:r>
            </a:p>
          </p:txBody>
        </p:sp>
        <p:sp>
          <p:nvSpPr>
            <p:cNvPr id="22" name="TextBox 21"/>
            <p:cNvSpPr txBox="1"/>
            <p:nvPr/>
          </p:nvSpPr>
          <p:spPr>
            <a:xfrm>
              <a:off x="323529" y="1236822"/>
              <a:ext cx="386010" cy="1649630"/>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p:txBody>
        </p:sp>
      </p:grpSp>
      <p:sp>
        <p:nvSpPr>
          <p:cNvPr id="10" name="TextBox 9"/>
          <p:cNvSpPr txBox="1"/>
          <p:nvPr/>
        </p:nvSpPr>
        <p:spPr>
          <a:xfrm>
            <a:off x="251520" y="227687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Example:</a:t>
            </a:r>
          </a:p>
          <a:p>
            <a:pPr>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    Find the positions of all occurrences of the character ‘e’.</a:t>
            </a:r>
          </a:p>
        </p:txBody>
      </p:sp>
    </p:spTree>
    <p:extLst>
      <p:ext uri="{BB962C8B-B14F-4D97-AF65-F5344CB8AC3E}">
        <p14:creationId xmlns:p14="http://schemas.microsoft.com/office/powerpoint/2010/main" val="6104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10"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3.3 </a:t>
            </a:r>
            <a:r>
              <a:rPr lang="en-US" sz="4000" dirty="0" err="1">
                <a:solidFill>
                  <a:srgbClr val="00B0F0"/>
                </a:solidFill>
                <a:latin typeface="Tahoma" charset="0"/>
                <a:cs typeface="Arial" charset="0"/>
              </a:rPr>
              <a:t>int</a:t>
            </a:r>
            <a:r>
              <a:rPr lang="en-US" sz="4000" dirty="0">
                <a:solidFill>
                  <a:schemeClr val="accent2"/>
                </a:solidFill>
                <a:latin typeface="Tahoma" charset="0"/>
                <a:cs typeface="Arial" charset="0"/>
              </a:rPr>
              <a:t> </a:t>
            </a:r>
            <a:r>
              <a:rPr lang="en-US" sz="4000" dirty="0" err="1">
                <a:solidFill>
                  <a:schemeClr val="accent2"/>
                </a:solidFill>
                <a:latin typeface="Tahoma" charset="0"/>
                <a:cs typeface="Arial" charset="0"/>
              </a:rPr>
              <a:t>indexOf</a:t>
            </a:r>
            <a:r>
              <a:rPr lang="en-US" sz="4000" dirty="0">
                <a:solidFill>
                  <a:schemeClr val="accent2"/>
                </a:solidFill>
                <a:latin typeface="Tahoma" charset="0"/>
                <a:cs typeface="Arial" charset="0"/>
              </a:rPr>
              <a:t>(</a:t>
            </a:r>
            <a:r>
              <a:rPr lang="en-US" sz="4000" dirty="0">
                <a:solidFill>
                  <a:srgbClr val="00B0F0"/>
                </a:solidFill>
                <a:latin typeface="Tahoma" charset="0"/>
                <a:cs typeface="Arial" charset="0"/>
              </a:rPr>
              <a:t>String</a:t>
            </a:r>
            <a:r>
              <a:rPr lang="en-US" sz="4000" dirty="0">
                <a:solidFill>
                  <a:schemeClr val="accent2"/>
                </a:solidFill>
                <a:latin typeface="Tahoma" charset="0"/>
                <a:cs typeface="Arial" charset="0"/>
              </a:rPr>
              <a:t> </a:t>
            </a:r>
            <a:r>
              <a:rPr lang="en-US" sz="4000" dirty="0" err="1">
                <a:solidFill>
                  <a:schemeClr val="accent2"/>
                </a:solidFill>
                <a:latin typeface="Tahoma" charset="0"/>
                <a:cs typeface="Arial" charset="0"/>
              </a:rPr>
              <a:t>str</a:t>
            </a:r>
            <a:r>
              <a:rPr lang="en-US" sz="4000" dirty="0">
                <a:solidFill>
                  <a:schemeClr val="accent2"/>
                </a:solidFill>
                <a:latin typeface="Tahoma" charset="0"/>
                <a:cs typeface="Arial" charset="0"/>
              </a:rPr>
              <a:t>)</a:t>
            </a:r>
          </a:p>
        </p:txBody>
      </p:sp>
      <p:sp>
        <p:nvSpPr>
          <p:cNvPr id="8" name="TextBox 7"/>
          <p:cNvSpPr txBox="1"/>
          <p:nvPr/>
        </p:nvSpPr>
        <p:spPr>
          <a:xfrm>
            <a:off x="251520" y="83671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Used to know the position of the first character of a sequence of characters (substring) in a string.</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1AC0F99-418A-47AD-8EE9-8B4FF28C0C0C}" type="slidenum">
              <a:rPr lang="en-US" smtClean="0"/>
              <a:pPr/>
              <a:t>196</a:t>
            </a:fld>
            <a:endParaRPr lang="en-US"/>
          </a:p>
        </p:txBody>
      </p:sp>
      <p:grpSp>
        <p:nvGrpSpPr>
          <p:cNvPr id="20" name="Group 19"/>
          <p:cNvGrpSpPr/>
          <p:nvPr/>
        </p:nvGrpSpPr>
        <p:grpSpPr>
          <a:xfrm>
            <a:off x="179513" y="2348880"/>
            <a:ext cx="8784976" cy="1200329"/>
            <a:chOff x="323529" y="1236822"/>
            <a:chExt cx="7848872" cy="1128695"/>
          </a:xfrm>
        </p:grpSpPr>
        <p:sp>
          <p:nvSpPr>
            <p:cNvPr id="21" name="TextBox 20"/>
            <p:cNvSpPr txBox="1"/>
            <p:nvPr/>
          </p:nvSpPr>
          <p:spPr>
            <a:xfrm>
              <a:off x="788528" y="1236822"/>
              <a:ext cx="7383873" cy="1128695"/>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a:t>
              </a:r>
              <a:r>
                <a:rPr lang="en-US" dirty="0">
                  <a:solidFill>
                    <a:srgbClr val="0000FF"/>
                  </a:solidFill>
                </a:rPr>
                <a:t>”;</a:t>
              </a:r>
            </a:p>
            <a:p>
              <a:r>
                <a:rPr lang="en-US" dirty="0" err="1">
                  <a:solidFill>
                    <a:srgbClr val="00B0F0"/>
                  </a:solidFill>
                </a:rPr>
                <a:t>int</a:t>
              </a:r>
              <a:r>
                <a:rPr lang="en-US" dirty="0">
                  <a:solidFill>
                    <a:srgbClr val="0000FF"/>
                  </a:solidFill>
                </a:rPr>
                <a:t> position;</a:t>
              </a:r>
            </a:p>
            <a:p>
              <a:r>
                <a:rPr lang="en-US" dirty="0">
                  <a:solidFill>
                    <a:srgbClr val="00B0F0"/>
                  </a:solidFill>
                </a:rPr>
                <a:t>String</a:t>
              </a:r>
              <a:r>
                <a:rPr lang="en-US" dirty="0">
                  <a:solidFill>
                    <a:srgbClr val="0000FF"/>
                  </a:solidFill>
                </a:rPr>
                <a:t> substring = “</a:t>
              </a:r>
              <a:r>
                <a:rPr lang="en-US" dirty="0" err="1">
                  <a:solidFill>
                    <a:srgbClr val="0000FF"/>
                  </a:solidFill>
                </a:rPr>
                <a:t>Deitel</a:t>
              </a:r>
              <a:r>
                <a:rPr lang="en-US" dirty="0">
                  <a:solidFill>
                    <a:srgbClr val="0000FF"/>
                  </a:solidFill>
                </a:rPr>
                <a:t>”;</a:t>
              </a:r>
            </a:p>
            <a:p>
              <a:r>
                <a:rPr lang="en-US" dirty="0">
                  <a:solidFill>
                    <a:srgbClr val="0000FF"/>
                  </a:solidFill>
                </a:rPr>
                <a:t>position = </a:t>
              </a:r>
              <a:r>
                <a:rPr lang="en-US" dirty="0" err="1">
                  <a:solidFill>
                    <a:srgbClr val="0000FF"/>
                  </a:solidFill>
                </a:rPr>
                <a:t>bookName.</a:t>
              </a:r>
              <a:r>
                <a:rPr lang="en-US" dirty="0" err="1">
                  <a:solidFill>
                    <a:srgbClr val="00B050"/>
                  </a:solidFill>
                </a:rPr>
                <a:t>indexOf</a:t>
              </a:r>
              <a:r>
                <a:rPr lang="en-US" dirty="0">
                  <a:solidFill>
                    <a:srgbClr val="00B050"/>
                  </a:solidFill>
                </a:rPr>
                <a:t>(substring)</a:t>
              </a:r>
              <a:r>
                <a:rPr lang="en-US" dirty="0">
                  <a:solidFill>
                    <a:srgbClr val="0000FF"/>
                  </a:solidFill>
                </a:rPr>
                <a:t>;</a:t>
              </a:r>
              <a:r>
                <a:rPr lang="en-US" dirty="0">
                  <a:solidFill>
                    <a:srgbClr val="00B050"/>
                  </a:solidFill>
                </a:rPr>
                <a:t>//position=0 (1</a:t>
              </a:r>
              <a:r>
                <a:rPr lang="en-US" baseline="30000" dirty="0">
                  <a:solidFill>
                    <a:srgbClr val="00B050"/>
                  </a:solidFill>
                </a:rPr>
                <a:t>st</a:t>
              </a:r>
              <a:r>
                <a:rPr lang="en-US" dirty="0">
                  <a:solidFill>
                    <a:srgbClr val="00B050"/>
                  </a:solidFill>
                </a:rPr>
                <a:t> occurrence)</a:t>
              </a:r>
            </a:p>
          </p:txBody>
        </p:sp>
        <p:sp>
          <p:nvSpPr>
            <p:cNvPr id="22" name="TextBox 21"/>
            <p:cNvSpPr txBox="1"/>
            <p:nvPr/>
          </p:nvSpPr>
          <p:spPr>
            <a:xfrm>
              <a:off x="323529" y="1236822"/>
              <a:ext cx="386010" cy="1128695"/>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p:txBody>
        </p:sp>
      </p:grpSp>
      <p:sp>
        <p:nvSpPr>
          <p:cNvPr id="10" name="TextBox 9"/>
          <p:cNvSpPr txBox="1"/>
          <p:nvPr/>
        </p:nvSpPr>
        <p:spPr>
          <a:xfrm>
            <a:off x="251520" y="155679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Example:</a:t>
            </a:r>
          </a:p>
          <a:p>
            <a:pPr>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    Find the position of the substring “</a:t>
            </a:r>
            <a:r>
              <a:rPr lang="en-US" sz="2000" dirty="0" err="1">
                <a:latin typeface="Tahoma" panose="020B0604030504040204" pitchFamily="34" charset="0"/>
                <a:ea typeface="Tahoma" panose="020B0604030504040204" pitchFamily="34" charset="0"/>
                <a:cs typeface="Tahoma" panose="020B0604030504040204" pitchFamily="34" charset="0"/>
              </a:rPr>
              <a:t>Deitel</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03401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600" dirty="0">
                <a:solidFill>
                  <a:schemeClr val="accent2"/>
                </a:solidFill>
                <a:latin typeface="Tahoma" charset="0"/>
                <a:cs typeface="Arial" charset="0"/>
              </a:rPr>
              <a:t>3.4 </a:t>
            </a:r>
            <a:r>
              <a:rPr lang="en-US" sz="3600" dirty="0" err="1">
                <a:solidFill>
                  <a:srgbClr val="00B0F0"/>
                </a:solidFill>
                <a:latin typeface="Tahoma" charset="0"/>
                <a:cs typeface="Arial" charset="0"/>
              </a:rPr>
              <a:t>int</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indexOf</a:t>
            </a:r>
            <a:r>
              <a:rPr lang="en-US" sz="3600" dirty="0">
                <a:solidFill>
                  <a:schemeClr val="accent2"/>
                </a:solidFill>
                <a:latin typeface="Tahoma" charset="0"/>
                <a:cs typeface="Arial" charset="0"/>
              </a:rPr>
              <a:t>(</a:t>
            </a:r>
            <a:r>
              <a:rPr lang="en-US" sz="3600" dirty="0">
                <a:solidFill>
                  <a:srgbClr val="00B0F0"/>
                </a:solidFill>
                <a:latin typeface="Tahoma" charset="0"/>
                <a:cs typeface="Arial" charset="0"/>
              </a:rPr>
              <a:t>String</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str</a:t>
            </a:r>
            <a:r>
              <a:rPr lang="en-US" sz="3600" dirty="0">
                <a:solidFill>
                  <a:schemeClr val="accent2"/>
                </a:solidFill>
                <a:latin typeface="Tahoma" charset="0"/>
                <a:cs typeface="Arial" charset="0"/>
              </a:rPr>
              <a:t>, </a:t>
            </a:r>
            <a:r>
              <a:rPr lang="en-US" sz="3600" dirty="0" err="1">
                <a:solidFill>
                  <a:srgbClr val="00B0F0"/>
                </a:solidFill>
                <a:latin typeface="Tahoma" charset="0"/>
                <a:cs typeface="Arial" charset="0"/>
              </a:rPr>
              <a:t>int</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pos</a:t>
            </a:r>
            <a:r>
              <a:rPr lang="en-US" sz="3600" dirty="0">
                <a:solidFill>
                  <a:schemeClr val="accent2"/>
                </a:solidFill>
                <a:latin typeface="Tahoma" charset="0"/>
                <a:cs typeface="Arial" charset="0"/>
              </a:rPr>
              <a:t>)</a:t>
            </a:r>
          </a:p>
        </p:txBody>
      </p:sp>
      <p:sp>
        <p:nvSpPr>
          <p:cNvPr id="8" name="TextBox 7"/>
          <p:cNvSpPr txBox="1"/>
          <p:nvPr/>
        </p:nvSpPr>
        <p:spPr>
          <a:xfrm>
            <a:off x="251520" y="83671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Used to know the position of a substring in a string starting from a specific position.</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1AC0F99-418A-47AD-8EE9-8B4FF28C0C0C}" type="slidenum">
              <a:rPr lang="en-US" smtClean="0"/>
              <a:pPr/>
              <a:t>197</a:t>
            </a:fld>
            <a:endParaRPr lang="en-US"/>
          </a:p>
        </p:txBody>
      </p:sp>
      <p:sp>
        <p:nvSpPr>
          <p:cNvPr id="19" name="TextBox 18"/>
          <p:cNvSpPr txBox="1"/>
          <p:nvPr/>
        </p:nvSpPr>
        <p:spPr>
          <a:xfrm>
            <a:off x="251520" y="158873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Useful to know the positions of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all occurrences </a:t>
            </a:r>
            <a:r>
              <a:rPr lang="en-US" sz="2000" dirty="0">
                <a:latin typeface="Tahoma" panose="020B0604030504040204" pitchFamily="34" charset="0"/>
                <a:ea typeface="Tahoma" panose="020B0604030504040204" pitchFamily="34" charset="0"/>
                <a:cs typeface="Tahoma" panose="020B0604030504040204" pitchFamily="34" charset="0"/>
              </a:rPr>
              <a:t>of a specific substring in a string.</a:t>
            </a:r>
          </a:p>
        </p:txBody>
      </p:sp>
      <p:grpSp>
        <p:nvGrpSpPr>
          <p:cNvPr id="20" name="Group 19"/>
          <p:cNvGrpSpPr/>
          <p:nvPr/>
        </p:nvGrpSpPr>
        <p:grpSpPr>
          <a:xfrm>
            <a:off x="179513" y="3140968"/>
            <a:ext cx="8784976" cy="1477328"/>
            <a:chOff x="323529" y="1236822"/>
            <a:chExt cx="7848872" cy="1389163"/>
          </a:xfrm>
        </p:grpSpPr>
        <p:sp>
          <p:nvSpPr>
            <p:cNvPr id="21" name="TextBox 20"/>
            <p:cNvSpPr txBox="1"/>
            <p:nvPr/>
          </p:nvSpPr>
          <p:spPr>
            <a:xfrm>
              <a:off x="788528" y="1236822"/>
              <a:ext cx="7383873" cy="1389163"/>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a:t>
              </a:r>
              <a:r>
                <a:rPr lang="en-US" dirty="0">
                  <a:solidFill>
                    <a:srgbClr val="0000FF"/>
                  </a:solidFill>
                </a:rPr>
                <a:t>”;</a:t>
              </a:r>
            </a:p>
            <a:p>
              <a:r>
                <a:rPr lang="en-US" dirty="0" err="1">
                  <a:solidFill>
                    <a:srgbClr val="00B0F0"/>
                  </a:solidFill>
                </a:rPr>
                <a:t>int</a:t>
              </a:r>
              <a:r>
                <a:rPr lang="en-US" dirty="0">
                  <a:solidFill>
                    <a:srgbClr val="0000FF"/>
                  </a:solidFill>
                </a:rPr>
                <a:t> position1, position2;</a:t>
              </a:r>
            </a:p>
            <a:p>
              <a:r>
                <a:rPr lang="en-US" dirty="0">
                  <a:solidFill>
                    <a:srgbClr val="00B0F0"/>
                  </a:solidFill>
                </a:rPr>
                <a:t>String</a:t>
              </a:r>
              <a:r>
                <a:rPr lang="en-US" dirty="0">
                  <a:solidFill>
                    <a:srgbClr val="0000FF"/>
                  </a:solidFill>
                </a:rPr>
                <a:t> author = “</a:t>
              </a:r>
              <a:r>
                <a:rPr lang="en-US" dirty="0" err="1">
                  <a:solidFill>
                    <a:srgbClr val="0000FF"/>
                  </a:solidFill>
                </a:rPr>
                <a:t>Deitel</a:t>
              </a:r>
              <a:r>
                <a:rPr lang="en-US" dirty="0">
                  <a:solidFill>
                    <a:srgbClr val="0000FF"/>
                  </a:solidFill>
                </a:rPr>
                <a:t>”;</a:t>
              </a:r>
            </a:p>
            <a:p>
              <a:r>
                <a:rPr lang="en-US" dirty="0">
                  <a:solidFill>
                    <a:srgbClr val="0000FF"/>
                  </a:solidFill>
                </a:rPr>
                <a:t>position1=</a:t>
              </a:r>
              <a:r>
                <a:rPr lang="en-US" dirty="0" err="1">
                  <a:solidFill>
                    <a:srgbClr val="0000FF"/>
                  </a:solidFill>
                </a:rPr>
                <a:t>bookName.</a:t>
              </a:r>
              <a:r>
                <a:rPr lang="en-US" dirty="0" err="1">
                  <a:solidFill>
                    <a:srgbClr val="00B050"/>
                  </a:solidFill>
                </a:rPr>
                <a:t>indexOf</a:t>
              </a:r>
              <a:r>
                <a:rPr lang="en-US" dirty="0">
                  <a:solidFill>
                    <a:srgbClr val="00B050"/>
                  </a:solidFill>
                </a:rPr>
                <a:t>(author)</a:t>
              </a:r>
              <a:r>
                <a:rPr lang="en-US" dirty="0">
                  <a:solidFill>
                    <a:srgbClr val="0000FF"/>
                  </a:solidFill>
                </a:rPr>
                <a:t>;</a:t>
              </a:r>
              <a:r>
                <a:rPr lang="en-US" dirty="0">
                  <a:solidFill>
                    <a:srgbClr val="00B050"/>
                  </a:solidFill>
                </a:rPr>
                <a:t>//=0 (1</a:t>
              </a:r>
              <a:r>
                <a:rPr lang="en-US" baseline="30000" dirty="0">
                  <a:solidFill>
                    <a:srgbClr val="00B050"/>
                  </a:solidFill>
                </a:rPr>
                <a:t>st</a:t>
              </a:r>
              <a:r>
                <a:rPr lang="en-US" dirty="0">
                  <a:solidFill>
                    <a:srgbClr val="00B050"/>
                  </a:solidFill>
                </a:rPr>
                <a:t> occurrence)</a:t>
              </a:r>
            </a:p>
            <a:p>
              <a:r>
                <a:rPr lang="en-US" dirty="0">
                  <a:solidFill>
                    <a:srgbClr val="0000FF"/>
                  </a:solidFill>
                </a:rPr>
                <a:t>position2=</a:t>
              </a:r>
              <a:r>
                <a:rPr lang="en-US" dirty="0" err="1">
                  <a:solidFill>
                    <a:srgbClr val="0000FF"/>
                  </a:solidFill>
                </a:rPr>
                <a:t>bookName.</a:t>
              </a:r>
              <a:r>
                <a:rPr lang="en-US" dirty="0" err="1">
                  <a:solidFill>
                    <a:srgbClr val="00B050"/>
                  </a:solidFill>
                </a:rPr>
                <a:t>indexOf</a:t>
              </a:r>
              <a:r>
                <a:rPr lang="en-US" dirty="0">
                  <a:solidFill>
                    <a:srgbClr val="00B050"/>
                  </a:solidFill>
                </a:rPr>
                <a:t>(author, position1</a:t>
              </a:r>
              <a:r>
                <a:rPr lang="en-US" dirty="0">
                  <a:solidFill>
                    <a:srgbClr val="FF0000"/>
                  </a:solidFill>
                </a:rPr>
                <a:t>+1</a:t>
              </a:r>
              <a:r>
                <a:rPr lang="en-US" dirty="0">
                  <a:solidFill>
                    <a:srgbClr val="00B050"/>
                  </a:solidFill>
                </a:rPr>
                <a:t>)</a:t>
              </a:r>
              <a:r>
                <a:rPr lang="en-US" dirty="0">
                  <a:solidFill>
                    <a:srgbClr val="0000FF"/>
                  </a:solidFill>
                </a:rPr>
                <a:t>;/</a:t>
              </a:r>
              <a:r>
                <a:rPr lang="en-US" dirty="0">
                  <a:solidFill>
                    <a:srgbClr val="00B050"/>
                  </a:solidFill>
                </a:rPr>
                <a:t>/=9 (2</a:t>
              </a:r>
              <a:r>
                <a:rPr lang="en-US" baseline="30000" dirty="0">
                  <a:solidFill>
                    <a:srgbClr val="00B050"/>
                  </a:solidFill>
                </a:rPr>
                <a:t>nd</a:t>
              </a:r>
              <a:r>
                <a:rPr lang="en-US" dirty="0">
                  <a:solidFill>
                    <a:srgbClr val="00B050"/>
                  </a:solidFill>
                </a:rPr>
                <a:t> occ.)</a:t>
              </a:r>
            </a:p>
          </p:txBody>
        </p:sp>
        <p:sp>
          <p:nvSpPr>
            <p:cNvPr id="22" name="TextBox 21"/>
            <p:cNvSpPr txBox="1"/>
            <p:nvPr/>
          </p:nvSpPr>
          <p:spPr>
            <a:xfrm>
              <a:off x="323529" y="1236822"/>
              <a:ext cx="386010" cy="1389163"/>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p:txBody>
        </p:sp>
      </p:grpSp>
      <p:sp>
        <p:nvSpPr>
          <p:cNvPr id="10" name="TextBox 9"/>
          <p:cNvSpPr txBox="1"/>
          <p:nvPr/>
        </p:nvSpPr>
        <p:spPr>
          <a:xfrm>
            <a:off x="251520" y="227687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Example:</a:t>
            </a:r>
          </a:p>
          <a:p>
            <a:pPr>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    Find the positions of all occurrences of the substring “</a:t>
            </a:r>
            <a:r>
              <a:rPr lang="en-US" sz="2000" dirty="0" err="1">
                <a:latin typeface="Tahoma" panose="020B0604030504040204" pitchFamily="34" charset="0"/>
                <a:ea typeface="Tahoma" panose="020B0604030504040204" pitchFamily="34" charset="0"/>
                <a:cs typeface="Tahoma" panose="020B0604030504040204" pitchFamily="34" charset="0"/>
              </a:rPr>
              <a:t>Deitel</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432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10"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496" y="152400"/>
            <a:ext cx="9073008" cy="598488"/>
          </a:xfrm>
        </p:spPr>
        <p:txBody>
          <a:bodyPr>
            <a:noAutofit/>
          </a:bodyPr>
          <a:lstStyle/>
          <a:p>
            <a:pPr eaLnBrk="1" hangingPunct="1"/>
            <a:r>
              <a:rPr lang="en-US" sz="4000" dirty="0">
                <a:solidFill>
                  <a:schemeClr val="accent2"/>
                </a:solidFill>
                <a:latin typeface="Tahoma" charset="0"/>
                <a:cs typeface="Arial" charset="0"/>
              </a:rPr>
              <a:t>4. substring</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971600" y="1844824"/>
            <a:ext cx="2808312"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String</a:t>
            </a:r>
            <a:r>
              <a:rPr lang="en-US" dirty="0">
                <a:solidFill>
                  <a:srgbClr val="FF0000"/>
                </a:solidFill>
              </a:rPr>
              <a:t> substring</a:t>
            </a:r>
          </a:p>
        </p:txBody>
      </p:sp>
      <p:sp>
        <p:nvSpPr>
          <p:cNvPr id="8" name="Rounded Rectangle 7"/>
          <p:cNvSpPr/>
          <p:nvPr/>
        </p:nvSpPr>
        <p:spPr>
          <a:xfrm>
            <a:off x="1547664" y="2768927"/>
            <a:ext cx="5832648" cy="504056"/>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String </a:t>
            </a:r>
            <a:r>
              <a:rPr lang="en-US" dirty="0">
                <a:solidFill>
                  <a:srgbClr val="0000FF"/>
                </a:solidFill>
              </a:rPr>
              <a:t>substring (</a:t>
            </a:r>
            <a:r>
              <a:rPr lang="en-US" dirty="0" err="1">
                <a:solidFill>
                  <a:srgbClr val="00B0F0"/>
                </a:solidFill>
              </a:rPr>
              <a:t>int</a:t>
            </a:r>
            <a:r>
              <a:rPr lang="en-US" dirty="0">
                <a:solidFill>
                  <a:srgbClr val="00B0F0"/>
                </a:solidFill>
              </a:rPr>
              <a:t> </a:t>
            </a:r>
            <a:r>
              <a:rPr lang="en-US" dirty="0" err="1">
                <a:solidFill>
                  <a:srgbClr val="0000FF"/>
                </a:solidFill>
              </a:rPr>
              <a:t>beginIndex</a:t>
            </a:r>
            <a:r>
              <a:rPr lang="en-US" dirty="0">
                <a:solidFill>
                  <a:srgbClr val="0000FF"/>
                </a:solidFill>
              </a:rPr>
              <a:t>)</a:t>
            </a:r>
          </a:p>
        </p:txBody>
      </p:sp>
      <p:cxnSp>
        <p:nvCxnSpPr>
          <p:cNvPr id="9" name="Straight Connector 8"/>
          <p:cNvCxnSpPr/>
          <p:nvPr/>
        </p:nvCxnSpPr>
        <p:spPr>
          <a:xfrm>
            <a:off x="1187624" y="2492896"/>
            <a:ext cx="0" cy="1200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187624" y="3014954"/>
            <a:ext cx="360040" cy="120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187624" y="369303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47664" y="3404998"/>
            <a:ext cx="5832648"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String </a:t>
            </a:r>
            <a:r>
              <a:rPr lang="en-US" dirty="0">
                <a:solidFill>
                  <a:srgbClr val="0000FF"/>
                </a:solidFill>
              </a:rPr>
              <a:t>substring (</a:t>
            </a:r>
            <a:r>
              <a:rPr lang="en-US" dirty="0" err="1">
                <a:solidFill>
                  <a:srgbClr val="00B0F0"/>
                </a:solidFill>
              </a:rPr>
              <a:t>int</a:t>
            </a:r>
            <a:r>
              <a:rPr lang="en-US" dirty="0">
                <a:solidFill>
                  <a:srgbClr val="00B0F0"/>
                </a:solidFill>
              </a:rPr>
              <a:t> </a:t>
            </a:r>
            <a:r>
              <a:rPr lang="en-US" dirty="0" err="1">
                <a:solidFill>
                  <a:srgbClr val="0000FF"/>
                </a:solidFill>
              </a:rPr>
              <a:t>beginIndex</a:t>
            </a:r>
            <a:r>
              <a:rPr lang="en-US" dirty="0">
                <a:solidFill>
                  <a:srgbClr val="0000FF"/>
                </a:solidFill>
              </a:rPr>
              <a:t>, </a:t>
            </a:r>
            <a:r>
              <a:rPr lang="en-US" dirty="0" err="1">
                <a:solidFill>
                  <a:srgbClr val="00B0F0"/>
                </a:solidFill>
              </a:rPr>
              <a:t>int</a:t>
            </a:r>
            <a:r>
              <a:rPr lang="en-US" dirty="0">
                <a:solidFill>
                  <a:srgbClr val="00B0F0"/>
                </a:solidFill>
              </a:rPr>
              <a:t> </a:t>
            </a:r>
            <a:r>
              <a:rPr lang="en-US" dirty="0" err="1">
                <a:solidFill>
                  <a:srgbClr val="0000FF"/>
                </a:solidFill>
              </a:rPr>
              <a:t>endIndex</a:t>
            </a:r>
            <a:r>
              <a:rPr lang="en-US" dirty="0">
                <a:solidFill>
                  <a:srgbClr val="0000FF"/>
                </a:solidFill>
              </a:rPr>
              <a:t>)</a:t>
            </a:r>
          </a:p>
        </p:txBody>
      </p:sp>
      <p:sp>
        <p:nvSpPr>
          <p:cNvPr id="3" name="Slide Number Placeholder 2"/>
          <p:cNvSpPr>
            <a:spLocks noGrp="1"/>
          </p:cNvSpPr>
          <p:nvPr>
            <p:ph type="sldNum" sz="quarter" idx="12"/>
          </p:nvPr>
        </p:nvSpPr>
        <p:spPr/>
        <p:txBody>
          <a:bodyPr/>
          <a:lstStyle/>
          <a:p>
            <a:fld id="{01AC0F99-418A-47AD-8EE9-8B4FF28C0C0C}" type="slidenum">
              <a:rPr lang="en-US" smtClean="0"/>
              <a:pPr/>
              <a:t>198</a:t>
            </a:fld>
            <a:endParaRPr lang="en-US"/>
          </a:p>
        </p:txBody>
      </p:sp>
      <p:sp>
        <p:nvSpPr>
          <p:cNvPr id="15" name="TextBox 14"/>
          <p:cNvSpPr txBox="1"/>
          <p:nvPr/>
        </p:nvSpPr>
        <p:spPr>
          <a:xfrm>
            <a:off x="251520"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Used to extract a substring from a </a:t>
            </a:r>
            <a:r>
              <a:rPr lang="en-US" sz="2000" dirty="0" err="1">
                <a:latin typeface="Tahoma" panose="020B0604030504040204" pitchFamily="34" charset="0"/>
                <a:ea typeface="Tahoma" panose="020B0604030504040204" pitchFamily="34" charset="0"/>
                <a:cs typeface="Tahoma" panose="020B0604030504040204" pitchFamily="34" charset="0"/>
              </a:rPr>
              <a:t>stringVariable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607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8"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4" grpId="0" animBg="1"/>
      <p:bldP spid="1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496" y="238224"/>
            <a:ext cx="9073008" cy="598488"/>
          </a:xfrm>
        </p:spPr>
        <p:txBody>
          <a:bodyPr>
            <a:noAutofit/>
          </a:bodyPr>
          <a:lstStyle/>
          <a:p>
            <a:pPr eaLnBrk="1" hangingPunct="1"/>
            <a:r>
              <a:rPr lang="en-US" sz="3600" dirty="0">
                <a:solidFill>
                  <a:schemeClr val="accent2"/>
                </a:solidFill>
                <a:latin typeface="Tahoma" charset="0"/>
                <a:cs typeface="Arial" charset="0"/>
              </a:rPr>
              <a:t>4.1 </a:t>
            </a:r>
            <a:r>
              <a:rPr lang="en-US" sz="3600" dirty="0">
                <a:solidFill>
                  <a:srgbClr val="00B0F0"/>
                </a:solidFill>
                <a:latin typeface="Tahoma" charset="0"/>
                <a:cs typeface="Arial" charset="0"/>
              </a:rPr>
              <a:t>String</a:t>
            </a:r>
            <a:r>
              <a:rPr lang="en-US" sz="3600" dirty="0">
                <a:solidFill>
                  <a:schemeClr val="accent2"/>
                </a:solidFill>
                <a:latin typeface="Tahoma" charset="0"/>
                <a:cs typeface="Arial" charset="0"/>
              </a:rPr>
              <a:t> substring(</a:t>
            </a:r>
            <a:r>
              <a:rPr lang="en-US" sz="3600" dirty="0" err="1">
                <a:solidFill>
                  <a:srgbClr val="00B0F0"/>
                </a:solidFill>
                <a:latin typeface="Tahoma" charset="0"/>
                <a:cs typeface="Arial" charset="0"/>
              </a:rPr>
              <a:t>int</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beginIndex</a:t>
            </a:r>
            <a:r>
              <a:rPr lang="en-US" sz="3600" dirty="0">
                <a:solidFill>
                  <a:schemeClr val="accent2"/>
                </a:solidFill>
                <a:latin typeface="Tahoma" charset="0"/>
                <a:cs typeface="Arial" charset="0"/>
              </a:rPr>
              <a:t>)</a:t>
            </a:r>
          </a:p>
        </p:txBody>
      </p:sp>
      <p:cxnSp>
        <p:nvCxnSpPr>
          <p:cNvPr id="13" name="Straight Connector 12"/>
          <p:cNvCxnSpPr/>
          <p:nvPr/>
        </p:nvCxnSpPr>
        <p:spPr>
          <a:xfrm>
            <a:off x="0" y="98072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1AC0F99-418A-47AD-8EE9-8B4FF28C0C0C}" type="slidenum">
              <a:rPr lang="en-US" smtClean="0"/>
              <a:pPr/>
              <a:t>199</a:t>
            </a:fld>
            <a:endParaRPr lang="en-US"/>
          </a:p>
        </p:txBody>
      </p:sp>
      <p:sp>
        <p:nvSpPr>
          <p:cNvPr id="15" name="TextBox 14"/>
          <p:cNvSpPr txBox="1"/>
          <p:nvPr/>
        </p:nvSpPr>
        <p:spPr>
          <a:xfrm>
            <a:off x="251520" y="980728"/>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Used to extract a substring starting from the position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beginIndex</a:t>
            </a:r>
            <a:r>
              <a:rPr lang="en-US" sz="2000" dirty="0">
                <a:latin typeface="Tahoma" panose="020B0604030504040204" pitchFamily="34" charset="0"/>
                <a:ea typeface="Tahoma" panose="020B0604030504040204" pitchFamily="34" charset="0"/>
                <a:cs typeface="Tahoma" panose="020B0604030504040204" pitchFamily="34" charset="0"/>
              </a:rPr>
              <a:t> in a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stringVariable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p:cNvSpPr txBox="1"/>
          <p:nvPr/>
        </p:nvSpPr>
        <p:spPr>
          <a:xfrm>
            <a:off x="251520" y="324491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Therefore, the output is always of type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7" name="TextBox 16"/>
          <p:cNvSpPr txBox="1"/>
          <p:nvPr/>
        </p:nvSpPr>
        <p:spPr>
          <a:xfrm>
            <a:off x="251520" y="364502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Before extracting a substring, you should already know the position of its first character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beginIndex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8" name="TextBox 17"/>
          <p:cNvSpPr txBox="1"/>
          <p:nvPr/>
        </p:nvSpPr>
        <p:spPr>
          <a:xfrm>
            <a:off x="251520" y="43651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This is performed using the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indexOf</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str</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19" name="Group 18"/>
          <p:cNvGrpSpPr/>
          <p:nvPr/>
        </p:nvGrpSpPr>
        <p:grpSpPr>
          <a:xfrm>
            <a:off x="179513" y="4797152"/>
            <a:ext cx="8784976" cy="1200329"/>
            <a:chOff x="323529" y="1236822"/>
            <a:chExt cx="7848872" cy="1128695"/>
          </a:xfrm>
        </p:grpSpPr>
        <p:sp>
          <p:nvSpPr>
            <p:cNvPr id="20" name="TextBox 19"/>
            <p:cNvSpPr txBox="1"/>
            <p:nvPr/>
          </p:nvSpPr>
          <p:spPr>
            <a:xfrm>
              <a:off x="788528" y="1236822"/>
              <a:ext cx="7383873" cy="1128695"/>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a:t>
              </a:r>
              <a:r>
                <a:rPr lang="en-US" dirty="0">
                  <a:solidFill>
                    <a:srgbClr val="0000FF"/>
                  </a:solidFill>
                </a:rPr>
                <a:t>”;</a:t>
              </a:r>
            </a:p>
            <a:p>
              <a:r>
                <a:rPr lang="en-US" dirty="0">
                  <a:solidFill>
                    <a:srgbClr val="00B0F0"/>
                  </a:solidFill>
                </a:rPr>
                <a:t>String</a:t>
              </a:r>
              <a:r>
                <a:rPr lang="en-US" dirty="0">
                  <a:solidFill>
                    <a:srgbClr val="0000FF"/>
                  </a:solidFill>
                </a:rPr>
                <a:t> author;</a:t>
              </a:r>
            </a:p>
            <a:p>
              <a:r>
                <a:rPr lang="en-US" dirty="0">
                  <a:solidFill>
                    <a:srgbClr val="0000FF"/>
                  </a:solidFill>
                </a:rPr>
                <a:t>author=</a:t>
              </a:r>
              <a:r>
                <a:rPr lang="en-US" dirty="0" err="1">
                  <a:solidFill>
                    <a:srgbClr val="0000FF"/>
                  </a:solidFill>
                </a:rPr>
                <a:t>bookName.</a:t>
              </a:r>
              <a:r>
                <a:rPr lang="en-US" dirty="0" err="1">
                  <a:solidFill>
                    <a:srgbClr val="00B050"/>
                  </a:solidFill>
                </a:rPr>
                <a:t>substring</a:t>
              </a:r>
              <a:r>
                <a:rPr lang="en-US" dirty="0">
                  <a:solidFill>
                    <a:srgbClr val="00B050"/>
                  </a:solidFill>
                </a:rPr>
                <a:t>(0)</a:t>
              </a:r>
              <a:r>
                <a:rPr lang="en-US" dirty="0">
                  <a:solidFill>
                    <a:srgbClr val="0000FF"/>
                  </a:solidFill>
                </a:rPr>
                <a:t>;</a:t>
              </a:r>
              <a:r>
                <a:rPr lang="en-US" dirty="0">
                  <a:solidFill>
                    <a:srgbClr val="00B050"/>
                  </a:solidFill>
                </a:rPr>
                <a:t>//=</a:t>
              </a:r>
              <a:r>
                <a:rPr lang="en-US" dirty="0" err="1">
                  <a:solidFill>
                    <a:srgbClr val="00B050"/>
                  </a:solidFill>
                </a:rPr>
                <a:t>Deitel</a:t>
              </a:r>
              <a:r>
                <a:rPr lang="en-US" dirty="0">
                  <a:solidFill>
                    <a:srgbClr val="00B050"/>
                  </a:solidFill>
                </a:rPr>
                <a:t> &amp; </a:t>
              </a:r>
              <a:r>
                <a:rPr lang="en-US" dirty="0" err="1">
                  <a:solidFill>
                    <a:srgbClr val="00B050"/>
                  </a:solidFill>
                </a:rPr>
                <a:t>Deitel</a:t>
              </a:r>
              <a:endParaRPr lang="en-US" dirty="0">
                <a:solidFill>
                  <a:srgbClr val="00B050"/>
                </a:solidFill>
              </a:endParaRPr>
            </a:p>
            <a:p>
              <a:r>
                <a:rPr lang="en-US" dirty="0">
                  <a:solidFill>
                    <a:srgbClr val="0000FF"/>
                  </a:solidFill>
                </a:rPr>
                <a:t>author=</a:t>
              </a:r>
              <a:r>
                <a:rPr lang="en-US" dirty="0" err="1">
                  <a:solidFill>
                    <a:srgbClr val="0000FF"/>
                  </a:solidFill>
                </a:rPr>
                <a:t>bookName.</a:t>
              </a:r>
              <a:r>
                <a:rPr lang="en-US" dirty="0" err="1">
                  <a:solidFill>
                    <a:srgbClr val="00B050"/>
                  </a:solidFill>
                </a:rPr>
                <a:t>substring</a:t>
              </a:r>
              <a:r>
                <a:rPr lang="en-US" dirty="0">
                  <a:solidFill>
                    <a:srgbClr val="00B050"/>
                  </a:solidFill>
                </a:rPr>
                <a:t>(7)</a:t>
              </a:r>
              <a:r>
                <a:rPr lang="en-US" dirty="0">
                  <a:solidFill>
                    <a:srgbClr val="0000FF"/>
                  </a:solidFill>
                </a:rPr>
                <a:t>;/</a:t>
              </a:r>
              <a:r>
                <a:rPr lang="en-US" dirty="0">
                  <a:solidFill>
                    <a:srgbClr val="00B050"/>
                  </a:solidFill>
                </a:rPr>
                <a:t>/=&amp; </a:t>
              </a:r>
              <a:r>
                <a:rPr lang="en-US" dirty="0" err="1">
                  <a:solidFill>
                    <a:srgbClr val="00B050"/>
                  </a:solidFill>
                </a:rPr>
                <a:t>Deitel</a:t>
              </a:r>
              <a:endParaRPr lang="en-US" dirty="0">
                <a:solidFill>
                  <a:srgbClr val="00B050"/>
                </a:solidFill>
              </a:endParaRPr>
            </a:p>
          </p:txBody>
        </p:sp>
        <p:sp>
          <p:nvSpPr>
            <p:cNvPr id="21" name="TextBox 20"/>
            <p:cNvSpPr txBox="1"/>
            <p:nvPr/>
          </p:nvSpPr>
          <p:spPr>
            <a:xfrm>
              <a:off x="323529" y="1236822"/>
              <a:ext cx="386010" cy="1128695"/>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p:txBody>
        </p:sp>
      </p:grpSp>
      <p:sp>
        <p:nvSpPr>
          <p:cNvPr id="12" name="TextBox 11"/>
          <p:cNvSpPr txBox="1"/>
          <p:nvPr/>
        </p:nvSpPr>
        <p:spPr>
          <a:xfrm>
            <a:off x="251520" y="162880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first character of the extracted substring is in position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beginIndex</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of the original string.</a:t>
            </a:r>
          </a:p>
        </p:txBody>
      </p:sp>
      <p:sp>
        <p:nvSpPr>
          <p:cNvPr id="14" name="TextBox 13"/>
          <p:cNvSpPr txBox="1"/>
          <p:nvPr/>
        </p:nvSpPr>
        <p:spPr>
          <a:xfrm>
            <a:off x="251520" y="2276872"/>
            <a:ext cx="8640960" cy="1015663"/>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last character of the extracted substring is in position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stringVariable</a:t>
            </a:r>
            <a:r>
              <a:rPr lang="en-US" sz="2000" dirty="0" err="1">
                <a:latin typeface="Tahoma" panose="020B0604030504040204" pitchFamily="34" charset="0"/>
                <a:ea typeface="Tahoma" panose="020B0604030504040204" pitchFamily="34" charset="0"/>
                <a:cs typeface="Tahoma" panose="020B0604030504040204" pitchFamily="34" charset="0"/>
              </a:rPr>
              <a:t>.</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length</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-1</a:t>
            </a:r>
            <a:r>
              <a:rPr lang="en-US" sz="2000" dirty="0">
                <a:latin typeface="Tahoma" panose="020B0604030504040204" pitchFamily="34" charset="0"/>
                <a:ea typeface="Tahoma" panose="020B0604030504040204" pitchFamily="34" charset="0"/>
                <a:cs typeface="Tahoma" panose="020B0604030504040204" pitchFamily="34" charset="0"/>
              </a:rPr>
              <a:t>) of the original string. In other words, it is the last character of the original substring.</a:t>
            </a:r>
          </a:p>
        </p:txBody>
      </p:sp>
    </p:spTree>
    <p:extLst>
      <p:ext uri="{BB962C8B-B14F-4D97-AF65-F5344CB8AC3E}">
        <p14:creationId xmlns:p14="http://schemas.microsoft.com/office/powerpoint/2010/main" val="111380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descr="Rectangle: Click to edit Master text styles&#10;Second level&#10;Third level&#10;Fourth level&#10;Fifth level"/>
          <p:cNvSpPr>
            <a:spLocks noGrp="1" noChangeArrowheads="1"/>
          </p:cNvSpPr>
          <p:nvPr>
            <p:ph idx="1"/>
          </p:nvPr>
        </p:nvSpPr>
        <p:spPr>
          <a:xfrm>
            <a:off x="612648" y="990600"/>
            <a:ext cx="8153400" cy="5486400"/>
          </a:xfrm>
          <a:prstGeom prst="foldedCorner">
            <a:avLst>
              <a:gd name="adj" fmla="val 27558"/>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buNone/>
            </a:pPr>
            <a:r>
              <a:rPr lang="en-US" dirty="0">
                <a:latin typeface="Tahoma" charset="0"/>
                <a:cs typeface="Arial" charset="0"/>
              </a:rPr>
              <a:t>1. Computer Organization</a:t>
            </a:r>
          </a:p>
          <a:p>
            <a:pPr marL="0" indent="0" eaLnBrk="1" hangingPunct="1">
              <a:lnSpc>
                <a:spcPct val="90000"/>
              </a:lnSpc>
              <a:buNone/>
            </a:pPr>
            <a:r>
              <a:rPr lang="en-US" dirty="0">
                <a:latin typeface="Tahoma" charset="0"/>
                <a:cs typeface="Arial" charset="0"/>
              </a:rPr>
              <a:t>2. Program Solving Cycle</a:t>
            </a:r>
          </a:p>
          <a:p>
            <a:pPr marL="0" indent="0" eaLnBrk="1" hangingPunct="1">
              <a:lnSpc>
                <a:spcPct val="90000"/>
              </a:lnSpc>
              <a:buNone/>
            </a:pPr>
            <a:r>
              <a:rPr lang="en-US" dirty="0">
                <a:latin typeface="Tahoma" charset="0"/>
                <a:cs typeface="Arial" charset="0"/>
              </a:rPr>
              <a:t>3. Program Components</a:t>
            </a:r>
          </a:p>
          <a:p>
            <a:pPr marL="0" indent="0" eaLnBrk="1" hangingPunct="1">
              <a:lnSpc>
                <a:spcPct val="90000"/>
              </a:lnSpc>
              <a:buNone/>
            </a:pPr>
            <a:r>
              <a:rPr lang="en-US" dirty="0">
                <a:latin typeface="Tahoma" charset="0"/>
                <a:cs typeface="Arial" charset="0"/>
              </a:rPr>
              <a:t>	- </a:t>
            </a:r>
            <a:r>
              <a:rPr lang="en-US" dirty="0">
                <a:solidFill>
                  <a:srgbClr val="0070C0"/>
                </a:solidFill>
                <a:latin typeface="Tahoma" charset="0"/>
                <a:cs typeface="Arial" charset="0"/>
              </a:rPr>
              <a:t>Examples</a:t>
            </a:r>
          </a:p>
          <a:p>
            <a:pPr marL="0" indent="0" eaLnBrk="1" hangingPunct="1">
              <a:lnSpc>
                <a:spcPct val="90000"/>
              </a:lnSpc>
              <a:buNone/>
            </a:pPr>
            <a:r>
              <a:rPr lang="en-US" dirty="0">
                <a:latin typeface="Tahoma" charset="0"/>
                <a:cs typeface="Arial" charset="0"/>
              </a:rPr>
              <a:t>4. Program Compilation</a:t>
            </a:r>
          </a:p>
          <a:p>
            <a:pPr marL="320040" lvl="1" indent="0">
              <a:lnSpc>
                <a:spcPct val="90000"/>
              </a:lnSpc>
              <a:buNone/>
            </a:pPr>
            <a:r>
              <a:rPr lang="en-US" sz="3200" dirty="0">
                <a:latin typeface="Tahoma" charset="0"/>
                <a:cs typeface="Arial" charset="0"/>
              </a:rPr>
              <a:t>	</a:t>
            </a:r>
            <a:r>
              <a:rPr lang="en-US" sz="3200" dirty="0">
                <a:solidFill>
                  <a:srgbClr val="0070C0"/>
                </a:solidFill>
                <a:latin typeface="Tahoma" charset="0"/>
                <a:cs typeface="Arial" charset="0"/>
              </a:rPr>
              <a:t>4.1 Java Program Compilation</a:t>
            </a:r>
          </a:p>
          <a:p>
            <a:pPr marL="320040" lvl="1" indent="0">
              <a:lnSpc>
                <a:spcPct val="90000"/>
              </a:lnSpc>
              <a:buNone/>
            </a:pPr>
            <a:r>
              <a:rPr lang="en-US" sz="3200" dirty="0">
                <a:solidFill>
                  <a:srgbClr val="0070C0"/>
                </a:solidFill>
                <a:latin typeface="Tahoma" charset="0"/>
                <a:cs typeface="Arial" charset="0"/>
              </a:rPr>
              <a:t>	4.2 Java Virtual Machine (JVM)</a:t>
            </a:r>
          </a:p>
          <a:p>
            <a:pPr marL="0" indent="0" eaLnBrk="1" hangingPunct="1">
              <a:lnSpc>
                <a:spcPct val="90000"/>
              </a:lnSpc>
              <a:buNone/>
            </a:pPr>
            <a:r>
              <a:rPr lang="en-US" dirty="0">
                <a:latin typeface="Tahoma" charset="0"/>
                <a:cs typeface="Arial" charset="0"/>
              </a:rPr>
              <a:t>5. Program Testing &amp; Debugging</a:t>
            </a:r>
          </a:p>
          <a:p>
            <a:pPr eaLnBrk="1" hangingPunct="1">
              <a:lnSpc>
                <a:spcPct val="90000"/>
              </a:lnSpc>
            </a:pPr>
            <a:endParaRPr lang="en-US" dirty="0">
              <a:latin typeface="Tahoma" charset="0"/>
              <a:cs typeface="Arial" charset="0"/>
            </a:endParaRPr>
          </a:p>
        </p:txBody>
      </p:sp>
      <p:sp>
        <p:nvSpPr>
          <p:cNvPr id="6" name="Slide Number Placeholder 5"/>
          <p:cNvSpPr>
            <a:spLocks noGrp="1"/>
          </p:cNvSpPr>
          <p:nvPr>
            <p:ph type="sldNum" sz="quarter" idx="12"/>
          </p:nvPr>
        </p:nvSpPr>
        <p:spPr/>
        <p:txBody>
          <a:bodyPr/>
          <a:lstStyle/>
          <a:p>
            <a:r>
              <a:rPr lang="en-US"/>
              <a:t> </a:t>
            </a:r>
            <a:fld id="{D8D24581-BA14-4640-B752-9AB0FD1B9A37}" type="slidenum">
              <a:rPr lang="en-US" smtClean="0"/>
              <a:pPr/>
              <a:t>2</a:t>
            </a:fld>
            <a:endParaRPr lang="en-US" dirty="0"/>
          </a:p>
        </p:txBody>
      </p:sp>
      <p:sp>
        <p:nvSpPr>
          <p:cNvPr id="7"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cxnSp>
        <p:nvCxnSpPr>
          <p:cNvPr id="8" name="Straight Connector 7"/>
          <p:cNvCxnSpPr/>
          <p:nvPr/>
        </p:nvCxnSpPr>
        <p:spPr>
          <a:xfrm>
            <a:off x="0" y="7620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3" descr="Rectangle: Click to edit Master text styles&#10;Second level&#10;Third level&#10;Fourth level&#10;Fifth level"/>
          <p:cNvSpPr>
            <a:spLocks noGrp="1" noChangeArrowheads="1"/>
          </p:cNvSpPr>
          <p:nvPr>
            <p:ph idx="1"/>
          </p:nvPr>
        </p:nvSpPr>
        <p:spPr>
          <a:xfrm>
            <a:off x="228600" y="1600200"/>
            <a:ext cx="8763000" cy="3657600"/>
          </a:xfrm>
          <a:noFill/>
        </p:spPr>
        <p:txBody>
          <a:bodyPr>
            <a:normAutofit lnSpcReduction="10000"/>
          </a:bodyPr>
          <a:lstStyle/>
          <a:p>
            <a:pPr eaLnBrk="1" hangingPunct="1">
              <a:buClr>
                <a:srgbClr val="FF0000"/>
              </a:buClr>
              <a:buFont typeface="Wingdings" panose="05000000000000000000" pitchFamily="2" charset="2"/>
              <a:buChar char="Ø"/>
            </a:pPr>
            <a:r>
              <a:rPr lang="en-US" sz="2000" dirty="0">
                <a:solidFill>
                  <a:srgbClr val="FF0000"/>
                </a:solidFill>
                <a:latin typeface="Tahoma" charset="0"/>
                <a:cs typeface="Arial" charset="0"/>
              </a:rPr>
              <a:t>Testing</a:t>
            </a:r>
          </a:p>
          <a:p>
            <a:pPr lvl="1" eaLnBrk="1" hangingPunct="1">
              <a:buClr>
                <a:srgbClr val="FF0000"/>
              </a:buClr>
              <a:buFont typeface="Courier New" panose="02070309020205020404" pitchFamily="49" charset="0"/>
              <a:buChar char="o"/>
            </a:pPr>
            <a:r>
              <a:rPr lang="en-US" sz="2000" dirty="0">
                <a:latin typeface="Tahoma" charset="0"/>
                <a:cs typeface="Arial" charset="0"/>
              </a:rPr>
              <a:t>After program compilation, the programmer needs to make sure that the output of the program matches the expected results.</a:t>
            </a:r>
          </a:p>
          <a:p>
            <a:pPr lvl="1" eaLnBrk="1" hangingPunct="1">
              <a:buClr>
                <a:srgbClr val="FF0000"/>
              </a:buClr>
              <a:buFont typeface="Courier New" panose="02070309020205020404" pitchFamily="49" charset="0"/>
              <a:buChar char="o"/>
            </a:pPr>
            <a:r>
              <a:rPr lang="en-US" sz="2000" dirty="0">
                <a:solidFill>
                  <a:srgbClr val="FF5050"/>
                </a:solidFill>
                <a:latin typeface="Tahoma" charset="0"/>
                <a:cs typeface="Arial" charset="0"/>
              </a:rPr>
              <a:t>Two types of errors may be encountered</a:t>
            </a:r>
          </a:p>
          <a:p>
            <a:pPr lvl="2" eaLnBrk="1" hangingPunct="1">
              <a:buClr>
                <a:srgbClr val="FF0000"/>
              </a:buClr>
              <a:buFont typeface="Wingdings" panose="05000000000000000000" pitchFamily="2" charset="2"/>
              <a:buChar char="§"/>
            </a:pPr>
            <a:r>
              <a:rPr lang="en-US" sz="2000" dirty="0">
                <a:solidFill>
                  <a:srgbClr val="0000FF"/>
                </a:solidFill>
                <a:latin typeface="Tahoma" charset="0"/>
                <a:cs typeface="Arial" charset="0"/>
              </a:rPr>
              <a:t>Logical Errors:</a:t>
            </a:r>
            <a:r>
              <a:rPr lang="en-US" sz="2000" dirty="0">
                <a:solidFill>
                  <a:srgbClr val="0070C0"/>
                </a:solidFill>
                <a:latin typeface="Tahoma" charset="0"/>
                <a:cs typeface="Arial" charset="0"/>
              </a:rPr>
              <a:t> The program </a:t>
            </a:r>
            <a:r>
              <a:rPr lang="en-US" sz="2000" u="sng" dirty="0">
                <a:solidFill>
                  <a:srgbClr val="0070C0"/>
                </a:solidFill>
                <a:latin typeface="Tahoma" charset="0"/>
                <a:cs typeface="Arial" charset="0"/>
              </a:rPr>
              <a:t>runs</a:t>
            </a:r>
            <a:r>
              <a:rPr lang="en-US" sz="2000" dirty="0">
                <a:solidFill>
                  <a:srgbClr val="0070C0"/>
                </a:solidFill>
                <a:latin typeface="Tahoma" charset="0"/>
                <a:cs typeface="Arial" charset="0"/>
              </a:rPr>
              <a:t> but provides wrong output.</a:t>
            </a:r>
          </a:p>
          <a:p>
            <a:pPr lvl="2" eaLnBrk="1" hangingPunct="1">
              <a:buClr>
                <a:srgbClr val="FF0000"/>
              </a:buClr>
              <a:buFont typeface="Wingdings" panose="05000000000000000000" pitchFamily="2" charset="2"/>
              <a:buChar char="§"/>
            </a:pPr>
            <a:r>
              <a:rPr lang="en-US" sz="2000" dirty="0">
                <a:solidFill>
                  <a:srgbClr val="0000FF"/>
                </a:solidFill>
                <a:latin typeface="Tahoma" charset="0"/>
                <a:cs typeface="Arial" charset="0"/>
              </a:rPr>
              <a:t>Runtime errors:</a:t>
            </a:r>
            <a:r>
              <a:rPr lang="en-US" sz="2000" dirty="0">
                <a:solidFill>
                  <a:srgbClr val="0070C0"/>
                </a:solidFill>
                <a:latin typeface="Tahoma" charset="0"/>
                <a:cs typeface="Arial" charset="0"/>
              </a:rPr>
              <a:t> The program </a:t>
            </a:r>
            <a:r>
              <a:rPr lang="en-US" sz="2000" u="sng" dirty="0">
                <a:solidFill>
                  <a:srgbClr val="0070C0"/>
                </a:solidFill>
                <a:latin typeface="Tahoma" charset="0"/>
                <a:cs typeface="Arial" charset="0"/>
              </a:rPr>
              <a:t>stops running</a:t>
            </a:r>
            <a:r>
              <a:rPr lang="en-US" sz="2000" dirty="0">
                <a:solidFill>
                  <a:srgbClr val="0070C0"/>
                </a:solidFill>
                <a:latin typeface="Tahoma" charset="0"/>
                <a:cs typeface="Arial" charset="0"/>
              </a:rPr>
              <a:t> suddenly. This happens  when the program asks the OS to execute a non-accepted statement (such as division by zero). </a:t>
            </a:r>
          </a:p>
          <a:p>
            <a:pPr eaLnBrk="1" hangingPunct="1">
              <a:buClr>
                <a:srgbClr val="FF0000"/>
              </a:buClr>
              <a:buFont typeface="Wingdings" panose="05000000000000000000" pitchFamily="2" charset="2"/>
              <a:buChar char="Ø"/>
            </a:pPr>
            <a:r>
              <a:rPr lang="en-US" sz="2000" dirty="0">
                <a:solidFill>
                  <a:srgbClr val="FF0000"/>
                </a:solidFill>
                <a:latin typeface="Tahoma" charset="0"/>
                <a:cs typeface="Arial" charset="0"/>
              </a:rPr>
              <a:t>Debugging</a:t>
            </a:r>
          </a:p>
          <a:p>
            <a:pPr lvl="1" eaLnBrk="1" hangingPunct="1">
              <a:buClr>
                <a:srgbClr val="FF0000"/>
              </a:buClr>
              <a:buFont typeface="Courier New" panose="02070309020205020404" pitchFamily="49" charset="0"/>
              <a:buChar char="o"/>
            </a:pPr>
            <a:r>
              <a:rPr lang="en-US" sz="2000" dirty="0">
                <a:latin typeface="Tahoma" charset="0"/>
                <a:cs typeface="Arial" charset="0"/>
              </a:rPr>
              <a:t>When an error is encountered, it should be found, understood, and corrected.</a:t>
            </a:r>
          </a:p>
        </p:txBody>
      </p:sp>
      <p:sp>
        <p:nvSpPr>
          <p:cNvPr id="30725" name="Rectangle 2"/>
          <p:cNvSpPr>
            <a:spLocks noGrp="1" noChangeArrowheads="1"/>
          </p:cNvSpPr>
          <p:nvPr>
            <p:ph type="title"/>
          </p:nvPr>
        </p:nvSpPr>
        <p:spPr>
          <a:xfrm>
            <a:off x="304800" y="76200"/>
            <a:ext cx="8686800" cy="914400"/>
          </a:xfrm>
        </p:spPr>
        <p:txBody>
          <a:bodyPr vert="horz" anchor="ctr">
            <a:normAutofit fontScale="90000"/>
          </a:bodyPr>
          <a:lstStyle/>
          <a:p>
            <a:r>
              <a:rPr lang="en-US" sz="4000" dirty="0">
                <a:solidFill>
                  <a:schemeClr val="accent2"/>
                </a:solidFill>
                <a:latin typeface="Tahoma" charset="0"/>
                <a:cs typeface="Arial" charset="0"/>
              </a:rPr>
              <a:t>5. Program Testing and Debugging</a:t>
            </a:r>
          </a:p>
        </p:txBody>
      </p:sp>
      <p:sp>
        <p:nvSpPr>
          <p:cNvPr id="6" name="Slide Number Placeholder 5"/>
          <p:cNvSpPr>
            <a:spLocks noGrp="1"/>
          </p:cNvSpPr>
          <p:nvPr>
            <p:ph type="sldNum" sz="quarter" idx="12"/>
          </p:nvPr>
        </p:nvSpPr>
        <p:spPr/>
        <p:txBody>
          <a:bodyPr/>
          <a:lstStyle/>
          <a:p>
            <a:r>
              <a:rPr lang="en-US"/>
              <a:t> </a:t>
            </a:r>
            <a:fld id="{D8D24581-BA14-4640-B752-9AB0FD1B9A37}" type="slidenum">
              <a:rPr lang="en-US" smtClean="0"/>
              <a:pPr/>
              <a:t>20</a:t>
            </a:fld>
            <a:endParaRPr lang="en-US" dirty="0"/>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496" y="238224"/>
            <a:ext cx="9073008" cy="598488"/>
          </a:xfrm>
        </p:spPr>
        <p:txBody>
          <a:bodyPr>
            <a:noAutofit/>
          </a:bodyPr>
          <a:lstStyle/>
          <a:p>
            <a:pPr eaLnBrk="1" hangingPunct="1"/>
            <a:r>
              <a:rPr lang="en-US" sz="3600" dirty="0">
                <a:solidFill>
                  <a:schemeClr val="accent2"/>
                </a:solidFill>
                <a:latin typeface="Tahoma" charset="0"/>
                <a:cs typeface="Arial" charset="0"/>
              </a:rPr>
              <a:t>4.2 </a:t>
            </a:r>
            <a:r>
              <a:rPr lang="en-US" sz="3600" dirty="0">
                <a:solidFill>
                  <a:srgbClr val="00B0F0"/>
                </a:solidFill>
                <a:latin typeface="Tahoma" charset="0"/>
                <a:cs typeface="Arial" charset="0"/>
              </a:rPr>
              <a:t>String</a:t>
            </a:r>
            <a:r>
              <a:rPr lang="en-US" sz="3600" dirty="0">
                <a:solidFill>
                  <a:schemeClr val="accent2"/>
                </a:solidFill>
                <a:latin typeface="Tahoma" charset="0"/>
                <a:cs typeface="Arial" charset="0"/>
              </a:rPr>
              <a:t> substring(</a:t>
            </a:r>
            <a:r>
              <a:rPr lang="en-US" sz="3600" dirty="0" err="1">
                <a:solidFill>
                  <a:srgbClr val="00B0F0"/>
                </a:solidFill>
                <a:latin typeface="Tahoma" charset="0"/>
                <a:cs typeface="Arial" charset="0"/>
              </a:rPr>
              <a:t>int</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beginIndex</a:t>
            </a:r>
            <a:r>
              <a:rPr lang="en-US" sz="3600" dirty="0">
                <a:solidFill>
                  <a:schemeClr val="accent2"/>
                </a:solidFill>
                <a:latin typeface="Tahoma" charset="0"/>
                <a:cs typeface="Arial" charset="0"/>
              </a:rPr>
              <a:t>, </a:t>
            </a:r>
            <a:r>
              <a:rPr lang="en-US" sz="3600" dirty="0" err="1">
                <a:solidFill>
                  <a:srgbClr val="00B0F0"/>
                </a:solidFill>
                <a:latin typeface="Tahoma" charset="0"/>
                <a:cs typeface="Arial" charset="0"/>
              </a:rPr>
              <a:t>int</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endIndex</a:t>
            </a:r>
            <a:r>
              <a:rPr lang="en-US" sz="3600" dirty="0">
                <a:solidFill>
                  <a:schemeClr val="accent2"/>
                </a:solidFill>
                <a:latin typeface="Tahoma" charset="0"/>
                <a:cs typeface="Arial" charset="0"/>
              </a:rPr>
              <a:t>)</a:t>
            </a:r>
          </a:p>
        </p:txBody>
      </p:sp>
      <p:cxnSp>
        <p:nvCxnSpPr>
          <p:cNvPr id="13" name="Straight Connector 12"/>
          <p:cNvCxnSpPr/>
          <p:nvPr/>
        </p:nvCxnSpPr>
        <p:spPr>
          <a:xfrm>
            <a:off x="0" y="112474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1AC0F99-418A-47AD-8EE9-8B4FF28C0C0C}" type="slidenum">
              <a:rPr lang="en-US" smtClean="0"/>
              <a:pPr/>
              <a:t>200</a:t>
            </a:fld>
            <a:endParaRPr lang="en-US"/>
          </a:p>
        </p:txBody>
      </p:sp>
      <p:sp>
        <p:nvSpPr>
          <p:cNvPr id="15" name="TextBox 14"/>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Used to extract a substring starting from the position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beginIndex</a:t>
            </a:r>
            <a:r>
              <a:rPr lang="en-US" sz="2000" dirty="0">
                <a:latin typeface="Tahoma" panose="020B0604030504040204" pitchFamily="34" charset="0"/>
                <a:ea typeface="Tahoma" panose="020B0604030504040204" pitchFamily="34" charset="0"/>
                <a:cs typeface="Tahoma" panose="020B0604030504040204" pitchFamily="34" charset="0"/>
              </a:rPr>
              <a:t> in a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stringVariable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p:cNvSpPr txBox="1"/>
          <p:nvPr/>
        </p:nvSpPr>
        <p:spPr>
          <a:xfrm>
            <a:off x="251520" y="321297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Therefore, the output is always of type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7" name="TextBox 16"/>
          <p:cNvSpPr txBox="1"/>
          <p:nvPr/>
        </p:nvSpPr>
        <p:spPr>
          <a:xfrm>
            <a:off x="251520" y="364502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Before extracting a substring, you should already know the position of its first character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beginIndex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8" name="TextBox 17"/>
          <p:cNvSpPr txBox="1"/>
          <p:nvPr/>
        </p:nvSpPr>
        <p:spPr>
          <a:xfrm>
            <a:off x="251520" y="43651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This is performed using the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indexOf</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str</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19" name="Group 18"/>
          <p:cNvGrpSpPr/>
          <p:nvPr/>
        </p:nvGrpSpPr>
        <p:grpSpPr>
          <a:xfrm>
            <a:off x="179513" y="4797152"/>
            <a:ext cx="8784976" cy="1477328"/>
            <a:chOff x="323529" y="1236822"/>
            <a:chExt cx="7848872" cy="1389163"/>
          </a:xfrm>
        </p:grpSpPr>
        <p:sp>
          <p:nvSpPr>
            <p:cNvPr id="20" name="TextBox 19"/>
            <p:cNvSpPr txBox="1"/>
            <p:nvPr/>
          </p:nvSpPr>
          <p:spPr>
            <a:xfrm>
              <a:off x="788528" y="1236822"/>
              <a:ext cx="7383873" cy="1389163"/>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Deitel,Prentice</a:t>
              </a:r>
              <a:r>
                <a:rPr lang="en-US" dirty="0">
                  <a:solidFill>
                    <a:srgbClr val="0000FF"/>
                  </a:solidFill>
                </a:rPr>
                <a:t> Hall”;</a:t>
              </a:r>
            </a:p>
            <a:p>
              <a:r>
                <a:rPr lang="en-US" dirty="0">
                  <a:solidFill>
                    <a:srgbClr val="00B0F0"/>
                  </a:solidFill>
                </a:rPr>
                <a:t>String</a:t>
              </a:r>
              <a:r>
                <a:rPr lang="en-US" dirty="0">
                  <a:solidFill>
                    <a:srgbClr val="0000FF"/>
                  </a:solidFill>
                </a:rPr>
                <a:t> authors;</a:t>
              </a:r>
            </a:p>
            <a:p>
              <a:r>
                <a:rPr lang="en-US" dirty="0" err="1">
                  <a:solidFill>
                    <a:srgbClr val="0000FF"/>
                  </a:solidFill>
                </a:rPr>
                <a:t>int</a:t>
              </a:r>
              <a:r>
                <a:rPr lang="en-US" dirty="0">
                  <a:solidFill>
                    <a:srgbClr val="0000FF"/>
                  </a:solidFill>
                </a:rPr>
                <a:t> </a:t>
              </a:r>
              <a:r>
                <a:rPr lang="en-US" dirty="0" err="1">
                  <a:solidFill>
                    <a:srgbClr val="0000FF"/>
                  </a:solidFill>
                </a:rPr>
                <a:t>commaPosition</a:t>
              </a:r>
              <a:r>
                <a:rPr lang="en-US" dirty="0">
                  <a:solidFill>
                    <a:srgbClr val="0000FF"/>
                  </a:solidFill>
                </a:rPr>
                <a:t>;</a:t>
              </a:r>
            </a:p>
            <a:p>
              <a:r>
                <a:rPr lang="en-US" dirty="0" err="1">
                  <a:solidFill>
                    <a:srgbClr val="0000FF"/>
                  </a:solidFill>
                </a:rPr>
                <a:t>commaPosition</a:t>
              </a:r>
              <a:r>
                <a:rPr lang="en-US" dirty="0">
                  <a:solidFill>
                    <a:srgbClr val="0000FF"/>
                  </a:solidFill>
                </a:rPr>
                <a:t> = </a:t>
              </a:r>
              <a:r>
                <a:rPr lang="en-US" dirty="0" err="1">
                  <a:solidFill>
                    <a:srgbClr val="0000FF"/>
                  </a:solidFill>
                </a:rPr>
                <a:t>bookName.</a:t>
              </a:r>
              <a:r>
                <a:rPr lang="en-US" dirty="0" err="1">
                  <a:solidFill>
                    <a:srgbClr val="00B050"/>
                  </a:solidFill>
                </a:rPr>
                <a:t>indexOf</a:t>
              </a:r>
              <a:r>
                <a:rPr lang="en-US" dirty="0">
                  <a:solidFill>
                    <a:srgbClr val="00B050"/>
                  </a:solidFill>
                </a:rPr>
                <a:t>(</a:t>
              </a:r>
              <a:r>
                <a:rPr lang="en-US" dirty="0" err="1">
                  <a:solidFill>
                    <a:srgbClr val="00B050"/>
                  </a:solidFill>
                </a:rPr>
                <a:t>commaPosition</a:t>
              </a:r>
              <a:r>
                <a:rPr lang="en-US" dirty="0">
                  <a:solidFill>
                    <a:srgbClr val="00B050"/>
                  </a:solidFill>
                </a:rPr>
                <a:t>)</a:t>
              </a:r>
              <a:r>
                <a:rPr lang="en-US" dirty="0">
                  <a:solidFill>
                    <a:srgbClr val="0000FF"/>
                  </a:solidFill>
                </a:rPr>
                <a:t>; </a:t>
              </a:r>
              <a:r>
                <a:rPr lang="en-US" dirty="0">
                  <a:solidFill>
                    <a:srgbClr val="00B050"/>
                  </a:solidFill>
                </a:rPr>
                <a:t>//=15</a:t>
              </a:r>
            </a:p>
            <a:p>
              <a:r>
                <a:rPr lang="en-US" dirty="0">
                  <a:solidFill>
                    <a:srgbClr val="0000FF"/>
                  </a:solidFill>
                </a:rPr>
                <a:t>author=</a:t>
              </a:r>
              <a:r>
                <a:rPr lang="en-US" dirty="0" err="1">
                  <a:solidFill>
                    <a:srgbClr val="0000FF"/>
                  </a:solidFill>
                </a:rPr>
                <a:t>bookName.</a:t>
              </a:r>
              <a:r>
                <a:rPr lang="en-US" dirty="0" err="1">
                  <a:solidFill>
                    <a:srgbClr val="00B050"/>
                  </a:solidFill>
                </a:rPr>
                <a:t>substring</a:t>
              </a:r>
              <a:r>
                <a:rPr lang="en-US" dirty="0">
                  <a:solidFill>
                    <a:srgbClr val="00B050"/>
                  </a:solidFill>
                </a:rPr>
                <a:t>(0, </a:t>
              </a:r>
              <a:r>
                <a:rPr lang="en-US" dirty="0" err="1">
                  <a:solidFill>
                    <a:srgbClr val="00B050"/>
                  </a:solidFill>
                </a:rPr>
                <a:t>commaPosition</a:t>
              </a:r>
              <a:r>
                <a:rPr lang="en-US" dirty="0">
                  <a:solidFill>
                    <a:srgbClr val="00B050"/>
                  </a:solidFill>
                </a:rPr>
                <a:t>)</a:t>
              </a:r>
              <a:r>
                <a:rPr lang="en-US" dirty="0">
                  <a:solidFill>
                    <a:srgbClr val="0000FF"/>
                  </a:solidFill>
                </a:rPr>
                <a:t>;</a:t>
              </a:r>
              <a:r>
                <a:rPr lang="en-US" dirty="0">
                  <a:solidFill>
                    <a:srgbClr val="00B050"/>
                  </a:solidFill>
                </a:rPr>
                <a:t>//=</a:t>
              </a:r>
              <a:r>
                <a:rPr lang="en-US" dirty="0" err="1">
                  <a:solidFill>
                    <a:srgbClr val="00B050"/>
                  </a:solidFill>
                </a:rPr>
                <a:t>Deitel</a:t>
              </a:r>
              <a:r>
                <a:rPr lang="en-US" dirty="0">
                  <a:solidFill>
                    <a:srgbClr val="00B050"/>
                  </a:solidFill>
                </a:rPr>
                <a:t> &amp; </a:t>
              </a:r>
              <a:r>
                <a:rPr lang="en-US" dirty="0" err="1">
                  <a:solidFill>
                    <a:srgbClr val="00B050"/>
                  </a:solidFill>
                </a:rPr>
                <a:t>Deitel</a:t>
              </a:r>
              <a:endParaRPr lang="en-US" dirty="0">
                <a:solidFill>
                  <a:srgbClr val="00B050"/>
                </a:solidFill>
              </a:endParaRPr>
            </a:p>
          </p:txBody>
        </p:sp>
        <p:sp>
          <p:nvSpPr>
            <p:cNvPr id="21" name="TextBox 20"/>
            <p:cNvSpPr txBox="1"/>
            <p:nvPr/>
          </p:nvSpPr>
          <p:spPr>
            <a:xfrm>
              <a:off x="323529" y="1236822"/>
              <a:ext cx="386010" cy="1389163"/>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p:txBody>
        </p:sp>
      </p:grpSp>
      <p:sp>
        <p:nvSpPr>
          <p:cNvPr id="12" name="TextBox 11"/>
          <p:cNvSpPr txBox="1"/>
          <p:nvPr/>
        </p:nvSpPr>
        <p:spPr>
          <a:xfrm>
            <a:off x="251520" y="1857018"/>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first character of the extracted substring is in position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beginIndex</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of the original string.</a:t>
            </a:r>
          </a:p>
        </p:txBody>
      </p:sp>
      <p:sp>
        <p:nvSpPr>
          <p:cNvPr id="14" name="TextBox 13"/>
          <p:cNvSpPr txBox="1"/>
          <p:nvPr/>
        </p:nvSpPr>
        <p:spPr>
          <a:xfrm>
            <a:off x="251520" y="2492896"/>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last character of the extracted substring is in position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endIndex</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-1</a:t>
            </a:r>
            <a:r>
              <a:rPr lang="en-US" sz="2000" dirty="0">
                <a:latin typeface="Tahoma" panose="020B0604030504040204" pitchFamily="34" charset="0"/>
                <a:ea typeface="Tahoma" panose="020B0604030504040204" pitchFamily="34" charset="0"/>
                <a:cs typeface="Tahoma" panose="020B0604030504040204" pitchFamily="34" charset="0"/>
              </a:rPr>
              <a:t>) of the original string. </a:t>
            </a:r>
          </a:p>
        </p:txBody>
      </p:sp>
    </p:spTree>
    <p:extLst>
      <p:ext uri="{BB962C8B-B14F-4D97-AF65-F5344CB8AC3E}">
        <p14:creationId xmlns:p14="http://schemas.microsoft.com/office/powerpoint/2010/main" val="334912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2" grpId="0"/>
      <p:bldP spid="14"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496" y="238224"/>
            <a:ext cx="9073008" cy="598488"/>
          </a:xfrm>
        </p:spPr>
        <p:txBody>
          <a:bodyPr>
            <a:noAutofit/>
          </a:bodyPr>
          <a:lstStyle/>
          <a:p>
            <a:pPr eaLnBrk="1" hangingPunct="1"/>
            <a:r>
              <a:rPr lang="en-US" sz="3600" dirty="0">
                <a:solidFill>
                  <a:schemeClr val="accent2"/>
                </a:solidFill>
                <a:latin typeface="Tahoma" charset="0"/>
                <a:cs typeface="Arial" charset="0"/>
              </a:rPr>
              <a:t>4.2 </a:t>
            </a:r>
            <a:r>
              <a:rPr lang="en-US" sz="3600" dirty="0">
                <a:solidFill>
                  <a:srgbClr val="00B0F0"/>
                </a:solidFill>
                <a:latin typeface="Tahoma" charset="0"/>
                <a:cs typeface="Arial" charset="0"/>
              </a:rPr>
              <a:t>String</a:t>
            </a:r>
            <a:r>
              <a:rPr lang="en-US" sz="3600" dirty="0">
                <a:solidFill>
                  <a:schemeClr val="accent2"/>
                </a:solidFill>
                <a:latin typeface="Tahoma" charset="0"/>
                <a:cs typeface="Arial" charset="0"/>
              </a:rPr>
              <a:t> substring(</a:t>
            </a:r>
            <a:r>
              <a:rPr lang="en-US" sz="3600" dirty="0" err="1">
                <a:solidFill>
                  <a:srgbClr val="00B0F0"/>
                </a:solidFill>
                <a:latin typeface="Tahoma" charset="0"/>
                <a:cs typeface="Arial" charset="0"/>
              </a:rPr>
              <a:t>int</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beginIndex</a:t>
            </a:r>
            <a:r>
              <a:rPr lang="en-US" sz="3600" dirty="0">
                <a:solidFill>
                  <a:schemeClr val="accent2"/>
                </a:solidFill>
                <a:latin typeface="Tahoma" charset="0"/>
                <a:cs typeface="Arial" charset="0"/>
              </a:rPr>
              <a:t>, </a:t>
            </a:r>
            <a:r>
              <a:rPr lang="en-US" sz="3600" dirty="0" err="1">
                <a:solidFill>
                  <a:srgbClr val="00B0F0"/>
                </a:solidFill>
                <a:latin typeface="Tahoma" charset="0"/>
                <a:cs typeface="Arial" charset="0"/>
              </a:rPr>
              <a:t>int</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endIndex</a:t>
            </a:r>
            <a:r>
              <a:rPr lang="en-US" sz="3600" dirty="0">
                <a:solidFill>
                  <a:schemeClr val="accent2"/>
                </a:solidFill>
                <a:latin typeface="Tahoma" charset="0"/>
                <a:cs typeface="Arial" charset="0"/>
              </a:rPr>
              <a:t>) – cont’d</a:t>
            </a:r>
          </a:p>
        </p:txBody>
      </p:sp>
      <p:cxnSp>
        <p:nvCxnSpPr>
          <p:cNvPr id="13" name="Straight Connector 12"/>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1AC0F99-418A-47AD-8EE9-8B4FF28C0C0C}" type="slidenum">
              <a:rPr lang="en-US" smtClean="0"/>
              <a:pPr/>
              <a:t>201</a:t>
            </a:fld>
            <a:endParaRPr lang="en-US"/>
          </a:p>
        </p:txBody>
      </p:sp>
      <p:sp>
        <p:nvSpPr>
          <p:cNvPr id="15" name="TextBox 14"/>
          <p:cNvSpPr txBox="1"/>
          <p:nvPr/>
        </p:nvSpPr>
        <p:spPr>
          <a:xfrm>
            <a:off x="251520" y="135296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code extracts all occurrences of “</a:t>
            </a:r>
            <a:r>
              <a:rPr lang="en-US" sz="2000" dirty="0" err="1">
                <a:latin typeface="Tahoma" panose="020B0604030504040204" pitchFamily="34" charset="0"/>
                <a:ea typeface="Tahoma" panose="020B0604030504040204" pitchFamily="34" charset="0"/>
                <a:cs typeface="Tahoma" panose="020B0604030504040204" pitchFamily="34" charset="0"/>
              </a:rPr>
              <a:t>Deitel</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19" name="Group 18"/>
          <p:cNvGrpSpPr/>
          <p:nvPr/>
        </p:nvGrpSpPr>
        <p:grpSpPr>
          <a:xfrm>
            <a:off x="107504" y="1844824"/>
            <a:ext cx="8856985" cy="3139321"/>
            <a:chOff x="259193" y="1236822"/>
            <a:chExt cx="7913208" cy="2951970"/>
          </a:xfrm>
        </p:grpSpPr>
        <p:sp>
          <p:nvSpPr>
            <p:cNvPr id="20" name="TextBox 19"/>
            <p:cNvSpPr txBox="1"/>
            <p:nvPr/>
          </p:nvSpPr>
          <p:spPr>
            <a:xfrm>
              <a:off x="788528" y="1236822"/>
              <a:ext cx="7383873" cy="2951970"/>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err="1">
                  <a:solidFill>
                    <a:srgbClr val="0000FF"/>
                  </a:solidFill>
                </a:rPr>
                <a:t>bookName</a:t>
              </a:r>
              <a:r>
                <a:rPr lang="en-US" dirty="0">
                  <a:solidFill>
                    <a:srgbClr val="0000FF"/>
                  </a:solidFill>
                </a:rPr>
                <a:t> = “</a:t>
              </a:r>
              <a:r>
                <a:rPr lang="en-US" dirty="0" err="1">
                  <a:solidFill>
                    <a:srgbClr val="0000FF"/>
                  </a:solidFill>
                </a:rPr>
                <a:t>Deitel</a:t>
              </a:r>
              <a:r>
                <a:rPr lang="en-US" dirty="0">
                  <a:solidFill>
                    <a:srgbClr val="0000FF"/>
                  </a:solidFill>
                </a:rPr>
                <a:t> &amp; </a:t>
              </a:r>
              <a:r>
                <a:rPr lang="en-US" dirty="0" err="1">
                  <a:solidFill>
                    <a:srgbClr val="0000FF"/>
                  </a:solidFill>
                </a:rPr>
                <a:t>Deitel,Prentice</a:t>
              </a:r>
              <a:r>
                <a:rPr lang="en-US" dirty="0">
                  <a:solidFill>
                    <a:srgbClr val="0000FF"/>
                  </a:solidFill>
                </a:rPr>
                <a:t> Hall”;</a:t>
              </a:r>
            </a:p>
            <a:p>
              <a:r>
                <a:rPr lang="en-US" dirty="0">
                  <a:solidFill>
                    <a:srgbClr val="00B0F0"/>
                  </a:solidFill>
                </a:rPr>
                <a:t>String</a:t>
              </a:r>
              <a:r>
                <a:rPr lang="en-US" dirty="0">
                  <a:solidFill>
                    <a:srgbClr val="0000FF"/>
                  </a:solidFill>
                </a:rPr>
                <a:t> author1, author2;</a:t>
              </a:r>
            </a:p>
            <a:p>
              <a:r>
                <a:rPr lang="en-US" dirty="0" err="1">
                  <a:solidFill>
                    <a:srgbClr val="00B0F0"/>
                  </a:solidFill>
                </a:rPr>
                <a:t>int</a:t>
              </a:r>
              <a:r>
                <a:rPr lang="en-US" dirty="0">
                  <a:solidFill>
                    <a:srgbClr val="0000FF"/>
                  </a:solidFill>
                </a:rPr>
                <a:t> space1Position, space2Position, </a:t>
              </a:r>
              <a:r>
                <a:rPr lang="en-US" dirty="0" err="1">
                  <a:solidFill>
                    <a:srgbClr val="0000FF"/>
                  </a:solidFill>
                </a:rPr>
                <a:t>commaPosition</a:t>
              </a:r>
              <a:r>
                <a:rPr lang="en-US" dirty="0">
                  <a:solidFill>
                    <a:srgbClr val="0000FF"/>
                  </a:solidFill>
                </a:rPr>
                <a:t>;</a:t>
              </a:r>
            </a:p>
            <a:p>
              <a:r>
                <a:rPr lang="en-US" dirty="0">
                  <a:solidFill>
                    <a:srgbClr val="0000FF"/>
                  </a:solidFill>
                </a:rPr>
                <a:t>space1Position = </a:t>
              </a:r>
              <a:r>
                <a:rPr lang="en-US" dirty="0" err="1">
                  <a:solidFill>
                    <a:srgbClr val="0000FF"/>
                  </a:solidFill>
                </a:rPr>
                <a:t>bookName.</a:t>
              </a:r>
              <a:r>
                <a:rPr lang="en-US" dirty="0" err="1">
                  <a:solidFill>
                    <a:srgbClr val="00B050"/>
                  </a:solidFill>
                </a:rPr>
                <a:t>indexOf</a:t>
              </a:r>
              <a:r>
                <a:rPr lang="en-US" dirty="0">
                  <a:solidFill>
                    <a:srgbClr val="00B050"/>
                  </a:solidFill>
                </a:rPr>
                <a:t>(‘ ‘)</a:t>
              </a:r>
              <a:r>
                <a:rPr lang="en-US" dirty="0">
                  <a:solidFill>
                    <a:srgbClr val="0000FF"/>
                  </a:solidFill>
                </a:rPr>
                <a:t>; </a:t>
              </a:r>
              <a:r>
                <a:rPr lang="en-US" dirty="0">
                  <a:solidFill>
                    <a:srgbClr val="00B050"/>
                  </a:solidFill>
                </a:rPr>
                <a:t>//=6</a:t>
              </a:r>
            </a:p>
            <a:p>
              <a:r>
                <a:rPr lang="en-US" dirty="0">
                  <a:solidFill>
                    <a:srgbClr val="0000FF"/>
                  </a:solidFill>
                </a:rPr>
                <a:t>author1 = </a:t>
              </a:r>
              <a:r>
                <a:rPr lang="en-US" dirty="0" err="1">
                  <a:solidFill>
                    <a:srgbClr val="0000FF"/>
                  </a:solidFill>
                </a:rPr>
                <a:t>bookName.</a:t>
              </a:r>
              <a:r>
                <a:rPr lang="en-US" dirty="0" err="1">
                  <a:solidFill>
                    <a:srgbClr val="00B050"/>
                  </a:solidFill>
                </a:rPr>
                <a:t>substring</a:t>
              </a:r>
              <a:r>
                <a:rPr lang="en-US" dirty="0">
                  <a:solidFill>
                    <a:srgbClr val="00B050"/>
                  </a:solidFill>
                </a:rPr>
                <a:t>(0, 6)</a:t>
              </a:r>
              <a:r>
                <a:rPr lang="en-US" dirty="0">
                  <a:solidFill>
                    <a:srgbClr val="0000FF"/>
                  </a:solidFill>
                </a:rPr>
                <a:t>;</a:t>
              </a:r>
              <a:r>
                <a:rPr lang="en-US" dirty="0">
                  <a:solidFill>
                    <a:srgbClr val="00B050"/>
                  </a:solidFill>
                </a:rPr>
                <a:t>//=</a:t>
              </a:r>
              <a:r>
                <a:rPr lang="en-US" dirty="0" err="1">
                  <a:solidFill>
                    <a:srgbClr val="00B050"/>
                  </a:solidFill>
                </a:rPr>
                <a:t>Deitel</a:t>
              </a:r>
              <a:endParaRPr lang="en-US" dirty="0">
                <a:solidFill>
                  <a:srgbClr val="00B050"/>
                </a:solidFill>
              </a:endParaRPr>
            </a:p>
            <a:p>
              <a:endParaRPr lang="en-US" dirty="0">
                <a:solidFill>
                  <a:srgbClr val="00B050"/>
                </a:solidFill>
              </a:endParaRPr>
            </a:p>
            <a:p>
              <a:r>
                <a:rPr lang="en-US" dirty="0">
                  <a:solidFill>
                    <a:srgbClr val="00B050"/>
                  </a:solidFill>
                </a:rPr>
                <a:t>//2</a:t>
              </a:r>
              <a:r>
                <a:rPr lang="en-US" baseline="30000" dirty="0">
                  <a:solidFill>
                    <a:srgbClr val="00B050"/>
                  </a:solidFill>
                </a:rPr>
                <a:t>nd</a:t>
              </a:r>
              <a:r>
                <a:rPr lang="en-US" dirty="0">
                  <a:solidFill>
                    <a:srgbClr val="00B050"/>
                  </a:solidFill>
                </a:rPr>
                <a:t> occurrence</a:t>
              </a:r>
            </a:p>
            <a:p>
              <a:r>
                <a:rPr lang="en-US" dirty="0">
                  <a:solidFill>
                    <a:srgbClr val="0000FF"/>
                  </a:solidFill>
                </a:rPr>
                <a:t>space2Position = </a:t>
              </a:r>
              <a:r>
                <a:rPr lang="en-US" dirty="0" err="1">
                  <a:solidFill>
                    <a:srgbClr val="0000FF"/>
                  </a:solidFill>
                </a:rPr>
                <a:t>bookName.</a:t>
              </a:r>
              <a:r>
                <a:rPr lang="en-US" dirty="0" err="1">
                  <a:solidFill>
                    <a:srgbClr val="00B050"/>
                  </a:solidFill>
                </a:rPr>
                <a:t>indexOf</a:t>
              </a:r>
              <a:r>
                <a:rPr lang="en-US" dirty="0">
                  <a:solidFill>
                    <a:srgbClr val="00B050"/>
                  </a:solidFill>
                </a:rPr>
                <a:t>(‘ ‘, space1Position </a:t>
              </a:r>
              <a:r>
                <a:rPr lang="en-US" dirty="0">
                  <a:solidFill>
                    <a:srgbClr val="FF0000"/>
                  </a:solidFill>
                </a:rPr>
                <a:t>+ 1</a:t>
              </a:r>
              <a:r>
                <a:rPr lang="en-US" dirty="0">
                  <a:solidFill>
                    <a:srgbClr val="00B050"/>
                  </a:solidFill>
                </a:rPr>
                <a:t>)</a:t>
              </a:r>
              <a:r>
                <a:rPr lang="en-US" dirty="0">
                  <a:solidFill>
                    <a:srgbClr val="0000FF"/>
                  </a:solidFill>
                </a:rPr>
                <a:t>; </a:t>
              </a:r>
              <a:r>
                <a:rPr lang="en-US" dirty="0">
                  <a:solidFill>
                    <a:srgbClr val="00B050"/>
                  </a:solidFill>
                </a:rPr>
                <a:t>//=8</a:t>
              </a:r>
            </a:p>
            <a:p>
              <a:r>
                <a:rPr lang="en-US" dirty="0" err="1">
                  <a:solidFill>
                    <a:srgbClr val="0000FF"/>
                  </a:solidFill>
                </a:rPr>
                <a:t>commaPosition</a:t>
              </a:r>
              <a:r>
                <a:rPr lang="en-US" dirty="0">
                  <a:solidFill>
                    <a:srgbClr val="0000FF"/>
                  </a:solidFill>
                </a:rPr>
                <a:t> = </a:t>
              </a:r>
              <a:r>
                <a:rPr lang="en-US" dirty="0" err="1">
                  <a:solidFill>
                    <a:srgbClr val="0000FF"/>
                  </a:solidFill>
                </a:rPr>
                <a:t>bookName.</a:t>
              </a:r>
              <a:r>
                <a:rPr lang="en-US" dirty="0" err="1">
                  <a:solidFill>
                    <a:srgbClr val="00B050"/>
                  </a:solidFill>
                </a:rPr>
                <a:t>indexOf</a:t>
              </a:r>
              <a:r>
                <a:rPr lang="en-US" dirty="0">
                  <a:solidFill>
                    <a:srgbClr val="00B050"/>
                  </a:solidFill>
                </a:rPr>
                <a:t>(‘,’)</a:t>
              </a:r>
              <a:r>
                <a:rPr lang="en-US" dirty="0">
                  <a:solidFill>
                    <a:srgbClr val="0000FF"/>
                  </a:solidFill>
                </a:rPr>
                <a:t>; </a:t>
              </a:r>
              <a:r>
                <a:rPr lang="en-US" dirty="0">
                  <a:solidFill>
                    <a:srgbClr val="00B050"/>
                  </a:solidFill>
                </a:rPr>
                <a:t>//=15</a:t>
              </a:r>
            </a:p>
            <a:p>
              <a:r>
                <a:rPr lang="en-US" dirty="0">
                  <a:solidFill>
                    <a:srgbClr val="0000FF"/>
                  </a:solidFill>
                </a:rPr>
                <a:t>author2=</a:t>
              </a:r>
              <a:r>
                <a:rPr lang="en-US" dirty="0" err="1">
                  <a:solidFill>
                    <a:srgbClr val="0000FF"/>
                  </a:solidFill>
                </a:rPr>
                <a:t>bookName.</a:t>
              </a:r>
              <a:r>
                <a:rPr lang="en-US" dirty="0" err="1">
                  <a:solidFill>
                    <a:srgbClr val="00B050"/>
                  </a:solidFill>
                </a:rPr>
                <a:t>substring</a:t>
              </a:r>
              <a:r>
                <a:rPr lang="en-US" dirty="0">
                  <a:solidFill>
                    <a:srgbClr val="00B050"/>
                  </a:solidFill>
                </a:rPr>
                <a:t>(space2Position</a:t>
              </a:r>
              <a:r>
                <a:rPr lang="en-US" dirty="0">
                  <a:solidFill>
                    <a:srgbClr val="FF0000"/>
                  </a:solidFill>
                </a:rPr>
                <a:t>+1</a:t>
              </a:r>
              <a:r>
                <a:rPr lang="en-US" dirty="0">
                  <a:solidFill>
                    <a:srgbClr val="00B050"/>
                  </a:solidFill>
                </a:rPr>
                <a:t>, </a:t>
              </a:r>
              <a:r>
                <a:rPr lang="en-US" dirty="0" err="1">
                  <a:solidFill>
                    <a:srgbClr val="00B050"/>
                  </a:solidFill>
                </a:rPr>
                <a:t>commaPosition</a:t>
              </a:r>
              <a:r>
                <a:rPr lang="en-US" dirty="0">
                  <a:solidFill>
                    <a:srgbClr val="00B050"/>
                  </a:solidFill>
                </a:rPr>
                <a:t>)</a:t>
              </a:r>
              <a:r>
                <a:rPr lang="en-US" dirty="0">
                  <a:solidFill>
                    <a:srgbClr val="0000FF"/>
                  </a:solidFill>
                </a:rPr>
                <a:t>; 						</a:t>
              </a:r>
              <a:r>
                <a:rPr lang="en-US" dirty="0">
                  <a:solidFill>
                    <a:srgbClr val="00B050"/>
                  </a:solidFill>
                </a:rPr>
                <a:t>//=</a:t>
              </a:r>
              <a:r>
                <a:rPr lang="en-US" dirty="0" err="1">
                  <a:solidFill>
                    <a:srgbClr val="00B050"/>
                  </a:solidFill>
                </a:rPr>
                <a:t>Deitel</a:t>
              </a:r>
              <a:endParaRPr lang="en-US" dirty="0">
                <a:solidFill>
                  <a:srgbClr val="00B050"/>
                </a:solidFill>
              </a:endParaRPr>
            </a:p>
          </p:txBody>
        </p:sp>
        <p:sp>
          <p:nvSpPr>
            <p:cNvPr id="21" name="TextBox 20"/>
            <p:cNvSpPr txBox="1"/>
            <p:nvPr/>
          </p:nvSpPr>
          <p:spPr>
            <a:xfrm>
              <a:off x="259193" y="1236822"/>
              <a:ext cx="450346" cy="2951970"/>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p:txBody>
        </p:sp>
      </p:grpSp>
    </p:spTree>
    <p:extLst>
      <p:ext uri="{BB962C8B-B14F-4D97-AF65-F5344CB8AC3E}">
        <p14:creationId xmlns:p14="http://schemas.microsoft.com/office/powerpoint/2010/main" val="292079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5496" y="116632"/>
            <a:ext cx="9073008" cy="598488"/>
          </a:xfrm>
        </p:spPr>
        <p:txBody>
          <a:bodyPr>
            <a:noAutofit/>
          </a:bodyPr>
          <a:lstStyle/>
          <a:p>
            <a:pPr eaLnBrk="1" hangingPunct="1"/>
            <a:r>
              <a:rPr lang="en-US" sz="3600" dirty="0">
                <a:solidFill>
                  <a:schemeClr val="accent2"/>
                </a:solidFill>
                <a:latin typeface="Tahoma" charset="0"/>
                <a:cs typeface="Arial" charset="0"/>
              </a:rPr>
              <a:t>5. </a:t>
            </a:r>
            <a:r>
              <a:rPr lang="en-US" sz="3600" dirty="0">
                <a:solidFill>
                  <a:srgbClr val="00B0F0"/>
                </a:solidFill>
                <a:latin typeface="Tahoma" charset="0"/>
                <a:cs typeface="Arial" charset="0"/>
              </a:rPr>
              <a:t>String</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concat</a:t>
            </a:r>
            <a:r>
              <a:rPr lang="en-US" sz="3600" dirty="0">
                <a:solidFill>
                  <a:schemeClr val="accent2"/>
                </a:solidFill>
                <a:latin typeface="Tahoma" charset="0"/>
                <a:cs typeface="Arial" charset="0"/>
              </a:rPr>
              <a:t>(</a:t>
            </a:r>
            <a:r>
              <a:rPr lang="en-US" sz="3600" dirty="0">
                <a:solidFill>
                  <a:srgbClr val="00B0F0"/>
                </a:solidFill>
                <a:latin typeface="Tahoma" charset="0"/>
                <a:cs typeface="Arial" charset="0"/>
              </a:rPr>
              <a:t>String</a:t>
            </a:r>
            <a:r>
              <a:rPr lang="en-US" sz="3600" dirty="0">
                <a:solidFill>
                  <a:schemeClr val="accent2"/>
                </a:solidFill>
                <a:latin typeface="Tahoma" charset="0"/>
                <a:cs typeface="Arial" charset="0"/>
              </a:rPr>
              <a:t> </a:t>
            </a:r>
            <a:r>
              <a:rPr lang="en-US" sz="3600" dirty="0" err="1">
                <a:solidFill>
                  <a:schemeClr val="accent2"/>
                </a:solidFill>
                <a:latin typeface="Tahoma" charset="0"/>
                <a:cs typeface="Arial" charset="0"/>
              </a:rPr>
              <a:t>str</a:t>
            </a:r>
            <a:r>
              <a:rPr lang="en-US" sz="3600" dirty="0">
                <a:solidFill>
                  <a:schemeClr val="accent2"/>
                </a:solidFill>
                <a:latin typeface="Tahoma" charset="0"/>
                <a:cs typeface="Arial" charset="0"/>
              </a:rPr>
              <a:t>)</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01AC0F99-418A-47AD-8EE9-8B4FF28C0C0C}" type="slidenum">
              <a:rPr lang="en-US" smtClean="0"/>
              <a:pPr/>
              <a:t>202</a:t>
            </a:fld>
            <a:endParaRPr lang="en-US"/>
          </a:p>
        </p:txBody>
      </p:sp>
      <p:sp>
        <p:nvSpPr>
          <p:cNvPr id="15" name="TextBox 14"/>
          <p:cNvSpPr txBox="1"/>
          <p:nvPr/>
        </p:nvSpPr>
        <p:spPr>
          <a:xfrm>
            <a:off x="251520"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Joins </a:t>
            </a:r>
            <a:r>
              <a:rPr lang="en-US" sz="2000" dirty="0" err="1">
                <a:latin typeface="Tahoma" panose="020B0604030504040204" pitchFamily="34" charset="0"/>
                <a:ea typeface="Tahoma" panose="020B0604030504040204" pitchFamily="34" charset="0"/>
                <a:cs typeface="Tahoma" panose="020B0604030504040204" pitchFamily="34" charset="0"/>
              </a:rPr>
              <a:t>str</a:t>
            </a:r>
            <a:r>
              <a:rPr lang="en-US" sz="2000" dirty="0">
                <a:latin typeface="Tahoma" panose="020B0604030504040204" pitchFamily="34" charset="0"/>
                <a:ea typeface="Tahoma" panose="020B0604030504040204" pitchFamily="34" charset="0"/>
                <a:cs typeface="Tahoma" panose="020B0604030504040204" pitchFamily="34" charset="0"/>
              </a:rPr>
              <a:t> to the end of the </a:t>
            </a:r>
            <a:r>
              <a:rPr lang="en-US" sz="2000" dirty="0" err="1">
                <a:latin typeface="Tahoma" panose="020B0604030504040204" pitchFamily="34" charset="0"/>
                <a:ea typeface="Tahoma" panose="020B0604030504040204" pitchFamily="34" charset="0"/>
                <a:cs typeface="Tahoma" panose="020B0604030504040204" pitchFamily="34" charset="0"/>
              </a:rPr>
              <a:t>stringVariable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19" name="Group 18"/>
          <p:cNvGrpSpPr/>
          <p:nvPr/>
        </p:nvGrpSpPr>
        <p:grpSpPr>
          <a:xfrm>
            <a:off x="251520" y="2060848"/>
            <a:ext cx="8712969" cy="2031325"/>
            <a:chOff x="387863" y="1236822"/>
            <a:chExt cx="7784538" cy="1910098"/>
          </a:xfrm>
        </p:grpSpPr>
        <p:sp>
          <p:nvSpPr>
            <p:cNvPr id="20" name="TextBox 19"/>
            <p:cNvSpPr txBox="1"/>
            <p:nvPr/>
          </p:nvSpPr>
          <p:spPr>
            <a:xfrm>
              <a:off x="788528" y="1236822"/>
              <a:ext cx="7383873" cy="1910098"/>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a:t>
              </a:r>
              <a:r>
                <a:rPr lang="en-US" dirty="0"/>
                <a:t> </a:t>
              </a:r>
              <a:r>
                <a:rPr lang="en-US" dirty="0">
                  <a:solidFill>
                    <a:srgbClr val="0000FF"/>
                  </a:solidFill>
                </a:rPr>
                <a:t>author = “</a:t>
              </a:r>
              <a:r>
                <a:rPr lang="en-US" dirty="0" err="1">
                  <a:solidFill>
                    <a:srgbClr val="0000FF"/>
                  </a:solidFill>
                </a:rPr>
                <a:t>Deitel</a:t>
              </a:r>
              <a:r>
                <a:rPr lang="en-US" dirty="0">
                  <a:solidFill>
                    <a:srgbClr val="0000FF"/>
                  </a:solidFill>
                </a:rPr>
                <a:t>”;</a:t>
              </a:r>
            </a:p>
            <a:p>
              <a:r>
                <a:rPr lang="en-US" dirty="0">
                  <a:solidFill>
                    <a:srgbClr val="00B0F0"/>
                  </a:solidFill>
                </a:rPr>
                <a:t>String</a:t>
              </a:r>
              <a:r>
                <a:rPr lang="en-US" dirty="0">
                  <a:solidFill>
                    <a:srgbClr val="0000FF"/>
                  </a:solidFill>
                </a:rPr>
                <a:t> publisher = “Prentice Hall”;</a:t>
              </a:r>
            </a:p>
            <a:p>
              <a:r>
                <a:rPr lang="en-US" dirty="0">
                  <a:solidFill>
                    <a:srgbClr val="00B0F0"/>
                  </a:solidFill>
                </a:rPr>
                <a:t>String</a:t>
              </a:r>
              <a:r>
                <a:rPr lang="en-US" dirty="0">
                  <a:solidFill>
                    <a:srgbClr val="0000FF"/>
                  </a:solidFill>
                </a:rPr>
                <a:t> authors, </a:t>
              </a:r>
              <a:r>
                <a:rPr lang="en-US" dirty="0" err="1">
                  <a:solidFill>
                    <a:srgbClr val="0000FF"/>
                  </a:solidFill>
                </a:rPr>
                <a:t>bookName</a:t>
              </a:r>
              <a:r>
                <a:rPr lang="en-US" dirty="0">
                  <a:solidFill>
                    <a:srgbClr val="0000FF"/>
                  </a:solidFill>
                </a:rPr>
                <a:t>;</a:t>
              </a:r>
            </a:p>
            <a:p>
              <a:r>
                <a:rPr lang="en-US" dirty="0">
                  <a:solidFill>
                    <a:srgbClr val="0000FF"/>
                  </a:solidFill>
                </a:rPr>
                <a:t>authors = </a:t>
              </a:r>
              <a:r>
                <a:rPr lang="en-US" dirty="0" err="1">
                  <a:solidFill>
                    <a:srgbClr val="0000FF"/>
                  </a:solidFill>
                </a:rPr>
                <a:t>author.concat</a:t>
              </a:r>
              <a:r>
                <a:rPr lang="en-US" dirty="0">
                  <a:solidFill>
                    <a:srgbClr val="0000FF"/>
                  </a:solidFill>
                </a:rPr>
                <a:t>(“ &amp; “); </a:t>
              </a:r>
              <a:r>
                <a:rPr lang="en-US" dirty="0">
                  <a:solidFill>
                    <a:srgbClr val="00B050"/>
                  </a:solidFill>
                </a:rPr>
                <a:t>//”</a:t>
              </a:r>
              <a:r>
                <a:rPr lang="en-US" dirty="0" err="1">
                  <a:solidFill>
                    <a:srgbClr val="00B050"/>
                  </a:solidFill>
                </a:rPr>
                <a:t>Deitel</a:t>
              </a:r>
              <a:r>
                <a:rPr lang="en-US" dirty="0">
                  <a:solidFill>
                    <a:srgbClr val="00B050"/>
                  </a:solidFill>
                </a:rPr>
                <a:t> &amp; “</a:t>
              </a:r>
            </a:p>
            <a:p>
              <a:r>
                <a:rPr lang="en-US" dirty="0">
                  <a:solidFill>
                    <a:srgbClr val="0000FF"/>
                  </a:solidFill>
                </a:rPr>
                <a:t>authors = </a:t>
              </a:r>
              <a:r>
                <a:rPr lang="en-US" dirty="0" err="1">
                  <a:solidFill>
                    <a:srgbClr val="0000FF"/>
                  </a:solidFill>
                </a:rPr>
                <a:t>authors.</a:t>
              </a:r>
              <a:r>
                <a:rPr lang="en-US" dirty="0" err="1">
                  <a:solidFill>
                    <a:srgbClr val="00B050"/>
                  </a:solidFill>
                </a:rPr>
                <a:t>concat</a:t>
              </a:r>
              <a:r>
                <a:rPr lang="en-US" dirty="0">
                  <a:solidFill>
                    <a:srgbClr val="00B050"/>
                  </a:solidFill>
                </a:rPr>
                <a:t>(author)</a:t>
              </a:r>
              <a:r>
                <a:rPr lang="en-US" dirty="0">
                  <a:solidFill>
                    <a:srgbClr val="0000FF"/>
                  </a:solidFill>
                </a:rPr>
                <a:t>;</a:t>
              </a:r>
              <a:r>
                <a:rPr lang="en-US" dirty="0">
                  <a:solidFill>
                    <a:srgbClr val="00B050"/>
                  </a:solidFill>
                </a:rPr>
                <a:t>//=“</a:t>
              </a:r>
              <a:r>
                <a:rPr lang="en-US" dirty="0" err="1">
                  <a:solidFill>
                    <a:srgbClr val="00B050"/>
                  </a:solidFill>
                </a:rPr>
                <a:t>Deitel</a:t>
              </a:r>
              <a:r>
                <a:rPr lang="en-US" dirty="0">
                  <a:solidFill>
                    <a:srgbClr val="00B050"/>
                  </a:solidFill>
                </a:rPr>
                <a:t> &amp; </a:t>
              </a:r>
              <a:r>
                <a:rPr lang="en-US" dirty="0" err="1">
                  <a:solidFill>
                    <a:srgbClr val="00B050"/>
                  </a:solidFill>
                </a:rPr>
                <a:t>Deitel</a:t>
              </a:r>
              <a:r>
                <a:rPr lang="en-US" dirty="0">
                  <a:solidFill>
                    <a:srgbClr val="00B050"/>
                  </a:solidFill>
                </a:rPr>
                <a:t>”</a:t>
              </a:r>
            </a:p>
            <a:p>
              <a:r>
                <a:rPr lang="en-US" dirty="0">
                  <a:solidFill>
                    <a:srgbClr val="0000FF"/>
                  </a:solidFill>
                </a:rPr>
                <a:t>authors = </a:t>
              </a:r>
              <a:r>
                <a:rPr lang="en-US" dirty="0" err="1">
                  <a:solidFill>
                    <a:srgbClr val="0000FF"/>
                  </a:solidFill>
                </a:rPr>
                <a:t>authors</a:t>
              </a:r>
              <a:r>
                <a:rPr lang="en-US" dirty="0" err="1">
                  <a:solidFill>
                    <a:srgbClr val="00B050"/>
                  </a:solidFill>
                </a:rPr>
                <a:t>.concat</a:t>
              </a:r>
              <a:r>
                <a:rPr lang="en-US" dirty="0">
                  <a:solidFill>
                    <a:srgbClr val="00B050"/>
                  </a:solidFill>
                </a:rPr>
                <a:t>(“,”)</a:t>
              </a:r>
              <a:r>
                <a:rPr lang="en-US" dirty="0">
                  <a:solidFill>
                    <a:srgbClr val="0000FF"/>
                  </a:solidFill>
                </a:rPr>
                <a:t>;</a:t>
              </a:r>
              <a:r>
                <a:rPr lang="en-US" dirty="0">
                  <a:solidFill>
                    <a:srgbClr val="00B050"/>
                  </a:solidFill>
                </a:rPr>
                <a:t> //”</a:t>
              </a:r>
              <a:r>
                <a:rPr lang="en-US" dirty="0" err="1">
                  <a:solidFill>
                    <a:srgbClr val="00B050"/>
                  </a:solidFill>
                </a:rPr>
                <a:t>Deitel</a:t>
              </a:r>
              <a:r>
                <a:rPr lang="en-US" dirty="0">
                  <a:solidFill>
                    <a:srgbClr val="00B050"/>
                  </a:solidFill>
                </a:rPr>
                <a:t> &amp; </a:t>
              </a:r>
              <a:r>
                <a:rPr lang="en-US" dirty="0" err="1">
                  <a:solidFill>
                    <a:srgbClr val="00B050"/>
                  </a:solidFill>
                </a:rPr>
                <a:t>Deitel</a:t>
              </a:r>
              <a:r>
                <a:rPr lang="en-US" dirty="0">
                  <a:solidFill>
                    <a:srgbClr val="00B050"/>
                  </a:solidFill>
                </a:rPr>
                <a:t>,”</a:t>
              </a:r>
            </a:p>
            <a:p>
              <a:r>
                <a:rPr lang="en-US" dirty="0">
                  <a:solidFill>
                    <a:srgbClr val="0000FF"/>
                  </a:solidFill>
                </a:rPr>
                <a:t>authors = </a:t>
              </a:r>
              <a:r>
                <a:rPr lang="en-US" dirty="0" err="1">
                  <a:solidFill>
                    <a:srgbClr val="0000FF"/>
                  </a:solidFill>
                </a:rPr>
                <a:t>authors</a:t>
              </a:r>
              <a:r>
                <a:rPr lang="en-US" dirty="0" err="1">
                  <a:solidFill>
                    <a:srgbClr val="00B050"/>
                  </a:solidFill>
                </a:rPr>
                <a:t>.concat</a:t>
              </a:r>
              <a:r>
                <a:rPr lang="en-US" dirty="0">
                  <a:solidFill>
                    <a:srgbClr val="00B050"/>
                  </a:solidFill>
                </a:rPr>
                <a:t>(publisher)</a:t>
              </a:r>
              <a:r>
                <a:rPr lang="en-US" dirty="0">
                  <a:solidFill>
                    <a:srgbClr val="0000FF"/>
                  </a:solidFill>
                </a:rPr>
                <a:t>;</a:t>
              </a:r>
              <a:r>
                <a:rPr lang="en-US" dirty="0">
                  <a:solidFill>
                    <a:srgbClr val="00B050"/>
                  </a:solidFill>
                </a:rPr>
                <a:t> //”</a:t>
              </a:r>
              <a:r>
                <a:rPr lang="en-US" dirty="0" err="1">
                  <a:solidFill>
                    <a:srgbClr val="00B050"/>
                  </a:solidFill>
                </a:rPr>
                <a:t>Deitel</a:t>
              </a:r>
              <a:r>
                <a:rPr lang="en-US" dirty="0">
                  <a:solidFill>
                    <a:srgbClr val="00B050"/>
                  </a:solidFill>
                </a:rPr>
                <a:t> &amp; </a:t>
              </a:r>
              <a:r>
                <a:rPr lang="en-US" dirty="0" err="1">
                  <a:solidFill>
                    <a:srgbClr val="00B050"/>
                  </a:solidFill>
                </a:rPr>
                <a:t>Deitel,Prentice</a:t>
              </a:r>
              <a:r>
                <a:rPr lang="en-US" dirty="0">
                  <a:solidFill>
                    <a:srgbClr val="00B050"/>
                  </a:solidFill>
                </a:rPr>
                <a:t> Hall”</a:t>
              </a:r>
            </a:p>
          </p:txBody>
        </p:sp>
        <p:sp>
          <p:nvSpPr>
            <p:cNvPr id="21" name="TextBox 20"/>
            <p:cNvSpPr txBox="1"/>
            <p:nvPr/>
          </p:nvSpPr>
          <p:spPr>
            <a:xfrm>
              <a:off x="387863" y="1236822"/>
              <a:ext cx="321676" cy="1910098"/>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p:txBody>
        </p:sp>
      </p:grpSp>
      <p:sp>
        <p:nvSpPr>
          <p:cNvPr id="9" name="TextBox 8"/>
          <p:cNvSpPr txBox="1"/>
          <p:nvPr/>
        </p:nvSpPr>
        <p:spPr>
          <a:xfrm>
            <a:off x="251520" y="122869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If you want to concatenate multiple strings, the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concat</a:t>
            </a:r>
            <a:r>
              <a:rPr lang="en-US" sz="2000" dirty="0">
                <a:latin typeface="Tahoma" panose="020B0604030504040204" pitchFamily="34" charset="0"/>
                <a:ea typeface="Tahoma" panose="020B0604030504040204" pitchFamily="34" charset="0"/>
                <a:cs typeface="Tahoma" panose="020B0604030504040204" pitchFamily="34" charset="0"/>
              </a:rPr>
              <a:t> method is applied many times.</a:t>
            </a:r>
          </a:p>
        </p:txBody>
      </p:sp>
    </p:spTree>
    <p:extLst>
      <p:ext uri="{BB962C8B-B14F-4D97-AF65-F5344CB8AC3E}">
        <p14:creationId xmlns:p14="http://schemas.microsoft.com/office/powerpoint/2010/main" val="426912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203</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251520" y="1124744"/>
            <a:ext cx="8640960" cy="4882547"/>
          </a:xfrm>
        </p:spPr>
        <p:txBody>
          <a:bodyPr>
            <a:normAutofit/>
          </a:bodyPr>
          <a:lstStyle/>
          <a:p>
            <a:pPr lvl="0" hangingPunct="0"/>
            <a:r>
              <a:rPr lang="en-US" dirty="0"/>
              <a:t>Write a program that displays a student’s letter grade depending on her performance. The performance may be either: Excellent, Very good, Good, Fair and Failed. These correspond to the letter grades A, B, C, D and F respectively. Your program should consider invalid user input.</a:t>
            </a:r>
          </a:p>
          <a:p>
            <a:pPr marL="109728" indent="0">
              <a:buNone/>
            </a:pPr>
            <a:endParaRPr lang="en-US" dirty="0"/>
          </a:p>
        </p:txBody>
      </p:sp>
    </p:spTree>
    <p:extLst>
      <p:ext uri="{BB962C8B-B14F-4D97-AF65-F5344CB8AC3E}">
        <p14:creationId xmlns:p14="http://schemas.microsoft.com/office/powerpoint/2010/main" val="22145436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204</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251520" y="1124744"/>
            <a:ext cx="8640960" cy="5371326"/>
          </a:xfrm>
        </p:spPr>
        <p:txBody>
          <a:bodyPr>
            <a:normAutofit fontScale="55000" lnSpcReduction="20000"/>
          </a:bodyPr>
          <a:lstStyle/>
          <a:p>
            <a:pPr marL="109728" lvl="0" indent="0" hangingPunct="0">
              <a:buNone/>
            </a:pPr>
            <a:r>
              <a:rPr lang="en-US" dirty="0"/>
              <a:t>Given the following declaration:</a:t>
            </a:r>
          </a:p>
          <a:p>
            <a:pPr marL="109728" indent="0" hangingPunct="0">
              <a:buNone/>
            </a:pPr>
            <a:r>
              <a:rPr lang="en-US" dirty="0"/>
              <a:t> </a:t>
            </a:r>
          </a:p>
          <a:p>
            <a:pPr marL="109728" indent="0" algn="ctr" hangingPunct="0">
              <a:buNone/>
            </a:pPr>
            <a:r>
              <a:rPr lang="en-US" dirty="0">
                <a:solidFill>
                  <a:srgbClr val="0000FF"/>
                </a:solidFill>
              </a:rPr>
              <a:t>String </a:t>
            </a:r>
            <a:r>
              <a:rPr lang="en-US" dirty="0" err="1">
                <a:solidFill>
                  <a:srgbClr val="0000FF"/>
                </a:solidFill>
              </a:rPr>
              <a:t>myCourse</a:t>
            </a:r>
            <a:r>
              <a:rPr lang="en-US" dirty="0">
                <a:solidFill>
                  <a:srgbClr val="0000FF"/>
                </a:solidFill>
              </a:rPr>
              <a:t> = “CSC111-Computer Programming I”;</a:t>
            </a:r>
          </a:p>
          <a:p>
            <a:pPr marL="109728" indent="0" hangingPunct="0">
              <a:buNone/>
            </a:pPr>
            <a:r>
              <a:rPr lang="en-US" dirty="0"/>
              <a:t> </a:t>
            </a:r>
          </a:p>
          <a:p>
            <a:pPr marL="109728" indent="0" hangingPunct="0">
              <a:buNone/>
            </a:pPr>
            <a:r>
              <a:rPr lang="en-US" dirty="0"/>
              <a:t>Use string predefined methods to solve the following:</a:t>
            </a:r>
          </a:p>
          <a:p>
            <a:pPr hangingPunct="0">
              <a:buFont typeface="Wingdings" panose="05000000000000000000" pitchFamily="2" charset="2"/>
              <a:buChar char="v"/>
            </a:pPr>
            <a:r>
              <a:rPr lang="en-US" sz="2900" dirty="0"/>
              <a:t>Display the length of </a:t>
            </a:r>
            <a:r>
              <a:rPr lang="en-US" sz="2900" i="1" dirty="0" err="1"/>
              <a:t>myCourse</a:t>
            </a:r>
            <a:r>
              <a:rPr lang="en-US" sz="2900" dirty="0"/>
              <a:t> in 5 columns such that the output is left justified.</a:t>
            </a:r>
          </a:p>
          <a:p>
            <a:pPr hangingPunct="0">
              <a:buFont typeface="Wingdings" panose="05000000000000000000" pitchFamily="2" charset="2"/>
              <a:buChar char="v"/>
            </a:pPr>
            <a:r>
              <a:rPr lang="en-US" sz="2900" dirty="0"/>
              <a:t>Write generic statements to display </a:t>
            </a:r>
            <a:r>
              <a:rPr lang="en-US" sz="2900" i="1" dirty="0"/>
              <a:t>first, middle </a:t>
            </a:r>
            <a:r>
              <a:rPr lang="en-US" sz="2900" dirty="0"/>
              <a:t>and </a:t>
            </a:r>
            <a:r>
              <a:rPr lang="en-US" sz="2900" i="1" dirty="0"/>
              <a:t>last </a:t>
            </a:r>
            <a:r>
              <a:rPr lang="en-US" sz="2900" dirty="0"/>
              <a:t>separated by a tab: these correspond to the first, middle and last characters in </a:t>
            </a:r>
            <a:r>
              <a:rPr lang="en-US" sz="2900" i="1" dirty="0" err="1"/>
              <a:t>myCourse</a:t>
            </a:r>
            <a:r>
              <a:rPr lang="en-US" sz="2900" dirty="0"/>
              <a:t> respectively. </a:t>
            </a:r>
            <a:r>
              <a:rPr lang="en-US" sz="2900" i="1" u="sng" dirty="0"/>
              <a:t>Don’t make use of the variable in (a)</a:t>
            </a:r>
            <a:r>
              <a:rPr lang="en-US" sz="2900" i="1" dirty="0"/>
              <a:t>. </a:t>
            </a:r>
            <a:endParaRPr lang="en-US" sz="2900" dirty="0"/>
          </a:p>
          <a:p>
            <a:pPr hangingPunct="0">
              <a:buFont typeface="Wingdings" panose="05000000000000000000" pitchFamily="2" charset="2"/>
              <a:buChar char="v"/>
            </a:pPr>
            <a:r>
              <a:rPr lang="en-US" sz="2900" dirty="0"/>
              <a:t>Display the position of any given character </a:t>
            </a:r>
            <a:r>
              <a:rPr lang="en-US" sz="2900" i="1" dirty="0" err="1"/>
              <a:t>ch</a:t>
            </a:r>
            <a:r>
              <a:rPr lang="en-US" sz="2900" dirty="0" err="1"/>
              <a:t>.</a:t>
            </a:r>
            <a:r>
              <a:rPr lang="en-US" sz="2900" dirty="0"/>
              <a:t> This should be input by the user. If the character is not found display an appropriate message.</a:t>
            </a:r>
          </a:p>
          <a:p>
            <a:pPr hangingPunct="0">
              <a:buFont typeface="Wingdings" panose="05000000000000000000" pitchFamily="2" charset="2"/>
              <a:buChar char="v"/>
            </a:pPr>
            <a:r>
              <a:rPr lang="en-US" sz="2900" dirty="0"/>
              <a:t>Find and display the position of the third occurrence of the character ‘</a:t>
            </a:r>
            <a:r>
              <a:rPr lang="en-US" sz="2900" i="1" dirty="0"/>
              <a:t>m’</a:t>
            </a:r>
            <a:r>
              <a:rPr lang="en-US" sz="2900" dirty="0"/>
              <a:t> in the String.</a:t>
            </a:r>
          </a:p>
          <a:p>
            <a:pPr hangingPunct="0">
              <a:buFont typeface="Wingdings" panose="05000000000000000000" pitchFamily="2" charset="2"/>
              <a:buChar char="v"/>
            </a:pPr>
            <a:r>
              <a:rPr lang="en-US" sz="2900" dirty="0"/>
              <a:t>Truncate the course code and extract the course name in </a:t>
            </a:r>
            <a:r>
              <a:rPr lang="en-US" sz="2900" i="1" dirty="0" err="1"/>
              <a:t>myCourse</a:t>
            </a:r>
            <a:r>
              <a:rPr lang="en-US" sz="2900" dirty="0"/>
              <a:t>. Store the result in new variables </a:t>
            </a:r>
            <a:r>
              <a:rPr lang="en-US" sz="2900" i="1" dirty="0" err="1"/>
              <a:t>courseCode</a:t>
            </a:r>
            <a:r>
              <a:rPr lang="en-US" sz="2900" dirty="0"/>
              <a:t> and </a:t>
            </a:r>
            <a:r>
              <a:rPr lang="en-US" sz="2900" i="1" dirty="0" err="1"/>
              <a:t>courseName</a:t>
            </a:r>
            <a:r>
              <a:rPr lang="en-US" sz="2900" dirty="0"/>
              <a:t> respectively. Print the new variables.</a:t>
            </a:r>
          </a:p>
          <a:p>
            <a:pPr hangingPunct="0">
              <a:buFont typeface="Wingdings" panose="05000000000000000000" pitchFamily="2" charset="2"/>
              <a:buChar char="v"/>
            </a:pPr>
            <a:r>
              <a:rPr lang="en-US" sz="2900" dirty="0"/>
              <a:t>Convert the word “</a:t>
            </a:r>
            <a:r>
              <a:rPr lang="en-US" sz="2900" i="1" dirty="0"/>
              <a:t>Programming</a:t>
            </a:r>
            <a:r>
              <a:rPr lang="en-US" sz="2900" dirty="0"/>
              <a:t>” to upper case letters and keep it in the same string.</a:t>
            </a:r>
          </a:p>
          <a:p>
            <a:pPr hangingPunct="0">
              <a:buFont typeface="Wingdings" panose="05000000000000000000" pitchFamily="2" charset="2"/>
              <a:buChar char="v"/>
            </a:pPr>
            <a:r>
              <a:rPr lang="en-US" sz="2900" dirty="0"/>
              <a:t>Replace the hyphen after the course code with the backslash character ‘\’.</a:t>
            </a:r>
          </a:p>
          <a:p>
            <a:pPr hangingPunct="0">
              <a:buFont typeface="Wingdings" panose="05000000000000000000" pitchFamily="2" charset="2"/>
              <a:buChar char="v"/>
            </a:pPr>
            <a:r>
              <a:rPr lang="en-US" sz="2900" dirty="0"/>
              <a:t>Extract the course number (111) from the string.</a:t>
            </a:r>
          </a:p>
          <a:p>
            <a:pPr marL="109728" indent="0">
              <a:buNone/>
            </a:pPr>
            <a:endParaRPr lang="en-US" dirty="0"/>
          </a:p>
        </p:txBody>
      </p:sp>
    </p:spTree>
    <p:extLst>
      <p:ext uri="{BB962C8B-B14F-4D97-AF65-F5344CB8AC3E}">
        <p14:creationId xmlns:p14="http://schemas.microsoft.com/office/powerpoint/2010/main" val="34834769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205</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(3)</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251520" y="1154018"/>
            <a:ext cx="8784976" cy="5587350"/>
          </a:xfrm>
        </p:spPr>
        <p:txBody>
          <a:bodyPr>
            <a:normAutofit fontScale="62500" lnSpcReduction="20000"/>
          </a:bodyPr>
          <a:lstStyle/>
          <a:p>
            <a:pPr marL="109728" lvl="0" indent="0" hangingPunct="0">
              <a:buNone/>
            </a:pPr>
            <a:r>
              <a:rPr lang="en-US" dirty="0"/>
              <a:t>Design a program to code a citizen’s unique ID for a Ministry of Interior Affairs according to the following way:</a:t>
            </a:r>
          </a:p>
          <a:p>
            <a:pPr lvl="0" hangingPunct="0">
              <a:buFont typeface="Wingdings" panose="05000000000000000000" pitchFamily="2" charset="2"/>
              <a:buChar char="v"/>
            </a:pPr>
            <a:r>
              <a:rPr lang="en-US" dirty="0"/>
              <a:t>The first six places represent the citizen’s three upper case initials of his/her full name. For example, the initials of </a:t>
            </a:r>
            <a:r>
              <a:rPr lang="en-US" dirty="0" err="1"/>
              <a:t>Azza</a:t>
            </a:r>
            <a:r>
              <a:rPr lang="en-US" dirty="0"/>
              <a:t> </a:t>
            </a:r>
            <a:r>
              <a:rPr lang="en-US" dirty="0" err="1"/>
              <a:t>Magdi</a:t>
            </a:r>
            <a:r>
              <a:rPr lang="en-US" dirty="0"/>
              <a:t> Ibrahim are “AMI”. The user should input the full name.</a:t>
            </a:r>
          </a:p>
          <a:p>
            <a:pPr lvl="0" hangingPunct="0">
              <a:buFont typeface="Wingdings" panose="05000000000000000000" pitchFamily="2" charset="2"/>
              <a:buChar char="v"/>
            </a:pPr>
            <a:r>
              <a:rPr lang="en-US" dirty="0"/>
              <a:t>The next six digits represent the citizen’s birth date. Numbers that are less than 10 are preceded by a zero to be represented in two digits. For example, the birth date 2/4/1980 is represented as “020380”. The user should input the birth date in the format </a:t>
            </a:r>
            <a:r>
              <a:rPr lang="en-US" dirty="0" err="1"/>
              <a:t>dd</a:t>
            </a:r>
            <a:r>
              <a:rPr lang="en-US" dirty="0"/>
              <a:t>/mm/</a:t>
            </a:r>
            <a:r>
              <a:rPr lang="en-US" dirty="0" err="1"/>
              <a:t>yy</a:t>
            </a:r>
            <a:r>
              <a:rPr lang="en-US" dirty="0"/>
              <a:t>.</a:t>
            </a:r>
          </a:p>
          <a:p>
            <a:pPr lvl="0" hangingPunct="0">
              <a:buFont typeface="Wingdings" panose="05000000000000000000" pitchFamily="2" charset="2"/>
              <a:buChar char="v"/>
            </a:pPr>
            <a:r>
              <a:rPr lang="en-US" dirty="0"/>
              <a:t>The 13</a:t>
            </a:r>
            <a:r>
              <a:rPr lang="en-US" baseline="30000" dirty="0"/>
              <a:t>th</a:t>
            </a:r>
            <a:r>
              <a:rPr lang="en-US" dirty="0"/>
              <a:t> digit represents the gender “0” for Female or “1” for Male. The user should input either ‘F’ or ‘M’.</a:t>
            </a:r>
          </a:p>
          <a:p>
            <a:pPr lvl="0" hangingPunct="0">
              <a:buFont typeface="Wingdings" panose="05000000000000000000" pitchFamily="2" charset="2"/>
              <a:buChar char="v"/>
            </a:pPr>
            <a:r>
              <a:rPr lang="en-US" dirty="0"/>
              <a:t>The rest of code represents the governorate in which the citizen is born. The first letter only of the governorate is in upper case, the rest is in lower case.</a:t>
            </a:r>
          </a:p>
          <a:p>
            <a:pPr hangingPunct="0">
              <a:buFont typeface="Wingdings" panose="05000000000000000000" pitchFamily="2" charset="2"/>
              <a:buChar char="v"/>
            </a:pPr>
            <a:r>
              <a:rPr lang="en-US" dirty="0"/>
              <a:t>Then write a code to display a menu that includes the following options:</a:t>
            </a:r>
          </a:p>
          <a:p>
            <a:pPr marL="109728" indent="0" hangingPunct="0">
              <a:buNone/>
            </a:pPr>
            <a:r>
              <a:rPr lang="en-US" dirty="0"/>
              <a:t>	I&gt;Initials</a:t>
            </a:r>
          </a:p>
          <a:p>
            <a:pPr marL="109728" indent="0" hangingPunct="0">
              <a:buNone/>
            </a:pPr>
            <a:r>
              <a:rPr lang="en-US" dirty="0"/>
              <a:t>	B&gt;Birth Date</a:t>
            </a:r>
          </a:p>
          <a:p>
            <a:pPr marL="109728" indent="0" hangingPunct="0">
              <a:buNone/>
            </a:pPr>
            <a:r>
              <a:rPr lang="en-US" dirty="0"/>
              <a:t>	G&gt;Gender</a:t>
            </a:r>
          </a:p>
          <a:p>
            <a:pPr marL="109728" indent="0" hangingPunct="0">
              <a:buNone/>
            </a:pPr>
            <a:r>
              <a:rPr lang="en-US" dirty="0"/>
              <a:t>	V&gt;Governorate</a:t>
            </a:r>
          </a:p>
          <a:p>
            <a:pPr marL="109728" indent="0">
              <a:buNone/>
            </a:pPr>
            <a:r>
              <a:rPr lang="en-US" dirty="0"/>
              <a:t>The user should press ‘I’ or ‘</a:t>
            </a:r>
            <a:r>
              <a:rPr lang="en-US" dirty="0" err="1"/>
              <a:t>i</a:t>
            </a:r>
            <a:r>
              <a:rPr lang="en-US" dirty="0"/>
              <a:t>’ to get the initials of the citizen; ‘B’ or ‘b’ to get the complete birth date; ‘G’ or ‘g’ to display the Gender as “Male” or “Female”; and ‘V’ or ‘v’ to display the governorate.</a:t>
            </a:r>
          </a:p>
        </p:txBody>
      </p:sp>
    </p:spTree>
    <p:extLst>
      <p:ext uri="{BB962C8B-B14F-4D97-AF65-F5344CB8AC3E}">
        <p14:creationId xmlns:p14="http://schemas.microsoft.com/office/powerpoint/2010/main" val="35395768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251521" y="2708920"/>
            <a:ext cx="864096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SELECTION STATEMENTS (1)</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10" name="Rectangle 9"/>
          <p:cNvSpPr/>
          <p:nvPr/>
        </p:nvSpPr>
        <p:spPr>
          <a:xfrm>
            <a:off x="4644008" y="3861048"/>
            <a:ext cx="4248472"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rgbClr val="00B0F0"/>
                </a:solidFill>
              </a:rPr>
              <a:t>if</a:t>
            </a:r>
          </a:p>
          <a:p>
            <a:r>
              <a:rPr lang="en-US" sz="4000" dirty="0">
                <a:solidFill>
                  <a:srgbClr val="00B0F0"/>
                </a:solidFill>
              </a:rPr>
              <a:t>if…else</a:t>
            </a:r>
          </a:p>
        </p:txBody>
      </p:sp>
    </p:spTree>
    <p:extLst>
      <p:ext uri="{BB962C8B-B14F-4D97-AF65-F5344CB8AC3E}">
        <p14:creationId xmlns:p14="http://schemas.microsoft.com/office/powerpoint/2010/main" val="8608073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normAutofit fontScale="92500" lnSpcReduction="10000"/>
          </a:bodyPr>
          <a:lstStyle/>
          <a:p>
            <a:fld id="{125A1C68-F048-4C66-8544-2D3BD35A5879}" type="slidenum">
              <a:rPr lang="en-US" smtClean="0"/>
              <a:pPr/>
              <a:t>207</a:t>
            </a:fld>
            <a:endParaRPr lang="en-US"/>
          </a:p>
        </p:txBody>
      </p:sp>
      <p:cxnSp>
        <p:nvCxnSpPr>
          <p:cNvPr id="9" name="Straight Connector 8"/>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dirty="0">
                <a:latin typeface="Tahoma" charset="0"/>
                <a:cs typeface="Arial" charset="0"/>
              </a:rPr>
              <a:t>1. Introduction</a:t>
            </a:r>
          </a:p>
          <a:p>
            <a:pPr marL="0" indent="0" eaLnBrk="1" hangingPunct="1">
              <a:lnSpc>
                <a:spcPct val="90000"/>
              </a:lnSpc>
              <a:spcBef>
                <a:spcPts val="1200"/>
              </a:spcBef>
              <a:spcAft>
                <a:spcPts val="600"/>
              </a:spcAft>
              <a:buNone/>
            </a:pPr>
            <a:r>
              <a:rPr lang="en-US" dirty="0">
                <a:latin typeface="Tahoma" charset="0"/>
                <a:cs typeface="Arial" charset="0"/>
              </a:rPr>
              <a:t>2. One-way selection: The </a:t>
            </a:r>
            <a:r>
              <a:rPr lang="en-US" dirty="0">
                <a:solidFill>
                  <a:srgbClr val="00B0F0"/>
                </a:solidFill>
                <a:latin typeface="Tahoma" charset="0"/>
                <a:cs typeface="Arial" charset="0"/>
              </a:rPr>
              <a:t>if</a:t>
            </a:r>
            <a:r>
              <a:rPr lang="en-US" dirty="0">
                <a:latin typeface="Tahoma" charset="0"/>
                <a:cs typeface="Arial" charset="0"/>
              </a:rPr>
              <a:t> statement</a:t>
            </a:r>
          </a:p>
          <a:p>
            <a:pPr marL="0" indent="0" eaLnBrk="1" hangingPunct="1">
              <a:lnSpc>
                <a:spcPct val="90000"/>
              </a:lnSpc>
              <a:spcBef>
                <a:spcPts val="1200"/>
              </a:spcBef>
              <a:spcAft>
                <a:spcPts val="600"/>
              </a:spcAft>
              <a:buNone/>
            </a:pPr>
            <a:r>
              <a:rPr lang="en-US" dirty="0">
                <a:solidFill>
                  <a:srgbClr val="0000FF"/>
                </a:solidFill>
                <a:latin typeface="Tahoma" charset="0"/>
                <a:cs typeface="Arial" charset="0"/>
              </a:rPr>
              <a:t>	2.1 With a single statement</a:t>
            </a:r>
          </a:p>
          <a:p>
            <a:pPr marL="0" indent="0" eaLnBrk="1" hangingPunct="1">
              <a:lnSpc>
                <a:spcPct val="90000"/>
              </a:lnSpc>
              <a:spcBef>
                <a:spcPts val="1200"/>
              </a:spcBef>
              <a:spcAft>
                <a:spcPts val="600"/>
              </a:spcAft>
              <a:buNone/>
            </a:pPr>
            <a:r>
              <a:rPr lang="en-US" dirty="0">
                <a:solidFill>
                  <a:srgbClr val="0000FF"/>
                </a:solidFill>
                <a:latin typeface="Tahoma" charset="0"/>
                <a:cs typeface="Arial" charset="0"/>
              </a:rPr>
              <a:t>	2.2 With a block of statements</a:t>
            </a:r>
          </a:p>
          <a:p>
            <a:pPr marL="0" indent="0" eaLnBrk="1" hangingPunct="1">
              <a:lnSpc>
                <a:spcPct val="90000"/>
              </a:lnSpc>
              <a:spcBef>
                <a:spcPts val="1200"/>
              </a:spcBef>
              <a:spcAft>
                <a:spcPts val="600"/>
              </a:spcAft>
              <a:buNone/>
            </a:pPr>
            <a:r>
              <a:rPr lang="en-US" dirty="0">
                <a:latin typeface="Tahoma" charset="0"/>
                <a:cs typeface="Arial" charset="0"/>
              </a:rPr>
              <a:t>3. Two-way selection: The </a:t>
            </a:r>
            <a:r>
              <a:rPr lang="en-US" dirty="0">
                <a:solidFill>
                  <a:srgbClr val="00B0F0"/>
                </a:solidFill>
                <a:latin typeface="Tahoma" charset="0"/>
                <a:cs typeface="Arial" charset="0"/>
              </a:rPr>
              <a:t>if…else</a:t>
            </a:r>
            <a:r>
              <a:rPr lang="en-US" dirty="0">
                <a:latin typeface="Tahoma" charset="0"/>
                <a:cs typeface="Arial" charset="0"/>
              </a:rPr>
              <a:t> statement</a:t>
            </a:r>
          </a:p>
          <a:p>
            <a:pPr marL="0" indent="0">
              <a:lnSpc>
                <a:spcPct val="90000"/>
              </a:lnSpc>
              <a:spcBef>
                <a:spcPts val="1200"/>
              </a:spcBef>
              <a:spcAft>
                <a:spcPts val="600"/>
              </a:spcAft>
              <a:buNone/>
            </a:pPr>
            <a:r>
              <a:rPr lang="en-US" dirty="0">
                <a:solidFill>
                  <a:srgbClr val="0000FF"/>
                </a:solidFill>
                <a:latin typeface="Tahoma" charset="0"/>
                <a:cs typeface="Arial" charset="0"/>
              </a:rPr>
              <a:t>	3.1 With a single statement</a:t>
            </a:r>
          </a:p>
          <a:p>
            <a:pPr marL="0" indent="0">
              <a:lnSpc>
                <a:spcPct val="90000"/>
              </a:lnSpc>
              <a:spcBef>
                <a:spcPts val="1200"/>
              </a:spcBef>
              <a:spcAft>
                <a:spcPts val="600"/>
              </a:spcAft>
              <a:buNone/>
            </a:pPr>
            <a:r>
              <a:rPr lang="en-US" dirty="0">
                <a:solidFill>
                  <a:srgbClr val="0000FF"/>
                </a:solidFill>
                <a:latin typeface="Tahoma" charset="0"/>
                <a:cs typeface="Arial" charset="0"/>
              </a:rPr>
              <a:t>	3.2 With a block of statements</a:t>
            </a:r>
          </a:p>
          <a:p>
            <a:pPr marL="0" indent="0" eaLnBrk="1" hangingPunct="1">
              <a:lnSpc>
                <a:spcPct val="90000"/>
              </a:lnSpc>
              <a:spcBef>
                <a:spcPts val="1200"/>
              </a:spcBef>
              <a:spcAft>
                <a:spcPts val="600"/>
              </a:spcAft>
              <a:buNone/>
            </a:pPr>
            <a:endParaRPr lang="en-US" dirty="0">
              <a:latin typeface="Tahoma" charset="0"/>
              <a:cs typeface="Arial" charset="0"/>
            </a:endParaRPr>
          </a:p>
        </p:txBody>
      </p:sp>
      <p:sp>
        <p:nvSpPr>
          <p:cNvPr id="10"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Tree>
    <p:custDataLst>
      <p:tags r:id="rId1"/>
    </p:custDataLst>
    <p:extLst>
      <p:ext uri="{BB962C8B-B14F-4D97-AF65-F5344CB8AC3E}">
        <p14:creationId xmlns:p14="http://schemas.microsoft.com/office/powerpoint/2010/main" val="17573320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ar-SA"/>
          </a:p>
        </p:txBody>
      </p:sp>
      <p:sp>
        <p:nvSpPr>
          <p:cNvPr id="3" name="Title 2"/>
          <p:cNvSpPr>
            <a:spLocks noGrp="1"/>
          </p:cNvSpPr>
          <p:nvPr>
            <p:ph type="title"/>
          </p:nvPr>
        </p:nvSpPr>
        <p:spPr/>
        <p:txBody>
          <a:bodyPr/>
          <a:lstStyle/>
          <a:p>
            <a:r>
              <a:rPr lang="en-US" dirty="0"/>
              <a:t>Selection</a:t>
            </a:r>
            <a:endParaRPr lang="ar-SA" dirty="0"/>
          </a:p>
        </p:txBody>
      </p:sp>
      <p:pic>
        <p:nvPicPr>
          <p:cNvPr id="4" name="Picture 4" descr="Fig04-01"/>
          <p:cNvPicPr>
            <a:picLocks noChangeAspect="1" noChangeArrowheads="1"/>
          </p:cNvPicPr>
          <p:nvPr/>
        </p:nvPicPr>
        <p:blipFill>
          <a:blip r:embed="rId2" cstate="print"/>
          <a:srcRect b="7121"/>
          <a:stretch>
            <a:fillRect/>
          </a:stretch>
        </p:blipFill>
        <p:spPr bwMode="auto">
          <a:xfrm>
            <a:off x="426506" y="1481328"/>
            <a:ext cx="8382000" cy="4648200"/>
          </a:xfrm>
          <a:prstGeom prst="rect">
            <a:avLst/>
          </a:prstGeom>
          <a:noFill/>
          <a:ln w="9525">
            <a:noFill/>
            <a:miter lim="800000"/>
            <a:headEnd/>
            <a:tailEnd/>
          </a:ln>
        </p:spPr>
      </p:pic>
    </p:spTree>
    <p:extLst>
      <p:ext uri="{BB962C8B-B14F-4D97-AF65-F5344CB8AC3E}">
        <p14:creationId xmlns:p14="http://schemas.microsoft.com/office/powerpoint/2010/main" val="39477830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1520" y="980728"/>
            <a:ext cx="8640960" cy="421507"/>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By default, the flow of a program is sequential.</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209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Introduction</a:t>
            </a:r>
          </a:p>
        </p:txBody>
      </p:sp>
      <p:cxnSp>
        <p:nvCxnSpPr>
          <p:cNvPr id="8" name="Straight Connector 7"/>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4"/>
          <p:cNvSpPr txBox="1">
            <a:spLocks/>
          </p:cNvSpPr>
          <p:nvPr/>
        </p:nvSpPr>
        <p:spPr>
          <a:xfrm>
            <a:off x="251520" y="1464295"/>
            <a:ext cx="8640960" cy="709539"/>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Selection statements alters the flow of execution depending on one or more specific conditions.</a:t>
            </a:r>
          </a:p>
        </p:txBody>
      </p:sp>
      <p:sp>
        <p:nvSpPr>
          <p:cNvPr id="9" name="Content Placeholder 4"/>
          <p:cNvSpPr txBox="1">
            <a:spLocks/>
          </p:cNvSpPr>
          <p:nvPr/>
        </p:nvSpPr>
        <p:spPr>
          <a:xfrm>
            <a:off x="251520" y="2235894"/>
            <a:ext cx="8640960" cy="493515"/>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condition(s) is/are specified by the programmer.</a:t>
            </a:r>
          </a:p>
        </p:txBody>
      </p:sp>
      <p:sp>
        <p:nvSpPr>
          <p:cNvPr id="30" name="Content Placeholder 4"/>
          <p:cNvSpPr txBox="1">
            <a:spLocks/>
          </p:cNvSpPr>
          <p:nvPr/>
        </p:nvSpPr>
        <p:spPr>
          <a:xfrm>
            <a:off x="251520" y="2756025"/>
            <a:ext cx="8640960" cy="288032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Java, the selection statements include:</a:t>
            </a:r>
          </a:p>
          <a:p>
            <a:pPr marL="598932" lvl="1" indent="-342900" algn="just">
              <a:lnSpc>
                <a:spcPct val="90000"/>
              </a:lnSpc>
              <a:buClr>
                <a:srgbClr val="FF0000"/>
              </a:buClr>
              <a:buFont typeface="Courier New" panose="02070309020205020404" pitchFamily="49" charset="0"/>
              <a:buChar char="o"/>
            </a:pPr>
            <a:r>
              <a:rPr lang="en-US" sz="1800" dirty="0">
                <a:latin typeface="Tahoma" panose="020B0604030504040204" pitchFamily="34" charset="0"/>
                <a:ea typeface="Tahoma" panose="020B0604030504040204" pitchFamily="34" charset="0"/>
                <a:cs typeface="Tahoma" panose="020B0604030504040204" pitchFamily="34" charset="0"/>
              </a:rPr>
              <a:t>The </a:t>
            </a: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if</a:t>
            </a:r>
            <a:r>
              <a:rPr lang="en-US" sz="1800" dirty="0">
                <a:latin typeface="Tahoma" panose="020B0604030504040204" pitchFamily="34" charset="0"/>
                <a:ea typeface="Tahoma" panose="020B0604030504040204" pitchFamily="34" charset="0"/>
                <a:cs typeface="Tahoma" panose="020B0604030504040204" pitchFamily="34" charset="0"/>
              </a:rPr>
              <a:t> statement</a:t>
            </a:r>
          </a:p>
          <a:p>
            <a:pPr marL="836676" lvl="2" indent="-342900" algn="just">
              <a:lnSpc>
                <a:spcPct val="90000"/>
              </a:lnSpc>
              <a:buClr>
                <a:srgbClr val="FF0000"/>
              </a:buClr>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With a single statement</a:t>
            </a:r>
          </a:p>
          <a:p>
            <a:pPr marL="836676" lvl="2" indent="-342900" algn="just">
              <a:lnSpc>
                <a:spcPct val="90000"/>
              </a:lnSpc>
              <a:buClr>
                <a:srgbClr val="FF0000"/>
              </a:buClr>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With a block of statements</a:t>
            </a:r>
          </a:p>
          <a:p>
            <a:pPr marL="598932" lvl="1" indent="-342900" algn="just">
              <a:lnSpc>
                <a:spcPct val="90000"/>
              </a:lnSpc>
              <a:buClr>
                <a:srgbClr val="FF0000"/>
              </a:buClr>
              <a:buFont typeface="Courier New" panose="02070309020205020404" pitchFamily="49" charset="0"/>
              <a:buChar char="o"/>
            </a:pPr>
            <a:r>
              <a:rPr lang="en-US" sz="1800" dirty="0">
                <a:latin typeface="Tahoma" panose="020B0604030504040204" pitchFamily="34" charset="0"/>
                <a:ea typeface="Tahoma" panose="020B0604030504040204" pitchFamily="34" charset="0"/>
                <a:cs typeface="Tahoma" panose="020B0604030504040204" pitchFamily="34" charset="0"/>
              </a:rPr>
              <a:t>The </a:t>
            </a: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if…else </a:t>
            </a:r>
            <a:r>
              <a:rPr lang="en-US" sz="1800" dirty="0">
                <a:latin typeface="Tahoma" panose="020B0604030504040204" pitchFamily="34" charset="0"/>
                <a:ea typeface="Tahoma" panose="020B0604030504040204" pitchFamily="34" charset="0"/>
                <a:cs typeface="Tahoma" panose="020B0604030504040204" pitchFamily="34" charset="0"/>
              </a:rPr>
              <a:t>statement</a:t>
            </a:r>
          </a:p>
          <a:p>
            <a:pPr marL="836676" lvl="2" indent="-342900" algn="just">
              <a:lnSpc>
                <a:spcPct val="90000"/>
              </a:lnSpc>
              <a:buClr>
                <a:srgbClr val="FF0000"/>
              </a:buClr>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With a single statement</a:t>
            </a:r>
          </a:p>
          <a:p>
            <a:pPr marL="836676" lvl="2" indent="-342900" algn="just">
              <a:lnSpc>
                <a:spcPct val="90000"/>
              </a:lnSpc>
              <a:buClr>
                <a:srgbClr val="FF0000"/>
              </a:buClr>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With a block of statements</a:t>
            </a:r>
            <a:endParaRPr lang="en-US" sz="1800" dirty="0">
              <a:latin typeface="Tahoma" panose="020B0604030504040204" pitchFamily="34" charset="0"/>
              <a:ea typeface="Tahoma" panose="020B0604030504040204" pitchFamily="34" charset="0"/>
              <a:cs typeface="Tahoma" panose="020B0604030504040204" pitchFamily="34" charset="0"/>
            </a:endParaRPr>
          </a:p>
          <a:p>
            <a:pPr marL="598932" lvl="1" indent="-342900" algn="just">
              <a:lnSpc>
                <a:spcPct val="90000"/>
              </a:lnSpc>
              <a:buClr>
                <a:srgbClr val="FF0000"/>
              </a:buClr>
              <a:buFont typeface="Courier New" panose="02070309020205020404" pitchFamily="49" charset="0"/>
              <a:buChar char="o"/>
            </a:pPr>
            <a:r>
              <a:rPr lang="en-US" sz="1800" dirty="0">
                <a:latin typeface="Tahoma" panose="020B0604030504040204" pitchFamily="34" charset="0"/>
                <a:ea typeface="Tahoma" panose="020B0604030504040204" pitchFamily="34" charset="0"/>
                <a:cs typeface="Tahoma" panose="020B0604030504040204" pitchFamily="34" charset="0"/>
              </a:rPr>
              <a:t>The nested </a:t>
            </a: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if</a:t>
            </a:r>
          </a:p>
          <a:p>
            <a:pPr marL="598932" lvl="1" indent="-342900" algn="just">
              <a:lnSpc>
                <a:spcPct val="90000"/>
              </a:lnSpc>
              <a:buClr>
                <a:srgbClr val="FF0000"/>
              </a:buClr>
              <a:buFont typeface="Courier New" panose="02070309020205020404" pitchFamily="49" charset="0"/>
              <a:buChar char="o"/>
            </a:pPr>
            <a:r>
              <a:rPr lang="en-US" sz="1800" dirty="0">
                <a:latin typeface="Tahoma" panose="020B0604030504040204" pitchFamily="34" charset="0"/>
                <a:ea typeface="Tahoma" panose="020B0604030504040204" pitchFamily="34" charset="0"/>
                <a:cs typeface="Tahoma" panose="020B0604030504040204" pitchFamily="34" charset="0"/>
              </a:rPr>
              <a:t>The conditional operator </a:t>
            </a: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a:t>
            </a:r>
          </a:p>
          <a:p>
            <a:pPr marL="598932" lvl="1" indent="-342900" algn="just">
              <a:lnSpc>
                <a:spcPct val="90000"/>
              </a:lnSpc>
              <a:buClr>
                <a:srgbClr val="FF0000"/>
              </a:buClr>
              <a:buFont typeface="Courier New" panose="02070309020205020404" pitchFamily="49" charset="0"/>
              <a:buChar char="o"/>
            </a:pPr>
            <a:r>
              <a:rPr lang="en-US" sz="1800" dirty="0">
                <a:latin typeface="Tahoma" panose="020B0604030504040204" pitchFamily="34" charset="0"/>
                <a:ea typeface="Tahoma" panose="020B0604030504040204" pitchFamily="34" charset="0"/>
                <a:cs typeface="Tahoma" panose="020B0604030504040204" pitchFamily="34" charset="0"/>
              </a:rPr>
              <a:t>The </a:t>
            </a: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switch </a:t>
            </a:r>
            <a:r>
              <a:rPr lang="en-US" sz="1800" dirty="0">
                <a:latin typeface="Tahoma" panose="020B0604030504040204" pitchFamily="34" charset="0"/>
                <a:ea typeface="Tahoma" panose="020B0604030504040204" pitchFamily="34" charset="0"/>
                <a:cs typeface="Tahoma" panose="020B0604030504040204" pitchFamily="34" charset="0"/>
              </a:rPr>
              <a:t>statement</a:t>
            </a:r>
          </a:p>
        </p:txBody>
      </p:sp>
    </p:spTree>
    <p:custDataLst>
      <p:tags r:id="rId1"/>
    </p:custDataLst>
    <p:extLst>
      <p:ext uri="{BB962C8B-B14F-4D97-AF65-F5344CB8AC3E}">
        <p14:creationId xmlns:p14="http://schemas.microsoft.com/office/powerpoint/2010/main" val="585420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Effect transition="in" filter="wipe(left)">
                                      <p:cBhvr>
                                        <p:cTn id="19" dur="500"/>
                                        <p:tgtEl>
                                          <p:spTgt spid="3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
                                            <p:txEl>
                                              <p:pRg st="1" end="1"/>
                                            </p:txEl>
                                          </p:spTgt>
                                        </p:tgtEl>
                                        <p:attrNameLst>
                                          <p:attrName>style.visibility</p:attrName>
                                        </p:attrNameLst>
                                      </p:cBhvr>
                                      <p:to>
                                        <p:strVal val="visible"/>
                                      </p:to>
                                    </p:set>
                                    <p:animEffect transition="in" filter="wipe(left)">
                                      <p:cBhvr>
                                        <p:cTn id="23" dur="500"/>
                                        <p:tgtEl>
                                          <p:spTgt spid="30">
                                            <p:txEl>
                                              <p:pRg st="1" end="1"/>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
                                            <p:txEl>
                                              <p:pRg st="2" end="2"/>
                                            </p:txEl>
                                          </p:spTgt>
                                        </p:tgtEl>
                                        <p:attrNameLst>
                                          <p:attrName>style.visibility</p:attrName>
                                        </p:attrNameLst>
                                      </p:cBhvr>
                                      <p:to>
                                        <p:strVal val="visible"/>
                                      </p:to>
                                    </p:set>
                                    <p:animEffect transition="in" filter="wipe(left)">
                                      <p:cBhvr>
                                        <p:cTn id="26" dur="500"/>
                                        <p:tgtEl>
                                          <p:spTgt spid="30">
                                            <p:txEl>
                                              <p:pRg st="2" end="2"/>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
                                            <p:txEl>
                                              <p:pRg st="3" end="3"/>
                                            </p:txEl>
                                          </p:spTgt>
                                        </p:tgtEl>
                                        <p:attrNameLst>
                                          <p:attrName>style.visibility</p:attrName>
                                        </p:attrNameLst>
                                      </p:cBhvr>
                                      <p:to>
                                        <p:strVal val="visible"/>
                                      </p:to>
                                    </p:set>
                                    <p:animEffect transition="in" filter="wipe(left)">
                                      <p:cBhvr>
                                        <p:cTn id="29" dur="500"/>
                                        <p:tgtEl>
                                          <p:spTgt spid="30">
                                            <p:txEl>
                                              <p:pRg st="3" end="3"/>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0">
                                            <p:txEl>
                                              <p:pRg st="4" end="4"/>
                                            </p:txEl>
                                          </p:spTgt>
                                        </p:tgtEl>
                                        <p:attrNameLst>
                                          <p:attrName>style.visibility</p:attrName>
                                        </p:attrNameLst>
                                      </p:cBhvr>
                                      <p:to>
                                        <p:strVal val="visible"/>
                                      </p:to>
                                    </p:set>
                                    <p:animEffect transition="in" filter="wipe(left)">
                                      <p:cBhvr>
                                        <p:cTn id="32" dur="500"/>
                                        <p:tgtEl>
                                          <p:spTgt spid="30">
                                            <p:txEl>
                                              <p:pRg st="4" end="4"/>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xEl>
                                              <p:pRg st="5" end="5"/>
                                            </p:txEl>
                                          </p:spTgt>
                                        </p:tgtEl>
                                        <p:attrNameLst>
                                          <p:attrName>style.visibility</p:attrName>
                                        </p:attrNameLst>
                                      </p:cBhvr>
                                      <p:to>
                                        <p:strVal val="visible"/>
                                      </p:to>
                                    </p:set>
                                    <p:animEffect transition="in" filter="wipe(left)">
                                      <p:cBhvr>
                                        <p:cTn id="35" dur="500"/>
                                        <p:tgtEl>
                                          <p:spTgt spid="30">
                                            <p:txEl>
                                              <p:pRg st="5" end="5"/>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0">
                                            <p:txEl>
                                              <p:pRg st="6" end="6"/>
                                            </p:txEl>
                                          </p:spTgt>
                                        </p:tgtEl>
                                        <p:attrNameLst>
                                          <p:attrName>style.visibility</p:attrName>
                                        </p:attrNameLst>
                                      </p:cBhvr>
                                      <p:to>
                                        <p:strVal val="visible"/>
                                      </p:to>
                                    </p:set>
                                    <p:animEffect transition="in" filter="wipe(left)">
                                      <p:cBhvr>
                                        <p:cTn id="38" dur="500"/>
                                        <p:tgtEl>
                                          <p:spTgt spid="30">
                                            <p:txEl>
                                              <p:pRg st="6" end="6"/>
                                            </p:txEl>
                                          </p:spTgt>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30">
                                            <p:txEl>
                                              <p:pRg st="7" end="7"/>
                                            </p:txEl>
                                          </p:spTgt>
                                        </p:tgtEl>
                                        <p:attrNameLst>
                                          <p:attrName>style.visibility</p:attrName>
                                        </p:attrNameLst>
                                      </p:cBhvr>
                                      <p:to>
                                        <p:strVal val="visible"/>
                                      </p:to>
                                    </p:set>
                                    <p:animEffect transition="in" filter="wipe(left)">
                                      <p:cBhvr>
                                        <p:cTn id="42" dur="500"/>
                                        <p:tgtEl>
                                          <p:spTgt spid="30">
                                            <p:txEl>
                                              <p:pRg st="7" end="7"/>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0">
                                            <p:txEl>
                                              <p:pRg st="8" end="8"/>
                                            </p:txEl>
                                          </p:spTgt>
                                        </p:tgtEl>
                                        <p:attrNameLst>
                                          <p:attrName>style.visibility</p:attrName>
                                        </p:attrNameLst>
                                      </p:cBhvr>
                                      <p:to>
                                        <p:strVal val="visible"/>
                                      </p:to>
                                    </p:set>
                                    <p:animEffect transition="in" filter="wipe(left)">
                                      <p:cBhvr>
                                        <p:cTn id="45" dur="500"/>
                                        <p:tgtEl>
                                          <p:spTgt spid="30">
                                            <p:txEl>
                                              <p:pRg st="8" end="8"/>
                                            </p:txEl>
                                          </p:spTgt>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30">
                                            <p:txEl>
                                              <p:pRg st="9" end="9"/>
                                            </p:txEl>
                                          </p:spTgt>
                                        </p:tgtEl>
                                        <p:attrNameLst>
                                          <p:attrName>style.visibility</p:attrName>
                                        </p:attrNameLst>
                                      </p:cBhvr>
                                      <p:to>
                                        <p:strVal val="visible"/>
                                      </p:to>
                                    </p:set>
                                    <p:animEffect transition="in" filter="wipe(left)">
                                      <p:cBhvr>
                                        <p:cTn id="49" dur="500"/>
                                        <p:tgtEl>
                                          <p:spTgt spid="3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9" grpId="0"/>
      <p:bldP spid="3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Content Placeholder 1"/>
          <p:cNvSpPr>
            <a:spLocks noGrp="1"/>
          </p:cNvSpPr>
          <p:nvPr>
            <p:ph idx="1"/>
          </p:nvPr>
        </p:nvSpPr>
        <p:spPr>
          <a:xfrm>
            <a:off x="457200" y="1417637"/>
            <a:ext cx="8229600" cy="4525963"/>
          </a:xfrm>
        </p:spPr>
        <p:txBody>
          <a:bodyPr/>
          <a:lstStyle/>
          <a:p>
            <a:pPr>
              <a:buClr>
                <a:srgbClr val="FF0000"/>
              </a:buClr>
            </a:pPr>
            <a:r>
              <a:rPr lang="en-US" dirty="0">
                <a:solidFill>
                  <a:srgbClr val="FF0000"/>
                </a:solidFill>
              </a:rPr>
              <a:t>What are the inputs, outputs and processing operations in the following problems:</a:t>
            </a:r>
          </a:p>
          <a:p>
            <a:pPr lvl="1">
              <a:buClr>
                <a:srgbClr val="FF0000"/>
              </a:buClr>
              <a:buFont typeface="Wingdings" panose="05000000000000000000" pitchFamily="2" charset="2"/>
              <a:buChar char="§"/>
            </a:pPr>
            <a:r>
              <a:rPr lang="en-US" dirty="0">
                <a:solidFill>
                  <a:srgbClr val="0070C0"/>
                </a:solidFill>
              </a:rPr>
              <a:t>Convert a temperature from ⁰C into ⁰F.</a:t>
            </a:r>
          </a:p>
          <a:p>
            <a:pPr lvl="1">
              <a:buClr>
                <a:srgbClr val="FF0000"/>
              </a:buClr>
              <a:buFont typeface="Wingdings" panose="05000000000000000000" pitchFamily="2" charset="2"/>
              <a:buChar char="§"/>
            </a:pPr>
            <a:r>
              <a:rPr lang="en-US" dirty="0">
                <a:solidFill>
                  <a:srgbClr val="0070C0"/>
                </a:solidFill>
              </a:rPr>
              <a:t>Find how many seconds are there in a number of minutes? hours?</a:t>
            </a:r>
          </a:p>
          <a:p>
            <a:pPr lvl="1">
              <a:buClr>
                <a:srgbClr val="FF0000"/>
              </a:buClr>
              <a:buFont typeface="Wingdings" panose="05000000000000000000" pitchFamily="2" charset="2"/>
              <a:buChar char="§"/>
            </a:pPr>
            <a:r>
              <a:rPr lang="en-US" dirty="0">
                <a:solidFill>
                  <a:srgbClr val="0070C0"/>
                </a:solidFill>
              </a:rPr>
              <a:t>Specify if a student passes a course or not.</a:t>
            </a:r>
          </a:p>
        </p:txBody>
      </p:sp>
      <p:sp>
        <p:nvSpPr>
          <p:cNvPr id="3" name="Slide Number Placeholder 2"/>
          <p:cNvSpPr>
            <a:spLocks noGrp="1"/>
          </p:cNvSpPr>
          <p:nvPr>
            <p:ph type="sldNum" sz="quarter" idx="12"/>
          </p:nvPr>
        </p:nvSpPr>
        <p:spPr>
          <a:xfrm>
            <a:off x="8361520" y="6429396"/>
            <a:ext cx="365760" cy="365125"/>
          </a:xfrm>
        </p:spPr>
        <p:txBody>
          <a:bodyPr/>
          <a:lstStyle/>
          <a:p>
            <a:r>
              <a:rPr lang="en-US"/>
              <a:t> </a:t>
            </a:r>
            <a:fld id="{D8D24581-BA14-4640-B752-9AB0FD1B9A37}" type="slidenum">
              <a:rPr lang="en-US" smtClean="0"/>
              <a:pPr/>
              <a:t>21</a:t>
            </a:fld>
            <a:endParaRPr lang="en-US" dirty="0"/>
          </a:p>
        </p:txBody>
      </p:sp>
      <p:sp>
        <p:nvSpPr>
          <p:cNvPr id="4" name="Title 3"/>
          <p:cNvSpPr>
            <a:spLocks noGrp="1"/>
          </p:cNvSpPr>
          <p:nvPr>
            <p:ph type="title"/>
          </p:nvPr>
        </p:nvSpPr>
        <p:spPr>
          <a:xfrm>
            <a:off x="457200" y="27463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a:t>
            </a:r>
          </a:p>
        </p:txBody>
      </p:sp>
      <p:cxnSp>
        <p:nvCxnSpPr>
          <p:cNvPr id="5" name="Straight Connector 4"/>
          <p:cNvCxnSpPr/>
          <p:nvPr/>
        </p:nvCxnSpPr>
        <p:spPr>
          <a:xfrm>
            <a:off x="0" y="12192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406" y="6517522"/>
            <a:ext cx="5857916" cy="276999"/>
          </a:xfrm>
          <a:prstGeom prst="rect">
            <a:avLst/>
          </a:prstGeom>
          <a:noFill/>
        </p:spPr>
        <p:txBody>
          <a:bodyPr wrap="square" rtlCol="0">
            <a:spAutoFit/>
          </a:bodyPr>
          <a:lstStyle/>
          <a:p>
            <a:r>
              <a:rPr lang="en-US" sz="1200" dirty="0"/>
              <a:t>W1.2 Introduction</a:t>
            </a:r>
          </a:p>
        </p:txBody>
      </p:sp>
    </p:spTree>
    <p:extLst>
      <p:ext uri="{BB962C8B-B14F-4D97-AF65-F5344CB8AC3E}">
        <p14:creationId xmlns:p14="http://schemas.microsoft.com/office/powerpoint/2010/main" val="58403559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210</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677111" y="1556792"/>
            <a:ext cx="583264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if (logical expression) statement1;</a:t>
            </a:r>
            <a:endParaRPr lang="en-US" dirty="0">
              <a:solidFill>
                <a:schemeClr val="accent1">
                  <a:lumMod val="50000"/>
                </a:schemeClr>
              </a:solidFill>
            </a:endParaRPr>
          </a:p>
        </p:txBody>
      </p:sp>
      <p:sp>
        <p:nvSpPr>
          <p:cNvPr id="12" name="Rounded Rectangle 11"/>
          <p:cNvSpPr/>
          <p:nvPr/>
        </p:nvSpPr>
        <p:spPr>
          <a:xfrm>
            <a:off x="236951" y="1556792"/>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13" name="Rounded Rectangle 12"/>
          <p:cNvSpPr/>
          <p:nvPr/>
        </p:nvSpPr>
        <p:spPr>
          <a:xfrm>
            <a:off x="251520" y="2204864"/>
            <a:ext cx="216024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FLOWCHART</a:t>
            </a:r>
          </a:p>
        </p:txBody>
      </p:sp>
      <p:sp>
        <p:nvSpPr>
          <p:cNvPr id="4" name="Oval 3"/>
          <p:cNvSpPr/>
          <p:nvPr/>
        </p:nvSpPr>
        <p:spPr>
          <a:xfrm>
            <a:off x="2951820" y="2348880"/>
            <a:ext cx="360040" cy="360040"/>
          </a:xfrm>
          <a:prstGeom prst="ellipse">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Flowchart: Decision 9"/>
          <p:cNvSpPr/>
          <p:nvPr/>
        </p:nvSpPr>
        <p:spPr>
          <a:xfrm>
            <a:off x="1691680" y="3212976"/>
            <a:ext cx="2880320" cy="1440160"/>
          </a:xfrm>
          <a:prstGeom prst="flowChartDecision">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Logical Expression?</a:t>
            </a:r>
          </a:p>
        </p:txBody>
      </p:sp>
      <p:sp>
        <p:nvSpPr>
          <p:cNvPr id="16" name="AutoShape 72"/>
          <p:cNvSpPr>
            <a:spLocks noChangeArrowheads="1"/>
          </p:cNvSpPr>
          <p:nvPr/>
        </p:nvSpPr>
        <p:spPr bwMode="auto">
          <a:xfrm>
            <a:off x="251521" y="4448691"/>
            <a:ext cx="1425590" cy="420469"/>
          </a:xfrm>
          <a:prstGeom prst="flowChartProcess">
            <a:avLst/>
          </a:prstGeom>
          <a:solidFill>
            <a:srgbClr val="92D050"/>
          </a:solidFill>
          <a:ln w="28575">
            <a:solidFill>
              <a:schemeClr val="tx1"/>
            </a:solidFill>
            <a:miter lim="800000"/>
            <a:headEnd/>
            <a:tailEnd/>
          </a:ln>
          <a:effectLst/>
        </p:spPr>
        <p:txBody>
          <a:bodyPr wrap="none" anchor="ctr"/>
          <a:lstStyle/>
          <a:p>
            <a:pPr algn="ctr"/>
            <a:r>
              <a:rPr lang="en-US" sz="1600" dirty="0">
                <a:latin typeface="Arial" charset="0"/>
                <a:cs typeface="Arial" charset="0"/>
              </a:rPr>
              <a:t>Statement 1</a:t>
            </a:r>
            <a:endParaRPr lang="en-US" sz="1600" dirty="0">
              <a:solidFill>
                <a:srgbClr val="0000FF"/>
              </a:solidFill>
              <a:effectLst/>
              <a:latin typeface="Arial" charset="0"/>
              <a:cs typeface="Arial" charset="0"/>
            </a:endParaRPr>
          </a:p>
        </p:txBody>
      </p:sp>
      <p:sp>
        <p:nvSpPr>
          <p:cNvPr id="17" name="TextBox 16"/>
          <p:cNvSpPr txBox="1"/>
          <p:nvPr/>
        </p:nvSpPr>
        <p:spPr>
          <a:xfrm>
            <a:off x="1115616" y="3625279"/>
            <a:ext cx="683086" cy="307777"/>
          </a:xfrm>
          <a:prstGeom prst="rect">
            <a:avLst/>
          </a:prstGeom>
          <a:noFill/>
        </p:spPr>
        <p:txBody>
          <a:bodyPr wrap="square" rtlCol="0">
            <a:spAutoFit/>
          </a:bodyPr>
          <a:lstStyle/>
          <a:p>
            <a:pPr algn="ctr"/>
            <a:r>
              <a:rPr lang="en-US" sz="1400" dirty="0">
                <a:solidFill>
                  <a:srgbClr val="006600"/>
                </a:solidFill>
              </a:rPr>
              <a:t>True</a:t>
            </a:r>
          </a:p>
        </p:txBody>
      </p:sp>
      <p:sp>
        <p:nvSpPr>
          <p:cNvPr id="18" name="Oval 17"/>
          <p:cNvSpPr/>
          <p:nvPr/>
        </p:nvSpPr>
        <p:spPr>
          <a:xfrm>
            <a:off x="2951820" y="5877272"/>
            <a:ext cx="360040" cy="360040"/>
          </a:xfrm>
          <a:prstGeom prst="ellipse">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5" name="Straight Arrow Connector 14"/>
          <p:cNvCxnSpPr>
            <a:stCxn id="4" idx="4"/>
            <a:endCxn id="10" idx="0"/>
          </p:cNvCxnSpPr>
          <p:nvPr/>
        </p:nvCxnSpPr>
        <p:spPr>
          <a:xfrm>
            <a:off x="3131840" y="2708920"/>
            <a:ext cx="0" cy="5040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8" idx="0"/>
          </p:cNvCxnSpPr>
          <p:nvPr/>
        </p:nvCxnSpPr>
        <p:spPr>
          <a:xfrm>
            <a:off x="3131840" y="4653136"/>
            <a:ext cx="0" cy="1224136"/>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1"/>
          </p:cNvCxnSpPr>
          <p:nvPr/>
        </p:nvCxnSpPr>
        <p:spPr>
          <a:xfrm flipH="1">
            <a:off x="953103" y="3933056"/>
            <a:ext cx="738577"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6" idx="0"/>
          </p:cNvCxnSpPr>
          <p:nvPr/>
        </p:nvCxnSpPr>
        <p:spPr>
          <a:xfrm flipH="1">
            <a:off x="964316" y="3933056"/>
            <a:ext cx="7286" cy="515635"/>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971600" y="4857581"/>
            <a:ext cx="1" cy="1199711"/>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8" idx="2"/>
          </p:cNvCxnSpPr>
          <p:nvPr/>
        </p:nvCxnSpPr>
        <p:spPr>
          <a:xfrm>
            <a:off x="953103" y="6057292"/>
            <a:ext cx="1998717"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059832" y="4993431"/>
            <a:ext cx="683086" cy="307777"/>
          </a:xfrm>
          <a:prstGeom prst="rect">
            <a:avLst/>
          </a:prstGeom>
          <a:noFill/>
        </p:spPr>
        <p:txBody>
          <a:bodyPr wrap="square" rtlCol="0">
            <a:spAutoFit/>
          </a:bodyPr>
          <a:lstStyle/>
          <a:p>
            <a:pPr algn="ctr"/>
            <a:r>
              <a:rPr lang="en-US" sz="1400" dirty="0">
                <a:solidFill>
                  <a:srgbClr val="0000FF"/>
                </a:solidFill>
              </a:rPr>
              <a:t>False</a:t>
            </a:r>
          </a:p>
        </p:txBody>
      </p:sp>
      <p:sp>
        <p:nvSpPr>
          <p:cNvPr id="36" name="Content Placeholder 4"/>
          <p:cNvSpPr>
            <a:spLocks noGrp="1"/>
          </p:cNvSpPr>
          <p:nvPr>
            <p:ph idx="1"/>
          </p:nvPr>
        </p:nvSpPr>
        <p:spPr>
          <a:xfrm>
            <a:off x="4439008" y="4172022"/>
            <a:ext cx="4299045" cy="421507"/>
          </a:xfrm>
        </p:spPr>
        <p:txBody>
          <a:bodyPr>
            <a:no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If the logical expression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a:t>
            </a: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a:t>
            </a:r>
          </a:p>
        </p:txBody>
      </p:sp>
      <p:sp>
        <p:nvSpPr>
          <p:cNvPr id="37" name="Content Placeholder 4"/>
          <p:cNvSpPr txBox="1">
            <a:spLocks/>
          </p:cNvSpPr>
          <p:nvPr/>
        </p:nvSpPr>
        <p:spPr>
          <a:xfrm>
            <a:off x="4553117" y="4581137"/>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Statement 1 is executed</a:t>
            </a:r>
          </a:p>
        </p:txBody>
      </p:sp>
      <p:sp>
        <p:nvSpPr>
          <p:cNvPr id="38" name="Content Placeholder 4"/>
          <p:cNvSpPr txBox="1">
            <a:spLocks/>
          </p:cNvSpPr>
          <p:nvPr/>
        </p:nvSpPr>
        <p:spPr>
          <a:xfrm>
            <a:off x="4593434" y="5002644"/>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Execution continues at point 2</a:t>
            </a:r>
          </a:p>
        </p:txBody>
      </p:sp>
      <p:sp>
        <p:nvSpPr>
          <p:cNvPr id="39" name="Content Placeholder 4"/>
          <p:cNvSpPr txBox="1">
            <a:spLocks/>
          </p:cNvSpPr>
          <p:nvPr/>
        </p:nvSpPr>
        <p:spPr>
          <a:xfrm>
            <a:off x="4139202" y="5415642"/>
            <a:ext cx="4299045"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If the logical expression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a:t>
            </a:r>
          </a:p>
        </p:txBody>
      </p:sp>
      <p:sp>
        <p:nvSpPr>
          <p:cNvPr id="40" name="Content Placeholder 4"/>
          <p:cNvSpPr txBox="1">
            <a:spLocks/>
          </p:cNvSpPr>
          <p:nvPr/>
        </p:nvSpPr>
        <p:spPr>
          <a:xfrm>
            <a:off x="4730956" y="5775682"/>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Statement 1 is NOT executed</a:t>
            </a:r>
          </a:p>
        </p:txBody>
      </p:sp>
      <p:sp>
        <p:nvSpPr>
          <p:cNvPr id="41" name="Content Placeholder 4"/>
          <p:cNvSpPr txBox="1">
            <a:spLocks/>
          </p:cNvSpPr>
          <p:nvPr/>
        </p:nvSpPr>
        <p:spPr>
          <a:xfrm>
            <a:off x="4759274" y="6168999"/>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Execution continues at point 2</a:t>
            </a:r>
          </a:p>
        </p:txBody>
      </p:sp>
      <p:cxnSp>
        <p:nvCxnSpPr>
          <p:cNvPr id="42" name="Straight Arrow Connector 41"/>
          <p:cNvCxnSpPr/>
          <p:nvPr/>
        </p:nvCxnSpPr>
        <p:spPr>
          <a:xfrm>
            <a:off x="3131840" y="6237312"/>
            <a:ext cx="0" cy="3600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single statement</a:t>
            </a:r>
          </a:p>
        </p:txBody>
      </p:sp>
      <p:cxnSp>
        <p:nvCxnSpPr>
          <p:cNvPr id="45" name="Straight Connector 44"/>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Rectangle 3"/>
          <p:cNvSpPr txBox="1">
            <a:spLocks noChangeArrowheads="1"/>
          </p:cNvSpPr>
          <p:nvPr/>
        </p:nvSpPr>
        <p:spPr bwMode="auto">
          <a:xfrm>
            <a:off x="3311860" y="2423591"/>
            <a:ext cx="6324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buFont typeface="Arial" pitchFamily="34" charset="0"/>
              <a:buChar char="•"/>
            </a:pPr>
            <a:r>
              <a:rPr lang="en-US" altLang="en-US" dirty="0">
                <a:solidFill>
                  <a:srgbClr val="0000FF"/>
                </a:solidFill>
                <a:latin typeface="Calibri" pitchFamily="34" charset="0"/>
              </a:rPr>
              <a:t>Expression referred to as </a:t>
            </a:r>
            <a:r>
              <a:rPr lang="en-US" altLang="en-US" b="1" u="sng" dirty="0">
                <a:solidFill>
                  <a:srgbClr val="0000FF"/>
                </a:solidFill>
                <a:latin typeface="Calibri" pitchFamily="34" charset="0"/>
              </a:rPr>
              <a:t>decision maker</a:t>
            </a:r>
            <a:r>
              <a:rPr lang="en-US" altLang="en-US" dirty="0">
                <a:solidFill>
                  <a:srgbClr val="0000FF"/>
                </a:solidFill>
                <a:latin typeface="Calibri" pitchFamily="34" charset="0"/>
              </a:rPr>
              <a:t>.</a:t>
            </a:r>
          </a:p>
          <a:p>
            <a:pPr eaLnBrk="1" hangingPunct="1">
              <a:spcBef>
                <a:spcPct val="20000"/>
              </a:spcBef>
              <a:buFont typeface="Arial" pitchFamily="34" charset="0"/>
              <a:buChar char="•"/>
            </a:pPr>
            <a:r>
              <a:rPr lang="en-US" altLang="en-US" dirty="0">
                <a:solidFill>
                  <a:srgbClr val="0000FF"/>
                </a:solidFill>
                <a:latin typeface="Calibri" pitchFamily="34" charset="0"/>
              </a:rPr>
              <a:t>Statement referred to as </a:t>
            </a:r>
            <a:r>
              <a:rPr lang="en-US" altLang="en-US" b="1" u="sng" dirty="0">
                <a:solidFill>
                  <a:srgbClr val="0000FF"/>
                </a:solidFill>
                <a:latin typeface="Calibri" pitchFamily="34" charset="0"/>
              </a:rPr>
              <a:t>action statement</a:t>
            </a:r>
            <a:r>
              <a:rPr lang="en-US" altLang="en-US" dirty="0">
                <a:latin typeface="Calibri" pitchFamily="34" charset="0"/>
              </a:rPr>
              <a:t>.</a:t>
            </a:r>
          </a:p>
        </p:txBody>
      </p:sp>
    </p:spTree>
    <p:custDataLst>
      <p:tags r:id="rId1"/>
    </p:custDataLst>
    <p:extLst>
      <p:ext uri="{BB962C8B-B14F-4D97-AF65-F5344CB8AC3E}">
        <p14:creationId xmlns:p14="http://schemas.microsoft.com/office/powerpoint/2010/main" val="588301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par>
                                <p:cTn id="36" presetID="22" presetClass="entr" presetSubtype="2"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500"/>
                                        <p:tgtEl>
                                          <p:spTgt spid="22"/>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childTnLst>
                          </p:cTn>
                        </p:par>
                        <p:par>
                          <p:cTn id="47" fill="hold">
                            <p:stCondLst>
                              <p:cond delay="1500"/>
                            </p:stCondLst>
                            <p:childTnLst>
                              <p:par>
                                <p:cTn id="48" presetID="22" presetClass="entr" presetSubtype="1"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par>
                          <p:cTn id="51" fill="hold">
                            <p:stCondLst>
                              <p:cond delay="2000"/>
                            </p:stCondLst>
                            <p:childTnLst>
                              <p:par>
                                <p:cTn id="52" presetID="22" presetClass="entr" presetSubtype="8"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left)">
                                      <p:cBhvr>
                                        <p:cTn id="62" dur="500"/>
                                        <p:tgtEl>
                                          <p:spTgt spid="33"/>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up)">
                                      <p:cBhvr>
                                        <p:cTn id="66" dur="500"/>
                                        <p:tgtEl>
                                          <p:spTgt spid="18"/>
                                        </p:tgtEl>
                                      </p:cBhvr>
                                    </p:animEffect>
                                  </p:childTnLst>
                                </p:cTn>
                              </p:par>
                            </p:childTnLst>
                          </p:cTn>
                        </p:par>
                        <p:par>
                          <p:cTn id="67" fill="hold">
                            <p:stCondLst>
                              <p:cond delay="1000"/>
                            </p:stCondLst>
                            <p:childTnLst>
                              <p:par>
                                <p:cTn id="68" presetID="22" presetClass="entr" presetSubtype="1" fill="hold"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up)">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6">
                                            <p:txEl>
                                              <p:pRg st="0" end="0"/>
                                            </p:txEl>
                                          </p:spTgt>
                                        </p:tgtEl>
                                        <p:attrNameLst>
                                          <p:attrName>style.visibility</p:attrName>
                                        </p:attrNameLst>
                                      </p:cBhvr>
                                      <p:to>
                                        <p:strVal val="visible"/>
                                      </p:to>
                                    </p:set>
                                    <p:animEffect transition="in" filter="wipe(left)">
                                      <p:cBhvr>
                                        <p:cTn id="75" dur="500"/>
                                        <p:tgtEl>
                                          <p:spTgt spid="36">
                                            <p:txEl>
                                              <p:pRg st="0" end="0"/>
                                            </p:txEl>
                                          </p:spTgt>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left)">
                                      <p:cBhvr>
                                        <p:cTn id="87" dur="500"/>
                                        <p:tgtEl>
                                          <p:spTgt spid="3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left)">
                                      <p:cBhvr>
                                        <p:cTn id="90" dur="500"/>
                                        <p:tgtEl>
                                          <p:spTgt spid="40"/>
                                        </p:tgtEl>
                                      </p:cBhvr>
                                    </p:animEffect>
                                  </p:childTnLst>
                                </p:cTn>
                              </p:par>
                            </p:childTnLst>
                          </p:cTn>
                        </p:par>
                        <p:par>
                          <p:cTn id="91" fill="hold">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wipe(left)">
                                      <p:cBhvr>
                                        <p:cTn id="9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4" grpId="0" animBg="1"/>
      <p:bldP spid="10" grpId="0" animBg="1"/>
      <p:bldP spid="16" grpId="0" animBg="1"/>
      <p:bldP spid="17" grpId="0"/>
      <p:bldP spid="18" grpId="0" animBg="1"/>
      <p:bldP spid="33" grpId="0"/>
      <p:bldP spid="36" grpId="0" build="p"/>
      <p:bldP spid="37" grpId="0"/>
      <p:bldP spid="38" grpId="0"/>
      <p:bldP spid="39" grpId="0"/>
      <p:bldP spid="40" grpId="0"/>
      <p:bldP spid="41" grpId="0"/>
      <p:bldP spid="44"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211</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 – PROGRAM 4: ANALYSIS</a:t>
            </a:r>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51520" y="1340768"/>
            <a:ext cx="8712968" cy="1656184"/>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Write a program that assigns a special discount to an item according to its price is greater than 1,000 SR</a:t>
            </a:r>
          </a:p>
        </p:txBody>
      </p:sp>
      <p:sp>
        <p:nvSpPr>
          <p:cNvPr id="31" name="Rounded Rectangle 30"/>
          <p:cNvSpPr/>
          <p:nvPr/>
        </p:nvSpPr>
        <p:spPr>
          <a:xfrm>
            <a:off x="236951" y="306896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4" name="Rounded Rectangle 33"/>
          <p:cNvSpPr/>
          <p:nvPr/>
        </p:nvSpPr>
        <p:spPr>
          <a:xfrm>
            <a:off x="1619672" y="3068960"/>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Price of the item </a:t>
            </a:r>
            <a:r>
              <a:rPr lang="en-US" dirty="0">
                <a:solidFill>
                  <a:srgbClr val="FF3399"/>
                </a:solidFill>
              </a:rPr>
              <a:t>(variable: price, type: </a:t>
            </a:r>
            <a:r>
              <a:rPr lang="en-US" dirty="0">
                <a:solidFill>
                  <a:srgbClr val="00B0F0"/>
                </a:solidFill>
              </a:rPr>
              <a:t>double</a:t>
            </a:r>
            <a:r>
              <a:rPr lang="en-US" dirty="0">
                <a:solidFill>
                  <a:srgbClr val="FF3399"/>
                </a:solidFill>
              </a:rPr>
              <a:t>)</a:t>
            </a:r>
          </a:p>
        </p:txBody>
      </p:sp>
      <p:sp>
        <p:nvSpPr>
          <p:cNvPr id="35" name="Rounded Rectangle 34"/>
          <p:cNvSpPr/>
          <p:nvPr/>
        </p:nvSpPr>
        <p:spPr>
          <a:xfrm>
            <a:off x="251520" y="3924914"/>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3" name="Rounded Rectangle 42"/>
          <p:cNvSpPr/>
          <p:nvPr/>
        </p:nvSpPr>
        <p:spPr>
          <a:xfrm>
            <a:off x="1634241" y="3924913"/>
            <a:ext cx="7344816" cy="80023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Discount </a:t>
            </a:r>
            <a:r>
              <a:rPr lang="en-US" dirty="0">
                <a:solidFill>
                  <a:srgbClr val="FF3399"/>
                </a:solidFill>
              </a:rPr>
              <a:t>(variable: discount, type: </a:t>
            </a:r>
            <a:r>
              <a:rPr lang="en-US" dirty="0">
                <a:solidFill>
                  <a:srgbClr val="00B0F0"/>
                </a:solidFill>
              </a:rPr>
              <a:t>double</a:t>
            </a:r>
            <a:r>
              <a:rPr lang="en-US" dirty="0">
                <a:solidFill>
                  <a:srgbClr val="FF3399"/>
                </a:solidFill>
              </a:rPr>
              <a:t>)</a:t>
            </a:r>
          </a:p>
        </p:txBody>
      </p:sp>
      <p:sp>
        <p:nvSpPr>
          <p:cNvPr id="44" name="Rounded Rectangle 43"/>
          <p:cNvSpPr/>
          <p:nvPr/>
        </p:nvSpPr>
        <p:spPr>
          <a:xfrm>
            <a:off x="251520" y="5077041"/>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5" name="Rounded Rectangle 44"/>
          <p:cNvSpPr/>
          <p:nvPr/>
        </p:nvSpPr>
        <p:spPr>
          <a:xfrm>
            <a:off x="1634241" y="5077041"/>
            <a:ext cx="7344816" cy="15203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if (</a:t>
            </a:r>
            <a:r>
              <a:rPr lang="en-US" dirty="0">
                <a:solidFill>
                  <a:srgbClr val="FF3399"/>
                </a:solidFill>
              </a:rPr>
              <a:t>price </a:t>
            </a:r>
            <a:r>
              <a:rPr lang="en-US" dirty="0">
                <a:solidFill>
                  <a:schemeClr val="accent1">
                    <a:lumMod val="50000"/>
                  </a:schemeClr>
                </a:solidFill>
              </a:rPr>
              <a:t>&gt; 1000) </a:t>
            </a:r>
            <a:r>
              <a:rPr lang="en-US" dirty="0">
                <a:solidFill>
                  <a:schemeClr val="accent1">
                    <a:lumMod val="50000"/>
                  </a:schemeClr>
                </a:solidFill>
                <a:sym typeface="Wingdings" panose="05000000000000000000" pitchFamily="2" charset="2"/>
              </a:rPr>
              <a:t> 	</a:t>
            </a:r>
          </a:p>
          <a:p>
            <a:r>
              <a:rPr lang="en-US" dirty="0">
                <a:solidFill>
                  <a:srgbClr val="FF3399"/>
                </a:solidFill>
                <a:sym typeface="Wingdings" panose="05000000000000000000" pitchFamily="2" charset="2"/>
              </a:rPr>
              <a:t>     discount </a:t>
            </a:r>
            <a:r>
              <a:rPr lang="en-US" dirty="0">
                <a:solidFill>
                  <a:schemeClr val="accent1">
                    <a:lumMod val="50000"/>
                  </a:schemeClr>
                </a:solidFill>
                <a:sym typeface="Wingdings" panose="05000000000000000000" pitchFamily="2" charset="2"/>
              </a:rPr>
              <a:t>= 0.15</a:t>
            </a:r>
          </a:p>
          <a:p>
            <a:r>
              <a:rPr lang="en-US" dirty="0">
                <a:solidFill>
                  <a:srgbClr val="FF3399"/>
                </a:solidFill>
                <a:sym typeface="Wingdings" panose="05000000000000000000" pitchFamily="2" charset="2"/>
              </a:rPr>
              <a:t>			</a:t>
            </a:r>
            <a:endParaRPr lang="en-US" dirty="0">
              <a:solidFill>
                <a:schemeClr val="accent1">
                  <a:lumMod val="50000"/>
                </a:schemeClr>
              </a:solidFill>
            </a:endParaRPr>
          </a:p>
        </p:txBody>
      </p:sp>
    </p:spTree>
    <p:custDataLst>
      <p:tags r:id="rId1"/>
    </p:custDataLst>
    <p:extLst>
      <p:ext uri="{BB962C8B-B14F-4D97-AF65-F5344CB8AC3E}">
        <p14:creationId xmlns:p14="http://schemas.microsoft.com/office/powerpoint/2010/main" val="3141103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34" grpId="0" animBg="1"/>
      <p:bldP spid="35" grpId="0" animBg="1"/>
      <p:bldP spid="43" grpId="0" animBg="1"/>
      <p:bldP spid="44" grpId="0" animBg="1"/>
      <p:bldP spid="45"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CODE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73897" y="1462414"/>
            <a:ext cx="8704380" cy="3800711"/>
            <a:chOff x="318511" y="1564752"/>
            <a:chExt cx="7776864" cy="3691077"/>
          </a:xfrm>
        </p:grpSpPr>
        <p:sp>
          <p:nvSpPr>
            <p:cNvPr id="21" name="TextBox 20"/>
            <p:cNvSpPr txBox="1"/>
            <p:nvPr/>
          </p:nvSpPr>
          <p:spPr>
            <a:xfrm>
              <a:off x="894575" y="1564752"/>
              <a:ext cx="7200800" cy="3676452"/>
            </a:xfrm>
            <a:prstGeom prst="rect">
              <a:avLst/>
            </a:prstGeom>
            <a:solidFill>
              <a:schemeClr val="bg2"/>
            </a:solidFill>
            <a:ln w="28575" cap="rnd" cmpd="thickThin">
              <a:solidFill>
                <a:srgbClr val="0000FF"/>
              </a:solidFill>
            </a:ln>
          </p:spPr>
          <p:txBody>
            <a:bodyPr wrap="square" rtlCol="0">
              <a:spAutoFit/>
            </a:bodyPr>
            <a:lstStyle/>
            <a:p>
              <a:r>
                <a:rPr lang="en-US" sz="1200" dirty="0"/>
                <a:t>// import necessary libraries</a:t>
              </a:r>
            </a:p>
            <a:p>
              <a:r>
                <a:rPr lang="en-US" sz="1200" dirty="0">
                  <a:solidFill>
                    <a:srgbClr val="00B0F0"/>
                  </a:solidFill>
                </a:rPr>
                <a:t>import</a:t>
              </a:r>
              <a:r>
                <a:rPr lang="en-US" sz="1200" dirty="0">
                  <a:solidFill>
                    <a:srgbClr val="0000FF"/>
                  </a:solidFill>
                </a:rPr>
                <a:t> </a:t>
              </a:r>
              <a:r>
                <a:rPr lang="en-US" sz="1200" dirty="0" err="1">
                  <a:solidFill>
                    <a:srgbClr val="0000FF"/>
                  </a:solidFill>
                </a:rPr>
                <a:t>java.util</a:t>
              </a:r>
              <a:r>
                <a:rPr lang="en-US" sz="1200" dirty="0">
                  <a:solidFill>
                    <a:srgbClr val="0000FF"/>
                  </a:solidFill>
                </a:rPr>
                <a:t>.*;		</a:t>
              </a:r>
              <a:r>
                <a:rPr lang="en-US" sz="1200" dirty="0">
                  <a:solidFill>
                    <a:srgbClr val="00B050"/>
                  </a:solidFill>
                </a:rPr>
                <a:t>//contains the class Scanner</a:t>
              </a:r>
            </a:p>
            <a:p>
              <a:r>
                <a:rPr lang="en-US" sz="1200" dirty="0">
                  <a:solidFill>
                    <a:srgbClr val="00B0F0"/>
                  </a:solidFill>
                </a:rPr>
                <a:t>public class</a:t>
              </a:r>
              <a:r>
                <a:rPr lang="en-US" sz="1200" dirty="0">
                  <a:solidFill>
                    <a:srgbClr val="0000FF"/>
                  </a:solidFill>
                </a:rPr>
                <a:t> </a:t>
              </a:r>
              <a:r>
                <a:rPr lang="en-US" sz="1200" dirty="0" err="1">
                  <a:solidFill>
                    <a:srgbClr val="0000FF"/>
                  </a:solidFill>
                </a:rPr>
                <a:t>ifStatementN</a:t>
              </a:r>
              <a:endParaRPr lang="en-US" sz="1200" dirty="0">
                <a:solidFill>
                  <a:srgbClr val="0000FF"/>
                </a:solidFill>
              </a:endParaRPr>
            </a:p>
            <a:p>
              <a:r>
                <a:rPr lang="en-US" sz="1200" dirty="0">
                  <a:solidFill>
                    <a:srgbClr val="0000FF"/>
                  </a:solidFill>
                </a:rPr>
                <a:t>{</a:t>
              </a:r>
            </a:p>
            <a:p>
              <a:r>
                <a:rPr lang="en-US" sz="1200" dirty="0">
                  <a:solidFill>
                    <a:srgbClr val="00B050"/>
                  </a:solidFill>
                </a:rPr>
                <a:t>   // instantiate the object console from the class Scanner</a:t>
              </a:r>
            </a:p>
            <a:p>
              <a:r>
                <a:rPr lang="en-US" sz="1200" dirty="0">
                  <a:solidFill>
                    <a:srgbClr val="00B0F0"/>
                  </a:solidFill>
                </a:rPr>
                <a:t>   static </a:t>
              </a:r>
              <a:r>
                <a:rPr lang="en-US" sz="1200" dirty="0">
                  <a:solidFill>
                    <a:srgbClr val="0000FF"/>
                  </a:solidFill>
                </a:rPr>
                <a:t>Scanner console = </a:t>
              </a:r>
              <a:r>
                <a:rPr lang="en-US" sz="1200" dirty="0">
                  <a:solidFill>
                    <a:srgbClr val="00B0F0"/>
                  </a:solidFill>
                </a:rPr>
                <a:t>new</a:t>
              </a:r>
              <a:r>
                <a:rPr lang="en-US" sz="1200" dirty="0">
                  <a:solidFill>
                    <a:srgbClr val="0000FF"/>
                  </a:solidFill>
                </a:rPr>
                <a:t> Scanner (System.in);</a:t>
              </a:r>
            </a:p>
            <a:p>
              <a:r>
                <a:rPr lang="en-US" sz="1200" dirty="0">
                  <a:solidFill>
                    <a:srgbClr val="00B0F0"/>
                  </a:solidFill>
                </a:rPr>
                <a:t>   public static void</a:t>
              </a:r>
              <a:r>
                <a:rPr lang="en-US" sz="1200" dirty="0">
                  <a:solidFill>
                    <a:srgbClr val="0000FF"/>
                  </a:solidFill>
                </a:rPr>
                <a:t> main (String[] </a:t>
              </a:r>
              <a:r>
                <a:rPr lang="en-US" sz="1200" dirty="0" err="1">
                  <a:solidFill>
                    <a:srgbClr val="0000FF"/>
                  </a:solidFill>
                </a:rPr>
                <a:t>args</a:t>
              </a:r>
              <a:r>
                <a:rPr lang="en-US" sz="1200" dirty="0">
                  <a:solidFill>
                    <a:srgbClr val="0000FF"/>
                  </a:solidFill>
                </a:rPr>
                <a:t>)</a:t>
              </a:r>
            </a:p>
            <a:p>
              <a:r>
                <a:rPr lang="en-US" sz="1200" dirty="0">
                  <a:solidFill>
                    <a:srgbClr val="0000FF"/>
                  </a:solidFill>
                </a:rPr>
                <a:t>      {</a:t>
              </a:r>
            </a:p>
            <a:p>
              <a:r>
                <a:rPr lang="en-US" sz="1200" dirty="0">
                  <a:solidFill>
                    <a:srgbClr val="0000FF"/>
                  </a:solidFill>
                </a:rPr>
                <a:t>         </a:t>
              </a:r>
              <a:r>
                <a:rPr lang="en-US" sz="1200" dirty="0"/>
                <a:t>// Declaration section: to declare needed variables</a:t>
              </a:r>
            </a:p>
            <a:p>
              <a:r>
                <a:rPr lang="en-US" sz="1200" dirty="0"/>
                <a:t>             </a:t>
              </a:r>
              <a:r>
                <a:rPr lang="en-US" sz="1200" dirty="0">
                  <a:solidFill>
                    <a:srgbClr val="00B0F0"/>
                  </a:solidFill>
                </a:rPr>
                <a:t>double</a:t>
              </a:r>
              <a:r>
                <a:rPr lang="en-US" sz="1200" dirty="0">
                  <a:solidFill>
                    <a:srgbClr val="0000FF"/>
                  </a:solidFill>
                </a:rPr>
                <a:t> price, discount;</a:t>
              </a:r>
            </a:p>
            <a:p>
              <a:r>
                <a:rPr lang="en-US" sz="1200" dirty="0"/>
                <a:t>         // Input section: to enter values of used variables</a:t>
              </a:r>
            </a:p>
            <a:p>
              <a:r>
                <a:rPr lang="en-US" sz="1200" dirty="0"/>
                <a:t>             </a:t>
              </a:r>
              <a:r>
                <a:rPr lang="en-US" sz="1200" dirty="0" err="1">
                  <a:solidFill>
                    <a:srgbClr val="0000FF"/>
                  </a:solidFill>
                </a:rPr>
                <a:t>System.out.println</a:t>
              </a:r>
              <a:r>
                <a:rPr lang="en-US" sz="1200" dirty="0">
                  <a:solidFill>
                    <a:srgbClr val="0000FF"/>
                  </a:solidFill>
                </a:rPr>
                <a:t> (“Enter the price of the item”);   </a:t>
              </a:r>
              <a:r>
                <a:rPr lang="en-US" sz="1200" dirty="0">
                  <a:solidFill>
                    <a:srgbClr val="00B050"/>
                  </a:solidFill>
                </a:rPr>
                <a:t>//prompt</a:t>
              </a:r>
            </a:p>
            <a:p>
              <a:r>
                <a:rPr lang="en-US" sz="1200" dirty="0">
                  <a:solidFill>
                    <a:srgbClr val="0000FF"/>
                  </a:solidFill>
                </a:rPr>
                <a:t>             price = </a:t>
              </a:r>
              <a:r>
                <a:rPr lang="en-US" sz="1200" dirty="0" err="1">
                  <a:solidFill>
                    <a:srgbClr val="0000FF"/>
                  </a:solidFill>
                </a:rPr>
                <a:t>console.</a:t>
              </a:r>
              <a:r>
                <a:rPr lang="en-US" sz="1200" dirty="0" err="1">
                  <a:solidFill>
                    <a:srgbClr val="00B050"/>
                  </a:solidFill>
                </a:rPr>
                <a:t>nextDouble</a:t>
              </a:r>
              <a:r>
                <a:rPr lang="en-US" sz="1200" dirty="0">
                  <a:solidFill>
                    <a:srgbClr val="00B050"/>
                  </a:solidFill>
                </a:rPr>
                <a:t>()</a:t>
              </a:r>
              <a:r>
                <a:rPr lang="en-US" sz="1200" dirty="0">
                  <a:solidFill>
                    <a:srgbClr val="0000FF"/>
                  </a:solidFill>
                </a:rPr>
                <a:t>;</a:t>
              </a:r>
            </a:p>
            <a:p>
              <a:r>
                <a:rPr lang="en-US" sz="1200" dirty="0"/>
                <a:t>         // Processing section: processing statements</a:t>
              </a:r>
            </a:p>
            <a:p>
              <a:r>
                <a:rPr lang="en-US" sz="1200" dirty="0">
                  <a:solidFill>
                    <a:srgbClr val="0000FF"/>
                  </a:solidFill>
                </a:rPr>
                <a:t>              </a:t>
              </a:r>
              <a:r>
                <a:rPr lang="en-US" sz="1200" dirty="0">
                  <a:solidFill>
                    <a:srgbClr val="00B0F0"/>
                  </a:solidFill>
                </a:rPr>
                <a:t>if</a:t>
              </a:r>
              <a:r>
                <a:rPr lang="en-US" sz="1200" dirty="0">
                  <a:solidFill>
                    <a:srgbClr val="0000FF"/>
                  </a:solidFill>
                </a:rPr>
                <a:t> (price &gt; 1000.0)		</a:t>
              </a:r>
              <a:r>
                <a:rPr lang="en-US" sz="1200" dirty="0">
                  <a:solidFill>
                    <a:srgbClr val="00B050"/>
                  </a:solidFill>
                </a:rPr>
                <a:t>// price is double</a:t>
              </a:r>
              <a:r>
                <a:rPr lang="en-US" sz="1200" dirty="0">
                  <a:solidFill>
                    <a:srgbClr val="0000FF"/>
                  </a:solidFill>
                </a:rPr>
                <a:t> </a:t>
              </a:r>
            </a:p>
            <a:p>
              <a:r>
                <a:rPr lang="en-US" sz="1200" dirty="0">
                  <a:solidFill>
                    <a:srgbClr val="0000FF"/>
                  </a:solidFill>
                </a:rPr>
                <a:t>	discount = 0.15;</a:t>
              </a:r>
              <a:endParaRPr lang="en-US" sz="1200" dirty="0">
                <a:solidFill>
                  <a:srgbClr val="00B050"/>
                </a:solidFill>
              </a:endParaRPr>
            </a:p>
            <a:p>
              <a:r>
                <a:rPr lang="en-US" sz="1200" dirty="0"/>
                <a:t>         // Output section: display program output</a:t>
              </a:r>
            </a:p>
            <a:p>
              <a:r>
                <a:rPr lang="en-US" sz="1200" dirty="0">
                  <a:solidFill>
                    <a:srgbClr val="0000FF"/>
                  </a:solidFill>
                </a:rPr>
                <a:t>             </a:t>
              </a:r>
              <a:r>
                <a:rPr lang="en-US" sz="1200" dirty="0" err="1">
                  <a:solidFill>
                    <a:srgbClr val="0000FF"/>
                  </a:solidFill>
                </a:rPr>
                <a:t>System.out.printf</a:t>
              </a:r>
              <a:r>
                <a:rPr lang="en-US" sz="1200" dirty="0">
                  <a:solidFill>
                    <a:srgbClr val="0000FF"/>
                  </a:solidFill>
                </a:rPr>
                <a:t> (“Discount = %.2f“, discount); </a:t>
              </a:r>
              <a:endParaRPr lang="en-US" sz="1200" dirty="0">
                <a:solidFill>
                  <a:srgbClr val="00B050"/>
                </a:solidFill>
              </a:endParaRPr>
            </a:p>
            <a:p>
              <a:r>
                <a:rPr lang="en-US" sz="1200" dirty="0">
                  <a:solidFill>
                    <a:srgbClr val="0000FF"/>
                  </a:solidFill>
                </a:rPr>
                <a:t>      } </a:t>
              </a:r>
              <a:r>
                <a:rPr lang="en-US" sz="1200" dirty="0"/>
                <a:t>// end main</a:t>
              </a:r>
            </a:p>
            <a:p>
              <a:r>
                <a:rPr lang="en-US" sz="1200" dirty="0">
                  <a:solidFill>
                    <a:srgbClr val="0000FF"/>
                  </a:solidFill>
                </a:rPr>
                <a:t>} </a:t>
              </a:r>
              <a:r>
                <a:rPr lang="en-US" sz="1200" dirty="0"/>
                <a:t>// end class</a:t>
              </a:r>
            </a:p>
          </p:txBody>
        </p:sp>
        <p:sp>
          <p:nvSpPr>
            <p:cNvPr id="22" name="TextBox 21"/>
            <p:cNvSpPr txBox="1"/>
            <p:nvPr/>
          </p:nvSpPr>
          <p:spPr>
            <a:xfrm>
              <a:off x="318511" y="1579377"/>
              <a:ext cx="576064" cy="3676452"/>
            </a:xfrm>
            <a:prstGeom prst="rect">
              <a:avLst/>
            </a:prstGeom>
            <a:noFill/>
          </p:spPr>
          <p:txBody>
            <a:bodyPr wrap="square" rtlCol="0">
              <a:spAutoFit/>
            </a:bodyPr>
            <a:lstStyle/>
            <a:p>
              <a:pPr algn="r"/>
              <a:r>
                <a:rPr lang="en-US" sz="1200" dirty="0">
                  <a:solidFill>
                    <a:srgbClr val="FF0000"/>
                  </a:solidFill>
                </a:rPr>
                <a:t>1</a:t>
              </a:r>
            </a:p>
            <a:p>
              <a:pPr algn="r"/>
              <a:r>
                <a:rPr lang="en-US" sz="1200" dirty="0">
                  <a:solidFill>
                    <a:srgbClr val="FF0000"/>
                  </a:solidFill>
                </a:rPr>
                <a:t>2</a:t>
              </a:r>
            </a:p>
            <a:p>
              <a:pPr algn="r"/>
              <a:r>
                <a:rPr lang="en-US" sz="1200" dirty="0">
                  <a:solidFill>
                    <a:srgbClr val="FF0000"/>
                  </a:solidFill>
                </a:rPr>
                <a:t>3</a:t>
              </a:r>
            </a:p>
            <a:p>
              <a:pPr algn="r"/>
              <a:r>
                <a:rPr lang="en-US" sz="1200" dirty="0">
                  <a:solidFill>
                    <a:srgbClr val="FF0000"/>
                  </a:solidFill>
                </a:rPr>
                <a:t>4</a:t>
              </a:r>
            </a:p>
            <a:p>
              <a:pPr algn="r"/>
              <a:r>
                <a:rPr lang="en-US" sz="1200" dirty="0">
                  <a:solidFill>
                    <a:srgbClr val="FF0000"/>
                  </a:solidFill>
                </a:rPr>
                <a:t>5</a:t>
              </a:r>
            </a:p>
            <a:p>
              <a:pPr algn="r"/>
              <a:r>
                <a:rPr lang="en-US" sz="1200" dirty="0">
                  <a:solidFill>
                    <a:srgbClr val="FF0000"/>
                  </a:solidFill>
                </a:rPr>
                <a:t>6</a:t>
              </a:r>
            </a:p>
            <a:p>
              <a:pPr algn="r"/>
              <a:r>
                <a:rPr lang="en-US" sz="1200" dirty="0">
                  <a:solidFill>
                    <a:srgbClr val="FF0000"/>
                  </a:solidFill>
                </a:rPr>
                <a:t>7</a:t>
              </a:r>
            </a:p>
            <a:p>
              <a:pPr algn="r"/>
              <a:r>
                <a:rPr lang="en-US" sz="1200" dirty="0">
                  <a:solidFill>
                    <a:srgbClr val="FF0000"/>
                  </a:solidFill>
                </a:rPr>
                <a:t>8</a:t>
              </a:r>
            </a:p>
            <a:p>
              <a:pPr algn="r"/>
              <a:r>
                <a:rPr lang="en-US" sz="1200" dirty="0">
                  <a:solidFill>
                    <a:srgbClr val="FF0000"/>
                  </a:solidFill>
                </a:rPr>
                <a:t>9</a:t>
              </a:r>
            </a:p>
            <a:p>
              <a:pPr algn="r"/>
              <a:r>
                <a:rPr lang="en-US" sz="1200" dirty="0">
                  <a:solidFill>
                    <a:srgbClr val="FF0000"/>
                  </a:solidFill>
                </a:rPr>
                <a:t>10</a:t>
              </a:r>
            </a:p>
            <a:p>
              <a:pPr algn="r"/>
              <a:r>
                <a:rPr lang="en-US" sz="1200" dirty="0">
                  <a:solidFill>
                    <a:srgbClr val="FF0000"/>
                  </a:solidFill>
                </a:rPr>
                <a:t>11</a:t>
              </a:r>
            </a:p>
            <a:p>
              <a:pPr algn="r"/>
              <a:r>
                <a:rPr lang="en-US" sz="1200" dirty="0">
                  <a:solidFill>
                    <a:srgbClr val="FF0000"/>
                  </a:solidFill>
                </a:rPr>
                <a:t>12</a:t>
              </a:r>
            </a:p>
            <a:p>
              <a:pPr algn="r"/>
              <a:r>
                <a:rPr lang="en-US" sz="1200" dirty="0">
                  <a:solidFill>
                    <a:srgbClr val="FF0000"/>
                  </a:solidFill>
                </a:rPr>
                <a:t>13</a:t>
              </a:r>
            </a:p>
            <a:p>
              <a:pPr algn="r"/>
              <a:r>
                <a:rPr lang="en-US" sz="1200" dirty="0">
                  <a:solidFill>
                    <a:srgbClr val="FF0000"/>
                  </a:solidFill>
                </a:rPr>
                <a:t>14</a:t>
              </a:r>
            </a:p>
            <a:p>
              <a:pPr algn="r"/>
              <a:r>
                <a:rPr lang="en-US" sz="1200" dirty="0">
                  <a:solidFill>
                    <a:srgbClr val="FF0000"/>
                  </a:solidFill>
                </a:rPr>
                <a:t>15</a:t>
              </a:r>
            </a:p>
            <a:p>
              <a:pPr algn="r"/>
              <a:r>
                <a:rPr lang="en-US" sz="1200" dirty="0">
                  <a:solidFill>
                    <a:srgbClr val="FF0000"/>
                  </a:solidFill>
                </a:rPr>
                <a:t>16</a:t>
              </a:r>
            </a:p>
            <a:p>
              <a:pPr algn="r"/>
              <a:r>
                <a:rPr lang="en-US" sz="1200" dirty="0">
                  <a:solidFill>
                    <a:srgbClr val="FF0000"/>
                  </a:solidFill>
                </a:rPr>
                <a:t>17</a:t>
              </a:r>
            </a:p>
            <a:p>
              <a:pPr algn="r"/>
              <a:r>
                <a:rPr lang="en-US" sz="1200" dirty="0">
                  <a:solidFill>
                    <a:srgbClr val="FF0000"/>
                  </a:solidFill>
                </a:rPr>
                <a:t>18</a:t>
              </a:r>
            </a:p>
            <a:p>
              <a:pPr algn="r"/>
              <a:r>
                <a:rPr lang="en-US" sz="1200" dirty="0">
                  <a:solidFill>
                    <a:srgbClr val="FF0000"/>
                  </a:solidFill>
                </a:rPr>
                <a:t>19</a:t>
              </a:r>
            </a:p>
            <a:p>
              <a:pPr algn="r"/>
              <a:r>
                <a:rPr lang="en-US" sz="1200" dirty="0">
                  <a:solidFill>
                    <a:srgbClr val="FF0000"/>
                  </a:solidFill>
                </a:rPr>
                <a:t>20</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3.2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212</a:t>
            </a:fld>
            <a:endParaRPr lang="en-US"/>
          </a:p>
        </p:txBody>
      </p:sp>
    </p:spTree>
    <p:extLst>
      <p:ext uri="{BB962C8B-B14F-4D97-AF65-F5344CB8AC3E}">
        <p14:creationId xmlns:p14="http://schemas.microsoft.com/office/powerpoint/2010/main" val="184207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213</a:t>
            </a:fld>
            <a:endParaRPr lang="en-US"/>
          </a:p>
        </p:txBody>
      </p:sp>
      <p:sp>
        <p:nvSpPr>
          <p:cNvPr id="2" name="Title 1"/>
          <p:cNvSpPr>
            <a:spLocks noGrp="1"/>
          </p:cNvSpPr>
          <p:nvPr>
            <p:ph type="title"/>
          </p:nvPr>
        </p:nvSpPr>
        <p:spPr>
          <a:xfrm>
            <a:off x="251520" y="44624"/>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3.1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cxnSp>
        <p:nvCxnSpPr>
          <p:cNvPr id="8" name="Straight Connector 7"/>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677111" y="1556792"/>
            <a:ext cx="2916324" cy="122413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if (logical expression) </a:t>
            </a:r>
          </a:p>
          <a:p>
            <a:r>
              <a:rPr lang="en-US" dirty="0">
                <a:solidFill>
                  <a:srgbClr val="00B0F0"/>
                </a:solidFill>
              </a:rPr>
              <a:t>   Statement1;</a:t>
            </a:r>
          </a:p>
          <a:p>
            <a:r>
              <a:rPr lang="en-US" dirty="0">
                <a:solidFill>
                  <a:srgbClr val="00B0F0"/>
                </a:solidFill>
              </a:rPr>
              <a:t>else</a:t>
            </a:r>
          </a:p>
          <a:p>
            <a:r>
              <a:rPr lang="en-US" dirty="0">
                <a:solidFill>
                  <a:srgbClr val="00B0F0"/>
                </a:solidFill>
              </a:rPr>
              <a:t>   Statement2;</a:t>
            </a:r>
            <a:endParaRPr lang="en-US" dirty="0">
              <a:solidFill>
                <a:schemeClr val="accent1">
                  <a:lumMod val="50000"/>
                </a:schemeClr>
              </a:solidFill>
            </a:endParaRPr>
          </a:p>
        </p:txBody>
      </p:sp>
      <p:sp>
        <p:nvSpPr>
          <p:cNvPr id="12" name="Rounded Rectangle 11"/>
          <p:cNvSpPr/>
          <p:nvPr/>
        </p:nvSpPr>
        <p:spPr>
          <a:xfrm>
            <a:off x="236951" y="1556792"/>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13" name="Rounded Rectangle 12"/>
          <p:cNvSpPr/>
          <p:nvPr/>
        </p:nvSpPr>
        <p:spPr>
          <a:xfrm>
            <a:off x="6660232" y="1664804"/>
            <a:ext cx="216024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FLOWCHART</a:t>
            </a:r>
          </a:p>
        </p:txBody>
      </p:sp>
      <p:sp>
        <p:nvSpPr>
          <p:cNvPr id="4" name="Oval 3"/>
          <p:cNvSpPr/>
          <p:nvPr/>
        </p:nvSpPr>
        <p:spPr>
          <a:xfrm>
            <a:off x="5976155" y="1988840"/>
            <a:ext cx="360040" cy="360040"/>
          </a:xfrm>
          <a:prstGeom prst="ellipse">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Flowchart: Decision 9"/>
          <p:cNvSpPr/>
          <p:nvPr/>
        </p:nvSpPr>
        <p:spPr>
          <a:xfrm>
            <a:off x="4716015" y="2852936"/>
            <a:ext cx="2880320" cy="1440160"/>
          </a:xfrm>
          <a:prstGeom prst="flowChartDecision">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Logical Expression?</a:t>
            </a:r>
          </a:p>
        </p:txBody>
      </p:sp>
      <p:sp>
        <p:nvSpPr>
          <p:cNvPr id="16" name="AutoShape 72"/>
          <p:cNvSpPr>
            <a:spLocks noChangeArrowheads="1"/>
          </p:cNvSpPr>
          <p:nvPr/>
        </p:nvSpPr>
        <p:spPr bwMode="auto">
          <a:xfrm>
            <a:off x="3794482" y="4088651"/>
            <a:ext cx="1425590" cy="420469"/>
          </a:xfrm>
          <a:prstGeom prst="flowChartProcess">
            <a:avLst/>
          </a:prstGeom>
          <a:solidFill>
            <a:srgbClr val="92D050"/>
          </a:solidFill>
          <a:ln w="28575">
            <a:solidFill>
              <a:schemeClr val="tx1"/>
            </a:solidFill>
            <a:miter lim="800000"/>
            <a:headEnd/>
            <a:tailEnd/>
          </a:ln>
          <a:effectLst/>
        </p:spPr>
        <p:txBody>
          <a:bodyPr wrap="none" anchor="ctr"/>
          <a:lstStyle/>
          <a:p>
            <a:pPr algn="ctr"/>
            <a:r>
              <a:rPr lang="en-US" sz="1600" dirty="0">
                <a:latin typeface="Arial" charset="0"/>
                <a:cs typeface="Arial" charset="0"/>
              </a:rPr>
              <a:t>Statement 1</a:t>
            </a:r>
            <a:endParaRPr lang="en-US" sz="1600" dirty="0">
              <a:solidFill>
                <a:srgbClr val="0000FF"/>
              </a:solidFill>
              <a:effectLst/>
              <a:latin typeface="Arial" charset="0"/>
              <a:cs typeface="Arial" charset="0"/>
            </a:endParaRPr>
          </a:p>
        </p:txBody>
      </p:sp>
      <p:sp>
        <p:nvSpPr>
          <p:cNvPr id="17" name="TextBox 16"/>
          <p:cNvSpPr txBox="1"/>
          <p:nvPr/>
        </p:nvSpPr>
        <p:spPr>
          <a:xfrm>
            <a:off x="4230457" y="3212976"/>
            <a:ext cx="683086" cy="307777"/>
          </a:xfrm>
          <a:prstGeom prst="rect">
            <a:avLst/>
          </a:prstGeom>
          <a:noFill/>
        </p:spPr>
        <p:txBody>
          <a:bodyPr wrap="square" rtlCol="0">
            <a:spAutoFit/>
          </a:bodyPr>
          <a:lstStyle/>
          <a:p>
            <a:pPr algn="ctr"/>
            <a:r>
              <a:rPr lang="en-US" sz="1400" dirty="0">
                <a:solidFill>
                  <a:srgbClr val="006600"/>
                </a:solidFill>
              </a:rPr>
              <a:t>True</a:t>
            </a:r>
          </a:p>
        </p:txBody>
      </p:sp>
      <p:sp>
        <p:nvSpPr>
          <p:cNvPr id="18" name="Oval 17"/>
          <p:cNvSpPr/>
          <p:nvPr/>
        </p:nvSpPr>
        <p:spPr>
          <a:xfrm>
            <a:off x="5976155" y="5517232"/>
            <a:ext cx="360040" cy="360040"/>
          </a:xfrm>
          <a:prstGeom prst="ellipse">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5" name="Straight Arrow Connector 14"/>
          <p:cNvCxnSpPr>
            <a:stCxn id="4" idx="4"/>
            <a:endCxn id="10" idx="0"/>
          </p:cNvCxnSpPr>
          <p:nvPr/>
        </p:nvCxnSpPr>
        <p:spPr>
          <a:xfrm>
            <a:off x="6156175" y="2348880"/>
            <a:ext cx="0" cy="5040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316415" y="4509120"/>
            <a:ext cx="0" cy="1224136"/>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1"/>
          </p:cNvCxnSpPr>
          <p:nvPr/>
        </p:nvCxnSpPr>
        <p:spPr>
          <a:xfrm flipH="1">
            <a:off x="4507278" y="3573016"/>
            <a:ext cx="208737"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499992" y="3573016"/>
            <a:ext cx="7286" cy="515635"/>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499991" y="4497541"/>
            <a:ext cx="1" cy="1199711"/>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8" idx="2"/>
          </p:cNvCxnSpPr>
          <p:nvPr/>
        </p:nvCxnSpPr>
        <p:spPr>
          <a:xfrm>
            <a:off x="4499991" y="5697252"/>
            <a:ext cx="1476164"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596335" y="3212976"/>
            <a:ext cx="683086" cy="307777"/>
          </a:xfrm>
          <a:prstGeom prst="rect">
            <a:avLst/>
          </a:prstGeom>
          <a:noFill/>
        </p:spPr>
        <p:txBody>
          <a:bodyPr wrap="square" rtlCol="0">
            <a:spAutoFit/>
          </a:bodyPr>
          <a:lstStyle/>
          <a:p>
            <a:pPr algn="ctr"/>
            <a:r>
              <a:rPr lang="en-US" sz="1400" dirty="0">
                <a:solidFill>
                  <a:srgbClr val="0000FF"/>
                </a:solidFill>
              </a:rPr>
              <a:t>False</a:t>
            </a:r>
          </a:p>
        </p:txBody>
      </p:sp>
      <p:cxnSp>
        <p:nvCxnSpPr>
          <p:cNvPr id="42" name="Straight Arrow Connector 41"/>
          <p:cNvCxnSpPr/>
          <p:nvPr/>
        </p:nvCxnSpPr>
        <p:spPr>
          <a:xfrm>
            <a:off x="6156175" y="5877272"/>
            <a:ext cx="0" cy="2520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AutoShape 72"/>
          <p:cNvSpPr>
            <a:spLocks noChangeArrowheads="1"/>
          </p:cNvSpPr>
          <p:nvPr/>
        </p:nvSpPr>
        <p:spPr bwMode="auto">
          <a:xfrm>
            <a:off x="7610905" y="4077072"/>
            <a:ext cx="1425590" cy="420469"/>
          </a:xfrm>
          <a:prstGeom prst="flowChartProcess">
            <a:avLst/>
          </a:prstGeom>
          <a:solidFill>
            <a:srgbClr val="0000FF"/>
          </a:solidFill>
          <a:ln w="28575">
            <a:solidFill>
              <a:schemeClr val="tx1"/>
            </a:solidFill>
            <a:miter lim="800000"/>
            <a:headEnd/>
            <a:tailEnd/>
          </a:ln>
          <a:effectLst/>
        </p:spPr>
        <p:txBody>
          <a:bodyPr wrap="none" anchor="ctr"/>
          <a:lstStyle/>
          <a:p>
            <a:pPr algn="ctr"/>
            <a:r>
              <a:rPr lang="en-US" sz="1600" dirty="0">
                <a:solidFill>
                  <a:schemeClr val="bg1"/>
                </a:solidFill>
                <a:latin typeface="Arial" charset="0"/>
                <a:cs typeface="Arial" charset="0"/>
              </a:rPr>
              <a:t>Statement 2</a:t>
            </a:r>
            <a:endParaRPr lang="en-US" sz="1600" dirty="0">
              <a:solidFill>
                <a:schemeClr val="bg1"/>
              </a:solidFill>
              <a:effectLst/>
              <a:latin typeface="Arial" charset="0"/>
              <a:cs typeface="Arial" charset="0"/>
            </a:endParaRPr>
          </a:p>
        </p:txBody>
      </p:sp>
      <p:cxnSp>
        <p:nvCxnSpPr>
          <p:cNvPr id="29" name="Straight Arrow Connector 28"/>
          <p:cNvCxnSpPr/>
          <p:nvPr/>
        </p:nvCxnSpPr>
        <p:spPr>
          <a:xfrm>
            <a:off x="7596335" y="3573016"/>
            <a:ext cx="738577"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09129" y="3573016"/>
            <a:ext cx="7286" cy="515635"/>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336195" y="5697252"/>
            <a:ext cx="1998717"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4" name="Content Placeholder 4"/>
          <p:cNvSpPr>
            <a:spLocks noGrp="1"/>
          </p:cNvSpPr>
          <p:nvPr>
            <p:ph idx="1"/>
          </p:nvPr>
        </p:nvSpPr>
        <p:spPr>
          <a:xfrm>
            <a:off x="-36512" y="2996952"/>
            <a:ext cx="4299045" cy="421507"/>
          </a:xfrm>
        </p:spPr>
        <p:txBody>
          <a:bodyPr>
            <a:no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If the logical expression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a:t>
            </a: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a:t>
            </a:r>
          </a:p>
        </p:txBody>
      </p:sp>
      <p:sp>
        <p:nvSpPr>
          <p:cNvPr id="35" name="Content Placeholder 4"/>
          <p:cNvSpPr txBox="1">
            <a:spLocks/>
          </p:cNvSpPr>
          <p:nvPr/>
        </p:nvSpPr>
        <p:spPr>
          <a:xfrm>
            <a:off x="259904" y="3356992"/>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Statement 1 is executed</a:t>
            </a:r>
          </a:p>
        </p:txBody>
      </p:sp>
      <p:sp>
        <p:nvSpPr>
          <p:cNvPr id="43" name="Content Placeholder 4"/>
          <p:cNvSpPr txBox="1">
            <a:spLocks/>
          </p:cNvSpPr>
          <p:nvPr/>
        </p:nvSpPr>
        <p:spPr>
          <a:xfrm>
            <a:off x="259904" y="3717032"/>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Execution continues at point 2</a:t>
            </a:r>
          </a:p>
        </p:txBody>
      </p:sp>
      <p:sp>
        <p:nvSpPr>
          <p:cNvPr id="44" name="Content Placeholder 4"/>
          <p:cNvSpPr txBox="1">
            <a:spLocks/>
          </p:cNvSpPr>
          <p:nvPr/>
        </p:nvSpPr>
        <p:spPr>
          <a:xfrm>
            <a:off x="-36512" y="4591669"/>
            <a:ext cx="4299045"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If the logical expression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a:t>
            </a:r>
          </a:p>
        </p:txBody>
      </p:sp>
      <p:sp>
        <p:nvSpPr>
          <p:cNvPr id="45" name="Content Placeholder 4"/>
          <p:cNvSpPr txBox="1">
            <a:spLocks/>
          </p:cNvSpPr>
          <p:nvPr/>
        </p:nvSpPr>
        <p:spPr>
          <a:xfrm>
            <a:off x="259904" y="4951709"/>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Statement 2 is executed</a:t>
            </a:r>
          </a:p>
        </p:txBody>
      </p:sp>
      <p:sp>
        <p:nvSpPr>
          <p:cNvPr id="46" name="Content Placeholder 4"/>
          <p:cNvSpPr txBox="1">
            <a:spLocks/>
          </p:cNvSpPr>
          <p:nvPr/>
        </p:nvSpPr>
        <p:spPr>
          <a:xfrm>
            <a:off x="259904" y="5311749"/>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Execution continues at point 2</a:t>
            </a:r>
          </a:p>
        </p:txBody>
      </p:sp>
      <p:sp>
        <p:nvSpPr>
          <p:cNvPr id="47" name="Rectangle 4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single statement</a:t>
            </a:r>
          </a:p>
        </p:txBody>
      </p:sp>
      <p:cxnSp>
        <p:nvCxnSpPr>
          <p:cNvPr id="48" name="Straight Connector 4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050961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par>
                                <p:cTn id="36" presetID="22" presetClass="entr" presetSubtype="2"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500"/>
                                        <p:tgtEl>
                                          <p:spTgt spid="22"/>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childTnLst>
                          </p:cTn>
                        </p:par>
                        <p:par>
                          <p:cTn id="47" fill="hold">
                            <p:stCondLst>
                              <p:cond delay="1500"/>
                            </p:stCondLst>
                            <p:childTnLst>
                              <p:par>
                                <p:cTn id="48" presetID="22" presetClass="entr" presetSubtype="1"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par>
                          <p:cTn id="51" fill="hold">
                            <p:stCondLst>
                              <p:cond delay="2000"/>
                            </p:stCondLst>
                            <p:childTnLst>
                              <p:par>
                                <p:cTn id="52" presetID="22" presetClass="entr" presetSubtype="8"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par>
                                <p:cTn id="60" presetID="22" presetClass="entr" presetSubtype="8"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up)">
                                      <p:cBhvr>
                                        <p:cTn id="66" dur="500"/>
                                        <p:tgtEl>
                                          <p:spTgt spid="30"/>
                                        </p:tgtEl>
                                      </p:cBhvr>
                                    </p:animEffect>
                                  </p:childTnLst>
                                </p:cTn>
                              </p:par>
                            </p:childTnLst>
                          </p:cTn>
                        </p:par>
                        <p:par>
                          <p:cTn id="67" fill="hold">
                            <p:stCondLst>
                              <p:cond delay="1000"/>
                            </p:stCondLst>
                            <p:childTnLst>
                              <p:par>
                                <p:cTn id="68" presetID="22" presetClass="entr" presetSubtype="1"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up)">
                                      <p:cBhvr>
                                        <p:cTn id="70" dur="500"/>
                                        <p:tgtEl>
                                          <p:spTgt spid="28"/>
                                        </p:tgtEl>
                                      </p:cBhvr>
                                    </p:animEffect>
                                  </p:childTnLst>
                                </p:cTn>
                              </p:par>
                            </p:childTnLst>
                          </p:cTn>
                        </p:par>
                        <p:par>
                          <p:cTn id="71" fill="hold">
                            <p:stCondLst>
                              <p:cond delay="1500"/>
                            </p:stCondLst>
                            <p:childTnLst>
                              <p:par>
                                <p:cTn id="72" presetID="22" presetClass="entr" presetSubtype="1"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up)">
                                      <p:cBhvr>
                                        <p:cTn id="74" dur="500"/>
                                        <p:tgtEl>
                                          <p:spTgt spid="21"/>
                                        </p:tgtEl>
                                      </p:cBhvr>
                                    </p:animEffect>
                                  </p:childTnLst>
                                </p:cTn>
                              </p:par>
                            </p:childTnLst>
                          </p:cTn>
                        </p:par>
                        <p:par>
                          <p:cTn id="75" fill="hold">
                            <p:stCondLst>
                              <p:cond delay="2000"/>
                            </p:stCondLst>
                            <p:childTnLst>
                              <p:par>
                                <p:cTn id="76" presetID="22" presetClass="entr" presetSubtype="2" fill="hold"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right)">
                                      <p:cBhvr>
                                        <p:cTn id="78" dur="500"/>
                                        <p:tgtEl>
                                          <p:spTgt spid="31"/>
                                        </p:tgtEl>
                                      </p:cBhvr>
                                    </p:animEffect>
                                  </p:childTnLst>
                                </p:cTn>
                              </p:par>
                            </p:childTnLst>
                          </p:cTn>
                        </p:par>
                        <p:par>
                          <p:cTn id="79" fill="hold">
                            <p:stCondLst>
                              <p:cond delay="2500"/>
                            </p:stCondLst>
                            <p:childTnLst>
                              <p:par>
                                <p:cTn id="80" presetID="22" presetClass="entr" presetSubtype="1"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up)">
                                      <p:cBhvr>
                                        <p:cTn id="82" dur="500"/>
                                        <p:tgtEl>
                                          <p:spTgt spid="18"/>
                                        </p:tgtEl>
                                      </p:cBhvr>
                                    </p:animEffect>
                                  </p:childTnLst>
                                </p:cTn>
                              </p:par>
                            </p:childTnLst>
                          </p:cTn>
                        </p:par>
                        <p:par>
                          <p:cTn id="83" fill="hold">
                            <p:stCondLst>
                              <p:cond delay="3000"/>
                            </p:stCondLst>
                            <p:childTnLst>
                              <p:par>
                                <p:cTn id="84" presetID="22" presetClass="entr" presetSubtype="1" fill="hold"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wipe(up)">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wipe(left)">
                                      <p:cBhvr>
                                        <p:cTn id="91" dur="500"/>
                                        <p:tgtEl>
                                          <p:spTgt spid="34">
                                            <p:txEl>
                                              <p:pRg st="0" end="0"/>
                                            </p:txEl>
                                          </p:spTgt>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wipe(left)">
                                      <p:cBhvr>
                                        <p:cTn id="94" dur="500"/>
                                        <p:tgtEl>
                                          <p:spTgt spid="35"/>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left)">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left)">
                                      <p:cBhvr>
                                        <p:cTn id="106" dur="500"/>
                                        <p:tgtEl>
                                          <p:spTgt spid="45"/>
                                        </p:tgtEl>
                                      </p:cBhvr>
                                    </p:animEffect>
                                  </p:childTnLst>
                                </p:cTn>
                              </p:par>
                            </p:childTnLst>
                          </p:cTn>
                        </p:par>
                        <p:par>
                          <p:cTn id="107" fill="hold">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wipe(left)">
                                      <p:cBhvr>
                                        <p:cTn id="11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4" grpId="0" animBg="1"/>
      <p:bldP spid="10" grpId="0" animBg="1"/>
      <p:bldP spid="16" grpId="0" animBg="1"/>
      <p:bldP spid="17" grpId="0"/>
      <p:bldP spid="18" grpId="0" animBg="1"/>
      <p:bldP spid="33" grpId="0"/>
      <p:bldP spid="28" grpId="0" animBg="1"/>
      <p:bldP spid="34" grpId="0" build="p"/>
      <p:bldP spid="35" grpId="0"/>
      <p:bldP spid="43" grpId="0"/>
      <p:bldP spid="44" grpId="0"/>
      <p:bldP spid="45" grpId="0"/>
      <p:bldP spid="46" grpId="0"/>
      <p:bldP spid="47"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214</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3.2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ANALYSIS</a:t>
            </a:r>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51520" y="1340768"/>
            <a:ext cx="8712968" cy="1656184"/>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a program that assigns a special discount to an item according to its price as follows:</a:t>
            </a:r>
          </a:p>
          <a:p>
            <a:pPr algn="ctr"/>
            <a:r>
              <a:rPr lang="en-US" dirty="0"/>
              <a:t>If the price is greater than 1,000 SR then it is given a 15% discount; otherwise, the item is given an 18% discount. </a:t>
            </a:r>
          </a:p>
        </p:txBody>
      </p:sp>
      <p:sp>
        <p:nvSpPr>
          <p:cNvPr id="31" name="Rounded Rectangle 30"/>
          <p:cNvSpPr/>
          <p:nvPr/>
        </p:nvSpPr>
        <p:spPr>
          <a:xfrm>
            <a:off x="236951" y="306896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4" name="Rounded Rectangle 33"/>
          <p:cNvSpPr/>
          <p:nvPr/>
        </p:nvSpPr>
        <p:spPr>
          <a:xfrm>
            <a:off x="1619672" y="3068960"/>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Price of the item </a:t>
            </a:r>
            <a:r>
              <a:rPr lang="en-US" dirty="0">
                <a:solidFill>
                  <a:srgbClr val="FF3399"/>
                </a:solidFill>
              </a:rPr>
              <a:t>(variable: price, type: </a:t>
            </a:r>
            <a:r>
              <a:rPr lang="en-US" dirty="0">
                <a:solidFill>
                  <a:srgbClr val="00B0F0"/>
                </a:solidFill>
              </a:rPr>
              <a:t>double</a:t>
            </a:r>
            <a:r>
              <a:rPr lang="en-US" dirty="0">
                <a:solidFill>
                  <a:srgbClr val="FF3399"/>
                </a:solidFill>
              </a:rPr>
              <a:t>)</a:t>
            </a:r>
          </a:p>
        </p:txBody>
      </p:sp>
      <p:sp>
        <p:nvSpPr>
          <p:cNvPr id="35" name="Rounded Rectangle 34"/>
          <p:cNvSpPr/>
          <p:nvPr/>
        </p:nvSpPr>
        <p:spPr>
          <a:xfrm>
            <a:off x="251520" y="3924914"/>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3" name="Rounded Rectangle 42"/>
          <p:cNvSpPr/>
          <p:nvPr/>
        </p:nvSpPr>
        <p:spPr>
          <a:xfrm>
            <a:off x="1634241" y="3924913"/>
            <a:ext cx="7344816" cy="80023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Discount </a:t>
            </a:r>
            <a:r>
              <a:rPr lang="en-US" dirty="0">
                <a:solidFill>
                  <a:srgbClr val="FF3399"/>
                </a:solidFill>
              </a:rPr>
              <a:t>(variable: discount, type: </a:t>
            </a:r>
            <a:r>
              <a:rPr lang="en-US" dirty="0">
                <a:solidFill>
                  <a:srgbClr val="00B0F0"/>
                </a:solidFill>
              </a:rPr>
              <a:t>double</a:t>
            </a:r>
            <a:r>
              <a:rPr lang="en-US" dirty="0">
                <a:solidFill>
                  <a:srgbClr val="FF3399"/>
                </a:solidFill>
              </a:rPr>
              <a:t>)</a:t>
            </a:r>
          </a:p>
        </p:txBody>
      </p:sp>
      <p:sp>
        <p:nvSpPr>
          <p:cNvPr id="44" name="Rounded Rectangle 43"/>
          <p:cNvSpPr/>
          <p:nvPr/>
        </p:nvSpPr>
        <p:spPr>
          <a:xfrm>
            <a:off x="251520" y="5077041"/>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5" name="Rounded Rectangle 44"/>
          <p:cNvSpPr/>
          <p:nvPr/>
        </p:nvSpPr>
        <p:spPr>
          <a:xfrm>
            <a:off x="1634241" y="5077041"/>
            <a:ext cx="7344816" cy="15203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if (</a:t>
            </a:r>
            <a:r>
              <a:rPr lang="en-US" dirty="0">
                <a:solidFill>
                  <a:srgbClr val="FF3399"/>
                </a:solidFill>
              </a:rPr>
              <a:t>price </a:t>
            </a:r>
            <a:r>
              <a:rPr lang="en-US" dirty="0">
                <a:solidFill>
                  <a:schemeClr val="accent1">
                    <a:lumMod val="50000"/>
                  </a:schemeClr>
                </a:solidFill>
              </a:rPr>
              <a:t>&gt; 1000) </a:t>
            </a:r>
            <a:r>
              <a:rPr lang="en-US" dirty="0">
                <a:solidFill>
                  <a:schemeClr val="accent1">
                    <a:lumMod val="50000"/>
                  </a:schemeClr>
                </a:solidFill>
                <a:sym typeface="Wingdings" panose="05000000000000000000" pitchFamily="2" charset="2"/>
              </a:rPr>
              <a:t> </a:t>
            </a:r>
          </a:p>
          <a:p>
            <a:r>
              <a:rPr lang="en-US" dirty="0">
                <a:solidFill>
                  <a:schemeClr val="accent1">
                    <a:lumMod val="50000"/>
                  </a:schemeClr>
                </a:solidFill>
                <a:sym typeface="Wingdings" panose="05000000000000000000" pitchFamily="2" charset="2"/>
              </a:rPr>
              <a:t> 	</a:t>
            </a:r>
            <a:r>
              <a:rPr lang="en-US" dirty="0">
                <a:solidFill>
                  <a:srgbClr val="FF3399"/>
                </a:solidFill>
                <a:sym typeface="Wingdings" panose="05000000000000000000" pitchFamily="2" charset="2"/>
              </a:rPr>
              <a:t>discount </a:t>
            </a:r>
            <a:r>
              <a:rPr lang="en-US" dirty="0">
                <a:solidFill>
                  <a:schemeClr val="accent1">
                    <a:lumMod val="50000"/>
                  </a:schemeClr>
                </a:solidFill>
                <a:sym typeface="Wingdings" panose="05000000000000000000" pitchFamily="2" charset="2"/>
              </a:rPr>
              <a:t>= 0.15</a:t>
            </a:r>
          </a:p>
          <a:p>
            <a:r>
              <a:rPr lang="en-US" dirty="0">
                <a:solidFill>
                  <a:schemeClr val="accent1">
                    <a:lumMod val="50000"/>
                  </a:schemeClr>
                </a:solidFill>
              </a:rPr>
              <a:t>if (</a:t>
            </a:r>
            <a:r>
              <a:rPr lang="en-US" dirty="0">
                <a:solidFill>
                  <a:srgbClr val="FF3399"/>
                </a:solidFill>
              </a:rPr>
              <a:t>price</a:t>
            </a:r>
            <a:r>
              <a:rPr lang="en-US" dirty="0">
                <a:solidFill>
                  <a:schemeClr val="accent1">
                    <a:lumMod val="50000"/>
                  </a:schemeClr>
                </a:solidFill>
              </a:rPr>
              <a:t> &lt;= 1000) </a:t>
            </a:r>
            <a:r>
              <a:rPr lang="en-US" dirty="0">
                <a:solidFill>
                  <a:schemeClr val="accent1">
                    <a:lumMod val="50000"/>
                  </a:schemeClr>
                </a:solidFill>
                <a:sym typeface="Wingdings" panose="05000000000000000000" pitchFamily="2" charset="2"/>
              </a:rPr>
              <a:t>	</a:t>
            </a:r>
          </a:p>
          <a:p>
            <a:r>
              <a:rPr lang="en-US" dirty="0">
                <a:solidFill>
                  <a:srgbClr val="FF3399"/>
                </a:solidFill>
              </a:rPr>
              <a:t>	discount </a:t>
            </a:r>
            <a:r>
              <a:rPr lang="en-US" dirty="0">
                <a:solidFill>
                  <a:schemeClr val="accent1">
                    <a:lumMod val="50000"/>
                  </a:schemeClr>
                </a:solidFill>
              </a:rPr>
              <a:t>= 0.18</a:t>
            </a:r>
          </a:p>
        </p:txBody>
      </p:sp>
    </p:spTree>
    <p:custDataLst>
      <p:tags r:id="rId1"/>
    </p:custDataLst>
    <p:extLst>
      <p:ext uri="{BB962C8B-B14F-4D97-AF65-F5344CB8AC3E}">
        <p14:creationId xmlns:p14="http://schemas.microsoft.com/office/powerpoint/2010/main" val="4018414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34" grpId="0" animBg="1"/>
      <p:bldP spid="35" grpId="0" animBg="1"/>
      <p:bldP spid="43" grpId="0" animBg="1"/>
      <p:bldP spid="44" grpId="0" animBg="1"/>
      <p:bldP spid="45"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CODE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79512" y="1124744"/>
            <a:ext cx="8784976" cy="4524315"/>
            <a:chOff x="323528" y="1236822"/>
            <a:chExt cx="7848872" cy="4393808"/>
          </a:xfrm>
        </p:grpSpPr>
        <p:sp>
          <p:nvSpPr>
            <p:cNvPr id="21" name="TextBox 20"/>
            <p:cNvSpPr txBox="1"/>
            <p:nvPr/>
          </p:nvSpPr>
          <p:spPr>
            <a:xfrm>
              <a:off x="971600" y="1236822"/>
              <a:ext cx="7200800" cy="4393808"/>
            </a:xfrm>
            <a:prstGeom prst="rect">
              <a:avLst/>
            </a:prstGeom>
            <a:solidFill>
              <a:schemeClr val="bg2"/>
            </a:solidFill>
            <a:ln w="28575" cap="rnd" cmpd="thickThin">
              <a:solidFill>
                <a:srgbClr val="0000FF"/>
              </a:solidFill>
            </a:ln>
          </p:spPr>
          <p:txBody>
            <a:bodyPr wrap="square" rtlCol="0">
              <a:spAutoFit/>
            </a:bodyPr>
            <a:lstStyle/>
            <a:p>
              <a:r>
                <a:rPr lang="en-US" sz="1200" dirty="0"/>
                <a:t>// import necessary libraries</a:t>
              </a:r>
            </a:p>
            <a:p>
              <a:r>
                <a:rPr lang="en-US" sz="1200" dirty="0">
                  <a:solidFill>
                    <a:srgbClr val="00B0F0"/>
                  </a:solidFill>
                </a:rPr>
                <a:t>import</a:t>
              </a:r>
              <a:r>
                <a:rPr lang="en-US" sz="1200" dirty="0">
                  <a:solidFill>
                    <a:srgbClr val="0000FF"/>
                  </a:solidFill>
                </a:rPr>
                <a:t> </a:t>
              </a:r>
              <a:r>
                <a:rPr lang="en-US" sz="1200" dirty="0" err="1">
                  <a:solidFill>
                    <a:srgbClr val="0000FF"/>
                  </a:solidFill>
                </a:rPr>
                <a:t>java.util</a:t>
              </a:r>
              <a:r>
                <a:rPr lang="en-US" sz="1200" dirty="0">
                  <a:solidFill>
                    <a:srgbClr val="0000FF"/>
                  </a:solidFill>
                </a:rPr>
                <a:t>.*;		</a:t>
              </a:r>
              <a:r>
                <a:rPr lang="en-US" sz="1200" dirty="0">
                  <a:solidFill>
                    <a:srgbClr val="00B050"/>
                  </a:solidFill>
                </a:rPr>
                <a:t>//contains the class Scanner</a:t>
              </a:r>
            </a:p>
            <a:p>
              <a:r>
                <a:rPr lang="en-US" sz="1200" dirty="0">
                  <a:solidFill>
                    <a:srgbClr val="00B0F0"/>
                  </a:solidFill>
                </a:rPr>
                <a:t>public class</a:t>
              </a:r>
              <a:r>
                <a:rPr lang="en-US" sz="1200" dirty="0">
                  <a:solidFill>
                    <a:srgbClr val="0000FF"/>
                  </a:solidFill>
                </a:rPr>
                <a:t> </a:t>
              </a:r>
              <a:r>
                <a:rPr lang="en-US" sz="1200" dirty="0" err="1">
                  <a:solidFill>
                    <a:srgbClr val="0000FF"/>
                  </a:solidFill>
                </a:rPr>
                <a:t>ifElseStatementN</a:t>
              </a:r>
              <a:endParaRPr lang="en-US" sz="1200" dirty="0">
                <a:solidFill>
                  <a:srgbClr val="0000FF"/>
                </a:solidFill>
              </a:endParaRPr>
            </a:p>
            <a:p>
              <a:r>
                <a:rPr lang="en-US" sz="1200" dirty="0">
                  <a:solidFill>
                    <a:srgbClr val="0000FF"/>
                  </a:solidFill>
                </a:rPr>
                <a:t>{</a:t>
              </a:r>
            </a:p>
            <a:p>
              <a:r>
                <a:rPr lang="en-US" sz="1200" dirty="0">
                  <a:solidFill>
                    <a:srgbClr val="00B050"/>
                  </a:solidFill>
                </a:rPr>
                <a:t>   // instantiate the object console from the class Scanner</a:t>
              </a:r>
            </a:p>
            <a:p>
              <a:r>
                <a:rPr lang="en-US" sz="1200" dirty="0">
                  <a:solidFill>
                    <a:srgbClr val="00B0F0"/>
                  </a:solidFill>
                </a:rPr>
                <a:t>   static </a:t>
              </a:r>
              <a:r>
                <a:rPr lang="en-US" sz="1200" dirty="0">
                  <a:solidFill>
                    <a:srgbClr val="0000FF"/>
                  </a:solidFill>
                </a:rPr>
                <a:t>Scanner console = </a:t>
              </a:r>
              <a:r>
                <a:rPr lang="en-US" sz="1200" dirty="0">
                  <a:solidFill>
                    <a:srgbClr val="00B0F0"/>
                  </a:solidFill>
                </a:rPr>
                <a:t>new</a:t>
              </a:r>
              <a:r>
                <a:rPr lang="en-US" sz="1200" dirty="0">
                  <a:solidFill>
                    <a:srgbClr val="0000FF"/>
                  </a:solidFill>
                </a:rPr>
                <a:t> Scanner (System.in);</a:t>
              </a:r>
            </a:p>
            <a:p>
              <a:r>
                <a:rPr lang="en-US" sz="1200" dirty="0">
                  <a:solidFill>
                    <a:srgbClr val="00B0F0"/>
                  </a:solidFill>
                </a:rPr>
                <a:t>   public static void</a:t>
              </a:r>
              <a:r>
                <a:rPr lang="en-US" sz="1200" dirty="0">
                  <a:solidFill>
                    <a:srgbClr val="0000FF"/>
                  </a:solidFill>
                </a:rPr>
                <a:t> main (String[] </a:t>
              </a:r>
              <a:r>
                <a:rPr lang="en-US" sz="1200" dirty="0" err="1">
                  <a:solidFill>
                    <a:srgbClr val="0000FF"/>
                  </a:solidFill>
                </a:rPr>
                <a:t>args</a:t>
              </a:r>
              <a:r>
                <a:rPr lang="en-US" sz="1200" dirty="0">
                  <a:solidFill>
                    <a:srgbClr val="0000FF"/>
                  </a:solidFill>
                </a:rPr>
                <a:t>)</a:t>
              </a:r>
            </a:p>
            <a:p>
              <a:r>
                <a:rPr lang="en-US" sz="1200" dirty="0">
                  <a:solidFill>
                    <a:srgbClr val="0000FF"/>
                  </a:solidFill>
                </a:rPr>
                <a:t>      {</a:t>
              </a:r>
            </a:p>
            <a:p>
              <a:r>
                <a:rPr lang="en-US" sz="1200" dirty="0">
                  <a:solidFill>
                    <a:srgbClr val="0000FF"/>
                  </a:solidFill>
                </a:rPr>
                <a:t>         </a:t>
              </a:r>
              <a:r>
                <a:rPr lang="en-US" sz="1200" dirty="0"/>
                <a:t>// Declaration section: to declare needed variables</a:t>
              </a:r>
            </a:p>
            <a:p>
              <a:r>
                <a:rPr lang="en-US" sz="1200" dirty="0"/>
                <a:t>             </a:t>
              </a:r>
              <a:r>
                <a:rPr lang="en-US" sz="1200" dirty="0">
                  <a:solidFill>
                    <a:srgbClr val="00B0F0"/>
                  </a:solidFill>
                </a:rPr>
                <a:t>double</a:t>
              </a:r>
              <a:r>
                <a:rPr lang="en-US" sz="1200" dirty="0">
                  <a:solidFill>
                    <a:srgbClr val="0000FF"/>
                  </a:solidFill>
                </a:rPr>
                <a:t> price, discount;</a:t>
              </a:r>
            </a:p>
            <a:p>
              <a:r>
                <a:rPr lang="en-US" sz="1200" dirty="0">
                  <a:solidFill>
                    <a:srgbClr val="0000FF"/>
                  </a:solidFill>
                </a:rPr>
                <a:t>     </a:t>
              </a:r>
              <a:r>
                <a:rPr lang="en-US" sz="1200" dirty="0"/>
                <a:t>         // Input section: to enter values of used variables</a:t>
              </a:r>
            </a:p>
            <a:p>
              <a:r>
                <a:rPr lang="en-US" sz="1200" dirty="0"/>
                <a:t>             </a:t>
              </a:r>
              <a:r>
                <a:rPr lang="en-US" sz="1200" dirty="0" err="1">
                  <a:solidFill>
                    <a:srgbClr val="0000FF"/>
                  </a:solidFill>
                </a:rPr>
                <a:t>System.out.println</a:t>
              </a:r>
              <a:r>
                <a:rPr lang="en-US" sz="1200" dirty="0">
                  <a:solidFill>
                    <a:srgbClr val="0000FF"/>
                  </a:solidFill>
                </a:rPr>
                <a:t> (“Enter the price of the item”);   </a:t>
              </a:r>
              <a:r>
                <a:rPr lang="en-US" sz="1200" dirty="0">
                  <a:solidFill>
                    <a:srgbClr val="00B050"/>
                  </a:solidFill>
                </a:rPr>
                <a:t>//prompt</a:t>
              </a:r>
            </a:p>
            <a:p>
              <a:r>
                <a:rPr lang="en-US" sz="1200" dirty="0">
                  <a:solidFill>
                    <a:srgbClr val="0000FF"/>
                  </a:solidFill>
                </a:rPr>
                <a:t>             price = </a:t>
              </a:r>
              <a:r>
                <a:rPr lang="en-US" sz="1200" dirty="0" err="1">
                  <a:solidFill>
                    <a:srgbClr val="0000FF"/>
                  </a:solidFill>
                </a:rPr>
                <a:t>console.</a:t>
              </a:r>
              <a:r>
                <a:rPr lang="en-US" sz="1200" dirty="0" err="1">
                  <a:solidFill>
                    <a:srgbClr val="00B050"/>
                  </a:solidFill>
                </a:rPr>
                <a:t>nextDouble</a:t>
              </a:r>
              <a:r>
                <a:rPr lang="en-US" sz="1200" dirty="0">
                  <a:solidFill>
                    <a:srgbClr val="00B050"/>
                  </a:solidFill>
                </a:rPr>
                <a:t>()</a:t>
              </a:r>
              <a:r>
                <a:rPr lang="en-US" sz="1200" dirty="0">
                  <a:solidFill>
                    <a:srgbClr val="0000FF"/>
                  </a:solidFill>
                </a:rPr>
                <a:t>;</a:t>
              </a:r>
            </a:p>
            <a:p>
              <a:r>
                <a:rPr lang="en-US" sz="1200" dirty="0"/>
                <a:t>         // Processing section: processing statements</a:t>
              </a:r>
            </a:p>
            <a:p>
              <a:r>
                <a:rPr lang="en-US" sz="1200" dirty="0">
                  <a:solidFill>
                    <a:srgbClr val="0000FF"/>
                  </a:solidFill>
                </a:rPr>
                <a:t>              </a:t>
              </a:r>
              <a:r>
                <a:rPr lang="en-US" sz="1200" dirty="0">
                  <a:solidFill>
                    <a:srgbClr val="00B0F0"/>
                  </a:solidFill>
                </a:rPr>
                <a:t>if</a:t>
              </a:r>
              <a:r>
                <a:rPr lang="en-US" sz="1200" dirty="0">
                  <a:solidFill>
                    <a:srgbClr val="0000FF"/>
                  </a:solidFill>
                </a:rPr>
                <a:t> (price &gt; 1000.0)		</a:t>
              </a:r>
              <a:r>
                <a:rPr lang="en-US" sz="1200" dirty="0">
                  <a:solidFill>
                    <a:srgbClr val="00B050"/>
                  </a:solidFill>
                </a:rPr>
                <a:t>// price is double</a:t>
              </a:r>
              <a:r>
                <a:rPr lang="en-US" sz="1200" dirty="0">
                  <a:solidFill>
                    <a:srgbClr val="0000FF"/>
                  </a:solidFill>
                </a:rPr>
                <a:t> </a:t>
              </a:r>
            </a:p>
            <a:p>
              <a:r>
                <a:rPr lang="en-US" sz="1200" dirty="0">
                  <a:solidFill>
                    <a:srgbClr val="0000FF"/>
                  </a:solidFill>
                </a:rPr>
                <a:t>                  </a:t>
              </a:r>
            </a:p>
            <a:p>
              <a:r>
                <a:rPr lang="en-US" sz="1200" dirty="0">
                  <a:solidFill>
                    <a:srgbClr val="0000FF"/>
                  </a:solidFill>
                </a:rPr>
                <a:t>                  discount = 0.15;</a:t>
              </a:r>
            </a:p>
            <a:p>
              <a:r>
                <a:rPr lang="en-US" sz="1200" dirty="0">
                  <a:solidFill>
                    <a:srgbClr val="00B0F0"/>
                  </a:solidFill>
                </a:rPr>
                <a:t>	 else</a:t>
              </a:r>
            </a:p>
            <a:p>
              <a:r>
                <a:rPr lang="en-US" sz="1200" dirty="0">
                  <a:solidFill>
                    <a:srgbClr val="00B0F0"/>
                  </a:solidFill>
                </a:rPr>
                <a:t>                </a:t>
              </a:r>
              <a:endParaRPr lang="en-US" sz="1200" dirty="0">
                <a:solidFill>
                  <a:srgbClr val="0000FF"/>
                </a:solidFill>
              </a:endParaRPr>
            </a:p>
            <a:p>
              <a:r>
                <a:rPr lang="en-US" sz="1200" dirty="0">
                  <a:solidFill>
                    <a:srgbClr val="0000FF"/>
                  </a:solidFill>
                </a:rPr>
                <a:t>                  discount = 0.18;</a:t>
              </a:r>
            </a:p>
            <a:p>
              <a:r>
                <a:rPr lang="en-US" sz="1200" dirty="0"/>
                <a:t>  // Output section: display program output</a:t>
              </a:r>
            </a:p>
            <a:p>
              <a:r>
                <a:rPr lang="en-US" sz="1200" dirty="0">
                  <a:solidFill>
                    <a:srgbClr val="0000FF"/>
                  </a:solidFill>
                </a:rPr>
                <a:t>             </a:t>
              </a:r>
              <a:r>
                <a:rPr lang="en-US" sz="1200" dirty="0" err="1">
                  <a:solidFill>
                    <a:srgbClr val="0000FF"/>
                  </a:solidFill>
                </a:rPr>
                <a:t>System.out.printf</a:t>
              </a:r>
              <a:r>
                <a:rPr lang="en-US" sz="1200" dirty="0">
                  <a:solidFill>
                    <a:srgbClr val="0000FF"/>
                  </a:solidFill>
                </a:rPr>
                <a:t> (“Discount = %.2f“, discount); </a:t>
              </a:r>
              <a:endParaRPr lang="en-US" sz="1200" dirty="0">
                <a:solidFill>
                  <a:srgbClr val="00B050"/>
                </a:solidFill>
              </a:endParaRPr>
            </a:p>
            <a:p>
              <a:r>
                <a:rPr lang="en-US" sz="1200" dirty="0">
                  <a:solidFill>
                    <a:srgbClr val="0000FF"/>
                  </a:solidFill>
                </a:rPr>
                <a:t>      } </a:t>
              </a:r>
              <a:r>
                <a:rPr lang="en-US" sz="1200" dirty="0"/>
                <a:t>// end main</a:t>
              </a:r>
            </a:p>
            <a:p>
              <a:r>
                <a:rPr lang="en-US" sz="1200" dirty="0">
                  <a:solidFill>
                    <a:srgbClr val="0000FF"/>
                  </a:solidFill>
                </a:rPr>
                <a:t>} </a:t>
              </a:r>
              <a:r>
                <a:rPr lang="en-US" sz="1200" dirty="0"/>
                <a:t>// end class</a:t>
              </a:r>
            </a:p>
          </p:txBody>
        </p:sp>
        <p:sp>
          <p:nvSpPr>
            <p:cNvPr id="22" name="TextBox 21"/>
            <p:cNvSpPr txBox="1"/>
            <p:nvPr/>
          </p:nvSpPr>
          <p:spPr>
            <a:xfrm>
              <a:off x="323528" y="1236822"/>
              <a:ext cx="576064" cy="4393808"/>
            </a:xfrm>
            <a:prstGeom prst="rect">
              <a:avLst/>
            </a:prstGeom>
            <a:noFill/>
          </p:spPr>
          <p:txBody>
            <a:bodyPr wrap="square" rtlCol="0">
              <a:spAutoFit/>
            </a:bodyPr>
            <a:lstStyle/>
            <a:p>
              <a:pPr algn="r"/>
              <a:r>
                <a:rPr lang="en-US" sz="1200" dirty="0">
                  <a:solidFill>
                    <a:srgbClr val="FF0000"/>
                  </a:solidFill>
                </a:rPr>
                <a:t>1</a:t>
              </a:r>
            </a:p>
            <a:p>
              <a:pPr algn="r"/>
              <a:r>
                <a:rPr lang="en-US" sz="1200" dirty="0">
                  <a:solidFill>
                    <a:srgbClr val="FF0000"/>
                  </a:solidFill>
                </a:rPr>
                <a:t>2</a:t>
              </a:r>
            </a:p>
            <a:p>
              <a:pPr algn="r"/>
              <a:r>
                <a:rPr lang="en-US" sz="1200" dirty="0">
                  <a:solidFill>
                    <a:srgbClr val="FF0000"/>
                  </a:solidFill>
                </a:rPr>
                <a:t>3</a:t>
              </a:r>
            </a:p>
            <a:p>
              <a:pPr algn="r"/>
              <a:r>
                <a:rPr lang="en-US" sz="1200" dirty="0">
                  <a:solidFill>
                    <a:srgbClr val="FF0000"/>
                  </a:solidFill>
                </a:rPr>
                <a:t>4</a:t>
              </a:r>
            </a:p>
            <a:p>
              <a:pPr algn="r"/>
              <a:r>
                <a:rPr lang="en-US" sz="1200" dirty="0">
                  <a:solidFill>
                    <a:srgbClr val="FF0000"/>
                  </a:solidFill>
                </a:rPr>
                <a:t>5</a:t>
              </a:r>
            </a:p>
            <a:p>
              <a:pPr algn="r"/>
              <a:r>
                <a:rPr lang="en-US" sz="1200" dirty="0">
                  <a:solidFill>
                    <a:srgbClr val="FF0000"/>
                  </a:solidFill>
                </a:rPr>
                <a:t>6</a:t>
              </a:r>
            </a:p>
            <a:p>
              <a:pPr algn="r"/>
              <a:r>
                <a:rPr lang="en-US" sz="1200" dirty="0">
                  <a:solidFill>
                    <a:srgbClr val="FF0000"/>
                  </a:solidFill>
                </a:rPr>
                <a:t>7</a:t>
              </a:r>
            </a:p>
            <a:p>
              <a:pPr algn="r"/>
              <a:r>
                <a:rPr lang="en-US" sz="1200" dirty="0">
                  <a:solidFill>
                    <a:srgbClr val="FF0000"/>
                  </a:solidFill>
                </a:rPr>
                <a:t>8</a:t>
              </a:r>
            </a:p>
            <a:p>
              <a:pPr algn="r"/>
              <a:r>
                <a:rPr lang="en-US" sz="1200" dirty="0">
                  <a:solidFill>
                    <a:srgbClr val="FF0000"/>
                  </a:solidFill>
                </a:rPr>
                <a:t>9</a:t>
              </a:r>
            </a:p>
            <a:p>
              <a:pPr algn="r"/>
              <a:r>
                <a:rPr lang="en-US" sz="1200" dirty="0">
                  <a:solidFill>
                    <a:srgbClr val="FF0000"/>
                  </a:solidFill>
                </a:rPr>
                <a:t>10</a:t>
              </a:r>
            </a:p>
            <a:p>
              <a:pPr algn="r"/>
              <a:r>
                <a:rPr lang="en-US" sz="1200" dirty="0">
                  <a:solidFill>
                    <a:srgbClr val="FF0000"/>
                  </a:solidFill>
                </a:rPr>
                <a:t>11</a:t>
              </a:r>
            </a:p>
            <a:p>
              <a:pPr algn="r"/>
              <a:r>
                <a:rPr lang="en-US" sz="1200" dirty="0">
                  <a:solidFill>
                    <a:srgbClr val="FF0000"/>
                  </a:solidFill>
                </a:rPr>
                <a:t>12</a:t>
              </a:r>
            </a:p>
            <a:p>
              <a:pPr algn="r"/>
              <a:r>
                <a:rPr lang="en-US" sz="1200" dirty="0">
                  <a:solidFill>
                    <a:srgbClr val="FF0000"/>
                  </a:solidFill>
                </a:rPr>
                <a:t>13</a:t>
              </a:r>
            </a:p>
            <a:p>
              <a:pPr algn="r"/>
              <a:r>
                <a:rPr lang="en-US" sz="1200" dirty="0">
                  <a:solidFill>
                    <a:srgbClr val="FF0000"/>
                  </a:solidFill>
                </a:rPr>
                <a:t>14</a:t>
              </a:r>
            </a:p>
            <a:p>
              <a:pPr algn="r"/>
              <a:r>
                <a:rPr lang="en-US" sz="1200" dirty="0">
                  <a:solidFill>
                    <a:srgbClr val="FF0000"/>
                  </a:solidFill>
                </a:rPr>
                <a:t>15</a:t>
              </a:r>
            </a:p>
            <a:p>
              <a:pPr algn="r"/>
              <a:r>
                <a:rPr lang="en-US" sz="1200" dirty="0">
                  <a:solidFill>
                    <a:srgbClr val="FF0000"/>
                  </a:solidFill>
                </a:rPr>
                <a:t>16</a:t>
              </a:r>
            </a:p>
            <a:p>
              <a:pPr algn="r"/>
              <a:r>
                <a:rPr lang="en-US" sz="1200" dirty="0">
                  <a:solidFill>
                    <a:srgbClr val="FF0000"/>
                  </a:solidFill>
                </a:rPr>
                <a:t>17</a:t>
              </a:r>
            </a:p>
            <a:p>
              <a:pPr algn="r"/>
              <a:r>
                <a:rPr lang="en-US" sz="1200" dirty="0">
                  <a:solidFill>
                    <a:srgbClr val="FF0000"/>
                  </a:solidFill>
                </a:rPr>
                <a:t>18</a:t>
              </a:r>
            </a:p>
            <a:p>
              <a:pPr algn="r"/>
              <a:r>
                <a:rPr lang="en-US" sz="1200" dirty="0">
                  <a:solidFill>
                    <a:srgbClr val="FF0000"/>
                  </a:solidFill>
                </a:rPr>
                <a:t>19</a:t>
              </a:r>
            </a:p>
            <a:p>
              <a:pPr algn="r"/>
              <a:r>
                <a:rPr lang="en-US" sz="1200" dirty="0">
                  <a:solidFill>
                    <a:srgbClr val="FF0000"/>
                  </a:solidFill>
                </a:rPr>
                <a:t>20</a:t>
              </a:r>
            </a:p>
            <a:p>
              <a:pPr algn="r"/>
              <a:r>
                <a:rPr lang="en-US" sz="1200" dirty="0">
                  <a:solidFill>
                    <a:srgbClr val="FF0000"/>
                  </a:solidFill>
                </a:rPr>
                <a:t>21</a:t>
              </a:r>
            </a:p>
            <a:p>
              <a:pPr algn="r"/>
              <a:r>
                <a:rPr lang="en-US" sz="1200" dirty="0">
                  <a:solidFill>
                    <a:srgbClr val="FF0000"/>
                  </a:solidFill>
                </a:rPr>
                <a:t>22</a:t>
              </a:r>
            </a:p>
            <a:p>
              <a:pPr algn="r"/>
              <a:r>
                <a:rPr lang="en-US" sz="1200" dirty="0">
                  <a:solidFill>
                    <a:srgbClr val="FF0000"/>
                  </a:solidFill>
                </a:rPr>
                <a:t>23</a:t>
              </a:r>
            </a:p>
            <a:p>
              <a:pPr algn="r"/>
              <a:r>
                <a:rPr lang="en-US" sz="1200" dirty="0">
                  <a:solidFill>
                    <a:srgbClr val="FF0000"/>
                  </a:solidFill>
                </a:rPr>
                <a:t>24</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3.2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215</a:t>
            </a:fld>
            <a:endParaRPr lang="en-US"/>
          </a:p>
        </p:txBody>
      </p:sp>
    </p:spTree>
    <p:extLst>
      <p:ext uri="{BB962C8B-B14F-4D97-AF65-F5344CB8AC3E}">
        <p14:creationId xmlns:p14="http://schemas.microsoft.com/office/powerpoint/2010/main" val="188513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0">
              <a:schemeClr val="bg1">
                <a:tint val="65000"/>
                <a:satMod val="300000"/>
              </a:schemeClr>
            </a:gs>
          </a:gsLst>
          <a:lin ang="2700000" scaled="1"/>
          <a:tileRect/>
        </a:gradFill>
        <a:effectLst/>
      </p:bgPr>
    </p:bg>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rtlCol="0"/>
          <a:lstStyle/>
          <a:p>
            <a:pPr algn="l" fontAlgn="auto">
              <a:spcBef>
                <a:spcPts val="0"/>
              </a:spcBef>
              <a:spcAft>
                <a:spcPts val="0"/>
              </a:spcAft>
              <a:defRPr/>
            </a:pPr>
            <a:r>
              <a:rPr lang="en-US">
                <a:solidFill>
                  <a:prstClr val="black">
                    <a:tint val="75000"/>
                  </a:prstClr>
                </a:solidFill>
                <a:latin typeface="Tw Cen MT"/>
                <a:cs typeface="+mn-cs"/>
              </a:rPr>
              <a:t>Java Programming: From Problem Analysis to Program Design, D.S. Malik</a:t>
            </a:r>
          </a:p>
        </p:txBody>
      </p:sp>
      <p:sp>
        <p:nvSpPr>
          <p:cNvPr id="13314" name="Espace réservé du numéro de diapositive 2"/>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80000"/>
              </a:lnSpc>
            </a:pPr>
            <a:fld id="{59ED3FF7-FF3A-4232-B2D7-46A8875D3B85}" type="slidenum">
              <a:rPr lang="fr-FR" altLang="en-US" sz="1200">
                <a:solidFill>
                  <a:srgbClr val="898989"/>
                </a:solidFill>
                <a:latin typeface="Calibri" pitchFamily="34" charset="0"/>
              </a:rPr>
              <a:pPr eaLnBrk="1" hangingPunct="1">
                <a:lnSpc>
                  <a:spcPct val="80000"/>
                </a:lnSpc>
              </a:pPr>
              <a:t>216</a:t>
            </a:fld>
            <a:endParaRPr lang="fr-FR" altLang="en-US" sz="1200">
              <a:solidFill>
                <a:srgbClr val="898989"/>
              </a:solidFill>
              <a:latin typeface="Calibri" pitchFamily="34" charset="0"/>
            </a:endParaRPr>
          </a:p>
        </p:txBody>
      </p:sp>
      <p:sp>
        <p:nvSpPr>
          <p:cNvPr id="14337" name="Title 1"/>
          <p:cNvSpPr>
            <a:spLocks noGrp="1"/>
          </p:cNvSpPr>
          <p:nvPr>
            <p:ph type="title" idx="4294967295"/>
          </p:nvPr>
        </p:nvSpPr>
        <p:spPr>
          <a:xfrm>
            <a:off x="0" y="274638"/>
            <a:ext cx="8229600" cy="1143000"/>
          </a:xfrm>
        </p:spPr>
        <p:txBody>
          <a:bodyPr/>
          <a:lstStyle/>
          <a:p>
            <a:r>
              <a:rPr lang="en-US" altLang="en-US"/>
              <a:t>Two-Way Selection</a:t>
            </a:r>
          </a:p>
        </p:txBody>
      </p:sp>
      <p:sp>
        <p:nvSpPr>
          <p:cNvPr id="14340" name="Text Box 2"/>
          <p:cNvSpPr txBox="1">
            <a:spLocks noChangeArrowheads="1"/>
          </p:cNvSpPr>
          <p:nvPr/>
        </p:nvSpPr>
        <p:spPr bwMode="auto">
          <a:xfrm>
            <a:off x="36513" y="1295400"/>
            <a:ext cx="9107487" cy="59708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b="1" dirty="0">
                <a:solidFill>
                  <a:prstClr val="black"/>
                </a:solidFill>
                <a:latin typeface="Times New Roman" pitchFamily="18" charset="0"/>
              </a:rPr>
              <a:t>Example 4-14</a:t>
            </a:r>
            <a:endParaRPr lang="en-US" altLang="en-US" dirty="0">
              <a:solidFill>
                <a:prstClr val="black"/>
              </a:solidFill>
              <a:latin typeface="Times New Roman" pitchFamily="18" charset="0"/>
            </a:endParaRPr>
          </a:p>
          <a:p>
            <a:pPr eaLnBrk="1" fontAlgn="base" hangingPunct="1">
              <a:spcBef>
                <a:spcPct val="0"/>
              </a:spcBef>
              <a:spcAft>
                <a:spcPct val="0"/>
              </a:spcAft>
            </a:pPr>
            <a:r>
              <a:rPr lang="en-US" altLang="en-US" sz="2000" b="1" dirty="0">
                <a:solidFill>
                  <a:srgbClr val="339933"/>
                </a:solidFill>
                <a:latin typeface="Courier New" pitchFamily="49" charset="0"/>
                <a:cs typeface="Courier New" pitchFamily="49" charset="0"/>
              </a:rPr>
              <a:t>//The following statement shows an example of a syntax error… </a:t>
            </a:r>
            <a:r>
              <a:rPr lang="en-US" altLang="en-US" sz="2000" b="1" dirty="0">
                <a:solidFill>
                  <a:srgbClr val="FF0000"/>
                </a:solidFill>
                <a:latin typeface="Courier New" pitchFamily="49" charset="0"/>
                <a:cs typeface="Courier New" pitchFamily="49" charset="0"/>
              </a:rPr>
              <a:t>WHY ?</a:t>
            </a:r>
          </a:p>
          <a:p>
            <a:pPr eaLnBrk="1" fontAlgn="base" hangingPunct="1">
              <a:spcBef>
                <a:spcPct val="0"/>
              </a:spcBef>
              <a:spcAft>
                <a:spcPct val="0"/>
              </a:spcAft>
            </a:pPr>
            <a:r>
              <a:rPr lang="en-US" altLang="en-US" sz="1800" dirty="0">
                <a:solidFill>
                  <a:srgbClr val="333399"/>
                </a:solidFill>
                <a:latin typeface="Courier New" pitchFamily="49" charset="0"/>
              </a:rPr>
              <a:t>if</a:t>
            </a:r>
            <a:r>
              <a:rPr lang="en-US" altLang="en-US" sz="1800" dirty="0">
                <a:solidFill>
                  <a:prstClr val="black"/>
                </a:solidFill>
                <a:latin typeface="Courier New" pitchFamily="49" charset="0"/>
              </a:rPr>
              <a:t> (hours &gt; 40.0)</a:t>
            </a:r>
            <a:r>
              <a:rPr lang="en-US" altLang="en-US" sz="2800" b="1" dirty="0">
                <a:solidFill>
                  <a:srgbClr val="CC0000"/>
                </a:solidFill>
                <a:latin typeface="Courier New" pitchFamily="49" charset="0"/>
              </a:rPr>
              <a:t>;</a:t>
            </a:r>
            <a:r>
              <a:rPr lang="en-US" altLang="en-US" sz="1800" dirty="0">
                <a:solidFill>
                  <a:prstClr val="black"/>
                </a:solidFill>
                <a:latin typeface="Courier New" pitchFamily="49" charset="0"/>
              </a:rPr>
              <a:t>                       </a:t>
            </a:r>
            <a:r>
              <a:rPr lang="en-US" altLang="en-US" sz="1800" dirty="0">
                <a:solidFill>
                  <a:srgbClr val="339933"/>
                </a:solidFill>
                <a:latin typeface="Courier New" pitchFamily="49" charset="0"/>
              </a:rPr>
              <a:t>//Line 1</a:t>
            </a:r>
          </a:p>
          <a:p>
            <a:pPr eaLnBrk="1" fontAlgn="base" hangingPunct="1">
              <a:spcBef>
                <a:spcPct val="0"/>
              </a:spcBef>
              <a:spcAft>
                <a:spcPct val="0"/>
              </a:spcAft>
            </a:pPr>
            <a:r>
              <a:rPr lang="en-US" altLang="en-US" sz="1800" dirty="0">
                <a:solidFill>
                  <a:prstClr val="black"/>
                </a:solidFill>
                <a:latin typeface="Courier New" pitchFamily="49" charset="0"/>
              </a:rPr>
              <a:t>    wages = 40.0 * rate + 1.5 * rate *(hours - 40.0); </a:t>
            </a:r>
            <a:r>
              <a:rPr lang="en-US" altLang="en-US" sz="1800" dirty="0">
                <a:solidFill>
                  <a:srgbClr val="339933"/>
                </a:solidFill>
                <a:latin typeface="Courier New" pitchFamily="49" charset="0"/>
              </a:rPr>
              <a:t>//Line 2</a:t>
            </a:r>
          </a:p>
          <a:p>
            <a:pPr eaLnBrk="1" fontAlgn="base" hangingPunct="1">
              <a:spcBef>
                <a:spcPct val="0"/>
              </a:spcBef>
              <a:spcAft>
                <a:spcPct val="0"/>
              </a:spcAft>
            </a:pPr>
            <a:r>
              <a:rPr lang="en-US" altLang="en-US" sz="1800" dirty="0">
                <a:solidFill>
                  <a:srgbClr val="333399"/>
                </a:solidFill>
                <a:latin typeface="Courier New" pitchFamily="49" charset="0"/>
              </a:rPr>
              <a:t>else</a:t>
            </a:r>
            <a:r>
              <a:rPr lang="en-US" altLang="en-US" sz="1800" dirty="0">
                <a:solidFill>
                  <a:prstClr val="black"/>
                </a:solidFill>
                <a:latin typeface="Courier New" pitchFamily="49" charset="0"/>
              </a:rPr>
              <a:t>                                     </a:t>
            </a:r>
            <a:r>
              <a:rPr lang="en-US" altLang="en-US" sz="1800" dirty="0">
                <a:solidFill>
                  <a:srgbClr val="339933"/>
                </a:solidFill>
                <a:latin typeface="Courier New" pitchFamily="49" charset="0"/>
              </a:rPr>
              <a:t>//Line 3</a:t>
            </a:r>
          </a:p>
          <a:p>
            <a:pPr eaLnBrk="1" fontAlgn="base" hangingPunct="1">
              <a:spcBef>
                <a:spcPct val="0"/>
              </a:spcBef>
              <a:spcAft>
                <a:spcPct val="0"/>
              </a:spcAft>
            </a:pPr>
            <a:r>
              <a:rPr lang="en-US" altLang="en-US" sz="1800" dirty="0">
                <a:solidFill>
                  <a:prstClr val="black"/>
                </a:solidFill>
                <a:latin typeface="Courier New" pitchFamily="49" charset="0"/>
              </a:rPr>
              <a:t>    wages = hours * rate;                </a:t>
            </a:r>
            <a:r>
              <a:rPr lang="en-US" altLang="en-US" sz="1800" dirty="0">
                <a:solidFill>
                  <a:srgbClr val="339933"/>
                </a:solidFill>
                <a:latin typeface="Courier New" pitchFamily="49" charset="0"/>
              </a:rPr>
              <a:t>//Line 4</a:t>
            </a:r>
          </a:p>
          <a:p>
            <a:pPr eaLnBrk="1" fontAlgn="base" hangingPunct="1">
              <a:spcBef>
                <a:spcPct val="0"/>
              </a:spcBef>
              <a:spcAft>
                <a:spcPct val="0"/>
              </a:spcAft>
            </a:pPr>
            <a:endParaRPr lang="en-US" altLang="en-US" sz="1800" dirty="0">
              <a:solidFill>
                <a:prstClr val="black"/>
              </a:solidFill>
              <a:latin typeface="Courier New" pitchFamily="49" charset="0"/>
            </a:endParaRPr>
          </a:p>
          <a:p>
            <a:pPr eaLnBrk="1" fontAlgn="base" hangingPunct="1">
              <a:spcBef>
                <a:spcPct val="0"/>
              </a:spcBef>
              <a:spcAft>
                <a:spcPct val="0"/>
              </a:spcAft>
            </a:pPr>
            <a:endParaRPr lang="en-US" altLang="en-US" sz="1800" dirty="0">
              <a:solidFill>
                <a:prstClr val="black"/>
              </a:solidFill>
              <a:latin typeface="Courier New" pitchFamily="49" charset="0"/>
            </a:endParaRPr>
          </a:p>
          <a:p>
            <a:pPr eaLnBrk="1" fontAlgn="base" hangingPunct="1">
              <a:spcBef>
                <a:spcPct val="0"/>
              </a:spcBef>
              <a:spcAft>
                <a:spcPct val="0"/>
              </a:spcAft>
              <a:buSzPct val="120000"/>
              <a:buFontTx/>
              <a:buChar char="•"/>
            </a:pPr>
            <a:r>
              <a:rPr lang="en-US" altLang="en-US" sz="2200" dirty="0">
                <a:solidFill>
                  <a:prstClr val="black"/>
                </a:solidFill>
                <a:latin typeface="Times New Roman" pitchFamily="18" charset="0"/>
              </a:rPr>
              <a:t>Because a semicolon follows the closing parenthesis of the </a:t>
            </a:r>
            <a:r>
              <a:rPr lang="en-US" altLang="en-US" sz="2200" dirty="0">
                <a:solidFill>
                  <a:srgbClr val="333399"/>
                </a:solidFill>
                <a:latin typeface="Courier New" pitchFamily="49" charset="0"/>
              </a:rPr>
              <a:t>if</a:t>
            </a:r>
            <a:r>
              <a:rPr lang="en-US" altLang="en-US" sz="2200" dirty="0">
                <a:solidFill>
                  <a:prstClr val="black"/>
                </a:solidFill>
                <a:latin typeface="Times New Roman" pitchFamily="18" charset="0"/>
              </a:rPr>
              <a:t> statement (Line 1), the </a:t>
            </a:r>
            <a:r>
              <a:rPr lang="en-US" altLang="en-US" sz="2200" dirty="0">
                <a:solidFill>
                  <a:srgbClr val="333399"/>
                </a:solidFill>
                <a:latin typeface="Courier New" pitchFamily="49" charset="0"/>
              </a:rPr>
              <a:t>else</a:t>
            </a:r>
            <a:r>
              <a:rPr lang="en-US" altLang="en-US" sz="2200" dirty="0">
                <a:solidFill>
                  <a:prstClr val="black"/>
                </a:solidFill>
                <a:latin typeface="Times New Roman" pitchFamily="18" charset="0"/>
              </a:rPr>
              <a:t> statement stands alone. </a:t>
            </a:r>
          </a:p>
          <a:p>
            <a:pPr eaLnBrk="1" fontAlgn="base" hangingPunct="1">
              <a:spcBef>
                <a:spcPct val="0"/>
              </a:spcBef>
              <a:spcAft>
                <a:spcPct val="0"/>
              </a:spcAft>
              <a:buSzPct val="120000"/>
              <a:buFontTx/>
              <a:buChar char="•"/>
            </a:pPr>
            <a:r>
              <a:rPr lang="en-US" altLang="en-US" sz="2200" dirty="0">
                <a:solidFill>
                  <a:prstClr val="black"/>
                </a:solidFill>
                <a:latin typeface="Times New Roman" pitchFamily="18" charset="0"/>
              </a:rPr>
              <a:t>The semicolon at the end of the </a:t>
            </a:r>
            <a:r>
              <a:rPr lang="en-US" altLang="en-US" sz="2200" dirty="0">
                <a:solidFill>
                  <a:srgbClr val="333399"/>
                </a:solidFill>
                <a:latin typeface="Courier New" pitchFamily="49" charset="0"/>
              </a:rPr>
              <a:t>if</a:t>
            </a:r>
            <a:r>
              <a:rPr lang="en-US" altLang="en-US" sz="2200" dirty="0">
                <a:solidFill>
                  <a:prstClr val="black"/>
                </a:solidFill>
                <a:latin typeface="Times New Roman" pitchFamily="18" charset="0"/>
              </a:rPr>
              <a:t> statement (see Line 1) ends the </a:t>
            </a:r>
            <a:r>
              <a:rPr lang="en-US" altLang="en-US" sz="2200" dirty="0">
                <a:solidFill>
                  <a:srgbClr val="333399"/>
                </a:solidFill>
                <a:latin typeface="Courier New" pitchFamily="49" charset="0"/>
              </a:rPr>
              <a:t>if</a:t>
            </a:r>
            <a:r>
              <a:rPr lang="en-US" altLang="en-US" sz="2200" dirty="0">
                <a:solidFill>
                  <a:prstClr val="black"/>
                </a:solidFill>
                <a:latin typeface="Times New Roman" pitchFamily="18" charset="0"/>
              </a:rPr>
              <a:t> statement. </a:t>
            </a:r>
          </a:p>
          <a:p>
            <a:pPr eaLnBrk="1" fontAlgn="base" hangingPunct="1">
              <a:spcBef>
                <a:spcPct val="0"/>
              </a:spcBef>
              <a:spcAft>
                <a:spcPct val="0"/>
              </a:spcAft>
              <a:buSzPct val="120000"/>
              <a:buFontTx/>
              <a:buChar char="•"/>
            </a:pPr>
            <a:r>
              <a:rPr lang="en-US" altLang="en-US" sz="2200" dirty="0">
                <a:solidFill>
                  <a:prstClr val="black"/>
                </a:solidFill>
                <a:latin typeface="Times New Roman" pitchFamily="18" charset="0"/>
              </a:rPr>
              <a:t>The statement at Line 2 separates the else clause from the </a:t>
            </a:r>
            <a:r>
              <a:rPr lang="en-US" altLang="en-US" sz="2200" dirty="0">
                <a:solidFill>
                  <a:srgbClr val="333399"/>
                </a:solidFill>
                <a:latin typeface="Courier New" pitchFamily="49" charset="0"/>
              </a:rPr>
              <a:t>if</a:t>
            </a:r>
            <a:r>
              <a:rPr lang="en-US" altLang="en-US" sz="2200" dirty="0">
                <a:solidFill>
                  <a:prstClr val="black"/>
                </a:solidFill>
                <a:latin typeface="Times New Roman" pitchFamily="18" charset="0"/>
              </a:rPr>
              <a:t> statement. That is, </a:t>
            </a:r>
            <a:r>
              <a:rPr lang="en-US" altLang="en-US" sz="2200" dirty="0">
                <a:solidFill>
                  <a:srgbClr val="333399"/>
                </a:solidFill>
                <a:latin typeface="Courier New" pitchFamily="49" charset="0"/>
              </a:rPr>
              <a:t>else</a:t>
            </a:r>
            <a:r>
              <a:rPr lang="en-US" altLang="en-US" sz="2200" dirty="0">
                <a:solidFill>
                  <a:prstClr val="black"/>
                </a:solidFill>
                <a:latin typeface="Times New Roman" pitchFamily="18" charset="0"/>
              </a:rPr>
              <a:t> is by itself. </a:t>
            </a:r>
          </a:p>
          <a:p>
            <a:pPr eaLnBrk="1" fontAlgn="base" hangingPunct="1">
              <a:spcBef>
                <a:spcPct val="0"/>
              </a:spcBef>
              <a:spcAft>
                <a:spcPct val="0"/>
              </a:spcAft>
              <a:buSzPct val="120000"/>
              <a:buFontTx/>
              <a:buChar char="•"/>
            </a:pPr>
            <a:r>
              <a:rPr lang="en-US" altLang="en-US" sz="2200" dirty="0">
                <a:solidFill>
                  <a:prstClr val="black"/>
                </a:solidFill>
                <a:latin typeface="Times New Roman" pitchFamily="18" charset="0"/>
              </a:rPr>
              <a:t>Because there is no separate </a:t>
            </a:r>
            <a:r>
              <a:rPr lang="en-US" altLang="en-US" sz="2200" dirty="0">
                <a:solidFill>
                  <a:srgbClr val="333399"/>
                </a:solidFill>
                <a:latin typeface="Courier New" pitchFamily="49" charset="0"/>
              </a:rPr>
              <a:t>else</a:t>
            </a:r>
            <a:r>
              <a:rPr lang="en-US" altLang="en-US" sz="2200" dirty="0">
                <a:solidFill>
                  <a:prstClr val="black"/>
                </a:solidFill>
                <a:latin typeface="Times New Roman" pitchFamily="18" charset="0"/>
              </a:rPr>
              <a:t> statement in Java, this code generates a syntax error.</a:t>
            </a:r>
          </a:p>
          <a:p>
            <a:pPr eaLnBrk="1" fontAlgn="base" hangingPunct="1">
              <a:spcBef>
                <a:spcPct val="0"/>
              </a:spcBef>
              <a:spcAft>
                <a:spcPct val="0"/>
              </a:spcAft>
            </a:pPr>
            <a:endParaRPr lang="en-US" altLang="en-US" dirty="0">
              <a:solidFill>
                <a:prstClr val="black"/>
              </a:solidFill>
              <a:latin typeface="Courier New" pitchFamily="49" charset="0"/>
            </a:endParaRPr>
          </a:p>
        </p:txBody>
      </p:sp>
    </p:spTree>
    <p:extLst>
      <p:ext uri="{BB962C8B-B14F-4D97-AF65-F5344CB8AC3E}">
        <p14:creationId xmlns:p14="http://schemas.microsoft.com/office/powerpoint/2010/main" val="185902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40">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4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217</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2.2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677111" y="1340768"/>
            <a:ext cx="3614971" cy="208823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if (logical expression) </a:t>
            </a:r>
          </a:p>
          <a:p>
            <a:r>
              <a:rPr lang="en-US" dirty="0">
                <a:solidFill>
                  <a:srgbClr val="00B0F0"/>
                </a:solidFill>
              </a:rPr>
              <a:t>   {</a:t>
            </a:r>
          </a:p>
          <a:p>
            <a:r>
              <a:rPr lang="en-US" dirty="0">
                <a:solidFill>
                  <a:srgbClr val="00B0F0"/>
                </a:solidFill>
              </a:rPr>
              <a:t>    statement 1;</a:t>
            </a:r>
          </a:p>
          <a:p>
            <a:r>
              <a:rPr lang="en-US" dirty="0">
                <a:solidFill>
                  <a:srgbClr val="00B0F0"/>
                </a:solidFill>
              </a:rPr>
              <a:t>    statement 2;</a:t>
            </a:r>
          </a:p>
          <a:p>
            <a:r>
              <a:rPr lang="en-US" dirty="0">
                <a:solidFill>
                  <a:srgbClr val="00B0F0"/>
                </a:solidFill>
              </a:rPr>
              <a:t>    …</a:t>
            </a:r>
          </a:p>
          <a:p>
            <a:r>
              <a:rPr lang="en-US" dirty="0">
                <a:solidFill>
                  <a:srgbClr val="00B0F0"/>
                </a:solidFill>
              </a:rPr>
              <a:t>    statement n;</a:t>
            </a:r>
          </a:p>
          <a:p>
            <a:r>
              <a:rPr lang="en-US" dirty="0">
                <a:solidFill>
                  <a:srgbClr val="00B0F0"/>
                </a:solidFill>
              </a:rPr>
              <a:t>   }</a:t>
            </a:r>
            <a:endParaRPr lang="en-US" dirty="0">
              <a:solidFill>
                <a:schemeClr val="accent1">
                  <a:lumMod val="50000"/>
                </a:schemeClr>
              </a:solidFill>
            </a:endParaRPr>
          </a:p>
        </p:txBody>
      </p:sp>
      <p:sp>
        <p:nvSpPr>
          <p:cNvPr id="12" name="Rounded Rectangle 11"/>
          <p:cNvSpPr/>
          <p:nvPr/>
        </p:nvSpPr>
        <p:spPr>
          <a:xfrm>
            <a:off x="236951" y="134076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13" name="Rounded Rectangle 12"/>
          <p:cNvSpPr/>
          <p:nvPr/>
        </p:nvSpPr>
        <p:spPr>
          <a:xfrm>
            <a:off x="6444208" y="1340768"/>
            <a:ext cx="216024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FLOWCHART</a:t>
            </a:r>
          </a:p>
        </p:txBody>
      </p:sp>
      <p:sp>
        <p:nvSpPr>
          <p:cNvPr id="4" name="Oval 3"/>
          <p:cNvSpPr/>
          <p:nvPr/>
        </p:nvSpPr>
        <p:spPr>
          <a:xfrm>
            <a:off x="7272300" y="2348880"/>
            <a:ext cx="360040" cy="360040"/>
          </a:xfrm>
          <a:prstGeom prst="ellipse">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Flowchart: Decision 9"/>
          <p:cNvSpPr/>
          <p:nvPr/>
        </p:nvSpPr>
        <p:spPr>
          <a:xfrm>
            <a:off x="6012160" y="3212976"/>
            <a:ext cx="2880320" cy="1440160"/>
          </a:xfrm>
          <a:prstGeom prst="flowChartDecision">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Logical Expression?</a:t>
            </a:r>
          </a:p>
        </p:txBody>
      </p:sp>
      <p:sp>
        <p:nvSpPr>
          <p:cNvPr id="16" name="AutoShape 72"/>
          <p:cNvSpPr>
            <a:spLocks noChangeArrowheads="1"/>
          </p:cNvSpPr>
          <p:nvPr/>
        </p:nvSpPr>
        <p:spPr bwMode="auto">
          <a:xfrm>
            <a:off x="4572001" y="4448691"/>
            <a:ext cx="1425590" cy="420469"/>
          </a:xfrm>
          <a:prstGeom prst="flowChartProcess">
            <a:avLst/>
          </a:prstGeom>
          <a:solidFill>
            <a:srgbClr val="92D050"/>
          </a:solidFill>
          <a:ln w="28575">
            <a:solidFill>
              <a:schemeClr val="tx1"/>
            </a:solidFill>
            <a:miter lim="800000"/>
            <a:headEnd/>
            <a:tailEnd/>
          </a:ln>
          <a:effectLst/>
        </p:spPr>
        <p:txBody>
          <a:bodyPr wrap="none" anchor="ctr"/>
          <a:lstStyle/>
          <a:p>
            <a:pPr algn="ctr"/>
            <a:r>
              <a:rPr lang="en-US" sz="1600" dirty="0">
                <a:latin typeface="Arial" charset="0"/>
                <a:cs typeface="Arial" charset="0"/>
              </a:rPr>
              <a:t>Statement 1</a:t>
            </a:r>
            <a:endParaRPr lang="en-US" sz="1600" dirty="0">
              <a:solidFill>
                <a:srgbClr val="0000FF"/>
              </a:solidFill>
              <a:effectLst/>
              <a:latin typeface="Arial" charset="0"/>
              <a:cs typeface="Arial" charset="0"/>
            </a:endParaRPr>
          </a:p>
        </p:txBody>
      </p:sp>
      <p:sp>
        <p:nvSpPr>
          <p:cNvPr id="17" name="TextBox 16"/>
          <p:cNvSpPr txBox="1"/>
          <p:nvPr/>
        </p:nvSpPr>
        <p:spPr>
          <a:xfrm>
            <a:off x="5433159" y="3537012"/>
            <a:ext cx="683086" cy="307777"/>
          </a:xfrm>
          <a:prstGeom prst="rect">
            <a:avLst/>
          </a:prstGeom>
          <a:noFill/>
        </p:spPr>
        <p:txBody>
          <a:bodyPr wrap="square" rtlCol="0">
            <a:spAutoFit/>
          </a:bodyPr>
          <a:lstStyle/>
          <a:p>
            <a:pPr algn="ctr"/>
            <a:r>
              <a:rPr lang="en-US" sz="1400" dirty="0">
                <a:solidFill>
                  <a:srgbClr val="006600"/>
                </a:solidFill>
              </a:rPr>
              <a:t>True</a:t>
            </a:r>
          </a:p>
        </p:txBody>
      </p:sp>
      <p:sp>
        <p:nvSpPr>
          <p:cNvPr id="18" name="Oval 17"/>
          <p:cNvSpPr/>
          <p:nvPr/>
        </p:nvSpPr>
        <p:spPr>
          <a:xfrm>
            <a:off x="7272300" y="5877272"/>
            <a:ext cx="360040" cy="360040"/>
          </a:xfrm>
          <a:prstGeom prst="ellipse">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5" name="Straight Arrow Connector 14"/>
          <p:cNvCxnSpPr>
            <a:stCxn id="4" idx="4"/>
            <a:endCxn id="10" idx="0"/>
          </p:cNvCxnSpPr>
          <p:nvPr/>
        </p:nvCxnSpPr>
        <p:spPr>
          <a:xfrm>
            <a:off x="7452320" y="2708920"/>
            <a:ext cx="0" cy="5040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8" idx="0"/>
          </p:cNvCxnSpPr>
          <p:nvPr/>
        </p:nvCxnSpPr>
        <p:spPr>
          <a:xfrm>
            <a:off x="7452320" y="4653136"/>
            <a:ext cx="0" cy="1224136"/>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1"/>
          </p:cNvCxnSpPr>
          <p:nvPr/>
        </p:nvCxnSpPr>
        <p:spPr>
          <a:xfrm flipH="1">
            <a:off x="5273583" y="3933056"/>
            <a:ext cx="738577"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6" idx="0"/>
          </p:cNvCxnSpPr>
          <p:nvPr/>
        </p:nvCxnSpPr>
        <p:spPr>
          <a:xfrm flipH="1">
            <a:off x="5284796" y="3933056"/>
            <a:ext cx="7286" cy="515635"/>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292080" y="4857581"/>
            <a:ext cx="1" cy="1199711"/>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8" idx="2"/>
          </p:cNvCxnSpPr>
          <p:nvPr/>
        </p:nvCxnSpPr>
        <p:spPr>
          <a:xfrm>
            <a:off x="5273583" y="6057292"/>
            <a:ext cx="1998717"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380312" y="4993431"/>
            <a:ext cx="683086" cy="307777"/>
          </a:xfrm>
          <a:prstGeom prst="rect">
            <a:avLst/>
          </a:prstGeom>
          <a:noFill/>
        </p:spPr>
        <p:txBody>
          <a:bodyPr wrap="square" rtlCol="0">
            <a:spAutoFit/>
          </a:bodyPr>
          <a:lstStyle/>
          <a:p>
            <a:pPr algn="ctr"/>
            <a:r>
              <a:rPr lang="en-US" sz="1400" dirty="0">
                <a:solidFill>
                  <a:srgbClr val="0000FF"/>
                </a:solidFill>
              </a:rPr>
              <a:t>False</a:t>
            </a:r>
          </a:p>
        </p:txBody>
      </p:sp>
      <p:sp>
        <p:nvSpPr>
          <p:cNvPr id="36" name="Content Placeholder 4"/>
          <p:cNvSpPr>
            <a:spLocks noGrp="1"/>
          </p:cNvSpPr>
          <p:nvPr>
            <p:ph idx="1"/>
          </p:nvPr>
        </p:nvSpPr>
        <p:spPr>
          <a:xfrm>
            <a:off x="107504" y="4015605"/>
            <a:ext cx="4299045" cy="421507"/>
          </a:xfrm>
        </p:spPr>
        <p:txBody>
          <a:bodyPr>
            <a:no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If the logical expression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a:t>
            </a: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a:t>
            </a:r>
          </a:p>
        </p:txBody>
      </p:sp>
      <p:sp>
        <p:nvSpPr>
          <p:cNvPr id="37" name="Content Placeholder 4"/>
          <p:cNvSpPr txBox="1">
            <a:spLocks/>
          </p:cNvSpPr>
          <p:nvPr/>
        </p:nvSpPr>
        <p:spPr>
          <a:xfrm>
            <a:off x="403920" y="4375645"/>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Statements 1 &amp; 2 are executed</a:t>
            </a:r>
          </a:p>
        </p:txBody>
      </p:sp>
      <p:sp>
        <p:nvSpPr>
          <p:cNvPr id="38" name="Content Placeholder 4"/>
          <p:cNvSpPr txBox="1">
            <a:spLocks/>
          </p:cNvSpPr>
          <p:nvPr/>
        </p:nvSpPr>
        <p:spPr>
          <a:xfrm>
            <a:off x="403920" y="4735685"/>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Execution continues at point 2</a:t>
            </a:r>
          </a:p>
        </p:txBody>
      </p:sp>
      <p:sp>
        <p:nvSpPr>
          <p:cNvPr id="39" name="Content Placeholder 4"/>
          <p:cNvSpPr txBox="1">
            <a:spLocks/>
          </p:cNvSpPr>
          <p:nvPr/>
        </p:nvSpPr>
        <p:spPr>
          <a:xfrm>
            <a:off x="107504" y="5383757"/>
            <a:ext cx="4299045"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If the logical expression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solidFill>
                  <a:srgbClr val="FF3300"/>
                </a:solidFill>
                <a:latin typeface="Tahoma" panose="020B0604030504040204" pitchFamily="34" charset="0"/>
                <a:ea typeface="Tahoma" panose="020B0604030504040204" pitchFamily="34" charset="0"/>
                <a:cs typeface="Tahoma" panose="020B0604030504040204" pitchFamily="34" charset="0"/>
              </a:rPr>
              <a:t>:</a:t>
            </a:r>
          </a:p>
        </p:txBody>
      </p:sp>
      <p:sp>
        <p:nvSpPr>
          <p:cNvPr id="41" name="Content Placeholder 4"/>
          <p:cNvSpPr txBox="1">
            <a:spLocks/>
          </p:cNvSpPr>
          <p:nvPr/>
        </p:nvSpPr>
        <p:spPr>
          <a:xfrm>
            <a:off x="403920" y="5661248"/>
            <a:ext cx="4146646" cy="42150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Execution continues at point 2</a:t>
            </a:r>
          </a:p>
        </p:txBody>
      </p:sp>
      <p:cxnSp>
        <p:nvCxnSpPr>
          <p:cNvPr id="42" name="Straight Arrow Connector 41"/>
          <p:cNvCxnSpPr/>
          <p:nvPr/>
        </p:nvCxnSpPr>
        <p:spPr>
          <a:xfrm>
            <a:off x="7452320" y="6237312"/>
            <a:ext cx="0" cy="3600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a:t>
            </a:r>
          </a:p>
        </p:txBody>
      </p:sp>
      <p:cxnSp>
        <p:nvCxnSpPr>
          <p:cNvPr id="45" name="Straight Connector 44"/>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AutoShape 72"/>
          <p:cNvSpPr>
            <a:spLocks noChangeArrowheads="1"/>
          </p:cNvSpPr>
          <p:nvPr/>
        </p:nvSpPr>
        <p:spPr bwMode="auto">
          <a:xfrm>
            <a:off x="4572000" y="5024755"/>
            <a:ext cx="1425590" cy="420469"/>
          </a:xfrm>
          <a:prstGeom prst="flowChartProcess">
            <a:avLst/>
          </a:prstGeom>
          <a:solidFill>
            <a:srgbClr val="92D050"/>
          </a:solidFill>
          <a:ln w="28575">
            <a:solidFill>
              <a:schemeClr val="tx1"/>
            </a:solidFill>
            <a:miter lim="800000"/>
            <a:headEnd/>
            <a:tailEnd/>
          </a:ln>
          <a:effectLst/>
        </p:spPr>
        <p:txBody>
          <a:bodyPr wrap="none" anchor="ctr"/>
          <a:lstStyle/>
          <a:p>
            <a:pPr algn="ctr"/>
            <a:r>
              <a:rPr lang="en-US" sz="1600" dirty="0">
                <a:latin typeface="Arial" charset="0"/>
                <a:cs typeface="Arial" charset="0"/>
              </a:rPr>
              <a:t>Statement 2</a:t>
            </a:r>
            <a:endParaRPr lang="en-US" sz="1600" dirty="0">
              <a:solidFill>
                <a:srgbClr val="0000FF"/>
              </a:solidFill>
              <a:effectLst/>
              <a:latin typeface="Arial" charset="0"/>
              <a:cs typeface="Arial" charset="0"/>
            </a:endParaRPr>
          </a:p>
        </p:txBody>
      </p:sp>
      <p:cxnSp>
        <p:nvCxnSpPr>
          <p:cNvPr id="5" name="Straight Connector 4"/>
          <p:cNvCxnSpPr/>
          <p:nvPr/>
        </p:nvCxnSpPr>
        <p:spPr>
          <a:xfrm flipH="1">
            <a:off x="1763688" y="1844824"/>
            <a:ext cx="288032" cy="0"/>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763688" y="3212976"/>
            <a:ext cx="288032" cy="0"/>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763688" y="1844824"/>
            <a:ext cx="0" cy="1368152"/>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153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500"/>
                                        <p:tgtEl>
                                          <p:spTgt spid="13"/>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1500"/>
                            </p:stCondLst>
                            <p:childTnLst>
                              <p:par>
                                <p:cTn id="40" presetID="22" presetClass="entr" presetSubtype="1"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par>
                                <p:cTn id="48" presetID="22" presetClass="entr" presetSubtype="2"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500"/>
                                        <p:tgtEl>
                                          <p:spTgt spid="22"/>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up)">
                                      <p:cBhvr>
                                        <p:cTn id="54" dur="500"/>
                                        <p:tgtEl>
                                          <p:spTgt spid="24"/>
                                        </p:tgtEl>
                                      </p:cBhvr>
                                    </p:animEffect>
                                  </p:childTnLst>
                                </p:cTn>
                              </p:par>
                            </p:childTnLst>
                          </p:cTn>
                        </p:par>
                        <p:par>
                          <p:cTn id="55" fill="hold">
                            <p:stCondLst>
                              <p:cond delay="1000"/>
                            </p:stCondLst>
                            <p:childTnLst>
                              <p:par>
                                <p:cTn id="56" presetID="22" presetClass="entr" presetSubtype="1"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up)">
                                      <p:cBhvr>
                                        <p:cTn id="58" dur="500"/>
                                        <p:tgtEl>
                                          <p:spTgt spid="16"/>
                                        </p:tgtEl>
                                      </p:cBhvr>
                                    </p:animEffect>
                                  </p:childTnLst>
                                </p:cTn>
                              </p:par>
                            </p:childTnLst>
                          </p:cTn>
                        </p:par>
                        <p:par>
                          <p:cTn id="59" fill="hold">
                            <p:stCondLst>
                              <p:cond delay="1500"/>
                            </p:stCondLst>
                            <p:childTnLst>
                              <p:par>
                                <p:cTn id="60" presetID="22" presetClass="entr" presetSubtype="1"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up)">
                                      <p:cBhvr>
                                        <p:cTn id="62" dur="500"/>
                                        <p:tgtEl>
                                          <p:spTgt spid="29"/>
                                        </p:tgtEl>
                                      </p:cBhvr>
                                    </p:animEffect>
                                  </p:childTnLst>
                                </p:cTn>
                              </p:par>
                            </p:childTnLst>
                          </p:cTn>
                        </p:par>
                        <p:par>
                          <p:cTn id="63" fill="hold">
                            <p:stCondLst>
                              <p:cond delay="2000"/>
                            </p:stCondLst>
                            <p:childTnLst>
                              <p:par>
                                <p:cTn id="64" presetID="22" presetClass="entr" presetSubtype="1" fill="hold"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up)">
                                      <p:cBhvr>
                                        <p:cTn id="66" dur="500"/>
                                        <p:tgtEl>
                                          <p:spTgt spid="27"/>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left)">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up)">
                                      <p:cBhvr>
                                        <p:cTn id="75" dur="500"/>
                                        <p:tgtEl>
                                          <p:spTgt spid="2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left)">
                                      <p:cBhvr>
                                        <p:cTn id="78" dur="500"/>
                                        <p:tgtEl>
                                          <p:spTgt spid="33"/>
                                        </p:tgtEl>
                                      </p:cBhvr>
                                    </p:animEffect>
                                  </p:childTnLst>
                                </p:cTn>
                              </p:par>
                            </p:childTnLst>
                          </p:cTn>
                        </p:par>
                        <p:par>
                          <p:cTn id="79" fill="hold">
                            <p:stCondLst>
                              <p:cond delay="500"/>
                            </p:stCondLst>
                            <p:childTnLst>
                              <p:par>
                                <p:cTn id="80" presetID="22" presetClass="entr" presetSubtype="1"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up)">
                                      <p:cBhvr>
                                        <p:cTn id="82" dur="500"/>
                                        <p:tgtEl>
                                          <p:spTgt spid="18"/>
                                        </p:tgtEl>
                                      </p:cBhvr>
                                    </p:animEffect>
                                  </p:childTnLst>
                                </p:cTn>
                              </p:par>
                            </p:childTnLst>
                          </p:cTn>
                        </p:par>
                        <p:par>
                          <p:cTn id="83" fill="hold">
                            <p:stCondLst>
                              <p:cond delay="1000"/>
                            </p:stCondLst>
                            <p:childTnLst>
                              <p:par>
                                <p:cTn id="84" presetID="22" presetClass="entr" presetSubtype="1" fill="hold"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wipe(up)">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6">
                                            <p:txEl>
                                              <p:pRg st="0" end="0"/>
                                            </p:txEl>
                                          </p:spTgt>
                                        </p:tgtEl>
                                        <p:attrNameLst>
                                          <p:attrName>style.visibility</p:attrName>
                                        </p:attrNameLst>
                                      </p:cBhvr>
                                      <p:to>
                                        <p:strVal val="visible"/>
                                      </p:to>
                                    </p:set>
                                    <p:animEffect transition="in" filter="wipe(left)">
                                      <p:cBhvr>
                                        <p:cTn id="91" dur="500"/>
                                        <p:tgtEl>
                                          <p:spTgt spid="36">
                                            <p:txEl>
                                              <p:pRg st="0" end="0"/>
                                            </p:txEl>
                                          </p:spTgt>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left)">
                                      <p:cBhvr>
                                        <p:cTn id="94" dur="500"/>
                                        <p:tgtEl>
                                          <p:spTgt spid="37"/>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left)">
                                      <p:cBhvr>
                                        <p:cTn id="98" dur="500"/>
                                        <p:tgtEl>
                                          <p:spTgt spid="3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left)">
                                      <p:cBhvr>
                                        <p:cTn id="103" dur="500"/>
                                        <p:tgtEl>
                                          <p:spTgt spid="39"/>
                                        </p:tgtEl>
                                      </p:cBhvr>
                                    </p:animEffect>
                                  </p:childTnLst>
                                </p:cTn>
                              </p:par>
                            </p:childTnLst>
                          </p:cTn>
                        </p:par>
                        <p:par>
                          <p:cTn id="104" fill="hold">
                            <p:stCondLst>
                              <p:cond delay="500"/>
                            </p:stCondLst>
                            <p:childTnLst>
                              <p:par>
                                <p:cTn id="105" presetID="22" presetClass="entr" presetSubtype="8" fill="hold" grpId="0"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left)">
                                      <p:cBhvr>
                                        <p:cTn id="10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4" grpId="0" animBg="1"/>
      <p:bldP spid="10" grpId="0" animBg="1"/>
      <p:bldP spid="16" grpId="0" animBg="1"/>
      <p:bldP spid="17" grpId="0"/>
      <p:bldP spid="18" grpId="0" animBg="1"/>
      <p:bldP spid="33" grpId="0"/>
      <p:bldP spid="36" grpId="0" build="p"/>
      <p:bldP spid="37" grpId="0"/>
      <p:bldP spid="38" grpId="0"/>
      <p:bldP spid="39" grpId="0"/>
      <p:bldP spid="41" grpId="0"/>
      <p:bldP spid="44" grpId="0" animBg="1"/>
      <p:bldP spid="29"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218</a:t>
            </a:fld>
            <a:endParaRPr lang="en-US"/>
          </a:p>
        </p:txBody>
      </p:sp>
      <p:sp>
        <p:nvSpPr>
          <p:cNvPr id="2" name="Title 1"/>
          <p:cNvSpPr>
            <a:spLocks noGrp="1"/>
          </p:cNvSpPr>
          <p:nvPr>
            <p:ph type="title"/>
          </p:nvPr>
        </p:nvSpPr>
        <p:spPr>
          <a:xfrm>
            <a:off x="251520" y="44624"/>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3.2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cxnSp>
        <p:nvCxnSpPr>
          <p:cNvPr id="8" name="Straight Connector 7"/>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677111" y="1340768"/>
            <a:ext cx="2916324" cy="468052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if (logical expression) </a:t>
            </a:r>
          </a:p>
          <a:p>
            <a:r>
              <a:rPr lang="en-US" dirty="0">
                <a:solidFill>
                  <a:srgbClr val="00B0F0"/>
                </a:solidFill>
              </a:rPr>
              <a:t>   {</a:t>
            </a:r>
          </a:p>
          <a:p>
            <a:r>
              <a:rPr lang="en-US" dirty="0">
                <a:solidFill>
                  <a:srgbClr val="00B0F0"/>
                </a:solidFill>
              </a:rPr>
              <a:t>    Statement </a:t>
            </a:r>
            <a:r>
              <a:rPr lang="en-US" dirty="0" err="1">
                <a:solidFill>
                  <a:srgbClr val="00B0F0"/>
                </a:solidFill>
              </a:rPr>
              <a:t>i</a:t>
            </a:r>
            <a:r>
              <a:rPr lang="en-US" dirty="0">
                <a:solidFill>
                  <a:srgbClr val="00B0F0"/>
                </a:solidFill>
              </a:rPr>
              <a:t>;</a:t>
            </a:r>
          </a:p>
          <a:p>
            <a:r>
              <a:rPr lang="en-US" dirty="0">
                <a:solidFill>
                  <a:srgbClr val="00B0F0"/>
                </a:solidFill>
              </a:rPr>
              <a:t>    Statement i+1;</a:t>
            </a:r>
          </a:p>
          <a:p>
            <a:r>
              <a:rPr lang="en-US" dirty="0">
                <a:solidFill>
                  <a:srgbClr val="00B0F0"/>
                </a:solidFill>
              </a:rPr>
              <a:t>    …</a:t>
            </a:r>
          </a:p>
          <a:p>
            <a:r>
              <a:rPr lang="en-US" dirty="0">
                <a:solidFill>
                  <a:srgbClr val="00B0F0"/>
                </a:solidFill>
              </a:rPr>
              <a:t>    Statement m;</a:t>
            </a:r>
          </a:p>
          <a:p>
            <a:r>
              <a:rPr lang="en-US" dirty="0">
                <a:solidFill>
                  <a:srgbClr val="00B0F0"/>
                </a:solidFill>
              </a:rPr>
              <a:t>   }</a:t>
            </a:r>
          </a:p>
          <a:p>
            <a:r>
              <a:rPr lang="en-US" dirty="0">
                <a:solidFill>
                  <a:srgbClr val="00B0F0"/>
                </a:solidFill>
              </a:rPr>
              <a:t>else</a:t>
            </a:r>
          </a:p>
          <a:p>
            <a:r>
              <a:rPr lang="en-US" dirty="0">
                <a:solidFill>
                  <a:srgbClr val="00B0F0"/>
                </a:solidFill>
              </a:rPr>
              <a:t>   {</a:t>
            </a:r>
          </a:p>
          <a:p>
            <a:r>
              <a:rPr lang="en-US" dirty="0">
                <a:solidFill>
                  <a:srgbClr val="00B0F0"/>
                </a:solidFill>
              </a:rPr>
              <a:t>     Statement j;</a:t>
            </a:r>
          </a:p>
          <a:p>
            <a:r>
              <a:rPr lang="en-US" dirty="0">
                <a:solidFill>
                  <a:srgbClr val="00B0F0"/>
                </a:solidFill>
              </a:rPr>
              <a:t>     Statement j+1;</a:t>
            </a:r>
          </a:p>
          <a:p>
            <a:r>
              <a:rPr lang="en-US" dirty="0">
                <a:solidFill>
                  <a:srgbClr val="00B0F0"/>
                </a:solidFill>
              </a:rPr>
              <a:t>     …</a:t>
            </a:r>
          </a:p>
          <a:p>
            <a:r>
              <a:rPr lang="en-US" dirty="0">
                <a:solidFill>
                  <a:srgbClr val="00B0F0"/>
                </a:solidFill>
              </a:rPr>
              <a:t>     Statement n;</a:t>
            </a:r>
          </a:p>
          <a:p>
            <a:r>
              <a:rPr lang="en-US" dirty="0">
                <a:solidFill>
                  <a:srgbClr val="00B0F0"/>
                </a:solidFill>
              </a:rPr>
              <a:t>   }</a:t>
            </a:r>
            <a:endParaRPr lang="en-US" dirty="0">
              <a:solidFill>
                <a:schemeClr val="accent1">
                  <a:lumMod val="50000"/>
                </a:schemeClr>
              </a:solidFill>
            </a:endParaRPr>
          </a:p>
        </p:txBody>
      </p:sp>
      <p:sp>
        <p:nvSpPr>
          <p:cNvPr id="12" name="Rounded Rectangle 11"/>
          <p:cNvSpPr/>
          <p:nvPr/>
        </p:nvSpPr>
        <p:spPr>
          <a:xfrm>
            <a:off x="236951" y="134076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13" name="Rounded Rectangle 12"/>
          <p:cNvSpPr/>
          <p:nvPr/>
        </p:nvSpPr>
        <p:spPr>
          <a:xfrm>
            <a:off x="4860032" y="1340768"/>
            <a:ext cx="216024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FLOWCHART</a:t>
            </a:r>
          </a:p>
        </p:txBody>
      </p:sp>
      <p:sp>
        <p:nvSpPr>
          <p:cNvPr id="4" name="Oval 3"/>
          <p:cNvSpPr/>
          <p:nvPr/>
        </p:nvSpPr>
        <p:spPr>
          <a:xfrm>
            <a:off x="6480212" y="1988840"/>
            <a:ext cx="360040" cy="360040"/>
          </a:xfrm>
          <a:prstGeom prst="ellipse">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Flowchart: Decision 9"/>
          <p:cNvSpPr/>
          <p:nvPr/>
        </p:nvSpPr>
        <p:spPr>
          <a:xfrm>
            <a:off x="5220072" y="2852936"/>
            <a:ext cx="2880320" cy="1440160"/>
          </a:xfrm>
          <a:prstGeom prst="flowChartDecision">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Logical Expression?</a:t>
            </a:r>
          </a:p>
        </p:txBody>
      </p:sp>
      <p:sp>
        <p:nvSpPr>
          <p:cNvPr id="16" name="AutoShape 72"/>
          <p:cNvSpPr>
            <a:spLocks noChangeArrowheads="1"/>
          </p:cNvSpPr>
          <p:nvPr/>
        </p:nvSpPr>
        <p:spPr bwMode="auto">
          <a:xfrm>
            <a:off x="4298539" y="4088651"/>
            <a:ext cx="1425590" cy="420469"/>
          </a:xfrm>
          <a:prstGeom prst="flowChartProcess">
            <a:avLst/>
          </a:prstGeom>
          <a:solidFill>
            <a:srgbClr val="92D050"/>
          </a:solidFill>
          <a:ln w="28575">
            <a:solidFill>
              <a:schemeClr val="tx1"/>
            </a:solidFill>
            <a:miter lim="800000"/>
            <a:headEnd/>
            <a:tailEnd/>
          </a:ln>
          <a:effectLst/>
        </p:spPr>
        <p:txBody>
          <a:bodyPr wrap="none" anchor="ctr"/>
          <a:lstStyle/>
          <a:p>
            <a:pPr algn="ctr"/>
            <a:r>
              <a:rPr lang="en-US" sz="1600" dirty="0">
                <a:latin typeface="Arial" charset="0"/>
                <a:cs typeface="Arial" charset="0"/>
              </a:rPr>
              <a:t>Statement </a:t>
            </a:r>
            <a:r>
              <a:rPr lang="en-US" sz="1600" dirty="0" err="1">
                <a:latin typeface="Arial" charset="0"/>
                <a:cs typeface="Arial" charset="0"/>
              </a:rPr>
              <a:t>i</a:t>
            </a:r>
            <a:endParaRPr lang="en-US" sz="1600" dirty="0">
              <a:solidFill>
                <a:srgbClr val="0000FF"/>
              </a:solidFill>
              <a:effectLst/>
              <a:latin typeface="Arial" charset="0"/>
              <a:cs typeface="Arial" charset="0"/>
            </a:endParaRPr>
          </a:p>
        </p:txBody>
      </p:sp>
      <p:sp>
        <p:nvSpPr>
          <p:cNvPr id="17" name="TextBox 16"/>
          <p:cNvSpPr txBox="1"/>
          <p:nvPr/>
        </p:nvSpPr>
        <p:spPr>
          <a:xfrm>
            <a:off x="4734514" y="3212976"/>
            <a:ext cx="683086" cy="307777"/>
          </a:xfrm>
          <a:prstGeom prst="rect">
            <a:avLst/>
          </a:prstGeom>
          <a:noFill/>
        </p:spPr>
        <p:txBody>
          <a:bodyPr wrap="square" rtlCol="0">
            <a:spAutoFit/>
          </a:bodyPr>
          <a:lstStyle/>
          <a:p>
            <a:pPr algn="ctr"/>
            <a:r>
              <a:rPr lang="en-US" sz="1400" dirty="0">
                <a:solidFill>
                  <a:srgbClr val="006600"/>
                </a:solidFill>
              </a:rPr>
              <a:t>True</a:t>
            </a:r>
          </a:p>
        </p:txBody>
      </p:sp>
      <p:sp>
        <p:nvSpPr>
          <p:cNvPr id="18" name="Oval 17"/>
          <p:cNvSpPr/>
          <p:nvPr/>
        </p:nvSpPr>
        <p:spPr>
          <a:xfrm>
            <a:off x="6480212" y="5517232"/>
            <a:ext cx="360040" cy="360040"/>
          </a:xfrm>
          <a:prstGeom prst="ellipse">
            <a:avLst/>
          </a:prstGeom>
          <a:solidFill>
            <a:srgbClr val="FF33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5" name="Straight Arrow Connector 14"/>
          <p:cNvCxnSpPr>
            <a:stCxn id="4" idx="4"/>
            <a:endCxn id="10" idx="0"/>
          </p:cNvCxnSpPr>
          <p:nvPr/>
        </p:nvCxnSpPr>
        <p:spPr>
          <a:xfrm>
            <a:off x="6660232" y="2348880"/>
            <a:ext cx="0" cy="5040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316417" y="4509120"/>
            <a:ext cx="0" cy="1224136"/>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1"/>
          </p:cNvCxnSpPr>
          <p:nvPr/>
        </p:nvCxnSpPr>
        <p:spPr>
          <a:xfrm flipH="1">
            <a:off x="5011335" y="3573016"/>
            <a:ext cx="208737"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004049" y="3573016"/>
            <a:ext cx="7286" cy="515635"/>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004048" y="4497541"/>
            <a:ext cx="1" cy="1199711"/>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8" idx="2"/>
          </p:cNvCxnSpPr>
          <p:nvPr/>
        </p:nvCxnSpPr>
        <p:spPr>
          <a:xfrm>
            <a:off x="5004048" y="5697252"/>
            <a:ext cx="1476164"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100392" y="3212976"/>
            <a:ext cx="683086" cy="307777"/>
          </a:xfrm>
          <a:prstGeom prst="rect">
            <a:avLst/>
          </a:prstGeom>
          <a:noFill/>
        </p:spPr>
        <p:txBody>
          <a:bodyPr wrap="square" rtlCol="0">
            <a:spAutoFit/>
          </a:bodyPr>
          <a:lstStyle/>
          <a:p>
            <a:pPr algn="ctr"/>
            <a:r>
              <a:rPr lang="en-US" sz="1400" dirty="0">
                <a:solidFill>
                  <a:srgbClr val="0000FF"/>
                </a:solidFill>
              </a:rPr>
              <a:t>False</a:t>
            </a:r>
          </a:p>
        </p:txBody>
      </p:sp>
      <p:cxnSp>
        <p:nvCxnSpPr>
          <p:cNvPr id="42" name="Straight Arrow Connector 41"/>
          <p:cNvCxnSpPr/>
          <p:nvPr/>
        </p:nvCxnSpPr>
        <p:spPr>
          <a:xfrm>
            <a:off x="6660232" y="5877272"/>
            <a:ext cx="0" cy="2520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AutoShape 72"/>
          <p:cNvSpPr>
            <a:spLocks noChangeArrowheads="1"/>
          </p:cNvSpPr>
          <p:nvPr/>
        </p:nvSpPr>
        <p:spPr bwMode="auto">
          <a:xfrm>
            <a:off x="7610906" y="4077072"/>
            <a:ext cx="1425590" cy="420469"/>
          </a:xfrm>
          <a:prstGeom prst="flowChartProcess">
            <a:avLst/>
          </a:prstGeom>
          <a:solidFill>
            <a:srgbClr val="0000FF"/>
          </a:solidFill>
          <a:ln w="28575">
            <a:solidFill>
              <a:schemeClr val="tx1"/>
            </a:solidFill>
            <a:miter lim="800000"/>
            <a:headEnd/>
            <a:tailEnd/>
          </a:ln>
          <a:effectLst/>
        </p:spPr>
        <p:txBody>
          <a:bodyPr wrap="none" anchor="ctr"/>
          <a:lstStyle/>
          <a:p>
            <a:pPr algn="ctr"/>
            <a:r>
              <a:rPr lang="en-US" sz="1600" dirty="0">
                <a:solidFill>
                  <a:schemeClr val="bg1"/>
                </a:solidFill>
                <a:latin typeface="Arial" charset="0"/>
                <a:cs typeface="Arial" charset="0"/>
              </a:rPr>
              <a:t>Statement j</a:t>
            </a:r>
            <a:endParaRPr lang="en-US" sz="1600" dirty="0">
              <a:solidFill>
                <a:schemeClr val="bg1"/>
              </a:solidFill>
              <a:effectLst/>
              <a:latin typeface="Arial" charset="0"/>
              <a:cs typeface="Arial" charset="0"/>
            </a:endParaRPr>
          </a:p>
        </p:txBody>
      </p:sp>
      <p:cxnSp>
        <p:nvCxnSpPr>
          <p:cNvPr id="29" name="Straight Arrow Connector 28"/>
          <p:cNvCxnSpPr/>
          <p:nvPr/>
        </p:nvCxnSpPr>
        <p:spPr>
          <a:xfrm>
            <a:off x="8100392" y="3573016"/>
            <a:ext cx="223309"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309130" y="3573016"/>
            <a:ext cx="7286" cy="515635"/>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840253" y="5697252"/>
            <a:ext cx="1483448"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a:t>
            </a:r>
          </a:p>
        </p:txBody>
      </p:sp>
      <p:cxnSp>
        <p:nvCxnSpPr>
          <p:cNvPr id="48" name="Straight Connector 4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AutoShape 72"/>
          <p:cNvSpPr>
            <a:spLocks noChangeArrowheads="1"/>
          </p:cNvSpPr>
          <p:nvPr/>
        </p:nvSpPr>
        <p:spPr bwMode="auto">
          <a:xfrm>
            <a:off x="4283969" y="4664715"/>
            <a:ext cx="1425590" cy="420469"/>
          </a:xfrm>
          <a:prstGeom prst="flowChartProcess">
            <a:avLst/>
          </a:prstGeom>
          <a:solidFill>
            <a:srgbClr val="92D050"/>
          </a:solidFill>
          <a:ln w="28575">
            <a:solidFill>
              <a:schemeClr val="tx1"/>
            </a:solidFill>
            <a:miter lim="800000"/>
            <a:headEnd/>
            <a:tailEnd/>
          </a:ln>
          <a:effectLst/>
        </p:spPr>
        <p:txBody>
          <a:bodyPr wrap="none" anchor="ctr"/>
          <a:lstStyle/>
          <a:p>
            <a:pPr algn="ctr"/>
            <a:r>
              <a:rPr lang="en-US" sz="1600" dirty="0">
                <a:latin typeface="Arial" charset="0"/>
                <a:cs typeface="Arial" charset="0"/>
              </a:rPr>
              <a:t>Statement i+1</a:t>
            </a:r>
            <a:endParaRPr lang="en-US" sz="1600" dirty="0">
              <a:solidFill>
                <a:srgbClr val="0000FF"/>
              </a:solidFill>
              <a:effectLst/>
              <a:latin typeface="Arial" charset="0"/>
              <a:cs typeface="Arial" charset="0"/>
            </a:endParaRPr>
          </a:p>
        </p:txBody>
      </p:sp>
      <p:sp>
        <p:nvSpPr>
          <p:cNvPr id="37" name="AutoShape 72"/>
          <p:cNvSpPr>
            <a:spLocks noChangeArrowheads="1"/>
          </p:cNvSpPr>
          <p:nvPr/>
        </p:nvSpPr>
        <p:spPr bwMode="auto">
          <a:xfrm>
            <a:off x="7596337" y="4653136"/>
            <a:ext cx="1425590" cy="420469"/>
          </a:xfrm>
          <a:prstGeom prst="flowChartProcess">
            <a:avLst/>
          </a:prstGeom>
          <a:solidFill>
            <a:srgbClr val="0000FF"/>
          </a:solidFill>
          <a:ln w="28575">
            <a:solidFill>
              <a:schemeClr val="tx1"/>
            </a:solidFill>
            <a:miter lim="800000"/>
            <a:headEnd/>
            <a:tailEnd/>
          </a:ln>
          <a:effectLst/>
        </p:spPr>
        <p:txBody>
          <a:bodyPr wrap="none" anchor="ctr"/>
          <a:lstStyle/>
          <a:p>
            <a:pPr algn="ctr"/>
            <a:r>
              <a:rPr lang="en-US" sz="1600" dirty="0">
                <a:solidFill>
                  <a:schemeClr val="bg1"/>
                </a:solidFill>
                <a:latin typeface="Arial" charset="0"/>
                <a:cs typeface="Arial" charset="0"/>
              </a:rPr>
              <a:t>Statement j+1</a:t>
            </a:r>
            <a:endParaRPr lang="en-US" sz="1600" dirty="0">
              <a:solidFill>
                <a:schemeClr val="bg1"/>
              </a:solidFill>
              <a:effectLst/>
              <a:latin typeface="Arial" charset="0"/>
              <a:cs typeface="Arial" charset="0"/>
            </a:endParaRPr>
          </a:p>
        </p:txBody>
      </p:sp>
    </p:spTree>
    <p:custDataLst>
      <p:tags r:id="rId1"/>
    </p:custDataLst>
    <p:extLst>
      <p:ext uri="{BB962C8B-B14F-4D97-AF65-F5344CB8AC3E}">
        <p14:creationId xmlns:p14="http://schemas.microsoft.com/office/powerpoint/2010/main" val="1682522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par>
                                <p:cTn id="36" presetID="22" presetClass="entr" presetSubtype="2"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500"/>
                                        <p:tgtEl>
                                          <p:spTgt spid="22"/>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childTnLst>
                          </p:cTn>
                        </p:par>
                        <p:par>
                          <p:cTn id="47" fill="hold">
                            <p:stCondLst>
                              <p:cond delay="1500"/>
                            </p:stCondLst>
                            <p:childTnLst>
                              <p:par>
                                <p:cTn id="48" presetID="22" presetClass="entr" presetSubtype="1"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up)">
                                      <p:cBhvr>
                                        <p:cTn id="50" dur="500"/>
                                        <p:tgtEl>
                                          <p:spTgt spid="36"/>
                                        </p:tgtEl>
                                      </p:cBhvr>
                                    </p:animEffect>
                                  </p:childTnLst>
                                </p:cTn>
                              </p:par>
                            </p:childTnLst>
                          </p:cTn>
                        </p:par>
                        <p:par>
                          <p:cTn id="51" fill="hold">
                            <p:stCondLst>
                              <p:cond delay="2000"/>
                            </p:stCondLst>
                            <p:childTnLst>
                              <p:par>
                                <p:cTn id="52" presetID="22" presetClass="entr" presetSubtype="1" fill="hold"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up)">
                                      <p:cBhvr>
                                        <p:cTn id="54" dur="500"/>
                                        <p:tgtEl>
                                          <p:spTgt spid="27"/>
                                        </p:tgtEl>
                                      </p:cBhvr>
                                    </p:animEffect>
                                  </p:childTnLst>
                                </p:cTn>
                              </p:par>
                            </p:childTnLst>
                          </p:cTn>
                        </p:par>
                        <p:par>
                          <p:cTn id="55" fill="hold">
                            <p:stCondLst>
                              <p:cond delay="2500"/>
                            </p:stCondLst>
                            <p:childTnLst>
                              <p:par>
                                <p:cTn id="56" presetID="22" presetClass="entr" presetSubtype="8"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par>
                                <p:cTn id="64" presetID="22" presetClass="entr" presetSubtype="8"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childTnLst>
                          </p:cTn>
                        </p:par>
                        <p:par>
                          <p:cTn id="67" fill="hold">
                            <p:stCondLst>
                              <p:cond delay="500"/>
                            </p:stCondLst>
                            <p:childTnLst>
                              <p:par>
                                <p:cTn id="68" presetID="22" presetClass="entr" presetSubtype="1" fill="hold"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up)">
                                      <p:cBhvr>
                                        <p:cTn id="70" dur="500"/>
                                        <p:tgtEl>
                                          <p:spTgt spid="30"/>
                                        </p:tgtEl>
                                      </p:cBhvr>
                                    </p:animEffect>
                                  </p:childTnLst>
                                </p:cTn>
                              </p:par>
                            </p:childTnLst>
                          </p:cTn>
                        </p:par>
                        <p:par>
                          <p:cTn id="71" fill="hold">
                            <p:stCondLst>
                              <p:cond delay="1000"/>
                            </p:stCondLst>
                            <p:childTnLst>
                              <p:par>
                                <p:cTn id="72" presetID="22" presetClass="entr" presetSubtype="1"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up)">
                                      <p:cBhvr>
                                        <p:cTn id="74" dur="500"/>
                                        <p:tgtEl>
                                          <p:spTgt spid="28"/>
                                        </p:tgtEl>
                                      </p:cBhvr>
                                    </p:animEffect>
                                  </p:childTnLst>
                                </p:cTn>
                              </p:par>
                            </p:childTnLst>
                          </p:cTn>
                        </p:par>
                        <p:par>
                          <p:cTn id="75" fill="hold">
                            <p:stCondLst>
                              <p:cond delay="1500"/>
                            </p:stCondLst>
                            <p:childTnLst>
                              <p:par>
                                <p:cTn id="76" presetID="22" presetClass="entr" presetSubtype="1"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par>
                          <p:cTn id="79" fill="hold">
                            <p:stCondLst>
                              <p:cond delay="2000"/>
                            </p:stCondLst>
                            <p:childTnLst>
                              <p:par>
                                <p:cTn id="80" presetID="22" presetClass="entr" presetSubtype="1"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up)">
                                      <p:cBhvr>
                                        <p:cTn id="82" dur="500"/>
                                        <p:tgtEl>
                                          <p:spTgt spid="21"/>
                                        </p:tgtEl>
                                      </p:cBhvr>
                                    </p:animEffect>
                                  </p:childTnLst>
                                </p:cTn>
                              </p:par>
                            </p:childTnLst>
                          </p:cTn>
                        </p:par>
                        <p:par>
                          <p:cTn id="83" fill="hold">
                            <p:stCondLst>
                              <p:cond delay="2500"/>
                            </p:stCondLst>
                            <p:childTnLst>
                              <p:par>
                                <p:cTn id="84" presetID="22" presetClass="entr" presetSubtype="2" fill="hold" nodeType="after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right)">
                                      <p:cBhvr>
                                        <p:cTn id="86" dur="500"/>
                                        <p:tgtEl>
                                          <p:spTgt spid="31"/>
                                        </p:tgtEl>
                                      </p:cBhvr>
                                    </p:animEffect>
                                  </p:childTnLst>
                                </p:cTn>
                              </p:par>
                            </p:childTnLst>
                          </p:cTn>
                        </p:par>
                        <p:par>
                          <p:cTn id="87" fill="hold">
                            <p:stCondLst>
                              <p:cond delay="300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500"/>
                                        <p:tgtEl>
                                          <p:spTgt spid="18"/>
                                        </p:tgtEl>
                                      </p:cBhvr>
                                    </p:animEffect>
                                  </p:childTnLst>
                                </p:cTn>
                              </p:par>
                            </p:childTnLst>
                          </p:cTn>
                        </p:par>
                        <p:par>
                          <p:cTn id="91" fill="hold">
                            <p:stCondLst>
                              <p:cond delay="3500"/>
                            </p:stCondLst>
                            <p:childTnLst>
                              <p:par>
                                <p:cTn id="92" presetID="22" presetClass="entr" presetSubtype="1" fill="hold"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wipe(up)">
                                      <p:cBhvr>
                                        <p:cTn id="9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4" grpId="0" animBg="1"/>
      <p:bldP spid="10" grpId="0" animBg="1"/>
      <p:bldP spid="16" grpId="0" animBg="1"/>
      <p:bldP spid="17" grpId="0"/>
      <p:bldP spid="18" grpId="0" animBg="1"/>
      <p:bldP spid="33" grpId="0"/>
      <p:bldP spid="28" grpId="0" animBg="1"/>
      <p:bldP spid="47" grpId="0" animBg="1"/>
      <p:bldP spid="36" grpId="0" animBg="1"/>
      <p:bldP spid="37"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219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3.2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 – PROGRAM 4: ANALYSIS</a:t>
            </a:r>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51520" y="1340768"/>
            <a:ext cx="8712968" cy="1656184"/>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a program that assigns a special discount to an item according to its price, then calculates the net price as follows:</a:t>
            </a:r>
          </a:p>
          <a:p>
            <a:pPr algn="ctr"/>
            <a:r>
              <a:rPr lang="en-US" dirty="0"/>
              <a:t>If the price is greater than 1,000 SR then the customer is given a VIP status and the item is given a 15% discount; otherwise, the item is given an 18% discount. The program should also display the customer status if VIP.</a:t>
            </a:r>
          </a:p>
        </p:txBody>
      </p:sp>
      <p:sp>
        <p:nvSpPr>
          <p:cNvPr id="31" name="Rounded Rectangle 30"/>
          <p:cNvSpPr/>
          <p:nvPr/>
        </p:nvSpPr>
        <p:spPr>
          <a:xfrm>
            <a:off x="236951" y="306896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4" name="Rounded Rectangle 33"/>
          <p:cNvSpPr/>
          <p:nvPr/>
        </p:nvSpPr>
        <p:spPr>
          <a:xfrm>
            <a:off x="1619672" y="3068960"/>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Price of the item </a:t>
            </a:r>
            <a:r>
              <a:rPr lang="en-US" dirty="0">
                <a:solidFill>
                  <a:srgbClr val="FF3399"/>
                </a:solidFill>
              </a:rPr>
              <a:t>(variable: price, type: </a:t>
            </a:r>
            <a:r>
              <a:rPr lang="en-US" dirty="0">
                <a:solidFill>
                  <a:srgbClr val="00B0F0"/>
                </a:solidFill>
              </a:rPr>
              <a:t>double</a:t>
            </a:r>
            <a:r>
              <a:rPr lang="en-US" dirty="0">
                <a:solidFill>
                  <a:srgbClr val="FF3399"/>
                </a:solidFill>
              </a:rPr>
              <a:t>)</a:t>
            </a:r>
          </a:p>
        </p:txBody>
      </p:sp>
      <p:sp>
        <p:nvSpPr>
          <p:cNvPr id="35" name="Rounded Rectangle 34"/>
          <p:cNvSpPr/>
          <p:nvPr/>
        </p:nvSpPr>
        <p:spPr>
          <a:xfrm>
            <a:off x="251520" y="3924914"/>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3" name="Rounded Rectangle 42"/>
          <p:cNvSpPr/>
          <p:nvPr/>
        </p:nvSpPr>
        <p:spPr>
          <a:xfrm>
            <a:off x="1634241" y="3924913"/>
            <a:ext cx="7344816" cy="80023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Discount </a:t>
            </a:r>
            <a:r>
              <a:rPr lang="en-US" dirty="0">
                <a:solidFill>
                  <a:srgbClr val="FF3399"/>
                </a:solidFill>
              </a:rPr>
              <a:t>(variable: discount, type: </a:t>
            </a:r>
            <a:r>
              <a:rPr lang="en-US" dirty="0">
                <a:solidFill>
                  <a:srgbClr val="00B0F0"/>
                </a:solidFill>
              </a:rPr>
              <a:t>double</a:t>
            </a:r>
            <a:r>
              <a:rPr lang="en-US" dirty="0">
                <a:solidFill>
                  <a:srgbClr val="FF3399"/>
                </a:solidFill>
              </a:rPr>
              <a:t>)</a:t>
            </a:r>
          </a:p>
          <a:p>
            <a:r>
              <a:rPr lang="en-US" dirty="0">
                <a:solidFill>
                  <a:schemeClr val="accent1">
                    <a:lumMod val="50000"/>
                  </a:schemeClr>
                </a:solidFill>
              </a:rPr>
              <a:t>Net Price </a:t>
            </a:r>
            <a:r>
              <a:rPr lang="en-US" dirty="0">
                <a:solidFill>
                  <a:srgbClr val="FF3399"/>
                </a:solidFill>
              </a:rPr>
              <a:t>(variable: </a:t>
            </a:r>
            <a:r>
              <a:rPr lang="en-US" dirty="0" err="1">
                <a:solidFill>
                  <a:srgbClr val="FF3399"/>
                </a:solidFill>
              </a:rPr>
              <a:t>netPrice</a:t>
            </a:r>
            <a:r>
              <a:rPr lang="en-US" dirty="0">
                <a:solidFill>
                  <a:srgbClr val="FF3399"/>
                </a:solidFill>
              </a:rPr>
              <a:t>, type: </a:t>
            </a:r>
            <a:r>
              <a:rPr lang="en-US" dirty="0">
                <a:solidFill>
                  <a:srgbClr val="00B0F0"/>
                </a:solidFill>
              </a:rPr>
              <a:t>double</a:t>
            </a:r>
            <a:r>
              <a:rPr lang="en-US" dirty="0">
                <a:solidFill>
                  <a:srgbClr val="FF3399"/>
                </a:solidFill>
              </a:rPr>
              <a:t>)</a:t>
            </a:r>
          </a:p>
          <a:p>
            <a:r>
              <a:rPr lang="en-US" dirty="0">
                <a:solidFill>
                  <a:schemeClr val="accent1">
                    <a:lumMod val="50000"/>
                  </a:schemeClr>
                </a:solidFill>
              </a:rPr>
              <a:t>Customer Status </a:t>
            </a:r>
            <a:r>
              <a:rPr lang="en-US" dirty="0">
                <a:solidFill>
                  <a:srgbClr val="FF3399"/>
                </a:solidFill>
              </a:rPr>
              <a:t>(variable: </a:t>
            </a:r>
            <a:r>
              <a:rPr lang="en-US" dirty="0" err="1">
                <a:solidFill>
                  <a:srgbClr val="FF3399"/>
                </a:solidFill>
              </a:rPr>
              <a:t>vip</a:t>
            </a:r>
            <a:r>
              <a:rPr lang="en-US" dirty="0">
                <a:solidFill>
                  <a:srgbClr val="FF3399"/>
                </a:solidFill>
              </a:rPr>
              <a:t>, type: </a:t>
            </a:r>
            <a:r>
              <a:rPr lang="en-US" dirty="0" err="1">
                <a:solidFill>
                  <a:srgbClr val="00B0F0"/>
                </a:solidFill>
              </a:rPr>
              <a:t>boolean</a:t>
            </a:r>
            <a:r>
              <a:rPr lang="en-US" dirty="0">
                <a:solidFill>
                  <a:srgbClr val="FF3399"/>
                </a:solidFill>
              </a:rPr>
              <a:t>)</a:t>
            </a:r>
          </a:p>
        </p:txBody>
      </p:sp>
      <p:sp>
        <p:nvSpPr>
          <p:cNvPr id="44" name="Rounded Rectangle 43"/>
          <p:cNvSpPr/>
          <p:nvPr/>
        </p:nvSpPr>
        <p:spPr>
          <a:xfrm>
            <a:off x="251520" y="5077041"/>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5" name="Rounded Rectangle 44"/>
          <p:cNvSpPr/>
          <p:nvPr/>
        </p:nvSpPr>
        <p:spPr>
          <a:xfrm>
            <a:off x="1634241" y="5077041"/>
            <a:ext cx="7344816" cy="152031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if (</a:t>
            </a:r>
            <a:r>
              <a:rPr lang="en-US" dirty="0">
                <a:solidFill>
                  <a:srgbClr val="FF3399"/>
                </a:solidFill>
              </a:rPr>
              <a:t>price </a:t>
            </a:r>
            <a:r>
              <a:rPr lang="en-US" dirty="0">
                <a:solidFill>
                  <a:schemeClr val="accent1">
                    <a:lumMod val="50000"/>
                  </a:schemeClr>
                </a:solidFill>
              </a:rPr>
              <a:t>&gt; 1000) </a:t>
            </a:r>
            <a:r>
              <a:rPr lang="en-US" dirty="0">
                <a:solidFill>
                  <a:schemeClr val="accent1">
                    <a:lumMod val="50000"/>
                  </a:schemeClr>
                </a:solidFill>
                <a:sym typeface="Wingdings" panose="05000000000000000000" pitchFamily="2" charset="2"/>
              </a:rPr>
              <a:t> 	1) </a:t>
            </a:r>
            <a:r>
              <a:rPr lang="en-US" dirty="0">
                <a:solidFill>
                  <a:srgbClr val="FF3399"/>
                </a:solidFill>
                <a:sym typeface="Wingdings" panose="05000000000000000000" pitchFamily="2" charset="2"/>
              </a:rPr>
              <a:t>discount </a:t>
            </a:r>
            <a:r>
              <a:rPr lang="en-US" dirty="0">
                <a:solidFill>
                  <a:schemeClr val="accent1">
                    <a:lumMod val="50000"/>
                  </a:schemeClr>
                </a:solidFill>
                <a:sym typeface="Wingdings" panose="05000000000000000000" pitchFamily="2" charset="2"/>
              </a:rPr>
              <a:t>= 0.15</a:t>
            </a:r>
          </a:p>
          <a:p>
            <a:r>
              <a:rPr lang="en-US" dirty="0">
                <a:solidFill>
                  <a:srgbClr val="FF3399"/>
                </a:solidFill>
                <a:sym typeface="Wingdings" panose="05000000000000000000" pitchFamily="2" charset="2"/>
              </a:rPr>
              <a:t>			</a:t>
            </a:r>
            <a:r>
              <a:rPr lang="en-US" dirty="0">
                <a:solidFill>
                  <a:schemeClr val="accent1">
                    <a:lumMod val="50000"/>
                  </a:schemeClr>
                </a:solidFill>
                <a:sym typeface="Wingdings" panose="05000000000000000000" pitchFamily="2" charset="2"/>
              </a:rPr>
              <a:t>2)</a:t>
            </a:r>
            <a:r>
              <a:rPr lang="en-US" dirty="0">
                <a:solidFill>
                  <a:srgbClr val="FF3399"/>
                </a:solidFill>
                <a:sym typeface="Wingdings" panose="05000000000000000000" pitchFamily="2" charset="2"/>
              </a:rPr>
              <a:t> </a:t>
            </a:r>
            <a:r>
              <a:rPr lang="en-US" dirty="0" err="1">
                <a:solidFill>
                  <a:srgbClr val="FF3399"/>
                </a:solidFill>
                <a:sym typeface="Wingdings" panose="05000000000000000000" pitchFamily="2" charset="2"/>
              </a:rPr>
              <a:t>vip</a:t>
            </a:r>
            <a:r>
              <a:rPr lang="en-US" dirty="0">
                <a:solidFill>
                  <a:srgbClr val="FF3399"/>
                </a:solidFill>
                <a:sym typeface="Wingdings" panose="05000000000000000000" pitchFamily="2" charset="2"/>
              </a:rPr>
              <a:t> = </a:t>
            </a:r>
            <a:r>
              <a:rPr lang="en-US" dirty="0">
                <a:solidFill>
                  <a:srgbClr val="00B0F0"/>
                </a:solidFill>
                <a:sym typeface="Wingdings" panose="05000000000000000000" pitchFamily="2" charset="2"/>
              </a:rPr>
              <a:t>true</a:t>
            </a:r>
          </a:p>
          <a:p>
            <a:r>
              <a:rPr lang="en-US" dirty="0">
                <a:solidFill>
                  <a:schemeClr val="accent1">
                    <a:lumMod val="50000"/>
                  </a:schemeClr>
                </a:solidFill>
              </a:rPr>
              <a:t>if (</a:t>
            </a:r>
            <a:r>
              <a:rPr lang="en-US" dirty="0">
                <a:solidFill>
                  <a:srgbClr val="FF3399"/>
                </a:solidFill>
              </a:rPr>
              <a:t>price</a:t>
            </a:r>
            <a:r>
              <a:rPr lang="en-US" dirty="0">
                <a:solidFill>
                  <a:schemeClr val="accent1">
                    <a:lumMod val="50000"/>
                  </a:schemeClr>
                </a:solidFill>
              </a:rPr>
              <a:t> &lt;= 1000) </a:t>
            </a:r>
            <a:r>
              <a:rPr lang="en-US" dirty="0">
                <a:solidFill>
                  <a:schemeClr val="accent1">
                    <a:lumMod val="50000"/>
                  </a:schemeClr>
                </a:solidFill>
                <a:sym typeface="Wingdings" panose="05000000000000000000" pitchFamily="2" charset="2"/>
              </a:rPr>
              <a:t>	1)</a:t>
            </a:r>
            <a:r>
              <a:rPr lang="en-US" dirty="0">
                <a:solidFill>
                  <a:schemeClr val="accent1">
                    <a:lumMod val="50000"/>
                  </a:schemeClr>
                </a:solidFill>
              </a:rPr>
              <a:t> </a:t>
            </a:r>
            <a:r>
              <a:rPr lang="en-US" dirty="0">
                <a:solidFill>
                  <a:srgbClr val="FF3399"/>
                </a:solidFill>
              </a:rPr>
              <a:t>discount </a:t>
            </a:r>
            <a:r>
              <a:rPr lang="en-US" dirty="0">
                <a:solidFill>
                  <a:schemeClr val="accent1">
                    <a:lumMod val="50000"/>
                  </a:schemeClr>
                </a:solidFill>
              </a:rPr>
              <a:t>= 0.18</a:t>
            </a:r>
          </a:p>
          <a:p>
            <a:r>
              <a:rPr lang="en-US" dirty="0">
                <a:solidFill>
                  <a:srgbClr val="FF3399"/>
                </a:solidFill>
              </a:rPr>
              <a:t>			</a:t>
            </a:r>
            <a:r>
              <a:rPr lang="en-US" dirty="0">
                <a:solidFill>
                  <a:schemeClr val="accent1">
                    <a:lumMod val="50000"/>
                  </a:schemeClr>
                </a:solidFill>
              </a:rPr>
              <a:t>2)</a:t>
            </a:r>
            <a:r>
              <a:rPr lang="en-US" dirty="0">
                <a:solidFill>
                  <a:srgbClr val="FF3399"/>
                </a:solidFill>
              </a:rPr>
              <a:t> </a:t>
            </a:r>
            <a:r>
              <a:rPr lang="en-US" dirty="0" err="1">
                <a:solidFill>
                  <a:srgbClr val="FF3399"/>
                </a:solidFill>
              </a:rPr>
              <a:t>vip</a:t>
            </a:r>
            <a:r>
              <a:rPr lang="en-US" dirty="0">
                <a:solidFill>
                  <a:srgbClr val="FF3399"/>
                </a:solidFill>
              </a:rPr>
              <a:t> = </a:t>
            </a:r>
            <a:r>
              <a:rPr lang="en-US" dirty="0">
                <a:solidFill>
                  <a:srgbClr val="00B0F0"/>
                </a:solidFill>
              </a:rPr>
              <a:t>false</a:t>
            </a:r>
          </a:p>
          <a:p>
            <a:r>
              <a:rPr lang="en-US" dirty="0" err="1">
                <a:solidFill>
                  <a:srgbClr val="FF3399"/>
                </a:solidFill>
                <a:sym typeface="Wingdings" panose="05000000000000000000" pitchFamily="2" charset="2"/>
              </a:rPr>
              <a:t>netPrice</a:t>
            </a:r>
            <a:r>
              <a:rPr lang="en-US" dirty="0">
                <a:solidFill>
                  <a:srgbClr val="FF3399"/>
                </a:solidFill>
                <a:sym typeface="Wingdings" panose="05000000000000000000" pitchFamily="2" charset="2"/>
              </a:rPr>
              <a:t> </a:t>
            </a:r>
            <a:r>
              <a:rPr lang="en-US" dirty="0">
                <a:solidFill>
                  <a:schemeClr val="accent1">
                    <a:lumMod val="50000"/>
                  </a:schemeClr>
                </a:solidFill>
                <a:sym typeface="Wingdings" panose="05000000000000000000" pitchFamily="2" charset="2"/>
              </a:rPr>
              <a:t>= (1 – </a:t>
            </a:r>
            <a:r>
              <a:rPr lang="en-US" dirty="0">
                <a:solidFill>
                  <a:srgbClr val="FF3399"/>
                </a:solidFill>
                <a:sym typeface="Wingdings" panose="05000000000000000000" pitchFamily="2" charset="2"/>
              </a:rPr>
              <a:t>discount</a:t>
            </a:r>
            <a:r>
              <a:rPr lang="en-US" dirty="0">
                <a:solidFill>
                  <a:schemeClr val="accent1">
                    <a:lumMod val="50000"/>
                  </a:schemeClr>
                </a:solidFill>
                <a:sym typeface="Wingdings" panose="05000000000000000000" pitchFamily="2" charset="2"/>
              </a:rPr>
              <a:t>) *</a:t>
            </a:r>
            <a:r>
              <a:rPr lang="en-US" dirty="0">
                <a:solidFill>
                  <a:srgbClr val="FF3399"/>
                </a:solidFill>
                <a:sym typeface="Wingdings" panose="05000000000000000000" pitchFamily="2" charset="2"/>
              </a:rPr>
              <a:t> price</a:t>
            </a:r>
            <a:endParaRPr lang="en-US" dirty="0">
              <a:solidFill>
                <a:schemeClr val="accent1">
                  <a:lumMod val="50000"/>
                </a:schemeClr>
              </a:solidFill>
            </a:endParaRPr>
          </a:p>
        </p:txBody>
      </p:sp>
    </p:spTree>
    <p:custDataLst>
      <p:tags r:id="rId1"/>
    </p:custDataLst>
    <p:extLst>
      <p:ext uri="{BB962C8B-B14F-4D97-AF65-F5344CB8AC3E}">
        <p14:creationId xmlns:p14="http://schemas.microsoft.com/office/powerpoint/2010/main" val="1709238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34" grpId="0" animBg="1"/>
      <p:bldP spid="35" grpId="0" animBg="1"/>
      <p:bldP spid="43" grpId="0" animBg="1"/>
      <p:bldP spid="44"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1821160" y="2996952"/>
            <a:ext cx="707132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PROBLEM SOLVING </a:t>
            </a:r>
          </a:p>
        </p:txBody>
      </p:sp>
      <p:sp>
        <p:nvSpPr>
          <p:cNvPr id="6"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Tree>
    <p:custDataLst>
      <p:tags r:id="rId1"/>
    </p:custData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 - PROGRAM 4: CODE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79512" y="1124744"/>
            <a:ext cx="8784976" cy="5632311"/>
            <a:chOff x="323528" y="1236822"/>
            <a:chExt cx="7848872" cy="5469843"/>
          </a:xfrm>
        </p:grpSpPr>
        <p:sp>
          <p:nvSpPr>
            <p:cNvPr id="21" name="TextBox 20"/>
            <p:cNvSpPr txBox="1"/>
            <p:nvPr/>
          </p:nvSpPr>
          <p:spPr>
            <a:xfrm>
              <a:off x="971600" y="1236822"/>
              <a:ext cx="7200800" cy="5469843"/>
            </a:xfrm>
            <a:prstGeom prst="rect">
              <a:avLst/>
            </a:prstGeom>
            <a:solidFill>
              <a:schemeClr val="bg2"/>
            </a:solidFill>
            <a:ln w="28575" cap="rnd" cmpd="thickThin">
              <a:solidFill>
                <a:srgbClr val="0000FF"/>
              </a:solidFill>
            </a:ln>
          </p:spPr>
          <p:txBody>
            <a:bodyPr wrap="square" rtlCol="0">
              <a:spAutoFit/>
            </a:bodyPr>
            <a:lstStyle/>
            <a:p>
              <a:r>
                <a:rPr lang="en-US" sz="1200" dirty="0"/>
                <a:t>// import necessary libraries</a:t>
              </a:r>
            </a:p>
            <a:p>
              <a:r>
                <a:rPr lang="en-US" sz="1200" dirty="0">
                  <a:solidFill>
                    <a:srgbClr val="00B0F0"/>
                  </a:solidFill>
                </a:rPr>
                <a:t>import</a:t>
              </a:r>
              <a:r>
                <a:rPr lang="en-US" sz="1200" dirty="0">
                  <a:solidFill>
                    <a:srgbClr val="0000FF"/>
                  </a:solidFill>
                </a:rPr>
                <a:t> </a:t>
              </a:r>
              <a:r>
                <a:rPr lang="en-US" sz="1200" dirty="0" err="1">
                  <a:solidFill>
                    <a:srgbClr val="0000FF"/>
                  </a:solidFill>
                </a:rPr>
                <a:t>java.util</a:t>
              </a:r>
              <a:r>
                <a:rPr lang="en-US" sz="1200" dirty="0">
                  <a:solidFill>
                    <a:srgbClr val="0000FF"/>
                  </a:solidFill>
                </a:rPr>
                <a:t>.*;		</a:t>
              </a:r>
              <a:r>
                <a:rPr lang="en-US" sz="1200" dirty="0">
                  <a:solidFill>
                    <a:srgbClr val="00B050"/>
                  </a:solidFill>
                </a:rPr>
                <a:t>//contains the class Scanner</a:t>
              </a:r>
            </a:p>
            <a:p>
              <a:r>
                <a:rPr lang="en-US" sz="1200" dirty="0">
                  <a:solidFill>
                    <a:srgbClr val="00B0F0"/>
                  </a:solidFill>
                </a:rPr>
                <a:t>public class</a:t>
              </a:r>
              <a:r>
                <a:rPr lang="en-US" sz="1200" dirty="0">
                  <a:solidFill>
                    <a:srgbClr val="0000FF"/>
                  </a:solidFill>
                </a:rPr>
                <a:t> </a:t>
              </a:r>
              <a:r>
                <a:rPr lang="en-US" sz="1200" dirty="0" err="1">
                  <a:solidFill>
                    <a:srgbClr val="0000FF"/>
                  </a:solidFill>
                </a:rPr>
                <a:t>ifElseStatementN</a:t>
              </a:r>
              <a:endParaRPr lang="en-US" sz="1200" dirty="0">
                <a:solidFill>
                  <a:srgbClr val="0000FF"/>
                </a:solidFill>
              </a:endParaRPr>
            </a:p>
            <a:p>
              <a:r>
                <a:rPr lang="en-US" sz="1200" dirty="0">
                  <a:solidFill>
                    <a:srgbClr val="0000FF"/>
                  </a:solidFill>
                </a:rPr>
                <a:t>{</a:t>
              </a:r>
            </a:p>
            <a:p>
              <a:r>
                <a:rPr lang="en-US" sz="1200" dirty="0">
                  <a:solidFill>
                    <a:srgbClr val="00B050"/>
                  </a:solidFill>
                </a:rPr>
                <a:t>   // instantiate the object console from the class Scanner</a:t>
              </a:r>
            </a:p>
            <a:p>
              <a:r>
                <a:rPr lang="en-US" sz="1200" dirty="0">
                  <a:solidFill>
                    <a:srgbClr val="00B0F0"/>
                  </a:solidFill>
                </a:rPr>
                <a:t>   static </a:t>
              </a:r>
              <a:r>
                <a:rPr lang="en-US" sz="1200" dirty="0">
                  <a:solidFill>
                    <a:srgbClr val="0000FF"/>
                  </a:solidFill>
                </a:rPr>
                <a:t>Scanner console = </a:t>
              </a:r>
              <a:r>
                <a:rPr lang="en-US" sz="1200" dirty="0">
                  <a:solidFill>
                    <a:srgbClr val="00B0F0"/>
                  </a:solidFill>
                </a:rPr>
                <a:t>new</a:t>
              </a:r>
              <a:r>
                <a:rPr lang="en-US" sz="1200" dirty="0">
                  <a:solidFill>
                    <a:srgbClr val="0000FF"/>
                  </a:solidFill>
                </a:rPr>
                <a:t> Scanner (System.in);</a:t>
              </a:r>
            </a:p>
            <a:p>
              <a:r>
                <a:rPr lang="en-US" sz="1200" dirty="0">
                  <a:solidFill>
                    <a:srgbClr val="00B0F0"/>
                  </a:solidFill>
                </a:rPr>
                <a:t>   public static void</a:t>
              </a:r>
              <a:r>
                <a:rPr lang="en-US" sz="1200" dirty="0">
                  <a:solidFill>
                    <a:srgbClr val="0000FF"/>
                  </a:solidFill>
                </a:rPr>
                <a:t> main (String[] </a:t>
              </a:r>
              <a:r>
                <a:rPr lang="en-US" sz="1200" dirty="0" err="1">
                  <a:solidFill>
                    <a:srgbClr val="0000FF"/>
                  </a:solidFill>
                </a:rPr>
                <a:t>args</a:t>
              </a:r>
              <a:r>
                <a:rPr lang="en-US" sz="1200" dirty="0">
                  <a:solidFill>
                    <a:srgbClr val="0000FF"/>
                  </a:solidFill>
                </a:rPr>
                <a:t>)</a:t>
              </a:r>
            </a:p>
            <a:p>
              <a:r>
                <a:rPr lang="en-US" sz="1200" dirty="0">
                  <a:solidFill>
                    <a:srgbClr val="0000FF"/>
                  </a:solidFill>
                </a:rPr>
                <a:t>      {</a:t>
              </a:r>
            </a:p>
            <a:p>
              <a:r>
                <a:rPr lang="en-US" sz="1200" dirty="0">
                  <a:solidFill>
                    <a:srgbClr val="0000FF"/>
                  </a:solidFill>
                </a:rPr>
                <a:t>         </a:t>
              </a:r>
              <a:r>
                <a:rPr lang="en-US" sz="1200" dirty="0"/>
                <a:t>// Declaration section: to declare needed variables</a:t>
              </a:r>
            </a:p>
            <a:p>
              <a:r>
                <a:rPr lang="en-US" sz="1200" dirty="0"/>
                <a:t>             </a:t>
              </a:r>
              <a:r>
                <a:rPr lang="en-US" sz="1200" dirty="0">
                  <a:solidFill>
                    <a:srgbClr val="00B0F0"/>
                  </a:solidFill>
                </a:rPr>
                <a:t>double</a:t>
              </a:r>
              <a:r>
                <a:rPr lang="en-US" sz="1200" dirty="0">
                  <a:solidFill>
                    <a:srgbClr val="0000FF"/>
                  </a:solidFill>
                </a:rPr>
                <a:t> price, discount, </a:t>
              </a:r>
              <a:r>
                <a:rPr lang="en-US" sz="1200" dirty="0" err="1">
                  <a:solidFill>
                    <a:srgbClr val="0000FF"/>
                  </a:solidFill>
                </a:rPr>
                <a:t>netPrice</a:t>
              </a:r>
              <a:r>
                <a:rPr lang="en-US" sz="1200" dirty="0">
                  <a:solidFill>
                    <a:srgbClr val="0000FF"/>
                  </a:solidFill>
                </a:rPr>
                <a:t>;</a:t>
              </a:r>
            </a:p>
            <a:p>
              <a:r>
                <a:rPr lang="en-US" sz="1200" dirty="0">
                  <a:solidFill>
                    <a:srgbClr val="0000FF"/>
                  </a:solidFill>
                </a:rPr>
                <a:t>             </a:t>
              </a:r>
              <a:r>
                <a:rPr lang="en-US" sz="1200" dirty="0" err="1">
                  <a:solidFill>
                    <a:srgbClr val="00B0F0"/>
                  </a:solidFill>
                </a:rPr>
                <a:t>boolean</a:t>
              </a:r>
              <a:r>
                <a:rPr lang="en-US" sz="1200" dirty="0">
                  <a:solidFill>
                    <a:srgbClr val="00B0F0"/>
                  </a:solidFill>
                </a:rPr>
                <a:t> </a:t>
              </a:r>
              <a:r>
                <a:rPr lang="en-US" sz="1200" dirty="0" err="1">
                  <a:solidFill>
                    <a:srgbClr val="0000FF"/>
                  </a:solidFill>
                </a:rPr>
                <a:t>vip</a:t>
              </a:r>
              <a:r>
                <a:rPr lang="en-US" sz="1200" dirty="0">
                  <a:solidFill>
                    <a:srgbClr val="0000FF"/>
                  </a:solidFill>
                </a:rPr>
                <a:t>;</a:t>
              </a:r>
            </a:p>
            <a:p>
              <a:r>
                <a:rPr lang="en-US" sz="1200" dirty="0"/>
                <a:t>         // Input section: to enter values of used variables</a:t>
              </a:r>
            </a:p>
            <a:p>
              <a:r>
                <a:rPr lang="en-US" sz="1200" dirty="0"/>
                <a:t>             </a:t>
              </a:r>
              <a:r>
                <a:rPr lang="en-US" sz="1200" dirty="0" err="1">
                  <a:solidFill>
                    <a:srgbClr val="0000FF"/>
                  </a:solidFill>
                </a:rPr>
                <a:t>System.out.println</a:t>
              </a:r>
              <a:r>
                <a:rPr lang="en-US" sz="1200" dirty="0">
                  <a:solidFill>
                    <a:srgbClr val="0000FF"/>
                  </a:solidFill>
                </a:rPr>
                <a:t> (“Enter the price of the item”);   </a:t>
              </a:r>
              <a:r>
                <a:rPr lang="en-US" sz="1200" dirty="0">
                  <a:solidFill>
                    <a:srgbClr val="00B050"/>
                  </a:solidFill>
                </a:rPr>
                <a:t>//prompt</a:t>
              </a:r>
            </a:p>
            <a:p>
              <a:r>
                <a:rPr lang="en-US" sz="1200" dirty="0">
                  <a:solidFill>
                    <a:srgbClr val="0000FF"/>
                  </a:solidFill>
                </a:rPr>
                <a:t>             price = </a:t>
              </a:r>
              <a:r>
                <a:rPr lang="en-US" sz="1200" dirty="0" err="1">
                  <a:solidFill>
                    <a:srgbClr val="0000FF"/>
                  </a:solidFill>
                </a:rPr>
                <a:t>console.</a:t>
              </a:r>
              <a:r>
                <a:rPr lang="en-US" sz="1200" dirty="0" err="1">
                  <a:solidFill>
                    <a:srgbClr val="00B050"/>
                  </a:solidFill>
                </a:rPr>
                <a:t>nextDouble</a:t>
              </a:r>
              <a:r>
                <a:rPr lang="en-US" sz="1200" dirty="0">
                  <a:solidFill>
                    <a:srgbClr val="00B050"/>
                  </a:solidFill>
                </a:rPr>
                <a:t>()</a:t>
              </a:r>
              <a:r>
                <a:rPr lang="en-US" sz="1200" dirty="0">
                  <a:solidFill>
                    <a:srgbClr val="0000FF"/>
                  </a:solidFill>
                </a:rPr>
                <a:t>;</a:t>
              </a:r>
            </a:p>
            <a:p>
              <a:r>
                <a:rPr lang="en-US" sz="1200" dirty="0"/>
                <a:t>         // Processing section: processing statements</a:t>
              </a:r>
            </a:p>
            <a:p>
              <a:r>
                <a:rPr lang="en-US" sz="1200" dirty="0">
                  <a:solidFill>
                    <a:srgbClr val="0000FF"/>
                  </a:solidFill>
                </a:rPr>
                <a:t>              </a:t>
              </a:r>
              <a:r>
                <a:rPr lang="en-US" sz="1200" dirty="0">
                  <a:solidFill>
                    <a:srgbClr val="00B0F0"/>
                  </a:solidFill>
                </a:rPr>
                <a:t>if</a:t>
              </a:r>
              <a:r>
                <a:rPr lang="en-US" sz="1200" dirty="0">
                  <a:solidFill>
                    <a:srgbClr val="0000FF"/>
                  </a:solidFill>
                </a:rPr>
                <a:t> (price &gt; 1000.0)		</a:t>
              </a:r>
              <a:r>
                <a:rPr lang="en-US" sz="1200" dirty="0">
                  <a:solidFill>
                    <a:srgbClr val="00B050"/>
                  </a:solidFill>
                </a:rPr>
                <a:t>// price is double</a:t>
              </a:r>
              <a:r>
                <a:rPr lang="en-US" sz="1200" dirty="0">
                  <a:solidFill>
                    <a:srgbClr val="0000FF"/>
                  </a:solidFill>
                </a:rPr>
                <a:t> </a:t>
              </a:r>
            </a:p>
            <a:p>
              <a:r>
                <a:rPr lang="en-US" sz="1200" dirty="0">
                  <a:solidFill>
                    <a:srgbClr val="0000FF"/>
                  </a:solidFill>
                </a:rPr>
                <a:t>                 {</a:t>
              </a:r>
            </a:p>
            <a:p>
              <a:r>
                <a:rPr lang="en-US" sz="1200" dirty="0">
                  <a:solidFill>
                    <a:srgbClr val="0000FF"/>
                  </a:solidFill>
                </a:rPr>
                <a:t>                  discount = 0.15;</a:t>
              </a:r>
            </a:p>
            <a:p>
              <a:r>
                <a:rPr lang="en-US" sz="1200" dirty="0">
                  <a:solidFill>
                    <a:srgbClr val="0000FF"/>
                  </a:solidFill>
                </a:rPr>
                <a:t>                  </a:t>
              </a:r>
              <a:r>
                <a:rPr lang="en-US" sz="1200" dirty="0" err="1">
                  <a:solidFill>
                    <a:srgbClr val="0000FF"/>
                  </a:solidFill>
                </a:rPr>
                <a:t>vip</a:t>
              </a:r>
              <a:r>
                <a:rPr lang="en-US" sz="1200" dirty="0">
                  <a:solidFill>
                    <a:srgbClr val="0000FF"/>
                  </a:solidFill>
                </a:rPr>
                <a:t> = </a:t>
              </a:r>
              <a:r>
                <a:rPr lang="en-US" sz="1200" dirty="0">
                  <a:solidFill>
                    <a:srgbClr val="00B0F0"/>
                  </a:solidFill>
                </a:rPr>
                <a:t>true</a:t>
              </a:r>
              <a:r>
                <a:rPr lang="en-US" sz="1200" dirty="0">
                  <a:solidFill>
                    <a:srgbClr val="0000FF"/>
                  </a:solidFill>
                </a:rPr>
                <a:t>;</a:t>
              </a:r>
            </a:p>
            <a:p>
              <a:r>
                <a:rPr lang="en-US" sz="1200" dirty="0">
                  <a:solidFill>
                    <a:srgbClr val="0000FF"/>
                  </a:solidFill>
                </a:rPr>
                <a:t>                 } </a:t>
              </a:r>
              <a:r>
                <a:rPr lang="en-US" sz="1200" dirty="0">
                  <a:solidFill>
                    <a:srgbClr val="00B050"/>
                  </a:solidFill>
                </a:rPr>
                <a:t>//end if(price &gt; 1000.0)</a:t>
              </a:r>
            </a:p>
            <a:p>
              <a:r>
                <a:rPr lang="en-US" sz="1200" dirty="0">
                  <a:solidFill>
                    <a:srgbClr val="0000FF"/>
                  </a:solidFill>
                </a:rPr>
                <a:t>              </a:t>
              </a:r>
              <a:r>
                <a:rPr lang="en-US" sz="1200" dirty="0">
                  <a:solidFill>
                    <a:srgbClr val="00B0F0"/>
                  </a:solidFill>
                </a:rPr>
                <a:t>else</a:t>
              </a:r>
            </a:p>
            <a:p>
              <a:r>
                <a:rPr lang="en-US" sz="1200" dirty="0">
                  <a:solidFill>
                    <a:srgbClr val="00B0F0"/>
                  </a:solidFill>
                </a:rPr>
                <a:t>                </a:t>
              </a:r>
              <a:r>
                <a:rPr lang="en-US" sz="1200" dirty="0">
                  <a:solidFill>
                    <a:srgbClr val="0000FF"/>
                  </a:solidFill>
                </a:rPr>
                <a:t>{</a:t>
              </a:r>
            </a:p>
            <a:p>
              <a:r>
                <a:rPr lang="en-US" sz="1200" dirty="0">
                  <a:solidFill>
                    <a:srgbClr val="0000FF"/>
                  </a:solidFill>
                </a:rPr>
                <a:t>                  discount = 0.18;</a:t>
              </a:r>
            </a:p>
            <a:p>
              <a:r>
                <a:rPr lang="en-US" sz="1200" dirty="0">
                  <a:solidFill>
                    <a:srgbClr val="0000FF"/>
                  </a:solidFill>
                </a:rPr>
                <a:t>                  </a:t>
              </a:r>
              <a:r>
                <a:rPr lang="en-US" sz="1200" dirty="0" err="1">
                  <a:solidFill>
                    <a:srgbClr val="0000FF"/>
                  </a:solidFill>
                </a:rPr>
                <a:t>vip</a:t>
              </a:r>
              <a:r>
                <a:rPr lang="en-US" sz="1200" dirty="0">
                  <a:solidFill>
                    <a:srgbClr val="0000FF"/>
                  </a:solidFill>
                </a:rPr>
                <a:t> = false;</a:t>
              </a:r>
            </a:p>
            <a:p>
              <a:r>
                <a:rPr lang="en-US" sz="1200" dirty="0">
                  <a:solidFill>
                    <a:srgbClr val="0000FF"/>
                  </a:solidFill>
                </a:rPr>
                <a:t>                } </a:t>
              </a:r>
              <a:r>
                <a:rPr lang="en-US" sz="1200" dirty="0">
                  <a:solidFill>
                    <a:srgbClr val="00B050"/>
                  </a:solidFill>
                </a:rPr>
                <a:t>//end else if(price &gt; 1000)</a:t>
              </a:r>
            </a:p>
            <a:p>
              <a:r>
                <a:rPr lang="en-US" sz="1200" dirty="0">
                  <a:solidFill>
                    <a:srgbClr val="00B050"/>
                  </a:solidFill>
                </a:rPr>
                <a:t>             </a:t>
              </a:r>
              <a:r>
                <a:rPr lang="en-US" sz="1200" dirty="0">
                  <a:solidFill>
                    <a:srgbClr val="0000FF"/>
                  </a:solidFill>
                </a:rPr>
                <a:t> </a:t>
              </a:r>
              <a:r>
                <a:rPr lang="en-US" sz="1200" dirty="0" err="1">
                  <a:solidFill>
                    <a:srgbClr val="0000FF"/>
                  </a:solidFill>
                </a:rPr>
                <a:t>netPrice</a:t>
              </a:r>
              <a:r>
                <a:rPr lang="en-US" sz="1200" dirty="0">
                  <a:solidFill>
                    <a:srgbClr val="0000FF"/>
                  </a:solidFill>
                </a:rPr>
                <a:t> = (1 – discount) * price;</a:t>
              </a:r>
              <a:endParaRPr lang="en-US" sz="1200" dirty="0">
                <a:solidFill>
                  <a:srgbClr val="00B050"/>
                </a:solidFill>
              </a:endParaRPr>
            </a:p>
            <a:p>
              <a:r>
                <a:rPr lang="en-US" sz="1200" dirty="0"/>
                <a:t>         // Output section: display program output</a:t>
              </a:r>
            </a:p>
            <a:p>
              <a:r>
                <a:rPr lang="en-US" sz="1200" dirty="0">
                  <a:solidFill>
                    <a:srgbClr val="0000FF"/>
                  </a:solidFill>
                </a:rPr>
                <a:t>             </a:t>
              </a:r>
              <a:r>
                <a:rPr lang="en-US" sz="1200" dirty="0" err="1">
                  <a:solidFill>
                    <a:srgbClr val="0000FF"/>
                  </a:solidFill>
                </a:rPr>
                <a:t>System.out.printf</a:t>
              </a:r>
              <a:r>
                <a:rPr lang="en-US" sz="1200" dirty="0">
                  <a:solidFill>
                    <a:srgbClr val="0000FF"/>
                  </a:solidFill>
                </a:rPr>
                <a:t> (“Discount = %.2f, Net price = %.2f, </a:t>
              </a:r>
              <a:r>
                <a:rPr lang="en-US" sz="1200" dirty="0" err="1">
                  <a:solidFill>
                    <a:srgbClr val="0000FF"/>
                  </a:solidFill>
                </a:rPr>
                <a:t>vip</a:t>
              </a:r>
              <a:r>
                <a:rPr lang="en-US" sz="1200" dirty="0">
                  <a:solidFill>
                    <a:srgbClr val="0000FF"/>
                  </a:solidFill>
                </a:rPr>
                <a:t> = %5s“, discount, </a:t>
              </a:r>
              <a:r>
                <a:rPr lang="en-US" sz="1200" dirty="0" err="1">
                  <a:solidFill>
                    <a:srgbClr val="0000FF"/>
                  </a:solidFill>
                </a:rPr>
                <a:t>netPrice</a:t>
              </a:r>
              <a:r>
                <a:rPr lang="en-US" sz="1200" dirty="0">
                  <a:solidFill>
                    <a:srgbClr val="0000FF"/>
                  </a:solidFill>
                </a:rPr>
                <a:t>, </a:t>
              </a:r>
              <a:r>
                <a:rPr lang="en-US" sz="1200" dirty="0" err="1">
                  <a:solidFill>
                    <a:srgbClr val="0000FF"/>
                  </a:solidFill>
                </a:rPr>
                <a:t>vip</a:t>
              </a:r>
              <a:r>
                <a:rPr lang="en-US" sz="1200" dirty="0">
                  <a:solidFill>
                    <a:srgbClr val="0000FF"/>
                  </a:solidFill>
                </a:rPr>
                <a:t>); </a:t>
              </a:r>
              <a:endParaRPr lang="en-US" sz="1200" dirty="0">
                <a:solidFill>
                  <a:srgbClr val="00B050"/>
                </a:solidFill>
              </a:endParaRPr>
            </a:p>
            <a:p>
              <a:r>
                <a:rPr lang="en-US" sz="1200" dirty="0">
                  <a:solidFill>
                    <a:srgbClr val="0000FF"/>
                  </a:solidFill>
                </a:rPr>
                <a:t>      } </a:t>
              </a:r>
              <a:r>
                <a:rPr lang="en-US" sz="1200" dirty="0"/>
                <a:t>// end main</a:t>
              </a:r>
            </a:p>
            <a:p>
              <a:r>
                <a:rPr lang="en-US" sz="1200" dirty="0">
                  <a:solidFill>
                    <a:srgbClr val="0000FF"/>
                  </a:solidFill>
                </a:rPr>
                <a:t>} </a:t>
              </a:r>
              <a:r>
                <a:rPr lang="en-US" sz="1200" dirty="0"/>
                <a:t>// end class</a:t>
              </a:r>
            </a:p>
          </p:txBody>
        </p:sp>
        <p:sp>
          <p:nvSpPr>
            <p:cNvPr id="22" name="TextBox 21"/>
            <p:cNvSpPr txBox="1"/>
            <p:nvPr/>
          </p:nvSpPr>
          <p:spPr>
            <a:xfrm>
              <a:off x="323528" y="1236822"/>
              <a:ext cx="576064" cy="5296197"/>
            </a:xfrm>
            <a:prstGeom prst="rect">
              <a:avLst/>
            </a:prstGeom>
            <a:noFill/>
          </p:spPr>
          <p:txBody>
            <a:bodyPr wrap="square" rtlCol="0">
              <a:spAutoFit/>
            </a:bodyPr>
            <a:lstStyle/>
            <a:p>
              <a:pPr algn="r"/>
              <a:r>
                <a:rPr lang="en-US" sz="1200" dirty="0">
                  <a:solidFill>
                    <a:srgbClr val="FF0000"/>
                  </a:solidFill>
                </a:rPr>
                <a:t>1</a:t>
              </a:r>
            </a:p>
            <a:p>
              <a:pPr algn="r"/>
              <a:r>
                <a:rPr lang="en-US" sz="1200" dirty="0">
                  <a:solidFill>
                    <a:srgbClr val="FF0000"/>
                  </a:solidFill>
                </a:rPr>
                <a:t>2</a:t>
              </a:r>
            </a:p>
            <a:p>
              <a:pPr algn="r"/>
              <a:r>
                <a:rPr lang="en-US" sz="1200" dirty="0">
                  <a:solidFill>
                    <a:srgbClr val="FF0000"/>
                  </a:solidFill>
                </a:rPr>
                <a:t>3</a:t>
              </a:r>
            </a:p>
            <a:p>
              <a:pPr algn="r"/>
              <a:r>
                <a:rPr lang="en-US" sz="1200" dirty="0">
                  <a:solidFill>
                    <a:srgbClr val="FF0000"/>
                  </a:solidFill>
                </a:rPr>
                <a:t>4</a:t>
              </a:r>
            </a:p>
            <a:p>
              <a:pPr algn="r"/>
              <a:r>
                <a:rPr lang="en-US" sz="1200" dirty="0">
                  <a:solidFill>
                    <a:srgbClr val="FF0000"/>
                  </a:solidFill>
                </a:rPr>
                <a:t>5</a:t>
              </a:r>
            </a:p>
            <a:p>
              <a:pPr algn="r"/>
              <a:r>
                <a:rPr lang="en-US" sz="1200" dirty="0">
                  <a:solidFill>
                    <a:srgbClr val="FF0000"/>
                  </a:solidFill>
                </a:rPr>
                <a:t>6</a:t>
              </a:r>
            </a:p>
            <a:p>
              <a:pPr algn="r"/>
              <a:r>
                <a:rPr lang="en-US" sz="1200" dirty="0">
                  <a:solidFill>
                    <a:srgbClr val="FF0000"/>
                  </a:solidFill>
                </a:rPr>
                <a:t>7</a:t>
              </a:r>
            </a:p>
            <a:p>
              <a:pPr algn="r"/>
              <a:r>
                <a:rPr lang="en-US" sz="1200" dirty="0">
                  <a:solidFill>
                    <a:srgbClr val="FF0000"/>
                  </a:solidFill>
                </a:rPr>
                <a:t>8</a:t>
              </a:r>
            </a:p>
            <a:p>
              <a:pPr algn="r"/>
              <a:r>
                <a:rPr lang="en-US" sz="1200" dirty="0">
                  <a:solidFill>
                    <a:srgbClr val="FF0000"/>
                  </a:solidFill>
                </a:rPr>
                <a:t>9</a:t>
              </a:r>
            </a:p>
            <a:p>
              <a:pPr algn="r"/>
              <a:r>
                <a:rPr lang="en-US" sz="1200" dirty="0">
                  <a:solidFill>
                    <a:srgbClr val="FF0000"/>
                  </a:solidFill>
                </a:rPr>
                <a:t>10</a:t>
              </a:r>
            </a:p>
            <a:p>
              <a:pPr algn="r"/>
              <a:r>
                <a:rPr lang="en-US" sz="1200" dirty="0">
                  <a:solidFill>
                    <a:srgbClr val="FF0000"/>
                  </a:solidFill>
                </a:rPr>
                <a:t>11</a:t>
              </a:r>
            </a:p>
            <a:p>
              <a:pPr algn="r"/>
              <a:r>
                <a:rPr lang="en-US" sz="1200" dirty="0">
                  <a:solidFill>
                    <a:srgbClr val="FF0000"/>
                  </a:solidFill>
                </a:rPr>
                <a:t>12</a:t>
              </a:r>
            </a:p>
            <a:p>
              <a:pPr algn="r"/>
              <a:r>
                <a:rPr lang="en-US" sz="1200" dirty="0">
                  <a:solidFill>
                    <a:srgbClr val="FF0000"/>
                  </a:solidFill>
                </a:rPr>
                <a:t>13</a:t>
              </a:r>
            </a:p>
            <a:p>
              <a:pPr algn="r"/>
              <a:r>
                <a:rPr lang="en-US" sz="1200" dirty="0">
                  <a:solidFill>
                    <a:srgbClr val="FF0000"/>
                  </a:solidFill>
                </a:rPr>
                <a:t>14</a:t>
              </a:r>
            </a:p>
            <a:p>
              <a:pPr algn="r"/>
              <a:r>
                <a:rPr lang="en-US" sz="1200" dirty="0">
                  <a:solidFill>
                    <a:srgbClr val="FF0000"/>
                  </a:solidFill>
                </a:rPr>
                <a:t>15</a:t>
              </a:r>
            </a:p>
            <a:p>
              <a:pPr algn="r"/>
              <a:r>
                <a:rPr lang="en-US" sz="1200" dirty="0">
                  <a:solidFill>
                    <a:srgbClr val="FF0000"/>
                  </a:solidFill>
                </a:rPr>
                <a:t>16</a:t>
              </a:r>
            </a:p>
            <a:p>
              <a:pPr algn="r"/>
              <a:r>
                <a:rPr lang="en-US" sz="1200" dirty="0">
                  <a:solidFill>
                    <a:srgbClr val="FF0000"/>
                  </a:solidFill>
                </a:rPr>
                <a:t>17</a:t>
              </a:r>
            </a:p>
            <a:p>
              <a:pPr algn="r"/>
              <a:r>
                <a:rPr lang="en-US" sz="1200" dirty="0">
                  <a:solidFill>
                    <a:srgbClr val="FF0000"/>
                  </a:solidFill>
                </a:rPr>
                <a:t>18</a:t>
              </a:r>
            </a:p>
            <a:p>
              <a:pPr algn="r"/>
              <a:r>
                <a:rPr lang="en-US" sz="1200" dirty="0">
                  <a:solidFill>
                    <a:srgbClr val="FF0000"/>
                  </a:solidFill>
                </a:rPr>
                <a:t>19</a:t>
              </a:r>
            </a:p>
            <a:p>
              <a:pPr algn="r"/>
              <a:r>
                <a:rPr lang="en-US" sz="1200" dirty="0">
                  <a:solidFill>
                    <a:srgbClr val="FF0000"/>
                  </a:solidFill>
                </a:rPr>
                <a:t>20</a:t>
              </a:r>
            </a:p>
            <a:p>
              <a:pPr algn="r"/>
              <a:r>
                <a:rPr lang="en-US" sz="1200" dirty="0">
                  <a:solidFill>
                    <a:srgbClr val="FF0000"/>
                  </a:solidFill>
                </a:rPr>
                <a:t>21</a:t>
              </a:r>
            </a:p>
            <a:p>
              <a:pPr algn="r"/>
              <a:r>
                <a:rPr lang="en-US" sz="1200" dirty="0">
                  <a:solidFill>
                    <a:srgbClr val="FF0000"/>
                  </a:solidFill>
                </a:rPr>
                <a:t>22</a:t>
              </a:r>
            </a:p>
            <a:p>
              <a:pPr algn="r"/>
              <a:r>
                <a:rPr lang="en-US" sz="1200" dirty="0">
                  <a:solidFill>
                    <a:srgbClr val="FF0000"/>
                  </a:solidFill>
                </a:rPr>
                <a:t>23</a:t>
              </a:r>
            </a:p>
            <a:p>
              <a:pPr algn="r"/>
              <a:r>
                <a:rPr lang="en-US" sz="1200" dirty="0">
                  <a:solidFill>
                    <a:srgbClr val="FF0000"/>
                  </a:solidFill>
                </a:rPr>
                <a:t>24</a:t>
              </a:r>
            </a:p>
            <a:p>
              <a:pPr algn="r"/>
              <a:r>
                <a:rPr lang="en-US" sz="1200" dirty="0">
                  <a:solidFill>
                    <a:srgbClr val="FF0000"/>
                  </a:solidFill>
                </a:rPr>
                <a:t>25</a:t>
              </a:r>
            </a:p>
            <a:p>
              <a:pPr algn="r"/>
              <a:r>
                <a:rPr lang="en-US" sz="1200" dirty="0">
                  <a:solidFill>
                    <a:srgbClr val="FF0000"/>
                  </a:solidFill>
                </a:rPr>
                <a:t>26</a:t>
              </a:r>
            </a:p>
            <a:p>
              <a:pPr algn="r"/>
              <a:r>
                <a:rPr lang="en-US" sz="1200" dirty="0">
                  <a:solidFill>
                    <a:srgbClr val="FF0000"/>
                  </a:solidFill>
                </a:rPr>
                <a:t>27</a:t>
              </a:r>
            </a:p>
            <a:p>
              <a:pPr algn="r"/>
              <a:r>
                <a:rPr lang="en-US" sz="1200" dirty="0">
                  <a:solidFill>
                    <a:srgbClr val="FF0000"/>
                  </a:solidFill>
                </a:rPr>
                <a:t>28</a:t>
              </a:r>
            </a:p>
            <a:p>
              <a:pPr algn="r"/>
              <a:r>
                <a:rPr lang="en-US" sz="1200" dirty="0">
                  <a:solidFill>
                    <a:srgbClr val="FF0000"/>
                  </a:solidFill>
                </a:rPr>
                <a:t>29</a:t>
              </a:r>
            </a:p>
            <a:p>
              <a:pPr algn="r"/>
              <a:r>
                <a:rPr lang="en-US" sz="1200" dirty="0">
                  <a:solidFill>
                    <a:srgbClr val="FF0000"/>
                  </a:solidFill>
                </a:rPr>
                <a:t>30</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3.2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220</a:t>
            </a:fld>
            <a:endParaRPr lang="en-US"/>
          </a:p>
        </p:txBody>
      </p:sp>
    </p:spTree>
    <p:extLst>
      <p:ext uri="{BB962C8B-B14F-4D97-AF65-F5344CB8AC3E}">
        <p14:creationId xmlns:p14="http://schemas.microsoft.com/office/powerpoint/2010/main" val="395370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CONDITIONAL OPERATOR </a:t>
            </a:r>
            <a:r>
              <a:rPr lang="en-US" sz="4000" dirty="0">
                <a:solidFill>
                  <a:srgbClr val="00B0F0"/>
                </a:solidFill>
                <a:latin typeface="Tahoma" charset="0"/>
                <a:cs typeface="Arial" charset="0"/>
              </a:rPr>
              <a:t>?</a:t>
            </a:r>
          </a:p>
        </p:txBody>
      </p:sp>
      <p:sp>
        <p:nvSpPr>
          <p:cNvPr id="17" name="Slide Number Placeholder 16"/>
          <p:cNvSpPr>
            <a:spLocks noGrp="1"/>
          </p:cNvSpPr>
          <p:nvPr>
            <p:ph type="sldNum" sz="quarter" idx="12"/>
          </p:nvPr>
        </p:nvSpPr>
        <p:spPr/>
        <p:txBody>
          <a:bodyPr/>
          <a:lstStyle/>
          <a:p>
            <a:fld id="{DA934484-767D-4C48-AF0E-A1438A969E59}" type="slidenum">
              <a:rPr lang="en-US" smtClean="0">
                <a:solidFill>
                  <a:prstClr val="black"/>
                </a:solidFill>
              </a:rPr>
              <a:pPr/>
              <a:t>221</a:t>
            </a:fld>
            <a:endParaRPr lang="en-US" dirty="0">
              <a:solidFill>
                <a:prstClr val="black"/>
              </a:solidFill>
            </a:endParaRPr>
          </a:p>
        </p:txBody>
      </p:sp>
      <p:sp>
        <p:nvSpPr>
          <p:cNvPr id="30" name="Content Placeholder 4"/>
          <p:cNvSpPr>
            <a:spLocks noGrp="1"/>
          </p:cNvSpPr>
          <p:nvPr>
            <p:ph idx="1"/>
          </p:nvPr>
        </p:nvSpPr>
        <p:spPr>
          <a:xfrm>
            <a:off x="251520" y="756661"/>
            <a:ext cx="8640960" cy="421507"/>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Also known as 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ternary operator</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6" name="Rounded Rectangle 25"/>
          <p:cNvSpPr/>
          <p:nvPr/>
        </p:nvSpPr>
        <p:spPr>
          <a:xfrm>
            <a:off x="1677111" y="1196752"/>
            <a:ext cx="5832648" cy="72008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Variable =</a:t>
            </a:r>
          </a:p>
          <a:p>
            <a:pPr algn="ctr"/>
            <a:r>
              <a:rPr lang="en-US" dirty="0">
                <a:solidFill>
                  <a:srgbClr val="00B0F0"/>
                </a:solidFill>
              </a:rPr>
              <a:t> (LogicalExpression1) ? Expression2: Expression3;</a:t>
            </a:r>
            <a:endParaRPr lang="en-US" dirty="0">
              <a:solidFill>
                <a:srgbClr val="2DA2BF">
                  <a:lumMod val="50000"/>
                </a:srgbClr>
              </a:solidFill>
            </a:endParaRPr>
          </a:p>
        </p:txBody>
      </p:sp>
      <p:sp>
        <p:nvSpPr>
          <p:cNvPr id="27" name="Rounded Rectangle 26"/>
          <p:cNvSpPr/>
          <p:nvPr/>
        </p:nvSpPr>
        <p:spPr>
          <a:xfrm>
            <a:off x="236951" y="1196752"/>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SYNTAX</a:t>
            </a:r>
          </a:p>
        </p:txBody>
      </p:sp>
      <p:sp>
        <p:nvSpPr>
          <p:cNvPr id="28" name="Rounded Rectangle 27"/>
          <p:cNvSpPr/>
          <p:nvPr/>
        </p:nvSpPr>
        <p:spPr>
          <a:xfrm>
            <a:off x="251520" y="3562913"/>
            <a:ext cx="1296144" cy="61206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black"/>
                </a:solidFill>
              </a:rPr>
              <a:t>Example</a:t>
            </a:r>
          </a:p>
        </p:txBody>
      </p:sp>
      <p:sp>
        <p:nvSpPr>
          <p:cNvPr id="29" name="Rounded Rectangle 28"/>
          <p:cNvSpPr/>
          <p:nvPr/>
        </p:nvSpPr>
        <p:spPr>
          <a:xfrm>
            <a:off x="1728340" y="3256879"/>
            <a:ext cx="5832648" cy="12241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rgbClr val="00B0F0"/>
                </a:solidFill>
              </a:rPr>
              <a:t>int</a:t>
            </a:r>
            <a:r>
              <a:rPr lang="en-US" sz="1400" dirty="0">
                <a:solidFill>
                  <a:prstClr val="black"/>
                </a:solidFill>
              </a:rPr>
              <a:t> x = 3, y = 5, min;</a:t>
            </a:r>
          </a:p>
          <a:p>
            <a:r>
              <a:rPr lang="en-US" sz="1400" dirty="0">
                <a:solidFill>
                  <a:prstClr val="black"/>
                </a:solidFill>
              </a:rPr>
              <a:t>min = </a:t>
            </a:r>
            <a:r>
              <a:rPr lang="en-US" sz="1400" dirty="0">
                <a:solidFill>
                  <a:srgbClr val="FF0000"/>
                </a:solidFill>
              </a:rPr>
              <a:t>(x &lt;= y) ?</a:t>
            </a:r>
            <a:r>
              <a:rPr lang="en-US" sz="1400" dirty="0">
                <a:solidFill>
                  <a:prstClr val="black"/>
                </a:solidFill>
              </a:rPr>
              <a:t> x : y;</a:t>
            </a:r>
          </a:p>
          <a:p>
            <a:r>
              <a:rPr lang="en-US" sz="1400" dirty="0">
                <a:solidFill>
                  <a:prstClr val="black"/>
                </a:solidFill>
              </a:rPr>
              <a:t>max = </a:t>
            </a:r>
            <a:r>
              <a:rPr lang="en-US" sz="1400" dirty="0">
                <a:solidFill>
                  <a:srgbClr val="FF0000"/>
                </a:solidFill>
              </a:rPr>
              <a:t>(x &gt;= y) ?</a:t>
            </a:r>
            <a:r>
              <a:rPr lang="en-US" sz="1400" dirty="0">
                <a:solidFill>
                  <a:prstClr val="black"/>
                </a:solidFill>
              </a:rPr>
              <a:t> x: y;</a:t>
            </a:r>
          </a:p>
          <a:p>
            <a:r>
              <a:rPr lang="en-US" sz="1400" dirty="0" err="1">
                <a:solidFill>
                  <a:prstClr val="black"/>
                </a:solidFill>
              </a:rPr>
              <a:t>System.out.println</a:t>
            </a:r>
            <a:r>
              <a:rPr lang="en-US" sz="1400" dirty="0">
                <a:solidFill>
                  <a:prstClr val="black"/>
                </a:solidFill>
              </a:rPr>
              <a:t> (min);</a:t>
            </a:r>
          </a:p>
          <a:p>
            <a:r>
              <a:rPr lang="en-US" sz="1400" dirty="0" err="1">
                <a:solidFill>
                  <a:prstClr val="black"/>
                </a:solidFill>
              </a:rPr>
              <a:t>System.out.print</a:t>
            </a:r>
            <a:r>
              <a:rPr lang="en-US" sz="1400" dirty="0">
                <a:solidFill>
                  <a:prstClr val="black"/>
                </a:solidFill>
              </a:rPr>
              <a:t> (max);</a:t>
            </a:r>
          </a:p>
        </p:txBody>
      </p:sp>
      <p:grpSp>
        <p:nvGrpSpPr>
          <p:cNvPr id="47" name="Group 46"/>
          <p:cNvGrpSpPr/>
          <p:nvPr/>
        </p:nvGrpSpPr>
        <p:grpSpPr>
          <a:xfrm>
            <a:off x="1644216" y="5209589"/>
            <a:ext cx="5832648" cy="523220"/>
            <a:chOff x="683568" y="1236822"/>
            <a:chExt cx="7488832" cy="523220"/>
          </a:xfrm>
        </p:grpSpPr>
        <p:sp>
          <p:nvSpPr>
            <p:cNvPr id="48" name="TextBox 47"/>
            <p:cNvSpPr txBox="1"/>
            <p:nvPr/>
          </p:nvSpPr>
          <p:spPr>
            <a:xfrm>
              <a:off x="971600" y="1236822"/>
              <a:ext cx="7200800"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prstClr val="white"/>
                  </a:solidFill>
                </a:rPr>
                <a:t>3</a:t>
              </a:r>
            </a:p>
            <a:p>
              <a:r>
                <a:rPr lang="en-US" sz="1400" dirty="0">
                  <a:solidFill>
                    <a:prstClr val="white"/>
                  </a:solidFill>
                </a:rPr>
                <a:t>5_</a:t>
              </a:r>
            </a:p>
          </p:txBody>
        </p:sp>
        <p:sp>
          <p:nvSpPr>
            <p:cNvPr id="49" name="TextBox 48"/>
            <p:cNvSpPr txBox="1"/>
            <p:nvPr/>
          </p:nvSpPr>
          <p:spPr>
            <a:xfrm>
              <a:off x="683568" y="1236822"/>
              <a:ext cx="216023"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50" name="Rounded Rectangle 49"/>
          <p:cNvSpPr/>
          <p:nvPr/>
        </p:nvSpPr>
        <p:spPr>
          <a:xfrm>
            <a:off x="228600" y="5301208"/>
            <a:ext cx="1296144" cy="289193"/>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Output</a:t>
            </a:r>
          </a:p>
        </p:txBody>
      </p:sp>
      <p:sp>
        <p:nvSpPr>
          <p:cNvPr id="2" name="Rectangle 1"/>
          <p:cNvSpPr/>
          <p:nvPr/>
        </p:nvSpPr>
        <p:spPr>
          <a:xfrm>
            <a:off x="1115616" y="2172692"/>
            <a:ext cx="6912768" cy="701731"/>
          </a:xfrm>
          <a:prstGeom prst="rect">
            <a:avLst/>
          </a:prstGeom>
        </p:spPr>
        <p:txBody>
          <a:bodyPr wrap="square">
            <a:spAutoFit/>
          </a:bodyPr>
          <a:lstStyle/>
          <a:p>
            <a:pPr>
              <a:spcBef>
                <a:spcPct val="20000"/>
              </a:spcBef>
              <a:buFont typeface="Arial" pitchFamily="34" charset="0"/>
              <a:buChar char="•"/>
            </a:pPr>
            <a:r>
              <a:rPr lang="en-US" altLang="en-US" dirty="0">
                <a:latin typeface="Calibri" pitchFamily="34" charset="0"/>
              </a:rPr>
              <a:t>If expression1 = </a:t>
            </a:r>
            <a:r>
              <a:rPr lang="en-US" altLang="en-US" dirty="0">
                <a:solidFill>
                  <a:schemeClr val="accent2"/>
                </a:solidFill>
                <a:latin typeface="Calibri" pitchFamily="34" charset="0"/>
              </a:rPr>
              <a:t>true</a:t>
            </a:r>
            <a:r>
              <a:rPr lang="en-US" altLang="en-US" dirty="0">
                <a:latin typeface="Calibri" pitchFamily="34" charset="0"/>
              </a:rPr>
              <a:t>, then the result of the condition is </a:t>
            </a:r>
            <a:r>
              <a:rPr lang="en-US" altLang="en-US" dirty="0">
                <a:solidFill>
                  <a:srgbClr val="0000FF"/>
                </a:solidFill>
                <a:latin typeface="Calibri" pitchFamily="34" charset="0"/>
              </a:rPr>
              <a:t>expression2</a:t>
            </a:r>
            <a:r>
              <a:rPr lang="en-US" altLang="en-US" dirty="0">
                <a:latin typeface="Calibri" pitchFamily="34" charset="0"/>
              </a:rPr>
              <a:t>.</a:t>
            </a:r>
          </a:p>
          <a:p>
            <a:pPr>
              <a:spcBef>
                <a:spcPct val="20000"/>
              </a:spcBef>
            </a:pPr>
            <a:r>
              <a:rPr lang="en-US" altLang="en-US" dirty="0">
                <a:solidFill>
                  <a:srgbClr val="FF0000"/>
                </a:solidFill>
                <a:latin typeface="Calibri" pitchFamily="34" charset="0"/>
              </a:rPr>
              <a:t>Otherwise</a:t>
            </a:r>
            <a:r>
              <a:rPr lang="en-US" altLang="en-US" dirty="0">
                <a:latin typeface="Calibri" pitchFamily="34" charset="0"/>
              </a:rPr>
              <a:t>, the result of the condition is </a:t>
            </a:r>
            <a:r>
              <a:rPr lang="en-US" altLang="en-US" dirty="0">
                <a:solidFill>
                  <a:srgbClr val="0000FF"/>
                </a:solidFill>
                <a:latin typeface="Calibri" pitchFamily="34" charset="0"/>
              </a:rPr>
              <a:t>expression3</a:t>
            </a:r>
            <a:r>
              <a:rPr lang="en-US" altLang="en-US" dirty="0">
                <a:latin typeface="Calibri" pitchFamily="34" charset="0"/>
              </a:rPr>
              <a:t>.</a:t>
            </a:r>
          </a:p>
        </p:txBody>
      </p:sp>
    </p:spTree>
    <p:extLst>
      <p:ext uri="{BB962C8B-B14F-4D97-AF65-F5344CB8AC3E}">
        <p14:creationId xmlns:p14="http://schemas.microsoft.com/office/powerpoint/2010/main" val="196076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500"/>
                                        <p:tgtEl>
                                          <p:spTgt spid="30">
                                            <p:txEl>
                                              <p:pRg st="0" end="0"/>
                                            </p:txEl>
                                          </p:spTgt>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righ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left)">
                                      <p:cBhvr>
                                        <p:cTn id="26" dur="500"/>
                                        <p:tgtEl>
                                          <p:spTgt spid="4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right)">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26" grpId="0" animBg="1"/>
      <p:bldP spid="27" grpId="0" animBg="1"/>
      <p:bldP spid="28" grpId="0" animBg="1"/>
      <p:bldP spid="29" grpId="0" animBg="1"/>
      <p:bldP spid="50"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79512" y="2485257"/>
            <a:ext cx="8784976" cy="1077218"/>
            <a:chOff x="323528" y="1236822"/>
            <a:chExt cx="7848872" cy="1042290"/>
          </a:xfrm>
        </p:grpSpPr>
        <p:sp>
          <p:nvSpPr>
            <p:cNvPr id="54" name="TextBox 53"/>
            <p:cNvSpPr txBox="1"/>
            <p:nvPr/>
          </p:nvSpPr>
          <p:spPr>
            <a:xfrm>
              <a:off x="971600" y="1236822"/>
              <a:ext cx="7200800" cy="1042290"/>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if</a:t>
              </a:r>
              <a:r>
                <a:rPr lang="en-US" sz="1600" dirty="0">
                  <a:solidFill>
                    <a:srgbClr val="0000FF"/>
                  </a:solidFill>
                </a:rPr>
                <a:t> (x &lt;= y)</a:t>
              </a:r>
            </a:p>
            <a:p>
              <a:r>
                <a:rPr lang="en-US" sz="1600" dirty="0">
                  <a:solidFill>
                    <a:srgbClr val="0000FF"/>
                  </a:solidFill>
                </a:rPr>
                <a:t>   min = x;</a:t>
              </a:r>
            </a:p>
            <a:p>
              <a:r>
                <a:rPr lang="en-US" sz="1600" dirty="0">
                  <a:solidFill>
                    <a:srgbClr val="00B0F0"/>
                  </a:solidFill>
                </a:rPr>
                <a:t>else</a:t>
              </a:r>
            </a:p>
            <a:p>
              <a:r>
                <a:rPr lang="en-US" sz="1600" dirty="0">
                  <a:solidFill>
                    <a:srgbClr val="0000FF"/>
                  </a:solidFill>
                </a:rPr>
                <a:t>   min = y;</a:t>
              </a:r>
            </a:p>
          </p:txBody>
        </p:sp>
        <p:sp>
          <p:nvSpPr>
            <p:cNvPr id="55" name="TextBox 54"/>
            <p:cNvSpPr txBox="1"/>
            <p:nvPr/>
          </p:nvSpPr>
          <p:spPr>
            <a:xfrm>
              <a:off x="323528" y="1236822"/>
              <a:ext cx="576064" cy="1042290"/>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CONDITIONAL OPERATOR </a:t>
            </a:r>
            <a:r>
              <a:rPr lang="en-US" sz="4000" dirty="0">
                <a:solidFill>
                  <a:srgbClr val="00B0F0"/>
                </a:solidFill>
                <a:latin typeface="Tahoma" charset="0"/>
                <a:cs typeface="Arial" charset="0"/>
              </a:rPr>
              <a:t>?</a:t>
            </a:r>
          </a:p>
        </p:txBody>
      </p:sp>
      <p:sp>
        <p:nvSpPr>
          <p:cNvPr id="17" name="Slide Number Placeholder 16"/>
          <p:cNvSpPr>
            <a:spLocks noGrp="1"/>
          </p:cNvSpPr>
          <p:nvPr>
            <p:ph type="sldNum" sz="quarter" idx="12"/>
          </p:nvPr>
        </p:nvSpPr>
        <p:spPr/>
        <p:txBody>
          <a:bodyPr/>
          <a:lstStyle/>
          <a:p>
            <a:fld id="{DA934484-767D-4C48-AF0E-A1438A969E59}" type="slidenum">
              <a:rPr lang="en-US" smtClean="0">
                <a:solidFill>
                  <a:prstClr val="black"/>
                </a:solidFill>
              </a:rPr>
              <a:pPr/>
              <a:t>222</a:t>
            </a:fld>
            <a:endParaRPr lang="en-US" dirty="0">
              <a:solidFill>
                <a:prstClr val="black"/>
              </a:solidFill>
            </a:endParaRPr>
          </a:p>
        </p:txBody>
      </p:sp>
      <p:sp>
        <p:nvSpPr>
          <p:cNvPr id="28" name="Rounded Rectangle 27"/>
          <p:cNvSpPr/>
          <p:nvPr/>
        </p:nvSpPr>
        <p:spPr>
          <a:xfrm>
            <a:off x="236951" y="980728"/>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black"/>
                </a:solidFill>
              </a:rPr>
              <a:t>Example</a:t>
            </a:r>
          </a:p>
        </p:txBody>
      </p:sp>
      <p:sp>
        <p:nvSpPr>
          <p:cNvPr id="29" name="Rounded Rectangle 28"/>
          <p:cNvSpPr/>
          <p:nvPr/>
        </p:nvSpPr>
        <p:spPr>
          <a:xfrm>
            <a:off x="1677111" y="980728"/>
            <a:ext cx="5832648" cy="10081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B0F0"/>
                </a:solidFill>
              </a:rPr>
              <a:t>int</a:t>
            </a:r>
            <a:r>
              <a:rPr lang="en-US" dirty="0">
                <a:solidFill>
                  <a:prstClr val="black"/>
                </a:solidFill>
              </a:rPr>
              <a:t> x = 3, y = 5, min;</a:t>
            </a:r>
          </a:p>
          <a:p>
            <a:r>
              <a:rPr lang="en-US" dirty="0">
                <a:solidFill>
                  <a:prstClr val="black"/>
                </a:solidFill>
              </a:rPr>
              <a:t>min = </a:t>
            </a:r>
            <a:r>
              <a:rPr lang="en-US" dirty="0">
                <a:solidFill>
                  <a:srgbClr val="FF0000"/>
                </a:solidFill>
              </a:rPr>
              <a:t>(x &lt;= y) ?</a:t>
            </a:r>
            <a:r>
              <a:rPr lang="en-US" dirty="0">
                <a:solidFill>
                  <a:prstClr val="black"/>
                </a:solidFill>
              </a:rPr>
              <a:t> x : y;</a:t>
            </a:r>
          </a:p>
          <a:p>
            <a:r>
              <a:rPr lang="en-US" dirty="0" err="1">
                <a:solidFill>
                  <a:prstClr val="black"/>
                </a:solidFill>
              </a:rPr>
              <a:t>System.out.print</a:t>
            </a:r>
            <a:r>
              <a:rPr lang="en-US" dirty="0">
                <a:solidFill>
                  <a:prstClr val="black"/>
                </a:solidFill>
              </a:rPr>
              <a:t> (min);</a:t>
            </a:r>
          </a:p>
        </p:txBody>
      </p:sp>
      <p:sp>
        <p:nvSpPr>
          <p:cNvPr id="52" name="Content Placeholder 4"/>
          <p:cNvSpPr txBox="1">
            <a:spLocks/>
          </p:cNvSpPr>
          <p:nvPr/>
        </p:nvSpPr>
        <p:spPr>
          <a:xfrm>
            <a:off x="251520" y="2060848"/>
            <a:ext cx="8640960" cy="421507"/>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The above example is equivalent to the following code:</a:t>
            </a:r>
          </a:p>
        </p:txBody>
      </p:sp>
    </p:spTree>
    <p:extLst>
      <p:ext uri="{BB962C8B-B14F-4D97-AF65-F5344CB8AC3E}">
        <p14:creationId xmlns:p14="http://schemas.microsoft.com/office/powerpoint/2010/main" val="129774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2">
                                            <p:txEl>
                                              <p:pRg st="0" end="0"/>
                                            </p:txEl>
                                          </p:spTgt>
                                        </p:tgtEl>
                                        <p:attrNameLst>
                                          <p:attrName>style.visibility</p:attrName>
                                        </p:attrNameLst>
                                      </p:cBhvr>
                                      <p:to>
                                        <p:strVal val="visible"/>
                                      </p:to>
                                    </p:set>
                                    <p:animEffect transition="in" filter="wipe(left)">
                                      <p:cBhvr>
                                        <p:cTn id="15" dur="500"/>
                                        <p:tgtEl>
                                          <p:spTgt spid="52">
                                            <p:txEl>
                                              <p:pRg st="0" end="0"/>
                                            </p:txEl>
                                          </p:spTgt>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right)">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52"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223</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936103"/>
          </a:xfrm>
        </p:spPr>
        <p:txBody>
          <a:bodyPr>
            <a:noAutofit/>
          </a:bodyPr>
          <a:lstStyle/>
          <a:p>
            <a:pPr algn="just"/>
            <a:r>
              <a:rPr lang="en-US" sz="2000" dirty="0">
                <a:latin typeface="Tahoma" panose="020B0604030504040204" pitchFamily="34" charset="0"/>
                <a:ea typeface="Tahoma" panose="020B0604030504040204" pitchFamily="34" charset="0"/>
                <a:cs typeface="Tahoma" panose="020B0604030504040204" pitchFamily="34" charset="0"/>
              </a:rPr>
              <a:t>Write a complete Java program that identifies the students whose grades are B.</a:t>
            </a:r>
          </a:p>
          <a:p>
            <a:pPr lvl="1" algn="just"/>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5"/>
          <p:cNvSpPr txBox="1">
            <a:spLocks/>
          </p:cNvSpPr>
          <p:nvPr/>
        </p:nvSpPr>
        <p:spPr>
          <a:xfrm>
            <a:off x="467544" y="1988840"/>
            <a:ext cx="8229600" cy="936103"/>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r>
              <a:rPr lang="en-US" sz="2000" dirty="0">
                <a:latin typeface="Tahoma" panose="020B0604030504040204" pitchFamily="34" charset="0"/>
                <a:ea typeface="Tahoma" panose="020B0604030504040204" pitchFamily="34" charset="0"/>
                <a:cs typeface="Tahoma" panose="020B0604030504040204" pitchFamily="34" charset="0"/>
              </a:rPr>
              <a:t>Write a complete Java program that reads two integer numbers num1 &amp; num2, and performs a division if num2 is not equal to zero.</a:t>
            </a:r>
          </a:p>
          <a:p>
            <a:pPr lvl="1" algn="just"/>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Content Placeholder 5"/>
          <p:cNvSpPr txBox="1">
            <a:spLocks/>
          </p:cNvSpPr>
          <p:nvPr/>
        </p:nvSpPr>
        <p:spPr>
          <a:xfrm>
            <a:off x="476597" y="2996953"/>
            <a:ext cx="8229600" cy="936103"/>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r>
              <a:rPr lang="en-US" sz="2000" dirty="0">
                <a:latin typeface="Tahoma" panose="020B0604030504040204" pitchFamily="34" charset="0"/>
                <a:ea typeface="Tahoma" panose="020B0604030504040204" pitchFamily="34" charset="0"/>
                <a:cs typeface="Tahoma" panose="020B0604030504040204" pitchFamily="34" charset="0"/>
              </a:rPr>
              <a:t>Write a complete Java program that reads two integer numbers num1 &amp; num2, and prints the smaller one.</a:t>
            </a:r>
          </a:p>
          <a:p>
            <a:pPr lvl="1" algn="just"/>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0" name="Content Placeholder 5"/>
          <p:cNvSpPr txBox="1">
            <a:spLocks/>
          </p:cNvSpPr>
          <p:nvPr/>
        </p:nvSpPr>
        <p:spPr>
          <a:xfrm>
            <a:off x="467544" y="4149081"/>
            <a:ext cx="8229600" cy="936103"/>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r>
              <a:rPr lang="en-US" sz="2000" dirty="0">
                <a:latin typeface="Tahoma" panose="020B0604030504040204" pitchFamily="34" charset="0"/>
                <a:ea typeface="Tahoma" panose="020B0604030504040204" pitchFamily="34" charset="0"/>
                <a:cs typeface="Tahoma" panose="020B0604030504040204" pitchFamily="34" charset="0"/>
              </a:rPr>
              <a:t>Write a complete Java program that identifies a negative number.</a:t>
            </a:r>
          </a:p>
          <a:p>
            <a:pPr lvl="1" algn="just"/>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5"/>
          <p:cNvSpPr txBox="1">
            <a:spLocks/>
          </p:cNvSpPr>
          <p:nvPr/>
        </p:nvSpPr>
        <p:spPr>
          <a:xfrm>
            <a:off x="467544" y="4869160"/>
            <a:ext cx="8229600" cy="936103"/>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r>
              <a:rPr lang="en-US" sz="2000" dirty="0">
                <a:latin typeface="Tahoma" panose="020B0604030504040204" pitchFamily="34" charset="0"/>
                <a:ea typeface="Tahoma" panose="020B0604030504040204" pitchFamily="34" charset="0"/>
                <a:cs typeface="Tahoma" panose="020B0604030504040204" pitchFamily="34" charset="0"/>
              </a:rPr>
              <a:t>Write a complete Java program that identifies an even number.</a:t>
            </a:r>
          </a:p>
          <a:p>
            <a:pPr lvl="1" algn="just"/>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71406" y="6496070"/>
            <a:ext cx="4000528" cy="276999"/>
          </a:xfrm>
          <a:prstGeom prst="rect">
            <a:avLst/>
          </a:prstGeom>
          <a:noFill/>
        </p:spPr>
        <p:txBody>
          <a:bodyPr wrap="square" rtlCol="0">
            <a:spAutoFit/>
          </a:bodyPr>
          <a:lstStyle/>
          <a:p>
            <a:r>
              <a:rPr lang="en-US" sz="1200"/>
              <a:t>W5.1 </a:t>
            </a:r>
            <a:r>
              <a:rPr lang="en-US" sz="1200" dirty="0"/>
              <a:t>if + if…else</a:t>
            </a:r>
          </a:p>
        </p:txBody>
      </p:sp>
    </p:spTree>
    <p:extLst>
      <p:ext uri="{BB962C8B-B14F-4D97-AF65-F5344CB8AC3E}">
        <p14:creationId xmlns:p14="http://schemas.microsoft.com/office/powerpoint/2010/main" val="6440132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251521" y="2708920"/>
            <a:ext cx="864096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SELECTION STATEMENTS (2)</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Rectangle 5"/>
          <p:cNvSpPr/>
          <p:nvPr/>
        </p:nvSpPr>
        <p:spPr>
          <a:xfrm>
            <a:off x="971600" y="3861048"/>
            <a:ext cx="7920880"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solidFill>
                  <a:srgbClr val="00B0F0"/>
                </a:solidFill>
              </a:rPr>
              <a:t>Nested if</a:t>
            </a:r>
          </a:p>
          <a:p>
            <a:pPr algn="r"/>
            <a:r>
              <a:rPr lang="en-US" sz="4000" dirty="0">
                <a:solidFill>
                  <a:srgbClr val="00B0F0"/>
                </a:solidFill>
              </a:rPr>
              <a:t>Switch</a:t>
            </a:r>
          </a:p>
        </p:txBody>
      </p:sp>
    </p:spTree>
    <p:extLst>
      <p:ext uri="{BB962C8B-B14F-4D97-AF65-F5344CB8AC3E}">
        <p14:creationId xmlns:p14="http://schemas.microsoft.com/office/powerpoint/2010/main" val="222324132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normAutofit fontScale="92500" lnSpcReduction="10000"/>
          </a:bodyPr>
          <a:lstStyle/>
          <a:p>
            <a:fld id="{125A1C68-F048-4C66-8544-2D3BD35A5879}" type="slidenum">
              <a:rPr lang="en-US" smtClean="0"/>
              <a:pPr/>
              <a:t>225</a:t>
            </a:fld>
            <a:endParaRPr lang="en-US"/>
          </a:p>
        </p:txBody>
      </p:sp>
      <p:cxnSp>
        <p:nvCxnSpPr>
          <p:cNvPr id="9" name="Straight Connector 8"/>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dirty="0">
                <a:latin typeface="Tahoma" charset="0"/>
                <a:cs typeface="Arial" charset="0"/>
              </a:rPr>
              <a:t>1. Nested if</a:t>
            </a:r>
          </a:p>
          <a:p>
            <a:pPr marL="0" indent="0" eaLnBrk="1" hangingPunct="1">
              <a:lnSpc>
                <a:spcPct val="90000"/>
              </a:lnSpc>
              <a:spcBef>
                <a:spcPts val="1200"/>
              </a:spcBef>
              <a:spcAft>
                <a:spcPts val="600"/>
              </a:spcAft>
              <a:buNone/>
            </a:pPr>
            <a:r>
              <a:rPr lang="en-US" dirty="0">
                <a:latin typeface="Tahoma" charset="0"/>
                <a:cs typeface="Arial" charset="0"/>
              </a:rPr>
              <a:t>2. Switch</a:t>
            </a:r>
          </a:p>
          <a:p>
            <a:pPr marL="0" indent="0" eaLnBrk="1" hangingPunct="1">
              <a:lnSpc>
                <a:spcPct val="90000"/>
              </a:lnSpc>
              <a:spcBef>
                <a:spcPts val="1200"/>
              </a:spcBef>
              <a:spcAft>
                <a:spcPts val="600"/>
              </a:spcAft>
              <a:buNone/>
            </a:pPr>
            <a:r>
              <a:rPr lang="en-US" dirty="0">
                <a:latin typeface="Tahoma" charset="0"/>
                <a:cs typeface="Arial" charset="0"/>
              </a:rPr>
              <a:t>3.Programming hint</a:t>
            </a:r>
          </a:p>
          <a:p>
            <a:pPr marL="0" indent="0" eaLnBrk="1" hangingPunct="1">
              <a:lnSpc>
                <a:spcPct val="90000"/>
              </a:lnSpc>
              <a:spcBef>
                <a:spcPts val="1200"/>
              </a:spcBef>
              <a:spcAft>
                <a:spcPts val="600"/>
              </a:spcAft>
              <a:buNone/>
            </a:pPr>
            <a:endParaRPr lang="en-US" dirty="0">
              <a:latin typeface="Tahoma" charset="0"/>
              <a:cs typeface="Arial" charset="0"/>
            </a:endParaRPr>
          </a:p>
        </p:txBody>
      </p:sp>
      <p:sp>
        <p:nvSpPr>
          <p:cNvPr id="10"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Tree>
    <p:custDataLst>
      <p:tags r:id="rId1"/>
    </p:custDataLst>
    <p:extLst>
      <p:ext uri="{BB962C8B-B14F-4D97-AF65-F5344CB8AC3E}">
        <p14:creationId xmlns:p14="http://schemas.microsoft.com/office/powerpoint/2010/main" val="18232989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solidFill>
                  <a:srgbClr val="FF0000"/>
                </a:solidFill>
              </a:rPr>
              <a:t>1.Multiple Selection: Nested if</a:t>
            </a:r>
            <a:endParaRPr lang="ar-SA" dirty="0">
              <a:solidFill>
                <a:srgbClr val="FF0000"/>
              </a:solidFill>
            </a:endParaRPr>
          </a:p>
        </p:txBody>
      </p:sp>
      <p:sp>
        <p:nvSpPr>
          <p:cNvPr id="4" name="Rectangle 3"/>
          <p:cNvSpPr txBox="1">
            <a:spLocks noChangeArrowheads="1"/>
          </p:cNvSpPr>
          <p:nvPr/>
        </p:nvSpPr>
        <p:spPr bwMode="auto">
          <a:xfrm>
            <a:off x="539750" y="1700213"/>
            <a:ext cx="3957638" cy="399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20000"/>
              </a:spcBef>
              <a:spcAft>
                <a:spcPct val="0"/>
              </a:spcAft>
              <a:buFont typeface="Arial" pitchFamily="34" charset="0"/>
              <a:buChar char="•"/>
            </a:pPr>
            <a:r>
              <a:rPr lang="en-US" altLang="en-US" dirty="0">
                <a:solidFill>
                  <a:prstClr val="black"/>
                </a:solidFill>
                <a:latin typeface="Calibri" pitchFamily="34" charset="0"/>
              </a:rPr>
              <a:t>Syntax:</a:t>
            </a:r>
          </a:p>
          <a:p>
            <a:pPr eaLnBrk="1" fontAlgn="base" hangingPunct="1">
              <a:spcBef>
                <a:spcPct val="20000"/>
              </a:spcBef>
              <a:spcAft>
                <a:spcPct val="0"/>
              </a:spcAft>
            </a:pPr>
            <a:r>
              <a:rPr lang="en-US" altLang="en-US" dirty="0">
                <a:solidFill>
                  <a:prstClr val="black"/>
                </a:solidFill>
                <a:latin typeface="Calibri" pitchFamily="34" charset="0"/>
              </a:rPr>
              <a:t>	</a:t>
            </a:r>
            <a:r>
              <a:rPr lang="en-US" altLang="en-US" dirty="0">
                <a:solidFill>
                  <a:srgbClr val="333399"/>
                </a:solidFill>
                <a:latin typeface="Courier New" pitchFamily="49" charset="0"/>
              </a:rPr>
              <a:t>if</a:t>
            </a:r>
            <a:r>
              <a:rPr lang="en-US" altLang="en-US" dirty="0">
                <a:solidFill>
                  <a:prstClr val="black"/>
                </a:solidFill>
                <a:latin typeface="Courier New" pitchFamily="49" charset="0"/>
              </a:rPr>
              <a:t> (expression1)</a:t>
            </a:r>
          </a:p>
          <a:p>
            <a:pPr eaLnBrk="1" fontAlgn="base" hangingPunct="1">
              <a:spcBef>
                <a:spcPct val="20000"/>
              </a:spcBef>
              <a:spcAft>
                <a:spcPct val="0"/>
              </a:spcAft>
            </a:pPr>
            <a:r>
              <a:rPr lang="en-US" altLang="en-US" dirty="0">
                <a:solidFill>
                  <a:prstClr val="black"/>
                </a:solidFill>
                <a:latin typeface="Courier New" pitchFamily="49" charset="0"/>
              </a:rPr>
              <a:t>		 statement1</a:t>
            </a:r>
          </a:p>
          <a:p>
            <a:pPr eaLnBrk="1" fontAlgn="base" hangingPunct="1">
              <a:spcBef>
                <a:spcPct val="20000"/>
              </a:spcBef>
              <a:spcAft>
                <a:spcPct val="0"/>
              </a:spcAft>
            </a:pPr>
            <a:r>
              <a:rPr lang="en-US" altLang="en-US" dirty="0">
                <a:solidFill>
                  <a:prstClr val="black"/>
                </a:solidFill>
                <a:latin typeface="Courier New" pitchFamily="49" charset="0"/>
              </a:rPr>
              <a:t>	</a:t>
            </a:r>
            <a:r>
              <a:rPr lang="en-US" altLang="en-US" dirty="0">
                <a:solidFill>
                  <a:srgbClr val="333399"/>
                </a:solidFill>
                <a:latin typeface="Courier New" pitchFamily="49" charset="0"/>
              </a:rPr>
              <a:t>else</a:t>
            </a:r>
          </a:p>
          <a:p>
            <a:pPr eaLnBrk="1" fontAlgn="base" hangingPunct="1">
              <a:spcBef>
                <a:spcPct val="20000"/>
              </a:spcBef>
              <a:spcAft>
                <a:spcPct val="0"/>
              </a:spcAft>
            </a:pPr>
            <a:r>
              <a:rPr lang="en-US" altLang="en-US" dirty="0">
                <a:solidFill>
                  <a:prstClr val="black"/>
                </a:solidFill>
                <a:latin typeface="Courier New" pitchFamily="49" charset="0"/>
              </a:rPr>
              <a:t>		</a:t>
            </a:r>
            <a:r>
              <a:rPr lang="en-US" altLang="en-US" dirty="0">
                <a:solidFill>
                  <a:srgbClr val="333399"/>
                </a:solidFill>
                <a:latin typeface="Courier New" pitchFamily="49" charset="0"/>
              </a:rPr>
              <a:t>if</a:t>
            </a:r>
            <a:r>
              <a:rPr lang="en-US" altLang="en-US" dirty="0">
                <a:solidFill>
                  <a:prstClr val="black"/>
                </a:solidFill>
                <a:latin typeface="Courier New" pitchFamily="49" charset="0"/>
              </a:rPr>
              <a:t> (expression2)</a:t>
            </a:r>
          </a:p>
          <a:p>
            <a:pPr eaLnBrk="1" fontAlgn="base" hangingPunct="1">
              <a:spcBef>
                <a:spcPct val="20000"/>
              </a:spcBef>
              <a:spcAft>
                <a:spcPct val="0"/>
              </a:spcAft>
            </a:pPr>
            <a:r>
              <a:rPr lang="en-US" altLang="en-US" dirty="0">
                <a:solidFill>
                  <a:prstClr val="black"/>
                </a:solidFill>
                <a:latin typeface="Courier New" pitchFamily="49" charset="0"/>
              </a:rPr>
              <a:t>		    statement2</a:t>
            </a:r>
          </a:p>
          <a:p>
            <a:pPr eaLnBrk="1" fontAlgn="base" hangingPunct="1">
              <a:spcBef>
                <a:spcPct val="20000"/>
              </a:spcBef>
              <a:spcAft>
                <a:spcPct val="0"/>
              </a:spcAft>
            </a:pPr>
            <a:r>
              <a:rPr lang="en-US" altLang="en-US" dirty="0">
                <a:solidFill>
                  <a:prstClr val="black"/>
                </a:solidFill>
                <a:latin typeface="Courier New" pitchFamily="49" charset="0"/>
              </a:rPr>
              <a:t>		</a:t>
            </a:r>
            <a:r>
              <a:rPr lang="en-US" altLang="en-US" dirty="0">
                <a:solidFill>
                  <a:srgbClr val="333399"/>
                </a:solidFill>
                <a:latin typeface="Courier New" pitchFamily="49" charset="0"/>
              </a:rPr>
              <a:t>else</a:t>
            </a:r>
          </a:p>
          <a:p>
            <a:pPr eaLnBrk="1" fontAlgn="base" hangingPunct="1">
              <a:spcBef>
                <a:spcPct val="20000"/>
              </a:spcBef>
              <a:spcAft>
                <a:spcPct val="0"/>
              </a:spcAft>
            </a:pPr>
            <a:r>
              <a:rPr lang="en-US" altLang="en-US" dirty="0">
                <a:solidFill>
                  <a:prstClr val="black"/>
                </a:solidFill>
                <a:latin typeface="Courier New" pitchFamily="49" charset="0"/>
              </a:rPr>
              <a:t>		    statement3</a:t>
            </a:r>
            <a:endParaRPr lang="en-US" altLang="en-US" sz="3200" dirty="0">
              <a:solidFill>
                <a:prstClr val="black"/>
              </a:solidFill>
              <a:latin typeface="Courier New" pitchFamily="49" charset="0"/>
            </a:endParaRPr>
          </a:p>
        </p:txBody>
      </p:sp>
      <p:sp>
        <p:nvSpPr>
          <p:cNvPr id="5" name="Rectangle 4"/>
          <p:cNvSpPr txBox="1">
            <a:spLocks noChangeArrowheads="1"/>
          </p:cNvSpPr>
          <p:nvPr/>
        </p:nvSpPr>
        <p:spPr bwMode="auto">
          <a:xfrm>
            <a:off x="4572000" y="1628775"/>
            <a:ext cx="3952875"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20000"/>
              </a:spcBef>
              <a:spcAft>
                <a:spcPct val="0"/>
              </a:spcAft>
              <a:buFont typeface="Arial" pitchFamily="34" charset="0"/>
              <a:buChar char="•"/>
            </a:pPr>
            <a:r>
              <a:rPr lang="en-US" altLang="en-US" sz="3200" dirty="0">
                <a:solidFill>
                  <a:prstClr val="black"/>
                </a:solidFill>
                <a:latin typeface="Calibri" pitchFamily="34" charset="0"/>
              </a:rPr>
              <a:t>Multiple </a:t>
            </a:r>
            <a:r>
              <a:rPr lang="en-US" altLang="en-US" sz="3200" i="1" dirty="0">
                <a:solidFill>
                  <a:prstClr val="black"/>
                </a:solidFill>
                <a:latin typeface="Calibri" pitchFamily="34" charset="0"/>
              </a:rPr>
              <a:t>if</a:t>
            </a:r>
            <a:r>
              <a:rPr lang="en-US" altLang="en-US" sz="3200" dirty="0">
                <a:solidFill>
                  <a:prstClr val="black"/>
                </a:solidFill>
                <a:latin typeface="Calibri" pitchFamily="34" charset="0"/>
              </a:rPr>
              <a:t> statements can be used if there is more than two alternatives</a:t>
            </a:r>
          </a:p>
          <a:p>
            <a:pPr eaLnBrk="1" fontAlgn="base" hangingPunct="1">
              <a:spcBef>
                <a:spcPct val="20000"/>
              </a:spcBef>
              <a:spcAft>
                <a:spcPct val="0"/>
              </a:spcAft>
              <a:buFont typeface="Arial" pitchFamily="34" charset="0"/>
              <a:buChar char="•"/>
            </a:pPr>
            <a:r>
              <a:rPr lang="en-US" altLang="en-US" sz="3200" i="1" dirty="0">
                <a:solidFill>
                  <a:prstClr val="black"/>
                </a:solidFill>
                <a:latin typeface="Calibri" pitchFamily="34" charset="0"/>
              </a:rPr>
              <a:t>else</a:t>
            </a:r>
            <a:r>
              <a:rPr lang="en-US" altLang="en-US" sz="3200" dirty="0">
                <a:solidFill>
                  <a:prstClr val="black"/>
                </a:solidFill>
                <a:latin typeface="Calibri" pitchFamily="34" charset="0"/>
              </a:rPr>
              <a:t> is associated with the most recent </a:t>
            </a:r>
            <a:r>
              <a:rPr lang="en-US" altLang="en-US" sz="3200" i="1" dirty="0">
                <a:solidFill>
                  <a:prstClr val="black"/>
                </a:solidFill>
                <a:latin typeface="Calibri" pitchFamily="34" charset="0"/>
              </a:rPr>
              <a:t>if </a:t>
            </a:r>
            <a:r>
              <a:rPr lang="en-US" altLang="en-US" sz="3200" dirty="0">
                <a:solidFill>
                  <a:prstClr val="black"/>
                </a:solidFill>
                <a:latin typeface="Calibri" pitchFamily="34" charset="0"/>
              </a:rPr>
              <a:t>that does not have an else.</a:t>
            </a:r>
          </a:p>
        </p:txBody>
      </p:sp>
    </p:spTree>
    <p:extLst>
      <p:ext uri="{BB962C8B-B14F-4D97-AF65-F5344CB8AC3E}">
        <p14:creationId xmlns:p14="http://schemas.microsoft.com/office/powerpoint/2010/main" val="53686329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227</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pic>
        <p:nvPicPr>
          <p:cNvPr id="14" name="Picture 5" descr="3gl_flow_multi1"/>
          <p:cNvPicPr>
            <a:picLocks noChangeAspect="1" noChangeArrowheads="1"/>
          </p:cNvPicPr>
          <p:nvPr/>
        </p:nvPicPr>
        <p:blipFill>
          <a:blip r:embed="rId4" cstate="print"/>
          <a:srcRect/>
          <a:stretch>
            <a:fillRect/>
          </a:stretch>
        </p:blipFill>
        <p:spPr bwMode="auto">
          <a:xfrm>
            <a:off x="539552" y="1628775"/>
            <a:ext cx="7865368" cy="44672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7160289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228</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ANALYSIS</a:t>
            </a:r>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51520" y="1412776"/>
            <a:ext cx="8712968" cy="576064"/>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a program that identifies if a number is positive, negative or zero.</a:t>
            </a:r>
          </a:p>
        </p:txBody>
      </p:sp>
      <p:sp>
        <p:nvSpPr>
          <p:cNvPr id="31" name="Rounded Rectangle 30"/>
          <p:cNvSpPr/>
          <p:nvPr/>
        </p:nvSpPr>
        <p:spPr>
          <a:xfrm>
            <a:off x="236951" y="2204864"/>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4" name="Rounded Rectangle 33"/>
          <p:cNvSpPr/>
          <p:nvPr/>
        </p:nvSpPr>
        <p:spPr>
          <a:xfrm>
            <a:off x="1619672" y="2204864"/>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Number </a:t>
            </a:r>
            <a:r>
              <a:rPr lang="en-US" dirty="0">
                <a:solidFill>
                  <a:srgbClr val="FF3399"/>
                </a:solidFill>
              </a:rPr>
              <a:t>(variable: number, type: </a:t>
            </a:r>
            <a:r>
              <a:rPr lang="en-US" dirty="0">
                <a:solidFill>
                  <a:srgbClr val="00B0F0"/>
                </a:solidFill>
              </a:rPr>
              <a:t>double </a:t>
            </a:r>
            <a:r>
              <a:rPr lang="en-US" dirty="0">
                <a:solidFill>
                  <a:srgbClr val="FF3399"/>
                </a:solidFill>
              </a:rPr>
              <a:t>or </a:t>
            </a:r>
            <a:r>
              <a:rPr lang="en-US" dirty="0" err="1">
                <a:solidFill>
                  <a:srgbClr val="00B0F0"/>
                </a:solidFill>
              </a:rPr>
              <a:t>int</a:t>
            </a:r>
            <a:r>
              <a:rPr lang="en-US" dirty="0">
                <a:solidFill>
                  <a:srgbClr val="FF3399"/>
                </a:solidFill>
              </a:rPr>
              <a:t>)</a:t>
            </a:r>
          </a:p>
        </p:txBody>
      </p:sp>
      <p:sp>
        <p:nvSpPr>
          <p:cNvPr id="35" name="Rounded Rectangle 34"/>
          <p:cNvSpPr/>
          <p:nvPr/>
        </p:nvSpPr>
        <p:spPr>
          <a:xfrm>
            <a:off x="251520" y="278092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3" name="Rounded Rectangle 42"/>
          <p:cNvSpPr/>
          <p:nvPr/>
        </p:nvSpPr>
        <p:spPr>
          <a:xfrm>
            <a:off x="1634241" y="2780928"/>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An appropriate message </a:t>
            </a:r>
            <a:r>
              <a:rPr lang="en-US" dirty="0">
                <a:solidFill>
                  <a:srgbClr val="FF3399"/>
                </a:solidFill>
              </a:rPr>
              <a:t>(variable: message, type: </a:t>
            </a:r>
            <a:r>
              <a:rPr lang="en-US" dirty="0">
                <a:solidFill>
                  <a:srgbClr val="00B0F0"/>
                </a:solidFill>
              </a:rPr>
              <a:t>string</a:t>
            </a:r>
            <a:r>
              <a:rPr lang="en-US" dirty="0">
                <a:solidFill>
                  <a:srgbClr val="FF3399"/>
                </a:solidFill>
              </a:rPr>
              <a:t>)</a:t>
            </a:r>
          </a:p>
        </p:txBody>
      </p:sp>
      <p:sp>
        <p:nvSpPr>
          <p:cNvPr id="44" name="Rounded Rectangle 43"/>
          <p:cNvSpPr/>
          <p:nvPr/>
        </p:nvSpPr>
        <p:spPr>
          <a:xfrm>
            <a:off x="251520" y="3356992"/>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5" name="Rounded Rectangle 44"/>
          <p:cNvSpPr/>
          <p:nvPr/>
        </p:nvSpPr>
        <p:spPr>
          <a:xfrm>
            <a:off x="1634241" y="3356992"/>
            <a:ext cx="7344816" cy="29523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if (</a:t>
            </a:r>
            <a:r>
              <a:rPr lang="en-US" dirty="0">
                <a:solidFill>
                  <a:srgbClr val="FF3399"/>
                </a:solidFill>
              </a:rPr>
              <a:t>number </a:t>
            </a:r>
            <a:r>
              <a:rPr lang="en-US" dirty="0">
                <a:solidFill>
                  <a:schemeClr val="accent1">
                    <a:lumMod val="50000"/>
                  </a:schemeClr>
                </a:solidFill>
              </a:rPr>
              <a:t>&lt; 0) </a:t>
            </a:r>
          </a:p>
          <a:p>
            <a:r>
              <a:rPr lang="en-US" dirty="0">
                <a:solidFill>
                  <a:schemeClr val="accent1">
                    <a:lumMod val="50000"/>
                  </a:schemeClr>
                </a:solidFill>
              </a:rPr>
              <a:t>   </a:t>
            </a:r>
            <a:r>
              <a:rPr lang="en-US" dirty="0">
                <a:solidFill>
                  <a:srgbClr val="FF3399"/>
                </a:solidFill>
              </a:rPr>
              <a:t>message </a:t>
            </a:r>
            <a:r>
              <a:rPr lang="en-US" dirty="0">
                <a:solidFill>
                  <a:schemeClr val="accent1">
                    <a:lumMod val="50000"/>
                  </a:schemeClr>
                </a:solidFill>
              </a:rPr>
              <a:t>= “The number is negative”</a:t>
            </a:r>
          </a:p>
          <a:p>
            <a:r>
              <a:rPr lang="en-US" dirty="0">
                <a:solidFill>
                  <a:schemeClr val="accent1">
                    <a:lumMod val="50000"/>
                  </a:schemeClr>
                </a:solidFill>
              </a:rPr>
              <a:t>otherwise </a:t>
            </a:r>
          </a:p>
          <a:p>
            <a:r>
              <a:rPr lang="en-US" dirty="0">
                <a:solidFill>
                  <a:schemeClr val="accent1">
                    <a:lumMod val="50000"/>
                  </a:schemeClr>
                </a:solidFill>
              </a:rPr>
              <a:t>   if (</a:t>
            </a:r>
            <a:r>
              <a:rPr lang="en-US" dirty="0">
                <a:solidFill>
                  <a:srgbClr val="FF3399"/>
                </a:solidFill>
              </a:rPr>
              <a:t>number </a:t>
            </a:r>
            <a:r>
              <a:rPr lang="en-US" dirty="0">
                <a:solidFill>
                  <a:schemeClr val="accent1">
                    <a:lumMod val="50000"/>
                  </a:schemeClr>
                </a:solidFill>
              </a:rPr>
              <a:t>&gt; 0) </a:t>
            </a:r>
          </a:p>
          <a:p>
            <a:r>
              <a:rPr lang="en-US" dirty="0">
                <a:solidFill>
                  <a:schemeClr val="accent1">
                    <a:lumMod val="50000"/>
                  </a:schemeClr>
                </a:solidFill>
              </a:rPr>
              <a:t>      </a:t>
            </a:r>
            <a:r>
              <a:rPr lang="en-US" dirty="0">
                <a:solidFill>
                  <a:srgbClr val="FF3399"/>
                </a:solidFill>
              </a:rPr>
              <a:t>message </a:t>
            </a:r>
            <a:r>
              <a:rPr lang="en-US" dirty="0">
                <a:solidFill>
                  <a:schemeClr val="accent1">
                    <a:lumMod val="50000"/>
                  </a:schemeClr>
                </a:solidFill>
              </a:rPr>
              <a:t>= “The number is positive”</a:t>
            </a:r>
          </a:p>
          <a:p>
            <a:r>
              <a:rPr lang="en-US" dirty="0">
                <a:solidFill>
                  <a:schemeClr val="accent1">
                    <a:lumMod val="50000"/>
                  </a:schemeClr>
                </a:solidFill>
              </a:rPr>
              <a:t>    otherwise </a:t>
            </a:r>
          </a:p>
          <a:p>
            <a:r>
              <a:rPr lang="en-US" dirty="0">
                <a:solidFill>
                  <a:schemeClr val="accent1">
                    <a:lumMod val="50000"/>
                  </a:schemeClr>
                </a:solidFill>
              </a:rPr>
              <a:t>       </a:t>
            </a:r>
            <a:r>
              <a:rPr lang="en-US" dirty="0">
                <a:solidFill>
                  <a:srgbClr val="FF3399"/>
                </a:solidFill>
              </a:rPr>
              <a:t>message </a:t>
            </a:r>
            <a:r>
              <a:rPr lang="en-US" dirty="0">
                <a:solidFill>
                  <a:schemeClr val="accent1">
                    <a:lumMod val="50000"/>
                  </a:schemeClr>
                </a:solidFill>
              </a:rPr>
              <a:t>= “The number is zero”</a:t>
            </a:r>
          </a:p>
        </p:txBody>
      </p:sp>
    </p:spTree>
    <p:custDataLst>
      <p:tags r:id="rId1"/>
    </p:custDataLst>
    <p:extLst>
      <p:ext uri="{BB962C8B-B14F-4D97-AF65-F5344CB8AC3E}">
        <p14:creationId xmlns:p14="http://schemas.microsoft.com/office/powerpoint/2010/main" val="1856071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left)">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34" grpId="0" animBg="1"/>
      <p:bldP spid="35" grpId="0" animBg="1"/>
      <p:bldP spid="43" grpId="0" animBg="1"/>
      <p:bldP spid="44" grpId="0" animBg="1"/>
      <p:bldP spid="45"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229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FLOWCHART</a:t>
            </a:r>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AutoShape 67"/>
          <p:cNvSpPr>
            <a:spLocks noChangeArrowheads="1"/>
          </p:cNvSpPr>
          <p:nvPr/>
        </p:nvSpPr>
        <p:spPr bwMode="auto">
          <a:xfrm>
            <a:off x="3814563" y="1340768"/>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sp>
        <p:nvSpPr>
          <p:cNvPr id="11" name="AutoShape 68"/>
          <p:cNvSpPr>
            <a:spLocks noChangeArrowheads="1"/>
          </p:cNvSpPr>
          <p:nvPr/>
        </p:nvSpPr>
        <p:spPr bwMode="auto">
          <a:xfrm>
            <a:off x="3600251" y="1988840"/>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Read </a:t>
            </a:r>
            <a:r>
              <a:rPr lang="en-US" sz="1600" dirty="0" err="1">
                <a:latin typeface="Arial" charset="0"/>
                <a:cs typeface="Arial" charset="0"/>
              </a:rPr>
              <a:t>num</a:t>
            </a:r>
            <a:endParaRPr lang="en-US" sz="1600" dirty="0">
              <a:solidFill>
                <a:schemeClr val="tx1"/>
              </a:solidFill>
              <a:effectLst/>
              <a:latin typeface="Arial" charset="0"/>
              <a:cs typeface="Arial" charset="0"/>
            </a:endParaRPr>
          </a:p>
        </p:txBody>
      </p:sp>
      <p:sp>
        <p:nvSpPr>
          <p:cNvPr id="13" name="AutoShape 73"/>
          <p:cNvSpPr>
            <a:spLocks noChangeArrowheads="1"/>
          </p:cNvSpPr>
          <p:nvPr/>
        </p:nvSpPr>
        <p:spPr bwMode="auto">
          <a:xfrm>
            <a:off x="3674742" y="2584450"/>
            <a:ext cx="1798488" cy="576263"/>
          </a:xfrm>
          <a:prstGeom prst="flowChartDecision">
            <a:avLst/>
          </a:prstGeom>
          <a:solidFill>
            <a:srgbClr val="FFFF00"/>
          </a:solidFill>
          <a:ln w="28575">
            <a:solidFill>
              <a:schemeClr val="tx1"/>
            </a:solidFill>
            <a:miter lim="800000"/>
            <a:headEnd/>
            <a:tailEnd/>
          </a:ln>
          <a:effectLst/>
        </p:spPr>
        <p:txBody>
          <a:bodyPr wrap="none" anchor="ctr"/>
          <a:lstStyle/>
          <a:p>
            <a:pPr algn="ctr"/>
            <a:r>
              <a:rPr lang="en-US" dirty="0" err="1">
                <a:solidFill>
                  <a:srgbClr val="0000FF"/>
                </a:solidFill>
                <a:latin typeface="Arial" charset="0"/>
                <a:cs typeface="Arial" charset="0"/>
              </a:rPr>
              <a:t>num</a:t>
            </a:r>
            <a:r>
              <a:rPr lang="en-US" dirty="0">
                <a:solidFill>
                  <a:schemeClr val="tx1"/>
                </a:solidFill>
                <a:effectLst/>
                <a:latin typeface="Arial" charset="0"/>
                <a:cs typeface="Arial" charset="0"/>
              </a:rPr>
              <a:t> &lt; 0?</a:t>
            </a:r>
          </a:p>
        </p:txBody>
      </p:sp>
      <p:sp>
        <p:nvSpPr>
          <p:cNvPr id="15" name="TextBox 14"/>
          <p:cNvSpPr txBox="1"/>
          <p:nvPr/>
        </p:nvSpPr>
        <p:spPr>
          <a:xfrm>
            <a:off x="2771800" y="2617167"/>
            <a:ext cx="683086" cy="307777"/>
          </a:xfrm>
          <a:prstGeom prst="rect">
            <a:avLst/>
          </a:prstGeom>
          <a:noFill/>
        </p:spPr>
        <p:txBody>
          <a:bodyPr wrap="square" rtlCol="0">
            <a:spAutoFit/>
          </a:bodyPr>
          <a:lstStyle/>
          <a:p>
            <a:pPr algn="ctr"/>
            <a:r>
              <a:rPr lang="en-US" sz="1400" dirty="0"/>
              <a:t>True</a:t>
            </a:r>
          </a:p>
        </p:txBody>
      </p:sp>
      <p:cxnSp>
        <p:nvCxnSpPr>
          <p:cNvPr id="16" name="Straight Arrow Connector 15"/>
          <p:cNvCxnSpPr/>
          <p:nvPr/>
        </p:nvCxnSpPr>
        <p:spPr>
          <a:xfrm flipH="1">
            <a:off x="2188451" y="2872681"/>
            <a:ext cx="1516997" cy="57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AutoShape 72"/>
          <p:cNvSpPr>
            <a:spLocks noChangeArrowheads="1"/>
          </p:cNvSpPr>
          <p:nvPr/>
        </p:nvSpPr>
        <p:spPr bwMode="auto">
          <a:xfrm>
            <a:off x="467544" y="3284984"/>
            <a:ext cx="3441814" cy="420469"/>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latin typeface="Arial" charset="0"/>
                <a:cs typeface="Arial" charset="0"/>
              </a:rPr>
              <a:t>message = “The number is negative”</a:t>
            </a:r>
            <a:endParaRPr lang="en-US" sz="1600" dirty="0">
              <a:solidFill>
                <a:srgbClr val="0000FF"/>
              </a:solidFill>
              <a:effectLst/>
              <a:latin typeface="Arial" charset="0"/>
              <a:cs typeface="Arial" charset="0"/>
            </a:endParaRPr>
          </a:p>
        </p:txBody>
      </p:sp>
      <p:cxnSp>
        <p:nvCxnSpPr>
          <p:cNvPr id="5" name="Straight Arrow Connector 4"/>
          <p:cNvCxnSpPr>
            <a:stCxn id="13" idx="3"/>
          </p:cNvCxnSpPr>
          <p:nvPr/>
        </p:nvCxnSpPr>
        <p:spPr>
          <a:xfrm>
            <a:off x="5473230" y="2872582"/>
            <a:ext cx="647798" cy="58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73090" y="2617167"/>
            <a:ext cx="683086" cy="307777"/>
          </a:xfrm>
          <a:prstGeom prst="rect">
            <a:avLst/>
          </a:prstGeom>
          <a:noFill/>
        </p:spPr>
        <p:txBody>
          <a:bodyPr wrap="square" rtlCol="0">
            <a:spAutoFit/>
          </a:bodyPr>
          <a:lstStyle/>
          <a:p>
            <a:pPr algn="ctr"/>
            <a:r>
              <a:rPr lang="en-US" sz="1400" dirty="0">
                <a:solidFill>
                  <a:srgbClr val="FF3399"/>
                </a:solidFill>
              </a:rPr>
              <a:t>False</a:t>
            </a:r>
          </a:p>
        </p:txBody>
      </p:sp>
      <p:cxnSp>
        <p:nvCxnSpPr>
          <p:cNvPr id="18" name="Straight Arrow Connector 17"/>
          <p:cNvCxnSpPr/>
          <p:nvPr/>
        </p:nvCxnSpPr>
        <p:spPr>
          <a:xfrm>
            <a:off x="6121028" y="2872581"/>
            <a:ext cx="0" cy="2881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AutoShape 73"/>
          <p:cNvSpPr>
            <a:spLocks noChangeArrowheads="1"/>
          </p:cNvSpPr>
          <p:nvPr/>
        </p:nvSpPr>
        <p:spPr bwMode="auto">
          <a:xfrm>
            <a:off x="5221784" y="3166303"/>
            <a:ext cx="1798488" cy="576263"/>
          </a:xfrm>
          <a:prstGeom prst="flowChartDecision">
            <a:avLst/>
          </a:prstGeom>
          <a:solidFill>
            <a:srgbClr val="FFFF00"/>
          </a:solidFill>
          <a:ln w="28575">
            <a:solidFill>
              <a:schemeClr val="tx1"/>
            </a:solidFill>
            <a:miter lim="800000"/>
            <a:headEnd/>
            <a:tailEnd/>
          </a:ln>
          <a:effectLst/>
        </p:spPr>
        <p:txBody>
          <a:bodyPr wrap="none" anchor="ctr"/>
          <a:lstStyle/>
          <a:p>
            <a:pPr algn="ctr"/>
            <a:r>
              <a:rPr lang="en-US" dirty="0" err="1">
                <a:solidFill>
                  <a:srgbClr val="0000FF"/>
                </a:solidFill>
                <a:latin typeface="Arial" charset="0"/>
                <a:cs typeface="Arial" charset="0"/>
              </a:rPr>
              <a:t>num</a:t>
            </a:r>
            <a:r>
              <a:rPr lang="en-US" dirty="0">
                <a:solidFill>
                  <a:schemeClr val="tx1"/>
                </a:solidFill>
                <a:effectLst/>
                <a:latin typeface="Arial" charset="0"/>
                <a:cs typeface="Arial" charset="0"/>
              </a:rPr>
              <a:t> </a:t>
            </a:r>
            <a:r>
              <a:rPr lang="en-US" dirty="0">
                <a:latin typeface="Arial" charset="0"/>
                <a:cs typeface="Arial" charset="0"/>
              </a:rPr>
              <a:t>&gt;</a:t>
            </a:r>
            <a:r>
              <a:rPr lang="en-US" dirty="0">
                <a:solidFill>
                  <a:schemeClr val="tx1"/>
                </a:solidFill>
                <a:effectLst/>
                <a:latin typeface="Arial" charset="0"/>
                <a:cs typeface="Arial" charset="0"/>
              </a:rPr>
              <a:t> 0?</a:t>
            </a:r>
          </a:p>
        </p:txBody>
      </p:sp>
      <p:sp>
        <p:nvSpPr>
          <p:cNvPr id="24" name="TextBox 23"/>
          <p:cNvSpPr txBox="1"/>
          <p:nvPr/>
        </p:nvSpPr>
        <p:spPr>
          <a:xfrm>
            <a:off x="4716016" y="3193231"/>
            <a:ext cx="683086" cy="307777"/>
          </a:xfrm>
          <a:prstGeom prst="rect">
            <a:avLst/>
          </a:prstGeom>
          <a:noFill/>
        </p:spPr>
        <p:txBody>
          <a:bodyPr wrap="square" rtlCol="0">
            <a:spAutoFit/>
          </a:bodyPr>
          <a:lstStyle/>
          <a:p>
            <a:pPr algn="ctr"/>
            <a:r>
              <a:rPr lang="en-US" sz="1400" dirty="0"/>
              <a:t>True</a:t>
            </a:r>
          </a:p>
        </p:txBody>
      </p:sp>
      <p:cxnSp>
        <p:nvCxnSpPr>
          <p:cNvPr id="25" name="Straight Arrow Connector 24"/>
          <p:cNvCxnSpPr/>
          <p:nvPr/>
        </p:nvCxnSpPr>
        <p:spPr>
          <a:xfrm flipH="1">
            <a:off x="4644008" y="3448745"/>
            <a:ext cx="610602" cy="57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020412" y="3448646"/>
            <a:ext cx="295177" cy="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876256" y="3193231"/>
            <a:ext cx="683086" cy="307777"/>
          </a:xfrm>
          <a:prstGeom prst="rect">
            <a:avLst/>
          </a:prstGeom>
          <a:noFill/>
        </p:spPr>
        <p:txBody>
          <a:bodyPr wrap="square" rtlCol="0">
            <a:spAutoFit/>
          </a:bodyPr>
          <a:lstStyle/>
          <a:p>
            <a:pPr algn="ctr"/>
            <a:r>
              <a:rPr lang="en-US" sz="1400" dirty="0">
                <a:solidFill>
                  <a:srgbClr val="FF3399"/>
                </a:solidFill>
              </a:rPr>
              <a:t>False</a:t>
            </a:r>
          </a:p>
        </p:txBody>
      </p:sp>
      <p:cxnSp>
        <p:nvCxnSpPr>
          <p:cNvPr id="31" name="Straight Arrow Connector 30"/>
          <p:cNvCxnSpPr/>
          <p:nvPr/>
        </p:nvCxnSpPr>
        <p:spPr>
          <a:xfrm>
            <a:off x="2188451" y="2872382"/>
            <a:ext cx="0" cy="4126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AutoShape 72"/>
          <p:cNvSpPr>
            <a:spLocks noChangeArrowheads="1"/>
          </p:cNvSpPr>
          <p:nvPr/>
        </p:nvSpPr>
        <p:spPr bwMode="auto">
          <a:xfrm>
            <a:off x="2946949" y="3861048"/>
            <a:ext cx="3441814" cy="420469"/>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latin typeface="Arial" charset="0"/>
                <a:cs typeface="Arial" charset="0"/>
              </a:rPr>
              <a:t>message = “The number is positive”</a:t>
            </a:r>
            <a:endParaRPr lang="en-US" sz="1600" dirty="0">
              <a:solidFill>
                <a:srgbClr val="0000FF"/>
              </a:solidFill>
              <a:effectLst/>
              <a:latin typeface="Arial" charset="0"/>
              <a:cs typeface="Arial" charset="0"/>
            </a:endParaRPr>
          </a:p>
        </p:txBody>
      </p:sp>
      <p:cxnSp>
        <p:nvCxnSpPr>
          <p:cNvPr id="34" name="Straight Arrow Connector 33"/>
          <p:cNvCxnSpPr/>
          <p:nvPr/>
        </p:nvCxnSpPr>
        <p:spPr>
          <a:xfrm>
            <a:off x="4667856" y="3448446"/>
            <a:ext cx="0" cy="4126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AutoShape 72"/>
          <p:cNvSpPr>
            <a:spLocks noChangeArrowheads="1"/>
          </p:cNvSpPr>
          <p:nvPr/>
        </p:nvSpPr>
        <p:spPr bwMode="auto">
          <a:xfrm>
            <a:off x="5594682" y="4592707"/>
            <a:ext cx="3441814" cy="420469"/>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latin typeface="Arial" charset="0"/>
                <a:cs typeface="Arial" charset="0"/>
              </a:rPr>
              <a:t>message = “The number is zero”</a:t>
            </a:r>
            <a:endParaRPr lang="en-US" sz="1600" dirty="0">
              <a:solidFill>
                <a:srgbClr val="0000FF"/>
              </a:solidFill>
              <a:effectLst/>
              <a:latin typeface="Arial" charset="0"/>
              <a:cs typeface="Arial" charset="0"/>
            </a:endParaRPr>
          </a:p>
        </p:txBody>
      </p:sp>
      <p:cxnSp>
        <p:nvCxnSpPr>
          <p:cNvPr id="36" name="Straight Arrow Connector 35"/>
          <p:cNvCxnSpPr/>
          <p:nvPr/>
        </p:nvCxnSpPr>
        <p:spPr>
          <a:xfrm>
            <a:off x="7315589" y="3429000"/>
            <a:ext cx="0" cy="116370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315589" y="5013176"/>
            <a:ext cx="0" cy="27820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4716016" y="5229200"/>
            <a:ext cx="259957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667856" y="4265266"/>
            <a:ext cx="0" cy="9982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188451" y="3717032"/>
            <a:ext cx="7285" cy="151216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195736" y="5229200"/>
            <a:ext cx="244827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667856" y="5229200"/>
            <a:ext cx="0" cy="412602"/>
          </a:xfrm>
          <a:prstGeom prst="straightConnector1">
            <a:avLst/>
          </a:prstGeom>
          <a:ln w="28575">
            <a:solidFill>
              <a:schemeClr val="tx1"/>
            </a:solidFill>
            <a:headEnd type="diamond" w="lg" len="lg"/>
            <a:tailEnd type="arrow"/>
          </a:ln>
        </p:spPr>
        <p:style>
          <a:lnRef idx="1">
            <a:schemeClr val="accent1"/>
          </a:lnRef>
          <a:fillRef idx="0">
            <a:schemeClr val="accent1"/>
          </a:fillRef>
          <a:effectRef idx="0">
            <a:schemeClr val="accent1"/>
          </a:effectRef>
          <a:fontRef idx="minor">
            <a:schemeClr val="tx1"/>
          </a:fontRef>
        </p:style>
      </p:cxnSp>
      <p:sp>
        <p:nvSpPr>
          <p:cNvPr id="56" name="AutoShape 68"/>
          <p:cNvSpPr>
            <a:spLocks noChangeArrowheads="1"/>
          </p:cNvSpPr>
          <p:nvPr/>
        </p:nvSpPr>
        <p:spPr bwMode="auto">
          <a:xfrm>
            <a:off x="3419872" y="5662513"/>
            <a:ext cx="2464636"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a:solidFill>
                  <a:srgbClr val="0000FF"/>
                </a:solidFill>
                <a:effectLst/>
                <a:latin typeface="Arial" charset="0"/>
                <a:cs typeface="Arial" charset="0"/>
              </a:rPr>
              <a:t>message</a:t>
            </a:r>
          </a:p>
        </p:txBody>
      </p:sp>
      <p:sp>
        <p:nvSpPr>
          <p:cNvPr id="57" name="AutoShape 67"/>
          <p:cNvSpPr>
            <a:spLocks noChangeArrowheads="1"/>
          </p:cNvSpPr>
          <p:nvPr/>
        </p:nvSpPr>
        <p:spPr bwMode="auto">
          <a:xfrm>
            <a:off x="3931465" y="6247502"/>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END</a:t>
            </a:r>
          </a:p>
        </p:txBody>
      </p:sp>
      <p:cxnSp>
        <p:nvCxnSpPr>
          <p:cNvPr id="63" name="Straight Arrow Connector 62"/>
          <p:cNvCxnSpPr>
            <a:stCxn id="56" idx="4"/>
            <a:endCxn id="57" idx="0"/>
          </p:cNvCxnSpPr>
          <p:nvPr/>
        </p:nvCxnSpPr>
        <p:spPr>
          <a:xfrm>
            <a:off x="4652190" y="6021288"/>
            <a:ext cx="0" cy="2262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9" idx="2"/>
            <a:endCxn id="11" idx="1"/>
          </p:cNvCxnSpPr>
          <p:nvPr/>
        </p:nvCxnSpPr>
        <p:spPr>
          <a:xfrm>
            <a:off x="4535288" y="1762626"/>
            <a:ext cx="1" cy="2262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571999" y="2348880"/>
            <a:ext cx="1" cy="2262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1216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up)">
                                      <p:cBhvr>
                                        <p:cTn id="15" dur="500"/>
                                        <p:tgtEl>
                                          <p:spTgt spid="6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up)">
                                      <p:cBhvr>
                                        <p:cTn id="23" dur="500"/>
                                        <p:tgtEl>
                                          <p:spTgt spid="7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par>
                                <p:cTn id="36" presetID="22" presetClass="entr" presetSubtype="2"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right)">
                                      <p:cBhvr>
                                        <p:cTn id="38" dur="500"/>
                                        <p:tgtEl>
                                          <p:spTgt spid="16"/>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righ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up)">
                                      <p:cBhvr>
                                        <p:cTn id="50" dur="500"/>
                                        <p:tgtEl>
                                          <p:spTgt spid="17"/>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up)">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up)">
                                      <p:cBhvr>
                                        <p:cTn id="59" dur="500"/>
                                        <p:tgtEl>
                                          <p:spTgt spid="18"/>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par>
                                <p:cTn id="72" presetID="22" presetClass="entr" presetSubtype="2"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right)">
                                      <p:cBhvr>
                                        <p:cTn id="74" dur="500"/>
                                        <p:tgtEl>
                                          <p:spTgt spid="25"/>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up)">
                                      <p:cBhvr>
                                        <p:cTn id="82" dur="500"/>
                                        <p:tgtEl>
                                          <p:spTgt spid="34"/>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wipe(up)">
                                      <p:cBhvr>
                                        <p:cTn id="86" dur="500"/>
                                        <p:tgtEl>
                                          <p:spTgt spid="33"/>
                                        </p:tgtEl>
                                      </p:cBhvr>
                                    </p:animEffect>
                                  </p:childTnLst>
                                </p:cTn>
                              </p:par>
                            </p:childTnLst>
                          </p:cTn>
                        </p:par>
                        <p:par>
                          <p:cTn id="87" fill="hold">
                            <p:stCondLst>
                              <p:cond delay="1000"/>
                            </p:stCondLst>
                            <p:childTnLst>
                              <p:par>
                                <p:cTn id="88" presetID="22" presetClass="entr" presetSubtype="1" fill="hold" nodeType="after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wipe(up)">
                                      <p:cBhvr>
                                        <p:cTn id="90" dur="500"/>
                                        <p:tgtEl>
                                          <p:spTgt spid="4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up)">
                                      <p:cBhvr>
                                        <p:cTn id="95" dur="500"/>
                                        <p:tgtEl>
                                          <p:spTgt spid="36"/>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wipe(up)">
                                      <p:cBhvr>
                                        <p:cTn id="99" dur="500"/>
                                        <p:tgtEl>
                                          <p:spTgt spid="35"/>
                                        </p:tgtEl>
                                      </p:cBhvr>
                                    </p:animEffect>
                                  </p:childTnLst>
                                </p:cTn>
                              </p:par>
                            </p:childTnLst>
                          </p:cTn>
                        </p:par>
                        <p:par>
                          <p:cTn id="100" fill="hold">
                            <p:stCondLst>
                              <p:cond delay="1000"/>
                            </p:stCondLst>
                            <p:childTnLst>
                              <p:par>
                                <p:cTn id="101" presetID="22" presetClass="entr" presetSubtype="1" fill="hold"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up)">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2" fill="hold" nodeType="click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wipe(right)">
                                      <p:cBhvr>
                                        <p:cTn id="108" dur="500"/>
                                        <p:tgtEl>
                                          <p:spTgt spid="42"/>
                                        </p:tgtEl>
                                      </p:cBhvr>
                                    </p:animEffect>
                                  </p:childTnLst>
                                </p:cTn>
                              </p:par>
                              <p:par>
                                <p:cTn id="109" presetID="22" presetClass="entr" presetSubtype="8" fill="hold" nodeType="with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left)">
                                      <p:cBhvr>
                                        <p:cTn id="111" dur="500"/>
                                        <p:tgtEl>
                                          <p:spTgt spid="49"/>
                                        </p:tgtEl>
                                      </p:cBhvr>
                                    </p:animEffect>
                                  </p:childTnLst>
                                </p:cTn>
                              </p:par>
                            </p:childTnLst>
                          </p:cTn>
                        </p:par>
                        <p:par>
                          <p:cTn id="112" fill="hold">
                            <p:stCondLst>
                              <p:cond delay="500"/>
                            </p:stCondLst>
                            <p:childTnLst>
                              <p:par>
                                <p:cTn id="113" presetID="22" presetClass="entr" presetSubtype="1" fill="hold" nodeType="afterEffect">
                                  <p:stCondLst>
                                    <p:cond delay="0"/>
                                  </p:stCondLst>
                                  <p:childTnLst>
                                    <p:set>
                                      <p:cBhvr>
                                        <p:cTn id="114" dur="1" fill="hold">
                                          <p:stCondLst>
                                            <p:cond delay="0"/>
                                          </p:stCondLst>
                                        </p:cTn>
                                        <p:tgtEl>
                                          <p:spTgt spid="55"/>
                                        </p:tgtEl>
                                        <p:attrNameLst>
                                          <p:attrName>style.visibility</p:attrName>
                                        </p:attrNameLst>
                                      </p:cBhvr>
                                      <p:to>
                                        <p:strVal val="visible"/>
                                      </p:to>
                                    </p:set>
                                    <p:animEffect transition="in" filter="wipe(up)">
                                      <p:cBhvr>
                                        <p:cTn id="115" dur="500"/>
                                        <p:tgtEl>
                                          <p:spTgt spid="55"/>
                                        </p:tgtEl>
                                      </p:cBhvr>
                                    </p:animEffect>
                                  </p:childTnLst>
                                </p:cTn>
                              </p:par>
                            </p:childTnLst>
                          </p:cTn>
                        </p:par>
                        <p:par>
                          <p:cTn id="116" fill="hold">
                            <p:stCondLst>
                              <p:cond delay="1000"/>
                            </p:stCondLst>
                            <p:childTnLst>
                              <p:par>
                                <p:cTn id="117" presetID="22" presetClass="entr" presetSubtype="1" fill="hold" grpId="0" nodeType="after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wipe(up)">
                                      <p:cBhvr>
                                        <p:cTn id="119" dur="500"/>
                                        <p:tgtEl>
                                          <p:spTgt spid="56"/>
                                        </p:tgtEl>
                                      </p:cBhvr>
                                    </p:animEffect>
                                  </p:childTnLst>
                                </p:cTn>
                              </p:par>
                            </p:childTnLst>
                          </p:cTn>
                        </p:par>
                        <p:par>
                          <p:cTn id="120" fill="hold">
                            <p:stCondLst>
                              <p:cond delay="1500"/>
                            </p:stCondLst>
                            <p:childTnLst>
                              <p:par>
                                <p:cTn id="121" presetID="22" presetClass="entr" presetSubtype="1" fill="hold" nodeType="afterEffect">
                                  <p:stCondLst>
                                    <p:cond delay="0"/>
                                  </p:stCondLst>
                                  <p:childTnLst>
                                    <p:set>
                                      <p:cBhvr>
                                        <p:cTn id="122" dur="1" fill="hold">
                                          <p:stCondLst>
                                            <p:cond delay="0"/>
                                          </p:stCondLst>
                                        </p:cTn>
                                        <p:tgtEl>
                                          <p:spTgt spid="63"/>
                                        </p:tgtEl>
                                        <p:attrNameLst>
                                          <p:attrName>style.visibility</p:attrName>
                                        </p:attrNameLst>
                                      </p:cBhvr>
                                      <p:to>
                                        <p:strVal val="visible"/>
                                      </p:to>
                                    </p:set>
                                    <p:animEffect transition="in" filter="wipe(up)">
                                      <p:cBhvr>
                                        <p:cTn id="123" dur="500"/>
                                        <p:tgtEl>
                                          <p:spTgt spid="63"/>
                                        </p:tgtEl>
                                      </p:cBhvr>
                                    </p:animEffect>
                                  </p:childTnLst>
                                </p:cTn>
                              </p:par>
                            </p:childTnLst>
                          </p:cTn>
                        </p:par>
                        <p:par>
                          <p:cTn id="124" fill="hold">
                            <p:stCondLst>
                              <p:cond delay="2000"/>
                            </p:stCondLst>
                            <p:childTnLst>
                              <p:par>
                                <p:cTn id="125" presetID="22" presetClass="entr" presetSubtype="1" fill="hold" grpId="0" nodeType="after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wipe(up)">
                                      <p:cBhvr>
                                        <p:cTn id="1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9" grpId="0" animBg="1"/>
      <p:bldP spid="11" grpId="0" animBg="1"/>
      <p:bldP spid="13" grpId="0" animBg="1"/>
      <p:bldP spid="15" grpId="0"/>
      <p:bldP spid="17" grpId="0" animBg="1"/>
      <p:bldP spid="19" grpId="0"/>
      <p:bldP spid="22" grpId="0" animBg="1"/>
      <p:bldP spid="24" grpId="0"/>
      <p:bldP spid="27" grpId="0"/>
      <p:bldP spid="33" grpId="0" animBg="1"/>
      <p:bldP spid="35" grpId="0" animBg="1"/>
      <p:bldP spid="56"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normAutofit/>
          </a:bodyPr>
          <a:lstStyle/>
          <a:p>
            <a:fld id="{125A1C68-F048-4C66-8544-2D3BD35A5879}" type="slidenum">
              <a:rPr lang="en-US" smtClean="0"/>
              <a:pPr/>
              <a:t>23</a:t>
            </a:fld>
            <a:endParaRPr lang="en-US"/>
          </a:p>
        </p:txBody>
      </p:sp>
      <p:cxnSp>
        <p:nvCxnSpPr>
          <p:cNvPr id="9" name="Straight Connector 8"/>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dirty="0">
                <a:latin typeface="Tahoma" charset="0"/>
                <a:cs typeface="Arial" charset="0"/>
              </a:rPr>
              <a:t>1. Introduction</a:t>
            </a:r>
          </a:p>
          <a:p>
            <a:pPr marL="0" indent="0" eaLnBrk="1" hangingPunct="1">
              <a:lnSpc>
                <a:spcPct val="90000"/>
              </a:lnSpc>
              <a:spcBef>
                <a:spcPts val="600"/>
              </a:spcBef>
              <a:spcAft>
                <a:spcPts val="600"/>
              </a:spcAft>
              <a:buNone/>
            </a:pPr>
            <a:r>
              <a:rPr lang="en-US" dirty="0">
                <a:latin typeface="Tahoma" charset="0"/>
                <a:cs typeface="Arial" charset="0"/>
              </a:rPr>
              <a:t>2. Problem Definition</a:t>
            </a:r>
          </a:p>
          <a:p>
            <a:pPr marL="0" indent="0" eaLnBrk="1" hangingPunct="1">
              <a:lnSpc>
                <a:spcPct val="90000"/>
              </a:lnSpc>
              <a:spcBef>
                <a:spcPts val="600"/>
              </a:spcBef>
              <a:spcAft>
                <a:spcPts val="600"/>
              </a:spcAft>
              <a:buNone/>
            </a:pPr>
            <a:r>
              <a:rPr lang="en-US" dirty="0">
                <a:latin typeface="Tahoma" charset="0"/>
                <a:cs typeface="Arial" charset="0"/>
              </a:rPr>
              <a:t>3. Problem Analysis</a:t>
            </a:r>
          </a:p>
          <a:p>
            <a:pPr marL="0" indent="0" eaLnBrk="1" hangingPunct="1">
              <a:lnSpc>
                <a:spcPct val="90000"/>
              </a:lnSpc>
              <a:spcBef>
                <a:spcPts val="600"/>
              </a:spcBef>
              <a:spcAft>
                <a:spcPts val="600"/>
              </a:spcAft>
              <a:buNone/>
            </a:pPr>
            <a:r>
              <a:rPr lang="en-US" dirty="0">
                <a:latin typeface="Tahoma" charset="0"/>
                <a:cs typeface="Arial" charset="0"/>
              </a:rPr>
              <a:t>4. Solution Design</a:t>
            </a:r>
          </a:p>
          <a:p>
            <a:pPr marL="0" indent="0" eaLnBrk="1" hangingPunct="1">
              <a:lnSpc>
                <a:spcPct val="90000"/>
              </a:lnSpc>
              <a:spcBef>
                <a:spcPts val="600"/>
              </a:spcBef>
              <a:spcAft>
                <a:spcPts val="600"/>
              </a:spcAft>
              <a:buNone/>
            </a:pPr>
            <a:r>
              <a:rPr lang="en-US" dirty="0">
                <a:solidFill>
                  <a:srgbClr val="0000FF"/>
                </a:solidFill>
                <a:latin typeface="Tahoma" charset="0"/>
                <a:cs typeface="Arial" charset="0"/>
              </a:rPr>
              <a:t>	4.1 Basic Steps</a:t>
            </a:r>
          </a:p>
          <a:p>
            <a:pPr marL="0" indent="0" eaLnBrk="1" hangingPunct="1">
              <a:lnSpc>
                <a:spcPct val="90000"/>
              </a:lnSpc>
              <a:spcBef>
                <a:spcPts val="600"/>
              </a:spcBef>
              <a:spcAft>
                <a:spcPts val="600"/>
              </a:spcAft>
              <a:buNone/>
            </a:pPr>
            <a:r>
              <a:rPr lang="en-US" dirty="0">
                <a:latin typeface="Tahoma" charset="0"/>
                <a:cs typeface="Arial" charset="0"/>
              </a:rPr>
              <a:t>	</a:t>
            </a:r>
            <a:r>
              <a:rPr lang="en-US" dirty="0">
                <a:solidFill>
                  <a:srgbClr val="0000FF"/>
                </a:solidFill>
                <a:latin typeface="Tahoma" charset="0"/>
                <a:cs typeface="Arial" charset="0"/>
              </a:rPr>
              <a:t>4.2 Algorithm</a:t>
            </a:r>
          </a:p>
          <a:p>
            <a:pPr marL="0" indent="0" eaLnBrk="1" hangingPunct="1">
              <a:lnSpc>
                <a:spcPct val="90000"/>
              </a:lnSpc>
              <a:spcBef>
                <a:spcPts val="600"/>
              </a:spcBef>
              <a:spcAft>
                <a:spcPts val="600"/>
              </a:spcAft>
              <a:buNone/>
            </a:pPr>
            <a:r>
              <a:rPr lang="en-US" dirty="0">
                <a:solidFill>
                  <a:srgbClr val="0000FF"/>
                </a:solidFill>
                <a:latin typeface="Tahoma" charset="0"/>
                <a:cs typeface="Arial" charset="0"/>
              </a:rPr>
              <a:t>	4.3 Flowchart</a:t>
            </a:r>
          </a:p>
          <a:p>
            <a:pPr marL="0" indent="0" eaLnBrk="1" hangingPunct="1">
              <a:lnSpc>
                <a:spcPct val="90000"/>
              </a:lnSpc>
              <a:spcBef>
                <a:spcPts val="600"/>
              </a:spcBef>
              <a:spcAft>
                <a:spcPts val="600"/>
              </a:spcAft>
              <a:buNone/>
            </a:pPr>
            <a:r>
              <a:rPr lang="en-US" dirty="0">
                <a:latin typeface="Tahoma" charset="0"/>
                <a:cs typeface="Arial" charset="0"/>
              </a:rPr>
              <a:t>5. Examples</a:t>
            </a:r>
          </a:p>
        </p:txBody>
      </p:sp>
      <p:sp>
        <p:nvSpPr>
          <p:cNvPr id="10"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Tree>
    <p:custDataLst>
      <p:tags r:id="rId1"/>
    </p:custDataLst>
    <p:extLst>
      <p:ext uri="{BB962C8B-B14F-4D97-AF65-F5344CB8AC3E}">
        <p14:creationId xmlns:p14="http://schemas.microsoft.com/office/powerpoint/2010/main" val="9903380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CODE </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79512" y="1268760"/>
            <a:ext cx="8784976" cy="5533500"/>
            <a:chOff x="323528" y="1236822"/>
            <a:chExt cx="7848872" cy="5354077"/>
          </a:xfrm>
        </p:grpSpPr>
        <p:sp>
          <p:nvSpPr>
            <p:cNvPr id="21" name="TextBox 20"/>
            <p:cNvSpPr txBox="1"/>
            <p:nvPr/>
          </p:nvSpPr>
          <p:spPr>
            <a:xfrm>
              <a:off x="971600" y="1236822"/>
              <a:ext cx="7200800" cy="5354077"/>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r>
                <a:rPr lang="en-US" sz="1400" dirty="0">
                  <a:solidFill>
                    <a:srgbClr val="00B050"/>
                  </a:solidFill>
                </a:rPr>
                <a:t>//contains the class Scanner</a:t>
              </a:r>
            </a:p>
            <a:p>
              <a:r>
                <a:rPr lang="en-US" sz="1400" dirty="0">
                  <a:solidFill>
                    <a:srgbClr val="00B0F0"/>
                  </a:solidFill>
                </a:rPr>
                <a:t>public class</a:t>
              </a:r>
              <a:r>
                <a:rPr lang="en-US" sz="1400" dirty="0">
                  <a:solidFill>
                    <a:srgbClr val="0000FF"/>
                  </a:solidFill>
                </a:rPr>
                <a:t> nestedIf1</a:t>
              </a:r>
            </a:p>
            <a:p>
              <a:r>
                <a:rPr lang="en-US" sz="1400" dirty="0">
                  <a:solidFill>
                    <a:srgbClr val="0000FF"/>
                  </a:solidFill>
                </a:rPr>
                <a:t>{</a:t>
              </a:r>
            </a:p>
            <a:p>
              <a:r>
                <a:rPr lang="en-US" sz="1400" dirty="0">
                  <a:solidFill>
                    <a:srgbClr val="00B0F0"/>
                  </a:solidFill>
                </a:rPr>
                <a:t>   static </a:t>
              </a:r>
              <a:r>
                <a:rPr lang="en-US" sz="1400" dirty="0">
                  <a:solidFill>
                    <a:srgbClr val="0000FF"/>
                  </a:solidFill>
                </a:rPr>
                <a:t>Scanner console = </a:t>
              </a:r>
              <a:r>
                <a:rPr lang="en-US" sz="1400" dirty="0">
                  <a:solidFill>
                    <a:srgbClr val="00B0F0"/>
                  </a:solidFill>
                </a:rPr>
                <a:t>new</a:t>
              </a:r>
              <a:r>
                <a:rPr lang="en-US" sz="1400" dirty="0">
                  <a:solidFill>
                    <a:srgbClr val="0000FF"/>
                  </a:solidFill>
                </a:rPr>
                <a:t> Scanner (System.in);</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t>// Declaration section: to declare needed variables</a:t>
              </a:r>
            </a:p>
            <a:p>
              <a:r>
                <a:rPr lang="en-US" sz="1400" dirty="0"/>
                <a:t>	</a:t>
              </a:r>
              <a:r>
                <a:rPr lang="en-US" sz="1400" dirty="0" err="1">
                  <a:solidFill>
                    <a:srgbClr val="00B0F0"/>
                  </a:solidFill>
                </a:rPr>
                <a:t>int</a:t>
              </a:r>
              <a:r>
                <a:rPr lang="en-US" sz="1400" dirty="0">
                  <a:solidFill>
                    <a:srgbClr val="0000FF"/>
                  </a:solidFill>
                </a:rPr>
                <a:t> </a:t>
              </a:r>
              <a:r>
                <a:rPr lang="en-US" sz="1400" dirty="0" err="1">
                  <a:solidFill>
                    <a:srgbClr val="0000FF"/>
                  </a:solidFill>
                </a:rPr>
                <a:t>num</a:t>
              </a:r>
              <a:r>
                <a:rPr lang="en-US" sz="1400" dirty="0">
                  <a:solidFill>
                    <a:srgbClr val="0000FF"/>
                  </a:solidFill>
                </a:rPr>
                <a:t>;</a:t>
              </a:r>
            </a:p>
            <a:p>
              <a:r>
                <a:rPr lang="en-US" sz="1400" dirty="0">
                  <a:solidFill>
                    <a:srgbClr val="0000FF"/>
                  </a:solidFill>
                </a:rPr>
                <a:t>	</a:t>
              </a:r>
              <a:r>
                <a:rPr lang="en-US" sz="1400" dirty="0">
                  <a:solidFill>
                    <a:srgbClr val="00B0F0"/>
                  </a:solidFill>
                </a:rPr>
                <a:t>String</a:t>
              </a:r>
              <a:r>
                <a:rPr lang="en-US" sz="1400" dirty="0">
                  <a:solidFill>
                    <a:srgbClr val="0000FF"/>
                  </a:solidFill>
                </a:rPr>
                <a:t> message;		</a:t>
              </a:r>
              <a:endParaRPr lang="en-US" sz="1400" dirty="0">
                <a:solidFill>
                  <a:srgbClr val="00B050"/>
                </a:solidFill>
              </a:endParaRPr>
            </a:p>
            <a:p>
              <a:r>
                <a:rPr lang="en-US" sz="1400" dirty="0"/>
                <a:t>            // Input section: to enter values of used variables</a:t>
              </a:r>
            </a:p>
            <a:p>
              <a:r>
                <a:rPr lang="en-US" sz="1400" dirty="0"/>
                <a:t>	</a:t>
              </a:r>
              <a:r>
                <a:rPr lang="en-US" sz="1400" dirty="0" err="1">
                  <a:solidFill>
                    <a:srgbClr val="0000FF"/>
                  </a:solidFill>
                </a:rPr>
                <a:t>System.out.println</a:t>
              </a:r>
              <a:r>
                <a:rPr lang="en-US" sz="1400" dirty="0">
                  <a:solidFill>
                    <a:srgbClr val="0000FF"/>
                  </a:solidFill>
                </a:rPr>
                <a:t> (“Enter an integer number”);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console.</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t>            // Processing section: processing statements</a:t>
              </a:r>
            </a:p>
            <a:p>
              <a:r>
                <a:rPr lang="en-US" sz="1400" dirty="0">
                  <a:solidFill>
                    <a:srgbClr val="0000FF"/>
                  </a:solidFill>
                </a:rPr>
                <a:t>	</a:t>
              </a:r>
              <a:r>
                <a:rPr lang="en-US" sz="1400" dirty="0">
                  <a:solidFill>
                    <a:srgbClr val="00B0F0"/>
                  </a:solidFill>
                </a:rPr>
                <a:t>if</a:t>
              </a:r>
              <a:r>
                <a:rPr lang="en-US" sz="1400" dirty="0">
                  <a:solidFill>
                    <a:srgbClr val="0000FF"/>
                  </a:solidFill>
                </a:rPr>
                <a:t> (</a:t>
              </a:r>
              <a:r>
                <a:rPr lang="en-US" sz="1400" dirty="0" err="1">
                  <a:solidFill>
                    <a:srgbClr val="0000FF"/>
                  </a:solidFill>
                </a:rPr>
                <a:t>num</a:t>
              </a:r>
              <a:r>
                <a:rPr lang="en-US" sz="1400" dirty="0">
                  <a:solidFill>
                    <a:srgbClr val="0000FF"/>
                  </a:solidFill>
                </a:rPr>
                <a:t> &lt; 0)		</a:t>
              </a:r>
            </a:p>
            <a:p>
              <a:r>
                <a:rPr lang="en-US" sz="1400" dirty="0">
                  <a:solidFill>
                    <a:srgbClr val="0000FF"/>
                  </a:solidFill>
                </a:rPr>
                <a:t>	   message = “The number is negative”;</a:t>
              </a:r>
            </a:p>
            <a:p>
              <a:r>
                <a:rPr lang="en-US" sz="1400" dirty="0">
                  <a:solidFill>
                    <a:srgbClr val="0000FF"/>
                  </a:solidFill>
                </a:rPr>
                <a:t>	</a:t>
              </a:r>
              <a:r>
                <a:rPr lang="en-US" sz="1400" dirty="0">
                  <a:solidFill>
                    <a:srgbClr val="00B0F0"/>
                  </a:solidFill>
                </a:rPr>
                <a:t>else </a:t>
              </a:r>
            </a:p>
            <a:p>
              <a:r>
                <a:rPr lang="en-US" sz="1400" dirty="0">
                  <a:solidFill>
                    <a:srgbClr val="00B0F0"/>
                  </a:solidFill>
                </a:rPr>
                <a:t>	       if </a:t>
              </a:r>
              <a:r>
                <a:rPr lang="en-US" sz="1400" dirty="0">
                  <a:solidFill>
                    <a:srgbClr val="0000FF"/>
                  </a:solidFill>
                </a:rPr>
                <a:t>(</a:t>
              </a:r>
              <a:r>
                <a:rPr lang="en-US" sz="1400" dirty="0" err="1">
                  <a:solidFill>
                    <a:srgbClr val="0000FF"/>
                  </a:solidFill>
                </a:rPr>
                <a:t>num</a:t>
              </a:r>
              <a:r>
                <a:rPr lang="en-US" sz="1400" dirty="0">
                  <a:solidFill>
                    <a:srgbClr val="0000FF"/>
                  </a:solidFill>
                </a:rPr>
                <a:t> &gt; 0)</a:t>
              </a:r>
            </a:p>
            <a:p>
              <a:r>
                <a:rPr lang="en-US" sz="1400" dirty="0">
                  <a:solidFill>
                    <a:srgbClr val="0000FF"/>
                  </a:solidFill>
                </a:rPr>
                <a:t>	           message = “The number is positive”;</a:t>
              </a:r>
            </a:p>
            <a:p>
              <a:r>
                <a:rPr lang="en-US" sz="1400" dirty="0">
                  <a:solidFill>
                    <a:srgbClr val="0000FF"/>
                  </a:solidFill>
                </a:rPr>
                <a:t>	       </a:t>
              </a:r>
              <a:r>
                <a:rPr lang="en-US" sz="1400" dirty="0">
                  <a:solidFill>
                    <a:srgbClr val="00B0F0"/>
                  </a:solidFill>
                </a:rPr>
                <a:t>else </a:t>
              </a:r>
            </a:p>
            <a:p>
              <a:r>
                <a:rPr lang="en-US" sz="1400" dirty="0">
                  <a:solidFill>
                    <a:srgbClr val="0000FF"/>
                  </a:solidFill>
                </a:rPr>
                <a:t>	            message = “The number is zero”;</a:t>
              </a:r>
            </a:p>
            <a:p>
              <a:r>
                <a:rPr lang="en-US" sz="1400" dirty="0"/>
                <a:t>            // Output section: display program output</a:t>
              </a:r>
            </a:p>
            <a:p>
              <a:r>
                <a:rPr lang="en-US" sz="1400" dirty="0">
                  <a:solidFill>
                    <a:srgbClr val="0000FF"/>
                  </a:solidFill>
                </a:rPr>
                <a:t>	</a:t>
              </a:r>
              <a:r>
                <a:rPr lang="en-US" sz="1400" dirty="0" err="1">
                  <a:solidFill>
                    <a:srgbClr val="0000FF"/>
                  </a:solidFill>
                </a:rPr>
                <a:t>System.out.printf</a:t>
              </a:r>
              <a:r>
                <a:rPr lang="en-US" sz="1400" dirty="0">
                  <a:solidFill>
                    <a:srgbClr val="0000FF"/>
                  </a:solidFill>
                </a:rPr>
                <a:t> (“%25s“, message);</a:t>
              </a:r>
            </a:p>
            <a:p>
              <a:r>
                <a:rPr lang="en-US" sz="1400" dirty="0">
                  <a:solidFill>
                    <a:srgbClr val="0000FF"/>
                  </a:solidFill>
                </a:rPr>
                <a:t>      } </a:t>
              </a:r>
              <a:r>
                <a:rPr lang="en-US" sz="1400" dirty="0"/>
                <a:t>// end main</a:t>
              </a:r>
            </a:p>
            <a:p>
              <a:r>
                <a:rPr lang="en-US" sz="1400" dirty="0">
                  <a:solidFill>
                    <a:srgbClr val="0000FF"/>
                  </a:solidFill>
                </a:rPr>
                <a:t>} </a:t>
              </a:r>
              <a:r>
                <a:rPr lang="en-US" sz="1400" dirty="0"/>
                <a:t>// end class</a:t>
              </a:r>
            </a:p>
          </p:txBody>
        </p:sp>
        <p:sp>
          <p:nvSpPr>
            <p:cNvPr id="22" name="TextBox 21"/>
            <p:cNvSpPr txBox="1"/>
            <p:nvPr/>
          </p:nvSpPr>
          <p:spPr>
            <a:xfrm>
              <a:off x="323528" y="1236822"/>
              <a:ext cx="576064" cy="5151491"/>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sp>
        <p:nvSpPr>
          <p:cNvPr id="17" name="Slide Number Placeholder 16"/>
          <p:cNvSpPr>
            <a:spLocks noGrp="1"/>
          </p:cNvSpPr>
          <p:nvPr>
            <p:ph type="sldNum" sz="quarter" idx="12"/>
          </p:nvPr>
        </p:nvSpPr>
        <p:spPr/>
        <p:txBody>
          <a:bodyPr/>
          <a:lstStyle/>
          <a:p>
            <a:fld id="{DA934484-767D-4C48-AF0E-A1438A969E59}" type="slidenum">
              <a:rPr lang="en-US" smtClean="0"/>
              <a:pPr/>
              <a:t>230</a:t>
            </a:fld>
            <a:endParaRPr lang="en-US"/>
          </a:p>
        </p:txBody>
      </p:sp>
      <p:sp>
        <p:nvSpPr>
          <p:cNvPr id="2" name="Double Bracket 1"/>
          <p:cNvSpPr/>
          <p:nvPr/>
        </p:nvSpPr>
        <p:spPr>
          <a:xfrm>
            <a:off x="1763688" y="4365104"/>
            <a:ext cx="3744416" cy="432048"/>
          </a:xfrm>
          <a:prstGeom prst="bracketPair">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Double Bracket 2"/>
          <p:cNvSpPr/>
          <p:nvPr/>
        </p:nvSpPr>
        <p:spPr>
          <a:xfrm>
            <a:off x="2195736" y="5013176"/>
            <a:ext cx="3600400" cy="504056"/>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1968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3"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NOTES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79512" y="1324500"/>
            <a:ext cx="8784976" cy="2554545"/>
            <a:chOff x="323528" y="1236822"/>
            <a:chExt cx="7848872" cy="2402099"/>
          </a:xfrm>
        </p:grpSpPr>
        <p:sp>
          <p:nvSpPr>
            <p:cNvPr id="21" name="TextBox 20"/>
            <p:cNvSpPr txBox="1"/>
            <p:nvPr/>
          </p:nvSpPr>
          <p:spPr>
            <a:xfrm>
              <a:off x="971600" y="1236822"/>
              <a:ext cx="7200800" cy="2402099"/>
            </a:xfrm>
            <a:prstGeom prst="rect">
              <a:avLst/>
            </a:prstGeom>
            <a:solidFill>
              <a:schemeClr val="bg2"/>
            </a:solidFill>
            <a:ln w="28575" cap="rnd" cmpd="thickThin">
              <a:solidFill>
                <a:srgbClr val="0000FF"/>
              </a:solidFill>
            </a:ln>
          </p:spPr>
          <p:txBody>
            <a:bodyPr wrap="square" rtlCol="0">
              <a:spAutoFit/>
            </a:bodyPr>
            <a:lstStyle/>
            <a:p>
              <a:r>
                <a:rPr lang="en-US" sz="2000" dirty="0"/>
                <a:t>// Processing section: processing statements</a:t>
              </a:r>
            </a:p>
            <a:p>
              <a:r>
                <a:rPr lang="en-US" sz="2000" dirty="0">
                  <a:solidFill>
                    <a:srgbClr val="0000FF"/>
                  </a:solidFill>
                </a:rPr>
                <a:t>	</a:t>
              </a:r>
              <a:r>
                <a:rPr lang="en-US" sz="2000" dirty="0">
                  <a:solidFill>
                    <a:srgbClr val="00B0F0"/>
                  </a:solidFill>
                </a:rPr>
                <a:t>if</a:t>
              </a:r>
              <a:r>
                <a:rPr lang="en-US" sz="2000" dirty="0">
                  <a:solidFill>
                    <a:srgbClr val="0000FF"/>
                  </a:solidFill>
                </a:rPr>
                <a:t> (</a:t>
              </a:r>
              <a:r>
                <a:rPr lang="en-US" sz="2000" dirty="0" err="1">
                  <a:solidFill>
                    <a:srgbClr val="0000FF"/>
                  </a:solidFill>
                </a:rPr>
                <a:t>num</a:t>
              </a:r>
              <a:r>
                <a:rPr lang="en-US" sz="2000" dirty="0">
                  <a:solidFill>
                    <a:srgbClr val="0000FF"/>
                  </a:solidFill>
                </a:rPr>
                <a:t> &lt; 0)		</a:t>
              </a:r>
            </a:p>
            <a:p>
              <a:r>
                <a:rPr lang="en-US" sz="2000" dirty="0">
                  <a:solidFill>
                    <a:srgbClr val="0000FF"/>
                  </a:solidFill>
                </a:rPr>
                <a:t>	   message = “The number is negative”;</a:t>
              </a:r>
            </a:p>
            <a:p>
              <a:r>
                <a:rPr lang="en-US" sz="2000" dirty="0">
                  <a:solidFill>
                    <a:srgbClr val="0000FF"/>
                  </a:solidFill>
                </a:rPr>
                <a:t>	</a:t>
              </a:r>
              <a:r>
                <a:rPr lang="en-US" sz="2000" dirty="0">
                  <a:solidFill>
                    <a:srgbClr val="00B0F0"/>
                  </a:solidFill>
                </a:rPr>
                <a:t>else    </a:t>
              </a:r>
            </a:p>
            <a:p>
              <a:r>
                <a:rPr lang="en-US" sz="2000" dirty="0">
                  <a:solidFill>
                    <a:srgbClr val="00B0F0"/>
                  </a:solidFill>
                </a:rPr>
                <a:t>                     if </a:t>
              </a:r>
              <a:r>
                <a:rPr lang="en-US" sz="2000" dirty="0">
                  <a:solidFill>
                    <a:srgbClr val="0000FF"/>
                  </a:solidFill>
                </a:rPr>
                <a:t>(</a:t>
              </a:r>
              <a:r>
                <a:rPr lang="en-US" sz="2000" dirty="0" err="1">
                  <a:solidFill>
                    <a:srgbClr val="0000FF"/>
                  </a:solidFill>
                </a:rPr>
                <a:t>num</a:t>
              </a:r>
              <a:r>
                <a:rPr lang="en-US" sz="2000" dirty="0">
                  <a:solidFill>
                    <a:srgbClr val="0000FF"/>
                  </a:solidFill>
                </a:rPr>
                <a:t> &gt; 0)</a:t>
              </a:r>
            </a:p>
            <a:p>
              <a:r>
                <a:rPr lang="en-US" sz="2000" dirty="0">
                  <a:solidFill>
                    <a:srgbClr val="0000FF"/>
                  </a:solidFill>
                </a:rPr>
                <a:t>	             message = “The number is positive”;</a:t>
              </a:r>
            </a:p>
            <a:p>
              <a:r>
                <a:rPr lang="en-US" sz="2000" dirty="0">
                  <a:solidFill>
                    <a:srgbClr val="0000FF"/>
                  </a:solidFill>
                </a:rPr>
                <a:t>	          </a:t>
              </a:r>
              <a:r>
                <a:rPr lang="en-US" sz="2000" dirty="0">
                  <a:solidFill>
                    <a:srgbClr val="00B0F0"/>
                  </a:solidFill>
                </a:rPr>
                <a:t>else </a:t>
              </a:r>
            </a:p>
            <a:p>
              <a:r>
                <a:rPr lang="en-US" sz="2000" dirty="0">
                  <a:solidFill>
                    <a:srgbClr val="0000FF"/>
                  </a:solidFill>
                </a:rPr>
                <a:t>	             message = “The number is zero”;</a:t>
              </a:r>
            </a:p>
          </p:txBody>
        </p:sp>
        <p:sp>
          <p:nvSpPr>
            <p:cNvPr id="22" name="TextBox 21"/>
            <p:cNvSpPr txBox="1"/>
            <p:nvPr/>
          </p:nvSpPr>
          <p:spPr>
            <a:xfrm>
              <a:off x="323528" y="1236822"/>
              <a:ext cx="576064" cy="2402099"/>
            </a:xfrm>
            <a:prstGeom prst="rect">
              <a:avLst/>
            </a:prstGeom>
            <a:noFill/>
          </p:spPr>
          <p:txBody>
            <a:bodyPr wrap="square" rtlCol="0">
              <a:spAutoFit/>
            </a:bodyPr>
            <a:lstStyle/>
            <a:p>
              <a:pPr algn="r"/>
              <a:r>
                <a:rPr lang="en-US" sz="2000" dirty="0">
                  <a:solidFill>
                    <a:srgbClr val="FF0000"/>
                  </a:solidFill>
                </a:rPr>
                <a:t>14</a:t>
              </a:r>
            </a:p>
            <a:p>
              <a:pPr algn="r"/>
              <a:r>
                <a:rPr lang="en-US" sz="2000" dirty="0">
                  <a:solidFill>
                    <a:srgbClr val="FF0000"/>
                  </a:solidFill>
                </a:rPr>
                <a:t>15</a:t>
              </a:r>
            </a:p>
            <a:p>
              <a:pPr algn="r"/>
              <a:r>
                <a:rPr lang="en-US" sz="2000" dirty="0">
                  <a:solidFill>
                    <a:srgbClr val="FF0000"/>
                  </a:solidFill>
                </a:rPr>
                <a:t>16</a:t>
              </a:r>
            </a:p>
            <a:p>
              <a:pPr algn="r"/>
              <a:r>
                <a:rPr lang="en-US" sz="2000" dirty="0">
                  <a:solidFill>
                    <a:srgbClr val="FF0000"/>
                  </a:solidFill>
                </a:rPr>
                <a:t>17</a:t>
              </a:r>
            </a:p>
            <a:p>
              <a:pPr algn="r"/>
              <a:r>
                <a:rPr lang="en-US" sz="2000" dirty="0">
                  <a:solidFill>
                    <a:srgbClr val="FF0000"/>
                  </a:solidFill>
                </a:rPr>
                <a:t>18</a:t>
              </a:r>
            </a:p>
            <a:p>
              <a:pPr algn="r"/>
              <a:r>
                <a:rPr lang="en-US" sz="2000" dirty="0">
                  <a:solidFill>
                    <a:srgbClr val="FF0000"/>
                  </a:solidFill>
                </a:rPr>
                <a:t>19</a:t>
              </a:r>
            </a:p>
            <a:p>
              <a:pPr algn="r"/>
              <a:r>
                <a:rPr lang="en-US" sz="2000" dirty="0">
                  <a:solidFill>
                    <a:srgbClr val="FF0000"/>
                  </a:solidFill>
                </a:rPr>
                <a:t>20</a:t>
              </a:r>
            </a:p>
            <a:p>
              <a:pPr algn="r"/>
              <a:r>
                <a:rPr lang="en-US" sz="2000" dirty="0">
                  <a:solidFill>
                    <a:srgbClr val="FF0000"/>
                  </a:solidFill>
                </a:rPr>
                <a:t>21</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sp>
        <p:nvSpPr>
          <p:cNvPr id="17" name="Slide Number Placeholder 16"/>
          <p:cNvSpPr>
            <a:spLocks noGrp="1"/>
          </p:cNvSpPr>
          <p:nvPr>
            <p:ph type="sldNum" sz="quarter" idx="12"/>
          </p:nvPr>
        </p:nvSpPr>
        <p:spPr/>
        <p:txBody>
          <a:bodyPr/>
          <a:lstStyle/>
          <a:p>
            <a:fld id="{DA934484-767D-4C48-AF0E-A1438A969E59}" type="slidenum">
              <a:rPr lang="en-US" smtClean="0"/>
              <a:pPr/>
              <a:t>231</a:t>
            </a:fld>
            <a:endParaRPr lang="en-US"/>
          </a:p>
        </p:txBody>
      </p:sp>
      <p:cxnSp>
        <p:nvCxnSpPr>
          <p:cNvPr id="7" name="Straight Connector 6"/>
          <p:cNvCxnSpPr/>
          <p:nvPr/>
        </p:nvCxnSpPr>
        <p:spPr>
          <a:xfrm flipH="1">
            <a:off x="2411760" y="3474012"/>
            <a:ext cx="792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411760" y="2780928"/>
            <a:ext cx="0" cy="693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11760" y="2780928"/>
            <a:ext cx="2880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547664" y="2564904"/>
            <a:ext cx="7920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547664" y="1871820"/>
            <a:ext cx="0" cy="6930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547664" y="1871820"/>
            <a:ext cx="28803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51520" y="4005064"/>
            <a:ext cx="8735888" cy="468052"/>
          </a:xfrm>
          <a:prstGeom prst="rect">
            <a:avLst/>
          </a:prstGeom>
          <a:solidFill>
            <a:schemeClr val="bg1">
              <a:lumMod val="85000"/>
            </a:schemeClr>
          </a:solidFill>
          <a:ln w="19050">
            <a:solidFill>
              <a:srgbClr val="0000FF"/>
            </a:solid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Each </a:t>
            </a:r>
            <a:r>
              <a:rPr lang="en-US" dirty="0">
                <a:solidFill>
                  <a:srgbClr val="00B0F0"/>
                </a:solidFill>
              </a:rPr>
              <a:t>else</a:t>
            </a:r>
            <a:r>
              <a:rPr lang="en-US" dirty="0">
                <a:solidFill>
                  <a:srgbClr val="0000FF"/>
                </a:solidFill>
              </a:rPr>
              <a:t> corresponds to the </a:t>
            </a:r>
            <a:r>
              <a:rPr lang="en-US" u="sng" dirty="0">
                <a:solidFill>
                  <a:srgbClr val="FF0000"/>
                </a:solidFill>
              </a:rPr>
              <a:t>closer</a:t>
            </a:r>
            <a:r>
              <a:rPr lang="en-US" dirty="0">
                <a:solidFill>
                  <a:srgbClr val="0000FF"/>
                </a:solidFill>
              </a:rPr>
              <a:t> </a:t>
            </a:r>
            <a:r>
              <a:rPr lang="en-US" dirty="0">
                <a:solidFill>
                  <a:srgbClr val="00B0F0"/>
                </a:solidFill>
              </a:rPr>
              <a:t>if</a:t>
            </a:r>
          </a:p>
        </p:txBody>
      </p:sp>
    </p:spTree>
    <p:extLst>
      <p:ext uri="{BB962C8B-B14F-4D97-AF65-F5344CB8AC3E}">
        <p14:creationId xmlns:p14="http://schemas.microsoft.com/office/powerpoint/2010/main" val="32114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right)">
                                      <p:cBhvr>
                                        <p:cTn id="28" dur="500"/>
                                        <p:tgtEl>
                                          <p:spTgt spid="19"/>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NOTES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79512" y="1324500"/>
            <a:ext cx="8784976" cy="3477875"/>
            <a:chOff x="323528" y="1236822"/>
            <a:chExt cx="7848872" cy="3270328"/>
          </a:xfrm>
        </p:grpSpPr>
        <p:sp>
          <p:nvSpPr>
            <p:cNvPr id="21" name="TextBox 20"/>
            <p:cNvSpPr txBox="1"/>
            <p:nvPr/>
          </p:nvSpPr>
          <p:spPr>
            <a:xfrm>
              <a:off x="971600" y="1236822"/>
              <a:ext cx="7200800" cy="3270328"/>
            </a:xfrm>
            <a:prstGeom prst="rect">
              <a:avLst/>
            </a:prstGeom>
            <a:solidFill>
              <a:schemeClr val="bg2"/>
            </a:solidFill>
            <a:ln w="28575" cap="rnd" cmpd="thickThin">
              <a:solidFill>
                <a:srgbClr val="0000FF"/>
              </a:solidFill>
            </a:ln>
          </p:spPr>
          <p:txBody>
            <a:bodyPr wrap="square" rtlCol="0">
              <a:spAutoFit/>
            </a:bodyPr>
            <a:lstStyle/>
            <a:p>
              <a:r>
                <a:rPr lang="en-US" sz="2000" dirty="0"/>
                <a:t>// Processing section: processing statements</a:t>
              </a:r>
            </a:p>
            <a:p>
              <a:r>
                <a:rPr lang="en-US" sz="2000" dirty="0">
                  <a:solidFill>
                    <a:srgbClr val="0000FF"/>
                  </a:solidFill>
                </a:rPr>
                <a:t>	</a:t>
              </a:r>
              <a:r>
                <a:rPr lang="en-US" sz="2000" dirty="0">
                  <a:solidFill>
                    <a:srgbClr val="00B0F0"/>
                  </a:solidFill>
                </a:rPr>
                <a:t>if</a:t>
              </a:r>
              <a:r>
                <a:rPr lang="en-US" sz="2000" dirty="0">
                  <a:solidFill>
                    <a:srgbClr val="0000FF"/>
                  </a:solidFill>
                </a:rPr>
                <a:t> (</a:t>
              </a:r>
              <a:r>
                <a:rPr lang="en-US" sz="2000" dirty="0" err="1">
                  <a:solidFill>
                    <a:srgbClr val="0000FF"/>
                  </a:solidFill>
                </a:rPr>
                <a:t>num</a:t>
              </a:r>
              <a:r>
                <a:rPr lang="en-US" sz="2000" dirty="0">
                  <a:solidFill>
                    <a:srgbClr val="0000FF"/>
                  </a:solidFill>
                </a:rPr>
                <a:t> &lt; 0)		</a:t>
              </a:r>
            </a:p>
            <a:p>
              <a:r>
                <a:rPr lang="en-US" sz="2000" dirty="0">
                  <a:solidFill>
                    <a:srgbClr val="0000FF"/>
                  </a:solidFill>
                </a:rPr>
                <a:t>	   message = “The number is negative”;</a:t>
              </a:r>
            </a:p>
            <a:p>
              <a:r>
                <a:rPr lang="en-US" sz="2000" dirty="0">
                  <a:solidFill>
                    <a:srgbClr val="0000FF"/>
                  </a:solidFill>
                </a:rPr>
                <a:t>	</a:t>
              </a:r>
              <a:r>
                <a:rPr lang="en-US" sz="2000" dirty="0">
                  <a:solidFill>
                    <a:srgbClr val="00B0F0"/>
                  </a:solidFill>
                </a:rPr>
                <a:t>else </a:t>
              </a:r>
            </a:p>
            <a:p>
              <a:r>
                <a:rPr lang="en-US" sz="2000" dirty="0">
                  <a:solidFill>
                    <a:srgbClr val="00B0F0"/>
                  </a:solidFill>
                </a:rPr>
                <a:t>	      </a:t>
              </a:r>
              <a:r>
                <a:rPr lang="en-US" sz="2000" dirty="0">
                  <a:solidFill>
                    <a:srgbClr val="0000FF"/>
                  </a:solidFill>
                </a:rPr>
                <a:t>  {</a:t>
              </a:r>
            </a:p>
            <a:p>
              <a:r>
                <a:rPr lang="en-US" sz="2000" dirty="0">
                  <a:solidFill>
                    <a:srgbClr val="0000FF"/>
                  </a:solidFill>
                </a:rPr>
                <a:t>		message = “The number is not negative”;   </a:t>
              </a:r>
            </a:p>
            <a:p>
              <a:r>
                <a:rPr lang="en-US" sz="2000" dirty="0">
                  <a:solidFill>
                    <a:srgbClr val="00B0F0"/>
                  </a:solidFill>
                </a:rPr>
                <a:t>                       if </a:t>
              </a:r>
              <a:r>
                <a:rPr lang="en-US" sz="2000" dirty="0">
                  <a:solidFill>
                    <a:srgbClr val="0000FF"/>
                  </a:solidFill>
                </a:rPr>
                <a:t>(</a:t>
              </a:r>
              <a:r>
                <a:rPr lang="en-US" sz="2000" dirty="0" err="1">
                  <a:solidFill>
                    <a:srgbClr val="0000FF"/>
                  </a:solidFill>
                </a:rPr>
                <a:t>num</a:t>
              </a:r>
              <a:r>
                <a:rPr lang="en-US" sz="2000" dirty="0">
                  <a:solidFill>
                    <a:srgbClr val="0000FF"/>
                  </a:solidFill>
                </a:rPr>
                <a:t> &gt; 0)</a:t>
              </a:r>
            </a:p>
            <a:p>
              <a:r>
                <a:rPr lang="en-US" sz="2000" dirty="0">
                  <a:solidFill>
                    <a:srgbClr val="0000FF"/>
                  </a:solidFill>
                </a:rPr>
                <a:t>	               message = “The number is positive”;</a:t>
              </a:r>
            </a:p>
            <a:p>
              <a:r>
                <a:rPr lang="en-US" sz="2000" dirty="0">
                  <a:solidFill>
                    <a:srgbClr val="0000FF"/>
                  </a:solidFill>
                </a:rPr>
                <a:t>	            </a:t>
              </a:r>
              <a:r>
                <a:rPr lang="en-US" sz="2000" dirty="0">
                  <a:solidFill>
                    <a:srgbClr val="00B0F0"/>
                  </a:solidFill>
                </a:rPr>
                <a:t>else </a:t>
              </a:r>
            </a:p>
            <a:p>
              <a:r>
                <a:rPr lang="en-US" sz="2000" dirty="0">
                  <a:solidFill>
                    <a:srgbClr val="0000FF"/>
                  </a:solidFill>
                </a:rPr>
                <a:t>	               message = “The number is zero”;</a:t>
              </a:r>
            </a:p>
            <a:p>
              <a:r>
                <a:rPr lang="en-US" sz="2000" dirty="0">
                  <a:solidFill>
                    <a:srgbClr val="0000FF"/>
                  </a:solidFill>
                </a:rPr>
                <a:t>	        } </a:t>
              </a:r>
              <a:r>
                <a:rPr lang="en-US" sz="2000" dirty="0">
                  <a:solidFill>
                    <a:srgbClr val="00B050"/>
                  </a:solidFill>
                </a:rPr>
                <a:t>//end else… if (</a:t>
              </a:r>
              <a:r>
                <a:rPr lang="en-US" sz="2000" dirty="0" err="1">
                  <a:solidFill>
                    <a:srgbClr val="00B050"/>
                  </a:solidFill>
                </a:rPr>
                <a:t>num</a:t>
              </a:r>
              <a:r>
                <a:rPr lang="en-US" sz="2000" dirty="0">
                  <a:solidFill>
                    <a:srgbClr val="00B050"/>
                  </a:solidFill>
                </a:rPr>
                <a:t> &lt; 0)</a:t>
              </a:r>
            </a:p>
          </p:txBody>
        </p:sp>
        <p:sp>
          <p:nvSpPr>
            <p:cNvPr id="22" name="TextBox 21"/>
            <p:cNvSpPr txBox="1"/>
            <p:nvPr/>
          </p:nvSpPr>
          <p:spPr>
            <a:xfrm>
              <a:off x="323528" y="1236822"/>
              <a:ext cx="576064" cy="3270328"/>
            </a:xfrm>
            <a:prstGeom prst="rect">
              <a:avLst/>
            </a:prstGeom>
            <a:noFill/>
          </p:spPr>
          <p:txBody>
            <a:bodyPr wrap="square" rtlCol="0">
              <a:spAutoFit/>
            </a:bodyPr>
            <a:lstStyle/>
            <a:p>
              <a:pPr algn="r"/>
              <a:r>
                <a:rPr lang="en-US" sz="2000" dirty="0">
                  <a:solidFill>
                    <a:srgbClr val="FF0000"/>
                  </a:solidFill>
                </a:rPr>
                <a:t>14</a:t>
              </a:r>
            </a:p>
            <a:p>
              <a:pPr algn="r"/>
              <a:r>
                <a:rPr lang="en-US" sz="2000" dirty="0">
                  <a:solidFill>
                    <a:srgbClr val="FF0000"/>
                  </a:solidFill>
                </a:rPr>
                <a:t>15</a:t>
              </a:r>
            </a:p>
            <a:p>
              <a:pPr algn="r"/>
              <a:r>
                <a:rPr lang="en-US" sz="2000" dirty="0">
                  <a:solidFill>
                    <a:srgbClr val="FF0000"/>
                  </a:solidFill>
                </a:rPr>
                <a:t>16</a:t>
              </a:r>
            </a:p>
            <a:p>
              <a:pPr algn="r"/>
              <a:r>
                <a:rPr lang="en-US" sz="2000" dirty="0">
                  <a:solidFill>
                    <a:srgbClr val="FF0000"/>
                  </a:solidFill>
                </a:rPr>
                <a:t>17</a:t>
              </a:r>
            </a:p>
            <a:p>
              <a:pPr algn="r"/>
              <a:r>
                <a:rPr lang="en-US" sz="2000" dirty="0">
                  <a:solidFill>
                    <a:srgbClr val="FF0000"/>
                  </a:solidFill>
                </a:rPr>
                <a:t>18</a:t>
              </a:r>
            </a:p>
            <a:p>
              <a:pPr algn="r"/>
              <a:r>
                <a:rPr lang="en-US" sz="2000" dirty="0">
                  <a:solidFill>
                    <a:srgbClr val="FF0000"/>
                  </a:solidFill>
                </a:rPr>
                <a:t>19</a:t>
              </a:r>
            </a:p>
            <a:p>
              <a:pPr algn="r"/>
              <a:r>
                <a:rPr lang="en-US" sz="2000" dirty="0">
                  <a:solidFill>
                    <a:srgbClr val="FF0000"/>
                  </a:solidFill>
                </a:rPr>
                <a:t>20</a:t>
              </a:r>
            </a:p>
            <a:p>
              <a:pPr algn="r"/>
              <a:r>
                <a:rPr lang="en-US" sz="2000" dirty="0">
                  <a:solidFill>
                    <a:srgbClr val="FF0000"/>
                  </a:solidFill>
                </a:rPr>
                <a:t>21</a:t>
              </a:r>
            </a:p>
            <a:p>
              <a:pPr algn="r"/>
              <a:r>
                <a:rPr lang="en-US" sz="2000" dirty="0">
                  <a:solidFill>
                    <a:srgbClr val="FF0000"/>
                  </a:solidFill>
                </a:rPr>
                <a:t>22</a:t>
              </a:r>
            </a:p>
            <a:p>
              <a:pPr algn="r"/>
              <a:r>
                <a:rPr lang="en-US" sz="2000" dirty="0">
                  <a:solidFill>
                    <a:srgbClr val="FF0000"/>
                  </a:solidFill>
                </a:rPr>
                <a:t>23</a:t>
              </a:r>
            </a:p>
            <a:p>
              <a:pPr algn="r"/>
              <a:r>
                <a:rPr lang="en-US" sz="2000" dirty="0">
                  <a:solidFill>
                    <a:srgbClr val="FF0000"/>
                  </a:solidFill>
                </a:rPr>
                <a:t>24</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sp>
        <p:nvSpPr>
          <p:cNvPr id="17" name="Slide Number Placeholder 16"/>
          <p:cNvSpPr>
            <a:spLocks noGrp="1"/>
          </p:cNvSpPr>
          <p:nvPr>
            <p:ph type="sldNum" sz="quarter" idx="12"/>
          </p:nvPr>
        </p:nvSpPr>
        <p:spPr/>
        <p:txBody>
          <a:bodyPr/>
          <a:lstStyle/>
          <a:p>
            <a:fld id="{DA934484-767D-4C48-AF0E-A1438A969E59}" type="slidenum">
              <a:rPr lang="en-US" smtClean="0"/>
              <a:pPr/>
              <a:t>232</a:t>
            </a:fld>
            <a:endParaRPr lang="en-US"/>
          </a:p>
        </p:txBody>
      </p:sp>
      <p:sp>
        <p:nvSpPr>
          <p:cNvPr id="25" name="Rectangle 24"/>
          <p:cNvSpPr/>
          <p:nvPr/>
        </p:nvSpPr>
        <p:spPr>
          <a:xfrm>
            <a:off x="251520" y="4941168"/>
            <a:ext cx="8735888" cy="468052"/>
          </a:xfrm>
          <a:prstGeom prst="rect">
            <a:avLst/>
          </a:prstGeom>
          <a:solidFill>
            <a:schemeClr val="bg1">
              <a:lumMod val="85000"/>
            </a:schemeClr>
          </a:solidFill>
          <a:ln w="19050">
            <a:solidFill>
              <a:srgbClr val="0000FF"/>
            </a:solid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Block statements may be used as shown above.</a:t>
            </a:r>
            <a:endParaRPr lang="en-US" dirty="0">
              <a:solidFill>
                <a:srgbClr val="00B0F0"/>
              </a:solidFill>
            </a:endParaRPr>
          </a:p>
        </p:txBody>
      </p:sp>
    </p:spTree>
    <p:extLst>
      <p:ext uri="{BB962C8B-B14F-4D97-AF65-F5344CB8AC3E}">
        <p14:creationId xmlns:p14="http://schemas.microsoft.com/office/powerpoint/2010/main" val="370702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233</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ANALYSIS</a:t>
            </a:r>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51520" y="1412776"/>
            <a:ext cx="8712968" cy="576064"/>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a program that calculates the letter grade of a student.</a:t>
            </a:r>
          </a:p>
        </p:txBody>
      </p:sp>
      <p:sp>
        <p:nvSpPr>
          <p:cNvPr id="31" name="Rounded Rectangle 30"/>
          <p:cNvSpPr/>
          <p:nvPr/>
        </p:nvSpPr>
        <p:spPr>
          <a:xfrm>
            <a:off x="236951" y="2204864"/>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4" name="Rounded Rectangle 33"/>
          <p:cNvSpPr/>
          <p:nvPr/>
        </p:nvSpPr>
        <p:spPr>
          <a:xfrm>
            <a:off x="1619672" y="2204864"/>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Student’s score </a:t>
            </a:r>
            <a:r>
              <a:rPr lang="en-US" dirty="0">
                <a:solidFill>
                  <a:srgbClr val="FF3399"/>
                </a:solidFill>
              </a:rPr>
              <a:t>(variable: score, type: </a:t>
            </a:r>
            <a:r>
              <a:rPr lang="en-US" dirty="0">
                <a:solidFill>
                  <a:srgbClr val="00B0F0"/>
                </a:solidFill>
              </a:rPr>
              <a:t>double</a:t>
            </a:r>
            <a:r>
              <a:rPr lang="en-US" dirty="0">
                <a:solidFill>
                  <a:srgbClr val="FF3399"/>
                </a:solidFill>
              </a:rPr>
              <a:t>)</a:t>
            </a:r>
          </a:p>
        </p:txBody>
      </p:sp>
      <p:sp>
        <p:nvSpPr>
          <p:cNvPr id="35" name="Rounded Rectangle 34"/>
          <p:cNvSpPr/>
          <p:nvPr/>
        </p:nvSpPr>
        <p:spPr>
          <a:xfrm>
            <a:off x="251520" y="278092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3" name="Rounded Rectangle 42"/>
          <p:cNvSpPr/>
          <p:nvPr/>
        </p:nvSpPr>
        <p:spPr>
          <a:xfrm>
            <a:off x="1634241" y="2780928"/>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Student’s letter grade </a:t>
            </a:r>
            <a:r>
              <a:rPr lang="en-US" dirty="0">
                <a:solidFill>
                  <a:srgbClr val="FF3399"/>
                </a:solidFill>
              </a:rPr>
              <a:t>(variable: grade, type: </a:t>
            </a:r>
            <a:r>
              <a:rPr lang="en-US" dirty="0">
                <a:solidFill>
                  <a:srgbClr val="00B0F0"/>
                </a:solidFill>
              </a:rPr>
              <a:t>char</a:t>
            </a:r>
            <a:r>
              <a:rPr lang="en-US" dirty="0">
                <a:solidFill>
                  <a:srgbClr val="FF3399"/>
                </a:solidFill>
              </a:rPr>
              <a:t>)</a:t>
            </a:r>
          </a:p>
        </p:txBody>
      </p:sp>
      <p:sp>
        <p:nvSpPr>
          <p:cNvPr id="44" name="Rounded Rectangle 43"/>
          <p:cNvSpPr/>
          <p:nvPr/>
        </p:nvSpPr>
        <p:spPr>
          <a:xfrm>
            <a:off x="251520" y="3356992"/>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5" name="Rounded Rectangle 44"/>
          <p:cNvSpPr/>
          <p:nvPr/>
        </p:nvSpPr>
        <p:spPr>
          <a:xfrm>
            <a:off x="1634241" y="3356992"/>
            <a:ext cx="7344816" cy="29523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if (</a:t>
            </a:r>
            <a:r>
              <a:rPr lang="en-US" dirty="0">
                <a:solidFill>
                  <a:srgbClr val="FF3399"/>
                </a:solidFill>
              </a:rPr>
              <a:t>score </a:t>
            </a:r>
            <a:r>
              <a:rPr lang="en-US" dirty="0">
                <a:solidFill>
                  <a:schemeClr val="accent1">
                    <a:lumMod val="50000"/>
                  </a:schemeClr>
                </a:solidFill>
              </a:rPr>
              <a:t>less than 60.0) </a:t>
            </a:r>
            <a:r>
              <a:rPr lang="en-US" dirty="0">
                <a:solidFill>
                  <a:srgbClr val="FF3399"/>
                </a:solidFill>
              </a:rPr>
              <a:t>grade </a:t>
            </a:r>
            <a:r>
              <a:rPr lang="en-US" dirty="0">
                <a:solidFill>
                  <a:schemeClr val="accent1">
                    <a:lumMod val="50000"/>
                  </a:schemeClr>
                </a:solidFill>
              </a:rPr>
              <a:t>= ‘F’</a:t>
            </a:r>
          </a:p>
          <a:p>
            <a:r>
              <a:rPr lang="en-US" dirty="0">
                <a:solidFill>
                  <a:schemeClr val="accent1">
                    <a:lumMod val="50000"/>
                  </a:schemeClr>
                </a:solidFill>
              </a:rPr>
              <a:t>otherwise </a:t>
            </a:r>
          </a:p>
          <a:p>
            <a:r>
              <a:rPr lang="en-US" dirty="0">
                <a:solidFill>
                  <a:schemeClr val="accent1">
                    <a:lumMod val="50000"/>
                  </a:schemeClr>
                </a:solidFill>
              </a:rPr>
              <a:t>      if (</a:t>
            </a:r>
            <a:r>
              <a:rPr lang="en-US" dirty="0">
                <a:solidFill>
                  <a:srgbClr val="FF3399"/>
                </a:solidFill>
              </a:rPr>
              <a:t>score </a:t>
            </a:r>
            <a:r>
              <a:rPr lang="en-US" dirty="0">
                <a:solidFill>
                  <a:schemeClr val="accent1">
                    <a:lumMod val="50000"/>
                  </a:schemeClr>
                </a:solidFill>
              </a:rPr>
              <a:t>between 60.0 and 70.0) </a:t>
            </a:r>
            <a:r>
              <a:rPr lang="en-US" dirty="0">
                <a:solidFill>
                  <a:srgbClr val="FF3399"/>
                </a:solidFill>
              </a:rPr>
              <a:t>grade </a:t>
            </a:r>
            <a:r>
              <a:rPr lang="en-US" dirty="0">
                <a:solidFill>
                  <a:schemeClr val="accent1">
                    <a:lumMod val="50000"/>
                  </a:schemeClr>
                </a:solidFill>
              </a:rPr>
              <a:t>= ‘D’</a:t>
            </a:r>
          </a:p>
          <a:p>
            <a:r>
              <a:rPr lang="en-US" dirty="0">
                <a:solidFill>
                  <a:schemeClr val="accent1">
                    <a:lumMod val="50000"/>
                  </a:schemeClr>
                </a:solidFill>
              </a:rPr>
              <a:t>      otherwise </a:t>
            </a:r>
          </a:p>
          <a:p>
            <a:r>
              <a:rPr lang="en-US" dirty="0">
                <a:solidFill>
                  <a:schemeClr val="accent1">
                    <a:lumMod val="50000"/>
                  </a:schemeClr>
                </a:solidFill>
              </a:rPr>
              <a:t>           if (</a:t>
            </a:r>
            <a:r>
              <a:rPr lang="en-US" dirty="0">
                <a:solidFill>
                  <a:srgbClr val="FF3399"/>
                </a:solidFill>
              </a:rPr>
              <a:t>score </a:t>
            </a:r>
            <a:r>
              <a:rPr lang="en-US" dirty="0">
                <a:solidFill>
                  <a:schemeClr val="accent1">
                    <a:lumMod val="50000"/>
                  </a:schemeClr>
                </a:solidFill>
              </a:rPr>
              <a:t>between 70.0 and 80.0) </a:t>
            </a:r>
            <a:r>
              <a:rPr lang="en-US" dirty="0">
                <a:solidFill>
                  <a:srgbClr val="FF3399"/>
                </a:solidFill>
              </a:rPr>
              <a:t>grade </a:t>
            </a:r>
            <a:r>
              <a:rPr lang="en-US" dirty="0">
                <a:solidFill>
                  <a:schemeClr val="accent1">
                    <a:lumMod val="50000"/>
                  </a:schemeClr>
                </a:solidFill>
              </a:rPr>
              <a:t>= ‘C’</a:t>
            </a:r>
          </a:p>
          <a:p>
            <a:r>
              <a:rPr lang="en-US" dirty="0">
                <a:solidFill>
                  <a:schemeClr val="accent1">
                    <a:lumMod val="50000"/>
                  </a:schemeClr>
                </a:solidFill>
              </a:rPr>
              <a:t>           otherwise </a:t>
            </a:r>
          </a:p>
          <a:p>
            <a:r>
              <a:rPr lang="en-US" dirty="0">
                <a:solidFill>
                  <a:schemeClr val="accent1">
                    <a:lumMod val="50000"/>
                  </a:schemeClr>
                </a:solidFill>
              </a:rPr>
              <a:t>	    if (</a:t>
            </a:r>
            <a:r>
              <a:rPr lang="en-US" dirty="0">
                <a:solidFill>
                  <a:srgbClr val="FF3399"/>
                </a:solidFill>
              </a:rPr>
              <a:t>score </a:t>
            </a:r>
            <a:r>
              <a:rPr lang="en-US" dirty="0">
                <a:solidFill>
                  <a:schemeClr val="accent1">
                    <a:lumMod val="50000"/>
                  </a:schemeClr>
                </a:solidFill>
              </a:rPr>
              <a:t>between 80.0 and 90.0) </a:t>
            </a:r>
            <a:r>
              <a:rPr lang="en-US" dirty="0">
                <a:solidFill>
                  <a:srgbClr val="FF3399"/>
                </a:solidFill>
              </a:rPr>
              <a:t>grade </a:t>
            </a:r>
            <a:r>
              <a:rPr lang="en-US" dirty="0">
                <a:solidFill>
                  <a:schemeClr val="accent1">
                    <a:lumMod val="50000"/>
                  </a:schemeClr>
                </a:solidFill>
              </a:rPr>
              <a:t>= ‘B’</a:t>
            </a:r>
          </a:p>
          <a:p>
            <a:r>
              <a:rPr lang="en-US" dirty="0">
                <a:solidFill>
                  <a:schemeClr val="accent1">
                    <a:lumMod val="50000"/>
                  </a:schemeClr>
                </a:solidFill>
              </a:rPr>
              <a:t>	    otherwise </a:t>
            </a:r>
            <a:r>
              <a:rPr lang="en-US" dirty="0">
                <a:solidFill>
                  <a:srgbClr val="FF3399"/>
                </a:solidFill>
              </a:rPr>
              <a:t>grade </a:t>
            </a:r>
            <a:r>
              <a:rPr lang="en-US" dirty="0">
                <a:solidFill>
                  <a:schemeClr val="accent1">
                    <a:lumMod val="50000"/>
                  </a:schemeClr>
                </a:solidFill>
              </a:rPr>
              <a:t>= ‘A’</a:t>
            </a:r>
          </a:p>
        </p:txBody>
      </p:sp>
    </p:spTree>
    <p:custDataLst>
      <p:tags r:id="rId1"/>
    </p:custDataLst>
    <p:extLst>
      <p:ext uri="{BB962C8B-B14F-4D97-AF65-F5344CB8AC3E}">
        <p14:creationId xmlns:p14="http://schemas.microsoft.com/office/powerpoint/2010/main" val="371666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left)">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34" grpId="0" animBg="1"/>
      <p:bldP spid="35" grpId="0" animBg="1"/>
      <p:bldP spid="43" grpId="0" animBg="1"/>
      <p:bldP spid="44" grpId="0" animBg="1"/>
      <p:bldP spid="45"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cxnSp>
        <p:nvCxnSpPr>
          <p:cNvPr id="5" name="Straight Connector 4"/>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FLOWCHART</a:t>
            </a:r>
          </a:p>
        </p:txBody>
      </p:sp>
      <p:cxnSp>
        <p:nvCxnSpPr>
          <p:cNvPr id="7" name="Straight Connector 6"/>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AutoShape 67"/>
          <p:cNvSpPr>
            <a:spLocks noChangeArrowheads="1"/>
          </p:cNvSpPr>
          <p:nvPr/>
        </p:nvSpPr>
        <p:spPr bwMode="auto">
          <a:xfrm>
            <a:off x="1476933" y="1340768"/>
            <a:ext cx="1151706" cy="288032"/>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sp>
        <p:nvSpPr>
          <p:cNvPr id="9" name="AutoShape 68"/>
          <p:cNvSpPr>
            <a:spLocks noChangeArrowheads="1"/>
          </p:cNvSpPr>
          <p:nvPr/>
        </p:nvSpPr>
        <p:spPr bwMode="auto">
          <a:xfrm>
            <a:off x="1117749" y="1844824"/>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Read </a:t>
            </a:r>
            <a:r>
              <a:rPr lang="en-US" sz="1600" dirty="0">
                <a:latin typeface="Arial" charset="0"/>
                <a:cs typeface="Arial" charset="0"/>
              </a:rPr>
              <a:t>score</a:t>
            </a:r>
            <a:endParaRPr lang="en-US" sz="1600" dirty="0">
              <a:solidFill>
                <a:schemeClr val="tx1"/>
              </a:solidFill>
              <a:effectLst/>
              <a:latin typeface="Arial" charset="0"/>
              <a:cs typeface="Arial" charset="0"/>
            </a:endParaRPr>
          </a:p>
        </p:txBody>
      </p:sp>
      <p:sp>
        <p:nvSpPr>
          <p:cNvPr id="10" name="AutoShape 73"/>
          <p:cNvSpPr>
            <a:spLocks noChangeArrowheads="1"/>
          </p:cNvSpPr>
          <p:nvPr/>
        </p:nvSpPr>
        <p:spPr bwMode="auto">
          <a:xfrm>
            <a:off x="1153542" y="2420888"/>
            <a:ext cx="1798488" cy="1080319"/>
          </a:xfrm>
          <a:prstGeom prst="flowChartDecision">
            <a:avLst/>
          </a:prstGeom>
          <a:solidFill>
            <a:srgbClr val="FFFF00"/>
          </a:solidFill>
          <a:ln w="28575">
            <a:solidFill>
              <a:schemeClr val="tx1"/>
            </a:solidFill>
            <a:miter lim="800000"/>
            <a:headEnd/>
            <a:tailEnd/>
          </a:ln>
          <a:effectLst/>
        </p:spPr>
        <p:txBody>
          <a:bodyPr wrap="none" anchor="ctr"/>
          <a:lstStyle/>
          <a:p>
            <a:pPr algn="ctr"/>
            <a:r>
              <a:rPr lang="en-US" sz="1200" dirty="0">
                <a:latin typeface="Arial" charset="0"/>
                <a:cs typeface="Arial" charset="0"/>
              </a:rPr>
              <a:t>(</a:t>
            </a:r>
            <a:r>
              <a:rPr lang="en-US" sz="1200" dirty="0">
                <a:solidFill>
                  <a:srgbClr val="0000FF"/>
                </a:solidFill>
                <a:latin typeface="Arial" charset="0"/>
                <a:cs typeface="Arial" charset="0"/>
              </a:rPr>
              <a:t>score &lt; 60)?</a:t>
            </a:r>
            <a:endParaRPr lang="en-US" sz="1200" dirty="0">
              <a:solidFill>
                <a:schemeClr val="tx1"/>
              </a:solidFill>
              <a:effectLst/>
              <a:latin typeface="Arial" charset="0"/>
              <a:cs typeface="Arial" charset="0"/>
            </a:endParaRPr>
          </a:p>
        </p:txBody>
      </p:sp>
      <p:sp>
        <p:nvSpPr>
          <p:cNvPr id="11" name="Rectangle 10"/>
          <p:cNvSpPr/>
          <p:nvPr/>
        </p:nvSpPr>
        <p:spPr>
          <a:xfrm>
            <a:off x="107504" y="3429000"/>
            <a:ext cx="1152128" cy="40396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grade = ‘F’</a:t>
            </a:r>
          </a:p>
        </p:txBody>
      </p:sp>
      <p:cxnSp>
        <p:nvCxnSpPr>
          <p:cNvPr id="13" name="Straight Arrow Connector 12"/>
          <p:cNvCxnSpPr>
            <a:stCxn id="8" idx="2"/>
            <a:endCxn id="9" idx="1"/>
          </p:cNvCxnSpPr>
          <p:nvPr/>
        </p:nvCxnSpPr>
        <p:spPr>
          <a:xfrm>
            <a:off x="2052786" y="1628800"/>
            <a:ext cx="1" cy="21602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4"/>
            <a:endCxn id="10" idx="0"/>
          </p:cNvCxnSpPr>
          <p:nvPr/>
        </p:nvCxnSpPr>
        <p:spPr>
          <a:xfrm flipH="1">
            <a:off x="2052786" y="2203599"/>
            <a:ext cx="1" cy="2172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p:cNvCxnSpPr>
          <p:nvPr/>
        </p:nvCxnSpPr>
        <p:spPr>
          <a:xfrm flipH="1" flipV="1">
            <a:off x="683568" y="2961047"/>
            <a:ext cx="469974"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3568" y="2961047"/>
            <a:ext cx="0" cy="467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p:cNvCxnSpPr>
          <p:nvPr/>
        </p:nvCxnSpPr>
        <p:spPr>
          <a:xfrm>
            <a:off x="2952030" y="2961048"/>
            <a:ext cx="50470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AutoShape 73"/>
          <p:cNvSpPr>
            <a:spLocks noChangeArrowheads="1"/>
          </p:cNvSpPr>
          <p:nvPr/>
        </p:nvSpPr>
        <p:spPr bwMode="auto">
          <a:xfrm>
            <a:off x="2557488" y="3284785"/>
            <a:ext cx="1798488" cy="1080319"/>
          </a:xfrm>
          <a:prstGeom prst="flowChartDecision">
            <a:avLst/>
          </a:prstGeom>
          <a:solidFill>
            <a:srgbClr val="FFFF00"/>
          </a:solidFill>
          <a:ln w="28575">
            <a:solidFill>
              <a:schemeClr val="tx1"/>
            </a:solidFill>
            <a:miter lim="800000"/>
            <a:headEnd/>
            <a:tailEnd/>
          </a:ln>
          <a:effectLst/>
        </p:spPr>
        <p:txBody>
          <a:bodyPr wrap="none" anchor="ctr"/>
          <a:lstStyle/>
          <a:p>
            <a:pPr algn="ctr"/>
            <a:r>
              <a:rPr lang="en-US" sz="1200" dirty="0">
                <a:latin typeface="Arial" charset="0"/>
                <a:cs typeface="Arial" charset="0"/>
              </a:rPr>
              <a:t> (</a:t>
            </a:r>
            <a:r>
              <a:rPr lang="en-US" sz="1200" dirty="0">
                <a:solidFill>
                  <a:srgbClr val="0000FF"/>
                </a:solidFill>
                <a:latin typeface="Arial" charset="0"/>
                <a:cs typeface="Arial" charset="0"/>
              </a:rPr>
              <a:t>score </a:t>
            </a:r>
            <a:r>
              <a:rPr lang="en-US" sz="1200" dirty="0">
                <a:latin typeface="Arial" charset="0"/>
                <a:cs typeface="Arial" charset="0"/>
              </a:rPr>
              <a:t>&lt; 70)</a:t>
            </a:r>
            <a:endParaRPr lang="en-US" sz="1200" dirty="0">
              <a:solidFill>
                <a:schemeClr val="tx1"/>
              </a:solidFill>
              <a:effectLst/>
              <a:latin typeface="Arial" charset="0"/>
              <a:cs typeface="Arial" charset="0"/>
            </a:endParaRPr>
          </a:p>
        </p:txBody>
      </p:sp>
      <p:cxnSp>
        <p:nvCxnSpPr>
          <p:cNvPr id="25" name="Straight Arrow Connector 24"/>
          <p:cNvCxnSpPr>
            <a:endCxn id="23" idx="0"/>
          </p:cNvCxnSpPr>
          <p:nvPr/>
        </p:nvCxnSpPr>
        <p:spPr>
          <a:xfrm>
            <a:off x="3456732" y="2961047"/>
            <a:ext cx="0" cy="3237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123728" y="3832969"/>
            <a:ext cx="469974"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547664" y="4293096"/>
            <a:ext cx="1152128" cy="40396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grade = ‘D’</a:t>
            </a:r>
          </a:p>
        </p:txBody>
      </p:sp>
      <p:cxnSp>
        <p:nvCxnSpPr>
          <p:cNvPr id="28" name="Straight Arrow Connector 27"/>
          <p:cNvCxnSpPr/>
          <p:nvPr/>
        </p:nvCxnSpPr>
        <p:spPr>
          <a:xfrm>
            <a:off x="2123728" y="3825143"/>
            <a:ext cx="0" cy="467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390478" y="3825144"/>
            <a:ext cx="50470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AutoShape 73"/>
          <p:cNvSpPr>
            <a:spLocks noChangeArrowheads="1"/>
          </p:cNvSpPr>
          <p:nvPr/>
        </p:nvSpPr>
        <p:spPr bwMode="auto">
          <a:xfrm>
            <a:off x="3995936" y="4148881"/>
            <a:ext cx="1798488" cy="1080319"/>
          </a:xfrm>
          <a:prstGeom prst="flowChartDecision">
            <a:avLst/>
          </a:prstGeom>
          <a:solidFill>
            <a:srgbClr val="FFFF00"/>
          </a:solidFill>
          <a:ln w="28575">
            <a:solidFill>
              <a:schemeClr val="tx1"/>
            </a:solidFill>
            <a:miter lim="800000"/>
            <a:headEnd/>
            <a:tailEnd/>
          </a:ln>
          <a:effectLst/>
        </p:spPr>
        <p:txBody>
          <a:bodyPr wrap="none" anchor="ctr"/>
          <a:lstStyle/>
          <a:p>
            <a:pPr algn="ctr"/>
            <a:r>
              <a:rPr lang="en-US" sz="1200" dirty="0">
                <a:latin typeface="Arial" charset="0"/>
                <a:cs typeface="Arial" charset="0"/>
              </a:rPr>
              <a:t> (</a:t>
            </a:r>
            <a:r>
              <a:rPr lang="en-US" sz="1200" dirty="0">
                <a:solidFill>
                  <a:srgbClr val="0000FF"/>
                </a:solidFill>
                <a:latin typeface="Arial" charset="0"/>
                <a:cs typeface="Arial" charset="0"/>
              </a:rPr>
              <a:t>score </a:t>
            </a:r>
            <a:r>
              <a:rPr lang="en-US" sz="1200" dirty="0">
                <a:latin typeface="Arial" charset="0"/>
                <a:cs typeface="Arial" charset="0"/>
              </a:rPr>
              <a:t>&lt; 80)</a:t>
            </a:r>
            <a:endParaRPr lang="en-US" sz="1200" dirty="0">
              <a:solidFill>
                <a:schemeClr val="tx1"/>
              </a:solidFill>
              <a:effectLst/>
              <a:latin typeface="Arial" charset="0"/>
              <a:cs typeface="Arial" charset="0"/>
            </a:endParaRPr>
          </a:p>
        </p:txBody>
      </p:sp>
      <p:cxnSp>
        <p:nvCxnSpPr>
          <p:cNvPr id="32" name="Straight Arrow Connector 31"/>
          <p:cNvCxnSpPr>
            <a:endCxn id="31" idx="0"/>
          </p:cNvCxnSpPr>
          <p:nvPr/>
        </p:nvCxnSpPr>
        <p:spPr>
          <a:xfrm>
            <a:off x="4895180" y="3825143"/>
            <a:ext cx="0" cy="3237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3525962" y="4689040"/>
            <a:ext cx="469974"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987824" y="5185271"/>
            <a:ext cx="1152128" cy="40396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grade = ‘C’</a:t>
            </a:r>
          </a:p>
        </p:txBody>
      </p:sp>
      <p:cxnSp>
        <p:nvCxnSpPr>
          <p:cNvPr id="35" name="Straight Arrow Connector 34"/>
          <p:cNvCxnSpPr/>
          <p:nvPr/>
        </p:nvCxnSpPr>
        <p:spPr>
          <a:xfrm>
            <a:off x="3563888" y="4717318"/>
            <a:ext cx="0" cy="467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760342" y="4689240"/>
            <a:ext cx="50470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AutoShape 73"/>
          <p:cNvSpPr>
            <a:spLocks noChangeArrowheads="1"/>
          </p:cNvSpPr>
          <p:nvPr/>
        </p:nvSpPr>
        <p:spPr bwMode="auto">
          <a:xfrm>
            <a:off x="5365800" y="5012977"/>
            <a:ext cx="1798488" cy="1080319"/>
          </a:xfrm>
          <a:prstGeom prst="flowChartDecision">
            <a:avLst/>
          </a:prstGeom>
          <a:solidFill>
            <a:srgbClr val="FFFF00"/>
          </a:solidFill>
          <a:ln w="28575">
            <a:solidFill>
              <a:schemeClr val="tx1"/>
            </a:solidFill>
            <a:miter lim="800000"/>
            <a:headEnd/>
            <a:tailEnd/>
          </a:ln>
          <a:effectLst/>
        </p:spPr>
        <p:txBody>
          <a:bodyPr wrap="none" anchor="ctr"/>
          <a:lstStyle/>
          <a:p>
            <a:pPr algn="ctr"/>
            <a:r>
              <a:rPr lang="en-US" sz="1200" dirty="0">
                <a:latin typeface="Arial" charset="0"/>
                <a:cs typeface="Arial" charset="0"/>
              </a:rPr>
              <a:t> (</a:t>
            </a:r>
            <a:r>
              <a:rPr lang="en-US" sz="1200" dirty="0">
                <a:solidFill>
                  <a:srgbClr val="0000FF"/>
                </a:solidFill>
                <a:latin typeface="Arial" charset="0"/>
                <a:cs typeface="Arial" charset="0"/>
              </a:rPr>
              <a:t>score </a:t>
            </a:r>
            <a:r>
              <a:rPr lang="en-US" sz="1200" dirty="0">
                <a:latin typeface="Arial" charset="0"/>
                <a:cs typeface="Arial" charset="0"/>
              </a:rPr>
              <a:t>&lt; 90)</a:t>
            </a:r>
            <a:endParaRPr lang="en-US" sz="1200" dirty="0">
              <a:solidFill>
                <a:schemeClr val="tx1"/>
              </a:solidFill>
              <a:effectLst/>
              <a:latin typeface="Arial" charset="0"/>
              <a:cs typeface="Arial" charset="0"/>
            </a:endParaRPr>
          </a:p>
        </p:txBody>
      </p:sp>
      <p:cxnSp>
        <p:nvCxnSpPr>
          <p:cNvPr id="38" name="Straight Arrow Connector 37"/>
          <p:cNvCxnSpPr>
            <a:endCxn id="37" idx="0"/>
          </p:cNvCxnSpPr>
          <p:nvPr/>
        </p:nvCxnSpPr>
        <p:spPr>
          <a:xfrm>
            <a:off x="6265044" y="4689239"/>
            <a:ext cx="0" cy="3237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894114" y="5553136"/>
            <a:ext cx="469974"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355976" y="6049367"/>
            <a:ext cx="1152128" cy="40396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grade = ‘B’</a:t>
            </a:r>
          </a:p>
        </p:txBody>
      </p:sp>
      <p:cxnSp>
        <p:nvCxnSpPr>
          <p:cNvPr id="41" name="Straight Arrow Connector 40"/>
          <p:cNvCxnSpPr/>
          <p:nvPr/>
        </p:nvCxnSpPr>
        <p:spPr>
          <a:xfrm>
            <a:off x="4932040" y="5581414"/>
            <a:ext cx="0" cy="467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4288" y="5553535"/>
            <a:ext cx="50470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44" idx="0"/>
          </p:cNvCxnSpPr>
          <p:nvPr/>
        </p:nvCxnSpPr>
        <p:spPr>
          <a:xfrm>
            <a:off x="7668990" y="5553534"/>
            <a:ext cx="0" cy="539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092926" y="6093296"/>
            <a:ext cx="1152128" cy="40396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grade = ‘A’</a:t>
            </a:r>
          </a:p>
        </p:txBody>
      </p:sp>
      <p:cxnSp>
        <p:nvCxnSpPr>
          <p:cNvPr id="47" name="Straight Arrow Connector 46"/>
          <p:cNvCxnSpPr>
            <a:endCxn id="69" idx="0"/>
          </p:cNvCxnSpPr>
          <p:nvPr/>
        </p:nvCxnSpPr>
        <p:spPr>
          <a:xfrm>
            <a:off x="693049" y="3832969"/>
            <a:ext cx="1" cy="246231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123728" y="4725144"/>
            <a:ext cx="0" cy="19722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563888" y="5589240"/>
            <a:ext cx="0" cy="11081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4" idx="2"/>
          </p:cNvCxnSpPr>
          <p:nvPr/>
        </p:nvCxnSpPr>
        <p:spPr>
          <a:xfrm>
            <a:off x="7668990" y="6497265"/>
            <a:ext cx="0" cy="24410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932040" y="6453336"/>
            <a:ext cx="0" cy="24410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932040" y="6697439"/>
            <a:ext cx="2736951" cy="0"/>
          </a:xfrm>
          <a:prstGeom prst="straightConnector1">
            <a:avLst/>
          </a:prstGeom>
          <a:ln w="28575">
            <a:solidFill>
              <a:srgbClr val="FF3399"/>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563888" y="6697439"/>
            <a:ext cx="1368152" cy="0"/>
          </a:xfrm>
          <a:prstGeom prst="straightConnector1">
            <a:avLst/>
          </a:prstGeom>
          <a:ln w="28575">
            <a:solidFill>
              <a:srgbClr val="FF3399"/>
            </a:solidFill>
            <a:headEnd type="diamond" w="lg" len="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2123728" y="6697439"/>
            <a:ext cx="1440160" cy="0"/>
          </a:xfrm>
          <a:prstGeom prst="straightConnector1">
            <a:avLst/>
          </a:prstGeom>
          <a:ln w="28575">
            <a:solidFill>
              <a:srgbClr val="FF3399"/>
            </a:solidFill>
            <a:headEnd type="diamond" w="lg" len="lg"/>
            <a:tailEnd type="arrow"/>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67544" y="6295280"/>
            <a:ext cx="451011" cy="446088"/>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72" name="Straight Arrow Connector 71"/>
          <p:cNvCxnSpPr/>
          <p:nvPr/>
        </p:nvCxnSpPr>
        <p:spPr>
          <a:xfrm flipH="1">
            <a:off x="1403648" y="6697439"/>
            <a:ext cx="720080" cy="0"/>
          </a:xfrm>
          <a:prstGeom prst="straightConnector1">
            <a:avLst/>
          </a:prstGeom>
          <a:ln w="28575">
            <a:solidFill>
              <a:srgbClr val="FF3399"/>
            </a:solidFill>
            <a:headEnd type="diamond" w="lg" len="lg"/>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9" idx="6"/>
          </p:cNvCxnSpPr>
          <p:nvPr/>
        </p:nvCxnSpPr>
        <p:spPr>
          <a:xfrm flipH="1">
            <a:off x="918555" y="6518324"/>
            <a:ext cx="485093" cy="0"/>
          </a:xfrm>
          <a:prstGeom prst="straightConnector1">
            <a:avLst/>
          </a:prstGeom>
          <a:ln w="28575">
            <a:solidFill>
              <a:srgbClr val="FF3399"/>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403648" y="6518324"/>
            <a:ext cx="0" cy="179115"/>
          </a:xfrm>
          <a:prstGeom prst="line">
            <a:avLst/>
          </a:prstGeom>
          <a:ln w="28575">
            <a:solidFill>
              <a:srgbClr val="FF3399"/>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191133" y="1412776"/>
            <a:ext cx="451011" cy="446088"/>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78" name="AutoShape 68"/>
          <p:cNvSpPr>
            <a:spLocks noChangeArrowheads="1"/>
          </p:cNvSpPr>
          <p:nvPr/>
        </p:nvSpPr>
        <p:spPr bwMode="auto">
          <a:xfrm>
            <a:off x="6481601" y="2132856"/>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a:solidFill>
                  <a:srgbClr val="0000FF"/>
                </a:solidFill>
                <a:effectLst/>
                <a:latin typeface="Arial" charset="0"/>
                <a:cs typeface="Arial" charset="0"/>
              </a:rPr>
              <a:t>grade</a:t>
            </a:r>
          </a:p>
        </p:txBody>
      </p:sp>
      <p:sp>
        <p:nvSpPr>
          <p:cNvPr id="79" name="AutoShape 67"/>
          <p:cNvSpPr>
            <a:spLocks noChangeArrowheads="1"/>
          </p:cNvSpPr>
          <p:nvPr/>
        </p:nvSpPr>
        <p:spPr bwMode="auto">
          <a:xfrm>
            <a:off x="6840785" y="2782193"/>
            <a:ext cx="1151706" cy="288032"/>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latin typeface="Arial" charset="0"/>
                <a:cs typeface="Arial" charset="0"/>
              </a:rPr>
              <a:t>END</a:t>
            </a:r>
            <a:endParaRPr lang="en-US" sz="1600" dirty="0">
              <a:solidFill>
                <a:schemeClr val="tx1"/>
              </a:solidFill>
              <a:effectLst/>
              <a:latin typeface="Arial" charset="0"/>
              <a:cs typeface="Arial" charset="0"/>
            </a:endParaRPr>
          </a:p>
        </p:txBody>
      </p:sp>
      <p:cxnSp>
        <p:nvCxnSpPr>
          <p:cNvPr id="81" name="Straight Arrow Connector 80"/>
          <p:cNvCxnSpPr>
            <a:stCxn id="77" idx="4"/>
            <a:endCxn id="78" idx="1"/>
          </p:cNvCxnSpPr>
          <p:nvPr/>
        </p:nvCxnSpPr>
        <p:spPr>
          <a:xfrm>
            <a:off x="7416639" y="1858864"/>
            <a:ext cx="0" cy="2739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8" idx="4"/>
            <a:endCxn id="79" idx="0"/>
          </p:cNvCxnSpPr>
          <p:nvPr/>
        </p:nvCxnSpPr>
        <p:spPr>
          <a:xfrm flipH="1">
            <a:off x="7416638" y="2491631"/>
            <a:ext cx="1" cy="2905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11560" y="2636912"/>
            <a:ext cx="720080" cy="276999"/>
          </a:xfrm>
          <a:prstGeom prst="rect">
            <a:avLst/>
          </a:prstGeom>
          <a:noFill/>
        </p:spPr>
        <p:txBody>
          <a:bodyPr wrap="square" rtlCol="0">
            <a:spAutoFit/>
          </a:bodyPr>
          <a:lstStyle/>
          <a:p>
            <a:r>
              <a:rPr lang="en-US" sz="1200" b="1" dirty="0">
                <a:solidFill>
                  <a:srgbClr val="00B050"/>
                </a:solidFill>
              </a:rPr>
              <a:t>TRUE</a:t>
            </a:r>
          </a:p>
        </p:txBody>
      </p:sp>
      <p:sp>
        <p:nvSpPr>
          <p:cNvPr id="86" name="TextBox 85"/>
          <p:cNvSpPr txBox="1"/>
          <p:nvPr/>
        </p:nvSpPr>
        <p:spPr>
          <a:xfrm>
            <a:off x="2123728" y="3501008"/>
            <a:ext cx="720080" cy="276999"/>
          </a:xfrm>
          <a:prstGeom prst="rect">
            <a:avLst/>
          </a:prstGeom>
          <a:noFill/>
        </p:spPr>
        <p:txBody>
          <a:bodyPr wrap="square" rtlCol="0">
            <a:spAutoFit/>
          </a:bodyPr>
          <a:lstStyle/>
          <a:p>
            <a:r>
              <a:rPr lang="en-US" sz="1200" b="1" dirty="0">
                <a:solidFill>
                  <a:srgbClr val="00B050"/>
                </a:solidFill>
              </a:rPr>
              <a:t>TRUE</a:t>
            </a:r>
          </a:p>
        </p:txBody>
      </p:sp>
      <p:sp>
        <p:nvSpPr>
          <p:cNvPr id="87" name="TextBox 86"/>
          <p:cNvSpPr txBox="1"/>
          <p:nvPr/>
        </p:nvSpPr>
        <p:spPr>
          <a:xfrm>
            <a:off x="3563888" y="4365104"/>
            <a:ext cx="720080" cy="276999"/>
          </a:xfrm>
          <a:prstGeom prst="rect">
            <a:avLst/>
          </a:prstGeom>
          <a:noFill/>
        </p:spPr>
        <p:txBody>
          <a:bodyPr wrap="square" rtlCol="0">
            <a:spAutoFit/>
          </a:bodyPr>
          <a:lstStyle/>
          <a:p>
            <a:r>
              <a:rPr lang="en-US" sz="1200" b="1" dirty="0">
                <a:solidFill>
                  <a:srgbClr val="00B050"/>
                </a:solidFill>
              </a:rPr>
              <a:t>TRUE</a:t>
            </a:r>
          </a:p>
        </p:txBody>
      </p:sp>
      <p:sp>
        <p:nvSpPr>
          <p:cNvPr id="88" name="TextBox 87"/>
          <p:cNvSpPr txBox="1"/>
          <p:nvPr/>
        </p:nvSpPr>
        <p:spPr>
          <a:xfrm>
            <a:off x="4860032" y="5229200"/>
            <a:ext cx="720080" cy="276999"/>
          </a:xfrm>
          <a:prstGeom prst="rect">
            <a:avLst/>
          </a:prstGeom>
          <a:noFill/>
        </p:spPr>
        <p:txBody>
          <a:bodyPr wrap="square" rtlCol="0">
            <a:spAutoFit/>
          </a:bodyPr>
          <a:lstStyle/>
          <a:p>
            <a:r>
              <a:rPr lang="en-US" sz="1200" b="1" dirty="0">
                <a:solidFill>
                  <a:srgbClr val="00B050"/>
                </a:solidFill>
              </a:rPr>
              <a:t>TRUE</a:t>
            </a:r>
          </a:p>
        </p:txBody>
      </p:sp>
      <p:sp>
        <p:nvSpPr>
          <p:cNvPr id="89" name="TextBox 88"/>
          <p:cNvSpPr txBox="1"/>
          <p:nvPr/>
        </p:nvSpPr>
        <p:spPr>
          <a:xfrm>
            <a:off x="2915816" y="2636912"/>
            <a:ext cx="720080" cy="276999"/>
          </a:xfrm>
          <a:prstGeom prst="rect">
            <a:avLst/>
          </a:prstGeom>
          <a:noFill/>
        </p:spPr>
        <p:txBody>
          <a:bodyPr wrap="square" rtlCol="0">
            <a:spAutoFit/>
          </a:bodyPr>
          <a:lstStyle/>
          <a:p>
            <a:r>
              <a:rPr lang="en-US" sz="1200" b="1" dirty="0">
                <a:solidFill>
                  <a:srgbClr val="FF3399"/>
                </a:solidFill>
              </a:rPr>
              <a:t>FALSE</a:t>
            </a:r>
          </a:p>
        </p:txBody>
      </p:sp>
      <p:sp>
        <p:nvSpPr>
          <p:cNvPr id="90" name="TextBox 89"/>
          <p:cNvSpPr txBox="1"/>
          <p:nvPr/>
        </p:nvSpPr>
        <p:spPr>
          <a:xfrm>
            <a:off x="4283968" y="3440033"/>
            <a:ext cx="720080" cy="276999"/>
          </a:xfrm>
          <a:prstGeom prst="rect">
            <a:avLst/>
          </a:prstGeom>
          <a:noFill/>
        </p:spPr>
        <p:txBody>
          <a:bodyPr wrap="square" rtlCol="0">
            <a:spAutoFit/>
          </a:bodyPr>
          <a:lstStyle/>
          <a:p>
            <a:r>
              <a:rPr lang="en-US" sz="1200" b="1" dirty="0">
                <a:solidFill>
                  <a:srgbClr val="FF3399"/>
                </a:solidFill>
              </a:rPr>
              <a:t>FALSE</a:t>
            </a:r>
          </a:p>
        </p:txBody>
      </p:sp>
      <p:sp>
        <p:nvSpPr>
          <p:cNvPr id="91" name="TextBox 90"/>
          <p:cNvSpPr txBox="1"/>
          <p:nvPr/>
        </p:nvSpPr>
        <p:spPr>
          <a:xfrm>
            <a:off x="5724128" y="4365104"/>
            <a:ext cx="720080" cy="276999"/>
          </a:xfrm>
          <a:prstGeom prst="rect">
            <a:avLst/>
          </a:prstGeom>
          <a:noFill/>
        </p:spPr>
        <p:txBody>
          <a:bodyPr wrap="square" rtlCol="0">
            <a:spAutoFit/>
          </a:bodyPr>
          <a:lstStyle/>
          <a:p>
            <a:r>
              <a:rPr lang="en-US" sz="1200" b="1" dirty="0">
                <a:solidFill>
                  <a:srgbClr val="FF3399"/>
                </a:solidFill>
              </a:rPr>
              <a:t>FALSE</a:t>
            </a:r>
          </a:p>
        </p:txBody>
      </p:sp>
      <p:sp>
        <p:nvSpPr>
          <p:cNvPr id="92" name="TextBox 91"/>
          <p:cNvSpPr txBox="1"/>
          <p:nvPr/>
        </p:nvSpPr>
        <p:spPr>
          <a:xfrm>
            <a:off x="7092280" y="5240233"/>
            <a:ext cx="720080" cy="276999"/>
          </a:xfrm>
          <a:prstGeom prst="rect">
            <a:avLst/>
          </a:prstGeom>
          <a:noFill/>
        </p:spPr>
        <p:txBody>
          <a:bodyPr wrap="square" rtlCol="0">
            <a:spAutoFit/>
          </a:bodyPr>
          <a:lstStyle/>
          <a:p>
            <a:r>
              <a:rPr lang="en-US" sz="1200" b="1" dirty="0">
                <a:solidFill>
                  <a:srgbClr val="FF3399"/>
                </a:solidFill>
              </a:rPr>
              <a:t>FALSE</a:t>
            </a:r>
          </a:p>
        </p:txBody>
      </p:sp>
    </p:spTree>
    <p:extLst>
      <p:ext uri="{BB962C8B-B14F-4D97-AF65-F5344CB8AC3E}">
        <p14:creationId xmlns:p14="http://schemas.microsoft.com/office/powerpoint/2010/main" val="12835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right)">
                                      <p:cBhvr>
                                        <p:cTn id="34" dur="500"/>
                                        <p:tgtEl>
                                          <p:spTgt spid="85"/>
                                        </p:tgtEl>
                                      </p:cBhvr>
                                    </p:animEffec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left)">
                                      <p:cBhvr>
                                        <p:cTn id="40" dur="500"/>
                                        <p:tgtEl>
                                          <p:spTgt spid="8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up)">
                                      <p:cBhvr>
                                        <p:cTn id="54" dur="500"/>
                                        <p:tgtEl>
                                          <p:spTgt spid="25"/>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up)">
                                      <p:cBhvr>
                                        <p:cTn id="58" dur="500"/>
                                        <p:tgtEl>
                                          <p:spTgt spid="23"/>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wipe(right)">
                                      <p:cBhvr>
                                        <p:cTn id="61" dur="500"/>
                                        <p:tgtEl>
                                          <p:spTgt spid="86"/>
                                        </p:tgtEl>
                                      </p:cBhvr>
                                    </p:animEffect>
                                  </p:childTnLst>
                                </p:cTn>
                              </p:par>
                              <p:par>
                                <p:cTn id="62" presetID="22" presetClass="entr" presetSubtype="2"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right)">
                                      <p:cBhvr>
                                        <p:cTn id="64" dur="500"/>
                                        <p:tgtEl>
                                          <p:spTgt spid="2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left)">
                                      <p:cBhvr>
                                        <p:cTn id="67" dur="500"/>
                                        <p:tgtEl>
                                          <p:spTgt spid="90"/>
                                        </p:tgtEl>
                                      </p:cBhvr>
                                    </p:animEffect>
                                  </p:childTnLst>
                                </p:cTn>
                              </p:par>
                              <p:par>
                                <p:cTn id="68" presetID="22" presetClass="entr" presetSubtype="8"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500"/>
                                        <p:tgtEl>
                                          <p:spTgt spid="28"/>
                                        </p:tgtEl>
                                      </p:cBhvr>
                                    </p:animEffect>
                                  </p:childTnLst>
                                </p:cTn>
                              </p:par>
                            </p:childTnLst>
                          </p:cTn>
                        </p:par>
                        <p:par>
                          <p:cTn id="76" fill="hold">
                            <p:stCondLst>
                              <p:cond delay="500"/>
                            </p:stCondLst>
                            <p:childTnLst>
                              <p:par>
                                <p:cTn id="77" presetID="22" presetClass="entr" presetSubtype="1"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up)">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childTnLst>
                          </p:cTn>
                        </p:par>
                        <p:par>
                          <p:cTn id="85" fill="hold">
                            <p:stCondLst>
                              <p:cond delay="500"/>
                            </p:stCondLst>
                            <p:childTnLst>
                              <p:par>
                                <p:cTn id="86" presetID="22" presetClass="entr" presetSubtype="1"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up)">
                                      <p:cBhvr>
                                        <p:cTn id="88" dur="500"/>
                                        <p:tgtEl>
                                          <p:spTgt spid="31"/>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87"/>
                                        </p:tgtEl>
                                        <p:attrNameLst>
                                          <p:attrName>style.visibility</p:attrName>
                                        </p:attrNameLst>
                                      </p:cBhvr>
                                      <p:to>
                                        <p:strVal val="visible"/>
                                      </p:to>
                                    </p:set>
                                    <p:animEffect transition="in" filter="wipe(right)">
                                      <p:cBhvr>
                                        <p:cTn id="91" dur="500"/>
                                        <p:tgtEl>
                                          <p:spTgt spid="87"/>
                                        </p:tgtEl>
                                      </p:cBhvr>
                                    </p:animEffect>
                                  </p:childTnLst>
                                </p:cTn>
                              </p:par>
                              <p:par>
                                <p:cTn id="92" presetID="22" presetClass="entr" presetSubtype="2" fill="hold"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500"/>
                                        <p:tgtEl>
                                          <p:spTgt spid="33"/>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wipe(left)">
                                      <p:cBhvr>
                                        <p:cTn id="97" dur="500"/>
                                        <p:tgtEl>
                                          <p:spTgt spid="91"/>
                                        </p:tgtEl>
                                      </p:cBhvr>
                                    </p:animEffect>
                                  </p:childTnLst>
                                </p:cTn>
                              </p:par>
                              <p:par>
                                <p:cTn id="98" presetID="22" presetClass="entr" presetSubtype="8" fill="hold"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left)">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up)">
                                      <p:cBhvr>
                                        <p:cTn id="105" dur="500"/>
                                        <p:tgtEl>
                                          <p:spTgt spid="35"/>
                                        </p:tgtEl>
                                      </p:cBhvr>
                                    </p:animEffect>
                                  </p:childTnLst>
                                </p:cTn>
                              </p:par>
                            </p:childTnLst>
                          </p:cTn>
                        </p:par>
                        <p:par>
                          <p:cTn id="106" fill="hold">
                            <p:stCondLst>
                              <p:cond delay="500"/>
                            </p:stCondLst>
                            <p:childTnLst>
                              <p:par>
                                <p:cTn id="107" presetID="22" presetClass="entr" presetSubtype="1" fill="hold" grpId="0" nodeType="after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up)">
                                      <p:cBhvr>
                                        <p:cTn id="109" dur="500"/>
                                        <p:tgtEl>
                                          <p:spTgt spid="3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nodeType="click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up)">
                                      <p:cBhvr>
                                        <p:cTn id="114" dur="500"/>
                                        <p:tgtEl>
                                          <p:spTgt spid="38"/>
                                        </p:tgtEl>
                                      </p:cBhvr>
                                    </p:animEffect>
                                  </p:childTnLst>
                                </p:cTn>
                              </p:par>
                            </p:childTnLst>
                          </p:cTn>
                        </p:par>
                        <p:par>
                          <p:cTn id="115" fill="hold">
                            <p:stCondLst>
                              <p:cond delay="500"/>
                            </p:stCondLst>
                            <p:childTnLst>
                              <p:par>
                                <p:cTn id="116" presetID="22" presetClass="entr" presetSubtype="1" fill="hold" grpId="0" nodeType="after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wipe(up)">
                                      <p:cBhvr>
                                        <p:cTn id="118" dur="500"/>
                                        <p:tgtEl>
                                          <p:spTgt spid="37"/>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wipe(right)">
                                      <p:cBhvr>
                                        <p:cTn id="121" dur="500"/>
                                        <p:tgtEl>
                                          <p:spTgt spid="88"/>
                                        </p:tgtEl>
                                      </p:cBhvr>
                                    </p:animEffect>
                                  </p:childTnLst>
                                </p:cTn>
                              </p:par>
                              <p:par>
                                <p:cTn id="122" presetID="22" presetClass="entr" presetSubtype="2" fill="hold" nodeType="with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wipe(right)">
                                      <p:cBhvr>
                                        <p:cTn id="124" dur="500"/>
                                        <p:tgtEl>
                                          <p:spTgt spid="39"/>
                                        </p:tgtEl>
                                      </p:cBhvr>
                                    </p:animEffect>
                                  </p:childTnLst>
                                </p:cTn>
                              </p:par>
                              <p:par>
                                <p:cTn id="125" presetID="22" presetClass="entr" presetSubtype="8" fill="hold"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wipe(left)">
                                      <p:cBhvr>
                                        <p:cTn id="127" dur="500"/>
                                        <p:tgtEl>
                                          <p:spTgt spid="42"/>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92"/>
                                        </p:tgtEl>
                                        <p:attrNameLst>
                                          <p:attrName>style.visibility</p:attrName>
                                        </p:attrNameLst>
                                      </p:cBhvr>
                                      <p:to>
                                        <p:strVal val="visible"/>
                                      </p:to>
                                    </p:set>
                                    <p:animEffect transition="in" filter="wipe(left)">
                                      <p:cBhvr>
                                        <p:cTn id="130" dur="500"/>
                                        <p:tgtEl>
                                          <p:spTgt spid="92"/>
                                        </p:tgtEl>
                                      </p:cBhvr>
                                    </p:animEffect>
                                  </p:childTnLst>
                                </p:cTn>
                              </p:par>
                            </p:childTnLst>
                          </p:cTn>
                        </p:par>
                        <p:par>
                          <p:cTn id="131" fill="hold">
                            <p:stCondLst>
                              <p:cond delay="1000"/>
                            </p:stCondLst>
                            <p:childTnLst>
                              <p:par>
                                <p:cTn id="132" presetID="22" presetClass="entr" presetSubtype="1" fill="hold" nodeType="after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wipe(up)">
                                      <p:cBhvr>
                                        <p:cTn id="134" dur="500"/>
                                        <p:tgtEl>
                                          <p:spTgt spid="41"/>
                                        </p:tgtEl>
                                      </p:cBhvr>
                                    </p:animEffect>
                                  </p:childTnLst>
                                </p:cTn>
                              </p:par>
                            </p:childTnLst>
                          </p:cTn>
                        </p:par>
                        <p:par>
                          <p:cTn id="135" fill="hold">
                            <p:stCondLst>
                              <p:cond delay="1500"/>
                            </p:stCondLst>
                            <p:childTnLst>
                              <p:par>
                                <p:cTn id="136" presetID="22" presetClass="entr" presetSubtype="1"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wipe(up)">
                                      <p:cBhvr>
                                        <p:cTn id="138" dur="500"/>
                                        <p:tgtEl>
                                          <p:spTgt spid="40"/>
                                        </p:tgtEl>
                                      </p:cBhvr>
                                    </p:animEffect>
                                  </p:childTnLst>
                                </p:cTn>
                              </p:par>
                            </p:childTnLst>
                          </p:cTn>
                        </p:par>
                        <p:par>
                          <p:cTn id="139" fill="hold">
                            <p:stCondLst>
                              <p:cond delay="2000"/>
                            </p:stCondLst>
                            <p:childTnLst>
                              <p:par>
                                <p:cTn id="140" presetID="22" presetClass="entr" presetSubtype="1" fill="hold" nodeType="after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up)">
                                      <p:cBhvr>
                                        <p:cTn id="142" dur="500"/>
                                        <p:tgtEl>
                                          <p:spTgt spid="43"/>
                                        </p:tgtEl>
                                      </p:cBhvr>
                                    </p:animEffect>
                                  </p:childTnLst>
                                </p:cTn>
                              </p:par>
                            </p:childTnLst>
                          </p:cTn>
                        </p:par>
                        <p:par>
                          <p:cTn id="143" fill="hold">
                            <p:stCondLst>
                              <p:cond delay="2500"/>
                            </p:stCondLst>
                            <p:childTnLst>
                              <p:par>
                                <p:cTn id="144" presetID="22" presetClass="entr" presetSubtype="1" fill="hold" grpId="0" nodeType="after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wipe(up)">
                                      <p:cBhvr>
                                        <p:cTn id="146" dur="500"/>
                                        <p:tgtEl>
                                          <p:spTgt spid="44"/>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1" fill="hold" nodeType="click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wipe(up)">
                                      <p:cBhvr>
                                        <p:cTn id="151" dur="500"/>
                                        <p:tgtEl>
                                          <p:spTgt spid="55"/>
                                        </p:tgtEl>
                                      </p:cBhvr>
                                    </p:animEffect>
                                  </p:childTnLst>
                                </p:cTn>
                              </p:par>
                              <p:par>
                                <p:cTn id="152" presetID="22" presetClass="entr" presetSubtype="1" fill="hold"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wipe(up)">
                                      <p:cBhvr>
                                        <p:cTn id="154" dur="500"/>
                                        <p:tgtEl>
                                          <p:spTgt spid="56"/>
                                        </p:tgtEl>
                                      </p:cBhvr>
                                    </p:animEffect>
                                  </p:childTnLst>
                                </p:cTn>
                              </p:par>
                              <p:par>
                                <p:cTn id="155" presetID="22" presetClass="entr" presetSubtype="1" fill="hold"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wipe(up)">
                                      <p:cBhvr>
                                        <p:cTn id="157" dur="500"/>
                                        <p:tgtEl>
                                          <p:spTgt spid="51"/>
                                        </p:tgtEl>
                                      </p:cBhvr>
                                    </p:animEffect>
                                  </p:childTnLst>
                                </p:cTn>
                              </p:par>
                              <p:par>
                                <p:cTn id="158" presetID="22" presetClass="entr" presetSubtype="1" fill="hold" nodeType="withEffect">
                                  <p:stCondLst>
                                    <p:cond delay="0"/>
                                  </p:stCondLst>
                                  <p:childTnLst>
                                    <p:set>
                                      <p:cBhvr>
                                        <p:cTn id="159" dur="1" fill="hold">
                                          <p:stCondLst>
                                            <p:cond delay="0"/>
                                          </p:stCondLst>
                                        </p:cTn>
                                        <p:tgtEl>
                                          <p:spTgt spid="48"/>
                                        </p:tgtEl>
                                        <p:attrNameLst>
                                          <p:attrName>style.visibility</p:attrName>
                                        </p:attrNameLst>
                                      </p:cBhvr>
                                      <p:to>
                                        <p:strVal val="visible"/>
                                      </p:to>
                                    </p:set>
                                    <p:animEffect transition="in" filter="wipe(up)">
                                      <p:cBhvr>
                                        <p:cTn id="160" dur="500"/>
                                        <p:tgtEl>
                                          <p:spTgt spid="48"/>
                                        </p:tgtEl>
                                      </p:cBhvr>
                                    </p:animEffect>
                                  </p:childTnLst>
                                </p:cTn>
                              </p:par>
                              <p:par>
                                <p:cTn id="161" presetID="22" presetClass="entr" presetSubtype="1" fill="hold" nodeType="withEffect">
                                  <p:stCondLst>
                                    <p:cond delay="0"/>
                                  </p:stCondLst>
                                  <p:childTnLst>
                                    <p:set>
                                      <p:cBhvr>
                                        <p:cTn id="162" dur="1" fill="hold">
                                          <p:stCondLst>
                                            <p:cond delay="0"/>
                                          </p:stCondLst>
                                        </p:cTn>
                                        <p:tgtEl>
                                          <p:spTgt spid="47"/>
                                        </p:tgtEl>
                                        <p:attrNameLst>
                                          <p:attrName>style.visibility</p:attrName>
                                        </p:attrNameLst>
                                      </p:cBhvr>
                                      <p:to>
                                        <p:strVal val="visible"/>
                                      </p:to>
                                    </p:set>
                                    <p:animEffect transition="in" filter="wipe(up)">
                                      <p:cBhvr>
                                        <p:cTn id="163" dur="500"/>
                                        <p:tgtEl>
                                          <p:spTgt spid="47"/>
                                        </p:tgtEl>
                                      </p:cBhvr>
                                    </p:animEffect>
                                  </p:childTnLst>
                                </p:cTn>
                              </p:par>
                            </p:childTnLst>
                          </p:cTn>
                        </p:par>
                        <p:par>
                          <p:cTn id="164" fill="hold">
                            <p:stCondLst>
                              <p:cond delay="500"/>
                            </p:stCondLst>
                            <p:childTnLst>
                              <p:par>
                                <p:cTn id="165" presetID="22" presetClass="entr" presetSubtype="2" fill="hold" nodeType="after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wipe(right)">
                                      <p:cBhvr>
                                        <p:cTn id="167" dur="500"/>
                                        <p:tgtEl>
                                          <p:spTgt spid="59"/>
                                        </p:tgtEl>
                                      </p:cBhvr>
                                    </p:animEffect>
                                  </p:childTnLst>
                                </p:cTn>
                              </p:par>
                              <p:par>
                                <p:cTn id="168" presetID="22" presetClass="entr" presetSubtype="2" fill="hold" nodeType="withEffect">
                                  <p:stCondLst>
                                    <p:cond delay="0"/>
                                  </p:stCondLst>
                                  <p:childTnLst>
                                    <p:set>
                                      <p:cBhvr>
                                        <p:cTn id="169" dur="1" fill="hold">
                                          <p:stCondLst>
                                            <p:cond delay="0"/>
                                          </p:stCondLst>
                                        </p:cTn>
                                        <p:tgtEl>
                                          <p:spTgt spid="62"/>
                                        </p:tgtEl>
                                        <p:attrNameLst>
                                          <p:attrName>style.visibility</p:attrName>
                                        </p:attrNameLst>
                                      </p:cBhvr>
                                      <p:to>
                                        <p:strVal val="visible"/>
                                      </p:to>
                                    </p:set>
                                    <p:animEffect transition="in" filter="wipe(right)">
                                      <p:cBhvr>
                                        <p:cTn id="170" dur="500"/>
                                        <p:tgtEl>
                                          <p:spTgt spid="62"/>
                                        </p:tgtEl>
                                      </p:cBhvr>
                                    </p:animEffect>
                                  </p:childTnLst>
                                </p:cTn>
                              </p:par>
                              <p:par>
                                <p:cTn id="171" presetID="22" presetClass="entr" presetSubtype="2" fill="hold" nodeType="withEffect">
                                  <p:stCondLst>
                                    <p:cond delay="0"/>
                                  </p:stCondLst>
                                  <p:childTnLst>
                                    <p:set>
                                      <p:cBhvr>
                                        <p:cTn id="172" dur="1" fill="hold">
                                          <p:stCondLst>
                                            <p:cond delay="0"/>
                                          </p:stCondLst>
                                        </p:cTn>
                                        <p:tgtEl>
                                          <p:spTgt spid="67"/>
                                        </p:tgtEl>
                                        <p:attrNameLst>
                                          <p:attrName>style.visibility</p:attrName>
                                        </p:attrNameLst>
                                      </p:cBhvr>
                                      <p:to>
                                        <p:strVal val="visible"/>
                                      </p:to>
                                    </p:set>
                                    <p:animEffect transition="in" filter="wipe(right)">
                                      <p:cBhvr>
                                        <p:cTn id="173" dur="500"/>
                                        <p:tgtEl>
                                          <p:spTgt spid="67"/>
                                        </p:tgtEl>
                                      </p:cBhvr>
                                    </p:animEffect>
                                  </p:childTnLst>
                                </p:cTn>
                              </p:par>
                              <p:par>
                                <p:cTn id="174" presetID="22" presetClass="entr" presetSubtype="2" fill="hold" nodeType="withEffect">
                                  <p:stCondLst>
                                    <p:cond delay="0"/>
                                  </p:stCondLst>
                                  <p:childTnLst>
                                    <p:set>
                                      <p:cBhvr>
                                        <p:cTn id="175" dur="1" fill="hold">
                                          <p:stCondLst>
                                            <p:cond delay="0"/>
                                          </p:stCondLst>
                                        </p:cTn>
                                        <p:tgtEl>
                                          <p:spTgt spid="72"/>
                                        </p:tgtEl>
                                        <p:attrNameLst>
                                          <p:attrName>style.visibility</p:attrName>
                                        </p:attrNameLst>
                                      </p:cBhvr>
                                      <p:to>
                                        <p:strVal val="visible"/>
                                      </p:to>
                                    </p:set>
                                    <p:animEffect transition="in" filter="wipe(right)">
                                      <p:cBhvr>
                                        <p:cTn id="176" dur="500"/>
                                        <p:tgtEl>
                                          <p:spTgt spid="72"/>
                                        </p:tgtEl>
                                      </p:cBhvr>
                                    </p:animEffect>
                                  </p:childTnLst>
                                </p:cTn>
                              </p:par>
                              <p:par>
                                <p:cTn id="177" presetID="22" presetClass="entr" presetSubtype="2" fill="hold" nodeType="withEffect">
                                  <p:stCondLst>
                                    <p:cond delay="0"/>
                                  </p:stCondLst>
                                  <p:childTnLst>
                                    <p:set>
                                      <p:cBhvr>
                                        <p:cTn id="178" dur="1" fill="hold">
                                          <p:stCondLst>
                                            <p:cond delay="0"/>
                                          </p:stCondLst>
                                        </p:cTn>
                                        <p:tgtEl>
                                          <p:spTgt spid="76"/>
                                        </p:tgtEl>
                                        <p:attrNameLst>
                                          <p:attrName>style.visibility</p:attrName>
                                        </p:attrNameLst>
                                      </p:cBhvr>
                                      <p:to>
                                        <p:strVal val="visible"/>
                                      </p:to>
                                    </p:set>
                                    <p:animEffect transition="in" filter="wipe(right)">
                                      <p:cBhvr>
                                        <p:cTn id="179" dur="500"/>
                                        <p:tgtEl>
                                          <p:spTgt spid="76"/>
                                        </p:tgtEl>
                                      </p:cBhvr>
                                    </p:animEffect>
                                  </p:childTnLst>
                                </p:cTn>
                              </p:par>
                              <p:par>
                                <p:cTn id="180" presetID="22" presetClass="entr" presetSubtype="2" fill="hold" nodeType="withEffect">
                                  <p:stCondLst>
                                    <p:cond delay="0"/>
                                  </p:stCondLst>
                                  <p:childTnLst>
                                    <p:set>
                                      <p:cBhvr>
                                        <p:cTn id="181" dur="1" fill="hold">
                                          <p:stCondLst>
                                            <p:cond delay="0"/>
                                          </p:stCondLst>
                                        </p:cTn>
                                        <p:tgtEl>
                                          <p:spTgt spid="74"/>
                                        </p:tgtEl>
                                        <p:attrNameLst>
                                          <p:attrName>style.visibility</p:attrName>
                                        </p:attrNameLst>
                                      </p:cBhvr>
                                      <p:to>
                                        <p:strVal val="visible"/>
                                      </p:to>
                                    </p:set>
                                    <p:animEffect transition="in" filter="wipe(right)">
                                      <p:cBhvr>
                                        <p:cTn id="182" dur="500"/>
                                        <p:tgtEl>
                                          <p:spTgt spid="74"/>
                                        </p:tgtEl>
                                      </p:cBhvr>
                                    </p:animEffect>
                                  </p:childTnLst>
                                </p:cTn>
                              </p:par>
                            </p:childTnLst>
                          </p:cTn>
                        </p:par>
                        <p:par>
                          <p:cTn id="183" fill="hold">
                            <p:stCondLst>
                              <p:cond delay="1000"/>
                            </p:stCondLst>
                            <p:childTnLst>
                              <p:par>
                                <p:cTn id="184" presetID="53" presetClass="entr" presetSubtype="16" fill="hold" grpId="0" nodeType="afterEffect">
                                  <p:stCondLst>
                                    <p:cond delay="0"/>
                                  </p:stCondLst>
                                  <p:childTnLst>
                                    <p:set>
                                      <p:cBhvr>
                                        <p:cTn id="185" dur="1" fill="hold">
                                          <p:stCondLst>
                                            <p:cond delay="0"/>
                                          </p:stCondLst>
                                        </p:cTn>
                                        <p:tgtEl>
                                          <p:spTgt spid="69"/>
                                        </p:tgtEl>
                                        <p:attrNameLst>
                                          <p:attrName>style.visibility</p:attrName>
                                        </p:attrNameLst>
                                      </p:cBhvr>
                                      <p:to>
                                        <p:strVal val="visible"/>
                                      </p:to>
                                    </p:set>
                                    <p:anim calcmode="lin" valueType="num">
                                      <p:cBhvr>
                                        <p:cTn id="186" dur="500" fill="hold"/>
                                        <p:tgtEl>
                                          <p:spTgt spid="69"/>
                                        </p:tgtEl>
                                        <p:attrNameLst>
                                          <p:attrName>ppt_w</p:attrName>
                                        </p:attrNameLst>
                                      </p:cBhvr>
                                      <p:tavLst>
                                        <p:tav tm="0">
                                          <p:val>
                                            <p:fltVal val="0"/>
                                          </p:val>
                                        </p:tav>
                                        <p:tav tm="100000">
                                          <p:val>
                                            <p:strVal val="#ppt_w"/>
                                          </p:val>
                                        </p:tav>
                                      </p:tavLst>
                                    </p:anim>
                                    <p:anim calcmode="lin" valueType="num">
                                      <p:cBhvr>
                                        <p:cTn id="187" dur="500" fill="hold"/>
                                        <p:tgtEl>
                                          <p:spTgt spid="69"/>
                                        </p:tgtEl>
                                        <p:attrNameLst>
                                          <p:attrName>ppt_h</p:attrName>
                                        </p:attrNameLst>
                                      </p:cBhvr>
                                      <p:tavLst>
                                        <p:tav tm="0">
                                          <p:val>
                                            <p:fltVal val="0"/>
                                          </p:val>
                                        </p:tav>
                                        <p:tav tm="100000">
                                          <p:val>
                                            <p:strVal val="#ppt_h"/>
                                          </p:val>
                                        </p:tav>
                                      </p:tavLst>
                                    </p:anim>
                                    <p:animEffect transition="in" filter="fade">
                                      <p:cBhvr>
                                        <p:cTn id="188" dur="500"/>
                                        <p:tgtEl>
                                          <p:spTgt spid="69"/>
                                        </p:tgtEl>
                                      </p:cBhvr>
                                    </p:animEffect>
                                  </p:childTnLst>
                                </p:cTn>
                              </p:par>
                            </p:childTnLst>
                          </p:cTn>
                        </p:par>
                      </p:childTnLst>
                    </p:cTn>
                  </p:par>
                  <p:par>
                    <p:cTn id="189" fill="hold">
                      <p:stCondLst>
                        <p:cond delay="indefinite"/>
                      </p:stCondLst>
                      <p:childTnLst>
                        <p:par>
                          <p:cTn id="190" fill="hold">
                            <p:stCondLst>
                              <p:cond delay="0"/>
                            </p:stCondLst>
                            <p:childTnLst>
                              <p:par>
                                <p:cTn id="191" presetID="53" presetClass="entr" presetSubtype="16" fill="hold" grpId="0" nodeType="clickEffect">
                                  <p:stCondLst>
                                    <p:cond delay="0"/>
                                  </p:stCondLst>
                                  <p:childTnLst>
                                    <p:set>
                                      <p:cBhvr>
                                        <p:cTn id="192" dur="1" fill="hold">
                                          <p:stCondLst>
                                            <p:cond delay="0"/>
                                          </p:stCondLst>
                                        </p:cTn>
                                        <p:tgtEl>
                                          <p:spTgt spid="77"/>
                                        </p:tgtEl>
                                        <p:attrNameLst>
                                          <p:attrName>style.visibility</p:attrName>
                                        </p:attrNameLst>
                                      </p:cBhvr>
                                      <p:to>
                                        <p:strVal val="visible"/>
                                      </p:to>
                                    </p:set>
                                    <p:anim calcmode="lin" valueType="num">
                                      <p:cBhvr>
                                        <p:cTn id="193" dur="500" fill="hold"/>
                                        <p:tgtEl>
                                          <p:spTgt spid="77"/>
                                        </p:tgtEl>
                                        <p:attrNameLst>
                                          <p:attrName>ppt_w</p:attrName>
                                        </p:attrNameLst>
                                      </p:cBhvr>
                                      <p:tavLst>
                                        <p:tav tm="0">
                                          <p:val>
                                            <p:fltVal val="0"/>
                                          </p:val>
                                        </p:tav>
                                        <p:tav tm="100000">
                                          <p:val>
                                            <p:strVal val="#ppt_w"/>
                                          </p:val>
                                        </p:tav>
                                      </p:tavLst>
                                    </p:anim>
                                    <p:anim calcmode="lin" valueType="num">
                                      <p:cBhvr>
                                        <p:cTn id="194" dur="500" fill="hold"/>
                                        <p:tgtEl>
                                          <p:spTgt spid="77"/>
                                        </p:tgtEl>
                                        <p:attrNameLst>
                                          <p:attrName>ppt_h</p:attrName>
                                        </p:attrNameLst>
                                      </p:cBhvr>
                                      <p:tavLst>
                                        <p:tav tm="0">
                                          <p:val>
                                            <p:fltVal val="0"/>
                                          </p:val>
                                        </p:tav>
                                        <p:tav tm="100000">
                                          <p:val>
                                            <p:strVal val="#ppt_h"/>
                                          </p:val>
                                        </p:tav>
                                      </p:tavLst>
                                    </p:anim>
                                    <p:animEffect transition="in" filter="fade">
                                      <p:cBhvr>
                                        <p:cTn id="195" dur="500"/>
                                        <p:tgtEl>
                                          <p:spTgt spid="77"/>
                                        </p:tgtEl>
                                      </p:cBhvr>
                                    </p:animEffect>
                                  </p:childTnLst>
                                </p:cTn>
                              </p:par>
                            </p:childTnLst>
                          </p:cTn>
                        </p:par>
                        <p:par>
                          <p:cTn id="196" fill="hold">
                            <p:stCondLst>
                              <p:cond delay="500"/>
                            </p:stCondLst>
                            <p:childTnLst>
                              <p:par>
                                <p:cTn id="197" presetID="22" presetClass="entr" presetSubtype="1" fill="hold" nodeType="afterEffect">
                                  <p:stCondLst>
                                    <p:cond delay="0"/>
                                  </p:stCondLst>
                                  <p:childTnLst>
                                    <p:set>
                                      <p:cBhvr>
                                        <p:cTn id="198" dur="1" fill="hold">
                                          <p:stCondLst>
                                            <p:cond delay="0"/>
                                          </p:stCondLst>
                                        </p:cTn>
                                        <p:tgtEl>
                                          <p:spTgt spid="81"/>
                                        </p:tgtEl>
                                        <p:attrNameLst>
                                          <p:attrName>style.visibility</p:attrName>
                                        </p:attrNameLst>
                                      </p:cBhvr>
                                      <p:to>
                                        <p:strVal val="visible"/>
                                      </p:to>
                                    </p:set>
                                    <p:animEffect transition="in" filter="wipe(up)">
                                      <p:cBhvr>
                                        <p:cTn id="199" dur="500"/>
                                        <p:tgtEl>
                                          <p:spTgt spid="81"/>
                                        </p:tgtEl>
                                      </p:cBhvr>
                                    </p:animEffect>
                                  </p:childTnLst>
                                </p:cTn>
                              </p:par>
                            </p:childTnLst>
                          </p:cTn>
                        </p:par>
                        <p:par>
                          <p:cTn id="200" fill="hold">
                            <p:stCondLst>
                              <p:cond delay="1000"/>
                            </p:stCondLst>
                            <p:childTnLst>
                              <p:par>
                                <p:cTn id="201" presetID="22" presetClass="entr" presetSubtype="1" fill="hold" grpId="0" nodeType="afterEffect">
                                  <p:stCondLst>
                                    <p:cond delay="0"/>
                                  </p:stCondLst>
                                  <p:childTnLst>
                                    <p:set>
                                      <p:cBhvr>
                                        <p:cTn id="202" dur="1" fill="hold">
                                          <p:stCondLst>
                                            <p:cond delay="0"/>
                                          </p:stCondLst>
                                        </p:cTn>
                                        <p:tgtEl>
                                          <p:spTgt spid="78"/>
                                        </p:tgtEl>
                                        <p:attrNameLst>
                                          <p:attrName>style.visibility</p:attrName>
                                        </p:attrNameLst>
                                      </p:cBhvr>
                                      <p:to>
                                        <p:strVal val="visible"/>
                                      </p:to>
                                    </p:set>
                                    <p:animEffect transition="in" filter="wipe(up)">
                                      <p:cBhvr>
                                        <p:cTn id="203" dur="500"/>
                                        <p:tgtEl>
                                          <p:spTgt spid="78"/>
                                        </p:tgtEl>
                                      </p:cBhvr>
                                    </p:animEffect>
                                  </p:childTnLst>
                                </p:cTn>
                              </p:par>
                            </p:childTnLst>
                          </p:cTn>
                        </p:par>
                        <p:par>
                          <p:cTn id="204" fill="hold">
                            <p:stCondLst>
                              <p:cond delay="1500"/>
                            </p:stCondLst>
                            <p:childTnLst>
                              <p:par>
                                <p:cTn id="205" presetID="22" presetClass="entr" presetSubtype="1" fill="hold" nodeType="afterEffect">
                                  <p:stCondLst>
                                    <p:cond delay="0"/>
                                  </p:stCondLst>
                                  <p:childTnLst>
                                    <p:set>
                                      <p:cBhvr>
                                        <p:cTn id="206" dur="1" fill="hold">
                                          <p:stCondLst>
                                            <p:cond delay="0"/>
                                          </p:stCondLst>
                                        </p:cTn>
                                        <p:tgtEl>
                                          <p:spTgt spid="83"/>
                                        </p:tgtEl>
                                        <p:attrNameLst>
                                          <p:attrName>style.visibility</p:attrName>
                                        </p:attrNameLst>
                                      </p:cBhvr>
                                      <p:to>
                                        <p:strVal val="visible"/>
                                      </p:to>
                                    </p:set>
                                    <p:animEffect transition="in" filter="wipe(up)">
                                      <p:cBhvr>
                                        <p:cTn id="207" dur="500"/>
                                        <p:tgtEl>
                                          <p:spTgt spid="83"/>
                                        </p:tgtEl>
                                      </p:cBhvr>
                                    </p:animEffect>
                                  </p:childTnLst>
                                </p:cTn>
                              </p:par>
                            </p:childTnLst>
                          </p:cTn>
                        </p:par>
                        <p:par>
                          <p:cTn id="208" fill="hold">
                            <p:stCondLst>
                              <p:cond delay="2000"/>
                            </p:stCondLst>
                            <p:childTnLst>
                              <p:par>
                                <p:cTn id="209" presetID="22" presetClass="entr" presetSubtype="1" fill="hold" grpId="0" nodeType="afterEffect">
                                  <p:stCondLst>
                                    <p:cond delay="0"/>
                                  </p:stCondLst>
                                  <p:childTnLst>
                                    <p:set>
                                      <p:cBhvr>
                                        <p:cTn id="210" dur="1" fill="hold">
                                          <p:stCondLst>
                                            <p:cond delay="0"/>
                                          </p:stCondLst>
                                        </p:cTn>
                                        <p:tgtEl>
                                          <p:spTgt spid="79"/>
                                        </p:tgtEl>
                                        <p:attrNameLst>
                                          <p:attrName>style.visibility</p:attrName>
                                        </p:attrNameLst>
                                      </p:cBhvr>
                                      <p:to>
                                        <p:strVal val="visible"/>
                                      </p:to>
                                    </p:set>
                                    <p:animEffect transition="in" filter="wipe(up)">
                                      <p:cBhvr>
                                        <p:cTn id="21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23" grpId="0" animBg="1"/>
      <p:bldP spid="27" grpId="0" animBg="1"/>
      <p:bldP spid="31" grpId="0" animBg="1"/>
      <p:bldP spid="34" grpId="0" animBg="1"/>
      <p:bldP spid="37" grpId="0" animBg="1"/>
      <p:bldP spid="40" grpId="0" animBg="1"/>
      <p:bldP spid="44" grpId="0" animBg="1"/>
      <p:bldP spid="69" grpId="0" animBg="1"/>
      <p:bldP spid="77" grpId="0" animBg="1"/>
      <p:bldP spid="78" grpId="0" animBg="1"/>
      <p:bldP spid="79" grpId="0" animBg="1"/>
      <p:bldP spid="85" grpId="0"/>
      <p:bldP spid="86" grpId="0"/>
      <p:bldP spid="87" grpId="0"/>
      <p:bldP spid="88" grpId="0"/>
      <p:bldP spid="89" grpId="0"/>
      <p:bldP spid="90" grpId="0"/>
      <p:bldP spid="91" grpId="0"/>
      <p:bldP spid="92"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CODE </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79512" y="1268760"/>
            <a:ext cx="8784976" cy="3108543"/>
            <a:chOff x="323528" y="1236822"/>
            <a:chExt cx="7848872" cy="3007752"/>
          </a:xfrm>
        </p:grpSpPr>
        <p:sp>
          <p:nvSpPr>
            <p:cNvPr id="21" name="TextBox 20"/>
            <p:cNvSpPr txBox="1"/>
            <p:nvPr/>
          </p:nvSpPr>
          <p:spPr>
            <a:xfrm>
              <a:off x="971600" y="1236822"/>
              <a:ext cx="7200800" cy="3007749"/>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r>
                <a:rPr lang="en-US" sz="1400" dirty="0">
                  <a:solidFill>
                    <a:srgbClr val="00B050"/>
                  </a:solidFill>
                </a:rPr>
                <a:t>//contains the class Scanner</a:t>
              </a:r>
            </a:p>
            <a:p>
              <a:r>
                <a:rPr lang="en-US" sz="1400" dirty="0">
                  <a:solidFill>
                    <a:srgbClr val="00B0F0"/>
                  </a:solidFill>
                </a:rPr>
                <a:t>public class</a:t>
              </a:r>
              <a:r>
                <a:rPr lang="en-US" sz="1400" dirty="0">
                  <a:solidFill>
                    <a:srgbClr val="0000FF"/>
                  </a:solidFill>
                </a:rPr>
                <a:t> nestedIf2</a:t>
              </a:r>
            </a:p>
            <a:p>
              <a:r>
                <a:rPr lang="en-US" sz="1400" dirty="0">
                  <a:solidFill>
                    <a:srgbClr val="0000FF"/>
                  </a:solidFill>
                </a:rPr>
                <a:t>{</a:t>
              </a:r>
            </a:p>
            <a:p>
              <a:r>
                <a:rPr lang="en-US" sz="1400" dirty="0">
                  <a:solidFill>
                    <a:srgbClr val="00B0F0"/>
                  </a:solidFill>
                </a:rPr>
                <a:t>   static </a:t>
              </a:r>
              <a:r>
                <a:rPr lang="en-US" sz="1400" dirty="0">
                  <a:solidFill>
                    <a:srgbClr val="0000FF"/>
                  </a:solidFill>
                </a:rPr>
                <a:t>Scanner console = </a:t>
              </a:r>
              <a:r>
                <a:rPr lang="en-US" sz="1400" dirty="0">
                  <a:solidFill>
                    <a:srgbClr val="00B0F0"/>
                  </a:solidFill>
                </a:rPr>
                <a:t>new</a:t>
              </a:r>
              <a:r>
                <a:rPr lang="en-US" sz="1400" dirty="0">
                  <a:solidFill>
                    <a:srgbClr val="0000FF"/>
                  </a:solidFill>
                </a:rPr>
                <a:t> Scanner (System.in);</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t>// Declaration section: to declare needed variables</a:t>
              </a:r>
            </a:p>
            <a:p>
              <a:r>
                <a:rPr lang="en-US" sz="1400" dirty="0"/>
                <a:t>	</a:t>
              </a:r>
              <a:r>
                <a:rPr lang="en-US" sz="1400" dirty="0">
                  <a:solidFill>
                    <a:srgbClr val="00B0F0"/>
                  </a:solidFill>
                </a:rPr>
                <a:t>double</a:t>
              </a:r>
              <a:r>
                <a:rPr lang="en-US" sz="1400" dirty="0">
                  <a:solidFill>
                    <a:srgbClr val="0000FF"/>
                  </a:solidFill>
                </a:rPr>
                <a:t> score;</a:t>
              </a:r>
            </a:p>
            <a:p>
              <a:r>
                <a:rPr lang="en-US" sz="1400" dirty="0">
                  <a:solidFill>
                    <a:srgbClr val="0000FF"/>
                  </a:solidFill>
                </a:rPr>
                <a:t>	</a:t>
              </a:r>
              <a:r>
                <a:rPr lang="en-US" sz="1400" dirty="0">
                  <a:solidFill>
                    <a:srgbClr val="00B0F0"/>
                  </a:solidFill>
                </a:rPr>
                <a:t>char</a:t>
              </a:r>
              <a:r>
                <a:rPr lang="en-US" sz="1400" dirty="0">
                  <a:solidFill>
                    <a:srgbClr val="0000FF"/>
                  </a:solidFill>
                </a:rPr>
                <a:t> grade;		</a:t>
              </a:r>
              <a:endParaRPr lang="en-US" sz="1400" dirty="0">
                <a:solidFill>
                  <a:srgbClr val="00B050"/>
                </a:solidFill>
              </a:endParaRPr>
            </a:p>
            <a:p>
              <a:r>
                <a:rPr lang="en-US" sz="1400" dirty="0"/>
                <a:t>            // Input section: to enter values of used variables</a:t>
              </a:r>
            </a:p>
            <a:p>
              <a:r>
                <a:rPr lang="en-US" sz="1400" dirty="0"/>
                <a:t>	</a:t>
              </a:r>
              <a:r>
                <a:rPr lang="en-US" sz="1400" dirty="0" err="1">
                  <a:solidFill>
                    <a:srgbClr val="0000FF"/>
                  </a:solidFill>
                </a:rPr>
                <a:t>System.out.println</a:t>
              </a:r>
              <a:r>
                <a:rPr lang="en-US" sz="1400" dirty="0">
                  <a:solidFill>
                    <a:srgbClr val="0000FF"/>
                  </a:solidFill>
                </a:rPr>
                <a:t> (“Enter score”);   </a:t>
              </a:r>
              <a:r>
                <a:rPr lang="en-US" sz="1400" dirty="0">
                  <a:solidFill>
                    <a:srgbClr val="00B050"/>
                  </a:solidFill>
                </a:rPr>
                <a:t>//prompt</a:t>
              </a:r>
            </a:p>
            <a:p>
              <a:r>
                <a:rPr lang="en-US" sz="1400" dirty="0">
                  <a:solidFill>
                    <a:srgbClr val="0000FF"/>
                  </a:solidFill>
                </a:rPr>
                <a:t>	score = </a:t>
              </a:r>
              <a:r>
                <a:rPr lang="en-US" sz="1400" dirty="0" err="1">
                  <a:solidFill>
                    <a:srgbClr val="0000FF"/>
                  </a:solidFill>
                </a:rPr>
                <a:t>console.</a:t>
              </a:r>
              <a:r>
                <a:rPr lang="en-US" sz="1400" dirty="0" err="1">
                  <a:solidFill>
                    <a:srgbClr val="00B050"/>
                  </a:solidFill>
                </a:rPr>
                <a:t>nextDouble</a:t>
              </a:r>
              <a:r>
                <a:rPr lang="en-US" sz="1400" dirty="0">
                  <a:solidFill>
                    <a:srgbClr val="00B050"/>
                  </a:solidFill>
                </a:rPr>
                <a:t>()</a:t>
              </a:r>
              <a:r>
                <a:rPr lang="en-US" sz="1400" dirty="0">
                  <a:solidFill>
                    <a:srgbClr val="0000FF"/>
                  </a:solidFill>
                </a:rPr>
                <a:t>;</a:t>
              </a:r>
            </a:p>
            <a:p>
              <a:r>
                <a:rPr lang="en-US" sz="1400" dirty="0"/>
                <a:t>            // Processing section: processing statements</a:t>
              </a:r>
            </a:p>
          </p:txBody>
        </p:sp>
        <p:sp>
          <p:nvSpPr>
            <p:cNvPr id="22" name="TextBox 21"/>
            <p:cNvSpPr txBox="1"/>
            <p:nvPr/>
          </p:nvSpPr>
          <p:spPr>
            <a:xfrm>
              <a:off x="323528" y="1236822"/>
              <a:ext cx="576064" cy="3007752"/>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sp>
        <p:nvSpPr>
          <p:cNvPr id="17" name="Slide Number Placeholder 16"/>
          <p:cNvSpPr>
            <a:spLocks noGrp="1"/>
          </p:cNvSpPr>
          <p:nvPr>
            <p:ph type="sldNum" sz="quarter" idx="12"/>
          </p:nvPr>
        </p:nvSpPr>
        <p:spPr/>
        <p:txBody>
          <a:bodyPr/>
          <a:lstStyle/>
          <a:p>
            <a:fld id="{DA934484-767D-4C48-AF0E-A1438A969E59}" type="slidenum">
              <a:rPr lang="en-US" smtClean="0"/>
              <a:pPr/>
              <a:t>235</a:t>
            </a:fld>
            <a:endParaRPr lang="en-US"/>
          </a:p>
        </p:txBody>
      </p:sp>
    </p:spTree>
    <p:extLst>
      <p:ext uri="{BB962C8B-B14F-4D97-AF65-F5344CB8AC3E}">
        <p14:creationId xmlns:p14="http://schemas.microsoft.com/office/powerpoint/2010/main" val="20003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CODE (cont’d) </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82391" y="1286043"/>
            <a:ext cx="8784976" cy="4524315"/>
            <a:chOff x="323528" y="1236822"/>
            <a:chExt cx="7848872" cy="4377621"/>
          </a:xfrm>
        </p:grpSpPr>
        <p:sp>
          <p:nvSpPr>
            <p:cNvPr id="21" name="TextBox 20"/>
            <p:cNvSpPr txBox="1"/>
            <p:nvPr/>
          </p:nvSpPr>
          <p:spPr>
            <a:xfrm>
              <a:off x="971600" y="1236822"/>
              <a:ext cx="7200800" cy="4377621"/>
            </a:xfrm>
            <a:prstGeom prst="rect">
              <a:avLst/>
            </a:prstGeom>
            <a:solidFill>
              <a:schemeClr val="bg2"/>
            </a:solidFill>
            <a:ln w="28575" cap="rnd" cmpd="thickThin">
              <a:solidFill>
                <a:srgbClr val="0000FF"/>
              </a:solidFill>
            </a:ln>
          </p:spPr>
          <p:txBody>
            <a:bodyPr wrap="square" rtlCol="0">
              <a:spAutoFit/>
            </a:bodyPr>
            <a:lstStyle/>
            <a:p>
              <a:r>
                <a:rPr lang="en-US" sz="1600" dirty="0"/>
                <a:t>// Processing Section: processing statements</a:t>
              </a:r>
            </a:p>
            <a:p>
              <a:r>
                <a:rPr lang="en-US" sz="1600" dirty="0">
                  <a:solidFill>
                    <a:srgbClr val="00B0F0"/>
                  </a:solidFill>
                </a:rPr>
                <a:t>if</a:t>
              </a:r>
              <a:r>
                <a:rPr lang="en-US" sz="1600" dirty="0">
                  <a:solidFill>
                    <a:srgbClr val="0000FF"/>
                  </a:solidFill>
                </a:rPr>
                <a:t> (score &lt; 60.0)</a:t>
              </a:r>
            </a:p>
            <a:p>
              <a:r>
                <a:rPr lang="en-US" sz="1600" dirty="0">
                  <a:solidFill>
                    <a:srgbClr val="0000FF"/>
                  </a:solidFill>
                </a:rPr>
                <a:t>   grade = ‘F’;</a:t>
              </a:r>
            </a:p>
            <a:p>
              <a:r>
                <a:rPr lang="en-US" sz="1600" dirty="0">
                  <a:solidFill>
                    <a:srgbClr val="00B0F0"/>
                  </a:solidFill>
                </a:rPr>
                <a:t>else</a:t>
              </a:r>
            </a:p>
            <a:p>
              <a:r>
                <a:rPr lang="en-US" sz="1600" dirty="0">
                  <a:solidFill>
                    <a:srgbClr val="0000FF"/>
                  </a:solidFill>
                </a:rPr>
                <a:t>    </a:t>
              </a:r>
              <a:r>
                <a:rPr lang="en-US" sz="1600" dirty="0">
                  <a:solidFill>
                    <a:srgbClr val="00B0F0"/>
                  </a:solidFill>
                </a:rPr>
                <a:t>if</a:t>
              </a:r>
              <a:r>
                <a:rPr lang="en-US" sz="1600" dirty="0">
                  <a:solidFill>
                    <a:srgbClr val="0000FF"/>
                  </a:solidFill>
                </a:rPr>
                <a:t> (score &lt; 70.0)</a:t>
              </a:r>
            </a:p>
            <a:p>
              <a:r>
                <a:rPr lang="en-US" sz="1600" dirty="0">
                  <a:solidFill>
                    <a:srgbClr val="0000FF"/>
                  </a:solidFill>
                </a:rPr>
                <a:t>       grade = ‘D’;</a:t>
              </a:r>
            </a:p>
            <a:p>
              <a:r>
                <a:rPr lang="en-US" sz="1600" dirty="0">
                  <a:solidFill>
                    <a:srgbClr val="0000FF"/>
                  </a:solidFill>
                </a:rPr>
                <a:t>    </a:t>
              </a:r>
              <a:r>
                <a:rPr lang="en-US" sz="1600" dirty="0">
                  <a:solidFill>
                    <a:srgbClr val="00B0F0"/>
                  </a:solidFill>
                </a:rPr>
                <a:t>else</a:t>
              </a:r>
            </a:p>
            <a:p>
              <a:r>
                <a:rPr lang="en-US" sz="1600" dirty="0">
                  <a:solidFill>
                    <a:srgbClr val="0000FF"/>
                  </a:solidFill>
                </a:rPr>
                <a:t>       </a:t>
              </a:r>
              <a:r>
                <a:rPr lang="en-US" sz="1600" dirty="0">
                  <a:solidFill>
                    <a:srgbClr val="00B0F0"/>
                  </a:solidFill>
                </a:rPr>
                <a:t>if </a:t>
              </a:r>
              <a:r>
                <a:rPr lang="en-US" sz="1600" dirty="0">
                  <a:solidFill>
                    <a:srgbClr val="0000FF"/>
                  </a:solidFill>
                </a:rPr>
                <a:t>(score &lt; 80.0)</a:t>
              </a:r>
            </a:p>
            <a:p>
              <a:r>
                <a:rPr lang="en-US" sz="1600" dirty="0">
                  <a:solidFill>
                    <a:srgbClr val="0000FF"/>
                  </a:solidFill>
                </a:rPr>
                <a:t>          grade = ‘C’;</a:t>
              </a:r>
            </a:p>
            <a:p>
              <a:r>
                <a:rPr lang="en-US" sz="1600" dirty="0">
                  <a:solidFill>
                    <a:srgbClr val="0000FF"/>
                  </a:solidFill>
                </a:rPr>
                <a:t>       </a:t>
              </a:r>
              <a:r>
                <a:rPr lang="en-US" sz="1600" dirty="0">
                  <a:solidFill>
                    <a:srgbClr val="00B0F0"/>
                  </a:solidFill>
                </a:rPr>
                <a:t>else</a:t>
              </a:r>
            </a:p>
            <a:p>
              <a:r>
                <a:rPr lang="en-US" sz="1600" dirty="0">
                  <a:solidFill>
                    <a:srgbClr val="0000FF"/>
                  </a:solidFill>
                </a:rPr>
                <a:t>          </a:t>
              </a:r>
              <a:r>
                <a:rPr lang="en-US" sz="1600" dirty="0">
                  <a:solidFill>
                    <a:srgbClr val="00B0F0"/>
                  </a:solidFill>
                </a:rPr>
                <a:t>if </a:t>
              </a:r>
              <a:r>
                <a:rPr lang="en-US" sz="1600" dirty="0">
                  <a:solidFill>
                    <a:srgbClr val="0000FF"/>
                  </a:solidFill>
                </a:rPr>
                <a:t>(score &lt; 90.0)</a:t>
              </a:r>
            </a:p>
            <a:p>
              <a:r>
                <a:rPr lang="en-US" sz="1600" dirty="0">
                  <a:solidFill>
                    <a:srgbClr val="0000FF"/>
                  </a:solidFill>
                </a:rPr>
                <a:t>             grade = ‘B’;</a:t>
              </a:r>
            </a:p>
            <a:p>
              <a:r>
                <a:rPr lang="en-US" sz="1600" dirty="0">
                  <a:solidFill>
                    <a:srgbClr val="0000FF"/>
                  </a:solidFill>
                </a:rPr>
                <a:t>          </a:t>
              </a:r>
              <a:r>
                <a:rPr lang="en-US" sz="1600" dirty="0">
                  <a:solidFill>
                    <a:srgbClr val="00B0F0"/>
                  </a:solidFill>
                </a:rPr>
                <a:t>else</a:t>
              </a:r>
            </a:p>
            <a:p>
              <a:r>
                <a:rPr lang="en-US" sz="1600" dirty="0">
                  <a:solidFill>
                    <a:srgbClr val="0000FF"/>
                  </a:solidFill>
                </a:rPr>
                <a:t>             grade = ‘A’;</a:t>
              </a:r>
            </a:p>
            <a:p>
              <a:r>
                <a:rPr lang="en-US" sz="1600" dirty="0"/>
                <a:t>// Output Section: display program output</a:t>
              </a:r>
            </a:p>
            <a:p>
              <a:r>
                <a:rPr lang="en-US" sz="1600" dirty="0" err="1">
                  <a:solidFill>
                    <a:srgbClr val="0000FF"/>
                  </a:solidFill>
                </a:rPr>
                <a:t>System.out.printf</a:t>
              </a:r>
              <a:r>
                <a:rPr lang="en-US" sz="1600" dirty="0">
                  <a:solidFill>
                    <a:srgbClr val="0000FF"/>
                  </a:solidFill>
                </a:rPr>
                <a:t> (“Student’s grade = %c”, grade);</a:t>
              </a:r>
            </a:p>
            <a:p>
              <a:r>
                <a:rPr lang="en-US" sz="1600" dirty="0">
                  <a:solidFill>
                    <a:srgbClr val="0000FF"/>
                  </a:solidFill>
                </a:rPr>
                <a:t>  } </a:t>
              </a:r>
              <a:r>
                <a:rPr lang="en-US" sz="1600" dirty="0">
                  <a:solidFill>
                    <a:srgbClr val="00B050"/>
                  </a:solidFill>
                </a:rPr>
                <a:t>//end main</a:t>
              </a:r>
            </a:p>
            <a:p>
              <a:r>
                <a:rPr lang="en-US" sz="1600" dirty="0">
                  <a:solidFill>
                    <a:srgbClr val="0000FF"/>
                  </a:solidFill>
                </a:rPr>
                <a:t>} </a:t>
              </a:r>
              <a:r>
                <a:rPr lang="en-US" sz="1600" dirty="0">
                  <a:solidFill>
                    <a:srgbClr val="00B050"/>
                  </a:solidFill>
                </a:rPr>
                <a:t>//end class</a:t>
              </a:r>
            </a:p>
          </p:txBody>
        </p:sp>
        <p:sp>
          <p:nvSpPr>
            <p:cNvPr id="22" name="TextBox 21"/>
            <p:cNvSpPr txBox="1"/>
            <p:nvPr/>
          </p:nvSpPr>
          <p:spPr>
            <a:xfrm>
              <a:off x="323528" y="1236822"/>
              <a:ext cx="576064" cy="4377621"/>
            </a:xfrm>
            <a:prstGeom prst="rect">
              <a:avLst/>
            </a:prstGeom>
            <a:noFill/>
          </p:spPr>
          <p:txBody>
            <a:bodyPr wrap="square" rtlCol="0">
              <a:spAutoFit/>
            </a:bodyPr>
            <a:lstStyle/>
            <a:p>
              <a:pPr algn="r"/>
              <a:r>
                <a:rPr lang="en-US" sz="1600" dirty="0">
                  <a:solidFill>
                    <a:srgbClr val="FF0000"/>
                  </a:solidFill>
                </a:rPr>
                <a:t>14</a:t>
              </a:r>
            </a:p>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a:p>
              <a:pPr algn="r"/>
              <a:r>
                <a:rPr lang="en-US" sz="1600" dirty="0">
                  <a:solidFill>
                    <a:srgbClr val="FF0000"/>
                  </a:solidFill>
                </a:rPr>
                <a:t>24</a:t>
              </a:r>
            </a:p>
            <a:p>
              <a:pPr algn="r"/>
              <a:r>
                <a:rPr lang="en-US" sz="1600" dirty="0">
                  <a:solidFill>
                    <a:srgbClr val="FF0000"/>
                  </a:solidFill>
                </a:rPr>
                <a:t>25</a:t>
              </a:r>
            </a:p>
            <a:p>
              <a:pPr algn="r"/>
              <a:r>
                <a:rPr lang="en-US" sz="1600" dirty="0">
                  <a:solidFill>
                    <a:srgbClr val="FF0000"/>
                  </a:solidFill>
                </a:rPr>
                <a:t>26</a:t>
              </a:r>
            </a:p>
            <a:p>
              <a:pPr algn="r"/>
              <a:r>
                <a:rPr lang="en-US" sz="1600" dirty="0">
                  <a:solidFill>
                    <a:srgbClr val="FF0000"/>
                  </a:solidFill>
                </a:rPr>
                <a:t>27</a:t>
              </a:r>
            </a:p>
            <a:p>
              <a:pPr algn="r"/>
              <a:r>
                <a:rPr lang="en-US" sz="1600" dirty="0">
                  <a:solidFill>
                    <a:srgbClr val="FF0000"/>
                  </a:solidFill>
                </a:rPr>
                <a:t>28</a:t>
              </a:r>
            </a:p>
            <a:p>
              <a:pPr algn="r"/>
              <a:r>
                <a:rPr lang="en-US" sz="1600" dirty="0">
                  <a:solidFill>
                    <a:srgbClr val="FF0000"/>
                  </a:solidFill>
                </a:rPr>
                <a:t>29</a:t>
              </a:r>
            </a:p>
            <a:p>
              <a:pPr algn="r"/>
              <a:r>
                <a:rPr lang="en-US" sz="1600" dirty="0">
                  <a:solidFill>
                    <a:srgbClr val="FF0000"/>
                  </a:solidFill>
                </a:rPr>
                <a:t>30</a:t>
              </a:r>
            </a:p>
            <a:p>
              <a:pPr algn="r"/>
              <a:r>
                <a:rPr lang="en-US" sz="1600" dirty="0">
                  <a:solidFill>
                    <a:srgbClr val="FF0000"/>
                  </a:solidFill>
                </a:rPr>
                <a:t>31</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sp>
        <p:nvSpPr>
          <p:cNvPr id="17" name="Slide Number Placeholder 16"/>
          <p:cNvSpPr>
            <a:spLocks noGrp="1"/>
          </p:cNvSpPr>
          <p:nvPr>
            <p:ph type="sldNum" sz="quarter" idx="12"/>
          </p:nvPr>
        </p:nvSpPr>
        <p:spPr/>
        <p:txBody>
          <a:bodyPr/>
          <a:lstStyle/>
          <a:p>
            <a:fld id="{DA934484-767D-4C48-AF0E-A1438A969E59}" type="slidenum">
              <a:rPr lang="en-US" smtClean="0"/>
              <a:pPr/>
              <a:t>236</a:t>
            </a:fld>
            <a:endParaRPr lang="en-US"/>
          </a:p>
        </p:txBody>
      </p:sp>
      <p:cxnSp>
        <p:nvCxnSpPr>
          <p:cNvPr id="12" name="Straight Connector 11"/>
          <p:cNvCxnSpPr/>
          <p:nvPr/>
        </p:nvCxnSpPr>
        <p:spPr>
          <a:xfrm flipH="1">
            <a:off x="1403648" y="4509120"/>
            <a:ext cx="7200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403648" y="3933056"/>
            <a:ext cx="0" cy="5760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403648" y="3933056"/>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187624" y="3717032"/>
            <a:ext cx="7200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87624" y="3140968"/>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187624" y="3140968"/>
            <a:ext cx="21602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71600" y="2996952"/>
            <a:ext cx="720080" cy="0"/>
          </a:xfrm>
          <a:prstGeom prst="line">
            <a:avLst/>
          </a:prstGeom>
          <a:ln w="28575">
            <a:solidFill>
              <a:srgbClr val="CC79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971600" y="2420888"/>
            <a:ext cx="0" cy="576064"/>
          </a:xfrm>
          <a:prstGeom prst="line">
            <a:avLst/>
          </a:prstGeom>
          <a:ln w="28575">
            <a:solidFill>
              <a:srgbClr val="CC79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71600" y="2420888"/>
            <a:ext cx="216024" cy="0"/>
          </a:xfrm>
          <a:prstGeom prst="straightConnector1">
            <a:avLst/>
          </a:prstGeom>
          <a:ln w="28575">
            <a:solidFill>
              <a:srgbClr val="CC79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827584" y="2276872"/>
            <a:ext cx="72008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827584" y="1700808"/>
            <a:ext cx="0" cy="57606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27584" y="1700808"/>
            <a:ext cx="216024"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56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right)">
                                      <p:cBhvr>
                                        <p:cTn id="41" dur="500"/>
                                        <p:tgtEl>
                                          <p:spTgt spid="24"/>
                                        </p:tgtEl>
                                      </p:cBhvr>
                                    </p:animEffect>
                                  </p:childTnLst>
                                </p:cTn>
                              </p:par>
                            </p:childTnLst>
                          </p:cTn>
                        </p:par>
                        <p:par>
                          <p:cTn id="42" fill="hold">
                            <p:stCondLst>
                              <p:cond delay="500"/>
                            </p:stCondLst>
                            <p:childTnLst>
                              <p:par>
                                <p:cTn id="43" presetID="22" presetClass="entr" presetSubtype="4"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right)">
                                      <p:cBhvr>
                                        <p:cTn id="54" dur="500"/>
                                        <p:tgtEl>
                                          <p:spTgt spid="27"/>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82391" y="1178168"/>
            <a:ext cx="8784976" cy="1323441"/>
            <a:chOff x="323528" y="1236822"/>
            <a:chExt cx="7848872" cy="1280529"/>
          </a:xfrm>
        </p:grpSpPr>
        <p:sp>
          <p:nvSpPr>
            <p:cNvPr id="21" name="TextBox 20"/>
            <p:cNvSpPr txBox="1"/>
            <p:nvPr/>
          </p:nvSpPr>
          <p:spPr>
            <a:xfrm>
              <a:off x="971600" y="1236822"/>
              <a:ext cx="7200800" cy="1280529"/>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if</a:t>
              </a:r>
              <a:r>
                <a:rPr lang="en-US" sz="1600" dirty="0">
                  <a:solidFill>
                    <a:srgbClr val="0000FF"/>
                  </a:solidFill>
                </a:rPr>
                <a:t> (score &gt; 60.0)</a:t>
              </a:r>
            </a:p>
            <a:p>
              <a:r>
                <a:rPr lang="en-US" sz="1600" dirty="0">
                  <a:solidFill>
                    <a:srgbClr val="0000FF"/>
                  </a:solidFill>
                </a:rPr>
                <a:t>   </a:t>
              </a:r>
              <a:r>
                <a:rPr lang="en-US" sz="1600" dirty="0">
                  <a:solidFill>
                    <a:srgbClr val="00B0F0"/>
                  </a:solidFill>
                </a:rPr>
                <a:t>if</a:t>
              </a:r>
              <a:r>
                <a:rPr lang="en-US" sz="1600" dirty="0">
                  <a:solidFill>
                    <a:srgbClr val="0000FF"/>
                  </a:solidFill>
                </a:rPr>
                <a:t> (score &gt; 65.0) </a:t>
              </a:r>
            </a:p>
            <a:p>
              <a:r>
                <a:rPr lang="en-US" sz="1600" dirty="0">
                  <a:solidFill>
                    <a:srgbClr val="0000FF"/>
                  </a:solidFill>
                </a:rPr>
                <a:t>      </a:t>
              </a:r>
              <a:r>
                <a:rPr lang="en-US" sz="1600" dirty="0" err="1">
                  <a:solidFill>
                    <a:srgbClr val="0000FF"/>
                  </a:solidFill>
                </a:rPr>
                <a:t>System.out.printf</a:t>
              </a:r>
              <a:r>
                <a:rPr lang="en-US" sz="1600" dirty="0">
                  <a:solidFill>
                    <a:srgbClr val="0000FF"/>
                  </a:solidFill>
                </a:rPr>
                <a:t> (“Score is greater than 65”);</a:t>
              </a:r>
            </a:p>
            <a:p>
              <a:r>
                <a:rPr lang="en-US" sz="1600" dirty="0">
                  <a:solidFill>
                    <a:srgbClr val="00B0F0"/>
                  </a:solidFill>
                </a:rPr>
                <a:t> else</a:t>
              </a:r>
            </a:p>
            <a:p>
              <a:r>
                <a:rPr lang="en-US" sz="1600" dirty="0">
                  <a:solidFill>
                    <a:srgbClr val="0000FF"/>
                  </a:solidFill>
                </a:rPr>
                <a:t>   </a:t>
              </a:r>
              <a:r>
                <a:rPr lang="en-US" sz="1600" dirty="0" err="1">
                  <a:solidFill>
                    <a:srgbClr val="0000FF"/>
                  </a:solidFill>
                </a:rPr>
                <a:t>System.out.printf</a:t>
              </a:r>
              <a:r>
                <a:rPr lang="en-US" sz="1600" dirty="0">
                  <a:solidFill>
                    <a:srgbClr val="0000FF"/>
                  </a:solidFill>
                </a:rPr>
                <a:t> (“Score is less than 60”);</a:t>
              </a:r>
            </a:p>
          </p:txBody>
        </p:sp>
        <p:sp>
          <p:nvSpPr>
            <p:cNvPr id="22" name="TextBox 21"/>
            <p:cNvSpPr txBox="1"/>
            <p:nvPr/>
          </p:nvSpPr>
          <p:spPr>
            <a:xfrm>
              <a:off x="323528" y="1236822"/>
              <a:ext cx="576064" cy="1280528"/>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if</a:t>
            </a:r>
            <a:endParaRPr lang="en-US" sz="4000" dirty="0">
              <a:solidFill>
                <a:schemeClr val="accent2"/>
              </a:solidFill>
              <a:latin typeface="Tahoma" charset="0"/>
              <a:cs typeface="Arial" charset="0"/>
            </a:endParaRPr>
          </a:p>
        </p:txBody>
      </p:sp>
      <p:sp>
        <p:nvSpPr>
          <p:cNvPr id="17" name="Slide Number Placeholder 16"/>
          <p:cNvSpPr>
            <a:spLocks noGrp="1"/>
          </p:cNvSpPr>
          <p:nvPr>
            <p:ph type="sldNum" sz="quarter" idx="12"/>
          </p:nvPr>
        </p:nvSpPr>
        <p:spPr/>
        <p:txBody>
          <a:bodyPr/>
          <a:lstStyle/>
          <a:p>
            <a:fld id="{DA934484-767D-4C48-AF0E-A1438A969E59}" type="slidenum">
              <a:rPr lang="en-US" smtClean="0"/>
              <a:pPr/>
              <a:t>237</a:t>
            </a:fld>
            <a:endParaRPr lang="en-US"/>
          </a:p>
        </p:txBody>
      </p:sp>
      <p:sp>
        <p:nvSpPr>
          <p:cNvPr id="30" name="Content Placeholder 4"/>
          <p:cNvSpPr>
            <a:spLocks noGrp="1"/>
          </p:cNvSpPr>
          <p:nvPr>
            <p:ph idx="1"/>
          </p:nvPr>
        </p:nvSpPr>
        <p:spPr>
          <a:xfrm>
            <a:off x="251520" y="756661"/>
            <a:ext cx="8640960" cy="421507"/>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 following code does not work as intended</a:t>
            </a:r>
            <a:r>
              <a:rPr lang="en-US" sz="2000" dirty="0">
                <a:latin typeface="Tahoma" panose="020B0604030504040204" pitchFamily="34" charset="0"/>
                <a:ea typeface="Tahoma" panose="020B0604030504040204" pitchFamily="34" charset="0"/>
                <a:cs typeface="Tahoma" panose="020B0604030504040204" pitchFamily="34" charset="0"/>
              </a:rPr>
              <a:t>. Trace for score = 62.</a:t>
            </a:r>
          </a:p>
        </p:txBody>
      </p:sp>
      <p:cxnSp>
        <p:nvCxnSpPr>
          <p:cNvPr id="31" name="Straight Connector 30"/>
          <p:cNvCxnSpPr/>
          <p:nvPr/>
        </p:nvCxnSpPr>
        <p:spPr>
          <a:xfrm flipH="1">
            <a:off x="971600" y="2186280"/>
            <a:ext cx="7200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71600" y="1610216"/>
            <a:ext cx="0" cy="5760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971600" y="1610216"/>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650334" y="2546320"/>
            <a:ext cx="8314155" cy="738664"/>
            <a:chOff x="1029207" y="1236822"/>
            <a:chExt cx="7143193" cy="738664"/>
          </a:xfrm>
        </p:grpSpPr>
        <p:sp>
          <p:nvSpPr>
            <p:cNvPr id="35" name="TextBox 34"/>
            <p:cNvSpPr txBox="1"/>
            <p:nvPr/>
          </p:nvSpPr>
          <p:spPr>
            <a:xfrm>
              <a:off x="1249811" y="1236822"/>
              <a:ext cx="6922589"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student’s score</a:t>
              </a:r>
            </a:p>
            <a:p>
              <a:r>
                <a:rPr lang="en-US" sz="1400" dirty="0">
                  <a:solidFill>
                    <a:srgbClr val="FFC000"/>
                  </a:solidFill>
                </a:rPr>
                <a:t>62.0</a:t>
              </a:r>
              <a:endParaRPr lang="en-US" sz="1400" dirty="0">
                <a:solidFill>
                  <a:schemeClr val="bg1"/>
                </a:solidFill>
              </a:endParaRPr>
            </a:p>
            <a:p>
              <a:r>
                <a:rPr lang="en-US" sz="1400" dirty="0">
                  <a:solidFill>
                    <a:schemeClr val="bg1"/>
                  </a:solidFill>
                </a:rPr>
                <a:t>Score is less than 60</a:t>
              </a:r>
            </a:p>
          </p:txBody>
        </p:sp>
        <p:sp>
          <p:nvSpPr>
            <p:cNvPr id="36" name="TextBox 35"/>
            <p:cNvSpPr txBox="1"/>
            <p:nvPr/>
          </p:nvSpPr>
          <p:spPr>
            <a:xfrm>
              <a:off x="1029207" y="1236822"/>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
        <p:nvSpPr>
          <p:cNvPr id="37" name="Content Placeholder 4"/>
          <p:cNvSpPr txBox="1">
            <a:spLocks/>
          </p:cNvSpPr>
          <p:nvPr/>
        </p:nvSpPr>
        <p:spPr>
          <a:xfrm>
            <a:off x="251520" y="3284984"/>
            <a:ext cx="8640960" cy="421507"/>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This is corrected as follows:</a:t>
            </a:r>
          </a:p>
        </p:txBody>
      </p:sp>
      <p:grpSp>
        <p:nvGrpSpPr>
          <p:cNvPr id="38" name="Group 37"/>
          <p:cNvGrpSpPr/>
          <p:nvPr/>
        </p:nvGrpSpPr>
        <p:grpSpPr>
          <a:xfrm>
            <a:off x="179512" y="3645024"/>
            <a:ext cx="8784976" cy="1815882"/>
            <a:chOff x="323528" y="1236822"/>
            <a:chExt cx="7848872" cy="1757002"/>
          </a:xfrm>
        </p:grpSpPr>
        <p:sp>
          <p:nvSpPr>
            <p:cNvPr id="39" name="TextBox 38"/>
            <p:cNvSpPr txBox="1"/>
            <p:nvPr/>
          </p:nvSpPr>
          <p:spPr>
            <a:xfrm>
              <a:off x="971600" y="1236822"/>
              <a:ext cx="7200800" cy="1757002"/>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if</a:t>
              </a:r>
              <a:r>
                <a:rPr lang="en-US" sz="1600" dirty="0">
                  <a:solidFill>
                    <a:srgbClr val="0000FF"/>
                  </a:solidFill>
                </a:rPr>
                <a:t> (score &gt; 60.0)</a:t>
              </a:r>
            </a:p>
            <a:p>
              <a:r>
                <a:rPr lang="en-US" sz="1600" dirty="0">
                  <a:solidFill>
                    <a:srgbClr val="0000FF"/>
                  </a:solidFill>
                </a:rPr>
                <a:t>{</a:t>
              </a:r>
            </a:p>
            <a:p>
              <a:r>
                <a:rPr lang="en-US" sz="1600" dirty="0">
                  <a:solidFill>
                    <a:srgbClr val="0000FF"/>
                  </a:solidFill>
                </a:rPr>
                <a:t>   </a:t>
              </a:r>
              <a:r>
                <a:rPr lang="en-US" sz="1600" dirty="0">
                  <a:solidFill>
                    <a:srgbClr val="00B0F0"/>
                  </a:solidFill>
                </a:rPr>
                <a:t>if</a:t>
              </a:r>
              <a:r>
                <a:rPr lang="en-US" sz="1600" dirty="0">
                  <a:solidFill>
                    <a:srgbClr val="0000FF"/>
                  </a:solidFill>
                </a:rPr>
                <a:t> (score &gt; 65.0) </a:t>
              </a:r>
            </a:p>
            <a:p>
              <a:r>
                <a:rPr lang="en-US" sz="1600" dirty="0">
                  <a:solidFill>
                    <a:srgbClr val="0000FF"/>
                  </a:solidFill>
                </a:rPr>
                <a:t>      </a:t>
              </a:r>
              <a:r>
                <a:rPr lang="en-US" sz="1600" dirty="0" err="1">
                  <a:solidFill>
                    <a:srgbClr val="0000FF"/>
                  </a:solidFill>
                </a:rPr>
                <a:t>System.out.println</a:t>
              </a:r>
              <a:r>
                <a:rPr lang="en-US" sz="1600" dirty="0">
                  <a:solidFill>
                    <a:srgbClr val="0000FF"/>
                  </a:solidFill>
                </a:rPr>
                <a:t> (“Score is greater than 65”);</a:t>
              </a:r>
            </a:p>
            <a:p>
              <a:r>
                <a:rPr lang="en-US" sz="1600" dirty="0">
                  <a:solidFill>
                    <a:srgbClr val="0000FF"/>
                  </a:solidFill>
                </a:rPr>
                <a:t>}</a:t>
              </a:r>
            </a:p>
            <a:p>
              <a:r>
                <a:rPr lang="en-US" sz="1600" dirty="0">
                  <a:solidFill>
                    <a:srgbClr val="00B0F0"/>
                  </a:solidFill>
                </a:rPr>
                <a:t>else</a:t>
              </a:r>
            </a:p>
            <a:p>
              <a:r>
                <a:rPr lang="en-US" sz="1600" dirty="0">
                  <a:solidFill>
                    <a:srgbClr val="0000FF"/>
                  </a:solidFill>
                </a:rPr>
                <a:t>   </a:t>
              </a:r>
              <a:r>
                <a:rPr lang="en-US" sz="1600" dirty="0" err="1">
                  <a:solidFill>
                    <a:srgbClr val="0000FF"/>
                  </a:solidFill>
                </a:rPr>
                <a:t>System.out.println</a:t>
              </a:r>
              <a:r>
                <a:rPr lang="en-US" sz="1600" dirty="0">
                  <a:solidFill>
                    <a:srgbClr val="0000FF"/>
                  </a:solidFill>
                </a:rPr>
                <a:t> (“Score is less than 60”);</a:t>
              </a:r>
            </a:p>
          </p:txBody>
        </p:sp>
        <p:sp>
          <p:nvSpPr>
            <p:cNvPr id="40" name="TextBox 39"/>
            <p:cNvSpPr txBox="1"/>
            <p:nvPr/>
          </p:nvSpPr>
          <p:spPr>
            <a:xfrm>
              <a:off x="323528" y="1236822"/>
              <a:ext cx="576064" cy="1757002"/>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p:txBody>
        </p:sp>
      </p:grpSp>
      <p:grpSp>
        <p:nvGrpSpPr>
          <p:cNvPr id="41" name="Group 40"/>
          <p:cNvGrpSpPr/>
          <p:nvPr/>
        </p:nvGrpSpPr>
        <p:grpSpPr>
          <a:xfrm>
            <a:off x="647455" y="5589240"/>
            <a:ext cx="8314155" cy="523220"/>
            <a:chOff x="1029207" y="1236822"/>
            <a:chExt cx="7143193" cy="523220"/>
          </a:xfrm>
        </p:grpSpPr>
        <p:sp>
          <p:nvSpPr>
            <p:cNvPr id="42" name="TextBox 41"/>
            <p:cNvSpPr txBox="1"/>
            <p:nvPr/>
          </p:nvSpPr>
          <p:spPr>
            <a:xfrm>
              <a:off x="1249811" y="1236822"/>
              <a:ext cx="6922589"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student’s score</a:t>
              </a:r>
            </a:p>
            <a:p>
              <a:r>
                <a:rPr lang="en-US" sz="1400" dirty="0">
                  <a:solidFill>
                    <a:srgbClr val="FFC000"/>
                  </a:solidFill>
                </a:rPr>
                <a:t>62.0</a:t>
              </a:r>
              <a:endParaRPr lang="en-US" sz="1400" dirty="0">
                <a:solidFill>
                  <a:schemeClr val="bg1"/>
                </a:solidFill>
              </a:endParaRPr>
            </a:p>
          </p:txBody>
        </p:sp>
        <p:sp>
          <p:nvSpPr>
            <p:cNvPr id="43" name="TextBox 42"/>
            <p:cNvSpPr txBox="1"/>
            <p:nvPr/>
          </p:nvSpPr>
          <p:spPr>
            <a:xfrm>
              <a:off x="1029207"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cxnSp>
        <p:nvCxnSpPr>
          <p:cNvPr id="44" name="Straight Connector 43"/>
          <p:cNvCxnSpPr/>
          <p:nvPr/>
        </p:nvCxnSpPr>
        <p:spPr>
          <a:xfrm flipH="1">
            <a:off x="827584" y="5157192"/>
            <a:ext cx="7200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27584" y="3861048"/>
            <a:ext cx="0" cy="12961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27584" y="3861048"/>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Explosion 1 2"/>
          <p:cNvSpPr/>
          <p:nvPr/>
        </p:nvSpPr>
        <p:spPr>
          <a:xfrm>
            <a:off x="6987894" y="5301208"/>
            <a:ext cx="1872208" cy="1435224"/>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IMPORTANT</a:t>
            </a:r>
          </a:p>
        </p:txBody>
      </p:sp>
    </p:spTree>
    <p:extLst>
      <p:ext uri="{BB962C8B-B14F-4D97-AF65-F5344CB8AC3E}">
        <p14:creationId xmlns:p14="http://schemas.microsoft.com/office/powerpoint/2010/main" val="42161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animEffect transition="in" filter="wipe(left)">
                                      <p:cBhvr>
                                        <p:cTn id="13" dur="500"/>
                                        <p:tgtEl>
                                          <p:spTgt spid="3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right)">
                                      <p:cBhvr>
                                        <p:cTn id="21" dur="500"/>
                                        <p:tgtEl>
                                          <p:spTgt spid="31"/>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7">
                                            <p:txEl>
                                              <p:pRg st="0" end="0"/>
                                            </p:txEl>
                                          </p:spTgt>
                                        </p:tgtEl>
                                        <p:attrNameLst>
                                          <p:attrName>style.visibility</p:attrName>
                                        </p:attrNameLst>
                                      </p:cBhvr>
                                      <p:to>
                                        <p:strVal val="visible"/>
                                      </p:to>
                                    </p:set>
                                    <p:animEffect transition="in" filter="wipe(left)">
                                      <p:cBhvr>
                                        <p:cTn id="39" dur="500"/>
                                        <p:tgtEl>
                                          <p:spTgt spid="37">
                                            <p:txEl>
                                              <p:pRg st="0" end="0"/>
                                            </p:txEl>
                                          </p:spTgt>
                                        </p:tgtEl>
                                      </p:cBhvr>
                                    </p:animEffect>
                                  </p:childTnLst>
                                </p:cTn>
                              </p:par>
                              <p:par>
                                <p:cTn id="40" presetID="22" presetClass="entr" presetSubtype="2"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righ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right)">
                                      <p:cBhvr>
                                        <p:cTn id="47" dur="500"/>
                                        <p:tgtEl>
                                          <p:spTgt spid="44"/>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500"/>
                                        <p:tgtEl>
                                          <p:spTgt spid="45"/>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7" grpId="0" build="p"/>
      <p:bldP spid="3"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238</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a:solidFill>
                  <a:srgbClr val="00B0F0"/>
                </a:solidFill>
                <a:latin typeface="Tahoma" charset="0"/>
                <a:cs typeface="Arial" charset="0"/>
              </a:rPr>
              <a:t>switch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677111" y="980728"/>
            <a:ext cx="3975009" cy="4968552"/>
          </a:xfrm>
          <a:prstGeom prst="roundRect">
            <a:avLst>
              <a:gd name="adj" fmla="val 341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B0F0"/>
                </a:solidFill>
              </a:rPr>
              <a:t>switch </a:t>
            </a:r>
            <a:r>
              <a:rPr lang="en-US" dirty="0">
                <a:solidFill>
                  <a:srgbClr val="0000FF"/>
                </a:solidFill>
              </a:rPr>
              <a:t>(identifier)</a:t>
            </a:r>
          </a:p>
          <a:p>
            <a:r>
              <a:rPr lang="en-US" dirty="0">
                <a:solidFill>
                  <a:srgbClr val="0000FF"/>
                </a:solidFill>
              </a:rPr>
              <a:t>   {</a:t>
            </a:r>
          </a:p>
          <a:p>
            <a:r>
              <a:rPr lang="en-US" dirty="0">
                <a:solidFill>
                  <a:srgbClr val="00B0F0"/>
                </a:solidFill>
              </a:rPr>
              <a:t>     case </a:t>
            </a:r>
            <a:r>
              <a:rPr lang="en-US" dirty="0">
                <a:solidFill>
                  <a:srgbClr val="0000FF"/>
                </a:solidFill>
              </a:rPr>
              <a:t>value 1:</a:t>
            </a:r>
          </a:p>
          <a:p>
            <a:r>
              <a:rPr lang="en-US" dirty="0">
                <a:solidFill>
                  <a:srgbClr val="0000FF"/>
                </a:solidFill>
              </a:rPr>
              <a:t>		statement(s) 1;</a:t>
            </a:r>
          </a:p>
          <a:p>
            <a:r>
              <a:rPr lang="en-US" dirty="0">
                <a:solidFill>
                  <a:srgbClr val="00B0F0"/>
                </a:solidFill>
              </a:rPr>
              <a:t>		break;   </a:t>
            </a:r>
          </a:p>
          <a:p>
            <a:r>
              <a:rPr lang="en-US" i="1" dirty="0">
                <a:solidFill>
                  <a:srgbClr val="00B0F0"/>
                </a:solidFill>
              </a:rPr>
              <a:t>     </a:t>
            </a:r>
            <a:r>
              <a:rPr lang="en-US" dirty="0">
                <a:solidFill>
                  <a:srgbClr val="00B0F0"/>
                </a:solidFill>
              </a:rPr>
              <a:t>case </a:t>
            </a:r>
            <a:r>
              <a:rPr lang="en-US" dirty="0">
                <a:solidFill>
                  <a:srgbClr val="0000FF"/>
                </a:solidFill>
              </a:rPr>
              <a:t>value 2:</a:t>
            </a:r>
          </a:p>
          <a:p>
            <a:r>
              <a:rPr lang="en-US" dirty="0">
                <a:solidFill>
                  <a:srgbClr val="0000FF"/>
                </a:solidFill>
              </a:rPr>
              <a:t>		statement(s) 2;</a:t>
            </a:r>
          </a:p>
          <a:p>
            <a:r>
              <a:rPr lang="en-US" dirty="0">
                <a:solidFill>
                  <a:srgbClr val="00B0F0"/>
                </a:solidFill>
              </a:rPr>
              <a:t>		break;</a:t>
            </a:r>
          </a:p>
          <a:p>
            <a:r>
              <a:rPr lang="en-US" dirty="0">
                <a:solidFill>
                  <a:srgbClr val="0000FF"/>
                </a:solidFill>
              </a:rPr>
              <a:t>     ---</a:t>
            </a:r>
          </a:p>
          <a:p>
            <a:r>
              <a:rPr lang="en-US" dirty="0">
                <a:solidFill>
                  <a:srgbClr val="0000FF"/>
                </a:solidFill>
              </a:rPr>
              <a:t>     ---</a:t>
            </a:r>
          </a:p>
          <a:p>
            <a:r>
              <a:rPr lang="en-US" dirty="0">
                <a:solidFill>
                  <a:srgbClr val="0000FF"/>
                </a:solidFill>
              </a:rPr>
              <a:t>     ---</a:t>
            </a:r>
          </a:p>
          <a:p>
            <a:r>
              <a:rPr lang="en-US" dirty="0">
                <a:solidFill>
                  <a:srgbClr val="00B0F0"/>
                </a:solidFill>
              </a:rPr>
              <a:t>     case </a:t>
            </a:r>
            <a:r>
              <a:rPr lang="en-US" dirty="0">
                <a:solidFill>
                  <a:srgbClr val="0000FF"/>
                </a:solidFill>
              </a:rPr>
              <a:t>value n:</a:t>
            </a:r>
          </a:p>
          <a:p>
            <a:r>
              <a:rPr lang="en-US" dirty="0">
                <a:solidFill>
                  <a:srgbClr val="0000FF"/>
                </a:solidFill>
              </a:rPr>
              <a:t>		statement(s) n;</a:t>
            </a:r>
          </a:p>
          <a:p>
            <a:r>
              <a:rPr lang="en-US" dirty="0">
                <a:solidFill>
                  <a:srgbClr val="00B0F0"/>
                </a:solidFill>
              </a:rPr>
              <a:t>		break;</a:t>
            </a:r>
          </a:p>
          <a:p>
            <a:r>
              <a:rPr lang="en-US" dirty="0">
                <a:solidFill>
                  <a:srgbClr val="00B0F0"/>
                </a:solidFill>
              </a:rPr>
              <a:t>     default:</a:t>
            </a:r>
          </a:p>
          <a:p>
            <a:r>
              <a:rPr lang="en-US" dirty="0">
                <a:solidFill>
                  <a:srgbClr val="00B0F0"/>
                </a:solidFill>
              </a:rPr>
              <a:t>		</a:t>
            </a:r>
            <a:r>
              <a:rPr lang="en-US" dirty="0">
                <a:solidFill>
                  <a:srgbClr val="0000FF"/>
                </a:solidFill>
              </a:rPr>
              <a:t>statement(s);</a:t>
            </a:r>
          </a:p>
          <a:p>
            <a:r>
              <a:rPr lang="en-US" dirty="0">
                <a:solidFill>
                  <a:srgbClr val="00B0F0"/>
                </a:solidFill>
              </a:rPr>
              <a:t>    </a:t>
            </a:r>
            <a:r>
              <a:rPr lang="en-US" dirty="0">
                <a:solidFill>
                  <a:srgbClr val="0000FF"/>
                </a:solidFill>
              </a:rPr>
              <a:t>} </a:t>
            </a:r>
            <a:r>
              <a:rPr lang="en-US" dirty="0">
                <a:solidFill>
                  <a:srgbClr val="00B050"/>
                </a:solidFill>
              </a:rPr>
              <a:t>//end switch</a:t>
            </a:r>
          </a:p>
        </p:txBody>
      </p:sp>
      <p:sp>
        <p:nvSpPr>
          <p:cNvPr id="12" name="Rounded Rectangle 11"/>
          <p:cNvSpPr/>
          <p:nvPr/>
        </p:nvSpPr>
        <p:spPr>
          <a:xfrm>
            <a:off x="236951" y="98072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9" name="Rectangle 3"/>
          <p:cNvSpPr txBox="1">
            <a:spLocks noChangeArrowheads="1"/>
          </p:cNvSpPr>
          <p:nvPr/>
        </p:nvSpPr>
        <p:spPr bwMode="auto">
          <a:xfrm>
            <a:off x="5597382" y="1556793"/>
            <a:ext cx="3581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buFont typeface="Arial" pitchFamily="34" charset="0"/>
              <a:buChar char="•"/>
            </a:pPr>
            <a:r>
              <a:rPr lang="en-US" altLang="en-US" sz="2800" dirty="0">
                <a:latin typeface="Calibri" pitchFamily="34" charset="0"/>
              </a:rPr>
              <a:t>Expression is also known as selector.</a:t>
            </a:r>
          </a:p>
          <a:p>
            <a:pPr eaLnBrk="1" hangingPunct="1">
              <a:spcBef>
                <a:spcPct val="20000"/>
              </a:spcBef>
              <a:buFont typeface="Arial" pitchFamily="34" charset="0"/>
              <a:buChar char="•"/>
            </a:pPr>
            <a:r>
              <a:rPr lang="en-US" altLang="en-US" sz="2800" dirty="0">
                <a:latin typeface="Calibri" pitchFamily="34" charset="0"/>
              </a:rPr>
              <a:t>Expression can be an identifier.</a:t>
            </a:r>
          </a:p>
          <a:p>
            <a:pPr eaLnBrk="1" hangingPunct="1">
              <a:spcBef>
                <a:spcPct val="20000"/>
              </a:spcBef>
              <a:buFont typeface="Arial" pitchFamily="34" charset="0"/>
              <a:buChar char="•"/>
            </a:pPr>
            <a:r>
              <a:rPr lang="en-US" altLang="en-US" sz="2800" dirty="0">
                <a:latin typeface="Calibri" pitchFamily="34" charset="0"/>
              </a:rPr>
              <a:t>Value </a:t>
            </a:r>
            <a:r>
              <a:rPr lang="en-US" altLang="en-US" sz="2800" dirty="0">
                <a:solidFill>
                  <a:srgbClr val="FF0000"/>
                </a:solidFill>
                <a:latin typeface="Calibri" pitchFamily="34" charset="0"/>
              </a:rPr>
              <a:t>can’t</a:t>
            </a:r>
            <a:r>
              <a:rPr lang="en-US" altLang="en-US" sz="2800" dirty="0">
                <a:latin typeface="Calibri" pitchFamily="34" charset="0"/>
              </a:rPr>
              <a:t> be </a:t>
            </a:r>
            <a:r>
              <a:rPr lang="en-US" altLang="en-US" sz="2800" dirty="0">
                <a:solidFill>
                  <a:srgbClr val="FF0000"/>
                </a:solidFill>
                <a:latin typeface="Calibri" pitchFamily="34" charset="0"/>
              </a:rPr>
              <a:t>double</a:t>
            </a:r>
            <a:r>
              <a:rPr lang="en-US" altLang="en-US" sz="2800" dirty="0">
                <a:latin typeface="Calibri" pitchFamily="34" charset="0"/>
              </a:rPr>
              <a:t> or </a:t>
            </a:r>
            <a:r>
              <a:rPr lang="en-US" altLang="en-US" sz="2800" dirty="0">
                <a:solidFill>
                  <a:srgbClr val="FF0000"/>
                </a:solidFill>
                <a:latin typeface="Calibri" pitchFamily="34" charset="0"/>
              </a:rPr>
              <a:t>float</a:t>
            </a:r>
            <a:r>
              <a:rPr lang="en-US" altLang="en-US" sz="2800" dirty="0">
                <a:latin typeface="Calibri" pitchFamily="34" charset="0"/>
              </a:rPr>
              <a:t>. </a:t>
            </a:r>
          </a:p>
        </p:txBody>
      </p:sp>
    </p:spTree>
    <p:custDataLst>
      <p:tags r:id="rId1"/>
    </p:custDataLst>
    <p:extLst>
      <p:ext uri="{BB962C8B-B14F-4D97-AF65-F5344CB8AC3E}">
        <p14:creationId xmlns:p14="http://schemas.microsoft.com/office/powerpoint/2010/main" val="37040899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239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rgbClr val="00B0F0"/>
                </a:solidFill>
                <a:latin typeface="Tahoma" charset="0"/>
                <a:cs typeface="Arial" charset="0"/>
              </a:rPr>
              <a:t>switch </a:t>
            </a:r>
            <a:r>
              <a:rPr lang="en-US" sz="4000" dirty="0">
                <a:solidFill>
                  <a:srgbClr val="FF0000"/>
                </a:solidFill>
                <a:latin typeface="Tahoma" charset="0"/>
                <a:cs typeface="Arial" charset="0"/>
              </a:rPr>
              <a:t>With</a:t>
            </a:r>
            <a:r>
              <a:rPr lang="en-US" sz="4000" dirty="0">
                <a:solidFill>
                  <a:srgbClr val="00B0F0"/>
                </a:solidFill>
                <a:latin typeface="Tahoma" charset="0"/>
                <a:cs typeface="Arial" charset="0"/>
              </a:rPr>
              <a:t> Break Statement</a:t>
            </a:r>
            <a:endParaRPr lang="en-US" sz="2800" dirty="0">
              <a:solidFill>
                <a:srgbClr val="00B0F0"/>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 name="Group 6"/>
          <p:cNvGrpSpPr>
            <a:grpSpLocks/>
          </p:cNvGrpSpPr>
          <p:nvPr/>
        </p:nvGrpSpPr>
        <p:grpSpPr bwMode="auto">
          <a:xfrm>
            <a:off x="423863" y="1719263"/>
            <a:ext cx="3503612" cy="3529012"/>
            <a:chOff x="571" y="1779"/>
            <a:chExt cx="4687" cy="2021"/>
          </a:xfrm>
        </p:grpSpPr>
        <p:sp>
          <p:nvSpPr>
            <p:cNvPr id="13" name="Rectangle 7"/>
            <p:cNvSpPr>
              <a:spLocks noChangeArrowheads="1"/>
            </p:cNvSpPr>
            <p:nvPr/>
          </p:nvSpPr>
          <p:spPr bwMode="auto">
            <a:xfrm>
              <a:off x="571" y="1779"/>
              <a:ext cx="4687" cy="2021"/>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defRPr/>
              </a:pPr>
              <a:endParaRPr lang="en-US">
                <a:solidFill>
                  <a:prstClr val="black"/>
                </a:solidFill>
                <a:latin typeface="Calibri" charset="0"/>
                <a:ea typeface="ＭＳ Ｐゴシック" charset="0"/>
                <a:cs typeface="Arial" charset="0"/>
              </a:endParaRPr>
            </a:p>
          </p:txBody>
        </p:sp>
        <p:sp>
          <p:nvSpPr>
            <p:cNvPr id="14" name="Rectangle 8"/>
            <p:cNvSpPr>
              <a:spLocks noChangeArrowheads="1"/>
            </p:cNvSpPr>
            <p:nvPr/>
          </p:nvSpPr>
          <p:spPr bwMode="auto">
            <a:xfrm>
              <a:off x="635" y="1879"/>
              <a:ext cx="4510" cy="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 pos="749300" algn="l"/>
                  <a:tab pos="1320800" algn="l"/>
                  <a:tab pos="1714500" algn="l"/>
                </a:tabLst>
                <a:defRPr sz="2400">
                  <a:solidFill>
                    <a:schemeClr val="tx1"/>
                  </a:solidFill>
                  <a:latin typeface="Arial" pitchFamily="34" charset="0"/>
                  <a:ea typeface="ＭＳ Ｐゴシック" pitchFamily="34" charset="-128"/>
                </a:defRPr>
              </a:lvl1pPr>
              <a:lvl2pPr marL="742950" indent="-285750" eaLnBrk="0" hangingPunct="0">
                <a:tabLst>
                  <a:tab pos="457200" algn="l"/>
                  <a:tab pos="749300" algn="l"/>
                  <a:tab pos="1320800" algn="l"/>
                  <a:tab pos="1714500" algn="l"/>
                </a:tabLst>
                <a:defRPr sz="2400">
                  <a:solidFill>
                    <a:schemeClr val="tx1"/>
                  </a:solidFill>
                  <a:latin typeface="Arial" pitchFamily="34" charset="0"/>
                  <a:ea typeface="ＭＳ Ｐゴシック" pitchFamily="34" charset="-128"/>
                </a:defRPr>
              </a:lvl2pPr>
              <a:lvl3pPr marL="1143000" indent="-228600" eaLnBrk="0" hangingPunct="0">
                <a:tabLst>
                  <a:tab pos="457200" algn="l"/>
                  <a:tab pos="749300" algn="l"/>
                  <a:tab pos="1320800" algn="l"/>
                  <a:tab pos="1714500" algn="l"/>
                </a:tabLst>
                <a:defRPr sz="2400">
                  <a:solidFill>
                    <a:schemeClr val="tx1"/>
                  </a:solidFill>
                  <a:latin typeface="Arial" pitchFamily="34" charset="0"/>
                  <a:ea typeface="ＭＳ Ｐゴシック" pitchFamily="34" charset="-128"/>
                </a:defRPr>
              </a:lvl3pPr>
              <a:lvl4pPr marL="1600200" indent="-228600" eaLnBrk="0" hangingPunct="0">
                <a:tabLst>
                  <a:tab pos="457200" algn="l"/>
                  <a:tab pos="749300" algn="l"/>
                  <a:tab pos="1320800" algn="l"/>
                  <a:tab pos="1714500" algn="l"/>
                </a:tabLst>
                <a:defRPr sz="2400">
                  <a:solidFill>
                    <a:schemeClr val="tx1"/>
                  </a:solidFill>
                  <a:latin typeface="Arial" pitchFamily="34" charset="0"/>
                  <a:ea typeface="ＭＳ Ｐゴシック" pitchFamily="34" charset="-128"/>
                </a:defRPr>
              </a:lvl4pPr>
              <a:lvl5pPr marL="2057400" indent="-228600" eaLnBrk="0" hangingPunct="0">
                <a:tabLst>
                  <a:tab pos="457200" algn="l"/>
                  <a:tab pos="749300" algn="l"/>
                  <a:tab pos="1320800" algn="l"/>
                  <a:tab pos="1714500" algn="l"/>
                </a:tabLst>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tabLst>
                  <a:tab pos="457200" algn="l"/>
                  <a:tab pos="749300" algn="l"/>
                  <a:tab pos="1320800" algn="l"/>
                  <a:tab pos="1714500" algn="l"/>
                </a:tabLs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tabLst>
                  <a:tab pos="457200" algn="l"/>
                  <a:tab pos="749300" algn="l"/>
                  <a:tab pos="1320800" algn="l"/>
                  <a:tab pos="1714500" algn="l"/>
                </a:tabLs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tabLst>
                  <a:tab pos="457200" algn="l"/>
                  <a:tab pos="749300" algn="l"/>
                  <a:tab pos="1320800" algn="l"/>
                  <a:tab pos="1714500" algn="l"/>
                </a:tabLs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tabLst>
                  <a:tab pos="457200" algn="l"/>
                  <a:tab pos="749300" algn="l"/>
                  <a:tab pos="1320800" algn="l"/>
                  <a:tab pos="1714500" algn="l"/>
                </a:tabLst>
                <a:defRPr sz="2400">
                  <a:solidFill>
                    <a:schemeClr val="tx1"/>
                  </a:solidFill>
                  <a:latin typeface="Arial" pitchFamily="34" charset="0"/>
                  <a:ea typeface="ＭＳ Ｐゴシック" pitchFamily="34" charset="-128"/>
                </a:defRPr>
              </a:lvl9pPr>
            </a:lstStyle>
            <a:p>
              <a:pPr eaLnBrk="1" fontAlgn="base" hangingPunct="1">
                <a:lnSpc>
                  <a:spcPct val="80000"/>
                </a:lnSpc>
                <a:spcBef>
                  <a:spcPct val="50000"/>
                </a:spcBef>
                <a:spcAft>
                  <a:spcPct val="0"/>
                </a:spcAft>
              </a:pPr>
              <a:r>
                <a:rPr lang="en-US" altLang="en-US" sz="2000">
                  <a:solidFill>
                    <a:srgbClr val="333399"/>
                  </a:solidFill>
                  <a:latin typeface="Courier New" pitchFamily="49" charset="0"/>
                </a:rPr>
                <a:t>switch</a:t>
              </a:r>
              <a:r>
                <a:rPr lang="en-US" altLang="en-US" sz="2000">
                  <a:solidFill>
                    <a:prstClr val="black"/>
                  </a:solidFill>
                  <a:latin typeface="Courier New" pitchFamily="49" charset="0"/>
                </a:rPr>
                <a:t> </a:t>
              </a:r>
              <a:r>
                <a:rPr lang="en-US" altLang="en-US" sz="2000">
                  <a:solidFill>
                    <a:srgbClr val="FF0000"/>
                  </a:solidFill>
                  <a:latin typeface="Courier New" pitchFamily="49" charset="0"/>
                </a:rPr>
                <a:t>(</a:t>
              </a:r>
              <a:r>
                <a:rPr lang="en-US" altLang="en-US" sz="2000">
                  <a:solidFill>
                    <a:prstClr val="black"/>
                  </a:solidFill>
                  <a:latin typeface="Courier New" pitchFamily="49" charset="0"/>
                </a:rPr>
                <a:t>N</a:t>
              </a:r>
              <a:r>
                <a:rPr lang="en-US" altLang="en-US" sz="2000">
                  <a:solidFill>
                    <a:srgbClr val="FF0000"/>
                  </a:solidFill>
                  <a:latin typeface="Courier New" pitchFamily="49" charset="0"/>
                </a:rPr>
                <a:t>) {</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	</a:t>
              </a:r>
              <a:r>
                <a:rPr lang="en-US" altLang="en-US" sz="2000">
                  <a:solidFill>
                    <a:srgbClr val="333399"/>
                  </a:solidFill>
                  <a:latin typeface="Courier New" pitchFamily="49" charset="0"/>
                </a:rPr>
                <a:t>case</a:t>
              </a:r>
              <a:r>
                <a:rPr lang="en-US" altLang="en-US" sz="2000">
                  <a:solidFill>
                    <a:prstClr val="black"/>
                  </a:solidFill>
                  <a:latin typeface="Courier New" pitchFamily="49" charset="0"/>
                </a:rPr>
                <a:t> 1: x = 10;</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				</a:t>
              </a:r>
              <a:r>
                <a:rPr lang="en-US" altLang="en-US" sz="2000">
                  <a:solidFill>
                    <a:srgbClr val="333399"/>
                  </a:solidFill>
                  <a:latin typeface="Courier New" pitchFamily="49" charset="0"/>
                </a:rPr>
                <a:t>break</a:t>
              </a:r>
              <a:r>
                <a:rPr lang="en-US" altLang="en-US" sz="2000">
                  <a:solidFill>
                    <a:prstClr val="black"/>
                  </a:solidFill>
                  <a:latin typeface="Courier New" pitchFamily="49" charset="0"/>
                </a:rPr>
                <a:t>;</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	</a:t>
              </a:r>
              <a:r>
                <a:rPr lang="en-US" altLang="en-US" sz="2000">
                  <a:solidFill>
                    <a:srgbClr val="333399"/>
                  </a:solidFill>
                  <a:latin typeface="Courier New" pitchFamily="49" charset="0"/>
                </a:rPr>
                <a:t>case</a:t>
              </a:r>
              <a:r>
                <a:rPr lang="en-US" altLang="en-US" sz="2000">
                  <a:solidFill>
                    <a:prstClr val="black"/>
                  </a:solidFill>
                  <a:latin typeface="Courier New" pitchFamily="49" charset="0"/>
                </a:rPr>
                <a:t> 2: x = 20;</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				</a:t>
              </a:r>
              <a:r>
                <a:rPr lang="en-US" altLang="en-US" sz="2000">
                  <a:solidFill>
                    <a:srgbClr val="333399"/>
                  </a:solidFill>
                  <a:latin typeface="Courier New" pitchFamily="49" charset="0"/>
                </a:rPr>
                <a:t>break</a:t>
              </a:r>
              <a:r>
                <a:rPr lang="en-US" altLang="en-US" sz="2000">
                  <a:solidFill>
                    <a:prstClr val="black"/>
                  </a:solidFill>
                  <a:latin typeface="Courier New" pitchFamily="49" charset="0"/>
                </a:rPr>
                <a:t>;</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	</a:t>
              </a:r>
              <a:r>
                <a:rPr lang="en-US" altLang="en-US" sz="2000">
                  <a:solidFill>
                    <a:srgbClr val="333399"/>
                  </a:solidFill>
                  <a:latin typeface="Courier New" pitchFamily="49" charset="0"/>
                </a:rPr>
                <a:t>case</a:t>
              </a:r>
              <a:r>
                <a:rPr lang="en-US" altLang="en-US" sz="2000">
                  <a:solidFill>
                    <a:prstClr val="black"/>
                  </a:solidFill>
                  <a:latin typeface="Courier New" pitchFamily="49" charset="0"/>
                </a:rPr>
                <a:t> 3: x = 30;</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				</a:t>
              </a:r>
              <a:r>
                <a:rPr lang="en-US" altLang="en-US" sz="2000">
                  <a:solidFill>
                    <a:srgbClr val="333399"/>
                  </a:solidFill>
                  <a:latin typeface="Courier New" pitchFamily="49" charset="0"/>
                </a:rPr>
                <a:t>break</a:t>
              </a:r>
              <a:r>
                <a:rPr lang="en-US" altLang="en-US" sz="2000">
                  <a:solidFill>
                    <a:prstClr val="black"/>
                  </a:solidFill>
                  <a:latin typeface="Courier New" pitchFamily="49" charset="0"/>
                </a:rPr>
                <a:t>;</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a:t>
              </a:r>
            </a:p>
          </p:txBody>
        </p:sp>
      </p:grpSp>
      <p:sp>
        <p:nvSpPr>
          <p:cNvPr id="15" name="Rectangle 4"/>
          <p:cNvSpPr>
            <a:spLocks noChangeArrowheads="1"/>
          </p:cNvSpPr>
          <p:nvPr/>
        </p:nvSpPr>
        <p:spPr bwMode="auto">
          <a:xfrm>
            <a:off x="4343400" y="1066800"/>
            <a:ext cx="4495800" cy="51816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defRPr/>
            </a:pPr>
            <a:endParaRPr lang="en-US">
              <a:solidFill>
                <a:prstClr val="black"/>
              </a:solidFill>
              <a:latin typeface="Calibri" charset="0"/>
              <a:ea typeface="ＭＳ Ｐゴシック" charset="0"/>
              <a:cs typeface="Arial" charset="0"/>
            </a:endParaRPr>
          </a:p>
        </p:txBody>
      </p:sp>
      <p:grpSp>
        <p:nvGrpSpPr>
          <p:cNvPr id="16" name="Group 9"/>
          <p:cNvGrpSpPr>
            <a:grpSpLocks/>
          </p:cNvGrpSpPr>
          <p:nvPr/>
        </p:nvGrpSpPr>
        <p:grpSpPr bwMode="auto">
          <a:xfrm>
            <a:off x="4467225" y="1143000"/>
            <a:ext cx="4143375" cy="5021263"/>
            <a:chOff x="2814" y="630"/>
            <a:chExt cx="2610" cy="3163"/>
          </a:xfrm>
        </p:grpSpPr>
        <p:sp>
          <p:nvSpPr>
            <p:cNvPr id="17" name="AutoShape 10"/>
            <p:cNvSpPr>
              <a:spLocks noChangeArrowheads="1"/>
            </p:cNvSpPr>
            <p:nvPr/>
          </p:nvSpPr>
          <p:spPr bwMode="auto">
            <a:xfrm>
              <a:off x="4290" y="1138"/>
              <a:ext cx="680" cy="258"/>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lgn="ctr">
                <a:defRPr/>
              </a:pPr>
              <a:r>
                <a:rPr lang="en-US" altLang="ja-JP" sz="1400">
                  <a:solidFill>
                    <a:srgbClr val="000000"/>
                  </a:solidFill>
                </a:rPr>
                <a:t>x = 10;</a:t>
              </a:r>
            </a:p>
          </p:txBody>
        </p:sp>
        <p:sp>
          <p:nvSpPr>
            <p:cNvPr id="18" name="Text Box 11"/>
            <p:cNvSpPr txBox="1">
              <a:spLocks noChangeArrowheads="1"/>
            </p:cNvSpPr>
            <p:nvPr/>
          </p:nvSpPr>
          <p:spPr bwMode="auto">
            <a:xfrm>
              <a:off x="2814" y="1500"/>
              <a:ext cx="4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false</a:t>
              </a:r>
            </a:p>
          </p:txBody>
        </p:sp>
        <p:sp>
          <p:nvSpPr>
            <p:cNvPr id="19" name="Text Box 12"/>
            <p:cNvSpPr txBox="1">
              <a:spLocks noChangeArrowheads="1"/>
            </p:cNvSpPr>
            <p:nvPr/>
          </p:nvSpPr>
          <p:spPr bwMode="auto">
            <a:xfrm>
              <a:off x="3770" y="940"/>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true</a:t>
              </a:r>
            </a:p>
          </p:txBody>
        </p:sp>
        <p:sp>
          <p:nvSpPr>
            <p:cNvPr id="20" name="Oval 13"/>
            <p:cNvSpPr>
              <a:spLocks noChangeArrowheads="1"/>
            </p:cNvSpPr>
            <p:nvPr/>
          </p:nvSpPr>
          <p:spPr bwMode="auto">
            <a:xfrm>
              <a:off x="2927" y="1065"/>
              <a:ext cx="790" cy="367"/>
            </a:xfrm>
            <a:prstGeom prst="ellipse">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fontAlgn="base">
                <a:spcBef>
                  <a:spcPct val="0"/>
                </a:spcBef>
                <a:spcAft>
                  <a:spcPct val="0"/>
                </a:spcAft>
                <a:defRPr/>
              </a:pPr>
              <a:r>
                <a:rPr lang="en-US" altLang="ja-JP" sz="1400" dirty="0">
                  <a:solidFill>
                    <a:srgbClr val="000000"/>
                  </a:solidFill>
                  <a:latin typeface="Calibri" charset="0"/>
                  <a:ea typeface="ＭＳ Ｐゴシック" charset="0"/>
                  <a:cs typeface="ＭＳ Ｐゴシック" charset="0"/>
                </a:rPr>
                <a:t>N  == 1 ?</a:t>
              </a:r>
              <a:endParaRPr lang="en-US" sz="1400" dirty="0">
                <a:solidFill>
                  <a:srgbClr val="000000"/>
                </a:solidFill>
                <a:latin typeface="Calibri" charset="0"/>
                <a:ea typeface="ＭＳ Ｐゴシック" charset="0"/>
                <a:cs typeface="ＭＳ Ｐゴシック" charset="0"/>
              </a:endParaRPr>
            </a:p>
          </p:txBody>
        </p:sp>
        <p:sp>
          <p:nvSpPr>
            <p:cNvPr id="21" name="Line 14"/>
            <p:cNvSpPr>
              <a:spLocks noChangeShapeType="1"/>
            </p:cNvSpPr>
            <p:nvPr/>
          </p:nvSpPr>
          <p:spPr bwMode="auto">
            <a:xfrm>
              <a:off x="3322" y="630"/>
              <a:ext cx="0" cy="371"/>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22" name="AutoShape 15"/>
            <p:cNvSpPr>
              <a:spLocks noChangeArrowheads="1"/>
            </p:cNvSpPr>
            <p:nvPr/>
          </p:nvSpPr>
          <p:spPr bwMode="auto">
            <a:xfrm>
              <a:off x="4290" y="1914"/>
              <a:ext cx="680" cy="258"/>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lgn="ctr">
                <a:defRPr/>
              </a:pPr>
              <a:r>
                <a:rPr lang="en-US" altLang="ja-JP" sz="1400">
                  <a:solidFill>
                    <a:srgbClr val="000000"/>
                  </a:solidFill>
                </a:rPr>
                <a:t>x = 20;</a:t>
              </a:r>
            </a:p>
          </p:txBody>
        </p:sp>
        <p:sp>
          <p:nvSpPr>
            <p:cNvPr id="23" name="AutoShape 16"/>
            <p:cNvSpPr>
              <a:spLocks noChangeArrowheads="1"/>
            </p:cNvSpPr>
            <p:nvPr/>
          </p:nvSpPr>
          <p:spPr bwMode="auto">
            <a:xfrm>
              <a:off x="4290" y="2682"/>
              <a:ext cx="680" cy="258"/>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lgn="ctr">
                <a:defRPr/>
              </a:pPr>
              <a:r>
                <a:rPr lang="en-US" altLang="ja-JP" sz="1400">
                  <a:solidFill>
                    <a:srgbClr val="000000"/>
                  </a:solidFill>
                </a:rPr>
                <a:t>x = 30;</a:t>
              </a:r>
            </a:p>
          </p:txBody>
        </p:sp>
        <p:sp>
          <p:nvSpPr>
            <p:cNvPr id="24" name="Oval 17"/>
            <p:cNvSpPr>
              <a:spLocks noChangeArrowheads="1"/>
            </p:cNvSpPr>
            <p:nvPr/>
          </p:nvSpPr>
          <p:spPr bwMode="auto">
            <a:xfrm>
              <a:off x="2927" y="1833"/>
              <a:ext cx="790" cy="367"/>
            </a:xfrm>
            <a:prstGeom prst="ellipse">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fontAlgn="base">
                <a:spcBef>
                  <a:spcPct val="0"/>
                </a:spcBef>
                <a:spcAft>
                  <a:spcPct val="0"/>
                </a:spcAft>
                <a:defRPr/>
              </a:pPr>
              <a:r>
                <a:rPr lang="en-US" altLang="ja-JP" sz="1400">
                  <a:solidFill>
                    <a:srgbClr val="000000"/>
                  </a:solidFill>
                  <a:latin typeface="Calibri" charset="0"/>
                  <a:ea typeface="ＭＳ Ｐゴシック" charset="0"/>
                  <a:cs typeface="ＭＳ Ｐゴシック" charset="0"/>
                </a:rPr>
                <a:t>N  == 2 ?</a:t>
              </a:r>
              <a:endParaRPr lang="en-US" sz="1400">
                <a:solidFill>
                  <a:srgbClr val="000000"/>
                </a:solidFill>
                <a:latin typeface="Calibri" charset="0"/>
                <a:ea typeface="ＭＳ Ｐゴシック" charset="0"/>
                <a:cs typeface="ＭＳ Ｐゴシック" charset="0"/>
              </a:endParaRPr>
            </a:p>
          </p:txBody>
        </p:sp>
        <p:sp>
          <p:nvSpPr>
            <p:cNvPr id="25" name="Oval 18"/>
            <p:cNvSpPr>
              <a:spLocks noChangeArrowheads="1"/>
            </p:cNvSpPr>
            <p:nvPr/>
          </p:nvSpPr>
          <p:spPr bwMode="auto">
            <a:xfrm>
              <a:off x="2927" y="2601"/>
              <a:ext cx="790" cy="367"/>
            </a:xfrm>
            <a:prstGeom prst="ellipse">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fontAlgn="base">
                <a:spcBef>
                  <a:spcPct val="0"/>
                </a:spcBef>
                <a:spcAft>
                  <a:spcPct val="0"/>
                </a:spcAft>
                <a:defRPr/>
              </a:pPr>
              <a:r>
                <a:rPr lang="en-US" altLang="ja-JP" sz="1400">
                  <a:solidFill>
                    <a:srgbClr val="000000"/>
                  </a:solidFill>
                  <a:latin typeface="Calibri" charset="0"/>
                  <a:ea typeface="ＭＳ Ｐゴシック" charset="0"/>
                  <a:cs typeface="ＭＳ Ｐゴシック" charset="0"/>
                </a:rPr>
                <a:t>N  == 3 ?</a:t>
              </a:r>
              <a:endParaRPr lang="en-US" sz="1400">
                <a:solidFill>
                  <a:srgbClr val="000000"/>
                </a:solidFill>
                <a:latin typeface="Calibri" charset="0"/>
                <a:ea typeface="ＭＳ Ｐゴシック" charset="0"/>
                <a:cs typeface="ＭＳ Ｐゴシック" charset="0"/>
              </a:endParaRPr>
            </a:p>
          </p:txBody>
        </p:sp>
        <p:sp>
          <p:nvSpPr>
            <p:cNvPr id="26" name="Line 19"/>
            <p:cNvSpPr>
              <a:spLocks noChangeShapeType="1"/>
            </p:cNvSpPr>
            <p:nvPr/>
          </p:nvSpPr>
          <p:spPr bwMode="auto">
            <a:xfrm>
              <a:off x="3702" y="1254"/>
              <a:ext cx="504" cy="3"/>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27" name="Line 20"/>
            <p:cNvSpPr>
              <a:spLocks noChangeShapeType="1"/>
            </p:cNvSpPr>
            <p:nvPr/>
          </p:nvSpPr>
          <p:spPr bwMode="auto">
            <a:xfrm>
              <a:off x="3322" y="1430"/>
              <a:ext cx="0" cy="371"/>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28" name="Line 21"/>
            <p:cNvSpPr>
              <a:spLocks noChangeShapeType="1"/>
            </p:cNvSpPr>
            <p:nvPr/>
          </p:nvSpPr>
          <p:spPr bwMode="auto">
            <a:xfrm>
              <a:off x="3322" y="2198"/>
              <a:ext cx="0" cy="371"/>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29" name="Line 22"/>
            <p:cNvSpPr>
              <a:spLocks noChangeShapeType="1"/>
            </p:cNvSpPr>
            <p:nvPr/>
          </p:nvSpPr>
          <p:spPr bwMode="auto">
            <a:xfrm>
              <a:off x="3322" y="2974"/>
              <a:ext cx="0" cy="819"/>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30" name="Line 23"/>
            <p:cNvSpPr>
              <a:spLocks noChangeShapeType="1"/>
            </p:cNvSpPr>
            <p:nvPr/>
          </p:nvSpPr>
          <p:spPr bwMode="auto">
            <a:xfrm>
              <a:off x="3718" y="2014"/>
              <a:ext cx="504" cy="3"/>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31" name="Line 24"/>
            <p:cNvSpPr>
              <a:spLocks noChangeShapeType="1"/>
            </p:cNvSpPr>
            <p:nvPr/>
          </p:nvSpPr>
          <p:spPr bwMode="auto">
            <a:xfrm>
              <a:off x="3742" y="2782"/>
              <a:ext cx="504" cy="3"/>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32" name="Line 25"/>
            <p:cNvSpPr>
              <a:spLocks noChangeShapeType="1"/>
            </p:cNvSpPr>
            <p:nvPr/>
          </p:nvSpPr>
          <p:spPr bwMode="auto">
            <a:xfrm>
              <a:off x="4630" y="1398"/>
              <a:ext cx="0" cy="139"/>
            </a:xfrm>
            <a:prstGeom prst="line">
              <a:avLst/>
            </a:prstGeom>
            <a:noFill/>
            <a:ln w="57150">
              <a:solidFill>
                <a:srgbClr val="CCECFF"/>
              </a:solidFill>
              <a:miter lim="800000"/>
              <a:headEnd/>
              <a:tailEn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33" name="Text Box 26"/>
            <p:cNvSpPr txBox="1">
              <a:spLocks noChangeArrowheads="1"/>
            </p:cNvSpPr>
            <p:nvPr/>
          </p:nvSpPr>
          <p:spPr bwMode="auto">
            <a:xfrm>
              <a:off x="2814" y="3036"/>
              <a:ext cx="4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false</a:t>
              </a:r>
            </a:p>
          </p:txBody>
        </p:sp>
        <p:sp>
          <p:nvSpPr>
            <p:cNvPr id="34" name="Text Box 27"/>
            <p:cNvSpPr txBox="1">
              <a:spLocks noChangeArrowheads="1"/>
            </p:cNvSpPr>
            <p:nvPr/>
          </p:nvSpPr>
          <p:spPr bwMode="auto">
            <a:xfrm>
              <a:off x="2814" y="2260"/>
              <a:ext cx="4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false</a:t>
              </a:r>
            </a:p>
          </p:txBody>
        </p:sp>
        <p:sp>
          <p:nvSpPr>
            <p:cNvPr id="35" name="Text Box 28"/>
            <p:cNvSpPr txBox="1">
              <a:spLocks noChangeArrowheads="1"/>
            </p:cNvSpPr>
            <p:nvPr/>
          </p:nvSpPr>
          <p:spPr bwMode="auto">
            <a:xfrm>
              <a:off x="3770" y="1692"/>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true</a:t>
              </a:r>
            </a:p>
          </p:txBody>
        </p:sp>
        <p:sp>
          <p:nvSpPr>
            <p:cNvPr id="36" name="Text Box 29"/>
            <p:cNvSpPr txBox="1">
              <a:spLocks noChangeArrowheads="1"/>
            </p:cNvSpPr>
            <p:nvPr/>
          </p:nvSpPr>
          <p:spPr bwMode="auto">
            <a:xfrm>
              <a:off x="3770" y="2476"/>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true</a:t>
              </a:r>
            </a:p>
          </p:txBody>
        </p:sp>
        <p:sp>
          <p:nvSpPr>
            <p:cNvPr id="37" name="AutoShape 30"/>
            <p:cNvSpPr>
              <a:spLocks noChangeArrowheads="1"/>
            </p:cNvSpPr>
            <p:nvPr/>
          </p:nvSpPr>
          <p:spPr bwMode="auto">
            <a:xfrm>
              <a:off x="4290" y="1538"/>
              <a:ext cx="680" cy="178"/>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lgn="ctr">
                <a:defRPr/>
              </a:pPr>
              <a:r>
                <a:rPr lang="en-US" altLang="ja-JP" sz="1400">
                  <a:solidFill>
                    <a:srgbClr val="000000"/>
                  </a:solidFill>
                </a:rPr>
                <a:t>break;</a:t>
              </a:r>
            </a:p>
          </p:txBody>
        </p:sp>
        <p:sp>
          <p:nvSpPr>
            <p:cNvPr id="38" name="Line 31"/>
            <p:cNvSpPr>
              <a:spLocks noChangeShapeType="1"/>
            </p:cNvSpPr>
            <p:nvPr/>
          </p:nvSpPr>
          <p:spPr bwMode="auto">
            <a:xfrm>
              <a:off x="4630" y="2174"/>
              <a:ext cx="0" cy="139"/>
            </a:xfrm>
            <a:prstGeom prst="line">
              <a:avLst/>
            </a:prstGeom>
            <a:noFill/>
            <a:ln w="57150">
              <a:solidFill>
                <a:srgbClr val="CCECFF"/>
              </a:solidFill>
              <a:miter lim="800000"/>
              <a:headEnd/>
              <a:tailEn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39" name="AutoShape 32"/>
            <p:cNvSpPr>
              <a:spLocks noChangeArrowheads="1"/>
            </p:cNvSpPr>
            <p:nvPr/>
          </p:nvSpPr>
          <p:spPr bwMode="auto">
            <a:xfrm>
              <a:off x="4290" y="2314"/>
              <a:ext cx="680" cy="178"/>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lgn="ctr">
                <a:defRPr/>
              </a:pPr>
              <a:r>
                <a:rPr lang="en-US" altLang="ja-JP" sz="1400">
                  <a:solidFill>
                    <a:srgbClr val="000000"/>
                  </a:solidFill>
                </a:rPr>
                <a:t>break;</a:t>
              </a:r>
            </a:p>
          </p:txBody>
        </p:sp>
        <p:sp>
          <p:nvSpPr>
            <p:cNvPr id="40" name="Line 33"/>
            <p:cNvSpPr>
              <a:spLocks noChangeShapeType="1"/>
            </p:cNvSpPr>
            <p:nvPr/>
          </p:nvSpPr>
          <p:spPr bwMode="auto">
            <a:xfrm>
              <a:off x="4630" y="2934"/>
              <a:ext cx="0" cy="139"/>
            </a:xfrm>
            <a:prstGeom prst="line">
              <a:avLst/>
            </a:prstGeom>
            <a:noFill/>
            <a:ln w="57150">
              <a:solidFill>
                <a:srgbClr val="CCECFF"/>
              </a:solidFill>
              <a:miter lim="800000"/>
              <a:headEnd/>
              <a:tailEn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41" name="AutoShape 34"/>
            <p:cNvSpPr>
              <a:spLocks noChangeArrowheads="1"/>
            </p:cNvSpPr>
            <p:nvPr/>
          </p:nvSpPr>
          <p:spPr bwMode="auto">
            <a:xfrm>
              <a:off x="4290" y="3074"/>
              <a:ext cx="680" cy="178"/>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lgn="ctr">
                <a:defRPr/>
              </a:pPr>
              <a:r>
                <a:rPr lang="en-US" altLang="ja-JP" sz="1400">
                  <a:solidFill>
                    <a:srgbClr val="000000"/>
                  </a:solidFill>
                </a:rPr>
                <a:t>break;</a:t>
              </a:r>
            </a:p>
          </p:txBody>
        </p:sp>
        <p:sp>
          <p:nvSpPr>
            <p:cNvPr id="42" name="Line 35"/>
            <p:cNvSpPr>
              <a:spLocks noChangeShapeType="1"/>
            </p:cNvSpPr>
            <p:nvPr/>
          </p:nvSpPr>
          <p:spPr bwMode="auto">
            <a:xfrm flipV="1">
              <a:off x="4974" y="3161"/>
              <a:ext cx="392" cy="5"/>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43" name="Line 36"/>
            <p:cNvSpPr>
              <a:spLocks noChangeShapeType="1"/>
            </p:cNvSpPr>
            <p:nvPr/>
          </p:nvSpPr>
          <p:spPr bwMode="auto">
            <a:xfrm>
              <a:off x="4974" y="2414"/>
              <a:ext cx="368" cy="3"/>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44" name="Freeform 37"/>
            <p:cNvSpPr>
              <a:spLocks/>
            </p:cNvSpPr>
            <p:nvPr/>
          </p:nvSpPr>
          <p:spPr bwMode="auto">
            <a:xfrm>
              <a:off x="3408" y="1640"/>
              <a:ext cx="2016" cy="1888"/>
            </a:xfrm>
            <a:custGeom>
              <a:avLst/>
              <a:gdLst>
                <a:gd name="T0" fmla="*/ 1555 w 1960"/>
                <a:gd name="T1" fmla="*/ 0 h 1888"/>
                <a:gd name="T2" fmla="*/ 2016 w 1960"/>
                <a:gd name="T3" fmla="*/ 0 h 1888"/>
                <a:gd name="T4" fmla="*/ 2016 w 1960"/>
                <a:gd name="T5" fmla="*/ 1888 h 1888"/>
                <a:gd name="T6" fmla="*/ 0 w 1960"/>
                <a:gd name="T7" fmla="*/ 1888 h 18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0" h="1888">
                  <a:moveTo>
                    <a:pt x="1512" y="0"/>
                  </a:moveTo>
                  <a:lnTo>
                    <a:pt x="1960" y="0"/>
                  </a:lnTo>
                  <a:lnTo>
                    <a:pt x="1960" y="1888"/>
                  </a:lnTo>
                  <a:lnTo>
                    <a:pt x="0" y="1888"/>
                  </a:lnTo>
                </a:path>
              </a:pathLst>
            </a:custGeom>
            <a:noFill/>
            <a:ln w="57150" cap="flat" cmpd="sng">
              <a:solidFill>
                <a:srgbClr val="CCECFF"/>
              </a:solidFill>
              <a:prstDash val="solid"/>
              <a:miter lim="800000"/>
              <a:headEnd type="none" w="med" len="med"/>
              <a:tailEnd type="triangle" w="med" len="med"/>
            </a:ln>
            <a:effectLst>
              <a:outerShdw dist="45791" dir="3378596" algn="ctr" rotWithShape="0">
                <a:schemeClr val="tx1"/>
              </a:outerShdw>
            </a:effectLst>
            <a:extLst>
              <a:ext uri="{909E8E84-426E-40DD-AFC4-6F175D3DCCD1}">
                <a14:hiddenFill xmlns:a14="http://schemas.microsoft.com/office/drawing/2010/main">
                  <a:solidFill>
                    <a:srgbClr val="FFFFFF"/>
                  </a:solid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grpSp>
    </p:spTree>
    <p:custDataLst>
      <p:tags r:id="rId1"/>
    </p:custDataLst>
    <p:extLst>
      <p:ext uri="{BB962C8B-B14F-4D97-AF65-F5344CB8AC3E}">
        <p14:creationId xmlns:p14="http://schemas.microsoft.com/office/powerpoint/2010/main" val="428720819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1520" y="1207293"/>
            <a:ext cx="8640960" cy="4525963"/>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 basic steps to solve a problem are:</a:t>
            </a:r>
          </a:p>
          <a:p>
            <a:pPr marL="598932" lvl="1" indent="-342900" algn="just">
              <a:lnSpc>
                <a:spcPct val="90000"/>
              </a:lnSpc>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Problem Definition:</a:t>
            </a:r>
            <a:r>
              <a:rPr lang="en-US" sz="2000" dirty="0">
                <a:latin typeface="Tahoma" panose="020B0604030504040204" pitchFamily="34" charset="0"/>
                <a:ea typeface="Tahoma" panose="020B0604030504040204" pitchFamily="34" charset="0"/>
                <a:cs typeface="Tahoma" panose="020B0604030504040204" pitchFamily="34" charset="0"/>
              </a:rPr>
              <a:t> Define the main problem</a:t>
            </a:r>
          </a:p>
          <a:p>
            <a:pPr marL="598932" lvl="1" indent="-342900" algn="just">
              <a:lnSpc>
                <a:spcPct val="90000"/>
              </a:lnSpc>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Problem Analysis:</a:t>
            </a:r>
            <a:r>
              <a:rPr lang="en-US" sz="2000" dirty="0">
                <a:latin typeface="Tahoma" panose="020B0604030504040204" pitchFamily="34" charset="0"/>
                <a:ea typeface="Tahoma" panose="020B0604030504040204" pitchFamily="34" charset="0"/>
                <a:cs typeface="Tahoma" panose="020B0604030504040204" pitchFamily="34" charset="0"/>
              </a:rPr>
              <a:t> </a:t>
            </a:r>
          </a:p>
          <a:p>
            <a:pPr marL="836676" lvl="2" indent="-342900" algn="just">
              <a:lnSpc>
                <a:spcPct val="90000"/>
              </a:lnSpc>
              <a:buClr>
                <a:srgbClr val="FF0000"/>
              </a:buClr>
              <a:buFont typeface="Wingdings" panose="05000000000000000000" pitchFamily="2" charset="2"/>
              <a:buChar char="§"/>
            </a:pPr>
            <a:r>
              <a:rPr lang="en-US" sz="2000" dirty="0">
                <a:latin typeface="Tahoma" panose="020B0604030504040204" pitchFamily="34" charset="0"/>
                <a:ea typeface="Tahoma" panose="020B0604030504040204" pitchFamily="34" charset="0"/>
                <a:cs typeface="Tahoma" panose="020B0604030504040204" pitchFamily="34" charset="0"/>
              </a:rPr>
              <a:t>Identify the inputs</a:t>
            </a:r>
          </a:p>
          <a:p>
            <a:pPr marL="836676" lvl="2" indent="-342900" algn="just">
              <a:lnSpc>
                <a:spcPct val="90000"/>
              </a:lnSpc>
              <a:buClr>
                <a:srgbClr val="FF0000"/>
              </a:buClr>
              <a:buFont typeface="Wingdings" panose="05000000000000000000" pitchFamily="2" charset="2"/>
              <a:buChar char="§"/>
            </a:pPr>
            <a:r>
              <a:rPr lang="en-US" sz="2000" dirty="0">
                <a:latin typeface="Tahoma" panose="020B0604030504040204" pitchFamily="34" charset="0"/>
                <a:ea typeface="Tahoma" panose="020B0604030504040204" pitchFamily="34" charset="0"/>
                <a:cs typeface="Tahoma" panose="020B0604030504040204" pitchFamily="34" charset="0"/>
              </a:rPr>
              <a:t>Identify the outputs</a:t>
            </a:r>
          </a:p>
          <a:p>
            <a:pPr marL="836676" lvl="2" indent="-342900" algn="just">
              <a:lnSpc>
                <a:spcPct val="90000"/>
              </a:lnSpc>
              <a:buClr>
                <a:srgbClr val="FF0000"/>
              </a:buClr>
              <a:buFont typeface="Wingdings" panose="05000000000000000000" pitchFamily="2" charset="2"/>
              <a:buChar char="§"/>
            </a:pPr>
            <a:r>
              <a:rPr lang="en-US" sz="2000" dirty="0">
                <a:latin typeface="Tahoma" panose="020B0604030504040204" pitchFamily="34" charset="0"/>
                <a:ea typeface="Tahoma" panose="020B0604030504040204" pitchFamily="34" charset="0"/>
                <a:cs typeface="Tahoma" panose="020B0604030504040204" pitchFamily="34" charset="0"/>
              </a:rPr>
              <a:t>Identify the processing operations</a:t>
            </a:r>
          </a:p>
          <a:p>
            <a:pPr marL="598932" lvl="1" indent="-342900" algn="just">
              <a:lnSpc>
                <a:spcPct val="90000"/>
              </a:lnSpc>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Solution Design: </a:t>
            </a:r>
          </a:p>
          <a:p>
            <a:pPr marL="836676" lvl="2" indent="-342900" algn="just">
              <a:lnSpc>
                <a:spcPct val="90000"/>
              </a:lnSpc>
              <a:buClr>
                <a:srgbClr val="FF0000"/>
              </a:buClr>
              <a:buFont typeface="Wingdings" panose="05000000000000000000" pitchFamily="2" charset="2"/>
              <a:buChar char="§"/>
            </a:pPr>
            <a:r>
              <a:rPr lang="en-US" sz="2000" dirty="0">
                <a:latin typeface="Tahoma" panose="020B0604030504040204" pitchFamily="34" charset="0"/>
                <a:ea typeface="Tahoma" panose="020B0604030504040204" pitchFamily="34" charset="0"/>
                <a:cs typeface="Tahoma" panose="020B0604030504040204" pitchFamily="34" charset="0"/>
              </a:rPr>
              <a:t>Identify the detailed steps that the computer will follow to reach the expected result</a:t>
            </a:r>
            <a:endParaRPr lang="x-none" sz="2000" dirty="0">
              <a:latin typeface="Tahoma" panose="020B0604030504040204" pitchFamily="34" charset="0"/>
              <a:ea typeface="Tahoma" panose="020B0604030504040204" pitchFamily="34" charset="0"/>
              <a:cs typeface="Tahoma" panose="020B0604030504040204" pitchFamily="34" charset="0"/>
            </a:endParaRPr>
          </a:p>
          <a:p>
            <a:pPr marL="109728" indent="0" algn="just">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p:txBody>
          <a:bodyPr>
            <a:normAutofit/>
          </a:bodyPr>
          <a:lstStyle/>
          <a:p>
            <a:fld id="{125A1C68-F048-4C66-8544-2D3BD35A5879}" type="slidenum">
              <a:rPr lang="en-US" smtClean="0"/>
              <a:pPr/>
              <a:t>24</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Introduction</a:t>
            </a:r>
          </a:p>
        </p:txBody>
      </p:sp>
      <p:cxnSp>
        <p:nvCxnSpPr>
          <p:cNvPr id="8" name="Straight Connector 7"/>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240</a:t>
            </a:fld>
            <a:endParaRPr lang="en-US"/>
          </a:p>
        </p:txBody>
      </p:sp>
      <p:sp>
        <p:nvSpPr>
          <p:cNvPr id="2" name="Title 1"/>
          <p:cNvSpPr>
            <a:spLocks noGrp="1"/>
          </p:cNvSpPr>
          <p:nvPr>
            <p:ph type="title"/>
          </p:nvPr>
        </p:nvSpPr>
        <p:spPr>
          <a:xfrm>
            <a:off x="251520" y="116632"/>
            <a:ext cx="8761512" cy="774576"/>
          </a:xfrm>
        </p:spPr>
        <p:txBody>
          <a:bodyPr vert="horz" rtlCol="0" anchor="ctr">
            <a:noAutofit/>
            <a:scene3d>
              <a:camera prst="orthographicFront"/>
              <a:lightRig rig="soft" dir="t"/>
            </a:scene3d>
            <a:sp3d prstMaterial="softEdge">
              <a:bevelT w="25400" h="25400"/>
            </a:sp3d>
          </a:bodyPr>
          <a:lstStyle/>
          <a:p>
            <a:r>
              <a:rPr lang="en-US" sz="4000" dirty="0">
                <a:solidFill>
                  <a:srgbClr val="00B0F0"/>
                </a:solidFill>
                <a:latin typeface="Tahoma" charset="0"/>
                <a:cs typeface="Arial" charset="0"/>
              </a:rPr>
              <a:t>switch </a:t>
            </a:r>
            <a:r>
              <a:rPr lang="en-US" sz="4000" dirty="0">
                <a:solidFill>
                  <a:srgbClr val="FF0000"/>
                </a:solidFill>
                <a:latin typeface="Tahoma" charset="0"/>
                <a:cs typeface="Arial" charset="0"/>
              </a:rPr>
              <a:t>With NO </a:t>
            </a:r>
            <a:r>
              <a:rPr lang="en-US" sz="4000" dirty="0">
                <a:solidFill>
                  <a:srgbClr val="00B0F0"/>
                </a:solidFill>
                <a:latin typeface="Tahoma" charset="0"/>
                <a:cs typeface="Arial" charset="0"/>
              </a:rPr>
              <a:t>Break Statement</a:t>
            </a:r>
            <a:endParaRPr lang="en-US" sz="2800" dirty="0">
              <a:solidFill>
                <a:srgbClr val="00B0F0"/>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45" name="Group 6"/>
          <p:cNvGrpSpPr>
            <a:grpSpLocks/>
          </p:cNvGrpSpPr>
          <p:nvPr/>
        </p:nvGrpSpPr>
        <p:grpSpPr bwMode="auto">
          <a:xfrm>
            <a:off x="685800" y="2286000"/>
            <a:ext cx="3503613" cy="2054225"/>
            <a:chOff x="571" y="1779"/>
            <a:chExt cx="4687" cy="2048"/>
          </a:xfrm>
        </p:grpSpPr>
        <p:sp>
          <p:nvSpPr>
            <p:cNvPr id="46" name="Rectangle 7"/>
            <p:cNvSpPr>
              <a:spLocks noChangeArrowheads="1"/>
            </p:cNvSpPr>
            <p:nvPr/>
          </p:nvSpPr>
          <p:spPr bwMode="auto">
            <a:xfrm>
              <a:off x="571" y="1779"/>
              <a:ext cx="4687" cy="2021"/>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defRPr/>
              </a:pPr>
              <a:endParaRPr lang="en-US">
                <a:solidFill>
                  <a:prstClr val="black"/>
                </a:solidFill>
                <a:latin typeface="Calibri" charset="0"/>
                <a:ea typeface="ＭＳ Ｐゴシック" charset="0"/>
                <a:cs typeface="Arial" charset="0"/>
              </a:endParaRPr>
            </a:p>
          </p:txBody>
        </p:sp>
        <p:sp>
          <p:nvSpPr>
            <p:cNvPr id="47" name="Rectangle 8"/>
            <p:cNvSpPr>
              <a:spLocks noChangeArrowheads="1"/>
            </p:cNvSpPr>
            <p:nvPr/>
          </p:nvSpPr>
          <p:spPr bwMode="auto">
            <a:xfrm>
              <a:off x="635" y="1879"/>
              <a:ext cx="4510" cy="1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7200" algn="l"/>
                  <a:tab pos="749300" algn="l"/>
                  <a:tab pos="1320800" algn="l"/>
                </a:tabLst>
                <a:defRPr sz="2400">
                  <a:solidFill>
                    <a:schemeClr val="tx1"/>
                  </a:solidFill>
                  <a:latin typeface="Arial" pitchFamily="34" charset="0"/>
                  <a:ea typeface="ＭＳ Ｐゴシック" pitchFamily="34" charset="-128"/>
                </a:defRPr>
              </a:lvl1pPr>
              <a:lvl2pPr marL="742950" indent="-285750" eaLnBrk="0" hangingPunct="0">
                <a:tabLst>
                  <a:tab pos="457200" algn="l"/>
                  <a:tab pos="749300" algn="l"/>
                  <a:tab pos="1320800" algn="l"/>
                </a:tabLst>
                <a:defRPr sz="2400">
                  <a:solidFill>
                    <a:schemeClr val="tx1"/>
                  </a:solidFill>
                  <a:latin typeface="Arial" pitchFamily="34" charset="0"/>
                  <a:ea typeface="ＭＳ Ｐゴシック" pitchFamily="34" charset="-128"/>
                </a:defRPr>
              </a:lvl2pPr>
              <a:lvl3pPr marL="1143000" indent="-228600" eaLnBrk="0" hangingPunct="0">
                <a:tabLst>
                  <a:tab pos="457200" algn="l"/>
                  <a:tab pos="749300" algn="l"/>
                  <a:tab pos="1320800" algn="l"/>
                </a:tabLst>
                <a:defRPr sz="2400">
                  <a:solidFill>
                    <a:schemeClr val="tx1"/>
                  </a:solidFill>
                  <a:latin typeface="Arial" pitchFamily="34" charset="0"/>
                  <a:ea typeface="ＭＳ Ｐゴシック" pitchFamily="34" charset="-128"/>
                </a:defRPr>
              </a:lvl3pPr>
              <a:lvl4pPr marL="1600200" indent="-228600" eaLnBrk="0" hangingPunct="0">
                <a:tabLst>
                  <a:tab pos="457200" algn="l"/>
                  <a:tab pos="749300" algn="l"/>
                  <a:tab pos="1320800" algn="l"/>
                </a:tabLst>
                <a:defRPr sz="2400">
                  <a:solidFill>
                    <a:schemeClr val="tx1"/>
                  </a:solidFill>
                  <a:latin typeface="Arial" pitchFamily="34" charset="0"/>
                  <a:ea typeface="ＭＳ Ｐゴシック" pitchFamily="34" charset="-128"/>
                </a:defRPr>
              </a:lvl4pPr>
              <a:lvl5pPr marL="2057400" indent="-228600" eaLnBrk="0" hangingPunct="0">
                <a:tabLst>
                  <a:tab pos="457200" algn="l"/>
                  <a:tab pos="749300" algn="l"/>
                  <a:tab pos="1320800" algn="l"/>
                </a:tabLst>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tabLst>
                  <a:tab pos="457200" algn="l"/>
                  <a:tab pos="749300" algn="l"/>
                  <a:tab pos="1320800" algn="l"/>
                </a:tabLs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tabLst>
                  <a:tab pos="457200" algn="l"/>
                  <a:tab pos="749300" algn="l"/>
                  <a:tab pos="1320800" algn="l"/>
                </a:tabLs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tabLst>
                  <a:tab pos="457200" algn="l"/>
                  <a:tab pos="749300" algn="l"/>
                  <a:tab pos="1320800" algn="l"/>
                </a:tabLs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tabLst>
                  <a:tab pos="457200" algn="l"/>
                  <a:tab pos="749300" algn="l"/>
                  <a:tab pos="1320800" algn="l"/>
                </a:tabLst>
                <a:defRPr sz="2400">
                  <a:solidFill>
                    <a:schemeClr val="tx1"/>
                  </a:solidFill>
                  <a:latin typeface="Arial" pitchFamily="34" charset="0"/>
                  <a:ea typeface="ＭＳ Ｐゴシック" pitchFamily="34" charset="-128"/>
                </a:defRPr>
              </a:lvl9pPr>
            </a:lstStyle>
            <a:p>
              <a:pPr eaLnBrk="1" fontAlgn="base" hangingPunct="1">
                <a:lnSpc>
                  <a:spcPct val="80000"/>
                </a:lnSpc>
                <a:spcBef>
                  <a:spcPct val="50000"/>
                </a:spcBef>
                <a:spcAft>
                  <a:spcPct val="0"/>
                </a:spcAft>
              </a:pPr>
              <a:r>
                <a:rPr lang="en-US" altLang="en-US" sz="2000">
                  <a:solidFill>
                    <a:srgbClr val="333399"/>
                  </a:solidFill>
                  <a:latin typeface="Courier New" pitchFamily="49" charset="0"/>
                </a:rPr>
                <a:t>switch</a:t>
              </a:r>
              <a:r>
                <a:rPr lang="en-US" altLang="en-US" sz="2000">
                  <a:solidFill>
                    <a:prstClr val="black"/>
                  </a:solidFill>
                  <a:latin typeface="Courier New" pitchFamily="49" charset="0"/>
                </a:rPr>
                <a:t> </a:t>
              </a:r>
              <a:r>
                <a:rPr lang="en-US" altLang="en-US" sz="2000">
                  <a:solidFill>
                    <a:srgbClr val="FF0000"/>
                  </a:solidFill>
                  <a:latin typeface="Courier New" pitchFamily="49" charset="0"/>
                </a:rPr>
                <a:t>(</a:t>
              </a:r>
              <a:r>
                <a:rPr lang="en-US" altLang="en-US" sz="2000">
                  <a:solidFill>
                    <a:prstClr val="black"/>
                  </a:solidFill>
                  <a:latin typeface="Courier New" pitchFamily="49" charset="0"/>
                </a:rPr>
                <a:t>N</a:t>
              </a:r>
              <a:r>
                <a:rPr lang="en-US" altLang="en-US" sz="2000">
                  <a:solidFill>
                    <a:srgbClr val="FF0000"/>
                  </a:solidFill>
                  <a:latin typeface="Courier New" pitchFamily="49" charset="0"/>
                </a:rPr>
                <a:t>) {</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	</a:t>
              </a:r>
              <a:r>
                <a:rPr lang="en-US" altLang="en-US" sz="2000">
                  <a:solidFill>
                    <a:srgbClr val="333399"/>
                  </a:solidFill>
                  <a:latin typeface="Courier New" pitchFamily="49" charset="0"/>
                </a:rPr>
                <a:t>case</a:t>
              </a:r>
              <a:r>
                <a:rPr lang="en-US" altLang="en-US" sz="2000">
                  <a:solidFill>
                    <a:prstClr val="black"/>
                  </a:solidFill>
                  <a:latin typeface="Courier New" pitchFamily="49" charset="0"/>
                </a:rPr>
                <a:t> 1: x = 10;</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	</a:t>
              </a:r>
              <a:r>
                <a:rPr lang="en-US" altLang="en-US" sz="2000">
                  <a:solidFill>
                    <a:srgbClr val="333399"/>
                  </a:solidFill>
                  <a:latin typeface="Courier New" pitchFamily="49" charset="0"/>
                </a:rPr>
                <a:t>case</a:t>
              </a:r>
              <a:r>
                <a:rPr lang="en-US" altLang="en-US" sz="2000">
                  <a:solidFill>
                    <a:prstClr val="black"/>
                  </a:solidFill>
                  <a:latin typeface="Courier New" pitchFamily="49" charset="0"/>
                </a:rPr>
                <a:t> 2: x = 20;</a:t>
              </a:r>
            </a:p>
            <a:p>
              <a:pPr eaLnBrk="1" fontAlgn="base" hangingPunct="1">
                <a:lnSpc>
                  <a:spcPct val="80000"/>
                </a:lnSpc>
                <a:spcBef>
                  <a:spcPct val="50000"/>
                </a:spcBef>
                <a:spcAft>
                  <a:spcPct val="0"/>
                </a:spcAft>
              </a:pPr>
              <a:r>
                <a:rPr lang="en-US" altLang="en-US" sz="2000">
                  <a:solidFill>
                    <a:prstClr val="black"/>
                  </a:solidFill>
                  <a:latin typeface="Courier New" pitchFamily="49" charset="0"/>
                </a:rPr>
                <a:t>	</a:t>
              </a:r>
              <a:r>
                <a:rPr lang="en-US" altLang="en-US" sz="2000">
                  <a:solidFill>
                    <a:srgbClr val="333399"/>
                  </a:solidFill>
                  <a:latin typeface="Courier New" pitchFamily="49" charset="0"/>
                </a:rPr>
                <a:t>case</a:t>
              </a:r>
              <a:r>
                <a:rPr lang="en-US" altLang="en-US" sz="2000">
                  <a:solidFill>
                    <a:prstClr val="black"/>
                  </a:solidFill>
                  <a:latin typeface="Courier New" pitchFamily="49" charset="0"/>
                </a:rPr>
                <a:t> 3: x = 30;</a:t>
              </a:r>
            </a:p>
            <a:p>
              <a:pPr eaLnBrk="1" fontAlgn="base" hangingPunct="1">
                <a:lnSpc>
                  <a:spcPct val="80000"/>
                </a:lnSpc>
                <a:spcBef>
                  <a:spcPct val="50000"/>
                </a:spcBef>
                <a:spcAft>
                  <a:spcPct val="0"/>
                </a:spcAft>
              </a:pPr>
              <a:r>
                <a:rPr lang="en-US" altLang="en-US" sz="2000">
                  <a:solidFill>
                    <a:srgbClr val="FF0000"/>
                  </a:solidFill>
                  <a:latin typeface="Courier New" pitchFamily="49" charset="0"/>
                </a:rPr>
                <a:t>}</a:t>
              </a:r>
            </a:p>
          </p:txBody>
        </p:sp>
      </p:grpSp>
      <p:sp>
        <p:nvSpPr>
          <p:cNvPr id="48" name="Rectangle 4"/>
          <p:cNvSpPr>
            <a:spLocks noChangeArrowheads="1"/>
          </p:cNvSpPr>
          <p:nvPr/>
        </p:nvSpPr>
        <p:spPr bwMode="auto">
          <a:xfrm>
            <a:off x="4800600" y="1143000"/>
            <a:ext cx="4114800" cy="5029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fontAlgn="base">
              <a:spcBef>
                <a:spcPct val="0"/>
              </a:spcBef>
              <a:spcAft>
                <a:spcPct val="0"/>
              </a:spcAft>
              <a:defRPr/>
            </a:pPr>
            <a:endParaRPr lang="en-US">
              <a:solidFill>
                <a:prstClr val="black"/>
              </a:solidFill>
              <a:latin typeface="Calibri" charset="0"/>
              <a:ea typeface="ＭＳ Ｐゴシック" charset="0"/>
              <a:cs typeface="Arial" charset="0"/>
            </a:endParaRPr>
          </a:p>
        </p:txBody>
      </p:sp>
      <p:grpSp>
        <p:nvGrpSpPr>
          <p:cNvPr id="50" name="Group 9"/>
          <p:cNvGrpSpPr>
            <a:grpSpLocks/>
          </p:cNvGrpSpPr>
          <p:nvPr/>
        </p:nvGrpSpPr>
        <p:grpSpPr bwMode="auto">
          <a:xfrm>
            <a:off x="5064125" y="1295400"/>
            <a:ext cx="3403600" cy="4691063"/>
            <a:chOff x="3190" y="878"/>
            <a:chExt cx="2144" cy="2955"/>
          </a:xfrm>
        </p:grpSpPr>
        <p:sp>
          <p:nvSpPr>
            <p:cNvPr id="51" name="AutoShape 10"/>
            <p:cNvSpPr>
              <a:spLocks noChangeArrowheads="1"/>
            </p:cNvSpPr>
            <p:nvPr/>
          </p:nvSpPr>
          <p:spPr bwMode="auto">
            <a:xfrm>
              <a:off x="4654" y="1386"/>
              <a:ext cx="680" cy="258"/>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lgn="ctr">
                <a:defRPr/>
              </a:pPr>
              <a:r>
                <a:rPr lang="en-US" altLang="ja-JP" sz="1400">
                  <a:solidFill>
                    <a:srgbClr val="000000"/>
                  </a:solidFill>
                </a:rPr>
                <a:t>x = 10;</a:t>
              </a:r>
            </a:p>
          </p:txBody>
        </p:sp>
        <p:sp>
          <p:nvSpPr>
            <p:cNvPr id="52" name="Text Box 11"/>
            <p:cNvSpPr txBox="1">
              <a:spLocks noChangeArrowheads="1"/>
            </p:cNvSpPr>
            <p:nvPr/>
          </p:nvSpPr>
          <p:spPr bwMode="auto">
            <a:xfrm>
              <a:off x="3190" y="1748"/>
              <a:ext cx="4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false</a:t>
              </a:r>
            </a:p>
          </p:txBody>
        </p:sp>
        <p:sp>
          <p:nvSpPr>
            <p:cNvPr id="53" name="Text Box 12"/>
            <p:cNvSpPr txBox="1">
              <a:spLocks noChangeArrowheads="1"/>
            </p:cNvSpPr>
            <p:nvPr/>
          </p:nvSpPr>
          <p:spPr bwMode="auto">
            <a:xfrm>
              <a:off x="4146" y="1188"/>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true</a:t>
              </a:r>
            </a:p>
          </p:txBody>
        </p:sp>
        <p:sp>
          <p:nvSpPr>
            <p:cNvPr id="54" name="Oval 13"/>
            <p:cNvSpPr>
              <a:spLocks noChangeArrowheads="1"/>
            </p:cNvSpPr>
            <p:nvPr/>
          </p:nvSpPr>
          <p:spPr bwMode="auto">
            <a:xfrm>
              <a:off x="3303" y="1313"/>
              <a:ext cx="790" cy="367"/>
            </a:xfrm>
            <a:prstGeom prst="ellipse">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fontAlgn="base">
                <a:spcBef>
                  <a:spcPct val="0"/>
                </a:spcBef>
                <a:spcAft>
                  <a:spcPct val="0"/>
                </a:spcAft>
                <a:defRPr/>
              </a:pPr>
              <a:r>
                <a:rPr lang="en-US" altLang="ja-JP" sz="1400">
                  <a:solidFill>
                    <a:srgbClr val="000000"/>
                  </a:solidFill>
                  <a:latin typeface="Calibri" charset="0"/>
                  <a:ea typeface="ＭＳ Ｐゴシック" charset="0"/>
                  <a:cs typeface="ＭＳ Ｐゴシック" charset="0"/>
                </a:rPr>
                <a:t>N  == 1 ?</a:t>
              </a:r>
              <a:endParaRPr lang="en-US" sz="1400">
                <a:solidFill>
                  <a:srgbClr val="000000"/>
                </a:solidFill>
                <a:latin typeface="Calibri" charset="0"/>
                <a:ea typeface="ＭＳ Ｐゴシック" charset="0"/>
                <a:cs typeface="ＭＳ Ｐゴシック" charset="0"/>
              </a:endParaRPr>
            </a:p>
          </p:txBody>
        </p:sp>
        <p:sp>
          <p:nvSpPr>
            <p:cNvPr id="55" name="Line 14"/>
            <p:cNvSpPr>
              <a:spLocks noChangeShapeType="1"/>
            </p:cNvSpPr>
            <p:nvPr/>
          </p:nvSpPr>
          <p:spPr bwMode="auto">
            <a:xfrm>
              <a:off x="3698" y="878"/>
              <a:ext cx="0" cy="371"/>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56" name="AutoShape 15"/>
            <p:cNvSpPr>
              <a:spLocks noChangeArrowheads="1"/>
            </p:cNvSpPr>
            <p:nvPr/>
          </p:nvSpPr>
          <p:spPr bwMode="auto">
            <a:xfrm>
              <a:off x="4654" y="2162"/>
              <a:ext cx="680" cy="258"/>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lgn="ctr">
                <a:defRPr/>
              </a:pPr>
              <a:r>
                <a:rPr lang="en-US" altLang="ja-JP" sz="1400">
                  <a:solidFill>
                    <a:srgbClr val="000000"/>
                  </a:solidFill>
                </a:rPr>
                <a:t>x = 20;</a:t>
              </a:r>
            </a:p>
          </p:txBody>
        </p:sp>
        <p:sp>
          <p:nvSpPr>
            <p:cNvPr id="57" name="AutoShape 16"/>
            <p:cNvSpPr>
              <a:spLocks noChangeArrowheads="1"/>
            </p:cNvSpPr>
            <p:nvPr/>
          </p:nvSpPr>
          <p:spPr bwMode="auto">
            <a:xfrm>
              <a:off x="4654" y="2898"/>
              <a:ext cx="680" cy="258"/>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lgn="ctr">
                <a:defRPr/>
              </a:pPr>
              <a:r>
                <a:rPr lang="en-US" altLang="ja-JP" sz="1400">
                  <a:solidFill>
                    <a:srgbClr val="000000"/>
                  </a:solidFill>
                </a:rPr>
                <a:t>x = 30;</a:t>
              </a:r>
            </a:p>
          </p:txBody>
        </p:sp>
        <p:sp>
          <p:nvSpPr>
            <p:cNvPr id="58" name="Oval 17"/>
            <p:cNvSpPr>
              <a:spLocks noChangeArrowheads="1"/>
            </p:cNvSpPr>
            <p:nvPr/>
          </p:nvSpPr>
          <p:spPr bwMode="auto">
            <a:xfrm>
              <a:off x="3303" y="2081"/>
              <a:ext cx="790" cy="367"/>
            </a:xfrm>
            <a:prstGeom prst="ellipse">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fontAlgn="base">
                <a:spcBef>
                  <a:spcPct val="0"/>
                </a:spcBef>
                <a:spcAft>
                  <a:spcPct val="0"/>
                </a:spcAft>
                <a:defRPr/>
              </a:pPr>
              <a:r>
                <a:rPr lang="en-US" altLang="ja-JP" sz="1400">
                  <a:solidFill>
                    <a:srgbClr val="000000"/>
                  </a:solidFill>
                  <a:latin typeface="Calibri" charset="0"/>
                  <a:ea typeface="ＭＳ Ｐゴシック" charset="0"/>
                  <a:cs typeface="ＭＳ Ｐゴシック" charset="0"/>
                </a:rPr>
                <a:t>N  == 2 ?</a:t>
              </a:r>
              <a:endParaRPr lang="en-US" sz="1400">
                <a:solidFill>
                  <a:srgbClr val="000000"/>
                </a:solidFill>
                <a:latin typeface="Calibri" charset="0"/>
                <a:ea typeface="ＭＳ Ｐゴシック" charset="0"/>
                <a:cs typeface="ＭＳ Ｐゴシック" charset="0"/>
              </a:endParaRPr>
            </a:p>
          </p:txBody>
        </p:sp>
        <p:sp>
          <p:nvSpPr>
            <p:cNvPr id="59" name="Oval 18"/>
            <p:cNvSpPr>
              <a:spLocks noChangeArrowheads="1"/>
            </p:cNvSpPr>
            <p:nvPr/>
          </p:nvSpPr>
          <p:spPr bwMode="auto">
            <a:xfrm>
              <a:off x="3303" y="2849"/>
              <a:ext cx="790" cy="367"/>
            </a:xfrm>
            <a:prstGeom prst="ellipse">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fontAlgn="base">
                <a:spcBef>
                  <a:spcPct val="0"/>
                </a:spcBef>
                <a:spcAft>
                  <a:spcPct val="0"/>
                </a:spcAft>
                <a:defRPr/>
              </a:pPr>
              <a:r>
                <a:rPr lang="en-US" altLang="ja-JP" sz="1400">
                  <a:solidFill>
                    <a:srgbClr val="000000"/>
                  </a:solidFill>
                  <a:latin typeface="Calibri" charset="0"/>
                  <a:ea typeface="ＭＳ Ｐゴシック" charset="0"/>
                  <a:cs typeface="ＭＳ Ｐゴシック" charset="0"/>
                </a:rPr>
                <a:t>N  == 3 ?</a:t>
              </a:r>
              <a:endParaRPr lang="en-US" sz="1400">
                <a:solidFill>
                  <a:srgbClr val="000000"/>
                </a:solidFill>
                <a:latin typeface="Calibri" charset="0"/>
                <a:ea typeface="ＭＳ Ｐゴシック" charset="0"/>
                <a:cs typeface="ＭＳ Ｐゴシック" charset="0"/>
              </a:endParaRPr>
            </a:p>
          </p:txBody>
        </p:sp>
        <p:sp>
          <p:nvSpPr>
            <p:cNvPr id="60" name="Line 19"/>
            <p:cNvSpPr>
              <a:spLocks noChangeShapeType="1"/>
            </p:cNvSpPr>
            <p:nvPr/>
          </p:nvSpPr>
          <p:spPr bwMode="auto">
            <a:xfrm>
              <a:off x="4078" y="1502"/>
              <a:ext cx="504" cy="3"/>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61" name="Line 20"/>
            <p:cNvSpPr>
              <a:spLocks noChangeShapeType="1"/>
            </p:cNvSpPr>
            <p:nvPr/>
          </p:nvSpPr>
          <p:spPr bwMode="auto">
            <a:xfrm>
              <a:off x="3698" y="1678"/>
              <a:ext cx="0" cy="371"/>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62" name="Line 21"/>
            <p:cNvSpPr>
              <a:spLocks noChangeShapeType="1"/>
            </p:cNvSpPr>
            <p:nvPr/>
          </p:nvSpPr>
          <p:spPr bwMode="auto">
            <a:xfrm>
              <a:off x="3698" y="2446"/>
              <a:ext cx="0" cy="371"/>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63" name="Line 22"/>
            <p:cNvSpPr>
              <a:spLocks noChangeShapeType="1"/>
            </p:cNvSpPr>
            <p:nvPr/>
          </p:nvSpPr>
          <p:spPr bwMode="auto">
            <a:xfrm>
              <a:off x="3698" y="3222"/>
              <a:ext cx="0" cy="611"/>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64" name="Freeform 23"/>
            <p:cNvSpPr>
              <a:spLocks/>
            </p:cNvSpPr>
            <p:nvPr/>
          </p:nvSpPr>
          <p:spPr bwMode="auto">
            <a:xfrm rot="5400000" flipH="1">
              <a:off x="4208" y="2725"/>
              <a:ext cx="352" cy="1217"/>
            </a:xfrm>
            <a:custGeom>
              <a:avLst/>
              <a:gdLst>
                <a:gd name="T0" fmla="*/ 352 w 961"/>
                <a:gd name="T1" fmla="*/ 0 h 472"/>
                <a:gd name="T2" fmla="*/ 0 w 961"/>
                <a:gd name="T3" fmla="*/ 0 h 472"/>
                <a:gd name="T4" fmla="*/ 0 w 961"/>
                <a:gd name="T5" fmla="*/ 1217 h 472"/>
                <a:gd name="T6" fmla="*/ 0 60000 65536"/>
                <a:gd name="T7" fmla="*/ 0 60000 65536"/>
                <a:gd name="T8" fmla="*/ 0 60000 65536"/>
              </a:gdLst>
              <a:ahLst/>
              <a:cxnLst>
                <a:cxn ang="T6">
                  <a:pos x="T0" y="T1"/>
                </a:cxn>
                <a:cxn ang="T7">
                  <a:pos x="T2" y="T3"/>
                </a:cxn>
                <a:cxn ang="T8">
                  <a:pos x="T4" y="T5"/>
                </a:cxn>
              </a:cxnLst>
              <a:rect l="0" t="0" r="r" b="b"/>
              <a:pathLst>
                <a:path w="961" h="472">
                  <a:moveTo>
                    <a:pt x="961" y="0"/>
                  </a:moveTo>
                  <a:lnTo>
                    <a:pt x="0" y="0"/>
                  </a:lnTo>
                  <a:lnTo>
                    <a:pt x="0" y="472"/>
                  </a:lnTo>
                </a:path>
              </a:pathLst>
            </a:custGeom>
            <a:noFill/>
            <a:ln w="57150" cap="flat" cmpd="sng">
              <a:solidFill>
                <a:srgbClr val="CCECFF"/>
              </a:solidFill>
              <a:prstDash val="solid"/>
              <a:miter lim="800000"/>
              <a:headEnd type="none" w="med" len="med"/>
              <a:tailEnd type="triangle" w="med" len="med"/>
            </a:ln>
            <a:effectLst>
              <a:outerShdw dist="45791" dir="3378596" algn="ctr" rotWithShape="0">
                <a:schemeClr val="tx1"/>
              </a:outerShdw>
            </a:effectLst>
            <a:extLst>
              <a:ext uri="{909E8E84-426E-40DD-AFC4-6F175D3DCCD1}">
                <a14:hiddenFill xmlns:a14="http://schemas.microsoft.com/office/drawing/2010/main">
                  <a:solidFill>
                    <a:srgbClr val="FFFFFF"/>
                  </a:solid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65" name="Line 24"/>
            <p:cNvSpPr>
              <a:spLocks noChangeShapeType="1"/>
            </p:cNvSpPr>
            <p:nvPr/>
          </p:nvSpPr>
          <p:spPr bwMode="auto">
            <a:xfrm>
              <a:off x="4094" y="2262"/>
              <a:ext cx="504" cy="3"/>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66" name="Line 25"/>
            <p:cNvSpPr>
              <a:spLocks noChangeShapeType="1"/>
            </p:cNvSpPr>
            <p:nvPr/>
          </p:nvSpPr>
          <p:spPr bwMode="auto">
            <a:xfrm>
              <a:off x="4118" y="3030"/>
              <a:ext cx="504" cy="3"/>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67" name="Line 26"/>
            <p:cNvSpPr>
              <a:spLocks noChangeShapeType="1"/>
            </p:cNvSpPr>
            <p:nvPr/>
          </p:nvSpPr>
          <p:spPr bwMode="auto">
            <a:xfrm>
              <a:off x="4994" y="1646"/>
              <a:ext cx="0" cy="451"/>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68" name="Line 27"/>
            <p:cNvSpPr>
              <a:spLocks noChangeShapeType="1"/>
            </p:cNvSpPr>
            <p:nvPr/>
          </p:nvSpPr>
          <p:spPr bwMode="auto">
            <a:xfrm>
              <a:off x="4994" y="2406"/>
              <a:ext cx="0" cy="451"/>
            </a:xfrm>
            <a:prstGeom prst="line">
              <a:avLst/>
            </a:prstGeom>
            <a:noFill/>
            <a:ln w="57150">
              <a:solidFill>
                <a:srgbClr val="CCECFF"/>
              </a:solidFill>
              <a:miter lim="800000"/>
              <a:headEnd/>
              <a:tailEnd type="triangle" w="med" len="med"/>
            </a:ln>
            <a:effectLst>
              <a:outerShdw dist="45791" dir="3378596" algn="ctr" rotWithShape="0">
                <a:schemeClr val="tx1"/>
              </a:outerShdw>
            </a:effectLst>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en-US">
                <a:solidFill>
                  <a:prstClr val="black"/>
                </a:solidFill>
                <a:latin typeface="Arial" pitchFamily="34" charset="0"/>
                <a:ea typeface="ＭＳ Ｐゴシック" pitchFamily="34" charset="-128"/>
              </a:endParaRPr>
            </a:p>
          </p:txBody>
        </p:sp>
        <p:sp>
          <p:nvSpPr>
            <p:cNvPr id="69" name="Text Box 28"/>
            <p:cNvSpPr txBox="1">
              <a:spLocks noChangeArrowheads="1"/>
            </p:cNvSpPr>
            <p:nvPr/>
          </p:nvSpPr>
          <p:spPr bwMode="auto">
            <a:xfrm>
              <a:off x="3190" y="3284"/>
              <a:ext cx="4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false</a:t>
              </a:r>
            </a:p>
          </p:txBody>
        </p:sp>
        <p:sp>
          <p:nvSpPr>
            <p:cNvPr id="70" name="Text Box 29"/>
            <p:cNvSpPr txBox="1">
              <a:spLocks noChangeArrowheads="1"/>
            </p:cNvSpPr>
            <p:nvPr/>
          </p:nvSpPr>
          <p:spPr bwMode="auto">
            <a:xfrm>
              <a:off x="3190" y="2508"/>
              <a:ext cx="4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false</a:t>
              </a:r>
            </a:p>
          </p:txBody>
        </p:sp>
        <p:sp>
          <p:nvSpPr>
            <p:cNvPr id="71" name="Text Box 30"/>
            <p:cNvSpPr txBox="1">
              <a:spLocks noChangeArrowheads="1"/>
            </p:cNvSpPr>
            <p:nvPr/>
          </p:nvSpPr>
          <p:spPr bwMode="auto">
            <a:xfrm>
              <a:off x="4146" y="1940"/>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true</a:t>
              </a:r>
            </a:p>
          </p:txBody>
        </p:sp>
        <p:sp>
          <p:nvSpPr>
            <p:cNvPr id="72" name="Text Box 31"/>
            <p:cNvSpPr txBox="1">
              <a:spLocks noChangeArrowheads="1"/>
            </p:cNvSpPr>
            <p:nvPr/>
          </p:nvSpPr>
          <p:spPr bwMode="auto">
            <a:xfrm>
              <a:off x="4146" y="2724"/>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en-US" altLang="en-US" sz="2000">
                  <a:solidFill>
                    <a:srgbClr val="2B142D"/>
                  </a:solidFill>
                  <a:latin typeface="Tahoma" pitchFamily="34" charset="0"/>
                </a:rPr>
                <a:t>true</a:t>
              </a:r>
            </a:p>
          </p:txBody>
        </p:sp>
      </p:grpSp>
    </p:spTree>
    <p:custDataLst>
      <p:tags r:id="rId1"/>
    </p:custDataLst>
    <p:extLst>
      <p:ext uri="{BB962C8B-B14F-4D97-AF65-F5344CB8AC3E}">
        <p14:creationId xmlns:p14="http://schemas.microsoft.com/office/powerpoint/2010/main" val="64627681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241</a:t>
            </a:fld>
            <a:endParaRPr lang="en-US"/>
          </a:p>
        </p:txBody>
      </p:sp>
      <p:sp>
        <p:nvSpPr>
          <p:cNvPr id="2" name="Title 1"/>
          <p:cNvSpPr>
            <a:spLocks noGrp="1"/>
          </p:cNvSpPr>
          <p:nvPr>
            <p:ph type="title"/>
          </p:nvPr>
        </p:nvSpPr>
        <p:spPr>
          <a:xfrm>
            <a:off x="251520" y="116632"/>
            <a:ext cx="8761512" cy="774576"/>
          </a:xfrm>
        </p:spPr>
        <p:txBody>
          <a:bodyPr vert="horz" rtlCol="0" anchor="ctr">
            <a:noAutofit/>
            <a:scene3d>
              <a:camera prst="orthographicFront"/>
              <a:lightRig rig="soft" dir="t"/>
            </a:scene3d>
            <a:sp3d prstMaterial="softEdge">
              <a:bevelT w="25400" h="25400"/>
            </a:sp3d>
          </a:bodyPr>
          <a:lstStyle/>
          <a:p>
            <a:r>
              <a:rPr lang="en-US" sz="3200" dirty="0">
                <a:solidFill>
                  <a:schemeClr val="accent1">
                    <a:lumMod val="75000"/>
                  </a:schemeClr>
                </a:solidFill>
              </a:rPr>
              <a:t>Switch With Break And Default Statements</a:t>
            </a:r>
            <a:endParaRPr lang="en-US" sz="2000" dirty="0">
              <a:solidFill>
                <a:srgbClr val="00B0F0"/>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51520" y="1484784"/>
            <a:ext cx="8761512" cy="4191917"/>
          </a:xfrm>
          <a:prstGeom prst="rect">
            <a:avLst/>
          </a:prstGeom>
        </p:spPr>
        <p:txBody>
          <a:bodyPr wrap="square">
            <a:spAutoFit/>
          </a:bodyPr>
          <a:lstStyle/>
          <a:p>
            <a:pPr fontAlgn="base">
              <a:lnSpc>
                <a:spcPct val="80000"/>
              </a:lnSpc>
              <a:spcBef>
                <a:spcPct val="20000"/>
              </a:spcBef>
              <a:spcAft>
                <a:spcPct val="0"/>
              </a:spcAft>
            </a:pPr>
            <a:r>
              <a:rPr lang="en-US" altLang="en-US" dirty="0">
                <a:solidFill>
                  <a:srgbClr val="333399"/>
                </a:solidFill>
                <a:latin typeface="Courier New" pitchFamily="49" charset="0"/>
              </a:rPr>
              <a:t>char </a:t>
            </a:r>
            <a:r>
              <a:rPr lang="en-US" altLang="en-US" dirty="0">
                <a:latin typeface="Courier New" pitchFamily="49" charset="0"/>
              </a:rPr>
              <a:t>grade</a:t>
            </a:r>
            <a:r>
              <a:rPr lang="en-US" altLang="en-US" dirty="0">
                <a:solidFill>
                  <a:srgbClr val="333399"/>
                </a:solidFill>
                <a:latin typeface="Courier New" pitchFamily="49" charset="0"/>
              </a:rPr>
              <a:t>=</a:t>
            </a:r>
            <a:r>
              <a:rPr lang="en-US" altLang="en-US" dirty="0" err="1">
                <a:solidFill>
                  <a:srgbClr val="333399"/>
                </a:solidFill>
                <a:latin typeface="Courier New" pitchFamily="49" charset="0"/>
              </a:rPr>
              <a:t>read.next</a:t>
            </a:r>
            <a:r>
              <a:rPr lang="en-US" altLang="en-US" dirty="0">
                <a:solidFill>
                  <a:srgbClr val="333399"/>
                </a:solidFill>
                <a:latin typeface="Courier New" pitchFamily="49" charset="0"/>
              </a:rPr>
              <a:t>().</a:t>
            </a:r>
            <a:r>
              <a:rPr lang="en-US" altLang="en-US" dirty="0" err="1">
                <a:solidFill>
                  <a:srgbClr val="333399"/>
                </a:solidFill>
                <a:latin typeface="Courier New" pitchFamily="49" charset="0"/>
              </a:rPr>
              <a:t>charAt</a:t>
            </a:r>
            <a:r>
              <a:rPr lang="en-US" altLang="en-US" dirty="0">
                <a:solidFill>
                  <a:srgbClr val="333399"/>
                </a:solidFill>
                <a:latin typeface="Courier New" pitchFamily="49" charset="0"/>
              </a:rPr>
              <a:t>(0);</a:t>
            </a:r>
          </a:p>
          <a:p>
            <a:pPr fontAlgn="base">
              <a:lnSpc>
                <a:spcPct val="80000"/>
              </a:lnSpc>
              <a:spcBef>
                <a:spcPct val="20000"/>
              </a:spcBef>
              <a:spcAft>
                <a:spcPct val="0"/>
              </a:spcAft>
            </a:pPr>
            <a:r>
              <a:rPr lang="en-US" altLang="en-US" dirty="0">
                <a:solidFill>
                  <a:srgbClr val="333399"/>
                </a:solidFill>
                <a:latin typeface="Courier New" pitchFamily="49" charset="0"/>
              </a:rPr>
              <a:t>switch</a:t>
            </a:r>
            <a:r>
              <a:rPr lang="en-US" altLang="en-US" dirty="0">
                <a:solidFill>
                  <a:prstClr val="black"/>
                </a:solidFill>
                <a:latin typeface="Courier New" pitchFamily="49" charset="0"/>
              </a:rPr>
              <a:t> (grade)</a:t>
            </a:r>
          </a:p>
          <a:p>
            <a:pPr fontAlgn="base">
              <a:lnSpc>
                <a:spcPct val="80000"/>
              </a:lnSpc>
              <a:spcBef>
                <a:spcPct val="20000"/>
              </a:spcBef>
              <a:spcAft>
                <a:spcPct val="0"/>
              </a:spcAft>
            </a:pPr>
            <a:r>
              <a:rPr lang="en-US" altLang="en-US" dirty="0">
                <a:solidFill>
                  <a:prstClr val="black"/>
                </a:solidFill>
                <a:latin typeface="Courier New" pitchFamily="49" charset="0"/>
              </a:rPr>
              <a:t>{</a:t>
            </a:r>
          </a:p>
          <a:p>
            <a:pPr fontAlgn="base">
              <a:lnSpc>
                <a:spcPct val="80000"/>
              </a:lnSpc>
              <a:spcBef>
                <a:spcPct val="20000"/>
              </a:spcBef>
              <a:spcAft>
                <a:spcPct val="0"/>
              </a:spcAft>
            </a:pPr>
            <a:r>
              <a:rPr lang="en-US" altLang="en-US" dirty="0">
                <a:solidFill>
                  <a:srgbClr val="330F42"/>
                </a:solidFill>
                <a:latin typeface="Courier New" pitchFamily="49" charset="0"/>
              </a:rPr>
              <a:t>   </a:t>
            </a:r>
            <a:r>
              <a:rPr lang="en-US" altLang="en-US" dirty="0">
                <a:solidFill>
                  <a:srgbClr val="333399"/>
                </a:solidFill>
                <a:latin typeface="Courier New" pitchFamily="49" charset="0"/>
              </a:rPr>
              <a:t>case</a:t>
            </a:r>
            <a:r>
              <a:rPr lang="en-US" altLang="en-US" dirty="0">
                <a:solidFill>
                  <a:prstClr val="black"/>
                </a:solidFill>
                <a:latin typeface="Courier New" pitchFamily="49" charset="0"/>
              </a:rPr>
              <a:t> 'A': </a:t>
            </a:r>
            <a:r>
              <a:rPr lang="en-US" altLang="en-US" dirty="0" err="1">
                <a:solidFill>
                  <a:prstClr val="black"/>
                </a:solidFill>
                <a:latin typeface="Courier New" pitchFamily="49" charset="0"/>
              </a:rPr>
              <a:t>System.out.println</a:t>
            </a:r>
            <a:r>
              <a:rPr lang="en-US" altLang="en-US" dirty="0">
                <a:solidFill>
                  <a:prstClr val="black"/>
                </a:solidFill>
                <a:latin typeface="Courier New" pitchFamily="49" charset="0"/>
              </a:rPr>
              <a:t>("The grade is A.");</a:t>
            </a:r>
          </a:p>
          <a:p>
            <a:pPr fontAlgn="base">
              <a:lnSpc>
                <a:spcPct val="80000"/>
              </a:lnSpc>
              <a:spcBef>
                <a:spcPct val="20000"/>
              </a:spcBef>
              <a:spcAft>
                <a:spcPct val="0"/>
              </a:spcAft>
            </a:pPr>
            <a:r>
              <a:rPr lang="en-US" altLang="en-US" dirty="0">
                <a:solidFill>
                  <a:prstClr val="black"/>
                </a:solidFill>
                <a:latin typeface="Courier New" pitchFamily="49" charset="0"/>
              </a:rPr>
              <a:t>          </a:t>
            </a:r>
            <a:r>
              <a:rPr lang="en-US" altLang="en-US" dirty="0">
                <a:solidFill>
                  <a:srgbClr val="333399"/>
                </a:solidFill>
                <a:latin typeface="Courier New" pitchFamily="49" charset="0"/>
              </a:rPr>
              <a:t>break</a:t>
            </a:r>
            <a:r>
              <a:rPr lang="en-US" altLang="en-US" dirty="0">
                <a:solidFill>
                  <a:prstClr val="black"/>
                </a:solidFill>
                <a:latin typeface="Courier New" pitchFamily="49" charset="0"/>
              </a:rPr>
              <a:t>;</a:t>
            </a:r>
          </a:p>
          <a:p>
            <a:pPr fontAlgn="base">
              <a:lnSpc>
                <a:spcPct val="80000"/>
              </a:lnSpc>
              <a:spcBef>
                <a:spcPct val="20000"/>
              </a:spcBef>
              <a:spcAft>
                <a:spcPct val="0"/>
              </a:spcAft>
            </a:pPr>
            <a:r>
              <a:rPr lang="en-US" altLang="en-US" dirty="0">
                <a:solidFill>
                  <a:srgbClr val="330F42"/>
                </a:solidFill>
                <a:latin typeface="Courier New" pitchFamily="49" charset="0"/>
              </a:rPr>
              <a:t>   </a:t>
            </a:r>
            <a:r>
              <a:rPr lang="en-US" altLang="en-US" dirty="0">
                <a:solidFill>
                  <a:srgbClr val="333399"/>
                </a:solidFill>
                <a:latin typeface="Courier New" pitchFamily="49" charset="0"/>
              </a:rPr>
              <a:t>case</a:t>
            </a:r>
            <a:r>
              <a:rPr lang="en-US" altLang="en-US" dirty="0">
                <a:solidFill>
                  <a:prstClr val="black"/>
                </a:solidFill>
                <a:latin typeface="Courier New" pitchFamily="49" charset="0"/>
              </a:rPr>
              <a:t> 'B': </a:t>
            </a:r>
            <a:r>
              <a:rPr lang="en-US" altLang="en-US" dirty="0" err="1">
                <a:solidFill>
                  <a:prstClr val="black"/>
                </a:solidFill>
                <a:latin typeface="Courier New" pitchFamily="49" charset="0"/>
              </a:rPr>
              <a:t>System.out.println</a:t>
            </a:r>
            <a:r>
              <a:rPr lang="en-US" altLang="en-US" dirty="0">
                <a:solidFill>
                  <a:prstClr val="black"/>
                </a:solidFill>
                <a:latin typeface="Courier New" pitchFamily="49" charset="0"/>
              </a:rPr>
              <a:t>("The grade is B.");</a:t>
            </a:r>
          </a:p>
          <a:p>
            <a:pPr fontAlgn="base">
              <a:lnSpc>
                <a:spcPct val="80000"/>
              </a:lnSpc>
              <a:spcBef>
                <a:spcPct val="20000"/>
              </a:spcBef>
              <a:spcAft>
                <a:spcPct val="0"/>
              </a:spcAft>
            </a:pPr>
            <a:r>
              <a:rPr lang="en-US" altLang="en-US" dirty="0">
                <a:solidFill>
                  <a:prstClr val="black"/>
                </a:solidFill>
                <a:latin typeface="Courier New" pitchFamily="49" charset="0"/>
              </a:rPr>
              <a:t>          </a:t>
            </a:r>
            <a:r>
              <a:rPr lang="en-US" altLang="en-US" dirty="0">
                <a:solidFill>
                  <a:srgbClr val="333399"/>
                </a:solidFill>
                <a:latin typeface="Courier New" pitchFamily="49" charset="0"/>
              </a:rPr>
              <a:t>break</a:t>
            </a:r>
            <a:r>
              <a:rPr lang="en-US" altLang="en-US" dirty="0">
                <a:solidFill>
                  <a:prstClr val="black"/>
                </a:solidFill>
                <a:latin typeface="Courier New" pitchFamily="49" charset="0"/>
              </a:rPr>
              <a:t>;</a:t>
            </a:r>
          </a:p>
          <a:p>
            <a:pPr fontAlgn="base">
              <a:lnSpc>
                <a:spcPct val="80000"/>
              </a:lnSpc>
              <a:spcBef>
                <a:spcPct val="20000"/>
              </a:spcBef>
              <a:spcAft>
                <a:spcPct val="0"/>
              </a:spcAft>
            </a:pPr>
            <a:r>
              <a:rPr lang="en-US" altLang="en-US" dirty="0">
                <a:solidFill>
                  <a:srgbClr val="330F42"/>
                </a:solidFill>
                <a:latin typeface="Courier New" pitchFamily="49" charset="0"/>
              </a:rPr>
              <a:t>   </a:t>
            </a:r>
            <a:r>
              <a:rPr lang="en-US" altLang="en-US" dirty="0">
                <a:solidFill>
                  <a:srgbClr val="333399"/>
                </a:solidFill>
                <a:latin typeface="Courier New" pitchFamily="49" charset="0"/>
              </a:rPr>
              <a:t>case</a:t>
            </a:r>
            <a:r>
              <a:rPr lang="en-US" altLang="en-US" dirty="0">
                <a:solidFill>
                  <a:prstClr val="black"/>
                </a:solidFill>
                <a:latin typeface="Courier New" pitchFamily="49" charset="0"/>
              </a:rPr>
              <a:t> 'C': </a:t>
            </a:r>
            <a:r>
              <a:rPr lang="en-US" altLang="en-US" dirty="0" err="1">
                <a:solidFill>
                  <a:prstClr val="black"/>
                </a:solidFill>
                <a:latin typeface="Courier New" pitchFamily="49" charset="0"/>
              </a:rPr>
              <a:t>System.out.println</a:t>
            </a:r>
            <a:r>
              <a:rPr lang="en-US" altLang="en-US" dirty="0">
                <a:solidFill>
                  <a:prstClr val="black"/>
                </a:solidFill>
                <a:latin typeface="Courier New" pitchFamily="49" charset="0"/>
              </a:rPr>
              <a:t>("The grade is C.");</a:t>
            </a:r>
          </a:p>
          <a:p>
            <a:pPr fontAlgn="base">
              <a:lnSpc>
                <a:spcPct val="80000"/>
              </a:lnSpc>
              <a:spcBef>
                <a:spcPct val="20000"/>
              </a:spcBef>
              <a:spcAft>
                <a:spcPct val="0"/>
              </a:spcAft>
            </a:pPr>
            <a:r>
              <a:rPr lang="en-US" altLang="en-US" dirty="0">
                <a:solidFill>
                  <a:prstClr val="black"/>
                </a:solidFill>
                <a:latin typeface="Courier New" pitchFamily="49" charset="0"/>
              </a:rPr>
              <a:t>          </a:t>
            </a:r>
            <a:r>
              <a:rPr lang="en-US" altLang="en-US" dirty="0">
                <a:solidFill>
                  <a:srgbClr val="333399"/>
                </a:solidFill>
                <a:latin typeface="Courier New" pitchFamily="49" charset="0"/>
              </a:rPr>
              <a:t>break</a:t>
            </a:r>
            <a:r>
              <a:rPr lang="en-US" altLang="en-US" dirty="0">
                <a:solidFill>
                  <a:prstClr val="black"/>
                </a:solidFill>
                <a:latin typeface="Courier New" pitchFamily="49" charset="0"/>
              </a:rPr>
              <a:t>;</a:t>
            </a:r>
          </a:p>
          <a:p>
            <a:pPr fontAlgn="base">
              <a:lnSpc>
                <a:spcPct val="80000"/>
              </a:lnSpc>
              <a:spcBef>
                <a:spcPct val="20000"/>
              </a:spcBef>
              <a:spcAft>
                <a:spcPct val="0"/>
              </a:spcAft>
            </a:pPr>
            <a:r>
              <a:rPr lang="en-US" altLang="en-US" dirty="0">
                <a:solidFill>
                  <a:srgbClr val="330F42"/>
                </a:solidFill>
                <a:latin typeface="Courier New" pitchFamily="49" charset="0"/>
              </a:rPr>
              <a:t>   </a:t>
            </a:r>
            <a:r>
              <a:rPr lang="en-US" altLang="en-US" dirty="0">
                <a:solidFill>
                  <a:srgbClr val="333399"/>
                </a:solidFill>
                <a:latin typeface="Courier New" pitchFamily="49" charset="0"/>
              </a:rPr>
              <a:t>case</a:t>
            </a:r>
            <a:r>
              <a:rPr lang="en-US" altLang="en-US" dirty="0">
                <a:solidFill>
                  <a:prstClr val="black"/>
                </a:solidFill>
                <a:latin typeface="Courier New" pitchFamily="49" charset="0"/>
              </a:rPr>
              <a:t> 'D': </a:t>
            </a:r>
            <a:r>
              <a:rPr lang="en-US" altLang="en-US" dirty="0" err="1">
                <a:solidFill>
                  <a:prstClr val="black"/>
                </a:solidFill>
                <a:latin typeface="Courier New" pitchFamily="49" charset="0"/>
              </a:rPr>
              <a:t>System.out.println</a:t>
            </a:r>
            <a:r>
              <a:rPr lang="en-US" altLang="en-US" dirty="0">
                <a:solidFill>
                  <a:prstClr val="black"/>
                </a:solidFill>
                <a:latin typeface="Courier New" pitchFamily="49" charset="0"/>
              </a:rPr>
              <a:t>("The grade is D.");</a:t>
            </a:r>
          </a:p>
          <a:p>
            <a:pPr fontAlgn="base">
              <a:lnSpc>
                <a:spcPct val="80000"/>
              </a:lnSpc>
              <a:spcBef>
                <a:spcPct val="20000"/>
              </a:spcBef>
              <a:spcAft>
                <a:spcPct val="0"/>
              </a:spcAft>
            </a:pPr>
            <a:r>
              <a:rPr lang="en-US" altLang="en-US" dirty="0">
                <a:solidFill>
                  <a:prstClr val="black"/>
                </a:solidFill>
                <a:latin typeface="Courier New" pitchFamily="49" charset="0"/>
              </a:rPr>
              <a:t>          </a:t>
            </a:r>
            <a:r>
              <a:rPr lang="en-US" altLang="en-US" dirty="0">
                <a:solidFill>
                  <a:srgbClr val="333399"/>
                </a:solidFill>
                <a:latin typeface="Courier New" pitchFamily="49" charset="0"/>
              </a:rPr>
              <a:t>break</a:t>
            </a:r>
            <a:r>
              <a:rPr lang="en-US" altLang="en-US" dirty="0">
                <a:solidFill>
                  <a:prstClr val="black"/>
                </a:solidFill>
                <a:latin typeface="Courier New" pitchFamily="49" charset="0"/>
              </a:rPr>
              <a:t>;</a:t>
            </a:r>
          </a:p>
          <a:p>
            <a:pPr fontAlgn="base">
              <a:lnSpc>
                <a:spcPct val="80000"/>
              </a:lnSpc>
              <a:spcBef>
                <a:spcPct val="20000"/>
              </a:spcBef>
              <a:spcAft>
                <a:spcPct val="0"/>
              </a:spcAft>
            </a:pPr>
            <a:r>
              <a:rPr lang="en-US" altLang="en-US" dirty="0">
                <a:solidFill>
                  <a:srgbClr val="330F42"/>
                </a:solidFill>
                <a:latin typeface="Courier New" pitchFamily="49" charset="0"/>
              </a:rPr>
              <a:t>   </a:t>
            </a:r>
            <a:r>
              <a:rPr lang="en-US" altLang="en-US" dirty="0">
                <a:solidFill>
                  <a:srgbClr val="333399"/>
                </a:solidFill>
                <a:latin typeface="Courier New" pitchFamily="49" charset="0"/>
              </a:rPr>
              <a:t>case</a:t>
            </a:r>
            <a:r>
              <a:rPr lang="en-US" altLang="en-US" dirty="0">
                <a:solidFill>
                  <a:prstClr val="black"/>
                </a:solidFill>
                <a:latin typeface="Courier New" pitchFamily="49" charset="0"/>
              </a:rPr>
              <a:t> 'F': </a:t>
            </a:r>
            <a:r>
              <a:rPr lang="en-US" altLang="en-US" dirty="0" err="1">
                <a:solidFill>
                  <a:prstClr val="black"/>
                </a:solidFill>
                <a:latin typeface="Courier New" pitchFamily="49" charset="0"/>
              </a:rPr>
              <a:t>System.out.println</a:t>
            </a:r>
            <a:r>
              <a:rPr lang="en-US" altLang="en-US" dirty="0">
                <a:solidFill>
                  <a:prstClr val="black"/>
                </a:solidFill>
                <a:latin typeface="Courier New" pitchFamily="49" charset="0"/>
              </a:rPr>
              <a:t>("The grade is F.");</a:t>
            </a:r>
          </a:p>
          <a:p>
            <a:pPr fontAlgn="base">
              <a:lnSpc>
                <a:spcPct val="80000"/>
              </a:lnSpc>
              <a:spcBef>
                <a:spcPct val="20000"/>
              </a:spcBef>
              <a:spcAft>
                <a:spcPct val="0"/>
              </a:spcAft>
            </a:pPr>
            <a:r>
              <a:rPr lang="en-US" altLang="en-US" dirty="0">
                <a:solidFill>
                  <a:prstClr val="black"/>
                </a:solidFill>
                <a:latin typeface="Courier New" pitchFamily="49" charset="0"/>
              </a:rPr>
              <a:t>          </a:t>
            </a:r>
            <a:r>
              <a:rPr lang="en-US" altLang="en-US" dirty="0">
                <a:solidFill>
                  <a:srgbClr val="333399"/>
                </a:solidFill>
                <a:latin typeface="Courier New" pitchFamily="49" charset="0"/>
              </a:rPr>
              <a:t>break</a:t>
            </a:r>
            <a:r>
              <a:rPr lang="en-US" altLang="en-US" dirty="0">
                <a:solidFill>
                  <a:prstClr val="black"/>
                </a:solidFill>
                <a:latin typeface="Courier New" pitchFamily="49" charset="0"/>
              </a:rPr>
              <a:t>;</a:t>
            </a:r>
          </a:p>
          <a:p>
            <a:pPr fontAlgn="base">
              <a:lnSpc>
                <a:spcPct val="80000"/>
              </a:lnSpc>
              <a:spcBef>
                <a:spcPct val="20000"/>
              </a:spcBef>
              <a:spcAft>
                <a:spcPct val="0"/>
              </a:spcAft>
            </a:pPr>
            <a:r>
              <a:rPr lang="en-US" altLang="en-US" dirty="0">
                <a:solidFill>
                  <a:srgbClr val="330F42"/>
                </a:solidFill>
                <a:latin typeface="Courier New" pitchFamily="49" charset="0"/>
              </a:rPr>
              <a:t>   </a:t>
            </a:r>
            <a:r>
              <a:rPr lang="en-US" altLang="en-US" dirty="0">
                <a:solidFill>
                  <a:srgbClr val="333399"/>
                </a:solidFill>
                <a:latin typeface="Courier New" pitchFamily="49" charset="0"/>
              </a:rPr>
              <a:t>default</a:t>
            </a:r>
            <a:r>
              <a:rPr lang="en-US" altLang="en-US" dirty="0">
                <a:solidFill>
                  <a:prstClr val="black"/>
                </a:solidFill>
                <a:latin typeface="Courier New" pitchFamily="49" charset="0"/>
              </a:rPr>
              <a:t>:  </a:t>
            </a:r>
            <a:r>
              <a:rPr lang="en-US" altLang="en-US" dirty="0" err="1">
                <a:solidFill>
                  <a:prstClr val="black"/>
                </a:solidFill>
                <a:latin typeface="Courier New" pitchFamily="49" charset="0"/>
              </a:rPr>
              <a:t>System.out.println</a:t>
            </a:r>
            <a:r>
              <a:rPr lang="en-US" altLang="en-US" dirty="0">
                <a:solidFill>
                  <a:prstClr val="black"/>
                </a:solidFill>
                <a:latin typeface="Courier New" pitchFamily="49" charset="0"/>
              </a:rPr>
              <a:t>("The grade is invalid.");</a:t>
            </a:r>
          </a:p>
          <a:p>
            <a:pPr fontAlgn="base">
              <a:lnSpc>
                <a:spcPct val="80000"/>
              </a:lnSpc>
              <a:spcBef>
                <a:spcPct val="20000"/>
              </a:spcBef>
              <a:spcAft>
                <a:spcPct val="0"/>
              </a:spcAft>
            </a:pPr>
            <a:r>
              <a:rPr lang="en-US" altLang="en-US" dirty="0">
                <a:solidFill>
                  <a:prstClr val="black"/>
                </a:solidFill>
                <a:latin typeface="Courier New" pitchFamily="49" charset="0"/>
              </a:rPr>
              <a:t>}</a:t>
            </a:r>
          </a:p>
        </p:txBody>
      </p:sp>
    </p:spTree>
    <p:custDataLst>
      <p:tags r:id="rId1"/>
    </p:custDataLst>
    <p:extLst>
      <p:ext uri="{BB962C8B-B14F-4D97-AF65-F5344CB8AC3E}">
        <p14:creationId xmlns:p14="http://schemas.microsoft.com/office/powerpoint/2010/main" val="1095619877"/>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242</a:t>
            </a:fld>
            <a:endParaRPr lang="en-US"/>
          </a:p>
        </p:txBody>
      </p:sp>
      <p:sp>
        <p:nvSpPr>
          <p:cNvPr id="2" name="Title 1"/>
          <p:cNvSpPr>
            <a:spLocks noGrp="1"/>
          </p:cNvSpPr>
          <p:nvPr>
            <p:ph type="title"/>
          </p:nvPr>
        </p:nvSpPr>
        <p:spPr>
          <a:xfrm>
            <a:off x="251520" y="116632"/>
            <a:ext cx="8761512" cy="774576"/>
          </a:xfrm>
        </p:spPr>
        <p:txBody>
          <a:bodyPr vert="horz" rtlCol="0" anchor="ctr">
            <a:noAutofit/>
            <a:scene3d>
              <a:camera prst="orthographicFront"/>
              <a:lightRig rig="soft" dir="t"/>
            </a:scene3d>
            <a:sp3d prstMaterial="softEdge">
              <a:bevelT w="25400" h="25400"/>
            </a:sp3d>
          </a:bodyPr>
          <a:lstStyle/>
          <a:p>
            <a:r>
              <a:rPr lang="en-US" sz="3200" dirty="0">
                <a:solidFill>
                  <a:schemeClr val="accent1">
                    <a:lumMod val="75000"/>
                  </a:schemeClr>
                </a:solidFill>
              </a:rPr>
              <a:t>Same example with </a:t>
            </a:r>
            <a:r>
              <a:rPr lang="en-US" sz="3200" dirty="0" err="1">
                <a:solidFill>
                  <a:srgbClr val="0000FF"/>
                </a:solidFill>
              </a:rPr>
              <a:t>Nestedif</a:t>
            </a:r>
            <a:endParaRPr lang="en-US" sz="2000" dirty="0">
              <a:solidFill>
                <a:srgbClr val="0000FF"/>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ZoneTexte 5"/>
          <p:cNvSpPr txBox="1">
            <a:spLocks noChangeArrowheads="1"/>
          </p:cNvSpPr>
          <p:nvPr/>
        </p:nvSpPr>
        <p:spPr bwMode="auto">
          <a:xfrm>
            <a:off x="404847" y="872083"/>
            <a:ext cx="8608185" cy="5016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r>
              <a:rPr lang="fr-FR" altLang="en-US" sz="2000" dirty="0">
                <a:solidFill>
                  <a:prstClr val="black"/>
                </a:solidFill>
                <a:latin typeface="Calibri" pitchFamily="34" charset="0"/>
              </a:rPr>
              <a:t> </a:t>
            </a:r>
            <a:r>
              <a:rPr lang="fr-FR" altLang="en-US" sz="2000" dirty="0">
                <a:solidFill>
                  <a:srgbClr val="333399"/>
                </a:solidFill>
                <a:latin typeface="Courier New" pitchFamily="49" charset="0"/>
                <a:cs typeface="Courier New" pitchFamily="49" charset="0"/>
              </a:rPr>
              <a:t>if</a:t>
            </a:r>
            <a:r>
              <a:rPr lang="fr-FR" altLang="en-US" sz="2000" dirty="0">
                <a:solidFill>
                  <a:prstClr val="black"/>
                </a:solidFill>
                <a:latin typeface="Courier New" pitchFamily="49" charset="0"/>
                <a:cs typeface="Courier New" pitchFamily="49" charset="0"/>
              </a:rPr>
              <a:t> (grade == 'A')</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err="1">
                <a:solidFill>
                  <a:prstClr val="black"/>
                </a:solidFill>
                <a:latin typeface="Courier New" pitchFamily="49" charset="0"/>
                <a:cs typeface="Courier New" pitchFamily="49" charset="0"/>
              </a:rPr>
              <a:t>System.out.println</a:t>
            </a:r>
            <a:r>
              <a:rPr lang="fr-FR" altLang="en-US" sz="2000" dirty="0">
                <a:solidFill>
                  <a:prstClr val="black"/>
                </a:solidFill>
                <a:latin typeface="Courier New" pitchFamily="49" charset="0"/>
                <a:cs typeface="Courier New" pitchFamily="49" charset="0"/>
              </a:rPr>
              <a:t>("The grade </a:t>
            </a:r>
            <a:r>
              <a:rPr lang="fr-FR" altLang="en-US" sz="2000" dirty="0" err="1">
                <a:solidFill>
                  <a:prstClr val="black"/>
                </a:solidFill>
                <a:latin typeface="Courier New" pitchFamily="49" charset="0"/>
                <a:cs typeface="Courier New" pitchFamily="49" charset="0"/>
              </a:rPr>
              <a:t>is</a:t>
            </a:r>
            <a:r>
              <a:rPr lang="fr-FR" altLang="en-US" sz="2000" dirty="0">
                <a:solidFill>
                  <a:prstClr val="black"/>
                </a:solidFill>
                <a:latin typeface="Courier New" pitchFamily="49" charset="0"/>
                <a:cs typeface="Courier New" pitchFamily="49" charset="0"/>
              </a:rPr>
              <a:t> A.");</a:t>
            </a:r>
            <a:br>
              <a:rPr lang="fr-FR" altLang="en-US" sz="2000" dirty="0">
                <a:solidFill>
                  <a:prstClr val="black"/>
                </a:solidFill>
                <a:latin typeface="Courier New" pitchFamily="49" charset="0"/>
                <a:cs typeface="Courier New" pitchFamily="49" charset="0"/>
              </a:rPr>
            </a:br>
            <a:r>
              <a:rPr lang="fr-FR" altLang="en-US" sz="2000" dirty="0" err="1">
                <a:solidFill>
                  <a:srgbClr val="333399"/>
                </a:solidFill>
                <a:latin typeface="Courier New" pitchFamily="49" charset="0"/>
                <a:cs typeface="Courier New" pitchFamily="49" charset="0"/>
              </a:rPr>
              <a:t>else</a:t>
            </a:r>
            <a:r>
              <a:rPr lang="fr-FR" altLang="en-US" sz="2000" dirty="0">
                <a:solidFill>
                  <a:prstClr val="black"/>
                </a:solidFill>
                <a:latin typeface="Courier New" pitchFamily="49" charset="0"/>
                <a:cs typeface="Courier New" pitchFamily="49" charset="0"/>
              </a:rPr>
              <a:t> </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a:solidFill>
                  <a:srgbClr val="333399"/>
                </a:solidFill>
                <a:latin typeface="Courier New" pitchFamily="49" charset="0"/>
                <a:cs typeface="Courier New" pitchFamily="49" charset="0"/>
              </a:rPr>
              <a:t>if</a:t>
            </a:r>
            <a:r>
              <a:rPr lang="fr-FR" altLang="en-US" sz="2000" dirty="0">
                <a:solidFill>
                  <a:prstClr val="black"/>
                </a:solidFill>
                <a:latin typeface="Courier New" pitchFamily="49" charset="0"/>
                <a:cs typeface="Courier New" pitchFamily="49" charset="0"/>
              </a:rPr>
              <a:t> (grade == 'B')</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err="1">
                <a:solidFill>
                  <a:prstClr val="black"/>
                </a:solidFill>
                <a:latin typeface="Courier New" pitchFamily="49" charset="0"/>
                <a:cs typeface="Courier New" pitchFamily="49" charset="0"/>
              </a:rPr>
              <a:t>System.out.println</a:t>
            </a:r>
            <a:r>
              <a:rPr lang="fr-FR" altLang="en-US" sz="2000" dirty="0">
                <a:solidFill>
                  <a:prstClr val="black"/>
                </a:solidFill>
                <a:latin typeface="Courier New" pitchFamily="49" charset="0"/>
                <a:cs typeface="Courier New" pitchFamily="49" charset="0"/>
              </a:rPr>
              <a:t>("The grade </a:t>
            </a:r>
            <a:r>
              <a:rPr lang="fr-FR" altLang="en-US" sz="2000" dirty="0" err="1">
                <a:solidFill>
                  <a:prstClr val="black"/>
                </a:solidFill>
                <a:latin typeface="Courier New" pitchFamily="49" charset="0"/>
                <a:cs typeface="Courier New" pitchFamily="49" charset="0"/>
              </a:rPr>
              <a:t>is</a:t>
            </a:r>
            <a:r>
              <a:rPr lang="fr-FR" altLang="en-US" sz="2000" dirty="0">
                <a:solidFill>
                  <a:prstClr val="black"/>
                </a:solidFill>
                <a:latin typeface="Courier New" pitchFamily="49" charset="0"/>
                <a:cs typeface="Courier New" pitchFamily="49" charset="0"/>
              </a:rPr>
              <a:t> B.");</a:t>
            </a:r>
            <a:br>
              <a:rPr lang="fr-FR" altLang="en-US" sz="2000" dirty="0">
                <a:solidFill>
                  <a:prstClr val="black"/>
                </a:solidFill>
                <a:latin typeface="Courier New" pitchFamily="49" charset="0"/>
                <a:cs typeface="Courier New" pitchFamily="49" charset="0"/>
              </a:rPr>
            </a:br>
            <a:r>
              <a:rPr lang="fr-FR" altLang="en-US" sz="2000" dirty="0" err="1">
                <a:solidFill>
                  <a:srgbClr val="333399"/>
                </a:solidFill>
                <a:latin typeface="Courier New" pitchFamily="49" charset="0"/>
                <a:cs typeface="Courier New" pitchFamily="49" charset="0"/>
              </a:rPr>
              <a:t>else</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a:solidFill>
                  <a:srgbClr val="333399"/>
                </a:solidFill>
                <a:latin typeface="Courier New" pitchFamily="49" charset="0"/>
                <a:cs typeface="Courier New" pitchFamily="49" charset="0"/>
              </a:rPr>
              <a:t>if</a:t>
            </a:r>
            <a:r>
              <a:rPr lang="fr-FR" altLang="en-US" sz="2000" dirty="0">
                <a:solidFill>
                  <a:prstClr val="black"/>
                </a:solidFill>
                <a:latin typeface="Courier New" pitchFamily="49" charset="0"/>
                <a:cs typeface="Courier New" pitchFamily="49" charset="0"/>
              </a:rPr>
              <a:t> (grade == 'C')</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err="1">
                <a:solidFill>
                  <a:prstClr val="black"/>
                </a:solidFill>
                <a:latin typeface="Courier New" pitchFamily="49" charset="0"/>
                <a:cs typeface="Courier New" pitchFamily="49" charset="0"/>
              </a:rPr>
              <a:t>System.out.println</a:t>
            </a:r>
            <a:r>
              <a:rPr lang="fr-FR" altLang="en-US" sz="2000" dirty="0">
                <a:solidFill>
                  <a:prstClr val="black"/>
                </a:solidFill>
                <a:latin typeface="Courier New" pitchFamily="49" charset="0"/>
                <a:cs typeface="Courier New" pitchFamily="49" charset="0"/>
              </a:rPr>
              <a:t>("The grade </a:t>
            </a:r>
            <a:r>
              <a:rPr lang="fr-FR" altLang="en-US" sz="2000" dirty="0" err="1">
                <a:solidFill>
                  <a:prstClr val="black"/>
                </a:solidFill>
                <a:latin typeface="Courier New" pitchFamily="49" charset="0"/>
                <a:cs typeface="Courier New" pitchFamily="49" charset="0"/>
              </a:rPr>
              <a:t>is</a:t>
            </a:r>
            <a:r>
              <a:rPr lang="fr-FR" altLang="en-US" sz="2000" dirty="0">
                <a:solidFill>
                  <a:prstClr val="black"/>
                </a:solidFill>
                <a:latin typeface="Courier New" pitchFamily="49" charset="0"/>
                <a:cs typeface="Courier New" pitchFamily="49" charset="0"/>
              </a:rPr>
              <a:t> C.");</a:t>
            </a:r>
            <a:br>
              <a:rPr lang="fr-FR" altLang="en-US" sz="2000" dirty="0">
                <a:solidFill>
                  <a:prstClr val="black"/>
                </a:solidFill>
                <a:latin typeface="Courier New" pitchFamily="49" charset="0"/>
                <a:cs typeface="Courier New" pitchFamily="49" charset="0"/>
              </a:rPr>
            </a:br>
            <a:r>
              <a:rPr lang="fr-FR" altLang="en-US" sz="2000" dirty="0" err="1">
                <a:solidFill>
                  <a:srgbClr val="333399"/>
                </a:solidFill>
                <a:latin typeface="Courier New" pitchFamily="49" charset="0"/>
                <a:cs typeface="Courier New" pitchFamily="49" charset="0"/>
              </a:rPr>
              <a:t>else</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a:solidFill>
                  <a:srgbClr val="333399"/>
                </a:solidFill>
                <a:latin typeface="Courier New" pitchFamily="49" charset="0"/>
                <a:cs typeface="Courier New" pitchFamily="49" charset="0"/>
              </a:rPr>
              <a:t>if</a:t>
            </a:r>
            <a:r>
              <a:rPr lang="fr-FR" altLang="en-US" sz="2000" dirty="0">
                <a:solidFill>
                  <a:prstClr val="black"/>
                </a:solidFill>
                <a:latin typeface="Courier New" pitchFamily="49" charset="0"/>
                <a:cs typeface="Courier New" pitchFamily="49" charset="0"/>
              </a:rPr>
              <a:t> (grade == 'D')</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err="1">
                <a:solidFill>
                  <a:prstClr val="black"/>
                </a:solidFill>
                <a:latin typeface="Courier New" pitchFamily="49" charset="0"/>
                <a:cs typeface="Courier New" pitchFamily="49" charset="0"/>
              </a:rPr>
              <a:t>System.out.println</a:t>
            </a:r>
            <a:r>
              <a:rPr lang="fr-FR" altLang="en-US" sz="2000" dirty="0">
                <a:solidFill>
                  <a:prstClr val="black"/>
                </a:solidFill>
                <a:latin typeface="Courier New" pitchFamily="49" charset="0"/>
                <a:cs typeface="Courier New" pitchFamily="49" charset="0"/>
              </a:rPr>
              <a:t>("The grade </a:t>
            </a:r>
            <a:r>
              <a:rPr lang="fr-FR" altLang="en-US" sz="2000" dirty="0" err="1">
                <a:solidFill>
                  <a:prstClr val="black"/>
                </a:solidFill>
                <a:latin typeface="Courier New" pitchFamily="49" charset="0"/>
                <a:cs typeface="Courier New" pitchFamily="49" charset="0"/>
              </a:rPr>
              <a:t>is</a:t>
            </a:r>
            <a:r>
              <a:rPr lang="fr-FR" altLang="en-US" sz="2000" dirty="0">
                <a:solidFill>
                  <a:prstClr val="black"/>
                </a:solidFill>
                <a:latin typeface="Courier New" pitchFamily="49" charset="0"/>
                <a:cs typeface="Courier New" pitchFamily="49" charset="0"/>
              </a:rPr>
              <a:t> D.");</a:t>
            </a:r>
            <a:br>
              <a:rPr lang="fr-FR" altLang="en-US" sz="2000" dirty="0">
                <a:solidFill>
                  <a:prstClr val="black"/>
                </a:solidFill>
                <a:latin typeface="Courier New" pitchFamily="49" charset="0"/>
                <a:cs typeface="Courier New" pitchFamily="49" charset="0"/>
              </a:rPr>
            </a:br>
            <a:r>
              <a:rPr lang="fr-FR" altLang="en-US" sz="2000" dirty="0" err="1">
                <a:solidFill>
                  <a:srgbClr val="333399"/>
                </a:solidFill>
                <a:latin typeface="Courier New" pitchFamily="49" charset="0"/>
                <a:cs typeface="Courier New" pitchFamily="49" charset="0"/>
              </a:rPr>
              <a:t>else</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a:solidFill>
                  <a:srgbClr val="333399"/>
                </a:solidFill>
                <a:latin typeface="Courier New" pitchFamily="49" charset="0"/>
                <a:cs typeface="Courier New" pitchFamily="49" charset="0"/>
              </a:rPr>
              <a:t>if</a:t>
            </a:r>
            <a:r>
              <a:rPr lang="fr-FR" altLang="en-US" sz="2000" dirty="0">
                <a:solidFill>
                  <a:prstClr val="black"/>
                </a:solidFill>
                <a:latin typeface="Courier New" pitchFamily="49" charset="0"/>
                <a:cs typeface="Courier New" pitchFamily="49" charset="0"/>
              </a:rPr>
              <a:t> (grade == 'F')</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err="1">
                <a:solidFill>
                  <a:prstClr val="black"/>
                </a:solidFill>
                <a:latin typeface="Courier New" pitchFamily="49" charset="0"/>
                <a:cs typeface="Courier New" pitchFamily="49" charset="0"/>
              </a:rPr>
              <a:t>System.out.println</a:t>
            </a:r>
            <a:r>
              <a:rPr lang="fr-FR" altLang="en-US" sz="2000" dirty="0">
                <a:solidFill>
                  <a:prstClr val="black"/>
                </a:solidFill>
                <a:latin typeface="Courier New" pitchFamily="49" charset="0"/>
                <a:cs typeface="Courier New" pitchFamily="49" charset="0"/>
              </a:rPr>
              <a:t>("The grade </a:t>
            </a:r>
            <a:r>
              <a:rPr lang="fr-FR" altLang="en-US" sz="2000" dirty="0" err="1">
                <a:solidFill>
                  <a:prstClr val="black"/>
                </a:solidFill>
                <a:latin typeface="Courier New" pitchFamily="49" charset="0"/>
                <a:cs typeface="Courier New" pitchFamily="49" charset="0"/>
              </a:rPr>
              <a:t>is</a:t>
            </a:r>
            <a:r>
              <a:rPr lang="fr-FR" altLang="en-US" sz="2000" dirty="0">
                <a:solidFill>
                  <a:prstClr val="black"/>
                </a:solidFill>
                <a:latin typeface="Courier New" pitchFamily="49" charset="0"/>
                <a:cs typeface="Courier New" pitchFamily="49" charset="0"/>
              </a:rPr>
              <a:t> F.");</a:t>
            </a:r>
            <a:br>
              <a:rPr lang="fr-FR" altLang="en-US" sz="2000" dirty="0">
                <a:solidFill>
                  <a:prstClr val="black"/>
                </a:solidFill>
                <a:latin typeface="Courier New" pitchFamily="49" charset="0"/>
                <a:cs typeface="Courier New" pitchFamily="49" charset="0"/>
              </a:rPr>
            </a:br>
            <a:r>
              <a:rPr lang="fr-FR" altLang="en-US" sz="2000" dirty="0" err="1">
                <a:solidFill>
                  <a:srgbClr val="333399"/>
                </a:solidFill>
                <a:latin typeface="Courier New" pitchFamily="49" charset="0"/>
                <a:cs typeface="Courier New" pitchFamily="49" charset="0"/>
              </a:rPr>
              <a:t>else</a:t>
            </a:r>
            <a:br>
              <a:rPr lang="fr-FR" altLang="en-US" sz="2000" dirty="0">
                <a:solidFill>
                  <a:prstClr val="black"/>
                </a:solidFill>
                <a:latin typeface="Courier New" pitchFamily="49" charset="0"/>
                <a:cs typeface="Courier New" pitchFamily="49" charset="0"/>
              </a:rPr>
            </a:br>
            <a:r>
              <a:rPr lang="fr-FR" altLang="en-US" sz="2000" dirty="0">
                <a:solidFill>
                  <a:prstClr val="black"/>
                </a:solidFill>
                <a:latin typeface="Courier New" pitchFamily="49" charset="0"/>
                <a:cs typeface="Courier New" pitchFamily="49" charset="0"/>
              </a:rPr>
              <a:t>      </a:t>
            </a:r>
            <a:r>
              <a:rPr lang="fr-FR" altLang="en-US" sz="2000" dirty="0" err="1">
                <a:solidFill>
                  <a:prstClr val="black"/>
                </a:solidFill>
                <a:latin typeface="Courier New" pitchFamily="49" charset="0"/>
                <a:cs typeface="Courier New" pitchFamily="49" charset="0"/>
              </a:rPr>
              <a:t>System.out.println</a:t>
            </a:r>
            <a:r>
              <a:rPr lang="fr-FR" altLang="en-US" sz="2000" dirty="0">
                <a:solidFill>
                  <a:prstClr val="black"/>
                </a:solidFill>
                <a:latin typeface="Courier New" pitchFamily="49" charset="0"/>
                <a:cs typeface="Courier New" pitchFamily="49" charset="0"/>
              </a:rPr>
              <a:t>("The grade </a:t>
            </a:r>
            <a:r>
              <a:rPr lang="fr-FR" altLang="en-US" sz="2000" dirty="0" err="1">
                <a:solidFill>
                  <a:prstClr val="black"/>
                </a:solidFill>
                <a:latin typeface="Courier New" pitchFamily="49" charset="0"/>
                <a:cs typeface="Courier New" pitchFamily="49" charset="0"/>
              </a:rPr>
              <a:t>is</a:t>
            </a:r>
            <a:r>
              <a:rPr lang="fr-FR" altLang="en-US" sz="2000" dirty="0">
                <a:solidFill>
                  <a:prstClr val="black"/>
                </a:solidFill>
                <a:latin typeface="Courier New" pitchFamily="49" charset="0"/>
                <a:cs typeface="Courier New" pitchFamily="49" charset="0"/>
              </a:rPr>
              <a:t> </a:t>
            </a:r>
            <a:r>
              <a:rPr lang="fr-FR" altLang="en-US" sz="2000" dirty="0" err="1">
                <a:solidFill>
                  <a:prstClr val="black"/>
                </a:solidFill>
                <a:latin typeface="Courier New" pitchFamily="49" charset="0"/>
                <a:cs typeface="Courier New" pitchFamily="49" charset="0"/>
              </a:rPr>
              <a:t>invalid</a:t>
            </a:r>
            <a:r>
              <a:rPr lang="fr-FR" altLang="en-US" sz="2000" dirty="0">
                <a:solidFill>
                  <a:prstClr val="black"/>
                </a:solidFill>
                <a:latin typeface="Courier New" pitchFamily="49" charset="0"/>
                <a:cs typeface="Courier New" pitchFamily="49" charset="0"/>
              </a:rPr>
              <a:t>."); </a:t>
            </a:r>
          </a:p>
        </p:txBody>
      </p:sp>
    </p:spTree>
    <p:custDataLst>
      <p:tags r:id="rId1"/>
    </p:custDataLst>
    <p:extLst>
      <p:ext uri="{BB962C8B-B14F-4D97-AF65-F5344CB8AC3E}">
        <p14:creationId xmlns:p14="http://schemas.microsoft.com/office/powerpoint/2010/main" val="1897381561"/>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79512" y="2132856"/>
            <a:ext cx="8784976" cy="4401205"/>
            <a:chOff x="323528" y="1236822"/>
            <a:chExt cx="7848872" cy="4258493"/>
          </a:xfrm>
        </p:grpSpPr>
        <p:sp>
          <p:nvSpPr>
            <p:cNvPr id="16" name="TextBox 15"/>
            <p:cNvSpPr txBox="1"/>
            <p:nvPr/>
          </p:nvSpPr>
          <p:spPr>
            <a:xfrm>
              <a:off x="971600" y="1236822"/>
              <a:ext cx="7200800" cy="4258493"/>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public static void </a:t>
              </a:r>
              <a:r>
                <a:rPr lang="en-US" sz="1400" dirty="0">
                  <a:solidFill>
                    <a:srgbClr val="0000FF"/>
                  </a:solidFill>
                </a:rPr>
                <a:t>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a:t>
              </a:r>
            </a:p>
            <a:p>
              <a:r>
                <a:rPr lang="en-US" sz="1400" dirty="0">
                  <a:solidFill>
                    <a:prstClr val="black"/>
                  </a:solidFill>
                </a:rPr>
                <a:t>   //Declaration section</a:t>
              </a:r>
            </a:p>
            <a:p>
              <a:r>
                <a:rPr lang="en-US" sz="1400" dirty="0">
                  <a:solidFill>
                    <a:srgbClr val="0000FF"/>
                  </a:solidFill>
                </a:rPr>
                <a:t>   Scanner read = </a:t>
              </a:r>
              <a:r>
                <a:rPr lang="en-US" sz="1400" dirty="0">
                  <a:solidFill>
                    <a:srgbClr val="00B0F0"/>
                  </a:solidFill>
                </a:rPr>
                <a:t>new </a:t>
              </a:r>
              <a:r>
                <a:rPr lang="en-US" sz="1400" dirty="0">
                  <a:solidFill>
                    <a:srgbClr val="0000FF"/>
                  </a:solidFill>
                </a:rPr>
                <a:t>Scanner (System.in);</a:t>
              </a:r>
            </a:p>
            <a:p>
              <a:r>
                <a:rPr lang="en-US" sz="1400" dirty="0">
                  <a:solidFill>
                    <a:srgbClr val="0000FF"/>
                  </a:solidFill>
                </a:rPr>
                <a:t>   </a:t>
              </a:r>
              <a:r>
                <a:rPr lang="en-US" sz="1400" dirty="0">
                  <a:solidFill>
                    <a:srgbClr val="00B0F0"/>
                  </a:solidFill>
                </a:rPr>
                <a:t>char </a:t>
              </a:r>
              <a:r>
                <a:rPr lang="en-US" sz="1400" dirty="0">
                  <a:solidFill>
                    <a:srgbClr val="0000FF"/>
                  </a:solidFill>
                </a:rPr>
                <a:t>letter;</a:t>
              </a:r>
            </a:p>
            <a:p>
              <a:r>
                <a:rPr lang="en-US" sz="1400" dirty="0">
                  <a:solidFill>
                    <a:srgbClr val="0000FF"/>
                  </a:solidFill>
                </a:rPr>
                <a:t>   </a:t>
              </a:r>
              <a:r>
                <a:rPr lang="en-US" sz="1400" dirty="0">
                  <a:solidFill>
                    <a:srgbClr val="00B0F0"/>
                  </a:solidFill>
                </a:rPr>
                <a:t>String </a:t>
              </a:r>
              <a:r>
                <a:rPr lang="en-US" sz="1400" dirty="0">
                  <a:solidFill>
                    <a:srgbClr val="0000FF"/>
                  </a:solidFill>
                </a:rPr>
                <a:t>vowel = “This is a vowel”;</a:t>
              </a:r>
            </a:p>
            <a:p>
              <a:r>
                <a:rPr lang="en-US" sz="1400" dirty="0">
                  <a:solidFill>
                    <a:prstClr val="black"/>
                  </a:solidFill>
                </a:rPr>
                <a:t>   //input section</a:t>
              </a:r>
            </a:p>
            <a:p>
              <a:r>
                <a:rPr lang="en-US" sz="1400" dirty="0">
                  <a:solidFill>
                    <a:srgbClr val="0000FF"/>
                  </a:solidFill>
                </a:rPr>
                <a:t>   letter = </a:t>
              </a:r>
              <a:r>
                <a:rPr lang="en-US" sz="1400" dirty="0" err="1">
                  <a:solidFill>
                    <a:srgbClr val="0000FF"/>
                  </a:solidFill>
                </a:rPr>
                <a:t>read.</a:t>
              </a:r>
              <a:r>
                <a:rPr lang="en-US" sz="1400" dirty="0" err="1">
                  <a:solidFill>
                    <a:srgbClr val="00B050"/>
                  </a:solidFill>
                </a:rPr>
                <a:t>next</a:t>
              </a:r>
              <a:r>
                <a:rPr lang="en-US" sz="1400" dirty="0">
                  <a:solidFill>
                    <a:srgbClr val="00B050"/>
                  </a:solidFill>
                </a:rPr>
                <a:t>().</a:t>
              </a:r>
              <a:r>
                <a:rPr lang="en-US" sz="1400" dirty="0" err="1">
                  <a:solidFill>
                    <a:srgbClr val="00B050"/>
                  </a:solidFill>
                </a:rPr>
                <a:t>charAt</a:t>
              </a:r>
              <a:r>
                <a:rPr lang="en-US" sz="1400" dirty="0">
                  <a:solidFill>
                    <a:srgbClr val="00B050"/>
                  </a:solidFill>
                </a:rPr>
                <a:t>(0)</a:t>
              </a:r>
              <a:r>
                <a:rPr lang="en-US" sz="1400" dirty="0">
                  <a:solidFill>
                    <a:srgbClr val="0000FF"/>
                  </a:solidFill>
                </a:rPr>
                <a:t>;</a:t>
              </a:r>
            </a:p>
            <a:p>
              <a:r>
                <a:rPr lang="en-US" sz="1400" dirty="0">
                  <a:solidFill>
                    <a:prstClr val="black"/>
                  </a:solidFill>
                </a:rPr>
                <a:t>   //processing section</a:t>
              </a:r>
            </a:p>
            <a:p>
              <a:r>
                <a:rPr lang="en-US" sz="1400" dirty="0">
                  <a:solidFill>
                    <a:srgbClr val="0000FF"/>
                  </a:solidFill>
                </a:rPr>
                <a:t>   </a:t>
              </a:r>
              <a:r>
                <a:rPr lang="en-US" sz="1400" dirty="0">
                  <a:solidFill>
                    <a:srgbClr val="00B0F0"/>
                  </a:solidFill>
                </a:rPr>
                <a:t>switch</a:t>
              </a:r>
              <a:r>
                <a:rPr lang="en-US" sz="1400" dirty="0">
                  <a:solidFill>
                    <a:srgbClr val="0000FF"/>
                  </a:solidFill>
                </a:rPr>
                <a:t> (letter)</a:t>
              </a:r>
            </a:p>
            <a:p>
              <a:r>
                <a:rPr lang="en-US" sz="1400" dirty="0">
                  <a:solidFill>
                    <a:srgbClr val="0000FF"/>
                  </a:solidFill>
                </a:rPr>
                <a:t>   {</a:t>
              </a:r>
            </a:p>
            <a:p>
              <a:r>
                <a:rPr lang="en-US" sz="1400" dirty="0">
                  <a:solidFill>
                    <a:srgbClr val="0000FF"/>
                  </a:solidFill>
                </a:rPr>
                <a:t>      </a:t>
              </a:r>
              <a:r>
                <a:rPr lang="en-US" sz="1400" dirty="0">
                  <a:solidFill>
                    <a:srgbClr val="00B0F0"/>
                  </a:solidFill>
                </a:rPr>
                <a:t>case</a:t>
              </a:r>
              <a:r>
                <a:rPr lang="en-US" sz="1400" dirty="0">
                  <a:solidFill>
                    <a:srgbClr val="0000FF"/>
                  </a:solidFill>
                </a:rPr>
                <a:t> ‘a’: </a:t>
              </a:r>
            </a:p>
            <a:p>
              <a:r>
                <a:rPr lang="en-US" sz="1400" dirty="0">
                  <a:solidFill>
                    <a:srgbClr val="0000FF"/>
                  </a:solidFill>
                </a:rPr>
                <a:t>      </a:t>
              </a:r>
              <a:r>
                <a:rPr lang="en-US" sz="1400" dirty="0">
                  <a:solidFill>
                    <a:srgbClr val="00B0F0"/>
                  </a:solidFill>
                </a:rPr>
                <a:t>case</a:t>
              </a:r>
              <a:r>
                <a:rPr lang="en-US" sz="1400" dirty="0">
                  <a:solidFill>
                    <a:srgbClr val="0000FF"/>
                  </a:solidFill>
                </a:rPr>
                <a:t> ‘e’:</a:t>
              </a:r>
            </a:p>
            <a:p>
              <a:r>
                <a:rPr lang="en-US" sz="1400" dirty="0">
                  <a:solidFill>
                    <a:srgbClr val="0000FF"/>
                  </a:solidFill>
                </a:rPr>
                <a:t>      </a:t>
              </a:r>
              <a:r>
                <a:rPr lang="en-US" sz="1400" dirty="0">
                  <a:solidFill>
                    <a:srgbClr val="00B0F0"/>
                  </a:solidFill>
                </a:rPr>
                <a:t>case</a:t>
              </a:r>
              <a:r>
                <a:rPr lang="en-US" sz="1400" dirty="0">
                  <a:solidFill>
                    <a:srgbClr val="0000FF"/>
                  </a:solidFill>
                </a:rPr>
                <a:t> ‘o’:</a:t>
              </a:r>
            </a:p>
            <a:p>
              <a:r>
                <a:rPr lang="en-US" sz="1400" dirty="0">
                  <a:solidFill>
                    <a:srgbClr val="0000FF"/>
                  </a:solidFill>
                </a:rPr>
                <a:t>      </a:t>
              </a:r>
              <a:r>
                <a:rPr lang="en-US" sz="1400" dirty="0">
                  <a:solidFill>
                    <a:srgbClr val="00B0F0"/>
                  </a:solidFill>
                </a:rPr>
                <a:t>case</a:t>
              </a:r>
              <a:r>
                <a:rPr lang="en-US" sz="1400" dirty="0">
                  <a:solidFill>
                    <a:srgbClr val="0000FF"/>
                  </a:solidFill>
                </a:rPr>
                <a:t> ‘</a:t>
              </a:r>
              <a:r>
                <a:rPr lang="en-US" sz="1400" dirty="0" err="1">
                  <a:solidFill>
                    <a:srgbClr val="0000FF"/>
                  </a:solidFill>
                </a:rPr>
                <a:t>i</a:t>
              </a:r>
              <a:r>
                <a:rPr lang="en-US" sz="1400" dirty="0">
                  <a:solidFill>
                    <a:srgbClr val="0000FF"/>
                  </a:solidFill>
                </a:rPr>
                <a:t>’:</a:t>
              </a:r>
            </a:p>
            <a:p>
              <a:r>
                <a:rPr lang="en-US" sz="1400" dirty="0">
                  <a:solidFill>
                    <a:srgbClr val="0000FF"/>
                  </a:solidFill>
                </a:rPr>
                <a:t>      </a:t>
              </a:r>
              <a:r>
                <a:rPr lang="en-US" sz="1400" dirty="0">
                  <a:solidFill>
                    <a:srgbClr val="00B0F0"/>
                  </a:solidFill>
                </a:rPr>
                <a:t>case</a:t>
              </a:r>
              <a:r>
                <a:rPr lang="en-US" sz="1400" dirty="0">
                  <a:solidFill>
                    <a:srgbClr val="0000FF"/>
                  </a:solidFill>
                </a:rPr>
                <a:t> ‘u’: </a:t>
              </a:r>
              <a:r>
                <a:rPr lang="en-US" sz="1400" dirty="0" err="1">
                  <a:solidFill>
                    <a:srgbClr val="0000FF"/>
                  </a:solidFill>
                </a:rPr>
                <a:t>System.out.println</a:t>
              </a:r>
              <a:r>
                <a:rPr lang="en-US" sz="1400" dirty="0">
                  <a:solidFill>
                    <a:srgbClr val="0000FF"/>
                  </a:solidFill>
                </a:rPr>
                <a:t> (vowel);</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default</a:t>
              </a:r>
              <a:r>
                <a:rPr lang="en-US" sz="1400" dirty="0">
                  <a:solidFill>
                    <a:srgbClr val="0000FF"/>
                  </a:solidFill>
                </a:rPr>
                <a:t>: </a:t>
              </a:r>
              <a:r>
                <a:rPr lang="en-US" sz="1400" dirty="0" err="1">
                  <a:solidFill>
                    <a:srgbClr val="0000FF"/>
                  </a:solidFill>
                </a:rPr>
                <a:t>System.out.println</a:t>
              </a:r>
              <a:r>
                <a:rPr lang="en-US" sz="1400" dirty="0">
                  <a:solidFill>
                    <a:srgbClr val="0000FF"/>
                  </a:solidFill>
                </a:rPr>
                <a:t> (“This is not a vowel”);</a:t>
              </a:r>
            </a:p>
            <a:p>
              <a:r>
                <a:rPr lang="en-US" sz="1400" dirty="0">
                  <a:solidFill>
                    <a:srgbClr val="0000FF"/>
                  </a:solidFill>
                </a:rPr>
                <a:t>    } </a:t>
              </a:r>
              <a:r>
                <a:rPr lang="en-US" sz="1400" dirty="0">
                  <a:solidFill>
                    <a:srgbClr val="00B050"/>
                  </a:solidFill>
                </a:rPr>
                <a:t>//end switch</a:t>
              </a:r>
            </a:p>
            <a:p>
              <a:r>
                <a:rPr lang="en-US" sz="1400" dirty="0">
                  <a:solidFill>
                    <a:srgbClr val="0000FF"/>
                  </a:solidFill>
                </a:rPr>
                <a:t>} </a:t>
              </a:r>
              <a:r>
                <a:rPr lang="en-US" sz="1400" dirty="0">
                  <a:solidFill>
                    <a:srgbClr val="00B050"/>
                  </a:solidFill>
                </a:rPr>
                <a:t>//end main</a:t>
              </a:r>
            </a:p>
          </p:txBody>
        </p:sp>
        <p:sp>
          <p:nvSpPr>
            <p:cNvPr id="17" name="TextBox 16"/>
            <p:cNvSpPr txBox="1"/>
            <p:nvPr/>
          </p:nvSpPr>
          <p:spPr>
            <a:xfrm>
              <a:off x="323528" y="1236822"/>
              <a:ext cx="576064" cy="4258493"/>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p:txBody>
        </p:sp>
      </p:grpSp>
      <p:sp>
        <p:nvSpPr>
          <p:cNvPr id="7" name="Slide Number Placeholder 6"/>
          <p:cNvSpPr>
            <a:spLocks noGrp="1"/>
          </p:cNvSpPr>
          <p:nvPr>
            <p:ph type="sldNum" sz="quarter" idx="12"/>
          </p:nvPr>
        </p:nvSpPr>
        <p:spPr>
          <a:xfrm>
            <a:off x="8647272" y="6309320"/>
            <a:ext cx="365760" cy="365125"/>
          </a:xfrm>
        </p:spPr>
        <p:txBody>
          <a:bodyPr>
            <a:normAutofit fontScale="92500" lnSpcReduction="10000"/>
          </a:bodyPr>
          <a:lstStyle/>
          <a:p>
            <a:fld id="{125A1C68-F048-4C66-8544-2D3BD35A5879}" type="slidenum">
              <a:rPr lang="en-US" smtClean="0">
                <a:solidFill>
                  <a:prstClr val="black"/>
                </a:solidFill>
              </a:rPr>
              <a:pPr/>
              <a:t>243</a:t>
            </a:fld>
            <a:endParaRPr lang="en-US" dirty="0">
              <a:solidFill>
                <a:prstClr val="black"/>
              </a:solidFill>
            </a:endParaRP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1.3 Programming hint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rPr>
              <a:t>EXAMPLE 3</a:t>
            </a:r>
            <a:endParaRPr lang="en-US" b="1" dirty="0">
              <a:solidFill>
                <a:srgbClr val="0000FF"/>
              </a:solidFill>
            </a:endParaRP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Content Placeholder 4"/>
          <p:cNvSpPr txBox="1">
            <a:spLocks/>
          </p:cNvSpPr>
          <p:nvPr/>
        </p:nvSpPr>
        <p:spPr>
          <a:xfrm>
            <a:off x="251520" y="1340768"/>
            <a:ext cx="8640960" cy="6480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When the same action is to be taken for several case labels, then we may write the program as follows:</a:t>
            </a:r>
            <a:endParaRPr lang="en-US" sz="1800" dirty="0">
              <a:solidFill>
                <a:srgbClr val="FF3399"/>
              </a:solidFill>
              <a:latin typeface="Tahoma" panose="020B0604030504040204" pitchFamily="34" charset="0"/>
              <a:ea typeface="Tahoma" panose="020B0604030504040204" pitchFamily="34" charset="0"/>
              <a:cs typeface="Tahoma" panose="020B0604030504040204" pitchFamily="34" charset="0"/>
            </a:endParaRPr>
          </a:p>
        </p:txBody>
      </p:sp>
      <p:sp>
        <p:nvSpPr>
          <p:cNvPr id="3" name="Rounded Rectangle 2"/>
          <p:cNvSpPr/>
          <p:nvPr/>
        </p:nvSpPr>
        <p:spPr>
          <a:xfrm>
            <a:off x="4211960" y="3501008"/>
            <a:ext cx="4608512"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rPr>
              <a:t>This is equivalent to:</a:t>
            </a:r>
          </a:p>
          <a:p>
            <a:r>
              <a:rPr lang="en-US" b="1" dirty="0">
                <a:solidFill>
                  <a:srgbClr val="FFFF00"/>
                </a:solidFill>
              </a:rPr>
              <a:t>if (letter==‘a’) || (letter==‘e’) || (letter==‘o’) || (letter==‘</a:t>
            </a:r>
            <a:r>
              <a:rPr lang="en-US" b="1" dirty="0" err="1">
                <a:solidFill>
                  <a:srgbClr val="FFFF00"/>
                </a:solidFill>
              </a:rPr>
              <a:t>i</a:t>
            </a:r>
            <a:r>
              <a:rPr lang="en-US" b="1" dirty="0">
                <a:solidFill>
                  <a:srgbClr val="FFFF00"/>
                </a:solidFill>
              </a:rPr>
              <a:t>’) || (letter==‘u’)   </a:t>
            </a:r>
          </a:p>
          <a:p>
            <a:r>
              <a:rPr lang="en-US" b="1" dirty="0">
                <a:solidFill>
                  <a:srgbClr val="FFFF00"/>
                </a:solidFill>
              </a:rPr>
              <a:t>       </a:t>
            </a:r>
            <a:r>
              <a:rPr lang="en-US" b="1" dirty="0" err="1">
                <a:solidFill>
                  <a:srgbClr val="FFFF00"/>
                </a:solidFill>
              </a:rPr>
              <a:t>System.out.println</a:t>
            </a:r>
            <a:r>
              <a:rPr lang="en-US" b="1" dirty="0">
                <a:solidFill>
                  <a:srgbClr val="FFFF00"/>
                </a:solidFill>
              </a:rPr>
              <a:t> (vowel);</a:t>
            </a:r>
          </a:p>
        </p:txBody>
      </p:sp>
    </p:spTree>
    <p:custDataLst>
      <p:tags r:id="rId1"/>
    </p:custDataLst>
    <p:extLst>
      <p:ext uri="{BB962C8B-B14F-4D97-AF65-F5344CB8AC3E}">
        <p14:creationId xmlns:p14="http://schemas.microsoft.com/office/powerpoint/2010/main" val="41587969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wipe(left)">
                                      <p:cBhvr>
                                        <p:cTn id="10" dur="500"/>
                                        <p:tgtEl>
                                          <p:spTgt spid="11">
                                            <p:txEl>
                                              <p:pRg st="0" end="0"/>
                                            </p:txEl>
                                          </p:spTgt>
                                        </p:tgtEl>
                                      </p:cBhvr>
                                    </p:animEffect>
                                  </p:childTnLst>
                                </p:cTn>
                              </p:par>
                              <p:par>
                                <p:cTn id="11" presetID="22" presetClass="entr" presetSubtype="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build="p"/>
      <p:bldP spid="3"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47272" y="6309320"/>
            <a:ext cx="365760" cy="365125"/>
          </a:xfrm>
        </p:spPr>
        <p:txBody>
          <a:bodyPr>
            <a:normAutofit fontScale="92500" lnSpcReduction="10000"/>
          </a:bodyPr>
          <a:lstStyle/>
          <a:p>
            <a:fld id="{125A1C68-F048-4C66-8544-2D3BD35A5879}" type="slidenum">
              <a:rPr lang="en-US" smtClean="0"/>
              <a:pPr/>
              <a:t>244</a:t>
            </a:fld>
            <a:endParaRPr lang="en-US" dirty="0"/>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a:t>
            </a:r>
            <a:r>
              <a:rPr lang="en-US" sz="4000" dirty="0">
                <a:solidFill>
                  <a:srgbClr val="00B0F0"/>
                </a:solidFill>
                <a:latin typeface="Tahoma" charset="0"/>
                <a:cs typeface="Arial" charset="0"/>
              </a:rPr>
              <a:t>switch </a:t>
            </a:r>
            <a:r>
              <a:rPr lang="en-US" sz="4000" dirty="0">
                <a:solidFill>
                  <a:schemeClr val="accent2"/>
                </a:solidFill>
                <a:latin typeface="Tahoma" charset="0"/>
                <a:cs typeface="Arial" charset="0"/>
              </a:rPr>
              <a:t>vs. nested </a:t>
            </a:r>
            <a:r>
              <a:rPr lang="en-US" sz="4000" dirty="0">
                <a:solidFill>
                  <a:srgbClr val="00B0F0"/>
                </a:solidFill>
                <a:latin typeface="Tahoma" charset="0"/>
                <a:cs typeface="Arial" charset="0"/>
              </a:rPr>
              <a:t>if</a:t>
            </a:r>
            <a:endParaRPr lang="en-US" sz="2800" dirty="0">
              <a:solidFill>
                <a:srgbClr val="00B0F0"/>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Content Placeholder 4"/>
          <p:cNvSpPr txBox="1">
            <a:spLocks/>
          </p:cNvSpPr>
          <p:nvPr/>
        </p:nvSpPr>
        <p:spPr>
          <a:xfrm>
            <a:off x="251520" y="908720"/>
            <a:ext cx="8640960" cy="6480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switch </a:t>
            </a:r>
            <a:r>
              <a:rPr lang="en-US" sz="2000" dirty="0">
                <a:latin typeface="Tahoma" panose="020B0604030504040204" pitchFamily="34" charset="0"/>
                <a:ea typeface="Tahoma" panose="020B0604030504040204" pitchFamily="34" charset="0"/>
                <a:cs typeface="Tahoma" panose="020B0604030504040204" pitchFamily="34" charset="0"/>
              </a:rPr>
              <a:t>statement is an elegant way to apply multiple selections. It is less confusing.</a:t>
            </a:r>
            <a:endParaRPr lang="en-US" sz="1800" dirty="0">
              <a:solidFill>
                <a:srgbClr val="FF3399"/>
              </a:solidFill>
              <a:latin typeface="Tahoma" panose="020B0604030504040204" pitchFamily="34" charset="0"/>
              <a:ea typeface="Tahoma" panose="020B0604030504040204" pitchFamily="34" charset="0"/>
              <a:cs typeface="Tahoma" panose="020B0604030504040204" pitchFamily="34" charset="0"/>
            </a:endParaRPr>
          </a:p>
        </p:txBody>
      </p:sp>
      <p:sp>
        <p:nvSpPr>
          <p:cNvPr id="12" name="Content Placeholder 4"/>
          <p:cNvSpPr txBox="1">
            <a:spLocks/>
          </p:cNvSpPr>
          <p:nvPr/>
        </p:nvSpPr>
        <p:spPr>
          <a:xfrm>
            <a:off x="251520" y="1556792"/>
            <a:ext cx="8640960" cy="6480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However, the programmer is forced sometimes to use the nested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if</a:t>
            </a:r>
            <a:r>
              <a:rPr lang="en-US" sz="2000" dirty="0">
                <a:latin typeface="Tahoma" panose="020B0604030504040204" pitchFamily="34" charset="0"/>
                <a:ea typeface="Tahoma" panose="020B0604030504040204" pitchFamily="34" charset="0"/>
                <a:cs typeface="Tahoma" panose="020B0604030504040204" pitchFamily="34" charset="0"/>
              </a:rPr>
              <a:t>. Examples of such cases include:</a:t>
            </a:r>
            <a:endParaRPr lang="en-US" sz="1800" dirty="0">
              <a:solidFill>
                <a:srgbClr val="FF3399"/>
              </a:solidFill>
              <a:latin typeface="Tahoma" panose="020B0604030504040204" pitchFamily="34" charset="0"/>
              <a:ea typeface="Tahoma" panose="020B0604030504040204" pitchFamily="34" charset="0"/>
              <a:cs typeface="Tahoma" panose="020B0604030504040204" pitchFamily="34" charset="0"/>
            </a:endParaRPr>
          </a:p>
        </p:txBody>
      </p:sp>
      <p:sp>
        <p:nvSpPr>
          <p:cNvPr id="13" name="Content Placeholder 4"/>
          <p:cNvSpPr txBox="1">
            <a:spLocks/>
          </p:cNvSpPr>
          <p:nvPr/>
        </p:nvSpPr>
        <p:spPr>
          <a:xfrm>
            <a:off x="251520" y="2204864"/>
            <a:ext cx="8640960" cy="864096"/>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98932" lvl="1"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If the selection involves 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range of values</a:t>
            </a:r>
            <a:r>
              <a:rPr lang="en-US" sz="2000" dirty="0">
                <a:latin typeface="Tahoma" panose="020B0604030504040204" pitchFamily="34" charset="0"/>
                <a:ea typeface="Tahoma" panose="020B0604030504040204" pitchFamily="34" charset="0"/>
                <a:cs typeface="Tahoma" panose="020B0604030504040204" pitchFamily="34" charset="0"/>
              </a:rPr>
              <a:t>.</a:t>
            </a:r>
          </a:p>
          <a:p>
            <a:pPr marL="836676" lvl="2" indent="-342900" algn="just">
              <a:lnSpc>
                <a:spcPct val="90000"/>
              </a:lnSpc>
              <a:buClr>
                <a:srgbClr val="FF0000"/>
              </a:buClr>
              <a:buFont typeface="Wingdings" panose="05000000000000000000" pitchFamily="2" charset="2"/>
              <a:buChar char="§"/>
            </a:pPr>
            <a:r>
              <a:rPr lang="en-US" sz="1600" dirty="0">
                <a:solidFill>
                  <a:srgbClr val="0070C0"/>
                </a:solidFill>
                <a:latin typeface="Tahoma" panose="020B0604030504040204" pitchFamily="34" charset="0"/>
                <a:ea typeface="Tahoma" panose="020B0604030504040204" pitchFamily="34" charset="0"/>
                <a:cs typeface="Tahoma" panose="020B0604030504040204" pitchFamily="34" charset="0"/>
              </a:rPr>
              <a:t>Example: if (score &gt;= 60) &amp;&amp; (score &lt; 70)</a:t>
            </a:r>
          </a:p>
        </p:txBody>
      </p:sp>
      <p:sp>
        <p:nvSpPr>
          <p:cNvPr id="14" name="Content Placeholder 4"/>
          <p:cNvSpPr txBox="1">
            <a:spLocks/>
          </p:cNvSpPr>
          <p:nvPr/>
        </p:nvSpPr>
        <p:spPr>
          <a:xfrm>
            <a:off x="251520" y="2924944"/>
            <a:ext cx="8640960" cy="1224136"/>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98932" lvl="1" indent="-342900" algn="just">
              <a:lnSpc>
                <a:spcPct val="9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If the selector’s type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 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a:t>
            </a:r>
            <a:r>
              <a:rPr lang="en-US" sz="2000" dirty="0">
                <a:latin typeface="Tahoma" panose="020B0604030504040204" pitchFamily="34" charset="0"/>
                <a:ea typeface="Tahoma" panose="020B0604030504040204" pitchFamily="34" charset="0"/>
                <a:cs typeface="Tahoma" panose="020B0604030504040204" pitchFamily="34" charset="0"/>
              </a:rPr>
              <a:t>.</a:t>
            </a:r>
          </a:p>
          <a:p>
            <a:pPr marL="836676" lvl="2" indent="-342900" algn="just">
              <a:lnSpc>
                <a:spcPct val="90000"/>
              </a:lnSpc>
              <a:buClr>
                <a:srgbClr val="FF0000"/>
              </a:buClr>
              <a:buFont typeface="Wingdings" panose="05000000000000000000" pitchFamily="2" charset="2"/>
              <a:buChar char="§"/>
            </a:pPr>
            <a:r>
              <a:rPr lang="en-US" sz="1600" dirty="0">
                <a:solidFill>
                  <a:srgbClr val="0070C0"/>
                </a:solidFill>
                <a:latin typeface="Tahoma" panose="020B0604030504040204" pitchFamily="34" charset="0"/>
                <a:ea typeface="Tahoma" panose="020B0604030504040204" pitchFamily="34" charset="0"/>
                <a:cs typeface="Tahoma" panose="020B0604030504040204" pitchFamily="34" charset="0"/>
              </a:rPr>
              <a:t>Example: if (salary == 5000.0)</a:t>
            </a:r>
          </a:p>
        </p:txBody>
      </p:sp>
    </p:spTree>
    <p:custDataLst>
      <p:tags r:id="rId1"/>
    </p:custDataLst>
    <p:extLst>
      <p:ext uri="{BB962C8B-B14F-4D97-AF65-F5344CB8AC3E}">
        <p14:creationId xmlns:p14="http://schemas.microsoft.com/office/powerpoint/2010/main" val="1205792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left)">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left)">
                                      <p:cBhvr>
                                        <p:cTn id="17" dur="500"/>
                                        <p:tgtEl>
                                          <p:spTgt spid="13">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wipe(left)">
                                      <p:cBhvr>
                                        <p:cTn id="20" dur="500"/>
                                        <p:tgtEl>
                                          <p:spTgt spid="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wipe(left)">
                                      <p:cBhvr>
                                        <p:cTn id="25" dur="500"/>
                                        <p:tgtEl>
                                          <p:spTgt spid="14">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4">
                                            <p:txEl>
                                              <p:pRg st="1" end="1"/>
                                            </p:txEl>
                                          </p:spTgt>
                                        </p:tgtEl>
                                        <p:attrNameLst>
                                          <p:attrName>style.visibility</p:attrName>
                                        </p:attrNameLst>
                                      </p:cBhvr>
                                      <p:to>
                                        <p:strVal val="visible"/>
                                      </p:to>
                                    </p:set>
                                    <p:animEffect transition="in" filter="wipe(left)">
                                      <p:cBhvr>
                                        <p:cTn id="28"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13" grpId="0" build="p"/>
      <p:bldP spid="14" grpId="0"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47272" y="6309320"/>
            <a:ext cx="365760" cy="365125"/>
          </a:xfrm>
        </p:spPr>
        <p:txBody>
          <a:bodyPr>
            <a:normAutofit fontScale="92500" lnSpcReduction="10000"/>
          </a:bodyPr>
          <a:lstStyle/>
          <a:p>
            <a:fld id="{125A1C68-F048-4C66-8544-2D3BD35A5879}" type="slidenum">
              <a:rPr lang="en-US" smtClean="0"/>
              <a:pPr/>
              <a:t>245</a:t>
            </a:fld>
            <a:endParaRPr lang="en-US" dirty="0"/>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TO DO</a:t>
            </a:r>
            <a:endParaRPr lang="en-US" sz="2800" dirty="0">
              <a:solidFill>
                <a:srgbClr val="00B0F0"/>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Content Placeholder 4"/>
          <p:cNvSpPr txBox="1">
            <a:spLocks/>
          </p:cNvSpPr>
          <p:nvPr/>
        </p:nvSpPr>
        <p:spPr>
          <a:xfrm>
            <a:off x="251520" y="908720"/>
            <a:ext cx="8640960" cy="6480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a:latin typeface="Tahoma" panose="020B0604030504040204" pitchFamily="34" charset="0"/>
                <a:ea typeface="Tahoma" panose="020B0604030504040204" pitchFamily="34" charset="0"/>
                <a:cs typeface="Tahoma" panose="020B0604030504040204" pitchFamily="34" charset="0"/>
              </a:rPr>
              <a:t>Read Chapter 3</a:t>
            </a:r>
            <a:endParaRPr lang="en-US" sz="1800" dirty="0">
              <a:solidFill>
                <a:srgbClr val="FF3399"/>
              </a:solidFill>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1303120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246</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432047"/>
          </a:xfrm>
        </p:spPr>
        <p:txBody>
          <a:bodyPr>
            <a:noAutofit/>
          </a:bodyPr>
          <a:lstStyle/>
          <a:p>
            <a:pPr algn="just"/>
            <a:r>
              <a:rPr lang="en-US" sz="1800" dirty="0">
                <a:latin typeface="Tahoma" panose="020B0604030504040204" pitchFamily="34" charset="0"/>
                <a:ea typeface="Tahoma" panose="020B0604030504040204" pitchFamily="34" charset="0"/>
                <a:cs typeface="Tahoma" panose="020B0604030504040204" pitchFamily="34" charset="0"/>
              </a:rPr>
              <a:t>Given that speed = 75 and fee = 0 what is the output of the following code segments?</a:t>
            </a:r>
          </a:p>
          <a:p>
            <a:pPr lvl="1"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71406" y="6496070"/>
            <a:ext cx="4000528" cy="276999"/>
          </a:xfrm>
          <a:prstGeom prst="rect">
            <a:avLst/>
          </a:prstGeom>
          <a:noFill/>
        </p:spPr>
        <p:txBody>
          <a:bodyPr wrap="square" rtlCol="0">
            <a:spAutoFit/>
          </a:bodyPr>
          <a:lstStyle/>
          <a:p>
            <a:r>
              <a:rPr lang="en-US" sz="1200" dirty="0"/>
              <a:t>W5.2 Nested if + Conditional Operator</a:t>
            </a:r>
          </a:p>
        </p:txBody>
      </p:sp>
      <p:grpSp>
        <p:nvGrpSpPr>
          <p:cNvPr id="13" name="Group 12"/>
          <p:cNvGrpSpPr/>
          <p:nvPr/>
        </p:nvGrpSpPr>
        <p:grpSpPr>
          <a:xfrm>
            <a:off x="179512" y="1412776"/>
            <a:ext cx="8784976" cy="1600438"/>
            <a:chOff x="323528" y="1236822"/>
            <a:chExt cx="7848872" cy="1548546"/>
          </a:xfrm>
        </p:grpSpPr>
        <p:sp>
          <p:nvSpPr>
            <p:cNvPr id="14" name="TextBox 13"/>
            <p:cNvSpPr txBox="1"/>
            <p:nvPr/>
          </p:nvSpPr>
          <p:spPr>
            <a:xfrm>
              <a:off x="971600" y="1236822"/>
              <a:ext cx="7200800" cy="1548546"/>
            </a:xfrm>
            <a:prstGeom prst="rect">
              <a:avLst/>
            </a:prstGeom>
            <a:solidFill>
              <a:schemeClr val="bg2"/>
            </a:solidFill>
            <a:ln w="28575" cap="rnd" cmpd="thickThin">
              <a:solidFill>
                <a:srgbClr val="0000FF"/>
              </a:solidFill>
            </a:ln>
          </p:spPr>
          <p:txBody>
            <a:bodyPr wrap="square" rtlCol="0">
              <a:spAutoFit/>
            </a:bodyPr>
            <a:lstStyle/>
            <a:p>
              <a:r>
                <a:rPr lang="en-US" sz="1400" dirty="0"/>
                <a:t>if (speed &gt; 35)</a:t>
              </a:r>
            </a:p>
            <a:p>
              <a:r>
                <a:rPr lang="en-US" sz="1400" dirty="0"/>
                <a:t>fee = 20.0;</a:t>
              </a:r>
            </a:p>
            <a:p>
              <a:r>
                <a:rPr lang="en-US" sz="1400" dirty="0"/>
                <a:t>else if (speed &gt; 50)</a:t>
              </a:r>
            </a:p>
            <a:p>
              <a:r>
                <a:rPr lang="en-US" sz="1400" dirty="0"/>
                <a:t>fee = 40.0;</a:t>
              </a:r>
            </a:p>
            <a:p>
              <a:r>
                <a:rPr lang="en-US" sz="1400" dirty="0"/>
                <a:t>else if (speed &gt; 75)</a:t>
              </a:r>
            </a:p>
            <a:p>
              <a:r>
                <a:rPr lang="en-US" sz="1400" dirty="0"/>
                <a:t>fee = 60.0;</a:t>
              </a:r>
            </a:p>
            <a:p>
              <a:r>
                <a:rPr lang="en-US" sz="1400" dirty="0" err="1"/>
                <a:t>System.out.printf</a:t>
              </a:r>
              <a:r>
                <a:rPr lang="en-US" sz="1400" dirty="0"/>
                <a:t> (“Fee = %6f.1”, fee);</a:t>
              </a:r>
            </a:p>
          </p:txBody>
        </p:sp>
        <p:sp>
          <p:nvSpPr>
            <p:cNvPr id="15" name="TextBox 14"/>
            <p:cNvSpPr txBox="1"/>
            <p:nvPr/>
          </p:nvSpPr>
          <p:spPr>
            <a:xfrm>
              <a:off x="323528" y="1236822"/>
              <a:ext cx="576064" cy="1548546"/>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p:txBody>
        </p:sp>
      </p:grpSp>
      <p:grpSp>
        <p:nvGrpSpPr>
          <p:cNvPr id="16" name="Group 15"/>
          <p:cNvGrpSpPr/>
          <p:nvPr/>
        </p:nvGrpSpPr>
        <p:grpSpPr>
          <a:xfrm>
            <a:off x="179512" y="3085222"/>
            <a:ext cx="8784976" cy="1600438"/>
            <a:chOff x="323528" y="1236822"/>
            <a:chExt cx="7848872" cy="1548546"/>
          </a:xfrm>
        </p:grpSpPr>
        <p:sp>
          <p:nvSpPr>
            <p:cNvPr id="17" name="TextBox 16"/>
            <p:cNvSpPr txBox="1"/>
            <p:nvPr/>
          </p:nvSpPr>
          <p:spPr>
            <a:xfrm>
              <a:off x="971600" y="1236822"/>
              <a:ext cx="7200800" cy="1548546"/>
            </a:xfrm>
            <a:prstGeom prst="rect">
              <a:avLst/>
            </a:prstGeom>
            <a:solidFill>
              <a:schemeClr val="bg2"/>
            </a:solidFill>
            <a:ln w="28575" cap="rnd" cmpd="thickThin">
              <a:solidFill>
                <a:srgbClr val="0000FF"/>
              </a:solidFill>
            </a:ln>
          </p:spPr>
          <p:txBody>
            <a:bodyPr wrap="square" rtlCol="0">
              <a:spAutoFit/>
            </a:bodyPr>
            <a:lstStyle/>
            <a:p>
              <a:r>
                <a:rPr lang="en-US" sz="1400" dirty="0"/>
                <a:t>if (speed &lt; 35)</a:t>
              </a:r>
            </a:p>
            <a:p>
              <a:r>
                <a:rPr lang="en-US" sz="1400" dirty="0"/>
                <a:t>fee = 20.0;</a:t>
              </a:r>
            </a:p>
            <a:p>
              <a:r>
                <a:rPr lang="en-US" sz="1400" dirty="0"/>
                <a:t>if (speed &lt; 50)</a:t>
              </a:r>
            </a:p>
            <a:p>
              <a:r>
                <a:rPr lang="en-US" sz="1400" dirty="0"/>
                <a:t>fee = 40.0;</a:t>
              </a:r>
            </a:p>
            <a:p>
              <a:r>
                <a:rPr lang="en-US" sz="1400" dirty="0"/>
                <a:t>else if (speed &gt; 75)</a:t>
              </a:r>
            </a:p>
            <a:p>
              <a:r>
                <a:rPr lang="en-US" sz="1400" dirty="0"/>
                <a:t>fee = 60.0;</a:t>
              </a:r>
            </a:p>
            <a:p>
              <a:r>
                <a:rPr lang="en-US" sz="1400" dirty="0" err="1"/>
                <a:t>System.out.printf</a:t>
              </a:r>
              <a:r>
                <a:rPr lang="en-US" sz="1400" dirty="0"/>
                <a:t> (“Fee = %6f.1”, fee);</a:t>
              </a:r>
            </a:p>
          </p:txBody>
        </p:sp>
        <p:sp>
          <p:nvSpPr>
            <p:cNvPr id="18" name="TextBox 17"/>
            <p:cNvSpPr txBox="1"/>
            <p:nvPr/>
          </p:nvSpPr>
          <p:spPr>
            <a:xfrm>
              <a:off x="323528" y="1236822"/>
              <a:ext cx="576064" cy="1548546"/>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p:txBody>
        </p:sp>
      </p:grpSp>
      <p:grpSp>
        <p:nvGrpSpPr>
          <p:cNvPr id="19" name="Group 18"/>
          <p:cNvGrpSpPr/>
          <p:nvPr/>
        </p:nvGrpSpPr>
        <p:grpSpPr>
          <a:xfrm>
            <a:off x="179512" y="4725144"/>
            <a:ext cx="8784976" cy="1600438"/>
            <a:chOff x="323528" y="1236822"/>
            <a:chExt cx="7848872" cy="1548546"/>
          </a:xfrm>
        </p:grpSpPr>
        <p:sp>
          <p:nvSpPr>
            <p:cNvPr id="20" name="TextBox 19"/>
            <p:cNvSpPr txBox="1"/>
            <p:nvPr/>
          </p:nvSpPr>
          <p:spPr>
            <a:xfrm>
              <a:off x="971600" y="1236822"/>
              <a:ext cx="7200800" cy="1548546"/>
            </a:xfrm>
            <a:prstGeom prst="rect">
              <a:avLst/>
            </a:prstGeom>
            <a:solidFill>
              <a:schemeClr val="bg2"/>
            </a:solidFill>
            <a:ln w="28575" cap="rnd" cmpd="thickThin">
              <a:solidFill>
                <a:srgbClr val="0000FF"/>
              </a:solidFill>
            </a:ln>
          </p:spPr>
          <p:txBody>
            <a:bodyPr wrap="square" rtlCol="0">
              <a:spAutoFit/>
            </a:bodyPr>
            <a:lstStyle/>
            <a:p>
              <a:r>
                <a:rPr lang="en-US" sz="1400" dirty="0"/>
                <a:t>if (speed &lt; 35)</a:t>
              </a:r>
            </a:p>
            <a:p>
              <a:r>
                <a:rPr lang="en-US" sz="1400" dirty="0"/>
                <a:t>{</a:t>
              </a:r>
            </a:p>
            <a:p>
              <a:r>
                <a:rPr lang="en-US" sz="1400" dirty="0"/>
                <a:t>if (speed &lt; 50)</a:t>
              </a:r>
            </a:p>
            <a:p>
              <a:r>
                <a:rPr lang="en-US" sz="1400" dirty="0"/>
                <a:t>fee = 40.0;</a:t>
              </a:r>
            </a:p>
            <a:p>
              <a:r>
                <a:rPr lang="en-US" sz="1400" dirty="0"/>
                <a:t>}</a:t>
              </a:r>
            </a:p>
            <a:p>
              <a:r>
                <a:rPr lang="en-US" sz="1400" dirty="0"/>
                <a:t>else fee = 60.0;</a:t>
              </a:r>
            </a:p>
            <a:p>
              <a:r>
                <a:rPr lang="en-US" sz="1400" dirty="0" err="1"/>
                <a:t>System.out.printf</a:t>
              </a:r>
              <a:r>
                <a:rPr lang="en-US" sz="1400" dirty="0"/>
                <a:t> (“Fee = %6f.1”, fee);</a:t>
              </a:r>
            </a:p>
          </p:txBody>
        </p:sp>
        <p:sp>
          <p:nvSpPr>
            <p:cNvPr id="21" name="TextBox 20"/>
            <p:cNvSpPr txBox="1"/>
            <p:nvPr/>
          </p:nvSpPr>
          <p:spPr>
            <a:xfrm>
              <a:off x="323528" y="1236822"/>
              <a:ext cx="576064" cy="1548546"/>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p:txBody>
        </p:sp>
      </p:grpSp>
    </p:spTree>
    <p:extLst>
      <p:ext uri="{BB962C8B-B14F-4D97-AF65-F5344CB8AC3E}">
        <p14:creationId xmlns:p14="http://schemas.microsoft.com/office/powerpoint/2010/main" val="10399363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247</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406" y="6496070"/>
            <a:ext cx="4000528" cy="276999"/>
          </a:xfrm>
          <a:prstGeom prst="rect">
            <a:avLst/>
          </a:prstGeom>
          <a:noFill/>
        </p:spPr>
        <p:txBody>
          <a:bodyPr wrap="square" rtlCol="0">
            <a:spAutoFit/>
          </a:bodyPr>
          <a:lstStyle/>
          <a:p>
            <a:r>
              <a:rPr lang="en-US" sz="1200" dirty="0"/>
              <a:t>W5.2 Nested if + Conditional Operator</a:t>
            </a:r>
          </a:p>
        </p:txBody>
      </p:sp>
      <p:sp>
        <p:nvSpPr>
          <p:cNvPr id="22" name="Content Placeholder 5"/>
          <p:cNvSpPr txBox="1">
            <a:spLocks/>
          </p:cNvSpPr>
          <p:nvPr/>
        </p:nvSpPr>
        <p:spPr>
          <a:xfrm>
            <a:off x="457200" y="1052737"/>
            <a:ext cx="8229600" cy="43204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r>
              <a:rPr lang="en-US" sz="1800" dirty="0">
                <a:latin typeface="Tahoma" panose="020B0604030504040204" pitchFamily="34" charset="0"/>
                <a:ea typeface="Tahoma" panose="020B0604030504040204" pitchFamily="34" charset="0"/>
                <a:cs typeface="Tahoma" panose="020B0604030504040204" pitchFamily="34" charset="0"/>
              </a:rPr>
              <a:t>Given that salary = 2000.0, what is the output of the following:</a:t>
            </a:r>
          </a:p>
          <a:p>
            <a:pPr lvl="1"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grpSp>
        <p:nvGrpSpPr>
          <p:cNvPr id="23" name="Group 22"/>
          <p:cNvGrpSpPr/>
          <p:nvPr/>
        </p:nvGrpSpPr>
        <p:grpSpPr>
          <a:xfrm>
            <a:off x="179512" y="1412776"/>
            <a:ext cx="8784976" cy="1169551"/>
            <a:chOff x="323528" y="1236822"/>
            <a:chExt cx="7848872" cy="1131629"/>
          </a:xfrm>
        </p:grpSpPr>
        <p:sp>
          <p:nvSpPr>
            <p:cNvPr id="24" name="TextBox 23"/>
            <p:cNvSpPr txBox="1"/>
            <p:nvPr/>
          </p:nvSpPr>
          <p:spPr>
            <a:xfrm>
              <a:off x="971600" y="1236822"/>
              <a:ext cx="7200800" cy="1131629"/>
            </a:xfrm>
            <a:prstGeom prst="rect">
              <a:avLst/>
            </a:prstGeom>
            <a:solidFill>
              <a:schemeClr val="bg2"/>
            </a:solidFill>
            <a:ln w="28575" cap="rnd" cmpd="thickThin">
              <a:solidFill>
                <a:srgbClr val="0000FF"/>
              </a:solidFill>
            </a:ln>
          </p:spPr>
          <p:txBody>
            <a:bodyPr wrap="square" rtlCol="0">
              <a:spAutoFit/>
            </a:bodyPr>
            <a:lstStyle/>
            <a:p>
              <a:r>
                <a:rPr lang="en-US" sz="1400" dirty="0"/>
                <a:t>double </a:t>
              </a:r>
              <a:r>
                <a:rPr lang="en-US" sz="1400" dirty="0" err="1"/>
                <a:t>lowtax</a:t>
              </a:r>
              <a:r>
                <a:rPr lang="en-US" sz="1400" dirty="0"/>
                <a:t> = 0.15;</a:t>
              </a:r>
            </a:p>
            <a:p>
              <a:r>
                <a:rPr lang="en-US" sz="1400" dirty="0"/>
                <a:t>double </a:t>
              </a:r>
              <a:r>
                <a:rPr lang="en-US" sz="1400" dirty="0" err="1"/>
                <a:t>hightax</a:t>
              </a:r>
              <a:r>
                <a:rPr lang="en-US" sz="1400" dirty="0"/>
                <a:t> = 0.25;</a:t>
              </a:r>
            </a:p>
            <a:p>
              <a:r>
                <a:rPr lang="en-US" sz="1400" dirty="0"/>
                <a:t>double tax, salary;</a:t>
              </a:r>
            </a:p>
            <a:p>
              <a:r>
                <a:rPr lang="en-US" sz="1400" dirty="0"/>
                <a:t>tax = (salary &gt;=5000.0) ? </a:t>
              </a:r>
              <a:r>
                <a:rPr lang="en-US" sz="1400" dirty="0" err="1"/>
                <a:t>lowtax</a:t>
              </a:r>
              <a:r>
                <a:rPr lang="en-US" sz="1400" dirty="0"/>
                <a:t> : </a:t>
              </a:r>
              <a:r>
                <a:rPr lang="en-US" sz="1400" dirty="0" err="1"/>
                <a:t>hightax</a:t>
              </a:r>
              <a:r>
                <a:rPr lang="en-US" sz="1400" dirty="0"/>
                <a:t>;</a:t>
              </a:r>
            </a:p>
            <a:p>
              <a:r>
                <a:rPr lang="en-US" sz="1400" dirty="0" err="1"/>
                <a:t>System.out.println</a:t>
              </a:r>
              <a:r>
                <a:rPr lang="en-US" sz="1400" dirty="0"/>
                <a:t> (tax);</a:t>
              </a:r>
            </a:p>
          </p:txBody>
        </p:sp>
        <p:sp>
          <p:nvSpPr>
            <p:cNvPr id="25" name="TextBox 24"/>
            <p:cNvSpPr txBox="1"/>
            <p:nvPr/>
          </p:nvSpPr>
          <p:spPr>
            <a:xfrm>
              <a:off x="323528" y="1236822"/>
              <a:ext cx="576064" cy="113162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p:txBody>
        </p:sp>
      </p:grpSp>
      <p:sp>
        <p:nvSpPr>
          <p:cNvPr id="26" name="Content Placeholder 5"/>
          <p:cNvSpPr txBox="1">
            <a:spLocks/>
          </p:cNvSpPr>
          <p:nvPr/>
        </p:nvSpPr>
        <p:spPr>
          <a:xfrm>
            <a:off x="457200" y="2906942"/>
            <a:ext cx="8229600" cy="432047"/>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r>
              <a:rPr lang="en-US" sz="1800" dirty="0">
                <a:latin typeface="Tahoma" panose="020B0604030504040204" pitchFamily="34" charset="0"/>
                <a:ea typeface="Tahoma" panose="020B0604030504040204" pitchFamily="34" charset="0"/>
                <a:cs typeface="Tahoma" panose="020B0604030504040204" pitchFamily="34" charset="0"/>
              </a:rPr>
              <a:t>Given that transactions = 500, what is the output of the following:</a:t>
            </a:r>
          </a:p>
          <a:p>
            <a:pPr lvl="1" algn="just"/>
            <a:endParaRPr lang="en-US" sz="1800" dirty="0">
              <a:latin typeface="Tahoma" panose="020B0604030504040204" pitchFamily="34" charset="0"/>
              <a:ea typeface="Tahoma" panose="020B0604030504040204" pitchFamily="34" charset="0"/>
              <a:cs typeface="Tahoma" panose="020B0604030504040204" pitchFamily="34" charset="0"/>
            </a:endParaRPr>
          </a:p>
        </p:txBody>
      </p:sp>
      <p:grpSp>
        <p:nvGrpSpPr>
          <p:cNvPr id="27" name="Group 26"/>
          <p:cNvGrpSpPr/>
          <p:nvPr/>
        </p:nvGrpSpPr>
        <p:grpSpPr>
          <a:xfrm>
            <a:off x="179512" y="3266981"/>
            <a:ext cx="8784976" cy="954107"/>
            <a:chOff x="323528" y="1236822"/>
            <a:chExt cx="7848872" cy="923171"/>
          </a:xfrm>
        </p:grpSpPr>
        <p:sp>
          <p:nvSpPr>
            <p:cNvPr id="28" name="TextBox 27"/>
            <p:cNvSpPr txBox="1"/>
            <p:nvPr/>
          </p:nvSpPr>
          <p:spPr>
            <a:xfrm>
              <a:off x="971600" y="1236822"/>
              <a:ext cx="7200800" cy="923171"/>
            </a:xfrm>
            <a:prstGeom prst="rect">
              <a:avLst/>
            </a:prstGeom>
            <a:solidFill>
              <a:schemeClr val="bg2"/>
            </a:solidFill>
            <a:ln w="28575" cap="rnd" cmpd="thickThin">
              <a:solidFill>
                <a:srgbClr val="0000FF"/>
              </a:solidFill>
            </a:ln>
          </p:spPr>
          <p:txBody>
            <a:bodyPr wrap="square" rtlCol="0">
              <a:spAutoFit/>
            </a:bodyPr>
            <a:lstStyle/>
            <a:p>
              <a:r>
                <a:rPr lang="en-US" sz="1400" dirty="0" err="1"/>
                <a:t>boolean</a:t>
              </a:r>
              <a:r>
                <a:rPr lang="en-US" sz="1400" dirty="0"/>
                <a:t> </a:t>
              </a:r>
              <a:r>
                <a:rPr lang="en-US" sz="1400" dirty="0" err="1"/>
                <a:t>vip</a:t>
              </a:r>
              <a:r>
                <a:rPr lang="en-US" sz="1400" dirty="0"/>
                <a:t>;</a:t>
              </a:r>
            </a:p>
            <a:p>
              <a:r>
                <a:rPr lang="en-US" sz="1400" dirty="0" err="1"/>
                <a:t>int</a:t>
              </a:r>
              <a:r>
                <a:rPr lang="en-US" sz="1400" dirty="0"/>
                <a:t> transactions, offer = 10;</a:t>
              </a:r>
            </a:p>
            <a:p>
              <a:r>
                <a:rPr lang="en-US" sz="1400" dirty="0" err="1"/>
                <a:t>vip</a:t>
              </a:r>
              <a:r>
                <a:rPr lang="en-US" sz="1400" dirty="0"/>
                <a:t> = (transactions &gt;= 200) ? (offer &gt; 5) : (offer &lt; &gt;=5);</a:t>
              </a:r>
            </a:p>
            <a:p>
              <a:r>
                <a:rPr lang="en-US" sz="1400" dirty="0" err="1"/>
                <a:t>System.out.println</a:t>
              </a:r>
              <a:r>
                <a:rPr lang="en-US" sz="1400" dirty="0"/>
                <a:t> (</a:t>
              </a:r>
              <a:r>
                <a:rPr lang="en-US" sz="1400" dirty="0" err="1"/>
                <a:t>vip</a:t>
              </a:r>
              <a:r>
                <a:rPr lang="en-US" sz="1400" dirty="0"/>
                <a:t>);</a:t>
              </a:r>
            </a:p>
          </p:txBody>
        </p:sp>
        <p:sp>
          <p:nvSpPr>
            <p:cNvPr id="29" name="TextBox 28"/>
            <p:cNvSpPr txBox="1"/>
            <p:nvPr/>
          </p:nvSpPr>
          <p:spPr>
            <a:xfrm>
              <a:off x="323528" y="1236822"/>
              <a:ext cx="576064" cy="923171"/>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p:txBody>
        </p:sp>
      </p:grpSp>
    </p:spTree>
    <p:extLst>
      <p:ext uri="{BB962C8B-B14F-4D97-AF65-F5344CB8AC3E}">
        <p14:creationId xmlns:p14="http://schemas.microsoft.com/office/powerpoint/2010/main" val="63269679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248</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(3)</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2736303"/>
          </a:xfrm>
        </p:spPr>
        <p:txBody>
          <a:bodyPr>
            <a:noAutofit/>
          </a:bodyPr>
          <a:lstStyle/>
          <a:p>
            <a:pPr marL="109728" lvl="0" indent="0" algn="just" hangingPunct="0">
              <a:buNone/>
            </a:pPr>
            <a:r>
              <a:rPr lang="en-US" sz="1800" dirty="0">
                <a:latin typeface="Tahoma" panose="020B0604030504040204" pitchFamily="34" charset="0"/>
                <a:ea typeface="Tahoma" panose="020B0604030504040204" pitchFamily="34" charset="0"/>
                <a:cs typeface="Tahoma" panose="020B0604030504040204" pitchFamily="34" charset="0"/>
              </a:rPr>
              <a:t>   Write a complete program that calculates and prints the bill for Riyadh’s power consumption. The rates vary depending on whether the user is residential, commercial, or industrial. A code of R corresponds to a Residential, C corresponds to a Commercial, and I to Industrial. Any other code should be treated as an error.</a:t>
            </a:r>
          </a:p>
          <a:p>
            <a:pPr marL="109728" indent="0" algn="just" hangingPunct="0">
              <a:buNone/>
            </a:pPr>
            <a:r>
              <a:rPr lang="en-US" sz="1800" dirty="0">
                <a:latin typeface="Tahoma" panose="020B0604030504040204" pitchFamily="34" charset="0"/>
                <a:ea typeface="Tahoma" panose="020B0604030504040204" pitchFamily="34" charset="0"/>
                <a:cs typeface="Tahoma" panose="020B0604030504040204" pitchFamily="34" charset="0"/>
              </a:rPr>
              <a:t>   The program should read the power consumption rate in KWH (Kilowatt per Hour); then it calculates the due amount according to the following:</a:t>
            </a:r>
          </a:p>
          <a:p>
            <a:pPr marL="109728" indent="0" algn="just">
              <a:buNone/>
            </a:pPr>
            <a:r>
              <a:rPr lang="en-US" sz="1800" dirty="0">
                <a:latin typeface="Tahoma" panose="020B0604030504040204" pitchFamily="34" charset="0"/>
                <a:ea typeface="Tahoma" panose="020B0604030504040204" pitchFamily="34" charset="0"/>
                <a:cs typeface="Tahoma" panose="020B0604030504040204" pitchFamily="34" charset="0"/>
              </a:rPr>
              <a:t>   The rate is SAR 5 per KWH for Residential, SAR 10 per KWH for Commercial and SAR 20 per KWH for Industrial.</a:t>
            </a:r>
          </a:p>
        </p:txBody>
      </p:sp>
      <p:sp>
        <p:nvSpPr>
          <p:cNvPr id="12" name="TextBox 11"/>
          <p:cNvSpPr txBox="1"/>
          <p:nvPr/>
        </p:nvSpPr>
        <p:spPr>
          <a:xfrm>
            <a:off x="71406" y="6496070"/>
            <a:ext cx="4000528" cy="276999"/>
          </a:xfrm>
          <a:prstGeom prst="rect">
            <a:avLst/>
          </a:prstGeom>
          <a:noFill/>
        </p:spPr>
        <p:txBody>
          <a:bodyPr wrap="square" rtlCol="0">
            <a:spAutoFit/>
          </a:bodyPr>
          <a:lstStyle/>
          <a:p>
            <a:r>
              <a:rPr lang="en-US" sz="1200"/>
              <a:t>W5.2 </a:t>
            </a:r>
            <a:r>
              <a:rPr lang="en-US" sz="1200" dirty="0"/>
              <a:t>Nested if + Conditional Operator</a:t>
            </a:r>
          </a:p>
        </p:txBody>
      </p:sp>
      <p:sp>
        <p:nvSpPr>
          <p:cNvPr id="8" name="Explosion 1 7"/>
          <p:cNvSpPr/>
          <p:nvPr/>
        </p:nvSpPr>
        <p:spPr>
          <a:xfrm>
            <a:off x="6987894" y="5301208"/>
            <a:ext cx="1872208" cy="1435224"/>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IMPORTANT</a:t>
            </a:r>
          </a:p>
        </p:txBody>
      </p:sp>
    </p:spTree>
    <p:extLst>
      <p:ext uri="{BB962C8B-B14F-4D97-AF65-F5344CB8AC3E}">
        <p14:creationId xmlns:p14="http://schemas.microsoft.com/office/powerpoint/2010/main" val="10683084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Content Placeholder 1"/>
          <p:cNvSpPr>
            <a:spLocks noGrp="1"/>
          </p:cNvSpPr>
          <p:nvPr>
            <p:ph idx="1"/>
          </p:nvPr>
        </p:nvSpPr>
        <p:spPr>
          <a:xfrm>
            <a:off x="457200" y="1052737"/>
            <a:ext cx="8229600" cy="432047"/>
          </a:xfrm>
        </p:spPr>
        <p:txBody>
          <a:bodyPr>
            <a:normAutofit/>
          </a:bodyPr>
          <a:lstStyle/>
          <a:p>
            <a:pPr algn="just">
              <a:buClr>
                <a:srgbClr val="FF0000"/>
              </a:buClr>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Solve the following program using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switch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statement:</a:t>
            </a:r>
          </a:p>
        </p:txBody>
      </p:sp>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249</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406" y="6496070"/>
            <a:ext cx="4000528" cy="276999"/>
          </a:xfrm>
          <a:prstGeom prst="rect">
            <a:avLst/>
          </a:prstGeom>
          <a:noFill/>
        </p:spPr>
        <p:txBody>
          <a:bodyPr wrap="square" rtlCol="0">
            <a:spAutoFit/>
          </a:bodyPr>
          <a:lstStyle/>
          <a:p>
            <a:r>
              <a:rPr lang="en-US" sz="1200"/>
              <a:t>W5.3 </a:t>
            </a:r>
            <a:r>
              <a:rPr lang="en-US" sz="1200" dirty="0"/>
              <a:t>Switch</a:t>
            </a:r>
          </a:p>
        </p:txBody>
      </p:sp>
      <p:sp>
        <p:nvSpPr>
          <p:cNvPr id="12" name="Content Placeholder 5"/>
          <p:cNvSpPr txBox="1">
            <a:spLocks/>
          </p:cNvSpPr>
          <p:nvPr/>
        </p:nvSpPr>
        <p:spPr>
          <a:xfrm>
            <a:off x="457200" y="1484785"/>
            <a:ext cx="8229600" cy="2736303"/>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just" hangingPunct="0">
              <a:buFont typeface="Wingdings 3"/>
              <a:buNone/>
            </a:pPr>
            <a:r>
              <a:rPr lang="en-US" sz="1800">
                <a:latin typeface="Tahoma" panose="020B0604030504040204" pitchFamily="34" charset="0"/>
                <a:ea typeface="Tahoma" panose="020B0604030504040204" pitchFamily="34" charset="0"/>
                <a:cs typeface="Tahoma" panose="020B0604030504040204" pitchFamily="34" charset="0"/>
              </a:rPr>
              <a:t>   Write a complete program that calculates and prints the bill for Riyadh’s power consumption. The rates vary depending on whether the user is residential, commercial, or industrial. A code of R corresponds to a Residential, C corresponds to a Commercial, and I to Industrial. Any other code should be treated as an error.</a:t>
            </a:r>
          </a:p>
          <a:p>
            <a:pPr marL="109728" indent="0" algn="just" hangingPunct="0">
              <a:buFont typeface="Wingdings 3"/>
              <a:buNone/>
            </a:pPr>
            <a:r>
              <a:rPr lang="en-US" sz="1800">
                <a:latin typeface="Tahoma" panose="020B0604030504040204" pitchFamily="34" charset="0"/>
                <a:ea typeface="Tahoma" panose="020B0604030504040204" pitchFamily="34" charset="0"/>
                <a:cs typeface="Tahoma" panose="020B0604030504040204" pitchFamily="34" charset="0"/>
              </a:rPr>
              <a:t>   The program should read the power consumption rate in KWH (Kilowatt per Hour); then it calculates the due amount according to the following:</a:t>
            </a:r>
          </a:p>
          <a:p>
            <a:pPr marL="109728" indent="0" algn="just">
              <a:buFont typeface="Wingdings 3"/>
              <a:buNone/>
            </a:pPr>
            <a:r>
              <a:rPr lang="en-US" sz="1800">
                <a:latin typeface="Tahoma" panose="020B0604030504040204" pitchFamily="34" charset="0"/>
                <a:ea typeface="Tahoma" panose="020B0604030504040204" pitchFamily="34" charset="0"/>
                <a:cs typeface="Tahoma" panose="020B0604030504040204" pitchFamily="34" charset="0"/>
              </a:rPr>
              <a:t>   The rate is SAR 5 per KWH for Residential, SAR 10 per KWH for Commercial and SAR 20 per KWH for Industrial.</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61768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normAutofit/>
          </a:bodyPr>
          <a:lstStyle/>
          <a:p>
            <a:fld id="{125A1C68-F048-4C66-8544-2D3BD35A5879}" type="slidenum">
              <a:rPr lang="en-US" smtClean="0"/>
              <a:pPr/>
              <a:t>25</a:t>
            </a:fld>
            <a:endParaRPr lang="en-US"/>
          </a:p>
        </p:txBody>
      </p:sp>
      <p:sp>
        <p:nvSpPr>
          <p:cNvPr id="9" name="Rectangle 3"/>
          <p:cNvSpPr txBox="1">
            <a:spLocks noChangeArrowheads="1"/>
          </p:cNvSpPr>
          <p:nvPr/>
        </p:nvSpPr>
        <p:spPr>
          <a:xfrm>
            <a:off x="323528" y="2204864"/>
            <a:ext cx="8533705" cy="576064"/>
          </a:xfrm>
          <a:prstGeom prst="rect">
            <a:avLst/>
          </a:prstGeom>
        </p:spPr>
        <p:txBody>
          <a:bodyPr vert="horz">
            <a:normAutofit/>
          </a:bodyPr>
          <a:lstStyle/>
          <a:p>
            <a:pPr marR="0" lvl="0" algn="l" defTabSz="914400" rtl="0" eaLnBrk="1" fontAlgn="auto" latinLnBrk="0" hangingPunct="1">
              <a:lnSpc>
                <a:spcPct val="100000"/>
              </a:lnSpc>
              <a:spcBef>
                <a:spcPts val="700"/>
              </a:spcBef>
              <a:spcAft>
                <a:spcPts val="0"/>
              </a:spcAft>
              <a:buClr>
                <a:schemeClr val="accent2"/>
              </a:buClr>
              <a:buSzPct val="60000"/>
              <a:tabLst/>
              <a:defRPr/>
            </a:pP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Write a </a:t>
            </a:r>
            <a:r>
              <a:rPr 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p</a:t>
            </a:r>
            <a:r>
              <a:rPr kumimoji="0" lang="en-US" sz="2000" b="0" i="0" u="none" strike="noStrike" kern="1200" cap="none" spc="0" normalizeH="0" baseline="0" noProof="0" dirty="0" err="1">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rogram</a:t>
            </a: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 that </a:t>
            </a:r>
            <a:r>
              <a:rPr 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p</a:t>
            </a:r>
            <a:r>
              <a:rPr kumimoji="0" lang="en-US" sz="2000" b="0" i="0" u="none" strike="noStrike" kern="1200" cap="none" spc="0" normalizeH="0" baseline="0" noProof="0" dirty="0" err="1">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rints</a:t>
            </a: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 the sum of two numbers</a:t>
            </a:r>
            <a:r>
              <a:rPr 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a:t>
            </a:r>
            <a:endPar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16" name="Straight Connector 15"/>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a:xfrm>
            <a:off x="1763688" y="836712"/>
            <a:ext cx="5616624" cy="1224136"/>
          </a:xfrm>
          <a:prstGeom prst="rightArrow">
            <a:avLst/>
          </a:prstGeom>
          <a:solidFill>
            <a:srgbClr val="FF0000"/>
          </a:solidFill>
          <a:ln>
            <a:solidFill>
              <a:srgbClr val="C0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What is/are your target(s)?</a:t>
            </a:r>
          </a:p>
        </p:txBody>
      </p:sp>
      <p:sp>
        <p:nvSpPr>
          <p:cNvPr id="5" name="Oval 4"/>
          <p:cNvSpPr/>
          <p:nvPr/>
        </p:nvSpPr>
        <p:spPr>
          <a:xfrm>
            <a:off x="3923928" y="2200053"/>
            <a:ext cx="2448272" cy="468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p:cNvSpPr txBox="1">
            <a:spLocks noChangeArrowheads="1"/>
          </p:cNvSpPr>
          <p:nvPr/>
        </p:nvSpPr>
        <p:spPr>
          <a:xfrm>
            <a:off x="323528" y="2816932"/>
            <a:ext cx="8533705" cy="648072"/>
          </a:xfrm>
          <a:prstGeom prst="rect">
            <a:avLst/>
          </a:prstGeom>
        </p:spPr>
        <p:txBody>
          <a:bodyPr vert="horz">
            <a:normAutofit/>
          </a:bodyPr>
          <a:lstStyle/>
          <a:p>
            <a:pPr marR="0" lvl="0" algn="l" defTabSz="914400" rtl="0" eaLnBrk="1" fontAlgn="auto" latinLnBrk="0" hangingPunct="1">
              <a:lnSpc>
                <a:spcPct val="100000"/>
              </a:lnSpc>
              <a:spcBef>
                <a:spcPts val="700"/>
              </a:spcBef>
              <a:spcAft>
                <a:spcPts val="0"/>
              </a:spcAft>
              <a:buClr>
                <a:schemeClr val="accent2"/>
              </a:buClr>
              <a:buSzPct val="60000"/>
              <a:tabLst/>
              <a:defRPr/>
            </a:pP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Write a </a:t>
            </a:r>
            <a:r>
              <a:rPr 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p</a:t>
            </a:r>
            <a:r>
              <a:rPr kumimoji="0" lang="en-US" sz="2000" b="0" i="0" u="none" strike="noStrike" kern="1200" cap="none" spc="0" normalizeH="0" baseline="0" noProof="0" dirty="0" err="1">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rogram</a:t>
            </a: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 that </a:t>
            </a:r>
            <a:r>
              <a:rPr 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p</a:t>
            </a:r>
            <a:r>
              <a:rPr kumimoji="0" lang="en-US" sz="2000" b="0" i="0" u="none" strike="noStrike" kern="1200" cap="none" spc="0" normalizeH="0" baseline="0" noProof="0" dirty="0" err="1">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rints</a:t>
            </a: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 the average of three numbers</a:t>
            </a:r>
            <a:r>
              <a:rPr 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a:t>
            </a:r>
            <a:endPar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Oval 17"/>
          <p:cNvSpPr/>
          <p:nvPr/>
        </p:nvSpPr>
        <p:spPr>
          <a:xfrm>
            <a:off x="3923928" y="2799905"/>
            <a:ext cx="3024336" cy="4850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p:cNvSpPr txBox="1">
            <a:spLocks noChangeArrowheads="1"/>
          </p:cNvSpPr>
          <p:nvPr/>
        </p:nvSpPr>
        <p:spPr>
          <a:xfrm>
            <a:off x="323528" y="3501008"/>
            <a:ext cx="8533705" cy="1080120"/>
          </a:xfrm>
          <a:prstGeom prst="rect">
            <a:avLst/>
          </a:prstGeom>
        </p:spPr>
        <p:txBody>
          <a:bodyPr vert="horz">
            <a:normAutofit/>
          </a:bodyPr>
          <a:lstStyle/>
          <a:p>
            <a:pPr marR="0" lvl="0" algn="l" defTabSz="914400" rtl="0" eaLnBrk="1" fontAlgn="auto" latinLnBrk="0" hangingPunct="1">
              <a:lnSpc>
                <a:spcPct val="100000"/>
              </a:lnSpc>
              <a:spcBef>
                <a:spcPts val="700"/>
              </a:spcBef>
              <a:spcAft>
                <a:spcPts val="0"/>
              </a:spcAft>
              <a:buClr>
                <a:schemeClr val="accent2"/>
              </a:buClr>
              <a:buSzPct val="60000"/>
              <a:tabLst/>
              <a:defRPr/>
            </a:pP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Write a </a:t>
            </a:r>
            <a:r>
              <a:rPr 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p</a:t>
            </a:r>
            <a:r>
              <a:rPr kumimoji="0" lang="en-US" sz="2000" b="0" i="0" u="none" strike="noStrike" kern="1200" cap="none" spc="0" normalizeH="0" baseline="0" noProof="0" dirty="0" err="1">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rogram</a:t>
            </a: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 that </a:t>
            </a:r>
            <a:r>
              <a:rPr 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p</a:t>
            </a:r>
            <a:r>
              <a:rPr kumimoji="0" lang="en-US" sz="2000" b="0" i="0" u="none" strike="noStrike" kern="1200" cap="none" spc="0" normalizeH="0" baseline="0" noProof="0" dirty="0" err="1">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rints</a:t>
            </a: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 the volume of a cube and the</a:t>
            </a:r>
          </a:p>
          <a:p>
            <a:pPr marR="0" lvl="0" algn="l" defTabSz="914400" rtl="0" eaLnBrk="1" fontAlgn="auto" latinLnBrk="0" hangingPunct="1">
              <a:lnSpc>
                <a:spcPct val="100000"/>
              </a:lnSpc>
              <a:spcBef>
                <a:spcPts val="700"/>
              </a:spcBef>
              <a:spcAft>
                <a:spcPts val="0"/>
              </a:spcAft>
              <a:buClr>
                <a:schemeClr val="accent2"/>
              </a:buClr>
              <a:buSzPct val="60000"/>
              <a:tabLst/>
              <a:defRPr/>
            </a:pPr>
            <a:r>
              <a:rPr kumimoji="0" lang="en-US" sz="2000" b="0" i="0" u="none" strike="noStrike" kern="1200" cap="none" spc="0" normalizeH="0" baseline="0" noProof="0" dirty="0">
                <a:ln>
                  <a:noFill/>
                </a:ln>
                <a:solidFill>
                  <a:schemeClr val="tx2">
                    <a:lumMod val="75000"/>
                  </a:schemeClr>
                </a:solidFill>
                <a:effectLst/>
                <a:uLnTx/>
                <a:uFillTx/>
                <a:latin typeface="Tahoma" panose="020B0604030504040204" pitchFamily="34" charset="0"/>
                <a:ea typeface="Tahoma" panose="020B0604030504040204" pitchFamily="34" charset="0"/>
                <a:cs typeface="Tahoma" panose="020B0604030504040204" pitchFamily="34" charset="0"/>
              </a:rPr>
              <a:t> sum of its surfaces’ areas.</a:t>
            </a:r>
          </a:p>
        </p:txBody>
      </p:sp>
      <p:sp>
        <p:nvSpPr>
          <p:cNvPr id="20" name="Oval 19"/>
          <p:cNvSpPr/>
          <p:nvPr/>
        </p:nvSpPr>
        <p:spPr>
          <a:xfrm>
            <a:off x="323528" y="3933056"/>
            <a:ext cx="3240360" cy="4353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966856" y="3501008"/>
            <a:ext cx="2045303" cy="468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Problem Definition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2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heel(1)">
                                      <p:cBhvr>
                                        <p:cTn id="32" dur="2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heel(1)">
                                      <p:cBhvr>
                                        <p:cTn id="44" dur="2000"/>
                                        <p:tgtEl>
                                          <p:spTgt spid="21"/>
                                        </p:tgtEl>
                                      </p:cBhvr>
                                    </p:animEffect>
                                  </p:childTnLst>
                                </p:cTn>
                              </p:par>
                            </p:childTnLst>
                          </p:cTn>
                        </p:par>
                        <p:par>
                          <p:cTn id="45" fill="hold">
                            <p:stCondLst>
                              <p:cond delay="2000"/>
                            </p:stCondLst>
                            <p:childTnLst>
                              <p:par>
                                <p:cTn id="46" presetID="21" presetClass="entr" presetSubtype="1"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heel(1)">
                                      <p:cBhvr>
                                        <p:cTn id="48"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5" grpId="0" animBg="1"/>
      <p:bldP spid="17" grpId="0"/>
      <p:bldP spid="18" grpId="0" animBg="1"/>
      <p:bldP spid="19" grpId="0"/>
      <p:bldP spid="20" grpId="0" animBg="1"/>
      <p:bldP spid="21"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250</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406" y="6496070"/>
            <a:ext cx="4000528" cy="276999"/>
          </a:xfrm>
          <a:prstGeom prst="rect">
            <a:avLst/>
          </a:prstGeom>
          <a:noFill/>
        </p:spPr>
        <p:txBody>
          <a:bodyPr wrap="square" rtlCol="0">
            <a:spAutoFit/>
          </a:bodyPr>
          <a:lstStyle/>
          <a:p>
            <a:r>
              <a:rPr lang="en-US" sz="1200" dirty="0"/>
              <a:t>W5.3 Switch</a:t>
            </a:r>
          </a:p>
        </p:txBody>
      </p:sp>
      <p:sp>
        <p:nvSpPr>
          <p:cNvPr id="12" name="Content Placeholder 5"/>
          <p:cNvSpPr txBox="1">
            <a:spLocks/>
          </p:cNvSpPr>
          <p:nvPr/>
        </p:nvSpPr>
        <p:spPr>
          <a:xfrm>
            <a:off x="457200" y="1052736"/>
            <a:ext cx="8229600" cy="5443334"/>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just" hangingPunct="0">
              <a:buFont typeface="Wingdings 3"/>
              <a:buNone/>
            </a:pPr>
            <a:r>
              <a:rPr lang="en-US" sz="1800" dirty="0">
                <a:latin typeface="Tahoma" panose="020B0604030504040204" pitchFamily="34" charset="0"/>
                <a:ea typeface="Tahoma" panose="020B0604030504040204" pitchFamily="34" charset="0"/>
                <a:cs typeface="Tahoma" panose="020B0604030504040204" pitchFamily="34" charset="0"/>
              </a:rPr>
              <a:t>   Write a complete program that calculates and prints the bill for a cellular telephone company. The company offers two types of service: regular and premium. The regular service is coded as ‘r’ or ‘R’; the premium service is coded as ‘p’ or ‘P’. Any other character should be treated as an error. </a:t>
            </a:r>
          </a:p>
          <a:p>
            <a:pPr marL="109728" indent="0" algn="just" hangingPunct="0">
              <a:buFont typeface="Wingdings 3"/>
              <a:buNone/>
            </a:pPr>
            <a:r>
              <a:rPr lang="en-US" sz="1800" dirty="0">
                <a:latin typeface="Tahoma" panose="020B0604030504040204" pitchFamily="34" charset="0"/>
                <a:ea typeface="Tahoma" panose="020B0604030504040204" pitchFamily="34" charset="0"/>
                <a:cs typeface="Tahoma" panose="020B0604030504040204" pitchFamily="34" charset="0"/>
              </a:rPr>
              <a:t>Rates vary based on the type of service and computed as follows:</a:t>
            </a:r>
          </a:p>
          <a:p>
            <a:pPr marL="109728" indent="0" algn="just" hangingPunct="0">
              <a:buFont typeface="Wingdings 3"/>
              <a:buNone/>
            </a:pP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Regular service</a:t>
            </a:r>
            <a:r>
              <a:rPr lang="en-US" sz="1800" dirty="0">
                <a:latin typeface="Tahoma" panose="020B0604030504040204" pitchFamily="34" charset="0"/>
                <a:ea typeface="Tahoma" panose="020B0604030504040204" pitchFamily="34" charset="0"/>
                <a:cs typeface="Tahoma" panose="020B0604030504040204" pitchFamily="34" charset="0"/>
              </a:rPr>
              <a:t>: $10.00 plus first 50 minutes are given free. Charges for over 50 minutes are $0.20 per minute.</a:t>
            </a:r>
          </a:p>
          <a:p>
            <a:pPr marL="109728" indent="0" algn="just" hangingPunct="0">
              <a:buFont typeface="Wingdings 3"/>
              <a:buNone/>
            </a:pPr>
            <a:r>
              <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rPr>
              <a:t>Premium service</a:t>
            </a:r>
            <a:r>
              <a:rPr lang="en-US" sz="1800" dirty="0">
                <a:latin typeface="Tahoma" panose="020B0604030504040204" pitchFamily="34" charset="0"/>
                <a:ea typeface="Tahoma" panose="020B0604030504040204" pitchFamily="34" charset="0"/>
                <a:cs typeface="Tahoma" panose="020B0604030504040204" pitchFamily="34" charset="0"/>
              </a:rPr>
              <a:t>: $25.00 plus:</a:t>
            </a:r>
          </a:p>
          <a:p>
            <a:pPr marL="651510" lvl="1" indent="-285750" algn="just" hangingPunct="0">
              <a:buFont typeface="Wingdings" panose="05000000000000000000" pitchFamily="2" charset="2"/>
              <a:buChar char="§"/>
            </a:pPr>
            <a:r>
              <a:rPr lang="en-US" sz="1800" dirty="0">
                <a:latin typeface="Tahoma" panose="020B0604030504040204" pitchFamily="34" charset="0"/>
                <a:ea typeface="Tahoma" panose="020B0604030504040204" pitchFamily="34" charset="0"/>
                <a:cs typeface="Tahoma" panose="020B0604030504040204" pitchFamily="34" charset="0"/>
              </a:rPr>
              <a:t>For calls made from 6:00 am and 6:00 pm, the first 75 minutes are free; charges for over 75 minutes are $0.10 per minute.</a:t>
            </a:r>
          </a:p>
          <a:p>
            <a:pPr marL="651510" lvl="1" indent="-285750" algn="just" hangingPunct="0">
              <a:buFont typeface="Wingdings" panose="05000000000000000000" pitchFamily="2" charset="2"/>
              <a:buChar char="§"/>
            </a:pPr>
            <a:r>
              <a:rPr lang="en-US" sz="1800" dirty="0">
                <a:latin typeface="Tahoma" panose="020B0604030504040204" pitchFamily="34" charset="0"/>
                <a:ea typeface="Tahoma" panose="020B0604030504040204" pitchFamily="34" charset="0"/>
                <a:cs typeface="Tahoma" panose="020B0604030504040204" pitchFamily="34" charset="0"/>
              </a:rPr>
              <a:t>For calls made from 6.00 pm and 6:00 am, the first 100 minutes are free; charges for over 100 minutes are $0.05 per minute.</a:t>
            </a:r>
          </a:p>
          <a:p>
            <a:pPr marL="109728" indent="0" algn="just" hangingPunct="0">
              <a:buNone/>
            </a:pPr>
            <a:r>
              <a:rPr lang="en-US" sz="1800" dirty="0">
                <a:latin typeface="Tahoma" panose="020B0604030504040204" pitchFamily="34" charset="0"/>
                <a:ea typeface="Tahoma" panose="020B0604030504040204" pitchFamily="34" charset="0"/>
                <a:cs typeface="Tahoma" panose="020B0604030504040204" pitchFamily="34" charset="0"/>
              </a:rPr>
              <a:t>   </a:t>
            </a:r>
          </a:p>
        </p:txBody>
      </p:sp>
      <p:sp>
        <p:nvSpPr>
          <p:cNvPr id="13" name="Explosion 1 12"/>
          <p:cNvSpPr/>
          <p:nvPr/>
        </p:nvSpPr>
        <p:spPr>
          <a:xfrm>
            <a:off x="6987894" y="5301208"/>
            <a:ext cx="1872208" cy="1435224"/>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IMPORTANT</a:t>
            </a:r>
          </a:p>
        </p:txBody>
      </p:sp>
    </p:spTree>
    <p:extLst>
      <p:ext uri="{BB962C8B-B14F-4D97-AF65-F5344CB8AC3E}">
        <p14:creationId xmlns:p14="http://schemas.microsoft.com/office/powerpoint/2010/main" val="32187170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251521" y="2708920"/>
            <a:ext cx="864096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pPr algn="ctr"/>
            <a:br>
              <a:rPr lang="en-US" sz="5400" dirty="0">
                <a:solidFill>
                  <a:srgbClr val="C00000"/>
                </a:solidFill>
              </a:rPr>
            </a:br>
            <a:br>
              <a:rPr lang="en-US" sz="5400" dirty="0">
                <a:solidFill>
                  <a:srgbClr val="C00000"/>
                </a:solidFill>
              </a:rPr>
            </a:br>
            <a:r>
              <a:rPr lang="en-US" sz="5400" dirty="0">
                <a:solidFill>
                  <a:srgbClr val="C00000"/>
                </a:solidFill>
              </a:rPr>
              <a:t>Control Statement Examples</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2" name="Slide Number Placeholder 1"/>
          <p:cNvSpPr>
            <a:spLocks noGrp="1"/>
          </p:cNvSpPr>
          <p:nvPr>
            <p:ph type="sldNum" sz="quarter" idx="12"/>
          </p:nvPr>
        </p:nvSpPr>
        <p:spPr/>
        <p:txBody>
          <a:bodyPr/>
          <a:lstStyle/>
          <a:p>
            <a:fld id="{FCB24399-1A6F-41FB-A0B4-F38486D35EDD}" type="slidenum">
              <a:rPr lang="en-US" smtClean="0"/>
              <a:pPr/>
              <a:t>251</a:t>
            </a:fld>
            <a:endParaRPr lang="en-US"/>
          </a:p>
        </p:txBody>
      </p:sp>
    </p:spTree>
    <p:extLst>
      <p:ext uri="{BB962C8B-B14F-4D97-AF65-F5344CB8AC3E}">
        <p14:creationId xmlns:p14="http://schemas.microsoft.com/office/powerpoint/2010/main" val="6327853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252</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 – </a:t>
            </a:r>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51520" y="1412776"/>
            <a:ext cx="8712968" cy="576064"/>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a program that identifies the students who didn’t pass the course. The program should also print an appropriate message.</a:t>
            </a:r>
          </a:p>
        </p:txBody>
      </p:sp>
      <p:sp>
        <p:nvSpPr>
          <p:cNvPr id="31" name="Rounded Rectangle 30"/>
          <p:cNvSpPr/>
          <p:nvPr/>
        </p:nvSpPr>
        <p:spPr>
          <a:xfrm>
            <a:off x="236951" y="2204864"/>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4" name="Rounded Rectangle 33"/>
          <p:cNvSpPr/>
          <p:nvPr/>
        </p:nvSpPr>
        <p:spPr>
          <a:xfrm>
            <a:off x="1619672" y="2204864"/>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Student’s score </a:t>
            </a:r>
            <a:r>
              <a:rPr lang="en-US" dirty="0">
                <a:solidFill>
                  <a:srgbClr val="FF3399"/>
                </a:solidFill>
              </a:rPr>
              <a:t>(variable: score, type: </a:t>
            </a:r>
            <a:r>
              <a:rPr lang="en-US" dirty="0">
                <a:solidFill>
                  <a:srgbClr val="00B0F0"/>
                </a:solidFill>
              </a:rPr>
              <a:t>double</a:t>
            </a:r>
            <a:r>
              <a:rPr lang="en-US" dirty="0">
                <a:solidFill>
                  <a:srgbClr val="FF3399"/>
                </a:solidFill>
              </a:rPr>
              <a:t>)</a:t>
            </a:r>
          </a:p>
        </p:txBody>
      </p:sp>
      <p:sp>
        <p:nvSpPr>
          <p:cNvPr id="35" name="Rounded Rectangle 34"/>
          <p:cNvSpPr/>
          <p:nvPr/>
        </p:nvSpPr>
        <p:spPr>
          <a:xfrm>
            <a:off x="251520" y="278092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3" name="Rounded Rectangle 42"/>
          <p:cNvSpPr/>
          <p:nvPr/>
        </p:nvSpPr>
        <p:spPr>
          <a:xfrm>
            <a:off x="1634241" y="2780928"/>
            <a:ext cx="7344816" cy="64807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Letter grade = ‘F’ </a:t>
            </a:r>
            <a:r>
              <a:rPr lang="en-US" dirty="0">
                <a:solidFill>
                  <a:srgbClr val="FF3399"/>
                </a:solidFill>
              </a:rPr>
              <a:t>(variable: grade, type: </a:t>
            </a:r>
            <a:r>
              <a:rPr lang="en-US" dirty="0">
                <a:solidFill>
                  <a:srgbClr val="00B0F0"/>
                </a:solidFill>
              </a:rPr>
              <a:t>char</a:t>
            </a:r>
            <a:r>
              <a:rPr lang="en-US" dirty="0">
                <a:solidFill>
                  <a:srgbClr val="FF3399"/>
                </a:solidFill>
              </a:rPr>
              <a:t>)</a:t>
            </a:r>
          </a:p>
          <a:p>
            <a:r>
              <a:rPr lang="en-US" dirty="0">
                <a:solidFill>
                  <a:schemeClr val="accent1">
                    <a:lumMod val="50000"/>
                  </a:schemeClr>
                </a:solidFill>
              </a:rPr>
              <a:t>Print an appropriate message</a:t>
            </a:r>
          </a:p>
        </p:txBody>
      </p:sp>
      <p:sp>
        <p:nvSpPr>
          <p:cNvPr id="44" name="Rounded Rectangle 43"/>
          <p:cNvSpPr/>
          <p:nvPr/>
        </p:nvSpPr>
        <p:spPr>
          <a:xfrm>
            <a:off x="251520" y="350100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5" name="Rounded Rectangle 44"/>
          <p:cNvSpPr/>
          <p:nvPr/>
        </p:nvSpPr>
        <p:spPr>
          <a:xfrm>
            <a:off x="1634241" y="3501008"/>
            <a:ext cx="7344816" cy="72822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if (</a:t>
            </a:r>
            <a:r>
              <a:rPr lang="en-US" dirty="0">
                <a:solidFill>
                  <a:srgbClr val="FF3399"/>
                </a:solidFill>
              </a:rPr>
              <a:t>score </a:t>
            </a:r>
            <a:r>
              <a:rPr lang="en-US" dirty="0">
                <a:solidFill>
                  <a:schemeClr val="accent1">
                    <a:lumMod val="50000"/>
                  </a:schemeClr>
                </a:solidFill>
              </a:rPr>
              <a:t>&lt;60) 	1) </a:t>
            </a:r>
            <a:r>
              <a:rPr lang="en-US" dirty="0">
                <a:solidFill>
                  <a:srgbClr val="FF3399"/>
                </a:solidFill>
              </a:rPr>
              <a:t>grade </a:t>
            </a:r>
            <a:r>
              <a:rPr lang="en-US" dirty="0">
                <a:solidFill>
                  <a:schemeClr val="accent1">
                    <a:lumMod val="50000"/>
                  </a:schemeClr>
                </a:solidFill>
              </a:rPr>
              <a:t>= ‘F’</a:t>
            </a:r>
          </a:p>
          <a:p>
            <a:r>
              <a:rPr lang="en-US" dirty="0">
                <a:solidFill>
                  <a:schemeClr val="accent1">
                    <a:lumMod val="50000"/>
                  </a:schemeClr>
                </a:solidFill>
              </a:rPr>
              <a:t>		2) Print “Failed”</a:t>
            </a:r>
          </a:p>
        </p:txBody>
      </p:sp>
      <p:sp>
        <p:nvSpPr>
          <p:cNvPr id="46" name="Rounded Rectangle 45"/>
          <p:cNvSpPr/>
          <p:nvPr/>
        </p:nvSpPr>
        <p:spPr>
          <a:xfrm>
            <a:off x="251520" y="4293096"/>
            <a:ext cx="216024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FLOWCHART</a:t>
            </a:r>
          </a:p>
        </p:txBody>
      </p:sp>
      <p:sp>
        <p:nvSpPr>
          <p:cNvPr id="65" name="AutoShape 67"/>
          <p:cNvSpPr>
            <a:spLocks noChangeArrowheads="1"/>
          </p:cNvSpPr>
          <p:nvPr/>
        </p:nvSpPr>
        <p:spPr bwMode="auto">
          <a:xfrm>
            <a:off x="7352204" y="2780928"/>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cxnSp>
        <p:nvCxnSpPr>
          <p:cNvPr id="66" name="Straight Arrow Connector 65"/>
          <p:cNvCxnSpPr>
            <a:stCxn id="65" idx="2"/>
          </p:cNvCxnSpPr>
          <p:nvPr/>
        </p:nvCxnSpPr>
        <p:spPr>
          <a:xfrm>
            <a:off x="8072929" y="3202786"/>
            <a:ext cx="1" cy="8681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AutoShape 68"/>
          <p:cNvSpPr>
            <a:spLocks noChangeArrowheads="1"/>
          </p:cNvSpPr>
          <p:nvPr/>
        </p:nvSpPr>
        <p:spPr bwMode="auto">
          <a:xfrm>
            <a:off x="7137892" y="4075026"/>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score</a:t>
            </a:r>
            <a:endParaRPr lang="en-US" sz="1600" dirty="0">
              <a:solidFill>
                <a:schemeClr val="tx1"/>
              </a:solidFill>
              <a:effectLst/>
              <a:latin typeface="Arial" charset="0"/>
              <a:cs typeface="Arial" charset="0"/>
            </a:endParaRPr>
          </a:p>
        </p:txBody>
      </p:sp>
      <p:cxnSp>
        <p:nvCxnSpPr>
          <p:cNvPr id="68" name="Straight Arrow Connector 67"/>
          <p:cNvCxnSpPr/>
          <p:nvPr/>
        </p:nvCxnSpPr>
        <p:spPr>
          <a:xfrm>
            <a:off x="8072929" y="4426922"/>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AutoShape 73"/>
          <p:cNvSpPr>
            <a:spLocks noChangeArrowheads="1"/>
          </p:cNvSpPr>
          <p:nvPr/>
        </p:nvSpPr>
        <p:spPr bwMode="auto">
          <a:xfrm>
            <a:off x="7140375" y="4724945"/>
            <a:ext cx="1798488" cy="576263"/>
          </a:xfrm>
          <a:prstGeom prst="flowChartDecision">
            <a:avLst/>
          </a:prstGeom>
          <a:solidFill>
            <a:srgbClr val="FFFF00"/>
          </a:solidFill>
          <a:ln w="28575">
            <a:solidFill>
              <a:schemeClr val="tx1"/>
            </a:solidFill>
            <a:miter lim="800000"/>
            <a:headEnd/>
            <a:tailEnd/>
          </a:ln>
          <a:effectLst/>
        </p:spPr>
        <p:txBody>
          <a:bodyPr wrap="none" anchor="ctr"/>
          <a:lstStyle/>
          <a:p>
            <a:pPr algn="ctr"/>
            <a:r>
              <a:rPr lang="en-US" dirty="0">
                <a:solidFill>
                  <a:srgbClr val="0000FF"/>
                </a:solidFill>
                <a:latin typeface="Arial" charset="0"/>
                <a:cs typeface="Arial" charset="0"/>
              </a:rPr>
              <a:t>score</a:t>
            </a:r>
            <a:r>
              <a:rPr lang="en-US" dirty="0">
                <a:solidFill>
                  <a:schemeClr val="tx1"/>
                </a:solidFill>
                <a:effectLst/>
                <a:latin typeface="Arial" charset="0"/>
                <a:cs typeface="Arial" charset="0"/>
              </a:rPr>
              <a:t> &lt; 60?</a:t>
            </a:r>
          </a:p>
        </p:txBody>
      </p:sp>
      <p:sp>
        <p:nvSpPr>
          <p:cNvPr id="70" name="TextBox 69"/>
          <p:cNvSpPr txBox="1"/>
          <p:nvPr/>
        </p:nvSpPr>
        <p:spPr>
          <a:xfrm>
            <a:off x="6741489" y="4633391"/>
            <a:ext cx="683086" cy="307777"/>
          </a:xfrm>
          <a:prstGeom prst="rect">
            <a:avLst/>
          </a:prstGeom>
          <a:noFill/>
        </p:spPr>
        <p:txBody>
          <a:bodyPr wrap="square" rtlCol="0">
            <a:spAutoFit/>
          </a:bodyPr>
          <a:lstStyle/>
          <a:p>
            <a:pPr algn="ctr"/>
            <a:r>
              <a:rPr lang="en-US" sz="1400" dirty="0">
                <a:solidFill>
                  <a:srgbClr val="006600"/>
                </a:solidFill>
              </a:rPr>
              <a:t>True</a:t>
            </a:r>
          </a:p>
        </p:txBody>
      </p:sp>
      <p:cxnSp>
        <p:nvCxnSpPr>
          <p:cNvPr id="71" name="Straight Arrow Connector 70"/>
          <p:cNvCxnSpPr/>
          <p:nvPr/>
        </p:nvCxnSpPr>
        <p:spPr>
          <a:xfrm flipH="1">
            <a:off x="5923617" y="5129646"/>
            <a:ext cx="16535" cy="315578"/>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6597473" y="5013176"/>
            <a:ext cx="573607" cy="5789"/>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73" name="AutoShape 72"/>
          <p:cNvSpPr>
            <a:spLocks noChangeArrowheads="1"/>
          </p:cNvSpPr>
          <p:nvPr/>
        </p:nvSpPr>
        <p:spPr bwMode="auto">
          <a:xfrm>
            <a:off x="5191117" y="4808731"/>
            <a:ext cx="1425590" cy="420469"/>
          </a:xfrm>
          <a:prstGeom prst="flowChartProcess">
            <a:avLst/>
          </a:prstGeom>
          <a:solidFill>
            <a:srgbClr val="92D050"/>
          </a:solidFill>
          <a:ln w="28575">
            <a:solidFill>
              <a:schemeClr val="tx1"/>
            </a:solidFill>
            <a:miter lim="800000"/>
            <a:headEnd/>
            <a:tailEnd/>
          </a:ln>
          <a:effectLst/>
        </p:spPr>
        <p:txBody>
          <a:bodyPr wrap="none" anchor="ctr"/>
          <a:lstStyle/>
          <a:p>
            <a:pPr algn="ctr"/>
            <a:r>
              <a:rPr lang="en-US" sz="1600" dirty="0">
                <a:latin typeface="Arial" charset="0"/>
                <a:cs typeface="Arial" charset="0"/>
              </a:rPr>
              <a:t>grade = ‘F’</a:t>
            </a:r>
            <a:endParaRPr lang="en-US" sz="1600" dirty="0">
              <a:solidFill>
                <a:srgbClr val="0000FF"/>
              </a:solidFill>
              <a:effectLst/>
              <a:latin typeface="Arial" charset="0"/>
              <a:cs typeface="Arial" charset="0"/>
            </a:endParaRPr>
          </a:p>
        </p:txBody>
      </p:sp>
      <p:cxnSp>
        <p:nvCxnSpPr>
          <p:cNvPr id="75" name="Straight Arrow Connector 74"/>
          <p:cNvCxnSpPr/>
          <p:nvPr/>
        </p:nvCxnSpPr>
        <p:spPr>
          <a:xfrm>
            <a:off x="8039619" y="5301208"/>
            <a:ext cx="0" cy="362869"/>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8218171" y="5281463"/>
            <a:ext cx="683086" cy="307777"/>
          </a:xfrm>
          <a:prstGeom prst="rect">
            <a:avLst/>
          </a:prstGeom>
          <a:noFill/>
        </p:spPr>
        <p:txBody>
          <a:bodyPr wrap="square" rtlCol="0">
            <a:spAutoFit/>
          </a:bodyPr>
          <a:lstStyle/>
          <a:p>
            <a:pPr algn="ctr"/>
            <a:r>
              <a:rPr lang="en-US" sz="1400" dirty="0">
                <a:solidFill>
                  <a:srgbClr val="0000FF"/>
                </a:solidFill>
              </a:rPr>
              <a:t>False</a:t>
            </a:r>
          </a:p>
        </p:txBody>
      </p:sp>
      <p:sp>
        <p:nvSpPr>
          <p:cNvPr id="77" name="AutoShape 71"/>
          <p:cNvSpPr>
            <a:spLocks noChangeArrowheads="1"/>
          </p:cNvSpPr>
          <p:nvPr/>
        </p:nvSpPr>
        <p:spPr bwMode="auto">
          <a:xfrm>
            <a:off x="7101057" y="5877272"/>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a:solidFill>
                  <a:srgbClr val="0000FF"/>
                </a:solidFill>
                <a:latin typeface="Arial" charset="0"/>
                <a:cs typeface="Arial" charset="0"/>
              </a:rPr>
              <a:t>grade</a:t>
            </a:r>
            <a:endParaRPr lang="en-US" sz="1600" dirty="0">
              <a:solidFill>
                <a:srgbClr val="0000FF"/>
              </a:solidFill>
              <a:effectLst/>
              <a:latin typeface="Arial" charset="0"/>
              <a:cs typeface="Arial" charset="0"/>
            </a:endParaRPr>
          </a:p>
        </p:txBody>
      </p:sp>
      <p:cxnSp>
        <p:nvCxnSpPr>
          <p:cNvPr id="78" name="Straight Arrow Connector 77"/>
          <p:cNvCxnSpPr/>
          <p:nvPr/>
        </p:nvCxnSpPr>
        <p:spPr>
          <a:xfrm>
            <a:off x="6673010" y="5661248"/>
            <a:ext cx="1355374"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8039619" y="5664077"/>
            <a:ext cx="3599" cy="238782"/>
          </a:xfrm>
          <a:prstGeom prst="straightConnector1">
            <a:avLst/>
          </a:prstGeom>
          <a:ln w="28575">
            <a:solidFill>
              <a:schemeClr val="tx1"/>
            </a:solidFill>
            <a:headEnd type="diamond" w="lg" len="lg"/>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7" idx="4"/>
          </p:cNvCxnSpPr>
          <p:nvPr/>
        </p:nvCxnSpPr>
        <p:spPr>
          <a:xfrm flipH="1">
            <a:off x="8064786" y="6236047"/>
            <a:ext cx="8615" cy="14528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 name="AutoShape 70"/>
          <p:cNvSpPr>
            <a:spLocks noChangeArrowheads="1"/>
          </p:cNvSpPr>
          <p:nvPr/>
        </p:nvSpPr>
        <p:spPr bwMode="auto">
          <a:xfrm>
            <a:off x="7352676" y="6391520"/>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sp>
        <p:nvSpPr>
          <p:cNvPr id="89" name="Rounded Rectangle 88"/>
          <p:cNvSpPr/>
          <p:nvPr/>
        </p:nvSpPr>
        <p:spPr>
          <a:xfrm>
            <a:off x="251520" y="5445224"/>
            <a:ext cx="4248472" cy="1296144"/>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If </a:t>
            </a:r>
            <a:r>
              <a:rPr lang="en-US" dirty="0">
                <a:solidFill>
                  <a:srgbClr val="0000FF"/>
                </a:solidFill>
              </a:rPr>
              <a:t>score </a:t>
            </a:r>
            <a:r>
              <a:rPr lang="en-US" dirty="0">
                <a:solidFill>
                  <a:schemeClr val="bg1"/>
                </a:solidFill>
              </a:rPr>
              <a:t>&gt;= 60, </a:t>
            </a:r>
            <a:r>
              <a:rPr lang="en-US" dirty="0">
                <a:solidFill>
                  <a:srgbClr val="0000FF"/>
                </a:solidFill>
              </a:rPr>
              <a:t>grade</a:t>
            </a:r>
            <a:r>
              <a:rPr lang="en-US" dirty="0">
                <a:solidFill>
                  <a:schemeClr val="bg1"/>
                </a:solidFill>
              </a:rPr>
              <a:t> will have no value to be printed. Therefore, we give an initial value to </a:t>
            </a:r>
            <a:r>
              <a:rPr lang="en-US" dirty="0">
                <a:solidFill>
                  <a:srgbClr val="0000FF"/>
                </a:solidFill>
              </a:rPr>
              <a:t>grade</a:t>
            </a:r>
            <a:r>
              <a:rPr lang="en-US" dirty="0">
                <a:solidFill>
                  <a:schemeClr val="bg1"/>
                </a:solidFill>
              </a:rPr>
              <a:t>.</a:t>
            </a:r>
          </a:p>
        </p:txBody>
      </p:sp>
      <p:sp>
        <p:nvSpPr>
          <p:cNvPr id="90" name="Rounded Rectangle 89"/>
          <p:cNvSpPr/>
          <p:nvPr/>
        </p:nvSpPr>
        <p:spPr>
          <a:xfrm>
            <a:off x="251520" y="4869160"/>
            <a:ext cx="2124236" cy="504056"/>
          </a:xfrm>
          <a:prstGeom prst="roundRect">
            <a:avLst/>
          </a:prstGeom>
          <a:solidFill>
            <a:srgbClr val="FF3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THAT</a:t>
            </a:r>
          </a:p>
        </p:txBody>
      </p:sp>
      <p:sp>
        <p:nvSpPr>
          <p:cNvPr id="91" name="AutoShape 72"/>
          <p:cNvSpPr>
            <a:spLocks noChangeArrowheads="1"/>
          </p:cNvSpPr>
          <p:nvPr/>
        </p:nvSpPr>
        <p:spPr bwMode="auto">
          <a:xfrm>
            <a:off x="7380312" y="3429000"/>
            <a:ext cx="1425590" cy="420469"/>
          </a:xfrm>
          <a:prstGeom prst="flowChartProcess">
            <a:avLst/>
          </a:prstGeom>
          <a:solidFill>
            <a:srgbClr val="FFC000"/>
          </a:solidFill>
          <a:ln w="28575">
            <a:solidFill>
              <a:schemeClr val="tx1"/>
            </a:solidFill>
            <a:miter lim="800000"/>
            <a:headEnd/>
            <a:tailEnd/>
          </a:ln>
          <a:effectLst/>
        </p:spPr>
        <p:txBody>
          <a:bodyPr wrap="none" anchor="ctr"/>
          <a:lstStyle/>
          <a:p>
            <a:pPr algn="ctr"/>
            <a:r>
              <a:rPr lang="en-US" sz="1600" dirty="0">
                <a:latin typeface="Arial" charset="0"/>
                <a:cs typeface="Arial" charset="0"/>
              </a:rPr>
              <a:t>grade = ‘X’</a:t>
            </a:r>
            <a:endParaRPr lang="en-US" sz="1600" dirty="0">
              <a:solidFill>
                <a:srgbClr val="0000FF"/>
              </a:solidFill>
              <a:effectLst/>
              <a:latin typeface="Arial" charset="0"/>
              <a:cs typeface="Arial" charset="0"/>
            </a:endParaRPr>
          </a:p>
        </p:txBody>
      </p:sp>
      <p:sp>
        <p:nvSpPr>
          <p:cNvPr id="37" name="AutoShape 71"/>
          <p:cNvSpPr>
            <a:spLocks noChangeArrowheads="1"/>
          </p:cNvSpPr>
          <p:nvPr/>
        </p:nvSpPr>
        <p:spPr bwMode="auto">
          <a:xfrm>
            <a:off x="4931568" y="5445224"/>
            <a:ext cx="1944688" cy="358775"/>
          </a:xfrm>
          <a:prstGeom prst="flowChartInputOutput">
            <a:avLst/>
          </a:prstGeom>
          <a:solidFill>
            <a:srgbClr val="92D05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“Failed”</a:t>
            </a:r>
            <a:endParaRPr lang="en-US" sz="1600" dirty="0">
              <a:solidFill>
                <a:srgbClr val="0000FF"/>
              </a:solidFill>
              <a:effectLst/>
              <a:latin typeface="Arial" charset="0"/>
              <a:cs typeface="Arial" charset="0"/>
            </a:endParaRPr>
          </a:p>
        </p:txBody>
      </p:sp>
    </p:spTree>
    <p:custDataLst>
      <p:tags r:id="rId1"/>
    </p:custDataLst>
    <p:extLst>
      <p:ext uri="{BB962C8B-B14F-4D97-AF65-F5344CB8AC3E}">
        <p14:creationId xmlns:p14="http://schemas.microsoft.com/office/powerpoint/2010/main" val="3510870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up)">
                                      <p:cBhvr>
                                        <p:cTn id="46" dur="500"/>
                                        <p:tgtEl>
                                          <p:spTgt spid="65"/>
                                        </p:tgtEl>
                                      </p:cBhvr>
                                    </p:animEffect>
                                  </p:childTnLst>
                                </p:cTn>
                              </p:par>
                            </p:childTnLst>
                          </p:cTn>
                        </p:par>
                        <p:par>
                          <p:cTn id="47" fill="hold">
                            <p:stCondLst>
                              <p:cond delay="1000"/>
                            </p:stCondLst>
                            <p:childTnLst>
                              <p:par>
                                <p:cTn id="48" presetID="22" presetClass="entr" presetSubtype="1" fill="hold" nodeType="after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up)">
                                      <p:cBhvr>
                                        <p:cTn id="50" dur="500"/>
                                        <p:tgtEl>
                                          <p:spTgt spid="66"/>
                                        </p:tgtEl>
                                      </p:cBhvr>
                                    </p:animEffect>
                                  </p:childTnLst>
                                </p:cTn>
                              </p:par>
                            </p:childTnLst>
                          </p:cTn>
                        </p:par>
                        <p:par>
                          <p:cTn id="51" fill="hold">
                            <p:stCondLst>
                              <p:cond delay="1500"/>
                            </p:stCondLst>
                            <p:childTnLst>
                              <p:par>
                                <p:cTn id="52" presetID="22" presetClass="entr" presetSubtype="1" fill="hold" grpId="0"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up)">
                                      <p:cBhvr>
                                        <p:cTn id="54" dur="500"/>
                                        <p:tgtEl>
                                          <p:spTgt spid="67"/>
                                        </p:tgtEl>
                                      </p:cBhvr>
                                    </p:animEffect>
                                  </p:childTnLst>
                                </p:cTn>
                              </p:par>
                            </p:childTnLst>
                          </p:cTn>
                        </p:par>
                        <p:par>
                          <p:cTn id="55" fill="hold">
                            <p:stCondLst>
                              <p:cond delay="2000"/>
                            </p:stCondLst>
                            <p:childTnLst>
                              <p:par>
                                <p:cTn id="56" presetID="22" presetClass="entr" presetSubtype="1" fill="hold"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up)">
                                      <p:cBhvr>
                                        <p:cTn id="58" dur="500"/>
                                        <p:tgtEl>
                                          <p:spTgt spid="68"/>
                                        </p:tgtEl>
                                      </p:cBhvr>
                                    </p:animEffect>
                                  </p:childTnLst>
                                </p:cTn>
                              </p:par>
                            </p:childTnLst>
                          </p:cTn>
                        </p:par>
                        <p:par>
                          <p:cTn id="59" fill="hold">
                            <p:stCondLst>
                              <p:cond delay="2500"/>
                            </p:stCondLst>
                            <p:childTnLst>
                              <p:par>
                                <p:cTn id="60" presetID="22" presetClass="entr" presetSubtype="1" fill="hold" grpId="0" nodeType="after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wipe(up)">
                                      <p:cBhvr>
                                        <p:cTn id="62" dur="500"/>
                                        <p:tgtEl>
                                          <p:spTgt spid="69"/>
                                        </p:tgtEl>
                                      </p:cBhvr>
                                    </p:animEffect>
                                  </p:childTnLst>
                                </p:cTn>
                              </p:par>
                            </p:childTnLst>
                          </p:cTn>
                        </p:par>
                        <p:par>
                          <p:cTn id="63" fill="hold">
                            <p:stCondLst>
                              <p:cond delay="3000"/>
                            </p:stCondLst>
                            <p:childTnLst>
                              <p:par>
                                <p:cTn id="64" presetID="22" presetClass="entr" presetSubtype="2" fill="hold" grpId="0" nodeType="after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wipe(right)">
                                      <p:cBhvr>
                                        <p:cTn id="66" dur="500"/>
                                        <p:tgtEl>
                                          <p:spTgt spid="70"/>
                                        </p:tgtEl>
                                      </p:cBhvr>
                                    </p:animEffect>
                                  </p:childTnLst>
                                </p:cTn>
                              </p:par>
                              <p:par>
                                <p:cTn id="67" presetID="22" presetClass="entr" presetSubtype="2"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wipe(right)">
                                      <p:cBhvr>
                                        <p:cTn id="69" dur="500"/>
                                        <p:tgtEl>
                                          <p:spTgt spid="72"/>
                                        </p:tgtEl>
                                      </p:cBhvr>
                                    </p:animEffect>
                                  </p:childTnLst>
                                </p:cTn>
                              </p:par>
                            </p:childTnLst>
                          </p:cTn>
                        </p:par>
                        <p:par>
                          <p:cTn id="70" fill="hold">
                            <p:stCondLst>
                              <p:cond delay="3500"/>
                            </p:stCondLst>
                            <p:childTnLst>
                              <p:par>
                                <p:cTn id="71" presetID="22" presetClass="entr" presetSubtype="2"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right)">
                                      <p:cBhvr>
                                        <p:cTn id="73" dur="500"/>
                                        <p:tgtEl>
                                          <p:spTgt spid="73"/>
                                        </p:tgtEl>
                                      </p:cBhvr>
                                    </p:animEffect>
                                  </p:childTnLst>
                                </p:cTn>
                              </p:par>
                            </p:childTnLst>
                          </p:cTn>
                        </p:par>
                        <p:par>
                          <p:cTn id="74" fill="hold">
                            <p:stCondLst>
                              <p:cond delay="4000"/>
                            </p:stCondLst>
                            <p:childTnLst>
                              <p:par>
                                <p:cTn id="75" presetID="22" presetClass="entr" presetSubtype="1"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wipe(up)">
                                      <p:cBhvr>
                                        <p:cTn id="77" dur="500"/>
                                        <p:tgtEl>
                                          <p:spTgt spid="71"/>
                                        </p:tgtEl>
                                      </p:cBhvr>
                                    </p:animEffect>
                                  </p:childTnLst>
                                </p:cTn>
                              </p:par>
                            </p:childTnLst>
                          </p:cTn>
                        </p:par>
                        <p:par>
                          <p:cTn id="78" fill="hold">
                            <p:stCondLst>
                              <p:cond delay="4500"/>
                            </p:stCondLst>
                            <p:childTnLst>
                              <p:par>
                                <p:cTn id="79" presetID="22" presetClass="entr" presetSubtype="1"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up)">
                                      <p:cBhvr>
                                        <p:cTn id="81" dur="500"/>
                                        <p:tgtEl>
                                          <p:spTgt spid="37"/>
                                        </p:tgtEl>
                                      </p:cBhvr>
                                    </p:animEffect>
                                  </p:childTnLst>
                                </p:cTn>
                              </p:par>
                            </p:childTnLst>
                          </p:cTn>
                        </p:par>
                        <p:par>
                          <p:cTn id="82" fill="hold">
                            <p:stCondLst>
                              <p:cond delay="5000"/>
                            </p:stCondLst>
                            <p:childTnLst>
                              <p:par>
                                <p:cTn id="83" presetID="22" presetClass="entr" presetSubtype="8" fill="hold" nodeType="after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wipe(left)">
                                      <p:cBhvr>
                                        <p:cTn id="85" dur="500"/>
                                        <p:tgtEl>
                                          <p:spTgt spid="78"/>
                                        </p:tgtEl>
                                      </p:cBhvr>
                                    </p:animEffect>
                                  </p:childTnLst>
                                </p:cTn>
                              </p:par>
                            </p:childTnLst>
                          </p:cTn>
                        </p:par>
                        <p:par>
                          <p:cTn id="86" fill="hold">
                            <p:stCondLst>
                              <p:cond delay="5500"/>
                            </p:stCondLst>
                            <p:childTnLst>
                              <p:par>
                                <p:cTn id="87" presetID="22" presetClass="entr" presetSubtype="1" fill="hold" nodeType="after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up)">
                                      <p:cBhvr>
                                        <p:cTn id="89" dur="500"/>
                                        <p:tgtEl>
                                          <p:spTgt spid="75"/>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up)">
                                      <p:cBhvr>
                                        <p:cTn id="92" dur="500"/>
                                        <p:tgtEl>
                                          <p:spTgt spid="76"/>
                                        </p:tgtEl>
                                      </p:cBhvr>
                                    </p:animEffect>
                                  </p:childTnLst>
                                </p:cTn>
                              </p:par>
                            </p:childTnLst>
                          </p:cTn>
                        </p:par>
                        <p:par>
                          <p:cTn id="93" fill="hold">
                            <p:stCondLst>
                              <p:cond delay="6000"/>
                            </p:stCondLst>
                            <p:childTnLst>
                              <p:par>
                                <p:cTn id="94" presetID="22" presetClass="entr" presetSubtype="1"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wipe(up)">
                                      <p:cBhvr>
                                        <p:cTn id="96" dur="500"/>
                                        <p:tgtEl>
                                          <p:spTgt spid="79"/>
                                        </p:tgtEl>
                                      </p:cBhvr>
                                    </p:animEffect>
                                  </p:childTnLst>
                                </p:cTn>
                              </p:par>
                            </p:childTnLst>
                          </p:cTn>
                        </p:par>
                        <p:par>
                          <p:cTn id="97" fill="hold">
                            <p:stCondLst>
                              <p:cond delay="6500"/>
                            </p:stCondLst>
                            <p:childTnLst>
                              <p:par>
                                <p:cTn id="98" presetID="22" presetClass="entr" presetSubtype="1" fill="hold" grpId="0" nodeType="after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wipe(up)">
                                      <p:cBhvr>
                                        <p:cTn id="100" dur="500"/>
                                        <p:tgtEl>
                                          <p:spTgt spid="77"/>
                                        </p:tgtEl>
                                      </p:cBhvr>
                                    </p:animEffect>
                                  </p:childTnLst>
                                </p:cTn>
                              </p:par>
                            </p:childTnLst>
                          </p:cTn>
                        </p:par>
                        <p:par>
                          <p:cTn id="101" fill="hold">
                            <p:stCondLst>
                              <p:cond delay="7000"/>
                            </p:stCondLst>
                            <p:childTnLst>
                              <p:par>
                                <p:cTn id="102" presetID="22" presetClass="entr" presetSubtype="1" fill="hold" nodeType="afterEffect">
                                  <p:stCondLst>
                                    <p:cond delay="0"/>
                                  </p:stCondLst>
                                  <p:childTnLst>
                                    <p:set>
                                      <p:cBhvr>
                                        <p:cTn id="103" dur="1" fill="hold">
                                          <p:stCondLst>
                                            <p:cond delay="0"/>
                                          </p:stCondLst>
                                        </p:cTn>
                                        <p:tgtEl>
                                          <p:spTgt spid="82"/>
                                        </p:tgtEl>
                                        <p:attrNameLst>
                                          <p:attrName>style.visibility</p:attrName>
                                        </p:attrNameLst>
                                      </p:cBhvr>
                                      <p:to>
                                        <p:strVal val="visible"/>
                                      </p:to>
                                    </p:set>
                                    <p:animEffect transition="in" filter="wipe(up)">
                                      <p:cBhvr>
                                        <p:cTn id="104" dur="500"/>
                                        <p:tgtEl>
                                          <p:spTgt spid="82"/>
                                        </p:tgtEl>
                                      </p:cBhvr>
                                    </p:animEffect>
                                  </p:childTnLst>
                                </p:cTn>
                              </p:par>
                            </p:childTnLst>
                          </p:cTn>
                        </p:par>
                        <p:par>
                          <p:cTn id="105" fill="hold">
                            <p:stCondLst>
                              <p:cond delay="7500"/>
                            </p:stCondLst>
                            <p:childTnLst>
                              <p:par>
                                <p:cTn id="106" presetID="22" presetClass="entr" presetSubtype="1" fill="hold" grpId="0" nodeType="afterEffect">
                                  <p:stCondLst>
                                    <p:cond delay="0"/>
                                  </p:stCondLst>
                                  <p:childTnLst>
                                    <p:set>
                                      <p:cBhvr>
                                        <p:cTn id="107" dur="1" fill="hold">
                                          <p:stCondLst>
                                            <p:cond delay="0"/>
                                          </p:stCondLst>
                                        </p:cTn>
                                        <p:tgtEl>
                                          <p:spTgt spid="83"/>
                                        </p:tgtEl>
                                        <p:attrNameLst>
                                          <p:attrName>style.visibility</p:attrName>
                                        </p:attrNameLst>
                                      </p:cBhvr>
                                      <p:to>
                                        <p:strVal val="visible"/>
                                      </p:to>
                                    </p:set>
                                    <p:animEffect transition="in" filter="wipe(up)">
                                      <p:cBhvr>
                                        <p:cTn id="108" dur="500"/>
                                        <p:tgtEl>
                                          <p:spTgt spid="83"/>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90"/>
                                        </p:tgtEl>
                                        <p:attrNameLst>
                                          <p:attrName>style.visibility</p:attrName>
                                        </p:attrNameLst>
                                      </p:cBhvr>
                                      <p:to>
                                        <p:strVal val="visible"/>
                                      </p:to>
                                    </p:set>
                                    <p:anim calcmode="lin" valueType="num">
                                      <p:cBhvr>
                                        <p:cTn id="113" dur="500" fill="hold"/>
                                        <p:tgtEl>
                                          <p:spTgt spid="90"/>
                                        </p:tgtEl>
                                        <p:attrNameLst>
                                          <p:attrName>ppt_w</p:attrName>
                                        </p:attrNameLst>
                                      </p:cBhvr>
                                      <p:tavLst>
                                        <p:tav tm="0">
                                          <p:val>
                                            <p:fltVal val="0"/>
                                          </p:val>
                                        </p:tav>
                                        <p:tav tm="100000">
                                          <p:val>
                                            <p:strVal val="#ppt_w"/>
                                          </p:val>
                                        </p:tav>
                                      </p:tavLst>
                                    </p:anim>
                                    <p:anim calcmode="lin" valueType="num">
                                      <p:cBhvr>
                                        <p:cTn id="114" dur="500" fill="hold"/>
                                        <p:tgtEl>
                                          <p:spTgt spid="90"/>
                                        </p:tgtEl>
                                        <p:attrNameLst>
                                          <p:attrName>ppt_h</p:attrName>
                                        </p:attrNameLst>
                                      </p:cBhvr>
                                      <p:tavLst>
                                        <p:tav tm="0">
                                          <p:val>
                                            <p:fltVal val="0"/>
                                          </p:val>
                                        </p:tav>
                                        <p:tav tm="100000">
                                          <p:val>
                                            <p:strVal val="#ppt_h"/>
                                          </p:val>
                                        </p:tav>
                                      </p:tavLst>
                                    </p:anim>
                                    <p:animEffect transition="in" filter="fade">
                                      <p:cBhvr>
                                        <p:cTn id="115" dur="500"/>
                                        <p:tgtEl>
                                          <p:spTgt spid="90"/>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89"/>
                                        </p:tgtEl>
                                        <p:attrNameLst>
                                          <p:attrName>style.visibility</p:attrName>
                                        </p:attrNameLst>
                                      </p:cBhvr>
                                      <p:to>
                                        <p:strVal val="visible"/>
                                      </p:to>
                                    </p:set>
                                    <p:anim calcmode="lin" valueType="num">
                                      <p:cBhvr>
                                        <p:cTn id="118" dur="500" fill="hold"/>
                                        <p:tgtEl>
                                          <p:spTgt spid="89"/>
                                        </p:tgtEl>
                                        <p:attrNameLst>
                                          <p:attrName>ppt_w</p:attrName>
                                        </p:attrNameLst>
                                      </p:cBhvr>
                                      <p:tavLst>
                                        <p:tav tm="0">
                                          <p:val>
                                            <p:fltVal val="0"/>
                                          </p:val>
                                        </p:tav>
                                        <p:tav tm="100000">
                                          <p:val>
                                            <p:strVal val="#ppt_w"/>
                                          </p:val>
                                        </p:tav>
                                      </p:tavLst>
                                    </p:anim>
                                    <p:anim calcmode="lin" valueType="num">
                                      <p:cBhvr>
                                        <p:cTn id="119" dur="500" fill="hold"/>
                                        <p:tgtEl>
                                          <p:spTgt spid="89"/>
                                        </p:tgtEl>
                                        <p:attrNameLst>
                                          <p:attrName>ppt_h</p:attrName>
                                        </p:attrNameLst>
                                      </p:cBhvr>
                                      <p:tavLst>
                                        <p:tav tm="0">
                                          <p:val>
                                            <p:fltVal val="0"/>
                                          </p:val>
                                        </p:tav>
                                        <p:tav tm="100000">
                                          <p:val>
                                            <p:strVal val="#ppt_h"/>
                                          </p:val>
                                        </p:tav>
                                      </p:tavLst>
                                    </p:anim>
                                    <p:animEffect transition="in" filter="fade">
                                      <p:cBhvr>
                                        <p:cTn id="120" dur="500"/>
                                        <p:tgtEl>
                                          <p:spTgt spid="89"/>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grpId="0" nodeType="clickEffect">
                                  <p:stCondLst>
                                    <p:cond delay="0"/>
                                  </p:stCondLst>
                                  <p:childTnLst>
                                    <p:set>
                                      <p:cBhvr>
                                        <p:cTn id="124" dur="1" fill="hold">
                                          <p:stCondLst>
                                            <p:cond delay="0"/>
                                          </p:stCondLst>
                                        </p:cTn>
                                        <p:tgtEl>
                                          <p:spTgt spid="91"/>
                                        </p:tgtEl>
                                        <p:attrNameLst>
                                          <p:attrName>style.visibility</p:attrName>
                                        </p:attrNameLst>
                                      </p:cBhvr>
                                      <p:to>
                                        <p:strVal val="visible"/>
                                      </p:to>
                                    </p:set>
                                    <p:anim calcmode="lin" valueType="num">
                                      <p:cBhvr>
                                        <p:cTn id="125" dur="500" fill="hold"/>
                                        <p:tgtEl>
                                          <p:spTgt spid="91"/>
                                        </p:tgtEl>
                                        <p:attrNameLst>
                                          <p:attrName>ppt_w</p:attrName>
                                        </p:attrNameLst>
                                      </p:cBhvr>
                                      <p:tavLst>
                                        <p:tav tm="0">
                                          <p:val>
                                            <p:fltVal val="0"/>
                                          </p:val>
                                        </p:tav>
                                        <p:tav tm="100000">
                                          <p:val>
                                            <p:strVal val="#ppt_w"/>
                                          </p:val>
                                        </p:tav>
                                      </p:tavLst>
                                    </p:anim>
                                    <p:anim calcmode="lin" valueType="num">
                                      <p:cBhvr>
                                        <p:cTn id="126" dur="500" fill="hold"/>
                                        <p:tgtEl>
                                          <p:spTgt spid="91"/>
                                        </p:tgtEl>
                                        <p:attrNameLst>
                                          <p:attrName>ppt_h</p:attrName>
                                        </p:attrNameLst>
                                      </p:cBhvr>
                                      <p:tavLst>
                                        <p:tav tm="0">
                                          <p:val>
                                            <p:fltVal val="0"/>
                                          </p:val>
                                        </p:tav>
                                        <p:tav tm="100000">
                                          <p:val>
                                            <p:strVal val="#ppt_h"/>
                                          </p:val>
                                        </p:tav>
                                      </p:tavLst>
                                    </p:anim>
                                    <p:animEffect transition="in" filter="fade">
                                      <p:cBhvr>
                                        <p:cTn id="12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34" grpId="0" animBg="1"/>
      <p:bldP spid="35" grpId="0" animBg="1"/>
      <p:bldP spid="43" grpId="0" animBg="1"/>
      <p:bldP spid="44" grpId="0" animBg="1"/>
      <p:bldP spid="45" grpId="0" animBg="1"/>
      <p:bldP spid="46" grpId="0" animBg="1"/>
      <p:bldP spid="65" grpId="0" animBg="1"/>
      <p:bldP spid="67" grpId="0" animBg="1"/>
      <p:bldP spid="69" grpId="0" animBg="1"/>
      <p:bldP spid="70" grpId="0"/>
      <p:bldP spid="73" grpId="0" animBg="1"/>
      <p:bldP spid="76" grpId="0"/>
      <p:bldP spid="77" grpId="0" animBg="1"/>
      <p:bldP spid="83" grpId="0" animBg="1"/>
      <p:bldP spid="89" grpId="0" animBg="1"/>
      <p:bldP spid="90" grpId="0" animBg="1"/>
      <p:bldP spid="91" grpId="0" animBg="1"/>
      <p:bldP spid="37"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 - CODE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 name="Group 19"/>
          <p:cNvGrpSpPr/>
          <p:nvPr/>
        </p:nvGrpSpPr>
        <p:grpSpPr>
          <a:xfrm>
            <a:off x="179512" y="1324500"/>
            <a:ext cx="8784976" cy="5262979"/>
            <a:chOff x="323528" y="1236822"/>
            <a:chExt cx="7848872" cy="4948904"/>
          </a:xfrm>
        </p:grpSpPr>
        <p:sp>
          <p:nvSpPr>
            <p:cNvPr id="21" name="TextBox 20"/>
            <p:cNvSpPr txBox="1"/>
            <p:nvPr/>
          </p:nvSpPr>
          <p:spPr>
            <a:xfrm>
              <a:off x="971600" y="1236822"/>
              <a:ext cx="7200800" cy="4948904"/>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r>
                <a:rPr lang="en-US" sz="1400" dirty="0">
                  <a:solidFill>
                    <a:srgbClr val="00B050"/>
                  </a:solidFill>
                </a:rPr>
                <a:t>//contains the class Scanner</a:t>
              </a:r>
            </a:p>
            <a:p>
              <a:r>
                <a:rPr lang="en-US" sz="1400" dirty="0">
                  <a:solidFill>
                    <a:srgbClr val="00B0F0"/>
                  </a:solidFill>
                </a:rPr>
                <a:t>public class</a:t>
              </a:r>
              <a:r>
                <a:rPr lang="en-US" sz="1400" dirty="0">
                  <a:solidFill>
                    <a:srgbClr val="0000FF"/>
                  </a:solidFill>
                </a:rPr>
                <a:t> </a:t>
              </a:r>
              <a:r>
                <a:rPr lang="en-US" sz="1400" dirty="0" err="1">
                  <a:solidFill>
                    <a:srgbClr val="0000FF"/>
                  </a:solidFill>
                </a:rPr>
                <a:t>ifStatementN</a:t>
              </a:r>
              <a:endParaRPr lang="en-US" sz="1400" dirty="0">
                <a:solidFill>
                  <a:srgbClr val="0000FF"/>
                </a:solidFill>
              </a:endParaRPr>
            </a:p>
            <a:p>
              <a:r>
                <a:rPr lang="en-US" sz="1400" dirty="0">
                  <a:solidFill>
                    <a:srgbClr val="0000FF"/>
                  </a:solidFill>
                </a:rPr>
                <a:t>{</a:t>
              </a:r>
            </a:p>
            <a:p>
              <a:r>
                <a:rPr lang="en-US" sz="1400" dirty="0">
                  <a:solidFill>
                    <a:srgbClr val="00B050"/>
                  </a:solidFill>
                </a:rPr>
                <a:t>   // instantiate the object console from the class Scanner</a:t>
              </a:r>
            </a:p>
            <a:p>
              <a:r>
                <a:rPr lang="en-US" sz="1400" dirty="0">
                  <a:solidFill>
                    <a:srgbClr val="00B0F0"/>
                  </a:solidFill>
                </a:rPr>
                <a:t>   static </a:t>
              </a:r>
              <a:r>
                <a:rPr lang="en-US" sz="1400" dirty="0">
                  <a:solidFill>
                    <a:srgbClr val="0000FF"/>
                  </a:solidFill>
                </a:rPr>
                <a:t>Scanner console = </a:t>
              </a:r>
              <a:r>
                <a:rPr lang="en-US" sz="1400" dirty="0">
                  <a:solidFill>
                    <a:srgbClr val="00B0F0"/>
                  </a:solidFill>
                </a:rPr>
                <a:t>new</a:t>
              </a:r>
              <a:r>
                <a:rPr lang="en-US" sz="1400" dirty="0">
                  <a:solidFill>
                    <a:srgbClr val="0000FF"/>
                  </a:solidFill>
                </a:rPr>
                <a:t> Scanner (System.in);</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t>// Declaration section: to declare needed variables</a:t>
              </a:r>
            </a:p>
            <a:p>
              <a:r>
                <a:rPr lang="en-US" sz="1400" dirty="0"/>
                <a:t>	</a:t>
              </a:r>
              <a:r>
                <a:rPr lang="en-US" sz="1400" dirty="0">
                  <a:solidFill>
                    <a:srgbClr val="00B0F0"/>
                  </a:solidFill>
                </a:rPr>
                <a:t>double</a:t>
              </a:r>
              <a:r>
                <a:rPr lang="en-US" sz="1400" dirty="0">
                  <a:solidFill>
                    <a:srgbClr val="0000FF"/>
                  </a:solidFill>
                </a:rPr>
                <a:t> score;</a:t>
              </a:r>
            </a:p>
            <a:p>
              <a:r>
                <a:rPr lang="en-US" sz="1400" dirty="0">
                  <a:solidFill>
                    <a:srgbClr val="0000FF"/>
                  </a:solidFill>
                </a:rPr>
                <a:t>	</a:t>
              </a:r>
              <a:r>
                <a:rPr lang="en-US" sz="1400" dirty="0">
                  <a:solidFill>
                    <a:srgbClr val="00B0F0"/>
                  </a:solidFill>
                </a:rPr>
                <a:t>char</a:t>
              </a:r>
              <a:r>
                <a:rPr lang="en-US" sz="1400" dirty="0">
                  <a:solidFill>
                    <a:srgbClr val="0000FF"/>
                  </a:solidFill>
                </a:rPr>
                <a:t> grade = ‘X’;		</a:t>
              </a:r>
              <a:r>
                <a:rPr lang="en-US" sz="1400" dirty="0">
                  <a:solidFill>
                    <a:srgbClr val="00B050"/>
                  </a:solidFill>
                </a:rPr>
                <a:t>//initialize grade</a:t>
              </a:r>
            </a:p>
            <a:p>
              <a:r>
                <a:rPr lang="en-US" sz="1400" dirty="0"/>
                <a:t>         // Input section: to enter values of used variables</a:t>
              </a:r>
            </a:p>
            <a:p>
              <a:r>
                <a:rPr lang="en-US" sz="1400" dirty="0"/>
                <a:t>	</a:t>
              </a:r>
              <a:r>
                <a:rPr lang="en-US" sz="1400" dirty="0" err="1">
                  <a:solidFill>
                    <a:srgbClr val="0000FF"/>
                  </a:solidFill>
                </a:rPr>
                <a:t>System.out.println</a:t>
              </a:r>
              <a:r>
                <a:rPr lang="en-US" sz="1400" dirty="0">
                  <a:solidFill>
                    <a:srgbClr val="0000FF"/>
                  </a:solidFill>
                </a:rPr>
                <a:t> (“Enter student’s score”);   </a:t>
              </a:r>
              <a:r>
                <a:rPr lang="en-US" sz="1400" dirty="0">
                  <a:solidFill>
                    <a:srgbClr val="00B050"/>
                  </a:solidFill>
                </a:rPr>
                <a:t>//prompt</a:t>
              </a:r>
            </a:p>
            <a:p>
              <a:r>
                <a:rPr lang="en-US" sz="1400" dirty="0">
                  <a:solidFill>
                    <a:srgbClr val="0000FF"/>
                  </a:solidFill>
                </a:rPr>
                <a:t>	score = </a:t>
              </a:r>
              <a:r>
                <a:rPr lang="en-US" sz="1400" dirty="0" err="1">
                  <a:solidFill>
                    <a:srgbClr val="0000FF"/>
                  </a:solidFill>
                </a:rPr>
                <a:t>console.</a:t>
              </a:r>
              <a:r>
                <a:rPr lang="en-US" sz="1400" dirty="0" err="1">
                  <a:solidFill>
                    <a:srgbClr val="00B050"/>
                  </a:solidFill>
                </a:rPr>
                <a:t>nextDouble</a:t>
              </a:r>
              <a:r>
                <a:rPr lang="en-US" sz="1400" dirty="0">
                  <a:solidFill>
                    <a:srgbClr val="00B050"/>
                  </a:solidFill>
                </a:rPr>
                <a:t>()</a:t>
              </a:r>
              <a:r>
                <a:rPr lang="en-US" sz="1400" dirty="0">
                  <a:solidFill>
                    <a:srgbClr val="0000FF"/>
                  </a:solidFill>
                </a:rPr>
                <a:t>;</a:t>
              </a:r>
            </a:p>
            <a:p>
              <a:r>
                <a:rPr lang="en-US" sz="1400" dirty="0"/>
                <a:t>         // Processing section: processing statements</a:t>
              </a:r>
            </a:p>
            <a:p>
              <a:r>
                <a:rPr lang="en-US" sz="1400" dirty="0">
                  <a:solidFill>
                    <a:srgbClr val="0000FF"/>
                  </a:solidFill>
                </a:rPr>
                <a:t>	</a:t>
              </a:r>
              <a:r>
                <a:rPr lang="en-US" sz="1400" dirty="0">
                  <a:solidFill>
                    <a:srgbClr val="00B0F0"/>
                  </a:solidFill>
                </a:rPr>
                <a:t>if</a:t>
              </a:r>
              <a:r>
                <a:rPr lang="en-US" sz="1400" dirty="0">
                  <a:solidFill>
                    <a:srgbClr val="0000FF"/>
                  </a:solidFill>
                </a:rPr>
                <a:t> (score &lt; 60.0)		</a:t>
              </a:r>
              <a:r>
                <a:rPr lang="en-US" sz="1400" dirty="0">
                  <a:solidFill>
                    <a:srgbClr val="00B050"/>
                  </a:solidFill>
                </a:rPr>
                <a:t>// score is double</a:t>
              </a:r>
              <a:r>
                <a:rPr lang="en-US" sz="1400" dirty="0">
                  <a:solidFill>
                    <a:srgbClr val="0000FF"/>
                  </a:solidFill>
                </a:rPr>
                <a:t> </a:t>
              </a:r>
            </a:p>
            <a:p>
              <a:r>
                <a:rPr lang="en-US" sz="1400" dirty="0">
                  <a:solidFill>
                    <a:srgbClr val="0000FF"/>
                  </a:solidFill>
                </a:rPr>
                <a:t>	   {</a:t>
              </a:r>
            </a:p>
            <a:p>
              <a:r>
                <a:rPr lang="en-US" sz="1400" dirty="0">
                  <a:solidFill>
                    <a:srgbClr val="0000FF"/>
                  </a:solidFill>
                </a:rPr>
                <a:t>	    grade = ‘F’;</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(“Failed”);</a:t>
              </a:r>
            </a:p>
            <a:p>
              <a:r>
                <a:rPr lang="en-US" sz="1400" dirty="0">
                  <a:solidFill>
                    <a:srgbClr val="0000FF"/>
                  </a:solidFill>
                </a:rPr>
                <a:t>	   } </a:t>
              </a:r>
              <a:r>
                <a:rPr lang="en-US" sz="1400" dirty="0">
                  <a:solidFill>
                    <a:srgbClr val="00B050"/>
                  </a:solidFill>
                </a:rPr>
                <a:t>//end if(score &lt; 60.0)</a:t>
              </a:r>
            </a:p>
            <a:p>
              <a:r>
                <a:rPr lang="en-US" sz="1400" dirty="0"/>
                <a:t>         // Output section: display program output</a:t>
              </a:r>
            </a:p>
            <a:p>
              <a:r>
                <a:rPr lang="en-US" sz="1400" dirty="0">
                  <a:solidFill>
                    <a:srgbClr val="0000FF"/>
                  </a:solidFill>
                </a:rPr>
                <a:t>	</a:t>
              </a:r>
              <a:r>
                <a:rPr lang="en-US" sz="1400" dirty="0" err="1">
                  <a:solidFill>
                    <a:srgbClr val="0000FF"/>
                  </a:solidFill>
                </a:rPr>
                <a:t>System.out.printf</a:t>
              </a:r>
              <a:r>
                <a:rPr lang="en-US" sz="1400" dirty="0">
                  <a:solidFill>
                    <a:srgbClr val="0000FF"/>
                  </a:solidFill>
                </a:rPr>
                <a:t> (“Student’s Grade = %3c“, grade);</a:t>
              </a:r>
            </a:p>
            <a:p>
              <a:r>
                <a:rPr lang="en-US" sz="1400" dirty="0">
                  <a:solidFill>
                    <a:srgbClr val="0000FF"/>
                  </a:solidFill>
                </a:rPr>
                <a:t>      } </a:t>
              </a:r>
              <a:r>
                <a:rPr lang="en-US" sz="1400" dirty="0"/>
                <a:t>// end main</a:t>
              </a:r>
            </a:p>
            <a:p>
              <a:r>
                <a:rPr lang="en-US" sz="1400" dirty="0">
                  <a:solidFill>
                    <a:srgbClr val="0000FF"/>
                  </a:solidFill>
                </a:rPr>
                <a:t>} </a:t>
              </a:r>
              <a:r>
                <a:rPr lang="en-US" sz="1400" dirty="0"/>
                <a:t>// end class</a:t>
              </a:r>
            </a:p>
          </p:txBody>
        </p:sp>
        <p:sp>
          <p:nvSpPr>
            <p:cNvPr id="22" name="TextBox 21"/>
            <p:cNvSpPr txBox="1"/>
            <p:nvPr/>
          </p:nvSpPr>
          <p:spPr>
            <a:xfrm>
              <a:off x="323528" y="1236822"/>
              <a:ext cx="576064" cy="4948904"/>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253</a:t>
            </a:fld>
            <a:endParaRPr lang="en-US"/>
          </a:p>
        </p:txBody>
      </p:sp>
      <p:sp>
        <p:nvSpPr>
          <p:cNvPr id="10" name="Rectangle 9"/>
          <p:cNvSpPr/>
          <p:nvPr/>
        </p:nvSpPr>
        <p:spPr>
          <a:xfrm>
            <a:off x="899592" y="4725144"/>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99592" y="4941168"/>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9592" y="5157192"/>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9592" y="537321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81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1" grpId="0" animBg="1"/>
      <p:bldP spid="12" grpId="0" animBg="1"/>
      <p:bldP spid="13"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 - PROGRAM  : CASE 1 (TRUE)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254</a:t>
            </a:fld>
            <a:endParaRPr lang="en-US"/>
          </a:p>
        </p:txBody>
      </p:sp>
      <p:grpSp>
        <p:nvGrpSpPr>
          <p:cNvPr id="2" name="Group 9"/>
          <p:cNvGrpSpPr/>
          <p:nvPr/>
        </p:nvGrpSpPr>
        <p:grpSpPr>
          <a:xfrm>
            <a:off x="650334" y="3861048"/>
            <a:ext cx="8314155" cy="523220"/>
            <a:chOff x="1029207" y="1236822"/>
            <a:chExt cx="7143193" cy="523220"/>
          </a:xfrm>
        </p:grpSpPr>
        <p:sp>
          <p:nvSpPr>
            <p:cNvPr id="11" name="TextBox 10"/>
            <p:cNvSpPr txBox="1"/>
            <p:nvPr/>
          </p:nvSpPr>
          <p:spPr>
            <a:xfrm>
              <a:off x="1249811" y="1236822"/>
              <a:ext cx="6922589"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student’s score</a:t>
              </a:r>
            </a:p>
            <a:p>
              <a:r>
                <a:rPr lang="en-US" sz="1400" dirty="0">
                  <a:solidFill>
                    <a:srgbClr val="FFC000"/>
                  </a:solidFill>
                </a:rPr>
                <a:t>50.5</a:t>
              </a:r>
              <a:r>
                <a:rPr lang="en-US" sz="1400" dirty="0">
                  <a:solidFill>
                    <a:schemeClr val="bg1"/>
                  </a:solidFill>
                </a:rPr>
                <a:t>_</a:t>
              </a:r>
            </a:p>
          </p:txBody>
        </p:sp>
        <p:sp>
          <p:nvSpPr>
            <p:cNvPr id="12" name="TextBox 11"/>
            <p:cNvSpPr txBox="1"/>
            <p:nvPr/>
          </p:nvSpPr>
          <p:spPr>
            <a:xfrm>
              <a:off x="1029207"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grpSp>
        <p:nvGrpSpPr>
          <p:cNvPr id="3" name="Group 12"/>
          <p:cNvGrpSpPr/>
          <p:nvPr/>
        </p:nvGrpSpPr>
        <p:grpSpPr>
          <a:xfrm>
            <a:off x="254823" y="1324500"/>
            <a:ext cx="8709665" cy="584775"/>
            <a:chOff x="390814" y="1236822"/>
            <a:chExt cx="7781586" cy="549878"/>
          </a:xfrm>
        </p:grpSpPr>
        <p:sp>
          <p:nvSpPr>
            <p:cNvPr id="14" name="TextBox 13"/>
            <p:cNvSpPr txBox="1"/>
            <p:nvPr/>
          </p:nvSpPr>
          <p:spPr>
            <a:xfrm>
              <a:off x="971600" y="1236822"/>
              <a:ext cx="7200800" cy="549878"/>
            </a:xfrm>
            <a:prstGeom prst="rect">
              <a:avLst/>
            </a:prstGeom>
            <a:solidFill>
              <a:schemeClr val="bg2"/>
            </a:solidFill>
            <a:ln w="28575" cap="rnd" cmpd="thickThin">
              <a:solidFill>
                <a:srgbClr val="0000FF"/>
              </a:solidFill>
            </a:ln>
          </p:spPr>
          <p:txBody>
            <a:bodyPr wrap="square" rtlCol="0">
              <a:spAutoFit/>
            </a:bodyPr>
            <a:lstStyle/>
            <a:p>
              <a:r>
                <a:rPr lang="en-US" sz="1600" dirty="0"/>
                <a:t>	</a:t>
              </a:r>
              <a:r>
                <a:rPr lang="en-US" sz="1600" dirty="0">
                  <a:solidFill>
                    <a:srgbClr val="00B0F0"/>
                  </a:solidFill>
                </a:rPr>
                <a:t>double</a:t>
              </a:r>
              <a:r>
                <a:rPr lang="en-US" sz="1600" dirty="0">
                  <a:solidFill>
                    <a:srgbClr val="0000FF"/>
                  </a:solidFill>
                </a:rPr>
                <a:t> score;</a:t>
              </a:r>
            </a:p>
            <a:p>
              <a:r>
                <a:rPr lang="en-US" sz="1600" dirty="0">
                  <a:solidFill>
                    <a:srgbClr val="0000FF"/>
                  </a:solidFill>
                </a:rPr>
                <a:t>	</a:t>
              </a:r>
              <a:r>
                <a:rPr lang="en-US" sz="1600" dirty="0">
                  <a:solidFill>
                    <a:srgbClr val="00B0F0"/>
                  </a:solidFill>
                </a:rPr>
                <a:t>char</a:t>
              </a:r>
              <a:r>
                <a:rPr lang="en-US" sz="1600" dirty="0">
                  <a:solidFill>
                    <a:srgbClr val="0000FF"/>
                  </a:solidFill>
                </a:rPr>
                <a:t> grade = ‘X’;		</a:t>
              </a:r>
              <a:r>
                <a:rPr lang="en-US" sz="1600" dirty="0">
                  <a:solidFill>
                    <a:srgbClr val="00B050"/>
                  </a:solidFill>
                </a:rPr>
                <a:t>//initialize grade</a:t>
              </a:r>
            </a:p>
          </p:txBody>
        </p:sp>
        <p:sp>
          <p:nvSpPr>
            <p:cNvPr id="18" name="TextBox 17"/>
            <p:cNvSpPr txBox="1"/>
            <p:nvPr/>
          </p:nvSpPr>
          <p:spPr>
            <a:xfrm>
              <a:off x="390814" y="1236822"/>
              <a:ext cx="576064" cy="549878"/>
            </a:xfrm>
            <a:prstGeom prst="rect">
              <a:avLst/>
            </a:prstGeom>
            <a:noFill/>
          </p:spPr>
          <p:txBody>
            <a:bodyPr wrap="square" rtlCol="0">
              <a:spAutoFit/>
            </a:bodyPr>
            <a:lstStyle/>
            <a:p>
              <a:pPr algn="r"/>
              <a:r>
                <a:rPr lang="en-US" sz="1600" dirty="0">
                  <a:solidFill>
                    <a:srgbClr val="FF0000"/>
                  </a:solidFill>
                </a:rPr>
                <a:t>10</a:t>
              </a:r>
            </a:p>
            <a:p>
              <a:pPr algn="r"/>
              <a:r>
                <a:rPr lang="en-US" sz="1600" dirty="0">
                  <a:solidFill>
                    <a:srgbClr val="FF0000"/>
                  </a:solidFill>
                </a:rPr>
                <a:t>11</a:t>
              </a:r>
            </a:p>
          </p:txBody>
        </p:sp>
      </p:grpSp>
      <p:grpSp>
        <p:nvGrpSpPr>
          <p:cNvPr id="6" name="Group 18"/>
          <p:cNvGrpSpPr/>
          <p:nvPr/>
        </p:nvGrpSpPr>
        <p:grpSpPr>
          <a:xfrm>
            <a:off x="899592" y="4437112"/>
            <a:ext cx="2952328" cy="720080"/>
            <a:chOff x="179512" y="1988840"/>
            <a:chExt cx="2952328" cy="720080"/>
          </a:xfrm>
        </p:grpSpPr>
        <p:sp>
          <p:nvSpPr>
            <p:cNvPr id="25" name="Rounded Rectangle 24"/>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50.5</a:t>
              </a:r>
            </a:p>
          </p:txBody>
        </p:sp>
        <p:sp>
          <p:nvSpPr>
            <p:cNvPr id="28" name="Rounded Rectangle 27"/>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grpSp>
      <p:grpSp>
        <p:nvGrpSpPr>
          <p:cNvPr id="7" name="Group 28"/>
          <p:cNvGrpSpPr/>
          <p:nvPr/>
        </p:nvGrpSpPr>
        <p:grpSpPr>
          <a:xfrm>
            <a:off x="6012160" y="4437112"/>
            <a:ext cx="2952328" cy="720080"/>
            <a:chOff x="179512" y="1988840"/>
            <a:chExt cx="2952328" cy="720080"/>
          </a:xfrm>
        </p:grpSpPr>
        <p:sp>
          <p:nvSpPr>
            <p:cNvPr id="32" name="Rounded Rectangle 31"/>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X</a:t>
              </a:r>
            </a:p>
          </p:txBody>
        </p:sp>
        <p:sp>
          <p:nvSpPr>
            <p:cNvPr id="35" name="Rounded Rectangle 34"/>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grade</a:t>
              </a:r>
            </a:p>
          </p:txBody>
        </p:sp>
      </p:grpSp>
      <p:grpSp>
        <p:nvGrpSpPr>
          <p:cNvPr id="8" name="Group 35"/>
          <p:cNvGrpSpPr/>
          <p:nvPr/>
        </p:nvGrpSpPr>
        <p:grpSpPr>
          <a:xfrm>
            <a:off x="254823" y="3204267"/>
            <a:ext cx="8709665" cy="614972"/>
            <a:chOff x="390814" y="2665859"/>
            <a:chExt cx="7781586" cy="578273"/>
          </a:xfrm>
        </p:grpSpPr>
        <p:sp>
          <p:nvSpPr>
            <p:cNvPr id="37" name="TextBox 36"/>
            <p:cNvSpPr txBox="1"/>
            <p:nvPr/>
          </p:nvSpPr>
          <p:spPr>
            <a:xfrm>
              <a:off x="971600" y="2665859"/>
              <a:ext cx="7200800" cy="549878"/>
            </a:xfrm>
            <a:prstGeom prst="rect">
              <a:avLst/>
            </a:prstGeom>
            <a:solidFill>
              <a:schemeClr val="bg2"/>
            </a:solidFill>
            <a:ln w="28575" cap="rnd" cmpd="thickThin">
              <a:solidFill>
                <a:srgbClr val="0000FF"/>
              </a:solidFill>
            </a:ln>
          </p:spPr>
          <p:txBody>
            <a:bodyPr wrap="square" rtlCol="0">
              <a:spAutoFit/>
            </a:bodyPr>
            <a:lstStyle/>
            <a:p>
              <a:r>
                <a:rPr lang="en-US" sz="1600" dirty="0"/>
                <a:t>	</a:t>
              </a:r>
              <a:r>
                <a:rPr lang="en-US" sz="1600" dirty="0" err="1">
                  <a:solidFill>
                    <a:srgbClr val="0000FF"/>
                  </a:solidFill>
                </a:rPr>
                <a:t>System.out.println</a:t>
              </a:r>
              <a:r>
                <a:rPr lang="en-US" sz="1600" dirty="0">
                  <a:solidFill>
                    <a:srgbClr val="0000FF"/>
                  </a:solidFill>
                </a:rPr>
                <a:t> (“Enter student’s score”);   </a:t>
              </a:r>
              <a:r>
                <a:rPr lang="en-US" sz="1600" dirty="0">
                  <a:solidFill>
                    <a:srgbClr val="00B050"/>
                  </a:solidFill>
                </a:rPr>
                <a:t>//prompt</a:t>
              </a:r>
            </a:p>
            <a:p>
              <a:r>
                <a:rPr lang="en-US" sz="1600" dirty="0">
                  <a:solidFill>
                    <a:srgbClr val="0000FF"/>
                  </a:solidFill>
                </a:rPr>
                <a:t>	score = </a:t>
              </a:r>
              <a:r>
                <a:rPr lang="en-US" sz="1600" dirty="0" err="1">
                  <a:solidFill>
                    <a:srgbClr val="0000FF"/>
                  </a:solidFill>
                </a:rPr>
                <a:t>console.</a:t>
              </a:r>
              <a:r>
                <a:rPr lang="en-US" sz="1600" dirty="0" err="1">
                  <a:solidFill>
                    <a:srgbClr val="00B050"/>
                  </a:solidFill>
                </a:rPr>
                <a:t>nextDouble</a:t>
              </a:r>
              <a:r>
                <a:rPr lang="en-US" sz="1600" dirty="0">
                  <a:solidFill>
                    <a:srgbClr val="00B050"/>
                  </a:solidFill>
                </a:rPr>
                <a:t>()</a:t>
              </a:r>
              <a:r>
                <a:rPr lang="en-US" sz="1600" dirty="0">
                  <a:solidFill>
                    <a:srgbClr val="0000FF"/>
                  </a:solidFill>
                </a:rPr>
                <a:t>;</a:t>
              </a:r>
            </a:p>
          </p:txBody>
        </p:sp>
        <p:sp>
          <p:nvSpPr>
            <p:cNvPr id="38" name="TextBox 37"/>
            <p:cNvSpPr txBox="1"/>
            <p:nvPr/>
          </p:nvSpPr>
          <p:spPr>
            <a:xfrm>
              <a:off x="390814" y="2694254"/>
              <a:ext cx="576064" cy="549878"/>
            </a:xfrm>
            <a:prstGeom prst="rect">
              <a:avLst/>
            </a:prstGeom>
            <a:noFill/>
          </p:spPr>
          <p:txBody>
            <a:bodyPr wrap="square" rtlCol="0">
              <a:spAutoFit/>
            </a:bodyPr>
            <a:lstStyle/>
            <a:p>
              <a:pPr algn="r"/>
              <a:r>
                <a:rPr lang="en-US" sz="1600" dirty="0">
                  <a:solidFill>
                    <a:srgbClr val="FF0000"/>
                  </a:solidFill>
                </a:rPr>
                <a:t>13</a:t>
              </a:r>
            </a:p>
            <a:p>
              <a:pPr algn="r"/>
              <a:r>
                <a:rPr lang="en-US" sz="1600" dirty="0">
                  <a:solidFill>
                    <a:srgbClr val="FF0000"/>
                  </a:solidFill>
                </a:rPr>
                <a:t>14</a:t>
              </a:r>
            </a:p>
          </p:txBody>
        </p:sp>
      </p:grpSp>
      <p:grpSp>
        <p:nvGrpSpPr>
          <p:cNvPr id="9" name="Group 41"/>
          <p:cNvGrpSpPr/>
          <p:nvPr/>
        </p:nvGrpSpPr>
        <p:grpSpPr>
          <a:xfrm>
            <a:off x="899592" y="1988840"/>
            <a:ext cx="2952328" cy="720080"/>
            <a:chOff x="179512" y="1988840"/>
            <a:chExt cx="2952328" cy="720080"/>
          </a:xfrm>
        </p:grpSpPr>
        <p:sp>
          <p:nvSpPr>
            <p:cNvPr id="43" name="Rounded Rectangle 42"/>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a:t>
              </a:r>
            </a:p>
          </p:txBody>
        </p:sp>
        <p:sp>
          <p:nvSpPr>
            <p:cNvPr id="44" name="Rounded Rectangle 43"/>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grpSp>
      <p:grpSp>
        <p:nvGrpSpPr>
          <p:cNvPr id="10" name="Group 44"/>
          <p:cNvGrpSpPr/>
          <p:nvPr/>
        </p:nvGrpSpPr>
        <p:grpSpPr>
          <a:xfrm>
            <a:off x="6012160" y="1988840"/>
            <a:ext cx="2952328" cy="720080"/>
            <a:chOff x="179512" y="1988840"/>
            <a:chExt cx="2952328" cy="720080"/>
          </a:xfrm>
        </p:grpSpPr>
        <p:sp>
          <p:nvSpPr>
            <p:cNvPr id="46" name="Rounded Rectangle 45"/>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X</a:t>
              </a:r>
            </a:p>
          </p:txBody>
        </p:sp>
        <p:sp>
          <p:nvSpPr>
            <p:cNvPr id="47" name="Rounded Rectangle 46"/>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grade</a:t>
              </a:r>
            </a:p>
          </p:txBody>
        </p:sp>
      </p:grpSp>
    </p:spTree>
    <p:extLst>
      <p:ext uri="{BB962C8B-B14F-4D97-AF65-F5344CB8AC3E}">
        <p14:creationId xmlns:p14="http://schemas.microsoft.com/office/powerpoint/2010/main" val="13651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1000"/>
                                        <p:tgtEl>
                                          <p:spTgt spid="9"/>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500"/>
                                        <p:tgtEl>
                                          <p:spTgt spid="8"/>
                                        </p:tgtEl>
                                      </p:cBhvr>
                                    </p:animEffect>
                                  </p:childTnLst>
                                </p:cTn>
                              </p:par>
                              <p:par>
                                <p:cTn id="25" presetID="22" presetClass="entr" presetSubtype="8"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1000"/>
                                        <p:tgtEl>
                                          <p:spTgt spid="6"/>
                                        </p:tgtEl>
                                      </p:cBhvr>
                                    </p:animEffect>
                                  </p:childTnLst>
                                </p:cTn>
                              </p:par>
                              <p:par>
                                <p:cTn id="32" presetID="22" presetClass="entr" presetSubtype="1"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8"/>
          <p:cNvGrpSpPr/>
          <p:nvPr/>
        </p:nvGrpSpPr>
        <p:grpSpPr>
          <a:xfrm>
            <a:off x="899592" y="5877272"/>
            <a:ext cx="2952328" cy="720080"/>
            <a:chOff x="179512" y="1988840"/>
            <a:chExt cx="2952328" cy="720080"/>
          </a:xfrm>
        </p:grpSpPr>
        <p:sp>
          <p:nvSpPr>
            <p:cNvPr id="60" name="Rounded Rectangle 59"/>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50.5</a:t>
              </a:r>
            </a:p>
          </p:txBody>
        </p:sp>
        <p:sp>
          <p:nvSpPr>
            <p:cNvPr id="61" name="Rounded Rectangle 60"/>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grpSp>
      <p:grpSp>
        <p:nvGrpSpPr>
          <p:cNvPr id="3" name="Group 61"/>
          <p:cNvGrpSpPr/>
          <p:nvPr/>
        </p:nvGrpSpPr>
        <p:grpSpPr>
          <a:xfrm>
            <a:off x="5940152" y="5877272"/>
            <a:ext cx="2952328" cy="720080"/>
            <a:chOff x="179512" y="1988840"/>
            <a:chExt cx="2952328" cy="720080"/>
          </a:xfrm>
        </p:grpSpPr>
        <p:sp>
          <p:nvSpPr>
            <p:cNvPr id="63" name="Rounded Rectangle 62"/>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F</a:t>
              </a:r>
            </a:p>
          </p:txBody>
        </p:sp>
        <p:sp>
          <p:nvSpPr>
            <p:cNvPr id="64" name="Rounded Rectangle 63"/>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grade</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 - PROGRAM  : CASE 1 (TRUE)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255</a:t>
            </a:fld>
            <a:endParaRPr lang="en-US"/>
          </a:p>
        </p:txBody>
      </p:sp>
      <p:grpSp>
        <p:nvGrpSpPr>
          <p:cNvPr id="6" name="Group 38"/>
          <p:cNvGrpSpPr/>
          <p:nvPr/>
        </p:nvGrpSpPr>
        <p:grpSpPr>
          <a:xfrm>
            <a:off x="254823" y="1268762"/>
            <a:ext cx="8709665" cy="1323440"/>
            <a:chOff x="390814" y="1236822"/>
            <a:chExt cx="7781586" cy="1244461"/>
          </a:xfrm>
        </p:grpSpPr>
        <p:sp>
          <p:nvSpPr>
            <p:cNvPr id="40" name="TextBox 39"/>
            <p:cNvSpPr txBox="1"/>
            <p:nvPr/>
          </p:nvSpPr>
          <p:spPr>
            <a:xfrm>
              <a:off x="971600" y="1236823"/>
              <a:ext cx="7200800" cy="1244460"/>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00FF"/>
                  </a:solidFill>
                </a:rPr>
                <a:t>	</a:t>
              </a:r>
              <a:r>
                <a:rPr lang="en-US" sz="1600" dirty="0">
                  <a:solidFill>
                    <a:srgbClr val="00B0F0"/>
                  </a:solidFill>
                </a:rPr>
                <a:t>if</a:t>
              </a:r>
              <a:r>
                <a:rPr lang="en-US" sz="1600" dirty="0">
                  <a:solidFill>
                    <a:srgbClr val="0000FF"/>
                  </a:solidFill>
                </a:rPr>
                <a:t> (score &lt; 60.0)		</a:t>
              </a:r>
              <a:r>
                <a:rPr lang="en-US" sz="1600" dirty="0">
                  <a:solidFill>
                    <a:srgbClr val="00B050"/>
                  </a:solidFill>
                </a:rPr>
                <a:t>// score is double</a:t>
              </a:r>
              <a:r>
                <a:rPr lang="en-US" sz="1600" dirty="0">
                  <a:solidFill>
                    <a:srgbClr val="0000FF"/>
                  </a:solidFill>
                </a:rPr>
                <a:t> </a:t>
              </a:r>
            </a:p>
            <a:p>
              <a:r>
                <a:rPr lang="en-US" sz="1600" dirty="0">
                  <a:solidFill>
                    <a:srgbClr val="0000FF"/>
                  </a:solidFill>
                </a:rPr>
                <a:t>	   {</a:t>
              </a:r>
            </a:p>
            <a:p>
              <a:r>
                <a:rPr lang="en-US" sz="1600" dirty="0">
                  <a:solidFill>
                    <a:srgbClr val="0000FF"/>
                  </a:solidFill>
                </a:rPr>
                <a:t>	    grade = ‘F’;</a:t>
              </a:r>
            </a:p>
            <a:p>
              <a:r>
                <a:rPr lang="en-US" sz="1600" dirty="0">
                  <a:solidFill>
                    <a:srgbClr val="0000FF"/>
                  </a:solidFill>
                </a:rPr>
                <a:t>	    </a:t>
              </a:r>
              <a:r>
                <a:rPr lang="en-US" sz="1600" dirty="0" err="1">
                  <a:solidFill>
                    <a:srgbClr val="0000FF"/>
                  </a:solidFill>
                </a:rPr>
                <a:t>System.out.println</a:t>
              </a:r>
              <a:r>
                <a:rPr lang="en-US" sz="1600" dirty="0">
                  <a:solidFill>
                    <a:srgbClr val="0000FF"/>
                  </a:solidFill>
                </a:rPr>
                <a:t> (“Failed”);	</a:t>
              </a:r>
              <a:r>
                <a:rPr lang="en-US" sz="1600" dirty="0">
                  <a:solidFill>
                    <a:srgbClr val="00B050"/>
                  </a:solidFill>
                </a:rPr>
                <a:t>//output line 3</a:t>
              </a:r>
            </a:p>
            <a:p>
              <a:r>
                <a:rPr lang="en-US" sz="1600" dirty="0">
                  <a:solidFill>
                    <a:srgbClr val="0000FF"/>
                  </a:solidFill>
                </a:rPr>
                <a:t>	   } </a:t>
              </a:r>
              <a:r>
                <a:rPr lang="en-US" sz="1600" dirty="0">
                  <a:solidFill>
                    <a:srgbClr val="00B050"/>
                  </a:solidFill>
                </a:rPr>
                <a:t>//end if (score &lt; 60.0)</a:t>
              </a:r>
            </a:p>
          </p:txBody>
        </p:sp>
        <p:sp>
          <p:nvSpPr>
            <p:cNvPr id="41" name="TextBox 40"/>
            <p:cNvSpPr txBox="1"/>
            <p:nvPr/>
          </p:nvSpPr>
          <p:spPr>
            <a:xfrm>
              <a:off x="390814" y="1236822"/>
              <a:ext cx="576064" cy="1244460"/>
            </a:xfrm>
            <a:prstGeom prst="rect">
              <a:avLst/>
            </a:prstGeom>
            <a:noFill/>
          </p:spPr>
          <p:txBody>
            <a:bodyPr wrap="square" rtlCol="0">
              <a:spAutoFit/>
            </a:bodyPr>
            <a:lstStyle/>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p:txBody>
        </p:sp>
      </p:grpSp>
      <p:grpSp>
        <p:nvGrpSpPr>
          <p:cNvPr id="7" name="Group 47"/>
          <p:cNvGrpSpPr/>
          <p:nvPr/>
        </p:nvGrpSpPr>
        <p:grpSpPr>
          <a:xfrm>
            <a:off x="899592" y="3429000"/>
            <a:ext cx="2952328" cy="720080"/>
            <a:chOff x="179512" y="1988840"/>
            <a:chExt cx="2952328" cy="720080"/>
          </a:xfrm>
        </p:grpSpPr>
        <p:sp>
          <p:nvSpPr>
            <p:cNvPr id="49" name="Rounded Rectangle 48"/>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50.5</a:t>
              </a:r>
            </a:p>
          </p:txBody>
        </p:sp>
        <p:sp>
          <p:nvSpPr>
            <p:cNvPr id="50" name="Rounded Rectangle 49"/>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grpSp>
      <p:grpSp>
        <p:nvGrpSpPr>
          <p:cNvPr id="8" name="Group 50"/>
          <p:cNvGrpSpPr/>
          <p:nvPr/>
        </p:nvGrpSpPr>
        <p:grpSpPr>
          <a:xfrm>
            <a:off x="6012160" y="3429000"/>
            <a:ext cx="2952328" cy="720080"/>
            <a:chOff x="179512" y="1988840"/>
            <a:chExt cx="2952328" cy="720080"/>
          </a:xfrm>
        </p:grpSpPr>
        <p:sp>
          <p:nvSpPr>
            <p:cNvPr id="52" name="Rounded Rectangle 51"/>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F</a:t>
              </a:r>
            </a:p>
          </p:txBody>
        </p:sp>
        <p:sp>
          <p:nvSpPr>
            <p:cNvPr id="53" name="Rounded Rectangle 52"/>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grade</a:t>
              </a:r>
            </a:p>
          </p:txBody>
        </p:sp>
      </p:grpSp>
      <p:grpSp>
        <p:nvGrpSpPr>
          <p:cNvPr id="9" name="Group 53"/>
          <p:cNvGrpSpPr/>
          <p:nvPr/>
        </p:nvGrpSpPr>
        <p:grpSpPr>
          <a:xfrm>
            <a:off x="179512" y="4437112"/>
            <a:ext cx="8712967" cy="338553"/>
            <a:chOff x="323528" y="1236822"/>
            <a:chExt cx="7848872" cy="318350"/>
          </a:xfrm>
        </p:grpSpPr>
        <p:sp>
          <p:nvSpPr>
            <p:cNvPr id="55" name="TextBox 54"/>
            <p:cNvSpPr txBox="1"/>
            <p:nvPr/>
          </p:nvSpPr>
          <p:spPr>
            <a:xfrm>
              <a:off x="971600" y="1236822"/>
              <a:ext cx="7200800" cy="318350"/>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00FF"/>
                  </a:solidFill>
                </a:rPr>
                <a:t>	</a:t>
              </a:r>
              <a:r>
                <a:rPr lang="en-US" sz="1600" dirty="0" err="1">
                  <a:solidFill>
                    <a:srgbClr val="0000FF"/>
                  </a:solidFill>
                </a:rPr>
                <a:t>System.out.printf</a:t>
              </a:r>
              <a:r>
                <a:rPr lang="en-US" sz="1600" dirty="0">
                  <a:solidFill>
                    <a:srgbClr val="0000FF"/>
                  </a:solidFill>
                </a:rPr>
                <a:t> (“Student’s Grade = %3c“, grade); </a:t>
              </a:r>
              <a:r>
                <a:rPr lang="en-US" sz="1600" dirty="0">
                  <a:solidFill>
                    <a:srgbClr val="00B050"/>
                  </a:solidFill>
                </a:rPr>
                <a:t>//output line 4</a:t>
              </a:r>
            </a:p>
          </p:txBody>
        </p:sp>
        <p:sp>
          <p:nvSpPr>
            <p:cNvPr id="56" name="TextBox 55"/>
            <p:cNvSpPr txBox="1"/>
            <p:nvPr/>
          </p:nvSpPr>
          <p:spPr>
            <a:xfrm>
              <a:off x="323528" y="1236822"/>
              <a:ext cx="576064" cy="318350"/>
            </a:xfrm>
            <a:prstGeom prst="rect">
              <a:avLst/>
            </a:prstGeom>
            <a:noFill/>
          </p:spPr>
          <p:txBody>
            <a:bodyPr wrap="square" rtlCol="0">
              <a:spAutoFit/>
            </a:bodyPr>
            <a:lstStyle/>
            <a:p>
              <a:pPr algn="r"/>
              <a:r>
                <a:rPr lang="en-US" sz="1600" dirty="0">
                  <a:solidFill>
                    <a:srgbClr val="FF0000"/>
                  </a:solidFill>
                </a:rPr>
                <a:t>22</a:t>
              </a:r>
            </a:p>
          </p:txBody>
        </p:sp>
      </p:grpSp>
      <p:grpSp>
        <p:nvGrpSpPr>
          <p:cNvPr id="10" name="Group 1"/>
          <p:cNvGrpSpPr/>
          <p:nvPr/>
        </p:nvGrpSpPr>
        <p:grpSpPr>
          <a:xfrm>
            <a:off x="650335" y="2636912"/>
            <a:ext cx="8306644" cy="738664"/>
            <a:chOff x="650335" y="1916832"/>
            <a:chExt cx="8306644" cy="738664"/>
          </a:xfrm>
        </p:grpSpPr>
        <p:sp>
          <p:nvSpPr>
            <p:cNvPr id="58" name="TextBox 57"/>
            <p:cNvSpPr txBox="1"/>
            <p:nvPr/>
          </p:nvSpPr>
          <p:spPr>
            <a:xfrm>
              <a:off x="899592" y="1916832"/>
              <a:ext cx="8057387"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student’s score</a:t>
              </a:r>
            </a:p>
            <a:p>
              <a:r>
                <a:rPr lang="en-US" sz="1400" dirty="0">
                  <a:solidFill>
                    <a:srgbClr val="FFC000"/>
                  </a:solidFill>
                </a:rPr>
                <a:t>50.5</a:t>
              </a:r>
              <a:endParaRPr lang="en-US" sz="1400" dirty="0">
                <a:solidFill>
                  <a:schemeClr val="bg1"/>
                </a:solidFill>
              </a:endParaRPr>
            </a:p>
            <a:p>
              <a:r>
                <a:rPr lang="en-US" sz="1400" dirty="0">
                  <a:solidFill>
                    <a:schemeClr val="bg1"/>
                  </a:solidFill>
                </a:rPr>
                <a:t>Failed_</a:t>
              </a:r>
            </a:p>
          </p:txBody>
        </p:sp>
        <p:sp>
          <p:nvSpPr>
            <p:cNvPr id="65" name="TextBox 64"/>
            <p:cNvSpPr txBox="1"/>
            <p:nvPr/>
          </p:nvSpPr>
          <p:spPr>
            <a:xfrm>
              <a:off x="650335" y="1916832"/>
              <a:ext cx="251436"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grpSp>
        <p:nvGrpSpPr>
          <p:cNvPr id="11" name="Group 2"/>
          <p:cNvGrpSpPr/>
          <p:nvPr/>
        </p:nvGrpSpPr>
        <p:grpSpPr>
          <a:xfrm>
            <a:off x="650335" y="4847673"/>
            <a:ext cx="8242144" cy="975594"/>
            <a:chOff x="650335" y="4055585"/>
            <a:chExt cx="8242144" cy="975594"/>
          </a:xfrm>
        </p:grpSpPr>
        <p:sp>
          <p:nvSpPr>
            <p:cNvPr id="57" name="TextBox 56"/>
            <p:cNvSpPr txBox="1"/>
            <p:nvPr/>
          </p:nvSpPr>
          <p:spPr>
            <a:xfrm>
              <a:off x="904877" y="4055585"/>
              <a:ext cx="7987602" cy="95410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student’s score</a:t>
              </a:r>
            </a:p>
            <a:p>
              <a:r>
                <a:rPr lang="en-US" sz="1400" dirty="0">
                  <a:solidFill>
                    <a:srgbClr val="FFC000"/>
                  </a:solidFill>
                </a:rPr>
                <a:t>50.5</a:t>
              </a:r>
              <a:endParaRPr lang="en-US" sz="1400" dirty="0">
                <a:solidFill>
                  <a:schemeClr val="bg1"/>
                </a:solidFill>
              </a:endParaRPr>
            </a:p>
            <a:p>
              <a:r>
                <a:rPr lang="en-US" sz="1400" dirty="0">
                  <a:solidFill>
                    <a:schemeClr val="bg1"/>
                  </a:solidFill>
                </a:rPr>
                <a:t>Failed</a:t>
              </a:r>
            </a:p>
            <a:p>
              <a:r>
                <a:rPr lang="en-US" sz="1400" dirty="0">
                  <a:solidFill>
                    <a:schemeClr val="bg1"/>
                  </a:solidFill>
                </a:rPr>
                <a:t>Student’s Grade = ~~F_</a:t>
              </a:r>
            </a:p>
          </p:txBody>
        </p:sp>
        <p:sp>
          <p:nvSpPr>
            <p:cNvPr id="66" name="TextBox 65"/>
            <p:cNvSpPr txBox="1"/>
            <p:nvPr/>
          </p:nvSpPr>
          <p:spPr>
            <a:xfrm>
              <a:off x="650335" y="4077072"/>
              <a:ext cx="251436" cy="954107"/>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p:txBody>
        </p:sp>
      </p:grpSp>
    </p:spTree>
    <p:extLst>
      <p:ext uri="{BB962C8B-B14F-4D97-AF65-F5344CB8AC3E}">
        <p14:creationId xmlns:p14="http://schemas.microsoft.com/office/powerpoint/2010/main" val="17065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par>
                                <p:cTn id="18" presetID="22" presetClass="entr" presetSubtype="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1000"/>
                                        <p:tgtEl>
                                          <p:spTgt spid="2"/>
                                        </p:tgtEl>
                                      </p:cBhvr>
                                    </p:animEffect>
                                  </p:childTnLst>
                                </p:cTn>
                              </p:par>
                              <p:par>
                                <p:cTn id="33" presetID="22" presetClass="entr" presetSubtype="1"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 PROGRAM  : CASE 2 (FALSE)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256</a:t>
            </a:fld>
            <a:endParaRPr lang="en-US"/>
          </a:p>
        </p:txBody>
      </p:sp>
      <p:grpSp>
        <p:nvGrpSpPr>
          <p:cNvPr id="2" name="Group 9"/>
          <p:cNvGrpSpPr/>
          <p:nvPr/>
        </p:nvGrpSpPr>
        <p:grpSpPr>
          <a:xfrm>
            <a:off x="650334" y="4085781"/>
            <a:ext cx="8242145" cy="523220"/>
            <a:chOff x="1029207" y="1236822"/>
            <a:chExt cx="7143193" cy="523220"/>
          </a:xfrm>
        </p:grpSpPr>
        <p:sp>
          <p:nvSpPr>
            <p:cNvPr id="11" name="TextBox 10"/>
            <p:cNvSpPr txBox="1"/>
            <p:nvPr/>
          </p:nvSpPr>
          <p:spPr>
            <a:xfrm>
              <a:off x="1249811" y="1236822"/>
              <a:ext cx="6922589"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student’s score</a:t>
              </a:r>
            </a:p>
            <a:p>
              <a:r>
                <a:rPr lang="en-US" sz="1400" dirty="0">
                  <a:solidFill>
                    <a:srgbClr val="FFC000"/>
                  </a:solidFill>
                </a:rPr>
                <a:t>85</a:t>
              </a:r>
              <a:r>
                <a:rPr lang="en-US" sz="1400" dirty="0">
                  <a:solidFill>
                    <a:schemeClr val="bg1"/>
                  </a:solidFill>
                </a:rPr>
                <a:t>_</a:t>
              </a:r>
            </a:p>
          </p:txBody>
        </p:sp>
        <p:sp>
          <p:nvSpPr>
            <p:cNvPr id="12" name="TextBox 11"/>
            <p:cNvSpPr txBox="1"/>
            <p:nvPr/>
          </p:nvSpPr>
          <p:spPr>
            <a:xfrm>
              <a:off x="1029207"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grpSp>
        <p:nvGrpSpPr>
          <p:cNvPr id="3" name="Group 12"/>
          <p:cNvGrpSpPr/>
          <p:nvPr/>
        </p:nvGrpSpPr>
        <p:grpSpPr>
          <a:xfrm>
            <a:off x="254823" y="1324500"/>
            <a:ext cx="8637657" cy="584775"/>
            <a:chOff x="390814" y="1236822"/>
            <a:chExt cx="7781586" cy="549878"/>
          </a:xfrm>
        </p:grpSpPr>
        <p:sp>
          <p:nvSpPr>
            <p:cNvPr id="14" name="TextBox 13"/>
            <p:cNvSpPr txBox="1"/>
            <p:nvPr/>
          </p:nvSpPr>
          <p:spPr>
            <a:xfrm>
              <a:off x="971600" y="1236822"/>
              <a:ext cx="7200800" cy="549878"/>
            </a:xfrm>
            <a:prstGeom prst="rect">
              <a:avLst/>
            </a:prstGeom>
            <a:solidFill>
              <a:schemeClr val="bg2"/>
            </a:solidFill>
            <a:ln w="28575" cap="rnd" cmpd="thickThin">
              <a:solidFill>
                <a:srgbClr val="0000FF"/>
              </a:solidFill>
            </a:ln>
          </p:spPr>
          <p:txBody>
            <a:bodyPr wrap="square" rtlCol="0">
              <a:spAutoFit/>
            </a:bodyPr>
            <a:lstStyle/>
            <a:p>
              <a:r>
                <a:rPr lang="en-US" sz="1600" dirty="0"/>
                <a:t>	</a:t>
              </a:r>
              <a:r>
                <a:rPr lang="en-US" sz="1600" dirty="0">
                  <a:solidFill>
                    <a:srgbClr val="00B0F0"/>
                  </a:solidFill>
                </a:rPr>
                <a:t>double</a:t>
              </a:r>
              <a:r>
                <a:rPr lang="en-US" sz="1600" dirty="0">
                  <a:solidFill>
                    <a:srgbClr val="0000FF"/>
                  </a:solidFill>
                </a:rPr>
                <a:t> score;</a:t>
              </a:r>
            </a:p>
            <a:p>
              <a:r>
                <a:rPr lang="en-US" sz="1600" dirty="0">
                  <a:solidFill>
                    <a:srgbClr val="0000FF"/>
                  </a:solidFill>
                </a:rPr>
                <a:t>	</a:t>
              </a:r>
              <a:r>
                <a:rPr lang="en-US" sz="1600" dirty="0">
                  <a:solidFill>
                    <a:srgbClr val="00B0F0"/>
                  </a:solidFill>
                </a:rPr>
                <a:t>char</a:t>
              </a:r>
              <a:r>
                <a:rPr lang="en-US" sz="1600" dirty="0">
                  <a:solidFill>
                    <a:srgbClr val="0000FF"/>
                  </a:solidFill>
                </a:rPr>
                <a:t> grade = ‘X’;		</a:t>
              </a:r>
              <a:r>
                <a:rPr lang="en-US" sz="1600" dirty="0">
                  <a:solidFill>
                    <a:srgbClr val="00B050"/>
                  </a:solidFill>
                </a:rPr>
                <a:t>//initialize grade</a:t>
              </a:r>
            </a:p>
          </p:txBody>
        </p:sp>
        <p:sp>
          <p:nvSpPr>
            <p:cNvPr id="18" name="TextBox 17"/>
            <p:cNvSpPr txBox="1"/>
            <p:nvPr/>
          </p:nvSpPr>
          <p:spPr>
            <a:xfrm>
              <a:off x="390814" y="1236822"/>
              <a:ext cx="576064" cy="549878"/>
            </a:xfrm>
            <a:prstGeom prst="rect">
              <a:avLst/>
            </a:prstGeom>
            <a:noFill/>
          </p:spPr>
          <p:txBody>
            <a:bodyPr wrap="square" rtlCol="0">
              <a:spAutoFit/>
            </a:bodyPr>
            <a:lstStyle/>
            <a:p>
              <a:pPr algn="r"/>
              <a:r>
                <a:rPr lang="en-US" sz="1600" dirty="0">
                  <a:solidFill>
                    <a:srgbClr val="FF0000"/>
                  </a:solidFill>
                </a:rPr>
                <a:t>10</a:t>
              </a:r>
            </a:p>
            <a:p>
              <a:pPr algn="r"/>
              <a:r>
                <a:rPr lang="en-US" sz="1600" dirty="0">
                  <a:solidFill>
                    <a:srgbClr val="FF0000"/>
                  </a:solidFill>
                </a:rPr>
                <a:t>11</a:t>
              </a:r>
            </a:p>
          </p:txBody>
        </p:sp>
      </p:grpSp>
      <p:grpSp>
        <p:nvGrpSpPr>
          <p:cNvPr id="6" name="Group 18"/>
          <p:cNvGrpSpPr/>
          <p:nvPr/>
        </p:nvGrpSpPr>
        <p:grpSpPr>
          <a:xfrm>
            <a:off x="899592" y="4661845"/>
            <a:ext cx="2952328" cy="720080"/>
            <a:chOff x="179512" y="1988840"/>
            <a:chExt cx="2952328" cy="720080"/>
          </a:xfrm>
        </p:grpSpPr>
        <p:sp>
          <p:nvSpPr>
            <p:cNvPr id="25" name="Rounded Rectangle 24"/>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85.0</a:t>
              </a:r>
            </a:p>
          </p:txBody>
        </p:sp>
        <p:sp>
          <p:nvSpPr>
            <p:cNvPr id="28" name="Rounded Rectangle 27"/>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grpSp>
      <p:grpSp>
        <p:nvGrpSpPr>
          <p:cNvPr id="7" name="Group 28"/>
          <p:cNvGrpSpPr/>
          <p:nvPr/>
        </p:nvGrpSpPr>
        <p:grpSpPr>
          <a:xfrm>
            <a:off x="5868144" y="4661845"/>
            <a:ext cx="2952328" cy="720080"/>
            <a:chOff x="179512" y="1988840"/>
            <a:chExt cx="2952328" cy="720080"/>
          </a:xfrm>
        </p:grpSpPr>
        <p:sp>
          <p:nvSpPr>
            <p:cNvPr id="32" name="Rounded Rectangle 31"/>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X</a:t>
              </a:r>
            </a:p>
          </p:txBody>
        </p:sp>
        <p:sp>
          <p:nvSpPr>
            <p:cNvPr id="35" name="Rounded Rectangle 34"/>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grade</a:t>
              </a:r>
            </a:p>
          </p:txBody>
        </p:sp>
      </p:grpSp>
      <p:grpSp>
        <p:nvGrpSpPr>
          <p:cNvPr id="8" name="Group 35"/>
          <p:cNvGrpSpPr/>
          <p:nvPr/>
        </p:nvGrpSpPr>
        <p:grpSpPr>
          <a:xfrm>
            <a:off x="254823" y="3429000"/>
            <a:ext cx="8637657" cy="614972"/>
            <a:chOff x="390814" y="2665859"/>
            <a:chExt cx="7781586" cy="578273"/>
          </a:xfrm>
        </p:grpSpPr>
        <p:sp>
          <p:nvSpPr>
            <p:cNvPr id="37" name="TextBox 36"/>
            <p:cNvSpPr txBox="1"/>
            <p:nvPr/>
          </p:nvSpPr>
          <p:spPr>
            <a:xfrm>
              <a:off x="971600" y="2665859"/>
              <a:ext cx="7200800" cy="549878"/>
            </a:xfrm>
            <a:prstGeom prst="rect">
              <a:avLst/>
            </a:prstGeom>
            <a:solidFill>
              <a:schemeClr val="bg2"/>
            </a:solidFill>
            <a:ln w="28575" cap="rnd" cmpd="thickThin">
              <a:solidFill>
                <a:srgbClr val="0000FF"/>
              </a:solidFill>
            </a:ln>
          </p:spPr>
          <p:txBody>
            <a:bodyPr wrap="square" rtlCol="0">
              <a:spAutoFit/>
            </a:bodyPr>
            <a:lstStyle/>
            <a:p>
              <a:r>
                <a:rPr lang="en-US" sz="1600" dirty="0"/>
                <a:t>	</a:t>
              </a:r>
              <a:r>
                <a:rPr lang="en-US" sz="1600" dirty="0" err="1">
                  <a:solidFill>
                    <a:srgbClr val="0000FF"/>
                  </a:solidFill>
                </a:rPr>
                <a:t>System.out.println</a:t>
              </a:r>
              <a:r>
                <a:rPr lang="en-US" sz="1600" dirty="0">
                  <a:solidFill>
                    <a:srgbClr val="0000FF"/>
                  </a:solidFill>
                </a:rPr>
                <a:t> (“Enter student’s score”);   </a:t>
              </a:r>
              <a:r>
                <a:rPr lang="en-US" sz="1600" dirty="0">
                  <a:solidFill>
                    <a:srgbClr val="00B050"/>
                  </a:solidFill>
                </a:rPr>
                <a:t>//prompt</a:t>
              </a:r>
            </a:p>
            <a:p>
              <a:r>
                <a:rPr lang="en-US" sz="1600" dirty="0">
                  <a:solidFill>
                    <a:srgbClr val="0000FF"/>
                  </a:solidFill>
                </a:rPr>
                <a:t>	score = </a:t>
              </a:r>
              <a:r>
                <a:rPr lang="en-US" sz="1600" dirty="0" err="1">
                  <a:solidFill>
                    <a:srgbClr val="0000FF"/>
                  </a:solidFill>
                </a:rPr>
                <a:t>console.</a:t>
              </a:r>
              <a:r>
                <a:rPr lang="en-US" sz="1600" dirty="0" err="1">
                  <a:solidFill>
                    <a:srgbClr val="00B050"/>
                  </a:solidFill>
                </a:rPr>
                <a:t>nextDouble</a:t>
              </a:r>
              <a:r>
                <a:rPr lang="en-US" sz="1600" dirty="0">
                  <a:solidFill>
                    <a:srgbClr val="00B050"/>
                  </a:solidFill>
                </a:rPr>
                <a:t>()</a:t>
              </a:r>
              <a:r>
                <a:rPr lang="en-US" sz="1600" dirty="0">
                  <a:solidFill>
                    <a:srgbClr val="0000FF"/>
                  </a:solidFill>
                </a:rPr>
                <a:t>;</a:t>
              </a:r>
            </a:p>
          </p:txBody>
        </p:sp>
        <p:sp>
          <p:nvSpPr>
            <p:cNvPr id="38" name="TextBox 37"/>
            <p:cNvSpPr txBox="1"/>
            <p:nvPr/>
          </p:nvSpPr>
          <p:spPr>
            <a:xfrm>
              <a:off x="390814" y="2694254"/>
              <a:ext cx="576064" cy="549878"/>
            </a:xfrm>
            <a:prstGeom prst="rect">
              <a:avLst/>
            </a:prstGeom>
            <a:noFill/>
          </p:spPr>
          <p:txBody>
            <a:bodyPr wrap="square" rtlCol="0">
              <a:spAutoFit/>
            </a:bodyPr>
            <a:lstStyle/>
            <a:p>
              <a:pPr algn="r"/>
              <a:r>
                <a:rPr lang="en-US" sz="1600" dirty="0">
                  <a:solidFill>
                    <a:srgbClr val="FF0000"/>
                  </a:solidFill>
                </a:rPr>
                <a:t>13</a:t>
              </a:r>
            </a:p>
            <a:p>
              <a:pPr algn="r"/>
              <a:r>
                <a:rPr lang="en-US" sz="1600" dirty="0">
                  <a:solidFill>
                    <a:srgbClr val="FF0000"/>
                  </a:solidFill>
                </a:rPr>
                <a:t>14</a:t>
              </a:r>
            </a:p>
          </p:txBody>
        </p:sp>
      </p:grpSp>
      <p:grpSp>
        <p:nvGrpSpPr>
          <p:cNvPr id="9" name="Group 41"/>
          <p:cNvGrpSpPr/>
          <p:nvPr/>
        </p:nvGrpSpPr>
        <p:grpSpPr>
          <a:xfrm>
            <a:off x="899592" y="1988840"/>
            <a:ext cx="2952328" cy="720080"/>
            <a:chOff x="179512" y="1988840"/>
            <a:chExt cx="2952328" cy="720080"/>
          </a:xfrm>
        </p:grpSpPr>
        <p:sp>
          <p:nvSpPr>
            <p:cNvPr id="43" name="Rounded Rectangle 42"/>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a:t>
              </a:r>
            </a:p>
          </p:txBody>
        </p:sp>
        <p:sp>
          <p:nvSpPr>
            <p:cNvPr id="44" name="Rounded Rectangle 43"/>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grpSp>
      <p:grpSp>
        <p:nvGrpSpPr>
          <p:cNvPr id="10" name="Group 44"/>
          <p:cNvGrpSpPr/>
          <p:nvPr/>
        </p:nvGrpSpPr>
        <p:grpSpPr>
          <a:xfrm>
            <a:off x="5940152" y="1988840"/>
            <a:ext cx="2952328" cy="720080"/>
            <a:chOff x="179512" y="1988840"/>
            <a:chExt cx="2952328" cy="720080"/>
          </a:xfrm>
        </p:grpSpPr>
        <p:sp>
          <p:nvSpPr>
            <p:cNvPr id="46" name="Rounded Rectangle 45"/>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X</a:t>
              </a:r>
            </a:p>
          </p:txBody>
        </p:sp>
        <p:sp>
          <p:nvSpPr>
            <p:cNvPr id="47" name="Rounded Rectangle 46"/>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grade</a:t>
              </a:r>
            </a:p>
          </p:txBody>
        </p:sp>
      </p:grpSp>
    </p:spTree>
    <p:extLst>
      <p:ext uri="{BB962C8B-B14F-4D97-AF65-F5344CB8AC3E}">
        <p14:creationId xmlns:p14="http://schemas.microsoft.com/office/powerpoint/2010/main" val="318816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1000"/>
                                        <p:tgtEl>
                                          <p:spTgt spid="9"/>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par>
                                <p:cTn id="24" presetID="22" presetClass="entr" presetSubtype="8"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1000"/>
                                        <p:tgtEl>
                                          <p:spTgt spid="6"/>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8"/>
          <p:cNvGrpSpPr/>
          <p:nvPr/>
        </p:nvGrpSpPr>
        <p:grpSpPr>
          <a:xfrm>
            <a:off x="899592" y="5661248"/>
            <a:ext cx="2952328" cy="720080"/>
            <a:chOff x="179512" y="1988840"/>
            <a:chExt cx="2952328" cy="720080"/>
          </a:xfrm>
        </p:grpSpPr>
        <p:sp>
          <p:nvSpPr>
            <p:cNvPr id="60" name="Rounded Rectangle 59"/>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85.0</a:t>
              </a:r>
            </a:p>
          </p:txBody>
        </p:sp>
        <p:sp>
          <p:nvSpPr>
            <p:cNvPr id="61" name="Rounded Rectangle 60"/>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grpSp>
      <p:grpSp>
        <p:nvGrpSpPr>
          <p:cNvPr id="3" name="Group 61"/>
          <p:cNvGrpSpPr/>
          <p:nvPr/>
        </p:nvGrpSpPr>
        <p:grpSpPr>
          <a:xfrm>
            <a:off x="5940152" y="5661248"/>
            <a:ext cx="2952328" cy="720080"/>
            <a:chOff x="179512" y="1988840"/>
            <a:chExt cx="2952328" cy="720080"/>
          </a:xfrm>
        </p:grpSpPr>
        <p:sp>
          <p:nvSpPr>
            <p:cNvPr id="63" name="Rounded Rectangle 62"/>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X</a:t>
              </a:r>
            </a:p>
          </p:txBody>
        </p:sp>
        <p:sp>
          <p:nvSpPr>
            <p:cNvPr id="64" name="Rounded Rectangle 63"/>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grade</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block of statements - PROGRAM  : CASE 2 (FALSE)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257</a:t>
            </a:fld>
            <a:endParaRPr lang="en-US"/>
          </a:p>
        </p:txBody>
      </p:sp>
      <p:grpSp>
        <p:nvGrpSpPr>
          <p:cNvPr id="6" name="Group 38"/>
          <p:cNvGrpSpPr/>
          <p:nvPr/>
        </p:nvGrpSpPr>
        <p:grpSpPr>
          <a:xfrm>
            <a:off x="254823" y="1268762"/>
            <a:ext cx="8709665" cy="1323440"/>
            <a:chOff x="390814" y="1236822"/>
            <a:chExt cx="7781586" cy="1244461"/>
          </a:xfrm>
        </p:grpSpPr>
        <p:sp>
          <p:nvSpPr>
            <p:cNvPr id="40" name="TextBox 39"/>
            <p:cNvSpPr txBox="1"/>
            <p:nvPr/>
          </p:nvSpPr>
          <p:spPr>
            <a:xfrm>
              <a:off x="971600" y="1236823"/>
              <a:ext cx="7200800" cy="1244460"/>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00FF"/>
                  </a:solidFill>
                </a:rPr>
                <a:t>	</a:t>
              </a:r>
              <a:r>
                <a:rPr lang="en-US" sz="1600" dirty="0">
                  <a:solidFill>
                    <a:srgbClr val="00B0F0"/>
                  </a:solidFill>
                </a:rPr>
                <a:t>if</a:t>
              </a:r>
              <a:r>
                <a:rPr lang="en-US" sz="1600" dirty="0">
                  <a:solidFill>
                    <a:srgbClr val="0000FF"/>
                  </a:solidFill>
                </a:rPr>
                <a:t> (score &lt; 60.0)		</a:t>
              </a:r>
              <a:r>
                <a:rPr lang="en-US" sz="1600" dirty="0">
                  <a:solidFill>
                    <a:srgbClr val="00B050"/>
                  </a:solidFill>
                </a:rPr>
                <a:t>// score is double</a:t>
              </a:r>
              <a:r>
                <a:rPr lang="en-US" sz="1600" dirty="0">
                  <a:solidFill>
                    <a:srgbClr val="0000FF"/>
                  </a:solidFill>
                </a:rPr>
                <a:t> </a:t>
              </a:r>
            </a:p>
            <a:p>
              <a:r>
                <a:rPr lang="en-US" sz="1600" dirty="0">
                  <a:solidFill>
                    <a:srgbClr val="0000FF"/>
                  </a:solidFill>
                </a:rPr>
                <a:t>	   {</a:t>
              </a:r>
            </a:p>
            <a:p>
              <a:r>
                <a:rPr lang="en-US" sz="1600" dirty="0">
                  <a:solidFill>
                    <a:srgbClr val="0000FF"/>
                  </a:solidFill>
                </a:rPr>
                <a:t>	    grade = ‘F’;</a:t>
              </a:r>
            </a:p>
            <a:p>
              <a:r>
                <a:rPr lang="en-US" sz="1600" dirty="0">
                  <a:solidFill>
                    <a:srgbClr val="0000FF"/>
                  </a:solidFill>
                </a:rPr>
                <a:t>	    </a:t>
              </a:r>
              <a:r>
                <a:rPr lang="en-US" sz="1600" dirty="0" err="1">
                  <a:solidFill>
                    <a:srgbClr val="0000FF"/>
                  </a:solidFill>
                </a:rPr>
                <a:t>System.out.println</a:t>
              </a:r>
              <a:r>
                <a:rPr lang="en-US" sz="1600" dirty="0">
                  <a:solidFill>
                    <a:srgbClr val="0000FF"/>
                  </a:solidFill>
                </a:rPr>
                <a:t> (“Failed”);	</a:t>
              </a:r>
              <a:endParaRPr lang="en-US" sz="1600" dirty="0">
                <a:solidFill>
                  <a:srgbClr val="00B050"/>
                </a:solidFill>
              </a:endParaRPr>
            </a:p>
            <a:p>
              <a:r>
                <a:rPr lang="en-US" sz="1600" dirty="0">
                  <a:solidFill>
                    <a:srgbClr val="0000FF"/>
                  </a:solidFill>
                </a:rPr>
                <a:t>	   } </a:t>
              </a:r>
              <a:r>
                <a:rPr lang="en-US" sz="1600" dirty="0">
                  <a:solidFill>
                    <a:srgbClr val="00B050"/>
                  </a:solidFill>
                </a:rPr>
                <a:t>//end if (score &lt; 60.0)</a:t>
              </a:r>
            </a:p>
          </p:txBody>
        </p:sp>
        <p:sp>
          <p:nvSpPr>
            <p:cNvPr id="41" name="TextBox 40"/>
            <p:cNvSpPr txBox="1"/>
            <p:nvPr/>
          </p:nvSpPr>
          <p:spPr>
            <a:xfrm>
              <a:off x="390814" y="1236822"/>
              <a:ext cx="576064" cy="1244460"/>
            </a:xfrm>
            <a:prstGeom prst="rect">
              <a:avLst/>
            </a:prstGeom>
            <a:noFill/>
          </p:spPr>
          <p:txBody>
            <a:bodyPr wrap="square" rtlCol="0">
              <a:spAutoFit/>
            </a:bodyPr>
            <a:lstStyle/>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p:txBody>
        </p:sp>
      </p:grpSp>
      <p:grpSp>
        <p:nvGrpSpPr>
          <p:cNvPr id="7" name="Group 47"/>
          <p:cNvGrpSpPr/>
          <p:nvPr/>
        </p:nvGrpSpPr>
        <p:grpSpPr>
          <a:xfrm>
            <a:off x="899592" y="3212976"/>
            <a:ext cx="2952328" cy="720080"/>
            <a:chOff x="179512" y="1988840"/>
            <a:chExt cx="2952328" cy="720080"/>
          </a:xfrm>
        </p:grpSpPr>
        <p:sp>
          <p:nvSpPr>
            <p:cNvPr id="49" name="Rounded Rectangle 48"/>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85.0</a:t>
              </a:r>
            </a:p>
          </p:txBody>
        </p:sp>
        <p:sp>
          <p:nvSpPr>
            <p:cNvPr id="50" name="Rounded Rectangle 49"/>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score</a:t>
              </a:r>
            </a:p>
          </p:txBody>
        </p:sp>
      </p:grpSp>
      <p:grpSp>
        <p:nvGrpSpPr>
          <p:cNvPr id="8" name="Group 50"/>
          <p:cNvGrpSpPr/>
          <p:nvPr/>
        </p:nvGrpSpPr>
        <p:grpSpPr>
          <a:xfrm>
            <a:off x="6012160" y="3212976"/>
            <a:ext cx="2952328" cy="720080"/>
            <a:chOff x="179512" y="1988840"/>
            <a:chExt cx="2952328" cy="720080"/>
          </a:xfrm>
        </p:grpSpPr>
        <p:sp>
          <p:nvSpPr>
            <p:cNvPr id="52" name="Rounded Rectangle 51"/>
            <p:cNvSpPr/>
            <p:nvPr/>
          </p:nvSpPr>
          <p:spPr>
            <a:xfrm>
              <a:off x="971600" y="1988840"/>
              <a:ext cx="2160240" cy="72008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X</a:t>
              </a:r>
            </a:p>
          </p:txBody>
        </p:sp>
        <p:sp>
          <p:nvSpPr>
            <p:cNvPr id="53" name="Rounded Rectangle 52"/>
            <p:cNvSpPr/>
            <p:nvPr/>
          </p:nvSpPr>
          <p:spPr>
            <a:xfrm>
              <a:off x="179512" y="1988840"/>
              <a:ext cx="72008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grade</a:t>
              </a:r>
            </a:p>
          </p:txBody>
        </p:sp>
      </p:grpSp>
      <p:grpSp>
        <p:nvGrpSpPr>
          <p:cNvPr id="9" name="Group 53"/>
          <p:cNvGrpSpPr/>
          <p:nvPr/>
        </p:nvGrpSpPr>
        <p:grpSpPr>
          <a:xfrm>
            <a:off x="179512" y="4437112"/>
            <a:ext cx="8712967" cy="338553"/>
            <a:chOff x="323528" y="1236822"/>
            <a:chExt cx="7848872" cy="318350"/>
          </a:xfrm>
        </p:grpSpPr>
        <p:sp>
          <p:nvSpPr>
            <p:cNvPr id="55" name="TextBox 54"/>
            <p:cNvSpPr txBox="1"/>
            <p:nvPr/>
          </p:nvSpPr>
          <p:spPr>
            <a:xfrm>
              <a:off x="971600" y="1236822"/>
              <a:ext cx="7200800" cy="318350"/>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00FF"/>
                  </a:solidFill>
                </a:rPr>
                <a:t>	</a:t>
              </a:r>
              <a:r>
                <a:rPr lang="en-US" sz="1600" dirty="0" err="1">
                  <a:solidFill>
                    <a:srgbClr val="0000FF"/>
                  </a:solidFill>
                </a:rPr>
                <a:t>System.out.printf</a:t>
              </a:r>
              <a:r>
                <a:rPr lang="en-US" sz="1600" dirty="0">
                  <a:solidFill>
                    <a:srgbClr val="0000FF"/>
                  </a:solidFill>
                </a:rPr>
                <a:t> (“Student’s Grade = %3c“, grade);</a:t>
              </a:r>
              <a:endParaRPr lang="en-US" sz="1600" dirty="0">
                <a:solidFill>
                  <a:srgbClr val="00B050"/>
                </a:solidFill>
              </a:endParaRPr>
            </a:p>
          </p:txBody>
        </p:sp>
        <p:sp>
          <p:nvSpPr>
            <p:cNvPr id="56" name="TextBox 55"/>
            <p:cNvSpPr txBox="1"/>
            <p:nvPr/>
          </p:nvSpPr>
          <p:spPr>
            <a:xfrm>
              <a:off x="323528" y="1236822"/>
              <a:ext cx="576064" cy="318350"/>
            </a:xfrm>
            <a:prstGeom prst="rect">
              <a:avLst/>
            </a:prstGeom>
            <a:noFill/>
          </p:spPr>
          <p:txBody>
            <a:bodyPr wrap="square" rtlCol="0">
              <a:spAutoFit/>
            </a:bodyPr>
            <a:lstStyle/>
            <a:p>
              <a:pPr algn="r"/>
              <a:r>
                <a:rPr lang="en-US" sz="1600" dirty="0">
                  <a:solidFill>
                    <a:srgbClr val="FF0000"/>
                  </a:solidFill>
                </a:rPr>
                <a:t>22</a:t>
              </a:r>
            </a:p>
          </p:txBody>
        </p:sp>
      </p:grpSp>
      <p:grpSp>
        <p:nvGrpSpPr>
          <p:cNvPr id="10" name="Group 1"/>
          <p:cNvGrpSpPr/>
          <p:nvPr/>
        </p:nvGrpSpPr>
        <p:grpSpPr>
          <a:xfrm>
            <a:off x="650335" y="2636912"/>
            <a:ext cx="8306644" cy="523220"/>
            <a:chOff x="650335" y="1916832"/>
            <a:chExt cx="8306644" cy="523220"/>
          </a:xfrm>
        </p:grpSpPr>
        <p:sp>
          <p:nvSpPr>
            <p:cNvPr id="58" name="TextBox 57"/>
            <p:cNvSpPr txBox="1"/>
            <p:nvPr/>
          </p:nvSpPr>
          <p:spPr>
            <a:xfrm>
              <a:off x="899592" y="1916832"/>
              <a:ext cx="8057387"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student’s score</a:t>
              </a:r>
            </a:p>
            <a:p>
              <a:r>
                <a:rPr lang="en-US" sz="1400" dirty="0">
                  <a:solidFill>
                    <a:srgbClr val="FFC000"/>
                  </a:solidFill>
                </a:rPr>
                <a:t>85</a:t>
              </a:r>
              <a:r>
                <a:rPr lang="en-US" sz="1400" dirty="0">
                  <a:solidFill>
                    <a:schemeClr val="bg1"/>
                  </a:solidFill>
                </a:rPr>
                <a:t>_</a:t>
              </a:r>
            </a:p>
          </p:txBody>
        </p:sp>
        <p:sp>
          <p:nvSpPr>
            <p:cNvPr id="65" name="TextBox 64"/>
            <p:cNvSpPr txBox="1"/>
            <p:nvPr/>
          </p:nvSpPr>
          <p:spPr>
            <a:xfrm>
              <a:off x="650335" y="1916832"/>
              <a:ext cx="251436"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grpSp>
        <p:nvGrpSpPr>
          <p:cNvPr id="11" name="Group 2"/>
          <p:cNvGrpSpPr/>
          <p:nvPr/>
        </p:nvGrpSpPr>
        <p:grpSpPr>
          <a:xfrm>
            <a:off x="650335" y="4847673"/>
            <a:ext cx="8242144" cy="760151"/>
            <a:chOff x="650335" y="4055585"/>
            <a:chExt cx="8242144" cy="760151"/>
          </a:xfrm>
        </p:grpSpPr>
        <p:sp>
          <p:nvSpPr>
            <p:cNvPr id="57" name="TextBox 56"/>
            <p:cNvSpPr txBox="1"/>
            <p:nvPr/>
          </p:nvSpPr>
          <p:spPr>
            <a:xfrm>
              <a:off x="904877" y="4055585"/>
              <a:ext cx="7987602"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student’s score</a:t>
              </a:r>
            </a:p>
            <a:p>
              <a:r>
                <a:rPr lang="en-US" sz="1400" dirty="0">
                  <a:solidFill>
                    <a:srgbClr val="FFC000"/>
                  </a:solidFill>
                </a:rPr>
                <a:t>85</a:t>
              </a:r>
              <a:endParaRPr lang="en-US" sz="1400" dirty="0">
                <a:solidFill>
                  <a:schemeClr val="bg1"/>
                </a:solidFill>
              </a:endParaRPr>
            </a:p>
            <a:p>
              <a:r>
                <a:rPr lang="en-US" sz="1400" dirty="0">
                  <a:solidFill>
                    <a:schemeClr val="bg1"/>
                  </a:solidFill>
                </a:rPr>
                <a:t>Student’s Grade = ~~X_</a:t>
              </a:r>
            </a:p>
          </p:txBody>
        </p:sp>
        <p:sp>
          <p:nvSpPr>
            <p:cNvPr id="66" name="TextBox 65"/>
            <p:cNvSpPr txBox="1"/>
            <p:nvPr/>
          </p:nvSpPr>
          <p:spPr>
            <a:xfrm>
              <a:off x="650335" y="4077072"/>
              <a:ext cx="251436"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Tree>
    <p:extLst>
      <p:ext uri="{BB962C8B-B14F-4D97-AF65-F5344CB8AC3E}">
        <p14:creationId xmlns:p14="http://schemas.microsoft.com/office/powerpoint/2010/main" val="13723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par>
                                <p:cTn id="18" presetID="22" presetClass="entr" presetSubtype="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1000"/>
                                        <p:tgtEl>
                                          <p:spTgt spid="2"/>
                                        </p:tgtEl>
                                      </p:cBhvr>
                                    </p:animEffect>
                                  </p:childTnLst>
                                </p:cTn>
                              </p:par>
                              <p:par>
                                <p:cTn id="33" presetID="22" presetClass="entr" presetSubtype="1"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258</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single statement – PROGRAM  : ANALYSIS</a:t>
            </a:r>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51520" y="1340768"/>
            <a:ext cx="8712968" cy="1080120"/>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a program that calculates the net salary after taxes deduction. If the salary is greater than 5000 SR, taxes are 20% of the salary; otherwise, taxes are 25% of the salary.</a:t>
            </a:r>
          </a:p>
        </p:txBody>
      </p:sp>
      <p:sp>
        <p:nvSpPr>
          <p:cNvPr id="31" name="Rounded Rectangle 30"/>
          <p:cNvSpPr/>
          <p:nvPr/>
        </p:nvSpPr>
        <p:spPr>
          <a:xfrm>
            <a:off x="236951" y="3204833"/>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4" name="Rounded Rectangle 33"/>
          <p:cNvSpPr/>
          <p:nvPr/>
        </p:nvSpPr>
        <p:spPr>
          <a:xfrm>
            <a:off x="1619672" y="3204833"/>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Salary </a:t>
            </a:r>
            <a:r>
              <a:rPr lang="en-US" dirty="0">
                <a:solidFill>
                  <a:srgbClr val="FF3399"/>
                </a:solidFill>
              </a:rPr>
              <a:t>(variable: salary, type: </a:t>
            </a:r>
            <a:r>
              <a:rPr lang="en-US" dirty="0">
                <a:solidFill>
                  <a:srgbClr val="00B0F0"/>
                </a:solidFill>
              </a:rPr>
              <a:t>double</a:t>
            </a:r>
            <a:r>
              <a:rPr lang="en-US" dirty="0">
                <a:solidFill>
                  <a:srgbClr val="FF3399"/>
                </a:solidFill>
              </a:rPr>
              <a:t>)</a:t>
            </a:r>
          </a:p>
        </p:txBody>
      </p:sp>
      <p:sp>
        <p:nvSpPr>
          <p:cNvPr id="35" name="Rounded Rectangle 34"/>
          <p:cNvSpPr/>
          <p:nvPr/>
        </p:nvSpPr>
        <p:spPr>
          <a:xfrm>
            <a:off x="251520" y="3780897"/>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3" name="Rounded Rectangle 42"/>
          <p:cNvSpPr/>
          <p:nvPr/>
        </p:nvSpPr>
        <p:spPr>
          <a:xfrm>
            <a:off x="1634241" y="3780897"/>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Net Salary </a:t>
            </a:r>
            <a:r>
              <a:rPr lang="en-US" dirty="0">
                <a:solidFill>
                  <a:srgbClr val="FF3399"/>
                </a:solidFill>
              </a:rPr>
              <a:t>(variable: </a:t>
            </a:r>
            <a:r>
              <a:rPr lang="en-US" dirty="0" err="1">
                <a:solidFill>
                  <a:srgbClr val="FF3399"/>
                </a:solidFill>
              </a:rPr>
              <a:t>netSalary</a:t>
            </a:r>
            <a:r>
              <a:rPr lang="en-US" dirty="0">
                <a:solidFill>
                  <a:srgbClr val="FF3399"/>
                </a:solidFill>
              </a:rPr>
              <a:t>, type: </a:t>
            </a:r>
            <a:r>
              <a:rPr lang="en-US" dirty="0">
                <a:solidFill>
                  <a:srgbClr val="00B0F0"/>
                </a:solidFill>
              </a:rPr>
              <a:t>double</a:t>
            </a:r>
            <a:r>
              <a:rPr lang="en-US" dirty="0">
                <a:solidFill>
                  <a:srgbClr val="FF3399"/>
                </a:solidFill>
              </a:rPr>
              <a:t>)</a:t>
            </a:r>
          </a:p>
        </p:txBody>
      </p:sp>
      <p:sp>
        <p:nvSpPr>
          <p:cNvPr id="44" name="Rounded Rectangle 43"/>
          <p:cNvSpPr/>
          <p:nvPr/>
        </p:nvSpPr>
        <p:spPr>
          <a:xfrm>
            <a:off x="251520" y="4356961"/>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45" name="Rounded Rectangle 44"/>
          <p:cNvSpPr/>
          <p:nvPr/>
        </p:nvSpPr>
        <p:spPr>
          <a:xfrm>
            <a:off x="1634241" y="4356961"/>
            <a:ext cx="7344816" cy="72822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if (</a:t>
            </a:r>
            <a:r>
              <a:rPr lang="en-US" dirty="0">
                <a:solidFill>
                  <a:srgbClr val="FF3399"/>
                </a:solidFill>
              </a:rPr>
              <a:t>salary </a:t>
            </a:r>
            <a:r>
              <a:rPr lang="en-US" dirty="0">
                <a:solidFill>
                  <a:schemeClr val="accent1">
                    <a:lumMod val="50000"/>
                  </a:schemeClr>
                </a:solidFill>
              </a:rPr>
              <a:t>&gt; 5000) </a:t>
            </a:r>
            <a:r>
              <a:rPr lang="en-US" dirty="0" err="1">
                <a:solidFill>
                  <a:srgbClr val="FF3399"/>
                </a:solidFill>
              </a:rPr>
              <a:t>netSalary</a:t>
            </a:r>
            <a:r>
              <a:rPr lang="en-US" dirty="0">
                <a:solidFill>
                  <a:schemeClr val="accent1">
                    <a:lumMod val="50000"/>
                  </a:schemeClr>
                </a:solidFill>
              </a:rPr>
              <a:t>=0.8*</a:t>
            </a:r>
            <a:r>
              <a:rPr lang="en-US" dirty="0">
                <a:solidFill>
                  <a:srgbClr val="FF3399"/>
                </a:solidFill>
              </a:rPr>
              <a:t>salary</a:t>
            </a:r>
            <a:r>
              <a:rPr lang="en-US" dirty="0">
                <a:solidFill>
                  <a:schemeClr val="accent1">
                    <a:lumMod val="50000"/>
                  </a:schemeClr>
                </a:solidFill>
              </a:rPr>
              <a:t>;</a:t>
            </a:r>
          </a:p>
          <a:p>
            <a:r>
              <a:rPr lang="en-US" dirty="0">
                <a:solidFill>
                  <a:schemeClr val="accent1">
                    <a:lumMod val="50000"/>
                  </a:schemeClr>
                </a:solidFill>
              </a:rPr>
              <a:t>if (</a:t>
            </a:r>
            <a:r>
              <a:rPr lang="en-US" dirty="0">
                <a:solidFill>
                  <a:srgbClr val="FF3399"/>
                </a:solidFill>
              </a:rPr>
              <a:t>salary</a:t>
            </a:r>
            <a:r>
              <a:rPr lang="en-US" dirty="0">
                <a:solidFill>
                  <a:schemeClr val="accent1">
                    <a:lumMod val="50000"/>
                  </a:schemeClr>
                </a:solidFill>
              </a:rPr>
              <a:t> &lt;= 5000) </a:t>
            </a:r>
            <a:r>
              <a:rPr lang="en-US" dirty="0" err="1">
                <a:solidFill>
                  <a:srgbClr val="FF3399"/>
                </a:solidFill>
              </a:rPr>
              <a:t>netSalary</a:t>
            </a:r>
            <a:r>
              <a:rPr lang="en-US" dirty="0">
                <a:solidFill>
                  <a:schemeClr val="accent1">
                    <a:lumMod val="50000"/>
                  </a:schemeClr>
                </a:solidFill>
              </a:rPr>
              <a:t>=0.75*</a:t>
            </a:r>
            <a:r>
              <a:rPr lang="en-US" dirty="0">
                <a:solidFill>
                  <a:srgbClr val="FF3399"/>
                </a:solidFill>
              </a:rPr>
              <a:t>salary</a:t>
            </a:r>
            <a:r>
              <a:rPr lang="en-US" dirty="0">
                <a:solidFill>
                  <a:schemeClr val="accent1">
                    <a:lumMod val="50000"/>
                  </a:schemeClr>
                </a:solidFill>
              </a:rPr>
              <a:t>.</a:t>
            </a:r>
          </a:p>
        </p:txBody>
      </p:sp>
    </p:spTree>
    <p:custDataLst>
      <p:tags r:id="rId1"/>
    </p:custDataLst>
    <p:extLst>
      <p:ext uri="{BB962C8B-B14F-4D97-AF65-F5344CB8AC3E}">
        <p14:creationId xmlns:p14="http://schemas.microsoft.com/office/powerpoint/2010/main" val="3264005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31" grpId="0" animBg="1"/>
      <p:bldP spid="34" grpId="0" animBg="1"/>
      <p:bldP spid="35" grpId="0" animBg="1"/>
      <p:bldP spid="43" grpId="0" animBg="1"/>
      <p:bldP spid="44" grpId="0" animBg="1"/>
      <p:bldP spid="45"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259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single statement – PROGRAM  : Flowchart</a:t>
            </a:r>
          </a:p>
        </p:txBody>
      </p:sp>
      <p:cxnSp>
        <p:nvCxnSpPr>
          <p:cNvPr id="29" name="Straight Connector 28"/>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AutoShape 67"/>
          <p:cNvSpPr>
            <a:spLocks noChangeArrowheads="1"/>
          </p:cNvSpPr>
          <p:nvPr/>
        </p:nvSpPr>
        <p:spPr bwMode="auto">
          <a:xfrm>
            <a:off x="4175969" y="1412777"/>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cxnSp>
        <p:nvCxnSpPr>
          <p:cNvPr id="36" name="Straight Arrow Connector 35"/>
          <p:cNvCxnSpPr/>
          <p:nvPr/>
        </p:nvCxnSpPr>
        <p:spPr>
          <a:xfrm>
            <a:off x="4896694" y="1834635"/>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AutoShape 68"/>
          <p:cNvSpPr>
            <a:spLocks noChangeArrowheads="1"/>
          </p:cNvSpPr>
          <p:nvPr/>
        </p:nvSpPr>
        <p:spPr bwMode="auto">
          <a:xfrm>
            <a:off x="3961657" y="2130811"/>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salary</a:t>
            </a:r>
            <a:endParaRPr lang="en-US" sz="1600" dirty="0">
              <a:solidFill>
                <a:schemeClr val="tx1"/>
              </a:solidFill>
              <a:effectLst/>
              <a:latin typeface="Arial" charset="0"/>
              <a:cs typeface="Arial" charset="0"/>
            </a:endParaRPr>
          </a:p>
        </p:txBody>
      </p:sp>
      <p:cxnSp>
        <p:nvCxnSpPr>
          <p:cNvPr id="39" name="Straight Arrow Connector 38"/>
          <p:cNvCxnSpPr/>
          <p:nvPr/>
        </p:nvCxnSpPr>
        <p:spPr>
          <a:xfrm>
            <a:off x="4896694" y="2482707"/>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Flowchart: Decision 39"/>
          <p:cNvSpPr/>
          <p:nvPr/>
        </p:nvSpPr>
        <p:spPr>
          <a:xfrm>
            <a:off x="3420530" y="2780929"/>
            <a:ext cx="2952328" cy="798184"/>
          </a:xfrm>
          <a:prstGeom prst="flowChartDecision">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salary</a:t>
            </a:r>
            <a:r>
              <a:rPr lang="en-US" dirty="0">
                <a:solidFill>
                  <a:schemeClr val="tx1"/>
                </a:solidFill>
              </a:rPr>
              <a:t> &gt; 5000?</a:t>
            </a:r>
          </a:p>
        </p:txBody>
      </p:sp>
      <p:cxnSp>
        <p:nvCxnSpPr>
          <p:cNvPr id="41" name="Straight Arrow Connector 40"/>
          <p:cNvCxnSpPr>
            <a:endCxn id="42" idx="0"/>
          </p:cNvCxnSpPr>
          <p:nvPr/>
        </p:nvCxnSpPr>
        <p:spPr>
          <a:xfrm>
            <a:off x="3113727" y="3180021"/>
            <a:ext cx="0" cy="466393"/>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42" name="AutoShape 72"/>
          <p:cNvSpPr>
            <a:spLocks noChangeArrowheads="1"/>
          </p:cNvSpPr>
          <p:nvPr/>
        </p:nvSpPr>
        <p:spPr bwMode="auto">
          <a:xfrm>
            <a:off x="1907705" y="3646414"/>
            <a:ext cx="2412044" cy="420469"/>
          </a:xfrm>
          <a:prstGeom prst="flowChartProcess">
            <a:avLst/>
          </a:prstGeom>
          <a:solidFill>
            <a:srgbClr val="92D050"/>
          </a:solidFill>
          <a:ln w="28575">
            <a:solidFill>
              <a:schemeClr val="tx1"/>
            </a:solidFill>
            <a:miter lim="800000"/>
            <a:headEnd/>
            <a:tailEnd/>
          </a:ln>
          <a:effectLst/>
        </p:spPr>
        <p:txBody>
          <a:bodyPr wrap="none" anchor="ctr"/>
          <a:lstStyle/>
          <a:p>
            <a:pPr algn="ctr"/>
            <a:r>
              <a:rPr lang="en-US" sz="1600" dirty="0" err="1">
                <a:latin typeface="Arial" charset="0"/>
                <a:cs typeface="Arial" charset="0"/>
              </a:rPr>
              <a:t>netSalary</a:t>
            </a:r>
            <a:r>
              <a:rPr lang="en-US" sz="1600" dirty="0">
                <a:latin typeface="Arial" charset="0"/>
                <a:cs typeface="Arial" charset="0"/>
              </a:rPr>
              <a:t> = 0.8 * </a:t>
            </a:r>
            <a:r>
              <a:rPr lang="en-US" sz="1600" dirty="0">
                <a:solidFill>
                  <a:srgbClr val="0000FF"/>
                </a:solidFill>
                <a:latin typeface="Arial" charset="0"/>
                <a:cs typeface="Arial" charset="0"/>
              </a:rPr>
              <a:t>salary</a:t>
            </a:r>
            <a:endParaRPr lang="en-US" sz="1600" dirty="0">
              <a:solidFill>
                <a:srgbClr val="0000FF"/>
              </a:solidFill>
              <a:effectLst/>
              <a:latin typeface="Arial" charset="0"/>
              <a:cs typeface="Arial" charset="0"/>
            </a:endParaRPr>
          </a:p>
        </p:txBody>
      </p:sp>
      <p:cxnSp>
        <p:nvCxnSpPr>
          <p:cNvPr id="47" name="Straight Arrow Connector 46"/>
          <p:cNvCxnSpPr/>
          <p:nvPr/>
        </p:nvCxnSpPr>
        <p:spPr>
          <a:xfrm>
            <a:off x="3133155" y="4077073"/>
            <a:ext cx="0" cy="144016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988482" y="2905200"/>
            <a:ext cx="683086" cy="307777"/>
          </a:xfrm>
          <a:prstGeom prst="rect">
            <a:avLst/>
          </a:prstGeom>
          <a:noFill/>
        </p:spPr>
        <p:txBody>
          <a:bodyPr wrap="square" rtlCol="0">
            <a:spAutoFit/>
          </a:bodyPr>
          <a:lstStyle/>
          <a:p>
            <a:pPr algn="ctr"/>
            <a:r>
              <a:rPr lang="en-US" sz="1400" dirty="0">
                <a:solidFill>
                  <a:srgbClr val="006600"/>
                </a:solidFill>
              </a:rPr>
              <a:t>True</a:t>
            </a:r>
          </a:p>
        </p:txBody>
      </p:sp>
      <p:cxnSp>
        <p:nvCxnSpPr>
          <p:cNvPr id="49" name="Straight Arrow Connector 48"/>
          <p:cNvCxnSpPr/>
          <p:nvPr/>
        </p:nvCxnSpPr>
        <p:spPr>
          <a:xfrm>
            <a:off x="6660890" y="3180021"/>
            <a:ext cx="0" cy="1615085"/>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0" name="AutoShape 72"/>
          <p:cNvSpPr>
            <a:spLocks noChangeArrowheads="1"/>
          </p:cNvSpPr>
          <p:nvPr/>
        </p:nvSpPr>
        <p:spPr bwMode="auto">
          <a:xfrm>
            <a:off x="5292080" y="4808732"/>
            <a:ext cx="2448272" cy="420469"/>
          </a:xfrm>
          <a:prstGeom prst="flowChartProcess">
            <a:avLst/>
          </a:prstGeom>
          <a:solidFill>
            <a:schemeClr val="bg2">
              <a:lumMod val="50000"/>
            </a:schemeClr>
          </a:solidFill>
          <a:ln w="28575">
            <a:solidFill>
              <a:schemeClr val="tx1"/>
            </a:solidFill>
            <a:miter lim="800000"/>
            <a:headEnd/>
            <a:tailEnd/>
          </a:ln>
          <a:effectLst/>
        </p:spPr>
        <p:txBody>
          <a:bodyPr wrap="none" anchor="ctr"/>
          <a:lstStyle/>
          <a:p>
            <a:pPr algn="ctr"/>
            <a:r>
              <a:rPr lang="en-US" sz="1600" dirty="0" err="1">
                <a:latin typeface="Arial" charset="0"/>
                <a:cs typeface="Arial" charset="0"/>
              </a:rPr>
              <a:t>netSalary</a:t>
            </a:r>
            <a:r>
              <a:rPr lang="en-US" sz="1600" dirty="0">
                <a:latin typeface="Arial" charset="0"/>
                <a:cs typeface="Arial" charset="0"/>
              </a:rPr>
              <a:t> = 0.75 * </a:t>
            </a:r>
            <a:r>
              <a:rPr lang="en-US" sz="1600" dirty="0">
                <a:solidFill>
                  <a:srgbClr val="0000FF"/>
                </a:solidFill>
                <a:latin typeface="Arial" charset="0"/>
                <a:cs typeface="Arial" charset="0"/>
              </a:rPr>
              <a:t>salary</a:t>
            </a:r>
            <a:endParaRPr lang="en-US" sz="1600" dirty="0">
              <a:solidFill>
                <a:srgbClr val="0000FF"/>
              </a:solidFill>
              <a:effectLst/>
              <a:latin typeface="Arial" charset="0"/>
              <a:cs typeface="Arial" charset="0"/>
            </a:endParaRPr>
          </a:p>
        </p:txBody>
      </p:sp>
      <p:cxnSp>
        <p:nvCxnSpPr>
          <p:cNvPr id="51" name="Straight Arrow Connector 50"/>
          <p:cNvCxnSpPr/>
          <p:nvPr/>
        </p:nvCxnSpPr>
        <p:spPr>
          <a:xfrm flipH="1">
            <a:off x="6660889" y="5225107"/>
            <a:ext cx="1" cy="292126"/>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5004706" y="5517233"/>
            <a:ext cx="1656183"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3133156" y="5517233"/>
            <a:ext cx="1871550"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15158" y="5517233"/>
            <a:ext cx="1" cy="292126"/>
          </a:xfrm>
          <a:prstGeom prst="straightConnector1">
            <a:avLst/>
          </a:prstGeom>
          <a:ln w="28575">
            <a:solidFill>
              <a:schemeClr val="tx1"/>
            </a:solidFill>
            <a:headEnd type="diamond" w="lg" len="lg"/>
            <a:tailEnd type="arrow"/>
          </a:ln>
        </p:spPr>
        <p:style>
          <a:lnRef idx="1">
            <a:schemeClr val="accent1"/>
          </a:lnRef>
          <a:fillRef idx="0">
            <a:schemeClr val="accent1"/>
          </a:fillRef>
          <a:effectRef idx="0">
            <a:schemeClr val="accent1"/>
          </a:effectRef>
          <a:fontRef idx="minor">
            <a:schemeClr val="tx1"/>
          </a:fontRef>
        </p:style>
      </p:cxnSp>
      <p:sp>
        <p:nvSpPr>
          <p:cNvPr id="55" name="AutoShape 71"/>
          <p:cNvSpPr>
            <a:spLocks noChangeArrowheads="1"/>
          </p:cNvSpPr>
          <p:nvPr/>
        </p:nvSpPr>
        <p:spPr bwMode="auto">
          <a:xfrm>
            <a:off x="4068130" y="5805265"/>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err="1">
                <a:solidFill>
                  <a:srgbClr val="0000FF"/>
                </a:solidFill>
                <a:effectLst/>
                <a:latin typeface="Arial" charset="0"/>
                <a:cs typeface="Arial" charset="0"/>
              </a:rPr>
              <a:t>netSalary</a:t>
            </a:r>
            <a:endParaRPr lang="en-US" sz="1600" dirty="0">
              <a:solidFill>
                <a:srgbClr val="0000FF"/>
              </a:solidFill>
              <a:effectLst/>
              <a:latin typeface="Arial" charset="0"/>
              <a:cs typeface="Arial" charset="0"/>
            </a:endParaRPr>
          </a:p>
        </p:txBody>
      </p:sp>
      <p:sp>
        <p:nvSpPr>
          <p:cNvPr id="56" name="AutoShape 70"/>
          <p:cNvSpPr>
            <a:spLocks noChangeArrowheads="1"/>
          </p:cNvSpPr>
          <p:nvPr/>
        </p:nvSpPr>
        <p:spPr bwMode="auto">
          <a:xfrm>
            <a:off x="4319749" y="6319512"/>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cxnSp>
        <p:nvCxnSpPr>
          <p:cNvPr id="57" name="Straight Arrow Connector 56"/>
          <p:cNvCxnSpPr>
            <a:stCxn id="55" idx="4"/>
            <a:endCxn id="56" idx="0"/>
          </p:cNvCxnSpPr>
          <p:nvPr/>
        </p:nvCxnSpPr>
        <p:spPr>
          <a:xfrm>
            <a:off x="5040474" y="6164040"/>
            <a:ext cx="0" cy="1554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085483" y="2780928"/>
            <a:ext cx="683086" cy="307777"/>
          </a:xfrm>
          <a:prstGeom prst="rect">
            <a:avLst/>
          </a:prstGeom>
          <a:noFill/>
        </p:spPr>
        <p:txBody>
          <a:bodyPr wrap="square" rtlCol="0">
            <a:spAutoFit/>
          </a:bodyPr>
          <a:lstStyle/>
          <a:p>
            <a:pPr algn="ctr"/>
            <a:r>
              <a:rPr lang="en-US" sz="1400" dirty="0">
                <a:solidFill>
                  <a:srgbClr val="0000FF"/>
                </a:solidFill>
              </a:rPr>
              <a:t>False</a:t>
            </a:r>
          </a:p>
        </p:txBody>
      </p:sp>
      <p:cxnSp>
        <p:nvCxnSpPr>
          <p:cNvPr id="10" name="Straight Arrow Connector 9"/>
          <p:cNvCxnSpPr/>
          <p:nvPr/>
        </p:nvCxnSpPr>
        <p:spPr>
          <a:xfrm flipH="1">
            <a:off x="3113727" y="3180021"/>
            <a:ext cx="306804" cy="0"/>
          </a:xfrm>
          <a:prstGeom prst="straightConnector1">
            <a:avLst/>
          </a:prstGeom>
          <a:ln w="285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0" idx="3"/>
          </p:cNvCxnSpPr>
          <p:nvPr/>
        </p:nvCxnSpPr>
        <p:spPr>
          <a:xfrm>
            <a:off x="6372858" y="3180021"/>
            <a:ext cx="288032"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19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up)">
                                      <p:cBhvr>
                                        <p:cTn id="10" dur="500"/>
                                        <p:tgtEl>
                                          <p:spTgt spid="3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up)">
                                      <p:cBhvr>
                                        <p:cTn id="14" dur="500"/>
                                        <p:tgtEl>
                                          <p:spTgt spid="3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up)">
                                      <p:cBhvr>
                                        <p:cTn id="18" dur="500"/>
                                        <p:tgtEl>
                                          <p:spTgt spid="38"/>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up)">
                                      <p:cBhvr>
                                        <p:cTn id="22" dur="500"/>
                                        <p:tgtEl>
                                          <p:spTgt spid="39"/>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outVertical)">
                                      <p:cBhvr>
                                        <p:cTn id="26" dur="500"/>
                                        <p:tgtEl>
                                          <p:spTgt spid="40"/>
                                        </p:tgtEl>
                                      </p:cBhvr>
                                    </p:animEffect>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right)">
                                      <p:cBhvr>
                                        <p:cTn id="30" dur="500"/>
                                        <p:tgtEl>
                                          <p:spTgt spid="48"/>
                                        </p:tgtEl>
                                      </p:cBhvr>
                                    </p:animEffect>
                                  </p:childTnLst>
                                </p:cTn>
                              </p:par>
                              <p:par>
                                <p:cTn id="31" presetID="22" presetClass="entr" presetSubtype="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childTnLst>
                          </p:cTn>
                        </p:par>
                        <p:par>
                          <p:cTn id="42" fill="hold">
                            <p:stCondLst>
                              <p:cond delay="4000"/>
                            </p:stCondLst>
                            <p:childTnLst>
                              <p:par>
                                <p:cTn id="43" presetID="22" presetClass="entr" presetSubtype="1"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up)">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left)">
                                      <p:cBhvr>
                                        <p:cTn id="50" dur="500"/>
                                        <p:tgtEl>
                                          <p:spTgt spid="58"/>
                                        </p:tgtEl>
                                      </p:cBhvr>
                                    </p:animEffect>
                                  </p:childTnLst>
                                </p:cTn>
                              </p:par>
                              <p:par>
                                <p:cTn id="51" presetID="22" presetClass="entr" presetSubtype="8"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up)">
                                      <p:cBhvr>
                                        <p:cTn id="57" dur="500"/>
                                        <p:tgtEl>
                                          <p:spTgt spid="49"/>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par>
                          <p:cTn id="62" fill="hold">
                            <p:stCondLst>
                              <p:cond delay="1500"/>
                            </p:stCondLst>
                            <p:childTnLst>
                              <p:par>
                                <p:cTn id="63" presetID="22" presetClass="entr" presetSubtype="1" fill="hold" nodeType="after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wipe(up)">
                                      <p:cBhvr>
                                        <p:cTn id="65" dur="500"/>
                                        <p:tgtEl>
                                          <p:spTgt spid="51"/>
                                        </p:tgtEl>
                                      </p:cBhvr>
                                    </p:animEffect>
                                  </p:childTnLst>
                                </p:cTn>
                              </p:par>
                            </p:childTnLst>
                          </p:cTn>
                        </p:par>
                        <p:par>
                          <p:cTn id="66" fill="hold">
                            <p:stCondLst>
                              <p:cond delay="2000"/>
                            </p:stCondLst>
                            <p:childTnLst>
                              <p:par>
                                <p:cTn id="67" presetID="22" presetClass="entr" presetSubtype="2" fill="hold"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right)">
                                      <p:cBhvr>
                                        <p:cTn id="69" dur="500"/>
                                        <p:tgtEl>
                                          <p:spTgt spid="52"/>
                                        </p:tgtEl>
                                      </p:cBhvr>
                                    </p:animEffect>
                                  </p:childTnLst>
                                </p:cTn>
                              </p:par>
                              <p:par>
                                <p:cTn id="70" presetID="22" presetClass="entr" presetSubtype="8"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left)">
                                      <p:cBhvr>
                                        <p:cTn id="72" dur="500"/>
                                        <p:tgtEl>
                                          <p:spTgt spid="53"/>
                                        </p:tgtEl>
                                      </p:cBhvr>
                                    </p:animEffect>
                                  </p:childTnLst>
                                </p:cTn>
                              </p:par>
                            </p:childTnLst>
                          </p:cTn>
                        </p:par>
                        <p:par>
                          <p:cTn id="73" fill="hold">
                            <p:stCondLst>
                              <p:cond delay="2500"/>
                            </p:stCondLst>
                            <p:childTnLst>
                              <p:par>
                                <p:cTn id="74" presetID="22" presetClass="entr" presetSubtype="1" fill="hold" nodeType="after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up)">
                                      <p:cBhvr>
                                        <p:cTn id="76" dur="500"/>
                                        <p:tgtEl>
                                          <p:spTgt spid="54"/>
                                        </p:tgtEl>
                                      </p:cBhvr>
                                    </p:animEffect>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up)">
                                      <p:cBhvr>
                                        <p:cTn id="80" dur="500"/>
                                        <p:tgtEl>
                                          <p:spTgt spid="55"/>
                                        </p:tgtEl>
                                      </p:cBhvr>
                                    </p:animEffect>
                                  </p:childTnLst>
                                </p:cTn>
                              </p:par>
                            </p:childTnLst>
                          </p:cTn>
                        </p:par>
                        <p:par>
                          <p:cTn id="81" fill="hold">
                            <p:stCondLst>
                              <p:cond delay="3500"/>
                            </p:stCondLst>
                            <p:childTnLst>
                              <p:par>
                                <p:cTn id="82" presetID="22" presetClass="entr" presetSubtype="1" fill="hold" nodeType="after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up)">
                                      <p:cBhvr>
                                        <p:cTn id="84" dur="500"/>
                                        <p:tgtEl>
                                          <p:spTgt spid="57"/>
                                        </p:tgtEl>
                                      </p:cBhvr>
                                    </p:animEffect>
                                  </p:childTnLst>
                                </p:cTn>
                              </p:par>
                            </p:childTnLst>
                          </p:cTn>
                        </p:par>
                        <p:par>
                          <p:cTn id="85" fill="hold">
                            <p:stCondLst>
                              <p:cond delay="4000"/>
                            </p:stCondLst>
                            <p:childTnLst>
                              <p:par>
                                <p:cTn id="86" presetID="22" presetClass="entr" presetSubtype="1" fill="hold" grpId="0" nodeType="after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wipe(up)">
                                      <p:cBhvr>
                                        <p:cTn id="8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P spid="38" grpId="0" animBg="1"/>
      <p:bldP spid="40" grpId="0" animBg="1"/>
      <p:bldP spid="42" grpId="0" animBg="1"/>
      <p:bldP spid="48" grpId="0"/>
      <p:bldP spid="50" grpId="0" animBg="1"/>
      <p:bldP spid="55" grpId="0" animBg="1"/>
      <p:bldP spid="56" grpId="0" animBg="1"/>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9" name="Rectangle 3"/>
          <p:cNvSpPr>
            <a:spLocks noGrp="1" noChangeArrowheads="1"/>
          </p:cNvSpPr>
          <p:nvPr>
            <p:ph idx="1"/>
          </p:nvPr>
        </p:nvSpPr>
        <p:spPr>
          <a:xfrm>
            <a:off x="251520" y="1988840"/>
            <a:ext cx="8640959" cy="2952328"/>
          </a:xfrm>
          <a:ln/>
        </p:spPr>
        <p:txBody>
          <a:bodyPr>
            <a:normAutofit fontScale="85000" lnSpcReduction="20000"/>
          </a:bodyPr>
          <a:lstStyle/>
          <a:p>
            <a:pPr marL="0" indent="-609600">
              <a:lnSpc>
                <a:spcPct val="90000"/>
              </a:lnSpc>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prints the sum of two numbers</a:t>
            </a:r>
          </a:p>
          <a:p>
            <a:pPr marL="609600" indent="-609600">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Input:</a:t>
            </a:r>
          </a:p>
          <a:p>
            <a:pPr marL="990600" lvl="1" indent="-533400">
              <a:lnSpc>
                <a:spcPct val="90000"/>
              </a:lnSpc>
              <a:buNone/>
            </a:pPr>
            <a:r>
              <a:rPr lang="en-US" sz="2000" dirty="0">
                <a:latin typeface="Tahoma" panose="020B0604030504040204" pitchFamily="34" charset="0"/>
                <a:ea typeface="Tahoma" panose="020B0604030504040204" pitchFamily="34" charset="0"/>
                <a:cs typeface="Tahoma" panose="020B0604030504040204" pitchFamily="34" charset="0"/>
              </a:rPr>
              <a:t>1</a:t>
            </a:r>
            <a:r>
              <a:rPr lang="en-US" sz="2000" baseline="30000" dirty="0">
                <a:latin typeface="Tahoma" panose="020B0604030504040204" pitchFamily="34" charset="0"/>
                <a:ea typeface="Tahoma" panose="020B0604030504040204" pitchFamily="34" charset="0"/>
                <a:cs typeface="Tahoma" panose="020B0604030504040204" pitchFamily="34" charset="0"/>
              </a:rPr>
              <a:t>st</a:t>
            </a:r>
            <a:r>
              <a:rPr lang="en-US" sz="2000" dirty="0">
                <a:latin typeface="Tahoma" panose="020B0604030504040204" pitchFamily="34" charset="0"/>
                <a:ea typeface="Tahoma" panose="020B0604030504040204" pitchFamily="34" charset="0"/>
                <a:cs typeface="Tahoma" panose="020B0604030504040204" pitchFamily="34" charset="0"/>
              </a:rPr>
              <a:t> number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(x1) </a:t>
            </a:r>
          </a:p>
          <a:p>
            <a:pPr marL="990600" lvl="1" indent="-533400">
              <a:lnSpc>
                <a:spcPct val="90000"/>
              </a:lnSpc>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Value=? 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990600" lvl="1" indent="-533400">
              <a:lnSpc>
                <a:spcPct val="90000"/>
              </a:lnSpc>
              <a:buNone/>
            </a:pPr>
            <a:r>
              <a:rPr lang="en-US" sz="2000" dirty="0">
                <a:latin typeface="Tahoma" panose="020B0604030504040204" pitchFamily="34" charset="0"/>
                <a:ea typeface="Tahoma" panose="020B0604030504040204" pitchFamily="34" charset="0"/>
                <a:cs typeface="Tahoma" panose="020B0604030504040204" pitchFamily="34" charset="0"/>
              </a:rPr>
              <a:t>2</a:t>
            </a:r>
            <a:r>
              <a:rPr lang="en-US" sz="2000" baseline="30000" dirty="0">
                <a:latin typeface="Tahoma" panose="020B0604030504040204" pitchFamily="34" charset="0"/>
                <a:ea typeface="Tahoma" panose="020B0604030504040204" pitchFamily="34" charset="0"/>
                <a:cs typeface="Tahoma" panose="020B0604030504040204" pitchFamily="34" charset="0"/>
              </a:rPr>
              <a:t>nd</a:t>
            </a:r>
            <a:r>
              <a:rPr lang="en-US" sz="2000" dirty="0">
                <a:latin typeface="Tahoma" panose="020B0604030504040204" pitchFamily="34" charset="0"/>
                <a:ea typeface="Tahoma" panose="020B0604030504040204" pitchFamily="34" charset="0"/>
                <a:cs typeface="Tahoma" panose="020B0604030504040204" pitchFamily="34" charset="0"/>
              </a:rPr>
              <a:t> number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(x2) </a:t>
            </a:r>
          </a:p>
          <a:p>
            <a:pPr marL="990600" lvl="1" indent="-533400">
              <a:lnSpc>
                <a:spcPct val="90000"/>
              </a:lnSpc>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Value=? 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609600" indent="-609600">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Output:</a:t>
            </a:r>
          </a:p>
          <a:p>
            <a:pPr marL="990600" lvl="1" indent="-533400">
              <a:lnSpc>
                <a:spcPct val="90000"/>
              </a:lnSpc>
              <a:buNone/>
            </a:pPr>
            <a:r>
              <a:rPr lang="en-US" sz="2000" dirty="0">
                <a:latin typeface="Tahoma" panose="020B0604030504040204" pitchFamily="34" charset="0"/>
                <a:ea typeface="Tahoma" panose="020B0604030504040204" pitchFamily="34" charset="0"/>
                <a:cs typeface="Tahoma" panose="020B0604030504040204" pitchFamily="34" charset="0"/>
              </a:rPr>
              <a:t>The summation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(sum)</a:t>
            </a:r>
          </a:p>
          <a:p>
            <a:pPr marL="990600" lvl="1" indent="-533400">
              <a:lnSpc>
                <a:spcPct val="90000"/>
              </a:lnSpc>
              <a:buNone/>
            </a:pPr>
            <a:endPar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p>
            <a:pPr marL="609600" indent="-609600">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Processing: (Input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Output)</a:t>
            </a:r>
            <a:endPar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990600" lvl="1" indent="-533400">
              <a:lnSpc>
                <a:spcPct val="90000"/>
              </a:lnSpc>
              <a:buNone/>
            </a:pPr>
            <a:r>
              <a:rPr lang="en-US" sz="2000" dirty="0">
                <a:latin typeface="Tahoma" panose="020B0604030504040204" pitchFamily="34" charset="0"/>
                <a:ea typeface="Tahoma" panose="020B0604030504040204" pitchFamily="34" charset="0"/>
                <a:cs typeface="Tahoma" panose="020B0604030504040204" pitchFamily="34" charset="0"/>
              </a:rPr>
              <a:t>Summation = first + second </a:t>
            </a:r>
          </a:p>
          <a:p>
            <a:pPr marL="990600" lvl="1" indent="-533400">
              <a:lnSpc>
                <a:spcPct val="90000"/>
              </a:lnSpc>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sum = x1 + x2</a:t>
            </a:r>
          </a:p>
        </p:txBody>
      </p:sp>
      <p:sp>
        <p:nvSpPr>
          <p:cNvPr id="7" name="Slide Number Placeholder 6"/>
          <p:cNvSpPr>
            <a:spLocks noGrp="1"/>
          </p:cNvSpPr>
          <p:nvPr>
            <p:ph type="sldNum" sz="quarter" idx="12"/>
          </p:nvPr>
        </p:nvSpPr>
        <p:spPr/>
        <p:txBody>
          <a:bodyPr>
            <a:normAutofit/>
          </a:bodyPr>
          <a:lstStyle/>
          <a:p>
            <a:fld id="{125A1C68-F048-4C66-8544-2D3BD35A5879}" type="slidenum">
              <a:rPr lang="en-US" smtClean="0"/>
              <a:pPr/>
              <a:t>26</a:t>
            </a:fld>
            <a:endParaRPr lang="en-US"/>
          </a:p>
        </p:txBody>
      </p:sp>
      <p:cxnSp>
        <p:nvCxnSpPr>
          <p:cNvPr id="9" name="Straight Connector 8"/>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251520" y="103822"/>
            <a:ext cx="8585448"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Problem Analysis </a:t>
            </a:r>
            <a:r>
              <a:rPr lang="en-US" sz="4000" b="0" dirty="0">
                <a:solidFill>
                  <a:schemeClr val="accent2"/>
                </a:solidFill>
                <a:latin typeface="Tahoma" charset="0"/>
                <a:cs typeface="Arial" charset="0"/>
              </a:rPr>
              <a:t>– Example 1</a:t>
            </a:r>
          </a:p>
        </p:txBody>
      </p:sp>
      <p:sp>
        <p:nvSpPr>
          <p:cNvPr id="11" name="Right Arrow 10"/>
          <p:cNvSpPr/>
          <p:nvPr/>
        </p:nvSpPr>
        <p:spPr>
          <a:xfrm>
            <a:off x="1511660" y="836712"/>
            <a:ext cx="6120680" cy="1224136"/>
          </a:xfrm>
          <a:prstGeom prst="rightArrow">
            <a:avLst/>
          </a:prstGeom>
          <a:solidFill>
            <a:srgbClr val="FF0000"/>
          </a:solidFill>
          <a:ln>
            <a:solidFill>
              <a:srgbClr val="C000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Identify Input, Output and Processing steps</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4" presetClass="entr" presetSubtype="0" fill="hold" grpId="0" nodeType="clickEffect">
                                  <p:stCondLst>
                                    <p:cond delay="0"/>
                                  </p:stCondLst>
                                  <p:childTnLst>
                                    <p:set>
                                      <p:cBhvr>
                                        <p:cTn id="12" dur="1" fill="hold">
                                          <p:stCondLst>
                                            <p:cond delay="0"/>
                                          </p:stCondLst>
                                        </p:cTn>
                                        <p:tgtEl>
                                          <p:spTgt spid="219139">
                                            <p:bg/>
                                          </p:spTgt>
                                        </p:tgtEl>
                                        <p:attrNameLst>
                                          <p:attrName>style.visibility</p:attrName>
                                        </p:attrNameLst>
                                      </p:cBhvr>
                                      <p:to>
                                        <p:strVal val="visible"/>
                                      </p:to>
                                    </p:set>
                                    <p:animEffect transition="in" filter="fade">
                                      <p:cBhvr>
                                        <p:cTn id="13" dur="500"/>
                                        <p:tgtEl>
                                          <p:spTgt spid="219139">
                                            <p:bg/>
                                          </p:spTgt>
                                        </p:tgtEl>
                                      </p:cBhvr>
                                    </p:animEffect>
                                    <p:anim calcmode="lin" valueType="num">
                                      <p:cBhvr>
                                        <p:cTn id="14" dur="500" fill="hold"/>
                                        <p:tgtEl>
                                          <p:spTgt spid="219139">
                                            <p:bg/>
                                          </p:spTgt>
                                        </p:tgtEl>
                                        <p:attrNameLst>
                                          <p:attrName>ppt_x</p:attrName>
                                        </p:attrNameLst>
                                      </p:cBhvr>
                                      <p:tavLst>
                                        <p:tav tm="0">
                                          <p:val>
                                            <p:strVal val="#ppt_x"/>
                                          </p:val>
                                        </p:tav>
                                        <p:tav tm="100000">
                                          <p:val>
                                            <p:strVal val="#ppt_x"/>
                                          </p:val>
                                        </p:tav>
                                      </p:tavLst>
                                    </p:anim>
                                    <p:anim calcmode="lin" valueType="num">
                                      <p:cBhvr>
                                        <p:cTn id="15" dur="500" fill="hold"/>
                                        <p:tgtEl>
                                          <p:spTgt spid="219139">
                                            <p:bg/>
                                          </p:spTgt>
                                        </p:tgtEl>
                                        <p:attrNameLst>
                                          <p:attrName>ppt_y</p:attrName>
                                        </p:attrNameLst>
                                      </p:cBhvr>
                                      <p:tavLst>
                                        <p:tav tm="0">
                                          <p:val>
                                            <p:strVal val="#ppt_y+.05"/>
                                          </p:val>
                                        </p:tav>
                                        <p:tav tm="100000">
                                          <p:val>
                                            <p:strVal val="#ppt_y"/>
                                          </p:val>
                                        </p:tav>
                                      </p:tavLst>
                                    </p:anim>
                                  </p:childTnLst>
                                </p:cTn>
                              </p:par>
                              <p:par>
                                <p:cTn id="16" presetID="44" presetClass="entr" presetSubtype="0" fill="hold" grpId="0" nodeType="withEffect">
                                  <p:stCondLst>
                                    <p:cond delay="0"/>
                                  </p:stCondLst>
                                  <p:childTnLst>
                                    <p:set>
                                      <p:cBhvr>
                                        <p:cTn id="17" dur="1" fill="hold">
                                          <p:stCondLst>
                                            <p:cond delay="0"/>
                                          </p:stCondLst>
                                        </p:cTn>
                                        <p:tgtEl>
                                          <p:spTgt spid="219139">
                                            <p:txEl>
                                              <p:pRg st="0" end="0"/>
                                            </p:txEl>
                                          </p:spTgt>
                                        </p:tgtEl>
                                        <p:attrNameLst>
                                          <p:attrName>style.visibility</p:attrName>
                                        </p:attrNameLst>
                                      </p:cBhvr>
                                      <p:to>
                                        <p:strVal val="visible"/>
                                      </p:to>
                                    </p:set>
                                    <p:animEffect transition="in" filter="fade">
                                      <p:cBhvr>
                                        <p:cTn id="18" dur="500"/>
                                        <p:tgtEl>
                                          <p:spTgt spid="219139">
                                            <p:txEl>
                                              <p:pRg st="0" end="0"/>
                                            </p:txEl>
                                          </p:spTgt>
                                        </p:tgtEl>
                                      </p:cBhvr>
                                    </p:animEffect>
                                    <p:anim calcmode="lin" valueType="num">
                                      <p:cBhvr>
                                        <p:cTn id="19" dur="500" fill="hold"/>
                                        <p:tgtEl>
                                          <p:spTgt spid="219139">
                                            <p:txEl>
                                              <p:pRg st="0" end="0"/>
                                            </p:txEl>
                                          </p:spTgt>
                                        </p:tgtEl>
                                        <p:attrNameLst>
                                          <p:attrName>ppt_x</p:attrName>
                                        </p:attrNameLst>
                                      </p:cBhvr>
                                      <p:tavLst>
                                        <p:tav tm="0">
                                          <p:val>
                                            <p:strVal val="#ppt_x"/>
                                          </p:val>
                                        </p:tav>
                                        <p:tav tm="100000">
                                          <p:val>
                                            <p:strVal val="#ppt_x"/>
                                          </p:val>
                                        </p:tav>
                                      </p:tavLst>
                                    </p:anim>
                                    <p:anim calcmode="lin" valueType="num">
                                      <p:cBhvr>
                                        <p:cTn id="20" dur="500" fill="hold"/>
                                        <p:tgtEl>
                                          <p:spTgt spid="219139">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4" presetClass="entr" presetSubtype="0" fill="hold" grpId="0" nodeType="clickEffect">
                                  <p:stCondLst>
                                    <p:cond delay="0"/>
                                  </p:stCondLst>
                                  <p:childTnLst>
                                    <p:set>
                                      <p:cBhvr>
                                        <p:cTn id="24" dur="1" fill="hold">
                                          <p:stCondLst>
                                            <p:cond delay="0"/>
                                          </p:stCondLst>
                                        </p:cTn>
                                        <p:tgtEl>
                                          <p:spTgt spid="219139">
                                            <p:txEl>
                                              <p:pRg st="1" end="1"/>
                                            </p:txEl>
                                          </p:spTgt>
                                        </p:tgtEl>
                                        <p:attrNameLst>
                                          <p:attrName>style.visibility</p:attrName>
                                        </p:attrNameLst>
                                      </p:cBhvr>
                                      <p:to>
                                        <p:strVal val="visible"/>
                                      </p:to>
                                    </p:set>
                                    <p:animEffect transition="in" filter="fade">
                                      <p:cBhvr>
                                        <p:cTn id="25" dur="500"/>
                                        <p:tgtEl>
                                          <p:spTgt spid="219139">
                                            <p:txEl>
                                              <p:pRg st="1" end="1"/>
                                            </p:txEl>
                                          </p:spTgt>
                                        </p:tgtEl>
                                      </p:cBhvr>
                                    </p:animEffect>
                                    <p:anim calcmode="lin" valueType="num">
                                      <p:cBhvr>
                                        <p:cTn id="26" dur="500" fill="hold"/>
                                        <p:tgtEl>
                                          <p:spTgt spid="219139">
                                            <p:txEl>
                                              <p:pRg st="1" end="1"/>
                                            </p:txEl>
                                          </p:spTgt>
                                        </p:tgtEl>
                                        <p:attrNameLst>
                                          <p:attrName>ppt_x</p:attrName>
                                        </p:attrNameLst>
                                      </p:cBhvr>
                                      <p:tavLst>
                                        <p:tav tm="0">
                                          <p:val>
                                            <p:strVal val="#ppt_x"/>
                                          </p:val>
                                        </p:tav>
                                        <p:tav tm="100000">
                                          <p:val>
                                            <p:strVal val="#ppt_x"/>
                                          </p:val>
                                        </p:tav>
                                      </p:tavLst>
                                    </p:anim>
                                    <p:anim calcmode="lin" valueType="num">
                                      <p:cBhvr>
                                        <p:cTn id="27" dur="500" fill="hold"/>
                                        <p:tgtEl>
                                          <p:spTgt spid="219139">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4" presetClass="entr" presetSubtype="0" fill="hold" grpId="0" nodeType="clickEffect">
                                  <p:stCondLst>
                                    <p:cond delay="0"/>
                                  </p:stCondLst>
                                  <p:childTnLst>
                                    <p:set>
                                      <p:cBhvr>
                                        <p:cTn id="31" dur="1" fill="hold">
                                          <p:stCondLst>
                                            <p:cond delay="0"/>
                                          </p:stCondLst>
                                        </p:cTn>
                                        <p:tgtEl>
                                          <p:spTgt spid="219139">
                                            <p:txEl>
                                              <p:pRg st="2" end="2"/>
                                            </p:txEl>
                                          </p:spTgt>
                                        </p:tgtEl>
                                        <p:attrNameLst>
                                          <p:attrName>style.visibility</p:attrName>
                                        </p:attrNameLst>
                                      </p:cBhvr>
                                      <p:to>
                                        <p:strVal val="visible"/>
                                      </p:to>
                                    </p:set>
                                    <p:animEffect transition="in" filter="fade">
                                      <p:cBhvr>
                                        <p:cTn id="32" dur="500"/>
                                        <p:tgtEl>
                                          <p:spTgt spid="219139">
                                            <p:txEl>
                                              <p:pRg st="2" end="2"/>
                                            </p:txEl>
                                          </p:spTgt>
                                        </p:tgtEl>
                                      </p:cBhvr>
                                    </p:animEffect>
                                    <p:anim calcmode="lin" valueType="num">
                                      <p:cBhvr>
                                        <p:cTn id="33" dur="500" fill="hold"/>
                                        <p:tgtEl>
                                          <p:spTgt spid="219139">
                                            <p:txEl>
                                              <p:pRg st="2" end="2"/>
                                            </p:txEl>
                                          </p:spTgt>
                                        </p:tgtEl>
                                        <p:attrNameLst>
                                          <p:attrName>ppt_x</p:attrName>
                                        </p:attrNameLst>
                                      </p:cBhvr>
                                      <p:tavLst>
                                        <p:tav tm="0">
                                          <p:val>
                                            <p:strVal val="#ppt_x"/>
                                          </p:val>
                                        </p:tav>
                                        <p:tav tm="100000">
                                          <p:val>
                                            <p:strVal val="#ppt_x"/>
                                          </p:val>
                                        </p:tav>
                                      </p:tavLst>
                                    </p:anim>
                                    <p:anim calcmode="lin" valueType="num">
                                      <p:cBhvr>
                                        <p:cTn id="34" dur="500" fill="hold"/>
                                        <p:tgtEl>
                                          <p:spTgt spid="219139">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4" presetClass="entr" presetSubtype="0" fill="hold" grpId="0" nodeType="clickEffect">
                                  <p:stCondLst>
                                    <p:cond delay="0"/>
                                  </p:stCondLst>
                                  <p:childTnLst>
                                    <p:set>
                                      <p:cBhvr>
                                        <p:cTn id="38" dur="1" fill="hold">
                                          <p:stCondLst>
                                            <p:cond delay="0"/>
                                          </p:stCondLst>
                                        </p:cTn>
                                        <p:tgtEl>
                                          <p:spTgt spid="219139">
                                            <p:txEl>
                                              <p:pRg st="3" end="3"/>
                                            </p:txEl>
                                          </p:spTgt>
                                        </p:tgtEl>
                                        <p:attrNameLst>
                                          <p:attrName>style.visibility</p:attrName>
                                        </p:attrNameLst>
                                      </p:cBhvr>
                                      <p:to>
                                        <p:strVal val="visible"/>
                                      </p:to>
                                    </p:set>
                                    <p:animEffect transition="in" filter="fade">
                                      <p:cBhvr>
                                        <p:cTn id="39" dur="500"/>
                                        <p:tgtEl>
                                          <p:spTgt spid="219139">
                                            <p:txEl>
                                              <p:pRg st="3" end="3"/>
                                            </p:txEl>
                                          </p:spTgt>
                                        </p:tgtEl>
                                      </p:cBhvr>
                                    </p:animEffect>
                                    <p:anim calcmode="lin" valueType="num">
                                      <p:cBhvr>
                                        <p:cTn id="40" dur="500" fill="hold"/>
                                        <p:tgtEl>
                                          <p:spTgt spid="219139">
                                            <p:txEl>
                                              <p:pRg st="3" end="3"/>
                                            </p:txEl>
                                          </p:spTgt>
                                        </p:tgtEl>
                                        <p:attrNameLst>
                                          <p:attrName>ppt_x</p:attrName>
                                        </p:attrNameLst>
                                      </p:cBhvr>
                                      <p:tavLst>
                                        <p:tav tm="0">
                                          <p:val>
                                            <p:strVal val="#ppt_x"/>
                                          </p:val>
                                        </p:tav>
                                        <p:tav tm="100000">
                                          <p:val>
                                            <p:strVal val="#ppt_x"/>
                                          </p:val>
                                        </p:tav>
                                      </p:tavLst>
                                    </p:anim>
                                    <p:anim calcmode="lin" valueType="num">
                                      <p:cBhvr>
                                        <p:cTn id="41" dur="500" fill="hold"/>
                                        <p:tgtEl>
                                          <p:spTgt spid="219139">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4" presetClass="entr" presetSubtype="0" fill="hold" grpId="0" nodeType="clickEffect">
                                  <p:stCondLst>
                                    <p:cond delay="0"/>
                                  </p:stCondLst>
                                  <p:childTnLst>
                                    <p:set>
                                      <p:cBhvr>
                                        <p:cTn id="45" dur="1" fill="hold">
                                          <p:stCondLst>
                                            <p:cond delay="0"/>
                                          </p:stCondLst>
                                        </p:cTn>
                                        <p:tgtEl>
                                          <p:spTgt spid="219139">
                                            <p:txEl>
                                              <p:pRg st="4" end="4"/>
                                            </p:txEl>
                                          </p:spTgt>
                                        </p:tgtEl>
                                        <p:attrNameLst>
                                          <p:attrName>style.visibility</p:attrName>
                                        </p:attrNameLst>
                                      </p:cBhvr>
                                      <p:to>
                                        <p:strVal val="visible"/>
                                      </p:to>
                                    </p:set>
                                    <p:animEffect transition="in" filter="fade">
                                      <p:cBhvr>
                                        <p:cTn id="46" dur="500"/>
                                        <p:tgtEl>
                                          <p:spTgt spid="219139">
                                            <p:txEl>
                                              <p:pRg st="4" end="4"/>
                                            </p:txEl>
                                          </p:spTgt>
                                        </p:tgtEl>
                                      </p:cBhvr>
                                    </p:animEffect>
                                    <p:anim calcmode="lin" valueType="num">
                                      <p:cBhvr>
                                        <p:cTn id="47" dur="500" fill="hold"/>
                                        <p:tgtEl>
                                          <p:spTgt spid="219139">
                                            <p:txEl>
                                              <p:pRg st="4" end="4"/>
                                            </p:txEl>
                                          </p:spTgt>
                                        </p:tgtEl>
                                        <p:attrNameLst>
                                          <p:attrName>ppt_x</p:attrName>
                                        </p:attrNameLst>
                                      </p:cBhvr>
                                      <p:tavLst>
                                        <p:tav tm="0">
                                          <p:val>
                                            <p:strVal val="#ppt_x"/>
                                          </p:val>
                                        </p:tav>
                                        <p:tav tm="100000">
                                          <p:val>
                                            <p:strVal val="#ppt_x"/>
                                          </p:val>
                                        </p:tav>
                                      </p:tavLst>
                                    </p:anim>
                                    <p:anim calcmode="lin" valueType="num">
                                      <p:cBhvr>
                                        <p:cTn id="48" dur="500" fill="hold"/>
                                        <p:tgtEl>
                                          <p:spTgt spid="219139">
                                            <p:txEl>
                                              <p:pRg st="4" end="4"/>
                                            </p:txEl>
                                          </p:spTgt>
                                        </p:tgtEl>
                                        <p:attrNameLst>
                                          <p:attrName>ppt_y</p:attrName>
                                        </p:attrNameLst>
                                      </p:cBhvr>
                                      <p:tavLst>
                                        <p:tav tm="0">
                                          <p:val>
                                            <p:strVal val="#ppt_y+.05"/>
                                          </p:val>
                                        </p:tav>
                                        <p:tav tm="100000">
                                          <p:val>
                                            <p:strVal val="#ppt_y"/>
                                          </p:val>
                                        </p:tav>
                                      </p:tavLst>
                                    </p:anim>
                                  </p:childTnLst>
                                </p:cTn>
                              </p:par>
                            </p:childTnLst>
                          </p:cTn>
                        </p:par>
                        <p:par>
                          <p:cTn id="49" fill="hold">
                            <p:stCondLst>
                              <p:cond delay="500"/>
                            </p:stCondLst>
                            <p:childTnLst>
                              <p:par>
                                <p:cTn id="50" presetID="44" presetClass="entr" presetSubtype="0" fill="hold" grpId="0" nodeType="afterEffect">
                                  <p:stCondLst>
                                    <p:cond delay="0"/>
                                  </p:stCondLst>
                                  <p:childTnLst>
                                    <p:set>
                                      <p:cBhvr>
                                        <p:cTn id="51" dur="1" fill="hold">
                                          <p:stCondLst>
                                            <p:cond delay="0"/>
                                          </p:stCondLst>
                                        </p:cTn>
                                        <p:tgtEl>
                                          <p:spTgt spid="219139">
                                            <p:txEl>
                                              <p:pRg st="5" end="5"/>
                                            </p:txEl>
                                          </p:spTgt>
                                        </p:tgtEl>
                                        <p:attrNameLst>
                                          <p:attrName>style.visibility</p:attrName>
                                        </p:attrNameLst>
                                      </p:cBhvr>
                                      <p:to>
                                        <p:strVal val="visible"/>
                                      </p:to>
                                    </p:set>
                                    <p:animEffect transition="in" filter="fade">
                                      <p:cBhvr>
                                        <p:cTn id="52" dur="500"/>
                                        <p:tgtEl>
                                          <p:spTgt spid="219139">
                                            <p:txEl>
                                              <p:pRg st="5" end="5"/>
                                            </p:txEl>
                                          </p:spTgt>
                                        </p:tgtEl>
                                      </p:cBhvr>
                                    </p:animEffect>
                                    <p:anim calcmode="lin" valueType="num">
                                      <p:cBhvr>
                                        <p:cTn id="53" dur="500" fill="hold"/>
                                        <p:tgtEl>
                                          <p:spTgt spid="219139">
                                            <p:txEl>
                                              <p:pRg st="5" end="5"/>
                                            </p:txEl>
                                          </p:spTgt>
                                        </p:tgtEl>
                                        <p:attrNameLst>
                                          <p:attrName>ppt_x</p:attrName>
                                        </p:attrNameLst>
                                      </p:cBhvr>
                                      <p:tavLst>
                                        <p:tav tm="0">
                                          <p:val>
                                            <p:strVal val="#ppt_x"/>
                                          </p:val>
                                        </p:tav>
                                        <p:tav tm="100000">
                                          <p:val>
                                            <p:strVal val="#ppt_x"/>
                                          </p:val>
                                        </p:tav>
                                      </p:tavLst>
                                    </p:anim>
                                    <p:anim calcmode="lin" valueType="num">
                                      <p:cBhvr>
                                        <p:cTn id="54" dur="500" fill="hold"/>
                                        <p:tgtEl>
                                          <p:spTgt spid="219139">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4" presetClass="entr" presetSubtype="0" fill="hold" grpId="0" nodeType="clickEffect">
                                  <p:stCondLst>
                                    <p:cond delay="0"/>
                                  </p:stCondLst>
                                  <p:childTnLst>
                                    <p:set>
                                      <p:cBhvr>
                                        <p:cTn id="58" dur="1" fill="hold">
                                          <p:stCondLst>
                                            <p:cond delay="0"/>
                                          </p:stCondLst>
                                        </p:cTn>
                                        <p:tgtEl>
                                          <p:spTgt spid="219139">
                                            <p:txEl>
                                              <p:pRg st="6" end="6"/>
                                            </p:txEl>
                                          </p:spTgt>
                                        </p:tgtEl>
                                        <p:attrNameLst>
                                          <p:attrName>style.visibility</p:attrName>
                                        </p:attrNameLst>
                                      </p:cBhvr>
                                      <p:to>
                                        <p:strVal val="visible"/>
                                      </p:to>
                                    </p:set>
                                    <p:animEffect transition="in" filter="fade">
                                      <p:cBhvr>
                                        <p:cTn id="59" dur="500"/>
                                        <p:tgtEl>
                                          <p:spTgt spid="219139">
                                            <p:txEl>
                                              <p:pRg st="6" end="6"/>
                                            </p:txEl>
                                          </p:spTgt>
                                        </p:tgtEl>
                                      </p:cBhvr>
                                    </p:animEffect>
                                    <p:anim calcmode="lin" valueType="num">
                                      <p:cBhvr>
                                        <p:cTn id="60" dur="500" fill="hold"/>
                                        <p:tgtEl>
                                          <p:spTgt spid="219139">
                                            <p:txEl>
                                              <p:pRg st="6" end="6"/>
                                            </p:txEl>
                                          </p:spTgt>
                                        </p:tgtEl>
                                        <p:attrNameLst>
                                          <p:attrName>ppt_x</p:attrName>
                                        </p:attrNameLst>
                                      </p:cBhvr>
                                      <p:tavLst>
                                        <p:tav tm="0">
                                          <p:val>
                                            <p:strVal val="#ppt_x"/>
                                          </p:val>
                                        </p:tav>
                                        <p:tav tm="100000">
                                          <p:val>
                                            <p:strVal val="#ppt_x"/>
                                          </p:val>
                                        </p:tav>
                                      </p:tavLst>
                                    </p:anim>
                                    <p:anim calcmode="lin" valueType="num">
                                      <p:cBhvr>
                                        <p:cTn id="61" dur="500" fill="hold"/>
                                        <p:tgtEl>
                                          <p:spTgt spid="219139">
                                            <p:txEl>
                                              <p:pRg st="6" end="6"/>
                                            </p:txEl>
                                          </p:spTgt>
                                        </p:tgtEl>
                                        <p:attrNameLst>
                                          <p:attrName>ppt_y</p:attrName>
                                        </p:attrNameLst>
                                      </p:cBhvr>
                                      <p:tavLst>
                                        <p:tav tm="0">
                                          <p:val>
                                            <p:strVal val="#ppt_y+.05"/>
                                          </p:val>
                                        </p:tav>
                                        <p:tav tm="100000">
                                          <p:val>
                                            <p:strVal val="#ppt_y"/>
                                          </p:val>
                                        </p:tav>
                                      </p:tavLst>
                                    </p:anim>
                                  </p:childTnLst>
                                </p:cTn>
                              </p:par>
                              <p:par>
                                <p:cTn id="62" presetID="44" presetClass="entr" presetSubtype="0" fill="hold" grpId="0" nodeType="withEffect">
                                  <p:stCondLst>
                                    <p:cond delay="0"/>
                                  </p:stCondLst>
                                  <p:childTnLst>
                                    <p:set>
                                      <p:cBhvr>
                                        <p:cTn id="63" dur="1" fill="hold">
                                          <p:stCondLst>
                                            <p:cond delay="0"/>
                                          </p:stCondLst>
                                        </p:cTn>
                                        <p:tgtEl>
                                          <p:spTgt spid="219139">
                                            <p:txEl>
                                              <p:pRg st="7" end="7"/>
                                            </p:txEl>
                                          </p:spTgt>
                                        </p:tgtEl>
                                        <p:attrNameLst>
                                          <p:attrName>style.visibility</p:attrName>
                                        </p:attrNameLst>
                                      </p:cBhvr>
                                      <p:to>
                                        <p:strVal val="visible"/>
                                      </p:to>
                                    </p:set>
                                    <p:animEffect transition="in" filter="fade">
                                      <p:cBhvr>
                                        <p:cTn id="64" dur="500"/>
                                        <p:tgtEl>
                                          <p:spTgt spid="219139">
                                            <p:txEl>
                                              <p:pRg st="7" end="7"/>
                                            </p:txEl>
                                          </p:spTgt>
                                        </p:tgtEl>
                                      </p:cBhvr>
                                    </p:animEffect>
                                    <p:anim calcmode="lin" valueType="num">
                                      <p:cBhvr>
                                        <p:cTn id="65" dur="500" fill="hold"/>
                                        <p:tgtEl>
                                          <p:spTgt spid="219139">
                                            <p:txEl>
                                              <p:pRg st="7" end="7"/>
                                            </p:txEl>
                                          </p:spTgt>
                                        </p:tgtEl>
                                        <p:attrNameLst>
                                          <p:attrName>ppt_x</p:attrName>
                                        </p:attrNameLst>
                                      </p:cBhvr>
                                      <p:tavLst>
                                        <p:tav tm="0">
                                          <p:val>
                                            <p:strVal val="#ppt_x"/>
                                          </p:val>
                                        </p:tav>
                                        <p:tav tm="100000">
                                          <p:val>
                                            <p:strVal val="#ppt_x"/>
                                          </p:val>
                                        </p:tav>
                                      </p:tavLst>
                                    </p:anim>
                                    <p:anim calcmode="lin" valueType="num">
                                      <p:cBhvr>
                                        <p:cTn id="66" dur="500" fill="hold"/>
                                        <p:tgtEl>
                                          <p:spTgt spid="219139">
                                            <p:txEl>
                                              <p:pRg st="7" end="7"/>
                                            </p:txEl>
                                          </p:spTgt>
                                        </p:tgtEl>
                                        <p:attrNameLst>
                                          <p:attrName>ppt_y</p:attrName>
                                        </p:attrNameLst>
                                      </p:cBhvr>
                                      <p:tavLst>
                                        <p:tav tm="0">
                                          <p:val>
                                            <p:strVal val="#ppt_y+.05"/>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4" presetClass="entr" presetSubtype="0" fill="hold" grpId="0" nodeType="clickEffect">
                                  <p:stCondLst>
                                    <p:cond delay="0"/>
                                  </p:stCondLst>
                                  <p:childTnLst>
                                    <p:set>
                                      <p:cBhvr>
                                        <p:cTn id="70" dur="1" fill="hold">
                                          <p:stCondLst>
                                            <p:cond delay="0"/>
                                          </p:stCondLst>
                                        </p:cTn>
                                        <p:tgtEl>
                                          <p:spTgt spid="219139">
                                            <p:txEl>
                                              <p:pRg st="9" end="9"/>
                                            </p:txEl>
                                          </p:spTgt>
                                        </p:tgtEl>
                                        <p:attrNameLst>
                                          <p:attrName>style.visibility</p:attrName>
                                        </p:attrNameLst>
                                      </p:cBhvr>
                                      <p:to>
                                        <p:strVal val="visible"/>
                                      </p:to>
                                    </p:set>
                                    <p:animEffect transition="in" filter="fade">
                                      <p:cBhvr>
                                        <p:cTn id="71" dur="500"/>
                                        <p:tgtEl>
                                          <p:spTgt spid="219139">
                                            <p:txEl>
                                              <p:pRg st="9" end="9"/>
                                            </p:txEl>
                                          </p:spTgt>
                                        </p:tgtEl>
                                      </p:cBhvr>
                                    </p:animEffect>
                                    <p:anim calcmode="lin" valueType="num">
                                      <p:cBhvr>
                                        <p:cTn id="72" dur="500" fill="hold"/>
                                        <p:tgtEl>
                                          <p:spTgt spid="219139">
                                            <p:txEl>
                                              <p:pRg st="9" end="9"/>
                                            </p:txEl>
                                          </p:spTgt>
                                        </p:tgtEl>
                                        <p:attrNameLst>
                                          <p:attrName>ppt_x</p:attrName>
                                        </p:attrNameLst>
                                      </p:cBhvr>
                                      <p:tavLst>
                                        <p:tav tm="0">
                                          <p:val>
                                            <p:strVal val="#ppt_x"/>
                                          </p:val>
                                        </p:tav>
                                        <p:tav tm="100000">
                                          <p:val>
                                            <p:strVal val="#ppt_x"/>
                                          </p:val>
                                        </p:tav>
                                      </p:tavLst>
                                    </p:anim>
                                    <p:anim calcmode="lin" valueType="num">
                                      <p:cBhvr>
                                        <p:cTn id="73" dur="500" fill="hold"/>
                                        <p:tgtEl>
                                          <p:spTgt spid="219139">
                                            <p:txEl>
                                              <p:pRg st="9" end="9"/>
                                            </p:txEl>
                                          </p:spTgt>
                                        </p:tgtEl>
                                        <p:attrNameLst>
                                          <p:attrName>ppt_y</p:attrName>
                                        </p:attrNameLst>
                                      </p:cBhvr>
                                      <p:tavLst>
                                        <p:tav tm="0">
                                          <p:val>
                                            <p:strVal val="#ppt_y+.05"/>
                                          </p:val>
                                        </p:tav>
                                        <p:tav tm="100000">
                                          <p:val>
                                            <p:strVal val="#ppt_y"/>
                                          </p:val>
                                        </p:tav>
                                      </p:tavLst>
                                    </p:anim>
                                  </p:childTnLst>
                                </p:cTn>
                              </p:par>
                              <p:par>
                                <p:cTn id="74" presetID="44" presetClass="entr" presetSubtype="0" fill="hold" grpId="0" nodeType="withEffect">
                                  <p:stCondLst>
                                    <p:cond delay="0"/>
                                  </p:stCondLst>
                                  <p:childTnLst>
                                    <p:set>
                                      <p:cBhvr>
                                        <p:cTn id="75" dur="1" fill="hold">
                                          <p:stCondLst>
                                            <p:cond delay="0"/>
                                          </p:stCondLst>
                                        </p:cTn>
                                        <p:tgtEl>
                                          <p:spTgt spid="219139">
                                            <p:txEl>
                                              <p:pRg st="10" end="10"/>
                                            </p:txEl>
                                          </p:spTgt>
                                        </p:tgtEl>
                                        <p:attrNameLst>
                                          <p:attrName>style.visibility</p:attrName>
                                        </p:attrNameLst>
                                      </p:cBhvr>
                                      <p:to>
                                        <p:strVal val="visible"/>
                                      </p:to>
                                    </p:set>
                                    <p:animEffect transition="in" filter="fade">
                                      <p:cBhvr>
                                        <p:cTn id="76" dur="500"/>
                                        <p:tgtEl>
                                          <p:spTgt spid="219139">
                                            <p:txEl>
                                              <p:pRg st="10" end="10"/>
                                            </p:txEl>
                                          </p:spTgt>
                                        </p:tgtEl>
                                      </p:cBhvr>
                                    </p:animEffect>
                                    <p:anim calcmode="lin" valueType="num">
                                      <p:cBhvr>
                                        <p:cTn id="77" dur="500" fill="hold"/>
                                        <p:tgtEl>
                                          <p:spTgt spid="219139">
                                            <p:txEl>
                                              <p:pRg st="10" end="10"/>
                                            </p:txEl>
                                          </p:spTgt>
                                        </p:tgtEl>
                                        <p:attrNameLst>
                                          <p:attrName>ppt_x</p:attrName>
                                        </p:attrNameLst>
                                      </p:cBhvr>
                                      <p:tavLst>
                                        <p:tav tm="0">
                                          <p:val>
                                            <p:strVal val="#ppt_x"/>
                                          </p:val>
                                        </p:tav>
                                        <p:tav tm="100000">
                                          <p:val>
                                            <p:strVal val="#ppt_x"/>
                                          </p:val>
                                        </p:tav>
                                      </p:tavLst>
                                    </p:anim>
                                    <p:anim calcmode="lin" valueType="num">
                                      <p:cBhvr>
                                        <p:cTn id="78" dur="500" fill="hold"/>
                                        <p:tgtEl>
                                          <p:spTgt spid="219139">
                                            <p:txEl>
                                              <p:pRg st="10" end="10"/>
                                            </p:txEl>
                                          </p:spTgt>
                                        </p:tgtEl>
                                        <p:attrNameLst>
                                          <p:attrName>ppt_y</p:attrName>
                                        </p:attrNameLst>
                                      </p:cBhvr>
                                      <p:tavLst>
                                        <p:tav tm="0">
                                          <p:val>
                                            <p:strVal val="#ppt_y+.05"/>
                                          </p:val>
                                        </p:tav>
                                        <p:tav tm="100000">
                                          <p:val>
                                            <p:strVal val="#ppt_y"/>
                                          </p:val>
                                        </p:tav>
                                      </p:tavLst>
                                    </p:anim>
                                  </p:childTnLst>
                                </p:cTn>
                              </p:par>
                              <p:par>
                                <p:cTn id="79" presetID="44" presetClass="entr" presetSubtype="0" fill="hold" grpId="0" nodeType="withEffect">
                                  <p:stCondLst>
                                    <p:cond delay="0"/>
                                  </p:stCondLst>
                                  <p:childTnLst>
                                    <p:set>
                                      <p:cBhvr>
                                        <p:cTn id="80" dur="1" fill="hold">
                                          <p:stCondLst>
                                            <p:cond delay="0"/>
                                          </p:stCondLst>
                                        </p:cTn>
                                        <p:tgtEl>
                                          <p:spTgt spid="219139">
                                            <p:txEl>
                                              <p:pRg st="11" end="11"/>
                                            </p:txEl>
                                          </p:spTgt>
                                        </p:tgtEl>
                                        <p:attrNameLst>
                                          <p:attrName>style.visibility</p:attrName>
                                        </p:attrNameLst>
                                      </p:cBhvr>
                                      <p:to>
                                        <p:strVal val="visible"/>
                                      </p:to>
                                    </p:set>
                                    <p:animEffect transition="in" filter="fade">
                                      <p:cBhvr>
                                        <p:cTn id="81" dur="500"/>
                                        <p:tgtEl>
                                          <p:spTgt spid="219139">
                                            <p:txEl>
                                              <p:pRg st="11" end="11"/>
                                            </p:txEl>
                                          </p:spTgt>
                                        </p:tgtEl>
                                      </p:cBhvr>
                                    </p:animEffect>
                                    <p:anim calcmode="lin" valueType="num">
                                      <p:cBhvr>
                                        <p:cTn id="82" dur="500" fill="hold"/>
                                        <p:tgtEl>
                                          <p:spTgt spid="219139">
                                            <p:txEl>
                                              <p:pRg st="11" end="11"/>
                                            </p:txEl>
                                          </p:spTgt>
                                        </p:tgtEl>
                                        <p:attrNameLst>
                                          <p:attrName>ppt_x</p:attrName>
                                        </p:attrNameLst>
                                      </p:cBhvr>
                                      <p:tavLst>
                                        <p:tav tm="0">
                                          <p:val>
                                            <p:strVal val="#ppt_x"/>
                                          </p:val>
                                        </p:tav>
                                        <p:tav tm="100000">
                                          <p:val>
                                            <p:strVal val="#ppt_x"/>
                                          </p:val>
                                        </p:tav>
                                      </p:tavLst>
                                    </p:anim>
                                    <p:anim calcmode="lin" valueType="num">
                                      <p:cBhvr>
                                        <p:cTn id="83" dur="500" fill="hold"/>
                                        <p:tgtEl>
                                          <p:spTgt spid="219139">
                                            <p:txEl>
                                              <p:pRg st="11" end="11"/>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uiExpand="1" build="p" animBg="1"/>
      <p:bldP spid="11"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single statement - PROGRAM  : CODE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 name="Group 19"/>
          <p:cNvGrpSpPr/>
          <p:nvPr/>
        </p:nvGrpSpPr>
        <p:grpSpPr>
          <a:xfrm>
            <a:off x="179512" y="1324500"/>
            <a:ext cx="8784976" cy="4832092"/>
            <a:chOff x="323528" y="1236822"/>
            <a:chExt cx="7848872" cy="4543731"/>
          </a:xfrm>
        </p:grpSpPr>
        <p:sp>
          <p:nvSpPr>
            <p:cNvPr id="21" name="TextBox 20"/>
            <p:cNvSpPr txBox="1"/>
            <p:nvPr/>
          </p:nvSpPr>
          <p:spPr>
            <a:xfrm>
              <a:off x="971600" y="1236822"/>
              <a:ext cx="7200800" cy="4543731"/>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r>
                <a:rPr lang="en-US" sz="1400" dirty="0">
                  <a:solidFill>
                    <a:srgbClr val="00B050"/>
                  </a:solidFill>
                </a:rPr>
                <a:t>//contains the class Scanner</a:t>
              </a:r>
            </a:p>
            <a:p>
              <a:r>
                <a:rPr lang="en-US" sz="1400" dirty="0">
                  <a:solidFill>
                    <a:srgbClr val="00B0F0"/>
                  </a:solidFill>
                </a:rPr>
                <a:t>public class</a:t>
              </a:r>
              <a:r>
                <a:rPr lang="en-US" sz="1400" dirty="0">
                  <a:solidFill>
                    <a:srgbClr val="0000FF"/>
                  </a:solidFill>
                </a:rPr>
                <a:t> ifElseStatement1</a:t>
              </a:r>
            </a:p>
            <a:p>
              <a:r>
                <a:rPr lang="en-US" sz="1400" dirty="0">
                  <a:solidFill>
                    <a:srgbClr val="0000FF"/>
                  </a:solidFill>
                </a:rPr>
                <a:t>{</a:t>
              </a:r>
            </a:p>
            <a:p>
              <a:r>
                <a:rPr lang="en-US" sz="1400" dirty="0">
                  <a:solidFill>
                    <a:srgbClr val="00B050"/>
                  </a:solidFill>
                </a:rPr>
                <a:t>   // instantiate the object console from the class Scanner</a:t>
              </a:r>
            </a:p>
            <a:p>
              <a:r>
                <a:rPr lang="en-US" sz="1400" dirty="0">
                  <a:solidFill>
                    <a:srgbClr val="00B0F0"/>
                  </a:solidFill>
                </a:rPr>
                <a:t>   static </a:t>
              </a:r>
              <a:r>
                <a:rPr lang="en-US" sz="1400" dirty="0">
                  <a:solidFill>
                    <a:srgbClr val="0000FF"/>
                  </a:solidFill>
                </a:rPr>
                <a:t>Scanner console = </a:t>
              </a:r>
              <a:r>
                <a:rPr lang="en-US" sz="1400" dirty="0">
                  <a:solidFill>
                    <a:srgbClr val="00B0F0"/>
                  </a:solidFill>
                </a:rPr>
                <a:t>new</a:t>
              </a:r>
              <a:r>
                <a:rPr lang="en-US" sz="1400" dirty="0">
                  <a:solidFill>
                    <a:srgbClr val="0000FF"/>
                  </a:solidFill>
                </a:rPr>
                <a:t> Scanner (System.in);</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t>// Declaration section: to declare needed variables</a:t>
              </a:r>
            </a:p>
            <a:p>
              <a:r>
                <a:rPr lang="en-US" sz="1400" dirty="0"/>
                <a:t>	</a:t>
              </a:r>
              <a:r>
                <a:rPr lang="en-US" sz="1400" dirty="0">
                  <a:solidFill>
                    <a:srgbClr val="00B0F0"/>
                  </a:solidFill>
                </a:rPr>
                <a:t>double</a:t>
              </a:r>
              <a:r>
                <a:rPr lang="en-US" sz="1400" dirty="0">
                  <a:solidFill>
                    <a:srgbClr val="0000FF"/>
                  </a:solidFill>
                </a:rPr>
                <a:t> salary, </a:t>
              </a:r>
              <a:r>
                <a:rPr lang="en-US" sz="1400" dirty="0" err="1">
                  <a:solidFill>
                    <a:srgbClr val="0000FF"/>
                  </a:solidFill>
                </a:rPr>
                <a:t>netSalary</a:t>
              </a:r>
              <a:r>
                <a:rPr lang="en-US" sz="1400" dirty="0">
                  <a:solidFill>
                    <a:srgbClr val="0000FF"/>
                  </a:solidFill>
                </a:rPr>
                <a:t>;</a:t>
              </a:r>
            </a:p>
            <a:p>
              <a:r>
                <a:rPr lang="en-US" sz="1400" dirty="0"/>
                <a:t>         // Input section: to enter values of used variables</a:t>
              </a:r>
            </a:p>
            <a:p>
              <a:r>
                <a:rPr lang="en-US" sz="1400" dirty="0"/>
                <a:t>	</a:t>
              </a:r>
              <a:r>
                <a:rPr lang="en-US" sz="1400" dirty="0" err="1">
                  <a:solidFill>
                    <a:srgbClr val="0000FF"/>
                  </a:solidFill>
                </a:rPr>
                <a:t>System.out.println</a:t>
              </a:r>
              <a:r>
                <a:rPr lang="en-US" sz="1400" dirty="0">
                  <a:solidFill>
                    <a:srgbClr val="0000FF"/>
                  </a:solidFill>
                </a:rPr>
                <a:t> (“Enter employee’s salary”);   </a:t>
              </a:r>
              <a:r>
                <a:rPr lang="en-US" sz="1400" dirty="0">
                  <a:solidFill>
                    <a:srgbClr val="00B050"/>
                  </a:solidFill>
                </a:rPr>
                <a:t>//prompt</a:t>
              </a:r>
            </a:p>
            <a:p>
              <a:r>
                <a:rPr lang="en-US" sz="1400" dirty="0">
                  <a:solidFill>
                    <a:srgbClr val="0000FF"/>
                  </a:solidFill>
                </a:rPr>
                <a:t>	salary = </a:t>
              </a:r>
              <a:r>
                <a:rPr lang="en-US" sz="1400" dirty="0" err="1">
                  <a:solidFill>
                    <a:srgbClr val="0000FF"/>
                  </a:solidFill>
                </a:rPr>
                <a:t>console.</a:t>
              </a:r>
              <a:r>
                <a:rPr lang="en-US" sz="1400" dirty="0" err="1">
                  <a:solidFill>
                    <a:srgbClr val="00B050"/>
                  </a:solidFill>
                </a:rPr>
                <a:t>nextDouble</a:t>
              </a:r>
              <a:r>
                <a:rPr lang="en-US" sz="1400" dirty="0">
                  <a:solidFill>
                    <a:srgbClr val="00B050"/>
                  </a:solidFill>
                </a:rPr>
                <a:t>()</a:t>
              </a:r>
              <a:r>
                <a:rPr lang="en-US" sz="1400" dirty="0">
                  <a:solidFill>
                    <a:srgbClr val="0000FF"/>
                  </a:solidFill>
                </a:rPr>
                <a:t>;</a:t>
              </a:r>
            </a:p>
            <a:p>
              <a:r>
                <a:rPr lang="en-US" sz="1400" dirty="0"/>
                <a:t>         // Processing section: processing statements</a:t>
              </a:r>
            </a:p>
            <a:p>
              <a:r>
                <a:rPr lang="en-US" sz="1400" dirty="0">
                  <a:solidFill>
                    <a:srgbClr val="0000FF"/>
                  </a:solidFill>
                </a:rPr>
                <a:t>	</a:t>
              </a:r>
              <a:r>
                <a:rPr lang="en-US" sz="1400" dirty="0">
                  <a:solidFill>
                    <a:srgbClr val="00B0F0"/>
                  </a:solidFill>
                </a:rPr>
                <a:t>if</a:t>
              </a:r>
              <a:r>
                <a:rPr lang="en-US" sz="1400" dirty="0">
                  <a:solidFill>
                    <a:srgbClr val="0000FF"/>
                  </a:solidFill>
                </a:rPr>
                <a:t> (salary &gt; 5000.0)		</a:t>
              </a:r>
              <a:r>
                <a:rPr lang="en-US" sz="1400" dirty="0">
                  <a:solidFill>
                    <a:srgbClr val="00B050"/>
                  </a:solidFill>
                </a:rPr>
                <a:t>// salary is double</a:t>
              </a:r>
              <a:r>
                <a:rPr lang="en-US" sz="1400" dirty="0">
                  <a:solidFill>
                    <a:srgbClr val="0000FF"/>
                  </a:solidFill>
                </a:rPr>
                <a:t> </a:t>
              </a:r>
            </a:p>
            <a:p>
              <a:r>
                <a:rPr lang="en-US" sz="1400" dirty="0">
                  <a:solidFill>
                    <a:srgbClr val="0000FF"/>
                  </a:solidFill>
                </a:rPr>
                <a:t>	    </a:t>
              </a:r>
              <a:r>
                <a:rPr lang="en-US" sz="1400" dirty="0" err="1">
                  <a:solidFill>
                    <a:srgbClr val="0000FF"/>
                  </a:solidFill>
                </a:rPr>
                <a:t>netSalary</a:t>
              </a:r>
              <a:r>
                <a:rPr lang="en-US" sz="1400" dirty="0">
                  <a:solidFill>
                    <a:srgbClr val="0000FF"/>
                  </a:solidFill>
                </a:rPr>
                <a:t> = 0.8 * salary;</a:t>
              </a:r>
            </a:p>
            <a:p>
              <a:r>
                <a:rPr lang="en-US" sz="1400" dirty="0">
                  <a:solidFill>
                    <a:srgbClr val="0000FF"/>
                  </a:solidFill>
                </a:rPr>
                <a:t>                 </a:t>
              </a:r>
              <a:r>
                <a:rPr lang="en-US" sz="1400" dirty="0">
                  <a:solidFill>
                    <a:srgbClr val="00B0F0"/>
                  </a:solidFill>
                </a:rPr>
                <a:t>else</a:t>
              </a:r>
            </a:p>
            <a:p>
              <a:r>
                <a:rPr lang="en-US" sz="1400" dirty="0">
                  <a:solidFill>
                    <a:srgbClr val="0000FF"/>
                  </a:solidFill>
                </a:rPr>
                <a:t>	    </a:t>
              </a:r>
              <a:r>
                <a:rPr lang="en-US" sz="1400" dirty="0" err="1">
                  <a:solidFill>
                    <a:srgbClr val="0000FF"/>
                  </a:solidFill>
                </a:rPr>
                <a:t>netSalary</a:t>
              </a:r>
              <a:r>
                <a:rPr lang="en-US" sz="1400" dirty="0">
                  <a:solidFill>
                    <a:srgbClr val="0000FF"/>
                  </a:solidFill>
                </a:rPr>
                <a:t> = 0.75 * salary;</a:t>
              </a:r>
            </a:p>
            <a:p>
              <a:r>
                <a:rPr lang="en-US" sz="1400" dirty="0"/>
                <a:t>         // Output section: display program output</a:t>
              </a:r>
            </a:p>
            <a:p>
              <a:r>
                <a:rPr lang="en-US" sz="1400" dirty="0">
                  <a:solidFill>
                    <a:srgbClr val="0000FF"/>
                  </a:solidFill>
                </a:rPr>
                <a:t>	</a:t>
              </a:r>
              <a:r>
                <a:rPr lang="en-US" sz="1400" dirty="0" err="1">
                  <a:solidFill>
                    <a:srgbClr val="0000FF"/>
                  </a:solidFill>
                </a:rPr>
                <a:t>System.out.printf</a:t>
              </a:r>
              <a:r>
                <a:rPr lang="en-US" sz="1400" dirty="0">
                  <a:solidFill>
                    <a:srgbClr val="0000FF"/>
                  </a:solidFill>
                </a:rPr>
                <a:t> (“Net Salary = %.2f“, </a:t>
              </a:r>
              <a:r>
                <a:rPr lang="en-US" sz="1400" dirty="0" err="1">
                  <a:solidFill>
                    <a:srgbClr val="0000FF"/>
                  </a:solidFill>
                </a:rPr>
                <a:t>netSalary</a:t>
              </a:r>
              <a:r>
                <a:rPr lang="en-US" sz="1400" dirty="0">
                  <a:solidFill>
                    <a:srgbClr val="0000FF"/>
                  </a:solidFill>
                </a:rPr>
                <a:t>); </a:t>
              </a:r>
              <a:r>
                <a:rPr lang="en-US" sz="1400" dirty="0">
                  <a:solidFill>
                    <a:srgbClr val="00B050"/>
                  </a:solidFill>
                </a:rPr>
                <a:t>//2 digits after decimal point</a:t>
              </a:r>
            </a:p>
            <a:p>
              <a:r>
                <a:rPr lang="en-US" sz="1400" dirty="0">
                  <a:solidFill>
                    <a:srgbClr val="0000FF"/>
                  </a:solidFill>
                </a:rPr>
                <a:t>      } </a:t>
              </a:r>
              <a:r>
                <a:rPr lang="en-US" sz="1400" dirty="0"/>
                <a:t>// end main</a:t>
              </a:r>
            </a:p>
            <a:p>
              <a:r>
                <a:rPr lang="en-US" sz="1400" dirty="0">
                  <a:solidFill>
                    <a:srgbClr val="0000FF"/>
                  </a:solidFill>
                </a:rPr>
                <a:t>} </a:t>
              </a:r>
              <a:r>
                <a:rPr lang="en-US" sz="1400" dirty="0"/>
                <a:t>// end class</a:t>
              </a:r>
            </a:p>
          </p:txBody>
        </p:sp>
        <p:sp>
          <p:nvSpPr>
            <p:cNvPr id="22" name="TextBox 21"/>
            <p:cNvSpPr txBox="1"/>
            <p:nvPr/>
          </p:nvSpPr>
          <p:spPr>
            <a:xfrm>
              <a:off x="323528" y="1236822"/>
              <a:ext cx="576064" cy="4543731"/>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p:txBody>
        </p:sp>
      </p:gr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260</a:t>
            </a:fld>
            <a:endParaRPr lang="en-US"/>
          </a:p>
        </p:txBody>
      </p:sp>
      <p:sp>
        <p:nvSpPr>
          <p:cNvPr id="14" name="Rectangle 13"/>
          <p:cNvSpPr/>
          <p:nvPr/>
        </p:nvSpPr>
        <p:spPr>
          <a:xfrm>
            <a:off x="899592" y="4365104"/>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99592" y="4581128"/>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99592" y="4797152"/>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99592" y="501317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0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8" grpId="0" animBg="1"/>
      <p:bldP spid="19" grpId="0" animBg="1"/>
      <p:bldP spid="23"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single statement - PROGRAM  : CASE 1 (TRUE)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261</a:t>
            </a:fld>
            <a:endParaRPr lang="en-US"/>
          </a:p>
        </p:txBody>
      </p:sp>
      <p:grpSp>
        <p:nvGrpSpPr>
          <p:cNvPr id="2" name="Group 9"/>
          <p:cNvGrpSpPr/>
          <p:nvPr/>
        </p:nvGrpSpPr>
        <p:grpSpPr>
          <a:xfrm>
            <a:off x="650334" y="1925541"/>
            <a:ext cx="8314155" cy="523220"/>
            <a:chOff x="1029207" y="1236822"/>
            <a:chExt cx="7143193" cy="523220"/>
          </a:xfrm>
        </p:grpSpPr>
        <p:sp>
          <p:nvSpPr>
            <p:cNvPr id="11" name="TextBox 10"/>
            <p:cNvSpPr txBox="1"/>
            <p:nvPr/>
          </p:nvSpPr>
          <p:spPr>
            <a:xfrm>
              <a:off x="1249811" y="1236822"/>
              <a:ext cx="6922589"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employee’s salary</a:t>
              </a:r>
            </a:p>
            <a:p>
              <a:r>
                <a:rPr lang="en-US" sz="1400" dirty="0">
                  <a:solidFill>
                    <a:srgbClr val="FFC000"/>
                  </a:solidFill>
                </a:rPr>
                <a:t>6000</a:t>
              </a:r>
              <a:r>
                <a:rPr lang="en-US" sz="1400" dirty="0">
                  <a:solidFill>
                    <a:schemeClr val="bg1"/>
                  </a:solidFill>
                </a:rPr>
                <a:t>_</a:t>
              </a:r>
            </a:p>
          </p:txBody>
        </p:sp>
        <p:sp>
          <p:nvSpPr>
            <p:cNvPr id="12" name="TextBox 11"/>
            <p:cNvSpPr txBox="1"/>
            <p:nvPr/>
          </p:nvSpPr>
          <p:spPr>
            <a:xfrm>
              <a:off x="1029207"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grpSp>
        <p:nvGrpSpPr>
          <p:cNvPr id="3" name="Group 35"/>
          <p:cNvGrpSpPr/>
          <p:nvPr/>
        </p:nvGrpSpPr>
        <p:grpSpPr>
          <a:xfrm>
            <a:off x="254823" y="1268760"/>
            <a:ext cx="8709665" cy="614972"/>
            <a:chOff x="390814" y="2665859"/>
            <a:chExt cx="7781586" cy="578273"/>
          </a:xfrm>
        </p:grpSpPr>
        <p:sp>
          <p:nvSpPr>
            <p:cNvPr id="37" name="TextBox 36"/>
            <p:cNvSpPr txBox="1"/>
            <p:nvPr/>
          </p:nvSpPr>
          <p:spPr>
            <a:xfrm>
              <a:off x="971600" y="2665859"/>
              <a:ext cx="7200800" cy="549878"/>
            </a:xfrm>
            <a:prstGeom prst="rect">
              <a:avLst/>
            </a:prstGeom>
            <a:solidFill>
              <a:schemeClr val="bg2"/>
            </a:solidFill>
            <a:ln w="28575" cap="rnd" cmpd="thickThin">
              <a:solidFill>
                <a:srgbClr val="0000FF"/>
              </a:solidFill>
            </a:ln>
          </p:spPr>
          <p:txBody>
            <a:bodyPr wrap="square" rtlCol="0">
              <a:spAutoFit/>
            </a:bodyPr>
            <a:lstStyle/>
            <a:p>
              <a:r>
                <a:rPr lang="en-US" sz="1600" dirty="0"/>
                <a:t>	</a:t>
              </a:r>
              <a:r>
                <a:rPr lang="en-US" sz="1600" dirty="0" err="1">
                  <a:solidFill>
                    <a:srgbClr val="0000FF"/>
                  </a:solidFill>
                </a:rPr>
                <a:t>System.out.println</a:t>
              </a:r>
              <a:r>
                <a:rPr lang="en-US" sz="1600" dirty="0">
                  <a:solidFill>
                    <a:srgbClr val="0000FF"/>
                  </a:solidFill>
                </a:rPr>
                <a:t> (“Enter employee’s salary”);   </a:t>
              </a:r>
              <a:r>
                <a:rPr lang="en-US" sz="1600" dirty="0">
                  <a:solidFill>
                    <a:srgbClr val="00B050"/>
                  </a:solidFill>
                </a:rPr>
                <a:t>//prompt</a:t>
              </a:r>
            </a:p>
            <a:p>
              <a:r>
                <a:rPr lang="en-US" sz="1600" dirty="0">
                  <a:solidFill>
                    <a:srgbClr val="0000FF"/>
                  </a:solidFill>
                </a:rPr>
                <a:t>	score = </a:t>
              </a:r>
              <a:r>
                <a:rPr lang="en-US" sz="1600" dirty="0" err="1">
                  <a:solidFill>
                    <a:srgbClr val="0000FF"/>
                  </a:solidFill>
                </a:rPr>
                <a:t>console.</a:t>
              </a:r>
              <a:r>
                <a:rPr lang="en-US" sz="1600" dirty="0" err="1">
                  <a:solidFill>
                    <a:srgbClr val="00B050"/>
                  </a:solidFill>
                </a:rPr>
                <a:t>nextDouble</a:t>
              </a:r>
              <a:r>
                <a:rPr lang="en-US" sz="1600" dirty="0">
                  <a:solidFill>
                    <a:srgbClr val="00B050"/>
                  </a:solidFill>
                </a:rPr>
                <a:t>()</a:t>
              </a:r>
              <a:r>
                <a:rPr lang="en-US" sz="1600" dirty="0">
                  <a:solidFill>
                    <a:srgbClr val="0000FF"/>
                  </a:solidFill>
                </a:rPr>
                <a:t>;</a:t>
              </a:r>
            </a:p>
          </p:txBody>
        </p:sp>
        <p:sp>
          <p:nvSpPr>
            <p:cNvPr id="38" name="TextBox 37"/>
            <p:cNvSpPr txBox="1"/>
            <p:nvPr/>
          </p:nvSpPr>
          <p:spPr>
            <a:xfrm>
              <a:off x="390814" y="2694254"/>
              <a:ext cx="576064" cy="549878"/>
            </a:xfrm>
            <a:prstGeom prst="rect">
              <a:avLst/>
            </a:prstGeom>
            <a:noFill/>
          </p:spPr>
          <p:txBody>
            <a:bodyPr wrap="square" rtlCol="0">
              <a:spAutoFit/>
            </a:bodyPr>
            <a:lstStyle/>
            <a:p>
              <a:pPr algn="r"/>
              <a:r>
                <a:rPr lang="en-US" sz="1600" dirty="0">
                  <a:solidFill>
                    <a:srgbClr val="FF0000"/>
                  </a:solidFill>
                </a:rPr>
                <a:t>12</a:t>
              </a:r>
            </a:p>
            <a:p>
              <a:pPr algn="r"/>
              <a:r>
                <a:rPr lang="en-US" sz="1600" dirty="0">
                  <a:solidFill>
                    <a:srgbClr val="FF0000"/>
                  </a:solidFill>
                </a:rPr>
                <a:t>13</a:t>
              </a:r>
            </a:p>
          </p:txBody>
        </p:sp>
      </p:grpSp>
      <p:grpSp>
        <p:nvGrpSpPr>
          <p:cNvPr id="6" name="Group 29"/>
          <p:cNvGrpSpPr/>
          <p:nvPr/>
        </p:nvGrpSpPr>
        <p:grpSpPr>
          <a:xfrm>
            <a:off x="254823" y="2537608"/>
            <a:ext cx="8709665" cy="1077219"/>
            <a:chOff x="390814" y="1236822"/>
            <a:chExt cx="7781586" cy="1012934"/>
          </a:xfrm>
        </p:grpSpPr>
        <p:sp>
          <p:nvSpPr>
            <p:cNvPr id="31" name="TextBox 30"/>
            <p:cNvSpPr txBox="1"/>
            <p:nvPr/>
          </p:nvSpPr>
          <p:spPr>
            <a:xfrm>
              <a:off x="971600" y="1236823"/>
              <a:ext cx="7200800" cy="1012933"/>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00FF"/>
                  </a:solidFill>
                </a:rPr>
                <a:t>	</a:t>
              </a:r>
              <a:r>
                <a:rPr lang="en-US" sz="1600" dirty="0">
                  <a:solidFill>
                    <a:srgbClr val="00B0F0"/>
                  </a:solidFill>
                </a:rPr>
                <a:t>if</a:t>
              </a:r>
              <a:r>
                <a:rPr lang="en-US" sz="1600" dirty="0">
                  <a:solidFill>
                    <a:srgbClr val="0000FF"/>
                  </a:solidFill>
                </a:rPr>
                <a:t> (salary &gt; 5000.0)		</a:t>
              </a:r>
              <a:r>
                <a:rPr lang="en-US" sz="1600" dirty="0">
                  <a:solidFill>
                    <a:srgbClr val="00B050"/>
                  </a:solidFill>
                </a:rPr>
                <a:t>// salary is double</a:t>
              </a:r>
              <a:r>
                <a:rPr lang="en-US" sz="1600" dirty="0">
                  <a:solidFill>
                    <a:srgbClr val="0000FF"/>
                  </a:solidFill>
                </a:rPr>
                <a:t> </a:t>
              </a:r>
            </a:p>
            <a:p>
              <a:r>
                <a:rPr lang="en-US" sz="1600" dirty="0">
                  <a:solidFill>
                    <a:srgbClr val="0000FF"/>
                  </a:solidFill>
                </a:rPr>
                <a:t>	    </a:t>
              </a:r>
              <a:r>
                <a:rPr lang="en-US" sz="1600" dirty="0" err="1">
                  <a:solidFill>
                    <a:srgbClr val="0000FF"/>
                  </a:solidFill>
                </a:rPr>
                <a:t>netSalary</a:t>
              </a:r>
              <a:r>
                <a:rPr lang="en-US" sz="1600" dirty="0">
                  <a:solidFill>
                    <a:srgbClr val="0000FF"/>
                  </a:solidFill>
                </a:rPr>
                <a:t> = 0.8 * salary;		</a:t>
              </a:r>
              <a:r>
                <a:rPr lang="en-US" sz="1600" dirty="0">
                  <a:solidFill>
                    <a:srgbClr val="00B050"/>
                  </a:solidFill>
                </a:rPr>
                <a:t>//condition is true</a:t>
              </a:r>
            </a:p>
            <a:p>
              <a:r>
                <a:rPr lang="en-US" sz="1600" dirty="0">
                  <a:solidFill>
                    <a:srgbClr val="0000FF"/>
                  </a:solidFill>
                </a:rPr>
                <a:t>	</a:t>
              </a:r>
              <a:r>
                <a:rPr lang="en-US" sz="1600" dirty="0">
                  <a:solidFill>
                    <a:srgbClr val="00B0F0"/>
                  </a:solidFill>
                </a:rPr>
                <a:t>else</a:t>
              </a:r>
            </a:p>
            <a:p>
              <a:r>
                <a:rPr lang="en-US" sz="1600" dirty="0">
                  <a:solidFill>
                    <a:srgbClr val="0000FF"/>
                  </a:solidFill>
                </a:rPr>
                <a:t>	    </a:t>
              </a:r>
              <a:r>
                <a:rPr lang="en-US" sz="1600" dirty="0" err="1">
                  <a:solidFill>
                    <a:srgbClr val="0000FF"/>
                  </a:solidFill>
                </a:rPr>
                <a:t>netSalary</a:t>
              </a:r>
              <a:r>
                <a:rPr lang="en-US" sz="1600" dirty="0">
                  <a:solidFill>
                    <a:srgbClr val="0000FF"/>
                  </a:solidFill>
                </a:rPr>
                <a:t> = 0.75 * salary;</a:t>
              </a:r>
              <a:endParaRPr lang="en-US" sz="1600" dirty="0">
                <a:solidFill>
                  <a:srgbClr val="00B050"/>
                </a:solidFill>
              </a:endParaRPr>
            </a:p>
          </p:txBody>
        </p:sp>
        <p:sp>
          <p:nvSpPr>
            <p:cNvPr id="33" name="TextBox 32"/>
            <p:cNvSpPr txBox="1"/>
            <p:nvPr/>
          </p:nvSpPr>
          <p:spPr>
            <a:xfrm>
              <a:off x="390814" y="1236822"/>
              <a:ext cx="576064" cy="1012933"/>
            </a:xfrm>
            <a:prstGeom prst="rect">
              <a:avLst/>
            </a:prstGeom>
            <a:noFill/>
          </p:spPr>
          <p:txBody>
            <a:bodyPr wrap="square" rtlCol="0">
              <a:spAutoFit/>
            </a:bodyPr>
            <a:lstStyle/>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p:txBody>
        </p:sp>
      </p:grpSp>
      <p:grpSp>
        <p:nvGrpSpPr>
          <p:cNvPr id="7" name="Group 33"/>
          <p:cNvGrpSpPr/>
          <p:nvPr/>
        </p:nvGrpSpPr>
        <p:grpSpPr>
          <a:xfrm>
            <a:off x="650333" y="3645024"/>
            <a:ext cx="8314155" cy="523220"/>
            <a:chOff x="1029207" y="1236822"/>
            <a:chExt cx="7143193" cy="523220"/>
          </a:xfrm>
        </p:grpSpPr>
        <p:sp>
          <p:nvSpPr>
            <p:cNvPr id="39" name="TextBox 38"/>
            <p:cNvSpPr txBox="1"/>
            <p:nvPr/>
          </p:nvSpPr>
          <p:spPr>
            <a:xfrm>
              <a:off x="1249811" y="1236822"/>
              <a:ext cx="6922589"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employee’s salary</a:t>
              </a:r>
            </a:p>
            <a:p>
              <a:r>
                <a:rPr lang="en-US" sz="1400" dirty="0">
                  <a:solidFill>
                    <a:srgbClr val="FFC000"/>
                  </a:solidFill>
                </a:rPr>
                <a:t>6000</a:t>
              </a:r>
              <a:r>
                <a:rPr lang="en-US" sz="1400" dirty="0">
                  <a:solidFill>
                    <a:schemeClr val="bg1"/>
                  </a:solidFill>
                </a:rPr>
                <a:t>_</a:t>
              </a:r>
            </a:p>
          </p:txBody>
        </p:sp>
        <p:sp>
          <p:nvSpPr>
            <p:cNvPr id="40" name="TextBox 39"/>
            <p:cNvSpPr txBox="1"/>
            <p:nvPr/>
          </p:nvSpPr>
          <p:spPr>
            <a:xfrm>
              <a:off x="1029207"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grpSp>
        <p:nvGrpSpPr>
          <p:cNvPr id="8" name="Group 40"/>
          <p:cNvGrpSpPr/>
          <p:nvPr/>
        </p:nvGrpSpPr>
        <p:grpSpPr>
          <a:xfrm>
            <a:off x="260108" y="4221088"/>
            <a:ext cx="8632371" cy="338554"/>
            <a:chOff x="396131" y="1236822"/>
            <a:chExt cx="7776269" cy="318351"/>
          </a:xfrm>
        </p:grpSpPr>
        <p:sp>
          <p:nvSpPr>
            <p:cNvPr id="48" name="TextBox 47"/>
            <p:cNvSpPr txBox="1"/>
            <p:nvPr/>
          </p:nvSpPr>
          <p:spPr>
            <a:xfrm>
              <a:off x="971600" y="1236822"/>
              <a:ext cx="7200800" cy="318351"/>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00FF"/>
                  </a:solidFill>
                </a:rPr>
                <a:t>	</a:t>
              </a:r>
              <a:r>
                <a:rPr lang="en-US" sz="1600" dirty="0" err="1">
                  <a:solidFill>
                    <a:srgbClr val="0000FF"/>
                  </a:solidFill>
                </a:rPr>
                <a:t>System.out.printf</a:t>
              </a:r>
              <a:r>
                <a:rPr lang="en-US" sz="1600" dirty="0">
                  <a:solidFill>
                    <a:srgbClr val="0000FF"/>
                  </a:solidFill>
                </a:rPr>
                <a:t> (“Net Salary = %.2f“, </a:t>
              </a:r>
              <a:r>
                <a:rPr lang="en-US" sz="1600" dirty="0" err="1">
                  <a:solidFill>
                    <a:srgbClr val="0000FF"/>
                  </a:solidFill>
                </a:rPr>
                <a:t>netSalary</a:t>
              </a:r>
              <a:r>
                <a:rPr lang="en-US" sz="1600" dirty="0">
                  <a:solidFill>
                    <a:srgbClr val="0000FF"/>
                  </a:solidFill>
                </a:rPr>
                <a:t>); </a:t>
              </a:r>
              <a:r>
                <a:rPr lang="en-US" sz="1600" dirty="0">
                  <a:solidFill>
                    <a:srgbClr val="00B050"/>
                  </a:solidFill>
                </a:rPr>
                <a:t>//output line 3</a:t>
              </a:r>
              <a:r>
                <a:rPr lang="en-US" sz="1600" dirty="0">
                  <a:solidFill>
                    <a:srgbClr val="0000FF"/>
                  </a:solidFill>
                </a:rPr>
                <a:t> </a:t>
              </a:r>
              <a:endParaRPr lang="en-US" sz="1600" dirty="0">
                <a:solidFill>
                  <a:srgbClr val="00B050"/>
                </a:solidFill>
              </a:endParaRPr>
            </a:p>
          </p:txBody>
        </p:sp>
        <p:sp>
          <p:nvSpPr>
            <p:cNvPr id="49" name="TextBox 48"/>
            <p:cNvSpPr txBox="1"/>
            <p:nvPr/>
          </p:nvSpPr>
          <p:spPr>
            <a:xfrm>
              <a:off x="396131" y="1236822"/>
              <a:ext cx="576064" cy="318350"/>
            </a:xfrm>
            <a:prstGeom prst="rect">
              <a:avLst/>
            </a:prstGeom>
            <a:noFill/>
          </p:spPr>
          <p:txBody>
            <a:bodyPr wrap="square" rtlCol="0">
              <a:spAutoFit/>
            </a:bodyPr>
            <a:lstStyle/>
            <a:p>
              <a:pPr algn="r"/>
              <a:r>
                <a:rPr lang="en-US" sz="1600" dirty="0">
                  <a:solidFill>
                    <a:srgbClr val="FF0000"/>
                  </a:solidFill>
                </a:rPr>
                <a:t>20</a:t>
              </a:r>
            </a:p>
          </p:txBody>
        </p:sp>
      </p:grpSp>
      <p:grpSp>
        <p:nvGrpSpPr>
          <p:cNvPr id="9" name="Group 49"/>
          <p:cNvGrpSpPr/>
          <p:nvPr/>
        </p:nvGrpSpPr>
        <p:grpSpPr>
          <a:xfrm>
            <a:off x="650335" y="4631649"/>
            <a:ext cx="8242144" cy="760151"/>
            <a:chOff x="650335" y="4055585"/>
            <a:chExt cx="8242144" cy="760151"/>
          </a:xfrm>
        </p:grpSpPr>
        <p:sp>
          <p:nvSpPr>
            <p:cNvPr id="51" name="TextBox 50"/>
            <p:cNvSpPr txBox="1"/>
            <p:nvPr/>
          </p:nvSpPr>
          <p:spPr>
            <a:xfrm>
              <a:off x="904877" y="4055585"/>
              <a:ext cx="7987602"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employee’s salary</a:t>
              </a:r>
            </a:p>
            <a:p>
              <a:r>
                <a:rPr lang="en-US" sz="1400" dirty="0">
                  <a:solidFill>
                    <a:srgbClr val="FFC000"/>
                  </a:solidFill>
                </a:rPr>
                <a:t>6000</a:t>
              </a:r>
              <a:endParaRPr lang="en-US" sz="1400" dirty="0">
                <a:solidFill>
                  <a:schemeClr val="bg1"/>
                </a:solidFill>
              </a:endParaRPr>
            </a:p>
            <a:p>
              <a:r>
                <a:rPr lang="en-US" sz="1400" dirty="0">
                  <a:solidFill>
                    <a:schemeClr val="bg1"/>
                  </a:solidFill>
                </a:rPr>
                <a:t>Net Salary = 4800.00_</a:t>
              </a:r>
            </a:p>
          </p:txBody>
        </p:sp>
        <p:sp>
          <p:nvSpPr>
            <p:cNvPr id="52" name="TextBox 51"/>
            <p:cNvSpPr txBox="1"/>
            <p:nvPr/>
          </p:nvSpPr>
          <p:spPr>
            <a:xfrm>
              <a:off x="650335" y="4077072"/>
              <a:ext cx="251436"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Tree>
    <p:extLst>
      <p:ext uri="{BB962C8B-B14F-4D97-AF65-F5344CB8AC3E}">
        <p14:creationId xmlns:p14="http://schemas.microsoft.com/office/powerpoint/2010/main" val="139198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par>
                                <p:cTn id="27" presetID="2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 a single statement - PROGRAM  : CASE 2 (FALSE)</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if…else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262</a:t>
            </a:fld>
            <a:endParaRPr lang="en-US"/>
          </a:p>
        </p:txBody>
      </p:sp>
      <p:grpSp>
        <p:nvGrpSpPr>
          <p:cNvPr id="2" name="Group 9"/>
          <p:cNvGrpSpPr/>
          <p:nvPr/>
        </p:nvGrpSpPr>
        <p:grpSpPr>
          <a:xfrm>
            <a:off x="650334" y="1925541"/>
            <a:ext cx="8314155" cy="523220"/>
            <a:chOff x="1029207" y="1236822"/>
            <a:chExt cx="7143193" cy="523220"/>
          </a:xfrm>
        </p:grpSpPr>
        <p:sp>
          <p:nvSpPr>
            <p:cNvPr id="11" name="TextBox 10"/>
            <p:cNvSpPr txBox="1"/>
            <p:nvPr/>
          </p:nvSpPr>
          <p:spPr>
            <a:xfrm>
              <a:off x="1249811" y="1236822"/>
              <a:ext cx="6922589"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employee’s salary</a:t>
              </a:r>
            </a:p>
            <a:p>
              <a:r>
                <a:rPr lang="en-US" sz="1400" dirty="0">
                  <a:solidFill>
                    <a:srgbClr val="FFC000"/>
                  </a:solidFill>
                </a:rPr>
                <a:t>2500.0</a:t>
              </a:r>
              <a:r>
                <a:rPr lang="en-US" sz="1400" dirty="0">
                  <a:solidFill>
                    <a:schemeClr val="bg1"/>
                  </a:solidFill>
                </a:rPr>
                <a:t>_</a:t>
              </a:r>
            </a:p>
          </p:txBody>
        </p:sp>
        <p:sp>
          <p:nvSpPr>
            <p:cNvPr id="12" name="TextBox 11"/>
            <p:cNvSpPr txBox="1"/>
            <p:nvPr/>
          </p:nvSpPr>
          <p:spPr>
            <a:xfrm>
              <a:off x="1029207"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grpSp>
        <p:nvGrpSpPr>
          <p:cNvPr id="3" name="Group 35"/>
          <p:cNvGrpSpPr/>
          <p:nvPr/>
        </p:nvGrpSpPr>
        <p:grpSpPr>
          <a:xfrm>
            <a:off x="254823" y="1268760"/>
            <a:ext cx="8709665" cy="614972"/>
            <a:chOff x="390814" y="2665859"/>
            <a:chExt cx="7781586" cy="578273"/>
          </a:xfrm>
        </p:grpSpPr>
        <p:sp>
          <p:nvSpPr>
            <p:cNvPr id="37" name="TextBox 36"/>
            <p:cNvSpPr txBox="1"/>
            <p:nvPr/>
          </p:nvSpPr>
          <p:spPr>
            <a:xfrm>
              <a:off x="971600" y="2665859"/>
              <a:ext cx="7200800" cy="549878"/>
            </a:xfrm>
            <a:prstGeom prst="rect">
              <a:avLst/>
            </a:prstGeom>
            <a:solidFill>
              <a:schemeClr val="bg2"/>
            </a:solidFill>
            <a:ln w="28575" cap="rnd" cmpd="thickThin">
              <a:solidFill>
                <a:srgbClr val="0000FF"/>
              </a:solidFill>
            </a:ln>
          </p:spPr>
          <p:txBody>
            <a:bodyPr wrap="square" rtlCol="0">
              <a:spAutoFit/>
            </a:bodyPr>
            <a:lstStyle/>
            <a:p>
              <a:r>
                <a:rPr lang="en-US" sz="1600" dirty="0"/>
                <a:t>	</a:t>
              </a:r>
              <a:r>
                <a:rPr lang="en-US" sz="1600" dirty="0" err="1">
                  <a:solidFill>
                    <a:srgbClr val="0000FF"/>
                  </a:solidFill>
                </a:rPr>
                <a:t>System.out.println</a:t>
              </a:r>
              <a:r>
                <a:rPr lang="en-US" sz="1600" dirty="0">
                  <a:solidFill>
                    <a:srgbClr val="0000FF"/>
                  </a:solidFill>
                </a:rPr>
                <a:t> (“Enter employee’s salary”);   </a:t>
              </a:r>
              <a:r>
                <a:rPr lang="en-US" sz="1600" dirty="0">
                  <a:solidFill>
                    <a:srgbClr val="00B050"/>
                  </a:solidFill>
                </a:rPr>
                <a:t>//prompt</a:t>
              </a:r>
            </a:p>
            <a:p>
              <a:r>
                <a:rPr lang="en-US" sz="1600" dirty="0">
                  <a:solidFill>
                    <a:srgbClr val="0000FF"/>
                  </a:solidFill>
                </a:rPr>
                <a:t>	score = </a:t>
              </a:r>
              <a:r>
                <a:rPr lang="en-US" sz="1600" dirty="0" err="1">
                  <a:solidFill>
                    <a:srgbClr val="0000FF"/>
                  </a:solidFill>
                </a:rPr>
                <a:t>console.</a:t>
              </a:r>
              <a:r>
                <a:rPr lang="en-US" sz="1600" dirty="0" err="1">
                  <a:solidFill>
                    <a:srgbClr val="00B050"/>
                  </a:solidFill>
                </a:rPr>
                <a:t>nextDouble</a:t>
              </a:r>
              <a:r>
                <a:rPr lang="en-US" sz="1600" dirty="0">
                  <a:solidFill>
                    <a:srgbClr val="00B050"/>
                  </a:solidFill>
                </a:rPr>
                <a:t>()</a:t>
              </a:r>
              <a:r>
                <a:rPr lang="en-US" sz="1600" dirty="0">
                  <a:solidFill>
                    <a:srgbClr val="0000FF"/>
                  </a:solidFill>
                </a:rPr>
                <a:t>;</a:t>
              </a:r>
            </a:p>
          </p:txBody>
        </p:sp>
        <p:sp>
          <p:nvSpPr>
            <p:cNvPr id="38" name="TextBox 37"/>
            <p:cNvSpPr txBox="1"/>
            <p:nvPr/>
          </p:nvSpPr>
          <p:spPr>
            <a:xfrm>
              <a:off x="390814" y="2694254"/>
              <a:ext cx="576064" cy="549878"/>
            </a:xfrm>
            <a:prstGeom prst="rect">
              <a:avLst/>
            </a:prstGeom>
            <a:noFill/>
          </p:spPr>
          <p:txBody>
            <a:bodyPr wrap="square" rtlCol="0">
              <a:spAutoFit/>
            </a:bodyPr>
            <a:lstStyle/>
            <a:p>
              <a:pPr algn="r"/>
              <a:r>
                <a:rPr lang="en-US" sz="1600" dirty="0">
                  <a:solidFill>
                    <a:srgbClr val="FF0000"/>
                  </a:solidFill>
                </a:rPr>
                <a:t>12</a:t>
              </a:r>
            </a:p>
            <a:p>
              <a:pPr algn="r"/>
              <a:r>
                <a:rPr lang="en-US" sz="1600" dirty="0">
                  <a:solidFill>
                    <a:srgbClr val="FF0000"/>
                  </a:solidFill>
                </a:rPr>
                <a:t>13</a:t>
              </a:r>
            </a:p>
          </p:txBody>
        </p:sp>
      </p:grpSp>
      <p:grpSp>
        <p:nvGrpSpPr>
          <p:cNvPr id="6" name="Group 29"/>
          <p:cNvGrpSpPr/>
          <p:nvPr/>
        </p:nvGrpSpPr>
        <p:grpSpPr>
          <a:xfrm>
            <a:off x="254823" y="2537608"/>
            <a:ext cx="8709665" cy="1323440"/>
            <a:chOff x="390814" y="1236822"/>
            <a:chExt cx="7781586" cy="1244461"/>
          </a:xfrm>
        </p:grpSpPr>
        <p:sp>
          <p:nvSpPr>
            <p:cNvPr id="31" name="TextBox 30"/>
            <p:cNvSpPr txBox="1"/>
            <p:nvPr/>
          </p:nvSpPr>
          <p:spPr>
            <a:xfrm>
              <a:off x="971600" y="1236823"/>
              <a:ext cx="7200800" cy="1244460"/>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00FF"/>
                  </a:solidFill>
                </a:rPr>
                <a:t>	</a:t>
              </a:r>
              <a:r>
                <a:rPr lang="en-US" sz="1600" dirty="0">
                  <a:solidFill>
                    <a:srgbClr val="00B0F0"/>
                  </a:solidFill>
                </a:rPr>
                <a:t>if</a:t>
              </a:r>
              <a:r>
                <a:rPr lang="en-US" sz="1600" dirty="0">
                  <a:solidFill>
                    <a:srgbClr val="0000FF"/>
                  </a:solidFill>
                </a:rPr>
                <a:t> (salary &gt; 5000.0)		</a:t>
              </a:r>
              <a:r>
                <a:rPr lang="en-US" sz="1600" dirty="0">
                  <a:solidFill>
                    <a:srgbClr val="00B050"/>
                  </a:solidFill>
                </a:rPr>
                <a:t>// salary is double</a:t>
              </a:r>
              <a:r>
                <a:rPr lang="en-US" sz="1600" dirty="0">
                  <a:solidFill>
                    <a:srgbClr val="0000FF"/>
                  </a:solidFill>
                </a:rPr>
                <a:t> </a:t>
              </a:r>
            </a:p>
            <a:p>
              <a:r>
                <a:rPr lang="en-US" sz="1600" dirty="0">
                  <a:solidFill>
                    <a:srgbClr val="0000FF"/>
                  </a:solidFill>
                </a:rPr>
                <a:t>	    </a:t>
              </a:r>
              <a:r>
                <a:rPr lang="en-US" sz="1600" dirty="0" err="1">
                  <a:solidFill>
                    <a:srgbClr val="0000FF"/>
                  </a:solidFill>
                </a:rPr>
                <a:t>netSalary</a:t>
              </a:r>
              <a:r>
                <a:rPr lang="en-US" sz="1600" dirty="0">
                  <a:solidFill>
                    <a:srgbClr val="0000FF"/>
                  </a:solidFill>
                </a:rPr>
                <a:t> = 0.8 * salary;		</a:t>
              </a:r>
            </a:p>
            <a:p>
              <a:r>
                <a:rPr lang="en-US" sz="1600" dirty="0">
                  <a:solidFill>
                    <a:srgbClr val="0000FF"/>
                  </a:solidFill>
                </a:rPr>
                <a:t>	</a:t>
              </a:r>
              <a:r>
                <a:rPr lang="en-US" sz="1600" dirty="0">
                  <a:solidFill>
                    <a:srgbClr val="00B0F0"/>
                  </a:solidFill>
                </a:rPr>
                <a:t>else</a:t>
              </a:r>
            </a:p>
            <a:p>
              <a:r>
                <a:rPr lang="en-US" sz="1600" dirty="0">
                  <a:solidFill>
                    <a:srgbClr val="0000FF"/>
                  </a:solidFill>
                </a:rPr>
                <a:t>	    </a:t>
              </a:r>
              <a:r>
                <a:rPr lang="en-US" sz="1600" dirty="0" err="1">
                  <a:solidFill>
                    <a:srgbClr val="0000FF"/>
                  </a:solidFill>
                </a:rPr>
                <a:t>netSalary</a:t>
              </a:r>
              <a:r>
                <a:rPr lang="en-US" sz="1600" dirty="0">
                  <a:solidFill>
                    <a:srgbClr val="0000FF"/>
                  </a:solidFill>
                </a:rPr>
                <a:t> = 0.75 * salary;	</a:t>
              </a:r>
              <a:r>
                <a:rPr lang="en-US" sz="1600" dirty="0">
                  <a:solidFill>
                    <a:srgbClr val="00B050"/>
                  </a:solidFill>
                </a:rPr>
                <a:t>//condition is false</a:t>
              </a:r>
            </a:p>
            <a:p>
              <a:endParaRPr lang="en-US" sz="1600" dirty="0">
                <a:solidFill>
                  <a:srgbClr val="00B050"/>
                </a:solidFill>
              </a:endParaRPr>
            </a:p>
          </p:txBody>
        </p:sp>
        <p:sp>
          <p:nvSpPr>
            <p:cNvPr id="33" name="TextBox 32"/>
            <p:cNvSpPr txBox="1"/>
            <p:nvPr/>
          </p:nvSpPr>
          <p:spPr>
            <a:xfrm>
              <a:off x="390814" y="1236822"/>
              <a:ext cx="576064" cy="1012933"/>
            </a:xfrm>
            <a:prstGeom prst="rect">
              <a:avLst/>
            </a:prstGeom>
            <a:noFill/>
          </p:spPr>
          <p:txBody>
            <a:bodyPr wrap="square" rtlCol="0">
              <a:spAutoFit/>
            </a:bodyPr>
            <a:lstStyle/>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p:txBody>
        </p:sp>
      </p:grpSp>
      <p:grpSp>
        <p:nvGrpSpPr>
          <p:cNvPr id="7" name="Group 33"/>
          <p:cNvGrpSpPr/>
          <p:nvPr/>
        </p:nvGrpSpPr>
        <p:grpSpPr>
          <a:xfrm>
            <a:off x="650333" y="3645024"/>
            <a:ext cx="8314155" cy="523220"/>
            <a:chOff x="1029207" y="1236822"/>
            <a:chExt cx="7143193" cy="523220"/>
          </a:xfrm>
        </p:grpSpPr>
        <p:sp>
          <p:nvSpPr>
            <p:cNvPr id="39" name="TextBox 38"/>
            <p:cNvSpPr txBox="1"/>
            <p:nvPr/>
          </p:nvSpPr>
          <p:spPr>
            <a:xfrm>
              <a:off x="1249811" y="1236822"/>
              <a:ext cx="6922589"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employee’s salary</a:t>
              </a:r>
            </a:p>
            <a:p>
              <a:r>
                <a:rPr lang="en-US" sz="1400" dirty="0">
                  <a:solidFill>
                    <a:srgbClr val="FFC000"/>
                  </a:solidFill>
                </a:rPr>
                <a:t>2500.0</a:t>
              </a:r>
              <a:r>
                <a:rPr lang="en-US" sz="1400" dirty="0">
                  <a:solidFill>
                    <a:schemeClr val="bg1"/>
                  </a:solidFill>
                </a:rPr>
                <a:t>_</a:t>
              </a:r>
            </a:p>
          </p:txBody>
        </p:sp>
        <p:sp>
          <p:nvSpPr>
            <p:cNvPr id="40" name="TextBox 39"/>
            <p:cNvSpPr txBox="1"/>
            <p:nvPr/>
          </p:nvSpPr>
          <p:spPr>
            <a:xfrm>
              <a:off x="1029207"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grpSp>
        <p:nvGrpSpPr>
          <p:cNvPr id="8" name="Group 40"/>
          <p:cNvGrpSpPr/>
          <p:nvPr/>
        </p:nvGrpSpPr>
        <p:grpSpPr>
          <a:xfrm>
            <a:off x="260108" y="4221088"/>
            <a:ext cx="8632371" cy="338554"/>
            <a:chOff x="396131" y="1236822"/>
            <a:chExt cx="7776269" cy="318351"/>
          </a:xfrm>
        </p:grpSpPr>
        <p:sp>
          <p:nvSpPr>
            <p:cNvPr id="48" name="TextBox 47"/>
            <p:cNvSpPr txBox="1"/>
            <p:nvPr/>
          </p:nvSpPr>
          <p:spPr>
            <a:xfrm>
              <a:off x="971600" y="1236822"/>
              <a:ext cx="7200800" cy="318351"/>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00FF"/>
                  </a:solidFill>
                </a:rPr>
                <a:t>	</a:t>
              </a:r>
              <a:r>
                <a:rPr lang="en-US" sz="1600" dirty="0" err="1">
                  <a:solidFill>
                    <a:srgbClr val="0000FF"/>
                  </a:solidFill>
                </a:rPr>
                <a:t>System.out.printf</a:t>
              </a:r>
              <a:r>
                <a:rPr lang="en-US" sz="1600" dirty="0">
                  <a:solidFill>
                    <a:srgbClr val="0000FF"/>
                  </a:solidFill>
                </a:rPr>
                <a:t> (“Net Salary = %.2f“, </a:t>
              </a:r>
              <a:r>
                <a:rPr lang="en-US" sz="1600" dirty="0" err="1">
                  <a:solidFill>
                    <a:srgbClr val="0000FF"/>
                  </a:solidFill>
                </a:rPr>
                <a:t>netSalary</a:t>
              </a:r>
              <a:r>
                <a:rPr lang="en-US" sz="1600" dirty="0">
                  <a:solidFill>
                    <a:srgbClr val="0000FF"/>
                  </a:solidFill>
                </a:rPr>
                <a:t>); </a:t>
              </a:r>
              <a:r>
                <a:rPr lang="en-US" sz="1600" dirty="0">
                  <a:solidFill>
                    <a:srgbClr val="00B050"/>
                  </a:solidFill>
                </a:rPr>
                <a:t>//output line 3</a:t>
              </a:r>
              <a:r>
                <a:rPr lang="en-US" sz="1600" dirty="0">
                  <a:solidFill>
                    <a:srgbClr val="0000FF"/>
                  </a:solidFill>
                </a:rPr>
                <a:t> </a:t>
              </a:r>
              <a:endParaRPr lang="en-US" sz="1600" dirty="0">
                <a:solidFill>
                  <a:srgbClr val="00B050"/>
                </a:solidFill>
              </a:endParaRPr>
            </a:p>
          </p:txBody>
        </p:sp>
        <p:sp>
          <p:nvSpPr>
            <p:cNvPr id="49" name="TextBox 48"/>
            <p:cNvSpPr txBox="1"/>
            <p:nvPr/>
          </p:nvSpPr>
          <p:spPr>
            <a:xfrm>
              <a:off x="396131" y="1236822"/>
              <a:ext cx="576064" cy="318350"/>
            </a:xfrm>
            <a:prstGeom prst="rect">
              <a:avLst/>
            </a:prstGeom>
            <a:noFill/>
          </p:spPr>
          <p:txBody>
            <a:bodyPr wrap="square" rtlCol="0">
              <a:spAutoFit/>
            </a:bodyPr>
            <a:lstStyle/>
            <a:p>
              <a:pPr algn="r"/>
              <a:r>
                <a:rPr lang="en-US" sz="1600" dirty="0">
                  <a:solidFill>
                    <a:srgbClr val="FF0000"/>
                  </a:solidFill>
                </a:rPr>
                <a:t>20</a:t>
              </a:r>
            </a:p>
          </p:txBody>
        </p:sp>
      </p:grpSp>
      <p:grpSp>
        <p:nvGrpSpPr>
          <p:cNvPr id="9" name="Group 49"/>
          <p:cNvGrpSpPr/>
          <p:nvPr/>
        </p:nvGrpSpPr>
        <p:grpSpPr>
          <a:xfrm>
            <a:off x="650335" y="4631649"/>
            <a:ext cx="8242144" cy="760151"/>
            <a:chOff x="650335" y="4055585"/>
            <a:chExt cx="8242144" cy="760151"/>
          </a:xfrm>
        </p:grpSpPr>
        <p:sp>
          <p:nvSpPr>
            <p:cNvPr id="51" name="TextBox 50"/>
            <p:cNvSpPr txBox="1"/>
            <p:nvPr/>
          </p:nvSpPr>
          <p:spPr>
            <a:xfrm>
              <a:off x="904877" y="4055585"/>
              <a:ext cx="7987602"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Enter employee’s salary</a:t>
              </a:r>
            </a:p>
            <a:p>
              <a:r>
                <a:rPr lang="en-US" sz="1400" dirty="0">
                  <a:solidFill>
                    <a:srgbClr val="FFC000"/>
                  </a:solidFill>
                </a:rPr>
                <a:t>2500.0</a:t>
              </a:r>
              <a:endParaRPr lang="en-US" sz="1400" dirty="0">
                <a:solidFill>
                  <a:schemeClr val="bg1"/>
                </a:solidFill>
              </a:endParaRPr>
            </a:p>
            <a:p>
              <a:r>
                <a:rPr lang="en-US" sz="1400" dirty="0">
                  <a:solidFill>
                    <a:schemeClr val="bg1"/>
                  </a:solidFill>
                </a:rPr>
                <a:t>Net Salary = 1875.00_</a:t>
              </a:r>
            </a:p>
          </p:txBody>
        </p:sp>
        <p:sp>
          <p:nvSpPr>
            <p:cNvPr id="52" name="TextBox 51"/>
            <p:cNvSpPr txBox="1"/>
            <p:nvPr/>
          </p:nvSpPr>
          <p:spPr>
            <a:xfrm>
              <a:off x="650335" y="4077072"/>
              <a:ext cx="251436"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Tree>
    <p:extLst>
      <p:ext uri="{BB962C8B-B14F-4D97-AF65-F5344CB8AC3E}">
        <p14:creationId xmlns:p14="http://schemas.microsoft.com/office/powerpoint/2010/main" val="22936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par>
                                <p:cTn id="27" presetID="2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263</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switch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251520" y="1412776"/>
            <a:ext cx="8712968" cy="2664296"/>
          </a:xfrm>
          <a:prstGeom prst="roundRect">
            <a:avLst>
              <a:gd name="adj" fmla="val 4976"/>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Write a program that displays the following menu, then acts accordingly:</a:t>
            </a:r>
          </a:p>
          <a:p>
            <a:endParaRPr lang="en-US" i="1" dirty="0"/>
          </a:p>
          <a:p>
            <a:r>
              <a:rPr lang="en-US" b="1" i="1" dirty="0">
                <a:solidFill>
                  <a:srgbClr val="FFFF00"/>
                </a:solidFill>
              </a:rPr>
              <a:t>Enter your choice:</a:t>
            </a:r>
          </a:p>
          <a:p>
            <a:pPr marL="342900" indent="-342900">
              <a:buAutoNum type="arabicPeriod"/>
            </a:pPr>
            <a:r>
              <a:rPr lang="en-US" b="1" i="1" dirty="0">
                <a:solidFill>
                  <a:srgbClr val="FFFF00"/>
                </a:solidFill>
              </a:rPr>
              <a:t>Add two positive numbers</a:t>
            </a:r>
          </a:p>
          <a:p>
            <a:pPr marL="342900" indent="-342900">
              <a:buAutoNum type="arabicPeriod"/>
            </a:pPr>
            <a:r>
              <a:rPr lang="en-US" b="1" i="1" dirty="0">
                <a:solidFill>
                  <a:srgbClr val="FFFF00"/>
                </a:solidFill>
              </a:rPr>
              <a:t>Get the double of a positive number</a:t>
            </a:r>
          </a:p>
          <a:p>
            <a:pPr marL="342900" indent="-342900">
              <a:buAutoNum type="arabicPeriod"/>
            </a:pPr>
            <a:r>
              <a:rPr lang="en-US" b="1" i="1" dirty="0">
                <a:solidFill>
                  <a:srgbClr val="FFFF00"/>
                </a:solidFill>
              </a:rPr>
              <a:t>Get the square of a number</a:t>
            </a:r>
          </a:p>
          <a:p>
            <a:endParaRPr lang="en-US" i="1" dirty="0"/>
          </a:p>
          <a:p>
            <a:r>
              <a:rPr lang="en-US" dirty="0"/>
              <a:t>The program should give an error message for invalid inputs.</a:t>
            </a:r>
          </a:p>
        </p:txBody>
      </p:sp>
    </p:spTree>
    <p:custDataLst>
      <p:tags r:id="rId1"/>
    </p:custDataLst>
    <p:extLst>
      <p:ext uri="{BB962C8B-B14F-4D97-AF65-F5344CB8AC3E}">
        <p14:creationId xmlns:p14="http://schemas.microsoft.com/office/powerpoint/2010/main" val="5443497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264</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switch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79512" y="1400577"/>
            <a:ext cx="8784976" cy="3108543"/>
            <a:chOff x="323528" y="1236822"/>
            <a:chExt cx="7848872" cy="3007747"/>
          </a:xfrm>
        </p:grpSpPr>
        <p:sp>
          <p:nvSpPr>
            <p:cNvPr id="13" name="TextBox 12"/>
            <p:cNvSpPr txBox="1"/>
            <p:nvPr/>
          </p:nvSpPr>
          <p:spPr>
            <a:xfrm>
              <a:off x="971600" y="1236822"/>
              <a:ext cx="7200800" cy="3007746"/>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public static void </a:t>
              </a:r>
              <a:r>
                <a:rPr lang="en-US" sz="1400" dirty="0">
                  <a:solidFill>
                    <a:srgbClr val="0000FF"/>
                  </a:solidFill>
                </a:rPr>
                <a:t>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a:t>
              </a:r>
            </a:p>
            <a:p>
              <a:r>
                <a:rPr lang="en-US" sz="1400" dirty="0"/>
                <a:t>   //Declaration section</a:t>
              </a:r>
            </a:p>
            <a:p>
              <a:r>
                <a:rPr lang="en-US" sz="1400" dirty="0">
                  <a:solidFill>
                    <a:srgbClr val="0000FF"/>
                  </a:solidFill>
                </a:rPr>
                <a:t>   Scanner read = </a:t>
              </a:r>
              <a:r>
                <a:rPr lang="en-US" sz="1400" dirty="0">
                  <a:solidFill>
                    <a:srgbClr val="00B0F0"/>
                  </a:solidFill>
                </a:rPr>
                <a:t>new </a:t>
              </a:r>
              <a:r>
                <a:rPr lang="en-US" sz="1400" dirty="0">
                  <a:solidFill>
                    <a:srgbClr val="0000FF"/>
                  </a:solidFill>
                </a:rPr>
                <a:t>Scanner (System.in);</a:t>
              </a:r>
            </a:p>
            <a:p>
              <a:r>
                <a:rPr lang="en-US" sz="1400" dirty="0">
                  <a:solidFill>
                    <a:srgbClr val="0000FF"/>
                  </a:solidFill>
                </a:rPr>
                <a:t>   </a:t>
              </a:r>
              <a:r>
                <a:rPr lang="en-US" sz="1400" dirty="0" err="1">
                  <a:solidFill>
                    <a:srgbClr val="00B0F0"/>
                  </a:solidFill>
                </a:rPr>
                <a:t>int</a:t>
              </a:r>
              <a:r>
                <a:rPr lang="en-US" sz="1400" dirty="0">
                  <a:solidFill>
                    <a:srgbClr val="00B0F0"/>
                  </a:solidFill>
                </a:rPr>
                <a:t> </a:t>
              </a:r>
              <a:r>
                <a:rPr lang="en-US" sz="1400" dirty="0">
                  <a:solidFill>
                    <a:srgbClr val="0000FF"/>
                  </a:solidFill>
                </a:rPr>
                <a:t>choice, num1, num2, result = -1;</a:t>
              </a:r>
            </a:p>
            <a:p>
              <a:r>
                <a:rPr lang="en-US" sz="1400" dirty="0">
                  <a:solidFill>
                    <a:srgbClr val="0000FF"/>
                  </a:solidFill>
                </a:rPr>
                <a:t>   </a:t>
              </a:r>
              <a:r>
                <a:rPr lang="en-US" sz="1400" dirty="0">
                  <a:solidFill>
                    <a:srgbClr val="00B0F0"/>
                  </a:solidFill>
                </a:rPr>
                <a:t>String</a:t>
              </a:r>
              <a:r>
                <a:rPr lang="en-US" sz="1400" dirty="0">
                  <a:solidFill>
                    <a:srgbClr val="0000FF"/>
                  </a:solidFill>
                </a:rPr>
                <a:t> message = “Invalid input”;</a:t>
              </a:r>
            </a:p>
            <a:p>
              <a:r>
                <a:rPr lang="en-US" sz="1400" dirty="0"/>
                <a:t>   //input section</a:t>
              </a:r>
            </a:p>
            <a:p>
              <a:r>
                <a:rPr lang="en-US" sz="1400" dirty="0"/>
                <a:t>      //Display menu</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your choice:”);</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(“1. Add two positive numbers”);</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(“2. Get the double of a positive number”);</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(“3. Get the square of a number”);</a:t>
              </a:r>
            </a:p>
            <a:p>
              <a:r>
                <a:rPr lang="en-US" sz="1400" dirty="0">
                  <a:solidFill>
                    <a:srgbClr val="0000FF"/>
                  </a:solidFill>
                </a:rPr>
                <a:t>   choice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t>   //processing section</a:t>
              </a:r>
            </a:p>
          </p:txBody>
        </p:sp>
        <p:sp>
          <p:nvSpPr>
            <p:cNvPr id="14" name="TextBox 13"/>
            <p:cNvSpPr txBox="1"/>
            <p:nvPr/>
          </p:nvSpPr>
          <p:spPr>
            <a:xfrm>
              <a:off x="323528" y="1236822"/>
              <a:ext cx="576064" cy="3007747"/>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p:txBody>
        </p:sp>
      </p:grpSp>
      <p:sp>
        <p:nvSpPr>
          <p:cNvPr id="11" name="Rectangle 10"/>
          <p:cNvSpPr/>
          <p:nvPr/>
        </p:nvSpPr>
        <p:spPr>
          <a:xfrm>
            <a:off x="3275857" y="2276872"/>
            <a:ext cx="1008112" cy="216024"/>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91680" y="2492896"/>
            <a:ext cx="2232248" cy="216024"/>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00265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265</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The </a:t>
            </a:r>
            <a:r>
              <a:rPr lang="en-US" sz="4000" dirty="0">
                <a:solidFill>
                  <a:srgbClr val="00B0F0"/>
                </a:solidFill>
                <a:latin typeface="Tahoma" charset="0"/>
                <a:cs typeface="Arial" charset="0"/>
              </a:rPr>
              <a:t>switch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 (cont’d)</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79512" y="1340768"/>
            <a:ext cx="8784976" cy="5262979"/>
            <a:chOff x="323528" y="1236822"/>
            <a:chExt cx="7848872" cy="5092323"/>
          </a:xfrm>
        </p:grpSpPr>
        <p:sp>
          <p:nvSpPr>
            <p:cNvPr id="13" name="TextBox 12"/>
            <p:cNvSpPr txBox="1"/>
            <p:nvPr/>
          </p:nvSpPr>
          <p:spPr>
            <a:xfrm>
              <a:off x="971600" y="1236822"/>
              <a:ext cx="7200800" cy="5092323"/>
            </a:xfrm>
            <a:prstGeom prst="rect">
              <a:avLst/>
            </a:prstGeom>
            <a:solidFill>
              <a:schemeClr val="bg2"/>
            </a:solidFill>
            <a:ln w="28575" cap="rnd" cmpd="thickThin">
              <a:solidFill>
                <a:srgbClr val="0000FF"/>
              </a:solidFill>
            </a:ln>
          </p:spPr>
          <p:txBody>
            <a:bodyPr wrap="square" rtlCol="0">
              <a:spAutoFit/>
            </a:bodyPr>
            <a:lstStyle/>
            <a:p>
              <a:r>
                <a:rPr lang="en-US" sz="1400" dirty="0"/>
                <a:t>//processing section</a:t>
              </a:r>
            </a:p>
            <a:p>
              <a:r>
                <a:rPr lang="en-US" sz="1400" dirty="0">
                  <a:solidFill>
                    <a:srgbClr val="0000FF"/>
                  </a:solidFill>
                </a:rPr>
                <a:t>   </a:t>
              </a:r>
              <a:r>
                <a:rPr lang="en-US" sz="1400" dirty="0">
                  <a:solidFill>
                    <a:srgbClr val="00B0F0"/>
                  </a:solidFill>
                </a:rPr>
                <a:t>switch </a:t>
              </a:r>
              <a:r>
                <a:rPr lang="en-US" sz="1400" dirty="0">
                  <a:solidFill>
                    <a:srgbClr val="0000FF"/>
                  </a:solidFill>
                </a:rPr>
                <a:t>(choice)</a:t>
              </a:r>
            </a:p>
            <a:p>
              <a:r>
                <a:rPr lang="en-US" sz="1400" dirty="0">
                  <a:solidFill>
                    <a:srgbClr val="0000FF"/>
                  </a:solidFill>
                </a:rPr>
                <a:t>   {</a:t>
              </a:r>
            </a:p>
            <a:p>
              <a:r>
                <a:rPr lang="en-US" sz="1400" dirty="0">
                  <a:solidFill>
                    <a:srgbClr val="0000FF"/>
                  </a:solidFill>
                </a:rPr>
                <a:t>      </a:t>
              </a:r>
              <a:r>
                <a:rPr lang="en-US" sz="1400" dirty="0">
                  <a:solidFill>
                    <a:srgbClr val="00B0F0"/>
                  </a:solidFill>
                </a:rPr>
                <a:t>case </a:t>
              </a:r>
              <a:r>
                <a:rPr lang="en-US" sz="1400" dirty="0">
                  <a:solidFill>
                    <a:srgbClr val="0000FF"/>
                  </a:solidFill>
                </a:rPr>
                <a:t>1: </a:t>
              </a:r>
              <a:r>
                <a:rPr lang="en-US" sz="1400" dirty="0" err="1">
                  <a:solidFill>
                    <a:srgbClr val="0000FF"/>
                  </a:solidFill>
                </a:rPr>
                <a:t>System.out.println</a:t>
              </a:r>
              <a:r>
                <a:rPr lang="en-US" sz="1400" dirty="0">
                  <a:solidFill>
                    <a:srgbClr val="0000FF"/>
                  </a:solidFill>
                </a:rPr>
                <a:t> (“Enter two positive integers”);	</a:t>
              </a:r>
              <a:r>
                <a:rPr lang="en-US" sz="1400" dirty="0">
                  <a:solidFill>
                    <a:srgbClr val="00B050"/>
                  </a:solidFill>
                </a:rPr>
                <a:t>//prompt</a:t>
              </a: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num2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result = num1 + num2;  </a:t>
              </a:r>
              <a:r>
                <a:rPr lang="en-US" sz="1400" dirty="0">
                  <a:solidFill>
                    <a:srgbClr val="00B050"/>
                  </a:solidFill>
                </a:rPr>
                <a:t>// the value of result is no more equal to  -1</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2: </a:t>
              </a:r>
              <a:r>
                <a:rPr lang="en-US" sz="1400" dirty="0" err="1">
                  <a:solidFill>
                    <a:srgbClr val="0000FF"/>
                  </a:solidFill>
                </a:rPr>
                <a:t>System.out.println</a:t>
              </a:r>
              <a:r>
                <a:rPr lang="en-US" sz="1400" dirty="0">
                  <a:solidFill>
                    <a:srgbClr val="0000FF"/>
                  </a:solidFill>
                </a:rPr>
                <a:t> (“Enter a positive integer”);	</a:t>
              </a:r>
              <a:r>
                <a:rPr lang="en-US" sz="1400" dirty="0">
                  <a:solidFill>
                    <a:srgbClr val="00B050"/>
                  </a:solidFill>
                </a:rPr>
                <a:t>//prompt</a:t>
              </a: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result = num1 * 2;        </a:t>
              </a:r>
              <a:r>
                <a:rPr lang="en-US" sz="1400" dirty="0">
                  <a:solidFill>
                    <a:srgbClr val="00B050"/>
                  </a:solidFill>
                </a:rPr>
                <a:t>// the value of result is no more equal to  -1</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3:  </a:t>
              </a:r>
              <a:r>
                <a:rPr lang="en-US" sz="1400" dirty="0" err="1">
                  <a:solidFill>
                    <a:srgbClr val="0000FF"/>
                  </a:solidFill>
                </a:rPr>
                <a:t>System.out.println</a:t>
              </a:r>
              <a:r>
                <a:rPr lang="en-US" sz="1400" dirty="0">
                  <a:solidFill>
                    <a:srgbClr val="0000FF"/>
                  </a:solidFill>
                </a:rPr>
                <a:t> (“Enter an integer”);		</a:t>
              </a:r>
              <a:r>
                <a:rPr lang="en-US" sz="1400" dirty="0">
                  <a:solidFill>
                    <a:srgbClr val="00B050"/>
                  </a:solidFill>
                </a:rPr>
                <a:t>//prompt</a:t>
              </a:r>
              <a:endParaRPr lang="en-US" sz="1400" dirty="0">
                <a:solidFill>
                  <a:srgbClr val="0000FF"/>
                </a:solidFill>
              </a:endParaRP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result = num1 * num1;</a:t>
              </a:r>
              <a:r>
                <a:rPr lang="en-US" sz="1400" dirty="0">
                  <a:solidFill>
                    <a:srgbClr val="00B050"/>
                  </a:solidFill>
                </a:rPr>
                <a:t> // the value of result is no more equal to  -1</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B0F0"/>
                  </a:solidFill>
                </a:rPr>
                <a:t>      default</a:t>
              </a:r>
              <a:r>
                <a:rPr lang="en-US" sz="1400" dirty="0">
                  <a:solidFill>
                    <a:srgbClr val="0000FF"/>
                  </a:solidFill>
                </a:rPr>
                <a:t>: message =“Invalid value of choice”;   </a:t>
              </a:r>
              <a:r>
                <a:rPr lang="en-US" sz="1400" dirty="0">
                  <a:solidFill>
                    <a:srgbClr val="00B050"/>
                  </a:solidFill>
                </a:rPr>
                <a:t>//no change to  “result” </a:t>
              </a:r>
              <a:r>
                <a:rPr lang="en-US" sz="1400" dirty="0">
                  <a:solidFill>
                    <a:srgbClr val="00B050"/>
                  </a:solidFill>
                  <a:sym typeface="Wingdings" panose="05000000000000000000" pitchFamily="2" charset="2"/>
                </a:rPr>
                <a:t> result=-1</a:t>
              </a:r>
              <a:endParaRPr lang="en-US" sz="1400" dirty="0">
                <a:solidFill>
                  <a:srgbClr val="00B050"/>
                </a:solidFill>
              </a:endParaRPr>
            </a:p>
            <a:p>
              <a:r>
                <a:rPr lang="en-US" sz="1400" dirty="0">
                  <a:solidFill>
                    <a:srgbClr val="0000FF"/>
                  </a:solidFill>
                </a:rPr>
                <a:t>   } </a:t>
              </a:r>
              <a:r>
                <a:rPr lang="en-US" sz="1400" dirty="0">
                  <a:solidFill>
                    <a:srgbClr val="00B050"/>
                  </a:solidFill>
                </a:rPr>
                <a:t>//end switch</a:t>
              </a:r>
            </a:p>
            <a:p>
              <a:r>
                <a:rPr lang="en-US" sz="1400" dirty="0"/>
                <a:t>   //output section</a:t>
              </a:r>
            </a:p>
            <a:p>
              <a:r>
                <a:rPr lang="en-US" sz="1400" dirty="0">
                  <a:solidFill>
                    <a:srgbClr val="0000FF"/>
                  </a:solidFill>
                </a:rPr>
                <a:t>   if (result !=-1)</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(result);		</a:t>
              </a:r>
              <a:r>
                <a:rPr lang="en-US" sz="1400" dirty="0">
                  <a:solidFill>
                    <a:srgbClr val="00B050"/>
                  </a:solidFill>
                </a:rPr>
                <a:t>//result is modified (!= -1)</a:t>
              </a:r>
            </a:p>
            <a:p>
              <a:r>
                <a:rPr lang="en-US" sz="1400" dirty="0">
                  <a:solidFill>
                    <a:srgbClr val="0000FF"/>
                  </a:solidFill>
                </a:rPr>
                <a:t>   else</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(message);	</a:t>
              </a:r>
              <a:r>
                <a:rPr lang="en-US" sz="1400" dirty="0">
                  <a:solidFill>
                    <a:srgbClr val="00B050"/>
                  </a:solidFill>
                </a:rPr>
                <a:t>//result is not modified (equals -1)</a:t>
              </a:r>
            </a:p>
            <a:p>
              <a:r>
                <a:rPr lang="en-US" sz="1400" dirty="0">
                  <a:solidFill>
                    <a:srgbClr val="0000FF"/>
                  </a:solidFill>
                </a:rPr>
                <a:t>} </a:t>
              </a:r>
              <a:r>
                <a:rPr lang="en-US" sz="1400" dirty="0">
                  <a:solidFill>
                    <a:srgbClr val="00B050"/>
                  </a:solidFill>
                </a:rPr>
                <a:t>//end main</a:t>
              </a:r>
            </a:p>
          </p:txBody>
        </p:sp>
        <p:sp>
          <p:nvSpPr>
            <p:cNvPr id="14" name="TextBox 13"/>
            <p:cNvSpPr txBox="1"/>
            <p:nvPr/>
          </p:nvSpPr>
          <p:spPr>
            <a:xfrm>
              <a:off x="323528" y="1236822"/>
              <a:ext cx="576064" cy="5092323"/>
            </a:xfrm>
            <a:prstGeom prst="rect">
              <a:avLst/>
            </a:prstGeom>
            <a:noFill/>
          </p:spPr>
          <p:txBody>
            <a:bodyPr wrap="square" rtlCol="0">
              <a:spAutoFit/>
            </a:bodyPr>
            <a:lstStyle/>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a:p>
              <a:pPr algn="r"/>
              <a:r>
                <a:rPr lang="en-US" sz="1400" dirty="0">
                  <a:solidFill>
                    <a:srgbClr val="FF0000"/>
                  </a:solidFill>
                </a:rPr>
                <a:t>36</a:t>
              </a:r>
            </a:p>
            <a:p>
              <a:pPr algn="r"/>
              <a:r>
                <a:rPr lang="en-US" sz="1400" dirty="0">
                  <a:solidFill>
                    <a:srgbClr val="FF0000"/>
                  </a:solidFill>
                </a:rPr>
                <a:t>37</a:t>
              </a:r>
            </a:p>
          </p:txBody>
        </p:sp>
      </p:grpSp>
      <p:sp>
        <p:nvSpPr>
          <p:cNvPr id="11" name="Rectangle 10"/>
          <p:cNvSpPr/>
          <p:nvPr/>
        </p:nvSpPr>
        <p:spPr>
          <a:xfrm>
            <a:off x="1403648" y="5445224"/>
            <a:ext cx="1008112" cy="216024"/>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51288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266</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Without </a:t>
            </a:r>
            <a:r>
              <a:rPr lang="en-US" sz="4000" dirty="0">
                <a:solidFill>
                  <a:srgbClr val="00B0F0"/>
                </a:solidFill>
                <a:latin typeface="Tahoma" charset="0"/>
                <a:cs typeface="Arial" charset="0"/>
              </a:rPr>
              <a:t>default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a:t>
            </a:r>
            <a:endParaRPr lang="en-US" b="1" dirty="0">
              <a:solidFill>
                <a:srgbClr val="0000FF"/>
              </a:solidFill>
            </a:endParaRP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Content Placeholder 4"/>
          <p:cNvSpPr txBox="1">
            <a:spLocks/>
          </p:cNvSpPr>
          <p:nvPr/>
        </p:nvSpPr>
        <p:spPr>
          <a:xfrm>
            <a:off x="251520" y="1340768"/>
            <a:ext cx="8640960" cy="6480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fact, line 30 in slide 10 adds nothing to the program. Note that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message </a:t>
            </a:r>
            <a:r>
              <a:rPr lang="en-US" sz="2000" dirty="0">
                <a:latin typeface="Tahoma" panose="020B0604030504040204" pitchFamily="34" charset="0"/>
                <a:ea typeface="Tahoma" panose="020B0604030504040204" pitchFamily="34" charset="0"/>
                <a:cs typeface="Tahoma" panose="020B0604030504040204" pitchFamily="34" charset="0"/>
              </a:rPr>
              <a:t>is already initialized to </a:t>
            </a:r>
            <a:r>
              <a:rPr lang="en-US" sz="2000" dirty="0">
                <a:solidFill>
                  <a:srgbClr val="FF3399"/>
                </a:solidFill>
                <a:latin typeface="Tahoma" panose="020B0604030504040204" pitchFamily="34" charset="0"/>
                <a:ea typeface="Tahoma" panose="020B0604030504040204" pitchFamily="34" charset="0"/>
                <a:cs typeface="Tahoma" panose="020B0604030504040204" pitchFamily="34" charset="0"/>
              </a:rPr>
              <a:t>“Invalid input”</a:t>
            </a:r>
            <a:r>
              <a:rPr lang="en-US" sz="2000" dirty="0">
                <a:latin typeface="Tahoma" panose="020B0604030504040204" pitchFamily="34" charset="0"/>
                <a:ea typeface="Tahoma" panose="020B0604030504040204" pitchFamily="34" charset="0"/>
                <a:cs typeface="Tahoma" panose="020B0604030504040204" pitchFamily="34" charset="0"/>
              </a:rPr>
              <a:t> in line 6. </a:t>
            </a:r>
            <a:endParaRPr lang="en-US" sz="1800" dirty="0">
              <a:solidFill>
                <a:srgbClr val="FF3399"/>
              </a:solidFill>
              <a:latin typeface="Tahoma" panose="020B0604030504040204" pitchFamily="34" charset="0"/>
              <a:ea typeface="Tahoma" panose="020B0604030504040204" pitchFamily="34" charset="0"/>
              <a:cs typeface="Tahoma" panose="020B0604030504040204" pitchFamily="34" charset="0"/>
            </a:endParaRPr>
          </a:p>
        </p:txBody>
      </p:sp>
      <p:sp>
        <p:nvSpPr>
          <p:cNvPr id="16" name="Content Placeholder 4"/>
          <p:cNvSpPr txBox="1">
            <a:spLocks/>
          </p:cNvSpPr>
          <p:nvPr/>
        </p:nvSpPr>
        <p:spPr>
          <a:xfrm>
            <a:off x="251520" y="2060848"/>
            <a:ext cx="8640960" cy="93610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addition,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default</a:t>
            </a:r>
            <a:r>
              <a:rPr lang="en-US" sz="2000" dirty="0">
                <a:latin typeface="Tahoma" panose="020B0604030504040204" pitchFamily="34" charset="0"/>
                <a:ea typeface="Tahoma" panose="020B0604030504040204" pitchFamily="34" charset="0"/>
                <a:cs typeface="Tahoma" panose="020B0604030504040204" pitchFamily="34" charset="0"/>
              </a:rPr>
              <a:t> is optional in the switch statement. In other words, it may be omitted from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switch </a:t>
            </a:r>
            <a:r>
              <a:rPr lang="en-US" sz="2000" dirty="0">
                <a:latin typeface="Tahoma" panose="020B0604030504040204" pitchFamily="34" charset="0"/>
                <a:ea typeface="Tahoma" panose="020B0604030504040204" pitchFamily="34" charset="0"/>
                <a:cs typeface="Tahoma" panose="020B0604030504040204" pitchFamily="34" charset="0"/>
              </a:rPr>
              <a:t>statement if it is useless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Therefore, line 30 may be omitted.</a:t>
            </a:r>
            <a:endPar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29" name="Content Placeholder 4"/>
          <p:cNvSpPr txBox="1">
            <a:spLocks/>
          </p:cNvSpPr>
          <p:nvPr/>
        </p:nvSpPr>
        <p:spPr>
          <a:xfrm>
            <a:off x="251520" y="2996952"/>
            <a:ext cx="8640960" cy="93610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modified “Processing section” of the program is shown in the next slide:</a:t>
            </a:r>
            <a:endPar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3685232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wipe(left)">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Effect transition="in" filter="wipe(left)">
                                      <p:cBhvr>
                                        <p:cTn id="2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build="p"/>
      <p:bldP spid="16" grpId="0" build="p"/>
      <p:bldP spid="29"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267</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Without </a:t>
            </a:r>
            <a:r>
              <a:rPr lang="en-US" sz="4000" dirty="0">
                <a:solidFill>
                  <a:srgbClr val="00B0F0"/>
                </a:solidFill>
                <a:latin typeface="Tahoma" charset="0"/>
                <a:cs typeface="Arial" charset="0"/>
              </a:rPr>
              <a:t>default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a:t>
            </a:r>
            <a:endParaRPr lang="en-US" b="1" dirty="0">
              <a:solidFill>
                <a:srgbClr val="0000FF"/>
              </a:solidFill>
            </a:endParaRP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79512" y="1412776"/>
            <a:ext cx="8784976" cy="5047536"/>
            <a:chOff x="323528" y="1236822"/>
            <a:chExt cx="7848872" cy="4883866"/>
          </a:xfrm>
        </p:grpSpPr>
        <p:sp>
          <p:nvSpPr>
            <p:cNvPr id="27" name="TextBox 26"/>
            <p:cNvSpPr txBox="1"/>
            <p:nvPr/>
          </p:nvSpPr>
          <p:spPr>
            <a:xfrm>
              <a:off x="971600" y="1236822"/>
              <a:ext cx="7200800" cy="4883866"/>
            </a:xfrm>
            <a:prstGeom prst="rect">
              <a:avLst/>
            </a:prstGeom>
            <a:solidFill>
              <a:schemeClr val="bg2"/>
            </a:solidFill>
            <a:ln w="28575" cap="rnd" cmpd="thickThin">
              <a:solidFill>
                <a:srgbClr val="0000FF"/>
              </a:solidFill>
            </a:ln>
          </p:spPr>
          <p:txBody>
            <a:bodyPr wrap="square" rtlCol="0">
              <a:spAutoFit/>
            </a:bodyPr>
            <a:lstStyle/>
            <a:p>
              <a:r>
                <a:rPr lang="en-US" sz="1400" dirty="0"/>
                <a:t>//processing section</a:t>
              </a:r>
            </a:p>
            <a:p>
              <a:r>
                <a:rPr lang="en-US" sz="1400" dirty="0">
                  <a:solidFill>
                    <a:srgbClr val="0000FF"/>
                  </a:solidFill>
                </a:rPr>
                <a:t>   </a:t>
              </a:r>
              <a:r>
                <a:rPr lang="en-US" sz="1400" dirty="0">
                  <a:solidFill>
                    <a:srgbClr val="00B0F0"/>
                  </a:solidFill>
                </a:rPr>
                <a:t>switch </a:t>
              </a:r>
              <a:r>
                <a:rPr lang="en-US" sz="1400" dirty="0">
                  <a:solidFill>
                    <a:srgbClr val="0000FF"/>
                  </a:solidFill>
                </a:rPr>
                <a:t>(choice)</a:t>
              </a:r>
            </a:p>
            <a:p>
              <a:r>
                <a:rPr lang="en-US" sz="1400" dirty="0">
                  <a:solidFill>
                    <a:srgbClr val="0000FF"/>
                  </a:solidFill>
                </a:rPr>
                <a:t>   {</a:t>
              </a:r>
            </a:p>
            <a:p>
              <a:r>
                <a:rPr lang="en-US" sz="1400" dirty="0">
                  <a:solidFill>
                    <a:srgbClr val="0000FF"/>
                  </a:solidFill>
                </a:rPr>
                <a:t>      </a:t>
              </a:r>
              <a:r>
                <a:rPr lang="en-US" sz="1400" dirty="0">
                  <a:solidFill>
                    <a:srgbClr val="00B0F0"/>
                  </a:solidFill>
                </a:rPr>
                <a:t>case </a:t>
              </a:r>
              <a:r>
                <a:rPr lang="en-US" sz="1400" dirty="0">
                  <a:solidFill>
                    <a:srgbClr val="0000FF"/>
                  </a:solidFill>
                </a:rPr>
                <a:t>1: </a:t>
              </a:r>
              <a:r>
                <a:rPr lang="en-US" sz="1400" dirty="0" err="1">
                  <a:solidFill>
                    <a:srgbClr val="0000FF"/>
                  </a:solidFill>
                </a:rPr>
                <a:t>System.out.println</a:t>
              </a:r>
              <a:r>
                <a:rPr lang="en-US" sz="1400" dirty="0">
                  <a:solidFill>
                    <a:srgbClr val="0000FF"/>
                  </a:solidFill>
                </a:rPr>
                <a:t> (“Enter two positive integers”);	</a:t>
              </a:r>
              <a:r>
                <a:rPr lang="en-US" sz="1400" dirty="0">
                  <a:solidFill>
                    <a:srgbClr val="00B050"/>
                  </a:solidFill>
                </a:rPr>
                <a:t>//prompt</a:t>
              </a: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num2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result = num1 + num2;  </a:t>
              </a:r>
              <a:r>
                <a:rPr lang="en-US" sz="1400" dirty="0">
                  <a:solidFill>
                    <a:srgbClr val="00B050"/>
                  </a:solidFill>
                </a:rPr>
                <a:t>// the value of result is no more equal to  -1</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2: </a:t>
              </a:r>
              <a:r>
                <a:rPr lang="en-US" sz="1400" dirty="0" err="1">
                  <a:solidFill>
                    <a:srgbClr val="0000FF"/>
                  </a:solidFill>
                </a:rPr>
                <a:t>System.out.println</a:t>
              </a:r>
              <a:r>
                <a:rPr lang="en-US" sz="1400" dirty="0">
                  <a:solidFill>
                    <a:srgbClr val="0000FF"/>
                  </a:solidFill>
                </a:rPr>
                <a:t> (“Enter a positive integer”);	</a:t>
              </a:r>
              <a:r>
                <a:rPr lang="en-US" sz="1400" dirty="0">
                  <a:solidFill>
                    <a:srgbClr val="00B050"/>
                  </a:solidFill>
                </a:rPr>
                <a:t>//prompt</a:t>
              </a: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result = num1 * 2;        </a:t>
              </a:r>
              <a:r>
                <a:rPr lang="en-US" sz="1400" dirty="0">
                  <a:solidFill>
                    <a:srgbClr val="00B050"/>
                  </a:solidFill>
                </a:rPr>
                <a:t>// the value of result is no more equal to  -1</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3:  </a:t>
              </a:r>
              <a:r>
                <a:rPr lang="en-US" sz="1400" dirty="0" err="1">
                  <a:solidFill>
                    <a:srgbClr val="0000FF"/>
                  </a:solidFill>
                </a:rPr>
                <a:t>System.out.println</a:t>
              </a:r>
              <a:r>
                <a:rPr lang="en-US" sz="1400" dirty="0">
                  <a:solidFill>
                    <a:srgbClr val="0000FF"/>
                  </a:solidFill>
                </a:rPr>
                <a:t> (“Enter an integer”);		</a:t>
              </a:r>
              <a:r>
                <a:rPr lang="en-US" sz="1400" dirty="0">
                  <a:solidFill>
                    <a:srgbClr val="00B050"/>
                  </a:solidFill>
                </a:rPr>
                <a:t>//prompt</a:t>
              </a:r>
              <a:endParaRPr lang="en-US" sz="1400" dirty="0">
                <a:solidFill>
                  <a:srgbClr val="0000FF"/>
                </a:solidFill>
              </a:endParaRP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result = num1 * num1;</a:t>
              </a:r>
              <a:r>
                <a:rPr lang="en-US" sz="1400" dirty="0">
                  <a:solidFill>
                    <a:srgbClr val="00B050"/>
                  </a:solidFill>
                </a:rPr>
                <a:t> // the value of result is no more equal to  -1</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50"/>
                  </a:solidFill>
                </a:rPr>
                <a:t>//end switch</a:t>
              </a:r>
            </a:p>
            <a:p>
              <a:r>
                <a:rPr lang="en-US" sz="1400" dirty="0"/>
                <a:t>   //output section</a:t>
              </a:r>
            </a:p>
            <a:p>
              <a:r>
                <a:rPr lang="en-US" sz="1400" dirty="0">
                  <a:solidFill>
                    <a:srgbClr val="0000FF"/>
                  </a:solidFill>
                </a:rPr>
                <a:t>   if (result !=-1)</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(result);</a:t>
              </a:r>
            </a:p>
            <a:p>
              <a:r>
                <a:rPr lang="en-US" sz="1400" dirty="0">
                  <a:solidFill>
                    <a:srgbClr val="0000FF"/>
                  </a:solidFill>
                </a:rPr>
                <a:t>   else</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(message);</a:t>
              </a:r>
            </a:p>
            <a:p>
              <a:r>
                <a:rPr lang="en-US" sz="1400" dirty="0">
                  <a:solidFill>
                    <a:srgbClr val="0000FF"/>
                  </a:solidFill>
                </a:rPr>
                <a:t>} </a:t>
              </a:r>
              <a:r>
                <a:rPr lang="en-US" sz="1400" dirty="0">
                  <a:solidFill>
                    <a:srgbClr val="00B050"/>
                  </a:solidFill>
                </a:rPr>
                <a:t>//end main</a:t>
              </a:r>
            </a:p>
          </p:txBody>
        </p:sp>
        <p:sp>
          <p:nvSpPr>
            <p:cNvPr id="28" name="TextBox 27"/>
            <p:cNvSpPr txBox="1"/>
            <p:nvPr/>
          </p:nvSpPr>
          <p:spPr>
            <a:xfrm>
              <a:off x="323528" y="1236822"/>
              <a:ext cx="576064" cy="4883866"/>
            </a:xfrm>
            <a:prstGeom prst="rect">
              <a:avLst/>
            </a:prstGeom>
            <a:noFill/>
          </p:spPr>
          <p:txBody>
            <a:bodyPr wrap="square" rtlCol="0">
              <a:spAutoFit/>
            </a:bodyPr>
            <a:lstStyle/>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a:p>
              <a:pPr algn="r"/>
              <a:r>
                <a:rPr lang="en-US" sz="1400" dirty="0">
                  <a:solidFill>
                    <a:srgbClr val="FF0000"/>
                  </a:solidFill>
                </a:rPr>
                <a:t>36</a:t>
              </a:r>
            </a:p>
          </p:txBody>
        </p:sp>
      </p:grpSp>
    </p:spTree>
    <p:custDataLst>
      <p:tags r:id="rId1"/>
    </p:custDataLst>
    <p:extLst>
      <p:ext uri="{BB962C8B-B14F-4D97-AF65-F5344CB8AC3E}">
        <p14:creationId xmlns:p14="http://schemas.microsoft.com/office/powerpoint/2010/main" val="230803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 – </a:t>
            </a:r>
            <a:r>
              <a:rPr lang="en-US" b="1" dirty="0">
                <a:solidFill>
                  <a:srgbClr val="0000FF"/>
                </a:solidFill>
              </a:rPr>
              <a:t>Validating user input</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79512" y="1406381"/>
            <a:ext cx="8784976" cy="5262979"/>
            <a:chOff x="323528" y="1236822"/>
            <a:chExt cx="7848872" cy="5292582"/>
          </a:xfrm>
        </p:grpSpPr>
        <p:sp>
          <p:nvSpPr>
            <p:cNvPr id="13" name="TextBox 12"/>
            <p:cNvSpPr txBox="1"/>
            <p:nvPr/>
          </p:nvSpPr>
          <p:spPr>
            <a:xfrm>
              <a:off x="971600" y="1236822"/>
              <a:ext cx="7200800" cy="5292582"/>
            </a:xfrm>
            <a:prstGeom prst="rect">
              <a:avLst/>
            </a:prstGeom>
            <a:solidFill>
              <a:schemeClr val="bg2"/>
            </a:solidFill>
            <a:ln w="28575" cap="rnd" cmpd="thickThin">
              <a:solidFill>
                <a:srgbClr val="0000FF"/>
              </a:solidFill>
            </a:ln>
          </p:spPr>
          <p:txBody>
            <a:bodyPr wrap="square" rtlCol="0">
              <a:spAutoFit/>
            </a:bodyPr>
            <a:lstStyle/>
            <a:p>
              <a:r>
                <a:rPr lang="en-US" sz="1400" dirty="0"/>
                <a:t>//processing section</a:t>
              </a:r>
            </a:p>
            <a:p>
              <a:r>
                <a:rPr lang="en-US" sz="1400" dirty="0">
                  <a:solidFill>
                    <a:srgbClr val="0000FF"/>
                  </a:solidFill>
                </a:rPr>
                <a:t>   </a:t>
              </a:r>
              <a:r>
                <a:rPr lang="en-US" sz="1400" dirty="0">
                  <a:solidFill>
                    <a:srgbClr val="00B0F0"/>
                  </a:solidFill>
                </a:rPr>
                <a:t>switch </a:t>
              </a:r>
              <a:r>
                <a:rPr lang="en-US" sz="1400" dirty="0">
                  <a:solidFill>
                    <a:srgbClr val="0000FF"/>
                  </a:solidFill>
                </a:rPr>
                <a:t>(choice)</a:t>
              </a:r>
            </a:p>
            <a:p>
              <a:r>
                <a:rPr lang="en-US" sz="1400" dirty="0">
                  <a:solidFill>
                    <a:srgbClr val="0000FF"/>
                  </a:solidFill>
                </a:rPr>
                <a:t>   {</a:t>
              </a:r>
            </a:p>
            <a:p>
              <a:r>
                <a:rPr lang="en-US" sz="1400" dirty="0">
                  <a:solidFill>
                    <a:srgbClr val="0000FF"/>
                  </a:solidFill>
                </a:rPr>
                <a:t>      </a:t>
              </a:r>
              <a:r>
                <a:rPr lang="en-US" sz="1400" dirty="0">
                  <a:solidFill>
                    <a:srgbClr val="00B0F0"/>
                  </a:solidFill>
                </a:rPr>
                <a:t>case </a:t>
              </a:r>
              <a:r>
                <a:rPr lang="en-US" sz="1400" dirty="0">
                  <a:solidFill>
                    <a:srgbClr val="0000FF"/>
                  </a:solidFill>
                </a:rPr>
                <a:t>1: </a:t>
              </a:r>
              <a:r>
                <a:rPr lang="en-US" sz="1400" dirty="0" err="1">
                  <a:solidFill>
                    <a:srgbClr val="0000FF"/>
                  </a:solidFill>
                </a:rPr>
                <a:t>System.out.println</a:t>
              </a:r>
              <a:r>
                <a:rPr lang="en-US" sz="1400" dirty="0">
                  <a:solidFill>
                    <a:srgbClr val="0000FF"/>
                  </a:solidFill>
                </a:rPr>
                <a:t> (“Enter two </a:t>
              </a:r>
              <a:r>
                <a:rPr lang="en-US" sz="1400" dirty="0">
                  <a:solidFill>
                    <a:srgbClr val="FF0000"/>
                  </a:solidFill>
                </a:rPr>
                <a:t>positive</a:t>
              </a:r>
              <a:r>
                <a:rPr lang="en-US" sz="1400" dirty="0">
                  <a:solidFill>
                    <a:srgbClr val="0000FF"/>
                  </a:solidFill>
                </a:rPr>
                <a:t> integers”);	</a:t>
              </a:r>
              <a:r>
                <a:rPr lang="en-US" sz="1400" dirty="0">
                  <a:solidFill>
                    <a:srgbClr val="00B050"/>
                  </a:solidFill>
                </a:rPr>
                <a:t>//prompt</a:t>
              </a: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num2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FF0000"/>
                  </a:solidFill>
                </a:rPr>
                <a:t>	 if ((num1 &lt; 0) || (num2 &lt; 0))  </a:t>
              </a:r>
              <a:r>
                <a:rPr lang="en-US" sz="1400" dirty="0">
                  <a:solidFill>
                    <a:srgbClr val="00B050"/>
                  </a:solidFill>
                </a:rPr>
                <a:t>//should be made after reading num1 &amp; num2</a:t>
              </a:r>
            </a:p>
            <a:p>
              <a:r>
                <a:rPr lang="en-US" sz="1400" dirty="0">
                  <a:solidFill>
                    <a:srgbClr val="FF0000"/>
                  </a:solidFill>
                </a:rPr>
                <a:t>	     result = -1;</a:t>
              </a:r>
            </a:p>
            <a:p>
              <a:r>
                <a:rPr lang="en-US" sz="1400" dirty="0">
                  <a:solidFill>
                    <a:srgbClr val="FF0000"/>
                  </a:solidFill>
                </a:rPr>
                <a:t>	 else</a:t>
              </a:r>
            </a:p>
            <a:p>
              <a:r>
                <a:rPr lang="en-US" sz="1400" dirty="0">
                  <a:solidFill>
                    <a:srgbClr val="0000FF"/>
                  </a:solidFill>
                </a:rPr>
                <a:t>	     result = num1 + num2;  </a:t>
              </a:r>
              <a:r>
                <a:rPr lang="en-US" sz="1400" dirty="0">
                  <a:solidFill>
                    <a:srgbClr val="00B050"/>
                  </a:solidFill>
                </a:rPr>
                <a:t>// the value of result is no more equal to  -1</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2: </a:t>
              </a:r>
              <a:r>
                <a:rPr lang="en-US" sz="1400" dirty="0" err="1">
                  <a:solidFill>
                    <a:srgbClr val="0000FF"/>
                  </a:solidFill>
                </a:rPr>
                <a:t>System.out.println</a:t>
              </a:r>
              <a:r>
                <a:rPr lang="en-US" sz="1400" dirty="0">
                  <a:solidFill>
                    <a:srgbClr val="0000FF"/>
                  </a:solidFill>
                </a:rPr>
                <a:t> (“Enter a </a:t>
              </a:r>
              <a:r>
                <a:rPr lang="en-US" sz="1400" dirty="0">
                  <a:solidFill>
                    <a:srgbClr val="FF0000"/>
                  </a:solidFill>
                </a:rPr>
                <a:t>positive</a:t>
              </a:r>
              <a:r>
                <a:rPr lang="en-US" sz="1400" dirty="0">
                  <a:solidFill>
                    <a:srgbClr val="0000FF"/>
                  </a:solidFill>
                </a:rPr>
                <a:t> integer”);	</a:t>
              </a:r>
              <a:r>
                <a:rPr lang="en-US" sz="1400" dirty="0">
                  <a:solidFill>
                    <a:srgbClr val="00B050"/>
                  </a:solidFill>
                </a:rPr>
                <a:t>//prompt</a:t>
              </a: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FF0000"/>
                  </a:solidFill>
                </a:rPr>
                <a:t>	  if (num1 &lt; 0) </a:t>
              </a:r>
              <a:r>
                <a:rPr lang="en-US" sz="1400" dirty="0">
                  <a:solidFill>
                    <a:srgbClr val="00B050"/>
                  </a:solidFill>
                </a:rPr>
                <a:t>//this should be made after reading </a:t>
              </a:r>
              <a:r>
                <a:rPr lang="en-US" sz="1400" dirty="0" err="1">
                  <a:solidFill>
                    <a:srgbClr val="00B050"/>
                  </a:solidFill>
                </a:rPr>
                <a:t>num</a:t>
              </a:r>
              <a:endParaRPr lang="en-US" sz="1400" dirty="0">
                <a:solidFill>
                  <a:srgbClr val="FF0000"/>
                </a:solidFill>
              </a:endParaRPr>
            </a:p>
            <a:p>
              <a:r>
                <a:rPr lang="en-US" sz="1400" dirty="0">
                  <a:solidFill>
                    <a:srgbClr val="FF0000"/>
                  </a:solidFill>
                </a:rPr>
                <a:t>	     result = -1;</a:t>
              </a:r>
            </a:p>
            <a:p>
              <a:r>
                <a:rPr lang="en-US" sz="1400" dirty="0">
                  <a:solidFill>
                    <a:srgbClr val="FF0000"/>
                  </a:solidFill>
                </a:rPr>
                <a:t>	  else</a:t>
              </a:r>
            </a:p>
            <a:p>
              <a:r>
                <a:rPr lang="en-US" sz="1400" dirty="0">
                  <a:solidFill>
                    <a:srgbClr val="0000FF"/>
                  </a:solidFill>
                </a:rPr>
                <a:t>	     result = num1 * 2;        </a:t>
              </a:r>
              <a:r>
                <a:rPr lang="en-US" sz="1400" dirty="0">
                  <a:solidFill>
                    <a:srgbClr val="00B050"/>
                  </a:solidFill>
                </a:rPr>
                <a:t>// the value of result is no more equal to  -1</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3:  </a:t>
              </a:r>
              <a:r>
                <a:rPr lang="en-US" sz="1400" dirty="0" err="1">
                  <a:solidFill>
                    <a:srgbClr val="0000FF"/>
                  </a:solidFill>
                </a:rPr>
                <a:t>System.out.println</a:t>
              </a:r>
              <a:r>
                <a:rPr lang="en-US" sz="1400" dirty="0">
                  <a:solidFill>
                    <a:srgbClr val="0000FF"/>
                  </a:solidFill>
                </a:rPr>
                <a:t> (“Enter an integer”);		</a:t>
              </a:r>
              <a:r>
                <a:rPr lang="en-US" sz="1400" dirty="0">
                  <a:solidFill>
                    <a:srgbClr val="00B050"/>
                  </a:solidFill>
                </a:rPr>
                <a:t>//prompt</a:t>
              </a:r>
              <a:endParaRPr lang="en-US" sz="1400" dirty="0">
                <a:solidFill>
                  <a:srgbClr val="0000FF"/>
                </a:solidFill>
              </a:endParaRP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result = num1 * num1;</a:t>
              </a:r>
              <a:r>
                <a:rPr lang="en-US" sz="1400" dirty="0">
                  <a:solidFill>
                    <a:srgbClr val="00B050"/>
                  </a:solidFill>
                </a:rPr>
                <a:t> // the value of result is always positive</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50"/>
                  </a:solidFill>
                </a:rPr>
                <a:t>//end switch</a:t>
              </a:r>
            </a:p>
            <a:p>
              <a:r>
                <a:rPr lang="en-US" sz="1400" dirty="0"/>
                <a:t>   //output section</a:t>
              </a:r>
            </a:p>
          </p:txBody>
        </p:sp>
        <p:sp>
          <p:nvSpPr>
            <p:cNvPr id="14" name="TextBox 13"/>
            <p:cNvSpPr txBox="1"/>
            <p:nvPr/>
          </p:nvSpPr>
          <p:spPr>
            <a:xfrm>
              <a:off x="323528" y="1236822"/>
              <a:ext cx="576064" cy="5292582"/>
            </a:xfrm>
            <a:prstGeom prst="rect">
              <a:avLst/>
            </a:prstGeom>
            <a:noFill/>
          </p:spPr>
          <p:txBody>
            <a:bodyPr wrap="square" rtlCol="0">
              <a:spAutoFit/>
            </a:bodyPr>
            <a:lstStyle/>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a:p>
              <a:pPr algn="r"/>
              <a:r>
                <a:rPr lang="en-US" sz="1400" dirty="0">
                  <a:solidFill>
                    <a:srgbClr val="FF0000"/>
                  </a:solidFill>
                </a:rPr>
                <a:t>36</a:t>
              </a:r>
            </a:p>
            <a:p>
              <a:pPr algn="r"/>
              <a:r>
                <a:rPr lang="en-US" sz="1400" dirty="0">
                  <a:solidFill>
                    <a:srgbClr val="FF0000"/>
                  </a:solidFill>
                </a:rPr>
                <a:t>37</a:t>
              </a:r>
            </a:p>
          </p:txBody>
        </p:sp>
      </p:grpSp>
      <p:sp>
        <p:nvSpPr>
          <p:cNvPr id="7" name="Slide Number Placeholder 6"/>
          <p:cNvSpPr>
            <a:spLocks noGrp="1"/>
          </p:cNvSpPr>
          <p:nvPr>
            <p:ph type="sldNum" sz="quarter" idx="12"/>
          </p:nvPr>
        </p:nvSpPr>
        <p:spPr>
          <a:xfrm>
            <a:off x="8604448" y="6309320"/>
            <a:ext cx="365760" cy="365125"/>
          </a:xfrm>
        </p:spPr>
        <p:txBody>
          <a:bodyPr>
            <a:normAutofit fontScale="92500" lnSpcReduction="10000"/>
          </a:bodyPr>
          <a:lstStyle/>
          <a:p>
            <a:fld id="{125A1C68-F048-4C66-8544-2D3BD35A5879}" type="slidenum">
              <a:rPr lang="en-US" smtClean="0"/>
              <a:pPr/>
              <a:t>268</a:t>
            </a:fld>
            <a:endParaRPr lang="en-US" dirty="0"/>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Programming Hint (1)</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62446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269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Programming Hint (1)</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 – </a:t>
            </a:r>
            <a:r>
              <a:rPr lang="en-US" b="1" dirty="0">
                <a:solidFill>
                  <a:srgbClr val="0000FF"/>
                </a:solidFill>
              </a:rPr>
              <a:t>Validating user input (cont’d)</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79512" y="1476648"/>
            <a:ext cx="8784976" cy="1384995"/>
            <a:chOff x="323528" y="1236822"/>
            <a:chExt cx="7848872" cy="1340087"/>
          </a:xfrm>
        </p:grpSpPr>
        <p:sp>
          <p:nvSpPr>
            <p:cNvPr id="13" name="TextBox 12"/>
            <p:cNvSpPr txBox="1"/>
            <p:nvPr/>
          </p:nvSpPr>
          <p:spPr>
            <a:xfrm>
              <a:off x="971600" y="1236822"/>
              <a:ext cx="7200800" cy="1340085"/>
            </a:xfrm>
            <a:prstGeom prst="rect">
              <a:avLst/>
            </a:prstGeom>
            <a:solidFill>
              <a:schemeClr val="bg2"/>
            </a:solidFill>
            <a:ln w="28575" cap="rnd" cmpd="thickThin">
              <a:solidFill>
                <a:srgbClr val="0000FF"/>
              </a:solidFill>
            </a:ln>
          </p:spPr>
          <p:txBody>
            <a:bodyPr wrap="square" rtlCol="0">
              <a:spAutoFit/>
            </a:bodyPr>
            <a:lstStyle/>
            <a:p>
              <a:r>
                <a:rPr lang="en-US" sz="1400" dirty="0"/>
                <a:t>//output section</a:t>
              </a:r>
            </a:p>
            <a:p>
              <a:r>
                <a:rPr lang="en-US" sz="1400" dirty="0">
                  <a:solidFill>
                    <a:srgbClr val="0000FF"/>
                  </a:solidFill>
                </a:rPr>
                <a:t>   if (result !=-1)</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(result);</a:t>
              </a:r>
            </a:p>
            <a:p>
              <a:r>
                <a:rPr lang="en-US" sz="1400" dirty="0">
                  <a:solidFill>
                    <a:srgbClr val="0000FF"/>
                  </a:solidFill>
                </a:rPr>
                <a:t>   else</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(message);</a:t>
              </a:r>
            </a:p>
            <a:p>
              <a:r>
                <a:rPr lang="en-US" sz="1400" dirty="0">
                  <a:solidFill>
                    <a:srgbClr val="0000FF"/>
                  </a:solidFill>
                </a:rPr>
                <a:t>} </a:t>
              </a:r>
              <a:r>
                <a:rPr lang="en-US" sz="1400" dirty="0">
                  <a:solidFill>
                    <a:srgbClr val="00B050"/>
                  </a:solidFill>
                </a:rPr>
                <a:t>//end main</a:t>
              </a:r>
            </a:p>
          </p:txBody>
        </p:sp>
        <p:sp>
          <p:nvSpPr>
            <p:cNvPr id="14" name="TextBox 13"/>
            <p:cNvSpPr txBox="1"/>
            <p:nvPr/>
          </p:nvSpPr>
          <p:spPr>
            <a:xfrm>
              <a:off x="323528" y="1236822"/>
              <a:ext cx="576064" cy="1340087"/>
            </a:xfrm>
            <a:prstGeom prst="rect">
              <a:avLst/>
            </a:prstGeom>
            <a:noFill/>
          </p:spPr>
          <p:txBody>
            <a:bodyPr wrap="square" rtlCol="0">
              <a:spAutoFit/>
            </a:bodyPr>
            <a:lstStyle/>
            <a:p>
              <a:pPr algn="r"/>
              <a:r>
                <a:rPr lang="en-US" sz="1400" dirty="0">
                  <a:solidFill>
                    <a:srgbClr val="FF0000"/>
                  </a:solidFill>
                </a:rPr>
                <a:t>37</a:t>
              </a:r>
            </a:p>
            <a:p>
              <a:pPr algn="r"/>
              <a:r>
                <a:rPr lang="en-US" sz="1400" dirty="0">
                  <a:solidFill>
                    <a:srgbClr val="FF0000"/>
                  </a:solidFill>
                </a:rPr>
                <a:t>38</a:t>
              </a:r>
            </a:p>
            <a:p>
              <a:pPr algn="r"/>
              <a:r>
                <a:rPr lang="en-US" sz="1400" dirty="0">
                  <a:solidFill>
                    <a:srgbClr val="FF0000"/>
                  </a:solidFill>
                </a:rPr>
                <a:t>39</a:t>
              </a:r>
            </a:p>
            <a:p>
              <a:pPr algn="r"/>
              <a:r>
                <a:rPr lang="en-US" sz="1400" dirty="0">
                  <a:solidFill>
                    <a:srgbClr val="FF0000"/>
                  </a:solidFill>
                </a:rPr>
                <a:t>40</a:t>
              </a:r>
            </a:p>
            <a:p>
              <a:pPr algn="r"/>
              <a:r>
                <a:rPr lang="en-US" sz="1400" dirty="0">
                  <a:solidFill>
                    <a:srgbClr val="FF0000"/>
                  </a:solidFill>
                </a:rPr>
                <a:t>41</a:t>
              </a:r>
            </a:p>
            <a:p>
              <a:pPr algn="r"/>
              <a:r>
                <a:rPr lang="en-US" sz="1400" dirty="0">
                  <a:solidFill>
                    <a:srgbClr val="FF0000"/>
                  </a:solidFill>
                </a:rPr>
                <a:t>42</a:t>
              </a:r>
            </a:p>
          </p:txBody>
        </p:sp>
      </p:grpSp>
      <p:sp>
        <p:nvSpPr>
          <p:cNvPr id="11" name="Content Placeholder 4"/>
          <p:cNvSpPr txBox="1">
            <a:spLocks/>
          </p:cNvSpPr>
          <p:nvPr/>
        </p:nvSpPr>
        <p:spPr>
          <a:xfrm>
            <a:off x="251520" y="4005064"/>
            <a:ext cx="8640960" cy="936104"/>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the example above,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result </a:t>
            </a:r>
            <a:r>
              <a:rPr lang="en-US" sz="2000" dirty="0">
                <a:latin typeface="Tahoma" panose="020B0604030504040204" pitchFamily="34" charset="0"/>
                <a:ea typeface="Tahoma" panose="020B0604030504040204" pitchFamily="34" charset="0"/>
                <a:cs typeface="Tahoma" panose="020B0604030504040204" pitchFamily="34" charset="0"/>
              </a:rPr>
              <a:t>is used to store the result of the arithmetic operation. It is also used to denote an invalid input. The sources of invalid inputs may be either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choice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num1 </a:t>
            </a:r>
            <a:r>
              <a:rPr lang="en-US" sz="2000" dirty="0">
                <a:latin typeface="Tahoma" panose="020B0604030504040204" pitchFamily="34" charset="0"/>
                <a:ea typeface="Tahoma" panose="020B0604030504040204" pitchFamily="34" charset="0"/>
                <a:cs typeface="Tahoma" panose="020B0604030504040204" pitchFamily="34" charset="0"/>
              </a:rPr>
              <a:t>or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num2</a:t>
            </a:r>
            <a:r>
              <a:rPr lang="en-US" sz="2000" dirty="0">
                <a:latin typeface="Tahoma" panose="020B0604030504040204" pitchFamily="34" charset="0"/>
                <a:ea typeface="Tahoma" panose="020B0604030504040204" pitchFamily="34" charset="0"/>
                <a:cs typeface="Tahoma" panose="020B0604030504040204" pitchFamily="34" charset="0"/>
              </a:rPr>
              <a:t>. </a:t>
            </a:r>
            <a:endParaRPr lang="en-US" sz="1800" dirty="0">
              <a:solidFill>
                <a:srgbClr val="FF3399"/>
              </a:solidFill>
              <a:latin typeface="Tahoma" panose="020B0604030504040204" pitchFamily="34" charset="0"/>
              <a:ea typeface="Tahoma" panose="020B0604030504040204" pitchFamily="34" charset="0"/>
              <a:cs typeface="Tahoma" panose="020B0604030504040204" pitchFamily="34" charset="0"/>
            </a:endParaRPr>
          </a:p>
        </p:txBody>
      </p:sp>
      <p:sp>
        <p:nvSpPr>
          <p:cNvPr id="15" name="Content Placeholder 4"/>
          <p:cNvSpPr txBox="1">
            <a:spLocks/>
          </p:cNvSpPr>
          <p:nvPr/>
        </p:nvSpPr>
        <p:spPr>
          <a:xfrm>
            <a:off x="251520" y="5013176"/>
            <a:ext cx="8640960" cy="72008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Initially,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result </a:t>
            </a:r>
            <a:r>
              <a:rPr lang="en-US" sz="2000" dirty="0">
                <a:latin typeface="Tahoma" panose="020B0604030504040204" pitchFamily="34" charset="0"/>
                <a:ea typeface="Tahoma" panose="020B0604030504040204" pitchFamily="34" charset="0"/>
                <a:cs typeface="Tahoma" panose="020B0604030504040204" pitchFamily="34" charset="0"/>
              </a:rPr>
              <a:t>is initialized to -1 (line 5). This is useful in case the user entered an invalid value for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choice</a:t>
            </a:r>
            <a:r>
              <a:rPr lang="en-US" sz="2000" dirty="0">
                <a:latin typeface="Tahoma" panose="020B0604030504040204" pitchFamily="34" charset="0"/>
                <a:ea typeface="Tahoma" panose="020B0604030504040204" pitchFamily="34" charset="0"/>
                <a:cs typeface="Tahoma" panose="020B0604030504040204" pitchFamily="34" charset="0"/>
              </a:rPr>
              <a:t>.</a:t>
            </a:r>
            <a:endParaRPr lang="en-US" sz="1800" dirty="0">
              <a:solidFill>
                <a:srgbClr val="FF3399"/>
              </a:solidFill>
              <a:latin typeface="Tahoma" panose="020B0604030504040204" pitchFamily="34" charset="0"/>
              <a:ea typeface="Tahoma" panose="020B0604030504040204" pitchFamily="34" charset="0"/>
              <a:cs typeface="Tahoma" panose="020B0604030504040204" pitchFamily="34" charset="0"/>
            </a:endParaRPr>
          </a:p>
        </p:txBody>
      </p:sp>
      <p:sp>
        <p:nvSpPr>
          <p:cNvPr id="16" name="Content Placeholder 4"/>
          <p:cNvSpPr txBox="1">
            <a:spLocks/>
          </p:cNvSpPr>
          <p:nvPr/>
        </p:nvSpPr>
        <p:spPr>
          <a:xfrm>
            <a:off x="251520" y="5733256"/>
            <a:ext cx="8640960" cy="72008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Now, let us reconsider the conditions in lines 20 and 27. In fact, these may be re-written in a smarter way as follows: </a:t>
            </a:r>
            <a:endParaRPr lang="en-US" sz="1800" dirty="0">
              <a:solidFill>
                <a:srgbClr val="FF3399"/>
              </a:solidFill>
              <a:latin typeface="Tahoma" panose="020B0604030504040204" pitchFamily="34" charset="0"/>
              <a:ea typeface="Tahoma" panose="020B0604030504040204" pitchFamily="34" charset="0"/>
              <a:cs typeface="Tahoma" panose="020B0604030504040204" pitchFamily="34" charset="0"/>
            </a:endParaRPr>
          </a:p>
        </p:txBody>
      </p:sp>
      <p:sp>
        <p:nvSpPr>
          <p:cNvPr id="17" name="Content Placeholder 4"/>
          <p:cNvSpPr txBox="1">
            <a:spLocks/>
          </p:cNvSpPr>
          <p:nvPr/>
        </p:nvSpPr>
        <p:spPr>
          <a:xfrm>
            <a:off x="251520" y="2924944"/>
            <a:ext cx="8640960" cy="936104"/>
          </a:xfrm>
          <a:prstGeom prst="rect">
            <a:avLst/>
          </a:prstGeom>
        </p:spPr>
        <p:txBody>
          <a:bodyPr vert="horz" anchor="ct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Validating user input is a vital issue in programming. The programmer should take into consideration all possible values entered by the user.</a:t>
            </a:r>
            <a:endParaRPr lang="en-US" sz="18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2065073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wipe(left)">
                                      <p:cBhvr>
                                        <p:cTn id="13" dur="500"/>
                                        <p:tgtEl>
                                          <p:spTgt spid="1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wipe(left)">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left)">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wipe(left)">
                                      <p:cBhvr>
                                        <p:cTn id="28"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build="p"/>
      <p:bldP spid="15" grpId="0" build="p"/>
      <p:bldP spid="16" grpId="0" build="p"/>
      <p:bldP spid="17"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63" name="Rectangle 3"/>
          <p:cNvSpPr>
            <a:spLocks noGrp="1" noChangeArrowheads="1"/>
          </p:cNvSpPr>
          <p:nvPr>
            <p:ph idx="1"/>
          </p:nvPr>
        </p:nvSpPr>
        <p:spPr>
          <a:xfrm>
            <a:off x="358775" y="1052736"/>
            <a:ext cx="8533705" cy="5184575"/>
          </a:xfrm>
          <a:ln/>
        </p:spPr>
        <p:txBody>
          <a:bodyPr>
            <a:normAutofit/>
          </a:bodyPr>
          <a:lstStyle/>
          <a:p>
            <a:pPr marL="0" indent="-609600">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prints the average of three numbers</a:t>
            </a:r>
          </a:p>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Input:</a:t>
            </a:r>
          </a:p>
          <a:p>
            <a:pPr marL="990600" lvl="1" indent="-533400">
              <a:buNone/>
            </a:pPr>
            <a:r>
              <a:rPr lang="en-US" sz="2000" dirty="0">
                <a:latin typeface="Tahoma" panose="020B0604030504040204" pitchFamily="34" charset="0"/>
                <a:ea typeface="Tahoma" panose="020B0604030504040204" pitchFamily="34" charset="0"/>
                <a:cs typeface="Tahoma" panose="020B0604030504040204" pitchFamily="34" charset="0"/>
              </a:rPr>
              <a:t>1</a:t>
            </a:r>
            <a:r>
              <a:rPr lang="en-US" sz="2000" baseline="30000" dirty="0">
                <a:latin typeface="Tahoma" panose="020B0604030504040204" pitchFamily="34" charset="0"/>
                <a:ea typeface="Tahoma" panose="020B0604030504040204" pitchFamily="34" charset="0"/>
                <a:cs typeface="Tahoma" panose="020B0604030504040204" pitchFamily="34" charset="0"/>
              </a:rPr>
              <a:t>st</a:t>
            </a:r>
            <a:r>
              <a:rPr lang="en-US" sz="2000" dirty="0">
                <a:latin typeface="Tahoma" panose="020B0604030504040204" pitchFamily="34" charset="0"/>
                <a:ea typeface="Tahoma" panose="020B0604030504040204" pitchFamily="34" charset="0"/>
                <a:cs typeface="Tahoma" panose="020B0604030504040204" pitchFamily="34" charset="0"/>
              </a:rPr>
              <a:t> number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(x1)</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p>
          <a:p>
            <a:pPr marL="990600" lvl="1" indent="-533400">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Value=? 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990600" lvl="1" indent="-533400">
              <a:buNone/>
            </a:pPr>
            <a:r>
              <a:rPr lang="en-US" sz="2000" dirty="0">
                <a:latin typeface="Tahoma" panose="020B0604030504040204" pitchFamily="34" charset="0"/>
                <a:ea typeface="Tahoma" panose="020B0604030504040204" pitchFamily="34" charset="0"/>
                <a:cs typeface="Tahoma" panose="020B0604030504040204" pitchFamily="34" charset="0"/>
              </a:rPr>
              <a:t>2</a:t>
            </a:r>
            <a:r>
              <a:rPr lang="en-US" sz="2000" baseline="30000" dirty="0">
                <a:latin typeface="Tahoma" panose="020B0604030504040204" pitchFamily="34" charset="0"/>
                <a:ea typeface="Tahoma" panose="020B0604030504040204" pitchFamily="34" charset="0"/>
                <a:cs typeface="Tahoma" panose="020B0604030504040204" pitchFamily="34" charset="0"/>
              </a:rPr>
              <a:t>nd</a:t>
            </a:r>
            <a:r>
              <a:rPr lang="en-US" sz="2000" dirty="0">
                <a:latin typeface="Tahoma" panose="020B0604030504040204" pitchFamily="34" charset="0"/>
                <a:ea typeface="Tahoma" panose="020B0604030504040204" pitchFamily="34" charset="0"/>
                <a:cs typeface="Tahoma" panose="020B0604030504040204" pitchFamily="34" charset="0"/>
              </a:rPr>
              <a:t> number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(x2) </a:t>
            </a:r>
          </a:p>
          <a:p>
            <a:pPr marL="990600" lvl="1" indent="-533400">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Value=? 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990600" lvl="1" indent="-533400">
              <a:buNone/>
            </a:pPr>
            <a:r>
              <a:rPr lang="en-US" sz="2000" dirty="0">
                <a:latin typeface="Tahoma" panose="020B0604030504040204" pitchFamily="34" charset="0"/>
                <a:ea typeface="Tahoma" panose="020B0604030504040204" pitchFamily="34" charset="0"/>
                <a:cs typeface="Tahoma" panose="020B0604030504040204" pitchFamily="34" charset="0"/>
              </a:rPr>
              <a:t>3</a:t>
            </a:r>
            <a:r>
              <a:rPr lang="en-US" sz="2000" baseline="30000" dirty="0">
                <a:latin typeface="Tahoma" panose="020B0604030504040204" pitchFamily="34" charset="0"/>
                <a:ea typeface="Tahoma" panose="020B0604030504040204" pitchFamily="34" charset="0"/>
                <a:cs typeface="Tahoma" panose="020B0604030504040204" pitchFamily="34" charset="0"/>
              </a:rPr>
              <a:t>rd</a:t>
            </a:r>
            <a:r>
              <a:rPr lang="en-US" sz="2000" dirty="0">
                <a:latin typeface="Tahoma" panose="020B0604030504040204" pitchFamily="34" charset="0"/>
                <a:ea typeface="Tahoma" panose="020B0604030504040204" pitchFamily="34" charset="0"/>
                <a:cs typeface="Tahoma" panose="020B0604030504040204" pitchFamily="34" charset="0"/>
              </a:rPr>
              <a:t> number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(x3) </a:t>
            </a:r>
          </a:p>
          <a:p>
            <a:pPr marL="990600" lvl="1" indent="-533400">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Value=? 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Output :</a:t>
            </a:r>
          </a:p>
          <a:p>
            <a:pPr marL="990600" lvl="1" indent="-533400">
              <a:buNone/>
            </a:pPr>
            <a:r>
              <a:rPr lang="en-US" sz="2000" dirty="0">
                <a:latin typeface="Tahoma" panose="020B0604030504040204" pitchFamily="34" charset="0"/>
                <a:ea typeface="Tahoma" panose="020B0604030504040204" pitchFamily="34" charset="0"/>
                <a:cs typeface="Tahoma" panose="020B0604030504040204" pitchFamily="34" charset="0"/>
              </a:rPr>
              <a:t>The average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avg</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a:t>
            </a:r>
          </a:p>
          <a:p>
            <a:pPr marL="990600" lvl="1" indent="-533400">
              <a:buNone/>
            </a:pPr>
            <a:endPar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Processing (Input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Output)</a:t>
            </a:r>
            <a:endPar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990600" lvl="1" indent="-533400">
              <a:buNone/>
            </a:pPr>
            <a:r>
              <a:rPr lang="en-US" sz="2000" dirty="0">
                <a:latin typeface="Tahoma" panose="020B0604030504040204" pitchFamily="34" charset="0"/>
                <a:ea typeface="Tahoma" panose="020B0604030504040204" pitchFamily="34" charset="0"/>
                <a:cs typeface="Tahoma" panose="020B0604030504040204" pitchFamily="34" charset="0"/>
              </a:rPr>
              <a:t>Average =  (first + second + third ) / 3</a:t>
            </a:r>
          </a:p>
          <a:p>
            <a:pPr marL="990600" lvl="1" indent="-533400">
              <a:buNone/>
            </a:pP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avg</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 (x1 + x2 + x3) / 3</a:t>
            </a:r>
          </a:p>
        </p:txBody>
      </p:sp>
      <p:sp>
        <p:nvSpPr>
          <p:cNvPr id="8" name="Slide Number Placeholder 7"/>
          <p:cNvSpPr>
            <a:spLocks noGrp="1"/>
          </p:cNvSpPr>
          <p:nvPr>
            <p:ph type="sldNum" sz="quarter" idx="12"/>
          </p:nvPr>
        </p:nvSpPr>
        <p:spPr/>
        <p:txBody>
          <a:bodyPr>
            <a:normAutofit/>
          </a:bodyPr>
          <a:lstStyle/>
          <a:p>
            <a:fld id="{125A1C68-F048-4C66-8544-2D3BD35A5879}" type="slidenum">
              <a:rPr lang="en-US" smtClean="0"/>
              <a:pPr/>
              <a:t>27</a:t>
            </a:fld>
            <a:endParaRPr lang="en-US"/>
          </a:p>
        </p:txBody>
      </p:sp>
      <p:cxnSp>
        <p:nvCxnSpPr>
          <p:cNvPr id="10" name="Straight Connector 9"/>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251520" y="103822"/>
            <a:ext cx="8585448"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Problem Analysis </a:t>
            </a:r>
            <a:r>
              <a:rPr lang="en-US" sz="4000" b="0" dirty="0">
                <a:solidFill>
                  <a:schemeClr val="accent2"/>
                </a:solidFill>
                <a:latin typeface="Tahoma" charset="0"/>
                <a:cs typeface="Arial" charset="0"/>
              </a:rPr>
              <a:t>– Example 2</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4" presetClass="entr" presetSubtype="0" fill="hold" grpId="0" nodeType="withEffect">
                                  <p:stCondLst>
                                    <p:cond delay="0"/>
                                  </p:stCondLst>
                                  <p:childTnLst>
                                    <p:set>
                                      <p:cBhvr>
                                        <p:cTn id="6" dur="1" fill="hold">
                                          <p:stCondLst>
                                            <p:cond delay="0"/>
                                          </p:stCondLst>
                                        </p:cTn>
                                        <p:tgtEl>
                                          <p:spTgt spid="220163">
                                            <p:bg/>
                                          </p:spTgt>
                                        </p:tgtEl>
                                        <p:attrNameLst>
                                          <p:attrName>style.visibility</p:attrName>
                                        </p:attrNameLst>
                                      </p:cBhvr>
                                      <p:to>
                                        <p:strVal val="visible"/>
                                      </p:to>
                                    </p:set>
                                    <p:animEffect transition="in" filter="fade">
                                      <p:cBhvr>
                                        <p:cTn id="7" dur="500"/>
                                        <p:tgtEl>
                                          <p:spTgt spid="220163">
                                            <p:bg/>
                                          </p:spTgt>
                                        </p:tgtEl>
                                      </p:cBhvr>
                                    </p:animEffect>
                                    <p:anim calcmode="lin" valueType="num">
                                      <p:cBhvr>
                                        <p:cTn id="8" dur="500" fill="hold"/>
                                        <p:tgtEl>
                                          <p:spTgt spid="220163">
                                            <p:bg/>
                                          </p:spTgt>
                                        </p:tgtEl>
                                        <p:attrNameLst>
                                          <p:attrName>ppt_x</p:attrName>
                                        </p:attrNameLst>
                                      </p:cBhvr>
                                      <p:tavLst>
                                        <p:tav tm="0">
                                          <p:val>
                                            <p:strVal val="#ppt_x"/>
                                          </p:val>
                                        </p:tav>
                                        <p:tav tm="100000">
                                          <p:val>
                                            <p:strVal val="#ppt_x"/>
                                          </p:val>
                                        </p:tav>
                                      </p:tavLst>
                                    </p:anim>
                                    <p:anim calcmode="lin" valueType="num">
                                      <p:cBhvr>
                                        <p:cTn id="9" dur="500" fill="hold"/>
                                        <p:tgtEl>
                                          <p:spTgt spid="220163">
                                            <p:bg/>
                                          </p:spTgt>
                                        </p:tgtEl>
                                        <p:attrNameLst>
                                          <p:attrName>ppt_y</p:attrName>
                                        </p:attrNameLst>
                                      </p:cBhvr>
                                      <p:tavLst>
                                        <p:tav tm="0">
                                          <p:val>
                                            <p:strVal val="#ppt_y+.05"/>
                                          </p:val>
                                        </p:tav>
                                        <p:tav tm="100000">
                                          <p:val>
                                            <p:strVal val="#ppt_y"/>
                                          </p:val>
                                        </p:tav>
                                      </p:tavLst>
                                    </p:anim>
                                  </p:childTnLst>
                                </p:cTn>
                              </p:par>
                              <p:par>
                                <p:cTn id="10" presetID="44" presetClass="entr" presetSubtype="0" fill="hold" grpId="0" nodeType="withEffect">
                                  <p:stCondLst>
                                    <p:cond delay="0"/>
                                  </p:stCondLst>
                                  <p:childTnLst>
                                    <p:set>
                                      <p:cBhvr>
                                        <p:cTn id="11" dur="1" fill="hold">
                                          <p:stCondLst>
                                            <p:cond delay="0"/>
                                          </p:stCondLst>
                                        </p:cTn>
                                        <p:tgtEl>
                                          <p:spTgt spid="220163">
                                            <p:txEl>
                                              <p:pRg st="0" end="0"/>
                                            </p:txEl>
                                          </p:spTgt>
                                        </p:tgtEl>
                                        <p:attrNameLst>
                                          <p:attrName>style.visibility</p:attrName>
                                        </p:attrNameLst>
                                      </p:cBhvr>
                                      <p:to>
                                        <p:strVal val="visible"/>
                                      </p:to>
                                    </p:set>
                                    <p:animEffect transition="in" filter="fade">
                                      <p:cBhvr>
                                        <p:cTn id="12" dur="500"/>
                                        <p:tgtEl>
                                          <p:spTgt spid="220163">
                                            <p:txEl>
                                              <p:pRg st="0" end="0"/>
                                            </p:txEl>
                                          </p:spTgt>
                                        </p:tgtEl>
                                      </p:cBhvr>
                                    </p:animEffect>
                                    <p:anim calcmode="lin" valueType="num">
                                      <p:cBhvr>
                                        <p:cTn id="13" dur="500" fill="hold"/>
                                        <p:tgtEl>
                                          <p:spTgt spid="22016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0163">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4" presetClass="entr" presetSubtype="0" fill="hold" grpId="0" nodeType="clickEffect">
                                  <p:stCondLst>
                                    <p:cond delay="0"/>
                                  </p:stCondLst>
                                  <p:childTnLst>
                                    <p:set>
                                      <p:cBhvr>
                                        <p:cTn id="18" dur="1" fill="hold">
                                          <p:stCondLst>
                                            <p:cond delay="0"/>
                                          </p:stCondLst>
                                        </p:cTn>
                                        <p:tgtEl>
                                          <p:spTgt spid="220163">
                                            <p:txEl>
                                              <p:pRg st="1" end="1"/>
                                            </p:txEl>
                                          </p:spTgt>
                                        </p:tgtEl>
                                        <p:attrNameLst>
                                          <p:attrName>style.visibility</p:attrName>
                                        </p:attrNameLst>
                                      </p:cBhvr>
                                      <p:to>
                                        <p:strVal val="visible"/>
                                      </p:to>
                                    </p:set>
                                    <p:animEffect transition="in" filter="fade">
                                      <p:cBhvr>
                                        <p:cTn id="19" dur="500"/>
                                        <p:tgtEl>
                                          <p:spTgt spid="220163">
                                            <p:txEl>
                                              <p:pRg st="1" end="1"/>
                                            </p:txEl>
                                          </p:spTgt>
                                        </p:tgtEl>
                                      </p:cBhvr>
                                    </p:animEffect>
                                    <p:anim calcmode="lin" valueType="num">
                                      <p:cBhvr>
                                        <p:cTn id="20" dur="500" fill="hold"/>
                                        <p:tgtEl>
                                          <p:spTgt spid="220163">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20163">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1" fill="hold">
                                          <p:stCondLst>
                                            <p:cond delay="0"/>
                                          </p:stCondLst>
                                        </p:cTn>
                                        <p:tgtEl>
                                          <p:spTgt spid="220163">
                                            <p:txEl>
                                              <p:pRg st="2" end="2"/>
                                            </p:txEl>
                                          </p:spTgt>
                                        </p:tgtEl>
                                        <p:attrNameLst>
                                          <p:attrName>style.visibility</p:attrName>
                                        </p:attrNameLst>
                                      </p:cBhvr>
                                      <p:to>
                                        <p:strVal val="visible"/>
                                      </p:to>
                                    </p:set>
                                    <p:animEffect transition="in" filter="fade">
                                      <p:cBhvr>
                                        <p:cTn id="24" dur="500"/>
                                        <p:tgtEl>
                                          <p:spTgt spid="220163">
                                            <p:txEl>
                                              <p:pRg st="2" end="2"/>
                                            </p:txEl>
                                          </p:spTgt>
                                        </p:tgtEl>
                                      </p:cBhvr>
                                    </p:animEffect>
                                    <p:anim calcmode="lin" valueType="num">
                                      <p:cBhvr>
                                        <p:cTn id="25" dur="500" fill="hold"/>
                                        <p:tgtEl>
                                          <p:spTgt spid="220163">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220163">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4" presetClass="entr" presetSubtype="0" fill="hold" grpId="0" nodeType="clickEffect">
                                  <p:stCondLst>
                                    <p:cond delay="0"/>
                                  </p:stCondLst>
                                  <p:childTnLst>
                                    <p:set>
                                      <p:cBhvr>
                                        <p:cTn id="30" dur="1" fill="hold">
                                          <p:stCondLst>
                                            <p:cond delay="0"/>
                                          </p:stCondLst>
                                        </p:cTn>
                                        <p:tgtEl>
                                          <p:spTgt spid="220163">
                                            <p:txEl>
                                              <p:pRg st="3" end="3"/>
                                            </p:txEl>
                                          </p:spTgt>
                                        </p:tgtEl>
                                        <p:attrNameLst>
                                          <p:attrName>style.visibility</p:attrName>
                                        </p:attrNameLst>
                                      </p:cBhvr>
                                      <p:to>
                                        <p:strVal val="visible"/>
                                      </p:to>
                                    </p:set>
                                    <p:animEffect transition="in" filter="fade">
                                      <p:cBhvr>
                                        <p:cTn id="31" dur="500"/>
                                        <p:tgtEl>
                                          <p:spTgt spid="220163">
                                            <p:txEl>
                                              <p:pRg st="3" end="3"/>
                                            </p:txEl>
                                          </p:spTgt>
                                        </p:tgtEl>
                                      </p:cBhvr>
                                    </p:animEffect>
                                    <p:anim calcmode="lin" valueType="num">
                                      <p:cBhvr>
                                        <p:cTn id="32" dur="500" fill="hold"/>
                                        <p:tgtEl>
                                          <p:spTgt spid="220163">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220163">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4" presetClass="entr" presetSubtype="0" fill="hold" grpId="0" nodeType="clickEffect">
                                  <p:stCondLst>
                                    <p:cond delay="0"/>
                                  </p:stCondLst>
                                  <p:childTnLst>
                                    <p:set>
                                      <p:cBhvr>
                                        <p:cTn id="37" dur="1" fill="hold">
                                          <p:stCondLst>
                                            <p:cond delay="0"/>
                                          </p:stCondLst>
                                        </p:cTn>
                                        <p:tgtEl>
                                          <p:spTgt spid="220163">
                                            <p:txEl>
                                              <p:pRg st="4" end="4"/>
                                            </p:txEl>
                                          </p:spTgt>
                                        </p:tgtEl>
                                        <p:attrNameLst>
                                          <p:attrName>style.visibility</p:attrName>
                                        </p:attrNameLst>
                                      </p:cBhvr>
                                      <p:to>
                                        <p:strVal val="visible"/>
                                      </p:to>
                                    </p:set>
                                    <p:animEffect transition="in" filter="fade">
                                      <p:cBhvr>
                                        <p:cTn id="38" dur="500"/>
                                        <p:tgtEl>
                                          <p:spTgt spid="220163">
                                            <p:txEl>
                                              <p:pRg st="4" end="4"/>
                                            </p:txEl>
                                          </p:spTgt>
                                        </p:tgtEl>
                                      </p:cBhvr>
                                    </p:animEffect>
                                    <p:anim calcmode="lin" valueType="num">
                                      <p:cBhvr>
                                        <p:cTn id="39" dur="500" fill="hold"/>
                                        <p:tgtEl>
                                          <p:spTgt spid="220163">
                                            <p:txEl>
                                              <p:pRg st="4" end="4"/>
                                            </p:txEl>
                                          </p:spTgt>
                                        </p:tgtEl>
                                        <p:attrNameLst>
                                          <p:attrName>ppt_x</p:attrName>
                                        </p:attrNameLst>
                                      </p:cBhvr>
                                      <p:tavLst>
                                        <p:tav tm="0">
                                          <p:val>
                                            <p:strVal val="#ppt_x"/>
                                          </p:val>
                                        </p:tav>
                                        <p:tav tm="100000">
                                          <p:val>
                                            <p:strVal val="#ppt_x"/>
                                          </p:val>
                                        </p:tav>
                                      </p:tavLst>
                                    </p:anim>
                                    <p:anim calcmode="lin" valueType="num">
                                      <p:cBhvr>
                                        <p:cTn id="40" dur="500" fill="hold"/>
                                        <p:tgtEl>
                                          <p:spTgt spid="220163">
                                            <p:txEl>
                                              <p:pRg st="4" end="4"/>
                                            </p:txEl>
                                          </p:spTgt>
                                        </p:tgtEl>
                                        <p:attrNameLst>
                                          <p:attrName>ppt_y</p:attrName>
                                        </p:attrNameLst>
                                      </p:cBhvr>
                                      <p:tavLst>
                                        <p:tav tm="0">
                                          <p:val>
                                            <p:strVal val="#ppt_y+.05"/>
                                          </p:val>
                                        </p:tav>
                                        <p:tav tm="100000">
                                          <p:val>
                                            <p:strVal val="#ppt_y"/>
                                          </p:val>
                                        </p:tav>
                                      </p:tavLst>
                                    </p:anim>
                                  </p:childTnLst>
                                </p:cTn>
                              </p:par>
                            </p:childTnLst>
                          </p:cTn>
                        </p:par>
                        <p:par>
                          <p:cTn id="41" fill="hold">
                            <p:stCondLst>
                              <p:cond delay="500"/>
                            </p:stCondLst>
                            <p:childTnLst>
                              <p:par>
                                <p:cTn id="42" presetID="44" presetClass="entr" presetSubtype="0" fill="hold" grpId="0" nodeType="afterEffect">
                                  <p:stCondLst>
                                    <p:cond delay="0"/>
                                  </p:stCondLst>
                                  <p:childTnLst>
                                    <p:set>
                                      <p:cBhvr>
                                        <p:cTn id="43" dur="1" fill="hold">
                                          <p:stCondLst>
                                            <p:cond delay="0"/>
                                          </p:stCondLst>
                                        </p:cTn>
                                        <p:tgtEl>
                                          <p:spTgt spid="220163">
                                            <p:txEl>
                                              <p:pRg st="5" end="5"/>
                                            </p:txEl>
                                          </p:spTgt>
                                        </p:tgtEl>
                                        <p:attrNameLst>
                                          <p:attrName>style.visibility</p:attrName>
                                        </p:attrNameLst>
                                      </p:cBhvr>
                                      <p:to>
                                        <p:strVal val="visible"/>
                                      </p:to>
                                    </p:set>
                                    <p:animEffect transition="in" filter="fade">
                                      <p:cBhvr>
                                        <p:cTn id="44" dur="500"/>
                                        <p:tgtEl>
                                          <p:spTgt spid="220163">
                                            <p:txEl>
                                              <p:pRg st="5" end="5"/>
                                            </p:txEl>
                                          </p:spTgt>
                                        </p:tgtEl>
                                      </p:cBhvr>
                                    </p:animEffect>
                                    <p:anim calcmode="lin" valueType="num">
                                      <p:cBhvr>
                                        <p:cTn id="45" dur="500" fill="hold"/>
                                        <p:tgtEl>
                                          <p:spTgt spid="220163">
                                            <p:txEl>
                                              <p:pRg st="5" end="5"/>
                                            </p:txEl>
                                          </p:spTgt>
                                        </p:tgtEl>
                                        <p:attrNameLst>
                                          <p:attrName>ppt_x</p:attrName>
                                        </p:attrNameLst>
                                      </p:cBhvr>
                                      <p:tavLst>
                                        <p:tav tm="0">
                                          <p:val>
                                            <p:strVal val="#ppt_x"/>
                                          </p:val>
                                        </p:tav>
                                        <p:tav tm="100000">
                                          <p:val>
                                            <p:strVal val="#ppt_x"/>
                                          </p:val>
                                        </p:tav>
                                      </p:tavLst>
                                    </p:anim>
                                    <p:anim calcmode="lin" valueType="num">
                                      <p:cBhvr>
                                        <p:cTn id="46" dur="500" fill="hold"/>
                                        <p:tgtEl>
                                          <p:spTgt spid="220163">
                                            <p:txEl>
                                              <p:pRg st="5" end="5"/>
                                            </p:txEl>
                                          </p:spTgt>
                                        </p:tgtEl>
                                        <p:attrNameLst>
                                          <p:attrName>ppt_y</p:attrName>
                                        </p:attrNameLst>
                                      </p:cBhvr>
                                      <p:tavLst>
                                        <p:tav tm="0">
                                          <p:val>
                                            <p:strVal val="#ppt_y+.05"/>
                                          </p:val>
                                        </p:tav>
                                        <p:tav tm="100000">
                                          <p:val>
                                            <p:strVal val="#ppt_y"/>
                                          </p:val>
                                        </p:tav>
                                      </p:tavLst>
                                    </p:anim>
                                  </p:childTnLst>
                                </p:cTn>
                              </p:par>
                            </p:childTnLst>
                          </p:cTn>
                        </p:par>
                        <p:par>
                          <p:cTn id="47" fill="hold">
                            <p:stCondLst>
                              <p:cond delay="1000"/>
                            </p:stCondLst>
                            <p:childTnLst>
                              <p:par>
                                <p:cTn id="48" presetID="44" presetClass="entr" presetSubtype="0" fill="hold" grpId="0" nodeType="afterEffect">
                                  <p:stCondLst>
                                    <p:cond delay="0"/>
                                  </p:stCondLst>
                                  <p:childTnLst>
                                    <p:set>
                                      <p:cBhvr>
                                        <p:cTn id="49" dur="1" fill="hold">
                                          <p:stCondLst>
                                            <p:cond delay="0"/>
                                          </p:stCondLst>
                                        </p:cTn>
                                        <p:tgtEl>
                                          <p:spTgt spid="220163">
                                            <p:txEl>
                                              <p:pRg st="6" end="6"/>
                                            </p:txEl>
                                          </p:spTgt>
                                        </p:tgtEl>
                                        <p:attrNameLst>
                                          <p:attrName>style.visibility</p:attrName>
                                        </p:attrNameLst>
                                      </p:cBhvr>
                                      <p:to>
                                        <p:strVal val="visible"/>
                                      </p:to>
                                    </p:set>
                                    <p:animEffect transition="in" filter="fade">
                                      <p:cBhvr>
                                        <p:cTn id="50" dur="500"/>
                                        <p:tgtEl>
                                          <p:spTgt spid="220163">
                                            <p:txEl>
                                              <p:pRg st="6" end="6"/>
                                            </p:txEl>
                                          </p:spTgt>
                                        </p:tgtEl>
                                      </p:cBhvr>
                                    </p:animEffect>
                                    <p:anim calcmode="lin" valueType="num">
                                      <p:cBhvr>
                                        <p:cTn id="51" dur="500" fill="hold"/>
                                        <p:tgtEl>
                                          <p:spTgt spid="220163">
                                            <p:txEl>
                                              <p:pRg st="6" end="6"/>
                                            </p:txEl>
                                          </p:spTgt>
                                        </p:tgtEl>
                                        <p:attrNameLst>
                                          <p:attrName>ppt_x</p:attrName>
                                        </p:attrNameLst>
                                      </p:cBhvr>
                                      <p:tavLst>
                                        <p:tav tm="0">
                                          <p:val>
                                            <p:strVal val="#ppt_x"/>
                                          </p:val>
                                        </p:tav>
                                        <p:tav tm="100000">
                                          <p:val>
                                            <p:strVal val="#ppt_x"/>
                                          </p:val>
                                        </p:tav>
                                      </p:tavLst>
                                    </p:anim>
                                    <p:anim calcmode="lin" valueType="num">
                                      <p:cBhvr>
                                        <p:cTn id="52" dur="500" fill="hold"/>
                                        <p:tgtEl>
                                          <p:spTgt spid="220163">
                                            <p:txEl>
                                              <p:pRg st="6" end="6"/>
                                            </p:txEl>
                                          </p:spTgt>
                                        </p:tgtEl>
                                        <p:attrNameLst>
                                          <p:attrName>ppt_y</p:attrName>
                                        </p:attrNameLst>
                                      </p:cBhvr>
                                      <p:tavLst>
                                        <p:tav tm="0">
                                          <p:val>
                                            <p:strVal val="#ppt_y+.05"/>
                                          </p:val>
                                        </p:tav>
                                        <p:tav tm="100000">
                                          <p:val>
                                            <p:strVal val="#ppt_y"/>
                                          </p:val>
                                        </p:tav>
                                      </p:tavLst>
                                    </p:anim>
                                  </p:childTnLst>
                                </p:cTn>
                              </p:par>
                            </p:childTnLst>
                          </p:cTn>
                        </p:par>
                        <p:par>
                          <p:cTn id="53" fill="hold">
                            <p:stCondLst>
                              <p:cond delay="1500"/>
                            </p:stCondLst>
                            <p:childTnLst>
                              <p:par>
                                <p:cTn id="54" presetID="44" presetClass="entr" presetSubtype="0" fill="hold" grpId="0" nodeType="afterEffect">
                                  <p:stCondLst>
                                    <p:cond delay="0"/>
                                  </p:stCondLst>
                                  <p:childTnLst>
                                    <p:set>
                                      <p:cBhvr>
                                        <p:cTn id="55" dur="1" fill="hold">
                                          <p:stCondLst>
                                            <p:cond delay="0"/>
                                          </p:stCondLst>
                                        </p:cTn>
                                        <p:tgtEl>
                                          <p:spTgt spid="220163">
                                            <p:txEl>
                                              <p:pRg st="7" end="7"/>
                                            </p:txEl>
                                          </p:spTgt>
                                        </p:tgtEl>
                                        <p:attrNameLst>
                                          <p:attrName>style.visibility</p:attrName>
                                        </p:attrNameLst>
                                      </p:cBhvr>
                                      <p:to>
                                        <p:strVal val="visible"/>
                                      </p:to>
                                    </p:set>
                                    <p:animEffect transition="in" filter="fade">
                                      <p:cBhvr>
                                        <p:cTn id="56" dur="500"/>
                                        <p:tgtEl>
                                          <p:spTgt spid="220163">
                                            <p:txEl>
                                              <p:pRg st="7" end="7"/>
                                            </p:txEl>
                                          </p:spTgt>
                                        </p:tgtEl>
                                      </p:cBhvr>
                                    </p:animEffect>
                                    <p:anim calcmode="lin" valueType="num">
                                      <p:cBhvr>
                                        <p:cTn id="57" dur="500" fill="hold"/>
                                        <p:tgtEl>
                                          <p:spTgt spid="220163">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220163">
                                            <p:txEl>
                                              <p:pRg st="7" end="7"/>
                                            </p:txEl>
                                          </p:spTgt>
                                        </p:tgtEl>
                                        <p:attrNameLst>
                                          <p:attrName>ppt_y</p:attrName>
                                        </p:attrNameLst>
                                      </p:cBhvr>
                                      <p:tavLst>
                                        <p:tav tm="0">
                                          <p:val>
                                            <p:strVal val="#ppt_y+.05"/>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4" presetClass="entr" presetSubtype="0" fill="hold" grpId="0" nodeType="clickEffect">
                                  <p:stCondLst>
                                    <p:cond delay="0"/>
                                  </p:stCondLst>
                                  <p:childTnLst>
                                    <p:set>
                                      <p:cBhvr>
                                        <p:cTn id="62" dur="1" fill="hold">
                                          <p:stCondLst>
                                            <p:cond delay="0"/>
                                          </p:stCondLst>
                                        </p:cTn>
                                        <p:tgtEl>
                                          <p:spTgt spid="220163">
                                            <p:txEl>
                                              <p:pRg st="8" end="8"/>
                                            </p:txEl>
                                          </p:spTgt>
                                        </p:tgtEl>
                                        <p:attrNameLst>
                                          <p:attrName>style.visibility</p:attrName>
                                        </p:attrNameLst>
                                      </p:cBhvr>
                                      <p:to>
                                        <p:strVal val="visible"/>
                                      </p:to>
                                    </p:set>
                                    <p:animEffect transition="in" filter="fade">
                                      <p:cBhvr>
                                        <p:cTn id="63" dur="500"/>
                                        <p:tgtEl>
                                          <p:spTgt spid="220163">
                                            <p:txEl>
                                              <p:pRg st="8" end="8"/>
                                            </p:txEl>
                                          </p:spTgt>
                                        </p:tgtEl>
                                      </p:cBhvr>
                                    </p:animEffect>
                                    <p:anim calcmode="lin" valueType="num">
                                      <p:cBhvr>
                                        <p:cTn id="64" dur="500" fill="hold"/>
                                        <p:tgtEl>
                                          <p:spTgt spid="220163">
                                            <p:txEl>
                                              <p:pRg st="8" end="8"/>
                                            </p:txEl>
                                          </p:spTgt>
                                        </p:tgtEl>
                                        <p:attrNameLst>
                                          <p:attrName>ppt_x</p:attrName>
                                        </p:attrNameLst>
                                      </p:cBhvr>
                                      <p:tavLst>
                                        <p:tav tm="0">
                                          <p:val>
                                            <p:strVal val="#ppt_x"/>
                                          </p:val>
                                        </p:tav>
                                        <p:tav tm="100000">
                                          <p:val>
                                            <p:strVal val="#ppt_x"/>
                                          </p:val>
                                        </p:tav>
                                      </p:tavLst>
                                    </p:anim>
                                    <p:anim calcmode="lin" valueType="num">
                                      <p:cBhvr>
                                        <p:cTn id="65" dur="500" fill="hold"/>
                                        <p:tgtEl>
                                          <p:spTgt spid="220163">
                                            <p:txEl>
                                              <p:pRg st="8" end="8"/>
                                            </p:txEl>
                                          </p:spTgt>
                                        </p:tgtEl>
                                        <p:attrNameLst>
                                          <p:attrName>ppt_y</p:attrName>
                                        </p:attrNameLst>
                                      </p:cBhvr>
                                      <p:tavLst>
                                        <p:tav tm="0">
                                          <p:val>
                                            <p:strVal val="#ppt_y+.05"/>
                                          </p:val>
                                        </p:tav>
                                        <p:tav tm="100000">
                                          <p:val>
                                            <p:strVal val="#ppt_y"/>
                                          </p:val>
                                        </p:tav>
                                      </p:tavLst>
                                    </p:anim>
                                  </p:childTnLst>
                                </p:cTn>
                              </p:par>
                              <p:par>
                                <p:cTn id="66" presetID="44" presetClass="entr" presetSubtype="0" fill="hold" grpId="0" nodeType="withEffect">
                                  <p:stCondLst>
                                    <p:cond delay="0"/>
                                  </p:stCondLst>
                                  <p:childTnLst>
                                    <p:set>
                                      <p:cBhvr>
                                        <p:cTn id="67" dur="1" fill="hold">
                                          <p:stCondLst>
                                            <p:cond delay="0"/>
                                          </p:stCondLst>
                                        </p:cTn>
                                        <p:tgtEl>
                                          <p:spTgt spid="220163">
                                            <p:txEl>
                                              <p:pRg st="9" end="9"/>
                                            </p:txEl>
                                          </p:spTgt>
                                        </p:tgtEl>
                                        <p:attrNameLst>
                                          <p:attrName>style.visibility</p:attrName>
                                        </p:attrNameLst>
                                      </p:cBhvr>
                                      <p:to>
                                        <p:strVal val="visible"/>
                                      </p:to>
                                    </p:set>
                                    <p:animEffect transition="in" filter="fade">
                                      <p:cBhvr>
                                        <p:cTn id="68" dur="500"/>
                                        <p:tgtEl>
                                          <p:spTgt spid="220163">
                                            <p:txEl>
                                              <p:pRg st="9" end="9"/>
                                            </p:txEl>
                                          </p:spTgt>
                                        </p:tgtEl>
                                      </p:cBhvr>
                                    </p:animEffect>
                                    <p:anim calcmode="lin" valueType="num">
                                      <p:cBhvr>
                                        <p:cTn id="69" dur="500" fill="hold"/>
                                        <p:tgtEl>
                                          <p:spTgt spid="220163">
                                            <p:txEl>
                                              <p:pRg st="9" end="9"/>
                                            </p:txEl>
                                          </p:spTgt>
                                        </p:tgtEl>
                                        <p:attrNameLst>
                                          <p:attrName>ppt_x</p:attrName>
                                        </p:attrNameLst>
                                      </p:cBhvr>
                                      <p:tavLst>
                                        <p:tav tm="0">
                                          <p:val>
                                            <p:strVal val="#ppt_x"/>
                                          </p:val>
                                        </p:tav>
                                        <p:tav tm="100000">
                                          <p:val>
                                            <p:strVal val="#ppt_x"/>
                                          </p:val>
                                        </p:tav>
                                      </p:tavLst>
                                    </p:anim>
                                    <p:anim calcmode="lin" valueType="num">
                                      <p:cBhvr>
                                        <p:cTn id="70" dur="500" fill="hold"/>
                                        <p:tgtEl>
                                          <p:spTgt spid="220163">
                                            <p:txEl>
                                              <p:pRg st="9" end="9"/>
                                            </p:txEl>
                                          </p:spTgt>
                                        </p:tgtEl>
                                        <p:attrNameLst>
                                          <p:attrName>ppt_y</p:attrName>
                                        </p:attrNameLst>
                                      </p:cBhvr>
                                      <p:tavLst>
                                        <p:tav tm="0">
                                          <p:val>
                                            <p:strVal val="#ppt_y+.05"/>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4" presetClass="entr" presetSubtype="0" fill="hold" grpId="0" nodeType="clickEffect">
                                  <p:stCondLst>
                                    <p:cond delay="0"/>
                                  </p:stCondLst>
                                  <p:childTnLst>
                                    <p:set>
                                      <p:cBhvr>
                                        <p:cTn id="74" dur="1" fill="hold">
                                          <p:stCondLst>
                                            <p:cond delay="0"/>
                                          </p:stCondLst>
                                        </p:cTn>
                                        <p:tgtEl>
                                          <p:spTgt spid="220163">
                                            <p:txEl>
                                              <p:pRg st="11" end="11"/>
                                            </p:txEl>
                                          </p:spTgt>
                                        </p:tgtEl>
                                        <p:attrNameLst>
                                          <p:attrName>style.visibility</p:attrName>
                                        </p:attrNameLst>
                                      </p:cBhvr>
                                      <p:to>
                                        <p:strVal val="visible"/>
                                      </p:to>
                                    </p:set>
                                    <p:animEffect transition="in" filter="fade">
                                      <p:cBhvr>
                                        <p:cTn id="75" dur="500"/>
                                        <p:tgtEl>
                                          <p:spTgt spid="220163">
                                            <p:txEl>
                                              <p:pRg st="11" end="11"/>
                                            </p:txEl>
                                          </p:spTgt>
                                        </p:tgtEl>
                                      </p:cBhvr>
                                    </p:animEffect>
                                    <p:anim calcmode="lin" valueType="num">
                                      <p:cBhvr>
                                        <p:cTn id="76" dur="500" fill="hold"/>
                                        <p:tgtEl>
                                          <p:spTgt spid="220163">
                                            <p:txEl>
                                              <p:pRg st="11" end="11"/>
                                            </p:txEl>
                                          </p:spTgt>
                                        </p:tgtEl>
                                        <p:attrNameLst>
                                          <p:attrName>ppt_x</p:attrName>
                                        </p:attrNameLst>
                                      </p:cBhvr>
                                      <p:tavLst>
                                        <p:tav tm="0">
                                          <p:val>
                                            <p:strVal val="#ppt_x"/>
                                          </p:val>
                                        </p:tav>
                                        <p:tav tm="100000">
                                          <p:val>
                                            <p:strVal val="#ppt_x"/>
                                          </p:val>
                                        </p:tav>
                                      </p:tavLst>
                                    </p:anim>
                                    <p:anim calcmode="lin" valueType="num">
                                      <p:cBhvr>
                                        <p:cTn id="77" dur="500" fill="hold"/>
                                        <p:tgtEl>
                                          <p:spTgt spid="220163">
                                            <p:txEl>
                                              <p:pRg st="11" end="11"/>
                                            </p:txEl>
                                          </p:spTgt>
                                        </p:tgtEl>
                                        <p:attrNameLst>
                                          <p:attrName>ppt_y</p:attrName>
                                        </p:attrNameLst>
                                      </p:cBhvr>
                                      <p:tavLst>
                                        <p:tav tm="0">
                                          <p:val>
                                            <p:strVal val="#ppt_y+.05"/>
                                          </p:val>
                                        </p:tav>
                                        <p:tav tm="100000">
                                          <p:val>
                                            <p:strVal val="#ppt_y"/>
                                          </p:val>
                                        </p:tav>
                                      </p:tavLst>
                                    </p:anim>
                                  </p:childTnLst>
                                </p:cTn>
                              </p:par>
                              <p:par>
                                <p:cTn id="78" presetID="44" presetClass="entr" presetSubtype="0" fill="hold" grpId="0" nodeType="withEffect">
                                  <p:stCondLst>
                                    <p:cond delay="0"/>
                                  </p:stCondLst>
                                  <p:childTnLst>
                                    <p:set>
                                      <p:cBhvr>
                                        <p:cTn id="79" dur="1" fill="hold">
                                          <p:stCondLst>
                                            <p:cond delay="0"/>
                                          </p:stCondLst>
                                        </p:cTn>
                                        <p:tgtEl>
                                          <p:spTgt spid="220163">
                                            <p:txEl>
                                              <p:pRg st="12" end="12"/>
                                            </p:txEl>
                                          </p:spTgt>
                                        </p:tgtEl>
                                        <p:attrNameLst>
                                          <p:attrName>style.visibility</p:attrName>
                                        </p:attrNameLst>
                                      </p:cBhvr>
                                      <p:to>
                                        <p:strVal val="visible"/>
                                      </p:to>
                                    </p:set>
                                    <p:animEffect transition="in" filter="fade">
                                      <p:cBhvr>
                                        <p:cTn id="80" dur="500"/>
                                        <p:tgtEl>
                                          <p:spTgt spid="220163">
                                            <p:txEl>
                                              <p:pRg st="12" end="12"/>
                                            </p:txEl>
                                          </p:spTgt>
                                        </p:tgtEl>
                                      </p:cBhvr>
                                    </p:animEffect>
                                    <p:anim calcmode="lin" valueType="num">
                                      <p:cBhvr>
                                        <p:cTn id="81" dur="500" fill="hold"/>
                                        <p:tgtEl>
                                          <p:spTgt spid="220163">
                                            <p:txEl>
                                              <p:pRg st="12" end="12"/>
                                            </p:txEl>
                                          </p:spTgt>
                                        </p:tgtEl>
                                        <p:attrNameLst>
                                          <p:attrName>ppt_x</p:attrName>
                                        </p:attrNameLst>
                                      </p:cBhvr>
                                      <p:tavLst>
                                        <p:tav tm="0">
                                          <p:val>
                                            <p:strVal val="#ppt_x"/>
                                          </p:val>
                                        </p:tav>
                                        <p:tav tm="100000">
                                          <p:val>
                                            <p:strVal val="#ppt_x"/>
                                          </p:val>
                                        </p:tav>
                                      </p:tavLst>
                                    </p:anim>
                                    <p:anim calcmode="lin" valueType="num">
                                      <p:cBhvr>
                                        <p:cTn id="82" dur="500" fill="hold"/>
                                        <p:tgtEl>
                                          <p:spTgt spid="220163">
                                            <p:txEl>
                                              <p:pRg st="12" end="12"/>
                                            </p:txEl>
                                          </p:spTgt>
                                        </p:tgtEl>
                                        <p:attrNameLst>
                                          <p:attrName>ppt_y</p:attrName>
                                        </p:attrNameLst>
                                      </p:cBhvr>
                                      <p:tavLst>
                                        <p:tav tm="0">
                                          <p:val>
                                            <p:strVal val="#ppt_y+.05"/>
                                          </p:val>
                                        </p:tav>
                                        <p:tav tm="100000">
                                          <p:val>
                                            <p:strVal val="#ppt_y"/>
                                          </p:val>
                                        </p:tav>
                                      </p:tavLst>
                                    </p:anim>
                                  </p:childTnLst>
                                </p:cTn>
                              </p:par>
                              <p:par>
                                <p:cTn id="83" presetID="44" presetClass="entr" presetSubtype="0" fill="hold" grpId="0" nodeType="withEffect">
                                  <p:stCondLst>
                                    <p:cond delay="0"/>
                                  </p:stCondLst>
                                  <p:childTnLst>
                                    <p:set>
                                      <p:cBhvr>
                                        <p:cTn id="84" dur="1" fill="hold">
                                          <p:stCondLst>
                                            <p:cond delay="0"/>
                                          </p:stCondLst>
                                        </p:cTn>
                                        <p:tgtEl>
                                          <p:spTgt spid="220163">
                                            <p:txEl>
                                              <p:pRg st="13" end="13"/>
                                            </p:txEl>
                                          </p:spTgt>
                                        </p:tgtEl>
                                        <p:attrNameLst>
                                          <p:attrName>style.visibility</p:attrName>
                                        </p:attrNameLst>
                                      </p:cBhvr>
                                      <p:to>
                                        <p:strVal val="visible"/>
                                      </p:to>
                                    </p:set>
                                    <p:animEffect transition="in" filter="fade">
                                      <p:cBhvr>
                                        <p:cTn id="85" dur="500"/>
                                        <p:tgtEl>
                                          <p:spTgt spid="220163">
                                            <p:txEl>
                                              <p:pRg st="13" end="13"/>
                                            </p:txEl>
                                          </p:spTgt>
                                        </p:tgtEl>
                                      </p:cBhvr>
                                    </p:animEffect>
                                    <p:anim calcmode="lin" valueType="num">
                                      <p:cBhvr>
                                        <p:cTn id="86" dur="500" fill="hold"/>
                                        <p:tgtEl>
                                          <p:spTgt spid="220163">
                                            <p:txEl>
                                              <p:pRg st="13" end="13"/>
                                            </p:txEl>
                                          </p:spTgt>
                                        </p:tgtEl>
                                        <p:attrNameLst>
                                          <p:attrName>ppt_x</p:attrName>
                                        </p:attrNameLst>
                                      </p:cBhvr>
                                      <p:tavLst>
                                        <p:tav tm="0">
                                          <p:val>
                                            <p:strVal val="#ppt_x"/>
                                          </p:val>
                                        </p:tav>
                                        <p:tav tm="100000">
                                          <p:val>
                                            <p:strVal val="#ppt_x"/>
                                          </p:val>
                                        </p:tav>
                                      </p:tavLst>
                                    </p:anim>
                                    <p:anim calcmode="lin" valueType="num">
                                      <p:cBhvr>
                                        <p:cTn id="87" dur="500" fill="hold"/>
                                        <p:tgtEl>
                                          <p:spTgt spid="220163">
                                            <p:txEl>
                                              <p:pRg st="13" end="13"/>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uiExpand="1" build="p"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270</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Programming Hint (1)</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2 - </a:t>
            </a:r>
            <a:r>
              <a:rPr lang="en-US" b="1" dirty="0">
                <a:solidFill>
                  <a:srgbClr val="0000FF"/>
                </a:solidFill>
              </a:rPr>
              <a:t>Validating user input (cont’d) </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79512" y="1412776"/>
            <a:ext cx="8784976" cy="1384995"/>
            <a:chOff x="323528" y="1236822"/>
            <a:chExt cx="7848872" cy="1392785"/>
          </a:xfrm>
        </p:grpSpPr>
        <p:sp>
          <p:nvSpPr>
            <p:cNvPr id="19" name="TextBox 18"/>
            <p:cNvSpPr txBox="1"/>
            <p:nvPr/>
          </p:nvSpPr>
          <p:spPr>
            <a:xfrm>
              <a:off x="971600" y="1236822"/>
              <a:ext cx="7200800" cy="1392785"/>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case </a:t>
              </a:r>
              <a:r>
                <a:rPr lang="en-US" sz="1400" dirty="0">
                  <a:solidFill>
                    <a:srgbClr val="0000FF"/>
                  </a:solidFill>
                </a:rPr>
                <a:t>1: </a:t>
              </a:r>
              <a:r>
                <a:rPr lang="en-US" sz="1400" dirty="0" err="1">
                  <a:solidFill>
                    <a:srgbClr val="0000FF"/>
                  </a:solidFill>
                </a:rPr>
                <a:t>System.out.println</a:t>
              </a:r>
              <a:r>
                <a:rPr lang="en-US" sz="1400" dirty="0">
                  <a:solidFill>
                    <a:srgbClr val="0000FF"/>
                  </a:solidFill>
                </a:rPr>
                <a:t> (“Enter two </a:t>
              </a:r>
              <a:r>
                <a:rPr lang="en-US" sz="1400" dirty="0">
                  <a:solidFill>
                    <a:srgbClr val="FF0000"/>
                  </a:solidFill>
                </a:rPr>
                <a:t>positive</a:t>
              </a:r>
              <a:r>
                <a:rPr lang="en-US" sz="1400" dirty="0">
                  <a:solidFill>
                    <a:srgbClr val="0000FF"/>
                  </a:solidFill>
                </a:rPr>
                <a:t> integers”);	</a:t>
              </a:r>
              <a:r>
                <a:rPr lang="en-US" sz="1400" dirty="0">
                  <a:solidFill>
                    <a:srgbClr val="00B050"/>
                  </a:solidFill>
                </a:rPr>
                <a:t>//prompt</a:t>
              </a: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num2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FF0000"/>
                  </a:solidFill>
                </a:rPr>
                <a:t>	 if ((num1 &gt;= 0) &amp;&amp; (num2 &gt;= 0))</a:t>
              </a:r>
            </a:p>
            <a:p>
              <a:r>
                <a:rPr lang="en-US" sz="1400" dirty="0">
                  <a:solidFill>
                    <a:srgbClr val="0000FF"/>
                  </a:solidFill>
                </a:rPr>
                <a:t>	     result = num1 + num2;  </a:t>
              </a:r>
              <a:r>
                <a:rPr lang="en-US" sz="1400" dirty="0">
                  <a:solidFill>
                    <a:srgbClr val="00B050"/>
                  </a:solidFill>
                </a:rPr>
                <a:t>// the value of result is no more equal to  -1</a:t>
              </a:r>
            </a:p>
            <a:p>
              <a:r>
                <a:rPr lang="en-US" sz="1400" dirty="0">
                  <a:solidFill>
                    <a:srgbClr val="0000FF"/>
                  </a:solidFill>
                </a:rPr>
                <a:t>  	 </a:t>
              </a:r>
              <a:r>
                <a:rPr lang="en-US" sz="1400" dirty="0">
                  <a:solidFill>
                    <a:srgbClr val="00B0F0"/>
                  </a:solidFill>
                </a:rPr>
                <a:t>break</a:t>
              </a:r>
              <a:r>
                <a:rPr lang="en-US" sz="1400" dirty="0">
                  <a:solidFill>
                    <a:srgbClr val="0000FF"/>
                  </a:solidFill>
                </a:rPr>
                <a:t>;</a:t>
              </a:r>
            </a:p>
          </p:txBody>
        </p:sp>
        <p:sp>
          <p:nvSpPr>
            <p:cNvPr id="20" name="TextBox 19"/>
            <p:cNvSpPr txBox="1"/>
            <p:nvPr/>
          </p:nvSpPr>
          <p:spPr>
            <a:xfrm>
              <a:off x="323528" y="1236822"/>
              <a:ext cx="576064" cy="1392785"/>
            </a:xfrm>
            <a:prstGeom prst="rect">
              <a:avLst/>
            </a:prstGeom>
            <a:noFill/>
          </p:spPr>
          <p:txBody>
            <a:bodyPr wrap="square" rtlCol="0">
              <a:spAutoFit/>
            </a:bodyPr>
            <a:lstStyle/>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p:txBody>
        </p:sp>
      </p:grpSp>
      <p:grpSp>
        <p:nvGrpSpPr>
          <p:cNvPr id="23" name="Group 22"/>
          <p:cNvGrpSpPr/>
          <p:nvPr/>
        </p:nvGrpSpPr>
        <p:grpSpPr>
          <a:xfrm>
            <a:off x="179512" y="2890087"/>
            <a:ext cx="8784976" cy="1238684"/>
            <a:chOff x="323528" y="1236822"/>
            <a:chExt cx="7848872" cy="1245651"/>
          </a:xfrm>
        </p:grpSpPr>
        <p:sp>
          <p:nvSpPr>
            <p:cNvPr id="24" name="TextBox 23"/>
            <p:cNvSpPr txBox="1"/>
            <p:nvPr/>
          </p:nvSpPr>
          <p:spPr>
            <a:xfrm>
              <a:off x="971600" y="1306344"/>
              <a:ext cx="7200800" cy="1176129"/>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      case </a:t>
              </a:r>
              <a:r>
                <a:rPr lang="en-US" sz="1400" dirty="0">
                  <a:solidFill>
                    <a:srgbClr val="0000FF"/>
                  </a:solidFill>
                </a:rPr>
                <a:t>2: </a:t>
              </a:r>
              <a:r>
                <a:rPr lang="en-US" sz="1400" dirty="0" err="1">
                  <a:solidFill>
                    <a:srgbClr val="0000FF"/>
                  </a:solidFill>
                </a:rPr>
                <a:t>System.out.println</a:t>
              </a:r>
              <a:r>
                <a:rPr lang="en-US" sz="1400" dirty="0">
                  <a:solidFill>
                    <a:srgbClr val="0000FF"/>
                  </a:solidFill>
                </a:rPr>
                <a:t> (“Enter a </a:t>
              </a:r>
              <a:r>
                <a:rPr lang="en-US" sz="1400" dirty="0">
                  <a:solidFill>
                    <a:srgbClr val="FF0000"/>
                  </a:solidFill>
                </a:rPr>
                <a:t>positive</a:t>
              </a:r>
              <a:r>
                <a:rPr lang="en-US" sz="1400" dirty="0">
                  <a:solidFill>
                    <a:srgbClr val="0000FF"/>
                  </a:solidFill>
                </a:rPr>
                <a:t> integer”);	</a:t>
              </a:r>
              <a:r>
                <a:rPr lang="en-US" sz="1400" dirty="0">
                  <a:solidFill>
                    <a:srgbClr val="00B050"/>
                  </a:solidFill>
                </a:rPr>
                <a:t>//prompt</a:t>
              </a: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FF0000"/>
                  </a:solidFill>
                </a:rPr>
                <a:t>	  if (num1 &gt;=  0) </a:t>
              </a:r>
            </a:p>
            <a:p>
              <a:r>
                <a:rPr lang="en-US" sz="1400" dirty="0">
                  <a:solidFill>
                    <a:srgbClr val="0000FF"/>
                  </a:solidFill>
                </a:rPr>
                <a:t>	     result = num1 * 2;        </a:t>
              </a:r>
              <a:r>
                <a:rPr lang="en-US" sz="1400" dirty="0">
                  <a:solidFill>
                    <a:srgbClr val="00B050"/>
                  </a:solidFill>
                </a:rPr>
                <a:t>// the value of result is no more equal to  -1</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p:txBody>
        </p:sp>
        <p:sp>
          <p:nvSpPr>
            <p:cNvPr id="25" name="TextBox 24"/>
            <p:cNvSpPr txBox="1"/>
            <p:nvPr/>
          </p:nvSpPr>
          <p:spPr>
            <a:xfrm>
              <a:off x="323528" y="1236822"/>
              <a:ext cx="576064" cy="1176129"/>
            </a:xfrm>
            <a:prstGeom prst="rect">
              <a:avLst/>
            </a:prstGeom>
            <a:noFill/>
          </p:spPr>
          <p:txBody>
            <a:bodyPr wrap="square" rtlCol="0">
              <a:spAutoFit/>
            </a:bodyPr>
            <a:lstStyle/>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p:txBody>
        </p:sp>
      </p:grpSp>
      <p:sp>
        <p:nvSpPr>
          <p:cNvPr id="26" name="Content Placeholder 4"/>
          <p:cNvSpPr txBox="1">
            <a:spLocks/>
          </p:cNvSpPr>
          <p:nvPr/>
        </p:nvSpPr>
        <p:spPr>
          <a:xfrm>
            <a:off x="323528" y="4221088"/>
            <a:ext cx="8640960" cy="100811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We were able to omit lines 21, 22 and lines 28, 29 in slide 13 since they add nothing to the logic. However, we had to modify the logical expressions as shown above.  </a:t>
            </a:r>
            <a:endParaRPr lang="en-US" sz="1800" dirty="0">
              <a:solidFill>
                <a:srgbClr val="FF3399"/>
              </a:solidFill>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2622551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right)">
                                      <p:cBhvr>
                                        <p:cTn id="10" dur="500"/>
                                        <p:tgtEl>
                                          <p:spTgt spid="18"/>
                                        </p:tgtEl>
                                      </p:cBhvr>
                                    </p:animEffect>
                                  </p:childTnLst>
                                </p:cTn>
                              </p:par>
                              <p:par>
                                <p:cTn id="11" presetID="22" presetClass="entr" presetSubtype="2"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right)">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6">
                                            <p:txEl>
                                              <p:pRg st="0" end="0"/>
                                            </p:txEl>
                                          </p:spTgt>
                                        </p:tgtEl>
                                        <p:attrNameLst>
                                          <p:attrName>style.visibility</p:attrName>
                                        </p:attrNameLst>
                                      </p:cBhvr>
                                      <p:to>
                                        <p:strVal val="visible"/>
                                      </p:to>
                                    </p:set>
                                    <p:animEffect transition="in" filter="wipe(left)">
                                      <p:cBhvr>
                                        <p:cTn id="18"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 – </a:t>
            </a:r>
            <a:r>
              <a:rPr lang="en-US" b="1" dirty="0">
                <a:solidFill>
                  <a:srgbClr val="0000FF"/>
                </a:solidFill>
              </a:rPr>
              <a:t>Reducing Redundancy</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79512" y="1268760"/>
            <a:ext cx="8784976" cy="5478423"/>
            <a:chOff x="323528" y="1236822"/>
            <a:chExt cx="7848872" cy="5725893"/>
          </a:xfrm>
        </p:grpSpPr>
        <p:sp>
          <p:nvSpPr>
            <p:cNvPr id="13" name="TextBox 12"/>
            <p:cNvSpPr txBox="1"/>
            <p:nvPr/>
          </p:nvSpPr>
          <p:spPr>
            <a:xfrm>
              <a:off x="971600" y="1236822"/>
              <a:ext cx="7200800" cy="5725893"/>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00FF"/>
                  </a:solidFill>
                </a:rPr>
                <a:t>System.out.println</a:t>
              </a:r>
              <a:r>
                <a:rPr lang="en-US" sz="1400" dirty="0">
                  <a:solidFill>
                    <a:srgbClr val="0000FF"/>
                  </a:solidFill>
                </a:rPr>
                <a:t> (“Enter a positive integer”);</a:t>
              </a:r>
            </a:p>
            <a:p>
              <a:r>
                <a:rPr lang="en-US" sz="1400" dirty="0">
                  <a:solidFill>
                    <a:srgbClr val="0000FF"/>
                  </a:solidFill>
                </a:rPr>
                <a:t>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t>//processing section</a:t>
              </a:r>
            </a:p>
            <a:p>
              <a:r>
                <a:rPr lang="en-US" sz="1400" dirty="0">
                  <a:solidFill>
                    <a:srgbClr val="0000FF"/>
                  </a:solidFill>
                </a:rPr>
                <a:t>   </a:t>
              </a:r>
              <a:r>
                <a:rPr lang="en-US" sz="1400" dirty="0">
                  <a:solidFill>
                    <a:srgbClr val="00B0F0"/>
                  </a:solidFill>
                </a:rPr>
                <a:t>switch </a:t>
              </a:r>
              <a:r>
                <a:rPr lang="en-US" sz="1400" dirty="0">
                  <a:solidFill>
                    <a:srgbClr val="0000FF"/>
                  </a:solidFill>
                </a:rPr>
                <a:t>(choice)</a:t>
              </a:r>
            </a:p>
            <a:p>
              <a:r>
                <a:rPr lang="en-US" sz="1400" dirty="0">
                  <a:solidFill>
                    <a:srgbClr val="0000FF"/>
                  </a:solidFill>
                </a:rPr>
                <a:t>   {</a:t>
              </a:r>
            </a:p>
            <a:p>
              <a:r>
                <a:rPr lang="en-US" sz="1400" dirty="0">
                  <a:solidFill>
                    <a:srgbClr val="0000FF"/>
                  </a:solidFill>
                </a:rPr>
                <a:t>      </a:t>
              </a:r>
              <a:r>
                <a:rPr lang="en-US" sz="1400" dirty="0">
                  <a:solidFill>
                    <a:srgbClr val="00B0F0"/>
                  </a:solidFill>
                </a:rPr>
                <a:t>case </a:t>
              </a:r>
              <a:r>
                <a:rPr lang="en-US" sz="1400" dirty="0">
                  <a:solidFill>
                    <a:srgbClr val="0000FF"/>
                  </a:solidFill>
                </a:rPr>
                <a:t>1: </a:t>
              </a:r>
              <a:r>
                <a:rPr lang="en-US" sz="1400" dirty="0" err="1">
                  <a:solidFill>
                    <a:srgbClr val="0000FF"/>
                  </a:solidFill>
                </a:rPr>
                <a:t>System.out.println</a:t>
              </a:r>
              <a:r>
                <a:rPr lang="en-US" sz="1400" dirty="0">
                  <a:solidFill>
                    <a:srgbClr val="0000FF"/>
                  </a:solidFill>
                </a:rPr>
                <a:t> (“Enter a </a:t>
              </a:r>
              <a:r>
                <a:rPr lang="en-US" sz="1400" dirty="0">
                  <a:solidFill>
                    <a:srgbClr val="FF0000"/>
                  </a:solidFill>
                </a:rPr>
                <a:t>positive</a:t>
              </a:r>
              <a:r>
                <a:rPr lang="en-US" sz="1400" dirty="0">
                  <a:solidFill>
                    <a:srgbClr val="0000FF"/>
                  </a:solidFill>
                </a:rPr>
                <a:t> integer”);	</a:t>
              </a:r>
              <a:r>
                <a:rPr lang="en-US" sz="1400" dirty="0">
                  <a:solidFill>
                    <a:srgbClr val="00B050"/>
                  </a:solidFill>
                </a:rPr>
                <a:t>//prompt</a:t>
              </a:r>
            </a:p>
            <a:p>
              <a:r>
                <a:rPr lang="en-US" sz="1400" dirty="0">
                  <a:solidFill>
                    <a:srgbClr val="0000FF"/>
                  </a:solidFill>
                </a:rPr>
                <a:t>	 </a:t>
              </a:r>
              <a:r>
                <a:rPr lang="en-US" sz="1400" strike="sngStrike" dirty="0">
                  <a:solidFill>
                    <a:schemeClr val="bg1">
                      <a:lumMod val="50000"/>
                    </a:schemeClr>
                  </a:solidFill>
                </a:rPr>
                <a:t>num1 = </a:t>
              </a:r>
              <a:r>
                <a:rPr lang="en-US" sz="1400" strike="sngStrike" dirty="0" err="1">
                  <a:solidFill>
                    <a:schemeClr val="bg1">
                      <a:lumMod val="50000"/>
                    </a:schemeClr>
                  </a:solidFill>
                </a:rPr>
                <a:t>read.nextInt</a:t>
              </a:r>
              <a:r>
                <a:rPr lang="en-US" sz="1400" strike="sngStrike" dirty="0">
                  <a:solidFill>
                    <a:schemeClr val="bg1">
                      <a:lumMod val="50000"/>
                    </a:schemeClr>
                  </a:solidFill>
                </a:rPr>
                <a:t>();</a:t>
              </a:r>
            </a:p>
            <a:p>
              <a:r>
                <a:rPr lang="en-US" sz="1400" dirty="0">
                  <a:solidFill>
                    <a:srgbClr val="0000FF"/>
                  </a:solidFill>
                </a:rPr>
                <a:t>	 num2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FF0000"/>
                  </a:solidFill>
                </a:rPr>
                <a:t>	 if ((num1 &lt; 0) || (num2 &lt; 0))  </a:t>
              </a:r>
              <a:r>
                <a:rPr lang="en-US" sz="1400" dirty="0">
                  <a:solidFill>
                    <a:srgbClr val="00B050"/>
                  </a:solidFill>
                </a:rPr>
                <a:t>//should be made after reading num1 &amp; num2</a:t>
              </a:r>
            </a:p>
            <a:p>
              <a:r>
                <a:rPr lang="en-US" sz="1400" dirty="0">
                  <a:solidFill>
                    <a:srgbClr val="FF0000"/>
                  </a:solidFill>
                </a:rPr>
                <a:t>	     result = -1;</a:t>
              </a:r>
            </a:p>
            <a:p>
              <a:r>
                <a:rPr lang="en-US" sz="1400" dirty="0">
                  <a:solidFill>
                    <a:srgbClr val="FF0000"/>
                  </a:solidFill>
                </a:rPr>
                <a:t>	 else</a:t>
              </a:r>
            </a:p>
            <a:p>
              <a:r>
                <a:rPr lang="en-US" sz="1400" dirty="0">
                  <a:solidFill>
                    <a:srgbClr val="0000FF"/>
                  </a:solidFill>
                </a:rPr>
                <a:t>	     result = num1 + num2;  </a:t>
              </a:r>
              <a:r>
                <a:rPr lang="en-US" sz="1400" dirty="0">
                  <a:solidFill>
                    <a:srgbClr val="00B050"/>
                  </a:solidFill>
                </a:rPr>
                <a:t>// the value of result is no more equal to  -1</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2: </a:t>
              </a:r>
              <a:r>
                <a:rPr lang="en-US" sz="1400" dirty="0" err="1">
                  <a:solidFill>
                    <a:srgbClr val="0000FF"/>
                  </a:solidFill>
                </a:rPr>
                <a:t>System.out.println</a:t>
              </a:r>
              <a:r>
                <a:rPr lang="en-US" sz="1400" dirty="0">
                  <a:solidFill>
                    <a:srgbClr val="0000FF"/>
                  </a:solidFill>
                </a:rPr>
                <a:t> (“Enter a </a:t>
              </a:r>
              <a:r>
                <a:rPr lang="en-US" sz="1400" dirty="0">
                  <a:solidFill>
                    <a:srgbClr val="FF0000"/>
                  </a:solidFill>
                </a:rPr>
                <a:t>positive</a:t>
              </a:r>
              <a:r>
                <a:rPr lang="en-US" sz="1400" dirty="0">
                  <a:solidFill>
                    <a:srgbClr val="0000FF"/>
                  </a:solidFill>
                </a:rPr>
                <a:t> integer”);	</a:t>
              </a:r>
              <a:r>
                <a:rPr lang="en-US" sz="1400" dirty="0">
                  <a:solidFill>
                    <a:srgbClr val="00B050"/>
                  </a:solidFill>
                </a:rPr>
                <a:t>//prompt</a:t>
              </a:r>
            </a:p>
            <a:p>
              <a:r>
                <a:rPr lang="en-US" sz="1400" dirty="0">
                  <a:solidFill>
                    <a:srgbClr val="0000FF"/>
                  </a:solidFill>
                </a:rPr>
                <a:t>	  </a:t>
              </a:r>
              <a:r>
                <a:rPr lang="en-US" sz="1400" strike="sngStrike" dirty="0">
                  <a:solidFill>
                    <a:schemeClr val="bg1">
                      <a:lumMod val="50000"/>
                    </a:schemeClr>
                  </a:solidFill>
                </a:rPr>
                <a:t>num1 = </a:t>
              </a:r>
              <a:r>
                <a:rPr lang="en-US" sz="1400" strike="sngStrike" dirty="0" err="1">
                  <a:solidFill>
                    <a:schemeClr val="bg1">
                      <a:lumMod val="50000"/>
                    </a:schemeClr>
                  </a:solidFill>
                </a:rPr>
                <a:t>read.nextInt</a:t>
              </a:r>
              <a:r>
                <a:rPr lang="en-US" sz="1400" strike="sngStrike" dirty="0">
                  <a:solidFill>
                    <a:schemeClr val="bg1">
                      <a:lumMod val="50000"/>
                    </a:schemeClr>
                  </a:solidFill>
                </a:rPr>
                <a:t>();</a:t>
              </a:r>
            </a:p>
            <a:p>
              <a:r>
                <a:rPr lang="en-US" sz="1400" dirty="0">
                  <a:solidFill>
                    <a:srgbClr val="FF0000"/>
                  </a:solidFill>
                </a:rPr>
                <a:t>	  if (num1 &lt; 0) </a:t>
              </a:r>
              <a:r>
                <a:rPr lang="en-US" sz="1400" dirty="0">
                  <a:solidFill>
                    <a:srgbClr val="00B050"/>
                  </a:solidFill>
                </a:rPr>
                <a:t>//this should be made after reading </a:t>
              </a:r>
              <a:r>
                <a:rPr lang="en-US" sz="1400" dirty="0" err="1">
                  <a:solidFill>
                    <a:srgbClr val="00B050"/>
                  </a:solidFill>
                </a:rPr>
                <a:t>num</a:t>
              </a:r>
              <a:endParaRPr lang="en-US" sz="1400" dirty="0">
                <a:solidFill>
                  <a:srgbClr val="FF0000"/>
                </a:solidFill>
              </a:endParaRPr>
            </a:p>
            <a:p>
              <a:r>
                <a:rPr lang="en-US" sz="1400" dirty="0">
                  <a:solidFill>
                    <a:srgbClr val="FF0000"/>
                  </a:solidFill>
                </a:rPr>
                <a:t>	     result = -1;</a:t>
              </a:r>
            </a:p>
            <a:p>
              <a:r>
                <a:rPr lang="en-US" sz="1400" dirty="0">
                  <a:solidFill>
                    <a:srgbClr val="FF0000"/>
                  </a:solidFill>
                </a:rPr>
                <a:t>	  else</a:t>
              </a:r>
            </a:p>
            <a:p>
              <a:r>
                <a:rPr lang="en-US" sz="1400" dirty="0">
                  <a:solidFill>
                    <a:srgbClr val="0000FF"/>
                  </a:solidFill>
                </a:rPr>
                <a:t>	     result = num1 * 2;        </a:t>
              </a:r>
              <a:r>
                <a:rPr lang="en-US" sz="1400" dirty="0">
                  <a:solidFill>
                    <a:srgbClr val="00B050"/>
                  </a:solidFill>
                </a:rPr>
                <a:t>// the value of result is no more equal to  -1</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3:  </a:t>
              </a:r>
              <a:r>
                <a:rPr lang="en-US" sz="1400" dirty="0" err="1">
                  <a:solidFill>
                    <a:srgbClr val="0000FF"/>
                  </a:solidFill>
                </a:rPr>
                <a:t>System.out.println</a:t>
              </a:r>
              <a:r>
                <a:rPr lang="en-US" sz="1400" dirty="0">
                  <a:solidFill>
                    <a:srgbClr val="0000FF"/>
                  </a:solidFill>
                </a:rPr>
                <a:t> (“Enter an integer”);		</a:t>
              </a:r>
              <a:r>
                <a:rPr lang="en-US" sz="1400" dirty="0">
                  <a:solidFill>
                    <a:srgbClr val="00B050"/>
                  </a:solidFill>
                </a:rPr>
                <a:t>//prompt</a:t>
              </a:r>
              <a:endParaRPr lang="en-US" sz="1400" dirty="0">
                <a:solidFill>
                  <a:srgbClr val="0000FF"/>
                </a:solidFill>
              </a:endParaRPr>
            </a:p>
            <a:p>
              <a:r>
                <a:rPr lang="en-US" sz="1400" dirty="0">
                  <a:solidFill>
                    <a:srgbClr val="0000FF"/>
                  </a:solidFill>
                </a:rPr>
                <a:t>	  </a:t>
              </a:r>
              <a:r>
                <a:rPr lang="en-US" sz="1400" strike="sngStrike" dirty="0">
                  <a:solidFill>
                    <a:schemeClr val="bg1">
                      <a:lumMod val="50000"/>
                    </a:schemeClr>
                  </a:solidFill>
                </a:rPr>
                <a:t>num1 = </a:t>
              </a:r>
              <a:r>
                <a:rPr lang="en-US" sz="1400" strike="sngStrike" dirty="0" err="1">
                  <a:solidFill>
                    <a:schemeClr val="bg1">
                      <a:lumMod val="50000"/>
                    </a:schemeClr>
                  </a:solidFill>
                </a:rPr>
                <a:t>read.nextInt</a:t>
              </a:r>
              <a:r>
                <a:rPr lang="en-US" sz="1400" strike="sngStrike" dirty="0">
                  <a:solidFill>
                    <a:schemeClr val="bg1">
                      <a:lumMod val="50000"/>
                    </a:schemeClr>
                  </a:solidFill>
                </a:rPr>
                <a:t>();</a:t>
              </a:r>
            </a:p>
            <a:p>
              <a:r>
                <a:rPr lang="en-US" sz="1400" dirty="0">
                  <a:solidFill>
                    <a:srgbClr val="0000FF"/>
                  </a:solidFill>
                </a:rPr>
                <a:t>	  result = num1 * num1;</a:t>
              </a:r>
              <a:r>
                <a:rPr lang="en-US" sz="1400" dirty="0">
                  <a:solidFill>
                    <a:srgbClr val="00B050"/>
                  </a:solidFill>
                </a:rPr>
                <a:t> // the value of result is always positive</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50"/>
                  </a:solidFill>
                </a:rPr>
                <a:t>//end switch</a:t>
              </a:r>
            </a:p>
          </p:txBody>
        </p:sp>
        <p:sp>
          <p:nvSpPr>
            <p:cNvPr id="14" name="TextBox 13"/>
            <p:cNvSpPr txBox="1"/>
            <p:nvPr/>
          </p:nvSpPr>
          <p:spPr>
            <a:xfrm>
              <a:off x="323528" y="1236822"/>
              <a:ext cx="576064" cy="5509238"/>
            </a:xfrm>
            <a:prstGeom prst="rect">
              <a:avLst/>
            </a:prstGeom>
            <a:noFill/>
          </p:spPr>
          <p:txBody>
            <a:bodyPr wrap="square" rtlCol="0">
              <a:spAutoFit/>
            </a:bodyPr>
            <a:lstStyle/>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a:p>
              <a:pPr algn="r"/>
              <a:r>
                <a:rPr lang="en-US" sz="1400" dirty="0">
                  <a:solidFill>
                    <a:srgbClr val="FF0000"/>
                  </a:solidFill>
                </a:rPr>
                <a:t>36</a:t>
              </a:r>
            </a:p>
            <a:p>
              <a:pPr algn="r"/>
              <a:r>
                <a:rPr lang="en-US" sz="1400" dirty="0">
                  <a:solidFill>
                    <a:srgbClr val="FF0000"/>
                  </a:solidFill>
                </a:rPr>
                <a:t>37</a:t>
              </a:r>
            </a:p>
            <a:p>
              <a:pPr algn="r"/>
              <a:r>
                <a:rPr lang="en-US" sz="1400" dirty="0">
                  <a:solidFill>
                    <a:srgbClr val="FF0000"/>
                  </a:solidFill>
                </a:rPr>
                <a:t>38</a:t>
              </a:r>
            </a:p>
          </p:txBody>
        </p:sp>
      </p:grpSp>
      <p:sp>
        <p:nvSpPr>
          <p:cNvPr id="7" name="Slide Number Placeholder 6"/>
          <p:cNvSpPr>
            <a:spLocks noGrp="1"/>
          </p:cNvSpPr>
          <p:nvPr>
            <p:ph type="sldNum" sz="quarter" idx="12"/>
          </p:nvPr>
        </p:nvSpPr>
        <p:spPr>
          <a:xfrm>
            <a:off x="8604448" y="6309320"/>
            <a:ext cx="365760" cy="365125"/>
          </a:xfrm>
        </p:spPr>
        <p:txBody>
          <a:bodyPr>
            <a:normAutofit fontScale="92500" lnSpcReduction="10000"/>
          </a:bodyPr>
          <a:lstStyle/>
          <a:p>
            <a:fld id="{125A1C68-F048-4C66-8544-2D3BD35A5879}" type="slidenum">
              <a:rPr lang="en-US" smtClean="0"/>
              <a:pPr/>
              <a:t>271</a:t>
            </a:fld>
            <a:endParaRPr lang="en-US" dirty="0"/>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Programming Hint (2)</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99592" y="2564904"/>
            <a:ext cx="8064896" cy="216024"/>
          </a:xfrm>
          <a:prstGeom prst="rect">
            <a:avLst/>
          </a:pr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99592" y="4293096"/>
            <a:ext cx="8064896" cy="216024"/>
          </a:xfrm>
          <a:prstGeom prst="rect">
            <a:avLst/>
          </a:pr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99592" y="5805264"/>
            <a:ext cx="8064896" cy="216024"/>
          </a:xfrm>
          <a:prstGeom prst="rect">
            <a:avLst/>
          </a:pr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99592" y="1268760"/>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99592" y="1484784"/>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79712" y="2348880"/>
            <a:ext cx="6984776" cy="216024"/>
          </a:xfrm>
          <a:prstGeom prst="rect">
            <a:avLst/>
          </a:pr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79712" y="4077072"/>
            <a:ext cx="6984776" cy="216024"/>
          </a:xfrm>
          <a:prstGeom prst="rect">
            <a:avLst/>
          </a:pr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79712" y="5589240"/>
            <a:ext cx="6984776" cy="216024"/>
          </a:xfrm>
          <a:prstGeom prst="rect">
            <a:avLst/>
          </a:pr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30709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P spid="16" grpId="0" animBg="1"/>
      <p:bldP spid="17" grpId="0" animBg="1"/>
      <p:bldP spid="18" grpId="0" animBg="1"/>
      <p:bldP spid="19" grpId="0" animBg="1"/>
      <p:bldP spid="21" grpId="0" animBg="1"/>
      <p:bldP spid="22"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272</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Programming Hints</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 – </a:t>
            </a:r>
            <a:r>
              <a:rPr lang="en-US" b="1" dirty="0">
                <a:solidFill>
                  <a:srgbClr val="0000FF"/>
                </a:solidFill>
              </a:rPr>
              <a:t>Final version</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79512" y="1400577"/>
            <a:ext cx="8784976" cy="3539430"/>
            <a:chOff x="323528" y="1236822"/>
            <a:chExt cx="7848872" cy="3424662"/>
          </a:xfrm>
        </p:grpSpPr>
        <p:sp>
          <p:nvSpPr>
            <p:cNvPr id="27" name="TextBox 26"/>
            <p:cNvSpPr txBox="1"/>
            <p:nvPr/>
          </p:nvSpPr>
          <p:spPr>
            <a:xfrm>
              <a:off x="971600" y="1236822"/>
              <a:ext cx="7200800" cy="342466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public static void </a:t>
              </a:r>
              <a:r>
                <a:rPr lang="en-US" sz="1400" dirty="0">
                  <a:solidFill>
                    <a:srgbClr val="0000FF"/>
                  </a:solidFill>
                </a:rPr>
                <a:t>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a:t>
              </a:r>
            </a:p>
            <a:p>
              <a:r>
                <a:rPr lang="en-US" sz="1400" dirty="0"/>
                <a:t>   //Declaration section</a:t>
              </a:r>
            </a:p>
            <a:p>
              <a:r>
                <a:rPr lang="en-US" sz="1400" dirty="0">
                  <a:solidFill>
                    <a:srgbClr val="0000FF"/>
                  </a:solidFill>
                </a:rPr>
                <a:t>   Scanner read = </a:t>
              </a:r>
              <a:r>
                <a:rPr lang="en-US" sz="1400" dirty="0">
                  <a:solidFill>
                    <a:srgbClr val="00B0F0"/>
                  </a:solidFill>
                </a:rPr>
                <a:t>new </a:t>
              </a:r>
              <a:r>
                <a:rPr lang="en-US" sz="1400" dirty="0">
                  <a:solidFill>
                    <a:srgbClr val="0000FF"/>
                  </a:solidFill>
                </a:rPr>
                <a:t>Scanner (System.in);</a:t>
              </a:r>
            </a:p>
            <a:p>
              <a:r>
                <a:rPr lang="en-US" sz="1400" dirty="0">
                  <a:solidFill>
                    <a:srgbClr val="0000FF"/>
                  </a:solidFill>
                </a:rPr>
                <a:t>   </a:t>
              </a:r>
              <a:r>
                <a:rPr lang="en-US" sz="1400" dirty="0" err="1">
                  <a:solidFill>
                    <a:srgbClr val="00B0F0"/>
                  </a:solidFill>
                </a:rPr>
                <a:t>int</a:t>
              </a:r>
              <a:r>
                <a:rPr lang="en-US" sz="1400" dirty="0">
                  <a:solidFill>
                    <a:srgbClr val="00B0F0"/>
                  </a:solidFill>
                </a:rPr>
                <a:t> </a:t>
              </a:r>
              <a:r>
                <a:rPr lang="en-US" sz="1400" dirty="0">
                  <a:solidFill>
                    <a:srgbClr val="0000FF"/>
                  </a:solidFill>
                </a:rPr>
                <a:t>choice, num1, num2, </a:t>
              </a:r>
              <a:r>
                <a:rPr lang="en-US" sz="1400" dirty="0">
                  <a:solidFill>
                    <a:srgbClr val="FF0000"/>
                  </a:solidFill>
                </a:rPr>
                <a:t>result = -1</a:t>
              </a:r>
              <a:r>
                <a:rPr lang="en-US" sz="1400" dirty="0">
                  <a:solidFill>
                    <a:srgbClr val="0000FF"/>
                  </a:solidFill>
                </a:rPr>
                <a:t>;</a:t>
              </a:r>
            </a:p>
            <a:p>
              <a:r>
                <a:rPr lang="en-US" sz="1400" dirty="0">
                  <a:solidFill>
                    <a:srgbClr val="0000FF"/>
                  </a:solidFill>
                </a:rPr>
                <a:t>   </a:t>
              </a:r>
              <a:r>
                <a:rPr lang="en-US" sz="1400" dirty="0">
                  <a:solidFill>
                    <a:srgbClr val="00B0F0"/>
                  </a:solidFill>
                </a:rPr>
                <a:t>String</a:t>
              </a:r>
              <a:r>
                <a:rPr lang="en-US" sz="1400" dirty="0">
                  <a:solidFill>
                    <a:srgbClr val="0000FF"/>
                  </a:solidFill>
                </a:rPr>
                <a:t> </a:t>
              </a:r>
              <a:r>
                <a:rPr lang="en-US" sz="1400" dirty="0">
                  <a:solidFill>
                    <a:srgbClr val="FF0000"/>
                  </a:solidFill>
                </a:rPr>
                <a:t>message = “Invalid input”</a:t>
              </a:r>
              <a:r>
                <a:rPr lang="en-US" sz="1400" dirty="0">
                  <a:solidFill>
                    <a:srgbClr val="0000FF"/>
                  </a:solidFill>
                </a:rPr>
                <a:t>;   </a:t>
              </a:r>
              <a:r>
                <a:rPr lang="en-US" sz="1400" dirty="0">
                  <a:solidFill>
                    <a:srgbClr val="00B050"/>
                  </a:solidFill>
                </a:rPr>
                <a:t>//this may also be declared as a constant</a:t>
              </a:r>
            </a:p>
            <a:p>
              <a:r>
                <a:rPr lang="en-US" sz="1400" dirty="0"/>
                <a:t>   //input section</a:t>
              </a:r>
            </a:p>
            <a:p>
              <a:r>
                <a:rPr lang="en-US" sz="1400" dirty="0"/>
                <a:t>      //Display menu</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your choice:”);</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(“1. Add two positive numbers”);</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(“2. Get the double of a positive number”);</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(“3. Get the square of a number”);</a:t>
              </a:r>
            </a:p>
            <a:p>
              <a:r>
                <a:rPr lang="en-US" sz="1400" dirty="0">
                  <a:solidFill>
                    <a:srgbClr val="0000FF"/>
                  </a:solidFill>
                </a:rPr>
                <a:t>   choice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integer”);</a:t>
              </a:r>
            </a:p>
            <a:p>
              <a:r>
                <a:rPr lang="en-US" sz="1400" dirty="0">
                  <a:solidFill>
                    <a:srgbClr val="0000FF"/>
                  </a:solidFill>
                </a:rPr>
                <a:t>   num1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t>   //processing section</a:t>
              </a:r>
            </a:p>
          </p:txBody>
        </p:sp>
        <p:sp>
          <p:nvSpPr>
            <p:cNvPr id="28" name="TextBox 27"/>
            <p:cNvSpPr txBox="1"/>
            <p:nvPr/>
          </p:nvSpPr>
          <p:spPr>
            <a:xfrm>
              <a:off x="323528" y="1236822"/>
              <a:ext cx="576064" cy="3424662"/>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p:txBody>
        </p:sp>
      </p:grpSp>
    </p:spTree>
    <p:custDataLst>
      <p:tags r:id="rId1"/>
    </p:custDataLst>
    <p:extLst>
      <p:ext uri="{BB962C8B-B14F-4D97-AF65-F5344CB8AC3E}">
        <p14:creationId xmlns:p14="http://schemas.microsoft.com/office/powerpoint/2010/main" val="1376997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Programming Hint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 – </a:t>
            </a:r>
            <a:r>
              <a:rPr lang="en-US" b="1" dirty="0">
                <a:solidFill>
                  <a:srgbClr val="0000FF"/>
                </a:solidFill>
              </a:rPr>
              <a:t>Final version (cont’d)</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79512" y="1404059"/>
            <a:ext cx="8784976" cy="4401205"/>
            <a:chOff x="323528" y="1236822"/>
            <a:chExt cx="7848872" cy="4425960"/>
          </a:xfrm>
        </p:grpSpPr>
        <p:sp>
          <p:nvSpPr>
            <p:cNvPr id="12" name="TextBox 11"/>
            <p:cNvSpPr txBox="1"/>
            <p:nvPr/>
          </p:nvSpPr>
          <p:spPr>
            <a:xfrm>
              <a:off x="971600" y="1236822"/>
              <a:ext cx="7200800" cy="4425960"/>
            </a:xfrm>
            <a:prstGeom prst="rect">
              <a:avLst/>
            </a:prstGeom>
            <a:solidFill>
              <a:schemeClr val="bg2"/>
            </a:solidFill>
            <a:ln w="28575" cap="rnd" cmpd="thickThin">
              <a:solidFill>
                <a:srgbClr val="0000FF"/>
              </a:solidFill>
            </a:ln>
          </p:spPr>
          <p:txBody>
            <a:bodyPr wrap="square" rtlCol="0">
              <a:spAutoFit/>
            </a:bodyPr>
            <a:lstStyle/>
            <a:p>
              <a:r>
                <a:rPr lang="en-US" sz="1400" dirty="0"/>
                <a:t>//processing section</a:t>
              </a:r>
            </a:p>
            <a:p>
              <a:r>
                <a:rPr lang="en-US" sz="1400" dirty="0">
                  <a:solidFill>
                    <a:srgbClr val="0000FF"/>
                  </a:solidFill>
                </a:rPr>
                <a:t>   </a:t>
              </a:r>
              <a:r>
                <a:rPr lang="en-US" sz="1400" dirty="0">
                  <a:solidFill>
                    <a:srgbClr val="00B0F0"/>
                  </a:solidFill>
                </a:rPr>
                <a:t>switch </a:t>
              </a:r>
              <a:r>
                <a:rPr lang="en-US" sz="1400" dirty="0">
                  <a:solidFill>
                    <a:srgbClr val="0000FF"/>
                  </a:solidFill>
                </a:rPr>
                <a:t>(choice)</a:t>
              </a:r>
            </a:p>
            <a:p>
              <a:r>
                <a:rPr lang="en-US" sz="1400" dirty="0">
                  <a:solidFill>
                    <a:srgbClr val="0000FF"/>
                  </a:solidFill>
                </a:rPr>
                <a:t>   {</a:t>
              </a:r>
            </a:p>
            <a:p>
              <a:r>
                <a:rPr lang="en-US" sz="1400" dirty="0">
                  <a:solidFill>
                    <a:srgbClr val="0000FF"/>
                  </a:solidFill>
                </a:rPr>
                <a:t>      </a:t>
              </a:r>
              <a:r>
                <a:rPr lang="en-US" sz="1400" dirty="0">
                  <a:solidFill>
                    <a:srgbClr val="00B0F0"/>
                  </a:solidFill>
                </a:rPr>
                <a:t>case </a:t>
              </a:r>
              <a:r>
                <a:rPr lang="en-US" sz="1400" dirty="0">
                  <a:solidFill>
                    <a:srgbClr val="0000FF"/>
                  </a:solidFill>
                </a:rPr>
                <a:t>1:   </a:t>
              </a:r>
              <a:r>
                <a:rPr lang="en-US" sz="1400" dirty="0" err="1">
                  <a:solidFill>
                    <a:srgbClr val="0000FF"/>
                  </a:solidFill>
                </a:rPr>
                <a:t>System.out.println</a:t>
              </a:r>
              <a:r>
                <a:rPr lang="en-US" sz="1400" dirty="0">
                  <a:solidFill>
                    <a:srgbClr val="0000FF"/>
                  </a:solidFill>
                </a:rPr>
                <a:t> (“Enter a </a:t>
              </a:r>
              <a:r>
                <a:rPr lang="en-US" sz="1400" dirty="0">
                  <a:solidFill>
                    <a:srgbClr val="FF0000"/>
                  </a:solidFill>
                </a:rPr>
                <a:t>positive</a:t>
              </a:r>
              <a:r>
                <a:rPr lang="en-US" sz="1400" dirty="0">
                  <a:solidFill>
                    <a:srgbClr val="0000FF"/>
                  </a:solidFill>
                </a:rPr>
                <a:t> integer”);	</a:t>
              </a:r>
              <a:r>
                <a:rPr lang="en-US" sz="1400" dirty="0">
                  <a:solidFill>
                    <a:srgbClr val="00B050"/>
                  </a:solidFill>
                </a:rPr>
                <a:t>//prompt</a:t>
              </a:r>
            </a:p>
            <a:p>
              <a:r>
                <a:rPr lang="en-US" sz="1400" dirty="0">
                  <a:solidFill>
                    <a:srgbClr val="0000FF"/>
                  </a:solidFill>
                </a:rPr>
                <a:t>	 num2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FF0000"/>
                  </a:solidFill>
                </a:rPr>
                <a:t>	 if ((num1 &gt;= 0) &amp;&amp; (num2 &gt;= 0))</a:t>
              </a:r>
            </a:p>
            <a:p>
              <a:r>
                <a:rPr lang="en-US" sz="1400" dirty="0">
                  <a:solidFill>
                    <a:srgbClr val="0000FF"/>
                  </a:solidFill>
                </a:rPr>
                <a:t>	     result = num1 + num2;  </a:t>
              </a:r>
              <a:r>
                <a:rPr lang="en-US" sz="1400" dirty="0">
                  <a:solidFill>
                    <a:srgbClr val="00B050"/>
                  </a:solidFill>
                </a:rPr>
                <a:t>// the value of result is no more equal to  -1</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2: </a:t>
              </a:r>
              <a:r>
                <a:rPr lang="en-US" sz="1400" dirty="0">
                  <a:solidFill>
                    <a:srgbClr val="FF0000"/>
                  </a:solidFill>
                </a:rPr>
                <a:t>if (num1 &gt;= 0) </a:t>
              </a:r>
              <a:r>
                <a:rPr lang="en-US" sz="1400" dirty="0">
                  <a:solidFill>
                    <a:srgbClr val="00B050"/>
                  </a:solidFill>
                </a:rPr>
                <a:t>//this should be made after reading </a:t>
              </a:r>
              <a:r>
                <a:rPr lang="en-US" sz="1400" dirty="0" err="1">
                  <a:solidFill>
                    <a:srgbClr val="00B050"/>
                  </a:solidFill>
                </a:rPr>
                <a:t>num</a:t>
              </a:r>
              <a:endParaRPr lang="en-US" sz="1400" dirty="0">
                <a:solidFill>
                  <a:srgbClr val="FF0000"/>
                </a:solidFill>
              </a:endParaRPr>
            </a:p>
            <a:p>
              <a:r>
                <a:rPr lang="en-US" sz="1400" dirty="0">
                  <a:solidFill>
                    <a:srgbClr val="0000FF"/>
                  </a:solidFill>
                </a:rPr>
                <a:t>	     result = num1 * 2;        </a:t>
              </a:r>
              <a:r>
                <a:rPr lang="en-US" sz="1400" dirty="0">
                  <a:solidFill>
                    <a:srgbClr val="00B050"/>
                  </a:solidFill>
                </a:rPr>
                <a:t>// the value of result is no more equal to  -1</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F0"/>
                  </a:solidFill>
                </a:rPr>
                <a:t>case </a:t>
              </a:r>
              <a:r>
                <a:rPr lang="en-US" sz="1400" dirty="0">
                  <a:solidFill>
                    <a:srgbClr val="0000FF"/>
                  </a:solidFill>
                </a:rPr>
                <a:t>3: result = num1 * num1;</a:t>
              </a:r>
              <a:r>
                <a:rPr lang="en-US" sz="1400" dirty="0">
                  <a:solidFill>
                    <a:srgbClr val="00B050"/>
                  </a:solidFill>
                </a:rPr>
                <a:t> // the value of result is always positive</a:t>
              </a:r>
              <a:endParaRPr lang="en-US" sz="1400" dirty="0">
                <a:solidFill>
                  <a:srgbClr val="0000FF"/>
                </a:solidFill>
              </a:endParaRP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a:t>
              </a:r>
              <a:r>
                <a:rPr lang="en-US" sz="1400" dirty="0">
                  <a:solidFill>
                    <a:srgbClr val="00B050"/>
                  </a:solidFill>
                </a:rPr>
                <a:t>//end switch</a:t>
              </a:r>
            </a:p>
            <a:p>
              <a:r>
                <a:rPr lang="en-US" sz="1400" dirty="0"/>
                <a:t>   //output section</a:t>
              </a:r>
            </a:p>
            <a:p>
              <a:r>
                <a:rPr lang="en-US" sz="1400" dirty="0">
                  <a:solidFill>
                    <a:srgbClr val="0000FF"/>
                  </a:solidFill>
                </a:rPr>
                <a:t>   if (result != -1)</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(result);</a:t>
              </a:r>
            </a:p>
            <a:p>
              <a:r>
                <a:rPr lang="en-US" sz="1400" dirty="0">
                  <a:solidFill>
                    <a:srgbClr val="0000FF"/>
                  </a:solidFill>
                </a:rPr>
                <a:t>   else</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(message);</a:t>
              </a:r>
            </a:p>
            <a:p>
              <a:r>
                <a:rPr lang="en-US" sz="1400" dirty="0">
                  <a:solidFill>
                    <a:srgbClr val="0000FF"/>
                  </a:solidFill>
                </a:rPr>
                <a:t>} </a:t>
              </a:r>
              <a:r>
                <a:rPr lang="en-US" sz="1400" dirty="0">
                  <a:solidFill>
                    <a:srgbClr val="00B050"/>
                  </a:solidFill>
                </a:rPr>
                <a:t>//end main</a:t>
              </a:r>
            </a:p>
          </p:txBody>
        </p:sp>
        <p:sp>
          <p:nvSpPr>
            <p:cNvPr id="13" name="TextBox 12"/>
            <p:cNvSpPr txBox="1"/>
            <p:nvPr/>
          </p:nvSpPr>
          <p:spPr>
            <a:xfrm>
              <a:off x="323528" y="1236822"/>
              <a:ext cx="576064" cy="4425960"/>
            </a:xfrm>
            <a:prstGeom prst="rect">
              <a:avLst/>
            </a:prstGeom>
            <a:noFill/>
          </p:spPr>
          <p:txBody>
            <a:bodyPr wrap="square" rtlCol="0">
              <a:spAutoFit/>
            </a:bodyPr>
            <a:lstStyle/>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p:txBody>
        </p:sp>
      </p:gr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273</a:t>
            </a:fld>
            <a:endParaRPr lang="en-US" dirty="0"/>
          </a:p>
        </p:txBody>
      </p:sp>
    </p:spTree>
    <p:custDataLst>
      <p:tags r:id="rId1"/>
    </p:custDataLst>
    <p:extLst>
      <p:ext uri="{BB962C8B-B14F-4D97-AF65-F5344CB8AC3E}">
        <p14:creationId xmlns:p14="http://schemas.microsoft.com/office/powerpoint/2010/main" val="22425559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47272" y="6309320"/>
            <a:ext cx="365760" cy="365125"/>
          </a:xfrm>
        </p:spPr>
        <p:txBody>
          <a:bodyPr>
            <a:normAutofit fontScale="92500" lnSpcReduction="10000"/>
          </a:bodyPr>
          <a:lstStyle/>
          <a:p>
            <a:fld id="{125A1C68-F048-4C66-8544-2D3BD35A5879}" type="slidenum">
              <a:rPr lang="en-US" smtClean="0"/>
              <a:pPr/>
              <a:t>274</a:t>
            </a:fld>
            <a:endParaRPr lang="en-US" dirty="0"/>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Without </a:t>
            </a:r>
            <a:r>
              <a:rPr lang="en-US" sz="4000" dirty="0">
                <a:solidFill>
                  <a:srgbClr val="00B0F0"/>
                </a:solidFill>
                <a:latin typeface="Tahoma" charset="0"/>
                <a:cs typeface="Arial" charset="0"/>
              </a:rPr>
              <a:t>break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4</a:t>
            </a:r>
            <a:endParaRPr lang="en-US" b="1" dirty="0">
              <a:solidFill>
                <a:srgbClr val="0000FF"/>
              </a:solidFill>
            </a:endParaRP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51520" y="1340768"/>
            <a:ext cx="8712968" cy="1008112"/>
          </a:xfrm>
          <a:prstGeom prst="roundRect">
            <a:avLst>
              <a:gd name="adj" fmla="val 4976"/>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Using a switch statement, write a program that accepts an integer value from the user ranging between -2 and 2. The program then identifies if the number is negative, zero or positive. </a:t>
            </a:r>
          </a:p>
        </p:txBody>
      </p:sp>
    </p:spTree>
    <p:custDataLst>
      <p:tags r:id="rId1"/>
    </p:custDataLst>
    <p:extLst>
      <p:ext uri="{BB962C8B-B14F-4D97-AF65-F5344CB8AC3E}">
        <p14:creationId xmlns:p14="http://schemas.microsoft.com/office/powerpoint/2010/main" val="26846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  Without </a:t>
            </a:r>
            <a:r>
              <a:rPr lang="en-US" sz="4000" dirty="0">
                <a:solidFill>
                  <a:srgbClr val="00B0F0"/>
                </a:solidFill>
                <a:latin typeface="Tahoma" charset="0"/>
                <a:cs typeface="Arial" charset="0"/>
              </a:rPr>
              <a:t>break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4 - SOLUTION</a:t>
            </a:r>
            <a:endParaRPr lang="en-US" b="1" dirty="0">
              <a:solidFill>
                <a:srgbClr val="0000FF"/>
              </a:solidFill>
            </a:endParaRP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79512" y="1268760"/>
            <a:ext cx="8784976" cy="5478423"/>
            <a:chOff x="323528" y="1236822"/>
            <a:chExt cx="7848872" cy="5300781"/>
          </a:xfrm>
        </p:grpSpPr>
        <p:sp>
          <p:nvSpPr>
            <p:cNvPr id="24" name="TextBox 23"/>
            <p:cNvSpPr txBox="1"/>
            <p:nvPr/>
          </p:nvSpPr>
          <p:spPr>
            <a:xfrm>
              <a:off x="971600" y="1236822"/>
              <a:ext cx="7200800" cy="5300781"/>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public static void </a:t>
              </a:r>
              <a:r>
                <a:rPr lang="en-US" sz="1400" dirty="0">
                  <a:solidFill>
                    <a:srgbClr val="0000FF"/>
                  </a:solidFill>
                </a:rPr>
                <a:t>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a:t>
              </a:r>
            </a:p>
            <a:p>
              <a:r>
                <a:rPr lang="en-US" sz="1400" dirty="0"/>
                <a:t>   //Declaration section</a:t>
              </a:r>
            </a:p>
            <a:p>
              <a:r>
                <a:rPr lang="en-US" sz="1400" dirty="0">
                  <a:solidFill>
                    <a:srgbClr val="0000FF"/>
                  </a:solidFill>
                </a:rPr>
                <a:t>   Scanner read = </a:t>
              </a:r>
              <a:r>
                <a:rPr lang="en-US" sz="1400" dirty="0">
                  <a:solidFill>
                    <a:srgbClr val="00B0F0"/>
                  </a:solidFill>
                </a:rPr>
                <a:t>new </a:t>
              </a:r>
              <a:r>
                <a:rPr lang="en-US" sz="1400" dirty="0">
                  <a:solidFill>
                    <a:srgbClr val="0000FF"/>
                  </a:solidFill>
                </a:rPr>
                <a:t>Scanner (System.in);</a:t>
              </a:r>
            </a:p>
            <a:p>
              <a:r>
                <a:rPr lang="en-US" sz="1400" dirty="0">
                  <a:solidFill>
                    <a:srgbClr val="0000FF"/>
                  </a:solidFill>
                </a:rPr>
                <a:t>   </a:t>
              </a:r>
              <a:r>
                <a:rPr lang="en-US" sz="1400" dirty="0" err="1">
                  <a:solidFill>
                    <a:srgbClr val="00B0F0"/>
                  </a:solidFill>
                </a:rPr>
                <a:t>int</a:t>
              </a:r>
              <a:r>
                <a:rPr lang="en-US" sz="1400" dirty="0">
                  <a:solidFill>
                    <a:srgbClr val="00B0F0"/>
                  </a:solidFill>
                </a:rPr>
                <a:t> </a:t>
              </a:r>
              <a:r>
                <a:rPr lang="en-US" sz="1400" dirty="0" err="1">
                  <a:solidFill>
                    <a:srgbClr val="0000FF"/>
                  </a:solidFill>
                </a:rPr>
                <a:t>num</a:t>
              </a:r>
              <a:r>
                <a:rPr lang="en-US" sz="1400" dirty="0">
                  <a:solidFill>
                    <a:srgbClr val="0000FF"/>
                  </a:solidFill>
                </a:rPr>
                <a:t>;</a:t>
              </a:r>
            </a:p>
            <a:p>
              <a:r>
                <a:rPr lang="en-US" sz="1400" dirty="0"/>
                <a:t>   //input section</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an integer between -2 and +2);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t>  //processing section</a:t>
              </a:r>
            </a:p>
            <a:p>
              <a:r>
                <a:rPr lang="en-US" sz="1400" dirty="0">
                  <a:solidFill>
                    <a:srgbClr val="0000FF"/>
                  </a:solidFill>
                </a:rPr>
                <a:t>   </a:t>
              </a:r>
              <a:r>
                <a:rPr lang="en-US" sz="1400" dirty="0">
                  <a:solidFill>
                    <a:srgbClr val="00B0F0"/>
                  </a:solidFill>
                </a:rPr>
                <a:t>switch </a:t>
              </a:r>
              <a:r>
                <a:rPr lang="en-US" sz="1400" dirty="0">
                  <a:solidFill>
                    <a:srgbClr val="0000FF"/>
                  </a:solidFill>
                </a:rPr>
                <a:t>(</a:t>
              </a:r>
              <a:r>
                <a:rPr lang="en-US" sz="1400" dirty="0" err="1">
                  <a:solidFill>
                    <a:srgbClr val="0000FF"/>
                  </a:solidFill>
                </a:rPr>
                <a:t>num</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solidFill>
                    <a:srgbClr val="00B0F0"/>
                  </a:solidFill>
                </a:rPr>
                <a:t>case </a:t>
              </a:r>
              <a:r>
                <a:rPr lang="en-US" sz="1400" dirty="0">
                  <a:solidFill>
                    <a:srgbClr val="0000FF"/>
                  </a:solidFill>
                </a:rPr>
                <a:t>-2:</a:t>
              </a:r>
            </a:p>
            <a:p>
              <a:r>
                <a:rPr lang="en-US" sz="1400" dirty="0">
                  <a:solidFill>
                    <a:srgbClr val="0000FF"/>
                  </a:solidFill>
                </a:rPr>
                <a:t>      </a:t>
              </a:r>
              <a:r>
                <a:rPr lang="en-US" sz="1400" dirty="0">
                  <a:solidFill>
                    <a:srgbClr val="00B0F0"/>
                  </a:solidFill>
                </a:rPr>
                <a:t>case </a:t>
              </a:r>
              <a:r>
                <a:rPr lang="en-US" sz="1400" dirty="0">
                  <a:solidFill>
                    <a:srgbClr val="0000FF"/>
                  </a:solidFill>
                </a:rPr>
                <a:t>-1: </a:t>
              </a:r>
              <a:r>
                <a:rPr lang="en-US" sz="1400" dirty="0" err="1">
                  <a:solidFill>
                    <a:srgbClr val="0000FF"/>
                  </a:solidFill>
                </a:rPr>
                <a:t>System.out.println</a:t>
              </a:r>
              <a:r>
                <a:rPr lang="en-US" sz="1400" dirty="0">
                  <a:solidFill>
                    <a:srgbClr val="0000FF"/>
                  </a:solidFill>
                </a:rPr>
                <a:t> (“The number is negative”);</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endParaRPr lang="en-US" sz="1400" dirty="0">
                <a:solidFill>
                  <a:srgbClr val="0000FF"/>
                </a:solidFill>
              </a:endParaRPr>
            </a:p>
            <a:p>
              <a:r>
                <a:rPr lang="en-US" sz="1400" dirty="0">
                  <a:solidFill>
                    <a:srgbClr val="0000FF"/>
                  </a:solidFill>
                </a:rPr>
                <a:t>      </a:t>
              </a:r>
              <a:r>
                <a:rPr lang="en-US" sz="1400" dirty="0">
                  <a:solidFill>
                    <a:srgbClr val="00B0F0"/>
                  </a:solidFill>
                </a:rPr>
                <a:t>case </a:t>
              </a:r>
              <a:r>
                <a:rPr lang="en-US" sz="1400" dirty="0">
                  <a:solidFill>
                    <a:srgbClr val="0000FF"/>
                  </a:solidFill>
                </a:rPr>
                <a:t>0:   </a:t>
              </a:r>
              <a:r>
                <a:rPr lang="en-US" sz="1400" dirty="0" err="1">
                  <a:solidFill>
                    <a:srgbClr val="0000FF"/>
                  </a:solidFill>
                </a:rPr>
                <a:t>System.out.println</a:t>
              </a:r>
              <a:r>
                <a:rPr lang="en-US" sz="1400" dirty="0">
                  <a:solidFill>
                    <a:srgbClr val="0000FF"/>
                  </a:solidFill>
                </a:rPr>
                <a:t> (“The number is zero”);</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endParaRPr lang="en-US" sz="1400" dirty="0">
                <a:solidFill>
                  <a:srgbClr val="0000FF"/>
                </a:solidFill>
              </a:endParaRPr>
            </a:p>
            <a:p>
              <a:r>
                <a:rPr lang="en-US" sz="1400" dirty="0">
                  <a:solidFill>
                    <a:srgbClr val="0000FF"/>
                  </a:solidFill>
                </a:rPr>
                <a:t>      </a:t>
              </a:r>
              <a:r>
                <a:rPr lang="en-US" sz="1400" dirty="0">
                  <a:solidFill>
                    <a:srgbClr val="00B0F0"/>
                  </a:solidFill>
                </a:rPr>
                <a:t>case </a:t>
              </a:r>
              <a:r>
                <a:rPr lang="en-US" sz="1400" dirty="0">
                  <a:solidFill>
                    <a:srgbClr val="0000FF"/>
                  </a:solidFill>
                </a:rPr>
                <a:t>1:</a:t>
              </a:r>
            </a:p>
            <a:p>
              <a:r>
                <a:rPr lang="en-US" sz="1400" dirty="0">
                  <a:solidFill>
                    <a:srgbClr val="0000FF"/>
                  </a:solidFill>
                </a:rPr>
                <a:t>      </a:t>
              </a:r>
              <a:r>
                <a:rPr lang="en-US" sz="1400" dirty="0">
                  <a:solidFill>
                    <a:srgbClr val="00B0F0"/>
                  </a:solidFill>
                </a:rPr>
                <a:t>case </a:t>
              </a:r>
              <a:r>
                <a:rPr lang="en-US" sz="1400" dirty="0">
                  <a:solidFill>
                    <a:srgbClr val="0000FF"/>
                  </a:solidFill>
                </a:rPr>
                <a:t>2: </a:t>
              </a:r>
              <a:r>
                <a:rPr lang="en-US" sz="1400" dirty="0" err="1">
                  <a:solidFill>
                    <a:srgbClr val="0000FF"/>
                  </a:solidFill>
                </a:rPr>
                <a:t>System.out.println</a:t>
              </a:r>
              <a:r>
                <a:rPr lang="en-US" sz="1400" dirty="0">
                  <a:solidFill>
                    <a:srgbClr val="0000FF"/>
                  </a:solidFill>
                </a:rPr>
                <a:t> (“The number is positive”);</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endParaRPr lang="en-US" sz="1400" dirty="0">
                <a:solidFill>
                  <a:srgbClr val="0000FF"/>
                </a:solidFill>
              </a:endParaRPr>
            </a:p>
            <a:p>
              <a:r>
                <a:rPr lang="en-US" sz="1400" dirty="0">
                  <a:solidFill>
                    <a:srgbClr val="0000FF"/>
                  </a:solidFill>
                </a:rPr>
                <a:t>      </a:t>
              </a:r>
              <a:r>
                <a:rPr lang="en-US" sz="1400" dirty="0">
                  <a:solidFill>
                    <a:srgbClr val="00B0F0"/>
                  </a:solidFill>
                </a:rPr>
                <a:t>default</a:t>
              </a:r>
              <a:r>
                <a:rPr lang="en-US" sz="1400" dirty="0">
                  <a:solidFill>
                    <a:srgbClr val="0000FF"/>
                  </a:solidFill>
                </a:rPr>
                <a:t>: </a:t>
              </a:r>
              <a:r>
                <a:rPr lang="en-US" sz="1400" dirty="0" err="1">
                  <a:solidFill>
                    <a:srgbClr val="0000FF"/>
                  </a:solidFill>
                </a:rPr>
                <a:t>System.out.println</a:t>
              </a:r>
              <a:r>
                <a:rPr lang="en-US" sz="1400" dirty="0">
                  <a:solidFill>
                    <a:srgbClr val="0000FF"/>
                  </a:solidFill>
                </a:rPr>
                <a:t> (“Invalid input”);</a:t>
              </a:r>
            </a:p>
            <a:p>
              <a:r>
                <a:rPr lang="en-US" sz="1400" dirty="0">
                  <a:solidFill>
                    <a:srgbClr val="0000FF"/>
                  </a:solidFill>
                </a:rPr>
                <a:t>   } </a:t>
              </a:r>
              <a:r>
                <a:rPr lang="en-US" sz="1400" dirty="0">
                  <a:solidFill>
                    <a:srgbClr val="00B050"/>
                  </a:solidFill>
                </a:rPr>
                <a:t>//end switch</a:t>
              </a:r>
            </a:p>
            <a:p>
              <a:r>
                <a:rPr lang="en-US" sz="1400" dirty="0">
                  <a:solidFill>
                    <a:srgbClr val="0000FF"/>
                  </a:solidFill>
                </a:rPr>
                <a:t>} </a:t>
              </a:r>
              <a:r>
                <a:rPr lang="en-US" sz="1400" dirty="0">
                  <a:solidFill>
                    <a:srgbClr val="00B050"/>
                  </a:solidFill>
                </a:rPr>
                <a:t>//end main</a:t>
              </a:r>
            </a:p>
          </p:txBody>
        </p:sp>
        <p:sp>
          <p:nvSpPr>
            <p:cNvPr id="25" name="TextBox 24"/>
            <p:cNvSpPr txBox="1"/>
            <p:nvPr/>
          </p:nvSpPr>
          <p:spPr>
            <a:xfrm>
              <a:off x="323528" y="1236822"/>
              <a:ext cx="576064" cy="5300781"/>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p:txBody>
        </p:sp>
      </p:grpSp>
      <p:sp>
        <p:nvSpPr>
          <p:cNvPr id="7" name="Slide Number Placeholder 6"/>
          <p:cNvSpPr>
            <a:spLocks noGrp="1"/>
          </p:cNvSpPr>
          <p:nvPr>
            <p:ph type="sldNum" sz="quarter" idx="12"/>
          </p:nvPr>
        </p:nvSpPr>
        <p:spPr>
          <a:xfrm>
            <a:off x="8647272" y="6309320"/>
            <a:ext cx="365760" cy="365125"/>
          </a:xfrm>
        </p:spPr>
        <p:txBody>
          <a:bodyPr>
            <a:normAutofit fontScale="92500" lnSpcReduction="10000"/>
          </a:bodyPr>
          <a:lstStyle/>
          <a:p>
            <a:fld id="{125A1C68-F048-4C66-8544-2D3BD35A5879}" type="slidenum">
              <a:rPr lang="en-US" smtClean="0"/>
              <a:pPr/>
              <a:t>275</a:t>
            </a:fld>
            <a:endParaRPr lang="en-US" dirty="0"/>
          </a:p>
        </p:txBody>
      </p:sp>
    </p:spTree>
    <p:custDataLst>
      <p:tags r:id="rId1"/>
    </p:custDataLst>
    <p:extLst>
      <p:ext uri="{BB962C8B-B14F-4D97-AF65-F5344CB8AC3E}">
        <p14:creationId xmlns:p14="http://schemas.microsoft.com/office/powerpoint/2010/main" val="17923903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251521" y="2708920"/>
            <a:ext cx="864096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a:solidFill>
                  <a:srgbClr val="C00000"/>
                </a:solidFill>
              </a:rPr>
              <a:t> REVISION</a:t>
            </a:r>
            <a:endParaRPr lang="en-US" sz="5400" dirty="0">
              <a:solidFill>
                <a:srgbClr val="C00000"/>
              </a:solidFill>
            </a:endParaRPr>
          </a:p>
        </p:txBody>
      </p:sp>
      <p:sp>
        <p:nvSpPr>
          <p:cNvPr id="5" name="Rectangle 4"/>
          <p:cNvSpPr/>
          <p:nvPr/>
        </p:nvSpPr>
        <p:spPr>
          <a:xfrm>
            <a:off x="4644008" y="3861048"/>
            <a:ext cx="4248472"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rgbClr val="00B0F0"/>
              </a:solidFill>
            </a:endParaRPr>
          </a:p>
        </p:txBody>
      </p:sp>
    </p:spTree>
    <p:extLst>
      <p:ext uri="{BB962C8B-B14F-4D97-AF65-F5344CB8AC3E}">
        <p14:creationId xmlns:p14="http://schemas.microsoft.com/office/powerpoint/2010/main" val="31381638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txBox="1">
            <a:spLocks/>
          </p:cNvSpPr>
          <p:nvPr/>
        </p:nvSpPr>
        <p:spPr>
          <a:xfrm>
            <a:off x="683568" y="2708920"/>
            <a:ext cx="8640960" cy="1152128"/>
          </a:xfrm>
          <a:prstGeom prst="rect">
            <a:avLst/>
          </a:prstGeo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rtlCol="0" anchor="b">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br>
              <a:rPr lang="en-US" sz="4800" dirty="0">
                <a:solidFill>
                  <a:srgbClr val="C00000"/>
                </a:solidFill>
              </a:rPr>
            </a:br>
            <a:br>
              <a:rPr lang="en-US" sz="4800" dirty="0">
                <a:solidFill>
                  <a:srgbClr val="C00000"/>
                </a:solidFill>
              </a:rPr>
            </a:br>
            <a:r>
              <a:rPr lang="en-US" sz="4800" dirty="0">
                <a:solidFill>
                  <a:srgbClr val="C00000"/>
                </a:solidFill>
              </a:rPr>
              <a:t>SELECTION STATEMENTS </a:t>
            </a:r>
          </a:p>
        </p:txBody>
      </p:sp>
    </p:spTree>
    <p:extLst>
      <p:ext uri="{BB962C8B-B14F-4D97-AF65-F5344CB8AC3E}">
        <p14:creationId xmlns:p14="http://schemas.microsoft.com/office/powerpoint/2010/main" val="42662067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1. PROBLEM</a:t>
            </a:r>
          </a:p>
        </p:txBody>
      </p:sp>
      <p:sp>
        <p:nvSpPr>
          <p:cNvPr id="7" name="Slide Number Placeholder 6"/>
          <p:cNvSpPr>
            <a:spLocks noGrp="1"/>
          </p:cNvSpPr>
          <p:nvPr>
            <p:ph type="sldNum" sz="quarter" idx="12"/>
          </p:nvPr>
        </p:nvSpPr>
        <p:spPr/>
        <p:txBody>
          <a:bodyPr/>
          <a:lstStyle/>
          <a:p>
            <a:fld id="{DA934484-767D-4C48-AF0E-A1438A969E59}" type="slidenum">
              <a:rPr lang="en-US" smtClean="0"/>
              <a:pPr/>
              <a:t>278</a:t>
            </a:fld>
            <a:endParaRPr lang="en-US"/>
          </a:p>
        </p:txBody>
      </p:sp>
      <p:sp>
        <p:nvSpPr>
          <p:cNvPr id="8" name="Rectangle 3" descr="Rectangle: Click to edit Master text styles&#10;Second level&#10;Third level&#10;Fourth level&#10;Fifth level"/>
          <p:cNvSpPr>
            <a:spLocks noGrp="1" noChangeArrowheads="1"/>
          </p:cNvSpPr>
          <p:nvPr>
            <p:ph idx="1"/>
          </p:nvPr>
        </p:nvSpPr>
        <p:spPr>
          <a:xfrm>
            <a:off x="251520" y="1110952"/>
            <a:ext cx="8712968"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Saudi Airlines permit each passenger to hold one bag. The maximum weight allowed for the bag depends on the class of the passenger which is: 30Kg for First class ('F'), 25Kg for Business ('B') and 20Kg for Economy ('E'). If the weight of the bag excesses the allowed one, the passenger should pay 10 SR for each Kg. </a:t>
            </a:r>
          </a:p>
          <a:p>
            <a:pPr marL="109728"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Write a program that calculates the excess baggage charge for the passenger. All input data should be read by the user. Solve the problem using the </a:t>
            </a:r>
            <a:r>
              <a:rPr lang="en-US" sz="2000" b="1" dirty="0">
                <a:latin typeface="Tahoma" panose="020B0604030504040204" pitchFamily="34" charset="0"/>
                <a:ea typeface="Tahoma" panose="020B0604030504040204" pitchFamily="34" charset="0"/>
                <a:cs typeface="Tahoma" panose="020B0604030504040204" pitchFamily="34" charset="0"/>
              </a:rPr>
              <a:t>switch</a:t>
            </a:r>
            <a:r>
              <a:rPr lang="en-US" sz="2000" dirty="0">
                <a:latin typeface="Tahoma" panose="020B0604030504040204" pitchFamily="34" charset="0"/>
                <a:ea typeface="Tahoma" panose="020B0604030504040204" pitchFamily="34" charset="0"/>
                <a:cs typeface="Tahoma" panose="020B0604030504040204" pitchFamily="34" charset="0"/>
              </a:rPr>
              <a:t> statement.</a:t>
            </a:r>
          </a:p>
        </p:txBody>
      </p:sp>
    </p:spTree>
    <p:extLst>
      <p:ext uri="{BB962C8B-B14F-4D97-AF65-F5344CB8AC3E}">
        <p14:creationId xmlns:p14="http://schemas.microsoft.com/office/powerpoint/2010/main" val="302049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2. ANALYSIS </a:t>
            </a:r>
          </a:p>
        </p:txBody>
      </p:sp>
      <p:sp>
        <p:nvSpPr>
          <p:cNvPr id="7" name="Slide Number Placeholder 6"/>
          <p:cNvSpPr>
            <a:spLocks noGrp="1"/>
          </p:cNvSpPr>
          <p:nvPr>
            <p:ph type="sldNum" sz="quarter" idx="12"/>
          </p:nvPr>
        </p:nvSpPr>
        <p:spPr/>
        <p:txBody>
          <a:bodyPr/>
          <a:lstStyle/>
          <a:p>
            <a:fld id="{DA934484-767D-4C48-AF0E-A1438A969E59}" type="slidenum">
              <a:rPr lang="en-US" smtClean="0"/>
              <a:pPr/>
              <a:t>279</a:t>
            </a:fld>
            <a:endParaRPr lang="en-US"/>
          </a:p>
        </p:txBody>
      </p:sp>
      <p:sp>
        <p:nvSpPr>
          <p:cNvPr id="9" name="Rectangle 8"/>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INPUT &amp; OUTPUT</a:t>
            </a:r>
          </a:p>
        </p:txBody>
      </p:sp>
      <p:cxnSp>
        <p:nvCxnSpPr>
          <p:cNvPr id="10" name="Straight Connector 9"/>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3" descr="Rectangle: Click to edit Master text styles&#10;Second level&#10;Third level&#10;Fourth level&#10;Fifth level"/>
          <p:cNvSpPr>
            <a:spLocks noGrp="1" noChangeArrowheads="1"/>
          </p:cNvSpPr>
          <p:nvPr>
            <p:ph idx="1"/>
          </p:nvPr>
        </p:nvSpPr>
        <p:spPr>
          <a:xfrm>
            <a:off x="251520" y="1412776"/>
            <a:ext cx="8712968" cy="5328592"/>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109728" indent="0">
              <a:buNone/>
            </a:pPr>
            <a:r>
              <a:rPr lang="en-US" sz="2000" dirty="0"/>
              <a:t>S</a:t>
            </a:r>
            <a:r>
              <a:rPr lang="en-US" sz="2000" dirty="0">
                <a:latin typeface="Tahoma" panose="020B0604030504040204" pitchFamily="34" charset="0"/>
                <a:ea typeface="Tahoma" panose="020B0604030504040204" pitchFamily="34" charset="0"/>
                <a:cs typeface="Tahoma" panose="020B0604030504040204" pitchFamily="34" charset="0"/>
              </a:rPr>
              <a:t>audi Airlines permit each passenger to hold one bag. The maximum weight allowed for the bag depends on the class of the passenger which is: 30 Kg for First class ('F'), 25 Kg for Business ('B') and 20 Kg for Economy ('E'). If the weight of the bag excesses the allowed one, the passenger should pay 10 SR for each Kg. </a:t>
            </a:r>
          </a:p>
          <a:p>
            <a:pPr marL="109728"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109728" indent="0">
              <a:buNone/>
            </a:pPr>
            <a:r>
              <a:rPr lang="en-US" sz="2000" dirty="0">
                <a:latin typeface="Tahoma" panose="020B0604030504040204" pitchFamily="34" charset="0"/>
                <a:ea typeface="Tahoma" panose="020B0604030504040204" pitchFamily="34" charset="0"/>
                <a:cs typeface="Tahoma" panose="020B0604030504040204" pitchFamily="34" charset="0"/>
              </a:rPr>
              <a:t>W</a:t>
            </a:r>
            <a:r>
              <a:rPr lang="en-US" sz="2000" dirty="0"/>
              <a:t>rite a program that calculates the excess baggage charge for the passenger. All input data should be read by the user. Solve the problem using the </a:t>
            </a:r>
            <a:r>
              <a:rPr lang="en-US" sz="2000" b="1" dirty="0"/>
              <a:t>switch</a:t>
            </a:r>
            <a:r>
              <a:rPr lang="en-US" sz="2000" dirty="0"/>
              <a:t> statement.</a:t>
            </a:r>
            <a:endParaRPr lang="en-US" sz="2000" dirty="0">
              <a:latin typeface="Tahoma" charset="0"/>
              <a:cs typeface="Arial" charset="0"/>
            </a:endParaRPr>
          </a:p>
        </p:txBody>
      </p:sp>
      <p:sp>
        <p:nvSpPr>
          <p:cNvPr id="3" name="Rounded Rectangle 2"/>
          <p:cNvSpPr/>
          <p:nvPr/>
        </p:nvSpPr>
        <p:spPr>
          <a:xfrm>
            <a:off x="467544" y="4437112"/>
            <a:ext cx="5544616" cy="432048"/>
          </a:xfrm>
          <a:prstGeom prst="roundRect">
            <a:avLst/>
          </a:prstGeom>
          <a:solidFill>
            <a:srgbClr val="0000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Charge depends on?</a:t>
            </a:r>
          </a:p>
        </p:txBody>
      </p:sp>
      <p:sp>
        <p:nvSpPr>
          <p:cNvPr id="5" name="Rectangle 4"/>
          <p:cNvSpPr/>
          <p:nvPr/>
        </p:nvSpPr>
        <p:spPr>
          <a:xfrm>
            <a:off x="5364088" y="1772816"/>
            <a:ext cx="2520280" cy="288032"/>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54654" y="1772816"/>
            <a:ext cx="1669074" cy="288032"/>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860032" y="3356992"/>
            <a:ext cx="2880320" cy="288032"/>
          </a:xfrm>
          <a:prstGeom prst="rect">
            <a:avLst/>
          </a:pr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nvGraphicFramePr>
        <p:xfrm>
          <a:off x="454654" y="4941168"/>
          <a:ext cx="5557506" cy="1752600"/>
        </p:xfrm>
        <a:graphic>
          <a:graphicData uri="http://schemas.openxmlformats.org/drawingml/2006/table">
            <a:tbl>
              <a:tblPr firstRow="1" bandRow="1">
                <a:tableStyleId>{5C22544A-7EE6-4342-B048-85BDC9FD1C3A}</a:tableStyleId>
              </a:tblPr>
              <a:tblGrid>
                <a:gridCol w="2143070">
                  <a:extLst>
                    <a:ext uri="{9D8B030D-6E8A-4147-A177-3AD203B41FA5}">
                      <a16:colId xmlns:a16="http://schemas.microsoft.com/office/drawing/2014/main" val="20000"/>
                    </a:ext>
                  </a:extLst>
                </a:gridCol>
                <a:gridCol w="1363948">
                  <a:extLst>
                    <a:ext uri="{9D8B030D-6E8A-4147-A177-3AD203B41FA5}">
                      <a16:colId xmlns:a16="http://schemas.microsoft.com/office/drawing/2014/main" val="20001"/>
                    </a:ext>
                  </a:extLst>
                </a:gridCol>
                <a:gridCol w="2050488">
                  <a:extLst>
                    <a:ext uri="{9D8B030D-6E8A-4147-A177-3AD203B41FA5}">
                      <a16:colId xmlns:a16="http://schemas.microsoft.com/office/drawing/2014/main" val="20002"/>
                    </a:ext>
                  </a:extLst>
                </a:gridCol>
              </a:tblGrid>
              <a:tr h="370840">
                <a:tc>
                  <a:txBody>
                    <a:bodyPr/>
                    <a:lstStyle/>
                    <a:p>
                      <a:r>
                        <a:rPr lang="en-US" dirty="0"/>
                        <a:t>Passenger</a:t>
                      </a:r>
                      <a:r>
                        <a:rPr lang="en-US" baseline="0" dirty="0"/>
                        <a:t> Class</a:t>
                      </a:r>
                      <a:endParaRPr lang="en-US" dirty="0"/>
                    </a:p>
                  </a:txBody>
                  <a:tcPr/>
                </a:tc>
                <a:tc>
                  <a:txBody>
                    <a:bodyPr/>
                    <a:lstStyle/>
                    <a:p>
                      <a:r>
                        <a:rPr lang="en-US" dirty="0" err="1"/>
                        <a:t>PassClass</a:t>
                      </a:r>
                      <a:endParaRPr lang="en-US" dirty="0"/>
                    </a:p>
                    <a:p>
                      <a:pPr algn="ctr"/>
                      <a:r>
                        <a:rPr lang="en-US" dirty="0"/>
                        <a:t>(Given)</a:t>
                      </a:r>
                    </a:p>
                  </a:txBody>
                  <a:tcPr/>
                </a:tc>
                <a:tc>
                  <a:txBody>
                    <a:bodyPr/>
                    <a:lstStyle/>
                    <a:p>
                      <a:pPr algn="ctr"/>
                      <a:r>
                        <a:rPr lang="en-US" dirty="0"/>
                        <a:t>Allowed Weight (Given)</a:t>
                      </a:r>
                    </a:p>
                  </a:txBody>
                  <a:tcPr/>
                </a:tc>
                <a:extLst>
                  <a:ext uri="{0D108BD9-81ED-4DB2-BD59-A6C34878D82A}">
                    <a16:rowId xmlns:a16="http://schemas.microsoft.com/office/drawing/2014/main" val="10000"/>
                  </a:ext>
                </a:extLst>
              </a:tr>
              <a:tr h="370840">
                <a:tc>
                  <a:txBody>
                    <a:bodyPr/>
                    <a:lstStyle/>
                    <a:p>
                      <a:r>
                        <a:rPr lang="en-US" dirty="0"/>
                        <a:t>First Class</a:t>
                      </a:r>
                    </a:p>
                  </a:txBody>
                  <a:tcPr/>
                </a:tc>
                <a:tc>
                  <a:txBody>
                    <a:bodyPr/>
                    <a:lstStyle/>
                    <a:p>
                      <a:r>
                        <a:rPr lang="en-US" dirty="0"/>
                        <a:t>‘F’</a:t>
                      </a:r>
                    </a:p>
                  </a:txBody>
                  <a:tcPr/>
                </a:tc>
                <a:tc>
                  <a:txBody>
                    <a:bodyPr/>
                    <a:lstStyle/>
                    <a:p>
                      <a:r>
                        <a:rPr lang="en-US" dirty="0"/>
                        <a:t>30 Kg</a:t>
                      </a:r>
                    </a:p>
                  </a:txBody>
                  <a:tcPr/>
                </a:tc>
                <a:extLst>
                  <a:ext uri="{0D108BD9-81ED-4DB2-BD59-A6C34878D82A}">
                    <a16:rowId xmlns:a16="http://schemas.microsoft.com/office/drawing/2014/main" val="10001"/>
                  </a:ext>
                </a:extLst>
              </a:tr>
              <a:tr h="370840">
                <a:tc>
                  <a:txBody>
                    <a:bodyPr/>
                    <a:lstStyle/>
                    <a:p>
                      <a:r>
                        <a:rPr lang="en-US" dirty="0"/>
                        <a:t>Business Class</a:t>
                      </a:r>
                    </a:p>
                  </a:txBody>
                  <a:tcPr/>
                </a:tc>
                <a:tc>
                  <a:txBody>
                    <a:bodyPr/>
                    <a:lstStyle/>
                    <a:p>
                      <a:r>
                        <a:rPr lang="en-US" dirty="0"/>
                        <a:t>‘B’</a:t>
                      </a:r>
                    </a:p>
                  </a:txBody>
                  <a:tcPr/>
                </a:tc>
                <a:tc>
                  <a:txBody>
                    <a:bodyPr/>
                    <a:lstStyle/>
                    <a:p>
                      <a:r>
                        <a:rPr lang="en-US" dirty="0"/>
                        <a:t>25 Kg</a:t>
                      </a:r>
                    </a:p>
                  </a:txBody>
                  <a:tcPr/>
                </a:tc>
                <a:extLst>
                  <a:ext uri="{0D108BD9-81ED-4DB2-BD59-A6C34878D82A}">
                    <a16:rowId xmlns:a16="http://schemas.microsoft.com/office/drawing/2014/main" val="10002"/>
                  </a:ext>
                </a:extLst>
              </a:tr>
              <a:tr h="370840">
                <a:tc>
                  <a:txBody>
                    <a:bodyPr/>
                    <a:lstStyle/>
                    <a:p>
                      <a:r>
                        <a:rPr lang="en-US" dirty="0" err="1"/>
                        <a:t>Econonmy</a:t>
                      </a:r>
                      <a:r>
                        <a:rPr lang="en-US" dirty="0"/>
                        <a:t> Class</a:t>
                      </a:r>
                    </a:p>
                  </a:txBody>
                  <a:tcPr/>
                </a:tc>
                <a:tc>
                  <a:txBody>
                    <a:bodyPr/>
                    <a:lstStyle/>
                    <a:p>
                      <a:r>
                        <a:rPr lang="en-US" dirty="0"/>
                        <a:t>‘E’</a:t>
                      </a:r>
                    </a:p>
                  </a:txBody>
                  <a:tcPr/>
                </a:tc>
                <a:tc>
                  <a:txBody>
                    <a:bodyPr/>
                    <a:lstStyle/>
                    <a:p>
                      <a:r>
                        <a:rPr lang="en-US" dirty="0"/>
                        <a:t>20 Kg</a:t>
                      </a:r>
                    </a:p>
                  </a:txBody>
                  <a:tcPr/>
                </a:tc>
                <a:extLst>
                  <a:ext uri="{0D108BD9-81ED-4DB2-BD59-A6C34878D82A}">
                    <a16:rowId xmlns:a16="http://schemas.microsoft.com/office/drawing/2014/main" val="10003"/>
                  </a:ext>
                </a:extLst>
              </a:tr>
            </a:tbl>
          </a:graphicData>
        </a:graphic>
      </p:graphicFrame>
      <p:sp>
        <p:nvSpPr>
          <p:cNvPr id="29" name="Rectangle 28"/>
          <p:cNvSpPr/>
          <p:nvPr/>
        </p:nvSpPr>
        <p:spPr>
          <a:xfrm>
            <a:off x="755576" y="2060848"/>
            <a:ext cx="360040" cy="288032"/>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635896" y="2071248"/>
            <a:ext cx="360040" cy="288032"/>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6768244" y="2071248"/>
            <a:ext cx="360040" cy="288032"/>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2915816" y="2708920"/>
            <a:ext cx="360040" cy="2880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095836" y="2071248"/>
            <a:ext cx="360040" cy="288032"/>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868144" y="2071248"/>
            <a:ext cx="360040" cy="288032"/>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1547664" y="2420888"/>
            <a:ext cx="360040" cy="288032"/>
          </a:xfrm>
          <a:prstGeom prst="rect">
            <a:avLst/>
          </a:prstGeom>
          <a:solidFill>
            <a:srgbClr val="00B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3455876" y="5661248"/>
            <a:ext cx="54006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3455876" y="6021288"/>
            <a:ext cx="54006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3455876" y="6381328"/>
            <a:ext cx="54006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049831" y="1484784"/>
            <a:ext cx="1194577" cy="288032"/>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27836" y="2780928"/>
            <a:ext cx="47641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Tree>
    <p:extLst>
      <p:ext uri="{BB962C8B-B14F-4D97-AF65-F5344CB8AC3E}">
        <p14:creationId xmlns:p14="http://schemas.microsoft.com/office/powerpoint/2010/main" val="112836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trips(downRigh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p:cTn id="46" dur="500" fill="hold"/>
                                        <p:tgtEl>
                                          <p:spTgt spid="33"/>
                                        </p:tgtEl>
                                        <p:attrNameLst>
                                          <p:attrName>ppt_w</p:attrName>
                                        </p:attrNameLst>
                                      </p:cBhvr>
                                      <p:tavLst>
                                        <p:tav tm="0">
                                          <p:val>
                                            <p:fltVal val="0"/>
                                          </p:val>
                                        </p:tav>
                                        <p:tav tm="100000">
                                          <p:val>
                                            <p:strVal val="#ppt_w"/>
                                          </p:val>
                                        </p:tav>
                                      </p:tavLst>
                                    </p:anim>
                                    <p:anim calcmode="lin" valueType="num">
                                      <p:cBhvr>
                                        <p:cTn id="47" dur="500" fill="hold"/>
                                        <p:tgtEl>
                                          <p:spTgt spid="33"/>
                                        </p:tgtEl>
                                        <p:attrNameLst>
                                          <p:attrName>ppt_h</p:attrName>
                                        </p:attrNameLst>
                                      </p:cBhvr>
                                      <p:tavLst>
                                        <p:tav tm="0">
                                          <p:val>
                                            <p:fltVal val="0"/>
                                          </p:val>
                                        </p:tav>
                                        <p:tav tm="100000">
                                          <p:val>
                                            <p:strVal val="#ppt_h"/>
                                          </p:val>
                                        </p:tav>
                                      </p:tavLst>
                                    </p:anim>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p:cTn id="60" dur="500" fill="hold"/>
                                        <p:tgtEl>
                                          <p:spTgt spid="34"/>
                                        </p:tgtEl>
                                        <p:attrNameLst>
                                          <p:attrName>ppt_w</p:attrName>
                                        </p:attrNameLst>
                                      </p:cBhvr>
                                      <p:tavLst>
                                        <p:tav tm="0">
                                          <p:val>
                                            <p:fltVal val="0"/>
                                          </p:val>
                                        </p:tav>
                                        <p:tav tm="100000">
                                          <p:val>
                                            <p:strVal val="#ppt_w"/>
                                          </p:val>
                                        </p:tav>
                                      </p:tavLst>
                                    </p:anim>
                                    <p:anim calcmode="lin" valueType="num">
                                      <p:cBhvr>
                                        <p:cTn id="61" dur="500" fill="hold"/>
                                        <p:tgtEl>
                                          <p:spTgt spid="34"/>
                                        </p:tgtEl>
                                        <p:attrNameLst>
                                          <p:attrName>ppt_h</p:attrName>
                                        </p:attrNameLst>
                                      </p:cBhvr>
                                      <p:tavLst>
                                        <p:tav tm="0">
                                          <p:val>
                                            <p:fltVal val="0"/>
                                          </p:val>
                                        </p:tav>
                                        <p:tav tm="100000">
                                          <p:val>
                                            <p:strVal val="#ppt_h"/>
                                          </p:val>
                                        </p:tav>
                                      </p:tavLst>
                                    </p:anim>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Effect transition="in" filter="fade">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p:cTn id="81" dur="500" fill="hold"/>
                                        <p:tgtEl>
                                          <p:spTgt spid="31"/>
                                        </p:tgtEl>
                                        <p:attrNameLst>
                                          <p:attrName>ppt_w</p:attrName>
                                        </p:attrNameLst>
                                      </p:cBhvr>
                                      <p:tavLst>
                                        <p:tav tm="0">
                                          <p:val>
                                            <p:fltVal val="0"/>
                                          </p:val>
                                        </p:tav>
                                        <p:tav tm="100000">
                                          <p:val>
                                            <p:strVal val="#ppt_w"/>
                                          </p:val>
                                        </p:tav>
                                      </p:tavLst>
                                    </p:anim>
                                    <p:anim calcmode="lin" valueType="num">
                                      <p:cBhvr>
                                        <p:cTn id="82" dur="500" fill="hold"/>
                                        <p:tgtEl>
                                          <p:spTgt spid="31"/>
                                        </p:tgtEl>
                                        <p:attrNameLst>
                                          <p:attrName>ppt_h</p:attrName>
                                        </p:attrNameLst>
                                      </p:cBhvr>
                                      <p:tavLst>
                                        <p:tav tm="0">
                                          <p:val>
                                            <p:fltVal val="0"/>
                                          </p:val>
                                        </p:tav>
                                        <p:tav tm="100000">
                                          <p:val>
                                            <p:strVal val="#ppt_h"/>
                                          </p:val>
                                        </p:tav>
                                      </p:tavLst>
                                    </p:anim>
                                    <p:animEffect transition="in" filter="fade">
                                      <p:cBhvr>
                                        <p:cTn id="83" dur="500"/>
                                        <p:tgtEl>
                                          <p:spTgt spid="31"/>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 calcmode="lin" valueType="num">
                                      <p:cBhvr>
                                        <p:cTn id="88" dur="500" fill="hold"/>
                                        <p:tgtEl>
                                          <p:spTgt spid="32"/>
                                        </p:tgtEl>
                                        <p:attrNameLst>
                                          <p:attrName>ppt_w</p:attrName>
                                        </p:attrNameLst>
                                      </p:cBhvr>
                                      <p:tavLst>
                                        <p:tav tm="0">
                                          <p:val>
                                            <p:fltVal val="0"/>
                                          </p:val>
                                        </p:tav>
                                        <p:tav tm="100000">
                                          <p:val>
                                            <p:strVal val="#ppt_w"/>
                                          </p:val>
                                        </p:tav>
                                      </p:tavLst>
                                    </p:anim>
                                    <p:anim calcmode="lin" valueType="num">
                                      <p:cBhvr>
                                        <p:cTn id="89" dur="500" fill="hold"/>
                                        <p:tgtEl>
                                          <p:spTgt spid="32"/>
                                        </p:tgtEl>
                                        <p:attrNameLst>
                                          <p:attrName>ppt_h</p:attrName>
                                        </p:attrNameLst>
                                      </p:cBhvr>
                                      <p:tavLst>
                                        <p:tav tm="0">
                                          <p:val>
                                            <p:fltVal val="0"/>
                                          </p:val>
                                        </p:tav>
                                        <p:tav tm="100000">
                                          <p:val>
                                            <p:strVal val="#ppt_h"/>
                                          </p:val>
                                        </p:tav>
                                      </p:tavLst>
                                    </p:anim>
                                    <p:animEffect transition="in" filter="fade">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p:cTn id="95" dur="500" fill="hold"/>
                                        <p:tgtEl>
                                          <p:spTgt spid="3"/>
                                        </p:tgtEl>
                                        <p:attrNameLst>
                                          <p:attrName>ppt_w</p:attrName>
                                        </p:attrNameLst>
                                      </p:cBhvr>
                                      <p:tavLst>
                                        <p:tav tm="0">
                                          <p:val>
                                            <p:fltVal val="0"/>
                                          </p:val>
                                        </p:tav>
                                        <p:tav tm="100000">
                                          <p:val>
                                            <p:strVal val="#ppt_w"/>
                                          </p:val>
                                        </p:tav>
                                      </p:tavLst>
                                    </p:anim>
                                    <p:anim calcmode="lin" valueType="num">
                                      <p:cBhvr>
                                        <p:cTn id="96" dur="500" fill="hold"/>
                                        <p:tgtEl>
                                          <p:spTgt spid="3"/>
                                        </p:tgtEl>
                                        <p:attrNameLst>
                                          <p:attrName>ppt_h</p:attrName>
                                        </p:attrNameLst>
                                      </p:cBhvr>
                                      <p:tavLst>
                                        <p:tav tm="0">
                                          <p:val>
                                            <p:fltVal val="0"/>
                                          </p:val>
                                        </p:tav>
                                        <p:tav tm="100000">
                                          <p:val>
                                            <p:strVal val="#ppt_h"/>
                                          </p:val>
                                        </p:tav>
                                      </p:tavLst>
                                    </p:anim>
                                    <p:animEffect transition="in" filter="fade">
                                      <p:cBhvr>
                                        <p:cTn id="97" dur="500"/>
                                        <p:tgtEl>
                                          <p:spTgt spid="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
                                        </p:tgtEl>
                                        <p:attrNameLst>
                                          <p:attrName>style.visibility</p:attrName>
                                        </p:attrNameLst>
                                      </p:cBhvr>
                                      <p:to>
                                        <p:strVal val="visible"/>
                                      </p:to>
                                    </p:set>
                                    <p:animEffect transition="in" filter="wipe(up)">
                                      <p:cBhvr>
                                        <p:cTn id="102" dur="500"/>
                                        <p:tgtEl>
                                          <p:spTgt spid="2"/>
                                        </p:tgtEl>
                                      </p:cBhvr>
                                    </p:animEffect>
                                  </p:childTnLst>
                                </p:cTn>
                              </p:par>
                            </p:childTnLst>
                          </p:cTn>
                        </p:par>
                        <p:par>
                          <p:cTn id="103" fill="hold">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8"/>
                                        </p:tgtEl>
                                        <p:attrNameLst>
                                          <p:attrName>style.visibility</p:attrName>
                                        </p:attrNameLst>
                                      </p:cBhvr>
                                      <p:to>
                                        <p:strVal val="visible"/>
                                      </p:to>
                                    </p:set>
                                    <p:animEffect transition="in" filter="wipe(left)">
                                      <p:cBhvr>
                                        <p:cTn id="106" dur="500"/>
                                        <p:tgtEl>
                                          <p:spTgt spid="8"/>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wipe(left)">
                                      <p:cBhvr>
                                        <p:cTn id="109" dur="500"/>
                                        <p:tgtEl>
                                          <p:spTgt spid="36"/>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wipe(left)">
                                      <p:cBhvr>
                                        <p:cTn id="1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3" grpId="0" animBg="1"/>
      <p:bldP spid="5" grpId="0" animBg="1"/>
      <p:bldP spid="27" grpId="0" animBg="1"/>
      <p:bldP spid="28" grpId="0" animBg="1"/>
      <p:bldP spid="29" grpId="0" animBg="1"/>
      <p:bldP spid="30" grpId="0" animBg="1"/>
      <p:bldP spid="31" grpId="0" animBg="1"/>
      <p:bldP spid="32" grpId="0" animBg="1"/>
      <p:bldP spid="33" grpId="0" animBg="1"/>
      <p:bldP spid="34" grpId="0" animBg="1"/>
      <p:bldP spid="35" grpId="0" animBg="1"/>
      <p:bldP spid="8" grpId="0" animBg="1"/>
      <p:bldP spid="36" grpId="0" animBg="1"/>
      <p:bldP spid="37" grpId="0" animBg="1"/>
      <p:bldP spid="38"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7" name="Rectangle 3"/>
          <p:cNvSpPr>
            <a:spLocks noGrp="1" noChangeArrowheads="1"/>
          </p:cNvSpPr>
          <p:nvPr>
            <p:ph idx="1"/>
          </p:nvPr>
        </p:nvSpPr>
        <p:spPr>
          <a:xfrm>
            <a:off x="179512" y="1052736"/>
            <a:ext cx="8784976" cy="5328592"/>
          </a:xfrm>
          <a:ln/>
        </p:spPr>
        <p:txBody>
          <a:bodyPr>
            <a:normAutofit/>
          </a:bodyPr>
          <a:lstStyle/>
          <a:p>
            <a:pPr marL="0" indent="-609600" algn="l">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prints the volume of a cube and the sum of its surfaces’ areas</a:t>
            </a:r>
          </a:p>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Input:</a:t>
            </a:r>
          </a:p>
          <a:p>
            <a:pPr marL="457200" lvl="1" indent="0">
              <a:buNone/>
            </a:pPr>
            <a:r>
              <a:rPr lang="en-US" sz="2000" dirty="0">
                <a:latin typeface="Tahoma" panose="020B0604030504040204" pitchFamily="34" charset="0"/>
                <a:ea typeface="Tahoma" panose="020B0604030504040204" pitchFamily="34" charset="0"/>
                <a:cs typeface="Tahoma" panose="020B0604030504040204" pitchFamily="34" charset="0"/>
              </a:rPr>
              <a:t>Side length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(L) </a:t>
            </a:r>
          </a:p>
          <a:p>
            <a:pPr marL="457200" lvl="1" indent="0">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Value=? 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Output:</a:t>
            </a:r>
          </a:p>
          <a:p>
            <a:pPr marL="457200" lvl="1" indent="0">
              <a:buNone/>
            </a:pPr>
            <a:r>
              <a:rPr lang="en-US" sz="2000" dirty="0">
                <a:latin typeface="Tahoma" panose="020B0604030504040204" pitchFamily="34" charset="0"/>
                <a:ea typeface="Tahoma" panose="020B0604030504040204" pitchFamily="34" charset="0"/>
                <a:cs typeface="Tahoma" panose="020B0604030504040204" pitchFamily="34" charset="0"/>
              </a:rPr>
              <a:t>The volume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(V)</a:t>
            </a:r>
          </a:p>
          <a:p>
            <a:pPr marL="457200" lvl="1" indent="0">
              <a:buNone/>
            </a:pPr>
            <a:r>
              <a:rPr lang="en-US" sz="2000" dirty="0">
                <a:latin typeface="Tahoma" panose="020B0604030504040204" pitchFamily="34" charset="0"/>
                <a:ea typeface="Tahoma" panose="020B0604030504040204" pitchFamily="34" charset="0"/>
                <a:cs typeface="Tahoma" panose="020B0604030504040204" pitchFamily="34" charset="0"/>
              </a:rPr>
              <a:t>The surface area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(A)</a:t>
            </a:r>
          </a:p>
          <a:p>
            <a:pPr marL="609600" indent="-609600">
              <a:buFont typeface="Wingdings" pitchFamily="2" charset="2"/>
              <a:buNone/>
            </a:pPr>
            <a:endPar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Processing (Input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Output)</a:t>
            </a:r>
            <a:endPar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2000" dirty="0">
                <a:latin typeface="Tahoma" panose="020B0604030504040204" pitchFamily="34" charset="0"/>
                <a:ea typeface="Tahoma" panose="020B0604030504040204" pitchFamily="34" charset="0"/>
                <a:cs typeface="Tahoma" panose="020B0604030504040204" pitchFamily="34" charset="0"/>
              </a:rPr>
              <a:t>Volume = side  * side  * side</a:t>
            </a:r>
          </a:p>
          <a:p>
            <a:pPr marL="457200" lvl="1" indent="0">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V = L * L * L</a:t>
            </a:r>
          </a:p>
          <a:p>
            <a:pPr marL="457200" lvl="1" indent="0">
              <a:buNone/>
            </a:pPr>
            <a:r>
              <a:rPr lang="en-US" sz="2000" dirty="0">
                <a:latin typeface="Tahoma" panose="020B0604030504040204" pitchFamily="34" charset="0"/>
                <a:ea typeface="Tahoma" panose="020B0604030504040204" pitchFamily="34" charset="0"/>
                <a:cs typeface="Tahoma" panose="020B0604030504040204" pitchFamily="34" charset="0"/>
              </a:rPr>
              <a:t>Surface area = ( side * side ) * 6</a:t>
            </a:r>
          </a:p>
          <a:p>
            <a:pPr marL="457200" lvl="1" indent="0">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A = L * L * 6</a:t>
            </a:r>
          </a:p>
        </p:txBody>
      </p:sp>
      <p:sp>
        <p:nvSpPr>
          <p:cNvPr id="8" name="Slide Number Placeholder 7"/>
          <p:cNvSpPr>
            <a:spLocks noGrp="1"/>
          </p:cNvSpPr>
          <p:nvPr>
            <p:ph type="sldNum" sz="quarter" idx="12"/>
          </p:nvPr>
        </p:nvSpPr>
        <p:spPr/>
        <p:txBody>
          <a:bodyPr>
            <a:normAutofit/>
          </a:bodyPr>
          <a:lstStyle/>
          <a:p>
            <a:fld id="{125A1C68-F048-4C66-8544-2D3BD35A5879}" type="slidenum">
              <a:rPr lang="en-US" smtClean="0"/>
              <a:pPr/>
              <a:t>28</a:t>
            </a:fld>
            <a:endParaRPr lang="en-US"/>
          </a:p>
        </p:txBody>
      </p:sp>
      <p:cxnSp>
        <p:nvCxnSpPr>
          <p:cNvPr id="14" name="Straight Connector 1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251520" y="103822"/>
            <a:ext cx="8585448"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Problem Analysis </a:t>
            </a:r>
            <a:r>
              <a:rPr lang="en-US" sz="4000" b="0" dirty="0">
                <a:solidFill>
                  <a:schemeClr val="accent2"/>
                </a:solidFill>
                <a:latin typeface="Tahoma" charset="0"/>
                <a:cs typeface="Arial" charset="0"/>
              </a:rPr>
              <a:t>– Example 3</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4" presetClass="entr" presetSubtype="0" fill="hold" grpId="0" nodeType="withEffect">
                                  <p:stCondLst>
                                    <p:cond delay="0"/>
                                  </p:stCondLst>
                                  <p:childTnLst>
                                    <p:set>
                                      <p:cBhvr>
                                        <p:cTn id="6" dur="1" fill="hold">
                                          <p:stCondLst>
                                            <p:cond delay="0"/>
                                          </p:stCondLst>
                                        </p:cTn>
                                        <p:tgtEl>
                                          <p:spTgt spid="221187">
                                            <p:bg/>
                                          </p:spTgt>
                                        </p:tgtEl>
                                        <p:attrNameLst>
                                          <p:attrName>style.visibility</p:attrName>
                                        </p:attrNameLst>
                                      </p:cBhvr>
                                      <p:to>
                                        <p:strVal val="visible"/>
                                      </p:to>
                                    </p:set>
                                    <p:animEffect transition="in" filter="fade">
                                      <p:cBhvr>
                                        <p:cTn id="7" dur="500"/>
                                        <p:tgtEl>
                                          <p:spTgt spid="221187">
                                            <p:bg/>
                                          </p:spTgt>
                                        </p:tgtEl>
                                      </p:cBhvr>
                                    </p:animEffect>
                                    <p:anim calcmode="lin" valueType="num">
                                      <p:cBhvr>
                                        <p:cTn id="8" dur="500" fill="hold"/>
                                        <p:tgtEl>
                                          <p:spTgt spid="221187">
                                            <p:bg/>
                                          </p:spTgt>
                                        </p:tgtEl>
                                        <p:attrNameLst>
                                          <p:attrName>ppt_x</p:attrName>
                                        </p:attrNameLst>
                                      </p:cBhvr>
                                      <p:tavLst>
                                        <p:tav tm="0">
                                          <p:val>
                                            <p:strVal val="#ppt_x"/>
                                          </p:val>
                                        </p:tav>
                                        <p:tav tm="100000">
                                          <p:val>
                                            <p:strVal val="#ppt_x"/>
                                          </p:val>
                                        </p:tav>
                                      </p:tavLst>
                                    </p:anim>
                                    <p:anim calcmode="lin" valueType="num">
                                      <p:cBhvr>
                                        <p:cTn id="9" dur="500" fill="hold"/>
                                        <p:tgtEl>
                                          <p:spTgt spid="221187">
                                            <p:bg/>
                                          </p:spTgt>
                                        </p:tgtEl>
                                        <p:attrNameLst>
                                          <p:attrName>ppt_y</p:attrName>
                                        </p:attrNameLst>
                                      </p:cBhvr>
                                      <p:tavLst>
                                        <p:tav tm="0">
                                          <p:val>
                                            <p:strVal val="#ppt_y+.05"/>
                                          </p:val>
                                        </p:tav>
                                        <p:tav tm="100000">
                                          <p:val>
                                            <p:strVal val="#ppt_y"/>
                                          </p:val>
                                        </p:tav>
                                      </p:tavLst>
                                    </p:anim>
                                  </p:childTnLst>
                                </p:cTn>
                              </p:par>
                              <p:par>
                                <p:cTn id="10" presetID="44" presetClass="entr" presetSubtype="0" fill="hold" grpId="0" nodeType="withEffect">
                                  <p:stCondLst>
                                    <p:cond delay="0"/>
                                  </p:stCondLst>
                                  <p:childTnLst>
                                    <p:set>
                                      <p:cBhvr>
                                        <p:cTn id="11" dur="1" fill="hold">
                                          <p:stCondLst>
                                            <p:cond delay="0"/>
                                          </p:stCondLst>
                                        </p:cTn>
                                        <p:tgtEl>
                                          <p:spTgt spid="221187">
                                            <p:txEl>
                                              <p:pRg st="0" end="0"/>
                                            </p:txEl>
                                          </p:spTgt>
                                        </p:tgtEl>
                                        <p:attrNameLst>
                                          <p:attrName>style.visibility</p:attrName>
                                        </p:attrNameLst>
                                      </p:cBhvr>
                                      <p:to>
                                        <p:strVal val="visible"/>
                                      </p:to>
                                    </p:set>
                                    <p:animEffect transition="in" filter="fade">
                                      <p:cBhvr>
                                        <p:cTn id="12" dur="500"/>
                                        <p:tgtEl>
                                          <p:spTgt spid="221187">
                                            <p:txEl>
                                              <p:pRg st="0" end="0"/>
                                            </p:txEl>
                                          </p:spTgt>
                                        </p:tgtEl>
                                      </p:cBhvr>
                                    </p:animEffect>
                                    <p:anim calcmode="lin" valueType="num">
                                      <p:cBhvr>
                                        <p:cTn id="13" dur="500" fill="hold"/>
                                        <p:tgtEl>
                                          <p:spTgt spid="221187">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21187">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4" presetClass="entr" presetSubtype="0" fill="hold" grpId="0" nodeType="clickEffect">
                                  <p:stCondLst>
                                    <p:cond delay="0"/>
                                  </p:stCondLst>
                                  <p:childTnLst>
                                    <p:set>
                                      <p:cBhvr>
                                        <p:cTn id="18" dur="1" fill="hold">
                                          <p:stCondLst>
                                            <p:cond delay="0"/>
                                          </p:stCondLst>
                                        </p:cTn>
                                        <p:tgtEl>
                                          <p:spTgt spid="221187">
                                            <p:txEl>
                                              <p:pRg st="1" end="1"/>
                                            </p:txEl>
                                          </p:spTgt>
                                        </p:tgtEl>
                                        <p:attrNameLst>
                                          <p:attrName>style.visibility</p:attrName>
                                        </p:attrNameLst>
                                      </p:cBhvr>
                                      <p:to>
                                        <p:strVal val="visible"/>
                                      </p:to>
                                    </p:set>
                                    <p:animEffect transition="in" filter="fade">
                                      <p:cBhvr>
                                        <p:cTn id="19" dur="500"/>
                                        <p:tgtEl>
                                          <p:spTgt spid="221187">
                                            <p:txEl>
                                              <p:pRg st="1" end="1"/>
                                            </p:txEl>
                                          </p:spTgt>
                                        </p:tgtEl>
                                      </p:cBhvr>
                                    </p:animEffect>
                                    <p:anim calcmode="lin" valueType="num">
                                      <p:cBhvr>
                                        <p:cTn id="20" dur="500" fill="hold"/>
                                        <p:tgtEl>
                                          <p:spTgt spid="221187">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21187">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1" fill="hold">
                                          <p:stCondLst>
                                            <p:cond delay="0"/>
                                          </p:stCondLst>
                                        </p:cTn>
                                        <p:tgtEl>
                                          <p:spTgt spid="221187">
                                            <p:txEl>
                                              <p:pRg st="2" end="2"/>
                                            </p:txEl>
                                          </p:spTgt>
                                        </p:tgtEl>
                                        <p:attrNameLst>
                                          <p:attrName>style.visibility</p:attrName>
                                        </p:attrNameLst>
                                      </p:cBhvr>
                                      <p:to>
                                        <p:strVal val="visible"/>
                                      </p:to>
                                    </p:set>
                                    <p:animEffect transition="in" filter="fade">
                                      <p:cBhvr>
                                        <p:cTn id="24" dur="500"/>
                                        <p:tgtEl>
                                          <p:spTgt spid="221187">
                                            <p:txEl>
                                              <p:pRg st="2" end="2"/>
                                            </p:txEl>
                                          </p:spTgt>
                                        </p:tgtEl>
                                      </p:cBhvr>
                                    </p:animEffect>
                                    <p:anim calcmode="lin" valueType="num">
                                      <p:cBhvr>
                                        <p:cTn id="25" dur="500" fill="hold"/>
                                        <p:tgtEl>
                                          <p:spTgt spid="221187">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221187">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4" presetClass="entr" presetSubtype="0" fill="hold" grpId="0" nodeType="clickEffect">
                                  <p:stCondLst>
                                    <p:cond delay="0"/>
                                  </p:stCondLst>
                                  <p:childTnLst>
                                    <p:set>
                                      <p:cBhvr>
                                        <p:cTn id="30" dur="1" fill="hold">
                                          <p:stCondLst>
                                            <p:cond delay="0"/>
                                          </p:stCondLst>
                                        </p:cTn>
                                        <p:tgtEl>
                                          <p:spTgt spid="221187">
                                            <p:txEl>
                                              <p:pRg st="3" end="3"/>
                                            </p:txEl>
                                          </p:spTgt>
                                        </p:tgtEl>
                                        <p:attrNameLst>
                                          <p:attrName>style.visibility</p:attrName>
                                        </p:attrNameLst>
                                      </p:cBhvr>
                                      <p:to>
                                        <p:strVal val="visible"/>
                                      </p:to>
                                    </p:set>
                                    <p:animEffect transition="in" filter="fade">
                                      <p:cBhvr>
                                        <p:cTn id="31" dur="500"/>
                                        <p:tgtEl>
                                          <p:spTgt spid="221187">
                                            <p:txEl>
                                              <p:pRg st="3" end="3"/>
                                            </p:txEl>
                                          </p:spTgt>
                                        </p:tgtEl>
                                      </p:cBhvr>
                                    </p:animEffect>
                                    <p:anim calcmode="lin" valueType="num">
                                      <p:cBhvr>
                                        <p:cTn id="32" dur="500" fill="hold"/>
                                        <p:tgtEl>
                                          <p:spTgt spid="221187">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221187">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4" presetClass="entr" presetSubtype="0" fill="hold" grpId="0" nodeType="clickEffect">
                                  <p:stCondLst>
                                    <p:cond delay="0"/>
                                  </p:stCondLst>
                                  <p:childTnLst>
                                    <p:set>
                                      <p:cBhvr>
                                        <p:cTn id="37" dur="1" fill="hold">
                                          <p:stCondLst>
                                            <p:cond delay="0"/>
                                          </p:stCondLst>
                                        </p:cTn>
                                        <p:tgtEl>
                                          <p:spTgt spid="221187">
                                            <p:txEl>
                                              <p:pRg st="4" end="4"/>
                                            </p:txEl>
                                          </p:spTgt>
                                        </p:tgtEl>
                                        <p:attrNameLst>
                                          <p:attrName>style.visibility</p:attrName>
                                        </p:attrNameLst>
                                      </p:cBhvr>
                                      <p:to>
                                        <p:strVal val="visible"/>
                                      </p:to>
                                    </p:set>
                                    <p:animEffect transition="in" filter="fade">
                                      <p:cBhvr>
                                        <p:cTn id="38" dur="500"/>
                                        <p:tgtEl>
                                          <p:spTgt spid="221187">
                                            <p:txEl>
                                              <p:pRg st="4" end="4"/>
                                            </p:txEl>
                                          </p:spTgt>
                                        </p:tgtEl>
                                      </p:cBhvr>
                                    </p:animEffect>
                                    <p:anim calcmode="lin" valueType="num">
                                      <p:cBhvr>
                                        <p:cTn id="39" dur="500" fill="hold"/>
                                        <p:tgtEl>
                                          <p:spTgt spid="221187">
                                            <p:txEl>
                                              <p:pRg st="4" end="4"/>
                                            </p:txEl>
                                          </p:spTgt>
                                        </p:tgtEl>
                                        <p:attrNameLst>
                                          <p:attrName>ppt_x</p:attrName>
                                        </p:attrNameLst>
                                      </p:cBhvr>
                                      <p:tavLst>
                                        <p:tav tm="0">
                                          <p:val>
                                            <p:strVal val="#ppt_x"/>
                                          </p:val>
                                        </p:tav>
                                        <p:tav tm="100000">
                                          <p:val>
                                            <p:strVal val="#ppt_x"/>
                                          </p:val>
                                        </p:tav>
                                      </p:tavLst>
                                    </p:anim>
                                    <p:anim calcmode="lin" valueType="num">
                                      <p:cBhvr>
                                        <p:cTn id="40" dur="500" fill="hold"/>
                                        <p:tgtEl>
                                          <p:spTgt spid="221187">
                                            <p:txEl>
                                              <p:pRg st="4" end="4"/>
                                            </p:txEl>
                                          </p:spTgt>
                                        </p:tgtEl>
                                        <p:attrNameLst>
                                          <p:attrName>ppt_y</p:attrName>
                                        </p:attrNameLst>
                                      </p:cBhvr>
                                      <p:tavLst>
                                        <p:tav tm="0">
                                          <p:val>
                                            <p:strVal val="#ppt_y+.05"/>
                                          </p:val>
                                        </p:tav>
                                        <p:tav tm="100000">
                                          <p:val>
                                            <p:strVal val="#ppt_y"/>
                                          </p:val>
                                        </p:tav>
                                      </p:tavLst>
                                    </p:anim>
                                  </p:childTnLst>
                                </p:cTn>
                              </p:par>
                              <p:par>
                                <p:cTn id="41" presetID="44" presetClass="entr" presetSubtype="0" fill="hold" grpId="0" nodeType="withEffect">
                                  <p:stCondLst>
                                    <p:cond delay="0"/>
                                  </p:stCondLst>
                                  <p:childTnLst>
                                    <p:set>
                                      <p:cBhvr>
                                        <p:cTn id="42" dur="1" fill="hold">
                                          <p:stCondLst>
                                            <p:cond delay="0"/>
                                          </p:stCondLst>
                                        </p:cTn>
                                        <p:tgtEl>
                                          <p:spTgt spid="221187">
                                            <p:txEl>
                                              <p:pRg st="5" end="5"/>
                                            </p:txEl>
                                          </p:spTgt>
                                        </p:tgtEl>
                                        <p:attrNameLst>
                                          <p:attrName>style.visibility</p:attrName>
                                        </p:attrNameLst>
                                      </p:cBhvr>
                                      <p:to>
                                        <p:strVal val="visible"/>
                                      </p:to>
                                    </p:set>
                                    <p:animEffect transition="in" filter="fade">
                                      <p:cBhvr>
                                        <p:cTn id="43" dur="500"/>
                                        <p:tgtEl>
                                          <p:spTgt spid="221187">
                                            <p:txEl>
                                              <p:pRg st="5" end="5"/>
                                            </p:txEl>
                                          </p:spTgt>
                                        </p:tgtEl>
                                      </p:cBhvr>
                                    </p:animEffect>
                                    <p:anim calcmode="lin" valueType="num">
                                      <p:cBhvr>
                                        <p:cTn id="44" dur="500" fill="hold"/>
                                        <p:tgtEl>
                                          <p:spTgt spid="221187">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221187">
                                            <p:txEl>
                                              <p:pRg st="5" end="5"/>
                                            </p:txEl>
                                          </p:spTgt>
                                        </p:tgtEl>
                                        <p:attrNameLst>
                                          <p:attrName>ppt_y</p:attrName>
                                        </p:attrNameLst>
                                      </p:cBhvr>
                                      <p:tavLst>
                                        <p:tav tm="0">
                                          <p:val>
                                            <p:strVal val="#ppt_y+.05"/>
                                          </p:val>
                                        </p:tav>
                                        <p:tav tm="100000">
                                          <p:val>
                                            <p:strVal val="#ppt_y"/>
                                          </p:val>
                                        </p:tav>
                                      </p:tavLst>
                                    </p:anim>
                                  </p:childTnLst>
                                </p:cTn>
                              </p:par>
                            </p:childTnLst>
                          </p:cTn>
                        </p:par>
                        <p:par>
                          <p:cTn id="46" fill="hold">
                            <p:stCondLst>
                              <p:cond delay="500"/>
                            </p:stCondLst>
                            <p:childTnLst>
                              <p:par>
                                <p:cTn id="47" presetID="44" presetClass="entr" presetSubtype="0" fill="hold" grpId="0" nodeType="afterEffect">
                                  <p:stCondLst>
                                    <p:cond delay="0"/>
                                  </p:stCondLst>
                                  <p:childTnLst>
                                    <p:set>
                                      <p:cBhvr>
                                        <p:cTn id="48" dur="1" fill="hold">
                                          <p:stCondLst>
                                            <p:cond delay="0"/>
                                          </p:stCondLst>
                                        </p:cTn>
                                        <p:tgtEl>
                                          <p:spTgt spid="221187">
                                            <p:txEl>
                                              <p:pRg st="6" end="6"/>
                                            </p:txEl>
                                          </p:spTgt>
                                        </p:tgtEl>
                                        <p:attrNameLst>
                                          <p:attrName>style.visibility</p:attrName>
                                        </p:attrNameLst>
                                      </p:cBhvr>
                                      <p:to>
                                        <p:strVal val="visible"/>
                                      </p:to>
                                    </p:set>
                                    <p:animEffect transition="in" filter="fade">
                                      <p:cBhvr>
                                        <p:cTn id="49" dur="500"/>
                                        <p:tgtEl>
                                          <p:spTgt spid="221187">
                                            <p:txEl>
                                              <p:pRg st="6" end="6"/>
                                            </p:txEl>
                                          </p:spTgt>
                                        </p:tgtEl>
                                      </p:cBhvr>
                                    </p:animEffect>
                                    <p:anim calcmode="lin" valueType="num">
                                      <p:cBhvr>
                                        <p:cTn id="50" dur="500" fill="hold"/>
                                        <p:tgtEl>
                                          <p:spTgt spid="221187">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221187">
                                            <p:txEl>
                                              <p:pRg st="6" end="6"/>
                                            </p:txEl>
                                          </p:spTgt>
                                        </p:tgtEl>
                                        <p:attrNameLst>
                                          <p:attrName>ppt_y</p:attrName>
                                        </p:attrNameLst>
                                      </p:cBhvr>
                                      <p:tavLst>
                                        <p:tav tm="0">
                                          <p:val>
                                            <p:strVal val="#ppt_y+.05"/>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4" presetClass="entr" presetSubtype="0" fill="hold" grpId="0" nodeType="clickEffect">
                                  <p:stCondLst>
                                    <p:cond delay="0"/>
                                  </p:stCondLst>
                                  <p:childTnLst>
                                    <p:set>
                                      <p:cBhvr>
                                        <p:cTn id="55" dur="1" fill="hold">
                                          <p:stCondLst>
                                            <p:cond delay="0"/>
                                          </p:stCondLst>
                                        </p:cTn>
                                        <p:tgtEl>
                                          <p:spTgt spid="221187">
                                            <p:txEl>
                                              <p:pRg st="8" end="8"/>
                                            </p:txEl>
                                          </p:spTgt>
                                        </p:tgtEl>
                                        <p:attrNameLst>
                                          <p:attrName>style.visibility</p:attrName>
                                        </p:attrNameLst>
                                      </p:cBhvr>
                                      <p:to>
                                        <p:strVal val="visible"/>
                                      </p:to>
                                    </p:set>
                                    <p:animEffect transition="in" filter="fade">
                                      <p:cBhvr>
                                        <p:cTn id="56" dur="500"/>
                                        <p:tgtEl>
                                          <p:spTgt spid="221187">
                                            <p:txEl>
                                              <p:pRg st="8" end="8"/>
                                            </p:txEl>
                                          </p:spTgt>
                                        </p:tgtEl>
                                      </p:cBhvr>
                                    </p:animEffect>
                                    <p:anim calcmode="lin" valueType="num">
                                      <p:cBhvr>
                                        <p:cTn id="57" dur="500" fill="hold"/>
                                        <p:tgtEl>
                                          <p:spTgt spid="221187">
                                            <p:txEl>
                                              <p:pRg st="8" end="8"/>
                                            </p:txEl>
                                          </p:spTgt>
                                        </p:tgtEl>
                                        <p:attrNameLst>
                                          <p:attrName>ppt_x</p:attrName>
                                        </p:attrNameLst>
                                      </p:cBhvr>
                                      <p:tavLst>
                                        <p:tav tm="0">
                                          <p:val>
                                            <p:strVal val="#ppt_x"/>
                                          </p:val>
                                        </p:tav>
                                        <p:tav tm="100000">
                                          <p:val>
                                            <p:strVal val="#ppt_x"/>
                                          </p:val>
                                        </p:tav>
                                      </p:tavLst>
                                    </p:anim>
                                    <p:anim calcmode="lin" valueType="num">
                                      <p:cBhvr>
                                        <p:cTn id="58" dur="500" fill="hold"/>
                                        <p:tgtEl>
                                          <p:spTgt spid="221187">
                                            <p:txEl>
                                              <p:pRg st="8" end="8"/>
                                            </p:txEl>
                                          </p:spTgt>
                                        </p:tgtEl>
                                        <p:attrNameLst>
                                          <p:attrName>ppt_y</p:attrName>
                                        </p:attrNameLst>
                                      </p:cBhvr>
                                      <p:tavLst>
                                        <p:tav tm="0">
                                          <p:val>
                                            <p:strVal val="#ppt_y+.05"/>
                                          </p:val>
                                        </p:tav>
                                        <p:tav tm="100000">
                                          <p:val>
                                            <p:strVal val="#ppt_y"/>
                                          </p:val>
                                        </p:tav>
                                      </p:tavLst>
                                    </p:anim>
                                  </p:childTnLst>
                                </p:cTn>
                              </p:par>
                              <p:par>
                                <p:cTn id="59" presetID="44" presetClass="entr" presetSubtype="0" fill="hold" grpId="0" nodeType="withEffect">
                                  <p:stCondLst>
                                    <p:cond delay="0"/>
                                  </p:stCondLst>
                                  <p:childTnLst>
                                    <p:set>
                                      <p:cBhvr>
                                        <p:cTn id="60" dur="1" fill="hold">
                                          <p:stCondLst>
                                            <p:cond delay="0"/>
                                          </p:stCondLst>
                                        </p:cTn>
                                        <p:tgtEl>
                                          <p:spTgt spid="221187">
                                            <p:txEl>
                                              <p:pRg st="9" end="9"/>
                                            </p:txEl>
                                          </p:spTgt>
                                        </p:tgtEl>
                                        <p:attrNameLst>
                                          <p:attrName>style.visibility</p:attrName>
                                        </p:attrNameLst>
                                      </p:cBhvr>
                                      <p:to>
                                        <p:strVal val="visible"/>
                                      </p:to>
                                    </p:set>
                                    <p:animEffect transition="in" filter="fade">
                                      <p:cBhvr>
                                        <p:cTn id="61" dur="500"/>
                                        <p:tgtEl>
                                          <p:spTgt spid="221187">
                                            <p:txEl>
                                              <p:pRg st="9" end="9"/>
                                            </p:txEl>
                                          </p:spTgt>
                                        </p:tgtEl>
                                      </p:cBhvr>
                                    </p:animEffect>
                                    <p:anim calcmode="lin" valueType="num">
                                      <p:cBhvr>
                                        <p:cTn id="62" dur="500" fill="hold"/>
                                        <p:tgtEl>
                                          <p:spTgt spid="221187">
                                            <p:txEl>
                                              <p:pRg st="9" end="9"/>
                                            </p:txEl>
                                          </p:spTgt>
                                        </p:tgtEl>
                                        <p:attrNameLst>
                                          <p:attrName>ppt_x</p:attrName>
                                        </p:attrNameLst>
                                      </p:cBhvr>
                                      <p:tavLst>
                                        <p:tav tm="0">
                                          <p:val>
                                            <p:strVal val="#ppt_x"/>
                                          </p:val>
                                        </p:tav>
                                        <p:tav tm="100000">
                                          <p:val>
                                            <p:strVal val="#ppt_x"/>
                                          </p:val>
                                        </p:tav>
                                      </p:tavLst>
                                    </p:anim>
                                    <p:anim calcmode="lin" valueType="num">
                                      <p:cBhvr>
                                        <p:cTn id="63" dur="500" fill="hold"/>
                                        <p:tgtEl>
                                          <p:spTgt spid="221187">
                                            <p:txEl>
                                              <p:pRg st="9" end="9"/>
                                            </p:txEl>
                                          </p:spTgt>
                                        </p:tgtEl>
                                        <p:attrNameLst>
                                          <p:attrName>ppt_y</p:attrName>
                                        </p:attrNameLst>
                                      </p:cBhvr>
                                      <p:tavLst>
                                        <p:tav tm="0">
                                          <p:val>
                                            <p:strVal val="#ppt_y+.05"/>
                                          </p:val>
                                        </p:tav>
                                        <p:tav tm="100000">
                                          <p:val>
                                            <p:strVal val="#ppt_y"/>
                                          </p:val>
                                        </p:tav>
                                      </p:tavLst>
                                    </p:anim>
                                  </p:childTnLst>
                                </p:cTn>
                              </p:par>
                              <p:par>
                                <p:cTn id="64" presetID="44" presetClass="entr" presetSubtype="0" fill="hold" grpId="0" nodeType="withEffect">
                                  <p:stCondLst>
                                    <p:cond delay="0"/>
                                  </p:stCondLst>
                                  <p:childTnLst>
                                    <p:set>
                                      <p:cBhvr>
                                        <p:cTn id="65" dur="1" fill="hold">
                                          <p:stCondLst>
                                            <p:cond delay="0"/>
                                          </p:stCondLst>
                                        </p:cTn>
                                        <p:tgtEl>
                                          <p:spTgt spid="221187">
                                            <p:txEl>
                                              <p:pRg st="10" end="10"/>
                                            </p:txEl>
                                          </p:spTgt>
                                        </p:tgtEl>
                                        <p:attrNameLst>
                                          <p:attrName>style.visibility</p:attrName>
                                        </p:attrNameLst>
                                      </p:cBhvr>
                                      <p:to>
                                        <p:strVal val="visible"/>
                                      </p:to>
                                    </p:set>
                                    <p:animEffect transition="in" filter="fade">
                                      <p:cBhvr>
                                        <p:cTn id="66" dur="500"/>
                                        <p:tgtEl>
                                          <p:spTgt spid="221187">
                                            <p:txEl>
                                              <p:pRg st="10" end="10"/>
                                            </p:txEl>
                                          </p:spTgt>
                                        </p:tgtEl>
                                      </p:cBhvr>
                                    </p:animEffect>
                                    <p:anim calcmode="lin" valueType="num">
                                      <p:cBhvr>
                                        <p:cTn id="67" dur="500" fill="hold"/>
                                        <p:tgtEl>
                                          <p:spTgt spid="221187">
                                            <p:txEl>
                                              <p:pRg st="10" end="10"/>
                                            </p:txEl>
                                          </p:spTgt>
                                        </p:tgtEl>
                                        <p:attrNameLst>
                                          <p:attrName>ppt_x</p:attrName>
                                        </p:attrNameLst>
                                      </p:cBhvr>
                                      <p:tavLst>
                                        <p:tav tm="0">
                                          <p:val>
                                            <p:strVal val="#ppt_x"/>
                                          </p:val>
                                        </p:tav>
                                        <p:tav tm="100000">
                                          <p:val>
                                            <p:strVal val="#ppt_x"/>
                                          </p:val>
                                        </p:tav>
                                      </p:tavLst>
                                    </p:anim>
                                    <p:anim calcmode="lin" valueType="num">
                                      <p:cBhvr>
                                        <p:cTn id="68" dur="500" fill="hold"/>
                                        <p:tgtEl>
                                          <p:spTgt spid="221187">
                                            <p:txEl>
                                              <p:pRg st="10" end="10"/>
                                            </p:txEl>
                                          </p:spTgt>
                                        </p:tgtEl>
                                        <p:attrNameLst>
                                          <p:attrName>ppt_y</p:attrName>
                                        </p:attrNameLst>
                                      </p:cBhvr>
                                      <p:tavLst>
                                        <p:tav tm="0">
                                          <p:val>
                                            <p:strVal val="#ppt_y+.05"/>
                                          </p:val>
                                        </p:tav>
                                        <p:tav tm="100000">
                                          <p:val>
                                            <p:strVal val="#ppt_y"/>
                                          </p:val>
                                        </p:tav>
                                      </p:tavLst>
                                    </p:anim>
                                  </p:childTnLst>
                                </p:cTn>
                              </p:par>
                            </p:childTnLst>
                          </p:cTn>
                        </p:par>
                        <p:par>
                          <p:cTn id="69" fill="hold">
                            <p:stCondLst>
                              <p:cond delay="500"/>
                            </p:stCondLst>
                            <p:childTnLst>
                              <p:par>
                                <p:cTn id="70" presetID="44" presetClass="entr" presetSubtype="0" fill="hold" grpId="0" nodeType="afterEffect">
                                  <p:stCondLst>
                                    <p:cond delay="0"/>
                                  </p:stCondLst>
                                  <p:childTnLst>
                                    <p:set>
                                      <p:cBhvr>
                                        <p:cTn id="71" dur="1" fill="hold">
                                          <p:stCondLst>
                                            <p:cond delay="0"/>
                                          </p:stCondLst>
                                        </p:cTn>
                                        <p:tgtEl>
                                          <p:spTgt spid="221187">
                                            <p:txEl>
                                              <p:pRg st="11" end="11"/>
                                            </p:txEl>
                                          </p:spTgt>
                                        </p:tgtEl>
                                        <p:attrNameLst>
                                          <p:attrName>style.visibility</p:attrName>
                                        </p:attrNameLst>
                                      </p:cBhvr>
                                      <p:to>
                                        <p:strVal val="visible"/>
                                      </p:to>
                                    </p:set>
                                    <p:animEffect transition="in" filter="fade">
                                      <p:cBhvr>
                                        <p:cTn id="72" dur="500"/>
                                        <p:tgtEl>
                                          <p:spTgt spid="221187">
                                            <p:txEl>
                                              <p:pRg st="11" end="11"/>
                                            </p:txEl>
                                          </p:spTgt>
                                        </p:tgtEl>
                                      </p:cBhvr>
                                    </p:animEffect>
                                    <p:anim calcmode="lin" valueType="num">
                                      <p:cBhvr>
                                        <p:cTn id="73" dur="500" fill="hold"/>
                                        <p:tgtEl>
                                          <p:spTgt spid="221187">
                                            <p:txEl>
                                              <p:pRg st="11" end="11"/>
                                            </p:txEl>
                                          </p:spTgt>
                                        </p:tgtEl>
                                        <p:attrNameLst>
                                          <p:attrName>ppt_x</p:attrName>
                                        </p:attrNameLst>
                                      </p:cBhvr>
                                      <p:tavLst>
                                        <p:tav tm="0">
                                          <p:val>
                                            <p:strVal val="#ppt_x"/>
                                          </p:val>
                                        </p:tav>
                                        <p:tav tm="100000">
                                          <p:val>
                                            <p:strVal val="#ppt_x"/>
                                          </p:val>
                                        </p:tav>
                                      </p:tavLst>
                                    </p:anim>
                                    <p:anim calcmode="lin" valueType="num">
                                      <p:cBhvr>
                                        <p:cTn id="74" dur="500" fill="hold"/>
                                        <p:tgtEl>
                                          <p:spTgt spid="221187">
                                            <p:txEl>
                                              <p:pRg st="11" end="11"/>
                                            </p:txEl>
                                          </p:spTgt>
                                        </p:tgtEl>
                                        <p:attrNameLst>
                                          <p:attrName>ppt_y</p:attrName>
                                        </p:attrNameLst>
                                      </p:cBhvr>
                                      <p:tavLst>
                                        <p:tav tm="0">
                                          <p:val>
                                            <p:strVal val="#ppt_y+.05"/>
                                          </p:val>
                                        </p:tav>
                                        <p:tav tm="100000">
                                          <p:val>
                                            <p:strVal val="#ppt_y"/>
                                          </p:val>
                                        </p:tav>
                                      </p:tavLst>
                                    </p:anim>
                                  </p:childTnLst>
                                </p:cTn>
                              </p:par>
                              <p:par>
                                <p:cTn id="75" presetID="44" presetClass="entr" presetSubtype="0" fill="hold" grpId="0" nodeType="withEffect">
                                  <p:stCondLst>
                                    <p:cond delay="0"/>
                                  </p:stCondLst>
                                  <p:childTnLst>
                                    <p:set>
                                      <p:cBhvr>
                                        <p:cTn id="76" dur="1" fill="hold">
                                          <p:stCondLst>
                                            <p:cond delay="0"/>
                                          </p:stCondLst>
                                        </p:cTn>
                                        <p:tgtEl>
                                          <p:spTgt spid="221187">
                                            <p:txEl>
                                              <p:pRg st="12" end="12"/>
                                            </p:txEl>
                                          </p:spTgt>
                                        </p:tgtEl>
                                        <p:attrNameLst>
                                          <p:attrName>style.visibility</p:attrName>
                                        </p:attrNameLst>
                                      </p:cBhvr>
                                      <p:to>
                                        <p:strVal val="visible"/>
                                      </p:to>
                                    </p:set>
                                    <p:animEffect transition="in" filter="fade">
                                      <p:cBhvr>
                                        <p:cTn id="77" dur="500"/>
                                        <p:tgtEl>
                                          <p:spTgt spid="221187">
                                            <p:txEl>
                                              <p:pRg st="12" end="12"/>
                                            </p:txEl>
                                          </p:spTgt>
                                        </p:tgtEl>
                                      </p:cBhvr>
                                    </p:animEffect>
                                    <p:anim calcmode="lin" valueType="num">
                                      <p:cBhvr>
                                        <p:cTn id="78" dur="500" fill="hold"/>
                                        <p:tgtEl>
                                          <p:spTgt spid="221187">
                                            <p:txEl>
                                              <p:pRg st="12" end="12"/>
                                            </p:txEl>
                                          </p:spTgt>
                                        </p:tgtEl>
                                        <p:attrNameLst>
                                          <p:attrName>ppt_x</p:attrName>
                                        </p:attrNameLst>
                                      </p:cBhvr>
                                      <p:tavLst>
                                        <p:tav tm="0">
                                          <p:val>
                                            <p:strVal val="#ppt_x"/>
                                          </p:val>
                                        </p:tav>
                                        <p:tav tm="100000">
                                          <p:val>
                                            <p:strVal val="#ppt_x"/>
                                          </p:val>
                                        </p:tav>
                                      </p:tavLst>
                                    </p:anim>
                                    <p:anim calcmode="lin" valueType="num">
                                      <p:cBhvr>
                                        <p:cTn id="79" dur="500" fill="hold"/>
                                        <p:tgtEl>
                                          <p:spTgt spid="221187">
                                            <p:txEl>
                                              <p:pRg st="12" end="12"/>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uiExpand="1" build="p"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2. ANALYSIS </a:t>
            </a:r>
          </a:p>
        </p:txBody>
      </p:sp>
      <p:sp>
        <p:nvSpPr>
          <p:cNvPr id="7" name="Slide Number Placeholder 6"/>
          <p:cNvSpPr>
            <a:spLocks noGrp="1"/>
          </p:cNvSpPr>
          <p:nvPr>
            <p:ph type="sldNum" sz="quarter" idx="12"/>
          </p:nvPr>
        </p:nvSpPr>
        <p:spPr/>
        <p:txBody>
          <a:bodyPr/>
          <a:lstStyle/>
          <a:p>
            <a:fld id="{DA934484-767D-4C48-AF0E-A1438A969E59}" type="slidenum">
              <a:rPr lang="en-US" smtClean="0"/>
              <a:pPr/>
              <a:t>280</a:t>
            </a:fld>
            <a:endParaRPr lang="en-US"/>
          </a:p>
        </p:txBody>
      </p:sp>
      <p:sp>
        <p:nvSpPr>
          <p:cNvPr id="27" name="TextBox 26"/>
          <p:cNvSpPr txBox="1"/>
          <p:nvPr/>
        </p:nvSpPr>
        <p:spPr>
          <a:xfrm>
            <a:off x="251520"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INPUT</a:t>
            </a:r>
          </a:p>
        </p:txBody>
      </p:sp>
      <p:sp>
        <p:nvSpPr>
          <p:cNvPr id="28" name="TextBox 27"/>
          <p:cNvSpPr txBox="1"/>
          <p:nvPr/>
        </p:nvSpPr>
        <p:spPr>
          <a:xfrm>
            <a:off x="539552" y="1556792"/>
            <a:ext cx="360040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Passenger’s Class</a:t>
            </a:r>
          </a:p>
        </p:txBody>
      </p:sp>
      <p:sp>
        <p:nvSpPr>
          <p:cNvPr id="29" name="TextBox 28"/>
          <p:cNvSpPr txBox="1"/>
          <p:nvPr/>
        </p:nvSpPr>
        <p:spPr>
          <a:xfrm>
            <a:off x="4139952" y="1556792"/>
            <a:ext cx="3312368" cy="400110"/>
          </a:xfrm>
          <a:prstGeom prst="rect">
            <a:avLst/>
          </a:prstGeom>
          <a:noFill/>
        </p:spPr>
        <p:txBody>
          <a:bodyPr wrap="square" rtlCol="0">
            <a:spAutoFit/>
          </a:bodyPr>
          <a:lstStyle/>
          <a:p>
            <a:pPr marL="0" lvl="1">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31" name="TextBox 30"/>
          <p:cNvSpPr txBox="1"/>
          <p:nvPr/>
        </p:nvSpPr>
        <p:spPr>
          <a:xfrm>
            <a:off x="539552" y="1923207"/>
            <a:ext cx="360040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Baggage Weight</a:t>
            </a:r>
          </a:p>
        </p:txBody>
      </p:sp>
      <p:sp>
        <p:nvSpPr>
          <p:cNvPr id="32" name="TextBox 31"/>
          <p:cNvSpPr txBox="1"/>
          <p:nvPr/>
        </p:nvSpPr>
        <p:spPr>
          <a:xfrm>
            <a:off x="4139952" y="1923207"/>
            <a:ext cx="3312368" cy="400110"/>
          </a:xfrm>
          <a:prstGeom prst="rect">
            <a:avLst/>
          </a:prstGeom>
          <a:noFill/>
        </p:spPr>
        <p:txBody>
          <a:bodyPr wrap="square" rtlCol="0">
            <a:spAutoFit/>
          </a:bodyPr>
          <a:lstStyle/>
          <a:p>
            <a:pPr marL="0" lvl="1">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45" name="TextBox 44"/>
          <p:cNvSpPr txBox="1"/>
          <p:nvPr/>
        </p:nvSpPr>
        <p:spPr>
          <a:xfrm>
            <a:off x="251520" y="278092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OUTPUT</a:t>
            </a:r>
          </a:p>
        </p:txBody>
      </p:sp>
      <p:sp>
        <p:nvSpPr>
          <p:cNvPr id="46" name="TextBox 45"/>
          <p:cNvSpPr txBox="1"/>
          <p:nvPr/>
        </p:nvSpPr>
        <p:spPr>
          <a:xfrm>
            <a:off x="251520" y="3134593"/>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Charge to excess weight:</a:t>
            </a:r>
          </a:p>
        </p:txBody>
      </p:sp>
      <p:sp>
        <p:nvSpPr>
          <p:cNvPr id="47" name="TextBox 46"/>
          <p:cNvSpPr txBox="1"/>
          <p:nvPr/>
        </p:nvSpPr>
        <p:spPr>
          <a:xfrm>
            <a:off x="251520" y="3462695"/>
            <a:ext cx="8640960" cy="615553"/>
          </a:xfrm>
          <a:prstGeom prst="rect">
            <a:avLst/>
          </a:prstGeom>
          <a:noFill/>
        </p:spPr>
        <p:txBody>
          <a:bodyPr wrap="square" rtlCol="0">
            <a:spAutoFit/>
          </a:bodyPr>
          <a:lstStyle/>
          <a:p>
            <a:pPr marL="1257300" lvl="2" indent="-342900">
              <a:buClr>
                <a:srgbClr val="FF0000"/>
              </a:buClr>
              <a:buFont typeface="Arial" panose="020B0604020202020204" pitchFamily="34" charset="0"/>
              <a:buChar char="•"/>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Excess weight = Actual Weight – Allowed Weight </a:t>
            </a:r>
            <a:r>
              <a:rPr lang="en-US" sz="1400" i="1" dirty="0">
                <a:solidFill>
                  <a:srgbClr val="0000FF"/>
                </a:solidFill>
                <a:latin typeface="Tahoma" panose="020B0604030504040204" pitchFamily="34" charset="0"/>
                <a:ea typeface="Tahoma" panose="020B0604030504040204" pitchFamily="34" charset="0"/>
                <a:cs typeface="Tahoma" panose="020B0604030504040204" pitchFamily="34" charset="0"/>
              </a:rPr>
              <a:t>(depending on his class)</a:t>
            </a:r>
          </a:p>
        </p:txBody>
      </p:sp>
      <p:sp>
        <p:nvSpPr>
          <p:cNvPr id="24" name="TextBox 23"/>
          <p:cNvSpPr txBox="1"/>
          <p:nvPr/>
        </p:nvSpPr>
        <p:spPr>
          <a:xfrm>
            <a:off x="251520" y="4221088"/>
            <a:ext cx="8640960" cy="400110"/>
          </a:xfrm>
          <a:prstGeom prst="rect">
            <a:avLst/>
          </a:prstGeom>
          <a:noFill/>
        </p:spPr>
        <p:txBody>
          <a:bodyPr wrap="square" rtlCol="0">
            <a:spAutoFit/>
          </a:bodyPr>
          <a:lstStyle/>
          <a:p>
            <a:pPr marL="1257300" lvl="2" indent="-342900">
              <a:buClr>
                <a:srgbClr val="FF0000"/>
              </a:buClr>
              <a:buFont typeface="Arial" panose="020B0604020202020204" pitchFamily="34" charset="0"/>
              <a:buChar char="•"/>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Charge = Excess Weight * 10 SR</a:t>
            </a:r>
          </a:p>
        </p:txBody>
      </p:sp>
      <p:sp>
        <p:nvSpPr>
          <p:cNvPr id="25" name="TextBox 24"/>
          <p:cNvSpPr txBox="1"/>
          <p:nvPr/>
        </p:nvSpPr>
        <p:spPr>
          <a:xfrm>
            <a:off x="251520" y="1268760"/>
            <a:ext cx="7920880" cy="400110"/>
          </a:xfrm>
          <a:prstGeom prst="rect">
            <a:avLst/>
          </a:prstGeom>
          <a:noFill/>
        </p:spPr>
        <p:txBody>
          <a:bodyPr wrap="square" rtlCol="0">
            <a:spAutoFit/>
          </a:bodyPr>
          <a:lstStyle/>
          <a:p>
            <a:pPr marL="800100" lvl="1" indent="-342900">
              <a:buClr>
                <a:srgbClr val="FF0000"/>
              </a:buClr>
              <a:buFont typeface="Wingdings" panose="05000000000000000000" pitchFamily="2" charset="2"/>
              <a:buChar char="v"/>
            </a:pPr>
            <a:r>
              <a:rPr lang="en-US" sz="2000" dirty="0">
                <a:solidFill>
                  <a:schemeClr val="accent3"/>
                </a:solidFill>
                <a:latin typeface="Tahoma" panose="020B0604030504040204" pitchFamily="34" charset="0"/>
                <a:ea typeface="Tahoma" panose="020B0604030504040204" pitchFamily="34" charset="0"/>
                <a:cs typeface="Tahoma" panose="020B0604030504040204" pitchFamily="34" charset="0"/>
              </a:rPr>
              <a:t>For a specific passenger, we want to know:</a:t>
            </a:r>
          </a:p>
        </p:txBody>
      </p:sp>
    </p:spTree>
    <p:extLst>
      <p:ext uri="{BB962C8B-B14F-4D97-AF65-F5344CB8AC3E}">
        <p14:creationId xmlns:p14="http://schemas.microsoft.com/office/powerpoint/2010/main" val="49398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left)">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P spid="32" grpId="0"/>
      <p:bldP spid="45" grpId="0"/>
      <p:bldP spid="46" grpId="0"/>
      <p:bldP spid="47" grpId="0"/>
      <p:bldP spid="24" grpId="0"/>
      <p:bldP spid="25"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3. DATA TYPES</a:t>
            </a:r>
          </a:p>
        </p:txBody>
      </p:sp>
      <p:sp>
        <p:nvSpPr>
          <p:cNvPr id="7" name="Slide Number Placeholder 6"/>
          <p:cNvSpPr>
            <a:spLocks noGrp="1"/>
          </p:cNvSpPr>
          <p:nvPr>
            <p:ph type="sldNum" sz="quarter" idx="12"/>
          </p:nvPr>
        </p:nvSpPr>
        <p:spPr/>
        <p:txBody>
          <a:bodyPr/>
          <a:lstStyle/>
          <a:p>
            <a:fld id="{DA934484-767D-4C48-AF0E-A1438A969E59}" type="slidenum">
              <a:rPr lang="en-US" smtClean="0"/>
              <a:pPr/>
              <a:t>281</a:t>
            </a:fld>
            <a:endParaRPr lang="en-US"/>
          </a:p>
        </p:txBody>
      </p:sp>
      <p:graphicFrame>
        <p:nvGraphicFramePr>
          <p:cNvPr id="2" name="Table 1"/>
          <p:cNvGraphicFramePr>
            <a:graphicFrameLocks noGrp="1"/>
          </p:cNvGraphicFramePr>
          <p:nvPr/>
        </p:nvGraphicFramePr>
        <p:xfrm>
          <a:off x="251520" y="908720"/>
          <a:ext cx="8712968" cy="2225040"/>
        </p:xfrm>
        <a:graphic>
          <a:graphicData uri="http://schemas.openxmlformats.org/drawingml/2006/table">
            <a:tbl>
              <a:tblPr firstRow="1" bandRow="1">
                <a:tableStyleId>{5C22544A-7EE6-4342-B048-85BDC9FD1C3A}</a:tableStyleId>
              </a:tblPr>
              <a:tblGrid>
                <a:gridCol w="259228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1332148">
                  <a:extLst>
                    <a:ext uri="{9D8B030D-6E8A-4147-A177-3AD203B41FA5}">
                      <a16:colId xmlns:a16="http://schemas.microsoft.com/office/drawing/2014/main" val="20002"/>
                    </a:ext>
                  </a:extLst>
                </a:gridCol>
                <a:gridCol w="684076">
                  <a:extLst>
                    <a:ext uri="{9D8B030D-6E8A-4147-A177-3AD203B41FA5}">
                      <a16:colId xmlns:a16="http://schemas.microsoft.com/office/drawing/2014/main" val="20003"/>
                    </a:ext>
                  </a:extLst>
                </a:gridCol>
                <a:gridCol w="1494166">
                  <a:extLst>
                    <a:ext uri="{9D8B030D-6E8A-4147-A177-3AD203B41FA5}">
                      <a16:colId xmlns:a16="http://schemas.microsoft.com/office/drawing/2014/main" val="20004"/>
                    </a:ext>
                  </a:extLst>
                </a:gridCol>
                <a:gridCol w="2178242">
                  <a:extLst>
                    <a:ext uri="{9D8B030D-6E8A-4147-A177-3AD203B41FA5}">
                      <a16:colId xmlns:a16="http://schemas.microsoft.com/office/drawing/2014/main" val="20005"/>
                    </a:ext>
                  </a:extLst>
                </a:gridCol>
              </a:tblGrid>
              <a:tr h="370840">
                <a:tc>
                  <a:txBody>
                    <a:bodyPr/>
                    <a:lstStyle/>
                    <a:p>
                      <a:r>
                        <a:rPr lang="en-US" dirty="0"/>
                        <a:t>Data</a:t>
                      </a:r>
                    </a:p>
                  </a:txBody>
                  <a:tcPr/>
                </a:tc>
                <a:tc gridSpan="2">
                  <a:txBody>
                    <a:bodyPr/>
                    <a:lstStyle/>
                    <a:p>
                      <a:r>
                        <a:rPr lang="en-US" dirty="0"/>
                        <a:t>Name</a:t>
                      </a:r>
                    </a:p>
                  </a:txBody>
                  <a:tcPr/>
                </a:tc>
                <a:tc hMerge="1">
                  <a:txBody>
                    <a:bodyPr/>
                    <a:lstStyle/>
                    <a:p>
                      <a:endParaRPr lang="en-US"/>
                    </a:p>
                  </a:txBody>
                  <a:tcPr/>
                </a:tc>
                <a:tc gridSpan="2">
                  <a:txBody>
                    <a:bodyPr/>
                    <a:lstStyle/>
                    <a:p>
                      <a:r>
                        <a:rPr lang="en-US" dirty="0"/>
                        <a:t>Type</a:t>
                      </a:r>
                    </a:p>
                  </a:txBody>
                  <a:tcPr/>
                </a:tc>
                <a:tc hMerge="1">
                  <a:txBody>
                    <a:bodyPr/>
                    <a:lstStyle/>
                    <a:p>
                      <a:endParaRPr lang="en-US"/>
                    </a:p>
                  </a:txBody>
                  <a:tcPr/>
                </a:tc>
                <a:tc>
                  <a:txBody>
                    <a:bodyPr/>
                    <a:lstStyle/>
                    <a:p>
                      <a:r>
                        <a:rPr lang="en-US" dirty="0"/>
                        <a:t>Read Function</a:t>
                      </a:r>
                    </a:p>
                  </a:txBody>
                  <a:tcPr/>
                </a:tc>
                <a:extLst>
                  <a:ext uri="{0D108BD9-81ED-4DB2-BD59-A6C34878D82A}">
                    <a16:rowId xmlns:a16="http://schemas.microsoft.com/office/drawing/2014/main" val="10000"/>
                  </a:ext>
                </a:extLst>
              </a:tr>
              <a:tr h="370840">
                <a:tc gridSpan="6">
                  <a:txBody>
                    <a:bodyPr/>
                    <a:lstStyle/>
                    <a:p>
                      <a:pPr algn="ctr"/>
                      <a:r>
                        <a:rPr lang="en-US" dirty="0"/>
                        <a:t>INPUT</a:t>
                      </a:r>
                    </a:p>
                  </a:txBody>
                  <a:tcPr>
                    <a:solidFill>
                      <a:schemeClr val="accent1">
                        <a:lumMod val="60000"/>
                        <a:lumOff val="40000"/>
                      </a:schemeClr>
                    </a:solidFill>
                  </a:tcPr>
                </a:tc>
                <a:tc hMerge="1">
                  <a:txBody>
                    <a:bodyPr/>
                    <a:lstStyle/>
                    <a:p>
                      <a:endParaRPr lang="en-US" dirty="0">
                        <a:solidFill>
                          <a:srgbClr val="0000FF"/>
                        </a:solidFill>
                      </a:endParaRPr>
                    </a:p>
                  </a:txBody>
                  <a:tcPr/>
                </a:tc>
                <a:tc hMerge="1">
                  <a:txBody>
                    <a:bodyPr/>
                    <a:lstStyle/>
                    <a:p>
                      <a:endParaRPr lang="en-US"/>
                    </a:p>
                  </a:txBody>
                  <a:tcPr/>
                </a:tc>
                <a:tc hMerge="1">
                  <a:txBody>
                    <a:bodyPr/>
                    <a:lstStyle/>
                    <a:p>
                      <a:endParaRPr lang="en-US" dirty="0">
                        <a:solidFill>
                          <a:srgbClr val="00B0F0"/>
                        </a:solidFill>
                      </a:endParaRP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Passenger’s class</a:t>
                      </a:r>
                    </a:p>
                  </a:txBody>
                  <a:tcPr/>
                </a:tc>
                <a:tc gridSpan="2">
                  <a:txBody>
                    <a:bodyPr/>
                    <a:lstStyle/>
                    <a:p>
                      <a:r>
                        <a:rPr lang="en-US" dirty="0" err="1">
                          <a:solidFill>
                            <a:srgbClr val="0000FF"/>
                          </a:solidFill>
                        </a:rPr>
                        <a:t>passClass</a:t>
                      </a:r>
                      <a:endParaRPr lang="en-US" dirty="0">
                        <a:solidFill>
                          <a:srgbClr val="0000FF"/>
                        </a:solidFill>
                      </a:endParaRPr>
                    </a:p>
                  </a:txBody>
                  <a:tcPr/>
                </a:tc>
                <a:tc hMerge="1">
                  <a:txBody>
                    <a:bodyPr/>
                    <a:lstStyle/>
                    <a:p>
                      <a:endParaRPr lang="en-US"/>
                    </a:p>
                  </a:txBody>
                  <a:tcPr/>
                </a:tc>
                <a:tc gridSpan="2">
                  <a:txBody>
                    <a:bodyPr/>
                    <a:lstStyle/>
                    <a:p>
                      <a:r>
                        <a:rPr lang="en-US" dirty="0">
                          <a:solidFill>
                            <a:srgbClr val="00B0F0"/>
                          </a:solidFill>
                        </a:rPr>
                        <a:t>char</a:t>
                      </a:r>
                    </a:p>
                  </a:txBody>
                  <a:tcPr/>
                </a:tc>
                <a:tc hMerge="1">
                  <a:txBody>
                    <a:bodyPr/>
                    <a:lstStyle/>
                    <a:p>
                      <a:endParaRPr lang="en-US"/>
                    </a:p>
                  </a:txBody>
                  <a:tcPr/>
                </a:tc>
                <a:tc>
                  <a:txBody>
                    <a:bodyPr/>
                    <a:lstStyle/>
                    <a:p>
                      <a:r>
                        <a:rPr lang="en-US" dirty="0">
                          <a:solidFill>
                            <a:srgbClr val="00B050"/>
                          </a:solidFill>
                        </a:rPr>
                        <a:t>next().</a:t>
                      </a:r>
                      <a:r>
                        <a:rPr lang="en-US" dirty="0" err="1">
                          <a:solidFill>
                            <a:srgbClr val="00B050"/>
                          </a:solidFill>
                        </a:rPr>
                        <a:t>charAt</a:t>
                      </a:r>
                      <a:r>
                        <a:rPr lang="en-US" dirty="0">
                          <a:solidFill>
                            <a:srgbClr val="00B050"/>
                          </a:solidFill>
                        </a:rPr>
                        <a:t>(0)</a:t>
                      </a:r>
                    </a:p>
                  </a:txBody>
                  <a:tcPr/>
                </a:tc>
                <a:extLst>
                  <a:ext uri="{0D108BD9-81ED-4DB2-BD59-A6C34878D82A}">
                    <a16:rowId xmlns:a16="http://schemas.microsoft.com/office/drawing/2014/main" val="10002"/>
                  </a:ext>
                </a:extLst>
              </a:tr>
              <a:tr h="370840">
                <a:tc>
                  <a:txBody>
                    <a:bodyPr/>
                    <a:lstStyle/>
                    <a:p>
                      <a:r>
                        <a:rPr lang="en-US" dirty="0"/>
                        <a:t>Baggage weight</a:t>
                      </a:r>
                    </a:p>
                  </a:txBody>
                  <a:tcPr/>
                </a:tc>
                <a:tc gridSpan="2">
                  <a:txBody>
                    <a:bodyPr/>
                    <a:lstStyle/>
                    <a:p>
                      <a:r>
                        <a:rPr lang="en-US" dirty="0" err="1">
                          <a:solidFill>
                            <a:srgbClr val="0000FF"/>
                          </a:solidFill>
                        </a:rPr>
                        <a:t>bagWeight</a:t>
                      </a:r>
                      <a:endParaRPr lang="en-US" dirty="0">
                        <a:solidFill>
                          <a:srgbClr val="0000FF"/>
                        </a:solidFill>
                      </a:endParaRPr>
                    </a:p>
                  </a:txBody>
                  <a:tcPr/>
                </a:tc>
                <a:tc hMerge="1">
                  <a:txBody>
                    <a:bodyPr/>
                    <a:lstStyle/>
                    <a:p>
                      <a:endParaRPr lang="en-US"/>
                    </a:p>
                  </a:txBody>
                  <a:tcPr/>
                </a:tc>
                <a:tc gridSpan="2">
                  <a:txBody>
                    <a:bodyPr/>
                    <a:lstStyle/>
                    <a:p>
                      <a:r>
                        <a:rPr lang="en-US" dirty="0">
                          <a:solidFill>
                            <a:srgbClr val="00B0F0"/>
                          </a:solidFill>
                        </a:rPr>
                        <a:t>double </a:t>
                      </a:r>
                    </a:p>
                  </a:txBody>
                  <a:tcPr/>
                </a:tc>
                <a:tc hMerge="1">
                  <a:txBody>
                    <a:bodyPr/>
                    <a:lstStyle/>
                    <a:p>
                      <a:endParaRPr lang="en-US"/>
                    </a:p>
                  </a:txBody>
                  <a:tcPr/>
                </a:tc>
                <a:tc>
                  <a:txBody>
                    <a:bodyPr/>
                    <a:lstStyle/>
                    <a:p>
                      <a:r>
                        <a:rPr lang="en-US" dirty="0" err="1">
                          <a:solidFill>
                            <a:srgbClr val="00B050"/>
                          </a:solidFill>
                        </a:rPr>
                        <a:t>nextDouble</a:t>
                      </a:r>
                      <a:r>
                        <a:rPr lang="en-US" dirty="0">
                          <a:solidFill>
                            <a:srgbClr val="00B050"/>
                          </a:solidFill>
                        </a:rPr>
                        <a:t>()</a:t>
                      </a:r>
                    </a:p>
                  </a:txBody>
                  <a:tcPr/>
                </a:tc>
                <a:extLst>
                  <a:ext uri="{0D108BD9-81ED-4DB2-BD59-A6C34878D82A}">
                    <a16:rowId xmlns:a16="http://schemas.microsoft.com/office/drawing/2014/main" val="10003"/>
                  </a:ext>
                </a:extLst>
              </a:tr>
              <a:tr h="370840">
                <a:tc gridSpan="6">
                  <a:txBody>
                    <a:bodyPr/>
                    <a:lstStyle/>
                    <a:p>
                      <a:pPr algn="ctr"/>
                      <a:r>
                        <a:rPr lang="en-US" dirty="0"/>
                        <a:t>OUTPUT</a:t>
                      </a:r>
                    </a:p>
                  </a:txBody>
                  <a:tcPr anchor="ctr">
                    <a:solidFill>
                      <a:schemeClr val="accent2">
                        <a:lumMod val="60000"/>
                        <a:lumOff val="40000"/>
                      </a:schemeClr>
                    </a:solidFill>
                  </a:tcPr>
                </a:tc>
                <a:tc hMerge="1">
                  <a:txBody>
                    <a:bodyPr/>
                    <a:lstStyle/>
                    <a:p>
                      <a:endParaRPr lang="en-US" dirty="0">
                        <a:solidFill>
                          <a:srgbClr val="0000FF"/>
                        </a:solidFill>
                      </a:endParaRPr>
                    </a:p>
                  </a:txBody>
                  <a:tcPr/>
                </a:tc>
                <a:tc hMerge="1">
                  <a:txBody>
                    <a:bodyPr/>
                    <a:lstStyle/>
                    <a:p>
                      <a:endParaRPr lang="en-US"/>
                    </a:p>
                  </a:txBody>
                  <a:tcPr/>
                </a:tc>
                <a:tc hMerge="1">
                  <a:txBody>
                    <a:bodyPr/>
                    <a:lstStyle/>
                    <a:p>
                      <a:endParaRPr lang="en-US" dirty="0">
                        <a:solidFill>
                          <a:srgbClr val="00B0F0"/>
                        </a:solidFill>
                      </a:endParaRP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4"/>
                  </a:ext>
                </a:extLst>
              </a:tr>
              <a:tr h="370840">
                <a:tc gridSpan="2">
                  <a:txBody>
                    <a:bodyPr/>
                    <a:lstStyle/>
                    <a:p>
                      <a:r>
                        <a:rPr lang="en-US" dirty="0"/>
                        <a:t>Charge on excess weight</a:t>
                      </a:r>
                    </a:p>
                  </a:txBody>
                  <a:tcPr>
                    <a:solidFill>
                      <a:schemeClr val="accent2">
                        <a:lumMod val="20000"/>
                        <a:lumOff val="80000"/>
                      </a:schemeClr>
                    </a:solidFill>
                  </a:tcPr>
                </a:tc>
                <a:tc hMerge="1">
                  <a:txBody>
                    <a:bodyPr/>
                    <a:lstStyle/>
                    <a:p>
                      <a:endParaRPr lang="en-US" dirty="0">
                        <a:solidFill>
                          <a:srgbClr val="0000FF"/>
                        </a:solidFill>
                      </a:endParaRPr>
                    </a:p>
                  </a:txBody>
                  <a:tcPr>
                    <a:solidFill>
                      <a:schemeClr val="accent2">
                        <a:lumMod val="20000"/>
                        <a:lumOff val="80000"/>
                      </a:schemeClr>
                    </a:solidFill>
                  </a:tcPr>
                </a:tc>
                <a:tc gridSpan="2">
                  <a:txBody>
                    <a:bodyPr/>
                    <a:lstStyle/>
                    <a:p>
                      <a:r>
                        <a:rPr lang="en-US" dirty="0">
                          <a:solidFill>
                            <a:srgbClr val="0000FF"/>
                          </a:solidFill>
                        </a:rPr>
                        <a:t>charge</a:t>
                      </a:r>
                    </a:p>
                  </a:txBody>
                  <a:tcPr>
                    <a:solidFill>
                      <a:schemeClr val="accent2">
                        <a:lumMod val="20000"/>
                        <a:lumOff val="80000"/>
                      </a:schemeClr>
                    </a:solidFill>
                  </a:tcPr>
                </a:tc>
                <a:tc hMerge="1">
                  <a:txBody>
                    <a:bodyPr/>
                    <a:lstStyle/>
                    <a:p>
                      <a:endParaRPr lang="en-US" dirty="0">
                        <a:solidFill>
                          <a:srgbClr val="00B0F0"/>
                        </a:solidFill>
                      </a:endParaRPr>
                    </a:p>
                  </a:txBody>
                  <a:tcPr>
                    <a:solidFill>
                      <a:schemeClr val="accent2">
                        <a:lumMod val="20000"/>
                        <a:lumOff val="80000"/>
                      </a:schemeClr>
                    </a:solidFill>
                  </a:tcPr>
                </a:tc>
                <a:tc gridSpan="2">
                  <a:txBody>
                    <a:bodyPr/>
                    <a:lstStyle/>
                    <a:p>
                      <a:r>
                        <a:rPr lang="en-US" dirty="0">
                          <a:solidFill>
                            <a:srgbClr val="00B0F0"/>
                          </a:solidFill>
                        </a:rPr>
                        <a:t>double</a:t>
                      </a:r>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4868010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8633484" cy="598488"/>
          </a:xfrm>
        </p:spPr>
        <p:txBody>
          <a:bodyPr>
            <a:noAutofit/>
          </a:bodyPr>
          <a:lstStyle/>
          <a:p>
            <a:pPr eaLnBrk="1" hangingPunct="1"/>
            <a:r>
              <a:rPr lang="en-US" sz="4000" dirty="0">
                <a:solidFill>
                  <a:schemeClr val="accent2"/>
                </a:solidFill>
                <a:latin typeface="Tahoma" charset="0"/>
                <a:cs typeface="Arial" charset="0"/>
              </a:rPr>
              <a:t>4. ALGORITHM</a:t>
            </a:r>
          </a:p>
        </p:txBody>
      </p:sp>
      <p:sp>
        <p:nvSpPr>
          <p:cNvPr id="7" name="Slide Number Placeholder 6"/>
          <p:cNvSpPr>
            <a:spLocks noGrp="1"/>
          </p:cNvSpPr>
          <p:nvPr>
            <p:ph type="sldNum" sz="quarter" idx="12"/>
          </p:nvPr>
        </p:nvSpPr>
        <p:spPr/>
        <p:txBody>
          <a:bodyPr/>
          <a:lstStyle/>
          <a:p>
            <a:fld id="{DA934484-767D-4C48-AF0E-A1438A969E59}" type="slidenum">
              <a:rPr lang="en-US" smtClean="0"/>
              <a:pPr/>
              <a:t>282</a:t>
            </a:fld>
            <a:endParaRPr lang="en-US"/>
          </a:p>
        </p:txBody>
      </p:sp>
      <p:sp>
        <p:nvSpPr>
          <p:cNvPr id="14" name="Rectangle 13"/>
          <p:cNvSpPr/>
          <p:nvPr/>
        </p:nvSpPr>
        <p:spPr>
          <a:xfrm>
            <a:off x="221124" y="1412776"/>
            <a:ext cx="8640960" cy="5088058"/>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Start the program.</a:t>
            </a:r>
          </a:p>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Read passenger’s class. Store it in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Read the weight of passenger’s baggage. Store it in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Calculate the excess weight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as follows:</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4.1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F</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&gt; 30, then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30</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4.2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B</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&gt; 25, then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25</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4.3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E’</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&gt; 20, then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20</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4.4 Any other value:</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4.4.1 Display an error message “</a:t>
            </a:r>
            <a:r>
              <a:rPr lang="en-US" sz="2000" dirty="0">
                <a:solidFill>
                  <a:schemeClr val="accent2"/>
                </a:solidFill>
                <a:latin typeface="Tahoma" panose="020B0604030504040204" pitchFamily="34" charset="0"/>
                <a:ea typeface="Tahoma" panose="020B0604030504040204" pitchFamily="34" charset="0"/>
                <a:cs typeface="Tahoma" panose="020B0604030504040204" pitchFamily="34" charset="0"/>
              </a:rPr>
              <a:t>Invalid class for passenger</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4.4.2 Go to step 7.</a:t>
            </a:r>
          </a:p>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Calculate charge on excess weight as follows:</a:t>
            </a:r>
          </a:p>
          <a:p>
            <a:pPr marL="728663" lvl="1">
              <a:lnSpc>
                <a:spcPct val="90000"/>
              </a:lnSpc>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charge</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10</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Display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charge</a:t>
            </a:r>
          </a:p>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End the program</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23528" y="2714620"/>
            <a:ext cx="8424936" cy="2500330"/>
            <a:chOff x="323528" y="2809361"/>
            <a:chExt cx="8424936" cy="1765227"/>
          </a:xfrm>
        </p:grpSpPr>
        <p:sp>
          <p:nvSpPr>
            <p:cNvPr id="2" name="Rounded Rectangle 1"/>
            <p:cNvSpPr/>
            <p:nvPr/>
          </p:nvSpPr>
          <p:spPr>
            <a:xfrm>
              <a:off x="323528" y="2859796"/>
              <a:ext cx="8424936" cy="1714791"/>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rot="16200000">
              <a:off x="-174364" y="3338032"/>
              <a:ext cx="1765227"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switch</a:t>
              </a:r>
            </a:p>
          </p:txBody>
        </p:sp>
      </p:grpSp>
    </p:spTree>
    <p:extLst>
      <p:ext uri="{BB962C8B-B14F-4D97-AF65-F5344CB8AC3E}">
        <p14:creationId xmlns:p14="http://schemas.microsoft.com/office/powerpoint/2010/main" val="34934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4">
                                            <p:bg/>
                                          </p:spTgt>
                                        </p:tgtEl>
                                        <p:attrNameLst>
                                          <p:attrName>style.visibility</p:attrName>
                                        </p:attrNameLst>
                                      </p:cBhvr>
                                      <p:to>
                                        <p:strVal val="visible"/>
                                      </p:to>
                                    </p:set>
                                    <p:animEffect transition="in" filter="fade">
                                      <p:cBhvr>
                                        <p:cTn id="10" dur="1000"/>
                                        <p:tgtEl>
                                          <p:spTgt spid="14">
                                            <p:bg/>
                                          </p:spTgt>
                                        </p:tgtEl>
                                      </p:cBhvr>
                                    </p:animEffect>
                                    <p:anim calcmode="lin" valueType="num">
                                      <p:cBhvr>
                                        <p:cTn id="11" dur="1000" fill="hold"/>
                                        <p:tgtEl>
                                          <p:spTgt spid="14">
                                            <p:bg/>
                                          </p:spTgt>
                                        </p:tgtEl>
                                        <p:attrNameLst>
                                          <p:attrName>ppt_x</p:attrName>
                                        </p:attrNameLst>
                                      </p:cBhvr>
                                      <p:tavLst>
                                        <p:tav tm="0">
                                          <p:val>
                                            <p:strVal val="#ppt_x"/>
                                          </p:val>
                                        </p:tav>
                                        <p:tav tm="100000">
                                          <p:val>
                                            <p:strVal val="#ppt_x"/>
                                          </p:val>
                                        </p:tav>
                                      </p:tavLst>
                                    </p:anim>
                                    <p:anim calcmode="lin" valueType="num">
                                      <p:cBhvr>
                                        <p:cTn id="12" dur="1000" fill="hold"/>
                                        <p:tgtEl>
                                          <p:spTgt spid="14">
                                            <p:bg/>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1000"/>
                                        <p:tgtEl>
                                          <p:spTgt spid="14">
                                            <p:txEl>
                                              <p:pRg st="0" end="0"/>
                                            </p:txEl>
                                          </p:spTgt>
                                        </p:tgtEl>
                                      </p:cBhvr>
                                    </p:animEffect>
                                    <p:anim calcmode="lin" valueType="num">
                                      <p:cBhvr>
                                        <p:cTn id="16"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xEl>
                                              <p:pRg st="1" end="1"/>
                                            </p:txEl>
                                          </p:spTgt>
                                        </p:tgtEl>
                                        <p:attrNameLst>
                                          <p:attrName>style.visibility</p:attrName>
                                        </p:attrNameLst>
                                      </p:cBhvr>
                                      <p:to>
                                        <p:strVal val="visible"/>
                                      </p:to>
                                    </p:set>
                                    <p:animEffect transition="in" filter="fade">
                                      <p:cBhvr>
                                        <p:cTn id="22" dur="1000"/>
                                        <p:tgtEl>
                                          <p:spTgt spid="14">
                                            <p:txEl>
                                              <p:pRg st="1" end="1"/>
                                            </p:txEl>
                                          </p:spTgt>
                                        </p:tgtEl>
                                      </p:cBhvr>
                                    </p:animEffect>
                                    <p:anim calcmode="lin" valueType="num">
                                      <p:cBhvr>
                                        <p:cTn id="2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fade">
                                      <p:cBhvr>
                                        <p:cTn id="29" dur="1000"/>
                                        <p:tgtEl>
                                          <p:spTgt spid="14">
                                            <p:txEl>
                                              <p:pRg st="2" end="2"/>
                                            </p:txEl>
                                          </p:spTgt>
                                        </p:tgtEl>
                                      </p:cBhvr>
                                    </p:animEffect>
                                    <p:anim calcmode="lin" valueType="num">
                                      <p:cBhvr>
                                        <p:cTn id="30"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4">
                                            <p:txEl>
                                              <p:pRg st="3" end="3"/>
                                            </p:txEl>
                                          </p:spTgt>
                                        </p:tgtEl>
                                        <p:attrNameLst>
                                          <p:attrName>style.visibility</p:attrName>
                                        </p:attrNameLst>
                                      </p:cBhvr>
                                      <p:to>
                                        <p:strVal val="visible"/>
                                      </p:to>
                                    </p:set>
                                    <p:animEffect transition="in" filter="fade">
                                      <p:cBhvr>
                                        <p:cTn id="36" dur="1000"/>
                                        <p:tgtEl>
                                          <p:spTgt spid="14">
                                            <p:txEl>
                                              <p:pRg st="3" end="3"/>
                                            </p:txEl>
                                          </p:spTgt>
                                        </p:tgtEl>
                                      </p:cBhvr>
                                    </p:animEffect>
                                    <p:anim calcmode="lin" valueType="num">
                                      <p:cBhvr>
                                        <p:cTn id="37"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4">
                                            <p:txEl>
                                              <p:pRg st="4" end="4"/>
                                            </p:txEl>
                                          </p:spTgt>
                                        </p:tgtEl>
                                        <p:attrNameLst>
                                          <p:attrName>style.visibility</p:attrName>
                                        </p:attrNameLst>
                                      </p:cBhvr>
                                      <p:to>
                                        <p:strVal val="visible"/>
                                      </p:to>
                                    </p:set>
                                    <p:animEffect transition="in" filter="fade">
                                      <p:cBhvr>
                                        <p:cTn id="43" dur="1000"/>
                                        <p:tgtEl>
                                          <p:spTgt spid="14">
                                            <p:txEl>
                                              <p:pRg st="4" end="4"/>
                                            </p:txEl>
                                          </p:spTgt>
                                        </p:tgtEl>
                                      </p:cBhvr>
                                    </p:animEffect>
                                    <p:anim calcmode="lin" valueType="num">
                                      <p:cBhvr>
                                        <p:cTn id="44"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4">
                                            <p:txEl>
                                              <p:pRg st="5" end="5"/>
                                            </p:txEl>
                                          </p:spTgt>
                                        </p:tgtEl>
                                        <p:attrNameLst>
                                          <p:attrName>style.visibility</p:attrName>
                                        </p:attrNameLst>
                                      </p:cBhvr>
                                      <p:to>
                                        <p:strVal val="visible"/>
                                      </p:to>
                                    </p:set>
                                    <p:animEffect transition="in" filter="fade">
                                      <p:cBhvr>
                                        <p:cTn id="50" dur="1000"/>
                                        <p:tgtEl>
                                          <p:spTgt spid="14">
                                            <p:txEl>
                                              <p:pRg st="5" end="5"/>
                                            </p:txEl>
                                          </p:spTgt>
                                        </p:tgtEl>
                                      </p:cBhvr>
                                    </p:animEffect>
                                    <p:anim calcmode="lin" valueType="num">
                                      <p:cBhvr>
                                        <p:cTn id="51"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xEl>
                                              <p:pRg st="6" end="6"/>
                                            </p:txEl>
                                          </p:spTgt>
                                        </p:tgtEl>
                                        <p:attrNameLst>
                                          <p:attrName>style.visibility</p:attrName>
                                        </p:attrNameLst>
                                      </p:cBhvr>
                                      <p:to>
                                        <p:strVal val="visible"/>
                                      </p:to>
                                    </p:set>
                                    <p:animEffect transition="in" filter="fade">
                                      <p:cBhvr>
                                        <p:cTn id="57" dur="1000"/>
                                        <p:tgtEl>
                                          <p:spTgt spid="14">
                                            <p:txEl>
                                              <p:pRg st="6" end="6"/>
                                            </p:txEl>
                                          </p:spTgt>
                                        </p:tgtEl>
                                      </p:cBhvr>
                                    </p:animEffect>
                                    <p:anim calcmode="lin" valueType="num">
                                      <p:cBhvr>
                                        <p:cTn id="58"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4">
                                            <p:txEl>
                                              <p:pRg st="7" end="7"/>
                                            </p:txEl>
                                          </p:spTgt>
                                        </p:tgtEl>
                                        <p:attrNameLst>
                                          <p:attrName>style.visibility</p:attrName>
                                        </p:attrNameLst>
                                      </p:cBhvr>
                                      <p:to>
                                        <p:strVal val="visible"/>
                                      </p:to>
                                    </p:set>
                                    <p:animEffect transition="in" filter="fade">
                                      <p:cBhvr>
                                        <p:cTn id="64" dur="1000"/>
                                        <p:tgtEl>
                                          <p:spTgt spid="14">
                                            <p:txEl>
                                              <p:pRg st="7" end="7"/>
                                            </p:txEl>
                                          </p:spTgt>
                                        </p:tgtEl>
                                      </p:cBhvr>
                                    </p:animEffect>
                                    <p:anim calcmode="lin" valueType="num">
                                      <p:cBhvr>
                                        <p:cTn id="65"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66"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4">
                                            <p:txEl>
                                              <p:pRg st="8" end="8"/>
                                            </p:txEl>
                                          </p:spTgt>
                                        </p:tgtEl>
                                        <p:attrNameLst>
                                          <p:attrName>style.visibility</p:attrName>
                                        </p:attrNameLst>
                                      </p:cBhvr>
                                      <p:to>
                                        <p:strVal val="visible"/>
                                      </p:to>
                                    </p:set>
                                    <p:animEffect transition="in" filter="fade">
                                      <p:cBhvr>
                                        <p:cTn id="71" dur="1000"/>
                                        <p:tgtEl>
                                          <p:spTgt spid="14">
                                            <p:txEl>
                                              <p:pRg st="8" end="8"/>
                                            </p:txEl>
                                          </p:spTgt>
                                        </p:tgtEl>
                                      </p:cBhvr>
                                    </p:animEffect>
                                    <p:anim calcmode="lin" valueType="num">
                                      <p:cBhvr>
                                        <p:cTn id="72"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73" dur="1000" fill="hold"/>
                                        <p:tgtEl>
                                          <p:spTgt spid="1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4">
                                            <p:txEl>
                                              <p:pRg st="9" end="9"/>
                                            </p:txEl>
                                          </p:spTgt>
                                        </p:tgtEl>
                                        <p:attrNameLst>
                                          <p:attrName>style.visibility</p:attrName>
                                        </p:attrNameLst>
                                      </p:cBhvr>
                                      <p:to>
                                        <p:strVal val="visible"/>
                                      </p:to>
                                    </p:set>
                                    <p:animEffect transition="in" filter="fade">
                                      <p:cBhvr>
                                        <p:cTn id="78" dur="1000"/>
                                        <p:tgtEl>
                                          <p:spTgt spid="14">
                                            <p:txEl>
                                              <p:pRg st="9" end="9"/>
                                            </p:txEl>
                                          </p:spTgt>
                                        </p:tgtEl>
                                      </p:cBhvr>
                                    </p:animEffect>
                                    <p:anim calcmode="lin" valueType="num">
                                      <p:cBhvr>
                                        <p:cTn id="79" dur="1000" fill="hold"/>
                                        <p:tgtEl>
                                          <p:spTgt spid="14">
                                            <p:txEl>
                                              <p:pRg st="9" end="9"/>
                                            </p:txEl>
                                          </p:spTgt>
                                        </p:tgtEl>
                                        <p:attrNameLst>
                                          <p:attrName>ppt_x</p:attrName>
                                        </p:attrNameLst>
                                      </p:cBhvr>
                                      <p:tavLst>
                                        <p:tav tm="0">
                                          <p:val>
                                            <p:strVal val="#ppt_x"/>
                                          </p:val>
                                        </p:tav>
                                        <p:tav tm="100000">
                                          <p:val>
                                            <p:strVal val="#ppt_x"/>
                                          </p:val>
                                        </p:tav>
                                      </p:tavLst>
                                    </p:anim>
                                    <p:anim calcmode="lin" valueType="num">
                                      <p:cBhvr>
                                        <p:cTn id="80" dur="1000" fill="hold"/>
                                        <p:tgtEl>
                                          <p:spTgt spid="1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4">
                                            <p:txEl>
                                              <p:pRg st="10" end="10"/>
                                            </p:txEl>
                                          </p:spTgt>
                                        </p:tgtEl>
                                        <p:attrNameLst>
                                          <p:attrName>style.visibility</p:attrName>
                                        </p:attrNameLst>
                                      </p:cBhvr>
                                      <p:to>
                                        <p:strVal val="visible"/>
                                      </p:to>
                                    </p:set>
                                    <p:animEffect transition="in" filter="fade">
                                      <p:cBhvr>
                                        <p:cTn id="85" dur="1000"/>
                                        <p:tgtEl>
                                          <p:spTgt spid="14">
                                            <p:txEl>
                                              <p:pRg st="10" end="10"/>
                                            </p:txEl>
                                          </p:spTgt>
                                        </p:tgtEl>
                                      </p:cBhvr>
                                    </p:animEffect>
                                    <p:anim calcmode="lin" valueType="num">
                                      <p:cBhvr>
                                        <p:cTn id="86" dur="1000" fill="hold"/>
                                        <p:tgtEl>
                                          <p:spTgt spid="14">
                                            <p:txEl>
                                              <p:pRg st="10" end="10"/>
                                            </p:txEl>
                                          </p:spTgt>
                                        </p:tgtEl>
                                        <p:attrNameLst>
                                          <p:attrName>ppt_x</p:attrName>
                                        </p:attrNameLst>
                                      </p:cBhvr>
                                      <p:tavLst>
                                        <p:tav tm="0">
                                          <p:val>
                                            <p:strVal val="#ppt_x"/>
                                          </p:val>
                                        </p:tav>
                                        <p:tav tm="100000">
                                          <p:val>
                                            <p:strVal val="#ppt_x"/>
                                          </p:val>
                                        </p:tav>
                                      </p:tavLst>
                                    </p:anim>
                                    <p:anim calcmode="lin" valueType="num">
                                      <p:cBhvr>
                                        <p:cTn id="87" dur="1000" fill="hold"/>
                                        <p:tgtEl>
                                          <p:spTgt spid="1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14">
                                            <p:txEl>
                                              <p:pRg st="11" end="11"/>
                                            </p:txEl>
                                          </p:spTgt>
                                        </p:tgtEl>
                                        <p:attrNameLst>
                                          <p:attrName>style.visibility</p:attrName>
                                        </p:attrNameLst>
                                      </p:cBhvr>
                                      <p:to>
                                        <p:strVal val="visible"/>
                                      </p:to>
                                    </p:set>
                                    <p:animEffect transition="in" filter="fade">
                                      <p:cBhvr>
                                        <p:cTn id="92" dur="1000"/>
                                        <p:tgtEl>
                                          <p:spTgt spid="14">
                                            <p:txEl>
                                              <p:pRg st="11" end="11"/>
                                            </p:txEl>
                                          </p:spTgt>
                                        </p:tgtEl>
                                      </p:cBhvr>
                                    </p:animEffect>
                                    <p:anim calcmode="lin" valueType="num">
                                      <p:cBhvr>
                                        <p:cTn id="93" dur="1000" fill="hold"/>
                                        <p:tgtEl>
                                          <p:spTgt spid="14">
                                            <p:txEl>
                                              <p:pRg st="11" end="11"/>
                                            </p:txEl>
                                          </p:spTgt>
                                        </p:tgtEl>
                                        <p:attrNameLst>
                                          <p:attrName>ppt_x</p:attrName>
                                        </p:attrNameLst>
                                      </p:cBhvr>
                                      <p:tavLst>
                                        <p:tav tm="0">
                                          <p:val>
                                            <p:strVal val="#ppt_x"/>
                                          </p:val>
                                        </p:tav>
                                        <p:tav tm="100000">
                                          <p:val>
                                            <p:strVal val="#ppt_x"/>
                                          </p:val>
                                        </p:tav>
                                      </p:tavLst>
                                    </p:anim>
                                    <p:anim calcmode="lin" valueType="num">
                                      <p:cBhvr>
                                        <p:cTn id="94" dur="1000" fill="hold"/>
                                        <p:tgtEl>
                                          <p:spTgt spid="1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14">
                                            <p:txEl>
                                              <p:pRg st="12" end="12"/>
                                            </p:txEl>
                                          </p:spTgt>
                                        </p:tgtEl>
                                        <p:attrNameLst>
                                          <p:attrName>style.visibility</p:attrName>
                                        </p:attrNameLst>
                                      </p:cBhvr>
                                      <p:to>
                                        <p:strVal val="visible"/>
                                      </p:to>
                                    </p:set>
                                    <p:animEffect transition="in" filter="fade">
                                      <p:cBhvr>
                                        <p:cTn id="99" dur="1000"/>
                                        <p:tgtEl>
                                          <p:spTgt spid="14">
                                            <p:txEl>
                                              <p:pRg st="12" end="12"/>
                                            </p:txEl>
                                          </p:spTgt>
                                        </p:tgtEl>
                                      </p:cBhvr>
                                    </p:animEffect>
                                    <p:anim calcmode="lin" valueType="num">
                                      <p:cBhvr>
                                        <p:cTn id="100" dur="1000" fill="hold"/>
                                        <p:tgtEl>
                                          <p:spTgt spid="14">
                                            <p:txEl>
                                              <p:pRg st="12" end="12"/>
                                            </p:txEl>
                                          </p:spTgt>
                                        </p:tgtEl>
                                        <p:attrNameLst>
                                          <p:attrName>ppt_x</p:attrName>
                                        </p:attrNameLst>
                                      </p:cBhvr>
                                      <p:tavLst>
                                        <p:tav tm="0">
                                          <p:val>
                                            <p:strVal val="#ppt_x"/>
                                          </p:val>
                                        </p:tav>
                                        <p:tav tm="100000">
                                          <p:val>
                                            <p:strVal val="#ppt_x"/>
                                          </p:val>
                                        </p:tav>
                                      </p:tavLst>
                                    </p:anim>
                                    <p:anim calcmode="lin" valueType="num">
                                      <p:cBhvr>
                                        <p:cTn id="101" dur="1000" fill="hold"/>
                                        <p:tgtEl>
                                          <p:spTgt spid="14">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14">
                                            <p:txEl>
                                              <p:pRg st="13" end="13"/>
                                            </p:txEl>
                                          </p:spTgt>
                                        </p:tgtEl>
                                        <p:attrNameLst>
                                          <p:attrName>style.visibility</p:attrName>
                                        </p:attrNameLst>
                                      </p:cBhvr>
                                      <p:to>
                                        <p:strVal val="visible"/>
                                      </p:to>
                                    </p:set>
                                    <p:animEffect transition="in" filter="fade">
                                      <p:cBhvr>
                                        <p:cTn id="106" dur="1000"/>
                                        <p:tgtEl>
                                          <p:spTgt spid="14">
                                            <p:txEl>
                                              <p:pRg st="13" end="13"/>
                                            </p:txEl>
                                          </p:spTgt>
                                        </p:tgtEl>
                                      </p:cBhvr>
                                    </p:animEffect>
                                    <p:anim calcmode="lin" valueType="num">
                                      <p:cBhvr>
                                        <p:cTn id="107" dur="1000" fill="hold"/>
                                        <p:tgtEl>
                                          <p:spTgt spid="14">
                                            <p:txEl>
                                              <p:pRg st="13" end="13"/>
                                            </p:txEl>
                                          </p:spTgt>
                                        </p:tgtEl>
                                        <p:attrNameLst>
                                          <p:attrName>ppt_x</p:attrName>
                                        </p:attrNameLst>
                                      </p:cBhvr>
                                      <p:tavLst>
                                        <p:tav tm="0">
                                          <p:val>
                                            <p:strVal val="#ppt_x"/>
                                          </p:val>
                                        </p:tav>
                                        <p:tav tm="100000">
                                          <p:val>
                                            <p:strVal val="#ppt_x"/>
                                          </p:val>
                                        </p:tav>
                                      </p:tavLst>
                                    </p:anim>
                                    <p:anim calcmode="lin" valueType="num">
                                      <p:cBhvr>
                                        <p:cTn id="108" dur="1000" fill="hold"/>
                                        <p:tgtEl>
                                          <p:spTgt spid="1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4">
                                            <p:txEl>
                                              <p:pRg st="14" end="14"/>
                                            </p:txEl>
                                          </p:spTgt>
                                        </p:tgtEl>
                                        <p:attrNameLst>
                                          <p:attrName>style.visibility</p:attrName>
                                        </p:attrNameLst>
                                      </p:cBhvr>
                                      <p:to>
                                        <p:strVal val="visible"/>
                                      </p:to>
                                    </p:set>
                                    <p:animEffect transition="in" filter="fade">
                                      <p:cBhvr>
                                        <p:cTn id="113" dur="1000"/>
                                        <p:tgtEl>
                                          <p:spTgt spid="14">
                                            <p:txEl>
                                              <p:pRg st="14" end="14"/>
                                            </p:txEl>
                                          </p:spTgt>
                                        </p:tgtEl>
                                      </p:cBhvr>
                                    </p:animEffect>
                                    <p:anim calcmode="lin" valueType="num">
                                      <p:cBhvr>
                                        <p:cTn id="114" dur="1000" fill="hold"/>
                                        <p:tgtEl>
                                          <p:spTgt spid="14">
                                            <p:txEl>
                                              <p:pRg st="14" end="14"/>
                                            </p:txEl>
                                          </p:spTgt>
                                        </p:tgtEl>
                                        <p:attrNameLst>
                                          <p:attrName>ppt_x</p:attrName>
                                        </p:attrNameLst>
                                      </p:cBhvr>
                                      <p:tavLst>
                                        <p:tav tm="0">
                                          <p:val>
                                            <p:strVal val="#ppt_x"/>
                                          </p:val>
                                        </p:tav>
                                        <p:tav tm="100000">
                                          <p:val>
                                            <p:strVal val="#ppt_x"/>
                                          </p:val>
                                        </p:tav>
                                      </p:tavLst>
                                    </p:anim>
                                    <p:anim calcmode="lin" valueType="num">
                                      <p:cBhvr>
                                        <p:cTn id="115" dur="1000" fill="hold"/>
                                        <p:tgtEl>
                                          <p:spTgt spid="14">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14">
                                            <p:txEl>
                                              <p:pRg st="15" end="15"/>
                                            </p:txEl>
                                          </p:spTgt>
                                        </p:tgtEl>
                                        <p:attrNameLst>
                                          <p:attrName>style.visibility</p:attrName>
                                        </p:attrNameLst>
                                      </p:cBhvr>
                                      <p:to>
                                        <p:strVal val="visible"/>
                                      </p:to>
                                    </p:set>
                                    <p:animEffect transition="in" filter="fade">
                                      <p:cBhvr>
                                        <p:cTn id="120" dur="1000"/>
                                        <p:tgtEl>
                                          <p:spTgt spid="14">
                                            <p:txEl>
                                              <p:pRg st="15" end="15"/>
                                            </p:txEl>
                                          </p:spTgt>
                                        </p:tgtEl>
                                      </p:cBhvr>
                                    </p:animEffect>
                                    <p:anim calcmode="lin" valueType="num">
                                      <p:cBhvr>
                                        <p:cTn id="121" dur="1000" fill="hold"/>
                                        <p:tgtEl>
                                          <p:spTgt spid="14">
                                            <p:txEl>
                                              <p:pRg st="15" end="15"/>
                                            </p:txEl>
                                          </p:spTgt>
                                        </p:tgtEl>
                                        <p:attrNameLst>
                                          <p:attrName>ppt_x</p:attrName>
                                        </p:attrNameLst>
                                      </p:cBhvr>
                                      <p:tavLst>
                                        <p:tav tm="0">
                                          <p:val>
                                            <p:strVal val="#ppt_x"/>
                                          </p:val>
                                        </p:tav>
                                        <p:tav tm="100000">
                                          <p:val>
                                            <p:strVal val="#ppt_x"/>
                                          </p:val>
                                        </p:tav>
                                      </p:tavLst>
                                    </p:anim>
                                    <p:anim calcmode="lin" valueType="num">
                                      <p:cBhvr>
                                        <p:cTn id="122" dur="1000" fill="hold"/>
                                        <p:tgtEl>
                                          <p:spTgt spid="14">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14">
                                            <p:txEl>
                                              <p:pRg st="16" end="16"/>
                                            </p:txEl>
                                          </p:spTgt>
                                        </p:tgtEl>
                                        <p:attrNameLst>
                                          <p:attrName>style.visibility</p:attrName>
                                        </p:attrNameLst>
                                      </p:cBhvr>
                                      <p:to>
                                        <p:strVal val="visible"/>
                                      </p:to>
                                    </p:set>
                                    <p:animEffect transition="in" filter="fade">
                                      <p:cBhvr>
                                        <p:cTn id="127" dur="1000"/>
                                        <p:tgtEl>
                                          <p:spTgt spid="14">
                                            <p:txEl>
                                              <p:pRg st="16" end="16"/>
                                            </p:txEl>
                                          </p:spTgt>
                                        </p:tgtEl>
                                      </p:cBhvr>
                                    </p:animEffect>
                                    <p:anim calcmode="lin" valueType="num">
                                      <p:cBhvr>
                                        <p:cTn id="128" dur="1000" fill="hold"/>
                                        <p:tgtEl>
                                          <p:spTgt spid="14">
                                            <p:txEl>
                                              <p:pRg st="16" end="16"/>
                                            </p:txEl>
                                          </p:spTgt>
                                        </p:tgtEl>
                                        <p:attrNameLst>
                                          <p:attrName>ppt_x</p:attrName>
                                        </p:attrNameLst>
                                      </p:cBhvr>
                                      <p:tavLst>
                                        <p:tav tm="0">
                                          <p:val>
                                            <p:strVal val="#ppt_x"/>
                                          </p:val>
                                        </p:tav>
                                        <p:tav tm="100000">
                                          <p:val>
                                            <p:strVal val="#ppt_x"/>
                                          </p:val>
                                        </p:tav>
                                      </p:tavLst>
                                    </p:anim>
                                    <p:anim calcmode="lin" valueType="num">
                                      <p:cBhvr>
                                        <p:cTn id="129" dur="1000" fill="hold"/>
                                        <p:tgtEl>
                                          <p:spTgt spid="14">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1" presetClass="entr" presetSubtype="1" fill="hold" nodeType="clickEffect">
                                  <p:stCondLst>
                                    <p:cond delay="0"/>
                                  </p:stCondLst>
                                  <p:childTnLst>
                                    <p:set>
                                      <p:cBhvr>
                                        <p:cTn id="133" dur="1" fill="hold">
                                          <p:stCondLst>
                                            <p:cond delay="0"/>
                                          </p:stCondLst>
                                        </p:cTn>
                                        <p:tgtEl>
                                          <p:spTgt spid="5"/>
                                        </p:tgtEl>
                                        <p:attrNameLst>
                                          <p:attrName>style.visibility</p:attrName>
                                        </p:attrNameLst>
                                      </p:cBhvr>
                                      <p:to>
                                        <p:strVal val="visible"/>
                                      </p:to>
                                    </p:set>
                                    <p:animEffect transition="in" filter="wheel(1)">
                                      <p:cBhvr>
                                        <p:cTn id="13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animBg="1"/>
      <p:bldP spid="15"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5. CODE (1)</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985946"/>
            <a:ext cx="8784976" cy="5755422"/>
            <a:chOff x="258661" y="1236822"/>
            <a:chExt cx="7913739" cy="5755422"/>
          </a:xfrm>
        </p:grpSpPr>
        <p:sp>
          <p:nvSpPr>
            <p:cNvPr id="9" name="TextBox 8"/>
            <p:cNvSpPr txBox="1"/>
            <p:nvPr/>
          </p:nvSpPr>
          <p:spPr>
            <a:xfrm>
              <a:off x="712728" y="1236822"/>
              <a:ext cx="7459672" cy="4770537"/>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import necessary libraries</a:t>
              </a:r>
            </a:p>
            <a:p>
              <a:r>
                <a:rPr lang="en-US" sz="1600" dirty="0">
                  <a:solidFill>
                    <a:srgbClr val="00B0F0"/>
                  </a:solidFill>
                </a:rPr>
                <a:t>import</a:t>
              </a:r>
              <a:r>
                <a:rPr lang="en-US" sz="1600" dirty="0"/>
                <a:t> </a:t>
              </a:r>
              <a:r>
                <a:rPr lang="en-US" sz="1600" dirty="0" err="1">
                  <a:solidFill>
                    <a:srgbClr val="00B0F0"/>
                  </a:solidFill>
                </a:rPr>
                <a:t>java.util</a:t>
              </a:r>
              <a:r>
                <a:rPr lang="en-US" sz="1600" dirty="0">
                  <a:solidFill>
                    <a:srgbClr val="00B0F0"/>
                  </a:solidFill>
                </a:rPr>
                <a:t>.*</a:t>
              </a:r>
              <a:r>
                <a:rPr lang="en-US" sz="1600" dirty="0"/>
                <a:t>;</a:t>
              </a:r>
            </a:p>
            <a:p>
              <a:r>
                <a:rPr lang="en-US" sz="1600" dirty="0">
                  <a:solidFill>
                    <a:srgbClr val="00B0F0"/>
                  </a:solidFill>
                </a:rPr>
                <a:t>public class</a:t>
              </a:r>
              <a:r>
                <a:rPr lang="en-US" sz="1600" dirty="0">
                  <a:solidFill>
                    <a:srgbClr val="0000FF"/>
                  </a:solidFill>
                </a:rPr>
                <a:t> passenger</a:t>
              </a:r>
            </a:p>
            <a:p>
              <a:r>
                <a:rPr lang="en-US" sz="1600" dirty="0">
                  <a:solidFill>
                    <a:srgbClr val="0000FF"/>
                  </a:solidFill>
                </a:rPr>
                <a:t>{</a:t>
              </a:r>
            </a:p>
            <a:p>
              <a:r>
                <a:rPr lang="en-US" sz="1600" dirty="0">
                  <a:solidFill>
                    <a:srgbClr val="00B050"/>
                  </a:solidFill>
                </a:rPr>
                <a:t>    // instantiate Scanner object</a:t>
              </a:r>
            </a:p>
            <a:p>
              <a:r>
                <a:rPr lang="en-US" sz="1600" dirty="0">
                  <a:solidFill>
                    <a:srgbClr val="00B0F0"/>
                  </a:solidFill>
                </a:rPr>
                <a:t>    static </a:t>
              </a:r>
              <a:r>
                <a:rPr lang="en-US" sz="1600" dirty="0">
                  <a:solidFill>
                    <a:srgbClr val="00B050"/>
                  </a:solidFill>
                </a:rPr>
                <a:t>Scanner </a:t>
              </a:r>
              <a:r>
                <a:rPr lang="en-US" sz="1600" dirty="0">
                  <a:solidFill>
                    <a:srgbClr val="0000FF"/>
                  </a:solidFill>
                </a:rPr>
                <a:t>read</a:t>
              </a:r>
              <a:r>
                <a:rPr lang="en-US" sz="1600" dirty="0"/>
                <a:t> = </a:t>
              </a:r>
              <a:r>
                <a:rPr lang="en-US" sz="1600" dirty="0">
                  <a:solidFill>
                    <a:srgbClr val="00B0F0"/>
                  </a:solidFill>
                </a:rPr>
                <a:t>new </a:t>
              </a:r>
              <a:r>
                <a:rPr lang="en-US" sz="1600" dirty="0">
                  <a:solidFill>
                    <a:srgbClr val="00B050"/>
                  </a:solidFill>
                </a:rPr>
                <a:t>Scanner(System.in)</a:t>
              </a:r>
              <a:r>
                <a:rPr lang="en-US" sz="1600" dirty="0"/>
                <a:t>;</a:t>
              </a:r>
            </a:p>
            <a:p>
              <a:r>
                <a:rPr lang="en-US" sz="1600" dirty="0">
                  <a:solidFill>
                    <a:srgbClr val="0000FF"/>
                  </a:solidFill>
                </a:rPr>
                <a:t>    </a:t>
              </a:r>
              <a:r>
                <a:rPr lang="en-US" sz="1600" dirty="0">
                  <a:solidFill>
                    <a:srgbClr val="00B0F0"/>
                  </a:solidFill>
                </a:rPr>
                <a:t>public static void main (String[] </a:t>
              </a:r>
              <a:r>
                <a:rPr lang="en-US" sz="1600" dirty="0" err="1">
                  <a:solidFill>
                    <a:srgbClr val="00B0F0"/>
                  </a:solidFill>
                </a:rPr>
                <a:t>args</a:t>
              </a:r>
              <a:r>
                <a:rPr lang="en-US" sz="1600" dirty="0">
                  <a:solidFill>
                    <a:srgbClr val="00B0F0"/>
                  </a:solidFill>
                </a:rPr>
                <a:t>)</a:t>
              </a:r>
            </a:p>
            <a:p>
              <a:r>
                <a:rPr lang="en-US" sz="1600" dirty="0">
                  <a:solidFill>
                    <a:srgbClr val="0000FF"/>
                  </a:solidFill>
                </a:rPr>
                <a:t>      {</a:t>
              </a:r>
            </a:p>
            <a:p>
              <a:r>
                <a:rPr lang="en-US" sz="1600" dirty="0">
                  <a:solidFill>
                    <a:srgbClr val="00B050"/>
                  </a:solidFill>
                </a:rPr>
                <a:t>          // Declaration section</a:t>
              </a:r>
            </a:p>
            <a:p>
              <a:r>
                <a:rPr lang="en-US" sz="1600" dirty="0"/>
                <a:t>	</a:t>
              </a:r>
              <a:r>
                <a:rPr lang="en-US" sz="1600" dirty="0">
                  <a:solidFill>
                    <a:srgbClr val="00B0F0"/>
                  </a:solidFill>
                </a:rPr>
                <a:t>char </a:t>
              </a:r>
              <a:r>
                <a:rPr lang="en-US" sz="1600" dirty="0" err="1">
                  <a:solidFill>
                    <a:srgbClr val="0000FF"/>
                  </a:solidFill>
                </a:rPr>
                <a:t>passClass</a:t>
              </a:r>
              <a:r>
                <a:rPr lang="en-US" sz="1600" dirty="0"/>
                <a:t>;</a:t>
              </a:r>
              <a:r>
                <a:rPr lang="en-US" sz="1600" dirty="0">
                  <a:solidFill>
                    <a:srgbClr val="00B050"/>
                  </a:solidFill>
                </a:rPr>
                <a:t>		// passenger’s class</a:t>
              </a:r>
            </a:p>
            <a:p>
              <a:r>
                <a:rPr lang="en-US" sz="1600" dirty="0"/>
                <a:t>	</a:t>
              </a:r>
              <a:r>
                <a:rPr lang="en-US" sz="1600" dirty="0">
                  <a:solidFill>
                    <a:srgbClr val="00B0F0"/>
                  </a:solidFill>
                </a:rPr>
                <a:t>double </a:t>
              </a:r>
              <a:r>
                <a:rPr lang="en-US" sz="1600" dirty="0" err="1">
                  <a:solidFill>
                    <a:srgbClr val="0000FF"/>
                  </a:solidFill>
                </a:rPr>
                <a:t>bagWeight</a:t>
              </a:r>
              <a:r>
                <a:rPr lang="en-US" sz="1600" dirty="0"/>
                <a:t>;</a:t>
              </a:r>
              <a:r>
                <a:rPr lang="en-US" sz="1600" dirty="0">
                  <a:solidFill>
                    <a:srgbClr val="00B050"/>
                  </a:solidFill>
                </a:rPr>
                <a:t>	// passenger’s bag weight</a:t>
              </a:r>
            </a:p>
            <a:p>
              <a:r>
                <a:rPr lang="en-US" sz="1600" dirty="0">
                  <a:solidFill>
                    <a:srgbClr val="00B050"/>
                  </a:solidFill>
                </a:rPr>
                <a:t>	</a:t>
              </a:r>
              <a:r>
                <a:rPr lang="en-US" sz="1600" dirty="0">
                  <a:solidFill>
                    <a:srgbClr val="00B0F0"/>
                  </a:solidFill>
                </a:rPr>
                <a:t>double </a:t>
              </a:r>
              <a:r>
                <a:rPr lang="en-US" sz="1600" dirty="0" err="1">
                  <a:solidFill>
                    <a:srgbClr val="0000FF"/>
                  </a:solidFill>
                </a:rPr>
                <a:t>excessWeight</a:t>
              </a:r>
              <a:r>
                <a:rPr lang="en-US" sz="1600" dirty="0">
                  <a:solidFill>
                    <a:srgbClr val="0000FF"/>
                  </a:solidFill>
                </a:rPr>
                <a:t> = 0.0</a:t>
              </a:r>
              <a:r>
                <a:rPr lang="en-US" sz="1600" dirty="0"/>
                <a:t>;</a:t>
              </a:r>
              <a:r>
                <a:rPr lang="en-US" sz="1600" dirty="0">
                  <a:solidFill>
                    <a:srgbClr val="00B050"/>
                  </a:solidFill>
                </a:rPr>
                <a:t>// passenger’s excess weight</a:t>
              </a:r>
            </a:p>
            <a:p>
              <a:r>
                <a:rPr lang="en-US" sz="1600" dirty="0"/>
                <a:t>	</a:t>
              </a:r>
              <a:r>
                <a:rPr lang="en-US" sz="1600" dirty="0">
                  <a:solidFill>
                    <a:srgbClr val="00B0F0"/>
                  </a:solidFill>
                </a:rPr>
                <a:t>double </a:t>
              </a:r>
              <a:r>
                <a:rPr lang="en-US" sz="1600" dirty="0">
                  <a:solidFill>
                    <a:srgbClr val="0000FF"/>
                  </a:solidFill>
                </a:rPr>
                <a:t>charge = -1.0</a:t>
              </a:r>
              <a:r>
                <a:rPr lang="en-US" sz="1600" dirty="0"/>
                <a:t>;	</a:t>
              </a:r>
              <a:r>
                <a:rPr lang="en-US" sz="1600" dirty="0">
                  <a:solidFill>
                    <a:srgbClr val="00B050"/>
                  </a:solidFill>
                </a:rPr>
                <a:t>// charge on excess weight</a:t>
              </a:r>
            </a:p>
            <a:p>
              <a:r>
                <a:rPr lang="en-US" sz="1600" dirty="0">
                  <a:solidFill>
                    <a:srgbClr val="00B050"/>
                  </a:solidFill>
                </a:rPr>
                <a:t>          // Input section</a:t>
              </a:r>
            </a:p>
            <a:p>
              <a:r>
                <a:rPr lang="en-US" sz="1600" dirty="0"/>
                <a:t>	</a:t>
              </a:r>
              <a:r>
                <a:rPr lang="en-US" sz="1600" dirty="0" err="1">
                  <a:solidFill>
                    <a:srgbClr val="00B0F0"/>
                  </a:solidFill>
                </a:rPr>
                <a:t>System.out.print</a:t>
              </a:r>
              <a:r>
                <a:rPr lang="en-US" sz="1600" dirty="0">
                  <a:solidFill>
                    <a:srgbClr val="00B0F0"/>
                  </a:solidFill>
                </a:rPr>
                <a:t> </a:t>
              </a:r>
              <a:r>
                <a:rPr lang="en-US" sz="1600" dirty="0"/>
                <a:t>(“Please enter passenger’s class”);</a:t>
              </a:r>
              <a:r>
                <a:rPr lang="en-US" sz="1600" dirty="0">
                  <a:solidFill>
                    <a:srgbClr val="00B050"/>
                  </a:solidFill>
                </a:rPr>
                <a:t> </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a:p>
              <a:r>
                <a:rPr lang="en-US" sz="1600" dirty="0"/>
                <a:t>	</a:t>
              </a:r>
              <a:r>
                <a:rPr lang="en-US" sz="1600" dirty="0" err="1">
                  <a:solidFill>
                    <a:srgbClr val="00B0F0"/>
                  </a:solidFill>
                </a:rPr>
                <a:t>System.out.print</a:t>
              </a:r>
              <a:r>
                <a:rPr lang="en-US" sz="1600" dirty="0">
                  <a:solidFill>
                    <a:srgbClr val="00B0F0"/>
                  </a:solidFill>
                </a:rPr>
                <a:t> </a:t>
              </a:r>
              <a:r>
                <a:rPr lang="en-US" sz="1600" dirty="0"/>
                <a:t>(“Please enter passenger’s baggage weight”);</a:t>
              </a:r>
              <a:r>
                <a:rPr lang="en-US" sz="1600" dirty="0">
                  <a:solidFill>
                    <a:srgbClr val="00B050"/>
                  </a:solidFill>
                </a:rPr>
                <a:t> </a:t>
              </a:r>
            </a:p>
            <a:p>
              <a:r>
                <a:rPr lang="en-US" sz="1600" dirty="0"/>
                <a:t>	</a:t>
              </a:r>
              <a:r>
                <a:rPr lang="en-US" sz="1600" dirty="0" err="1">
                  <a:solidFill>
                    <a:srgbClr val="0000FF"/>
                  </a:solidFill>
                </a:rPr>
                <a:t>bagWeight</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nextDouble</a:t>
              </a:r>
              <a:r>
                <a:rPr lang="en-US" sz="1600" dirty="0">
                  <a:solidFill>
                    <a:srgbClr val="00B050"/>
                  </a:solidFill>
                </a:rPr>
                <a:t>()</a:t>
              </a:r>
              <a:r>
                <a:rPr lang="en-US" sz="1600" dirty="0"/>
                <a:t>;	</a:t>
              </a:r>
              <a:r>
                <a:rPr lang="en-US" sz="1600" dirty="0">
                  <a:solidFill>
                    <a:srgbClr val="00B050"/>
                  </a:solidFill>
                </a:rPr>
                <a:t>// read baggage weight</a:t>
              </a:r>
            </a:p>
            <a:p>
              <a:r>
                <a:rPr lang="en-US" sz="1600" dirty="0">
                  <a:solidFill>
                    <a:srgbClr val="00B050"/>
                  </a:solidFill>
                </a:rPr>
                <a:t>          // Processing section: charge depends on </a:t>
              </a:r>
              <a:r>
                <a:rPr lang="en-US" sz="1600" dirty="0" err="1">
                  <a:solidFill>
                    <a:srgbClr val="00B050"/>
                  </a:solidFill>
                </a:rPr>
                <a:t>passClass</a:t>
              </a:r>
              <a:endParaRPr lang="en-US" sz="1600" dirty="0">
                <a:solidFill>
                  <a:srgbClr val="00B050"/>
                </a:solidFill>
              </a:endParaRPr>
            </a:p>
          </p:txBody>
        </p:sp>
        <p:sp>
          <p:nvSpPr>
            <p:cNvPr id="10" name="TextBox 9"/>
            <p:cNvSpPr txBox="1"/>
            <p:nvPr/>
          </p:nvSpPr>
          <p:spPr>
            <a:xfrm>
              <a:off x="258661" y="1236822"/>
              <a:ext cx="454067" cy="5755422"/>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283</a:t>
            </a:fld>
            <a:endParaRPr lang="en-US"/>
          </a:p>
        </p:txBody>
      </p:sp>
    </p:spTree>
    <p:extLst>
      <p:ext uri="{BB962C8B-B14F-4D97-AF65-F5344CB8AC3E}">
        <p14:creationId xmlns:p14="http://schemas.microsoft.com/office/powerpoint/2010/main" val="235269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5. CODE (2)</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1340768"/>
            <a:ext cx="8784976" cy="4524315"/>
            <a:chOff x="258661" y="1236822"/>
            <a:chExt cx="7913739" cy="4524315"/>
          </a:xfrm>
        </p:grpSpPr>
        <p:sp>
          <p:nvSpPr>
            <p:cNvPr id="9" name="TextBox 8"/>
            <p:cNvSpPr txBox="1"/>
            <p:nvPr/>
          </p:nvSpPr>
          <p:spPr>
            <a:xfrm>
              <a:off x="712728" y="1236822"/>
              <a:ext cx="7459672" cy="4524315"/>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 Processing section: charge depends on </a:t>
              </a:r>
              <a:r>
                <a:rPr lang="en-US" sz="1600" dirty="0" err="1">
                  <a:solidFill>
                    <a:srgbClr val="00B050"/>
                  </a:solidFill>
                </a:rPr>
                <a:t>passClass</a:t>
              </a:r>
              <a:endParaRPr lang="en-US" sz="1600" dirty="0">
                <a:solidFill>
                  <a:srgbClr val="00B050"/>
                </a:solidFill>
              </a:endParaRPr>
            </a:p>
            <a:p>
              <a:r>
                <a:rPr lang="en-US" sz="1600" dirty="0">
                  <a:solidFill>
                    <a:srgbClr val="00B050"/>
                  </a:solidFill>
                </a:rPr>
                <a:t>              </a:t>
              </a:r>
              <a:r>
                <a:rPr lang="en-US" sz="1600" dirty="0">
                  <a:solidFill>
                    <a:srgbClr val="00B0F0"/>
                  </a:solidFill>
                </a:rPr>
                <a:t>switch</a:t>
              </a:r>
              <a:r>
                <a:rPr lang="en-US" sz="1600" dirty="0"/>
                <a:t> (</a:t>
              </a:r>
              <a:r>
                <a:rPr lang="en-US" sz="1600" dirty="0" err="1">
                  <a:solidFill>
                    <a:srgbClr val="0000FF"/>
                  </a:solidFill>
                </a:rPr>
                <a:t>passClass</a:t>
              </a:r>
              <a:r>
                <a:rPr lang="en-US" sz="1600" dirty="0"/>
                <a:t>)</a:t>
              </a:r>
            </a:p>
            <a:p>
              <a:r>
                <a:rPr lang="en-US" sz="1600" dirty="0"/>
                <a:t>                {</a:t>
              </a:r>
            </a:p>
            <a:p>
              <a:r>
                <a:rPr lang="en-US" sz="1600" dirty="0"/>
                <a:t>                  </a:t>
              </a:r>
              <a:r>
                <a:rPr lang="en-US" sz="1600" dirty="0">
                  <a:solidFill>
                    <a:srgbClr val="00B0F0"/>
                  </a:solidFill>
                </a:rPr>
                <a:t>case</a:t>
              </a:r>
              <a:r>
                <a:rPr lang="en-US" sz="1600" dirty="0"/>
                <a:t> ‘</a:t>
              </a:r>
              <a:r>
                <a:rPr lang="en-US" sz="1600" dirty="0">
                  <a:solidFill>
                    <a:srgbClr val="00B050"/>
                  </a:solidFill>
                </a:rPr>
                <a:t>F</a:t>
              </a:r>
              <a:r>
                <a:rPr lang="en-US" sz="1600" dirty="0"/>
                <a:t>’: </a:t>
              </a:r>
              <a:r>
                <a:rPr lang="en-US" sz="1600" dirty="0">
                  <a:solidFill>
                    <a:srgbClr val="00B0F0"/>
                  </a:solidFill>
                </a:rPr>
                <a:t>if</a:t>
              </a:r>
              <a:r>
                <a:rPr lang="en-US" sz="1600" dirty="0"/>
                <a:t> (</a:t>
              </a:r>
              <a:r>
                <a:rPr lang="en-US" sz="1600" dirty="0" err="1">
                  <a:solidFill>
                    <a:srgbClr val="0000FF"/>
                  </a:solidFill>
                </a:rPr>
                <a:t>bagWeight</a:t>
              </a:r>
              <a:r>
                <a:rPr lang="en-US" sz="1600" dirty="0"/>
                <a:t> &gt; 30)</a:t>
              </a:r>
            </a:p>
            <a:p>
              <a:r>
                <a:rPr lang="en-US" sz="1600" dirty="0">
                  <a:solidFill>
                    <a:srgbClr val="0000FF"/>
                  </a:solidFill>
                </a:rPr>
                <a:t>	  	       </a:t>
              </a:r>
              <a:r>
                <a:rPr lang="en-US" sz="1600" dirty="0" err="1">
                  <a:solidFill>
                    <a:srgbClr val="0000FF"/>
                  </a:solidFill>
                </a:rPr>
                <a:t>excessWeight</a:t>
              </a:r>
              <a:r>
                <a:rPr lang="en-US" sz="1600" dirty="0"/>
                <a:t> = </a:t>
              </a:r>
              <a:r>
                <a:rPr lang="en-US" sz="1600" dirty="0" err="1">
                  <a:solidFill>
                    <a:srgbClr val="0000FF"/>
                  </a:solidFill>
                </a:rPr>
                <a:t>bagWeight</a:t>
              </a:r>
              <a:r>
                <a:rPr lang="en-US" sz="1600" dirty="0"/>
                <a:t> – 30;</a:t>
              </a:r>
            </a:p>
            <a:p>
              <a:r>
                <a:rPr lang="en-US" sz="1600" dirty="0">
                  <a:solidFill>
                    <a:srgbClr val="00B0F0"/>
                  </a:solidFill>
                </a:rPr>
                <a:t>		   break</a:t>
              </a:r>
              <a:r>
                <a:rPr lang="en-US" sz="1600" dirty="0"/>
                <a:t>;</a:t>
              </a:r>
            </a:p>
            <a:p>
              <a:r>
                <a:rPr lang="en-US" sz="1600" dirty="0">
                  <a:solidFill>
                    <a:srgbClr val="00B0F0"/>
                  </a:solidFill>
                </a:rPr>
                <a:t>                  case</a:t>
              </a:r>
              <a:r>
                <a:rPr lang="en-US" sz="1600" dirty="0"/>
                <a:t> ‘</a:t>
              </a:r>
              <a:r>
                <a:rPr lang="en-US" sz="1600" dirty="0">
                  <a:solidFill>
                    <a:srgbClr val="00B050"/>
                  </a:solidFill>
                </a:rPr>
                <a:t>B</a:t>
              </a:r>
              <a:r>
                <a:rPr lang="en-US" sz="1600" dirty="0"/>
                <a:t>’: </a:t>
              </a:r>
              <a:r>
                <a:rPr lang="en-US" sz="1600" dirty="0">
                  <a:solidFill>
                    <a:srgbClr val="00B0F0"/>
                  </a:solidFill>
                </a:rPr>
                <a:t>if</a:t>
              </a:r>
              <a:r>
                <a:rPr lang="en-US" sz="1600" dirty="0"/>
                <a:t> (</a:t>
              </a:r>
              <a:r>
                <a:rPr lang="en-US" sz="1600" dirty="0" err="1">
                  <a:solidFill>
                    <a:srgbClr val="0000FF"/>
                  </a:solidFill>
                </a:rPr>
                <a:t>bagWeight</a:t>
              </a:r>
              <a:r>
                <a:rPr lang="en-US" sz="1600" dirty="0">
                  <a:solidFill>
                    <a:srgbClr val="0000FF"/>
                  </a:solidFill>
                </a:rPr>
                <a:t> </a:t>
              </a:r>
              <a:r>
                <a:rPr lang="en-US" sz="1600" dirty="0"/>
                <a:t>&gt; 25)</a:t>
              </a:r>
            </a:p>
            <a:p>
              <a:r>
                <a:rPr lang="en-US" sz="1600" dirty="0">
                  <a:solidFill>
                    <a:srgbClr val="0000FF"/>
                  </a:solidFill>
                </a:rPr>
                <a:t>                                   </a:t>
              </a:r>
              <a:r>
                <a:rPr lang="en-US" sz="1600" dirty="0" err="1">
                  <a:solidFill>
                    <a:srgbClr val="0000FF"/>
                  </a:solidFill>
                </a:rPr>
                <a:t>excessWeight</a:t>
              </a:r>
              <a:r>
                <a:rPr lang="en-US" sz="1600" dirty="0"/>
                <a:t> = </a:t>
              </a:r>
              <a:r>
                <a:rPr lang="en-US" sz="1600" dirty="0" err="1">
                  <a:solidFill>
                    <a:srgbClr val="0000FF"/>
                  </a:solidFill>
                </a:rPr>
                <a:t>bagWeight</a:t>
              </a:r>
              <a:r>
                <a:rPr lang="en-US" sz="1600" dirty="0"/>
                <a:t> – 25;</a:t>
              </a:r>
            </a:p>
            <a:p>
              <a:r>
                <a:rPr lang="en-US" sz="1600" dirty="0">
                  <a:solidFill>
                    <a:srgbClr val="00B0F0"/>
                  </a:solidFill>
                </a:rPr>
                <a:t>                               break</a:t>
              </a:r>
              <a:r>
                <a:rPr lang="en-US" sz="1600" dirty="0"/>
                <a:t>;</a:t>
              </a:r>
            </a:p>
            <a:p>
              <a:r>
                <a:rPr lang="en-US" sz="1600" dirty="0"/>
                <a:t>                  </a:t>
              </a:r>
              <a:r>
                <a:rPr lang="en-US" sz="1600" dirty="0">
                  <a:solidFill>
                    <a:srgbClr val="00B0F0"/>
                  </a:solidFill>
                </a:rPr>
                <a:t>case</a:t>
              </a:r>
              <a:r>
                <a:rPr lang="en-US" sz="1600" dirty="0"/>
                <a:t> ‘</a:t>
              </a:r>
              <a:r>
                <a:rPr lang="en-US" sz="1600" dirty="0">
                  <a:solidFill>
                    <a:srgbClr val="00B050"/>
                  </a:solidFill>
                </a:rPr>
                <a:t>E</a:t>
              </a:r>
              <a:r>
                <a:rPr lang="en-US" sz="1600" dirty="0"/>
                <a:t>’: </a:t>
              </a:r>
              <a:r>
                <a:rPr lang="en-US" sz="1600" dirty="0">
                  <a:solidFill>
                    <a:srgbClr val="00B0F0"/>
                  </a:solidFill>
                </a:rPr>
                <a:t>if</a:t>
              </a:r>
              <a:r>
                <a:rPr lang="en-US" sz="1600" dirty="0"/>
                <a:t> (</a:t>
              </a:r>
              <a:r>
                <a:rPr lang="en-US" sz="1600" dirty="0" err="1">
                  <a:solidFill>
                    <a:srgbClr val="0000FF"/>
                  </a:solidFill>
                </a:rPr>
                <a:t>bagWeight</a:t>
              </a:r>
              <a:r>
                <a:rPr lang="en-US" sz="1600" dirty="0">
                  <a:solidFill>
                    <a:srgbClr val="0000FF"/>
                  </a:solidFill>
                </a:rPr>
                <a:t> </a:t>
              </a:r>
              <a:r>
                <a:rPr lang="en-US" sz="1600" dirty="0"/>
                <a:t>&gt; 20)</a:t>
              </a:r>
            </a:p>
            <a:p>
              <a:r>
                <a:rPr lang="en-US" sz="1600" dirty="0">
                  <a:solidFill>
                    <a:srgbClr val="0000FF"/>
                  </a:solidFill>
                </a:rPr>
                <a:t>		       </a:t>
              </a:r>
              <a:r>
                <a:rPr lang="en-US" sz="1600" dirty="0" err="1">
                  <a:solidFill>
                    <a:srgbClr val="0000FF"/>
                  </a:solidFill>
                </a:rPr>
                <a:t>excessWeight</a:t>
              </a:r>
              <a:r>
                <a:rPr lang="en-US" sz="1600" dirty="0"/>
                <a:t> = </a:t>
              </a:r>
              <a:r>
                <a:rPr lang="en-US" sz="1600" dirty="0" err="1">
                  <a:solidFill>
                    <a:srgbClr val="0000FF"/>
                  </a:solidFill>
                </a:rPr>
                <a:t>bagWeight</a:t>
              </a:r>
              <a:r>
                <a:rPr lang="en-US" sz="1600" dirty="0"/>
                <a:t> – 20;</a:t>
              </a:r>
            </a:p>
            <a:p>
              <a:r>
                <a:rPr lang="en-US" sz="1600" dirty="0">
                  <a:solidFill>
                    <a:srgbClr val="00B0F0"/>
                  </a:solidFill>
                </a:rPr>
                <a:t>                               break</a:t>
              </a:r>
              <a:r>
                <a:rPr lang="en-US" sz="1600" dirty="0"/>
                <a:t>;</a:t>
              </a:r>
            </a:p>
            <a:p>
              <a:r>
                <a:rPr lang="en-US" sz="1600" dirty="0"/>
                <a:t>                 } </a:t>
              </a:r>
              <a:r>
                <a:rPr lang="en-US" sz="1600" dirty="0">
                  <a:solidFill>
                    <a:srgbClr val="00B050"/>
                  </a:solidFill>
                </a:rPr>
                <a:t>//end switch</a:t>
              </a:r>
            </a:p>
            <a:p>
              <a:r>
                <a:rPr lang="en-US" sz="1600" dirty="0"/>
                <a:t>              </a:t>
              </a:r>
              <a:r>
                <a:rPr lang="en-US" sz="1600" dirty="0">
                  <a:solidFill>
                    <a:srgbClr val="0000FF"/>
                  </a:solidFill>
                </a:rPr>
                <a:t>charge </a:t>
              </a:r>
              <a:r>
                <a:rPr lang="en-US" sz="1600" dirty="0"/>
                <a:t>= </a:t>
              </a:r>
              <a:r>
                <a:rPr lang="en-US" sz="1600" dirty="0" err="1">
                  <a:solidFill>
                    <a:srgbClr val="0000FF"/>
                  </a:solidFill>
                </a:rPr>
                <a:t>excessWeight</a:t>
              </a:r>
              <a:r>
                <a:rPr lang="en-US" sz="1600" dirty="0">
                  <a:solidFill>
                    <a:srgbClr val="0000FF"/>
                  </a:solidFill>
                </a:rPr>
                <a:t> </a:t>
              </a:r>
              <a:r>
                <a:rPr lang="en-US" sz="1600" dirty="0"/>
                <a:t>* 10;</a:t>
              </a:r>
            </a:p>
            <a:p>
              <a:r>
                <a:rPr lang="en-US" sz="1600" dirty="0">
                  <a:solidFill>
                    <a:srgbClr val="00B050"/>
                  </a:solidFill>
                </a:rPr>
                <a:t>          // Output Section</a:t>
              </a:r>
            </a:p>
            <a:p>
              <a:r>
                <a:rPr lang="en-US" sz="1600" dirty="0"/>
                <a:t>              </a:t>
              </a:r>
              <a:r>
                <a:rPr lang="en-US" sz="1600" dirty="0" err="1">
                  <a:solidFill>
                    <a:srgbClr val="00B0F0"/>
                  </a:solidFill>
                </a:rPr>
                <a:t>System.out.printf</a:t>
              </a:r>
              <a:r>
                <a:rPr lang="en-US" sz="1600" dirty="0">
                  <a:solidFill>
                    <a:srgbClr val="00B0F0"/>
                  </a:solidFill>
                </a:rPr>
                <a:t> </a:t>
              </a:r>
              <a:r>
                <a:rPr lang="en-US" sz="1600" dirty="0"/>
                <a:t>(“Charge = %5f”, </a:t>
              </a:r>
              <a:r>
                <a:rPr lang="en-US" sz="1600" dirty="0">
                  <a:solidFill>
                    <a:srgbClr val="0000FF"/>
                  </a:solidFill>
                </a:rPr>
                <a:t>charge</a:t>
              </a:r>
              <a:r>
                <a:rPr lang="en-US" sz="1600" dirty="0"/>
                <a:t>);</a:t>
              </a:r>
            </a:p>
            <a:p>
              <a:r>
                <a:rPr lang="en-US" sz="1600" dirty="0"/>
                <a:t>   } </a:t>
              </a:r>
              <a:r>
                <a:rPr lang="en-US" sz="1600" dirty="0">
                  <a:solidFill>
                    <a:srgbClr val="00B050"/>
                  </a:solidFill>
                </a:rPr>
                <a:t>//end main</a:t>
              </a:r>
            </a:p>
            <a:p>
              <a:r>
                <a:rPr lang="en-US" sz="1600" dirty="0"/>
                <a:t>} </a:t>
              </a:r>
              <a:r>
                <a:rPr lang="en-US" sz="1600" dirty="0">
                  <a:solidFill>
                    <a:srgbClr val="00B050"/>
                  </a:solidFill>
                </a:rPr>
                <a:t>//end class               </a:t>
              </a:r>
            </a:p>
          </p:txBody>
        </p:sp>
        <p:sp>
          <p:nvSpPr>
            <p:cNvPr id="10" name="TextBox 9"/>
            <p:cNvSpPr txBox="1"/>
            <p:nvPr/>
          </p:nvSpPr>
          <p:spPr>
            <a:xfrm>
              <a:off x="258661" y="1236822"/>
              <a:ext cx="454067" cy="3785652"/>
            </a:xfrm>
            <a:prstGeom prst="rect">
              <a:avLst/>
            </a:prstGeom>
            <a:noFill/>
          </p:spPr>
          <p:txBody>
            <a:bodyPr wrap="square" rtlCol="0">
              <a:spAutoFit/>
            </a:bodyPr>
            <a:lstStyle/>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a:p>
              <a:pPr algn="r"/>
              <a:r>
                <a:rPr lang="en-US" sz="1600" dirty="0">
                  <a:solidFill>
                    <a:srgbClr val="FF0000"/>
                  </a:solidFill>
                </a:rPr>
                <a:t>24</a:t>
              </a:r>
            </a:p>
            <a:p>
              <a:pPr algn="r"/>
              <a:r>
                <a:rPr lang="en-US" sz="1600" dirty="0">
                  <a:solidFill>
                    <a:srgbClr val="FF0000"/>
                  </a:solidFill>
                </a:rPr>
                <a:t>25</a:t>
              </a:r>
            </a:p>
            <a:p>
              <a:pPr algn="r"/>
              <a:r>
                <a:rPr lang="en-US" sz="1600" dirty="0">
                  <a:solidFill>
                    <a:srgbClr val="FF0000"/>
                  </a:solidFill>
                </a:rPr>
                <a:t>26</a:t>
              </a:r>
            </a:p>
            <a:p>
              <a:pPr algn="r"/>
              <a:r>
                <a:rPr lang="en-US" sz="1600" dirty="0">
                  <a:solidFill>
                    <a:srgbClr val="FF0000"/>
                  </a:solidFill>
                </a:rPr>
                <a:t>27</a:t>
              </a:r>
            </a:p>
            <a:p>
              <a:pPr algn="r"/>
              <a:r>
                <a:rPr lang="en-US" sz="1600" dirty="0">
                  <a:solidFill>
                    <a:srgbClr val="FF0000"/>
                  </a:solidFill>
                </a:rPr>
                <a:t>28</a:t>
              </a:r>
            </a:p>
            <a:p>
              <a:pPr algn="r"/>
              <a:r>
                <a:rPr lang="en-US" sz="1600" dirty="0">
                  <a:solidFill>
                    <a:srgbClr val="FF0000"/>
                  </a:solidFill>
                </a:rPr>
                <a:t>29</a:t>
              </a:r>
            </a:p>
            <a:p>
              <a:pPr algn="r"/>
              <a:r>
                <a:rPr lang="en-US" sz="1600" dirty="0">
                  <a:solidFill>
                    <a:srgbClr val="FF0000"/>
                  </a:solidFill>
                </a:rPr>
                <a:t>30</a:t>
              </a:r>
            </a:p>
            <a:p>
              <a:pPr algn="r"/>
              <a:r>
                <a:rPr lang="en-US" sz="1600" dirty="0">
                  <a:solidFill>
                    <a:srgbClr val="FF0000"/>
                  </a:solidFill>
                </a:rPr>
                <a:t>31</a:t>
              </a:r>
            </a:p>
            <a:p>
              <a:pPr algn="r"/>
              <a:r>
                <a:rPr lang="en-US" sz="1600" dirty="0">
                  <a:solidFill>
                    <a:srgbClr val="FF0000"/>
                  </a:solidFill>
                </a:rPr>
                <a:t>32</a:t>
              </a:r>
            </a:p>
            <a:p>
              <a:pPr algn="r"/>
              <a:r>
                <a:rPr lang="en-US" sz="1600" dirty="0">
                  <a:solidFill>
                    <a:srgbClr val="FF0000"/>
                  </a:solidFill>
                </a:rPr>
                <a:t>33</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284</a:t>
            </a:fld>
            <a:endParaRPr lang="en-US"/>
          </a:p>
        </p:txBody>
      </p:sp>
    </p:spTree>
    <p:extLst>
      <p:ext uri="{BB962C8B-B14F-4D97-AF65-F5344CB8AC3E}">
        <p14:creationId xmlns:p14="http://schemas.microsoft.com/office/powerpoint/2010/main" val="163594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5. CODE (3)</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WITH USER INPUT VALIDATION</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1232168"/>
            <a:ext cx="8784976" cy="5509200"/>
            <a:chOff x="258661" y="1236822"/>
            <a:chExt cx="7913739" cy="5509200"/>
          </a:xfrm>
        </p:grpSpPr>
        <p:sp>
          <p:nvSpPr>
            <p:cNvPr id="9" name="TextBox 8"/>
            <p:cNvSpPr txBox="1"/>
            <p:nvPr/>
          </p:nvSpPr>
          <p:spPr>
            <a:xfrm>
              <a:off x="712728" y="1236822"/>
              <a:ext cx="7459672" cy="5509200"/>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 Processing section: charge depends on </a:t>
              </a:r>
              <a:r>
                <a:rPr lang="en-US" sz="1600" dirty="0" err="1">
                  <a:solidFill>
                    <a:srgbClr val="00B050"/>
                  </a:solidFill>
                </a:rPr>
                <a:t>passClass</a:t>
              </a:r>
              <a:endParaRPr lang="en-US" sz="1600" dirty="0">
                <a:solidFill>
                  <a:srgbClr val="00B050"/>
                </a:solidFill>
              </a:endParaRPr>
            </a:p>
            <a:p>
              <a:r>
                <a:rPr lang="en-US" sz="1600" dirty="0">
                  <a:solidFill>
                    <a:srgbClr val="00B050"/>
                  </a:solidFill>
                </a:rPr>
                <a:t>              </a:t>
              </a:r>
              <a:r>
                <a:rPr lang="en-US" sz="1600" dirty="0">
                  <a:solidFill>
                    <a:srgbClr val="00B0F0"/>
                  </a:solidFill>
                </a:rPr>
                <a:t>switch</a:t>
              </a:r>
              <a:r>
                <a:rPr lang="en-US" sz="1600" dirty="0"/>
                <a:t> (</a:t>
              </a:r>
              <a:r>
                <a:rPr lang="en-US" sz="1600" dirty="0" err="1">
                  <a:solidFill>
                    <a:srgbClr val="0000FF"/>
                  </a:solidFill>
                </a:rPr>
                <a:t>passClass</a:t>
              </a:r>
              <a:r>
                <a:rPr lang="en-US" sz="1600" dirty="0"/>
                <a:t>)</a:t>
              </a:r>
            </a:p>
            <a:p>
              <a:r>
                <a:rPr lang="en-US" sz="1600" dirty="0"/>
                <a:t>                {</a:t>
              </a:r>
            </a:p>
            <a:p>
              <a:r>
                <a:rPr lang="en-US" sz="1600" dirty="0"/>
                <a:t>                  </a:t>
              </a:r>
              <a:r>
                <a:rPr lang="en-US" sz="1600" dirty="0">
                  <a:solidFill>
                    <a:srgbClr val="00B0F0"/>
                  </a:solidFill>
                </a:rPr>
                <a:t>case </a:t>
              </a:r>
              <a:r>
                <a:rPr lang="en-US" sz="1600" dirty="0"/>
                <a:t>‘</a:t>
              </a:r>
              <a:r>
                <a:rPr lang="en-US" sz="1600" dirty="0">
                  <a:solidFill>
                    <a:srgbClr val="00B050"/>
                  </a:solidFill>
                </a:rPr>
                <a:t>f</a:t>
              </a:r>
              <a:r>
                <a:rPr lang="en-US" sz="1600" dirty="0"/>
                <a:t>’:</a:t>
              </a:r>
            </a:p>
            <a:p>
              <a:r>
                <a:rPr lang="en-US" sz="1600" dirty="0"/>
                <a:t>                  </a:t>
              </a:r>
              <a:r>
                <a:rPr lang="en-US" sz="1600" dirty="0">
                  <a:solidFill>
                    <a:srgbClr val="00B0F0"/>
                  </a:solidFill>
                </a:rPr>
                <a:t>case</a:t>
              </a:r>
              <a:r>
                <a:rPr lang="en-US" sz="1600" dirty="0"/>
                <a:t> ‘</a:t>
              </a:r>
              <a:r>
                <a:rPr lang="en-US" sz="1600" dirty="0">
                  <a:solidFill>
                    <a:srgbClr val="00B050"/>
                  </a:solidFill>
                </a:rPr>
                <a:t>F</a:t>
              </a:r>
              <a:r>
                <a:rPr lang="en-US" sz="1600" dirty="0"/>
                <a:t>’: </a:t>
              </a:r>
              <a:r>
                <a:rPr lang="en-US" sz="1600" dirty="0">
                  <a:solidFill>
                    <a:srgbClr val="00B0F0"/>
                  </a:solidFill>
                </a:rPr>
                <a:t>if</a:t>
              </a:r>
              <a:r>
                <a:rPr lang="en-US" sz="1600" dirty="0"/>
                <a:t> (</a:t>
              </a:r>
              <a:r>
                <a:rPr lang="en-US" sz="1600" dirty="0" err="1">
                  <a:solidFill>
                    <a:srgbClr val="0000FF"/>
                  </a:solidFill>
                </a:rPr>
                <a:t>bagWeight</a:t>
              </a:r>
              <a:r>
                <a:rPr lang="en-US" sz="1600" dirty="0">
                  <a:solidFill>
                    <a:srgbClr val="0000FF"/>
                  </a:solidFill>
                </a:rPr>
                <a:t> </a:t>
              </a:r>
              <a:r>
                <a:rPr lang="en-US" sz="1600" dirty="0"/>
                <a:t>&gt; 30) 	{</a:t>
              </a:r>
              <a:r>
                <a:rPr lang="en-US" sz="1600" dirty="0" err="1">
                  <a:solidFill>
                    <a:srgbClr val="0000FF"/>
                  </a:solidFill>
                </a:rPr>
                <a:t>excessWeight</a:t>
              </a:r>
              <a:r>
                <a:rPr lang="en-US" sz="1600" dirty="0"/>
                <a:t> = </a:t>
              </a:r>
              <a:r>
                <a:rPr lang="en-US" sz="1600" dirty="0" err="1">
                  <a:solidFill>
                    <a:srgbClr val="0000FF"/>
                  </a:solidFill>
                </a:rPr>
                <a:t>bagWeight</a:t>
              </a:r>
              <a:r>
                <a:rPr lang="en-US" sz="1600" dirty="0"/>
                <a:t> – 30;</a:t>
              </a:r>
            </a:p>
            <a:p>
              <a:r>
                <a:rPr lang="en-US" sz="1600" dirty="0">
                  <a:solidFill>
                    <a:srgbClr val="0000FF"/>
                  </a:solidFill>
                </a:rPr>
                <a:t>		   			 charge </a:t>
              </a:r>
              <a:r>
                <a:rPr lang="en-US" sz="1600" dirty="0"/>
                <a:t>=</a:t>
              </a:r>
              <a:r>
                <a:rPr lang="en-US" sz="1600" dirty="0">
                  <a:solidFill>
                    <a:srgbClr val="0000FF"/>
                  </a:solidFill>
                </a:rPr>
                <a:t> </a:t>
              </a:r>
              <a:r>
                <a:rPr lang="en-US" sz="1600" dirty="0" err="1">
                  <a:solidFill>
                    <a:srgbClr val="0000FF"/>
                  </a:solidFill>
                </a:rPr>
                <a:t>excessWeight</a:t>
              </a:r>
              <a:r>
                <a:rPr lang="en-US" sz="1600" dirty="0">
                  <a:solidFill>
                    <a:srgbClr val="0000FF"/>
                  </a:solidFill>
                </a:rPr>
                <a:t> </a:t>
              </a:r>
              <a:r>
                <a:rPr lang="en-US" sz="1600" dirty="0"/>
                <a:t>* 10;}</a:t>
              </a:r>
            </a:p>
            <a:p>
              <a:r>
                <a:rPr lang="en-US" sz="1600" dirty="0">
                  <a:solidFill>
                    <a:srgbClr val="00B0F0"/>
                  </a:solidFill>
                </a:rPr>
                <a:t>		   break</a:t>
              </a:r>
              <a:r>
                <a:rPr lang="en-US" sz="1600" dirty="0"/>
                <a:t>;</a:t>
              </a:r>
            </a:p>
            <a:p>
              <a:r>
                <a:rPr lang="en-US" sz="1600" dirty="0"/>
                <a:t>                  </a:t>
              </a:r>
              <a:r>
                <a:rPr lang="en-US" sz="1600" dirty="0">
                  <a:solidFill>
                    <a:srgbClr val="00B0F0"/>
                  </a:solidFill>
                </a:rPr>
                <a:t>case</a:t>
              </a:r>
              <a:r>
                <a:rPr lang="en-US" sz="1600" dirty="0"/>
                <a:t> ‘</a:t>
              </a:r>
              <a:r>
                <a:rPr lang="en-US" sz="1600" dirty="0">
                  <a:solidFill>
                    <a:srgbClr val="00B050"/>
                  </a:solidFill>
                </a:rPr>
                <a:t>b</a:t>
              </a:r>
              <a:r>
                <a:rPr lang="en-US" sz="1600" dirty="0"/>
                <a:t>’:</a:t>
              </a:r>
            </a:p>
            <a:p>
              <a:r>
                <a:rPr lang="en-US" sz="1600" dirty="0">
                  <a:solidFill>
                    <a:srgbClr val="00B0F0"/>
                  </a:solidFill>
                </a:rPr>
                <a:t>                  case</a:t>
              </a:r>
              <a:r>
                <a:rPr lang="en-US" sz="1600" dirty="0"/>
                <a:t> ‘</a:t>
              </a:r>
              <a:r>
                <a:rPr lang="en-US" sz="1600" dirty="0">
                  <a:solidFill>
                    <a:srgbClr val="00B050"/>
                  </a:solidFill>
                </a:rPr>
                <a:t>B</a:t>
              </a:r>
              <a:r>
                <a:rPr lang="en-US" sz="1600" dirty="0"/>
                <a:t>’: </a:t>
              </a:r>
              <a:r>
                <a:rPr lang="en-US" sz="1600" dirty="0">
                  <a:solidFill>
                    <a:srgbClr val="00B0F0"/>
                  </a:solidFill>
                </a:rPr>
                <a:t>if</a:t>
              </a:r>
              <a:r>
                <a:rPr lang="en-US" sz="1600" dirty="0"/>
                <a:t> (</a:t>
              </a:r>
              <a:r>
                <a:rPr lang="en-US" sz="1600" dirty="0" err="1">
                  <a:solidFill>
                    <a:srgbClr val="0000FF"/>
                  </a:solidFill>
                </a:rPr>
                <a:t>bagWeight</a:t>
              </a:r>
              <a:r>
                <a:rPr lang="en-US" sz="1600" dirty="0">
                  <a:solidFill>
                    <a:srgbClr val="0000FF"/>
                  </a:solidFill>
                </a:rPr>
                <a:t> </a:t>
              </a:r>
              <a:r>
                <a:rPr lang="en-US" sz="1600" dirty="0"/>
                <a:t>&gt; 25) 	{</a:t>
              </a:r>
              <a:r>
                <a:rPr lang="en-US" sz="1600" dirty="0" err="1">
                  <a:solidFill>
                    <a:srgbClr val="0000FF"/>
                  </a:solidFill>
                </a:rPr>
                <a:t>excessWeight</a:t>
              </a:r>
              <a:r>
                <a:rPr lang="en-US" sz="1600" dirty="0"/>
                <a:t> = </a:t>
              </a:r>
              <a:r>
                <a:rPr lang="en-US" sz="1600" dirty="0" err="1">
                  <a:solidFill>
                    <a:srgbClr val="0000FF"/>
                  </a:solidFill>
                </a:rPr>
                <a:t>bagWeight</a:t>
              </a:r>
              <a:r>
                <a:rPr lang="en-US" sz="1600" dirty="0"/>
                <a:t> – 25;</a:t>
              </a:r>
            </a:p>
            <a:p>
              <a:r>
                <a:rPr lang="en-US" sz="1600" dirty="0"/>
                <a:t>					 </a:t>
              </a:r>
              <a:r>
                <a:rPr lang="en-US" sz="1600" dirty="0">
                  <a:solidFill>
                    <a:srgbClr val="0000FF"/>
                  </a:solidFill>
                </a:rPr>
                <a:t>charge </a:t>
              </a:r>
              <a:r>
                <a:rPr lang="en-US" sz="1600" dirty="0"/>
                <a:t>= </a:t>
              </a:r>
              <a:r>
                <a:rPr lang="en-US" sz="1600" dirty="0" err="1">
                  <a:solidFill>
                    <a:srgbClr val="0000FF"/>
                  </a:solidFill>
                </a:rPr>
                <a:t>excessWeight</a:t>
              </a:r>
              <a:r>
                <a:rPr lang="en-US" sz="1600" dirty="0">
                  <a:solidFill>
                    <a:srgbClr val="0000FF"/>
                  </a:solidFill>
                </a:rPr>
                <a:t> </a:t>
              </a:r>
              <a:r>
                <a:rPr lang="en-US" sz="1600" dirty="0"/>
                <a:t>* 10;}</a:t>
              </a:r>
            </a:p>
            <a:p>
              <a:r>
                <a:rPr lang="en-US" sz="1600" dirty="0">
                  <a:solidFill>
                    <a:srgbClr val="00B0F0"/>
                  </a:solidFill>
                </a:rPr>
                <a:t>		    break</a:t>
              </a:r>
              <a:r>
                <a:rPr lang="en-US" sz="1600" dirty="0"/>
                <a:t>;</a:t>
              </a:r>
            </a:p>
            <a:p>
              <a:r>
                <a:rPr lang="en-US" sz="1600" dirty="0"/>
                <a:t>                  </a:t>
              </a:r>
              <a:r>
                <a:rPr lang="en-US" sz="1600" dirty="0">
                  <a:solidFill>
                    <a:srgbClr val="00B0F0"/>
                  </a:solidFill>
                </a:rPr>
                <a:t>case</a:t>
              </a:r>
              <a:r>
                <a:rPr lang="en-US" sz="1600" dirty="0"/>
                <a:t> ‘</a:t>
              </a:r>
              <a:r>
                <a:rPr lang="en-US" sz="1600" dirty="0">
                  <a:solidFill>
                    <a:srgbClr val="00B050"/>
                  </a:solidFill>
                </a:rPr>
                <a:t>e</a:t>
              </a:r>
              <a:r>
                <a:rPr lang="en-US" sz="1600" dirty="0"/>
                <a:t>’:</a:t>
              </a:r>
            </a:p>
            <a:p>
              <a:r>
                <a:rPr lang="en-US" sz="1600" dirty="0"/>
                <a:t>                  </a:t>
              </a:r>
              <a:r>
                <a:rPr lang="en-US" sz="1600" dirty="0">
                  <a:solidFill>
                    <a:srgbClr val="00B0F0"/>
                  </a:solidFill>
                </a:rPr>
                <a:t>case</a:t>
              </a:r>
              <a:r>
                <a:rPr lang="en-US" sz="1600" dirty="0"/>
                <a:t> ‘</a:t>
              </a:r>
              <a:r>
                <a:rPr lang="en-US" sz="1600" dirty="0">
                  <a:solidFill>
                    <a:srgbClr val="00B050"/>
                  </a:solidFill>
                </a:rPr>
                <a:t>E</a:t>
              </a:r>
              <a:r>
                <a:rPr lang="en-US" sz="1600" dirty="0"/>
                <a:t>’: </a:t>
              </a:r>
              <a:r>
                <a:rPr lang="en-US" sz="1600" dirty="0">
                  <a:solidFill>
                    <a:srgbClr val="00B0F0"/>
                  </a:solidFill>
                </a:rPr>
                <a:t>if</a:t>
              </a:r>
              <a:r>
                <a:rPr lang="en-US" sz="1600" dirty="0"/>
                <a:t> (</a:t>
              </a:r>
              <a:r>
                <a:rPr lang="en-US" sz="1600" dirty="0" err="1">
                  <a:solidFill>
                    <a:srgbClr val="0000FF"/>
                  </a:solidFill>
                </a:rPr>
                <a:t>bagWeight</a:t>
              </a:r>
              <a:r>
                <a:rPr lang="en-US" sz="1600" dirty="0"/>
                <a:t> &gt; 20) 	{</a:t>
              </a:r>
              <a:r>
                <a:rPr lang="en-US" sz="1600" dirty="0" err="1">
                  <a:solidFill>
                    <a:srgbClr val="0000FF"/>
                  </a:solidFill>
                </a:rPr>
                <a:t>excessWeight</a:t>
              </a:r>
              <a:r>
                <a:rPr lang="en-US" sz="1600" dirty="0"/>
                <a:t> = </a:t>
              </a:r>
              <a:r>
                <a:rPr lang="en-US" sz="1600" dirty="0" err="1">
                  <a:solidFill>
                    <a:srgbClr val="0000FF"/>
                  </a:solidFill>
                </a:rPr>
                <a:t>bagWeight</a:t>
              </a:r>
              <a:r>
                <a:rPr lang="en-US" sz="1600" dirty="0"/>
                <a:t> – 20;</a:t>
              </a:r>
            </a:p>
            <a:p>
              <a:r>
                <a:rPr lang="en-US" sz="1600" dirty="0"/>
                <a:t>                               			 </a:t>
              </a:r>
              <a:r>
                <a:rPr lang="en-US" sz="1600" dirty="0">
                  <a:solidFill>
                    <a:srgbClr val="0000FF"/>
                  </a:solidFill>
                </a:rPr>
                <a:t>charge</a:t>
              </a:r>
              <a:r>
                <a:rPr lang="en-US" sz="1600" dirty="0"/>
                <a:t> = </a:t>
              </a:r>
              <a:r>
                <a:rPr lang="en-US" sz="1600" dirty="0" err="1">
                  <a:solidFill>
                    <a:srgbClr val="0000FF"/>
                  </a:solidFill>
                </a:rPr>
                <a:t>excessWeight</a:t>
              </a:r>
              <a:r>
                <a:rPr lang="en-US" sz="1600" dirty="0"/>
                <a:t> * 10;}</a:t>
              </a:r>
            </a:p>
            <a:p>
              <a:r>
                <a:rPr lang="en-US" sz="1600" dirty="0"/>
                <a:t>                               </a:t>
              </a:r>
              <a:r>
                <a:rPr lang="en-US" sz="1600" dirty="0">
                  <a:solidFill>
                    <a:srgbClr val="00B0F0"/>
                  </a:solidFill>
                </a:rPr>
                <a:t>break</a:t>
              </a:r>
              <a:r>
                <a:rPr lang="en-US" sz="1600" dirty="0"/>
                <a:t>;</a:t>
              </a:r>
            </a:p>
            <a:p>
              <a:r>
                <a:rPr lang="en-US" sz="1600" dirty="0"/>
                <a:t>                   </a:t>
              </a:r>
              <a:r>
                <a:rPr lang="en-US" sz="1600" dirty="0">
                  <a:solidFill>
                    <a:srgbClr val="00B0F0"/>
                  </a:solidFill>
                </a:rPr>
                <a:t>default</a:t>
              </a:r>
              <a:r>
                <a:rPr lang="en-US" sz="1600" dirty="0"/>
                <a:t>: </a:t>
              </a:r>
              <a:r>
                <a:rPr lang="en-US" sz="1600" dirty="0" err="1">
                  <a:solidFill>
                    <a:srgbClr val="00B0F0"/>
                  </a:solidFill>
                </a:rPr>
                <a:t>System.out.println</a:t>
              </a:r>
              <a:r>
                <a:rPr lang="en-US" sz="1600" dirty="0">
                  <a:solidFill>
                    <a:srgbClr val="00B0F0"/>
                  </a:solidFill>
                </a:rPr>
                <a:t> </a:t>
              </a:r>
              <a:r>
                <a:rPr lang="en-US" sz="1600" dirty="0"/>
                <a:t>(“Invalid passenger class”);</a:t>
              </a:r>
            </a:p>
            <a:p>
              <a:r>
                <a:rPr lang="en-US" sz="1600" dirty="0"/>
                <a:t>                 } </a:t>
              </a:r>
              <a:r>
                <a:rPr lang="en-US" sz="1600" dirty="0">
                  <a:solidFill>
                    <a:srgbClr val="00B050"/>
                  </a:solidFill>
                </a:rPr>
                <a:t>//end switch</a:t>
              </a:r>
            </a:p>
            <a:p>
              <a:r>
                <a:rPr lang="en-US" sz="1600" dirty="0">
                  <a:solidFill>
                    <a:srgbClr val="00B050"/>
                  </a:solidFill>
                </a:rPr>
                <a:t>          // Output Section</a:t>
              </a:r>
            </a:p>
            <a:p>
              <a:r>
                <a:rPr lang="en-US" sz="1600" dirty="0">
                  <a:solidFill>
                    <a:srgbClr val="00B050"/>
                  </a:solidFill>
                </a:rPr>
                <a:t>              if </a:t>
              </a:r>
              <a:r>
                <a:rPr lang="en-US" sz="1600" dirty="0"/>
                <a:t>(</a:t>
              </a:r>
              <a:r>
                <a:rPr lang="en-US" sz="1600" dirty="0">
                  <a:solidFill>
                    <a:srgbClr val="0000FF"/>
                  </a:solidFill>
                </a:rPr>
                <a:t>charge</a:t>
              </a:r>
              <a:r>
                <a:rPr lang="en-US" sz="1600" dirty="0">
                  <a:solidFill>
                    <a:srgbClr val="00B050"/>
                  </a:solidFill>
                </a:rPr>
                <a:t> </a:t>
              </a:r>
              <a:r>
                <a:rPr lang="en-US" sz="1600" dirty="0"/>
                <a:t>!= -1)        </a:t>
              </a:r>
              <a:r>
                <a:rPr lang="en-US" sz="1600" dirty="0">
                  <a:solidFill>
                    <a:srgbClr val="00B050"/>
                  </a:solidFill>
                </a:rPr>
                <a:t>// if the initial value of charge is overwritten</a:t>
              </a:r>
            </a:p>
            <a:p>
              <a:r>
                <a:rPr lang="en-US" sz="1600" dirty="0"/>
                <a:t>                 </a:t>
              </a:r>
              <a:r>
                <a:rPr lang="en-US" sz="1600" dirty="0" err="1">
                  <a:solidFill>
                    <a:srgbClr val="00B0F0"/>
                  </a:solidFill>
                </a:rPr>
                <a:t>System.out.printf</a:t>
              </a:r>
              <a:r>
                <a:rPr lang="en-US" sz="1600" dirty="0">
                  <a:solidFill>
                    <a:srgbClr val="00B0F0"/>
                  </a:solidFill>
                </a:rPr>
                <a:t> </a:t>
              </a:r>
              <a:r>
                <a:rPr lang="en-US" sz="1600" dirty="0"/>
                <a:t>(“Charge = %5f”, </a:t>
              </a:r>
              <a:r>
                <a:rPr lang="en-US" sz="1600" dirty="0">
                  <a:solidFill>
                    <a:srgbClr val="0000FF"/>
                  </a:solidFill>
                </a:rPr>
                <a:t>charge</a:t>
              </a:r>
              <a:r>
                <a:rPr lang="en-US" sz="1600" dirty="0"/>
                <a:t>);</a:t>
              </a:r>
            </a:p>
            <a:p>
              <a:r>
                <a:rPr lang="en-US" sz="1600" dirty="0"/>
                <a:t>   } </a:t>
              </a:r>
              <a:r>
                <a:rPr lang="en-US" sz="1600" dirty="0">
                  <a:solidFill>
                    <a:srgbClr val="00B050"/>
                  </a:solidFill>
                </a:rPr>
                <a:t>//end main</a:t>
              </a:r>
            </a:p>
            <a:p>
              <a:r>
                <a:rPr lang="en-US" sz="1600" dirty="0"/>
                <a:t>} </a:t>
              </a:r>
              <a:r>
                <a:rPr lang="en-US" sz="1600" dirty="0">
                  <a:solidFill>
                    <a:srgbClr val="00B050"/>
                  </a:solidFill>
                </a:rPr>
                <a:t>//end class               </a:t>
              </a:r>
            </a:p>
          </p:txBody>
        </p:sp>
        <p:sp>
          <p:nvSpPr>
            <p:cNvPr id="10" name="TextBox 9"/>
            <p:cNvSpPr txBox="1"/>
            <p:nvPr/>
          </p:nvSpPr>
          <p:spPr>
            <a:xfrm>
              <a:off x="258661" y="1236822"/>
              <a:ext cx="454067" cy="5509200"/>
            </a:xfrm>
            <a:prstGeom prst="rect">
              <a:avLst/>
            </a:prstGeom>
            <a:noFill/>
          </p:spPr>
          <p:txBody>
            <a:bodyPr wrap="square" rtlCol="0">
              <a:spAutoFit/>
            </a:bodyPr>
            <a:lstStyle/>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a:p>
              <a:pPr algn="r"/>
              <a:r>
                <a:rPr lang="en-US" sz="1600" dirty="0">
                  <a:solidFill>
                    <a:srgbClr val="FF0000"/>
                  </a:solidFill>
                </a:rPr>
                <a:t>24</a:t>
              </a:r>
            </a:p>
            <a:p>
              <a:pPr algn="r"/>
              <a:r>
                <a:rPr lang="en-US" sz="1600" dirty="0">
                  <a:solidFill>
                    <a:srgbClr val="FF0000"/>
                  </a:solidFill>
                </a:rPr>
                <a:t>25</a:t>
              </a:r>
            </a:p>
            <a:p>
              <a:pPr algn="r"/>
              <a:r>
                <a:rPr lang="en-US" sz="1600" dirty="0">
                  <a:solidFill>
                    <a:srgbClr val="FF0000"/>
                  </a:solidFill>
                </a:rPr>
                <a:t>26</a:t>
              </a:r>
            </a:p>
            <a:p>
              <a:pPr algn="r"/>
              <a:r>
                <a:rPr lang="en-US" sz="1600" dirty="0">
                  <a:solidFill>
                    <a:srgbClr val="FF0000"/>
                  </a:solidFill>
                </a:rPr>
                <a:t>27</a:t>
              </a:r>
            </a:p>
            <a:p>
              <a:pPr algn="r"/>
              <a:r>
                <a:rPr lang="en-US" sz="1600" dirty="0">
                  <a:solidFill>
                    <a:srgbClr val="FF0000"/>
                  </a:solidFill>
                </a:rPr>
                <a:t>28</a:t>
              </a:r>
            </a:p>
            <a:p>
              <a:pPr algn="r"/>
              <a:r>
                <a:rPr lang="en-US" sz="1600" dirty="0">
                  <a:solidFill>
                    <a:srgbClr val="FF0000"/>
                  </a:solidFill>
                </a:rPr>
                <a:t>29</a:t>
              </a:r>
            </a:p>
            <a:p>
              <a:pPr algn="r"/>
              <a:r>
                <a:rPr lang="en-US" sz="1600" dirty="0">
                  <a:solidFill>
                    <a:srgbClr val="FF0000"/>
                  </a:solidFill>
                </a:rPr>
                <a:t>30</a:t>
              </a:r>
            </a:p>
            <a:p>
              <a:pPr algn="r"/>
              <a:r>
                <a:rPr lang="en-US" sz="1600" dirty="0">
                  <a:solidFill>
                    <a:srgbClr val="FF0000"/>
                  </a:solidFill>
                </a:rPr>
                <a:t>31</a:t>
              </a:r>
            </a:p>
            <a:p>
              <a:pPr algn="r"/>
              <a:r>
                <a:rPr lang="en-US" sz="1600" dirty="0">
                  <a:solidFill>
                    <a:srgbClr val="FF0000"/>
                  </a:solidFill>
                </a:rPr>
                <a:t>32</a:t>
              </a:r>
            </a:p>
            <a:p>
              <a:pPr algn="r"/>
              <a:r>
                <a:rPr lang="en-US" sz="1600" dirty="0">
                  <a:solidFill>
                    <a:srgbClr val="FF0000"/>
                  </a:solidFill>
                </a:rPr>
                <a:t>33</a:t>
              </a:r>
            </a:p>
            <a:p>
              <a:pPr algn="r"/>
              <a:r>
                <a:rPr lang="en-US" sz="1600" dirty="0">
                  <a:solidFill>
                    <a:srgbClr val="FF0000"/>
                  </a:solidFill>
                </a:rPr>
                <a:t>34</a:t>
              </a:r>
            </a:p>
            <a:p>
              <a:pPr algn="r"/>
              <a:r>
                <a:rPr lang="en-US" sz="1600" dirty="0">
                  <a:solidFill>
                    <a:srgbClr val="FF0000"/>
                  </a:solidFill>
                </a:rPr>
                <a:t>35</a:t>
              </a:r>
            </a:p>
            <a:p>
              <a:pPr algn="r"/>
              <a:r>
                <a:rPr lang="en-US" sz="1600" dirty="0">
                  <a:solidFill>
                    <a:srgbClr val="FF0000"/>
                  </a:solidFill>
                </a:rPr>
                <a:t>36</a:t>
              </a:r>
            </a:p>
            <a:p>
              <a:pPr algn="r"/>
              <a:r>
                <a:rPr lang="en-US" sz="1600" dirty="0">
                  <a:solidFill>
                    <a:srgbClr val="FF0000"/>
                  </a:solidFill>
                </a:rPr>
                <a:t>37</a:t>
              </a:r>
            </a:p>
            <a:p>
              <a:pPr algn="r"/>
              <a:r>
                <a:rPr lang="en-US" sz="1600" dirty="0">
                  <a:solidFill>
                    <a:srgbClr val="FF0000"/>
                  </a:solidFill>
                </a:rPr>
                <a:t>38</a:t>
              </a:r>
            </a:p>
            <a:p>
              <a:pPr algn="r"/>
              <a:r>
                <a:rPr lang="en-US" sz="1600" dirty="0">
                  <a:solidFill>
                    <a:srgbClr val="FF0000"/>
                  </a:solidFill>
                </a:rPr>
                <a:t>39</a:t>
              </a:r>
            </a:p>
            <a:p>
              <a:pPr algn="r"/>
              <a:r>
                <a:rPr lang="en-US" sz="1600" dirty="0">
                  <a:solidFill>
                    <a:srgbClr val="FF0000"/>
                  </a:solidFill>
                </a:rPr>
                <a:t>40</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285</a:t>
            </a:fld>
            <a:endParaRPr lang="en-US"/>
          </a:p>
        </p:txBody>
      </p:sp>
      <p:sp>
        <p:nvSpPr>
          <p:cNvPr id="2" name="Rectangle 1"/>
          <p:cNvSpPr/>
          <p:nvPr/>
        </p:nvSpPr>
        <p:spPr>
          <a:xfrm>
            <a:off x="683568" y="1988840"/>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3568" y="2996952"/>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3568" y="3933056"/>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3568" y="4941168"/>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3568" y="5661248"/>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64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11" grpId="0" animBg="1"/>
      <p:bldP spid="12" grpId="0" animBg="1"/>
      <p:bldP spid="13" grpId="0" animBg="1"/>
      <p:bldP spid="14"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251521" y="2708920"/>
            <a:ext cx="864096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 </a:t>
            </a:r>
            <a:r>
              <a:rPr lang="en-US" sz="5400" dirty="0">
                <a:solidFill>
                  <a:srgbClr val="CC0000"/>
                </a:solidFill>
                <a:latin typeface="Batang" pitchFamily="18" charset="-127"/>
              </a:rPr>
              <a:t>Control Structures II</a:t>
            </a:r>
            <a:endParaRPr lang="en-US" sz="5400" dirty="0">
              <a:solidFill>
                <a:srgbClr val="C00000"/>
              </a:solidFill>
            </a:endParaRP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Rectangle 5"/>
          <p:cNvSpPr/>
          <p:nvPr/>
        </p:nvSpPr>
        <p:spPr>
          <a:xfrm>
            <a:off x="3286116" y="3861048"/>
            <a:ext cx="5606364"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rgbClr val="00B0F0"/>
                </a:solidFill>
              </a:rPr>
              <a:t>Counter control loop</a:t>
            </a:r>
          </a:p>
        </p:txBody>
      </p:sp>
      <p:sp>
        <p:nvSpPr>
          <p:cNvPr id="2" name="Slide Number Placeholder 1"/>
          <p:cNvSpPr>
            <a:spLocks noGrp="1"/>
          </p:cNvSpPr>
          <p:nvPr>
            <p:ph type="sldNum" sz="quarter" idx="12"/>
          </p:nvPr>
        </p:nvSpPr>
        <p:spPr/>
        <p:txBody>
          <a:bodyPr/>
          <a:lstStyle/>
          <a:p>
            <a:fld id="{FD4BB103-5552-42C6-A7B5-096385679365}" type="slidenum">
              <a:rPr lang="en-US" smtClean="0"/>
              <a:pPr/>
              <a:t>286</a:t>
            </a:fld>
            <a:endParaRPr lang="en-US"/>
          </a:p>
        </p:txBody>
      </p:sp>
    </p:spTree>
    <p:extLst>
      <p:ext uri="{BB962C8B-B14F-4D97-AF65-F5344CB8AC3E}">
        <p14:creationId xmlns:p14="http://schemas.microsoft.com/office/powerpoint/2010/main" val="22831703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normAutofit fontScale="92500" lnSpcReduction="10000"/>
          </a:bodyPr>
          <a:lstStyle/>
          <a:p>
            <a:fld id="{125A1C68-F048-4C66-8544-2D3BD35A5879}" type="slidenum">
              <a:rPr lang="en-US" smtClean="0"/>
              <a:pPr/>
              <a:t>287</a:t>
            </a:fld>
            <a:endParaRPr lang="en-US"/>
          </a:p>
        </p:txBody>
      </p:sp>
      <p:cxnSp>
        <p:nvCxnSpPr>
          <p:cNvPr id="9" name="Straight Connector 8"/>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sz="2400" dirty="0">
                <a:latin typeface="Tahoma" charset="0"/>
                <a:cs typeface="Arial" charset="0"/>
              </a:rPr>
              <a:t>1. Counter control Loop</a:t>
            </a:r>
          </a:p>
          <a:p>
            <a:pPr marL="713232" lvl="1" indent="-457200">
              <a:lnSpc>
                <a:spcPct val="90000"/>
              </a:lnSpc>
              <a:spcBef>
                <a:spcPts val="1200"/>
              </a:spcBef>
              <a:spcAft>
                <a:spcPts val="600"/>
              </a:spcAft>
              <a:buAutoNum type="arabicPeriod"/>
            </a:pPr>
            <a:r>
              <a:rPr lang="en-US" sz="2000" dirty="0">
                <a:solidFill>
                  <a:srgbClr val="0000FF"/>
                </a:solidFill>
                <a:latin typeface="Tahoma" charset="0"/>
                <a:cs typeface="Arial" charset="0"/>
              </a:rPr>
              <a:t>While</a:t>
            </a:r>
          </a:p>
          <a:p>
            <a:pPr marL="713232" lvl="1" indent="-457200">
              <a:lnSpc>
                <a:spcPct val="90000"/>
              </a:lnSpc>
              <a:spcBef>
                <a:spcPts val="1200"/>
              </a:spcBef>
              <a:spcAft>
                <a:spcPts val="600"/>
              </a:spcAft>
              <a:buAutoNum type="arabicPeriod"/>
            </a:pPr>
            <a:r>
              <a:rPr lang="en-US" sz="2000" dirty="0">
                <a:solidFill>
                  <a:srgbClr val="0000FF"/>
                </a:solidFill>
                <a:latin typeface="Tahoma" charset="0"/>
                <a:cs typeface="Arial" charset="0"/>
              </a:rPr>
              <a:t>For</a:t>
            </a:r>
          </a:p>
          <a:p>
            <a:pPr marL="0" indent="0">
              <a:lnSpc>
                <a:spcPct val="90000"/>
              </a:lnSpc>
              <a:spcBef>
                <a:spcPts val="1200"/>
              </a:spcBef>
              <a:spcAft>
                <a:spcPts val="600"/>
              </a:spcAft>
              <a:buNone/>
            </a:pPr>
            <a:r>
              <a:rPr lang="en-US" sz="2400" dirty="0">
                <a:latin typeface="Tahoma" charset="0"/>
                <a:cs typeface="Arial" charset="0"/>
              </a:rPr>
              <a:t>2. </a:t>
            </a:r>
            <a:r>
              <a:rPr lang="en-US" sz="2400">
                <a:latin typeface="Tahoma" pitchFamily="34" charset="0"/>
                <a:ea typeface="Tahoma" pitchFamily="34" charset="0"/>
                <a:cs typeface="Tahoma" pitchFamily="34" charset="0"/>
              </a:rPr>
              <a:t>Sentinel control </a:t>
            </a:r>
            <a:r>
              <a:rPr lang="en-US" sz="2400" dirty="0">
                <a:latin typeface="Tahoma" pitchFamily="34" charset="0"/>
                <a:ea typeface="Tahoma" pitchFamily="34" charset="0"/>
                <a:cs typeface="Tahoma" pitchFamily="34" charset="0"/>
              </a:rPr>
              <a:t>loop</a:t>
            </a:r>
          </a:p>
          <a:p>
            <a:pPr marL="0" indent="0">
              <a:lnSpc>
                <a:spcPct val="90000"/>
              </a:lnSpc>
              <a:spcBef>
                <a:spcPts val="1200"/>
              </a:spcBef>
              <a:spcAft>
                <a:spcPts val="600"/>
              </a:spcAft>
              <a:buNone/>
            </a:pPr>
            <a:r>
              <a:rPr lang="en-US" sz="2400" dirty="0">
                <a:latin typeface="Tahoma" charset="0"/>
                <a:cs typeface="Arial" charset="0"/>
              </a:rPr>
              <a:t>3. Flag control loop</a:t>
            </a:r>
          </a:p>
          <a:p>
            <a:pPr marL="0" indent="0">
              <a:lnSpc>
                <a:spcPct val="90000"/>
              </a:lnSpc>
              <a:spcBef>
                <a:spcPts val="1200"/>
              </a:spcBef>
              <a:spcAft>
                <a:spcPts val="600"/>
              </a:spcAft>
              <a:buNone/>
            </a:pPr>
            <a:r>
              <a:rPr lang="en-US" sz="2400" dirty="0">
                <a:latin typeface="Tahoma" charset="0"/>
                <a:cs typeface="Arial" charset="0"/>
              </a:rPr>
              <a:t>4. do … while loop</a:t>
            </a:r>
          </a:p>
          <a:p>
            <a:pPr marL="0" indent="0">
              <a:lnSpc>
                <a:spcPct val="90000"/>
              </a:lnSpc>
              <a:spcBef>
                <a:spcPts val="1200"/>
              </a:spcBef>
              <a:spcAft>
                <a:spcPts val="600"/>
              </a:spcAft>
              <a:buNone/>
            </a:pPr>
            <a:r>
              <a:rPr lang="en-US" sz="2400" dirty="0">
                <a:latin typeface="Tahoma" charset="0"/>
                <a:cs typeface="Arial" charset="0"/>
              </a:rPr>
              <a:t>5. Break and continue</a:t>
            </a:r>
          </a:p>
          <a:p>
            <a:pPr marL="0" indent="0">
              <a:lnSpc>
                <a:spcPct val="90000"/>
              </a:lnSpc>
              <a:spcBef>
                <a:spcPts val="1200"/>
              </a:spcBef>
              <a:spcAft>
                <a:spcPts val="600"/>
              </a:spcAft>
              <a:buNone/>
            </a:pPr>
            <a:r>
              <a:rPr lang="en-US" sz="2400" dirty="0">
                <a:latin typeface="Tahoma" charset="0"/>
                <a:cs typeface="Arial" charset="0"/>
              </a:rPr>
              <a:t>6. Nested loop</a:t>
            </a:r>
            <a:r>
              <a:rPr lang="en-US" sz="2400" dirty="0">
                <a:solidFill>
                  <a:srgbClr val="0000FF"/>
                </a:solidFill>
                <a:latin typeface="Tahoma" charset="0"/>
                <a:cs typeface="Arial" charset="0"/>
              </a:rPr>
              <a:t>	 </a:t>
            </a:r>
          </a:p>
        </p:txBody>
      </p:sp>
      <p:sp>
        <p:nvSpPr>
          <p:cNvPr id="10"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Tree>
    <p:custDataLst>
      <p:tags r:id="rId1"/>
    </p:custDataLst>
    <p:extLst>
      <p:ext uri="{BB962C8B-B14F-4D97-AF65-F5344CB8AC3E}">
        <p14:creationId xmlns:p14="http://schemas.microsoft.com/office/powerpoint/2010/main" val="40466886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876630"/>
          </a:xfrm>
        </p:spPr>
        <p:txBody>
          <a:bodyPr>
            <a:normAutofit/>
          </a:bodyPr>
          <a:lstStyle/>
          <a:p>
            <a:r>
              <a:rPr lang="en-US" dirty="0"/>
              <a:t>There are many situations in which the same statements need to be executed several times.</a:t>
            </a:r>
          </a:p>
          <a:p>
            <a:r>
              <a:rPr lang="en-US" dirty="0"/>
              <a:t>Example:</a:t>
            </a:r>
          </a:p>
          <a:p>
            <a:pPr lvl="1"/>
            <a:r>
              <a:rPr lang="en-US" dirty="0"/>
              <a:t>The sum of numbers from 1 to 100</a:t>
            </a:r>
          </a:p>
          <a:p>
            <a:pPr lvl="2"/>
            <a:r>
              <a:rPr lang="en-US" dirty="0">
                <a:solidFill>
                  <a:srgbClr val="0000FF"/>
                </a:solidFill>
              </a:rPr>
              <a:t>1+2+3+4……+100</a:t>
            </a:r>
          </a:p>
          <a:p>
            <a:pPr lvl="1"/>
            <a:r>
              <a:rPr lang="en-US" dirty="0"/>
              <a:t>Reading grades for 50 students</a:t>
            </a:r>
          </a:p>
          <a:p>
            <a:pPr lvl="2"/>
            <a:r>
              <a:rPr lang="en-US" dirty="0">
                <a:solidFill>
                  <a:srgbClr val="0000FF"/>
                </a:solidFill>
              </a:rPr>
              <a:t>Read grad of student and repeat the operation 50 times</a:t>
            </a:r>
          </a:p>
          <a:p>
            <a:pPr lvl="1"/>
            <a:r>
              <a:rPr lang="en-US" dirty="0"/>
              <a:t>Entering the prices of 200 items</a:t>
            </a:r>
          </a:p>
          <a:p>
            <a:pPr lvl="2"/>
            <a:r>
              <a:rPr lang="en-US" dirty="0">
                <a:solidFill>
                  <a:srgbClr val="0000FF"/>
                </a:solidFill>
              </a:rPr>
              <a:t>Read the price of an item and repeat the operation 200 times</a:t>
            </a:r>
          </a:p>
        </p:txBody>
      </p:sp>
      <p:sp>
        <p:nvSpPr>
          <p:cNvPr id="3" name="Slide Number Placeholder 2"/>
          <p:cNvSpPr>
            <a:spLocks noGrp="1"/>
          </p:cNvSpPr>
          <p:nvPr>
            <p:ph type="sldNum" sz="quarter" idx="12"/>
          </p:nvPr>
        </p:nvSpPr>
        <p:spPr/>
        <p:txBody>
          <a:bodyPr/>
          <a:lstStyle/>
          <a:p>
            <a:fld id="{FD4BB103-5552-42C6-A7B5-096385679365}" type="slidenum">
              <a:rPr lang="en-US" smtClean="0"/>
              <a:pPr/>
              <a:t>288</a:t>
            </a:fld>
            <a:endParaRPr lang="en-US"/>
          </a:p>
        </p:txBody>
      </p:sp>
      <p:sp>
        <p:nvSpPr>
          <p:cNvPr id="4" name="Title 3"/>
          <p:cNvSpPr>
            <a:spLocks noGrp="1"/>
          </p:cNvSpPr>
          <p:nvPr>
            <p:ph type="title"/>
          </p:nvPr>
        </p:nvSpPr>
        <p:spPr>
          <a:xfrm>
            <a:off x="428596" y="214290"/>
            <a:ext cx="8229600" cy="1143000"/>
          </a:xfrm>
        </p:spPr>
        <p:txBody>
          <a:bodyPr/>
          <a:lstStyle/>
          <a:p>
            <a:r>
              <a:rPr lang="en-US" dirty="0"/>
              <a:t>Why do we need loop ?</a:t>
            </a:r>
          </a:p>
        </p:txBody>
      </p:sp>
      <p:cxnSp>
        <p:nvCxnSpPr>
          <p:cNvPr id="5" name="Straight Connector 4"/>
          <p:cNvCxnSpPr/>
          <p:nvPr/>
        </p:nvCxnSpPr>
        <p:spPr>
          <a:xfrm>
            <a:off x="0" y="1071546"/>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D4BB103-5552-42C6-A7B5-096385679365}" type="slidenum">
              <a:rPr lang="en-US" smtClean="0"/>
              <a:pPr/>
              <a:t>289</a:t>
            </a:fld>
            <a:endParaRPr lang="en-US"/>
          </a:p>
        </p:txBody>
      </p:sp>
      <p:sp>
        <p:nvSpPr>
          <p:cNvPr id="4" name="Title 3"/>
          <p:cNvSpPr>
            <a:spLocks noGrp="1"/>
          </p:cNvSpPr>
          <p:nvPr>
            <p:ph type="title"/>
          </p:nvPr>
        </p:nvSpPr>
        <p:spPr>
          <a:xfrm>
            <a:off x="500034" y="0"/>
            <a:ext cx="8229600" cy="1143000"/>
          </a:xfrm>
        </p:spPr>
        <p:txBody>
          <a:bodyPr/>
          <a:lstStyle/>
          <a:p>
            <a:r>
              <a:rPr lang="en-US" dirty="0"/>
              <a:t>Repetition concept</a:t>
            </a:r>
          </a:p>
        </p:txBody>
      </p:sp>
      <p:pic>
        <p:nvPicPr>
          <p:cNvPr id="5" name="Content Placeholder 4" descr="Fig05-01"/>
          <p:cNvPicPr>
            <a:picLocks noGrp="1" noChangeAspect="1" noChangeArrowheads="1"/>
          </p:cNvPicPr>
          <p:nvPr>
            <p:ph idx="1"/>
          </p:nvPr>
        </p:nvPicPr>
        <p:blipFill>
          <a:blip r:embed="rId2"/>
          <a:srcRect l="25073" r="23606" b="16322"/>
          <a:stretch>
            <a:fillRect/>
          </a:stretch>
        </p:blipFill>
        <p:spPr>
          <a:xfrm>
            <a:off x="1714480" y="4725144"/>
            <a:ext cx="5857916" cy="1847128"/>
          </a:xfrm>
          <a:noFill/>
          <a:ln>
            <a:solidFill>
              <a:schemeClr val="bg2">
                <a:lumMod val="50000"/>
              </a:schemeClr>
            </a:solidFill>
          </a:ln>
        </p:spPr>
      </p:pic>
      <p:sp>
        <p:nvSpPr>
          <p:cNvPr id="6" name="TextBox 5"/>
          <p:cNvSpPr txBox="1"/>
          <p:nvPr/>
        </p:nvSpPr>
        <p:spPr>
          <a:xfrm>
            <a:off x="142844" y="1071546"/>
            <a:ext cx="8640960" cy="341632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400" dirty="0">
                <a:latin typeface="Tahoma" panose="020B0604030504040204" pitchFamily="34" charset="0"/>
                <a:ea typeface="Tahoma" panose="020B0604030504040204" pitchFamily="34" charset="0"/>
                <a:cs typeface="Tahoma" panose="020B0604030504040204" pitchFamily="34" charset="0"/>
              </a:rPr>
              <a:t>The simple idea </a:t>
            </a:r>
            <a:r>
              <a:rPr lang="en-US" sz="2400">
                <a:latin typeface="Tahoma" panose="020B0604030504040204" pitchFamily="34" charset="0"/>
                <a:ea typeface="Tahoma" panose="020B0604030504040204" pitchFamily="34" charset="0"/>
                <a:cs typeface="Tahoma" panose="020B0604030504040204" pitchFamily="34" charset="0"/>
              </a:rPr>
              <a:t>behind repetition or Looping </a:t>
            </a:r>
            <a:r>
              <a:rPr lang="en-US" sz="2400" dirty="0">
                <a:latin typeface="Tahoma" panose="020B0604030504040204" pitchFamily="34" charset="0"/>
                <a:ea typeface="Tahoma" panose="020B0604030504040204" pitchFamily="34" charset="0"/>
                <a:cs typeface="Tahoma" panose="020B0604030504040204" pitchFamily="34" charset="0"/>
              </a:rPr>
              <a:t>is repeating..</a:t>
            </a:r>
          </a:p>
          <a:p>
            <a:pPr marL="342900" indent="-342900">
              <a:buClr>
                <a:srgbClr val="FF0000"/>
              </a:buClr>
              <a:buFont typeface="Wingdings" panose="05000000000000000000" pitchFamily="2" charset="2"/>
              <a:buChar char="Ø"/>
            </a:pPr>
            <a:r>
              <a:rPr lang="en-US" sz="2400" dirty="0">
                <a:latin typeface="Tahoma" panose="020B0604030504040204" pitchFamily="34" charset="0"/>
                <a:ea typeface="Tahoma" panose="020B0604030504040204" pitchFamily="34" charset="0"/>
                <a:cs typeface="Tahoma" panose="020B0604030504040204" pitchFamily="34" charset="0"/>
              </a:rPr>
              <a:t>There are some parts of the code that will be repeated several times.</a:t>
            </a:r>
          </a:p>
          <a:p>
            <a:pPr marL="342900" indent="-342900">
              <a:buClr>
                <a:srgbClr val="FF0000"/>
              </a:buClr>
              <a:buFont typeface="Wingdings" panose="05000000000000000000" pitchFamily="2" charset="2"/>
              <a:buChar char="Ø"/>
            </a:pPr>
            <a:r>
              <a:rPr lang="en-US" sz="2400" dirty="0">
                <a:latin typeface="Tahoma" panose="020B0604030504040204" pitchFamily="34" charset="0"/>
                <a:ea typeface="Tahoma" panose="020B0604030504040204" pitchFamily="34" charset="0"/>
                <a:cs typeface="Tahoma" panose="020B0604030504040204" pitchFamily="34" charset="0"/>
              </a:rPr>
              <a:t>The repetition or Looping need </a:t>
            </a:r>
            <a:r>
              <a:rPr lang="en-US" sz="2400" b="1" dirty="0">
                <a:latin typeface="Tahoma" panose="020B0604030504040204" pitchFamily="34" charset="0"/>
                <a:ea typeface="Tahoma" panose="020B0604030504040204" pitchFamily="34" charset="0"/>
                <a:cs typeface="Tahoma" panose="020B0604030504040204" pitchFamily="34" charset="0"/>
              </a:rPr>
              <a:t>3 Key elements </a:t>
            </a:r>
            <a:r>
              <a:rPr lang="en-US" sz="2400" dirty="0">
                <a:latin typeface="Tahoma" panose="020B0604030504040204" pitchFamily="34" charset="0"/>
                <a:ea typeface="Tahoma" panose="020B0604030504040204" pitchFamily="34" charset="0"/>
                <a:cs typeface="Tahoma" panose="020B0604030504040204" pitchFamily="34" charset="0"/>
              </a:rPr>
              <a:t> to work correctly :</a:t>
            </a:r>
          </a:p>
          <a:p>
            <a:pPr marL="342900" indent="-342900">
              <a:buClr>
                <a:srgbClr val="FF0000"/>
              </a:buClr>
              <a:buFontTx/>
              <a:buChar char="-"/>
            </a:pPr>
            <a:r>
              <a:rPr lang="en-US" sz="2400" b="1" dirty="0">
                <a:solidFill>
                  <a:srgbClr val="0000FF"/>
                </a:solidFill>
                <a:latin typeface="Tahoma" panose="020B0604030504040204" pitchFamily="34" charset="0"/>
                <a:ea typeface="Tahoma" panose="020B0604030504040204" pitchFamily="34" charset="0"/>
                <a:cs typeface="Tahoma" panose="020B0604030504040204" pitchFamily="34" charset="0"/>
              </a:rPr>
              <a:t>Counter :</a:t>
            </a:r>
            <a:r>
              <a:rPr lang="en-US" sz="2400" dirty="0">
                <a:latin typeface="Tahoma" panose="020B0604030504040204" pitchFamily="34" charset="0"/>
                <a:ea typeface="Tahoma" panose="020B0604030504040204" pitchFamily="34" charset="0"/>
                <a:cs typeface="Tahoma" panose="020B0604030504040204" pitchFamily="34" charset="0"/>
              </a:rPr>
              <a:t> to count how many times the loop was executed</a:t>
            </a:r>
          </a:p>
          <a:p>
            <a:pPr marL="342900" indent="-342900">
              <a:buClr>
                <a:srgbClr val="FF0000"/>
              </a:buClr>
              <a:buFontTx/>
              <a:buChar char="-"/>
            </a:pPr>
            <a:r>
              <a:rPr lang="en-US" sz="2400" b="1" dirty="0">
                <a:solidFill>
                  <a:srgbClr val="0000FF"/>
                </a:solidFill>
                <a:latin typeface="Tahoma" panose="020B0604030504040204" pitchFamily="34" charset="0"/>
                <a:ea typeface="Tahoma" panose="020B0604030504040204" pitchFamily="34" charset="0"/>
                <a:cs typeface="Tahoma" panose="020B0604030504040204" pitchFamily="34" charset="0"/>
              </a:rPr>
              <a:t>Condition :</a:t>
            </a:r>
            <a:r>
              <a:rPr lang="en-US" sz="2400" dirty="0">
                <a:latin typeface="Tahoma" panose="020B0604030504040204" pitchFamily="34" charset="0"/>
                <a:ea typeface="Tahoma" panose="020B0604030504040204" pitchFamily="34" charset="0"/>
                <a:cs typeface="Tahoma" panose="020B0604030504040204" pitchFamily="34" charset="0"/>
              </a:rPr>
              <a:t> to test if the counter reached the desired number of loops / or a specific value</a:t>
            </a:r>
          </a:p>
          <a:p>
            <a:pPr marL="342900" indent="-342900">
              <a:buClr>
                <a:srgbClr val="FF0000"/>
              </a:buClr>
              <a:buFontTx/>
              <a:buChar char="-"/>
            </a:pPr>
            <a:r>
              <a:rPr lang="en-US" sz="2400" b="1" dirty="0">
                <a:solidFill>
                  <a:srgbClr val="0000FF"/>
                </a:solidFill>
                <a:latin typeface="Tahoma" panose="020B0604030504040204" pitchFamily="34" charset="0"/>
                <a:ea typeface="Tahoma" panose="020B0604030504040204" pitchFamily="34" charset="0"/>
                <a:cs typeface="Tahoma" panose="020B0604030504040204" pitchFamily="34" charset="0"/>
              </a:rPr>
              <a:t>Update</a:t>
            </a: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 to update the counter</a:t>
            </a:r>
          </a:p>
        </p:txBody>
      </p:sp>
      <p:cxnSp>
        <p:nvCxnSpPr>
          <p:cNvPr id="7" name="Straight Connector 6"/>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1" name="Text Box 3"/>
          <p:cNvSpPr txBox="1">
            <a:spLocks noChangeArrowheads="1"/>
          </p:cNvSpPr>
          <p:nvPr/>
        </p:nvSpPr>
        <p:spPr bwMode="auto">
          <a:xfrm>
            <a:off x="685800" y="1052736"/>
            <a:ext cx="4103688" cy="6985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spcBef>
                <a:spcPct val="50000"/>
              </a:spcBef>
            </a:pPr>
            <a:r>
              <a:rPr lang="en-US" sz="3600" dirty="0">
                <a:solidFill>
                  <a:schemeClr val="tx1"/>
                </a:solidFill>
                <a:effectLst/>
                <a:latin typeface="Times New Roman" pitchFamily="18" charset="0"/>
                <a:cs typeface="Times New Roman" pitchFamily="18" charset="0"/>
              </a:rPr>
              <a:t>Problem Definition</a:t>
            </a:r>
          </a:p>
        </p:txBody>
      </p:sp>
      <p:sp>
        <p:nvSpPr>
          <p:cNvPr id="222212" name="Text Box 4"/>
          <p:cNvSpPr txBox="1">
            <a:spLocks noChangeArrowheads="1"/>
          </p:cNvSpPr>
          <p:nvPr/>
        </p:nvSpPr>
        <p:spPr bwMode="auto">
          <a:xfrm>
            <a:off x="685800" y="2276698"/>
            <a:ext cx="4103688" cy="6985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spcBef>
                <a:spcPct val="50000"/>
              </a:spcBef>
            </a:pPr>
            <a:r>
              <a:rPr lang="en-US" sz="3600" dirty="0">
                <a:solidFill>
                  <a:schemeClr val="tx1"/>
                </a:solidFill>
                <a:effectLst/>
                <a:latin typeface="Times New Roman" pitchFamily="18" charset="0"/>
                <a:cs typeface="Times New Roman" pitchFamily="18" charset="0"/>
              </a:rPr>
              <a:t>Problem Analysis</a:t>
            </a:r>
          </a:p>
        </p:txBody>
      </p:sp>
      <p:sp>
        <p:nvSpPr>
          <p:cNvPr id="222213" name="Text Box 5"/>
          <p:cNvSpPr txBox="1">
            <a:spLocks noChangeArrowheads="1"/>
          </p:cNvSpPr>
          <p:nvPr/>
        </p:nvSpPr>
        <p:spPr bwMode="auto">
          <a:xfrm>
            <a:off x="685800" y="3502248"/>
            <a:ext cx="4103688" cy="646331"/>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spcBef>
                <a:spcPct val="50000"/>
              </a:spcBef>
            </a:pPr>
            <a:r>
              <a:rPr lang="en-US" sz="3600" dirty="0">
                <a:solidFill>
                  <a:schemeClr val="bg1"/>
                </a:solidFill>
                <a:effectLst/>
                <a:latin typeface="Times New Roman" pitchFamily="18" charset="0"/>
                <a:cs typeface="Times New Roman" pitchFamily="18" charset="0"/>
              </a:rPr>
              <a:t>Solution Design</a:t>
            </a:r>
          </a:p>
        </p:txBody>
      </p:sp>
      <p:sp>
        <p:nvSpPr>
          <p:cNvPr id="222214" name="Text Box 6"/>
          <p:cNvSpPr txBox="1">
            <a:spLocks noChangeArrowheads="1"/>
          </p:cNvSpPr>
          <p:nvPr/>
        </p:nvSpPr>
        <p:spPr bwMode="auto">
          <a:xfrm>
            <a:off x="1081460" y="4221386"/>
            <a:ext cx="3312368" cy="1609725"/>
          </a:xfrm>
          <a:prstGeom prst="rect">
            <a:avLst/>
          </a:prstGeom>
          <a:solidFill>
            <a:schemeClr val="bg2"/>
          </a:solidFill>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spcBef>
                <a:spcPct val="50000"/>
              </a:spcBef>
            </a:pPr>
            <a:r>
              <a:rPr lang="en-US" sz="2400" dirty="0">
                <a:solidFill>
                  <a:schemeClr val="tx1"/>
                </a:solidFill>
                <a:effectLst/>
                <a:latin typeface="Times New Roman" pitchFamily="18" charset="0"/>
                <a:cs typeface="Times New Roman" pitchFamily="18" charset="0"/>
              </a:rPr>
              <a:t>Design a solution for the problem by writing an </a:t>
            </a:r>
            <a:r>
              <a:rPr lang="en-US" sz="2400" dirty="0">
                <a:solidFill>
                  <a:srgbClr val="FF0000"/>
                </a:solidFill>
                <a:effectLst/>
                <a:latin typeface="Times New Roman" pitchFamily="18" charset="0"/>
                <a:cs typeface="Times New Roman" pitchFamily="18" charset="0"/>
              </a:rPr>
              <a:t>algorithm </a:t>
            </a:r>
            <a:r>
              <a:rPr lang="en-US" sz="2400" dirty="0">
                <a:solidFill>
                  <a:schemeClr val="tx1"/>
                </a:solidFill>
                <a:effectLst/>
                <a:latin typeface="Times New Roman" pitchFamily="18" charset="0"/>
                <a:cs typeface="Times New Roman" pitchFamily="18" charset="0"/>
              </a:rPr>
              <a:t>or drawing a </a:t>
            </a:r>
            <a:r>
              <a:rPr lang="en-US" sz="2400" dirty="0">
                <a:solidFill>
                  <a:srgbClr val="FF0000"/>
                </a:solidFill>
                <a:effectLst/>
                <a:latin typeface="Times New Roman" pitchFamily="18" charset="0"/>
                <a:cs typeface="Times New Roman" pitchFamily="18" charset="0"/>
              </a:rPr>
              <a:t>flowchart</a:t>
            </a:r>
          </a:p>
        </p:txBody>
      </p:sp>
      <p:sp>
        <p:nvSpPr>
          <p:cNvPr id="222217" name="AutoShape 9"/>
          <p:cNvSpPr>
            <a:spLocks noChangeArrowheads="1"/>
          </p:cNvSpPr>
          <p:nvPr/>
        </p:nvSpPr>
        <p:spPr bwMode="auto">
          <a:xfrm>
            <a:off x="6229350" y="1557561"/>
            <a:ext cx="2449513" cy="1223962"/>
          </a:xfrm>
          <a:prstGeom prst="flowChartAlternateProcess">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rtl="1"/>
            <a:r>
              <a:rPr lang="en-US" sz="3200" dirty="0">
                <a:solidFill>
                  <a:schemeClr val="bg1"/>
                </a:solidFill>
                <a:effectLst/>
                <a:latin typeface="Arial" charset="0"/>
                <a:cs typeface="Arial" charset="0"/>
              </a:rPr>
              <a:t>Algorithm</a:t>
            </a:r>
          </a:p>
        </p:txBody>
      </p:sp>
      <p:sp>
        <p:nvSpPr>
          <p:cNvPr id="222218" name="AutoShape 10"/>
          <p:cNvSpPr>
            <a:spLocks noChangeArrowheads="1"/>
          </p:cNvSpPr>
          <p:nvPr/>
        </p:nvSpPr>
        <p:spPr bwMode="auto">
          <a:xfrm>
            <a:off x="6229350" y="4365848"/>
            <a:ext cx="2665413" cy="1223963"/>
          </a:xfrm>
          <a:prstGeom prst="flowChartAlternateProcess">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sz="3200" dirty="0">
                <a:solidFill>
                  <a:schemeClr val="bg1"/>
                </a:solidFill>
                <a:effectLst/>
                <a:latin typeface="Arial" charset="0"/>
                <a:cs typeface="Arial" charset="0"/>
              </a:rPr>
              <a:t>Flowchart</a:t>
            </a:r>
          </a:p>
        </p:txBody>
      </p:sp>
      <p:sp>
        <p:nvSpPr>
          <p:cNvPr id="16" name="Slide Number Placeholder 15"/>
          <p:cNvSpPr>
            <a:spLocks noGrp="1"/>
          </p:cNvSpPr>
          <p:nvPr>
            <p:ph type="sldNum" sz="quarter" idx="12"/>
          </p:nvPr>
        </p:nvSpPr>
        <p:spPr/>
        <p:txBody>
          <a:bodyPr>
            <a:normAutofit/>
          </a:bodyPr>
          <a:lstStyle/>
          <a:p>
            <a:fld id="{125A1C68-F048-4C66-8544-2D3BD35A5879}" type="slidenum">
              <a:rPr lang="en-US" smtClean="0"/>
              <a:pPr/>
              <a:t>29</a:t>
            </a:fld>
            <a:endParaRPr lang="en-US"/>
          </a:p>
        </p:txBody>
      </p:sp>
      <p:cxnSp>
        <p:nvCxnSpPr>
          <p:cNvPr id="18" name="Straight Connector 17"/>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222213" idx="3"/>
          </p:cNvCxnSpPr>
          <p:nvPr/>
        </p:nvCxnSpPr>
        <p:spPr>
          <a:xfrm>
            <a:off x="4789488" y="3825414"/>
            <a:ext cx="502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292080" y="2169542"/>
            <a:ext cx="0" cy="1681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22217" idx="1"/>
          </p:cNvCxnSpPr>
          <p:nvPr/>
        </p:nvCxnSpPr>
        <p:spPr>
          <a:xfrm flipH="1">
            <a:off x="5292080" y="2169542"/>
            <a:ext cx="937270" cy="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22218" idx="1"/>
          </p:cNvCxnSpPr>
          <p:nvPr/>
        </p:nvCxnSpPr>
        <p:spPr>
          <a:xfrm flipH="1">
            <a:off x="5292080" y="4977830"/>
            <a:ext cx="937270" cy="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92080" y="3851498"/>
            <a:ext cx="0" cy="11263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22211" idx="2"/>
            <a:endCxn id="222212" idx="0"/>
          </p:cNvCxnSpPr>
          <p:nvPr/>
        </p:nvCxnSpPr>
        <p:spPr>
          <a:xfrm>
            <a:off x="2737644" y="1751236"/>
            <a:ext cx="0" cy="52546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22212" idx="2"/>
            <a:endCxn id="222213" idx="0"/>
          </p:cNvCxnSpPr>
          <p:nvPr/>
        </p:nvCxnSpPr>
        <p:spPr>
          <a:xfrm>
            <a:off x="2737644" y="2975198"/>
            <a:ext cx="0" cy="5270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251520" y="103822"/>
            <a:ext cx="8585448"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 Solution Design</a:t>
            </a:r>
            <a:endParaRPr lang="en-US" sz="4000" b="0" dirty="0">
              <a:solidFill>
                <a:schemeClr val="accent2"/>
              </a:solidFill>
              <a:latin typeface="Tahoma" charset="0"/>
              <a:cs typeface="Arial" charset="0"/>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2211"/>
                                        </p:tgtEl>
                                        <p:attrNameLst>
                                          <p:attrName>style.visibility</p:attrName>
                                        </p:attrNameLst>
                                      </p:cBhvr>
                                      <p:to>
                                        <p:strVal val="visible"/>
                                      </p:to>
                                    </p:set>
                                    <p:animEffect transition="in" filter="wipe(up)">
                                      <p:cBhvr>
                                        <p:cTn id="7" dur="500"/>
                                        <p:tgtEl>
                                          <p:spTgt spid="2222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2212"/>
                                        </p:tgtEl>
                                        <p:attrNameLst>
                                          <p:attrName>style.visibility</p:attrName>
                                        </p:attrNameLst>
                                      </p:cBhvr>
                                      <p:to>
                                        <p:strVal val="visible"/>
                                      </p:to>
                                    </p:set>
                                    <p:animEffect transition="in" filter="wipe(up)">
                                      <p:cBhvr>
                                        <p:cTn id="15" dur="500"/>
                                        <p:tgtEl>
                                          <p:spTgt spid="22221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22213"/>
                                        </p:tgtEl>
                                        <p:attrNameLst>
                                          <p:attrName>style.visibility</p:attrName>
                                        </p:attrNameLst>
                                      </p:cBhvr>
                                      <p:to>
                                        <p:strVal val="visible"/>
                                      </p:to>
                                    </p:set>
                                    <p:animEffect transition="in" filter="wipe(up)">
                                      <p:cBhvr>
                                        <p:cTn id="23" dur="500"/>
                                        <p:tgtEl>
                                          <p:spTgt spid="22221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22214"/>
                                        </p:tgtEl>
                                        <p:attrNameLst>
                                          <p:attrName>style.visibility</p:attrName>
                                        </p:attrNameLst>
                                      </p:cBhvr>
                                      <p:to>
                                        <p:strVal val="visible"/>
                                      </p:to>
                                    </p:set>
                                    <p:animEffect transition="in" filter="wipe(down)">
                                      <p:cBhvr>
                                        <p:cTn id="26" dur="500"/>
                                        <p:tgtEl>
                                          <p:spTgt spid="222214"/>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par>
                                <p:cTn id="35" presetID="22" presetClass="entr" presetSubtype="1"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500"/>
                                        <p:tgtEl>
                                          <p:spTgt spid="14"/>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22217"/>
                                        </p:tgtEl>
                                        <p:attrNameLst>
                                          <p:attrName>style.visibility</p:attrName>
                                        </p:attrNameLst>
                                      </p:cBhvr>
                                      <p:to>
                                        <p:strVal val="visible"/>
                                      </p:to>
                                    </p:set>
                                    <p:animEffect transition="in" filter="wipe(left)">
                                      <p:cBhvr>
                                        <p:cTn id="48" dur="500"/>
                                        <p:tgtEl>
                                          <p:spTgt spid="222217"/>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2218"/>
                                        </p:tgtEl>
                                        <p:attrNameLst>
                                          <p:attrName>style.visibility</p:attrName>
                                        </p:attrNameLst>
                                      </p:cBhvr>
                                      <p:to>
                                        <p:strVal val="visible"/>
                                      </p:to>
                                    </p:set>
                                    <p:animEffect transition="in" filter="wipe(left)">
                                      <p:cBhvr>
                                        <p:cTn id="51" dur="500"/>
                                        <p:tgtEl>
                                          <p:spTgt spid="222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animBg="1"/>
      <p:bldP spid="222212" grpId="0" animBg="1"/>
      <p:bldP spid="222213" grpId="0" animBg="1"/>
      <p:bldP spid="222214" grpId="0" animBg="1"/>
      <p:bldP spid="222217" grpId="0" animBg="1"/>
      <p:bldP spid="222218"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14282" y="214290"/>
            <a:ext cx="8229600" cy="1066800"/>
          </a:xfrm>
        </p:spPr>
        <p:txBody>
          <a:bodyPr/>
          <a:lstStyle/>
          <a:p>
            <a:pPr eaLnBrk="1" hangingPunct="1"/>
            <a:r>
              <a:rPr lang="en-US" dirty="0"/>
              <a:t>Counter-Controlled Loop</a:t>
            </a:r>
          </a:p>
        </p:txBody>
      </p:sp>
      <p:sp>
        <p:nvSpPr>
          <p:cNvPr id="16387" name="Content Placeholder 2"/>
          <p:cNvSpPr>
            <a:spLocks noGrp="1"/>
          </p:cNvSpPr>
          <p:nvPr>
            <p:ph sz="quarter" idx="1"/>
          </p:nvPr>
        </p:nvSpPr>
        <p:spPr>
          <a:xfrm>
            <a:off x="214282" y="1214422"/>
            <a:ext cx="8229600" cy="5073650"/>
          </a:xfrm>
        </p:spPr>
        <p:txBody>
          <a:bodyPr/>
          <a:lstStyle/>
          <a:p>
            <a:pPr eaLnBrk="1" hangingPunct="1">
              <a:lnSpc>
                <a:spcPct val="90000"/>
              </a:lnSpc>
            </a:pPr>
            <a:r>
              <a:rPr lang="en-US" sz="2600" dirty="0"/>
              <a:t>Used when exact number of data or entry pieces is known.</a:t>
            </a:r>
          </a:p>
          <a:p>
            <a:pPr eaLnBrk="1" hangingPunct="1">
              <a:lnSpc>
                <a:spcPct val="90000"/>
              </a:lnSpc>
            </a:pPr>
            <a:r>
              <a:rPr lang="en-US" sz="2600" dirty="0"/>
              <a:t>General form:</a:t>
            </a:r>
          </a:p>
          <a:p>
            <a:pPr lvl="1" eaLnBrk="1" hangingPunct="1">
              <a:lnSpc>
                <a:spcPct val="90000"/>
              </a:lnSpc>
              <a:buFont typeface="Wingdings" pitchFamily="2" charset="2"/>
              <a:buNone/>
            </a:pPr>
            <a:r>
              <a:rPr lang="en-US" sz="2000" dirty="0">
                <a:latin typeface="Courier New" pitchFamily="49" charset="0"/>
                <a:cs typeface="Times New Roman" pitchFamily="18" charset="0"/>
              </a:rPr>
              <a:t>N = </a:t>
            </a:r>
            <a:r>
              <a:rPr lang="en-US" sz="2000" dirty="0">
                <a:solidFill>
                  <a:srgbClr val="339933"/>
                </a:solidFill>
                <a:latin typeface="Courier New" pitchFamily="49" charset="0"/>
                <a:cs typeface="Times New Roman" pitchFamily="18" charset="0"/>
              </a:rPr>
              <a:t>…</a:t>
            </a:r>
          </a:p>
          <a:p>
            <a:pPr lvl="1" eaLnBrk="1" hangingPunct="1">
              <a:lnSpc>
                <a:spcPct val="90000"/>
              </a:lnSpc>
              <a:buFont typeface="Wingdings" pitchFamily="2" charset="2"/>
              <a:buNone/>
            </a:pPr>
            <a:r>
              <a:rPr lang="en-US" sz="2000" dirty="0">
                <a:latin typeface="Courier New" pitchFamily="49" charset="0"/>
                <a:cs typeface="Times New Roman" pitchFamily="18" charset="0"/>
              </a:rPr>
              <a:t>counter = 0</a:t>
            </a:r>
          </a:p>
          <a:p>
            <a:pPr lvl="1" eaLnBrk="1" hangingPunct="1">
              <a:lnSpc>
                <a:spcPct val="90000"/>
              </a:lnSpc>
              <a:buFont typeface="Wingdings" pitchFamily="2" charset="2"/>
              <a:buNone/>
            </a:pPr>
            <a:r>
              <a:rPr lang="en-US" sz="2000" dirty="0">
                <a:latin typeface="Courier New" pitchFamily="49" charset="0"/>
                <a:cs typeface="Times New Roman" pitchFamily="18" charset="0"/>
              </a:rPr>
              <a:t>Loop while (counter &lt; N)</a:t>
            </a:r>
          </a:p>
          <a:p>
            <a:pPr lvl="1" eaLnBrk="1" hangingPunct="1">
              <a:lnSpc>
                <a:spcPct val="90000"/>
              </a:lnSpc>
              <a:buFont typeface="Wingdings" pitchFamily="2" charset="2"/>
              <a:buNone/>
            </a:pPr>
            <a:r>
              <a:rPr lang="en-US" sz="2000" dirty="0">
                <a:latin typeface="Courier New" pitchFamily="49" charset="0"/>
                <a:cs typeface="Times New Roman" pitchFamily="18" charset="0"/>
              </a:rPr>
              <a:t>    .</a:t>
            </a:r>
          </a:p>
          <a:p>
            <a:pPr lvl="1" eaLnBrk="1" hangingPunct="1">
              <a:lnSpc>
                <a:spcPct val="90000"/>
              </a:lnSpc>
              <a:buFont typeface="Wingdings" pitchFamily="2" charset="2"/>
              <a:buNone/>
            </a:pPr>
            <a:r>
              <a:rPr lang="en-US" sz="2000" dirty="0">
                <a:latin typeface="Courier New" pitchFamily="49" charset="0"/>
                <a:cs typeface="Times New Roman" pitchFamily="18" charset="0"/>
              </a:rPr>
              <a:t>    .</a:t>
            </a:r>
          </a:p>
          <a:p>
            <a:pPr lvl="1" eaLnBrk="1" hangingPunct="1">
              <a:lnSpc>
                <a:spcPct val="90000"/>
              </a:lnSpc>
              <a:buFont typeface="Wingdings" pitchFamily="2" charset="2"/>
              <a:buNone/>
            </a:pPr>
            <a:r>
              <a:rPr lang="en-US" sz="2000" dirty="0">
                <a:latin typeface="Courier New" pitchFamily="49" charset="0"/>
                <a:cs typeface="Times New Roman" pitchFamily="18" charset="0"/>
              </a:rPr>
              <a:t>    .</a:t>
            </a:r>
          </a:p>
          <a:p>
            <a:pPr lvl="1" eaLnBrk="1" hangingPunct="1">
              <a:lnSpc>
                <a:spcPct val="90000"/>
              </a:lnSpc>
              <a:buFont typeface="Wingdings" pitchFamily="2" charset="2"/>
              <a:buNone/>
            </a:pPr>
            <a:r>
              <a:rPr lang="en-US" sz="2000" dirty="0">
                <a:latin typeface="Courier New" pitchFamily="49" charset="0"/>
                <a:cs typeface="Times New Roman" pitchFamily="18" charset="0"/>
              </a:rPr>
              <a:t>    counter = counter + 1</a:t>
            </a:r>
          </a:p>
          <a:p>
            <a:pPr lvl="1" eaLnBrk="1" hangingPunct="1">
              <a:lnSpc>
                <a:spcPct val="90000"/>
              </a:lnSpc>
              <a:buFont typeface="Wingdings" pitchFamily="2" charset="2"/>
              <a:buNone/>
            </a:pPr>
            <a:r>
              <a:rPr lang="en-US" sz="2000" dirty="0">
                <a:latin typeface="Courier New" pitchFamily="49" charset="0"/>
                <a:cs typeface="Times New Roman" pitchFamily="18" charset="0"/>
              </a:rPr>
              <a:t>    .</a:t>
            </a:r>
          </a:p>
          <a:p>
            <a:pPr lvl="1" eaLnBrk="1" hangingPunct="1">
              <a:lnSpc>
                <a:spcPct val="90000"/>
              </a:lnSpc>
              <a:buFont typeface="Wingdings" pitchFamily="2" charset="2"/>
              <a:buNone/>
            </a:pPr>
            <a:r>
              <a:rPr lang="en-US" sz="2000" dirty="0">
                <a:latin typeface="Courier New" pitchFamily="49" charset="0"/>
                <a:cs typeface="Times New Roman" pitchFamily="18" charset="0"/>
              </a:rPr>
              <a:t>    .</a:t>
            </a:r>
          </a:p>
          <a:p>
            <a:pPr lvl="1" eaLnBrk="1" hangingPunct="1">
              <a:lnSpc>
                <a:spcPct val="90000"/>
              </a:lnSpc>
              <a:buFont typeface="Wingdings" pitchFamily="2" charset="2"/>
              <a:buNone/>
            </a:pPr>
            <a:r>
              <a:rPr lang="en-US" sz="2000" dirty="0">
                <a:latin typeface="Courier New" pitchFamily="49" charset="0"/>
                <a:cs typeface="Times New Roman" pitchFamily="18" charset="0"/>
              </a:rPr>
              <a:t>    .</a:t>
            </a:r>
          </a:p>
          <a:p>
            <a:pPr lvl="1" eaLnBrk="1" hangingPunct="1">
              <a:lnSpc>
                <a:spcPct val="90000"/>
              </a:lnSpc>
              <a:buFont typeface="Wingdings" pitchFamily="2" charset="2"/>
              <a:buNone/>
            </a:pPr>
            <a:r>
              <a:rPr lang="en-US" sz="2000" dirty="0">
                <a:latin typeface="Courier New" pitchFamily="49" charset="0"/>
                <a:cs typeface="Times New Roman" pitchFamily="18" charset="0"/>
              </a:rPr>
              <a:t>End loop</a:t>
            </a:r>
            <a:endParaRPr lang="en-US" dirty="0"/>
          </a:p>
        </p:txBody>
      </p:sp>
      <p:grpSp>
        <p:nvGrpSpPr>
          <p:cNvPr id="2" name="Group 40"/>
          <p:cNvGrpSpPr>
            <a:grpSpLocks/>
          </p:cNvGrpSpPr>
          <p:nvPr/>
        </p:nvGrpSpPr>
        <p:grpSpPr bwMode="auto">
          <a:xfrm>
            <a:off x="4929188" y="1857375"/>
            <a:ext cx="4071937" cy="4857750"/>
            <a:chOff x="4857752" y="2000240"/>
            <a:chExt cx="4071966" cy="4857760"/>
          </a:xfrm>
        </p:grpSpPr>
        <p:sp>
          <p:nvSpPr>
            <p:cNvPr id="4" name="Flowchart: Process 3"/>
            <p:cNvSpPr/>
            <p:nvPr/>
          </p:nvSpPr>
          <p:spPr>
            <a:xfrm>
              <a:off x="4857752" y="2000240"/>
              <a:ext cx="4071966" cy="4857760"/>
            </a:xfrm>
            <a:prstGeom prst="flowChartProcess">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5" name="Flowchart: Process 4"/>
            <p:cNvSpPr/>
            <p:nvPr/>
          </p:nvSpPr>
          <p:spPr>
            <a:xfrm>
              <a:off x="5072066" y="2357429"/>
              <a:ext cx="1643075" cy="500063"/>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dirty="0"/>
                <a:t>N = …</a:t>
              </a:r>
            </a:p>
          </p:txBody>
        </p:sp>
        <p:sp>
          <p:nvSpPr>
            <p:cNvPr id="10" name="Flowchart: Process 9"/>
            <p:cNvSpPr/>
            <p:nvPr/>
          </p:nvSpPr>
          <p:spPr>
            <a:xfrm>
              <a:off x="6072198" y="3214681"/>
              <a:ext cx="1643075" cy="500063"/>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dirty="0"/>
                <a:t>counter = 0</a:t>
              </a:r>
            </a:p>
          </p:txBody>
        </p:sp>
        <p:cxnSp>
          <p:nvCxnSpPr>
            <p:cNvPr id="12" name="Straight Arrow Connector 11"/>
            <p:cNvCxnSpPr>
              <a:stCxn id="10" idx="2"/>
              <a:endCxn id="15" idx="0"/>
            </p:cNvCxnSpPr>
            <p:nvPr/>
          </p:nvCxnSpPr>
          <p:spPr>
            <a:xfrm rot="16200000" flipH="1">
              <a:off x="6768322" y="3839363"/>
              <a:ext cx="285751" cy="365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Flowchart: Data 12"/>
            <p:cNvSpPr/>
            <p:nvPr/>
          </p:nvSpPr>
          <p:spPr>
            <a:xfrm>
              <a:off x="7143768" y="2428866"/>
              <a:ext cx="1714512" cy="357189"/>
            </a:xfrm>
            <a:prstGeom prst="flowChartInputOutput">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dirty="0"/>
                <a:t>Read  N</a:t>
              </a:r>
            </a:p>
          </p:txBody>
        </p:sp>
        <p:sp>
          <p:nvSpPr>
            <p:cNvPr id="16406" name="TextBox 13"/>
            <p:cNvSpPr txBox="1">
              <a:spLocks noChangeArrowheads="1"/>
            </p:cNvSpPr>
            <p:nvPr/>
          </p:nvSpPr>
          <p:spPr bwMode="auto">
            <a:xfrm>
              <a:off x="6786578" y="2416750"/>
              <a:ext cx="404278" cy="369332"/>
            </a:xfrm>
            <a:prstGeom prst="rect">
              <a:avLst/>
            </a:prstGeom>
            <a:noFill/>
            <a:ln w="9525">
              <a:noFill/>
              <a:miter lim="800000"/>
              <a:headEnd/>
              <a:tailEnd/>
            </a:ln>
          </p:spPr>
          <p:txBody>
            <a:bodyPr wrap="none">
              <a:spAutoFit/>
            </a:bodyPr>
            <a:lstStyle/>
            <a:p>
              <a:r>
                <a:rPr lang="en-US">
                  <a:solidFill>
                    <a:schemeClr val="bg1"/>
                  </a:solidFill>
                  <a:latin typeface="Georgia" pitchFamily="18" charset="0"/>
                </a:rPr>
                <a:t>or</a:t>
              </a:r>
            </a:p>
          </p:txBody>
        </p:sp>
        <p:sp>
          <p:nvSpPr>
            <p:cNvPr id="15" name="Flowchart: Decision 14"/>
            <p:cNvSpPr/>
            <p:nvPr/>
          </p:nvSpPr>
          <p:spPr>
            <a:xfrm>
              <a:off x="5500694" y="4000494"/>
              <a:ext cx="2857520" cy="1000127"/>
            </a:xfrm>
            <a:prstGeom prst="flowChartDecision">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dirty="0"/>
                <a:t>counter &lt; N</a:t>
              </a:r>
            </a:p>
          </p:txBody>
        </p:sp>
        <p:cxnSp>
          <p:nvCxnSpPr>
            <p:cNvPr id="20" name="Elbow Connector 19"/>
            <p:cNvCxnSpPr>
              <a:stCxn id="5" idx="2"/>
              <a:endCxn id="10" idx="0"/>
            </p:cNvCxnSpPr>
            <p:nvPr/>
          </p:nvCxnSpPr>
          <p:spPr>
            <a:xfrm rot="16200000" flipH="1">
              <a:off x="6215869" y="2536020"/>
              <a:ext cx="357189" cy="1000132"/>
            </a:xfrm>
            <a:prstGeom prst="bent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21" name="Flowchart: Process 20"/>
            <p:cNvSpPr/>
            <p:nvPr/>
          </p:nvSpPr>
          <p:spPr>
            <a:xfrm>
              <a:off x="6072198" y="5214935"/>
              <a:ext cx="1643075" cy="500063"/>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dirty="0"/>
                <a:t>do operation</a:t>
              </a:r>
            </a:p>
          </p:txBody>
        </p:sp>
        <p:sp>
          <p:nvSpPr>
            <p:cNvPr id="22" name="Flowchart: Process 21"/>
            <p:cNvSpPr/>
            <p:nvPr/>
          </p:nvSpPr>
          <p:spPr>
            <a:xfrm>
              <a:off x="5500694" y="5929311"/>
              <a:ext cx="2786083" cy="500063"/>
            </a:xfrm>
            <a:prstGeom prst="flowChartProcess">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r>
                <a:rPr lang="en-US" dirty="0"/>
                <a:t>counter = counter + 1</a:t>
              </a:r>
            </a:p>
          </p:txBody>
        </p:sp>
        <p:cxnSp>
          <p:nvCxnSpPr>
            <p:cNvPr id="25" name="Straight Arrow Connector 24"/>
            <p:cNvCxnSpPr>
              <a:stCxn id="15" idx="2"/>
              <a:endCxn id="21" idx="0"/>
            </p:cNvCxnSpPr>
            <p:nvPr/>
          </p:nvCxnSpPr>
          <p:spPr>
            <a:xfrm rot="5400000">
              <a:off x="6804834" y="5090315"/>
              <a:ext cx="214313" cy="349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21" idx="2"/>
              <a:endCxn id="22" idx="0"/>
            </p:cNvCxnSpPr>
            <p:nvPr/>
          </p:nvCxnSpPr>
          <p:spPr>
            <a:xfrm rot="5400000">
              <a:off x="6786579" y="5822948"/>
              <a:ext cx="214312"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Elbow Connector 28"/>
            <p:cNvCxnSpPr>
              <a:stCxn id="22" idx="1"/>
              <a:endCxn id="15" idx="1"/>
            </p:cNvCxnSpPr>
            <p:nvPr/>
          </p:nvCxnSpPr>
          <p:spPr>
            <a:xfrm rot="10800000">
              <a:off x="5500694" y="4500558"/>
              <a:ext cx="1588" cy="1679578"/>
            </a:xfrm>
            <a:prstGeom prst="bentConnector3">
              <a:avLst>
                <a:gd name="adj1" fmla="val 14395466"/>
              </a:avLst>
            </a:prstGeom>
            <a:ln>
              <a:tailEnd type="arrow"/>
            </a:ln>
          </p:spPr>
          <p:style>
            <a:lnRef idx="3">
              <a:schemeClr val="dk1"/>
            </a:lnRef>
            <a:fillRef idx="0">
              <a:schemeClr val="dk1"/>
            </a:fillRef>
            <a:effectRef idx="2">
              <a:schemeClr val="dk1"/>
            </a:effectRef>
            <a:fontRef idx="minor">
              <a:schemeClr val="tx1"/>
            </a:fontRef>
          </p:style>
        </p:cxnSp>
        <p:sp>
          <p:nvSpPr>
            <p:cNvPr id="30" name="Flowchart: Connector 29"/>
            <p:cNvSpPr/>
            <p:nvPr/>
          </p:nvSpPr>
          <p:spPr>
            <a:xfrm>
              <a:off x="6643702" y="2071678"/>
              <a:ext cx="214315" cy="214312"/>
            </a:xfrm>
            <a:prstGeom prst="flowChartConnector">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31" name="Flowchart: Connector 30"/>
            <p:cNvSpPr/>
            <p:nvPr/>
          </p:nvSpPr>
          <p:spPr>
            <a:xfrm>
              <a:off x="6786578" y="6572249"/>
              <a:ext cx="214315" cy="214313"/>
            </a:xfrm>
            <a:prstGeom prst="flowChartConnector">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cxnSp>
          <p:nvCxnSpPr>
            <p:cNvPr id="33" name="Shape 32"/>
            <p:cNvCxnSpPr>
              <a:stCxn id="15" idx="3"/>
              <a:endCxn id="31" idx="6"/>
            </p:cNvCxnSpPr>
            <p:nvPr/>
          </p:nvCxnSpPr>
          <p:spPr>
            <a:xfrm flipH="1">
              <a:off x="7000892" y="4500558"/>
              <a:ext cx="1357322" cy="2179641"/>
            </a:xfrm>
            <a:prstGeom prst="bentConnector3">
              <a:avLst>
                <a:gd name="adj1" fmla="val -16842"/>
              </a:avLst>
            </a:prstGeom>
            <a:ln>
              <a:tailEnd type="arrow"/>
            </a:ln>
          </p:spPr>
          <p:style>
            <a:lnRef idx="3">
              <a:schemeClr val="dk1"/>
            </a:lnRef>
            <a:fillRef idx="0">
              <a:schemeClr val="dk1"/>
            </a:fillRef>
            <a:effectRef idx="2">
              <a:schemeClr val="dk1"/>
            </a:effectRef>
            <a:fontRef idx="minor">
              <a:schemeClr val="tx1"/>
            </a:fontRef>
          </p:style>
        </p:cxnSp>
        <p:cxnSp>
          <p:nvCxnSpPr>
            <p:cNvPr id="37" name="Shape 36"/>
            <p:cNvCxnSpPr>
              <a:stCxn id="30" idx="2"/>
              <a:endCxn id="5" idx="0"/>
            </p:cNvCxnSpPr>
            <p:nvPr/>
          </p:nvCxnSpPr>
          <p:spPr>
            <a:xfrm rot="10800000" flipV="1">
              <a:off x="5894396" y="2178040"/>
              <a:ext cx="749305" cy="179388"/>
            </a:xfrm>
            <a:prstGeom prst="bentConnector2">
              <a:avLst/>
            </a:prstGeom>
            <a:ln>
              <a:tailEnd type="arrow"/>
            </a:ln>
          </p:spPr>
          <p:style>
            <a:lnRef idx="3">
              <a:schemeClr val="dk1"/>
            </a:lnRef>
            <a:fillRef idx="0">
              <a:schemeClr val="dk1"/>
            </a:fillRef>
            <a:effectRef idx="2">
              <a:schemeClr val="dk1"/>
            </a:effectRef>
            <a:fontRef idx="minor">
              <a:schemeClr val="tx1"/>
            </a:fontRef>
          </p:style>
        </p:cxnSp>
        <p:sp>
          <p:nvSpPr>
            <p:cNvPr id="16418" name="TextBox 38"/>
            <p:cNvSpPr txBox="1">
              <a:spLocks noChangeArrowheads="1"/>
            </p:cNvSpPr>
            <p:nvPr/>
          </p:nvSpPr>
          <p:spPr bwMode="auto">
            <a:xfrm>
              <a:off x="8215338" y="4071942"/>
              <a:ext cx="486030" cy="369332"/>
            </a:xfrm>
            <a:prstGeom prst="rect">
              <a:avLst/>
            </a:prstGeom>
            <a:noFill/>
            <a:ln w="9525">
              <a:noFill/>
              <a:miter lim="800000"/>
              <a:headEnd/>
              <a:tailEnd/>
            </a:ln>
          </p:spPr>
          <p:txBody>
            <a:bodyPr wrap="none">
              <a:spAutoFit/>
            </a:bodyPr>
            <a:lstStyle/>
            <a:p>
              <a:r>
                <a:rPr lang="en-US">
                  <a:solidFill>
                    <a:schemeClr val="bg1"/>
                  </a:solidFill>
                  <a:latin typeface="Georgia" pitchFamily="18" charset="0"/>
                </a:rPr>
                <a:t>No</a:t>
              </a:r>
            </a:p>
          </p:txBody>
        </p:sp>
        <p:sp>
          <p:nvSpPr>
            <p:cNvPr id="16419" name="TextBox 39"/>
            <p:cNvSpPr txBox="1">
              <a:spLocks noChangeArrowheads="1"/>
            </p:cNvSpPr>
            <p:nvPr/>
          </p:nvSpPr>
          <p:spPr bwMode="auto">
            <a:xfrm>
              <a:off x="7072330" y="4917056"/>
              <a:ext cx="538930" cy="369332"/>
            </a:xfrm>
            <a:prstGeom prst="rect">
              <a:avLst/>
            </a:prstGeom>
            <a:noFill/>
            <a:ln w="9525">
              <a:noFill/>
              <a:miter lim="800000"/>
              <a:headEnd/>
              <a:tailEnd/>
            </a:ln>
          </p:spPr>
          <p:txBody>
            <a:bodyPr wrap="none">
              <a:spAutoFit/>
            </a:bodyPr>
            <a:lstStyle/>
            <a:p>
              <a:r>
                <a:rPr lang="en-US">
                  <a:solidFill>
                    <a:schemeClr val="bg1"/>
                  </a:solidFill>
                  <a:latin typeface="Georgia" pitchFamily="18" charset="0"/>
                </a:rPr>
                <a:t>Yes</a:t>
              </a:r>
            </a:p>
          </p:txBody>
        </p:sp>
      </p:grpSp>
      <p:sp>
        <p:nvSpPr>
          <p:cNvPr id="24" name="Rectangle 23"/>
          <p:cNvSpPr/>
          <p:nvPr/>
        </p:nvSpPr>
        <p:spPr bwMode="auto">
          <a:xfrm>
            <a:off x="6143599" y="3071809"/>
            <a:ext cx="1643063" cy="5000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ectangle 25"/>
          <p:cNvSpPr/>
          <p:nvPr/>
        </p:nvSpPr>
        <p:spPr bwMode="auto">
          <a:xfrm>
            <a:off x="642910" y="2643182"/>
            <a:ext cx="2000250" cy="36004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400" name="TextBox 27"/>
          <p:cNvSpPr txBox="1">
            <a:spLocks noChangeArrowheads="1"/>
          </p:cNvSpPr>
          <p:nvPr/>
        </p:nvSpPr>
        <p:spPr bwMode="auto">
          <a:xfrm>
            <a:off x="4926608" y="3000295"/>
            <a:ext cx="1216992" cy="738264"/>
          </a:xfrm>
          <a:prstGeom prst="rect">
            <a:avLst/>
          </a:prstGeom>
          <a:noFill/>
          <a:ln w="9525">
            <a:noFill/>
            <a:miter lim="800000"/>
            <a:headEnd/>
            <a:tailEnd/>
          </a:ln>
        </p:spPr>
        <p:txBody>
          <a:bodyPr wrap="none">
            <a:spAutoFit/>
          </a:bodyPr>
          <a:lstStyle/>
          <a:p>
            <a:pPr algn="ctr"/>
            <a:r>
              <a:rPr lang="en-US" sz="1400" b="1">
                <a:solidFill>
                  <a:srgbClr val="C00000"/>
                </a:solidFill>
              </a:rPr>
              <a:t>(1) </a:t>
            </a:r>
          </a:p>
          <a:p>
            <a:pPr algn="ctr"/>
            <a:r>
              <a:rPr lang="en-US" sz="1400" b="1">
                <a:solidFill>
                  <a:srgbClr val="C00000"/>
                </a:solidFill>
              </a:rPr>
              <a:t>Initialization</a:t>
            </a:r>
          </a:p>
          <a:p>
            <a:pPr algn="ctr"/>
            <a:r>
              <a:rPr lang="en-US" sz="1400" b="1">
                <a:solidFill>
                  <a:srgbClr val="C00000"/>
                </a:solidFill>
              </a:rPr>
              <a:t>stmt.</a:t>
            </a:r>
          </a:p>
        </p:txBody>
      </p:sp>
      <p:sp>
        <p:nvSpPr>
          <p:cNvPr id="16395" name="TextBox 33"/>
          <p:cNvSpPr txBox="1">
            <a:spLocks noChangeArrowheads="1"/>
          </p:cNvSpPr>
          <p:nvPr/>
        </p:nvSpPr>
        <p:spPr bwMode="auto">
          <a:xfrm>
            <a:off x="4875338" y="6270763"/>
            <a:ext cx="1268287" cy="523216"/>
          </a:xfrm>
          <a:prstGeom prst="rect">
            <a:avLst/>
          </a:prstGeom>
          <a:noFill/>
          <a:ln w="9525">
            <a:noFill/>
            <a:miter lim="800000"/>
            <a:headEnd/>
            <a:tailEnd/>
          </a:ln>
        </p:spPr>
        <p:txBody>
          <a:bodyPr wrap="none">
            <a:spAutoFit/>
          </a:bodyPr>
          <a:lstStyle/>
          <a:p>
            <a:pPr algn="ctr"/>
            <a:r>
              <a:rPr lang="en-US" sz="1400" b="1">
                <a:solidFill>
                  <a:srgbClr val="C00000"/>
                </a:solidFill>
              </a:rPr>
              <a:t>(3) </a:t>
            </a:r>
          </a:p>
          <a:p>
            <a:pPr algn="ctr"/>
            <a:r>
              <a:rPr lang="en-US" sz="1400" b="1">
                <a:solidFill>
                  <a:srgbClr val="C00000"/>
                </a:solidFill>
              </a:rPr>
              <a:t>Update stmt.</a:t>
            </a:r>
          </a:p>
        </p:txBody>
      </p:sp>
      <p:sp>
        <p:nvSpPr>
          <p:cNvPr id="35" name="Rectangle 34"/>
          <p:cNvSpPr/>
          <p:nvPr/>
        </p:nvSpPr>
        <p:spPr bwMode="auto">
          <a:xfrm>
            <a:off x="5572125" y="5793854"/>
            <a:ext cx="2786063" cy="50006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bwMode="auto">
          <a:xfrm>
            <a:off x="1214414" y="4214818"/>
            <a:ext cx="3357562" cy="57606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92" name="TextBox 31"/>
          <p:cNvSpPr txBox="1">
            <a:spLocks noChangeArrowheads="1"/>
          </p:cNvSpPr>
          <p:nvPr/>
        </p:nvSpPr>
        <p:spPr bwMode="auto">
          <a:xfrm>
            <a:off x="4884476" y="3713041"/>
            <a:ext cx="1473475" cy="523218"/>
          </a:xfrm>
          <a:prstGeom prst="rect">
            <a:avLst/>
          </a:prstGeom>
          <a:noFill/>
          <a:ln w="9525">
            <a:noFill/>
            <a:miter lim="800000"/>
            <a:headEnd/>
            <a:tailEnd/>
          </a:ln>
        </p:spPr>
        <p:txBody>
          <a:bodyPr wrap="none">
            <a:spAutoFit/>
          </a:bodyPr>
          <a:lstStyle/>
          <a:p>
            <a:pPr algn="ctr"/>
            <a:r>
              <a:rPr lang="en-US" sz="1400" b="1">
                <a:solidFill>
                  <a:srgbClr val="C00000"/>
                </a:solidFill>
              </a:rPr>
              <a:t>(2) </a:t>
            </a:r>
          </a:p>
          <a:p>
            <a:pPr algn="ctr"/>
            <a:r>
              <a:rPr lang="en-US" sz="1400" b="1">
                <a:solidFill>
                  <a:srgbClr val="C00000"/>
                </a:solidFill>
              </a:rPr>
              <a:t>Loop condition</a:t>
            </a:r>
          </a:p>
        </p:txBody>
      </p:sp>
      <p:sp>
        <p:nvSpPr>
          <p:cNvPr id="36" name="Rectangle 35"/>
          <p:cNvSpPr/>
          <p:nvPr/>
        </p:nvSpPr>
        <p:spPr bwMode="auto">
          <a:xfrm>
            <a:off x="2500298" y="3000372"/>
            <a:ext cx="2000250" cy="5040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Flowchart: Decision 38"/>
          <p:cNvSpPr/>
          <p:nvPr/>
        </p:nvSpPr>
        <p:spPr bwMode="auto">
          <a:xfrm>
            <a:off x="5572125" y="3927351"/>
            <a:ext cx="2857500" cy="1000125"/>
          </a:xfrm>
          <a:prstGeom prst="flowChartDecision">
            <a:avLst/>
          </a:prstGeom>
          <a:noFill/>
          <a:ln w="76200">
            <a:solidFill>
              <a:srgbClr val="C00000"/>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dirty="0"/>
          </a:p>
        </p:txBody>
      </p:sp>
      <p:cxnSp>
        <p:nvCxnSpPr>
          <p:cNvPr id="40" name="Straight Connector 39"/>
          <p:cNvCxnSpPr/>
          <p:nvPr/>
        </p:nvCxnSpPr>
        <p:spPr>
          <a:xfrm>
            <a:off x="0" y="1071546"/>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SYNTAX</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291</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691679" y="1340768"/>
            <a:ext cx="7215369" cy="648072"/>
          </a:xfrm>
          <a:prstGeom prst="roundRect">
            <a:avLst>
              <a:gd name="adj" fmla="val 341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B0F0"/>
                </a:solidFill>
              </a:rPr>
              <a:t>while </a:t>
            </a:r>
            <a:r>
              <a:rPr lang="en-US" sz="1600" dirty="0">
                <a:solidFill>
                  <a:srgbClr val="0000FF"/>
                </a:solidFill>
              </a:rPr>
              <a:t>(logical expression)</a:t>
            </a:r>
          </a:p>
          <a:p>
            <a:r>
              <a:rPr lang="en-US" sz="1600" dirty="0">
                <a:solidFill>
                  <a:srgbClr val="0000FF"/>
                </a:solidFill>
              </a:rPr>
              <a:t>  statement 1;    </a:t>
            </a:r>
          </a:p>
          <a:p>
            <a:r>
              <a:rPr lang="en-US" sz="1600" dirty="0">
                <a:solidFill>
                  <a:srgbClr val="0000FF"/>
                </a:solidFill>
              </a:rPr>
              <a:t>  </a:t>
            </a:r>
          </a:p>
        </p:txBody>
      </p:sp>
      <p:sp>
        <p:nvSpPr>
          <p:cNvPr id="10" name="Rounded Rectangle 9"/>
          <p:cNvSpPr/>
          <p:nvPr/>
        </p:nvSpPr>
        <p:spPr>
          <a:xfrm>
            <a:off x="107504" y="1340768"/>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 1</a:t>
            </a:r>
          </a:p>
        </p:txBody>
      </p:sp>
      <p:sp>
        <p:nvSpPr>
          <p:cNvPr id="11" name="Rounded Rectangle 10"/>
          <p:cNvSpPr/>
          <p:nvPr/>
        </p:nvSpPr>
        <p:spPr>
          <a:xfrm>
            <a:off x="1691679" y="2348880"/>
            <a:ext cx="7215369" cy="1800200"/>
          </a:xfrm>
          <a:prstGeom prst="roundRect">
            <a:avLst>
              <a:gd name="adj" fmla="val 341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B0F0"/>
                </a:solidFill>
              </a:rPr>
              <a:t>while </a:t>
            </a:r>
            <a:r>
              <a:rPr lang="en-US" sz="1600" dirty="0">
                <a:solidFill>
                  <a:srgbClr val="0000FF"/>
                </a:solidFill>
              </a:rPr>
              <a:t>(logical expression)</a:t>
            </a:r>
          </a:p>
          <a:p>
            <a:r>
              <a:rPr lang="en-US" sz="1600" dirty="0">
                <a:solidFill>
                  <a:srgbClr val="0000FF"/>
                </a:solidFill>
              </a:rPr>
              <a:t>   </a:t>
            </a:r>
            <a:r>
              <a:rPr lang="en-US" sz="1600" dirty="0">
                <a:solidFill>
                  <a:srgbClr val="FF0000"/>
                </a:solidFill>
              </a:rPr>
              <a:t>{</a:t>
            </a:r>
            <a:r>
              <a:rPr lang="en-US" sz="1600" dirty="0">
                <a:solidFill>
                  <a:srgbClr val="0000FF"/>
                </a:solidFill>
              </a:rPr>
              <a:t> </a:t>
            </a:r>
          </a:p>
          <a:p>
            <a:r>
              <a:rPr lang="en-US" sz="1600" dirty="0">
                <a:solidFill>
                  <a:srgbClr val="0000FF"/>
                </a:solidFill>
              </a:rPr>
              <a:t>     statement 1;</a:t>
            </a:r>
          </a:p>
          <a:p>
            <a:r>
              <a:rPr lang="en-US" sz="1600" dirty="0">
                <a:solidFill>
                  <a:srgbClr val="0000FF"/>
                </a:solidFill>
              </a:rPr>
              <a:t>     statement 2;</a:t>
            </a:r>
          </a:p>
          <a:p>
            <a:r>
              <a:rPr lang="en-US" sz="1600" dirty="0">
                <a:solidFill>
                  <a:srgbClr val="0000FF"/>
                </a:solidFill>
              </a:rPr>
              <a:t>     ---</a:t>
            </a:r>
          </a:p>
          <a:p>
            <a:r>
              <a:rPr lang="en-US" sz="1600" dirty="0">
                <a:solidFill>
                  <a:srgbClr val="0000FF"/>
                </a:solidFill>
              </a:rPr>
              <a:t>     statement n;</a:t>
            </a:r>
          </a:p>
          <a:p>
            <a:r>
              <a:rPr lang="en-US" sz="1600" dirty="0">
                <a:solidFill>
                  <a:srgbClr val="0000FF"/>
                </a:solidFill>
              </a:rPr>
              <a:t>   </a:t>
            </a:r>
            <a:r>
              <a:rPr lang="en-US" sz="1600" dirty="0">
                <a:solidFill>
                  <a:srgbClr val="FF0000"/>
                </a:solidFill>
              </a:rPr>
              <a:t>}</a:t>
            </a:r>
          </a:p>
          <a:p>
            <a:r>
              <a:rPr lang="en-US" sz="1600" dirty="0">
                <a:solidFill>
                  <a:srgbClr val="0000FF"/>
                </a:solidFill>
              </a:rPr>
              <a:t>  </a:t>
            </a:r>
          </a:p>
        </p:txBody>
      </p:sp>
      <p:sp>
        <p:nvSpPr>
          <p:cNvPr id="12" name="Rounded Rectangle 11"/>
          <p:cNvSpPr/>
          <p:nvPr/>
        </p:nvSpPr>
        <p:spPr>
          <a:xfrm>
            <a:off x="107504" y="2348880"/>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 2</a:t>
            </a:r>
          </a:p>
        </p:txBody>
      </p:sp>
      <p:sp>
        <p:nvSpPr>
          <p:cNvPr id="13" name="TextBox 12"/>
          <p:cNvSpPr txBox="1"/>
          <p:nvPr/>
        </p:nvSpPr>
        <p:spPr>
          <a:xfrm>
            <a:off x="214282" y="4214818"/>
            <a:ext cx="8820043" cy="2086725"/>
          </a:xfrm>
          <a:prstGeom prst="rect">
            <a:avLst/>
          </a:prstGeom>
          <a:noFill/>
        </p:spPr>
        <p:txBody>
          <a:bodyPr wrap="none" rtlCol="0">
            <a:spAutoFit/>
          </a:bodyPr>
          <a:lstStyle/>
          <a:p>
            <a:pPr marL="342900" indent="-342900">
              <a:buFont typeface="Arial" panose="020B0604020202020204" pitchFamily="34" charset="0"/>
              <a:buChar char="•"/>
            </a:pPr>
            <a:r>
              <a:rPr lang="en-US" sz="2400" dirty="0"/>
              <a:t>The statement or block of statements </a:t>
            </a:r>
            <a:r>
              <a:rPr lang="en-US" sz="2400" b="1" u="sng" dirty="0"/>
              <a:t>will execute </a:t>
            </a:r>
            <a:r>
              <a:rPr lang="en-US" sz="2400" dirty="0"/>
              <a:t>until </a:t>
            </a:r>
          </a:p>
          <a:p>
            <a:r>
              <a:rPr lang="en-US" sz="2400" dirty="0"/>
              <a:t>the </a:t>
            </a:r>
            <a:r>
              <a:rPr lang="en-US" sz="2400" b="1" u="sng" dirty="0"/>
              <a:t>logical expression become false</a:t>
            </a:r>
          </a:p>
          <a:p>
            <a:pPr marL="342900" indent="-342900">
              <a:lnSpc>
                <a:spcPct val="80000"/>
              </a:lnSpc>
              <a:buFont typeface="Arial" panose="020B0604020202020204" pitchFamily="34" charset="0"/>
              <a:buChar char="•"/>
            </a:pPr>
            <a:r>
              <a:rPr lang="en-US" sz="2400" dirty="0"/>
              <a:t>Statements must change value of expression to false. </a:t>
            </a:r>
          </a:p>
          <a:p>
            <a:pPr marL="342900" indent="-342900">
              <a:lnSpc>
                <a:spcPct val="80000"/>
              </a:lnSpc>
              <a:buFont typeface="Arial" panose="020B0604020202020204" pitchFamily="34" charset="0"/>
              <a:buChar char="•"/>
            </a:pPr>
            <a:r>
              <a:rPr lang="en-US" sz="2400" dirty="0"/>
              <a:t>A loop that continues to execute endlessly is called</a:t>
            </a:r>
          </a:p>
          <a:p>
            <a:pPr>
              <a:lnSpc>
                <a:spcPct val="80000"/>
              </a:lnSpc>
            </a:pPr>
            <a:r>
              <a:rPr lang="en-US" sz="2400" dirty="0"/>
              <a:t> an </a:t>
            </a:r>
            <a:r>
              <a:rPr lang="en-US" sz="2400" b="1" dirty="0"/>
              <a:t>infinite loop </a:t>
            </a:r>
            <a:r>
              <a:rPr lang="en-US" sz="2400" dirty="0"/>
              <a:t>(expression is always true).</a:t>
            </a:r>
          </a:p>
          <a:p>
            <a:endParaRPr lang="en-US" sz="2400" b="1" u="sng" dirty="0"/>
          </a:p>
        </p:txBody>
      </p:sp>
    </p:spTree>
    <p:custDataLst>
      <p:tags r:id="rId1"/>
    </p:custDataLst>
    <p:extLst>
      <p:ext uri="{BB962C8B-B14F-4D97-AF65-F5344CB8AC3E}">
        <p14:creationId xmlns:p14="http://schemas.microsoft.com/office/powerpoint/2010/main" val="26739305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P spid="10" grpId="0" animBg="1"/>
      <p:bldP spid="11" grpId="0" animBg="1"/>
      <p:bldP spid="12"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D4BB103-5552-42C6-A7B5-096385679365}" type="slidenum">
              <a:rPr lang="en-US" smtClean="0"/>
              <a:pPr/>
              <a:t>292</a:t>
            </a:fld>
            <a:endParaRPr lang="en-US"/>
          </a:p>
        </p:txBody>
      </p:sp>
      <p:sp>
        <p:nvSpPr>
          <p:cNvPr id="4" name="Title 3"/>
          <p:cNvSpPr>
            <a:spLocks noGrp="1"/>
          </p:cNvSpPr>
          <p:nvPr>
            <p:ph type="title"/>
          </p:nvPr>
        </p:nvSpPr>
        <p:spPr>
          <a:xfrm>
            <a:off x="428596" y="0"/>
            <a:ext cx="8229600" cy="1143000"/>
          </a:xfrm>
        </p:spPr>
        <p:txBody>
          <a:bodyPr>
            <a:noAutofit/>
          </a:bodyPr>
          <a:lstStyle/>
          <a:p>
            <a:r>
              <a:rPr lang="en-US" sz="2800" dirty="0"/>
              <a:t>The </a:t>
            </a:r>
            <a:r>
              <a:rPr lang="en-US" sz="2800" dirty="0">
                <a:solidFill>
                  <a:schemeClr val="accent2"/>
                </a:solidFill>
                <a:latin typeface="Courier New" pitchFamily="49" charset="0"/>
              </a:rPr>
              <a:t>while</a:t>
            </a:r>
            <a:r>
              <a:rPr lang="en-US" sz="2800" dirty="0"/>
              <a:t> Looping (Repetition) Structure</a:t>
            </a:r>
          </a:p>
        </p:txBody>
      </p:sp>
      <p:cxnSp>
        <p:nvCxnSpPr>
          <p:cNvPr id="5" name="Straight Connector 4"/>
          <p:cNvCxnSpPr/>
          <p:nvPr/>
        </p:nvCxnSpPr>
        <p:spPr>
          <a:xfrm>
            <a:off x="0" y="92867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142844" y="1142984"/>
            <a:ext cx="8305800" cy="5562600"/>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Typically, while loops are written in the following form:</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endParaRPr kumimoji="0" lang="en-US" sz="1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200" b="0" i="0" u="none" strike="noStrike" kern="1200" cap="none" spc="0" normalizeH="0" baseline="0" noProof="0" dirty="0">
                <a:ln>
                  <a:noFill/>
                </a:ln>
                <a:solidFill>
                  <a:srgbClr val="339933"/>
                </a:solidFill>
                <a:effectLst/>
                <a:uLnTx/>
                <a:uFillTx/>
                <a:latin typeface="Courier New" pitchFamily="49" charset="0"/>
                <a:ea typeface="+mn-ea"/>
                <a:cs typeface="+mn-cs"/>
              </a:rPr>
              <a:t>//initialize the loop control variable(s)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200" b="0" i="0" u="none" strike="noStrike" kern="1200" cap="none" spc="0" normalizeH="0" baseline="0" noProof="0" dirty="0">
                <a:ln>
                  <a:noFill/>
                </a:ln>
                <a:solidFill>
                  <a:schemeClr val="accent2"/>
                </a:solidFill>
                <a:effectLst/>
                <a:uLnTx/>
                <a:uFillTx/>
                <a:latin typeface="Courier New" pitchFamily="49" charset="0"/>
                <a:ea typeface="+mn-ea"/>
                <a:cs typeface="+mn-cs"/>
              </a:rPr>
              <a:t>while</a:t>
            </a:r>
            <a:r>
              <a:rPr kumimoji="0" lang="en-US" sz="2200" b="0" i="0" u="none" strike="noStrike" kern="1200" cap="none" spc="0" normalizeH="0" baseline="0" noProof="0" dirty="0">
                <a:ln>
                  <a:noFill/>
                </a:ln>
                <a:solidFill>
                  <a:schemeClr val="tx1"/>
                </a:solidFill>
                <a:effectLst/>
                <a:uLnTx/>
                <a:uFillTx/>
                <a:latin typeface="Courier New" pitchFamily="49" charset="0"/>
                <a:ea typeface="+mn-ea"/>
                <a:cs typeface="+mn-cs"/>
              </a:rPr>
              <a:t> (expression) 	</a:t>
            </a:r>
            <a:r>
              <a:rPr kumimoji="0" lang="en-US" sz="2200" b="0" i="0" u="none" strike="noStrike" kern="1200" cap="none" spc="0" normalizeH="0" baseline="0" noProof="0" dirty="0">
                <a:ln>
                  <a:noFill/>
                </a:ln>
                <a:solidFill>
                  <a:srgbClr val="339933"/>
                </a:solidFill>
                <a:effectLst/>
                <a:uLnTx/>
                <a:uFillTx/>
                <a:latin typeface="Courier New" pitchFamily="49" charset="0"/>
                <a:ea typeface="+mn-ea"/>
                <a:cs typeface="+mn-cs"/>
              </a:rPr>
              <a:t>//expression tests the LCV</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200" b="0" i="0" u="none" strike="noStrike" kern="1200" cap="none" spc="0" normalizeH="0" baseline="0" noProof="0" dirty="0">
                <a:ln>
                  <a:noFill/>
                </a:ln>
                <a:solidFill>
                  <a:schemeClr val="tx1"/>
                </a:solidFill>
                <a:effectLst/>
                <a:uLnTx/>
                <a:uFillTx/>
                <a:latin typeface="Courier New" pitchFamily="49" charset="0"/>
                <a:ea typeface="+mn-ea"/>
                <a:cs typeface="+mn-cs"/>
              </a:rPr>
              <a: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200" b="0" i="0" u="none" strike="noStrike" kern="1200" cap="none" spc="0" normalizeH="0" baseline="0" noProof="0" dirty="0">
                <a:ln>
                  <a:noFill/>
                </a:ln>
                <a:solidFill>
                  <a:schemeClr val="tx1"/>
                </a:solidFill>
                <a:effectLst/>
                <a:uLnTx/>
                <a:uFillTx/>
                <a:latin typeface="Courier New" pitchFamily="49" charset="0"/>
                <a:ea typeface="+mn-ea"/>
                <a:cs typeface="+mn-cs"/>
              </a:rPr>
              <a:t>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200" b="0" i="0" u="none" strike="noStrike" kern="1200" cap="none" spc="0" normalizeH="0" baseline="0" noProof="0" dirty="0">
                <a:ln>
                  <a:noFill/>
                </a:ln>
                <a:solidFill>
                  <a:schemeClr val="tx1"/>
                </a:solidFill>
                <a:effectLst/>
                <a:uLnTx/>
                <a:uFillTx/>
                <a:latin typeface="Courier New" pitchFamily="49" charset="0"/>
                <a:ea typeface="+mn-ea"/>
                <a:cs typeface="+mn-cs"/>
              </a:rPr>
              <a:t>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2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200" b="0" i="0" u="none" strike="noStrike" kern="1200" cap="none" spc="0" normalizeH="0" baseline="0" noProof="0" dirty="0">
                <a:ln>
                  <a:noFill/>
                </a:ln>
                <a:solidFill>
                  <a:srgbClr val="339933"/>
                </a:solidFill>
                <a:effectLst/>
                <a:uLnTx/>
                <a:uFillTx/>
                <a:latin typeface="Courier New" pitchFamily="49" charset="0"/>
                <a:ea typeface="+mn-ea"/>
                <a:cs typeface="+mn-cs"/>
              </a:rPr>
              <a:t>//update the loop control variable(s)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200" b="0" i="0" u="none" strike="noStrike" kern="1200" cap="none" spc="0" normalizeH="0" baseline="0" noProof="0" dirty="0">
                <a:ln>
                  <a:noFill/>
                </a:ln>
                <a:solidFill>
                  <a:schemeClr val="tx1"/>
                </a:solidFill>
                <a:effectLst/>
                <a:uLnTx/>
                <a:uFillTx/>
                <a:latin typeface="Courier New" pitchFamily="49" charset="0"/>
                <a:ea typeface="+mn-ea"/>
                <a:cs typeface="+mn-cs"/>
              </a:rPr>
              <a:t>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200" b="0" i="0" u="none" strike="noStrike" kern="1200" cap="none" spc="0" normalizeH="0" noProof="0" dirty="0">
                <a:ln>
                  <a:noFill/>
                </a:ln>
                <a:solidFill>
                  <a:schemeClr val="tx1"/>
                </a:solidFill>
                <a:effectLst/>
                <a:uLnTx/>
                <a:uFillTx/>
                <a:latin typeface="Courier New" pitchFamily="49" charset="0"/>
                <a:ea typeface="+mn-ea"/>
                <a:cs typeface="+mn-cs"/>
              </a:rPr>
              <a:t>    </a:t>
            </a:r>
            <a:r>
              <a:rPr kumimoji="0" lang="en-US" sz="2200" b="0" i="0" u="none" strike="noStrike" kern="1200" cap="none" spc="0" normalizeH="0" baseline="0" noProof="0" dirty="0">
                <a:ln>
                  <a:noFill/>
                </a:ln>
                <a:solidFill>
                  <a:schemeClr val="tx1"/>
                </a:solidFill>
                <a:effectLst/>
                <a:uLnTx/>
                <a:uFillTx/>
                <a:latin typeface="Courier New" pitchFamily="49" charset="0"/>
                <a:ea typeface="+mn-ea"/>
                <a:cs typeface="+mn-cs"/>
              </a:rPr>
              <a: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200" b="0" i="0" u="none" strike="noStrike" kern="1200" cap="none" spc="0" normalizeH="0" baseline="0" noProof="0" dirty="0">
                <a:ln>
                  <a:noFill/>
                </a:ln>
                <a:solidFill>
                  <a:schemeClr val="tx1"/>
                </a:solidFill>
                <a:effectLst/>
                <a:uLnTx/>
                <a:uFillTx/>
                <a:latin typeface="Courier New" pitchFamily="49" charset="0"/>
                <a:ea typeface="+mn-ea"/>
                <a:cs typeface="+mn-cs"/>
              </a:rPr>
              <a:t>} </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09600" y="228600"/>
            <a:ext cx="7772400" cy="685800"/>
          </a:xfrm>
        </p:spPr>
        <p:txBody>
          <a:bodyPr>
            <a:normAutofit fontScale="90000"/>
          </a:bodyPr>
          <a:lstStyle/>
          <a:p>
            <a:pPr eaLnBrk="1" hangingPunct="1"/>
            <a:r>
              <a:rPr lang="en-US" sz="4000"/>
              <a:t>Counter-Controlled while Loop</a:t>
            </a:r>
          </a:p>
        </p:txBody>
      </p:sp>
      <p:sp>
        <p:nvSpPr>
          <p:cNvPr id="9218" name="Slide Number Placeholder 3"/>
          <p:cNvSpPr>
            <a:spLocks noGrp="1"/>
          </p:cNvSpPr>
          <p:nvPr>
            <p:ph type="sldNum" sz="quarter" idx="12"/>
          </p:nvPr>
        </p:nvSpPr>
        <p:spPr>
          <a:noFill/>
        </p:spPr>
        <p:txBody>
          <a:bodyPr>
            <a:normAutofit fontScale="92500" lnSpcReduction="10000"/>
          </a:bodyPr>
          <a:lstStyle/>
          <a:p>
            <a:fld id="{0A580246-E54B-4030-9268-4C441939A2D8}" type="slidenum">
              <a:rPr lang="en-US"/>
              <a:pPr/>
              <a:t>293</a:t>
            </a:fld>
            <a:endParaRPr lang="en-US"/>
          </a:p>
        </p:txBody>
      </p:sp>
      <p:sp>
        <p:nvSpPr>
          <p:cNvPr id="9220" name="Rectangle 3"/>
          <p:cNvSpPr>
            <a:spLocks noGrp="1" noChangeArrowheads="1"/>
          </p:cNvSpPr>
          <p:nvPr>
            <p:ph sz="quarter" idx="1"/>
          </p:nvPr>
        </p:nvSpPr>
        <p:spPr>
          <a:xfrm>
            <a:off x="468313" y="1556792"/>
            <a:ext cx="8001000" cy="5142458"/>
          </a:xfrm>
        </p:spPr>
        <p:txBody>
          <a:bodyPr>
            <a:normAutofit/>
          </a:bodyPr>
          <a:lstStyle/>
          <a:p>
            <a:pPr eaLnBrk="1" hangingPunct="1">
              <a:lnSpc>
                <a:spcPct val="90000"/>
              </a:lnSpc>
            </a:pPr>
            <a:r>
              <a:rPr lang="en-US" sz="2600" dirty="0"/>
              <a:t>Used when exact number of data or entry pieces is known.</a:t>
            </a:r>
          </a:p>
          <a:p>
            <a:pPr eaLnBrk="1" hangingPunct="1">
              <a:lnSpc>
                <a:spcPct val="90000"/>
              </a:lnSpc>
            </a:pPr>
            <a:r>
              <a:rPr lang="en-US" sz="2600" dirty="0"/>
              <a:t>General form:</a:t>
            </a:r>
          </a:p>
          <a:p>
            <a:pPr lvl="1" eaLnBrk="1" hangingPunct="1">
              <a:lnSpc>
                <a:spcPct val="90000"/>
              </a:lnSpc>
              <a:buFontTx/>
              <a:buNone/>
            </a:pPr>
            <a:r>
              <a:rPr lang="en-US" sz="2000" dirty="0" err="1">
                <a:solidFill>
                  <a:schemeClr val="accent2"/>
                </a:solidFill>
                <a:latin typeface="Courier New" pitchFamily="49" charset="0"/>
                <a:cs typeface="Times New Roman" pitchFamily="18" charset="0"/>
              </a:rPr>
              <a:t>int</a:t>
            </a:r>
            <a:r>
              <a:rPr lang="en-US" sz="2000" dirty="0">
                <a:latin typeface="Courier New" pitchFamily="49" charset="0"/>
                <a:cs typeface="Times New Roman" pitchFamily="18" charset="0"/>
              </a:rPr>
              <a:t> N = </a:t>
            </a:r>
            <a:r>
              <a:rPr lang="en-US" sz="2000" dirty="0">
                <a:solidFill>
                  <a:srgbClr val="339933"/>
                </a:solidFill>
                <a:latin typeface="Courier New" pitchFamily="49" charset="0"/>
                <a:cs typeface="Times New Roman" pitchFamily="18" charset="0"/>
              </a:rPr>
              <a:t>//value input by user or specified </a:t>
            </a:r>
          </a:p>
          <a:p>
            <a:pPr lvl="1" eaLnBrk="1" hangingPunct="1">
              <a:lnSpc>
                <a:spcPct val="90000"/>
              </a:lnSpc>
              <a:buFontTx/>
              <a:buNone/>
            </a:pPr>
            <a:r>
              <a:rPr lang="en-US" sz="2000" dirty="0">
                <a:solidFill>
                  <a:srgbClr val="339933"/>
                </a:solidFill>
                <a:latin typeface="Courier New" pitchFamily="49" charset="0"/>
                <a:cs typeface="Times New Roman" pitchFamily="18" charset="0"/>
              </a:rPr>
              <a:t>        //in program</a:t>
            </a:r>
          </a:p>
          <a:p>
            <a:pPr lvl="1" eaLnBrk="1" hangingPunct="1">
              <a:lnSpc>
                <a:spcPct val="90000"/>
              </a:lnSpc>
              <a:buFontTx/>
              <a:buNone/>
            </a:pPr>
            <a:r>
              <a:rPr lang="en-US" sz="2000" dirty="0" err="1">
                <a:solidFill>
                  <a:schemeClr val="accent2"/>
                </a:solidFill>
                <a:latin typeface="Courier New" pitchFamily="49" charset="0"/>
                <a:cs typeface="Times New Roman" pitchFamily="18" charset="0"/>
              </a:rPr>
              <a:t>int</a:t>
            </a:r>
            <a:r>
              <a:rPr lang="en-US" sz="2000" dirty="0">
                <a:latin typeface="Courier New" pitchFamily="49" charset="0"/>
                <a:cs typeface="Times New Roman" pitchFamily="18" charset="0"/>
              </a:rPr>
              <a:t> counter = 0;</a:t>
            </a:r>
          </a:p>
          <a:p>
            <a:pPr lvl="1" eaLnBrk="1" hangingPunct="1">
              <a:lnSpc>
                <a:spcPct val="90000"/>
              </a:lnSpc>
              <a:buFontTx/>
              <a:buNone/>
            </a:pPr>
            <a:r>
              <a:rPr lang="en-US" sz="2000" dirty="0">
                <a:solidFill>
                  <a:schemeClr val="accent2"/>
                </a:solidFill>
                <a:latin typeface="Courier New" pitchFamily="49" charset="0"/>
                <a:cs typeface="Times New Roman" pitchFamily="18" charset="0"/>
              </a:rPr>
              <a:t>while </a:t>
            </a:r>
            <a:r>
              <a:rPr lang="en-US" sz="2000" dirty="0">
                <a:latin typeface="Courier New" pitchFamily="49" charset="0"/>
                <a:cs typeface="Times New Roman" pitchFamily="18" charset="0"/>
              </a:rPr>
              <a:t>(counter &lt; N)</a:t>
            </a:r>
          </a:p>
          <a:p>
            <a:pPr lvl="1" eaLnBrk="1" hangingPunct="1">
              <a:lnSpc>
                <a:spcPct val="90000"/>
              </a:lnSpc>
              <a:buFontTx/>
              <a:buNone/>
            </a:pPr>
            <a:r>
              <a:rPr lang="en-US" sz="2000" dirty="0">
                <a:latin typeface="Courier New" pitchFamily="49" charset="0"/>
                <a:cs typeface="Times New Roman" pitchFamily="18" charset="0"/>
              </a:rPr>
              <a:t>{</a:t>
            </a:r>
          </a:p>
          <a:p>
            <a:pPr lvl="1" eaLnBrk="1" hangingPunct="1">
              <a:lnSpc>
                <a:spcPct val="90000"/>
              </a:lnSpc>
              <a:buFontTx/>
              <a:buNone/>
            </a:pPr>
            <a:r>
              <a:rPr lang="en-US" sz="2000" dirty="0">
                <a:latin typeface="Courier New" pitchFamily="49" charset="0"/>
                <a:cs typeface="Times New Roman" pitchFamily="18" charset="0"/>
              </a:rPr>
              <a:t>    .</a:t>
            </a:r>
          </a:p>
          <a:p>
            <a:pPr lvl="1" eaLnBrk="1" hangingPunct="1">
              <a:lnSpc>
                <a:spcPct val="90000"/>
              </a:lnSpc>
              <a:buFontTx/>
              <a:buNone/>
            </a:pPr>
            <a:r>
              <a:rPr lang="en-US" sz="2000" dirty="0">
                <a:latin typeface="Courier New" pitchFamily="49" charset="0"/>
                <a:cs typeface="Times New Roman" pitchFamily="18" charset="0"/>
              </a:rPr>
              <a:t>    .</a:t>
            </a:r>
          </a:p>
          <a:p>
            <a:pPr lvl="1" eaLnBrk="1" hangingPunct="1">
              <a:lnSpc>
                <a:spcPct val="90000"/>
              </a:lnSpc>
              <a:buFontTx/>
              <a:buNone/>
            </a:pPr>
            <a:r>
              <a:rPr lang="en-US" sz="2000" dirty="0">
                <a:latin typeface="Courier New" pitchFamily="49" charset="0"/>
                <a:cs typeface="Times New Roman" pitchFamily="18" charset="0"/>
              </a:rPr>
              <a:t>    .</a:t>
            </a:r>
          </a:p>
          <a:p>
            <a:pPr lvl="1" eaLnBrk="1" hangingPunct="1">
              <a:lnSpc>
                <a:spcPct val="90000"/>
              </a:lnSpc>
              <a:buFontTx/>
              <a:buNone/>
            </a:pPr>
            <a:r>
              <a:rPr lang="en-US" sz="2000" dirty="0">
                <a:latin typeface="Courier New" pitchFamily="49" charset="0"/>
                <a:cs typeface="Times New Roman" pitchFamily="18" charset="0"/>
              </a:rPr>
              <a:t>    counter++;</a:t>
            </a:r>
          </a:p>
          <a:p>
            <a:pPr lvl="1" eaLnBrk="1" hangingPunct="1">
              <a:lnSpc>
                <a:spcPct val="90000"/>
              </a:lnSpc>
              <a:buFontTx/>
              <a:buNone/>
            </a:pPr>
            <a:r>
              <a:rPr lang="en-US" sz="2000" dirty="0">
                <a:latin typeface="Courier New" pitchFamily="49" charset="0"/>
                <a:cs typeface="Times New Roman" pitchFamily="18" charset="0"/>
              </a:rPr>
              <a:t>    .</a:t>
            </a:r>
          </a:p>
          <a:p>
            <a:pPr lvl="1" eaLnBrk="1" hangingPunct="1">
              <a:lnSpc>
                <a:spcPct val="90000"/>
              </a:lnSpc>
              <a:buFontTx/>
              <a:buNone/>
            </a:pPr>
            <a:r>
              <a:rPr lang="en-US" sz="2000" dirty="0">
                <a:latin typeface="Courier New" pitchFamily="49" charset="0"/>
                <a:cs typeface="Times New Roman" pitchFamily="18" charset="0"/>
              </a:rPr>
              <a:t>    .</a:t>
            </a:r>
          </a:p>
          <a:p>
            <a:pPr lvl="1" eaLnBrk="1" hangingPunct="1">
              <a:lnSpc>
                <a:spcPct val="90000"/>
              </a:lnSpc>
              <a:buFontTx/>
              <a:buNone/>
            </a:pPr>
            <a:r>
              <a:rPr lang="en-US" sz="2000" dirty="0">
                <a:latin typeface="Courier New" pitchFamily="49" charset="0"/>
                <a:cs typeface="Times New Roman" pitchFamily="18" charset="0"/>
              </a:rPr>
              <a:t>}</a:t>
            </a:r>
            <a:endParaRPr lang="en-US" sz="2000" dirty="0">
              <a:latin typeface="Courier New" pitchFamily="49" charset="0"/>
            </a:endParaRPr>
          </a:p>
        </p:txBody>
      </p:sp>
      <p:cxnSp>
        <p:nvCxnSpPr>
          <p:cNvPr id="5" name="Straight Connector 4"/>
          <p:cNvCxnSpPr/>
          <p:nvPr/>
        </p:nvCxnSpPr>
        <p:spPr>
          <a:xfrm>
            <a:off x="0" y="92867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D4BB103-5552-42C6-A7B5-096385679365}" type="slidenum">
              <a:rPr lang="en-US" smtClean="0"/>
              <a:pPr/>
              <a:t>294</a:t>
            </a:fld>
            <a:endParaRPr lang="en-US"/>
          </a:p>
        </p:txBody>
      </p:sp>
      <p:sp>
        <p:nvSpPr>
          <p:cNvPr id="4" name="Title 3"/>
          <p:cNvSpPr>
            <a:spLocks noGrp="1"/>
          </p:cNvSpPr>
          <p:nvPr>
            <p:ph type="title"/>
          </p:nvPr>
        </p:nvSpPr>
        <p:spPr>
          <a:xfrm>
            <a:off x="357158" y="0"/>
            <a:ext cx="8229600" cy="1143000"/>
          </a:xfrm>
        </p:spPr>
        <p:txBody>
          <a:bodyPr>
            <a:noAutofit/>
          </a:bodyPr>
          <a:lstStyle/>
          <a:p>
            <a:r>
              <a:rPr lang="en-US" sz="2800" dirty="0"/>
              <a:t>The </a:t>
            </a:r>
            <a:r>
              <a:rPr lang="en-US" sz="2800" dirty="0">
                <a:solidFill>
                  <a:schemeClr val="accent2"/>
                </a:solidFill>
                <a:latin typeface="Courier New" pitchFamily="49" charset="0"/>
              </a:rPr>
              <a:t>while</a:t>
            </a:r>
            <a:r>
              <a:rPr lang="en-US" sz="2800" dirty="0"/>
              <a:t> Looping (Repetition) Structure</a:t>
            </a:r>
          </a:p>
        </p:txBody>
      </p:sp>
      <p:sp>
        <p:nvSpPr>
          <p:cNvPr id="5" name="Rectangle 3"/>
          <p:cNvSpPr txBox="1">
            <a:spLocks noChangeArrowheads="1"/>
          </p:cNvSpPr>
          <p:nvPr/>
        </p:nvSpPr>
        <p:spPr>
          <a:xfrm>
            <a:off x="214282" y="1214422"/>
            <a:ext cx="8001000" cy="4572000"/>
          </a:xfrm>
          <a:prstGeom prst="rect">
            <a:avLst/>
          </a:prstGeom>
        </p:spPr>
        <p:txBody>
          <a:bodyPr vert="horz">
            <a:normAutofit/>
          </a:bodyPr>
          <a:lstStyle/>
          <a:p>
            <a:pPr marL="365760" marR="0" lvl="0" indent="-256032" algn="l" defTabSz="914400" rtl="0" eaLnBrk="1" fontAlgn="auto" latinLnBrk="0" hangingPunct="1">
              <a:lnSpc>
                <a:spcPct val="80000"/>
              </a:lnSpc>
              <a:spcBef>
                <a:spcPts val="400"/>
              </a:spcBef>
              <a:spcAft>
                <a:spcPts val="0"/>
              </a:spcAft>
              <a:buClr>
                <a:schemeClr val="accent1"/>
              </a:buClr>
              <a:buSzPct val="68000"/>
              <a:buFontTx/>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Example 5-1</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80000"/>
              </a:lnSpc>
              <a:spcBef>
                <a:spcPts val="400"/>
              </a:spcBef>
              <a:spcAft>
                <a:spcPts val="0"/>
              </a:spcAft>
              <a:buClr>
                <a:schemeClr val="accent1"/>
              </a:buClr>
              <a:buSzPct val="68000"/>
              <a:buFontTx/>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65760" lvl="0" indent="-256032">
              <a:lnSpc>
                <a:spcPct val="80000"/>
              </a:lnSpc>
              <a:spcBef>
                <a:spcPts val="400"/>
              </a:spcBef>
              <a:buClr>
                <a:schemeClr val="accent1"/>
              </a:buClr>
              <a:buSzPct val="68000"/>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 0; </a:t>
            </a:r>
            <a:r>
              <a:rPr lang="en-US" sz="2000" dirty="0">
                <a:solidFill>
                  <a:srgbClr val="339933"/>
                </a:solidFill>
                <a:latin typeface="Courier New" pitchFamily="49" charset="0"/>
              </a:rPr>
              <a:t>//initialize</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endParaRPr kumimoji="0" lang="en-US" sz="2000" b="0" i="0" u="none" strike="noStrike" kern="1200" cap="none" spc="0" normalizeH="0" baseline="0" noProof="0" dirty="0">
              <a:ln>
                <a:noFill/>
              </a:ln>
              <a:solidFill>
                <a:srgbClr val="00CC00"/>
              </a:solidFill>
              <a:effectLst/>
              <a:uLnTx/>
              <a:uFillTx/>
              <a:latin typeface="Courier New" pitchFamily="49" charset="0"/>
              <a:ea typeface="+mn-ea"/>
              <a:cs typeface="+mn-cs"/>
            </a:endParaRPr>
          </a:p>
          <a:p>
            <a:pPr marL="365760" lvl="0" indent="-256032">
              <a:lnSpc>
                <a:spcPct val="80000"/>
              </a:lnSpc>
              <a:spcBef>
                <a:spcPts val="400"/>
              </a:spcBef>
              <a:buClr>
                <a:schemeClr val="accent1"/>
              </a:buClr>
              <a:buSzPct val="68000"/>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a:ln>
                  <a:noFill/>
                </a:ln>
                <a:solidFill>
                  <a:schemeClr val="accent2"/>
                </a:solidFill>
                <a:effectLst/>
                <a:uLnTx/>
                <a:uFillTx/>
                <a:latin typeface="Courier New" pitchFamily="49" charset="0"/>
                <a:ea typeface="+mn-ea"/>
                <a:cs typeface="+mn-cs"/>
              </a:rPr>
              <a:t>while</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&lt;= 20) </a:t>
            </a:r>
            <a:r>
              <a:rPr lang="en-US" sz="2000" dirty="0">
                <a:solidFill>
                  <a:srgbClr val="339933"/>
                </a:solidFill>
                <a:latin typeface="Courier New" pitchFamily="49" charset="0"/>
              </a:rPr>
              <a:t>//condition</a:t>
            </a:r>
            <a:endParaRPr kumimoji="0" lang="en-US" sz="2000" b="0" i="0" u="none" strike="noStrike" kern="1200" cap="none" spc="0" normalizeH="0" baseline="0" noProof="0" dirty="0">
              <a:ln>
                <a:noFill/>
              </a:ln>
              <a:solidFill>
                <a:srgbClr val="00CC00"/>
              </a:solidFill>
              <a:effectLst/>
              <a:uLnTx/>
              <a:uFillTx/>
              <a:latin typeface="Courier New" pitchFamily="49" charset="0"/>
              <a:ea typeface="+mn-ea"/>
              <a:cs typeface="+mn-cs"/>
            </a:endParaRPr>
          </a:p>
          <a:p>
            <a:pPr marL="365760" marR="0" lvl="0" indent="-256032" algn="l" defTabSz="914400" rtl="0" eaLnBrk="1" fontAlgn="auto" latinLnBrk="0" hangingPunct="1">
              <a:lnSpc>
                <a:spcPct val="8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p>
          <a:p>
            <a:pPr marL="365760" marR="0" lvl="0" indent="-256032" algn="l" defTabSz="914400" rtl="0" eaLnBrk="1" fontAlgn="auto" latinLnBrk="0" hangingPunct="1">
              <a:lnSpc>
                <a:spcPct val="8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System.out.println</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 " ");      </a:t>
            </a:r>
            <a:endParaRPr kumimoji="0" lang="en-US" sz="2000" b="0" i="0" u="none" strike="noStrike" kern="1200" cap="none" spc="0" normalizeH="0" baseline="0" noProof="0" dirty="0">
              <a:ln>
                <a:noFill/>
              </a:ln>
              <a:solidFill>
                <a:srgbClr val="00CC00"/>
              </a:solidFill>
              <a:effectLst/>
              <a:uLnTx/>
              <a:uFillTx/>
              <a:latin typeface="Courier New" pitchFamily="49" charset="0"/>
              <a:ea typeface="+mn-ea"/>
              <a:cs typeface="+mn-cs"/>
            </a:endParaRPr>
          </a:p>
          <a:p>
            <a:pPr marL="365760" lvl="0" indent="-256032">
              <a:lnSpc>
                <a:spcPct val="80000"/>
              </a:lnSpc>
              <a:spcBef>
                <a:spcPts val="400"/>
              </a:spcBef>
              <a:buClr>
                <a:schemeClr val="accent1"/>
              </a:buClr>
              <a:buSzPct val="68000"/>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+ 5; </a:t>
            </a:r>
            <a:r>
              <a:rPr lang="en-US" sz="2000" dirty="0">
                <a:solidFill>
                  <a:srgbClr val="339933"/>
                </a:solidFill>
                <a:latin typeface="Courier New" pitchFamily="49" charset="0"/>
              </a:rPr>
              <a:t>//update</a:t>
            </a:r>
            <a:endPar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endParaRPr>
          </a:p>
          <a:p>
            <a:pPr marL="365760" marR="0" lvl="0" indent="-256032" algn="l" defTabSz="914400" rtl="0" eaLnBrk="1" fontAlgn="auto" latinLnBrk="0" hangingPunct="1">
              <a:lnSpc>
                <a:spcPct val="8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p>
          <a:p>
            <a:pPr marL="365760" marR="0" lvl="0" indent="-256032" algn="l" defTabSz="914400" rtl="0" eaLnBrk="1" fontAlgn="auto" latinLnBrk="0" hangingPunct="1">
              <a:lnSpc>
                <a:spcPct val="8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System.out.println</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endParaRPr kumimoji="0" lang="en-US" sz="2000" b="0" i="0" u="none" strike="noStrike" kern="1200" cap="none" spc="0" normalizeH="0" baseline="0" noProof="0" dirty="0">
              <a:ln>
                <a:noFill/>
              </a:ln>
              <a:solidFill>
                <a:srgbClr val="00CC00"/>
              </a:solidFill>
              <a:effectLst/>
              <a:uLnTx/>
              <a:uFillTx/>
              <a:latin typeface="Courier New" pitchFamily="49" charset="0"/>
              <a:ea typeface="+mn-ea"/>
              <a:cs typeface="+mn-cs"/>
            </a:endParaRPr>
          </a:p>
          <a:p>
            <a:pPr marL="365760" marR="0" lvl="0" indent="-256032" algn="l" defTabSz="914400" rtl="0" eaLnBrk="1" fontAlgn="auto" latinLnBrk="0" hangingPunct="1">
              <a:lnSpc>
                <a:spcPct val="80000"/>
              </a:lnSpc>
              <a:spcBef>
                <a:spcPts val="400"/>
              </a:spcBef>
              <a:spcAft>
                <a:spcPts val="0"/>
              </a:spcAft>
              <a:buClr>
                <a:schemeClr val="accent1"/>
              </a:buClr>
              <a:buSzPct val="68000"/>
              <a:buFontTx/>
              <a:buNone/>
              <a:tabLst/>
              <a:defRPr/>
            </a:pPr>
            <a:endParaRPr kumimoji="0" lang="en-US" sz="2000" b="1" i="0" u="none" strike="noStrike" kern="1200" cap="none" spc="0" normalizeH="0" baseline="0" noProof="0" dirty="0">
              <a:ln>
                <a:noFill/>
              </a:ln>
              <a:solidFill>
                <a:schemeClr val="tx1"/>
              </a:solidFill>
              <a:effectLst/>
              <a:uLnTx/>
              <a:uFillTx/>
              <a:latin typeface="Courier New" pitchFamily="49" charset="0"/>
              <a:ea typeface="+mn-ea"/>
              <a:cs typeface="+mn-cs"/>
            </a:endParaRPr>
          </a:p>
          <a:p>
            <a:pPr marL="365760" marR="0" lvl="0" indent="-256032" algn="l" defTabSz="914400" rtl="0" eaLnBrk="1" fontAlgn="auto" latinLnBrk="0" hangingPunct="1">
              <a:lnSpc>
                <a:spcPct val="80000"/>
              </a:lnSpc>
              <a:spcBef>
                <a:spcPts val="400"/>
              </a:spcBef>
              <a:spcAft>
                <a:spcPts val="0"/>
              </a:spcAft>
              <a:buClr>
                <a:schemeClr val="accent1"/>
              </a:buClr>
              <a:buSzPct val="68000"/>
              <a:buFontTx/>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endParaRPr>
          </a:p>
          <a:p>
            <a:pPr marL="365760" marR="0" lvl="0" indent="-256032" algn="just" defTabSz="914400" rtl="0" eaLnBrk="1" fontAlgn="auto" latinLnBrk="0" hangingPunct="1">
              <a:lnSpc>
                <a:spcPct val="80000"/>
              </a:lnSpc>
              <a:spcBef>
                <a:spcPts val="400"/>
              </a:spcBef>
              <a:spcAft>
                <a:spcPts val="0"/>
              </a:spcAft>
              <a:buClr>
                <a:schemeClr val="accent1"/>
              </a:buClr>
              <a:buSzPct val="68000"/>
              <a:buFont typeface="Wingdings 3"/>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6" name="Straight Connector 5"/>
          <p:cNvCxnSpPr/>
          <p:nvPr/>
        </p:nvCxnSpPr>
        <p:spPr>
          <a:xfrm>
            <a:off x="0" y="92867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7" name="Group 50"/>
          <p:cNvGrpSpPr>
            <a:grpSpLocks/>
          </p:cNvGrpSpPr>
          <p:nvPr/>
        </p:nvGrpSpPr>
        <p:grpSpPr bwMode="auto">
          <a:xfrm>
            <a:off x="5643570" y="3071810"/>
            <a:ext cx="571500" cy="890587"/>
            <a:chOff x="571472" y="3610277"/>
            <a:chExt cx="571504" cy="890293"/>
          </a:xfrm>
        </p:grpSpPr>
        <p:sp>
          <p:nvSpPr>
            <p:cNvPr id="8" name="Flowchart: Process 7"/>
            <p:cNvSpPr/>
            <p:nvPr/>
          </p:nvSpPr>
          <p:spPr>
            <a:xfrm>
              <a:off x="571472" y="4000504"/>
              <a:ext cx="571504" cy="500066"/>
            </a:xfrm>
            <a:prstGeom prst="flowChartProces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dirty="0"/>
                <a:t>0</a:t>
              </a:r>
            </a:p>
          </p:txBody>
        </p:sp>
        <p:sp>
          <p:nvSpPr>
            <p:cNvPr id="9" name="TextBox 47"/>
            <p:cNvSpPr txBox="1">
              <a:spLocks noChangeArrowheads="1"/>
            </p:cNvSpPr>
            <p:nvPr/>
          </p:nvSpPr>
          <p:spPr bwMode="auto">
            <a:xfrm>
              <a:off x="714348" y="3610277"/>
              <a:ext cx="274434" cy="461665"/>
            </a:xfrm>
            <a:prstGeom prst="rect">
              <a:avLst/>
            </a:prstGeom>
            <a:noFill/>
            <a:ln w="9525">
              <a:noFill/>
              <a:miter lim="800000"/>
              <a:headEnd/>
              <a:tailEnd/>
            </a:ln>
          </p:spPr>
          <p:txBody>
            <a:bodyPr wrap="none">
              <a:spAutoFit/>
            </a:bodyPr>
            <a:lstStyle/>
            <a:p>
              <a:r>
                <a:rPr lang="en-US" sz="2400">
                  <a:latin typeface="Georgia" pitchFamily="18" charset="0"/>
                </a:rPr>
                <a:t>i</a:t>
              </a:r>
            </a:p>
          </p:txBody>
        </p:sp>
      </p:grpSp>
      <p:sp>
        <p:nvSpPr>
          <p:cNvPr id="10" name="TextBox 9"/>
          <p:cNvSpPr txBox="1"/>
          <p:nvPr/>
        </p:nvSpPr>
        <p:spPr>
          <a:xfrm>
            <a:off x="6929437" y="3643289"/>
            <a:ext cx="1643062" cy="267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fontAlgn="auto">
              <a:spcBef>
                <a:spcPts val="0"/>
              </a:spcBef>
              <a:spcAft>
                <a:spcPts val="0"/>
              </a:spcAft>
              <a:defRPr/>
            </a:pPr>
            <a:r>
              <a:rPr lang="en-US" sz="2400" b="1" u="sng" dirty="0"/>
              <a:t>Output</a:t>
            </a:r>
          </a:p>
          <a:p>
            <a:pPr algn="ctr" fontAlgn="auto">
              <a:spcBef>
                <a:spcPts val="0"/>
              </a:spcBef>
              <a:spcAft>
                <a:spcPts val="0"/>
              </a:spcAft>
              <a:defRPr/>
            </a:pPr>
            <a:endParaRPr lang="en-US" sz="2400" b="1" u="sng" dirty="0"/>
          </a:p>
          <a:p>
            <a:pPr algn="ctr" fontAlgn="auto">
              <a:spcBef>
                <a:spcPts val="0"/>
              </a:spcBef>
              <a:spcAft>
                <a:spcPts val="0"/>
              </a:spcAft>
              <a:defRPr/>
            </a:pPr>
            <a:endParaRPr lang="en-US" sz="2400" b="1" u="sng" dirty="0"/>
          </a:p>
          <a:p>
            <a:pPr algn="ctr" fontAlgn="auto">
              <a:spcBef>
                <a:spcPts val="0"/>
              </a:spcBef>
              <a:spcAft>
                <a:spcPts val="0"/>
              </a:spcAft>
              <a:defRPr/>
            </a:pPr>
            <a:endParaRPr lang="en-US" sz="2400" b="1" u="sng" dirty="0"/>
          </a:p>
          <a:p>
            <a:pPr algn="ctr" fontAlgn="auto">
              <a:spcBef>
                <a:spcPts val="0"/>
              </a:spcBef>
              <a:spcAft>
                <a:spcPts val="0"/>
              </a:spcAft>
              <a:defRPr/>
            </a:pPr>
            <a:endParaRPr lang="en-US" sz="2400" b="1" u="sng" dirty="0"/>
          </a:p>
          <a:p>
            <a:pPr algn="ctr" fontAlgn="auto">
              <a:spcBef>
                <a:spcPts val="0"/>
              </a:spcBef>
              <a:spcAft>
                <a:spcPts val="0"/>
              </a:spcAft>
              <a:defRPr/>
            </a:pPr>
            <a:endParaRPr lang="en-US" sz="2400" b="1" u="sng" dirty="0"/>
          </a:p>
          <a:p>
            <a:pPr algn="ctr" fontAlgn="auto">
              <a:spcBef>
                <a:spcPts val="0"/>
              </a:spcBef>
              <a:spcAft>
                <a:spcPts val="0"/>
              </a:spcAft>
              <a:defRPr/>
            </a:pPr>
            <a:endParaRPr lang="en-US" sz="2400" b="1" u="sng" dirty="0"/>
          </a:p>
        </p:txBody>
      </p:sp>
      <p:sp>
        <p:nvSpPr>
          <p:cNvPr id="11" name="TextBox 10"/>
          <p:cNvSpPr txBox="1">
            <a:spLocks noChangeArrowheads="1"/>
          </p:cNvSpPr>
          <p:nvPr/>
        </p:nvSpPr>
        <p:spPr bwMode="auto">
          <a:xfrm>
            <a:off x="7072312" y="4214789"/>
            <a:ext cx="593725" cy="1938338"/>
          </a:xfrm>
          <a:prstGeom prst="rect">
            <a:avLst/>
          </a:prstGeom>
          <a:noFill/>
          <a:ln w="9525">
            <a:noFill/>
            <a:miter lim="800000"/>
            <a:headEnd/>
            <a:tailEnd/>
          </a:ln>
        </p:spPr>
        <p:txBody>
          <a:bodyPr wrap="none">
            <a:spAutoFit/>
          </a:bodyPr>
          <a:lstStyle/>
          <a:p>
            <a:r>
              <a:rPr lang="en-US" sz="2400" b="1">
                <a:solidFill>
                  <a:schemeClr val="bg1"/>
                </a:solidFill>
                <a:latin typeface="Georgia" pitchFamily="18" charset="0"/>
              </a:rPr>
              <a:t>0</a:t>
            </a:r>
          </a:p>
          <a:p>
            <a:r>
              <a:rPr lang="en-US" sz="2400" b="1">
                <a:solidFill>
                  <a:schemeClr val="bg1"/>
                </a:solidFill>
                <a:latin typeface="Georgia" pitchFamily="18" charset="0"/>
              </a:rPr>
              <a:t>5</a:t>
            </a:r>
          </a:p>
          <a:p>
            <a:r>
              <a:rPr lang="en-US" sz="2400" b="1">
                <a:solidFill>
                  <a:schemeClr val="bg1"/>
                </a:solidFill>
                <a:latin typeface="Georgia" pitchFamily="18" charset="0"/>
              </a:rPr>
              <a:t>10</a:t>
            </a:r>
          </a:p>
          <a:p>
            <a:r>
              <a:rPr lang="en-US" sz="2400" b="1">
                <a:solidFill>
                  <a:schemeClr val="bg1"/>
                </a:solidFill>
                <a:latin typeface="Georgia" pitchFamily="18" charset="0"/>
              </a:rPr>
              <a:t>15</a:t>
            </a:r>
          </a:p>
          <a:p>
            <a:r>
              <a:rPr lang="en-US" sz="2400" b="1">
                <a:solidFill>
                  <a:schemeClr val="bg1"/>
                </a:solidFill>
                <a:latin typeface="Georgia" pitchFamily="18" charset="0"/>
              </a:rPr>
              <a:t>20</a:t>
            </a:r>
          </a:p>
        </p:txBody>
      </p:sp>
      <p:sp>
        <p:nvSpPr>
          <p:cNvPr id="12" name="Flowchart: Process 11"/>
          <p:cNvSpPr/>
          <p:nvPr/>
        </p:nvSpPr>
        <p:spPr>
          <a:xfrm>
            <a:off x="5643542" y="4033538"/>
            <a:ext cx="571504" cy="500066"/>
          </a:xfrm>
          <a:prstGeom prst="flowChartProces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dirty="0"/>
              <a:t>5</a:t>
            </a:r>
          </a:p>
        </p:txBody>
      </p:sp>
      <p:sp>
        <p:nvSpPr>
          <p:cNvPr id="13" name="Flowchart: Process 12"/>
          <p:cNvSpPr/>
          <p:nvPr/>
        </p:nvSpPr>
        <p:spPr>
          <a:xfrm>
            <a:off x="5643542" y="4605042"/>
            <a:ext cx="571504" cy="500066"/>
          </a:xfrm>
          <a:prstGeom prst="flowChartProces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dirty="0"/>
              <a:t>10</a:t>
            </a:r>
          </a:p>
        </p:txBody>
      </p:sp>
      <p:sp>
        <p:nvSpPr>
          <p:cNvPr id="14" name="Flowchart: Process 13"/>
          <p:cNvSpPr/>
          <p:nvPr/>
        </p:nvSpPr>
        <p:spPr>
          <a:xfrm>
            <a:off x="5643542" y="5176546"/>
            <a:ext cx="571504" cy="500066"/>
          </a:xfrm>
          <a:prstGeom prst="flowChartProces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dirty="0"/>
              <a:t>15</a:t>
            </a:r>
          </a:p>
        </p:txBody>
      </p:sp>
      <p:sp>
        <p:nvSpPr>
          <p:cNvPr id="15" name="Flowchart: Process 14"/>
          <p:cNvSpPr/>
          <p:nvPr/>
        </p:nvSpPr>
        <p:spPr>
          <a:xfrm>
            <a:off x="5643542" y="5748050"/>
            <a:ext cx="571504" cy="500066"/>
          </a:xfrm>
          <a:prstGeom prst="flowChartProces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dirty="0"/>
              <a:t>20</a:t>
            </a:r>
          </a:p>
        </p:txBody>
      </p:sp>
      <p:sp>
        <p:nvSpPr>
          <p:cNvPr id="16" name="Flowchart: Process 15"/>
          <p:cNvSpPr/>
          <p:nvPr/>
        </p:nvSpPr>
        <p:spPr>
          <a:xfrm>
            <a:off x="5643570" y="6357934"/>
            <a:ext cx="571504" cy="500066"/>
          </a:xfrm>
          <a:prstGeom prst="flowChartProces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dirty="0"/>
              <a:t>25</a:t>
            </a:r>
          </a:p>
        </p:txBody>
      </p:sp>
      <p:cxnSp>
        <p:nvCxnSpPr>
          <p:cNvPr id="17" name="Straight Connector 16"/>
          <p:cNvCxnSpPr/>
          <p:nvPr/>
        </p:nvCxnSpPr>
        <p:spPr>
          <a:xfrm rot="10800000" flipV="1">
            <a:off x="5572133" y="3357560"/>
            <a:ext cx="714375" cy="642937"/>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rot="10800000" flipV="1">
            <a:off x="5572133" y="4000497"/>
            <a:ext cx="714375" cy="64293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rot="10800000" flipV="1">
            <a:off x="5572133" y="4571997"/>
            <a:ext cx="714375" cy="642938"/>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rot="10800000" flipV="1">
            <a:off x="5572133" y="5143497"/>
            <a:ext cx="714375" cy="642938"/>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rot="10800000" flipV="1">
            <a:off x="5572133" y="5714997"/>
            <a:ext cx="714375" cy="64293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box(in)">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par>
                                <p:cTn id="23" presetID="4" presetClass="entr" presetSubtype="16"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ox(in)">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box(in)">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ox(in)">
                                      <p:cBhvr>
                                        <p:cTn id="35" dur="500"/>
                                        <p:tgtEl>
                                          <p:spTgt spid="13"/>
                                        </p:tgtEl>
                                      </p:cBhvr>
                                    </p:animEffect>
                                  </p:childTnLst>
                                </p:cTn>
                              </p:par>
                              <p:par>
                                <p:cTn id="36" presetID="4" presetClass="entr" presetSubtype="16"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ox(in)">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animEffect transition="in" filter="box(in)">
                                      <p:cBhvr>
                                        <p:cTn id="43" dur="500"/>
                                        <p:tgtEl>
                                          <p:spTgt spid="11">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ox(in)">
                                      <p:cBhvr>
                                        <p:cTn id="48" dur="500"/>
                                        <p:tgtEl>
                                          <p:spTgt spid="14"/>
                                        </p:tgtEl>
                                      </p:cBhvr>
                                    </p:animEffect>
                                  </p:childTnLst>
                                </p:cTn>
                              </p:par>
                              <p:par>
                                <p:cTn id="49" presetID="4" presetClass="entr" presetSubtype="16"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ox(in)">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nodeType="clickEffect">
                                  <p:stCondLst>
                                    <p:cond delay="0"/>
                                  </p:stCondLst>
                                  <p:childTnLst>
                                    <p:set>
                                      <p:cBhvr>
                                        <p:cTn id="55" dur="1" fill="hold">
                                          <p:stCondLst>
                                            <p:cond delay="0"/>
                                          </p:stCondLst>
                                        </p:cTn>
                                        <p:tgtEl>
                                          <p:spTgt spid="11">
                                            <p:txEl>
                                              <p:pRg st="3" end="3"/>
                                            </p:txEl>
                                          </p:spTgt>
                                        </p:tgtEl>
                                        <p:attrNameLst>
                                          <p:attrName>style.visibility</p:attrName>
                                        </p:attrNameLst>
                                      </p:cBhvr>
                                      <p:to>
                                        <p:strVal val="visible"/>
                                      </p:to>
                                    </p:set>
                                    <p:animEffect transition="in" filter="box(in)">
                                      <p:cBhvr>
                                        <p:cTn id="56" dur="500"/>
                                        <p:tgtEl>
                                          <p:spTgt spid="1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ox(in)">
                                      <p:cBhvr>
                                        <p:cTn id="61" dur="500"/>
                                        <p:tgtEl>
                                          <p:spTgt spid="15"/>
                                        </p:tgtEl>
                                      </p:cBhvr>
                                    </p:animEffect>
                                  </p:childTnLst>
                                </p:cTn>
                              </p:par>
                              <p:par>
                                <p:cTn id="62" presetID="4" presetClass="entr" presetSubtype="16"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ox(in)">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1" fill="hold">
                                          <p:stCondLst>
                                            <p:cond delay="0"/>
                                          </p:stCondLst>
                                        </p:cTn>
                                        <p:tgtEl>
                                          <p:spTgt spid="11">
                                            <p:txEl>
                                              <p:pRg st="4" end="4"/>
                                            </p:txEl>
                                          </p:spTgt>
                                        </p:tgtEl>
                                        <p:attrNameLst>
                                          <p:attrName>style.visibility</p:attrName>
                                        </p:attrNameLst>
                                      </p:cBhvr>
                                      <p:to>
                                        <p:strVal val="visible"/>
                                      </p:to>
                                    </p:set>
                                    <p:animEffect transition="in" filter="box(in)">
                                      <p:cBhvr>
                                        <p:cTn id="69" dur="500"/>
                                        <p:tgtEl>
                                          <p:spTgt spid="11">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ntr" presetSubtype="16"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box(in)">
                                      <p:cBhvr>
                                        <p:cTn id="74" dur="500"/>
                                        <p:tgtEl>
                                          <p:spTgt spid="16"/>
                                        </p:tgtEl>
                                      </p:cBhvr>
                                    </p:animEffect>
                                  </p:childTnLst>
                                </p:cTn>
                              </p:par>
                              <p:par>
                                <p:cTn id="75" presetID="4" presetClass="entr" presetSubtype="16"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ox(in)">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00034" y="0"/>
            <a:ext cx="8229600" cy="1143000"/>
          </a:xfrm>
        </p:spPr>
        <p:txBody>
          <a:bodyPr>
            <a:normAutofit/>
          </a:bodyPr>
          <a:lstStyle/>
          <a:p>
            <a:pPr eaLnBrk="1" hangingPunct="1"/>
            <a:r>
              <a:rPr lang="en-US" sz="3600" dirty="0"/>
              <a:t>Counter-Controlled while Loop</a:t>
            </a:r>
          </a:p>
        </p:txBody>
      </p:sp>
      <p:sp>
        <p:nvSpPr>
          <p:cNvPr id="10242" name="Slide Number Placeholder 3"/>
          <p:cNvSpPr>
            <a:spLocks noGrp="1"/>
          </p:cNvSpPr>
          <p:nvPr>
            <p:ph type="sldNum" sz="quarter" idx="12"/>
          </p:nvPr>
        </p:nvSpPr>
        <p:spPr>
          <a:noFill/>
        </p:spPr>
        <p:txBody>
          <a:bodyPr>
            <a:normAutofit fontScale="92500" lnSpcReduction="10000"/>
          </a:bodyPr>
          <a:lstStyle/>
          <a:p>
            <a:fld id="{BE73FD61-7A88-4797-A182-C2CD6E6E5BDB}" type="slidenum">
              <a:rPr lang="en-US"/>
              <a:pPr/>
              <a:t>295</a:t>
            </a:fld>
            <a:endParaRPr lang="en-US"/>
          </a:p>
        </p:txBody>
      </p:sp>
      <p:sp>
        <p:nvSpPr>
          <p:cNvPr id="10244" name="Rectangle 3"/>
          <p:cNvSpPr>
            <a:spLocks noGrp="1" noChangeArrowheads="1"/>
          </p:cNvSpPr>
          <p:nvPr>
            <p:ph sz="quarter" idx="1"/>
          </p:nvPr>
        </p:nvSpPr>
        <p:spPr>
          <a:xfrm>
            <a:off x="179388" y="1071546"/>
            <a:ext cx="8750330" cy="5786454"/>
          </a:xfrm>
        </p:spPr>
        <p:txBody>
          <a:bodyPr>
            <a:normAutofit fontScale="92500" lnSpcReduction="10000"/>
          </a:bodyPr>
          <a:lstStyle/>
          <a:p>
            <a:r>
              <a:rPr lang="en-US" sz="2200" dirty="0">
                <a:latin typeface="ae_AlYermook" pitchFamily="34" charset="-78"/>
                <a:cs typeface="ae_AlYermook" pitchFamily="34" charset="-78"/>
              </a:rPr>
              <a:t>A program that will read from the user number of integers specified by the user and then display their sum and average  </a:t>
            </a:r>
          </a:p>
          <a:p>
            <a:pPr eaLnBrk="1" hangingPunct="1">
              <a:buFontTx/>
              <a:buNone/>
            </a:pPr>
            <a:endParaRPr lang="en-US" sz="1400" dirty="0">
              <a:solidFill>
                <a:srgbClr val="FA6400"/>
              </a:solidFill>
              <a:latin typeface="Courier New" pitchFamily="49" charset="0"/>
            </a:endParaRPr>
          </a:p>
          <a:p>
            <a:pPr eaLnBrk="1" hangingPunct="1">
              <a:buFontTx/>
              <a:buNone/>
            </a:pPr>
            <a:r>
              <a:rPr lang="en-US" sz="1500" dirty="0">
                <a:solidFill>
                  <a:srgbClr val="FA6400"/>
                </a:solidFill>
                <a:latin typeface="Courier New" pitchFamily="49" charset="0"/>
              </a:rPr>
              <a:t>//Counter-controlled while loop</a:t>
            </a:r>
            <a:br>
              <a:rPr lang="en-US" sz="1500" dirty="0">
                <a:solidFill>
                  <a:srgbClr val="FA6400"/>
                </a:solidFill>
                <a:latin typeface="Courier New" pitchFamily="49" charset="0"/>
              </a:rPr>
            </a:br>
            <a:r>
              <a:rPr lang="en-US" sz="1500" dirty="0">
                <a:solidFill>
                  <a:srgbClr val="941EDF"/>
                </a:solidFill>
                <a:latin typeface="Courier New" pitchFamily="49" charset="0"/>
              </a:rPr>
              <a:t>import</a:t>
            </a:r>
            <a:r>
              <a:rPr lang="en-US" sz="1500" dirty="0">
                <a:solidFill>
                  <a:srgbClr val="000000"/>
                </a:solidFill>
                <a:latin typeface="Courier New" pitchFamily="49" charset="0"/>
              </a:rPr>
              <a:t> </a:t>
            </a:r>
            <a:r>
              <a:rPr lang="en-US" sz="1500" dirty="0" err="1">
                <a:solidFill>
                  <a:srgbClr val="000000"/>
                </a:solidFill>
                <a:latin typeface="Courier New" pitchFamily="49" charset="0"/>
              </a:rPr>
              <a:t>java.util</a:t>
            </a:r>
            <a:r>
              <a:rPr lang="en-US" sz="1500" dirty="0">
                <a:solidFill>
                  <a:srgbClr val="000000"/>
                </a:solidFill>
                <a:latin typeface="Courier New" pitchFamily="49" charset="0"/>
              </a:rPr>
              <a:t>.*;</a:t>
            </a:r>
            <a:br>
              <a:rPr lang="en-US" sz="1500" dirty="0">
                <a:solidFill>
                  <a:srgbClr val="000000"/>
                </a:solidFill>
                <a:latin typeface="Courier New" pitchFamily="49" charset="0"/>
              </a:rPr>
            </a:br>
            <a:r>
              <a:rPr lang="en-US" sz="1500" dirty="0">
                <a:solidFill>
                  <a:srgbClr val="941EDF"/>
                </a:solidFill>
                <a:latin typeface="Courier New" pitchFamily="49" charset="0"/>
              </a:rPr>
              <a:t>public</a:t>
            </a:r>
            <a:r>
              <a:rPr lang="en-US" sz="1500" dirty="0">
                <a:solidFill>
                  <a:srgbClr val="000000"/>
                </a:solidFill>
                <a:latin typeface="Courier New" pitchFamily="49" charset="0"/>
              </a:rPr>
              <a:t> </a:t>
            </a:r>
            <a:r>
              <a:rPr lang="en-US" sz="1500" dirty="0">
                <a:solidFill>
                  <a:srgbClr val="941EDF"/>
                </a:solidFill>
                <a:latin typeface="Courier New" pitchFamily="49" charset="0"/>
              </a:rPr>
              <a:t>class</a:t>
            </a:r>
            <a:r>
              <a:rPr lang="en-US" sz="1500" dirty="0">
                <a:solidFill>
                  <a:srgbClr val="000000"/>
                </a:solidFill>
                <a:latin typeface="Courier New" pitchFamily="49" charset="0"/>
              </a:rPr>
              <a:t> </a:t>
            </a:r>
            <a:r>
              <a:rPr lang="en-US" sz="1500" dirty="0" err="1">
                <a:solidFill>
                  <a:srgbClr val="000000"/>
                </a:solidFill>
                <a:latin typeface="Courier New" pitchFamily="49" charset="0"/>
              </a:rPr>
              <a:t>CounterControlledWhileLoop</a:t>
            </a:r>
            <a:br>
              <a:rPr lang="en-US" sz="1500" dirty="0">
                <a:solidFill>
                  <a:srgbClr val="000000"/>
                </a:solidFill>
                <a:latin typeface="Courier New" pitchFamily="49" charset="0"/>
              </a:rPr>
            </a:br>
            <a:r>
              <a:rPr lang="en-US" sz="1500" dirty="0">
                <a:solidFill>
                  <a:srgbClr val="000000"/>
                </a:solidFill>
                <a:latin typeface="Courier New" pitchFamily="49" charset="0"/>
              </a:rPr>
              <a:t>{</a:t>
            </a:r>
            <a:br>
              <a:rPr lang="en-US" sz="1500" dirty="0">
                <a:solidFill>
                  <a:srgbClr val="000000"/>
                </a:solidFill>
                <a:latin typeface="Courier New" pitchFamily="49" charset="0"/>
              </a:rPr>
            </a:br>
            <a:r>
              <a:rPr lang="en-US" sz="1500" dirty="0">
                <a:solidFill>
                  <a:srgbClr val="000000"/>
                </a:solidFill>
                <a:latin typeface="Courier New" pitchFamily="49" charset="0"/>
              </a:rPr>
              <a:t>    </a:t>
            </a:r>
            <a:r>
              <a:rPr lang="en-US" sz="1500" dirty="0">
                <a:solidFill>
                  <a:srgbClr val="941EDF"/>
                </a:solidFill>
                <a:latin typeface="Courier New" pitchFamily="49" charset="0"/>
              </a:rPr>
              <a:t>static</a:t>
            </a:r>
            <a:r>
              <a:rPr lang="en-US" sz="1500" dirty="0">
                <a:solidFill>
                  <a:srgbClr val="000000"/>
                </a:solidFill>
                <a:latin typeface="Courier New" pitchFamily="49" charset="0"/>
              </a:rPr>
              <a:t> Scanner console = </a:t>
            </a:r>
            <a:r>
              <a:rPr lang="en-US" sz="1500" dirty="0">
                <a:solidFill>
                  <a:srgbClr val="941EDF"/>
                </a:solidFill>
                <a:latin typeface="Courier New" pitchFamily="49" charset="0"/>
              </a:rPr>
              <a:t>new</a:t>
            </a:r>
            <a:r>
              <a:rPr lang="en-US" sz="1500" dirty="0">
                <a:solidFill>
                  <a:srgbClr val="000000"/>
                </a:solidFill>
                <a:latin typeface="Courier New" pitchFamily="49" charset="0"/>
              </a:rPr>
              <a:t> Scanner(</a:t>
            </a:r>
            <a:r>
              <a:rPr lang="en-US" sz="1500" dirty="0" err="1">
                <a:solidFill>
                  <a:srgbClr val="000000"/>
                </a:solidFill>
                <a:latin typeface="Courier New" pitchFamily="49" charset="0"/>
              </a:rPr>
              <a:t>System.in</a:t>
            </a:r>
            <a:r>
              <a:rPr lang="en-US" sz="1500" dirty="0">
                <a:solidFill>
                  <a:srgbClr val="000000"/>
                </a:solidFill>
                <a:latin typeface="Courier New" pitchFamily="49" charset="0"/>
              </a:rPr>
              <a:t>);</a:t>
            </a:r>
            <a:br>
              <a:rPr lang="en-US" sz="1500" dirty="0">
                <a:solidFill>
                  <a:srgbClr val="000000"/>
                </a:solidFill>
                <a:latin typeface="Courier New" pitchFamily="49" charset="0"/>
              </a:rPr>
            </a:br>
            <a:br>
              <a:rPr lang="en-US" sz="1500" dirty="0">
                <a:solidFill>
                  <a:srgbClr val="000000"/>
                </a:solidFill>
                <a:latin typeface="Courier New" pitchFamily="49" charset="0"/>
              </a:rPr>
            </a:br>
            <a:r>
              <a:rPr lang="en-US" sz="1500" dirty="0">
                <a:solidFill>
                  <a:srgbClr val="000000"/>
                </a:solidFill>
                <a:latin typeface="Courier New" pitchFamily="49" charset="0"/>
              </a:rPr>
              <a:t>    </a:t>
            </a:r>
            <a:r>
              <a:rPr lang="en-US" sz="1500" dirty="0">
                <a:solidFill>
                  <a:srgbClr val="941EDF"/>
                </a:solidFill>
                <a:latin typeface="Courier New" pitchFamily="49" charset="0"/>
              </a:rPr>
              <a:t>public</a:t>
            </a:r>
            <a:r>
              <a:rPr lang="en-US" sz="1500" dirty="0">
                <a:solidFill>
                  <a:srgbClr val="000000"/>
                </a:solidFill>
                <a:latin typeface="Courier New" pitchFamily="49" charset="0"/>
              </a:rPr>
              <a:t> </a:t>
            </a:r>
            <a:r>
              <a:rPr lang="en-US" sz="1500" dirty="0">
                <a:solidFill>
                  <a:srgbClr val="941EDF"/>
                </a:solidFill>
                <a:latin typeface="Courier New" pitchFamily="49" charset="0"/>
              </a:rPr>
              <a:t>static</a:t>
            </a:r>
            <a:r>
              <a:rPr lang="en-US" sz="1500" dirty="0">
                <a:solidFill>
                  <a:srgbClr val="000000"/>
                </a:solidFill>
                <a:latin typeface="Courier New" pitchFamily="49" charset="0"/>
              </a:rPr>
              <a:t> </a:t>
            </a:r>
            <a:r>
              <a:rPr lang="en-US" sz="1500" dirty="0">
                <a:solidFill>
                  <a:srgbClr val="941EDF"/>
                </a:solidFill>
                <a:latin typeface="Courier New" pitchFamily="49" charset="0"/>
              </a:rPr>
              <a:t>void</a:t>
            </a:r>
            <a:r>
              <a:rPr lang="en-US" sz="1500" dirty="0">
                <a:solidFill>
                  <a:srgbClr val="000000"/>
                </a:solidFill>
                <a:latin typeface="Courier New" pitchFamily="49" charset="0"/>
              </a:rPr>
              <a:t> main(String[] </a:t>
            </a:r>
            <a:r>
              <a:rPr lang="en-US" sz="1500" dirty="0" err="1">
                <a:solidFill>
                  <a:srgbClr val="000000"/>
                </a:solidFill>
                <a:latin typeface="Courier New" pitchFamily="49" charset="0"/>
              </a:rPr>
              <a:t>args</a:t>
            </a:r>
            <a:r>
              <a:rPr lang="en-US" sz="1500" dirty="0">
                <a:solidFill>
                  <a:srgbClr val="000000"/>
                </a:solidFill>
                <a:latin typeface="Courier New" pitchFamily="49" charset="0"/>
              </a:rPr>
              <a:t>)</a:t>
            </a:r>
            <a:br>
              <a:rPr lang="en-US" sz="1500" dirty="0">
                <a:solidFill>
                  <a:srgbClr val="000000"/>
                </a:solidFill>
                <a:latin typeface="Courier New" pitchFamily="49" charset="0"/>
              </a:rPr>
            </a:br>
            <a:r>
              <a:rPr lang="en-US" sz="1500" dirty="0">
                <a:solidFill>
                  <a:srgbClr val="000000"/>
                </a:solidFill>
                <a:latin typeface="Courier New" pitchFamily="49" charset="0"/>
              </a:rPr>
              <a:t>    {</a:t>
            </a:r>
            <a:br>
              <a:rPr lang="en-US" sz="1500" dirty="0">
                <a:solidFill>
                  <a:srgbClr val="000000"/>
                </a:solidFill>
                <a:latin typeface="Courier New" pitchFamily="49" charset="0"/>
              </a:rPr>
            </a:br>
            <a:r>
              <a:rPr lang="en-US" sz="1500" dirty="0">
                <a:solidFill>
                  <a:srgbClr val="000000"/>
                </a:solidFill>
                <a:latin typeface="Courier New" pitchFamily="49" charset="0"/>
              </a:rPr>
              <a:t>        </a:t>
            </a:r>
            <a:r>
              <a:rPr lang="en-US" sz="1500" dirty="0" err="1">
                <a:solidFill>
                  <a:srgbClr val="941EDF"/>
                </a:solidFill>
                <a:latin typeface="Courier New" pitchFamily="49" charset="0"/>
              </a:rPr>
              <a:t>int</a:t>
            </a:r>
            <a:r>
              <a:rPr lang="en-US" sz="1500" dirty="0">
                <a:solidFill>
                  <a:srgbClr val="000000"/>
                </a:solidFill>
                <a:latin typeface="Courier New" pitchFamily="49" charset="0"/>
              </a:rPr>
              <a:t> limit;      </a:t>
            </a:r>
            <a:r>
              <a:rPr lang="en-US" sz="1500" dirty="0">
                <a:solidFill>
                  <a:srgbClr val="FA6400"/>
                </a:solidFill>
                <a:latin typeface="Courier New" pitchFamily="49" charset="0"/>
              </a:rPr>
              <a:t>//store the number of items</a:t>
            </a:r>
            <a:br>
              <a:rPr lang="en-US" sz="1500" dirty="0">
                <a:solidFill>
                  <a:srgbClr val="FA6400"/>
                </a:solidFill>
                <a:latin typeface="Courier New" pitchFamily="49" charset="0"/>
              </a:rPr>
            </a:br>
            <a:r>
              <a:rPr lang="en-US" sz="1500" dirty="0">
                <a:solidFill>
                  <a:srgbClr val="000000"/>
                </a:solidFill>
                <a:latin typeface="Courier New" pitchFamily="49" charset="0"/>
              </a:rPr>
              <a:t>                        </a:t>
            </a:r>
            <a:r>
              <a:rPr lang="en-US" sz="1500" dirty="0">
                <a:solidFill>
                  <a:srgbClr val="FA6400"/>
                </a:solidFill>
                <a:latin typeface="Courier New" pitchFamily="49" charset="0"/>
              </a:rPr>
              <a:t>//in the list</a:t>
            </a:r>
            <a:br>
              <a:rPr lang="en-US" sz="1500" dirty="0">
                <a:solidFill>
                  <a:srgbClr val="FA6400"/>
                </a:solidFill>
                <a:latin typeface="Courier New" pitchFamily="49" charset="0"/>
              </a:rPr>
            </a:br>
            <a:r>
              <a:rPr lang="en-US" sz="1500" dirty="0">
                <a:solidFill>
                  <a:srgbClr val="000000"/>
                </a:solidFill>
                <a:latin typeface="Courier New" pitchFamily="49" charset="0"/>
              </a:rPr>
              <a:t>        </a:t>
            </a:r>
            <a:r>
              <a:rPr lang="en-US" sz="1500" dirty="0" err="1">
                <a:solidFill>
                  <a:srgbClr val="941EDF"/>
                </a:solidFill>
                <a:latin typeface="Courier New" pitchFamily="49" charset="0"/>
              </a:rPr>
              <a:t>int</a:t>
            </a:r>
            <a:r>
              <a:rPr lang="en-US" sz="1500" dirty="0">
                <a:solidFill>
                  <a:srgbClr val="000000"/>
                </a:solidFill>
                <a:latin typeface="Courier New" pitchFamily="49" charset="0"/>
              </a:rPr>
              <a:t> number;     </a:t>
            </a:r>
            <a:r>
              <a:rPr lang="en-US" sz="1500" dirty="0">
                <a:solidFill>
                  <a:srgbClr val="FA6400"/>
                </a:solidFill>
                <a:latin typeface="Courier New" pitchFamily="49" charset="0"/>
              </a:rPr>
              <a:t>//variable to store the number</a:t>
            </a:r>
            <a:br>
              <a:rPr lang="en-US" sz="1500" dirty="0">
                <a:solidFill>
                  <a:srgbClr val="FA6400"/>
                </a:solidFill>
                <a:latin typeface="Courier New" pitchFamily="49" charset="0"/>
              </a:rPr>
            </a:br>
            <a:r>
              <a:rPr lang="en-US" sz="1500" dirty="0">
                <a:solidFill>
                  <a:srgbClr val="000000"/>
                </a:solidFill>
                <a:latin typeface="Courier New" pitchFamily="49" charset="0"/>
              </a:rPr>
              <a:t>        </a:t>
            </a:r>
            <a:r>
              <a:rPr lang="en-US" sz="1500" dirty="0" err="1">
                <a:solidFill>
                  <a:srgbClr val="941EDF"/>
                </a:solidFill>
                <a:latin typeface="Courier New" pitchFamily="49" charset="0"/>
              </a:rPr>
              <a:t>int</a:t>
            </a:r>
            <a:r>
              <a:rPr lang="en-US" sz="1500" dirty="0">
                <a:solidFill>
                  <a:srgbClr val="000000"/>
                </a:solidFill>
                <a:latin typeface="Courier New" pitchFamily="49" charset="0"/>
              </a:rPr>
              <a:t> sum;        </a:t>
            </a:r>
            <a:r>
              <a:rPr lang="en-US" sz="1500" dirty="0">
                <a:solidFill>
                  <a:srgbClr val="FA6400"/>
                </a:solidFill>
                <a:latin typeface="Courier New" pitchFamily="49" charset="0"/>
              </a:rPr>
              <a:t>//variable to store the sum</a:t>
            </a:r>
            <a:br>
              <a:rPr lang="en-US" sz="1500" dirty="0">
                <a:solidFill>
                  <a:srgbClr val="FA6400"/>
                </a:solidFill>
                <a:latin typeface="Courier New" pitchFamily="49" charset="0"/>
              </a:rPr>
            </a:br>
            <a:r>
              <a:rPr lang="en-US" sz="1500" dirty="0">
                <a:solidFill>
                  <a:srgbClr val="000000"/>
                </a:solidFill>
                <a:latin typeface="Courier New" pitchFamily="49" charset="0"/>
              </a:rPr>
              <a:t>        </a:t>
            </a:r>
            <a:r>
              <a:rPr lang="en-US" sz="1500" dirty="0" err="1">
                <a:solidFill>
                  <a:srgbClr val="941EDF"/>
                </a:solidFill>
                <a:latin typeface="Courier New" pitchFamily="49" charset="0"/>
              </a:rPr>
              <a:t>int</a:t>
            </a:r>
            <a:r>
              <a:rPr lang="en-US" sz="1500" dirty="0">
                <a:solidFill>
                  <a:srgbClr val="000000"/>
                </a:solidFill>
                <a:latin typeface="Courier New" pitchFamily="49" charset="0"/>
              </a:rPr>
              <a:t> counter;    </a:t>
            </a:r>
            <a:r>
              <a:rPr lang="en-US" sz="1500" dirty="0">
                <a:solidFill>
                  <a:srgbClr val="FA6400"/>
                </a:solidFill>
                <a:latin typeface="Courier New" pitchFamily="49" charset="0"/>
              </a:rPr>
              <a:t>//loop control variable</a:t>
            </a:r>
            <a:br>
              <a:rPr lang="en-US" sz="1500" dirty="0">
                <a:solidFill>
                  <a:srgbClr val="FA6400"/>
                </a:solidFill>
                <a:latin typeface="Courier New" pitchFamily="49" charset="0"/>
              </a:rPr>
            </a:br>
            <a:br>
              <a:rPr lang="en-US" sz="1500" dirty="0">
                <a:solidFill>
                  <a:srgbClr val="FA6400"/>
                </a:solidFill>
                <a:latin typeface="Courier New" pitchFamily="49" charset="0"/>
              </a:rPr>
            </a:br>
            <a:r>
              <a:rPr lang="en-US" sz="1500" dirty="0">
                <a:solidFill>
                  <a:srgbClr val="000000"/>
                </a:solidFill>
                <a:latin typeface="Courier New" pitchFamily="49" charset="0"/>
              </a:rPr>
              <a:t>        </a:t>
            </a:r>
            <a:r>
              <a:rPr lang="en-US" sz="1500" dirty="0" err="1">
                <a:solidFill>
                  <a:srgbClr val="000000"/>
                </a:solidFill>
                <a:latin typeface="Courier New" pitchFamily="49" charset="0"/>
              </a:rPr>
              <a:t>System.out.print</a:t>
            </a:r>
            <a:r>
              <a:rPr lang="en-US" sz="1500" dirty="0">
                <a:solidFill>
                  <a:srgbClr val="000000"/>
                </a:solidFill>
                <a:latin typeface="Courier New" pitchFamily="49" charset="0"/>
              </a:rPr>
              <a:t>(</a:t>
            </a:r>
            <a:r>
              <a:rPr lang="en-US" sz="1500" dirty="0">
                <a:solidFill>
                  <a:srgbClr val="00CB00"/>
                </a:solidFill>
                <a:latin typeface="Courier New" pitchFamily="49" charset="0"/>
              </a:rPr>
              <a:t>"Enter the number of integers in the list: "</a:t>
            </a:r>
            <a:r>
              <a:rPr lang="en-US" sz="1500" dirty="0">
                <a:solidFill>
                  <a:srgbClr val="000000"/>
                </a:solidFill>
                <a:latin typeface="Courier New" pitchFamily="49" charset="0"/>
              </a:rPr>
              <a:t>); </a:t>
            </a:r>
            <a:br>
              <a:rPr lang="en-US" sz="1500" dirty="0">
                <a:solidFill>
                  <a:srgbClr val="FA6400"/>
                </a:solidFill>
                <a:latin typeface="Courier New" pitchFamily="49" charset="0"/>
              </a:rPr>
            </a:br>
            <a:r>
              <a:rPr lang="en-US" sz="1500" dirty="0">
                <a:solidFill>
                  <a:srgbClr val="000000"/>
                </a:solidFill>
                <a:latin typeface="Courier New" pitchFamily="49" charset="0"/>
              </a:rPr>
              <a:t>        limit = </a:t>
            </a:r>
            <a:r>
              <a:rPr lang="en-US" sz="1500" dirty="0" err="1">
                <a:solidFill>
                  <a:srgbClr val="000000"/>
                </a:solidFill>
                <a:latin typeface="Courier New" pitchFamily="49" charset="0"/>
              </a:rPr>
              <a:t>console.nextInt</a:t>
            </a:r>
            <a:r>
              <a:rPr lang="en-US" sz="1500" dirty="0">
                <a:solidFill>
                  <a:srgbClr val="000000"/>
                </a:solidFill>
                <a:latin typeface="Courier New" pitchFamily="49" charset="0"/>
              </a:rPr>
              <a:t>(); </a:t>
            </a:r>
          </a:p>
          <a:p>
            <a:pPr eaLnBrk="1" hangingPunct="1">
              <a:buFontTx/>
              <a:buNone/>
            </a:pPr>
            <a:r>
              <a:rPr lang="en-US" sz="1500" dirty="0">
                <a:solidFill>
                  <a:srgbClr val="000000"/>
                </a:solidFill>
                <a:latin typeface="Courier New" pitchFamily="49" charset="0"/>
              </a:rPr>
              <a:t>		   </a:t>
            </a:r>
            <a:r>
              <a:rPr lang="en-US" sz="1500" dirty="0" err="1">
                <a:solidFill>
                  <a:srgbClr val="000000"/>
                </a:solidFill>
                <a:latin typeface="Courier New" pitchFamily="49" charset="0"/>
              </a:rPr>
              <a:t>System.out.println</a:t>
            </a:r>
            <a:r>
              <a:rPr lang="en-US" sz="1500" dirty="0">
                <a:solidFill>
                  <a:srgbClr val="000000"/>
                </a:solidFill>
                <a:latin typeface="Courier New" pitchFamily="49" charset="0"/>
              </a:rPr>
              <a:t>(); </a:t>
            </a:r>
            <a:br>
              <a:rPr lang="en-US" sz="1500" dirty="0">
                <a:solidFill>
                  <a:srgbClr val="FA6400"/>
                </a:solidFill>
                <a:latin typeface="Courier New" pitchFamily="49" charset="0"/>
              </a:rPr>
            </a:br>
            <a:br>
              <a:rPr lang="en-US" sz="1500" dirty="0">
                <a:solidFill>
                  <a:srgbClr val="FA6400"/>
                </a:solidFill>
                <a:latin typeface="Courier New" pitchFamily="49" charset="0"/>
              </a:rPr>
            </a:br>
            <a:r>
              <a:rPr lang="en-US" sz="1500" dirty="0">
                <a:solidFill>
                  <a:srgbClr val="000000"/>
                </a:solidFill>
                <a:latin typeface="Courier New" pitchFamily="49" charset="0"/>
              </a:rPr>
              <a:t>        sum = 0; </a:t>
            </a:r>
          </a:p>
          <a:p>
            <a:pPr eaLnBrk="1" hangingPunct="1">
              <a:buFontTx/>
              <a:buNone/>
            </a:pPr>
            <a:r>
              <a:rPr lang="en-US" sz="1500" dirty="0">
                <a:solidFill>
                  <a:srgbClr val="000000"/>
                </a:solidFill>
                <a:latin typeface="Courier New" pitchFamily="49" charset="0"/>
              </a:rPr>
              <a:t>		   counter = 0; </a:t>
            </a:r>
            <a:br>
              <a:rPr lang="en-US" sz="1500" dirty="0">
                <a:solidFill>
                  <a:srgbClr val="FA6400"/>
                </a:solidFill>
                <a:latin typeface="Courier New" pitchFamily="49" charset="0"/>
              </a:rPr>
            </a:br>
            <a:r>
              <a:rPr lang="en-US" sz="1500" dirty="0">
                <a:solidFill>
                  <a:srgbClr val="000000"/>
                </a:solidFill>
                <a:latin typeface="Courier New" pitchFamily="49" charset="0"/>
              </a:rPr>
              <a:t>        </a:t>
            </a:r>
            <a:r>
              <a:rPr lang="en-US" sz="1500" dirty="0" err="1">
                <a:solidFill>
                  <a:srgbClr val="000000"/>
                </a:solidFill>
                <a:latin typeface="Courier New" pitchFamily="49" charset="0"/>
              </a:rPr>
              <a:t>System.out.println</a:t>
            </a:r>
            <a:r>
              <a:rPr lang="en-US" sz="1500" dirty="0">
                <a:solidFill>
                  <a:srgbClr val="000000"/>
                </a:solidFill>
                <a:latin typeface="Courier New" pitchFamily="49" charset="0"/>
              </a:rPr>
              <a:t>(</a:t>
            </a:r>
            <a:r>
              <a:rPr lang="en-US" sz="1500" dirty="0">
                <a:solidFill>
                  <a:srgbClr val="00CB00"/>
                </a:solidFill>
                <a:latin typeface="Courier New" pitchFamily="49" charset="0"/>
              </a:rPr>
              <a:t>"Enter "</a:t>
            </a:r>
            <a:r>
              <a:rPr lang="en-US" sz="1500" dirty="0">
                <a:solidFill>
                  <a:srgbClr val="000000"/>
                </a:solidFill>
                <a:latin typeface="Courier New" pitchFamily="49" charset="0"/>
              </a:rPr>
              <a:t> + limit+ </a:t>
            </a:r>
            <a:r>
              <a:rPr lang="en-US" sz="1500" dirty="0">
                <a:solidFill>
                  <a:srgbClr val="00CB00"/>
                </a:solidFill>
                <a:latin typeface="Courier New" pitchFamily="49" charset="0"/>
              </a:rPr>
              <a:t>" integers."</a:t>
            </a:r>
            <a:r>
              <a:rPr lang="en-US" sz="1500" dirty="0">
                <a:solidFill>
                  <a:srgbClr val="000000"/>
                </a:solidFill>
                <a:latin typeface="Courier New" pitchFamily="49" charset="0"/>
              </a:rPr>
              <a:t>); </a:t>
            </a:r>
            <a:br>
              <a:rPr lang="en-US" sz="1500" dirty="0">
                <a:solidFill>
                  <a:srgbClr val="FA6400"/>
                </a:solidFill>
                <a:latin typeface="Courier New" pitchFamily="49" charset="0"/>
              </a:rPr>
            </a:br>
            <a:endParaRPr lang="en-US" sz="1500" dirty="0">
              <a:solidFill>
                <a:srgbClr val="FA6400"/>
              </a:solidFill>
              <a:latin typeface="Courier New" pitchFamily="49" charset="0"/>
            </a:endParaRPr>
          </a:p>
        </p:txBody>
      </p:sp>
      <p:cxnSp>
        <p:nvCxnSpPr>
          <p:cNvPr id="5" name="Straight Connector 4"/>
          <p:cNvCxnSpPr/>
          <p:nvPr/>
        </p:nvCxnSpPr>
        <p:spPr>
          <a:xfrm>
            <a:off x="0" y="92867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28596" y="0"/>
            <a:ext cx="8229600" cy="1143000"/>
          </a:xfrm>
        </p:spPr>
        <p:txBody>
          <a:bodyPr>
            <a:normAutofit/>
          </a:bodyPr>
          <a:lstStyle/>
          <a:p>
            <a:pPr eaLnBrk="1" hangingPunct="1"/>
            <a:r>
              <a:rPr lang="en-US" sz="3600" dirty="0"/>
              <a:t>Counter-Controlled while Loop</a:t>
            </a:r>
          </a:p>
        </p:txBody>
      </p:sp>
      <p:sp>
        <p:nvSpPr>
          <p:cNvPr id="11266" name="Slide Number Placeholder 3"/>
          <p:cNvSpPr>
            <a:spLocks noGrp="1"/>
          </p:cNvSpPr>
          <p:nvPr>
            <p:ph type="sldNum" sz="quarter" idx="12"/>
          </p:nvPr>
        </p:nvSpPr>
        <p:spPr>
          <a:noFill/>
        </p:spPr>
        <p:txBody>
          <a:bodyPr>
            <a:normAutofit fontScale="92500" lnSpcReduction="10000"/>
          </a:bodyPr>
          <a:lstStyle/>
          <a:p>
            <a:fld id="{90DB118C-302A-4AF2-BE9D-C87623D6465B}" type="slidenum">
              <a:rPr lang="en-US"/>
              <a:pPr/>
              <a:t>296</a:t>
            </a:fld>
            <a:endParaRPr lang="en-US"/>
          </a:p>
        </p:txBody>
      </p:sp>
      <p:sp>
        <p:nvSpPr>
          <p:cNvPr id="11268" name="Rectangle 3"/>
          <p:cNvSpPr>
            <a:spLocks noGrp="1" noChangeArrowheads="1"/>
          </p:cNvSpPr>
          <p:nvPr>
            <p:ph sz="quarter" idx="1"/>
          </p:nvPr>
        </p:nvSpPr>
        <p:spPr>
          <a:xfrm>
            <a:off x="142844" y="1071546"/>
            <a:ext cx="8748712" cy="2808287"/>
          </a:xfrm>
        </p:spPr>
        <p:txBody>
          <a:bodyPr>
            <a:noAutofit/>
          </a:bodyPr>
          <a:lstStyle/>
          <a:p>
            <a:pPr eaLnBrk="1" hangingPunct="1">
              <a:lnSpc>
                <a:spcPct val="80000"/>
              </a:lnSpc>
              <a:buFontTx/>
              <a:buNone/>
            </a:pPr>
            <a:r>
              <a:rPr lang="en-US" sz="1400" dirty="0"/>
              <a:t> </a:t>
            </a:r>
            <a:r>
              <a:rPr lang="en-US" sz="1600" dirty="0">
                <a:solidFill>
                  <a:srgbClr val="941EDF"/>
                </a:solidFill>
                <a:latin typeface="Courier New" pitchFamily="49" charset="0"/>
              </a:rPr>
              <a:t>while</a:t>
            </a:r>
            <a:r>
              <a:rPr lang="en-US" sz="1600" dirty="0">
                <a:solidFill>
                  <a:srgbClr val="000000"/>
                </a:solidFill>
                <a:latin typeface="Courier New" pitchFamily="49" charset="0"/>
              </a:rPr>
              <a:t> (counter &lt; limit)                          		</a:t>
            </a:r>
            <a:br>
              <a:rPr lang="en-US" sz="1600" dirty="0">
                <a:solidFill>
                  <a:srgbClr val="FA6400"/>
                </a:solidFill>
                <a:latin typeface="Courier New" pitchFamily="49" charset="0"/>
              </a:rPr>
            </a:br>
            <a:r>
              <a:rPr lang="en-US" sz="1600" dirty="0">
                <a:solidFill>
                  <a:srgbClr val="000000"/>
                </a:solidFill>
                <a:latin typeface="Courier New" pitchFamily="49" charset="0"/>
              </a:rPr>
              <a:t>  {</a:t>
            </a:r>
            <a:br>
              <a:rPr lang="en-US" sz="1600" dirty="0">
                <a:solidFill>
                  <a:srgbClr val="000000"/>
                </a:solidFill>
                <a:latin typeface="Courier New" pitchFamily="49" charset="0"/>
              </a:rPr>
            </a:br>
            <a:r>
              <a:rPr lang="en-US" sz="1600" dirty="0">
                <a:solidFill>
                  <a:srgbClr val="000000"/>
                </a:solidFill>
                <a:latin typeface="Courier New" pitchFamily="49" charset="0"/>
              </a:rPr>
              <a:t>      number = </a:t>
            </a:r>
            <a:r>
              <a:rPr lang="en-US" sz="1600" dirty="0" err="1">
                <a:solidFill>
                  <a:srgbClr val="000000"/>
                </a:solidFill>
                <a:latin typeface="Courier New" pitchFamily="49" charset="0"/>
              </a:rPr>
              <a:t>console.nextInt</a:t>
            </a:r>
            <a:r>
              <a:rPr lang="en-US" sz="1600" dirty="0">
                <a:solidFill>
                  <a:srgbClr val="000000"/>
                </a:solidFill>
                <a:latin typeface="Courier New" pitchFamily="49" charset="0"/>
              </a:rPr>
              <a:t>(); </a:t>
            </a:r>
          </a:p>
          <a:p>
            <a:pPr eaLnBrk="1" hangingPunct="1">
              <a:lnSpc>
                <a:spcPct val="80000"/>
              </a:lnSpc>
              <a:buFontTx/>
              <a:buNone/>
            </a:pPr>
            <a:r>
              <a:rPr lang="en-US" sz="1600" dirty="0">
                <a:solidFill>
                  <a:srgbClr val="000000"/>
                </a:solidFill>
                <a:latin typeface="Courier New" pitchFamily="49" charset="0"/>
              </a:rPr>
              <a:t>		 sum = sum + number; </a:t>
            </a:r>
            <a:br>
              <a:rPr lang="en-US" sz="1600" dirty="0">
                <a:solidFill>
                  <a:srgbClr val="FA6400"/>
                </a:solidFill>
                <a:latin typeface="Courier New" pitchFamily="49" charset="0"/>
              </a:rPr>
            </a:br>
            <a:r>
              <a:rPr lang="en-US" sz="1600" dirty="0">
                <a:solidFill>
                  <a:srgbClr val="000000"/>
                </a:solidFill>
                <a:latin typeface="Courier New" pitchFamily="49" charset="0"/>
              </a:rPr>
              <a:t>       counter++; </a:t>
            </a:r>
            <a:br>
              <a:rPr lang="en-US" sz="1600" dirty="0">
                <a:solidFill>
                  <a:srgbClr val="FA6400"/>
                </a:solidFill>
                <a:latin typeface="Courier New" pitchFamily="49" charset="0"/>
              </a:rPr>
            </a:br>
            <a:r>
              <a:rPr lang="en-US" sz="1600" dirty="0">
                <a:solidFill>
                  <a:srgbClr val="000000"/>
                </a:solidFill>
                <a:latin typeface="Courier New" pitchFamily="49" charset="0"/>
              </a:rPr>
              <a:t>  }</a:t>
            </a:r>
            <a:br>
              <a:rPr lang="en-US" sz="1600" dirty="0">
                <a:solidFill>
                  <a:srgbClr val="000000"/>
                </a:solidFill>
                <a:latin typeface="Courier New" pitchFamily="49" charset="0"/>
              </a:rPr>
            </a:br>
            <a:br>
              <a:rPr lang="en-US" sz="1600" dirty="0">
                <a:solidFill>
                  <a:srgbClr val="000000"/>
                </a:solidFill>
                <a:latin typeface="Courier New" pitchFamily="49" charset="0"/>
              </a:rPr>
            </a:br>
            <a:r>
              <a:rPr lang="en-US" sz="1600" dirty="0">
                <a:solidFill>
                  <a:srgbClr val="000000"/>
                </a:solidFill>
                <a:latin typeface="Courier New" pitchFamily="49" charset="0"/>
              </a:rPr>
              <a:t>  </a:t>
            </a:r>
            <a:r>
              <a:rPr lang="en-US" sz="1600" dirty="0" err="1">
                <a:solidFill>
                  <a:srgbClr val="000000"/>
                </a:solidFill>
                <a:latin typeface="Courier New" pitchFamily="49" charset="0"/>
              </a:rPr>
              <a:t>System.out.printf</a:t>
            </a:r>
            <a:r>
              <a:rPr lang="en-US" sz="1600" dirty="0">
                <a:solidFill>
                  <a:srgbClr val="000000"/>
                </a:solidFill>
                <a:latin typeface="Courier New" pitchFamily="49" charset="0"/>
              </a:rPr>
              <a:t>(</a:t>
            </a:r>
            <a:r>
              <a:rPr lang="en-US" sz="1600" dirty="0">
                <a:solidFill>
                  <a:srgbClr val="00CB00"/>
                </a:solidFill>
                <a:latin typeface="Courier New" pitchFamily="49" charset="0"/>
              </a:rPr>
              <a:t>"The sum of the %d "</a:t>
            </a:r>
            <a:r>
              <a:rPr lang="en-US" sz="1600" dirty="0">
                <a:solidFill>
                  <a:srgbClr val="000000"/>
                </a:solidFill>
                <a:latin typeface="Courier New" pitchFamily="49" charset="0"/>
              </a:rPr>
              <a:t> +</a:t>
            </a:r>
            <a:r>
              <a:rPr lang="en-US" sz="1600" dirty="0">
                <a:solidFill>
                  <a:srgbClr val="00CB00"/>
                </a:solidFill>
                <a:latin typeface="Courier New" pitchFamily="49" charset="0"/>
              </a:rPr>
              <a:t>"numbers = %</a:t>
            </a:r>
            <a:r>
              <a:rPr lang="en-US" sz="1600" dirty="0" err="1">
                <a:solidFill>
                  <a:srgbClr val="00CB00"/>
                </a:solidFill>
                <a:latin typeface="Courier New" pitchFamily="49" charset="0"/>
              </a:rPr>
              <a:t>d%n</a:t>
            </a:r>
            <a:r>
              <a:rPr lang="en-US" sz="1600" dirty="0">
                <a:solidFill>
                  <a:srgbClr val="00CB00"/>
                </a:solidFill>
                <a:latin typeface="Courier New" pitchFamily="49" charset="0"/>
              </a:rPr>
              <a:t>"</a:t>
            </a:r>
            <a:r>
              <a:rPr lang="en-US" sz="1600" dirty="0">
                <a:solidFill>
                  <a:srgbClr val="000000"/>
                </a:solidFill>
                <a:latin typeface="Courier New" pitchFamily="49" charset="0"/>
              </a:rPr>
              <a:t>, limit, sum); </a:t>
            </a:r>
          </a:p>
          <a:p>
            <a:pPr eaLnBrk="1" hangingPunct="1">
              <a:lnSpc>
                <a:spcPct val="80000"/>
              </a:lnSpc>
              <a:buFontTx/>
              <a:buNone/>
            </a:pPr>
            <a:br>
              <a:rPr lang="en-US" sz="1600" dirty="0">
                <a:solidFill>
                  <a:srgbClr val="FA6400"/>
                </a:solidFill>
                <a:latin typeface="Courier New" pitchFamily="49" charset="0"/>
              </a:rPr>
            </a:br>
            <a:r>
              <a:rPr lang="en-US" sz="1600" dirty="0">
                <a:solidFill>
                  <a:srgbClr val="000000"/>
                </a:solidFill>
                <a:latin typeface="Courier New" pitchFamily="49" charset="0"/>
              </a:rPr>
              <a:t>  </a:t>
            </a:r>
            <a:r>
              <a:rPr lang="en-US" sz="1600" dirty="0">
                <a:solidFill>
                  <a:srgbClr val="941EDF"/>
                </a:solidFill>
                <a:latin typeface="Courier New" pitchFamily="49" charset="0"/>
              </a:rPr>
              <a:t>if</a:t>
            </a:r>
            <a:r>
              <a:rPr lang="en-US" sz="1600" dirty="0">
                <a:solidFill>
                  <a:srgbClr val="000000"/>
                </a:solidFill>
                <a:latin typeface="Courier New" pitchFamily="49" charset="0"/>
              </a:rPr>
              <a:t> (counter != 0)</a:t>
            </a:r>
          </a:p>
          <a:p>
            <a:pPr eaLnBrk="1" hangingPunct="1">
              <a:lnSpc>
                <a:spcPct val="80000"/>
              </a:lnSpc>
              <a:buFontTx/>
              <a:buNone/>
            </a:pPr>
            <a:r>
              <a:rPr lang="en-US" sz="1600" dirty="0">
                <a:solidFill>
                  <a:srgbClr val="000000"/>
                </a:solidFill>
                <a:latin typeface="Courier New" pitchFamily="49" charset="0"/>
              </a:rPr>
              <a:t>       </a:t>
            </a:r>
            <a:r>
              <a:rPr lang="en-US" sz="1600" dirty="0" err="1">
                <a:solidFill>
                  <a:srgbClr val="000000"/>
                </a:solidFill>
                <a:latin typeface="Courier New" pitchFamily="49" charset="0"/>
              </a:rPr>
              <a:t>System.out.printf</a:t>
            </a:r>
            <a:r>
              <a:rPr lang="en-US" sz="1600" dirty="0">
                <a:solidFill>
                  <a:srgbClr val="000000"/>
                </a:solidFill>
                <a:latin typeface="Courier New" pitchFamily="49" charset="0"/>
              </a:rPr>
              <a:t>(</a:t>
            </a:r>
            <a:r>
              <a:rPr lang="en-US" sz="1600" dirty="0">
                <a:solidFill>
                  <a:srgbClr val="00CB00"/>
                </a:solidFill>
                <a:latin typeface="Courier New" pitchFamily="49" charset="0"/>
              </a:rPr>
              <a:t>"The average = %</a:t>
            </a:r>
            <a:r>
              <a:rPr lang="en-US" sz="1600" dirty="0" err="1">
                <a:solidFill>
                  <a:srgbClr val="00CB00"/>
                </a:solidFill>
                <a:latin typeface="Courier New" pitchFamily="49" charset="0"/>
              </a:rPr>
              <a:t>d%n</a:t>
            </a:r>
            <a:r>
              <a:rPr lang="en-US" sz="1600" dirty="0">
                <a:solidFill>
                  <a:srgbClr val="00CB00"/>
                </a:solidFill>
                <a:latin typeface="Courier New" pitchFamily="49" charset="0"/>
              </a:rPr>
              <a:t>"</a:t>
            </a:r>
            <a:r>
              <a:rPr lang="en-US" sz="1600" dirty="0">
                <a:solidFill>
                  <a:srgbClr val="000000"/>
                </a:solidFill>
                <a:latin typeface="Courier New" pitchFamily="49" charset="0"/>
              </a:rPr>
              <a:t>,(sum / counter)); </a:t>
            </a:r>
            <a:br>
              <a:rPr lang="en-US" sz="1600" dirty="0">
                <a:solidFill>
                  <a:srgbClr val="FA6400"/>
                </a:solidFill>
                <a:latin typeface="Courier New" pitchFamily="49" charset="0"/>
              </a:rPr>
            </a:br>
            <a:r>
              <a:rPr lang="en-US" sz="1600" dirty="0">
                <a:solidFill>
                  <a:srgbClr val="000000"/>
                </a:solidFill>
                <a:latin typeface="Courier New" pitchFamily="49" charset="0"/>
              </a:rPr>
              <a:t>  </a:t>
            </a:r>
            <a:r>
              <a:rPr lang="en-US" sz="1600" dirty="0">
                <a:solidFill>
                  <a:srgbClr val="941EDF"/>
                </a:solidFill>
                <a:latin typeface="Courier New" pitchFamily="49" charset="0"/>
              </a:rPr>
              <a:t>else</a:t>
            </a:r>
            <a:r>
              <a:rPr lang="en-US" sz="1600" dirty="0">
                <a:solidFill>
                  <a:srgbClr val="000000"/>
                </a:solidFill>
                <a:latin typeface="Courier New" pitchFamily="49" charset="0"/>
              </a:rPr>
              <a:t>                                             </a:t>
            </a:r>
            <a:br>
              <a:rPr lang="en-US" sz="1600" dirty="0">
                <a:solidFill>
                  <a:srgbClr val="FA6400"/>
                </a:solidFill>
                <a:latin typeface="Courier New" pitchFamily="49" charset="0"/>
              </a:rPr>
            </a:br>
            <a:r>
              <a:rPr lang="en-US" sz="1600" dirty="0">
                <a:solidFill>
                  <a:srgbClr val="000000"/>
                </a:solidFill>
                <a:latin typeface="Courier New" pitchFamily="49" charset="0"/>
              </a:rPr>
              <a:t>    </a:t>
            </a:r>
            <a:r>
              <a:rPr lang="en-US" sz="1600" dirty="0" err="1">
                <a:solidFill>
                  <a:srgbClr val="000000"/>
                </a:solidFill>
                <a:latin typeface="Courier New" pitchFamily="49" charset="0"/>
              </a:rPr>
              <a:t>System.out.println</a:t>
            </a:r>
            <a:r>
              <a:rPr lang="en-US" sz="1600" dirty="0">
                <a:solidFill>
                  <a:srgbClr val="000000"/>
                </a:solidFill>
                <a:latin typeface="Courier New" pitchFamily="49" charset="0"/>
              </a:rPr>
              <a:t>(</a:t>
            </a:r>
            <a:r>
              <a:rPr lang="en-US" sz="1600" dirty="0">
                <a:solidFill>
                  <a:srgbClr val="00CB00"/>
                </a:solidFill>
                <a:latin typeface="Courier New" pitchFamily="49" charset="0"/>
              </a:rPr>
              <a:t>"No input."</a:t>
            </a:r>
            <a:r>
              <a:rPr lang="en-US" sz="1600" dirty="0">
                <a:solidFill>
                  <a:srgbClr val="000000"/>
                </a:solidFill>
                <a:latin typeface="Courier New" pitchFamily="49" charset="0"/>
              </a:rPr>
              <a:t>); </a:t>
            </a:r>
          </a:p>
          <a:p>
            <a:pPr eaLnBrk="1" hangingPunct="1">
              <a:lnSpc>
                <a:spcPct val="80000"/>
              </a:lnSpc>
              <a:buFontTx/>
              <a:buNone/>
            </a:pPr>
            <a:r>
              <a:rPr lang="en-US" sz="1600" dirty="0">
                <a:solidFill>
                  <a:srgbClr val="000000"/>
                </a:solidFill>
                <a:latin typeface="Courier New" pitchFamily="49" charset="0"/>
              </a:rPr>
              <a:t>	} </a:t>
            </a:r>
          </a:p>
          <a:p>
            <a:pPr eaLnBrk="1" hangingPunct="1">
              <a:lnSpc>
                <a:spcPct val="80000"/>
              </a:lnSpc>
              <a:buFontTx/>
              <a:buNone/>
            </a:pPr>
            <a:r>
              <a:rPr lang="en-US" sz="1600" dirty="0">
                <a:solidFill>
                  <a:srgbClr val="000000"/>
                </a:solidFill>
                <a:latin typeface="Courier New" pitchFamily="49" charset="0"/>
              </a:rPr>
              <a:t>} </a:t>
            </a:r>
            <a:br>
              <a:rPr lang="en-US" sz="1600" dirty="0">
                <a:solidFill>
                  <a:srgbClr val="000000"/>
                </a:solidFill>
                <a:latin typeface="Courier New" pitchFamily="49" charset="0"/>
              </a:rPr>
            </a:br>
            <a:br>
              <a:rPr lang="en-US" sz="1400" dirty="0">
                <a:solidFill>
                  <a:srgbClr val="000000"/>
                </a:solidFill>
                <a:latin typeface="Courier New" pitchFamily="49" charset="0"/>
              </a:rPr>
            </a:br>
            <a:endParaRPr lang="en-US" sz="1400" dirty="0">
              <a:solidFill>
                <a:srgbClr val="000000"/>
              </a:solidFill>
              <a:latin typeface="Courier New" pitchFamily="49" charset="0"/>
            </a:endParaRPr>
          </a:p>
        </p:txBody>
      </p:sp>
      <p:sp>
        <p:nvSpPr>
          <p:cNvPr id="11269" name="Rectangle 4"/>
          <p:cNvSpPr>
            <a:spLocks noChangeArrowheads="1"/>
          </p:cNvSpPr>
          <p:nvPr/>
        </p:nvSpPr>
        <p:spPr bwMode="auto">
          <a:xfrm>
            <a:off x="2786050" y="4714884"/>
            <a:ext cx="5976938" cy="1657350"/>
          </a:xfrm>
          <a:prstGeom prst="rect">
            <a:avLst/>
          </a:prstGeom>
          <a:noFill/>
          <a:ln w="9525">
            <a:solidFill>
              <a:schemeClr val="tx1"/>
            </a:solidFill>
            <a:miter lim="800000"/>
            <a:headEnd/>
            <a:tailEnd/>
          </a:ln>
        </p:spPr>
        <p:txBody>
          <a:bodyPr/>
          <a:lstStyle/>
          <a:p>
            <a:pPr marL="342900" indent="-342900">
              <a:lnSpc>
                <a:spcPct val="90000"/>
              </a:lnSpc>
              <a:spcBef>
                <a:spcPct val="20000"/>
              </a:spcBef>
            </a:pPr>
            <a:r>
              <a:rPr lang="en-US" sz="1600" b="1" u="sng" dirty="0"/>
              <a:t>Sample Run:</a:t>
            </a:r>
          </a:p>
          <a:p>
            <a:pPr marL="342900" indent="-342900">
              <a:lnSpc>
                <a:spcPct val="90000"/>
              </a:lnSpc>
              <a:spcBef>
                <a:spcPct val="20000"/>
              </a:spcBef>
            </a:pPr>
            <a:r>
              <a:rPr lang="en-US" sz="1400" dirty="0"/>
              <a:t>Enter the number of integers In the list: 4</a:t>
            </a:r>
            <a:endParaRPr lang="en-US" sz="1600" dirty="0"/>
          </a:p>
          <a:p>
            <a:pPr marL="342900" indent="-342900">
              <a:lnSpc>
                <a:spcPct val="90000"/>
              </a:lnSpc>
              <a:spcBef>
                <a:spcPct val="20000"/>
              </a:spcBef>
            </a:pPr>
            <a:r>
              <a:rPr lang="en-US" sz="1600" dirty="0"/>
              <a:t>Enter 4 Integers</a:t>
            </a:r>
          </a:p>
          <a:p>
            <a:pPr marL="342900" indent="-342900">
              <a:lnSpc>
                <a:spcPct val="90000"/>
              </a:lnSpc>
              <a:spcBef>
                <a:spcPct val="20000"/>
              </a:spcBef>
            </a:pPr>
            <a:r>
              <a:rPr lang="en-US" sz="1600" dirty="0"/>
              <a:t>2 1 5 8</a:t>
            </a:r>
          </a:p>
          <a:p>
            <a:pPr marL="342900" indent="-342900">
              <a:lnSpc>
                <a:spcPct val="90000"/>
              </a:lnSpc>
              <a:spcBef>
                <a:spcPct val="20000"/>
              </a:spcBef>
            </a:pPr>
            <a:r>
              <a:rPr lang="en-US" sz="1600" dirty="0"/>
              <a:t>The sum of the 4 numbers = 16</a:t>
            </a:r>
          </a:p>
          <a:p>
            <a:pPr marL="342900" indent="-342900">
              <a:lnSpc>
                <a:spcPct val="90000"/>
              </a:lnSpc>
              <a:spcBef>
                <a:spcPct val="20000"/>
              </a:spcBef>
            </a:pPr>
            <a:r>
              <a:rPr lang="en-US" sz="1600" dirty="0"/>
              <a:t>The average = 4</a:t>
            </a:r>
            <a:br>
              <a:rPr lang="en-US" sz="3200" dirty="0"/>
            </a:br>
            <a:endParaRPr lang="en-US" sz="3200" dirty="0"/>
          </a:p>
        </p:txBody>
      </p:sp>
      <p:cxnSp>
        <p:nvCxnSpPr>
          <p:cNvPr id="6" name="Straight Connector 5"/>
          <p:cNvCxnSpPr/>
          <p:nvPr/>
        </p:nvCxnSpPr>
        <p:spPr>
          <a:xfrm>
            <a:off x="0" y="92867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714356"/>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SYNTAX </a:t>
            </a:r>
            <a:r>
              <a:rPr lang="en-US" dirty="0"/>
              <a:t>  </a:t>
            </a:r>
            <a:endParaRPr lang="en-US" b="1" dirty="0">
              <a:solidFill>
                <a:schemeClr val="tx1"/>
              </a:solidFill>
            </a:endParaRPr>
          </a:p>
        </p:txBody>
      </p:sp>
      <p:sp>
        <p:nvSpPr>
          <p:cNvPr id="7" name="Slide Number Placeholder 6"/>
          <p:cNvSpPr>
            <a:spLocks noGrp="1"/>
          </p:cNvSpPr>
          <p:nvPr>
            <p:ph type="sldNum" sz="quarter" idx="12"/>
          </p:nvPr>
        </p:nvSpPr>
        <p:spPr>
          <a:xfrm>
            <a:off x="8647272" y="6309320"/>
            <a:ext cx="365760" cy="365125"/>
          </a:xfrm>
        </p:spPr>
        <p:txBody>
          <a:bodyPr>
            <a:normAutofit fontScale="92500" lnSpcReduction="10000"/>
          </a:bodyPr>
          <a:lstStyle/>
          <a:p>
            <a:fld id="{125A1C68-F048-4C66-8544-2D3BD35A5879}" type="slidenum">
              <a:rPr lang="en-US" smtClean="0"/>
              <a:pPr/>
              <a:t>297</a:t>
            </a:fld>
            <a:endParaRPr lang="en-US" dirty="0"/>
          </a:p>
        </p:txBody>
      </p:sp>
      <p:sp>
        <p:nvSpPr>
          <p:cNvPr id="2" name="Title 1"/>
          <p:cNvSpPr>
            <a:spLocks noGrp="1"/>
          </p:cNvSpPr>
          <p:nvPr>
            <p:ph type="title"/>
          </p:nvPr>
        </p:nvSpPr>
        <p:spPr>
          <a:xfrm>
            <a:off x="285720" y="0"/>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for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64291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714480" y="1142984"/>
            <a:ext cx="7215369" cy="720080"/>
          </a:xfrm>
          <a:prstGeom prst="roundRect">
            <a:avLst>
              <a:gd name="adj" fmla="val 341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00B0F0"/>
                </a:solidFill>
              </a:rPr>
              <a:t>for </a:t>
            </a:r>
            <a:r>
              <a:rPr lang="en-US" dirty="0">
                <a:solidFill>
                  <a:srgbClr val="0000FF"/>
                </a:solidFill>
              </a:rPr>
              <a:t>(initial expression; logical expression; update expression)</a:t>
            </a:r>
          </a:p>
          <a:p>
            <a:r>
              <a:rPr lang="en-US" dirty="0">
                <a:solidFill>
                  <a:srgbClr val="0000FF"/>
                </a:solidFill>
              </a:rPr>
              <a:t>   statement;   </a:t>
            </a:r>
            <a:r>
              <a:rPr lang="en-US" dirty="0">
                <a:solidFill>
                  <a:srgbClr val="00B050"/>
                </a:solidFill>
              </a:rPr>
              <a:t>//loop body: the statement to be repeated</a:t>
            </a:r>
          </a:p>
          <a:p>
            <a:r>
              <a:rPr lang="en-US" dirty="0">
                <a:solidFill>
                  <a:srgbClr val="0000FF"/>
                </a:solidFill>
              </a:rPr>
              <a:t>  </a:t>
            </a:r>
          </a:p>
        </p:txBody>
      </p:sp>
      <p:sp>
        <p:nvSpPr>
          <p:cNvPr id="12" name="Rounded Rectangle 11"/>
          <p:cNvSpPr/>
          <p:nvPr/>
        </p:nvSpPr>
        <p:spPr>
          <a:xfrm>
            <a:off x="214282" y="1142984"/>
            <a:ext cx="129614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cxnSp>
        <p:nvCxnSpPr>
          <p:cNvPr id="23" name="Straight Connector 22"/>
          <p:cNvCxnSpPr/>
          <p:nvPr/>
        </p:nvCxnSpPr>
        <p:spPr>
          <a:xfrm>
            <a:off x="0" y="1071546"/>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14282" y="1785926"/>
            <a:ext cx="5072098" cy="4357718"/>
            <a:chOff x="70262" y="2348880"/>
            <a:chExt cx="8102138" cy="4392488"/>
          </a:xfrm>
        </p:grpSpPr>
        <p:cxnSp>
          <p:nvCxnSpPr>
            <p:cNvPr id="32" name="Straight Arrow Connector 31"/>
            <p:cNvCxnSpPr/>
            <p:nvPr/>
          </p:nvCxnSpPr>
          <p:spPr>
            <a:xfrm>
              <a:off x="1691680" y="6021288"/>
              <a:ext cx="0" cy="72008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51520" y="2924944"/>
              <a:ext cx="2880320" cy="360040"/>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Initial Expression</a:t>
              </a:r>
            </a:p>
          </p:txBody>
        </p:sp>
        <p:sp>
          <p:nvSpPr>
            <p:cNvPr id="39" name="Flowchart: Decision 38"/>
            <p:cNvSpPr/>
            <p:nvPr/>
          </p:nvSpPr>
          <p:spPr>
            <a:xfrm>
              <a:off x="70262" y="4074500"/>
              <a:ext cx="3061578" cy="938674"/>
            </a:xfrm>
            <a:prstGeom prst="flowChartDecision">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Logical Expression</a:t>
              </a:r>
            </a:p>
          </p:txBody>
        </p:sp>
        <p:sp>
          <p:nvSpPr>
            <p:cNvPr id="40" name="Rectangle 39"/>
            <p:cNvSpPr/>
            <p:nvPr/>
          </p:nvSpPr>
          <p:spPr>
            <a:xfrm>
              <a:off x="3846405" y="4329100"/>
              <a:ext cx="1877723" cy="360040"/>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FF"/>
                  </a:solidFill>
                </a:rPr>
                <a:t>Statement</a:t>
              </a:r>
            </a:p>
          </p:txBody>
        </p:sp>
        <p:sp>
          <p:nvSpPr>
            <p:cNvPr id="41" name="Rectangle 40"/>
            <p:cNvSpPr/>
            <p:nvPr/>
          </p:nvSpPr>
          <p:spPr>
            <a:xfrm>
              <a:off x="6294677" y="4221088"/>
              <a:ext cx="1877723" cy="626586"/>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Update Expression</a:t>
              </a:r>
            </a:p>
          </p:txBody>
        </p:sp>
        <p:cxnSp>
          <p:nvCxnSpPr>
            <p:cNvPr id="42" name="Straight Arrow Connector 41"/>
            <p:cNvCxnSpPr/>
            <p:nvPr/>
          </p:nvCxnSpPr>
          <p:spPr>
            <a:xfrm>
              <a:off x="1691680" y="2636912"/>
              <a:ext cx="0" cy="288032"/>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691680" y="3284984"/>
              <a:ext cx="0" cy="72008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131840" y="4509120"/>
              <a:ext cx="714565"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724128" y="4509120"/>
              <a:ext cx="570549"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987824" y="3833933"/>
              <a:ext cx="1160743" cy="469190"/>
            </a:xfrm>
            <a:prstGeom prst="rect">
              <a:avLst/>
            </a:prstGeom>
            <a:noFill/>
          </p:spPr>
          <p:txBody>
            <a:bodyPr wrap="square" rtlCol="0">
              <a:spAutoFit/>
            </a:bodyPr>
            <a:lstStyle/>
            <a:p>
              <a:r>
                <a:rPr lang="en-US" sz="1600" b="1" dirty="0">
                  <a:solidFill>
                    <a:srgbClr val="00B050"/>
                  </a:solidFill>
                </a:rPr>
                <a:t>True</a:t>
              </a:r>
            </a:p>
          </p:txBody>
        </p:sp>
        <p:cxnSp>
          <p:nvCxnSpPr>
            <p:cNvPr id="47" name="Straight Arrow Connector 46"/>
            <p:cNvCxnSpPr>
              <a:stCxn id="41" idx="0"/>
            </p:cNvCxnSpPr>
            <p:nvPr/>
          </p:nvCxnSpPr>
          <p:spPr>
            <a:xfrm flipH="1" flipV="1">
              <a:off x="7233538" y="3717032"/>
              <a:ext cx="1" cy="504056"/>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1691680" y="3717032"/>
              <a:ext cx="5541859"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691680" y="5013176"/>
              <a:ext cx="0" cy="72008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23407" y="5120976"/>
              <a:ext cx="1512169" cy="469190"/>
            </a:xfrm>
            <a:prstGeom prst="rect">
              <a:avLst/>
            </a:prstGeom>
            <a:noFill/>
          </p:spPr>
          <p:txBody>
            <a:bodyPr wrap="square" rtlCol="0">
              <a:spAutoFit/>
            </a:bodyPr>
            <a:lstStyle/>
            <a:p>
              <a:r>
                <a:rPr lang="en-US" sz="1600" b="1" dirty="0">
                  <a:solidFill>
                    <a:srgbClr val="FF0000"/>
                  </a:solidFill>
                </a:rPr>
                <a:t>False</a:t>
              </a:r>
            </a:p>
          </p:txBody>
        </p:sp>
        <p:sp>
          <p:nvSpPr>
            <p:cNvPr id="52" name="Oval 51"/>
            <p:cNvSpPr/>
            <p:nvPr/>
          </p:nvSpPr>
          <p:spPr>
            <a:xfrm>
              <a:off x="1511660" y="2348880"/>
              <a:ext cx="360040" cy="2880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511660" y="5733256"/>
              <a:ext cx="360040" cy="2880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4857752" y="2000240"/>
            <a:ext cx="4286248" cy="2234458"/>
          </a:xfrm>
          <a:prstGeom prst="rect">
            <a:avLst/>
          </a:prstGeom>
        </p:spPr>
        <p:txBody>
          <a:bodyPr wrap="square">
            <a:spAutoFit/>
          </a:bodyPr>
          <a:lstStyle/>
          <a:p>
            <a:pPr marL="457200" indent="-457200">
              <a:lnSpc>
                <a:spcPct val="80000"/>
              </a:lnSpc>
            </a:pPr>
            <a:r>
              <a:rPr lang="en-US" dirty="0"/>
              <a:t>Execution:</a:t>
            </a:r>
          </a:p>
          <a:p>
            <a:pPr marL="838200" lvl="1" indent="-381000">
              <a:lnSpc>
                <a:spcPct val="80000"/>
              </a:lnSpc>
              <a:buFont typeface="Wingdings" pitchFamily="2" charset="2"/>
              <a:buAutoNum type="arabicPeriod"/>
            </a:pPr>
            <a:r>
              <a:rPr lang="en-US" dirty="0">
                <a:cs typeface="Times New Roman" pitchFamily="18" charset="0"/>
              </a:rPr>
              <a:t>Initial statement executes.</a:t>
            </a:r>
            <a:r>
              <a:rPr lang="en-US" dirty="0"/>
              <a:t> </a:t>
            </a:r>
          </a:p>
          <a:p>
            <a:pPr marL="838200" lvl="1" indent="-381000">
              <a:lnSpc>
                <a:spcPct val="80000"/>
              </a:lnSpc>
              <a:buFont typeface="Wingdings" pitchFamily="2" charset="2"/>
              <a:buAutoNum type="arabicPeriod"/>
            </a:pPr>
            <a:r>
              <a:rPr lang="en-US" dirty="0">
                <a:cs typeface="Times New Roman" pitchFamily="18" charset="0"/>
              </a:rPr>
              <a:t>Loop condition is evaluated.</a:t>
            </a:r>
          </a:p>
          <a:p>
            <a:pPr marL="838200" lvl="1" indent="-381000">
              <a:lnSpc>
                <a:spcPct val="80000"/>
              </a:lnSpc>
              <a:buFont typeface="Wingdings" pitchFamily="2" charset="2"/>
              <a:buAutoNum type="arabicPeriod"/>
            </a:pPr>
            <a:r>
              <a:rPr lang="en-US" dirty="0">
                <a:cs typeface="Times New Roman" pitchFamily="18" charset="0"/>
              </a:rPr>
              <a:t>If loop condition evaluates to </a:t>
            </a:r>
            <a:r>
              <a:rPr lang="en-US" dirty="0">
                <a:solidFill>
                  <a:srgbClr val="0000FF"/>
                </a:solidFill>
                <a:cs typeface="Times New Roman" pitchFamily="18" charset="0"/>
              </a:rPr>
              <a:t>true</a:t>
            </a:r>
            <a:r>
              <a:rPr lang="en-US" dirty="0">
                <a:cs typeface="Times New Roman" pitchFamily="18" charset="0"/>
              </a:rPr>
              <a:t>, </a:t>
            </a:r>
          </a:p>
          <a:p>
            <a:pPr marL="1257300" lvl="2" indent="-342900">
              <a:lnSpc>
                <a:spcPct val="80000"/>
              </a:lnSpc>
              <a:buFont typeface="Wingdings" pitchFamily="2" charset="2"/>
              <a:buAutoNum type="arabicPeriod"/>
            </a:pPr>
            <a:r>
              <a:rPr lang="en-US" sz="1600" dirty="0">
                <a:cs typeface="Times New Roman" pitchFamily="18" charset="0"/>
              </a:rPr>
              <a:t>execute </a:t>
            </a:r>
            <a:r>
              <a:rPr lang="en-US" sz="1600" dirty="0">
                <a:solidFill>
                  <a:schemeClr val="accent2"/>
                </a:solidFill>
                <a:latin typeface="Courier New" pitchFamily="49" charset="0"/>
                <a:cs typeface="Times New Roman" pitchFamily="18" charset="0"/>
              </a:rPr>
              <a:t>for</a:t>
            </a:r>
            <a:r>
              <a:rPr lang="en-US" sz="1600" dirty="0">
                <a:cs typeface="Times New Roman" pitchFamily="18" charset="0"/>
              </a:rPr>
              <a:t> loop statement</a:t>
            </a:r>
            <a:r>
              <a:rPr lang="en-US" sz="1600" dirty="0"/>
              <a:t> and </a:t>
            </a:r>
          </a:p>
          <a:p>
            <a:pPr marL="1257300" lvl="2" indent="-342900">
              <a:lnSpc>
                <a:spcPct val="80000"/>
              </a:lnSpc>
              <a:buFont typeface="Wingdings" pitchFamily="2" charset="2"/>
              <a:buAutoNum type="arabicPeriod"/>
            </a:pPr>
            <a:r>
              <a:rPr lang="en-US" sz="1600" dirty="0"/>
              <a:t>execute </a:t>
            </a:r>
            <a:r>
              <a:rPr lang="en-US" sz="1600" dirty="0">
                <a:cs typeface="Times New Roman" pitchFamily="18" charset="0"/>
              </a:rPr>
              <a:t>update statement.</a:t>
            </a:r>
          </a:p>
          <a:p>
            <a:pPr marL="838200" lvl="1" indent="-381000">
              <a:lnSpc>
                <a:spcPct val="80000"/>
              </a:lnSpc>
              <a:buFont typeface="Wingdings" pitchFamily="2" charset="2"/>
              <a:buAutoNum type="arabicPeriod"/>
            </a:pPr>
            <a:r>
              <a:rPr lang="en-US" dirty="0">
                <a:cs typeface="Times New Roman" pitchFamily="18" charset="0"/>
              </a:rPr>
              <a:t>Repeat step 2 until loop condition is </a:t>
            </a:r>
            <a:r>
              <a:rPr lang="en-US" dirty="0">
                <a:solidFill>
                  <a:schemeClr val="accent2"/>
                </a:solidFill>
                <a:latin typeface="Courier New" pitchFamily="49" charset="0"/>
                <a:cs typeface="Times New Roman" pitchFamily="18" charset="0"/>
              </a:rPr>
              <a:t>false</a:t>
            </a:r>
            <a:r>
              <a:rPr lang="en-US" dirty="0">
                <a:cs typeface="Times New Roman" pitchFamily="18" charset="0"/>
              </a:rPr>
              <a:t>.</a:t>
            </a:r>
            <a:r>
              <a:rPr lang="en-US" sz="1600" dirty="0"/>
              <a:t> </a:t>
            </a:r>
          </a:p>
        </p:txBody>
      </p:sp>
    </p:spTree>
    <p:custDataLst>
      <p:tags r:id="rId1"/>
    </p:custDataLst>
    <p:extLst>
      <p:ext uri="{BB962C8B-B14F-4D97-AF65-F5344CB8AC3E}">
        <p14:creationId xmlns:p14="http://schemas.microsoft.com/office/powerpoint/2010/main" val="1495378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1" grpId="0" animBg="1"/>
      <p:bldP spid="12"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0" y="14289"/>
            <a:ext cx="9144000" cy="1254471"/>
          </a:xfrm>
        </p:spPr>
        <p:txBody>
          <a:bodyPr>
            <a:normAutofit fontScale="90000"/>
          </a:bodyPr>
          <a:lstStyle/>
          <a:p>
            <a:pPr eaLnBrk="1" hangingPunct="1"/>
            <a:r>
              <a:rPr lang="en-US" dirty="0"/>
              <a:t>Counter-Controlled Loop: Another way </a:t>
            </a:r>
            <a:br>
              <a:rPr lang="en-US" dirty="0"/>
            </a:br>
            <a:r>
              <a:rPr lang="en-US" dirty="0"/>
              <a:t>for expressing it</a:t>
            </a:r>
          </a:p>
        </p:txBody>
      </p:sp>
      <p:sp>
        <p:nvSpPr>
          <p:cNvPr id="19461" name="Content Placeholder 25"/>
          <p:cNvSpPr>
            <a:spLocks noGrp="1"/>
          </p:cNvSpPr>
          <p:nvPr>
            <p:ph sz="quarter" idx="2"/>
          </p:nvPr>
        </p:nvSpPr>
        <p:spPr>
          <a:xfrm>
            <a:off x="4714875" y="2286000"/>
            <a:ext cx="4041775" cy="2143125"/>
          </a:xfrm>
          <a:ln w="19050">
            <a:solidFill>
              <a:schemeClr val="accent2"/>
            </a:solidFill>
            <a:prstDash val="lgDash"/>
          </a:ln>
        </p:spPr>
        <p:txBody>
          <a:bodyPr>
            <a:normAutofit fontScale="85000" lnSpcReduction="10000"/>
          </a:bodyPr>
          <a:lstStyle/>
          <a:p>
            <a:pPr eaLnBrk="1" hangingPunct="1">
              <a:lnSpc>
                <a:spcPct val="90000"/>
              </a:lnSpc>
              <a:buFont typeface="Wingdings" pitchFamily="2" charset="2"/>
              <a:buNone/>
            </a:pPr>
            <a:r>
              <a:rPr lang="en-US" dirty="0">
                <a:latin typeface="Courier New" pitchFamily="49" charset="0"/>
                <a:cs typeface="Times New Roman" pitchFamily="18" charset="0"/>
              </a:rPr>
              <a:t>N = …</a:t>
            </a:r>
          </a:p>
          <a:p>
            <a:pPr eaLnBrk="1" hangingPunct="1">
              <a:lnSpc>
                <a:spcPct val="90000"/>
              </a:lnSpc>
              <a:buFont typeface="Wingdings" pitchFamily="2" charset="2"/>
              <a:buNone/>
            </a:pPr>
            <a:r>
              <a:rPr lang="en-US" dirty="0">
                <a:latin typeface="Courier New" pitchFamily="49" charset="0"/>
                <a:cs typeface="Times New Roman" pitchFamily="18" charset="0"/>
              </a:rPr>
              <a:t>counter = 1</a:t>
            </a:r>
          </a:p>
          <a:p>
            <a:pPr eaLnBrk="1" hangingPunct="1">
              <a:lnSpc>
                <a:spcPct val="90000"/>
              </a:lnSpc>
              <a:buFont typeface="Wingdings" pitchFamily="2" charset="2"/>
              <a:buNone/>
            </a:pPr>
            <a:r>
              <a:rPr lang="en-US" dirty="0">
                <a:latin typeface="Courier New" pitchFamily="49" charset="0"/>
                <a:cs typeface="Times New Roman" pitchFamily="18" charset="0"/>
              </a:rPr>
              <a:t>Loop while (counter&lt;=N)</a:t>
            </a:r>
          </a:p>
          <a:p>
            <a:pPr eaLnBrk="1" hangingPunct="1">
              <a:lnSpc>
                <a:spcPct val="90000"/>
              </a:lnSpc>
              <a:buFont typeface="Wingdings" pitchFamily="2" charset="2"/>
              <a:buNone/>
            </a:pPr>
            <a:r>
              <a:rPr lang="en-US" sz="1600" dirty="0">
                <a:latin typeface="Courier New" pitchFamily="49" charset="0"/>
                <a:cs typeface="Times New Roman" pitchFamily="18" charset="0"/>
              </a:rPr>
              <a:t>    .</a:t>
            </a:r>
          </a:p>
          <a:p>
            <a:pPr eaLnBrk="1" hangingPunct="1">
              <a:lnSpc>
                <a:spcPct val="90000"/>
              </a:lnSpc>
              <a:buFont typeface="Wingdings" pitchFamily="2" charset="2"/>
              <a:buNone/>
            </a:pPr>
            <a:r>
              <a:rPr lang="en-US" sz="1600" dirty="0">
                <a:latin typeface="Courier New" pitchFamily="49" charset="0"/>
                <a:cs typeface="Times New Roman" pitchFamily="18" charset="0"/>
              </a:rPr>
              <a:t>    .</a:t>
            </a:r>
          </a:p>
          <a:p>
            <a:pPr eaLnBrk="1" hangingPunct="1">
              <a:lnSpc>
                <a:spcPct val="90000"/>
              </a:lnSpc>
              <a:buFont typeface="Wingdings" pitchFamily="2" charset="2"/>
              <a:buNone/>
            </a:pPr>
            <a:r>
              <a:rPr lang="en-US" dirty="0">
                <a:latin typeface="Courier New" pitchFamily="49" charset="0"/>
                <a:cs typeface="Times New Roman" pitchFamily="18" charset="0"/>
              </a:rPr>
              <a:t>   counter = counter + 1</a:t>
            </a:r>
            <a:endParaRPr lang="en-US" sz="1600" dirty="0">
              <a:latin typeface="Courier New" pitchFamily="49" charset="0"/>
              <a:cs typeface="Times New Roman" pitchFamily="18" charset="0"/>
            </a:endParaRPr>
          </a:p>
          <a:p>
            <a:pPr eaLnBrk="1" hangingPunct="1">
              <a:lnSpc>
                <a:spcPct val="90000"/>
              </a:lnSpc>
              <a:buFont typeface="Wingdings" pitchFamily="2" charset="2"/>
              <a:buNone/>
            </a:pPr>
            <a:r>
              <a:rPr lang="en-US" dirty="0">
                <a:latin typeface="Courier New" pitchFamily="49" charset="0"/>
                <a:cs typeface="Times New Roman" pitchFamily="18" charset="0"/>
              </a:rPr>
              <a:t>End loop</a:t>
            </a:r>
            <a:endParaRPr lang="en-US" dirty="0"/>
          </a:p>
        </p:txBody>
      </p:sp>
      <p:sp>
        <p:nvSpPr>
          <p:cNvPr id="28" name="Content Placeholder 27"/>
          <p:cNvSpPr>
            <a:spLocks noGrp="1"/>
          </p:cNvSpPr>
          <p:nvPr>
            <p:ph sz="quarter" idx="4"/>
          </p:nvPr>
        </p:nvSpPr>
        <p:spPr>
          <a:xfrm>
            <a:off x="357188" y="4994275"/>
            <a:ext cx="8429625" cy="1577975"/>
          </a:xfrm>
          <a:ln w="12700">
            <a:solidFill>
              <a:schemeClr val="accent2"/>
            </a:solidFill>
            <a:prstDash val="lgDash"/>
          </a:ln>
        </p:spPr>
        <p:txBody>
          <a:bodyPr>
            <a:normAutofit fontScale="92500" lnSpcReduction="10000"/>
          </a:bodyPr>
          <a:lstStyle/>
          <a:p>
            <a:pPr eaLnBrk="1" hangingPunct="1">
              <a:lnSpc>
                <a:spcPct val="90000"/>
              </a:lnSpc>
              <a:buFont typeface="Wingdings" pitchFamily="2" charset="2"/>
              <a:buNone/>
            </a:pPr>
            <a:r>
              <a:rPr lang="en-US" dirty="0">
                <a:latin typeface="Courier New" pitchFamily="49" charset="0"/>
                <a:cs typeface="Times New Roman" pitchFamily="18" charset="0"/>
              </a:rPr>
              <a:t>N = …</a:t>
            </a:r>
          </a:p>
          <a:p>
            <a:pPr eaLnBrk="1" hangingPunct="1">
              <a:lnSpc>
                <a:spcPct val="90000"/>
              </a:lnSpc>
              <a:buFont typeface="Georgia" pitchFamily="18" charset="0"/>
              <a:buNone/>
            </a:pPr>
            <a:r>
              <a:rPr lang="en-US" dirty="0">
                <a:latin typeface="Courier New" pitchFamily="49" charset="0"/>
                <a:cs typeface="Times New Roman" pitchFamily="18" charset="0"/>
              </a:rPr>
              <a:t>For(counter = 1, counter &lt;= N, counter = counter + 1)</a:t>
            </a:r>
          </a:p>
          <a:p>
            <a:pPr eaLnBrk="1" hangingPunct="1">
              <a:lnSpc>
                <a:spcPct val="90000"/>
              </a:lnSpc>
              <a:buFont typeface="Wingdings" pitchFamily="2" charset="2"/>
              <a:buNone/>
            </a:pPr>
            <a:r>
              <a:rPr lang="en-US" sz="1600" dirty="0">
                <a:latin typeface="Courier New" pitchFamily="49" charset="0"/>
                <a:cs typeface="Times New Roman" pitchFamily="18" charset="0"/>
              </a:rPr>
              <a:t>    .</a:t>
            </a:r>
          </a:p>
          <a:p>
            <a:pPr eaLnBrk="1" hangingPunct="1">
              <a:lnSpc>
                <a:spcPct val="90000"/>
              </a:lnSpc>
              <a:buFont typeface="Wingdings" pitchFamily="2" charset="2"/>
              <a:buNone/>
            </a:pPr>
            <a:r>
              <a:rPr lang="en-US" sz="1600" dirty="0">
                <a:latin typeface="Courier New" pitchFamily="49" charset="0"/>
                <a:cs typeface="Times New Roman" pitchFamily="18" charset="0"/>
              </a:rPr>
              <a:t>    .</a:t>
            </a:r>
          </a:p>
          <a:p>
            <a:pPr eaLnBrk="1" hangingPunct="1">
              <a:lnSpc>
                <a:spcPct val="90000"/>
              </a:lnSpc>
              <a:buFont typeface="Wingdings" pitchFamily="2" charset="2"/>
              <a:buNone/>
            </a:pPr>
            <a:r>
              <a:rPr lang="en-US" dirty="0">
                <a:latin typeface="Courier New" pitchFamily="49" charset="0"/>
                <a:cs typeface="Times New Roman" pitchFamily="18" charset="0"/>
              </a:rPr>
              <a:t>End For</a:t>
            </a:r>
            <a:endParaRPr lang="en-US" dirty="0"/>
          </a:p>
        </p:txBody>
      </p:sp>
      <p:sp>
        <p:nvSpPr>
          <p:cNvPr id="25" name="Text Placeholder 24"/>
          <p:cNvSpPr>
            <a:spLocks noGrp="1"/>
          </p:cNvSpPr>
          <p:nvPr>
            <p:ph type="body" sz="quarter" idx="1"/>
          </p:nvPr>
        </p:nvSpPr>
        <p:spPr>
          <a:xfrm>
            <a:off x="4714875" y="1822450"/>
            <a:ext cx="4041775" cy="457200"/>
          </a:xfrm>
        </p:spPr>
        <p:txBody>
          <a:bodyPr/>
          <a:lstStyle/>
          <a:p>
            <a:pPr algn="ctr" eaLnBrk="1" hangingPunct="1">
              <a:defRPr/>
            </a:pPr>
            <a:r>
              <a:rPr lang="en-US" dirty="0"/>
              <a:t>While loop</a:t>
            </a:r>
          </a:p>
        </p:txBody>
      </p:sp>
      <p:sp>
        <p:nvSpPr>
          <p:cNvPr id="27" name="Text Placeholder 26"/>
          <p:cNvSpPr>
            <a:spLocks noGrp="1"/>
          </p:cNvSpPr>
          <p:nvPr>
            <p:ph type="body" sz="quarter" idx="3"/>
          </p:nvPr>
        </p:nvSpPr>
        <p:spPr>
          <a:xfrm>
            <a:off x="360363" y="4530725"/>
            <a:ext cx="3997325" cy="457200"/>
          </a:xfrm>
        </p:spPr>
        <p:txBody>
          <a:bodyPr/>
          <a:lstStyle/>
          <a:p>
            <a:pPr algn="ctr" eaLnBrk="1" hangingPunct="1">
              <a:defRPr/>
            </a:pPr>
            <a:r>
              <a:rPr lang="en-US" dirty="0"/>
              <a:t>For loop</a:t>
            </a:r>
          </a:p>
        </p:txBody>
      </p:sp>
      <p:grpSp>
        <p:nvGrpSpPr>
          <p:cNvPr id="2" name="Group 35"/>
          <p:cNvGrpSpPr>
            <a:grpSpLocks/>
          </p:cNvGrpSpPr>
          <p:nvPr/>
        </p:nvGrpSpPr>
        <p:grpSpPr bwMode="auto">
          <a:xfrm>
            <a:off x="1143000" y="5214938"/>
            <a:ext cx="1857375" cy="857250"/>
            <a:chOff x="1142976" y="5214950"/>
            <a:chExt cx="1857388" cy="857256"/>
          </a:xfrm>
        </p:grpSpPr>
        <p:sp>
          <p:nvSpPr>
            <p:cNvPr id="30" name="Rectangle 29"/>
            <p:cNvSpPr/>
            <p:nvPr/>
          </p:nvSpPr>
          <p:spPr>
            <a:xfrm>
              <a:off x="1142976" y="5214950"/>
              <a:ext cx="1857388" cy="50006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76" name="TextBox 32"/>
            <p:cNvSpPr txBox="1">
              <a:spLocks noChangeArrowheads="1"/>
            </p:cNvSpPr>
            <p:nvPr/>
          </p:nvSpPr>
          <p:spPr bwMode="auto">
            <a:xfrm>
              <a:off x="1428728" y="5764429"/>
              <a:ext cx="1217000" cy="307777"/>
            </a:xfrm>
            <a:prstGeom prst="rect">
              <a:avLst/>
            </a:prstGeom>
            <a:noFill/>
            <a:ln w="9525">
              <a:noFill/>
              <a:miter lim="800000"/>
              <a:headEnd/>
              <a:tailEnd/>
            </a:ln>
          </p:spPr>
          <p:txBody>
            <a:bodyPr wrap="none">
              <a:spAutoFit/>
            </a:bodyPr>
            <a:lstStyle/>
            <a:p>
              <a:pPr algn="ctr"/>
              <a:r>
                <a:rPr lang="en-US" sz="1400" b="1">
                  <a:solidFill>
                    <a:srgbClr val="C00000"/>
                  </a:solidFill>
                </a:rPr>
                <a:t>Initialization</a:t>
              </a:r>
            </a:p>
          </p:txBody>
        </p:sp>
      </p:grpSp>
      <p:grpSp>
        <p:nvGrpSpPr>
          <p:cNvPr id="3" name="Group 36"/>
          <p:cNvGrpSpPr>
            <a:grpSpLocks/>
          </p:cNvGrpSpPr>
          <p:nvPr/>
        </p:nvGrpSpPr>
        <p:grpSpPr bwMode="auto">
          <a:xfrm>
            <a:off x="3071812" y="5214938"/>
            <a:ext cx="2428881" cy="857250"/>
            <a:chOff x="3071802" y="5214950"/>
            <a:chExt cx="1708371" cy="857256"/>
          </a:xfrm>
        </p:grpSpPr>
        <p:sp>
          <p:nvSpPr>
            <p:cNvPr id="31" name="Rectangle 30"/>
            <p:cNvSpPr/>
            <p:nvPr/>
          </p:nvSpPr>
          <p:spPr>
            <a:xfrm>
              <a:off x="3071802" y="5214950"/>
              <a:ext cx="1708371" cy="50006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74" name="TextBox 33"/>
            <p:cNvSpPr txBox="1">
              <a:spLocks noChangeArrowheads="1"/>
            </p:cNvSpPr>
            <p:nvPr/>
          </p:nvSpPr>
          <p:spPr bwMode="auto">
            <a:xfrm>
              <a:off x="3426438" y="5764429"/>
              <a:ext cx="1067921" cy="307777"/>
            </a:xfrm>
            <a:prstGeom prst="rect">
              <a:avLst/>
            </a:prstGeom>
            <a:noFill/>
            <a:ln w="9525">
              <a:noFill/>
              <a:miter lim="800000"/>
              <a:headEnd/>
              <a:tailEnd/>
            </a:ln>
          </p:spPr>
          <p:txBody>
            <a:bodyPr wrap="none">
              <a:spAutoFit/>
            </a:bodyPr>
            <a:lstStyle/>
            <a:p>
              <a:pPr algn="ctr"/>
              <a:r>
                <a:rPr lang="en-US" sz="1400" b="1">
                  <a:solidFill>
                    <a:srgbClr val="C00000"/>
                  </a:solidFill>
                </a:rPr>
                <a:t>Condition </a:t>
              </a:r>
            </a:p>
          </p:txBody>
        </p:sp>
      </p:grpSp>
      <p:grpSp>
        <p:nvGrpSpPr>
          <p:cNvPr id="4" name="Group 37"/>
          <p:cNvGrpSpPr>
            <a:grpSpLocks/>
          </p:cNvGrpSpPr>
          <p:nvPr/>
        </p:nvGrpSpPr>
        <p:grpSpPr bwMode="auto">
          <a:xfrm>
            <a:off x="5500694" y="5214938"/>
            <a:ext cx="3000369" cy="857250"/>
            <a:chOff x="5072066" y="5214950"/>
            <a:chExt cx="3286148" cy="857256"/>
          </a:xfrm>
        </p:grpSpPr>
        <p:sp>
          <p:nvSpPr>
            <p:cNvPr id="32" name="Rectangle 31"/>
            <p:cNvSpPr/>
            <p:nvPr/>
          </p:nvSpPr>
          <p:spPr>
            <a:xfrm>
              <a:off x="5072066" y="5214950"/>
              <a:ext cx="3286148" cy="50006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72" name="TextBox 34"/>
            <p:cNvSpPr txBox="1">
              <a:spLocks noChangeArrowheads="1"/>
            </p:cNvSpPr>
            <p:nvPr/>
          </p:nvSpPr>
          <p:spPr bwMode="auto">
            <a:xfrm>
              <a:off x="5715008" y="5764429"/>
              <a:ext cx="2116285" cy="307777"/>
            </a:xfrm>
            <a:prstGeom prst="rect">
              <a:avLst/>
            </a:prstGeom>
            <a:noFill/>
            <a:ln w="9525">
              <a:noFill/>
              <a:miter lim="800000"/>
              <a:headEnd/>
              <a:tailEnd/>
            </a:ln>
          </p:spPr>
          <p:txBody>
            <a:bodyPr wrap="none">
              <a:spAutoFit/>
            </a:bodyPr>
            <a:lstStyle/>
            <a:p>
              <a:pPr algn="ctr"/>
              <a:r>
                <a:rPr lang="en-US" sz="1400" b="1">
                  <a:solidFill>
                    <a:srgbClr val="C00000"/>
                  </a:solidFill>
                </a:rPr>
                <a:t>Increment \ Decrement</a:t>
              </a:r>
            </a:p>
          </p:txBody>
        </p:sp>
      </p:grpSp>
      <p:sp>
        <p:nvSpPr>
          <p:cNvPr id="39" name="Rectangle 38"/>
          <p:cNvSpPr/>
          <p:nvPr/>
        </p:nvSpPr>
        <p:spPr>
          <a:xfrm>
            <a:off x="4786314" y="2571744"/>
            <a:ext cx="1857375" cy="28575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6500826" y="2928934"/>
            <a:ext cx="1928813" cy="28575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Rectangle 40"/>
          <p:cNvSpPr/>
          <p:nvPr/>
        </p:nvSpPr>
        <p:spPr>
          <a:xfrm>
            <a:off x="5286380" y="3643314"/>
            <a:ext cx="3357563" cy="28575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5286375" y="6143625"/>
            <a:ext cx="3286125" cy="500063"/>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Courier New" pitchFamily="49" charset="0"/>
                <a:cs typeface="Times New Roman" pitchFamily="18" charset="0"/>
              </a:rPr>
              <a:t>Step 1</a:t>
            </a:r>
          </a:p>
        </p:txBody>
      </p:sp>
      <p:sp>
        <p:nvSpPr>
          <p:cNvPr id="20" name="Rectangle 19"/>
          <p:cNvSpPr/>
          <p:nvPr/>
        </p:nvSpPr>
        <p:spPr>
          <a:xfrm>
            <a:off x="1714500" y="6143625"/>
            <a:ext cx="3500438" cy="500063"/>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Courier New" pitchFamily="49" charset="0"/>
                <a:cs typeface="Times New Roman" pitchFamily="18" charset="0"/>
              </a:rPr>
              <a:t>counter = 1 to N</a:t>
            </a:r>
          </a:p>
        </p:txBody>
      </p:sp>
      <p:sp>
        <p:nvSpPr>
          <p:cNvPr id="21" name="Rounded Rectangle 20"/>
          <p:cNvSpPr/>
          <p:nvPr/>
        </p:nvSpPr>
        <p:spPr>
          <a:xfrm>
            <a:off x="214283" y="1357298"/>
            <a:ext cx="4143404" cy="3071834"/>
          </a:xfrm>
          <a:prstGeom prst="roundRect">
            <a:avLst>
              <a:gd name="adj" fmla="val 3415"/>
            </a:avLst>
          </a:prstGeom>
          <a:solidFill>
            <a:schemeClr val="bg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tx1"/>
                </a:solidFill>
                <a:latin typeface="Arial" pitchFamily="34" charset="0"/>
                <a:cs typeface="Arial" pitchFamily="34" charset="0"/>
              </a:rPr>
              <a:t>Specialized form of </a:t>
            </a:r>
            <a:r>
              <a:rPr lang="en-US" sz="2000" dirty="0">
                <a:solidFill>
                  <a:srgbClr val="FF0000"/>
                </a:solidFill>
                <a:latin typeface="Arial" pitchFamily="34" charset="0"/>
                <a:cs typeface="Arial" pitchFamily="34" charset="0"/>
              </a:rPr>
              <a:t>while </a:t>
            </a:r>
            <a:r>
              <a:rPr lang="en-US" sz="2000" dirty="0">
                <a:solidFill>
                  <a:schemeClr val="tx1"/>
                </a:solidFill>
                <a:latin typeface="Arial" pitchFamily="34" charset="0"/>
                <a:cs typeface="Arial" pitchFamily="34" charset="0"/>
              </a:rPr>
              <a:t>loop.</a:t>
            </a:r>
          </a:p>
          <a:p>
            <a:r>
              <a:rPr lang="en-US" sz="2000" dirty="0">
                <a:solidFill>
                  <a:schemeClr val="tx1"/>
                </a:solidFill>
                <a:latin typeface="Arial" pitchFamily="34" charset="0"/>
                <a:cs typeface="Arial" pitchFamily="34" charset="0"/>
              </a:rPr>
              <a:t>Its primary purpose is to simplify the writing of counter-controlled loops. For this reason, the for</a:t>
            </a:r>
            <a:r>
              <a:rPr lang="en-US" sz="2000" b="1" dirty="0">
                <a:solidFill>
                  <a:schemeClr val="tx1"/>
                </a:solidFill>
                <a:latin typeface="Arial" pitchFamily="34" charset="0"/>
                <a:cs typeface="Arial" pitchFamily="34" charset="0"/>
              </a:rPr>
              <a:t> </a:t>
            </a:r>
            <a:r>
              <a:rPr lang="en-US" sz="2000" dirty="0">
                <a:solidFill>
                  <a:schemeClr val="tx1"/>
                </a:solidFill>
                <a:latin typeface="Arial" pitchFamily="34" charset="0"/>
                <a:cs typeface="Arial" pitchFamily="34" charset="0"/>
              </a:rPr>
              <a:t>loop is typically called a </a:t>
            </a:r>
            <a:r>
              <a:rPr lang="en-US" sz="2000" b="1" dirty="0">
                <a:solidFill>
                  <a:schemeClr val="tx1"/>
                </a:solidFill>
                <a:latin typeface="Arial" pitchFamily="34" charset="0"/>
                <a:cs typeface="Arial" pitchFamily="34" charset="0"/>
              </a:rPr>
              <a:t>counted </a:t>
            </a:r>
            <a:r>
              <a:rPr lang="en-US" sz="2000" dirty="0">
                <a:solidFill>
                  <a:schemeClr val="tx1"/>
                </a:solidFill>
                <a:latin typeface="Arial" pitchFamily="34" charset="0"/>
                <a:cs typeface="Arial" pitchFamily="34" charset="0"/>
              </a:rPr>
              <a:t>or </a:t>
            </a:r>
            <a:r>
              <a:rPr lang="en-US" sz="2000" b="1" dirty="0">
                <a:solidFill>
                  <a:schemeClr val="tx1"/>
                </a:solidFill>
                <a:latin typeface="Arial" pitchFamily="34" charset="0"/>
                <a:cs typeface="Arial" pitchFamily="34" charset="0"/>
              </a:rPr>
              <a:t>indexed for </a:t>
            </a:r>
            <a:r>
              <a:rPr lang="en-US" sz="2000" dirty="0">
                <a:solidFill>
                  <a:schemeClr val="tx1"/>
                </a:solidFill>
                <a:latin typeface="Arial" pitchFamily="34" charset="0"/>
                <a:cs typeface="Arial" pitchFamily="34" charset="0"/>
              </a:rPr>
              <a:t>loop. .</a:t>
            </a:r>
          </a:p>
          <a:p>
            <a:pPr>
              <a:buFont typeface="Arial" pitchFamily="34" charset="0"/>
              <a:buChar char="•"/>
            </a:pPr>
            <a:r>
              <a:rPr lang="en-US" sz="2000" dirty="0">
                <a:solidFill>
                  <a:srgbClr val="0000FF"/>
                </a:solidFill>
                <a:latin typeface="Arial" pitchFamily="34" charset="0"/>
                <a:cs typeface="Arial" pitchFamily="34" charset="0"/>
              </a:rPr>
              <a:t>If there is more than one statement , </a:t>
            </a:r>
            <a:r>
              <a:rPr lang="en-US" sz="2000" b="1" dirty="0">
                <a:solidFill>
                  <a:srgbClr val="0000FF"/>
                </a:solidFill>
                <a:latin typeface="Arial" pitchFamily="34" charset="0"/>
                <a:cs typeface="Arial" pitchFamily="34" charset="0"/>
              </a:rPr>
              <a:t>use the block {}</a:t>
            </a:r>
          </a:p>
          <a:p>
            <a:endParaRPr lang="en-US" b="1" dirty="0">
              <a:solidFill>
                <a:srgbClr val="0000FF"/>
              </a:solidFill>
            </a:endParaRPr>
          </a:p>
        </p:txBody>
      </p:sp>
      <p:cxnSp>
        <p:nvCxnSpPr>
          <p:cNvPr id="22" name="Straight Connector 21"/>
          <p:cNvCxnSpPr/>
          <p:nvPr/>
        </p:nvCxnSpPr>
        <p:spPr>
          <a:xfrm>
            <a:off x="0" y="121442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bg/>
                                          </p:spTgt>
                                        </p:tgtEl>
                                        <p:attrNameLst>
                                          <p:attrName>style.visibility</p:attrName>
                                        </p:attrNameLst>
                                      </p:cBhvr>
                                      <p:to>
                                        <p:strVal val="visible"/>
                                      </p:to>
                                    </p:set>
                                    <p:animEffect transition="in" filter="box(in)">
                                      <p:cBhvr>
                                        <p:cTn id="7" dur="500"/>
                                        <p:tgtEl>
                                          <p:spTgt spid="27">
                                            <p:bg/>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7">
                                            <p:txEl>
                                              <p:pRg st="0" end="0"/>
                                            </p:txEl>
                                          </p:spTgt>
                                        </p:tgtEl>
                                        <p:attrNameLst>
                                          <p:attrName>style.visibility</p:attrName>
                                        </p:attrNameLst>
                                      </p:cBhvr>
                                      <p:to>
                                        <p:strVal val="visible"/>
                                      </p:to>
                                    </p:set>
                                    <p:animEffect transition="in" filter="box(in)">
                                      <p:cBhvr>
                                        <p:cTn id="10" dur="500"/>
                                        <p:tgtEl>
                                          <p:spTgt spid="27">
                                            <p:txEl>
                                              <p:pRg st="0" end="0"/>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8">
                                            <p:bg/>
                                          </p:spTgt>
                                        </p:tgtEl>
                                        <p:attrNameLst>
                                          <p:attrName>style.visibility</p:attrName>
                                        </p:attrNameLst>
                                      </p:cBhvr>
                                      <p:to>
                                        <p:strVal val="visible"/>
                                      </p:to>
                                    </p:set>
                                    <p:animEffect transition="in" filter="box(in)">
                                      <p:cBhvr>
                                        <p:cTn id="13" dur="500"/>
                                        <p:tgtEl>
                                          <p:spTgt spid="28">
                                            <p:bg/>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box(in)">
                                      <p:cBhvr>
                                        <p:cTn id="16" dur="500"/>
                                        <p:tgtEl>
                                          <p:spTgt spid="28">
                                            <p:txEl>
                                              <p:pRg st="0" end="0"/>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box(in)">
                                      <p:cBhvr>
                                        <p:cTn id="19" dur="500"/>
                                        <p:tgtEl>
                                          <p:spTgt spid="28">
                                            <p:txEl>
                                              <p:pRg st="1" end="1"/>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8">
                                            <p:txEl>
                                              <p:pRg st="2" end="2"/>
                                            </p:txEl>
                                          </p:spTgt>
                                        </p:tgtEl>
                                        <p:attrNameLst>
                                          <p:attrName>style.visibility</p:attrName>
                                        </p:attrNameLst>
                                      </p:cBhvr>
                                      <p:to>
                                        <p:strVal val="visible"/>
                                      </p:to>
                                    </p:set>
                                    <p:animEffect transition="in" filter="box(in)">
                                      <p:cBhvr>
                                        <p:cTn id="22" dur="500"/>
                                        <p:tgtEl>
                                          <p:spTgt spid="28">
                                            <p:txEl>
                                              <p:pRg st="2" end="2"/>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8">
                                            <p:txEl>
                                              <p:pRg st="3" end="3"/>
                                            </p:txEl>
                                          </p:spTgt>
                                        </p:tgtEl>
                                        <p:attrNameLst>
                                          <p:attrName>style.visibility</p:attrName>
                                        </p:attrNameLst>
                                      </p:cBhvr>
                                      <p:to>
                                        <p:strVal val="visible"/>
                                      </p:to>
                                    </p:set>
                                    <p:animEffect transition="in" filter="box(in)">
                                      <p:cBhvr>
                                        <p:cTn id="25" dur="500"/>
                                        <p:tgtEl>
                                          <p:spTgt spid="28">
                                            <p:txEl>
                                              <p:pRg st="3" end="3"/>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28">
                                            <p:txEl>
                                              <p:pRg st="4" end="4"/>
                                            </p:txEl>
                                          </p:spTgt>
                                        </p:tgtEl>
                                        <p:attrNameLst>
                                          <p:attrName>style.visibility</p:attrName>
                                        </p:attrNameLst>
                                      </p:cBhvr>
                                      <p:to>
                                        <p:strVal val="visible"/>
                                      </p:to>
                                    </p:set>
                                    <p:animEffect transition="in" filter="box(in)">
                                      <p:cBhvr>
                                        <p:cTn id="28" dur="500"/>
                                        <p:tgtEl>
                                          <p:spTgt spid="28">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box(in)">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ox(in)">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ox(in)">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box(in)">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box(in)">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box(in)">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box(in)">
                                      <p:cBhvr>
                                        <p:cTn id="63" dur="500"/>
                                        <p:tgtEl>
                                          <p:spTgt spid="20"/>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box(in)">
                                      <p:cBhvr>
                                        <p:cTn id="66" dur="500"/>
                                        <p:tgtEl>
                                          <p:spTgt spid="4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animBg="1"/>
      <p:bldP spid="27" grpId="0" build="p" animBg="1"/>
      <p:bldP spid="39" grpId="0" animBg="1"/>
      <p:bldP spid="40" grpId="0" animBg="1"/>
      <p:bldP spid="41" grpId="0" animBg="1"/>
      <p:bldP spid="43" grpId="0" animBg="1"/>
      <p:bldP spid="20" grpId="0" animBg="1"/>
      <p:bldP spid="21"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D4BB103-5552-42C6-A7B5-096385679365}" type="slidenum">
              <a:rPr lang="en-US" smtClean="0"/>
              <a:pPr/>
              <a:t>299</a:t>
            </a:fld>
            <a:endParaRPr lang="en-US"/>
          </a:p>
        </p:txBody>
      </p:sp>
      <p:sp>
        <p:nvSpPr>
          <p:cNvPr id="4" name="Title 3"/>
          <p:cNvSpPr>
            <a:spLocks noGrp="1"/>
          </p:cNvSpPr>
          <p:nvPr>
            <p:ph type="title"/>
          </p:nvPr>
        </p:nvSpPr>
        <p:spPr/>
        <p:txBody>
          <a:bodyPr>
            <a:noAutofit/>
          </a:bodyPr>
          <a:lstStyle/>
          <a:p>
            <a:r>
              <a:rPr lang="en-US" sz="3200" dirty="0"/>
              <a:t>The </a:t>
            </a:r>
            <a:r>
              <a:rPr lang="en-US" sz="3200" dirty="0">
                <a:solidFill>
                  <a:schemeClr val="accent2"/>
                </a:solidFill>
                <a:latin typeface="Courier New" pitchFamily="49" charset="0"/>
              </a:rPr>
              <a:t>for</a:t>
            </a:r>
            <a:r>
              <a:rPr lang="en-US" sz="3200" dirty="0"/>
              <a:t> Looping (Repetition) Structure</a:t>
            </a:r>
          </a:p>
        </p:txBody>
      </p:sp>
      <p:cxnSp>
        <p:nvCxnSpPr>
          <p:cNvPr id="5" name="Straight Connector 4"/>
          <p:cNvCxnSpPr/>
          <p:nvPr/>
        </p:nvCxnSpPr>
        <p:spPr>
          <a:xfrm>
            <a:off x="0" y="121442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a:xfrm>
            <a:off x="428596" y="1500174"/>
            <a:ext cx="7772400" cy="4114800"/>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800" b="1" i="0" u="none" strike="noStrike" kern="1200" cap="none" spc="0" normalizeH="0" baseline="0" noProof="0" dirty="0">
                <a:ln>
                  <a:noFill/>
                </a:ln>
                <a:solidFill>
                  <a:schemeClr val="tx1"/>
                </a:solidFill>
                <a:effectLst/>
                <a:uLnTx/>
                <a:uFillTx/>
                <a:latin typeface="+mn-lt"/>
                <a:ea typeface="+mn-ea"/>
                <a:cs typeface="+mn-cs"/>
              </a:rPr>
              <a:t>Example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The following for loop prints the first 10 nonnegative integers:</a:t>
            </a:r>
          </a:p>
          <a:p>
            <a:pPr marL="365760" marR="0" lvl="0" indent="-256032" algn="l" defTabSz="914400" rtl="0" eaLnBrk="1" fontAlgn="auto" latinLnBrk="0" hangingPunct="1">
              <a:lnSpc>
                <a:spcPct val="100000"/>
              </a:lnSpc>
              <a:spcBef>
                <a:spcPts val="400"/>
              </a:spcBef>
              <a:spcAft>
                <a:spcPts val="0"/>
              </a:spcAft>
              <a:buClr>
                <a:schemeClr val="accent1"/>
              </a:buClr>
              <a:buSzPct val="68000"/>
              <a:buFontTx/>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621792" marR="0" lvl="1" indent="-228600" algn="l" defTabSz="914400" rtl="0" eaLnBrk="1" fontAlgn="auto" latinLnBrk="0" hangingPunct="1">
              <a:lnSpc>
                <a:spcPct val="100000"/>
              </a:lnSpc>
              <a:spcBef>
                <a:spcPts val="324"/>
              </a:spcBef>
              <a:spcAft>
                <a:spcPts val="0"/>
              </a:spcAft>
              <a:buClr>
                <a:schemeClr val="accent1"/>
              </a:buClr>
              <a:buSzTx/>
              <a:buFontTx/>
              <a:buNone/>
              <a:tabLst/>
              <a:defRPr/>
            </a:pPr>
            <a:r>
              <a:rPr kumimoji="0" lang="en-US" sz="2400" b="0" i="0" u="none" strike="noStrike" kern="1200" cap="none" spc="0" normalizeH="0" baseline="0" noProof="0" dirty="0">
                <a:ln>
                  <a:noFill/>
                </a:ln>
                <a:solidFill>
                  <a:schemeClr val="accent2"/>
                </a:solidFill>
                <a:effectLst/>
                <a:uLnTx/>
                <a:uFillTx/>
                <a:latin typeface="Courier New" pitchFamily="49" charset="0"/>
                <a:ea typeface="+mn-ea"/>
                <a:cs typeface="+mn-cs"/>
              </a:rPr>
              <a:t>for</a:t>
            </a:r>
            <a:r>
              <a:rPr kumimoji="0" lang="en-US" sz="24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4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400" b="0" i="0" u="none" strike="noStrike" kern="1200" cap="none" spc="0" normalizeH="0" baseline="0" noProof="0" dirty="0">
                <a:ln>
                  <a:noFill/>
                </a:ln>
                <a:solidFill>
                  <a:schemeClr val="tx1"/>
                </a:solidFill>
                <a:effectLst/>
                <a:uLnTx/>
                <a:uFillTx/>
                <a:latin typeface="Courier New" pitchFamily="49" charset="0"/>
                <a:ea typeface="+mn-ea"/>
                <a:cs typeface="+mn-cs"/>
              </a:rPr>
              <a:t> = 0; </a:t>
            </a:r>
            <a:r>
              <a:rPr kumimoji="0" lang="en-US" sz="24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400" b="0" i="0" u="none" strike="noStrike" kern="1200" cap="none" spc="0" normalizeH="0" baseline="0" noProof="0" dirty="0">
                <a:ln>
                  <a:noFill/>
                </a:ln>
                <a:solidFill>
                  <a:schemeClr val="tx1"/>
                </a:solidFill>
                <a:effectLst/>
                <a:uLnTx/>
                <a:uFillTx/>
                <a:latin typeface="Courier New" pitchFamily="49" charset="0"/>
                <a:ea typeface="+mn-ea"/>
                <a:cs typeface="+mn-cs"/>
              </a:rPr>
              <a:t> &lt; 10; </a:t>
            </a:r>
            <a:r>
              <a:rPr kumimoji="0" lang="en-US" sz="24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400" b="0" i="0" u="none" strike="noStrike" kern="1200" cap="none" spc="0" normalizeH="0" baseline="0" noProof="0" dirty="0">
                <a:ln>
                  <a:noFill/>
                </a:ln>
                <a:solidFill>
                  <a:schemeClr val="tx1"/>
                </a:solidFill>
                <a:effectLst/>
                <a:uLnTx/>
                <a:uFillTx/>
                <a:latin typeface="Courier New" pitchFamily="49" charset="0"/>
                <a:ea typeface="+mn-ea"/>
                <a:cs typeface="+mn-cs"/>
              </a:rPr>
              <a:t>++)</a:t>
            </a:r>
          </a:p>
          <a:p>
            <a:pPr marL="621792" marR="0" lvl="1" indent="-228600" algn="l" defTabSz="914400" rtl="0" eaLnBrk="1" fontAlgn="auto" latinLnBrk="0" hangingPunct="1">
              <a:lnSpc>
                <a:spcPct val="100000"/>
              </a:lnSpc>
              <a:spcBef>
                <a:spcPts val="324"/>
              </a:spcBef>
              <a:spcAft>
                <a:spcPts val="0"/>
              </a:spcAft>
              <a:buClr>
                <a:schemeClr val="accent1"/>
              </a:buClr>
              <a:buSzTx/>
              <a:buFontTx/>
              <a:buNone/>
              <a:tabLst/>
              <a:defRPr/>
            </a:pPr>
            <a:r>
              <a:rPr kumimoji="0" lang="en-US" sz="24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400" b="0" i="0" u="none" strike="noStrike" kern="1200" cap="none" spc="0" normalizeH="0" baseline="0" noProof="0" dirty="0" err="1">
                <a:ln>
                  <a:noFill/>
                </a:ln>
                <a:solidFill>
                  <a:schemeClr val="tx1"/>
                </a:solidFill>
                <a:effectLst/>
                <a:uLnTx/>
                <a:uFillTx/>
                <a:latin typeface="Courier New" pitchFamily="49" charset="0"/>
                <a:ea typeface="+mn-ea"/>
                <a:cs typeface="+mn-cs"/>
              </a:rPr>
              <a:t>System.out.print</a:t>
            </a:r>
            <a:r>
              <a:rPr kumimoji="0" lang="en-US" sz="2400" b="0" i="0" u="none" strike="noStrike" kern="1200" cap="none" spc="0" normalizeH="0" baseline="0" noProof="0" dirty="0">
                <a:ln>
                  <a:noFill/>
                </a:ln>
                <a:solidFill>
                  <a:schemeClr val="tx1"/>
                </a:solidFill>
                <a:effectLst/>
                <a:uLnTx/>
                <a:uFillTx/>
                <a:latin typeface="Courier New" pitchFamily="49" charset="0"/>
                <a:ea typeface="+mn-ea"/>
                <a:cs typeface="+mn-cs"/>
              </a:rPr>
              <a:t>(</a:t>
            </a:r>
            <a:r>
              <a:rPr kumimoji="0" lang="en-US" sz="24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400" b="0" i="0" u="none" strike="noStrike" kern="1200" cap="none" spc="0" normalizeH="0" baseline="0" noProof="0" dirty="0">
                <a:ln>
                  <a:noFill/>
                </a:ln>
                <a:solidFill>
                  <a:schemeClr val="tx1"/>
                </a:solidFill>
                <a:effectLst/>
                <a:uLnTx/>
                <a:uFillTx/>
                <a:latin typeface="Courier New" pitchFamily="49" charset="0"/>
                <a:ea typeface="+mn-ea"/>
                <a:cs typeface="+mn-cs"/>
              </a:rPr>
              <a:t> + " ");</a:t>
            </a:r>
          </a:p>
          <a:p>
            <a:pPr marL="621792" marR="0" lvl="1" indent="-228600" algn="l" defTabSz="914400" rtl="0" eaLnBrk="1" fontAlgn="auto" latinLnBrk="0" hangingPunct="1">
              <a:lnSpc>
                <a:spcPct val="100000"/>
              </a:lnSpc>
              <a:spcBef>
                <a:spcPts val="324"/>
              </a:spcBef>
              <a:spcAft>
                <a:spcPts val="0"/>
              </a:spcAft>
              <a:buClr>
                <a:schemeClr val="accent1"/>
              </a:buClr>
              <a:buSzTx/>
              <a:buFontTx/>
              <a:buNone/>
              <a:tabLst/>
              <a:defRPr/>
            </a:pPr>
            <a:endParaRPr kumimoji="0" lang="en-US" sz="2400" b="0" i="0" u="none" strike="noStrike" kern="1200" cap="none" spc="0" normalizeH="0" baseline="0" noProof="0" dirty="0">
              <a:ln>
                <a:noFill/>
              </a:ln>
              <a:solidFill>
                <a:schemeClr val="tx1"/>
              </a:solidFill>
              <a:effectLst/>
              <a:uLnTx/>
              <a:uFillTx/>
              <a:latin typeface="Courier New" pitchFamily="49" charset="0"/>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304800" y="304800"/>
            <a:ext cx="8458200" cy="533400"/>
          </a:xfrm>
          <a:noFill/>
        </p:spPr>
        <p:txBody>
          <a:bodyPr>
            <a:noAutofit/>
          </a:bodyPr>
          <a:lstStyle/>
          <a:p>
            <a:pPr eaLnBrk="1" hangingPunct="1"/>
            <a:r>
              <a:rPr lang="en-US" sz="4000" dirty="0">
                <a:solidFill>
                  <a:schemeClr val="accent2"/>
                </a:solidFill>
                <a:latin typeface="Tahoma" charset="0"/>
                <a:cs typeface="Arial" charset="0"/>
              </a:rPr>
              <a:t>1. Computer Organization</a:t>
            </a:r>
          </a:p>
        </p:txBody>
      </p:sp>
      <p:sp>
        <p:nvSpPr>
          <p:cNvPr id="5126" name="Rectangle 3" descr="Rectangle: Click to edit Master text styles&#10;Second level&#10;Third level&#10;Fourth level&#10;Fifth level"/>
          <p:cNvSpPr>
            <a:spLocks noGrp="1" noChangeArrowheads="1"/>
          </p:cNvSpPr>
          <p:nvPr>
            <p:ph type="body" sz="half" idx="1"/>
          </p:nvPr>
        </p:nvSpPr>
        <p:spPr>
          <a:xfrm>
            <a:off x="457200" y="1600200"/>
            <a:ext cx="8305800" cy="1905000"/>
          </a:xfrm>
        </p:spPr>
        <p:txBody>
          <a:bodyPr>
            <a:normAutofit/>
          </a:bodyPr>
          <a:lstStyle/>
          <a:p>
            <a:pPr eaLnBrk="1" hangingPunct="1">
              <a:buClr>
                <a:srgbClr val="FF0000"/>
              </a:buClr>
              <a:buFont typeface="Wingdings" panose="05000000000000000000" pitchFamily="2" charset="2"/>
              <a:buChar char="Ø"/>
            </a:pPr>
            <a:r>
              <a:rPr lang="en-US" sz="2000" dirty="0">
                <a:solidFill>
                  <a:srgbClr val="FF0000"/>
                </a:solidFill>
                <a:latin typeface="Tahoma" charset="0"/>
                <a:cs typeface="Arial" charset="0"/>
              </a:rPr>
              <a:t>A computer consists of:</a:t>
            </a:r>
          </a:p>
          <a:p>
            <a:pPr lvl="1">
              <a:buClr>
                <a:srgbClr val="FF0000"/>
              </a:buClr>
              <a:buFont typeface="Courier New" panose="02070309020205020404" pitchFamily="49" charset="0"/>
              <a:buChar char="o"/>
            </a:pPr>
            <a:r>
              <a:rPr lang="en-US" sz="2000" dirty="0">
                <a:solidFill>
                  <a:srgbClr val="0000FF"/>
                </a:solidFill>
                <a:latin typeface="Tahoma" charset="0"/>
                <a:cs typeface="Arial" charset="0"/>
              </a:rPr>
              <a:t>Hardware:</a:t>
            </a:r>
            <a:r>
              <a:rPr lang="en-US" sz="2000" dirty="0">
                <a:solidFill>
                  <a:schemeClr val="tx2"/>
                </a:solidFill>
                <a:latin typeface="Tahoma" charset="0"/>
                <a:cs typeface="Arial" charset="0"/>
              </a:rPr>
              <a:t> </a:t>
            </a:r>
            <a:r>
              <a:rPr lang="en-US" sz="2000" dirty="0">
                <a:latin typeface="Tahoma" charset="0"/>
                <a:cs typeface="Arial" charset="0"/>
              </a:rPr>
              <a:t>Physical devices of computer system</a:t>
            </a:r>
          </a:p>
          <a:p>
            <a:pPr lvl="1">
              <a:buClr>
                <a:srgbClr val="FF0000"/>
              </a:buClr>
              <a:buFont typeface="Courier New" panose="02070309020205020404" pitchFamily="49" charset="0"/>
              <a:buChar char="o"/>
            </a:pPr>
            <a:r>
              <a:rPr lang="en-US" sz="2000" dirty="0">
                <a:solidFill>
                  <a:srgbClr val="0000FF"/>
                </a:solidFill>
                <a:latin typeface="Tahoma" charset="0"/>
                <a:cs typeface="Arial" charset="0"/>
              </a:rPr>
              <a:t>Software:</a:t>
            </a:r>
            <a:r>
              <a:rPr lang="en-US" sz="2000" dirty="0">
                <a:solidFill>
                  <a:schemeClr val="tx2"/>
                </a:solidFill>
                <a:latin typeface="Tahoma" charset="0"/>
                <a:cs typeface="Arial" charset="0"/>
              </a:rPr>
              <a:t> </a:t>
            </a:r>
            <a:r>
              <a:rPr lang="en-US" sz="2000" dirty="0">
                <a:latin typeface="Tahoma" charset="0"/>
                <a:cs typeface="Arial" charset="0"/>
              </a:rPr>
              <a:t>Programs that run on computers</a:t>
            </a:r>
          </a:p>
          <a:p>
            <a:pPr lvl="2">
              <a:buClr>
                <a:srgbClr val="FF0000"/>
              </a:buClr>
              <a:buFont typeface="Wingdings" panose="05000000000000000000" pitchFamily="2" charset="2"/>
              <a:buChar char="§"/>
            </a:pPr>
            <a:r>
              <a:rPr lang="en-US" sz="1700" dirty="0">
                <a:solidFill>
                  <a:srgbClr val="0070C0"/>
                </a:solidFill>
                <a:latin typeface="Tahoma" charset="0"/>
                <a:cs typeface="Arial" charset="0"/>
              </a:rPr>
              <a:t>A program is a set of instructions written in a high programming language (such as C/C++ or Java) to do a specific task.</a:t>
            </a:r>
          </a:p>
        </p:txBody>
      </p:sp>
      <p:graphicFrame>
        <p:nvGraphicFramePr>
          <p:cNvPr id="5127" name="Object 4"/>
          <p:cNvGraphicFramePr>
            <a:graphicFrameLocks noGrp="1" noChangeAspect="1"/>
          </p:cNvGraphicFramePr>
          <p:nvPr>
            <p:ph sz="half" idx="2"/>
            <p:extLst>
              <p:ext uri="{D42A27DB-BD31-4B8C-83A1-F6EECF244321}">
                <p14:modId xmlns:p14="http://schemas.microsoft.com/office/powerpoint/2010/main" val="1982512538"/>
              </p:ext>
            </p:extLst>
          </p:nvPr>
        </p:nvGraphicFramePr>
        <p:xfrm>
          <a:off x="1295400" y="3429000"/>
          <a:ext cx="6515100" cy="2951162"/>
        </p:xfrm>
        <a:graphic>
          <a:graphicData uri="http://schemas.openxmlformats.org/presentationml/2006/ole">
            <mc:AlternateContent xmlns:mc="http://schemas.openxmlformats.org/markup-compatibility/2006">
              <mc:Choice xmlns:v="urn:schemas-microsoft-com:vml" Requires="v">
                <p:oleObj spid="_x0000_s5201" r:id="rId4" imgW="5037247" imgH="2281123" progId="">
                  <p:embed/>
                </p:oleObj>
              </mc:Choice>
              <mc:Fallback>
                <p:oleObj r:id="rId4" imgW="5037247" imgH="2281123" progId="">
                  <p:embed/>
                  <p:pic>
                    <p:nvPicPr>
                      <p:cNvPr id="0" name="Picture 6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3429000"/>
                        <a:ext cx="6515100" cy="295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1"/>
          </p:nvPr>
        </p:nvSpPr>
        <p:spPr/>
        <p:txBody>
          <a:bodyPr/>
          <a:lstStyle/>
          <a:p>
            <a:fld id="{232B18D1-D437-6544-A384-A8C369125EB4}" type="slidenum">
              <a:rPr lang="en-US" smtClean="0"/>
              <a:pPr/>
              <a:t>3</a:t>
            </a:fld>
            <a:endParaRPr lang="en-US" dirty="0"/>
          </a:p>
        </p:txBody>
      </p:sp>
      <p:cxnSp>
        <p:nvCxnSpPr>
          <p:cNvPr id="7" name="Straight Connector 6"/>
          <p:cNvCxnSpPr/>
          <p:nvPr/>
        </p:nvCxnSpPr>
        <p:spPr>
          <a:xfrm>
            <a:off x="0" y="9906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611188" y="1196752"/>
            <a:ext cx="7993062" cy="53553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80000"/>
              </a:lnSpc>
              <a:spcBef>
                <a:spcPct val="50000"/>
              </a:spcBef>
            </a:pPr>
            <a:r>
              <a:rPr lang="en-US" sz="3600" dirty="0">
                <a:solidFill>
                  <a:schemeClr val="tx1"/>
                </a:solidFill>
                <a:effectLst/>
                <a:latin typeface="Times New Roman" pitchFamily="18" charset="0"/>
                <a:cs typeface="Times New Roman" pitchFamily="18" charset="0"/>
              </a:rPr>
              <a:t>Read all the inputs</a:t>
            </a:r>
          </a:p>
        </p:txBody>
      </p:sp>
      <p:sp>
        <p:nvSpPr>
          <p:cNvPr id="225284" name="Text Box 4"/>
          <p:cNvSpPr txBox="1">
            <a:spLocks noChangeArrowheads="1"/>
          </p:cNvSpPr>
          <p:nvPr/>
        </p:nvSpPr>
        <p:spPr bwMode="auto">
          <a:xfrm>
            <a:off x="611188" y="2674341"/>
            <a:ext cx="7993062" cy="5334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lnSpc>
                <a:spcPct val="70000"/>
              </a:lnSpc>
              <a:spcBef>
                <a:spcPct val="50000"/>
              </a:spcBef>
            </a:pPr>
            <a:r>
              <a:rPr lang="en-US" sz="3600" dirty="0">
                <a:solidFill>
                  <a:schemeClr val="tx1"/>
                </a:solidFill>
                <a:effectLst/>
                <a:latin typeface="Times New Roman" pitchFamily="18" charset="0"/>
                <a:cs typeface="Times New Roman" pitchFamily="18" charset="0"/>
              </a:rPr>
              <a:t>Calculate operations </a:t>
            </a:r>
          </a:p>
        </p:txBody>
      </p:sp>
      <p:sp>
        <p:nvSpPr>
          <p:cNvPr id="225285" name="Text Box 5"/>
          <p:cNvSpPr txBox="1">
            <a:spLocks noChangeArrowheads="1"/>
          </p:cNvSpPr>
          <p:nvPr/>
        </p:nvSpPr>
        <p:spPr bwMode="auto">
          <a:xfrm>
            <a:off x="611188" y="4149799"/>
            <a:ext cx="7993062" cy="5889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lnSpc>
                <a:spcPct val="80000"/>
              </a:lnSpc>
              <a:spcBef>
                <a:spcPct val="50000"/>
              </a:spcBef>
            </a:pPr>
            <a:r>
              <a:rPr lang="en-GB" sz="3600" dirty="0">
                <a:solidFill>
                  <a:schemeClr val="tx1"/>
                </a:solidFill>
                <a:effectLst/>
                <a:latin typeface="Times New Roman" pitchFamily="18" charset="0"/>
                <a:cs typeface="Times New Roman" pitchFamily="18" charset="0"/>
              </a:rPr>
              <a:t>Print the output</a:t>
            </a:r>
            <a:endParaRPr lang="en-US" sz="3600" dirty="0">
              <a:solidFill>
                <a:schemeClr val="tx1"/>
              </a:solidFill>
              <a:effectLst/>
              <a:latin typeface="Times New Roman" pitchFamily="18" charset="0"/>
              <a:cs typeface="Times New Roman" pitchFamily="18" charset="0"/>
            </a:endParaRPr>
          </a:p>
        </p:txBody>
      </p:sp>
      <p:sp>
        <p:nvSpPr>
          <p:cNvPr id="11" name="Slide Number Placeholder 10"/>
          <p:cNvSpPr>
            <a:spLocks noGrp="1"/>
          </p:cNvSpPr>
          <p:nvPr>
            <p:ph type="sldNum" sz="quarter" idx="12"/>
          </p:nvPr>
        </p:nvSpPr>
        <p:spPr/>
        <p:txBody>
          <a:bodyPr>
            <a:normAutofit/>
          </a:bodyPr>
          <a:lstStyle/>
          <a:p>
            <a:fld id="{125A1C68-F048-4C66-8544-2D3BD35A5879}" type="slidenum">
              <a:rPr lang="en-US" smtClean="0"/>
              <a:pPr/>
              <a:t>30</a:t>
            </a:fld>
            <a:endParaRPr lang="en-US"/>
          </a:p>
        </p:txBody>
      </p:sp>
      <p:cxnSp>
        <p:nvCxnSpPr>
          <p:cNvPr id="13" name="Straight Connector 12"/>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225283" idx="2"/>
            <a:endCxn id="225284" idx="0"/>
          </p:cNvCxnSpPr>
          <p:nvPr/>
        </p:nvCxnSpPr>
        <p:spPr>
          <a:xfrm>
            <a:off x="4607719" y="1732283"/>
            <a:ext cx="0" cy="94205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25284" idx="2"/>
            <a:endCxn id="225285" idx="0"/>
          </p:cNvCxnSpPr>
          <p:nvPr/>
        </p:nvCxnSpPr>
        <p:spPr>
          <a:xfrm>
            <a:off x="4607719" y="3207741"/>
            <a:ext cx="0" cy="94205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4.1 Solution Design – Basic Steps</a:t>
            </a:r>
            <a:endParaRPr lang="en-US" sz="4000" b="0" dirty="0">
              <a:solidFill>
                <a:schemeClr val="accent2"/>
              </a:solidFill>
              <a:latin typeface="Tahoma" charset="0"/>
              <a:cs typeface="Arial" charset="0"/>
            </a:endParaRP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25283"/>
                                        </p:tgtEl>
                                        <p:attrNameLst>
                                          <p:attrName>style.visibility</p:attrName>
                                        </p:attrNameLst>
                                      </p:cBhvr>
                                      <p:to>
                                        <p:strVal val="visible"/>
                                      </p:to>
                                    </p:set>
                                    <p:animEffect transition="in" filter="wipe(up)">
                                      <p:cBhvr>
                                        <p:cTn id="7" dur="500"/>
                                        <p:tgtEl>
                                          <p:spTgt spid="22528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5284"/>
                                        </p:tgtEl>
                                        <p:attrNameLst>
                                          <p:attrName>style.visibility</p:attrName>
                                        </p:attrNameLst>
                                      </p:cBhvr>
                                      <p:to>
                                        <p:strVal val="visible"/>
                                      </p:to>
                                    </p:set>
                                    <p:animEffect transition="in" filter="wipe(up)">
                                      <p:cBhvr>
                                        <p:cTn id="15" dur="500"/>
                                        <p:tgtEl>
                                          <p:spTgt spid="22528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25285"/>
                                        </p:tgtEl>
                                        <p:attrNameLst>
                                          <p:attrName>style.visibility</p:attrName>
                                        </p:attrNameLst>
                                      </p:cBhvr>
                                      <p:to>
                                        <p:strVal val="visible"/>
                                      </p:to>
                                    </p:set>
                                    <p:animEffect transition="in" filter="wipe(up)">
                                      <p:cBhvr>
                                        <p:cTn id="23" dur="500"/>
                                        <p:tgtEl>
                                          <p:spTgt spid="225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animBg="1"/>
      <p:bldP spid="225284" grpId="0" animBg="1"/>
      <p:bldP spid="225285"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D4BB103-5552-42C6-A7B5-096385679365}" type="slidenum">
              <a:rPr lang="en-US" smtClean="0"/>
              <a:pPr/>
              <a:t>300</a:t>
            </a:fld>
            <a:endParaRPr lang="en-US"/>
          </a:p>
        </p:txBody>
      </p:sp>
      <p:sp>
        <p:nvSpPr>
          <p:cNvPr id="4" name="Title 3"/>
          <p:cNvSpPr>
            <a:spLocks noGrp="1"/>
          </p:cNvSpPr>
          <p:nvPr>
            <p:ph type="title"/>
          </p:nvPr>
        </p:nvSpPr>
        <p:spPr/>
        <p:txBody>
          <a:bodyPr>
            <a:noAutofit/>
          </a:bodyPr>
          <a:lstStyle/>
          <a:p>
            <a:r>
              <a:rPr lang="en-US" sz="3200" dirty="0"/>
              <a:t>The </a:t>
            </a:r>
            <a:r>
              <a:rPr lang="en-US" sz="3200" dirty="0">
                <a:solidFill>
                  <a:schemeClr val="accent2"/>
                </a:solidFill>
                <a:latin typeface="Courier New" pitchFamily="49" charset="0"/>
              </a:rPr>
              <a:t>for</a:t>
            </a:r>
            <a:r>
              <a:rPr lang="en-US" sz="3200" dirty="0"/>
              <a:t> Looping (Repetition) Structure</a:t>
            </a:r>
          </a:p>
        </p:txBody>
      </p:sp>
      <p:cxnSp>
        <p:nvCxnSpPr>
          <p:cNvPr id="5" name="Straight Connector 4"/>
          <p:cNvCxnSpPr/>
          <p:nvPr/>
        </p:nvCxnSpPr>
        <p:spPr>
          <a:xfrm>
            <a:off x="0" y="121442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3"/>
          <p:cNvSpPr txBox="1">
            <a:spLocks noChangeArrowheads="1"/>
          </p:cNvSpPr>
          <p:nvPr/>
        </p:nvSpPr>
        <p:spPr>
          <a:xfrm>
            <a:off x="785786" y="1357298"/>
            <a:ext cx="7772400" cy="5029200"/>
          </a:xfrm>
          <a:prstGeom prst="rect">
            <a:avLst/>
          </a:prstGeom>
        </p:spPr>
        <p:txBody>
          <a:bodyPr vert="horz">
            <a:normAutofit/>
          </a:bodyPr>
          <a:lstStyle/>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Example</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533400" marR="0" lvl="0" indent="-533400" algn="l" defTabSz="914400" rtl="0" eaLnBrk="1" fontAlgn="auto" latinLnBrk="0" hangingPunct="1">
              <a:lnSpc>
                <a:spcPct val="90000"/>
              </a:lnSpc>
              <a:spcBef>
                <a:spcPts val="400"/>
              </a:spcBef>
              <a:spcAft>
                <a:spcPts val="0"/>
              </a:spcAft>
              <a:buClr>
                <a:schemeClr val="tx1"/>
              </a:buClr>
              <a:buSzPct val="68000"/>
              <a:buFontTx/>
              <a:buAutoNum type="arabicPeriod"/>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The following for loop outputs the word </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Hello</a:t>
            </a:r>
            <a:r>
              <a:rPr kumimoji="0" lang="en-US" sz="2000" b="0" i="0" u="none" strike="noStrike" kern="1200" cap="none" spc="0" normalizeH="0" baseline="0" noProof="0" dirty="0">
                <a:ln>
                  <a:noFill/>
                </a:ln>
                <a:solidFill>
                  <a:schemeClr val="tx1"/>
                </a:solidFill>
                <a:effectLst/>
                <a:uLnTx/>
                <a:uFillTx/>
                <a:latin typeface="+mn-lt"/>
                <a:ea typeface="+mn-ea"/>
                <a:cs typeface="+mn-cs"/>
              </a:rPr>
              <a:t> and a star (on separate lines) five times:</a:t>
            </a:r>
          </a:p>
          <a:p>
            <a:pPr marL="533400" marR="0" lvl="0" indent="-533400" algn="l" defTabSz="914400" rtl="0" eaLnBrk="1" fontAlgn="auto" latinLnBrk="0" hangingPunct="1">
              <a:lnSpc>
                <a:spcPct val="90000"/>
              </a:lnSpc>
              <a:spcBef>
                <a:spcPts val="400"/>
              </a:spcBef>
              <a:spcAft>
                <a:spcPts val="0"/>
              </a:spcAft>
              <a:buClr>
                <a:schemeClr val="tx1"/>
              </a:buClr>
              <a:buSzPct val="68000"/>
              <a:buFontTx/>
              <a:buAutoNum type="arabicPeriod"/>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accent2"/>
                </a:solidFill>
                <a:effectLst/>
                <a:uLnTx/>
                <a:uFillTx/>
                <a:latin typeface="Courier New" pitchFamily="49" charset="0"/>
                <a:ea typeface="+mn-ea"/>
                <a:cs typeface="+mn-cs"/>
              </a:rPr>
              <a:t>for</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 1;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&lt;= 5;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a:t>
            </a: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1" i="0" u="none" strike="noStrike" kern="1200" cap="none" spc="0" normalizeH="0" baseline="0" noProof="0" dirty="0">
                <a:ln>
                  <a:noFill/>
                </a:ln>
                <a:solidFill>
                  <a:srgbClr val="0000FF"/>
                </a:solidFill>
                <a:effectLst/>
                <a:uLnTx/>
                <a:uFillTx/>
                <a:latin typeface="Courier New" pitchFamily="49" charset="0"/>
                <a:ea typeface="+mn-ea"/>
                <a:cs typeface="+mn-cs"/>
              </a:rPr>
              <a:t>{</a:t>
            </a: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System.out.println</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("Hello");</a:t>
            </a: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System.out.println</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a:t>
            </a: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1" i="0" u="none" strike="noStrike" kern="1200" cap="none" spc="0" normalizeH="0" baseline="0" noProof="0" dirty="0">
                <a:ln>
                  <a:noFill/>
                </a:ln>
                <a:solidFill>
                  <a:srgbClr val="0000FF"/>
                </a:solidFill>
                <a:effectLst/>
                <a:uLnTx/>
                <a:uFillTx/>
                <a:latin typeface="Courier New" pitchFamily="49" charset="0"/>
                <a:ea typeface="+mn-ea"/>
                <a:cs typeface="+mn-cs"/>
              </a:rPr>
              <a:t>}</a:t>
            </a: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2.	The following for loop outputs the word </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Hello</a:t>
            </a:r>
            <a:r>
              <a:rPr kumimoji="0" lang="en-US" sz="2000" b="0" i="0" u="none" strike="noStrike" kern="1200" cap="none" spc="0" normalizeH="0" baseline="0" noProof="0" dirty="0">
                <a:ln>
                  <a:noFill/>
                </a:ln>
                <a:solidFill>
                  <a:schemeClr val="tx1"/>
                </a:solidFill>
                <a:effectLst/>
                <a:uLnTx/>
                <a:uFillTx/>
                <a:latin typeface="+mn-lt"/>
                <a:ea typeface="+mn-ea"/>
                <a:cs typeface="+mn-cs"/>
              </a:rPr>
              <a:t> five times and the star only once: </a:t>
            </a: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a:ln>
                  <a:noFill/>
                </a:ln>
                <a:solidFill>
                  <a:schemeClr val="accent2"/>
                </a:solidFill>
                <a:effectLst/>
                <a:uLnTx/>
                <a:uFillTx/>
                <a:latin typeface="Courier New" pitchFamily="49" charset="0"/>
                <a:ea typeface="+mn-ea"/>
                <a:cs typeface="+mn-cs"/>
              </a:rPr>
              <a:t>for</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 1;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&lt;= 5;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i</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a:t>
            </a: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System.out.println</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("Hello");</a:t>
            </a: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    </a:t>
            </a:r>
            <a:r>
              <a:rPr kumimoji="0" lang="en-US" sz="2000" b="0" i="0" u="none" strike="noStrike" kern="1200" cap="none" spc="0" normalizeH="0" baseline="0" noProof="0" dirty="0" err="1">
                <a:ln>
                  <a:noFill/>
                </a:ln>
                <a:solidFill>
                  <a:schemeClr val="tx1"/>
                </a:solidFill>
                <a:effectLst/>
                <a:uLnTx/>
                <a:uFillTx/>
                <a:latin typeface="Courier New" pitchFamily="49" charset="0"/>
                <a:ea typeface="+mn-ea"/>
                <a:cs typeface="+mn-cs"/>
              </a:rPr>
              <a:t>System.out.println</a:t>
            </a:r>
            <a:r>
              <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rPr>
              <a:t>("*");</a:t>
            </a:r>
          </a:p>
          <a:p>
            <a:pPr marL="533400" marR="0" lvl="0" indent="-533400" algn="l" defTabSz="914400" rtl="0" eaLnBrk="1" fontAlgn="auto" latinLnBrk="0" hangingPunct="1">
              <a:lnSpc>
                <a:spcPct val="90000"/>
              </a:lnSpc>
              <a:spcBef>
                <a:spcPts val="400"/>
              </a:spcBef>
              <a:spcAft>
                <a:spcPts val="0"/>
              </a:spcAft>
              <a:buClr>
                <a:schemeClr val="accent1"/>
              </a:buClr>
              <a:buSzPct val="68000"/>
              <a:buFontTx/>
              <a:buNone/>
              <a:tabLst/>
              <a:defRPr/>
            </a:pPr>
            <a:endParaRPr kumimoji="0" lang="en-US" sz="2000" b="0" i="0" u="none" strike="noStrike" kern="1200" cap="none" spc="0" normalizeH="0" baseline="0" noProof="0" dirty="0">
              <a:ln>
                <a:noFill/>
              </a:ln>
              <a:solidFill>
                <a:schemeClr val="tx1"/>
              </a:solidFill>
              <a:effectLst/>
              <a:uLnTx/>
              <a:uFillTx/>
              <a:latin typeface="Courier New" pitchFamily="49" charset="0"/>
              <a:ea typeface="+mn-ea"/>
              <a:cs typeface="+mn-cs"/>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357158" y="0"/>
            <a:ext cx="8610600" cy="1143000"/>
          </a:xfrm>
        </p:spPr>
        <p:txBody>
          <a:bodyPr>
            <a:normAutofit/>
          </a:bodyPr>
          <a:lstStyle/>
          <a:p>
            <a:pPr eaLnBrk="1" hangingPunct="1"/>
            <a:r>
              <a:rPr lang="en-US" sz="3600" dirty="0"/>
              <a:t>The</a:t>
            </a:r>
            <a:r>
              <a:rPr lang="en-US" sz="3600" dirty="0">
                <a:solidFill>
                  <a:schemeClr val="accent2"/>
                </a:solidFill>
              </a:rPr>
              <a:t> for </a:t>
            </a:r>
            <a:r>
              <a:rPr lang="en-US" sz="3600" dirty="0"/>
              <a:t>Looping (Repetition) Structure</a:t>
            </a:r>
          </a:p>
        </p:txBody>
      </p:sp>
      <p:sp>
        <p:nvSpPr>
          <p:cNvPr id="16386" name="Slide Number Placeholder 3"/>
          <p:cNvSpPr>
            <a:spLocks noGrp="1"/>
          </p:cNvSpPr>
          <p:nvPr>
            <p:ph type="sldNum" sz="quarter" idx="12"/>
          </p:nvPr>
        </p:nvSpPr>
        <p:spPr>
          <a:noFill/>
        </p:spPr>
        <p:txBody>
          <a:bodyPr>
            <a:normAutofit fontScale="92500" lnSpcReduction="10000"/>
          </a:bodyPr>
          <a:lstStyle/>
          <a:p>
            <a:fld id="{C17F2CB2-9EF5-466F-948D-E558C653334B}" type="slidenum">
              <a:rPr lang="en-US"/>
              <a:pPr/>
              <a:t>301</a:t>
            </a:fld>
            <a:endParaRPr lang="en-US"/>
          </a:p>
        </p:txBody>
      </p:sp>
      <p:sp>
        <p:nvSpPr>
          <p:cNvPr id="16388" name="Rectangle 3"/>
          <p:cNvSpPr>
            <a:spLocks noGrp="1" noChangeArrowheads="1"/>
          </p:cNvSpPr>
          <p:nvPr>
            <p:ph sz="quarter" idx="1"/>
          </p:nvPr>
        </p:nvSpPr>
        <p:spPr>
          <a:xfrm>
            <a:off x="179388" y="1773238"/>
            <a:ext cx="8496300" cy="4525962"/>
          </a:xfrm>
        </p:spPr>
        <p:txBody>
          <a:bodyPr/>
          <a:lstStyle/>
          <a:p>
            <a:pPr eaLnBrk="1" hangingPunct="1">
              <a:lnSpc>
                <a:spcPct val="90000"/>
              </a:lnSpc>
            </a:pPr>
            <a:r>
              <a:rPr lang="en-US" sz="2600" dirty="0"/>
              <a:t>Does not execute if loop condition is initially </a:t>
            </a:r>
            <a:r>
              <a:rPr lang="en-US" sz="2400" dirty="0">
                <a:solidFill>
                  <a:schemeClr val="accent2"/>
                </a:solidFill>
                <a:latin typeface="Courier New" pitchFamily="49" charset="0"/>
                <a:cs typeface="Times New Roman" pitchFamily="18" charset="0"/>
              </a:rPr>
              <a:t>false</a:t>
            </a:r>
            <a:r>
              <a:rPr lang="en-US" sz="2400" dirty="0">
                <a:cs typeface="Times New Roman" pitchFamily="18" charset="0"/>
              </a:rPr>
              <a:t>.</a:t>
            </a:r>
          </a:p>
          <a:p>
            <a:pPr eaLnBrk="1" hangingPunct="1">
              <a:lnSpc>
                <a:spcPct val="90000"/>
              </a:lnSpc>
            </a:pPr>
            <a:r>
              <a:rPr lang="en-US" sz="2600" dirty="0">
                <a:cs typeface="Times New Roman" pitchFamily="18" charset="0"/>
              </a:rPr>
              <a:t>Update expression changes value of loop control variable, eventually making it </a:t>
            </a:r>
            <a:r>
              <a:rPr lang="en-US" sz="2400" dirty="0">
                <a:solidFill>
                  <a:schemeClr val="accent2"/>
                </a:solidFill>
                <a:latin typeface="Courier New" pitchFamily="49" charset="0"/>
                <a:cs typeface="Times New Roman" pitchFamily="18" charset="0"/>
              </a:rPr>
              <a:t>false</a:t>
            </a:r>
            <a:r>
              <a:rPr lang="en-US" sz="2400" dirty="0">
                <a:cs typeface="Times New Roman" pitchFamily="18" charset="0"/>
              </a:rPr>
              <a:t>.</a:t>
            </a:r>
          </a:p>
          <a:p>
            <a:pPr eaLnBrk="1" hangingPunct="1">
              <a:lnSpc>
                <a:spcPct val="90000"/>
              </a:lnSpc>
            </a:pPr>
            <a:r>
              <a:rPr lang="en-US" sz="2600" dirty="0">
                <a:cs typeface="Times New Roman" pitchFamily="18" charset="0"/>
              </a:rPr>
              <a:t>If loop condition is always </a:t>
            </a:r>
            <a:r>
              <a:rPr lang="en-US" sz="2400" dirty="0">
                <a:solidFill>
                  <a:schemeClr val="accent2"/>
                </a:solidFill>
                <a:latin typeface="Courier New" pitchFamily="49" charset="0"/>
                <a:cs typeface="Times New Roman" pitchFamily="18" charset="0"/>
              </a:rPr>
              <a:t>true</a:t>
            </a:r>
            <a:r>
              <a:rPr lang="en-US" sz="2600" dirty="0">
                <a:cs typeface="Times New Roman" pitchFamily="18" charset="0"/>
              </a:rPr>
              <a:t>, result is an infinite loop</a:t>
            </a:r>
            <a:r>
              <a:rPr lang="en-US" sz="2400" dirty="0">
                <a:cs typeface="Times New Roman" pitchFamily="18" charset="0"/>
              </a:rPr>
              <a:t>.</a:t>
            </a:r>
            <a:r>
              <a:rPr lang="en-US" sz="2600" dirty="0"/>
              <a:t> </a:t>
            </a:r>
          </a:p>
          <a:p>
            <a:pPr eaLnBrk="1" hangingPunct="1">
              <a:lnSpc>
                <a:spcPct val="90000"/>
              </a:lnSpc>
            </a:pPr>
            <a:r>
              <a:rPr lang="en-US" sz="2600" dirty="0">
                <a:cs typeface="Times New Roman" pitchFamily="18" charset="0"/>
              </a:rPr>
              <a:t>Infinite loop can be specified by omitting all three control statements</a:t>
            </a:r>
            <a:r>
              <a:rPr lang="en-US" sz="2400" dirty="0">
                <a:cs typeface="Times New Roman" pitchFamily="18" charset="0"/>
              </a:rPr>
              <a:t>.</a:t>
            </a:r>
            <a:r>
              <a:rPr lang="en-US" sz="2600" dirty="0"/>
              <a:t> </a:t>
            </a:r>
          </a:p>
          <a:p>
            <a:pPr eaLnBrk="1" hangingPunct="1">
              <a:lnSpc>
                <a:spcPct val="90000"/>
              </a:lnSpc>
            </a:pPr>
            <a:r>
              <a:rPr lang="en-US" sz="2600" dirty="0">
                <a:cs typeface="Times New Roman" pitchFamily="18" charset="0"/>
              </a:rPr>
              <a:t>If loop condition is omitted, it is assumed to be </a:t>
            </a:r>
            <a:br>
              <a:rPr lang="en-US" sz="2600" dirty="0">
                <a:cs typeface="Times New Roman" pitchFamily="18" charset="0"/>
              </a:rPr>
            </a:br>
            <a:r>
              <a:rPr lang="en-US" sz="2400" dirty="0">
                <a:solidFill>
                  <a:schemeClr val="accent2"/>
                </a:solidFill>
                <a:latin typeface="Courier New" pitchFamily="49" charset="0"/>
                <a:cs typeface="Times New Roman" pitchFamily="18" charset="0"/>
              </a:rPr>
              <a:t>true</a:t>
            </a:r>
            <a:r>
              <a:rPr lang="en-US" sz="2400" dirty="0">
                <a:cs typeface="Times New Roman" pitchFamily="18" charset="0"/>
              </a:rPr>
              <a:t>.</a:t>
            </a:r>
            <a:endParaRPr lang="en-US" sz="2400" dirty="0">
              <a:solidFill>
                <a:schemeClr val="accent2"/>
              </a:solidFill>
              <a:latin typeface="Courier New" pitchFamily="49" charset="0"/>
              <a:cs typeface="Times New Roman" pitchFamily="18" charset="0"/>
            </a:endParaRPr>
          </a:p>
          <a:p>
            <a:pPr eaLnBrk="1" hangingPunct="1">
              <a:lnSpc>
                <a:spcPct val="90000"/>
              </a:lnSpc>
            </a:pPr>
            <a:r>
              <a:rPr lang="en-US" sz="2600" dirty="0">
                <a:cs typeface="Times New Roman" pitchFamily="18" charset="0"/>
              </a:rPr>
              <a:t>Action of </a:t>
            </a:r>
            <a:r>
              <a:rPr lang="en-US" sz="2400" dirty="0">
                <a:solidFill>
                  <a:schemeClr val="accent2"/>
                </a:solidFill>
                <a:latin typeface="Courier New" pitchFamily="49" charset="0"/>
                <a:cs typeface="Times New Roman" pitchFamily="18" charset="0"/>
              </a:rPr>
              <a:t>for</a:t>
            </a:r>
            <a:r>
              <a:rPr lang="en-US" sz="2600" dirty="0">
                <a:cs typeface="Times New Roman" pitchFamily="18" charset="0"/>
              </a:rPr>
              <a:t> loop ending in semicolon is empty</a:t>
            </a:r>
            <a:r>
              <a:rPr lang="en-US" sz="2400" dirty="0">
                <a:cs typeface="Times New Roman" pitchFamily="18" charset="0"/>
              </a:rPr>
              <a:t>.</a:t>
            </a:r>
          </a:p>
        </p:txBody>
      </p:sp>
      <p:cxnSp>
        <p:nvCxnSpPr>
          <p:cNvPr id="5" name="Straight Connector 4"/>
          <p:cNvCxnSpPr/>
          <p:nvPr/>
        </p:nvCxnSpPr>
        <p:spPr>
          <a:xfrm>
            <a:off x="0" y="121442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1.4.1 Examples</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302</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for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688941" y="1772816"/>
            <a:ext cx="7275546" cy="2308324"/>
            <a:chOff x="323528" y="1536605"/>
            <a:chExt cx="7848872" cy="2170572"/>
          </a:xfrm>
        </p:grpSpPr>
        <p:sp>
          <p:nvSpPr>
            <p:cNvPr id="14" name="TextBox 13"/>
            <p:cNvSpPr txBox="1"/>
            <p:nvPr/>
          </p:nvSpPr>
          <p:spPr>
            <a:xfrm>
              <a:off x="971600" y="1536605"/>
              <a:ext cx="7200800" cy="2170572"/>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B0F0"/>
                  </a:solidFill>
                </a:rPr>
                <a:t> </a:t>
              </a:r>
              <a:r>
                <a:rPr lang="en-US" dirty="0">
                  <a:solidFill>
                    <a:srgbClr val="0000FF"/>
                  </a:solidFill>
                </a:rPr>
                <a:t>i, iteration = 1;</a:t>
              </a:r>
            </a:p>
            <a:p>
              <a:r>
                <a:rPr lang="en-US" dirty="0">
                  <a:solidFill>
                    <a:srgbClr val="00B0F0"/>
                  </a:solidFill>
                </a:rPr>
                <a:t>for </a:t>
              </a:r>
              <a:r>
                <a:rPr lang="en-US" dirty="0">
                  <a:solidFill>
                    <a:srgbClr val="0000FF"/>
                  </a:solidFill>
                </a:rPr>
                <a:t>( </a:t>
              </a:r>
              <a:r>
                <a:rPr lang="en-US" dirty="0" err="1">
                  <a:solidFill>
                    <a:srgbClr val="0000FF"/>
                  </a:solidFill>
                </a:rPr>
                <a:t>i</a:t>
              </a:r>
              <a:r>
                <a:rPr lang="en-US" dirty="0">
                  <a:solidFill>
                    <a:srgbClr val="0000FF"/>
                  </a:solidFill>
                </a:rPr>
                <a:t> = 5; </a:t>
              </a:r>
              <a:r>
                <a:rPr lang="en-US" dirty="0" err="1">
                  <a:solidFill>
                    <a:srgbClr val="0000FF"/>
                  </a:solidFill>
                </a:rPr>
                <a:t>i</a:t>
              </a:r>
              <a:r>
                <a:rPr lang="en-US" dirty="0">
                  <a:solidFill>
                    <a:srgbClr val="0000FF"/>
                  </a:solidFill>
                </a:rPr>
                <a:t> &gt;= 0; </a:t>
              </a:r>
              <a:r>
                <a:rPr lang="en-US" dirty="0" err="1">
                  <a:solidFill>
                    <a:srgbClr val="0000FF"/>
                  </a:solidFill>
                </a:rPr>
                <a:t>i</a:t>
              </a:r>
              <a:r>
                <a:rPr lang="en-US" dirty="0">
                  <a:solidFill>
                    <a:srgbClr val="0000FF"/>
                  </a:solidFill>
                </a:rPr>
                <a:t>--)</a:t>
              </a:r>
            </a:p>
            <a:p>
              <a:r>
                <a:rPr lang="en-US" dirty="0">
                  <a:solidFill>
                    <a:srgbClr val="0000FF"/>
                  </a:solidFill>
                </a:rPr>
                <a:t>   </a:t>
              </a:r>
              <a:r>
                <a:rPr lang="en-US" dirty="0">
                  <a:solidFill>
                    <a:srgbClr val="7030A0"/>
                  </a:solidFill>
                </a:rPr>
                <a:t>{ </a:t>
              </a:r>
              <a:r>
                <a:rPr lang="en-US" dirty="0">
                  <a:solidFill>
                    <a:srgbClr val="00B050"/>
                  </a:solidFill>
                </a:rPr>
                <a:t>//start of the loop body</a:t>
              </a:r>
              <a:r>
                <a:rPr lang="en-US" dirty="0">
                  <a:solidFill>
                    <a:srgbClr val="7030A0"/>
                  </a:solidFill>
                </a:rPr>
                <a:t> </a:t>
              </a:r>
            </a:p>
            <a:p>
              <a:r>
                <a:rPr lang="en-US" dirty="0">
                  <a:solidFill>
                    <a:srgbClr val="7030A0"/>
                  </a:solidFill>
                </a:rPr>
                <a:t>      </a:t>
              </a:r>
              <a:r>
                <a:rPr lang="en-US" dirty="0" err="1">
                  <a:solidFill>
                    <a:srgbClr val="7030A0"/>
                  </a:solidFill>
                </a:rPr>
                <a:t>System.out.printf</a:t>
              </a:r>
              <a:r>
                <a:rPr lang="en-US" dirty="0">
                  <a:solidFill>
                    <a:srgbClr val="7030A0"/>
                  </a:solidFill>
                </a:rPr>
                <a:t> (“Iteration = %d“, iteration);</a:t>
              </a:r>
            </a:p>
            <a:p>
              <a:r>
                <a:rPr lang="en-US" dirty="0">
                  <a:solidFill>
                    <a:srgbClr val="7030A0"/>
                  </a:solidFill>
                </a:rPr>
                <a:t>      </a:t>
              </a:r>
              <a:r>
                <a:rPr lang="en-US" dirty="0" err="1">
                  <a:solidFill>
                    <a:srgbClr val="7030A0"/>
                  </a:solidFill>
                </a:rPr>
                <a:t>System.out.println</a:t>
              </a:r>
              <a:r>
                <a:rPr lang="en-US" dirty="0">
                  <a:solidFill>
                    <a:srgbClr val="7030A0"/>
                  </a:solidFill>
                </a:rPr>
                <a:t> (“\</a:t>
              </a:r>
              <a:r>
                <a:rPr lang="en-US" dirty="0" err="1">
                  <a:solidFill>
                    <a:srgbClr val="7030A0"/>
                  </a:solidFill>
                </a:rPr>
                <a:t>ti</a:t>
              </a:r>
              <a:r>
                <a:rPr lang="en-US" dirty="0">
                  <a:solidFill>
                    <a:srgbClr val="7030A0"/>
                  </a:solidFill>
                </a:rPr>
                <a:t> = “ + </a:t>
              </a:r>
              <a:r>
                <a:rPr lang="en-US" dirty="0" err="1">
                  <a:solidFill>
                    <a:srgbClr val="7030A0"/>
                  </a:solidFill>
                </a:rPr>
                <a:t>i</a:t>
              </a:r>
              <a:r>
                <a:rPr lang="en-US" dirty="0">
                  <a:solidFill>
                    <a:srgbClr val="7030A0"/>
                  </a:solidFill>
                </a:rPr>
                <a:t>);</a:t>
              </a:r>
            </a:p>
            <a:p>
              <a:r>
                <a:rPr lang="en-US" dirty="0">
                  <a:solidFill>
                    <a:srgbClr val="7030A0"/>
                  </a:solidFill>
                </a:rPr>
                <a:t>      iteration++;</a:t>
              </a:r>
            </a:p>
            <a:p>
              <a:r>
                <a:rPr lang="en-US" dirty="0">
                  <a:solidFill>
                    <a:srgbClr val="7030A0"/>
                  </a:solidFill>
                </a:rPr>
                <a:t>} </a:t>
              </a:r>
              <a:r>
                <a:rPr lang="en-US" dirty="0">
                  <a:solidFill>
                    <a:srgbClr val="00B050"/>
                  </a:solidFill>
                </a:rPr>
                <a:t>//end of the loop body</a:t>
              </a:r>
            </a:p>
            <a:p>
              <a:r>
                <a:rPr lang="en-US" dirty="0" err="1">
                  <a:solidFill>
                    <a:srgbClr val="0000FF"/>
                  </a:solidFill>
                </a:rPr>
                <a:t>System.out.println</a:t>
              </a:r>
              <a:r>
                <a:rPr lang="en-US" dirty="0">
                  <a:solidFill>
                    <a:srgbClr val="0000FF"/>
                  </a:solidFill>
                </a:rPr>
                <a:t> (“After the loop, </a:t>
              </a:r>
              <a:r>
                <a:rPr lang="en-US" dirty="0" err="1">
                  <a:solidFill>
                    <a:srgbClr val="0000FF"/>
                  </a:solidFill>
                </a:rPr>
                <a:t>i</a:t>
              </a:r>
              <a:r>
                <a:rPr lang="en-US" dirty="0">
                  <a:solidFill>
                    <a:srgbClr val="0000FF"/>
                  </a:solidFill>
                </a:rPr>
                <a:t> = “ + </a:t>
              </a:r>
              <a:r>
                <a:rPr lang="en-US" dirty="0" err="1">
                  <a:solidFill>
                    <a:srgbClr val="0000FF"/>
                  </a:solidFill>
                </a:rPr>
                <a:t>i</a:t>
              </a:r>
              <a:r>
                <a:rPr lang="en-US" dirty="0">
                  <a:solidFill>
                    <a:srgbClr val="0000FF"/>
                  </a:solidFill>
                </a:rPr>
                <a:t>);</a:t>
              </a:r>
            </a:p>
          </p:txBody>
        </p:sp>
        <p:sp>
          <p:nvSpPr>
            <p:cNvPr id="15" name="TextBox 14"/>
            <p:cNvSpPr txBox="1"/>
            <p:nvPr/>
          </p:nvSpPr>
          <p:spPr>
            <a:xfrm>
              <a:off x="323528" y="1536605"/>
              <a:ext cx="576064" cy="2170572"/>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p:txBody>
        </p:sp>
      </p:grpSp>
      <p:sp>
        <p:nvSpPr>
          <p:cNvPr id="16" name="Rounded Rectangle 15"/>
          <p:cNvSpPr/>
          <p:nvPr/>
        </p:nvSpPr>
        <p:spPr>
          <a:xfrm>
            <a:off x="251520" y="1700808"/>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4</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955934" y="4149080"/>
            <a:ext cx="7008554" cy="1600438"/>
            <a:chOff x="683568" y="1236822"/>
            <a:chExt cx="7488832" cy="1600436"/>
          </a:xfrm>
        </p:grpSpPr>
        <p:sp>
          <p:nvSpPr>
            <p:cNvPr id="20" name="TextBox 19"/>
            <p:cNvSpPr txBox="1"/>
            <p:nvPr/>
          </p:nvSpPr>
          <p:spPr>
            <a:xfrm>
              <a:off x="971600" y="1236822"/>
              <a:ext cx="7200800" cy="1600436"/>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Iteration = 1	</a:t>
              </a:r>
              <a:r>
                <a:rPr lang="en-US" sz="1400" dirty="0" err="1">
                  <a:solidFill>
                    <a:schemeClr val="bg1"/>
                  </a:solidFill>
                </a:rPr>
                <a:t>i</a:t>
              </a:r>
              <a:r>
                <a:rPr lang="en-US" sz="1400" dirty="0">
                  <a:solidFill>
                    <a:schemeClr val="bg1"/>
                  </a:solidFill>
                </a:rPr>
                <a:t> = 5</a:t>
              </a:r>
            </a:p>
            <a:p>
              <a:r>
                <a:rPr lang="en-US" sz="1400" dirty="0">
                  <a:solidFill>
                    <a:schemeClr val="bg1"/>
                  </a:solidFill>
                </a:rPr>
                <a:t>Iteration = 2	</a:t>
              </a:r>
              <a:r>
                <a:rPr lang="en-US" sz="1400" dirty="0" err="1">
                  <a:solidFill>
                    <a:schemeClr val="bg1"/>
                  </a:solidFill>
                </a:rPr>
                <a:t>i</a:t>
              </a:r>
              <a:r>
                <a:rPr lang="en-US" sz="1400" dirty="0">
                  <a:solidFill>
                    <a:schemeClr val="bg1"/>
                  </a:solidFill>
                </a:rPr>
                <a:t> = 4</a:t>
              </a:r>
            </a:p>
            <a:p>
              <a:r>
                <a:rPr lang="en-US" sz="1400" dirty="0">
                  <a:solidFill>
                    <a:schemeClr val="bg1"/>
                  </a:solidFill>
                </a:rPr>
                <a:t>Iteration = 3	</a:t>
              </a:r>
              <a:r>
                <a:rPr lang="en-US" sz="1400" dirty="0" err="1">
                  <a:solidFill>
                    <a:schemeClr val="bg1"/>
                  </a:solidFill>
                </a:rPr>
                <a:t>i</a:t>
              </a:r>
              <a:r>
                <a:rPr lang="en-US" sz="1400" dirty="0">
                  <a:solidFill>
                    <a:schemeClr val="bg1"/>
                  </a:solidFill>
                </a:rPr>
                <a:t> = 3</a:t>
              </a:r>
            </a:p>
            <a:p>
              <a:r>
                <a:rPr lang="en-US" sz="1400" dirty="0">
                  <a:solidFill>
                    <a:schemeClr val="bg1"/>
                  </a:solidFill>
                </a:rPr>
                <a:t>Iteration = 4	</a:t>
              </a:r>
              <a:r>
                <a:rPr lang="en-US" sz="1400" dirty="0" err="1">
                  <a:solidFill>
                    <a:schemeClr val="bg1"/>
                  </a:solidFill>
                </a:rPr>
                <a:t>i</a:t>
              </a:r>
              <a:r>
                <a:rPr lang="en-US" sz="1400" dirty="0">
                  <a:solidFill>
                    <a:schemeClr val="bg1"/>
                  </a:solidFill>
                </a:rPr>
                <a:t> = 2</a:t>
              </a:r>
            </a:p>
            <a:p>
              <a:r>
                <a:rPr lang="en-US" sz="1400" dirty="0">
                  <a:solidFill>
                    <a:schemeClr val="bg1"/>
                  </a:solidFill>
                </a:rPr>
                <a:t>Iteration = 5	</a:t>
              </a:r>
              <a:r>
                <a:rPr lang="en-US" sz="1400" dirty="0" err="1">
                  <a:solidFill>
                    <a:schemeClr val="bg1"/>
                  </a:solidFill>
                </a:rPr>
                <a:t>i</a:t>
              </a:r>
              <a:r>
                <a:rPr lang="en-US" sz="1400" dirty="0">
                  <a:solidFill>
                    <a:schemeClr val="bg1"/>
                  </a:solidFill>
                </a:rPr>
                <a:t> = 1</a:t>
              </a:r>
            </a:p>
            <a:p>
              <a:r>
                <a:rPr lang="en-US" sz="1400" dirty="0">
                  <a:solidFill>
                    <a:schemeClr val="bg1"/>
                  </a:solidFill>
                </a:rPr>
                <a:t>Iteration = 6	</a:t>
              </a:r>
              <a:r>
                <a:rPr lang="en-US" sz="1400" dirty="0" err="1">
                  <a:solidFill>
                    <a:schemeClr val="bg1"/>
                  </a:solidFill>
                </a:rPr>
                <a:t>i</a:t>
              </a:r>
              <a:r>
                <a:rPr lang="en-US" sz="1400" dirty="0">
                  <a:solidFill>
                    <a:schemeClr val="bg1"/>
                  </a:solidFill>
                </a:rPr>
                <a:t> = 0</a:t>
              </a:r>
            </a:p>
            <a:p>
              <a:r>
                <a:rPr lang="en-US" sz="1400" dirty="0">
                  <a:solidFill>
                    <a:schemeClr val="bg1"/>
                  </a:solidFill>
                </a:rPr>
                <a:t>After the loop, </a:t>
              </a:r>
              <a:r>
                <a:rPr lang="en-US" sz="1400" dirty="0" err="1">
                  <a:solidFill>
                    <a:schemeClr val="bg1"/>
                  </a:solidFill>
                </a:rPr>
                <a:t>i</a:t>
              </a:r>
              <a:r>
                <a:rPr lang="en-US" sz="1400" dirty="0">
                  <a:solidFill>
                    <a:schemeClr val="bg1"/>
                  </a:solidFill>
                </a:rPr>
                <a:t> = -1</a:t>
              </a:r>
            </a:p>
          </p:txBody>
        </p:sp>
        <p:sp>
          <p:nvSpPr>
            <p:cNvPr id="21" name="TextBox 20"/>
            <p:cNvSpPr txBox="1"/>
            <p:nvPr/>
          </p:nvSpPr>
          <p:spPr>
            <a:xfrm>
              <a:off x="683568" y="1236822"/>
              <a:ext cx="216024" cy="1600436"/>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a:p>
              <a:r>
                <a:rPr lang="en-US" sz="1400" dirty="0">
                  <a:solidFill>
                    <a:srgbClr val="FF0000"/>
                  </a:solidFill>
                </a:rPr>
                <a:t>7</a:t>
              </a:r>
            </a:p>
          </p:txBody>
        </p:sp>
      </p:grpSp>
      <p:sp>
        <p:nvSpPr>
          <p:cNvPr id="22" name="Rounded Rectangle 21"/>
          <p:cNvSpPr/>
          <p:nvPr/>
        </p:nvSpPr>
        <p:spPr>
          <a:xfrm>
            <a:off x="251520" y="4149080"/>
            <a:ext cx="1296144" cy="331478"/>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23" name="TextBox 22"/>
          <p:cNvSpPr txBox="1"/>
          <p:nvPr/>
        </p:nvSpPr>
        <p:spPr>
          <a:xfrm>
            <a:off x="323528" y="12687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counter </a:t>
            </a:r>
            <a:r>
              <a:rPr lang="en-US" sz="2000" dirty="0">
                <a:latin typeface="Tahoma" panose="020B0604030504040204" pitchFamily="34" charset="0"/>
                <a:ea typeface="Tahoma" panose="020B0604030504040204" pitchFamily="34" charset="0"/>
                <a:cs typeface="Tahoma" panose="020B0604030504040204" pitchFamily="34" charset="0"/>
              </a:rPr>
              <a:t>may be updated by decrementing it.</a:t>
            </a:r>
          </a:p>
        </p:txBody>
      </p:sp>
      <p:sp>
        <p:nvSpPr>
          <p:cNvPr id="26" name="Rectangle 25"/>
          <p:cNvSpPr/>
          <p:nvPr/>
        </p:nvSpPr>
        <p:spPr>
          <a:xfrm>
            <a:off x="4427984" y="2060848"/>
            <a:ext cx="504056" cy="288032"/>
          </a:xfrm>
          <a:prstGeom prst="rect">
            <a:avLst/>
          </a:prstGeom>
          <a:solidFill>
            <a:srgbClr val="FFC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23528" y="5826750"/>
            <a:ext cx="8640960" cy="646331"/>
          </a:xfrm>
          <a:prstGeom prst="rect">
            <a:avLst/>
          </a:prstGeom>
          <a:solidFill>
            <a:schemeClr val="bg1"/>
          </a:solid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If the step decrements the counter, then the final value should be less than the initial value. Otherwise, we’ll have an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infinite loop</a:t>
            </a:r>
            <a:r>
              <a:rPr lang="en-US" dirty="0">
                <a:latin typeface="Tahoma" panose="020B0604030504040204" pitchFamily="34" charset="0"/>
                <a:ea typeface="Tahoma" panose="020B0604030504040204" pitchFamily="34" charset="0"/>
                <a:cs typeface="Tahoma" panose="020B0604030504040204" pitchFamily="34" charset="0"/>
              </a:rPr>
              <a:t>.</a:t>
            </a:r>
          </a:p>
        </p:txBody>
      </p:sp>
    </p:spTree>
    <p:custDataLst>
      <p:tags r:id="rId1"/>
    </p:custDataLst>
    <p:extLst>
      <p:ext uri="{BB962C8B-B14F-4D97-AF65-F5344CB8AC3E}">
        <p14:creationId xmlns:p14="http://schemas.microsoft.com/office/powerpoint/2010/main" val="10431517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par>
                                <p:cTn id="28" presetID="22" presetClass="entr" presetSubtype="8"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22" grpId="0" animBg="1"/>
      <p:bldP spid="23" grpId="0"/>
      <p:bldP spid="26" grpId="0" animBg="1"/>
      <p:bldP spid="24"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1.4.2 Examples</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303</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for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688941" y="1772816"/>
            <a:ext cx="7275546" cy="2308324"/>
            <a:chOff x="323528" y="1536605"/>
            <a:chExt cx="7848872" cy="2170572"/>
          </a:xfrm>
        </p:grpSpPr>
        <p:sp>
          <p:nvSpPr>
            <p:cNvPr id="14" name="TextBox 13"/>
            <p:cNvSpPr txBox="1"/>
            <p:nvPr/>
          </p:nvSpPr>
          <p:spPr>
            <a:xfrm>
              <a:off x="971600" y="1536605"/>
              <a:ext cx="7200800" cy="2170572"/>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B0F0"/>
                  </a:solidFill>
                </a:rPr>
                <a:t> </a:t>
              </a:r>
              <a:r>
                <a:rPr lang="en-US" dirty="0">
                  <a:solidFill>
                    <a:srgbClr val="0000FF"/>
                  </a:solidFill>
                </a:rPr>
                <a:t>i, iteration = 1;</a:t>
              </a:r>
            </a:p>
            <a:p>
              <a:r>
                <a:rPr lang="en-US" dirty="0">
                  <a:solidFill>
                    <a:srgbClr val="00B0F0"/>
                  </a:solidFill>
                </a:rPr>
                <a:t>for </a:t>
              </a:r>
              <a:r>
                <a:rPr lang="en-US" dirty="0">
                  <a:solidFill>
                    <a:srgbClr val="0000FF"/>
                  </a:solidFill>
                </a:rPr>
                <a:t>( </a:t>
              </a:r>
              <a:r>
                <a:rPr lang="en-US" dirty="0" err="1">
                  <a:solidFill>
                    <a:srgbClr val="0000FF"/>
                  </a:solidFill>
                </a:rPr>
                <a:t>i</a:t>
              </a:r>
              <a:r>
                <a:rPr lang="en-US" dirty="0">
                  <a:solidFill>
                    <a:srgbClr val="0000FF"/>
                  </a:solidFill>
                </a:rPr>
                <a:t> = 5; </a:t>
              </a:r>
              <a:r>
                <a:rPr lang="en-US" dirty="0" err="1">
                  <a:solidFill>
                    <a:srgbClr val="0000FF"/>
                  </a:solidFill>
                </a:rPr>
                <a:t>i</a:t>
              </a:r>
              <a:r>
                <a:rPr lang="en-US" dirty="0">
                  <a:solidFill>
                    <a:srgbClr val="0000FF"/>
                  </a:solidFill>
                </a:rPr>
                <a:t> &lt;= 10; </a:t>
              </a:r>
              <a:r>
                <a:rPr lang="en-US" dirty="0" err="1">
                  <a:solidFill>
                    <a:srgbClr val="0000FF"/>
                  </a:solidFill>
                </a:rPr>
                <a:t>i</a:t>
              </a:r>
              <a:r>
                <a:rPr lang="en-US" dirty="0">
                  <a:solidFill>
                    <a:srgbClr val="0000FF"/>
                  </a:solidFill>
                </a:rPr>
                <a:t>--)</a:t>
              </a:r>
            </a:p>
            <a:p>
              <a:r>
                <a:rPr lang="en-US" dirty="0">
                  <a:solidFill>
                    <a:srgbClr val="0000FF"/>
                  </a:solidFill>
                </a:rPr>
                <a:t>   </a:t>
              </a:r>
              <a:r>
                <a:rPr lang="en-US" dirty="0">
                  <a:solidFill>
                    <a:srgbClr val="7030A0"/>
                  </a:solidFill>
                </a:rPr>
                <a:t>{ </a:t>
              </a:r>
              <a:r>
                <a:rPr lang="en-US" dirty="0">
                  <a:solidFill>
                    <a:srgbClr val="00B050"/>
                  </a:solidFill>
                </a:rPr>
                <a:t>//start of the loop body</a:t>
              </a:r>
              <a:r>
                <a:rPr lang="en-US" dirty="0">
                  <a:solidFill>
                    <a:srgbClr val="7030A0"/>
                  </a:solidFill>
                </a:rPr>
                <a:t> </a:t>
              </a:r>
            </a:p>
            <a:p>
              <a:r>
                <a:rPr lang="en-US" dirty="0">
                  <a:solidFill>
                    <a:srgbClr val="7030A0"/>
                  </a:solidFill>
                </a:rPr>
                <a:t>      </a:t>
              </a:r>
              <a:r>
                <a:rPr lang="en-US" dirty="0" err="1">
                  <a:solidFill>
                    <a:srgbClr val="7030A0"/>
                  </a:solidFill>
                </a:rPr>
                <a:t>System.out.printf</a:t>
              </a:r>
              <a:r>
                <a:rPr lang="en-US" dirty="0">
                  <a:solidFill>
                    <a:srgbClr val="7030A0"/>
                  </a:solidFill>
                </a:rPr>
                <a:t> (“Iteration = %d“, iteration);</a:t>
              </a:r>
            </a:p>
            <a:p>
              <a:r>
                <a:rPr lang="en-US" dirty="0">
                  <a:solidFill>
                    <a:srgbClr val="7030A0"/>
                  </a:solidFill>
                </a:rPr>
                <a:t>      </a:t>
              </a:r>
              <a:r>
                <a:rPr lang="en-US" dirty="0" err="1">
                  <a:solidFill>
                    <a:srgbClr val="7030A0"/>
                  </a:solidFill>
                </a:rPr>
                <a:t>System.out.println</a:t>
              </a:r>
              <a:r>
                <a:rPr lang="en-US" dirty="0">
                  <a:solidFill>
                    <a:srgbClr val="7030A0"/>
                  </a:solidFill>
                </a:rPr>
                <a:t> (“\</a:t>
              </a:r>
              <a:r>
                <a:rPr lang="en-US" dirty="0" err="1">
                  <a:solidFill>
                    <a:srgbClr val="7030A0"/>
                  </a:solidFill>
                </a:rPr>
                <a:t>ti</a:t>
              </a:r>
              <a:r>
                <a:rPr lang="en-US" dirty="0">
                  <a:solidFill>
                    <a:srgbClr val="7030A0"/>
                  </a:solidFill>
                </a:rPr>
                <a:t> = “ + </a:t>
              </a:r>
              <a:r>
                <a:rPr lang="en-US" dirty="0" err="1">
                  <a:solidFill>
                    <a:srgbClr val="7030A0"/>
                  </a:solidFill>
                </a:rPr>
                <a:t>i</a:t>
              </a:r>
              <a:r>
                <a:rPr lang="en-US" dirty="0">
                  <a:solidFill>
                    <a:srgbClr val="7030A0"/>
                  </a:solidFill>
                </a:rPr>
                <a:t>);</a:t>
              </a:r>
            </a:p>
            <a:p>
              <a:r>
                <a:rPr lang="en-US" dirty="0">
                  <a:solidFill>
                    <a:srgbClr val="7030A0"/>
                  </a:solidFill>
                </a:rPr>
                <a:t>      iteration++;</a:t>
              </a:r>
            </a:p>
            <a:p>
              <a:r>
                <a:rPr lang="en-US" dirty="0">
                  <a:solidFill>
                    <a:srgbClr val="7030A0"/>
                  </a:solidFill>
                </a:rPr>
                <a:t>   } </a:t>
              </a:r>
              <a:r>
                <a:rPr lang="en-US" dirty="0">
                  <a:solidFill>
                    <a:srgbClr val="00B050"/>
                  </a:solidFill>
                </a:rPr>
                <a:t>//end of the loop body</a:t>
              </a:r>
            </a:p>
            <a:p>
              <a:r>
                <a:rPr lang="en-US" dirty="0" err="1">
                  <a:solidFill>
                    <a:srgbClr val="0000FF"/>
                  </a:solidFill>
                </a:rPr>
                <a:t>System.out.println</a:t>
              </a:r>
              <a:r>
                <a:rPr lang="en-US" dirty="0">
                  <a:solidFill>
                    <a:srgbClr val="0000FF"/>
                  </a:solidFill>
                </a:rPr>
                <a:t> (“After the loop, </a:t>
              </a:r>
              <a:r>
                <a:rPr lang="en-US" dirty="0" err="1">
                  <a:solidFill>
                    <a:srgbClr val="0000FF"/>
                  </a:solidFill>
                </a:rPr>
                <a:t>i</a:t>
              </a:r>
              <a:r>
                <a:rPr lang="en-US" dirty="0">
                  <a:solidFill>
                    <a:srgbClr val="0000FF"/>
                  </a:solidFill>
                </a:rPr>
                <a:t> = “ + </a:t>
              </a:r>
              <a:r>
                <a:rPr lang="en-US" dirty="0" err="1">
                  <a:solidFill>
                    <a:srgbClr val="0000FF"/>
                  </a:solidFill>
                </a:rPr>
                <a:t>i</a:t>
              </a:r>
              <a:r>
                <a:rPr lang="en-US" dirty="0">
                  <a:solidFill>
                    <a:srgbClr val="0000FF"/>
                  </a:solidFill>
                </a:rPr>
                <a:t>);</a:t>
              </a:r>
            </a:p>
          </p:txBody>
        </p:sp>
        <p:sp>
          <p:nvSpPr>
            <p:cNvPr id="15" name="TextBox 14"/>
            <p:cNvSpPr txBox="1"/>
            <p:nvPr/>
          </p:nvSpPr>
          <p:spPr>
            <a:xfrm>
              <a:off x="323528" y="1536605"/>
              <a:ext cx="576064" cy="2170572"/>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p:txBody>
        </p:sp>
      </p:grpSp>
      <p:sp>
        <p:nvSpPr>
          <p:cNvPr id="16" name="Rounded Rectangle 15"/>
          <p:cNvSpPr/>
          <p:nvPr/>
        </p:nvSpPr>
        <p:spPr>
          <a:xfrm>
            <a:off x="251520" y="1700808"/>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5</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955934" y="4149080"/>
            <a:ext cx="7008554" cy="1384995"/>
            <a:chOff x="683568" y="1236822"/>
            <a:chExt cx="7488832" cy="1384993"/>
          </a:xfrm>
        </p:grpSpPr>
        <p:sp>
          <p:nvSpPr>
            <p:cNvPr id="20" name="TextBox 19"/>
            <p:cNvSpPr txBox="1"/>
            <p:nvPr/>
          </p:nvSpPr>
          <p:spPr>
            <a:xfrm>
              <a:off x="971600" y="1236822"/>
              <a:ext cx="7200800" cy="1384993"/>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Iteration = 1	</a:t>
              </a:r>
              <a:r>
                <a:rPr lang="en-US" sz="1400" dirty="0" err="1">
                  <a:solidFill>
                    <a:schemeClr val="bg1"/>
                  </a:solidFill>
                </a:rPr>
                <a:t>i</a:t>
              </a:r>
              <a:r>
                <a:rPr lang="en-US" sz="1400" dirty="0">
                  <a:solidFill>
                    <a:schemeClr val="bg1"/>
                  </a:solidFill>
                </a:rPr>
                <a:t> = 5</a:t>
              </a:r>
            </a:p>
            <a:p>
              <a:r>
                <a:rPr lang="en-US" sz="1400" dirty="0">
                  <a:solidFill>
                    <a:schemeClr val="bg1"/>
                  </a:solidFill>
                </a:rPr>
                <a:t>Iteration = 2	</a:t>
              </a:r>
              <a:r>
                <a:rPr lang="en-US" sz="1400" dirty="0" err="1">
                  <a:solidFill>
                    <a:schemeClr val="bg1"/>
                  </a:solidFill>
                </a:rPr>
                <a:t>i</a:t>
              </a:r>
              <a:r>
                <a:rPr lang="en-US" sz="1400" dirty="0">
                  <a:solidFill>
                    <a:schemeClr val="bg1"/>
                  </a:solidFill>
                </a:rPr>
                <a:t> = 4</a:t>
              </a:r>
            </a:p>
            <a:p>
              <a:r>
                <a:rPr lang="en-US" sz="1400" dirty="0">
                  <a:solidFill>
                    <a:schemeClr val="bg1"/>
                  </a:solidFill>
                </a:rPr>
                <a:t>Iteration = 3	</a:t>
              </a:r>
              <a:r>
                <a:rPr lang="en-US" sz="1400" dirty="0" err="1">
                  <a:solidFill>
                    <a:schemeClr val="bg1"/>
                  </a:solidFill>
                </a:rPr>
                <a:t>i</a:t>
              </a:r>
              <a:r>
                <a:rPr lang="en-US" sz="1400" dirty="0">
                  <a:solidFill>
                    <a:schemeClr val="bg1"/>
                  </a:solidFill>
                </a:rPr>
                <a:t> = 3</a:t>
              </a:r>
            </a:p>
            <a:p>
              <a:r>
                <a:rPr lang="en-US" sz="1400" dirty="0">
                  <a:solidFill>
                    <a:schemeClr val="bg1"/>
                  </a:solidFill>
                </a:rPr>
                <a:t>Iteration = 4	</a:t>
              </a:r>
              <a:r>
                <a:rPr lang="en-US" sz="1400" dirty="0" err="1">
                  <a:solidFill>
                    <a:schemeClr val="bg1"/>
                  </a:solidFill>
                </a:rPr>
                <a:t>i</a:t>
              </a:r>
              <a:r>
                <a:rPr lang="en-US" sz="1400" dirty="0">
                  <a:solidFill>
                    <a:schemeClr val="bg1"/>
                  </a:solidFill>
                </a:rPr>
                <a:t> = 2</a:t>
              </a:r>
            </a:p>
            <a:p>
              <a:r>
                <a:rPr lang="en-US" sz="1400" dirty="0">
                  <a:solidFill>
                    <a:schemeClr val="bg1"/>
                  </a:solidFill>
                </a:rPr>
                <a:t>Iteration = 5	</a:t>
              </a:r>
              <a:r>
                <a:rPr lang="en-US" sz="1400" dirty="0" err="1">
                  <a:solidFill>
                    <a:schemeClr val="bg1"/>
                  </a:solidFill>
                </a:rPr>
                <a:t>i</a:t>
              </a:r>
              <a:r>
                <a:rPr lang="en-US" sz="1400" dirty="0">
                  <a:solidFill>
                    <a:schemeClr val="bg1"/>
                  </a:solidFill>
                </a:rPr>
                <a:t> = 1</a:t>
              </a:r>
            </a:p>
            <a:p>
              <a:r>
                <a:rPr lang="en-US" sz="1400" dirty="0">
                  <a:solidFill>
                    <a:schemeClr val="bg1"/>
                  </a:solidFill>
                </a:rPr>
                <a:t>Iteration = 6	</a:t>
              </a:r>
              <a:r>
                <a:rPr lang="en-US" sz="1400" dirty="0" err="1">
                  <a:solidFill>
                    <a:schemeClr val="bg1"/>
                  </a:solidFill>
                </a:rPr>
                <a:t>i</a:t>
              </a:r>
              <a:r>
                <a:rPr lang="en-US" sz="1400" dirty="0">
                  <a:solidFill>
                    <a:schemeClr val="bg1"/>
                  </a:solidFill>
                </a:rPr>
                <a:t> = 0</a:t>
              </a:r>
            </a:p>
          </p:txBody>
        </p:sp>
        <p:sp>
          <p:nvSpPr>
            <p:cNvPr id="21" name="TextBox 20"/>
            <p:cNvSpPr txBox="1"/>
            <p:nvPr/>
          </p:nvSpPr>
          <p:spPr>
            <a:xfrm>
              <a:off x="683568" y="1236822"/>
              <a:ext cx="216024" cy="1384993"/>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p:txBody>
        </p:sp>
      </p:grpSp>
      <p:sp>
        <p:nvSpPr>
          <p:cNvPr id="22" name="Rounded Rectangle 21"/>
          <p:cNvSpPr/>
          <p:nvPr/>
        </p:nvSpPr>
        <p:spPr>
          <a:xfrm>
            <a:off x="251520" y="4149080"/>
            <a:ext cx="1296144" cy="331478"/>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23" name="TextBox 22"/>
          <p:cNvSpPr txBox="1"/>
          <p:nvPr/>
        </p:nvSpPr>
        <p:spPr>
          <a:xfrm>
            <a:off x="323528" y="12687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code is an example of an infinite loop.</a:t>
            </a:r>
          </a:p>
        </p:txBody>
      </p:sp>
      <p:sp>
        <p:nvSpPr>
          <p:cNvPr id="24" name="TextBox 23"/>
          <p:cNvSpPr txBox="1"/>
          <p:nvPr/>
        </p:nvSpPr>
        <p:spPr>
          <a:xfrm>
            <a:off x="323528" y="5589240"/>
            <a:ext cx="8640960"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Infinite loops should be avoided. They are considered a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logical error</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3" name="Rectangle 2"/>
          <p:cNvSpPr/>
          <p:nvPr/>
        </p:nvSpPr>
        <p:spPr>
          <a:xfrm>
            <a:off x="5594991" y="4314819"/>
            <a:ext cx="3153473" cy="842373"/>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FF"/>
                </a:solidFill>
              </a:rPr>
              <a:t>THIS LOOP NEVER ENDS</a:t>
            </a:r>
          </a:p>
        </p:txBody>
      </p:sp>
      <p:sp>
        <p:nvSpPr>
          <p:cNvPr id="25" name="Rectangle 24"/>
          <p:cNvSpPr/>
          <p:nvPr/>
        </p:nvSpPr>
        <p:spPr>
          <a:xfrm>
            <a:off x="3995936" y="2060848"/>
            <a:ext cx="504056" cy="288032"/>
          </a:xfrm>
          <a:prstGeom prst="rect">
            <a:avLst/>
          </a:prstGeom>
          <a:solidFill>
            <a:srgbClr val="FFC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203848" y="2060848"/>
            <a:ext cx="504056" cy="288032"/>
          </a:xfrm>
          <a:prstGeom prst="rect">
            <a:avLst/>
          </a:prstGeom>
          <a:solidFill>
            <a:srgbClr val="FFC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572000" y="2060848"/>
            <a:ext cx="504056" cy="288032"/>
          </a:xfrm>
          <a:prstGeom prst="rect">
            <a:avLst/>
          </a:prstGeom>
          <a:solidFill>
            <a:srgbClr val="FFC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73934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22" presetClass="entr" presetSubtype="8"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22" grpId="0" animBg="1"/>
      <p:bldP spid="23" grpId="0"/>
      <p:bldP spid="24" grpId="0"/>
      <p:bldP spid="3" grpId="0" animBg="1"/>
      <p:bldP spid="25" grpId="0" animBg="1"/>
      <p:bldP spid="27" grpId="0" animBg="1"/>
      <p:bldP spid="28"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1.4.3 Examples</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304</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for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688941" y="1772816"/>
            <a:ext cx="7275546" cy="2308324"/>
            <a:chOff x="323528" y="1536605"/>
            <a:chExt cx="7848872" cy="2170572"/>
          </a:xfrm>
        </p:grpSpPr>
        <p:sp>
          <p:nvSpPr>
            <p:cNvPr id="14" name="TextBox 13"/>
            <p:cNvSpPr txBox="1"/>
            <p:nvPr/>
          </p:nvSpPr>
          <p:spPr>
            <a:xfrm>
              <a:off x="971600" y="1536605"/>
              <a:ext cx="7200800" cy="2170572"/>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B0F0"/>
                  </a:solidFill>
                </a:rPr>
                <a:t> </a:t>
              </a:r>
              <a:r>
                <a:rPr lang="en-US" dirty="0">
                  <a:solidFill>
                    <a:srgbClr val="0000FF"/>
                  </a:solidFill>
                </a:rPr>
                <a:t>i, iteration = 1;</a:t>
              </a:r>
            </a:p>
            <a:p>
              <a:r>
                <a:rPr lang="en-US" dirty="0">
                  <a:solidFill>
                    <a:srgbClr val="00B0F0"/>
                  </a:solidFill>
                </a:rPr>
                <a:t>for </a:t>
              </a:r>
              <a:r>
                <a:rPr lang="en-US" dirty="0">
                  <a:solidFill>
                    <a:srgbClr val="0000FF"/>
                  </a:solidFill>
                </a:rPr>
                <a:t>( </a:t>
              </a:r>
              <a:r>
                <a:rPr lang="en-US" dirty="0" err="1">
                  <a:solidFill>
                    <a:srgbClr val="0000FF"/>
                  </a:solidFill>
                </a:rPr>
                <a:t>i</a:t>
              </a:r>
              <a:r>
                <a:rPr lang="en-US" dirty="0">
                  <a:solidFill>
                    <a:srgbClr val="0000FF"/>
                  </a:solidFill>
                </a:rPr>
                <a:t> = 0; </a:t>
              </a:r>
              <a:r>
                <a:rPr lang="en-US" dirty="0" err="1">
                  <a:solidFill>
                    <a:srgbClr val="0000FF"/>
                  </a:solidFill>
                </a:rPr>
                <a:t>i</a:t>
              </a:r>
              <a:r>
                <a:rPr lang="en-US" dirty="0">
                  <a:solidFill>
                    <a:srgbClr val="0000FF"/>
                  </a:solidFill>
                </a:rPr>
                <a:t> &lt;= 10; </a:t>
              </a:r>
              <a:r>
                <a:rPr lang="en-US" dirty="0" err="1">
                  <a:solidFill>
                    <a:srgbClr val="0000FF"/>
                  </a:solidFill>
                </a:rPr>
                <a:t>i</a:t>
              </a:r>
              <a:r>
                <a:rPr lang="en-US" dirty="0">
                  <a:solidFill>
                    <a:srgbClr val="0000FF"/>
                  </a:solidFill>
                </a:rPr>
                <a:t>=i+2)</a:t>
              </a:r>
            </a:p>
            <a:p>
              <a:r>
                <a:rPr lang="en-US" dirty="0">
                  <a:solidFill>
                    <a:srgbClr val="0000FF"/>
                  </a:solidFill>
                </a:rPr>
                <a:t>   </a:t>
              </a:r>
              <a:r>
                <a:rPr lang="en-US" dirty="0">
                  <a:solidFill>
                    <a:srgbClr val="7030A0"/>
                  </a:solidFill>
                </a:rPr>
                <a:t>{ </a:t>
              </a:r>
              <a:r>
                <a:rPr lang="en-US" dirty="0">
                  <a:solidFill>
                    <a:srgbClr val="00B050"/>
                  </a:solidFill>
                </a:rPr>
                <a:t>//start of the loop body</a:t>
              </a:r>
              <a:r>
                <a:rPr lang="en-US" dirty="0">
                  <a:solidFill>
                    <a:srgbClr val="7030A0"/>
                  </a:solidFill>
                </a:rPr>
                <a:t> </a:t>
              </a:r>
            </a:p>
            <a:p>
              <a:r>
                <a:rPr lang="en-US" dirty="0">
                  <a:solidFill>
                    <a:srgbClr val="7030A0"/>
                  </a:solidFill>
                </a:rPr>
                <a:t>      </a:t>
              </a:r>
              <a:r>
                <a:rPr lang="en-US" dirty="0" err="1">
                  <a:solidFill>
                    <a:srgbClr val="7030A0"/>
                  </a:solidFill>
                </a:rPr>
                <a:t>System.out.printf</a:t>
              </a:r>
              <a:r>
                <a:rPr lang="en-US" dirty="0">
                  <a:solidFill>
                    <a:srgbClr val="7030A0"/>
                  </a:solidFill>
                </a:rPr>
                <a:t> (“Iteration = %d“, iteration);</a:t>
              </a:r>
            </a:p>
            <a:p>
              <a:r>
                <a:rPr lang="en-US" dirty="0">
                  <a:solidFill>
                    <a:srgbClr val="7030A0"/>
                  </a:solidFill>
                </a:rPr>
                <a:t>      </a:t>
              </a:r>
              <a:r>
                <a:rPr lang="en-US" dirty="0" err="1">
                  <a:solidFill>
                    <a:srgbClr val="7030A0"/>
                  </a:solidFill>
                </a:rPr>
                <a:t>System.out.println</a:t>
              </a:r>
              <a:r>
                <a:rPr lang="en-US" dirty="0">
                  <a:solidFill>
                    <a:srgbClr val="7030A0"/>
                  </a:solidFill>
                </a:rPr>
                <a:t> (“\</a:t>
              </a:r>
              <a:r>
                <a:rPr lang="en-US" dirty="0" err="1">
                  <a:solidFill>
                    <a:srgbClr val="7030A0"/>
                  </a:solidFill>
                </a:rPr>
                <a:t>ti</a:t>
              </a:r>
              <a:r>
                <a:rPr lang="en-US" dirty="0">
                  <a:solidFill>
                    <a:srgbClr val="7030A0"/>
                  </a:solidFill>
                </a:rPr>
                <a:t> = “ + </a:t>
              </a:r>
              <a:r>
                <a:rPr lang="en-US" dirty="0" err="1">
                  <a:solidFill>
                    <a:srgbClr val="7030A0"/>
                  </a:solidFill>
                </a:rPr>
                <a:t>i</a:t>
              </a:r>
              <a:r>
                <a:rPr lang="en-US" dirty="0">
                  <a:solidFill>
                    <a:srgbClr val="7030A0"/>
                  </a:solidFill>
                </a:rPr>
                <a:t>);</a:t>
              </a:r>
            </a:p>
            <a:p>
              <a:r>
                <a:rPr lang="en-US" dirty="0">
                  <a:solidFill>
                    <a:srgbClr val="7030A0"/>
                  </a:solidFill>
                </a:rPr>
                <a:t>      iteration++;</a:t>
              </a:r>
            </a:p>
            <a:p>
              <a:r>
                <a:rPr lang="en-US" dirty="0">
                  <a:solidFill>
                    <a:srgbClr val="7030A0"/>
                  </a:solidFill>
                </a:rPr>
                <a:t>   } </a:t>
              </a:r>
              <a:r>
                <a:rPr lang="en-US" dirty="0">
                  <a:solidFill>
                    <a:srgbClr val="00B050"/>
                  </a:solidFill>
                </a:rPr>
                <a:t>//end of the loop body</a:t>
              </a:r>
            </a:p>
            <a:p>
              <a:r>
                <a:rPr lang="en-US" dirty="0" err="1">
                  <a:solidFill>
                    <a:srgbClr val="0000FF"/>
                  </a:solidFill>
                </a:rPr>
                <a:t>System.out.println</a:t>
              </a:r>
              <a:r>
                <a:rPr lang="en-US" dirty="0">
                  <a:solidFill>
                    <a:srgbClr val="0000FF"/>
                  </a:solidFill>
                </a:rPr>
                <a:t> (“After the loop, </a:t>
              </a:r>
              <a:r>
                <a:rPr lang="en-US" dirty="0" err="1">
                  <a:solidFill>
                    <a:srgbClr val="0000FF"/>
                  </a:solidFill>
                </a:rPr>
                <a:t>i</a:t>
              </a:r>
              <a:r>
                <a:rPr lang="en-US" dirty="0">
                  <a:solidFill>
                    <a:srgbClr val="0000FF"/>
                  </a:solidFill>
                </a:rPr>
                <a:t> = “ + </a:t>
              </a:r>
              <a:r>
                <a:rPr lang="en-US" dirty="0" err="1">
                  <a:solidFill>
                    <a:srgbClr val="0000FF"/>
                  </a:solidFill>
                </a:rPr>
                <a:t>i</a:t>
              </a:r>
              <a:r>
                <a:rPr lang="en-US" dirty="0">
                  <a:solidFill>
                    <a:srgbClr val="0000FF"/>
                  </a:solidFill>
                </a:rPr>
                <a:t>);</a:t>
              </a:r>
            </a:p>
          </p:txBody>
        </p:sp>
        <p:sp>
          <p:nvSpPr>
            <p:cNvPr id="15" name="TextBox 14"/>
            <p:cNvSpPr txBox="1"/>
            <p:nvPr/>
          </p:nvSpPr>
          <p:spPr>
            <a:xfrm>
              <a:off x="323528" y="1536605"/>
              <a:ext cx="576064" cy="2170572"/>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p:txBody>
        </p:sp>
      </p:grpSp>
      <p:sp>
        <p:nvSpPr>
          <p:cNvPr id="16" name="Rounded Rectangle 15"/>
          <p:cNvSpPr/>
          <p:nvPr/>
        </p:nvSpPr>
        <p:spPr>
          <a:xfrm>
            <a:off x="251520" y="1700808"/>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6</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955934" y="4149080"/>
            <a:ext cx="7008554" cy="1600438"/>
            <a:chOff x="683568" y="1236822"/>
            <a:chExt cx="7488832" cy="1600436"/>
          </a:xfrm>
        </p:grpSpPr>
        <p:sp>
          <p:nvSpPr>
            <p:cNvPr id="20" name="TextBox 19"/>
            <p:cNvSpPr txBox="1"/>
            <p:nvPr/>
          </p:nvSpPr>
          <p:spPr>
            <a:xfrm>
              <a:off x="971600" y="1236822"/>
              <a:ext cx="7200800" cy="1600436"/>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Iteration = 1	</a:t>
              </a:r>
              <a:r>
                <a:rPr lang="en-US" sz="1400" dirty="0" err="1">
                  <a:solidFill>
                    <a:schemeClr val="bg1"/>
                  </a:solidFill>
                </a:rPr>
                <a:t>i</a:t>
              </a:r>
              <a:r>
                <a:rPr lang="en-US" sz="1400" dirty="0">
                  <a:solidFill>
                    <a:schemeClr val="bg1"/>
                  </a:solidFill>
                </a:rPr>
                <a:t> = 0</a:t>
              </a:r>
            </a:p>
            <a:p>
              <a:r>
                <a:rPr lang="en-US" sz="1400" dirty="0">
                  <a:solidFill>
                    <a:schemeClr val="bg1"/>
                  </a:solidFill>
                </a:rPr>
                <a:t>Iteration = 2	</a:t>
              </a:r>
              <a:r>
                <a:rPr lang="en-US" sz="1400" dirty="0" err="1">
                  <a:solidFill>
                    <a:schemeClr val="bg1"/>
                  </a:solidFill>
                </a:rPr>
                <a:t>i</a:t>
              </a:r>
              <a:r>
                <a:rPr lang="en-US" sz="1400" dirty="0">
                  <a:solidFill>
                    <a:schemeClr val="bg1"/>
                  </a:solidFill>
                </a:rPr>
                <a:t> = 2</a:t>
              </a:r>
            </a:p>
            <a:p>
              <a:r>
                <a:rPr lang="en-US" sz="1400" dirty="0">
                  <a:solidFill>
                    <a:schemeClr val="bg1"/>
                  </a:solidFill>
                </a:rPr>
                <a:t>Iteration = 3	</a:t>
              </a:r>
              <a:r>
                <a:rPr lang="en-US" sz="1400" dirty="0" err="1">
                  <a:solidFill>
                    <a:schemeClr val="bg1"/>
                  </a:solidFill>
                </a:rPr>
                <a:t>i</a:t>
              </a:r>
              <a:r>
                <a:rPr lang="en-US" sz="1400" dirty="0">
                  <a:solidFill>
                    <a:schemeClr val="bg1"/>
                  </a:solidFill>
                </a:rPr>
                <a:t> = 4</a:t>
              </a:r>
            </a:p>
            <a:p>
              <a:r>
                <a:rPr lang="en-US" sz="1400" dirty="0">
                  <a:solidFill>
                    <a:schemeClr val="bg1"/>
                  </a:solidFill>
                </a:rPr>
                <a:t>Iteration = 4	</a:t>
              </a:r>
              <a:r>
                <a:rPr lang="en-US" sz="1400" dirty="0" err="1">
                  <a:solidFill>
                    <a:schemeClr val="bg1"/>
                  </a:solidFill>
                </a:rPr>
                <a:t>i</a:t>
              </a:r>
              <a:r>
                <a:rPr lang="en-US" sz="1400" dirty="0">
                  <a:solidFill>
                    <a:schemeClr val="bg1"/>
                  </a:solidFill>
                </a:rPr>
                <a:t> = 6</a:t>
              </a:r>
            </a:p>
            <a:p>
              <a:r>
                <a:rPr lang="en-US" sz="1400" dirty="0">
                  <a:solidFill>
                    <a:schemeClr val="bg1"/>
                  </a:solidFill>
                </a:rPr>
                <a:t>Iteration = 5	</a:t>
              </a:r>
              <a:r>
                <a:rPr lang="en-US" sz="1400" dirty="0" err="1">
                  <a:solidFill>
                    <a:schemeClr val="bg1"/>
                  </a:solidFill>
                </a:rPr>
                <a:t>i</a:t>
              </a:r>
              <a:r>
                <a:rPr lang="en-US" sz="1400" dirty="0">
                  <a:solidFill>
                    <a:schemeClr val="bg1"/>
                  </a:solidFill>
                </a:rPr>
                <a:t> = 8</a:t>
              </a:r>
            </a:p>
            <a:p>
              <a:r>
                <a:rPr lang="en-US" sz="1400" dirty="0">
                  <a:solidFill>
                    <a:schemeClr val="bg1"/>
                  </a:solidFill>
                </a:rPr>
                <a:t>Iteration = 6	</a:t>
              </a:r>
              <a:r>
                <a:rPr lang="en-US" sz="1400" dirty="0" err="1">
                  <a:solidFill>
                    <a:schemeClr val="bg1"/>
                  </a:solidFill>
                </a:rPr>
                <a:t>i</a:t>
              </a:r>
              <a:r>
                <a:rPr lang="en-US" sz="1400" dirty="0">
                  <a:solidFill>
                    <a:schemeClr val="bg1"/>
                  </a:solidFill>
                </a:rPr>
                <a:t> = 10</a:t>
              </a:r>
            </a:p>
            <a:p>
              <a:r>
                <a:rPr lang="en-US" sz="1400" dirty="0">
                  <a:solidFill>
                    <a:schemeClr val="bg1"/>
                  </a:solidFill>
                </a:rPr>
                <a:t>After the loop, </a:t>
              </a:r>
              <a:r>
                <a:rPr lang="en-US" sz="1400" dirty="0" err="1">
                  <a:solidFill>
                    <a:schemeClr val="bg1"/>
                  </a:solidFill>
                </a:rPr>
                <a:t>i</a:t>
              </a:r>
              <a:r>
                <a:rPr lang="en-US" sz="1400" dirty="0">
                  <a:solidFill>
                    <a:schemeClr val="bg1"/>
                  </a:solidFill>
                </a:rPr>
                <a:t> = 12</a:t>
              </a:r>
            </a:p>
          </p:txBody>
        </p:sp>
        <p:sp>
          <p:nvSpPr>
            <p:cNvPr id="21" name="TextBox 20"/>
            <p:cNvSpPr txBox="1"/>
            <p:nvPr/>
          </p:nvSpPr>
          <p:spPr>
            <a:xfrm>
              <a:off x="683568" y="1236822"/>
              <a:ext cx="216024" cy="1600436"/>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a:p>
              <a:r>
                <a:rPr lang="en-US" sz="1400" dirty="0">
                  <a:solidFill>
                    <a:srgbClr val="FF0000"/>
                  </a:solidFill>
                </a:rPr>
                <a:t>7</a:t>
              </a:r>
            </a:p>
          </p:txBody>
        </p:sp>
      </p:grpSp>
      <p:sp>
        <p:nvSpPr>
          <p:cNvPr id="22" name="Rounded Rectangle 21"/>
          <p:cNvSpPr/>
          <p:nvPr/>
        </p:nvSpPr>
        <p:spPr>
          <a:xfrm>
            <a:off x="251520" y="4149080"/>
            <a:ext cx="1296144" cy="331478"/>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23" name="TextBox 22"/>
          <p:cNvSpPr txBox="1"/>
          <p:nvPr/>
        </p:nvSpPr>
        <p:spPr>
          <a:xfrm>
            <a:off x="323528" y="12687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update expression may be any arithmetic expression:</a:t>
            </a:r>
          </a:p>
        </p:txBody>
      </p:sp>
      <p:sp>
        <p:nvSpPr>
          <p:cNvPr id="26" name="Rectangle 25"/>
          <p:cNvSpPr/>
          <p:nvPr/>
        </p:nvSpPr>
        <p:spPr>
          <a:xfrm>
            <a:off x="4572000" y="2060848"/>
            <a:ext cx="792088" cy="288032"/>
          </a:xfrm>
          <a:prstGeom prst="rect">
            <a:avLst/>
          </a:prstGeom>
          <a:solidFill>
            <a:srgbClr val="FFC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966897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par>
                                <p:cTn id="28" presetID="22" presetClass="entr" presetSubtype="8"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22" grpId="0" animBg="1"/>
      <p:bldP spid="23" grpId="0"/>
      <p:bldP spid="26"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normAutofit fontScale="90000"/>
          </a:bodyPr>
          <a:lstStyle/>
          <a:p>
            <a:pPr eaLnBrk="1" hangingPunct="1"/>
            <a:r>
              <a:rPr lang="en-US" sz="4000"/>
              <a:t>For Loop Programming Example: Classify Numbers</a:t>
            </a:r>
          </a:p>
        </p:txBody>
      </p:sp>
      <p:sp>
        <p:nvSpPr>
          <p:cNvPr id="17410" name="Slide Number Placeholder 3"/>
          <p:cNvSpPr>
            <a:spLocks noGrp="1"/>
          </p:cNvSpPr>
          <p:nvPr>
            <p:ph type="sldNum" sz="quarter" idx="12"/>
          </p:nvPr>
        </p:nvSpPr>
        <p:spPr>
          <a:noFill/>
        </p:spPr>
        <p:txBody>
          <a:bodyPr>
            <a:normAutofit fontScale="92500" lnSpcReduction="10000"/>
          </a:bodyPr>
          <a:lstStyle/>
          <a:p>
            <a:fld id="{29836648-7EA1-4F7B-B859-1E6F5C8E654D}" type="slidenum">
              <a:rPr lang="en-US"/>
              <a:pPr/>
              <a:t>305</a:t>
            </a:fld>
            <a:endParaRPr lang="en-US"/>
          </a:p>
        </p:txBody>
      </p:sp>
      <p:sp>
        <p:nvSpPr>
          <p:cNvPr id="17412" name="Rectangle 3"/>
          <p:cNvSpPr>
            <a:spLocks noGrp="1" noChangeArrowheads="1"/>
          </p:cNvSpPr>
          <p:nvPr>
            <p:ph sz="quarter" idx="1"/>
          </p:nvPr>
        </p:nvSpPr>
        <p:spPr>
          <a:xfrm>
            <a:off x="250825" y="1981200"/>
            <a:ext cx="8588375" cy="4114800"/>
          </a:xfrm>
        </p:spPr>
        <p:txBody>
          <a:bodyPr/>
          <a:lstStyle/>
          <a:p>
            <a:pPr eaLnBrk="1" hangingPunct="1"/>
            <a:r>
              <a:rPr lang="en-US" sz="2800"/>
              <a:t>Input: </a:t>
            </a:r>
            <a:r>
              <a:rPr lang="en-US" sz="2800">
                <a:latin typeface="Courier New" pitchFamily="49" charset="0"/>
              </a:rPr>
              <a:t>N</a:t>
            </a:r>
            <a:r>
              <a:rPr lang="en-US" sz="2800"/>
              <a:t> </a:t>
            </a:r>
            <a:r>
              <a:rPr lang="en-US" sz="2800">
                <a:cs typeface="Times New Roman" pitchFamily="18" charset="0"/>
              </a:rPr>
              <a:t>integers (positive, negative, and zeros). </a:t>
            </a:r>
          </a:p>
          <a:p>
            <a:pPr lvl="1" eaLnBrk="1" hangingPunct="1">
              <a:buFontTx/>
              <a:buNone/>
            </a:pPr>
            <a:r>
              <a:rPr lang="en-US">
                <a:cs typeface="Times New Roman" pitchFamily="18" charset="0"/>
              </a:rPr>
              <a:t> </a:t>
            </a:r>
          </a:p>
          <a:p>
            <a:pPr lvl="1" eaLnBrk="1" hangingPunct="1">
              <a:buFontTx/>
              <a:buNone/>
            </a:pPr>
            <a:r>
              <a:rPr lang="en-US">
                <a:solidFill>
                  <a:schemeClr val="accent2"/>
                </a:solidFill>
                <a:latin typeface="Courier New" pitchFamily="49" charset="0"/>
                <a:cs typeface="Times New Roman" pitchFamily="18" charset="0"/>
              </a:rPr>
              <a:t>int</a:t>
            </a:r>
            <a:r>
              <a:rPr lang="en-US">
                <a:latin typeface="Courier New" pitchFamily="49" charset="0"/>
                <a:cs typeface="Times New Roman" pitchFamily="18" charset="0"/>
              </a:rPr>
              <a:t> N = 20;  </a:t>
            </a:r>
            <a:r>
              <a:rPr lang="en-US">
                <a:solidFill>
                  <a:srgbClr val="339933"/>
                </a:solidFill>
                <a:latin typeface="Courier New" pitchFamily="49" charset="0"/>
                <a:cs typeface="Times New Roman" pitchFamily="18" charset="0"/>
              </a:rPr>
              <a:t>//N easily modified</a:t>
            </a:r>
          </a:p>
          <a:p>
            <a:pPr lvl="1" eaLnBrk="1" hangingPunct="1">
              <a:buFontTx/>
              <a:buNone/>
            </a:pPr>
            <a:endParaRPr lang="en-US">
              <a:solidFill>
                <a:srgbClr val="00CC00"/>
              </a:solidFill>
              <a:latin typeface="Courier New" pitchFamily="49" charset="0"/>
              <a:cs typeface="Times New Roman" pitchFamily="18" charset="0"/>
            </a:endParaRPr>
          </a:p>
          <a:p>
            <a:pPr eaLnBrk="1" hangingPunct="1"/>
            <a:r>
              <a:rPr lang="en-US" sz="2800">
                <a:cs typeface="Times New Roman" pitchFamily="18" charset="0"/>
              </a:rPr>
              <a:t>Output: Number of 0s, number of even integers, number of odd integers.</a:t>
            </a:r>
          </a:p>
          <a:p>
            <a:pPr eaLnBrk="1" hangingPunct="1">
              <a:buFontTx/>
              <a:buNone/>
            </a:pPr>
            <a:endParaRPr lang="en-US" sz="2800">
              <a:cs typeface="Times New Roman" pitchFamily="18" charset="0"/>
            </a:endParaRPr>
          </a:p>
        </p:txBody>
      </p:sp>
      <p:cxnSp>
        <p:nvCxnSpPr>
          <p:cNvPr id="5" name="Straight Connector 4"/>
          <p:cNvCxnSpPr/>
          <p:nvPr/>
        </p:nvCxnSpPr>
        <p:spPr>
          <a:xfrm>
            <a:off x="0" y="150017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685800" y="152400"/>
            <a:ext cx="7772400" cy="1143000"/>
          </a:xfrm>
        </p:spPr>
        <p:txBody>
          <a:bodyPr/>
          <a:lstStyle/>
          <a:p>
            <a:pPr eaLnBrk="1" hangingPunct="1"/>
            <a:r>
              <a:rPr lang="en-US" sz="3200"/>
              <a:t>For Loop Programming Example: Classify Numbers (solution)</a:t>
            </a:r>
          </a:p>
        </p:txBody>
      </p:sp>
      <p:sp>
        <p:nvSpPr>
          <p:cNvPr id="18434" name="Slide Number Placeholder 3"/>
          <p:cNvSpPr>
            <a:spLocks noGrp="1"/>
          </p:cNvSpPr>
          <p:nvPr>
            <p:ph type="sldNum" sz="quarter" idx="12"/>
          </p:nvPr>
        </p:nvSpPr>
        <p:spPr>
          <a:noFill/>
        </p:spPr>
        <p:txBody>
          <a:bodyPr>
            <a:normAutofit fontScale="92500" lnSpcReduction="10000"/>
          </a:bodyPr>
          <a:lstStyle/>
          <a:p>
            <a:fld id="{6F8439AB-B68F-412F-B88F-36ED12B4C2E9}" type="slidenum">
              <a:rPr lang="en-US"/>
              <a:pPr/>
              <a:t>306</a:t>
            </a:fld>
            <a:endParaRPr lang="en-US"/>
          </a:p>
        </p:txBody>
      </p:sp>
      <p:sp>
        <p:nvSpPr>
          <p:cNvPr id="18436" name="Rectangle 3"/>
          <p:cNvSpPr>
            <a:spLocks noGrp="1" noChangeArrowheads="1"/>
          </p:cNvSpPr>
          <p:nvPr>
            <p:ph sz="quarter" idx="1"/>
          </p:nvPr>
        </p:nvSpPr>
        <p:spPr>
          <a:xfrm>
            <a:off x="304800" y="1447800"/>
            <a:ext cx="8515350" cy="4578350"/>
          </a:xfrm>
        </p:spPr>
        <p:txBody>
          <a:bodyPr>
            <a:normAutofit/>
          </a:bodyPr>
          <a:lstStyle/>
          <a:p>
            <a:pPr eaLnBrk="1" hangingPunct="1">
              <a:lnSpc>
                <a:spcPct val="80000"/>
              </a:lnSpc>
              <a:buFontTx/>
              <a:buNone/>
            </a:pPr>
            <a:r>
              <a:rPr lang="en-US" sz="1800" dirty="0">
                <a:solidFill>
                  <a:schemeClr val="accent2"/>
                </a:solidFill>
                <a:latin typeface="Courier New" pitchFamily="49" charset="0"/>
              </a:rPr>
              <a:t>for</a:t>
            </a:r>
            <a:r>
              <a:rPr lang="en-US" sz="1800" dirty="0">
                <a:latin typeface="Courier New" pitchFamily="49" charset="0"/>
              </a:rPr>
              <a:t> (counter = 1; counter &lt;= N; counter++)</a:t>
            </a:r>
          </a:p>
          <a:p>
            <a:pPr eaLnBrk="1" hangingPunct="1">
              <a:lnSpc>
                <a:spcPct val="80000"/>
              </a:lnSpc>
              <a:buFontTx/>
              <a:buNone/>
            </a:pPr>
            <a:r>
              <a:rPr lang="en-US" sz="1800" dirty="0">
                <a:latin typeface="Courier New" pitchFamily="49" charset="0"/>
              </a:rPr>
              <a:t>{</a:t>
            </a:r>
          </a:p>
          <a:p>
            <a:pPr eaLnBrk="1" hangingPunct="1">
              <a:lnSpc>
                <a:spcPct val="80000"/>
              </a:lnSpc>
              <a:buFontTx/>
              <a:buNone/>
            </a:pPr>
            <a:r>
              <a:rPr lang="en-US" sz="1800" dirty="0">
                <a:latin typeface="Courier New" pitchFamily="49" charset="0"/>
              </a:rPr>
              <a:t>     number = </a:t>
            </a:r>
            <a:r>
              <a:rPr lang="en-US" sz="1800" dirty="0" err="1">
                <a:latin typeface="Courier New" pitchFamily="49" charset="0"/>
              </a:rPr>
              <a:t>console.nextInt</a:t>
            </a:r>
            <a:r>
              <a:rPr lang="en-US" sz="1800" dirty="0">
                <a:latin typeface="Courier New" pitchFamily="49" charset="0"/>
              </a:rPr>
              <a:t>(); </a:t>
            </a:r>
          </a:p>
          <a:p>
            <a:pPr eaLnBrk="1" hangingPunct="1">
              <a:lnSpc>
                <a:spcPct val="80000"/>
              </a:lnSpc>
              <a:buFontTx/>
              <a:buNone/>
            </a:pPr>
            <a:r>
              <a:rPr lang="en-US" sz="1800" dirty="0">
                <a:latin typeface="Courier New" pitchFamily="49" charset="0"/>
              </a:rPr>
              <a:t>     </a:t>
            </a:r>
            <a:r>
              <a:rPr lang="en-US" sz="1800" dirty="0" err="1">
                <a:latin typeface="Courier New" pitchFamily="49" charset="0"/>
              </a:rPr>
              <a:t>System.out.print</a:t>
            </a:r>
            <a:r>
              <a:rPr lang="en-US" sz="1800" dirty="0">
                <a:latin typeface="Courier New" pitchFamily="49" charset="0"/>
              </a:rPr>
              <a:t>(number + " "); </a:t>
            </a:r>
          </a:p>
          <a:p>
            <a:pPr eaLnBrk="1" hangingPunct="1">
              <a:lnSpc>
                <a:spcPct val="80000"/>
              </a:lnSpc>
              <a:buFontTx/>
              <a:buNone/>
            </a:pPr>
            <a:r>
              <a:rPr lang="en-US" sz="1800" dirty="0">
                <a:latin typeface="Courier New" pitchFamily="49" charset="0"/>
              </a:rPr>
              <a:t>                 </a:t>
            </a:r>
          </a:p>
          <a:p>
            <a:pPr eaLnBrk="1" hangingPunct="1">
              <a:lnSpc>
                <a:spcPct val="80000"/>
              </a:lnSpc>
              <a:buFontTx/>
              <a:buNone/>
            </a:pPr>
            <a:r>
              <a:rPr lang="en-US" sz="1800" dirty="0">
                <a:latin typeface="Courier New" pitchFamily="49" charset="0"/>
              </a:rPr>
              <a:t>     </a:t>
            </a:r>
            <a:r>
              <a:rPr lang="en-US" sz="1800" dirty="0">
                <a:solidFill>
                  <a:schemeClr val="accent2"/>
                </a:solidFill>
                <a:latin typeface="Courier New" pitchFamily="49" charset="0"/>
              </a:rPr>
              <a:t>switch</a:t>
            </a:r>
            <a:r>
              <a:rPr lang="en-US" sz="1800" dirty="0">
                <a:latin typeface="Courier New" pitchFamily="49" charset="0"/>
              </a:rPr>
              <a:t> (number % 2)</a:t>
            </a:r>
          </a:p>
          <a:p>
            <a:pPr eaLnBrk="1" hangingPunct="1">
              <a:lnSpc>
                <a:spcPct val="80000"/>
              </a:lnSpc>
              <a:buFontTx/>
              <a:buNone/>
            </a:pPr>
            <a:r>
              <a:rPr lang="en-US" sz="1800" dirty="0">
                <a:latin typeface="Courier New" pitchFamily="49" charset="0"/>
              </a:rPr>
              <a:t>     {</a:t>
            </a:r>
          </a:p>
          <a:p>
            <a:pPr eaLnBrk="1" hangingPunct="1">
              <a:lnSpc>
                <a:spcPct val="80000"/>
              </a:lnSpc>
              <a:buFontTx/>
              <a:buNone/>
            </a:pPr>
            <a:r>
              <a:rPr lang="en-US" sz="1800" dirty="0">
                <a:latin typeface="Courier New" pitchFamily="49" charset="0"/>
              </a:rPr>
              <a:t>     </a:t>
            </a:r>
            <a:r>
              <a:rPr lang="en-US" sz="1800" dirty="0">
                <a:solidFill>
                  <a:schemeClr val="accent2"/>
                </a:solidFill>
                <a:latin typeface="Courier New" pitchFamily="49" charset="0"/>
              </a:rPr>
              <a:t>case</a:t>
            </a:r>
            <a:r>
              <a:rPr lang="en-US" sz="1800" dirty="0">
                <a:latin typeface="Courier New" pitchFamily="49" charset="0"/>
              </a:rPr>
              <a:t> 0: evens++;</a:t>
            </a:r>
          </a:p>
          <a:p>
            <a:pPr eaLnBrk="1" hangingPunct="1">
              <a:lnSpc>
                <a:spcPct val="80000"/>
              </a:lnSpc>
              <a:buFontTx/>
              <a:buNone/>
            </a:pPr>
            <a:r>
              <a:rPr lang="en-US" sz="1800" dirty="0">
                <a:latin typeface="Courier New" pitchFamily="49" charset="0"/>
              </a:rPr>
              <a:t>             </a:t>
            </a:r>
            <a:r>
              <a:rPr lang="en-US" sz="1800" dirty="0">
                <a:solidFill>
                  <a:schemeClr val="accent2"/>
                </a:solidFill>
                <a:latin typeface="Courier New" pitchFamily="49" charset="0"/>
              </a:rPr>
              <a:t>if</a:t>
            </a:r>
            <a:r>
              <a:rPr lang="en-US" sz="1800" dirty="0">
                <a:latin typeface="Courier New" pitchFamily="49" charset="0"/>
              </a:rPr>
              <a:t> (number == 0)</a:t>
            </a:r>
          </a:p>
          <a:p>
            <a:pPr eaLnBrk="1" hangingPunct="1">
              <a:lnSpc>
                <a:spcPct val="80000"/>
              </a:lnSpc>
              <a:buFontTx/>
              <a:buNone/>
            </a:pPr>
            <a:r>
              <a:rPr lang="en-US" sz="1800" dirty="0">
                <a:latin typeface="Courier New" pitchFamily="49" charset="0"/>
              </a:rPr>
              <a:t>                 zeros++;</a:t>
            </a:r>
          </a:p>
          <a:p>
            <a:pPr eaLnBrk="1" hangingPunct="1">
              <a:lnSpc>
                <a:spcPct val="80000"/>
              </a:lnSpc>
              <a:buFontTx/>
              <a:buNone/>
            </a:pPr>
            <a:r>
              <a:rPr lang="en-US" sz="1800" dirty="0">
                <a:latin typeface="Courier New" pitchFamily="49" charset="0"/>
              </a:rPr>
              <a:t>             </a:t>
            </a:r>
            <a:r>
              <a:rPr lang="en-US" sz="1800" dirty="0">
                <a:solidFill>
                  <a:schemeClr val="accent2"/>
                </a:solidFill>
                <a:latin typeface="Courier New" pitchFamily="49" charset="0"/>
              </a:rPr>
              <a:t>break</a:t>
            </a:r>
            <a:r>
              <a:rPr lang="en-US" sz="1800" dirty="0">
                <a:latin typeface="Courier New" pitchFamily="49" charset="0"/>
              </a:rPr>
              <a:t>;</a:t>
            </a:r>
          </a:p>
          <a:p>
            <a:pPr eaLnBrk="1" hangingPunct="1">
              <a:lnSpc>
                <a:spcPct val="80000"/>
              </a:lnSpc>
              <a:buFontTx/>
              <a:buNone/>
            </a:pPr>
            <a:r>
              <a:rPr lang="en-US" sz="1800" dirty="0">
                <a:latin typeface="Courier New" pitchFamily="49" charset="0"/>
              </a:rPr>
              <a:t>     </a:t>
            </a:r>
            <a:r>
              <a:rPr lang="en-US" sz="1800" dirty="0">
                <a:solidFill>
                  <a:schemeClr val="accent2"/>
                </a:solidFill>
                <a:latin typeface="Courier New" pitchFamily="49" charset="0"/>
              </a:rPr>
              <a:t>case</a:t>
            </a:r>
            <a:r>
              <a:rPr lang="en-US" sz="1800" dirty="0">
                <a:latin typeface="Courier New" pitchFamily="49" charset="0"/>
              </a:rPr>
              <a:t> 1:</a:t>
            </a:r>
          </a:p>
          <a:p>
            <a:pPr eaLnBrk="1" hangingPunct="1">
              <a:lnSpc>
                <a:spcPct val="80000"/>
              </a:lnSpc>
              <a:buFontTx/>
              <a:buNone/>
            </a:pPr>
            <a:r>
              <a:rPr lang="en-US" sz="1800" dirty="0">
                <a:latin typeface="Courier New" pitchFamily="49" charset="0"/>
              </a:rPr>
              <a:t>     </a:t>
            </a:r>
            <a:r>
              <a:rPr lang="en-US" sz="1800" dirty="0">
                <a:solidFill>
                  <a:schemeClr val="accent2"/>
                </a:solidFill>
                <a:latin typeface="Courier New" pitchFamily="49" charset="0"/>
              </a:rPr>
              <a:t>case</a:t>
            </a:r>
            <a:r>
              <a:rPr lang="en-US" sz="1800" dirty="0">
                <a:latin typeface="Courier New" pitchFamily="49" charset="0"/>
              </a:rPr>
              <a:t> -1: odds++;</a:t>
            </a:r>
          </a:p>
          <a:p>
            <a:pPr eaLnBrk="1" hangingPunct="1">
              <a:lnSpc>
                <a:spcPct val="80000"/>
              </a:lnSpc>
              <a:buFontTx/>
              <a:buNone/>
            </a:pPr>
            <a:r>
              <a:rPr lang="en-US" sz="1800" dirty="0">
                <a:latin typeface="Courier New" pitchFamily="49" charset="0"/>
              </a:rPr>
              <a:t>     } </a:t>
            </a:r>
            <a:r>
              <a:rPr lang="en-US" sz="1800" dirty="0">
                <a:solidFill>
                  <a:srgbClr val="339933"/>
                </a:solidFill>
                <a:latin typeface="Courier New" pitchFamily="49" charset="0"/>
              </a:rPr>
              <a:t>//end switch</a:t>
            </a:r>
          </a:p>
          <a:p>
            <a:pPr eaLnBrk="1" hangingPunct="1">
              <a:lnSpc>
                <a:spcPct val="80000"/>
              </a:lnSpc>
              <a:buFontTx/>
              <a:buNone/>
            </a:pPr>
            <a:r>
              <a:rPr lang="en-US" sz="1800" dirty="0">
                <a:latin typeface="Courier New" pitchFamily="49" charset="0"/>
              </a:rPr>
              <a:t>} </a:t>
            </a:r>
            <a:r>
              <a:rPr lang="en-US" sz="1800" dirty="0">
                <a:solidFill>
                  <a:srgbClr val="339933"/>
                </a:solidFill>
                <a:latin typeface="Courier New" pitchFamily="49" charset="0"/>
              </a:rPr>
              <a:t>//end for loop</a:t>
            </a:r>
          </a:p>
        </p:txBody>
      </p:sp>
      <p:cxnSp>
        <p:nvCxnSpPr>
          <p:cNvPr id="5" name="Straight Connector 4"/>
          <p:cNvCxnSpPr/>
          <p:nvPr/>
        </p:nvCxnSpPr>
        <p:spPr>
          <a:xfrm>
            <a:off x="0" y="12858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ANALYSIS </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307</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for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51520" y="1268760"/>
            <a:ext cx="8712968" cy="720080"/>
          </a:xfrm>
          <a:prstGeom prst="roundRect">
            <a:avLst>
              <a:gd name="adj" fmla="val 4976"/>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Write a program that reads a set of 1000 integers and prints the square of each integer.</a:t>
            </a:r>
          </a:p>
        </p:txBody>
      </p:sp>
      <p:sp>
        <p:nvSpPr>
          <p:cNvPr id="25" name="Rounded Rectangle 24"/>
          <p:cNvSpPr/>
          <p:nvPr/>
        </p:nvSpPr>
        <p:spPr>
          <a:xfrm>
            <a:off x="236951" y="2132856"/>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7" name="Rounded Rectangle 26"/>
          <p:cNvSpPr/>
          <p:nvPr/>
        </p:nvSpPr>
        <p:spPr>
          <a:xfrm>
            <a:off x="1619672" y="2132856"/>
            <a:ext cx="7344816" cy="86409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A set of </a:t>
            </a:r>
            <a:r>
              <a:rPr lang="en-US" dirty="0" err="1">
                <a:solidFill>
                  <a:srgbClr val="00B0F0"/>
                </a:solidFill>
              </a:rPr>
              <a:t>int</a:t>
            </a:r>
            <a:r>
              <a:rPr lang="en-US" dirty="0">
                <a:solidFill>
                  <a:schemeClr val="accent1">
                    <a:lumMod val="50000"/>
                  </a:schemeClr>
                </a:solidFill>
              </a:rPr>
              <a:t> numbers </a:t>
            </a:r>
            <a:r>
              <a:rPr lang="en-US" dirty="0">
                <a:solidFill>
                  <a:srgbClr val="CC0099"/>
                </a:solidFill>
              </a:rPr>
              <a:t>(variable: </a:t>
            </a:r>
            <a:r>
              <a:rPr lang="en-US" dirty="0">
                <a:solidFill>
                  <a:srgbClr val="0000FF"/>
                </a:solidFill>
              </a:rPr>
              <a:t>number</a:t>
            </a:r>
            <a:r>
              <a:rPr lang="en-US" dirty="0">
                <a:solidFill>
                  <a:srgbClr val="CC0099"/>
                </a:solidFill>
              </a:rPr>
              <a:t>, type: </a:t>
            </a:r>
            <a:r>
              <a:rPr lang="en-US" dirty="0" err="1">
                <a:solidFill>
                  <a:srgbClr val="00B0F0"/>
                </a:solidFill>
              </a:rPr>
              <a:t>int</a:t>
            </a:r>
            <a:r>
              <a:rPr lang="en-US" dirty="0">
                <a:solidFill>
                  <a:srgbClr val="CC0099"/>
                </a:solidFill>
              </a:rPr>
              <a:t>)</a:t>
            </a:r>
          </a:p>
          <a:p>
            <a:r>
              <a:rPr lang="en-US" dirty="0">
                <a:solidFill>
                  <a:schemeClr val="accent1">
                    <a:lumMod val="50000"/>
                  </a:schemeClr>
                </a:solidFill>
              </a:rPr>
              <a:t>N = 1000 </a:t>
            </a:r>
            <a:r>
              <a:rPr lang="en-US" dirty="0">
                <a:solidFill>
                  <a:srgbClr val="CC0099"/>
                </a:solidFill>
              </a:rPr>
              <a:t>(type: </a:t>
            </a:r>
            <a:r>
              <a:rPr lang="en-US" dirty="0" err="1">
                <a:solidFill>
                  <a:srgbClr val="00B0F0"/>
                </a:solidFill>
              </a:rPr>
              <a:t>int</a:t>
            </a:r>
            <a:r>
              <a:rPr lang="en-US" dirty="0">
                <a:solidFill>
                  <a:srgbClr val="CC0099"/>
                </a:solidFill>
              </a:rPr>
              <a:t>)</a:t>
            </a:r>
          </a:p>
        </p:txBody>
      </p:sp>
      <p:sp>
        <p:nvSpPr>
          <p:cNvPr id="28" name="Rounded Rectangle 27"/>
          <p:cNvSpPr/>
          <p:nvPr/>
        </p:nvSpPr>
        <p:spPr>
          <a:xfrm>
            <a:off x="251520" y="314096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9" name="Rounded Rectangle 28"/>
          <p:cNvSpPr/>
          <p:nvPr/>
        </p:nvSpPr>
        <p:spPr>
          <a:xfrm>
            <a:off x="1634241" y="3140968"/>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The square of each read number </a:t>
            </a:r>
            <a:r>
              <a:rPr lang="en-US" dirty="0">
                <a:solidFill>
                  <a:srgbClr val="CC0099"/>
                </a:solidFill>
              </a:rPr>
              <a:t>(variable: </a:t>
            </a:r>
            <a:r>
              <a:rPr lang="en-US" dirty="0">
                <a:solidFill>
                  <a:srgbClr val="0000FF"/>
                </a:solidFill>
              </a:rPr>
              <a:t>square</a:t>
            </a:r>
            <a:r>
              <a:rPr lang="en-US" dirty="0">
                <a:solidFill>
                  <a:srgbClr val="CC0099"/>
                </a:solidFill>
              </a:rPr>
              <a:t>, type: </a:t>
            </a:r>
            <a:r>
              <a:rPr lang="en-US" dirty="0" err="1">
                <a:solidFill>
                  <a:srgbClr val="00B0F0"/>
                </a:solidFill>
              </a:rPr>
              <a:t>int</a:t>
            </a:r>
            <a:r>
              <a:rPr lang="en-US" dirty="0">
                <a:solidFill>
                  <a:srgbClr val="CC0099"/>
                </a:solidFill>
              </a:rPr>
              <a:t>)</a:t>
            </a:r>
          </a:p>
        </p:txBody>
      </p:sp>
      <p:sp>
        <p:nvSpPr>
          <p:cNvPr id="30" name="Rounded Rectangle 29"/>
          <p:cNvSpPr/>
          <p:nvPr/>
        </p:nvSpPr>
        <p:spPr>
          <a:xfrm>
            <a:off x="251520" y="378904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1" name="Rounded Rectangle 30"/>
          <p:cNvSpPr/>
          <p:nvPr/>
        </p:nvSpPr>
        <p:spPr>
          <a:xfrm>
            <a:off x="1634241" y="3789040"/>
            <a:ext cx="7344816" cy="1296144"/>
          </a:xfrm>
          <a:prstGeom prst="roundRect">
            <a:avLst>
              <a:gd name="adj" fmla="val 965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accent1">
                    <a:lumMod val="50000"/>
                  </a:schemeClr>
                </a:solidFill>
              </a:rPr>
              <a:t>Repeat </a:t>
            </a:r>
            <a:r>
              <a:rPr lang="en-US" dirty="0">
                <a:solidFill>
                  <a:srgbClr val="0000FF"/>
                </a:solidFill>
              </a:rPr>
              <a:t>N</a:t>
            </a:r>
            <a:r>
              <a:rPr lang="en-US" dirty="0">
                <a:solidFill>
                  <a:schemeClr val="accent1">
                    <a:lumMod val="50000"/>
                  </a:schemeClr>
                </a:solidFill>
              </a:rPr>
              <a:t> times:</a:t>
            </a:r>
          </a:p>
          <a:p>
            <a:r>
              <a:rPr lang="en-US" dirty="0">
                <a:solidFill>
                  <a:schemeClr val="accent1">
                    <a:lumMod val="50000"/>
                  </a:schemeClr>
                </a:solidFill>
              </a:rPr>
              <a:t>	read </a:t>
            </a:r>
            <a:r>
              <a:rPr lang="en-US" dirty="0">
                <a:solidFill>
                  <a:srgbClr val="0000FF"/>
                </a:solidFill>
              </a:rPr>
              <a:t>number</a:t>
            </a:r>
          </a:p>
          <a:p>
            <a:r>
              <a:rPr lang="en-US" dirty="0">
                <a:solidFill>
                  <a:schemeClr val="accent1">
                    <a:lumMod val="50000"/>
                  </a:schemeClr>
                </a:solidFill>
              </a:rPr>
              <a:t>	square = </a:t>
            </a:r>
            <a:r>
              <a:rPr lang="en-US" dirty="0">
                <a:solidFill>
                  <a:srgbClr val="0000FF"/>
                </a:solidFill>
              </a:rPr>
              <a:t>number </a:t>
            </a:r>
            <a:r>
              <a:rPr lang="en-US" dirty="0">
                <a:solidFill>
                  <a:schemeClr val="accent1">
                    <a:lumMod val="50000"/>
                  </a:schemeClr>
                </a:solidFill>
              </a:rPr>
              <a:t>* </a:t>
            </a:r>
            <a:r>
              <a:rPr lang="en-US" dirty="0">
                <a:solidFill>
                  <a:srgbClr val="0000FF"/>
                </a:solidFill>
              </a:rPr>
              <a:t>number</a:t>
            </a:r>
          </a:p>
          <a:p>
            <a:r>
              <a:rPr lang="en-US" dirty="0">
                <a:solidFill>
                  <a:srgbClr val="0000FF"/>
                </a:solidFill>
              </a:rPr>
              <a:t>	</a:t>
            </a:r>
            <a:r>
              <a:rPr lang="en-US" dirty="0">
                <a:solidFill>
                  <a:schemeClr val="accent1">
                    <a:lumMod val="50000"/>
                  </a:schemeClr>
                </a:solidFill>
              </a:rPr>
              <a:t>print </a:t>
            </a:r>
            <a:r>
              <a:rPr lang="en-US" dirty="0">
                <a:solidFill>
                  <a:srgbClr val="0000FF"/>
                </a:solidFill>
              </a:rPr>
              <a:t>square</a:t>
            </a:r>
          </a:p>
          <a:p>
            <a:pPr marL="342900" indent="-342900">
              <a:buAutoNum type="arabicPeriod"/>
            </a:pPr>
            <a:endParaRPr lang="en-US" dirty="0">
              <a:solidFill>
                <a:schemeClr val="accent1">
                  <a:lumMod val="50000"/>
                </a:schemeClr>
              </a:solidFill>
            </a:endParaRPr>
          </a:p>
        </p:txBody>
      </p:sp>
    </p:spTree>
    <p:custDataLst>
      <p:tags r:id="rId1"/>
    </p:custDataLst>
    <p:extLst>
      <p:ext uri="{BB962C8B-B14F-4D97-AF65-F5344CB8AC3E}">
        <p14:creationId xmlns:p14="http://schemas.microsoft.com/office/powerpoint/2010/main" val="1413968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righ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25" grpId="0" animBg="1"/>
      <p:bldP spid="27" grpId="0" animBg="1"/>
      <p:bldP spid="28" grpId="0" animBg="1"/>
      <p:bldP spid="29" grpId="0" animBg="1"/>
      <p:bldP spid="30" grpId="0" animBg="1"/>
      <p:bldP spid="31"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CODE</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308</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for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79512" y="1412776"/>
            <a:ext cx="8784976" cy="5047536"/>
            <a:chOff x="323528" y="1236822"/>
            <a:chExt cx="7848872" cy="4746318"/>
          </a:xfrm>
        </p:grpSpPr>
        <p:sp>
          <p:nvSpPr>
            <p:cNvPr id="20" name="TextBox 19"/>
            <p:cNvSpPr txBox="1"/>
            <p:nvPr/>
          </p:nvSpPr>
          <p:spPr>
            <a:xfrm>
              <a:off x="971600" y="1236822"/>
              <a:ext cx="7200800" cy="4746318"/>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p>
            <a:p>
              <a:r>
                <a:rPr lang="en-US" sz="1400" dirty="0">
                  <a:solidFill>
                    <a:srgbClr val="00B0F0"/>
                  </a:solidFill>
                </a:rPr>
                <a:t>public class</a:t>
              </a:r>
              <a:r>
                <a:rPr lang="en-US" sz="1400" dirty="0">
                  <a:solidFill>
                    <a:srgbClr val="0000FF"/>
                  </a:solidFill>
                </a:rPr>
                <a:t> </a:t>
              </a:r>
              <a:r>
                <a:rPr lang="en-US" sz="1400" dirty="0" err="1">
                  <a:solidFill>
                    <a:srgbClr val="0000FF"/>
                  </a:solidFill>
                </a:rPr>
                <a:t>forLoop</a:t>
              </a:r>
              <a:endParaRPr lang="en-US" sz="1400" dirty="0">
                <a:solidFill>
                  <a:srgbClr val="0000FF"/>
                </a:solidFill>
              </a:endParaRPr>
            </a:p>
            <a:p>
              <a:r>
                <a:rPr lang="en-US" sz="1400" dirty="0">
                  <a:solidFill>
                    <a:srgbClr val="0000FF"/>
                  </a:solidFill>
                </a:rPr>
                <a:t>{</a:t>
              </a:r>
            </a:p>
            <a:p>
              <a:r>
                <a:rPr lang="en-US" sz="1400" dirty="0">
                  <a:solidFill>
                    <a:srgbClr val="0000FF"/>
                  </a:solidFill>
                </a:rPr>
                <a:t>    </a:t>
              </a:r>
              <a:r>
                <a:rPr lang="en-US" sz="1400" dirty="0">
                  <a:solidFill>
                    <a:srgbClr val="00B0F0"/>
                  </a:solidFill>
                </a:rPr>
                <a:t>static final </a:t>
              </a:r>
              <a:r>
                <a:rPr lang="en-US" sz="1400" dirty="0" err="1">
                  <a:solidFill>
                    <a:srgbClr val="00B0F0"/>
                  </a:solidFill>
                </a:rPr>
                <a:t>int</a:t>
              </a:r>
              <a:r>
                <a:rPr lang="en-US" sz="1400" dirty="0">
                  <a:solidFill>
                    <a:srgbClr val="00B0F0"/>
                  </a:solidFill>
                </a:rPr>
                <a:t> </a:t>
              </a:r>
              <a:r>
                <a:rPr lang="en-US" sz="1400" dirty="0">
                  <a:solidFill>
                    <a:srgbClr val="0000FF"/>
                  </a:solidFill>
                </a:rPr>
                <a:t>N = 1000;	</a:t>
              </a:r>
              <a:r>
                <a:rPr lang="en-US" sz="1400" dirty="0">
                  <a:solidFill>
                    <a:srgbClr val="00B050"/>
                  </a:solidFill>
                </a:rPr>
                <a:t>//constant declaration</a:t>
              </a:r>
            </a:p>
            <a:p>
              <a:r>
                <a:rPr lang="en-US" sz="1400" dirty="0">
                  <a:solidFill>
                    <a:srgbClr val="00B050"/>
                  </a:solidFill>
                </a:rPr>
                <a:t>   // instantiate the object read from the class Scanner</a:t>
              </a:r>
            </a:p>
            <a:p>
              <a:r>
                <a:rPr lang="en-US" sz="1400" dirty="0">
                  <a:solidFill>
                    <a:srgbClr val="00B0F0"/>
                  </a:solidFill>
                </a:rPr>
                <a:t>   static </a:t>
              </a:r>
              <a:r>
                <a:rPr lang="en-US" sz="1400" dirty="0">
                  <a:solidFill>
                    <a:srgbClr val="0000FF"/>
                  </a:solidFill>
                </a:rPr>
                <a:t>Scanner read  = </a:t>
              </a:r>
              <a:r>
                <a:rPr lang="en-US" sz="1400" dirty="0">
                  <a:solidFill>
                    <a:srgbClr val="00B0F0"/>
                  </a:solidFill>
                </a:rPr>
                <a:t>new</a:t>
              </a:r>
              <a:r>
                <a:rPr lang="en-US" sz="1400" dirty="0">
                  <a:solidFill>
                    <a:srgbClr val="0000FF"/>
                  </a:solidFill>
                </a:rPr>
                <a:t> Scanner (System.in);</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t>// Declaration section: to declare needed variables</a:t>
              </a:r>
            </a:p>
            <a:p>
              <a:r>
                <a:rPr lang="en-US" sz="1400" dirty="0"/>
                <a:t>             </a:t>
              </a:r>
              <a:r>
                <a:rPr lang="en-US" sz="1400" dirty="0" err="1">
                  <a:solidFill>
                    <a:srgbClr val="00B0F0"/>
                  </a:solidFill>
                </a:rPr>
                <a:t>int</a:t>
              </a:r>
              <a:r>
                <a:rPr lang="en-US" sz="1400" dirty="0">
                  <a:solidFill>
                    <a:srgbClr val="00B0F0"/>
                  </a:solidFill>
                </a:rPr>
                <a:t> </a:t>
              </a:r>
              <a:r>
                <a:rPr lang="en-US" sz="1400" dirty="0">
                  <a:solidFill>
                    <a:srgbClr val="0000FF"/>
                  </a:solidFill>
                </a:rPr>
                <a:t>number, square, counter;</a:t>
              </a:r>
            </a:p>
            <a:p>
              <a:r>
                <a:rPr lang="en-US" sz="1400" dirty="0">
                  <a:solidFill>
                    <a:srgbClr val="0000FF"/>
                  </a:solidFill>
                </a:rPr>
                <a:t>             </a:t>
              </a:r>
              <a:r>
                <a:rPr lang="en-US" sz="1400" dirty="0">
                  <a:solidFill>
                    <a:srgbClr val="00B0F0"/>
                  </a:solidFill>
                </a:rPr>
                <a:t>for </a:t>
              </a:r>
              <a:r>
                <a:rPr lang="en-US" sz="1400" dirty="0">
                  <a:solidFill>
                    <a:srgbClr val="0000FF"/>
                  </a:solidFill>
                </a:rPr>
                <a:t>(counter = 0; counter &lt; N; counter++)</a:t>
              </a:r>
            </a:p>
            <a:p>
              <a:r>
                <a:rPr lang="en-US" sz="1400" dirty="0">
                  <a:solidFill>
                    <a:srgbClr val="0000FF"/>
                  </a:solidFill>
                </a:rPr>
                <a:t>	</a:t>
              </a:r>
              <a:r>
                <a:rPr lang="en-US" sz="1400" b="1" dirty="0">
                  <a:solidFill>
                    <a:srgbClr val="FF0000"/>
                  </a:solidFill>
                </a:rPr>
                <a:t>{</a:t>
              </a:r>
            </a:p>
            <a:p>
              <a:r>
                <a:rPr lang="en-US" sz="1400" dirty="0"/>
                <a:t>	 // Input section: to enter values of used variables</a:t>
              </a:r>
              <a:endParaRPr lang="en-US" sz="1400" dirty="0">
                <a:solidFill>
                  <a:srgbClr val="0000FF"/>
                </a:solidFill>
              </a:endParaRPr>
            </a:p>
            <a:p>
              <a:r>
                <a:rPr lang="en-US" sz="1400" dirty="0"/>
                <a:t>                      </a:t>
              </a:r>
              <a:r>
                <a:rPr lang="en-US" sz="1400" dirty="0" err="1">
                  <a:solidFill>
                    <a:srgbClr val="0000FF"/>
                  </a:solidFill>
                </a:rPr>
                <a:t>System.out.println</a:t>
              </a:r>
              <a:r>
                <a:rPr lang="en-US" sz="1400" dirty="0">
                  <a:solidFill>
                    <a:srgbClr val="0000FF"/>
                  </a:solidFill>
                </a:rPr>
                <a:t> (“Enter an integer number”);</a:t>
              </a:r>
            </a:p>
            <a:p>
              <a:r>
                <a:rPr lang="en-US" sz="1400" dirty="0">
                  <a:solidFill>
                    <a:srgbClr val="0000FF"/>
                  </a:solidFill>
                </a:rPr>
                <a:t>                      number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t>                  // Processing section: processing statements</a:t>
              </a:r>
            </a:p>
            <a:p>
              <a:r>
                <a:rPr lang="en-US" sz="1400" dirty="0"/>
                <a:t> 	     </a:t>
              </a:r>
              <a:r>
                <a:rPr lang="en-US" sz="1400" dirty="0">
                  <a:solidFill>
                    <a:srgbClr val="0000FF"/>
                  </a:solidFill>
                </a:rPr>
                <a:t>square = number * number;</a:t>
              </a:r>
            </a:p>
            <a:p>
              <a:r>
                <a:rPr lang="en-US" sz="1400" dirty="0"/>
                <a:t>                 // Output section: display program output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(“Square = “ + square);</a:t>
              </a:r>
            </a:p>
            <a:p>
              <a:r>
                <a:rPr lang="en-US" sz="1400" dirty="0">
                  <a:solidFill>
                    <a:srgbClr val="0000FF"/>
                  </a:solidFill>
                </a:rPr>
                <a:t>	</a:t>
              </a:r>
              <a:r>
                <a:rPr lang="en-US" sz="1400" b="1" dirty="0">
                  <a:solidFill>
                    <a:srgbClr val="FF0000"/>
                  </a:solidFill>
                </a:rPr>
                <a:t>}</a:t>
              </a:r>
              <a:r>
                <a:rPr lang="en-US" sz="1400" dirty="0">
                  <a:solidFill>
                    <a:srgbClr val="0000FF"/>
                  </a:solidFill>
                </a:rPr>
                <a:t> </a:t>
              </a:r>
              <a:r>
                <a:rPr lang="en-US" sz="1400" dirty="0">
                  <a:solidFill>
                    <a:srgbClr val="00B050"/>
                  </a:solidFill>
                </a:rPr>
                <a:t>//end for loop</a:t>
              </a:r>
            </a:p>
            <a:p>
              <a:r>
                <a:rPr lang="en-US" sz="1400" dirty="0">
                  <a:solidFill>
                    <a:srgbClr val="0000FF"/>
                  </a:solidFill>
                </a:rPr>
                <a:t>      } </a:t>
              </a:r>
              <a:r>
                <a:rPr lang="en-US" sz="1400" dirty="0">
                  <a:solidFill>
                    <a:srgbClr val="00B050"/>
                  </a:solidFill>
                </a:rPr>
                <a:t>// end main</a:t>
              </a:r>
            </a:p>
            <a:p>
              <a:r>
                <a:rPr lang="en-US" sz="1400" dirty="0">
                  <a:solidFill>
                    <a:srgbClr val="0000FF"/>
                  </a:solidFill>
                </a:rPr>
                <a:t>} </a:t>
              </a:r>
              <a:r>
                <a:rPr lang="en-US" sz="1400" dirty="0">
                  <a:solidFill>
                    <a:srgbClr val="00B050"/>
                  </a:solidFill>
                </a:rPr>
                <a:t>// end class</a:t>
              </a:r>
            </a:p>
          </p:txBody>
        </p:sp>
        <p:sp>
          <p:nvSpPr>
            <p:cNvPr id="21" name="TextBox 20"/>
            <p:cNvSpPr txBox="1"/>
            <p:nvPr/>
          </p:nvSpPr>
          <p:spPr>
            <a:xfrm>
              <a:off x="323528" y="1236822"/>
              <a:ext cx="576064" cy="4746318"/>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p:txBody>
        </p:sp>
      </p:grpSp>
      <p:cxnSp>
        <p:nvCxnSpPr>
          <p:cNvPr id="5" name="Straight Arrow Connector 4"/>
          <p:cNvCxnSpPr/>
          <p:nvPr/>
        </p:nvCxnSpPr>
        <p:spPr>
          <a:xfrm>
            <a:off x="1403648" y="4149080"/>
            <a:ext cx="4320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403648" y="4149080"/>
            <a:ext cx="0" cy="16561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03648" y="5805264"/>
            <a:ext cx="4320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99592" y="3789040"/>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Callout 11"/>
          <p:cNvSpPr/>
          <p:nvPr/>
        </p:nvSpPr>
        <p:spPr>
          <a:xfrm>
            <a:off x="6156176" y="2993464"/>
            <a:ext cx="2448272" cy="651560"/>
          </a:xfrm>
          <a:prstGeom prst="wedgeEllipseCallout">
            <a:avLst>
              <a:gd name="adj1" fmla="val -79630"/>
              <a:gd name="adj2" fmla="val 84732"/>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counter is </a:t>
            </a:r>
            <a:r>
              <a:rPr lang="en-US" dirty="0" err="1">
                <a:solidFill>
                  <a:srgbClr val="00B0F0"/>
                </a:solidFill>
              </a:rPr>
              <a:t>int</a:t>
            </a:r>
            <a:endParaRPr lang="en-US" dirty="0">
              <a:solidFill>
                <a:srgbClr val="00B0F0"/>
              </a:solidFill>
            </a:endParaRPr>
          </a:p>
        </p:txBody>
      </p:sp>
      <p:sp>
        <p:nvSpPr>
          <p:cNvPr id="22" name="Oval Callout 21"/>
          <p:cNvSpPr/>
          <p:nvPr/>
        </p:nvSpPr>
        <p:spPr>
          <a:xfrm>
            <a:off x="6308576" y="4293096"/>
            <a:ext cx="2448272" cy="1296144"/>
          </a:xfrm>
          <a:prstGeom prst="wedgeEllipseCallout">
            <a:avLst>
              <a:gd name="adj1" fmla="val -87395"/>
              <a:gd name="adj2" fmla="val -75906"/>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FF"/>
                </a:solidFill>
              </a:rPr>
              <a:t>Increasing step </a:t>
            </a:r>
            <a:r>
              <a:rPr lang="en-US" sz="1600" dirty="0">
                <a:solidFill>
                  <a:srgbClr val="0000FF"/>
                </a:solidFill>
                <a:sym typeface="Wingdings" panose="05000000000000000000" pitchFamily="2" charset="2"/>
              </a:rPr>
              <a:t> f</a:t>
            </a:r>
            <a:r>
              <a:rPr lang="en-US" sz="1600" dirty="0">
                <a:solidFill>
                  <a:srgbClr val="0000FF"/>
                </a:solidFill>
              </a:rPr>
              <a:t>inal value (N=1000) &gt; initial value (0)</a:t>
            </a:r>
            <a:endParaRPr lang="en-US" sz="1600" dirty="0">
              <a:solidFill>
                <a:srgbClr val="00B0F0"/>
              </a:solidFill>
            </a:endParaRPr>
          </a:p>
        </p:txBody>
      </p:sp>
      <p:sp>
        <p:nvSpPr>
          <p:cNvPr id="23" name="Rounded Rectangle 22"/>
          <p:cNvSpPr/>
          <p:nvPr/>
        </p:nvSpPr>
        <p:spPr>
          <a:xfrm>
            <a:off x="5786446" y="1500174"/>
            <a:ext cx="3071834" cy="1071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Modify the program to read from the user the number of integers</a:t>
            </a:r>
          </a:p>
        </p:txBody>
      </p:sp>
    </p:spTree>
    <p:custDataLst>
      <p:tags r:id="rId1"/>
    </p:custDataLst>
    <p:extLst>
      <p:ext uri="{BB962C8B-B14F-4D97-AF65-F5344CB8AC3E}">
        <p14:creationId xmlns:p14="http://schemas.microsoft.com/office/powerpoint/2010/main" val="831254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500"/>
                            </p:stCondLst>
                            <p:childTnLst>
                              <p:par>
                                <p:cTn id="17" presetID="16" presetClass="entr" presetSubtype="42"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Horizontal)">
                                      <p:cBhvr>
                                        <p:cTn id="19" dur="500"/>
                                        <p:tgtEl>
                                          <p:spTgt spid="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2" grpId="0" animBg="1"/>
      <p:bldP spid="22" grpId="0" animBg="1"/>
      <p:bldP spid="23"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309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TO DO</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Rectangle 3"/>
          <p:cNvSpPr>
            <a:spLocks noGrp="1" noChangeArrowheads="1"/>
          </p:cNvSpPr>
          <p:nvPr>
            <p:ph sz="quarter" idx="1"/>
          </p:nvPr>
        </p:nvSpPr>
        <p:spPr>
          <a:xfrm>
            <a:off x="304800" y="1447800"/>
            <a:ext cx="8515350" cy="4578350"/>
          </a:xfrm>
        </p:spPr>
        <p:txBody>
          <a:bodyPr>
            <a:normAutofit/>
          </a:bodyPr>
          <a:lstStyle/>
          <a:p>
            <a:pPr eaLnBrk="1" hangingPunct="1">
              <a:lnSpc>
                <a:spcPct val="80000"/>
              </a:lnSpc>
              <a:buFontTx/>
              <a:buNone/>
            </a:pPr>
            <a:r>
              <a:rPr lang="en-US" sz="3600" dirty="0">
                <a:solidFill>
                  <a:schemeClr val="accent2"/>
                </a:solidFill>
              </a:rPr>
              <a:t>Read Chapter 4.1 &amp; 4.2</a:t>
            </a:r>
            <a:endParaRPr lang="en-US" sz="3600" dirty="0">
              <a:solidFill>
                <a:srgbClr val="339933"/>
              </a:solidFill>
            </a:endParaRPr>
          </a:p>
        </p:txBody>
      </p:sp>
    </p:spTree>
    <p:custDataLst>
      <p:tags r:id="rId1"/>
    </p:custDataLst>
    <p:extLst>
      <p:ext uri="{BB962C8B-B14F-4D97-AF65-F5344CB8AC3E}">
        <p14:creationId xmlns:p14="http://schemas.microsoft.com/office/powerpoint/2010/main" val="36106799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1</a:t>
            </a:r>
          </a:p>
        </p:txBody>
      </p:sp>
      <p:sp>
        <p:nvSpPr>
          <p:cNvPr id="224259" name="Rectangle 3"/>
          <p:cNvSpPr>
            <a:spLocks noGrp="1" noChangeArrowheads="1"/>
          </p:cNvSpPr>
          <p:nvPr>
            <p:ph idx="1"/>
          </p:nvPr>
        </p:nvSpPr>
        <p:spPr>
          <a:xfrm>
            <a:off x="251520" y="1268760"/>
            <a:ext cx="8712968" cy="432048"/>
          </a:xfrm>
          <a:ln/>
        </p:spPr>
        <p:txBody>
          <a:bodyPr>
            <a:normAutofit/>
          </a:bodyPr>
          <a:lstStyle/>
          <a:p>
            <a:pPr marL="0" indent="-254000">
              <a:lnSpc>
                <a:spcPct val="90000"/>
              </a:lnSpc>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prints the sum of two numbers</a:t>
            </a:r>
            <a:endParaRPr lang="x-none"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609600" indent="-609600">
              <a:lnSpc>
                <a:spcPct val="90000"/>
              </a:lnSpc>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p:txBody>
          <a:bodyPr>
            <a:normAutofit/>
          </a:bodyPr>
          <a:lstStyle/>
          <a:p>
            <a:fld id="{125A1C68-F048-4C66-8544-2D3BD35A5879}" type="slidenum">
              <a:rPr lang="en-US" smtClean="0"/>
              <a:pPr/>
              <a:t>31</a:t>
            </a:fld>
            <a:endParaRPr lang="en-US"/>
          </a:p>
        </p:txBody>
      </p:sp>
      <p:sp>
        <p:nvSpPr>
          <p:cNvPr id="5" name="Rectangle 4"/>
          <p:cNvSpPr/>
          <p:nvPr/>
        </p:nvSpPr>
        <p:spPr>
          <a:xfrm>
            <a:off x="251520" y="1700808"/>
            <a:ext cx="8640960" cy="3960440"/>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14363" indent="-342900">
              <a:lnSpc>
                <a:spcPct val="90000"/>
              </a:lnSpc>
              <a:buAutoNum type="arabicPeriod"/>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Start the program</a:t>
            </a:r>
          </a:p>
          <a:p>
            <a:pPr marL="271463">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2. Read the first number and save it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N1</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3. Read the second number and save it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N2</a:t>
            </a:r>
          </a:p>
          <a:p>
            <a:pPr marL="271463">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71463">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4. Add both numbers and save the result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Sum</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sym typeface="Wingdings" pitchFamily="2" charset="2"/>
              </a:rPr>
              <a:t>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Sum = N1 + N2</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p>
          <a:p>
            <a:pPr marL="271463">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71463">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5. Print the result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Sum</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p>
          <a:p>
            <a:pPr marL="271463">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6. End the program</a:t>
            </a:r>
          </a:p>
        </p:txBody>
      </p:sp>
      <p:sp>
        <p:nvSpPr>
          <p:cNvPr id="10" name="Rectangle 9"/>
          <p:cNvSpPr/>
          <p:nvPr/>
        </p:nvSpPr>
        <p:spPr>
          <a:xfrm>
            <a:off x="539552" y="2348880"/>
            <a:ext cx="7056784" cy="72008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9552" y="3429000"/>
            <a:ext cx="7056784" cy="72008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39552" y="4509120"/>
            <a:ext cx="7056784" cy="432048"/>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4.2 Solution Design </a:t>
            </a:r>
            <a:r>
              <a:rPr lang="en-US" sz="4000" b="0" dirty="0">
                <a:solidFill>
                  <a:schemeClr val="accent2"/>
                </a:solidFill>
                <a:latin typeface="Tahoma" charset="0"/>
                <a:cs typeface="Arial" charset="0"/>
              </a:rPr>
              <a:t>– Algorithm</a:t>
            </a:r>
          </a:p>
        </p:txBody>
      </p:sp>
      <p:sp>
        <p:nvSpPr>
          <p:cNvPr id="4" name="Left Arrow 3"/>
          <p:cNvSpPr/>
          <p:nvPr/>
        </p:nvSpPr>
        <p:spPr>
          <a:xfrm>
            <a:off x="7020272" y="2276872"/>
            <a:ext cx="2016224" cy="86409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INPUT</a:t>
            </a:r>
          </a:p>
        </p:txBody>
      </p:sp>
      <p:sp>
        <p:nvSpPr>
          <p:cNvPr id="17" name="Left Arrow 16"/>
          <p:cNvSpPr/>
          <p:nvPr/>
        </p:nvSpPr>
        <p:spPr>
          <a:xfrm>
            <a:off x="7020272" y="3356992"/>
            <a:ext cx="2016224" cy="86409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PROCESSING</a:t>
            </a:r>
          </a:p>
        </p:txBody>
      </p:sp>
      <p:sp>
        <p:nvSpPr>
          <p:cNvPr id="18" name="Left Arrow 17"/>
          <p:cNvSpPr/>
          <p:nvPr/>
        </p:nvSpPr>
        <p:spPr>
          <a:xfrm>
            <a:off x="7020272" y="4293096"/>
            <a:ext cx="2016224" cy="86409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OUTPUT</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4259">
                                            <p:bg/>
                                          </p:spTgt>
                                        </p:tgtEl>
                                        <p:attrNameLst>
                                          <p:attrName>style.visibility</p:attrName>
                                        </p:attrNameLst>
                                      </p:cBhvr>
                                      <p:to>
                                        <p:strVal val="visible"/>
                                      </p:to>
                                    </p:set>
                                    <p:animEffect transition="in" filter="wipe(right)">
                                      <p:cBhvr>
                                        <p:cTn id="10" dur="1000"/>
                                        <p:tgtEl>
                                          <p:spTgt spid="224259">
                                            <p:bg/>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24259">
                                            <p:txEl>
                                              <p:pRg st="0" end="0"/>
                                            </p:txEl>
                                          </p:spTgt>
                                        </p:tgtEl>
                                        <p:attrNameLst>
                                          <p:attrName>style.visibility</p:attrName>
                                        </p:attrNameLst>
                                      </p:cBhvr>
                                      <p:to>
                                        <p:strVal val="visible"/>
                                      </p:to>
                                    </p:set>
                                    <p:animEffect transition="in" filter="wipe(right)">
                                      <p:cBhvr>
                                        <p:cTn id="13" dur="1000"/>
                                        <p:tgtEl>
                                          <p:spTgt spid="22425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
                                            <p:bg/>
                                          </p:spTgt>
                                        </p:tgtEl>
                                        <p:attrNameLst>
                                          <p:attrName>style.visibility</p:attrName>
                                        </p:attrNameLst>
                                      </p:cBhvr>
                                      <p:to>
                                        <p:strVal val="visible"/>
                                      </p:to>
                                    </p:set>
                                    <p:animEffect transition="in" filter="fade">
                                      <p:cBhvr>
                                        <p:cTn id="18" dur="1000"/>
                                        <p:tgtEl>
                                          <p:spTgt spid="5">
                                            <p:bg/>
                                          </p:spTgt>
                                        </p:tgtEl>
                                      </p:cBhvr>
                                    </p:animEffect>
                                    <p:anim calcmode="lin" valueType="num">
                                      <p:cBhvr>
                                        <p:cTn id="19" dur="1000" fill="hold"/>
                                        <p:tgtEl>
                                          <p:spTgt spid="5">
                                            <p:bg/>
                                          </p:spTgt>
                                        </p:tgtEl>
                                        <p:attrNameLst>
                                          <p:attrName>ppt_x</p:attrName>
                                        </p:attrNameLst>
                                      </p:cBhvr>
                                      <p:tavLst>
                                        <p:tav tm="0">
                                          <p:val>
                                            <p:strVal val="#ppt_x"/>
                                          </p:val>
                                        </p:tav>
                                        <p:tav tm="100000">
                                          <p:val>
                                            <p:strVal val="#ppt_x"/>
                                          </p:val>
                                        </p:tav>
                                      </p:tavLst>
                                    </p:anim>
                                    <p:anim calcmode="lin" valueType="num">
                                      <p:cBhvr>
                                        <p:cTn id="20" dur="1000" fill="hold"/>
                                        <p:tgtEl>
                                          <p:spTgt spid="5">
                                            <p:bg/>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1000"/>
                                        <p:tgtEl>
                                          <p:spTgt spid="5">
                                            <p:txEl>
                                              <p:pRg st="0" end="0"/>
                                            </p:txEl>
                                          </p:spTgt>
                                        </p:tgtEl>
                                      </p:cBhvr>
                                    </p:animEffect>
                                    <p:anim calcmode="lin" valueType="num">
                                      <p:cBhvr>
                                        <p:cTn id="2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1000"/>
                                        <p:tgtEl>
                                          <p:spTgt spid="5">
                                            <p:txEl>
                                              <p:pRg st="2" end="2"/>
                                            </p:txEl>
                                          </p:spTgt>
                                        </p:tgtEl>
                                      </p:cBhvr>
                                    </p:animEffect>
                                    <p:anim calcmode="lin" valueType="num">
                                      <p:cBhvr>
                                        <p:cTn id="3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1000"/>
                                        <p:tgtEl>
                                          <p:spTgt spid="5">
                                            <p:txEl>
                                              <p:pRg st="3" end="3"/>
                                            </p:txEl>
                                          </p:spTgt>
                                        </p:tgtEl>
                                      </p:cBhvr>
                                    </p:animEffect>
                                    <p:anim calcmode="lin" valueType="num">
                                      <p:cBhvr>
                                        <p:cTn id="3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fade">
                                      <p:cBhvr>
                                        <p:cTn id="41" dur="1000"/>
                                        <p:tgtEl>
                                          <p:spTgt spid="5">
                                            <p:txEl>
                                              <p:pRg st="6" end="6"/>
                                            </p:txEl>
                                          </p:spTgt>
                                        </p:tgtEl>
                                      </p:cBhvr>
                                    </p:animEffect>
                                    <p:anim calcmode="lin" valueType="num">
                                      <p:cBhvr>
                                        <p:cTn id="4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1000"/>
                                        <p:tgtEl>
                                          <p:spTgt spid="5">
                                            <p:txEl>
                                              <p:pRg st="7" end="7"/>
                                            </p:txEl>
                                          </p:spTgt>
                                        </p:tgtEl>
                                      </p:cBhvr>
                                    </p:animEffect>
                                    <p:anim calcmode="lin" valueType="num">
                                      <p:cBhvr>
                                        <p:cTn id="4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42" presetClass="entr" presetSubtype="0" fill="hold" grpId="0" nodeType="after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1000"/>
                                        <p:tgtEl>
                                          <p:spTgt spid="5">
                                            <p:txEl>
                                              <p:pRg st="10" end="10"/>
                                            </p:txEl>
                                          </p:spTgt>
                                        </p:tgtEl>
                                      </p:cBhvr>
                                    </p:animEffect>
                                    <p:anim calcmode="lin" valueType="num">
                                      <p:cBhvr>
                                        <p:cTn id="53"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4"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par>
                          <p:cTn id="55" fill="hold">
                            <p:stCondLst>
                              <p:cond delay="5000"/>
                            </p:stCondLst>
                            <p:childTnLst>
                              <p:par>
                                <p:cTn id="56" presetID="42" presetClass="entr" presetSubtype="0" fill="hold" grpId="0" nodeType="afterEffect">
                                  <p:stCondLst>
                                    <p:cond delay="0"/>
                                  </p:stCondLst>
                                  <p:childTnLst>
                                    <p:set>
                                      <p:cBhvr>
                                        <p:cTn id="57" dur="1" fill="hold">
                                          <p:stCondLst>
                                            <p:cond delay="0"/>
                                          </p:stCondLst>
                                        </p:cTn>
                                        <p:tgtEl>
                                          <p:spTgt spid="5">
                                            <p:txEl>
                                              <p:pRg st="12" end="12"/>
                                            </p:txEl>
                                          </p:spTgt>
                                        </p:tgtEl>
                                        <p:attrNameLst>
                                          <p:attrName>style.visibility</p:attrName>
                                        </p:attrNameLst>
                                      </p:cBhvr>
                                      <p:to>
                                        <p:strVal val="visible"/>
                                      </p:to>
                                    </p:set>
                                    <p:animEffect transition="in" filter="fade">
                                      <p:cBhvr>
                                        <p:cTn id="58" dur="1000"/>
                                        <p:tgtEl>
                                          <p:spTgt spid="5">
                                            <p:txEl>
                                              <p:pRg st="12" end="12"/>
                                            </p:txEl>
                                          </p:spTgt>
                                        </p:tgtEl>
                                      </p:cBhvr>
                                    </p:animEffect>
                                    <p:anim calcmode="lin" valueType="num">
                                      <p:cBhvr>
                                        <p:cTn id="59"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60"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heel(1)">
                                      <p:cBhvr>
                                        <p:cTn id="65" dur="2000"/>
                                        <p:tgtEl>
                                          <p:spTgt spid="10"/>
                                        </p:tgtEl>
                                      </p:cBhvr>
                                    </p:animEffect>
                                  </p:childTnLst>
                                </p:cTn>
                              </p:par>
                            </p:childTnLst>
                          </p:cTn>
                        </p:par>
                        <p:par>
                          <p:cTn id="66" fill="hold">
                            <p:stCondLst>
                              <p:cond delay="2000"/>
                            </p:stCondLst>
                            <p:childTnLst>
                              <p:par>
                                <p:cTn id="67" presetID="2" presetClass="entr" presetSubtype="2" fill="hold" grpId="0" nodeType="after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1+#ppt_w/2"/>
                                          </p:val>
                                        </p:tav>
                                        <p:tav tm="100000">
                                          <p:val>
                                            <p:strVal val="#ppt_x"/>
                                          </p:val>
                                        </p:tav>
                                      </p:tavLst>
                                    </p:anim>
                                    <p:anim calcmode="lin" valueType="num">
                                      <p:cBhvr additive="base">
                                        <p:cTn id="70" dur="500" fill="hold"/>
                                        <p:tgtEl>
                                          <p:spTgt spid="4"/>
                                        </p:tgtEl>
                                        <p:attrNameLst>
                                          <p:attrName>ppt_y</p:attrName>
                                        </p:attrNameLst>
                                      </p:cBhvr>
                                      <p:tavLst>
                                        <p:tav tm="0">
                                          <p:val>
                                            <p:strVal val="#ppt_y"/>
                                          </p:val>
                                        </p:tav>
                                        <p:tav tm="100000">
                                          <p:val>
                                            <p:strVal val="#ppt_y"/>
                                          </p:val>
                                        </p:tav>
                                      </p:tavLst>
                                    </p:anim>
                                  </p:childTnLst>
                                </p:cTn>
                              </p:par>
                            </p:childTnLst>
                          </p:cTn>
                        </p:par>
                        <p:par>
                          <p:cTn id="71" fill="hold">
                            <p:stCondLst>
                              <p:cond delay="2500"/>
                            </p:stCondLst>
                            <p:childTnLst>
                              <p:par>
                                <p:cTn id="72" presetID="21" presetClass="entr" presetSubtype="1"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heel(1)">
                                      <p:cBhvr>
                                        <p:cTn id="74" dur="2000"/>
                                        <p:tgtEl>
                                          <p:spTgt spid="11"/>
                                        </p:tgtEl>
                                      </p:cBhvr>
                                    </p:animEffect>
                                  </p:childTnLst>
                                </p:cTn>
                              </p:par>
                            </p:childTnLst>
                          </p:cTn>
                        </p:par>
                        <p:par>
                          <p:cTn id="75" fill="hold">
                            <p:stCondLst>
                              <p:cond delay="4500"/>
                            </p:stCondLst>
                            <p:childTnLst>
                              <p:par>
                                <p:cTn id="76" presetID="2" presetClass="entr" presetSubtype="2"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1+#ppt_w/2"/>
                                          </p:val>
                                        </p:tav>
                                        <p:tav tm="100000">
                                          <p:val>
                                            <p:strVal val="#ppt_x"/>
                                          </p:val>
                                        </p:tav>
                                      </p:tavLst>
                                    </p:anim>
                                    <p:anim calcmode="lin" valueType="num">
                                      <p:cBhvr additive="base">
                                        <p:cTn id="79" dur="500" fill="hold"/>
                                        <p:tgtEl>
                                          <p:spTgt spid="17"/>
                                        </p:tgtEl>
                                        <p:attrNameLst>
                                          <p:attrName>ppt_y</p:attrName>
                                        </p:attrNameLst>
                                      </p:cBhvr>
                                      <p:tavLst>
                                        <p:tav tm="0">
                                          <p:val>
                                            <p:strVal val="#ppt_y"/>
                                          </p:val>
                                        </p:tav>
                                        <p:tav tm="100000">
                                          <p:val>
                                            <p:strVal val="#ppt_y"/>
                                          </p:val>
                                        </p:tav>
                                      </p:tavLst>
                                    </p:anim>
                                  </p:childTnLst>
                                </p:cTn>
                              </p:par>
                            </p:childTnLst>
                          </p:cTn>
                        </p:par>
                        <p:par>
                          <p:cTn id="80" fill="hold">
                            <p:stCondLst>
                              <p:cond delay="5000"/>
                            </p:stCondLst>
                            <p:childTnLst>
                              <p:par>
                                <p:cTn id="81" presetID="21" presetClass="entr" presetSubtype="1" fill="hold" grpId="0"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wheel(1)">
                                      <p:cBhvr>
                                        <p:cTn id="83" dur="2000"/>
                                        <p:tgtEl>
                                          <p:spTgt spid="12"/>
                                        </p:tgtEl>
                                      </p:cBhvr>
                                    </p:animEffect>
                                  </p:childTnLst>
                                </p:cTn>
                              </p:par>
                            </p:childTnLst>
                          </p:cTn>
                        </p:par>
                        <p:par>
                          <p:cTn id="84" fill="hold">
                            <p:stCondLst>
                              <p:cond delay="7000"/>
                            </p:stCondLst>
                            <p:childTnLst>
                              <p:par>
                                <p:cTn id="85" presetID="2" presetClass="entr" presetSubtype="2"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500" fill="hold"/>
                                        <p:tgtEl>
                                          <p:spTgt spid="18"/>
                                        </p:tgtEl>
                                        <p:attrNameLst>
                                          <p:attrName>ppt_x</p:attrName>
                                        </p:attrNameLst>
                                      </p:cBhvr>
                                      <p:tavLst>
                                        <p:tav tm="0">
                                          <p:val>
                                            <p:strVal val="1+#ppt_w/2"/>
                                          </p:val>
                                        </p:tav>
                                        <p:tav tm="100000">
                                          <p:val>
                                            <p:strVal val="#ppt_x"/>
                                          </p:val>
                                        </p:tav>
                                      </p:tavLst>
                                    </p:anim>
                                    <p:anim calcmode="lin" valueType="num">
                                      <p:cBhvr additive="base">
                                        <p:cTn id="8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4259" grpId="0" build="p" animBg="1"/>
      <p:bldP spid="5" grpId="0" uiExpand="1" build="p" animBg="1"/>
      <p:bldP spid="10" grpId="0" animBg="1"/>
      <p:bldP spid="11" grpId="0" animBg="1"/>
      <p:bldP spid="12" grpId="0" animBg="1"/>
      <p:bldP spid="4" grpId="0" animBg="1"/>
      <p:bldP spid="17" grpId="0" animBg="1"/>
      <p:bldP spid="18"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310</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512" y="908720"/>
            <a:ext cx="8640960" cy="2554545"/>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Write a complete Java program that calculates the factorial of an integer positive number. </a:t>
            </a:r>
          </a:p>
          <a:p>
            <a:pPr marL="800100" lvl="1" indent="-342900">
              <a:buClr>
                <a:srgbClr val="FF0000"/>
              </a:buCl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0! = 1</a:t>
            </a:r>
          </a:p>
          <a:p>
            <a:pPr marL="800100" lvl="1" indent="-342900">
              <a:buClr>
                <a:srgbClr val="FF0000"/>
              </a:buCl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1! = 1</a:t>
            </a:r>
          </a:p>
          <a:p>
            <a:pPr marL="800100" lvl="1" indent="-342900">
              <a:buClr>
                <a:srgbClr val="FF0000"/>
              </a:buCl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2! = 2 x 1</a:t>
            </a:r>
          </a:p>
          <a:p>
            <a:pPr marL="800100" lvl="1" indent="-342900">
              <a:buClr>
                <a:srgbClr val="FF0000"/>
              </a:buCl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3! = 3 x 2 x 1</a:t>
            </a:r>
          </a:p>
          <a:p>
            <a:pPr marL="800100" lvl="1" indent="-342900">
              <a:buClr>
                <a:srgbClr val="FF0000"/>
              </a:buCl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4! = 4 x 3 x 2 x 1</a:t>
            </a:r>
          </a:p>
          <a:p>
            <a:pPr marL="800100" lvl="1" indent="-342900">
              <a:buClr>
                <a:srgbClr val="FF0000"/>
              </a:buCl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And so on…</a:t>
            </a:r>
          </a:p>
        </p:txBody>
      </p:sp>
      <p:sp>
        <p:nvSpPr>
          <p:cNvPr id="10" name="TextBox 9"/>
          <p:cNvSpPr txBox="1"/>
          <p:nvPr/>
        </p:nvSpPr>
        <p:spPr>
          <a:xfrm>
            <a:off x="71406" y="6496070"/>
            <a:ext cx="4000528" cy="276999"/>
          </a:xfrm>
          <a:prstGeom prst="rect">
            <a:avLst/>
          </a:prstGeom>
          <a:noFill/>
        </p:spPr>
        <p:txBody>
          <a:bodyPr wrap="square" rtlCol="0">
            <a:spAutoFit/>
          </a:bodyPr>
          <a:lstStyle/>
          <a:p>
            <a:r>
              <a:rPr lang="en-US" sz="1200" dirty="0"/>
              <a:t>W6.1 The “for” statement</a:t>
            </a:r>
          </a:p>
        </p:txBody>
      </p:sp>
    </p:spTree>
    <p:extLst>
      <p:ext uri="{BB962C8B-B14F-4D97-AF65-F5344CB8AC3E}">
        <p14:creationId xmlns:p14="http://schemas.microsoft.com/office/powerpoint/2010/main" val="1905063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311</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406" y="6496070"/>
            <a:ext cx="4000528" cy="276999"/>
          </a:xfrm>
          <a:prstGeom prst="rect">
            <a:avLst/>
          </a:prstGeom>
          <a:noFill/>
        </p:spPr>
        <p:txBody>
          <a:bodyPr wrap="square" rtlCol="0">
            <a:spAutoFit/>
          </a:bodyPr>
          <a:lstStyle/>
          <a:p>
            <a:r>
              <a:rPr lang="en-US" sz="1200"/>
              <a:t>W6.1 </a:t>
            </a:r>
            <a:r>
              <a:rPr lang="en-US" sz="1200" dirty="0"/>
              <a:t>The “for” statement</a:t>
            </a:r>
          </a:p>
        </p:txBody>
      </p:sp>
      <p:sp>
        <p:nvSpPr>
          <p:cNvPr id="8" name="Content Placeholder 3"/>
          <p:cNvSpPr>
            <a:spLocks noGrp="1"/>
          </p:cNvSpPr>
          <p:nvPr>
            <p:ph idx="1"/>
          </p:nvPr>
        </p:nvSpPr>
        <p:spPr>
          <a:xfrm>
            <a:off x="467544" y="1124744"/>
            <a:ext cx="7848872" cy="3272691"/>
          </a:xfrm>
          <a:noFill/>
        </p:spPr>
        <p:txBody>
          <a:bodyPr wrap="square" rtlCol="0">
            <a:spAutoFit/>
          </a:bodyPr>
          <a:lstStyle/>
          <a:p>
            <a:pPr marL="0" indent="0" algn="just">
              <a:buClr>
                <a:srgbClr val="FF0000"/>
              </a:buClr>
              <a:buNone/>
            </a:pPr>
            <a:r>
              <a:rPr lang="en-US" sz="2000" dirty="0">
                <a:latin typeface="Tahoma" panose="020B0604030504040204" pitchFamily="34" charset="0"/>
                <a:ea typeface="Tahoma" panose="020B0604030504040204" pitchFamily="34" charset="0"/>
                <a:cs typeface="Tahoma" panose="020B0604030504040204" pitchFamily="34" charset="0"/>
              </a:rPr>
              <a:t>Write a program that calculates and prints the bill for Riyadh’s power consumption for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100 customers</a:t>
            </a:r>
            <a:r>
              <a:rPr lang="en-US" sz="2000" dirty="0">
                <a:latin typeface="Tahoma" panose="020B0604030504040204" pitchFamily="34" charset="0"/>
                <a:ea typeface="Tahoma" panose="020B0604030504040204" pitchFamily="34" charset="0"/>
                <a:cs typeface="Tahoma" panose="020B0604030504040204" pitchFamily="34" charset="0"/>
              </a:rPr>
              <a:t>. The rates vary depending on whether the user is residential, commercial, or industrial. A code of R corresponds to a Residential, C corresponds to a Commercial, and I to Industrial. Any other code should be treated as an error.</a:t>
            </a:r>
          </a:p>
          <a:p>
            <a:pPr marL="0" indent="0" algn="just">
              <a:buClr>
                <a:srgbClr val="FF0000"/>
              </a:buClr>
              <a:buNone/>
            </a:pPr>
            <a:r>
              <a:rPr lang="en-US" sz="2000" dirty="0">
                <a:latin typeface="Tahoma" panose="020B0604030504040204" pitchFamily="34" charset="0"/>
                <a:ea typeface="Tahoma" panose="020B0604030504040204" pitchFamily="34" charset="0"/>
                <a:cs typeface="Tahoma" panose="020B0604030504040204" pitchFamily="34" charset="0"/>
              </a:rPr>
              <a:t>The program should read the power consumption rate in KWH (Kilowatt per Hour); then it calculates the due amount according to the following:</a:t>
            </a:r>
          </a:p>
          <a:p>
            <a:pPr marL="0" indent="0" algn="just">
              <a:buClr>
                <a:srgbClr val="FF0000"/>
              </a:buClr>
              <a:buNone/>
            </a:pPr>
            <a:r>
              <a:rPr lang="en-US" sz="2000" dirty="0">
                <a:latin typeface="Tahoma" panose="020B0604030504040204" pitchFamily="34" charset="0"/>
                <a:ea typeface="Tahoma" panose="020B0604030504040204" pitchFamily="34" charset="0"/>
                <a:cs typeface="Tahoma" panose="020B0604030504040204" pitchFamily="34" charset="0"/>
              </a:rPr>
              <a:t>The rate is SAR 5 per KWH for Residential, SAR 10 per KWH for Commercial and SAR 20 per KWH for Industrial.</a:t>
            </a:r>
          </a:p>
        </p:txBody>
      </p:sp>
    </p:spTree>
    <p:extLst>
      <p:ext uri="{BB962C8B-B14F-4D97-AF65-F5344CB8AC3E}">
        <p14:creationId xmlns:p14="http://schemas.microsoft.com/office/powerpoint/2010/main" val="40843753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251521" y="2708920"/>
            <a:ext cx="864096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a:scene3d>
              <a:camera prst="orthographicFront"/>
              <a:lightRig rig="soft" dir="t"/>
            </a:scene3d>
            <a:sp3d prstMaterial="softEdge">
              <a:bevelT w="25400" h="25400"/>
            </a:sp3d>
          </a:bodyPr>
          <a:lstStyle/>
          <a:p>
            <a:r>
              <a:rPr lang="en-US" sz="5400" dirty="0">
                <a:solidFill>
                  <a:srgbClr val="CC0000"/>
                </a:solidFill>
                <a:latin typeface="Batang" pitchFamily="18" charset="-127"/>
              </a:rPr>
              <a:t>Control Structures II</a:t>
            </a:r>
            <a:endParaRPr lang="en-US" sz="5400" dirty="0">
              <a:solidFill>
                <a:srgbClr val="C00000"/>
              </a:solidFill>
            </a:endParaRP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Rectangle 5"/>
          <p:cNvSpPr/>
          <p:nvPr/>
        </p:nvSpPr>
        <p:spPr>
          <a:xfrm>
            <a:off x="1691680" y="4221088"/>
            <a:ext cx="7632848"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rgbClr val="00B0F0"/>
                </a:solidFill>
              </a:rPr>
              <a:t>Sentinel control loop and Flag control loop</a:t>
            </a:r>
          </a:p>
          <a:p>
            <a:endParaRPr lang="en-US" sz="4000" dirty="0">
              <a:solidFill>
                <a:srgbClr val="00B0F0"/>
              </a:solidFill>
            </a:endParaRPr>
          </a:p>
        </p:txBody>
      </p:sp>
    </p:spTree>
    <p:extLst>
      <p:ext uri="{BB962C8B-B14F-4D97-AF65-F5344CB8AC3E}">
        <p14:creationId xmlns:p14="http://schemas.microsoft.com/office/powerpoint/2010/main" val="34728464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normAutofit fontScale="92500" lnSpcReduction="10000"/>
          </a:bodyPr>
          <a:lstStyle/>
          <a:p>
            <a:fld id="{125A1C68-F048-4C66-8544-2D3BD35A5879}" type="slidenum">
              <a:rPr lang="en-US" smtClean="0"/>
              <a:pPr/>
              <a:t>313</a:t>
            </a:fld>
            <a:endParaRPr lang="en-US"/>
          </a:p>
        </p:txBody>
      </p:sp>
      <p:cxnSp>
        <p:nvCxnSpPr>
          <p:cNvPr id="9" name="Straight Connector 8"/>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a:lnSpc>
                <a:spcPct val="90000"/>
              </a:lnSpc>
              <a:spcBef>
                <a:spcPts val="1200"/>
              </a:spcBef>
              <a:spcAft>
                <a:spcPts val="600"/>
              </a:spcAft>
              <a:buNone/>
            </a:pPr>
            <a:r>
              <a:rPr lang="en-US" sz="2400" dirty="0">
                <a:latin typeface="Tahoma" charset="0"/>
                <a:cs typeface="Arial" charset="0"/>
              </a:rPr>
              <a:t>1. Counter control Loop</a:t>
            </a:r>
          </a:p>
          <a:p>
            <a:pPr marL="713232" lvl="1" indent="-457200">
              <a:lnSpc>
                <a:spcPct val="90000"/>
              </a:lnSpc>
              <a:spcBef>
                <a:spcPts val="1200"/>
              </a:spcBef>
              <a:spcAft>
                <a:spcPts val="600"/>
              </a:spcAft>
              <a:buAutoNum type="arabicPeriod"/>
            </a:pPr>
            <a:r>
              <a:rPr lang="en-US" sz="2000" dirty="0">
                <a:solidFill>
                  <a:srgbClr val="0000FF"/>
                </a:solidFill>
                <a:latin typeface="Tahoma" charset="0"/>
                <a:cs typeface="Arial" charset="0"/>
              </a:rPr>
              <a:t>While</a:t>
            </a:r>
          </a:p>
          <a:p>
            <a:pPr marL="713232" lvl="1" indent="-457200">
              <a:lnSpc>
                <a:spcPct val="90000"/>
              </a:lnSpc>
              <a:spcBef>
                <a:spcPts val="1200"/>
              </a:spcBef>
              <a:spcAft>
                <a:spcPts val="600"/>
              </a:spcAft>
              <a:buAutoNum type="arabicPeriod"/>
            </a:pPr>
            <a:r>
              <a:rPr lang="en-US" sz="2000" dirty="0">
                <a:solidFill>
                  <a:srgbClr val="0000FF"/>
                </a:solidFill>
                <a:latin typeface="Tahoma" charset="0"/>
                <a:cs typeface="Arial" charset="0"/>
              </a:rPr>
              <a:t>For</a:t>
            </a:r>
          </a:p>
          <a:p>
            <a:pPr marL="0" indent="0">
              <a:lnSpc>
                <a:spcPct val="90000"/>
              </a:lnSpc>
              <a:spcBef>
                <a:spcPts val="1200"/>
              </a:spcBef>
              <a:spcAft>
                <a:spcPts val="600"/>
              </a:spcAft>
              <a:buNone/>
            </a:pPr>
            <a:r>
              <a:rPr lang="en-US" sz="2400" dirty="0">
                <a:latin typeface="Tahoma" charset="0"/>
                <a:cs typeface="Arial" charset="0"/>
              </a:rPr>
              <a:t>2. </a:t>
            </a:r>
            <a:r>
              <a:rPr lang="en-US" sz="2400" dirty="0">
                <a:latin typeface="Tahoma" pitchFamily="34" charset="0"/>
                <a:ea typeface="Tahoma" pitchFamily="34" charset="0"/>
                <a:cs typeface="Tahoma" pitchFamily="34" charset="0"/>
              </a:rPr>
              <a:t>Sentinel control loop</a:t>
            </a:r>
          </a:p>
          <a:p>
            <a:pPr marL="0" indent="0">
              <a:lnSpc>
                <a:spcPct val="90000"/>
              </a:lnSpc>
              <a:spcBef>
                <a:spcPts val="1200"/>
              </a:spcBef>
              <a:spcAft>
                <a:spcPts val="600"/>
              </a:spcAft>
              <a:buNone/>
            </a:pPr>
            <a:r>
              <a:rPr lang="en-US" sz="2400" dirty="0">
                <a:latin typeface="Tahoma" charset="0"/>
                <a:cs typeface="Arial" charset="0"/>
              </a:rPr>
              <a:t>3. Flag control loop</a:t>
            </a:r>
          </a:p>
          <a:p>
            <a:pPr marL="0" indent="0">
              <a:lnSpc>
                <a:spcPct val="90000"/>
              </a:lnSpc>
              <a:spcBef>
                <a:spcPts val="1200"/>
              </a:spcBef>
              <a:spcAft>
                <a:spcPts val="600"/>
              </a:spcAft>
              <a:buNone/>
            </a:pPr>
            <a:r>
              <a:rPr lang="en-US" sz="2400" dirty="0">
                <a:latin typeface="Tahoma" charset="0"/>
                <a:cs typeface="Arial" charset="0"/>
              </a:rPr>
              <a:t>4. do … while loop</a:t>
            </a:r>
          </a:p>
          <a:p>
            <a:pPr marL="0" indent="0">
              <a:lnSpc>
                <a:spcPct val="90000"/>
              </a:lnSpc>
              <a:spcBef>
                <a:spcPts val="1200"/>
              </a:spcBef>
              <a:spcAft>
                <a:spcPts val="600"/>
              </a:spcAft>
              <a:buNone/>
            </a:pPr>
            <a:r>
              <a:rPr lang="en-US" sz="2400" dirty="0">
                <a:latin typeface="Tahoma" charset="0"/>
                <a:cs typeface="Arial" charset="0"/>
              </a:rPr>
              <a:t>5. Break and continue</a:t>
            </a:r>
          </a:p>
          <a:p>
            <a:pPr marL="0" indent="0">
              <a:lnSpc>
                <a:spcPct val="90000"/>
              </a:lnSpc>
              <a:spcBef>
                <a:spcPts val="1200"/>
              </a:spcBef>
              <a:spcAft>
                <a:spcPts val="600"/>
              </a:spcAft>
              <a:buNone/>
            </a:pPr>
            <a:r>
              <a:rPr lang="en-US" sz="2400" dirty="0">
                <a:latin typeface="Tahoma" charset="0"/>
                <a:cs typeface="Arial" charset="0"/>
              </a:rPr>
              <a:t>6. Nested loop</a:t>
            </a:r>
            <a:r>
              <a:rPr lang="en-US" sz="2400" dirty="0">
                <a:solidFill>
                  <a:srgbClr val="0000FF"/>
                </a:solidFill>
                <a:latin typeface="Tahoma" charset="0"/>
                <a:cs typeface="Arial" charset="0"/>
              </a:rPr>
              <a:t>	 </a:t>
            </a:r>
          </a:p>
        </p:txBody>
      </p:sp>
      <p:sp>
        <p:nvSpPr>
          <p:cNvPr id="10"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Tree>
    <p:custDataLst>
      <p:tags r:id="rId1"/>
    </p:custDataLst>
    <p:extLst>
      <p:ext uri="{BB962C8B-B14F-4D97-AF65-F5344CB8AC3E}">
        <p14:creationId xmlns:p14="http://schemas.microsoft.com/office/powerpoint/2010/main" val="246575358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.SENTINEL-CONTROLLED LOOP</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314</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7504" y="1268760"/>
            <a:ext cx="8928992"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Sometimes, we don’t know how many times we want to repeat the loop.</a:t>
            </a:r>
          </a:p>
        </p:txBody>
      </p:sp>
      <p:sp>
        <p:nvSpPr>
          <p:cNvPr id="21" name="TextBox 20"/>
          <p:cNvSpPr txBox="1"/>
          <p:nvPr/>
        </p:nvSpPr>
        <p:spPr>
          <a:xfrm>
            <a:off x="107504" y="1647237"/>
            <a:ext cx="8928992"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In this case,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for</a:t>
            </a:r>
            <a:r>
              <a:rPr lang="en-US" dirty="0">
                <a:latin typeface="Tahoma" panose="020B0604030504040204" pitchFamily="34" charset="0"/>
                <a:ea typeface="Tahoma" panose="020B0604030504040204" pitchFamily="34" charset="0"/>
                <a:cs typeface="Tahoma" panose="020B0604030504040204" pitchFamily="34" charset="0"/>
              </a:rPr>
              <a:t> statement cannot be used. </a:t>
            </a:r>
          </a:p>
        </p:txBody>
      </p:sp>
      <p:sp>
        <p:nvSpPr>
          <p:cNvPr id="22" name="TextBox 21"/>
          <p:cNvSpPr txBox="1"/>
          <p:nvPr/>
        </p:nvSpPr>
        <p:spPr>
          <a:xfrm>
            <a:off x="107504" y="2025714"/>
            <a:ext cx="8928992"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Therefore, the program is designed to repeat the loop until a </a:t>
            </a:r>
            <a:r>
              <a:rPr lang="en-US" dirty="0">
                <a:solidFill>
                  <a:srgbClr val="CC0099"/>
                </a:solidFill>
                <a:latin typeface="Tahoma" panose="020B0604030504040204" pitchFamily="34" charset="0"/>
                <a:ea typeface="Tahoma" panose="020B0604030504040204" pitchFamily="34" charset="0"/>
                <a:cs typeface="Tahoma" panose="020B0604030504040204" pitchFamily="34" charset="0"/>
              </a:rPr>
              <a:t>special value </a:t>
            </a:r>
            <a:r>
              <a:rPr lang="en-US" dirty="0">
                <a:latin typeface="Tahoma" panose="020B0604030504040204" pitchFamily="34" charset="0"/>
                <a:ea typeface="Tahoma" panose="020B0604030504040204" pitchFamily="34" charset="0"/>
                <a:cs typeface="Tahoma" panose="020B0604030504040204" pitchFamily="34" charset="0"/>
              </a:rPr>
              <a:t>is met.</a:t>
            </a:r>
          </a:p>
        </p:txBody>
      </p:sp>
      <p:sp>
        <p:nvSpPr>
          <p:cNvPr id="23" name="TextBox 22"/>
          <p:cNvSpPr txBox="1"/>
          <p:nvPr/>
        </p:nvSpPr>
        <p:spPr>
          <a:xfrm>
            <a:off x="107504" y="2348880"/>
            <a:ext cx="8928992"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This special value is called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sentinel</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28" name="TextBox 27"/>
          <p:cNvSpPr txBox="1"/>
          <p:nvPr/>
        </p:nvSpPr>
        <p:spPr>
          <a:xfrm>
            <a:off x="107504" y="2926685"/>
            <a:ext cx="8928992" cy="646331"/>
          </a:xfrm>
          <a:prstGeom prst="rect">
            <a:avLst/>
          </a:prstGeo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Clr>
                <a:srgbClr val="FF0000"/>
              </a:buClr>
              <a:buFont typeface="Wingdings" panose="05000000000000000000" pitchFamily="2" charset="2"/>
              <a:buChar char="Ø"/>
            </a:pPr>
            <a:r>
              <a:rPr lang="en-US" dirty="0">
                <a:solidFill>
                  <a:srgbClr val="002060"/>
                </a:solidFill>
                <a:latin typeface="Tahoma" panose="020B0604030504040204" pitchFamily="34" charset="0"/>
                <a:ea typeface="Tahoma" panose="020B0604030504040204" pitchFamily="34" charset="0"/>
                <a:cs typeface="Tahoma" panose="020B0604030504040204" pitchFamily="34" charset="0"/>
              </a:rPr>
              <a:t>The value of the sentinel should be carefully selected, so that it cannot be by anyway a part of the data. </a:t>
            </a:r>
          </a:p>
        </p:txBody>
      </p:sp>
      <p:sp>
        <p:nvSpPr>
          <p:cNvPr id="29" name="TextBox 28"/>
          <p:cNvSpPr txBox="1"/>
          <p:nvPr/>
        </p:nvSpPr>
        <p:spPr>
          <a:xfrm>
            <a:off x="107504" y="3862789"/>
            <a:ext cx="8928992"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Examples of sentinel values:</a:t>
            </a:r>
          </a:p>
        </p:txBody>
      </p:sp>
      <p:sp>
        <p:nvSpPr>
          <p:cNvPr id="30" name="TextBox 29"/>
          <p:cNvSpPr txBox="1"/>
          <p:nvPr/>
        </p:nvSpPr>
        <p:spPr>
          <a:xfrm>
            <a:off x="107504" y="4148982"/>
            <a:ext cx="8928992" cy="369332"/>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sentinel &gt; 100 or sentinel &lt; 0 for students’ scores ranging from 0 to 100.</a:t>
            </a:r>
          </a:p>
        </p:txBody>
      </p:sp>
      <p:sp>
        <p:nvSpPr>
          <p:cNvPr id="31" name="TextBox 30"/>
          <p:cNvSpPr txBox="1"/>
          <p:nvPr/>
        </p:nvSpPr>
        <p:spPr>
          <a:xfrm>
            <a:off x="107504" y="4435175"/>
            <a:ext cx="8928992" cy="369332"/>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sentinel &lt; 0 when dealing with positive numbers.</a:t>
            </a:r>
          </a:p>
        </p:txBody>
      </p:sp>
      <p:sp>
        <p:nvSpPr>
          <p:cNvPr id="32" name="TextBox 31"/>
          <p:cNvSpPr txBox="1"/>
          <p:nvPr/>
        </p:nvSpPr>
        <p:spPr>
          <a:xfrm>
            <a:off x="107504" y="4721368"/>
            <a:ext cx="8928992" cy="369332"/>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sentinel = ‘*’ or any special character if the input is from ‘a’ to ‘z’.</a:t>
            </a:r>
          </a:p>
        </p:txBody>
      </p:sp>
      <p:sp>
        <p:nvSpPr>
          <p:cNvPr id="33" name="TextBox 32"/>
          <p:cNvSpPr txBox="1"/>
          <p:nvPr/>
        </p:nvSpPr>
        <p:spPr>
          <a:xfrm>
            <a:off x="107504" y="5007561"/>
            <a:ext cx="8928992" cy="369332"/>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sentinel = “***” if the input is names of students/employees.</a:t>
            </a:r>
          </a:p>
        </p:txBody>
      </p:sp>
      <p:sp>
        <p:nvSpPr>
          <p:cNvPr id="34" name="TextBox 33"/>
          <p:cNvSpPr txBox="1"/>
          <p:nvPr/>
        </p:nvSpPr>
        <p:spPr>
          <a:xfrm>
            <a:off x="107504" y="5293754"/>
            <a:ext cx="8928992" cy="369332"/>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sentinel &lt; 0 for prices input.</a:t>
            </a:r>
          </a:p>
        </p:txBody>
      </p:sp>
      <p:sp>
        <p:nvSpPr>
          <p:cNvPr id="35" name="TextBox 34"/>
          <p:cNvSpPr txBox="1"/>
          <p:nvPr/>
        </p:nvSpPr>
        <p:spPr>
          <a:xfrm>
            <a:off x="107504" y="5579948"/>
            <a:ext cx="8928992" cy="369332"/>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and so on…</a:t>
            </a:r>
          </a:p>
        </p:txBody>
      </p:sp>
    </p:spTree>
    <p:custDataLst>
      <p:tags r:id="rId1"/>
    </p:custDataLst>
    <p:extLst>
      <p:ext uri="{BB962C8B-B14F-4D97-AF65-F5344CB8AC3E}">
        <p14:creationId xmlns:p14="http://schemas.microsoft.com/office/powerpoint/2010/main" val="3545210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left)">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left)">
                                      <p:cBhvr>
                                        <p:cTn id="6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p:bldP spid="22" grpId="0"/>
      <p:bldP spid="23" grpId="0"/>
      <p:bldP spid="28" grpId="0" animBg="1"/>
      <p:bldP spid="29" grpId="0"/>
      <p:bldP spid="30" grpId="0"/>
      <p:bldP spid="31" grpId="0"/>
      <p:bldP spid="32" grpId="0"/>
      <p:bldP spid="33" grpId="0"/>
      <p:bldP spid="34" grpId="0"/>
      <p:bldP spid="35"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80000"/>
              </a:lnSpc>
            </a:pPr>
            <a:r>
              <a:rPr lang="en-US" sz="2600" dirty="0"/>
              <a:t>General form:</a:t>
            </a:r>
          </a:p>
          <a:p>
            <a:pPr>
              <a:lnSpc>
                <a:spcPct val="80000"/>
              </a:lnSpc>
              <a:buFont typeface="Wingdings" pitchFamily="2" charset="2"/>
              <a:buNone/>
            </a:pPr>
            <a:endParaRPr lang="en-US" sz="1000" dirty="0">
              <a:latin typeface="Courier New" pitchFamily="49" charset="0"/>
              <a:cs typeface="Times New Roman" pitchFamily="18" charset="0"/>
            </a:endParaRPr>
          </a:p>
          <a:p>
            <a:pPr lvl="1">
              <a:lnSpc>
                <a:spcPct val="80000"/>
              </a:lnSpc>
              <a:buFont typeface="Wingdings" pitchFamily="2" charset="2"/>
              <a:buNone/>
            </a:pPr>
            <a:r>
              <a:rPr lang="en-US" sz="1800" dirty="0">
                <a:latin typeface="Courier New" pitchFamily="49" charset="0"/>
                <a:cs typeface="Times New Roman" pitchFamily="18" charset="0"/>
              </a:rPr>
              <a:t>Input the first data item into variable</a:t>
            </a:r>
          </a:p>
          <a:p>
            <a:pPr lvl="1">
              <a:lnSpc>
                <a:spcPct val="80000"/>
              </a:lnSpc>
              <a:buFont typeface="Wingdings" pitchFamily="2" charset="2"/>
              <a:buNone/>
            </a:pPr>
            <a:endParaRPr lang="en-US" sz="1600" dirty="0">
              <a:latin typeface="Courier New" pitchFamily="49" charset="0"/>
              <a:cs typeface="Times New Roman" pitchFamily="18" charset="0"/>
            </a:endParaRPr>
          </a:p>
          <a:p>
            <a:pPr lvl="1">
              <a:lnSpc>
                <a:spcPct val="80000"/>
              </a:lnSpc>
              <a:buFont typeface="Wingdings" pitchFamily="2" charset="2"/>
              <a:buNone/>
            </a:pPr>
            <a:r>
              <a:rPr lang="en-US" sz="1800" dirty="0">
                <a:latin typeface="Courier New" pitchFamily="49" charset="0"/>
                <a:cs typeface="Times New Roman" pitchFamily="18" charset="0"/>
              </a:rPr>
              <a:t>Loop while (variable != sentinel)</a:t>
            </a:r>
          </a:p>
          <a:p>
            <a:pPr lvl="1">
              <a:lnSpc>
                <a:spcPct val="80000"/>
              </a:lnSpc>
              <a:buFont typeface="Wingdings" pitchFamily="2" charset="2"/>
              <a:buNone/>
            </a:pPr>
            <a:r>
              <a:rPr lang="en-US" sz="1400" dirty="0">
                <a:latin typeface="Courier New" pitchFamily="49" charset="0"/>
                <a:cs typeface="Times New Roman" pitchFamily="18" charset="0"/>
              </a:rPr>
              <a:t>	  .</a:t>
            </a:r>
          </a:p>
          <a:p>
            <a:pPr lvl="1">
              <a:lnSpc>
                <a:spcPct val="80000"/>
              </a:lnSpc>
              <a:buFont typeface="Wingdings" pitchFamily="2" charset="2"/>
              <a:buNone/>
            </a:pPr>
            <a:r>
              <a:rPr lang="en-US" sz="1400" dirty="0">
                <a:latin typeface="Courier New" pitchFamily="49" charset="0"/>
                <a:cs typeface="Times New Roman" pitchFamily="18" charset="0"/>
              </a:rPr>
              <a:t>    .</a:t>
            </a:r>
          </a:p>
          <a:p>
            <a:pPr lvl="1">
              <a:lnSpc>
                <a:spcPct val="80000"/>
              </a:lnSpc>
              <a:buFont typeface="Wingdings" pitchFamily="2" charset="2"/>
              <a:buNone/>
            </a:pPr>
            <a:r>
              <a:rPr lang="en-US" sz="1400" dirty="0">
                <a:latin typeface="Courier New" pitchFamily="49" charset="0"/>
                <a:cs typeface="Times New Roman" pitchFamily="18" charset="0"/>
              </a:rPr>
              <a:t>    .</a:t>
            </a:r>
          </a:p>
          <a:p>
            <a:pPr lvl="1">
              <a:lnSpc>
                <a:spcPct val="80000"/>
              </a:lnSpc>
              <a:buFont typeface="Wingdings" pitchFamily="2" charset="2"/>
              <a:buNone/>
            </a:pPr>
            <a:r>
              <a:rPr lang="en-US" sz="1800" dirty="0">
                <a:latin typeface="Courier New" pitchFamily="49" charset="0"/>
                <a:cs typeface="Times New Roman" pitchFamily="18" charset="0"/>
              </a:rPr>
              <a:t>    input a data item into variable;</a:t>
            </a:r>
          </a:p>
          <a:p>
            <a:pPr lvl="1">
              <a:lnSpc>
                <a:spcPct val="80000"/>
              </a:lnSpc>
              <a:buFont typeface="Wingdings" pitchFamily="2" charset="2"/>
              <a:buNone/>
            </a:pPr>
            <a:r>
              <a:rPr lang="en-US" sz="1400" dirty="0">
                <a:latin typeface="Courier New" pitchFamily="49" charset="0"/>
                <a:cs typeface="Times New Roman" pitchFamily="18" charset="0"/>
              </a:rPr>
              <a:t>    .</a:t>
            </a:r>
          </a:p>
          <a:p>
            <a:pPr lvl="1">
              <a:lnSpc>
                <a:spcPct val="80000"/>
              </a:lnSpc>
              <a:buFont typeface="Wingdings" pitchFamily="2" charset="2"/>
              <a:buNone/>
            </a:pPr>
            <a:r>
              <a:rPr lang="en-US" sz="1400" dirty="0">
                <a:latin typeface="Courier New" pitchFamily="49" charset="0"/>
                <a:cs typeface="Times New Roman" pitchFamily="18" charset="0"/>
              </a:rPr>
              <a:t>    .</a:t>
            </a:r>
          </a:p>
          <a:p>
            <a:pPr lvl="1">
              <a:lnSpc>
                <a:spcPct val="80000"/>
              </a:lnSpc>
              <a:buFont typeface="Wingdings" pitchFamily="2" charset="2"/>
              <a:buNone/>
            </a:pPr>
            <a:r>
              <a:rPr lang="en-US" sz="1400" dirty="0">
                <a:latin typeface="Courier New" pitchFamily="49" charset="0"/>
                <a:cs typeface="Times New Roman" pitchFamily="18" charset="0"/>
              </a:rPr>
              <a:t>    .</a:t>
            </a:r>
          </a:p>
          <a:p>
            <a:pPr lvl="1">
              <a:lnSpc>
                <a:spcPct val="80000"/>
              </a:lnSpc>
              <a:buFont typeface="Wingdings" pitchFamily="2" charset="2"/>
              <a:buNone/>
            </a:pPr>
            <a:r>
              <a:rPr lang="en-US" sz="1800" dirty="0">
                <a:latin typeface="Courier New" pitchFamily="49" charset="0"/>
                <a:cs typeface="Times New Roman" pitchFamily="18" charset="0"/>
              </a:rPr>
              <a:t>End loop</a:t>
            </a:r>
          </a:p>
          <a:p>
            <a:endParaRPr lang="ar-SA" dirty="0"/>
          </a:p>
        </p:txBody>
      </p:sp>
      <p:sp>
        <p:nvSpPr>
          <p:cNvPr id="4" name="Title 1"/>
          <p:cNvSpPr txBox="1">
            <a:spLocks/>
          </p:cNvSpPr>
          <p:nvPr/>
        </p:nvSpPr>
        <p:spPr>
          <a:xfrm>
            <a:off x="251520" y="116632"/>
            <a:ext cx="8153400" cy="774576"/>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4000">
                <a:solidFill>
                  <a:schemeClr val="accent2"/>
                </a:solidFill>
                <a:latin typeface="Tahoma" charset="0"/>
                <a:cs typeface="Arial" charset="0"/>
              </a:rPr>
              <a:t>2. The </a:t>
            </a:r>
            <a:r>
              <a:rPr lang="en-US" sz="4000">
                <a:solidFill>
                  <a:srgbClr val="00B0F0"/>
                </a:solidFill>
                <a:latin typeface="Tahoma" charset="0"/>
                <a:cs typeface="Arial" charset="0"/>
              </a:rPr>
              <a:t>while </a:t>
            </a:r>
            <a:r>
              <a:rPr lang="en-US" sz="400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sp>
        <p:nvSpPr>
          <p:cNvPr id="5" name="Rectangle 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.SENTINEL-CONTROLLED LOOP</a:t>
            </a:r>
          </a:p>
        </p:txBody>
      </p:sp>
      <p:cxnSp>
        <p:nvCxnSpPr>
          <p:cNvPr id="6" name="Straight Connector 5"/>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0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SENTINEL-CONTROLLED LOOP – PROGRAM </a:t>
            </a: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51520" y="1268760"/>
            <a:ext cx="8712968" cy="720080"/>
          </a:xfrm>
          <a:prstGeom prst="roundRect">
            <a:avLst>
              <a:gd name="adj" fmla="val 4976"/>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Write a program that calculates the sum and the average of a set of positive numbers. Select an appropriate sentinel value to end user input.</a:t>
            </a:r>
          </a:p>
        </p:txBody>
      </p:sp>
      <p:sp>
        <p:nvSpPr>
          <p:cNvPr id="24" name="Rounded Rectangle 23"/>
          <p:cNvSpPr/>
          <p:nvPr/>
        </p:nvSpPr>
        <p:spPr>
          <a:xfrm>
            <a:off x="236951" y="206084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5" name="Rounded Rectangle 24"/>
          <p:cNvSpPr/>
          <p:nvPr/>
        </p:nvSpPr>
        <p:spPr>
          <a:xfrm>
            <a:off x="1619672" y="2060848"/>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Number </a:t>
            </a:r>
            <a:r>
              <a:rPr lang="en-US" dirty="0">
                <a:solidFill>
                  <a:srgbClr val="FF3399"/>
                </a:solidFill>
              </a:rPr>
              <a:t>(variable: </a:t>
            </a:r>
            <a:r>
              <a:rPr lang="en-US" dirty="0" err="1">
                <a:solidFill>
                  <a:srgbClr val="FF3399"/>
                </a:solidFill>
              </a:rPr>
              <a:t>num</a:t>
            </a:r>
            <a:r>
              <a:rPr lang="en-US" dirty="0">
                <a:solidFill>
                  <a:srgbClr val="FF3399"/>
                </a:solidFill>
              </a:rPr>
              <a:t>, type: </a:t>
            </a:r>
            <a:r>
              <a:rPr lang="en-US" dirty="0">
                <a:solidFill>
                  <a:srgbClr val="00B0F0"/>
                </a:solidFill>
              </a:rPr>
              <a:t>double </a:t>
            </a:r>
            <a:r>
              <a:rPr lang="en-US" dirty="0">
                <a:solidFill>
                  <a:srgbClr val="FF3399"/>
                </a:solidFill>
              </a:rPr>
              <a:t>or </a:t>
            </a:r>
            <a:r>
              <a:rPr lang="en-US" dirty="0" err="1">
                <a:solidFill>
                  <a:srgbClr val="00B0F0"/>
                </a:solidFill>
              </a:rPr>
              <a:t>int</a:t>
            </a:r>
            <a:r>
              <a:rPr lang="en-US" dirty="0">
                <a:solidFill>
                  <a:srgbClr val="FF3399"/>
                </a:solidFill>
              </a:rPr>
              <a:t>)</a:t>
            </a:r>
          </a:p>
        </p:txBody>
      </p:sp>
      <p:sp>
        <p:nvSpPr>
          <p:cNvPr id="26" name="Rounded Rectangle 25"/>
          <p:cNvSpPr/>
          <p:nvPr/>
        </p:nvSpPr>
        <p:spPr>
          <a:xfrm>
            <a:off x="251520" y="2636912"/>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7" name="Rounded Rectangle 26"/>
          <p:cNvSpPr/>
          <p:nvPr/>
        </p:nvSpPr>
        <p:spPr>
          <a:xfrm>
            <a:off x="1634241" y="2636912"/>
            <a:ext cx="7344816" cy="72008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summation </a:t>
            </a:r>
            <a:r>
              <a:rPr lang="en-US" dirty="0">
                <a:solidFill>
                  <a:srgbClr val="FF3399"/>
                </a:solidFill>
              </a:rPr>
              <a:t>(variable: sum, type: </a:t>
            </a:r>
            <a:r>
              <a:rPr lang="en-US" dirty="0" err="1">
                <a:solidFill>
                  <a:srgbClr val="00B0F0"/>
                </a:solidFill>
              </a:rPr>
              <a:t>int</a:t>
            </a:r>
            <a:r>
              <a:rPr lang="en-US" dirty="0">
                <a:solidFill>
                  <a:srgbClr val="FF3399"/>
                </a:solidFill>
              </a:rPr>
              <a:t>)</a:t>
            </a:r>
          </a:p>
          <a:p>
            <a:r>
              <a:rPr lang="en-US" dirty="0">
                <a:solidFill>
                  <a:schemeClr val="accent1">
                    <a:lumMod val="50000"/>
                  </a:schemeClr>
                </a:solidFill>
              </a:rPr>
              <a:t>average </a:t>
            </a:r>
            <a:r>
              <a:rPr lang="en-US" dirty="0">
                <a:solidFill>
                  <a:srgbClr val="FF3399"/>
                </a:solidFill>
              </a:rPr>
              <a:t>(variable: average, type: </a:t>
            </a:r>
            <a:r>
              <a:rPr lang="en-US" dirty="0">
                <a:solidFill>
                  <a:srgbClr val="00B0F0"/>
                </a:solidFill>
              </a:rPr>
              <a:t>double</a:t>
            </a:r>
            <a:r>
              <a:rPr lang="en-US" dirty="0">
                <a:solidFill>
                  <a:srgbClr val="FF3399"/>
                </a:solidFill>
              </a:rPr>
              <a:t>)</a:t>
            </a:r>
          </a:p>
        </p:txBody>
      </p:sp>
      <p:sp>
        <p:nvSpPr>
          <p:cNvPr id="36" name="Rounded Rectangle 35"/>
          <p:cNvSpPr/>
          <p:nvPr/>
        </p:nvSpPr>
        <p:spPr>
          <a:xfrm>
            <a:off x="251520" y="350100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7" name="Rounded Rectangle 36"/>
          <p:cNvSpPr/>
          <p:nvPr/>
        </p:nvSpPr>
        <p:spPr>
          <a:xfrm>
            <a:off x="1634241" y="3429000"/>
            <a:ext cx="7344816" cy="331236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Set a sentinel </a:t>
            </a:r>
            <a:r>
              <a:rPr lang="en-US" dirty="0">
                <a:solidFill>
                  <a:schemeClr val="accent1">
                    <a:lumMod val="50000"/>
                  </a:schemeClr>
                </a:solidFill>
                <a:sym typeface="Wingdings" panose="05000000000000000000" pitchFamily="2" charset="2"/>
              </a:rPr>
              <a:t> </a:t>
            </a:r>
          </a:p>
          <a:p>
            <a:r>
              <a:rPr lang="en-US" dirty="0">
                <a:solidFill>
                  <a:schemeClr val="accent1">
                    <a:lumMod val="50000"/>
                  </a:schemeClr>
                </a:solidFill>
                <a:sym typeface="Wingdings" panose="05000000000000000000" pitchFamily="2" charset="2"/>
              </a:rPr>
              <a:t>	</a:t>
            </a:r>
            <a:r>
              <a:rPr lang="en-US" dirty="0">
                <a:solidFill>
                  <a:srgbClr val="CC0099"/>
                </a:solidFill>
                <a:sym typeface="Wingdings" panose="05000000000000000000" pitchFamily="2" charset="2"/>
              </a:rPr>
              <a:t>Since all numbers are positive, sentinel = -1 (or any </a:t>
            </a:r>
          </a:p>
          <a:p>
            <a:r>
              <a:rPr lang="en-US" dirty="0">
                <a:solidFill>
                  <a:srgbClr val="CC0099"/>
                </a:solidFill>
                <a:sym typeface="Wingdings" panose="05000000000000000000" pitchFamily="2" charset="2"/>
              </a:rPr>
              <a:t>	negative number).</a:t>
            </a:r>
          </a:p>
          <a:p>
            <a:r>
              <a:rPr lang="en-US" dirty="0">
                <a:solidFill>
                  <a:schemeClr val="accent1">
                    <a:lumMod val="50000"/>
                  </a:schemeClr>
                </a:solidFill>
                <a:sym typeface="Wingdings" panose="05000000000000000000" pitchFamily="2" charset="2"/>
              </a:rPr>
              <a:t>Initialize sum = 0</a:t>
            </a:r>
          </a:p>
          <a:p>
            <a:r>
              <a:rPr lang="en-US" dirty="0">
                <a:solidFill>
                  <a:schemeClr val="accent1">
                    <a:lumMod val="50000"/>
                  </a:schemeClr>
                </a:solidFill>
                <a:sym typeface="Wingdings" panose="05000000000000000000" pitchFamily="2" charset="2"/>
              </a:rPr>
              <a:t>Initialize count = 0 </a:t>
            </a:r>
            <a:r>
              <a:rPr lang="en-US" dirty="0">
                <a:solidFill>
                  <a:srgbClr val="CC0099"/>
                </a:solidFill>
                <a:sym typeface="Wingdings" panose="05000000000000000000" pitchFamily="2" charset="2"/>
              </a:rPr>
              <a:t>( to count the number of input values)</a:t>
            </a:r>
          </a:p>
          <a:p>
            <a:r>
              <a:rPr lang="en-US" dirty="0">
                <a:solidFill>
                  <a:schemeClr val="accent1">
                    <a:lumMod val="50000"/>
                  </a:schemeClr>
                </a:solidFill>
                <a:sym typeface="Wingdings" panose="05000000000000000000" pitchFamily="2" charset="2"/>
              </a:rPr>
              <a:t>Accept input from the user.</a:t>
            </a:r>
          </a:p>
          <a:p>
            <a:r>
              <a:rPr lang="en-US" dirty="0">
                <a:solidFill>
                  <a:schemeClr val="accent1">
                    <a:lumMod val="50000"/>
                  </a:schemeClr>
                </a:solidFill>
                <a:sym typeface="Wingdings" panose="05000000000000000000" pitchFamily="2" charset="2"/>
              </a:rPr>
              <a:t>Repeat as long as input is not equal to the sentinel:</a:t>
            </a:r>
          </a:p>
          <a:p>
            <a:r>
              <a:rPr lang="en-US" dirty="0">
                <a:solidFill>
                  <a:schemeClr val="accent1">
                    <a:lumMod val="50000"/>
                  </a:schemeClr>
                </a:solidFill>
                <a:sym typeface="Wingdings" panose="05000000000000000000" pitchFamily="2" charset="2"/>
              </a:rPr>
              <a:t>	sum = sum + </a:t>
            </a:r>
            <a:r>
              <a:rPr lang="en-US" dirty="0" err="1">
                <a:solidFill>
                  <a:schemeClr val="accent1">
                    <a:lumMod val="50000"/>
                  </a:schemeClr>
                </a:solidFill>
                <a:sym typeface="Wingdings" panose="05000000000000000000" pitchFamily="2" charset="2"/>
              </a:rPr>
              <a:t>num</a:t>
            </a:r>
            <a:endParaRPr lang="en-US" dirty="0">
              <a:solidFill>
                <a:schemeClr val="accent1">
                  <a:lumMod val="50000"/>
                </a:schemeClr>
              </a:solidFill>
              <a:sym typeface="Wingdings" panose="05000000000000000000" pitchFamily="2" charset="2"/>
            </a:endParaRPr>
          </a:p>
          <a:p>
            <a:r>
              <a:rPr lang="en-US" dirty="0">
                <a:solidFill>
                  <a:schemeClr val="accent1">
                    <a:lumMod val="50000"/>
                  </a:schemeClr>
                </a:solidFill>
                <a:sym typeface="Wingdings" panose="05000000000000000000" pitchFamily="2" charset="2"/>
              </a:rPr>
              <a:t>	count = count + 1</a:t>
            </a:r>
          </a:p>
          <a:p>
            <a:r>
              <a:rPr lang="en-US" dirty="0">
                <a:solidFill>
                  <a:schemeClr val="accent1">
                    <a:lumMod val="50000"/>
                  </a:schemeClr>
                </a:solidFill>
                <a:sym typeface="Wingdings" panose="05000000000000000000" pitchFamily="2" charset="2"/>
              </a:rPr>
              <a:t>	accept a new value</a:t>
            </a:r>
          </a:p>
          <a:p>
            <a:r>
              <a:rPr lang="en-US" dirty="0">
                <a:solidFill>
                  <a:schemeClr val="accent1">
                    <a:lumMod val="50000"/>
                  </a:schemeClr>
                </a:solidFill>
                <a:sym typeface="Wingdings" panose="05000000000000000000" pitchFamily="2" charset="2"/>
              </a:rPr>
              <a:t>average = sum / count	</a:t>
            </a:r>
            <a:endParaRPr lang="en-US" dirty="0">
              <a:solidFill>
                <a:schemeClr val="accent1">
                  <a:lumMod val="50000"/>
                </a:schemeClr>
              </a:solidFill>
            </a:endParaRPr>
          </a:p>
        </p:txBody>
      </p:sp>
      <p:sp>
        <p:nvSpPr>
          <p:cNvPr id="7" name="Slide Number Placeholder 6"/>
          <p:cNvSpPr>
            <a:spLocks noGrp="1"/>
          </p:cNvSpPr>
          <p:nvPr>
            <p:ph type="sldNum" sz="quarter" idx="12"/>
          </p:nvPr>
        </p:nvSpPr>
        <p:spPr>
          <a:xfrm>
            <a:off x="8532440" y="6237312"/>
            <a:ext cx="365760" cy="365125"/>
          </a:xfrm>
        </p:spPr>
        <p:txBody>
          <a:bodyPr>
            <a:normAutofit fontScale="92500" lnSpcReduction="10000"/>
          </a:bodyPr>
          <a:lstStyle/>
          <a:p>
            <a:fld id="{125A1C68-F048-4C66-8544-2D3BD35A5879}" type="slidenum">
              <a:rPr lang="en-US" smtClean="0"/>
              <a:pPr/>
              <a:t>316</a:t>
            </a:fld>
            <a:endParaRPr lang="en-US" dirty="0"/>
          </a:p>
        </p:txBody>
      </p:sp>
    </p:spTree>
    <p:custDataLst>
      <p:tags r:id="rId1"/>
    </p:custDataLst>
    <p:extLst>
      <p:ext uri="{BB962C8B-B14F-4D97-AF65-F5344CB8AC3E}">
        <p14:creationId xmlns:p14="http://schemas.microsoft.com/office/powerpoint/2010/main" val="396781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4" grpId="0" animBg="1"/>
      <p:bldP spid="25" grpId="0" animBg="1"/>
      <p:bldP spid="26" grpId="0" animBg="1"/>
      <p:bldP spid="27" grpId="0" animBg="1"/>
      <p:bldP spid="36" grpId="0" animBg="1"/>
      <p:bldP spid="37"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1.4 SENTINEL-CONTROLLED LOOP</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79512" y="924391"/>
            <a:ext cx="8784976" cy="5816977"/>
            <a:chOff x="323528" y="1236822"/>
            <a:chExt cx="7848872" cy="5628361"/>
          </a:xfrm>
        </p:grpSpPr>
        <p:sp>
          <p:nvSpPr>
            <p:cNvPr id="16" name="TextBox 15"/>
            <p:cNvSpPr txBox="1"/>
            <p:nvPr/>
          </p:nvSpPr>
          <p:spPr>
            <a:xfrm>
              <a:off x="323528" y="1236822"/>
              <a:ext cx="576064" cy="5628361"/>
            </a:xfrm>
            <a:prstGeom prst="rect">
              <a:avLst/>
            </a:prstGeom>
            <a:noFill/>
          </p:spPr>
          <p:txBody>
            <a:bodyPr wrap="square" rtlCol="0">
              <a:spAutoFit/>
            </a:bodyPr>
            <a:lstStyle/>
            <a:p>
              <a:pPr algn="r"/>
              <a:r>
                <a:rPr lang="en-US" sz="1200" dirty="0">
                  <a:solidFill>
                    <a:srgbClr val="FF0000"/>
                  </a:solidFill>
                </a:rPr>
                <a:t>1</a:t>
              </a:r>
            </a:p>
            <a:p>
              <a:pPr algn="r"/>
              <a:r>
                <a:rPr lang="en-US" sz="1200" dirty="0">
                  <a:solidFill>
                    <a:srgbClr val="FF0000"/>
                  </a:solidFill>
                </a:rPr>
                <a:t>2</a:t>
              </a:r>
            </a:p>
            <a:p>
              <a:pPr algn="r"/>
              <a:r>
                <a:rPr lang="en-US" sz="1200" dirty="0">
                  <a:solidFill>
                    <a:srgbClr val="FF0000"/>
                  </a:solidFill>
                </a:rPr>
                <a:t>3</a:t>
              </a:r>
            </a:p>
            <a:p>
              <a:pPr algn="r"/>
              <a:r>
                <a:rPr lang="en-US" sz="1200" dirty="0">
                  <a:solidFill>
                    <a:srgbClr val="FF0000"/>
                  </a:solidFill>
                </a:rPr>
                <a:t>4</a:t>
              </a:r>
            </a:p>
            <a:p>
              <a:pPr algn="r"/>
              <a:r>
                <a:rPr lang="en-US" sz="1200" dirty="0">
                  <a:solidFill>
                    <a:srgbClr val="FF0000"/>
                  </a:solidFill>
                </a:rPr>
                <a:t>5</a:t>
              </a:r>
            </a:p>
            <a:p>
              <a:pPr algn="r"/>
              <a:r>
                <a:rPr lang="en-US" sz="1200" dirty="0">
                  <a:solidFill>
                    <a:srgbClr val="FF0000"/>
                  </a:solidFill>
                </a:rPr>
                <a:t>6</a:t>
              </a:r>
            </a:p>
            <a:p>
              <a:pPr algn="r"/>
              <a:r>
                <a:rPr lang="en-US" sz="1200" dirty="0">
                  <a:solidFill>
                    <a:srgbClr val="FF0000"/>
                  </a:solidFill>
                </a:rPr>
                <a:t>7</a:t>
              </a:r>
            </a:p>
            <a:p>
              <a:pPr algn="r"/>
              <a:r>
                <a:rPr lang="en-US" sz="1200" dirty="0">
                  <a:solidFill>
                    <a:srgbClr val="FF0000"/>
                  </a:solidFill>
                </a:rPr>
                <a:t>8</a:t>
              </a:r>
            </a:p>
            <a:p>
              <a:pPr algn="r"/>
              <a:r>
                <a:rPr lang="en-US" sz="1200" dirty="0">
                  <a:solidFill>
                    <a:srgbClr val="FF0000"/>
                  </a:solidFill>
                </a:rPr>
                <a:t>9</a:t>
              </a:r>
            </a:p>
            <a:p>
              <a:pPr algn="r"/>
              <a:r>
                <a:rPr lang="en-US" sz="1200" dirty="0">
                  <a:solidFill>
                    <a:srgbClr val="FF0000"/>
                  </a:solidFill>
                </a:rPr>
                <a:t>10</a:t>
              </a:r>
            </a:p>
            <a:p>
              <a:pPr algn="r"/>
              <a:r>
                <a:rPr lang="en-US" sz="1200" dirty="0">
                  <a:solidFill>
                    <a:srgbClr val="FF0000"/>
                  </a:solidFill>
                </a:rPr>
                <a:t>11</a:t>
              </a:r>
            </a:p>
            <a:p>
              <a:pPr algn="r"/>
              <a:r>
                <a:rPr lang="en-US" sz="1200" dirty="0">
                  <a:solidFill>
                    <a:srgbClr val="FF0000"/>
                  </a:solidFill>
                </a:rPr>
                <a:t>12</a:t>
              </a:r>
            </a:p>
            <a:p>
              <a:pPr algn="r"/>
              <a:r>
                <a:rPr lang="en-US" sz="1200" dirty="0">
                  <a:solidFill>
                    <a:srgbClr val="FF0000"/>
                  </a:solidFill>
                </a:rPr>
                <a:t>13</a:t>
              </a:r>
            </a:p>
            <a:p>
              <a:pPr algn="r"/>
              <a:r>
                <a:rPr lang="en-US" sz="1200" dirty="0">
                  <a:solidFill>
                    <a:srgbClr val="FF0000"/>
                  </a:solidFill>
                </a:rPr>
                <a:t>14</a:t>
              </a:r>
            </a:p>
            <a:p>
              <a:pPr algn="r"/>
              <a:r>
                <a:rPr lang="en-US" sz="1200" dirty="0">
                  <a:solidFill>
                    <a:srgbClr val="FF0000"/>
                  </a:solidFill>
                </a:rPr>
                <a:t>15</a:t>
              </a:r>
            </a:p>
            <a:p>
              <a:pPr algn="r"/>
              <a:r>
                <a:rPr lang="en-US" sz="1200" dirty="0">
                  <a:solidFill>
                    <a:srgbClr val="FF0000"/>
                  </a:solidFill>
                </a:rPr>
                <a:t>16</a:t>
              </a:r>
            </a:p>
            <a:p>
              <a:pPr algn="r"/>
              <a:r>
                <a:rPr lang="en-US" sz="1200" dirty="0">
                  <a:solidFill>
                    <a:srgbClr val="FF0000"/>
                  </a:solidFill>
                </a:rPr>
                <a:t>17</a:t>
              </a:r>
            </a:p>
            <a:p>
              <a:pPr algn="r"/>
              <a:r>
                <a:rPr lang="en-US" sz="1200" dirty="0">
                  <a:solidFill>
                    <a:srgbClr val="FF0000"/>
                  </a:solidFill>
                </a:rPr>
                <a:t>18</a:t>
              </a:r>
            </a:p>
            <a:p>
              <a:pPr algn="r"/>
              <a:r>
                <a:rPr lang="en-US" sz="1200" dirty="0">
                  <a:solidFill>
                    <a:srgbClr val="FF0000"/>
                  </a:solidFill>
                </a:rPr>
                <a:t>19</a:t>
              </a:r>
            </a:p>
            <a:p>
              <a:pPr algn="r"/>
              <a:r>
                <a:rPr lang="en-US" sz="1200" dirty="0">
                  <a:solidFill>
                    <a:srgbClr val="FF0000"/>
                  </a:solidFill>
                </a:rPr>
                <a:t>20</a:t>
              </a:r>
            </a:p>
            <a:p>
              <a:pPr algn="r"/>
              <a:r>
                <a:rPr lang="en-US" sz="1200" dirty="0">
                  <a:solidFill>
                    <a:srgbClr val="FF0000"/>
                  </a:solidFill>
                </a:rPr>
                <a:t>21</a:t>
              </a:r>
            </a:p>
            <a:p>
              <a:pPr algn="r"/>
              <a:r>
                <a:rPr lang="en-US" sz="1200" dirty="0">
                  <a:solidFill>
                    <a:srgbClr val="FF0000"/>
                  </a:solidFill>
                </a:rPr>
                <a:t>22</a:t>
              </a:r>
            </a:p>
            <a:p>
              <a:pPr algn="r"/>
              <a:r>
                <a:rPr lang="en-US" sz="1200" dirty="0">
                  <a:solidFill>
                    <a:srgbClr val="FF0000"/>
                  </a:solidFill>
                </a:rPr>
                <a:t>23</a:t>
              </a:r>
            </a:p>
            <a:p>
              <a:pPr algn="r"/>
              <a:r>
                <a:rPr lang="en-US" sz="1200" dirty="0">
                  <a:solidFill>
                    <a:srgbClr val="FF0000"/>
                  </a:solidFill>
                </a:rPr>
                <a:t>24</a:t>
              </a:r>
            </a:p>
            <a:p>
              <a:pPr algn="r"/>
              <a:r>
                <a:rPr lang="en-US" sz="1200" dirty="0">
                  <a:solidFill>
                    <a:srgbClr val="FF0000"/>
                  </a:solidFill>
                </a:rPr>
                <a:t>25</a:t>
              </a:r>
            </a:p>
            <a:p>
              <a:pPr algn="r"/>
              <a:r>
                <a:rPr lang="en-US" sz="1200" dirty="0">
                  <a:solidFill>
                    <a:srgbClr val="FF0000"/>
                  </a:solidFill>
                </a:rPr>
                <a:t>26</a:t>
              </a:r>
            </a:p>
            <a:p>
              <a:pPr algn="r"/>
              <a:r>
                <a:rPr lang="en-US" sz="1200" dirty="0">
                  <a:solidFill>
                    <a:srgbClr val="FF0000"/>
                  </a:solidFill>
                </a:rPr>
                <a:t>27</a:t>
              </a:r>
            </a:p>
            <a:p>
              <a:pPr algn="r"/>
              <a:r>
                <a:rPr lang="en-US" sz="1200" dirty="0">
                  <a:solidFill>
                    <a:srgbClr val="FF0000"/>
                  </a:solidFill>
                </a:rPr>
                <a:t>28</a:t>
              </a:r>
            </a:p>
            <a:p>
              <a:pPr algn="r"/>
              <a:r>
                <a:rPr lang="en-US" sz="1200" dirty="0">
                  <a:solidFill>
                    <a:srgbClr val="FF0000"/>
                  </a:solidFill>
                </a:rPr>
                <a:t>29</a:t>
              </a:r>
            </a:p>
            <a:p>
              <a:pPr algn="r"/>
              <a:r>
                <a:rPr lang="en-US" sz="1200" dirty="0">
                  <a:solidFill>
                    <a:srgbClr val="FF0000"/>
                  </a:solidFill>
                </a:rPr>
                <a:t>30</a:t>
              </a:r>
            </a:p>
            <a:p>
              <a:pPr algn="r"/>
              <a:r>
                <a:rPr lang="en-US" sz="1200" dirty="0">
                  <a:solidFill>
                    <a:srgbClr val="FF0000"/>
                  </a:solidFill>
                </a:rPr>
                <a:t>31</a:t>
              </a:r>
            </a:p>
          </p:txBody>
        </p:sp>
        <p:sp>
          <p:nvSpPr>
            <p:cNvPr id="15" name="TextBox 14"/>
            <p:cNvSpPr txBox="1"/>
            <p:nvPr/>
          </p:nvSpPr>
          <p:spPr>
            <a:xfrm>
              <a:off x="971600" y="1236822"/>
              <a:ext cx="7200800" cy="5628361"/>
            </a:xfrm>
            <a:prstGeom prst="rect">
              <a:avLst/>
            </a:prstGeom>
            <a:solidFill>
              <a:schemeClr val="bg2"/>
            </a:solidFill>
            <a:ln w="28575" cap="rnd" cmpd="thickThin">
              <a:solidFill>
                <a:srgbClr val="0000FF"/>
              </a:solidFill>
            </a:ln>
          </p:spPr>
          <p:txBody>
            <a:bodyPr wrap="square" rtlCol="0">
              <a:spAutoFit/>
            </a:bodyPr>
            <a:lstStyle/>
            <a:p>
              <a:r>
                <a:rPr lang="en-US" sz="1200" dirty="0"/>
                <a:t>// import necessary libraries</a:t>
              </a:r>
            </a:p>
            <a:p>
              <a:r>
                <a:rPr lang="en-US" sz="1200" dirty="0">
                  <a:solidFill>
                    <a:srgbClr val="00B0F0"/>
                  </a:solidFill>
                </a:rPr>
                <a:t>import</a:t>
              </a:r>
              <a:r>
                <a:rPr lang="en-US" sz="1200" dirty="0">
                  <a:solidFill>
                    <a:srgbClr val="0000FF"/>
                  </a:solidFill>
                </a:rPr>
                <a:t> </a:t>
              </a:r>
              <a:r>
                <a:rPr lang="en-US" sz="1200" dirty="0" err="1">
                  <a:solidFill>
                    <a:srgbClr val="0000FF"/>
                  </a:solidFill>
                </a:rPr>
                <a:t>java.util</a:t>
              </a:r>
              <a:r>
                <a:rPr lang="en-US" sz="1200" dirty="0">
                  <a:solidFill>
                    <a:srgbClr val="0000FF"/>
                  </a:solidFill>
                </a:rPr>
                <a:t>.*;		</a:t>
              </a:r>
              <a:endParaRPr lang="en-US" sz="1200" dirty="0">
                <a:solidFill>
                  <a:srgbClr val="00B050"/>
                </a:solidFill>
              </a:endParaRPr>
            </a:p>
            <a:p>
              <a:r>
                <a:rPr lang="en-US" sz="1200" dirty="0">
                  <a:solidFill>
                    <a:srgbClr val="00B0F0"/>
                  </a:solidFill>
                </a:rPr>
                <a:t>public class</a:t>
              </a:r>
              <a:r>
                <a:rPr lang="en-US" sz="1200" dirty="0">
                  <a:solidFill>
                    <a:srgbClr val="0000FF"/>
                  </a:solidFill>
                </a:rPr>
                <a:t> </a:t>
              </a:r>
              <a:r>
                <a:rPr lang="en-US" sz="1200" dirty="0" err="1">
                  <a:solidFill>
                    <a:srgbClr val="0000FF"/>
                  </a:solidFill>
                </a:rPr>
                <a:t>whileSentinel</a:t>
              </a:r>
              <a:endParaRPr lang="en-US" sz="1200" dirty="0">
                <a:solidFill>
                  <a:srgbClr val="0000FF"/>
                </a:solidFill>
              </a:endParaRPr>
            </a:p>
            <a:p>
              <a:r>
                <a:rPr lang="en-US" sz="1200" dirty="0">
                  <a:solidFill>
                    <a:srgbClr val="0000FF"/>
                  </a:solidFill>
                </a:rPr>
                <a:t>{</a:t>
              </a:r>
            </a:p>
            <a:p>
              <a:r>
                <a:rPr lang="en-US" sz="1200" dirty="0">
                  <a:solidFill>
                    <a:srgbClr val="00B0F0"/>
                  </a:solidFill>
                </a:rPr>
                <a:t>   static </a:t>
              </a:r>
              <a:r>
                <a:rPr lang="en-US" sz="1200" dirty="0">
                  <a:solidFill>
                    <a:srgbClr val="0000FF"/>
                  </a:solidFill>
                </a:rPr>
                <a:t>Scanner read = </a:t>
              </a:r>
              <a:r>
                <a:rPr lang="en-US" sz="1200" dirty="0">
                  <a:solidFill>
                    <a:srgbClr val="00B0F0"/>
                  </a:solidFill>
                </a:rPr>
                <a:t>new</a:t>
              </a:r>
              <a:r>
                <a:rPr lang="en-US" sz="1200" dirty="0">
                  <a:solidFill>
                    <a:srgbClr val="0000FF"/>
                  </a:solidFill>
                </a:rPr>
                <a:t> Scanner (System.in);</a:t>
              </a:r>
            </a:p>
            <a:p>
              <a:r>
                <a:rPr lang="en-US" sz="1200" dirty="0">
                  <a:solidFill>
                    <a:srgbClr val="0000FF"/>
                  </a:solidFill>
                </a:rPr>
                <a:t>   </a:t>
              </a:r>
              <a:r>
                <a:rPr lang="en-US" sz="1200" dirty="0">
                  <a:solidFill>
                    <a:srgbClr val="00B0F0"/>
                  </a:solidFill>
                </a:rPr>
                <a:t>static final </a:t>
              </a:r>
              <a:r>
                <a:rPr lang="en-US" sz="1200" dirty="0" err="1">
                  <a:solidFill>
                    <a:srgbClr val="00B0F0"/>
                  </a:solidFill>
                </a:rPr>
                <a:t>int</a:t>
              </a:r>
              <a:r>
                <a:rPr lang="en-US" sz="1200" dirty="0">
                  <a:solidFill>
                    <a:srgbClr val="00B0F0"/>
                  </a:solidFill>
                </a:rPr>
                <a:t> </a:t>
              </a:r>
              <a:r>
                <a:rPr lang="en-US" sz="1200" dirty="0">
                  <a:solidFill>
                    <a:srgbClr val="0000FF"/>
                  </a:solidFill>
                </a:rPr>
                <a:t>SENTINEL = -1;   </a:t>
              </a:r>
              <a:r>
                <a:rPr lang="en-US" sz="1200" dirty="0">
                  <a:solidFill>
                    <a:srgbClr val="00B050"/>
                  </a:solidFill>
                </a:rPr>
                <a:t>//define a sentinel</a:t>
              </a:r>
            </a:p>
            <a:p>
              <a:r>
                <a:rPr lang="en-US" sz="1200" dirty="0">
                  <a:solidFill>
                    <a:srgbClr val="00B0F0"/>
                  </a:solidFill>
                </a:rPr>
                <a:t>   public static void</a:t>
              </a:r>
              <a:r>
                <a:rPr lang="en-US" sz="1200" dirty="0">
                  <a:solidFill>
                    <a:srgbClr val="0000FF"/>
                  </a:solidFill>
                </a:rPr>
                <a:t> main (String[] </a:t>
              </a:r>
              <a:r>
                <a:rPr lang="en-US" sz="1200" dirty="0" err="1">
                  <a:solidFill>
                    <a:srgbClr val="0000FF"/>
                  </a:solidFill>
                </a:rPr>
                <a:t>args</a:t>
              </a:r>
              <a:r>
                <a:rPr lang="en-US" sz="1200" dirty="0">
                  <a:solidFill>
                    <a:srgbClr val="0000FF"/>
                  </a:solidFill>
                </a:rPr>
                <a:t>)</a:t>
              </a:r>
            </a:p>
            <a:p>
              <a:r>
                <a:rPr lang="en-US" sz="1200" dirty="0">
                  <a:solidFill>
                    <a:srgbClr val="0000FF"/>
                  </a:solidFill>
                </a:rPr>
                <a:t>      {</a:t>
              </a:r>
            </a:p>
            <a:p>
              <a:r>
                <a:rPr lang="en-US" sz="1200" dirty="0">
                  <a:solidFill>
                    <a:srgbClr val="0000FF"/>
                  </a:solidFill>
                </a:rPr>
                <a:t>            </a:t>
              </a:r>
              <a:r>
                <a:rPr lang="en-US" sz="1200" dirty="0"/>
                <a:t>// Declaration section: to declare needed variables</a:t>
              </a:r>
            </a:p>
            <a:p>
              <a:r>
                <a:rPr lang="en-US" sz="1200" dirty="0"/>
                <a:t>	</a:t>
              </a:r>
              <a:r>
                <a:rPr lang="en-US" sz="1200" dirty="0" err="1">
                  <a:solidFill>
                    <a:srgbClr val="00B0F0"/>
                  </a:solidFill>
                </a:rPr>
                <a:t>int</a:t>
              </a:r>
              <a:r>
                <a:rPr lang="en-US" sz="1200" dirty="0">
                  <a:solidFill>
                    <a:srgbClr val="0000FF"/>
                  </a:solidFill>
                </a:rPr>
                <a:t> </a:t>
              </a:r>
              <a:r>
                <a:rPr lang="en-US" sz="1200" dirty="0" err="1">
                  <a:solidFill>
                    <a:srgbClr val="0000FF"/>
                  </a:solidFill>
                </a:rPr>
                <a:t>num</a:t>
              </a:r>
              <a:r>
                <a:rPr lang="en-US" sz="1200" dirty="0">
                  <a:solidFill>
                    <a:srgbClr val="0000FF"/>
                  </a:solidFill>
                </a:rPr>
                <a:t>, sum = 0, count = 0;  </a:t>
              </a:r>
              <a:r>
                <a:rPr lang="en-US" sz="1200" dirty="0">
                  <a:solidFill>
                    <a:srgbClr val="00B050"/>
                  </a:solidFill>
                </a:rPr>
                <a:t>//initialize sum and count</a:t>
              </a:r>
            </a:p>
            <a:p>
              <a:r>
                <a:rPr lang="en-US" sz="1200" dirty="0">
                  <a:solidFill>
                    <a:srgbClr val="0000FF"/>
                  </a:solidFill>
                </a:rPr>
                <a:t>	</a:t>
              </a:r>
              <a:r>
                <a:rPr lang="en-US" sz="1200" dirty="0">
                  <a:solidFill>
                    <a:srgbClr val="00B0F0"/>
                  </a:solidFill>
                </a:rPr>
                <a:t>double </a:t>
              </a:r>
              <a:r>
                <a:rPr lang="en-US" sz="1200" dirty="0">
                  <a:solidFill>
                    <a:srgbClr val="0000FF"/>
                  </a:solidFill>
                </a:rPr>
                <a:t>average = 0.0;</a:t>
              </a:r>
            </a:p>
            <a:p>
              <a:r>
                <a:rPr lang="en-US" sz="1200" dirty="0"/>
                <a:t>           // Input section: to enter values of used variables</a:t>
              </a:r>
            </a:p>
            <a:p>
              <a:r>
                <a:rPr lang="en-US" sz="1200" dirty="0"/>
                <a:t>	</a:t>
              </a:r>
              <a:r>
                <a:rPr lang="en-US" sz="1200" dirty="0" err="1">
                  <a:solidFill>
                    <a:srgbClr val="0000FF"/>
                  </a:solidFill>
                </a:rPr>
                <a:t>System.out.printf</a:t>
              </a:r>
              <a:r>
                <a:rPr lang="en-US" sz="1200" dirty="0">
                  <a:solidFill>
                    <a:srgbClr val="0000FF"/>
                  </a:solidFill>
                </a:rPr>
                <a:t> (“Enter number or %d to end input”, SENTINEL);   </a:t>
              </a:r>
              <a:r>
                <a:rPr lang="en-US" sz="1200" dirty="0">
                  <a:solidFill>
                    <a:srgbClr val="00B050"/>
                  </a:solidFill>
                </a:rPr>
                <a:t>//prompt</a:t>
              </a:r>
            </a:p>
            <a:p>
              <a:r>
                <a:rPr lang="en-US" sz="1200" dirty="0">
                  <a:solidFill>
                    <a:srgbClr val="0000FF"/>
                  </a:solidFill>
                </a:rPr>
                <a:t>	</a:t>
              </a:r>
              <a:r>
                <a:rPr lang="en-US" sz="1200" dirty="0" err="1">
                  <a:solidFill>
                    <a:srgbClr val="0000FF"/>
                  </a:solidFill>
                </a:rPr>
                <a:t>num</a:t>
              </a:r>
              <a:r>
                <a:rPr lang="en-US" sz="1200" dirty="0">
                  <a:solidFill>
                    <a:srgbClr val="0000FF"/>
                  </a:solidFill>
                </a:rPr>
                <a:t> = </a:t>
              </a:r>
              <a:r>
                <a:rPr lang="en-US" sz="1200" dirty="0" err="1">
                  <a:solidFill>
                    <a:srgbClr val="0000FF"/>
                  </a:solidFill>
                </a:rPr>
                <a:t>read.</a:t>
              </a:r>
              <a:r>
                <a:rPr lang="en-US" sz="1200" dirty="0" err="1">
                  <a:solidFill>
                    <a:srgbClr val="00B050"/>
                  </a:solidFill>
                </a:rPr>
                <a:t>nextInt</a:t>
              </a:r>
              <a:r>
                <a:rPr lang="en-US" sz="1200" dirty="0">
                  <a:solidFill>
                    <a:srgbClr val="00B050"/>
                  </a:solidFill>
                </a:rPr>
                <a:t>()</a:t>
              </a:r>
              <a:r>
                <a:rPr lang="en-US" sz="1200" dirty="0">
                  <a:solidFill>
                    <a:srgbClr val="0000FF"/>
                  </a:solidFill>
                </a:rPr>
                <a:t>;  </a:t>
              </a:r>
              <a:r>
                <a:rPr lang="en-US" sz="1200" dirty="0">
                  <a:solidFill>
                    <a:srgbClr val="00B050"/>
                  </a:solidFill>
                </a:rPr>
                <a:t> //read once before the loop</a:t>
              </a:r>
            </a:p>
            <a:p>
              <a:r>
                <a:rPr lang="en-US" sz="1200" dirty="0"/>
                <a:t>            // Processing section: processing statements</a:t>
              </a:r>
            </a:p>
            <a:p>
              <a:r>
                <a:rPr lang="en-US" sz="1200" dirty="0">
                  <a:solidFill>
                    <a:srgbClr val="0000FF"/>
                  </a:solidFill>
                </a:rPr>
                <a:t>	</a:t>
              </a:r>
              <a:r>
                <a:rPr lang="en-US" sz="1200" dirty="0">
                  <a:solidFill>
                    <a:srgbClr val="00B0F0"/>
                  </a:solidFill>
                </a:rPr>
                <a:t>while</a:t>
              </a:r>
              <a:r>
                <a:rPr lang="en-US" sz="1200" dirty="0">
                  <a:solidFill>
                    <a:srgbClr val="0000FF"/>
                  </a:solidFill>
                </a:rPr>
                <a:t> (</a:t>
              </a:r>
              <a:r>
                <a:rPr lang="en-US" sz="1200" dirty="0" err="1">
                  <a:solidFill>
                    <a:srgbClr val="0000FF"/>
                  </a:solidFill>
                </a:rPr>
                <a:t>num</a:t>
              </a:r>
              <a:r>
                <a:rPr lang="en-US" sz="1200" dirty="0">
                  <a:solidFill>
                    <a:srgbClr val="0000FF"/>
                  </a:solidFill>
                </a:rPr>
                <a:t> != SENTINEL)   </a:t>
              </a:r>
              <a:r>
                <a:rPr lang="en-US" sz="1200" dirty="0">
                  <a:solidFill>
                    <a:srgbClr val="00B050"/>
                  </a:solidFill>
                </a:rPr>
                <a:t>//Enter the loop if </a:t>
              </a:r>
              <a:r>
                <a:rPr lang="en-US" sz="1200" dirty="0" err="1">
                  <a:solidFill>
                    <a:srgbClr val="00B050"/>
                  </a:solidFill>
                </a:rPr>
                <a:t>num</a:t>
              </a:r>
              <a:r>
                <a:rPr lang="en-US" sz="1200" dirty="0">
                  <a:solidFill>
                    <a:srgbClr val="00B050"/>
                  </a:solidFill>
                </a:rPr>
                <a:t>!=-1</a:t>
              </a:r>
            </a:p>
            <a:p>
              <a:r>
                <a:rPr lang="en-US" sz="1200" dirty="0">
                  <a:solidFill>
                    <a:srgbClr val="0000FF"/>
                  </a:solidFill>
                </a:rPr>
                <a:t>	   {</a:t>
              </a:r>
            </a:p>
            <a:p>
              <a:r>
                <a:rPr lang="en-US" sz="1200" dirty="0">
                  <a:solidFill>
                    <a:srgbClr val="0000FF"/>
                  </a:solidFill>
                </a:rPr>
                <a:t>	    count++;	    </a:t>
              </a:r>
              <a:r>
                <a:rPr lang="en-US" sz="1200" dirty="0">
                  <a:solidFill>
                    <a:srgbClr val="00B050"/>
                  </a:solidFill>
                </a:rPr>
                <a:t>// process then re-read</a:t>
              </a:r>
            </a:p>
            <a:p>
              <a:r>
                <a:rPr lang="en-US" sz="1200" dirty="0">
                  <a:solidFill>
                    <a:srgbClr val="0000FF"/>
                  </a:solidFill>
                </a:rPr>
                <a:t>	    sum = sum + </a:t>
              </a:r>
              <a:r>
                <a:rPr lang="en-US" sz="1200" dirty="0" err="1">
                  <a:solidFill>
                    <a:srgbClr val="0000FF"/>
                  </a:solidFill>
                </a:rPr>
                <a:t>num</a:t>
              </a:r>
              <a:r>
                <a:rPr lang="en-US" sz="1200" dirty="0">
                  <a:solidFill>
                    <a:srgbClr val="0000FF"/>
                  </a:solidFill>
                </a:rPr>
                <a:t>;</a:t>
              </a:r>
            </a:p>
            <a:p>
              <a:r>
                <a:rPr lang="en-US" sz="1200" dirty="0">
                  <a:solidFill>
                    <a:srgbClr val="0000FF"/>
                  </a:solidFill>
                </a:rPr>
                <a:t>	    </a:t>
              </a:r>
              <a:r>
                <a:rPr lang="en-US" sz="1200" dirty="0" err="1">
                  <a:solidFill>
                    <a:srgbClr val="0000FF"/>
                  </a:solidFill>
                </a:rPr>
                <a:t>System.out.printf</a:t>
              </a:r>
              <a:r>
                <a:rPr lang="en-US" sz="1200" dirty="0">
                  <a:solidFill>
                    <a:srgbClr val="0000FF"/>
                  </a:solidFill>
                </a:rPr>
                <a:t> (“Enter next number, or %d to end, SENTINEL); </a:t>
              </a:r>
              <a:r>
                <a:rPr lang="en-US" sz="1200" dirty="0">
                  <a:solidFill>
                    <a:srgbClr val="00B050"/>
                  </a:solidFill>
                </a:rPr>
                <a:t>//prompt</a:t>
              </a:r>
            </a:p>
            <a:p>
              <a:r>
                <a:rPr lang="en-US" sz="1200" dirty="0">
                  <a:solidFill>
                    <a:srgbClr val="0000FF"/>
                  </a:solidFill>
                </a:rPr>
                <a:t>	    </a:t>
              </a:r>
              <a:r>
                <a:rPr lang="en-US" sz="1200" dirty="0" err="1">
                  <a:solidFill>
                    <a:srgbClr val="0000FF"/>
                  </a:solidFill>
                </a:rPr>
                <a:t>num</a:t>
              </a:r>
              <a:r>
                <a:rPr lang="en-US" sz="1200" dirty="0">
                  <a:solidFill>
                    <a:srgbClr val="0000FF"/>
                  </a:solidFill>
                </a:rPr>
                <a:t> = </a:t>
              </a:r>
              <a:r>
                <a:rPr lang="en-US" sz="1200" dirty="0" err="1">
                  <a:solidFill>
                    <a:srgbClr val="0000FF"/>
                  </a:solidFill>
                </a:rPr>
                <a:t>read.</a:t>
              </a:r>
              <a:r>
                <a:rPr lang="en-US" sz="1200" dirty="0" err="1">
                  <a:solidFill>
                    <a:srgbClr val="00B050"/>
                  </a:solidFill>
                </a:rPr>
                <a:t>nextInt</a:t>
              </a:r>
              <a:r>
                <a:rPr lang="en-US" sz="1200" dirty="0">
                  <a:solidFill>
                    <a:srgbClr val="00B050"/>
                  </a:solidFill>
                </a:rPr>
                <a:t>()</a:t>
              </a:r>
              <a:r>
                <a:rPr lang="en-US" sz="1200" dirty="0">
                  <a:solidFill>
                    <a:srgbClr val="0000FF"/>
                  </a:solidFill>
                </a:rPr>
                <a:t>;	</a:t>
              </a:r>
              <a:r>
                <a:rPr lang="en-US" sz="1200" dirty="0">
                  <a:solidFill>
                    <a:srgbClr val="00B050"/>
                  </a:solidFill>
                </a:rPr>
                <a:t>//read next number</a:t>
              </a:r>
            </a:p>
            <a:p>
              <a:r>
                <a:rPr lang="en-US" sz="1200" dirty="0">
                  <a:solidFill>
                    <a:srgbClr val="00B050"/>
                  </a:solidFill>
                </a:rPr>
                <a:t>	   </a:t>
              </a:r>
              <a:r>
                <a:rPr lang="en-US" sz="1200" dirty="0">
                  <a:solidFill>
                    <a:srgbClr val="0000FF"/>
                  </a:solidFill>
                </a:rPr>
                <a:t>} </a:t>
              </a:r>
              <a:r>
                <a:rPr lang="en-US" sz="1200" dirty="0">
                  <a:solidFill>
                    <a:srgbClr val="00B050"/>
                  </a:solidFill>
                </a:rPr>
                <a:t>//end while</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(“End of data input”);</a:t>
              </a:r>
            </a:p>
            <a:p>
              <a:r>
                <a:rPr lang="en-US" sz="1200" dirty="0">
                  <a:solidFill>
                    <a:srgbClr val="0000FF"/>
                  </a:solidFill>
                </a:rPr>
                <a:t>	</a:t>
              </a:r>
              <a:r>
                <a:rPr lang="en-US" sz="1200" dirty="0">
                  <a:solidFill>
                    <a:srgbClr val="00B0F0"/>
                  </a:solidFill>
                </a:rPr>
                <a:t>if</a:t>
              </a:r>
              <a:r>
                <a:rPr lang="en-US" sz="1200" dirty="0">
                  <a:solidFill>
                    <a:srgbClr val="0000FF"/>
                  </a:solidFill>
                </a:rPr>
                <a:t> (count != 0)</a:t>
              </a:r>
            </a:p>
            <a:p>
              <a:r>
                <a:rPr lang="en-US" sz="1200" dirty="0">
                  <a:solidFill>
                    <a:srgbClr val="00B050"/>
                  </a:solidFill>
                </a:rPr>
                <a:t>  	   </a:t>
              </a:r>
              <a:r>
                <a:rPr lang="en-US" sz="1200" dirty="0">
                  <a:solidFill>
                    <a:srgbClr val="0000FF"/>
                  </a:solidFill>
                </a:rPr>
                <a:t>average = (double)(sum)/count;	</a:t>
              </a:r>
              <a:r>
                <a:rPr lang="en-US" sz="1200" dirty="0">
                  <a:solidFill>
                    <a:srgbClr val="00B050"/>
                  </a:solidFill>
                </a:rPr>
                <a:t>//to avoid result truncation</a:t>
              </a:r>
            </a:p>
            <a:p>
              <a:r>
                <a:rPr lang="en-US" sz="1200" dirty="0">
                  <a:solidFill>
                    <a:srgbClr val="0000FF"/>
                  </a:solidFill>
                </a:rPr>
                <a:t>	</a:t>
              </a:r>
              <a:r>
                <a:rPr lang="en-US" sz="1200" dirty="0">
                  <a:solidFill>
                    <a:srgbClr val="00B0F0"/>
                  </a:solidFill>
                </a:rPr>
                <a:t>else</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(“No input”);</a:t>
              </a:r>
            </a:p>
            <a:p>
              <a:r>
                <a:rPr lang="en-US" sz="1200" dirty="0"/>
                <a:t>            // Output section: display program output</a:t>
              </a:r>
            </a:p>
            <a:p>
              <a:r>
                <a:rPr lang="en-US" sz="1200" dirty="0">
                  <a:solidFill>
                    <a:srgbClr val="0000FF"/>
                  </a:solidFill>
                </a:rPr>
                <a:t>	</a:t>
              </a:r>
              <a:r>
                <a:rPr lang="en-US" sz="1200" dirty="0" err="1">
                  <a:solidFill>
                    <a:srgbClr val="0000FF"/>
                  </a:solidFill>
                </a:rPr>
                <a:t>System.out.printf</a:t>
              </a:r>
              <a:r>
                <a:rPr lang="en-US" sz="1200" dirty="0">
                  <a:solidFill>
                    <a:srgbClr val="0000FF"/>
                  </a:solidFill>
                </a:rPr>
                <a:t> (“Sum = %d, Average = %.2f”, sum, average);</a:t>
              </a:r>
            </a:p>
            <a:p>
              <a:r>
                <a:rPr lang="en-US" sz="1200" dirty="0">
                  <a:solidFill>
                    <a:srgbClr val="0000FF"/>
                  </a:solidFill>
                </a:rPr>
                <a:t>      } </a:t>
              </a:r>
              <a:r>
                <a:rPr lang="en-US" sz="1200" dirty="0">
                  <a:solidFill>
                    <a:srgbClr val="00B050"/>
                  </a:solidFill>
                </a:rPr>
                <a:t>// end main</a:t>
              </a:r>
            </a:p>
            <a:p>
              <a:r>
                <a:rPr lang="en-US" sz="1200" dirty="0">
                  <a:solidFill>
                    <a:srgbClr val="0000FF"/>
                  </a:solidFill>
                </a:rPr>
                <a:t>} </a:t>
              </a:r>
              <a:r>
                <a:rPr lang="en-US" sz="1200" dirty="0">
                  <a:solidFill>
                    <a:srgbClr val="00B050"/>
                  </a:solidFill>
                </a:rPr>
                <a:t>// end class</a:t>
              </a:r>
            </a:p>
          </p:txBody>
        </p:sp>
      </p:gr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a:xfrm>
            <a:off x="8532440" y="6237312"/>
            <a:ext cx="365760" cy="365125"/>
          </a:xfrm>
        </p:spPr>
        <p:txBody>
          <a:bodyPr>
            <a:normAutofit fontScale="92500" lnSpcReduction="10000"/>
          </a:bodyPr>
          <a:lstStyle/>
          <a:p>
            <a:fld id="{125A1C68-F048-4C66-8544-2D3BD35A5879}" type="slidenum">
              <a:rPr lang="en-US" smtClean="0"/>
              <a:pPr/>
              <a:t>317</a:t>
            </a:fld>
            <a:endParaRPr lang="en-US" dirty="0"/>
          </a:p>
        </p:txBody>
      </p:sp>
      <p:sp>
        <p:nvSpPr>
          <p:cNvPr id="11" name="Rectangle 10"/>
          <p:cNvSpPr/>
          <p:nvPr/>
        </p:nvSpPr>
        <p:spPr>
          <a:xfrm>
            <a:off x="904876" y="2564904"/>
            <a:ext cx="8059611"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06917" y="3284984"/>
            <a:ext cx="8059611" cy="216024"/>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9592" y="4005064"/>
            <a:ext cx="8059611" cy="43204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06917" y="4581128"/>
            <a:ext cx="8059611" cy="216024"/>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99592" y="5157192"/>
            <a:ext cx="8059611"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Callout 9"/>
          <p:cNvSpPr/>
          <p:nvPr/>
        </p:nvSpPr>
        <p:spPr>
          <a:xfrm>
            <a:off x="6588224" y="5733256"/>
            <a:ext cx="2448272" cy="1008112"/>
          </a:xfrm>
          <a:prstGeom prst="wedgeEllipseCallout">
            <a:avLst>
              <a:gd name="adj1" fmla="val -136578"/>
              <a:gd name="adj2" fmla="val -72629"/>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If no input </a:t>
            </a:r>
            <a:r>
              <a:rPr lang="en-US" dirty="0">
                <a:solidFill>
                  <a:srgbClr val="0000FF"/>
                </a:solidFill>
                <a:sym typeface="Wingdings" panose="05000000000000000000" pitchFamily="2" charset="2"/>
              </a:rPr>
              <a:t> count = 0</a:t>
            </a:r>
            <a:endParaRPr lang="en-US" dirty="0">
              <a:solidFill>
                <a:srgbClr val="00B0F0"/>
              </a:solidFill>
            </a:endParaRPr>
          </a:p>
        </p:txBody>
      </p:sp>
      <p:sp>
        <p:nvSpPr>
          <p:cNvPr id="21" name="Rectangle 20"/>
          <p:cNvSpPr/>
          <p:nvPr/>
        </p:nvSpPr>
        <p:spPr>
          <a:xfrm>
            <a:off x="899592" y="1844824"/>
            <a:ext cx="8059611"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99592" y="3645024"/>
            <a:ext cx="8059611"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1475656" y="4005064"/>
            <a:ext cx="4320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475656" y="4005064"/>
            <a:ext cx="0" cy="8640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75656" y="4869160"/>
            <a:ext cx="4320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29950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outHorizontal)">
                                      <p:cBhvr>
                                        <p:cTn id="44" dur="500"/>
                                        <p:tgtEl>
                                          <p:spTgt spid="24"/>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par>
                                <p:cTn id="49" presetID="22" presetClass="entr" presetSubtype="8"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500" fill="hold"/>
                                        <p:tgtEl>
                                          <p:spTgt spid="10"/>
                                        </p:tgtEl>
                                        <p:attrNameLst>
                                          <p:attrName>ppt_w</p:attrName>
                                        </p:attrNameLst>
                                      </p:cBhvr>
                                      <p:tavLst>
                                        <p:tav tm="0">
                                          <p:val>
                                            <p:fltVal val="0"/>
                                          </p:val>
                                        </p:tav>
                                        <p:tav tm="100000">
                                          <p:val>
                                            <p:strVal val="#ppt_w"/>
                                          </p:val>
                                        </p:tav>
                                      </p:tavLst>
                                    </p:anim>
                                    <p:anim calcmode="lin" valueType="num">
                                      <p:cBhvr>
                                        <p:cTn id="61" dur="500" fill="hold"/>
                                        <p:tgtEl>
                                          <p:spTgt spid="10"/>
                                        </p:tgtEl>
                                        <p:attrNameLst>
                                          <p:attrName>ppt_h</p:attrName>
                                        </p:attrNameLst>
                                      </p:cBhvr>
                                      <p:tavLst>
                                        <p:tav tm="0">
                                          <p:val>
                                            <p:fltVal val="0"/>
                                          </p:val>
                                        </p:tav>
                                        <p:tav tm="100000">
                                          <p:val>
                                            <p:strVal val="#ppt_h"/>
                                          </p:val>
                                        </p:tav>
                                      </p:tavLst>
                                    </p:anim>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12" grpId="0" animBg="1"/>
      <p:bldP spid="13" grpId="0" animBg="1"/>
      <p:bldP spid="19" grpId="0" animBg="1"/>
      <p:bldP spid="20" grpId="0" animBg="1"/>
      <p:bldP spid="10" grpId="0" animBg="1"/>
      <p:bldP spid="21" grpId="0" animBg="1"/>
      <p:bldP spid="22"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FF"/>
                </a:solidFill>
              </a:rPr>
              <a:t>USER INPUT VALIDATION</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2.1 PROGRAMMING HINT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a:xfrm>
            <a:off x="8532440" y="6237312"/>
            <a:ext cx="365760" cy="365125"/>
          </a:xfrm>
        </p:spPr>
        <p:txBody>
          <a:bodyPr>
            <a:normAutofit fontScale="92500" lnSpcReduction="10000"/>
          </a:bodyPr>
          <a:lstStyle/>
          <a:p>
            <a:fld id="{125A1C68-F048-4C66-8544-2D3BD35A5879}" type="slidenum">
              <a:rPr lang="en-US" smtClean="0"/>
              <a:pPr/>
              <a:t>318</a:t>
            </a:fld>
            <a:endParaRPr lang="en-US" dirty="0"/>
          </a:p>
        </p:txBody>
      </p:sp>
      <p:sp>
        <p:nvSpPr>
          <p:cNvPr id="23" name="TextBox 22"/>
          <p:cNvSpPr txBox="1"/>
          <p:nvPr/>
        </p:nvSpPr>
        <p:spPr>
          <a:xfrm>
            <a:off x="107504" y="1268760"/>
            <a:ext cx="8928992"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while </a:t>
            </a:r>
            <a:r>
              <a:rPr lang="en-US" dirty="0">
                <a:latin typeface="Tahoma" panose="020B0604030504040204" pitchFamily="34" charset="0"/>
                <a:ea typeface="Tahoma" panose="020B0604030504040204" pitchFamily="34" charset="0"/>
                <a:cs typeface="Tahoma" panose="020B0604030504040204" pitchFamily="34" charset="0"/>
              </a:rPr>
              <a:t>loop may be used to control user input. It gives the user chances to enter the correct required data.</a:t>
            </a:r>
          </a:p>
        </p:txBody>
      </p:sp>
      <p:sp>
        <p:nvSpPr>
          <p:cNvPr id="24" name="TextBox 23"/>
          <p:cNvSpPr txBox="1"/>
          <p:nvPr/>
        </p:nvSpPr>
        <p:spPr>
          <a:xfrm>
            <a:off x="107504" y="1846565"/>
            <a:ext cx="8928992"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Suppose the program requires a positive integer from the user. The following code illustrates the idea:</a:t>
            </a:r>
          </a:p>
        </p:txBody>
      </p:sp>
      <p:grpSp>
        <p:nvGrpSpPr>
          <p:cNvPr id="25" name="Group 24"/>
          <p:cNvGrpSpPr/>
          <p:nvPr/>
        </p:nvGrpSpPr>
        <p:grpSpPr>
          <a:xfrm>
            <a:off x="179512" y="2570128"/>
            <a:ext cx="8784976" cy="3970318"/>
            <a:chOff x="323528" y="1236822"/>
            <a:chExt cx="7848872" cy="3841578"/>
          </a:xfrm>
        </p:grpSpPr>
        <p:sp>
          <p:nvSpPr>
            <p:cNvPr id="26" name="TextBox 25"/>
            <p:cNvSpPr txBox="1"/>
            <p:nvPr/>
          </p:nvSpPr>
          <p:spPr>
            <a:xfrm>
              <a:off x="323528" y="1236822"/>
              <a:ext cx="576064" cy="3841578"/>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p:txBody>
        </p:sp>
        <p:sp>
          <p:nvSpPr>
            <p:cNvPr id="27" name="TextBox 26"/>
            <p:cNvSpPr txBox="1"/>
            <p:nvPr/>
          </p:nvSpPr>
          <p:spPr>
            <a:xfrm>
              <a:off x="971600" y="1236822"/>
              <a:ext cx="7200800" cy="3841578"/>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endParaRPr lang="en-US" sz="1400" dirty="0">
                <a:solidFill>
                  <a:srgbClr val="00B050"/>
                </a:solidFill>
              </a:endParaRPr>
            </a:p>
            <a:p>
              <a:r>
                <a:rPr lang="en-US" sz="1400" dirty="0">
                  <a:solidFill>
                    <a:srgbClr val="00B0F0"/>
                  </a:solidFill>
                </a:rPr>
                <a:t>public class</a:t>
              </a:r>
              <a:r>
                <a:rPr lang="en-US" sz="1400" dirty="0">
                  <a:solidFill>
                    <a:srgbClr val="0000FF"/>
                  </a:solidFill>
                </a:rPr>
                <a:t> </a:t>
              </a:r>
              <a:r>
                <a:rPr lang="en-US" sz="1400" dirty="0" err="1">
                  <a:solidFill>
                    <a:srgbClr val="0000FF"/>
                  </a:solidFill>
                </a:rPr>
                <a:t>whileSentinel</a:t>
              </a:r>
              <a:endParaRPr lang="en-US" sz="1400" dirty="0">
                <a:solidFill>
                  <a:srgbClr val="0000FF"/>
                </a:solidFill>
              </a:endParaRPr>
            </a:p>
            <a:p>
              <a:r>
                <a:rPr lang="en-US" sz="1400" dirty="0">
                  <a:solidFill>
                    <a:srgbClr val="0000FF"/>
                  </a:solidFill>
                </a:rPr>
                <a:t>{</a:t>
              </a:r>
            </a:p>
            <a:p>
              <a:r>
                <a:rPr lang="en-US" sz="1400" dirty="0">
                  <a:solidFill>
                    <a:srgbClr val="00B0F0"/>
                  </a:solidFill>
                </a:rPr>
                <a:t>   static </a:t>
              </a:r>
              <a:r>
                <a:rPr lang="en-US" sz="1400" dirty="0">
                  <a:solidFill>
                    <a:srgbClr val="0000FF"/>
                  </a:solidFill>
                </a:rPr>
                <a:t>Scanner read = </a:t>
              </a:r>
              <a:r>
                <a:rPr lang="en-US" sz="1400" dirty="0">
                  <a:solidFill>
                    <a:srgbClr val="00B0F0"/>
                  </a:solidFill>
                </a:rPr>
                <a:t>new</a:t>
              </a:r>
              <a:r>
                <a:rPr lang="en-US" sz="1400" dirty="0">
                  <a:solidFill>
                    <a:srgbClr val="0000FF"/>
                  </a:solidFill>
                </a:rPr>
                <a:t> Scanner (System.in);</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err="1">
                  <a:solidFill>
                    <a:srgbClr val="00B0F0"/>
                  </a:solidFill>
                </a:rPr>
                <a:t>int</a:t>
              </a:r>
              <a:r>
                <a:rPr lang="en-US" sz="1400" dirty="0">
                  <a:solidFill>
                    <a:srgbClr val="0000FF"/>
                  </a:solidFill>
                </a:rPr>
                <a:t> </a:t>
              </a:r>
              <a:r>
                <a:rPr lang="en-US" sz="1400" dirty="0" err="1">
                  <a:solidFill>
                    <a:srgbClr val="0000FF"/>
                  </a:solidFill>
                </a:rPr>
                <a:t>num</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number”);</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r>
                <a:rPr lang="en-US" sz="1400" dirty="0">
                  <a:solidFill>
                    <a:srgbClr val="00B050"/>
                  </a:solidFill>
                </a:rPr>
                <a:t>//read </a:t>
              </a:r>
              <a:r>
                <a:rPr lang="en-US" sz="1400" dirty="0" err="1">
                  <a:solidFill>
                    <a:srgbClr val="00B050"/>
                  </a:solidFill>
                </a:rPr>
                <a:t>num</a:t>
              </a:r>
              <a:r>
                <a:rPr lang="en-US" sz="1400" dirty="0">
                  <a:solidFill>
                    <a:srgbClr val="00B050"/>
                  </a:solidFill>
                </a:rPr>
                <a:t> for the first time</a:t>
              </a:r>
            </a:p>
            <a:p>
              <a:r>
                <a:rPr lang="en-US" sz="1400" dirty="0">
                  <a:solidFill>
                    <a:srgbClr val="0000FF"/>
                  </a:solidFill>
                </a:rPr>
                <a:t>         </a:t>
              </a:r>
              <a:r>
                <a:rPr lang="en-US" sz="1400" dirty="0">
                  <a:solidFill>
                    <a:srgbClr val="00B0F0"/>
                  </a:solidFill>
                </a:rPr>
                <a:t>while </a:t>
              </a:r>
              <a:r>
                <a:rPr lang="en-US" sz="1400" dirty="0">
                  <a:solidFill>
                    <a:srgbClr val="0000FF"/>
                  </a:solidFill>
                </a:rPr>
                <a:t>(</a:t>
              </a:r>
              <a:r>
                <a:rPr lang="en-US" sz="1400" dirty="0" err="1">
                  <a:solidFill>
                    <a:srgbClr val="0000FF"/>
                  </a:solidFill>
                </a:rPr>
                <a:t>num</a:t>
              </a:r>
              <a:r>
                <a:rPr lang="en-US" sz="1400" dirty="0">
                  <a:solidFill>
                    <a:srgbClr val="0000FF"/>
                  </a:solidFill>
                </a:rPr>
                <a:t> &lt; 0)	</a:t>
              </a:r>
              <a:r>
                <a:rPr lang="en-US" sz="1400" dirty="0">
                  <a:solidFill>
                    <a:srgbClr val="00B050"/>
                  </a:solidFill>
                </a:rPr>
                <a:t>// if </a:t>
              </a:r>
              <a:r>
                <a:rPr lang="en-US" sz="1400" dirty="0" err="1">
                  <a:solidFill>
                    <a:srgbClr val="00B050"/>
                  </a:solidFill>
                </a:rPr>
                <a:t>num</a:t>
              </a:r>
              <a:r>
                <a:rPr lang="en-US" sz="1400" dirty="0">
                  <a:solidFill>
                    <a:srgbClr val="00B050"/>
                  </a:solidFill>
                </a:rPr>
                <a:t> is negative, the program enters the loop</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(“Invalid input. Try once more”);</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r>
                <a:rPr lang="en-US" sz="1400" dirty="0">
                  <a:solidFill>
                    <a:srgbClr val="00B050"/>
                  </a:solidFill>
                </a:rPr>
                <a:t>//read </a:t>
              </a:r>
              <a:r>
                <a:rPr lang="en-US" sz="1400" dirty="0" err="1">
                  <a:solidFill>
                    <a:srgbClr val="00B050"/>
                  </a:solidFill>
                </a:rPr>
                <a:t>num</a:t>
              </a:r>
              <a:r>
                <a:rPr lang="en-US" sz="1400" dirty="0">
                  <a:solidFill>
                    <a:srgbClr val="00B050"/>
                  </a:solidFill>
                </a:rPr>
                <a:t> again</a:t>
              </a:r>
            </a:p>
            <a:p>
              <a:r>
                <a:rPr lang="en-US" sz="1400" dirty="0">
                  <a:solidFill>
                    <a:srgbClr val="0000FF"/>
                  </a:solidFill>
                </a:rPr>
                <a:t>             } </a:t>
              </a:r>
              <a:r>
                <a:rPr lang="en-US" sz="1400" dirty="0">
                  <a:solidFill>
                    <a:srgbClr val="00B050"/>
                  </a:solidFill>
                </a:rPr>
                <a:t>//end while</a:t>
              </a:r>
            </a:p>
            <a:p>
              <a:r>
                <a:rPr lang="en-US" sz="1400" dirty="0">
                  <a:solidFill>
                    <a:srgbClr val="00B050"/>
                  </a:solidFill>
                </a:rPr>
                <a:t>          //the loop ends when </a:t>
              </a:r>
              <a:r>
                <a:rPr lang="en-US" sz="1400" dirty="0" err="1">
                  <a:solidFill>
                    <a:srgbClr val="00B050"/>
                  </a:solidFill>
                </a:rPr>
                <a:t>num</a:t>
              </a:r>
              <a:r>
                <a:rPr lang="en-US" sz="1400" dirty="0">
                  <a:solidFill>
                    <a:srgbClr val="00B050"/>
                  </a:solidFill>
                </a:rPr>
                <a:t> is &gt;= 0</a:t>
              </a:r>
            </a:p>
            <a:p>
              <a:r>
                <a:rPr lang="en-US" sz="1400" dirty="0">
                  <a:solidFill>
                    <a:srgbClr val="0000FF"/>
                  </a:solidFill>
                </a:rPr>
                <a:t>      } </a:t>
              </a:r>
              <a:r>
                <a:rPr lang="en-US" sz="1400" dirty="0">
                  <a:solidFill>
                    <a:srgbClr val="00B050"/>
                  </a:solidFill>
                </a:rPr>
                <a:t>// end main</a:t>
              </a:r>
            </a:p>
            <a:p>
              <a:r>
                <a:rPr lang="en-US" sz="1400" dirty="0">
                  <a:solidFill>
                    <a:srgbClr val="0000FF"/>
                  </a:solidFill>
                </a:rPr>
                <a:t>} </a:t>
              </a:r>
              <a:r>
                <a:rPr lang="en-US" sz="1400" dirty="0">
                  <a:solidFill>
                    <a:srgbClr val="00B050"/>
                  </a:solidFill>
                </a:rPr>
                <a:t>// end class</a:t>
              </a:r>
            </a:p>
          </p:txBody>
        </p:sp>
      </p:grpSp>
      <p:sp>
        <p:nvSpPr>
          <p:cNvPr id="28" name="Rectangle 27"/>
          <p:cNvSpPr/>
          <p:nvPr/>
        </p:nvSpPr>
        <p:spPr>
          <a:xfrm>
            <a:off x="899592" y="4725144"/>
            <a:ext cx="8059611" cy="108012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Callout 28"/>
          <p:cNvSpPr/>
          <p:nvPr/>
        </p:nvSpPr>
        <p:spPr>
          <a:xfrm>
            <a:off x="6300192" y="2852936"/>
            <a:ext cx="2448272" cy="1296144"/>
          </a:xfrm>
          <a:prstGeom prst="wedgeEllipseCallout">
            <a:avLst>
              <a:gd name="adj1" fmla="val -185021"/>
              <a:gd name="adj2" fmla="val 105786"/>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Forces the user to enter a positive value</a:t>
            </a:r>
            <a:endParaRPr lang="en-US" dirty="0">
              <a:solidFill>
                <a:srgbClr val="00B0F0"/>
              </a:solidFill>
            </a:endParaRPr>
          </a:p>
        </p:txBody>
      </p:sp>
    </p:spTree>
    <p:custDataLst>
      <p:tags r:id="rId1"/>
    </p:custDataLst>
    <p:extLst>
      <p:ext uri="{BB962C8B-B14F-4D97-AF65-F5344CB8AC3E}">
        <p14:creationId xmlns:p14="http://schemas.microsoft.com/office/powerpoint/2010/main" val="1637595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2"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righ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p:bldP spid="28" grpId="0" animBg="1"/>
      <p:bldP spid="29"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FLAG-CONTROLLED LOOP - CODE</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319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Content Placeholder 1"/>
          <p:cNvSpPr>
            <a:spLocks noGrp="1"/>
          </p:cNvSpPr>
          <p:nvPr>
            <p:ph idx="1"/>
          </p:nvPr>
        </p:nvSpPr>
        <p:spPr>
          <a:xfrm>
            <a:off x="457200" y="1481328"/>
            <a:ext cx="8229600" cy="4525963"/>
          </a:xfrm>
        </p:spPr>
        <p:txBody>
          <a:bodyPr/>
          <a:lstStyle/>
          <a:p>
            <a:pPr>
              <a:lnSpc>
                <a:spcPct val="90000"/>
              </a:lnSpc>
            </a:pPr>
            <a:r>
              <a:rPr lang="en-US" sz="2600" dirty="0"/>
              <a:t>General form:</a:t>
            </a:r>
            <a:endParaRPr lang="en-US" sz="1200" dirty="0"/>
          </a:p>
          <a:p>
            <a:pPr lvl="1">
              <a:lnSpc>
                <a:spcPct val="90000"/>
              </a:lnSpc>
              <a:buFont typeface="Wingdings" pitchFamily="2" charset="2"/>
              <a:buNone/>
            </a:pPr>
            <a:r>
              <a:rPr lang="en-US" sz="2000" dirty="0" err="1">
                <a:latin typeface="Courier New" pitchFamily="49" charset="0"/>
                <a:cs typeface="Times New Roman" pitchFamily="18" charset="0"/>
              </a:rPr>
              <a:t>boolean</a:t>
            </a:r>
            <a:r>
              <a:rPr lang="en-US" sz="2000" dirty="0">
                <a:latin typeface="Courier New" pitchFamily="49" charset="0"/>
                <a:cs typeface="Times New Roman" pitchFamily="18" charset="0"/>
              </a:rPr>
              <a:t> found = false</a:t>
            </a:r>
            <a:endParaRPr lang="en-US" sz="2000" dirty="0">
              <a:solidFill>
                <a:srgbClr val="339933"/>
              </a:solidFill>
              <a:latin typeface="Courier New" pitchFamily="49" charset="0"/>
              <a:cs typeface="Times New Roman" pitchFamily="18" charset="0"/>
            </a:endParaRPr>
          </a:p>
          <a:p>
            <a:pPr lvl="1">
              <a:lnSpc>
                <a:spcPct val="90000"/>
              </a:lnSpc>
              <a:buFont typeface="Wingdings" pitchFamily="2" charset="2"/>
              <a:buNone/>
            </a:pPr>
            <a:r>
              <a:rPr lang="en-US" sz="2000" dirty="0">
                <a:latin typeface="Courier New" pitchFamily="49" charset="0"/>
                <a:cs typeface="Times New Roman" pitchFamily="18" charset="0"/>
              </a:rPr>
              <a:t>Loop while (!found)</a:t>
            </a:r>
            <a:endParaRPr lang="en-US" sz="2000" dirty="0">
              <a:solidFill>
                <a:srgbClr val="339933"/>
              </a:solidFill>
              <a:latin typeface="Courier New" pitchFamily="49" charset="0"/>
              <a:cs typeface="Times New Roman" pitchFamily="18" charset="0"/>
            </a:endParaRPr>
          </a:p>
          <a:p>
            <a:pPr lvl="1">
              <a:lnSpc>
                <a:spcPct val="90000"/>
              </a:lnSpc>
              <a:buFont typeface="Wingdings" pitchFamily="2" charset="2"/>
              <a:buNone/>
            </a:pPr>
            <a:r>
              <a:rPr lang="en-US" sz="1600" dirty="0">
                <a:latin typeface="Courier New" pitchFamily="49" charset="0"/>
                <a:cs typeface="Times New Roman" pitchFamily="18" charset="0"/>
              </a:rPr>
              <a:t> 	  .</a:t>
            </a:r>
          </a:p>
          <a:p>
            <a:pPr lvl="1">
              <a:lnSpc>
                <a:spcPct val="90000"/>
              </a:lnSpc>
              <a:buFont typeface="Wingdings" pitchFamily="2" charset="2"/>
              <a:buNone/>
            </a:pPr>
            <a:r>
              <a:rPr lang="en-US" sz="1600" dirty="0">
                <a:latin typeface="Courier New" pitchFamily="49" charset="0"/>
                <a:cs typeface="Times New Roman" pitchFamily="18" charset="0"/>
              </a:rPr>
              <a:t>    .</a:t>
            </a:r>
          </a:p>
          <a:p>
            <a:pPr lvl="1">
              <a:lnSpc>
                <a:spcPct val="90000"/>
              </a:lnSpc>
              <a:buFont typeface="Wingdings" pitchFamily="2" charset="2"/>
              <a:buNone/>
            </a:pPr>
            <a:r>
              <a:rPr lang="en-US" sz="2000" dirty="0">
                <a:latin typeface="Courier New" pitchFamily="49" charset="0"/>
                <a:cs typeface="Times New Roman" pitchFamily="18" charset="0"/>
              </a:rPr>
              <a:t>   if (expression)</a:t>
            </a:r>
          </a:p>
          <a:p>
            <a:pPr lvl="1">
              <a:lnSpc>
                <a:spcPct val="90000"/>
              </a:lnSpc>
              <a:buFont typeface="Wingdings" pitchFamily="2" charset="2"/>
              <a:buNone/>
            </a:pPr>
            <a:r>
              <a:rPr lang="en-US" sz="2000" dirty="0">
                <a:latin typeface="Courier New" pitchFamily="49" charset="0"/>
                <a:cs typeface="Times New Roman" pitchFamily="18" charset="0"/>
              </a:rPr>
              <a:t>       found = true</a:t>
            </a:r>
            <a:endParaRPr lang="en-US" sz="2000" dirty="0">
              <a:solidFill>
                <a:srgbClr val="339933"/>
              </a:solidFill>
              <a:latin typeface="Courier New" pitchFamily="49" charset="0"/>
              <a:cs typeface="Times New Roman" pitchFamily="18" charset="0"/>
            </a:endParaRPr>
          </a:p>
          <a:p>
            <a:pPr lvl="1">
              <a:lnSpc>
                <a:spcPct val="90000"/>
              </a:lnSpc>
              <a:buFont typeface="Wingdings" pitchFamily="2" charset="2"/>
              <a:buNone/>
            </a:pPr>
            <a:r>
              <a:rPr lang="en-US" sz="1600" dirty="0">
                <a:latin typeface="Courier New" pitchFamily="49" charset="0"/>
                <a:cs typeface="Times New Roman" pitchFamily="18" charset="0"/>
              </a:rPr>
              <a:t>    .</a:t>
            </a:r>
          </a:p>
          <a:p>
            <a:pPr lvl="1">
              <a:lnSpc>
                <a:spcPct val="90000"/>
              </a:lnSpc>
              <a:buFont typeface="Wingdings" pitchFamily="2" charset="2"/>
              <a:buNone/>
            </a:pPr>
            <a:r>
              <a:rPr lang="en-US" sz="1600" dirty="0">
                <a:latin typeface="Courier New" pitchFamily="49" charset="0"/>
                <a:cs typeface="Times New Roman" pitchFamily="18" charset="0"/>
              </a:rPr>
              <a:t>    .</a:t>
            </a:r>
          </a:p>
          <a:p>
            <a:pPr lvl="1">
              <a:lnSpc>
                <a:spcPct val="90000"/>
              </a:lnSpc>
              <a:buFont typeface="Wingdings" pitchFamily="2" charset="2"/>
              <a:buNone/>
            </a:pPr>
            <a:r>
              <a:rPr lang="en-US" sz="2000" dirty="0">
                <a:latin typeface="Courier New" pitchFamily="49" charset="0"/>
                <a:cs typeface="Times New Roman" pitchFamily="18" charset="0"/>
              </a:rPr>
              <a:t>End loop</a:t>
            </a:r>
          </a:p>
        </p:txBody>
      </p:sp>
      <p:grpSp>
        <p:nvGrpSpPr>
          <p:cNvPr id="16" name="Group 11"/>
          <p:cNvGrpSpPr>
            <a:grpSpLocks/>
          </p:cNvGrpSpPr>
          <p:nvPr/>
        </p:nvGrpSpPr>
        <p:grpSpPr bwMode="auto">
          <a:xfrm>
            <a:off x="4615656" y="1844824"/>
            <a:ext cx="1941512" cy="369887"/>
            <a:chOff x="4500562" y="3929066"/>
            <a:chExt cx="1941486" cy="369332"/>
          </a:xfrm>
        </p:grpSpPr>
        <p:sp>
          <p:nvSpPr>
            <p:cNvPr id="19" name="TextBox 18"/>
            <p:cNvSpPr txBox="1"/>
            <p:nvPr/>
          </p:nvSpPr>
          <p:spPr>
            <a:xfrm>
              <a:off x="5000617" y="3929066"/>
              <a:ext cx="1441431" cy="369332"/>
            </a:xfrm>
            <a:prstGeom prst="rect">
              <a:avLst/>
            </a:prstGeom>
            <a:noFill/>
          </p:spPr>
          <p:txBody>
            <a:bodyPr wrap="none">
              <a:spAutoFit/>
            </a:bodyPr>
            <a:lstStyle/>
            <a:p>
              <a:pPr>
                <a:defRPr/>
              </a:pPr>
              <a:r>
                <a:rPr lang="en-US" dirty="0">
                  <a:solidFill>
                    <a:schemeClr val="accent3"/>
                  </a:solidFill>
                </a:rPr>
                <a:t>Initialization </a:t>
              </a:r>
            </a:p>
          </p:txBody>
        </p:sp>
        <p:cxnSp>
          <p:nvCxnSpPr>
            <p:cNvPr id="20" name="Straight Arrow Connector 19"/>
            <p:cNvCxnSpPr/>
            <p:nvPr/>
          </p:nvCxnSpPr>
          <p:spPr>
            <a:xfrm rot="10800000">
              <a:off x="4500562" y="4143056"/>
              <a:ext cx="571492" cy="158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grpSp>
        <p:nvGrpSpPr>
          <p:cNvPr id="21" name="Group 12"/>
          <p:cNvGrpSpPr>
            <a:grpSpLocks/>
          </p:cNvGrpSpPr>
          <p:nvPr/>
        </p:nvGrpSpPr>
        <p:grpSpPr bwMode="auto">
          <a:xfrm>
            <a:off x="4615656" y="2204863"/>
            <a:ext cx="1479550" cy="369888"/>
            <a:chOff x="4500563" y="4286256"/>
            <a:chExt cx="1479885" cy="369332"/>
          </a:xfrm>
        </p:grpSpPr>
        <p:sp>
          <p:nvSpPr>
            <p:cNvPr id="22" name="TextBox 21"/>
            <p:cNvSpPr txBox="1"/>
            <p:nvPr/>
          </p:nvSpPr>
          <p:spPr>
            <a:xfrm>
              <a:off x="5000738" y="4286256"/>
              <a:ext cx="979710" cy="369332"/>
            </a:xfrm>
            <a:prstGeom prst="rect">
              <a:avLst/>
            </a:prstGeom>
            <a:noFill/>
          </p:spPr>
          <p:txBody>
            <a:bodyPr wrap="none">
              <a:spAutoFit/>
            </a:bodyPr>
            <a:lstStyle/>
            <a:p>
              <a:pPr>
                <a:defRPr/>
              </a:pPr>
              <a:r>
                <a:rPr lang="en-US" dirty="0">
                  <a:solidFill>
                    <a:schemeClr val="accent3"/>
                  </a:solidFill>
                </a:rPr>
                <a:t>Testing </a:t>
              </a:r>
            </a:p>
          </p:txBody>
        </p:sp>
        <p:cxnSp>
          <p:nvCxnSpPr>
            <p:cNvPr id="23" name="Straight Arrow Connector 22"/>
            <p:cNvCxnSpPr/>
            <p:nvPr/>
          </p:nvCxnSpPr>
          <p:spPr>
            <a:xfrm rot="10800000">
              <a:off x="4500563" y="4498661"/>
              <a:ext cx="571629" cy="158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grpSp>
        <p:nvGrpSpPr>
          <p:cNvPr id="24" name="Group 13"/>
          <p:cNvGrpSpPr>
            <a:grpSpLocks/>
          </p:cNvGrpSpPr>
          <p:nvPr/>
        </p:nvGrpSpPr>
        <p:grpSpPr bwMode="auto">
          <a:xfrm>
            <a:off x="4615656" y="3150815"/>
            <a:ext cx="1671637" cy="369887"/>
            <a:chOff x="4500563" y="5357826"/>
            <a:chExt cx="1672181" cy="369332"/>
          </a:xfrm>
        </p:grpSpPr>
        <p:sp>
          <p:nvSpPr>
            <p:cNvPr id="25" name="TextBox 24"/>
            <p:cNvSpPr txBox="1"/>
            <p:nvPr/>
          </p:nvSpPr>
          <p:spPr>
            <a:xfrm>
              <a:off x="5000788" y="5357826"/>
              <a:ext cx="1171956" cy="369332"/>
            </a:xfrm>
            <a:prstGeom prst="rect">
              <a:avLst/>
            </a:prstGeom>
            <a:noFill/>
          </p:spPr>
          <p:txBody>
            <a:bodyPr wrap="none">
              <a:spAutoFit/>
            </a:bodyPr>
            <a:lstStyle/>
            <a:p>
              <a:pPr>
                <a:defRPr/>
              </a:pPr>
              <a:r>
                <a:rPr lang="en-US" dirty="0">
                  <a:solidFill>
                    <a:schemeClr val="accent3"/>
                  </a:solidFill>
                </a:rPr>
                <a:t>Updating </a:t>
              </a:r>
            </a:p>
          </p:txBody>
        </p:sp>
        <p:cxnSp>
          <p:nvCxnSpPr>
            <p:cNvPr id="26" name="Straight Arrow Connector 25"/>
            <p:cNvCxnSpPr/>
            <p:nvPr/>
          </p:nvCxnSpPr>
          <p:spPr>
            <a:xfrm rot="10800000">
              <a:off x="4500563" y="5570232"/>
              <a:ext cx="571686" cy="158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spTree>
    <p:custDataLst>
      <p:tags r:id="rId1"/>
    </p:custDataLst>
    <p:extLst>
      <p:ext uri="{BB962C8B-B14F-4D97-AF65-F5344CB8AC3E}">
        <p14:creationId xmlns:p14="http://schemas.microsoft.com/office/powerpoint/2010/main" val="2727254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ox(i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ox(in)">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307" name="Rectangle 3"/>
          <p:cNvSpPr>
            <a:spLocks noGrp="1" noChangeArrowheads="1"/>
          </p:cNvSpPr>
          <p:nvPr>
            <p:ph idx="1"/>
          </p:nvPr>
        </p:nvSpPr>
        <p:spPr>
          <a:xfrm>
            <a:off x="323528" y="1412776"/>
            <a:ext cx="8496944" cy="369332"/>
          </a:xfrm>
          <a:ln/>
        </p:spPr>
        <p:txBody>
          <a:bodyPr wrap="square">
            <a:spAutoFit/>
          </a:bodyPr>
          <a:lstStyle/>
          <a:p>
            <a:pPr marL="0" indent="-254000">
              <a:lnSpc>
                <a:spcPct val="90000"/>
              </a:lnSpc>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prints the average of three numbers</a:t>
            </a:r>
            <a:endParaRPr lang="x-none"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p:txBody>
          <a:bodyPr>
            <a:normAutofit/>
          </a:bodyPr>
          <a:lstStyle/>
          <a:p>
            <a:fld id="{125A1C68-F048-4C66-8544-2D3BD35A5879}" type="slidenum">
              <a:rPr lang="en-US" smtClean="0"/>
              <a:pPr/>
              <a:t>32</a:t>
            </a:fld>
            <a:endParaRPr lang="en-US"/>
          </a:p>
        </p:txBody>
      </p:sp>
      <p:sp>
        <p:nvSpPr>
          <p:cNvPr id="3" name="Rectangle 2"/>
          <p:cNvSpPr/>
          <p:nvPr/>
        </p:nvSpPr>
        <p:spPr>
          <a:xfrm>
            <a:off x="251520" y="1916832"/>
            <a:ext cx="8640960" cy="4176464"/>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1. Start the program</a:t>
            </a:r>
          </a:p>
          <a:p>
            <a:pPr marL="185738">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2. Read the first number and save it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num1</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3. Read the second number and save it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num2</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4. Read the third number and save it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num3</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185738">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5. Add the three numbers and save the result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sum</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p>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sym typeface="Wingdings" pitchFamily="2" charset="2"/>
              </a:rPr>
              <a:t>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sum = num1 + num2 + num3</a:t>
            </a:r>
          </a:p>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6. Divide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sum</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by 3 and save the result in the variable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avg</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p>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sym typeface="Wingdings" pitchFamily="2" charset="2"/>
              </a:rPr>
              <a:t>		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rPr>
              <a:t>avg</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rPr>
              <a:t> = sum / 3 </a:t>
            </a:r>
          </a:p>
          <a:p>
            <a:pPr marL="185738">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sym typeface="Wingdings" pitchFamily="2" charset="2"/>
              </a:rPr>
              <a:t>7. Print the result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sym typeface="Wingdings" pitchFamily="2" charset="2"/>
              </a:rPr>
              <a:t>avg</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sym typeface="Wingdings" pitchFamily="2" charset="2"/>
              </a:rPr>
              <a:t>)</a:t>
            </a:r>
          </a:p>
          <a:p>
            <a:pPr marL="185738">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sym typeface="Wingdings" pitchFamily="2" charset="2"/>
            </a:endParaRPr>
          </a:p>
          <a:p>
            <a:pPr marL="1857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sym typeface="Wingdings" pitchFamily="2" charset="2"/>
              </a:rPr>
              <a:t>8. End the program </a:t>
            </a:r>
          </a:p>
        </p:txBody>
      </p:sp>
      <p:sp>
        <p:nvSpPr>
          <p:cNvPr id="10" name="Rectangle 9"/>
          <p:cNvSpPr/>
          <p:nvPr/>
        </p:nvSpPr>
        <p:spPr>
          <a:xfrm>
            <a:off x="395536" y="2492896"/>
            <a:ext cx="7776864" cy="93610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5536" y="3645024"/>
            <a:ext cx="7776864" cy="1224136"/>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95536" y="5013176"/>
            <a:ext cx="7776864" cy="432048"/>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a:t>
            </a:r>
          </a:p>
        </p:txBody>
      </p:sp>
      <p:sp>
        <p:nvSpPr>
          <p:cNvPr id="16"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4.2 Solution Design </a:t>
            </a:r>
            <a:r>
              <a:rPr lang="en-US" sz="4000" b="0" dirty="0">
                <a:solidFill>
                  <a:schemeClr val="accent2"/>
                </a:solidFill>
                <a:latin typeface="Tahoma" charset="0"/>
                <a:cs typeface="Arial" charset="0"/>
              </a:rPr>
              <a:t>– Algorithm</a:t>
            </a:r>
          </a:p>
        </p:txBody>
      </p:sp>
      <p:sp>
        <p:nvSpPr>
          <p:cNvPr id="17" name="Left Arrow 16"/>
          <p:cNvSpPr/>
          <p:nvPr/>
        </p:nvSpPr>
        <p:spPr>
          <a:xfrm>
            <a:off x="7020272" y="2528900"/>
            <a:ext cx="2016224" cy="86409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INPUT</a:t>
            </a:r>
          </a:p>
        </p:txBody>
      </p:sp>
      <p:sp>
        <p:nvSpPr>
          <p:cNvPr id="18" name="Left Arrow 17"/>
          <p:cNvSpPr/>
          <p:nvPr/>
        </p:nvSpPr>
        <p:spPr>
          <a:xfrm>
            <a:off x="7020272" y="3825044"/>
            <a:ext cx="2016224" cy="86409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PROCESSING</a:t>
            </a:r>
          </a:p>
        </p:txBody>
      </p:sp>
      <p:sp>
        <p:nvSpPr>
          <p:cNvPr id="19" name="Left Arrow 18"/>
          <p:cNvSpPr/>
          <p:nvPr/>
        </p:nvSpPr>
        <p:spPr>
          <a:xfrm>
            <a:off x="7020272" y="4797152"/>
            <a:ext cx="2016224" cy="86409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OUTPUT</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6307">
                                            <p:bg/>
                                          </p:spTgt>
                                        </p:tgtEl>
                                        <p:attrNameLst>
                                          <p:attrName>style.visibility</p:attrName>
                                        </p:attrNameLst>
                                      </p:cBhvr>
                                      <p:to>
                                        <p:strVal val="visible"/>
                                      </p:to>
                                    </p:set>
                                    <p:animEffect transition="in" filter="wipe(right)">
                                      <p:cBhvr>
                                        <p:cTn id="10" dur="1000"/>
                                        <p:tgtEl>
                                          <p:spTgt spid="226307">
                                            <p:bg/>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26307">
                                            <p:txEl>
                                              <p:pRg st="0" end="0"/>
                                            </p:txEl>
                                          </p:spTgt>
                                        </p:tgtEl>
                                        <p:attrNameLst>
                                          <p:attrName>style.visibility</p:attrName>
                                        </p:attrNameLst>
                                      </p:cBhvr>
                                      <p:to>
                                        <p:strVal val="visible"/>
                                      </p:to>
                                    </p:set>
                                    <p:animEffect transition="in" filter="wipe(right)">
                                      <p:cBhvr>
                                        <p:cTn id="13" dur="1000"/>
                                        <p:tgtEl>
                                          <p:spTgt spid="22630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bg/>
                                          </p:spTgt>
                                        </p:tgtEl>
                                        <p:attrNameLst>
                                          <p:attrName>style.visibility</p:attrName>
                                        </p:attrNameLst>
                                      </p:cBhvr>
                                      <p:to>
                                        <p:strVal val="visible"/>
                                      </p:to>
                                    </p:set>
                                    <p:animEffect transition="in" filter="fade">
                                      <p:cBhvr>
                                        <p:cTn id="18" dur="1000"/>
                                        <p:tgtEl>
                                          <p:spTgt spid="3">
                                            <p:bg/>
                                          </p:spTgt>
                                        </p:tgtEl>
                                      </p:cBhvr>
                                    </p:animEffect>
                                    <p:anim calcmode="lin" valueType="num">
                                      <p:cBhvr>
                                        <p:cTn id="19" dur="1000" fill="hold"/>
                                        <p:tgtEl>
                                          <p:spTgt spid="3">
                                            <p:bg/>
                                          </p:spTgt>
                                        </p:tgtEl>
                                        <p:attrNameLst>
                                          <p:attrName>ppt_x</p:attrName>
                                        </p:attrNameLst>
                                      </p:cBhvr>
                                      <p:tavLst>
                                        <p:tav tm="0">
                                          <p:val>
                                            <p:strVal val="#ppt_x"/>
                                          </p:val>
                                        </p:tav>
                                        <p:tav tm="100000">
                                          <p:val>
                                            <p:strVal val="#ppt_x"/>
                                          </p:val>
                                        </p:tav>
                                      </p:tavLst>
                                    </p:anim>
                                    <p:anim calcmode="lin" valueType="num">
                                      <p:cBhvr>
                                        <p:cTn id="20" dur="1000" fill="hold"/>
                                        <p:tgtEl>
                                          <p:spTgt spid="3">
                                            <p:bg/>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1000"/>
                                        <p:tgtEl>
                                          <p:spTgt spid="3">
                                            <p:txEl>
                                              <p:pRg st="2" end="2"/>
                                            </p:txEl>
                                          </p:spTgt>
                                        </p:tgtEl>
                                      </p:cBhvr>
                                    </p:animEffect>
                                    <p:anim calcmode="lin" valueType="num">
                                      <p:cBhvr>
                                        <p:cTn id="3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2" presetClass="entr" presetSubtype="0" fill="hold" grpId="0" nodeType="after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4000"/>
                            </p:stCondLst>
                            <p:childTnLst>
                              <p:par>
                                <p:cTn id="65" presetID="42" presetClass="entr" presetSubtype="0" fill="hold" grpId="0" nodeType="after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1000"/>
                                        <p:tgtEl>
                                          <p:spTgt spid="3">
                                            <p:txEl>
                                              <p:pRg st="11" end="11"/>
                                            </p:txEl>
                                          </p:spTgt>
                                        </p:tgtEl>
                                      </p:cBhvr>
                                    </p:animEffect>
                                    <p:anim calcmode="lin" valueType="num">
                                      <p:cBhvr>
                                        <p:cTn id="68"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par>
                          <p:cTn id="70" fill="hold">
                            <p:stCondLst>
                              <p:cond delay="5000"/>
                            </p:stCondLst>
                            <p:childTnLst>
                              <p:par>
                                <p:cTn id="71" presetID="42" presetClass="entr" presetSubtype="0" fill="hold" grpId="0" nodeType="afterEffect">
                                  <p:stCondLst>
                                    <p:cond delay="0"/>
                                  </p:stCondLst>
                                  <p:childTnLst>
                                    <p:set>
                                      <p:cBhvr>
                                        <p:cTn id="72" dur="1" fill="hold">
                                          <p:stCondLst>
                                            <p:cond delay="0"/>
                                          </p:stCondLst>
                                        </p:cTn>
                                        <p:tgtEl>
                                          <p:spTgt spid="3">
                                            <p:txEl>
                                              <p:pRg st="13" end="13"/>
                                            </p:txEl>
                                          </p:spTgt>
                                        </p:tgtEl>
                                        <p:attrNameLst>
                                          <p:attrName>style.visibility</p:attrName>
                                        </p:attrNameLst>
                                      </p:cBhvr>
                                      <p:to>
                                        <p:strVal val="visible"/>
                                      </p:to>
                                    </p:set>
                                    <p:animEffect transition="in" filter="fade">
                                      <p:cBhvr>
                                        <p:cTn id="73" dur="1000"/>
                                        <p:tgtEl>
                                          <p:spTgt spid="3">
                                            <p:txEl>
                                              <p:pRg st="13" end="13"/>
                                            </p:txEl>
                                          </p:spTgt>
                                        </p:tgtEl>
                                      </p:cBhvr>
                                    </p:animEffect>
                                    <p:anim calcmode="lin" valueType="num">
                                      <p:cBhvr>
                                        <p:cTn id="74"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heel(1)">
                                      <p:cBhvr>
                                        <p:cTn id="80" dur="2000"/>
                                        <p:tgtEl>
                                          <p:spTgt spid="10"/>
                                        </p:tgtEl>
                                      </p:cBhvr>
                                    </p:animEffect>
                                  </p:childTnLst>
                                </p:cTn>
                              </p:par>
                            </p:childTnLst>
                          </p:cTn>
                        </p:par>
                        <p:par>
                          <p:cTn id="81" fill="hold">
                            <p:stCondLst>
                              <p:cond delay="2000"/>
                            </p:stCondLst>
                            <p:childTnLst>
                              <p:par>
                                <p:cTn id="82" presetID="2" presetClass="entr" presetSubtype="2"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additive="base">
                                        <p:cTn id="84" dur="500" fill="hold"/>
                                        <p:tgtEl>
                                          <p:spTgt spid="17"/>
                                        </p:tgtEl>
                                        <p:attrNameLst>
                                          <p:attrName>ppt_x</p:attrName>
                                        </p:attrNameLst>
                                      </p:cBhvr>
                                      <p:tavLst>
                                        <p:tav tm="0">
                                          <p:val>
                                            <p:strVal val="1+#ppt_w/2"/>
                                          </p:val>
                                        </p:tav>
                                        <p:tav tm="100000">
                                          <p:val>
                                            <p:strVal val="#ppt_x"/>
                                          </p:val>
                                        </p:tav>
                                      </p:tavLst>
                                    </p:anim>
                                    <p:anim calcmode="lin" valueType="num">
                                      <p:cBhvr additive="base">
                                        <p:cTn id="85" dur="500" fill="hold"/>
                                        <p:tgtEl>
                                          <p:spTgt spid="17"/>
                                        </p:tgtEl>
                                        <p:attrNameLst>
                                          <p:attrName>ppt_y</p:attrName>
                                        </p:attrNameLst>
                                      </p:cBhvr>
                                      <p:tavLst>
                                        <p:tav tm="0">
                                          <p:val>
                                            <p:strVal val="#ppt_y"/>
                                          </p:val>
                                        </p:tav>
                                        <p:tav tm="100000">
                                          <p:val>
                                            <p:strVal val="#ppt_y"/>
                                          </p:val>
                                        </p:tav>
                                      </p:tavLst>
                                    </p:anim>
                                  </p:childTnLst>
                                </p:cTn>
                              </p:par>
                            </p:childTnLst>
                          </p:cTn>
                        </p:par>
                        <p:par>
                          <p:cTn id="86" fill="hold">
                            <p:stCondLst>
                              <p:cond delay="2500"/>
                            </p:stCondLst>
                            <p:childTnLst>
                              <p:par>
                                <p:cTn id="87" presetID="21" presetClass="entr" presetSubtype="1"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heel(1)">
                                      <p:cBhvr>
                                        <p:cTn id="89" dur="2000"/>
                                        <p:tgtEl>
                                          <p:spTgt spid="11"/>
                                        </p:tgtEl>
                                      </p:cBhvr>
                                    </p:animEffect>
                                  </p:childTnLst>
                                </p:cTn>
                              </p:par>
                            </p:childTnLst>
                          </p:cTn>
                        </p:par>
                        <p:par>
                          <p:cTn id="90" fill="hold">
                            <p:stCondLst>
                              <p:cond delay="4500"/>
                            </p:stCondLst>
                            <p:childTnLst>
                              <p:par>
                                <p:cTn id="91" presetID="2" presetClass="entr" presetSubtype="2"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1+#ppt_w/2"/>
                                          </p:val>
                                        </p:tav>
                                        <p:tav tm="100000">
                                          <p:val>
                                            <p:strVal val="#ppt_x"/>
                                          </p:val>
                                        </p:tav>
                                      </p:tavLst>
                                    </p:anim>
                                    <p:anim calcmode="lin" valueType="num">
                                      <p:cBhvr additive="base">
                                        <p:cTn id="94" dur="500" fill="hold"/>
                                        <p:tgtEl>
                                          <p:spTgt spid="18"/>
                                        </p:tgtEl>
                                        <p:attrNameLst>
                                          <p:attrName>ppt_y</p:attrName>
                                        </p:attrNameLst>
                                      </p:cBhvr>
                                      <p:tavLst>
                                        <p:tav tm="0">
                                          <p:val>
                                            <p:strVal val="#ppt_y"/>
                                          </p:val>
                                        </p:tav>
                                        <p:tav tm="100000">
                                          <p:val>
                                            <p:strVal val="#ppt_y"/>
                                          </p:val>
                                        </p:tav>
                                      </p:tavLst>
                                    </p:anim>
                                  </p:childTnLst>
                                </p:cTn>
                              </p:par>
                            </p:childTnLst>
                          </p:cTn>
                        </p:par>
                        <p:par>
                          <p:cTn id="95" fill="hold">
                            <p:stCondLst>
                              <p:cond delay="5000"/>
                            </p:stCondLst>
                            <p:childTnLst>
                              <p:par>
                                <p:cTn id="96" presetID="21" presetClass="entr" presetSubtype="1" fill="hold" grpId="0" nodeType="after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wheel(1)">
                                      <p:cBhvr>
                                        <p:cTn id="98" dur="2000"/>
                                        <p:tgtEl>
                                          <p:spTgt spid="12"/>
                                        </p:tgtEl>
                                      </p:cBhvr>
                                    </p:animEffect>
                                  </p:childTnLst>
                                </p:cTn>
                              </p:par>
                            </p:childTnLst>
                          </p:cTn>
                        </p:par>
                        <p:par>
                          <p:cTn id="99" fill="hold">
                            <p:stCondLst>
                              <p:cond delay="7000"/>
                            </p:stCondLst>
                            <p:childTnLst>
                              <p:par>
                                <p:cTn id="100" presetID="2" presetClass="entr" presetSubtype="2" fill="hold" grpId="0" nodeType="afterEffect">
                                  <p:stCondLst>
                                    <p:cond delay="0"/>
                                  </p:stCondLst>
                                  <p:childTnLst>
                                    <p:set>
                                      <p:cBhvr>
                                        <p:cTn id="101" dur="1" fill="hold">
                                          <p:stCondLst>
                                            <p:cond delay="0"/>
                                          </p:stCondLst>
                                        </p:cTn>
                                        <p:tgtEl>
                                          <p:spTgt spid="19"/>
                                        </p:tgtEl>
                                        <p:attrNameLst>
                                          <p:attrName>style.visibility</p:attrName>
                                        </p:attrNameLst>
                                      </p:cBhvr>
                                      <p:to>
                                        <p:strVal val="visible"/>
                                      </p:to>
                                    </p:set>
                                    <p:anim calcmode="lin" valueType="num">
                                      <p:cBhvr additive="base">
                                        <p:cTn id="102" dur="500" fill="hold"/>
                                        <p:tgtEl>
                                          <p:spTgt spid="19"/>
                                        </p:tgtEl>
                                        <p:attrNameLst>
                                          <p:attrName>ppt_x</p:attrName>
                                        </p:attrNameLst>
                                      </p:cBhvr>
                                      <p:tavLst>
                                        <p:tav tm="0">
                                          <p:val>
                                            <p:strVal val="1+#ppt_w/2"/>
                                          </p:val>
                                        </p:tav>
                                        <p:tav tm="100000">
                                          <p:val>
                                            <p:strVal val="#ppt_x"/>
                                          </p:val>
                                        </p:tav>
                                      </p:tavLst>
                                    </p:anim>
                                    <p:anim calcmode="lin" valueType="num">
                                      <p:cBhvr additive="base">
                                        <p:cTn id="10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7" grpId="0" build="p" animBg="1"/>
      <p:bldP spid="3" grpId="0" uiExpand="1" build="p" animBg="1"/>
      <p:bldP spid="10" grpId="0" animBg="1"/>
      <p:bldP spid="11" grpId="0" animBg="1"/>
      <p:bldP spid="12" grpId="0" animBg="1"/>
      <p:bldP spid="15" grpId="0" animBg="1"/>
      <p:bldP spid="17" grpId="0" animBg="1"/>
      <p:bldP spid="18" grpId="0" animBg="1"/>
      <p:bldP spid="19"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FLAG-CONTROLLED LOOP - PROGRAM</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320</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07504" y="1268760"/>
            <a:ext cx="8928992" cy="1008112"/>
          </a:xfrm>
          <a:prstGeom prst="roundRect">
            <a:avLst>
              <a:gd name="adj" fmla="val 4976"/>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600" dirty="0"/>
              <a:t>Write a program that prompts the user to guess a number between 0 and 100; then displays an appropriate message with each guess. The guess is to be compared with a generated random number. The program also outputs the number of trials at the end.</a:t>
            </a:r>
          </a:p>
          <a:p>
            <a:endParaRPr lang="en-US" sz="1600" dirty="0"/>
          </a:p>
        </p:txBody>
      </p:sp>
      <p:sp>
        <p:nvSpPr>
          <p:cNvPr id="20" name="TextBox 19"/>
          <p:cNvSpPr txBox="1"/>
          <p:nvPr/>
        </p:nvSpPr>
        <p:spPr>
          <a:xfrm>
            <a:off x="107504" y="2276872"/>
            <a:ext cx="8928992"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A random number is generated using the pre-defined method </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random()</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21" name="TextBox 20"/>
          <p:cNvSpPr txBox="1"/>
          <p:nvPr/>
        </p:nvSpPr>
        <p:spPr>
          <a:xfrm>
            <a:off x="107504" y="2564904"/>
            <a:ext cx="8928992"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random()</a:t>
            </a:r>
            <a:r>
              <a:rPr lang="en-US" dirty="0">
                <a:latin typeface="Tahoma" panose="020B0604030504040204" pitchFamily="34" charset="0"/>
                <a:ea typeface="Tahoma" panose="020B0604030504040204" pitchFamily="34" charset="0"/>
                <a:cs typeface="Tahoma" panose="020B0604030504040204" pitchFamily="34" charset="0"/>
              </a:rPr>
              <a:t> belongs to the pre-defined class </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Math</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22" name="TextBox 21"/>
          <p:cNvSpPr txBox="1"/>
          <p:nvPr/>
        </p:nvSpPr>
        <p:spPr>
          <a:xfrm>
            <a:off x="107504" y="2875970"/>
            <a:ext cx="8928992" cy="369332"/>
          </a:xfrm>
          <a:prstGeom prst="rect">
            <a:avLst/>
          </a:prstGeom>
          <a:noFill/>
        </p:spPr>
        <p:txBody>
          <a:bodyPr wrap="square" rtlCol="0">
            <a:spAutoFit/>
          </a:bodyPr>
          <a:lstStyle/>
          <a:p>
            <a:pPr>
              <a:buClr>
                <a:srgbClr val="FF0000"/>
              </a:buClr>
            </a:pPr>
            <a:r>
              <a:rPr lang="en-US" dirty="0">
                <a:latin typeface="Tahoma" panose="020B0604030504040204" pitchFamily="34" charset="0"/>
                <a:ea typeface="Tahoma" panose="020B0604030504040204" pitchFamily="34" charset="0"/>
                <a:cs typeface="Tahoma" panose="020B0604030504040204" pitchFamily="34" charset="0"/>
              </a:rPr>
              <a:t> it is written as </a:t>
            </a:r>
            <a:r>
              <a:rPr lang="en-US" dirty="0" err="1">
                <a:solidFill>
                  <a:srgbClr val="00B050"/>
                </a:solidFill>
                <a:latin typeface="Tahoma" panose="020B0604030504040204" pitchFamily="34" charset="0"/>
                <a:ea typeface="Tahoma" panose="020B0604030504040204" pitchFamily="34" charset="0"/>
                <a:cs typeface="Tahoma" panose="020B0604030504040204" pitchFamily="34" charset="0"/>
              </a:rPr>
              <a:t>Math.random</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16" name="Rounded Rectangle 15"/>
          <p:cNvSpPr/>
          <p:nvPr/>
        </p:nvSpPr>
        <p:spPr>
          <a:xfrm>
            <a:off x="233874" y="343695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9" name="Rounded Rectangle 18"/>
          <p:cNvSpPr/>
          <p:nvPr/>
        </p:nvSpPr>
        <p:spPr>
          <a:xfrm>
            <a:off x="1616595" y="3436950"/>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Guessed number </a:t>
            </a:r>
            <a:r>
              <a:rPr lang="en-US" dirty="0">
                <a:solidFill>
                  <a:srgbClr val="FF3399"/>
                </a:solidFill>
              </a:rPr>
              <a:t>(variable: guess, type: </a:t>
            </a:r>
            <a:r>
              <a:rPr lang="en-US" dirty="0" err="1">
                <a:solidFill>
                  <a:srgbClr val="00B0F0"/>
                </a:solidFill>
              </a:rPr>
              <a:t>int</a:t>
            </a:r>
            <a:r>
              <a:rPr lang="en-US" dirty="0">
                <a:solidFill>
                  <a:srgbClr val="FF3399"/>
                </a:solidFill>
              </a:rPr>
              <a:t>)</a:t>
            </a:r>
          </a:p>
        </p:txBody>
      </p:sp>
      <p:sp>
        <p:nvSpPr>
          <p:cNvPr id="28" name="Rounded Rectangle 27"/>
          <p:cNvSpPr/>
          <p:nvPr/>
        </p:nvSpPr>
        <p:spPr>
          <a:xfrm>
            <a:off x="248443" y="4157030"/>
            <a:ext cx="129614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9" name="Rounded Rectangle 28"/>
          <p:cNvSpPr/>
          <p:nvPr/>
        </p:nvSpPr>
        <p:spPr>
          <a:xfrm>
            <a:off x="1631164" y="4157030"/>
            <a:ext cx="7344816" cy="64807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An appropriate message </a:t>
            </a:r>
          </a:p>
          <a:p>
            <a:r>
              <a:rPr lang="en-US" dirty="0">
                <a:solidFill>
                  <a:schemeClr val="accent1">
                    <a:lumMod val="50000"/>
                  </a:schemeClr>
                </a:solidFill>
              </a:rPr>
              <a:t>Number of trials </a:t>
            </a:r>
            <a:r>
              <a:rPr lang="en-US" dirty="0">
                <a:solidFill>
                  <a:srgbClr val="CC0099"/>
                </a:solidFill>
              </a:rPr>
              <a:t>(variable: trials, type: </a:t>
            </a:r>
            <a:r>
              <a:rPr lang="en-US" dirty="0" err="1">
                <a:solidFill>
                  <a:srgbClr val="00B0F0"/>
                </a:solidFill>
              </a:rPr>
              <a:t>int</a:t>
            </a:r>
            <a:r>
              <a:rPr lang="en-US" dirty="0">
                <a:solidFill>
                  <a:srgbClr val="CC0099"/>
                </a:solidFill>
              </a:rPr>
              <a:t>)</a:t>
            </a:r>
          </a:p>
        </p:txBody>
      </p:sp>
      <p:sp>
        <p:nvSpPr>
          <p:cNvPr id="30" name="Rounded Rectangle 29"/>
          <p:cNvSpPr/>
          <p:nvPr/>
        </p:nvSpPr>
        <p:spPr>
          <a:xfrm>
            <a:off x="248443" y="5021126"/>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p>
        </p:txBody>
      </p:sp>
      <p:sp>
        <p:nvSpPr>
          <p:cNvPr id="31" name="Rounded Rectangle 30"/>
          <p:cNvSpPr/>
          <p:nvPr/>
        </p:nvSpPr>
        <p:spPr>
          <a:xfrm>
            <a:off x="1631164" y="5021126"/>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accent1">
                    <a:lumMod val="50000"/>
                  </a:schemeClr>
                </a:solidFill>
              </a:rPr>
              <a:t>See the algorithm in the next slide.</a:t>
            </a:r>
          </a:p>
        </p:txBody>
      </p:sp>
    </p:spTree>
    <p:custDataLst>
      <p:tags r:id="rId1"/>
    </p:custDataLst>
    <p:extLst>
      <p:ext uri="{BB962C8B-B14F-4D97-AF65-F5344CB8AC3E}">
        <p14:creationId xmlns:p14="http://schemas.microsoft.com/office/powerpoint/2010/main" val="292560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P spid="20" grpId="0"/>
      <p:bldP spid="21" grpId="0"/>
      <p:bldP spid="22" grpId="0"/>
      <p:bldP spid="16" grpId="0" animBg="1"/>
      <p:bldP spid="19" grpId="0" animBg="1"/>
      <p:bldP spid="28" grpId="0" animBg="1"/>
      <p:bldP spid="29" grpId="0" animBg="1"/>
      <p:bldP spid="30" grpId="0" animBg="1"/>
      <p:bldP spid="31"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51520" y="1268760"/>
            <a:ext cx="8712968" cy="5472608"/>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14363" indent="-342900">
              <a:lnSpc>
                <a:spcPct val="90000"/>
              </a:lnSpc>
              <a:buAutoNum type="arabicPeriod"/>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Start the program</a:t>
            </a:r>
          </a:p>
          <a:p>
            <a:pPr marL="271463">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2. Set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trials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to zero.</a:t>
            </a: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3. Set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done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to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4. Generate an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random number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rand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between 0 and 100.</a:t>
            </a: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5. Get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guess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from the user.</a:t>
            </a: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6. Repeat as long as not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done</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6.1 if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guess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&gt;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rand</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6.1.1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message </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“Guess is too large”</a:t>
            </a:r>
          </a:p>
          <a:p>
            <a:pPr marL="271463">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6.1.2 increment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trials</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6.2 if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guess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&lt;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rand</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6.2.1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message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“Guess is too small”</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6.2.2 increment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trials</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6.3 if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guess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rand</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6.3.1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message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“You win!!”</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6.3.2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done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7. Print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trials</a:t>
            </a:r>
          </a:p>
          <a:p>
            <a:pPr marL="271463">
              <a:lnSpc>
                <a:spcPct val="90000"/>
              </a:lnSpc>
            </a:pP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8. End program</a:t>
            </a:r>
          </a:p>
        </p:txBody>
      </p:sp>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FLAG-CONTROLLED LOOP - ALGORITHM</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321</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5878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0">
                                            <p:bg/>
                                          </p:spTgt>
                                        </p:tgtEl>
                                        <p:attrNameLst>
                                          <p:attrName>style.visibility</p:attrName>
                                        </p:attrNameLst>
                                      </p:cBhvr>
                                      <p:to>
                                        <p:strVal val="visible"/>
                                      </p:to>
                                    </p:set>
                                    <p:animEffect transition="in" filter="fade">
                                      <p:cBhvr>
                                        <p:cTn id="10" dur="1000"/>
                                        <p:tgtEl>
                                          <p:spTgt spid="20">
                                            <p:bg/>
                                          </p:spTgt>
                                        </p:tgtEl>
                                      </p:cBhvr>
                                    </p:animEffect>
                                    <p:anim calcmode="lin" valueType="num">
                                      <p:cBhvr>
                                        <p:cTn id="11" dur="1000" fill="hold"/>
                                        <p:tgtEl>
                                          <p:spTgt spid="20">
                                            <p:bg/>
                                          </p:spTgt>
                                        </p:tgtEl>
                                        <p:attrNameLst>
                                          <p:attrName>ppt_x</p:attrName>
                                        </p:attrNameLst>
                                      </p:cBhvr>
                                      <p:tavLst>
                                        <p:tav tm="0">
                                          <p:val>
                                            <p:strVal val="#ppt_x"/>
                                          </p:val>
                                        </p:tav>
                                        <p:tav tm="100000">
                                          <p:val>
                                            <p:strVal val="#ppt_x"/>
                                          </p:val>
                                        </p:tav>
                                      </p:tavLst>
                                    </p:anim>
                                    <p:anim calcmode="lin" valueType="num">
                                      <p:cBhvr>
                                        <p:cTn id="12" dur="1000" fill="hold"/>
                                        <p:tgtEl>
                                          <p:spTgt spid="20">
                                            <p:bg/>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fade">
                                      <p:cBhvr>
                                        <p:cTn id="16" dur="1000"/>
                                        <p:tgtEl>
                                          <p:spTgt spid="20">
                                            <p:txEl>
                                              <p:pRg st="0" end="0"/>
                                            </p:txEl>
                                          </p:spTgt>
                                        </p:tgtEl>
                                      </p:cBhvr>
                                    </p:animEffect>
                                    <p:anim calcmode="lin" valueType="num">
                                      <p:cBhvr>
                                        <p:cTn id="17"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animEffect transition="in" filter="fade">
                                      <p:cBhvr>
                                        <p:cTn id="23" dur="1000"/>
                                        <p:tgtEl>
                                          <p:spTgt spid="20">
                                            <p:txEl>
                                              <p:pRg st="2" end="2"/>
                                            </p:txEl>
                                          </p:spTgt>
                                        </p:tgtEl>
                                      </p:cBhvr>
                                    </p:animEffect>
                                    <p:anim calcmode="lin" valueType="num">
                                      <p:cBhvr>
                                        <p:cTn id="24"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0">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fade">
                                      <p:cBhvr>
                                        <p:cTn id="29" dur="1000"/>
                                        <p:tgtEl>
                                          <p:spTgt spid="20">
                                            <p:txEl>
                                              <p:pRg st="3" end="3"/>
                                            </p:txEl>
                                          </p:spTgt>
                                        </p:tgtEl>
                                      </p:cBhvr>
                                    </p:animEffect>
                                    <p:anim calcmode="lin" valueType="num">
                                      <p:cBhvr>
                                        <p:cTn id="30"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
                                            <p:txEl>
                                              <p:pRg st="4" end="4"/>
                                            </p:txEl>
                                          </p:spTgt>
                                        </p:tgtEl>
                                        <p:attrNameLst>
                                          <p:attrName>style.visibility</p:attrName>
                                        </p:attrNameLst>
                                      </p:cBhvr>
                                      <p:to>
                                        <p:strVal val="visible"/>
                                      </p:to>
                                    </p:set>
                                    <p:animEffect transition="in" filter="fade">
                                      <p:cBhvr>
                                        <p:cTn id="36" dur="1000"/>
                                        <p:tgtEl>
                                          <p:spTgt spid="20">
                                            <p:txEl>
                                              <p:pRg st="4" end="4"/>
                                            </p:txEl>
                                          </p:spTgt>
                                        </p:tgtEl>
                                      </p:cBhvr>
                                    </p:animEffect>
                                    <p:anim calcmode="lin" valueType="num">
                                      <p:cBhvr>
                                        <p:cTn id="37"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0">
                                            <p:txEl>
                                              <p:pRg st="5" end="5"/>
                                            </p:txEl>
                                          </p:spTgt>
                                        </p:tgtEl>
                                        <p:attrNameLst>
                                          <p:attrName>style.visibility</p:attrName>
                                        </p:attrNameLst>
                                      </p:cBhvr>
                                      <p:to>
                                        <p:strVal val="visible"/>
                                      </p:to>
                                    </p:set>
                                    <p:animEffect transition="in" filter="fade">
                                      <p:cBhvr>
                                        <p:cTn id="43" dur="1000"/>
                                        <p:tgtEl>
                                          <p:spTgt spid="20">
                                            <p:txEl>
                                              <p:pRg st="5" end="5"/>
                                            </p:txEl>
                                          </p:spTgt>
                                        </p:tgtEl>
                                      </p:cBhvr>
                                    </p:animEffect>
                                    <p:anim calcmode="lin" valueType="num">
                                      <p:cBhvr>
                                        <p:cTn id="44" dur="1000" fill="hold"/>
                                        <p:tgtEl>
                                          <p:spTgt spid="20">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2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0">
                                            <p:txEl>
                                              <p:pRg st="6" end="6"/>
                                            </p:txEl>
                                          </p:spTgt>
                                        </p:tgtEl>
                                        <p:attrNameLst>
                                          <p:attrName>style.visibility</p:attrName>
                                        </p:attrNameLst>
                                      </p:cBhvr>
                                      <p:to>
                                        <p:strVal val="visible"/>
                                      </p:to>
                                    </p:set>
                                    <p:animEffect transition="in" filter="fade">
                                      <p:cBhvr>
                                        <p:cTn id="50" dur="1000"/>
                                        <p:tgtEl>
                                          <p:spTgt spid="20">
                                            <p:txEl>
                                              <p:pRg st="6" end="6"/>
                                            </p:txEl>
                                          </p:spTgt>
                                        </p:tgtEl>
                                      </p:cBhvr>
                                    </p:animEffect>
                                    <p:anim calcmode="lin" valueType="num">
                                      <p:cBhvr>
                                        <p:cTn id="51" dur="1000" fill="hold"/>
                                        <p:tgtEl>
                                          <p:spTgt spid="20">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2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0">
                                            <p:txEl>
                                              <p:pRg st="7" end="7"/>
                                            </p:txEl>
                                          </p:spTgt>
                                        </p:tgtEl>
                                        <p:attrNameLst>
                                          <p:attrName>style.visibility</p:attrName>
                                        </p:attrNameLst>
                                      </p:cBhvr>
                                      <p:to>
                                        <p:strVal val="visible"/>
                                      </p:to>
                                    </p:set>
                                    <p:animEffect transition="in" filter="fade">
                                      <p:cBhvr>
                                        <p:cTn id="57" dur="1000"/>
                                        <p:tgtEl>
                                          <p:spTgt spid="20">
                                            <p:txEl>
                                              <p:pRg st="7" end="7"/>
                                            </p:txEl>
                                          </p:spTgt>
                                        </p:tgtEl>
                                      </p:cBhvr>
                                    </p:animEffect>
                                    <p:anim calcmode="lin" valueType="num">
                                      <p:cBhvr>
                                        <p:cTn id="58" dur="1000" fill="hold"/>
                                        <p:tgtEl>
                                          <p:spTgt spid="20">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20">
                                            <p:txEl>
                                              <p:pRg st="7" end="7"/>
                                            </p:txEl>
                                          </p:spTgt>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42" presetClass="entr" presetSubtype="0" fill="hold" grpId="0" nodeType="afterEffect">
                                  <p:stCondLst>
                                    <p:cond delay="0"/>
                                  </p:stCondLst>
                                  <p:childTnLst>
                                    <p:set>
                                      <p:cBhvr>
                                        <p:cTn id="62" dur="1" fill="hold">
                                          <p:stCondLst>
                                            <p:cond delay="0"/>
                                          </p:stCondLst>
                                        </p:cTn>
                                        <p:tgtEl>
                                          <p:spTgt spid="20">
                                            <p:txEl>
                                              <p:pRg st="8" end="8"/>
                                            </p:txEl>
                                          </p:spTgt>
                                        </p:tgtEl>
                                        <p:attrNameLst>
                                          <p:attrName>style.visibility</p:attrName>
                                        </p:attrNameLst>
                                      </p:cBhvr>
                                      <p:to>
                                        <p:strVal val="visible"/>
                                      </p:to>
                                    </p:set>
                                    <p:animEffect transition="in" filter="fade">
                                      <p:cBhvr>
                                        <p:cTn id="63" dur="1000"/>
                                        <p:tgtEl>
                                          <p:spTgt spid="20">
                                            <p:txEl>
                                              <p:pRg st="8" end="8"/>
                                            </p:txEl>
                                          </p:spTgt>
                                        </p:tgtEl>
                                      </p:cBhvr>
                                    </p:animEffect>
                                    <p:anim calcmode="lin" valueType="num">
                                      <p:cBhvr>
                                        <p:cTn id="64" dur="1000" fill="hold"/>
                                        <p:tgtEl>
                                          <p:spTgt spid="20">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20">
                                            <p:txEl>
                                              <p:pRg st="8" end="8"/>
                                            </p:txEl>
                                          </p:spTgt>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20">
                                            <p:txEl>
                                              <p:pRg st="9" end="9"/>
                                            </p:txEl>
                                          </p:spTgt>
                                        </p:tgtEl>
                                        <p:attrNameLst>
                                          <p:attrName>style.visibility</p:attrName>
                                        </p:attrNameLst>
                                      </p:cBhvr>
                                      <p:to>
                                        <p:strVal val="visible"/>
                                      </p:to>
                                    </p:set>
                                    <p:animEffect transition="in" filter="fade">
                                      <p:cBhvr>
                                        <p:cTn id="69" dur="1000"/>
                                        <p:tgtEl>
                                          <p:spTgt spid="20">
                                            <p:txEl>
                                              <p:pRg st="9" end="9"/>
                                            </p:txEl>
                                          </p:spTgt>
                                        </p:tgtEl>
                                      </p:cBhvr>
                                    </p:animEffect>
                                    <p:anim calcmode="lin" valueType="num">
                                      <p:cBhvr>
                                        <p:cTn id="70" dur="1000" fill="hold"/>
                                        <p:tgtEl>
                                          <p:spTgt spid="20">
                                            <p:txEl>
                                              <p:pRg st="9" end="9"/>
                                            </p:txEl>
                                          </p:spTgt>
                                        </p:tgtEl>
                                        <p:attrNameLst>
                                          <p:attrName>ppt_x</p:attrName>
                                        </p:attrNameLst>
                                      </p:cBhvr>
                                      <p:tavLst>
                                        <p:tav tm="0">
                                          <p:val>
                                            <p:strVal val="#ppt_x"/>
                                          </p:val>
                                        </p:tav>
                                        <p:tav tm="100000">
                                          <p:val>
                                            <p:strVal val="#ppt_x"/>
                                          </p:val>
                                        </p:tav>
                                      </p:tavLst>
                                    </p:anim>
                                    <p:anim calcmode="lin" valueType="num">
                                      <p:cBhvr>
                                        <p:cTn id="71" dur="1000" fill="hold"/>
                                        <p:tgtEl>
                                          <p:spTgt spid="2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0">
                                            <p:txEl>
                                              <p:pRg st="10" end="10"/>
                                            </p:txEl>
                                          </p:spTgt>
                                        </p:tgtEl>
                                        <p:attrNameLst>
                                          <p:attrName>style.visibility</p:attrName>
                                        </p:attrNameLst>
                                      </p:cBhvr>
                                      <p:to>
                                        <p:strVal val="visible"/>
                                      </p:to>
                                    </p:set>
                                    <p:animEffect transition="in" filter="fade">
                                      <p:cBhvr>
                                        <p:cTn id="76" dur="1000"/>
                                        <p:tgtEl>
                                          <p:spTgt spid="20">
                                            <p:txEl>
                                              <p:pRg st="10" end="10"/>
                                            </p:txEl>
                                          </p:spTgt>
                                        </p:tgtEl>
                                      </p:cBhvr>
                                    </p:animEffect>
                                    <p:anim calcmode="lin" valueType="num">
                                      <p:cBhvr>
                                        <p:cTn id="77" dur="1000" fill="hold"/>
                                        <p:tgtEl>
                                          <p:spTgt spid="20">
                                            <p:txEl>
                                              <p:pRg st="10" end="10"/>
                                            </p:txEl>
                                          </p:spTgt>
                                        </p:tgtEl>
                                        <p:attrNameLst>
                                          <p:attrName>ppt_x</p:attrName>
                                        </p:attrNameLst>
                                      </p:cBhvr>
                                      <p:tavLst>
                                        <p:tav tm="0">
                                          <p:val>
                                            <p:strVal val="#ppt_x"/>
                                          </p:val>
                                        </p:tav>
                                        <p:tav tm="100000">
                                          <p:val>
                                            <p:strVal val="#ppt_x"/>
                                          </p:val>
                                        </p:tav>
                                      </p:tavLst>
                                    </p:anim>
                                    <p:anim calcmode="lin" valueType="num">
                                      <p:cBhvr>
                                        <p:cTn id="78" dur="1000" fill="hold"/>
                                        <p:tgtEl>
                                          <p:spTgt spid="20">
                                            <p:txEl>
                                              <p:pRg st="10" end="10"/>
                                            </p:txEl>
                                          </p:spTgt>
                                        </p:tgtEl>
                                        <p:attrNameLst>
                                          <p:attrName>ppt_y</p:attrName>
                                        </p:attrNameLst>
                                      </p:cBhvr>
                                      <p:tavLst>
                                        <p:tav tm="0">
                                          <p:val>
                                            <p:strVal val="#ppt_y+.1"/>
                                          </p:val>
                                        </p:tav>
                                        <p:tav tm="100000">
                                          <p:val>
                                            <p:strVal val="#ppt_y"/>
                                          </p:val>
                                        </p:tav>
                                      </p:tavLst>
                                    </p:anim>
                                  </p:childTnLst>
                                </p:cTn>
                              </p:par>
                            </p:childTnLst>
                          </p:cTn>
                        </p:par>
                        <p:par>
                          <p:cTn id="79" fill="hold">
                            <p:stCondLst>
                              <p:cond delay="1000"/>
                            </p:stCondLst>
                            <p:childTnLst>
                              <p:par>
                                <p:cTn id="80" presetID="42" presetClass="entr" presetSubtype="0" fill="hold" grpId="0" nodeType="afterEffect">
                                  <p:stCondLst>
                                    <p:cond delay="0"/>
                                  </p:stCondLst>
                                  <p:childTnLst>
                                    <p:set>
                                      <p:cBhvr>
                                        <p:cTn id="81" dur="1" fill="hold">
                                          <p:stCondLst>
                                            <p:cond delay="0"/>
                                          </p:stCondLst>
                                        </p:cTn>
                                        <p:tgtEl>
                                          <p:spTgt spid="20">
                                            <p:txEl>
                                              <p:pRg st="11" end="11"/>
                                            </p:txEl>
                                          </p:spTgt>
                                        </p:tgtEl>
                                        <p:attrNameLst>
                                          <p:attrName>style.visibility</p:attrName>
                                        </p:attrNameLst>
                                      </p:cBhvr>
                                      <p:to>
                                        <p:strVal val="visible"/>
                                      </p:to>
                                    </p:set>
                                    <p:animEffect transition="in" filter="fade">
                                      <p:cBhvr>
                                        <p:cTn id="82" dur="1000"/>
                                        <p:tgtEl>
                                          <p:spTgt spid="20">
                                            <p:txEl>
                                              <p:pRg st="11" end="11"/>
                                            </p:txEl>
                                          </p:spTgt>
                                        </p:tgtEl>
                                      </p:cBhvr>
                                    </p:animEffect>
                                    <p:anim calcmode="lin" valueType="num">
                                      <p:cBhvr>
                                        <p:cTn id="83" dur="1000" fill="hold"/>
                                        <p:tgtEl>
                                          <p:spTgt spid="20">
                                            <p:txEl>
                                              <p:pRg st="11" end="11"/>
                                            </p:txEl>
                                          </p:spTgt>
                                        </p:tgtEl>
                                        <p:attrNameLst>
                                          <p:attrName>ppt_x</p:attrName>
                                        </p:attrNameLst>
                                      </p:cBhvr>
                                      <p:tavLst>
                                        <p:tav tm="0">
                                          <p:val>
                                            <p:strVal val="#ppt_x"/>
                                          </p:val>
                                        </p:tav>
                                        <p:tav tm="100000">
                                          <p:val>
                                            <p:strVal val="#ppt_x"/>
                                          </p:val>
                                        </p:tav>
                                      </p:tavLst>
                                    </p:anim>
                                    <p:anim calcmode="lin" valueType="num">
                                      <p:cBhvr>
                                        <p:cTn id="84" dur="1000" fill="hold"/>
                                        <p:tgtEl>
                                          <p:spTgt spid="20">
                                            <p:txEl>
                                              <p:pRg st="11" end="11"/>
                                            </p:txEl>
                                          </p:spTgt>
                                        </p:tgtEl>
                                        <p:attrNameLst>
                                          <p:attrName>ppt_y</p:attrName>
                                        </p:attrNameLst>
                                      </p:cBhvr>
                                      <p:tavLst>
                                        <p:tav tm="0">
                                          <p:val>
                                            <p:strVal val="#ppt_y+.1"/>
                                          </p:val>
                                        </p:tav>
                                        <p:tav tm="100000">
                                          <p:val>
                                            <p:strVal val="#ppt_y"/>
                                          </p:val>
                                        </p:tav>
                                      </p:tavLst>
                                    </p:anim>
                                  </p:childTnLst>
                                </p:cTn>
                              </p:par>
                            </p:childTnLst>
                          </p:cTn>
                        </p:par>
                        <p:par>
                          <p:cTn id="85" fill="hold">
                            <p:stCondLst>
                              <p:cond delay="2000"/>
                            </p:stCondLst>
                            <p:childTnLst>
                              <p:par>
                                <p:cTn id="86" presetID="42" presetClass="entr" presetSubtype="0" fill="hold" grpId="0" nodeType="afterEffect">
                                  <p:stCondLst>
                                    <p:cond delay="0"/>
                                  </p:stCondLst>
                                  <p:childTnLst>
                                    <p:set>
                                      <p:cBhvr>
                                        <p:cTn id="87" dur="1" fill="hold">
                                          <p:stCondLst>
                                            <p:cond delay="0"/>
                                          </p:stCondLst>
                                        </p:cTn>
                                        <p:tgtEl>
                                          <p:spTgt spid="20">
                                            <p:txEl>
                                              <p:pRg st="12" end="12"/>
                                            </p:txEl>
                                          </p:spTgt>
                                        </p:tgtEl>
                                        <p:attrNameLst>
                                          <p:attrName>style.visibility</p:attrName>
                                        </p:attrNameLst>
                                      </p:cBhvr>
                                      <p:to>
                                        <p:strVal val="visible"/>
                                      </p:to>
                                    </p:set>
                                    <p:animEffect transition="in" filter="fade">
                                      <p:cBhvr>
                                        <p:cTn id="88" dur="1000"/>
                                        <p:tgtEl>
                                          <p:spTgt spid="20">
                                            <p:txEl>
                                              <p:pRg st="12" end="12"/>
                                            </p:txEl>
                                          </p:spTgt>
                                        </p:tgtEl>
                                      </p:cBhvr>
                                    </p:animEffect>
                                    <p:anim calcmode="lin" valueType="num">
                                      <p:cBhvr>
                                        <p:cTn id="89" dur="1000" fill="hold"/>
                                        <p:tgtEl>
                                          <p:spTgt spid="20">
                                            <p:txEl>
                                              <p:pRg st="12" end="12"/>
                                            </p:txEl>
                                          </p:spTgt>
                                        </p:tgtEl>
                                        <p:attrNameLst>
                                          <p:attrName>ppt_x</p:attrName>
                                        </p:attrNameLst>
                                      </p:cBhvr>
                                      <p:tavLst>
                                        <p:tav tm="0">
                                          <p:val>
                                            <p:strVal val="#ppt_x"/>
                                          </p:val>
                                        </p:tav>
                                        <p:tav tm="100000">
                                          <p:val>
                                            <p:strVal val="#ppt_x"/>
                                          </p:val>
                                        </p:tav>
                                      </p:tavLst>
                                    </p:anim>
                                    <p:anim calcmode="lin" valueType="num">
                                      <p:cBhvr>
                                        <p:cTn id="90" dur="1000" fill="hold"/>
                                        <p:tgtEl>
                                          <p:spTgt spid="2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0">
                                            <p:txEl>
                                              <p:pRg st="13" end="13"/>
                                            </p:txEl>
                                          </p:spTgt>
                                        </p:tgtEl>
                                        <p:attrNameLst>
                                          <p:attrName>style.visibility</p:attrName>
                                        </p:attrNameLst>
                                      </p:cBhvr>
                                      <p:to>
                                        <p:strVal val="visible"/>
                                      </p:to>
                                    </p:set>
                                    <p:animEffect transition="in" filter="fade">
                                      <p:cBhvr>
                                        <p:cTn id="95" dur="1000"/>
                                        <p:tgtEl>
                                          <p:spTgt spid="20">
                                            <p:txEl>
                                              <p:pRg st="13" end="13"/>
                                            </p:txEl>
                                          </p:spTgt>
                                        </p:tgtEl>
                                      </p:cBhvr>
                                    </p:animEffect>
                                    <p:anim calcmode="lin" valueType="num">
                                      <p:cBhvr>
                                        <p:cTn id="96" dur="1000" fill="hold"/>
                                        <p:tgtEl>
                                          <p:spTgt spid="20">
                                            <p:txEl>
                                              <p:pRg st="13" end="13"/>
                                            </p:txEl>
                                          </p:spTgt>
                                        </p:tgtEl>
                                        <p:attrNameLst>
                                          <p:attrName>ppt_x</p:attrName>
                                        </p:attrNameLst>
                                      </p:cBhvr>
                                      <p:tavLst>
                                        <p:tav tm="0">
                                          <p:val>
                                            <p:strVal val="#ppt_x"/>
                                          </p:val>
                                        </p:tav>
                                        <p:tav tm="100000">
                                          <p:val>
                                            <p:strVal val="#ppt_x"/>
                                          </p:val>
                                        </p:tav>
                                      </p:tavLst>
                                    </p:anim>
                                    <p:anim calcmode="lin" valueType="num">
                                      <p:cBhvr>
                                        <p:cTn id="97" dur="1000" fill="hold"/>
                                        <p:tgtEl>
                                          <p:spTgt spid="20">
                                            <p:txEl>
                                              <p:pRg st="13" end="13"/>
                                            </p:txEl>
                                          </p:spTgt>
                                        </p:tgtEl>
                                        <p:attrNameLst>
                                          <p:attrName>ppt_y</p:attrName>
                                        </p:attrNameLst>
                                      </p:cBhvr>
                                      <p:tavLst>
                                        <p:tav tm="0">
                                          <p:val>
                                            <p:strVal val="#ppt_y+.1"/>
                                          </p:val>
                                        </p:tav>
                                        <p:tav tm="100000">
                                          <p:val>
                                            <p:strVal val="#ppt_y"/>
                                          </p:val>
                                        </p:tav>
                                      </p:tavLst>
                                    </p:anim>
                                  </p:childTnLst>
                                </p:cTn>
                              </p:par>
                            </p:childTnLst>
                          </p:cTn>
                        </p:par>
                        <p:par>
                          <p:cTn id="98" fill="hold">
                            <p:stCondLst>
                              <p:cond delay="1000"/>
                            </p:stCondLst>
                            <p:childTnLst>
                              <p:par>
                                <p:cTn id="99" presetID="42" presetClass="entr" presetSubtype="0" fill="hold" grpId="0" nodeType="afterEffect">
                                  <p:stCondLst>
                                    <p:cond delay="0"/>
                                  </p:stCondLst>
                                  <p:childTnLst>
                                    <p:set>
                                      <p:cBhvr>
                                        <p:cTn id="100" dur="1" fill="hold">
                                          <p:stCondLst>
                                            <p:cond delay="0"/>
                                          </p:stCondLst>
                                        </p:cTn>
                                        <p:tgtEl>
                                          <p:spTgt spid="20">
                                            <p:txEl>
                                              <p:pRg st="14" end="14"/>
                                            </p:txEl>
                                          </p:spTgt>
                                        </p:tgtEl>
                                        <p:attrNameLst>
                                          <p:attrName>style.visibility</p:attrName>
                                        </p:attrNameLst>
                                      </p:cBhvr>
                                      <p:to>
                                        <p:strVal val="visible"/>
                                      </p:to>
                                    </p:set>
                                    <p:animEffect transition="in" filter="fade">
                                      <p:cBhvr>
                                        <p:cTn id="101" dur="1000"/>
                                        <p:tgtEl>
                                          <p:spTgt spid="20">
                                            <p:txEl>
                                              <p:pRg st="14" end="14"/>
                                            </p:txEl>
                                          </p:spTgt>
                                        </p:tgtEl>
                                      </p:cBhvr>
                                    </p:animEffect>
                                    <p:anim calcmode="lin" valueType="num">
                                      <p:cBhvr>
                                        <p:cTn id="102" dur="1000" fill="hold"/>
                                        <p:tgtEl>
                                          <p:spTgt spid="20">
                                            <p:txEl>
                                              <p:pRg st="14" end="14"/>
                                            </p:txEl>
                                          </p:spTgt>
                                        </p:tgtEl>
                                        <p:attrNameLst>
                                          <p:attrName>ppt_x</p:attrName>
                                        </p:attrNameLst>
                                      </p:cBhvr>
                                      <p:tavLst>
                                        <p:tav tm="0">
                                          <p:val>
                                            <p:strVal val="#ppt_x"/>
                                          </p:val>
                                        </p:tav>
                                        <p:tav tm="100000">
                                          <p:val>
                                            <p:strVal val="#ppt_x"/>
                                          </p:val>
                                        </p:tav>
                                      </p:tavLst>
                                    </p:anim>
                                    <p:anim calcmode="lin" valueType="num">
                                      <p:cBhvr>
                                        <p:cTn id="103" dur="1000" fill="hold"/>
                                        <p:tgtEl>
                                          <p:spTgt spid="20">
                                            <p:txEl>
                                              <p:pRg st="14" end="14"/>
                                            </p:txEl>
                                          </p:spTgt>
                                        </p:tgtEl>
                                        <p:attrNameLst>
                                          <p:attrName>ppt_y</p:attrName>
                                        </p:attrNameLst>
                                      </p:cBhvr>
                                      <p:tavLst>
                                        <p:tav tm="0">
                                          <p:val>
                                            <p:strVal val="#ppt_y+.1"/>
                                          </p:val>
                                        </p:tav>
                                        <p:tav tm="100000">
                                          <p:val>
                                            <p:strVal val="#ppt_y"/>
                                          </p:val>
                                        </p:tav>
                                      </p:tavLst>
                                    </p:anim>
                                  </p:childTnLst>
                                </p:cTn>
                              </p:par>
                            </p:childTnLst>
                          </p:cTn>
                        </p:par>
                        <p:par>
                          <p:cTn id="104" fill="hold">
                            <p:stCondLst>
                              <p:cond delay="2000"/>
                            </p:stCondLst>
                            <p:childTnLst>
                              <p:par>
                                <p:cTn id="105" presetID="42" presetClass="entr" presetSubtype="0" fill="hold" grpId="0" nodeType="afterEffect">
                                  <p:stCondLst>
                                    <p:cond delay="0"/>
                                  </p:stCondLst>
                                  <p:childTnLst>
                                    <p:set>
                                      <p:cBhvr>
                                        <p:cTn id="106" dur="1" fill="hold">
                                          <p:stCondLst>
                                            <p:cond delay="0"/>
                                          </p:stCondLst>
                                        </p:cTn>
                                        <p:tgtEl>
                                          <p:spTgt spid="20">
                                            <p:txEl>
                                              <p:pRg st="15" end="15"/>
                                            </p:txEl>
                                          </p:spTgt>
                                        </p:tgtEl>
                                        <p:attrNameLst>
                                          <p:attrName>style.visibility</p:attrName>
                                        </p:attrNameLst>
                                      </p:cBhvr>
                                      <p:to>
                                        <p:strVal val="visible"/>
                                      </p:to>
                                    </p:set>
                                    <p:animEffect transition="in" filter="fade">
                                      <p:cBhvr>
                                        <p:cTn id="107" dur="1000"/>
                                        <p:tgtEl>
                                          <p:spTgt spid="20">
                                            <p:txEl>
                                              <p:pRg st="15" end="15"/>
                                            </p:txEl>
                                          </p:spTgt>
                                        </p:tgtEl>
                                      </p:cBhvr>
                                    </p:animEffect>
                                    <p:anim calcmode="lin" valueType="num">
                                      <p:cBhvr>
                                        <p:cTn id="108" dur="1000" fill="hold"/>
                                        <p:tgtEl>
                                          <p:spTgt spid="20">
                                            <p:txEl>
                                              <p:pRg st="15" end="15"/>
                                            </p:txEl>
                                          </p:spTgt>
                                        </p:tgtEl>
                                        <p:attrNameLst>
                                          <p:attrName>ppt_x</p:attrName>
                                        </p:attrNameLst>
                                      </p:cBhvr>
                                      <p:tavLst>
                                        <p:tav tm="0">
                                          <p:val>
                                            <p:strVal val="#ppt_x"/>
                                          </p:val>
                                        </p:tav>
                                        <p:tav tm="100000">
                                          <p:val>
                                            <p:strVal val="#ppt_x"/>
                                          </p:val>
                                        </p:tav>
                                      </p:tavLst>
                                    </p:anim>
                                    <p:anim calcmode="lin" valueType="num">
                                      <p:cBhvr>
                                        <p:cTn id="109" dur="1000" fill="hold"/>
                                        <p:tgtEl>
                                          <p:spTgt spid="2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20">
                                            <p:txEl>
                                              <p:pRg st="16" end="16"/>
                                            </p:txEl>
                                          </p:spTgt>
                                        </p:tgtEl>
                                        <p:attrNameLst>
                                          <p:attrName>style.visibility</p:attrName>
                                        </p:attrNameLst>
                                      </p:cBhvr>
                                      <p:to>
                                        <p:strVal val="visible"/>
                                      </p:to>
                                    </p:set>
                                    <p:animEffect transition="in" filter="fade">
                                      <p:cBhvr>
                                        <p:cTn id="114" dur="1000"/>
                                        <p:tgtEl>
                                          <p:spTgt spid="20">
                                            <p:txEl>
                                              <p:pRg st="16" end="16"/>
                                            </p:txEl>
                                          </p:spTgt>
                                        </p:tgtEl>
                                      </p:cBhvr>
                                    </p:animEffect>
                                    <p:anim calcmode="lin" valueType="num">
                                      <p:cBhvr>
                                        <p:cTn id="115" dur="1000" fill="hold"/>
                                        <p:tgtEl>
                                          <p:spTgt spid="20">
                                            <p:txEl>
                                              <p:pRg st="16" end="16"/>
                                            </p:txEl>
                                          </p:spTgt>
                                        </p:tgtEl>
                                        <p:attrNameLst>
                                          <p:attrName>ppt_x</p:attrName>
                                        </p:attrNameLst>
                                      </p:cBhvr>
                                      <p:tavLst>
                                        <p:tav tm="0">
                                          <p:val>
                                            <p:strVal val="#ppt_x"/>
                                          </p:val>
                                        </p:tav>
                                        <p:tav tm="100000">
                                          <p:val>
                                            <p:strVal val="#ppt_x"/>
                                          </p:val>
                                        </p:tav>
                                      </p:tavLst>
                                    </p:anim>
                                    <p:anim calcmode="lin" valueType="num">
                                      <p:cBhvr>
                                        <p:cTn id="116" dur="1000" fill="hold"/>
                                        <p:tgtEl>
                                          <p:spTgt spid="20">
                                            <p:txEl>
                                              <p:pRg st="16" end="16"/>
                                            </p:txEl>
                                          </p:spTgt>
                                        </p:tgtEl>
                                        <p:attrNameLst>
                                          <p:attrName>ppt_y</p:attrName>
                                        </p:attrNameLst>
                                      </p:cBhvr>
                                      <p:tavLst>
                                        <p:tav tm="0">
                                          <p:val>
                                            <p:strVal val="#ppt_y+.1"/>
                                          </p:val>
                                        </p:tav>
                                        <p:tav tm="100000">
                                          <p:val>
                                            <p:strVal val="#ppt_y"/>
                                          </p:val>
                                        </p:tav>
                                      </p:tavLst>
                                    </p:anim>
                                  </p:childTnLst>
                                </p:cTn>
                              </p:par>
                            </p:childTnLst>
                          </p:cTn>
                        </p:par>
                        <p:par>
                          <p:cTn id="117" fill="hold">
                            <p:stCondLst>
                              <p:cond delay="1000"/>
                            </p:stCondLst>
                            <p:childTnLst>
                              <p:par>
                                <p:cTn id="118" presetID="42" presetClass="entr" presetSubtype="0" fill="hold" grpId="0" nodeType="afterEffect">
                                  <p:stCondLst>
                                    <p:cond delay="0"/>
                                  </p:stCondLst>
                                  <p:childTnLst>
                                    <p:set>
                                      <p:cBhvr>
                                        <p:cTn id="119" dur="1" fill="hold">
                                          <p:stCondLst>
                                            <p:cond delay="0"/>
                                          </p:stCondLst>
                                        </p:cTn>
                                        <p:tgtEl>
                                          <p:spTgt spid="20">
                                            <p:txEl>
                                              <p:pRg st="18" end="18"/>
                                            </p:txEl>
                                          </p:spTgt>
                                        </p:tgtEl>
                                        <p:attrNameLst>
                                          <p:attrName>style.visibility</p:attrName>
                                        </p:attrNameLst>
                                      </p:cBhvr>
                                      <p:to>
                                        <p:strVal val="visible"/>
                                      </p:to>
                                    </p:set>
                                    <p:animEffect transition="in" filter="fade">
                                      <p:cBhvr>
                                        <p:cTn id="120" dur="1000"/>
                                        <p:tgtEl>
                                          <p:spTgt spid="20">
                                            <p:txEl>
                                              <p:pRg st="18" end="18"/>
                                            </p:txEl>
                                          </p:spTgt>
                                        </p:tgtEl>
                                      </p:cBhvr>
                                    </p:animEffect>
                                    <p:anim calcmode="lin" valueType="num">
                                      <p:cBhvr>
                                        <p:cTn id="121" dur="1000" fill="hold"/>
                                        <p:tgtEl>
                                          <p:spTgt spid="20">
                                            <p:txEl>
                                              <p:pRg st="18" end="18"/>
                                            </p:txEl>
                                          </p:spTgt>
                                        </p:tgtEl>
                                        <p:attrNameLst>
                                          <p:attrName>ppt_x</p:attrName>
                                        </p:attrNameLst>
                                      </p:cBhvr>
                                      <p:tavLst>
                                        <p:tav tm="0">
                                          <p:val>
                                            <p:strVal val="#ppt_x"/>
                                          </p:val>
                                        </p:tav>
                                        <p:tav tm="100000">
                                          <p:val>
                                            <p:strVal val="#ppt_x"/>
                                          </p:val>
                                        </p:tav>
                                      </p:tavLst>
                                    </p:anim>
                                    <p:anim calcmode="lin" valueType="num">
                                      <p:cBhvr>
                                        <p:cTn id="122" dur="1000" fill="hold"/>
                                        <p:tgtEl>
                                          <p:spTgt spid="20">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animBg="1"/>
      <p:bldP spid="17"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FLAG-CONTROLLED LOOP - CODE</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48096" y="1412776"/>
            <a:ext cx="8784976" cy="2677656"/>
            <a:chOff x="323528" y="1236822"/>
            <a:chExt cx="7848872" cy="2590833"/>
          </a:xfrm>
        </p:grpSpPr>
        <p:sp>
          <p:nvSpPr>
            <p:cNvPr id="10" name="TextBox 9"/>
            <p:cNvSpPr txBox="1"/>
            <p:nvPr/>
          </p:nvSpPr>
          <p:spPr>
            <a:xfrm>
              <a:off x="323528" y="1236822"/>
              <a:ext cx="576064" cy="2590833"/>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p:txBody>
        </p:sp>
        <p:sp>
          <p:nvSpPr>
            <p:cNvPr id="11" name="TextBox 10"/>
            <p:cNvSpPr txBox="1"/>
            <p:nvPr/>
          </p:nvSpPr>
          <p:spPr>
            <a:xfrm>
              <a:off x="971600" y="1236822"/>
              <a:ext cx="7200800" cy="2590833"/>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endParaRPr lang="en-US" sz="1400" dirty="0">
                <a:solidFill>
                  <a:srgbClr val="00B050"/>
                </a:solidFill>
              </a:endParaRPr>
            </a:p>
            <a:p>
              <a:r>
                <a:rPr lang="en-US" sz="1400" dirty="0">
                  <a:solidFill>
                    <a:srgbClr val="00B0F0"/>
                  </a:solidFill>
                </a:rPr>
                <a:t>public class</a:t>
              </a:r>
              <a:r>
                <a:rPr lang="en-US" sz="1400" dirty="0">
                  <a:solidFill>
                    <a:srgbClr val="0000FF"/>
                  </a:solidFill>
                </a:rPr>
                <a:t> </a:t>
              </a:r>
              <a:r>
                <a:rPr lang="en-US" sz="1400" dirty="0" err="1">
                  <a:solidFill>
                    <a:srgbClr val="0000FF"/>
                  </a:solidFill>
                </a:rPr>
                <a:t>guessGame</a:t>
              </a:r>
              <a:endParaRPr lang="en-US" sz="1400" dirty="0">
                <a:solidFill>
                  <a:srgbClr val="0000FF"/>
                </a:solidFill>
              </a:endParaRPr>
            </a:p>
            <a:p>
              <a:r>
                <a:rPr lang="en-US" sz="1400" dirty="0">
                  <a:solidFill>
                    <a:srgbClr val="0000FF"/>
                  </a:solidFill>
                </a:rPr>
                <a:t>{</a:t>
              </a:r>
            </a:p>
            <a:p>
              <a:r>
                <a:rPr lang="en-US" sz="1400" dirty="0">
                  <a:solidFill>
                    <a:srgbClr val="00B0F0"/>
                  </a:solidFill>
                </a:rPr>
                <a:t>   static </a:t>
              </a:r>
              <a:r>
                <a:rPr lang="en-US" sz="1400" dirty="0">
                  <a:solidFill>
                    <a:srgbClr val="0000FF"/>
                  </a:solidFill>
                </a:rPr>
                <a:t>Scanner read = </a:t>
              </a:r>
              <a:r>
                <a:rPr lang="en-US" sz="1400" dirty="0">
                  <a:solidFill>
                    <a:srgbClr val="00B0F0"/>
                  </a:solidFill>
                </a:rPr>
                <a:t>new</a:t>
              </a:r>
              <a:r>
                <a:rPr lang="en-US" sz="1400" dirty="0">
                  <a:solidFill>
                    <a:srgbClr val="0000FF"/>
                  </a:solidFill>
                </a:rPr>
                <a:t> Scanner (System.in);</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t>// Declaration section: to declare needed variables</a:t>
              </a:r>
            </a:p>
            <a:p>
              <a:r>
                <a:rPr lang="en-US" sz="1400" dirty="0"/>
                <a:t>	</a:t>
              </a:r>
              <a:r>
                <a:rPr lang="en-US" sz="1400" dirty="0" err="1">
                  <a:solidFill>
                    <a:srgbClr val="00B0F0"/>
                  </a:solidFill>
                </a:rPr>
                <a:t>int</a:t>
              </a:r>
              <a:r>
                <a:rPr lang="en-US" sz="1400" dirty="0">
                  <a:solidFill>
                    <a:srgbClr val="0000FF"/>
                  </a:solidFill>
                </a:rPr>
                <a:t> rand, guess, trials = 0;  </a:t>
              </a:r>
              <a:r>
                <a:rPr lang="en-US" sz="1400" dirty="0">
                  <a:solidFill>
                    <a:srgbClr val="00B050"/>
                  </a:solidFill>
                </a:rPr>
                <a:t>//initialize trials</a:t>
              </a:r>
            </a:p>
            <a:p>
              <a:r>
                <a:rPr lang="en-US" sz="1400" dirty="0">
                  <a:solidFill>
                    <a:srgbClr val="0000FF"/>
                  </a:solidFill>
                </a:rPr>
                <a:t>	</a:t>
              </a:r>
              <a:r>
                <a:rPr lang="en-US" sz="1400" dirty="0" err="1">
                  <a:solidFill>
                    <a:srgbClr val="00B0F0"/>
                  </a:solidFill>
                </a:rPr>
                <a:t>boolean</a:t>
              </a:r>
              <a:r>
                <a:rPr lang="en-US" sz="1400" dirty="0">
                  <a:solidFill>
                    <a:srgbClr val="00B0F0"/>
                  </a:solidFill>
                </a:rPr>
                <a:t>  </a:t>
              </a:r>
              <a:r>
                <a:rPr lang="en-US" sz="1400" dirty="0">
                  <a:solidFill>
                    <a:srgbClr val="0000FF"/>
                  </a:solidFill>
                </a:rPr>
                <a:t>done = </a:t>
              </a:r>
              <a:r>
                <a:rPr lang="en-US" sz="1400" dirty="0">
                  <a:solidFill>
                    <a:srgbClr val="00B0F0"/>
                  </a:solidFill>
                </a:rPr>
                <a:t>false</a:t>
              </a:r>
              <a:r>
                <a:rPr lang="en-US" sz="1400" dirty="0">
                  <a:solidFill>
                    <a:srgbClr val="0000FF"/>
                  </a:solidFill>
                </a:rPr>
                <a:t>;</a:t>
              </a:r>
            </a:p>
            <a:p>
              <a:r>
                <a:rPr lang="en-US" sz="1400" dirty="0">
                  <a:solidFill>
                    <a:srgbClr val="00B050"/>
                  </a:solidFill>
                </a:rPr>
                <a:t>                //generate a random number between 0 and 100</a:t>
              </a:r>
              <a:endParaRPr lang="en-US" sz="1400" dirty="0"/>
            </a:p>
            <a:p>
              <a:r>
                <a:rPr lang="en-US" sz="1400" dirty="0"/>
                <a:t>	</a:t>
              </a:r>
              <a:r>
                <a:rPr lang="en-US" sz="1400" dirty="0">
                  <a:solidFill>
                    <a:srgbClr val="0000FF"/>
                  </a:solidFill>
                </a:rPr>
                <a:t>rand = (</a:t>
              </a:r>
              <a:r>
                <a:rPr lang="en-US" sz="1400" dirty="0" err="1">
                  <a:solidFill>
                    <a:srgbClr val="00B0F0"/>
                  </a:solidFill>
                </a:rPr>
                <a:t>int</a:t>
              </a:r>
              <a:r>
                <a:rPr lang="en-US" sz="1400" dirty="0">
                  <a:solidFill>
                    <a:srgbClr val="0000FF"/>
                  </a:solidFill>
                </a:rPr>
                <a:t>)(</a:t>
              </a:r>
              <a:r>
                <a:rPr lang="en-US" sz="1400" dirty="0" err="1">
                  <a:solidFill>
                    <a:srgbClr val="00B050"/>
                  </a:solidFill>
                </a:rPr>
                <a:t>Math.random</a:t>
              </a:r>
              <a:r>
                <a:rPr lang="en-US" sz="1400" dirty="0">
                  <a:solidFill>
                    <a:srgbClr val="00B050"/>
                  </a:solidFill>
                </a:rPr>
                <a:t>() </a:t>
              </a:r>
              <a:r>
                <a:rPr lang="en-US" sz="1400" dirty="0">
                  <a:solidFill>
                    <a:srgbClr val="0000FF"/>
                  </a:solidFill>
                </a:rPr>
                <a:t>* 100); </a:t>
              </a:r>
              <a:endParaRPr lang="en-US" sz="1400" dirty="0">
                <a:solidFill>
                  <a:srgbClr val="00B050"/>
                </a:solidFill>
              </a:endParaRPr>
            </a:p>
          </p:txBody>
        </p:sp>
      </p:gr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322</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71510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FLAG-CONTROLLED LOOP – CODE (2)</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97705" y="760050"/>
            <a:ext cx="8784976" cy="5909310"/>
            <a:chOff x="323528" y="1236822"/>
            <a:chExt cx="7848872" cy="5717702"/>
          </a:xfrm>
        </p:grpSpPr>
        <p:sp>
          <p:nvSpPr>
            <p:cNvPr id="10" name="TextBox 9"/>
            <p:cNvSpPr txBox="1"/>
            <p:nvPr/>
          </p:nvSpPr>
          <p:spPr>
            <a:xfrm>
              <a:off x="323528" y="1236822"/>
              <a:ext cx="576064" cy="5717702"/>
            </a:xfrm>
            <a:prstGeom prst="rect">
              <a:avLst/>
            </a:prstGeom>
            <a:noFill/>
          </p:spPr>
          <p:txBody>
            <a:bodyPr wrap="square" rtlCol="0">
              <a:spAutoFit/>
            </a:bodyPr>
            <a:lstStyle/>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a:p>
              <a:pPr algn="r"/>
              <a:r>
                <a:rPr lang="en-US" sz="1400" dirty="0">
                  <a:solidFill>
                    <a:srgbClr val="FF0000"/>
                  </a:solidFill>
                </a:rPr>
                <a:t>36</a:t>
              </a:r>
            </a:p>
            <a:p>
              <a:pPr algn="r"/>
              <a:r>
                <a:rPr lang="en-US" sz="1400" dirty="0">
                  <a:solidFill>
                    <a:srgbClr val="FF0000"/>
                  </a:solidFill>
                </a:rPr>
                <a:t>37</a:t>
              </a:r>
            </a:p>
            <a:p>
              <a:pPr algn="r"/>
              <a:r>
                <a:rPr lang="en-US" sz="1400" dirty="0">
                  <a:solidFill>
                    <a:srgbClr val="FF0000"/>
                  </a:solidFill>
                </a:rPr>
                <a:t>38</a:t>
              </a:r>
            </a:p>
            <a:p>
              <a:pPr algn="r"/>
              <a:r>
                <a:rPr lang="en-US" sz="1400" dirty="0">
                  <a:solidFill>
                    <a:srgbClr val="FF0000"/>
                  </a:solidFill>
                </a:rPr>
                <a:t>39</a:t>
              </a:r>
            </a:p>
          </p:txBody>
        </p:sp>
        <p:sp>
          <p:nvSpPr>
            <p:cNvPr id="11" name="TextBox 10"/>
            <p:cNvSpPr txBox="1"/>
            <p:nvPr/>
          </p:nvSpPr>
          <p:spPr>
            <a:xfrm>
              <a:off x="971600" y="1236822"/>
              <a:ext cx="7200800" cy="571770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00FF"/>
                  </a:solidFill>
                </a:rPr>
                <a:t>	</a:t>
              </a:r>
              <a:r>
                <a:rPr lang="en-US" sz="1400" dirty="0">
                  <a:solidFill>
                    <a:srgbClr val="00B0F0"/>
                  </a:solidFill>
                </a:rPr>
                <a:t>while</a:t>
              </a:r>
              <a:r>
                <a:rPr lang="en-US" sz="1400" dirty="0">
                  <a:solidFill>
                    <a:srgbClr val="0000FF"/>
                  </a:solidFill>
                </a:rPr>
                <a:t> (!done)   </a:t>
              </a:r>
              <a:r>
                <a:rPr lang="en-US" sz="1400" dirty="0">
                  <a:solidFill>
                    <a:srgbClr val="00B050"/>
                  </a:solidFill>
                </a:rPr>
                <a:t>//Repeat as long as the flag is false</a:t>
              </a:r>
            </a:p>
            <a:p>
              <a:r>
                <a:rPr lang="en-US" sz="1400" dirty="0">
                  <a:solidFill>
                    <a:srgbClr val="0000FF"/>
                  </a:solidFill>
                </a:rPr>
                <a:t>	   {</a:t>
              </a:r>
            </a:p>
            <a:p>
              <a:r>
                <a:rPr lang="en-US" sz="1400" dirty="0"/>
                <a:t>                         // Input section: to enter values of used variables</a:t>
              </a:r>
            </a:p>
            <a:p>
              <a:r>
                <a:rPr lang="en-US" sz="1400" dirty="0"/>
                <a:t>                             </a:t>
              </a:r>
              <a:r>
                <a:rPr lang="en-US" sz="1400" dirty="0" err="1">
                  <a:solidFill>
                    <a:srgbClr val="0000FF"/>
                  </a:solidFill>
                </a:rPr>
                <a:t>System.out.print</a:t>
              </a:r>
              <a:r>
                <a:rPr lang="en-US" sz="1400" dirty="0">
                  <a:solidFill>
                    <a:srgbClr val="0000FF"/>
                  </a:solidFill>
                </a:rPr>
                <a:t> (“Guess a number between 0 and 100 ”);   </a:t>
              </a:r>
              <a:r>
                <a:rPr lang="en-US" sz="1400" dirty="0">
                  <a:solidFill>
                    <a:srgbClr val="00B050"/>
                  </a:solidFill>
                </a:rPr>
                <a:t>//prompt</a:t>
              </a:r>
            </a:p>
            <a:p>
              <a:r>
                <a:rPr lang="en-US" sz="1400" dirty="0">
                  <a:solidFill>
                    <a:srgbClr val="0000FF"/>
                  </a:solidFill>
                </a:rPr>
                <a:t>	             guess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r>
                <a:rPr lang="en-US" sz="1400" dirty="0">
                  <a:solidFill>
                    <a:srgbClr val="00B050"/>
                  </a:solidFill>
                </a:rPr>
                <a:t> //read guessed number</a:t>
              </a:r>
            </a:p>
            <a:p>
              <a:r>
                <a:rPr lang="en-US" sz="1400" dirty="0"/>
                <a:t>	        // Processing section: processing statements</a:t>
              </a:r>
              <a:endParaRPr lang="en-US" sz="1400" dirty="0">
                <a:solidFill>
                  <a:srgbClr val="0000FF"/>
                </a:solidFill>
              </a:endParaRPr>
            </a:p>
            <a:p>
              <a:r>
                <a:rPr lang="en-US" sz="1400" dirty="0">
                  <a:solidFill>
                    <a:srgbClr val="0000FF"/>
                  </a:solidFill>
                </a:rPr>
                <a:t>	             </a:t>
              </a:r>
              <a:r>
                <a:rPr lang="en-US" sz="1400" dirty="0">
                  <a:solidFill>
                    <a:srgbClr val="00B0F0"/>
                  </a:solidFill>
                </a:rPr>
                <a:t>if</a:t>
              </a:r>
              <a:r>
                <a:rPr lang="en-US" sz="1400" dirty="0">
                  <a:solidFill>
                    <a:srgbClr val="0000FF"/>
                  </a:solidFill>
                </a:rPr>
                <a:t> (guess &gt; rand)</a:t>
              </a:r>
            </a:p>
            <a:p>
              <a:r>
                <a:rPr lang="en-US" sz="1400" dirty="0">
                  <a:solidFill>
                    <a:srgbClr val="0000FF"/>
                  </a:solidFill>
                </a:rPr>
                <a:t>	                {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(“Guess too large”);	    </a:t>
              </a:r>
            </a:p>
            <a:p>
              <a:r>
                <a:rPr lang="en-US" sz="1400" dirty="0">
                  <a:solidFill>
                    <a:srgbClr val="0000FF"/>
                  </a:solidFill>
                </a:rPr>
                <a:t>	                  trials++;</a:t>
              </a:r>
            </a:p>
            <a:p>
              <a:r>
                <a:rPr lang="en-US" sz="1400" dirty="0">
                  <a:solidFill>
                    <a:srgbClr val="0000FF"/>
                  </a:solidFill>
                </a:rPr>
                <a:t>	                }</a:t>
              </a:r>
            </a:p>
            <a:p>
              <a:r>
                <a:rPr lang="en-US" sz="1400" dirty="0">
                  <a:solidFill>
                    <a:srgbClr val="0000FF"/>
                  </a:solidFill>
                </a:rPr>
                <a:t>	            </a:t>
              </a:r>
              <a:r>
                <a:rPr lang="en-US" sz="1400" dirty="0">
                  <a:solidFill>
                    <a:srgbClr val="00B0F0"/>
                  </a:solidFill>
                </a:rPr>
                <a:t>else </a:t>
              </a:r>
            </a:p>
            <a:p>
              <a:r>
                <a:rPr lang="en-US" sz="1400" dirty="0">
                  <a:solidFill>
                    <a:srgbClr val="00B0F0"/>
                  </a:solidFill>
                </a:rPr>
                <a:t>                                if</a:t>
              </a:r>
              <a:r>
                <a:rPr lang="en-US" sz="1400" dirty="0">
                  <a:solidFill>
                    <a:srgbClr val="0000FF"/>
                  </a:solidFill>
                </a:rPr>
                <a:t> (guess &lt; rand)</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(“Guess too small”);</a:t>
              </a:r>
            </a:p>
            <a:p>
              <a:r>
                <a:rPr lang="en-US" sz="1400" dirty="0">
                  <a:solidFill>
                    <a:srgbClr val="0000FF"/>
                  </a:solidFill>
                </a:rPr>
                <a:t>		        trials++;</a:t>
              </a:r>
            </a:p>
            <a:p>
              <a:r>
                <a:rPr lang="en-US" sz="1400" dirty="0">
                  <a:solidFill>
                    <a:srgbClr val="0000FF"/>
                  </a:solidFill>
                </a:rPr>
                <a:t>		     }</a:t>
              </a:r>
            </a:p>
            <a:p>
              <a:r>
                <a:rPr lang="en-US" sz="1400" dirty="0">
                  <a:solidFill>
                    <a:srgbClr val="0000FF"/>
                  </a:solidFill>
                </a:rPr>
                <a:t>	                  </a:t>
              </a:r>
              <a:r>
                <a:rPr lang="en-US" sz="1400" dirty="0">
                  <a:solidFill>
                    <a:srgbClr val="00B0F0"/>
                  </a:solidFill>
                </a:rPr>
                <a:t>else</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(“You win!!”);</a:t>
              </a:r>
            </a:p>
            <a:p>
              <a:r>
                <a:rPr lang="en-US" sz="1400" dirty="0">
                  <a:solidFill>
                    <a:srgbClr val="0000FF"/>
                  </a:solidFill>
                </a:rPr>
                <a:t>		       done = </a:t>
              </a:r>
              <a:r>
                <a:rPr lang="en-US" sz="1400" dirty="0">
                  <a:solidFill>
                    <a:srgbClr val="00B0F0"/>
                  </a:solidFill>
                </a:rPr>
                <a:t>true</a:t>
              </a:r>
              <a:r>
                <a:rPr lang="en-US" sz="1400" dirty="0">
                  <a:solidFill>
                    <a:srgbClr val="0000FF"/>
                  </a:solidFill>
                </a:rPr>
                <a:t>;</a:t>
              </a:r>
            </a:p>
            <a:p>
              <a:r>
                <a:rPr lang="en-US" sz="1400" dirty="0">
                  <a:solidFill>
                    <a:srgbClr val="0000FF"/>
                  </a:solidFill>
                </a:rPr>
                <a:t>		    }</a:t>
              </a:r>
            </a:p>
            <a:p>
              <a:r>
                <a:rPr lang="en-US" sz="1400" dirty="0">
                  <a:solidFill>
                    <a:srgbClr val="0000FF"/>
                  </a:solidFill>
                </a:rPr>
                <a:t>	   } </a:t>
              </a:r>
              <a:r>
                <a:rPr lang="en-US" sz="1400" dirty="0">
                  <a:solidFill>
                    <a:srgbClr val="00B050"/>
                  </a:solidFill>
                </a:rPr>
                <a:t>//end while</a:t>
              </a:r>
            </a:p>
            <a:p>
              <a:r>
                <a:rPr lang="en-US" sz="1400" dirty="0"/>
                <a:t>                 // Output section: display program output</a:t>
              </a:r>
            </a:p>
            <a:p>
              <a:r>
                <a:rPr lang="en-US" sz="1400" dirty="0">
                  <a:solidFill>
                    <a:srgbClr val="0000FF"/>
                  </a:solidFill>
                </a:rPr>
                <a:t>	</a:t>
              </a:r>
              <a:r>
                <a:rPr lang="en-US" sz="1400" dirty="0" err="1">
                  <a:solidFill>
                    <a:srgbClr val="0000FF"/>
                  </a:solidFill>
                </a:rPr>
                <a:t>System.out.printf</a:t>
              </a:r>
              <a:r>
                <a:rPr lang="en-US" sz="1400" dirty="0">
                  <a:solidFill>
                    <a:srgbClr val="0000FF"/>
                  </a:solidFill>
                </a:rPr>
                <a:t> (“Number of trials = %3d”, trials);</a:t>
              </a:r>
            </a:p>
            <a:p>
              <a:r>
                <a:rPr lang="en-US" sz="1400" dirty="0">
                  <a:solidFill>
                    <a:srgbClr val="0000FF"/>
                  </a:solidFill>
                </a:rPr>
                <a:t>      } </a:t>
              </a:r>
              <a:r>
                <a:rPr lang="en-US" sz="1400" dirty="0">
                  <a:solidFill>
                    <a:srgbClr val="00B050"/>
                  </a:solidFill>
                </a:rPr>
                <a:t>// end main</a:t>
              </a:r>
            </a:p>
            <a:p>
              <a:r>
                <a:rPr lang="en-US" sz="1400" dirty="0">
                  <a:solidFill>
                    <a:srgbClr val="0000FF"/>
                  </a:solidFill>
                </a:rPr>
                <a:t>} </a:t>
              </a:r>
              <a:r>
                <a:rPr lang="en-US" sz="1400" dirty="0">
                  <a:solidFill>
                    <a:srgbClr val="00B050"/>
                  </a:solidFill>
                </a:rPr>
                <a:t>// end class</a:t>
              </a:r>
            </a:p>
          </p:txBody>
        </p:sp>
      </p:gr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323</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14" name="Straight Arrow Connector 13"/>
          <p:cNvCxnSpPr/>
          <p:nvPr/>
        </p:nvCxnSpPr>
        <p:spPr>
          <a:xfrm>
            <a:off x="2483768" y="2420888"/>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83768" y="2420888"/>
            <a:ext cx="0" cy="6146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83768" y="3035573"/>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843808" y="3645024"/>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43808" y="3645024"/>
            <a:ext cx="0"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43808" y="4293096"/>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843808" y="4725144"/>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843808" y="4725144"/>
            <a:ext cx="0"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43808" y="5373216"/>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691680" y="1124744"/>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691680" y="1124744"/>
            <a:ext cx="0" cy="45001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691680" y="5624859"/>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123728" y="3356992"/>
            <a:ext cx="792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123728" y="2204864"/>
            <a:ext cx="0" cy="1152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123728" y="2204864"/>
            <a:ext cx="46805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123728" y="4653136"/>
            <a:ext cx="1152128"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123728" y="3501008"/>
            <a:ext cx="0" cy="115212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123728" y="3501008"/>
            <a:ext cx="54006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63349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outHorizontal)">
                                      <p:cBhvr>
                                        <p:cTn id="14" dur="500"/>
                                        <p:tgtEl>
                                          <p:spTgt spid="1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1500"/>
                            </p:stCondLst>
                            <p:childTnLst>
                              <p:par>
                                <p:cTn id="23" presetID="16" presetClass="entr" presetSubtype="4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outHorizontal)">
                                      <p:cBhvr>
                                        <p:cTn id="25" dur="500"/>
                                        <p:tgtEl>
                                          <p:spTgt spid="20"/>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par>
                                <p:cTn id="30" presetID="22" presetClass="entr" presetSubtype="8"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par>
                          <p:cTn id="33" fill="hold">
                            <p:stCondLst>
                              <p:cond delay="2500"/>
                            </p:stCondLst>
                            <p:childTnLst>
                              <p:par>
                                <p:cTn id="34" presetID="16" presetClass="entr" presetSubtype="42"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outHorizontal)">
                                      <p:cBhvr>
                                        <p:cTn id="36" dur="500"/>
                                        <p:tgtEl>
                                          <p:spTgt spid="23"/>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par>
                                <p:cTn id="41" presetID="22" presetClass="entr" presetSubtype="8"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3500"/>
                            </p:stCondLst>
                            <p:childTnLst>
                              <p:par>
                                <p:cTn id="45" presetID="16" presetClass="entr" presetSubtype="42"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arn(outHorizontal)">
                                      <p:cBhvr>
                                        <p:cTn id="47" dur="500"/>
                                        <p:tgtEl>
                                          <p:spTgt spid="26"/>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right)">
                                      <p:cBhvr>
                                        <p:cTn id="59" dur="500"/>
                                        <p:tgtEl>
                                          <p:spTgt spid="33"/>
                                        </p:tgtEl>
                                      </p:cBhvr>
                                    </p:animEffect>
                                  </p:childTnLst>
                                </p:cTn>
                              </p:par>
                            </p:childTnLst>
                          </p:cTn>
                        </p:par>
                        <p:par>
                          <p:cTn id="60" fill="hold">
                            <p:stCondLst>
                              <p:cond delay="500"/>
                            </p:stCondLst>
                            <p:childTnLst>
                              <p:par>
                                <p:cTn id="61" presetID="22" presetClass="entr" presetSubtype="4"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left)">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right)">
                                      <p:cBhvr>
                                        <p:cTn id="72" dur="500"/>
                                        <p:tgtEl>
                                          <p:spTgt spid="40"/>
                                        </p:tgtEl>
                                      </p:cBhvr>
                                    </p:animEffect>
                                  </p:childTnLst>
                                </p:cTn>
                              </p:par>
                            </p:childTnLst>
                          </p:cTn>
                        </p:par>
                        <p:par>
                          <p:cTn id="73" fill="hold">
                            <p:stCondLst>
                              <p:cond delay="500"/>
                            </p:stCondLst>
                            <p:childTnLst>
                              <p:par>
                                <p:cTn id="74" presetID="22" presetClass="entr" presetSubtype="4" fill="hold" nodeType="after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down)">
                                      <p:cBhvr>
                                        <p:cTn id="76" dur="500"/>
                                        <p:tgtEl>
                                          <p:spTgt spid="41"/>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left)">
                                      <p:cBhvr>
                                        <p:cTn id="8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FLAG-CONTROLLED LOOP – CODE (2)</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51206" y="760050"/>
            <a:ext cx="8784976" cy="5909310"/>
            <a:chOff x="323528" y="1236822"/>
            <a:chExt cx="7848872" cy="5717702"/>
          </a:xfrm>
        </p:grpSpPr>
        <p:sp>
          <p:nvSpPr>
            <p:cNvPr id="10" name="TextBox 9"/>
            <p:cNvSpPr txBox="1"/>
            <p:nvPr/>
          </p:nvSpPr>
          <p:spPr>
            <a:xfrm>
              <a:off x="323528" y="1236822"/>
              <a:ext cx="576064" cy="5717702"/>
            </a:xfrm>
            <a:prstGeom prst="rect">
              <a:avLst/>
            </a:prstGeom>
            <a:noFill/>
          </p:spPr>
          <p:txBody>
            <a:bodyPr wrap="square" rtlCol="0">
              <a:spAutoFit/>
            </a:bodyPr>
            <a:lstStyle/>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a:p>
              <a:pPr algn="r"/>
              <a:r>
                <a:rPr lang="en-US" sz="1400" dirty="0">
                  <a:solidFill>
                    <a:srgbClr val="FF0000"/>
                  </a:solidFill>
                </a:rPr>
                <a:t>36</a:t>
              </a:r>
            </a:p>
            <a:p>
              <a:pPr algn="r"/>
              <a:r>
                <a:rPr lang="en-US" sz="1400" dirty="0">
                  <a:solidFill>
                    <a:srgbClr val="FF0000"/>
                  </a:solidFill>
                </a:rPr>
                <a:t>37</a:t>
              </a:r>
            </a:p>
            <a:p>
              <a:pPr algn="r"/>
              <a:r>
                <a:rPr lang="en-US" sz="1400" dirty="0">
                  <a:solidFill>
                    <a:srgbClr val="FF0000"/>
                  </a:solidFill>
                </a:rPr>
                <a:t>38</a:t>
              </a:r>
            </a:p>
            <a:p>
              <a:pPr algn="r"/>
              <a:r>
                <a:rPr lang="en-US" sz="1400" dirty="0">
                  <a:solidFill>
                    <a:srgbClr val="FF0000"/>
                  </a:solidFill>
                </a:rPr>
                <a:t>39</a:t>
              </a:r>
            </a:p>
          </p:txBody>
        </p:sp>
        <p:sp>
          <p:nvSpPr>
            <p:cNvPr id="11" name="TextBox 10"/>
            <p:cNvSpPr txBox="1"/>
            <p:nvPr/>
          </p:nvSpPr>
          <p:spPr>
            <a:xfrm>
              <a:off x="971600" y="1236822"/>
              <a:ext cx="7200800" cy="571770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00FF"/>
                  </a:solidFill>
                </a:rPr>
                <a:t>	</a:t>
              </a:r>
              <a:r>
                <a:rPr lang="en-US" sz="1400" dirty="0">
                  <a:solidFill>
                    <a:srgbClr val="00B0F0"/>
                  </a:solidFill>
                </a:rPr>
                <a:t>while</a:t>
              </a:r>
              <a:r>
                <a:rPr lang="en-US" sz="1400" dirty="0">
                  <a:solidFill>
                    <a:srgbClr val="0000FF"/>
                  </a:solidFill>
                </a:rPr>
                <a:t> (!done)   </a:t>
              </a:r>
              <a:r>
                <a:rPr lang="en-US" sz="1400" dirty="0">
                  <a:solidFill>
                    <a:srgbClr val="00B050"/>
                  </a:solidFill>
                </a:rPr>
                <a:t>//Repeat as long as the flag is false</a:t>
              </a:r>
            </a:p>
            <a:p>
              <a:r>
                <a:rPr lang="en-US" sz="1400" dirty="0">
                  <a:solidFill>
                    <a:srgbClr val="0000FF"/>
                  </a:solidFill>
                </a:rPr>
                <a:t>	   {</a:t>
              </a:r>
            </a:p>
            <a:p>
              <a:r>
                <a:rPr lang="en-US" sz="1400" dirty="0"/>
                <a:t>                         // Input section: to enter values of used variables</a:t>
              </a:r>
            </a:p>
            <a:p>
              <a:r>
                <a:rPr lang="en-US" sz="1400" dirty="0"/>
                <a:t>                             </a:t>
              </a:r>
              <a:r>
                <a:rPr lang="en-US" sz="1400" dirty="0" err="1">
                  <a:solidFill>
                    <a:srgbClr val="0000FF"/>
                  </a:solidFill>
                </a:rPr>
                <a:t>System.out.print</a:t>
              </a:r>
              <a:r>
                <a:rPr lang="en-US" sz="1400" dirty="0">
                  <a:solidFill>
                    <a:srgbClr val="0000FF"/>
                  </a:solidFill>
                </a:rPr>
                <a:t> (“Guess a number between 0 and 100 ”);   </a:t>
              </a:r>
              <a:r>
                <a:rPr lang="en-US" sz="1400" dirty="0">
                  <a:solidFill>
                    <a:srgbClr val="00B050"/>
                  </a:solidFill>
                </a:rPr>
                <a:t>//prompt</a:t>
              </a:r>
            </a:p>
            <a:p>
              <a:r>
                <a:rPr lang="en-US" sz="1400" dirty="0">
                  <a:solidFill>
                    <a:srgbClr val="0000FF"/>
                  </a:solidFill>
                </a:rPr>
                <a:t>	             guess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r>
                <a:rPr lang="en-US" sz="1400" dirty="0">
                  <a:solidFill>
                    <a:srgbClr val="00B050"/>
                  </a:solidFill>
                </a:rPr>
                <a:t> //read guessed number</a:t>
              </a:r>
            </a:p>
            <a:p>
              <a:r>
                <a:rPr lang="en-US" sz="1400" dirty="0"/>
                <a:t>	        // Processing section: processing statements</a:t>
              </a:r>
              <a:endParaRPr lang="en-US" sz="1400" dirty="0">
                <a:solidFill>
                  <a:srgbClr val="0000FF"/>
                </a:solidFill>
              </a:endParaRPr>
            </a:p>
            <a:p>
              <a:r>
                <a:rPr lang="en-US" sz="1400" dirty="0">
                  <a:solidFill>
                    <a:srgbClr val="0000FF"/>
                  </a:solidFill>
                </a:rPr>
                <a:t>	             </a:t>
              </a:r>
              <a:r>
                <a:rPr lang="en-US" sz="1400" dirty="0">
                  <a:solidFill>
                    <a:srgbClr val="00B0F0"/>
                  </a:solidFill>
                </a:rPr>
                <a:t>if</a:t>
              </a:r>
              <a:r>
                <a:rPr lang="en-US" sz="1400" dirty="0">
                  <a:solidFill>
                    <a:srgbClr val="0000FF"/>
                  </a:solidFill>
                </a:rPr>
                <a:t> (guess &gt; rand)</a:t>
              </a:r>
            </a:p>
            <a:p>
              <a:r>
                <a:rPr lang="en-US" sz="1400" dirty="0">
                  <a:solidFill>
                    <a:srgbClr val="0000FF"/>
                  </a:solidFill>
                </a:rPr>
                <a:t>	                {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(“Guess too large”);	    </a:t>
              </a:r>
            </a:p>
            <a:p>
              <a:r>
                <a:rPr lang="en-US" sz="1400" dirty="0">
                  <a:solidFill>
                    <a:srgbClr val="0000FF"/>
                  </a:solidFill>
                </a:rPr>
                <a:t>	                  trials++;</a:t>
              </a:r>
            </a:p>
            <a:p>
              <a:r>
                <a:rPr lang="en-US" sz="1400" dirty="0">
                  <a:solidFill>
                    <a:srgbClr val="0000FF"/>
                  </a:solidFill>
                </a:rPr>
                <a:t>	                }</a:t>
              </a:r>
            </a:p>
            <a:p>
              <a:r>
                <a:rPr lang="en-US" sz="1400" dirty="0">
                  <a:solidFill>
                    <a:srgbClr val="0000FF"/>
                  </a:solidFill>
                </a:rPr>
                <a:t>	            </a:t>
              </a:r>
              <a:r>
                <a:rPr lang="en-US" sz="1400" dirty="0">
                  <a:solidFill>
                    <a:srgbClr val="00B0F0"/>
                  </a:solidFill>
                </a:rPr>
                <a:t>else </a:t>
              </a:r>
            </a:p>
            <a:p>
              <a:r>
                <a:rPr lang="en-US" sz="1400" dirty="0">
                  <a:solidFill>
                    <a:srgbClr val="00B0F0"/>
                  </a:solidFill>
                </a:rPr>
                <a:t>                                if</a:t>
              </a:r>
              <a:r>
                <a:rPr lang="en-US" sz="1400" dirty="0">
                  <a:solidFill>
                    <a:srgbClr val="0000FF"/>
                  </a:solidFill>
                </a:rPr>
                <a:t> (guess &lt; rand)</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(“Guess too small”);</a:t>
              </a:r>
            </a:p>
            <a:p>
              <a:r>
                <a:rPr lang="en-US" sz="1400" dirty="0">
                  <a:solidFill>
                    <a:srgbClr val="0000FF"/>
                  </a:solidFill>
                </a:rPr>
                <a:t>		        trials++;</a:t>
              </a:r>
            </a:p>
            <a:p>
              <a:r>
                <a:rPr lang="en-US" sz="1400" dirty="0">
                  <a:solidFill>
                    <a:srgbClr val="0000FF"/>
                  </a:solidFill>
                </a:rPr>
                <a:t>		     }</a:t>
              </a:r>
            </a:p>
            <a:p>
              <a:r>
                <a:rPr lang="en-US" sz="1400" dirty="0">
                  <a:solidFill>
                    <a:srgbClr val="0000FF"/>
                  </a:solidFill>
                </a:rPr>
                <a:t>	                  </a:t>
              </a:r>
              <a:r>
                <a:rPr lang="en-US" sz="1400" dirty="0">
                  <a:solidFill>
                    <a:srgbClr val="00B0F0"/>
                  </a:solidFill>
                </a:rPr>
                <a:t>else</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(“You win!!”);</a:t>
              </a:r>
            </a:p>
            <a:p>
              <a:r>
                <a:rPr lang="en-US" sz="1400" dirty="0">
                  <a:solidFill>
                    <a:srgbClr val="0000FF"/>
                  </a:solidFill>
                </a:rPr>
                <a:t>		       done = </a:t>
              </a:r>
              <a:r>
                <a:rPr lang="en-US" sz="1400" dirty="0">
                  <a:solidFill>
                    <a:srgbClr val="00B0F0"/>
                  </a:solidFill>
                </a:rPr>
                <a:t>true</a:t>
              </a:r>
              <a:r>
                <a:rPr lang="en-US" sz="1400" dirty="0">
                  <a:solidFill>
                    <a:srgbClr val="0000FF"/>
                  </a:solidFill>
                </a:rPr>
                <a:t>;</a:t>
              </a:r>
            </a:p>
            <a:p>
              <a:r>
                <a:rPr lang="en-US" sz="1400" dirty="0">
                  <a:solidFill>
                    <a:srgbClr val="0000FF"/>
                  </a:solidFill>
                </a:rPr>
                <a:t>		    }</a:t>
              </a:r>
            </a:p>
            <a:p>
              <a:r>
                <a:rPr lang="en-US" sz="1400" dirty="0">
                  <a:solidFill>
                    <a:srgbClr val="0000FF"/>
                  </a:solidFill>
                </a:rPr>
                <a:t>	   } </a:t>
              </a:r>
              <a:r>
                <a:rPr lang="en-US" sz="1400" dirty="0">
                  <a:solidFill>
                    <a:srgbClr val="00B050"/>
                  </a:solidFill>
                </a:rPr>
                <a:t>//end while</a:t>
              </a:r>
            </a:p>
            <a:p>
              <a:r>
                <a:rPr lang="en-US" sz="1400" dirty="0"/>
                <a:t>                 // Output section: display program output</a:t>
              </a:r>
            </a:p>
            <a:p>
              <a:r>
                <a:rPr lang="en-US" sz="1400" dirty="0">
                  <a:solidFill>
                    <a:srgbClr val="0000FF"/>
                  </a:solidFill>
                </a:rPr>
                <a:t>	</a:t>
              </a:r>
              <a:r>
                <a:rPr lang="en-US" sz="1400" dirty="0" err="1">
                  <a:solidFill>
                    <a:srgbClr val="0000FF"/>
                  </a:solidFill>
                </a:rPr>
                <a:t>System.out.printf</a:t>
              </a:r>
              <a:r>
                <a:rPr lang="en-US" sz="1400" dirty="0">
                  <a:solidFill>
                    <a:srgbClr val="0000FF"/>
                  </a:solidFill>
                </a:rPr>
                <a:t> (“Number of trials = %3d”, trials);</a:t>
              </a:r>
            </a:p>
            <a:p>
              <a:r>
                <a:rPr lang="en-US" sz="1400" dirty="0">
                  <a:solidFill>
                    <a:srgbClr val="0000FF"/>
                  </a:solidFill>
                </a:rPr>
                <a:t>      } </a:t>
              </a:r>
              <a:r>
                <a:rPr lang="en-US" sz="1400" dirty="0">
                  <a:solidFill>
                    <a:srgbClr val="00B050"/>
                  </a:solidFill>
                </a:rPr>
                <a:t>// end main</a:t>
              </a:r>
            </a:p>
            <a:p>
              <a:r>
                <a:rPr lang="en-US" sz="1400" dirty="0">
                  <a:solidFill>
                    <a:srgbClr val="0000FF"/>
                  </a:solidFill>
                </a:rPr>
                <a:t>} </a:t>
              </a:r>
              <a:r>
                <a:rPr lang="en-US" sz="1400" dirty="0">
                  <a:solidFill>
                    <a:srgbClr val="00B050"/>
                  </a:solidFill>
                </a:rPr>
                <a:t>// end class</a:t>
              </a:r>
            </a:p>
          </p:txBody>
        </p:sp>
      </p:gr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324</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sp>
        <p:nvSpPr>
          <p:cNvPr id="3" name="Rectangle 2"/>
          <p:cNvSpPr/>
          <p:nvPr/>
        </p:nvSpPr>
        <p:spPr>
          <a:xfrm>
            <a:off x="2843808" y="2060848"/>
            <a:ext cx="1224136"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915816" y="2492896"/>
            <a:ext cx="3312368"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15816" y="2708920"/>
            <a:ext cx="3312368"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038230" y="5517232"/>
            <a:ext cx="1224136"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874189" y="812174"/>
            <a:ext cx="1224136"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660232" y="2708920"/>
            <a:ext cx="2160240" cy="792088"/>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guess &gt; rand</a:t>
            </a:r>
          </a:p>
        </p:txBody>
      </p:sp>
    </p:spTree>
    <p:custDataLst>
      <p:tags r:id="rId1"/>
    </p:custDataLst>
    <p:extLst>
      <p:ext uri="{BB962C8B-B14F-4D97-AF65-F5344CB8AC3E}">
        <p14:creationId xmlns:p14="http://schemas.microsoft.com/office/powerpoint/2010/main" val="4174002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12" grpId="0" animBg="1"/>
      <p:bldP spid="13" grpId="0" animBg="1"/>
      <p:bldP spid="47" grpId="0" animBg="1"/>
      <p:bldP spid="48" grpId="0" animBg="1"/>
      <p:bldP spid="53"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FLAG-CONTROLLED LOOP – CODE (2)</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79512" y="764704"/>
            <a:ext cx="8784976" cy="8069550"/>
            <a:chOff x="323528" y="-853368"/>
            <a:chExt cx="7848872" cy="7807892"/>
          </a:xfrm>
        </p:grpSpPr>
        <p:sp>
          <p:nvSpPr>
            <p:cNvPr id="10" name="TextBox 9"/>
            <p:cNvSpPr txBox="1"/>
            <p:nvPr/>
          </p:nvSpPr>
          <p:spPr>
            <a:xfrm>
              <a:off x="323528" y="1236822"/>
              <a:ext cx="576064" cy="5717702"/>
            </a:xfrm>
            <a:prstGeom prst="rect">
              <a:avLst/>
            </a:prstGeom>
            <a:noFill/>
          </p:spPr>
          <p:txBody>
            <a:bodyPr wrap="square" rtlCol="0">
              <a:spAutoFit/>
            </a:bodyPr>
            <a:lstStyle/>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a:p>
              <a:pPr algn="r"/>
              <a:r>
                <a:rPr lang="en-US" sz="1400" dirty="0">
                  <a:solidFill>
                    <a:srgbClr val="FF0000"/>
                  </a:solidFill>
                </a:rPr>
                <a:t>36</a:t>
              </a:r>
            </a:p>
            <a:p>
              <a:pPr algn="r"/>
              <a:r>
                <a:rPr lang="en-US" sz="1400" dirty="0">
                  <a:solidFill>
                    <a:srgbClr val="FF0000"/>
                  </a:solidFill>
                </a:rPr>
                <a:t>37</a:t>
              </a:r>
            </a:p>
            <a:p>
              <a:pPr algn="r"/>
              <a:r>
                <a:rPr lang="en-US" sz="1400" dirty="0">
                  <a:solidFill>
                    <a:srgbClr val="FF0000"/>
                  </a:solidFill>
                </a:rPr>
                <a:t>38</a:t>
              </a:r>
            </a:p>
            <a:p>
              <a:pPr algn="r"/>
              <a:r>
                <a:rPr lang="en-US" sz="1400" dirty="0">
                  <a:solidFill>
                    <a:srgbClr val="FF0000"/>
                  </a:solidFill>
                </a:rPr>
                <a:t>39</a:t>
              </a:r>
            </a:p>
          </p:txBody>
        </p:sp>
        <p:sp>
          <p:nvSpPr>
            <p:cNvPr id="11" name="TextBox 10"/>
            <p:cNvSpPr txBox="1"/>
            <p:nvPr/>
          </p:nvSpPr>
          <p:spPr>
            <a:xfrm>
              <a:off x="971600" y="-853368"/>
              <a:ext cx="7200800" cy="571770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00FF"/>
                  </a:solidFill>
                </a:rPr>
                <a:t>	</a:t>
              </a:r>
              <a:r>
                <a:rPr lang="en-US" sz="1400" dirty="0">
                  <a:solidFill>
                    <a:srgbClr val="00B0F0"/>
                  </a:solidFill>
                </a:rPr>
                <a:t>while</a:t>
              </a:r>
              <a:r>
                <a:rPr lang="en-US" sz="1400" dirty="0">
                  <a:solidFill>
                    <a:srgbClr val="0000FF"/>
                  </a:solidFill>
                </a:rPr>
                <a:t> (!done)   </a:t>
              </a:r>
              <a:r>
                <a:rPr lang="en-US" sz="1400" dirty="0">
                  <a:solidFill>
                    <a:srgbClr val="00B050"/>
                  </a:solidFill>
                </a:rPr>
                <a:t>//Repeat as long as the flag is false</a:t>
              </a:r>
            </a:p>
            <a:p>
              <a:r>
                <a:rPr lang="en-US" sz="1400" dirty="0">
                  <a:solidFill>
                    <a:srgbClr val="0000FF"/>
                  </a:solidFill>
                </a:rPr>
                <a:t>	   {</a:t>
              </a:r>
            </a:p>
            <a:p>
              <a:r>
                <a:rPr lang="en-US" sz="1400" dirty="0"/>
                <a:t>                         // Input section: to enter values of used variables</a:t>
              </a:r>
            </a:p>
            <a:p>
              <a:r>
                <a:rPr lang="en-US" sz="1400" dirty="0"/>
                <a:t>                             </a:t>
              </a:r>
              <a:r>
                <a:rPr lang="en-US" sz="1400" dirty="0" err="1">
                  <a:solidFill>
                    <a:srgbClr val="0000FF"/>
                  </a:solidFill>
                </a:rPr>
                <a:t>System.out.print</a:t>
              </a:r>
              <a:r>
                <a:rPr lang="en-US" sz="1400" dirty="0">
                  <a:solidFill>
                    <a:srgbClr val="0000FF"/>
                  </a:solidFill>
                </a:rPr>
                <a:t> (“Guess a number between 0 and 100 ”);   </a:t>
              </a:r>
              <a:r>
                <a:rPr lang="en-US" sz="1400" dirty="0">
                  <a:solidFill>
                    <a:srgbClr val="00B050"/>
                  </a:solidFill>
                </a:rPr>
                <a:t>//prompt</a:t>
              </a:r>
            </a:p>
            <a:p>
              <a:r>
                <a:rPr lang="en-US" sz="1400" dirty="0">
                  <a:solidFill>
                    <a:srgbClr val="0000FF"/>
                  </a:solidFill>
                </a:rPr>
                <a:t>	             guess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r>
                <a:rPr lang="en-US" sz="1400" dirty="0">
                  <a:solidFill>
                    <a:srgbClr val="00B050"/>
                  </a:solidFill>
                </a:rPr>
                <a:t> //read guessed number</a:t>
              </a:r>
            </a:p>
            <a:p>
              <a:r>
                <a:rPr lang="en-US" sz="1400" dirty="0"/>
                <a:t>	        // Processing section: processing statements</a:t>
              </a:r>
              <a:endParaRPr lang="en-US" sz="1400" dirty="0">
                <a:solidFill>
                  <a:srgbClr val="0000FF"/>
                </a:solidFill>
              </a:endParaRPr>
            </a:p>
            <a:p>
              <a:r>
                <a:rPr lang="en-US" sz="1400" dirty="0">
                  <a:solidFill>
                    <a:srgbClr val="0000FF"/>
                  </a:solidFill>
                </a:rPr>
                <a:t>	             </a:t>
              </a:r>
              <a:r>
                <a:rPr lang="en-US" sz="1400" dirty="0">
                  <a:solidFill>
                    <a:srgbClr val="00B0F0"/>
                  </a:solidFill>
                </a:rPr>
                <a:t>if</a:t>
              </a:r>
              <a:r>
                <a:rPr lang="en-US" sz="1400" dirty="0">
                  <a:solidFill>
                    <a:srgbClr val="0000FF"/>
                  </a:solidFill>
                </a:rPr>
                <a:t> (guess &gt; rand)</a:t>
              </a:r>
            </a:p>
            <a:p>
              <a:r>
                <a:rPr lang="en-US" sz="1400" dirty="0">
                  <a:solidFill>
                    <a:srgbClr val="0000FF"/>
                  </a:solidFill>
                </a:rPr>
                <a:t>	                {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(“Guess too large”);	    </a:t>
              </a:r>
            </a:p>
            <a:p>
              <a:r>
                <a:rPr lang="en-US" sz="1400" dirty="0">
                  <a:solidFill>
                    <a:srgbClr val="0000FF"/>
                  </a:solidFill>
                </a:rPr>
                <a:t>	                  trials++;</a:t>
              </a:r>
            </a:p>
            <a:p>
              <a:r>
                <a:rPr lang="en-US" sz="1400" dirty="0">
                  <a:solidFill>
                    <a:srgbClr val="0000FF"/>
                  </a:solidFill>
                </a:rPr>
                <a:t>	                }</a:t>
              </a:r>
            </a:p>
            <a:p>
              <a:r>
                <a:rPr lang="en-US" sz="1400" dirty="0">
                  <a:solidFill>
                    <a:srgbClr val="0000FF"/>
                  </a:solidFill>
                </a:rPr>
                <a:t>	            </a:t>
              </a:r>
              <a:r>
                <a:rPr lang="en-US" sz="1400" dirty="0">
                  <a:solidFill>
                    <a:srgbClr val="00B0F0"/>
                  </a:solidFill>
                </a:rPr>
                <a:t>else </a:t>
              </a:r>
            </a:p>
            <a:p>
              <a:r>
                <a:rPr lang="en-US" sz="1400" dirty="0">
                  <a:solidFill>
                    <a:srgbClr val="00B0F0"/>
                  </a:solidFill>
                </a:rPr>
                <a:t>                                if</a:t>
              </a:r>
              <a:r>
                <a:rPr lang="en-US" sz="1400" dirty="0">
                  <a:solidFill>
                    <a:srgbClr val="0000FF"/>
                  </a:solidFill>
                </a:rPr>
                <a:t> (guess &lt; rand)</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(“Guess too small”);</a:t>
              </a:r>
            </a:p>
            <a:p>
              <a:r>
                <a:rPr lang="en-US" sz="1400" dirty="0">
                  <a:solidFill>
                    <a:srgbClr val="0000FF"/>
                  </a:solidFill>
                </a:rPr>
                <a:t>		        trials++;</a:t>
              </a:r>
            </a:p>
            <a:p>
              <a:r>
                <a:rPr lang="en-US" sz="1400" dirty="0">
                  <a:solidFill>
                    <a:srgbClr val="0000FF"/>
                  </a:solidFill>
                </a:rPr>
                <a:t>		     }</a:t>
              </a:r>
            </a:p>
            <a:p>
              <a:r>
                <a:rPr lang="en-US" sz="1400" dirty="0">
                  <a:solidFill>
                    <a:srgbClr val="0000FF"/>
                  </a:solidFill>
                </a:rPr>
                <a:t>	                  </a:t>
              </a:r>
              <a:r>
                <a:rPr lang="en-US" sz="1400" dirty="0">
                  <a:solidFill>
                    <a:srgbClr val="00B0F0"/>
                  </a:solidFill>
                </a:rPr>
                <a:t>else</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(“You win!!”);</a:t>
              </a:r>
            </a:p>
            <a:p>
              <a:r>
                <a:rPr lang="en-US" sz="1400" dirty="0">
                  <a:solidFill>
                    <a:srgbClr val="0000FF"/>
                  </a:solidFill>
                </a:rPr>
                <a:t>		       done = </a:t>
              </a:r>
              <a:r>
                <a:rPr lang="en-US" sz="1400" dirty="0">
                  <a:solidFill>
                    <a:srgbClr val="00B0F0"/>
                  </a:solidFill>
                </a:rPr>
                <a:t>true</a:t>
              </a:r>
              <a:r>
                <a:rPr lang="en-US" sz="1400" dirty="0">
                  <a:solidFill>
                    <a:srgbClr val="0000FF"/>
                  </a:solidFill>
                </a:rPr>
                <a:t>;</a:t>
              </a:r>
            </a:p>
            <a:p>
              <a:r>
                <a:rPr lang="en-US" sz="1400" dirty="0">
                  <a:solidFill>
                    <a:srgbClr val="0000FF"/>
                  </a:solidFill>
                </a:rPr>
                <a:t>		    }</a:t>
              </a:r>
            </a:p>
            <a:p>
              <a:r>
                <a:rPr lang="en-US" sz="1400" dirty="0">
                  <a:solidFill>
                    <a:srgbClr val="0000FF"/>
                  </a:solidFill>
                </a:rPr>
                <a:t>	   } </a:t>
              </a:r>
              <a:r>
                <a:rPr lang="en-US" sz="1400" dirty="0">
                  <a:solidFill>
                    <a:srgbClr val="00B050"/>
                  </a:solidFill>
                </a:rPr>
                <a:t>//end while</a:t>
              </a:r>
            </a:p>
            <a:p>
              <a:r>
                <a:rPr lang="en-US" sz="1400" dirty="0"/>
                <a:t>                 // Output section: display program output</a:t>
              </a:r>
            </a:p>
            <a:p>
              <a:r>
                <a:rPr lang="en-US" sz="1400" dirty="0">
                  <a:solidFill>
                    <a:srgbClr val="0000FF"/>
                  </a:solidFill>
                </a:rPr>
                <a:t>	</a:t>
              </a:r>
              <a:r>
                <a:rPr lang="en-US" sz="1400" dirty="0" err="1">
                  <a:solidFill>
                    <a:srgbClr val="0000FF"/>
                  </a:solidFill>
                </a:rPr>
                <a:t>System.out.printf</a:t>
              </a:r>
              <a:r>
                <a:rPr lang="en-US" sz="1400" dirty="0">
                  <a:solidFill>
                    <a:srgbClr val="0000FF"/>
                  </a:solidFill>
                </a:rPr>
                <a:t> (“Number of trials = %3d”, trials);</a:t>
              </a:r>
            </a:p>
            <a:p>
              <a:r>
                <a:rPr lang="en-US" sz="1400" dirty="0">
                  <a:solidFill>
                    <a:srgbClr val="0000FF"/>
                  </a:solidFill>
                </a:rPr>
                <a:t>      } </a:t>
              </a:r>
              <a:r>
                <a:rPr lang="en-US" sz="1400" dirty="0">
                  <a:solidFill>
                    <a:srgbClr val="00B050"/>
                  </a:solidFill>
                </a:rPr>
                <a:t>// end main</a:t>
              </a:r>
            </a:p>
            <a:p>
              <a:r>
                <a:rPr lang="en-US" sz="1400" dirty="0">
                  <a:solidFill>
                    <a:srgbClr val="0000FF"/>
                  </a:solidFill>
                </a:rPr>
                <a:t>} </a:t>
              </a:r>
              <a:r>
                <a:rPr lang="en-US" sz="1400" dirty="0">
                  <a:solidFill>
                    <a:srgbClr val="00B050"/>
                  </a:solidFill>
                </a:rPr>
                <a:t>// end class</a:t>
              </a:r>
            </a:p>
          </p:txBody>
        </p:sp>
      </p:gr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325</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sp>
        <p:nvSpPr>
          <p:cNvPr id="47" name="Rectangle 46"/>
          <p:cNvSpPr/>
          <p:nvPr/>
        </p:nvSpPr>
        <p:spPr>
          <a:xfrm>
            <a:off x="2038230" y="5517232"/>
            <a:ext cx="1224136" cy="216024"/>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874189" y="812174"/>
            <a:ext cx="1224136" cy="216024"/>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987824" y="3356992"/>
            <a:ext cx="1224136" cy="216024"/>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203848" y="3789040"/>
            <a:ext cx="3312368" cy="216024"/>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03848" y="4005064"/>
            <a:ext cx="3312368" cy="216024"/>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555776" y="3140968"/>
            <a:ext cx="1224136" cy="216024"/>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43808" y="2096852"/>
            <a:ext cx="1224136" cy="216024"/>
          </a:xfrm>
          <a:prstGeom prst="rect">
            <a:avLst/>
          </a:prstGeom>
          <a:solidFill>
            <a:srgbClr val="0000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660232" y="2708920"/>
            <a:ext cx="2160240" cy="792088"/>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guess &lt; rand</a:t>
            </a:r>
          </a:p>
        </p:txBody>
      </p:sp>
    </p:spTree>
    <p:custDataLst>
      <p:tags r:id="rId1"/>
    </p:custDataLst>
    <p:extLst>
      <p:ext uri="{BB962C8B-B14F-4D97-AF65-F5344CB8AC3E}">
        <p14:creationId xmlns:p14="http://schemas.microsoft.com/office/powerpoint/2010/main" val="40359273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left)">
                                      <p:cBhvr>
                                        <p:cTn id="36" dur="50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left)">
                                      <p:cBhvr>
                                        <p:cTn id="46" dur="500"/>
                                        <p:tgtEl>
                                          <p:spTgt spid="4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wipe(left)">
                                      <p:cBhvr>
                                        <p:cTn id="5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49" grpId="0" animBg="1"/>
      <p:bldP spid="50" grpId="0" animBg="1"/>
      <p:bldP spid="51" grpId="0" animBg="1"/>
      <p:bldP spid="36" grpId="0" animBg="1"/>
      <p:bldP spid="37" grpId="0" animBg="1"/>
      <p:bldP spid="38"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FLAG-CONTROLLED LOOP – CODE (2)</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79512" y="760050"/>
            <a:ext cx="8784976" cy="5909310"/>
            <a:chOff x="323528" y="1236822"/>
            <a:chExt cx="7848872" cy="5717702"/>
          </a:xfrm>
        </p:grpSpPr>
        <p:sp>
          <p:nvSpPr>
            <p:cNvPr id="10" name="TextBox 9"/>
            <p:cNvSpPr txBox="1"/>
            <p:nvPr/>
          </p:nvSpPr>
          <p:spPr>
            <a:xfrm>
              <a:off x="323528" y="1236822"/>
              <a:ext cx="576064" cy="5717702"/>
            </a:xfrm>
            <a:prstGeom prst="rect">
              <a:avLst/>
            </a:prstGeom>
            <a:noFill/>
          </p:spPr>
          <p:txBody>
            <a:bodyPr wrap="square" rtlCol="0">
              <a:spAutoFit/>
            </a:bodyPr>
            <a:lstStyle/>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a:p>
              <a:pPr algn="r"/>
              <a:r>
                <a:rPr lang="en-US" sz="1400" dirty="0">
                  <a:solidFill>
                    <a:srgbClr val="FF0000"/>
                  </a:solidFill>
                </a:rPr>
                <a:t>36</a:t>
              </a:r>
            </a:p>
            <a:p>
              <a:pPr algn="r"/>
              <a:r>
                <a:rPr lang="en-US" sz="1400" dirty="0">
                  <a:solidFill>
                    <a:srgbClr val="FF0000"/>
                  </a:solidFill>
                </a:rPr>
                <a:t>37</a:t>
              </a:r>
            </a:p>
            <a:p>
              <a:pPr algn="r"/>
              <a:r>
                <a:rPr lang="en-US" sz="1400" dirty="0">
                  <a:solidFill>
                    <a:srgbClr val="FF0000"/>
                  </a:solidFill>
                </a:rPr>
                <a:t>38</a:t>
              </a:r>
            </a:p>
            <a:p>
              <a:pPr algn="r"/>
              <a:r>
                <a:rPr lang="en-US" sz="1400" dirty="0">
                  <a:solidFill>
                    <a:srgbClr val="FF0000"/>
                  </a:solidFill>
                </a:rPr>
                <a:t>39</a:t>
              </a:r>
            </a:p>
          </p:txBody>
        </p:sp>
        <p:sp>
          <p:nvSpPr>
            <p:cNvPr id="11" name="TextBox 10"/>
            <p:cNvSpPr txBox="1"/>
            <p:nvPr/>
          </p:nvSpPr>
          <p:spPr>
            <a:xfrm>
              <a:off x="971600" y="1236822"/>
              <a:ext cx="7200800" cy="571770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00FF"/>
                  </a:solidFill>
                </a:rPr>
                <a:t>	</a:t>
              </a:r>
              <a:r>
                <a:rPr lang="en-US" sz="1400" dirty="0">
                  <a:solidFill>
                    <a:srgbClr val="00B0F0"/>
                  </a:solidFill>
                </a:rPr>
                <a:t>while</a:t>
              </a:r>
              <a:r>
                <a:rPr lang="en-US" sz="1400" dirty="0">
                  <a:solidFill>
                    <a:srgbClr val="0000FF"/>
                  </a:solidFill>
                </a:rPr>
                <a:t> (!done)   </a:t>
              </a:r>
              <a:r>
                <a:rPr lang="en-US" sz="1400" dirty="0">
                  <a:solidFill>
                    <a:srgbClr val="00B050"/>
                  </a:solidFill>
                </a:rPr>
                <a:t>//Repeat as long as the flag is false</a:t>
              </a:r>
            </a:p>
            <a:p>
              <a:r>
                <a:rPr lang="en-US" sz="1400" dirty="0">
                  <a:solidFill>
                    <a:srgbClr val="0000FF"/>
                  </a:solidFill>
                </a:rPr>
                <a:t>	   {</a:t>
              </a:r>
            </a:p>
            <a:p>
              <a:r>
                <a:rPr lang="en-US" sz="1400" dirty="0"/>
                <a:t>                         // Input section: to enter values of used variables</a:t>
              </a:r>
            </a:p>
            <a:p>
              <a:r>
                <a:rPr lang="en-US" sz="1400" dirty="0"/>
                <a:t>                             </a:t>
              </a:r>
              <a:r>
                <a:rPr lang="en-US" sz="1400" dirty="0" err="1">
                  <a:solidFill>
                    <a:srgbClr val="0000FF"/>
                  </a:solidFill>
                </a:rPr>
                <a:t>System.out.print</a:t>
              </a:r>
              <a:r>
                <a:rPr lang="en-US" sz="1400" dirty="0">
                  <a:solidFill>
                    <a:srgbClr val="0000FF"/>
                  </a:solidFill>
                </a:rPr>
                <a:t> (“Guess a number between 0 and 100 ”);   </a:t>
              </a:r>
              <a:r>
                <a:rPr lang="en-US" sz="1400" dirty="0">
                  <a:solidFill>
                    <a:srgbClr val="00B050"/>
                  </a:solidFill>
                </a:rPr>
                <a:t>//prompt</a:t>
              </a:r>
            </a:p>
            <a:p>
              <a:r>
                <a:rPr lang="en-US" sz="1400" dirty="0">
                  <a:solidFill>
                    <a:srgbClr val="0000FF"/>
                  </a:solidFill>
                </a:rPr>
                <a:t>	             guess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r>
                <a:rPr lang="en-US" sz="1400" dirty="0">
                  <a:solidFill>
                    <a:srgbClr val="00B050"/>
                  </a:solidFill>
                </a:rPr>
                <a:t> //read guessed number</a:t>
              </a:r>
            </a:p>
            <a:p>
              <a:r>
                <a:rPr lang="en-US" sz="1400" dirty="0"/>
                <a:t>	        // Processing section: processing statements</a:t>
              </a:r>
              <a:endParaRPr lang="en-US" sz="1400" dirty="0">
                <a:solidFill>
                  <a:srgbClr val="0000FF"/>
                </a:solidFill>
              </a:endParaRPr>
            </a:p>
            <a:p>
              <a:r>
                <a:rPr lang="en-US" sz="1400" dirty="0">
                  <a:solidFill>
                    <a:srgbClr val="0000FF"/>
                  </a:solidFill>
                </a:rPr>
                <a:t>	             </a:t>
              </a:r>
              <a:r>
                <a:rPr lang="en-US" sz="1400" dirty="0">
                  <a:solidFill>
                    <a:srgbClr val="00B0F0"/>
                  </a:solidFill>
                </a:rPr>
                <a:t>if</a:t>
              </a:r>
              <a:r>
                <a:rPr lang="en-US" sz="1400" dirty="0">
                  <a:solidFill>
                    <a:srgbClr val="0000FF"/>
                  </a:solidFill>
                </a:rPr>
                <a:t> (guess &gt; rand)</a:t>
              </a:r>
            </a:p>
            <a:p>
              <a:r>
                <a:rPr lang="en-US" sz="1400" dirty="0">
                  <a:solidFill>
                    <a:srgbClr val="0000FF"/>
                  </a:solidFill>
                </a:rPr>
                <a:t>	                {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(“Guess too large”);	    </a:t>
              </a:r>
            </a:p>
            <a:p>
              <a:r>
                <a:rPr lang="en-US" sz="1400" dirty="0">
                  <a:solidFill>
                    <a:srgbClr val="0000FF"/>
                  </a:solidFill>
                </a:rPr>
                <a:t>	                  trials++;</a:t>
              </a:r>
            </a:p>
            <a:p>
              <a:r>
                <a:rPr lang="en-US" sz="1400" dirty="0">
                  <a:solidFill>
                    <a:srgbClr val="0000FF"/>
                  </a:solidFill>
                </a:rPr>
                <a:t>	                }</a:t>
              </a:r>
            </a:p>
            <a:p>
              <a:r>
                <a:rPr lang="en-US" sz="1400" dirty="0">
                  <a:solidFill>
                    <a:srgbClr val="0000FF"/>
                  </a:solidFill>
                </a:rPr>
                <a:t>	            </a:t>
              </a:r>
              <a:r>
                <a:rPr lang="en-US" sz="1400" dirty="0">
                  <a:solidFill>
                    <a:srgbClr val="00B0F0"/>
                  </a:solidFill>
                </a:rPr>
                <a:t>else </a:t>
              </a:r>
            </a:p>
            <a:p>
              <a:r>
                <a:rPr lang="en-US" sz="1400" dirty="0">
                  <a:solidFill>
                    <a:srgbClr val="00B0F0"/>
                  </a:solidFill>
                </a:rPr>
                <a:t>                                if</a:t>
              </a:r>
              <a:r>
                <a:rPr lang="en-US" sz="1400" dirty="0">
                  <a:solidFill>
                    <a:srgbClr val="0000FF"/>
                  </a:solidFill>
                </a:rPr>
                <a:t> (guess &lt; rand)</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(“Guess too small”);</a:t>
              </a:r>
            </a:p>
            <a:p>
              <a:r>
                <a:rPr lang="en-US" sz="1400" dirty="0">
                  <a:solidFill>
                    <a:srgbClr val="0000FF"/>
                  </a:solidFill>
                </a:rPr>
                <a:t>		        trials++;</a:t>
              </a:r>
            </a:p>
            <a:p>
              <a:r>
                <a:rPr lang="en-US" sz="1400" dirty="0">
                  <a:solidFill>
                    <a:srgbClr val="0000FF"/>
                  </a:solidFill>
                </a:rPr>
                <a:t>		     }</a:t>
              </a:r>
            </a:p>
            <a:p>
              <a:r>
                <a:rPr lang="en-US" sz="1400" dirty="0">
                  <a:solidFill>
                    <a:srgbClr val="0000FF"/>
                  </a:solidFill>
                </a:rPr>
                <a:t>	                  </a:t>
              </a:r>
              <a:r>
                <a:rPr lang="en-US" sz="1400" dirty="0">
                  <a:solidFill>
                    <a:srgbClr val="00B0F0"/>
                  </a:solidFill>
                </a:rPr>
                <a:t>else</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(“You win!!”);</a:t>
              </a:r>
            </a:p>
            <a:p>
              <a:r>
                <a:rPr lang="en-US" sz="1400" dirty="0">
                  <a:solidFill>
                    <a:srgbClr val="0000FF"/>
                  </a:solidFill>
                </a:rPr>
                <a:t>		       done = </a:t>
              </a:r>
              <a:r>
                <a:rPr lang="en-US" sz="1400" dirty="0">
                  <a:solidFill>
                    <a:srgbClr val="00B0F0"/>
                  </a:solidFill>
                </a:rPr>
                <a:t>true</a:t>
              </a:r>
              <a:r>
                <a:rPr lang="en-US" sz="1400" dirty="0">
                  <a:solidFill>
                    <a:srgbClr val="0000FF"/>
                  </a:solidFill>
                </a:rPr>
                <a:t>;</a:t>
              </a:r>
            </a:p>
            <a:p>
              <a:r>
                <a:rPr lang="en-US" sz="1400" dirty="0">
                  <a:solidFill>
                    <a:srgbClr val="0000FF"/>
                  </a:solidFill>
                </a:rPr>
                <a:t>		    }</a:t>
              </a:r>
            </a:p>
            <a:p>
              <a:r>
                <a:rPr lang="en-US" sz="1400" dirty="0">
                  <a:solidFill>
                    <a:srgbClr val="0000FF"/>
                  </a:solidFill>
                </a:rPr>
                <a:t>	   } </a:t>
              </a:r>
              <a:r>
                <a:rPr lang="en-US" sz="1400" dirty="0">
                  <a:solidFill>
                    <a:srgbClr val="00B050"/>
                  </a:solidFill>
                </a:rPr>
                <a:t>//end while</a:t>
              </a:r>
            </a:p>
            <a:p>
              <a:r>
                <a:rPr lang="en-US" sz="1400" dirty="0"/>
                <a:t>                 // Output section: display program output</a:t>
              </a:r>
            </a:p>
            <a:p>
              <a:r>
                <a:rPr lang="en-US" sz="1400" dirty="0">
                  <a:solidFill>
                    <a:srgbClr val="0000FF"/>
                  </a:solidFill>
                </a:rPr>
                <a:t>	</a:t>
              </a:r>
              <a:r>
                <a:rPr lang="en-US" sz="1400" dirty="0" err="1">
                  <a:solidFill>
                    <a:srgbClr val="0000FF"/>
                  </a:solidFill>
                </a:rPr>
                <a:t>System.out.printf</a:t>
              </a:r>
              <a:r>
                <a:rPr lang="en-US" sz="1400" dirty="0">
                  <a:solidFill>
                    <a:srgbClr val="0000FF"/>
                  </a:solidFill>
                </a:rPr>
                <a:t> (“Number of trials = %3d”, trials);</a:t>
              </a:r>
            </a:p>
            <a:p>
              <a:r>
                <a:rPr lang="en-US" sz="1400" dirty="0">
                  <a:solidFill>
                    <a:srgbClr val="0000FF"/>
                  </a:solidFill>
                </a:rPr>
                <a:t>      } </a:t>
              </a:r>
              <a:r>
                <a:rPr lang="en-US" sz="1400" dirty="0">
                  <a:solidFill>
                    <a:srgbClr val="00B050"/>
                  </a:solidFill>
                </a:rPr>
                <a:t>// end main</a:t>
              </a:r>
            </a:p>
            <a:p>
              <a:r>
                <a:rPr lang="en-US" sz="1400" dirty="0">
                  <a:solidFill>
                    <a:srgbClr val="0000FF"/>
                  </a:solidFill>
                </a:rPr>
                <a:t>} </a:t>
              </a:r>
              <a:r>
                <a:rPr lang="en-US" sz="1400" dirty="0">
                  <a:solidFill>
                    <a:srgbClr val="00B050"/>
                  </a:solidFill>
                </a:rPr>
                <a:t>// end class</a:t>
              </a:r>
            </a:p>
          </p:txBody>
        </p:sp>
      </p:gr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326</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sp>
        <p:nvSpPr>
          <p:cNvPr id="47" name="Rectangle 46"/>
          <p:cNvSpPr/>
          <p:nvPr/>
        </p:nvSpPr>
        <p:spPr>
          <a:xfrm>
            <a:off x="2038230" y="5517232"/>
            <a:ext cx="1224136" cy="216024"/>
          </a:xfrm>
          <a:prstGeom prst="rect">
            <a:avLst/>
          </a:prstGeom>
          <a:solidFill>
            <a:srgbClr val="7030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874189" y="812174"/>
            <a:ext cx="1224136" cy="216024"/>
          </a:xfrm>
          <a:prstGeom prst="rect">
            <a:avLst/>
          </a:prstGeom>
          <a:solidFill>
            <a:srgbClr val="7030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843808" y="4401108"/>
            <a:ext cx="1224136" cy="216024"/>
          </a:xfrm>
          <a:prstGeom prst="rect">
            <a:avLst/>
          </a:prstGeom>
          <a:solidFill>
            <a:srgbClr val="7030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059832" y="4833156"/>
            <a:ext cx="3312368" cy="216024"/>
          </a:xfrm>
          <a:prstGeom prst="rect">
            <a:avLst/>
          </a:prstGeom>
          <a:solidFill>
            <a:srgbClr val="7030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059832" y="5085184"/>
            <a:ext cx="3312368" cy="216024"/>
          </a:xfrm>
          <a:prstGeom prst="rect">
            <a:avLst/>
          </a:prstGeom>
          <a:solidFill>
            <a:srgbClr val="7030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43808" y="2060848"/>
            <a:ext cx="1224136" cy="216024"/>
          </a:xfrm>
          <a:prstGeom prst="rect">
            <a:avLst/>
          </a:prstGeom>
          <a:solidFill>
            <a:srgbClr val="7030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555776" y="3130480"/>
            <a:ext cx="1224136" cy="216024"/>
          </a:xfrm>
          <a:prstGeom prst="rect">
            <a:avLst/>
          </a:prstGeom>
          <a:solidFill>
            <a:srgbClr val="7030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987824" y="3356992"/>
            <a:ext cx="1224136" cy="216024"/>
          </a:xfrm>
          <a:prstGeom prst="rect">
            <a:avLst/>
          </a:prstGeom>
          <a:solidFill>
            <a:srgbClr val="7030A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660232" y="2708920"/>
            <a:ext cx="2160240" cy="792088"/>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guess == rand</a:t>
            </a:r>
          </a:p>
        </p:txBody>
      </p:sp>
    </p:spTree>
    <p:custDataLst>
      <p:tags r:id="rId1"/>
    </p:custDataLst>
    <p:extLst>
      <p:ext uri="{BB962C8B-B14F-4D97-AF65-F5344CB8AC3E}">
        <p14:creationId xmlns:p14="http://schemas.microsoft.com/office/powerpoint/2010/main" val="463707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left)">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left)">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7" grpId="0" animBg="1"/>
      <p:bldP spid="48" grpId="0" animBg="1"/>
      <p:bldP spid="49" grpId="0" animBg="1"/>
      <p:bldP spid="50" grpId="0" animBg="1"/>
      <p:bldP spid="51" grpId="0" animBg="1"/>
      <p:bldP spid="37" grpId="0" animBg="1"/>
      <p:bldP spid="38" grpId="0" animBg="1"/>
      <p:bldP spid="39" grpId="0" animBg="1"/>
      <p:bldP spid="36"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327</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 </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3528391"/>
          </a:xfrm>
        </p:spPr>
        <p:txBody>
          <a:bodyPr>
            <a:noAutofit/>
          </a:bodyPr>
          <a:lstStyle/>
          <a:p>
            <a:pPr marL="109728" lvl="0" indent="0" algn="just" hangingPunct="0">
              <a:buNone/>
            </a:pPr>
            <a:r>
              <a:rPr lang="en-US" sz="1800" dirty="0">
                <a:latin typeface="Tahoma" panose="020B0604030504040204" pitchFamily="34" charset="0"/>
                <a:ea typeface="Tahoma" panose="020B0604030504040204" pitchFamily="34" charset="0"/>
                <a:cs typeface="Tahoma" panose="020B0604030504040204" pitchFamily="34" charset="0"/>
              </a:rPr>
              <a:t>   Write a complete program that calculates and prints the bill for Riyadh’s power consumption. The rates vary depending on whether the user is residential, commercial, or industrial. A code of R corresponds to a Residential, C corresponds to a Commercial, and I to Industrial. Any other code should be treated as an error.</a:t>
            </a:r>
          </a:p>
          <a:p>
            <a:pPr marL="109728" indent="0" algn="just" hangingPunct="0">
              <a:buNone/>
            </a:pPr>
            <a:r>
              <a:rPr lang="en-US" sz="1800" dirty="0">
                <a:latin typeface="Tahoma" panose="020B0604030504040204" pitchFamily="34" charset="0"/>
                <a:ea typeface="Tahoma" panose="020B0604030504040204" pitchFamily="34" charset="0"/>
                <a:cs typeface="Tahoma" panose="020B0604030504040204" pitchFamily="34" charset="0"/>
              </a:rPr>
              <a:t>   The program should read the power consumption rate in KWH (Kilowatt per Hour); then it calculates the due amount according to the following:</a:t>
            </a:r>
          </a:p>
          <a:p>
            <a:pPr marL="109728" indent="0" algn="just">
              <a:buNone/>
            </a:pPr>
            <a:r>
              <a:rPr lang="en-US" sz="1800" dirty="0">
                <a:latin typeface="Tahoma" panose="020B0604030504040204" pitchFamily="34" charset="0"/>
                <a:ea typeface="Tahoma" panose="020B0604030504040204" pitchFamily="34" charset="0"/>
                <a:cs typeface="Tahoma" panose="020B0604030504040204" pitchFamily="34" charset="0"/>
              </a:rPr>
              <a:t>   The rate is SAR 5 per KWH for Residential, SAR 10 per KWH for Commercial and SAR 20 per KWH for Industrial.</a:t>
            </a:r>
          </a:p>
          <a:p>
            <a:pPr marL="109728" indent="0" algn="just">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marL="109728" indent="0" algn="just">
              <a:buNone/>
            </a:pPr>
            <a:r>
              <a:rPr lang="en-US" sz="1800" dirty="0">
                <a:latin typeface="Tahoma" panose="020B0604030504040204" pitchFamily="34" charset="0"/>
                <a:ea typeface="Tahoma" panose="020B0604030504040204" pitchFamily="34" charset="0"/>
                <a:cs typeface="Tahoma" panose="020B0604030504040204" pitchFamily="34" charset="0"/>
              </a:rPr>
              <a:t>Select and apply an appropriate sentinel that stops the program.</a:t>
            </a:r>
          </a:p>
        </p:txBody>
      </p:sp>
      <p:sp>
        <p:nvSpPr>
          <p:cNvPr id="12" name="TextBox 11"/>
          <p:cNvSpPr txBox="1"/>
          <p:nvPr/>
        </p:nvSpPr>
        <p:spPr>
          <a:xfrm>
            <a:off x="71406" y="6496070"/>
            <a:ext cx="4000528" cy="276999"/>
          </a:xfrm>
          <a:prstGeom prst="rect">
            <a:avLst/>
          </a:prstGeom>
          <a:noFill/>
        </p:spPr>
        <p:txBody>
          <a:bodyPr wrap="square" rtlCol="0">
            <a:spAutoFit/>
          </a:bodyPr>
          <a:lstStyle/>
          <a:p>
            <a:r>
              <a:rPr lang="en-US" sz="1200"/>
              <a:t>W6.3 </a:t>
            </a:r>
            <a:r>
              <a:rPr lang="en-US" sz="1200" dirty="0"/>
              <a:t>while</a:t>
            </a:r>
          </a:p>
        </p:txBody>
      </p:sp>
      <p:sp>
        <p:nvSpPr>
          <p:cNvPr id="8" name="Explosion 1 7"/>
          <p:cNvSpPr/>
          <p:nvPr/>
        </p:nvSpPr>
        <p:spPr>
          <a:xfrm>
            <a:off x="6987894" y="5301208"/>
            <a:ext cx="1872208" cy="1435224"/>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IMPORTANT</a:t>
            </a:r>
          </a:p>
        </p:txBody>
      </p:sp>
    </p:spTree>
    <p:extLst>
      <p:ext uri="{BB962C8B-B14F-4D97-AF65-F5344CB8AC3E}">
        <p14:creationId xmlns:p14="http://schemas.microsoft.com/office/powerpoint/2010/main" val="14157564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CSC111 </a:t>
            </a:r>
          </a:p>
        </p:txBody>
      </p:sp>
      <p:sp>
        <p:nvSpPr>
          <p:cNvPr id="3" name="Subtitle 2"/>
          <p:cNvSpPr>
            <a:spLocks noGrp="1"/>
          </p:cNvSpPr>
          <p:nvPr>
            <p:ph type="subTitle" idx="1"/>
          </p:nvPr>
        </p:nvSpPr>
        <p:spPr/>
        <p:txBody>
          <a:bodyPr/>
          <a:lstStyle/>
          <a:p>
            <a:r>
              <a:rPr lang="en-US" dirty="0"/>
              <a:t>Quick Revision </a:t>
            </a:r>
          </a:p>
        </p:txBody>
      </p:sp>
    </p:spTree>
    <p:extLst>
      <p:ext uri="{BB962C8B-B14F-4D97-AF65-F5344CB8AC3E}">
        <p14:creationId xmlns:p14="http://schemas.microsoft.com/office/powerpoint/2010/main" val="418763442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Problem </a:t>
            </a:r>
          </a:p>
        </p:txBody>
      </p:sp>
      <p:sp>
        <p:nvSpPr>
          <p:cNvPr id="3" name="Content Placeholder 2"/>
          <p:cNvSpPr>
            <a:spLocks noGrp="1"/>
          </p:cNvSpPr>
          <p:nvPr>
            <p:ph idx="1"/>
          </p:nvPr>
        </p:nvSpPr>
        <p:spPr>
          <a:xfrm>
            <a:off x="139397" y="2133600"/>
            <a:ext cx="8718854" cy="3992563"/>
          </a:xfrm>
        </p:spPr>
        <p:txBody>
          <a:bodyPr>
            <a:normAutofit fontScale="92500" lnSpcReduction="10000"/>
          </a:bodyPr>
          <a:lstStyle/>
          <a:p>
            <a:pPr marL="0" indent="0">
              <a:buNone/>
            </a:pPr>
            <a:r>
              <a:rPr lang="en-US" dirty="0"/>
              <a:t>Write a java code that read </a:t>
            </a:r>
            <a:r>
              <a:rPr lang="en-US" b="1" dirty="0"/>
              <a:t>a string, </a:t>
            </a:r>
            <a:r>
              <a:rPr lang="en-US" dirty="0"/>
              <a:t>then show a list of options to the user to select from them, where:</a:t>
            </a:r>
          </a:p>
          <a:p>
            <a:pPr marL="0" indent="0"/>
            <a:r>
              <a:rPr lang="en-US" dirty="0"/>
              <a:t>L to print the letters in the string (either they are capital or small)</a:t>
            </a:r>
          </a:p>
          <a:p>
            <a:pPr marL="0" indent="0"/>
            <a:r>
              <a:rPr lang="en-US" dirty="0"/>
              <a:t>D to print the digit in the string</a:t>
            </a:r>
          </a:p>
          <a:p>
            <a:pPr marL="0" indent="0"/>
            <a:r>
              <a:rPr lang="en-US" dirty="0"/>
              <a:t>O to print other characters in the string (any thing except letters and digits) </a:t>
            </a:r>
          </a:p>
          <a:p>
            <a:pPr marL="0" indent="0">
              <a:buNone/>
            </a:pPr>
            <a:r>
              <a:rPr lang="en-US" dirty="0"/>
              <a:t>If the user enter another option the program should show an error message</a:t>
            </a:r>
          </a:p>
          <a:p>
            <a:pPr marL="0" indent="0">
              <a:buNone/>
            </a:pPr>
            <a:r>
              <a:rPr lang="en-US" dirty="0"/>
              <a:t>This menu will keep showing </a:t>
            </a:r>
            <a:r>
              <a:rPr lang="en-US" b="1" dirty="0"/>
              <a:t>4 times</a:t>
            </a:r>
          </a:p>
        </p:txBody>
      </p:sp>
    </p:spTree>
    <p:extLst>
      <p:ext uri="{BB962C8B-B14F-4D97-AF65-F5344CB8AC3E}">
        <p14:creationId xmlns:p14="http://schemas.microsoft.com/office/powerpoint/2010/main" val="1183156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5" name="Rectangle 3"/>
          <p:cNvSpPr>
            <a:spLocks noGrp="1" noChangeArrowheads="1"/>
          </p:cNvSpPr>
          <p:nvPr>
            <p:ph idx="1"/>
          </p:nvPr>
        </p:nvSpPr>
        <p:spPr>
          <a:xfrm>
            <a:off x="179512" y="1412776"/>
            <a:ext cx="8712967" cy="720080"/>
          </a:xfrm>
          <a:ln/>
        </p:spPr>
        <p:txBody>
          <a:bodyPr>
            <a:noAutofit/>
          </a:bodyPr>
          <a:lstStyle/>
          <a:p>
            <a:pPr marL="0" indent="-254000">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prints the volume of a cube and the sum of its surfaces’ areas</a:t>
            </a:r>
            <a:endParaRPr lang="x-none"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0" indent="0">
              <a:lnSpc>
                <a:spcPct val="90000"/>
              </a:lnSpc>
              <a:buNone/>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p:txBody>
          <a:bodyPr>
            <a:normAutofit/>
          </a:bodyPr>
          <a:lstStyle/>
          <a:p>
            <a:fld id="{125A1C68-F048-4C66-8544-2D3BD35A5879}" type="slidenum">
              <a:rPr lang="en-US" smtClean="0"/>
              <a:pPr/>
              <a:t>33</a:t>
            </a:fld>
            <a:endParaRPr lang="en-US"/>
          </a:p>
        </p:txBody>
      </p:sp>
      <p:sp>
        <p:nvSpPr>
          <p:cNvPr id="9" name="Rectangle 8"/>
          <p:cNvSpPr/>
          <p:nvPr/>
        </p:nvSpPr>
        <p:spPr>
          <a:xfrm>
            <a:off x="251520" y="2132856"/>
            <a:ext cx="8640960" cy="4608512"/>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27038" indent="-342900">
              <a:lnSpc>
                <a:spcPct val="90000"/>
              </a:lnSpc>
              <a:buAutoNum type="arabicPeriod"/>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Start the program</a:t>
            </a:r>
          </a:p>
          <a:p>
            <a:pPr marL="84138">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841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2. Read the length of the side and save it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L</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84138">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841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3. Calculate the volume and save the result in the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V</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84138" algn="ctr">
              <a:lnSpc>
                <a:spcPct val="90000"/>
              </a:lnSpc>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V = L* L* L</a:t>
            </a:r>
          </a:p>
          <a:p>
            <a:pPr marL="841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4. Calculate the sum of surfaces’ areas  and store the result in the </a:t>
            </a:r>
          </a:p>
          <a:p>
            <a:pPr marL="841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p>
          <a:p>
            <a:pPr marL="84138" algn="ctr">
              <a:lnSpc>
                <a:spcPct val="90000"/>
              </a:lnSpc>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 = 6 * L* L</a:t>
            </a:r>
          </a:p>
          <a:p>
            <a:pPr marL="84138" algn="ctr">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841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5. Print output1: the variable ( Volume ) </a:t>
            </a:r>
          </a:p>
          <a:p>
            <a:pPr marL="841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6. Print  output2: the variable ( Surface )</a:t>
            </a:r>
          </a:p>
          <a:p>
            <a:pPr marL="84138">
              <a:lnSpc>
                <a:spcPct val="9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84138">
              <a:lnSpc>
                <a:spcPct val="9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7. End the program</a:t>
            </a:r>
          </a:p>
        </p:txBody>
      </p:sp>
      <p:sp>
        <p:nvSpPr>
          <p:cNvPr id="10" name="Rectangle 9"/>
          <p:cNvSpPr/>
          <p:nvPr/>
        </p:nvSpPr>
        <p:spPr>
          <a:xfrm>
            <a:off x="323528" y="2996952"/>
            <a:ext cx="8280920" cy="432048"/>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3528" y="3573016"/>
            <a:ext cx="8280920" cy="1512168"/>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23528" y="5157192"/>
            <a:ext cx="8280920" cy="72008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412776"/>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4.2 Solution Design </a:t>
            </a:r>
            <a:r>
              <a:rPr lang="en-US" sz="4000" b="0" dirty="0">
                <a:solidFill>
                  <a:schemeClr val="accent2"/>
                </a:solidFill>
                <a:latin typeface="Tahoma" charset="0"/>
                <a:cs typeface="Arial" charset="0"/>
              </a:rPr>
              <a:t>– Algorithm</a:t>
            </a:r>
          </a:p>
        </p:txBody>
      </p:sp>
      <p:sp>
        <p:nvSpPr>
          <p:cNvPr id="16" name="Rectangle 15"/>
          <p:cNvSpPr/>
          <p:nvPr/>
        </p:nvSpPr>
        <p:spPr>
          <a:xfrm>
            <a:off x="0" y="980728"/>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3</a:t>
            </a:r>
          </a:p>
        </p:txBody>
      </p:sp>
      <p:sp>
        <p:nvSpPr>
          <p:cNvPr id="17" name="Left Arrow 16"/>
          <p:cNvSpPr/>
          <p:nvPr/>
        </p:nvSpPr>
        <p:spPr>
          <a:xfrm>
            <a:off x="7020272" y="2780928"/>
            <a:ext cx="2016224" cy="86409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INPUT</a:t>
            </a:r>
          </a:p>
        </p:txBody>
      </p:sp>
      <p:sp>
        <p:nvSpPr>
          <p:cNvPr id="18" name="Left Arrow 17"/>
          <p:cNvSpPr/>
          <p:nvPr/>
        </p:nvSpPr>
        <p:spPr>
          <a:xfrm>
            <a:off x="7020272" y="3897052"/>
            <a:ext cx="2016224" cy="86409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PROCESSING</a:t>
            </a:r>
          </a:p>
        </p:txBody>
      </p:sp>
      <p:sp>
        <p:nvSpPr>
          <p:cNvPr id="19" name="Left Arrow 18"/>
          <p:cNvSpPr/>
          <p:nvPr/>
        </p:nvSpPr>
        <p:spPr>
          <a:xfrm>
            <a:off x="7020272" y="5085184"/>
            <a:ext cx="2016224" cy="86409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OUTPUT</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8355">
                                            <p:bg/>
                                          </p:spTgt>
                                        </p:tgtEl>
                                        <p:attrNameLst>
                                          <p:attrName>style.visibility</p:attrName>
                                        </p:attrNameLst>
                                      </p:cBhvr>
                                      <p:to>
                                        <p:strVal val="visible"/>
                                      </p:to>
                                    </p:set>
                                    <p:animEffect transition="in" filter="wipe(right)">
                                      <p:cBhvr>
                                        <p:cTn id="10" dur="1000"/>
                                        <p:tgtEl>
                                          <p:spTgt spid="228355">
                                            <p:bg/>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28355">
                                            <p:txEl>
                                              <p:pRg st="0" end="0"/>
                                            </p:txEl>
                                          </p:spTgt>
                                        </p:tgtEl>
                                        <p:attrNameLst>
                                          <p:attrName>style.visibility</p:attrName>
                                        </p:attrNameLst>
                                      </p:cBhvr>
                                      <p:to>
                                        <p:strVal val="visible"/>
                                      </p:to>
                                    </p:set>
                                    <p:animEffect transition="in" filter="wipe(right)">
                                      <p:cBhvr>
                                        <p:cTn id="13" dur="1000"/>
                                        <p:tgtEl>
                                          <p:spTgt spid="22835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bg/>
                                          </p:spTgt>
                                        </p:tgtEl>
                                        <p:attrNameLst>
                                          <p:attrName>style.visibility</p:attrName>
                                        </p:attrNameLst>
                                      </p:cBhvr>
                                      <p:to>
                                        <p:strVal val="visible"/>
                                      </p:to>
                                    </p:set>
                                    <p:animEffect transition="in" filter="fade">
                                      <p:cBhvr>
                                        <p:cTn id="18" dur="1000"/>
                                        <p:tgtEl>
                                          <p:spTgt spid="9">
                                            <p:bg/>
                                          </p:spTgt>
                                        </p:tgtEl>
                                      </p:cBhvr>
                                    </p:animEffect>
                                    <p:anim calcmode="lin" valueType="num">
                                      <p:cBhvr>
                                        <p:cTn id="19" dur="1000" fill="hold"/>
                                        <p:tgtEl>
                                          <p:spTgt spid="9">
                                            <p:bg/>
                                          </p:spTgt>
                                        </p:tgtEl>
                                        <p:attrNameLst>
                                          <p:attrName>ppt_x</p:attrName>
                                        </p:attrNameLst>
                                      </p:cBhvr>
                                      <p:tavLst>
                                        <p:tav tm="0">
                                          <p:val>
                                            <p:strVal val="#ppt_x"/>
                                          </p:val>
                                        </p:tav>
                                        <p:tav tm="100000">
                                          <p:val>
                                            <p:strVal val="#ppt_x"/>
                                          </p:val>
                                        </p:tav>
                                      </p:tavLst>
                                    </p:anim>
                                    <p:anim calcmode="lin" valueType="num">
                                      <p:cBhvr>
                                        <p:cTn id="20" dur="1000" fill="hold"/>
                                        <p:tgtEl>
                                          <p:spTgt spid="9">
                                            <p:bg/>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1000"/>
                                        <p:tgtEl>
                                          <p:spTgt spid="9">
                                            <p:txEl>
                                              <p:pRg st="0" end="0"/>
                                            </p:txEl>
                                          </p:spTgt>
                                        </p:tgtEl>
                                      </p:cBhvr>
                                    </p:animEffect>
                                    <p:anim calcmode="lin" valueType="num">
                                      <p:cBhvr>
                                        <p:cTn id="2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1000"/>
                                        <p:tgtEl>
                                          <p:spTgt spid="9">
                                            <p:txEl>
                                              <p:pRg st="2" end="2"/>
                                            </p:txEl>
                                          </p:spTgt>
                                        </p:tgtEl>
                                      </p:cBhvr>
                                    </p:animEffect>
                                    <p:anim calcmode="lin" valueType="num">
                                      <p:cBhvr>
                                        <p:cTn id="3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fade">
                                      <p:cBhvr>
                                        <p:cTn id="40" dur="1000"/>
                                        <p:tgtEl>
                                          <p:spTgt spid="9">
                                            <p:txEl>
                                              <p:pRg st="5" end="5"/>
                                            </p:txEl>
                                          </p:spTgt>
                                        </p:tgtEl>
                                      </p:cBhvr>
                                    </p:animEffect>
                                    <p:anim calcmode="lin" valueType="num">
                                      <p:cBhvr>
                                        <p:cTn id="41"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
                                            <p:txEl>
                                              <p:pRg st="6" end="6"/>
                                            </p:txEl>
                                          </p:spTgt>
                                        </p:tgtEl>
                                        <p:attrNameLst>
                                          <p:attrName>style.visibility</p:attrName>
                                        </p:attrNameLst>
                                      </p:cBhvr>
                                      <p:to>
                                        <p:strVal val="visible"/>
                                      </p:to>
                                    </p:set>
                                    <p:animEffect transition="in" filter="fade">
                                      <p:cBhvr>
                                        <p:cTn id="45" dur="1000"/>
                                        <p:tgtEl>
                                          <p:spTgt spid="9">
                                            <p:txEl>
                                              <p:pRg st="6" end="6"/>
                                            </p:txEl>
                                          </p:spTgt>
                                        </p:tgtEl>
                                      </p:cBhvr>
                                    </p:animEffect>
                                    <p:anim calcmode="lin" valueType="num">
                                      <p:cBhvr>
                                        <p:cTn id="46"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9">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9">
                                            <p:txEl>
                                              <p:pRg st="7" end="7"/>
                                            </p:txEl>
                                          </p:spTgt>
                                        </p:tgtEl>
                                        <p:attrNameLst>
                                          <p:attrName>style.visibility</p:attrName>
                                        </p:attrNameLst>
                                      </p:cBhvr>
                                      <p:to>
                                        <p:strVal val="visible"/>
                                      </p:to>
                                    </p:set>
                                    <p:animEffect transition="in" filter="fade">
                                      <p:cBhvr>
                                        <p:cTn id="50" dur="1000"/>
                                        <p:tgtEl>
                                          <p:spTgt spid="9">
                                            <p:txEl>
                                              <p:pRg st="7" end="7"/>
                                            </p:txEl>
                                          </p:spTgt>
                                        </p:tgtEl>
                                      </p:cBhvr>
                                    </p:animEffect>
                                    <p:anim calcmode="lin" valueType="num">
                                      <p:cBhvr>
                                        <p:cTn id="51"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9">
                                            <p:txEl>
                                              <p:pRg st="7" end="7"/>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Effect transition="in" filter="fade">
                                      <p:cBhvr>
                                        <p:cTn id="55" dur="1000"/>
                                        <p:tgtEl>
                                          <p:spTgt spid="9">
                                            <p:txEl>
                                              <p:pRg st="8" end="8"/>
                                            </p:txEl>
                                          </p:spTgt>
                                        </p:tgtEl>
                                      </p:cBhvr>
                                    </p:animEffect>
                                    <p:anim calcmode="lin" valueType="num">
                                      <p:cBhvr>
                                        <p:cTn id="56"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3000"/>
                            </p:stCondLst>
                            <p:childTnLst>
                              <p:par>
                                <p:cTn id="59" presetID="42" presetClass="entr" presetSubtype="0" fill="hold" grpId="0" nodeType="afterEffect">
                                  <p:stCondLst>
                                    <p:cond delay="0"/>
                                  </p:stCondLst>
                                  <p:childTnLst>
                                    <p:set>
                                      <p:cBhvr>
                                        <p:cTn id="60" dur="1" fill="hold">
                                          <p:stCondLst>
                                            <p:cond delay="0"/>
                                          </p:stCondLst>
                                        </p:cTn>
                                        <p:tgtEl>
                                          <p:spTgt spid="9">
                                            <p:txEl>
                                              <p:pRg st="10" end="10"/>
                                            </p:txEl>
                                          </p:spTgt>
                                        </p:tgtEl>
                                        <p:attrNameLst>
                                          <p:attrName>style.visibility</p:attrName>
                                        </p:attrNameLst>
                                      </p:cBhvr>
                                      <p:to>
                                        <p:strVal val="visible"/>
                                      </p:to>
                                    </p:set>
                                    <p:animEffect transition="in" filter="fade">
                                      <p:cBhvr>
                                        <p:cTn id="61" dur="1000"/>
                                        <p:tgtEl>
                                          <p:spTgt spid="9">
                                            <p:txEl>
                                              <p:pRg st="10" end="10"/>
                                            </p:txEl>
                                          </p:spTgt>
                                        </p:tgtEl>
                                      </p:cBhvr>
                                    </p:animEffect>
                                    <p:anim calcmode="lin" valueType="num">
                                      <p:cBhvr>
                                        <p:cTn id="62"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9">
                                            <p:txEl>
                                              <p:pRg st="10" end="1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9">
                                            <p:txEl>
                                              <p:pRg st="11" end="11"/>
                                            </p:txEl>
                                          </p:spTgt>
                                        </p:tgtEl>
                                        <p:attrNameLst>
                                          <p:attrName>style.visibility</p:attrName>
                                        </p:attrNameLst>
                                      </p:cBhvr>
                                      <p:to>
                                        <p:strVal val="visible"/>
                                      </p:to>
                                    </p:set>
                                    <p:animEffect transition="in" filter="fade">
                                      <p:cBhvr>
                                        <p:cTn id="66" dur="1000"/>
                                        <p:tgtEl>
                                          <p:spTgt spid="9">
                                            <p:txEl>
                                              <p:pRg st="11" end="11"/>
                                            </p:txEl>
                                          </p:spTgt>
                                        </p:tgtEl>
                                      </p:cBhvr>
                                    </p:animEffect>
                                    <p:anim calcmode="lin" valueType="num">
                                      <p:cBhvr>
                                        <p:cTn id="67" dur="1000" fill="hold"/>
                                        <p:tgtEl>
                                          <p:spTgt spid="9">
                                            <p:txEl>
                                              <p:pRg st="11" end="11"/>
                                            </p:txEl>
                                          </p:spTgt>
                                        </p:tgtEl>
                                        <p:attrNameLst>
                                          <p:attrName>ppt_x</p:attrName>
                                        </p:attrNameLst>
                                      </p:cBhvr>
                                      <p:tavLst>
                                        <p:tav tm="0">
                                          <p:val>
                                            <p:strVal val="#ppt_x"/>
                                          </p:val>
                                        </p:tav>
                                        <p:tav tm="100000">
                                          <p:val>
                                            <p:strVal val="#ppt_x"/>
                                          </p:val>
                                        </p:tav>
                                      </p:tavLst>
                                    </p:anim>
                                    <p:anim calcmode="lin" valueType="num">
                                      <p:cBhvr>
                                        <p:cTn id="68" dur="1000" fill="hold"/>
                                        <p:tgtEl>
                                          <p:spTgt spid="9">
                                            <p:txEl>
                                              <p:pRg st="11" end="11"/>
                                            </p:txEl>
                                          </p:spTgt>
                                        </p:tgtEl>
                                        <p:attrNameLst>
                                          <p:attrName>ppt_y</p:attrName>
                                        </p:attrNameLst>
                                      </p:cBhvr>
                                      <p:tavLst>
                                        <p:tav tm="0">
                                          <p:val>
                                            <p:strVal val="#ppt_y+.1"/>
                                          </p:val>
                                        </p:tav>
                                        <p:tav tm="100000">
                                          <p:val>
                                            <p:strVal val="#ppt_y"/>
                                          </p:val>
                                        </p:tav>
                                      </p:tavLst>
                                    </p:anim>
                                  </p:childTnLst>
                                </p:cTn>
                              </p:par>
                            </p:childTnLst>
                          </p:cTn>
                        </p:par>
                        <p:par>
                          <p:cTn id="69" fill="hold">
                            <p:stCondLst>
                              <p:cond delay="4000"/>
                            </p:stCondLst>
                            <p:childTnLst>
                              <p:par>
                                <p:cTn id="70" presetID="42" presetClass="entr" presetSubtype="0" fill="hold" grpId="0" nodeType="afterEffect">
                                  <p:stCondLst>
                                    <p:cond delay="0"/>
                                  </p:stCondLst>
                                  <p:childTnLst>
                                    <p:set>
                                      <p:cBhvr>
                                        <p:cTn id="71" dur="1" fill="hold">
                                          <p:stCondLst>
                                            <p:cond delay="0"/>
                                          </p:stCondLst>
                                        </p:cTn>
                                        <p:tgtEl>
                                          <p:spTgt spid="9">
                                            <p:txEl>
                                              <p:pRg st="13" end="13"/>
                                            </p:txEl>
                                          </p:spTgt>
                                        </p:tgtEl>
                                        <p:attrNameLst>
                                          <p:attrName>style.visibility</p:attrName>
                                        </p:attrNameLst>
                                      </p:cBhvr>
                                      <p:to>
                                        <p:strVal val="visible"/>
                                      </p:to>
                                    </p:set>
                                    <p:animEffect transition="in" filter="fade">
                                      <p:cBhvr>
                                        <p:cTn id="72" dur="1000"/>
                                        <p:tgtEl>
                                          <p:spTgt spid="9">
                                            <p:txEl>
                                              <p:pRg st="13" end="13"/>
                                            </p:txEl>
                                          </p:spTgt>
                                        </p:tgtEl>
                                      </p:cBhvr>
                                    </p:animEffect>
                                    <p:anim calcmode="lin" valueType="num">
                                      <p:cBhvr>
                                        <p:cTn id="73" dur="1000" fill="hold"/>
                                        <p:tgtEl>
                                          <p:spTgt spid="9">
                                            <p:txEl>
                                              <p:pRg st="13" end="13"/>
                                            </p:txEl>
                                          </p:spTgt>
                                        </p:tgtEl>
                                        <p:attrNameLst>
                                          <p:attrName>ppt_x</p:attrName>
                                        </p:attrNameLst>
                                      </p:cBhvr>
                                      <p:tavLst>
                                        <p:tav tm="0">
                                          <p:val>
                                            <p:strVal val="#ppt_x"/>
                                          </p:val>
                                        </p:tav>
                                        <p:tav tm="100000">
                                          <p:val>
                                            <p:strVal val="#ppt_x"/>
                                          </p:val>
                                        </p:tav>
                                      </p:tavLst>
                                    </p:anim>
                                    <p:anim calcmode="lin" valueType="num">
                                      <p:cBhvr>
                                        <p:cTn id="74" dur="1000" fill="hold"/>
                                        <p:tgtEl>
                                          <p:spTgt spid="9">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heel(1)">
                                      <p:cBhvr>
                                        <p:cTn id="79" dur="2000"/>
                                        <p:tgtEl>
                                          <p:spTgt spid="10"/>
                                        </p:tgtEl>
                                      </p:cBhvr>
                                    </p:animEffect>
                                  </p:childTnLst>
                                </p:cTn>
                              </p:par>
                            </p:childTnLst>
                          </p:cTn>
                        </p:par>
                        <p:par>
                          <p:cTn id="80" fill="hold">
                            <p:stCondLst>
                              <p:cond delay="2000"/>
                            </p:stCondLst>
                            <p:childTnLst>
                              <p:par>
                                <p:cTn id="81" presetID="2" presetClass="entr" presetSubtype="2"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1+#ppt_w/2"/>
                                          </p:val>
                                        </p:tav>
                                        <p:tav tm="100000">
                                          <p:val>
                                            <p:strVal val="#ppt_x"/>
                                          </p:val>
                                        </p:tav>
                                      </p:tavLst>
                                    </p:anim>
                                    <p:anim calcmode="lin" valueType="num">
                                      <p:cBhvr additive="base">
                                        <p:cTn id="84" dur="500" fill="hold"/>
                                        <p:tgtEl>
                                          <p:spTgt spid="17"/>
                                        </p:tgtEl>
                                        <p:attrNameLst>
                                          <p:attrName>ppt_y</p:attrName>
                                        </p:attrNameLst>
                                      </p:cBhvr>
                                      <p:tavLst>
                                        <p:tav tm="0">
                                          <p:val>
                                            <p:strVal val="#ppt_y"/>
                                          </p:val>
                                        </p:tav>
                                        <p:tav tm="100000">
                                          <p:val>
                                            <p:strVal val="#ppt_y"/>
                                          </p:val>
                                        </p:tav>
                                      </p:tavLst>
                                    </p:anim>
                                  </p:childTnLst>
                                </p:cTn>
                              </p:par>
                            </p:childTnLst>
                          </p:cTn>
                        </p:par>
                        <p:par>
                          <p:cTn id="85" fill="hold">
                            <p:stCondLst>
                              <p:cond delay="2500"/>
                            </p:stCondLst>
                            <p:childTnLst>
                              <p:par>
                                <p:cTn id="86" presetID="21" presetClass="entr" presetSubtype="1" fill="hold" grpId="0"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wheel(1)">
                                      <p:cBhvr>
                                        <p:cTn id="88" dur="2000"/>
                                        <p:tgtEl>
                                          <p:spTgt spid="11"/>
                                        </p:tgtEl>
                                      </p:cBhvr>
                                    </p:animEffect>
                                  </p:childTnLst>
                                </p:cTn>
                              </p:par>
                            </p:childTnLst>
                          </p:cTn>
                        </p:par>
                        <p:par>
                          <p:cTn id="89" fill="hold">
                            <p:stCondLst>
                              <p:cond delay="4500"/>
                            </p:stCondLst>
                            <p:childTnLst>
                              <p:par>
                                <p:cTn id="90" presetID="2" presetClass="entr" presetSubtype="2" fill="hold" grpId="0" nodeType="after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500" fill="hold"/>
                                        <p:tgtEl>
                                          <p:spTgt spid="18"/>
                                        </p:tgtEl>
                                        <p:attrNameLst>
                                          <p:attrName>ppt_x</p:attrName>
                                        </p:attrNameLst>
                                      </p:cBhvr>
                                      <p:tavLst>
                                        <p:tav tm="0">
                                          <p:val>
                                            <p:strVal val="1+#ppt_w/2"/>
                                          </p:val>
                                        </p:tav>
                                        <p:tav tm="100000">
                                          <p:val>
                                            <p:strVal val="#ppt_x"/>
                                          </p:val>
                                        </p:tav>
                                      </p:tavLst>
                                    </p:anim>
                                    <p:anim calcmode="lin" valueType="num">
                                      <p:cBhvr additive="base">
                                        <p:cTn id="93" dur="500" fill="hold"/>
                                        <p:tgtEl>
                                          <p:spTgt spid="18"/>
                                        </p:tgtEl>
                                        <p:attrNameLst>
                                          <p:attrName>ppt_y</p:attrName>
                                        </p:attrNameLst>
                                      </p:cBhvr>
                                      <p:tavLst>
                                        <p:tav tm="0">
                                          <p:val>
                                            <p:strVal val="#ppt_y"/>
                                          </p:val>
                                        </p:tav>
                                        <p:tav tm="100000">
                                          <p:val>
                                            <p:strVal val="#ppt_y"/>
                                          </p:val>
                                        </p:tav>
                                      </p:tavLst>
                                    </p:anim>
                                  </p:childTnLst>
                                </p:cTn>
                              </p:par>
                            </p:childTnLst>
                          </p:cTn>
                        </p:par>
                        <p:par>
                          <p:cTn id="94" fill="hold">
                            <p:stCondLst>
                              <p:cond delay="5000"/>
                            </p:stCondLst>
                            <p:childTnLst>
                              <p:par>
                                <p:cTn id="95" presetID="21" presetClass="entr" presetSubtype="1" fill="hold" grpId="0" nodeType="after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heel(1)">
                                      <p:cBhvr>
                                        <p:cTn id="97" dur="2000"/>
                                        <p:tgtEl>
                                          <p:spTgt spid="12"/>
                                        </p:tgtEl>
                                      </p:cBhvr>
                                    </p:animEffect>
                                  </p:childTnLst>
                                </p:cTn>
                              </p:par>
                            </p:childTnLst>
                          </p:cTn>
                        </p:par>
                        <p:par>
                          <p:cTn id="98" fill="hold">
                            <p:stCondLst>
                              <p:cond delay="7000"/>
                            </p:stCondLst>
                            <p:childTnLst>
                              <p:par>
                                <p:cTn id="99" presetID="2" presetClass="entr" presetSubtype="2" fill="hold" grpId="0" nodeType="after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500" fill="hold"/>
                                        <p:tgtEl>
                                          <p:spTgt spid="19"/>
                                        </p:tgtEl>
                                        <p:attrNameLst>
                                          <p:attrName>ppt_x</p:attrName>
                                        </p:attrNameLst>
                                      </p:cBhvr>
                                      <p:tavLst>
                                        <p:tav tm="0">
                                          <p:val>
                                            <p:strVal val="1+#ppt_w/2"/>
                                          </p:val>
                                        </p:tav>
                                        <p:tav tm="100000">
                                          <p:val>
                                            <p:strVal val="#ppt_x"/>
                                          </p:val>
                                        </p:tav>
                                      </p:tavLst>
                                    </p:anim>
                                    <p:anim calcmode="lin" valueType="num">
                                      <p:cBhvr additive="base">
                                        <p:cTn id="10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animBg="1"/>
      <p:bldP spid="9" grpId="0" uiExpand="1" build="p" animBg="1"/>
      <p:bldP spid="10" grpId="0" animBg="1"/>
      <p:bldP spid="11" grpId="0" animBg="1"/>
      <p:bldP spid="12" grpId="0" animBg="1"/>
      <p:bldP spid="16" grpId="0" animBg="1"/>
      <p:bldP spid="17" grpId="0" animBg="1"/>
      <p:bldP spid="18" grpId="0" animBg="1"/>
      <p:bldP spid="19"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Analysis </a:t>
            </a:r>
          </a:p>
        </p:txBody>
      </p:sp>
      <p:sp>
        <p:nvSpPr>
          <p:cNvPr id="3" name="Content Placeholder 2"/>
          <p:cNvSpPr>
            <a:spLocks noGrp="1"/>
          </p:cNvSpPr>
          <p:nvPr>
            <p:ph idx="1"/>
          </p:nvPr>
        </p:nvSpPr>
        <p:spPr>
          <a:xfrm>
            <a:off x="666334" y="1798320"/>
            <a:ext cx="7685186" cy="4770120"/>
          </a:xfrm>
        </p:spPr>
        <p:txBody>
          <a:bodyPr>
            <a:normAutofit fontScale="85000" lnSpcReduction="20000"/>
          </a:bodyPr>
          <a:lstStyle/>
          <a:p>
            <a:r>
              <a:rPr lang="en-US" dirty="0"/>
              <a:t>Input </a:t>
            </a:r>
          </a:p>
          <a:p>
            <a:pPr lvl="1">
              <a:buFont typeface="Wingdings" charset="2"/>
              <a:buChar char="u"/>
            </a:pPr>
            <a:r>
              <a:rPr lang="en-US" dirty="0"/>
              <a:t>String</a:t>
            </a:r>
          </a:p>
          <a:p>
            <a:pPr lvl="1">
              <a:buFont typeface="Wingdings" charset="2"/>
              <a:buChar char="u"/>
            </a:pPr>
            <a:r>
              <a:rPr lang="en-US" dirty="0"/>
              <a:t>User choice </a:t>
            </a:r>
          </a:p>
          <a:p>
            <a:r>
              <a:rPr lang="en-US" dirty="0"/>
              <a:t> processing </a:t>
            </a:r>
          </a:p>
          <a:p>
            <a:pPr lvl="1">
              <a:buFont typeface="Wingdings" charset="2"/>
              <a:buChar char="§"/>
            </a:pPr>
            <a:r>
              <a:rPr lang="en-US" dirty="0"/>
              <a:t> test choice </a:t>
            </a:r>
          </a:p>
          <a:p>
            <a:pPr lvl="1">
              <a:buFont typeface="Wingdings" charset="2"/>
              <a:buChar char="§"/>
            </a:pPr>
            <a:r>
              <a:rPr lang="en-US" dirty="0"/>
              <a:t> if the choice is L then </a:t>
            </a:r>
          </a:p>
          <a:p>
            <a:pPr lvl="2">
              <a:buFont typeface="Wingdings" charset="2"/>
              <a:buChar char="§"/>
            </a:pPr>
            <a:r>
              <a:rPr lang="en-US" dirty="0"/>
              <a:t>Test each character in the string if it is a letters or not </a:t>
            </a:r>
          </a:p>
          <a:p>
            <a:pPr lvl="3">
              <a:buFont typeface="Wingdings" charset="2"/>
              <a:buChar char="§"/>
            </a:pPr>
            <a:r>
              <a:rPr lang="en-US" dirty="0"/>
              <a:t>Print letters</a:t>
            </a:r>
          </a:p>
          <a:p>
            <a:pPr lvl="1">
              <a:buFont typeface="Wingdings" charset="2"/>
              <a:buChar char="§"/>
            </a:pPr>
            <a:r>
              <a:rPr lang="en-US" dirty="0"/>
              <a:t> if the choice is D then </a:t>
            </a:r>
          </a:p>
          <a:p>
            <a:pPr lvl="2">
              <a:buFont typeface="Wingdings" charset="2"/>
              <a:buChar char="§"/>
            </a:pPr>
            <a:r>
              <a:rPr lang="en-US" dirty="0"/>
              <a:t>Test each character in the string if it is a Digit or not</a:t>
            </a:r>
          </a:p>
          <a:p>
            <a:pPr lvl="3">
              <a:buFont typeface="Wingdings" charset="2"/>
              <a:buChar char="§"/>
            </a:pPr>
            <a:r>
              <a:rPr lang="en-US" dirty="0"/>
              <a:t>Print digits</a:t>
            </a:r>
          </a:p>
          <a:p>
            <a:pPr lvl="1">
              <a:buFont typeface="Wingdings" charset="2"/>
              <a:buChar char="§"/>
            </a:pPr>
            <a:r>
              <a:rPr lang="en-US" dirty="0"/>
              <a:t>if the choice is O then </a:t>
            </a:r>
          </a:p>
          <a:p>
            <a:pPr lvl="2">
              <a:buFont typeface="Wingdings" charset="2"/>
              <a:buChar char="§"/>
            </a:pPr>
            <a:r>
              <a:rPr lang="en-US" dirty="0"/>
              <a:t>Test each character in the string if it is not a letters neither </a:t>
            </a:r>
          </a:p>
          <a:p>
            <a:pPr lvl="3">
              <a:buFont typeface="Wingdings" charset="2"/>
              <a:buChar char="§"/>
            </a:pPr>
            <a:r>
              <a:rPr lang="en-US" dirty="0"/>
              <a:t>Print characters</a:t>
            </a:r>
          </a:p>
          <a:p>
            <a:r>
              <a:rPr lang="en-US" dirty="0"/>
              <a:t>Output</a:t>
            </a:r>
          </a:p>
          <a:p>
            <a:pPr lvl="1">
              <a:buFont typeface="Wingdings" charset="2"/>
              <a:buChar char="u"/>
            </a:pPr>
            <a:r>
              <a:rPr lang="en-US" dirty="0"/>
              <a:t>Letters || digits || other characters</a:t>
            </a:r>
          </a:p>
        </p:txBody>
      </p:sp>
    </p:spTree>
    <p:extLst>
      <p:ext uri="{BB962C8B-B14F-4D97-AF65-F5344CB8AC3E}">
        <p14:creationId xmlns:p14="http://schemas.microsoft.com/office/powerpoint/2010/main" val="29683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0" dur="500"/>
                                        <p:tgtEl>
                                          <p:spTgt spid="3">
                                            <p:txEl>
                                              <p:pRg st="7" end="7"/>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3" dur="500"/>
                                        <p:tgtEl>
                                          <p:spTgt spid="3">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6" dur="500"/>
                                        <p:tgtEl>
                                          <p:spTgt spid="3">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39" dur="500"/>
                                        <p:tgtEl>
                                          <p:spTgt spid="3">
                                            <p:txEl>
                                              <p:pRg st="10" end="1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42" dur="500"/>
                                        <p:tgtEl>
                                          <p:spTgt spid="3">
                                            <p:txEl>
                                              <p:pRg st="11" end="11"/>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45" dur="500"/>
                                        <p:tgtEl>
                                          <p:spTgt spid="3">
                                            <p:txEl>
                                              <p:pRg st="12" end="12"/>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48" dur="500"/>
                                        <p:tgtEl>
                                          <p:spTgt spid="3">
                                            <p:txEl>
                                              <p:pRg st="13" end="13"/>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Effect transition="in" filter="randombar(horizontal)">
                                      <p:cBhvr>
                                        <p:cTn id="51" dur="500"/>
                                        <p:tgtEl>
                                          <p:spTgt spid="3">
                                            <p:txEl>
                                              <p:pRg st="14" end="14"/>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3">
                                            <p:txEl>
                                              <p:pRg st="15" end="15"/>
                                            </p:txEl>
                                          </p:spTgt>
                                        </p:tgtEl>
                                        <p:attrNameLst>
                                          <p:attrName>style.visibility</p:attrName>
                                        </p:attrNameLst>
                                      </p:cBhvr>
                                      <p:to>
                                        <p:strVal val="visible"/>
                                      </p:to>
                                    </p:set>
                                    <p:animEffect transition="in" filter="randombar(horizontal)">
                                      <p:cBhvr>
                                        <p:cTn id="54"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Design</a:t>
            </a:r>
          </a:p>
        </p:txBody>
      </p:sp>
      <p:sp>
        <p:nvSpPr>
          <p:cNvPr id="4" name="Content Placeholder 3"/>
          <p:cNvSpPr>
            <a:spLocks noGrp="1"/>
          </p:cNvSpPr>
          <p:nvPr>
            <p:ph sz="half" idx="2"/>
          </p:nvPr>
        </p:nvSpPr>
        <p:spPr>
          <a:xfrm>
            <a:off x="4778188" y="2151063"/>
            <a:ext cx="3931920" cy="4417376"/>
          </a:xfrm>
        </p:spPr>
        <p:txBody>
          <a:bodyPr>
            <a:normAutofit fontScale="85000" lnSpcReduction="10000"/>
          </a:bodyPr>
          <a:lstStyle/>
          <a:p>
            <a:pPr marL="920750" lvl="1">
              <a:buFont typeface="+mj-lt"/>
              <a:buAutoNum type="arabicPeriod" startAt="2"/>
            </a:pPr>
            <a:r>
              <a:rPr lang="en-US" dirty="0">
                <a:solidFill>
                  <a:schemeClr val="bg2">
                    <a:lumMod val="50000"/>
                  </a:schemeClr>
                </a:solidFill>
              </a:rPr>
              <a:t>Else If</a:t>
            </a:r>
            <a:r>
              <a:rPr lang="en-US" b="1" dirty="0">
                <a:solidFill>
                  <a:schemeClr val="bg2">
                    <a:lumMod val="50000"/>
                  </a:schemeClr>
                </a:solidFill>
              </a:rPr>
              <a:t> </a:t>
            </a:r>
            <a:r>
              <a:rPr lang="en-US" b="1" dirty="0" err="1">
                <a:solidFill>
                  <a:schemeClr val="bg2">
                    <a:lumMod val="50000"/>
                  </a:schemeClr>
                </a:solidFill>
              </a:rPr>
              <a:t>ch</a:t>
            </a:r>
            <a:r>
              <a:rPr lang="en-US" b="1" dirty="0">
                <a:solidFill>
                  <a:schemeClr val="bg2">
                    <a:lumMod val="50000"/>
                  </a:schemeClr>
                </a:solidFill>
              </a:rPr>
              <a:t> </a:t>
            </a:r>
            <a:r>
              <a:rPr lang="en-US" dirty="0">
                <a:solidFill>
                  <a:schemeClr val="bg2">
                    <a:lumMod val="50000"/>
                  </a:schemeClr>
                </a:solidFill>
              </a:rPr>
              <a:t>is</a:t>
            </a:r>
            <a:r>
              <a:rPr lang="en-US" b="1" dirty="0">
                <a:solidFill>
                  <a:schemeClr val="bg2">
                    <a:lumMod val="50000"/>
                  </a:schemeClr>
                </a:solidFill>
              </a:rPr>
              <a:t> ‘D’ </a:t>
            </a:r>
            <a:r>
              <a:rPr lang="en-US" dirty="0">
                <a:solidFill>
                  <a:schemeClr val="bg2">
                    <a:lumMod val="50000"/>
                  </a:schemeClr>
                </a:solidFill>
              </a:rPr>
              <a:t>or</a:t>
            </a:r>
            <a:r>
              <a:rPr lang="en-US" b="1" dirty="0">
                <a:solidFill>
                  <a:schemeClr val="bg2">
                    <a:lumMod val="50000"/>
                  </a:schemeClr>
                </a:solidFill>
              </a:rPr>
              <a:t> ‘d’</a:t>
            </a:r>
          </a:p>
          <a:p>
            <a:pPr marL="1263650" lvl="2">
              <a:buNone/>
            </a:pPr>
            <a:r>
              <a:rPr lang="en-US" dirty="0">
                <a:solidFill>
                  <a:schemeClr val="bg2">
                    <a:lumMod val="50000"/>
                  </a:schemeClr>
                </a:solidFill>
              </a:rPr>
              <a:t>      For each character in</a:t>
            </a:r>
            <a:r>
              <a:rPr lang="en-US" b="1" dirty="0">
                <a:solidFill>
                  <a:schemeClr val="bg2">
                    <a:lumMod val="50000"/>
                  </a:schemeClr>
                </a:solidFill>
              </a:rPr>
              <a:t> </a:t>
            </a:r>
            <a:r>
              <a:rPr lang="en-US" b="1" dirty="0" err="1">
                <a:solidFill>
                  <a:schemeClr val="bg2">
                    <a:lumMod val="50000"/>
                  </a:schemeClr>
                </a:solidFill>
              </a:rPr>
              <a:t>str</a:t>
            </a:r>
            <a:endParaRPr lang="en-US" b="1" dirty="0">
              <a:solidFill>
                <a:schemeClr val="bg2">
                  <a:lumMod val="50000"/>
                </a:schemeClr>
              </a:solidFill>
            </a:endParaRPr>
          </a:p>
          <a:p>
            <a:pPr marL="1603375" lvl="3" indent="-457200">
              <a:buNone/>
            </a:pPr>
            <a:r>
              <a:rPr lang="en-US" dirty="0">
                <a:solidFill>
                  <a:schemeClr val="bg2">
                    <a:lumMod val="50000"/>
                  </a:schemeClr>
                </a:solidFill>
              </a:rPr>
              <a:t>         If character is digit</a:t>
            </a:r>
          </a:p>
          <a:p>
            <a:pPr marL="1943100" lvl="4" indent="-457200">
              <a:buNone/>
            </a:pPr>
            <a:r>
              <a:rPr lang="en-US" b="1" dirty="0">
                <a:solidFill>
                  <a:schemeClr val="bg2">
                    <a:lumMod val="50000"/>
                  </a:schemeClr>
                </a:solidFill>
              </a:rPr>
              <a:t>        Print it </a:t>
            </a:r>
          </a:p>
          <a:p>
            <a:pPr marL="917575" lvl="1">
              <a:buFont typeface="+mj-lt"/>
              <a:buAutoNum type="arabicPeriod" startAt="2"/>
            </a:pPr>
            <a:r>
              <a:rPr lang="en-US" dirty="0">
                <a:solidFill>
                  <a:schemeClr val="bg2">
                    <a:lumMod val="50000"/>
                  </a:schemeClr>
                </a:solidFill>
              </a:rPr>
              <a:t>Else If</a:t>
            </a:r>
            <a:r>
              <a:rPr lang="en-US" b="1" dirty="0">
                <a:solidFill>
                  <a:schemeClr val="bg2">
                    <a:lumMod val="50000"/>
                  </a:schemeClr>
                </a:solidFill>
              </a:rPr>
              <a:t> </a:t>
            </a:r>
            <a:r>
              <a:rPr lang="en-US" b="1" dirty="0" err="1">
                <a:solidFill>
                  <a:schemeClr val="bg2">
                    <a:lumMod val="50000"/>
                  </a:schemeClr>
                </a:solidFill>
              </a:rPr>
              <a:t>ch</a:t>
            </a:r>
            <a:r>
              <a:rPr lang="en-US" b="1" dirty="0">
                <a:solidFill>
                  <a:schemeClr val="bg2">
                    <a:lumMod val="50000"/>
                  </a:schemeClr>
                </a:solidFill>
              </a:rPr>
              <a:t> </a:t>
            </a:r>
            <a:r>
              <a:rPr lang="en-US" dirty="0">
                <a:solidFill>
                  <a:schemeClr val="bg2">
                    <a:lumMod val="50000"/>
                  </a:schemeClr>
                </a:solidFill>
              </a:rPr>
              <a:t>is</a:t>
            </a:r>
            <a:r>
              <a:rPr lang="en-US" b="1" dirty="0">
                <a:solidFill>
                  <a:schemeClr val="bg2">
                    <a:lumMod val="50000"/>
                  </a:schemeClr>
                </a:solidFill>
              </a:rPr>
              <a:t> ‘O’ </a:t>
            </a:r>
            <a:r>
              <a:rPr lang="en-US" dirty="0">
                <a:solidFill>
                  <a:schemeClr val="bg2">
                    <a:lumMod val="50000"/>
                  </a:schemeClr>
                </a:solidFill>
              </a:rPr>
              <a:t>or</a:t>
            </a:r>
            <a:r>
              <a:rPr lang="en-US" b="1" dirty="0">
                <a:solidFill>
                  <a:schemeClr val="bg2">
                    <a:lumMod val="50000"/>
                  </a:schemeClr>
                </a:solidFill>
              </a:rPr>
              <a:t> ‘o’</a:t>
            </a:r>
          </a:p>
          <a:p>
            <a:pPr marL="1263650" lvl="2">
              <a:buNone/>
            </a:pPr>
            <a:r>
              <a:rPr lang="en-US" dirty="0">
                <a:solidFill>
                  <a:schemeClr val="bg2">
                    <a:lumMod val="50000"/>
                  </a:schemeClr>
                </a:solidFill>
              </a:rPr>
              <a:t>       For each character in</a:t>
            </a:r>
            <a:r>
              <a:rPr lang="en-US" b="1" dirty="0">
                <a:solidFill>
                  <a:schemeClr val="bg2">
                    <a:lumMod val="50000"/>
                  </a:schemeClr>
                </a:solidFill>
              </a:rPr>
              <a:t> </a:t>
            </a:r>
            <a:r>
              <a:rPr lang="en-US" b="1" dirty="0" err="1">
                <a:solidFill>
                  <a:schemeClr val="bg2">
                    <a:lumMod val="50000"/>
                  </a:schemeClr>
                </a:solidFill>
              </a:rPr>
              <a:t>str</a:t>
            </a:r>
            <a:endParaRPr lang="en-US" b="1" dirty="0">
              <a:solidFill>
                <a:schemeClr val="bg2">
                  <a:lumMod val="50000"/>
                </a:schemeClr>
              </a:solidFill>
            </a:endParaRPr>
          </a:p>
          <a:p>
            <a:pPr marL="1603375" lvl="3" indent="-457200">
              <a:buNone/>
            </a:pPr>
            <a:r>
              <a:rPr lang="en-US" dirty="0">
                <a:solidFill>
                  <a:schemeClr val="bg2">
                    <a:lumMod val="50000"/>
                  </a:schemeClr>
                </a:solidFill>
              </a:rPr>
              <a:t>         If character is neither letter nor digit</a:t>
            </a:r>
          </a:p>
          <a:p>
            <a:pPr marL="1943100" lvl="4" indent="-457200">
              <a:buNone/>
            </a:pPr>
            <a:r>
              <a:rPr lang="en-US" b="1" dirty="0">
                <a:solidFill>
                  <a:schemeClr val="bg2">
                    <a:lumMod val="50000"/>
                  </a:schemeClr>
                </a:solidFill>
              </a:rPr>
              <a:t>               Print it </a:t>
            </a:r>
          </a:p>
          <a:p>
            <a:pPr marL="917575" lvl="1">
              <a:buFont typeface="+mj-lt"/>
              <a:buAutoNum type="arabicPeriod" startAt="2"/>
            </a:pPr>
            <a:r>
              <a:rPr lang="en-US" dirty="0" err="1">
                <a:solidFill>
                  <a:schemeClr val="bg2">
                    <a:lumMod val="50000"/>
                  </a:schemeClr>
                </a:solidFill>
              </a:rPr>
              <a:t>EndIf</a:t>
            </a:r>
            <a:endParaRPr lang="en-US" dirty="0">
              <a:solidFill>
                <a:schemeClr val="bg2">
                  <a:lumMod val="50000"/>
                </a:schemeClr>
              </a:solidFill>
            </a:endParaRPr>
          </a:p>
          <a:p>
            <a:pPr marL="917575" lvl="1">
              <a:buFont typeface="+mj-lt"/>
              <a:buAutoNum type="arabicPeriod" startAt="2"/>
            </a:pPr>
            <a:r>
              <a:rPr lang="en-US" dirty="0">
                <a:solidFill>
                  <a:schemeClr val="bg2">
                    <a:lumMod val="50000"/>
                  </a:schemeClr>
                </a:solidFill>
              </a:rPr>
              <a:t>Update counter by 1</a:t>
            </a:r>
          </a:p>
          <a:p>
            <a:pPr marL="917575" lvl="1">
              <a:buFont typeface="+mj-lt"/>
              <a:buAutoNum type="arabicPeriod" startAt="2"/>
            </a:pPr>
            <a:r>
              <a:rPr lang="en-US" dirty="0" err="1">
                <a:solidFill>
                  <a:schemeClr val="bg2">
                    <a:lumMod val="50000"/>
                  </a:schemeClr>
                </a:solidFill>
              </a:rPr>
              <a:t>EndLoop</a:t>
            </a:r>
            <a:endParaRPr lang="en-US" dirty="0">
              <a:solidFill>
                <a:schemeClr val="bg2">
                  <a:lumMod val="50000"/>
                </a:schemeClr>
              </a:solidFill>
            </a:endParaRPr>
          </a:p>
          <a:p>
            <a:pPr marL="917575" lvl="1">
              <a:buFont typeface="+mj-lt"/>
              <a:buAutoNum type="arabicPeriod" startAt="2"/>
            </a:pPr>
            <a:r>
              <a:rPr lang="en-US" dirty="0">
                <a:solidFill>
                  <a:schemeClr val="bg2">
                    <a:lumMod val="50000"/>
                  </a:schemeClr>
                </a:solidFill>
              </a:rPr>
              <a:t>End </a:t>
            </a:r>
            <a:r>
              <a:rPr lang="en-US" dirty="0"/>
              <a:t>the Program</a:t>
            </a:r>
          </a:p>
        </p:txBody>
      </p:sp>
      <p:sp>
        <p:nvSpPr>
          <p:cNvPr id="7" name="Content Placeholder 2"/>
          <p:cNvSpPr>
            <a:spLocks noGrp="1"/>
          </p:cNvSpPr>
          <p:nvPr>
            <p:ph sz="half" idx="1"/>
          </p:nvPr>
        </p:nvSpPr>
        <p:spPr>
          <a:xfrm>
            <a:off x="403412" y="2151062"/>
            <a:ext cx="3931920" cy="4417377"/>
          </a:xfrm>
        </p:spPr>
        <p:txBody>
          <a:bodyPr>
            <a:normAutofit fontScale="85000" lnSpcReduction="10000"/>
          </a:bodyPr>
          <a:lstStyle/>
          <a:p>
            <a:pPr marL="457200" indent="-457200">
              <a:buFont typeface="+mj-lt"/>
              <a:buAutoNum type="arabicPeriod"/>
            </a:pPr>
            <a:r>
              <a:rPr lang="en-US" dirty="0">
                <a:solidFill>
                  <a:schemeClr val="bg2">
                    <a:lumMod val="50000"/>
                  </a:schemeClr>
                </a:solidFill>
              </a:rPr>
              <a:t>Start the program</a:t>
            </a:r>
          </a:p>
          <a:p>
            <a:pPr marL="457200" indent="-457200">
              <a:buFont typeface="+mj-lt"/>
              <a:buAutoNum type="arabicPeriod"/>
            </a:pPr>
            <a:r>
              <a:rPr lang="en-US" dirty="0">
                <a:solidFill>
                  <a:schemeClr val="bg2">
                    <a:lumMod val="50000"/>
                  </a:schemeClr>
                </a:solidFill>
              </a:rPr>
              <a:t>Read string and save in variable </a:t>
            </a:r>
            <a:r>
              <a:rPr lang="en-US" b="1" dirty="0" err="1">
                <a:solidFill>
                  <a:schemeClr val="bg2">
                    <a:lumMod val="50000"/>
                  </a:schemeClr>
                </a:solidFill>
              </a:rPr>
              <a:t>str</a:t>
            </a:r>
            <a:r>
              <a:rPr lang="en-US" dirty="0">
                <a:solidFill>
                  <a:schemeClr val="bg2">
                    <a:lumMod val="50000"/>
                  </a:schemeClr>
                </a:solidFill>
              </a:rPr>
              <a:t> </a:t>
            </a:r>
          </a:p>
          <a:p>
            <a:pPr marL="457200" indent="-457200">
              <a:buFont typeface="+mj-lt"/>
              <a:buAutoNum type="arabicPeriod"/>
            </a:pPr>
            <a:r>
              <a:rPr lang="en-US" dirty="0">
                <a:solidFill>
                  <a:schemeClr val="bg2">
                    <a:lumMod val="50000"/>
                  </a:schemeClr>
                </a:solidFill>
              </a:rPr>
              <a:t>Declare and initialize counter to be 0</a:t>
            </a:r>
          </a:p>
          <a:p>
            <a:pPr marL="457200" indent="-457200">
              <a:buFont typeface="+mj-lt"/>
              <a:buAutoNum type="arabicPeriod"/>
            </a:pPr>
            <a:r>
              <a:rPr lang="en-US" b="1" dirty="0">
                <a:solidFill>
                  <a:schemeClr val="bg2">
                    <a:lumMod val="50000"/>
                  </a:schemeClr>
                </a:solidFill>
              </a:rPr>
              <a:t>Loop  </a:t>
            </a:r>
            <a:r>
              <a:rPr lang="en-US" dirty="0">
                <a:solidFill>
                  <a:schemeClr val="bg2">
                    <a:lumMod val="50000"/>
                  </a:schemeClr>
                </a:solidFill>
              </a:rPr>
              <a:t>while counter less than </a:t>
            </a:r>
            <a:r>
              <a:rPr lang="en-US" b="1" dirty="0">
                <a:solidFill>
                  <a:schemeClr val="bg2">
                    <a:lumMod val="50000"/>
                  </a:schemeClr>
                </a:solidFill>
              </a:rPr>
              <a:t>4</a:t>
            </a:r>
          </a:p>
          <a:p>
            <a:pPr marL="917575" lvl="1">
              <a:buFont typeface="+mj-lt"/>
              <a:buAutoNum type="arabicPeriod"/>
            </a:pPr>
            <a:r>
              <a:rPr lang="en-US" dirty="0">
                <a:solidFill>
                  <a:schemeClr val="bg2">
                    <a:lumMod val="50000"/>
                  </a:schemeClr>
                </a:solidFill>
              </a:rPr>
              <a:t>read user choice (char) and save in variable </a:t>
            </a:r>
            <a:r>
              <a:rPr lang="en-US" b="1" dirty="0" err="1">
                <a:solidFill>
                  <a:schemeClr val="bg2">
                    <a:lumMod val="50000"/>
                  </a:schemeClr>
                </a:solidFill>
              </a:rPr>
              <a:t>ch</a:t>
            </a:r>
            <a:endParaRPr lang="en-US" b="1" dirty="0">
              <a:solidFill>
                <a:schemeClr val="bg2">
                  <a:lumMod val="50000"/>
                </a:schemeClr>
              </a:solidFill>
            </a:endParaRPr>
          </a:p>
          <a:p>
            <a:pPr marL="917575" lvl="1">
              <a:buFont typeface="+mj-lt"/>
              <a:buAutoNum type="arabicPeriod"/>
            </a:pPr>
            <a:r>
              <a:rPr lang="en-US" dirty="0">
                <a:solidFill>
                  <a:schemeClr val="bg2">
                    <a:lumMod val="50000"/>
                  </a:schemeClr>
                </a:solidFill>
              </a:rPr>
              <a:t>If</a:t>
            </a:r>
            <a:r>
              <a:rPr lang="en-US" b="1" dirty="0">
                <a:solidFill>
                  <a:schemeClr val="bg2">
                    <a:lumMod val="50000"/>
                  </a:schemeClr>
                </a:solidFill>
              </a:rPr>
              <a:t> </a:t>
            </a:r>
            <a:r>
              <a:rPr lang="en-US" b="1" dirty="0" err="1">
                <a:solidFill>
                  <a:schemeClr val="bg2">
                    <a:lumMod val="50000"/>
                  </a:schemeClr>
                </a:solidFill>
              </a:rPr>
              <a:t>ch</a:t>
            </a:r>
            <a:r>
              <a:rPr lang="en-US" b="1" dirty="0">
                <a:solidFill>
                  <a:schemeClr val="bg2">
                    <a:lumMod val="50000"/>
                  </a:schemeClr>
                </a:solidFill>
              </a:rPr>
              <a:t> </a:t>
            </a:r>
            <a:r>
              <a:rPr lang="en-US" dirty="0">
                <a:solidFill>
                  <a:schemeClr val="bg2">
                    <a:lumMod val="50000"/>
                  </a:schemeClr>
                </a:solidFill>
              </a:rPr>
              <a:t>is</a:t>
            </a:r>
            <a:r>
              <a:rPr lang="en-US" b="1" dirty="0">
                <a:solidFill>
                  <a:schemeClr val="bg2">
                    <a:lumMod val="50000"/>
                  </a:schemeClr>
                </a:solidFill>
              </a:rPr>
              <a:t> ‘L’ </a:t>
            </a:r>
            <a:r>
              <a:rPr lang="en-US" dirty="0">
                <a:solidFill>
                  <a:schemeClr val="bg2">
                    <a:lumMod val="50000"/>
                  </a:schemeClr>
                </a:solidFill>
              </a:rPr>
              <a:t>or</a:t>
            </a:r>
            <a:r>
              <a:rPr lang="en-US" b="1" dirty="0">
                <a:solidFill>
                  <a:schemeClr val="bg2">
                    <a:lumMod val="50000"/>
                  </a:schemeClr>
                </a:solidFill>
              </a:rPr>
              <a:t> ‘l’</a:t>
            </a:r>
          </a:p>
          <a:p>
            <a:pPr marL="917575" lvl="2" indent="0">
              <a:buNone/>
            </a:pPr>
            <a:r>
              <a:rPr lang="en-US" dirty="0">
                <a:solidFill>
                  <a:schemeClr val="bg2">
                    <a:lumMod val="50000"/>
                  </a:schemeClr>
                </a:solidFill>
              </a:rPr>
              <a:t>For each character in</a:t>
            </a:r>
            <a:r>
              <a:rPr lang="en-US" b="1" dirty="0">
                <a:solidFill>
                  <a:schemeClr val="bg2">
                    <a:lumMod val="50000"/>
                  </a:schemeClr>
                </a:solidFill>
              </a:rPr>
              <a:t> </a:t>
            </a:r>
            <a:r>
              <a:rPr lang="en-US" b="1" dirty="0" err="1">
                <a:solidFill>
                  <a:schemeClr val="bg2">
                    <a:lumMod val="50000"/>
                  </a:schemeClr>
                </a:solidFill>
              </a:rPr>
              <a:t>str</a:t>
            </a:r>
            <a:endParaRPr lang="en-US" b="1" dirty="0">
              <a:solidFill>
                <a:schemeClr val="bg2">
                  <a:lumMod val="50000"/>
                </a:schemeClr>
              </a:solidFill>
            </a:endParaRPr>
          </a:p>
          <a:p>
            <a:pPr marL="1146175" lvl="3" indent="0">
              <a:buNone/>
            </a:pPr>
            <a:r>
              <a:rPr lang="en-US" dirty="0">
                <a:solidFill>
                  <a:schemeClr val="bg2">
                    <a:lumMod val="50000"/>
                  </a:schemeClr>
                </a:solidFill>
              </a:rPr>
              <a:t>If character is letter </a:t>
            </a:r>
          </a:p>
          <a:p>
            <a:pPr marL="1485900" lvl="4" indent="0">
              <a:buNone/>
            </a:pPr>
            <a:r>
              <a:rPr lang="en-US" b="1" dirty="0">
                <a:solidFill>
                  <a:schemeClr val="bg2">
                    <a:lumMod val="50000"/>
                  </a:schemeClr>
                </a:solidFill>
              </a:rPr>
              <a:t>Print it </a:t>
            </a:r>
          </a:p>
          <a:p>
            <a:pPr marL="457200">
              <a:buFont typeface="+mj-lt"/>
              <a:buAutoNum type="arabicPeriod"/>
            </a:pPr>
            <a:endParaRPr lang="en-US" sz="2200" dirty="0"/>
          </a:p>
          <a:p>
            <a:pPr marL="0" indent="0">
              <a:buNone/>
            </a:pPr>
            <a:endParaRPr lang="en-US" b="1" dirty="0"/>
          </a:p>
        </p:txBody>
      </p:sp>
    </p:spTree>
    <p:extLst>
      <p:ext uri="{BB962C8B-B14F-4D97-AF65-F5344CB8AC3E}">
        <p14:creationId xmlns:p14="http://schemas.microsoft.com/office/powerpoint/2010/main" val="329994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blinds(horizontal)">
                                      <p:cBhvr>
                                        <p:cTn id="30" dur="500"/>
                                        <p:tgtEl>
                                          <p:spTgt spid="4">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blinds(horizontal)">
                                      <p:cBhvr>
                                        <p:cTn id="33" dur="500"/>
                                        <p:tgtEl>
                                          <p:spTgt spid="4">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blinds(horizontal)">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blinds(horizontal)">
                                      <p:cBhvr>
                                        <p:cTn id="43" dur="500"/>
                                        <p:tgtEl>
                                          <p:spTgt spid="4">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blinds(horizontal)">
                                      <p:cBhvr>
                                        <p:cTn id="48" dur="500"/>
                                        <p:tgtEl>
                                          <p:spTgt spid="4">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randombar(horizontal)">
                                      <p:cBhvr>
                                        <p:cTn id="53" dur="500"/>
                                        <p:tgtEl>
                                          <p:spTgt spid="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7">
                                            <p:txEl>
                                              <p:pRg st="1" end="1"/>
                                            </p:txEl>
                                          </p:spTgt>
                                        </p:tgtEl>
                                        <p:attrNameLst>
                                          <p:attrName>style.visibility</p:attrName>
                                        </p:attrNameLst>
                                      </p:cBhvr>
                                      <p:to>
                                        <p:strVal val="visible"/>
                                      </p:to>
                                    </p:set>
                                    <p:animEffect transition="in" filter="randombar(horizontal)">
                                      <p:cBhvr>
                                        <p:cTn id="58" dur="500"/>
                                        <p:tgtEl>
                                          <p:spTgt spid="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
                                            <p:txEl>
                                              <p:pRg st="2" end="2"/>
                                            </p:txEl>
                                          </p:spTgt>
                                        </p:tgtEl>
                                        <p:attrNameLst>
                                          <p:attrName>style.visibility</p:attrName>
                                        </p:attrNameLst>
                                      </p:cBhvr>
                                      <p:to>
                                        <p:strVal val="visible"/>
                                      </p:to>
                                    </p:set>
                                    <p:animEffect transition="in" filter="randombar(horizontal)">
                                      <p:cBhvr>
                                        <p:cTn id="63" dur="500"/>
                                        <p:tgtEl>
                                          <p:spTgt spid="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nodeType="clickEffect">
                                  <p:stCondLst>
                                    <p:cond delay="0"/>
                                  </p:stCondLst>
                                  <p:childTnLst>
                                    <p:set>
                                      <p:cBhvr>
                                        <p:cTn id="67" dur="1" fill="hold">
                                          <p:stCondLst>
                                            <p:cond delay="0"/>
                                          </p:stCondLst>
                                        </p:cTn>
                                        <p:tgtEl>
                                          <p:spTgt spid="7">
                                            <p:txEl>
                                              <p:pRg st="3" end="3"/>
                                            </p:txEl>
                                          </p:spTgt>
                                        </p:tgtEl>
                                        <p:attrNameLst>
                                          <p:attrName>style.visibility</p:attrName>
                                        </p:attrNameLst>
                                      </p:cBhvr>
                                      <p:to>
                                        <p:strVal val="visible"/>
                                      </p:to>
                                    </p:set>
                                    <p:animEffect transition="in" filter="randombar(horizontal)">
                                      <p:cBhvr>
                                        <p:cTn id="68" dur="500"/>
                                        <p:tgtEl>
                                          <p:spTgt spid="7">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7">
                                            <p:txEl>
                                              <p:pRg st="4" end="4"/>
                                            </p:txEl>
                                          </p:spTgt>
                                        </p:tgtEl>
                                        <p:attrNameLst>
                                          <p:attrName>style.visibility</p:attrName>
                                        </p:attrNameLst>
                                      </p:cBhvr>
                                      <p:to>
                                        <p:strVal val="visible"/>
                                      </p:to>
                                    </p:set>
                                    <p:animEffect transition="in" filter="randombar(horizontal)">
                                      <p:cBhvr>
                                        <p:cTn id="73" dur="500"/>
                                        <p:tgtEl>
                                          <p:spTgt spid="7">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7">
                                            <p:txEl>
                                              <p:pRg st="5" end="5"/>
                                            </p:txEl>
                                          </p:spTgt>
                                        </p:tgtEl>
                                        <p:attrNameLst>
                                          <p:attrName>style.visibility</p:attrName>
                                        </p:attrNameLst>
                                      </p:cBhvr>
                                      <p:to>
                                        <p:strVal val="visible"/>
                                      </p:to>
                                    </p:set>
                                    <p:animEffect transition="in" filter="randombar(horizontal)">
                                      <p:cBhvr>
                                        <p:cTn id="78" dur="500"/>
                                        <p:tgtEl>
                                          <p:spTgt spid="7">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7">
                                            <p:txEl>
                                              <p:pRg st="6" end="6"/>
                                            </p:txEl>
                                          </p:spTgt>
                                        </p:tgtEl>
                                        <p:attrNameLst>
                                          <p:attrName>style.visibility</p:attrName>
                                        </p:attrNameLst>
                                      </p:cBhvr>
                                      <p:to>
                                        <p:strVal val="visible"/>
                                      </p:to>
                                    </p:set>
                                    <p:animEffect transition="in" filter="randombar(horizontal)">
                                      <p:cBhvr>
                                        <p:cTn id="83" dur="500"/>
                                        <p:tgtEl>
                                          <p:spTgt spid="7">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nodeType="clickEffect">
                                  <p:stCondLst>
                                    <p:cond delay="0"/>
                                  </p:stCondLst>
                                  <p:childTnLst>
                                    <p:set>
                                      <p:cBhvr>
                                        <p:cTn id="87" dur="1" fill="hold">
                                          <p:stCondLst>
                                            <p:cond delay="0"/>
                                          </p:stCondLst>
                                        </p:cTn>
                                        <p:tgtEl>
                                          <p:spTgt spid="7">
                                            <p:txEl>
                                              <p:pRg st="7" end="7"/>
                                            </p:txEl>
                                          </p:spTgt>
                                        </p:tgtEl>
                                        <p:attrNameLst>
                                          <p:attrName>style.visibility</p:attrName>
                                        </p:attrNameLst>
                                      </p:cBhvr>
                                      <p:to>
                                        <p:strVal val="visible"/>
                                      </p:to>
                                    </p:set>
                                    <p:animEffect transition="in" filter="randombar(horizontal)">
                                      <p:cBhvr>
                                        <p:cTn id="88" dur="500"/>
                                        <p:tgtEl>
                                          <p:spTgt spid="7">
                                            <p:txEl>
                                              <p:pRg st="7" end="7"/>
                                            </p:txEl>
                                          </p:spTgt>
                                        </p:tgtEl>
                                      </p:cBhvr>
                                    </p:animEffect>
                                  </p:childTnLst>
                                </p:cTn>
                              </p:par>
                              <p:par>
                                <p:cTn id="89" presetID="14" presetClass="entr" presetSubtype="10" fill="hold" nodeType="withEffect">
                                  <p:stCondLst>
                                    <p:cond delay="0"/>
                                  </p:stCondLst>
                                  <p:childTnLst>
                                    <p:set>
                                      <p:cBhvr>
                                        <p:cTn id="90" dur="1" fill="hold">
                                          <p:stCondLst>
                                            <p:cond delay="0"/>
                                          </p:stCondLst>
                                        </p:cTn>
                                        <p:tgtEl>
                                          <p:spTgt spid="7">
                                            <p:txEl>
                                              <p:pRg st="8" end="8"/>
                                            </p:txEl>
                                          </p:spTgt>
                                        </p:tgtEl>
                                        <p:attrNameLst>
                                          <p:attrName>style.visibility</p:attrName>
                                        </p:attrNameLst>
                                      </p:cBhvr>
                                      <p:to>
                                        <p:strVal val="visible"/>
                                      </p:to>
                                    </p:set>
                                    <p:animEffect transition="in" filter="randombar(horizontal)">
                                      <p:cBhvr>
                                        <p:cTn id="9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Coding </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472251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163" y="146462"/>
            <a:ext cx="8574087" cy="967840"/>
          </a:xfrm>
        </p:spPr>
        <p:txBody>
          <a:bodyPr/>
          <a:lstStyle/>
          <a:p>
            <a:pPr algn="l"/>
            <a:r>
              <a:rPr lang="en-US" dirty="0"/>
              <a:t>Start the program </a:t>
            </a:r>
          </a:p>
        </p:txBody>
      </p:sp>
      <p:sp>
        <p:nvSpPr>
          <p:cNvPr id="5" name="Content Placeholder 4"/>
          <p:cNvSpPr>
            <a:spLocks noGrp="1"/>
          </p:cNvSpPr>
          <p:nvPr>
            <p:ph idx="1"/>
          </p:nvPr>
        </p:nvSpPr>
        <p:spPr>
          <a:xfrm>
            <a:off x="284163" y="1598222"/>
            <a:ext cx="8574087" cy="5062286"/>
          </a:xfrm>
        </p:spPr>
        <p:txBody>
          <a:bodyPr>
            <a:normAutofit/>
          </a:bodyPr>
          <a:lstStyle/>
          <a:p>
            <a:pPr>
              <a:lnSpc>
                <a:spcPct val="115000"/>
              </a:lnSpc>
              <a:spcAft>
                <a:spcPts val="1000"/>
              </a:spcAft>
            </a:pPr>
            <a:r>
              <a:rPr lang="en-US" sz="1800" dirty="0">
                <a:solidFill>
                  <a:srgbClr val="FA6400"/>
                </a:solidFill>
                <a:latin typeface="Courier New"/>
                <a:ea typeface="Calibri"/>
                <a:cs typeface="Times New Roman"/>
              </a:rPr>
              <a:t>/*We want to develop a Java program to classify the characters in a given string to letters, digits, and other characters according the user choice </a:t>
            </a:r>
            <a:br>
              <a:rPr lang="en-US" sz="1800" dirty="0">
                <a:solidFill>
                  <a:srgbClr val="FA6400"/>
                </a:solidFill>
                <a:latin typeface="Courier New"/>
                <a:ea typeface="Calibri"/>
                <a:cs typeface="Times New Roman"/>
              </a:rPr>
            </a:br>
            <a:br>
              <a:rPr lang="en-US" sz="1800" dirty="0">
                <a:solidFill>
                  <a:srgbClr val="FA6400"/>
                </a:solidFill>
                <a:latin typeface="Courier New"/>
                <a:ea typeface="Calibri"/>
                <a:cs typeface="Times New Roman"/>
              </a:rPr>
            </a:br>
            <a:r>
              <a:rPr lang="en-US" sz="1800" dirty="0">
                <a:solidFill>
                  <a:srgbClr val="FA6400"/>
                </a:solidFill>
                <a:latin typeface="Courier New"/>
                <a:ea typeface="Calibri"/>
                <a:cs typeface="Times New Roman"/>
              </a:rPr>
              <a:t>// import Section – import used java libraries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public</a:t>
            </a: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class</a:t>
            </a:r>
            <a:r>
              <a:rPr lang="en-US" sz="1800" dirty="0">
                <a:solidFill>
                  <a:srgbClr val="000000"/>
                </a:solidFill>
                <a:latin typeface="Courier New"/>
                <a:ea typeface="Calibri"/>
                <a:cs typeface="Times New Roman"/>
              </a:rPr>
              <a:t> Classify{ </a:t>
            </a:r>
            <a:br>
              <a:rPr lang="en-US" sz="1800" dirty="0">
                <a:solidFill>
                  <a:srgbClr val="0000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main method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public</a:t>
            </a: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static</a:t>
            </a: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void</a:t>
            </a:r>
            <a:r>
              <a:rPr lang="en-US" sz="1800" dirty="0">
                <a:solidFill>
                  <a:srgbClr val="000000"/>
                </a:solidFill>
                <a:latin typeface="Courier New"/>
                <a:ea typeface="Calibri"/>
                <a:cs typeface="Times New Roman"/>
              </a:rPr>
              <a:t> main( String </a:t>
            </a:r>
            <a:r>
              <a:rPr lang="en-US" sz="1800" dirty="0" err="1">
                <a:solidFill>
                  <a:srgbClr val="000000"/>
                </a:solidFill>
                <a:latin typeface="Courier New"/>
                <a:ea typeface="Calibri"/>
                <a:cs typeface="Times New Roman"/>
              </a:rPr>
              <a:t>args</a:t>
            </a:r>
            <a:r>
              <a:rPr lang="en-US" sz="1800" dirty="0">
                <a:solidFill>
                  <a:srgbClr val="000000"/>
                </a:solidFill>
                <a:latin typeface="Courier New"/>
                <a:ea typeface="Calibri"/>
                <a:cs typeface="Times New Roman"/>
              </a:rPr>
              <a:t>[] ){ </a:t>
            </a:r>
            <a:br>
              <a:rPr lang="en-US" sz="1800" dirty="0">
                <a:solidFill>
                  <a:srgbClr val="0000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Declaration section – Declare needed variables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Input section – Enter required data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Processing section – Processing Statements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Output section – Display expected results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 </a:t>
            </a:r>
            <a:r>
              <a:rPr lang="en-US" sz="1800" dirty="0">
                <a:solidFill>
                  <a:srgbClr val="FA6400"/>
                </a:solidFill>
                <a:latin typeface="Courier New"/>
                <a:ea typeface="Calibri"/>
                <a:cs typeface="Times New Roman"/>
              </a:rPr>
              <a:t>// end main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 </a:t>
            </a:r>
            <a:r>
              <a:rPr lang="en-US" sz="1800" dirty="0">
                <a:solidFill>
                  <a:srgbClr val="FA6400"/>
                </a:solidFill>
                <a:latin typeface="Courier New"/>
                <a:ea typeface="Calibri"/>
                <a:cs typeface="Times New Roman"/>
              </a:rPr>
              <a:t>// end class</a:t>
            </a:r>
            <a:endParaRPr lang="en-US" sz="1600" dirty="0">
              <a:ea typeface="Calibri"/>
              <a:cs typeface="Times New Roman"/>
            </a:endParaRPr>
          </a:p>
          <a:p>
            <a:endParaRPr lang="en-US" dirty="0"/>
          </a:p>
        </p:txBody>
      </p:sp>
      <p:sp>
        <p:nvSpPr>
          <p:cNvPr id="6" name="Rectangle 5"/>
          <p:cNvSpPr/>
          <p:nvPr/>
        </p:nvSpPr>
        <p:spPr>
          <a:xfrm>
            <a:off x="5014252" y="181450"/>
            <a:ext cx="3975113" cy="15010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AutoNum type="arabicPeriod"/>
            </a:pPr>
            <a:r>
              <a:rPr lang="en-US" sz="2400" dirty="0"/>
              <a:t>Start by writing the program structure </a:t>
            </a:r>
          </a:p>
        </p:txBody>
      </p:sp>
    </p:spTree>
    <p:extLst>
      <p:ext uri="{BB962C8B-B14F-4D97-AF65-F5344CB8AC3E}">
        <p14:creationId xmlns:p14="http://schemas.microsoft.com/office/powerpoint/2010/main" val="234747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Variable Declaration </a:t>
            </a:r>
          </a:p>
        </p:txBody>
      </p:sp>
      <p:sp>
        <p:nvSpPr>
          <p:cNvPr id="3" name="Content Placeholder 2"/>
          <p:cNvSpPr>
            <a:spLocks noGrp="1"/>
          </p:cNvSpPr>
          <p:nvPr>
            <p:ph idx="1"/>
          </p:nvPr>
        </p:nvSpPr>
        <p:spPr>
          <a:xfrm>
            <a:off x="284163" y="1750320"/>
            <a:ext cx="8574087" cy="4956657"/>
          </a:xfrm>
        </p:spPr>
        <p:txBody>
          <a:bodyPr>
            <a:normAutofit/>
          </a:bodyPr>
          <a:lstStyle/>
          <a:p>
            <a:r>
              <a:rPr lang="en-US" dirty="0"/>
              <a:t> What variable do I need ??</a:t>
            </a:r>
          </a:p>
          <a:p>
            <a:r>
              <a:rPr lang="en-US" dirty="0"/>
              <a:t>input </a:t>
            </a:r>
          </a:p>
          <a:p>
            <a:pPr lvl="1">
              <a:buFont typeface="Wingdings" charset="2"/>
              <a:buChar char="§"/>
            </a:pPr>
            <a:r>
              <a:rPr lang="en-US" b="1" dirty="0" err="1"/>
              <a:t>str</a:t>
            </a:r>
            <a:endParaRPr lang="en-US" b="1" dirty="0"/>
          </a:p>
          <a:p>
            <a:pPr lvl="1">
              <a:buFont typeface="Wingdings" charset="2"/>
              <a:buChar char="§"/>
            </a:pPr>
            <a:r>
              <a:rPr lang="en-US" b="1" dirty="0" err="1"/>
              <a:t>ch</a:t>
            </a:r>
            <a:endParaRPr lang="en-US" dirty="0"/>
          </a:p>
          <a:p>
            <a:r>
              <a:rPr lang="en-US" dirty="0"/>
              <a:t>Processing </a:t>
            </a:r>
          </a:p>
          <a:p>
            <a:pPr lvl="1">
              <a:buFont typeface="Wingdings" charset="2"/>
              <a:buChar char="§"/>
            </a:pPr>
            <a:r>
              <a:rPr lang="en-US" dirty="0"/>
              <a:t> </a:t>
            </a:r>
            <a:r>
              <a:rPr lang="en-US" b="1" dirty="0"/>
              <a:t>counter</a:t>
            </a:r>
          </a:p>
          <a:p>
            <a:pPr lvl="1">
              <a:buFont typeface="Wingdings" charset="2"/>
              <a:buChar char="§"/>
            </a:pPr>
            <a:endParaRPr lang="en-US" dirty="0"/>
          </a:p>
          <a:p>
            <a:endParaRPr lang="en-US" dirty="0"/>
          </a:p>
          <a:p>
            <a:pPr lvl="1"/>
            <a:endParaRPr lang="en-US" dirty="0"/>
          </a:p>
        </p:txBody>
      </p:sp>
    </p:spTree>
    <p:extLst>
      <p:ext uri="{BB962C8B-B14F-4D97-AF65-F5344CB8AC3E}">
        <p14:creationId xmlns:p14="http://schemas.microsoft.com/office/powerpoint/2010/main" val="242565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Variable Declaration </a:t>
            </a:r>
          </a:p>
        </p:txBody>
      </p:sp>
      <p:sp>
        <p:nvSpPr>
          <p:cNvPr id="5" name="Content Placeholder 4"/>
          <p:cNvSpPr>
            <a:spLocks noGrp="1"/>
          </p:cNvSpPr>
          <p:nvPr>
            <p:ph idx="1"/>
          </p:nvPr>
        </p:nvSpPr>
        <p:spPr>
          <a:xfrm>
            <a:off x="284163" y="2133600"/>
            <a:ext cx="8574087" cy="3992563"/>
          </a:xfrm>
        </p:spPr>
        <p:txBody>
          <a:bodyPr/>
          <a:lstStyle/>
          <a:p>
            <a:r>
              <a:rPr lang="en-US" dirty="0"/>
              <a:t>what about data type</a:t>
            </a:r>
          </a:p>
          <a:p>
            <a:pPr lvl="1"/>
            <a:r>
              <a:rPr lang="en-US" dirty="0"/>
              <a:t>Input</a:t>
            </a:r>
          </a:p>
          <a:p>
            <a:pPr lvl="2"/>
            <a:r>
              <a:rPr lang="en-US" dirty="0" err="1"/>
              <a:t>Str</a:t>
            </a:r>
            <a:r>
              <a:rPr lang="en-US" dirty="0"/>
              <a:t> </a:t>
            </a:r>
            <a:r>
              <a:rPr lang="en-US" dirty="0">
                <a:sym typeface="Wingdings" pitchFamily="2" charset="2"/>
              </a:rPr>
              <a:t> String</a:t>
            </a:r>
          </a:p>
          <a:p>
            <a:pPr lvl="2"/>
            <a:r>
              <a:rPr lang="en-US" dirty="0">
                <a:sym typeface="Wingdings" pitchFamily="2" charset="2"/>
              </a:rPr>
              <a:t>Ch  char</a:t>
            </a:r>
          </a:p>
          <a:p>
            <a:pPr lvl="1"/>
            <a:r>
              <a:rPr lang="en-US" dirty="0">
                <a:sym typeface="Wingdings" pitchFamily="2" charset="2"/>
              </a:rPr>
              <a:t>Processing</a:t>
            </a:r>
          </a:p>
          <a:p>
            <a:pPr lvl="2"/>
            <a:r>
              <a:rPr lang="en-US" dirty="0">
                <a:sym typeface="Wingdings" pitchFamily="2" charset="2"/>
              </a:rPr>
              <a:t>Counter  </a:t>
            </a:r>
            <a:r>
              <a:rPr lang="en-US" dirty="0" err="1">
                <a:sym typeface="Wingdings" pitchFamily="2" charset="2"/>
              </a:rPr>
              <a:t>int</a:t>
            </a:r>
            <a:r>
              <a:rPr lang="en-US" dirty="0"/>
              <a:t> </a:t>
            </a:r>
          </a:p>
          <a:p>
            <a:endParaRPr lang="en-US" dirty="0"/>
          </a:p>
        </p:txBody>
      </p:sp>
    </p:spTree>
    <p:extLst>
      <p:ext uri="{BB962C8B-B14F-4D97-AF65-F5344CB8AC3E}">
        <p14:creationId xmlns:p14="http://schemas.microsoft.com/office/powerpoint/2010/main" val="1562832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txBox="1">
            <a:spLocks/>
          </p:cNvSpPr>
          <p:nvPr/>
        </p:nvSpPr>
        <p:spPr>
          <a:xfrm>
            <a:off x="0" y="2033342"/>
            <a:ext cx="8989365" cy="4603404"/>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fontAlgn="base">
              <a:spcBef>
                <a:spcPct val="0"/>
              </a:spcBef>
              <a:spcAft>
                <a:spcPct val="0"/>
              </a:spcAft>
              <a:buClrTx/>
              <a:buSzTx/>
              <a:buNone/>
            </a:pPr>
            <a:r>
              <a:rPr lang="en-US" sz="2000" dirty="0">
                <a:solidFill>
                  <a:srgbClr val="FA6400"/>
                </a:solidFill>
                <a:latin typeface="Courier New"/>
                <a:ea typeface="Calibri"/>
              </a:rPr>
              <a:t>// import Section – import used java libraries </a:t>
            </a:r>
            <a:br>
              <a:rPr lang="en-US" sz="2000" dirty="0">
                <a:solidFill>
                  <a:srgbClr val="FA6400"/>
                </a:solidFill>
                <a:latin typeface="Courier New"/>
                <a:ea typeface="Calibri"/>
              </a:rPr>
            </a:br>
            <a:r>
              <a:rPr lang="en-US" sz="2000" dirty="0">
                <a:solidFill>
                  <a:srgbClr val="000000"/>
                </a:solidFill>
                <a:latin typeface="Courier New"/>
                <a:ea typeface="Calibri"/>
              </a:rPr>
              <a:t>   </a:t>
            </a:r>
            <a:r>
              <a:rPr lang="en-US" sz="2000" dirty="0">
                <a:solidFill>
                  <a:srgbClr val="941EDF"/>
                </a:solidFill>
                <a:latin typeface="Courier New"/>
                <a:ea typeface="Calibri"/>
              </a:rPr>
              <a:t>public</a:t>
            </a:r>
            <a:r>
              <a:rPr lang="en-US" sz="2000" dirty="0">
                <a:solidFill>
                  <a:srgbClr val="000000"/>
                </a:solidFill>
                <a:latin typeface="Courier New"/>
                <a:ea typeface="Calibri"/>
              </a:rPr>
              <a:t> </a:t>
            </a:r>
            <a:r>
              <a:rPr lang="en-US" sz="2000" dirty="0">
                <a:solidFill>
                  <a:srgbClr val="941EDF"/>
                </a:solidFill>
                <a:latin typeface="Courier New"/>
                <a:ea typeface="Calibri"/>
              </a:rPr>
              <a:t>class</a:t>
            </a:r>
            <a:r>
              <a:rPr lang="en-US" sz="2000" dirty="0">
                <a:solidFill>
                  <a:srgbClr val="000000"/>
                </a:solidFill>
                <a:latin typeface="Courier New"/>
                <a:ea typeface="Calibri"/>
              </a:rPr>
              <a:t> </a:t>
            </a:r>
            <a:r>
              <a:rPr lang="en-US" sz="2000" dirty="0">
                <a:solidFill>
                  <a:srgbClr val="000000"/>
                </a:solidFill>
                <a:latin typeface="Courier New"/>
                <a:ea typeface="Calibri"/>
                <a:cs typeface="Times New Roman"/>
              </a:rPr>
              <a:t>Classify</a:t>
            </a:r>
            <a:r>
              <a:rPr lang="en-US" sz="2000" dirty="0">
                <a:solidFill>
                  <a:srgbClr val="000000"/>
                </a:solidFill>
                <a:latin typeface="Courier New"/>
                <a:ea typeface="Calibri"/>
              </a:rPr>
              <a:t>{ </a:t>
            </a:r>
            <a:br>
              <a:rPr lang="en-US" sz="2000" dirty="0">
                <a:solidFill>
                  <a:srgbClr val="000000"/>
                </a:solidFill>
                <a:latin typeface="Courier New"/>
                <a:ea typeface="Calibri"/>
              </a:rPr>
            </a:br>
            <a:r>
              <a:rPr lang="en-US" sz="2000" dirty="0">
                <a:solidFill>
                  <a:srgbClr val="000000"/>
                </a:solidFill>
                <a:latin typeface="Courier New"/>
                <a:ea typeface="Calibri"/>
              </a:rPr>
              <a:t>   </a:t>
            </a:r>
            <a:r>
              <a:rPr lang="en-US" sz="2000" dirty="0">
                <a:solidFill>
                  <a:srgbClr val="FA6400"/>
                </a:solidFill>
                <a:latin typeface="Courier New"/>
                <a:ea typeface="Calibri"/>
              </a:rPr>
              <a:t>// main method </a:t>
            </a:r>
            <a:br>
              <a:rPr lang="en-US" sz="2000" dirty="0">
                <a:solidFill>
                  <a:srgbClr val="FA6400"/>
                </a:solidFill>
                <a:latin typeface="Courier New"/>
                <a:ea typeface="Calibri"/>
              </a:rPr>
            </a:br>
            <a:r>
              <a:rPr lang="en-US" sz="2000" dirty="0">
                <a:solidFill>
                  <a:srgbClr val="000000"/>
                </a:solidFill>
                <a:latin typeface="Courier New"/>
                <a:ea typeface="Calibri"/>
              </a:rPr>
              <a:t>      </a:t>
            </a:r>
            <a:r>
              <a:rPr lang="en-US" sz="2000" dirty="0">
                <a:solidFill>
                  <a:srgbClr val="941EDF"/>
                </a:solidFill>
                <a:latin typeface="Courier New"/>
                <a:ea typeface="Calibri"/>
              </a:rPr>
              <a:t>public</a:t>
            </a:r>
            <a:r>
              <a:rPr lang="en-US" sz="2000" dirty="0">
                <a:solidFill>
                  <a:srgbClr val="000000"/>
                </a:solidFill>
                <a:latin typeface="Courier New"/>
                <a:ea typeface="Calibri"/>
              </a:rPr>
              <a:t> </a:t>
            </a:r>
            <a:r>
              <a:rPr lang="en-US" sz="2000" dirty="0">
                <a:solidFill>
                  <a:srgbClr val="941EDF"/>
                </a:solidFill>
                <a:latin typeface="Courier New"/>
                <a:ea typeface="Calibri"/>
              </a:rPr>
              <a:t>static</a:t>
            </a:r>
            <a:r>
              <a:rPr lang="en-US" sz="2000" dirty="0">
                <a:solidFill>
                  <a:srgbClr val="000000"/>
                </a:solidFill>
                <a:latin typeface="Courier New"/>
                <a:ea typeface="Calibri"/>
              </a:rPr>
              <a:t> </a:t>
            </a:r>
            <a:r>
              <a:rPr lang="en-US" sz="2000" dirty="0">
                <a:solidFill>
                  <a:srgbClr val="941EDF"/>
                </a:solidFill>
                <a:latin typeface="Courier New"/>
                <a:ea typeface="Calibri"/>
              </a:rPr>
              <a:t>void</a:t>
            </a:r>
            <a:r>
              <a:rPr lang="en-US" sz="2000" dirty="0">
                <a:solidFill>
                  <a:srgbClr val="000000"/>
                </a:solidFill>
                <a:latin typeface="Courier New"/>
                <a:ea typeface="Calibri"/>
              </a:rPr>
              <a:t> main( String </a:t>
            </a:r>
            <a:r>
              <a:rPr lang="en-US" sz="2000" dirty="0" err="1">
                <a:solidFill>
                  <a:srgbClr val="000000"/>
                </a:solidFill>
                <a:latin typeface="Courier New"/>
                <a:ea typeface="Calibri"/>
              </a:rPr>
              <a:t>args</a:t>
            </a:r>
            <a:r>
              <a:rPr lang="en-US" sz="2000" dirty="0">
                <a:solidFill>
                  <a:srgbClr val="000000"/>
                </a:solidFill>
                <a:latin typeface="Courier New"/>
                <a:ea typeface="Calibri"/>
              </a:rPr>
              <a:t>[] ){ </a:t>
            </a:r>
            <a:br>
              <a:rPr lang="en-US" sz="2000" dirty="0">
                <a:solidFill>
                  <a:srgbClr val="000000"/>
                </a:solidFill>
                <a:latin typeface="Courier New"/>
                <a:ea typeface="Calibri"/>
              </a:rPr>
            </a:br>
            <a:r>
              <a:rPr lang="en-US" sz="2000" dirty="0">
                <a:solidFill>
                  <a:srgbClr val="000000"/>
                </a:solidFill>
                <a:latin typeface="Courier New"/>
                <a:ea typeface="Calibri"/>
              </a:rPr>
              <a:t>   </a:t>
            </a:r>
            <a:r>
              <a:rPr lang="en-US" sz="2000" dirty="0">
                <a:solidFill>
                  <a:srgbClr val="FA6400"/>
                </a:solidFill>
                <a:latin typeface="Courier New"/>
                <a:ea typeface="Calibri"/>
              </a:rPr>
              <a:t>// Declaration section – Declare needed variables </a:t>
            </a:r>
            <a:br>
              <a:rPr lang="en-US" sz="2000" dirty="0">
                <a:solidFill>
                  <a:srgbClr val="FA6400"/>
                </a:solidFill>
                <a:latin typeface="Courier New"/>
                <a:ea typeface="Calibri"/>
              </a:rPr>
            </a:br>
            <a:r>
              <a:rPr lang="en-US" sz="2000" dirty="0">
                <a:solidFill>
                  <a:srgbClr val="000000"/>
                </a:solidFill>
                <a:latin typeface="Courier New"/>
                <a:ea typeface="Calibri"/>
              </a:rPr>
              <a:t>      String </a:t>
            </a:r>
            <a:r>
              <a:rPr lang="en-US" sz="2000" dirty="0" err="1">
                <a:solidFill>
                  <a:srgbClr val="000000"/>
                </a:solidFill>
                <a:latin typeface="Courier New"/>
                <a:ea typeface="Calibri"/>
              </a:rPr>
              <a:t>str</a:t>
            </a:r>
            <a:r>
              <a:rPr lang="en-US" sz="2000" dirty="0">
                <a:solidFill>
                  <a:srgbClr val="000000"/>
                </a:solidFill>
                <a:latin typeface="Courier New"/>
                <a:ea typeface="Calibri"/>
              </a:rPr>
              <a:t>;</a:t>
            </a:r>
            <a:br>
              <a:rPr lang="en-US" sz="2000" dirty="0">
                <a:solidFill>
                  <a:srgbClr val="000000"/>
                </a:solidFill>
                <a:latin typeface="Courier New"/>
                <a:ea typeface="Calibri"/>
              </a:rPr>
            </a:br>
            <a:r>
              <a:rPr lang="en-US" sz="2000" dirty="0">
                <a:solidFill>
                  <a:srgbClr val="000000"/>
                </a:solidFill>
                <a:latin typeface="Courier New"/>
                <a:ea typeface="Calibri"/>
              </a:rPr>
              <a:t>      char </a:t>
            </a:r>
            <a:r>
              <a:rPr lang="en-US" sz="2000" dirty="0" err="1">
                <a:solidFill>
                  <a:srgbClr val="000000"/>
                </a:solidFill>
                <a:latin typeface="Courier New"/>
                <a:ea typeface="Calibri"/>
              </a:rPr>
              <a:t>ch</a:t>
            </a:r>
            <a:r>
              <a:rPr lang="en-US" sz="2000" dirty="0">
                <a:solidFill>
                  <a:srgbClr val="000000"/>
                </a:solidFill>
                <a:latin typeface="Courier New"/>
                <a:ea typeface="Calibri"/>
              </a:rPr>
              <a:t>;</a:t>
            </a:r>
            <a:br>
              <a:rPr lang="en-US" sz="2000" dirty="0">
                <a:solidFill>
                  <a:srgbClr val="000000"/>
                </a:solidFill>
                <a:latin typeface="Courier New"/>
                <a:ea typeface="Calibri"/>
              </a:rPr>
            </a:br>
            <a:r>
              <a:rPr lang="en-US" sz="2000" dirty="0">
                <a:solidFill>
                  <a:srgbClr val="000000"/>
                </a:solidFill>
                <a:latin typeface="Courier New"/>
                <a:ea typeface="Calibri"/>
              </a:rPr>
              <a:t> </a:t>
            </a:r>
            <a:r>
              <a:rPr lang="en-US" sz="2000" dirty="0">
                <a:solidFill>
                  <a:srgbClr val="941EDF"/>
                </a:solidFill>
                <a:latin typeface="Courier New"/>
                <a:ea typeface="Calibri"/>
              </a:rPr>
              <a:t>     </a:t>
            </a:r>
            <a:r>
              <a:rPr lang="en-US" sz="2000" dirty="0" err="1">
                <a:solidFill>
                  <a:srgbClr val="941EDF"/>
                </a:solidFill>
                <a:latin typeface="Courier New"/>
                <a:ea typeface="Calibri"/>
              </a:rPr>
              <a:t>int</a:t>
            </a:r>
            <a:r>
              <a:rPr lang="en-US" sz="2000" dirty="0">
                <a:solidFill>
                  <a:srgbClr val="000000"/>
                </a:solidFill>
                <a:latin typeface="Courier New"/>
                <a:ea typeface="Calibri"/>
              </a:rPr>
              <a:t> counter=0;</a:t>
            </a:r>
            <a:br>
              <a:rPr lang="en-US" sz="2000" dirty="0">
                <a:solidFill>
                  <a:srgbClr val="000000"/>
                </a:solidFill>
                <a:latin typeface="Courier New"/>
                <a:ea typeface="Calibri"/>
              </a:rPr>
            </a:br>
            <a:r>
              <a:rPr lang="en-US" sz="2000" dirty="0">
                <a:solidFill>
                  <a:srgbClr val="000000"/>
                </a:solidFill>
                <a:latin typeface="Courier New"/>
                <a:ea typeface="Calibri"/>
              </a:rPr>
              <a:t>      </a:t>
            </a:r>
            <a:r>
              <a:rPr lang="en-US" sz="2000" dirty="0">
                <a:solidFill>
                  <a:srgbClr val="FA6400"/>
                </a:solidFill>
                <a:latin typeface="Courier New"/>
                <a:ea typeface="Calibri"/>
              </a:rPr>
              <a:t>// Input section – Enter required data </a:t>
            </a:r>
            <a:br>
              <a:rPr lang="en-US" sz="2000" dirty="0">
                <a:solidFill>
                  <a:srgbClr val="FA6400"/>
                </a:solidFill>
                <a:latin typeface="Courier New"/>
                <a:ea typeface="Calibri"/>
              </a:rPr>
            </a:br>
            <a:r>
              <a:rPr lang="en-US" sz="2000" dirty="0">
                <a:solidFill>
                  <a:srgbClr val="000000"/>
                </a:solidFill>
                <a:latin typeface="Courier New"/>
                <a:ea typeface="Calibri"/>
              </a:rPr>
              <a:t>      </a:t>
            </a:r>
            <a:r>
              <a:rPr lang="en-US" sz="2000" dirty="0">
                <a:solidFill>
                  <a:srgbClr val="FA6400"/>
                </a:solidFill>
                <a:latin typeface="Courier New"/>
                <a:ea typeface="Calibri"/>
              </a:rPr>
              <a:t>// Processing section – Processing Statements </a:t>
            </a:r>
            <a:br>
              <a:rPr lang="en-US" sz="2000" dirty="0">
                <a:solidFill>
                  <a:srgbClr val="FA6400"/>
                </a:solidFill>
                <a:latin typeface="Courier New"/>
                <a:ea typeface="Calibri"/>
              </a:rPr>
            </a:br>
            <a:r>
              <a:rPr lang="en-US" sz="2000" dirty="0">
                <a:solidFill>
                  <a:srgbClr val="000000"/>
                </a:solidFill>
                <a:latin typeface="Courier New"/>
                <a:ea typeface="Calibri"/>
              </a:rPr>
              <a:t>      </a:t>
            </a:r>
            <a:r>
              <a:rPr lang="en-US" sz="2000" dirty="0">
                <a:solidFill>
                  <a:srgbClr val="FA6400"/>
                </a:solidFill>
                <a:latin typeface="Courier New"/>
                <a:ea typeface="Calibri"/>
              </a:rPr>
              <a:t>// Output section – Display expected results </a:t>
            </a:r>
            <a:br>
              <a:rPr lang="en-US" sz="2000" dirty="0">
                <a:solidFill>
                  <a:srgbClr val="FA6400"/>
                </a:solidFill>
                <a:latin typeface="Courier New"/>
                <a:ea typeface="Calibri"/>
              </a:rPr>
            </a:br>
            <a:r>
              <a:rPr lang="en-US" sz="2000" dirty="0">
                <a:solidFill>
                  <a:srgbClr val="000000"/>
                </a:solidFill>
                <a:latin typeface="Courier New"/>
                <a:ea typeface="Calibri"/>
              </a:rPr>
              <a:t>      } </a:t>
            </a:r>
            <a:r>
              <a:rPr lang="en-US" sz="2000" dirty="0">
                <a:solidFill>
                  <a:srgbClr val="FA6400"/>
                </a:solidFill>
                <a:latin typeface="Courier New"/>
                <a:ea typeface="Calibri"/>
              </a:rPr>
              <a:t>// end main </a:t>
            </a:r>
            <a:br>
              <a:rPr lang="en-US" sz="2000" dirty="0">
                <a:solidFill>
                  <a:srgbClr val="FA6400"/>
                </a:solidFill>
                <a:latin typeface="Courier New"/>
                <a:ea typeface="Calibri"/>
              </a:rPr>
            </a:br>
            <a:r>
              <a:rPr lang="en-US" sz="2000" dirty="0">
                <a:solidFill>
                  <a:srgbClr val="000000"/>
                </a:solidFill>
                <a:latin typeface="Courier New"/>
                <a:ea typeface="Calibri"/>
              </a:rPr>
              <a:t>   } </a:t>
            </a:r>
            <a:r>
              <a:rPr lang="en-US" sz="2000" dirty="0">
                <a:solidFill>
                  <a:srgbClr val="FA6400"/>
                </a:solidFill>
                <a:latin typeface="Courier New"/>
                <a:ea typeface="Calibri"/>
              </a:rPr>
              <a:t>// end class</a:t>
            </a:r>
            <a:br>
              <a:rPr lang="en-US" sz="2000" dirty="0">
                <a:solidFill>
                  <a:srgbClr val="FA6400"/>
                </a:solidFill>
                <a:latin typeface="Courier New"/>
                <a:ea typeface="Calibri"/>
              </a:rPr>
            </a:br>
            <a:endParaRPr lang="en-US" sz="2000" dirty="0"/>
          </a:p>
        </p:txBody>
      </p:sp>
      <p:sp>
        <p:nvSpPr>
          <p:cNvPr id="2" name="Rectangle 1"/>
          <p:cNvSpPr/>
          <p:nvPr/>
        </p:nvSpPr>
        <p:spPr>
          <a:xfrm>
            <a:off x="5168887" y="0"/>
            <a:ext cx="3975113" cy="17980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2. Declare variable </a:t>
            </a:r>
          </a:p>
          <a:p>
            <a:pPr algn="ctr"/>
            <a:r>
              <a:rPr lang="en-US" sz="2400" u="sng" dirty="0"/>
              <a:t>Note:</a:t>
            </a:r>
          </a:p>
          <a:p>
            <a:pPr marL="342900" indent="-342900">
              <a:buFont typeface="Arial"/>
              <a:buChar char="•"/>
            </a:pPr>
            <a:r>
              <a:rPr lang="en-US" sz="2000" dirty="0"/>
              <a:t>if some variable has initial value initialize them</a:t>
            </a:r>
          </a:p>
          <a:p>
            <a:pPr marL="342900" indent="-342900">
              <a:buFont typeface="Arial"/>
              <a:buChar char="•"/>
            </a:pPr>
            <a:r>
              <a:rPr lang="en-US" sz="2000" dirty="0"/>
              <a:t>Use appropriate variable name  </a:t>
            </a:r>
          </a:p>
        </p:txBody>
      </p:sp>
    </p:spTree>
    <p:extLst>
      <p:ext uri="{BB962C8B-B14F-4D97-AF65-F5344CB8AC3E}">
        <p14:creationId xmlns:p14="http://schemas.microsoft.com/office/powerpoint/2010/main" val="174112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3699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3.Input </a:t>
            </a:r>
          </a:p>
        </p:txBody>
      </p:sp>
      <p:sp>
        <p:nvSpPr>
          <p:cNvPr id="3" name="Content Placeholder 2"/>
          <p:cNvSpPr>
            <a:spLocks noGrp="1"/>
          </p:cNvSpPr>
          <p:nvPr>
            <p:ph idx="1"/>
          </p:nvPr>
        </p:nvSpPr>
        <p:spPr>
          <a:xfrm>
            <a:off x="284163" y="2133600"/>
            <a:ext cx="8574087" cy="4283146"/>
          </a:xfrm>
        </p:spPr>
        <p:txBody>
          <a:bodyPr>
            <a:normAutofit fontScale="25000" lnSpcReduction="20000"/>
          </a:bodyPr>
          <a:lstStyle/>
          <a:p>
            <a:pPr marL="0" indent="0">
              <a:buNone/>
            </a:pPr>
            <a:r>
              <a:rPr lang="en-US" sz="9600" dirty="0"/>
              <a:t>Reading input from the user</a:t>
            </a:r>
          </a:p>
          <a:p>
            <a:pPr marL="342900" indent="-342900">
              <a:buFont typeface="Arial"/>
              <a:buChar char="•"/>
            </a:pPr>
            <a:r>
              <a:rPr lang="en-US" sz="9600" u="sng" dirty="0"/>
              <a:t>4 basic steps</a:t>
            </a:r>
          </a:p>
          <a:p>
            <a:pPr lvl="1"/>
            <a:r>
              <a:rPr lang="en-US" sz="9600" dirty="0">
                <a:solidFill>
                  <a:srgbClr val="333399"/>
                </a:solidFill>
                <a:latin typeface="Tahoma" charset="0"/>
                <a:cs typeface="Arial" charset="0"/>
              </a:rPr>
              <a:t>Step 1:</a:t>
            </a:r>
            <a:r>
              <a:rPr lang="en-US" sz="9600" dirty="0">
                <a:latin typeface="Tahoma" charset="0"/>
                <a:cs typeface="Arial" charset="0"/>
              </a:rPr>
              <a:t>  import the Scanner class:</a:t>
            </a:r>
          </a:p>
          <a:p>
            <a:pPr lvl="2"/>
            <a:r>
              <a:rPr lang="en-US" sz="9600" dirty="0">
                <a:latin typeface="Courier New" charset="0"/>
                <a:ea typeface="ＭＳ Ｐゴシック" charset="0"/>
                <a:cs typeface="ＭＳ Ｐゴシック" charset="0"/>
              </a:rPr>
              <a:t>import </a:t>
            </a:r>
            <a:r>
              <a:rPr lang="en-US" sz="9600" dirty="0" err="1">
                <a:latin typeface="Courier New" charset="0"/>
                <a:ea typeface="ＭＳ Ｐゴシック" charset="0"/>
                <a:cs typeface="ＭＳ Ｐゴシック" charset="0"/>
              </a:rPr>
              <a:t>java.util.Scanner</a:t>
            </a:r>
            <a:r>
              <a:rPr lang="en-US" sz="9600" dirty="0">
                <a:latin typeface="Courier New" charset="0"/>
                <a:ea typeface="ＭＳ Ｐゴシック" charset="0"/>
                <a:cs typeface="ＭＳ Ｐゴシック" charset="0"/>
              </a:rPr>
              <a:t>;</a:t>
            </a:r>
          </a:p>
          <a:p>
            <a:pPr lvl="1"/>
            <a:r>
              <a:rPr lang="en-US" sz="9600" dirty="0">
                <a:solidFill>
                  <a:srgbClr val="333399"/>
                </a:solidFill>
                <a:latin typeface="Tahoma" charset="0"/>
                <a:ea typeface="ＭＳ Ｐゴシック" charset="0"/>
                <a:cs typeface="ＭＳ Ｐゴシック" charset="0"/>
              </a:rPr>
              <a:t>Step 2 :</a:t>
            </a:r>
            <a:r>
              <a:rPr lang="en-US" sz="9600" dirty="0">
                <a:latin typeface="Tahoma" charset="0"/>
                <a:ea typeface="ＭＳ Ｐゴシック" charset="0"/>
                <a:cs typeface="ＭＳ Ｐゴシック" charset="0"/>
              </a:rPr>
              <a:t> declaring a reference variable of a Scanner</a:t>
            </a:r>
          </a:p>
          <a:p>
            <a:pPr lvl="2"/>
            <a:r>
              <a:rPr lang="en-US" sz="9600" dirty="0">
                <a:latin typeface="Courier New" charset="0"/>
                <a:ea typeface="ＭＳ Ｐゴシック" charset="0"/>
                <a:cs typeface="ＭＳ Ｐゴシック" charset="0"/>
              </a:rPr>
              <a:t>Scanner input; //we named the object  </a:t>
            </a:r>
          </a:p>
          <a:p>
            <a:pPr lvl="2">
              <a:buNone/>
            </a:pPr>
            <a:r>
              <a:rPr lang="en-US" sz="9600" dirty="0">
                <a:latin typeface="Courier New" charset="0"/>
                <a:ea typeface="ＭＳ Ｐゴシック" charset="0"/>
                <a:cs typeface="ＭＳ Ｐゴシック" charset="0"/>
              </a:rPr>
              <a:t>                   read</a:t>
            </a:r>
          </a:p>
          <a:p>
            <a:pPr lvl="1"/>
            <a:r>
              <a:rPr lang="en-US" sz="9600" dirty="0">
                <a:solidFill>
                  <a:srgbClr val="333399"/>
                </a:solidFill>
                <a:latin typeface="Tahoma" charset="0"/>
                <a:cs typeface="Arial" charset="0"/>
              </a:rPr>
              <a:t>Step 3:</a:t>
            </a:r>
            <a:r>
              <a:rPr lang="en-US" sz="9600" dirty="0">
                <a:latin typeface="Tahoma" charset="0"/>
                <a:cs typeface="Arial" charset="0"/>
              </a:rPr>
              <a:t> creating an instance of the Scanner</a:t>
            </a:r>
          </a:p>
          <a:p>
            <a:pPr lvl="2"/>
            <a:r>
              <a:rPr lang="en-US" sz="9600" dirty="0">
                <a:latin typeface="Courier New" charset="0"/>
                <a:ea typeface="ＭＳ Ｐゴシック" charset="0"/>
                <a:cs typeface="ＭＳ Ｐゴシック" charset="0"/>
              </a:rPr>
              <a:t>input = new Scanner (</a:t>
            </a:r>
            <a:r>
              <a:rPr lang="en-US" sz="9600" dirty="0" err="1">
                <a:latin typeface="Courier New" charset="0"/>
                <a:ea typeface="ＭＳ Ｐゴシック" charset="0"/>
                <a:cs typeface="ＭＳ Ｐゴシック" charset="0"/>
              </a:rPr>
              <a:t>System.in</a:t>
            </a:r>
            <a:r>
              <a:rPr lang="en-US" sz="9600" dirty="0">
                <a:latin typeface="Courier New" charset="0"/>
                <a:ea typeface="ＭＳ Ｐゴシック" charset="0"/>
                <a:cs typeface="ＭＳ Ｐゴシック" charset="0"/>
              </a:rPr>
              <a:t>);</a:t>
            </a:r>
          </a:p>
          <a:p>
            <a:pPr lvl="1"/>
            <a:r>
              <a:rPr lang="en-US" sz="9600" dirty="0">
                <a:solidFill>
                  <a:srgbClr val="333399"/>
                </a:solidFill>
                <a:latin typeface="Tahoma" charset="0"/>
                <a:cs typeface="Arial" charset="0"/>
              </a:rPr>
              <a:t>Step 4:</a:t>
            </a:r>
            <a:r>
              <a:rPr lang="en-US" sz="9600" dirty="0">
                <a:latin typeface="Tahoma" charset="0"/>
                <a:cs typeface="Arial" charset="0"/>
              </a:rPr>
              <a:t> use specific methods to enter data</a:t>
            </a:r>
          </a:p>
          <a:p>
            <a:pPr lvl="2"/>
            <a:r>
              <a:rPr lang="en-US" sz="9600" dirty="0" err="1">
                <a:latin typeface="Courier New" charset="0"/>
                <a:ea typeface="ＭＳ Ｐゴシック" charset="0"/>
                <a:cs typeface="ＭＳ Ｐゴシック" charset="0"/>
              </a:rPr>
              <a:t>int</a:t>
            </a:r>
            <a:r>
              <a:rPr lang="en-US" sz="9600" dirty="0">
                <a:latin typeface="Courier New" charset="0"/>
                <a:ea typeface="ＭＳ Ｐゴシック" charset="0"/>
                <a:cs typeface="ＭＳ Ｐゴシック" charset="0"/>
              </a:rPr>
              <a:t> x = </a:t>
            </a:r>
            <a:r>
              <a:rPr lang="en-US" sz="9600" dirty="0" err="1">
                <a:latin typeface="Courier New" charset="0"/>
                <a:ea typeface="ＭＳ Ｐゴシック" charset="0"/>
                <a:cs typeface="ＭＳ Ｐゴシック" charset="0"/>
              </a:rPr>
              <a:t>input.nextInt</a:t>
            </a:r>
            <a:r>
              <a:rPr lang="en-US" sz="9600" dirty="0">
                <a:latin typeface="Courier New" charset="0"/>
                <a:ea typeface="ＭＳ Ｐゴシック" charset="0"/>
                <a:cs typeface="ＭＳ Ｐゴシック" charset="0"/>
              </a:rPr>
              <a:t>();</a:t>
            </a:r>
          </a:p>
          <a:p>
            <a:pPr marL="342900" indent="-342900">
              <a:buFont typeface="Arial"/>
              <a:buChar char="•"/>
            </a:pPr>
            <a:endParaRPr lang="en-US" sz="9600" u="sng" dirty="0"/>
          </a:p>
          <a:p>
            <a:pPr marL="342900" indent="-342900">
              <a:buFont typeface="Arial"/>
              <a:buChar char="•"/>
            </a:pPr>
            <a:endParaRPr lang="en-US" sz="9600" u="sng" dirty="0"/>
          </a:p>
          <a:p>
            <a:pPr marL="0" indent="0">
              <a:buNone/>
            </a:pPr>
            <a:endParaRPr lang="en-US" dirty="0"/>
          </a:p>
        </p:txBody>
      </p:sp>
    </p:spTree>
    <p:extLst>
      <p:ext uri="{BB962C8B-B14F-4D97-AF65-F5344CB8AC3E}">
        <p14:creationId xmlns:p14="http://schemas.microsoft.com/office/powerpoint/2010/main" val="119019777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txBox="1">
            <a:spLocks/>
          </p:cNvSpPr>
          <p:nvPr/>
        </p:nvSpPr>
        <p:spPr>
          <a:xfrm>
            <a:off x="0" y="148459"/>
            <a:ext cx="8989365" cy="6565205"/>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fontAlgn="base">
              <a:spcBef>
                <a:spcPct val="0"/>
              </a:spcBef>
              <a:spcAft>
                <a:spcPct val="0"/>
              </a:spcAft>
              <a:buClrTx/>
              <a:buSzTx/>
              <a:buFont typeface="Wingdings" pitchFamily="2" charset="2"/>
              <a:buNone/>
            </a:pPr>
            <a:endParaRPr lang="en-US" dirty="0"/>
          </a:p>
        </p:txBody>
      </p:sp>
      <p:sp>
        <p:nvSpPr>
          <p:cNvPr id="22" name="Content Placeholder 21"/>
          <p:cNvSpPr>
            <a:spLocks noGrp="1"/>
          </p:cNvSpPr>
          <p:nvPr>
            <p:ph idx="1"/>
          </p:nvPr>
        </p:nvSpPr>
        <p:spPr>
          <a:xfrm>
            <a:off x="4338021" y="914400"/>
            <a:ext cx="4514626" cy="5211763"/>
          </a:xfrm>
        </p:spPr>
        <p:txBody>
          <a:bodyPr>
            <a:noAutofit/>
          </a:bodyPr>
          <a:lstStyle/>
          <a:p>
            <a:pPr marL="0" indent="0">
              <a:buNone/>
            </a:pPr>
            <a:r>
              <a:rPr lang="en-US" sz="1800" dirty="0">
                <a:solidFill>
                  <a:srgbClr val="FA6400"/>
                </a:solidFill>
                <a:latin typeface="Courier New"/>
                <a:ea typeface="Calibri"/>
              </a:rPr>
              <a:t>//show the menu to the user</a:t>
            </a:r>
          </a:p>
          <a:p>
            <a:pPr marL="0" indent="0">
              <a:buNone/>
            </a:pPr>
            <a:r>
              <a:rPr lang="en-US" sz="1800" dirty="0" err="1">
                <a:solidFill>
                  <a:srgbClr val="000000"/>
                </a:solidFill>
                <a:latin typeface="Courier New"/>
                <a:ea typeface="Calibri"/>
              </a:rPr>
              <a:t>System.out.println</a:t>
            </a:r>
            <a:r>
              <a:rPr lang="en-US" sz="1800" dirty="0">
                <a:solidFill>
                  <a:srgbClr val="000000"/>
                </a:solidFill>
                <a:latin typeface="Courier New"/>
                <a:ea typeface="Calibri"/>
              </a:rPr>
              <a:t>(</a:t>
            </a:r>
            <a:r>
              <a:rPr lang="en-US" sz="1800" dirty="0">
                <a:solidFill>
                  <a:srgbClr val="00CB00"/>
                </a:solidFill>
                <a:latin typeface="Courier New"/>
                <a:ea typeface="Calibri"/>
              </a:rPr>
              <a:t>"Enter your choice: \n L to show the letters in string,\n D to print digits in string, and\n O to print the other characters"</a:t>
            </a:r>
            <a:r>
              <a:rPr lang="en-US" sz="1800" dirty="0">
                <a:solidFill>
                  <a:srgbClr val="000000"/>
                </a:solidFill>
                <a:latin typeface="Courier New"/>
                <a:ea typeface="Calibri"/>
              </a:rPr>
              <a:t>); </a:t>
            </a:r>
            <a:br>
              <a:rPr lang="en-US" sz="1800" dirty="0">
                <a:solidFill>
                  <a:srgbClr val="000000"/>
                </a:solidFill>
                <a:latin typeface="Courier New"/>
                <a:ea typeface="Calibri"/>
              </a:rPr>
            </a:br>
            <a:r>
              <a:rPr lang="en-US" sz="1800" dirty="0">
                <a:solidFill>
                  <a:srgbClr val="000000"/>
                </a:solidFill>
                <a:latin typeface="Courier New"/>
                <a:ea typeface="Calibri"/>
              </a:rPr>
              <a:t>      </a:t>
            </a:r>
            <a:r>
              <a:rPr lang="en-US" sz="1800" dirty="0">
                <a:solidFill>
                  <a:srgbClr val="FA6400"/>
                </a:solidFill>
                <a:latin typeface="Courier New"/>
                <a:ea typeface="Calibri"/>
              </a:rPr>
              <a:t>//read user choice</a:t>
            </a:r>
            <a:br>
              <a:rPr lang="en-US" sz="1800" dirty="0">
                <a:solidFill>
                  <a:srgbClr val="FA6400"/>
                </a:solidFill>
                <a:latin typeface="Courier New"/>
                <a:ea typeface="Calibri"/>
              </a:rPr>
            </a:br>
            <a:r>
              <a:rPr lang="en-US" sz="1800" dirty="0">
                <a:solidFill>
                  <a:srgbClr val="000000"/>
                </a:solidFill>
                <a:latin typeface="Courier New"/>
                <a:ea typeface="Calibri"/>
              </a:rPr>
              <a:t>            </a:t>
            </a:r>
            <a:r>
              <a:rPr lang="en-US" sz="1800" dirty="0" err="1">
                <a:solidFill>
                  <a:srgbClr val="000000"/>
                </a:solidFill>
                <a:latin typeface="Courier New"/>
                <a:ea typeface="Calibri"/>
              </a:rPr>
              <a:t>ch</a:t>
            </a:r>
            <a:r>
              <a:rPr lang="en-US" sz="1800" dirty="0">
                <a:solidFill>
                  <a:srgbClr val="000000"/>
                </a:solidFill>
                <a:latin typeface="Courier New"/>
                <a:ea typeface="Calibri"/>
              </a:rPr>
              <a:t>=</a:t>
            </a:r>
            <a:r>
              <a:rPr lang="en-US" sz="1800" dirty="0" err="1">
                <a:solidFill>
                  <a:srgbClr val="000000"/>
                </a:solidFill>
                <a:latin typeface="Courier New"/>
                <a:ea typeface="Calibri"/>
              </a:rPr>
              <a:t>input.next</a:t>
            </a:r>
            <a:r>
              <a:rPr lang="en-US" sz="1800" dirty="0">
                <a:solidFill>
                  <a:srgbClr val="000000"/>
                </a:solidFill>
                <a:latin typeface="Courier New"/>
                <a:ea typeface="Calibri"/>
              </a:rPr>
              <a:t>().</a:t>
            </a:r>
            <a:r>
              <a:rPr lang="en-US" sz="1800" dirty="0" err="1">
                <a:solidFill>
                  <a:srgbClr val="000000"/>
                </a:solidFill>
                <a:latin typeface="Courier New"/>
                <a:ea typeface="Calibri"/>
              </a:rPr>
              <a:t>charAt</a:t>
            </a:r>
            <a:r>
              <a:rPr lang="en-US" sz="1800" dirty="0">
                <a:solidFill>
                  <a:srgbClr val="000000"/>
                </a:solidFill>
                <a:latin typeface="Courier New"/>
                <a:ea typeface="Calibri"/>
              </a:rPr>
              <a:t>(0);</a:t>
            </a:r>
            <a:r>
              <a:rPr lang="en-US" sz="1800" dirty="0">
                <a:solidFill>
                  <a:srgbClr val="FA6400"/>
                </a:solidFill>
                <a:latin typeface="Courier New"/>
                <a:ea typeface="Calibri"/>
              </a:rPr>
              <a:t>// Processing section – Processing Statements </a:t>
            </a:r>
            <a:br>
              <a:rPr lang="en-US" sz="1800" dirty="0">
                <a:solidFill>
                  <a:srgbClr val="FA6400"/>
                </a:solidFill>
                <a:latin typeface="Courier New"/>
                <a:ea typeface="Calibri"/>
              </a:rPr>
            </a:br>
            <a:r>
              <a:rPr lang="en-US" sz="1800" dirty="0">
                <a:solidFill>
                  <a:srgbClr val="000000"/>
                </a:solidFill>
                <a:latin typeface="Courier New"/>
                <a:ea typeface="Calibri"/>
              </a:rPr>
              <a:t>}</a:t>
            </a:r>
          </a:p>
          <a:p>
            <a:pPr marL="0" indent="0">
              <a:buNone/>
            </a:pPr>
            <a:r>
              <a:rPr lang="en-US" sz="1800" dirty="0">
                <a:solidFill>
                  <a:srgbClr val="000000"/>
                </a:solidFill>
                <a:latin typeface="Courier New"/>
                <a:ea typeface="Calibri"/>
              </a:rPr>
              <a:t>}</a:t>
            </a:r>
          </a:p>
          <a:p>
            <a:pPr marL="0" indent="0">
              <a:buNone/>
            </a:pPr>
            <a:endParaRPr lang="en-US" sz="1800" dirty="0"/>
          </a:p>
        </p:txBody>
      </p:sp>
      <p:sp>
        <p:nvSpPr>
          <p:cNvPr id="23" name="Text Placeholder 22"/>
          <p:cNvSpPr>
            <a:spLocks noGrp="1"/>
          </p:cNvSpPr>
          <p:nvPr>
            <p:ph type="body" sz="half" idx="2"/>
          </p:nvPr>
        </p:nvSpPr>
        <p:spPr>
          <a:xfrm>
            <a:off x="30480" y="685800"/>
            <a:ext cx="4338021" cy="5440363"/>
          </a:xfrm>
        </p:spPr>
        <p:txBody>
          <a:bodyPr>
            <a:noAutofit/>
          </a:bodyPr>
          <a:lstStyle/>
          <a:p>
            <a:pPr algn="l"/>
            <a:r>
              <a:rPr lang="en-US" sz="800" dirty="0">
                <a:solidFill>
                  <a:srgbClr val="FA6400"/>
                </a:solidFill>
                <a:latin typeface="Courier New"/>
                <a:ea typeface="Calibri"/>
              </a:rPr>
              <a:t>/</a:t>
            </a:r>
            <a:r>
              <a:rPr lang="en-US" dirty="0">
                <a:solidFill>
                  <a:srgbClr val="FA6400"/>
                </a:solidFill>
                <a:latin typeface="Courier New"/>
                <a:ea typeface="Calibri"/>
              </a:rPr>
              <a:t>// import Section – import used java libraries </a:t>
            </a:r>
            <a:br>
              <a:rPr lang="en-US" dirty="0">
                <a:solidFill>
                  <a:srgbClr val="FA6400"/>
                </a:solidFill>
                <a:latin typeface="Courier New"/>
                <a:ea typeface="Calibri"/>
              </a:rPr>
            </a:br>
            <a:r>
              <a:rPr lang="en-US" dirty="0">
                <a:solidFill>
                  <a:srgbClr val="941EDF"/>
                </a:solidFill>
                <a:latin typeface="Courier New"/>
                <a:ea typeface="Calibri"/>
              </a:rPr>
              <a:t>import</a:t>
            </a:r>
            <a:r>
              <a:rPr lang="en-US" dirty="0">
                <a:solidFill>
                  <a:srgbClr val="000000"/>
                </a:solidFill>
                <a:latin typeface="Courier New"/>
                <a:ea typeface="Calibri"/>
              </a:rPr>
              <a:t> </a:t>
            </a:r>
            <a:r>
              <a:rPr lang="en-US" dirty="0" err="1">
                <a:solidFill>
                  <a:srgbClr val="000000"/>
                </a:solidFill>
                <a:latin typeface="Courier New"/>
                <a:ea typeface="Calibri"/>
              </a:rPr>
              <a:t>java.util.Scanner</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class</a:t>
            </a:r>
            <a:r>
              <a:rPr lang="en-US" dirty="0">
                <a:solidFill>
                  <a:srgbClr val="000000"/>
                </a:solidFill>
                <a:latin typeface="Courier New"/>
                <a:ea typeface="Calibri"/>
              </a:rPr>
              <a:t> </a:t>
            </a:r>
            <a:r>
              <a:rPr lang="en-US" dirty="0">
                <a:solidFill>
                  <a:srgbClr val="000000"/>
                </a:solidFill>
                <a:latin typeface="Courier New"/>
                <a:ea typeface="Calibri"/>
                <a:cs typeface="Times New Roman"/>
              </a:rPr>
              <a:t>Classify</a:t>
            </a:r>
            <a:r>
              <a:rPr lang="en-US" dirty="0">
                <a:solidFill>
                  <a:srgbClr val="000000"/>
                </a:solidFill>
                <a:latin typeface="Courier New"/>
                <a:ea typeface="Calibri"/>
              </a:rPr>
              <a:t>{ </a:t>
            </a:r>
            <a:br>
              <a:rPr lang="en-US" dirty="0">
                <a:solidFill>
                  <a:srgbClr val="000000"/>
                </a:solidFill>
                <a:latin typeface="Courier New"/>
                <a:ea typeface="Calibri"/>
              </a:rPr>
            </a:br>
            <a:r>
              <a:rPr lang="en-US" dirty="0">
                <a:solidFill>
                  <a:srgbClr val="FA6400"/>
                </a:solidFill>
                <a:latin typeface="Courier New"/>
                <a:ea typeface="Calibri"/>
              </a:rPr>
              <a:t>// main method </a:t>
            </a:r>
            <a:br>
              <a:rPr lang="en-US" dirty="0">
                <a:solidFill>
                  <a:srgbClr val="FA6400"/>
                </a:solidFill>
                <a:latin typeface="Courier New"/>
                <a:ea typeface="Calibri"/>
              </a:rPr>
            </a:br>
            <a:r>
              <a:rPr lang="en-US" sz="1600" dirty="0">
                <a:solidFill>
                  <a:srgbClr val="941EDF"/>
                </a:solidFill>
                <a:latin typeface="Courier New"/>
                <a:ea typeface="Calibri"/>
              </a:rPr>
              <a:t>public</a:t>
            </a:r>
            <a:r>
              <a:rPr lang="en-US" sz="1600" dirty="0">
                <a:solidFill>
                  <a:srgbClr val="000000"/>
                </a:solidFill>
                <a:latin typeface="Courier New"/>
                <a:ea typeface="Calibri"/>
              </a:rPr>
              <a:t> </a:t>
            </a:r>
            <a:r>
              <a:rPr lang="en-US" sz="1600" dirty="0">
                <a:solidFill>
                  <a:srgbClr val="941EDF"/>
                </a:solidFill>
                <a:latin typeface="Courier New"/>
                <a:ea typeface="Calibri"/>
              </a:rPr>
              <a:t>static</a:t>
            </a:r>
            <a:r>
              <a:rPr lang="en-US" sz="1600" dirty="0">
                <a:solidFill>
                  <a:srgbClr val="000000"/>
                </a:solidFill>
                <a:latin typeface="Courier New"/>
                <a:ea typeface="Calibri"/>
              </a:rPr>
              <a:t> </a:t>
            </a:r>
            <a:r>
              <a:rPr lang="en-US" sz="1600" dirty="0">
                <a:solidFill>
                  <a:srgbClr val="941EDF"/>
                </a:solidFill>
                <a:latin typeface="Courier New"/>
                <a:ea typeface="Calibri"/>
              </a:rPr>
              <a:t>void</a:t>
            </a:r>
            <a:r>
              <a:rPr lang="en-US" sz="1600" dirty="0">
                <a:solidFill>
                  <a:srgbClr val="000000"/>
                </a:solidFill>
                <a:latin typeface="Courier New"/>
                <a:ea typeface="Calibri"/>
              </a:rPr>
              <a:t> main( String </a:t>
            </a:r>
            <a:r>
              <a:rPr lang="en-US" sz="1600" dirty="0" err="1">
                <a:solidFill>
                  <a:srgbClr val="000000"/>
                </a:solidFill>
                <a:latin typeface="Courier New"/>
                <a:ea typeface="Calibri"/>
              </a:rPr>
              <a:t>args</a:t>
            </a:r>
            <a:r>
              <a:rPr lang="en-US" sz="1600" dirty="0">
                <a:solidFill>
                  <a:srgbClr val="000000"/>
                </a:solidFill>
                <a:latin typeface="Courier New"/>
                <a:ea typeface="Calibri"/>
              </a:rPr>
              <a:t>[] ){ </a:t>
            </a:r>
            <a:br>
              <a:rPr lang="en-US" sz="1600" dirty="0">
                <a:solidFill>
                  <a:srgbClr val="000000"/>
                </a:solidFill>
                <a:latin typeface="Courier New"/>
                <a:ea typeface="Calibri"/>
              </a:rPr>
            </a:br>
            <a:r>
              <a:rPr lang="en-US" dirty="0">
                <a:solidFill>
                  <a:srgbClr val="FA6400"/>
                </a:solidFill>
                <a:latin typeface="Courier New"/>
                <a:ea typeface="Calibri"/>
              </a:rPr>
              <a:t>// Declaration section –</a:t>
            </a:r>
            <a:br>
              <a:rPr lang="en-US" dirty="0">
                <a:solidFill>
                  <a:srgbClr val="FA6400"/>
                </a:solidFill>
                <a:latin typeface="Courier New"/>
                <a:ea typeface="Calibri"/>
              </a:rPr>
            </a:br>
            <a:r>
              <a:rPr lang="en-US" dirty="0">
                <a:solidFill>
                  <a:srgbClr val="000000"/>
                </a:solidFill>
                <a:latin typeface="Courier New"/>
                <a:ea typeface="Calibri"/>
              </a:rPr>
              <a:t> String </a:t>
            </a:r>
            <a:r>
              <a:rPr lang="en-US" dirty="0" err="1">
                <a:solidFill>
                  <a:srgbClr val="000000"/>
                </a:solidFill>
                <a:latin typeface="Courier New"/>
                <a:ea typeface="Calibri"/>
              </a:rPr>
              <a:t>str</a:t>
            </a:r>
            <a:r>
              <a:rPr lang="en-US" dirty="0">
                <a:solidFill>
                  <a:srgbClr val="000000"/>
                </a:solidFill>
                <a:latin typeface="Courier New"/>
                <a:ea typeface="Calibri"/>
              </a:rPr>
              <a:t>;</a:t>
            </a:r>
            <a:r>
              <a:rPr lang="en-US" dirty="0">
                <a:solidFill>
                  <a:srgbClr val="FA6400"/>
                </a:solidFill>
                <a:latin typeface="Courier New"/>
                <a:ea typeface="Calibri"/>
              </a:rPr>
              <a:t> //to store user input string</a:t>
            </a:r>
            <a:br>
              <a:rPr lang="en-US" dirty="0">
                <a:solidFill>
                  <a:srgbClr val="000000"/>
                </a:solidFill>
                <a:latin typeface="Courier New"/>
                <a:ea typeface="Calibri"/>
              </a:rPr>
            </a:br>
            <a:r>
              <a:rPr lang="en-US" dirty="0">
                <a:solidFill>
                  <a:srgbClr val="000000"/>
                </a:solidFill>
                <a:latin typeface="Courier New"/>
                <a:ea typeface="Calibri"/>
              </a:rPr>
              <a:t>      char </a:t>
            </a:r>
            <a:r>
              <a:rPr lang="en-US" dirty="0" err="1">
                <a:solidFill>
                  <a:srgbClr val="000000"/>
                </a:solidFill>
                <a:latin typeface="Courier New"/>
                <a:ea typeface="Calibri"/>
              </a:rPr>
              <a:t>ch</a:t>
            </a:r>
            <a:r>
              <a:rPr lang="en-US" dirty="0">
                <a:solidFill>
                  <a:srgbClr val="000000"/>
                </a:solidFill>
                <a:latin typeface="Courier New"/>
                <a:ea typeface="Calibri"/>
              </a:rPr>
              <a:t>;</a:t>
            </a:r>
            <a:r>
              <a:rPr lang="en-US" dirty="0">
                <a:solidFill>
                  <a:srgbClr val="FA6400"/>
                </a:solidFill>
                <a:latin typeface="Courier New"/>
                <a:ea typeface="Calibri"/>
              </a:rPr>
              <a:t> //to store user input choice </a:t>
            </a:r>
            <a:br>
              <a:rPr lang="en-US" dirty="0">
                <a:solidFill>
                  <a:srgbClr val="0000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     </a:t>
            </a:r>
            <a:r>
              <a:rPr lang="en-US" dirty="0" err="1">
                <a:solidFill>
                  <a:srgbClr val="941EDF"/>
                </a:solidFill>
                <a:latin typeface="Courier New"/>
                <a:ea typeface="Calibri"/>
              </a:rPr>
              <a:t>int</a:t>
            </a:r>
            <a:r>
              <a:rPr lang="en-US" dirty="0">
                <a:solidFill>
                  <a:srgbClr val="000000"/>
                </a:solidFill>
                <a:latin typeface="Courier New"/>
                <a:ea typeface="Calibri"/>
              </a:rPr>
              <a:t> </a:t>
            </a:r>
            <a:r>
              <a:rPr lang="en-US" sz="1900" dirty="0">
                <a:solidFill>
                  <a:srgbClr val="000000"/>
                </a:solidFill>
                <a:latin typeface="Courier New"/>
                <a:ea typeface="Calibri"/>
              </a:rPr>
              <a:t>counter=0;</a:t>
            </a:r>
            <a:r>
              <a:rPr lang="en-US" dirty="0">
                <a:solidFill>
                  <a:srgbClr val="000000"/>
                </a:solidFill>
                <a:latin typeface="Courier New"/>
                <a:ea typeface="Calibri"/>
              </a:rPr>
              <a:t> </a:t>
            </a:r>
            <a:r>
              <a:rPr lang="en-US" dirty="0">
                <a:solidFill>
                  <a:srgbClr val="FA6400"/>
                </a:solidFill>
                <a:latin typeface="Courier New"/>
                <a:ea typeface="Calibri"/>
              </a:rPr>
              <a:t>//initialize counter by zero</a:t>
            </a:r>
            <a:br>
              <a:rPr lang="en-US" dirty="0">
                <a:solidFill>
                  <a:srgbClr val="FA6400"/>
                </a:solidFill>
                <a:latin typeface="Courier New"/>
                <a:ea typeface="Calibri"/>
              </a:rPr>
            </a:br>
            <a:r>
              <a:rPr lang="en-US" dirty="0">
                <a:solidFill>
                  <a:srgbClr val="000000"/>
                </a:solidFill>
                <a:latin typeface="Courier New"/>
                <a:ea typeface="Calibri"/>
              </a:rPr>
              <a:t>Scanner input;</a:t>
            </a:r>
          </a:p>
          <a:p>
            <a:pPr algn="l"/>
            <a:r>
              <a:rPr lang="en-US" dirty="0">
                <a:solidFill>
                  <a:srgbClr val="000000"/>
                </a:solidFill>
                <a:latin typeface="Courier New"/>
                <a:ea typeface="Calibri"/>
              </a:rPr>
              <a:t>input=</a:t>
            </a:r>
            <a:r>
              <a:rPr lang="en-US" dirty="0">
                <a:solidFill>
                  <a:srgbClr val="941EDF"/>
                </a:solidFill>
                <a:latin typeface="Courier New"/>
                <a:ea typeface="Calibri"/>
              </a:rPr>
              <a:t>new</a:t>
            </a:r>
            <a:r>
              <a:rPr lang="en-US" dirty="0">
                <a:solidFill>
                  <a:srgbClr val="000000"/>
                </a:solidFill>
                <a:latin typeface="Courier New"/>
                <a:ea typeface="Calibri"/>
              </a:rPr>
              <a:t> Scanner (</a:t>
            </a:r>
            <a:r>
              <a:rPr lang="en-US" dirty="0" err="1">
                <a:solidFill>
                  <a:srgbClr val="000000"/>
                </a:solidFill>
                <a:latin typeface="Courier New"/>
                <a:ea typeface="Calibri"/>
              </a:rPr>
              <a:t>System.in</a:t>
            </a:r>
            <a:r>
              <a:rPr lang="en-US" dirty="0">
                <a:solidFill>
                  <a:srgbClr val="000000"/>
                </a:solidFill>
                <a:latin typeface="Courier New"/>
                <a:ea typeface="Calibri"/>
              </a:rPr>
              <a:t>); </a:t>
            </a:r>
          </a:p>
          <a:p>
            <a:pPr algn="l"/>
            <a:r>
              <a:rPr lang="en-US" sz="1400" dirty="0">
                <a:solidFill>
                  <a:srgbClr val="FA6400"/>
                </a:solidFill>
                <a:latin typeface="Courier New"/>
                <a:ea typeface="Calibri"/>
              </a:rPr>
              <a:t>//</a:t>
            </a:r>
            <a:r>
              <a:rPr lang="en-US" dirty="0">
                <a:solidFill>
                  <a:srgbClr val="FA6400"/>
                </a:solidFill>
                <a:latin typeface="Courier New"/>
                <a:ea typeface="Calibri"/>
              </a:rPr>
              <a:t>read </a:t>
            </a:r>
            <a:r>
              <a:rPr lang="en-US" dirty="0" err="1">
                <a:solidFill>
                  <a:srgbClr val="FA6400"/>
                </a:solidFill>
                <a:latin typeface="Courier New"/>
                <a:ea typeface="Calibri"/>
              </a:rPr>
              <a:t>str</a:t>
            </a:r>
            <a:r>
              <a:rPr lang="en-US" dirty="0">
                <a:solidFill>
                  <a:srgbClr val="FA6400"/>
                </a:solidFill>
                <a:latin typeface="Courier New"/>
                <a:ea typeface="Calibri"/>
              </a:rPr>
              <a:t> </a:t>
            </a:r>
            <a:r>
              <a:rPr lang="en-US" dirty="0">
                <a:solidFill>
                  <a:srgbClr val="000000"/>
                </a:solidFill>
                <a:latin typeface="Courier New"/>
                <a:ea typeface="Calibri"/>
              </a:rPr>
              <a:t>      </a:t>
            </a:r>
            <a:r>
              <a:rPr lang="en-US" dirty="0" err="1">
                <a:solidFill>
                  <a:srgbClr val="000000"/>
                </a:solidFill>
                <a:latin typeface="Courier New"/>
                <a:ea typeface="Calibri"/>
              </a:rPr>
              <a:t>System.out.println</a:t>
            </a:r>
            <a:r>
              <a:rPr lang="en-US" dirty="0">
                <a:solidFill>
                  <a:srgbClr val="000000"/>
                </a:solidFill>
                <a:latin typeface="Courier New"/>
                <a:ea typeface="Calibri"/>
              </a:rPr>
              <a:t>(</a:t>
            </a:r>
            <a:r>
              <a:rPr lang="en-US" dirty="0">
                <a:solidFill>
                  <a:srgbClr val="00CB00"/>
                </a:solidFill>
                <a:latin typeface="Courier New"/>
                <a:ea typeface="Calibri"/>
              </a:rPr>
              <a:t>"Enter your string"</a:t>
            </a:r>
            <a:r>
              <a:rPr lang="en-US" dirty="0">
                <a:solidFill>
                  <a:srgbClr val="000000"/>
                </a:solidFill>
                <a:latin typeface="Courier New"/>
                <a:ea typeface="Calibri"/>
              </a:rPr>
              <a:t>);      </a:t>
            </a:r>
          </a:p>
          <a:p>
            <a:pPr algn="l"/>
            <a:r>
              <a:rPr lang="en-US" dirty="0" err="1">
                <a:solidFill>
                  <a:srgbClr val="000000"/>
                </a:solidFill>
                <a:latin typeface="Courier New"/>
                <a:ea typeface="Calibri"/>
              </a:rPr>
              <a:t>str</a:t>
            </a:r>
            <a:r>
              <a:rPr lang="en-US" dirty="0">
                <a:solidFill>
                  <a:srgbClr val="000000"/>
                </a:solidFill>
                <a:latin typeface="Courier New"/>
                <a:ea typeface="Calibri"/>
              </a:rPr>
              <a:t>=</a:t>
            </a:r>
            <a:r>
              <a:rPr lang="en-US" dirty="0" err="1">
                <a:solidFill>
                  <a:srgbClr val="000000"/>
                </a:solidFill>
                <a:latin typeface="Courier New"/>
                <a:ea typeface="Calibri"/>
              </a:rPr>
              <a:t>input.next</a:t>
            </a:r>
            <a:r>
              <a:rPr lang="en-US" dirty="0">
                <a:solidFill>
                  <a:srgbClr val="000000"/>
                </a:solidFill>
                <a:latin typeface="Courier New"/>
                <a:ea typeface="Calibri"/>
              </a:rPr>
              <a:t>();</a:t>
            </a:r>
            <a:endParaRPr lang="en-US" dirty="0"/>
          </a:p>
        </p:txBody>
      </p:sp>
      <p:sp>
        <p:nvSpPr>
          <p:cNvPr id="6" name="Rectangle 5"/>
          <p:cNvSpPr/>
          <p:nvPr/>
        </p:nvSpPr>
        <p:spPr>
          <a:xfrm>
            <a:off x="4634218" y="4960483"/>
            <a:ext cx="4098281" cy="17815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Arial"/>
              <a:buChar char="•"/>
            </a:pPr>
            <a:r>
              <a:rPr lang="en-US" sz="2400" dirty="0"/>
              <a:t>Each input  required separate read statement  </a:t>
            </a:r>
          </a:p>
          <a:p>
            <a:pPr marL="342900" indent="-342900">
              <a:buFont typeface="Arial"/>
              <a:buChar char="•"/>
            </a:pPr>
            <a:r>
              <a:rPr lang="en-US" sz="2400" dirty="0"/>
              <a:t>Print message before each read</a:t>
            </a:r>
          </a:p>
        </p:txBody>
      </p:sp>
    </p:spTree>
    <p:extLst>
      <p:ext uri="{BB962C8B-B14F-4D97-AF65-F5344CB8AC3E}">
        <p14:creationId xmlns:p14="http://schemas.microsoft.com/office/powerpoint/2010/main" val="18193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25A1C68-F048-4C66-8544-2D3BD35A5879}" type="slidenum">
              <a:rPr lang="en-US" smtClean="0"/>
              <a:pPr/>
              <a:t>34</a:t>
            </a:fld>
            <a:endParaRPr lang="en-US"/>
          </a:p>
        </p:txBody>
      </p:sp>
      <p:cxnSp>
        <p:nvCxnSpPr>
          <p:cNvPr id="6" name="Straight Connector 5"/>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4.3 Solution Design </a:t>
            </a:r>
            <a:r>
              <a:rPr lang="en-US" sz="4000" b="0" dirty="0">
                <a:solidFill>
                  <a:schemeClr val="accent2"/>
                </a:solidFill>
                <a:latin typeface="Tahoma" charset="0"/>
                <a:cs typeface="Arial" charset="0"/>
              </a:rPr>
              <a:t>– Flowchart</a:t>
            </a:r>
          </a:p>
        </p:txBody>
      </p:sp>
      <p:sp>
        <p:nvSpPr>
          <p:cNvPr id="47" name="Rectangle 3" descr="Rectangle: Click to edit Master text styles&#10;Second level&#10;Third level&#10;Fourth level&#10;Fifth level"/>
          <p:cNvSpPr>
            <a:spLocks noGrp="1" noChangeArrowheads="1"/>
          </p:cNvSpPr>
          <p:nvPr>
            <p:ph idx="1"/>
          </p:nvPr>
        </p:nvSpPr>
        <p:spPr>
          <a:xfrm>
            <a:off x="228600" y="1144488"/>
            <a:ext cx="8686800" cy="3292624"/>
          </a:xfrm>
        </p:spPr>
        <p:txBody>
          <a:bodyPr>
            <a:normAutofit lnSpcReduction="10000"/>
          </a:bodyPr>
          <a:lstStyle/>
          <a:p>
            <a:pPr algn="just" eaLnBrk="1" hangingPunct="1">
              <a:buClr>
                <a:srgbClr val="FF0000"/>
              </a:buClr>
              <a:buFont typeface="Wingdings" panose="05000000000000000000" pitchFamily="2" charset="2"/>
              <a:buChar char="Ø"/>
            </a:pPr>
            <a:r>
              <a:rPr lang="en-US" sz="2000" dirty="0">
                <a:latin typeface="Tahoma" charset="0"/>
                <a:cs typeface="Arial" charset="0"/>
              </a:rPr>
              <a:t>A flowchart is the graphical representation of the algorithm.</a:t>
            </a:r>
          </a:p>
          <a:p>
            <a:pPr algn="just" eaLnBrk="1" hangingPunct="1">
              <a:spcBef>
                <a:spcPts val="1200"/>
              </a:spcBef>
              <a:buClr>
                <a:srgbClr val="FF0000"/>
              </a:buClr>
              <a:buFont typeface="Wingdings" panose="05000000000000000000" pitchFamily="2" charset="2"/>
              <a:buChar char="Ø"/>
            </a:pPr>
            <a:r>
              <a:rPr lang="en-US" sz="2000" dirty="0">
                <a:latin typeface="Tahoma" charset="0"/>
                <a:cs typeface="Arial" charset="0"/>
              </a:rPr>
              <a:t>The flowchart illustrates the previously developed algorithm in more details.</a:t>
            </a:r>
          </a:p>
          <a:p>
            <a:pPr algn="just" eaLnBrk="1" hangingPunct="1">
              <a:spcBef>
                <a:spcPts val="1200"/>
              </a:spcBef>
              <a:buClr>
                <a:srgbClr val="FF0000"/>
              </a:buClr>
              <a:buFont typeface="Wingdings" panose="05000000000000000000" pitchFamily="2" charset="2"/>
              <a:buChar char="Ø"/>
            </a:pPr>
            <a:r>
              <a:rPr lang="en-US" sz="2000" dirty="0">
                <a:latin typeface="Tahoma" charset="0"/>
                <a:cs typeface="Arial" charset="0"/>
              </a:rPr>
              <a:t>These details make the algorithm very close to the code implementation in any high level programming language.</a:t>
            </a:r>
          </a:p>
          <a:p>
            <a:pPr algn="just" eaLnBrk="1" hangingPunct="1">
              <a:spcBef>
                <a:spcPts val="1200"/>
              </a:spcBef>
              <a:buClr>
                <a:srgbClr val="FF0000"/>
              </a:buClr>
              <a:buFont typeface="Wingdings" panose="05000000000000000000" pitchFamily="2" charset="2"/>
              <a:buChar char="Ø"/>
            </a:pPr>
            <a:r>
              <a:rPr lang="en-US" sz="2000" dirty="0">
                <a:latin typeface="Tahoma" charset="0"/>
                <a:cs typeface="Arial" charset="0"/>
              </a:rPr>
              <a:t>Worth to mention, that both algorithm and flowchart are independent of the used programming language.</a:t>
            </a:r>
          </a:p>
          <a:p>
            <a:pPr algn="just" eaLnBrk="1" hangingPunct="1">
              <a:spcBef>
                <a:spcPts val="1200"/>
              </a:spcBef>
              <a:buClr>
                <a:srgbClr val="FF0000"/>
              </a:buClr>
              <a:buFont typeface="Wingdings" panose="05000000000000000000" pitchFamily="2" charset="2"/>
              <a:buChar char="Ø"/>
            </a:pPr>
            <a:r>
              <a:rPr lang="en-US" sz="2000" dirty="0">
                <a:latin typeface="Tahoma" charset="0"/>
                <a:cs typeface="Arial" charset="0"/>
              </a:rPr>
              <a:t>The flowchart uses standard symbols to illustrate each action. These symbols are shown in the next slide.</a:t>
            </a:r>
          </a:p>
        </p:txBody>
      </p:sp>
    </p:spTree>
    <p:extLst>
      <p:ext uri="{BB962C8B-B14F-4D97-AF65-F5344CB8AC3E}">
        <p14:creationId xmlns:p14="http://schemas.microsoft.com/office/powerpoint/2010/main" val="24383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1000"/>
                                        <p:tgtEl>
                                          <p:spTgt spid="47">
                                            <p:txEl>
                                              <p:pRg st="0" end="0"/>
                                            </p:txEl>
                                          </p:spTgt>
                                        </p:tgtEl>
                                      </p:cBhvr>
                                    </p:animEffect>
                                    <p:anim calcmode="lin" valueType="num">
                                      <p:cBhvr>
                                        <p:cTn id="8"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
                                            <p:txEl>
                                              <p:pRg st="1" end="1"/>
                                            </p:txEl>
                                          </p:spTgt>
                                        </p:tgtEl>
                                        <p:attrNameLst>
                                          <p:attrName>style.visibility</p:attrName>
                                        </p:attrNameLst>
                                      </p:cBhvr>
                                      <p:to>
                                        <p:strVal val="visible"/>
                                      </p:to>
                                    </p:set>
                                    <p:animEffect transition="in" filter="fade">
                                      <p:cBhvr>
                                        <p:cTn id="14" dur="1000"/>
                                        <p:tgtEl>
                                          <p:spTgt spid="47">
                                            <p:txEl>
                                              <p:pRg st="1" end="1"/>
                                            </p:txEl>
                                          </p:spTgt>
                                        </p:tgtEl>
                                      </p:cBhvr>
                                    </p:animEffect>
                                    <p:anim calcmode="lin" valueType="num">
                                      <p:cBhvr>
                                        <p:cTn id="15" dur="1000" fill="hold"/>
                                        <p:tgtEl>
                                          <p:spTgt spid="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
                                            <p:txEl>
                                              <p:pRg st="2" end="2"/>
                                            </p:txEl>
                                          </p:spTgt>
                                        </p:tgtEl>
                                        <p:attrNameLst>
                                          <p:attrName>style.visibility</p:attrName>
                                        </p:attrNameLst>
                                      </p:cBhvr>
                                      <p:to>
                                        <p:strVal val="visible"/>
                                      </p:to>
                                    </p:set>
                                    <p:animEffect transition="in" filter="fade">
                                      <p:cBhvr>
                                        <p:cTn id="21" dur="1000"/>
                                        <p:tgtEl>
                                          <p:spTgt spid="47">
                                            <p:txEl>
                                              <p:pRg st="2" end="2"/>
                                            </p:txEl>
                                          </p:spTgt>
                                        </p:tgtEl>
                                      </p:cBhvr>
                                    </p:animEffect>
                                    <p:anim calcmode="lin" valueType="num">
                                      <p:cBhvr>
                                        <p:cTn id="22" dur="1000" fill="hold"/>
                                        <p:tgtEl>
                                          <p:spTgt spid="4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xEl>
                                              <p:pRg st="3" end="3"/>
                                            </p:txEl>
                                          </p:spTgt>
                                        </p:tgtEl>
                                        <p:attrNameLst>
                                          <p:attrName>style.visibility</p:attrName>
                                        </p:attrNameLst>
                                      </p:cBhvr>
                                      <p:to>
                                        <p:strVal val="visible"/>
                                      </p:to>
                                    </p:set>
                                    <p:animEffect transition="in" filter="fade">
                                      <p:cBhvr>
                                        <p:cTn id="28" dur="1000"/>
                                        <p:tgtEl>
                                          <p:spTgt spid="47">
                                            <p:txEl>
                                              <p:pRg st="3" end="3"/>
                                            </p:txEl>
                                          </p:spTgt>
                                        </p:tgtEl>
                                      </p:cBhvr>
                                    </p:animEffect>
                                    <p:anim calcmode="lin" valueType="num">
                                      <p:cBhvr>
                                        <p:cTn id="29" dur="1000" fill="hold"/>
                                        <p:tgtEl>
                                          <p:spTgt spid="4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7">
                                            <p:txEl>
                                              <p:pRg st="4" end="4"/>
                                            </p:txEl>
                                          </p:spTgt>
                                        </p:tgtEl>
                                        <p:attrNameLst>
                                          <p:attrName>style.visibility</p:attrName>
                                        </p:attrNameLst>
                                      </p:cBhvr>
                                      <p:to>
                                        <p:strVal val="visible"/>
                                      </p:to>
                                    </p:set>
                                    <p:animEffect transition="in" filter="fade">
                                      <p:cBhvr>
                                        <p:cTn id="35" dur="1000"/>
                                        <p:tgtEl>
                                          <p:spTgt spid="47">
                                            <p:txEl>
                                              <p:pRg st="4" end="4"/>
                                            </p:txEl>
                                          </p:spTgt>
                                        </p:tgtEl>
                                      </p:cBhvr>
                                    </p:animEffect>
                                    <p:anim calcmode="lin" valueType="num">
                                      <p:cBhvr>
                                        <p:cTn id="36" dur="1000" fill="hold"/>
                                        <p:tgtEl>
                                          <p:spTgt spid="4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4.Processing </a:t>
            </a:r>
          </a:p>
        </p:txBody>
      </p:sp>
      <p:sp>
        <p:nvSpPr>
          <p:cNvPr id="6" name="Content Placeholder 5"/>
          <p:cNvSpPr>
            <a:spLocks noGrp="1"/>
          </p:cNvSpPr>
          <p:nvPr>
            <p:ph idx="1"/>
          </p:nvPr>
        </p:nvSpPr>
        <p:spPr>
          <a:xfrm>
            <a:off x="478458" y="1968645"/>
            <a:ext cx="7076747" cy="3992563"/>
          </a:xfrm>
        </p:spPr>
        <p:txBody>
          <a:bodyPr/>
          <a:lstStyle/>
          <a:p>
            <a:pPr marL="457200" indent="-457200">
              <a:buFont typeface="+mj-lt"/>
              <a:buAutoNum type="arabicPeriod"/>
            </a:pPr>
            <a:r>
              <a:rPr lang="en-US" dirty="0"/>
              <a:t>Test user choice </a:t>
            </a:r>
            <a:r>
              <a:rPr lang="en-US" b="1" dirty="0" err="1"/>
              <a:t>ch</a:t>
            </a:r>
            <a:endParaRPr lang="en-US" b="1" dirty="0"/>
          </a:p>
          <a:p>
            <a:pPr marL="457200" indent="-457200">
              <a:buFont typeface="+mj-lt"/>
              <a:buAutoNum type="arabicPeriod"/>
            </a:pPr>
            <a:endParaRPr lang="en-US" b="1" dirty="0"/>
          </a:p>
        </p:txBody>
      </p:sp>
      <p:graphicFrame>
        <p:nvGraphicFramePr>
          <p:cNvPr id="10" name="Diagram 9"/>
          <p:cNvGraphicFramePr/>
          <p:nvPr/>
        </p:nvGraphicFramePr>
        <p:xfrm>
          <a:off x="1459204" y="2529840"/>
          <a:ext cx="718187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853440" y="2606040"/>
            <a:ext cx="2910840" cy="701040"/>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Switch</a:t>
            </a:r>
          </a:p>
        </p:txBody>
      </p:sp>
      <p:sp>
        <p:nvSpPr>
          <p:cNvPr id="13" name="Rectangle 12"/>
          <p:cNvSpPr/>
          <p:nvPr/>
        </p:nvSpPr>
        <p:spPr>
          <a:xfrm>
            <a:off x="518160" y="3642360"/>
            <a:ext cx="2148840" cy="701040"/>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cases</a:t>
            </a:r>
          </a:p>
        </p:txBody>
      </p:sp>
      <p:sp>
        <p:nvSpPr>
          <p:cNvPr id="15" name="Rectangle 14"/>
          <p:cNvSpPr/>
          <p:nvPr/>
        </p:nvSpPr>
        <p:spPr>
          <a:xfrm>
            <a:off x="106680" y="4556760"/>
            <a:ext cx="2667000" cy="1143000"/>
          </a:xfrm>
          <a:prstGeom prst="rect">
            <a:avLst/>
          </a:prstGeom>
          <a:solidFill>
            <a:schemeClr val="accent4">
              <a:lumMod val="20000"/>
              <a:lumOff val="80000"/>
            </a:schemeClr>
          </a:solidFill>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For loop to go through all characters in </a:t>
            </a:r>
            <a:r>
              <a:rPr lang="en-US" sz="2400" b="1" dirty="0" err="1"/>
              <a:t>str</a:t>
            </a:r>
            <a:endParaRPr lang="en-US" sz="2400" b="1" dirty="0"/>
          </a:p>
        </p:txBody>
      </p:sp>
      <p:sp>
        <p:nvSpPr>
          <p:cNvPr id="17" name="Rectangle 16"/>
          <p:cNvSpPr/>
          <p:nvPr/>
        </p:nvSpPr>
        <p:spPr>
          <a:xfrm>
            <a:off x="533400" y="5791200"/>
            <a:ext cx="2148840" cy="701040"/>
          </a:xfrm>
          <a:prstGeom prst="rect">
            <a:avLst/>
          </a:prstGeom>
          <a:solidFill>
            <a:schemeClr val="accent5">
              <a:lumMod val="20000"/>
              <a:lumOff val="80000"/>
            </a:scheme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If to test each char in </a:t>
            </a:r>
            <a:r>
              <a:rPr lang="en-US" sz="2400" b="1" dirty="0" err="1"/>
              <a:t>str</a:t>
            </a:r>
            <a:endParaRPr lang="en-US" sz="2400" b="1" dirty="0"/>
          </a:p>
        </p:txBody>
      </p:sp>
    </p:spTree>
    <p:extLst>
      <p:ext uri="{BB962C8B-B14F-4D97-AF65-F5344CB8AC3E}">
        <p14:creationId xmlns:p14="http://schemas.microsoft.com/office/powerpoint/2010/main" val="334943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7"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284163" y="2022475"/>
            <a:ext cx="8574087" cy="3992563"/>
          </a:xfrm>
        </p:spPr>
        <p:txBody>
          <a:bodyPr/>
          <a:lstStyle/>
          <a:p>
            <a:pPr marL="454025" lvl="1" indent="-454025">
              <a:spcBef>
                <a:spcPts val="2000"/>
              </a:spcBef>
              <a:buClr>
                <a:schemeClr val="bg1">
                  <a:lumMod val="65000"/>
                </a:schemeClr>
              </a:buClr>
            </a:pPr>
            <a:r>
              <a:rPr lang="en-US" b="1" dirty="0"/>
              <a:t>Loop that goes through all the characters in </a:t>
            </a:r>
            <a:r>
              <a:rPr lang="en-US" b="1" dirty="0" err="1"/>
              <a:t>str</a:t>
            </a:r>
            <a:r>
              <a:rPr lang="en-US" b="1" dirty="0"/>
              <a:t> </a:t>
            </a:r>
            <a:endParaRPr lang="en-US" dirty="0"/>
          </a:p>
          <a:p>
            <a:pPr marL="454025" lvl="1" indent="-454025">
              <a:spcBef>
                <a:spcPts val="2000"/>
              </a:spcBef>
              <a:buClr>
                <a:schemeClr val="bg1">
                  <a:lumMod val="65000"/>
                </a:schemeClr>
              </a:buClr>
            </a:pPr>
            <a:r>
              <a:rPr lang="en-US" b="1" dirty="0" err="1"/>
              <a:t>Str</a:t>
            </a:r>
            <a:r>
              <a:rPr lang="en-US" b="1" dirty="0"/>
              <a:t> =“Hello”;</a:t>
            </a:r>
          </a:p>
          <a:p>
            <a:pPr marL="454025" lvl="1" indent="-454025">
              <a:spcBef>
                <a:spcPts val="2000"/>
              </a:spcBef>
              <a:buClr>
                <a:schemeClr val="bg1">
                  <a:lumMod val="65000"/>
                </a:schemeClr>
              </a:buClr>
            </a:pPr>
            <a:r>
              <a:rPr lang="en-US" b="1" dirty="0"/>
              <a:t>How to reach 1st character </a:t>
            </a:r>
          </a:p>
        </p:txBody>
      </p:sp>
      <p:graphicFrame>
        <p:nvGraphicFramePr>
          <p:cNvPr id="4" name="Table 3"/>
          <p:cNvGraphicFramePr>
            <a:graphicFrameLocks noGrp="1"/>
          </p:cNvGraphicFramePr>
          <p:nvPr/>
        </p:nvGraphicFramePr>
        <p:xfrm>
          <a:off x="1285875" y="4677410"/>
          <a:ext cx="6096000" cy="741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0"/>
                  </a:ext>
                </a:extLst>
              </a:tr>
              <a:tr h="370840">
                <a:tc>
                  <a:txBody>
                    <a:bodyPr/>
                    <a:lstStyle/>
                    <a:p>
                      <a:r>
                        <a:rPr lang="en-US" dirty="0"/>
                        <a:t>H</a:t>
                      </a:r>
                    </a:p>
                  </a:txBody>
                  <a:tcPr/>
                </a:tc>
                <a:tc>
                  <a:txBody>
                    <a:bodyPr/>
                    <a:lstStyle/>
                    <a:p>
                      <a:r>
                        <a:rPr lang="en-US" dirty="0"/>
                        <a:t>e</a:t>
                      </a:r>
                    </a:p>
                  </a:txBody>
                  <a:tcPr/>
                </a:tc>
                <a:tc>
                  <a:txBody>
                    <a:bodyPr/>
                    <a:lstStyle/>
                    <a:p>
                      <a:r>
                        <a:rPr lang="en-US" dirty="0"/>
                        <a:t>l</a:t>
                      </a:r>
                    </a:p>
                  </a:txBody>
                  <a:tcPr/>
                </a:tc>
                <a:tc>
                  <a:txBody>
                    <a:bodyPr/>
                    <a:lstStyle/>
                    <a:p>
                      <a:r>
                        <a:rPr lang="en-US" dirty="0"/>
                        <a:t>l</a:t>
                      </a:r>
                    </a:p>
                  </a:txBody>
                  <a:tcPr/>
                </a:tc>
                <a:tc>
                  <a:txBody>
                    <a:bodyPr/>
                    <a:lstStyle/>
                    <a:p>
                      <a:r>
                        <a:rPr lang="en-US" dirty="0"/>
                        <a:t>o</a:t>
                      </a:r>
                    </a:p>
                  </a:txBody>
                  <a:tcPr/>
                </a:tc>
                <a:extLst>
                  <a:ext uri="{0D108BD9-81ED-4DB2-BD59-A6C34878D82A}">
                    <a16:rowId xmlns:a16="http://schemas.microsoft.com/office/drawing/2014/main" val="10001"/>
                  </a:ext>
                </a:extLst>
              </a:tr>
            </a:tbl>
          </a:graphicData>
        </a:graphic>
      </p:graphicFrame>
      <p:sp>
        <p:nvSpPr>
          <p:cNvPr id="5" name="Curved Up Arrow 4"/>
          <p:cNvSpPr/>
          <p:nvPr/>
        </p:nvSpPr>
        <p:spPr>
          <a:xfrm>
            <a:off x="1730375" y="5419090"/>
            <a:ext cx="1222375" cy="565785"/>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Curved Up Arrow 5"/>
          <p:cNvSpPr/>
          <p:nvPr/>
        </p:nvSpPr>
        <p:spPr>
          <a:xfrm>
            <a:off x="2930525" y="5476240"/>
            <a:ext cx="1222375" cy="565785"/>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Up Arrow 6"/>
          <p:cNvSpPr/>
          <p:nvPr/>
        </p:nvSpPr>
        <p:spPr>
          <a:xfrm>
            <a:off x="4225925" y="5469890"/>
            <a:ext cx="1222375" cy="565785"/>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urved Up Arrow 7"/>
          <p:cNvSpPr/>
          <p:nvPr/>
        </p:nvSpPr>
        <p:spPr>
          <a:xfrm>
            <a:off x="5511800" y="5466715"/>
            <a:ext cx="1222375" cy="565785"/>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919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heckerboard(across)">
                                      <p:cBhvr>
                                        <p:cTn id="21" dur="500"/>
                                        <p:tgtEl>
                                          <p:spTgt spid="6"/>
                                        </p:tgtEl>
                                      </p:cBhvr>
                                    </p:animEffect>
                                  </p:childTnLst>
                                </p:cTn>
                              </p:par>
                            </p:childTnLst>
                          </p:cTn>
                        </p:par>
                        <p:par>
                          <p:cTn id="22" fill="hold">
                            <p:stCondLst>
                              <p:cond delay="1000"/>
                            </p:stCondLst>
                            <p:childTnLst>
                              <p:par>
                                <p:cTn id="23" presetID="5" presetClass="entr" presetSubtype="1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childTnLst>
                          </p:cTn>
                        </p:par>
                        <p:par>
                          <p:cTn id="26" fill="hold">
                            <p:stCondLst>
                              <p:cond delay="1500"/>
                            </p:stCondLst>
                            <p:childTnLst>
                              <p:par>
                                <p:cTn id="27" presetID="5"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heckerboard(across)">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4" name="Rectangle 3"/>
          <p:cNvSpPr/>
          <p:nvPr/>
        </p:nvSpPr>
        <p:spPr>
          <a:xfrm>
            <a:off x="617538" y="1778000"/>
            <a:ext cx="3271837" cy="45402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en-US" sz="2800" dirty="0" err="1"/>
              <a:t>Str.charAt</a:t>
            </a:r>
            <a:r>
              <a:rPr lang="en-US" sz="2800" dirty="0"/>
              <a:t>(0); //H</a:t>
            </a:r>
          </a:p>
          <a:p>
            <a:endParaRPr lang="en-US" sz="2800" dirty="0"/>
          </a:p>
          <a:p>
            <a:r>
              <a:rPr lang="en-US" sz="2800" dirty="0" err="1"/>
              <a:t>Str.charAt</a:t>
            </a:r>
            <a:r>
              <a:rPr lang="en-US" sz="2800" dirty="0"/>
              <a:t>(1); //e</a:t>
            </a:r>
          </a:p>
          <a:p>
            <a:endParaRPr lang="en-US" sz="2800" dirty="0"/>
          </a:p>
          <a:p>
            <a:r>
              <a:rPr lang="en-US" sz="2800" dirty="0" err="1"/>
              <a:t>Str.charAt</a:t>
            </a:r>
            <a:r>
              <a:rPr lang="en-US" sz="2800" dirty="0"/>
              <a:t>(2); //l</a:t>
            </a:r>
          </a:p>
          <a:p>
            <a:endParaRPr lang="en-US" sz="2800" dirty="0"/>
          </a:p>
          <a:p>
            <a:r>
              <a:rPr lang="en-US" sz="2800" dirty="0" err="1"/>
              <a:t>Str.charAt</a:t>
            </a:r>
            <a:r>
              <a:rPr lang="en-US" sz="2800" dirty="0"/>
              <a:t>(3); //l</a:t>
            </a:r>
          </a:p>
          <a:p>
            <a:endParaRPr lang="en-US" sz="2800" dirty="0"/>
          </a:p>
          <a:p>
            <a:r>
              <a:rPr lang="en-US" sz="2800" dirty="0" err="1"/>
              <a:t>Str.charAt</a:t>
            </a:r>
            <a:r>
              <a:rPr lang="en-US" sz="2800" dirty="0"/>
              <a:t>(4); //o</a:t>
            </a:r>
          </a:p>
          <a:p>
            <a:endParaRPr lang="en-US" dirty="0"/>
          </a:p>
        </p:txBody>
      </p:sp>
      <p:sp>
        <p:nvSpPr>
          <p:cNvPr id="5" name="Rectangle 4"/>
          <p:cNvSpPr/>
          <p:nvPr/>
        </p:nvSpPr>
        <p:spPr>
          <a:xfrm>
            <a:off x="4311650" y="1765300"/>
            <a:ext cx="4340225" cy="45402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marL="285750" indent="-285750">
              <a:buFont typeface="Arial"/>
              <a:buChar char="•"/>
            </a:pPr>
            <a:r>
              <a:rPr lang="en-US" sz="2400" dirty="0"/>
              <a:t> Repeated Statement </a:t>
            </a:r>
          </a:p>
          <a:p>
            <a:pPr marL="285750" indent="-285750">
              <a:buFont typeface="Arial"/>
              <a:buChar char="•"/>
            </a:pPr>
            <a:endParaRPr lang="en-US" sz="2400" dirty="0"/>
          </a:p>
          <a:p>
            <a:pPr marL="285750" indent="-285750">
              <a:buFont typeface="Arial"/>
              <a:buChar char="•"/>
            </a:pPr>
            <a:r>
              <a:rPr lang="en-US" sz="2400" dirty="0"/>
              <a:t>Start from 0 </a:t>
            </a:r>
          </a:p>
          <a:p>
            <a:endParaRPr lang="en-US" sz="2400" dirty="0"/>
          </a:p>
          <a:p>
            <a:pPr marL="285750" indent="-285750">
              <a:buFont typeface="Arial"/>
              <a:buChar char="•"/>
            </a:pPr>
            <a:r>
              <a:rPr lang="en-US" sz="2400" dirty="0"/>
              <a:t>Until  4  ??  </a:t>
            </a:r>
          </a:p>
          <a:p>
            <a:pPr marL="285750" indent="-285750">
              <a:buFont typeface="Arial"/>
              <a:buChar char="•"/>
            </a:pPr>
            <a:r>
              <a:rPr lang="en-US" sz="2400" dirty="0"/>
              <a:t>What about unknown String  </a:t>
            </a:r>
          </a:p>
          <a:p>
            <a:pPr marL="285750" indent="-285750">
              <a:buFont typeface="Arial"/>
              <a:buChar char="•"/>
            </a:pPr>
            <a:r>
              <a:rPr lang="en-US" sz="2400" dirty="0"/>
              <a:t> </a:t>
            </a:r>
            <a:r>
              <a:rPr lang="en-US" sz="2400" dirty="0" err="1"/>
              <a:t>str.length</a:t>
            </a:r>
            <a:r>
              <a:rPr lang="en-US" sz="2400" dirty="0"/>
              <a:t>()-1;</a:t>
            </a:r>
          </a:p>
          <a:p>
            <a:pPr marL="285750" indent="-285750">
              <a:buFont typeface="Arial"/>
              <a:buChar char="•"/>
            </a:pPr>
            <a:endParaRPr lang="en-US" sz="2400" dirty="0"/>
          </a:p>
          <a:p>
            <a:pPr marL="285750" indent="-285750">
              <a:buFont typeface="Arial"/>
              <a:buChar char="•"/>
            </a:pPr>
            <a:r>
              <a:rPr lang="en-US" sz="2400" dirty="0"/>
              <a:t>What we can use?? </a:t>
            </a:r>
          </a:p>
          <a:p>
            <a:pPr marL="285750" indent="-285750">
              <a:buFont typeface="Arial"/>
              <a:buChar char="•"/>
            </a:pPr>
            <a:endParaRPr lang="en-US" sz="2400" dirty="0"/>
          </a:p>
          <a:p>
            <a:pPr marL="285750" indent="-285750">
              <a:buFont typeface="Arial"/>
              <a:buChar char="•"/>
            </a:pPr>
            <a:r>
              <a:rPr lang="en-US" sz="2400" dirty="0"/>
              <a:t>for( </a:t>
            </a:r>
            <a:r>
              <a:rPr lang="en-US" sz="2400" dirty="0" err="1"/>
              <a:t>int</a:t>
            </a:r>
            <a:r>
              <a:rPr lang="en-US" sz="2400" dirty="0"/>
              <a:t> </a:t>
            </a:r>
            <a:r>
              <a:rPr lang="en-US" sz="2400" dirty="0" err="1"/>
              <a:t>i</a:t>
            </a:r>
            <a:r>
              <a:rPr lang="en-US" sz="2400" dirty="0"/>
              <a:t>=0;i&lt;</a:t>
            </a:r>
            <a:r>
              <a:rPr lang="en-US" sz="2400" dirty="0" err="1"/>
              <a:t>str.length</a:t>
            </a:r>
            <a:r>
              <a:rPr lang="en-US" sz="2400" dirty="0"/>
              <a:t>();</a:t>
            </a:r>
            <a:r>
              <a:rPr lang="en-US" sz="2400" dirty="0" err="1"/>
              <a:t>i</a:t>
            </a:r>
            <a:r>
              <a:rPr lang="en-US" sz="2400" dirty="0"/>
              <a:t>++)</a:t>
            </a:r>
          </a:p>
          <a:p>
            <a:r>
              <a:rPr lang="en-US" sz="2400" dirty="0"/>
              <a:t>                </a:t>
            </a:r>
            <a:r>
              <a:rPr lang="en-US" sz="2400" dirty="0" err="1"/>
              <a:t>strCh</a:t>
            </a:r>
            <a:r>
              <a:rPr lang="en-US" sz="2400" dirty="0"/>
              <a:t>=</a:t>
            </a:r>
            <a:r>
              <a:rPr lang="en-US" sz="2400" dirty="0" err="1"/>
              <a:t>Str.charAt</a:t>
            </a:r>
            <a:r>
              <a:rPr lang="en-US" sz="2400" dirty="0"/>
              <a:t>(</a:t>
            </a:r>
            <a:r>
              <a:rPr lang="en-US" sz="2400" dirty="0" err="1"/>
              <a:t>i</a:t>
            </a:r>
            <a:r>
              <a:rPr lang="en-US" sz="2400" dirty="0"/>
              <a:t>); </a:t>
            </a:r>
          </a:p>
        </p:txBody>
      </p:sp>
    </p:spTree>
    <p:extLst>
      <p:ext uri="{BB962C8B-B14F-4D97-AF65-F5344CB8AC3E}">
        <p14:creationId xmlns:p14="http://schemas.microsoft.com/office/powerpoint/2010/main" val="182645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dissolve">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dissolve">
                                      <p:cBhvr>
                                        <p:cTn id="16" dur="50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dissolve">
                                      <p:cBhvr>
                                        <p:cTn id="21" dur="500"/>
                                        <p:tgtEl>
                                          <p:spTgt spid="5">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dissolve">
                                      <p:cBhvr>
                                        <p:cTn id="24" dur="500"/>
                                        <p:tgtEl>
                                          <p:spTgt spid="5">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dissolve">
                                      <p:cBhvr>
                                        <p:cTn id="27" dur="500"/>
                                        <p:tgtEl>
                                          <p:spTgt spid="5">
                                            <p:txEl>
                                              <p:pRg st="8" end="8"/>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0" end="10"/>
                                            </p:txEl>
                                          </p:spTgt>
                                        </p:tgtEl>
                                        <p:attrNameLst>
                                          <p:attrName>style.visibility</p:attrName>
                                        </p:attrNameLst>
                                      </p:cBhvr>
                                      <p:to>
                                        <p:strVal val="visible"/>
                                      </p:to>
                                    </p:set>
                                    <p:animEffect transition="in" filter="dissolve">
                                      <p:cBhvr>
                                        <p:cTn id="30" dur="500"/>
                                        <p:tgtEl>
                                          <p:spTgt spid="5">
                                            <p:txEl>
                                              <p:pRg st="10" end="1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animEffect transition="in" filter="dissolve">
                                      <p:cBhvr>
                                        <p:cTn id="33"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659771" y="2133600"/>
            <a:ext cx="8198480" cy="4596560"/>
          </a:xfrm>
        </p:spPr>
        <p:txBody>
          <a:bodyPr>
            <a:normAutofit/>
          </a:bodyPr>
          <a:lstStyle/>
          <a:p>
            <a:pPr marL="457200" indent="-457200">
              <a:buFont typeface="+mj-lt"/>
              <a:buAutoNum type="arabicPeriod"/>
            </a:pPr>
            <a:r>
              <a:rPr lang="en-US" dirty="0"/>
              <a:t>Test the value of </a:t>
            </a:r>
            <a:r>
              <a:rPr lang="en-US" b="1" dirty="0" err="1"/>
              <a:t>ch</a:t>
            </a:r>
            <a:r>
              <a:rPr lang="en-US" dirty="0"/>
              <a:t> </a:t>
            </a:r>
            <a:endParaRPr lang="en-US" b="1" dirty="0"/>
          </a:p>
          <a:p>
            <a:pPr marL="457200" indent="-457200">
              <a:buFont typeface="+mj-lt"/>
              <a:buAutoNum type="arabicPeriod"/>
            </a:pPr>
            <a:r>
              <a:rPr lang="en-US" b="1" dirty="0"/>
              <a:t>Ch =‘L’ ||  ’l’</a:t>
            </a:r>
          </a:p>
          <a:p>
            <a:pPr marL="917575" lvl="1">
              <a:buFont typeface="+mj-lt"/>
              <a:buAutoNum type="arabicPeriod"/>
            </a:pPr>
            <a:r>
              <a:rPr lang="en-US" b="1" dirty="0"/>
              <a:t>Loop that goes through all the characters in </a:t>
            </a:r>
            <a:r>
              <a:rPr lang="en-US" b="1" dirty="0" err="1"/>
              <a:t>str</a:t>
            </a:r>
            <a:r>
              <a:rPr lang="en-US" b="1" dirty="0"/>
              <a:t> </a:t>
            </a:r>
          </a:p>
          <a:p>
            <a:pPr marL="917575" lvl="1">
              <a:buFont typeface="+mj-lt"/>
              <a:buAutoNum type="arabicPeriod"/>
            </a:pPr>
            <a:r>
              <a:rPr lang="en-US" b="1" dirty="0"/>
              <a:t>Inside loop testing each char if it is letter or not</a:t>
            </a:r>
          </a:p>
          <a:p>
            <a:pPr marL="457200" indent="-457200">
              <a:buFont typeface="+mj-lt"/>
              <a:buAutoNum type="arabicPeriod"/>
            </a:pPr>
            <a:endParaRPr lang="en-US" b="1" dirty="0"/>
          </a:p>
          <a:p>
            <a:pPr marL="457200" indent="-457200">
              <a:buNone/>
            </a:pPr>
            <a:r>
              <a:rPr lang="en-US" b="1" dirty="0"/>
              <a:t> </a:t>
            </a:r>
          </a:p>
          <a:p>
            <a:pPr marL="457200" indent="-457200">
              <a:buNone/>
            </a:pPr>
            <a:r>
              <a:rPr lang="en-US" b="1" dirty="0"/>
              <a:t>If (</a:t>
            </a:r>
            <a:r>
              <a:rPr lang="en-US" b="1" dirty="0" err="1"/>
              <a:t>str.charAt</a:t>
            </a:r>
            <a:r>
              <a:rPr lang="en-US" b="1" dirty="0"/>
              <a:t>(</a:t>
            </a:r>
            <a:r>
              <a:rPr lang="en-US" b="1" dirty="0" err="1"/>
              <a:t>i</a:t>
            </a:r>
            <a:r>
              <a:rPr lang="en-US" b="1" dirty="0"/>
              <a:t>) &gt;=“A” || </a:t>
            </a:r>
            <a:r>
              <a:rPr lang="en-US" b="1" dirty="0" err="1"/>
              <a:t>str.charAt</a:t>
            </a:r>
            <a:r>
              <a:rPr lang="en-US" b="1" dirty="0"/>
              <a:t>(</a:t>
            </a:r>
            <a:r>
              <a:rPr lang="en-US" b="1" dirty="0" err="1"/>
              <a:t>i</a:t>
            </a:r>
            <a:r>
              <a:rPr lang="en-US" b="1" dirty="0"/>
              <a:t>) &lt;=“Z”) </a:t>
            </a:r>
          </a:p>
          <a:p>
            <a:pPr marL="457200" indent="-457200">
              <a:buNone/>
            </a:pPr>
            <a:r>
              <a:rPr lang="en-US" b="1" dirty="0"/>
              <a:t>If (</a:t>
            </a:r>
            <a:r>
              <a:rPr lang="en-US" b="1" dirty="0" err="1"/>
              <a:t>str.charAt</a:t>
            </a:r>
            <a:r>
              <a:rPr lang="en-US" b="1" dirty="0"/>
              <a:t>(</a:t>
            </a:r>
            <a:r>
              <a:rPr lang="en-US" b="1" dirty="0" err="1"/>
              <a:t>i</a:t>
            </a:r>
            <a:r>
              <a:rPr lang="en-US" b="1" dirty="0"/>
              <a:t>) &gt;=“A” &amp;&amp; </a:t>
            </a:r>
            <a:r>
              <a:rPr lang="en-US" b="1" dirty="0" err="1"/>
              <a:t>str.charAt</a:t>
            </a:r>
            <a:r>
              <a:rPr lang="en-US" b="1" dirty="0"/>
              <a:t>(</a:t>
            </a:r>
            <a:r>
              <a:rPr lang="en-US" b="1" dirty="0" err="1"/>
              <a:t>i</a:t>
            </a:r>
            <a:r>
              <a:rPr lang="en-US" b="1" dirty="0"/>
              <a:t>) &lt;=“Z”) </a:t>
            </a:r>
          </a:p>
          <a:p>
            <a:pPr marL="457200" indent="-457200">
              <a:buNone/>
            </a:pPr>
            <a:r>
              <a:rPr lang="en-US" b="1" dirty="0"/>
              <a:t>If (</a:t>
            </a:r>
            <a:r>
              <a:rPr lang="en-US" b="1" dirty="0" err="1"/>
              <a:t>str.charAt</a:t>
            </a:r>
            <a:r>
              <a:rPr lang="en-US" b="1" dirty="0"/>
              <a:t>(</a:t>
            </a:r>
            <a:r>
              <a:rPr lang="en-US" b="1" dirty="0" err="1"/>
              <a:t>i</a:t>
            </a:r>
            <a:r>
              <a:rPr lang="en-US" b="1" dirty="0"/>
              <a:t>) &gt;=‘A’ &amp;&amp; </a:t>
            </a:r>
            <a:r>
              <a:rPr lang="en-US" b="1" dirty="0" err="1"/>
              <a:t>str.charAt</a:t>
            </a:r>
            <a:r>
              <a:rPr lang="en-US" b="1" dirty="0"/>
              <a:t>(</a:t>
            </a:r>
            <a:r>
              <a:rPr lang="en-US" b="1" dirty="0" err="1"/>
              <a:t>i</a:t>
            </a:r>
            <a:r>
              <a:rPr lang="en-US" b="1" dirty="0"/>
              <a:t>) &lt;=‘Z’) </a:t>
            </a:r>
            <a:r>
              <a:rPr lang="en-US" b="1" dirty="0">
                <a:solidFill>
                  <a:schemeClr val="accent5"/>
                </a:solidFill>
                <a:sym typeface="Wingdings"/>
              </a:rPr>
              <a:t></a:t>
            </a:r>
            <a:endParaRPr lang="en-US" b="1" dirty="0"/>
          </a:p>
          <a:p>
            <a:pPr marL="457200" indent="-457200">
              <a:buNone/>
            </a:pPr>
            <a:r>
              <a:rPr lang="en-US" b="1" dirty="0"/>
              <a:t>If (</a:t>
            </a:r>
            <a:r>
              <a:rPr lang="en-US" b="1" dirty="0" err="1"/>
              <a:t>str.charAt</a:t>
            </a:r>
            <a:r>
              <a:rPr lang="en-US" b="1" dirty="0"/>
              <a:t>(</a:t>
            </a:r>
            <a:r>
              <a:rPr lang="en-US" b="1" dirty="0" err="1"/>
              <a:t>i</a:t>
            </a:r>
            <a:r>
              <a:rPr lang="en-US" b="1" dirty="0"/>
              <a:t>) &gt;=65&amp;&amp; </a:t>
            </a:r>
            <a:r>
              <a:rPr lang="en-US" b="1" dirty="0" err="1"/>
              <a:t>str.charAt</a:t>
            </a:r>
            <a:r>
              <a:rPr lang="en-US" b="1" dirty="0"/>
              <a:t>(</a:t>
            </a:r>
            <a:r>
              <a:rPr lang="en-US" b="1" dirty="0" err="1"/>
              <a:t>i</a:t>
            </a:r>
            <a:r>
              <a:rPr lang="en-US" b="1" dirty="0"/>
              <a:t>) &lt;=90)</a:t>
            </a:r>
            <a:r>
              <a:rPr lang="en-US" sz="2800" b="1" dirty="0">
                <a:solidFill>
                  <a:schemeClr val="accent5"/>
                </a:solidFill>
                <a:sym typeface="Wingdings"/>
              </a:rPr>
              <a:t></a:t>
            </a:r>
            <a:endParaRPr lang="en-US" dirty="0">
              <a:solidFill>
                <a:schemeClr val="accent5"/>
              </a:solidFill>
            </a:endParaRPr>
          </a:p>
          <a:p>
            <a:pPr marL="457200" indent="-457200">
              <a:buNone/>
            </a:pPr>
            <a:endParaRPr lang="en-US" dirty="0"/>
          </a:p>
          <a:p>
            <a:pPr marL="457200" indent="-457200">
              <a:buNone/>
            </a:pPr>
            <a:endParaRPr lang="en-US" dirty="0"/>
          </a:p>
          <a:p>
            <a:pPr marL="1263650" lvl="2">
              <a:buFont typeface="Wingdings" charset="2"/>
              <a:buChar char="§"/>
            </a:pPr>
            <a:endParaRPr lang="en-US" b="1" dirty="0"/>
          </a:p>
        </p:txBody>
      </p:sp>
      <p:sp>
        <p:nvSpPr>
          <p:cNvPr id="4" name="Multiply 3"/>
          <p:cNvSpPr/>
          <p:nvPr/>
        </p:nvSpPr>
        <p:spPr>
          <a:xfrm>
            <a:off x="5608319" y="4552756"/>
            <a:ext cx="561642" cy="560846"/>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nvGraphicFramePr>
        <p:xfrm>
          <a:off x="1173480" y="3635322"/>
          <a:ext cx="5440680" cy="741680"/>
        </p:xfrm>
        <a:graphic>
          <a:graphicData uri="http://schemas.openxmlformats.org/drawingml/2006/table">
            <a:tbl>
              <a:tblPr firstRow="1" bandRow="1">
                <a:tableStyleId>{35758FB7-9AC5-4552-8A53-C91805E547FA}</a:tableStyleId>
              </a:tblPr>
              <a:tblGrid>
                <a:gridCol w="1088136">
                  <a:extLst>
                    <a:ext uri="{9D8B030D-6E8A-4147-A177-3AD203B41FA5}">
                      <a16:colId xmlns:a16="http://schemas.microsoft.com/office/drawing/2014/main" val="20000"/>
                    </a:ext>
                  </a:extLst>
                </a:gridCol>
                <a:gridCol w="1088136">
                  <a:extLst>
                    <a:ext uri="{9D8B030D-6E8A-4147-A177-3AD203B41FA5}">
                      <a16:colId xmlns:a16="http://schemas.microsoft.com/office/drawing/2014/main" val="20001"/>
                    </a:ext>
                  </a:extLst>
                </a:gridCol>
                <a:gridCol w="1088136">
                  <a:extLst>
                    <a:ext uri="{9D8B030D-6E8A-4147-A177-3AD203B41FA5}">
                      <a16:colId xmlns:a16="http://schemas.microsoft.com/office/drawing/2014/main" val="20002"/>
                    </a:ext>
                  </a:extLst>
                </a:gridCol>
                <a:gridCol w="1088136">
                  <a:extLst>
                    <a:ext uri="{9D8B030D-6E8A-4147-A177-3AD203B41FA5}">
                      <a16:colId xmlns:a16="http://schemas.microsoft.com/office/drawing/2014/main" val="20003"/>
                    </a:ext>
                  </a:extLst>
                </a:gridCol>
                <a:gridCol w="1088136">
                  <a:extLst>
                    <a:ext uri="{9D8B030D-6E8A-4147-A177-3AD203B41FA5}">
                      <a16:colId xmlns:a16="http://schemas.microsoft.com/office/drawing/2014/main" val="20004"/>
                    </a:ext>
                  </a:extLst>
                </a:gridCol>
              </a:tblGrid>
              <a:tr h="370840">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Rectangle 5"/>
          <p:cNvSpPr/>
          <p:nvPr/>
        </p:nvSpPr>
        <p:spPr>
          <a:xfrm>
            <a:off x="6842759" y="3564202"/>
            <a:ext cx="2015491" cy="7416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 can use either the letter it self or ASCII</a:t>
            </a:r>
          </a:p>
        </p:txBody>
      </p:sp>
      <p:sp>
        <p:nvSpPr>
          <p:cNvPr id="7" name="Double Bracket 6"/>
          <p:cNvSpPr/>
          <p:nvPr/>
        </p:nvSpPr>
        <p:spPr>
          <a:xfrm>
            <a:off x="6614160" y="5674448"/>
            <a:ext cx="2244090" cy="1055712"/>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This condition for only capital letters.</a:t>
            </a:r>
          </a:p>
          <a:p>
            <a:pPr algn="ctr"/>
            <a:r>
              <a:rPr lang="en-US" dirty="0"/>
              <a:t>What about small</a:t>
            </a:r>
          </a:p>
        </p:txBody>
      </p:sp>
      <p:sp>
        <p:nvSpPr>
          <p:cNvPr id="8" name="Multiply 7"/>
          <p:cNvSpPr/>
          <p:nvPr/>
        </p:nvSpPr>
        <p:spPr>
          <a:xfrm>
            <a:off x="5638799" y="5040436"/>
            <a:ext cx="561642" cy="560846"/>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03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659771" y="2133600"/>
            <a:ext cx="8198480" cy="4596560"/>
          </a:xfrm>
        </p:spPr>
        <p:txBody>
          <a:bodyPr>
            <a:normAutofit/>
          </a:bodyPr>
          <a:lstStyle/>
          <a:p>
            <a:pPr marL="457200" indent="-457200">
              <a:buFont typeface="+mj-lt"/>
              <a:buAutoNum type="arabicPeriod"/>
            </a:pPr>
            <a:endParaRPr lang="en-US" b="1" dirty="0"/>
          </a:p>
          <a:p>
            <a:pPr marL="457200" indent="-457200">
              <a:buNone/>
            </a:pPr>
            <a:r>
              <a:rPr lang="en-US" b="1" dirty="0"/>
              <a:t> If (</a:t>
            </a:r>
            <a:r>
              <a:rPr lang="en-US" b="1" dirty="0" err="1"/>
              <a:t>str.charAt</a:t>
            </a:r>
            <a:r>
              <a:rPr lang="en-US" b="1" dirty="0"/>
              <a:t>(</a:t>
            </a:r>
            <a:r>
              <a:rPr lang="en-US" b="1" dirty="0" err="1"/>
              <a:t>i</a:t>
            </a:r>
            <a:r>
              <a:rPr lang="en-US" b="1" dirty="0"/>
              <a:t>) &gt;=‘a’ &amp;&amp; </a:t>
            </a:r>
            <a:r>
              <a:rPr lang="en-US" b="1" dirty="0" err="1"/>
              <a:t>str.charAt</a:t>
            </a:r>
            <a:r>
              <a:rPr lang="en-US" b="1" dirty="0"/>
              <a:t>(</a:t>
            </a:r>
            <a:r>
              <a:rPr lang="en-US" b="1" dirty="0" err="1"/>
              <a:t>i</a:t>
            </a:r>
            <a:r>
              <a:rPr lang="en-US" b="1" dirty="0"/>
              <a:t>) &lt;=‘z’) </a:t>
            </a:r>
            <a:r>
              <a:rPr lang="en-US" b="1" dirty="0">
                <a:solidFill>
                  <a:schemeClr val="accent5"/>
                </a:solidFill>
                <a:sym typeface="Wingdings"/>
              </a:rPr>
              <a:t></a:t>
            </a:r>
            <a:endParaRPr lang="en-US" b="1" dirty="0"/>
          </a:p>
          <a:p>
            <a:pPr marL="457200" indent="-457200">
              <a:buNone/>
            </a:pPr>
            <a:r>
              <a:rPr lang="en-US" b="1" dirty="0"/>
              <a:t>If (</a:t>
            </a:r>
            <a:r>
              <a:rPr lang="en-US" b="1" dirty="0" err="1"/>
              <a:t>str.charAt</a:t>
            </a:r>
            <a:r>
              <a:rPr lang="en-US" b="1" dirty="0"/>
              <a:t>(</a:t>
            </a:r>
            <a:r>
              <a:rPr lang="en-US" b="1" dirty="0" err="1"/>
              <a:t>i</a:t>
            </a:r>
            <a:r>
              <a:rPr lang="en-US" b="1" dirty="0"/>
              <a:t>) &gt;=97 &amp;&amp; </a:t>
            </a:r>
            <a:r>
              <a:rPr lang="en-US" b="1" dirty="0" err="1"/>
              <a:t>str.charAt</a:t>
            </a:r>
            <a:r>
              <a:rPr lang="en-US" b="1" dirty="0"/>
              <a:t>(</a:t>
            </a:r>
            <a:r>
              <a:rPr lang="en-US" b="1" dirty="0" err="1"/>
              <a:t>i</a:t>
            </a:r>
            <a:r>
              <a:rPr lang="en-US" b="1" dirty="0"/>
              <a:t>) &lt;=122 )</a:t>
            </a:r>
            <a:r>
              <a:rPr lang="en-US" sz="2800" b="1" dirty="0">
                <a:solidFill>
                  <a:schemeClr val="accent5"/>
                </a:solidFill>
                <a:sym typeface="Wingdings"/>
              </a:rPr>
              <a:t></a:t>
            </a:r>
          </a:p>
          <a:p>
            <a:pPr marL="457200" indent="-457200">
              <a:buNone/>
            </a:pPr>
            <a:r>
              <a:rPr lang="en-US" sz="2800" b="1" dirty="0">
                <a:solidFill>
                  <a:schemeClr val="accent5"/>
                </a:solidFill>
                <a:sym typeface="Wingdings"/>
              </a:rPr>
              <a:t>Now.. We need one condition that test the letters either small or capital</a:t>
            </a:r>
          </a:p>
          <a:p>
            <a:pPr marL="457200" indent="-457200">
              <a:buNone/>
            </a:pPr>
            <a:r>
              <a:rPr lang="en-US" sz="2800" b="1" dirty="0"/>
              <a:t> If (</a:t>
            </a:r>
            <a:r>
              <a:rPr lang="en-US" sz="2800" b="1" dirty="0" err="1"/>
              <a:t>str.charAt</a:t>
            </a:r>
            <a:r>
              <a:rPr lang="en-US" sz="2800" b="1" dirty="0"/>
              <a:t>(</a:t>
            </a:r>
            <a:r>
              <a:rPr lang="en-US" sz="2800" b="1" dirty="0" err="1"/>
              <a:t>i</a:t>
            </a:r>
            <a:r>
              <a:rPr lang="en-US" sz="2800" b="1" dirty="0"/>
              <a:t>) &gt;=‘A’ &amp;&amp; </a:t>
            </a:r>
            <a:r>
              <a:rPr lang="en-US" sz="2800" b="1" dirty="0" err="1"/>
              <a:t>str.charAt</a:t>
            </a:r>
            <a:r>
              <a:rPr lang="en-US" sz="2800" b="1" dirty="0"/>
              <a:t>(</a:t>
            </a:r>
            <a:r>
              <a:rPr lang="en-US" sz="2800" b="1" dirty="0" err="1"/>
              <a:t>i</a:t>
            </a:r>
            <a:r>
              <a:rPr lang="en-US" sz="2800" b="1" dirty="0"/>
              <a:t>) &lt;=‘Z’|| </a:t>
            </a:r>
            <a:r>
              <a:rPr lang="en-US" sz="2800" b="1" dirty="0" err="1"/>
              <a:t>str.charAt</a:t>
            </a:r>
            <a:r>
              <a:rPr lang="en-US" sz="2800" b="1" dirty="0"/>
              <a:t>(</a:t>
            </a:r>
            <a:r>
              <a:rPr lang="en-US" sz="2800" b="1" dirty="0" err="1"/>
              <a:t>i</a:t>
            </a:r>
            <a:r>
              <a:rPr lang="en-US" sz="2800" b="1" dirty="0"/>
              <a:t>) &gt;=‘a’ &amp;&amp; </a:t>
            </a:r>
            <a:r>
              <a:rPr lang="en-US" sz="2800" b="1" dirty="0" err="1"/>
              <a:t>str.charAt</a:t>
            </a:r>
            <a:r>
              <a:rPr lang="en-US" sz="2800" b="1" dirty="0"/>
              <a:t>(</a:t>
            </a:r>
            <a:r>
              <a:rPr lang="en-US" sz="2800" b="1" dirty="0" err="1"/>
              <a:t>i</a:t>
            </a:r>
            <a:r>
              <a:rPr lang="en-US" sz="2800" b="1" dirty="0"/>
              <a:t>) &lt;=‘z’) </a:t>
            </a:r>
          </a:p>
          <a:p>
            <a:pPr marL="457200" indent="-457200">
              <a:buNone/>
            </a:pPr>
            <a:r>
              <a:rPr lang="en-US" sz="2800" b="1" dirty="0">
                <a:solidFill>
                  <a:schemeClr val="accent1"/>
                </a:solidFill>
                <a:sym typeface="Wingdings"/>
              </a:rPr>
              <a:t>What will happen if we put &amp;&amp; instead of ||???</a:t>
            </a:r>
          </a:p>
          <a:p>
            <a:pPr marL="457200" indent="-457200">
              <a:buNone/>
            </a:pPr>
            <a:endParaRPr lang="en-US" dirty="0">
              <a:solidFill>
                <a:schemeClr val="accent5"/>
              </a:solidFill>
            </a:endParaRPr>
          </a:p>
          <a:p>
            <a:pPr marL="457200" indent="-457200">
              <a:buNone/>
            </a:pPr>
            <a:endParaRPr lang="en-US" dirty="0"/>
          </a:p>
          <a:p>
            <a:pPr marL="457200" indent="-457200">
              <a:buNone/>
            </a:pPr>
            <a:endParaRPr lang="en-US" dirty="0"/>
          </a:p>
          <a:p>
            <a:pPr marL="1263650" lvl="2">
              <a:buFont typeface="Wingdings" charset="2"/>
              <a:buChar char="§"/>
            </a:pPr>
            <a:endParaRPr lang="en-US" b="1" dirty="0"/>
          </a:p>
        </p:txBody>
      </p:sp>
      <p:graphicFrame>
        <p:nvGraphicFramePr>
          <p:cNvPr id="5" name="Table 4"/>
          <p:cNvGraphicFramePr>
            <a:graphicFrameLocks noGrp="1"/>
          </p:cNvGraphicFramePr>
          <p:nvPr/>
        </p:nvGraphicFramePr>
        <p:xfrm>
          <a:off x="853440" y="1762760"/>
          <a:ext cx="5440680" cy="741680"/>
        </p:xfrm>
        <a:graphic>
          <a:graphicData uri="http://schemas.openxmlformats.org/drawingml/2006/table">
            <a:tbl>
              <a:tblPr firstRow="1" bandRow="1">
                <a:tableStyleId>{35758FB7-9AC5-4552-8A53-C91805E547FA}</a:tableStyleId>
              </a:tblPr>
              <a:tblGrid>
                <a:gridCol w="1088136">
                  <a:extLst>
                    <a:ext uri="{9D8B030D-6E8A-4147-A177-3AD203B41FA5}">
                      <a16:colId xmlns:a16="http://schemas.microsoft.com/office/drawing/2014/main" val="20000"/>
                    </a:ext>
                  </a:extLst>
                </a:gridCol>
                <a:gridCol w="1088136">
                  <a:extLst>
                    <a:ext uri="{9D8B030D-6E8A-4147-A177-3AD203B41FA5}">
                      <a16:colId xmlns:a16="http://schemas.microsoft.com/office/drawing/2014/main" val="20001"/>
                    </a:ext>
                  </a:extLst>
                </a:gridCol>
                <a:gridCol w="1088136">
                  <a:extLst>
                    <a:ext uri="{9D8B030D-6E8A-4147-A177-3AD203B41FA5}">
                      <a16:colId xmlns:a16="http://schemas.microsoft.com/office/drawing/2014/main" val="20002"/>
                    </a:ext>
                  </a:extLst>
                </a:gridCol>
                <a:gridCol w="1088136">
                  <a:extLst>
                    <a:ext uri="{9D8B030D-6E8A-4147-A177-3AD203B41FA5}">
                      <a16:colId xmlns:a16="http://schemas.microsoft.com/office/drawing/2014/main" val="20003"/>
                    </a:ext>
                  </a:extLst>
                </a:gridCol>
                <a:gridCol w="1088136">
                  <a:extLst>
                    <a:ext uri="{9D8B030D-6E8A-4147-A177-3AD203B41FA5}">
                      <a16:colId xmlns:a16="http://schemas.microsoft.com/office/drawing/2014/main" val="20004"/>
                    </a:ext>
                  </a:extLst>
                </a:gridCol>
              </a:tblGrid>
              <a:tr h="370840">
                <a:tc>
                  <a:txBody>
                    <a:bodyPr/>
                    <a:lstStyle/>
                    <a:p>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652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659771" y="2133600"/>
            <a:ext cx="8198480" cy="4596560"/>
          </a:xfrm>
        </p:spPr>
        <p:txBody>
          <a:bodyPr>
            <a:normAutofit/>
          </a:bodyPr>
          <a:lstStyle/>
          <a:p>
            <a:pPr marL="457200" indent="-457200">
              <a:buFont typeface="+mj-lt"/>
              <a:buAutoNum type="arabicPeriod"/>
            </a:pPr>
            <a:r>
              <a:rPr lang="en-US" b="1" dirty="0"/>
              <a:t>Ch =‘D’ || ’d’</a:t>
            </a:r>
          </a:p>
          <a:p>
            <a:pPr marL="917575" lvl="1">
              <a:buFont typeface="+mj-lt"/>
              <a:buAutoNum type="arabicPeriod"/>
            </a:pPr>
            <a:r>
              <a:rPr lang="en-US" b="1" dirty="0"/>
              <a:t>Loop that goes through all the characters in </a:t>
            </a:r>
            <a:r>
              <a:rPr lang="en-US" b="1" dirty="0" err="1"/>
              <a:t>str</a:t>
            </a:r>
            <a:r>
              <a:rPr lang="en-US" b="1" dirty="0"/>
              <a:t> </a:t>
            </a:r>
          </a:p>
          <a:p>
            <a:pPr marL="917575" lvl="1">
              <a:buFont typeface="+mj-lt"/>
              <a:buAutoNum type="arabicPeriod"/>
            </a:pPr>
            <a:r>
              <a:rPr lang="en-US" b="1" dirty="0"/>
              <a:t>Inside loop testing each char if it is digit or not</a:t>
            </a:r>
          </a:p>
          <a:p>
            <a:pPr marL="457200" indent="-457200">
              <a:buFont typeface="+mj-lt"/>
              <a:buAutoNum type="arabicPeriod"/>
            </a:pPr>
            <a:endParaRPr lang="en-US" b="1" dirty="0"/>
          </a:p>
          <a:p>
            <a:pPr marL="457200" indent="-457200">
              <a:buNone/>
            </a:pPr>
            <a:r>
              <a:rPr lang="en-US" b="1" dirty="0"/>
              <a:t> If (</a:t>
            </a:r>
            <a:r>
              <a:rPr lang="en-US" b="1" dirty="0" err="1"/>
              <a:t>str.charAt</a:t>
            </a:r>
            <a:r>
              <a:rPr lang="en-US" b="1" dirty="0"/>
              <a:t>(</a:t>
            </a:r>
            <a:r>
              <a:rPr lang="en-US" b="1" dirty="0" err="1"/>
              <a:t>i</a:t>
            </a:r>
            <a:r>
              <a:rPr lang="en-US" b="1" dirty="0"/>
              <a:t>) &gt;=‘0’ &amp;&amp; </a:t>
            </a:r>
            <a:r>
              <a:rPr lang="en-US" b="1" dirty="0" err="1"/>
              <a:t>str.charAt</a:t>
            </a:r>
            <a:r>
              <a:rPr lang="en-US" b="1" dirty="0"/>
              <a:t>(</a:t>
            </a:r>
            <a:r>
              <a:rPr lang="en-US" b="1" dirty="0" err="1"/>
              <a:t>i</a:t>
            </a:r>
            <a:r>
              <a:rPr lang="en-US" b="1" dirty="0"/>
              <a:t>) &lt;=‘9’) </a:t>
            </a:r>
            <a:r>
              <a:rPr lang="en-US" b="1" dirty="0">
                <a:solidFill>
                  <a:schemeClr val="accent5"/>
                </a:solidFill>
                <a:sym typeface="Wingdings"/>
              </a:rPr>
              <a:t></a:t>
            </a:r>
            <a:endParaRPr lang="en-US" b="1" dirty="0"/>
          </a:p>
          <a:p>
            <a:pPr marL="457200" indent="-457200">
              <a:buNone/>
            </a:pPr>
            <a:r>
              <a:rPr lang="en-US" b="1" dirty="0"/>
              <a:t>If (</a:t>
            </a:r>
            <a:r>
              <a:rPr lang="en-US" b="1" dirty="0" err="1"/>
              <a:t>str.charAt</a:t>
            </a:r>
            <a:r>
              <a:rPr lang="en-US" b="1" dirty="0"/>
              <a:t>(</a:t>
            </a:r>
            <a:r>
              <a:rPr lang="en-US" b="1" dirty="0" err="1"/>
              <a:t>i</a:t>
            </a:r>
            <a:r>
              <a:rPr lang="en-US" b="1" dirty="0"/>
              <a:t>) &gt;=48&amp;&amp; </a:t>
            </a:r>
            <a:r>
              <a:rPr lang="en-US" b="1" dirty="0" err="1"/>
              <a:t>str.charAt</a:t>
            </a:r>
            <a:r>
              <a:rPr lang="en-US" b="1" dirty="0"/>
              <a:t>(</a:t>
            </a:r>
            <a:r>
              <a:rPr lang="en-US" b="1" dirty="0" err="1"/>
              <a:t>i</a:t>
            </a:r>
            <a:r>
              <a:rPr lang="en-US" b="1" dirty="0"/>
              <a:t>) &lt;=57)</a:t>
            </a:r>
            <a:r>
              <a:rPr lang="en-US" sz="2800" b="1" dirty="0">
                <a:solidFill>
                  <a:schemeClr val="accent5"/>
                </a:solidFill>
                <a:sym typeface="Wingdings"/>
              </a:rPr>
              <a:t></a:t>
            </a:r>
            <a:endParaRPr lang="en-US" dirty="0">
              <a:solidFill>
                <a:schemeClr val="accent5"/>
              </a:solidFill>
            </a:endParaRPr>
          </a:p>
          <a:p>
            <a:pPr marL="457200" indent="-457200">
              <a:buNone/>
            </a:pPr>
            <a:endParaRPr lang="en-US" dirty="0"/>
          </a:p>
          <a:p>
            <a:pPr marL="457200" indent="-457200">
              <a:buNone/>
            </a:pPr>
            <a:endParaRPr lang="en-US" dirty="0"/>
          </a:p>
          <a:p>
            <a:pPr marL="1263650" lvl="2">
              <a:buFont typeface="Wingdings" charset="2"/>
              <a:buChar char="§"/>
            </a:pPr>
            <a:endParaRPr lang="en-US" b="1" dirty="0"/>
          </a:p>
        </p:txBody>
      </p:sp>
      <p:graphicFrame>
        <p:nvGraphicFramePr>
          <p:cNvPr id="5" name="Table 4"/>
          <p:cNvGraphicFramePr>
            <a:graphicFrameLocks noGrp="1"/>
          </p:cNvGraphicFramePr>
          <p:nvPr/>
        </p:nvGraphicFramePr>
        <p:xfrm>
          <a:off x="1173480" y="3401642"/>
          <a:ext cx="5440680" cy="741680"/>
        </p:xfrm>
        <a:graphic>
          <a:graphicData uri="http://schemas.openxmlformats.org/drawingml/2006/table">
            <a:tbl>
              <a:tblPr firstRow="1" bandRow="1">
                <a:tableStyleId>{35758FB7-9AC5-4552-8A53-C91805E547FA}</a:tableStyleId>
              </a:tblPr>
              <a:tblGrid>
                <a:gridCol w="1088136">
                  <a:extLst>
                    <a:ext uri="{9D8B030D-6E8A-4147-A177-3AD203B41FA5}">
                      <a16:colId xmlns:a16="http://schemas.microsoft.com/office/drawing/2014/main" val="20000"/>
                    </a:ext>
                  </a:extLst>
                </a:gridCol>
                <a:gridCol w="1088136">
                  <a:extLst>
                    <a:ext uri="{9D8B030D-6E8A-4147-A177-3AD203B41FA5}">
                      <a16:colId xmlns:a16="http://schemas.microsoft.com/office/drawing/2014/main" val="20001"/>
                    </a:ext>
                  </a:extLst>
                </a:gridCol>
                <a:gridCol w="1088136">
                  <a:extLst>
                    <a:ext uri="{9D8B030D-6E8A-4147-A177-3AD203B41FA5}">
                      <a16:colId xmlns:a16="http://schemas.microsoft.com/office/drawing/2014/main" val="20002"/>
                    </a:ext>
                  </a:extLst>
                </a:gridCol>
                <a:gridCol w="1088136">
                  <a:extLst>
                    <a:ext uri="{9D8B030D-6E8A-4147-A177-3AD203B41FA5}">
                      <a16:colId xmlns:a16="http://schemas.microsoft.com/office/drawing/2014/main" val="20003"/>
                    </a:ext>
                  </a:extLst>
                </a:gridCol>
                <a:gridCol w="1088136">
                  <a:extLst>
                    <a:ext uri="{9D8B030D-6E8A-4147-A177-3AD203B41FA5}">
                      <a16:colId xmlns:a16="http://schemas.microsoft.com/office/drawing/2014/main" val="20004"/>
                    </a:ext>
                  </a:extLst>
                </a:gridCol>
              </a:tblGrid>
              <a:tr h="370840">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Rectangle 5"/>
          <p:cNvSpPr/>
          <p:nvPr/>
        </p:nvSpPr>
        <p:spPr>
          <a:xfrm>
            <a:off x="6842760" y="3401642"/>
            <a:ext cx="2015491" cy="7416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 can use either the letter it self or ASCII</a:t>
            </a:r>
          </a:p>
        </p:txBody>
      </p:sp>
    </p:spTree>
    <p:extLst>
      <p:ext uri="{BB962C8B-B14F-4D97-AF65-F5344CB8AC3E}">
        <p14:creationId xmlns:p14="http://schemas.microsoft.com/office/powerpoint/2010/main" val="2553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659771" y="2133600"/>
            <a:ext cx="8198480" cy="4596560"/>
          </a:xfrm>
        </p:spPr>
        <p:txBody>
          <a:bodyPr>
            <a:normAutofit/>
          </a:bodyPr>
          <a:lstStyle/>
          <a:p>
            <a:pPr marL="457200" indent="-457200">
              <a:buFont typeface="+mj-lt"/>
              <a:buAutoNum type="arabicPeriod"/>
            </a:pPr>
            <a:r>
              <a:rPr lang="en-US" b="1" dirty="0"/>
              <a:t>Ch =‘O’ || ’o’</a:t>
            </a:r>
          </a:p>
          <a:p>
            <a:pPr marL="917575" lvl="1">
              <a:buFont typeface="+mj-lt"/>
              <a:buAutoNum type="arabicPeriod"/>
            </a:pPr>
            <a:r>
              <a:rPr lang="en-US" b="1" dirty="0"/>
              <a:t>Loop that goes through all the characters in </a:t>
            </a:r>
            <a:r>
              <a:rPr lang="en-US" b="1" dirty="0" err="1"/>
              <a:t>str</a:t>
            </a:r>
            <a:r>
              <a:rPr lang="en-US" b="1" dirty="0"/>
              <a:t> </a:t>
            </a:r>
          </a:p>
          <a:p>
            <a:pPr marL="917575" lvl="1">
              <a:buFont typeface="+mj-lt"/>
              <a:buAutoNum type="arabicPeriod"/>
            </a:pPr>
            <a:r>
              <a:rPr lang="en-US" b="1" dirty="0"/>
              <a:t>Inside loop testing each char if it is neither letter nor digit </a:t>
            </a:r>
          </a:p>
          <a:p>
            <a:pPr marL="457200" indent="-457200">
              <a:buNone/>
            </a:pPr>
            <a:endParaRPr lang="en-US" dirty="0"/>
          </a:p>
          <a:p>
            <a:pPr marL="457200" indent="-457200">
              <a:buNone/>
            </a:pPr>
            <a:endParaRPr lang="en-US" dirty="0"/>
          </a:p>
          <a:p>
            <a:pPr marL="1263650" lvl="2">
              <a:buFont typeface="Wingdings" charset="2"/>
              <a:buChar char="§"/>
            </a:pPr>
            <a:endParaRPr lang="en-US" b="1" dirty="0"/>
          </a:p>
        </p:txBody>
      </p:sp>
    </p:spTree>
    <p:extLst>
      <p:ext uri="{BB962C8B-B14F-4D97-AF65-F5344CB8AC3E}">
        <p14:creationId xmlns:p14="http://schemas.microsoft.com/office/powerpoint/2010/main" val="317433399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half" idx="10"/>
          </p:nvPr>
        </p:nvSpPr>
        <p:spPr>
          <a:noFill/>
        </p:spPr>
        <p:txBody>
          <a:bodyPr/>
          <a:lstStyle/>
          <a:p>
            <a:r>
              <a:rPr lang="en-US"/>
              <a:t>Introduction to OOP</a:t>
            </a:r>
          </a:p>
        </p:txBody>
      </p:sp>
      <p:sp>
        <p:nvSpPr>
          <p:cNvPr id="13315" name="Footer Placeholder 4"/>
          <p:cNvSpPr>
            <a:spLocks noGrp="1"/>
          </p:cNvSpPr>
          <p:nvPr>
            <p:ph type="ftr" sz="quarter" idx="11"/>
          </p:nvPr>
        </p:nvSpPr>
        <p:spPr>
          <a:noFill/>
        </p:spPr>
        <p:txBody>
          <a:bodyPr/>
          <a:lstStyle/>
          <a:p>
            <a:r>
              <a:rPr lang="en-US"/>
              <a:t>Dr. S. GANNOUNI &amp; Dr. A. TOUIR</a:t>
            </a:r>
          </a:p>
        </p:txBody>
      </p:sp>
      <p:sp>
        <p:nvSpPr>
          <p:cNvPr id="13316" name="Slide Number Placeholder 5"/>
          <p:cNvSpPr>
            <a:spLocks noGrp="1"/>
          </p:cNvSpPr>
          <p:nvPr>
            <p:ph type="sldNum" sz="quarter" idx="12"/>
          </p:nvPr>
        </p:nvSpPr>
        <p:spPr>
          <a:noFill/>
        </p:spPr>
        <p:txBody>
          <a:bodyPr/>
          <a:lstStyle/>
          <a:p>
            <a:r>
              <a:rPr lang="en-US"/>
              <a:t>Page </a:t>
            </a:r>
            <a:fld id="{A2102B6B-9996-4331-9AF1-96831583AC31}" type="slidenum">
              <a:rPr lang="en-US" smtClean="0"/>
              <a:pPr/>
              <a:t>347</a:t>
            </a:fld>
            <a:endParaRPr lang="en-US"/>
          </a:p>
        </p:txBody>
      </p:sp>
      <p:pic>
        <p:nvPicPr>
          <p:cNvPr id="13319" name="Picture 4"/>
          <p:cNvPicPr>
            <a:picLocks noChangeAspect="1" noChangeArrowheads="1"/>
          </p:cNvPicPr>
          <p:nvPr/>
        </p:nvPicPr>
        <p:blipFill>
          <a:blip r:embed="rId2" cstate="print"/>
          <a:srcRect/>
          <a:stretch>
            <a:fillRect/>
          </a:stretch>
        </p:blipFill>
        <p:spPr bwMode="auto">
          <a:xfrm>
            <a:off x="304800" y="304800"/>
            <a:ext cx="8229600" cy="6019800"/>
          </a:xfrm>
          <a:prstGeom prst="rect">
            <a:avLst/>
          </a:prstGeom>
          <a:noFill/>
          <a:ln w="9525">
            <a:noFill/>
            <a:miter lim="800000"/>
            <a:headEnd/>
            <a:tailEnd/>
          </a:ln>
        </p:spPr>
      </p:pic>
      <p:sp>
        <p:nvSpPr>
          <p:cNvPr id="8" name="Flowchart: Process 7"/>
          <p:cNvSpPr/>
          <p:nvPr/>
        </p:nvSpPr>
        <p:spPr>
          <a:xfrm>
            <a:off x="1493520" y="2926080"/>
            <a:ext cx="656844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Flowchart: Process 8"/>
          <p:cNvSpPr/>
          <p:nvPr/>
        </p:nvSpPr>
        <p:spPr>
          <a:xfrm>
            <a:off x="1493520" y="3840480"/>
            <a:ext cx="656844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Flowchart: Process 9"/>
          <p:cNvSpPr/>
          <p:nvPr/>
        </p:nvSpPr>
        <p:spPr>
          <a:xfrm>
            <a:off x="1493520" y="4175760"/>
            <a:ext cx="656844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Flowchart: Process 10"/>
          <p:cNvSpPr/>
          <p:nvPr/>
        </p:nvSpPr>
        <p:spPr>
          <a:xfrm>
            <a:off x="1493520" y="4495800"/>
            <a:ext cx="249936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Flowchart: Process 11"/>
          <p:cNvSpPr/>
          <p:nvPr/>
        </p:nvSpPr>
        <p:spPr>
          <a:xfrm>
            <a:off x="1493520" y="5151120"/>
            <a:ext cx="656844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Flowchart: Process 12"/>
          <p:cNvSpPr/>
          <p:nvPr/>
        </p:nvSpPr>
        <p:spPr>
          <a:xfrm>
            <a:off x="1493520" y="5471160"/>
            <a:ext cx="656844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Flowchart: Process 13"/>
          <p:cNvSpPr/>
          <p:nvPr/>
        </p:nvSpPr>
        <p:spPr>
          <a:xfrm>
            <a:off x="1493520" y="5791200"/>
            <a:ext cx="249936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Flowchart: Process 14"/>
          <p:cNvSpPr/>
          <p:nvPr/>
        </p:nvSpPr>
        <p:spPr>
          <a:xfrm>
            <a:off x="2362200" y="4815840"/>
            <a:ext cx="569976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Flowchart: Process 15"/>
          <p:cNvSpPr/>
          <p:nvPr/>
        </p:nvSpPr>
        <p:spPr>
          <a:xfrm>
            <a:off x="2362200" y="3520440"/>
            <a:ext cx="569976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Flowchart: Process 16"/>
          <p:cNvSpPr/>
          <p:nvPr/>
        </p:nvSpPr>
        <p:spPr>
          <a:xfrm>
            <a:off x="1493520" y="3246120"/>
            <a:ext cx="1325880" cy="320040"/>
          </a:xfrm>
          <a:prstGeom prst="flowChartProcess">
            <a:avLst/>
          </a:prstGeom>
          <a:gradFill>
            <a:gsLst>
              <a:gs pos="0">
                <a:schemeClr val="accent1">
                  <a:tint val="100000"/>
                  <a:shade val="70000"/>
                  <a:satMod val="150000"/>
                  <a:alpha val="12000"/>
                </a:schemeClr>
              </a:gs>
              <a:gs pos="100000">
                <a:schemeClr val="accent1">
                  <a:tint val="95000"/>
                  <a:satMod val="1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659771" y="2133600"/>
            <a:ext cx="8198480" cy="4596560"/>
          </a:xfrm>
        </p:spPr>
        <p:txBody>
          <a:bodyPr>
            <a:normAutofit/>
          </a:bodyPr>
          <a:lstStyle/>
          <a:p>
            <a:pPr marL="457200" indent="-457200">
              <a:buFont typeface="+mj-lt"/>
              <a:buAutoNum type="arabicPeriod"/>
            </a:pPr>
            <a:r>
              <a:rPr lang="en-US" b="1" dirty="0"/>
              <a:t>Ch =‘O’ || ’o’</a:t>
            </a:r>
          </a:p>
          <a:p>
            <a:pPr marL="917575" lvl="1">
              <a:buFont typeface="+mj-lt"/>
              <a:buAutoNum type="arabicPeriod"/>
            </a:pPr>
            <a:r>
              <a:rPr lang="en-US" b="1" dirty="0"/>
              <a:t>Loop that goes through all the characters in </a:t>
            </a:r>
            <a:r>
              <a:rPr lang="en-US" b="1" dirty="0" err="1"/>
              <a:t>str</a:t>
            </a:r>
            <a:r>
              <a:rPr lang="en-US" b="1" dirty="0"/>
              <a:t> </a:t>
            </a:r>
          </a:p>
          <a:p>
            <a:pPr marL="917575" lvl="1">
              <a:buFont typeface="+mj-lt"/>
              <a:buAutoNum type="arabicPeriod"/>
            </a:pPr>
            <a:r>
              <a:rPr lang="en-US" b="1" dirty="0"/>
              <a:t>Inside loop testing each char if it is neither letter nor digit </a:t>
            </a:r>
          </a:p>
          <a:p>
            <a:pPr marL="457200" indent="-457200">
              <a:buNone/>
            </a:pPr>
            <a:r>
              <a:rPr lang="en-US" dirty="0"/>
              <a:t>Thus, the condition will be:</a:t>
            </a:r>
          </a:p>
          <a:p>
            <a:pPr marL="457200" indent="-457200">
              <a:buNone/>
            </a:pPr>
            <a:r>
              <a:rPr lang="en-US" dirty="0"/>
              <a:t>if(</a:t>
            </a:r>
            <a:r>
              <a:rPr lang="en-US" b="1" dirty="0"/>
              <a:t>!</a:t>
            </a:r>
            <a:r>
              <a:rPr lang="en-US" dirty="0"/>
              <a:t>(</a:t>
            </a:r>
            <a:r>
              <a:rPr lang="en-US" dirty="0" err="1"/>
              <a:t>str.charAt</a:t>
            </a:r>
            <a:r>
              <a:rPr lang="en-US" dirty="0"/>
              <a:t>(</a:t>
            </a:r>
            <a:r>
              <a:rPr lang="en-US" dirty="0" err="1"/>
              <a:t>i</a:t>
            </a:r>
            <a:r>
              <a:rPr lang="en-US" dirty="0"/>
              <a:t>)&gt;='0'&amp;&amp;</a:t>
            </a:r>
            <a:r>
              <a:rPr lang="en-US" dirty="0" err="1"/>
              <a:t>str.charAt</a:t>
            </a:r>
            <a:r>
              <a:rPr lang="en-US" dirty="0"/>
              <a:t>(</a:t>
            </a:r>
            <a:r>
              <a:rPr lang="en-US" dirty="0" err="1"/>
              <a:t>i</a:t>
            </a:r>
            <a:r>
              <a:rPr lang="en-US" dirty="0"/>
              <a:t>)&lt;='9'||</a:t>
            </a:r>
          </a:p>
          <a:p>
            <a:pPr marL="457200" indent="-457200">
              <a:buNone/>
            </a:pPr>
            <a:r>
              <a:rPr lang="en-US" dirty="0" err="1"/>
              <a:t>str.charAt</a:t>
            </a:r>
            <a:r>
              <a:rPr lang="en-US" dirty="0"/>
              <a:t>(</a:t>
            </a:r>
            <a:r>
              <a:rPr lang="en-US" dirty="0" err="1"/>
              <a:t>i</a:t>
            </a:r>
            <a:r>
              <a:rPr lang="en-US" dirty="0"/>
              <a:t>)&gt;='A'&amp;&amp;</a:t>
            </a:r>
            <a:r>
              <a:rPr lang="en-US" dirty="0" err="1"/>
              <a:t>str.charAt</a:t>
            </a:r>
            <a:r>
              <a:rPr lang="en-US" dirty="0"/>
              <a:t>(</a:t>
            </a:r>
            <a:r>
              <a:rPr lang="en-US" dirty="0" err="1"/>
              <a:t>i</a:t>
            </a:r>
            <a:r>
              <a:rPr lang="en-US" dirty="0"/>
              <a:t>)&lt;='Z'||</a:t>
            </a:r>
          </a:p>
          <a:p>
            <a:pPr marL="457200" indent="-457200">
              <a:buNone/>
            </a:pPr>
            <a:r>
              <a:rPr lang="en-US" dirty="0" err="1"/>
              <a:t>str.charAt</a:t>
            </a:r>
            <a:r>
              <a:rPr lang="en-US" dirty="0"/>
              <a:t>(</a:t>
            </a:r>
            <a:r>
              <a:rPr lang="en-US" dirty="0" err="1"/>
              <a:t>i</a:t>
            </a:r>
            <a:r>
              <a:rPr lang="en-US" dirty="0"/>
              <a:t>)&gt;='a'&amp;&amp;</a:t>
            </a:r>
            <a:r>
              <a:rPr lang="en-US" dirty="0" err="1"/>
              <a:t>str.charAt</a:t>
            </a:r>
            <a:r>
              <a:rPr lang="en-US" dirty="0"/>
              <a:t>(</a:t>
            </a:r>
            <a:r>
              <a:rPr lang="en-US" dirty="0" err="1"/>
              <a:t>i</a:t>
            </a:r>
            <a:r>
              <a:rPr lang="en-US" dirty="0"/>
              <a:t>)&lt;='z'))</a:t>
            </a:r>
          </a:p>
          <a:p>
            <a:pPr marL="457200" indent="-457200">
              <a:buNone/>
            </a:pPr>
            <a:endParaRPr lang="en-US" dirty="0"/>
          </a:p>
          <a:p>
            <a:pPr marL="1263650" lvl="2">
              <a:buFont typeface="Wingdings" charset="2"/>
              <a:buChar char="§"/>
            </a:pPr>
            <a:endParaRPr lang="en-US" b="1" dirty="0"/>
          </a:p>
        </p:txBody>
      </p:sp>
      <p:sp>
        <p:nvSpPr>
          <p:cNvPr id="4" name="Left Arrow 3"/>
          <p:cNvSpPr/>
          <p:nvPr/>
        </p:nvSpPr>
        <p:spPr>
          <a:xfrm>
            <a:off x="6111240" y="4145280"/>
            <a:ext cx="2346960" cy="655320"/>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accent1"/>
                </a:solidFill>
              </a:rPr>
              <a:t>Digits </a:t>
            </a:r>
          </a:p>
        </p:txBody>
      </p:sp>
      <p:sp>
        <p:nvSpPr>
          <p:cNvPr id="5" name="Left Arrow 4"/>
          <p:cNvSpPr/>
          <p:nvPr/>
        </p:nvSpPr>
        <p:spPr>
          <a:xfrm>
            <a:off x="6126480" y="4831080"/>
            <a:ext cx="2346960" cy="655320"/>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accent1"/>
                </a:solidFill>
              </a:rPr>
              <a:t>Capital </a:t>
            </a:r>
          </a:p>
        </p:txBody>
      </p:sp>
      <p:sp>
        <p:nvSpPr>
          <p:cNvPr id="6" name="Left Arrow 5"/>
          <p:cNvSpPr/>
          <p:nvPr/>
        </p:nvSpPr>
        <p:spPr>
          <a:xfrm>
            <a:off x="6126480" y="5501640"/>
            <a:ext cx="2346960" cy="655320"/>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accent1"/>
                </a:solidFill>
              </a:rPr>
              <a:t>Small </a:t>
            </a:r>
          </a:p>
        </p:txBody>
      </p:sp>
      <p:sp>
        <p:nvSpPr>
          <p:cNvPr id="7" name="Double Bracket 6"/>
          <p:cNvSpPr/>
          <p:nvPr/>
        </p:nvSpPr>
        <p:spPr>
          <a:xfrm>
            <a:off x="1341120" y="6111240"/>
            <a:ext cx="3459480" cy="57320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3200" b="1" dirty="0">
                <a:solidFill>
                  <a:srgbClr val="FF0000"/>
                </a:solidFill>
              </a:rPr>
              <a:t>!</a:t>
            </a:r>
            <a:r>
              <a:rPr lang="en-US" dirty="0"/>
              <a:t> Will invert the condition </a:t>
            </a:r>
          </a:p>
        </p:txBody>
      </p:sp>
    </p:spTree>
    <p:extLst>
      <p:ext uri="{BB962C8B-B14F-4D97-AF65-F5344CB8AC3E}">
        <p14:creationId xmlns:p14="http://schemas.microsoft.com/office/powerpoint/2010/main" val="216304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284163" y="1814504"/>
            <a:ext cx="8574087" cy="4635233"/>
          </a:xfrm>
        </p:spPr>
        <p:txBody>
          <a:bodyPr/>
          <a:lstStyle/>
          <a:p>
            <a:pPr marL="0" indent="0">
              <a:buNone/>
            </a:pPr>
            <a:r>
              <a:rPr lang="en-US" dirty="0"/>
              <a:t>This list of options should repeated 4 times ??</a:t>
            </a:r>
          </a:p>
          <a:p>
            <a:pPr marL="0" indent="0"/>
            <a:r>
              <a:rPr lang="en-US" dirty="0"/>
              <a:t>Using counter while loop</a:t>
            </a:r>
          </a:p>
          <a:p>
            <a:pPr marL="0" indent="0"/>
            <a:r>
              <a:rPr lang="en-US" dirty="0"/>
              <a:t>For loop</a:t>
            </a:r>
          </a:p>
          <a:p>
            <a:pPr marL="0" indent="0">
              <a:buNone/>
            </a:pPr>
            <a:r>
              <a:rPr lang="en-US" b="1" dirty="0">
                <a:solidFill>
                  <a:schemeClr val="accent1"/>
                </a:solidFill>
                <a:sym typeface="Wingdings" pitchFamily="2" charset="2"/>
              </a:rPr>
              <a:t> Put  </a:t>
            </a:r>
            <a:r>
              <a:rPr lang="en-US" sz="3200" b="1" dirty="0">
                <a:solidFill>
                  <a:schemeClr val="accent2"/>
                </a:solidFill>
                <a:sym typeface="Wingdings" pitchFamily="2" charset="2"/>
              </a:rPr>
              <a:t>{</a:t>
            </a:r>
            <a:r>
              <a:rPr lang="en-US" b="1" dirty="0">
                <a:solidFill>
                  <a:schemeClr val="accent1"/>
                </a:solidFill>
                <a:sym typeface="Wingdings" pitchFamily="2" charset="2"/>
              </a:rPr>
              <a:t>showing menu + reading user choice + switch</a:t>
            </a:r>
            <a:r>
              <a:rPr lang="en-US" b="1" dirty="0">
                <a:solidFill>
                  <a:schemeClr val="accent2"/>
                </a:solidFill>
                <a:sym typeface="Wingdings" pitchFamily="2" charset="2"/>
              </a:rPr>
              <a:t> }</a:t>
            </a:r>
            <a:r>
              <a:rPr lang="en-US" b="1" dirty="0">
                <a:solidFill>
                  <a:schemeClr val="accent1"/>
                </a:solidFill>
                <a:sym typeface="Wingdings" pitchFamily="2" charset="2"/>
              </a:rPr>
              <a:t> inside loop</a:t>
            </a:r>
            <a:endParaRPr lang="en-US" b="1" dirty="0">
              <a:solidFill>
                <a:schemeClr val="accent2"/>
              </a:solidFill>
            </a:endParaRPr>
          </a:p>
        </p:txBody>
      </p:sp>
    </p:spTree>
    <p:extLst>
      <p:ext uri="{BB962C8B-B14F-4D97-AF65-F5344CB8AC3E}">
        <p14:creationId xmlns:p14="http://schemas.microsoft.com/office/powerpoint/2010/main" val="185546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25A1C68-F048-4C66-8544-2D3BD35A5879}" type="slidenum">
              <a:rPr lang="en-US" smtClean="0"/>
              <a:pPr/>
              <a:t>35</a:t>
            </a:fld>
            <a:endParaRPr lang="en-US"/>
          </a:p>
        </p:txBody>
      </p:sp>
      <p:cxnSp>
        <p:nvCxnSpPr>
          <p:cNvPr id="6" name="Straight Connector 5"/>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14655" y="908720"/>
            <a:ext cx="3034499" cy="421858"/>
            <a:chOff x="314655" y="1520665"/>
            <a:chExt cx="3034499" cy="261941"/>
          </a:xfrm>
        </p:grpSpPr>
        <p:sp>
          <p:nvSpPr>
            <p:cNvPr id="9" name="AutoShape 67"/>
            <p:cNvSpPr>
              <a:spLocks noChangeArrowheads="1"/>
            </p:cNvSpPr>
            <p:nvPr/>
          </p:nvSpPr>
          <p:spPr bwMode="auto">
            <a:xfrm>
              <a:off x="314655" y="1520665"/>
              <a:ext cx="1441450" cy="261941"/>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sp>
          <p:nvSpPr>
            <p:cNvPr id="10" name="AutoShape 70"/>
            <p:cNvSpPr>
              <a:spLocks noChangeArrowheads="1"/>
            </p:cNvSpPr>
            <p:nvPr/>
          </p:nvSpPr>
          <p:spPr bwMode="auto">
            <a:xfrm>
              <a:off x="1907704" y="1520665"/>
              <a:ext cx="1441450" cy="261940"/>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grpSp>
      <p:sp>
        <p:nvSpPr>
          <p:cNvPr id="11" name="Rectangle 10"/>
          <p:cNvSpPr/>
          <p:nvPr/>
        </p:nvSpPr>
        <p:spPr>
          <a:xfrm>
            <a:off x="3851920" y="909729"/>
            <a:ext cx="5040560" cy="4198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Start/End of the program</a:t>
            </a:r>
          </a:p>
        </p:txBody>
      </p:sp>
      <p:grpSp>
        <p:nvGrpSpPr>
          <p:cNvPr id="42" name="Group 41"/>
          <p:cNvGrpSpPr/>
          <p:nvPr/>
        </p:nvGrpSpPr>
        <p:grpSpPr>
          <a:xfrm>
            <a:off x="37629" y="1599335"/>
            <a:ext cx="3598267" cy="358775"/>
            <a:chOff x="37629" y="2025477"/>
            <a:chExt cx="3598267" cy="358775"/>
          </a:xfrm>
        </p:grpSpPr>
        <p:sp>
          <p:nvSpPr>
            <p:cNvPr id="13" name="AutoShape 68"/>
            <p:cNvSpPr>
              <a:spLocks noChangeArrowheads="1"/>
            </p:cNvSpPr>
            <p:nvPr/>
          </p:nvSpPr>
          <p:spPr bwMode="auto">
            <a:xfrm>
              <a:off x="37629" y="2025477"/>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n1</a:t>
              </a:r>
            </a:p>
          </p:txBody>
        </p:sp>
        <p:sp>
          <p:nvSpPr>
            <p:cNvPr id="14" name="AutoShape 71"/>
            <p:cNvSpPr>
              <a:spLocks noChangeArrowheads="1"/>
            </p:cNvSpPr>
            <p:nvPr/>
          </p:nvSpPr>
          <p:spPr bwMode="auto">
            <a:xfrm>
              <a:off x="1691208" y="2025477"/>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a:solidFill>
                    <a:schemeClr val="tx1"/>
                  </a:solidFill>
                  <a:effectLst/>
                  <a:latin typeface="Arial" charset="0"/>
                  <a:cs typeface="Arial" charset="0"/>
                </a:rPr>
                <a:t>Print n1</a:t>
              </a:r>
            </a:p>
          </p:txBody>
        </p:sp>
      </p:grpSp>
      <p:sp>
        <p:nvSpPr>
          <p:cNvPr id="15" name="Rectangle 14"/>
          <p:cNvSpPr/>
          <p:nvPr/>
        </p:nvSpPr>
        <p:spPr>
          <a:xfrm>
            <a:off x="3851920" y="1562822"/>
            <a:ext cx="5040560" cy="431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Read/Print the variable named </a:t>
            </a:r>
            <a:r>
              <a:rPr lang="en-US" sz="2000" i="1" dirty="0">
                <a:solidFill>
                  <a:schemeClr val="tx1"/>
                </a:solidFill>
                <a:latin typeface="Tahoma" panose="020B0604030504040204" pitchFamily="34" charset="0"/>
                <a:ea typeface="Tahoma" panose="020B0604030504040204" pitchFamily="34" charset="0"/>
                <a:cs typeface="Tahoma" panose="020B0604030504040204" pitchFamily="34" charset="0"/>
              </a:rPr>
              <a:t>n1</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6" name="AutoShape 69"/>
          <p:cNvSpPr>
            <a:spLocks noChangeArrowheads="1"/>
          </p:cNvSpPr>
          <p:nvPr/>
        </p:nvSpPr>
        <p:spPr bwMode="auto">
          <a:xfrm>
            <a:off x="1907704" y="2241439"/>
            <a:ext cx="1366837" cy="430659"/>
          </a:xfrm>
          <a:prstGeom prst="flowChartProcess">
            <a:avLst/>
          </a:prstGeom>
          <a:solidFill>
            <a:srgbClr val="FFFF00"/>
          </a:solidFill>
          <a:ln w="28575">
            <a:solidFill>
              <a:schemeClr val="tx1"/>
            </a:solidFill>
            <a:miter lim="800000"/>
            <a:headEnd/>
            <a:tailEnd/>
          </a:ln>
          <a:effectLst/>
        </p:spPr>
        <p:txBody>
          <a:bodyPr wrap="none" anchor="ctr"/>
          <a:lstStyle/>
          <a:p>
            <a:pPr algn="ctr" rtl="1"/>
            <a:r>
              <a:rPr lang="en-US" sz="1600" dirty="0">
                <a:latin typeface="Arial" charset="0"/>
                <a:cs typeface="Arial" charset="0"/>
              </a:rPr>
              <a:t>x</a:t>
            </a:r>
            <a:r>
              <a:rPr lang="en-US" sz="1600" dirty="0">
                <a:solidFill>
                  <a:schemeClr val="tx1"/>
                </a:solidFill>
                <a:effectLst/>
                <a:latin typeface="Arial" charset="0"/>
                <a:cs typeface="Arial" charset="0"/>
              </a:rPr>
              <a:t> = 5</a:t>
            </a:r>
          </a:p>
        </p:txBody>
      </p:sp>
      <p:sp>
        <p:nvSpPr>
          <p:cNvPr id="17" name="AutoShape 72"/>
          <p:cNvSpPr>
            <a:spLocks noChangeArrowheads="1"/>
          </p:cNvSpPr>
          <p:nvPr/>
        </p:nvSpPr>
        <p:spPr bwMode="auto">
          <a:xfrm>
            <a:off x="1907703" y="2990683"/>
            <a:ext cx="1366837" cy="502667"/>
          </a:xfrm>
          <a:prstGeom prst="flowChartProcess">
            <a:avLst/>
          </a:prstGeom>
          <a:solidFill>
            <a:srgbClr val="FFFF00"/>
          </a:solidFill>
          <a:ln w="28575">
            <a:solidFill>
              <a:schemeClr val="tx1"/>
            </a:solidFill>
            <a:miter lim="800000"/>
            <a:headEnd/>
            <a:tailEnd/>
          </a:ln>
          <a:effectLst/>
        </p:spPr>
        <p:txBody>
          <a:bodyPr wrap="none" anchor="ctr"/>
          <a:lstStyle/>
          <a:p>
            <a:pPr algn="ctr" rtl="1"/>
            <a:r>
              <a:rPr lang="en-US" sz="1600">
                <a:solidFill>
                  <a:schemeClr val="tx1"/>
                </a:solidFill>
                <a:effectLst/>
                <a:latin typeface="Arial" charset="0"/>
                <a:cs typeface="Arial" charset="0"/>
              </a:rPr>
              <a:t>N2 = n1+3</a:t>
            </a:r>
          </a:p>
        </p:txBody>
      </p:sp>
      <p:sp>
        <p:nvSpPr>
          <p:cNvPr id="18" name="Rectangle 17"/>
          <p:cNvSpPr/>
          <p:nvPr/>
        </p:nvSpPr>
        <p:spPr>
          <a:xfrm>
            <a:off x="3851920" y="2204864"/>
            <a:ext cx="5040560" cy="50380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Assignment operation: </a:t>
            </a:r>
          </a:p>
          <a:p>
            <a:pPr algn="ct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the variable </a:t>
            </a:r>
            <a:r>
              <a:rPr lang="en-US" i="1" dirty="0">
                <a:solidFill>
                  <a:schemeClr val="tx1"/>
                </a:solidFill>
                <a:latin typeface="Tahoma" panose="020B0604030504040204" pitchFamily="34" charset="0"/>
                <a:ea typeface="Tahoma" panose="020B0604030504040204" pitchFamily="34" charset="0"/>
                <a:cs typeface="Tahoma" panose="020B0604030504040204" pitchFamily="34" charset="0"/>
              </a:rPr>
              <a:t>x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is given the value 5</a:t>
            </a:r>
          </a:p>
        </p:txBody>
      </p:sp>
      <p:sp>
        <p:nvSpPr>
          <p:cNvPr id="19" name="Rectangle 18"/>
          <p:cNvSpPr/>
          <p:nvPr/>
        </p:nvSpPr>
        <p:spPr>
          <a:xfrm>
            <a:off x="3851920" y="2990112"/>
            <a:ext cx="5040560" cy="50380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Arithmetic operation: </a:t>
            </a:r>
          </a:p>
          <a:p>
            <a:pPr algn="ct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the variable </a:t>
            </a:r>
            <a:r>
              <a:rPr lang="en-US" i="1" dirty="0">
                <a:solidFill>
                  <a:schemeClr val="tx1"/>
                </a:solidFill>
                <a:latin typeface="Tahoma" panose="020B0604030504040204" pitchFamily="34" charset="0"/>
                <a:ea typeface="Tahoma" panose="020B0604030504040204" pitchFamily="34" charset="0"/>
                <a:cs typeface="Tahoma" panose="020B0604030504040204" pitchFamily="34" charset="0"/>
              </a:rPr>
              <a:t>N2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equals the value of </a:t>
            </a:r>
            <a:r>
              <a:rPr lang="en-US" i="1" dirty="0">
                <a:solidFill>
                  <a:schemeClr val="tx1"/>
                </a:solidFill>
                <a:latin typeface="Tahoma" panose="020B0604030504040204" pitchFamily="34" charset="0"/>
                <a:ea typeface="Tahoma" panose="020B0604030504040204" pitchFamily="34" charset="0"/>
                <a:cs typeface="Tahoma" panose="020B0604030504040204" pitchFamily="34" charset="0"/>
              </a:rPr>
              <a:t>n1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plus 3</a:t>
            </a:r>
          </a:p>
        </p:txBody>
      </p:sp>
      <p:grpSp>
        <p:nvGrpSpPr>
          <p:cNvPr id="43" name="Group 42"/>
          <p:cNvGrpSpPr/>
          <p:nvPr/>
        </p:nvGrpSpPr>
        <p:grpSpPr>
          <a:xfrm>
            <a:off x="179513" y="3685470"/>
            <a:ext cx="3347415" cy="576263"/>
            <a:chOff x="179513" y="3716833"/>
            <a:chExt cx="3347415" cy="576263"/>
          </a:xfrm>
        </p:grpSpPr>
        <p:sp>
          <p:nvSpPr>
            <p:cNvPr id="21" name="AutoShape 73"/>
            <p:cNvSpPr>
              <a:spLocks noChangeArrowheads="1"/>
            </p:cNvSpPr>
            <p:nvPr/>
          </p:nvSpPr>
          <p:spPr bwMode="auto">
            <a:xfrm>
              <a:off x="829942" y="3716833"/>
              <a:ext cx="1798488" cy="576263"/>
            </a:xfrm>
            <a:prstGeom prst="flowChartDecision">
              <a:avLst/>
            </a:prstGeom>
            <a:solidFill>
              <a:srgbClr val="FFFF00"/>
            </a:solidFill>
            <a:ln w="28575">
              <a:solidFill>
                <a:schemeClr val="tx1"/>
              </a:solidFill>
              <a:miter lim="800000"/>
              <a:headEnd/>
              <a:tailEnd/>
            </a:ln>
            <a:effectLst/>
          </p:spPr>
          <p:txBody>
            <a:bodyPr wrap="none" anchor="ctr"/>
            <a:lstStyle/>
            <a:p>
              <a:pPr algn="ctr" rtl="1"/>
              <a:r>
                <a:rPr lang="en-US" dirty="0">
                  <a:solidFill>
                    <a:schemeClr val="tx1"/>
                  </a:solidFill>
                  <a:effectLst/>
                  <a:latin typeface="Arial" charset="0"/>
                  <a:cs typeface="Arial" charset="0"/>
                </a:rPr>
                <a:t>n1 &gt; 3</a:t>
              </a:r>
            </a:p>
          </p:txBody>
        </p:sp>
        <p:sp>
          <p:nvSpPr>
            <p:cNvPr id="22" name="Line 74"/>
            <p:cNvSpPr>
              <a:spLocks noChangeShapeType="1"/>
            </p:cNvSpPr>
            <p:nvPr/>
          </p:nvSpPr>
          <p:spPr bwMode="auto">
            <a:xfrm flipV="1">
              <a:off x="2627783" y="3983578"/>
              <a:ext cx="899145" cy="20593"/>
            </a:xfrm>
            <a:prstGeom prst="line">
              <a:avLst/>
            </a:prstGeom>
            <a:noFill/>
            <a:ln w="28575">
              <a:solidFill>
                <a:schemeClr val="tx1"/>
              </a:solidFill>
              <a:round/>
              <a:headEnd w="lg" len="lg"/>
              <a:tailEnd type="triangle" w="lg" len="lg"/>
            </a:ln>
            <a:effectLst/>
          </p:spPr>
          <p:txBody>
            <a:bodyPr/>
            <a:lstStyle/>
            <a:p>
              <a:endParaRPr lang="en-US"/>
            </a:p>
          </p:txBody>
        </p:sp>
        <p:sp>
          <p:nvSpPr>
            <p:cNvPr id="23" name="Line 75"/>
            <p:cNvSpPr>
              <a:spLocks noChangeShapeType="1"/>
            </p:cNvSpPr>
            <p:nvPr/>
          </p:nvSpPr>
          <p:spPr bwMode="auto">
            <a:xfrm flipV="1">
              <a:off x="179513" y="4004170"/>
              <a:ext cx="650428" cy="793"/>
            </a:xfrm>
            <a:prstGeom prst="line">
              <a:avLst/>
            </a:prstGeom>
            <a:noFill/>
            <a:ln w="28575">
              <a:solidFill>
                <a:schemeClr val="tx1"/>
              </a:solidFill>
              <a:round/>
              <a:headEnd type="triangle" w="lg" len="lg"/>
              <a:tailEnd w="lg" len="lg"/>
            </a:ln>
            <a:effectLst/>
          </p:spPr>
          <p:txBody>
            <a:bodyPr/>
            <a:lstStyle/>
            <a:p>
              <a:endParaRPr lang="en-US"/>
            </a:p>
          </p:txBody>
        </p:sp>
        <p:sp>
          <p:nvSpPr>
            <p:cNvPr id="24" name="TextBox 23"/>
            <p:cNvSpPr txBox="1"/>
            <p:nvPr/>
          </p:nvSpPr>
          <p:spPr>
            <a:xfrm>
              <a:off x="314655" y="3738518"/>
              <a:ext cx="728953" cy="338554"/>
            </a:xfrm>
            <a:prstGeom prst="rect">
              <a:avLst/>
            </a:prstGeom>
            <a:noFill/>
          </p:spPr>
          <p:txBody>
            <a:bodyPr wrap="square" rtlCol="0">
              <a:spAutoFit/>
            </a:bodyPr>
            <a:lstStyle/>
            <a:p>
              <a:pPr algn="r"/>
              <a:r>
                <a:rPr lang="en-US" sz="1600" dirty="0"/>
                <a:t>True</a:t>
              </a:r>
            </a:p>
          </p:txBody>
        </p:sp>
        <p:sp>
          <p:nvSpPr>
            <p:cNvPr id="25" name="TextBox 24"/>
            <p:cNvSpPr txBox="1"/>
            <p:nvPr/>
          </p:nvSpPr>
          <p:spPr>
            <a:xfrm>
              <a:off x="2339752" y="3738518"/>
              <a:ext cx="758032" cy="338554"/>
            </a:xfrm>
            <a:prstGeom prst="rect">
              <a:avLst/>
            </a:prstGeom>
            <a:noFill/>
          </p:spPr>
          <p:txBody>
            <a:bodyPr wrap="square" rtlCol="0">
              <a:spAutoFit/>
            </a:bodyPr>
            <a:lstStyle/>
            <a:p>
              <a:pPr algn="r"/>
              <a:r>
                <a:rPr lang="en-US" sz="1600" dirty="0"/>
                <a:t>False</a:t>
              </a:r>
            </a:p>
          </p:txBody>
        </p:sp>
      </p:grpSp>
      <p:sp>
        <p:nvSpPr>
          <p:cNvPr id="26" name="Rectangle 25"/>
          <p:cNvSpPr/>
          <p:nvPr/>
        </p:nvSpPr>
        <p:spPr>
          <a:xfrm>
            <a:off x="3851920" y="3685470"/>
            <a:ext cx="5040560" cy="57626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Decision: </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is </a:t>
            </a:r>
            <a:r>
              <a:rPr lang="en-US" sz="1600" i="1" dirty="0">
                <a:solidFill>
                  <a:schemeClr val="tx1"/>
                </a:solidFill>
                <a:latin typeface="Tahoma" panose="020B0604030504040204" pitchFamily="34" charset="0"/>
                <a:ea typeface="Tahoma" panose="020B0604030504040204" pitchFamily="34" charset="0"/>
                <a:cs typeface="Tahoma" panose="020B0604030504040204" pitchFamily="34" charset="0"/>
              </a:rPr>
              <a:t>n1 </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greater than 3? If True (yes) follow the left arrow. If False (no) follow the right arrow</a:t>
            </a:r>
          </a:p>
        </p:txBody>
      </p:sp>
      <p:grpSp>
        <p:nvGrpSpPr>
          <p:cNvPr id="44" name="Group 43"/>
          <p:cNvGrpSpPr/>
          <p:nvPr/>
        </p:nvGrpSpPr>
        <p:grpSpPr>
          <a:xfrm>
            <a:off x="971600" y="4508724"/>
            <a:ext cx="1729234" cy="576460"/>
            <a:chOff x="971600" y="5013176"/>
            <a:chExt cx="1729234" cy="576262"/>
          </a:xfrm>
        </p:grpSpPr>
        <p:sp>
          <p:nvSpPr>
            <p:cNvPr id="29" name="Line 77"/>
            <p:cNvSpPr>
              <a:spLocks noChangeShapeType="1"/>
            </p:cNvSpPr>
            <p:nvPr/>
          </p:nvSpPr>
          <p:spPr bwMode="auto">
            <a:xfrm flipH="1">
              <a:off x="1476872" y="5230589"/>
              <a:ext cx="1223962" cy="0"/>
            </a:xfrm>
            <a:prstGeom prst="line">
              <a:avLst/>
            </a:prstGeom>
            <a:noFill/>
            <a:ln w="28575">
              <a:solidFill>
                <a:schemeClr val="tx1"/>
              </a:solidFill>
              <a:round/>
              <a:headEnd w="lg" len="lg"/>
              <a:tailEnd type="triangle" w="lg" len="lg"/>
            </a:ln>
            <a:effectLst/>
          </p:spPr>
          <p:txBody>
            <a:bodyPr/>
            <a:lstStyle/>
            <a:p>
              <a:endParaRPr lang="en-US"/>
            </a:p>
          </p:txBody>
        </p:sp>
        <p:sp>
          <p:nvSpPr>
            <p:cNvPr id="30" name="Line 78"/>
            <p:cNvSpPr>
              <a:spLocks noChangeShapeType="1"/>
            </p:cNvSpPr>
            <p:nvPr/>
          </p:nvSpPr>
          <p:spPr bwMode="auto">
            <a:xfrm>
              <a:off x="1547267" y="5445224"/>
              <a:ext cx="1152525" cy="0"/>
            </a:xfrm>
            <a:prstGeom prst="line">
              <a:avLst/>
            </a:prstGeom>
            <a:noFill/>
            <a:ln w="28575">
              <a:solidFill>
                <a:schemeClr val="tx1"/>
              </a:solidFill>
              <a:round/>
              <a:headEnd w="lg" len="lg"/>
              <a:tailEnd type="triangle" w="lg" len="lg"/>
            </a:ln>
            <a:effectLst/>
          </p:spPr>
          <p:txBody>
            <a:bodyPr/>
            <a:lstStyle/>
            <a:p>
              <a:endParaRPr lang="en-US"/>
            </a:p>
          </p:txBody>
        </p:sp>
        <p:sp>
          <p:nvSpPr>
            <p:cNvPr id="31" name="Line 79"/>
            <p:cNvSpPr>
              <a:spLocks noChangeShapeType="1"/>
            </p:cNvSpPr>
            <p:nvPr/>
          </p:nvSpPr>
          <p:spPr bwMode="auto">
            <a:xfrm>
              <a:off x="1118097" y="5085184"/>
              <a:ext cx="0" cy="503237"/>
            </a:xfrm>
            <a:prstGeom prst="line">
              <a:avLst/>
            </a:prstGeom>
            <a:noFill/>
            <a:ln w="28575">
              <a:solidFill>
                <a:schemeClr val="tx1"/>
              </a:solidFill>
              <a:round/>
              <a:headEnd w="lg" len="lg"/>
              <a:tailEnd type="triangle" w="lg" len="lg"/>
            </a:ln>
            <a:effectLst/>
          </p:spPr>
          <p:txBody>
            <a:bodyPr/>
            <a:lstStyle/>
            <a:p>
              <a:endParaRPr lang="en-US"/>
            </a:p>
          </p:txBody>
        </p:sp>
        <p:sp>
          <p:nvSpPr>
            <p:cNvPr id="32" name="Line 80"/>
            <p:cNvSpPr>
              <a:spLocks noChangeShapeType="1"/>
            </p:cNvSpPr>
            <p:nvPr/>
          </p:nvSpPr>
          <p:spPr bwMode="auto">
            <a:xfrm flipV="1">
              <a:off x="971600" y="5013176"/>
              <a:ext cx="0" cy="576262"/>
            </a:xfrm>
            <a:prstGeom prst="line">
              <a:avLst/>
            </a:prstGeom>
            <a:noFill/>
            <a:ln w="28575">
              <a:solidFill>
                <a:schemeClr val="tx1"/>
              </a:solidFill>
              <a:round/>
              <a:headEnd w="lg" len="lg"/>
              <a:tailEnd type="triangle" w="lg" len="lg"/>
            </a:ln>
            <a:effectLst/>
          </p:spPr>
          <p:txBody>
            <a:bodyPr/>
            <a:lstStyle/>
            <a:p>
              <a:endParaRPr lang="en-US"/>
            </a:p>
          </p:txBody>
        </p:sp>
      </p:grpSp>
      <p:sp>
        <p:nvSpPr>
          <p:cNvPr id="33" name="Rectangle 32"/>
          <p:cNvSpPr/>
          <p:nvPr/>
        </p:nvSpPr>
        <p:spPr>
          <a:xfrm>
            <a:off x="3851920" y="4570989"/>
            <a:ext cx="5040560" cy="4519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Connector arrows:</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connects between symbols</a:t>
            </a:r>
          </a:p>
        </p:txBody>
      </p:sp>
      <p:grpSp>
        <p:nvGrpSpPr>
          <p:cNvPr id="45" name="Group 44"/>
          <p:cNvGrpSpPr/>
          <p:nvPr/>
        </p:nvGrpSpPr>
        <p:grpSpPr>
          <a:xfrm>
            <a:off x="2985516" y="5228927"/>
            <a:ext cx="722388" cy="648345"/>
            <a:chOff x="2985516" y="5589240"/>
            <a:chExt cx="722388" cy="648345"/>
          </a:xfrm>
        </p:grpSpPr>
        <p:sp>
          <p:nvSpPr>
            <p:cNvPr id="34" name="AutoShape 81"/>
            <p:cNvSpPr>
              <a:spLocks noChangeArrowheads="1"/>
            </p:cNvSpPr>
            <p:nvPr/>
          </p:nvSpPr>
          <p:spPr bwMode="auto">
            <a:xfrm>
              <a:off x="2985516" y="5589885"/>
              <a:ext cx="360363" cy="287337"/>
            </a:xfrm>
            <a:prstGeom prst="flowChartConnector">
              <a:avLst/>
            </a:prstGeom>
            <a:solidFill>
              <a:srgbClr val="FFFF00"/>
            </a:solidFill>
            <a:ln w="28575">
              <a:solidFill>
                <a:schemeClr val="tx1"/>
              </a:solidFill>
              <a:round/>
              <a:headEnd/>
              <a:tailEnd/>
            </a:ln>
            <a:effectLst/>
          </p:spPr>
          <p:txBody>
            <a:bodyPr wrap="none" anchor="ctr"/>
            <a:lstStyle/>
            <a:p>
              <a:r>
                <a:rPr lang="en-US" sz="1400" dirty="0"/>
                <a:t>1</a:t>
              </a:r>
            </a:p>
          </p:txBody>
        </p:sp>
        <p:sp>
          <p:nvSpPr>
            <p:cNvPr id="35" name="Line 82"/>
            <p:cNvSpPr>
              <a:spLocks noChangeShapeType="1"/>
            </p:cNvSpPr>
            <p:nvPr/>
          </p:nvSpPr>
          <p:spPr bwMode="auto">
            <a:xfrm flipH="1">
              <a:off x="3203004" y="5877222"/>
              <a:ext cx="0" cy="360363"/>
            </a:xfrm>
            <a:prstGeom prst="line">
              <a:avLst/>
            </a:prstGeom>
            <a:noFill/>
            <a:ln w="28575">
              <a:solidFill>
                <a:schemeClr val="tx1"/>
              </a:solidFill>
              <a:round/>
              <a:headEnd w="lg" len="lg"/>
              <a:tailEnd type="triangle" w="lg" len="lg"/>
            </a:ln>
            <a:effectLst/>
          </p:spPr>
          <p:txBody>
            <a:bodyPr/>
            <a:lstStyle/>
            <a:p>
              <a:endParaRPr lang="en-US"/>
            </a:p>
          </p:txBody>
        </p:sp>
        <p:sp>
          <p:nvSpPr>
            <p:cNvPr id="36" name="Line 83"/>
            <p:cNvSpPr>
              <a:spLocks noChangeShapeType="1"/>
            </p:cNvSpPr>
            <p:nvPr/>
          </p:nvSpPr>
          <p:spPr bwMode="auto">
            <a:xfrm flipH="1">
              <a:off x="3492004" y="5589240"/>
              <a:ext cx="0" cy="360362"/>
            </a:xfrm>
            <a:prstGeom prst="line">
              <a:avLst/>
            </a:prstGeom>
            <a:noFill/>
            <a:ln w="28575">
              <a:solidFill>
                <a:schemeClr val="tx1"/>
              </a:solidFill>
              <a:round/>
              <a:headEnd w="lg" len="lg"/>
              <a:tailEnd type="triangle" w="lg" len="lg"/>
            </a:ln>
            <a:effectLst/>
          </p:spPr>
          <p:txBody>
            <a:bodyPr/>
            <a:lstStyle/>
            <a:p>
              <a:endParaRPr lang="en-US"/>
            </a:p>
          </p:txBody>
        </p:sp>
        <p:sp>
          <p:nvSpPr>
            <p:cNvPr id="37" name="AutoShape 84"/>
            <p:cNvSpPr>
              <a:spLocks noChangeArrowheads="1"/>
            </p:cNvSpPr>
            <p:nvPr/>
          </p:nvSpPr>
          <p:spPr bwMode="auto">
            <a:xfrm>
              <a:off x="3345954" y="5949602"/>
              <a:ext cx="361950" cy="287338"/>
            </a:xfrm>
            <a:prstGeom prst="flowChartConnector">
              <a:avLst/>
            </a:prstGeom>
            <a:solidFill>
              <a:srgbClr val="FFFF00"/>
            </a:solidFill>
            <a:ln w="28575">
              <a:solidFill>
                <a:schemeClr val="tx1"/>
              </a:solidFill>
              <a:round/>
              <a:headEnd/>
              <a:tailEnd/>
            </a:ln>
            <a:effectLst/>
          </p:spPr>
          <p:txBody>
            <a:bodyPr wrap="none" anchor="ctr"/>
            <a:lstStyle/>
            <a:p>
              <a:r>
                <a:rPr lang="en-US" sz="1600" dirty="0"/>
                <a:t>2</a:t>
              </a:r>
            </a:p>
          </p:txBody>
        </p:sp>
      </p:grpSp>
      <p:sp>
        <p:nvSpPr>
          <p:cNvPr id="38" name="Rectangle 37"/>
          <p:cNvSpPr/>
          <p:nvPr/>
        </p:nvSpPr>
        <p:spPr>
          <a:xfrm>
            <a:off x="3851920" y="5274363"/>
            <a:ext cx="5040560" cy="557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Connector points: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marking points to sub-flowcharts</a:t>
            </a:r>
          </a:p>
        </p:txBody>
      </p:sp>
      <p:sp>
        <p:nvSpPr>
          <p:cNvPr id="39" name="AutoShape 86"/>
          <p:cNvSpPr>
            <a:spLocks noChangeArrowheads="1"/>
          </p:cNvSpPr>
          <p:nvPr/>
        </p:nvSpPr>
        <p:spPr bwMode="auto">
          <a:xfrm>
            <a:off x="827683" y="6041818"/>
            <a:ext cx="2016125" cy="457432"/>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dirty="0">
                <a:solidFill>
                  <a:schemeClr val="tx1"/>
                </a:solidFill>
                <a:effectLst/>
                <a:latin typeface="Arial" charset="0"/>
                <a:cs typeface="Arial" charset="0"/>
              </a:rPr>
              <a:t>// my name</a:t>
            </a:r>
          </a:p>
        </p:txBody>
      </p:sp>
      <p:sp>
        <p:nvSpPr>
          <p:cNvPr id="40" name="Rectangle 39"/>
          <p:cNvSpPr/>
          <p:nvPr/>
        </p:nvSpPr>
        <p:spPr>
          <a:xfrm>
            <a:off x="3851920" y="6029626"/>
            <a:ext cx="5040560" cy="4818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Comment: </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the compiler discards comments. Here </a:t>
            </a:r>
            <a:r>
              <a:rPr lang="en-US" sz="1600" i="1" dirty="0">
                <a:solidFill>
                  <a:schemeClr val="tx1"/>
                </a:solidFill>
                <a:latin typeface="Tahoma" panose="020B0604030504040204" pitchFamily="34" charset="0"/>
                <a:ea typeface="Tahoma" panose="020B0604030504040204" pitchFamily="34" charset="0"/>
                <a:cs typeface="Tahoma" panose="020B0604030504040204" pitchFamily="34" charset="0"/>
              </a:rPr>
              <a:t>my name </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is written as a comment</a:t>
            </a:r>
          </a:p>
        </p:txBody>
      </p:sp>
      <p:sp>
        <p:nvSpPr>
          <p:cNvPr id="46"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4.3 Solution Design </a:t>
            </a:r>
            <a:r>
              <a:rPr lang="en-US" sz="4000" b="0" dirty="0">
                <a:solidFill>
                  <a:schemeClr val="accent2"/>
                </a:solidFill>
                <a:latin typeface="Tahoma" charset="0"/>
                <a:cs typeface="Arial" charset="0"/>
              </a:rPr>
              <a:t>– Flowchart</a:t>
            </a:r>
          </a:p>
        </p:txBody>
      </p:sp>
    </p:spTree>
    <p:extLst>
      <p:ext uri="{BB962C8B-B14F-4D97-AF65-F5344CB8AC3E}">
        <p14:creationId xmlns:p14="http://schemas.microsoft.com/office/powerpoint/2010/main" val="315435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500"/>
                                        <p:tgtEl>
                                          <p:spTgt spid="4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arn(inVertical)">
                                      <p:cBhvr>
                                        <p:cTn id="15" dur="500"/>
                                        <p:tgtEl>
                                          <p:spTgt spid="4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barn(inVertical)">
                                      <p:cBhvr>
                                        <p:cTn id="39" dur="500"/>
                                        <p:tgtEl>
                                          <p:spTgt spid="4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left)">
                                      <p:cBhvr>
                                        <p:cTn id="63" dur="500"/>
                                        <p:tgtEl>
                                          <p:spTgt spid="3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left)">
                                      <p:cBhvr>
                                        <p:cTn id="6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P spid="18" grpId="0" animBg="1"/>
      <p:bldP spid="19" grpId="0" animBg="1"/>
      <p:bldP spid="26" grpId="0" animBg="1"/>
      <p:bldP spid="33" grpId="0" animBg="1"/>
      <p:bldP spid="38" grpId="0" animBg="1"/>
      <p:bldP spid="39" grpId="0" animBg="1"/>
      <p:bldP spid="40"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93838"/>
            <a:ext cx="4502930" cy="6264162"/>
          </a:xfrm>
        </p:spPr>
        <p:txBody>
          <a:bodyPr>
            <a:noAutofit/>
          </a:bodyPr>
          <a:lstStyle/>
          <a:p>
            <a:pPr marL="0" indent="0">
              <a:buNone/>
            </a:pPr>
            <a:r>
              <a:rPr lang="en-US" sz="1600" dirty="0">
                <a:solidFill>
                  <a:srgbClr val="941EDF"/>
                </a:solidFill>
                <a:latin typeface="Courier New"/>
                <a:ea typeface="Calibri"/>
              </a:rPr>
              <a:t>import</a:t>
            </a:r>
            <a:r>
              <a:rPr lang="en-US" sz="1600" dirty="0">
                <a:solidFill>
                  <a:srgbClr val="000000"/>
                </a:solidFill>
                <a:latin typeface="Courier New"/>
                <a:ea typeface="Calibri"/>
              </a:rPr>
              <a:t> </a:t>
            </a:r>
            <a:r>
              <a:rPr lang="en-US" sz="1600" dirty="0" err="1">
                <a:solidFill>
                  <a:srgbClr val="000000"/>
                </a:solidFill>
                <a:latin typeface="Courier New"/>
                <a:ea typeface="Calibri"/>
              </a:rPr>
              <a:t>java.util.Scanner</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941EDF"/>
                </a:solidFill>
                <a:latin typeface="Courier New"/>
                <a:ea typeface="Calibri"/>
              </a:rPr>
              <a:t>public</a:t>
            </a:r>
            <a:r>
              <a:rPr lang="en-US" sz="1600" dirty="0">
                <a:solidFill>
                  <a:srgbClr val="000000"/>
                </a:solidFill>
                <a:latin typeface="Courier New"/>
                <a:ea typeface="Calibri"/>
              </a:rPr>
              <a:t> </a:t>
            </a:r>
            <a:r>
              <a:rPr lang="en-US" sz="1600" dirty="0">
                <a:solidFill>
                  <a:srgbClr val="941EDF"/>
                </a:solidFill>
                <a:latin typeface="Courier New"/>
                <a:ea typeface="Calibri"/>
              </a:rPr>
              <a:t>class</a:t>
            </a:r>
            <a:r>
              <a:rPr lang="en-US" sz="1600" dirty="0">
                <a:solidFill>
                  <a:srgbClr val="000000"/>
                </a:solidFill>
                <a:latin typeface="Courier New"/>
                <a:ea typeface="Calibri"/>
              </a:rPr>
              <a:t> Classify {</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a:solidFill>
                  <a:srgbClr val="941EDF"/>
                </a:solidFill>
                <a:latin typeface="Courier New"/>
                <a:ea typeface="Calibri"/>
              </a:rPr>
              <a:t>public</a:t>
            </a:r>
            <a:r>
              <a:rPr lang="en-US" sz="1600" dirty="0">
                <a:solidFill>
                  <a:srgbClr val="000000"/>
                </a:solidFill>
                <a:latin typeface="Courier New"/>
                <a:ea typeface="Calibri"/>
              </a:rPr>
              <a:t> </a:t>
            </a:r>
            <a:r>
              <a:rPr lang="en-US" sz="1600" dirty="0">
                <a:solidFill>
                  <a:srgbClr val="941EDF"/>
                </a:solidFill>
                <a:latin typeface="Courier New"/>
                <a:ea typeface="Calibri"/>
              </a:rPr>
              <a:t>static</a:t>
            </a:r>
            <a:r>
              <a:rPr lang="en-US" sz="1600" dirty="0">
                <a:solidFill>
                  <a:srgbClr val="000000"/>
                </a:solidFill>
                <a:latin typeface="Courier New"/>
                <a:ea typeface="Calibri"/>
              </a:rPr>
              <a:t> </a:t>
            </a:r>
            <a:r>
              <a:rPr lang="en-US" sz="1600" dirty="0">
                <a:solidFill>
                  <a:srgbClr val="941EDF"/>
                </a:solidFill>
                <a:latin typeface="Courier New"/>
                <a:ea typeface="Calibri"/>
              </a:rPr>
              <a:t>void</a:t>
            </a:r>
            <a:r>
              <a:rPr lang="en-US" sz="1600" dirty="0">
                <a:solidFill>
                  <a:srgbClr val="000000"/>
                </a:solidFill>
                <a:latin typeface="Courier New"/>
                <a:ea typeface="Calibri"/>
              </a:rPr>
              <a:t> main(String </a:t>
            </a:r>
            <a:r>
              <a:rPr lang="en-US" sz="1600" dirty="0" err="1">
                <a:solidFill>
                  <a:srgbClr val="000000"/>
                </a:solidFill>
                <a:latin typeface="Courier New"/>
                <a:ea typeface="Calibri"/>
              </a:rPr>
              <a:t>args</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Scanner read=</a:t>
            </a:r>
            <a:r>
              <a:rPr lang="en-US" sz="1600" dirty="0">
                <a:solidFill>
                  <a:srgbClr val="941EDF"/>
                </a:solidFill>
                <a:latin typeface="Courier New"/>
                <a:ea typeface="Calibri"/>
              </a:rPr>
              <a:t>new</a:t>
            </a:r>
            <a:r>
              <a:rPr lang="en-US" sz="1600" dirty="0">
                <a:solidFill>
                  <a:srgbClr val="000000"/>
                </a:solidFill>
                <a:latin typeface="Courier New"/>
                <a:ea typeface="Calibri"/>
              </a:rPr>
              <a:t> Scanner(</a:t>
            </a:r>
            <a:r>
              <a:rPr lang="en-US" sz="1600" dirty="0" err="1">
                <a:solidFill>
                  <a:srgbClr val="000000"/>
                </a:solidFill>
                <a:latin typeface="Courier New"/>
                <a:ea typeface="Calibri"/>
              </a:rPr>
              <a:t>System.in</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String </a:t>
            </a:r>
            <a:r>
              <a:rPr lang="en-US" sz="1600" dirty="0" err="1">
                <a:solidFill>
                  <a:srgbClr val="000000"/>
                </a:solidFill>
                <a:latin typeface="Courier New"/>
                <a:ea typeface="Calibri"/>
              </a:rPr>
              <a:t>str</a:t>
            </a:r>
            <a:r>
              <a:rPr lang="en-US" sz="1600" dirty="0">
                <a:solidFill>
                  <a:srgbClr val="000000"/>
                </a:solidFill>
                <a:latin typeface="Courier New"/>
                <a:ea typeface="Calibri"/>
              </a:rPr>
              <a:t>; </a:t>
            </a:r>
            <a:r>
              <a:rPr lang="en-US" sz="1600" dirty="0">
                <a:solidFill>
                  <a:srgbClr val="FA6400"/>
                </a:solidFill>
                <a:latin typeface="Courier New"/>
                <a:ea typeface="Calibri"/>
              </a:rPr>
              <a:t>//to store user input string</a:t>
            </a:r>
            <a:br>
              <a:rPr lang="en-US" sz="1600" dirty="0">
                <a:solidFill>
                  <a:srgbClr val="FA6400"/>
                </a:solidFill>
                <a:latin typeface="Courier New"/>
                <a:ea typeface="Calibri"/>
              </a:rPr>
            </a:br>
            <a:r>
              <a:rPr lang="en-US" sz="1600" dirty="0">
                <a:solidFill>
                  <a:srgbClr val="941EDF"/>
                </a:solidFill>
                <a:latin typeface="Courier New"/>
                <a:ea typeface="Calibri"/>
              </a:rPr>
              <a:t>char</a:t>
            </a:r>
            <a:r>
              <a:rPr lang="en-US" sz="1600" dirty="0">
                <a:solidFill>
                  <a:srgbClr val="000000"/>
                </a:solidFill>
                <a:latin typeface="Courier New"/>
                <a:ea typeface="Calibri"/>
              </a:rPr>
              <a:t> </a:t>
            </a:r>
            <a:r>
              <a:rPr lang="en-US" sz="1600" dirty="0" err="1">
                <a:solidFill>
                  <a:srgbClr val="000000"/>
                </a:solidFill>
                <a:latin typeface="Courier New"/>
                <a:ea typeface="Calibri"/>
              </a:rPr>
              <a:t>ch</a:t>
            </a:r>
            <a:r>
              <a:rPr lang="en-US" sz="1600" dirty="0">
                <a:solidFill>
                  <a:srgbClr val="000000"/>
                </a:solidFill>
                <a:latin typeface="Courier New"/>
                <a:ea typeface="Calibri"/>
              </a:rPr>
              <a:t>; </a:t>
            </a:r>
            <a:r>
              <a:rPr lang="en-US" sz="1600" dirty="0">
                <a:solidFill>
                  <a:srgbClr val="FA6400"/>
                </a:solidFill>
                <a:latin typeface="Courier New"/>
                <a:ea typeface="Calibri"/>
              </a:rPr>
              <a:t>//to store user input choice </a:t>
            </a:r>
            <a:br>
              <a:rPr lang="en-US" sz="1600" dirty="0">
                <a:solidFill>
                  <a:srgbClr val="FA6400"/>
                </a:solidFill>
                <a:latin typeface="Courier New"/>
                <a:ea typeface="Calibri"/>
              </a:rPr>
            </a:br>
            <a:r>
              <a:rPr lang="en-US" sz="1600" dirty="0" err="1">
                <a:solidFill>
                  <a:srgbClr val="941EDF"/>
                </a:solidFill>
                <a:latin typeface="Courier New"/>
                <a:ea typeface="Calibri"/>
              </a:rPr>
              <a:t>int</a:t>
            </a:r>
            <a:r>
              <a:rPr lang="en-US" sz="1600" dirty="0">
                <a:solidFill>
                  <a:srgbClr val="000000"/>
                </a:solidFill>
                <a:latin typeface="Courier New"/>
                <a:ea typeface="Calibri"/>
              </a:rPr>
              <a:t> counter=0; </a:t>
            </a:r>
            <a:r>
              <a:rPr lang="en-US" sz="1600" dirty="0">
                <a:solidFill>
                  <a:srgbClr val="FA6400"/>
                </a:solidFill>
                <a:latin typeface="Courier New"/>
                <a:ea typeface="Calibri"/>
              </a:rPr>
              <a:t>//initialize counter by 0</a:t>
            </a:r>
          </a:p>
          <a:p>
            <a:pPr marL="0" indent="0">
              <a:buNone/>
            </a:pPr>
            <a:r>
              <a:rPr lang="en-US" sz="1200" dirty="0">
                <a:solidFill>
                  <a:srgbClr val="FA6400"/>
                </a:solidFill>
                <a:latin typeface="Courier New"/>
                <a:ea typeface="Calibri"/>
              </a:rPr>
              <a:t>//</a:t>
            </a:r>
            <a:r>
              <a:rPr lang="en-US" sz="1600" dirty="0">
                <a:solidFill>
                  <a:srgbClr val="FA6400"/>
                </a:solidFill>
                <a:latin typeface="Courier New"/>
                <a:ea typeface="Calibri"/>
              </a:rPr>
              <a:t>read </a:t>
            </a:r>
            <a:r>
              <a:rPr lang="en-US" sz="1600" dirty="0" err="1">
                <a:solidFill>
                  <a:srgbClr val="FA6400"/>
                </a:solidFill>
                <a:latin typeface="Courier New"/>
                <a:ea typeface="Calibri"/>
              </a:rPr>
              <a:t>str</a:t>
            </a:r>
            <a:r>
              <a:rPr lang="en-US" sz="1600" dirty="0">
                <a:solidFill>
                  <a:srgbClr val="FA6400"/>
                </a:solidFill>
                <a:latin typeface="Courier New"/>
                <a:ea typeface="Calibri"/>
              </a:rPr>
              <a:t> </a:t>
            </a:r>
            <a:r>
              <a:rPr lang="en-US" sz="1600" dirty="0">
                <a:solidFill>
                  <a:srgbClr val="000000"/>
                </a:solidFill>
                <a:latin typeface="Courier New"/>
                <a:ea typeface="Calibri"/>
              </a:rPr>
              <a:t>      </a:t>
            </a:r>
            <a:r>
              <a:rPr lang="en-US" sz="1600" dirty="0" err="1">
                <a:solidFill>
                  <a:srgbClr val="000000"/>
                </a:solidFill>
                <a:latin typeface="Courier New"/>
                <a:ea typeface="Calibri"/>
              </a:rPr>
              <a:t>System.out.println</a:t>
            </a:r>
            <a:r>
              <a:rPr lang="en-US" sz="1600" dirty="0">
                <a:solidFill>
                  <a:srgbClr val="000000"/>
                </a:solidFill>
                <a:latin typeface="Courier New"/>
                <a:ea typeface="Calibri"/>
              </a:rPr>
              <a:t>(</a:t>
            </a:r>
            <a:r>
              <a:rPr lang="en-US" sz="1600" dirty="0">
                <a:solidFill>
                  <a:srgbClr val="00CB00"/>
                </a:solidFill>
                <a:latin typeface="Courier New"/>
                <a:ea typeface="Calibri"/>
              </a:rPr>
              <a:t>"Enter your string"</a:t>
            </a:r>
            <a:r>
              <a:rPr lang="en-US" sz="1600" dirty="0">
                <a:solidFill>
                  <a:srgbClr val="000000"/>
                </a:solidFill>
                <a:latin typeface="Courier New"/>
                <a:ea typeface="Calibri"/>
              </a:rPr>
              <a:t>);      </a:t>
            </a:r>
          </a:p>
          <a:p>
            <a:pPr marL="0" indent="0">
              <a:buNone/>
            </a:pPr>
            <a:r>
              <a:rPr lang="en-US" sz="1600" dirty="0">
                <a:solidFill>
                  <a:srgbClr val="000000"/>
                </a:solidFill>
                <a:latin typeface="Courier New"/>
                <a:ea typeface="Calibri"/>
              </a:rPr>
              <a:t> </a:t>
            </a:r>
            <a:r>
              <a:rPr lang="en-US" sz="1600" dirty="0" err="1">
                <a:solidFill>
                  <a:srgbClr val="000000"/>
                </a:solidFill>
                <a:latin typeface="Courier New"/>
                <a:ea typeface="Calibri"/>
              </a:rPr>
              <a:t>str</a:t>
            </a:r>
            <a:r>
              <a:rPr lang="en-US" sz="1600" dirty="0">
                <a:solidFill>
                  <a:srgbClr val="000000"/>
                </a:solidFill>
                <a:latin typeface="Courier New"/>
                <a:ea typeface="Calibri"/>
              </a:rPr>
              <a:t>=</a:t>
            </a:r>
            <a:r>
              <a:rPr lang="en-US" sz="1600" dirty="0" err="1">
                <a:solidFill>
                  <a:srgbClr val="000000"/>
                </a:solidFill>
                <a:latin typeface="Courier New"/>
                <a:ea typeface="Calibri"/>
              </a:rPr>
              <a:t>read.next</a:t>
            </a:r>
            <a:r>
              <a:rPr lang="en-US" sz="1600" dirty="0">
                <a:solidFill>
                  <a:srgbClr val="000000"/>
                </a:solidFill>
                <a:latin typeface="Courier New"/>
                <a:ea typeface="Calibri"/>
              </a:rPr>
              <a:t>();</a:t>
            </a:r>
            <a:r>
              <a:rPr lang="en-US" sz="1600" dirty="0">
                <a:solidFill>
                  <a:srgbClr val="FA6400"/>
                </a:solidFill>
                <a:latin typeface="Courier New"/>
                <a:ea typeface="Calibri"/>
              </a:rPr>
              <a:t>// read </a:t>
            </a:r>
            <a:r>
              <a:rPr lang="en-US" sz="1600" dirty="0" err="1">
                <a:solidFill>
                  <a:srgbClr val="FA6400"/>
                </a:solidFill>
                <a:latin typeface="Courier New"/>
                <a:ea typeface="Calibri"/>
              </a:rPr>
              <a:t>str</a:t>
            </a:r>
            <a:r>
              <a:rPr lang="en-US" sz="1600" dirty="0">
                <a:solidFill>
                  <a:srgbClr val="FA6400"/>
                </a:solidFill>
                <a:latin typeface="Courier New"/>
                <a:ea typeface="Calibri"/>
              </a:rPr>
              <a:t> from user</a:t>
            </a:r>
            <a:r>
              <a:rPr lang="en-US" sz="1600" dirty="0">
                <a:solidFill>
                  <a:srgbClr val="000000"/>
                </a:solidFill>
                <a:latin typeface="Courier New"/>
                <a:ea typeface="Calibri"/>
              </a:rPr>
              <a:t>  </a:t>
            </a:r>
          </a:p>
          <a:p>
            <a:pPr marL="0" indent="0">
              <a:buNone/>
            </a:pPr>
            <a:r>
              <a:rPr lang="en-US" sz="1600" dirty="0">
                <a:solidFill>
                  <a:srgbClr val="941EDF"/>
                </a:solidFill>
                <a:latin typeface="Courier New"/>
                <a:ea typeface="Calibri"/>
              </a:rPr>
              <a:t>while</a:t>
            </a:r>
            <a:r>
              <a:rPr lang="en-US" sz="1600" dirty="0">
                <a:solidFill>
                  <a:srgbClr val="000000"/>
                </a:solidFill>
                <a:latin typeface="Courier New"/>
                <a:ea typeface="Calibri"/>
              </a:rPr>
              <a:t>(counter&lt;4){</a:t>
            </a:r>
            <a:r>
              <a:rPr lang="en-US" sz="1600" dirty="0">
                <a:solidFill>
                  <a:srgbClr val="FA6400"/>
                </a:solidFill>
                <a:latin typeface="Courier New"/>
                <a:ea typeface="Calibri"/>
              </a:rPr>
              <a:t>// this loop will continue until this condition goes false which garneted by updating the counter in the right direction</a:t>
            </a:r>
            <a:br>
              <a:rPr lang="en-US" sz="1600" dirty="0">
                <a:solidFill>
                  <a:srgbClr val="FA6400"/>
                </a:solidFill>
                <a:latin typeface="Courier New"/>
                <a:ea typeface="Calibri"/>
              </a:rPr>
            </a:br>
            <a:br>
              <a:rPr lang="en-US" sz="1600" dirty="0">
                <a:solidFill>
                  <a:srgbClr val="000000"/>
                </a:solidFill>
                <a:latin typeface="Courier New"/>
                <a:ea typeface="Calibri"/>
              </a:rPr>
            </a:br>
            <a:r>
              <a:rPr lang="en-US" sz="1600" dirty="0">
                <a:solidFill>
                  <a:srgbClr val="000000"/>
                </a:solidFill>
                <a:latin typeface="Courier New"/>
                <a:ea typeface="Calibri"/>
              </a:rPr>
              <a:t>            </a:t>
            </a:r>
            <a:br>
              <a:rPr lang="en-US" sz="1600" dirty="0">
                <a:solidFill>
                  <a:srgbClr val="000000"/>
                </a:solidFill>
                <a:latin typeface="Courier New"/>
                <a:ea typeface="Calibri"/>
              </a:rPr>
            </a:br>
            <a:r>
              <a:rPr lang="en-US" sz="1600" dirty="0">
                <a:solidFill>
                  <a:srgbClr val="000000"/>
                </a:solidFill>
                <a:latin typeface="Courier New"/>
                <a:ea typeface="Calibri"/>
              </a:rPr>
              <a:t> </a:t>
            </a:r>
            <a:br>
              <a:rPr lang="en-US" sz="1400" dirty="0">
                <a:solidFill>
                  <a:srgbClr val="000000"/>
                </a:solidFill>
                <a:latin typeface="Courier New"/>
                <a:ea typeface="Calibri"/>
              </a:rPr>
            </a:br>
            <a:endParaRPr lang="en-US" sz="1400" dirty="0"/>
          </a:p>
        </p:txBody>
      </p:sp>
      <p:sp>
        <p:nvSpPr>
          <p:cNvPr id="4" name="Content Placeholder 2"/>
          <p:cNvSpPr txBox="1">
            <a:spLocks/>
          </p:cNvSpPr>
          <p:nvPr/>
        </p:nvSpPr>
        <p:spPr>
          <a:xfrm>
            <a:off x="4931780" y="593838"/>
            <a:ext cx="4212219"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endParaRPr lang="en-US" dirty="0"/>
          </a:p>
        </p:txBody>
      </p:sp>
      <p:sp>
        <p:nvSpPr>
          <p:cNvPr id="5" name="Content Placeholder 2"/>
          <p:cNvSpPr txBox="1">
            <a:spLocks/>
          </p:cNvSpPr>
          <p:nvPr/>
        </p:nvSpPr>
        <p:spPr>
          <a:xfrm>
            <a:off x="4655330" y="614274"/>
            <a:ext cx="4502930"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 typeface="Wingdings" pitchFamily="2" charset="2"/>
              <a:buNone/>
            </a:pPr>
            <a:endParaRPr lang="en-US" dirty="0"/>
          </a:p>
        </p:txBody>
      </p:sp>
      <p:sp>
        <p:nvSpPr>
          <p:cNvPr id="6" name="TextBox 5"/>
          <p:cNvSpPr txBox="1"/>
          <p:nvPr/>
        </p:nvSpPr>
        <p:spPr>
          <a:xfrm>
            <a:off x="6944079" y="3018675"/>
            <a:ext cx="184666" cy="369332"/>
          </a:xfrm>
          <a:prstGeom prst="rect">
            <a:avLst/>
          </a:prstGeom>
          <a:noFill/>
        </p:spPr>
        <p:txBody>
          <a:bodyPr wrap="none" rtlCol="0">
            <a:spAutoFit/>
          </a:bodyPr>
          <a:lstStyle/>
          <a:p>
            <a:endParaRPr lang="en-US" dirty="0"/>
          </a:p>
        </p:txBody>
      </p:sp>
      <p:sp>
        <p:nvSpPr>
          <p:cNvPr id="7" name="Content Placeholder 2"/>
          <p:cNvSpPr txBox="1">
            <a:spLocks/>
          </p:cNvSpPr>
          <p:nvPr/>
        </p:nvSpPr>
        <p:spPr>
          <a:xfrm>
            <a:off x="4605847" y="634710"/>
            <a:ext cx="4502930" cy="6264162"/>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400" dirty="0">
                <a:solidFill>
                  <a:srgbClr val="000000"/>
                </a:solidFill>
                <a:latin typeface="Courier New"/>
                <a:ea typeface="Calibri"/>
              </a:rPr>
              <a:t> </a:t>
            </a:r>
            <a:endParaRPr lang="en-US" sz="1400" dirty="0"/>
          </a:p>
        </p:txBody>
      </p:sp>
      <p:sp>
        <p:nvSpPr>
          <p:cNvPr id="8" name="Rectangle 7"/>
          <p:cNvSpPr/>
          <p:nvPr/>
        </p:nvSpPr>
        <p:spPr>
          <a:xfrm>
            <a:off x="4306529" y="618018"/>
            <a:ext cx="4768401" cy="5632311"/>
          </a:xfrm>
          <a:prstGeom prst="rect">
            <a:avLst/>
          </a:prstGeom>
        </p:spPr>
        <p:txBody>
          <a:bodyPr wrap="square">
            <a:spAutoFit/>
          </a:bodyPr>
          <a:lstStyle/>
          <a:p>
            <a:r>
              <a:rPr lang="en-US" dirty="0" err="1">
                <a:solidFill>
                  <a:srgbClr val="000000"/>
                </a:solidFill>
                <a:latin typeface="Courier New"/>
                <a:ea typeface="Calibri"/>
              </a:rPr>
              <a:t>System.out.println</a:t>
            </a:r>
            <a:r>
              <a:rPr lang="en-US" dirty="0">
                <a:solidFill>
                  <a:srgbClr val="000000"/>
                </a:solidFill>
                <a:latin typeface="Courier New"/>
                <a:ea typeface="Calibri"/>
              </a:rPr>
              <a:t>(</a:t>
            </a:r>
            <a:r>
              <a:rPr lang="en-US" dirty="0">
                <a:solidFill>
                  <a:srgbClr val="00CB00"/>
                </a:solidFill>
                <a:latin typeface="Courier New"/>
                <a:ea typeface="Calibri"/>
              </a:rPr>
              <a:t>"Enter your choice: \n L to show the letters in string,\n D to print digits in string, and\n O to print the other characters"</a:t>
            </a:r>
            <a:r>
              <a:rPr lang="en-US" dirty="0">
                <a:solidFill>
                  <a:srgbClr val="000000"/>
                </a:solidFill>
                <a:latin typeface="Courier New"/>
                <a:ea typeface="Calibri"/>
              </a:rPr>
              <a:t>); </a:t>
            </a:r>
            <a:r>
              <a:rPr lang="en-US" dirty="0" err="1">
                <a:solidFill>
                  <a:srgbClr val="000000"/>
                </a:solidFill>
                <a:latin typeface="Courier New"/>
                <a:ea typeface="Calibri"/>
              </a:rPr>
              <a:t>ch</a:t>
            </a:r>
            <a:r>
              <a:rPr lang="en-US" dirty="0">
                <a:solidFill>
                  <a:srgbClr val="000000"/>
                </a:solidFill>
                <a:latin typeface="Courier New"/>
                <a:ea typeface="Calibri"/>
              </a:rPr>
              <a:t>=</a:t>
            </a:r>
            <a:r>
              <a:rPr lang="en-US" dirty="0" err="1">
                <a:solidFill>
                  <a:srgbClr val="000000"/>
                </a:solidFill>
                <a:latin typeface="Courier New"/>
                <a:ea typeface="Calibri"/>
              </a:rPr>
              <a:t>read.next</a:t>
            </a:r>
            <a:r>
              <a:rPr lang="en-US" dirty="0">
                <a:solidFill>
                  <a:srgbClr val="000000"/>
                </a:solidFill>
                <a:latin typeface="Courier New"/>
                <a:ea typeface="Calibri"/>
              </a:rPr>
              <a:t>().</a:t>
            </a:r>
            <a:r>
              <a:rPr lang="en-US" dirty="0" err="1">
                <a:solidFill>
                  <a:srgbClr val="000000"/>
                </a:solidFill>
                <a:latin typeface="Courier New"/>
                <a:ea typeface="Calibri"/>
              </a:rPr>
              <a:t>charAt</a:t>
            </a:r>
            <a:r>
              <a:rPr lang="en-US" dirty="0">
                <a:solidFill>
                  <a:srgbClr val="000000"/>
                </a:solidFill>
                <a:latin typeface="Courier New"/>
                <a:ea typeface="Calibri"/>
              </a:rPr>
              <a:t>(0);</a:t>
            </a:r>
            <a:endParaRPr lang="en-US" dirty="0">
              <a:solidFill>
                <a:srgbClr val="941EDF"/>
              </a:solidFill>
              <a:latin typeface="Courier New"/>
              <a:ea typeface="Calibri"/>
            </a:endParaRPr>
          </a:p>
          <a:p>
            <a:r>
              <a:rPr lang="en-US" dirty="0">
                <a:solidFill>
                  <a:srgbClr val="941EDF"/>
                </a:solidFill>
                <a:latin typeface="Courier New"/>
                <a:ea typeface="Calibri"/>
              </a:rPr>
              <a:t>switch</a:t>
            </a:r>
            <a:r>
              <a:rPr lang="en-US" dirty="0">
                <a:solidFill>
                  <a:srgbClr val="000000"/>
                </a:solidFill>
                <a:latin typeface="Courier New"/>
                <a:ea typeface="Calibri"/>
              </a:rPr>
              <a:t>(</a:t>
            </a:r>
            <a:r>
              <a:rPr lang="en-US" dirty="0" err="1">
                <a:solidFill>
                  <a:srgbClr val="000000"/>
                </a:solidFill>
                <a:latin typeface="Courier New"/>
                <a:ea typeface="Calibri"/>
              </a:rPr>
              <a:t>ch</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case</a:t>
            </a:r>
            <a:r>
              <a:rPr lang="en-US" dirty="0">
                <a:solidFill>
                  <a:srgbClr val="000000"/>
                </a:solidFill>
                <a:latin typeface="Courier New"/>
                <a:ea typeface="Calibri"/>
              </a:rPr>
              <a:t> </a:t>
            </a:r>
            <a:r>
              <a:rPr lang="en-US" dirty="0">
                <a:solidFill>
                  <a:srgbClr val="00CB00"/>
                </a:solidFill>
                <a:latin typeface="Courier New"/>
                <a:ea typeface="Calibri"/>
              </a:rPr>
              <a:t>'L'</a:t>
            </a:r>
            <a:r>
              <a:rPr lang="en-US" dirty="0">
                <a:solidFill>
                  <a:srgbClr val="000000"/>
                </a:solidFill>
                <a:latin typeface="Courier New"/>
                <a:ea typeface="Calibri"/>
              </a:rPr>
              <a:t>:</a:t>
            </a:r>
            <a:r>
              <a:rPr lang="en-US" dirty="0">
                <a:solidFill>
                  <a:srgbClr val="FA6400"/>
                </a:solidFill>
                <a:latin typeface="Courier New"/>
                <a:ea typeface="Calibri"/>
              </a:rPr>
              <a:t>// case letters either the user enter L ||l it works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case</a:t>
            </a:r>
            <a:r>
              <a:rPr lang="en-US" dirty="0">
                <a:solidFill>
                  <a:srgbClr val="000000"/>
                </a:solidFill>
                <a:latin typeface="Courier New"/>
                <a:ea typeface="Calibri"/>
              </a:rPr>
              <a:t> </a:t>
            </a:r>
            <a:r>
              <a:rPr lang="en-US" dirty="0">
                <a:solidFill>
                  <a:srgbClr val="00CB00"/>
                </a:solidFill>
                <a:latin typeface="Courier New"/>
                <a:ea typeface="Calibri"/>
              </a:rPr>
              <a:t>'l'</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for</a:t>
            </a:r>
            <a:r>
              <a:rPr lang="en-US" dirty="0">
                <a:solidFill>
                  <a:srgbClr val="000000"/>
                </a:solidFill>
                <a:latin typeface="Courier New"/>
                <a:ea typeface="Calibri"/>
              </a:rPr>
              <a:t>(</a:t>
            </a:r>
            <a:r>
              <a:rPr lang="en-US" dirty="0" err="1">
                <a:solidFill>
                  <a:srgbClr val="941EDF"/>
                </a:solidFill>
                <a:latin typeface="Courier New"/>
                <a:ea typeface="Calibri"/>
              </a:rPr>
              <a:t>int</a:t>
            </a:r>
            <a:r>
              <a:rPr lang="en-US" dirty="0">
                <a:solidFill>
                  <a:srgbClr val="000000"/>
                </a:solidFill>
                <a:latin typeface="Courier New"/>
                <a:ea typeface="Calibri"/>
              </a:rPr>
              <a:t> </a:t>
            </a:r>
            <a:r>
              <a:rPr lang="en-US" dirty="0" err="1">
                <a:solidFill>
                  <a:srgbClr val="000000"/>
                </a:solidFill>
                <a:latin typeface="Courier New"/>
                <a:ea typeface="Calibri"/>
              </a:rPr>
              <a:t>i</a:t>
            </a:r>
            <a:r>
              <a:rPr lang="en-US" dirty="0">
                <a:solidFill>
                  <a:srgbClr val="000000"/>
                </a:solidFill>
                <a:latin typeface="Courier New"/>
                <a:ea typeface="Calibri"/>
              </a:rPr>
              <a:t>=0;i&lt;</a:t>
            </a:r>
            <a:r>
              <a:rPr lang="en-US" dirty="0" err="1">
                <a:solidFill>
                  <a:srgbClr val="000000"/>
                </a:solidFill>
                <a:latin typeface="Courier New"/>
                <a:ea typeface="Calibri"/>
              </a:rPr>
              <a:t>str.length</a:t>
            </a:r>
            <a:r>
              <a:rPr lang="en-US" dirty="0">
                <a:solidFill>
                  <a:srgbClr val="000000"/>
                </a:solidFill>
                <a:latin typeface="Courier New"/>
                <a:ea typeface="Calibri"/>
              </a:rPr>
              <a:t>();</a:t>
            </a:r>
            <a:r>
              <a:rPr lang="en-US" dirty="0" err="1">
                <a:solidFill>
                  <a:srgbClr val="000000"/>
                </a:solidFill>
                <a:latin typeface="Courier New"/>
                <a:ea typeface="Calibri"/>
              </a:rPr>
              <a:t>i</a:t>
            </a:r>
            <a:r>
              <a:rPr lang="en-US" dirty="0">
                <a:solidFill>
                  <a:srgbClr val="000000"/>
                </a:solidFill>
                <a:latin typeface="Courier New"/>
                <a:ea typeface="Calibri"/>
              </a:rPr>
              <a:t>++)</a:t>
            </a:r>
            <a:r>
              <a:rPr lang="en-US" dirty="0">
                <a:solidFill>
                  <a:srgbClr val="FA6400"/>
                </a:solidFill>
                <a:latin typeface="Courier New"/>
                <a:ea typeface="Calibri"/>
              </a:rPr>
              <a:t>// to go through all characters in the </a:t>
            </a:r>
            <a:r>
              <a:rPr lang="en-US" dirty="0" err="1">
                <a:solidFill>
                  <a:srgbClr val="FA6400"/>
                </a:solidFill>
                <a:latin typeface="Courier New"/>
                <a:ea typeface="Calibri"/>
              </a:rPr>
              <a:t>str</a:t>
            </a:r>
            <a:r>
              <a:rPr lang="en-US" dirty="0">
                <a:solidFill>
                  <a:srgbClr val="000000"/>
                </a:solidFill>
                <a:latin typeface="Courier New"/>
                <a:ea typeface="Calibri"/>
              </a:rPr>
              <a:t>                        </a:t>
            </a:r>
            <a:r>
              <a:rPr lang="en-US" dirty="0">
                <a:solidFill>
                  <a:srgbClr val="941EDF"/>
                </a:solidFill>
                <a:latin typeface="Courier New"/>
                <a:ea typeface="Calibri"/>
              </a:rPr>
              <a:t>if</a:t>
            </a:r>
            <a:r>
              <a:rPr lang="en-US" dirty="0">
                <a:solidFill>
                  <a:srgbClr val="000000"/>
                </a:solidFill>
                <a:latin typeface="Courier New"/>
                <a:ea typeface="Calibri"/>
              </a:rPr>
              <a:t>(</a:t>
            </a:r>
            <a:r>
              <a:rPr lang="en-US" dirty="0" err="1">
                <a:solidFill>
                  <a:srgbClr val="000000"/>
                </a:solidFill>
                <a:latin typeface="Courier New"/>
                <a:ea typeface="Calibri"/>
              </a:rPr>
              <a:t>str.charAt</a:t>
            </a:r>
            <a:r>
              <a:rPr lang="en-US" dirty="0">
                <a:solidFill>
                  <a:srgbClr val="000000"/>
                </a:solidFill>
                <a:latin typeface="Courier New"/>
                <a:ea typeface="Calibri"/>
              </a:rPr>
              <a:t>(</a:t>
            </a:r>
            <a:r>
              <a:rPr lang="en-US" dirty="0" err="1">
                <a:solidFill>
                  <a:srgbClr val="000000"/>
                </a:solidFill>
                <a:latin typeface="Courier New"/>
                <a:ea typeface="Calibri"/>
              </a:rPr>
              <a:t>i</a:t>
            </a:r>
            <a:r>
              <a:rPr lang="en-US" dirty="0">
                <a:solidFill>
                  <a:srgbClr val="000000"/>
                </a:solidFill>
                <a:latin typeface="Courier New"/>
                <a:ea typeface="Calibri"/>
              </a:rPr>
              <a:t>)&gt;=</a:t>
            </a:r>
            <a:r>
              <a:rPr lang="en-US" dirty="0">
                <a:solidFill>
                  <a:srgbClr val="00CB00"/>
                </a:solidFill>
                <a:latin typeface="Courier New"/>
                <a:ea typeface="Calibri"/>
              </a:rPr>
              <a:t>'A'</a:t>
            </a:r>
            <a:r>
              <a:rPr lang="en-US" dirty="0">
                <a:solidFill>
                  <a:srgbClr val="000000"/>
                </a:solidFill>
                <a:latin typeface="Courier New"/>
                <a:ea typeface="Calibri"/>
              </a:rPr>
              <a:t>&amp;&amp;</a:t>
            </a:r>
            <a:r>
              <a:rPr lang="en-US" dirty="0" err="1">
                <a:solidFill>
                  <a:srgbClr val="000000"/>
                </a:solidFill>
                <a:latin typeface="Courier New"/>
                <a:ea typeface="Calibri"/>
              </a:rPr>
              <a:t>str.charAt</a:t>
            </a:r>
            <a:r>
              <a:rPr lang="en-US" dirty="0">
                <a:solidFill>
                  <a:srgbClr val="000000"/>
                </a:solidFill>
                <a:latin typeface="Courier New"/>
                <a:ea typeface="Calibri"/>
              </a:rPr>
              <a:t>(</a:t>
            </a:r>
            <a:r>
              <a:rPr lang="en-US" dirty="0" err="1">
                <a:solidFill>
                  <a:srgbClr val="000000"/>
                </a:solidFill>
                <a:latin typeface="Courier New"/>
                <a:ea typeface="Calibri"/>
              </a:rPr>
              <a:t>i</a:t>
            </a:r>
            <a:r>
              <a:rPr lang="en-US" dirty="0">
                <a:solidFill>
                  <a:srgbClr val="000000"/>
                </a:solidFill>
                <a:latin typeface="Courier New"/>
                <a:ea typeface="Calibri"/>
              </a:rPr>
              <a:t>)&lt;=</a:t>
            </a:r>
            <a:r>
              <a:rPr lang="en-US" dirty="0">
                <a:solidFill>
                  <a:srgbClr val="00CB00"/>
                </a:solidFill>
                <a:latin typeface="Courier New"/>
                <a:ea typeface="Calibri"/>
              </a:rPr>
              <a:t>'Z'</a:t>
            </a:r>
            <a:r>
              <a:rPr lang="en-US" dirty="0">
                <a:solidFill>
                  <a:srgbClr val="000000"/>
                </a:solidFill>
                <a:latin typeface="Courier New"/>
                <a:ea typeface="Calibri"/>
              </a:rPr>
              <a:t>||</a:t>
            </a:r>
            <a:r>
              <a:rPr lang="en-US" dirty="0" err="1">
                <a:solidFill>
                  <a:srgbClr val="000000"/>
                </a:solidFill>
                <a:latin typeface="Courier New"/>
                <a:ea typeface="Calibri"/>
              </a:rPr>
              <a:t>str.charAt</a:t>
            </a:r>
            <a:r>
              <a:rPr lang="en-US" dirty="0">
                <a:solidFill>
                  <a:srgbClr val="000000"/>
                </a:solidFill>
                <a:latin typeface="Courier New"/>
                <a:ea typeface="Calibri"/>
              </a:rPr>
              <a:t>(</a:t>
            </a:r>
            <a:r>
              <a:rPr lang="en-US" dirty="0" err="1">
                <a:solidFill>
                  <a:srgbClr val="000000"/>
                </a:solidFill>
                <a:latin typeface="Courier New"/>
                <a:ea typeface="Calibri"/>
              </a:rPr>
              <a:t>i</a:t>
            </a:r>
            <a:r>
              <a:rPr lang="en-US" dirty="0">
                <a:solidFill>
                  <a:srgbClr val="000000"/>
                </a:solidFill>
                <a:latin typeface="Courier New"/>
                <a:ea typeface="Calibri"/>
              </a:rPr>
              <a:t>)&gt;=</a:t>
            </a:r>
            <a:r>
              <a:rPr lang="en-US" dirty="0">
                <a:solidFill>
                  <a:srgbClr val="00CB00"/>
                </a:solidFill>
                <a:latin typeface="Courier New"/>
                <a:ea typeface="Calibri"/>
              </a:rPr>
              <a:t>'a'</a:t>
            </a:r>
            <a:r>
              <a:rPr lang="en-US" dirty="0">
                <a:solidFill>
                  <a:srgbClr val="000000"/>
                </a:solidFill>
                <a:latin typeface="Courier New"/>
                <a:ea typeface="Calibri"/>
              </a:rPr>
              <a:t>&amp;&amp;</a:t>
            </a:r>
            <a:r>
              <a:rPr lang="en-US" dirty="0" err="1">
                <a:solidFill>
                  <a:srgbClr val="000000"/>
                </a:solidFill>
                <a:latin typeface="Courier New"/>
                <a:ea typeface="Calibri"/>
              </a:rPr>
              <a:t>str.charAt</a:t>
            </a:r>
            <a:r>
              <a:rPr lang="en-US" dirty="0">
                <a:solidFill>
                  <a:srgbClr val="000000"/>
                </a:solidFill>
                <a:latin typeface="Courier New"/>
                <a:ea typeface="Calibri"/>
              </a:rPr>
              <a:t>(</a:t>
            </a:r>
            <a:r>
              <a:rPr lang="en-US" dirty="0" err="1">
                <a:solidFill>
                  <a:srgbClr val="000000"/>
                </a:solidFill>
                <a:latin typeface="Courier New"/>
                <a:ea typeface="Calibri"/>
              </a:rPr>
              <a:t>i</a:t>
            </a:r>
            <a:r>
              <a:rPr lang="en-US" dirty="0">
                <a:solidFill>
                  <a:srgbClr val="000000"/>
                </a:solidFill>
                <a:latin typeface="Courier New"/>
                <a:ea typeface="Calibri"/>
              </a:rPr>
              <a:t>)&lt;=</a:t>
            </a:r>
            <a:r>
              <a:rPr lang="en-US" dirty="0">
                <a:solidFill>
                  <a:srgbClr val="00CB00"/>
                </a:solidFill>
                <a:latin typeface="Courier New"/>
                <a:ea typeface="Calibri"/>
              </a:rPr>
              <a:t>'z‘</a:t>
            </a:r>
            <a:r>
              <a:rPr lang="en-US" dirty="0">
                <a:solidFill>
                  <a:srgbClr val="000000"/>
                </a:solidFill>
                <a:latin typeface="Courier New"/>
                <a:ea typeface="Calibri"/>
              </a:rPr>
              <a:t>)                            </a:t>
            </a:r>
            <a:r>
              <a:rPr lang="en-US" dirty="0" err="1">
                <a:solidFill>
                  <a:srgbClr val="000000"/>
                </a:solidFill>
                <a:latin typeface="Courier New"/>
                <a:ea typeface="Calibri"/>
              </a:rPr>
              <a:t>System.out.print</a:t>
            </a:r>
            <a:r>
              <a:rPr lang="en-US" dirty="0">
                <a:solidFill>
                  <a:srgbClr val="000000"/>
                </a:solidFill>
                <a:latin typeface="Courier New"/>
                <a:ea typeface="Calibri"/>
              </a:rPr>
              <a:t>(</a:t>
            </a:r>
            <a:r>
              <a:rPr lang="en-US" dirty="0" err="1">
                <a:solidFill>
                  <a:srgbClr val="000000"/>
                </a:solidFill>
                <a:latin typeface="Courier New"/>
                <a:ea typeface="Calibri"/>
              </a:rPr>
              <a:t>str.charAt</a:t>
            </a:r>
            <a:r>
              <a:rPr lang="en-US" dirty="0">
                <a:solidFill>
                  <a:srgbClr val="000000"/>
                </a:solidFill>
                <a:latin typeface="Courier New"/>
                <a:ea typeface="Calibri"/>
              </a:rPr>
              <a:t>(</a:t>
            </a:r>
            <a:r>
              <a:rPr lang="en-US" dirty="0" err="1">
                <a:solidFill>
                  <a:srgbClr val="000000"/>
                </a:solidFill>
                <a:latin typeface="Courier New"/>
                <a:ea typeface="Calibri"/>
              </a:rPr>
              <a:t>i</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000000"/>
                </a:solidFill>
                <a:latin typeface="Courier New"/>
                <a:ea typeface="Calibri"/>
              </a:rPr>
              <a:t>            </a:t>
            </a:r>
            <a:r>
              <a:rPr lang="en-US" dirty="0" err="1">
                <a:solidFill>
                  <a:srgbClr val="000000"/>
                </a:solidFill>
                <a:latin typeface="Courier New"/>
                <a:ea typeface="Calibri"/>
              </a:rPr>
              <a:t>System.out.println</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break</a:t>
            </a:r>
            <a:r>
              <a:rPr lang="en-US" dirty="0">
                <a:solidFill>
                  <a:srgbClr val="000000"/>
                </a:solidFill>
                <a:latin typeface="Courier New"/>
                <a:ea typeface="Calibri"/>
              </a:rPr>
              <a:t>;</a:t>
            </a:r>
            <a:endParaRPr lang="en-US" dirty="0"/>
          </a:p>
        </p:txBody>
      </p:sp>
    </p:spTree>
    <p:extLst>
      <p:ext uri="{BB962C8B-B14F-4D97-AF65-F5344CB8AC3E}">
        <p14:creationId xmlns:p14="http://schemas.microsoft.com/office/powerpoint/2010/main" val="165831364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93838"/>
            <a:ext cx="8763000" cy="6264162"/>
          </a:xfrm>
        </p:spPr>
        <p:txBody>
          <a:bodyPr>
            <a:noAutofit/>
          </a:bodyPr>
          <a:lstStyle/>
          <a:p>
            <a:pPr marL="0" indent="0">
              <a:buNone/>
            </a:pPr>
            <a:r>
              <a:rPr lang="en-US" sz="1600" dirty="0">
                <a:solidFill>
                  <a:srgbClr val="941EDF"/>
                </a:solidFill>
                <a:latin typeface="Courier New"/>
                <a:ea typeface="Calibri"/>
              </a:rPr>
              <a:t>case</a:t>
            </a:r>
            <a:r>
              <a:rPr lang="en-US" sz="1600" dirty="0">
                <a:solidFill>
                  <a:srgbClr val="000000"/>
                </a:solidFill>
                <a:latin typeface="Courier New"/>
                <a:ea typeface="Calibri"/>
              </a:rPr>
              <a:t> </a:t>
            </a:r>
            <a:r>
              <a:rPr lang="en-US" sz="1600" dirty="0">
                <a:solidFill>
                  <a:srgbClr val="00CB00"/>
                </a:solidFill>
                <a:latin typeface="Courier New"/>
                <a:ea typeface="Calibri"/>
              </a:rPr>
              <a:t>'D'</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941EDF"/>
                </a:solidFill>
                <a:latin typeface="Courier New"/>
                <a:ea typeface="Calibri"/>
              </a:rPr>
              <a:t>case</a:t>
            </a:r>
            <a:r>
              <a:rPr lang="en-US" sz="1600" dirty="0">
                <a:solidFill>
                  <a:srgbClr val="000000"/>
                </a:solidFill>
                <a:latin typeface="Courier New"/>
                <a:ea typeface="Calibri"/>
              </a:rPr>
              <a:t> </a:t>
            </a:r>
            <a:r>
              <a:rPr lang="en-US" sz="1600" dirty="0">
                <a:solidFill>
                  <a:srgbClr val="00CB00"/>
                </a:solidFill>
                <a:latin typeface="Courier New"/>
                <a:ea typeface="Calibri"/>
              </a:rPr>
              <a:t>'d'</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a:solidFill>
                  <a:srgbClr val="941EDF"/>
                </a:solidFill>
                <a:latin typeface="Courier New"/>
                <a:ea typeface="Calibri"/>
              </a:rPr>
              <a:t>for</a:t>
            </a:r>
            <a:r>
              <a:rPr lang="en-US" sz="1600" dirty="0">
                <a:solidFill>
                  <a:srgbClr val="000000"/>
                </a:solidFill>
                <a:latin typeface="Courier New"/>
                <a:ea typeface="Calibri"/>
              </a:rPr>
              <a:t>(</a:t>
            </a:r>
            <a:r>
              <a:rPr lang="en-US" sz="1600" dirty="0" err="1">
                <a:solidFill>
                  <a:srgbClr val="941EDF"/>
                </a:solidFill>
                <a:latin typeface="Courier New"/>
                <a:ea typeface="Calibri"/>
              </a:rPr>
              <a:t>int</a:t>
            </a:r>
            <a:r>
              <a:rPr lang="en-US" sz="1600" dirty="0">
                <a:solidFill>
                  <a:srgbClr val="000000"/>
                </a:solidFill>
                <a:latin typeface="Courier New"/>
                <a:ea typeface="Calibri"/>
              </a:rPr>
              <a:t> </a:t>
            </a:r>
            <a:r>
              <a:rPr lang="en-US" sz="1600" dirty="0" err="1">
                <a:solidFill>
                  <a:srgbClr val="000000"/>
                </a:solidFill>
                <a:latin typeface="Courier New"/>
                <a:ea typeface="Calibri"/>
              </a:rPr>
              <a:t>i</a:t>
            </a:r>
            <a:r>
              <a:rPr lang="en-US" sz="1600" dirty="0">
                <a:solidFill>
                  <a:srgbClr val="000000"/>
                </a:solidFill>
                <a:latin typeface="Courier New"/>
                <a:ea typeface="Calibri"/>
              </a:rPr>
              <a:t>=0;i&lt;</a:t>
            </a:r>
            <a:r>
              <a:rPr lang="en-US" sz="1600" dirty="0" err="1">
                <a:solidFill>
                  <a:srgbClr val="000000"/>
                </a:solidFill>
                <a:latin typeface="Courier New"/>
                <a:ea typeface="Calibri"/>
              </a:rPr>
              <a:t>str.length</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a:solidFill>
                  <a:srgbClr val="941EDF"/>
                </a:solidFill>
                <a:latin typeface="Courier New"/>
                <a:ea typeface="Calibri"/>
              </a:rPr>
              <a:t>if</a:t>
            </a:r>
            <a:r>
              <a:rPr lang="en-US" sz="1600" dirty="0">
                <a:solidFill>
                  <a:srgbClr val="000000"/>
                </a:solidFill>
                <a:latin typeface="Courier New"/>
                <a:ea typeface="Calibri"/>
              </a:rPr>
              <a:t>(</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)&gt;=</a:t>
            </a:r>
            <a:r>
              <a:rPr lang="en-US" sz="1600" dirty="0">
                <a:solidFill>
                  <a:srgbClr val="00CB00"/>
                </a:solidFill>
                <a:latin typeface="Courier New"/>
                <a:ea typeface="Calibri"/>
              </a:rPr>
              <a:t>'0'</a:t>
            </a:r>
            <a:r>
              <a:rPr lang="en-US" sz="1600" dirty="0">
                <a:solidFill>
                  <a:srgbClr val="000000"/>
                </a:solidFill>
                <a:latin typeface="Courier New"/>
                <a:ea typeface="Calibri"/>
              </a:rPr>
              <a:t>&amp;&amp;</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)&lt;=</a:t>
            </a:r>
            <a:r>
              <a:rPr lang="en-US" sz="1600" dirty="0">
                <a:solidFill>
                  <a:srgbClr val="00CB00"/>
                </a:solidFill>
                <a:latin typeface="Courier New"/>
                <a:ea typeface="Calibri"/>
              </a:rPr>
              <a:t>'9'</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err="1">
                <a:solidFill>
                  <a:srgbClr val="000000"/>
                </a:solidFill>
                <a:latin typeface="Courier New"/>
                <a:ea typeface="Calibri"/>
              </a:rPr>
              <a:t>System.out.print</a:t>
            </a:r>
            <a:r>
              <a:rPr lang="en-US" sz="1600" dirty="0">
                <a:solidFill>
                  <a:srgbClr val="000000"/>
                </a:solidFill>
                <a:latin typeface="Courier New"/>
                <a:ea typeface="Calibri"/>
              </a:rPr>
              <a:t>(</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err="1">
                <a:solidFill>
                  <a:srgbClr val="000000"/>
                </a:solidFill>
                <a:latin typeface="Courier New"/>
                <a:ea typeface="Calibri"/>
              </a:rPr>
              <a:t>System.out.println</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a:solidFill>
                  <a:srgbClr val="941EDF"/>
                </a:solidFill>
                <a:latin typeface="Courier New"/>
                <a:ea typeface="Calibri"/>
              </a:rPr>
              <a:t>break</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941EDF"/>
                </a:solidFill>
                <a:latin typeface="Courier New"/>
                <a:ea typeface="Calibri"/>
              </a:rPr>
              <a:t>case</a:t>
            </a:r>
            <a:r>
              <a:rPr lang="en-US" sz="1600" dirty="0">
                <a:solidFill>
                  <a:srgbClr val="000000"/>
                </a:solidFill>
                <a:latin typeface="Courier New"/>
                <a:ea typeface="Calibri"/>
              </a:rPr>
              <a:t> </a:t>
            </a:r>
            <a:r>
              <a:rPr lang="en-US" sz="1600" dirty="0">
                <a:solidFill>
                  <a:srgbClr val="00CB00"/>
                </a:solidFill>
                <a:latin typeface="Courier New"/>
                <a:ea typeface="Calibri"/>
              </a:rPr>
              <a:t>'O'</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941EDF"/>
                </a:solidFill>
                <a:latin typeface="Courier New"/>
                <a:ea typeface="Calibri"/>
              </a:rPr>
              <a:t>case</a:t>
            </a:r>
            <a:r>
              <a:rPr lang="en-US" sz="1600" dirty="0">
                <a:solidFill>
                  <a:srgbClr val="000000"/>
                </a:solidFill>
                <a:latin typeface="Courier New"/>
                <a:ea typeface="Calibri"/>
              </a:rPr>
              <a:t> </a:t>
            </a:r>
            <a:r>
              <a:rPr lang="en-US" sz="1600" dirty="0">
                <a:solidFill>
                  <a:srgbClr val="00CB00"/>
                </a:solidFill>
                <a:latin typeface="Courier New"/>
                <a:ea typeface="Calibri"/>
              </a:rPr>
              <a:t>'o'</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a:solidFill>
                  <a:srgbClr val="941EDF"/>
                </a:solidFill>
                <a:latin typeface="Courier New"/>
                <a:ea typeface="Calibri"/>
              </a:rPr>
              <a:t>for</a:t>
            </a:r>
            <a:r>
              <a:rPr lang="en-US" sz="1600" dirty="0">
                <a:solidFill>
                  <a:srgbClr val="000000"/>
                </a:solidFill>
                <a:latin typeface="Courier New"/>
                <a:ea typeface="Calibri"/>
              </a:rPr>
              <a:t>(</a:t>
            </a:r>
            <a:r>
              <a:rPr lang="en-US" sz="1600" dirty="0" err="1">
                <a:solidFill>
                  <a:srgbClr val="941EDF"/>
                </a:solidFill>
                <a:latin typeface="Courier New"/>
                <a:ea typeface="Calibri"/>
              </a:rPr>
              <a:t>int</a:t>
            </a:r>
            <a:r>
              <a:rPr lang="en-US" sz="1600" dirty="0">
                <a:solidFill>
                  <a:srgbClr val="000000"/>
                </a:solidFill>
                <a:latin typeface="Courier New"/>
                <a:ea typeface="Calibri"/>
              </a:rPr>
              <a:t> </a:t>
            </a:r>
            <a:r>
              <a:rPr lang="en-US" sz="1600" dirty="0" err="1">
                <a:solidFill>
                  <a:srgbClr val="000000"/>
                </a:solidFill>
                <a:latin typeface="Courier New"/>
                <a:ea typeface="Calibri"/>
              </a:rPr>
              <a:t>i</a:t>
            </a:r>
            <a:r>
              <a:rPr lang="en-US" sz="1600" dirty="0">
                <a:solidFill>
                  <a:srgbClr val="000000"/>
                </a:solidFill>
                <a:latin typeface="Courier New"/>
                <a:ea typeface="Calibri"/>
              </a:rPr>
              <a:t>=0;i&lt;</a:t>
            </a:r>
            <a:r>
              <a:rPr lang="en-US" sz="1600" dirty="0" err="1">
                <a:solidFill>
                  <a:srgbClr val="000000"/>
                </a:solidFill>
                <a:latin typeface="Courier New"/>
                <a:ea typeface="Calibri"/>
              </a:rPr>
              <a:t>str.length</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a:solidFill>
                  <a:srgbClr val="941EDF"/>
                </a:solidFill>
                <a:latin typeface="Courier New"/>
                <a:ea typeface="Calibri"/>
              </a:rPr>
              <a:t>if</a:t>
            </a:r>
            <a:r>
              <a:rPr lang="en-US" sz="1600" dirty="0">
                <a:solidFill>
                  <a:srgbClr val="000000"/>
                </a:solidFill>
                <a:latin typeface="Courier New"/>
                <a:ea typeface="Calibri"/>
              </a:rPr>
              <a:t>(!(</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)&gt;=</a:t>
            </a:r>
            <a:r>
              <a:rPr lang="en-US" sz="1600" dirty="0">
                <a:solidFill>
                  <a:srgbClr val="00CB00"/>
                </a:solidFill>
                <a:latin typeface="Courier New"/>
                <a:ea typeface="Calibri"/>
              </a:rPr>
              <a:t>'0'</a:t>
            </a:r>
            <a:r>
              <a:rPr lang="en-US" sz="1600" dirty="0">
                <a:solidFill>
                  <a:srgbClr val="000000"/>
                </a:solidFill>
                <a:latin typeface="Courier New"/>
                <a:ea typeface="Calibri"/>
              </a:rPr>
              <a:t>&amp;&amp;</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)&lt;=</a:t>
            </a:r>
            <a:r>
              <a:rPr lang="en-US" sz="1600" dirty="0">
                <a:solidFill>
                  <a:srgbClr val="00CB00"/>
                </a:solidFill>
                <a:latin typeface="Courier New"/>
                <a:ea typeface="Calibri"/>
              </a:rPr>
              <a:t>'9'</a:t>
            </a:r>
            <a:r>
              <a:rPr lang="en-US" sz="1600" dirty="0">
                <a:solidFill>
                  <a:srgbClr val="000000"/>
                </a:solidFill>
                <a:latin typeface="Courier New"/>
                <a:ea typeface="Calibri"/>
              </a:rPr>
              <a:t>||</a:t>
            </a:r>
          </a:p>
          <a:p>
            <a:pPr marL="0" indent="0">
              <a:buNone/>
            </a:pPr>
            <a:r>
              <a:rPr lang="en-US" sz="1600" dirty="0">
                <a:solidFill>
                  <a:srgbClr val="000000"/>
                </a:solidFill>
                <a:latin typeface="Courier New"/>
                <a:ea typeface="Calibri"/>
              </a:rPr>
              <a:t>            </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)&gt;=</a:t>
            </a:r>
            <a:r>
              <a:rPr lang="en-US" sz="1600" dirty="0">
                <a:solidFill>
                  <a:srgbClr val="00CB00"/>
                </a:solidFill>
                <a:latin typeface="Courier New"/>
                <a:ea typeface="Calibri"/>
              </a:rPr>
              <a:t>'A'</a:t>
            </a:r>
            <a:r>
              <a:rPr lang="en-US" sz="1600" dirty="0">
                <a:solidFill>
                  <a:srgbClr val="000000"/>
                </a:solidFill>
                <a:latin typeface="Courier New"/>
                <a:ea typeface="Calibri"/>
              </a:rPr>
              <a:t>&amp;&amp;</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)&lt;=</a:t>
            </a:r>
            <a:r>
              <a:rPr lang="en-US" sz="1600" dirty="0">
                <a:solidFill>
                  <a:srgbClr val="00CB00"/>
                </a:solidFill>
                <a:latin typeface="Courier New"/>
                <a:ea typeface="Calibri"/>
              </a:rPr>
              <a:t>'Z'</a:t>
            </a:r>
            <a:r>
              <a:rPr lang="en-US" sz="1600" dirty="0">
                <a:solidFill>
                  <a:srgbClr val="000000"/>
                </a:solidFill>
                <a:latin typeface="Courier New"/>
                <a:ea typeface="Calibri"/>
              </a:rPr>
              <a:t>||</a:t>
            </a:r>
          </a:p>
          <a:p>
            <a:pPr marL="0" indent="0">
              <a:buNone/>
            </a:pPr>
            <a:r>
              <a:rPr lang="en-US" sz="1600" dirty="0">
                <a:solidFill>
                  <a:srgbClr val="000000"/>
                </a:solidFill>
                <a:latin typeface="Courier New"/>
                <a:ea typeface="Calibri"/>
              </a:rPr>
              <a:t>            </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)&gt;=</a:t>
            </a:r>
            <a:r>
              <a:rPr lang="en-US" sz="1600" dirty="0">
                <a:solidFill>
                  <a:srgbClr val="00CB00"/>
                </a:solidFill>
                <a:latin typeface="Courier New"/>
                <a:ea typeface="Calibri"/>
              </a:rPr>
              <a:t>'a'</a:t>
            </a:r>
            <a:r>
              <a:rPr lang="en-US" sz="1600" dirty="0">
                <a:solidFill>
                  <a:srgbClr val="000000"/>
                </a:solidFill>
                <a:latin typeface="Courier New"/>
                <a:ea typeface="Calibri"/>
              </a:rPr>
              <a:t>&amp;&amp;</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)&lt;=</a:t>
            </a:r>
            <a:r>
              <a:rPr lang="en-US" sz="1600" dirty="0">
                <a:solidFill>
                  <a:srgbClr val="00CB00"/>
                </a:solidFill>
                <a:latin typeface="Courier New"/>
                <a:ea typeface="Calibri"/>
              </a:rPr>
              <a:t>'z'</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err="1">
                <a:solidFill>
                  <a:srgbClr val="000000"/>
                </a:solidFill>
                <a:latin typeface="Courier New"/>
                <a:ea typeface="Calibri"/>
              </a:rPr>
              <a:t>System.out.print</a:t>
            </a:r>
            <a:r>
              <a:rPr lang="en-US" sz="1600" dirty="0">
                <a:solidFill>
                  <a:srgbClr val="000000"/>
                </a:solidFill>
                <a:latin typeface="Courier New"/>
                <a:ea typeface="Calibri"/>
              </a:rPr>
              <a:t>(</a:t>
            </a:r>
            <a:r>
              <a:rPr lang="en-US" sz="1600" dirty="0" err="1">
                <a:solidFill>
                  <a:srgbClr val="000000"/>
                </a:solidFill>
                <a:latin typeface="Courier New"/>
                <a:ea typeface="Calibri"/>
              </a:rPr>
              <a:t>str.charAt</a:t>
            </a:r>
            <a:r>
              <a:rPr lang="en-US" sz="1600" dirty="0">
                <a:solidFill>
                  <a:srgbClr val="000000"/>
                </a:solidFill>
                <a:latin typeface="Courier New"/>
                <a:ea typeface="Calibri"/>
              </a:rPr>
              <a:t>(</a:t>
            </a:r>
            <a:r>
              <a:rPr lang="en-US" sz="1600" dirty="0" err="1">
                <a:solidFill>
                  <a:srgbClr val="000000"/>
                </a:solidFill>
                <a:latin typeface="Courier New"/>
                <a:ea typeface="Calibri"/>
              </a:rPr>
              <a:t>i</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err="1">
                <a:solidFill>
                  <a:srgbClr val="000000"/>
                </a:solidFill>
                <a:latin typeface="Courier New"/>
                <a:ea typeface="Calibri"/>
              </a:rPr>
              <a:t>System.out.println</a:t>
            </a:r>
            <a:r>
              <a:rPr lang="en-US" sz="1600" dirty="0">
                <a:solidFill>
                  <a:srgbClr val="000000"/>
                </a:solidFill>
                <a:latin typeface="Courier New"/>
                <a:ea typeface="Calibri"/>
              </a:rPr>
              <a:t>();</a:t>
            </a:r>
            <a:br>
              <a:rPr lang="en-US" sz="1600" dirty="0">
                <a:solidFill>
                  <a:srgbClr val="000000"/>
                </a:solidFill>
                <a:latin typeface="Courier New"/>
                <a:ea typeface="Calibri"/>
              </a:rPr>
            </a:br>
            <a:r>
              <a:rPr lang="en-US" sz="1600" dirty="0">
                <a:solidFill>
                  <a:srgbClr val="000000"/>
                </a:solidFill>
                <a:latin typeface="Courier New"/>
                <a:ea typeface="Calibri"/>
              </a:rPr>
              <a:t>           </a:t>
            </a:r>
            <a:r>
              <a:rPr lang="en-US" sz="1600" dirty="0">
                <a:solidFill>
                  <a:srgbClr val="941EDF"/>
                </a:solidFill>
                <a:latin typeface="Courier New"/>
                <a:ea typeface="Calibri"/>
              </a:rPr>
              <a:t>break</a:t>
            </a:r>
            <a:r>
              <a:rPr lang="en-US" sz="1600" dirty="0">
                <a:solidFill>
                  <a:srgbClr val="000000"/>
                </a:solidFill>
                <a:latin typeface="Courier New"/>
                <a:ea typeface="Calibri"/>
              </a:rPr>
              <a:t>;</a:t>
            </a:r>
          </a:p>
          <a:p>
            <a:pPr marL="0" indent="0">
              <a:buNone/>
            </a:pPr>
            <a:r>
              <a:rPr lang="en-US" sz="1600" dirty="0">
                <a:solidFill>
                  <a:srgbClr val="941EDF"/>
                </a:solidFill>
                <a:latin typeface="Courier New"/>
                <a:ea typeface="Calibri"/>
                <a:cs typeface="Arial"/>
              </a:rPr>
              <a:t>default</a:t>
            </a:r>
            <a:r>
              <a:rPr lang="en-US" sz="1600" dirty="0">
                <a:solidFill>
                  <a:srgbClr val="000000"/>
                </a:solidFill>
                <a:latin typeface="Courier New"/>
                <a:ea typeface="Calibri"/>
                <a:cs typeface="Arial"/>
              </a:rPr>
              <a:t>:</a:t>
            </a:r>
            <a:r>
              <a:rPr lang="en-US" sz="1600" dirty="0">
                <a:solidFill>
                  <a:srgbClr val="FA6400"/>
                </a:solidFill>
                <a:latin typeface="Courier New"/>
                <a:ea typeface="Calibri"/>
                <a:cs typeface="Arial"/>
              </a:rPr>
              <a:t>// if user enter unlisted character </a:t>
            </a:r>
            <a:br>
              <a:rPr lang="en-US" sz="1600" dirty="0">
                <a:solidFill>
                  <a:srgbClr val="FA6400"/>
                </a:solidFill>
                <a:latin typeface="Courier New"/>
                <a:ea typeface="Calibri"/>
                <a:cs typeface="Arial"/>
              </a:rPr>
            </a:br>
            <a:r>
              <a:rPr lang="en-US" sz="1600" dirty="0">
                <a:solidFill>
                  <a:srgbClr val="000000"/>
                </a:solidFill>
                <a:latin typeface="Courier New"/>
                <a:ea typeface="Calibri"/>
                <a:cs typeface="Arial"/>
              </a:rPr>
              <a:t>           </a:t>
            </a:r>
            <a:r>
              <a:rPr lang="en-US" sz="1600" dirty="0" err="1">
                <a:solidFill>
                  <a:srgbClr val="000000"/>
                </a:solidFill>
                <a:latin typeface="Courier New"/>
                <a:ea typeface="Calibri"/>
                <a:cs typeface="Arial"/>
              </a:rPr>
              <a:t>System.out.println</a:t>
            </a:r>
            <a:r>
              <a:rPr lang="en-US" sz="1600" dirty="0">
                <a:solidFill>
                  <a:srgbClr val="000000"/>
                </a:solidFill>
                <a:latin typeface="Courier New"/>
                <a:ea typeface="Calibri"/>
                <a:cs typeface="Arial"/>
              </a:rPr>
              <a:t>(</a:t>
            </a:r>
            <a:r>
              <a:rPr lang="en-US" sz="1600" dirty="0">
                <a:solidFill>
                  <a:srgbClr val="00CB00"/>
                </a:solidFill>
                <a:latin typeface="Courier New"/>
                <a:ea typeface="Calibri"/>
                <a:cs typeface="Arial"/>
              </a:rPr>
              <a:t>"error message"</a:t>
            </a:r>
            <a:r>
              <a:rPr lang="en-US" sz="1600" dirty="0">
                <a:solidFill>
                  <a:srgbClr val="000000"/>
                </a:solidFill>
                <a:latin typeface="Courier New"/>
                <a:ea typeface="Calibri"/>
                <a:cs typeface="Arial"/>
              </a:rPr>
              <a:t>);                    </a:t>
            </a:r>
            <a:br>
              <a:rPr lang="en-US" sz="1600" dirty="0">
                <a:solidFill>
                  <a:srgbClr val="000000"/>
                </a:solidFill>
                <a:latin typeface="Courier New"/>
                <a:ea typeface="Calibri"/>
                <a:cs typeface="Arial"/>
              </a:rPr>
            </a:br>
            <a:r>
              <a:rPr lang="en-US" sz="1600" dirty="0">
                <a:solidFill>
                  <a:srgbClr val="000000"/>
                </a:solidFill>
                <a:latin typeface="Courier New"/>
                <a:ea typeface="Calibri"/>
                <a:cs typeface="Arial"/>
              </a:rPr>
              <a:t>            } </a:t>
            </a:r>
            <a:r>
              <a:rPr lang="en-US" sz="1600" dirty="0">
                <a:solidFill>
                  <a:srgbClr val="FA6400"/>
                </a:solidFill>
                <a:latin typeface="Courier New"/>
                <a:ea typeface="Calibri"/>
                <a:cs typeface="Arial"/>
              </a:rPr>
              <a:t>// close switch</a:t>
            </a:r>
            <a:br>
              <a:rPr lang="en-US" sz="1600" dirty="0">
                <a:solidFill>
                  <a:srgbClr val="000000"/>
                </a:solidFill>
                <a:latin typeface="Courier New"/>
                <a:ea typeface="Calibri"/>
                <a:cs typeface="Arial"/>
              </a:rPr>
            </a:br>
            <a:r>
              <a:rPr lang="en-US" sz="1600" dirty="0">
                <a:solidFill>
                  <a:srgbClr val="000000"/>
                </a:solidFill>
                <a:latin typeface="Courier New"/>
                <a:ea typeface="Calibri"/>
                <a:cs typeface="Arial"/>
              </a:rPr>
              <a:t>            counter++;</a:t>
            </a:r>
            <a:r>
              <a:rPr lang="en-US" sz="1600" dirty="0">
                <a:solidFill>
                  <a:srgbClr val="FA6400"/>
                </a:solidFill>
                <a:latin typeface="Courier New"/>
                <a:ea typeface="Calibri"/>
                <a:cs typeface="Arial"/>
              </a:rPr>
              <a:t>// update statement (avoiding infinite loop what if we update the counter in wrong  direction???)</a:t>
            </a:r>
            <a:r>
              <a:rPr lang="en-US" sz="1600" dirty="0">
                <a:solidFill>
                  <a:srgbClr val="000000"/>
                </a:solidFill>
                <a:latin typeface="Courier New"/>
                <a:ea typeface="Calibri"/>
                <a:cs typeface="Arial"/>
              </a:rPr>
              <a:t>        }   </a:t>
            </a:r>
            <a:br>
              <a:rPr lang="en-US" sz="1600" dirty="0">
                <a:solidFill>
                  <a:srgbClr val="000000"/>
                </a:solidFill>
                <a:latin typeface="Courier New"/>
                <a:ea typeface="Calibri"/>
                <a:cs typeface="Arial"/>
              </a:rPr>
            </a:br>
            <a:r>
              <a:rPr lang="en-US" sz="1600" dirty="0">
                <a:solidFill>
                  <a:srgbClr val="000000"/>
                </a:solidFill>
                <a:latin typeface="Courier New"/>
                <a:ea typeface="Calibri"/>
                <a:cs typeface="Arial"/>
              </a:rPr>
              <a:t>    }</a:t>
            </a:r>
            <a:br>
              <a:rPr lang="en-US" sz="1600" dirty="0">
                <a:solidFill>
                  <a:srgbClr val="000000"/>
                </a:solidFill>
                <a:latin typeface="Courier New"/>
                <a:ea typeface="Calibri"/>
                <a:cs typeface="Arial"/>
              </a:rPr>
            </a:br>
            <a:r>
              <a:rPr lang="en-US" sz="1600" dirty="0">
                <a:solidFill>
                  <a:srgbClr val="000000"/>
                </a:solidFill>
                <a:latin typeface="Courier New"/>
                <a:ea typeface="Calibri"/>
                <a:cs typeface="Arial"/>
              </a:rPr>
              <a:t>}</a:t>
            </a:r>
            <a:br>
              <a:rPr lang="en-US" sz="1600" dirty="0">
                <a:solidFill>
                  <a:srgbClr val="000000"/>
                </a:solidFill>
                <a:latin typeface="Courier New"/>
                <a:ea typeface="Calibri"/>
                <a:cs typeface="Arial"/>
              </a:rPr>
            </a:br>
            <a:br>
              <a:rPr lang="en-US" sz="1600" dirty="0">
                <a:solidFill>
                  <a:srgbClr val="000000"/>
                </a:solidFill>
                <a:latin typeface="Courier New"/>
                <a:ea typeface="Calibri"/>
              </a:rPr>
            </a:br>
            <a:r>
              <a:rPr lang="en-US" sz="1600" dirty="0">
                <a:solidFill>
                  <a:srgbClr val="000000"/>
                </a:solidFill>
                <a:latin typeface="Courier New"/>
                <a:ea typeface="Calibri"/>
              </a:rPr>
              <a:t> </a:t>
            </a:r>
            <a:br>
              <a:rPr lang="en-US" sz="1600" dirty="0">
                <a:solidFill>
                  <a:srgbClr val="000000"/>
                </a:solidFill>
                <a:latin typeface="Courier New"/>
                <a:ea typeface="Calibri"/>
              </a:rPr>
            </a:br>
            <a:r>
              <a:rPr lang="en-US" sz="1600" dirty="0">
                <a:solidFill>
                  <a:srgbClr val="000000"/>
                </a:solidFill>
                <a:latin typeface="Courier New"/>
                <a:ea typeface="Calibri"/>
              </a:rPr>
              <a:t> </a:t>
            </a:r>
            <a:br>
              <a:rPr lang="en-US" sz="1400" dirty="0">
                <a:solidFill>
                  <a:srgbClr val="000000"/>
                </a:solidFill>
                <a:latin typeface="Courier New"/>
                <a:ea typeface="Calibri"/>
              </a:rPr>
            </a:br>
            <a:endParaRPr lang="en-US" sz="1400" dirty="0"/>
          </a:p>
        </p:txBody>
      </p:sp>
      <p:sp>
        <p:nvSpPr>
          <p:cNvPr id="4" name="Content Placeholder 2"/>
          <p:cNvSpPr txBox="1">
            <a:spLocks/>
          </p:cNvSpPr>
          <p:nvPr/>
        </p:nvSpPr>
        <p:spPr>
          <a:xfrm>
            <a:off x="4931780" y="593838"/>
            <a:ext cx="4212219"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endParaRPr lang="en-US" dirty="0"/>
          </a:p>
        </p:txBody>
      </p:sp>
      <p:sp>
        <p:nvSpPr>
          <p:cNvPr id="5" name="Content Placeholder 2"/>
          <p:cNvSpPr txBox="1">
            <a:spLocks/>
          </p:cNvSpPr>
          <p:nvPr/>
        </p:nvSpPr>
        <p:spPr>
          <a:xfrm>
            <a:off x="4655330" y="614274"/>
            <a:ext cx="4502930"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 typeface="Wingdings" pitchFamily="2" charset="2"/>
              <a:buNone/>
            </a:pPr>
            <a:endParaRPr lang="en-US" dirty="0"/>
          </a:p>
        </p:txBody>
      </p:sp>
      <p:sp>
        <p:nvSpPr>
          <p:cNvPr id="6" name="TextBox 5"/>
          <p:cNvSpPr txBox="1"/>
          <p:nvPr/>
        </p:nvSpPr>
        <p:spPr>
          <a:xfrm>
            <a:off x="6944079" y="3018675"/>
            <a:ext cx="184666" cy="369332"/>
          </a:xfrm>
          <a:prstGeom prst="rect">
            <a:avLst/>
          </a:prstGeom>
          <a:noFill/>
        </p:spPr>
        <p:txBody>
          <a:bodyPr wrap="none" rtlCol="0">
            <a:spAutoFit/>
          </a:bodyPr>
          <a:lstStyle/>
          <a:p>
            <a:endParaRPr lang="en-US" dirty="0"/>
          </a:p>
        </p:txBody>
      </p:sp>
      <p:sp>
        <p:nvSpPr>
          <p:cNvPr id="7" name="Content Placeholder 2"/>
          <p:cNvSpPr txBox="1">
            <a:spLocks/>
          </p:cNvSpPr>
          <p:nvPr/>
        </p:nvSpPr>
        <p:spPr>
          <a:xfrm>
            <a:off x="4605847" y="634710"/>
            <a:ext cx="4502930" cy="6264162"/>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400" dirty="0">
                <a:solidFill>
                  <a:srgbClr val="000000"/>
                </a:solidFill>
                <a:latin typeface="Courier New"/>
                <a:ea typeface="Calibri"/>
              </a:rPr>
              <a:t> </a:t>
            </a:r>
            <a:endParaRPr lang="en-US" sz="1400" dirty="0"/>
          </a:p>
        </p:txBody>
      </p:sp>
    </p:spTree>
    <p:extLst>
      <p:ext uri="{BB962C8B-B14F-4D97-AF65-F5344CB8AC3E}">
        <p14:creationId xmlns:p14="http://schemas.microsoft.com/office/powerpoint/2010/main" val="228427096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439" y="1607977"/>
            <a:ext cx="8324430" cy="4524315"/>
          </a:xfrm>
          <a:prstGeom prst="rect">
            <a:avLst/>
          </a:prstGeom>
        </p:spPr>
        <p:txBody>
          <a:bodyPr wrap="square">
            <a:spAutoFit/>
          </a:bodyPr>
          <a:lstStyle/>
          <a:p>
            <a:r>
              <a:rPr lang="en-US" sz="3200" dirty="0"/>
              <a:t>run:</a:t>
            </a:r>
          </a:p>
          <a:p>
            <a:r>
              <a:rPr lang="en-US" sz="3200" dirty="0"/>
              <a:t>CSC111Java!!programming&amp;&amp;Fun</a:t>
            </a:r>
          </a:p>
          <a:p>
            <a:r>
              <a:rPr lang="en-US" sz="3200" dirty="0">
                <a:solidFill>
                  <a:schemeClr val="accent5"/>
                </a:solidFill>
              </a:rPr>
              <a:t>Enter your choice: </a:t>
            </a:r>
          </a:p>
          <a:p>
            <a:r>
              <a:rPr lang="en-US" sz="3200" dirty="0">
                <a:solidFill>
                  <a:schemeClr val="accent5"/>
                </a:solidFill>
              </a:rPr>
              <a:t> L to show the letters in string,</a:t>
            </a:r>
          </a:p>
          <a:p>
            <a:r>
              <a:rPr lang="en-US" sz="3200" dirty="0">
                <a:solidFill>
                  <a:schemeClr val="accent5"/>
                </a:solidFill>
              </a:rPr>
              <a:t> D to print digits in string, and</a:t>
            </a:r>
          </a:p>
          <a:p>
            <a:r>
              <a:rPr lang="en-US" sz="3200" dirty="0">
                <a:solidFill>
                  <a:schemeClr val="accent5"/>
                </a:solidFill>
              </a:rPr>
              <a:t> O to print the other characters</a:t>
            </a:r>
          </a:p>
          <a:p>
            <a:r>
              <a:rPr lang="en-US" sz="3200" dirty="0">
                <a:solidFill>
                  <a:schemeClr val="accent2"/>
                </a:solidFill>
              </a:rPr>
              <a:t>L</a:t>
            </a:r>
          </a:p>
          <a:p>
            <a:r>
              <a:rPr lang="en-US" sz="3200" dirty="0" err="1"/>
              <a:t>CSCJavaprogrammingFun</a:t>
            </a:r>
            <a:endParaRPr lang="en-US" sz="3200" dirty="0"/>
          </a:p>
          <a:p>
            <a:endParaRPr lang="en-US" sz="3200" dirty="0"/>
          </a:p>
        </p:txBody>
      </p:sp>
      <p:sp>
        <p:nvSpPr>
          <p:cNvPr id="3" name="Title 2"/>
          <p:cNvSpPr>
            <a:spLocks noGrp="1"/>
          </p:cNvSpPr>
          <p:nvPr>
            <p:ph type="title"/>
          </p:nvPr>
        </p:nvSpPr>
        <p:spPr/>
        <p:txBody>
          <a:bodyPr/>
          <a:lstStyle/>
          <a:p>
            <a:pPr algn="l"/>
            <a:r>
              <a:rPr lang="en-US" dirty="0"/>
              <a:t>Sample Run</a:t>
            </a:r>
          </a:p>
        </p:txBody>
      </p:sp>
      <p:sp>
        <p:nvSpPr>
          <p:cNvPr id="4" name="Flowchart: Process 3"/>
          <p:cNvSpPr/>
          <p:nvPr/>
        </p:nvSpPr>
        <p:spPr>
          <a:xfrm>
            <a:off x="5943600" y="3474720"/>
            <a:ext cx="1676400" cy="115824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Message # 1</a:t>
            </a:r>
          </a:p>
        </p:txBody>
      </p:sp>
    </p:spTree>
    <p:extLst>
      <p:ext uri="{BB962C8B-B14F-4D97-AF65-F5344CB8AC3E}">
        <p14:creationId xmlns:p14="http://schemas.microsoft.com/office/powerpoint/2010/main" val="8480537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439" y="1607977"/>
            <a:ext cx="8324430" cy="5262979"/>
          </a:xfrm>
          <a:prstGeom prst="rect">
            <a:avLst/>
          </a:prstGeom>
        </p:spPr>
        <p:txBody>
          <a:bodyPr wrap="square">
            <a:spAutoFit/>
          </a:bodyPr>
          <a:lstStyle/>
          <a:p>
            <a:r>
              <a:rPr lang="en-US" sz="2800" dirty="0">
                <a:solidFill>
                  <a:schemeClr val="accent5"/>
                </a:solidFill>
              </a:rPr>
              <a:t>Enter your choice: </a:t>
            </a:r>
          </a:p>
          <a:p>
            <a:r>
              <a:rPr lang="en-US" sz="2800" dirty="0">
                <a:solidFill>
                  <a:schemeClr val="accent5"/>
                </a:solidFill>
              </a:rPr>
              <a:t> L to show the letters in string,</a:t>
            </a:r>
          </a:p>
          <a:p>
            <a:r>
              <a:rPr lang="en-US" sz="2800" dirty="0">
                <a:solidFill>
                  <a:schemeClr val="accent5"/>
                </a:solidFill>
              </a:rPr>
              <a:t> D to print digits in string, and</a:t>
            </a:r>
          </a:p>
          <a:p>
            <a:r>
              <a:rPr lang="en-US" sz="2800" dirty="0">
                <a:solidFill>
                  <a:schemeClr val="accent5"/>
                </a:solidFill>
              </a:rPr>
              <a:t> O to print the other characters</a:t>
            </a:r>
          </a:p>
          <a:p>
            <a:r>
              <a:rPr lang="en-US" sz="2800" dirty="0">
                <a:solidFill>
                  <a:schemeClr val="accent2"/>
                </a:solidFill>
              </a:rPr>
              <a:t>D</a:t>
            </a:r>
          </a:p>
          <a:p>
            <a:r>
              <a:rPr lang="en-US" sz="2800" dirty="0"/>
              <a:t>111</a:t>
            </a:r>
          </a:p>
          <a:p>
            <a:r>
              <a:rPr lang="en-US" sz="2800" dirty="0">
                <a:solidFill>
                  <a:schemeClr val="accent5"/>
                </a:solidFill>
              </a:rPr>
              <a:t>Enter your choice: </a:t>
            </a:r>
          </a:p>
          <a:p>
            <a:r>
              <a:rPr lang="en-US" sz="2800" dirty="0">
                <a:solidFill>
                  <a:schemeClr val="accent5"/>
                </a:solidFill>
              </a:rPr>
              <a:t> L to show the letters in string,</a:t>
            </a:r>
          </a:p>
          <a:p>
            <a:r>
              <a:rPr lang="en-US" sz="2800" dirty="0">
                <a:solidFill>
                  <a:schemeClr val="accent5"/>
                </a:solidFill>
              </a:rPr>
              <a:t> D to print digits in string, and</a:t>
            </a:r>
          </a:p>
          <a:p>
            <a:r>
              <a:rPr lang="en-US" sz="2800" dirty="0">
                <a:solidFill>
                  <a:schemeClr val="accent5"/>
                </a:solidFill>
              </a:rPr>
              <a:t> O to print the other characters</a:t>
            </a:r>
          </a:p>
          <a:p>
            <a:r>
              <a:rPr lang="en-US" sz="2800" dirty="0">
                <a:solidFill>
                  <a:schemeClr val="accent2"/>
                </a:solidFill>
              </a:rPr>
              <a:t>O</a:t>
            </a:r>
          </a:p>
          <a:p>
            <a:r>
              <a:rPr lang="en-US" sz="2800" dirty="0"/>
              <a:t>!!&amp;&amp;</a:t>
            </a:r>
          </a:p>
        </p:txBody>
      </p:sp>
      <p:sp>
        <p:nvSpPr>
          <p:cNvPr id="3" name="Title 2"/>
          <p:cNvSpPr>
            <a:spLocks noGrp="1"/>
          </p:cNvSpPr>
          <p:nvPr>
            <p:ph type="title"/>
          </p:nvPr>
        </p:nvSpPr>
        <p:spPr/>
        <p:txBody>
          <a:bodyPr/>
          <a:lstStyle/>
          <a:p>
            <a:pPr algn="l"/>
            <a:r>
              <a:rPr lang="en-US" dirty="0"/>
              <a:t>Sample Run</a:t>
            </a:r>
          </a:p>
        </p:txBody>
      </p:sp>
      <p:sp>
        <p:nvSpPr>
          <p:cNvPr id="4" name="Flowchart: Process 3"/>
          <p:cNvSpPr/>
          <p:nvPr/>
        </p:nvSpPr>
        <p:spPr>
          <a:xfrm>
            <a:off x="5730240" y="2042160"/>
            <a:ext cx="1676400" cy="115824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Message # 2</a:t>
            </a:r>
          </a:p>
        </p:txBody>
      </p:sp>
      <p:sp>
        <p:nvSpPr>
          <p:cNvPr id="5" name="Flowchart: Process 4"/>
          <p:cNvSpPr/>
          <p:nvPr/>
        </p:nvSpPr>
        <p:spPr>
          <a:xfrm>
            <a:off x="5516880" y="4358640"/>
            <a:ext cx="1676400" cy="115824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Message # 3</a:t>
            </a:r>
          </a:p>
        </p:txBody>
      </p:sp>
    </p:spTree>
    <p:extLst>
      <p:ext uri="{BB962C8B-B14F-4D97-AF65-F5344CB8AC3E}">
        <p14:creationId xmlns:p14="http://schemas.microsoft.com/office/powerpoint/2010/main" val="209642103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439" y="1607977"/>
            <a:ext cx="8324430" cy="3108543"/>
          </a:xfrm>
          <a:prstGeom prst="rect">
            <a:avLst/>
          </a:prstGeom>
        </p:spPr>
        <p:txBody>
          <a:bodyPr wrap="square">
            <a:spAutoFit/>
          </a:bodyPr>
          <a:lstStyle/>
          <a:p>
            <a:r>
              <a:rPr lang="en-US" sz="2800" dirty="0">
                <a:solidFill>
                  <a:schemeClr val="accent5"/>
                </a:solidFill>
              </a:rPr>
              <a:t>Enter your choice: </a:t>
            </a:r>
          </a:p>
          <a:p>
            <a:r>
              <a:rPr lang="en-US" sz="2800" dirty="0">
                <a:solidFill>
                  <a:schemeClr val="accent5"/>
                </a:solidFill>
              </a:rPr>
              <a:t> L to show the letters in string,</a:t>
            </a:r>
          </a:p>
          <a:p>
            <a:r>
              <a:rPr lang="en-US" sz="2800" dirty="0">
                <a:solidFill>
                  <a:schemeClr val="accent5"/>
                </a:solidFill>
              </a:rPr>
              <a:t> D to print digits in string, and</a:t>
            </a:r>
          </a:p>
          <a:p>
            <a:r>
              <a:rPr lang="en-US" sz="2800" dirty="0">
                <a:solidFill>
                  <a:schemeClr val="accent5"/>
                </a:solidFill>
              </a:rPr>
              <a:t> O to print the other characters</a:t>
            </a:r>
          </a:p>
          <a:p>
            <a:r>
              <a:rPr lang="en-US" sz="2800" dirty="0">
                <a:solidFill>
                  <a:schemeClr val="accent2"/>
                </a:solidFill>
              </a:rPr>
              <a:t>d</a:t>
            </a:r>
          </a:p>
          <a:p>
            <a:r>
              <a:rPr lang="en-US" sz="2800" dirty="0"/>
              <a:t>111</a:t>
            </a:r>
          </a:p>
          <a:p>
            <a:endParaRPr lang="en-US" sz="2800" dirty="0"/>
          </a:p>
        </p:txBody>
      </p:sp>
      <p:sp>
        <p:nvSpPr>
          <p:cNvPr id="3" name="Title 2"/>
          <p:cNvSpPr>
            <a:spLocks noGrp="1"/>
          </p:cNvSpPr>
          <p:nvPr>
            <p:ph type="title"/>
          </p:nvPr>
        </p:nvSpPr>
        <p:spPr/>
        <p:txBody>
          <a:bodyPr/>
          <a:lstStyle/>
          <a:p>
            <a:pPr algn="l"/>
            <a:r>
              <a:rPr lang="en-US" dirty="0"/>
              <a:t>Sample Run</a:t>
            </a:r>
          </a:p>
        </p:txBody>
      </p:sp>
      <p:sp>
        <p:nvSpPr>
          <p:cNvPr id="4" name="Flowchart: Process 3"/>
          <p:cNvSpPr/>
          <p:nvPr/>
        </p:nvSpPr>
        <p:spPr>
          <a:xfrm>
            <a:off x="5943600" y="2316480"/>
            <a:ext cx="1676400" cy="115824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Message # 4</a:t>
            </a:r>
          </a:p>
        </p:txBody>
      </p:sp>
    </p:spTree>
    <p:extLst>
      <p:ext uri="{BB962C8B-B14F-4D97-AF65-F5344CB8AC3E}">
        <p14:creationId xmlns:p14="http://schemas.microsoft.com/office/powerpoint/2010/main" val="16757967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84163" y="2133600"/>
            <a:ext cx="8574087" cy="3992563"/>
          </a:xfrm>
        </p:spPr>
        <p:txBody>
          <a:bodyPr>
            <a:normAutofit/>
          </a:bodyPr>
          <a:lstStyle/>
          <a:p>
            <a:r>
              <a:rPr lang="en-US" dirty="0"/>
              <a:t>It keep asking 4 times as the counter starts from </a:t>
            </a:r>
            <a:r>
              <a:rPr lang="en-US" b="1" dirty="0">
                <a:solidFill>
                  <a:schemeClr val="accent2"/>
                </a:solidFill>
              </a:rPr>
              <a:t>[0 </a:t>
            </a:r>
            <a:r>
              <a:rPr lang="en-US" b="1" dirty="0">
                <a:solidFill>
                  <a:schemeClr val="accent2"/>
                </a:solidFill>
                <a:sym typeface="Wingdings" pitchFamily="2" charset="2"/>
              </a:rPr>
              <a:t>,4[</a:t>
            </a:r>
          </a:p>
          <a:p>
            <a:r>
              <a:rPr lang="en-US" dirty="0">
                <a:solidFill>
                  <a:schemeClr val="accent1"/>
                </a:solidFill>
                <a:sym typeface="Wingdings" pitchFamily="2" charset="2"/>
              </a:rPr>
              <a:t>Counter &lt;4</a:t>
            </a:r>
          </a:p>
          <a:p>
            <a:r>
              <a:rPr lang="en-US" dirty="0">
                <a:sym typeface="Wingdings" pitchFamily="2" charset="2"/>
              </a:rPr>
              <a:t>An equivalent condition that do the same role</a:t>
            </a:r>
          </a:p>
          <a:p>
            <a:r>
              <a:rPr lang="en-US" dirty="0">
                <a:sym typeface="Wingdings" pitchFamily="2" charset="2"/>
              </a:rPr>
              <a:t>Start from 1: Counter =1</a:t>
            </a:r>
          </a:p>
          <a:p>
            <a:r>
              <a:rPr lang="en-US" dirty="0">
                <a:sym typeface="Wingdings" pitchFamily="2" charset="2"/>
              </a:rPr>
              <a:t>Add = to the condition: Counter&lt;=4</a:t>
            </a:r>
          </a:p>
          <a:p>
            <a:r>
              <a:rPr lang="en-US" b="1" dirty="0">
                <a:solidFill>
                  <a:schemeClr val="accent2"/>
                </a:solidFill>
                <a:sym typeface="Wingdings" pitchFamily="2" charset="2"/>
              </a:rPr>
              <a:t>[1,4]</a:t>
            </a:r>
            <a:endParaRPr lang="en-US" b="1" dirty="0">
              <a:solidFill>
                <a:schemeClr val="accent2"/>
              </a:solidFill>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1" y="2133600"/>
            <a:ext cx="8248650" cy="3992563"/>
          </a:xfrm>
        </p:spPr>
        <p:txBody>
          <a:bodyPr/>
          <a:lstStyle/>
          <a:p>
            <a:r>
              <a:rPr lang="en-US" dirty="0"/>
              <a:t>Also, it can be done using for loop</a:t>
            </a:r>
          </a:p>
          <a:p>
            <a:r>
              <a:rPr lang="en-US" dirty="0"/>
              <a:t>For ( </a:t>
            </a:r>
            <a:r>
              <a:rPr lang="en-US" dirty="0" err="1"/>
              <a:t>int</a:t>
            </a:r>
            <a:r>
              <a:rPr lang="en-US" dirty="0"/>
              <a:t> counter=0; counter&lt;4;counter++)</a:t>
            </a:r>
          </a:p>
          <a:p>
            <a:r>
              <a:rPr lang="en-US" dirty="0"/>
              <a:t>Or</a:t>
            </a:r>
          </a:p>
          <a:p>
            <a:r>
              <a:rPr lang="en-US" dirty="0"/>
              <a:t>For ( </a:t>
            </a:r>
            <a:r>
              <a:rPr lang="en-US" dirty="0" err="1"/>
              <a:t>int</a:t>
            </a:r>
            <a:r>
              <a:rPr lang="en-US" dirty="0"/>
              <a:t> counter=1; counter&lt;=4;counter++)</a:t>
            </a:r>
          </a:p>
          <a:p>
            <a:endParaRPr lang="en-US" b="1" dirty="0"/>
          </a:p>
          <a:p>
            <a:endParaRPr lang="en-US"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Rectangle 5"/>
          <p:cNvSpPr/>
          <p:nvPr/>
        </p:nvSpPr>
        <p:spPr>
          <a:xfrm>
            <a:off x="4644008" y="3861048"/>
            <a:ext cx="4248472"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rgbClr val="00B0F0"/>
                </a:solidFill>
              </a:rPr>
              <a:t>do…while</a:t>
            </a:r>
          </a:p>
        </p:txBody>
      </p:sp>
      <p:sp>
        <p:nvSpPr>
          <p:cNvPr id="10" name="Rectangle 1"/>
          <p:cNvSpPr>
            <a:spLocks noGrp="1"/>
          </p:cNvSpPr>
          <p:nvPr>
            <p:ph type="ctrTitle"/>
          </p:nvPr>
        </p:nvSpPr>
        <p:spPr>
          <a:xfrm>
            <a:off x="251521" y="2708920"/>
            <a:ext cx="864096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 </a:t>
            </a:r>
            <a:r>
              <a:rPr lang="en-US" sz="5400" dirty="0">
                <a:solidFill>
                  <a:srgbClr val="CC0000"/>
                </a:solidFill>
                <a:latin typeface="Batang" pitchFamily="18" charset="-127"/>
              </a:rPr>
              <a:t>Control Structures II</a:t>
            </a:r>
            <a:endParaRPr lang="en-US" sz="5400" dirty="0">
              <a:solidFill>
                <a:srgbClr val="C00000"/>
              </a:solidFill>
            </a:endParaRPr>
          </a:p>
        </p:txBody>
      </p:sp>
    </p:spTree>
    <p:extLst>
      <p:ext uri="{BB962C8B-B14F-4D97-AF65-F5344CB8AC3E}">
        <p14:creationId xmlns:p14="http://schemas.microsoft.com/office/powerpoint/2010/main" val="347837552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normAutofit fontScale="92500" lnSpcReduction="10000"/>
          </a:bodyPr>
          <a:lstStyle/>
          <a:p>
            <a:fld id="{125A1C68-F048-4C66-8544-2D3BD35A5879}" type="slidenum">
              <a:rPr lang="en-US" smtClean="0"/>
              <a:pPr/>
              <a:t>358</a:t>
            </a:fld>
            <a:endParaRPr lang="en-US"/>
          </a:p>
        </p:txBody>
      </p:sp>
      <p:cxnSp>
        <p:nvCxnSpPr>
          <p:cNvPr id="9" name="Straight Connector 8"/>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sz="2400" dirty="0">
                <a:latin typeface="Tahoma" charset="0"/>
                <a:cs typeface="Arial" charset="0"/>
              </a:rPr>
              <a:t>1. The </a:t>
            </a:r>
            <a:r>
              <a:rPr lang="en-US" sz="2400" dirty="0">
                <a:solidFill>
                  <a:srgbClr val="00B0F0"/>
                </a:solidFill>
                <a:latin typeface="Tahoma" charset="0"/>
                <a:cs typeface="Arial" charset="0"/>
              </a:rPr>
              <a:t>do…while</a:t>
            </a:r>
            <a:endParaRPr lang="en-US" sz="2400" dirty="0">
              <a:latin typeface="Tahoma" charset="0"/>
              <a:cs typeface="Arial" charset="0"/>
            </a:endParaRPr>
          </a:p>
          <a:p>
            <a:pPr marL="0" indent="0">
              <a:lnSpc>
                <a:spcPct val="90000"/>
              </a:lnSpc>
              <a:spcBef>
                <a:spcPts val="1200"/>
              </a:spcBef>
              <a:spcAft>
                <a:spcPts val="600"/>
              </a:spcAft>
              <a:buNone/>
            </a:pPr>
            <a:r>
              <a:rPr lang="en-US" sz="2000" dirty="0">
                <a:solidFill>
                  <a:srgbClr val="0000FF"/>
                </a:solidFill>
                <a:latin typeface="Tahoma" charset="0"/>
                <a:cs typeface="Arial" charset="0"/>
              </a:rPr>
              <a:t>	1.1 Syntax</a:t>
            </a:r>
          </a:p>
          <a:p>
            <a:pPr marL="0" indent="0">
              <a:lnSpc>
                <a:spcPct val="90000"/>
              </a:lnSpc>
              <a:spcBef>
                <a:spcPts val="1200"/>
              </a:spcBef>
              <a:spcAft>
                <a:spcPts val="600"/>
              </a:spcAft>
              <a:buNone/>
            </a:pPr>
            <a:r>
              <a:rPr lang="en-US" sz="2000" dirty="0">
                <a:solidFill>
                  <a:srgbClr val="0000FF"/>
                </a:solidFill>
                <a:latin typeface="Tahoma" charset="0"/>
                <a:cs typeface="Arial" charset="0"/>
              </a:rPr>
              <a:t>	1.2 Flowchart</a:t>
            </a:r>
          </a:p>
          <a:p>
            <a:pPr marL="0" indent="0">
              <a:lnSpc>
                <a:spcPct val="90000"/>
              </a:lnSpc>
              <a:spcBef>
                <a:spcPts val="1200"/>
              </a:spcBef>
              <a:spcAft>
                <a:spcPts val="600"/>
              </a:spcAft>
              <a:buNone/>
            </a:pPr>
            <a:r>
              <a:rPr lang="en-US" sz="2000" dirty="0">
                <a:solidFill>
                  <a:srgbClr val="0000FF"/>
                </a:solidFill>
                <a:latin typeface="Tahoma" charset="0"/>
                <a:cs typeface="Arial" charset="0"/>
              </a:rPr>
              <a:t>	1.3 Examples</a:t>
            </a:r>
          </a:p>
          <a:p>
            <a:pPr marL="0" indent="0">
              <a:lnSpc>
                <a:spcPct val="90000"/>
              </a:lnSpc>
              <a:spcBef>
                <a:spcPts val="1200"/>
              </a:spcBef>
              <a:spcAft>
                <a:spcPts val="600"/>
              </a:spcAft>
              <a:buNone/>
            </a:pPr>
            <a:r>
              <a:rPr lang="en-US" sz="2400" dirty="0">
                <a:latin typeface="Tahoma" charset="0"/>
                <a:cs typeface="Arial" charset="0"/>
              </a:rPr>
              <a:t>2. Programming Hint</a:t>
            </a:r>
          </a:p>
          <a:p>
            <a:pPr marL="0" indent="0">
              <a:lnSpc>
                <a:spcPct val="90000"/>
              </a:lnSpc>
              <a:spcBef>
                <a:spcPts val="1200"/>
              </a:spcBef>
              <a:spcAft>
                <a:spcPts val="600"/>
              </a:spcAft>
              <a:buNone/>
            </a:pPr>
            <a:r>
              <a:rPr lang="en-US" sz="2400" dirty="0">
                <a:latin typeface="Tahoma" charset="0"/>
                <a:cs typeface="Arial" charset="0"/>
              </a:rPr>
              <a:t>3.The </a:t>
            </a:r>
            <a:r>
              <a:rPr lang="en-US" sz="2400" dirty="0">
                <a:solidFill>
                  <a:srgbClr val="00B0F0"/>
                </a:solidFill>
                <a:latin typeface="Tahoma" charset="0"/>
                <a:cs typeface="Arial" charset="0"/>
              </a:rPr>
              <a:t>break </a:t>
            </a:r>
            <a:r>
              <a:rPr lang="en-US" sz="2400" dirty="0">
                <a:latin typeface="Tahoma" charset="0"/>
                <a:cs typeface="Arial" charset="0"/>
              </a:rPr>
              <a:t>statement</a:t>
            </a:r>
          </a:p>
          <a:p>
            <a:pPr marL="0" indent="0">
              <a:lnSpc>
                <a:spcPct val="90000"/>
              </a:lnSpc>
              <a:spcBef>
                <a:spcPts val="1200"/>
              </a:spcBef>
              <a:spcAft>
                <a:spcPts val="600"/>
              </a:spcAft>
              <a:buNone/>
            </a:pPr>
            <a:r>
              <a:rPr lang="en-US" sz="2400" dirty="0">
                <a:latin typeface="Tahoma" charset="0"/>
                <a:cs typeface="Arial" charset="0"/>
              </a:rPr>
              <a:t>4.The </a:t>
            </a:r>
            <a:r>
              <a:rPr lang="en-US" sz="2400" dirty="0">
                <a:solidFill>
                  <a:srgbClr val="00B0F0"/>
                </a:solidFill>
                <a:latin typeface="Tahoma" charset="0"/>
                <a:cs typeface="Arial" charset="0"/>
              </a:rPr>
              <a:t>continue </a:t>
            </a:r>
            <a:r>
              <a:rPr lang="en-US" sz="2400" dirty="0">
                <a:latin typeface="Tahoma" charset="0"/>
                <a:cs typeface="Arial" charset="0"/>
              </a:rPr>
              <a:t>statement</a:t>
            </a:r>
          </a:p>
          <a:p>
            <a:pPr marL="0" indent="0">
              <a:lnSpc>
                <a:spcPct val="90000"/>
              </a:lnSpc>
              <a:spcBef>
                <a:spcPts val="1200"/>
              </a:spcBef>
              <a:spcAft>
                <a:spcPts val="600"/>
              </a:spcAft>
              <a:buNone/>
            </a:pPr>
            <a:r>
              <a:rPr lang="en-US" sz="2400" dirty="0">
                <a:latin typeface="Tahoma" charset="0"/>
                <a:cs typeface="Arial" charset="0"/>
              </a:rPr>
              <a:t>5. </a:t>
            </a:r>
            <a:r>
              <a:rPr lang="en-US" sz="2400" dirty="0">
                <a:solidFill>
                  <a:srgbClr val="00B0F0"/>
                </a:solidFill>
                <a:latin typeface="Tahoma" charset="0"/>
                <a:cs typeface="Arial" charset="0"/>
              </a:rPr>
              <a:t>break </a:t>
            </a:r>
            <a:r>
              <a:rPr lang="en-US" sz="2400" dirty="0">
                <a:latin typeface="Tahoma" charset="0"/>
                <a:cs typeface="Arial" charset="0"/>
              </a:rPr>
              <a:t>vs. </a:t>
            </a:r>
            <a:r>
              <a:rPr lang="en-US" sz="2400" dirty="0">
                <a:solidFill>
                  <a:srgbClr val="00B0F0"/>
                </a:solidFill>
                <a:latin typeface="Tahoma" charset="0"/>
                <a:cs typeface="Arial" charset="0"/>
              </a:rPr>
              <a:t>continue</a:t>
            </a:r>
          </a:p>
          <a:p>
            <a:pPr marL="0" indent="0">
              <a:lnSpc>
                <a:spcPct val="90000"/>
              </a:lnSpc>
              <a:spcBef>
                <a:spcPts val="1200"/>
              </a:spcBef>
              <a:spcAft>
                <a:spcPts val="600"/>
              </a:spcAft>
              <a:buNone/>
            </a:pPr>
            <a:endParaRPr lang="en-US" sz="2400" dirty="0">
              <a:latin typeface="Tahoma" charset="0"/>
              <a:cs typeface="Arial" charset="0"/>
            </a:endParaRPr>
          </a:p>
        </p:txBody>
      </p:sp>
      <p:sp>
        <p:nvSpPr>
          <p:cNvPr id="10"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Tree>
    <p:custDataLst>
      <p:tags r:id="rId1"/>
    </p:custDataLst>
    <p:extLst>
      <p:ext uri="{BB962C8B-B14F-4D97-AF65-F5344CB8AC3E}">
        <p14:creationId xmlns:p14="http://schemas.microsoft.com/office/powerpoint/2010/main" val="85967807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SYNTAX</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359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err="1">
                <a:solidFill>
                  <a:srgbClr val="00B0F0"/>
                </a:solidFill>
                <a:latin typeface="Tahoma" charset="0"/>
                <a:cs typeface="Arial" charset="0"/>
              </a:rPr>
              <a:t>do..while</a:t>
            </a:r>
            <a:r>
              <a:rPr lang="en-US" sz="4000" dirty="0">
                <a:solidFill>
                  <a:srgbClr val="00B0F0"/>
                </a:solidFill>
                <a:latin typeface="Tahoma" charset="0"/>
                <a:cs typeface="Arial" charset="0"/>
              </a:rPr>
              <a:t>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691679" y="1340768"/>
            <a:ext cx="7215369" cy="936104"/>
          </a:xfrm>
          <a:prstGeom prst="roundRect">
            <a:avLst>
              <a:gd name="adj" fmla="val 341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B0F0"/>
                </a:solidFill>
              </a:rPr>
              <a:t>do</a:t>
            </a:r>
          </a:p>
          <a:p>
            <a:r>
              <a:rPr lang="en-US" sz="1600" dirty="0">
                <a:solidFill>
                  <a:srgbClr val="0000FF"/>
                </a:solidFill>
              </a:rPr>
              <a:t>   statement; </a:t>
            </a:r>
          </a:p>
          <a:p>
            <a:r>
              <a:rPr lang="en-US" sz="1600" dirty="0">
                <a:solidFill>
                  <a:srgbClr val="00B0F0"/>
                </a:solidFill>
              </a:rPr>
              <a:t>while </a:t>
            </a:r>
            <a:r>
              <a:rPr lang="en-US" sz="1600" dirty="0">
                <a:solidFill>
                  <a:srgbClr val="0000FF"/>
                </a:solidFill>
              </a:rPr>
              <a:t>(logical expression);  </a:t>
            </a:r>
          </a:p>
        </p:txBody>
      </p:sp>
      <p:sp>
        <p:nvSpPr>
          <p:cNvPr id="10" name="Rounded Rectangle 9"/>
          <p:cNvSpPr/>
          <p:nvPr/>
        </p:nvSpPr>
        <p:spPr>
          <a:xfrm>
            <a:off x="107504" y="1340768"/>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 1</a:t>
            </a:r>
          </a:p>
        </p:txBody>
      </p:sp>
      <p:sp>
        <p:nvSpPr>
          <p:cNvPr id="11" name="Rounded Rectangle 10"/>
          <p:cNvSpPr/>
          <p:nvPr/>
        </p:nvSpPr>
        <p:spPr>
          <a:xfrm>
            <a:off x="1691679" y="2924944"/>
            <a:ext cx="7215369" cy="2304256"/>
          </a:xfrm>
          <a:prstGeom prst="roundRect">
            <a:avLst>
              <a:gd name="adj" fmla="val 341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B0F0"/>
                </a:solidFill>
              </a:rPr>
              <a:t>do</a:t>
            </a:r>
          </a:p>
          <a:p>
            <a:r>
              <a:rPr lang="en-US" sz="1600" dirty="0">
                <a:solidFill>
                  <a:srgbClr val="0000FF"/>
                </a:solidFill>
              </a:rPr>
              <a:t>   </a:t>
            </a:r>
            <a:r>
              <a:rPr lang="en-US" sz="1600" dirty="0">
                <a:solidFill>
                  <a:srgbClr val="FF0000"/>
                </a:solidFill>
              </a:rPr>
              <a:t>{</a:t>
            </a:r>
            <a:r>
              <a:rPr lang="en-US" sz="1600" dirty="0">
                <a:solidFill>
                  <a:srgbClr val="0000FF"/>
                </a:solidFill>
              </a:rPr>
              <a:t> </a:t>
            </a:r>
          </a:p>
          <a:p>
            <a:r>
              <a:rPr lang="en-US" sz="1600" dirty="0">
                <a:solidFill>
                  <a:srgbClr val="0000FF"/>
                </a:solidFill>
              </a:rPr>
              <a:t>     statement 1;</a:t>
            </a:r>
          </a:p>
          <a:p>
            <a:r>
              <a:rPr lang="en-US" sz="1600" dirty="0">
                <a:solidFill>
                  <a:srgbClr val="0000FF"/>
                </a:solidFill>
              </a:rPr>
              <a:t>     statement 2;</a:t>
            </a:r>
          </a:p>
          <a:p>
            <a:r>
              <a:rPr lang="en-US" sz="1600" dirty="0">
                <a:solidFill>
                  <a:srgbClr val="0000FF"/>
                </a:solidFill>
              </a:rPr>
              <a:t>     ---</a:t>
            </a:r>
          </a:p>
          <a:p>
            <a:r>
              <a:rPr lang="en-US" sz="1600" dirty="0">
                <a:solidFill>
                  <a:srgbClr val="0000FF"/>
                </a:solidFill>
              </a:rPr>
              <a:t>     statement n;</a:t>
            </a:r>
          </a:p>
          <a:p>
            <a:r>
              <a:rPr lang="en-US" sz="1600" dirty="0">
                <a:solidFill>
                  <a:srgbClr val="0000FF"/>
                </a:solidFill>
              </a:rPr>
              <a:t>   </a:t>
            </a:r>
            <a:r>
              <a:rPr lang="en-US" sz="1600" dirty="0">
                <a:solidFill>
                  <a:srgbClr val="FF0000"/>
                </a:solidFill>
              </a:rPr>
              <a:t>}</a:t>
            </a:r>
          </a:p>
          <a:p>
            <a:r>
              <a:rPr lang="en-US" sz="1600" dirty="0">
                <a:solidFill>
                  <a:srgbClr val="00B0F0"/>
                </a:solidFill>
              </a:rPr>
              <a:t>while </a:t>
            </a:r>
            <a:r>
              <a:rPr lang="en-US" sz="1600" dirty="0">
                <a:solidFill>
                  <a:srgbClr val="0000FF"/>
                </a:solidFill>
              </a:rPr>
              <a:t>(logical expression);</a:t>
            </a:r>
          </a:p>
          <a:p>
            <a:r>
              <a:rPr lang="en-US" sz="1600" dirty="0">
                <a:solidFill>
                  <a:srgbClr val="0000FF"/>
                </a:solidFill>
              </a:rPr>
              <a:t>  </a:t>
            </a:r>
          </a:p>
        </p:txBody>
      </p:sp>
      <p:sp>
        <p:nvSpPr>
          <p:cNvPr id="12" name="Rounded Rectangle 11"/>
          <p:cNvSpPr/>
          <p:nvPr/>
        </p:nvSpPr>
        <p:spPr>
          <a:xfrm>
            <a:off x="107504" y="2924944"/>
            <a:ext cx="144016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 2</a:t>
            </a:r>
          </a:p>
        </p:txBody>
      </p:sp>
    </p:spTree>
    <p:custDataLst>
      <p:tags r:id="rId1"/>
    </p:custDataLst>
    <p:extLst>
      <p:ext uri="{BB962C8B-B14F-4D97-AF65-F5344CB8AC3E}">
        <p14:creationId xmlns:p14="http://schemas.microsoft.com/office/powerpoint/2010/main" val="1793439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 name="Rectangle 51"/>
          <p:cNvSpPr/>
          <p:nvPr/>
        </p:nvSpPr>
        <p:spPr>
          <a:xfrm>
            <a:off x="228600" y="6207968"/>
            <a:ext cx="8807896" cy="533400"/>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that variables should have different names</a:t>
            </a:r>
          </a:p>
        </p:txBody>
      </p:sp>
      <p:sp>
        <p:nvSpPr>
          <p:cNvPr id="18" name="Slide Number Placeholder 17"/>
          <p:cNvSpPr>
            <a:spLocks noGrp="1"/>
          </p:cNvSpPr>
          <p:nvPr>
            <p:ph type="sldNum" sz="quarter" idx="12"/>
          </p:nvPr>
        </p:nvSpPr>
        <p:spPr/>
        <p:txBody>
          <a:bodyPr>
            <a:normAutofit/>
          </a:bodyPr>
          <a:lstStyle/>
          <a:p>
            <a:fld id="{125A1C68-F048-4C66-8544-2D3BD35A5879}" type="slidenum">
              <a:rPr lang="en-US" smtClean="0"/>
              <a:pPr/>
              <a:t>36</a:t>
            </a:fld>
            <a:endParaRPr lang="en-US"/>
          </a:p>
        </p:txBody>
      </p:sp>
      <p:cxnSp>
        <p:nvCxnSpPr>
          <p:cNvPr id="20" name="Straight Connector 19"/>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512"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4"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4.3 Solution Design </a:t>
            </a:r>
            <a:r>
              <a:rPr lang="en-US" sz="4000" b="0" dirty="0">
                <a:solidFill>
                  <a:schemeClr val="accent2"/>
                </a:solidFill>
                <a:latin typeface="Tahoma" charset="0"/>
                <a:cs typeface="Arial" charset="0"/>
              </a:rPr>
              <a:t>– Flowchart</a:t>
            </a:r>
          </a:p>
        </p:txBody>
      </p:sp>
      <p:sp>
        <p:nvSpPr>
          <p:cNvPr id="35" name="Rectangle 34"/>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1</a:t>
            </a:r>
          </a:p>
        </p:txBody>
      </p:sp>
      <p:sp>
        <p:nvSpPr>
          <p:cNvPr id="36" name="Rectangle 3"/>
          <p:cNvSpPr>
            <a:spLocks noGrp="1" noChangeArrowheads="1"/>
          </p:cNvSpPr>
          <p:nvPr>
            <p:ph idx="1"/>
          </p:nvPr>
        </p:nvSpPr>
        <p:spPr>
          <a:xfrm>
            <a:off x="179512" y="1412776"/>
            <a:ext cx="8712967" cy="432048"/>
          </a:xfrm>
          <a:ln/>
        </p:spPr>
        <p:txBody>
          <a:bodyPr>
            <a:noAutofit/>
          </a:bodyPr>
          <a:lstStyle/>
          <a:p>
            <a:pPr marL="0" indent="-254000">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Draw a flowchart that adds two numbers</a:t>
            </a:r>
            <a:endParaRPr lang="x-none"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0" indent="0">
              <a:lnSpc>
                <a:spcPct val="90000"/>
              </a:lnSpc>
              <a:buNone/>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37" name="AutoShape 67"/>
          <p:cNvSpPr>
            <a:spLocks noChangeArrowheads="1"/>
          </p:cNvSpPr>
          <p:nvPr/>
        </p:nvSpPr>
        <p:spPr bwMode="auto">
          <a:xfrm>
            <a:off x="838857" y="1988840"/>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sp>
        <p:nvSpPr>
          <p:cNvPr id="38" name="AutoShape 68"/>
          <p:cNvSpPr>
            <a:spLocks noChangeArrowheads="1"/>
          </p:cNvSpPr>
          <p:nvPr/>
        </p:nvSpPr>
        <p:spPr bwMode="auto">
          <a:xfrm>
            <a:off x="624545" y="2702824"/>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n1</a:t>
            </a:r>
          </a:p>
        </p:txBody>
      </p:sp>
      <p:sp>
        <p:nvSpPr>
          <p:cNvPr id="39" name="AutoShape 68"/>
          <p:cNvSpPr>
            <a:spLocks noChangeArrowheads="1"/>
          </p:cNvSpPr>
          <p:nvPr/>
        </p:nvSpPr>
        <p:spPr bwMode="auto">
          <a:xfrm>
            <a:off x="624545" y="3353725"/>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n2</a:t>
            </a:r>
          </a:p>
        </p:txBody>
      </p:sp>
      <p:sp>
        <p:nvSpPr>
          <p:cNvPr id="40" name="AutoShape 72"/>
          <p:cNvSpPr>
            <a:spLocks noChangeArrowheads="1"/>
          </p:cNvSpPr>
          <p:nvPr/>
        </p:nvSpPr>
        <p:spPr bwMode="auto">
          <a:xfrm>
            <a:off x="768152" y="4004626"/>
            <a:ext cx="1582861" cy="502667"/>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Sum = n1 + n2</a:t>
            </a:r>
          </a:p>
        </p:txBody>
      </p:sp>
      <p:sp>
        <p:nvSpPr>
          <p:cNvPr id="41" name="AutoShape 71"/>
          <p:cNvSpPr>
            <a:spLocks noChangeArrowheads="1"/>
          </p:cNvSpPr>
          <p:nvPr/>
        </p:nvSpPr>
        <p:spPr bwMode="auto">
          <a:xfrm>
            <a:off x="587238" y="4799419"/>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Print </a:t>
            </a:r>
            <a:r>
              <a:rPr lang="en-US" sz="1600" dirty="0">
                <a:latin typeface="Arial" charset="0"/>
                <a:cs typeface="Arial" charset="0"/>
              </a:rPr>
              <a:t>Sum</a:t>
            </a:r>
            <a:endParaRPr lang="en-US" sz="1600" dirty="0">
              <a:solidFill>
                <a:schemeClr val="tx1"/>
              </a:solidFill>
              <a:effectLst/>
              <a:latin typeface="Arial" charset="0"/>
              <a:cs typeface="Arial" charset="0"/>
            </a:endParaRPr>
          </a:p>
        </p:txBody>
      </p:sp>
      <p:sp>
        <p:nvSpPr>
          <p:cNvPr id="42" name="AutoShape 70"/>
          <p:cNvSpPr>
            <a:spLocks noChangeArrowheads="1"/>
          </p:cNvSpPr>
          <p:nvPr/>
        </p:nvSpPr>
        <p:spPr bwMode="auto">
          <a:xfrm>
            <a:off x="838857" y="5445225"/>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cxnSp>
        <p:nvCxnSpPr>
          <p:cNvPr id="4" name="Straight Arrow Connector 3"/>
          <p:cNvCxnSpPr/>
          <p:nvPr/>
        </p:nvCxnSpPr>
        <p:spPr>
          <a:xfrm>
            <a:off x="1550966" y="2410698"/>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550966" y="305472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550966" y="371250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550966" y="4507293"/>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550966" y="5158194"/>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131840" y="1988840"/>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Start the program</a:t>
            </a:r>
          </a:p>
        </p:txBody>
      </p:sp>
      <p:sp>
        <p:nvSpPr>
          <p:cNvPr id="47" name="Rectangle 46"/>
          <p:cNvSpPr/>
          <p:nvPr/>
        </p:nvSpPr>
        <p:spPr>
          <a:xfrm>
            <a:off x="3131840" y="2680117"/>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Read the variable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n1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from user</a:t>
            </a:r>
          </a:p>
        </p:txBody>
      </p:sp>
      <p:sp>
        <p:nvSpPr>
          <p:cNvPr id="48" name="Rectangle 47"/>
          <p:cNvSpPr/>
          <p:nvPr/>
        </p:nvSpPr>
        <p:spPr>
          <a:xfrm>
            <a:off x="3131840" y="3371394"/>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Read the variable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n2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from user</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49" name="Rectangle 48"/>
          <p:cNvSpPr/>
          <p:nvPr/>
        </p:nvSpPr>
        <p:spPr>
          <a:xfrm>
            <a:off x="3131840" y="4062671"/>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Add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n1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to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n2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and store the result in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Sum</a:t>
            </a:r>
          </a:p>
        </p:txBody>
      </p:sp>
      <p:sp>
        <p:nvSpPr>
          <p:cNvPr id="50" name="Rectangle 49"/>
          <p:cNvSpPr/>
          <p:nvPr/>
        </p:nvSpPr>
        <p:spPr>
          <a:xfrm>
            <a:off x="3131840" y="4753948"/>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Display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Sum</a:t>
            </a:r>
          </a:p>
        </p:txBody>
      </p:sp>
      <p:sp>
        <p:nvSpPr>
          <p:cNvPr id="51" name="Rectangle 50"/>
          <p:cNvSpPr/>
          <p:nvPr/>
        </p:nvSpPr>
        <p:spPr>
          <a:xfrm>
            <a:off x="3131840" y="5445224"/>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End</a:t>
            </a:r>
          </a:p>
        </p:txBody>
      </p:sp>
    </p:spTree>
    <p:custDataLst>
      <p:tags r:id="rId1"/>
    </p:custData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6">
                                            <p:bg/>
                                          </p:spTgt>
                                        </p:tgtEl>
                                        <p:attrNameLst>
                                          <p:attrName>style.visibility</p:attrName>
                                        </p:attrNameLst>
                                      </p:cBhvr>
                                      <p:to>
                                        <p:strVal val="visible"/>
                                      </p:to>
                                    </p:set>
                                    <p:animEffect transition="in" filter="wipe(right)">
                                      <p:cBhvr>
                                        <p:cTn id="10" dur="1000"/>
                                        <p:tgtEl>
                                          <p:spTgt spid="36">
                                            <p:bg/>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animEffect transition="in" filter="wipe(right)">
                                      <p:cBhvr>
                                        <p:cTn id="13" dur="1000"/>
                                        <p:tgtEl>
                                          <p:spTgt spid="3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up)">
                                      <p:cBhvr>
                                        <p:cTn id="30" dur="500"/>
                                        <p:tgtEl>
                                          <p:spTgt spid="3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500"/>
                                        <p:tgtEl>
                                          <p:spTgt spid="4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up)">
                                      <p:cBhvr>
                                        <p:cTn id="45" dur="500"/>
                                        <p:tgtEl>
                                          <p:spTgt spid="48"/>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up)">
                                      <p:cBhvr>
                                        <p:cTn id="49" dur="500"/>
                                        <p:tgtEl>
                                          <p:spTgt spid="4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500"/>
                                        <p:tgtEl>
                                          <p:spTgt spid="40"/>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up)">
                                      <p:cBhvr>
                                        <p:cTn id="57" dur="500"/>
                                        <p:tgtEl>
                                          <p:spTgt spid="49"/>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up)">
                                      <p:cBhvr>
                                        <p:cTn id="61" dur="500"/>
                                        <p:tgtEl>
                                          <p:spTgt spid="4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up)">
                                      <p:cBhvr>
                                        <p:cTn id="73" dur="500"/>
                                        <p:tgtEl>
                                          <p:spTgt spid="4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up)">
                                      <p:cBhvr>
                                        <p:cTn id="78" dur="500"/>
                                        <p:tgtEl>
                                          <p:spTgt spid="42"/>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up)">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1000"/>
                                        <p:tgtEl>
                                          <p:spTgt spid="52"/>
                                        </p:tgtEl>
                                      </p:cBhvr>
                                    </p:animEffect>
                                    <p:anim calcmode="lin" valueType="num">
                                      <p:cBhvr>
                                        <p:cTn id="87" dur="1000" fill="hold"/>
                                        <p:tgtEl>
                                          <p:spTgt spid="52"/>
                                        </p:tgtEl>
                                        <p:attrNameLst>
                                          <p:attrName>ppt_x</p:attrName>
                                        </p:attrNameLst>
                                      </p:cBhvr>
                                      <p:tavLst>
                                        <p:tav tm="0">
                                          <p:val>
                                            <p:strVal val="#ppt_x"/>
                                          </p:val>
                                        </p:tav>
                                        <p:tav tm="100000">
                                          <p:val>
                                            <p:strVal val="#ppt_x"/>
                                          </p:val>
                                        </p:tav>
                                      </p:tavLst>
                                    </p:anim>
                                    <p:anim calcmode="lin" valueType="num">
                                      <p:cBhvr>
                                        <p:cTn id="8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5" grpId="0" animBg="1"/>
      <p:bldP spid="36" grpId="0" build="p" animBg="1"/>
      <p:bldP spid="37" grpId="0" animBg="1"/>
      <p:bldP spid="38" grpId="0" animBg="1"/>
      <p:bldP spid="39" grpId="0" animBg="1"/>
      <p:bldP spid="40" grpId="0" animBg="1"/>
      <p:bldP spid="41" grpId="0" animBg="1"/>
      <p:bldP spid="42" grpId="0" animBg="1"/>
      <p:bldP spid="5" grpId="0" animBg="1"/>
      <p:bldP spid="47" grpId="0" animBg="1"/>
      <p:bldP spid="48" grpId="0" animBg="1"/>
      <p:bldP spid="49" grpId="0" animBg="1"/>
      <p:bldP spid="50" grpId="0" animBg="1"/>
      <p:bldP spid="51"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FLOWCHART</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360</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err="1">
                <a:solidFill>
                  <a:srgbClr val="00B0F0"/>
                </a:solidFill>
                <a:latin typeface="Tahoma" charset="0"/>
                <a:cs typeface="Arial" charset="0"/>
              </a:rPr>
              <a:t>do..while</a:t>
            </a:r>
            <a:r>
              <a:rPr lang="en-US" sz="4000" dirty="0">
                <a:solidFill>
                  <a:srgbClr val="00B0F0"/>
                </a:solidFill>
                <a:latin typeface="Tahoma" charset="0"/>
                <a:cs typeface="Arial" charset="0"/>
              </a:rPr>
              <a:t>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985227" y="1412776"/>
            <a:ext cx="2880320" cy="360040"/>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Initialize Variable(s)</a:t>
            </a:r>
          </a:p>
        </p:txBody>
      </p:sp>
      <p:sp>
        <p:nvSpPr>
          <p:cNvPr id="14" name="Rectangle 13"/>
          <p:cNvSpPr/>
          <p:nvPr/>
        </p:nvSpPr>
        <p:spPr>
          <a:xfrm>
            <a:off x="2486525" y="2420888"/>
            <a:ext cx="1877723" cy="360040"/>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Statement</a:t>
            </a:r>
            <a:r>
              <a:rPr lang="en-US" b="1" dirty="0">
                <a:solidFill>
                  <a:srgbClr val="FF0000"/>
                </a:solidFill>
              </a:rPr>
              <a:t>(s)</a:t>
            </a:r>
          </a:p>
        </p:txBody>
      </p:sp>
      <p:cxnSp>
        <p:nvCxnSpPr>
          <p:cNvPr id="15" name="Straight Arrow Connector 14"/>
          <p:cNvCxnSpPr/>
          <p:nvPr/>
        </p:nvCxnSpPr>
        <p:spPr>
          <a:xfrm>
            <a:off x="3425387" y="1124744"/>
            <a:ext cx="0" cy="288032"/>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4" idx="0"/>
          </p:cNvCxnSpPr>
          <p:nvPr/>
        </p:nvCxnSpPr>
        <p:spPr>
          <a:xfrm>
            <a:off x="3425387" y="1772816"/>
            <a:ext cx="0" cy="648072"/>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245367" y="836712"/>
            <a:ext cx="360040" cy="2880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cision 19"/>
          <p:cNvSpPr/>
          <p:nvPr/>
        </p:nvSpPr>
        <p:spPr>
          <a:xfrm>
            <a:off x="1985227" y="4077072"/>
            <a:ext cx="2880320" cy="1008112"/>
          </a:xfrm>
          <a:prstGeom prst="flowChartDecision">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Logical Expression</a:t>
            </a:r>
          </a:p>
        </p:txBody>
      </p:sp>
      <p:cxnSp>
        <p:nvCxnSpPr>
          <p:cNvPr id="21" name="Straight Arrow Connector 20"/>
          <p:cNvCxnSpPr>
            <a:stCxn id="14" idx="2"/>
          </p:cNvCxnSpPr>
          <p:nvPr/>
        </p:nvCxnSpPr>
        <p:spPr>
          <a:xfrm>
            <a:off x="3425387" y="2780928"/>
            <a:ext cx="1" cy="288032"/>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865547" y="4581128"/>
            <a:ext cx="3306674"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76056" y="4314582"/>
            <a:ext cx="720080" cy="338554"/>
          </a:xfrm>
          <a:prstGeom prst="rect">
            <a:avLst/>
          </a:prstGeom>
          <a:noFill/>
        </p:spPr>
        <p:txBody>
          <a:bodyPr wrap="square" rtlCol="0">
            <a:spAutoFit/>
          </a:bodyPr>
          <a:lstStyle/>
          <a:p>
            <a:r>
              <a:rPr lang="en-US" sz="1600" b="1" dirty="0">
                <a:solidFill>
                  <a:srgbClr val="00B050"/>
                </a:solidFill>
              </a:rPr>
              <a:t>True</a:t>
            </a:r>
          </a:p>
        </p:txBody>
      </p:sp>
      <p:cxnSp>
        <p:nvCxnSpPr>
          <p:cNvPr id="24" name="Straight Arrow Connector 23"/>
          <p:cNvCxnSpPr/>
          <p:nvPr/>
        </p:nvCxnSpPr>
        <p:spPr>
          <a:xfrm rot="5400000">
            <a:off x="1799692" y="4401108"/>
            <a:ext cx="0" cy="36004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275791" y="4437112"/>
            <a:ext cx="360040" cy="2880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37871" y="4145305"/>
            <a:ext cx="720080" cy="338554"/>
          </a:xfrm>
          <a:prstGeom prst="rect">
            <a:avLst/>
          </a:prstGeom>
          <a:noFill/>
        </p:spPr>
        <p:txBody>
          <a:bodyPr wrap="square" rtlCol="0">
            <a:spAutoFit/>
          </a:bodyPr>
          <a:lstStyle/>
          <a:p>
            <a:r>
              <a:rPr lang="en-US" sz="1600" b="1" dirty="0">
                <a:solidFill>
                  <a:srgbClr val="FF0000"/>
                </a:solidFill>
              </a:rPr>
              <a:t>False</a:t>
            </a:r>
          </a:p>
        </p:txBody>
      </p:sp>
      <p:sp>
        <p:nvSpPr>
          <p:cNvPr id="27" name="Rectangle 26"/>
          <p:cNvSpPr/>
          <p:nvPr/>
        </p:nvSpPr>
        <p:spPr>
          <a:xfrm>
            <a:off x="2486524" y="3068960"/>
            <a:ext cx="1877723" cy="626586"/>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Update Variable</a:t>
            </a:r>
            <a:endParaRPr lang="en-US" b="1" dirty="0">
              <a:solidFill>
                <a:srgbClr val="FF0000"/>
              </a:solidFill>
            </a:endParaRPr>
          </a:p>
        </p:txBody>
      </p:sp>
      <p:cxnSp>
        <p:nvCxnSpPr>
          <p:cNvPr id="29" name="Straight Arrow Connector 28"/>
          <p:cNvCxnSpPr/>
          <p:nvPr/>
        </p:nvCxnSpPr>
        <p:spPr>
          <a:xfrm flipV="1">
            <a:off x="8172219" y="1988840"/>
            <a:ext cx="0" cy="2592288"/>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425388" y="1988840"/>
            <a:ext cx="4746831"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79512" y="4964975"/>
            <a:ext cx="8807896" cy="1477328"/>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The main difference between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while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and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do…while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is that:</a:t>
            </a:r>
          </a:p>
          <a:p>
            <a:pPr marL="800100" lvl="1" indent="-342900">
              <a:buClr>
                <a:srgbClr val="FF0000"/>
              </a:buClr>
              <a:buFont typeface="Courier New" panose="02070309020205020404" pitchFamily="49" charset="0"/>
              <a:buChar char="o"/>
            </a:pP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while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first tests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the </a:t>
            </a:r>
            <a:r>
              <a:rPr lang="en-US" dirty="0">
                <a:latin typeface="Tahoma" panose="020B0604030504040204" pitchFamily="34" charset="0"/>
                <a:ea typeface="Tahoma" panose="020B0604030504040204" pitchFamily="34" charset="0"/>
                <a:cs typeface="Tahoma" panose="020B0604030504040204" pitchFamily="34" charset="0"/>
              </a:rPr>
              <a:t>logical expression</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then executes </a:t>
            </a:r>
            <a:r>
              <a:rPr lang="en-US" dirty="0">
                <a:latin typeface="Tahoma" panose="020B0604030504040204" pitchFamily="34" charset="0"/>
                <a:ea typeface="Tahoma" panose="020B0604030504040204" pitchFamily="34" charset="0"/>
                <a:cs typeface="Tahoma" panose="020B0604030504040204" pitchFamily="34" charset="0"/>
              </a:rPr>
              <a:t>the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statements accordingly</a:t>
            </a:r>
          </a:p>
          <a:p>
            <a:pPr marL="800100" lvl="1" indent="-342900">
              <a:buClr>
                <a:srgbClr val="FF0000"/>
              </a:buClr>
              <a:buFont typeface="Courier New" panose="02070309020205020404" pitchFamily="49" charset="0"/>
              <a:buChar char="o"/>
            </a:pP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do…while</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first executes </a:t>
            </a:r>
            <a:r>
              <a:rPr lang="en-US" dirty="0">
                <a:latin typeface="Tahoma" panose="020B0604030504040204" pitchFamily="34" charset="0"/>
                <a:ea typeface="Tahoma" panose="020B0604030504040204" pitchFamily="34" charset="0"/>
                <a:cs typeface="Tahoma" panose="020B0604030504040204" pitchFamily="34" charset="0"/>
              </a:rPr>
              <a:t>the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statements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then tests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the </a:t>
            </a:r>
            <a:r>
              <a:rPr lang="en-US" dirty="0">
                <a:latin typeface="Tahoma" panose="020B0604030504040204" pitchFamily="34" charset="0"/>
                <a:ea typeface="Tahoma" panose="020B0604030504040204" pitchFamily="34" charset="0"/>
                <a:cs typeface="Tahoma" panose="020B0604030504040204" pitchFamily="34" charset="0"/>
              </a:rPr>
              <a:t>logical expression</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If the condition is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true</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another iteration takes place.</a:t>
            </a:r>
          </a:p>
        </p:txBody>
      </p:sp>
      <p:cxnSp>
        <p:nvCxnSpPr>
          <p:cNvPr id="31" name="Straight Arrow Connector 30"/>
          <p:cNvCxnSpPr>
            <a:endCxn id="20" idx="0"/>
          </p:cNvCxnSpPr>
          <p:nvPr/>
        </p:nvCxnSpPr>
        <p:spPr>
          <a:xfrm>
            <a:off x="3425384" y="3717032"/>
            <a:ext cx="3" cy="36004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97488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animEffect transition="in" filter="fade">
                                      <p:cBhvr>
                                        <p:cTn id="12" dur="500"/>
                                        <p:tgtEl>
                                          <p:spTgt spid="1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up)">
                                      <p:cBhvr>
                                        <p:cTn id="36" dur="500"/>
                                        <p:tgtEl>
                                          <p:spTgt spid="27"/>
                                        </p:tgtEl>
                                      </p:cBhvr>
                                    </p:animEffec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up)">
                                      <p:cBhvr>
                                        <p:cTn id="40" dur="500"/>
                                        <p:tgtEl>
                                          <p:spTgt spid="31"/>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up)">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par>
                                <p:cTn id="50" presetID="22" presetClass="entr" presetSubtype="8"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par>
                          <p:cTn id="57" fill="hold">
                            <p:stCondLst>
                              <p:cond delay="1500"/>
                            </p:stCondLst>
                            <p:childTnLst>
                              <p:par>
                                <p:cTn id="58" presetID="22" presetClass="entr" presetSubtype="2"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right)">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right)">
                                      <p:cBhvr>
                                        <p:cTn id="65" dur="500"/>
                                        <p:tgtEl>
                                          <p:spTgt spid="24"/>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right)">
                                      <p:cBhvr>
                                        <p:cTn id="68" dur="500"/>
                                        <p:tgtEl>
                                          <p:spTgt spid="26"/>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right)">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P spid="14" grpId="0" animBg="1"/>
      <p:bldP spid="19" grpId="0" animBg="1"/>
      <p:bldP spid="20" grpId="0" animBg="1"/>
      <p:bldP spid="23" grpId="0"/>
      <p:bldP spid="25" grpId="0" animBg="1"/>
      <p:bldP spid="26" grpId="0"/>
      <p:bldP spid="27" grpId="0" animBg="1"/>
      <p:bldP spid="33"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1.3 EXAMPLES</a:t>
            </a: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a:solidFill>
                  <a:srgbClr val="00B0F0"/>
                </a:solidFill>
                <a:latin typeface="Tahoma" charset="0"/>
                <a:cs typeface="Arial" charset="0"/>
              </a:rPr>
              <a:t>do…while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688941" y="1268760"/>
            <a:ext cx="7275546" cy="2308324"/>
            <a:chOff x="323528" y="1536605"/>
            <a:chExt cx="7848872" cy="2170572"/>
          </a:xfrm>
        </p:grpSpPr>
        <p:sp>
          <p:nvSpPr>
            <p:cNvPr id="37" name="TextBox 36"/>
            <p:cNvSpPr txBox="1"/>
            <p:nvPr/>
          </p:nvSpPr>
          <p:spPr>
            <a:xfrm>
              <a:off x="792577" y="1536605"/>
              <a:ext cx="7379823" cy="2141632"/>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B0F0"/>
                  </a:solidFill>
                </a:rPr>
                <a:t> </a:t>
              </a:r>
              <a:r>
                <a:rPr lang="en-US" dirty="0">
                  <a:solidFill>
                    <a:srgbClr val="0000FF"/>
                  </a:solidFill>
                </a:rPr>
                <a:t>iteration = 0;       </a:t>
              </a:r>
              <a:r>
                <a:rPr lang="en-US" sz="1600" dirty="0">
                  <a:solidFill>
                    <a:srgbClr val="00B050"/>
                  </a:solidFill>
                </a:rPr>
                <a:t>//initialize the control loop variable</a:t>
              </a:r>
              <a:endParaRPr lang="en-US" dirty="0">
                <a:solidFill>
                  <a:srgbClr val="00B050"/>
                </a:solidFill>
              </a:endParaRPr>
            </a:p>
            <a:p>
              <a:r>
                <a:rPr lang="en-US" dirty="0">
                  <a:solidFill>
                    <a:srgbClr val="00B0F0"/>
                  </a:solidFill>
                </a:rPr>
                <a:t>do</a:t>
              </a:r>
              <a:endParaRPr lang="en-US" dirty="0">
                <a:solidFill>
                  <a:srgbClr val="00B050"/>
                </a:solidFill>
              </a:endParaRPr>
            </a:p>
            <a:p>
              <a:r>
                <a:rPr lang="en-US" dirty="0">
                  <a:solidFill>
                    <a:srgbClr val="0000FF"/>
                  </a:solidFill>
                </a:rPr>
                <a:t>  {</a:t>
              </a:r>
            </a:p>
            <a:p>
              <a:r>
                <a:rPr lang="en-US" dirty="0">
                  <a:solidFill>
                    <a:srgbClr val="0000FF"/>
                  </a:solidFill>
                </a:rPr>
                <a:t>   </a:t>
              </a:r>
              <a:r>
                <a:rPr lang="en-US" dirty="0" err="1">
                  <a:solidFill>
                    <a:srgbClr val="0000FF"/>
                  </a:solidFill>
                </a:rPr>
                <a:t>System.out.println</a:t>
              </a:r>
              <a:r>
                <a:rPr lang="en-US" dirty="0">
                  <a:solidFill>
                    <a:srgbClr val="0000FF"/>
                  </a:solidFill>
                </a:rPr>
                <a:t> (“Iteration = “ + iteration);</a:t>
              </a:r>
            </a:p>
            <a:p>
              <a:r>
                <a:rPr lang="en-US" dirty="0">
                  <a:solidFill>
                    <a:srgbClr val="0000FF"/>
                  </a:solidFill>
                </a:rPr>
                <a:t>   iteration = iteration + 5;  </a:t>
              </a:r>
              <a:r>
                <a:rPr lang="en-US" sz="1600" dirty="0">
                  <a:solidFill>
                    <a:srgbClr val="00B050"/>
                  </a:solidFill>
                </a:rPr>
                <a:t>//update the control loop variable</a:t>
              </a:r>
              <a:endParaRPr lang="en-US" dirty="0">
                <a:solidFill>
                  <a:srgbClr val="00B050"/>
                </a:solidFill>
              </a:endParaRPr>
            </a:p>
            <a:p>
              <a:r>
                <a:rPr lang="en-US" dirty="0">
                  <a:solidFill>
                    <a:srgbClr val="0000FF"/>
                  </a:solidFill>
                </a:rPr>
                <a:t>  }</a:t>
              </a:r>
            </a:p>
            <a:p>
              <a:r>
                <a:rPr lang="en-US" dirty="0">
                  <a:solidFill>
                    <a:srgbClr val="00B0F0"/>
                  </a:solidFill>
                </a:rPr>
                <a:t>while</a:t>
              </a:r>
              <a:r>
                <a:rPr lang="en-US" dirty="0">
                  <a:solidFill>
                    <a:srgbClr val="0000FF"/>
                  </a:solidFill>
                </a:rPr>
                <a:t> (iteration &lt;= 20); </a:t>
              </a:r>
              <a:r>
                <a:rPr lang="en-US" sz="1400" dirty="0">
                  <a:solidFill>
                    <a:srgbClr val="00B050"/>
                  </a:solidFill>
                </a:rPr>
                <a:t>//test the condition at the end of the loop</a:t>
              </a:r>
              <a:endParaRPr lang="en-US" sz="1600" dirty="0">
                <a:solidFill>
                  <a:srgbClr val="00B050"/>
                </a:solidFill>
              </a:endParaRPr>
            </a:p>
            <a:p>
              <a:r>
                <a:rPr lang="en-US" sz="1600" dirty="0" err="1">
                  <a:solidFill>
                    <a:srgbClr val="0000FF"/>
                  </a:solidFill>
                </a:rPr>
                <a:t>System.out.println</a:t>
              </a:r>
              <a:r>
                <a:rPr lang="en-US" sz="1600" dirty="0">
                  <a:solidFill>
                    <a:srgbClr val="0000FF"/>
                  </a:solidFill>
                </a:rPr>
                <a:t> (“After the loop, iteration = “ + iteration);</a:t>
              </a:r>
              <a:endParaRPr lang="en-US" dirty="0">
                <a:solidFill>
                  <a:srgbClr val="0000FF"/>
                </a:solidFill>
              </a:endParaRPr>
            </a:p>
          </p:txBody>
        </p:sp>
        <p:sp>
          <p:nvSpPr>
            <p:cNvPr id="38" name="TextBox 37"/>
            <p:cNvSpPr txBox="1"/>
            <p:nvPr/>
          </p:nvSpPr>
          <p:spPr>
            <a:xfrm>
              <a:off x="323528" y="1536605"/>
              <a:ext cx="469049" cy="2170572"/>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p:txBody>
        </p:sp>
      </p:grpSp>
      <p:sp>
        <p:nvSpPr>
          <p:cNvPr id="39" name="Rounded Rectangle 38"/>
          <p:cNvSpPr/>
          <p:nvPr/>
        </p:nvSpPr>
        <p:spPr>
          <a:xfrm>
            <a:off x="251520" y="1268760"/>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a:t>
            </a:r>
          </a:p>
        </p:txBody>
      </p:sp>
      <p:grpSp>
        <p:nvGrpSpPr>
          <p:cNvPr id="40" name="Group 39"/>
          <p:cNvGrpSpPr/>
          <p:nvPr/>
        </p:nvGrpSpPr>
        <p:grpSpPr>
          <a:xfrm>
            <a:off x="1832956" y="3645024"/>
            <a:ext cx="7131532" cy="1384995"/>
            <a:chOff x="831805" y="1236822"/>
            <a:chExt cx="7340595" cy="1384993"/>
          </a:xfrm>
        </p:grpSpPr>
        <p:sp>
          <p:nvSpPr>
            <p:cNvPr id="41" name="TextBox 40"/>
            <p:cNvSpPr txBox="1"/>
            <p:nvPr/>
          </p:nvSpPr>
          <p:spPr>
            <a:xfrm>
              <a:off x="1301912" y="1236822"/>
              <a:ext cx="6870488" cy="1384993"/>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Iteration = 0</a:t>
              </a:r>
            </a:p>
            <a:p>
              <a:r>
                <a:rPr lang="en-US" sz="1400" dirty="0">
                  <a:solidFill>
                    <a:schemeClr val="bg1"/>
                  </a:solidFill>
                </a:rPr>
                <a:t>Iteration = 5</a:t>
              </a:r>
            </a:p>
            <a:p>
              <a:r>
                <a:rPr lang="en-US" sz="1400" dirty="0">
                  <a:solidFill>
                    <a:schemeClr val="bg1"/>
                  </a:solidFill>
                </a:rPr>
                <a:t>Iteration = 10</a:t>
              </a:r>
            </a:p>
            <a:p>
              <a:r>
                <a:rPr lang="en-US" sz="1400" dirty="0">
                  <a:solidFill>
                    <a:schemeClr val="bg1"/>
                  </a:solidFill>
                </a:rPr>
                <a:t>Iteration = 15</a:t>
              </a:r>
            </a:p>
            <a:p>
              <a:r>
                <a:rPr lang="en-US" sz="1400" dirty="0">
                  <a:solidFill>
                    <a:schemeClr val="bg1"/>
                  </a:solidFill>
                </a:rPr>
                <a:t>Iteration = 20</a:t>
              </a:r>
            </a:p>
            <a:p>
              <a:r>
                <a:rPr lang="en-US" sz="1400" dirty="0">
                  <a:solidFill>
                    <a:schemeClr val="bg1"/>
                  </a:solidFill>
                </a:rPr>
                <a:t>After the loop, iteration = 25</a:t>
              </a:r>
            </a:p>
          </p:txBody>
        </p:sp>
        <p:sp>
          <p:nvSpPr>
            <p:cNvPr id="42" name="TextBox 41"/>
            <p:cNvSpPr txBox="1"/>
            <p:nvPr/>
          </p:nvSpPr>
          <p:spPr>
            <a:xfrm>
              <a:off x="831805" y="1236822"/>
              <a:ext cx="447534" cy="1384993"/>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p:txBody>
        </p:sp>
      </p:grpSp>
      <p:sp>
        <p:nvSpPr>
          <p:cNvPr id="43" name="Rounded Rectangle 42"/>
          <p:cNvSpPr/>
          <p:nvPr/>
        </p:nvSpPr>
        <p:spPr>
          <a:xfrm>
            <a:off x="251520" y="3645024"/>
            <a:ext cx="1296144" cy="331478"/>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361</a:t>
            </a:fld>
            <a:endParaRPr lang="en-US" dirty="0"/>
          </a:p>
        </p:txBody>
      </p:sp>
    </p:spTree>
    <p:custDataLst>
      <p:tags r:id="rId1"/>
    </p:custDataLst>
    <p:extLst>
      <p:ext uri="{BB962C8B-B14F-4D97-AF65-F5344CB8AC3E}">
        <p14:creationId xmlns:p14="http://schemas.microsoft.com/office/powerpoint/2010/main" val="73597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right)">
                                      <p:cBhvr>
                                        <p:cTn id="10" dur="500"/>
                                        <p:tgtEl>
                                          <p:spTgt spid="39"/>
                                        </p:tgtEl>
                                      </p:cBhvr>
                                    </p:animEffect>
                                  </p:childTnLst>
                                </p:cTn>
                              </p:par>
                              <p:par>
                                <p:cTn id="11" presetID="22" presetClass="entr" presetSubtype="8"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right)">
                                      <p:cBhvr>
                                        <p:cTn id="18" dur="500"/>
                                        <p:tgtEl>
                                          <p:spTgt spid="43"/>
                                        </p:tgtEl>
                                      </p:cBhvr>
                                    </p:animEffect>
                                  </p:childTnLst>
                                </p:cTn>
                              </p:par>
                              <p:par>
                                <p:cTn id="19" presetID="22" presetClass="entr" presetSubtype="8"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9" grpId="0" animBg="1"/>
      <p:bldP spid="4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1.3 EXAMPLES</a:t>
            </a: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a:solidFill>
                  <a:srgbClr val="00B0F0"/>
                </a:solidFill>
                <a:latin typeface="Tahoma" charset="0"/>
                <a:cs typeface="Arial" charset="0"/>
              </a:rPr>
              <a:t>do…while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688941" y="1268760"/>
            <a:ext cx="7275546" cy="2308324"/>
            <a:chOff x="323528" y="1536605"/>
            <a:chExt cx="7848872" cy="2170572"/>
          </a:xfrm>
        </p:grpSpPr>
        <p:sp>
          <p:nvSpPr>
            <p:cNvPr id="37" name="TextBox 36"/>
            <p:cNvSpPr txBox="1"/>
            <p:nvPr/>
          </p:nvSpPr>
          <p:spPr>
            <a:xfrm>
              <a:off x="792577" y="1536605"/>
              <a:ext cx="7379823" cy="2141632"/>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B0F0"/>
                  </a:solidFill>
                </a:rPr>
                <a:t> </a:t>
              </a:r>
              <a:r>
                <a:rPr lang="en-US" dirty="0">
                  <a:solidFill>
                    <a:srgbClr val="0000FF"/>
                  </a:solidFill>
                </a:rPr>
                <a:t>iteration = 0;       </a:t>
              </a:r>
              <a:r>
                <a:rPr lang="en-US" sz="1600" dirty="0">
                  <a:solidFill>
                    <a:srgbClr val="00B050"/>
                  </a:solidFill>
                </a:rPr>
                <a:t>//initialize the control loop variable</a:t>
              </a:r>
              <a:endParaRPr lang="en-US" dirty="0">
                <a:solidFill>
                  <a:srgbClr val="00B050"/>
                </a:solidFill>
              </a:endParaRPr>
            </a:p>
            <a:p>
              <a:r>
                <a:rPr lang="en-US" dirty="0">
                  <a:solidFill>
                    <a:srgbClr val="00B0F0"/>
                  </a:solidFill>
                </a:rPr>
                <a:t>do</a:t>
              </a:r>
              <a:endParaRPr lang="en-US" dirty="0">
                <a:solidFill>
                  <a:srgbClr val="00B050"/>
                </a:solidFill>
              </a:endParaRPr>
            </a:p>
            <a:p>
              <a:r>
                <a:rPr lang="en-US" dirty="0">
                  <a:solidFill>
                    <a:srgbClr val="0000FF"/>
                  </a:solidFill>
                </a:rPr>
                <a:t>  {</a:t>
              </a:r>
            </a:p>
            <a:p>
              <a:r>
                <a:rPr lang="en-US" dirty="0">
                  <a:solidFill>
                    <a:srgbClr val="0000FF"/>
                  </a:solidFill>
                </a:rPr>
                <a:t>   </a:t>
              </a:r>
              <a:r>
                <a:rPr lang="en-US" dirty="0" err="1">
                  <a:solidFill>
                    <a:srgbClr val="0000FF"/>
                  </a:solidFill>
                </a:rPr>
                <a:t>System.out.println</a:t>
              </a:r>
              <a:r>
                <a:rPr lang="en-US" dirty="0">
                  <a:solidFill>
                    <a:srgbClr val="0000FF"/>
                  </a:solidFill>
                </a:rPr>
                <a:t> (“Iteration = “ + iteration);</a:t>
              </a:r>
            </a:p>
            <a:p>
              <a:r>
                <a:rPr lang="en-US" dirty="0">
                  <a:solidFill>
                    <a:srgbClr val="0000FF"/>
                  </a:solidFill>
                </a:rPr>
                <a:t>   iteration = iteration + 5;  </a:t>
              </a:r>
              <a:r>
                <a:rPr lang="en-US" sz="1600" dirty="0">
                  <a:solidFill>
                    <a:srgbClr val="00B050"/>
                  </a:solidFill>
                </a:rPr>
                <a:t>//update the control loop variable</a:t>
              </a:r>
              <a:endParaRPr lang="en-US" dirty="0">
                <a:solidFill>
                  <a:srgbClr val="00B050"/>
                </a:solidFill>
              </a:endParaRPr>
            </a:p>
            <a:p>
              <a:r>
                <a:rPr lang="en-US" dirty="0">
                  <a:solidFill>
                    <a:srgbClr val="0000FF"/>
                  </a:solidFill>
                </a:rPr>
                <a:t>  }</a:t>
              </a:r>
            </a:p>
            <a:p>
              <a:r>
                <a:rPr lang="en-US" dirty="0">
                  <a:solidFill>
                    <a:srgbClr val="00B0F0"/>
                  </a:solidFill>
                </a:rPr>
                <a:t>while</a:t>
              </a:r>
              <a:r>
                <a:rPr lang="en-US" dirty="0">
                  <a:solidFill>
                    <a:srgbClr val="0000FF"/>
                  </a:solidFill>
                </a:rPr>
                <a:t> (iteration &lt;= </a:t>
              </a:r>
              <a:r>
                <a:rPr lang="en-US" dirty="0">
                  <a:solidFill>
                    <a:srgbClr val="FF0000"/>
                  </a:solidFill>
                </a:rPr>
                <a:t>-1</a:t>
              </a:r>
              <a:r>
                <a:rPr lang="en-US" dirty="0">
                  <a:solidFill>
                    <a:srgbClr val="0000FF"/>
                  </a:solidFill>
                </a:rPr>
                <a:t>); </a:t>
              </a:r>
              <a:r>
                <a:rPr lang="en-US" sz="1400" dirty="0">
                  <a:solidFill>
                    <a:srgbClr val="00B050"/>
                  </a:solidFill>
                </a:rPr>
                <a:t>//test the condition at the end of the loop</a:t>
              </a:r>
              <a:endParaRPr lang="en-US" sz="1600" dirty="0">
                <a:solidFill>
                  <a:srgbClr val="00B050"/>
                </a:solidFill>
              </a:endParaRPr>
            </a:p>
            <a:p>
              <a:r>
                <a:rPr lang="en-US" sz="1600" dirty="0" err="1">
                  <a:solidFill>
                    <a:srgbClr val="0000FF"/>
                  </a:solidFill>
                </a:rPr>
                <a:t>System.out.println</a:t>
              </a:r>
              <a:r>
                <a:rPr lang="en-US" sz="1600" dirty="0">
                  <a:solidFill>
                    <a:srgbClr val="0000FF"/>
                  </a:solidFill>
                </a:rPr>
                <a:t> (“After the loop, iteration = “ + iteration);</a:t>
              </a:r>
              <a:endParaRPr lang="en-US" dirty="0">
                <a:solidFill>
                  <a:srgbClr val="0000FF"/>
                </a:solidFill>
              </a:endParaRPr>
            </a:p>
          </p:txBody>
        </p:sp>
        <p:sp>
          <p:nvSpPr>
            <p:cNvPr id="38" name="TextBox 37"/>
            <p:cNvSpPr txBox="1"/>
            <p:nvPr/>
          </p:nvSpPr>
          <p:spPr>
            <a:xfrm>
              <a:off x="323528" y="1536605"/>
              <a:ext cx="469049" cy="2170572"/>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p:txBody>
        </p:sp>
      </p:grpSp>
      <p:sp>
        <p:nvSpPr>
          <p:cNvPr id="39" name="Rounded Rectangle 38"/>
          <p:cNvSpPr/>
          <p:nvPr/>
        </p:nvSpPr>
        <p:spPr>
          <a:xfrm>
            <a:off x="251520" y="1268760"/>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2</a:t>
            </a:r>
          </a:p>
        </p:txBody>
      </p:sp>
      <p:grpSp>
        <p:nvGrpSpPr>
          <p:cNvPr id="40" name="Group 39"/>
          <p:cNvGrpSpPr/>
          <p:nvPr/>
        </p:nvGrpSpPr>
        <p:grpSpPr>
          <a:xfrm>
            <a:off x="1832956" y="3645025"/>
            <a:ext cx="7131532" cy="523220"/>
            <a:chOff x="831805" y="1236822"/>
            <a:chExt cx="7340595" cy="523219"/>
          </a:xfrm>
        </p:grpSpPr>
        <p:sp>
          <p:nvSpPr>
            <p:cNvPr id="41" name="TextBox 40"/>
            <p:cNvSpPr txBox="1"/>
            <p:nvPr/>
          </p:nvSpPr>
          <p:spPr>
            <a:xfrm>
              <a:off x="1301912" y="1236822"/>
              <a:ext cx="6870488" cy="523219"/>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Iteration = 0</a:t>
              </a:r>
            </a:p>
            <a:p>
              <a:r>
                <a:rPr lang="en-US" sz="1400" dirty="0">
                  <a:solidFill>
                    <a:schemeClr val="bg1"/>
                  </a:solidFill>
                </a:rPr>
                <a:t>After the loop, iteration = 5</a:t>
              </a:r>
            </a:p>
          </p:txBody>
        </p:sp>
        <p:sp>
          <p:nvSpPr>
            <p:cNvPr id="42" name="TextBox 41"/>
            <p:cNvSpPr txBox="1"/>
            <p:nvPr/>
          </p:nvSpPr>
          <p:spPr>
            <a:xfrm>
              <a:off x="831805" y="1236822"/>
              <a:ext cx="447534" cy="523219"/>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43" name="Rounded Rectangle 42"/>
          <p:cNvSpPr/>
          <p:nvPr/>
        </p:nvSpPr>
        <p:spPr>
          <a:xfrm>
            <a:off x="251520" y="3645024"/>
            <a:ext cx="1296144" cy="331478"/>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362</a:t>
            </a:fld>
            <a:endParaRPr lang="en-US" dirty="0"/>
          </a:p>
        </p:txBody>
      </p:sp>
      <p:sp>
        <p:nvSpPr>
          <p:cNvPr id="19" name="Rectangle 18"/>
          <p:cNvSpPr/>
          <p:nvPr/>
        </p:nvSpPr>
        <p:spPr>
          <a:xfrm>
            <a:off x="179512" y="4293096"/>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The statements in the loop body of a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do…while </a:t>
            </a:r>
            <a:r>
              <a:rPr lang="en-US" u="sng" dirty="0">
                <a:solidFill>
                  <a:srgbClr val="FF0000"/>
                </a:solidFill>
                <a:latin typeface="Tahoma" panose="020B0604030504040204" pitchFamily="34" charset="0"/>
                <a:ea typeface="Tahoma" panose="020B0604030504040204" pitchFamily="34" charset="0"/>
                <a:cs typeface="Tahoma" panose="020B0604030504040204" pitchFamily="34" charset="0"/>
              </a:rPr>
              <a:t>are executed at least once</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a:t>
            </a:r>
          </a:p>
        </p:txBody>
      </p:sp>
      <p:sp>
        <p:nvSpPr>
          <p:cNvPr id="20" name="Rectangle 19"/>
          <p:cNvSpPr/>
          <p:nvPr/>
        </p:nvSpPr>
        <p:spPr>
          <a:xfrm>
            <a:off x="179512" y="4643844"/>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Displaying a menu for the user and taking action according to the user’s input is better implemented using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do…while</a:t>
            </a:r>
            <a:r>
              <a:rPr lang="en-US" dirty="0">
                <a:latin typeface="Tahoma" panose="020B0604030504040204" pitchFamily="34" charset="0"/>
                <a:ea typeface="Tahoma" panose="020B0604030504040204" pitchFamily="34" charset="0"/>
                <a:cs typeface="Tahoma" panose="020B0604030504040204" pitchFamily="34" charset="0"/>
              </a:rPr>
              <a:t>. The next slide illustrates this.</a:t>
            </a:r>
          </a:p>
        </p:txBody>
      </p:sp>
    </p:spTree>
    <p:custDataLst>
      <p:tags r:id="rId1"/>
    </p:custDataLst>
    <p:extLst>
      <p:ext uri="{BB962C8B-B14F-4D97-AF65-F5344CB8AC3E}">
        <p14:creationId xmlns:p14="http://schemas.microsoft.com/office/powerpoint/2010/main" val="19710106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right)">
                                      <p:cBhvr>
                                        <p:cTn id="10" dur="500"/>
                                        <p:tgtEl>
                                          <p:spTgt spid="39"/>
                                        </p:tgtEl>
                                      </p:cBhvr>
                                    </p:animEffect>
                                  </p:childTnLst>
                                </p:cTn>
                              </p:par>
                              <p:par>
                                <p:cTn id="11" presetID="22" presetClass="entr" presetSubtype="8"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right)">
                                      <p:cBhvr>
                                        <p:cTn id="18" dur="500"/>
                                        <p:tgtEl>
                                          <p:spTgt spid="43"/>
                                        </p:tgtEl>
                                      </p:cBhvr>
                                    </p:animEffect>
                                  </p:childTnLst>
                                </p:cTn>
                              </p:par>
                              <p:par>
                                <p:cTn id="19" presetID="22" presetClass="entr" presetSubtype="8"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9" grpId="0" animBg="1"/>
      <p:bldP spid="43" grpId="0" animBg="1"/>
      <p:bldP spid="19" grpId="0"/>
      <p:bldP spid="20" grpId="0"/>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 ANALYSIS</a:t>
            </a: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a:solidFill>
                  <a:srgbClr val="00B0F0"/>
                </a:solidFill>
                <a:latin typeface="Tahoma" charset="0"/>
                <a:cs typeface="Arial" charset="0"/>
              </a:rPr>
              <a:t>do…while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363</a:t>
            </a:fld>
            <a:endParaRPr lang="en-US" dirty="0"/>
          </a:p>
        </p:txBody>
      </p:sp>
      <p:sp>
        <p:nvSpPr>
          <p:cNvPr id="22" name="Rounded Rectangle 21"/>
          <p:cNvSpPr/>
          <p:nvPr/>
        </p:nvSpPr>
        <p:spPr>
          <a:xfrm>
            <a:off x="179512" y="1340768"/>
            <a:ext cx="8784976" cy="1224136"/>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Write a complete program that displays a menu to perform an arithmetic operation between two non-integer numbers. The user should select one of the following symbols: +, -, *, /, and %. The menu should contain an option to exit from the program.</a:t>
            </a:r>
          </a:p>
        </p:txBody>
      </p:sp>
      <p:sp>
        <p:nvSpPr>
          <p:cNvPr id="23" name="Rounded Rectangle 22"/>
          <p:cNvSpPr/>
          <p:nvPr/>
        </p:nvSpPr>
        <p:spPr>
          <a:xfrm>
            <a:off x="236951" y="270892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4" name="Rounded Rectangle 23"/>
          <p:cNvSpPr/>
          <p:nvPr/>
        </p:nvSpPr>
        <p:spPr>
          <a:xfrm>
            <a:off x="1619672" y="2708920"/>
            <a:ext cx="7344816" cy="72008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User’s selection </a:t>
            </a:r>
            <a:r>
              <a:rPr lang="en-US" dirty="0">
                <a:solidFill>
                  <a:srgbClr val="FF3399"/>
                </a:solidFill>
              </a:rPr>
              <a:t>(variable: selection, type: </a:t>
            </a:r>
            <a:r>
              <a:rPr lang="en-US" dirty="0">
                <a:solidFill>
                  <a:srgbClr val="00B0F0"/>
                </a:solidFill>
              </a:rPr>
              <a:t>char</a:t>
            </a:r>
            <a:r>
              <a:rPr lang="en-US" dirty="0">
                <a:solidFill>
                  <a:srgbClr val="FF3399"/>
                </a:solidFill>
              </a:rPr>
              <a:t>)</a:t>
            </a:r>
          </a:p>
          <a:p>
            <a:r>
              <a:rPr lang="en-US" dirty="0">
                <a:solidFill>
                  <a:schemeClr val="accent1">
                    <a:lumMod val="50000"/>
                  </a:schemeClr>
                </a:solidFill>
              </a:rPr>
              <a:t>Two numbers </a:t>
            </a:r>
            <a:r>
              <a:rPr lang="en-US" dirty="0">
                <a:solidFill>
                  <a:srgbClr val="FF3399"/>
                </a:solidFill>
              </a:rPr>
              <a:t>(variable: num1, num2, type: </a:t>
            </a:r>
            <a:r>
              <a:rPr lang="en-US" dirty="0">
                <a:solidFill>
                  <a:srgbClr val="00B0F0"/>
                </a:solidFill>
              </a:rPr>
              <a:t>double</a:t>
            </a:r>
            <a:r>
              <a:rPr lang="en-US" dirty="0">
                <a:solidFill>
                  <a:srgbClr val="FF3399"/>
                </a:solidFill>
              </a:rPr>
              <a:t>)</a:t>
            </a:r>
          </a:p>
        </p:txBody>
      </p:sp>
      <p:sp>
        <p:nvSpPr>
          <p:cNvPr id="25" name="Rounded Rectangle 24"/>
          <p:cNvSpPr/>
          <p:nvPr/>
        </p:nvSpPr>
        <p:spPr>
          <a:xfrm>
            <a:off x="251520" y="350100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6" name="Rounded Rectangle 25"/>
          <p:cNvSpPr/>
          <p:nvPr/>
        </p:nvSpPr>
        <p:spPr>
          <a:xfrm>
            <a:off x="1634241" y="3501008"/>
            <a:ext cx="7344816" cy="72008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Result of the operation </a:t>
            </a:r>
            <a:r>
              <a:rPr lang="en-US" dirty="0">
                <a:solidFill>
                  <a:srgbClr val="FF3399"/>
                </a:solidFill>
              </a:rPr>
              <a:t>(variable: result, type: </a:t>
            </a:r>
            <a:r>
              <a:rPr lang="en-US" dirty="0">
                <a:solidFill>
                  <a:srgbClr val="00B0F0"/>
                </a:solidFill>
              </a:rPr>
              <a:t>double</a:t>
            </a:r>
            <a:r>
              <a:rPr lang="en-US" dirty="0">
                <a:solidFill>
                  <a:srgbClr val="FF3399"/>
                </a:solidFill>
              </a:rPr>
              <a:t>)</a:t>
            </a:r>
          </a:p>
        </p:txBody>
      </p:sp>
    </p:spTree>
    <p:custDataLst>
      <p:tags r:id="rId1"/>
    </p:custDataLst>
    <p:extLst>
      <p:ext uri="{BB962C8B-B14F-4D97-AF65-F5344CB8AC3E}">
        <p14:creationId xmlns:p14="http://schemas.microsoft.com/office/powerpoint/2010/main" val="1854981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3" grpId="0" animBg="1"/>
      <p:bldP spid="24" grpId="0" animBg="1"/>
      <p:bldP spid="25" grpId="0" animBg="1"/>
      <p:bldP spid="26"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 CODE</a:t>
            </a: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a:solidFill>
                  <a:srgbClr val="00B0F0"/>
                </a:solidFill>
                <a:latin typeface="Tahoma" charset="0"/>
                <a:cs typeface="Arial" charset="0"/>
              </a:rPr>
              <a:t>do…while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364</a:t>
            </a:fld>
            <a:endParaRPr lang="en-US" dirty="0"/>
          </a:p>
        </p:txBody>
      </p:sp>
      <p:grpSp>
        <p:nvGrpSpPr>
          <p:cNvPr id="14" name="Group 13"/>
          <p:cNvGrpSpPr/>
          <p:nvPr/>
        </p:nvGrpSpPr>
        <p:grpSpPr>
          <a:xfrm>
            <a:off x="179512" y="1434255"/>
            <a:ext cx="8784976" cy="5047536"/>
            <a:chOff x="323528" y="1236822"/>
            <a:chExt cx="7848872" cy="4883868"/>
          </a:xfrm>
        </p:grpSpPr>
        <p:sp>
          <p:nvSpPr>
            <p:cNvPr id="15" name="TextBox 14"/>
            <p:cNvSpPr txBox="1"/>
            <p:nvPr/>
          </p:nvSpPr>
          <p:spPr>
            <a:xfrm>
              <a:off x="323528" y="1236822"/>
              <a:ext cx="576064" cy="4883868"/>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p:txBody>
        </p:sp>
        <p:sp>
          <p:nvSpPr>
            <p:cNvPr id="16" name="TextBox 15"/>
            <p:cNvSpPr txBox="1"/>
            <p:nvPr/>
          </p:nvSpPr>
          <p:spPr>
            <a:xfrm>
              <a:off x="971600" y="1236822"/>
              <a:ext cx="7200800" cy="4883868"/>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endParaRPr lang="en-US" sz="1400" dirty="0">
                <a:solidFill>
                  <a:srgbClr val="00B050"/>
                </a:solidFill>
              </a:endParaRPr>
            </a:p>
            <a:p>
              <a:r>
                <a:rPr lang="en-US" sz="1400" dirty="0">
                  <a:solidFill>
                    <a:srgbClr val="00B0F0"/>
                  </a:solidFill>
                </a:rPr>
                <a:t>public class</a:t>
              </a:r>
              <a:r>
                <a:rPr lang="en-US" sz="1400" dirty="0">
                  <a:solidFill>
                    <a:srgbClr val="0000FF"/>
                  </a:solidFill>
                </a:rPr>
                <a:t> </a:t>
              </a:r>
              <a:r>
                <a:rPr lang="en-US" sz="1400" dirty="0" err="1">
                  <a:solidFill>
                    <a:srgbClr val="0000FF"/>
                  </a:solidFill>
                </a:rPr>
                <a:t>doWhile</a:t>
              </a:r>
              <a:endParaRPr lang="en-US" sz="1400" dirty="0">
                <a:solidFill>
                  <a:srgbClr val="0000FF"/>
                </a:solidFill>
              </a:endParaRPr>
            </a:p>
            <a:p>
              <a:r>
                <a:rPr lang="en-US" sz="1400" dirty="0">
                  <a:solidFill>
                    <a:srgbClr val="0000FF"/>
                  </a:solidFill>
                </a:rPr>
                <a:t>{</a:t>
              </a:r>
            </a:p>
            <a:p>
              <a:r>
                <a:rPr lang="en-US" sz="1400" dirty="0">
                  <a:solidFill>
                    <a:srgbClr val="00B0F0"/>
                  </a:solidFill>
                </a:rPr>
                <a:t>   static </a:t>
              </a:r>
              <a:r>
                <a:rPr lang="en-US" sz="1400" dirty="0">
                  <a:solidFill>
                    <a:srgbClr val="0000FF"/>
                  </a:solidFill>
                </a:rPr>
                <a:t>Scanner read = </a:t>
              </a:r>
              <a:r>
                <a:rPr lang="en-US" sz="1400" dirty="0">
                  <a:solidFill>
                    <a:srgbClr val="00B0F0"/>
                  </a:solidFill>
                </a:rPr>
                <a:t>new</a:t>
              </a:r>
              <a:r>
                <a:rPr lang="en-US" sz="1400" dirty="0">
                  <a:solidFill>
                    <a:srgbClr val="0000FF"/>
                  </a:solidFill>
                </a:rPr>
                <a:t> Scanner (System.in);</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t>// Declaration section</a:t>
              </a:r>
            </a:p>
            <a:p>
              <a:r>
                <a:rPr lang="en-US" sz="1400" dirty="0"/>
                <a:t>	</a:t>
              </a:r>
              <a:r>
                <a:rPr lang="en-US" sz="1400" dirty="0">
                  <a:solidFill>
                    <a:srgbClr val="00B0F0"/>
                  </a:solidFill>
                </a:rPr>
                <a:t>double</a:t>
              </a:r>
              <a:r>
                <a:rPr lang="en-US" sz="1400" dirty="0">
                  <a:solidFill>
                    <a:srgbClr val="0000FF"/>
                  </a:solidFill>
                </a:rPr>
                <a:t> num1, num2, result;  </a:t>
              </a:r>
              <a:endParaRPr lang="en-US" sz="1400" dirty="0">
                <a:solidFill>
                  <a:srgbClr val="00B050"/>
                </a:solidFill>
              </a:endParaRPr>
            </a:p>
            <a:p>
              <a:r>
                <a:rPr lang="en-US" sz="1400" dirty="0">
                  <a:solidFill>
                    <a:srgbClr val="0000FF"/>
                  </a:solidFill>
                </a:rPr>
                <a:t>	</a:t>
              </a:r>
              <a:r>
                <a:rPr lang="en-US" sz="1400" dirty="0">
                  <a:solidFill>
                    <a:srgbClr val="00B0F0"/>
                  </a:solidFill>
                </a:rPr>
                <a:t>char </a:t>
              </a:r>
              <a:r>
                <a:rPr lang="en-US" sz="1400" dirty="0">
                  <a:solidFill>
                    <a:srgbClr val="0000FF"/>
                  </a:solidFill>
                </a:rPr>
                <a:t>selection;</a:t>
              </a:r>
            </a:p>
            <a:p>
              <a:endParaRPr lang="en-US" sz="1400" dirty="0"/>
            </a:p>
            <a:p>
              <a:r>
                <a:rPr lang="en-US" sz="1400" dirty="0"/>
                <a:t>           </a:t>
              </a:r>
              <a:r>
                <a:rPr lang="en-US" sz="1400" dirty="0">
                  <a:solidFill>
                    <a:srgbClr val="00B0F0"/>
                  </a:solidFill>
                </a:rPr>
                <a:t>do</a:t>
              </a:r>
            </a:p>
            <a:p>
              <a:r>
                <a:rPr lang="en-US" sz="1400" dirty="0"/>
                <a:t>              </a:t>
              </a:r>
              <a:r>
                <a:rPr lang="en-US" sz="1400" dirty="0">
                  <a:solidFill>
                    <a:srgbClr val="0000FF"/>
                  </a:solidFill>
                </a:rPr>
                <a:t>{</a:t>
              </a:r>
            </a:p>
            <a:p>
              <a:r>
                <a:rPr lang="en-US" sz="1400" dirty="0"/>
                <a:t>	//Display Menu</a:t>
              </a:r>
            </a:p>
            <a:p>
              <a:r>
                <a:rPr lang="en-US" sz="1400" dirty="0"/>
                <a:t>	</a:t>
              </a:r>
              <a:r>
                <a:rPr lang="en-US" sz="1400" dirty="0" err="1">
                  <a:solidFill>
                    <a:srgbClr val="0000FF"/>
                  </a:solidFill>
                </a:rPr>
                <a:t>System.out.println</a:t>
              </a:r>
              <a:r>
                <a:rPr lang="en-US" sz="1400" dirty="0">
                  <a:solidFill>
                    <a:srgbClr val="0000FF"/>
                  </a:solidFill>
                </a:rPr>
                <a:t> (“+: addition”);</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 subtraction”);</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 multiplication”);</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 division”);</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 modulus”);</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(“x: exit”);</a:t>
              </a:r>
            </a:p>
            <a:p>
              <a:r>
                <a:rPr lang="en-US" sz="1400" dirty="0"/>
                <a:t>	//Get user’s selection</a:t>
              </a:r>
            </a:p>
            <a:p>
              <a:r>
                <a:rPr lang="en-US" sz="1400" dirty="0"/>
                <a:t>	</a:t>
              </a:r>
              <a:r>
                <a:rPr lang="en-US" sz="1400" dirty="0" err="1">
                  <a:solidFill>
                    <a:srgbClr val="0000FF"/>
                  </a:solidFill>
                </a:rPr>
                <a:t>System.out.print</a:t>
              </a:r>
              <a:r>
                <a:rPr lang="en-US" sz="1400" dirty="0">
                  <a:solidFill>
                    <a:srgbClr val="0000FF"/>
                  </a:solidFill>
                </a:rPr>
                <a:t> (“Enter selection ”);   </a:t>
              </a:r>
              <a:r>
                <a:rPr lang="en-US" sz="1400" dirty="0">
                  <a:solidFill>
                    <a:srgbClr val="00B050"/>
                  </a:solidFill>
                </a:rPr>
                <a:t>//prompt</a:t>
              </a:r>
            </a:p>
            <a:p>
              <a:r>
                <a:rPr lang="en-US" sz="1400" dirty="0">
                  <a:solidFill>
                    <a:srgbClr val="0000FF"/>
                  </a:solidFill>
                </a:rPr>
                <a:t>	selection = </a:t>
              </a:r>
              <a:r>
                <a:rPr lang="en-US" sz="1400" dirty="0" err="1">
                  <a:solidFill>
                    <a:srgbClr val="0000FF"/>
                  </a:solidFill>
                </a:rPr>
                <a:t>read.</a:t>
              </a:r>
              <a:r>
                <a:rPr lang="en-US" sz="1400" dirty="0" err="1">
                  <a:solidFill>
                    <a:srgbClr val="00B050"/>
                  </a:solidFill>
                </a:rPr>
                <a:t>next</a:t>
              </a:r>
              <a:r>
                <a:rPr lang="en-US" sz="1400" dirty="0">
                  <a:solidFill>
                    <a:srgbClr val="00B050"/>
                  </a:solidFill>
                </a:rPr>
                <a:t>().</a:t>
              </a:r>
              <a:r>
                <a:rPr lang="en-US" sz="1400" dirty="0" err="1">
                  <a:solidFill>
                    <a:srgbClr val="00B050"/>
                  </a:solidFill>
                </a:rPr>
                <a:t>charAt</a:t>
              </a:r>
              <a:r>
                <a:rPr lang="en-US" sz="1400" dirty="0">
                  <a:solidFill>
                    <a:srgbClr val="00B050"/>
                  </a:solidFill>
                </a:rPr>
                <a:t>(0)</a:t>
              </a:r>
              <a:r>
                <a:rPr lang="en-US" sz="1400" dirty="0">
                  <a:solidFill>
                    <a:srgbClr val="0000FF"/>
                  </a:solidFill>
                </a:rPr>
                <a:t>;  </a:t>
              </a:r>
              <a:r>
                <a:rPr lang="en-US" sz="1400" dirty="0">
                  <a:solidFill>
                    <a:srgbClr val="00B050"/>
                  </a:solidFill>
                </a:rPr>
                <a:t> </a:t>
              </a:r>
            </a:p>
          </p:txBody>
        </p:sp>
      </p:grpSp>
      <p:sp>
        <p:nvSpPr>
          <p:cNvPr id="20" name="Rectangle 19"/>
          <p:cNvSpPr/>
          <p:nvPr/>
        </p:nvSpPr>
        <p:spPr>
          <a:xfrm>
            <a:off x="938753" y="4437112"/>
            <a:ext cx="8059611" cy="129614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04877" y="6165304"/>
            <a:ext cx="8059611"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Callout 18"/>
          <p:cNvSpPr/>
          <p:nvPr/>
        </p:nvSpPr>
        <p:spPr>
          <a:xfrm>
            <a:off x="6444208" y="3573016"/>
            <a:ext cx="2448272" cy="1008112"/>
          </a:xfrm>
          <a:prstGeom prst="wedgeEllipseCallout">
            <a:avLst>
              <a:gd name="adj1" fmla="val -96271"/>
              <a:gd name="adj2" fmla="val 76449"/>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The menu is displayed at least once</a:t>
            </a:r>
            <a:endParaRPr lang="en-US" dirty="0">
              <a:solidFill>
                <a:srgbClr val="00B0F0"/>
              </a:solidFill>
            </a:endParaRPr>
          </a:p>
        </p:txBody>
      </p:sp>
      <p:cxnSp>
        <p:nvCxnSpPr>
          <p:cNvPr id="13" name="Straight Arrow Connector 12"/>
          <p:cNvCxnSpPr/>
          <p:nvPr/>
        </p:nvCxnSpPr>
        <p:spPr>
          <a:xfrm>
            <a:off x="1115616" y="3931988"/>
            <a:ext cx="432048" cy="10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15616" y="3933056"/>
            <a:ext cx="0" cy="25202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47143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p:stCondLst>
                              <p:cond delay="500"/>
                            </p:stCondLst>
                            <p:childTnLst>
                              <p:par>
                                <p:cTn id="28" presetID="16" presetClass="entr" presetSubtype="42"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outHorizontal)">
                                      <p:cBhvr>
                                        <p:cTn id="30" dur="500"/>
                                        <p:tgtEl>
                                          <p:spTgt spid="22"/>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19"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 CODE</a:t>
            </a: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a:solidFill>
                  <a:srgbClr val="00B0F0"/>
                </a:solidFill>
                <a:latin typeface="Tahoma" charset="0"/>
                <a:cs typeface="Arial" charset="0"/>
              </a:rPr>
              <a:t>do…while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365</a:t>
            </a:fld>
            <a:endParaRPr lang="en-US" dirty="0"/>
          </a:p>
        </p:txBody>
      </p:sp>
      <p:grpSp>
        <p:nvGrpSpPr>
          <p:cNvPr id="14" name="Group 13"/>
          <p:cNvGrpSpPr/>
          <p:nvPr/>
        </p:nvGrpSpPr>
        <p:grpSpPr>
          <a:xfrm>
            <a:off x="179512" y="908720"/>
            <a:ext cx="8784976" cy="5816977"/>
            <a:chOff x="323528" y="1236822"/>
            <a:chExt cx="7848872" cy="5845438"/>
          </a:xfrm>
        </p:grpSpPr>
        <p:sp>
          <p:nvSpPr>
            <p:cNvPr id="15" name="TextBox 14"/>
            <p:cNvSpPr txBox="1"/>
            <p:nvPr/>
          </p:nvSpPr>
          <p:spPr>
            <a:xfrm>
              <a:off x="323528" y="1236822"/>
              <a:ext cx="576064" cy="5845438"/>
            </a:xfrm>
            <a:prstGeom prst="rect">
              <a:avLst/>
            </a:prstGeom>
            <a:noFill/>
          </p:spPr>
          <p:txBody>
            <a:bodyPr wrap="square" rtlCol="0">
              <a:spAutoFit/>
            </a:bodyPr>
            <a:lstStyle/>
            <a:p>
              <a:pPr algn="r"/>
              <a:r>
                <a:rPr lang="en-US" sz="1200" dirty="0">
                  <a:solidFill>
                    <a:srgbClr val="FF0000"/>
                  </a:solidFill>
                </a:rPr>
                <a:t>22</a:t>
              </a:r>
            </a:p>
            <a:p>
              <a:pPr algn="r"/>
              <a:r>
                <a:rPr lang="en-US" sz="1200" dirty="0">
                  <a:solidFill>
                    <a:srgbClr val="FF0000"/>
                  </a:solidFill>
                </a:rPr>
                <a:t>23</a:t>
              </a:r>
            </a:p>
            <a:p>
              <a:pPr algn="r"/>
              <a:r>
                <a:rPr lang="en-US" sz="1200" dirty="0">
                  <a:solidFill>
                    <a:srgbClr val="FF0000"/>
                  </a:solidFill>
                </a:rPr>
                <a:t>24</a:t>
              </a:r>
            </a:p>
            <a:p>
              <a:pPr algn="r"/>
              <a:r>
                <a:rPr lang="en-US" sz="1200" dirty="0">
                  <a:solidFill>
                    <a:srgbClr val="FF0000"/>
                  </a:solidFill>
                </a:rPr>
                <a:t>25</a:t>
              </a:r>
            </a:p>
            <a:p>
              <a:pPr algn="r"/>
              <a:r>
                <a:rPr lang="en-US" sz="1200" dirty="0">
                  <a:solidFill>
                    <a:srgbClr val="FF0000"/>
                  </a:solidFill>
                </a:rPr>
                <a:t>26</a:t>
              </a:r>
            </a:p>
            <a:p>
              <a:pPr algn="r"/>
              <a:r>
                <a:rPr lang="en-US" sz="1200" dirty="0">
                  <a:solidFill>
                    <a:srgbClr val="FF0000"/>
                  </a:solidFill>
                </a:rPr>
                <a:t>27</a:t>
              </a:r>
            </a:p>
            <a:p>
              <a:pPr algn="r"/>
              <a:r>
                <a:rPr lang="en-US" sz="1200" dirty="0">
                  <a:solidFill>
                    <a:srgbClr val="FF0000"/>
                  </a:solidFill>
                </a:rPr>
                <a:t>28</a:t>
              </a:r>
            </a:p>
            <a:p>
              <a:pPr algn="r"/>
              <a:r>
                <a:rPr lang="en-US" sz="1200" dirty="0">
                  <a:solidFill>
                    <a:srgbClr val="FF0000"/>
                  </a:solidFill>
                </a:rPr>
                <a:t>29</a:t>
              </a:r>
            </a:p>
            <a:p>
              <a:pPr algn="r"/>
              <a:r>
                <a:rPr lang="en-US" sz="1200" dirty="0">
                  <a:solidFill>
                    <a:srgbClr val="FF0000"/>
                  </a:solidFill>
                </a:rPr>
                <a:t>30</a:t>
              </a:r>
            </a:p>
            <a:p>
              <a:pPr algn="r"/>
              <a:r>
                <a:rPr lang="en-US" sz="1200" dirty="0">
                  <a:solidFill>
                    <a:srgbClr val="FF0000"/>
                  </a:solidFill>
                </a:rPr>
                <a:t>31</a:t>
              </a:r>
            </a:p>
            <a:p>
              <a:pPr algn="r"/>
              <a:r>
                <a:rPr lang="en-US" sz="1200" dirty="0">
                  <a:solidFill>
                    <a:srgbClr val="FF0000"/>
                  </a:solidFill>
                </a:rPr>
                <a:t>32</a:t>
              </a:r>
            </a:p>
            <a:p>
              <a:pPr algn="r"/>
              <a:r>
                <a:rPr lang="en-US" sz="1200" dirty="0">
                  <a:solidFill>
                    <a:srgbClr val="FF0000"/>
                  </a:solidFill>
                </a:rPr>
                <a:t>33</a:t>
              </a:r>
            </a:p>
            <a:p>
              <a:pPr algn="r"/>
              <a:r>
                <a:rPr lang="en-US" sz="1200" dirty="0">
                  <a:solidFill>
                    <a:srgbClr val="FF0000"/>
                  </a:solidFill>
                </a:rPr>
                <a:t>34</a:t>
              </a:r>
            </a:p>
            <a:p>
              <a:pPr algn="r"/>
              <a:r>
                <a:rPr lang="en-US" sz="1200" dirty="0">
                  <a:solidFill>
                    <a:srgbClr val="FF0000"/>
                  </a:solidFill>
                </a:rPr>
                <a:t>35</a:t>
              </a:r>
            </a:p>
            <a:p>
              <a:pPr algn="r"/>
              <a:r>
                <a:rPr lang="en-US" sz="1200" dirty="0">
                  <a:solidFill>
                    <a:srgbClr val="FF0000"/>
                  </a:solidFill>
                </a:rPr>
                <a:t>36</a:t>
              </a:r>
            </a:p>
            <a:p>
              <a:pPr algn="r"/>
              <a:r>
                <a:rPr lang="en-US" sz="1200" dirty="0">
                  <a:solidFill>
                    <a:srgbClr val="FF0000"/>
                  </a:solidFill>
                </a:rPr>
                <a:t>37</a:t>
              </a:r>
            </a:p>
            <a:p>
              <a:pPr algn="r"/>
              <a:r>
                <a:rPr lang="en-US" sz="1200" dirty="0">
                  <a:solidFill>
                    <a:srgbClr val="FF0000"/>
                  </a:solidFill>
                </a:rPr>
                <a:t>38</a:t>
              </a:r>
            </a:p>
            <a:p>
              <a:pPr algn="r"/>
              <a:r>
                <a:rPr lang="en-US" sz="1200" dirty="0">
                  <a:solidFill>
                    <a:srgbClr val="FF0000"/>
                  </a:solidFill>
                </a:rPr>
                <a:t>39</a:t>
              </a:r>
            </a:p>
            <a:p>
              <a:pPr algn="r"/>
              <a:r>
                <a:rPr lang="en-US" sz="1200" dirty="0">
                  <a:solidFill>
                    <a:srgbClr val="FF0000"/>
                  </a:solidFill>
                </a:rPr>
                <a:t>40</a:t>
              </a:r>
            </a:p>
            <a:p>
              <a:pPr algn="r"/>
              <a:r>
                <a:rPr lang="en-US" sz="1200" dirty="0">
                  <a:solidFill>
                    <a:srgbClr val="FF0000"/>
                  </a:solidFill>
                </a:rPr>
                <a:t>41</a:t>
              </a:r>
            </a:p>
            <a:p>
              <a:pPr algn="r"/>
              <a:r>
                <a:rPr lang="en-US" sz="1200" dirty="0">
                  <a:solidFill>
                    <a:srgbClr val="FF0000"/>
                  </a:solidFill>
                </a:rPr>
                <a:t>42</a:t>
              </a:r>
            </a:p>
            <a:p>
              <a:pPr algn="r"/>
              <a:r>
                <a:rPr lang="en-US" sz="1200" dirty="0">
                  <a:solidFill>
                    <a:srgbClr val="FF0000"/>
                  </a:solidFill>
                </a:rPr>
                <a:t>43</a:t>
              </a:r>
            </a:p>
            <a:p>
              <a:pPr algn="r"/>
              <a:r>
                <a:rPr lang="en-US" sz="1200" dirty="0">
                  <a:solidFill>
                    <a:srgbClr val="FF0000"/>
                  </a:solidFill>
                </a:rPr>
                <a:t>44</a:t>
              </a:r>
            </a:p>
            <a:p>
              <a:pPr algn="r"/>
              <a:r>
                <a:rPr lang="en-US" sz="1200" dirty="0">
                  <a:solidFill>
                    <a:srgbClr val="FF0000"/>
                  </a:solidFill>
                </a:rPr>
                <a:t>45</a:t>
              </a:r>
            </a:p>
            <a:p>
              <a:pPr algn="r"/>
              <a:r>
                <a:rPr lang="en-US" sz="1200" dirty="0">
                  <a:solidFill>
                    <a:srgbClr val="FF0000"/>
                  </a:solidFill>
                </a:rPr>
                <a:t>46</a:t>
              </a:r>
            </a:p>
            <a:p>
              <a:pPr algn="r"/>
              <a:r>
                <a:rPr lang="en-US" sz="1200" dirty="0">
                  <a:solidFill>
                    <a:srgbClr val="FF0000"/>
                  </a:solidFill>
                </a:rPr>
                <a:t>47</a:t>
              </a:r>
            </a:p>
            <a:p>
              <a:pPr algn="r"/>
              <a:r>
                <a:rPr lang="en-US" sz="1200" dirty="0">
                  <a:solidFill>
                    <a:srgbClr val="FF0000"/>
                  </a:solidFill>
                </a:rPr>
                <a:t>48</a:t>
              </a:r>
            </a:p>
            <a:p>
              <a:pPr algn="r"/>
              <a:r>
                <a:rPr lang="en-US" sz="1200" dirty="0">
                  <a:solidFill>
                    <a:srgbClr val="FF0000"/>
                  </a:solidFill>
                </a:rPr>
                <a:t>49</a:t>
              </a:r>
            </a:p>
            <a:p>
              <a:pPr algn="r"/>
              <a:r>
                <a:rPr lang="en-US" sz="1200" dirty="0">
                  <a:solidFill>
                    <a:srgbClr val="FF0000"/>
                  </a:solidFill>
                </a:rPr>
                <a:t>50</a:t>
              </a:r>
            </a:p>
            <a:p>
              <a:pPr algn="r"/>
              <a:r>
                <a:rPr lang="en-US" sz="1200" dirty="0">
                  <a:solidFill>
                    <a:srgbClr val="FF0000"/>
                  </a:solidFill>
                </a:rPr>
                <a:t>51</a:t>
              </a:r>
            </a:p>
            <a:p>
              <a:pPr algn="r"/>
              <a:r>
                <a:rPr lang="en-US" sz="1200" dirty="0">
                  <a:solidFill>
                    <a:srgbClr val="FF0000"/>
                  </a:solidFill>
                </a:rPr>
                <a:t>52</a:t>
              </a:r>
            </a:p>
          </p:txBody>
        </p:sp>
        <p:sp>
          <p:nvSpPr>
            <p:cNvPr id="16" name="TextBox 15"/>
            <p:cNvSpPr txBox="1"/>
            <p:nvPr/>
          </p:nvSpPr>
          <p:spPr>
            <a:xfrm>
              <a:off x="971600" y="1236822"/>
              <a:ext cx="7200800" cy="5845438"/>
            </a:xfrm>
            <a:prstGeom prst="rect">
              <a:avLst/>
            </a:prstGeom>
            <a:solidFill>
              <a:schemeClr val="bg2"/>
            </a:solidFill>
            <a:ln w="28575" cap="rnd" cmpd="thickThin">
              <a:solidFill>
                <a:srgbClr val="0000FF"/>
              </a:solidFill>
            </a:ln>
          </p:spPr>
          <p:txBody>
            <a:bodyPr wrap="square" rtlCol="0">
              <a:spAutoFit/>
            </a:bodyPr>
            <a:lstStyle/>
            <a:p>
              <a:r>
                <a:rPr lang="en-US" sz="1200" dirty="0">
                  <a:solidFill>
                    <a:srgbClr val="0000FF"/>
                  </a:solidFill>
                </a:rPr>
                <a:t>                 </a:t>
              </a:r>
              <a:r>
                <a:rPr lang="en-US" sz="1200" dirty="0">
                  <a:solidFill>
                    <a:srgbClr val="00B0F0"/>
                  </a:solidFill>
                </a:rPr>
                <a:t>if</a:t>
              </a:r>
              <a:r>
                <a:rPr lang="en-US" sz="1200" dirty="0">
                  <a:solidFill>
                    <a:srgbClr val="0000FF"/>
                  </a:solidFill>
                </a:rPr>
                <a:t> ((selection != ‘x’) &amp;&amp; (selection !=‘X’))</a:t>
              </a:r>
            </a:p>
            <a:p>
              <a:r>
                <a:rPr lang="en-US" sz="1200" dirty="0">
                  <a:solidFill>
                    <a:srgbClr val="0000FF"/>
                  </a:solidFill>
                </a:rPr>
                <a:t>	{</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(“Enter two double numbers”);</a:t>
              </a:r>
            </a:p>
            <a:p>
              <a:r>
                <a:rPr lang="en-US" sz="1200" dirty="0">
                  <a:solidFill>
                    <a:srgbClr val="0000FF"/>
                  </a:solidFill>
                </a:rPr>
                <a:t>	  num1 = </a:t>
              </a:r>
              <a:r>
                <a:rPr lang="en-US" sz="1200" dirty="0" err="1">
                  <a:solidFill>
                    <a:srgbClr val="0000FF"/>
                  </a:solidFill>
                </a:rPr>
                <a:t>read.</a:t>
              </a:r>
              <a:r>
                <a:rPr lang="en-US" sz="1200" dirty="0" err="1">
                  <a:solidFill>
                    <a:srgbClr val="00B050"/>
                  </a:solidFill>
                </a:rPr>
                <a:t>nextDouble</a:t>
              </a:r>
              <a:r>
                <a:rPr lang="en-US" sz="1200" dirty="0">
                  <a:solidFill>
                    <a:srgbClr val="00B050"/>
                  </a:solidFill>
                </a:rPr>
                <a:t>()</a:t>
              </a:r>
              <a:r>
                <a:rPr lang="en-US" sz="1200" dirty="0">
                  <a:solidFill>
                    <a:srgbClr val="0000FF"/>
                  </a:solidFill>
                </a:rPr>
                <a:t>;</a:t>
              </a:r>
            </a:p>
            <a:p>
              <a:r>
                <a:rPr lang="en-US" sz="1200" dirty="0">
                  <a:solidFill>
                    <a:srgbClr val="0000FF"/>
                  </a:solidFill>
                </a:rPr>
                <a:t>	  num2 = </a:t>
              </a:r>
              <a:r>
                <a:rPr lang="en-US" sz="1200" dirty="0" err="1">
                  <a:solidFill>
                    <a:srgbClr val="0000FF"/>
                  </a:solidFill>
                </a:rPr>
                <a:t>read.</a:t>
              </a:r>
              <a:r>
                <a:rPr lang="en-US" sz="1200" dirty="0" err="1">
                  <a:solidFill>
                    <a:srgbClr val="00B050"/>
                  </a:solidFill>
                </a:rPr>
                <a:t>nextDouble</a:t>
              </a:r>
              <a:r>
                <a:rPr lang="en-US" sz="1200" dirty="0">
                  <a:solidFill>
                    <a:srgbClr val="00B050"/>
                  </a:solidFill>
                </a:rPr>
                <a:t>()</a:t>
              </a:r>
              <a:r>
                <a:rPr lang="en-US" sz="1200" dirty="0">
                  <a:solidFill>
                    <a:srgbClr val="0000FF"/>
                  </a:solidFill>
                </a:rPr>
                <a:t>;</a:t>
              </a:r>
            </a:p>
            <a:p>
              <a:r>
                <a:rPr lang="en-US" sz="1200" dirty="0">
                  <a:solidFill>
                    <a:srgbClr val="0000FF"/>
                  </a:solidFill>
                </a:rPr>
                <a:t>	  </a:t>
              </a:r>
              <a:r>
                <a:rPr lang="en-US" sz="1200" dirty="0">
                  <a:solidFill>
                    <a:srgbClr val="00B0F0"/>
                  </a:solidFill>
                </a:rPr>
                <a:t>switch</a:t>
              </a:r>
              <a:r>
                <a:rPr lang="en-US" sz="1200" dirty="0">
                  <a:solidFill>
                    <a:srgbClr val="0000FF"/>
                  </a:solidFill>
                </a:rPr>
                <a:t> (selection)</a:t>
              </a:r>
            </a:p>
            <a:p>
              <a:r>
                <a:rPr lang="en-US" sz="1200" dirty="0">
                  <a:solidFill>
                    <a:srgbClr val="0000FF"/>
                  </a:solidFill>
                </a:rPr>
                <a:t>	    {</a:t>
              </a:r>
            </a:p>
            <a:p>
              <a:r>
                <a:rPr lang="en-US" sz="1200" dirty="0">
                  <a:solidFill>
                    <a:srgbClr val="0000FF"/>
                  </a:solidFill>
                </a:rPr>
                <a:t>	      </a:t>
              </a:r>
              <a:r>
                <a:rPr lang="en-US" sz="1200" dirty="0">
                  <a:solidFill>
                    <a:srgbClr val="00B0F0"/>
                  </a:solidFill>
                </a:rPr>
                <a:t>case</a:t>
              </a:r>
              <a:r>
                <a:rPr lang="en-US" sz="1200" dirty="0">
                  <a:solidFill>
                    <a:srgbClr val="0000FF"/>
                  </a:solidFill>
                </a:rPr>
                <a:t> ‘+’: result = num1 + num2;</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result = num1 – num2;</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result = num1 * num2;</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a:t>
              </a:r>
              <a:r>
                <a:rPr lang="en-US" sz="1200" dirty="0">
                  <a:solidFill>
                    <a:srgbClr val="00B0F0"/>
                  </a:solidFill>
                </a:rPr>
                <a:t>if </a:t>
              </a:r>
              <a:r>
                <a:rPr lang="en-US" sz="1200" dirty="0">
                  <a:solidFill>
                    <a:srgbClr val="0000FF"/>
                  </a:solidFill>
                </a:rPr>
                <a:t>(num2 != 0)</a:t>
              </a:r>
            </a:p>
            <a:p>
              <a:r>
                <a:rPr lang="en-US" sz="1200" dirty="0">
                  <a:solidFill>
                    <a:srgbClr val="0000FF"/>
                  </a:solidFill>
                </a:rPr>
                <a:t>		    result = num1 / num2;</a:t>
              </a:r>
            </a:p>
            <a:p>
              <a:r>
                <a:rPr lang="en-US" sz="1200" dirty="0">
                  <a:solidFill>
                    <a:srgbClr val="0000FF"/>
                  </a:solidFill>
                </a:rPr>
                <a:t>		 </a:t>
              </a:r>
              <a:r>
                <a:rPr lang="en-US" sz="1200" dirty="0">
                  <a:solidFill>
                    <a:srgbClr val="00B0F0"/>
                  </a:solidFill>
                </a:rPr>
                <a:t>else</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(“Invalid divisor”);</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a:t>
              </a:r>
              <a:r>
                <a:rPr lang="en-US" sz="1200" dirty="0">
                  <a:solidFill>
                    <a:srgbClr val="00B0F0"/>
                  </a:solidFill>
                </a:rPr>
                <a:t>if </a:t>
              </a:r>
              <a:r>
                <a:rPr lang="en-US" sz="1200" dirty="0">
                  <a:solidFill>
                    <a:srgbClr val="0000FF"/>
                  </a:solidFill>
                </a:rPr>
                <a:t>(num2 !=0)</a:t>
              </a:r>
            </a:p>
            <a:p>
              <a:r>
                <a:rPr lang="en-US" sz="1200" dirty="0">
                  <a:solidFill>
                    <a:srgbClr val="0000FF"/>
                  </a:solidFill>
                </a:rPr>
                <a:t>		    result = (</a:t>
              </a:r>
              <a:r>
                <a:rPr lang="en-US" sz="1200" dirty="0" err="1">
                  <a:solidFill>
                    <a:srgbClr val="00B0F0"/>
                  </a:solidFill>
                </a:rPr>
                <a:t>int</a:t>
              </a:r>
              <a:r>
                <a:rPr lang="en-US" sz="1200" dirty="0">
                  <a:solidFill>
                    <a:srgbClr val="0000FF"/>
                  </a:solidFill>
                </a:rPr>
                <a:t>)(num1) % (</a:t>
              </a:r>
              <a:r>
                <a:rPr lang="en-US" sz="1200" dirty="0" err="1">
                  <a:solidFill>
                    <a:srgbClr val="00B0F0"/>
                  </a:solidFill>
                </a:rPr>
                <a:t>int</a:t>
              </a:r>
              <a:r>
                <a:rPr lang="en-US" sz="1200" dirty="0">
                  <a:solidFill>
                    <a:srgbClr val="0000FF"/>
                  </a:solidFill>
                </a:rPr>
                <a:t>)(num2);</a:t>
              </a:r>
            </a:p>
            <a:p>
              <a:r>
                <a:rPr lang="en-US" sz="1200" dirty="0">
                  <a:solidFill>
                    <a:srgbClr val="0000FF"/>
                  </a:solidFill>
                </a:rPr>
                <a:t>		 </a:t>
              </a:r>
              <a:r>
                <a:rPr lang="en-US" sz="1200" dirty="0">
                  <a:solidFill>
                    <a:srgbClr val="00B0F0"/>
                  </a:solidFill>
                </a:rPr>
                <a:t>else</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(“Invalid divisor”);</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default</a:t>
              </a:r>
              <a:r>
                <a:rPr lang="en-US" sz="1200" dirty="0">
                  <a:solidFill>
                    <a:srgbClr val="0000FF"/>
                  </a:solidFill>
                </a:rPr>
                <a:t>: </a:t>
              </a:r>
              <a:r>
                <a:rPr lang="en-US" sz="1200" dirty="0" err="1">
                  <a:solidFill>
                    <a:srgbClr val="0000FF"/>
                  </a:solidFill>
                </a:rPr>
                <a:t>System.out.println</a:t>
              </a:r>
              <a:r>
                <a:rPr lang="en-US" sz="1200" dirty="0">
                  <a:solidFill>
                    <a:srgbClr val="0000FF"/>
                  </a:solidFill>
                </a:rPr>
                <a:t> (“Invalid Input”);</a:t>
              </a:r>
            </a:p>
            <a:p>
              <a:r>
                <a:rPr lang="en-US" sz="1200" dirty="0">
                  <a:solidFill>
                    <a:srgbClr val="0000FF"/>
                  </a:solidFill>
                </a:rPr>
                <a:t>	    } </a:t>
              </a:r>
              <a:r>
                <a:rPr lang="en-US" sz="1200" dirty="0">
                  <a:solidFill>
                    <a:srgbClr val="00B050"/>
                  </a:solidFill>
                </a:rPr>
                <a:t>//end switch</a:t>
              </a:r>
            </a:p>
            <a:p>
              <a:r>
                <a:rPr lang="en-US" sz="1200" dirty="0">
                  <a:solidFill>
                    <a:srgbClr val="0000FF"/>
                  </a:solidFill>
                </a:rPr>
                <a:t>	</a:t>
              </a:r>
              <a:r>
                <a:rPr lang="en-US" sz="1200" dirty="0" err="1">
                  <a:solidFill>
                    <a:srgbClr val="0000FF"/>
                  </a:solidFill>
                </a:rPr>
                <a:t>System.out.printf</a:t>
              </a:r>
              <a:r>
                <a:rPr lang="en-US" sz="1200" dirty="0">
                  <a:solidFill>
                    <a:srgbClr val="0000FF"/>
                  </a:solidFill>
                </a:rPr>
                <a:t> (“Result = %.2f”, result);</a:t>
              </a:r>
            </a:p>
            <a:p>
              <a:r>
                <a:rPr lang="en-US" sz="1200" dirty="0">
                  <a:solidFill>
                    <a:srgbClr val="0000FF"/>
                  </a:solidFill>
                </a:rPr>
                <a:t>                 } </a:t>
              </a:r>
              <a:r>
                <a:rPr lang="en-US" sz="1200" dirty="0">
                  <a:solidFill>
                    <a:srgbClr val="00B050"/>
                  </a:solidFill>
                </a:rPr>
                <a:t>//end if</a:t>
              </a:r>
            </a:p>
            <a:p>
              <a:r>
                <a:rPr lang="en-US" sz="1200" dirty="0">
                  <a:solidFill>
                    <a:srgbClr val="0000FF"/>
                  </a:solidFill>
                </a:rPr>
                <a:t>              } </a:t>
              </a:r>
              <a:r>
                <a:rPr lang="en-US" sz="1200" dirty="0">
                  <a:solidFill>
                    <a:srgbClr val="00B0F0"/>
                  </a:solidFill>
                </a:rPr>
                <a:t>while </a:t>
              </a:r>
              <a:r>
                <a:rPr lang="en-US" sz="1200" dirty="0">
                  <a:solidFill>
                    <a:srgbClr val="0000FF"/>
                  </a:solidFill>
                </a:rPr>
                <a:t>((selection != ‘x’) &amp;&amp; (selection != ‘X’));</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(“End of program”);</a:t>
              </a:r>
            </a:p>
            <a:p>
              <a:r>
                <a:rPr lang="en-US" sz="1200" dirty="0">
                  <a:solidFill>
                    <a:srgbClr val="0000FF"/>
                  </a:solidFill>
                </a:rPr>
                <a:t>      } </a:t>
              </a:r>
              <a:r>
                <a:rPr lang="en-US" sz="1200" dirty="0">
                  <a:solidFill>
                    <a:srgbClr val="00B050"/>
                  </a:solidFill>
                </a:rPr>
                <a:t>// end main</a:t>
              </a:r>
            </a:p>
            <a:p>
              <a:r>
                <a:rPr lang="en-US" sz="1200" dirty="0">
                  <a:solidFill>
                    <a:srgbClr val="0000FF"/>
                  </a:solidFill>
                </a:rPr>
                <a:t>} </a:t>
              </a:r>
              <a:r>
                <a:rPr lang="en-US" sz="1200" dirty="0">
                  <a:solidFill>
                    <a:srgbClr val="00B050"/>
                  </a:solidFill>
                </a:rPr>
                <a:t>// end class</a:t>
              </a:r>
            </a:p>
          </p:txBody>
        </p:sp>
      </p:grpSp>
      <p:cxnSp>
        <p:nvCxnSpPr>
          <p:cNvPr id="11" name="Straight Arrow Connector 10"/>
          <p:cNvCxnSpPr/>
          <p:nvPr/>
        </p:nvCxnSpPr>
        <p:spPr>
          <a:xfrm>
            <a:off x="1691680" y="2132856"/>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691680" y="2132856"/>
            <a:ext cx="0" cy="3275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91680" y="5408835"/>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403648" y="1233141"/>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403648" y="1233141"/>
            <a:ext cx="0" cy="45001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403648" y="5733256"/>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15616" y="908720"/>
            <a:ext cx="0" cy="50405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15616" y="5949280"/>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27784" y="3861048"/>
            <a:ext cx="504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627784" y="342900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627784" y="3429000"/>
            <a:ext cx="18002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627784" y="4797152"/>
            <a:ext cx="504056" cy="0"/>
          </a:xfrm>
          <a:prstGeom prst="line">
            <a:avLst/>
          </a:prstGeom>
          <a:ln w="127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627784" y="4365104"/>
            <a:ext cx="0" cy="432048"/>
          </a:xfrm>
          <a:prstGeom prst="line">
            <a:avLst/>
          </a:prstGeom>
          <a:ln w="127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27784" y="4365104"/>
            <a:ext cx="180020" cy="0"/>
          </a:xfrm>
          <a:prstGeom prst="straightConnector1">
            <a:avLst/>
          </a:prstGeom>
          <a:ln w="12700">
            <a:solidFill>
              <a:srgbClr val="CC0099"/>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711918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1500"/>
                            </p:stCondLst>
                            <p:childTnLst>
                              <p:par>
                                <p:cTn id="23" presetID="16" presetClass="entr" presetSubtype="4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outHorizontal)">
                                      <p:cBhvr>
                                        <p:cTn id="25" dur="500"/>
                                        <p:tgtEl>
                                          <p:spTgt spid="20"/>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par>
                                <p:cTn id="30" presetID="22" presetClass="entr" presetSubtype="8"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par>
                          <p:cTn id="33" fill="hold">
                            <p:stCondLst>
                              <p:cond delay="2500"/>
                            </p:stCondLst>
                            <p:childTnLst>
                              <p:par>
                                <p:cTn id="34" presetID="16" presetClass="entr" presetSubtype="42"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outHorizontal)">
                                      <p:cBhvr>
                                        <p:cTn id="36" dur="500"/>
                                        <p:tgtEl>
                                          <p:spTgt spid="23"/>
                                        </p:tgtEl>
                                      </p:cBhvr>
                                    </p:animEffect>
                                  </p:childTnLst>
                                </p:cTn>
                              </p:par>
                              <p:par>
                                <p:cTn id="37" presetID="2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right)">
                                      <p:cBhvr>
                                        <p:cTn id="44" dur="500"/>
                                        <p:tgtEl>
                                          <p:spTgt spid="25"/>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500"/>
                                        <p:tgtEl>
                                          <p:spTgt spid="31"/>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 CODE</a:t>
            </a: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The </a:t>
            </a:r>
            <a:r>
              <a:rPr lang="en-US" sz="4000" dirty="0">
                <a:solidFill>
                  <a:srgbClr val="00B0F0"/>
                </a:solidFill>
                <a:latin typeface="Tahoma" charset="0"/>
                <a:cs typeface="Arial" charset="0"/>
              </a:rPr>
              <a:t>do…while </a:t>
            </a:r>
            <a:r>
              <a:rPr lang="en-US" sz="4000" dirty="0">
                <a:solidFill>
                  <a:schemeClr val="accent2"/>
                </a:solidFill>
                <a:latin typeface="Tahoma" charset="0"/>
                <a:cs typeface="Arial" charset="0"/>
              </a:rPr>
              <a:t>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366</a:t>
            </a:fld>
            <a:endParaRPr lang="en-US" dirty="0"/>
          </a:p>
        </p:txBody>
      </p:sp>
      <p:grpSp>
        <p:nvGrpSpPr>
          <p:cNvPr id="14" name="Group 13"/>
          <p:cNvGrpSpPr/>
          <p:nvPr/>
        </p:nvGrpSpPr>
        <p:grpSpPr>
          <a:xfrm>
            <a:off x="179512" y="908720"/>
            <a:ext cx="8784976" cy="5816977"/>
            <a:chOff x="323528" y="1236822"/>
            <a:chExt cx="7848872" cy="5845438"/>
          </a:xfrm>
        </p:grpSpPr>
        <p:sp>
          <p:nvSpPr>
            <p:cNvPr id="15" name="TextBox 14"/>
            <p:cNvSpPr txBox="1"/>
            <p:nvPr/>
          </p:nvSpPr>
          <p:spPr>
            <a:xfrm>
              <a:off x="323528" y="1236822"/>
              <a:ext cx="576064" cy="5845438"/>
            </a:xfrm>
            <a:prstGeom prst="rect">
              <a:avLst/>
            </a:prstGeom>
            <a:noFill/>
          </p:spPr>
          <p:txBody>
            <a:bodyPr wrap="square" rtlCol="0">
              <a:spAutoFit/>
            </a:bodyPr>
            <a:lstStyle/>
            <a:p>
              <a:pPr algn="r"/>
              <a:r>
                <a:rPr lang="en-US" sz="1200" dirty="0">
                  <a:solidFill>
                    <a:srgbClr val="FF0000"/>
                  </a:solidFill>
                </a:rPr>
                <a:t>22</a:t>
              </a:r>
            </a:p>
            <a:p>
              <a:pPr algn="r"/>
              <a:r>
                <a:rPr lang="en-US" sz="1200" dirty="0">
                  <a:solidFill>
                    <a:srgbClr val="FF0000"/>
                  </a:solidFill>
                </a:rPr>
                <a:t>23</a:t>
              </a:r>
            </a:p>
            <a:p>
              <a:pPr algn="r"/>
              <a:r>
                <a:rPr lang="en-US" sz="1200" dirty="0">
                  <a:solidFill>
                    <a:srgbClr val="FF0000"/>
                  </a:solidFill>
                </a:rPr>
                <a:t>24</a:t>
              </a:r>
            </a:p>
            <a:p>
              <a:pPr algn="r"/>
              <a:r>
                <a:rPr lang="en-US" sz="1200" dirty="0">
                  <a:solidFill>
                    <a:srgbClr val="FF0000"/>
                  </a:solidFill>
                </a:rPr>
                <a:t>25</a:t>
              </a:r>
            </a:p>
            <a:p>
              <a:pPr algn="r"/>
              <a:r>
                <a:rPr lang="en-US" sz="1200" dirty="0">
                  <a:solidFill>
                    <a:srgbClr val="FF0000"/>
                  </a:solidFill>
                </a:rPr>
                <a:t>26</a:t>
              </a:r>
            </a:p>
            <a:p>
              <a:pPr algn="r"/>
              <a:r>
                <a:rPr lang="en-US" sz="1200" dirty="0">
                  <a:solidFill>
                    <a:srgbClr val="FF0000"/>
                  </a:solidFill>
                </a:rPr>
                <a:t>27</a:t>
              </a:r>
            </a:p>
            <a:p>
              <a:pPr algn="r"/>
              <a:r>
                <a:rPr lang="en-US" sz="1200" dirty="0">
                  <a:solidFill>
                    <a:srgbClr val="FF0000"/>
                  </a:solidFill>
                </a:rPr>
                <a:t>28</a:t>
              </a:r>
            </a:p>
            <a:p>
              <a:pPr algn="r"/>
              <a:r>
                <a:rPr lang="en-US" sz="1200" dirty="0">
                  <a:solidFill>
                    <a:srgbClr val="FF0000"/>
                  </a:solidFill>
                </a:rPr>
                <a:t>29</a:t>
              </a:r>
            </a:p>
            <a:p>
              <a:pPr algn="r"/>
              <a:r>
                <a:rPr lang="en-US" sz="1200" dirty="0">
                  <a:solidFill>
                    <a:srgbClr val="FF0000"/>
                  </a:solidFill>
                </a:rPr>
                <a:t>30</a:t>
              </a:r>
            </a:p>
            <a:p>
              <a:pPr algn="r"/>
              <a:r>
                <a:rPr lang="en-US" sz="1200" dirty="0">
                  <a:solidFill>
                    <a:srgbClr val="FF0000"/>
                  </a:solidFill>
                </a:rPr>
                <a:t>31</a:t>
              </a:r>
            </a:p>
            <a:p>
              <a:pPr algn="r"/>
              <a:r>
                <a:rPr lang="en-US" sz="1200" dirty="0">
                  <a:solidFill>
                    <a:srgbClr val="FF0000"/>
                  </a:solidFill>
                </a:rPr>
                <a:t>32</a:t>
              </a:r>
            </a:p>
            <a:p>
              <a:pPr algn="r"/>
              <a:r>
                <a:rPr lang="en-US" sz="1200" dirty="0">
                  <a:solidFill>
                    <a:srgbClr val="FF0000"/>
                  </a:solidFill>
                </a:rPr>
                <a:t>33</a:t>
              </a:r>
            </a:p>
            <a:p>
              <a:pPr algn="r"/>
              <a:r>
                <a:rPr lang="en-US" sz="1200" dirty="0">
                  <a:solidFill>
                    <a:srgbClr val="FF0000"/>
                  </a:solidFill>
                </a:rPr>
                <a:t>34</a:t>
              </a:r>
            </a:p>
            <a:p>
              <a:pPr algn="r"/>
              <a:r>
                <a:rPr lang="en-US" sz="1200" dirty="0">
                  <a:solidFill>
                    <a:srgbClr val="FF0000"/>
                  </a:solidFill>
                </a:rPr>
                <a:t>35</a:t>
              </a:r>
            </a:p>
            <a:p>
              <a:pPr algn="r"/>
              <a:r>
                <a:rPr lang="en-US" sz="1200" dirty="0">
                  <a:solidFill>
                    <a:srgbClr val="FF0000"/>
                  </a:solidFill>
                </a:rPr>
                <a:t>36</a:t>
              </a:r>
            </a:p>
            <a:p>
              <a:pPr algn="r"/>
              <a:r>
                <a:rPr lang="en-US" sz="1200" dirty="0">
                  <a:solidFill>
                    <a:srgbClr val="FF0000"/>
                  </a:solidFill>
                </a:rPr>
                <a:t>37</a:t>
              </a:r>
            </a:p>
            <a:p>
              <a:pPr algn="r"/>
              <a:r>
                <a:rPr lang="en-US" sz="1200" dirty="0">
                  <a:solidFill>
                    <a:srgbClr val="FF0000"/>
                  </a:solidFill>
                </a:rPr>
                <a:t>38</a:t>
              </a:r>
            </a:p>
            <a:p>
              <a:pPr algn="r"/>
              <a:r>
                <a:rPr lang="en-US" sz="1200" dirty="0">
                  <a:solidFill>
                    <a:srgbClr val="FF0000"/>
                  </a:solidFill>
                </a:rPr>
                <a:t>39</a:t>
              </a:r>
            </a:p>
            <a:p>
              <a:pPr algn="r"/>
              <a:r>
                <a:rPr lang="en-US" sz="1200" dirty="0">
                  <a:solidFill>
                    <a:srgbClr val="FF0000"/>
                  </a:solidFill>
                </a:rPr>
                <a:t>40</a:t>
              </a:r>
            </a:p>
            <a:p>
              <a:pPr algn="r"/>
              <a:r>
                <a:rPr lang="en-US" sz="1200" dirty="0">
                  <a:solidFill>
                    <a:srgbClr val="FF0000"/>
                  </a:solidFill>
                </a:rPr>
                <a:t>41</a:t>
              </a:r>
            </a:p>
            <a:p>
              <a:pPr algn="r"/>
              <a:r>
                <a:rPr lang="en-US" sz="1200" dirty="0">
                  <a:solidFill>
                    <a:srgbClr val="FF0000"/>
                  </a:solidFill>
                </a:rPr>
                <a:t>42</a:t>
              </a:r>
            </a:p>
            <a:p>
              <a:pPr algn="r"/>
              <a:r>
                <a:rPr lang="en-US" sz="1200" dirty="0">
                  <a:solidFill>
                    <a:srgbClr val="FF0000"/>
                  </a:solidFill>
                </a:rPr>
                <a:t>43</a:t>
              </a:r>
            </a:p>
            <a:p>
              <a:pPr algn="r"/>
              <a:r>
                <a:rPr lang="en-US" sz="1200" dirty="0">
                  <a:solidFill>
                    <a:srgbClr val="FF0000"/>
                  </a:solidFill>
                </a:rPr>
                <a:t>44</a:t>
              </a:r>
            </a:p>
            <a:p>
              <a:pPr algn="r"/>
              <a:r>
                <a:rPr lang="en-US" sz="1200" dirty="0">
                  <a:solidFill>
                    <a:srgbClr val="FF0000"/>
                  </a:solidFill>
                </a:rPr>
                <a:t>45</a:t>
              </a:r>
            </a:p>
            <a:p>
              <a:pPr algn="r"/>
              <a:r>
                <a:rPr lang="en-US" sz="1200" dirty="0">
                  <a:solidFill>
                    <a:srgbClr val="FF0000"/>
                  </a:solidFill>
                </a:rPr>
                <a:t>46</a:t>
              </a:r>
            </a:p>
            <a:p>
              <a:pPr algn="r"/>
              <a:r>
                <a:rPr lang="en-US" sz="1200" dirty="0">
                  <a:solidFill>
                    <a:srgbClr val="FF0000"/>
                  </a:solidFill>
                </a:rPr>
                <a:t>47</a:t>
              </a:r>
            </a:p>
            <a:p>
              <a:pPr algn="r"/>
              <a:r>
                <a:rPr lang="en-US" sz="1200" dirty="0">
                  <a:solidFill>
                    <a:srgbClr val="FF0000"/>
                  </a:solidFill>
                </a:rPr>
                <a:t>48</a:t>
              </a:r>
            </a:p>
            <a:p>
              <a:pPr algn="r"/>
              <a:r>
                <a:rPr lang="en-US" sz="1200" dirty="0">
                  <a:solidFill>
                    <a:srgbClr val="FF0000"/>
                  </a:solidFill>
                </a:rPr>
                <a:t>49</a:t>
              </a:r>
            </a:p>
            <a:p>
              <a:pPr algn="r"/>
              <a:r>
                <a:rPr lang="en-US" sz="1200" dirty="0">
                  <a:solidFill>
                    <a:srgbClr val="FF0000"/>
                  </a:solidFill>
                </a:rPr>
                <a:t>50</a:t>
              </a:r>
            </a:p>
            <a:p>
              <a:pPr algn="r"/>
              <a:r>
                <a:rPr lang="en-US" sz="1200" dirty="0">
                  <a:solidFill>
                    <a:srgbClr val="FF0000"/>
                  </a:solidFill>
                </a:rPr>
                <a:t>51</a:t>
              </a:r>
            </a:p>
            <a:p>
              <a:pPr algn="r"/>
              <a:r>
                <a:rPr lang="en-US" sz="1200" dirty="0">
                  <a:solidFill>
                    <a:srgbClr val="FF0000"/>
                  </a:solidFill>
                </a:rPr>
                <a:t>52</a:t>
              </a:r>
            </a:p>
          </p:txBody>
        </p:sp>
        <p:sp>
          <p:nvSpPr>
            <p:cNvPr id="16" name="TextBox 15"/>
            <p:cNvSpPr txBox="1"/>
            <p:nvPr/>
          </p:nvSpPr>
          <p:spPr>
            <a:xfrm>
              <a:off x="971600" y="1236822"/>
              <a:ext cx="7200800" cy="5845438"/>
            </a:xfrm>
            <a:prstGeom prst="rect">
              <a:avLst/>
            </a:prstGeom>
            <a:solidFill>
              <a:schemeClr val="bg2"/>
            </a:solidFill>
            <a:ln w="28575" cap="rnd" cmpd="thickThin">
              <a:solidFill>
                <a:srgbClr val="0000FF"/>
              </a:solidFill>
            </a:ln>
          </p:spPr>
          <p:txBody>
            <a:bodyPr wrap="square" rtlCol="0">
              <a:spAutoFit/>
            </a:bodyPr>
            <a:lstStyle/>
            <a:p>
              <a:r>
                <a:rPr lang="en-US" sz="1200" dirty="0">
                  <a:solidFill>
                    <a:srgbClr val="0000FF"/>
                  </a:solidFill>
                </a:rPr>
                <a:t>                 </a:t>
              </a:r>
              <a:r>
                <a:rPr lang="en-US" sz="1200" dirty="0">
                  <a:solidFill>
                    <a:srgbClr val="00B0F0"/>
                  </a:solidFill>
                </a:rPr>
                <a:t>if</a:t>
              </a:r>
              <a:r>
                <a:rPr lang="en-US" sz="1200" dirty="0">
                  <a:solidFill>
                    <a:srgbClr val="0000FF"/>
                  </a:solidFill>
                </a:rPr>
                <a:t> ((selection != ‘x’) &amp;&amp; (selection !=‘X’))</a:t>
              </a:r>
            </a:p>
            <a:p>
              <a:r>
                <a:rPr lang="en-US" sz="1200" dirty="0">
                  <a:solidFill>
                    <a:srgbClr val="0000FF"/>
                  </a:solidFill>
                </a:rPr>
                <a:t>	{</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(“Enter two double numbers”);</a:t>
              </a:r>
            </a:p>
            <a:p>
              <a:r>
                <a:rPr lang="en-US" sz="1200" dirty="0">
                  <a:solidFill>
                    <a:srgbClr val="0000FF"/>
                  </a:solidFill>
                </a:rPr>
                <a:t>	  num1 = </a:t>
              </a:r>
              <a:r>
                <a:rPr lang="en-US" sz="1200" dirty="0" err="1">
                  <a:solidFill>
                    <a:srgbClr val="0000FF"/>
                  </a:solidFill>
                </a:rPr>
                <a:t>read.</a:t>
              </a:r>
              <a:r>
                <a:rPr lang="en-US" sz="1200" dirty="0" err="1">
                  <a:solidFill>
                    <a:srgbClr val="00B050"/>
                  </a:solidFill>
                </a:rPr>
                <a:t>nextDouble</a:t>
              </a:r>
              <a:r>
                <a:rPr lang="en-US" sz="1200" dirty="0">
                  <a:solidFill>
                    <a:srgbClr val="00B050"/>
                  </a:solidFill>
                </a:rPr>
                <a:t>()</a:t>
              </a:r>
              <a:r>
                <a:rPr lang="en-US" sz="1200" dirty="0">
                  <a:solidFill>
                    <a:srgbClr val="0000FF"/>
                  </a:solidFill>
                </a:rPr>
                <a:t>;</a:t>
              </a:r>
            </a:p>
            <a:p>
              <a:r>
                <a:rPr lang="en-US" sz="1200" dirty="0">
                  <a:solidFill>
                    <a:srgbClr val="0000FF"/>
                  </a:solidFill>
                </a:rPr>
                <a:t>	  num2 = </a:t>
              </a:r>
              <a:r>
                <a:rPr lang="en-US" sz="1200" dirty="0" err="1">
                  <a:solidFill>
                    <a:srgbClr val="0000FF"/>
                  </a:solidFill>
                </a:rPr>
                <a:t>read.</a:t>
              </a:r>
              <a:r>
                <a:rPr lang="en-US" sz="1200" dirty="0" err="1">
                  <a:solidFill>
                    <a:srgbClr val="00B050"/>
                  </a:solidFill>
                </a:rPr>
                <a:t>nextDouble</a:t>
              </a:r>
              <a:r>
                <a:rPr lang="en-US" sz="1200" dirty="0">
                  <a:solidFill>
                    <a:srgbClr val="00B050"/>
                  </a:solidFill>
                </a:rPr>
                <a:t>()</a:t>
              </a:r>
              <a:r>
                <a:rPr lang="en-US" sz="1200" dirty="0">
                  <a:solidFill>
                    <a:srgbClr val="0000FF"/>
                  </a:solidFill>
                </a:rPr>
                <a:t>;</a:t>
              </a:r>
            </a:p>
            <a:p>
              <a:r>
                <a:rPr lang="en-US" sz="1200" dirty="0">
                  <a:solidFill>
                    <a:srgbClr val="0000FF"/>
                  </a:solidFill>
                </a:rPr>
                <a:t>	  </a:t>
              </a:r>
              <a:r>
                <a:rPr lang="en-US" sz="1200" dirty="0">
                  <a:solidFill>
                    <a:srgbClr val="00B0F0"/>
                  </a:solidFill>
                </a:rPr>
                <a:t>switch</a:t>
              </a:r>
              <a:r>
                <a:rPr lang="en-US" sz="1200" dirty="0">
                  <a:solidFill>
                    <a:srgbClr val="0000FF"/>
                  </a:solidFill>
                </a:rPr>
                <a:t> (selection)</a:t>
              </a:r>
            </a:p>
            <a:p>
              <a:r>
                <a:rPr lang="en-US" sz="1200" dirty="0">
                  <a:solidFill>
                    <a:srgbClr val="0000FF"/>
                  </a:solidFill>
                </a:rPr>
                <a:t>	    {</a:t>
              </a:r>
            </a:p>
            <a:p>
              <a:r>
                <a:rPr lang="en-US" sz="1200" dirty="0">
                  <a:solidFill>
                    <a:srgbClr val="0000FF"/>
                  </a:solidFill>
                </a:rPr>
                <a:t>	      </a:t>
              </a:r>
              <a:r>
                <a:rPr lang="en-US" sz="1200" dirty="0">
                  <a:solidFill>
                    <a:srgbClr val="00B0F0"/>
                  </a:solidFill>
                </a:rPr>
                <a:t>case</a:t>
              </a:r>
              <a:r>
                <a:rPr lang="en-US" sz="1200" dirty="0">
                  <a:solidFill>
                    <a:srgbClr val="0000FF"/>
                  </a:solidFill>
                </a:rPr>
                <a:t> ‘+’: result = num1 + num2;</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result = num1 – num2;</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result = num1 * num2;</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a:t>
              </a:r>
              <a:r>
                <a:rPr lang="en-US" sz="1200" dirty="0">
                  <a:solidFill>
                    <a:srgbClr val="00B0F0"/>
                  </a:solidFill>
                </a:rPr>
                <a:t>if </a:t>
              </a:r>
              <a:r>
                <a:rPr lang="en-US" sz="1200" dirty="0">
                  <a:solidFill>
                    <a:srgbClr val="0000FF"/>
                  </a:solidFill>
                </a:rPr>
                <a:t>(num2 != 0)	</a:t>
              </a:r>
              <a:r>
                <a:rPr lang="en-US" sz="1200" dirty="0">
                  <a:solidFill>
                    <a:srgbClr val="00B050"/>
                  </a:solidFill>
                </a:rPr>
                <a:t>//we cannot divide by zero</a:t>
              </a:r>
            </a:p>
            <a:p>
              <a:r>
                <a:rPr lang="en-US" sz="1200" dirty="0">
                  <a:solidFill>
                    <a:srgbClr val="0000FF"/>
                  </a:solidFill>
                </a:rPr>
                <a:t>		    result = num1 / num2;</a:t>
              </a:r>
            </a:p>
            <a:p>
              <a:r>
                <a:rPr lang="en-US" sz="1200" dirty="0">
                  <a:solidFill>
                    <a:srgbClr val="0000FF"/>
                  </a:solidFill>
                </a:rPr>
                <a:t>		 </a:t>
              </a:r>
              <a:r>
                <a:rPr lang="en-US" sz="1200" dirty="0">
                  <a:solidFill>
                    <a:srgbClr val="00B0F0"/>
                  </a:solidFill>
                </a:rPr>
                <a:t>else</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(“Invalid divisor”);</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a:t>
              </a:r>
              <a:r>
                <a:rPr lang="en-US" sz="1200" dirty="0">
                  <a:solidFill>
                    <a:srgbClr val="00B0F0"/>
                  </a:solidFill>
                </a:rPr>
                <a:t>if </a:t>
              </a:r>
              <a:r>
                <a:rPr lang="en-US" sz="1200" dirty="0">
                  <a:solidFill>
                    <a:srgbClr val="0000FF"/>
                  </a:solidFill>
                </a:rPr>
                <a:t>(num2 !=0)                </a:t>
              </a:r>
              <a:r>
                <a:rPr lang="en-US" sz="1200" dirty="0">
                  <a:solidFill>
                    <a:srgbClr val="00B050"/>
                  </a:solidFill>
                </a:rPr>
                <a:t>//we cannot divide by zero</a:t>
              </a:r>
              <a:endParaRPr lang="en-US" sz="1200" dirty="0">
                <a:solidFill>
                  <a:srgbClr val="0000FF"/>
                </a:solidFill>
              </a:endParaRPr>
            </a:p>
            <a:p>
              <a:r>
                <a:rPr lang="en-US" sz="1200" dirty="0">
                  <a:solidFill>
                    <a:srgbClr val="0000FF"/>
                  </a:solidFill>
                </a:rPr>
                <a:t>		    result = (</a:t>
              </a:r>
              <a:r>
                <a:rPr lang="en-US" sz="1200" dirty="0" err="1">
                  <a:solidFill>
                    <a:srgbClr val="00B0F0"/>
                  </a:solidFill>
                </a:rPr>
                <a:t>int</a:t>
              </a:r>
              <a:r>
                <a:rPr lang="en-US" sz="1200" dirty="0">
                  <a:solidFill>
                    <a:srgbClr val="0000FF"/>
                  </a:solidFill>
                </a:rPr>
                <a:t>)(num1) % (</a:t>
              </a:r>
              <a:r>
                <a:rPr lang="en-US" sz="1200" dirty="0" err="1">
                  <a:solidFill>
                    <a:srgbClr val="00B0F0"/>
                  </a:solidFill>
                </a:rPr>
                <a:t>int</a:t>
              </a:r>
              <a:r>
                <a:rPr lang="en-US" sz="1200" dirty="0">
                  <a:solidFill>
                    <a:srgbClr val="0000FF"/>
                  </a:solidFill>
                </a:rPr>
                <a:t>)(num2);</a:t>
              </a:r>
            </a:p>
            <a:p>
              <a:r>
                <a:rPr lang="en-US" sz="1200" dirty="0">
                  <a:solidFill>
                    <a:srgbClr val="0000FF"/>
                  </a:solidFill>
                </a:rPr>
                <a:t>		 </a:t>
              </a:r>
              <a:r>
                <a:rPr lang="en-US" sz="1200" dirty="0">
                  <a:solidFill>
                    <a:srgbClr val="00B0F0"/>
                  </a:solidFill>
                </a:rPr>
                <a:t>else</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(“Invalid divisor”);</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default</a:t>
              </a:r>
              <a:r>
                <a:rPr lang="en-US" sz="1200" dirty="0">
                  <a:solidFill>
                    <a:srgbClr val="0000FF"/>
                  </a:solidFill>
                </a:rPr>
                <a:t>: </a:t>
              </a:r>
              <a:r>
                <a:rPr lang="en-US" sz="1200" dirty="0" err="1">
                  <a:solidFill>
                    <a:srgbClr val="0000FF"/>
                  </a:solidFill>
                </a:rPr>
                <a:t>System.out.println</a:t>
              </a:r>
              <a:r>
                <a:rPr lang="en-US" sz="1200" dirty="0">
                  <a:solidFill>
                    <a:srgbClr val="0000FF"/>
                  </a:solidFill>
                </a:rPr>
                <a:t> (“Invalid Input”);</a:t>
              </a:r>
            </a:p>
            <a:p>
              <a:r>
                <a:rPr lang="en-US" sz="1200" dirty="0">
                  <a:solidFill>
                    <a:srgbClr val="0000FF"/>
                  </a:solidFill>
                </a:rPr>
                <a:t>	    } </a:t>
              </a:r>
              <a:r>
                <a:rPr lang="en-US" sz="1200" dirty="0">
                  <a:solidFill>
                    <a:srgbClr val="00B050"/>
                  </a:solidFill>
                </a:rPr>
                <a:t>//end switch</a:t>
              </a:r>
            </a:p>
            <a:p>
              <a:r>
                <a:rPr lang="en-US" sz="1200" dirty="0">
                  <a:solidFill>
                    <a:srgbClr val="0000FF"/>
                  </a:solidFill>
                </a:rPr>
                <a:t>	</a:t>
              </a:r>
              <a:r>
                <a:rPr lang="en-US" sz="1200" dirty="0" err="1">
                  <a:solidFill>
                    <a:srgbClr val="0000FF"/>
                  </a:solidFill>
                </a:rPr>
                <a:t>System.out.printf</a:t>
              </a:r>
              <a:r>
                <a:rPr lang="en-US" sz="1200" dirty="0">
                  <a:solidFill>
                    <a:srgbClr val="0000FF"/>
                  </a:solidFill>
                </a:rPr>
                <a:t> (“Result = %.2f”, result);</a:t>
              </a:r>
            </a:p>
            <a:p>
              <a:r>
                <a:rPr lang="en-US" sz="1200" dirty="0">
                  <a:solidFill>
                    <a:srgbClr val="0000FF"/>
                  </a:solidFill>
                </a:rPr>
                <a:t>                 } </a:t>
              </a:r>
              <a:r>
                <a:rPr lang="en-US" sz="1200" dirty="0">
                  <a:solidFill>
                    <a:srgbClr val="00B050"/>
                  </a:solidFill>
                </a:rPr>
                <a:t>//end if</a:t>
              </a:r>
            </a:p>
            <a:p>
              <a:r>
                <a:rPr lang="en-US" sz="1200" dirty="0">
                  <a:solidFill>
                    <a:srgbClr val="0000FF"/>
                  </a:solidFill>
                </a:rPr>
                <a:t>              } </a:t>
              </a:r>
              <a:r>
                <a:rPr lang="en-US" sz="1200" dirty="0">
                  <a:solidFill>
                    <a:srgbClr val="00B0F0"/>
                  </a:solidFill>
                </a:rPr>
                <a:t>while </a:t>
              </a:r>
              <a:r>
                <a:rPr lang="en-US" sz="1200" dirty="0">
                  <a:solidFill>
                    <a:srgbClr val="0000FF"/>
                  </a:solidFill>
                </a:rPr>
                <a:t>((selection != ‘x’) &amp;&amp; (selection != ‘X’));</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(“End of program”);</a:t>
              </a:r>
            </a:p>
            <a:p>
              <a:r>
                <a:rPr lang="en-US" sz="1200" dirty="0">
                  <a:solidFill>
                    <a:srgbClr val="0000FF"/>
                  </a:solidFill>
                </a:rPr>
                <a:t>      } </a:t>
              </a:r>
              <a:r>
                <a:rPr lang="en-US" sz="1200" dirty="0">
                  <a:solidFill>
                    <a:srgbClr val="00B050"/>
                  </a:solidFill>
                </a:rPr>
                <a:t>// end main</a:t>
              </a:r>
            </a:p>
            <a:p>
              <a:r>
                <a:rPr lang="en-US" sz="1200" dirty="0">
                  <a:solidFill>
                    <a:srgbClr val="0000FF"/>
                  </a:solidFill>
                </a:rPr>
                <a:t>} </a:t>
              </a:r>
              <a:r>
                <a:rPr lang="en-US" sz="1200" dirty="0">
                  <a:solidFill>
                    <a:srgbClr val="00B050"/>
                  </a:solidFill>
                </a:rPr>
                <a:t>// end class</a:t>
              </a:r>
            </a:p>
          </p:txBody>
        </p:sp>
      </p:grpSp>
      <p:sp>
        <p:nvSpPr>
          <p:cNvPr id="28" name="Rectangle 27"/>
          <p:cNvSpPr/>
          <p:nvPr/>
        </p:nvSpPr>
        <p:spPr>
          <a:xfrm>
            <a:off x="904877" y="928670"/>
            <a:ext cx="8059611" cy="26808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Callout 28"/>
          <p:cNvSpPr/>
          <p:nvPr/>
        </p:nvSpPr>
        <p:spPr>
          <a:xfrm>
            <a:off x="6421304" y="1233140"/>
            <a:ext cx="2448272" cy="1547787"/>
          </a:xfrm>
          <a:prstGeom prst="wedgeEllipseCallout">
            <a:avLst>
              <a:gd name="adj1" fmla="val -97750"/>
              <a:gd name="adj2" fmla="val -66859"/>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No need to proceed if the user wants to exit</a:t>
            </a:r>
            <a:endParaRPr lang="en-US" dirty="0">
              <a:solidFill>
                <a:srgbClr val="00B0F0"/>
              </a:solidFill>
            </a:endParaRPr>
          </a:p>
        </p:txBody>
      </p:sp>
      <p:sp>
        <p:nvSpPr>
          <p:cNvPr id="30" name="Oval Callout 29"/>
          <p:cNvSpPr/>
          <p:nvPr/>
        </p:nvSpPr>
        <p:spPr>
          <a:xfrm>
            <a:off x="6512258" y="4365104"/>
            <a:ext cx="2448272" cy="1547787"/>
          </a:xfrm>
          <a:prstGeom prst="wedgeEllipseCallout">
            <a:avLst>
              <a:gd name="adj1" fmla="val -98490"/>
              <a:gd name="adj2" fmla="val 51297"/>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The condition is tested at the end of the loop</a:t>
            </a:r>
            <a:endParaRPr lang="en-US" dirty="0">
              <a:solidFill>
                <a:srgbClr val="00B0F0"/>
              </a:solidFill>
            </a:endParaRPr>
          </a:p>
        </p:txBody>
      </p:sp>
      <p:sp>
        <p:nvSpPr>
          <p:cNvPr id="34" name="Rectangle 33"/>
          <p:cNvSpPr/>
          <p:nvPr/>
        </p:nvSpPr>
        <p:spPr>
          <a:xfrm>
            <a:off x="904877" y="5905924"/>
            <a:ext cx="8059611" cy="16628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1403648" y="1052736"/>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403648" y="1052736"/>
            <a:ext cx="0" cy="47525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403648" y="5805264"/>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Oval Callout 18"/>
          <p:cNvSpPr/>
          <p:nvPr/>
        </p:nvSpPr>
        <p:spPr>
          <a:xfrm>
            <a:off x="6573704" y="2529285"/>
            <a:ext cx="2448272" cy="1547787"/>
          </a:xfrm>
          <a:prstGeom prst="wedgeEllipseCallout">
            <a:avLst>
              <a:gd name="adj1" fmla="val -109953"/>
              <a:gd name="adj2" fmla="val -144654"/>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Important to test the first input</a:t>
            </a:r>
            <a:endParaRPr lang="en-US" dirty="0">
              <a:solidFill>
                <a:srgbClr val="00B0F0"/>
              </a:solidFill>
            </a:endParaRPr>
          </a:p>
        </p:txBody>
      </p:sp>
    </p:spTree>
    <p:custDataLst>
      <p:tags r:id="rId1"/>
    </p:custDataLst>
    <p:extLst>
      <p:ext uri="{BB962C8B-B14F-4D97-AF65-F5344CB8AC3E}">
        <p14:creationId xmlns:p14="http://schemas.microsoft.com/office/powerpoint/2010/main" val="3557497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ppt_w</p:attrName>
                                        </p:attrNameLst>
                                      </p:cBhvr>
                                      <p:tavLst>
                                        <p:tav tm="0">
                                          <p:val>
                                            <p:fltVal val="0"/>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animEffect transition="in" filter="fade">
                                      <p:cBhvr>
                                        <p:cTn id="32" dur="500"/>
                                        <p:tgtEl>
                                          <p:spTgt spid="29"/>
                                        </p:tgtEl>
                                      </p:cBhvr>
                                    </p:animEffect>
                                  </p:childTnLst>
                                </p:cTn>
                              </p:par>
                            </p:childTnLst>
                          </p:cTn>
                        </p:par>
                        <p:par>
                          <p:cTn id="33" fill="hold">
                            <p:stCondLst>
                              <p:cond delay="1000"/>
                            </p:stCondLst>
                            <p:childTnLst>
                              <p:par>
                                <p:cTn id="34" presetID="53" presetClass="entr" presetSubtype="16"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par>
                          <p:cTn id="39" fill="hold">
                            <p:stCondLst>
                              <p:cond delay="1500"/>
                            </p:stCondLst>
                            <p:childTnLst>
                              <p:par>
                                <p:cTn id="40" presetID="16" presetClass="entr" presetSubtype="42" fill="hold"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arn(outHorizontal)">
                                      <p:cBhvr>
                                        <p:cTn id="42" dur="500"/>
                                        <p:tgtEl>
                                          <p:spTgt spid="36"/>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par>
                                <p:cTn id="47" presetID="22" presetClass="entr" presetSubtype="8"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animBg="1"/>
      <p:bldP spid="29" grpId="0" animBg="1"/>
      <p:bldP spid="30" grpId="0" animBg="1"/>
      <p:bldP spid="34" grpId="0" animBg="1"/>
      <p:bldP spid="19"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USER INPUT VALIDATION</a:t>
            </a: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2. </a:t>
            </a:r>
            <a:r>
              <a:rPr lang="en-US" sz="4000" dirty="0" err="1">
                <a:solidFill>
                  <a:schemeClr val="accent2"/>
                </a:solidFill>
                <a:latin typeface="Tahoma" charset="0"/>
                <a:cs typeface="Arial" charset="0"/>
              </a:rPr>
              <a:t>do..While</a:t>
            </a:r>
            <a:r>
              <a:rPr lang="en-US" sz="4000" dirty="0">
                <a:solidFill>
                  <a:schemeClr val="accent2"/>
                </a:solidFill>
                <a:latin typeface="Tahoma" charset="0"/>
                <a:cs typeface="Arial" charset="0"/>
              </a:rPr>
              <a:t> loop</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367</a:t>
            </a:fld>
            <a:endParaRPr lang="en-US" dirty="0"/>
          </a:p>
        </p:txBody>
      </p:sp>
      <p:sp>
        <p:nvSpPr>
          <p:cNvPr id="19" name="Rectangle 18"/>
          <p:cNvSpPr/>
          <p:nvPr/>
        </p:nvSpPr>
        <p:spPr>
          <a:xfrm>
            <a:off x="151693" y="1205222"/>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do…while</a:t>
            </a:r>
            <a:r>
              <a:rPr lang="en-US" dirty="0">
                <a:latin typeface="Tahoma" panose="020B0604030504040204" pitchFamily="34" charset="0"/>
                <a:ea typeface="Tahoma" panose="020B0604030504040204" pitchFamily="34" charset="0"/>
                <a:cs typeface="Tahoma" panose="020B0604030504040204" pitchFamily="34" charset="0"/>
              </a:rPr>
              <a:t> statement is convenient to use to validate the user input.</a:t>
            </a:r>
          </a:p>
        </p:txBody>
      </p:sp>
      <p:sp>
        <p:nvSpPr>
          <p:cNvPr id="20" name="Rectangle 19"/>
          <p:cNvSpPr/>
          <p:nvPr/>
        </p:nvSpPr>
        <p:spPr>
          <a:xfrm>
            <a:off x="156592" y="1619508"/>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following code segment forces the user to enter a number between 0 and 100.</a:t>
            </a:r>
          </a:p>
        </p:txBody>
      </p:sp>
      <p:grpSp>
        <p:nvGrpSpPr>
          <p:cNvPr id="21" name="Group 20"/>
          <p:cNvGrpSpPr/>
          <p:nvPr/>
        </p:nvGrpSpPr>
        <p:grpSpPr>
          <a:xfrm>
            <a:off x="179512" y="2404045"/>
            <a:ext cx="8784976" cy="1384995"/>
            <a:chOff x="323528" y="1236822"/>
            <a:chExt cx="7848872" cy="1340086"/>
          </a:xfrm>
        </p:grpSpPr>
        <p:sp>
          <p:nvSpPr>
            <p:cNvPr id="22" name="TextBox 21"/>
            <p:cNvSpPr txBox="1"/>
            <p:nvPr/>
          </p:nvSpPr>
          <p:spPr>
            <a:xfrm>
              <a:off x="323528" y="1236822"/>
              <a:ext cx="576064" cy="1340086"/>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p:txBody>
        </p:sp>
        <p:sp>
          <p:nvSpPr>
            <p:cNvPr id="23" name="TextBox 22"/>
            <p:cNvSpPr txBox="1"/>
            <p:nvPr/>
          </p:nvSpPr>
          <p:spPr>
            <a:xfrm>
              <a:off x="971600" y="1236822"/>
              <a:ext cx="7200800" cy="1340086"/>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a:solidFill>
                    <a:srgbClr val="0000FF"/>
                  </a:solidFill>
                </a:rPr>
                <a:t>score;</a:t>
              </a:r>
            </a:p>
            <a:p>
              <a:r>
                <a:rPr lang="en-US" sz="1400" dirty="0">
                  <a:solidFill>
                    <a:srgbClr val="00B0F0"/>
                  </a:solidFill>
                </a:rPr>
                <a:t>do</a:t>
              </a: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the student’s score”);</a:t>
              </a:r>
            </a:p>
            <a:p>
              <a:r>
                <a:rPr lang="en-US" sz="1400" dirty="0">
                  <a:solidFill>
                    <a:srgbClr val="0000FF"/>
                  </a:solidFill>
                </a:rPr>
                <a:t>       score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 </a:t>
              </a:r>
              <a:r>
                <a:rPr lang="en-US" sz="1400" dirty="0">
                  <a:solidFill>
                    <a:srgbClr val="00B0F0"/>
                  </a:solidFill>
                </a:rPr>
                <a:t>while</a:t>
              </a:r>
              <a:r>
                <a:rPr lang="en-US" sz="1400" dirty="0">
                  <a:solidFill>
                    <a:srgbClr val="0000FF"/>
                  </a:solidFill>
                </a:rPr>
                <a:t> ((score &lt;0) || (score &gt; 100);</a:t>
              </a:r>
            </a:p>
          </p:txBody>
        </p:sp>
      </p:grpSp>
      <p:sp>
        <p:nvSpPr>
          <p:cNvPr id="24" name="Rectangle 23"/>
          <p:cNvSpPr/>
          <p:nvPr/>
        </p:nvSpPr>
        <p:spPr>
          <a:xfrm>
            <a:off x="151693" y="3933056"/>
            <a:ext cx="8807896" cy="92333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above loop ends only when the two conditions are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ie</a:t>
            </a:r>
            <a:r>
              <a:rPr lang="en-US" dirty="0">
                <a:latin typeface="Tahoma" panose="020B0604030504040204" pitchFamily="34" charset="0"/>
                <a:ea typeface="Tahoma" panose="020B0604030504040204" pitchFamily="34" charset="0"/>
                <a:cs typeface="Tahoma" panose="020B0604030504040204" pitchFamily="34" charset="0"/>
              </a:rPr>
              <a:t>. </a:t>
            </a:r>
          </a:p>
          <a:p>
            <a:pPr marL="800100" lvl="1" indent="-342900">
              <a:buClr>
                <a:srgbClr val="FF0000"/>
              </a:buClr>
              <a:buFont typeface="Courier New" panose="02070309020205020404" pitchFamily="49" charset="0"/>
              <a:buChar char="o"/>
            </a:pP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score</a:t>
            </a:r>
            <a:r>
              <a:rPr lang="en-US" dirty="0">
                <a:latin typeface="Tahoma" panose="020B0604030504040204" pitchFamily="34" charset="0"/>
                <a:ea typeface="Tahoma" panose="020B0604030504040204" pitchFamily="34" charset="0"/>
                <a:cs typeface="Tahoma" panose="020B0604030504040204" pitchFamily="34" charset="0"/>
              </a:rPr>
              <a:t> is not less than zero (</a:t>
            </a:r>
            <a:r>
              <a:rPr lang="en-US" dirty="0" err="1">
                <a:latin typeface="Tahoma" panose="020B0604030504040204" pitchFamily="34" charset="0"/>
                <a:ea typeface="Tahoma" panose="020B0604030504040204" pitchFamily="34" charset="0"/>
                <a:cs typeface="Tahoma" panose="020B0604030504040204" pitchFamily="34" charset="0"/>
              </a:rPr>
              <a:t>ie</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score</a:t>
            </a:r>
            <a:r>
              <a:rPr lang="en-US" dirty="0">
                <a:latin typeface="Tahoma" panose="020B0604030504040204" pitchFamily="34" charset="0"/>
                <a:ea typeface="Tahoma" panose="020B0604030504040204" pitchFamily="34" charset="0"/>
                <a:cs typeface="Tahoma" panose="020B0604030504040204" pitchFamily="34" charset="0"/>
              </a:rPr>
              <a:t> &gt;= 0), and</a:t>
            </a:r>
          </a:p>
          <a:p>
            <a:pPr marL="800100" lvl="1" indent="-342900">
              <a:buClr>
                <a:srgbClr val="FF0000"/>
              </a:buClr>
              <a:buFont typeface="Courier New" panose="02070309020205020404" pitchFamily="49" charset="0"/>
              <a:buChar char="o"/>
            </a:pP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score</a:t>
            </a:r>
            <a:r>
              <a:rPr lang="en-US" dirty="0">
                <a:latin typeface="Tahoma" panose="020B0604030504040204" pitchFamily="34" charset="0"/>
                <a:ea typeface="Tahoma" panose="020B0604030504040204" pitchFamily="34" charset="0"/>
                <a:cs typeface="Tahoma" panose="020B0604030504040204" pitchFamily="34" charset="0"/>
              </a:rPr>
              <a:t> is not greater than 100 (</a:t>
            </a:r>
            <a:r>
              <a:rPr lang="en-US" dirty="0" err="1">
                <a:latin typeface="Tahoma" panose="020B0604030504040204" pitchFamily="34" charset="0"/>
                <a:ea typeface="Tahoma" panose="020B0604030504040204" pitchFamily="34" charset="0"/>
                <a:cs typeface="Tahoma" panose="020B0604030504040204" pitchFamily="34" charset="0"/>
              </a:rPr>
              <a:t>ie</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score</a:t>
            </a:r>
            <a:r>
              <a:rPr lang="en-US" dirty="0">
                <a:latin typeface="Tahoma" panose="020B0604030504040204" pitchFamily="34" charset="0"/>
                <a:ea typeface="Tahoma" panose="020B0604030504040204" pitchFamily="34" charset="0"/>
                <a:cs typeface="Tahoma" panose="020B0604030504040204" pitchFamily="34" charset="0"/>
              </a:rPr>
              <a:t> &lt;=100)</a:t>
            </a:r>
          </a:p>
        </p:txBody>
      </p:sp>
    </p:spTree>
    <p:custDataLst>
      <p:tags r:id="rId1"/>
    </p:custDataLst>
    <p:extLst>
      <p:ext uri="{BB962C8B-B14F-4D97-AF65-F5344CB8AC3E}">
        <p14:creationId xmlns:p14="http://schemas.microsoft.com/office/powerpoint/2010/main" val="2328459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22" presetClass="entr" presetSubtype="2"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4"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break</a:t>
            </a:r>
            <a:r>
              <a:rPr lang="en-US" sz="4000" dirty="0">
                <a:solidFill>
                  <a:schemeClr val="accent2"/>
                </a:solidFill>
                <a:latin typeface="Tahoma" charset="0"/>
                <a:cs typeface="Arial" charset="0"/>
              </a:rPr>
              <a:t> 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368</a:t>
            </a:fld>
            <a:endParaRPr lang="en-US" dirty="0"/>
          </a:p>
        </p:txBody>
      </p:sp>
      <p:sp>
        <p:nvSpPr>
          <p:cNvPr id="29" name="Rectangle 28"/>
          <p:cNvSpPr/>
          <p:nvPr/>
        </p:nvSpPr>
        <p:spPr>
          <a:xfrm>
            <a:off x="156592" y="908720"/>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break </a:t>
            </a:r>
            <a:r>
              <a:rPr lang="en-US" dirty="0">
                <a:latin typeface="Tahoma" panose="020B0604030504040204" pitchFamily="34" charset="0"/>
                <a:ea typeface="Tahoma" panose="020B0604030504040204" pitchFamily="34" charset="0"/>
                <a:cs typeface="Tahoma" panose="020B0604030504040204" pitchFamily="34" charset="0"/>
              </a:rPr>
              <a:t>statement is typically used for two purposes:</a:t>
            </a:r>
          </a:p>
        </p:txBody>
      </p:sp>
      <p:sp>
        <p:nvSpPr>
          <p:cNvPr id="12" name="Rectangle 11"/>
          <p:cNvSpPr/>
          <p:nvPr/>
        </p:nvSpPr>
        <p:spPr>
          <a:xfrm>
            <a:off x="156592" y="1187460"/>
            <a:ext cx="8807896" cy="369332"/>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dirty="0">
                <a:latin typeface="Tahoma" panose="020B0604030504040204" pitchFamily="34" charset="0"/>
                <a:ea typeface="Tahoma" panose="020B0604030504040204" pitchFamily="34" charset="0"/>
                <a:cs typeface="Tahoma" panose="020B0604030504040204" pitchFamily="34" charset="0"/>
              </a:rPr>
              <a:t>To skip the remainder of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switch </a:t>
            </a:r>
            <a:r>
              <a:rPr lang="en-US" dirty="0">
                <a:latin typeface="Tahoma" panose="020B0604030504040204" pitchFamily="34" charset="0"/>
                <a:ea typeface="Tahoma" panose="020B0604030504040204" pitchFamily="34" charset="0"/>
                <a:cs typeface="Tahoma" panose="020B0604030504040204" pitchFamily="34" charset="0"/>
              </a:rPr>
              <a:t>statement</a:t>
            </a:r>
          </a:p>
        </p:txBody>
      </p:sp>
      <p:sp>
        <p:nvSpPr>
          <p:cNvPr id="13" name="Rectangle 12"/>
          <p:cNvSpPr/>
          <p:nvPr/>
        </p:nvSpPr>
        <p:spPr>
          <a:xfrm>
            <a:off x="156592" y="1412776"/>
            <a:ext cx="8807896" cy="369332"/>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dirty="0">
                <a:latin typeface="Tahoma" panose="020B0604030504040204" pitchFamily="34" charset="0"/>
                <a:ea typeface="Tahoma" panose="020B0604030504040204" pitchFamily="34" charset="0"/>
                <a:cs typeface="Tahoma" panose="020B0604030504040204" pitchFamily="34" charset="0"/>
              </a:rPr>
              <a:t>To exit early from a loop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for</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while</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do…while</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14" name="Rectangle 13"/>
          <p:cNvSpPr/>
          <p:nvPr/>
        </p:nvSpPr>
        <p:spPr>
          <a:xfrm>
            <a:off x="156592" y="1844824"/>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After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break </a:t>
            </a:r>
            <a:r>
              <a:rPr lang="en-US" dirty="0">
                <a:latin typeface="Tahoma" panose="020B0604030504040204" pitchFamily="34" charset="0"/>
                <a:ea typeface="Tahoma" panose="020B0604030504040204" pitchFamily="34" charset="0"/>
                <a:cs typeface="Tahoma" panose="020B0604030504040204" pitchFamily="34" charset="0"/>
              </a:rPr>
              <a:t>statement, the remaining of the statements inside the loop are skipped. Then, execution continues starting at the first statement after the loop.</a:t>
            </a:r>
          </a:p>
        </p:txBody>
      </p:sp>
      <p:sp>
        <p:nvSpPr>
          <p:cNvPr id="15" name="Rectangle 14"/>
          <p:cNvSpPr/>
          <p:nvPr/>
        </p:nvSpPr>
        <p:spPr>
          <a:xfrm>
            <a:off x="156592" y="2564904"/>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A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break </a:t>
            </a:r>
            <a:r>
              <a:rPr lang="en-US" dirty="0">
                <a:latin typeface="Tahoma" panose="020B0604030504040204" pitchFamily="34" charset="0"/>
                <a:ea typeface="Tahoma" panose="020B0604030504040204" pitchFamily="34" charset="0"/>
                <a:cs typeface="Tahoma" panose="020B0604030504040204" pitchFamily="34" charset="0"/>
              </a:rPr>
              <a:t>statement is associated with an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if </a:t>
            </a:r>
            <a:r>
              <a:rPr lang="en-US" dirty="0">
                <a:latin typeface="Tahoma" panose="020B0604030504040204" pitchFamily="34" charset="0"/>
                <a:ea typeface="Tahoma" panose="020B0604030504040204" pitchFamily="34" charset="0"/>
                <a:cs typeface="Tahoma" panose="020B0604030504040204" pitchFamily="34" charset="0"/>
              </a:rPr>
              <a:t>statement inside a loop.</a:t>
            </a:r>
          </a:p>
        </p:txBody>
      </p:sp>
      <p:sp>
        <p:nvSpPr>
          <p:cNvPr id="16" name="Rectangle 15"/>
          <p:cNvSpPr/>
          <p:nvPr/>
        </p:nvSpPr>
        <p:spPr>
          <a:xfrm>
            <a:off x="156592" y="2935977"/>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following code segment sums up a set of positive integers. This program does not allow to sum negative numbers:</a:t>
            </a:r>
          </a:p>
        </p:txBody>
      </p:sp>
      <p:grpSp>
        <p:nvGrpSpPr>
          <p:cNvPr id="19" name="Group 18"/>
          <p:cNvGrpSpPr/>
          <p:nvPr/>
        </p:nvGrpSpPr>
        <p:grpSpPr>
          <a:xfrm>
            <a:off x="147299" y="3704252"/>
            <a:ext cx="8784976" cy="2893100"/>
            <a:chOff x="323528" y="1236822"/>
            <a:chExt cx="7848872" cy="2799289"/>
          </a:xfrm>
        </p:grpSpPr>
        <p:sp>
          <p:nvSpPr>
            <p:cNvPr id="20" name="TextBox 19"/>
            <p:cNvSpPr txBox="1"/>
            <p:nvPr/>
          </p:nvSpPr>
          <p:spPr>
            <a:xfrm>
              <a:off x="323528" y="1236822"/>
              <a:ext cx="576064" cy="279928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p:txBody>
        </p:sp>
        <p:sp>
          <p:nvSpPr>
            <p:cNvPr id="21" name="TextBox 20"/>
            <p:cNvSpPr txBox="1"/>
            <p:nvPr/>
          </p:nvSpPr>
          <p:spPr>
            <a:xfrm>
              <a:off x="971600" y="1236822"/>
              <a:ext cx="7200800" cy="2799289"/>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err="1">
                  <a:solidFill>
                    <a:srgbClr val="0000FF"/>
                  </a:solidFill>
                </a:rPr>
                <a:t>num</a:t>
              </a:r>
              <a:r>
                <a:rPr lang="en-US" sz="1400" dirty="0">
                  <a:solidFill>
                    <a:srgbClr val="0000FF"/>
                  </a:solidFill>
                </a:rPr>
                <a:t> = -1, sum = 0; 	</a:t>
              </a:r>
              <a:r>
                <a:rPr lang="en-US" sz="1400" dirty="0">
                  <a:solidFill>
                    <a:srgbClr val="00B050"/>
                  </a:solidFill>
                </a:rPr>
                <a:t>//initialize the accumulator sum</a:t>
              </a:r>
            </a:p>
            <a:p>
              <a:r>
                <a:rPr lang="en-US" sz="1400" dirty="0">
                  <a:solidFill>
                    <a:srgbClr val="00B0F0"/>
                  </a:solidFill>
                </a:rPr>
                <a:t>while </a:t>
              </a:r>
              <a:r>
                <a:rPr lang="en-US" sz="1400" dirty="0">
                  <a:solidFill>
                    <a:srgbClr val="0000FF"/>
                  </a:solidFill>
                </a:rPr>
                <a:t>(</a:t>
              </a:r>
              <a:r>
                <a:rPr lang="en-US" sz="1400" dirty="0" err="1">
                  <a:solidFill>
                    <a:srgbClr val="0000FF"/>
                  </a:solidFill>
                </a:rPr>
                <a:t>num</a:t>
              </a:r>
              <a:r>
                <a:rPr lang="en-US" sz="1400" dirty="0">
                  <a:solidFill>
                    <a:srgbClr val="0000FF"/>
                  </a:solidFill>
                </a:rPr>
                <a:t> != 0)		</a:t>
              </a:r>
              <a:r>
                <a:rPr lang="en-US" sz="1400" dirty="0">
                  <a:solidFill>
                    <a:srgbClr val="00B050"/>
                  </a:solidFill>
                </a:rPr>
                <a:t>//</a:t>
              </a:r>
              <a:r>
                <a:rPr lang="en-US" sz="1400" dirty="0" err="1">
                  <a:solidFill>
                    <a:srgbClr val="00B050"/>
                  </a:solidFill>
                </a:rPr>
                <a:t>num</a:t>
              </a:r>
              <a:r>
                <a:rPr lang="en-US" sz="1400" dirty="0">
                  <a:solidFill>
                    <a:srgbClr val="00B050"/>
                  </a:solidFill>
                </a:rPr>
                <a:t> is used as a sentinel</a:t>
              </a:r>
              <a:r>
                <a:rPr lang="en-US" sz="1400" dirty="0">
                  <a:solidFill>
                    <a:srgbClr val="0000FF"/>
                  </a:solidFill>
                </a:rPr>
                <a:t>	</a:t>
              </a:r>
              <a:endParaRPr lang="en-US" sz="1400" dirty="0">
                <a:solidFill>
                  <a:srgbClr val="00B05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integer, 0 to exit”);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a:t>
              </a:r>
              <a:r>
                <a:rPr lang="en-US" sz="1400" dirty="0">
                  <a:solidFill>
                    <a:srgbClr val="00B0F0"/>
                  </a:solidFill>
                </a:rPr>
                <a:t>if</a:t>
              </a:r>
              <a:r>
                <a:rPr lang="en-US" sz="1400" dirty="0">
                  <a:solidFill>
                    <a:srgbClr val="0000FF"/>
                  </a:solidFill>
                </a:rPr>
                <a:t> (</a:t>
              </a:r>
              <a:r>
                <a:rPr lang="en-US" sz="1400" dirty="0" err="1">
                  <a:solidFill>
                    <a:srgbClr val="0000FF"/>
                  </a:solidFill>
                </a:rPr>
                <a:t>num</a:t>
              </a:r>
              <a:r>
                <a:rPr lang="en-US" sz="1400" dirty="0">
                  <a:solidFill>
                    <a:srgbClr val="0000FF"/>
                  </a:solidFill>
                </a:rPr>
                <a:t> &lt; 0)	</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(“Negative numbers are not allowed”);</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 </a:t>
              </a:r>
              <a:r>
                <a:rPr lang="en-US" sz="1400" dirty="0">
                  <a:solidFill>
                    <a:srgbClr val="00B050"/>
                  </a:solidFill>
                </a:rPr>
                <a:t>//end if</a:t>
              </a:r>
            </a:p>
            <a:p>
              <a:r>
                <a:rPr lang="en-US" sz="1400" dirty="0">
                  <a:solidFill>
                    <a:srgbClr val="0000FF"/>
                  </a:solidFill>
                </a:rPr>
                <a:t>       sum =sum + </a:t>
              </a:r>
              <a:r>
                <a:rPr lang="en-US" sz="1400" dirty="0" err="1">
                  <a:solidFill>
                    <a:srgbClr val="0000FF"/>
                  </a:solidFill>
                </a:rPr>
                <a:t>num</a:t>
              </a:r>
              <a:r>
                <a:rPr lang="en-US" sz="1400" dirty="0">
                  <a:solidFill>
                    <a:srgbClr val="0000FF"/>
                  </a:solidFill>
                </a:rPr>
                <a:t>;</a:t>
              </a:r>
            </a:p>
            <a:p>
              <a:r>
                <a:rPr lang="en-US" sz="1400" dirty="0">
                  <a:solidFill>
                    <a:srgbClr val="0000FF"/>
                  </a:solidFill>
                </a:rPr>
                <a:t>    } </a:t>
              </a:r>
              <a:r>
                <a:rPr lang="en-US" sz="1400" dirty="0">
                  <a:solidFill>
                    <a:srgbClr val="00B050"/>
                  </a:solidFill>
                </a:rPr>
                <a:t>// end while</a:t>
              </a:r>
            </a:p>
            <a:p>
              <a:r>
                <a:rPr lang="en-US" sz="1400" dirty="0" err="1">
                  <a:solidFill>
                    <a:srgbClr val="0000FF"/>
                  </a:solidFill>
                </a:rPr>
                <a:t>System.out.println</a:t>
              </a:r>
              <a:r>
                <a:rPr lang="en-US" sz="1400" dirty="0">
                  <a:solidFill>
                    <a:srgbClr val="0000FF"/>
                  </a:solidFill>
                </a:rPr>
                <a:t> (“Sum = “ + sum);</a:t>
              </a:r>
            </a:p>
          </p:txBody>
        </p:sp>
      </p:grpSp>
    </p:spTree>
    <p:custDataLst>
      <p:tags r:id="rId1"/>
    </p:custDataLst>
    <p:extLst>
      <p:ext uri="{BB962C8B-B14F-4D97-AF65-F5344CB8AC3E}">
        <p14:creationId xmlns:p14="http://schemas.microsoft.com/office/powerpoint/2010/main" val="1684746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2"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right)">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2" grpId="0"/>
      <p:bldP spid="13" grpId="0"/>
      <p:bldP spid="14" grpId="0"/>
      <p:bldP spid="15" grpId="0"/>
      <p:bldP spid="16"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break</a:t>
            </a:r>
            <a:r>
              <a:rPr lang="en-US" sz="4000" dirty="0">
                <a:solidFill>
                  <a:schemeClr val="accent2"/>
                </a:solidFill>
                <a:latin typeface="Tahoma" charset="0"/>
                <a:cs typeface="Arial" charset="0"/>
              </a:rPr>
              <a:t> 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369</a:t>
            </a:fld>
            <a:endParaRPr lang="en-US" dirty="0"/>
          </a:p>
        </p:txBody>
      </p:sp>
      <p:grpSp>
        <p:nvGrpSpPr>
          <p:cNvPr id="19" name="Group 18"/>
          <p:cNvGrpSpPr/>
          <p:nvPr/>
        </p:nvGrpSpPr>
        <p:grpSpPr>
          <a:xfrm>
            <a:off x="147299" y="1472004"/>
            <a:ext cx="8784976" cy="2893100"/>
            <a:chOff x="323528" y="1236822"/>
            <a:chExt cx="7848872" cy="2799289"/>
          </a:xfrm>
        </p:grpSpPr>
        <p:sp>
          <p:nvSpPr>
            <p:cNvPr id="20" name="TextBox 19"/>
            <p:cNvSpPr txBox="1"/>
            <p:nvPr/>
          </p:nvSpPr>
          <p:spPr>
            <a:xfrm>
              <a:off x="323528" y="1236822"/>
              <a:ext cx="576064" cy="279928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p:txBody>
        </p:sp>
        <p:sp>
          <p:nvSpPr>
            <p:cNvPr id="21" name="TextBox 20"/>
            <p:cNvSpPr txBox="1"/>
            <p:nvPr/>
          </p:nvSpPr>
          <p:spPr>
            <a:xfrm>
              <a:off x="971600" y="1236822"/>
              <a:ext cx="7200800" cy="2799289"/>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err="1">
                  <a:solidFill>
                    <a:srgbClr val="0000FF"/>
                  </a:solidFill>
                </a:rPr>
                <a:t>num</a:t>
              </a:r>
              <a:r>
                <a:rPr lang="en-US" sz="1400" dirty="0">
                  <a:solidFill>
                    <a:srgbClr val="0000FF"/>
                  </a:solidFill>
                </a:rPr>
                <a:t> = -1, sum = 0; 	</a:t>
              </a:r>
              <a:r>
                <a:rPr lang="en-US" sz="1400" dirty="0">
                  <a:solidFill>
                    <a:srgbClr val="00B050"/>
                  </a:solidFill>
                </a:rPr>
                <a:t>//initialize the accumulator sum</a:t>
              </a:r>
            </a:p>
            <a:p>
              <a:r>
                <a:rPr lang="en-US" sz="1400" dirty="0">
                  <a:solidFill>
                    <a:srgbClr val="00B0F0"/>
                  </a:solidFill>
                </a:rPr>
                <a:t>while </a:t>
              </a:r>
              <a:r>
                <a:rPr lang="en-US" sz="1400" dirty="0">
                  <a:solidFill>
                    <a:srgbClr val="0000FF"/>
                  </a:solidFill>
                </a:rPr>
                <a:t>(</a:t>
              </a:r>
              <a:r>
                <a:rPr lang="en-US" sz="1400" dirty="0" err="1">
                  <a:solidFill>
                    <a:srgbClr val="0000FF"/>
                  </a:solidFill>
                </a:rPr>
                <a:t>num</a:t>
              </a:r>
              <a:r>
                <a:rPr lang="en-US" sz="1400" dirty="0">
                  <a:solidFill>
                    <a:srgbClr val="0000FF"/>
                  </a:solidFill>
                </a:rPr>
                <a:t> != 0)	</a:t>
              </a:r>
              <a:endParaRPr lang="en-US" sz="1400" dirty="0">
                <a:solidFill>
                  <a:srgbClr val="00B05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integer, 0 to exit”);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a:t>
              </a:r>
              <a:r>
                <a:rPr lang="en-US" sz="1400" dirty="0">
                  <a:solidFill>
                    <a:srgbClr val="00B0F0"/>
                  </a:solidFill>
                </a:rPr>
                <a:t>if</a:t>
              </a:r>
              <a:r>
                <a:rPr lang="en-US" sz="1400" dirty="0">
                  <a:solidFill>
                    <a:srgbClr val="0000FF"/>
                  </a:solidFill>
                </a:rPr>
                <a:t> (</a:t>
              </a:r>
              <a:r>
                <a:rPr lang="en-US" sz="1400" dirty="0" err="1">
                  <a:solidFill>
                    <a:srgbClr val="0000FF"/>
                  </a:solidFill>
                </a:rPr>
                <a:t>num</a:t>
              </a:r>
              <a:r>
                <a:rPr lang="en-US" sz="1400" dirty="0">
                  <a:solidFill>
                    <a:srgbClr val="0000FF"/>
                  </a:solidFill>
                </a:rPr>
                <a:t> &lt; 0)	</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(“Negative numbers are not allowed”);</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 </a:t>
              </a:r>
              <a:r>
                <a:rPr lang="en-US" sz="1400" dirty="0">
                  <a:solidFill>
                    <a:srgbClr val="00B050"/>
                  </a:solidFill>
                </a:rPr>
                <a:t>//end if</a:t>
              </a:r>
            </a:p>
            <a:p>
              <a:r>
                <a:rPr lang="en-US" sz="1400" dirty="0">
                  <a:solidFill>
                    <a:srgbClr val="0000FF"/>
                  </a:solidFill>
                </a:rPr>
                <a:t>       sum =sum + </a:t>
              </a:r>
              <a:r>
                <a:rPr lang="en-US" sz="1400" dirty="0" err="1">
                  <a:solidFill>
                    <a:srgbClr val="0000FF"/>
                  </a:solidFill>
                </a:rPr>
                <a:t>num</a:t>
              </a:r>
              <a:r>
                <a:rPr lang="en-US" sz="1400" dirty="0">
                  <a:solidFill>
                    <a:srgbClr val="0000FF"/>
                  </a:solidFill>
                </a:rPr>
                <a:t>;</a:t>
              </a:r>
            </a:p>
            <a:p>
              <a:r>
                <a:rPr lang="en-US" sz="1400" dirty="0">
                  <a:solidFill>
                    <a:srgbClr val="0000FF"/>
                  </a:solidFill>
                </a:rPr>
                <a:t>    } </a:t>
              </a:r>
              <a:r>
                <a:rPr lang="en-US" sz="1400" dirty="0">
                  <a:solidFill>
                    <a:srgbClr val="00B050"/>
                  </a:solidFill>
                </a:rPr>
                <a:t>// end while</a:t>
              </a:r>
            </a:p>
            <a:p>
              <a:r>
                <a:rPr lang="en-US" sz="1400" dirty="0" err="1">
                  <a:solidFill>
                    <a:srgbClr val="0000FF"/>
                  </a:solidFill>
                </a:rPr>
                <a:t>System.out.println</a:t>
              </a:r>
              <a:r>
                <a:rPr lang="en-US" sz="1400" dirty="0">
                  <a:solidFill>
                    <a:srgbClr val="0000FF"/>
                  </a:solidFill>
                </a:rPr>
                <a:t> (“Sum = “ + sum);</a:t>
              </a:r>
            </a:p>
          </p:txBody>
        </p:sp>
      </p:grpSp>
      <p:sp>
        <p:nvSpPr>
          <p:cNvPr id="22" name="Rectangle 21"/>
          <p:cNvSpPr/>
          <p:nvPr/>
        </p:nvSpPr>
        <p:spPr>
          <a:xfrm>
            <a:off x="1331640" y="2336100"/>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1640" y="3632244"/>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24379" y="1041697"/>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If the user enters a non-zero positive number:</a:t>
            </a:r>
          </a:p>
        </p:txBody>
      </p:sp>
      <p:sp>
        <p:nvSpPr>
          <p:cNvPr id="25" name="Rectangle 24"/>
          <p:cNvSpPr/>
          <p:nvPr/>
        </p:nvSpPr>
        <p:spPr>
          <a:xfrm>
            <a:off x="1331640" y="2564904"/>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80639" y="1700808"/>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331640" y="2132856"/>
            <a:ext cx="4752528"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Callout 13"/>
          <p:cNvSpPr/>
          <p:nvPr/>
        </p:nvSpPr>
        <p:spPr>
          <a:xfrm>
            <a:off x="6512258" y="4365104"/>
            <a:ext cx="2448272" cy="1547787"/>
          </a:xfrm>
          <a:prstGeom prst="wedgeEllipseCallout">
            <a:avLst>
              <a:gd name="adj1" fmla="val -172078"/>
              <a:gd name="adj2" fmla="val -89086"/>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All entered numbers are added</a:t>
            </a:r>
            <a:endParaRPr lang="en-US" dirty="0">
              <a:solidFill>
                <a:srgbClr val="00B0F0"/>
              </a:solidFill>
            </a:endParaRPr>
          </a:p>
        </p:txBody>
      </p:sp>
    </p:spTree>
    <p:custDataLst>
      <p:tags r:id="rId1"/>
    </p:custDataLst>
    <p:extLst>
      <p:ext uri="{BB962C8B-B14F-4D97-AF65-F5344CB8AC3E}">
        <p14:creationId xmlns:p14="http://schemas.microsoft.com/office/powerpoint/2010/main" val="8874301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500"/>
                            </p:stCondLst>
                            <p:childTnLst>
                              <p:par>
                                <p:cTn id="38" presetID="53" presetClass="entr" presetSubtype="16"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5" grpId="0" animBg="1"/>
      <p:bldP spid="26" grpId="0" animBg="1"/>
      <p:bldP spid="36"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p:cNvSpPr>
            <a:spLocks noGrp="1"/>
          </p:cNvSpPr>
          <p:nvPr>
            <p:ph type="sldNum" sz="quarter" idx="11"/>
          </p:nvPr>
        </p:nvSpPr>
        <p:spPr/>
        <p:txBody>
          <a:bodyPr>
            <a:normAutofit/>
          </a:bodyPr>
          <a:lstStyle/>
          <a:p>
            <a:fld id="{5A241DC0-C739-47CD-97BB-D9596BD8F9AC}" type="slidenum">
              <a:rPr lang="x-none" smtClean="0"/>
              <a:pPr/>
              <a:t>37</a:t>
            </a:fld>
            <a:endParaRPr lang="en-US"/>
          </a:p>
        </p:txBody>
      </p:sp>
      <p:cxnSp>
        <p:nvCxnSpPr>
          <p:cNvPr id="25" name="Straight Connector 24"/>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6512"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4.3 Solution Design </a:t>
            </a:r>
            <a:r>
              <a:rPr lang="en-US" sz="4000" b="0" dirty="0">
                <a:solidFill>
                  <a:schemeClr val="accent2"/>
                </a:solidFill>
                <a:latin typeface="Tahoma" charset="0"/>
                <a:cs typeface="Arial" charset="0"/>
              </a:rPr>
              <a:t>– Flowchart</a:t>
            </a:r>
          </a:p>
        </p:txBody>
      </p: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a:t>
            </a:r>
          </a:p>
        </p:txBody>
      </p:sp>
      <p:sp>
        <p:nvSpPr>
          <p:cNvPr id="29" name="Rectangle 3"/>
          <p:cNvSpPr>
            <a:spLocks noGrp="1" noChangeArrowheads="1"/>
          </p:cNvSpPr>
          <p:nvPr>
            <p:ph idx="1"/>
          </p:nvPr>
        </p:nvSpPr>
        <p:spPr>
          <a:xfrm>
            <a:off x="323528" y="1412776"/>
            <a:ext cx="8496944" cy="369332"/>
          </a:xfrm>
          <a:ln/>
        </p:spPr>
        <p:txBody>
          <a:bodyPr wrap="square">
            <a:spAutoFit/>
          </a:bodyPr>
          <a:lstStyle/>
          <a:p>
            <a:pPr marL="0" indent="-254000">
              <a:lnSpc>
                <a:spcPct val="90000"/>
              </a:lnSpc>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prints the average of three numbers</a:t>
            </a:r>
            <a:endParaRPr lang="x-none"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30" name="AutoShape 67"/>
          <p:cNvSpPr>
            <a:spLocks noChangeArrowheads="1"/>
          </p:cNvSpPr>
          <p:nvPr/>
        </p:nvSpPr>
        <p:spPr bwMode="auto">
          <a:xfrm>
            <a:off x="838857" y="1988840"/>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sp>
        <p:nvSpPr>
          <p:cNvPr id="31" name="AutoShape 68"/>
          <p:cNvSpPr>
            <a:spLocks noChangeArrowheads="1"/>
          </p:cNvSpPr>
          <p:nvPr/>
        </p:nvSpPr>
        <p:spPr bwMode="auto">
          <a:xfrm>
            <a:off x="624545" y="2702824"/>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x</a:t>
            </a:r>
            <a:r>
              <a:rPr lang="en-US" sz="1600" dirty="0">
                <a:solidFill>
                  <a:schemeClr val="tx1"/>
                </a:solidFill>
                <a:effectLst/>
                <a:latin typeface="Arial" charset="0"/>
                <a:cs typeface="Arial" charset="0"/>
              </a:rPr>
              <a:t>1</a:t>
            </a:r>
          </a:p>
        </p:txBody>
      </p:sp>
      <p:sp>
        <p:nvSpPr>
          <p:cNvPr id="32" name="AutoShape 68"/>
          <p:cNvSpPr>
            <a:spLocks noChangeArrowheads="1"/>
          </p:cNvSpPr>
          <p:nvPr/>
        </p:nvSpPr>
        <p:spPr bwMode="auto">
          <a:xfrm>
            <a:off x="624545" y="3353725"/>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x</a:t>
            </a:r>
            <a:r>
              <a:rPr lang="en-US" sz="1600" dirty="0">
                <a:solidFill>
                  <a:schemeClr val="tx1"/>
                </a:solidFill>
                <a:effectLst/>
                <a:latin typeface="Arial" charset="0"/>
                <a:cs typeface="Arial" charset="0"/>
              </a:rPr>
              <a:t>2</a:t>
            </a:r>
          </a:p>
        </p:txBody>
      </p:sp>
      <p:cxnSp>
        <p:nvCxnSpPr>
          <p:cNvPr id="33" name="Straight Arrow Connector 32"/>
          <p:cNvCxnSpPr/>
          <p:nvPr/>
        </p:nvCxnSpPr>
        <p:spPr>
          <a:xfrm>
            <a:off x="1550966" y="2410698"/>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50966" y="305472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550966" y="371250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131840" y="1988840"/>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Start the program</a:t>
            </a:r>
          </a:p>
        </p:txBody>
      </p:sp>
      <p:sp>
        <p:nvSpPr>
          <p:cNvPr id="37" name="Rectangle 36"/>
          <p:cNvSpPr/>
          <p:nvPr/>
        </p:nvSpPr>
        <p:spPr>
          <a:xfrm>
            <a:off x="3131840" y="2680117"/>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Read the variable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x1</a:t>
            </a:r>
          </a:p>
        </p:txBody>
      </p:sp>
      <p:sp>
        <p:nvSpPr>
          <p:cNvPr id="38" name="Rectangle 37"/>
          <p:cNvSpPr/>
          <p:nvPr/>
        </p:nvSpPr>
        <p:spPr>
          <a:xfrm>
            <a:off x="3131840" y="3371394"/>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Read the variable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x2</a:t>
            </a:r>
          </a:p>
        </p:txBody>
      </p:sp>
      <p:sp>
        <p:nvSpPr>
          <p:cNvPr id="39" name="AutoShape 68"/>
          <p:cNvSpPr>
            <a:spLocks noChangeArrowheads="1"/>
          </p:cNvSpPr>
          <p:nvPr/>
        </p:nvSpPr>
        <p:spPr bwMode="auto">
          <a:xfrm>
            <a:off x="611560" y="4005064"/>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x</a:t>
            </a:r>
            <a:r>
              <a:rPr lang="en-US" sz="1600" dirty="0">
                <a:solidFill>
                  <a:schemeClr val="tx1"/>
                </a:solidFill>
                <a:effectLst/>
                <a:latin typeface="Arial" charset="0"/>
                <a:cs typeface="Arial" charset="0"/>
              </a:rPr>
              <a:t>3</a:t>
            </a:r>
          </a:p>
        </p:txBody>
      </p:sp>
      <p:cxnSp>
        <p:nvCxnSpPr>
          <p:cNvPr id="40" name="Straight Arrow Connector 39"/>
          <p:cNvCxnSpPr/>
          <p:nvPr/>
        </p:nvCxnSpPr>
        <p:spPr>
          <a:xfrm>
            <a:off x="1537981" y="4363839"/>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118855" y="4022733"/>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Read the variable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x3</a:t>
            </a:r>
          </a:p>
        </p:txBody>
      </p:sp>
      <p:sp>
        <p:nvSpPr>
          <p:cNvPr id="42" name="AutoShape 72"/>
          <p:cNvSpPr>
            <a:spLocks noChangeArrowheads="1"/>
          </p:cNvSpPr>
          <p:nvPr/>
        </p:nvSpPr>
        <p:spPr bwMode="auto">
          <a:xfrm>
            <a:off x="755576" y="4653136"/>
            <a:ext cx="1582861" cy="502667"/>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latin typeface="Arial" charset="0"/>
                <a:cs typeface="Arial" charset="0"/>
              </a:rPr>
              <a:t>R=</a:t>
            </a:r>
            <a:r>
              <a:rPr lang="en-US" sz="1600" dirty="0">
                <a:solidFill>
                  <a:srgbClr val="0000FF"/>
                </a:solidFill>
                <a:latin typeface="Arial" charset="0"/>
                <a:cs typeface="Arial" charset="0"/>
              </a:rPr>
              <a:t>x1</a:t>
            </a:r>
            <a:r>
              <a:rPr lang="en-US" sz="1600" dirty="0">
                <a:latin typeface="Arial" charset="0"/>
                <a:cs typeface="Arial" charset="0"/>
              </a:rPr>
              <a:t>+</a:t>
            </a:r>
            <a:r>
              <a:rPr lang="en-US" sz="1600" dirty="0">
                <a:solidFill>
                  <a:srgbClr val="0000FF"/>
                </a:solidFill>
                <a:latin typeface="Arial" charset="0"/>
                <a:cs typeface="Arial" charset="0"/>
              </a:rPr>
              <a:t>x2</a:t>
            </a:r>
            <a:r>
              <a:rPr lang="en-US" sz="1600" dirty="0">
                <a:latin typeface="Arial" charset="0"/>
                <a:cs typeface="Arial" charset="0"/>
              </a:rPr>
              <a:t>+</a:t>
            </a:r>
            <a:r>
              <a:rPr lang="en-US" sz="1600" dirty="0">
                <a:solidFill>
                  <a:srgbClr val="0000FF"/>
                </a:solidFill>
                <a:latin typeface="Arial" charset="0"/>
                <a:cs typeface="Arial" charset="0"/>
              </a:rPr>
              <a:t>x3</a:t>
            </a:r>
            <a:endParaRPr lang="en-US" sz="1600" dirty="0">
              <a:solidFill>
                <a:srgbClr val="0000FF"/>
              </a:solidFill>
              <a:effectLst/>
              <a:latin typeface="Arial" charset="0"/>
              <a:cs typeface="Arial" charset="0"/>
            </a:endParaRPr>
          </a:p>
        </p:txBody>
      </p:sp>
      <p:cxnSp>
        <p:nvCxnSpPr>
          <p:cNvPr id="43" name="Straight Arrow Connector 42"/>
          <p:cNvCxnSpPr/>
          <p:nvPr/>
        </p:nvCxnSpPr>
        <p:spPr>
          <a:xfrm>
            <a:off x="1538390" y="5155803"/>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119264" y="4711181"/>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Add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x1, x2, x3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and store the result in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R</a:t>
            </a:r>
          </a:p>
        </p:txBody>
      </p:sp>
      <p:sp>
        <p:nvSpPr>
          <p:cNvPr id="45" name="AutoShape 72"/>
          <p:cNvSpPr>
            <a:spLocks noChangeArrowheads="1"/>
          </p:cNvSpPr>
          <p:nvPr/>
        </p:nvSpPr>
        <p:spPr bwMode="auto">
          <a:xfrm>
            <a:off x="755576" y="5442519"/>
            <a:ext cx="1582861" cy="502667"/>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err="1">
                <a:latin typeface="Arial" charset="0"/>
                <a:cs typeface="Arial" charset="0"/>
              </a:rPr>
              <a:t>Avr</a:t>
            </a:r>
            <a:r>
              <a:rPr lang="en-US" sz="1600" dirty="0">
                <a:latin typeface="Arial" charset="0"/>
                <a:cs typeface="Arial" charset="0"/>
              </a:rPr>
              <a:t>=</a:t>
            </a:r>
            <a:r>
              <a:rPr lang="en-US" sz="1600" dirty="0">
                <a:solidFill>
                  <a:srgbClr val="0000FF"/>
                </a:solidFill>
                <a:latin typeface="Arial" charset="0"/>
                <a:cs typeface="Arial" charset="0"/>
              </a:rPr>
              <a:t>R</a:t>
            </a:r>
            <a:r>
              <a:rPr lang="en-US" sz="1600" dirty="0">
                <a:latin typeface="Arial" charset="0"/>
                <a:cs typeface="Arial" charset="0"/>
              </a:rPr>
              <a:t>/3</a:t>
            </a:r>
            <a:endParaRPr lang="en-US" sz="1600" dirty="0">
              <a:solidFill>
                <a:schemeClr val="tx1"/>
              </a:solidFill>
              <a:effectLst/>
              <a:latin typeface="Arial" charset="0"/>
              <a:cs typeface="Arial" charset="0"/>
            </a:endParaRPr>
          </a:p>
        </p:txBody>
      </p:sp>
      <p:cxnSp>
        <p:nvCxnSpPr>
          <p:cNvPr id="46" name="Straight Arrow Connector 45"/>
          <p:cNvCxnSpPr/>
          <p:nvPr/>
        </p:nvCxnSpPr>
        <p:spPr>
          <a:xfrm>
            <a:off x="1538390" y="5945186"/>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119264" y="5500564"/>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Divide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R</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by 3 and store the result in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Avr</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4" name="Oval 3"/>
          <p:cNvSpPr/>
          <p:nvPr/>
        </p:nvSpPr>
        <p:spPr>
          <a:xfrm>
            <a:off x="1331640" y="6237312"/>
            <a:ext cx="360040" cy="360040"/>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 name="Rectangle 47"/>
          <p:cNvSpPr/>
          <p:nvPr/>
        </p:nvSpPr>
        <p:spPr>
          <a:xfrm>
            <a:off x="3131840" y="6175494"/>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Continuation point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1</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(in the next slide)</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9">
                                            <p:bg/>
                                          </p:spTgt>
                                        </p:tgtEl>
                                        <p:attrNameLst>
                                          <p:attrName>style.visibility</p:attrName>
                                        </p:attrNameLst>
                                      </p:cBhvr>
                                      <p:to>
                                        <p:strVal val="visible"/>
                                      </p:to>
                                    </p:set>
                                    <p:animEffect transition="in" filter="wipe(right)">
                                      <p:cBhvr>
                                        <p:cTn id="10" dur="1000"/>
                                        <p:tgtEl>
                                          <p:spTgt spid="29">
                                            <p:bg/>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wipe(right)">
                                      <p:cBhvr>
                                        <p:cTn id="13" dur="1000"/>
                                        <p:tgtEl>
                                          <p:spTgt spid="2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up)">
                                      <p:cBhvr>
                                        <p:cTn id="21" dur="500"/>
                                        <p:tgtEl>
                                          <p:spTgt spid="36"/>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up)">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up)">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up)">
                                      <p:cBhvr>
                                        <p:cTn id="45" dur="500"/>
                                        <p:tgtEl>
                                          <p:spTgt spid="38"/>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up)">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up)">
                                      <p:cBhvr>
                                        <p:cTn id="54" dur="500"/>
                                        <p:tgtEl>
                                          <p:spTgt spid="3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up)">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up)">
                                      <p:cBhvr>
                                        <p:cTn id="66" dur="500"/>
                                        <p:tgtEl>
                                          <p:spTgt spid="4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up)">
                                      <p:cBhvr>
                                        <p:cTn id="69" dur="500"/>
                                        <p:tgtEl>
                                          <p:spTgt spid="44"/>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up)">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wipe(up)">
                                      <p:cBhvr>
                                        <p:cTn id="78" dur="500"/>
                                        <p:tgtEl>
                                          <p:spTgt spid="45"/>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wipe(up)">
                                      <p:cBhvr>
                                        <p:cTn id="81" dur="500"/>
                                        <p:tgtEl>
                                          <p:spTgt spid="47"/>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ipe(up)">
                                      <p:cBhvr>
                                        <p:cTn id="90" dur="500"/>
                                        <p:tgtEl>
                                          <p:spTgt spid="4"/>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wipe(up)">
                                      <p:cBhvr>
                                        <p:cTn id="9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build="p" animBg="1"/>
      <p:bldP spid="30" grpId="0" animBg="1"/>
      <p:bldP spid="31" grpId="0" animBg="1"/>
      <p:bldP spid="32" grpId="0" animBg="1"/>
      <p:bldP spid="36" grpId="0" animBg="1"/>
      <p:bldP spid="37" grpId="0" animBg="1"/>
      <p:bldP spid="38" grpId="0" animBg="1"/>
      <p:bldP spid="39" grpId="0" animBg="1"/>
      <p:bldP spid="41" grpId="0" animBg="1"/>
      <p:bldP spid="42" grpId="0" animBg="1"/>
      <p:bldP spid="44" grpId="0" animBg="1"/>
      <p:bldP spid="45" grpId="0" animBg="1"/>
      <p:bldP spid="47" grpId="0" animBg="1"/>
      <p:bldP spid="4" grpId="0" animBg="1"/>
      <p:bldP spid="48" grpId="0" animBg="1"/>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3. THE </a:t>
            </a:r>
            <a:r>
              <a:rPr lang="en-US" sz="4000" dirty="0">
                <a:solidFill>
                  <a:srgbClr val="00B0F0"/>
                </a:solidFill>
                <a:latin typeface="Tahoma" charset="0"/>
                <a:cs typeface="Arial" charset="0"/>
              </a:rPr>
              <a:t>break</a:t>
            </a:r>
            <a:r>
              <a:rPr lang="en-US" sz="4000" dirty="0">
                <a:solidFill>
                  <a:schemeClr val="accent2"/>
                </a:solidFill>
                <a:latin typeface="Tahoma" charset="0"/>
                <a:cs typeface="Arial" charset="0"/>
              </a:rPr>
              <a:t> 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370</a:t>
            </a:fld>
            <a:endParaRPr lang="en-US" dirty="0"/>
          </a:p>
        </p:txBody>
      </p:sp>
      <p:grpSp>
        <p:nvGrpSpPr>
          <p:cNvPr id="19" name="Group 18"/>
          <p:cNvGrpSpPr/>
          <p:nvPr/>
        </p:nvGrpSpPr>
        <p:grpSpPr>
          <a:xfrm>
            <a:off x="147299" y="1472004"/>
            <a:ext cx="8784976" cy="2893100"/>
            <a:chOff x="323528" y="1236822"/>
            <a:chExt cx="7848872" cy="2799289"/>
          </a:xfrm>
        </p:grpSpPr>
        <p:sp>
          <p:nvSpPr>
            <p:cNvPr id="20" name="TextBox 19"/>
            <p:cNvSpPr txBox="1"/>
            <p:nvPr/>
          </p:nvSpPr>
          <p:spPr>
            <a:xfrm>
              <a:off x="323528" y="1236822"/>
              <a:ext cx="576064" cy="279928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p:txBody>
        </p:sp>
        <p:sp>
          <p:nvSpPr>
            <p:cNvPr id="21" name="TextBox 20"/>
            <p:cNvSpPr txBox="1"/>
            <p:nvPr/>
          </p:nvSpPr>
          <p:spPr>
            <a:xfrm>
              <a:off x="971600" y="1236822"/>
              <a:ext cx="7200800" cy="2799289"/>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err="1">
                  <a:solidFill>
                    <a:srgbClr val="0000FF"/>
                  </a:solidFill>
                </a:rPr>
                <a:t>num</a:t>
              </a:r>
              <a:r>
                <a:rPr lang="en-US" sz="1400" dirty="0">
                  <a:solidFill>
                    <a:srgbClr val="0000FF"/>
                  </a:solidFill>
                </a:rPr>
                <a:t> = -1, sum = 0; 	</a:t>
              </a:r>
              <a:r>
                <a:rPr lang="en-US" sz="1400" dirty="0">
                  <a:solidFill>
                    <a:srgbClr val="00B050"/>
                  </a:solidFill>
                </a:rPr>
                <a:t>//initialize the accumulator sum</a:t>
              </a:r>
            </a:p>
            <a:p>
              <a:r>
                <a:rPr lang="en-US" sz="1400" dirty="0">
                  <a:solidFill>
                    <a:srgbClr val="00B0F0"/>
                  </a:solidFill>
                </a:rPr>
                <a:t>while </a:t>
              </a:r>
              <a:r>
                <a:rPr lang="en-US" sz="1400" dirty="0">
                  <a:solidFill>
                    <a:srgbClr val="0000FF"/>
                  </a:solidFill>
                </a:rPr>
                <a:t>(</a:t>
              </a:r>
              <a:r>
                <a:rPr lang="en-US" sz="1400" dirty="0" err="1">
                  <a:solidFill>
                    <a:srgbClr val="0000FF"/>
                  </a:solidFill>
                </a:rPr>
                <a:t>num</a:t>
              </a:r>
              <a:r>
                <a:rPr lang="en-US" sz="1400" dirty="0">
                  <a:solidFill>
                    <a:srgbClr val="0000FF"/>
                  </a:solidFill>
                </a:rPr>
                <a:t> != 0)		</a:t>
              </a:r>
              <a:r>
                <a:rPr lang="en-US" sz="1400" dirty="0">
                  <a:solidFill>
                    <a:srgbClr val="00B050"/>
                  </a:solidFill>
                </a:rPr>
                <a:t>//</a:t>
              </a:r>
              <a:r>
                <a:rPr lang="en-US" sz="1400" dirty="0" err="1">
                  <a:solidFill>
                    <a:srgbClr val="00B050"/>
                  </a:solidFill>
                </a:rPr>
                <a:t>num</a:t>
              </a:r>
              <a:r>
                <a:rPr lang="en-US" sz="1400" dirty="0">
                  <a:solidFill>
                    <a:srgbClr val="00B050"/>
                  </a:solidFill>
                </a:rPr>
                <a:t> is used as a sentinel</a:t>
              </a:r>
              <a:r>
                <a:rPr lang="en-US" sz="1400" dirty="0">
                  <a:solidFill>
                    <a:srgbClr val="0000FF"/>
                  </a:solidFill>
                </a:rPr>
                <a:t>	</a:t>
              </a:r>
              <a:endParaRPr lang="en-US" sz="1400" dirty="0">
                <a:solidFill>
                  <a:srgbClr val="00B05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integer, 0 to exit”);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a:t>
              </a:r>
              <a:r>
                <a:rPr lang="en-US" sz="1400" dirty="0">
                  <a:solidFill>
                    <a:srgbClr val="00B0F0"/>
                  </a:solidFill>
                </a:rPr>
                <a:t>if</a:t>
              </a:r>
              <a:r>
                <a:rPr lang="en-US" sz="1400" dirty="0">
                  <a:solidFill>
                    <a:srgbClr val="0000FF"/>
                  </a:solidFill>
                </a:rPr>
                <a:t> (</a:t>
              </a:r>
              <a:r>
                <a:rPr lang="en-US" sz="1400" dirty="0" err="1">
                  <a:solidFill>
                    <a:srgbClr val="0000FF"/>
                  </a:solidFill>
                </a:rPr>
                <a:t>num</a:t>
              </a:r>
              <a:r>
                <a:rPr lang="en-US" sz="1400" dirty="0">
                  <a:solidFill>
                    <a:srgbClr val="0000FF"/>
                  </a:solidFill>
                </a:rPr>
                <a:t> &lt; 0)	</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(“Negative numbers are not allowed”);</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 </a:t>
              </a:r>
              <a:r>
                <a:rPr lang="en-US" sz="1400" dirty="0">
                  <a:solidFill>
                    <a:srgbClr val="00B050"/>
                  </a:solidFill>
                </a:rPr>
                <a:t>//end if</a:t>
              </a:r>
            </a:p>
            <a:p>
              <a:r>
                <a:rPr lang="en-US" sz="1400" dirty="0">
                  <a:solidFill>
                    <a:srgbClr val="0000FF"/>
                  </a:solidFill>
                </a:rPr>
                <a:t>       sum =sum + </a:t>
              </a:r>
              <a:r>
                <a:rPr lang="en-US" sz="1400" dirty="0" err="1">
                  <a:solidFill>
                    <a:srgbClr val="0000FF"/>
                  </a:solidFill>
                </a:rPr>
                <a:t>num</a:t>
              </a:r>
              <a:r>
                <a:rPr lang="en-US" sz="1400" dirty="0">
                  <a:solidFill>
                    <a:srgbClr val="0000FF"/>
                  </a:solidFill>
                </a:rPr>
                <a:t>;</a:t>
              </a:r>
            </a:p>
            <a:p>
              <a:r>
                <a:rPr lang="en-US" sz="1400" dirty="0">
                  <a:solidFill>
                    <a:srgbClr val="0000FF"/>
                  </a:solidFill>
                </a:rPr>
                <a:t>    } </a:t>
              </a:r>
              <a:r>
                <a:rPr lang="en-US" sz="1400" dirty="0">
                  <a:solidFill>
                    <a:srgbClr val="00B050"/>
                  </a:solidFill>
                </a:rPr>
                <a:t>// end while</a:t>
              </a:r>
            </a:p>
            <a:p>
              <a:r>
                <a:rPr lang="en-US" sz="1400" dirty="0" err="1">
                  <a:solidFill>
                    <a:srgbClr val="0000FF"/>
                  </a:solidFill>
                </a:rPr>
                <a:t>System.out.println</a:t>
              </a:r>
              <a:r>
                <a:rPr lang="en-US" sz="1400" dirty="0">
                  <a:solidFill>
                    <a:srgbClr val="0000FF"/>
                  </a:solidFill>
                </a:rPr>
                <a:t> (“Sum = “ + sum);</a:t>
              </a:r>
            </a:p>
          </p:txBody>
        </p:sp>
      </p:grpSp>
      <p:sp>
        <p:nvSpPr>
          <p:cNvPr id="22" name="Rectangle 21"/>
          <p:cNvSpPr/>
          <p:nvPr/>
        </p:nvSpPr>
        <p:spPr>
          <a:xfrm>
            <a:off x="1331640" y="2336100"/>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619672" y="2996952"/>
            <a:ext cx="4968552"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24379" y="1041697"/>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If the user enters a negative number:</a:t>
            </a:r>
          </a:p>
        </p:txBody>
      </p:sp>
      <p:sp>
        <p:nvSpPr>
          <p:cNvPr id="25" name="Rectangle 24"/>
          <p:cNvSpPr/>
          <p:nvPr/>
        </p:nvSpPr>
        <p:spPr>
          <a:xfrm>
            <a:off x="1331640" y="2564904"/>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80639" y="1700808"/>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19672" y="3212976"/>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63588" y="4077072"/>
            <a:ext cx="4968552"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31640" y="2132856"/>
            <a:ext cx="4752528"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Callout 15"/>
          <p:cNvSpPr/>
          <p:nvPr/>
        </p:nvSpPr>
        <p:spPr>
          <a:xfrm>
            <a:off x="6512258" y="4365104"/>
            <a:ext cx="2448272" cy="1547787"/>
          </a:xfrm>
          <a:prstGeom prst="wedgeEllipseCallout">
            <a:avLst>
              <a:gd name="adj1" fmla="val -189458"/>
              <a:gd name="adj2" fmla="val -89086"/>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The last entered –</a:t>
            </a:r>
            <a:r>
              <a:rPr lang="en-US" dirty="0" err="1">
                <a:solidFill>
                  <a:srgbClr val="0000FF"/>
                </a:solidFill>
              </a:rPr>
              <a:t>ve</a:t>
            </a:r>
            <a:r>
              <a:rPr lang="en-US" dirty="0">
                <a:solidFill>
                  <a:srgbClr val="0000FF"/>
                </a:solidFill>
              </a:rPr>
              <a:t> number is not added</a:t>
            </a:r>
            <a:endParaRPr lang="en-US" dirty="0">
              <a:solidFill>
                <a:srgbClr val="00B0F0"/>
              </a:solidFill>
            </a:endParaRPr>
          </a:p>
        </p:txBody>
      </p:sp>
    </p:spTree>
    <p:custDataLst>
      <p:tags r:id="rId1"/>
    </p:custDataLst>
    <p:extLst>
      <p:ext uri="{BB962C8B-B14F-4D97-AF65-F5344CB8AC3E}">
        <p14:creationId xmlns:p14="http://schemas.microsoft.com/office/powerpoint/2010/main" val="2529607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0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5" grpId="0" animBg="1"/>
      <p:bldP spid="26" grpId="0" animBg="1"/>
      <p:bldP spid="13" grpId="0" animBg="1"/>
      <p:bldP spid="14" grpId="0" animBg="1"/>
      <p:bldP spid="15" grpId="0" animBg="1"/>
      <p:bldP spid="16"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sz="4400" dirty="0">
                <a:solidFill>
                  <a:schemeClr val="accent2"/>
                </a:solidFill>
                <a:latin typeface="Tahoma" charset="0"/>
                <a:cs typeface="Arial" charset="0"/>
              </a:rPr>
              <a:t>3. How THE </a:t>
            </a:r>
            <a:r>
              <a:rPr lang="en-US" sz="4400" dirty="0">
                <a:solidFill>
                  <a:srgbClr val="00B0F0"/>
                </a:solidFill>
                <a:latin typeface="Tahoma" charset="0"/>
                <a:cs typeface="Arial" charset="0"/>
              </a:rPr>
              <a:t>break</a:t>
            </a:r>
            <a:r>
              <a:rPr lang="en-US" sz="4400" dirty="0">
                <a:solidFill>
                  <a:schemeClr val="accent2"/>
                </a:solidFill>
                <a:latin typeface="Tahoma" charset="0"/>
                <a:cs typeface="Arial" charset="0"/>
              </a:rPr>
              <a:t> STATEMENT work</a:t>
            </a:r>
            <a:endParaRPr lang="en-US" dirty="0"/>
          </a:p>
        </p:txBody>
      </p:sp>
      <p:pic>
        <p:nvPicPr>
          <p:cNvPr id="1026" name="Picture 2" descr="How break statement works in Java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46" y="1481328"/>
            <a:ext cx="8232053" cy="45259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0" y="148478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0861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 THE </a:t>
            </a:r>
            <a:r>
              <a:rPr lang="en-US" sz="4000" dirty="0">
                <a:solidFill>
                  <a:srgbClr val="00B0F0"/>
                </a:solidFill>
                <a:latin typeface="Tahoma" charset="0"/>
                <a:cs typeface="Arial" charset="0"/>
              </a:rPr>
              <a:t>continue</a:t>
            </a:r>
            <a:r>
              <a:rPr lang="en-US" sz="4000" dirty="0">
                <a:solidFill>
                  <a:schemeClr val="accent2"/>
                </a:solidFill>
                <a:latin typeface="Tahoma" charset="0"/>
                <a:cs typeface="Arial" charset="0"/>
              </a:rPr>
              <a:t> 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372</a:t>
            </a:fld>
            <a:endParaRPr lang="en-US" dirty="0"/>
          </a:p>
        </p:txBody>
      </p:sp>
      <p:sp>
        <p:nvSpPr>
          <p:cNvPr id="29" name="Rectangle 28"/>
          <p:cNvSpPr/>
          <p:nvPr/>
        </p:nvSpPr>
        <p:spPr>
          <a:xfrm>
            <a:off x="156592" y="908720"/>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continue </a:t>
            </a:r>
            <a:r>
              <a:rPr lang="en-US" dirty="0">
                <a:latin typeface="Tahoma" panose="020B0604030504040204" pitchFamily="34" charset="0"/>
                <a:ea typeface="Tahoma" panose="020B0604030504040204" pitchFamily="34" charset="0"/>
                <a:cs typeface="Tahoma" panose="020B0604030504040204" pitchFamily="34" charset="0"/>
              </a:rPr>
              <a:t>statement may be used in all loop statements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for</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while</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do…while</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14" name="Rectangle 13"/>
          <p:cNvSpPr/>
          <p:nvPr/>
        </p:nvSpPr>
        <p:spPr>
          <a:xfrm>
            <a:off x="156592" y="1268760"/>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continue </a:t>
            </a:r>
            <a:r>
              <a:rPr lang="en-US" dirty="0">
                <a:latin typeface="Tahoma" panose="020B0604030504040204" pitchFamily="34" charset="0"/>
                <a:ea typeface="Tahoma" panose="020B0604030504040204" pitchFamily="34" charset="0"/>
                <a:cs typeface="Tahoma" panose="020B0604030504040204" pitchFamily="34" charset="0"/>
              </a:rPr>
              <a:t>statement skips the remaining statements inside the loop; and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proceeds with the next iteration</a:t>
            </a:r>
            <a:r>
              <a:rPr lang="en-US" dirty="0">
                <a:latin typeface="Tahoma" panose="020B0604030504040204" pitchFamily="34" charset="0"/>
                <a:ea typeface="Tahoma" panose="020B0604030504040204" pitchFamily="34" charset="0"/>
                <a:cs typeface="Tahoma" panose="020B0604030504040204" pitchFamily="34" charset="0"/>
              </a:rPr>
              <a:t>, if any.</a:t>
            </a:r>
          </a:p>
        </p:txBody>
      </p:sp>
      <p:sp>
        <p:nvSpPr>
          <p:cNvPr id="15" name="Rectangle 14"/>
          <p:cNvSpPr/>
          <p:nvPr/>
        </p:nvSpPr>
        <p:spPr>
          <a:xfrm>
            <a:off x="156592" y="2420888"/>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In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for </a:t>
            </a:r>
            <a:r>
              <a:rPr lang="en-US" dirty="0">
                <a:latin typeface="Tahoma" panose="020B0604030504040204" pitchFamily="34" charset="0"/>
                <a:ea typeface="Tahoma" panose="020B0604030504040204" pitchFamily="34" charset="0"/>
                <a:cs typeface="Tahoma" panose="020B0604030504040204" pitchFamily="34" charset="0"/>
              </a:rPr>
              <a:t>statement, the counter is updated after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continue </a:t>
            </a:r>
            <a:r>
              <a:rPr lang="en-US" dirty="0">
                <a:latin typeface="Tahoma" panose="020B0604030504040204" pitchFamily="34" charset="0"/>
                <a:ea typeface="Tahoma" panose="020B0604030504040204" pitchFamily="34" charset="0"/>
                <a:cs typeface="Tahoma" panose="020B0604030504040204" pitchFamily="34" charset="0"/>
              </a:rPr>
              <a:t>statement; and then the logical expression is evaluated.</a:t>
            </a:r>
          </a:p>
        </p:txBody>
      </p:sp>
      <p:sp>
        <p:nvSpPr>
          <p:cNvPr id="16" name="Rectangle 15"/>
          <p:cNvSpPr/>
          <p:nvPr/>
        </p:nvSpPr>
        <p:spPr>
          <a:xfrm>
            <a:off x="156592" y="2998693"/>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following code segment sums up a set of positive integers. If a negative number is encountered, it is skipped and a new iteration begins.</a:t>
            </a:r>
          </a:p>
        </p:txBody>
      </p:sp>
      <p:grpSp>
        <p:nvGrpSpPr>
          <p:cNvPr id="19" name="Group 18"/>
          <p:cNvGrpSpPr/>
          <p:nvPr/>
        </p:nvGrpSpPr>
        <p:grpSpPr>
          <a:xfrm>
            <a:off x="147299" y="3704252"/>
            <a:ext cx="8784976" cy="2893100"/>
            <a:chOff x="323528" y="1236822"/>
            <a:chExt cx="7848872" cy="2799289"/>
          </a:xfrm>
        </p:grpSpPr>
        <p:sp>
          <p:nvSpPr>
            <p:cNvPr id="20" name="TextBox 19"/>
            <p:cNvSpPr txBox="1"/>
            <p:nvPr/>
          </p:nvSpPr>
          <p:spPr>
            <a:xfrm>
              <a:off x="323528" y="1236822"/>
              <a:ext cx="576064" cy="279928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p:txBody>
        </p:sp>
        <p:sp>
          <p:nvSpPr>
            <p:cNvPr id="21" name="TextBox 20"/>
            <p:cNvSpPr txBox="1"/>
            <p:nvPr/>
          </p:nvSpPr>
          <p:spPr>
            <a:xfrm>
              <a:off x="971600" y="1236822"/>
              <a:ext cx="7200800" cy="2799289"/>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err="1">
                  <a:solidFill>
                    <a:srgbClr val="0000FF"/>
                  </a:solidFill>
                </a:rPr>
                <a:t>num</a:t>
              </a:r>
              <a:r>
                <a:rPr lang="en-US" sz="1400" dirty="0">
                  <a:solidFill>
                    <a:srgbClr val="0000FF"/>
                  </a:solidFill>
                </a:rPr>
                <a:t> = -1, sum = 0; 	</a:t>
              </a:r>
              <a:r>
                <a:rPr lang="en-US" sz="1400" dirty="0">
                  <a:solidFill>
                    <a:srgbClr val="00B050"/>
                  </a:solidFill>
                </a:rPr>
                <a:t>//initialize the accumulator sum</a:t>
              </a:r>
            </a:p>
            <a:p>
              <a:r>
                <a:rPr lang="en-US" sz="1400" dirty="0">
                  <a:solidFill>
                    <a:srgbClr val="00B0F0"/>
                  </a:solidFill>
                </a:rPr>
                <a:t>while </a:t>
              </a:r>
              <a:r>
                <a:rPr lang="en-US" sz="1400" dirty="0">
                  <a:solidFill>
                    <a:srgbClr val="0000FF"/>
                  </a:solidFill>
                </a:rPr>
                <a:t>(</a:t>
              </a:r>
              <a:r>
                <a:rPr lang="en-US" sz="1400" dirty="0" err="1">
                  <a:solidFill>
                    <a:srgbClr val="0000FF"/>
                  </a:solidFill>
                </a:rPr>
                <a:t>num</a:t>
              </a:r>
              <a:r>
                <a:rPr lang="en-US" sz="1400" dirty="0">
                  <a:solidFill>
                    <a:srgbClr val="0000FF"/>
                  </a:solidFill>
                </a:rPr>
                <a:t>!=0)		</a:t>
              </a:r>
              <a:r>
                <a:rPr lang="en-US" sz="1400" dirty="0">
                  <a:solidFill>
                    <a:srgbClr val="00B050"/>
                  </a:solidFill>
                </a:rPr>
                <a:t>//</a:t>
              </a:r>
              <a:r>
                <a:rPr lang="en-US" sz="1400" dirty="0" err="1">
                  <a:solidFill>
                    <a:srgbClr val="00B050"/>
                  </a:solidFill>
                </a:rPr>
                <a:t>num</a:t>
              </a:r>
              <a:r>
                <a:rPr lang="en-US" sz="1400" dirty="0">
                  <a:solidFill>
                    <a:srgbClr val="00B050"/>
                  </a:solidFill>
                </a:rPr>
                <a:t> is used as a sentinel</a:t>
              </a:r>
              <a:r>
                <a:rPr lang="en-US" sz="1400" dirty="0">
                  <a:solidFill>
                    <a:srgbClr val="0000FF"/>
                  </a:solidFill>
                </a:rPr>
                <a:t>	</a:t>
              </a:r>
              <a:endParaRPr lang="en-US" sz="1400" dirty="0">
                <a:solidFill>
                  <a:srgbClr val="00B05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integer, 0 to exit”);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a:t>
              </a:r>
              <a:r>
                <a:rPr lang="en-US" sz="1400" dirty="0">
                  <a:solidFill>
                    <a:srgbClr val="00B0F0"/>
                  </a:solidFill>
                </a:rPr>
                <a:t>if</a:t>
              </a:r>
              <a:r>
                <a:rPr lang="en-US" sz="1400" dirty="0">
                  <a:solidFill>
                    <a:srgbClr val="0000FF"/>
                  </a:solidFill>
                </a:rPr>
                <a:t> (</a:t>
              </a:r>
              <a:r>
                <a:rPr lang="en-US" sz="1400" dirty="0" err="1">
                  <a:solidFill>
                    <a:srgbClr val="0000FF"/>
                  </a:solidFill>
                </a:rPr>
                <a:t>num</a:t>
              </a:r>
              <a:r>
                <a:rPr lang="en-US" sz="1400" dirty="0">
                  <a:solidFill>
                    <a:srgbClr val="0000FF"/>
                  </a:solidFill>
                </a:rPr>
                <a:t> &lt; 0)	</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(“Negative numbers are not allowed”);</a:t>
              </a:r>
            </a:p>
            <a:p>
              <a:r>
                <a:rPr lang="en-US" sz="1400" dirty="0">
                  <a:solidFill>
                    <a:srgbClr val="0000FF"/>
                  </a:solidFill>
                </a:rPr>
                <a:t>             </a:t>
              </a:r>
              <a:r>
                <a:rPr lang="en-US" sz="1400" dirty="0">
                  <a:solidFill>
                    <a:srgbClr val="00B0F0"/>
                  </a:solidFill>
                </a:rPr>
                <a:t>continue</a:t>
              </a:r>
              <a:r>
                <a:rPr lang="en-US" sz="1400" dirty="0">
                  <a:solidFill>
                    <a:srgbClr val="0000FF"/>
                  </a:solidFill>
                </a:rPr>
                <a:t>;</a:t>
              </a:r>
            </a:p>
            <a:p>
              <a:r>
                <a:rPr lang="en-US" sz="1400" dirty="0">
                  <a:solidFill>
                    <a:srgbClr val="0000FF"/>
                  </a:solidFill>
                </a:rPr>
                <a:t>          } </a:t>
              </a:r>
              <a:r>
                <a:rPr lang="en-US" sz="1400" dirty="0">
                  <a:solidFill>
                    <a:srgbClr val="00B050"/>
                  </a:solidFill>
                </a:rPr>
                <a:t>//end if</a:t>
              </a:r>
            </a:p>
            <a:p>
              <a:r>
                <a:rPr lang="en-US" sz="1400" dirty="0">
                  <a:solidFill>
                    <a:srgbClr val="0000FF"/>
                  </a:solidFill>
                </a:rPr>
                <a:t>       sum =sum + </a:t>
              </a:r>
              <a:r>
                <a:rPr lang="en-US" sz="1400" dirty="0" err="1">
                  <a:solidFill>
                    <a:srgbClr val="0000FF"/>
                  </a:solidFill>
                </a:rPr>
                <a:t>num</a:t>
              </a:r>
              <a:r>
                <a:rPr lang="en-US" sz="1400" dirty="0">
                  <a:solidFill>
                    <a:srgbClr val="0000FF"/>
                  </a:solidFill>
                </a:rPr>
                <a:t>;</a:t>
              </a:r>
            </a:p>
            <a:p>
              <a:r>
                <a:rPr lang="en-US" sz="1400" dirty="0">
                  <a:solidFill>
                    <a:srgbClr val="0000FF"/>
                  </a:solidFill>
                </a:rPr>
                <a:t>    } </a:t>
              </a:r>
              <a:r>
                <a:rPr lang="en-US" sz="1400" dirty="0">
                  <a:solidFill>
                    <a:srgbClr val="00B050"/>
                  </a:solidFill>
                </a:rPr>
                <a:t>// end while</a:t>
              </a:r>
            </a:p>
            <a:p>
              <a:r>
                <a:rPr lang="en-US" sz="1400" dirty="0" err="1">
                  <a:solidFill>
                    <a:srgbClr val="0000FF"/>
                  </a:solidFill>
                </a:rPr>
                <a:t>System.out.println</a:t>
              </a:r>
              <a:r>
                <a:rPr lang="en-US" sz="1400" dirty="0">
                  <a:solidFill>
                    <a:srgbClr val="0000FF"/>
                  </a:solidFill>
                </a:rPr>
                <a:t> (“Sum = “ + sum);</a:t>
              </a:r>
            </a:p>
          </p:txBody>
        </p:sp>
      </p:grpSp>
      <p:sp>
        <p:nvSpPr>
          <p:cNvPr id="17" name="Rectangle 16"/>
          <p:cNvSpPr/>
          <p:nvPr/>
        </p:nvSpPr>
        <p:spPr>
          <a:xfrm>
            <a:off x="156592" y="1844824"/>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In a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while </a:t>
            </a:r>
            <a:r>
              <a:rPr lang="en-US" dirty="0">
                <a:latin typeface="Tahoma" panose="020B0604030504040204" pitchFamily="34" charset="0"/>
                <a:ea typeface="Tahoma" panose="020B0604030504040204" pitchFamily="34" charset="0"/>
                <a:cs typeface="Tahoma" panose="020B0604030504040204" pitchFamily="34" charset="0"/>
              </a:rPr>
              <a:t>and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do…while</a:t>
            </a:r>
            <a:r>
              <a:rPr lang="en-US" dirty="0">
                <a:latin typeface="Tahoma" panose="020B0604030504040204" pitchFamily="34" charset="0"/>
                <a:ea typeface="Tahoma" panose="020B0604030504040204" pitchFamily="34" charset="0"/>
                <a:cs typeface="Tahoma" panose="020B0604030504040204" pitchFamily="34" charset="0"/>
              </a:rPr>
              <a:t>, the logical expression is evaluated immediately after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continue </a:t>
            </a:r>
            <a:r>
              <a:rPr lang="en-US" dirty="0">
                <a:latin typeface="Tahoma" panose="020B0604030504040204" pitchFamily="34" charset="0"/>
                <a:ea typeface="Tahoma" panose="020B0604030504040204" pitchFamily="34" charset="0"/>
                <a:cs typeface="Tahoma" panose="020B0604030504040204" pitchFamily="34" charset="0"/>
              </a:rPr>
              <a:t>statement</a:t>
            </a:r>
          </a:p>
        </p:txBody>
      </p:sp>
    </p:spTree>
    <p:custDataLst>
      <p:tags r:id="rId1"/>
    </p:custDataLst>
    <p:extLst>
      <p:ext uri="{BB962C8B-B14F-4D97-AF65-F5344CB8AC3E}">
        <p14:creationId xmlns:p14="http://schemas.microsoft.com/office/powerpoint/2010/main" val="32865736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22" presetClass="entr" presetSubtype="2"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right)">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P spid="15" grpId="0"/>
      <p:bldP spid="16" grpId="0"/>
      <p:bldP spid="17"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 THE </a:t>
            </a:r>
            <a:r>
              <a:rPr lang="en-US" sz="4000" dirty="0">
                <a:solidFill>
                  <a:srgbClr val="00B0F0"/>
                </a:solidFill>
                <a:latin typeface="Tahoma" charset="0"/>
                <a:cs typeface="Arial" charset="0"/>
              </a:rPr>
              <a:t>continue</a:t>
            </a:r>
            <a:r>
              <a:rPr lang="en-US" sz="4000" dirty="0">
                <a:solidFill>
                  <a:schemeClr val="accent2"/>
                </a:solidFill>
                <a:latin typeface="Tahoma" charset="0"/>
                <a:cs typeface="Arial" charset="0"/>
              </a:rPr>
              <a:t> 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373</a:t>
            </a:fld>
            <a:endParaRPr lang="en-US" dirty="0"/>
          </a:p>
        </p:txBody>
      </p:sp>
      <p:grpSp>
        <p:nvGrpSpPr>
          <p:cNvPr id="19" name="Group 18"/>
          <p:cNvGrpSpPr/>
          <p:nvPr/>
        </p:nvGrpSpPr>
        <p:grpSpPr>
          <a:xfrm>
            <a:off x="147299" y="1472004"/>
            <a:ext cx="8784976" cy="2893100"/>
            <a:chOff x="323528" y="1236822"/>
            <a:chExt cx="7848872" cy="2799289"/>
          </a:xfrm>
        </p:grpSpPr>
        <p:sp>
          <p:nvSpPr>
            <p:cNvPr id="20" name="TextBox 19"/>
            <p:cNvSpPr txBox="1"/>
            <p:nvPr/>
          </p:nvSpPr>
          <p:spPr>
            <a:xfrm>
              <a:off x="323528" y="1236822"/>
              <a:ext cx="576064" cy="279928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p:txBody>
        </p:sp>
        <p:sp>
          <p:nvSpPr>
            <p:cNvPr id="21" name="TextBox 20"/>
            <p:cNvSpPr txBox="1"/>
            <p:nvPr/>
          </p:nvSpPr>
          <p:spPr>
            <a:xfrm>
              <a:off x="971600" y="1236822"/>
              <a:ext cx="7200800" cy="2799289"/>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err="1">
                  <a:solidFill>
                    <a:srgbClr val="0000FF"/>
                  </a:solidFill>
                </a:rPr>
                <a:t>num</a:t>
              </a:r>
              <a:r>
                <a:rPr lang="en-US" sz="1400" dirty="0">
                  <a:solidFill>
                    <a:srgbClr val="0000FF"/>
                  </a:solidFill>
                </a:rPr>
                <a:t> = -1, sum = 0; 	</a:t>
              </a:r>
              <a:r>
                <a:rPr lang="en-US" sz="1400" dirty="0">
                  <a:solidFill>
                    <a:srgbClr val="00B050"/>
                  </a:solidFill>
                </a:rPr>
                <a:t>//initialize the accumulator sum</a:t>
              </a:r>
            </a:p>
            <a:p>
              <a:r>
                <a:rPr lang="en-US" sz="1400" dirty="0">
                  <a:solidFill>
                    <a:srgbClr val="00B0F0"/>
                  </a:solidFill>
                </a:rPr>
                <a:t>while </a:t>
              </a:r>
              <a:r>
                <a:rPr lang="en-US" sz="1400" dirty="0">
                  <a:solidFill>
                    <a:srgbClr val="0000FF"/>
                  </a:solidFill>
                </a:rPr>
                <a:t>(</a:t>
              </a:r>
              <a:r>
                <a:rPr lang="en-US" sz="1400" dirty="0" err="1">
                  <a:solidFill>
                    <a:srgbClr val="0000FF"/>
                  </a:solidFill>
                </a:rPr>
                <a:t>num</a:t>
              </a:r>
              <a:r>
                <a:rPr lang="en-US" sz="1400" dirty="0">
                  <a:solidFill>
                    <a:srgbClr val="0000FF"/>
                  </a:solidFill>
                </a:rPr>
                <a:t> != 0)	</a:t>
              </a:r>
              <a:endParaRPr lang="en-US" sz="1400" dirty="0">
                <a:solidFill>
                  <a:srgbClr val="00B05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integer, 0 to exit”);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a:t>
              </a:r>
              <a:r>
                <a:rPr lang="en-US" sz="1400" dirty="0">
                  <a:solidFill>
                    <a:srgbClr val="00B0F0"/>
                  </a:solidFill>
                </a:rPr>
                <a:t>if</a:t>
              </a:r>
              <a:r>
                <a:rPr lang="en-US" sz="1400" dirty="0">
                  <a:solidFill>
                    <a:srgbClr val="0000FF"/>
                  </a:solidFill>
                </a:rPr>
                <a:t> (</a:t>
              </a:r>
              <a:r>
                <a:rPr lang="en-US" sz="1400" dirty="0" err="1">
                  <a:solidFill>
                    <a:srgbClr val="0000FF"/>
                  </a:solidFill>
                </a:rPr>
                <a:t>num</a:t>
              </a:r>
              <a:r>
                <a:rPr lang="en-US" sz="1400" dirty="0">
                  <a:solidFill>
                    <a:srgbClr val="0000FF"/>
                  </a:solidFill>
                </a:rPr>
                <a:t> &lt; 0)	</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(“Negative numbers are not allowed”);</a:t>
              </a:r>
            </a:p>
            <a:p>
              <a:r>
                <a:rPr lang="en-US" sz="1400" dirty="0">
                  <a:solidFill>
                    <a:srgbClr val="0000FF"/>
                  </a:solidFill>
                </a:rPr>
                <a:t>             </a:t>
              </a:r>
              <a:r>
                <a:rPr lang="en-US" sz="1400" dirty="0">
                  <a:solidFill>
                    <a:srgbClr val="00B0F0"/>
                  </a:solidFill>
                </a:rPr>
                <a:t>continue</a:t>
              </a:r>
              <a:r>
                <a:rPr lang="en-US" sz="1400" dirty="0">
                  <a:solidFill>
                    <a:srgbClr val="0000FF"/>
                  </a:solidFill>
                </a:rPr>
                <a:t>;</a:t>
              </a:r>
            </a:p>
            <a:p>
              <a:r>
                <a:rPr lang="en-US" sz="1400" dirty="0">
                  <a:solidFill>
                    <a:srgbClr val="0000FF"/>
                  </a:solidFill>
                </a:rPr>
                <a:t>          } </a:t>
              </a:r>
              <a:r>
                <a:rPr lang="en-US" sz="1400" dirty="0">
                  <a:solidFill>
                    <a:srgbClr val="00B050"/>
                  </a:solidFill>
                </a:rPr>
                <a:t>//end if</a:t>
              </a:r>
            </a:p>
            <a:p>
              <a:r>
                <a:rPr lang="en-US" sz="1400" dirty="0">
                  <a:solidFill>
                    <a:srgbClr val="0000FF"/>
                  </a:solidFill>
                </a:rPr>
                <a:t>       sum =sum + </a:t>
              </a:r>
              <a:r>
                <a:rPr lang="en-US" sz="1400" dirty="0" err="1">
                  <a:solidFill>
                    <a:srgbClr val="0000FF"/>
                  </a:solidFill>
                </a:rPr>
                <a:t>num</a:t>
              </a:r>
              <a:r>
                <a:rPr lang="en-US" sz="1400" dirty="0">
                  <a:solidFill>
                    <a:srgbClr val="0000FF"/>
                  </a:solidFill>
                </a:rPr>
                <a:t>;</a:t>
              </a:r>
            </a:p>
            <a:p>
              <a:r>
                <a:rPr lang="en-US" sz="1400" dirty="0">
                  <a:solidFill>
                    <a:srgbClr val="0000FF"/>
                  </a:solidFill>
                </a:rPr>
                <a:t>    } </a:t>
              </a:r>
              <a:r>
                <a:rPr lang="en-US" sz="1400" dirty="0">
                  <a:solidFill>
                    <a:srgbClr val="00B050"/>
                  </a:solidFill>
                </a:rPr>
                <a:t>// end while</a:t>
              </a:r>
            </a:p>
            <a:p>
              <a:r>
                <a:rPr lang="en-US" sz="1400" dirty="0" err="1">
                  <a:solidFill>
                    <a:srgbClr val="0000FF"/>
                  </a:solidFill>
                </a:rPr>
                <a:t>System.out.println</a:t>
              </a:r>
              <a:r>
                <a:rPr lang="en-US" sz="1400" dirty="0">
                  <a:solidFill>
                    <a:srgbClr val="0000FF"/>
                  </a:solidFill>
                </a:rPr>
                <a:t> (“Sum = “ + sum);</a:t>
              </a:r>
            </a:p>
          </p:txBody>
        </p:sp>
      </p:grpSp>
      <p:sp>
        <p:nvSpPr>
          <p:cNvPr id="22" name="Rectangle 21"/>
          <p:cNvSpPr/>
          <p:nvPr/>
        </p:nvSpPr>
        <p:spPr>
          <a:xfrm>
            <a:off x="1331640" y="2336100"/>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1640" y="3632244"/>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24379" y="1041697"/>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If the user enters a non-zero positive number:</a:t>
            </a:r>
          </a:p>
        </p:txBody>
      </p:sp>
      <p:sp>
        <p:nvSpPr>
          <p:cNvPr id="25" name="Rectangle 24"/>
          <p:cNvSpPr/>
          <p:nvPr/>
        </p:nvSpPr>
        <p:spPr>
          <a:xfrm>
            <a:off x="1331640" y="2564904"/>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80639" y="1700808"/>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331640" y="2132856"/>
            <a:ext cx="4752528"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74009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5" grpId="0" animBg="1"/>
      <p:bldP spid="26" grpId="0" animBg="1"/>
      <p:bldP spid="36"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 THE </a:t>
            </a:r>
            <a:r>
              <a:rPr lang="en-US" sz="4000" dirty="0">
                <a:solidFill>
                  <a:srgbClr val="00B0F0"/>
                </a:solidFill>
                <a:latin typeface="Tahoma" charset="0"/>
                <a:cs typeface="Arial" charset="0"/>
              </a:rPr>
              <a:t>continue</a:t>
            </a:r>
            <a:r>
              <a:rPr lang="en-US" sz="4000" dirty="0">
                <a:solidFill>
                  <a:schemeClr val="accent2"/>
                </a:solidFill>
                <a:latin typeface="Tahoma" charset="0"/>
                <a:cs typeface="Arial" charset="0"/>
              </a:rPr>
              <a:t> STATEMENT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374</a:t>
            </a:fld>
            <a:endParaRPr lang="en-US" dirty="0"/>
          </a:p>
        </p:txBody>
      </p:sp>
      <p:grpSp>
        <p:nvGrpSpPr>
          <p:cNvPr id="19" name="Group 18"/>
          <p:cNvGrpSpPr/>
          <p:nvPr/>
        </p:nvGrpSpPr>
        <p:grpSpPr>
          <a:xfrm>
            <a:off x="147299" y="1472004"/>
            <a:ext cx="8784976" cy="2893100"/>
            <a:chOff x="323528" y="1236822"/>
            <a:chExt cx="7848872" cy="2799289"/>
          </a:xfrm>
        </p:grpSpPr>
        <p:sp>
          <p:nvSpPr>
            <p:cNvPr id="20" name="TextBox 19"/>
            <p:cNvSpPr txBox="1"/>
            <p:nvPr/>
          </p:nvSpPr>
          <p:spPr>
            <a:xfrm>
              <a:off x="323528" y="1236822"/>
              <a:ext cx="576064" cy="279928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p:txBody>
        </p:sp>
        <p:sp>
          <p:nvSpPr>
            <p:cNvPr id="21" name="TextBox 20"/>
            <p:cNvSpPr txBox="1"/>
            <p:nvPr/>
          </p:nvSpPr>
          <p:spPr>
            <a:xfrm>
              <a:off x="971600" y="1236822"/>
              <a:ext cx="7200800" cy="2799289"/>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err="1">
                  <a:solidFill>
                    <a:srgbClr val="0000FF"/>
                  </a:solidFill>
                </a:rPr>
                <a:t>num</a:t>
              </a:r>
              <a:r>
                <a:rPr lang="en-US" sz="1400" dirty="0">
                  <a:solidFill>
                    <a:srgbClr val="0000FF"/>
                  </a:solidFill>
                </a:rPr>
                <a:t> = -1, sum = 0; 	</a:t>
              </a:r>
              <a:r>
                <a:rPr lang="en-US" sz="1400" dirty="0">
                  <a:solidFill>
                    <a:srgbClr val="00B050"/>
                  </a:solidFill>
                </a:rPr>
                <a:t>//initialize the accumulator sum</a:t>
              </a:r>
            </a:p>
            <a:p>
              <a:r>
                <a:rPr lang="en-US" sz="1400" dirty="0">
                  <a:solidFill>
                    <a:srgbClr val="00B0F0"/>
                  </a:solidFill>
                </a:rPr>
                <a:t>while </a:t>
              </a:r>
              <a:r>
                <a:rPr lang="en-US" sz="1400" dirty="0">
                  <a:solidFill>
                    <a:srgbClr val="0000FF"/>
                  </a:solidFill>
                </a:rPr>
                <a:t>(</a:t>
              </a:r>
              <a:r>
                <a:rPr lang="en-US" sz="1400" dirty="0" err="1">
                  <a:solidFill>
                    <a:srgbClr val="0000FF"/>
                  </a:solidFill>
                </a:rPr>
                <a:t>num</a:t>
              </a:r>
              <a:r>
                <a:rPr lang="en-US" sz="1400" dirty="0">
                  <a:solidFill>
                    <a:srgbClr val="0000FF"/>
                  </a:solidFill>
                </a:rPr>
                <a:t> != 0)	</a:t>
              </a:r>
              <a:endParaRPr lang="en-US" sz="1400" dirty="0">
                <a:solidFill>
                  <a:srgbClr val="00B05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integer, 0 to exit”);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a:t>
              </a:r>
              <a:r>
                <a:rPr lang="en-US" sz="1400" dirty="0">
                  <a:solidFill>
                    <a:srgbClr val="00B0F0"/>
                  </a:solidFill>
                </a:rPr>
                <a:t>if</a:t>
              </a:r>
              <a:r>
                <a:rPr lang="en-US" sz="1400" dirty="0">
                  <a:solidFill>
                    <a:srgbClr val="0000FF"/>
                  </a:solidFill>
                </a:rPr>
                <a:t> (</a:t>
              </a:r>
              <a:r>
                <a:rPr lang="en-US" sz="1400" dirty="0" err="1">
                  <a:solidFill>
                    <a:srgbClr val="0000FF"/>
                  </a:solidFill>
                </a:rPr>
                <a:t>num</a:t>
              </a:r>
              <a:r>
                <a:rPr lang="en-US" sz="1400" dirty="0">
                  <a:solidFill>
                    <a:srgbClr val="0000FF"/>
                  </a:solidFill>
                </a:rPr>
                <a:t> &lt; 0)	</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(“Negative numbers are not allowed”);</a:t>
              </a:r>
            </a:p>
            <a:p>
              <a:r>
                <a:rPr lang="en-US" sz="1400" dirty="0">
                  <a:solidFill>
                    <a:srgbClr val="0000FF"/>
                  </a:solidFill>
                </a:rPr>
                <a:t>             </a:t>
              </a:r>
              <a:r>
                <a:rPr lang="en-US" sz="1400" dirty="0">
                  <a:solidFill>
                    <a:srgbClr val="00B0F0"/>
                  </a:solidFill>
                </a:rPr>
                <a:t>continue</a:t>
              </a:r>
              <a:r>
                <a:rPr lang="en-US" sz="1400" dirty="0">
                  <a:solidFill>
                    <a:srgbClr val="0000FF"/>
                  </a:solidFill>
                </a:rPr>
                <a:t>;</a:t>
              </a:r>
            </a:p>
            <a:p>
              <a:r>
                <a:rPr lang="en-US" sz="1400" dirty="0">
                  <a:solidFill>
                    <a:srgbClr val="0000FF"/>
                  </a:solidFill>
                </a:rPr>
                <a:t>          } </a:t>
              </a:r>
              <a:r>
                <a:rPr lang="en-US" sz="1400" dirty="0">
                  <a:solidFill>
                    <a:srgbClr val="00B050"/>
                  </a:solidFill>
                </a:rPr>
                <a:t>//end if</a:t>
              </a:r>
            </a:p>
            <a:p>
              <a:r>
                <a:rPr lang="en-US" sz="1400" dirty="0">
                  <a:solidFill>
                    <a:srgbClr val="0000FF"/>
                  </a:solidFill>
                </a:rPr>
                <a:t>       sum =sum + </a:t>
              </a:r>
              <a:r>
                <a:rPr lang="en-US" sz="1400" dirty="0" err="1">
                  <a:solidFill>
                    <a:srgbClr val="0000FF"/>
                  </a:solidFill>
                </a:rPr>
                <a:t>num</a:t>
              </a:r>
              <a:r>
                <a:rPr lang="en-US" sz="1400" dirty="0">
                  <a:solidFill>
                    <a:srgbClr val="0000FF"/>
                  </a:solidFill>
                </a:rPr>
                <a:t>;</a:t>
              </a:r>
            </a:p>
            <a:p>
              <a:r>
                <a:rPr lang="en-US" sz="1400" dirty="0">
                  <a:solidFill>
                    <a:srgbClr val="0000FF"/>
                  </a:solidFill>
                </a:rPr>
                <a:t>    } </a:t>
              </a:r>
              <a:r>
                <a:rPr lang="en-US" sz="1400" dirty="0">
                  <a:solidFill>
                    <a:srgbClr val="00B050"/>
                  </a:solidFill>
                </a:rPr>
                <a:t>// end while</a:t>
              </a:r>
            </a:p>
            <a:p>
              <a:r>
                <a:rPr lang="en-US" sz="1400" dirty="0" err="1">
                  <a:solidFill>
                    <a:srgbClr val="0000FF"/>
                  </a:solidFill>
                </a:rPr>
                <a:t>System.out.println</a:t>
              </a:r>
              <a:r>
                <a:rPr lang="en-US" sz="1400" dirty="0">
                  <a:solidFill>
                    <a:srgbClr val="0000FF"/>
                  </a:solidFill>
                </a:rPr>
                <a:t> (“Sum = “ + sum);</a:t>
              </a:r>
            </a:p>
          </p:txBody>
        </p:sp>
      </p:grpSp>
      <p:sp>
        <p:nvSpPr>
          <p:cNvPr id="22" name="Rectangle 21"/>
          <p:cNvSpPr/>
          <p:nvPr/>
        </p:nvSpPr>
        <p:spPr>
          <a:xfrm>
            <a:off x="1331640" y="2336100"/>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619672" y="2996952"/>
            <a:ext cx="4968552"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24379" y="1041697"/>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If the user enters a negative number:</a:t>
            </a:r>
          </a:p>
        </p:txBody>
      </p:sp>
      <p:sp>
        <p:nvSpPr>
          <p:cNvPr id="25" name="Rectangle 24"/>
          <p:cNvSpPr/>
          <p:nvPr/>
        </p:nvSpPr>
        <p:spPr>
          <a:xfrm>
            <a:off x="1331640" y="2564904"/>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80639" y="1700808"/>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19672" y="3212976"/>
            <a:ext cx="2016224"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31640" y="2132856"/>
            <a:ext cx="4752528" cy="21602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94835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mph" presetSubtype="0" fill="hold" grpId="1" nodeType="clickEffect">
                                  <p:stCondLst>
                                    <p:cond delay="0"/>
                                  </p:stCondLst>
                                  <p:childTnLst>
                                    <p:animClr clrSpc="hsl" dir="cw">
                                      <p:cBhvr override="childStyle">
                                        <p:cTn id="45" dur="500" fill="hold"/>
                                        <p:tgtEl>
                                          <p:spTgt spid="26"/>
                                        </p:tgtEl>
                                        <p:attrNameLst>
                                          <p:attrName>style.color</p:attrName>
                                        </p:attrNameLst>
                                      </p:cBhvr>
                                      <p:by>
                                        <p:hsl h="7200000" s="0" l="0"/>
                                      </p:by>
                                    </p:animClr>
                                    <p:animClr clrSpc="hsl" dir="cw">
                                      <p:cBhvr>
                                        <p:cTn id="46" dur="500" fill="hold"/>
                                        <p:tgtEl>
                                          <p:spTgt spid="26"/>
                                        </p:tgtEl>
                                        <p:attrNameLst>
                                          <p:attrName>fillcolor</p:attrName>
                                        </p:attrNameLst>
                                      </p:cBhvr>
                                      <p:by>
                                        <p:hsl h="7200000" s="0" l="0"/>
                                      </p:by>
                                    </p:animClr>
                                    <p:animClr clrSpc="hsl" dir="cw">
                                      <p:cBhvr>
                                        <p:cTn id="47" dur="500" fill="hold"/>
                                        <p:tgtEl>
                                          <p:spTgt spid="26"/>
                                        </p:tgtEl>
                                        <p:attrNameLst>
                                          <p:attrName>stroke.color</p:attrName>
                                        </p:attrNameLst>
                                      </p:cBhvr>
                                      <p:by>
                                        <p:hsl h="7200000" s="0" l="0"/>
                                      </p:by>
                                    </p:animClr>
                                    <p:set>
                                      <p:cBhvr>
                                        <p:cTn id="48" dur="500" fill="hold"/>
                                        <p:tgtEl>
                                          <p:spTgt spid="2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5" grpId="0" animBg="1"/>
      <p:bldP spid="26" grpId="0" animBg="1"/>
      <p:bldP spid="26" grpId="1" animBg="1"/>
      <p:bldP spid="13" grpId="0" animBg="1"/>
      <p:bldP spid="15"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4518" y="0"/>
            <a:ext cx="8229600" cy="1143000"/>
          </a:xfrm>
        </p:spPr>
        <p:txBody>
          <a:bodyPr>
            <a:noAutofit/>
          </a:bodyPr>
          <a:lstStyle/>
          <a:p>
            <a:r>
              <a:rPr lang="en-US" sz="3200" dirty="0">
                <a:solidFill>
                  <a:schemeClr val="accent2"/>
                </a:solidFill>
                <a:latin typeface="Tahoma" charset="0"/>
                <a:cs typeface="Arial" charset="0"/>
              </a:rPr>
              <a:t>4. How THE </a:t>
            </a:r>
            <a:r>
              <a:rPr lang="en-US" sz="3200" dirty="0">
                <a:solidFill>
                  <a:srgbClr val="00B0F0"/>
                </a:solidFill>
                <a:latin typeface="Tahoma" charset="0"/>
                <a:cs typeface="Arial" charset="0"/>
              </a:rPr>
              <a:t>continue</a:t>
            </a:r>
            <a:r>
              <a:rPr lang="en-US" sz="3200" dirty="0">
                <a:solidFill>
                  <a:schemeClr val="accent2"/>
                </a:solidFill>
                <a:latin typeface="Tahoma" charset="0"/>
                <a:cs typeface="Arial" charset="0"/>
              </a:rPr>
              <a:t> STATEMENT work</a:t>
            </a:r>
            <a:endParaRPr lang="en-US" sz="3200" dirty="0"/>
          </a:p>
        </p:txBody>
      </p:sp>
      <p:cxnSp>
        <p:nvCxnSpPr>
          <p:cNvPr id="4" name="Straight Connector 3"/>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pic>
        <p:nvPicPr>
          <p:cNvPr id="2050" name="Picture 2" descr="How continue statement works i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24744"/>
            <a:ext cx="8496944" cy="473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068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5. </a:t>
            </a:r>
            <a:r>
              <a:rPr lang="en-US" sz="4000" dirty="0">
                <a:solidFill>
                  <a:srgbClr val="00B0F0"/>
                </a:solidFill>
                <a:latin typeface="Tahoma" charset="0"/>
                <a:cs typeface="Arial" charset="0"/>
              </a:rPr>
              <a:t>break</a:t>
            </a:r>
            <a:r>
              <a:rPr lang="en-US" sz="4000" dirty="0">
                <a:solidFill>
                  <a:schemeClr val="accent2"/>
                </a:solidFill>
                <a:latin typeface="Tahoma" charset="0"/>
                <a:cs typeface="Arial" charset="0"/>
              </a:rPr>
              <a:t> vs. </a:t>
            </a:r>
            <a:r>
              <a:rPr lang="en-US" sz="4000" dirty="0">
                <a:solidFill>
                  <a:srgbClr val="00B0F0"/>
                </a:solidFill>
                <a:latin typeface="Tahoma" charset="0"/>
                <a:cs typeface="Arial" charset="0"/>
              </a:rPr>
              <a:t>continue</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376</a:t>
            </a:fld>
            <a:endParaRPr lang="en-US" dirty="0"/>
          </a:p>
        </p:txBody>
      </p:sp>
      <p:grpSp>
        <p:nvGrpSpPr>
          <p:cNvPr id="19" name="Group 18"/>
          <p:cNvGrpSpPr/>
          <p:nvPr/>
        </p:nvGrpSpPr>
        <p:grpSpPr>
          <a:xfrm>
            <a:off x="147299" y="3704252"/>
            <a:ext cx="8784976" cy="3037116"/>
            <a:chOff x="323528" y="1236822"/>
            <a:chExt cx="7848872" cy="2938635"/>
          </a:xfrm>
        </p:grpSpPr>
        <p:sp>
          <p:nvSpPr>
            <p:cNvPr id="20" name="TextBox 19"/>
            <p:cNvSpPr txBox="1"/>
            <p:nvPr/>
          </p:nvSpPr>
          <p:spPr>
            <a:xfrm>
              <a:off x="323528" y="1236822"/>
              <a:ext cx="576064" cy="279928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p:txBody>
        </p:sp>
        <p:sp>
          <p:nvSpPr>
            <p:cNvPr id="21" name="TextBox 20"/>
            <p:cNvSpPr txBox="1"/>
            <p:nvPr/>
          </p:nvSpPr>
          <p:spPr>
            <a:xfrm>
              <a:off x="971600" y="1376168"/>
              <a:ext cx="7200800" cy="2799289"/>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err="1">
                  <a:solidFill>
                    <a:srgbClr val="0000FF"/>
                  </a:solidFill>
                </a:rPr>
                <a:t>num</a:t>
              </a:r>
              <a:r>
                <a:rPr lang="en-US" sz="1400" dirty="0">
                  <a:solidFill>
                    <a:srgbClr val="0000FF"/>
                  </a:solidFill>
                </a:rPr>
                <a:t> = -1, sum = 0; 	</a:t>
              </a:r>
              <a:r>
                <a:rPr lang="en-US" sz="1400" dirty="0">
                  <a:solidFill>
                    <a:srgbClr val="00B050"/>
                  </a:solidFill>
                </a:rPr>
                <a:t>//initialize the accumulator sum</a:t>
              </a:r>
            </a:p>
            <a:p>
              <a:r>
                <a:rPr lang="en-US" sz="1400" dirty="0">
                  <a:solidFill>
                    <a:srgbClr val="00B0F0"/>
                  </a:solidFill>
                </a:rPr>
                <a:t>while </a:t>
              </a:r>
              <a:r>
                <a:rPr lang="en-US" sz="1400" dirty="0">
                  <a:solidFill>
                    <a:srgbClr val="0000FF"/>
                  </a:solidFill>
                </a:rPr>
                <a:t>(</a:t>
              </a:r>
              <a:r>
                <a:rPr lang="en-US" sz="1400" dirty="0" err="1">
                  <a:solidFill>
                    <a:srgbClr val="0000FF"/>
                  </a:solidFill>
                </a:rPr>
                <a:t>num</a:t>
              </a:r>
              <a:r>
                <a:rPr lang="en-US" sz="1400" dirty="0">
                  <a:solidFill>
                    <a:srgbClr val="0000FF"/>
                  </a:solidFill>
                </a:rPr>
                <a:t> != 0)	</a:t>
              </a:r>
              <a:endParaRPr lang="en-US" sz="1400" dirty="0">
                <a:solidFill>
                  <a:srgbClr val="00B05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integer, 0 to exit”);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a:t>
              </a:r>
              <a:r>
                <a:rPr lang="en-US" sz="1400" dirty="0">
                  <a:solidFill>
                    <a:srgbClr val="00B0F0"/>
                  </a:solidFill>
                </a:rPr>
                <a:t>if</a:t>
              </a:r>
              <a:r>
                <a:rPr lang="en-US" sz="1400" dirty="0">
                  <a:solidFill>
                    <a:srgbClr val="0000FF"/>
                  </a:solidFill>
                </a:rPr>
                <a:t> (</a:t>
              </a:r>
              <a:r>
                <a:rPr lang="en-US" sz="1400" dirty="0" err="1">
                  <a:solidFill>
                    <a:srgbClr val="0000FF"/>
                  </a:solidFill>
                </a:rPr>
                <a:t>num</a:t>
              </a:r>
              <a:r>
                <a:rPr lang="en-US" sz="1400" dirty="0">
                  <a:solidFill>
                    <a:srgbClr val="0000FF"/>
                  </a:solidFill>
                </a:rPr>
                <a:t> &lt; 0)	</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(“Negative numbers are not allowed”);</a:t>
              </a:r>
            </a:p>
            <a:p>
              <a:r>
                <a:rPr lang="en-US" sz="1400" dirty="0">
                  <a:solidFill>
                    <a:srgbClr val="0000FF"/>
                  </a:solidFill>
                </a:rPr>
                <a:t>             </a:t>
              </a:r>
              <a:r>
                <a:rPr lang="en-US" sz="1400" dirty="0">
                  <a:solidFill>
                    <a:srgbClr val="00B0F0"/>
                  </a:solidFill>
                </a:rPr>
                <a:t>continue</a:t>
              </a:r>
              <a:r>
                <a:rPr lang="en-US" sz="1400" dirty="0">
                  <a:solidFill>
                    <a:srgbClr val="0000FF"/>
                  </a:solidFill>
                </a:rPr>
                <a:t>;</a:t>
              </a:r>
            </a:p>
            <a:p>
              <a:r>
                <a:rPr lang="en-US" sz="1400" dirty="0">
                  <a:solidFill>
                    <a:srgbClr val="0000FF"/>
                  </a:solidFill>
                </a:rPr>
                <a:t>          } </a:t>
              </a:r>
              <a:r>
                <a:rPr lang="en-US" sz="1400" dirty="0">
                  <a:solidFill>
                    <a:srgbClr val="00B050"/>
                  </a:solidFill>
                </a:rPr>
                <a:t>//end if</a:t>
              </a:r>
            </a:p>
            <a:p>
              <a:r>
                <a:rPr lang="en-US" sz="1400" dirty="0">
                  <a:solidFill>
                    <a:srgbClr val="0000FF"/>
                  </a:solidFill>
                </a:rPr>
                <a:t>       sum =sum + </a:t>
              </a:r>
              <a:r>
                <a:rPr lang="en-US" sz="1400" dirty="0" err="1">
                  <a:solidFill>
                    <a:srgbClr val="0000FF"/>
                  </a:solidFill>
                </a:rPr>
                <a:t>num</a:t>
              </a:r>
              <a:r>
                <a:rPr lang="en-US" sz="1400" dirty="0">
                  <a:solidFill>
                    <a:srgbClr val="0000FF"/>
                  </a:solidFill>
                </a:rPr>
                <a:t>;</a:t>
              </a:r>
            </a:p>
            <a:p>
              <a:r>
                <a:rPr lang="en-US" sz="1400" dirty="0">
                  <a:solidFill>
                    <a:srgbClr val="0000FF"/>
                  </a:solidFill>
                </a:rPr>
                <a:t>    } </a:t>
              </a:r>
              <a:r>
                <a:rPr lang="en-US" sz="1400" dirty="0">
                  <a:solidFill>
                    <a:srgbClr val="00B050"/>
                  </a:solidFill>
                </a:rPr>
                <a:t>// end while</a:t>
              </a:r>
            </a:p>
            <a:p>
              <a:r>
                <a:rPr lang="en-US" sz="1400" dirty="0" err="1">
                  <a:solidFill>
                    <a:srgbClr val="0000FF"/>
                  </a:solidFill>
                </a:rPr>
                <a:t>System.out.println</a:t>
              </a:r>
              <a:r>
                <a:rPr lang="en-US" sz="1400" dirty="0">
                  <a:solidFill>
                    <a:srgbClr val="0000FF"/>
                  </a:solidFill>
                </a:rPr>
                <a:t> (“Sum = “ + sum);</a:t>
              </a:r>
            </a:p>
          </p:txBody>
        </p:sp>
      </p:grpSp>
      <p:grpSp>
        <p:nvGrpSpPr>
          <p:cNvPr id="13" name="Group 12"/>
          <p:cNvGrpSpPr/>
          <p:nvPr/>
        </p:nvGrpSpPr>
        <p:grpSpPr>
          <a:xfrm>
            <a:off x="147299" y="811152"/>
            <a:ext cx="8784976" cy="2893100"/>
            <a:chOff x="323528" y="1236822"/>
            <a:chExt cx="7848872" cy="2799289"/>
          </a:xfrm>
        </p:grpSpPr>
        <p:sp>
          <p:nvSpPr>
            <p:cNvPr id="18" name="TextBox 17"/>
            <p:cNvSpPr txBox="1"/>
            <p:nvPr/>
          </p:nvSpPr>
          <p:spPr>
            <a:xfrm>
              <a:off x="323528" y="1236822"/>
              <a:ext cx="576064" cy="279928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p:txBody>
        </p:sp>
        <p:sp>
          <p:nvSpPr>
            <p:cNvPr id="22" name="TextBox 21"/>
            <p:cNvSpPr txBox="1"/>
            <p:nvPr/>
          </p:nvSpPr>
          <p:spPr>
            <a:xfrm>
              <a:off x="971600" y="1236822"/>
              <a:ext cx="7200800" cy="2799289"/>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err="1">
                  <a:solidFill>
                    <a:srgbClr val="0000FF"/>
                  </a:solidFill>
                </a:rPr>
                <a:t>num</a:t>
              </a:r>
              <a:r>
                <a:rPr lang="en-US" sz="1400" dirty="0">
                  <a:solidFill>
                    <a:srgbClr val="0000FF"/>
                  </a:solidFill>
                </a:rPr>
                <a:t> = -1, sum = 0; 	</a:t>
              </a:r>
              <a:r>
                <a:rPr lang="en-US" sz="1400" dirty="0">
                  <a:solidFill>
                    <a:srgbClr val="00B050"/>
                  </a:solidFill>
                </a:rPr>
                <a:t>//initialize the accumulator sum</a:t>
              </a:r>
            </a:p>
            <a:p>
              <a:r>
                <a:rPr lang="en-US" sz="1400" dirty="0">
                  <a:solidFill>
                    <a:srgbClr val="00B0F0"/>
                  </a:solidFill>
                </a:rPr>
                <a:t>while </a:t>
              </a:r>
              <a:r>
                <a:rPr lang="en-US" sz="1400" dirty="0">
                  <a:solidFill>
                    <a:srgbClr val="0000FF"/>
                  </a:solidFill>
                </a:rPr>
                <a:t>(</a:t>
              </a:r>
              <a:r>
                <a:rPr lang="en-US" sz="1400" dirty="0" err="1">
                  <a:solidFill>
                    <a:srgbClr val="0000FF"/>
                  </a:solidFill>
                </a:rPr>
                <a:t>num</a:t>
              </a:r>
              <a:r>
                <a:rPr lang="en-US" sz="1400" dirty="0">
                  <a:solidFill>
                    <a:srgbClr val="0000FF"/>
                  </a:solidFill>
                </a:rPr>
                <a:t> != 0)	</a:t>
              </a:r>
              <a:endParaRPr lang="en-US" sz="1400" dirty="0">
                <a:solidFill>
                  <a:srgbClr val="00B05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a positive integer, 0 to exit”);   </a:t>
              </a:r>
              <a:r>
                <a:rPr lang="en-US" sz="1400" dirty="0">
                  <a:solidFill>
                    <a:srgbClr val="00B050"/>
                  </a:solidFill>
                </a:rPr>
                <a:t>//prompt</a:t>
              </a:r>
            </a:p>
            <a:p>
              <a:r>
                <a:rPr lang="en-US" sz="1400" dirty="0">
                  <a:solidFill>
                    <a:srgbClr val="0000FF"/>
                  </a:solidFill>
                </a:rPr>
                <a:t>       </a:t>
              </a:r>
              <a:r>
                <a:rPr lang="en-US" sz="1400" dirty="0" err="1">
                  <a:solidFill>
                    <a:srgbClr val="0000FF"/>
                  </a:solidFill>
                </a:rPr>
                <a:t>num</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a:t>
              </a:r>
              <a:r>
                <a:rPr lang="en-US" sz="1400" dirty="0">
                  <a:solidFill>
                    <a:srgbClr val="00B0F0"/>
                  </a:solidFill>
                </a:rPr>
                <a:t>if</a:t>
              </a:r>
              <a:r>
                <a:rPr lang="en-US" sz="1400" dirty="0">
                  <a:solidFill>
                    <a:srgbClr val="0000FF"/>
                  </a:solidFill>
                </a:rPr>
                <a:t> (</a:t>
              </a:r>
              <a:r>
                <a:rPr lang="en-US" sz="1400" dirty="0" err="1">
                  <a:solidFill>
                    <a:srgbClr val="0000FF"/>
                  </a:solidFill>
                </a:rPr>
                <a:t>num</a:t>
              </a:r>
              <a:r>
                <a:rPr lang="en-US" sz="1400" dirty="0">
                  <a:solidFill>
                    <a:srgbClr val="0000FF"/>
                  </a:solidFill>
                </a:rPr>
                <a:t> &lt; 0)	</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(“Negative numbers are not allowed”);</a:t>
              </a:r>
            </a:p>
            <a:p>
              <a:r>
                <a:rPr lang="en-US" sz="1400" dirty="0">
                  <a:solidFill>
                    <a:srgbClr val="0000FF"/>
                  </a:solidFill>
                </a:rPr>
                <a:t>             </a:t>
              </a:r>
              <a:r>
                <a:rPr lang="en-US" sz="1400" dirty="0">
                  <a:solidFill>
                    <a:srgbClr val="00B0F0"/>
                  </a:solidFill>
                </a:rPr>
                <a:t>break</a:t>
              </a:r>
              <a:r>
                <a:rPr lang="en-US" sz="1400" dirty="0">
                  <a:solidFill>
                    <a:srgbClr val="0000FF"/>
                  </a:solidFill>
                </a:rPr>
                <a:t>;</a:t>
              </a:r>
            </a:p>
            <a:p>
              <a:r>
                <a:rPr lang="en-US" sz="1400" dirty="0">
                  <a:solidFill>
                    <a:srgbClr val="0000FF"/>
                  </a:solidFill>
                </a:rPr>
                <a:t>          } </a:t>
              </a:r>
              <a:r>
                <a:rPr lang="en-US" sz="1400" dirty="0">
                  <a:solidFill>
                    <a:srgbClr val="00B050"/>
                  </a:solidFill>
                </a:rPr>
                <a:t>//end if</a:t>
              </a:r>
            </a:p>
            <a:p>
              <a:r>
                <a:rPr lang="en-US" sz="1400" dirty="0">
                  <a:solidFill>
                    <a:srgbClr val="0000FF"/>
                  </a:solidFill>
                </a:rPr>
                <a:t>       sum =sum + </a:t>
              </a:r>
              <a:r>
                <a:rPr lang="en-US" sz="1400" dirty="0" err="1">
                  <a:solidFill>
                    <a:srgbClr val="0000FF"/>
                  </a:solidFill>
                </a:rPr>
                <a:t>num</a:t>
              </a:r>
              <a:r>
                <a:rPr lang="en-US" sz="1400" dirty="0">
                  <a:solidFill>
                    <a:srgbClr val="0000FF"/>
                  </a:solidFill>
                </a:rPr>
                <a:t>;</a:t>
              </a:r>
            </a:p>
            <a:p>
              <a:r>
                <a:rPr lang="en-US" sz="1400" dirty="0">
                  <a:solidFill>
                    <a:srgbClr val="0000FF"/>
                  </a:solidFill>
                </a:rPr>
                <a:t>    } </a:t>
              </a:r>
              <a:r>
                <a:rPr lang="en-US" sz="1400" dirty="0">
                  <a:solidFill>
                    <a:srgbClr val="00B050"/>
                  </a:solidFill>
                </a:rPr>
                <a:t>// end while</a:t>
              </a:r>
            </a:p>
            <a:p>
              <a:r>
                <a:rPr lang="en-US" sz="1400" dirty="0" err="1">
                  <a:solidFill>
                    <a:srgbClr val="0000FF"/>
                  </a:solidFill>
                </a:rPr>
                <a:t>System.out.println</a:t>
              </a:r>
              <a:r>
                <a:rPr lang="en-US" sz="1400" dirty="0">
                  <a:solidFill>
                    <a:srgbClr val="0000FF"/>
                  </a:solidFill>
                </a:rPr>
                <a:t> (“Sum = “ + sum);</a:t>
              </a:r>
            </a:p>
          </p:txBody>
        </p:sp>
      </p:grpSp>
      <p:cxnSp>
        <p:nvCxnSpPr>
          <p:cNvPr id="23" name="Straight Arrow Connector 22"/>
          <p:cNvCxnSpPr/>
          <p:nvPr/>
        </p:nvCxnSpPr>
        <p:spPr>
          <a:xfrm>
            <a:off x="971600" y="1412776"/>
            <a:ext cx="18002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71600" y="1412776"/>
            <a:ext cx="0" cy="18722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71600" y="3284984"/>
            <a:ext cx="18002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71600" y="4437112"/>
            <a:ext cx="18002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71600" y="4437112"/>
            <a:ext cx="0" cy="18722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71600" y="6309320"/>
            <a:ext cx="18002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51520" y="2708920"/>
            <a:ext cx="13681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1520" y="2708920"/>
            <a:ext cx="0" cy="792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51520" y="3501008"/>
            <a:ext cx="68407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87524" y="5661248"/>
            <a:ext cx="13681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87524" y="4149080"/>
            <a:ext cx="0" cy="15121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98852" y="4153941"/>
            <a:ext cx="68407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1976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outHorizontal)">
                                      <p:cBhvr>
                                        <p:cTn id="14" dur="500"/>
                                        <p:tgtEl>
                                          <p:spTgt spid="2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1500"/>
                            </p:stCondLst>
                            <p:childTnLst>
                              <p:par>
                                <p:cTn id="23" presetID="16" presetClass="entr" presetSubtype="42"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outHorizontal)">
                                      <p:cBhvr>
                                        <p:cTn id="25" dur="500"/>
                                        <p:tgtEl>
                                          <p:spTgt spid="27"/>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par>
                                <p:cTn id="30" presetID="22" presetClass="entr" presetSubtype="8"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 CODE</a:t>
            </a:r>
          </a:p>
        </p:txBody>
      </p:sp>
      <p:sp>
        <p:nvSpPr>
          <p:cNvPr id="2" name="Title 1"/>
          <p:cNvSpPr>
            <a:spLocks noGrp="1"/>
          </p:cNvSpPr>
          <p:nvPr>
            <p:ph type="title"/>
          </p:nvPr>
        </p:nvSpPr>
        <p:spPr>
          <a:xfrm>
            <a:off x="251520" y="116632"/>
            <a:ext cx="8784976"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 The calculator program </a:t>
            </a:r>
            <a:r>
              <a:rPr lang="en-US" sz="2400" dirty="0">
                <a:solidFill>
                  <a:schemeClr val="accent2"/>
                </a:solidFill>
                <a:latin typeface="Tahoma" charset="0"/>
                <a:cs typeface="Arial" charset="0"/>
              </a:rPr>
              <a:t>(revisited)</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377</a:t>
            </a:fld>
            <a:endParaRPr lang="en-US" dirty="0"/>
          </a:p>
        </p:txBody>
      </p:sp>
      <p:grpSp>
        <p:nvGrpSpPr>
          <p:cNvPr id="14" name="Group 13"/>
          <p:cNvGrpSpPr/>
          <p:nvPr/>
        </p:nvGrpSpPr>
        <p:grpSpPr>
          <a:xfrm>
            <a:off x="179512" y="908720"/>
            <a:ext cx="8784976" cy="5816977"/>
            <a:chOff x="323528" y="1236822"/>
            <a:chExt cx="7848872" cy="5845438"/>
          </a:xfrm>
        </p:grpSpPr>
        <p:sp>
          <p:nvSpPr>
            <p:cNvPr id="15" name="TextBox 14"/>
            <p:cNvSpPr txBox="1"/>
            <p:nvPr/>
          </p:nvSpPr>
          <p:spPr>
            <a:xfrm>
              <a:off x="323528" y="1236822"/>
              <a:ext cx="576064" cy="5845438"/>
            </a:xfrm>
            <a:prstGeom prst="rect">
              <a:avLst/>
            </a:prstGeom>
            <a:noFill/>
          </p:spPr>
          <p:txBody>
            <a:bodyPr wrap="square" rtlCol="0">
              <a:spAutoFit/>
            </a:bodyPr>
            <a:lstStyle/>
            <a:p>
              <a:pPr algn="r"/>
              <a:r>
                <a:rPr lang="en-US" sz="1200" dirty="0">
                  <a:solidFill>
                    <a:srgbClr val="FF0000"/>
                  </a:solidFill>
                </a:rPr>
                <a:t>22</a:t>
              </a:r>
            </a:p>
            <a:p>
              <a:pPr algn="r"/>
              <a:r>
                <a:rPr lang="en-US" sz="1200" dirty="0">
                  <a:solidFill>
                    <a:srgbClr val="FF0000"/>
                  </a:solidFill>
                </a:rPr>
                <a:t>23</a:t>
              </a:r>
            </a:p>
            <a:p>
              <a:pPr algn="r"/>
              <a:r>
                <a:rPr lang="en-US" sz="1200" dirty="0">
                  <a:solidFill>
                    <a:srgbClr val="FF0000"/>
                  </a:solidFill>
                </a:rPr>
                <a:t>24</a:t>
              </a:r>
            </a:p>
            <a:p>
              <a:pPr algn="r"/>
              <a:r>
                <a:rPr lang="en-US" sz="1200" dirty="0">
                  <a:solidFill>
                    <a:srgbClr val="FF0000"/>
                  </a:solidFill>
                </a:rPr>
                <a:t>25</a:t>
              </a:r>
            </a:p>
            <a:p>
              <a:pPr algn="r"/>
              <a:r>
                <a:rPr lang="en-US" sz="1200" dirty="0">
                  <a:solidFill>
                    <a:srgbClr val="FF0000"/>
                  </a:solidFill>
                </a:rPr>
                <a:t>26</a:t>
              </a:r>
            </a:p>
            <a:p>
              <a:pPr algn="r"/>
              <a:r>
                <a:rPr lang="en-US" sz="1200" dirty="0">
                  <a:solidFill>
                    <a:srgbClr val="FF0000"/>
                  </a:solidFill>
                </a:rPr>
                <a:t>27</a:t>
              </a:r>
            </a:p>
            <a:p>
              <a:pPr algn="r"/>
              <a:r>
                <a:rPr lang="en-US" sz="1200" dirty="0">
                  <a:solidFill>
                    <a:srgbClr val="FF0000"/>
                  </a:solidFill>
                </a:rPr>
                <a:t>28</a:t>
              </a:r>
            </a:p>
            <a:p>
              <a:pPr algn="r"/>
              <a:r>
                <a:rPr lang="en-US" sz="1200" dirty="0">
                  <a:solidFill>
                    <a:srgbClr val="FF0000"/>
                  </a:solidFill>
                </a:rPr>
                <a:t>29</a:t>
              </a:r>
            </a:p>
            <a:p>
              <a:pPr algn="r"/>
              <a:r>
                <a:rPr lang="en-US" sz="1200" dirty="0">
                  <a:solidFill>
                    <a:srgbClr val="FF0000"/>
                  </a:solidFill>
                </a:rPr>
                <a:t>30</a:t>
              </a:r>
            </a:p>
            <a:p>
              <a:pPr algn="r"/>
              <a:r>
                <a:rPr lang="en-US" sz="1200" dirty="0">
                  <a:solidFill>
                    <a:srgbClr val="FF0000"/>
                  </a:solidFill>
                </a:rPr>
                <a:t>31</a:t>
              </a:r>
            </a:p>
            <a:p>
              <a:pPr algn="r"/>
              <a:r>
                <a:rPr lang="en-US" sz="1200" dirty="0">
                  <a:solidFill>
                    <a:srgbClr val="FF0000"/>
                  </a:solidFill>
                </a:rPr>
                <a:t>32</a:t>
              </a:r>
            </a:p>
            <a:p>
              <a:pPr algn="r"/>
              <a:r>
                <a:rPr lang="en-US" sz="1200" dirty="0">
                  <a:solidFill>
                    <a:srgbClr val="FF0000"/>
                  </a:solidFill>
                </a:rPr>
                <a:t>33</a:t>
              </a:r>
            </a:p>
            <a:p>
              <a:pPr algn="r"/>
              <a:r>
                <a:rPr lang="en-US" sz="1200" dirty="0">
                  <a:solidFill>
                    <a:srgbClr val="FF0000"/>
                  </a:solidFill>
                </a:rPr>
                <a:t>34</a:t>
              </a:r>
            </a:p>
            <a:p>
              <a:pPr algn="r"/>
              <a:r>
                <a:rPr lang="en-US" sz="1200" dirty="0">
                  <a:solidFill>
                    <a:srgbClr val="FF0000"/>
                  </a:solidFill>
                </a:rPr>
                <a:t>35</a:t>
              </a:r>
            </a:p>
            <a:p>
              <a:pPr algn="r"/>
              <a:r>
                <a:rPr lang="en-US" sz="1200" dirty="0">
                  <a:solidFill>
                    <a:srgbClr val="FF0000"/>
                  </a:solidFill>
                </a:rPr>
                <a:t>36</a:t>
              </a:r>
            </a:p>
            <a:p>
              <a:pPr algn="r"/>
              <a:r>
                <a:rPr lang="en-US" sz="1200" dirty="0">
                  <a:solidFill>
                    <a:srgbClr val="FF0000"/>
                  </a:solidFill>
                </a:rPr>
                <a:t>37</a:t>
              </a:r>
            </a:p>
            <a:p>
              <a:pPr algn="r"/>
              <a:r>
                <a:rPr lang="en-US" sz="1200" dirty="0">
                  <a:solidFill>
                    <a:srgbClr val="FF0000"/>
                  </a:solidFill>
                </a:rPr>
                <a:t>38</a:t>
              </a:r>
            </a:p>
            <a:p>
              <a:pPr algn="r"/>
              <a:r>
                <a:rPr lang="en-US" sz="1200" dirty="0">
                  <a:solidFill>
                    <a:srgbClr val="FF0000"/>
                  </a:solidFill>
                </a:rPr>
                <a:t>39</a:t>
              </a:r>
            </a:p>
            <a:p>
              <a:pPr algn="r"/>
              <a:r>
                <a:rPr lang="en-US" sz="1200" dirty="0">
                  <a:solidFill>
                    <a:srgbClr val="FF0000"/>
                  </a:solidFill>
                </a:rPr>
                <a:t>40</a:t>
              </a:r>
            </a:p>
            <a:p>
              <a:pPr algn="r"/>
              <a:r>
                <a:rPr lang="en-US" sz="1200" dirty="0">
                  <a:solidFill>
                    <a:srgbClr val="FF0000"/>
                  </a:solidFill>
                </a:rPr>
                <a:t>41</a:t>
              </a:r>
            </a:p>
            <a:p>
              <a:pPr algn="r"/>
              <a:r>
                <a:rPr lang="en-US" sz="1200" dirty="0">
                  <a:solidFill>
                    <a:srgbClr val="FF0000"/>
                  </a:solidFill>
                </a:rPr>
                <a:t>42</a:t>
              </a:r>
            </a:p>
            <a:p>
              <a:pPr algn="r"/>
              <a:r>
                <a:rPr lang="en-US" sz="1200" dirty="0">
                  <a:solidFill>
                    <a:srgbClr val="FF0000"/>
                  </a:solidFill>
                </a:rPr>
                <a:t>43</a:t>
              </a:r>
            </a:p>
            <a:p>
              <a:pPr algn="r"/>
              <a:r>
                <a:rPr lang="en-US" sz="1200" dirty="0">
                  <a:solidFill>
                    <a:srgbClr val="FF0000"/>
                  </a:solidFill>
                </a:rPr>
                <a:t>44</a:t>
              </a:r>
            </a:p>
            <a:p>
              <a:pPr algn="r"/>
              <a:r>
                <a:rPr lang="en-US" sz="1200" dirty="0">
                  <a:solidFill>
                    <a:srgbClr val="FF0000"/>
                  </a:solidFill>
                </a:rPr>
                <a:t>45</a:t>
              </a:r>
            </a:p>
            <a:p>
              <a:pPr algn="r"/>
              <a:r>
                <a:rPr lang="en-US" sz="1200" dirty="0">
                  <a:solidFill>
                    <a:srgbClr val="FF0000"/>
                  </a:solidFill>
                </a:rPr>
                <a:t>46</a:t>
              </a:r>
            </a:p>
            <a:p>
              <a:pPr algn="r"/>
              <a:r>
                <a:rPr lang="en-US" sz="1200" dirty="0">
                  <a:solidFill>
                    <a:srgbClr val="FF0000"/>
                  </a:solidFill>
                </a:rPr>
                <a:t>47</a:t>
              </a:r>
            </a:p>
            <a:p>
              <a:pPr algn="r"/>
              <a:r>
                <a:rPr lang="en-US" sz="1200" dirty="0">
                  <a:solidFill>
                    <a:srgbClr val="FF0000"/>
                  </a:solidFill>
                </a:rPr>
                <a:t>48</a:t>
              </a:r>
            </a:p>
            <a:p>
              <a:pPr algn="r"/>
              <a:r>
                <a:rPr lang="en-US" sz="1200" dirty="0">
                  <a:solidFill>
                    <a:srgbClr val="FF0000"/>
                  </a:solidFill>
                </a:rPr>
                <a:t>49</a:t>
              </a:r>
            </a:p>
            <a:p>
              <a:pPr algn="r"/>
              <a:r>
                <a:rPr lang="en-US" sz="1200" dirty="0">
                  <a:solidFill>
                    <a:srgbClr val="FF0000"/>
                  </a:solidFill>
                </a:rPr>
                <a:t>50</a:t>
              </a:r>
            </a:p>
            <a:p>
              <a:pPr algn="r"/>
              <a:r>
                <a:rPr lang="en-US" sz="1200" dirty="0">
                  <a:solidFill>
                    <a:srgbClr val="FF0000"/>
                  </a:solidFill>
                </a:rPr>
                <a:t>51</a:t>
              </a:r>
            </a:p>
          </p:txBody>
        </p:sp>
        <p:sp>
          <p:nvSpPr>
            <p:cNvPr id="16" name="TextBox 15"/>
            <p:cNvSpPr txBox="1"/>
            <p:nvPr/>
          </p:nvSpPr>
          <p:spPr>
            <a:xfrm>
              <a:off x="971600" y="1236822"/>
              <a:ext cx="7200800" cy="5659869"/>
            </a:xfrm>
            <a:prstGeom prst="rect">
              <a:avLst/>
            </a:prstGeom>
            <a:solidFill>
              <a:schemeClr val="bg2"/>
            </a:solidFill>
            <a:ln w="28575" cap="rnd" cmpd="thickThin">
              <a:solidFill>
                <a:srgbClr val="0000FF"/>
              </a:solidFill>
            </a:ln>
          </p:spPr>
          <p:txBody>
            <a:bodyPr wrap="square" rtlCol="0">
              <a:spAutoFit/>
            </a:bodyPr>
            <a:lstStyle/>
            <a:p>
              <a:r>
                <a:rPr lang="en-US" sz="1200" dirty="0">
                  <a:solidFill>
                    <a:srgbClr val="0000FF"/>
                  </a:solidFill>
                </a:rPr>
                <a:t>                 </a:t>
              </a:r>
              <a:r>
                <a:rPr lang="en-US" sz="1200" dirty="0">
                  <a:solidFill>
                    <a:srgbClr val="00B0F0"/>
                  </a:solidFill>
                </a:rPr>
                <a:t>if</a:t>
              </a:r>
              <a:r>
                <a:rPr lang="en-US" sz="1200" dirty="0">
                  <a:solidFill>
                    <a:srgbClr val="0000FF"/>
                  </a:solidFill>
                </a:rPr>
                <a:t> ((selection == ‘x’) || (selection ==‘X’))</a:t>
              </a:r>
            </a:p>
            <a:p>
              <a:r>
                <a:rPr lang="en-US" sz="1200" dirty="0">
                  <a:solidFill>
                    <a:srgbClr val="0000FF"/>
                  </a:solidFill>
                </a:rPr>
                <a:t>	 </a:t>
              </a:r>
              <a:r>
                <a:rPr lang="en-US" sz="1200" dirty="0">
                  <a:solidFill>
                    <a:srgbClr val="00B0F0"/>
                  </a:solidFill>
                </a:rPr>
                <a:t>break</a:t>
              </a:r>
              <a:r>
                <a:rPr lang="en-US" sz="1200" dirty="0">
                  <a:solidFill>
                    <a:srgbClr val="0000FF"/>
                  </a:solidFill>
                </a:rPr>
                <a:t>;</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(“Enter two double numbers”);</a:t>
              </a:r>
            </a:p>
            <a:p>
              <a:r>
                <a:rPr lang="en-US" sz="1200" dirty="0">
                  <a:solidFill>
                    <a:srgbClr val="0000FF"/>
                  </a:solidFill>
                </a:rPr>
                <a:t>                num1 = </a:t>
              </a:r>
              <a:r>
                <a:rPr lang="en-US" sz="1200" dirty="0" err="1">
                  <a:solidFill>
                    <a:srgbClr val="0000FF"/>
                  </a:solidFill>
                </a:rPr>
                <a:t>read.</a:t>
              </a:r>
              <a:r>
                <a:rPr lang="en-US" sz="1200" dirty="0" err="1">
                  <a:solidFill>
                    <a:srgbClr val="00B050"/>
                  </a:solidFill>
                </a:rPr>
                <a:t>nextDouble</a:t>
              </a:r>
              <a:r>
                <a:rPr lang="en-US" sz="1200" dirty="0">
                  <a:solidFill>
                    <a:srgbClr val="00B050"/>
                  </a:solidFill>
                </a:rPr>
                <a:t>()</a:t>
              </a:r>
              <a:r>
                <a:rPr lang="en-US" sz="1200" dirty="0">
                  <a:solidFill>
                    <a:srgbClr val="0000FF"/>
                  </a:solidFill>
                </a:rPr>
                <a:t>;</a:t>
              </a:r>
            </a:p>
            <a:p>
              <a:r>
                <a:rPr lang="en-US" sz="1200" dirty="0">
                  <a:solidFill>
                    <a:srgbClr val="0000FF"/>
                  </a:solidFill>
                </a:rPr>
                <a:t>                num2 = </a:t>
              </a:r>
              <a:r>
                <a:rPr lang="en-US" sz="1200" dirty="0" err="1">
                  <a:solidFill>
                    <a:srgbClr val="0000FF"/>
                  </a:solidFill>
                </a:rPr>
                <a:t>read.</a:t>
              </a:r>
              <a:r>
                <a:rPr lang="en-US" sz="1200" dirty="0" err="1">
                  <a:solidFill>
                    <a:srgbClr val="00B050"/>
                  </a:solidFill>
                </a:rPr>
                <a:t>nextDouble</a:t>
              </a:r>
              <a:r>
                <a:rPr lang="en-US" sz="1200" dirty="0">
                  <a:solidFill>
                    <a:srgbClr val="00B050"/>
                  </a:solidFill>
                </a:rPr>
                <a:t>()</a:t>
              </a:r>
              <a:r>
                <a:rPr lang="en-US" sz="1200" dirty="0">
                  <a:solidFill>
                    <a:srgbClr val="0000FF"/>
                  </a:solidFill>
                </a:rPr>
                <a:t>;</a:t>
              </a:r>
            </a:p>
            <a:p>
              <a:r>
                <a:rPr lang="en-US" sz="1200" dirty="0">
                  <a:solidFill>
                    <a:srgbClr val="0000FF"/>
                  </a:solidFill>
                </a:rPr>
                <a:t>                </a:t>
              </a:r>
              <a:r>
                <a:rPr lang="en-US" sz="1200" dirty="0">
                  <a:solidFill>
                    <a:srgbClr val="00B0F0"/>
                  </a:solidFill>
                </a:rPr>
                <a:t>switch</a:t>
              </a:r>
              <a:r>
                <a:rPr lang="en-US" sz="1200" dirty="0">
                  <a:solidFill>
                    <a:srgbClr val="0000FF"/>
                  </a:solidFill>
                </a:rPr>
                <a:t> (selection)</a:t>
              </a:r>
            </a:p>
            <a:p>
              <a:r>
                <a:rPr lang="en-US" sz="1200" dirty="0">
                  <a:solidFill>
                    <a:srgbClr val="0000FF"/>
                  </a:solidFill>
                </a:rPr>
                <a:t>	 {</a:t>
              </a:r>
            </a:p>
            <a:p>
              <a:r>
                <a:rPr lang="en-US" sz="1200" dirty="0">
                  <a:solidFill>
                    <a:srgbClr val="0000FF"/>
                  </a:solidFill>
                </a:rPr>
                <a:t>	   </a:t>
              </a:r>
              <a:r>
                <a:rPr lang="en-US" sz="1200" dirty="0">
                  <a:solidFill>
                    <a:srgbClr val="00B0F0"/>
                  </a:solidFill>
                </a:rPr>
                <a:t>case</a:t>
              </a:r>
              <a:r>
                <a:rPr lang="en-US" sz="1200" dirty="0">
                  <a:solidFill>
                    <a:srgbClr val="0000FF"/>
                  </a:solidFill>
                </a:rPr>
                <a:t> ‘+’: 	result = num1 + num2;</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result = num1 – num2;</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result = num1 * num2;</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a:t>
              </a:r>
              <a:r>
                <a:rPr lang="en-US" sz="1200" dirty="0">
                  <a:solidFill>
                    <a:srgbClr val="00B0F0"/>
                  </a:solidFill>
                </a:rPr>
                <a:t>if </a:t>
              </a:r>
              <a:r>
                <a:rPr lang="en-US" sz="1200" dirty="0">
                  <a:solidFill>
                    <a:srgbClr val="0000FF"/>
                  </a:solidFill>
                </a:rPr>
                <a:t>(num2 != 0)</a:t>
              </a:r>
            </a:p>
            <a:p>
              <a:r>
                <a:rPr lang="en-US" sz="1200" dirty="0">
                  <a:solidFill>
                    <a:srgbClr val="0000FF"/>
                  </a:solidFill>
                </a:rPr>
                <a:t>		    result = num1 / num2;</a:t>
              </a:r>
            </a:p>
            <a:p>
              <a:r>
                <a:rPr lang="en-US" sz="1200" dirty="0">
                  <a:solidFill>
                    <a:srgbClr val="0000FF"/>
                  </a:solidFill>
                </a:rPr>
                <a:t>		</a:t>
              </a:r>
              <a:r>
                <a:rPr lang="en-US" sz="1200" dirty="0">
                  <a:solidFill>
                    <a:srgbClr val="00B0F0"/>
                  </a:solidFill>
                </a:rPr>
                <a:t>else</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(“Invalid divisor”);</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case</a:t>
              </a:r>
              <a:r>
                <a:rPr lang="en-US" sz="1200" dirty="0">
                  <a:solidFill>
                    <a:srgbClr val="0000FF"/>
                  </a:solidFill>
                </a:rPr>
                <a:t> ‘%’: 	</a:t>
              </a:r>
              <a:r>
                <a:rPr lang="en-US" sz="1200" dirty="0">
                  <a:solidFill>
                    <a:srgbClr val="00B0F0"/>
                  </a:solidFill>
                </a:rPr>
                <a:t>if </a:t>
              </a:r>
              <a:r>
                <a:rPr lang="en-US" sz="1200" dirty="0">
                  <a:solidFill>
                    <a:srgbClr val="0000FF"/>
                  </a:solidFill>
                </a:rPr>
                <a:t>(num2 !=0)</a:t>
              </a:r>
            </a:p>
            <a:p>
              <a:r>
                <a:rPr lang="en-US" sz="1200" dirty="0">
                  <a:solidFill>
                    <a:srgbClr val="0000FF"/>
                  </a:solidFill>
                </a:rPr>
                <a:t>		    result = (</a:t>
              </a:r>
              <a:r>
                <a:rPr lang="en-US" sz="1200" dirty="0" err="1">
                  <a:solidFill>
                    <a:srgbClr val="00B0F0"/>
                  </a:solidFill>
                </a:rPr>
                <a:t>int</a:t>
              </a:r>
              <a:r>
                <a:rPr lang="en-US" sz="1200" dirty="0">
                  <a:solidFill>
                    <a:srgbClr val="0000FF"/>
                  </a:solidFill>
                </a:rPr>
                <a:t>)(num1) % (</a:t>
              </a:r>
              <a:r>
                <a:rPr lang="en-US" sz="1200" dirty="0" err="1">
                  <a:solidFill>
                    <a:srgbClr val="00B0F0"/>
                  </a:solidFill>
                </a:rPr>
                <a:t>int</a:t>
              </a:r>
              <a:r>
                <a:rPr lang="en-US" sz="1200" dirty="0">
                  <a:solidFill>
                    <a:srgbClr val="0000FF"/>
                  </a:solidFill>
                </a:rPr>
                <a:t>)(num2);</a:t>
              </a:r>
            </a:p>
            <a:p>
              <a:r>
                <a:rPr lang="en-US" sz="1200" dirty="0">
                  <a:solidFill>
                    <a:srgbClr val="0000FF"/>
                  </a:solidFill>
                </a:rPr>
                <a:t>		</a:t>
              </a:r>
              <a:r>
                <a:rPr lang="en-US" sz="1200" dirty="0">
                  <a:solidFill>
                    <a:srgbClr val="00B0F0"/>
                  </a:solidFill>
                </a:rPr>
                <a:t>else</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(“Invalid divisor”);</a:t>
              </a:r>
            </a:p>
            <a:p>
              <a:r>
                <a:rPr lang="en-US" sz="1200" dirty="0">
                  <a:solidFill>
                    <a:srgbClr val="0000FF"/>
                  </a:solidFill>
                </a:rPr>
                <a:t>		</a:t>
              </a:r>
              <a:r>
                <a:rPr lang="en-US" sz="1200" dirty="0">
                  <a:solidFill>
                    <a:srgbClr val="00B0F0"/>
                  </a:solidFill>
                </a:rPr>
                <a:t>break;</a:t>
              </a:r>
            </a:p>
            <a:p>
              <a:r>
                <a:rPr lang="en-US" sz="1200" dirty="0">
                  <a:solidFill>
                    <a:srgbClr val="0000FF"/>
                  </a:solidFill>
                </a:rPr>
                <a:t>	   </a:t>
              </a:r>
              <a:r>
                <a:rPr lang="en-US" sz="1200" dirty="0">
                  <a:solidFill>
                    <a:srgbClr val="00B0F0"/>
                  </a:solidFill>
                </a:rPr>
                <a:t>default</a:t>
              </a:r>
              <a:r>
                <a:rPr lang="en-US" sz="1200" dirty="0">
                  <a:solidFill>
                    <a:srgbClr val="0000FF"/>
                  </a:solidFill>
                </a:rPr>
                <a:t>: </a:t>
              </a:r>
              <a:r>
                <a:rPr lang="en-US" sz="1200" dirty="0" err="1">
                  <a:solidFill>
                    <a:srgbClr val="0000FF"/>
                  </a:solidFill>
                </a:rPr>
                <a:t>System.out.println</a:t>
              </a:r>
              <a:r>
                <a:rPr lang="en-US" sz="1200" dirty="0">
                  <a:solidFill>
                    <a:srgbClr val="0000FF"/>
                  </a:solidFill>
                </a:rPr>
                <a:t> (“Invalid Input”);</a:t>
              </a:r>
            </a:p>
            <a:p>
              <a:r>
                <a:rPr lang="en-US" sz="1200" dirty="0">
                  <a:solidFill>
                    <a:srgbClr val="0000FF"/>
                  </a:solidFill>
                </a:rPr>
                <a:t>	 } </a:t>
              </a:r>
              <a:r>
                <a:rPr lang="en-US" sz="1200" dirty="0">
                  <a:solidFill>
                    <a:srgbClr val="00B050"/>
                  </a:solidFill>
                </a:rPr>
                <a:t>//end switch</a:t>
              </a:r>
            </a:p>
            <a:p>
              <a:r>
                <a:rPr lang="en-US" sz="1200" dirty="0">
                  <a:solidFill>
                    <a:srgbClr val="0000FF"/>
                  </a:solidFill>
                </a:rPr>
                <a:t>                 </a:t>
              </a:r>
              <a:r>
                <a:rPr lang="en-US" sz="1200" dirty="0" err="1">
                  <a:solidFill>
                    <a:srgbClr val="0000FF"/>
                  </a:solidFill>
                </a:rPr>
                <a:t>System.out.printf</a:t>
              </a:r>
              <a:r>
                <a:rPr lang="en-US" sz="1200" dirty="0">
                  <a:solidFill>
                    <a:srgbClr val="0000FF"/>
                  </a:solidFill>
                </a:rPr>
                <a:t> (“Result = %.2f”, result);</a:t>
              </a:r>
            </a:p>
            <a:p>
              <a:r>
                <a:rPr lang="en-US" sz="1200" dirty="0">
                  <a:solidFill>
                    <a:srgbClr val="0000FF"/>
                  </a:solidFill>
                </a:rPr>
                <a:t>               } </a:t>
              </a:r>
              <a:r>
                <a:rPr lang="en-US" sz="1200" dirty="0">
                  <a:solidFill>
                    <a:srgbClr val="00B0F0"/>
                  </a:solidFill>
                </a:rPr>
                <a:t>while </a:t>
              </a:r>
              <a:r>
                <a:rPr lang="en-US" sz="1200" dirty="0">
                  <a:solidFill>
                    <a:srgbClr val="0000FF"/>
                  </a:solidFill>
                </a:rPr>
                <a:t>((selection != ‘x’) &amp;&amp; (selection != ‘X’));</a:t>
              </a:r>
            </a:p>
            <a:p>
              <a:r>
                <a:rPr lang="en-US" sz="1200" dirty="0">
                  <a:solidFill>
                    <a:srgbClr val="0000FF"/>
                  </a:solidFill>
                </a:rPr>
                <a:t>              </a:t>
              </a:r>
              <a:r>
                <a:rPr lang="en-US" sz="1200" dirty="0" err="1">
                  <a:solidFill>
                    <a:srgbClr val="0000FF"/>
                  </a:solidFill>
                </a:rPr>
                <a:t>System.out.println</a:t>
              </a:r>
              <a:r>
                <a:rPr lang="en-US" sz="1200" dirty="0">
                  <a:solidFill>
                    <a:srgbClr val="0000FF"/>
                  </a:solidFill>
                </a:rPr>
                <a:t> (“End of program”);</a:t>
              </a:r>
            </a:p>
            <a:p>
              <a:r>
                <a:rPr lang="en-US" sz="1200" dirty="0">
                  <a:solidFill>
                    <a:srgbClr val="0000FF"/>
                  </a:solidFill>
                </a:rPr>
                <a:t>      } </a:t>
              </a:r>
              <a:r>
                <a:rPr lang="en-US" sz="1200" dirty="0">
                  <a:solidFill>
                    <a:srgbClr val="00B050"/>
                  </a:solidFill>
                </a:rPr>
                <a:t>// end main</a:t>
              </a:r>
            </a:p>
            <a:p>
              <a:r>
                <a:rPr lang="en-US" sz="1200" dirty="0">
                  <a:solidFill>
                    <a:srgbClr val="0000FF"/>
                  </a:solidFill>
                </a:rPr>
                <a:t>} </a:t>
              </a:r>
              <a:r>
                <a:rPr lang="en-US" sz="1200" dirty="0">
                  <a:solidFill>
                    <a:srgbClr val="00B050"/>
                  </a:solidFill>
                </a:rPr>
                <a:t>// end class</a:t>
              </a:r>
            </a:p>
          </p:txBody>
        </p:sp>
      </p:grpSp>
      <p:cxnSp>
        <p:nvCxnSpPr>
          <p:cNvPr id="11" name="Straight Arrow Connector 10"/>
          <p:cNvCxnSpPr/>
          <p:nvPr/>
        </p:nvCxnSpPr>
        <p:spPr>
          <a:xfrm>
            <a:off x="1331640" y="2132856"/>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31640" y="2132856"/>
            <a:ext cx="0" cy="3275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331640" y="5408835"/>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15616" y="908720"/>
            <a:ext cx="0" cy="4896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15616" y="5805264"/>
            <a:ext cx="3600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27784" y="3861048"/>
            <a:ext cx="504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627784" y="3429000"/>
            <a:ext cx="0"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627784" y="3429000"/>
            <a:ext cx="18002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627784" y="4797152"/>
            <a:ext cx="504056" cy="0"/>
          </a:xfrm>
          <a:prstGeom prst="line">
            <a:avLst/>
          </a:prstGeom>
          <a:ln w="127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627784" y="4365104"/>
            <a:ext cx="0" cy="432048"/>
          </a:xfrm>
          <a:prstGeom prst="line">
            <a:avLst/>
          </a:prstGeom>
          <a:ln w="127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27784" y="4365104"/>
            <a:ext cx="180020" cy="0"/>
          </a:xfrm>
          <a:prstGeom prst="straightConnector1">
            <a:avLst/>
          </a:prstGeom>
          <a:ln w="12700">
            <a:solidFill>
              <a:srgbClr val="CC0099"/>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904877" y="1124744"/>
            <a:ext cx="8059611"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2483768" y="1232756"/>
            <a:ext cx="3528392" cy="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6012160" y="1232756"/>
            <a:ext cx="8325" cy="471652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572000" y="5951687"/>
            <a:ext cx="1440160" cy="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33872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1500"/>
                            </p:stCondLst>
                            <p:childTnLst>
                              <p:par>
                                <p:cTn id="23" presetID="16" presetClass="entr" presetSubtype="42"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outHorizontal)">
                                      <p:cBhvr>
                                        <p:cTn id="25" dur="500"/>
                                        <p:tgtEl>
                                          <p:spTgt spid="23"/>
                                        </p:tgtEl>
                                      </p:cBhvr>
                                    </p:animEffect>
                                  </p:childTnLst>
                                </p:cTn>
                              </p:par>
                              <p:par>
                                <p:cTn id="26" presetID="22" presetClass="entr" presetSubtype="8"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2000"/>
                            </p:stCondLst>
                            <p:childTnLst>
                              <p:par>
                                <p:cTn id="30" presetID="22" presetClass="entr" presetSubtype="2"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right)">
                                      <p:cBhvr>
                                        <p:cTn id="32" dur="500"/>
                                        <p:tgtEl>
                                          <p:spTgt spid="25"/>
                                        </p:tgtEl>
                                      </p:cBhvr>
                                    </p:animEffec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3500"/>
                            </p:stCondLst>
                            <p:childTnLst>
                              <p:par>
                                <p:cTn id="42" presetID="22" presetClass="entr" presetSubtype="2"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right)">
                                      <p:cBhvr>
                                        <p:cTn id="44" dur="500"/>
                                        <p:tgtEl>
                                          <p:spTgt spid="31"/>
                                        </p:tgtEl>
                                      </p:cBhvr>
                                    </p:animEffect>
                                  </p:childTnLst>
                                </p:cTn>
                              </p:par>
                            </p:childTnLst>
                          </p:cTn>
                        </p:par>
                        <p:par>
                          <p:cTn id="45" fill="hold">
                            <p:stCondLst>
                              <p:cond delay="4000"/>
                            </p:stCondLst>
                            <p:childTnLst>
                              <p:par>
                                <p:cTn id="46" presetID="22" presetClass="entr" presetSubtype="4"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down)">
                                      <p:cBhvr>
                                        <p:cTn id="48" dur="500"/>
                                        <p:tgtEl>
                                          <p:spTgt spid="32"/>
                                        </p:tgtEl>
                                      </p:cBhvr>
                                    </p:animEffect>
                                  </p:childTnLst>
                                </p:cTn>
                              </p:par>
                            </p:childTnLst>
                          </p:cTn>
                        </p:par>
                        <p:par>
                          <p:cTn id="49" fill="hold">
                            <p:stCondLst>
                              <p:cond delay="4500"/>
                            </p:stCondLst>
                            <p:childTnLst>
                              <p:par>
                                <p:cTn id="50" presetID="22" presetClass="entr" presetSubtype="8"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up)">
                                      <p:cBhvr>
                                        <p:cTn id="65" dur="500"/>
                                        <p:tgtEl>
                                          <p:spTgt spid="29"/>
                                        </p:tgtEl>
                                      </p:cBhvr>
                                    </p:animEffect>
                                  </p:childTnLst>
                                </p:cTn>
                              </p:par>
                            </p:childTnLst>
                          </p:cTn>
                        </p:par>
                        <p:par>
                          <p:cTn id="66" fill="hold">
                            <p:stCondLst>
                              <p:cond delay="1500"/>
                            </p:stCondLst>
                            <p:childTnLst>
                              <p:par>
                                <p:cTn id="67" presetID="22" presetClass="entr" presetSubtype="2"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right)">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WHICH LOOP STATEMENT TO USE?</a:t>
            </a:r>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5. PROGRAMMING HINT</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378</a:t>
            </a:fld>
            <a:endParaRPr lang="en-US" dirty="0"/>
          </a:p>
        </p:txBody>
      </p:sp>
      <p:sp>
        <p:nvSpPr>
          <p:cNvPr id="19" name="Rectangle 18"/>
          <p:cNvSpPr/>
          <p:nvPr/>
        </p:nvSpPr>
        <p:spPr>
          <a:xfrm>
            <a:off x="151693" y="1205222"/>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If you know the number of required iterations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use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for</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statement:</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p:cNvGrpSpPr/>
          <p:nvPr/>
        </p:nvGrpSpPr>
        <p:grpSpPr>
          <a:xfrm>
            <a:off x="142400" y="1971997"/>
            <a:ext cx="8784976" cy="1384995"/>
            <a:chOff x="323528" y="1236822"/>
            <a:chExt cx="7848872" cy="1340086"/>
          </a:xfrm>
        </p:grpSpPr>
        <p:sp>
          <p:nvSpPr>
            <p:cNvPr id="14" name="TextBox 13"/>
            <p:cNvSpPr txBox="1"/>
            <p:nvPr/>
          </p:nvSpPr>
          <p:spPr>
            <a:xfrm>
              <a:off x="323528" y="1236822"/>
              <a:ext cx="576064" cy="1340086"/>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p:txBody>
        </p:sp>
        <p:sp>
          <p:nvSpPr>
            <p:cNvPr id="15" name="TextBox 14"/>
            <p:cNvSpPr txBox="1"/>
            <p:nvPr/>
          </p:nvSpPr>
          <p:spPr>
            <a:xfrm>
              <a:off x="971600" y="1236822"/>
              <a:ext cx="7200800" cy="1340086"/>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a:solidFill>
                    <a:srgbClr val="0000FF"/>
                  </a:solidFill>
                </a:rPr>
                <a:t>counter, score;</a:t>
              </a:r>
            </a:p>
            <a:p>
              <a:r>
                <a:rPr lang="en-US" sz="1400" dirty="0">
                  <a:solidFill>
                    <a:srgbClr val="00B0F0"/>
                  </a:solidFill>
                </a:rPr>
                <a:t>for </a:t>
              </a:r>
              <a:r>
                <a:rPr lang="en-US" sz="1400" dirty="0">
                  <a:solidFill>
                    <a:srgbClr val="0000FF"/>
                  </a:solidFill>
                </a:rPr>
                <a:t>(counter = 0; counter &lt; 10; counter++)</a:t>
              </a:r>
              <a:endParaRPr lang="en-US" sz="1400" dirty="0">
                <a:solidFill>
                  <a:srgbClr val="00B0F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the student’s score”);   </a:t>
              </a:r>
              <a:r>
                <a:rPr lang="en-US" sz="1400" dirty="0">
                  <a:solidFill>
                    <a:srgbClr val="00B050"/>
                  </a:solidFill>
                </a:rPr>
                <a:t>//prompt</a:t>
              </a:r>
            </a:p>
            <a:p>
              <a:r>
                <a:rPr lang="en-US" sz="1400" dirty="0">
                  <a:solidFill>
                    <a:srgbClr val="0000FF"/>
                  </a:solidFill>
                </a:rPr>
                <a:t>       score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 </a:t>
              </a:r>
              <a:r>
                <a:rPr lang="en-US" sz="1400" dirty="0">
                  <a:solidFill>
                    <a:srgbClr val="00B050"/>
                  </a:solidFill>
                </a:rPr>
                <a:t>//end for</a:t>
              </a:r>
            </a:p>
          </p:txBody>
        </p:sp>
      </p:grpSp>
      <p:sp>
        <p:nvSpPr>
          <p:cNvPr id="16" name="Rectangle 15"/>
          <p:cNvSpPr/>
          <p:nvPr/>
        </p:nvSpPr>
        <p:spPr>
          <a:xfrm>
            <a:off x="151693" y="1547500"/>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following code accepts 10 values for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score</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25" name="Rectangle 24"/>
          <p:cNvSpPr/>
          <p:nvPr/>
        </p:nvSpPr>
        <p:spPr>
          <a:xfrm>
            <a:off x="156592" y="3645024"/>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The final value of counter may be entered by the user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use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for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statement</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26" name="Group 25"/>
          <p:cNvGrpSpPr/>
          <p:nvPr/>
        </p:nvGrpSpPr>
        <p:grpSpPr>
          <a:xfrm>
            <a:off x="147299" y="4717593"/>
            <a:ext cx="8784976" cy="1815882"/>
            <a:chOff x="323528" y="1236822"/>
            <a:chExt cx="7848872" cy="1757001"/>
          </a:xfrm>
        </p:grpSpPr>
        <p:sp>
          <p:nvSpPr>
            <p:cNvPr id="27" name="TextBox 26"/>
            <p:cNvSpPr txBox="1"/>
            <p:nvPr/>
          </p:nvSpPr>
          <p:spPr>
            <a:xfrm>
              <a:off x="323528" y="1236822"/>
              <a:ext cx="576064" cy="1757001"/>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p:txBody>
        </p:sp>
        <p:sp>
          <p:nvSpPr>
            <p:cNvPr id="28" name="TextBox 27"/>
            <p:cNvSpPr txBox="1"/>
            <p:nvPr/>
          </p:nvSpPr>
          <p:spPr>
            <a:xfrm>
              <a:off x="971600" y="1236822"/>
              <a:ext cx="7200800" cy="1757001"/>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a:solidFill>
                    <a:srgbClr val="0000FF"/>
                  </a:solidFill>
                </a:rPr>
                <a:t>counter, score, </a:t>
              </a:r>
              <a:r>
                <a:rPr lang="en-US" sz="1400" dirty="0" err="1">
                  <a:solidFill>
                    <a:srgbClr val="0000FF"/>
                  </a:solidFill>
                </a:rPr>
                <a:t>numberOfStudents</a:t>
              </a:r>
              <a:r>
                <a:rPr lang="en-US" sz="1400" dirty="0">
                  <a:solidFill>
                    <a:srgbClr val="0000FF"/>
                  </a:solidFill>
                </a:rPr>
                <a:t>;</a:t>
              </a:r>
            </a:p>
            <a:p>
              <a:r>
                <a:rPr lang="en-US" sz="1400" dirty="0" err="1">
                  <a:solidFill>
                    <a:srgbClr val="0000FF"/>
                  </a:solidFill>
                </a:rPr>
                <a:t>System.out.print</a:t>
              </a:r>
              <a:r>
                <a:rPr lang="en-US" sz="1400" dirty="0">
                  <a:solidFill>
                    <a:srgbClr val="0000FF"/>
                  </a:solidFill>
                </a:rPr>
                <a:t> (“Enter the number of students); </a:t>
              </a:r>
              <a:r>
                <a:rPr lang="en-US" sz="1400" dirty="0">
                  <a:solidFill>
                    <a:srgbClr val="00B050"/>
                  </a:solidFill>
                </a:rPr>
                <a:t>//prompt</a:t>
              </a:r>
            </a:p>
            <a:p>
              <a:r>
                <a:rPr lang="en-US" sz="1400" dirty="0" err="1">
                  <a:solidFill>
                    <a:srgbClr val="0000FF"/>
                  </a:solidFill>
                </a:rPr>
                <a:t>numberOfStudents</a:t>
              </a:r>
              <a:r>
                <a:rPr lang="en-US" sz="1400" dirty="0">
                  <a:solidFill>
                    <a:srgbClr val="0000FF"/>
                  </a:solidFill>
                </a:rPr>
                <a:t>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B0F0"/>
                  </a:solidFill>
                </a:rPr>
                <a:t>for </a:t>
              </a:r>
              <a:r>
                <a:rPr lang="en-US" sz="1400" dirty="0">
                  <a:solidFill>
                    <a:srgbClr val="0000FF"/>
                  </a:solidFill>
                </a:rPr>
                <a:t>(counter = 0; counter &lt; </a:t>
              </a:r>
              <a:r>
                <a:rPr lang="en-US" sz="1400" dirty="0" err="1">
                  <a:solidFill>
                    <a:srgbClr val="0000FF"/>
                  </a:solidFill>
                </a:rPr>
                <a:t>numberOfStudents</a:t>
              </a:r>
              <a:r>
                <a:rPr lang="en-US" sz="1400" dirty="0">
                  <a:solidFill>
                    <a:srgbClr val="0000FF"/>
                  </a:solidFill>
                </a:rPr>
                <a:t>; counter++)</a:t>
              </a: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the student’s score”);   </a:t>
              </a:r>
              <a:r>
                <a:rPr lang="en-US" sz="1400" dirty="0">
                  <a:solidFill>
                    <a:srgbClr val="00B050"/>
                  </a:solidFill>
                </a:rPr>
                <a:t>//prompt</a:t>
              </a:r>
            </a:p>
            <a:p>
              <a:r>
                <a:rPr lang="en-US" sz="1400" dirty="0">
                  <a:solidFill>
                    <a:srgbClr val="0000FF"/>
                  </a:solidFill>
                </a:rPr>
                <a:t>       score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 </a:t>
              </a:r>
              <a:r>
                <a:rPr lang="en-US" sz="1400" dirty="0">
                  <a:solidFill>
                    <a:srgbClr val="00B050"/>
                  </a:solidFill>
                </a:rPr>
                <a:t>//end for</a:t>
              </a:r>
            </a:p>
          </p:txBody>
        </p:sp>
      </p:grpSp>
      <p:sp>
        <p:nvSpPr>
          <p:cNvPr id="29" name="Rectangle 28"/>
          <p:cNvSpPr/>
          <p:nvPr/>
        </p:nvSpPr>
        <p:spPr>
          <a:xfrm>
            <a:off x="156592" y="4014356"/>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following code asks the user for the number of students for which the program should accept their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score</a:t>
            </a:r>
            <a:r>
              <a:rPr lang="en-US" dirty="0">
                <a:latin typeface="Tahoma" panose="020B0604030504040204" pitchFamily="34" charset="0"/>
                <a:ea typeface="Tahoma" panose="020B0604030504040204" pitchFamily="34" charset="0"/>
                <a:cs typeface="Tahoma" panose="020B0604030504040204" pitchFamily="34" charset="0"/>
              </a:rPr>
              <a:t>s.</a:t>
            </a:r>
          </a:p>
        </p:txBody>
      </p:sp>
    </p:spTree>
    <p:custDataLst>
      <p:tags r:id="rId1"/>
    </p:custDataLst>
    <p:extLst>
      <p:ext uri="{BB962C8B-B14F-4D97-AF65-F5344CB8AC3E}">
        <p14:creationId xmlns:p14="http://schemas.microsoft.com/office/powerpoint/2010/main" val="1430555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2"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right)">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16" grpId="0"/>
      <p:bldP spid="25" grpId="0"/>
      <p:bldP spid="29" grpId="0"/>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WHICH LOOP STATEMENT TO USE?</a:t>
            </a: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379</a:t>
            </a:fld>
            <a:endParaRPr lang="en-US" dirty="0"/>
          </a:p>
        </p:txBody>
      </p:sp>
      <p:sp>
        <p:nvSpPr>
          <p:cNvPr id="25" name="Rectangle 24"/>
          <p:cNvSpPr/>
          <p:nvPr/>
        </p:nvSpPr>
        <p:spPr>
          <a:xfrm>
            <a:off x="156592" y="3995772"/>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If you don’t know the number of required iterations, and the loop should execute at least once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use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do…while</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statement:</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26" name="Group 25"/>
          <p:cNvGrpSpPr/>
          <p:nvPr/>
        </p:nvGrpSpPr>
        <p:grpSpPr>
          <a:xfrm>
            <a:off x="147299" y="5068341"/>
            <a:ext cx="8784976" cy="1384995"/>
            <a:chOff x="323528" y="1236822"/>
            <a:chExt cx="7848872" cy="1340086"/>
          </a:xfrm>
        </p:grpSpPr>
        <p:sp>
          <p:nvSpPr>
            <p:cNvPr id="27" name="TextBox 26"/>
            <p:cNvSpPr txBox="1"/>
            <p:nvPr/>
          </p:nvSpPr>
          <p:spPr>
            <a:xfrm>
              <a:off x="323528" y="1236822"/>
              <a:ext cx="576064" cy="1340086"/>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p:txBody>
        </p:sp>
        <p:sp>
          <p:nvSpPr>
            <p:cNvPr id="28" name="TextBox 27"/>
            <p:cNvSpPr txBox="1"/>
            <p:nvPr/>
          </p:nvSpPr>
          <p:spPr>
            <a:xfrm>
              <a:off x="971600" y="1236822"/>
              <a:ext cx="7200800" cy="1340086"/>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a:solidFill>
                    <a:srgbClr val="0000FF"/>
                  </a:solidFill>
                </a:rPr>
                <a:t>score;</a:t>
              </a:r>
            </a:p>
            <a:p>
              <a:r>
                <a:rPr lang="en-US" sz="1400" dirty="0">
                  <a:solidFill>
                    <a:srgbClr val="00B0F0"/>
                  </a:solidFill>
                </a:rPr>
                <a:t>do</a:t>
              </a: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the student’s score. Enter -1 to exit”);   </a:t>
              </a:r>
              <a:r>
                <a:rPr lang="en-US" sz="1400" dirty="0">
                  <a:solidFill>
                    <a:srgbClr val="00B050"/>
                  </a:solidFill>
                </a:rPr>
                <a:t>//prompt</a:t>
              </a:r>
            </a:p>
            <a:p>
              <a:r>
                <a:rPr lang="en-US" sz="1400" dirty="0">
                  <a:solidFill>
                    <a:srgbClr val="0000FF"/>
                  </a:solidFill>
                </a:rPr>
                <a:t>       score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 </a:t>
              </a:r>
              <a:r>
                <a:rPr lang="en-US" sz="1400" dirty="0">
                  <a:solidFill>
                    <a:srgbClr val="00B0F0"/>
                  </a:solidFill>
                </a:rPr>
                <a:t>while </a:t>
              </a:r>
              <a:r>
                <a:rPr lang="en-US" sz="1400" dirty="0">
                  <a:solidFill>
                    <a:srgbClr val="0000FF"/>
                  </a:solidFill>
                </a:rPr>
                <a:t>(score != -1);</a:t>
              </a:r>
            </a:p>
          </p:txBody>
        </p:sp>
      </p:grpSp>
      <p:sp>
        <p:nvSpPr>
          <p:cNvPr id="29" name="Rectangle 28"/>
          <p:cNvSpPr/>
          <p:nvPr/>
        </p:nvSpPr>
        <p:spPr>
          <a:xfrm>
            <a:off x="156592" y="4643844"/>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following code accepts values for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score</a:t>
            </a:r>
            <a:r>
              <a:rPr lang="en-US" dirty="0">
                <a:latin typeface="Tahoma" panose="020B0604030504040204" pitchFamily="34" charset="0"/>
                <a:ea typeface="Tahoma" panose="020B0604030504040204" pitchFamily="34" charset="0"/>
                <a:cs typeface="Tahoma" panose="020B0604030504040204" pitchFamily="34" charset="0"/>
              </a:rPr>
              <a:t> until the user enters -1:</a:t>
            </a:r>
          </a:p>
        </p:txBody>
      </p:sp>
      <p:sp>
        <p:nvSpPr>
          <p:cNvPr id="20" name="Rectangle 19"/>
          <p:cNvSpPr/>
          <p:nvPr/>
        </p:nvSpPr>
        <p:spPr>
          <a:xfrm>
            <a:off x="156592" y="1268760"/>
            <a:ext cx="8807896" cy="646331"/>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If you don’t know the number of required iterations, and the loop may not execute at all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use the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while</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statement:</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21" name="Group 20"/>
          <p:cNvGrpSpPr/>
          <p:nvPr/>
        </p:nvGrpSpPr>
        <p:grpSpPr>
          <a:xfrm>
            <a:off x="147299" y="2404045"/>
            <a:ext cx="8784976" cy="1384995"/>
            <a:chOff x="323528" y="1236822"/>
            <a:chExt cx="7848872" cy="1340086"/>
          </a:xfrm>
        </p:grpSpPr>
        <p:sp>
          <p:nvSpPr>
            <p:cNvPr id="22" name="TextBox 21"/>
            <p:cNvSpPr txBox="1"/>
            <p:nvPr/>
          </p:nvSpPr>
          <p:spPr>
            <a:xfrm>
              <a:off x="323528" y="1236822"/>
              <a:ext cx="576064" cy="1340086"/>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p:txBody>
        </p:sp>
        <p:sp>
          <p:nvSpPr>
            <p:cNvPr id="23" name="TextBox 22"/>
            <p:cNvSpPr txBox="1"/>
            <p:nvPr/>
          </p:nvSpPr>
          <p:spPr>
            <a:xfrm>
              <a:off x="971600" y="1236822"/>
              <a:ext cx="7200800" cy="1340086"/>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a:solidFill>
                    <a:srgbClr val="0000FF"/>
                  </a:solidFill>
                </a:rPr>
                <a:t>score = 0; 	</a:t>
              </a:r>
              <a:r>
                <a:rPr lang="en-US" sz="1400" dirty="0">
                  <a:solidFill>
                    <a:srgbClr val="00B050"/>
                  </a:solidFill>
                </a:rPr>
                <a:t>//any initial value OTHER THAN -1</a:t>
              </a:r>
            </a:p>
            <a:p>
              <a:r>
                <a:rPr lang="en-US" sz="1400" dirty="0">
                  <a:solidFill>
                    <a:srgbClr val="00B0F0"/>
                  </a:solidFill>
                </a:rPr>
                <a:t>while </a:t>
              </a:r>
              <a:r>
                <a:rPr lang="en-US" sz="1400" dirty="0">
                  <a:solidFill>
                    <a:srgbClr val="0000FF"/>
                  </a:solidFill>
                </a:rPr>
                <a:t>(score !=-1)</a:t>
              </a:r>
              <a:endParaRPr lang="en-US" sz="1400" dirty="0">
                <a:solidFill>
                  <a:srgbClr val="00B0F0"/>
                </a:solidFill>
              </a:endParaRPr>
            </a:p>
            <a:p>
              <a:r>
                <a:rPr lang="en-US" sz="1400" dirty="0"/>
                <a:t>    </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the student’s score. Enter -1 to exit”);   </a:t>
              </a:r>
              <a:r>
                <a:rPr lang="en-US" sz="1400" dirty="0">
                  <a:solidFill>
                    <a:srgbClr val="00B050"/>
                  </a:solidFill>
                </a:rPr>
                <a:t>//prompt</a:t>
              </a:r>
            </a:p>
            <a:p>
              <a:r>
                <a:rPr lang="en-US" sz="1400" dirty="0">
                  <a:solidFill>
                    <a:srgbClr val="0000FF"/>
                  </a:solidFill>
                </a:rPr>
                <a:t>       score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	</a:t>
              </a:r>
            </a:p>
            <a:p>
              <a:r>
                <a:rPr lang="en-US" sz="1400" dirty="0">
                  <a:solidFill>
                    <a:srgbClr val="0000FF"/>
                  </a:solidFill>
                </a:rPr>
                <a:t>    }</a:t>
              </a:r>
            </a:p>
          </p:txBody>
        </p:sp>
      </p:grpSp>
      <p:sp>
        <p:nvSpPr>
          <p:cNvPr id="24" name="Rectangle 23"/>
          <p:cNvSpPr/>
          <p:nvPr/>
        </p:nvSpPr>
        <p:spPr>
          <a:xfrm>
            <a:off x="156592" y="1916832"/>
            <a:ext cx="8807896" cy="369332"/>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The following code accepts values for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score</a:t>
            </a:r>
            <a:r>
              <a:rPr lang="en-US" dirty="0">
                <a:latin typeface="Tahoma" panose="020B0604030504040204" pitchFamily="34" charset="0"/>
                <a:ea typeface="Tahoma" panose="020B0604030504040204" pitchFamily="34" charset="0"/>
                <a:cs typeface="Tahoma" panose="020B0604030504040204" pitchFamily="34" charset="0"/>
              </a:rPr>
              <a:t> until the user enters -1:</a:t>
            </a:r>
          </a:p>
        </p:txBody>
      </p:sp>
      <p:sp>
        <p:nvSpPr>
          <p:cNvPr id="19" name="Title 1"/>
          <p:cNvSpPr txBox="1">
            <a:spLocks/>
          </p:cNvSpPr>
          <p:nvPr/>
        </p:nvSpPr>
        <p:spPr>
          <a:xfrm>
            <a:off x="251520" y="116632"/>
            <a:ext cx="8153400" cy="774576"/>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4000" dirty="0">
                <a:solidFill>
                  <a:schemeClr val="accent2"/>
                </a:solidFill>
                <a:latin typeface="Tahoma" charset="0"/>
                <a:cs typeface="Arial" charset="0"/>
              </a:rPr>
              <a:t>5. PROGRAMMING HINT</a:t>
            </a:r>
            <a:endParaRPr lang="en-US" sz="2800" dirty="0">
              <a:solidFill>
                <a:schemeClr val="accent2"/>
              </a:solidFill>
              <a:latin typeface="Tahoma" charset="0"/>
              <a:cs typeface="Arial" charset="0"/>
            </a:endParaRPr>
          </a:p>
        </p:txBody>
      </p:sp>
    </p:spTree>
    <p:custDataLst>
      <p:tags r:id="rId1"/>
    </p:custDataLst>
    <p:extLst>
      <p:ext uri="{BB962C8B-B14F-4D97-AF65-F5344CB8AC3E}">
        <p14:creationId xmlns:p14="http://schemas.microsoft.com/office/powerpoint/2010/main" val="2522459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2"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righ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2"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right)">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p:bldP spid="29" grpId="0"/>
      <p:bldP spid="20"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241DC0-C739-47CD-97BB-D9596BD8F9AC}" type="slidenum">
              <a:rPr lang="x-none" smtClean="0"/>
              <a:pPr/>
              <a:t>38</a:t>
            </a:fld>
            <a:endParaRPr lang="en-US" dirty="0"/>
          </a:p>
        </p:txBody>
      </p:sp>
      <p:cxnSp>
        <p:nvCxnSpPr>
          <p:cNvPr id="10" name="Straight Connector 9"/>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6512"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4.3 Solution Design </a:t>
            </a:r>
            <a:r>
              <a:rPr lang="en-US" sz="4000" b="0" dirty="0">
                <a:solidFill>
                  <a:schemeClr val="accent2"/>
                </a:solidFill>
                <a:latin typeface="Tahoma" charset="0"/>
                <a:cs typeface="Arial" charset="0"/>
              </a:rPr>
              <a:t>– Flowchart</a:t>
            </a:r>
          </a:p>
        </p:txBody>
      </p:sp>
      <p:sp>
        <p:nvSpPr>
          <p:cNvPr id="13" name="Rectangle 12"/>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 (</a:t>
            </a:r>
            <a:r>
              <a:rPr lang="en-US" b="1" dirty="0" err="1"/>
              <a:t>cnt’d</a:t>
            </a:r>
            <a:r>
              <a:rPr lang="en-US" b="1" dirty="0"/>
              <a:t>)</a:t>
            </a:r>
          </a:p>
        </p:txBody>
      </p:sp>
      <p:sp>
        <p:nvSpPr>
          <p:cNvPr id="18" name="Oval 17"/>
          <p:cNvSpPr/>
          <p:nvPr/>
        </p:nvSpPr>
        <p:spPr>
          <a:xfrm>
            <a:off x="1505964" y="1618610"/>
            <a:ext cx="360040" cy="360040"/>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9" name="Rectangle 18"/>
          <p:cNvSpPr/>
          <p:nvPr/>
        </p:nvSpPr>
        <p:spPr>
          <a:xfrm>
            <a:off x="3306164" y="1556792"/>
            <a:ext cx="4866236"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Continuation point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1</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(from previous slide)</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cxnSp>
        <p:nvCxnSpPr>
          <p:cNvPr id="20" name="Straight Arrow Connector 19"/>
          <p:cNvCxnSpPr/>
          <p:nvPr/>
        </p:nvCxnSpPr>
        <p:spPr>
          <a:xfrm>
            <a:off x="1685285" y="197865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utoShape 71"/>
          <p:cNvSpPr>
            <a:spLocks noChangeArrowheads="1"/>
          </p:cNvSpPr>
          <p:nvPr/>
        </p:nvSpPr>
        <p:spPr bwMode="auto">
          <a:xfrm>
            <a:off x="731254" y="2250335"/>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err="1">
                <a:solidFill>
                  <a:srgbClr val="0000FF"/>
                </a:solidFill>
                <a:latin typeface="Arial" charset="0"/>
                <a:cs typeface="Arial" charset="0"/>
              </a:rPr>
              <a:t>Avr</a:t>
            </a:r>
            <a:endParaRPr lang="en-US" sz="1600" dirty="0">
              <a:solidFill>
                <a:srgbClr val="0000FF"/>
              </a:solidFill>
              <a:effectLst/>
              <a:latin typeface="Arial" charset="0"/>
              <a:cs typeface="Arial" charset="0"/>
            </a:endParaRPr>
          </a:p>
        </p:txBody>
      </p:sp>
      <p:sp>
        <p:nvSpPr>
          <p:cNvPr id="22" name="AutoShape 70"/>
          <p:cNvSpPr>
            <a:spLocks noChangeArrowheads="1"/>
          </p:cNvSpPr>
          <p:nvPr/>
        </p:nvSpPr>
        <p:spPr bwMode="auto">
          <a:xfrm>
            <a:off x="982873" y="2896141"/>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cxnSp>
        <p:nvCxnSpPr>
          <p:cNvPr id="23" name="Straight Arrow Connector 22"/>
          <p:cNvCxnSpPr/>
          <p:nvPr/>
        </p:nvCxnSpPr>
        <p:spPr>
          <a:xfrm>
            <a:off x="1694982" y="260911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275856" y="2204864"/>
            <a:ext cx="4896544"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Display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Avr</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25" name="Rectangle 24"/>
          <p:cNvSpPr/>
          <p:nvPr/>
        </p:nvSpPr>
        <p:spPr>
          <a:xfrm>
            <a:off x="3275856" y="2896140"/>
            <a:ext cx="4896544"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End</a:t>
            </a:r>
          </a:p>
        </p:txBody>
      </p:sp>
      <p:sp>
        <p:nvSpPr>
          <p:cNvPr id="26" name="Rectangle 25"/>
          <p:cNvSpPr/>
          <p:nvPr/>
        </p:nvSpPr>
        <p:spPr>
          <a:xfrm>
            <a:off x="179512" y="5661248"/>
            <a:ext cx="8807896" cy="936104"/>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Also the variables to be printed should already have values.</a:t>
            </a:r>
          </a:p>
        </p:txBody>
      </p:sp>
      <p:sp>
        <p:nvSpPr>
          <p:cNvPr id="27" name="Rectangle 26"/>
          <p:cNvSpPr/>
          <p:nvPr/>
        </p:nvSpPr>
        <p:spPr>
          <a:xfrm>
            <a:off x="179512" y="4581128"/>
            <a:ext cx="8807896" cy="936104"/>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that variables in the Right Hand Side of any formula should have values. These are marked in blue in the flowchart.</a:t>
            </a:r>
          </a:p>
        </p:txBody>
      </p:sp>
    </p:spTree>
    <p:extLst>
      <p:ext uri="{BB962C8B-B14F-4D97-AF65-F5344CB8AC3E}">
        <p14:creationId xmlns:p14="http://schemas.microsoft.com/office/powerpoint/2010/main" val="376918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1" grpId="0" animBg="1"/>
      <p:bldP spid="22" grpId="0" animBg="1"/>
      <p:bldP spid="24" grpId="0" animBg="1"/>
      <p:bldP spid="25" grpId="0" animBg="1"/>
      <p:bldP spid="26" grpId="0" animBg="1"/>
      <p:bldP spid="27" grpId="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8" descr="Fig05-01"/>
          <p:cNvPicPr>
            <a:picLocks noChangeAspect="1" noChangeArrowheads="1"/>
          </p:cNvPicPr>
          <p:nvPr/>
        </p:nvPicPr>
        <p:blipFill>
          <a:blip r:embed="rId2"/>
          <a:srcRect l="28201" t="1262" r="29379" b="18498"/>
          <a:stretch>
            <a:fillRect/>
          </a:stretch>
        </p:blipFill>
        <p:spPr>
          <a:xfrm>
            <a:off x="4292766" y="848518"/>
            <a:ext cx="4565483" cy="2544763"/>
          </a:xfrm>
          <a:prstGeom prst="rect">
            <a:avLst/>
          </a:prstGeom>
          <a:noFill/>
          <a:ln>
            <a:solidFill>
              <a:srgbClr val="629DD1"/>
            </a:solidFill>
          </a:ln>
        </p:spPr>
      </p:pic>
      <p:sp>
        <p:nvSpPr>
          <p:cNvPr id="19" name="Text Placeholder 6"/>
          <p:cNvSpPr txBox="1">
            <a:spLocks/>
          </p:cNvSpPr>
          <p:nvPr/>
        </p:nvSpPr>
        <p:spPr>
          <a:xfrm>
            <a:off x="6929438" y="881162"/>
            <a:ext cx="1619250" cy="457200"/>
          </a:xfrm>
          <a:prstGeom prst="rect">
            <a:avLst/>
          </a:prstGeom>
          <a:solidFill>
            <a:srgbClr val="4A66AC"/>
          </a:solidFill>
        </p:spPr>
        <p:txBody>
          <a:bodyPr vert="horz" rtlCol="0" anchor="ctr">
            <a:normAutofit/>
          </a:bodyPr>
          <a:lstStyle>
            <a:lvl1pPr marL="0" indent="0" algn="l" rtl="0" eaLnBrk="1" latinLnBrk="0" hangingPunct="1">
              <a:spcBef>
                <a:spcPts val="700"/>
              </a:spcBef>
              <a:buClr>
                <a:schemeClr val="accent2"/>
              </a:buClr>
              <a:buSzPct val="60000"/>
              <a:buFontTx/>
              <a:buNone/>
              <a:defRPr sz="2000" b="1" kern="1200">
                <a:solidFill>
                  <a:srgbClr val="FFFFFF"/>
                </a:solidFill>
                <a:latin typeface="Arial" pitchFamily="34" charset="0"/>
                <a:ea typeface="+mn-ea"/>
                <a:cs typeface="Arial" pitchFamily="34" charset="0"/>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Arial" pitchFamily="34" charset="0"/>
                <a:ea typeface="+mn-ea"/>
                <a:cs typeface="Arial" pitchFamily="34" charset="0"/>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Arial" pitchFamily="34" charset="0"/>
                <a:ea typeface="+mn-ea"/>
                <a:cs typeface="Arial" pitchFamily="34" charset="0"/>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Arial" pitchFamily="34" charset="0"/>
                <a:ea typeface="+mn-ea"/>
                <a:cs typeface="Arial" pitchFamily="34" charset="0"/>
              </a:defRPr>
            </a:lvl4pPr>
            <a:lvl5pPr marL="1828800" indent="-228600" algn="l" rtl="0" eaLnBrk="1" latinLnBrk="0" hangingPunct="1">
              <a:spcBef>
                <a:spcPts val="400"/>
              </a:spcBef>
              <a:buClr>
                <a:schemeClr val="accent4"/>
              </a:buClr>
              <a:buSzPct val="65000"/>
              <a:buFont typeface="Wingdings"/>
              <a:buChar char=""/>
              <a:defRPr sz="2000" kern="1200">
                <a:solidFill>
                  <a:schemeClr val="accent2">
                    <a:lumMod val="75000"/>
                  </a:schemeClr>
                </a:solidFill>
                <a:latin typeface="Arial" pitchFamily="34" charset="0"/>
                <a:ea typeface="+mn-ea"/>
                <a:cs typeface="Arial" pitchFamily="34"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700"/>
              </a:spcBef>
              <a:spcAft>
                <a:spcPts val="0"/>
              </a:spcAft>
              <a:buClr>
                <a:srgbClr val="297FD5"/>
              </a:buClr>
              <a:buSzPct val="60000"/>
              <a:buFontTx/>
              <a:buNone/>
              <a:tabLst/>
              <a:defRPr/>
            </a:pPr>
            <a:r>
              <a:rPr kumimoji="0" lang="en-US" sz="20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while Loop</a:t>
            </a:r>
          </a:p>
        </p:txBody>
      </p:sp>
      <p:pic>
        <p:nvPicPr>
          <p:cNvPr id="22" name="Picture 6" descr="Fig05-04"/>
          <p:cNvPicPr>
            <a:picLocks noChangeAspect="1" noChangeArrowheads="1"/>
          </p:cNvPicPr>
          <p:nvPr/>
        </p:nvPicPr>
        <p:blipFill>
          <a:blip r:embed="rId3"/>
          <a:srcRect l="19664" t="1926" r="19740" b="11407"/>
          <a:stretch>
            <a:fillRect/>
          </a:stretch>
        </p:blipFill>
        <p:spPr bwMode="auto">
          <a:xfrm>
            <a:off x="4295775" y="3429000"/>
            <a:ext cx="4562475" cy="3357563"/>
          </a:xfrm>
          <a:prstGeom prst="rect">
            <a:avLst/>
          </a:prstGeom>
          <a:noFill/>
          <a:ln w="9525">
            <a:solidFill>
              <a:srgbClr val="629DD1"/>
            </a:solidFill>
            <a:miter lim="800000"/>
            <a:headEnd/>
            <a:tailEnd/>
          </a:ln>
        </p:spPr>
      </p:pic>
      <p:sp>
        <p:nvSpPr>
          <p:cNvPr id="23" name="Text Placeholder 6"/>
          <p:cNvSpPr txBox="1">
            <a:spLocks/>
          </p:cNvSpPr>
          <p:nvPr/>
        </p:nvSpPr>
        <p:spPr bwMode="auto">
          <a:xfrm>
            <a:off x="7215188" y="3500438"/>
            <a:ext cx="1571625" cy="457200"/>
          </a:xfrm>
          <a:prstGeom prst="rect">
            <a:avLst/>
          </a:prstGeom>
          <a:solidFill>
            <a:srgbClr val="297FD5">
              <a:satMod val="150000"/>
              <a:alpha val="25000"/>
            </a:srgbClr>
          </a:solidFill>
          <a:ln w="12700">
            <a:solidFill>
              <a:srgbClr val="297FD5"/>
            </a:solidFill>
            <a:miter lim="800000"/>
            <a:headEnd/>
            <a:tailEnd/>
          </a:ln>
        </p:spPr>
        <p:txBody>
          <a:bodyPr anchor="ctr"/>
          <a:lstStyle/>
          <a:p>
            <a:pPr marL="45720" marR="0" lvl="0" indent="0" algn="ctr" defTabSz="914400" eaLnBrk="0" fontAlgn="base" latinLnBrk="0" hangingPunct="0">
              <a:lnSpc>
                <a:spcPct val="100000"/>
              </a:lnSpc>
              <a:spcBef>
                <a:spcPts val="300"/>
              </a:spcBef>
              <a:spcAft>
                <a:spcPct val="0"/>
              </a:spcAft>
              <a:buClr>
                <a:srgbClr val="A04DA3"/>
              </a:buClr>
              <a:buSzTx/>
              <a:buFont typeface="Georgia" pitchFamily="18" charset="0"/>
              <a:buNone/>
              <a:tabLst/>
              <a:defRPr/>
            </a:pPr>
            <a:r>
              <a:rPr kumimoji="0" lang="en-US" sz="1900" b="1" i="0" u="none" strike="noStrike" kern="0" cap="none" spc="0" normalizeH="0" baseline="0" noProof="0" dirty="0">
                <a:ln>
                  <a:noFill/>
                </a:ln>
                <a:solidFill>
                  <a:prstClr val="black">
                    <a:tint val="95000"/>
                  </a:prstClr>
                </a:solidFill>
                <a:effectLst/>
                <a:uLnTx/>
                <a:uFillTx/>
                <a:latin typeface="Tw Cen MT"/>
                <a:cs typeface="Arial" charset="0"/>
              </a:rPr>
              <a:t>for Loop</a:t>
            </a:r>
          </a:p>
        </p:txBody>
      </p:sp>
      <p:pic>
        <p:nvPicPr>
          <p:cNvPr id="30" name="Picture 6" descr="Fig05-05"/>
          <p:cNvPicPr>
            <a:picLocks noChangeArrowheads="1"/>
          </p:cNvPicPr>
          <p:nvPr/>
        </p:nvPicPr>
        <p:blipFill>
          <a:blip r:embed="rId4"/>
          <a:srcRect l="34760" t="1888" r="33424" b="13208"/>
          <a:stretch>
            <a:fillRect/>
          </a:stretch>
        </p:blipFill>
        <p:spPr>
          <a:xfrm>
            <a:off x="142875" y="1755775"/>
            <a:ext cx="4000500" cy="4000500"/>
          </a:xfrm>
          <a:prstGeom prst="rect">
            <a:avLst/>
          </a:prstGeom>
          <a:noFill/>
          <a:ln>
            <a:solidFill>
              <a:srgbClr val="629DD1"/>
            </a:solidFill>
          </a:ln>
        </p:spPr>
      </p:pic>
      <p:sp>
        <p:nvSpPr>
          <p:cNvPr id="31" name="Text Placeholder 4"/>
          <p:cNvSpPr txBox="1">
            <a:spLocks/>
          </p:cNvSpPr>
          <p:nvPr/>
        </p:nvSpPr>
        <p:spPr>
          <a:xfrm>
            <a:off x="2357438" y="1857375"/>
            <a:ext cx="1714500" cy="600075"/>
          </a:xfrm>
          <a:prstGeom prst="rect">
            <a:avLst/>
          </a:prstGeom>
          <a:solidFill>
            <a:srgbClr val="297FD5"/>
          </a:solidFill>
        </p:spPr>
        <p:txBody>
          <a:bodyPr vert="horz" rtlCol="0" anchor="ctr">
            <a:normAutofit fontScale="92500" lnSpcReduction="20000"/>
          </a:bodyPr>
          <a:lstStyle>
            <a:lvl1pPr marL="0" indent="0" algn="l" rtl="0" eaLnBrk="1" latinLnBrk="0" hangingPunct="1">
              <a:spcBef>
                <a:spcPts val="700"/>
              </a:spcBef>
              <a:buClr>
                <a:schemeClr val="accent2"/>
              </a:buClr>
              <a:buSzPct val="60000"/>
              <a:buFontTx/>
              <a:buNone/>
              <a:defRPr sz="2000" b="1" kern="1200">
                <a:solidFill>
                  <a:srgbClr val="FFFFFF"/>
                </a:solidFill>
                <a:latin typeface="Arial" pitchFamily="34" charset="0"/>
                <a:ea typeface="+mn-ea"/>
                <a:cs typeface="Arial" pitchFamily="34" charset="0"/>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Arial" pitchFamily="34" charset="0"/>
                <a:ea typeface="+mn-ea"/>
                <a:cs typeface="Arial" pitchFamily="34" charset="0"/>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Arial" pitchFamily="34" charset="0"/>
                <a:ea typeface="+mn-ea"/>
                <a:cs typeface="Arial" pitchFamily="34" charset="0"/>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Arial" pitchFamily="34" charset="0"/>
                <a:ea typeface="+mn-ea"/>
                <a:cs typeface="Arial" pitchFamily="34" charset="0"/>
              </a:defRPr>
            </a:lvl4pPr>
            <a:lvl5pPr marL="1828800" indent="-228600" algn="l" rtl="0" eaLnBrk="1" latinLnBrk="0" hangingPunct="1">
              <a:spcBef>
                <a:spcPts val="400"/>
              </a:spcBef>
              <a:buClr>
                <a:schemeClr val="accent4"/>
              </a:buClr>
              <a:buSzPct val="65000"/>
              <a:buFont typeface="Wingdings"/>
              <a:buChar char=""/>
              <a:defRPr sz="2000" kern="1200">
                <a:solidFill>
                  <a:schemeClr val="accent2">
                    <a:lumMod val="75000"/>
                  </a:schemeClr>
                </a:solidFill>
                <a:latin typeface="Arial" pitchFamily="34" charset="0"/>
                <a:ea typeface="+mn-ea"/>
                <a:cs typeface="Arial" pitchFamily="34"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700"/>
              </a:spcBef>
              <a:spcAft>
                <a:spcPts val="0"/>
              </a:spcAft>
              <a:buClr>
                <a:srgbClr val="297FD5"/>
              </a:buClr>
              <a:buSzPct val="60000"/>
              <a:buFontTx/>
              <a:buNone/>
              <a:tabLst/>
              <a:defRPr/>
            </a:pPr>
            <a:r>
              <a:rPr kumimoji="0" lang="en-US" sz="2000" b="1" i="0" u="none" strike="noStrike" kern="1200" cap="none" spc="0" normalizeH="0" baseline="0" noProof="0">
                <a:ln>
                  <a:noFill/>
                </a:ln>
                <a:solidFill>
                  <a:srgbClr val="FFFFFF"/>
                </a:solidFill>
                <a:effectLst/>
                <a:uLnTx/>
                <a:uFillTx/>
                <a:latin typeface="Arial" pitchFamily="34" charset="0"/>
                <a:ea typeface="+mn-ea"/>
                <a:cs typeface="Arial" pitchFamily="34" charset="0"/>
              </a:rPr>
              <a:t>do…while Loop</a:t>
            </a:r>
            <a:endParaRPr kumimoji="0" lang="en-US" sz="2000" b="1" i="0" u="none" strike="noStrike" kern="1200" cap="none" spc="0" normalizeH="0" baseline="0" noProof="0" dirty="0">
              <a:ln>
                <a:noFill/>
              </a:ln>
              <a:solidFill>
                <a:srgbClr val="FFFFFF"/>
              </a:solidFill>
              <a:effectLst/>
              <a:uLnTx/>
              <a:uFillTx/>
              <a:latin typeface="Arial" pitchFamily="34" charset="0"/>
              <a:ea typeface="+mn-ea"/>
              <a:cs typeface="Arial" pitchFamily="34" charset="0"/>
            </a:endParaRPr>
          </a:p>
        </p:txBody>
      </p:sp>
      <p:sp>
        <p:nvSpPr>
          <p:cNvPr id="9" name="Title 1"/>
          <p:cNvSpPr txBox="1">
            <a:spLocks/>
          </p:cNvSpPr>
          <p:nvPr/>
        </p:nvSpPr>
        <p:spPr>
          <a:xfrm>
            <a:off x="251520" y="116632"/>
            <a:ext cx="8153400" cy="774576"/>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4000" dirty="0">
                <a:solidFill>
                  <a:schemeClr val="accent2"/>
                </a:solidFill>
                <a:latin typeface="Tahoma" charset="0"/>
                <a:cs typeface="Arial" charset="0"/>
              </a:rPr>
              <a:t>5. PROGRAMMING HINT</a:t>
            </a:r>
            <a:endParaRPr lang="en-US" sz="2800" dirty="0">
              <a:solidFill>
                <a:schemeClr val="accent2"/>
              </a:solidFill>
              <a:latin typeface="Tahoma" charset="0"/>
              <a:cs typeface="Arial" charset="0"/>
            </a:endParaRPr>
          </a:p>
        </p:txBody>
      </p:sp>
      <p:cxnSp>
        <p:nvCxnSpPr>
          <p:cNvPr id="10" name="Straight Connector 9"/>
          <p:cNvCxnSpPr/>
          <p:nvPr/>
        </p:nvCxnSpPr>
        <p:spPr>
          <a:xfrm>
            <a:off x="0" y="89120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0013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51520" y="116632"/>
            <a:ext cx="8153400" cy="774576"/>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4000" dirty="0">
                <a:solidFill>
                  <a:schemeClr val="accent2"/>
                </a:solidFill>
                <a:latin typeface="Tahoma" charset="0"/>
                <a:cs typeface="Arial" charset="0"/>
              </a:rPr>
              <a:t>TO DO</a:t>
            </a:r>
            <a:endParaRPr lang="en-US" sz="2800" dirty="0">
              <a:solidFill>
                <a:schemeClr val="accent2"/>
              </a:solidFill>
              <a:latin typeface="Tahoma" charset="0"/>
              <a:cs typeface="Arial" charset="0"/>
            </a:endParaRPr>
          </a:p>
        </p:txBody>
      </p:sp>
      <p:cxnSp>
        <p:nvCxnSpPr>
          <p:cNvPr id="10" name="Straight Connector 9"/>
          <p:cNvCxnSpPr/>
          <p:nvPr/>
        </p:nvCxnSpPr>
        <p:spPr>
          <a:xfrm>
            <a:off x="0" y="89120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251520" y="980728"/>
            <a:ext cx="8153400" cy="774576"/>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4000">
                <a:solidFill>
                  <a:schemeClr val="accent2"/>
                </a:solidFill>
                <a:latin typeface="Tahoma" charset="0"/>
                <a:cs typeface="Arial" charset="0"/>
              </a:rPr>
              <a:t>Read Chapter 4</a:t>
            </a:r>
            <a:endParaRPr lang="en-US" sz="2800" dirty="0">
              <a:solidFill>
                <a:schemeClr val="accent2"/>
              </a:solidFill>
              <a:latin typeface="Tahoma" charset="0"/>
              <a:cs typeface="Arial" charset="0"/>
            </a:endParaRPr>
          </a:p>
        </p:txBody>
      </p:sp>
    </p:spTree>
    <p:extLst>
      <p:ext uri="{BB962C8B-B14F-4D97-AF65-F5344CB8AC3E}">
        <p14:creationId xmlns:p14="http://schemas.microsoft.com/office/powerpoint/2010/main" val="148282510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382</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 </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251520" y="1052737"/>
            <a:ext cx="8712968" cy="3528391"/>
          </a:xfrm>
        </p:spPr>
        <p:txBody>
          <a:bodyPr>
            <a:noAutofit/>
          </a:bodyPr>
          <a:lstStyle/>
          <a:p>
            <a:pPr marL="109728" lvl="0" indent="0" algn="just" hangingPunct="0">
              <a:buNone/>
            </a:pPr>
            <a:r>
              <a:rPr lang="en-US" sz="1800" dirty="0">
                <a:latin typeface="Tahoma" panose="020B0604030504040204" pitchFamily="34" charset="0"/>
                <a:ea typeface="Tahoma" panose="020B0604030504040204" pitchFamily="34" charset="0"/>
                <a:cs typeface="Tahoma" panose="020B0604030504040204" pitchFamily="34" charset="0"/>
              </a:rPr>
              <a:t>   Write a complete program that outputs the sum of odd numbers, and the sum of even numbers. If the number is multiple of 5 skip it. The user should enter 0 to end his data entry. Your program should not allow the user to enter negative numbers.</a:t>
            </a:r>
          </a:p>
        </p:txBody>
      </p:sp>
      <p:sp>
        <p:nvSpPr>
          <p:cNvPr id="12" name="TextBox 11"/>
          <p:cNvSpPr txBox="1"/>
          <p:nvPr/>
        </p:nvSpPr>
        <p:spPr>
          <a:xfrm>
            <a:off x="71406" y="6496070"/>
            <a:ext cx="4000528" cy="276999"/>
          </a:xfrm>
          <a:prstGeom prst="rect">
            <a:avLst/>
          </a:prstGeom>
          <a:noFill/>
        </p:spPr>
        <p:txBody>
          <a:bodyPr wrap="square" rtlCol="0">
            <a:spAutoFit/>
          </a:bodyPr>
          <a:lstStyle/>
          <a:p>
            <a:r>
              <a:rPr lang="en-US" sz="1200"/>
              <a:t>W7.1 </a:t>
            </a:r>
            <a:r>
              <a:rPr lang="en-US" sz="1200" dirty="0"/>
              <a:t>do…while, break, continue</a:t>
            </a:r>
          </a:p>
        </p:txBody>
      </p:sp>
    </p:spTree>
    <p:extLst>
      <p:ext uri="{BB962C8B-B14F-4D97-AF65-F5344CB8AC3E}">
        <p14:creationId xmlns:p14="http://schemas.microsoft.com/office/powerpoint/2010/main" val="324488501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7" name="Rectangle 1"/>
          <p:cNvSpPr>
            <a:spLocks noGrp="1"/>
          </p:cNvSpPr>
          <p:nvPr>
            <p:ph type="ctrTitle"/>
          </p:nvPr>
        </p:nvSpPr>
        <p:spPr>
          <a:xfrm>
            <a:off x="251521" y="2708920"/>
            <a:ext cx="864096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 </a:t>
            </a:r>
            <a:r>
              <a:rPr lang="en-US" sz="5400" dirty="0">
                <a:solidFill>
                  <a:srgbClr val="CC0000"/>
                </a:solidFill>
                <a:latin typeface="Batang" pitchFamily="18" charset="-127"/>
              </a:rPr>
              <a:t>Control Structures II</a:t>
            </a:r>
            <a:endParaRPr lang="en-US" sz="5400" dirty="0">
              <a:solidFill>
                <a:srgbClr val="C00000"/>
              </a:solidFill>
            </a:endParaRPr>
          </a:p>
        </p:txBody>
      </p:sp>
      <p:sp>
        <p:nvSpPr>
          <p:cNvPr id="8" name="Rectangle 7"/>
          <p:cNvSpPr/>
          <p:nvPr/>
        </p:nvSpPr>
        <p:spPr>
          <a:xfrm>
            <a:off x="3286116" y="3861048"/>
            <a:ext cx="5606364"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a:solidFill>
                  <a:srgbClr val="00B0F0"/>
                </a:solidFill>
              </a:rPr>
              <a:t>Nested for</a:t>
            </a:r>
            <a:endParaRPr lang="en-US" sz="4000" dirty="0">
              <a:solidFill>
                <a:srgbClr val="00B0F0"/>
              </a:solidFill>
            </a:endParaRPr>
          </a:p>
        </p:txBody>
      </p:sp>
    </p:spTree>
    <p:extLst>
      <p:ext uri="{BB962C8B-B14F-4D97-AF65-F5344CB8AC3E}">
        <p14:creationId xmlns:p14="http://schemas.microsoft.com/office/powerpoint/2010/main" val="330716687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normAutofit fontScale="92500" lnSpcReduction="10000"/>
          </a:bodyPr>
          <a:lstStyle/>
          <a:p>
            <a:fld id="{125A1C68-F048-4C66-8544-2D3BD35A5879}" type="slidenum">
              <a:rPr lang="en-US" smtClean="0"/>
              <a:pPr/>
              <a:t>384</a:t>
            </a:fld>
            <a:endParaRPr lang="en-US"/>
          </a:p>
        </p:txBody>
      </p:sp>
      <p:cxnSp>
        <p:nvCxnSpPr>
          <p:cNvPr id="9" name="Straight Connector 8"/>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a:lnSpc>
                <a:spcPct val="90000"/>
              </a:lnSpc>
              <a:spcBef>
                <a:spcPts val="1200"/>
              </a:spcBef>
              <a:spcAft>
                <a:spcPts val="600"/>
              </a:spcAft>
              <a:buNone/>
            </a:pPr>
            <a:r>
              <a:rPr lang="en-US" sz="2800" dirty="0">
                <a:latin typeface="Tahoma" charset="0"/>
                <a:cs typeface="Arial" charset="0"/>
              </a:rPr>
              <a:t>1. Nested </a:t>
            </a:r>
            <a:r>
              <a:rPr lang="en-US" sz="2800" dirty="0">
                <a:solidFill>
                  <a:srgbClr val="00B0F0"/>
                </a:solidFill>
                <a:latin typeface="Tahoma" charset="0"/>
                <a:cs typeface="Arial" charset="0"/>
              </a:rPr>
              <a:t>for</a:t>
            </a:r>
            <a:endParaRPr lang="en-US" sz="2800" dirty="0">
              <a:latin typeface="Tahoma" charset="0"/>
              <a:cs typeface="Arial" charset="0"/>
            </a:endParaRPr>
          </a:p>
          <a:p>
            <a:pPr marL="0" indent="0">
              <a:lnSpc>
                <a:spcPct val="90000"/>
              </a:lnSpc>
              <a:spcBef>
                <a:spcPts val="1200"/>
              </a:spcBef>
              <a:spcAft>
                <a:spcPts val="600"/>
              </a:spcAft>
              <a:buNone/>
            </a:pPr>
            <a:r>
              <a:rPr lang="en-US" sz="2400" dirty="0">
                <a:solidFill>
                  <a:srgbClr val="0000FF"/>
                </a:solidFill>
                <a:latin typeface="Tahoma" charset="0"/>
                <a:cs typeface="Arial" charset="0"/>
              </a:rPr>
              <a:t>	1.1 Syntax</a:t>
            </a:r>
          </a:p>
          <a:p>
            <a:pPr marL="0" indent="0">
              <a:lnSpc>
                <a:spcPct val="90000"/>
              </a:lnSpc>
              <a:spcBef>
                <a:spcPts val="1200"/>
              </a:spcBef>
              <a:spcAft>
                <a:spcPts val="600"/>
              </a:spcAft>
              <a:buNone/>
            </a:pPr>
            <a:r>
              <a:rPr lang="en-US" sz="2400" dirty="0">
                <a:solidFill>
                  <a:srgbClr val="0000FF"/>
                </a:solidFill>
                <a:latin typeface="Tahoma" charset="0"/>
                <a:cs typeface="Arial" charset="0"/>
              </a:rPr>
              <a:t>	1.2 Flowchart</a:t>
            </a:r>
          </a:p>
          <a:p>
            <a:pPr marL="0" indent="0">
              <a:lnSpc>
                <a:spcPct val="90000"/>
              </a:lnSpc>
              <a:spcBef>
                <a:spcPts val="1200"/>
              </a:spcBef>
              <a:spcAft>
                <a:spcPts val="600"/>
              </a:spcAft>
              <a:buNone/>
            </a:pPr>
            <a:r>
              <a:rPr lang="en-US" sz="2400" dirty="0">
                <a:solidFill>
                  <a:srgbClr val="0000FF"/>
                </a:solidFill>
                <a:latin typeface="Tahoma" charset="0"/>
                <a:cs typeface="Arial" charset="0"/>
              </a:rPr>
              <a:t>	1.3 Examples</a:t>
            </a:r>
          </a:p>
        </p:txBody>
      </p:sp>
      <p:sp>
        <p:nvSpPr>
          <p:cNvPr id="10"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Tree>
    <p:custDataLst>
      <p:tags r:id="rId1"/>
    </p:custDataLst>
    <p:extLst>
      <p:ext uri="{BB962C8B-B14F-4D97-AF65-F5344CB8AC3E}">
        <p14:creationId xmlns:p14="http://schemas.microsoft.com/office/powerpoint/2010/main" val="35917260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323528" y="6023029"/>
            <a:ext cx="8640960" cy="646331"/>
          </a:xfrm>
          <a:prstGeom prst="rect">
            <a:avLst/>
          </a:prstGeom>
          <a:solidFill>
            <a:schemeClr val="bg1"/>
          </a:solidFill>
        </p:spPr>
        <p:txBody>
          <a:bodyPr wrap="square" rtlCol="0">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One of the statements may be another </a:t>
            </a:r>
            <a:r>
              <a:rPr lang="en-US" dirty="0">
                <a:solidFill>
                  <a:srgbClr val="00B0F0"/>
                </a:solidFill>
                <a:latin typeface="Tahoma" panose="020B0604030504040204" pitchFamily="34" charset="0"/>
                <a:ea typeface="Tahoma" panose="020B0604030504040204" pitchFamily="34" charset="0"/>
                <a:cs typeface="Tahoma" panose="020B0604030504040204" pitchFamily="34" charset="0"/>
              </a:rPr>
              <a:t>for</a:t>
            </a:r>
            <a:r>
              <a:rPr lang="en-US" dirty="0">
                <a:latin typeface="Tahoma" panose="020B0604030504040204" pitchFamily="34" charset="0"/>
                <a:ea typeface="Tahoma" panose="020B0604030504040204" pitchFamily="34" charset="0"/>
                <a:cs typeface="Tahoma" panose="020B0604030504040204" pitchFamily="34" charset="0"/>
              </a:rPr>
              <a:t> statement. The next slide illustrates this.</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385</a:t>
            </a:fld>
            <a:endParaRPr lang="en-US" dirty="0"/>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for</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691679" y="980728"/>
            <a:ext cx="7215369" cy="1800200"/>
          </a:xfrm>
          <a:prstGeom prst="roundRect">
            <a:avLst>
              <a:gd name="adj" fmla="val 341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B0F0"/>
                </a:solidFill>
              </a:rPr>
              <a:t>for </a:t>
            </a:r>
            <a:r>
              <a:rPr lang="en-US" sz="1600" dirty="0">
                <a:solidFill>
                  <a:srgbClr val="0000FF"/>
                </a:solidFill>
              </a:rPr>
              <a:t>(initial expression; logical expression; update expression)</a:t>
            </a:r>
          </a:p>
          <a:p>
            <a:r>
              <a:rPr lang="en-US" sz="1600" dirty="0">
                <a:solidFill>
                  <a:srgbClr val="0000FF"/>
                </a:solidFill>
              </a:rPr>
              <a:t>   </a:t>
            </a:r>
            <a:r>
              <a:rPr lang="en-US" sz="1600" dirty="0">
                <a:solidFill>
                  <a:srgbClr val="FF0000"/>
                </a:solidFill>
              </a:rPr>
              <a:t>{</a:t>
            </a:r>
            <a:r>
              <a:rPr lang="en-US" sz="1600" dirty="0">
                <a:solidFill>
                  <a:srgbClr val="0000FF"/>
                </a:solidFill>
              </a:rPr>
              <a:t> </a:t>
            </a:r>
          </a:p>
          <a:p>
            <a:r>
              <a:rPr lang="en-US" sz="1600" dirty="0">
                <a:solidFill>
                  <a:srgbClr val="0000FF"/>
                </a:solidFill>
              </a:rPr>
              <a:t>     statement 1;</a:t>
            </a:r>
          </a:p>
          <a:p>
            <a:r>
              <a:rPr lang="en-US" sz="1600" dirty="0">
                <a:solidFill>
                  <a:srgbClr val="0000FF"/>
                </a:solidFill>
              </a:rPr>
              <a:t>     statement 2;</a:t>
            </a:r>
          </a:p>
          <a:p>
            <a:r>
              <a:rPr lang="en-US" sz="1600" dirty="0">
                <a:solidFill>
                  <a:srgbClr val="0000FF"/>
                </a:solidFill>
              </a:rPr>
              <a:t>     ---</a:t>
            </a:r>
          </a:p>
          <a:p>
            <a:r>
              <a:rPr lang="en-US" sz="1600" dirty="0">
                <a:solidFill>
                  <a:srgbClr val="0000FF"/>
                </a:solidFill>
              </a:rPr>
              <a:t>     statement n;</a:t>
            </a:r>
          </a:p>
          <a:p>
            <a:r>
              <a:rPr lang="en-US" sz="1600" dirty="0">
                <a:solidFill>
                  <a:srgbClr val="0000FF"/>
                </a:solidFill>
              </a:rPr>
              <a:t>   </a:t>
            </a:r>
            <a:r>
              <a:rPr lang="en-US" sz="1600" dirty="0">
                <a:solidFill>
                  <a:srgbClr val="FF0000"/>
                </a:solidFill>
              </a:rPr>
              <a:t>}</a:t>
            </a:r>
          </a:p>
          <a:p>
            <a:r>
              <a:rPr lang="en-US" sz="1600" dirty="0">
                <a:solidFill>
                  <a:srgbClr val="0000FF"/>
                </a:solidFill>
              </a:rPr>
              <a:t>  </a:t>
            </a:r>
          </a:p>
        </p:txBody>
      </p:sp>
      <p:sp>
        <p:nvSpPr>
          <p:cNvPr id="10" name="Rounded Rectangle 9"/>
          <p:cNvSpPr/>
          <p:nvPr/>
        </p:nvSpPr>
        <p:spPr>
          <a:xfrm>
            <a:off x="251520" y="98072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cxnSp>
        <p:nvCxnSpPr>
          <p:cNvPr id="25" name="Straight Arrow Connector 24"/>
          <p:cNvCxnSpPr/>
          <p:nvPr/>
        </p:nvCxnSpPr>
        <p:spPr>
          <a:xfrm>
            <a:off x="1691680" y="6093296"/>
            <a:ext cx="0" cy="36004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51520" y="3356992"/>
            <a:ext cx="2880320" cy="360040"/>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Initialize Counter</a:t>
            </a:r>
          </a:p>
        </p:txBody>
      </p:sp>
      <p:sp>
        <p:nvSpPr>
          <p:cNvPr id="27" name="Flowchart: Decision 26"/>
          <p:cNvSpPr/>
          <p:nvPr/>
        </p:nvSpPr>
        <p:spPr>
          <a:xfrm>
            <a:off x="251520" y="4437112"/>
            <a:ext cx="2880320" cy="1008112"/>
          </a:xfrm>
          <a:prstGeom prst="flowChartDecision">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Logical Expression</a:t>
            </a:r>
          </a:p>
        </p:txBody>
      </p:sp>
      <p:sp>
        <p:nvSpPr>
          <p:cNvPr id="28" name="Rectangle 27"/>
          <p:cNvSpPr/>
          <p:nvPr/>
        </p:nvSpPr>
        <p:spPr>
          <a:xfrm>
            <a:off x="3846405" y="4761148"/>
            <a:ext cx="1877723" cy="360040"/>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Statement</a:t>
            </a:r>
            <a:r>
              <a:rPr lang="en-US" b="1" dirty="0">
                <a:solidFill>
                  <a:srgbClr val="FF0000"/>
                </a:solidFill>
              </a:rPr>
              <a:t>(s)</a:t>
            </a:r>
          </a:p>
        </p:txBody>
      </p:sp>
      <p:sp>
        <p:nvSpPr>
          <p:cNvPr id="29" name="Rectangle 28"/>
          <p:cNvSpPr/>
          <p:nvPr/>
        </p:nvSpPr>
        <p:spPr>
          <a:xfrm>
            <a:off x="6294677" y="4653136"/>
            <a:ext cx="1877723" cy="626586"/>
          </a:xfrm>
          <a:prstGeom prst="rec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Update Counter</a:t>
            </a:r>
          </a:p>
        </p:txBody>
      </p:sp>
      <p:cxnSp>
        <p:nvCxnSpPr>
          <p:cNvPr id="30" name="Straight Arrow Connector 29"/>
          <p:cNvCxnSpPr/>
          <p:nvPr/>
        </p:nvCxnSpPr>
        <p:spPr>
          <a:xfrm>
            <a:off x="1691680" y="3068960"/>
            <a:ext cx="0" cy="288032"/>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91680" y="3717032"/>
            <a:ext cx="0" cy="72008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131840" y="4941168"/>
            <a:ext cx="714565"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724128" y="4941168"/>
            <a:ext cx="570549"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987824" y="4674622"/>
            <a:ext cx="720080" cy="338554"/>
          </a:xfrm>
          <a:prstGeom prst="rect">
            <a:avLst/>
          </a:prstGeom>
          <a:noFill/>
        </p:spPr>
        <p:txBody>
          <a:bodyPr wrap="square" rtlCol="0">
            <a:spAutoFit/>
          </a:bodyPr>
          <a:lstStyle/>
          <a:p>
            <a:r>
              <a:rPr lang="en-US" sz="1600" b="1" dirty="0">
                <a:solidFill>
                  <a:srgbClr val="00B050"/>
                </a:solidFill>
              </a:rPr>
              <a:t>True</a:t>
            </a:r>
          </a:p>
        </p:txBody>
      </p:sp>
      <p:cxnSp>
        <p:nvCxnSpPr>
          <p:cNvPr id="35" name="Straight Arrow Connector 34"/>
          <p:cNvCxnSpPr>
            <a:stCxn id="29" idx="0"/>
          </p:cNvCxnSpPr>
          <p:nvPr/>
        </p:nvCxnSpPr>
        <p:spPr>
          <a:xfrm flipH="1" flipV="1">
            <a:off x="7233538" y="4149080"/>
            <a:ext cx="1" cy="504056"/>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691680" y="4149080"/>
            <a:ext cx="5541859"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691680" y="5445224"/>
            <a:ext cx="0" cy="36004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1511660" y="5805264"/>
            <a:ext cx="360040" cy="2880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899592" y="5445224"/>
            <a:ext cx="720080" cy="338554"/>
          </a:xfrm>
          <a:prstGeom prst="rect">
            <a:avLst/>
          </a:prstGeom>
          <a:noFill/>
        </p:spPr>
        <p:txBody>
          <a:bodyPr wrap="square" rtlCol="0">
            <a:spAutoFit/>
          </a:bodyPr>
          <a:lstStyle/>
          <a:p>
            <a:r>
              <a:rPr lang="en-US" sz="1600" b="1" dirty="0">
                <a:solidFill>
                  <a:srgbClr val="FF0000"/>
                </a:solidFill>
              </a:rPr>
              <a:t>False</a:t>
            </a:r>
          </a:p>
        </p:txBody>
      </p:sp>
      <p:sp>
        <p:nvSpPr>
          <p:cNvPr id="41" name="Rectangle 40"/>
          <p:cNvSpPr/>
          <p:nvPr/>
        </p:nvSpPr>
        <p:spPr>
          <a:xfrm>
            <a:off x="1691680" y="1268760"/>
            <a:ext cx="7200800"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691680" y="2492896"/>
            <a:ext cx="7200800"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511660" y="2780928"/>
            <a:ext cx="360040" cy="2880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6948264" y="548680"/>
            <a:ext cx="1512168" cy="504056"/>
          </a:xfrm>
          <a:prstGeom prst="roundRect">
            <a:avLst/>
          </a:prstGeom>
          <a:solidFill>
            <a:srgbClr val="0000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REMINDER</a:t>
            </a:r>
          </a:p>
        </p:txBody>
      </p:sp>
    </p:spTree>
    <p:custDataLst>
      <p:tags r:id="rId1"/>
    </p:custDataLst>
    <p:extLst>
      <p:ext uri="{BB962C8B-B14F-4D97-AF65-F5344CB8AC3E}">
        <p14:creationId xmlns:p14="http://schemas.microsoft.com/office/powerpoint/2010/main" val="1963778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22" presetClass="entr" presetSubtype="2"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2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2" presetClass="entr" presetSubtype="8"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par>
                          <p:cTn id="45" fill="hold">
                            <p:stCondLst>
                              <p:cond delay="3500"/>
                            </p:stCondLst>
                            <p:childTnLst>
                              <p:par>
                                <p:cTn id="46" presetID="22" presetClass="entr" presetSubtype="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childTnLst>
                          </p:cTn>
                        </p:par>
                        <p:par>
                          <p:cTn id="57" fill="hold">
                            <p:stCondLst>
                              <p:cond delay="5000"/>
                            </p:stCondLst>
                            <p:childTnLst>
                              <p:par>
                                <p:cTn id="58" presetID="22" presetClass="entr" presetSubtype="4"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down)">
                                      <p:cBhvr>
                                        <p:cTn id="60" dur="500"/>
                                        <p:tgtEl>
                                          <p:spTgt spid="35"/>
                                        </p:tgtEl>
                                      </p:cBhvr>
                                    </p:animEffect>
                                  </p:childTnLst>
                                </p:cTn>
                              </p:par>
                            </p:childTnLst>
                          </p:cTn>
                        </p:par>
                        <p:par>
                          <p:cTn id="61" fill="hold">
                            <p:stCondLst>
                              <p:cond delay="5500"/>
                            </p:stCondLst>
                            <p:childTnLst>
                              <p:par>
                                <p:cTn id="62" presetID="22" presetClass="entr" presetSubtype="2" fill="hold"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right)">
                                      <p:cBhvr>
                                        <p:cTn id="64" dur="500"/>
                                        <p:tgtEl>
                                          <p:spTgt spid="36"/>
                                        </p:tgtEl>
                                      </p:cBhvr>
                                    </p:animEffect>
                                  </p:childTnLst>
                                </p:cTn>
                              </p:par>
                            </p:childTnLst>
                          </p:cTn>
                        </p:par>
                        <p:par>
                          <p:cTn id="65" fill="hold">
                            <p:stCondLst>
                              <p:cond delay="6000"/>
                            </p:stCondLst>
                            <p:childTnLst>
                              <p:par>
                                <p:cTn id="66" presetID="22" presetClass="entr" presetSubtype="1" fill="hold" grpId="0"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up)">
                                      <p:cBhvr>
                                        <p:cTn id="71" dur="500"/>
                                        <p:tgtEl>
                                          <p:spTgt spid="37"/>
                                        </p:tgtEl>
                                      </p:cBhvr>
                                    </p:animEffect>
                                  </p:childTnLst>
                                </p:cTn>
                              </p:par>
                            </p:childTnLst>
                          </p:cTn>
                        </p:par>
                        <p:par>
                          <p:cTn id="72" fill="hold">
                            <p:stCondLst>
                              <p:cond delay="6500"/>
                            </p:stCondLst>
                            <p:childTnLst>
                              <p:par>
                                <p:cTn id="73" presetID="22"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up)">
                                      <p:cBhvr>
                                        <p:cTn id="75" dur="500"/>
                                        <p:tgtEl>
                                          <p:spTgt spid="38"/>
                                        </p:tgtEl>
                                      </p:cBhvr>
                                    </p:animEffect>
                                  </p:childTnLst>
                                </p:cTn>
                              </p:par>
                            </p:childTnLst>
                          </p:cTn>
                        </p:par>
                        <p:par>
                          <p:cTn id="76" fill="hold">
                            <p:stCondLst>
                              <p:cond delay="7000"/>
                            </p:stCondLst>
                            <p:childTnLst>
                              <p:par>
                                <p:cTn id="77" presetID="22" presetClass="entr" presetSubtype="1"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up)">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21" presetClass="emph" presetSubtype="0" fill="hold" grpId="1" nodeType="clickEffect">
                                  <p:stCondLst>
                                    <p:cond delay="0"/>
                                  </p:stCondLst>
                                  <p:childTnLst>
                                    <p:animClr clrSpc="hsl" dir="cw">
                                      <p:cBhvr override="childStyle">
                                        <p:cTn id="83" dur="500" fill="hold"/>
                                        <p:tgtEl>
                                          <p:spTgt spid="28"/>
                                        </p:tgtEl>
                                        <p:attrNameLst>
                                          <p:attrName>style.color</p:attrName>
                                        </p:attrNameLst>
                                      </p:cBhvr>
                                      <p:by>
                                        <p:hsl h="7200000" s="0" l="0"/>
                                      </p:by>
                                    </p:animClr>
                                    <p:animClr clrSpc="hsl" dir="cw">
                                      <p:cBhvr>
                                        <p:cTn id="84" dur="500" fill="hold"/>
                                        <p:tgtEl>
                                          <p:spTgt spid="28"/>
                                        </p:tgtEl>
                                        <p:attrNameLst>
                                          <p:attrName>fillcolor</p:attrName>
                                        </p:attrNameLst>
                                      </p:cBhvr>
                                      <p:by>
                                        <p:hsl h="7200000" s="0" l="0"/>
                                      </p:by>
                                    </p:animClr>
                                    <p:animClr clrSpc="hsl" dir="cw">
                                      <p:cBhvr>
                                        <p:cTn id="85" dur="500" fill="hold"/>
                                        <p:tgtEl>
                                          <p:spTgt spid="28"/>
                                        </p:tgtEl>
                                        <p:attrNameLst>
                                          <p:attrName>stroke.color</p:attrName>
                                        </p:attrNameLst>
                                      </p:cBhvr>
                                      <p:by>
                                        <p:hsl h="7200000" s="0" l="0"/>
                                      </p:by>
                                    </p:animClr>
                                    <p:set>
                                      <p:cBhvr>
                                        <p:cTn id="86" dur="500" fill="hold"/>
                                        <p:tgtEl>
                                          <p:spTgt spid="28"/>
                                        </p:tgtEl>
                                        <p:attrNameLst>
                                          <p:attrName>fill.type</p:attrName>
                                        </p:attrNameLst>
                                      </p:cBhvr>
                                      <p:to>
                                        <p:strVal val="solid"/>
                                      </p:to>
                                    </p:se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wipe(left)">
                                      <p:cBhvr>
                                        <p:cTn id="90" dur="500"/>
                                        <p:tgtEl>
                                          <p:spTgt spid="41"/>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left)">
                                      <p:cBhvr>
                                        <p:cTn id="9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9" grpId="0" animBg="1"/>
      <p:bldP spid="10" grpId="0" animBg="1"/>
      <p:bldP spid="26" grpId="0" animBg="1"/>
      <p:bldP spid="27" grpId="0" animBg="1"/>
      <p:bldP spid="28" grpId="0" animBg="1"/>
      <p:bldP spid="28" grpId="1" animBg="1"/>
      <p:bldP spid="29" grpId="0" animBg="1"/>
      <p:bldP spid="34" grpId="0"/>
      <p:bldP spid="38" grpId="0" animBg="1"/>
      <p:bldP spid="39" grpId="0"/>
      <p:bldP spid="41" grpId="0" animBg="1"/>
      <p:bldP spid="42" grpId="0" animBg="1"/>
      <p:bldP spid="40" grpId="0" animBg="1"/>
      <p:bldP spid="43" grpId="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SYNTAX</a:t>
            </a:r>
            <a:endParaRPr lang="en-US" dirty="0">
              <a:solidFill>
                <a:schemeClr val="tx1"/>
              </a:solidFill>
            </a:endParaRP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386</a:t>
            </a:fld>
            <a:endParaRPr lang="en-US" dirty="0"/>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for</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533096" y="1362254"/>
            <a:ext cx="7359384" cy="3744416"/>
          </a:xfrm>
          <a:prstGeom prst="roundRect">
            <a:avLst>
              <a:gd name="adj" fmla="val 341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00B0F0"/>
                </a:solidFill>
              </a:rPr>
              <a:t>for </a:t>
            </a:r>
            <a:r>
              <a:rPr lang="en-US" sz="1600" dirty="0">
                <a:solidFill>
                  <a:srgbClr val="0000FF"/>
                </a:solidFill>
              </a:rPr>
              <a:t>(initial expression 1; logical expression 1; update expression 1)</a:t>
            </a:r>
          </a:p>
          <a:p>
            <a:r>
              <a:rPr lang="en-US" sz="1600" dirty="0">
                <a:solidFill>
                  <a:srgbClr val="0000FF"/>
                </a:solidFill>
              </a:rPr>
              <a:t>   { </a:t>
            </a:r>
          </a:p>
          <a:p>
            <a:r>
              <a:rPr lang="en-US" sz="1600" dirty="0">
                <a:solidFill>
                  <a:srgbClr val="0000FF"/>
                </a:solidFill>
              </a:rPr>
              <a:t>     statement </a:t>
            </a:r>
            <a:r>
              <a:rPr lang="en-US" sz="1600" dirty="0" err="1">
                <a:solidFill>
                  <a:srgbClr val="0000FF"/>
                </a:solidFill>
              </a:rPr>
              <a:t>i</a:t>
            </a:r>
            <a:r>
              <a:rPr lang="en-US" sz="1600" dirty="0">
                <a:solidFill>
                  <a:srgbClr val="0000FF"/>
                </a:solidFill>
              </a:rPr>
              <a:t>;</a:t>
            </a:r>
          </a:p>
          <a:p>
            <a:r>
              <a:rPr lang="en-US" sz="1600" dirty="0">
                <a:solidFill>
                  <a:srgbClr val="0000FF"/>
                </a:solidFill>
              </a:rPr>
              <a:t>     statement i+1;</a:t>
            </a:r>
          </a:p>
          <a:p>
            <a:r>
              <a:rPr lang="en-US" sz="1600" dirty="0">
                <a:solidFill>
                  <a:srgbClr val="0000FF"/>
                </a:solidFill>
              </a:rPr>
              <a:t>     </a:t>
            </a:r>
            <a:r>
              <a:rPr lang="en-US" sz="1600" dirty="0">
                <a:solidFill>
                  <a:schemeClr val="tx1"/>
                </a:solidFill>
              </a:rPr>
              <a:t>for (initial expression 2; logical expression 2; update expression 2)</a:t>
            </a:r>
          </a:p>
          <a:p>
            <a:r>
              <a:rPr lang="en-US" sz="1600" dirty="0">
                <a:solidFill>
                  <a:schemeClr val="tx1"/>
                </a:solidFill>
              </a:rPr>
              <a:t>          {</a:t>
            </a:r>
          </a:p>
          <a:p>
            <a:r>
              <a:rPr lang="en-US" sz="1600" dirty="0">
                <a:solidFill>
                  <a:schemeClr val="tx1"/>
                </a:solidFill>
              </a:rPr>
              <a:t>	statement j;</a:t>
            </a:r>
          </a:p>
          <a:p>
            <a:r>
              <a:rPr lang="en-US" sz="1600" dirty="0">
                <a:solidFill>
                  <a:schemeClr val="tx1"/>
                </a:solidFill>
              </a:rPr>
              <a:t>	statement j+1;</a:t>
            </a:r>
          </a:p>
          <a:p>
            <a:r>
              <a:rPr lang="en-US" sz="1600" dirty="0">
                <a:solidFill>
                  <a:schemeClr val="tx1"/>
                </a:solidFill>
              </a:rPr>
              <a:t>	----</a:t>
            </a:r>
          </a:p>
          <a:p>
            <a:r>
              <a:rPr lang="en-US" sz="1600" dirty="0">
                <a:solidFill>
                  <a:schemeClr val="tx1"/>
                </a:solidFill>
              </a:rPr>
              <a:t>	statement m;</a:t>
            </a:r>
          </a:p>
          <a:p>
            <a:r>
              <a:rPr lang="en-US" sz="1600" dirty="0">
                <a:solidFill>
                  <a:schemeClr val="tx1"/>
                </a:solidFill>
              </a:rPr>
              <a:t>          }             </a:t>
            </a:r>
            <a:r>
              <a:rPr lang="en-US" sz="1600" dirty="0">
                <a:solidFill>
                  <a:srgbClr val="0000FF"/>
                </a:solidFill>
              </a:rPr>
              <a:t>   </a:t>
            </a:r>
          </a:p>
          <a:p>
            <a:r>
              <a:rPr lang="en-US" sz="1600" dirty="0">
                <a:solidFill>
                  <a:srgbClr val="0000FF"/>
                </a:solidFill>
              </a:rPr>
              <a:t>     statement </a:t>
            </a:r>
            <a:r>
              <a:rPr lang="en-US" sz="1600" dirty="0" err="1">
                <a:solidFill>
                  <a:srgbClr val="0000FF"/>
                </a:solidFill>
              </a:rPr>
              <a:t>i+k</a:t>
            </a:r>
            <a:r>
              <a:rPr lang="en-US" sz="1600" dirty="0">
                <a:solidFill>
                  <a:srgbClr val="0000FF"/>
                </a:solidFill>
              </a:rPr>
              <a:t>;</a:t>
            </a:r>
          </a:p>
          <a:p>
            <a:r>
              <a:rPr lang="en-US" sz="1600" dirty="0">
                <a:solidFill>
                  <a:srgbClr val="0000FF"/>
                </a:solidFill>
              </a:rPr>
              <a:t>     ---;</a:t>
            </a:r>
          </a:p>
          <a:p>
            <a:r>
              <a:rPr lang="en-US" sz="1600" dirty="0">
                <a:solidFill>
                  <a:srgbClr val="0000FF"/>
                </a:solidFill>
              </a:rPr>
              <a:t>     statement n;</a:t>
            </a:r>
          </a:p>
          <a:p>
            <a:r>
              <a:rPr lang="en-US" sz="1600" dirty="0">
                <a:solidFill>
                  <a:srgbClr val="0000FF"/>
                </a:solidFill>
              </a:rPr>
              <a:t>   }</a:t>
            </a:r>
          </a:p>
          <a:p>
            <a:r>
              <a:rPr lang="en-US" sz="1600" dirty="0">
                <a:solidFill>
                  <a:srgbClr val="0000FF"/>
                </a:solidFill>
              </a:rPr>
              <a:t>  </a:t>
            </a:r>
          </a:p>
        </p:txBody>
      </p:sp>
      <p:sp>
        <p:nvSpPr>
          <p:cNvPr id="10" name="Rounded Rectangle 9"/>
          <p:cNvSpPr/>
          <p:nvPr/>
        </p:nvSpPr>
        <p:spPr>
          <a:xfrm>
            <a:off x="107504" y="1362254"/>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41" name="Rectangle 40"/>
          <p:cNvSpPr/>
          <p:nvPr/>
        </p:nvSpPr>
        <p:spPr>
          <a:xfrm>
            <a:off x="1533096" y="1434262"/>
            <a:ext cx="7359384"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33096" y="2442374"/>
            <a:ext cx="7359384"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23528" y="5200164"/>
            <a:ext cx="8640960" cy="338554"/>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1600" dirty="0">
                <a:latin typeface="Tahoma" panose="020B0604030504040204" pitchFamily="34" charset="0"/>
                <a:ea typeface="Tahoma" panose="020B0604030504040204" pitchFamily="34" charset="0"/>
                <a:cs typeface="Tahoma" panose="020B0604030504040204" pitchFamily="34" charset="0"/>
              </a:rPr>
              <a:t>The </a:t>
            </a:r>
            <a:r>
              <a:rPr lang="en-US" sz="1600" dirty="0">
                <a:solidFill>
                  <a:srgbClr val="00B0F0"/>
                </a:solidFill>
                <a:latin typeface="Tahoma" panose="020B0604030504040204" pitchFamily="34" charset="0"/>
                <a:ea typeface="Tahoma" panose="020B0604030504040204" pitchFamily="34" charset="0"/>
                <a:cs typeface="Tahoma" panose="020B0604030504040204" pitchFamily="34" charset="0"/>
              </a:rPr>
              <a:t>for</a:t>
            </a:r>
            <a:r>
              <a:rPr lang="en-US" sz="1600" dirty="0">
                <a:latin typeface="Tahoma" panose="020B0604030504040204" pitchFamily="34" charset="0"/>
                <a:ea typeface="Tahoma" panose="020B0604030504040204" pitchFamily="34" charset="0"/>
                <a:cs typeface="Tahoma" panose="020B0604030504040204" pitchFamily="34" charset="0"/>
              </a:rPr>
              <a:t> loop in black is called the </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inner loop</a:t>
            </a:r>
            <a:r>
              <a:rPr lang="en-US" sz="1600" dirty="0">
                <a:latin typeface="Tahoma" panose="020B0604030504040204" pitchFamily="34" charset="0"/>
                <a:ea typeface="Tahoma" panose="020B0604030504040204" pitchFamily="34" charset="0"/>
                <a:cs typeface="Tahoma" panose="020B0604030504040204" pitchFamily="34" charset="0"/>
              </a:rPr>
              <a:t>. </a:t>
            </a:r>
          </a:p>
        </p:txBody>
      </p:sp>
      <p:sp>
        <p:nvSpPr>
          <p:cNvPr id="46" name="TextBox 45"/>
          <p:cNvSpPr txBox="1"/>
          <p:nvPr/>
        </p:nvSpPr>
        <p:spPr>
          <a:xfrm>
            <a:off x="323528" y="5488196"/>
            <a:ext cx="8640960" cy="338554"/>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1600" dirty="0">
                <a:latin typeface="Tahoma" panose="020B0604030504040204" pitchFamily="34" charset="0"/>
                <a:ea typeface="Tahoma" panose="020B0604030504040204" pitchFamily="34" charset="0"/>
                <a:cs typeface="Tahoma" panose="020B0604030504040204" pitchFamily="34" charset="0"/>
              </a:rPr>
              <a:t>The </a:t>
            </a:r>
            <a:r>
              <a:rPr lang="en-US" sz="1600" dirty="0">
                <a:solidFill>
                  <a:srgbClr val="00B0F0"/>
                </a:solidFill>
                <a:latin typeface="Tahoma" panose="020B0604030504040204" pitchFamily="34" charset="0"/>
                <a:ea typeface="Tahoma" panose="020B0604030504040204" pitchFamily="34" charset="0"/>
                <a:cs typeface="Tahoma" panose="020B0604030504040204" pitchFamily="34" charset="0"/>
              </a:rPr>
              <a:t>for</a:t>
            </a:r>
            <a:r>
              <a:rPr lang="en-US" sz="1600" dirty="0">
                <a:latin typeface="Tahoma" panose="020B0604030504040204" pitchFamily="34" charset="0"/>
                <a:ea typeface="Tahoma" panose="020B0604030504040204" pitchFamily="34" charset="0"/>
                <a:cs typeface="Tahoma" panose="020B0604030504040204" pitchFamily="34" charset="0"/>
              </a:rPr>
              <a:t> loop in blue is called the </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outer loop</a:t>
            </a:r>
            <a:r>
              <a:rPr lang="en-US" sz="1600" dirty="0">
                <a:latin typeface="Tahoma" panose="020B0604030504040204" pitchFamily="34" charset="0"/>
                <a:ea typeface="Tahoma" panose="020B0604030504040204" pitchFamily="34" charset="0"/>
                <a:cs typeface="Tahoma" panose="020B0604030504040204" pitchFamily="34" charset="0"/>
              </a:rPr>
              <a:t>. </a:t>
            </a:r>
          </a:p>
        </p:txBody>
      </p:sp>
      <p:sp>
        <p:nvSpPr>
          <p:cNvPr id="47" name="TextBox 46"/>
          <p:cNvSpPr txBox="1"/>
          <p:nvPr/>
        </p:nvSpPr>
        <p:spPr>
          <a:xfrm>
            <a:off x="323528" y="5754742"/>
            <a:ext cx="8640960" cy="338554"/>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1600" dirty="0">
                <a:latin typeface="Tahoma" panose="020B0604030504040204" pitchFamily="34" charset="0"/>
                <a:ea typeface="Tahoma" panose="020B0604030504040204" pitchFamily="34" charset="0"/>
                <a:cs typeface="Tahoma" panose="020B0604030504040204" pitchFamily="34" charset="0"/>
              </a:rPr>
              <a:t>Each loop (inner and outer) has its own counter.</a:t>
            </a:r>
          </a:p>
        </p:txBody>
      </p:sp>
      <p:cxnSp>
        <p:nvCxnSpPr>
          <p:cNvPr id="48" name="Straight Connector 4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979712" y="2780928"/>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979712" y="2780928"/>
            <a:ext cx="0" cy="12241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979712" y="4005064"/>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619672" y="1857262"/>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19672" y="1866310"/>
            <a:ext cx="0" cy="30748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619672" y="4941168"/>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7" name="Oval Callout 56"/>
          <p:cNvSpPr/>
          <p:nvPr/>
        </p:nvSpPr>
        <p:spPr>
          <a:xfrm>
            <a:off x="6156176" y="3353504"/>
            <a:ext cx="2448272" cy="651560"/>
          </a:xfrm>
          <a:prstGeom prst="wedgeEllipseCallout">
            <a:avLst>
              <a:gd name="adj1" fmla="val -125484"/>
              <a:gd name="adj2" fmla="val -75061"/>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NESTING</a:t>
            </a:r>
            <a:endParaRPr lang="en-US" dirty="0">
              <a:solidFill>
                <a:srgbClr val="00B0F0"/>
              </a:solidFill>
            </a:endParaRPr>
          </a:p>
        </p:txBody>
      </p:sp>
    </p:spTree>
    <p:custDataLst>
      <p:tags r:id="rId1"/>
    </p:custDataLst>
    <p:extLst>
      <p:ext uri="{BB962C8B-B14F-4D97-AF65-F5344CB8AC3E}">
        <p14:creationId xmlns:p14="http://schemas.microsoft.com/office/powerpoint/2010/main" val="516559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500"/>
                                        <p:tgtEl>
                                          <p:spTgt spid="47"/>
                                        </p:tgtEl>
                                      </p:cBhvr>
                                    </p:animEffect>
                                  </p:childTnLst>
                                </p:cTn>
                              </p:par>
                            </p:childTnLst>
                          </p:cTn>
                        </p:par>
                        <p:par>
                          <p:cTn id="35" fill="hold">
                            <p:stCondLst>
                              <p:cond delay="1500"/>
                            </p:stCondLst>
                            <p:childTnLst>
                              <p:par>
                                <p:cTn id="36" presetID="16" presetClass="entr" presetSubtype="42"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barn(outHorizontal)">
                                      <p:cBhvr>
                                        <p:cTn id="38" dur="500"/>
                                        <p:tgtEl>
                                          <p:spTgt spid="52"/>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par>
                                <p:cTn id="43" presetID="22" presetClass="entr" presetSubtype="8"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par>
                          <p:cTn id="46" fill="hold">
                            <p:stCondLst>
                              <p:cond delay="2500"/>
                            </p:stCondLst>
                            <p:childTnLst>
                              <p:par>
                                <p:cTn id="47" presetID="16" presetClass="entr" presetSubtype="42"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barn(outHorizontal)">
                                      <p:cBhvr>
                                        <p:cTn id="49" dur="500"/>
                                        <p:tgtEl>
                                          <p:spTgt spid="55"/>
                                        </p:tgtEl>
                                      </p:cBhvr>
                                    </p:animEffect>
                                  </p:childTnLst>
                                </p:cTn>
                              </p:par>
                            </p:childTnLst>
                          </p:cTn>
                        </p:par>
                        <p:par>
                          <p:cTn id="50" fill="hold">
                            <p:stCondLst>
                              <p:cond delay="3000"/>
                            </p:stCondLst>
                            <p:childTnLst>
                              <p:par>
                                <p:cTn id="51" presetID="22" presetClass="entr" presetSubtype="8" fill="hold" nodeType="after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wipe(left)">
                                      <p:cBhvr>
                                        <p:cTn id="53" dur="500"/>
                                        <p:tgtEl>
                                          <p:spTgt spid="54"/>
                                        </p:tgtEl>
                                      </p:cBhvr>
                                    </p:animEffect>
                                  </p:childTnLst>
                                </p:cTn>
                              </p:par>
                              <p:par>
                                <p:cTn id="54" presetID="22" presetClass="entr" presetSubtype="8"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p:cTn id="61" dur="500" fill="hold"/>
                                        <p:tgtEl>
                                          <p:spTgt spid="57"/>
                                        </p:tgtEl>
                                        <p:attrNameLst>
                                          <p:attrName>ppt_w</p:attrName>
                                        </p:attrNameLst>
                                      </p:cBhvr>
                                      <p:tavLst>
                                        <p:tav tm="0">
                                          <p:val>
                                            <p:fltVal val="0"/>
                                          </p:val>
                                        </p:tav>
                                        <p:tav tm="100000">
                                          <p:val>
                                            <p:strVal val="#ppt_w"/>
                                          </p:val>
                                        </p:tav>
                                      </p:tavLst>
                                    </p:anim>
                                    <p:anim calcmode="lin" valueType="num">
                                      <p:cBhvr>
                                        <p:cTn id="62" dur="500" fill="hold"/>
                                        <p:tgtEl>
                                          <p:spTgt spid="57"/>
                                        </p:tgtEl>
                                        <p:attrNameLst>
                                          <p:attrName>ppt_h</p:attrName>
                                        </p:attrNameLst>
                                      </p:cBhvr>
                                      <p:tavLst>
                                        <p:tav tm="0">
                                          <p:val>
                                            <p:fltVal val="0"/>
                                          </p:val>
                                        </p:tav>
                                        <p:tav tm="100000">
                                          <p:val>
                                            <p:strVal val="#ppt_h"/>
                                          </p:val>
                                        </p:tav>
                                      </p:tavLst>
                                    </p:anim>
                                    <p:animEffect transition="in" filter="fade">
                                      <p:cBhvr>
                                        <p:cTn id="6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 grpId="0" animBg="1"/>
      <p:bldP spid="10" grpId="0" animBg="1"/>
      <p:bldP spid="41" grpId="0" animBg="1"/>
      <p:bldP spid="42" grpId="0" animBg="1"/>
      <p:bldP spid="45" grpId="0"/>
      <p:bldP spid="46" grpId="0"/>
      <p:bldP spid="47" grpId="0"/>
      <p:bldP spid="57"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a:off x="4398919" y="882864"/>
            <a:ext cx="0" cy="50405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398919" y="2134445"/>
            <a:ext cx="1" cy="24188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0" y="692696"/>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FLOWCHART</a:t>
            </a:r>
            <a:endParaRPr lang="en-US" dirty="0">
              <a:solidFill>
                <a:schemeClr val="tx1"/>
              </a:solidFill>
            </a:endParaRPr>
          </a:p>
        </p:txBody>
      </p:sp>
      <p:cxnSp>
        <p:nvCxnSpPr>
          <p:cNvPr id="54" name="Straight Connector 53"/>
          <p:cNvCxnSpPr/>
          <p:nvPr/>
        </p:nvCxnSpPr>
        <p:spPr>
          <a:xfrm>
            <a:off x="0" y="1052736"/>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398919" y="4374981"/>
            <a:ext cx="0" cy="288032"/>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395449" y="2736365"/>
            <a:ext cx="6940" cy="21602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387</a:t>
            </a:fld>
            <a:endParaRPr lang="en-US" dirty="0"/>
          </a:p>
        </p:txBody>
      </p:sp>
      <p:sp>
        <p:nvSpPr>
          <p:cNvPr id="2" name="Title 1"/>
          <p:cNvSpPr>
            <a:spLocks noGrp="1"/>
          </p:cNvSpPr>
          <p:nvPr>
            <p:ph type="title"/>
          </p:nvPr>
        </p:nvSpPr>
        <p:spPr>
          <a:xfrm>
            <a:off x="251520" y="116632"/>
            <a:ext cx="8153400" cy="576064"/>
          </a:xfrm>
        </p:spPr>
        <p:txBody>
          <a:bodyPr vert="horz" rtlCol="0" anchor="ctr">
            <a:noAutofit/>
            <a:scene3d>
              <a:camera prst="orthographicFront"/>
              <a:lightRig rig="soft" dir="t"/>
            </a:scene3d>
            <a:sp3d prstMaterial="softEdge">
              <a:bevelT w="25400" h="25400"/>
            </a:sp3d>
          </a:bodyPr>
          <a:lstStyle/>
          <a:p>
            <a:r>
              <a:rPr lang="en-US" sz="3600" dirty="0">
                <a:solidFill>
                  <a:schemeClr val="accent2"/>
                </a:solidFill>
                <a:latin typeface="Tahoma" charset="0"/>
                <a:cs typeface="Arial" charset="0"/>
              </a:rPr>
              <a:t>1. Nested </a:t>
            </a:r>
            <a:r>
              <a:rPr lang="en-US" sz="3600" dirty="0">
                <a:solidFill>
                  <a:srgbClr val="00B0F0"/>
                </a:solidFill>
                <a:latin typeface="Tahoma" charset="0"/>
                <a:cs typeface="Arial" charset="0"/>
              </a:rPr>
              <a:t>for</a:t>
            </a:r>
            <a:endParaRPr lang="en-US" sz="2400" dirty="0">
              <a:solidFill>
                <a:schemeClr val="accent2"/>
              </a:solidFill>
              <a:latin typeface="Tahoma" charset="0"/>
              <a:cs typeface="Arial" charset="0"/>
            </a:endParaRPr>
          </a:p>
        </p:txBody>
      </p:sp>
      <p:cxnSp>
        <p:nvCxnSpPr>
          <p:cNvPr id="8" name="Straight Connector 7"/>
          <p:cNvCxnSpPr/>
          <p:nvPr/>
        </p:nvCxnSpPr>
        <p:spPr>
          <a:xfrm>
            <a:off x="0" y="692696"/>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958759" y="692696"/>
            <a:ext cx="2880320" cy="36004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Initialize </a:t>
            </a:r>
            <a:r>
              <a:rPr lang="en-US" dirty="0" err="1">
                <a:solidFill>
                  <a:srgbClr val="0000FF"/>
                </a:solidFill>
              </a:rPr>
              <a:t>outCount</a:t>
            </a:r>
            <a:endParaRPr lang="en-US" dirty="0">
              <a:solidFill>
                <a:srgbClr val="0000FF"/>
              </a:solidFill>
            </a:endParaRPr>
          </a:p>
        </p:txBody>
      </p:sp>
      <p:sp>
        <p:nvSpPr>
          <p:cNvPr id="13" name="Flowchart: Decision 12"/>
          <p:cNvSpPr/>
          <p:nvPr/>
        </p:nvSpPr>
        <p:spPr>
          <a:xfrm>
            <a:off x="2958759" y="1386920"/>
            <a:ext cx="2880320" cy="817944"/>
          </a:xfrm>
          <a:prstGeom prst="flowChartDecisio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00FF"/>
                </a:solidFill>
              </a:rPr>
              <a:t>outCount</a:t>
            </a:r>
            <a:r>
              <a:rPr lang="en-US" sz="1600" dirty="0">
                <a:solidFill>
                  <a:srgbClr val="0000FF"/>
                </a:solidFill>
              </a:rPr>
              <a:t> &lt; </a:t>
            </a:r>
            <a:r>
              <a:rPr lang="en-US" sz="1600" dirty="0" err="1">
                <a:solidFill>
                  <a:srgbClr val="0000FF"/>
                </a:solidFill>
              </a:rPr>
              <a:t>outFinal</a:t>
            </a:r>
            <a:r>
              <a:rPr lang="en-US" sz="1600" dirty="0">
                <a:solidFill>
                  <a:srgbClr val="0000FF"/>
                </a:solidFill>
              </a:rPr>
              <a:t>?</a:t>
            </a:r>
          </a:p>
        </p:txBody>
      </p:sp>
      <p:sp>
        <p:nvSpPr>
          <p:cNvPr id="14" name="Rectangle 13"/>
          <p:cNvSpPr/>
          <p:nvPr/>
        </p:nvSpPr>
        <p:spPr>
          <a:xfrm>
            <a:off x="3460058" y="2376325"/>
            <a:ext cx="1877723" cy="36004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Statement</a:t>
            </a:r>
            <a:r>
              <a:rPr lang="en-US" b="1" dirty="0">
                <a:solidFill>
                  <a:srgbClr val="FF0000"/>
                </a:solidFill>
              </a:rPr>
              <a:t>(s) </a:t>
            </a:r>
            <a:r>
              <a:rPr lang="en-US" b="1" i="1" dirty="0" err="1">
                <a:solidFill>
                  <a:srgbClr val="FF0000"/>
                </a:solidFill>
              </a:rPr>
              <a:t>i</a:t>
            </a:r>
            <a:endParaRPr lang="en-US" b="1" dirty="0">
              <a:solidFill>
                <a:srgbClr val="FF0000"/>
              </a:solidFill>
            </a:endParaRPr>
          </a:p>
        </p:txBody>
      </p:sp>
      <p:sp>
        <p:nvSpPr>
          <p:cNvPr id="15" name="Rectangle 14"/>
          <p:cNvSpPr/>
          <p:nvPr/>
        </p:nvSpPr>
        <p:spPr>
          <a:xfrm>
            <a:off x="3173404" y="6377423"/>
            <a:ext cx="2451030" cy="31329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FF"/>
                </a:solidFill>
              </a:rPr>
              <a:t>outCount</a:t>
            </a:r>
            <a:r>
              <a:rPr lang="en-US" dirty="0">
                <a:solidFill>
                  <a:srgbClr val="0000FF"/>
                </a:solidFill>
              </a:rPr>
              <a:t>++</a:t>
            </a:r>
          </a:p>
        </p:txBody>
      </p:sp>
      <p:cxnSp>
        <p:nvCxnSpPr>
          <p:cNvPr id="16" name="Straight Arrow Connector 15"/>
          <p:cNvCxnSpPr/>
          <p:nvPr/>
        </p:nvCxnSpPr>
        <p:spPr>
          <a:xfrm>
            <a:off x="4398919" y="404664"/>
            <a:ext cx="0"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81748" y="2060848"/>
            <a:ext cx="720080" cy="338554"/>
          </a:xfrm>
          <a:prstGeom prst="rect">
            <a:avLst/>
          </a:prstGeom>
          <a:noFill/>
        </p:spPr>
        <p:txBody>
          <a:bodyPr wrap="square" rtlCol="0">
            <a:spAutoFit/>
          </a:bodyPr>
          <a:lstStyle/>
          <a:p>
            <a:r>
              <a:rPr lang="en-US" sz="1600" b="1" dirty="0">
                <a:solidFill>
                  <a:srgbClr val="00B050"/>
                </a:solidFill>
              </a:rPr>
              <a:t>True</a:t>
            </a:r>
          </a:p>
        </p:txBody>
      </p:sp>
      <p:cxnSp>
        <p:nvCxnSpPr>
          <p:cNvPr id="20" name="Straight Arrow Connector 19"/>
          <p:cNvCxnSpPr/>
          <p:nvPr/>
        </p:nvCxnSpPr>
        <p:spPr>
          <a:xfrm>
            <a:off x="5610192" y="6534069"/>
            <a:ext cx="184212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391983" y="1196752"/>
            <a:ext cx="3060337"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2771800" y="1615872"/>
            <a:ext cx="0" cy="3600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231740" y="1651876"/>
            <a:ext cx="360040" cy="288032"/>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p:cNvSpPr/>
          <p:nvPr/>
        </p:nvSpPr>
        <p:spPr>
          <a:xfrm>
            <a:off x="4218899" y="116632"/>
            <a:ext cx="360040" cy="288032"/>
          </a:xfrm>
          <a:prstGeom prst="ellipse">
            <a:avLst/>
          </a:prstGeom>
          <a:solidFill>
            <a:schemeClr val="accent3">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555776" y="1340768"/>
            <a:ext cx="720080" cy="338554"/>
          </a:xfrm>
          <a:prstGeom prst="rect">
            <a:avLst/>
          </a:prstGeom>
          <a:noFill/>
        </p:spPr>
        <p:txBody>
          <a:bodyPr wrap="square" rtlCol="0">
            <a:spAutoFit/>
          </a:bodyPr>
          <a:lstStyle/>
          <a:p>
            <a:r>
              <a:rPr lang="en-US" sz="1600" b="1" dirty="0">
                <a:solidFill>
                  <a:srgbClr val="FF0000"/>
                </a:solidFill>
              </a:rPr>
              <a:t>False</a:t>
            </a:r>
          </a:p>
        </p:txBody>
      </p:sp>
      <p:sp>
        <p:nvSpPr>
          <p:cNvPr id="27" name="Rectangle 26"/>
          <p:cNvSpPr/>
          <p:nvPr/>
        </p:nvSpPr>
        <p:spPr>
          <a:xfrm>
            <a:off x="2958759" y="2975762"/>
            <a:ext cx="2880320" cy="360040"/>
          </a:xfrm>
          <a:prstGeom prst="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Initialize </a:t>
            </a:r>
            <a:r>
              <a:rPr lang="en-US" dirty="0" err="1">
                <a:solidFill>
                  <a:schemeClr val="bg1"/>
                </a:solidFill>
              </a:rPr>
              <a:t>inCount</a:t>
            </a:r>
            <a:endParaRPr lang="en-US" dirty="0">
              <a:solidFill>
                <a:schemeClr val="bg1"/>
              </a:solidFill>
            </a:endParaRPr>
          </a:p>
        </p:txBody>
      </p:sp>
      <p:sp>
        <p:nvSpPr>
          <p:cNvPr id="28" name="Flowchart: Decision 27"/>
          <p:cNvSpPr/>
          <p:nvPr/>
        </p:nvSpPr>
        <p:spPr>
          <a:xfrm>
            <a:off x="2958759" y="3582893"/>
            <a:ext cx="2880320" cy="792088"/>
          </a:xfrm>
          <a:prstGeom prst="flowChartDecision">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inCount</a:t>
            </a:r>
            <a:r>
              <a:rPr lang="en-US" sz="1600" dirty="0">
                <a:solidFill>
                  <a:schemeClr val="bg1"/>
                </a:solidFill>
              </a:rPr>
              <a:t> &lt; </a:t>
            </a:r>
            <a:r>
              <a:rPr lang="en-US" sz="1600" dirty="0" err="1">
                <a:solidFill>
                  <a:schemeClr val="bg1"/>
                </a:solidFill>
              </a:rPr>
              <a:t>inFinal</a:t>
            </a:r>
            <a:r>
              <a:rPr lang="en-US" sz="1600" dirty="0">
                <a:solidFill>
                  <a:schemeClr val="bg1"/>
                </a:solidFill>
              </a:rPr>
              <a:t>?</a:t>
            </a:r>
          </a:p>
        </p:txBody>
      </p:sp>
      <p:cxnSp>
        <p:nvCxnSpPr>
          <p:cNvPr id="30" name="Straight Arrow Connector 29"/>
          <p:cNvCxnSpPr/>
          <p:nvPr/>
        </p:nvCxnSpPr>
        <p:spPr>
          <a:xfrm>
            <a:off x="4398919" y="3335802"/>
            <a:ext cx="0" cy="252028"/>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9992" y="4355236"/>
            <a:ext cx="720080" cy="307777"/>
          </a:xfrm>
          <a:prstGeom prst="rect">
            <a:avLst/>
          </a:prstGeom>
          <a:noFill/>
        </p:spPr>
        <p:txBody>
          <a:bodyPr wrap="square" rtlCol="0">
            <a:spAutoFit/>
          </a:bodyPr>
          <a:lstStyle/>
          <a:p>
            <a:r>
              <a:rPr lang="en-US" sz="1400" b="1" dirty="0">
                <a:solidFill>
                  <a:srgbClr val="00B050"/>
                </a:solidFill>
              </a:rPr>
              <a:t>True</a:t>
            </a:r>
          </a:p>
        </p:txBody>
      </p:sp>
      <p:cxnSp>
        <p:nvCxnSpPr>
          <p:cNvPr id="32" name="Straight Arrow Connector 31"/>
          <p:cNvCxnSpPr/>
          <p:nvPr/>
        </p:nvCxnSpPr>
        <p:spPr>
          <a:xfrm>
            <a:off x="4398918" y="5023053"/>
            <a:ext cx="2" cy="237512"/>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958759" y="5260565"/>
            <a:ext cx="2880320" cy="313293"/>
          </a:xfrm>
          <a:prstGeom prst="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inCount</a:t>
            </a:r>
            <a:r>
              <a:rPr lang="en-US" dirty="0">
                <a:solidFill>
                  <a:schemeClr val="bg1"/>
                </a:solidFill>
              </a:rPr>
              <a:t>++</a:t>
            </a:r>
          </a:p>
        </p:txBody>
      </p:sp>
      <p:sp>
        <p:nvSpPr>
          <p:cNvPr id="37" name="Rectangle 36"/>
          <p:cNvSpPr/>
          <p:nvPr/>
        </p:nvSpPr>
        <p:spPr>
          <a:xfrm>
            <a:off x="2958759" y="4663013"/>
            <a:ext cx="2880320" cy="360040"/>
          </a:xfrm>
          <a:prstGeom prst="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 statement</a:t>
            </a:r>
            <a:r>
              <a:rPr lang="en-US" b="1" dirty="0">
                <a:solidFill>
                  <a:srgbClr val="FFFF00"/>
                </a:solidFill>
              </a:rPr>
              <a:t>(s) </a:t>
            </a:r>
            <a:r>
              <a:rPr lang="en-US" b="1" i="1" dirty="0">
                <a:solidFill>
                  <a:srgbClr val="FFFF00"/>
                </a:solidFill>
              </a:rPr>
              <a:t>j</a:t>
            </a:r>
            <a:endParaRPr lang="en-US" b="1" dirty="0">
              <a:solidFill>
                <a:srgbClr val="FFFF00"/>
              </a:solidFill>
            </a:endParaRPr>
          </a:p>
        </p:txBody>
      </p:sp>
      <p:cxnSp>
        <p:nvCxnSpPr>
          <p:cNvPr id="11" name="Straight Arrow Connector 10"/>
          <p:cNvCxnSpPr/>
          <p:nvPr/>
        </p:nvCxnSpPr>
        <p:spPr>
          <a:xfrm flipH="1" flipV="1">
            <a:off x="2411761" y="3429000"/>
            <a:ext cx="1" cy="1988212"/>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411760" y="3461816"/>
            <a:ext cx="1947963"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228184" y="3978937"/>
            <a:ext cx="0" cy="1934339"/>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659059" y="3573016"/>
            <a:ext cx="720080" cy="307777"/>
          </a:xfrm>
          <a:prstGeom prst="rect">
            <a:avLst/>
          </a:prstGeom>
          <a:noFill/>
        </p:spPr>
        <p:txBody>
          <a:bodyPr wrap="square" rtlCol="0">
            <a:spAutoFit/>
          </a:bodyPr>
          <a:lstStyle/>
          <a:p>
            <a:r>
              <a:rPr lang="en-US" sz="1400" b="1" dirty="0">
                <a:solidFill>
                  <a:srgbClr val="FF0000"/>
                </a:solidFill>
              </a:rPr>
              <a:t>False</a:t>
            </a:r>
          </a:p>
        </p:txBody>
      </p:sp>
      <p:cxnSp>
        <p:nvCxnSpPr>
          <p:cNvPr id="35" name="Straight Arrow Connector 34"/>
          <p:cNvCxnSpPr/>
          <p:nvPr/>
        </p:nvCxnSpPr>
        <p:spPr>
          <a:xfrm flipH="1">
            <a:off x="2411761" y="5417211"/>
            <a:ext cx="546998"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186670" y="5733256"/>
            <a:ext cx="2424498" cy="36004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Statement</a:t>
            </a:r>
            <a:r>
              <a:rPr lang="en-US" b="1" dirty="0">
                <a:solidFill>
                  <a:srgbClr val="FF0000"/>
                </a:solidFill>
              </a:rPr>
              <a:t>(s) </a:t>
            </a:r>
            <a:r>
              <a:rPr lang="en-US" b="1" i="1" dirty="0" err="1">
                <a:solidFill>
                  <a:srgbClr val="FF0000"/>
                </a:solidFill>
              </a:rPr>
              <a:t>i+k</a:t>
            </a:r>
            <a:endParaRPr lang="en-US" b="1" dirty="0">
              <a:solidFill>
                <a:srgbClr val="FF0000"/>
              </a:solidFill>
            </a:endParaRPr>
          </a:p>
        </p:txBody>
      </p:sp>
      <p:cxnSp>
        <p:nvCxnSpPr>
          <p:cNvPr id="62" name="Straight Arrow Connector 61"/>
          <p:cNvCxnSpPr/>
          <p:nvPr/>
        </p:nvCxnSpPr>
        <p:spPr>
          <a:xfrm>
            <a:off x="4398919" y="6093296"/>
            <a:ext cx="0"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5839079" y="3978937"/>
            <a:ext cx="389105"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5611168" y="5913276"/>
            <a:ext cx="617016"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7452320" y="1196752"/>
            <a:ext cx="0" cy="533731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17233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500"/>
                                        <p:tgtEl>
                                          <p:spTgt spid="16"/>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500"/>
                                        <p:tgtEl>
                                          <p:spTgt spid="17"/>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up)">
                                      <p:cBhvr>
                                        <p:cTn id="48" dur="500"/>
                                        <p:tgtEl>
                                          <p:spTgt spid="27"/>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up)">
                                      <p:cBhvr>
                                        <p:cTn id="52" dur="500"/>
                                        <p:tgtEl>
                                          <p:spTgt spid="30"/>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up)">
                                      <p:cBhvr>
                                        <p:cTn id="56" dur="500"/>
                                        <p:tgtEl>
                                          <p:spTgt spid="28"/>
                                        </p:tgtEl>
                                      </p:cBhvr>
                                    </p:animEffect>
                                  </p:childTnLst>
                                </p:cTn>
                              </p:par>
                            </p:childTnLst>
                          </p:cTn>
                        </p:par>
                        <p:par>
                          <p:cTn id="57" fill="hold">
                            <p:stCondLst>
                              <p:cond delay="1500"/>
                            </p:stCondLst>
                            <p:childTnLst>
                              <p:par>
                                <p:cTn id="58" presetID="22" presetClass="entr" presetSubtype="1" fill="hold"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up)">
                                      <p:cBhvr>
                                        <p:cTn id="60" dur="500"/>
                                        <p:tgtEl>
                                          <p:spTgt spid="3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up)">
                                      <p:cBhvr>
                                        <p:cTn id="63" dur="500"/>
                                        <p:tgtEl>
                                          <p:spTgt spid="31"/>
                                        </p:tgtEl>
                                      </p:cBhvr>
                                    </p:animEffect>
                                  </p:childTnLst>
                                </p:cTn>
                              </p:par>
                            </p:childTnLst>
                          </p:cTn>
                        </p:par>
                        <p:par>
                          <p:cTn id="64" fill="hold">
                            <p:stCondLst>
                              <p:cond delay="2000"/>
                            </p:stCondLst>
                            <p:childTnLst>
                              <p:par>
                                <p:cTn id="65" presetID="22" presetClass="entr" presetSubtype="1"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up)">
                                      <p:cBhvr>
                                        <p:cTn id="67" dur="500"/>
                                        <p:tgtEl>
                                          <p:spTgt spid="37"/>
                                        </p:tgtEl>
                                      </p:cBhvr>
                                    </p:animEffect>
                                  </p:childTnLst>
                                </p:cTn>
                              </p:par>
                            </p:childTnLst>
                          </p:cTn>
                        </p:par>
                        <p:par>
                          <p:cTn id="68" fill="hold">
                            <p:stCondLst>
                              <p:cond delay="2500"/>
                            </p:stCondLst>
                            <p:childTnLst>
                              <p:par>
                                <p:cTn id="69" presetID="22" presetClass="entr" presetSubtype="1"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up)">
                                      <p:cBhvr>
                                        <p:cTn id="71" dur="500"/>
                                        <p:tgtEl>
                                          <p:spTgt spid="32"/>
                                        </p:tgtEl>
                                      </p:cBhvr>
                                    </p:animEffect>
                                  </p:childTnLst>
                                </p:cTn>
                              </p:par>
                            </p:childTnLst>
                          </p:cTn>
                        </p:par>
                        <p:par>
                          <p:cTn id="72" fill="hold">
                            <p:stCondLst>
                              <p:cond delay="3000"/>
                            </p:stCondLst>
                            <p:childTnLst>
                              <p:par>
                                <p:cTn id="73" presetID="22" presetClass="entr" presetSubtype="1" fill="hold" grpId="0"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up)">
                                      <p:cBhvr>
                                        <p:cTn id="75" dur="500"/>
                                        <p:tgtEl>
                                          <p:spTgt spid="33"/>
                                        </p:tgtEl>
                                      </p:cBhvr>
                                    </p:animEffect>
                                  </p:childTnLst>
                                </p:cTn>
                              </p:par>
                            </p:childTnLst>
                          </p:cTn>
                        </p:par>
                        <p:par>
                          <p:cTn id="76" fill="hold">
                            <p:stCondLst>
                              <p:cond delay="3500"/>
                            </p:stCondLst>
                            <p:childTnLst>
                              <p:par>
                                <p:cTn id="77" presetID="22" presetClass="entr" presetSubtype="2"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right)">
                                      <p:cBhvr>
                                        <p:cTn id="79" dur="500"/>
                                        <p:tgtEl>
                                          <p:spTgt spid="35"/>
                                        </p:tgtEl>
                                      </p:cBhvr>
                                    </p:animEffect>
                                  </p:childTnLst>
                                </p:cTn>
                              </p:par>
                            </p:childTnLst>
                          </p:cTn>
                        </p:par>
                        <p:par>
                          <p:cTn id="80" fill="hold">
                            <p:stCondLst>
                              <p:cond delay="4000"/>
                            </p:stCondLst>
                            <p:childTnLst>
                              <p:par>
                                <p:cTn id="81" presetID="22" presetClass="entr" presetSubtype="4" fill="hold" nodeType="after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wipe(down)">
                                      <p:cBhvr>
                                        <p:cTn id="83" dur="500"/>
                                        <p:tgtEl>
                                          <p:spTgt spid="11"/>
                                        </p:tgtEl>
                                      </p:cBhvr>
                                    </p:animEffect>
                                  </p:childTnLst>
                                </p:cTn>
                              </p:par>
                            </p:childTnLst>
                          </p:cTn>
                        </p:par>
                        <p:par>
                          <p:cTn id="84" fill="hold">
                            <p:stCondLst>
                              <p:cond delay="4500"/>
                            </p:stCondLst>
                            <p:childTnLst>
                              <p:par>
                                <p:cTn id="85" presetID="22" presetClass="entr" presetSubtype="8"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left)">
                                      <p:cBhvr>
                                        <p:cTn id="87" dur="500"/>
                                        <p:tgtEl>
                                          <p:spTgt spid="3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wipe(left)">
                                      <p:cBhvr>
                                        <p:cTn id="92" dur="500"/>
                                        <p:tgtEl>
                                          <p:spTgt spid="49"/>
                                        </p:tgtEl>
                                      </p:cBhvr>
                                    </p:animEffect>
                                  </p:childTnLst>
                                </p:cTn>
                              </p:par>
                              <p:par>
                                <p:cTn id="93" presetID="22" presetClass="entr" presetSubtype="8" fill="hold" nodeType="withEffect">
                                  <p:stCondLst>
                                    <p:cond delay="0"/>
                                  </p:stCondLst>
                                  <p:childTnLst>
                                    <p:set>
                                      <p:cBhvr>
                                        <p:cTn id="94" dur="1" fill="hold">
                                          <p:stCondLst>
                                            <p:cond delay="0"/>
                                          </p:stCondLst>
                                        </p:cTn>
                                        <p:tgtEl>
                                          <p:spTgt spid="70"/>
                                        </p:tgtEl>
                                        <p:attrNameLst>
                                          <p:attrName>style.visibility</p:attrName>
                                        </p:attrNameLst>
                                      </p:cBhvr>
                                      <p:to>
                                        <p:strVal val="visible"/>
                                      </p:to>
                                    </p:set>
                                    <p:animEffect transition="in" filter="wipe(left)">
                                      <p:cBhvr>
                                        <p:cTn id="95" dur="500"/>
                                        <p:tgtEl>
                                          <p:spTgt spid="70"/>
                                        </p:tgtEl>
                                      </p:cBhvr>
                                    </p:animEffect>
                                  </p:childTnLst>
                                </p:cTn>
                              </p:par>
                            </p:childTnLst>
                          </p:cTn>
                        </p:par>
                        <p:par>
                          <p:cTn id="96" fill="hold">
                            <p:stCondLst>
                              <p:cond delay="500"/>
                            </p:stCondLst>
                            <p:childTnLst>
                              <p:par>
                                <p:cTn id="97" presetID="22" presetClass="entr" presetSubtype="1" fill="hold" nodeType="after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up)">
                                      <p:cBhvr>
                                        <p:cTn id="99" dur="500"/>
                                        <p:tgtEl>
                                          <p:spTgt spid="48"/>
                                        </p:tgtEl>
                                      </p:cBhvr>
                                    </p:animEffect>
                                  </p:childTnLst>
                                </p:cTn>
                              </p:par>
                            </p:childTnLst>
                          </p:cTn>
                        </p:par>
                        <p:par>
                          <p:cTn id="100" fill="hold">
                            <p:stCondLst>
                              <p:cond delay="1000"/>
                            </p:stCondLst>
                            <p:childTnLst>
                              <p:par>
                                <p:cTn id="101" presetID="22" presetClass="entr" presetSubtype="2" fill="hold" nodeType="after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wipe(right)">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2" fill="hold" grpId="0"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right)">
                                      <p:cBhvr>
                                        <p:cTn id="108" dur="500"/>
                                        <p:tgtEl>
                                          <p:spTgt spid="58"/>
                                        </p:tgtEl>
                                      </p:cBhvr>
                                    </p:animEffect>
                                  </p:childTnLst>
                                </p:cTn>
                              </p:par>
                            </p:childTnLst>
                          </p:cTn>
                        </p:par>
                        <p:par>
                          <p:cTn id="109" fill="hold">
                            <p:stCondLst>
                              <p:cond delay="500"/>
                            </p:stCondLst>
                            <p:childTnLst>
                              <p:par>
                                <p:cTn id="110" presetID="22" presetClass="entr" presetSubtype="1" fill="hold" nodeType="after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wipe(up)">
                                      <p:cBhvr>
                                        <p:cTn id="112" dur="500"/>
                                        <p:tgtEl>
                                          <p:spTgt spid="62"/>
                                        </p:tgtEl>
                                      </p:cBhvr>
                                    </p:animEffect>
                                  </p:childTnLst>
                                </p:cTn>
                              </p:par>
                            </p:childTnLst>
                          </p:cTn>
                        </p:par>
                        <p:par>
                          <p:cTn id="113" fill="hold">
                            <p:stCondLst>
                              <p:cond delay="1000"/>
                            </p:stCondLst>
                            <p:childTnLst>
                              <p:par>
                                <p:cTn id="114" presetID="22" presetClass="entr" presetSubtype="1" fill="hold" grpId="0" nodeType="afterEffect">
                                  <p:stCondLst>
                                    <p:cond delay="0"/>
                                  </p:stCondLst>
                                  <p:childTnLst>
                                    <p:set>
                                      <p:cBhvr>
                                        <p:cTn id="115" dur="1" fill="hold">
                                          <p:stCondLst>
                                            <p:cond delay="0"/>
                                          </p:stCondLst>
                                        </p:cTn>
                                        <p:tgtEl>
                                          <p:spTgt spid="15"/>
                                        </p:tgtEl>
                                        <p:attrNameLst>
                                          <p:attrName>style.visibility</p:attrName>
                                        </p:attrNameLst>
                                      </p:cBhvr>
                                      <p:to>
                                        <p:strVal val="visible"/>
                                      </p:to>
                                    </p:set>
                                    <p:animEffect transition="in" filter="wipe(up)">
                                      <p:cBhvr>
                                        <p:cTn id="116" dur="500"/>
                                        <p:tgtEl>
                                          <p:spTgt spid="15"/>
                                        </p:tgtEl>
                                      </p:cBhvr>
                                    </p:animEffect>
                                  </p:childTnLst>
                                </p:cTn>
                              </p:par>
                            </p:childTnLst>
                          </p:cTn>
                        </p:par>
                        <p:par>
                          <p:cTn id="117" fill="hold">
                            <p:stCondLst>
                              <p:cond delay="1500"/>
                            </p:stCondLst>
                            <p:childTnLst>
                              <p:par>
                                <p:cTn id="118" presetID="22" presetClass="entr" presetSubtype="8" fill="hold" nodeType="after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wipe(left)">
                                      <p:cBhvr>
                                        <p:cTn id="120" dur="500"/>
                                        <p:tgtEl>
                                          <p:spTgt spid="20"/>
                                        </p:tgtEl>
                                      </p:cBhvr>
                                    </p:animEffect>
                                  </p:childTnLst>
                                </p:cTn>
                              </p:par>
                            </p:childTnLst>
                          </p:cTn>
                        </p:par>
                        <p:par>
                          <p:cTn id="121" fill="hold">
                            <p:stCondLst>
                              <p:cond delay="2000"/>
                            </p:stCondLst>
                            <p:childTnLst>
                              <p:par>
                                <p:cTn id="122" presetID="22" presetClass="entr" presetSubtype="4" fill="hold" nodeType="afterEffect">
                                  <p:stCondLst>
                                    <p:cond delay="0"/>
                                  </p:stCondLst>
                                  <p:childTnLst>
                                    <p:set>
                                      <p:cBhvr>
                                        <p:cTn id="123" dur="1" fill="hold">
                                          <p:stCondLst>
                                            <p:cond delay="0"/>
                                          </p:stCondLst>
                                        </p:cTn>
                                        <p:tgtEl>
                                          <p:spTgt spid="79"/>
                                        </p:tgtEl>
                                        <p:attrNameLst>
                                          <p:attrName>style.visibility</p:attrName>
                                        </p:attrNameLst>
                                      </p:cBhvr>
                                      <p:to>
                                        <p:strVal val="visible"/>
                                      </p:to>
                                    </p:set>
                                    <p:animEffect transition="in" filter="wipe(down)">
                                      <p:cBhvr>
                                        <p:cTn id="124" dur="500"/>
                                        <p:tgtEl>
                                          <p:spTgt spid="79"/>
                                        </p:tgtEl>
                                      </p:cBhvr>
                                    </p:animEffect>
                                  </p:childTnLst>
                                </p:cTn>
                              </p:par>
                            </p:childTnLst>
                          </p:cTn>
                        </p:par>
                        <p:par>
                          <p:cTn id="125" fill="hold">
                            <p:stCondLst>
                              <p:cond delay="2500"/>
                            </p:stCondLst>
                            <p:childTnLst>
                              <p:par>
                                <p:cTn id="126" presetID="22" presetClass="entr" presetSubtype="2" fill="hold" nodeType="after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wipe(right)">
                                      <p:cBhvr>
                                        <p:cTn id="128" dur="500"/>
                                        <p:tgtEl>
                                          <p:spTgt spid="2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2" fill="hold" grpId="0" nodeType="click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wipe(right)">
                                      <p:cBhvr>
                                        <p:cTn id="133" dur="500"/>
                                        <p:tgtEl>
                                          <p:spTgt spid="26"/>
                                        </p:tgtEl>
                                      </p:cBhvr>
                                    </p:animEffect>
                                  </p:childTnLst>
                                </p:cTn>
                              </p:par>
                              <p:par>
                                <p:cTn id="134" presetID="22" presetClass="entr" presetSubtype="2" fill="hold" nodeType="with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wipe(right)">
                                      <p:cBhvr>
                                        <p:cTn id="136" dur="500"/>
                                        <p:tgtEl>
                                          <p:spTgt spid="22"/>
                                        </p:tgtEl>
                                      </p:cBhvr>
                                    </p:animEffect>
                                  </p:childTnLst>
                                </p:cTn>
                              </p:par>
                            </p:childTnLst>
                          </p:cTn>
                        </p:par>
                        <p:par>
                          <p:cTn id="137" fill="hold">
                            <p:stCondLst>
                              <p:cond delay="500"/>
                            </p:stCondLst>
                            <p:childTnLst>
                              <p:par>
                                <p:cTn id="138" presetID="22" presetClass="entr" presetSubtype="2" fill="hold" grpId="0" nodeType="afterEffect">
                                  <p:stCondLst>
                                    <p:cond delay="0"/>
                                  </p:stCondLst>
                                  <p:childTnLst>
                                    <p:set>
                                      <p:cBhvr>
                                        <p:cTn id="139" dur="1" fill="hold">
                                          <p:stCondLst>
                                            <p:cond delay="0"/>
                                          </p:stCondLst>
                                        </p:cTn>
                                        <p:tgtEl>
                                          <p:spTgt spid="23"/>
                                        </p:tgtEl>
                                        <p:attrNameLst>
                                          <p:attrName>style.visibility</p:attrName>
                                        </p:attrNameLst>
                                      </p:cBhvr>
                                      <p:to>
                                        <p:strVal val="visible"/>
                                      </p:to>
                                    </p:set>
                                    <p:animEffect transition="in" filter="wipe(right)">
                                      <p:cBhvr>
                                        <p:cTn id="1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2" grpId="0" animBg="1"/>
      <p:bldP spid="13" grpId="0" animBg="1"/>
      <p:bldP spid="14" grpId="0" animBg="1"/>
      <p:bldP spid="15" grpId="0" animBg="1"/>
      <p:bldP spid="19" grpId="0"/>
      <p:bldP spid="23" grpId="0" animBg="1"/>
      <p:bldP spid="24" grpId="0" animBg="1"/>
      <p:bldP spid="26" grpId="0"/>
      <p:bldP spid="27" grpId="0" animBg="1"/>
      <p:bldP spid="28" grpId="0" animBg="1"/>
      <p:bldP spid="31" grpId="0"/>
      <p:bldP spid="33" grpId="0" animBg="1"/>
      <p:bldP spid="37" grpId="0" animBg="1"/>
      <p:bldP spid="49" grpId="0"/>
      <p:bldP spid="58"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388</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for</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688941" y="908720"/>
            <a:ext cx="7275546" cy="3139321"/>
            <a:chOff x="323528" y="1536605"/>
            <a:chExt cx="7848872" cy="2951979"/>
          </a:xfrm>
        </p:grpSpPr>
        <p:sp>
          <p:nvSpPr>
            <p:cNvPr id="15" name="TextBox 14"/>
            <p:cNvSpPr txBox="1"/>
            <p:nvPr/>
          </p:nvSpPr>
          <p:spPr>
            <a:xfrm>
              <a:off x="971600" y="1536605"/>
              <a:ext cx="7200800" cy="2951979"/>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B0F0"/>
                  </a:solidFill>
                </a:rPr>
                <a:t> </a:t>
              </a:r>
              <a:r>
                <a:rPr lang="en-US" dirty="0" err="1">
                  <a:solidFill>
                    <a:srgbClr val="0000FF"/>
                  </a:solidFill>
                </a:rPr>
                <a:t>outCount</a:t>
              </a:r>
              <a:r>
                <a:rPr lang="en-US" dirty="0">
                  <a:solidFill>
                    <a:srgbClr val="0000FF"/>
                  </a:solidFill>
                </a:rPr>
                <a:t>, </a:t>
              </a:r>
              <a:r>
                <a:rPr lang="en-US" dirty="0" err="1">
                  <a:solidFill>
                    <a:srgbClr val="0000FF"/>
                  </a:solidFill>
                </a:rPr>
                <a:t>inCount</a:t>
              </a:r>
              <a:r>
                <a:rPr lang="en-US" dirty="0">
                  <a:solidFill>
                    <a:srgbClr val="0000FF"/>
                  </a:solidFill>
                </a:rPr>
                <a:t> = 0;</a:t>
              </a:r>
            </a:p>
            <a:p>
              <a:r>
                <a:rPr lang="en-US" dirty="0" err="1">
                  <a:solidFill>
                    <a:srgbClr val="0000FF"/>
                  </a:solidFill>
                </a:rPr>
                <a:t>System.out.println</a:t>
              </a:r>
              <a:r>
                <a:rPr lang="en-US" dirty="0">
                  <a:solidFill>
                    <a:srgbClr val="0000FF"/>
                  </a:solidFill>
                </a:rPr>
                <a:t> (“Start the loops”);</a:t>
              </a:r>
            </a:p>
            <a:p>
              <a:r>
                <a:rPr lang="en-US" dirty="0">
                  <a:solidFill>
                    <a:srgbClr val="0000FF"/>
                  </a:solidFill>
                </a:rPr>
                <a:t>for (</a:t>
              </a:r>
              <a:r>
                <a:rPr lang="en-US" dirty="0" err="1">
                  <a:solidFill>
                    <a:srgbClr val="0000FF"/>
                  </a:solidFill>
                </a:rPr>
                <a:t>outCount</a:t>
              </a:r>
              <a:r>
                <a:rPr lang="en-US" dirty="0">
                  <a:solidFill>
                    <a:srgbClr val="0000FF"/>
                  </a:solidFill>
                </a:rPr>
                <a:t> = 0; </a:t>
              </a:r>
              <a:r>
                <a:rPr lang="en-US" dirty="0" err="1">
                  <a:solidFill>
                    <a:srgbClr val="0000FF"/>
                  </a:solidFill>
                </a:rPr>
                <a:t>outCount</a:t>
              </a:r>
              <a:r>
                <a:rPr lang="en-US" dirty="0">
                  <a:solidFill>
                    <a:srgbClr val="0000FF"/>
                  </a:solidFill>
                </a:rPr>
                <a:t> &lt; 2; </a:t>
              </a:r>
              <a:r>
                <a:rPr lang="en-US" dirty="0" err="1">
                  <a:solidFill>
                    <a:srgbClr val="0000FF"/>
                  </a:solidFill>
                </a:rPr>
                <a:t>outCount</a:t>
              </a:r>
              <a:r>
                <a:rPr lang="en-US" dirty="0">
                  <a:solidFill>
                    <a:srgbClr val="0000FF"/>
                  </a:solidFill>
                </a:rPr>
                <a:t>++)</a:t>
              </a:r>
            </a:p>
            <a:p>
              <a:r>
                <a:rPr lang="en-US" dirty="0">
                  <a:solidFill>
                    <a:srgbClr val="0000FF"/>
                  </a:solidFill>
                </a:rPr>
                <a:t>     {</a:t>
              </a:r>
            </a:p>
            <a:p>
              <a:r>
                <a:rPr lang="en-US" dirty="0">
                  <a:solidFill>
                    <a:srgbClr val="0000FF"/>
                  </a:solidFill>
                </a:rPr>
                <a:t>       </a:t>
              </a:r>
              <a:r>
                <a:rPr lang="en-US" dirty="0" err="1">
                  <a:solidFill>
                    <a:srgbClr val="0000FF"/>
                  </a:solidFill>
                </a:rPr>
                <a:t>System.out.printf</a:t>
              </a:r>
              <a:r>
                <a:rPr lang="en-US" dirty="0">
                  <a:solidFill>
                    <a:srgbClr val="0000FF"/>
                  </a:solidFill>
                </a:rPr>
                <a:t> (“Outer = %3d%n”, </a:t>
              </a:r>
              <a:r>
                <a:rPr lang="en-US" dirty="0" err="1">
                  <a:solidFill>
                    <a:srgbClr val="0000FF"/>
                  </a:solidFill>
                </a:rPr>
                <a:t>outCount</a:t>
              </a:r>
              <a:r>
                <a:rPr lang="en-US" dirty="0">
                  <a:solidFill>
                    <a:srgbClr val="0000FF"/>
                  </a:solidFill>
                </a:rPr>
                <a:t>);</a:t>
              </a:r>
            </a:p>
            <a:p>
              <a:r>
                <a:rPr lang="en-US" dirty="0">
                  <a:solidFill>
                    <a:srgbClr val="0000FF"/>
                  </a:solidFill>
                </a:rPr>
                <a:t>       </a:t>
              </a:r>
              <a:r>
                <a:rPr lang="en-US" dirty="0">
                  <a:solidFill>
                    <a:srgbClr val="CC0099"/>
                  </a:solidFill>
                </a:rPr>
                <a:t>for (</a:t>
              </a:r>
              <a:r>
                <a:rPr lang="en-US" dirty="0" err="1">
                  <a:solidFill>
                    <a:srgbClr val="CC0099"/>
                  </a:solidFill>
                </a:rPr>
                <a:t>inCount</a:t>
              </a:r>
              <a:r>
                <a:rPr lang="en-US" dirty="0">
                  <a:solidFill>
                    <a:srgbClr val="CC0099"/>
                  </a:solidFill>
                </a:rPr>
                <a:t> = 0; </a:t>
              </a:r>
              <a:r>
                <a:rPr lang="en-US" dirty="0" err="1">
                  <a:solidFill>
                    <a:srgbClr val="CC0099"/>
                  </a:solidFill>
                </a:rPr>
                <a:t>inCount</a:t>
              </a:r>
              <a:r>
                <a:rPr lang="en-US" dirty="0">
                  <a:solidFill>
                    <a:srgbClr val="CC0099"/>
                  </a:solidFill>
                </a:rPr>
                <a:t> &lt; 3; </a:t>
              </a:r>
              <a:r>
                <a:rPr lang="en-US" dirty="0" err="1">
                  <a:solidFill>
                    <a:srgbClr val="CC0099"/>
                  </a:solidFill>
                </a:rPr>
                <a:t>inCount</a:t>
              </a:r>
              <a:r>
                <a:rPr lang="en-US" dirty="0">
                  <a:solidFill>
                    <a:srgbClr val="CC0099"/>
                  </a:solidFill>
                </a:rPr>
                <a:t>++)</a:t>
              </a:r>
            </a:p>
            <a:p>
              <a:r>
                <a:rPr lang="en-US" dirty="0">
                  <a:solidFill>
                    <a:srgbClr val="CC0099"/>
                  </a:solidFill>
                </a:rPr>
                <a:t>	</a:t>
              </a:r>
              <a:r>
                <a:rPr lang="en-US" dirty="0" err="1">
                  <a:solidFill>
                    <a:srgbClr val="CC0099"/>
                  </a:solidFill>
                </a:rPr>
                <a:t>System.out.printf</a:t>
              </a:r>
              <a:r>
                <a:rPr lang="en-US" dirty="0">
                  <a:solidFill>
                    <a:srgbClr val="CC0099"/>
                  </a:solidFill>
                </a:rPr>
                <a:t> (“\</a:t>
              </a:r>
              <a:r>
                <a:rPr lang="en-US" dirty="0" err="1">
                  <a:solidFill>
                    <a:srgbClr val="CC0099"/>
                  </a:solidFill>
                </a:rPr>
                <a:t>tInner</a:t>
              </a:r>
              <a:r>
                <a:rPr lang="en-US" dirty="0">
                  <a:solidFill>
                    <a:srgbClr val="CC0099"/>
                  </a:solidFill>
                </a:rPr>
                <a:t> = %3d”, </a:t>
              </a:r>
              <a:r>
                <a:rPr lang="en-US" dirty="0" err="1">
                  <a:solidFill>
                    <a:srgbClr val="CC0099"/>
                  </a:solidFill>
                </a:rPr>
                <a:t>inCount</a:t>
              </a:r>
              <a:r>
                <a:rPr lang="en-US" dirty="0">
                  <a:solidFill>
                    <a:srgbClr val="CC0099"/>
                  </a:solidFill>
                </a:rPr>
                <a:t>);</a:t>
              </a:r>
            </a:p>
            <a:p>
              <a:r>
                <a:rPr lang="en-US" dirty="0">
                  <a:solidFill>
                    <a:srgbClr val="0000FF"/>
                  </a:solidFill>
                </a:rPr>
                <a:t>       </a:t>
              </a:r>
              <a:r>
                <a:rPr lang="en-US" dirty="0" err="1">
                  <a:solidFill>
                    <a:srgbClr val="0000FF"/>
                  </a:solidFill>
                </a:rPr>
                <a:t>System.out.println</a:t>
              </a:r>
              <a:r>
                <a:rPr lang="en-US" dirty="0">
                  <a:solidFill>
                    <a:srgbClr val="0000FF"/>
                  </a:solidFill>
                </a:rPr>
                <a:t>(“\n\n”);</a:t>
              </a:r>
            </a:p>
            <a:p>
              <a:r>
                <a:rPr lang="en-US" dirty="0">
                  <a:solidFill>
                    <a:srgbClr val="0000FF"/>
                  </a:solidFill>
                </a:rPr>
                <a:t>     } </a:t>
              </a:r>
              <a:r>
                <a:rPr lang="en-US" dirty="0">
                  <a:solidFill>
                    <a:srgbClr val="00B050"/>
                  </a:solidFill>
                </a:rPr>
                <a:t>//end for </a:t>
              </a:r>
              <a:r>
                <a:rPr lang="en-US" dirty="0" err="1">
                  <a:solidFill>
                    <a:srgbClr val="00B050"/>
                  </a:solidFill>
                </a:rPr>
                <a:t>outCount</a:t>
              </a:r>
              <a:endParaRPr lang="en-US" dirty="0">
                <a:solidFill>
                  <a:srgbClr val="00B050"/>
                </a:solidFill>
              </a:endParaRPr>
            </a:p>
            <a:p>
              <a:r>
                <a:rPr lang="en-US" dirty="0" err="1">
                  <a:solidFill>
                    <a:srgbClr val="0000FF"/>
                  </a:solidFill>
                </a:rPr>
                <a:t>System.out.printf</a:t>
              </a:r>
              <a:r>
                <a:rPr lang="en-US" dirty="0">
                  <a:solidFill>
                    <a:srgbClr val="0000FF"/>
                  </a:solidFill>
                </a:rPr>
                <a:t> (“After the outer loop ends, </a:t>
              </a:r>
              <a:r>
                <a:rPr lang="en-US" dirty="0" err="1">
                  <a:solidFill>
                    <a:srgbClr val="0000FF"/>
                  </a:solidFill>
                </a:rPr>
                <a:t>outCount</a:t>
              </a:r>
              <a:r>
                <a:rPr lang="en-US" dirty="0">
                  <a:solidFill>
                    <a:srgbClr val="0000FF"/>
                  </a:solidFill>
                </a:rPr>
                <a:t> = %d, </a:t>
              </a:r>
              <a:r>
                <a:rPr lang="en-US" dirty="0" err="1">
                  <a:solidFill>
                    <a:srgbClr val="0000FF"/>
                  </a:solidFill>
                </a:rPr>
                <a:t>inCount</a:t>
              </a:r>
              <a:r>
                <a:rPr lang="en-US" dirty="0">
                  <a:solidFill>
                    <a:srgbClr val="0000FF"/>
                  </a:solidFill>
                </a:rPr>
                <a:t> = %d”, </a:t>
              </a:r>
              <a:r>
                <a:rPr lang="en-US" dirty="0" err="1">
                  <a:solidFill>
                    <a:srgbClr val="0000FF"/>
                  </a:solidFill>
                </a:rPr>
                <a:t>outCount</a:t>
              </a:r>
              <a:r>
                <a:rPr lang="en-US" dirty="0">
                  <a:solidFill>
                    <a:srgbClr val="0000FF"/>
                  </a:solidFill>
                </a:rPr>
                <a:t>, </a:t>
              </a:r>
              <a:r>
                <a:rPr lang="en-US" dirty="0" err="1">
                  <a:solidFill>
                    <a:srgbClr val="0000FF"/>
                  </a:solidFill>
                </a:rPr>
                <a:t>inCount</a:t>
              </a:r>
              <a:r>
                <a:rPr lang="en-US" dirty="0">
                  <a:solidFill>
                    <a:srgbClr val="0000FF"/>
                  </a:solidFill>
                </a:rPr>
                <a:t>);</a:t>
              </a:r>
            </a:p>
          </p:txBody>
        </p:sp>
        <p:sp>
          <p:nvSpPr>
            <p:cNvPr id="16" name="TextBox 15"/>
            <p:cNvSpPr txBox="1"/>
            <p:nvPr/>
          </p:nvSpPr>
          <p:spPr>
            <a:xfrm>
              <a:off x="323528" y="1536605"/>
              <a:ext cx="576064" cy="2951979"/>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p:txBody>
        </p:sp>
      </p:grpSp>
      <p:sp>
        <p:nvSpPr>
          <p:cNvPr id="19" name="Rounded Rectangle 18"/>
          <p:cNvSpPr/>
          <p:nvPr/>
        </p:nvSpPr>
        <p:spPr>
          <a:xfrm>
            <a:off x="251520" y="908720"/>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1</a:t>
            </a:r>
          </a:p>
        </p:txBody>
      </p:sp>
      <p:grpSp>
        <p:nvGrpSpPr>
          <p:cNvPr id="20" name="Group 19"/>
          <p:cNvGrpSpPr/>
          <p:nvPr/>
        </p:nvGrpSpPr>
        <p:grpSpPr>
          <a:xfrm>
            <a:off x="1832956" y="4135720"/>
            <a:ext cx="7131532" cy="2677656"/>
            <a:chOff x="831805" y="1236822"/>
            <a:chExt cx="7340595" cy="2677654"/>
          </a:xfrm>
        </p:grpSpPr>
        <p:sp>
          <p:nvSpPr>
            <p:cNvPr id="21" name="TextBox 20"/>
            <p:cNvSpPr txBox="1"/>
            <p:nvPr/>
          </p:nvSpPr>
          <p:spPr>
            <a:xfrm>
              <a:off x="1301912" y="1236822"/>
              <a:ext cx="6870488" cy="2031323"/>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Start the loops</a:t>
              </a:r>
            </a:p>
            <a:p>
              <a:r>
                <a:rPr lang="en-US" sz="1400" dirty="0">
                  <a:solidFill>
                    <a:schemeClr val="bg1"/>
                  </a:solidFill>
                </a:rPr>
                <a:t>Outer = ~~0</a:t>
              </a:r>
            </a:p>
            <a:p>
              <a:r>
                <a:rPr lang="en-US" sz="1400" dirty="0">
                  <a:solidFill>
                    <a:schemeClr val="bg1"/>
                  </a:solidFill>
                </a:rPr>
                <a:t>	Inner = ~~0	Inner = ~~1	Inner = ~~2</a:t>
              </a:r>
            </a:p>
            <a:p>
              <a:endParaRPr lang="en-US" sz="1400">
                <a:solidFill>
                  <a:schemeClr val="bg1"/>
                </a:solidFill>
              </a:endParaRPr>
            </a:p>
            <a:p>
              <a:endParaRPr lang="en-US" sz="1400" dirty="0">
                <a:solidFill>
                  <a:schemeClr val="bg1"/>
                </a:solidFill>
              </a:endParaRPr>
            </a:p>
            <a:p>
              <a:r>
                <a:rPr lang="en-US" sz="1400" dirty="0">
                  <a:solidFill>
                    <a:schemeClr val="bg1"/>
                  </a:solidFill>
                </a:rPr>
                <a:t>Outer = ~~1</a:t>
              </a:r>
            </a:p>
            <a:p>
              <a:r>
                <a:rPr lang="en-US" sz="1400" dirty="0">
                  <a:solidFill>
                    <a:schemeClr val="bg1"/>
                  </a:solidFill>
                </a:rPr>
                <a:t>	Inner = ~~0	Inner = ~~1	Inner = ~~2</a:t>
              </a:r>
            </a:p>
            <a:p>
              <a:endParaRPr lang="en-US" sz="1400" dirty="0">
                <a:solidFill>
                  <a:schemeClr val="bg1"/>
                </a:solidFill>
              </a:endParaRPr>
            </a:p>
            <a:p>
              <a:r>
                <a:rPr lang="en-US" sz="1400" dirty="0">
                  <a:solidFill>
                    <a:schemeClr val="bg1"/>
                  </a:solidFill>
                </a:rPr>
                <a:t>After the outer loop ends, </a:t>
              </a:r>
              <a:r>
                <a:rPr lang="en-US" sz="1400" dirty="0" err="1">
                  <a:solidFill>
                    <a:schemeClr val="bg1"/>
                  </a:solidFill>
                </a:rPr>
                <a:t>outCount</a:t>
              </a:r>
              <a:r>
                <a:rPr lang="en-US" sz="1400" dirty="0">
                  <a:solidFill>
                    <a:schemeClr val="bg1"/>
                  </a:solidFill>
                </a:rPr>
                <a:t> = 2, </a:t>
              </a:r>
              <a:r>
                <a:rPr lang="en-US" sz="1400" dirty="0" err="1">
                  <a:solidFill>
                    <a:schemeClr val="bg1"/>
                  </a:solidFill>
                </a:rPr>
                <a:t>inCount</a:t>
              </a:r>
              <a:r>
                <a:rPr lang="en-US" sz="1400" dirty="0">
                  <a:solidFill>
                    <a:schemeClr val="bg1"/>
                  </a:solidFill>
                </a:rPr>
                <a:t> = 3</a:t>
              </a:r>
            </a:p>
          </p:txBody>
        </p:sp>
        <p:sp>
          <p:nvSpPr>
            <p:cNvPr id="22" name="TextBox 21"/>
            <p:cNvSpPr txBox="1"/>
            <p:nvPr/>
          </p:nvSpPr>
          <p:spPr>
            <a:xfrm>
              <a:off x="831805" y="1236822"/>
              <a:ext cx="447534" cy="267765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a:p>
              <a:r>
                <a:rPr lang="en-US" sz="1400" dirty="0">
                  <a:solidFill>
                    <a:srgbClr val="FF0000"/>
                  </a:solidFill>
                </a:rPr>
                <a:t>7</a:t>
              </a:r>
            </a:p>
            <a:p>
              <a:r>
                <a:rPr lang="en-US" sz="1400" dirty="0">
                  <a:solidFill>
                    <a:srgbClr val="FF0000"/>
                  </a:solidFill>
                </a:rPr>
                <a:t>8</a:t>
              </a:r>
            </a:p>
            <a:p>
              <a:r>
                <a:rPr lang="en-US" sz="1400" dirty="0">
                  <a:solidFill>
                    <a:srgbClr val="FF0000"/>
                  </a:solidFill>
                </a:rPr>
                <a:t>9</a:t>
              </a:r>
            </a:p>
            <a:p>
              <a:r>
                <a:rPr lang="en-US" sz="1400" dirty="0">
                  <a:solidFill>
                    <a:srgbClr val="FF0000"/>
                  </a:solidFill>
                </a:rPr>
                <a:t>10</a:t>
              </a:r>
            </a:p>
            <a:p>
              <a:r>
                <a:rPr lang="en-US" sz="1400" dirty="0">
                  <a:solidFill>
                    <a:srgbClr val="FF0000"/>
                  </a:solidFill>
                </a:rPr>
                <a:t>11</a:t>
              </a:r>
            </a:p>
            <a:p>
              <a:r>
                <a:rPr lang="en-US" sz="1400" dirty="0">
                  <a:solidFill>
                    <a:srgbClr val="FF0000"/>
                  </a:solidFill>
                </a:rPr>
                <a:t>12</a:t>
              </a:r>
            </a:p>
          </p:txBody>
        </p:sp>
      </p:grpSp>
      <p:sp>
        <p:nvSpPr>
          <p:cNvPr id="23" name="Rounded Rectangle 22"/>
          <p:cNvSpPr/>
          <p:nvPr/>
        </p:nvSpPr>
        <p:spPr>
          <a:xfrm>
            <a:off x="251520" y="4135720"/>
            <a:ext cx="1296144" cy="331478"/>
          </a:xfrm>
          <a:prstGeom prst="roundRect">
            <a:avLst/>
          </a:prstGeom>
          <a:solidFill>
            <a:srgbClr val="00B0F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Output</a:t>
            </a:r>
          </a:p>
        </p:txBody>
      </p:sp>
    </p:spTree>
    <p:custDataLst>
      <p:tags r:id="rId1"/>
    </p:custDataLst>
    <p:extLst>
      <p:ext uri="{BB962C8B-B14F-4D97-AF65-F5344CB8AC3E}">
        <p14:creationId xmlns:p14="http://schemas.microsoft.com/office/powerpoint/2010/main" val="39851734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par>
                                <p:cTn id="16" presetID="22" presetClass="entr" presetSubtype="8"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ANALYSIS </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389</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for</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51520" y="1268760"/>
            <a:ext cx="8712968" cy="1944216"/>
          </a:xfrm>
          <a:prstGeom prst="roundRect">
            <a:avLst>
              <a:gd name="adj" fmla="val 4976"/>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Write a program that produces the following output:</a:t>
            </a:r>
          </a:p>
          <a:p>
            <a:r>
              <a:rPr lang="en-US" dirty="0"/>
              <a:t>*</a:t>
            </a:r>
          </a:p>
          <a:p>
            <a:r>
              <a:rPr lang="en-US" dirty="0"/>
              <a:t>**</a:t>
            </a:r>
          </a:p>
          <a:p>
            <a:r>
              <a:rPr lang="en-US" dirty="0"/>
              <a:t>***</a:t>
            </a:r>
          </a:p>
          <a:p>
            <a:r>
              <a:rPr lang="en-US" dirty="0"/>
              <a:t>****</a:t>
            </a:r>
          </a:p>
          <a:p>
            <a:r>
              <a:rPr lang="en-US" dirty="0"/>
              <a:t>*****</a:t>
            </a:r>
          </a:p>
        </p:txBody>
      </p:sp>
      <p:sp>
        <p:nvSpPr>
          <p:cNvPr id="31" name="Rounded Rectangle 30"/>
          <p:cNvSpPr/>
          <p:nvPr/>
        </p:nvSpPr>
        <p:spPr>
          <a:xfrm>
            <a:off x="251520" y="3284984"/>
            <a:ext cx="8727537" cy="1944216"/>
          </a:xfrm>
          <a:prstGeom prst="roundRect">
            <a:avLst>
              <a:gd name="adj" fmla="val 965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accent1">
                    <a:lumMod val="50000"/>
                  </a:schemeClr>
                </a:solidFill>
              </a:rPr>
              <a:t>Line number		Number of stars</a:t>
            </a:r>
          </a:p>
          <a:p>
            <a:r>
              <a:rPr lang="en-US" dirty="0">
                <a:solidFill>
                  <a:schemeClr val="accent1">
                    <a:lumMod val="50000"/>
                  </a:schemeClr>
                </a:solidFill>
              </a:rPr>
              <a:t>1                                    1</a:t>
            </a:r>
          </a:p>
          <a:p>
            <a:pPr marL="342900" indent="-342900">
              <a:buAutoNum type="arabicPlain" startAt="2"/>
            </a:pPr>
            <a:r>
              <a:rPr lang="en-US" dirty="0">
                <a:solidFill>
                  <a:schemeClr val="accent1">
                    <a:lumMod val="50000"/>
                  </a:schemeClr>
                </a:solidFill>
              </a:rPr>
              <a:t>                                 2</a:t>
            </a:r>
          </a:p>
          <a:p>
            <a:pPr marL="342900" indent="-342900">
              <a:buAutoNum type="arabicPlain" startAt="2"/>
            </a:pPr>
            <a:r>
              <a:rPr lang="en-US" dirty="0">
                <a:solidFill>
                  <a:schemeClr val="accent1">
                    <a:lumMod val="50000"/>
                  </a:schemeClr>
                </a:solidFill>
              </a:rPr>
              <a:t>                                 3</a:t>
            </a:r>
          </a:p>
          <a:p>
            <a:pPr marL="342900" indent="-342900">
              <a:buAutoNum type="arabicPlain" startAt="2"/>
            </a:pPr>
            <a:r>
              <a:rPr lang="en-US" dirty="0">
                <a:solidFill>
                  <a:schemeClr val="accent1">
                    <a:lumMod val="50000"/>
                  </a:schemeClr>
                </a:solidFill>
              </a:rPr>
              <a:t>                                 4</a:t>
            </a:r>
          </a:p>
          <a:p>
            <a:pPr marL="342900" indent="-342900">
              <a:buAutoNum type="arabicPlain" startAt="2"/>
            </a:pPr>
            <a:r>
              <a:rPr lang="en-US" dirty="0">
                <a:solidFill>
                  <a:schemeClr val="accent1">
                    <a:lumMod val="50000"/>
                  </a:schemeClr>
                </a:solidFill>
              </a:rPr>
              <a:t>                                 5</a:t>
            </a:r>
          </a:p>
          <a:p>
            <a:pPr marL="342900" indent="-342900">
              <a:buAutoNum type="arabicPlain" startAt="2"/>
            </a:pPr>
            <a:endParaRPr lang="en-US" dirty="0">
              <a:solidFill>
                <a:srgbClr val="0000FF"/>
              </a:solidFill>
            </a:endParaRPr>
          </a:p>
          <a:p>
            <a:pPr marL="342900" indent="-342900">
              <a:buAutoNum type="arabicPeriod"/>
            </a:pPr>
            <a:endParaRPr lang="en-US" dirty="0">
              <a:solidFill>
                <a:schemeClr val="accent1">
                  <a:lumMod val="50000"/>
                </a:schemeClr>
              </a:solidFill>
            </a:endParaRPr>
          </a:p>
        </p:txBody>
      </p:sp>
      <p:sp>
        <p:nvSpPr>
          <p:cNvPr id="14" name="Rounded Rectangle 13"/>
          <p:cNvSpPr/>
          <p:nvPr/>
        </p:nvSpPr>
        <p:spPr>
          <a:xfrm>
            <a:off x="251520" y="5301208"/>
            <a:ext cx="8727537" cy="1224136"/>
          </a:xfrm>
          <a:prstGeom prst="roundRect">
            <a:avLst>
              <a:gd name="adj" fmla="val 965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accent1">
                    <a:lumMod val="50000"/>
                  </a:schemeClr>
                </a:solidFill>
              </a:rPr>
              <a:t>If the line number (</a:t>
            </a:r>
            <a:r>
              <a:rPr lang="en-US" dirty="0">
                <a:solidFill>
                  <a:srgbClr val="0000FF"/>
                </a:solidFill>
              </a:rPr>
              <a:t>line</a:t>
            </a:r>
            <a:r>
              <a:rPr lang="en-US" dirty="0">
                <a:solidFill>
                  <a:schemeClr val="accent1">
                    <a:lumMod val="50000"/>
                  </a:schemeClr>
                </a:solidFill>
              </a:rPr>
              <a:t>) is the outer counter </a:t>
            </a:r>
          </a:p>
          <a:p>
            <a:r>
              <a:rPr lang="en-US" dirty="0">
                <a:solidFill>
                  <a:schemeClr val="accent1">
                    <a:lumMod val="50000"/>
                  </a:schemeClr>
                </a:solidFill>
                <a:sym typeface="Wingdings" panose="05000000000000000000" pitchFamily="2" charset="2"/>
              </a:rPr>
              <a:t>     </a:t>
            </a:r>
            <a:r>
              <a:rPr lang="en-US" dirty="0">
                <a:solidFill>
                  <a:srgbClr val="CC0099"/>
                </a:solidFill>
                <a:sym typeface="Wingdings" panose="05000000000000000000" pitchFamily="2" charset="2"/>
              </a:rPr>
              <a:t>Initial value =</a:t>
            </a:r>
            <a:r>
              <a:rPr lang="en-US" dirty="0">
                <a:solidFill>
                  <a:srgbClr val="0000FF"/>
                </a:solidFill>
                <a:sym typeface="Wingdings" panose="05000000000000000000" pitchFamily="2" charset="2"/>
              </a:rPr>
              <a:t>1</a:t>
            </a:r>
            <a:r>
              <a:rPr lang="en-US" dirty="0">
                <a:solidFill>
                  <a:srgbClr val="CC0099"/>
                </a:solidFill>
                <a:sym typeface="Wingdings" panose="05000000000000000000" pitchFamily="2" charset="2"/>
              </a:rPr>
              <a:t>, final value: </a:t>
            </a:r>
            <a:r>
              <a:rPr lang="en-US" dirty="0">
                <a:solidFill>
                  <a:srgbClr val="0000FF"/>
                </a:solidFill>
                <a:sym typeface="Wingdings" panose="05000000000000000000" pitchFamily="2" charset="2"/>
              </a:rPr>
              <a:t>line &lt;=5</a:t>
            </a:r>
            <a:r>
              <a:rPr lang="en-US" dirty="0">
                <a:solidFill>
                  <a:srgbClr val="CC0099"/>
                </a:solidFill>
                <a:sym typeface="Wingdings" panose="05000000000000000000" pitchFamily="2" charset="2"/>
              </a:rPr>
              <a:t>, step: </a:t>
            </a:r>
            <a:r>
              <a:rPr lang="en-US" dirty="0">
                <a:solidFill>
                  <a:srgbClr val="0000FF"/>
                </a:solidFill>
                <a:sym typeface="Wingdings" panose="05000000000000000000" pitchFamily="2" charset="2"/>
              </a:rPr>
              <a:t>line++</a:t>
            </a:r>
            <a:endParaRPr lang="en-US" dirty="0">
              <a:solidFill>
                <a:srgbClr val="0000FF"/>
              </a:solidFill>
            </a:endParaRPr>
          </a:p>
          <a:p>
            <a:r>
              <a:rPr lang="en-US" dirty="0">
                <a:solidFill>
                  <a:schemeClr val="accent1">
                    <a:lumMod val="50000"/>
                  </a:schemeClr>
                </a:solidFill>
              </a:rPr>
              <a:t>If the number of the stars (</a:t>
            </a:r>
            <a:r>
              <a:rPr lang="en-US" dirty="0">
                <a:solidFill>
                  <a:srgbClr val="0000FF"/>
                </a:solidFill>
              </a:rPr>
              <a:t>stars</a:t>
            </a:r>
            <a:r>
              <a:rPr lang="en-US" dirty="0">
                <a:solidFill>
                  <a:schemeClr val="accent1">
                    <a:lumMod val="50000"/>
                  </a:schemeClr>
                </a:solidFill>
              </a:rPr>
              <a:t>) is the inner counter</a:t>
            </a:r>
          </a:p>
          <a:p>
            <a:r>
              <a:rPr lang="en-US" dirty="0">
                <a:solidFill>
                  <a:schemeClr val="accent1">
                    <a:lumMod val="50000"/>
                  </a:schemeClr>
                </a:solidFill>
              </a:rPr>
              <a:t>   </a:t>
            </a:r>
            <a:r>
              <a:rPr lang="en-US" dirty="0">
                <a:solidFill>
                  <a:schemeClr val="accent1">
                    <a:lumMod val="50000"/>
                  </a:schemeClr>
                </a:solidFill>
                <a:sym typeface="Wingdings" panose="05000000000000000000" pitchFamily="2" charset="2"/>
              </a:rPr>
              <a:t> </a:t>
            </a:r>
            <a:r>
              <a:rPr lang="en-US" dirty="0">
                <a:solidFill>
                  <a:srgbClr val="CC0099"/>
                </a:solidFill>
                <a:sym typeface="Wingdings" panose="05000000000000000000" pitchFamily="2" charset="2"/>
              </a:rPr>
              <a:t>Initial value = </a:t>
            </a:r>
            <a:r>
              <a:rPr lang="en-US" dirty="0">
                <a:solidFill>
                  <a:srgbClr val="0000FF"/>
                </a:solidFill>
                <a:sym typeface="Wingdings" panose="05000000000000000000" pitchFamily="2" charset="2"/>
              </a:rPr>
              <a:t>1</a:t>
            </a:r>
            <a:r>
              <a:rPr lang="en-US" dirty="0">
                <a:solidFill>
                  <a:srgbClr val="CC0099"/>
                </a:solidFill>
                <a:sym typeface="Wingdings" panose="05000000000000000000" pitchFamily="2" charset="2"/>
              </a:rPr>
              <a:t>, final value: </a:t>
            </a:r>
            <a:r>
              <a:rPr lang="en-US" dirty="0">
                <a:solidFill>
                  <a:srgbClr val="0000FF"/>
                </a:solidFill>
                <a:sym typeface="Wingdings" panose="05000000000000000000" pitchFamily="2" charset="2"/>
              </a:rPr>
              <a:t>stars &lt;= line</a:t>
            </a:r>
            <a:r>
              <a:rPr lang="en-US" dirty="0">
                <a:solidFill>
                  <a:srgbClr val="CC0099"/>
                </a:solidFill>
                <a:sym typeface="Wingdings" panose="05000000000000000000" pitchFamily="2" charset="2"/>
              </a:rPr>
              <a:t>, step: </a:t>
            </a:r>
            <a:r>
              <a:rPr lang="en-US" dirty="0">
                <a:solidFill>
                  <a:srgbClr val="0000FF"/>
                </a:solidFill>
                <a:sym typeface="Wingdings" panose="05000000000000000000" pitchFamily="2" charset="2"/>
              </a:rPr>
              <a:t>star++</a:t>
            </a:r>
            <a:endParaRPr lang="en-US" dirty="0">
              <a:solidFill>
                <a:srgbClr val="0000FF"/>
              </a:solidFill>
            </a:endParaRPr>
          </a:p>
          <a:p>
            <a:pPr marL="342900" indent="-342900">
              <a:buAutoNum type="arabicPeriod"/>
            </a:pPr>
            <a:endParaRPr lang="en-US" dirty="0">
              <a:solidFill>
                <a:schemeClr val="accent1">
                  <a:lumMod val="50000"/>
                </a:schemeClr>
              </a:solidFill>
            </a:endParaRPr>
          </a:p>
        </p:txBody>
      </p:sp>
    </p:spTree>
    <p:custDataLst>
      <p:tags r:id="rId1"/>
    </p:custDataLst>
    <p:extLst>
      <p:ext uri="{BB962C8B-B14F-4D97-AF65-F5344CB8AC3E}">
        <p14:creationId xmlns:p14="http://schemas.microsoft.com/office/powerpoint/2010/main" val="1368444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righ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31"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p:cNvSpPr>
            <a:spLocks noGrp="1"/>
          </p:cNvSpPr>
          <p:nvPr>
            <p:ph type="sldNum" sz="quarter" idx="11"/>
          </p:nvPr>
        </p:nvSpPr>
        <p:spPr/>
        <p:txBody>
          <a:bodyPr>
            <a:normAutofit/>
          </a:bodyPr>
          <a:lstStyle/>
          <a:p>
            <a:fld id="{5A241DC0-C739-47CD-97BB-D9596BD8F9AC}" type="slidenum">
              <a:rPr lang="x-none" smtClean="0"/>
              <a:pPr/>
              <a:t>39</a:t>
            </a:fld>
            <a:endParaRPr lang="en-US"/>
          </a:p>
        </p:txBody>
      </p:sp>
      <p:cxnSp>
        <p:nvCxnSpPr>
          <p:cNvPr id="25" name="Straight Connector 24"/>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6512"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4.3 Solution Design </a:t>
            </a:r>
            <a:r>
              <a:rPr lang="en-US" sz="4000" b="0" dirty="0">
                <a:solidFill>
                  <a:schemeClr val="accent2"/>
                </a:solidFill>
                <a:latin typeface="Tahoma" charset="0"/>
                <a:cs typeface="Arial" charset="0"/>
              </a:rPr>
              <a:t>– Flowchart</a:t>
            </a:r>
          </a:p>
        </p:txBody>
      </p:sp>
      <p:sp>
        <p:nvSpPr>
          <p:cNvPr id="28" name="Rectangle 2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2 (</a:t>
            </a:r>
            <a:r>
              <a:rPr lang="en-US" b="1" dirty="0" err="1"/>
              <a:t>cnt’d</a:t>
            </a:r>
            <a:r>
              <a:rPr lang="en-US" b="1" dirty="0"/>
              <a:t>) </a:t>
            </a:r>
          </a:p>
        </p:txBody>
      </p:sp>
      <p:sp>
        <p:nvSpPr>
          <p:cNvPr id="29" name="Rectangle 3"/>
          <p:cNvSpPr>
            <a:spLocks noGrp="1" noChangeArrowheads="1"/>
          </p:cNvSpPr>
          <p:nvPr>
            <p:ph idx="1"/>
          </p:nvPr>
        </p:nvSpPr>
        <p:spPr>
          <a:xfrm>
            <a:off x="323528" y="1412776"/>
            <a:ext cx="8496944" cy="369332"/>
          </a:xfrm>
          <a:ln/>
        </p:spPr>
        <p:txBody>
          <a:bodyPr wrap="square">
            <a:spAutoFit/>
          </a:bodyPr>
          <a:lstStyle/>
          <a:p>
            <a:pPr marL="0" indent="-254000">
              <a:lnSpc>
                <a:spcPct val="90000"/>
              </a:lnSpc>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This is a more simplified way of the flowchart of Example 2</a:t>
            </a:r>
            <a:endParaRPr lang="x-none"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30" name="AutoShape 67"/>
          <p:cNvSpPr>
            <a:spLocks noChangeArrowheads="1"/>
          </p:cNvSpPr>
          <p:nvPr/>
        </p:nvSpPr>
        <p:spPr bwMode="auto">
          <a:xfrm>
            <a:off x="838857" y="1988840"/>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sp>
        <p:nvSpPr>
          <p:cNvPr id="31" name="AutoShape 68"/>
          <p:cNvSpPr>
            <a:spLocks noChangeArrowheads="1"/>
          </p:cNvSpPr>
          <p:nvPr/>
        </p:nvSpPr>
        <p:spPr bwMode="auto">
          <a:xfrm>
            <a:off x="467544" y="2702824"/>
            <a:ext cx="2160240"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x</a:t>
            </a:r>
            <a:r>
              <a:rPr lang="en-US" sz="1600" dirty="0">
                <a:solidFill>
                  <a:schemeClr val="tx1"/>
                </a:solidFill>
                <a:effectLst/>
                <a:latin typeface="Arial" charset="0"/>
                <a:cs typeface="Arial" charset="0"/>
              </a:rPr>
              <a:t>1, x2, x3</a:t>
            </a:r>
          </a:p>
        </p:txBody>
      </p:sp>
      <p:cxnSp>
        <p:nvCxnSpPr>
          <p:cNvPr id="33" name="Straight Arrow Connector 32"/>
          <p:cNvCxnSpPr/>
          <p:nvPr/>
        </p:nvCxnSpPr>
        <p:spPr>
          <a:xfrm>
            <a:off x="1550966" y="2410698"/>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131840" y="1988840"/>
            <a:ext cx="490912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Start the program</a:t>
            </a:r>
          </a:p>
        </p:txBody>
      </p:sp>
      <p:sp>
        <p:nvSpPr>
          <p:cNvPr id="37" name="Rectangle 36"/>
          <p:cNvSpPr/>
          <p:nvPr/>
        </p:nvSpPr>
        <p:spPr>
          <a:xfrm>
            <a:off x="3131840" y="2680117"/>
            <a:ext cx="490912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Read the variables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x1, x2, x3</a:t>
            </a:r>
          </a:p>
        </p:txBody>
      </p:sp>
      <p:cxnSp>
        <p:nvCxnSpPr>
          <p:cNvPr id="40" name="Straight Arrow Connector 39"/>
          <p:cNvCxnSpPr/>
          <p:nvPr/>
        </p:nvCxnSpPr>
        <p:spPr>
          <a:xfrm>
            <a:off x="1537981" y="306896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AutoShape 72"/>
          <p:cNvSpPr>
            <a:spLocks noChangeArrowheads="1"/>
          </p:cNvSpPr>
          <p:nvPr/>
        </p:nvSpPr>
        <p:spPr bwMode="auto">
          <a:xfrm>
            <a:off x="612875" y="3358257"/>
            <a:ext cx="1870893" cy="502667"/>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err="1">
                <a:latin typeface="Arial" charset="0"/>
                <a:cs typeface="Arial" charset="0"/>
              </a:rPr>
              <a:t>Avr</a:t>
            </a:r>
            <a:r>
              <a:rPr lang="en-US" sz="1600" dirty="0">
                <a:latin typeface="Arial" charset="0"/>
                <a:cs typeface="Arial" charset="0"/>
              </a:rPr>
              <a:t>=(</a:t>
            </a:r>
            <a:r>
              <a:rPr lang="en-US" sz="1600" dirty="0">
                <a:solidFill>
                  <a:srgbClr val="0000FF"/>
                </a:solidFill>
                <a:latin typeface="Arial" charset="0"/>
                <a:cs typeface="Arial" charset="0"/>
              </a:rPr>
              <a:t>x1</a:t>
            </a:r>
            <a:r>
              <a:rPr lang="en-US" sz="1600" dirty="0">
                <a:latin typeface="Arial" charset="0"/>
                <a:cs typeface="Arial" charset="0"/>
              </a:rPr>
              <a:t>+</a:t>
            </a:r>
            <a:r>
              <a:rPr lang="en-US" sz="1600" dirty="0">
                <a:solidFill>
                  <a:srgbClr val="0000FF"/>
                </a:solidFill>
                <a:latin typeface="Arial" charset="0"/>
                <a:cs typeface="Arial" charset="0"/>
              </a:rPr>
              <a:t>x2</a:t>
            </a:r>
            <a:r>
              <a:rPr lang="en-US" sz="1600" dirty="0">
                <a:latin typeface="Arial" charset="0"/>
                <a:cs typeface="Arial" charset="0"/>
              </a:rPr>
              <a:t>+</a:t>
            </a:r>
            <a:r>
              <a:rPr lang="en-US" sz="1600" dirty="0">
                <a:solidFill>
                  <a:srgbClr val="0000FF"/>
                </a:solidFill>
                <a:latin typeface="Arial" charset="0"/>
                <a:cs typeface="Arial" charset="0"/>
              </a:rPr>
              <a:t>x3</a:t>
            </a:r>
            <a:r>
              <a:rPr lang="en-US" sz="1600" dirty="0">
                <a:latin typeface="Arial" charset="0"/>
                <a:cs typeface="Arial" charset="0"/>
              </a:rPr>
              <a:t>)/3</a:t>
            </a:r>
            <a:endParaRPr lang="en-US" sz="1600" dirty="0">
              <a:effectLst/>
              <a:latin typeface="Arial" charset="0"/>
              <a:cs typeface="Arial" charset="0"/>
            </a:endParaRPr>
          </a:p>
        </p:txBody>
      </p:sp>
      <p:sp>
        <p:nvSpPr>
          <p:cNvPr id="44" name="Rectangle 43"/>
          <p:cNvSpPr/>
          <p:nvPr/>
        </p:nvSpPr>
        <p:spPr>
          <a:xfrm>
            <a:off x="3119264" y="3344294"/>
            <a:ext cx="4909120" cy="5887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Divide the sum of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x1, x2, x3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over 3 and store the result in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Avr</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49" name="AutoShape 71"/>
          <p:cNvSpPr>
            <a:spLocks noChangeArrowheads="1"/>
          </p:cNvSpPr>
          <p:nvPr/>
        </p:nvSpPr>
        <p:spPr bwMode="auto">
          <a:xfrm>
            <a:off x="587238" y="4161537"/>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err="1">
                <a:solidFill>
                  <a:srgbClr val="0000FF"/>
                </a:solidFill>
                <a:latin typeface="Arial" charset="0"/>
                <a:cs typeface="Arial" charset="0"/>
              </a:rPr>
              <a:t>Avr</a:t>
            </a:r>
            <a:endParaRPr lang="en-US" sz="1600" dirty="0">
              <a:solidFill>
                <a:srgbClr val="0000FF"/>
              </a:solidFill>
              <a:effectLst/>
              <a:latin typeface="Arial" charset="0"/>
              <a:cs typeface="Arial" charset="0"/>
            </a:endParaRPr>
          </a:p>
        </p:txBody>
      </p:sp>
      <p:sp>
        <p:nvSpPr>
          <p:cNvPr id="50" name="AutoShape 70"/>
          <p:cNvSpPr>
            <a:spLocks noChangeArrowheads="1"/>
          </p:cNvSpPr>
          <p:nvPr/>
        </p:nvSpPr>
        <p:spPr bwMode="auto">
          <a:xfrm>
            <a:off x="838857" y="4807343"/>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cxnSp>
        <p:nvCxnSpPr>
          <p:cNvPr id="51" name="Straight Arrow Connector 50"/>
          <p:cNvCxnSpPr/>
          <p:nvPr/>
        </p:nvCxnSpPr>
        <p:spPr>
          <a:xfrm>
            <a:off x="1547664" y="450912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131840" y="4116066"/>
            <a:ext cx="4896544"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Display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Avr</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53" name="Rectangle 52"/>
          <p:cNvSpPr/>
          <p:nvPr/>
        </p:nvSpPr>
        <p:spPr>
          <a:xfrm>
            <a:off x="3131840" y="4807342"/>
            <a:ext cx="4896544"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End</a:t>
            </a:r>
          </a:p>
        </p:txBody>
      </p:sp>
      <p:cxnSp>
        <p:nvCxnSpPr>
          <p:cNvPr id="54" name="Straight Arrow Connector 53"/>
          <p:cNvCxnSpPr/>
          <p:nvPr/>
        </p:nvCxnSpPr>
        <p:spPr>
          <a:xfrm>
            <a:off x="1547664" y="3856954"/>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7341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9">
                                            <p:bg/>
                                          </p:spTgt>
                                        </p:tgtEl>
                                        <p:attrNameLst>
                                          <p:attrName>style.visibility</p:attrName>
                                        </p:attrNameLst>
                                      </p:cBhvr>
                                      <p:to>
                                        <p:strVal val="visible"/>
                                      </p:to>
                                    </p:set>
                                    <p:animEffect transition="in" filter="wipe(right)">
                                      <p:cBhvr>
                                        <p:cTn id="10" dur="1000"/>
                                        <p:tgtEl>
                                          <p:spTgt spid="29">
                                            <p:bg/>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wipe(right)">
                                      <p:cBhvr>
                                        <p:cTn id="13" dur="1000"/>
                                        <p:tgtEl>
                                          <p:spTgt spid="2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up)">
                                      <p:cBhvr>
                                        <p:cTn id="21" dur="500"/>
                                        <p:tgtEl>
                                          <p:spTgt spid="36"/>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up)">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up)">
                                      <p:cBhvr>
                                        <p:cTn id="42" dur="500"/>
                                        <p:tgtEl>
                                          <p:spTgt spid="42"/>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up)">
                                      <p:cBhvr>
                                        <p:cTn id="45" dur="500"/>
                                        <p:tgtEl>
                                          <p:spTgt spid="44"/>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up)">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wipe(up)">
                                      <p:cBhvr>
                                        <p:cTn id="54" dur="500"/>
                                        <p:tgtEl>
                                          <p:spTgt spid="4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up)">
                                      <p:cBhvr>
                                        <p:cTn id="61" dur="500"/>
                                        <p:tgtEl>
                                          <p:spTgt spid="5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up)">
                                      <p:cBhvr>
                                        <p:cTn id="66" dur="500"/>
                                        <p:tgtEl>
                                          <p:spTgt spid="50"/>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build="p" animBg="1"/>
      <p:bldP spid="30" grpId="0" animBg="1"/>
      <p:bldP spid="31" grpId="0" animBg="1"/>
      <p:bldP spid="36" grpId="0" animBg="1"/>
      <p:bldP spid="37" grpId="0" animBg="1"/>
      <p:bldP spid="42" grpId="0" animBg="1"/>
      <p:bldP spid="44" grpId="0" animBg="1"/>
      <p:bldP spid="49" grpId="0" animBg="1"/>
      <p:bldP spid="50" grpId="0" animBg="1"/>
      <p:bldP spid="52" grpId="0" animBg="1"/>
      <p:bldP spid="53"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CODE</a:t>
            </a:r>
          </a:p>
        </p:txBody>
      </p:sp>
      <p:sp>
        <p:nvSpPr>
          <p:cNvPr id="7" name="Slide Number Placeholder 6"/>
          <p:cNvSpPr>
            <a:spLocks noGrp="1"/>
          </p:cNvSpPr>
          <p:nvPr>
            <p:ph type="sldNum" sz="quarter" idx="12"/>
          </p:nvPr>
        </p:nvSpPr>
        <p:spPr/>
        <p:txBody>
          <a:bodyPr>
            <a:normAutofit fontScale="92500" lnSpcReduction="10000"/>
          </a:bodyPr>
          <a:lstStyle/>
          <a:p>
            <a:fld id="{125A1C68-F048-4C66-8544-2D3BD35A5879}" type="slidenum">
              <a:rPr lang="en-US" smtClean="0"/>
              <a:pPr/>
              <a:t>390</a:t>
            </a:fld>
            <a:endParaRPr lang="en-US"/>
          </a:p>
        </p:txBody>
      </p:sp>
      <p:sp>
        <p:nvSpPr>
          <p:cNvPr id="2"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for</a:t>
            </a:r>
            <a:endParaRPr lang="en-US" sz="2800" dirty="0">
              <a:solidFill>
                <a:schemeClr val="accent2"/>
              </a:solidFill>
              <a:latin typeface="Tahoma" charset="0"/>
              <a:cs typeface="Arial" charset="0"/>
            </a:endParaRPr>
          </a:p>
        </p:txBody>
      </p:sp>
      <p:cxnSp>
        <p:nvCxnSpPr>
          <p:cNvPr id="8" name="Straight Connector 7"/>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79512" y="1412776"/>
            <a:ext cx="8784976" cy="4401205"/>
            <a:chOff x="323528" y="1236822"/>
            <a:chExt cx="7848872" cy="4138558"/>
          </a:xfrm>
        </p:grpSpPr>
        <p:sp>
          <p:nvSpPr>
            <p:cNvPr id="20" name="TextBox 19"/>
            <p:cNvSpPr txBox="1"/>
            <p:nvPr/>
          </p:nvSpPr>
          <p:spPr>
            <a:xfrm>
              <a:off x="971600" y="1236822"/>
              <a:ext cx="7200800" cy="4138558"/>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p>
            <a:p>
              <a:r>
                <a:rPr lang="en-US" sz="1400" dirty="0">
                  <a:solidFill>
                    <a:srgbClr val="00B0F0"/>
                  </a:solidFill>
                </a:rPr>
                <a:t>public class</a:t>
              </a:r>
              <a:r>
                <a:rPr lang="en-US" sz="1400" dirty="0">
                  <a:solidFill>
                    <a:srgbClr val="0000FF"/>
                  </a:solidFill>
                </a:rPr>
                <a:t> </a:t>
              </a:r>
              <a:r>
                <a:rPr lang="en-US" sz="1400" dirty="0" err="1">
                  <a:solidFill>
                    <a:srgbClr val="0000FF"/>
                  </a:solidFill>
                </a:rPr>
                <a:t>nestedFor</a:t>
              </a:r>
              <a:endParaRPr lang="en-US" sz="1400" dirty="0">
                <a:solidFill>
                  <a:srgbClr val="0000FF"/>
                </a:solidFill>
              </a:endParaRPr>
            </a:p>
            <a:p>
              <a:r>
                <a:rPr lang="en-US" sz="1400" dirty="0">
                  <a:solidFill>
                    <a:srgbClr val="0000FF"/>
                  </a:solidFill>
                </a:rPr>
                <a:t>{</a:t>
              </a:r>
            </a:p>
            <a:p>
              <a:r>
                <a:rPr lang="en-US" sz="1400" dirty="0">
                  <a:solidFill>
                    <a:srgbClr val="0000FF"/>
                  </a:solidFill>
                </a:rPr>
                <a:t>   </a:t>
              </a:r>
              <a:r>
                <a:rPr lang="en-US" sz="1400" dirty="0">
                  <a:solidFill>
                    <a:srgbClr val="00B0F0"/>
                  </a:solidFill>
                </a:rPr>
                <a:t>static final char</a:t>
              </a:r>
              <a:r>
                <a:rPr lang="en-US" sz="1400" dirty="0">
                  <a:solidFill>
                    <a:srgbClr val="0000FF"/>
                  </a:solidFill>
                </a:rPr>
                <a:t> ASTERISK = ‘*’;</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t>// Declaration section: to declare needed variables</a:t>
              </a:r>
            </a:p>
            <a:p>
              <a:r>
                <a:rPr lang="en-US" sz="1400" dirty="0"/>
                <a:t>             </a:t>
              </a:r>
              <a:r>
                <a:rPr lang="en-US" sz="1400" dirty="0" err="1">
                  <a:solidFill>
                    <a:srgbClr val="00B0F0"/>
                  </a:solidFill>
                </a:rPr>
                <a:t>int</a:t>
              </a:r>
              <a:r>
                <a:rPr lang="en-US" sz="1400" dirty="0">
                  <a:solidFill>
                    <a:srgbClr val="00B0F0"/>
                  </a:solidFill>
                </a:rPr>
                <a:t> </a:t>
              </a:r>
              <a:r>
                <a:rPr lang="en-US" sz="1400" dirty="0">
                  <a:solidFill>
                    <a:srgbClr val="0000FF"/>
                  </a:solidFill>
                </a:rPr>
                <a:t>line, stars;		</a:t>
              </a:r>
              <a:r>
                <a:rPr lang="en-US" sz="1400" dirty="0">
                  <a:solidFill>
                    <a:srgbClr val="00B050"/>
                  </a:solidFill>
                </a:rPr>
                <a:t>//loop counters</a:t>
              </a:r>
            </a:p>
            <a:p>
              <a:r>
                <a:rPr lang="en-US" sz="1400" dirty="0"/>
                <a:t>         // Input section: to enter values of used variables</a:t>
              </a:r>
              <a:endParaRPr lang="en-US" sz="1400" dirty="0">
                <a:solidFill>
                  <a:srgbClr val="0000FF"/>
                </a:solidFill>
              </a:endParaRPr>
            </a:p>
            <a:p>
              <a:r>
                <a:rPr lang="en-US" sz="1400" dirty="0"/>
                <a:t>         // Processing section: processing statements</a:t>
              </a:r>
            </a:p>
            <a:p>
              <a:r>
                <a:rPr lang="en-US" sz="1400" dirty="0"/>
                <a:t>         // Output section: display program output</a:t>
              </a:r>
            </a:p>
            <a:p>
              <a:r>
                <a:rPr lang="en-US" sz="1400" dirty="0">
                  <a:solidFill>
                    <a:srgbClr val="0000FF"/>
                  </a:solidFill>
                </a:rPr>
                <a:t>             </a:t>
              </a:r>
              <a:r>
                <a:rPr lang="en-US" sz="1400" dirty="0">
                  <a:solidFill>
                    <a:srgbClr val="00B0F0"/>
                  </a:solidFill>
                </a:rPr>
                <a:t>for</a:t>
              </a:r>
              <a:r>
                <a:rPr lang="en-US" sz="1400" dirty="0">
                  <a:solidFill>
                    <a:srgbClr val="0000FF"/>
                  </a:solidFill>
                </a:rPr>
                <a:t> (line = 1; line &lt;= 5; line++)</a:t>
              </a:r>
            </a:p>
            <a:p>
              <a:r>
                <a:rPr lang="en-US" sz="1400" dirty="0">
                  <a:solidFill>
                    <a:srgbClr val="0000FF"/>
                  </a:solidFill>
                </a:rPr>
                <a:t>	  {</a:t>
              </a:r>
            </a:p>
            <a:p>
              <a:r>
                <a:rPr lang="en-US" sz="1400" dirty="0">
                  <a:solidFill>
                    <a:srgbClr val="0000FF"/>
                  </a:solidFill>
                </a:rPr>
                <a:t>	    </a:t>
              </a:r>
              <a:r>
                <a:rPr lang="en-US" sz="1400" dirty="0">
                  <a:solidFill>
                    <a:srgbClr val="00B0F0"/>
                  </a:solidFill>
                </a:rPr>
                <a:t>for</a:t>
              </a:r>
              <a:r>
                <a:rPr lang="en-US" sz="1400" dirty="0">
                  <a:solidFill>
                    <a:srgbClr val="0000FF"/>
                  </a:solidFill>
                </a:rPr>
                <a:t> (stars = 1; stars &lt;= line; stars++)</a:t>
              </a:r>
            </a:p>
            <a:p>
              <a:r>
                <a:rPr lang="en-US" sz="1400" dirty="0">
                  <a:solidFill>
                    <a:srgbClr val="0000FF"/>
                  </a:solidFill>
                </a:rPr>
                <a:t>	          </a:t>
              </a:r>
              <a:r>
                <a:rPr lang="en-US" sz="1400" dirty="0" err="1">
                  <a:solidFill>
                    <a:srgbClr val="0000FF"/>
                  </a:solidFill>
                </a:rPr>
                <a:t>System.out.print</a:t>
              </a:r>
              <a:r>
                <a:rPr lang="en-US" sz="1400" dirty="0">
                  <a:solidFill>
                    <a:srgbClr val="0000FF"/>
                  </a:solidFill>
                </a:rPr>
                <a:t> (ASTERISK);</a:t>
              </a:r>
            </a:p>
            <a:p>
              <a:r>
                <a:rPr lang="en-US" sz="1400" dirty="0">
                  <a:solidFill>
                    <a:srgbClr val="0000FF"/>
                  </a:solidFill>
                </a:rPr>
                <a:t>	     </a:t>
              </a:r>
              <a:r>
                <a:rPr lang="en-US" sz="1400" dirty="0" err="1">
                  <a:solidFill>
                    <a:srgbClr val="0000FF"/>
                  </a:solidFill>
                </a:rPr>
                <a:t>System.out.print</a:t>
              </a:r>
              <a:r>
                <a:rPr lang="en-US" sz="1400" dirty="0">
                  <a:solidFill>
                    <a:srgbClr val="0000FF"/>
                  </a:solidFill>
                </a:rPr>
                <a:t> (“\n”);</a:t>
              </a:r>
            </a:p>
            <a:p>
              <a:r>
                <a:rPr lang="en-US" sz="1400" dirty="0">
                  <a:solidFill>
                    <a:srgbClr val="0000FF"/>
                  </a:solidFill>
                </a:rPr>
                <a:t>	  } </a:t>
              </a:r>
              <a:r>
                <a:rPr lang="en-US" sz="1400" dirty="0">
                  <a:solidFill>
                    <a:srgbClr val="00B050"/>
                  </a:solidFill>
                </a:rPr>
                <a:t>//end for (line =…</a:t>
              </a:r>
            </a:p>
            <a:p>
              <a:r>
                <a:rPr lang="en-US" sz="1400" dirty="0">
                  <a:solidFill>
                    <a:srgbClr val="0000FF"/>
                  </a:solidFill>
                </a:rPr>
                <a:t>      } </a:t>
              </a:r>
              <a:r>
                <a:rPr lang="en-US" sz="1400" dirty="0">
                  <a:solidFill>
                    <a:srgbClr val="00B050"/>
                  </a:solidFill>
                </a:rPr>
                <a:t>// end main</a:t>
              </a:r>
            </a:p>
            <a:p>
              <a:r>
                <a:rPr lang="en-US" sz="1400" dirty="0">
                  <a:solidFill>
                    <a:srgbClr val="0000FF"/>
                  </a:solidFill>
                </a:rPr>
                <a:t>} </a:t>
              </a:r>
              <a:r>
                <a:rPr lang="en-US" sz="1400" dirty="0">
                  <a:solidFill>
                    <a:srgbClr val="00B050"/>
                  </a:solidFill>
                </a:rPr>
                <a:t>// end class</a:t>
              </a:r>
            </a:p>
          </p:txBody>
        </p:sp>
        <p:sp>
          <p:nvSpPr>
            <p:cNvPr id="21" name="TextBox 20"/>
            <p:cNvSpPr txBox="1"/>
            <p:nvPr/>
          </p:nvSpPr>
          <p:spPr>
            <a:xfrm>
              <a:off x="323528" y="1236822"/>
              <a:ext cx="576064" cy="4138558"/>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p:txBody>
        </p:sp>
      </p:grpSp>
      <p:sp>
        <p:nvSpPr>
          <p:cNvPr id="16" name="Rectangle 15"/>
          <p:cNvSpPr/>
          <p:nvPr/>
        </p:nvSpPr>
        <p:spPr>
          <a:xfrm>
            <a:off x="899592" y="4005064"/>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99592" y="4437112"/>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1547664" y="4365104"/>
            <a:ext cx="4320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47664" y="4365104"/>
            <a:ext cx="0" cy="7920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547664" y="5157192"/>
            <a:ext cx="4320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19672" y="4517504"/>
            <a:ext cx="0" cy="2796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619672" y="4797152"/>
            <a:ext cx="4320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619672" y="4517504"/>
            <a:ext cx="43204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030817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500"/>
                            </p:stCondLst>
                            <p:childTnLst>
                              <p:par>
                                <p:cTn id="17" presetID="16" presetClass="entr" presetSubtype="42"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Horizontal)">
                                      <p:cBhvr>
                                        <p:cTn id="19" dur="500"/>
                                        <p:tgtEl>
                                          <p:spTgt spid="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500"/>
                            </p:stCondLst>
                            <p:childTnLst>
                              <p:par>
                                <p:cTn id="33" presetID="16" presetClass="entr" presetSubtype="42"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outHorizontal)">
                                      <p:cBhvr>
                                        <p:cTn id="35" dur="500"/>
                                        <p:tgtEl>
                                          <p:spTgt spid="24"/>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8"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26" grpId="0" animBg="1"/>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1600200"/>
            <a:ext cx="8218488" cy="2981325"/>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33400" indent="-533400">
              <a:lnSpc>
                <a:spcPct val="90000"/>
              </a:lnSpc>
              <a:buFontTx/>
              <a:buNone/>
            </a:pPr>
            <a:r>
              <a:rPr lang="en-US" sz="2000">
                <a:solidFill>
                  <a:srgbClr val="FA6400"/>
                </a:solidFill>
                <a:latin typeface="Courier New" pitchFamily="49" charset="0"/>
                <a:cs typeface="Times New Roman" pitchFamily="18" charset="0"/>
              </a:rPr>
              <a:t>//printing a multiplication table</a:t>
            </a:r>
            <a:endParaRPr lang="en-US" sz="2000">
              <a:solidFill>
                <a:srgbClr val="941EDF"/>
              </a:solidFill>
              <a:latin typeface="Courier New" pitchFamily="49" charset="0"/>
              <a:cs typeface="Times New Roman" pitchFamily="18" charset="0"/>
            </a:endParaRPr>
          </a:p>
          <a:p>
            <a:pPr marL="533400" indent="-533400">
              <a:lnSpc>
                <a:spcPct val="90000"/>
              </a:lnSpc>
              <a:buFontTx/>
              <a:buNone/>
            </a:pPr>
            <a:r>
              <a:rPr lang="en-US" sz="2000">
                <a:solidFill>
                  <a:srgbClr val="941EDF"/>
                </a:solidFill>
                <a:latin typeface="Courier New" pitchFamily="49" charset="0"/>
                <a:cs typeface="Times New Roman" pitchFamily="18" charset="0"/>
              </a:rPr>
              <a:t>for</a:t>
            </a:r>
            <a:r>
              <a:rPr lang="en-US" sz="2000">
                <a:solidFill>
                  <a:srgbClr val="000000"/>
                </a:solidFill>
                <a:latin typeface="Courier New" pitchFamily="49" charset="0"/>
                <a:cs typeface="Times New Roman" pitchFamily="18" charset="0"/>
              </a:rPr>
              <a:t> (i = 1; i &lt;= 5; i++)</a:t>
            </a:r>
            <a:br>
              <a:rPr lang="en-US" sz="2000">
                <a:solidFill>
                  <a:srgbClr val="000000"/>
                </a:solidFill>
                <a:latin typeface="Courier New" pitchFamily="49" charset="0"/>
                <a:cs typeface="Times New Roman" pitchFamily="18" charset="0"/>
              </a:rPr>
            </a:br>
            <a:r>
              <a:rPr lang="en-US" sz="2000">
                <a:solidFill>
                  <a:srgbClr val="000000"/>
                </a:solidFill>
                <a:latin typeface="Courier New" pitchFamily="49" charset="0"/>
                <a:cs typeface="Times New Roman" pitchFamily="18" charset="0"/>
              </a:rPr>
              <a:t>     {</a:t>
            </a:r>
            <a:br>
              <a:rPr lang="en-US" sz="2000">
                <a:solidFill>
                  <a:srgbClr val="000000"/>
                </a:solidFill>
                <a:latin typeface="Courier New" pitchFamily="49" charset="0"/>
                <a:cs typeface="Times New Roman" pitchFamily="18" charset="0"/>
              </a:rPr>
            </a:br>
            <a:r>
              <a:rPr lang="en-US" sz="2000">
                <a:solidFill>
                  <a:srgbClr val="000000"/>
                </a:solidFill>
                <a:latin typeface="Courier New" pitchFamily="49" charset="0"/>
                <a:cs typeface="Times New Roman" pitchFamily="18" charset="0"/>
              </a:rPr>
              <a:t>         </a:t>
            </a:r>
            <a:r>
              <a:rPr lang="en-US" sz="2000">
                <a:solidFill>
                  <a:srgbClr val="941EDF"/>
                </a:solidFill>
                <a:latin typeface="Courier New" pitchFamily="49" charset="0"/>
                <a:cs typeface="Times New Roman" pitchFamily="18" charset="0"/>
              </a:rPr>
              <a:t>for</a:t>
            </a:r>
            <a:r>
              <a:rPr lang="en-US" sz="2000">
                <a:solidFill>
                  <a:srgbClr val="000000"/>
                </a:solidFill>
                <a:latin typeface="Courier New" pitchFamily="49" charset="0"/>
                <a:cs typeface="Times New Roman" pitchFamily="18" charset="0"/>
              </a:rPr>
              <a:t> (j = 1; j &lt;= 10; j++)</a:t>
            </a:r>
            <a:br>
              <a:rPr lang="en-US" sz="2000">
                <a:solidFill>
                  <a:srgbClr val="000000"/>
                </a:solidFill>
                <a:latin typeface="Courier New" pitchFamily="49" charset="0"/>
                <a:cs typeface="Times New Roman" pitchFamily="18" charset="0"/>
              </a:rPr>
            </a:br>
            <a:r>
              <a:rPr lang="en-US" sz="2000">
                <a:solidFill>
                  <a:srgbClr val="000000"/>
                </a:solidFill>
                <a:latin typeface="Courier New" pitchFamily="49" charset="0"/>
                <a:cs typeface="Times New Roman" pitchFamily="18" charset="0"/>
              </a:rPr>
              <a:t>            System.out.printf(</a:t>
            </a:r>
            <a:r>
              <a:rPr lang="en-US" sz="2000">
                <a:solidFill>
                  <a:srgbClr val="00CB00"/>
                </a:solidFill>
                <a:latin typeface="Courier New" pitchFamily="49" charset="0"/>
                <a:cs typeface="Times New Roman" pitchFamily="18" charset="0"/>
              </a:rPr>
              <a:t>"%3d"</a:t>
            </a:r>
            <a:r>
              <a:rPr lang="en-US" sz="2000">
                <a:solidFill>
                  <a:srgbClr val="000000"/>
                </a:solidFill>
                <a:latin typeface="Courier New" pitchFamily="49" charset="0"/>
                <a:cs typeface="Times New Roman" pitchFamily="18" charset="0"/>
              </a:rPr>
              <a:t>, i*j);</a:t>
            </a:r>
            <a:br>
              <a:rPr lang="en-US" sz="2000">
                <a:solidFill>
                  <a:srgbClr val="000000"/>
                </a:solidFill>
                <a:latin typeface="Courier New" pitchFamily="49" charset="0"/>
                <a:cs typeface="Times New Roman" pitchFamily="18" charset="0"/>
              </a:rPr>
            </a:br>
            <a:r>
              <a:rPr lang="en-US" sz="2000">
                <a:solidFill>
                  <a:srgbClr val="000000"/>
                </a:solidFill>
                <a:latin typeface="Courier New" pitchFamily="49" charset="0"/>
                <a:cs typeface="Times New Roman" pitchFamily="18" charset="0"/>
              </a:rPr>
              <a:t>         </a:t>
            </a:r>
            <a:br>
              <a:rPr lang="en-US" sz="2000">
                <a:solidFill>
                  <a:srgbClr val="000000"/>
                </a:solidFill>
                <a:latin typeface="Courier New" pitchFamily="49" charset="0"/>
                <a:cs typeface="Times New Roman" pitchFamily="18" charset="0"/>
              </a:rPr>
            </a:br>
            <a:r>
              <a:rPr lang="en-US" sz="2000">
                <a:solidFill>
                  <a:srgbClr val="000000"/>
                </a:solidFill>
                <a:latin typeface="Courier New" pitchFamily="49" charset="0"/>
                <a:cs typeface="Times New Roman" pitchFamily="18" charset="0"/>
              </a:rPr>
              <a:t>         System.out.println();</a:t>
            </a:r>
            <a:br>
              <a:rPr lang="en-US" sz="2000">
                <a:solidFill>
                  <a:srgbClr val="000000"/>
                </a:solidFill>
                <a:latin typeface="Courier New" pitchFamily="49" charset="0"/>
                <a:cs typeface="Times New Roman" pitchFamily="18" charset="0"/>
              </a:rPr>
            </a:br>
            <a:r>
              <a:rPr lang="en-US" sz="2000">
                <a:solidFill>
                  <a:srgbClr val="000000"/>
                </a:solidFill>
                <a:latin typeface="Courier New" pitchFamily="49" charset="0"/>
                <a:cs typeface="Times New Roman" pitchFamily="18" charset="0"/>
              </a:rPr>
              <a:t>     }</a:t>
            </a:r>
          </a:p>
          <a:p>
            <a:pPr marL="533400" indent="-533400">
              <a:lnSpc>
                <a:spcPct val="90000"/>
              </a:lnSpc>
              <a:buFontTx/>
              <a:buAutoNum type="arabicPlain"/>
            </a:pPr>
            <a:endParaRPr lang="en-US" sz="2000">
              <a:solidFill>
                <a:srgbClr val="000000"/>
              </a:solidFill>
              <a:latin typeface="Courier New" pitchFamily="49" charset="0"/>
            </a:endParaRPr>
          </a:p>
        </p:txBody>
      </p:sp>
      <p:sp>
        <p:nvSpPr>
          <p:cNvPr id="6" name="Text Box 4"/>
          <p:cNvSpPr txBox="1">
            <a:spLocks noChangeArrowheads="1"/>
          </p:cNvSpPr>
          <p:nvPr/>
        </p:nvSpPr>
        <p:spPr bwMode="auto">
          <a:xfrm>
            <a:off x="395288" y="4065736"/>
            <a:ext cx="6553200" cy="2387600"/>
          </a:xfrm>
          <a:prstGeom prst="rect">
            <a:avLst/>
          </a:prstGeom>
          <a:noFill/>
          <a:ln w="9525">
            <a:solidFill>
              <a:schemeClr val="tx1"/>
            </a:solidFill>
            <a:miter lim="800000"/>
            <a:headEnd/>
            <a:tailEnd/>
          </a:ln>
        </p:spPr>
        <p:txBody>
          <a:bodyPr>
            <a:spAutoFit/>
          </a:bodyPr>
          <a:lstStyle/>
          <a:p>
            <a:pPr>
              <a:spcBef>
                <a:spcPct val="50000"/>
              </a:spcBef>
            </a:pPr>
            <a:r>
              <a:rPr lang="en-US">
                <a:solidFill>
                  <a:srgbClr val="000000"/>
                </a:solidFill>
                <a:latin typeface="Courier New" pitchFamily="49" charset="0"/>
              </a:rPr>
              <a:t>Output</a:t>
            </a:r>
          </a:p>
          <a:p>
            <a:pPr>
              <a:spcBef>
                <a:spcPct val="50000"/>
              </a:spcBef>
            </a:pPr>
            <a:r>
              <a:rPr lang="en-US">
                <a:solidFill>
                  <a:srgbClr val="000000"/>
                </a:solidFill>
                <a:latin typeface="Courier New" pitchFamily="49" charset="0"/>
              </a:rPr>
              <a:t>1  2  3  4  5  6  7  8  9 10</a:t>
            </a:r>
            <a:br>
              <a:rPr lang="en-US">
                <a:solidFill>
                  <a:srgbClr val="000000"/>
                </a:solidFill>
                <a:latin typeface="Courier New" pitchFamily="49" charset="0"/>
              </a:rPr>
            </a:br>
            <a:r>
              <a:rPr lang="en-US">
                <a:solidFill>
                  <a:srgbClr val="000000"/>
                </a:solidFill>
                <a:latin typeface="Courier New" pitchFamily="49" charset="0"/>
              </a:rPr>
              <a:t>2  4  6  8 10 12 14 16 18 20</a:t>
            </a:r>
            <a:br>
              <a:rPr lang="en-US">
                <a:solidFill>
                  <a:srgbClr val="000000"/>
                </a:solidFill>
                <a:latin typeface="Courier New" pitchFamily="49" charset="0"/>
              </a:rPr>
            </a:br>
            <a:r>
              <a:rPr lang="en-US">
                <a:solidFill>
                  <a:srgbClr val="000000"/>
                </a:solidFill>
                <a:latin typeface="Courier New" pitchFamily="49" charset="0"/>
              </a:rPr>
              <a:t>3  6  9 12 15 18 21 24 27 30</a:t>
            </a:r>
            <a:br>
              <a:rPr lang="en-US">
                <a:solidFill>
                  <a:srgbClr val="000000"/>
                </a:solidFill>
                <a:latin typeface="Courier New" pitchFamily="49" charset="0"/>
              </a:rPr>
            </a:br>
            <a:r>
              <a:rPr lang="en-US">
                <a:solidFill>
                  <a:srgbClr val="000000"/>
                </a:solidFill>
                <a:latin typeface="Courier New" pitchFamily="49" charset="0"/>
              </a:rPr>
              <a:t>4  8 12 16 20 24 28 32 36 40</a:t>
            </a:r>
            <a:br>
              <a:rPr lang="en-US">
                <a:solidFill>
                  <a:srgbClr val="000000"/>
                </a:solidFill>
                <a:latin typeface="Courier New" pitchFamily="49" charset="0"/>
              </a:rPr>
            </a:br>
            <a:r>
              <a:rPr lang="en-US">
                <a:solidFill>
                  <a:srgbClr val="000000"/>
                </a:solidFill>
                <a:latin typeface="Courier New" pitchFamily="49" charset="0"/>
              </a:rPr>
              <a:t>5 10 15 20 25 30 35 40 45 50</a:t>
            </a:r>
            <a:br>
              <a:rPr lang="en-US">
                <a:solidFill>
                  <a:srgbClr val="000000"/>
                </a:solidFill>
                <a:latin typeface="Courier New" pitchFamily="49" charset="0"/>
              </a:rPr>
            </a:br>
            <a:endParaRPr lang="en-US">
              <a:solidFill>
                <a:srgbClr val="000000"/>
              </a:solidFill>
              <a:latin typeface="Courier New" pitchFamily="49" charset="0"/>
            </a:endParaRPr>
          </a:p>
        </p:txBody>
      </p:sp>
      <p:sp>
        <p:nvSpPr>
          <p:cNvPr id="7" name="Rectangle 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Example 5-19 </a:t>
            </a:r>
          </a:p>
        </p:txBody>
      </p:sp>
      <p:sp>
        <p:nvSpPr>
          <p:cNvPr id="8" name="Title 1"/>
          <p:cNvSpPr>
            <a:spLocks noGrp="1"/>
          </p:cNvSpPr>
          <p:nvPr>
            <p:ph type="title"/>
          </p:nvPr>
        </p:nvSpPr>
        <p:spPr>
          <a:xfrm>
            <a:off x="251520" y="116632"/>
            <a:ext cx="8153400"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1. Nested </a:t>
            </a:r>
            <a:r>
              <a:rPr lang="en-US" sz="4000" dirty="0">
                <a:solidFill>
                  <a:srgbClr val="00B0F0"/>
                </a:solidFill>
                <a:latin typeface="Tahoma" charset="0"/>
                <a:cs typeface="Arial" charset="0"/>
              </a:rPr>
              <a:t>for</a:t>
            </a:r>
            <a:endParaRPr lang="en-US" sz="2800" dirty="0">
              <a:solidFill>
                <a:schemeClr val="accent2"/>
              </a:solidFill>
              <a:latin typeface="Tahoma" charset="0"/>
              <a:cs typeface="Arial" charset="0"/>
            </a:endParaRPr>
          </a:p>
        </p:txBody>
      </p:sp>
    </p:spTree>
    <p:extLst>
      <p:ext uri="{BB962C8B-B14F-4D97-AF65-F5344CB8AC3E}">
        <p14:creationId xmlns:p14="http://schemas.microsoft.com/office/powerpoint/2010/main" val="263831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392</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 </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251520" y="1052737"/>
            <a:ext cx="8712968" cy="3528391"/>
          </a:xfrm>
        </p:spPr>
        <p:txBody>
          <a:bodyPr>
            <a:noAutofit/>
          </a:bodyPr>
          <a:lstStyle/>
          <a:p>
            <a:pPr marL="109728" lvl="0" indent="0" algn="just" hangingPunct="0">
              <a:buNone/>
            </a:pPr>
            <a:r>
              <a:rPr lang="en-US" sz="1800" dirty="0">
                <a:latin typeface="Tahoma" panose="020B0604030504040204" pitchFamily="34" charset="0"/>
                <a:ea typeface="Tahoma" panose="020B0604030504040204" pitchFamily="34" charset="0"/>
                <a:cs typeface="Tahoma" panose="020B0604030504040204" pitchFamily="34" charset="0"/>
              </a:rPr>
              <a:t>   Write a complete program that accepts an integer and then outputs both the individual digits of the number and the sum of the digits.</a:t>
            </a:r>
          </a:p>
          <a:p>
            <a:pPr marL="109728" lvl="0" indent="0" algn="just" hangingPunct="0">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marL="109728" lvl="0" indent="0" algn="just" hangingPunct="0">
              <a:buNone/>
            </a:pPr>
            <a:r>
              <a:rPr lang="en-US" sz="1800" dirty="0">
                <a:latin typeface="Tahoma" panose="020B0604030504040204" pitchFamily="34" charset="0"/>
                <a:ea typeface="Tahoma" panose="020B0604030504040204" pitchFamily="34" charset="0"/>
                <a:cs typeface="Tahoma" panose="020B0604030504040204" pitchFamily="34" charset="0"/>
              </a:rPr>
              <a:t>For example, the program should output the individual digits of 3456 as 3 4 5 6 and the sum as 18.</a:t>
            </a:r>
          </a:p>
        </p:txBody>
      </p:sp>
      <p:sp>
        <p:nvSpPr>
          <p:cNvPr id="12" name="TextBox 11"/>
          <p:cNvSpPr txBox="1"/>
          <p:nvPr/>
        </p:nvSpPr>
        <p:spPr>
          <a:xfrm>
            <a:off x="71406" y="6496070"/>
            <a:ext cx="4000528" cy="276999"/>
          </a:xfrm>
          <a:prstGeom prst="rect">
            <a:avLst/>
          </a:prstGeom>
          <a:noFill/>
        </p:spPr>
        <p:txBody>
          <a:bodyPr wrap="square" rtlCol="0">
            <a:spAutoFit/>
          </a:bodyPr>
          <a:lstStyle/>
          <a:p>
            <a:r>
              <a:rPr lang="en-US" sz="1200"/>
              <a:t>W6.2 </a:t>
            </a:r>
            <a:r>
              <a:rPr lang="en-US" sz="1200" dirty="0"/>
              <a:t>Nested for</a:t>
            </a:r>
          </a:p>
        </p:txBody>
      </p:sp>
    </p:spTree>
    <p:extLst>
      <p:ext uri="{BB962C8B-B14F-4D97-AF65-F5344CB8AC3E}">
        <p14:creationId xmlns:p14="http://schemas.microsoft.com/office/powerpoint/2010/main" val="142445118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251521" y="2708920"/>
            <a:ext cx="8640960"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 REVISION (2)</a:t>
            </a:r>
          </a:p>
        </p:txBody>
      </p:sp>
      <p:sp>
        <p:nvSpPr>
          <p:cNvPr id="5" name="Rectangle 4"/>
          <p:cNvSpPr/>
          <p:nvPr/>
        </p:nvSpPr>
        <p:spPr>
          <a:xfrm>
            <a:off x="4644008" y="3861048"/>
            <a:ext cx="4248472"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rgbClr val="00B0F0"/>
              </a:solidFill>
            </a:endParaRPr>
          </a:p>
        </p:txBody>
      </p:sp>
    </p:spTree>
    <p:extLst>
      <p:ext uri="{BB962C8B-B14F-4D97-AF65-F5344CB8AC3E}">
        <p14:creationId xmlns:p14="http://schemas.microsoft.com/office/powerpoint/2010/main" val="24810278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PROBLEM 1 </a:t>
            </a:r>
            <a:r>
              <a:rPr lang="en-US" sz="4000">
                <a:solidFill>
                  <a:schemeClr val="accent2"/>
                </a:solidFill>
                <a:latin typeface="Tahoma" charset="0"/>
                <a:cs typeface="Arial" charset="0"/>
              </a:rPr>
              <a:t>(Airport)</a:t>
            </a:r>
            <a:endParaRPr lang="en-US" sz="4000" dirty="0">
              <a:solidFill>
                <a:schemeClr val="accent2"/>
              </a:solidFill>
              <a:latin typeface="Tahoma" charset="0"/>
              <a:cs typeface="Arial" charset="0"/>
            </a:endParaRPr>
          </a:p>
        </p:txBody>
      </p:sp>
      <p:sp>
        <p:nvSpPr>
          <p:cNvPr id="7" name="Slide Number Placeholder 6"/>
          <p:cNvSpPr>
            <a:spLocks noGrp="1"/>
          </p:cNvSpPr>
          <p:nvPr>
            <p:ph type="sldNum" sz="quarter" idx="12"/>
          </p:nvPr>
        </p:nvSpPr>
        <p:spPr/>
        <p:txBody>
          <a:bodyPr/>
          <a:lstStyle/>
          <a:p>
            <a:fld id="{DA934484-767D-4C48-AF0E-A1438A969E59}" type="slidenum">
              <a:rPr lang="en-US" smtClean="0"/>
              <a:pPr/>
              <a:t>394</a:t>
            </a:fld>
            <a:endParaRPr lang="en-US"/>
          </a:p>
        </p:txBody>
      </p:sp>
      <p:sp>
        <p:nvSpPr>
          <p:cNvPr id="8" name="Rectangle 3" descr="Rectangle: Click to edit Master text styles&#10;Second level&#10;Third level&#10;Fourth level&#10;Fifth level"/>
          <p:cNvSpPr>
            <a:spLocks noGrp="1" noChangeArrowheads="1"/>
          </p:cNvSpPr>
          <p:nvPr>
            <p:ph idx="1"/>
          </p:nvPr>
        </p:nvSpPr>
        <p:spPr>
          <a:xfrm>
            <a:off x="251520" y="1110952"/>
            <a:ext cx="8712968"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Saudi Airlines permit each passenger to hold one bag. The maximum weight allowed for the bag depends on the class of the passenger which is: 30Kg for First class ('F'), 25Kg for Business ('B') and 20Kg for Economy ('E'). If the weight of the bag excesses the allowed one, the passenger should pay 10 SR for each Kg. </a:t>
            </a:r>
          </a:p>
          <a:p>
            <a:pPr marL="109728"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Write a program that calculates the excess baggage charge for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a number of passengers</a:t>
            </a:r>
            <a:r>
              <a:rPr lang="en-US" sz="2000" dirty="0">
                <a:latin typeface="Tahoma" panose="020B0604030504040204" pitchFamily="34" charset="0"/>
                <a:ea typeface="Tahoma" panose="020B0604030504040204" pitchFamily="34" charset="0"/>
                <a:cs typeface="Tahoma" panose="020B0604030504040204" pitchFamily="34" charset="0"/>
              </a:rPr>
              <a:t>. All input data should be read by the user. Solve the problem using the </a:t>
            </a:r>
            <a:r>
              <a:rPr lang="en-US" sz="2000" b="1" dirty="0">
                <a:latin typeface="Tahoma" panose="020B0604030504040204" pitchFamily="34" charset="0"/>
                <a:ea typeface="Tahoma" panose="020B0604030504040204" pitchFamily="34" charset="0"/>
                <a:cs typeface="Tahoma" panose="020B0604030504040204" pitchFamily="34" charset="0"/>
              </a:rPr>
              <a:t>switch</a:t>
            </a:r>
            <a:r>
              <a:rPr lang="en-US" sz="2000" dirty="0">
                <a:latin typeface="Tahoma" panose="020B0604030504040204" pitchFamily="34" charset="0"/>
                <a:ea typeface="Tahoma" panose="020B0604030504040204" pitchFamily="34" charset="0"/>
                <a:cs typeface="Tahoma" panose="020B0604030504040204" pitchFamily="34" charset="0"/>
              </a:rPr>
              <a:t> statement.</a:t>
            </a:r>
          </a:p>
        </p:txBody>
      </p:sp>
    </p:spTree>
    <p:extLst>
      <p:ext uri="{BB962C8B-B14F-4D97-AF65-F5344CB8AC3E}">
        <p14:creationId xmlns:p14="http://schemas.microsoft.com/office/powerpoint/2010/main" val="403418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1. ANALYSIS </a:t>
            </a:r>
          </a:p>
        </p:txBody>
      </p:sp>
      <p:sp>
        <p:nvSpPr>
          <p:cNvPr id="7" name="Slide Number Placeholder 6"/>
          <p:cNvSpPr>
            <a:spLocks noGrp="1"/>
          </p:cNvSpPr>
          <p:nvPr>
            <p:ph type="sldNum" sz="quarter" idx="12"/>
          </p:nvPr>
        </p:nvSpPr>
        <p:spPr/>
        <p:txBody>
          <a:bodyPr/>
          <a:lstStyle/>
          <a:p>
            <a:fld id="{DA934484-767D-4C48-AF0E-A1438A969E59}" type="slidenum">
              <a:rPr lang="en-US" smtClean="0"/>
              <a:pPr/>
              <a:t>395</a:t>
            </a:fld>
            <a:endParaRPr lang="en-US"/>
          </a:p>
        </p:txBody>
      </p:sp>
      <p:sp>
        <p:nvSpPr>
          <p:cNvPr id="27" name="TextBox 26"/>
          <p:cNvSpPr txBox="1"/>
          <p:nvPr/>
        </p:nvSpPr>
        <p:spPr>
          <a:xfrm>
            <a:off x="251520"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INPUT</a:t>
            </a:r>
          </a:p>
        </p:txBody>
      </p:sp>
      <p:sp>
        <p:nvSpPr>
          <p:cNvPr id="28" name="TextBox 27"/>
          <p:cNvSpPr txBox="1"/>
          <p:nvPr/>
        </p:nvSpPr>
        <p:spPr>
          <a:xfrm>
            <a:off x="539552" y="1228690"/>
            <a:ext cx="360040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Number of passengers</a:t>
            </a:r>
          </a:p>
        </p:txBody>
      </p:sp>
      <p:sp>
        <p:nvSpPr>
          <p:cNvPr id="29" name="TextBox 28"/>
          <p:cNvSpPr txBox="1"/>
          <p:nvPr/>
        </p:nvSpPr>
        <p:spPr>
          <a:xfrm>
            <a:off x="4139952" y="1228690"/>
            <a:ext cx="3312368" cy="400110"/>
          </a:xfrm>
          <a:prstGeom prst="rect">
            <a:avLst/>
          </a:prstGeom>
          <a:noFill/>
        </p:spPr>
        <p:txBody>
          <a:bodyPr wrap="square" rtlCol="0">
            <a:spAutoFit/>
          </a:bodyPr>
          <a:lstStyle/>
          <a:p>
            <a:pPr marL="0" lvl="1">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31" name="TextBox 30"/>
          <p:cNvSpPr txBox="1"/>
          <p:nvPr/>
        </p:nvSpPr>
        <p:spPr>
          <a:xfrm>
            <a:off x="539552" y="1923207"/>
            <a:ext cx="360040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Passenger’s Class</a:t>
            </a:r>
          </a:p>
        </p:txBody>
      </p:sp>
      <p:sp>
        <p:nvSpPr>
          <p:cNvPr id="32" name="TextBox 31"/>
          <p:cNvSpPr txBox="1"/>
          <p:nvPr/>
        </p:nvSpPr>
        <p:spPr>
          <a:xfrm>
            <a:off x="4139952" y="1923207"/>
            <a:ext cx="3312368" cy="400110"/>
          </a:xfrm>
          <a:prstGeom prst="rect">
            <a:avLst/>
          </a:prstGeom>
          <a:noFill/>
        </p:spPr>
        <p:txBody>
          <a:bodyPr wrap="square" rtlCol="0">
            <a:spAutoFit/>
          </a:bodyPr>
          <a:lstStyle/>
          <a:p>
            <a:pPr marL="0" lvl="1">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45" name="TextBox 44"/>
          <p:cNvSpPr txBox="1"/>
          <p:nvPr/>
        </p:nvSpPr>
        <p:spPr>
          <a:xfrm>
            <a:off x="251520" y="278092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OUTPUT</a:t>
            </a:r>
          </a:p>
        </p:txBody>
      </p:sp>
      <p:sp>
        <p:nvSpPr>
          <p:cNvPr id="46" name="TextBox 45"/>
          <p:cNvSpPr txBox="1"/>
          <p:nvPr/>
        </p:nvSpPr>
        <p:spPr>
          <a:xfrm>
            <a:off x="251520" y="3134593"/>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Charge to excess weight </a:t>
            </a:r>
            <a:r>
              <a:rPr lang="en-US" sz="2000" u="sng" dirty="0">
                <a:solidFill>
                  <a:srgbClr val="0000FF"/>
                </a:solidFill>
                <a:latin typeface="Tahoma" panose="020B0604030504040204" pitchFamily="34" charset="0"/>
                <a:ea typeface="Tahoma" panose="020B0604030504040204" pitchFamily="34" charset="0"/>
                <a:cs typeface="Tahoma" panose="020B0604030504040204" pitchFamily="34" charset="0"/>
              </a:rPr>
              <a:t>for each passenger</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p>
        </p:txBody>
      </p:sp>
      <p:sp>
        <p:nvSpPr>
          <p:cNvPr id="47" name="TextBox 46"/>
          <p:cNvSpPr txBox="1"/>
          <p:nvPr/>
        </p:nvSpPr>
        <p:spPr>
          <a:xfrm>
            <a:off x="251520" y="3462695"/>
            <a:ext cx="8640960" cy="615553"/>
          </a:xfrm>
          <a:prstGeom prst="rect">
            <a:avLst/>
          </a:prstGeom>
          <a:noFill/>
        </p:spPr>
        <p:txBody>
          <a:bodyPr wrap="square" rtlCol="0">
            <a:spAutoFit/>
          </a:bodyPr>
          <a:lstStyle/>
          <a:p>
            <a:pPr marL="1257300" lvl="2" indent="-342900">
              <a:buClr>
                <a:srgbClr val="FF0000"/>
              </a:buClr>
              <a:buFont typeface="Arial" panose="020B0604020202020204" pitchFamily="34" charset="0"/>
              <a:buChar char="•"/>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Excess weight = Actual Weight – Allowed Weight </a:t>
            </a:r>
            <a:r>
              <a:rPr lang="en-US" sz="1400" i="1" dirty="0">
                <a:solidFill>
                  <a:srgbClr val="0000FF"/>
                </a:solidFill>
                <a:latin typeface="Tahoma" panose="020B0604030504040204" pitchFamily="34" charset="0"/>
                <a:ea typeface="Tahoma" panose="020B0604030504040204" pitchFamily="34" charset="0"/>
                <a:cs typeface="Tahoma" panose="020B0604030504040204" pitchFamily="34" charset="0"/>
              </a:rPr>
              <a:t>(depending on his class)</a:t>
            </a:r>
          </a:p>
        </p:txBody>
      </p:sp>
      <p:sp>
        <p:nvSpPr>
          <p:cNvPr id="24" name="TextBox 23"/>
          <p:cNvSpPr txBox="1"/>
          <p:nvPr/>
        </p:nvSpPr>
        <p:spPr>
          <a:xfrm>
            <a:off x="251520" y="4221088"/>
            <a:ext cx="8640960" cy="400110"/>
          </a:xfrm>
          <a:prstGeom prst="rect">
            <a:avLst/>
          </a:prstGeom>
          <a:noFill/>
        </p:spPr>
        <p:txBody>
          <a:bodyPr wrap="square" rtlCol="0">
            <a:spAutoFit/>
          </a:bodyPr>
          <a:lstStyle/>
          <a:p>
            <a:pPr marL="1257300" lvl="2" indent="-342900">
              <a:buClr>
                <a:srgbClr val="FF0000"/>
              </a:buClr>
              <a:buFont typeface="Arial" panose="020B0604020202020204" pitchFamily="34" charset="0"/>
              <a:buChar char="•"/>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Charge = Excess Weight * 10 SR</a:t>
            </a:r>
          </a:p>
        </p:txBody>
      </p:sp>
      <p:sp>
        <p:nvSpPr>
          <p:cNvPr id="25" name="TextBox 24"/>
          <p:cNvSpPr txBox="1"/>
          <p:nvPr/>
        </p:nvSpPr>
        <p:spPr>
          <a:xfrm>
            <a:off x="251520" y="1588730"/>
            <a:ext cx="7920880" cy="400110"/>
          </a:xfrm>
          <a:prstGeom prst="rect">
            <a:avLst/>
          </a:prstGeom>
          <a:noFill/>
        </p:spPr>
        <p:txBody>
          <a:bodyPr wrap="square" rtlCol="0">
            <a:spAutoFit/>
          </a:bodyPr>
          <a:lstStyle/>
          <a:p>
            <a:pPr marL="800100" lvl="1" indent="-342900">
              <a:buClr>
                <a:srgbClr val="FF0000"/>
              </a:buClr>
              <a:buFont typeface="Wingdings" panose="05000000000000000000" pitchFamily="2" charset="2"/>
              <a:buChar char="v"/>
            </a:pPr>
            <a:r>
              <a:rPr lang="en-US" sz="2000" dirty="0">
                <a:solidFill>
                  <a:schemeClr val="accent3"/>
                </a:solidFill>
                <a:latin typeface="Tahoma" panose="020B0604030504040204" pitchFamily="34" charset="0"/>
                <a:ea typeface="Tahoma" panose="020B0604030504040204" pitchFamily="34" charset="0"/>
                <a:cs typeface="Tahoma" panose="020B0604030504040204" pitchFamily="34" charset="0"/>
              </a:rPr>
              <a:t>For </a:t>
            </a:r>
            <a:r>
              <a:rPr lang="en-US" sz="2000" u="sng" dirty="0">
                <a:solidFill>
                  <a:schemeClr val="accent3"/>
                </a:solidFill>
                <a:latin typeface="Tahoma" panose="020B0604030504040204" pitchFamily="34" charset="0"/>
                <a:ea typeface="Tahoma" panose="020B0604030504040204" pitchFamily="34" charset="0"/>
                <a:cs typeface="Tahoma" panose="020B0604030504040204" pitchFamily="34" charset="0"/>
              </a:rPr>
              <a:t>each</a:t>
            </a:r>
            <a:r>
              <a:rPr lang="en-US" sz="2000" dirty="0">
                <a:solidFill>
                  <a:schemeClr val="accent3"/>
                </a:solidFill>
                <a:latin typeface="Tahoma" panose="020B0604030504040204" pitchFamily="34" charset="0"/>
                <a:ea typeface="Tahoma" panose="020B0604030504040204" pitchFamily="34" charset="0"/>
                <a:cs typeface="Tahoma" panose="020B0604030504040204" pitchFamily="34" charset="0"/>
              </a:rPr>
              <a:t> passenger, we want to know:</a:t>
            </a:r>
          </a:p>
        </p:txBody>
      </p:sp>
      <p:sp>
        <p:nvSpPr>
          <p:cNvPr id="15" name="TextBox 14"/>
          <p:cNvSpPr txBox="1"/>
          <p:nvPr/>
        </p:nvSpPr>
        <p:spPr>
          <a:xfrm>
            <a:off x="539552" y="2308810"/>
            <a:ext cx="360040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Baggage Weight</a:t>
            </a:r>
          </a:p>
        </p:txBody>
      </p:sp>
      <p:sp>
        <p:nvSpPr>
          <p:cNvPr id="16" name="TextBox 15"/>
          <p:cNvSpPr txBox="1"/>
          <p:nvPr/>
        </p:nvSpPr>
        <p:spPr>
          <a:xfrm>
            <a:off x="4139952" y="2308810"/>
            <a:ext cx="3312368" cy="400110"/>
          </a:xfrm>
          <a:prstGeom prst="rect">
            <a:avLst/>
          </a:prstGeom>
          <a:noFill/>
        </p:spPr>
        <p:txBody>
          <a:bodyPr wrap="square" rtlCol="0">
            <a:spAutoFit/>
          </a:bodyPr>
          <a:lstStyle/>
          <a:p>
            <a:pPr marL="0" lvl="1">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275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45" grpId="0"/>
      <p:bldP spid="46" grpId="0"/>
      <p:bldP spid="47" grpId="0"/>
      <p:bldP spid="24"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8633484" cy="598488"/>
          </a:xfrm>
        </p:spPr>
        <p:txBody>
          <a:bodyPr>
            <a:noAutofit/>
          </a:bodyPr>
          <a:lstStyle/>
          <a:p>
            <a:pPr eaLnBrk="1" hangingPunct="1"/>
            <a:r>
              <a:rPr lang="en-US" sz="4000" dirty="0">
                <a:solidFill>
                  <a:schemeClr val="accent2"/>
                </a:solidFill>
                <a:latin typeface="Tahoma" charset="0"/>
                <a:cs typeface="Arial" charset="0"/>
              </a:rPr>
              <a:t>2. ALGORITHM</a:t>
            </a:r>
          </a:p>
        </p:txBody>
      </p:sp>
      <p:sp>
        <p:nvSpPr>
          <p:cNvPr id="7" name="Slide Number Placeholder 6"/>
          <p:cNvSpPr>
            <a:spLocks noGrp="1"/>
          </p:cNvSpPr>
          <p:nvPr>
            <p:ph type="sldNum" sz="quarter" idx="12"/>
          </p:nvPr>
        </p:nvSpPr>
        <p:spPr/>
        <p:txBody>
          <a:bodyPr/>
          <a:lstStyle/>
          <a:p>
            <a:fld id="{DA934484-767D-4C48-AF0E-A1438A969E59}" type="slidenum">
              <a:rPr lang="en-US" smtClean="0"/>
              <a:pPr/>
              <a:t>396</a:t>
            </a:fld>
            <a:endParaRPr lang="en-US"/>
          </a:p>
        </p:txBody>
      </p:sp>
      <p:sp>
        <p:nvSpPr>
          <p:cNvPr id="14" name="Rectangle 13"/>
          <p:cNvSpPr/>
          <p:nvPr/>
        </p:nvSpPr>
        <p:spPr>
          <a:xfrm>
            <a:off x="221124" y="1214422"/>
            <a:ext cx="8640960" cy="5429288"/>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Start the program.</a:t>
            </a:r>
          </a:p>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Read number of passengers. Store in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numberOfPassengers</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614363" indent="-342900">
              <a:lnSpc>
                <a:spcPct val="90000"/>
              </a:lnSpc>
              <a:buAutoNum type="arabicPeriod"/>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Repeat from 1 to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numberOfPassengers</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3.1 Read passenger’s class. Store it in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3.2 Read the weight of passenger’s baggage. Store it in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3.3 Calculate the excess weight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as follows:</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3.3.1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F</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&gt; 30, then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30</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3.3.2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B</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&gt; 25, then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25</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3.3.3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E’</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&gt; 20, then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20</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3.3.4 Any other value:</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3.3.4.1 Display an error message “</a:t>
            </a:r>
            <a:r>
              <a:rPr lang="en-US" sz="2000" dirty="0">
                <a:solidFill>
                  <a:schemeClr val="accent2"/>
                </a:solidFill>
                <a:latin typeface="Tahoma" panose="020B0604030504040204" pitchFamily="34" charset="0"/>
                <a:ea typeface="Tahoma" panose="020B0604030504040204" pitchFamily="34" charset="0"/>
                <a:cs typeface="Tahoma" panose="020B0604030504040204" pitchFamily="34" charset="0"/>
              </a:rPr>
              <a:t>Invalid class for passenger</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728663" lvl="1">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3.3.4.2 Go to step 7.</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3.4 Calculate charge on excess weight as follows:</a:t>
            </a:r>
          </a:p>
          <a:p>
            <a:pPr marL="728663" lvl="1">
              <a:lnSpc>
                <a:spcPct val="90000"/>
              </a:lnSpc>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charge</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excessWeight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10</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3.5 Display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charge</a:t>
            </a:r>
          </a:p>
          <a:p>
            <a:pPr marL="271463">
              <a:lnSpc>
                <a:spcPct val="90000"/>
              </a:lnSpc>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3.6 End of loop</a:t>
            </a:r>
          </a:p>
          <a:p>
            <a:pPr marL="271463">
              <a:lnSpc>
                <a:spcPct val="90000"/>
              </a:lnSpc>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4. End the program</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COUNTER-CONTROLLED LOOP</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357158" y="2000240"/>
            <a:ext cx="8208912" cy="4357718"/>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1124" y="1784216"/>
            <a:ext cx="8671356"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2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3. CODE (1)</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764704"/>
            <a:ext cx="8784976" cy="6001643"/>
            <a:chOff x="258661" y="1236822"/>
            <a:chExt cx="7913739" cy="6001643"/>
          </a:xfrm>
        </p:grpSpPr>
        <p:sp>
          <p:nvSpPr>
            <p:cNvPr id="9" name="TextBox 8"/>
            <p:cNvSpPr txBox="1"/>
            <p:nvPr/>
          </p:nvSpPr>
          <p:spPr>
            <a:xfrm>
              <a:off x="712728" y="1236822"/>
              <a:ext cx="7459672" cy="6001643"/>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import necessary libraries</a:t>
              </a:r>
            </a:p>
            <a:p>
              <a:r>
                <a:rPr lang="en-US" sz="1600" dirty="0">
                  <a:solidFill>
                    <a:srgbClr val="00B0F0"/>
                  </a:solidFill>
                </a:rPr>
                <a:t>import</a:t>
              </a:r>
              <a:r>
                <a:rPr lang="en-US" sz="1600" dirty="0"/>
                <a:t> </a:t>
              </a:r>
              <a:r>
                <a:rPr lang="en-US" sz="1600" dirty="0" err="1">
                  <a:solidFill>
                    <a:srgbClr val="00B0F0"/>
                  </a:solidFill>
                </a:rPr>
                <a:t>java.util</a:t>
              </a:r>
              <a:r>
                <a:rPr lang="en-US" sz="1600" dirty="0">
                  <a:solidFill>
                    <a:srgbClr val="00B0F0"/>
                  </a:solidFill>
                </a:rPr>
                <a:t>.*</a:t>
              </a:r>
              <a:r>
                <a:rPr lang="en-US" sz="1600" dirty="0"/>
                <a:t>;</a:t>
              </a:r>
            </a:p>
            <a:p>
              <a:r>
                <a:rPr lang="en-US" sz="1600" dirty="0">
                  <a:solidFill>
                    <a:srgbClr val="00B0F0"/>
                  </a:solidFill>
                </a:rPr>
                <a:t>public class</a:t>
              </a:r>
              <a:r>
                <a:rPr lang="en-US" sz="1600" dirty="0">
                  <a:solidFill>
                    <a:srgbClr val="0000FF"/>
                  </a:solidFill>
                </a:rPr>
                <a:t> passenger</a:t>
              </a:r>
            </a:p>
            <a:p>
              <a:r>
                <a:rPr lang="en-US" sz="1600" dirty="0">
                  <a:solidFill>
                    <a:srgbClr val="0000FF"/>
                  </a:solidFill>
                </a:rPr>
                <a:t>{</a:t>
              </a:r>
            </a:p>
            <a:p>
              <a:r>
                <a:rPr lang="en-US" sz="1600" dirty="0">
                  <a:solidFill>
                    <a:srgbClr val="00B050"/>
                  </a:solidFill>
                </a:rPr>
                <a:t>    // instantiate Scanner object</a:t>
              </a:r>
            </a:p>
            <a:p>
              <a:r>
                <a:rPr lang="en-US" sz="1600" dirty="0">
                  <a:solidFill>
                    <a:srgbClr val="00B0F0"/>
                  </a:solidFill>
                </a:rPr>
                <a:t>    static </a:t>
              </a:r>
              <a:r>
                <a:rPr lang="en-US" sz="1600" dirty="0">
                  <a:solidFill>
                    <a:srgbClr val="00B050"/>
                  </a:solidFill>
                </a:rPr>
                <a:t>Scanner </a:t>
              </a:r>
              <a:r>
                <a:rPr lang="en-US" sz="1600" dirty="0">
                  <a:solidFill>
                    <a:srgbClr val="0000FF"/>
                  </a:solidFill>
                </a:rPr>
                <a:t>read</a:t>
              </a:r>
              <a:r>
                <a:rPr lang="en-US" sz="1600" dirty="0"/>
                <a:t> = </a:t>
              </a:r>
              <a:r>
                <a:rPr lang="en-US" sz="1600" dirty="0">
                  <a:solidFill>
                    <a:srgbClr val="00B0F0"/>
                  </a:solidFill>
                </a:rPr>
                <a:t>new </a:t>
              </a:r>
              <a:r>
                <a:rPr lang="en-US" sz="1600" dirty="0">
                  <a:solidFill>
                    <a:srgbClr val="00B050"/>
                  </a:solidFill>
                </a:rPr>
                <a:t>Scanner(System.in)</a:t>
              </a:r>
              <a:r>
                <a:rPr lang="en-US" sz="1600" dirty="0"/>
                <a:t>;</a:t>
              </a:r>
            </a:p>
            <a:p>
              <a:r>
                <a:rPr lang="en-US" sz="1600" dirty="0">
                  <a:solidFill>
                    <a:srgbClr val="0000FF"/>
                  </a:solidFill>
                </a:rPr>
                <a:t>    </a:t>
              </a:r>
              <a:r>
                <a:rPr lang="en-US" sz="1600" dirty="0">
                  <a:solidFill>
                    <a:srgbClr val="00B0F0"/>
                  </a:solidFill>
                </a:rPr>
                <a:t>public static void main (String[] </a:t>
              </a:r>
              <a:r>
                <a:rPr lang="en-US" sz="1600" dirty="0" err="1">
                  <a:solidFill>
                    <a:srgbClr val="00B0F0"/>
                  </a:solidFill>
                </a:rPr>
                <a:t>args</a:t>
              </a:r>
              <a:r>
                <a:rPr lang="en-US" sz="1600" dirty="0">
                  <a:solidFill>
                    <a:srgbClr val="00B0F0"/>
                  </a:solidFill>
                </a:rPr>
                <a:t>)</a:t>
              </a:r>
            </a:p>
            <a:p>
              <a:r>
                <a:rPr lang="en-US" sz="1600" dirty="0">
                  <a:solidFill>
                    <a:srgbClr val="0000FF"/>
                  </a:solidFill>
                </a:rPr>
                <a:t>      {</a:t>
              </a:r>
            </a:p>
            <a:p>
              <a:r>
                <a:rPr lang="en-US" sz="1600" dirty="0">
                  <a:solidFill>
                    <a:srgbClr val="00B050"/>
                  </a:solidFill>
                </a:rPr>
                <a:t>          // Declaration section</a:t>
              </a:r>
            </a:p>
            <a:p>
              <a:r>
                <a:rPr lang="en-US" sz="1600" dirty="0">
                  <a:solidFill>
                    <a:srgbClr val="00B050"/>
                  </a:solidFill>
                </a:rPr>
                <a:t>              </a:t>
              </a:r>
              <a:r>
                <a:rPr lang="en-US" sz="1600" dirty="0" err="1">
                  <a:solidFill>
                    <a:srgbClr val="00B0F0"/>
                  </a:solidFill>
                </a:rPr>
                <a:t>int</a:t>
              </a:r>
              <a:r>
                <a:rPr lang="en-US" sz="1600" dirty="0">
                  <a:solidFill>
                    <a:srgbClr val="00B050"/>
                  </a:solidFill>
                </a:rPr>
                <a:t> </a:t>
              </a:r>
              <a:r>
                <a:rPr lang="en-US" sz="1600" dirty="0" err="1">
                  <a:solidFill>
                    <a:srgbClr val="0000FF"/>
                  </a:solidFill>
                </a:rPr>
                <a:t>numberOfPassengers</a:t>
              </a:r>
              <a:r>
                <a:rPr lang="en-US" sz="1600" dirty="0"/>
                <a:t>;</a:t>
              </a:r>
              <a:r>
                <a:rPr lang="en-US" sz="1600" dirty="0">
                  <a:solidFill>
                    <a:srgbClr val="00B050"/>
                  </a:solidFill>
                </a:rPr>
                <a:t>    // number of passengers to process</a:t>
              </a:r>
            </a:p>
            <a:p>
              <a:r>
                <a:rPr lang="en-US" sz="1600" dirty="0">
                  <a:solidFill>
                    <a:srgbClr val="00B050"/>
                  </a:solidFill>
                </a:rPr>
                <a:t>              </a:t>
              </a:r>
              <a:r>
                <a:rPr lang="en-US" sz="1600" dirty="0" err="1">
                  <a:solidFill>
                    <a:srgbClr val="00B0F0"/>
                  </a:solidFill>
                </a:rPr>
                <a:t>int</a:t>
              </a:r>
              <a:r>
                <a:rPr lang="en-US" sz="1600" dirty="0">
                  <a:solidFill>
                    <a:srgbClr val="00B050"/>
                  </a:solidFill>
                </a:rPr>
                <a:t> </a:t>
              </a:r>
              <a:r>
                <a:rPr lang="en-US" sz="1600" dirty="0">
                  <a:solidFill>
                    <a:srgbClr val="0000FF"/>
                  </a:solidFill>
                </a:rPr>
                <a:t>counter</a:t>
              </a:r>
              <a:r>
                <a:rPr lang="en-US" sz="1600" dirty="0"/>
                <a:t>;</a:t>
              </a:r>
              <a:r>
                <a:rPr lang="en-US" sz="1600" dirty="0">
                  <a:solidFill>
                    <a:srgbClr val="00B050"/>
                  </a:solidFill>
                </a:rPr>
                <a:t>		// loop counter</a:t>
              </a:r>
            </a:p>
            <a:p>
              <a:r>
                <a:rPr lang="en-US" sz="1600" dirty="0"/>
                <a:t>	</a:t>
              </a:r>
              <a:r>
                <a:rPr lang="en-US" sz="1600" dirty="0">
                  <a:solidFill>
                    <a:srgbClr val="00B0F0"/>
                  </a:solidFill>
                </a:rPr>
                <a:t>char </a:t>
              </a:r>
              <a:r>
                <a:rPr lang="en-US" sz="1600" dirty="0" err="1">
                  <a:solidFill>
                    <a:srgbClr val="0000FF"/>
                  </a:solidFill>
                </a:rPr>
                <a:t>passClass</a:t>
              </a:r>
              <a:r>
                <a:rPr lang="en-US" sz="1600" dirty="0"/>
                <a:t>;</a:t>
              </a:r>
              <a:r>
                <a:rPr lang="en-US" sz="1600" dirty="0">
                  <a:solidFill>
                    <a:srgbClr val="00B050"/>
                  </a:solidFill>
                </a:rPr>
                <a:t>		// passenger’s class</a:t>
              </a:r>
            </a:p>
            <a:p>
              <a:r>
                <a:rPr lang="en-US" sz="1600" dirty="0"/>
                <a:t>	</a:t>
              </a:r>
              <a:r>
                <a:rPr lang="en-US" sz="1600" dirty="0">
                  <a:solidFill>
                    <a:srgbClr val="00B0F0"/>
                  </a:solidFill>
                </a:rPr>
                <a:t>double </a:t>
              </a:r>
              <a:r>
                <a:rPr lang="en-US" sz="1600" dirty="0" err="1">
                  <a:solidFill>
                    <a:srgbClr val="0000FF"/>
                  </a:solidFill>
                </a:rPr>
                <a:t>bagWeight</a:t>
              </a:r>
              <a:r>
                <a:rPr lang="en-US" sz="1600" dirty="0"/>
                <a:t>;</a:t>
              </a:r>
              <a:r>
                <a:rPr lang="en-US" sz="1600" dirty="0">
                  <a:solidFill>
                    <a:srgbClr val="00B050"/>
                  </a:solidFill>
                </a:rPr>
                <a:t>	// passenger’s bag weight</a:t>
              </a:r>
            </a:p>
            <a:p>
              <a:r>
                <a:rPr lang="en-US" sz="1600" dirty="0">
                  <a:solidFill>
                    <a:srgbClr val="00B050"/>
                  </a:solidFill>
                </a:rPr>
                <a:t>	</a:t>
              </a:r>
              <a:r>
                <a:rPr lang="en-US" sz="1600" dirty="0">
                  <a:solidFill>
                    <a:srgbClr val="00B0F0"/>
                  </a:solidFill>
                </a:rPr>
                <a:t>double </a:t>
              </a:r>
              <a:r>
                <a:rPr lang="en-US" sz="1600" dirty="0" err="1">
                  <a:solidFill>
                    <a:srgbClr val="0000FF"/>
                  </a:solidFill>
                </a:rPr>
                <a:t>excessWeight</a:t>
              </a:r>
              <a:r>
                <a:rPr lang="en-US" sz="1600" dirty="0">
                  <a:solidFill>
                    <a:srgbClr val="0000FF"/>
                  </a:solidFill>
                </a:rPr>
                <a:t> = 0</a:t>
              </a:r>
              <a:r>
                <a:rPr lang="en-US" sz="1600" dirty="0"/>
                <a:t>;</a:t>
              </a:r>
              <a:r>
                <a:rPr lang="en-US" sz="1600" dirty="0">
                  <a:solidFill>
                    <a:srgbClr val="00B050"/>
                  </a:solidFill>
                </a:rPr>
                <a:t>	// passenger’s excess weight</a:t>
              </a:r>
            </a:p>
            <a:p>
              <a:r>
                <a:rPr lang="en-US" sz="1600" dirty="0"/>
                <a:t>	</a:t>
              </a:r>
              <a:r>
                <a:rPr lang="en-US" sz="1600" dirty="0">
                  <a:solidFill>
                    <a:srgbClr val="00B0F0"/>
                  </a:solidFill>
                </a:rPr>
                <a:t>double </a:t>
              </a:r>
              <a:r>
                <a:rPr lang="en-US" sz="1600" dirty="0">
                  <a:solidFill>
                    <a:srgbClr val="0000FF"/>
                  </a:solidFill>
                </a:rPr>
                <a:t>charge = -1</a:t>
              </a:r>
              <a:r>
                <a:rPr lang="en-US" sz="1600" dirty="0"/>
                <a:t>;	</a:t>
              </a:r>
              <a:r>
                <a:rPr lang="en-US" sz="1600" dirty="0">
                  <a:solidFill>
                    <a:srgbClr val="00B050"/>
                  </a:solidFill>
                </a:rPr>
                <a:t>// charge on excess weight</a:t>
              </a:r>
            </a:p>
            <a:p>
              <a:r>
                <a:rPr lang="en-US" sz="1600" dirty="0">
                  <a:solidFill>
                    <a:srgbClr val="00B050"/>
                  </a:solidFill>
                </a:rPr>
                <a:t>          // Input section</a:t>
              </a:r>
            </a:p>
            <a:p>
              <a:r>
                <a:rPr lang="en-US" sz="1600" dirty="0"/>
                <a:t>              </a:t>
              </a:r>
              <a:r>
                <a:rPr lang="en-US" sz="1600" dirty="0" err="1">
                  <a:solidFill>
                    <a:srgbClr val="00B0F0"/>
                  </a:solidFill>
                </a:rPr>
                <a:t>System.out.print</a:t>
              </a:r>
              <a:r>
                <a:rPr lang="en-US" sz="1600" dirty="0"/>
                <a:t> (“Please enter number of passengers”);</a:t>
              </a:r>
            </a:p>
            <a:p>
              <a:r>
                <a:rPr lang="en-US" sz="1600" dirty="0"/>
                <a:t>              </a:t>
              </a:r>
              <a:r>
                <a:rPr lang="en-US" sz="1600" dirty="0" err="1">
                  <a:solidFill>
                    <a:srgbClr val="0000FF"/>
                  </a:solidFill>
                </a:rPr>
                <a:t>numberOfPassengers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nextInt</a:t>
              </a:r>
              <a:r>
                <a:rPr lang="en-US" sz="1600" dirty="0">
                  <a:solidFill>
                    <a:srgbClr val="00B050"/>
                  </a:solidFill>
                </a:rPr>
                <a:t>()</a:t>
              </a:r>
              <a:r>
                <a:rPr lang="en-US" sz="1600" dirty="0"/>
                <a:t>;</a:t>
              </a:r>
            </a:p>
            <a:p>
              <a:r>
                <a:rPr lang="en-US" sz="1600" dirty="0">
                  <a:solidFill>
                    <a:srgbClr val="00B050"/>
                  </a:solidFill>
                </a:rPr>
                <a:t>              // input for each passenger</a:t>
              </a:r>
            </a:p>
            <a:p>
              <a:r>
                <a:rPr lang="en-US" sz="1600" dirty="0"/>
                <a:t>              </a:t>
              </a:r>
              <a:r>
                <a:rPr lang="en-US" sz="1600" dirty="0">
                  <a:solidFill>
                    <a:srgbClr val="00B0F0"/>
                  </a:solidFill>
                </a:rPr>
                <a:t>for</a:t>
              </a:r>
              <a:r>
                <a:rPr lang="en-US" sz="1600" dirty="0"/>
                <a:t> (</a:t>
              </a:r>
              <a:r>
                <a:rPr lang="en-US" sz="1600" dirty="0">
                  <a:solidFill>
                    <a:srgbClr val="0000FF"/>
                  </a:solidFill>
                </a:rPr>
                <a:t>counter </a:t>
              </a:r>
              <a:r>
                <a:rPr lang="en-US" sz="1600" dirty="0"/>
                <a:t>= 0; </a:t>
              </a:r>
              <a:r>
                <a:rPr lang="en-US" sz="1600" dirty="0">
                  <a:solidFill>
                    <a:srgbClr val="0000FF"/>
                  </a:solidFill>
                </a:rPr>
                <a:t>counter </a:t>
              </a:r>
              <a:r>
                <a:rPr lang="en-US" sz="1600" dirty="0"/>
                <a:t>&lt; </a:t>
              </a:r>
              <a:r>
                <a:rPr lang="en-US" sz="1600" dirty="0" err="1">
                  <a:solidFill>
                    <a:srgbClr val="0000FF"/>
                  </a:solidFill>
                </a:rPr>
                <a:t>numberOfPassengers</a:t>
              </a:r>
              <a:r>
                <a:rPr lang="en-US" sz="1600" dirty="0"/>
                <a:t>; </a:t>
              </a:r>
              <a:r>
                <a:rPr lang="en-US" sz="1600" dirty="0">
                  <a:solidFill>
                    <a:srgbClr val="0000FF"/>
                  </a:solidFill>
                </a:rPr>
                <a:t>counter</a:t>
              </a:r>
              <a:r>
                <a:rPr lang="en-US" sz="1600" dirty="0"/>
                <a:t>++)</a:t>
              </a:r>
            </a:p>
            <a:p>
              <a:r>
                <a:rPr lang="en-US" sz="1600" dirty="0"/>
                <a:t>                 {</a:t>
              </a:r>
            </a:p>
            <a:p>
              <a:r>
                <a:rPr lang="en-US" sz="1600" dirty="0"/>
                <a:t>                  </a:t>
              </a:r>
              <a:r>
                <a:rPr lang="en-US" sz="1600" dirty="0">
                  <a:solidFill>
                    <a:srgbClr val="0000FF"/>
                  </a:solidFill>
                </a:rPr>
                <a:t>charge</a:t>
              </a:r>
              <a:r>
                <a:rPr lang="en-US" sz="1600" dirty="0"/>
                <a:t> = -1; 		</a:t>
              </a:r>
              <a:r>
                <a:rPr lang="en-US" sz="1600" dirty="0">
                  <a:solidFill>
                    <a:srgbClr val="00B050"/>
                  </a:solidFill>
                </a:rPr>
                <a:t>//initialize charge for each passenger</a:t>
              </a:r>
            </a:p>
            <a:p>
              <a:r>
                <a:rPr lang="en-US" sz="1600" dirty="0"/>
                <a:t>	    </a:t>
              </a:r>
              <a:r>
                <a:rPr lang="en-US" sz="1600" dirty="0" err="1">
                  <a:solidFill>
                    <a:srgbClr val="00B0F0"/>
                  </a:solidFill>
                </a:rPr>
                <a:t>System.out.print</a:t>
              </a:r>
              <a:r>
                <a:rPr lang="en-US" sz="1600" dirty="0">
                  <a:solidFill>
                    <a:srgbClr val="00B0F0"/>
                  </a:solidFill>
                </a:rPr>
                <a:t> </a:t>
              </a:r>
              <a:r>
                <a:rPr lang="en-US" sz="1600" dirty="0"/>
                <a:t>(“Please enter passenger’s class”);</a:t>
              </a:r>
              <a:r>
                <a:rPr lang="en-US" sz="1600" dirty="0">
                  <a:solidFill>
                    <a:srgbClr val="00B050"/>
                  </a:solidFill>
                </a:rPr>
                <a:t> </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p:txBody>
        </p:sp>
        <p:sp>
          <p:nvSpPr>
            <p:cNvPr id="10" name="TextBox 9"/>
            <p:cNvSpPr txBox="1"/>
            <p:nvPr/>
          </p:nvSpPr>
          <p:spPr>
            <a:xfrm>
              <a:off x="258661" y="1236822"/>
              <a:ext cx="454067" cy="6001643"/>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a:p>
              <a:pPr algn="r"/>
              <a:r>
                <a:rPr lang="en-US" sz="1600" dirty="0">
                  <a:solidFill>
                    <a:srgbClr val="FF0000"/>
                  </a:solidFill>
                </a:rPr>
                <a:t>24</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397</a:t>
            </a:fld>
            <a:endParaRPr lang="en-US" dirty="0"/>
          </a:p>
        </p:txBody>
      </p:sp>
      <p:sp>
        <p:nvSpPr>
          <p:cNvPr id="11" name="Rectangle 10"/>
          <p:cNvSpPr/>
          <p:nvPr/>
        </p:nvSpPr>
        <p:spPr>
          <a:xfrm>
            <a:off x="683568" y="5949280"/>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3568" y="5445224"/>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3568" y="2996952"/>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3568" y="4725144"/>
            <a:ext cx="8280920" cy="432048"/>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P spid="13" grpId="0" animBg="1"/>
      <p:bldP spid="14"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3. CODE (2)</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500042"/>
            <a:ext cx="8784976" cy="6247864"/>
            <a:chOff x="258661" y="953433"/>
            <a:chExt cx="7913739" cy="6629028"/>
          </a:xfrm>
        </p:grpSpPr>
        <p:sp>
          <p:nvSpPr>
            <p:cNvPr id="9" name="TextBox 8"/>
            <p:cNvSpPr txBox="1"/>
            <p:nvPr/>
          </p:nvSpPr>
          <p:spPr>
            <a:xfrm>
              <a:off x="712728" y="953433"/>
              <a:ext cx="7459672" cy="6629028"/>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 input for each passenger</a:t>
              </a:r>
            </a:p>
            <a:p>
              <a:r>
                <a:rPr lang="en-US" sz="1600" dirty="0"/>
                <a:t>              </a:t>
              </a:r>
              <a:r>
                <a:rPr lang="en-US" sz="1600" dirty="0">
                  <a:solidFill>
                    <a:srgbClr val="00B0F0"/>
                  </a:solidFill>
                </a:rPr>
                <a:t>for</a:t>
              </a:r>
              <a:r>
                <a:rPr lang="en-US" sz="1600" dirty="0"/>
                <a:t> (</a:t>
              </a:r>
              <a:r>
                <a:rPr lang="en-US" sz="1600" dirty="0">
                  <a:solidFill>
                    <a:srgbClr val="0000FF"/>
                  </a:solidFill>
                </a:rPr>
                <a:t>counter </a:t>
              </a:r>
              <a:r>
                <a:rPr lang="en-US" sz="1600" dirty="0"/>
                <a:t>= 0; </a:t>
              </a:r>
              <a:r>
                <a:rPr lang="en-US" sz="1600" dirty="0">
                  <a:solidFill>
                    <a:srgbClr val="0000FF"/>
                  </a:solidFill>
                </a:rPr>
                <a:t>counter </a:t>
              </a:r>
              <a:r>
                <a:rPr lang="en-US" sz="1600" dirty="0"/>
                <a:t>&lt; </a:t>
              </a:r>
              <a:r>
                <a:rPr lang="en-US" sz="1600" dirty="0" err="1">
                  <a:solidFill>
                    <a:srgbClr val="0000FF"/>
                  </a:solidFill>
                </a:rPr>
                <a:t>numberOfPassengers</a:t>
              </a:r>
              <a:r>
                <a:rPr lang="en-US" sz="1600" dirty="0"/>
                <a:t>; </a:t>
              </a:r>
              <a:r>
                <a:rPr lang="en-US" sz="1600" dirty="0">
                  <a:solidFill>
                    <a:srgbClr val="0000FF"/>
                  </a:solidFill>
                </a:rPr>
                <a:t>counter</a:t>
              </a:r>
              <a:r>
                <a:rPr lang="en-US" sz="1600" dirty="0"/>
                <a:t>++)</a:t>
              </a:r>
            </a:p>
            <a:p>
              <a:r>
                <a:rPr lang="en-US" sz="1600" dirty="0"/>
                <a:t>                 {</a:t>
              </a:r>
            </a:p>
            <a:p>
              <a:r>
                <a:rPr lang="en-US" sz="1600" dirty="0"/>
                <a:t>                  </a:t>
              </a:r>
              <a:r>
                <a:rPr lang="en-US" sz="1600" dirty="0">
                  <a:solidFill>
                    <a:srgbClr val="0000FF"/>
                  </a:solidFill>
                </a:rPr>
                <a:t>charge</a:t>
              </a:r>
              <a:r>
                <a:rPr lang="en-US" sz="1600" dirty="0"/>
                <a:t> = -1;		</a:t>
              </a:r>
              <a:r>
                <a:rPr lang="en-US" sz="1600" dirty="0">
                  <a:solidFill>
                    <a:srgbClr val="00B050"/>
                  </a:solidFill>
                </a:rPr>
                <a:t>//initialize charge for each passenger</a:t>
              </a:r>
            </a:p>
            <a:p>
              <a:r>
                <a:rPr lang="en-US" sz="1600" dirty="0"/>
                <a:t>	    </a:t>
              </a:r>
              <a:r>
                <a:rPr lang="en-US" sz="1600" dirty="0" err="1">
                  <a:solidFill>
                    <a:srgbClr val="00B0F0"/>
                  </a:solidFill>
                </a:rPr>
                <a:t>System.out.print</a:t>
              </a:r>
              <a:r>
                <a:rPr lang="en-US" sz="1600" dirty="0">
                  <a:solidFill>
                    <a:srgbClr val="00B0F0"/>
                  </a:solidFill>
                </a:rPr>
                <a:t> </a:t>
              </a:r>
              <a:r>
                <a:rPr lang="en-US" sz="1600" dirty="0"/>
                <a:t>(“Please enter passenger’s class”);</a:t>
              </a:r>
              <a:r>
                <a:rPr lang="en-US" sz="1600" dirty="0">
                  <a:solidFill>
                    <a:srgbClr val="00B050"/>
                  </a:solidFill>
                </a:rPr>
                <a:t> </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a:p>
              <a:r>
                <a:rPr lang="en-US" sz="1600" dirty="0"/>
                <a:t>	    </a:t>
              </a:r>
              <a:r>
                <a:rPr lang="en-US" sz="1600" dirty="0" err="1">
                  <a:solidFill>
                    <a:srgbClr val="00B0F0"/>
                  </a:solidFill>
                </a:rPr>
                <a:t>System.out.print</a:t>
              </a:r>
              <a:r>
                <a:rPr lang="en-US" sz="1600" dirty="0">
                  <a:solidFill>
                    <a:srgbClr val="00B0F0"/>
                  </a:solidFill>
                </a:rPr>
                <a:t> </a:t>
              </a:r>
              <a:r>
                <a:rPr lang="en-US" sz="1600" dirty="0"/>
                <a:t>(“Please enter passenger’s baggage weight”);</a:t>
              </a:r>
              <a:r>
                <a:rPr lang="en-US" sz="1600" dirty="0">
                  <a:solidFill>
                    <a:srgbClr val="00B050"/>
                  </a:solidFill>
                </a:rPr>
                <a:t> </a:t>
              </a:r>
            </a:p>
            <a:p>
              <a:r>
                <a:rPr lang="en-US" sz="1600" dirty="0"/>
                <a:t>	    </a:t>
              </a:r>
              <a:r>
                <a:rPr lang="en-US" sz="1600" dirty="0" err="1">
                  <a:solidFill>
                    <a:srgbClr val="0000FF"/>
                  </a:solidFill>
                </a:rPr>
                <a:t>bagWeight</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nextDouble</a:t>
              </a:r>
              <a:r>
                <a:rPr lang="en-US" sz="1600" dirty="0">
                  <a:solidFill>
                    <a:srgbClr val="00B050"/>
                  </a:solidFill>
                </a:rPr>
                <a:t>()</a:t>
              </a:r>
              <a:r>
                <a:rPr lang="en-US" sz="1600" dirty="0"/>
                <a:t>;	</a:t>
              </a:r>
              <a:r>
                <a:rPr lang="en-US" sz="1600" dirty="0">
                  <a:solidFill>
                    <a:srgbClr val="00B050"/>
                  </a:solidFill>
                </a:rPr>
                <a:t>// read baggage weight          </a:t>
              </a:r>
            </a:p>
            <a:p>
              <a:r>
                <a:rPr lang="en-US" sz="1600" dirty="0">
                  <a:solidFill>
                    <a:srgbClr val="00B050"/>
                  </a:solidFill>
                </a:rPr>
                <a:t>                  // Processing: charge depends on </a:t>
              </a:r>
              <a:r>
                <a:rPr lang="en-US" sz="1600" dirty="0" err="1">
                  <a:solidFill>
                    <a:srgbClr val="00B050"/>
                  </a:solidFill>
                </a:rPr>
                <a:t>passClass</a:t>
              </a:r>
              <a:r>
                <a:rPr lang="en-US" sz="1600" dirty="0">
                  <a:solidFill>
                    <a:srgbClr val="00B050"/>
                  </a:solidFill>
                </a:rPr>
                <a:t> of each passenger</a:t>
              </a:r>
            </a:p>
            <a:p>
              <a:r>
                <a:rPr lang="en-US" sz="1600" dirty="0">
                  <a:solidFill>
                    <a:srgbClr val="00B050"/>
                  </a:solidFill>
                </a:rPr>
                <a:t>                  </a:t>
              </a:r>
              <a:r>
                <a:rPr lang="en-US" sz="1600" dirty="0">
                  <a:solidFill>
                    <a:srgbClr val="00B0F0"/>
                  </a:solidFill>
                </a:rPr>
                <a:t>switch</a:t>
              </a:r>
              <a:r>
                <a:rPr lang="en-US" sz="1600" dirty="0"/>
                <a:t> (</a:t>
              </a:r>
              <a:r>
                <a:rPr lang="en-US" sz="1600" dirty="0" err="1">
                  <a:solidFill>
                    <a:srgbClr val="0000FF"/>
                  </a:solidFill>
                </a:rPr>
                <a:t>passClass</a:t>
              </a:r>
              <a:r>
                <a:rPr lang="en-US" sz="1600" dirty="0"/>
                <a:t>)</a:t>
              </a:r>
            </a:p>
            <a:p>
              <a:r>
                <a:rPr lang="en-US" sz="1600" dirty="0"/>
                <a:t>                    {</a:t>
              </a:r>
            </a:p>
            <a:p>
              <a:r>
                <a:rPr lang="en-US" sz="1600" dirty="0"/>
                <a:t>                      </a:t>
              </a:r>
              <a:r>
                <a:rPr lang="en-US" sz="1600" dirty="0">
                  <a:solidFill>
                    <a:srgbClr val="00B0F0"/>
                  </a:solidFill>
                </a:rPr>
                <a:t>case </a:t>
              </a:r>
              <a:r>
                <a:rPr lang="en-US" sz="1600" dirty="0"/>
                <a:t>‘</a:t>
              </a:r>
              <a:r>
                <a:rPr lang="en-US" sz="1600" dirty="0">
                  <a:solidFill>
                    <a:srgbClr val="00B050"/>
                  </a:solidFill>
                </a:rPr>
                <a:t>f</a:t>
              </a:r>
              <a:r>
                <a:rPr lang="en-US" sz="1600" dirty="0"/>
                <a:t>’:</a:t>
              </a:r>
            </a:p>
            <a:p>
              <a:r>
                <a:rPr lang="en-US" sz="1600" dirty="0"/>
                <a:t>                      </a:t>
              </a:r>
              <a:r>
                <a:rPr lang="en-US" sz="1600" dirty="0">
                  <a:solidFill>
                    <a:srgbClr val="00B0F0"/>
                  </a:solidFill>
                </a:rPr>
                <a:t>case</a:t>
              </a:r>
              <a:r>
                <a:rPr lang="en-US" sz="1600" dirty="0"/>
                <a:t> ‘</a:t>
              </a:r>
              <a:r>
                <a:rPr lang="en-US" sz="1600" dirty="0">
                  <a:solidFill>
                    <a:srgbClr val="00B050"/>
                  </a:solidFill>
                </a:rPr>
                <a:t>F</a:t>
              </a:r>
              <a:r>
                <a:rPr lang="en-US" sz="1600" dirty="0"/>
                <a:t>’: </a:t>
              </a:r>
              <a:r>
                <a:rPr lang="en-US" sz="1600" dirty="0">
                  <a:solidFill>
                    <a:srgbClr val="00B0F0"/>
                  </a:solidFill>
                </a:rPr>
                <a:t>if</a:t>
              </a:r>
              <a:r>
                <a:rPr lang="en-US" sz="1600" dirty="0"/>
                <a:t> (</a:t>
              </a:r>
              <a:r>
                <a:rPr lang="en-US" sz="1600" dirty="0" err="1">
                  <a:solidFill>
                    <a:srgbClr val="0000FF"/>
                  </a:solidFill>
                </a:rPr>
                <a:t>bagWeight</a:t>
              </a:r>
              <a:r>
                <a:rPr lang="en-US" sz="1600" dirty="0"/>
                <a:t> &gt; 30) {</a:t>
              </a:r>
              <a:r>
                <a:rPr lang="en-US" sz="1600" dirty="0" err="1">
                  <a:solidFill>
                    <a:srgbClr val="0000FF"/>
                  </a:solidFill>
                </a:rPr>
                <a:t>excessWeight</a:t>
              </a:r>
              <a:r>
                <a:rPr lang="en-US" sz="1600" dirty="0"/>
                <a:t> = </a:t>
              </a:r>
              <a:r>
                <a:rPr lang="en-US" sz="1600" dirty="0" err="1">
                  <a:solidFill>
                    <a:srgbClr val="0000FF"/>
                  </a:solidFill>
                </a:rPr>
                <a:t>bagWeight</a:t>
              </a:r>
              <a:r>
                <a:rPr lang="en-US" sz="1600" dirty="0"/>
                <a:t> – 30;</a:t>
              </a:r>
            </a:p>
            <a:p>
              <a:r>
                <a:rPr lang="en-US" sz="1600" dirty="0"/>
                <a:t>                                   		           </a:t>
              </a:r>
              <a:r>
                <a:rPr lang="en-US" sz="1600" dirty="0">
                  <a:solidFill>
                    <a:srgbClr val="0000FF"/>
                  </a:solidFill>
                </a:rPr>
                <a:t>charge</a:t>
              </a:r>
              <a:r>
                <a:rPr lang="en-US" sz="1600" dirty="0"/>
                <a:t> = </a:t>
              </a:r>
              <a:r>
                <a:rPr lang="en-US" sz="1600" dirty="0" err="1">
                  <a:solidFill>
                    <a:srgbClr val="0000FF"/>
                  </a:solidFill>
                </a:rPr>
                <a:t>excessWeight</a:t>
              </a:r>
              <a:r>
                <a:rPr lang="en-US" sz="1600" dirty="0"/>
                <a:t> * 10;}</a:t>
              </a:r>
            </a:p>
            <a:p>
              <a:r>
                <a:rPr lang="en-US" sz="1600" dirty="0"/>
                <a:t>                                   </a:t>
              </a:r>
              <a:r>
                <a:rPr lang="en-US" sz="1600" dirty="0">
                  <a:solidFill>
                    <a:srgbClr val="00B0F0"/>
                  </a:solidFill>
                </a:rPr>
                <a:t>break</a:t>
              </a:r>
              <a:r>
                <a:rPr lang="en-US" sz="1600" dirty="0"/>
                <a:t>;</a:t>
              </a:r>
            </a:p>
            <a:p>
              <a:r>
                <a:rPr lang="en-US" sz="1600" dirty="0"/>
                <a:t>                      </a:t>
              </a:r>
              <a:r>
                <a:rPr lang="en-US" sz="1600" dirty="0">
                  <a:solidFill>
                    <a:srgbClr val="00B0F0"/>
                  </a:solidFill>
                </a:rPr>
                <a:t>case</a:t>
              </a:r>
              <a:r>
                <a:rPr lang="en-US" sz="1600" dirty="0"/>
                <a:t> ‘</a:t>
              </a:r>
              <a:r>
                <a:rPr lang="en-US" sz="1600" dirty="0">
                  <a:solidFill>
                    <a:srgbClr val="00B050"/>
                  </a:solidFill>
                </a:rPr>
                <a:t>b</a:t>
              </a:r>
              <a:r>
                <a:rPr lang="en-US" sz="1600" dirty="0"/>
                <a:t>’:</a:t>
              </a:r>
            </a:p>
            <a:p>
              <a:r>
                <a:rPr lang="en-US" sz="1600" dirty="0">
                  <a:solidFill>
                    <a:srgbClr val="00B0F0"/>
                  </a:solidFill>
                </a:rPr>
                <a:t>                      case</a:t>
              </a:r>
              <a:r>
                <a:rPr lang="en-US" sz="1600" dirty="0"/>
                <a:t> ‘</a:t>
              </a:r>
              <a:r>
                <a:rPr lang="en-US" sz="1600" dirty="0">
                  <a:solidFill>
                    <a:srgbClr val="00B050"/>
                  </a:solidFill>
                </a:rPr>
                <a:t>B</a:t>
              </a:r>
              <a:r>
                <a:rPr lang="en-US" sz="1600" dirty="0"/>
                <a:t>’: </a:t>
              </a:r>
              <a:r>
                <a:rPr lang="en-US" sz="1600" dirty="0">
                  <a:solidFill>
                    <a:srgbClr val="00B0F0"/>
                  </a:solidFill>
                </a:rPr>
                <a:t>if</a:t>
              </a:r>
              <a:r>
                <a:rPr lang="en-US" sz="1600" dirty="0"/>
                <a:t> (</a:t>
              </a:r>
              <a:r>
                <a:rPr lang="en-US" sz="1600" dirty="0" err="1">
                  <a:solidFill>
                    <a:srgbClr val="0000FF"/>
                  </a:solidFill>
                </a:rPr>
                <a:t>bagWeight</a:t>
              </a:r>
              <a:r>
                <a:rPr lang="en-US" sz="1600" dirty="0">
                  <a:solidFill>
                    <a:srgbClr val="0000FF"/>
                  </a:solidFill>
                </a:rPr>
                <a:t> </a:t>
              </a:r>
              <a:r>
                <a:rPr lang="en-US" sz="1600" dirty="0"/>
                <a:t>&gt; 25) {</a:t>
              </a:r>
              <a:r>
                <a:rPr lang="en-US" sz="1600" dirty="0" err="1">
                  <a:solidFill>
                    <a:srgbClr val="0000FF"/>
                  </a:solidFill>
                </a:rPr>
                <a:t>excessWeight</a:t>
              </a:r>
              <a:r>
                <a:rPr lang="en-US" sz="1600" dirty="0"/>
                <a:t> = </a:t>
              </a:r>
              <a:r>
                <a:rPr lang="en-US" sz="1600" dirty="0" err="1">
                  <a:solidFill>
                    <a:srgbClr val="0000FF"/>
                  </a:solidFill>
                </a:rPr>
                <a:t>bagWeight</a:t>
              </a:r>
              <a:r>
                <a:rPr lang="en-US" sz="1600" dirty="0"/>
                <a:t> – 25;</a:t>
              </a:r>
            </a:p>
            <a:p>
              <a:r>
                <a:rPr lang="en-US" sz="1600" dirty="0"/>
                <a:t>                                   		           </a:t>
              </a:r>
              <a:r>
                <a:rPr lang="en-US" sz="1600" dirty="0">
                  <a:solidFill>
                    <a:srgbClr val="0000FF"/>
                  </a:solidFill>
                </a:rPr>
                <a:t>charge</a:t>
              </a:r>
              <a:r>
                <a:rPr lang="en-US" sz="1600" dirty="0"/>
                <a:t> = </a:t>
              </a:r>
              <a:r>
                <a:rPr lang="en-US" sz="1600" dirty="0" err="1">
                  <a:solidFill>
                    <a:srgbClr val="0000FF"/>
                  </a:solidFill>
                </a:rPr>
                <a:t>excessWeight</a:t>
              </a:r>
              <a:r>
                <a:rPr lang="en-US" sz="1600" dirty="0"/>
                <a:t> * 10;}</a:t>
              </a:r>
            </a:p>
            <a:p>
              <a:r>
                <a:rPr lang="en-US" sz="1600" dirty="0"/>
                <a:t>                                   </a:t>
              </a:r>
              <a:r>
                <a:rPr lang="en-US" sz="1600" dirty="0">
                  <a:solidFill>
                    <a:srgbClr val="00B0F0"/>
                  </a:solidFill>
                </a:rPr>
                <a:t>break</a:t>
              </a:r>
              <a:r>
                <a:rPr lang="en-US" sz="1600" dirty="0"/>
                <a:t>;</a:t>
              </a:r>
            </a:p>
            <a:p>
              <a:r>
                <a:rPr lang="en-US" sz="1600" dirty="0"/>
                <a:t>                      </a:t>
              </a:r>
              <a:r>
                <a:rPr lang="en-US" sz="1600" dirty="0">
                  <a:solidFill>
                    <a:srgbClr val="00B0F0"/>
                  </a:solidFill>
                </a:rPr>
                <a:t>case</a:t>
              </a:r>
              <a:r>
                <a:rPr lang="en-US" sz="1600" dirty="0"/>
                <a:t> ‘</a:t>
              </a:r>
              <a:r>
                <a:rPr lang="en-US" sz="1600" dirty="0">
                  <a:solidFill>
                    <a:srgbClr val="00B050"/>
                  </a:solidFill>
                </a:rPr>
                <a:t>e</a:t>
              </a:r>
              <a:r>
                <a:rPr lang="en-US" sz="1600" dirty="0"/>
                <a:t>’:</a:t>
              </a:r>
            </a:p>
            <a:p>
              <a:r>
                <a:rPr lang="en-US" sz="1600" dirty="0"/>
                <a:t>                      </a:t>
              </a:r>
              <a:r>
                <a:rPr lang="en-US" sz="1600" dirty="0">
                  <a:solidFill>
                    <a:srgbClr val="00B0F0"/>
                  </a:solidFill>
                </a:rPr>
                <a:t>case</a:t>
              </a:r>
              <a:r>
                <a:rPr lang="en-US" sz="1600" dirty="0"/>
                <a:t> ‘</a:t>
              </a:r>
              <a:r>
                <a:rPr lang="en-US" sz="1600" dirty="0">
                  <a:solidFill>
                    <a:srgbClr val="00B050"/>
                  </a:solidFill>
                </a:rPr>
                <a:t>E</a:t>
              </a:r>
              <a:r>
                <a:rPr lang="en-US" sz="1600" dirty="0"/>
                <a:t>’: </a:t>
              </a:r>
              <a:r>
                <a:rPr lang="en-US" sz="1600" dirty="0">
                  <a:solidFill>
                    <a:srgbClr val="00B0F0"/>
                  </a:solidFill>
                </a:rPr>
                <a:t>if</a:t>
              </a:r>
              <a:r>
                <a:rPr lang="en-US" sz="1600" dirty="0"/>
                <a:t> (</a:t>
              </a:r>
              <a:r>
                <a:rPr lang="en-US" sz="1600" dirty="0" err="1">
                  <a:solidFill>
                    <a:srgbClr val="0000FF"/>
                  </a:solidFill>
                </a:rPr>
                <a:t>bagWeight</a:t>
              </a:r>
              <a:r>
                <a:rPr lang="en-US" sz="1600" dirty="0">
                  <a:solidFill>
                    <a:srgbClr val="0000FF"/>
                  </a:solidFill>
                </a:rPr>
                <a:t> </a:t>
              </a:r>
              <a:r>
                <a:rPr lang="en-US" sz="1600" dirty="0"/>
                <a:t>&gt; 20) {</a:t>
              </a:r>
              <a:r>
                <a:rPr lang="en-US" sz="1600" dirty="0" err="1">
                  <a:solidFill>
                    <a:srgbClr val="0000FF"/>
                  </a:solidFill>
                </a:rPr>
                <a:t>excessWeight</a:t>
              </a:r>
              <a:r>
                <a:rPr lang="en-US" sz="1600" dirty="0"/>
                <a:t> = </a:t>
              </a:r>
              <a:r>
                <a:rPr lang="en-US" sz="1600" dirty="0" err="1">
                  <a:solidFill>
                    <a:srgbClr val="0000FF"/>
                  </a:solidFill>
                </a:rPr>
                <a:t>bagWeight</a:t>
              </a:r>
              <a:r>
                <a:rPr lang="en-US" sz="1600" dirty="0"/>
                <a:t> – 20;</a:t>
              </a:r>
            </a:p>
            <a:p>
              <a:r>
                <a:rPr lang="en-US" sz="1600" dirty="0"/>
                <a:t>                                   		           </a:t>
              </a:r>
              <a:r>
                <a:rPr lang="en-US" sz="1600" dirty="0">
                  <a:solidFill>
                    <a:srgbClr val="0000FF"/>
                  </a:solidFill>
                </a:rPr>
                <a:t>charge</a:t>
              </a:r>
              <a:r>
                <a:rPr lang="en-US" sz="1600" dirty="0"/>
                <a:t> = </a:t>
              </a:r>
              <a:r>
                <a:rPr lang="en-US" sz="1600" dirty="0" err="1">
                  <a:solidFill>
                    <a:srgbClr val="0000FF"/>
                  </a:solidFill>
                </a:rPr>
                <a:t>excessWeight</a:t>
              </a:r>
              <a:r>
                <a:rPr lang="en-US" sz="1600" dirty="0"/>
                <a:t> * 10;}</a:t>
              </a:r>
            </a:p>
            <a:p>
              <a:r>
                <a:rPr lang="en-US" sz="1600" dirty="0"/>
                <a:t>                                   </a:t>
              </a:r>
              <a:r>
                <a:rPr lang="en-US" sz="1600" dirty="0">
                  <a:solidFill>
                    <a:srgbClr val="00B0F0"/>
                  </a:solidFill>
                </a:rPr>
                <a:t>break</a:t>
              </a:r>
              <a:r>
                <a:rPr lang="en-US" sz="1600" dirty="0"/>
                <a:t>;</a:t>
              </a:r>
            </a:p>
            <a:p>
              <a:r>
                <a:rPr lang="en-US" sz="1600" dirty="0"/>
                <a:t>                       </a:t>
              </a:r>
              <a:r>
                <a:rPr lang="en-US" sz="1600" dirty="0">
                  <a:solidFill>
                    <a:srgbClr val="00B0F0"/>
                  </a:solidFill>
                </a:rPr>
                <a:t>default</a:t>
              </a:r>
              <a:r>
                <a:rPr lang="en-US" sz="1600" dirty="0"/>
                <a:t>: </a:t>
              </a:r>
              <a:r>
                <a:rPr lang="en-US" sz="1600" dirty="0" err="1">
                  <a:solidFill>
                    <a:srgbClr val="00B0F0"/>
                  </a:solidFill>
                </a:rPr>
                <a:t>System.out.println</a:t>
              </a:r>
              <a:r>
                <a:rPr lang="en-US" sz="1600" dirty="0">
                  <a:solidFill>
                    <a:srgbClr val="00B0F0"/>
                  </a:solidFill>
                </a:rPr>
                <a:t> </a:t>
              </a:r>
              <a:r>
                <a:rPr lang="en-US" sz="1600" dirty="0"/>
                <a:t>(“Invalid passenger class”);</a:t>
              </a:r>
            </a:p>
            <a:p>
              <a:r>
                <a:rPr lang="en-US" sz="1600" dirty="0"/>
                <a:t>                     } </a:t>
              </a:r>
              <a:r>
                <a:rPr lang="en-US" sz="1600" dirty="0">
                  <a:solidFill>
                    <a:srgbClr val="00B050"/>
                  </a:solidFill>
                </a:rPr>
                <a:t>//end switch</a:t>
              </a:r>
            </a:p>
          </p:txBody>
        </p:sp>
        <p:sp>
          <p:nvSpPr>
            <p:cNvPr id="10" name="TextBox 9"/>
            <p:cNvSpPr txBox="1"/>
            <p:nvPr/>
          </p:nvSpPr>
          <p:spPr>
            <a:xfrm>
              <a:off x="258661" y="953433"/>
              <a:ext cx="454067" cy="6247864"/>
            </a:xfrm>
            <a:prstGeom prst="rect">
              <a:avLst/>
            </a:prstGeom>
            <a:noFill/>
          </p:spPr>
          <p:txBody>
            <a:bodyPr wrap="square" rtlCol="0">
              <a:spAutoFit/>
            </a:bodyPr>
            <a:lstStyle/>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a:p>
              <a:pPr algn="r"/>
              <a:r>
                <a:rPr lang="en-US" sz="1600" dirty="0">
                  <a:solidFill>
                    <a:srgbClr val="FF0000"/>
                  </a:solidFill>
                </a:rPr>
                <a:t>24</a:t>
              </a:r>
            </a:p>
            <a:p>
              <a:pPr algn="r"/>
              <a:r>
                <a:rPr lang="en-US" sz="1600" dirty="0">
                  <a:solidFill>
                    <a:srgbClr val="FF0000"/>
                  </a:solidFill>
                </a:rPr>
                <a:t>25</a:t>
              </a:r>
            </a:p>
            <a:p>
              <a:pPr algn="r"/>
              <a:r>
                <a:rPr lang="en-US" sz="1600" dirty="0">
                  <a:solidFill>
                    <a:srgbClr val="FF0000"/>
                  </a:solidFill>
                </a:rPr>
                <a:t>26</a:t>
              </a:r>
            </a:p>
            <a:p>
              <a:pPr algn="r"/>
              <a:r>
                <a:rPr lang="en-US" sz="1600" dirty="0">
                  <a:solidFill>
                    <a:srgbClr val="FF0000"/>
                  </a:solidFill>
                </a:rPr>
                <a:t>27</a:t>
              </a:r>
            </a:p>
            <a:p>
              <a:pPr algn="r"/>
              <a:r>
                <a:rPr lang="en-US" sz="1600" dirty="0">
                  <a:solidFill>
                    <a:srgbClr val="FF0000"/>
                  </a:solidFill>
                </a:rPr>
                <a:t>28</a:t>
              </a:r>
            </a:p>
            <a:p>
              <a:pPr algn="r"/>
              <a:r>
                <a:rPr lang="en-US" sz="1600" dirty="0">
                  <a:solidFill>
                    <a:srgbClr val="FF0000"/>
                  </a:solidFill>
                </a:rPr>
                <a:t>29</a:t>
              </a:r>
            </a:p>
            <a:p>
              <a:pPr algn="r"/>
              <a:r>
                <a:rPr lang="en-US" sz="1600" dirty="0">
                  <a:solidFill>
                    <a:srgbClr val="FF0000"/>
                  </a:solidFill>
                </a:rPr>
                <a:t>30</a:t>
              </a:r>
            </a:p>
            <a:p>
              <a:pPr algn="r"/>
              <a:r>
                <a:rPr lang="en-US" sz="1600" dirty="0">
                  <a:solidFill>
                    <a:srgbClr val="FF0000"/>
                  </a:solidFill>
                </a:rPr>
                <a:t>31</a:t>
              </a:r>
            </a:p>
            <a:p>
              <a:pPr algn="r"/>
              <a:r>
                <a:rPr lang="en-US" sz="1600" dirty="0">
                  <a:solidFill>
                    <a:srgbClr val="FF0000"/>
                  </a:solidFill>
                </a:rPr>
                <a:t>32</a:t>
              </a:r>
            </a:p>
            <a:p>
              <a:pPr algn="r"/>
              <a:r>
                <a:rPr lang="en-US" sz="1600" dirty="0">
                  <a:solidFill>
                    <a:srgbClr val="FF0000"/>
                  </a:solidFill>
                </a:rPr>
                <a:t>33</a:t>
              </a:r>
            </a:p>
            <a:p>
              <a:pPr algn="r"/>
              <a:r>
                <a:rPr lang="en-US" sz="1600" dirty="0">
                  <a:solidFill>
                    <a:srgbClr val="FF0000"/>
                  </a:solidFill>
                </a:rPr>
                <a:t>34</a:t>
              </a:r>
            </a:p>
            <a:p>
              <a:pPr algn="r"/>
              <a:r>
                <a:rPr lang="en-US" sz="1600" dirty="0">
                  <a:solidFill>
                    <a:srgbClr val="FF0000"/>
                  </a:solidFill>
                </a:rPr>
                <a:t>35</a:t>
              </a:r>
            </a:p>
            <a:p>
              <a:pPr algn="r"/>
              <a:r>
                <a:rPr lang="en-US" sz="1600" dirty="0">
                  <a:solidFill>
                    <a:srgbClr val="FF0000"/>
                  </a:solidFill>
                </a:rPr>
                <a:t>36</a:t>
              </a:r>
            </a:p>
            <a:p>
              <a:pPr algn="r"/>
              <a:r>
                <a:rPr lang="en-US" sz="1600" dirty="0">
                  <a:solidFill>
                    <a:srgbClr val="FF0000"/>
                  </a:solidFill>
                </a:rPr>
                <a:t>37</a:t>
              </a:r>
            </a:p>
            <a:p>
              <a:pPr algn="r"/>
              <a:r>
                <a:rPr lang="en-US" sz="1600" dirty="0">
                  <a:solidFill>
                    <a:srgbClr val="FF0000"/>
                  </a:solidFill>
                </a:rPr>
                <a:t>38</a:t>
              </a:r>
            </a:p>
            <a:p>
              <a:pPr algn="r"/>
              <a:r>
                <a:rPr lang="en-US" sz="1600" dirty="0">
                  <a:solidFill>
                    <a:srgbClr val="FF0000"/>
                  </a:solidFill>
                </a:rPr>
                <a:t>39</a:t>
              </a:r>
            </a:p>
            <a:p>
              <a:pPr algn="r"/>
              <a:r>
                <a:rPr lang="en-US" sz="1600" dirty="0">
                  <a:solidFill>
                    <a:srgbClr val="FF0000"/>
                  </a:solidFill>
                </a:rPr>
                <a:t>40</a:t>
              </a:r>
            </a:p>
            <a:p>
              <a:pPr algn="r"/>
              <a:r>
                <a:rPr lang="en-US" sz="1600" dirty="0">
                  <a:solidFill>
                    <a:srgbClr val="FF0000"/>
                  </a:solidFill>
                </a:rPr>
                <a:t>41</a:t>
              </a:r>
            </a:p>
            <a:p>
              <a:pPr algn="r"/>
              <a:r>
                <a:rPr lang="en-US" sz="1600" dirty="0">
                  <a:solidFill>
                    <a:srgbClr val="FF0000"/>
                  </a:solidFill>
                </a:rPr>
                <a:t>42</a:t>
              </a:r>
            </a:p>
            <a:p>
              <a:pPr algn="r"/>
              <a:r>
                <a:rPr lang="en-US" sz="1600" dirty="0">
                  <a:solidFill>
                    <a:srgbClr val="FF0000"/>
                  </a:solidFill>
                </a:rPr>
                <a:t>43</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398</a:t>
            </a:fld>
            <a:endParaRPr lang="en-US"/>
          </a:p>
        </p:txBody>
      </p:sp>
      <p:sp>
        <p:nvSpPr>
          <p:cNvPr id="17" name="Rectangle 16"/>
          <p:cNvSpPr/>
          <p:nvPr/>
        </p:nvSpPr>
        <p:spPr>
          <a:xfrm>
            <a:off x="683568" y="785794"/>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3568" y="1285860"/>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67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3. CODE (3)</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1340768"/>
            <a:ext cx="8784976" cy="2062103"/>
            <a:chOff x="258661" y="953433"/>
            <a:chExt cx="7913739" cy="2062103"/>
          </a:xfrm>
        </p:grpSpPr>
        <p:sp>
          <p:nvSpPr>
            <p:cNvPr id="9" name="TextBox 8"/>
            <p:cNvSpPr txBox="1"/>
            <p:nvPr/>
          </p:nvSpPr>
          <p:spPr>
            <a:xfrm>
              <a:off x="712728" y="953433"/>
              <a:ext cx="7459672" cy="2062103"/>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 Output Section</a:t>
              </a:r>
            </a:p>
            <a:p>
              <a:r>
                <a:rPr lang="en-US" sz="1600" dirty="0">
                  <a:solidFill>
                    <a:srgbClr val="00B050"/>
                  </a:solidFill>
                </a:rPr>
                <a:t>                if </a:t>
              </a:r>
              <a:r>
                <a:rPr lang="en-US" sz="1600" dirty="0"/>
                <a:t>(</a:t>
              </a:r>
              <a:r>
                <a:rPr lang="en-US" sz="1600" dirty="0">
                  <a:solidFill>
                    <a:srgbClr val="0000FF"/>
                  </a:solidFill>
                </a:rPr>
                <a:t>charge</a:t>
              </a:r>
              <a:r>
                <a:rPr lang="en-US" sz="1600" dirty="0">
                  <a:solidFill>
                    <a:srgbClr val="00B050"/>
                  </a:solidFill>
                </a:rPr>
                <a:t> </a:t>
              </a:r>
              <a:r>
                <a:rPr lang="en-US" sz="1600" dirty="0"/>
                <a:t>!= -1)        </a:t>
              </a:r>
              <a:r>
                <a:rPr lang="en-US" sz="1600" dirty="0">
                  <a:solidFill>
                    <a:srgbClr val="00B050"/>
                  </a:solidFill>
                </a:rPr>
                <a:t>// if the initial value of charge for the last </a:t>
              </a:r>
            </a:p>
            <a:p>
              <a:r>
                <a:rPr lang="en-US" sz="1600" dirty="0">
                  <a:solidFill>
                    <a:srgbClr val="00B050"/>
                  </a:solidFill>
                </a:rPr>
                <a:t>                                                //passenger is overwritten</a:t>
              </a:r>
            </a:p>
            <a:p>
              <a:r>
                <a:rPr lang="en-US" sz="1600" dirty="0"/>
                <a:t>                   </a:t>
              </a:r>
              <a:r>
                <a:rPr lang="en-US" sz="1600" dirty="0" err="1">
                  <a:solidFill>
                    <a:srgbClr val="00B0F0"/>
                  </a:solidFill>
                </a:rPr>
                <a:t>System.out.printf</a:t>
              </a:r>
              <a:r>
                <a:rPr lang="en-US" sz="1600" dirty="0">
                  <a:solidFill>
                    <a:srgbClr val="00B0F0"/>
                  </a:solidFill>
                </a:rPr>
                <a:t> </a:t>
              </a:r>
              <a:r>
                <a:rPr lang="en-US" sz="1600" dirty="0"/>
                <a:t>(“Charge = %5f”, </a:t>
              </a:r>
              <a:r>
                <a:rPr lang="en-US" sz="1600" dirty="0">
                  <a:solidFill>
                    <a:srgbClr val="0000FF"/>
                  </a:solidFill>
                </a:rPr>
                <a:t>charge</a:t>
              </a:r>
              <a:r>
                <a:rPr lang="en-US" sz="1600" dirty="0"/>
                <a:t>);</a:t>
              </a:r>
            </a:p>
            <a:p>
              <a:r>
                <a:rPr lang="en-US" sz="1600" dirty="0"/>
                <a:t>      } </a:t>
              </a:r>
              <a:r>
                <a:rPr lang="en-US" sz="1600" dirty="0">
                  <a:solidFill>
                    <a:srgbClr val="00B050"/>
                  </a:solidFill>
                </a:rPr>
                <a:t>//end for</a:t>
              </a:r>
            </a:p>
            <a:p>
              <a:r>
                <a:rPr lang="en-US" sz="1600" dirty="0">
                  <a:solidFill>
                    <a:srgbClr val="00B050"/>
                  </a:solidFill>
                </a:rPr>
                <a:t>      </a:t>
              </a:r>
              <a:r>
                <a:rPr lang="en-US" sz="1600" dirty="0" err="1">
                  <a:solidFill>
                    <a:srgbClr val="00B0F0"/>
                  </a:solidFill>
                </a:rPr>
                <a:t>System.out.println</a:t>
              </a:r>
              <a:r>
                <a:rPr lang="en-US" sz="1600" dirty="0">
                  <a:solidFill>
                    <a:srgbClr val="00B050"/>
                  </a:solidFill>
                </a:rPr>
                <a:t> </a:t>
              </a:r>
              <a:r>
                <a:rPr lang="en-US" sz="1600" dirty="0"/>
                <a:t>(“End of program”);</a:t>
              </a:r>
            </a:p>
            <a:p>
              <a:r>
                <a:rPr lang="en-US" sz="1600" dirty="0"/>
                <a:t>   } </a:t>
              </a:r>
              <a:r>
                <a:rPr lang="en-US" sz="1600" dirty="0">
                  <a:solidFill>
                    <a:srgbClr val="00B050"/>
                  </a:solidFill>
                </a:rPr>
                <a:t>//end main</a:t>
              </a:r>
            </a:p>
            <a:p>
              <a:r>
                <a:rPr lang="en-US" sz="1600" dirty="0"/>
                <a:t>} </a:t>
              </a:r>
              <a:r>
                <a:rPr lang="en-US" sz="1600" dirty="0">
                  <a:solidFill>
                    <a:srgbClr val="00B050"/>
                  </a:solidFill>
                </a:rPr>
                <a:t>//end class               </a:t>
              </a:r>
            </a:p>
          </p:txBody>
        </p:sp>
        <p:sp>
          <p:nvSpPr>
            <p:cNvPr id="10" name="TextBox 9"/>
            <p:cNvSpPr txBox="1"/>
            <p:nvPr/>
          </p:nvSpPr>
          <p:spPr>
            <a:xfrm>
              <a:off x="258661" y="953433"/>
              <a:ext cx="454067" cy="2062103"/>
            </a:xfrm>
            <a:prstGeom prst="rect">
              <a:avLst/>
            </a:prstGeom>
            <a:noFill/>
          </p:spPr>
          <p:txBody>
            <a:bodyPr wrap="square" rtlCol="0">
              <a:spAutoFit/>
            </a:bodyPr>
            <a:lstStyle/>
            <a:p>
              <a:pPr algn="r"/>
              <a:r>
                <a:rPr lang="en-US" sz="1600" dirty="0">
                  <a:solidFill>
                    <a:srgbClr val="FF0000"/>
                  </a:solidFill>
                </a:rPr>
                <a:t>44</a:t>
              </a:r>
            </a:p>
            <a:p>
              <a:pPr algn="r"/>
              <a:r>
                <a:rPr lang="en-US" sz="1600" dirty="0">
                  <a:solidFill>
                    <a:srgbClr val="FF0000"/>
                  </a:solidFill>
                </a:rPr>
                <a:t>45</a:t>
              </a:r>
            </a:p>
            <a:p>
              <a:pPr algn="r"/>
              <a:r>
                <a:rPr lang="en-US" sz="1600" dirty="0">
                  <a:solidFill>
                    <a:srgbClr val="FF0000"/>
                  </a:solidFill>
                </a:rPr>
                <a:t>46</a:t>
              </a:r>
            </a:p>
            <a:p>
              <a:pPr algn="r"/>
              <a:r>
                <a:rPr lang="en-US" sz="1600" dirty="0">
                  <a:solidFill>
                    <a:srgbClr val="FF0000"/>
                  </a:solidFill>
                </a:rPr>
                <a:t>47</a:t>
              </a:r>
            </a:p>
            <a:p>
              <a:pPr algn="r"/>
              <a:r>
                <a:rPr lang="en-US" sz="1600" dirty="0">
                  <a:solidFill>
                    <a:srgbClr val="FF0000"/>
                  </a:solidFill>
                </a:rPr>
                <a:t>48</a:t>
              </a:r>
            </a:p>
            <a:p>
              <a:pPr algn="r"/>
              <a:r>
                <a:rPr lang="en-US" sz="1600" dirty="0">
                  <a:solidFill>
                    <a:srgbClr val="FF0000"/>
                  </a:solidFill>
                </a:rPr>
                <a:t>49</a:t>
              </a:r>
            </a:p>
            <a:p>
              <a:pPr algn="r"/>
              <a:r>
                <a:rPr lang="en-US" sz="1600" dirty="0">
                  <a:solidFill>
                    <a:srgbClr val="FF0000"/>
                  </a:solidFill>
                </a:rPr>
                <a:t>50</a:t>
              </a:r>
            </a:p>
            <a:p>
              <a:pPr algn="r"/>
              <a:r>
                <a:rPr lang="en-US" sz="1600" dirty="0">
                  <a:solidFill>
                    <a:srgbClr val="FF0000"/>
                  </a:solidFill>
                </a:rPr>
                <a:t>51</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399</a:t>
            </a:fld>
            <a:endParaRPr lang="en-US"/>
          </a:p>
        </p:txBody>
      </p:sp>
      <p:sp>
        <p:nvSpPr>
          <p:cNvPr id="11" name="Rectangle 10"/>
          <p:cNvSpPr/>
          <p:nvPr/>
        </p:nvSpPr>
        <p:spPr>
          <a:xfrm>
            <a:off x="683568" y="1628800"/>
            <a:ext cx="8280920" cy="504056"/>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0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3" descr="Rectangle: Click to edit Master text styles&#10;Second level&#10;Third level&#10;Fourth level&#10;Fifth level"/>
          <p:cNvSpPr>
            <a:spLocks noGrp="1" noChangeArrowheads="1"/>
          </p:cNvSpPr>
          <p:nvPr>
            <p:ph idx="1"/>
          </p:nvPr>
        </p:nvSpPr>
        <p:spPr>
          <a:xfrm>
            <a:off x="152400" y="1676400"/>
            <a:ext cx="8915400" cy="3886200"/>
          </a:xfrm>
        </p:spPr>
        <p:txBody>
          <a:bodyPr>
            <a:normAutofit/>
          </a:bodyPr>
          <a:lstStyle/>
          <a:p>
            <a:pPr eaLnBrk="1" hangingPunct="1">
              <a:buClr>
                <a:srgbClr val="FF0000"/>
              </a:buClr>
              <a:buFont typeface="Wingdings" panose="05000000000000000000" pitchFamily="2" charset="2"/>
              <a:buChar char="Ø"/>
            </a:pPr>
            <a:r>
              <a:rPr lang="en-US" sz="2000" dirty="0">
                <a:solidFill>
                  <a:srgbClr val="FF0000"/>
                </a:solidFill>
                <a:latin typeface="Tahoma" charset="0"/>
                <a:cs typeface="Arial" charset="0"/>
              </a:rPr>
              <a:t>The main components of a computer system are:</a:t>
            </a:r>
          </a:p>
          <a:p>
            <a:pPr marL="365760" lvl="1" indent="0" eaLnBrk="1" hangingPunct="1">
              <a:buNone/>
            </a:pPr>
            <a:r>
              <a:rPr lang="en-US" sz="2000" dirty="0">
                <a:solidFill>
                  <a:srgbClr val="FF0000"/>
                </a:solidFill>
                <a:latin typeface="Tahoma" charset="0"/>
                <a:cs typeface="Arial" charset="0"/>
              </a:rPr>
              <a:t>1. </a:t>
            </a:r>
            <a:r>
              <a:rPr lang="en-US" sz="2000" dirty="0">
                <a:solidFill>
                  <a:srgbClr val="0000FF"/>
                </a:solidFill>
                <a:latin typeface="Tahoma" charset="0"/>
                <a:cs typeface="Arial" charset="0"/>
              </a:rPr>
              <a:t>Input</a:t>
            </a:r>
            <a:r>
              <a:rPr lang="en-US" sz="2000" dirty="0">
                <a:solidFill>
                  <a:schemeClr val="tx2"/>
                </a:solidFill>
                <a:latin typeface="Tahoma" charset="0"/>
                <a:cs typeface="Arial" charset="0"/>
              </a:rPr>
              <a:t> </a:t>
            </a:r>
            <a:r>
              <a:rPr lang="en-US" sz="2000" dirty="0">
                <a:latin typeface="Tahoma" charset="0"/>
                <a:cs typeface="Arial" charset="0"/>
              </a:rPr>
              <a:t>unit (mouse, keyboard)</a:t>
            </a:r>
          </a:p>
          <a:p>
            <a:pPr marL="365760" lvl="1" indent="0" eaLnBrk="1" hangingPunct="1">
              <a:buNone/>
            </a:pPr>
            <a:r>
              <a:rPr lang="en-US" sz="2000" dirty="0">
                <a:solidFill>
                  <a:srgbClr val="FF0000"/>
                </a:solidFill>
                <a:latin typeface="Tahoma" charset="0"/>
                <a:cs typeface="Arial" charset="0"/>
              </a:rPr>
              <a:t>2. </a:t>
            </a:r>
            <a:r>
              <a:rPr lang="en-US" sz="2000" dirty="0">
                <a:solidFill>
                  <a:srgbClr val="0000FF"/>
                </a:solidFill>
                <a:latin typeface="Tahoma" charset="0"/>
                <a:cs typeface="Arial" charset="0"/>
              </a:rPr>
              <a:t>Output </a:t>
            </a:r>
            <a:r>
              <a:rPr lang="en-US" sz="2000" dirty="0">
                <a:latin typeface="Tahoma" charset="0"/>
                <a:cs typeface="Arial" charset="0"/>
              </a:rPr>
              <a:t>unit (printer, monitor, audio speakers)</a:t>
            </a:r>
          </a:p>
          <a:p>
            <a:pPr marL="365760" lvl="1" indent="0" eaLnBrk="1" hangingPunct="1">
              <a:buNone/>
            </a:pPr>
            <a:r>
              <a:rPr lang="en-US" sz="2000" dirty="0">
                <a:solidFill>
                  <a:srgbClr val="FF0000"/>
                </a:solidFill>
                <a:latin typeface="Tahoma" charset="0"/>
                <a:cs typeface="Arial" charset="0"/>
              </a:rPr>
              <a:t>3. </a:t>
            </a:r>
            <a:r>
              <a:rPr lang="en-US" sz="2000" dirty="0">
                <a:solidFill>
                  <a:srgbClr val="0000FF"/>
                </a:solidFill>
                <a:latin typeface="Tahoma" charset="0"/>
                <a:cs typeface="Arial" charset="0"/>
              </a:rPr>
              <a:t>Memory </a:t>
            </a:r>
            <a:r>
              <a:rPr lang="en-US" sz="2000" dirty="0">
                <a:latin typeface="Tahoma" charset="0"/>
                <a:cs typeface="Arial" charset="0"/>
              </a:rPr>
              <a:t>unit (retains input data, calculated data and instructions)</a:t>
            </a:r>
          </a:p>
          <a:p>
            <a:pPr marL="365760" lvl="1" indent="0" eaLnBrk="1" hangingPunct="1">
              <a:buNone/>
            </a:pPr>
            <a:r>
              <a:rPr lang="en-US" sz="2000" dirty="0">
                <a:solidFill>
                  <a:srgbClr val="FF0000"/>
                </a:solidFill>
                <a:latin typeface="Tahoma" charset="0"/>
                <a:cs typeface="Arial" charset="0"/>
              </a:rPr>
              <a:t>4. </a:t>
            </a:r>
            <a:r>
              <a:rPr lang="en-US" sz="2000" dirty="0">
                <a:solidFill>
                  <a:srgbClr val="0000FF"/>
                </a:solidFill>
                <a:latin typeface="Tahoma" charset="0"/>
                <a:cs typeface="Arial" charset="0"/>
              </a:rPr>
              <a:t>Central processing unit (CPU) </a:t>
            </a:r>
            <a:r>
              <a:rPr lang="en-US" sz="2000" dirty="0">
                <a:latin typeface="Tahoma" charset="0"/>
                <a:cs typeface="Arial" charset="0"/>
              </a:rPr>
              <a:t>which consists of:</a:t>
            </a:r>
          </a:p>
          <a:p>
            <a:pPr marL="685800" lvl="2" indent="0" eaLnBrk="1" hangingPunct="1">
              <a:buNone/>
            </a:pPr>
            <a:r>
              <a:rPr lang="en-US" sz="2000" dirty="0">
                <a:solidFill>
                  <a:srgbClr val="FF5050"/>
                </a:solidFill>
                <a:latin typeface="Tahoma" charset="0"/>
                <a:cs typeface="Arial" charset="0"/>
              </a:rPr>
              <a:t>4.1 </a:t>
            </a:r>
            <a:r>
              <a:rPr lang="en-US" sz="2000" dirty="0">
                <a:solidFill>
                  <a:srgbClr val="0070C0"/>
                </a:solidFill>
                <a:latin typeface="Tahoma" charset="0"/>
                <a:cs typeface="Arial" charset="0"/>
              </a:rPr>
              <a:t>Control unit (supervises the operation of other devices)</a:t>
            </a:r>
          </a:p>
          <a:p>
            <a:pPr marL="685800" lvl="2" indent="0" eaLnBrk="1" hangingPunct="1">
              <a:buNone/>
            </a:pPr>
            <a:r>
              <a:rPr lang="en-US" sz="2000" dirty="0">
                <a:solidFill>
                  <a:srgbClr val="FF5050"/>
                </a:solidFill>
                <a:latin typeface="Tahoma" charset="0"/>
                <a:cs typeface="Arial" charset="0"/>
              </a:rPr>
              <a:t>4.2 </a:t>
            </a:r>
            <a:r>
              <a:rPr lang="en-US" sz="2000" dirty="0">
                <a:solidFill>
                  <a:srgbClr val="0070C0"/>
                </a:solidFill>
                <a:latin typeface="Tahoma" charset="0"/>
                <a:cs typeface="Arial" charset="0"/>
              </a:rPr>
              <a:t>Arithmetic and Logic unit (ALU) (performs calculations)</a:t>
            </a:r>
          </a:p>
          <a:p>
            <a:pPr marL="365760" lvl="1" indent="0" eaLnBrk="1" hangingPunct="1">
              <a:buNone/>
            </a:pPr>
            <a:r>
              <a:rPr lang="en-US" sz="2000" dirty="0">
                <a:solidFill>
                  <a:srgbClr val="FF0000"/>
                </a:solidFill>
                <a:latin typeface="Tahoma" charset="0"/>
                <a:cs typeface="Arial" charset="0"/>
              </a:rPr>
              <a:t>5. </a:t>
            </a:r>
            <a:r>
              <a:rPr lang="en-US" sz="2000" dirty="0">
                <a:solidFill>
                  <a:srgbClr val="0000FF"/>
                </a:solidFill>
                <a:latin typeface="Tahoma" charset="0"/>
                <a:cs typeface="Arial" charset="0"/>
              </a:rPr>
              <a:t>Secondary storage </a:t>
            </a:r>
            <a:r>
              <a:rPr lang="en-US" sz="2000" dirty="0">
                <a:latin typeface="Tahoma" charset="0"/>
                <a:cs typeface="Arial" charset="0"/>
              </a:rPr>
              <a:t>(hard drives, floppy drives)</a:t>
            </a:r>
          </a:p>
        </p:txBody>
      </p:sp>
      <p:sp>
        <p:nvSpPr>
          <p:cNvPr id="6149" name="Rectangle 2"/>
          <p:cNvSpPr>
            <a:spLocks noGrp="1" noChangeArrowheads="1"/>
          </p:cNvSpPr>
          <p:nvPr>
            <p:ph type="title"/>
          </p:nvPr>
        </p:nvSpPr>
        <p:spPr>
          <a:xfrm>
            <a:off x="228600" y="152400"/>
            <a:ext cx="8763000" cy="838200"/>
          </a:xfrm>
          <a:noFill/>
        </p:spPr>
        <p:txBody>
          <a:bodyPr>
            <a:normAutofit/>
          </a:bodyPr>
          <a:lstStyle/>
          <a:p>
            <a:pPr eaLnBrk="1" hangingPunct="1"/>
            <a:r>
              <a:rPr lang="en-US" sz="4000" dirty="0">
                <a:solidFill>
                  <a:schemeClr val="accent2"/>
                </a:solidFill>
                <a:latin typeface="Tahoma" charset="0"/>
                <a:cs typeface="Arial" charset="0"/>
              </a:rPr>
              <a:t>1. Computer Organization (</a:t>
            </a:r>
            <a:r>
              <a:rPr lang="en-US" sz="4000" dirty="0" err="1">
                <a:solidFill>
                  <a:schemeClr val="accent2"/>
                </a:solidFill>
                <a:latin typeface="Tahoma" charset="0"/>
                <a:cs typeface="Arial" charset="0"/>
              </a:rPr>
              <a:t>cnt’d</a:t>
            </a:r>
            <a:r>
              <a:rPr lang="en-US" sz="4000" dirty="0">
                <a:solidFill>
                  <a:schemeClr val="accent2"/>
                </a:solidFill>
                <a:latin typeface="Tahoma" charset="0"/>
                <a:cs typeface="Arial" charset="0"/>
              </a:rPr>
              <a:t>)</a:t>
            </a:r>
          </a:p>
        </p:txBody>
      </p:sp>
      <p:sp>
        <p:nvSpPr>
          <p:cNvPr id="7" name="Slide Number Placeholder 6"/>
          <p:cNvSpPr>
            <a:spLocks noGrp="1"/>
          </p:cNvSpPr>
          <p:nvPr>
            <p:ph type="sldNum" sz="quarter" idx="12"/>
          </p:nvPr>
        </p:nvSpPr>
        <p:spPr/>
        <p:txBody>
          <a:bodyPr/>
          <a:lstStyle/>
          <a:p>
            <a:r>
              <a:rPr lang="en-US"/>
              <a:t> </a:t>
            </a:r>
            <a:fld id="{D8D24581-BA14-4640-B752-9AB0FD1B9A37}" type="slidenum">
              <a:rPr lang="en-US" smtClean="0"/>
              <a:pPr/>
              <a:t>4</a:t>
            </a:fld>
            <a:endParaRPr lang="en-US" dirty="0"/>
          </a:p>
        </p:txBody>
      </p:sp>
      <p:cxnSp>
        <p:nvCxnSpPr>
          <p:cNvPr id="5" name="Straight Connector 4"/>
          <p:cNvCxnSpPr/>
          <p:nvPr/>
        </p:nvCxnSpPr>
        <p:spPr>
          <a:xfrm>
            <a:off x="0" y="9906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25A1C68-F048-4C66-8544-2D3BD35A5879}" type="slidenum">
              <a:rPr lang="en-US" smtClean="0"/>
              <a:pPr/>
              <a:t>40</a:t>
            </a:fld>
            <a:endParaRPr lang="en-US"/>
          </a:p>
        </p:txBody>
      </p:sp>
      <p:cxnSp>
        <p:nvCxnSpPr>
          <p:cNvPr id="5" name="Straight Connector 4"/>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512"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4.3 Solution Design </a:t>
            </a:r>
            <a:r>
              <a:rPr lang="en-US" sz="4000" b="0" dirty="0">
                <a:solidFill>
                  <a:schemeClr val="accent2"/>
                </a:solidFill>
                <a:latin typeface="Tahoma" charset="0"/>
                <a:cs typeface="Arial" charset="0"/>
              </a:rPr>
              <a:t>– Flowchart</a:t>
            </a:r>
          </a:p>
        </p:txBody>
      </p:sp>
      <p:sp>
        <p:nvSpPr>
          <p:cNvPr id="8" name="Rectangle 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3</a:t>
            </a:r>
          </a:p>
        </p:txBody>
      </p:sp>
      <p:sp>
        <p:nvSpPr>
          <p:cNvPr id="9" name="Rectangle 3"/>
          <p:cNvSpPr>
            <a:spLocks noGrp="1" noChangeArrowheads="1"/>
          </p:cNvSpPr>
          <p:nvPr>
            <p:ph idx="1"/>
          </p:nvPr>
        </p:nvSpPr>
        <p:spPr>
          <a:xfrm>
            <a:off x="179512" y="1412776"/>
            <a:ext cx="8712967" cy="720080"/>
          </a:xfrm>
          <a:ln/>
        </p:spPr>
        <p:txBody>
          <a:bodyPr>
            <a:noAutofit/>
          </a:bodyPr>
          <a:lstStyle/>
          <a:p>
            <a:pPr marL="0" indent="-254000">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prints the volume of a cube and the sum of its surfaces’ areas</a:t>
            </a:r>
            <a:endParaRPr lang="x-none"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0" indent="0">
              <a:lnSpc>
                <a:spcPct val="90000"/>
              </a:lnSpc>
              <a:buNone/>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10" name="AutoShape 67"/>
          <p:cNvSpPr>
            <a:spLocks noChangeArrowheads="1"/>
          </p:cNvSpPr>
          <p:nvPr/>
        </p:nvSpPr>
        <p:spPr bwMode="auto">
          <a:xfrm>
            <a:off x="838857" y="2138952"/>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cxnSp>
        <p:nvCxnSpPr>
          <p:cNvPr id="11" name="Straight Arrow Connector 10"/>
          <p:cNvCxnSpPr/>
          <p:nvPr/>
        </p:nvCxnSpPr>
        <p:spPr>
          <a:xfrm>
            <a:off x="1550966" y="256081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131840" y="2138952"/>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Start the program</a:t>
            </a:r>
          </a:p>
        </p:txBody>
      </p:sp>
      <p:sp>
        <p:nvSpPr>
          <p:cNvPr id="13" name="AutoShape 68"/>
          <p:cNvSpPr>
            <a:spLocks noChangeArrowheads="1"/>
          </p:cNvSpPr>
          <p:nvPr/>
        </p:nvSpPr>
        <p:spPr bwMode="auto">
          <a:xfrm>
            <a:off x="624545" y="2856986"/>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L</a:t>
            </a:r>
            <a:endParaRPr lang="en-US" sz="1600" dirty="0">
              <a:solidFill>
                <a:schemeClr val="tx1"/>
              </a:solidFill>
              <a:effectLst/>
              <a:latin typeface="Arial" charset="0"/>
              <a:cs typeface="Arial" charset="0"/>
            </a:endParaRPr>
          </a:p>
        </p:txBody>
      </p:sp>
      <p:cxnSp>
        <p:nvCxnSpPr>
          <p:cNvPr id="14" name="Straight Arrow Connector 13"/>
          <p:cNvCxnSpPr/>
          <p:nvPr/>
        </p:nvCxnSpPr>
        <p:spPr>
          <a:xfrm>
            <a:off x="1550966" y="3208882"/>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1840" y="2834279"/>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Read the variable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L</a:t>
            </a:r>
          </a:p>
        </p:txBody>
      </p:sp>
      <p:sp>
        <p:nvSpPr>
          <p:cNvPr id="16" name="AutoShape 72"/>
          <p:cNvSpPr>
            <a:spLocks noChangeArrowheads="1"/>
          </p:cNvSpPr>
          <p:nvPr/>
        </p:nvSpPr>
        <p:spPr bwMode="auto">
          <a:xfrm>
            <a:off x="755576" y="3501008"/>
            <a:ext cx="1582861" cy="502667"/>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latin typeface="Arial" charset="0"/>
                <a:cs typeface="Arial" charset="0"/>
              </a:rPr>
              <a:t>V=</a:t>
            </a:r>
            <a:r>
              <a:rPr lang="en-US" sz="1600" dirty="0">
                <a:solidFill>
                  <a:srgbClr val="0000FF"/>
                </a:solidFill>
                <a:latin typeface="Arial" charset="0"/>
                <a:cs typeface="Arial" charset="0"/>
              </a:rPr>
              <a:t>L</a:t>
            </a:r>
            <a:r>
              <a:rPr lang="en-US" sz="1600" dirty="0">
                <a:latin typeface="Arial" charset="0"/>
                <a:cs typeface="Arial" charset="0"/>
              </a:rPr>
              <a:t>*</a:t>
            </a:r>
            <a:r>
              <a:rPr lang="en-US" sz="1600" dirty="0">
                <a:solidFill>
                  <a:srgbClr val="0000FF"/>
                </a:solidFill>
                <a:latin typeface="Arial" charset="0"/>
                <a:cs typeface="Arial" charset="0"/>
              </a:rPr>
              <a:t>L</a:t>
            </a:r>
            <a:r>
              <a:rPr lang="en-US" sz="1600" dirty="0">
                <a:latin typeface="Arial" charset="0"/>
                <a:cs typeface="Arial" charset="0"/>
              </a:rPr>
              <a:t>*</a:t>
            </a:r>
            <a:r>
              <a:rPr lang="en-US" sz="1600" dirty="0">
                <a:solidFill>
                  <a:srgbClr val="0000FF"/>
                </a:solidFill>
                <a:latin typeface="Arial" charset="0"/>
                <a:cs typeface="Arial" charset="0"/>
              </a:rPr>
              <a:t>L</a:t>
            </a:r>
            <a:endParaRPr lang="en-US" sz="1600" dirty="0">
              <a:solidFill>
                <a:srgbClr val="0000FF"/>
              </a:solidFill>
              <a:effectLst/>
              <a:latin typeface="Arial" charset="0"/>
              <a:cs typeface="Arial" charset="0"/>
            </a:endParaRPr>
          </a:p>
        </p:txBody>
      </p:sp>
      <p:cxnSp>
        <p:nvCxnSpPr>
          <p:cNvPr id="17" name="Straight Arrow Connector 16"/>
          <p:cNvCxnSpPr/>
          <p:nvPr/>
        </p:nvCxnSpPr>
        <p:spPr>
          <a:xfrm>
            <a:off x="1538390" y="4003675"/>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119264" y="3559053"/>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Calculate the volume and store in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V</a:t>
            </a:r>
          </a:p>
        </p:txBody>
      </p:sp>
      <p:sp>
        <p:nvSpPr>
          <p:cNvPr id="19" name="AutoShape 72"/>
          <p:cNvSpPr>
            <a:spLocks noChangeArrowheads="1"/>
          </p:cNvSpPr>
          <p:nvPr/>
        </p:nvSpPr>
        <p:spPr bwMode="auto">
          <a:xfrm>
            <a:off x="755576" y="4290391"/>
            <a:ext cx="1582861" cy="502667"/>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latin typeface="Arial" charset="0"/>
                <a:cs typeface="Arial" charset="0"/>
              </a:rPr>
              <a:t>S=6*</a:t>
            </a:r>
            <a:r>
              <a:rPr lang="en-US" sz="1600" dirty="0">
                <a:solidFill>
                  <a:srgbClr val="0000FF"/>
                </a:solidFill>
                <a:latin typeface="Arial" charset="0"/>
                <a:cs typeface="Arial" charset="0"/>
              </a:rPr>
              <a:t>L</a:t>
            </a:r>
            <a:r>
              <a:rPr lang="en-US" sz="1600" dirty="0">
                <a:latin typeface="Arial" charset="0"/>
                <a:cs typeface="Arial" charset="0"/>
              </a:rPr>
              <a:t>*</a:t>
            </a:r>
            <a:r>
              <a:rPr lang="en-US" sz="1600" dirty="0">
                <a:solidFill>
                  <a:srgbClr val="0000FF"/>
                </a:solidFill>
                <a:latin typeface="Arial" charset="0"/>
                <a:cs typeface="Arial" charset="0"/>
              </a:rPr>
              <a:t>L</a:t>
            </a:r>
            <a:endParaRPr lang="en-US" sz="1600" dirty="0">
              <a:solidFill>
                <a:srgbClr val="0000FF"/>
              </a:solidFill>
              <a:effectLst/>
              <a:latin typeface="Arial" charset="0"/>
              <a:cs typeface="Arial" charset="0"/>
            </a:endParaRPr>
          </a:p>
        </p:txBody>
      </p:sp>
      <p:cxnSp>
        <p:nvCxnSpPr>
          <p:cNvPr id="20" name="Straight Arrow Connector 19"/>
          <p:cNvCxnSpPr/>
          <p:nvPr/>
        </p:nvCxnSpPr>
        <p:spPr>
          <a:xfrm>
            <a:off x="1538390" y="4793058"/>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119264" y="4221088"/>
            <a:ext cx="4320480" cy="5906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Calculate the sum of surface areas. Store the result in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a:t>
            </a:r>
          </a:p>
        </p:txBody>
      </p:sp>
      <p:sp>
        <p:nvSpPr>
          <p:cNvPr id="22" name="AutoShape 71"/>
          <p:cNvSpPr>
            <a:spLocks noChangeArrowheads="1"/>
          </p:cNvSpPr>
          <p:nvPr/>
        </p:nvSpPr>
        <p:spPr bwMode="auto">
          <a:xfrm>
            <a:off x="587238" y="5058647"/>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a:solidFill>
                  <a:srgbClr val="0000FF"/>
                </a:solidFill>
                <a:latin typeface="Arial" charset="0"/>
                <a:cs typeface="Arial" charset="0"/>
              </a:rPr>
              <a:t>V</a:t>
            </a:r>
            <a:endParaRPr lang="en-US" sz="1600" dirty="0">
              <a:solidFill>
                <a:srgbClr val="0000FF"/>
              </a:solidFill>
              <a:effectLst/>
              <a:latin typeface="Arial" charset="0"/>
              <a:cs typeface="Arial" charset="0"/>
            </a:endParaRPr>
          </a:p>
        </p:txBody>
      </p:sp>
      <p:cxnSp>
        <p:nvCxnSpPr>
          <p:cNvPr id="23" name="Straight Arrow Connector 22"/>
          <p:cNvCxnSpPr/>
          <p:nvPr/>
        </p:nvCxnSpPr>
        <p:spPr>
          <a:xfrm>
            <a:off x="1550966" y="5417422"/>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131840" y="5013176"/>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Display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V</a:t>
            </a:r>
          </a:p>
        </p:txBody>
      </p:sp>
      <p:sp>
        <p:nvSpPr>
          <p:cNvPr id="25" name="AutoShape 71"/>
          <p:cNvSpPr>
            <a:spLocks noChangeArrowheads="1"/>
          </p:cNvSpPr>
          <p:nvPr/>
        </p:nvSpPr>
        <p:spPr bwMode="auto">
          <a:xfrm>
            <a:off x="587238" y="5730427"/>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a:solidFill>
                  <a:srgbClr val="0000FF"/>
                </a:solidFill>
                <a:latin typeface="Arial" charset="0"/>
                <a:cs typeface="Arial" charset="0"/>
              </a:rPr>
              <a:t>S</a:t>
            </a:r>
            <a:endParaRPr lang="en-US" sz="1600" dirty="0">
              <a:solidFill>
                <a:srgbClr val="0000FF"/>
              </a:solidFill>
              <a:effectLst/>
              <a:latin typeface="Arial" charset="0"/>
              <a:cs typeface="Arial" charset="0"/>
            </a:endParaRPr>
          </a:p>
        </p:txBody>
      </p:sp>
      <p:cxnSp>
        <p:nvCxnSpPr>
          <p:cNvPr id="26" name="Straight Arrow Connector 25"/>
          <p:cNvCxnSpPr/>
          <p:nvPr/>
        </p:nvCxnSpPr>
        <p:spPr>
          <a:xfrm>
            <a:off x="1550966" y="6089202"/>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131840" y="5684956"/>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Display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a:t>
            </a:r>
          </a:p>
        </p:txBody>
      </p:sp>
      <p:sp>
        <p:nvSpPr>
          <p:cNvPr id="28" name="AutoShape 70"/>
          <p:cNvSpPr>
            <a:spLocks noChangeArrowheads="1"/>
          </p:cNvSpPr>
          <p:nvPr/>
        </p:nvSpPr>
        <p:spPr bwMode="auto">
          <a:xfrm>
            <a:off x="838857" y="6391519"/>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sp>
        <p:nvSpPr>
          <p:cNvPr id="29" name="Rectangle 28"/>
          <p:cNvSpPr/>
          <p:nvPr/>
        </p:nvSpPr>
        <p:spPr>
          <a:xfrm>
            <a:off x="3131840" y="6391518"/>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End</a:t>
            </a:r>
          </a:p>
        </p:txBody>
      </p:sp>
    </p:spTree>
    <p:extLst>
      <p:ext uri="{BB962C8B-B14F-4D97-AF65-F5344CB8AC3E}">
        <p14:creationId xmlns:p14="http://schemas.microsoft.com/office/powerpoint/2010/main" val="205843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bg/>
                                          </p:spTgt>
                                        </p:tgtEl>
                                        <p:attrNameLst>
                                          <p:attrName>style.visibility</p:attrName>
                                        </p:attrNameLst>
                                      </p:cBhvr>
                                      <p:to>
                                        <p:strVal val="visible"/>
                                      </p:to>
                                    </p:set>
                                    <p:animEffect transition="in" filter="wipe(right)">
                                      <p:cBhvr>
                                        <p:cTn id="10" dur="1000"/>
                                        <p:tgtEl>
                                          <p:spTgt spid="9">
                                            <p:bg/>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wipe(right)">
                                      <p:cBhvr>
                                        <p:cTn id="13" dur="10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up)">
                                      <p:cBhvr>
                                        <p:cTn id="54" dur="500"/>
                                        <p:tgtEl>
                                          <p:spTgt spid="1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500"/>
                                        <p:tgtEl>
                                          <p:spTgt spid="21"/>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up)">
                                      <p:cBhvr>
                                        <p:cTn id="69" dur="500"/>
                                        <p:tgtEl>
                                          <p:spTgt spid="24"/>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up)">
                                      <p:cBhvr>
                                        <p:cTn id="78" dur="500"/>
                                        <p:tgtEl>
                                          <p:spTgt spid="25"/>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up)">
                                      <p:cBhvr>
                                        <p:cTn id="81" dur="500"/>
                                        <p:tgtEl>
                                          <p:spTgt spid="27"/>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up)">
                                      <p:cBhvr>
                                        <p:cTn id="85" dur="500"/>
                                        <p:tgtEl>
                                          <p:spTgt spid="2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up)">
                                      <p:cBhvr>
                                        <p:cTn id="90" dur="500"/>
                                        <p:tgtEl>
                                          <p:spTgt spid="28"/>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27" grpId="0" animBg="1"/>
      <p:bldP spid="28" grpId="0" animBg="1"/>
      <p:bldP spid="29"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4. PROBLEM VARIATION (2)</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400</a:t>
            </a:fld>
            <a:endParaRPr lang="en-US"/>
          </a:p>
        </p:txBody>
      </p:sp>
      <p:sp>
        <p:nvSpPr>
          <p:cNvPr id="8" name="Rectangle 3" descr="Rectangle: Click to edit Master text styles&#10;Second level&#10;Third level&#10;Fourth level&#10;Fifth level"/>
          <p:cNvSpPr>
            <a:spLocks noGrp="1" noChangeArrowheads="1"/>
          </p:cNvSpPr>
          <p:nvPr>
            <p:ph idx="1"/>
          </p:nvPr>
        </p:nvSpPr>
        <p:spPr>
          <a:xfrm>
            <a:off x="251520" y="1110952"/>
            <a:ext cx="8712968"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Saudi Airlines permit each passenger to hold one bag. The maximum weight allowed for the bag depends on the class of the passenger which is: 30Kg for First class ('F'), 25Kg for Business ('B') and 20Kg for Economy ('E'). If the weight of the bag excesses the allowed one, the passenger should pay 10 SR for each Kg. </a:t>
            </a:r>
          </a:p>
          <a:p>
            <a:pPr marL="109728"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Write a program that calculates the excess baggage charge. All input data should be read by the user. Solve the problem using the </a:t>
            </a:r>
            <a:r>
              <a:rPr lang="en-US" sz="2000" b="1" dirty="0">
                <a:latin typeface="Tahoma" panose="020B0604030504040204" pitchFamily="34" charset="0"/>
                <a:ea typeface="Tahoma" panose="020B0604030504040204" pitchFamily="34" charset="0"/>
                <a:cs typeface="Tahoma" panose="020B0604030504040204" pitchFamily="34" charset="0"/>
              </a:rPr>
              <a:t>switch</a:t>
            </a:r>
            <a:r>
              <a:rPr lang="en-US" sz="2000" dirty="0">
                <a:latin typeface="Tahoma" panose="020B0604030504040204" pitchFamily="34" charset="0"/>
                <a:ea typeface="Tahoma" panose="020B0604030504040204" pitchFamily="34" charset="0"/>
                <a:cs typeface="Tahoma" panose="020B0604030504040204" pitchFamily="34" charset="0"/>
              </a:rPr>
              <a:t> statement.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 program should repeat as long as the user needs.</a:t>
            </a:r>
          </a:p>
        </p:txBody>
      </p:sp>
      <p:sp>
        <p:nvSpPr>
          <p:cNvPr id="9" name="Rounded Rectangle 8"/>
          <p:cNvSpPr/>
          <p:nvPr/>
        </p:nvSpPr>
        <p:spPr>
          <a:xfrm>
            <a:off x="1763688" y="4077072"/>
            <a:ext cx="6048672" cy="432048"/>
          </a:xfrm>
          <a:prstGeom prst="roundRect">
            <a:avLst/>
          </a:prstGeom>
          <a:solidFill>
            <a:srgbClr val="0000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 sentinel</a:t>
            </a:r>
          </a:p>
        </p:txBody>
      </p:sp>
      <p:sp>
        <p:nvSpPr>
          <p:cNvPr id="2" name="Down Arrow 1"/>
          <p:cNvSpPr/>
          <p:nvPr/>
        </p:nvSpPr>
        <p:spPr>
          <a:xfrm>
            <a:off x="3275856" y="4005064"/>
            <a:ext cx="288032" cy="36004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67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5. SENTINELS (1)</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401</a:t>
            </a:fld>
            <a:endParaRPr lang="en-US"/>
          </a:p>
        </p:txBody>
      </p:sp>
      <p:sp>
        <p:nvSpPr>
          <p:cNvPr id="8" name="TextBox 7"/>
          <p:cNvSpPr txBox="1"/>
          <p:nvPr/>
        </p:nvSpPr>
        <p:spPr>
          <a:xfrm>
            <a:off x="251520" y="71244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 program has two inputs:</a:t>
            </a:r>
          </a:p>
        </p:txBody>
      </p:sp>
      <p:sp>
        <p:nvSpPr>
          <p:cNvPr id="9" name="TextBox 8"/>
          <p:cNvSpPr txBox="1"/>
          <p:nvPr/>
        </p:nvSpPr>
        <p:spPr>
          <a:xfrm>
            <a:off x="251520" y="980728"/>
            <a:ext cx="8640960" cy="400110"/>
          </a:xfrm>
          <a:prstGeom prst="rect">
            <a:avLst/>
          </a:prstGeom>
          <a:noFill/>
        </p:spPr>
        <p:txBody>
          <a:bodyPr wrap="square" rtlCol="0">
            <a:spAutoFit/>
          </a:bodyPr>
          <a:lstStyle/>
          <a:p>
            <a:pPr marL="5400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passenger’s class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of type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0" name="TextBox 9"/>
          <p:cNvSpPr txBox="1"/>
          <p:nvPr/>
        </p:nvSpPr>
        <p:spPr>
          <a:xfrm>
            <a:off x="251520" y="1307073"/>
            <a:ext cx="8640960" cy="400110"/>
          </a:xfrm>
          <a:prstGeom prst="rect">
            <a:avLst/>
          </a:prstGeom>
          <a:noFill/>
        </p:spPr>
        <p:txBody>
          <a:bodyPr wrap="square" rtlCol="0">
            <a:spAutoFit/>
          </a:bodyPr>
          <a:lstStyle/>
          <a:p>
            <a:pPr marL="5400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passenger’s baggage weight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of type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2" name="TextBox 11"/>
          <p:cNvSpPr txBox="1"/>
          <p:nvPr/>
        </p:nvSpPr>
        <p:spPr>
          <a:xfrm>
            <a:off x="251520" y="1877343"/>
            <a:ext cx="8640960" cy="400110"/>
          </a:xfrm>
          <a:prstGeom prst="rect">
            <a:avLst/>
          </a:prstGeom>
          <a:noFill/>
        </p:spPr>
        <p:txBody>
          <a:bodyPr wrap="square" rtlCol="0">
            <a:spAutoFit/>
          </a:bodyPr>
          <a:lstStyle/>
          <a:p>
            <a:pPr marL="540000" lvl="1" indent="-342900" algn="just">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sentinel is selected on ANY input, provided it is the FIRST input.</a:t>
            </a:r>
          </a:p>
        </p:txBody>
      </p:sp>
      <p:sp>
        <p:nvSpPr>
          <p:cNvPr id="13" name="TextBox 12"/>
          <p:cNvSpPr txBox="1"/>
          <p:nvPr/>
        </p:nvSpPr>
        <p:spPr>
          <a:xfrm>
            <a:off x="251520" y="158873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 sentinel will be on which input?</a:t>
            </a:r>
          </a:p>
        </p:txBody>
      </p:sp>
      <p:sp>
        <p:nvSpPr>
          <p:cNvPr id="14" name="TextBox 13"/>
          <p:cNvSpPr txBox="1"/>
          <p:nvPr/>
        </p:nvSpPr>
        <p:spPr>
          <a:xfrm>
            <a:off x="251520" y="2244934"/>
            <a:ext cx="8640960" cy="1631216"/>
          </a:xfrm>
          <a:prstGeom prst="rect">
            <a:avLst/>
          </a:prstGeom>
          <a:noFill/>
        </p:spPr>
        <p:txBody>
          <a:bodyPr wrap="square" rtlCol="0">
            <a:spAutoFit/>
          </a:bodyPr>
          <a:lstStyle/>
          <a:p>
            <a:pPr marL="540000" lvl="1" indent="-342900" algn="just">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It should be of </a:t>
            </a:r>
            <a:r>
              <a:rPr lang="en-US" sz="2000" u="sng" dirty="0">
                <a:latin typeface="Tahoma" panose="020B0604030504040204" pitchFamily="34" charset="0"/>
                <a:ea typeface="Tahoma" panose="020B0604030504040204" pitchFamily="34" charset="0"/>
                <a:cs typeface="Tahoma" panose="020B0604030504040204" pitchFamily="34" charset="0"/>
              </a:rPr>
              <a:t>the same type as the selected input</a:t>
            </a:r>
            <a:r>
              <a:rPr lang="en-US" sz="2000" dirty="0">
                <a:latin typeface="Tahoma" panose="020B0604030504040204" pitchFamily="34" charset="0"/>
                <a:ea typeface="Tahoma" panose="020B0604030504040204" pitchFamily="34" charset="0"/>
                <a:cs typeface="Tahoma" panose="020B0604030504040204" pitchFamily="34" charset="0"/>
              </a:rPr>
              <a:t>:</a:t>
            </a:r>
          </a:p>
          <a:p>
            <a:pPr marL="997200" lvl="3" indent="-342900" algn="just">
              <a:buClr>
                <a:srgbClr val="FF0000"/>
              </a:buCl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If you’ll design your program with the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as a sentinel, then the sentinel should be of type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a:t>
            </a:r>
          </a:p>
          <a:p>
            <a:pPr marL="997200" lvl="3" indent="-342900" algn="just">
              <a:buClr>
                <a:srgbClr val="FF0000"/>
              </a:buClr>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If you’ll design your program with the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as a sentinel, then the sentinel should be of type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6" name="TextBox 15"/>
          <p:cNvSpPr txBox="1"/>
          <p:nvPr/>
        </p:nvSpPr>
        <p:spPr>
          <a:xfrm>
            <a:off x="251520" y="371703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 sentinel will have which value?</a:t>
            </a:r>
          </a:p>
        </p:txBody>
      </p:sp>
      <p:sp>
        <p:nvSpPr>
          <p:cNvPr id="17" name="TextBox 16"/>
          <p:cNvSpPr txBox="1"/>
          <p:nvPr/>
        </p:nvSpPr>
        <p:spPr>
          <a:xfrm>
            <a:off x="251520" y="4005064"/>
            <a:ext cx="8640960" cy="707886"/>
          </a:xfrm>
          <a:prstGeom prst="rect">
            <a:avLst/>
          </a:prstGeom>
          <a:noFill/>
        </p:spPr>
        <p:txBody>
          <a:bodyPr wrap="square" rtlCol="0">
            <a:spAutoFit/>
          </a:bodyPr>
          <a:lstStyle/>
          <a:p>
            <a:pPr marL="540000" lvl="1" indent="-342900" algn="just">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sentinel’s value is selected so that it can never be part of real data.</a:t>
            </a:r>
          </a:p>
        </p:txBody>
      </p:sp>
      <p:sp>
        <p:nvSpPr>
          <p:cNvPr id="18" name="TextBox 17"/>
          <p:cNvSpPr txBox="1"/>
          <p:nvPr/>
        </p:nvSpPr>
        <p:spPr>
          <a:xfrm>
            <a:off x="251520" y="4593322"/>
            <a:ext cx="8640960" cy="400110"/>
          </a:xfrm>
          <a:prstGeom prst="rect">
            <a:avLst/>
          </a:prstGeom>
          <a:noFill/>
        </p:spPr>
        <p:txBody>
          <a:bodyPr wrap="square" rtlCol="0">
            <a:spAutoFit/>
          </a:bodyPr>
          <a:lstStyle/>
          <a:p>
            <a:pPr marL="997200" lvl="2" indent="-342900" algn="just">
              <a:buClr>
                <a:srgbClr val="FF0000"/>
              </a:buClr>
              <a:buFont typeface="Arial" panose="020B0604020202020204" pitchFamily="34" charset="0"/>
              <a:buChar char="•"/>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is either ‘F’, ‘f’, ‘B’, ‘b’, ‘E’, ‘e’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is a good choice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9" name="TextBox 18"/>
          <p:cNvSpPr txBox="1"/>
          <p:nvPr/>
        </p:nvSpPr>
        <p:spPr>
          <a:xfrm>
            <a:off x="251520" y="4901098"/>
            <a:ext cx="8640960" cy="400110"/>
          </a:xfrm>
          <a:prstGeom prst="rect">
            <a:avLst/>
          </a:prstGeom>
          <a:noFill/>
        </p:spPr>
        <p:txBody>
          <a:bodyPr wrap="square" rtlCol="0">
            <a:spAutoFit/>
          </a:bodyPr>
          <a:lstStyle/>
          <a:p>
            <a:pPr marL="997200" lvl="2" indent="-342900" algn="just">
              <a:buClr>
                <a:srgbClr val="FF0000"/>
              </a:buClr>
              <a:buFont typeface="Arial" panose="020B0604020202020204" pitchFamily="34" charset="0"/>
              <a:buChar char="•"/>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is a positive value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-1 is a good choice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0" name="TextBox 19"/>
          <p:cNvSpPr txBox="1"/>
          <p:nvPr/>
        </p:nvSpPr>
        <p:spPr>
          <a:xfrm>
            <a:off x="251520" y="526113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Declaration?</a:t>
            </a:r>
          </a:p>
        </p:txBody>
      </p:sp>
      <p:sp>
        <p:nvSpPr>
          <p:cNvPr id="21" name="TextBox 20"/>
          <p:cNvSpPr txBox="1"/>
          <p:nvPr/>
        </p:nvSpPr>
        <p:spPr>
          <a:xfrm>
            <a:off x="251520" y="5601434"/>
            <a:ext cx="8640960" cy="400110"/>
          </a:xfrm>
          <a:prstGeom prst="rect">
            <a:avLst/>
          </a:prstGeom>
          <a:noFill/>
        </p:spPr>
        <p:txBody>
          <a:bodyPr wrap="square" rtlCol="0">
            <a:spAutoFit/>
          </a:bodyPr>
          <a:lstStyle/>
          <a:p>
            <a:pPr marL="540000" lvl="1" indent="-342900" algn="just">
              <a:buClr>
                <a:srgbClr val="FF0000"/>
              </a:buClr>
              <a:buFont typeface="Courier New" panose="02070309020205020404" pitchFamily="49" charset="0"/>
              <a:buChar char="o"/>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static final char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SENTINEL </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//to be used with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passClass</a:t>
            </a:r>
            <a:endPar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Box 21"/>
          <p:cNvSpPr txBox="1"/>
          <p:nvPr/>
        </p:nvSpPr>
        <p:spPr>
          <a:xfrm>
            <a:off x="251520" y="5981218"/>
            <a:ext cx="8640960" cy="400110"/>
          </a:xfrm>
          <a:prstGeom prst="rect">
            <a:avLst/>
          </a:prstGeom>
          <a:solidFill>
            <a:schemeClr val="bg1"/>
          </a:solidFill>
        </p:spPr>
        <p:txBody>
          <a:bodyPr wrap="square" rtlCol="0">
            <a:spAutoFit/>
          </a:bodyPr>
          <a:lstStyle/>
          <a:p>
            <a:pPr marL="540000" lvl="1" indent="-342900" algn="just">
              <a:buClr>
                <a:srgbClr val="FF0000"/>
              </a:buClr>
              <a:buFont typeface="Courier New" panose="02070309020205020404" pitchFamily="49" charset="0"/>
              <a:buChar char="o"/>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static final double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SENTINEL </a:t>
            </a:r>
            <a:r>
              <a:rPr lang="en-US" sz="2000" dirty="0">
                <a:latin typeface="Tahoma" panose="020B0604030504040204" pitchFamily="34" charset="0"/>
                <a:ea typeface="Tahoma" panose="020B0604030504040204" pitchFamily="34" charset="0"/>
                <a:cs typeface="Tahoma" panose="020B0604030504040204" pitchFamily="34" charset="0"/>
              </a:rPr>
              <a:t>= -1.0;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//to be used with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bagWeight</a:t>
            </a:r>
            <a:endPar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4167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righ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P spid="16" grpId="0"/>
      <p:bldP spid="17" grpId="0"/>
      <p:bldP spid="18" grpId="0"/>
      <p:bldP spid="19" grpId="0"/>
      <p:bldP spid="20" grpId="0"/>
      <p:bldP spid="21" grpId="0"/>
      <p:bldP spid="22"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5. SENTINELS (2)</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402</a:t>
            </a:fld>
            <a:endParaRPr lang="en-US"/>
          </a:p>
        </p:txBody>
      </p:sp>
      <p:sp>
        <p:nvSpPr>
          <p:cNvPr id="8" name="TextBox 7"/>
          <p:cNvSpPr txBox="1"/>
          <p:nvPr/>
        </p:nvSpPr>
        <p:spPr>
          <a:xfrm>
            <a:off x="251520" y="71244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Logical Expression?</a:t>
            </a:r>
          </a:p>
        </p:txBody>
      </p:sp>
      <p:sp>
        <p:nvSpPr>
          <p:cNvPr id="21" name="TextBox 20"/>
          <p:cNvSpPr txBox="1"/>
          <p:nvPr/>
        </p:nvSpPr>
        <p:spPr>
          <a:xfrm>
            <a:off x="107504" y="1112550"/>
            <a:ext cx="8640960" cy="1631216"/>
          </a:xfrm>
          <a:prstGeom prst="rect">
            <a:avLst/>
          </a:prstGeom>
          <a:noFill/>
        </p:spPr>
        <p:txBody>
          <a:bodyPr wrap="square" rtlCol="0">
            <a:spAutoFit/>
          </a:bodyPr>
          <a:lstStyle/>
          <a:p>
            <a:pPr marL="197100" lvl="1" algn="just">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static final char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SENTINEL </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//to be used with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passClass</a:t>
            </a:r>
            <a:endPar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p>
            <a:pPr marL="197100" lvl="1" algn="just">
              <a:buClr>
                <a:srgbClr val="FF0000"/>
              </a:buClr>
            </a:pP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p>
          <a:p>
            <a:pPr marL="197100" lvl="1" algn="just">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while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passClass</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SENTINEL</a:t>
            </a:r>
            <a:r>
              <a:rPr lang="en-US" sz="2000" dirty="0">
                <a:latin typeface="Tahoma" panose="020B0604030504040204" pitchFamily="34" charset="0"/>
                <a:ea typeface="Tahoma" panose="020B0604030504040204" pitchFamily="34" charset="0"/>
                <a:cs typeface="Tahoma" panose="020B0604030504040204" pitchFamily="34" charset="0"/>
              </a:rPr>
              <a:t>)</a:t>
            </a:r>
          </a:p>
          <a:p>
            <a:pPr marL="197100" lvl="1"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 {---</a:t>
            </a:r>
          </a:p>
          <a:p>
            <a:pPr marL="197100" lvl="1"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3" name="TextBox 22"/>
          <p:cNvSpPr txBox="1"/>
          <p:nvPr/>
        </p:nvSpPr>
        <p:spPr>
          <a:xfrm>
            <a:off x="107504" y="2996952"/>
            <a:ext cx="8640960" cy="1631216"/>
          </a:xfrm>
          <a:prstGeom prst="rect">
            <a:avLst/>
          </a:prstGeom>
          <a:noFill/>
        </p:spPr>
        <p:txBody>
          <a:bodyPr wrap="square" rtlCol="0">
            <a:spAutoFit/>
          </a:bodyPr>
          <a:lstStyle/>
          <a:p>
            <a:pPr marL="197100" lvl="1" algn="just">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static final double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SENTINEL </a:t>
            </a:r>
            <a:r>
              <a:rPr lang="en-US" sz="2000" dirty="0">
                <a:latin typeface="Tahoma" panose="020B0604030504040204" pitchFamily="34" charset="0"/>
                <a:ea typeface="Tahoma" panose="020B0604030504040204" pitchFamily="34" charset="0"/>
                <a:cs typeface="Tahoma" panose="020B0604030504040204" pitchFamily="34" charset="0"/>
              </a:rPr>
              <a:t>= -1.0;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//to be used with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bagWeight</a:t>
            </a:r>
            <a:endPar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a:p>
            <a:pPr marL="197100" lvl="1" algn="just">
              <a:buClr>
                <a:srgbClr val="FF0000"/>
              </a:buClr>
            </a:pP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p>
          <a:p>
            <a:pPr marL="197100" lvl="1" algn="just">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while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bagWeight</a:t>
            </a:r>
            <a:r>
              <a:rPr lang="en-US" sz="2000" dirty="0">
                <a:latin typeface="Tahoma" panose="020B0604030504040204" pitchFamily="34" charset="0"/>
                <a:ea typeface="Tahoma" panose="020B0604030504040204" pitchFamily="34" charset="0"/>
                <a:cs typeface="Tahoma" panose="020B0604030504040204" pitchFamily="34" charset="0"/>
              </a:rPr>
              <a:t> &gt;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SENTINEL</a:t>
            </a:r>
            <a:r>
              <a:rPr lang="en-US" sz="2000" dirty="0">
                <a:latin typeface="Tahoma" panose="020B0604030504040204" pitchFamily="34" charset="0"/>
                <a:ea typeface="Tahoma" panose="020B0604030504040204" pitchFamily="34" charset="0"/>
                <a:cs typeface="Tahoma" panose="020B0604030504040204" pitchFamily="34" charset="0"/>
              </a:rPr>
              <a:t>)</a:t>
            </a:r>
          </a:p>
          <a:p>
            <a:pPr marL="197100" lvl="1"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 {---</a:t>
            </a:r>
          </a:p>
          <a:p>
            <a:pPr marL="197100" lvl="1"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4" name="TextBox 23"/>
          <p:cNvSpPr txBox="1"/>
          <p:nvPr/>
        </p:nvSpPr>
        <p:spPr>
          <a:xfrm>
            <a:off x="251520" y="450912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Avoid using the equal operator with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values for accuracy.</a:t>
            </a:r>
          </a:p>
        </p:txBody>
      </p:sp>
      <p:sp>
        <p:nvSpPr>
          <p:cNvPr id="25" name="TextBox 24"/>
          <p:cNvSpPr txBox="1"/>
          <p:nvPr/>
        </p:nvSpPr>
        <p:spPr>
          <a:xfrm>
            <a:off x="251520" y="5457418"/>
            <a:ext cx="8640960" cy="707886"/>
          </a:xfrm>
          <a:prstGeom prst="rect">
            <a:avLst/>
          </a:prstGeom>
          <a:solidFill>
            <a:schemeClr val="accent6">
              <a:lumMod val="20000"/>
              <a:lumOff val="80000"/>
            </a:schemeClr>
          </a:solidFill>
          <a:ln w="28575">
            <a:solidFill>
              <a:srgbClr val="FF0000"/>
            </a:solidFill>
          </a:ln>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CONCLUSION:</a:t>
            </a:r>
            <a:r>
              <a:rPr lang="en-US" sz="2000" dirty="0">
                <a:latin typeface="Tahoma" panose="020B0604030504040204" pitchFamily="34" charset="0"/>
                <a:ea typeface="Tahoma" panose="020B0604030504040204" pitchFamily="34" charset="0"/>
                <a:cs typeface="Tahoma" panose="020B0604030504040204" pitchFamily="34" charset="0"/>
              </a:rPr>
              <a:t> If you have multiple inputs, use a sentinel for one of them only.</a:t>
            </a:r>
          </a:p>
        </p:txBody>
      </p:sp>
    </p:spTree>
    <p:extLst>
      <p:ext uri="{BB962C8B-B14F-4D97-AF65-F5344CB8AC3E}">
        <p14:creationId xmlns:p14="http://schemas.microsoft.com/office/powerpoint/2010/main" val="335596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right)">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23" grpId="0"/>
      <p:bldP spid="24" grpId="0"/>
      <p:bldP spid="25" grpId="0" animBg="1"/>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6. CODE (1)</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985946"/>
            <a:ext cx="8784976" cy="5755422"/>
            <a:chOff x="258661" y="1236822"/>
            <a:chExt cx="7913739" cy="5755422"/>
          </a:xfrm>
        </p:grpSpPr>
        <p:sp>
          <p:nvSpPr>
            <p:cNvPr id="9" name="TextBox 8"/>
            <p:cNvSpPr txBox="1"/>
            <p:nvPr/>
          </p:nvSpPr>
          <p:spPr>
            <a:xfrm>
              <a:off x="712728" y="1236822"/>
              <a:ext cx="7459672" cy="5755422"/>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import necessary libraries</a:t>
              </a:r>
            </a:p>
            <a:p>
              <a:r>
                <a:rPr lang="en-US" sz="1600" dirty="0">
                  <a:solidFill>
                    <a:srgbClr val="00B0F0"/>
                  </a:solidFill>
                </a:rPr>
                <a:t>import</a:t>
              </a:r>
              <a:r>
                <a:rPr lang="en-US" sz="1600" dirty="0"/>
                <a:t> </a:t>
              </a:r>
              <a:r>
                <a:rPr lang="en-US" sz="1600" dirty="0" err="1">
                  <a:solidFill>
                    <a:srgbClr val="00B0F0"/>
                  </a:solidFill>
                </a:rPr>
                <a:t>java.util</a:t>
              </a:r>
              <a:r>
                <a:rPr lang="en-US" sz="1600" dirty="0">
                  <a:solidFill>
                    <a:srgbClr val="00B0F0"/>
                  </a:solidFill>
                </a:rPr>
                <a:t>.*</a:t>
              </a:r>
              <a:r>
                <a:rPr lang="en-US" sz="1600" dirty="0"/>
                <a:t>;</a:t>
              </a:r>
            </a:p>
            <a:p>
              <a:r>
                <a:rPr lang="en-US" sz="1600" dirty="0">
                  <a:solidFill>
                    <a:srgbClr val="00B0F0"/>
                  </a:solidFill>
                </a:rPr>
                <a:t>public class</a:t>
              </a:r>
              <a:r>
                <a:rPr lang="en-US" sz="1600" dirty="0">
                  <a:solidFill>
                    <a:srgbClr val="0000FF"/>
                  </a:solidFill>
                </a:rPr>
                <a:t> passenger</a:t>
              </a:r>
            </a:p>
            <a:p>
              <a:r>
                <a:rPr lang="en-US" sz="1600" dirty="0">
                  <a:solidFill>
                    <a:srgbClr val="0000FF"/>
                  </a:solidFill>
                </a:rPr>
                <a:t>{</a:t>
              </a:r>
            </a:p>
            <a:p>
              <a:r>
                <a:rPr lang="en-US" sz="1600" dirty="0">
                  <a:solidFill>
                    <a:srgbClr val="00B050"/>
                  </a:solidFill>
                </a:rPr>
                <a:t>    // instantiate Scanner object</a:t>
              </a:r>
            </a:p>
            <a:p>
              <a:r>
                <a:rPr lang="en-US" sz="1600" dirty="0">
                  <a:solidFill>
                    <a:srgbClr val="00B0F0"/>
                  </a:solidFill>
                </a:rPr>
                <a:t>    static Scanner</a:t>
              </a:r>
              <a:r>
                <a:rPr lang="en-US" sz="1600" dirty="0">
                  <a:solidFill>
                    <a:srgbClr val="00B050"/>
                  </a:solidFill>
                </a:rPr>
                <a:t> </a:t>
              </a:r>
              <a:r>
                <a:rPr lang="en-US" sz="1600" dirty="0">
                  <a:solidFill>
                    <a:srgbClr val="0000FF"/>
                  </a:solidFill>
                </a:rPr>
                <a:t>read</a:t>
              </a:r>
              <a:r>
                <a:rPr lang="en-US" sz="1600" dirty="0"/>
                <a:t> = </a:t>
              </a:r>
              <a:r>
                <a:rPr lang="en-US" sz="1600" dirty="0">
                  <a:solidFill>
                    <a:srgbClr val="00B0F0"/>
                  </a:solidFill>
                </a:rPr>
                <a:t>new Scanner(System.in)</a:t>
              </a:r>
              <a:r>
                <a:rPr lang="en-US" sz="1600" dirty="0"/>
                <a:t>;</a:t>
              </a:r>
            </a:p>
            <a:p>
              <a:r>
                <a:rPr lang="en-US" sz="1600" dirty="0">
                  <a:solidFill>
                    <a:srgbClr val="00B050"/>
                  </a:solidFill>
                </a:rPr>
                <a:t>    // define the sentinel</a:t>
              </a:r>
            </a:p>
            <a:p>
              <a:r>
                <a:rPr lang="en-US" sz="1600" dirty="0"/>
                <a:t>    </a:t>
              </a:r>
              <a:r>
                <a:rPr lang="en-US" sz="1600" dirty="0">
                  <a:solidFill>
                    <a:srgbClr val="00B0F0"/>
                  </a:solidFill>
                </a:rPr>
                <a:t>static final char </a:t>
              </a:r>
              <a:r>
                <a:rPr lang="en-US" sz="1600" dirty="0">
                  <a:solidFill>
                    <a:srgbClr val="0000FF"/>
                  </a:solidFill>
                </a:rPr>
                <a:t>SENTINEL </a:t>
              </a:r>
              <a:r>
                <a:rPr lang="en-US" sz="1600" dirty="0"/>
                <a:t>= ‘*’;</a:t>
              </a:r>
            </a:p>
            <a:p>
              <a:r>
                <a:rPr lang="en-US" sz="1600" dirty="0">
                  <a:solidFill>
                    <a:srgbClr val="0000FF"/>
                  </a:solidFill>
                </a:rPr>
                <a:t>    </a:t>
              </a:r>
              <a:r>
                <a:rPr lang="en-US" sz="1600" dirty="0">
                  <a:solidFill>
                    <a:srgbClr val="00B0F0"/>
                  </a:solidFill>
                </a:rPr>
                <a:t>public static void main (String[] </a:t>
              </a:r>
              <a:r>
                <a:rPr lang="en-US" sz="1600" dirty="0" err="1">
                  <a:solidFill>
                    <a:srgbClr val="00B0F0"/>
                  </a:solidFill>
                </a:rPr>
                <a:t>args</a:t>
              </a:r>
              <a:r>
                <a:rPr lang="en-US" sz="1600" dirty="0">
                  <a:solidFill>
                    <a:srgbClr val="00B0F0"/>
                  </a:solidFill>
                </a:rPr>
                <a:t>)</a:t>
              </a:r>
            </a:p>
            <a:p>
              <a:r>
                <a:rPr lang="en-US" sz="1600" dirty="0">
                  <a:solidFill>
                    <a:srgbClr val="0000FF"/>
                  </a:solidFill>
                </a:rPr>
                <a:t>      {</a:t>
              </a:r>
            </a:p>
            <a:p>
              <a:r>
                <a:rPr lang="en-US" sz="1600" dirty="0">
                  <a:solidFill>
                    <a:srgbClr val="00B050"/>
                  </a:solidFill>
                </a:rPr>
                <a:t>          // Declaration section</a:t>
              </a:r>
            </a:p>
            <a:p>
              <a:r>
                <a:rPr lang="en-US" sz="1600" dirty="0"/>
                <a:t>	</a:t>
              </a:r>
              <a:r>
                <a:rPr lang="en-US" sz="1600" dirty="0">
                  <a:solidFill>
                    <a:srgbClr val="00B0F0"/>
                  </a:solidFill>
                </a:rPr>
                <a:t>char </a:t>
              </a:r>
              <a:r>
                <a:rPr lang="en-US" sz="1600" dirty="0" err="1">
                  <a:solidFill>
                    <a:srgbClr val="0000FF"/>
                  </a:solidFill>
                </a:rPr>
                <a:t>passClass</a:t>
              </a:r>
              <a:r>
                <a:rPr lang="en-US" sz="1600" dirty="0"/>
                <a:t>;</a:t>
              </a:r>
              <a:r>
                <a:rPr lang="en-US" sz="1600" dirty="0">
                  <a:solidFill>
                    <a:srgbClr val="00B050"/>
                  </a:solidFill>
                </a:rPr>
                <a:t>		// passenger’s class</a:t>
              </a:r>
            </a:p>
            <a:p>
              <a:r>
                <a:rPr lang="en-US" sz="1600" dirty="0"/>
                <a:t>	</a:t>
              </a:r>
              <a:r>
                <a:rPr lang="en-US" sz="1600" dirty="0">
                  <a:solidFill>
                    <a:srgbClr val="00B0F0"/>
                  </a:solidFill>
                </a:rPr>
                <a:t>double </a:t>
              </a:r>
              <a:r>
                <a:rPr lang="en-US" sz="1600" dirty="0" err="1">
                  <a:solidFill>
                    <a:srgbClr val="0000FF"/>
                  </a:solidFill>
                </a:rPr>
                <a:t>bagWeight</a:t>
              </a:r>
              <a:r>
                <a:rPr lang="en-US" sz="1600" dirty="0"/>
                <a:t>;</a:t>
              </a:r>
              <a:r>
                <a:rPr lang="en-US" sz="1600" dirty="0">
                  <a:solidFill>
                    <a:srgbClr val="00B050"/>
                  </a:solidFill>
                </a:rPr>
                <a:t>	// passenger’s bag weight</a:t>
              </a:r>
            </a:p>
            <a:p>
              <a:r>
                <a:rPr lang="en-US" sz="1600" dirty="0">
                  <a:solidFill>
                    <a:srgbClr val="00B050"/>
                  </a:solidFill>
                </a:rPr>
                <a:t>	</a:t>
              </a:r>
              <a:r>
                <a:rPr lang="en-US" sz="1600" dirty="0">
                  <a:solidFill>
                    <a:srgbClr val="00B0F0"/>
                  </a:solidFill>
                </a:rPr>
                <a:t>double </a:t>
              </a:r>
              <a:r>
                <a:rPr lang="en-US" sz="1600" dirty="0" err="1">
                  <a:solidFill>
                    <a:srgbClr val="0000FF"/>
                  </a:solidFill>
                </a:rPr>
                <a:t>excessWeight</a:t>
              </a:r>
              <a:r>
                <a:rPr lang="en-US" sz="1600" dirty="0">
                  <a:solidFill>
                    <a:srgbClr val="0000FF"/>
                  </a:solidFill>
                </a:rPr>
                <a:t> = 0</a:t>
              </a:r>
              <a:r>
                <a:rPr lang="en-US" sz="1600" dirty="0"/>
                <a:t>;</a:t>
              </a:r>
              <a:r>
                <a:rPr lang="en-US" sz="1600" dirty="0">
                  <a:solidFill>
                    <a:srgbClr val="00B050"/>
                  </a:solidFill>
                </a:rPr>
                <a:t>	// passenger’s excess weight</a:t>
              </a:r>
            </a:p>
            <a:p>
              <a:r>
                <a:rPr lang="en-US" sz="1600" dirty="0"/>
                <a:t>	</a:t>
              </a:r>
              <a:r>
                <a:rPr lang="en-US" sz="1600" dirty="0">
                  <a:solidFill>
                    <a:srgbClr val="00B0F0"/>
                  </a:solidFill>
                </a:rPr>
                <a:t>double </a:t>
              </a:r>
              <a:r>
                <a:rPr lang="en-US" sz="1600" dirty="0">
                  <a:solidFill>
                    <a:srgbClr val="0000FF"/>
                  </a:solidFill>
                </a:rPr>
                <a:t>charge = -1</a:t>
              </a:r>
              <a:r>
                <a:rPr lang="en-US" sz="1600" dirty="0"/>
                <a:t>;	</a:t>
              </a:r>
              <a:r>
                <a:rPr lang="en-US" sz="1600" dirty="0">
                  <a:solidFill>
                    <a:srgbClr val="00B050"/>
                  </a:solidFill>
                </a:rPr>
                <a:t>// charge on excess weight</a:t>
              </a:r>
            </a:p>
            <a:p>
              <a:r>
                <a:rPr lang="en-US" sz="1600" dirty="0">
                  <a:solidFill>
                    <a:srgbClr val="00B050"/>
                  </a:solidFill>
                </a:rPr>
                <a:t>          // Input section</a:t>
              </a:r>
            </a:p>
            <a:p>
              <a:r>
                <a:rPr lang="en-US" sz="1600" dirty="0"/>
                <a:t>              </a:t>
              </a:r>
              <a:r>
                <a:rPr lang="en-US" sz="1600" dirty="0" err="1">
                  <a:solidFill>
                    <a:srgbClr val="00B0F0"/>
                  </a:solidFill>
                </a:rPr>
                <a:t>System.out.printf</a:t>
              </a:r>
              <a:r>
                <a:rPr lang="en-US" sz="1600" dirty="0"/>
                <a:t> (“Enter passenger’s class, %c to exit”, </a:t>
              </a:r>
              <a:r>
                <a:rPr lang="en-US" sz="1600" dirty="0">
                  <a:solidFill>
                    <a:srgbClr val="0000FF"/>
                  </a:solidFill>
                </a:rPr>
                <a:t>SENTINEL</a:t>
              </a:r>
              <a:r>
                <a:rPr lang="en-US" sz="1600" dirty="0"/>
                <a:t>);</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a:p>
              <a:r>
                <a:rPr lang="en-US" sz="1600" dirty="0">
                  <a:solidFill>
                    <a:srgbClr val="00B050"/>
                  </a:solidFill>
                </a:rPr>
                <a:t>          // start looping as long as the </a:t>
              </a:r>
              <a:r>
                <a:rPr lang="en-US" sz="1600" dirty="0" err="1">
                  <a:solidFill>
                    <a:srgbClr val="00B050"/>
                  </a:solidFill>
                </a:rPr>
                <a:t>passClass</a:t>
              </a:r>
              <a:r>
                <a:rPr lang="en-US" sz="1600" dirty="0">
                  <a:solidFill>
                    <a:srgbClr val="00B050"/>
                  </a:solidFill>
                </a:rPr>
                <a:t> does not equal the SENTINEL</a:t>
              </a:r>
            </a:p>
            <a:p>
              <a:r>
                <a:rPr lang="en-US" sz="1600" dirty="0">
                  <a:solidFill>
                    <a:srgbClr val="00B050"/>
                  </a:solidFill>
                </a:rPr>
                <a:t>              </a:t>
              </a:r>
              <a:r>
                <a:rPr lang="en-US" sz="1600" dirty="0">
                  <a:solidFill>
                    <a:srgbClr val="00B0F0"/>
                  </a:solidFill>
                </a:rPr>
                <a:t>while </a:t>
              </a:r>
              <a:r>
                <a:rPr lang="en-US" sz="1600" dirty="0"/>
                <a:t>(</a:t>
              </a:r>
              <a:r>
                <a:rPr lang="en-US" sz="1600" dirty="0" err="1">
                  <a:solidFill>
                    <a:srgbClr val="0000FF"/>
                  </a:solidFill>
                </a:rPr>
                <a:t>passClass</a:t>
              </a:r>
              <a:r>
                <a:rPr lang="en-US" sz="1600" dirty="0">
                  <a:solidFill>
                    <a:srgbClr val="0000FF"/>
                  </a:solidFill>
                </a:rPr>
                <a:t> </a:t>
              </a:r>
              <a:r>
                <a:rPr lang="en-US" sz="1600" dirty="0"/>
                <a:t>!= </a:t>
              </a:r>
              <a:r>
                <a:rPr lang="en-US" sz="1600" dirty="0">
                  <a:solidFill>
                    <a:srgbClr val="0000FF"/>
                  </a:solidFill>
                </a:rPr>
                <a:t>SENTINEL</a:t>
              </a:r>
              <a:r>
                <a:rPr lang="en-US" sz="1600" dirty="0"/>
                <a:t>)</a:t>
              </a:r>
            </a:p>
            <a:p>
              <a:r>
                <a:rPr lang="en-US" sz="1600" dirty="0">
                  <a:solidFill>
                    <a:srgbClr val="00B050"/>
                  </a:solidFill>
                </a:rPr>
                <a:t>                 </a:t>
              </a:r>
              <a:r>
                <a:rPr lang="en-US" sz="1600" dirty="0"/>
                <a:t>{ </a:t>
              </a:r>
              <a:r>
                <a:rPr lang="en-US" sz="1600" dirty="0">
                  <a:solidFill>
                    <a:srgbClr val="0000FF"/>
                  </a:solidFill>
                </a:rPr>
                <a:t>charge </a:t>
              </a:r>
              <a:r>
                <a:rPr lang="en-US" sz="1600" dirty="0"/>
                <a:t>= -1;</a:t>
              </a:r>
            </a:p>
            <a:p>
              <a:r>
                <a:rPr lang="en-US" sz="1600" dirty="0">
                  <a:solidFill>
                    <a:srgbClr val="00B050"/>
                  </a:solidFill>
                </a:rPr>
                <a:t>                 </a:t>
              </a:r>
              <a:r>
                <a:rPr lang="en-US" sz="1600" dirty="0"/>
                <a:t>  </a:t>
              </a:r>
              <a:r>
                <a:rPr lang="en-US" sz="1600" dirty="0" err="1">
                  <a:solidFill>
                    <a:srgbClr val="00B0F0"/>
                  </a:solidFill>
                </a:rPr>
                <a:t>System.out.print</a:t>
              </a:r>
              <a:r>
                <a:rPr lang="en-US" sz="1600" dirty="0">
                  <a:solidFill>
                    <a:srgbClr val="00B0F0"/>
                  </a:solidFill>
                </a:rPr>
                <a:t> </a:t>
              </a:r>
              <a:r>
                <a:rPr lang="en-US" sz="1600" dirty="0"/>
                <a:t>(“Please enter bag weight”);</a:t>
              </a:r>
            </a:p>
            <a:p>
              <a:r>
                <a:rPr lang="en-US" sz="1600" dirty="0">
                  <a:solidFill>
                    <a:srgbClr val="00B050"/>
                  </a:solidFill>
                </a:rPr>
                <a:t>                   </a:t>
              </a:r>
              <a:r>
                <a:rPr lang="en-US" sz="1600" dirty="0" err="1">
                  <a:solidFill>
                    <a:srgbClr val="0000FF"/>
                  </a:solidFill>
                </a:rPr>
                <a:t>bagWeight</a:t>
              </a:r>
              <a:r>
                <a:rPr lang="en-US" sz="1600" dirty="0">
                  <a:solidFill>
                    <a:srgbClr val="0000FF"/>
                  </a:solidFill>
                </a:rPr>
                <a:t> </a:t>
              </a:r>
              <a:r>
                <a:rPr lang="en-US" sz="1600" dirty="0">
                  <a:solidFill>
                    <a:srgbClr val="00B050"/>
                  </a:solidFill>
                </a:rPr>
                <a:t>= </a:t>
              </a:r>
              <a:r>
                <a:rPr lang="en-US" sz="1600" dirty="0" err="1">
                  <a:solidFill>
                    <a:srgbClr val="0000FF"/>
                  </a:solidFill>
                </a:rPr>
                <a:t>read</a:t>
              </a:r>
              <a:r>
                <a:rPr lang="en-US" sz="1600" dirty="0" err="1">
                  <a:solidFill>
                    <a:srgbClr val="00B050"/>
                  </a:solidFill>
                </a:rPr>
                <a:t>.nextDouble</a:t>
              </a:r>
              <a:r>
                <a:rPr lang="en-US" sz="1600" dirty="0">
                  <a:solidFill>
                    <a:srgbClr val="00B050"/>
                  </a:solidFill>
                </a:rPr>
                <a:t>();</a:t>
              </a:r>
            </a:p>
          </p:txBody>
        </p:sp>
        <p:sp>
          <p:nvSpPr>
            <p:cNvPr id="10" name="TextBox 9"/>
            <p:cNvSpPr txBox="1"/>
            <p:nvPr/>
          </p:nvSpPr>
          <p:spPr>
            <a:xfrm>
              <a:off x="258661" y="1236822"/>
              <a:ext cx="454067" cy="5755422"/>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403</a:t>
            </a:fld>
            <a:endParaRPr lang="en-US" dirty="0"/>
          </a:p>
        </p:txBody>
      </p:sp>
      <p:sp>
        <p:nvSpPr>
          <p:cNvPr id="12" name="Rectangle 11"/>
          <p:cNvSpPr/>
          <p:nvPr/>
        </p:nvSpPr>
        <p:spPr>
          <a:xfrm>
            <a:off x="683568" y="5445224"/>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6365" y="2492896"/>
            <a:ext cx="8280920" cy="432048"/>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93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3"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6. CODE (2)</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898366"/>
            <a:ext cx="8784976" cy="5755422"/>
            <a:chOff x="258661" y="1236822"/>
            <a:chExt cx="7913739" cy="5755422"/>
          </a:xfrm>
        </p:grpSpPr>
        <p:sp>
          <p:nvSpPr>
            <p:cNvPr id="9" name="TextBox 8"/>
            <p:cNvSpPr txBox="1"/>
            <p:nvPr/>
          </p:nvSpPr>
          <p:spPr>
            <a:xfrm>
              <a:off x="712728" y="1236822"/>
              <a:ext cx="7459672" cy="5755422"/>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Input section</a:t>
              </a:r>
            </a:p>
            <a:p>
              <a:r>
                <a:rPr lang="en-US" sz="1600" dirty="0"/>
                <a:t>              </a:t>
              </a:r>
              <a:r>
                <a:rPr lang="en-US" sz="1600" dirty="0" err="1">
                  <a:solidFill>
                    <a:srgbClr val="00B0F0"/>
                  </a:solidFill>
                </a:rPr>
                <a:t>System.out.printf</a:t>
              </a:r>
              <a:r>
                <a:rPr lang="en-US" sz="1600" dirty="0"/>
                <a:t> (“Enter passenger’s class, %c to exit”, </a:t>
              </a:r>
              <a:r>
                <a:rPr lang="en-US" sz="1600" dirty="0">
                  <a:solidFill>
                    <a:srgbClr val="0000FF"/>
                  </a:solidFill>
                </a:rPr>
                <a:t>SENTINEL</a:t>
              </a:r>
              <a:r>
                <a:rPr lang="en-US" sz="1600" dirty="0"/>
                <a:t>);</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a:p>
              <a:r>
                <a:rPr lang="en-US" sz="1600" dirty="0">
                  <a:solidFill>
                    <a:srgbClr val="00B050"/>
                  </a:solidFill>
                </a:rPr>
                <a:t>          // start looping as long as the </a:t>
              </a:r>
              <a:r>
                <a:rPr lang="en-US" sz="1600" dirty="0" err="1">
                  <a:solidFill>
                    <a:srgbClr val="00B050"/>
                  </a:solidFill>
                </a:rPr>
                <a:t>passClass</a:t>
              </a:r>
              <a:r>
                <a:rPr lang="en-US" sz="1600" dirty="0">
                  <a:solidFill>
                    <a:srgbClr val="00B050"/>
                  </a:solidFill>
                </a:rPr>
                <a:t> does not equal the SENTINEL</a:t>
              </a:r>
            </a:p>
            <a:p>
              <a:r>
                <a:rPr lang="en-US" sz="1600" dirty="0">
                  <a:solidFill>
                    <a:srgbClr val="00B050"/>
                  </a:solidFill>
                </a:rPr>
                <a:t>              </a:t>
              </a:r>
              <a:r>
                <a:rPr lang="en-US" sz="1600" dirty="0">
                  <a:solidFill>
                    <a:srgbClr val="00B0F0"/>
                  </a:solidFill>
                </a:rPr>
                <a:t>while </a:t>
              </a:r>
              <a:r>
                <a:rPr lang="en-US" sz="1600" dirty="0"/>
                <a:t>(</a:t>
              </a:r>
              <a:r>
                <a:rPr lang="en-US" sz="1600" dirty="0" err="1">
                  <a:solidFill>
                    <a:srgbClr val="0000FF"/>
                  </a:solidFill>
                </a:rPr>
                <a:t>passClass</a:t>
              </a:r>
              <a:r>
                <a:rPr lang="en-US" sz="1600" dirty="0">
                  <a:solidFill>
                    <a:srgbClr val="0000FF"/>
                  </a:solidFill>
                </a:rPr>
                <a:t> </a:t>
              </a:r>
              <a:r>
                <a:rPr lang="en-US" sz="1600" dirty="0"/>
                <a:t>!= </a:t>
              </a:r>
              <a:r>
                <a:rPr lang="en-US" sz="1600" dirty="0">
                  <a:solidFill>
                    <a:srgbClr val="0000FF"/>
                  </a:solidFill>
                </a:rPr>
                <a:t>SENTINEL</a:t>
              </a:r>
              <a:r>
                <a:rPr lang="en-US" sz="1600" dirty="0"/>
                <a:t>)</a:t>
              </a:r>
            </a:p>
            <a:p>
              <a:r>
                <a:rPr lang="en-US" sz="1600" dirty="0">
                  <a:solidFill>
                    <a:srgbClr val="00B050"/>
                  </a:solidFill>
                </a:rPr>
                <a:t>                 </a:t>
              </a:r>
              <a:r>
                <a:rPr lang="en-US" sz="1600" dirty="0"/>
                <a:t>{ </a:t>
              </a:r>
              <a:r>
                <a:rPr lang="en-US" sz="1600" dirty="0">
                  <a:solidFill>
                    <a:srgbClr val="0000FF"/>
                  </a:solidFill>
                </a:rPr>
                <a:t>charge </a:t>
              </a:r>
              <a:r>
                <a:rPr lang="en-US" sz="1600" dirty="0"/>
                <a:t>= -1;</a:t>
              </a:r>
            </a:p>
            <a:p>
              <a:r>
                <a:rPr lang="en-US" sz="1600" dirty="0">
                  <a:solidFill>
                    <a:srgbClr val="00B050"/>
                  </a:solidFill>
                </a:rPr>
                <a:t>                 </a:t>
              </a:r>
              <a:r>
                <a:rPr lang="en-US" sz="1600" dirty="0"/>
                <a:t>  </a:t>
              </a:r>
              <a:r>
                <a:rPr lang="en-US" sz="1600" dirty="0" err="1">
                  <a:solidFill>
                    <a:srgbClr val="00B0F0"/>
                  </a:solidFill>
                </a:rPr>
                <a:t>System.out.print</a:t>
              </a:r>
              <a:r>
                <a:rPr lang="en-US" sz="1600" dirty="0">
                  <a:solidFill>
                    <a:srgbClr val="00B0F0"/>
                  </a:solidFill>
                </a:rPr>
                <a:t> </a:t>
              </a:r>
              <a:r>
                <a:rPr lang="en-US" sz="1600" dirty="0"/>
                <a:t>(“Please enter bag weight”);</a:t>
              </a:r>
            </a:p>
            <a:p>
              <a:r>
                <a:rPr lang="en-US" sz="1600" dirty="0">
                  <a:solidFill>
                    <a:srgbClr val="00B050"/>
                  </a:solidFill>
                </a:rPr>
                <a:t>                   </a:t>
              </a:r>
              <a:r>
                <a:rPr lang="en-US" sz="1600" dirty="0" err="1">
                  <a:solidFill>
                    <a:srgbClr val="0000FF"/>
                  </a:solidFill>
                </a:rPr>
                <a:t>bagWeight</a:t>
              </a:r>
              <a:r>
                <a:rPr lang="en-US" sz="1600" dirty="0">
                  <a:solidFill>
                    <a:srgbClr val="0000FF"/>
                  </a:solidFill>
                </a:rPr>
                <a:t> </a:t>
              </a:r>
              <a:r>
                <a:rPr lang="en-US" sz="1600" dirty="0">
                  <a:solidFill>
                    <a:srgbClr val="00B050"/>
                  </a:solidFill>
                </a:rPr>
                <a:t>= </a:t>
              </a:r>
              <a:r>
                <a:rPr lang="en-US" sz="1600" dirty="0" err="1">
                  <a:solidFill>
                    <a:srgbClr val="0000FF"/>
                  </a:solidFill>
                </a:rPr>
                <a:t>read</a:t>
              </a:r>
              <a:r>
                <a:rPr lang="en-US" sz="1600" dirty="0" err="1">
                  <a:solidFill>
                    <a:srgbClr val="00B050"/>
                  </a:solidFill>
                </a:rPr>
                <a:t>.nextDouble</a:t>
              </a:r>
              <a:r>
                <a:rPr lang="en-US" sz="1600" dirty="0">
                  <a:solidFill>
                    <a:srgbClr val="00B050"/>
                  </a:solidFill>
                </a:rPr>
                <a:t>();</a:t>
              </a:r>
            </a:p>
            <a:p>
              <a:r>
                <a:rPr lang="en-US" sz="1600" dirty="0">
                  <a:solidFill>
                    <a:srgbClr val="00B050"/>
                  </a:solidFill>
                </a:rPr>
                <a:t>                   </a:t>
              </a:r>
              <a:r>
                <a:rPr lang="en-US" sz="1600" dirty="0">
                  <a:solidFill>
                    <a:srgbClr val="00B0F0"/>
                  </a:solidFill>
                </a:rPr>
                <a:t>switch </a:t>
              </a:r>
              <a:r>
                <a:rPr lang="en-US" sz="1600" dirty="0"/>
                <a:t>(</a:t>
              </a:r>
              <a:r>
                <a:rPr lang="en-US" sz="1600" dirty="0" err="1">
                  <a:solidFill>
                    <a:srgbClr val="0000FF"/>
                  </a:solidFill>
                </a:rPr>
                <a:t>passClass</a:t>
              </a:r>
              <a:r>
                <a:rPr lang="en-US" sz="1600" dirty="0"/>
                <a:t>)</a:t>
              </a:r>
            </a:p>
            <a:p>
              <a:r>
                <a:rPr lang="en-US" sz="1600" dirty="0"/>
                <a:t>                     {</a:t>
              </a:r>
            </a:p>
            <a:p>
              <a:r>
                <a:rPr lang="en-US" sz="1600" dirty="0"/>
                <a:t>                       ---</a:t>
              </a:r>
            </a:p>
            <a:p>
              <a:r>
                <a:rPr lang="en-US" sz="1600" dirty="0"/>
                <a:t>                     } </a:t>
              </a:r>
              <a:r>
                <a:rPr lang="en-US" sz="1600" dirty="0">
                  <a:solidFill>
                    <a:srgbClr val="00B050"/>
                  </a:solidFill>
                </a:rPr>
                <a:t>//end switch</a:t>
              </a:r>
            </a:p>
            <a:p>
              <a:r>
                <a:rPr lang="en-US" sz="1600" dirty="0">
                  <a:solidFill>
                    <a:srgbClr val="00B050"/>
                  </a:solidFill>
                </a:rPr>
                <a:t>                   //output section</a:t>
              </a:r>
            </a:p>
            <a:p>
              <a:r>
                <a:rPr lang="en-US" sz="1600" dirty="0">
                  <a:solidFill>
                    <a:srgbClr val="00B050"/>
                  </a:solidFill>
                </a:rPr>
                <a:t>                       </a:t>
              </a:r>
              <a:r>
                <a:rPr lang="en-US" sz="1600" dirty="0">
                  <a:solidFill>
                    <a:srgbClr val="00B0F0"/>
                  </a:solidFill>
                </a:rPr>
                <a:t>if</a:t>
              </a:r>
              <a:r>
                <a:rPr lang="en-US" sz="1600" dirty="0">
                  <a:solidFill>
                    <a:srgbClr val="00B050"/>
                  </a:solidFill>
                </a:rPr>
                <a:t> </a:t>
              </a:r>
              <a:r>
                <a:rPr lang="en-US" sz="1600" dirty="0"/>
                <a:t>(</a:t>
              </a:r>
              <a:r>
                <a:rPr lang="en-US" sz="1600" dirty="0">
                  <a:solidFill>
                    <a:srgbClr val="0000FF"/>
                  </a:solidFill>
                </a:rPr>
                <a:t>charge </a:t>
              </a:r>
              <a:r>
                <a:rPr lang="en-US" sz="1600" dirty="0"/>
                <a:t>!= -1)</a:t>
              </a:r>
            </a:p>
            <a:p>
              <a:r>
                <a:rPr lang="en-US" sz="1600" dirty="0">
                  <a:solidFill>
                    <a:srgbClr val="00B050"/>
                  </a:solidFill>
                </a:rPr>
                <a:t>                          </a:t>
              </a:r>
              <a:r>
                <a:rPr lang="en-US" sz="1600" dirty="0" err="1">
                  <a:solidFill>
                    <a:srgbClr val="00B0F0"/>
                  </a:solidFill>
                </a:rPr>
                <a:t>System.out.printf</a:t>
              </a:r>
              <a:r>
                <a:rPr lang="en-US" sz="1600" dirty="0">
                  <a:solidFill>
                    <a:srgbClr val="00B0F0"/>
                  </a:solidFill>
                </a:rPr>
                <a:t> </a:t>
              </a:r>
              <a:r>
                <a:rPr lang="en-US" sz="1600" dirty="0"/>
                <a:t>(“Charge = %5f”, </a:t>
              </a:r>
              <a:r>
                <a:rPr lang="en-US" sz="1600" dirty="0">
                  <a:solidFill>
                    <a:srgbClr val="0000FF"/>
                  </a:solidFill>
                </a:rPr>
                <a:t>charge</a:t>
              </a:r>
              <a:r>
                <a:rPr lang="en-US" sz="1600" dirty="0"/>
                <a:t>);</a:t>
              </a:r>
            </a:p>
            <a:p>
              <a:r>
                <a:rPr lang="en-US" sz="1600" dirty="0">
                  <a:solidFill>
                    <a:srgbClr val="00B050"/>
                  </a:solidFill>
                </a:rPr>
                <a:t>                   //process next passenger</a:t>
              </a:r>
            </a:p>
            <a:p>
              <a:r>
                <a:rPr lang="en-US" sz="1600" dirty="0"/>
                <a:t>                   </a:t>
              </a:r>
              <a:r>
                <a:rPr lang="en-US" sz="1600" dirty="0" err="1">
                  <a:solidFill>
                    <a:srgbClr val="00B0F0"/>
                  </a:solidFill>
                </a:rPr>
                <a:t>System.out.print</a:t>
              </a:r>
              <a:r>
                <a:rPr lang="en-US" sz="1600" dirty="0"/>
                <a:t> (“Please enter next passenger’s class, %c to exit”, </a:t>
              </a:r>
              <a:r>
                <a:rPr lang="en-US" sz="1600" dirty="0">
                  <a:solidFill>
                    <a:srgbClr val="0000FF"/>
                  </a:solidFill>
                </a:rPr>
                <a:t>SENTINEL</a:t>
              </a:r>
              <a:r>
                <a:rPr lang="en-US" sz="1600" dirty="0"/>
                <a:t>);</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a:p>
              <a:r>
                <a:rPr lang="en-US" sz="1600" dirty="0">
                  <a:solidFill>
                    <a:srgbClr val="00B050"/>
                  </a:solidFill>
                </a:rPr>
                <a:t>                 </a:t>
              </a:r>
              <a:r>
                <a:rPr lang="en-US" sz="1600" dirty="0"/>
                <a:t>} </a:t>
              </a:r>
              <a:r>
                <a:rPr lang="en-US" sz="1600" dirty="0">
                  <a:solidFill>
                    <a:srgbClr val="00B050"/>
                  </a:solidFill>
                </a:rPr>
                <a:t>// end while </a:t>
              </a:r>
            </a:p>
            <a:p>
              <a:r>
                <a:rPr lang="en-US" sz="1600" dirty="0">
                  <a:solidFill>
                    <a:srgbClr val="00B050"/>
                  </a:solidFill>
                </a:rPr>
                <a:t>               </a:t>
              </a:r>
              <a:r>
                <a:rPr lang="en-US" sz="1600" dirty="0" err="1">
                  <a:solidFill>
                    <a:srgbClr val="00B0F0"/>
                  </a:solidFill>
                </a:rPr>
                <a:t>System.out.println</a:t>
              </a:r>
              <a:r>
                <a:rPr lang="en-US" sz="1600" dirty="0">
                  <a:solidFill>
                    <a:srgbClr val="00B0F0"/>
                  </a:solidFill>
                </a:rPr>
                <a:t> </a:t>
              </a:r>
              <a:r>
                <a:rPr lang="en-US" sz="1600" dirty="0"/>
                <a:t>(“End of program”);</a:t>
              </a:r>
            </a:p>
            <a:p>
              <a:r>
                <a:rPr lang="en-US" sz="1600" dirty="0">
                  <a:solidFill>
                    <a:srgbClr val="00B050"/>
                  </a:solidFill>
                </a:rPr>
                <a:t>   } //end main</a:t>
              </a:r>
            </a:p>
            <a:p>
              <a:r>
                <a:rPr lang="en-US" sz="1600" dirty="0">
                  <a:solidFill>
                    <a:srgbClr val="00B050"/>
                  </a:solidFill>
                </a:rPr>
                <a:t>} end class                   </a:t>
              </a:r>
            </a:p>
          </p:txBody>
        </p:sp>
        <p:sp>
          <p:nvSpPr>
            <p:cNvPr id="10" name="TextBox 9"/>
            <p:cNvSpPr txBox="1"/>
            <p:nvPr/>
          </p:nvSpPr>
          <p:spPr>
            <a:xfrm>
              <a:off x="258661" y="1236822"/>
              <a:ext cx="454067" cy="5755422"/>
            </a:xfrm>
            <a:prstGeom prst="rect">
              <a:avLst/>
            </a:prstGeom>
            <a:noFill/>
          </p:spPr>
          <p:txBody>
            <a:bodyPr wrap="square" rtlCol="0">
              <a:spAutoFit/>
            </a:bodyPr>
            <a:lstStyle/>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a:p>
              <a:pPr algn="r"/>
              <a:r>
                <a:rPr lang="en-US" sz="1600" dirty="0">
                  <a:solidFill>
                    <a:srgbClr val="FF0000"/>
                  </a:solidFill>
                </a:rPr>
                <a:t>25</a:t>
              </a:r>
            </a:p>
            <a:p>
              <a:pPr algn="r"/>
              <a:r>
                <a:rPr lang="en-US" sz="1600" dirty="0">
                  <a:solidFill>
                    <a:srgbClr val="FF0000"/>
                  </a:solidFill>
                </a:rPr>
                <a:t>26</a:t>
              </a:r>
            </a:p>
            <a:p>
              <a:pPr algn="r"/>
              <a:r>
                <a:rPr lang="en-US" sz="1600" dirty="0">
                  <a:solidFill>
                    <a:srgbClr val="FF0000"/>
                  </a:solidFill>
                </a:rPr>
                <a:t>--</a:t>
              </a:r>
            </a:p>
            <a:p>
              <a:pPr algn="r"/>
              <a:r>
                <a:rPr lang="en-US" sz="1600" dirty="0">
                  <a:solidFill>
                    <a:srgbClr val="FF0000"/>
                  </a:solidFill>
                </a:rPr>
                <a:t>41</a:t>
              </a:r>
            </a:p>
            <a:p>
              <a:pPr algn="r"/>
              <a:r>
                <a:rPr lang="en-US" sz="1600" dirty="0">
                  <a:solidFill>
                    <a:srgbClr val="FF0000"/>
                  </a:solidFill>
                </a:rPr>
                <a:t>42</a:t>
              </a:r>
            </a:p>
            <a:p>
              <a:pPr algn="r"/>
              <a:r>
                <a:rPr lang="en-US" sz="1600" dirty="0">
                  <a:solidFill>
                    <a:srgbClr val="FF0000"/>
                  </a:solidFill>
                </a:rPr>
                <a:t>43</a:t>
              </a:r>
            </a:p>
            <a:p>
              <a:pPr algn="r"/>
              <a:r>
                <a:rPr lang="en-US" sz="1600" dirty="0">
                  <a:solidFill>
                    <a:srgbClr val="FF0000"/>
                  </a:solidFill>
                </a:rPr>
                <a:t>44</a:t>
              </a:r>
            </a:p>
            <a:p>
              <a:pPr algn="r"/>
              <a:r>
                <a:rPr lang="en-US" sz="1600" dirty="0">
                  <a:solidFill>
                    <a:srgbClr val="FF0000"/>
                  </a:solidFill>
                </a:rPr>
                <a:t>45</a:t>
              </a:r>
            </a:p>
            <a:p>
              <a:pPr algn="r"/>
              <a:r>
                <a:rPr lang="en-US" sz="1600" dirty="0">
                  <a:solidFill>
                    <a:srgbClr val="FF0000"/>
                  </a:solidFill>
                </a:rPr>
                <a:t>46</a:t>
              </a:r>
            </a:p>
            <a:p>
              <a:pPr algn="r"/>
              <a:endParaRPr lang="en-US" sz="1600" dirty="0">
                <a:solidFill>
                  <a:srgbClr val="FF0000"/>
                </a:solidFill>
              </a:endParaRPr>
            </a:p>
            <a:p>
              <a:pPr algn="r"/>
              <a:r>
                <a:rPr lang="en-US" sz="1600" dirty="0">
                  <a:solidFill>
                    <a:srgbClr val="FF0000"/>
                  </a:solidFill>
                </a:rPr>
                <a:t>47</a:t>
              </a:r>
            </a:p>
            <a:p>
              <a:pPr algn="r"/>
              <a:r>
                <a:rPr lang="en-US" sz="1600" dirty="0">
                  <a:solidFill>
                    <a:srgbClr val="FF0000"/>
                  </a:solidFill>
                </a:rPr>
                <a:t>48</a:t>
              </a:r>
            </a:p>
            <a:p>
              <a:pPr algn="r"/>
              <a:r>
                <a:rPr lang="en-US" sz="1600" dirty="0">
                  <a:solidFill>
                    <a:srgbClr val="FF0000"/>
                  </a:solidFill>
                </a:rPr>
                <a:t>49</a:t>
              </a:r>
            </a:p>
            <a:p>
              <a:pPr algn="r"/>
              <a:r>
                <a:rPr lang="en-US" sz="1600" dirty="0">
                  <a:solidFill>
                    <a:srgbClr val="FF0000"/>
                  </a:solidFill>
                </a:rPr>
                <a:t>50</a:t>
              </a:r>
            </a:p>
            <a:p>
              <a:pPr algn="r"/>
              <a:r>
                <a:rPr lang="en-US" sz="1600" dirty="0">
                  <a:solidFill>
                    <a:srgbClr val="FF0000"/>
                  </a:solidFill>
                </a:rPr>
                <a:t>51</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404</a:t>
            </a:fld>
            <a:endParaRPr lang="en-US" dirty="0"/>
          </a:p>
        </p:txBody>
      </p:sp>
      <p:sp>
        <p:nvSpPr>
          <p:cNvPr id="13" name="Rectangle 12"/>
          <p:cNvSpPr/>
          <p:nvPr/>
        </p:nvSpPr>
        <p:spPr>
          <a:xfrm>
            <a:off x="683568" y="1906478"/>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Callout 13"/>
          <p:cNvSpPr/>
          <p:nvPr/>
        </p:nvSpPr>
        <p:spPr>
          <a:xfrm>
            <a:off x="6228184" y="2014490"/>
            <a:ext cx="2736304" cy="900100"/>
          </a:xfrm>
          <a:prstGeom prst="wedgeEllipseCallout">
            <a:avLst>
              <a:gd name="adj1" fmla="val -98490"/>
              <a:gd name="adj2" fmla="val -50178"/>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FF"/>
                </a:solidFill>
              </a:rPr>
              <a:t>passClass</a:t>
            </a:r>
            <a:r>
              <a:rPr lang="en-US" dirty="0">
                <a:solidFill>
                  <a:srgbClr val="0000FF"/>
                </a:solidFill>
              </a:rPr>
              <a:t> is the loop control variable</a:t>
            </a:r>
            <a:endParaRPr lang="en-US" dirty="0">
              <a:solidFill>
                <a:srgbClr val="00B0F0"/>
              </a:solidFill>
            </a:endParaRPr>
          </a:p>
        </p:txBody>
      </p:sp>
      <p:sp>
        <p:nvSpPr>
          <p:cNvPr id="17" name="Rectangle 16"/>
          <p:cNvSpPr/>
          <p:nvPr/>
        </p:nvSpPr>
        <p:spPr>
          <a:xfrm>
            <a:off x="683568" y="1126360"/>
            <a:ext cx="8280920" cy="504056"/>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Callout 17"/>
          <p:cNvSpPr/>
          <p:nvPr/>
        </p:nvSpPr>
        <p:spPr>
          <a:xfrm>
            <a:off x="4591845" y="214290"/>
            <a:ext cx="3923928" cy="900100"/>
          </a:xfrm>
          <a:prstGeom prst="wedgeEllipseCallout">
            <a:avLst>
              <a:gd name="adj1" fmla="val -34073"/>
              <a:gd name="adj2" fmla="val 98685"/>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FF"/>
                </a:solidFill>
              </a:rPr>
              <a:t>passClass</a:t>
            </a:r>
            <a:r>
              <a:rPr lang="en-US" dirty="0">
                <a:solidFill>
                  <a:srgbClr val="0000FF"/>
                </a:solidFill>
              </a:rPr>
              <a:t> has a value before starting the loop</a:t>
            </a:r>
            <a:endParaRPr lang="en-US" dirty="0">
              <a:solidFill>
                <a:srgbClr val="00B0F0"/>
              </a:solidFill>
            </a:endParaRPr>
          </a:p>
        </p:txBody>
      </p:sp>
      <p:sp>
        <p:nvSpPr>
          <p:cNvPr id="19" name="Rectangle 18"/>
          <p:cNvSpPr/>
          <p:nvPr/>
        </p:nvSpPr>
        <p:spPr>
          <a:xfrm>
            <a:off x="659585" y="4273622"/>
            <a:ext cx="8280920" cy="504056"/>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Callout 19"/>
          <p:cNvSpPr/>
          <p:nvPr/>
        </p:nvSpPr>
        <p:spPr>
          <a:xfrm>
            <a:off x="5040560" y="2914590"/>
            <a:ext cx="3923928" cy="1152128"/>
          </a:xfrm>
          <a:prstGeom prst="wedgeEllipseCallout">
            <a:avLst>
              <a:gd name="adj1" fmla="val -33381"/>
              <a:gd name="adj2" fmla="val 120216"/>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Update the value of </a:t>
            </a:r>
            <a:r>
              <a:rPr lang="en-US" dirty="0" err="1">
                <a:solidFill>
                  <a:srgbClr val="0000FF"/>
                </a:solidFill>
              </a:rPr>
              <a:t>passClass</a:t>
            </a:r>
            <a:r>
              <a:rPr lang="en-US" dirty="0">
                <a:solidFill>
                  <a:srgbClr val="0000FF"/>
                </a:solidFill>
              </a:rPr>
              <a:t> in each iteration AT THE END OF THE LOOP</a:t>
            </a:r>
            <a:endParaRPr lang="en-US" dirty="0">
              <a:solidFill>
                <a:srgbClr val="00B0F0"/>
              </a:solidFill>
            </a:endParaRPr>
          </a:p>
        </p:txBody>
      </p:sp>
    </p:spTree>
    <p:extLst>
      <p:ext uri="{BB962C8B-B14F-4D97-AF65-F5344CB8AC3E}">
        <p14:creationId xmlns:p14="http://schemas.microsoft.com/office/powerpoint/2010/main" val="334612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500" fill="hold"/>
                                        <p:tgtEl>
                                          <p:spTgt spid="20"/>
                                        </p:tgtEl>
                                        <p:attrNameLst>
                                          <p:attrName>ppt_w</p:attrName>
                                        </p:attrNameLst>
                                      </p:cBhvr>
                                      <p:tavLst>
                                        <p:tav tm="0">
                                          <p:val>
                                            <p:fltVal val="0"/>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4" grpId="0" animBg="1"/>
      <p:bldP spid="17" grpId="0" animBg="1"/>
      <p:bldP spid="18" grpId="0" animBg="1"/>
      <p:bldP spid="19" grpId="0" animBg="1"/>
      <p:bldP spid="20" grpId="0" animBg="1"/>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7. PROBLEM VARIATION (3)</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405</a:t>
            </a:fld>
            <a:endParaRPr lang="en-US"/>
          </a:p>
        </p:txBody>
      </p:sp>
      <p:sp>
        <p:nvSpPr>
          <p:cNvPr id="8" name="Rectangle 3" descr="Rectangle: Click to edit Master text styles&#10;Second level&#10;Third level&#10;Fourth level&#10;Fifth level"/>
          <p:cNvSpPr>
            <a:spLocks noGrp="1" noChangeArrowheads="1"/>
          </p:cNvSpPr>
          <p:nvPr>
            <p:ph idx="1"/>
          </p:nvPr>
        </p:nvSpPr>
        <p:spPr>
          <a:xfrm>
            <a:off x="251520" y="1110952"/>
            <a:ext cx="8712968"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Saudi Airlines permit each passenger to hold one bag. The maximum weight allowed for the bag depends on the class of the passenger which is: 30Kg for First class ('F'), 25Kg for Business ('B') and 20Kg for Economy ('E'). If the weight of the bag excesses the allowed one, the passenger should pay 10 SR for each Kg. </a:t>
            </a:r>
          </a:p>
          <a:p>
            <a:pPr marL="109728"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Write a program that calculates the excess baggage charge. All input data should be read by the user. Solve the problem using the </a:t>
            </a:r>
            <a:r>
              <a:rPr lang="en-US" sz="2000" b="1" dirty="0">
                <a:latin typeface="Tahoma" panose="020B0604030504040204" pitchFamily="34" charset="0"/>
                <a:ea typeface="Tahoma" panose="020B0604030504040204" pitchFamily="34" charset="0"/>
                <a:cs typeface="Tahoma" panose="020B0604030504040204" pitchFamily="34" charset="0"/>
              </a:rPr>
              <a:t>switch</a:t>
            </a:r>
            <a:r>
              <a:rPr lang="en-US" sz="2000" dirty="0">
                <a:latin typeface="Tahoma" panose="020B0604030504040204" pitchFamily="34" charset="0"/>
                <a:ea typeface="Tahoma" panose="020B0604030504040204" pitchFamily="34" charset="0"/>
                <a:cs typeface="Tahoma" panose="020B0604030504040204" pitchFamily="34" charset="0"/>
              </a:rPr>
              <a:t> statement. The program should repeat as long as the user needs.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Display the number of processed passengers.</a:t>
            </a:r>
          </a:p>
        </p:txBody>
      </p:sp>
      <p:sp>
        <p:nvSpPr>
          <p:cNvPr id="9" name="Rounded Rectangle 8"/>
          <p:cNvSpPr/>
          <p:nvPr/>
        </p:nvSpPr>
        <p:spPr>
          <a:xfrm>
            <a:off x="1763688" y="4365104"/>
            <a:ext cx="6048672" cy="432048"/>
          </a:xfrm>
          <a:prstGeom prst="roundRect">
            <a:avLst/>
          </a:prstGeom>
          <a:solidFill>
            <a:srgbClr val="0000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 counter</a:t>
            </a:r>
          </a:p>
        </p:txBody>
      </p:sp>
      <p:sp>
        <p:nvSpPr>
          <p:cNvPr id="2" name="Down Arrow 1"/>
          <p:cNvSpPr/>
          <p:nvPr/>
        </p:nvSpPr>
        <p:spPr>
          <a:xfrm>
            <a:off x="3275856" y="4293096"/>
            <a:ext cx="288032" cy="36004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84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7. CODE (1)</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985946"/>
            <a:ext cx="8784976" cy="5755422"/>
            <a:chOff x="258661" y="1236822"/>
            <a:chExt cx="7913739" cy="5755422"/>
          </a:xfrm>
        </p:grpSpPr>
        <p:sp>
          <p:nvSpPr>
            <p:cNvPr id="9" name="TextBox 8"/>
            <p:cNvSpPr txBox="1"/>
            <p:nvPr/>
          </p:nvSpPr>
          <p:spPr>
            <a:xfrm>
              <a:off x="712728" y="1236822"/>
              <a:ext cx="7459672" cy="5755422"/>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import necessary libraries</a:t>
              </a:r>
            </a:p>
            <a:p>
              <a:r>
                <a:rPr lang="en-US" sz="1600" dirty="0">
                  <a:solidFill>
                    <a:srgbClr val="00B0F0"/>
                  </a:solidFill>
                </a:rPr>
                <a:t>import</a:t>
              </a:r>
              <a:r>
                <a:rPr lang="en-US" sz="1600" dirty="0"/>
                <a:t> </a:t>
              </a:r>
              <a:r>
                <a:rPr lang="en-US" sz="1600" dirty="0" err="1">
                  <a:solidFill>
                    <a:srgbClr val="00B0F0"/>
                  </a:solidFill>
                </a:rPr>
                <a:t>java.util</a:t>
              </a:r>
              <a:r>
                <a:rPr lang="en-US" sz="1600" dirty="0">
                  <a:solidFill>
                    <a:srgbClr val="00B0F0"/>
                  </a:solidFill>
                </a:rPr>
                <a:t>.*</a:t>
              </a:r>
              <a:r>
                <a:rPr lang="en-US" sz="1600" dirty="0"/>
                <a:t>;</a:t>
              </a:r>
            </a:p>
            <a:p>
              <a:r>
                <a:rPr lang="en-US" sz="1600" dirty="0">
                  <a:solidFill>
                    <a:srgbClr val="00B0F0"/>
                  </a:solidFill>
                </a:rPr>
                <a:t>public class</a:t>
              </a:r>
              <a:r>
                <a:rPr lang="en-US" sz="1600" dirty="0">
                  <a:solidFill>
                    <a:srgbClr val="0000FF"/>
                  </a:solidFill>
                </a:rPr>
                <a:t> passenger</a:t>
              </a:r>
            </a:p>
            <a:p>
              <a:r>
                <a:rPr lang="en-US" sz="1600" dirty="0">
                  <a:solidFill>
                    <a:srgbClr val="0000FF"/>
                  </a:solidFill>
                </a:rPr>
                <a:t>{</a:t>
              </a:r>
            </a:p>
            <a:p>
              <a:r>
                <a:rPr lang="en-US" sz="1600" dirty="0">
                  <a:solidFill>
                    <a:srgbClr val="00B050"/>
                  </a:solidFill>
                </a:rPr>
                <a:t>    // instantiate Scanner object</a:t>
              </a:r>
            </a:p>
            <a:p>
              <a:r>
                <a:rPr lang="en-US" sz="1600" dirty="0">
                  <a:solidFill>
                    <a:srgbClr val="00B0F0"/>
                  </a:solidFill>
                </a:rPr>
                <a:t>    static Scanner</a:t>
              </a:r>
              <a:r>
                <a:rPr lang="en-US" sz="1600" dirty="0">
                  <a:solidFill>
                    <a:srgbClr val="00B050"/>
                  </a:solidFill>
                </a:rPr>
                <a:t> </a:t>
              </a:r>
              <a:r>
                <a:rPr lang="en-US" sz="1600" dirty="0">
                  <a:solidFill>
                    <a:srgbClr val="0000FF"/>
                  </a:solidFill>
                </a:rPr>
                <a:t>read</a:t>
              </a:r>
              <a:r>
                <a:rPr lang="en-US" sz="1600" dirty="0"/>
                <a:t> = </a:t>
              </a:r>
              <a:r>
                <a:rPr lang="en-US" sz="1600" dirty="0">
                  <a:solidFill>
                    <a:srgbClr val="00B0F0"/>
                  </a:solidFill>
                </a:rPr>
                <a:t>new Scanner(System.in)</a:t>
              </a:r>
              <a:r>
                <a:rPr lang="en-US" sz="1600" dirty="0"/>
                <a:t>;</a:t>
              </a:r>
            </a:p>
            <a:p>
              <a:r>
                <a:rPr lang="en-US" sz="1600" dirty="0">
                  <a:solidFill>
                    <a:srgbClr val="00B050"/>
                  </a:solidFill>
                </a:rPr>
                <a:t>    // define the sentinel</a:t>
              </a:r>
            </a:p>
            <a:p>
              <a:r>
                <a:rPr lang="en-US" sz="1600" dirty="0"/>
                <a:t>    </a:t>
              </a:r>
              <a:r>
                <a:rPr lang="en-US" sz="1600" dirty="0">
                  <a:solidFill>
                    <a:srgbClr val="00B0F0"/>
                  </a:solidFill>
                </a:rPr>
                <a:t>static final char </a:t>
              </a:r>
              <a:r>
                <a:rPr lang="en-US" sz="1600" dirty="0">
                  <a:solidFill>
                    <a:srgbClr val="0000FF"/>
                  </a:solidFill>
                </a:rPr>
                <a:t>SENTINEL </a:t>
              </a:r>
              <a:r>
                <a:rPr lang="en-US" sz="1600" dirty="0"/>
                <a:t>= ‘*’;</a:t>
              </a:r>
            </a:p>
            <a:p>
              <a:r>
                <a:rPr lang="en-US" sz="1600" dirty="0">
                  <a:solidFill>
                    <a:srgbClr val="0000FF"/>
                  </a:solidFill>
                </a:rPr>
                <a:t>    </a:t>
              </a:r>
              <a:r>
                <a:rPr lang="en-US" sz="1600" dirty="0">
                  <a:solidFill>
                    <a:srgbClr val="00B0F0"/>
                  </a:solidFill>
                </a:rPr>
                <a:t>public static void main (String[] </a:t>
              </a:r>
              <a:r>
                <a:rPr lang="en-US" sz="1600" dirty="0" err="1">
                  <a:solidFill>
                    <a:srgbClr val="00B0F0"/>
                  </a:solidFill>
                </a:rPr>
                <a:t>args</a:t>
              </a:r>
              <a:r>
                <a:rPr lang="en-US" sz="1600" dirty="0">
                  <a:solidFill>
                    <a:srgbClr val="00B0F0"/>
                  </a:solidFill>
                </a:rPr>
                <a:t>)</a:t>
              </a:r>
            </a:p>
            <a:p>
              <a:r>
                <a:rPr lang="en-US" sz="1600" dirty="0">
                  <a:solidFill>
                    <a:srgbClr val="0000FF"/>
                  </a:solidFill>
                </a:rPr>
                <a:t>      {</a:t>
              </a:r>
            </a:p>
            <a:p>
              <a:r>
                <a:rPr lang="en-US" sz="1600" dirty="0">
                  <a:solidFill>
                    <a:srgbClr val="00B050"/>
                  </a:solidFill>
                </a:rPr>
                <a:t>          // Declaration section</a:t>
              </a:r>
            </a:p>
            <a:p>
              <a:r>
                <a:rPr lang="en-US" sz="1600" dirty="0"/>
                <a:t>	</a:t>
              </a:r>
              <a:r>
                <a:rPr lang="en-US" sz="1600" dirty="0">
                  <a:solidFill>
                    <a:srgbClr val="00B0F0"/>
                  </a:solidFill>
                </a:rPr>
                <a:t>char </a:t>
              </a:r>
              <a:r>
                <a:rPr lang="en-US" sz="1600" dirty="0" err="1">
                  <a:solidFill>
                    <a:srgbClr val="0000FF"/>
                  </a:solidFill>
                </a:rPr>
                <a:t>passClass</a:t>
              </a:r>
              <a:r>
                <a:rPr lang="en-US" sz="1600" dirty="0"/>
                <a:t>;</a:t>
              </a:r>
              <a:r>
                <a:rPr lang="en-US" sz="1600" dirty="0">
                  <a:solidFill>
                    <a:srgbClr val="00B050"/>
                  </a:solidFill>
                </a:rPr>
                <a:t>		// passenger’s class</a:t>
              </a:r>
            </a:p>
            <a:p>
              <a:r>
                <a:rPr lang="en-US" sz="1600" dirty="0"/>
                <a:t>	</a:t>
              </a:r>
              <a:r>
                <a:rPr lang="en-US" sz="1600" dirty="0">
                  <a:solidFill>
                    <a:srgbClr val="00B0F0"/>
                  </a:solidFill>
                </a:rPr>
                <a:t>double </a:t>
              </a:r>
              <a:r>
                <a:rPr lang="en-US" sz="1600" dirty="0" err="1">
                  <a:solidFill>
                    <a:srgbClr val="0000FF"/>
                  </a:solidFill>
                </a:rPr>
                <a:t>bagWeight</a:t>
              </a:r>
              <a:r>
                <a:rPr lang="en-US" sz="1600" dirty="0"/>
                <a:t>,</a:t>
              </a:r>
              <a:r>
                <a:rPr lang="en-US" sz="1600" dirty="0">
                  <a:solidFill>
                    <a:srgbClr val="00B0F0"/>
                  </a:solidFill>
                </a:rPr>
                <a:t> </a:t>
              </a:r>
              <a:r>
                <a:rPr lang="en-US" sz="1600" dirty="0" err="1">
                  <a:solidFill>
                    <a:srgbClr val="0000FF"/>
                  </a:solidFill>
                </a:rPr>
                <a:t>excessWeight</a:t>
              </a:r>
              <a:r>
                <a:rPr lang="en-US" sz="1600" dirty="0">
                  <a:solidFill>
                    <a:srgbClr val="0000FF"/>
                  </a:solidFill>
                </a:rPr>
                <a:t> = 0</a:t>
              </a:r>
              <a:r>
                <a:rPr lang="en-US" sz="1600" dirty="0"/>
                <a:t>;</a:t>
              </a:r>
            </a:p>
            <a:p>
              <a:r>
                <a:rPr lang="en-US" sz="1600" dirty="0">
                  <a:solidFill>
                    <a:srgbClr val="0000FF"/>
                  </a:solidFill>
                </a:rPr>
                <a:t>             </a:t>
              </a:r>
              <a:r>
                <a:rPr lang="en-US" sz="1600" dirty="0">
                  <a:solidFill>
                    <a:srgbClr val="00B0F0"/>
                  </a:solidFill>
                </a:rPr>
                <a:t> double</a:t>
              </a:r>
              <a:r>
                <a:rPr lang="en-US" sz="1600" dirty="0">
                  <a:solidFill>
                    <a:srgbClr val="0000FF"/>
                  </a:solidFill>
                </a:rPr>
                <a:t> charge </a:t>
              </a:r>
              <a:r>
                <a:rPr lang="en-US" sz="1600" dirty="0"/>
                <a:t>= -1;	</a:t>
              </a:r>
            </a:p>
            <a:p>
              <a:r>
                <a:rPr lang="en-US" sz="1600" dirty="0"/>
                <a:t>              </a:t>
              </a:r>
              <a:r>
                <a:rPr lang="en-US" sz="1600" dirty="0" err="1">
                  <a:solidFill>
                    <a:srgbClr val="00B0F0"/>
                  </a:solidFill>
                </a:rPr>
                <a:t>int</a:t>
              </a:r>
              <a:r>
                <a:rPr lang="en-US" sz="1600" dirty="0"/>
                <a:t> </a:t>
              </a:r>
              <a:r>
                <a:rPr lang="en-US" sz="1600" dirty="0" err="1">
                  <a:solidFill>
                    <a:srgbClr val="0000FF"/>
                  </a:solidFill>
                </a:rPr>
                <a:t>numberOfPassengers</a:t>
              </a:r>
              <a:r>
                <a:rPr lang="en-US" sz="1600" dirty="0">
                  <a:solidFill>
                    <a:srgbClr val="0000FF"/>
                  </a:solidFill>
                </a:rPr>
                <a:t> </a:t>
              </a:r>
              <a:r>
                <a:rPr lang="en-US" sz="1600" dirty="0"/>
                <a:t>= 0; </a:t>
              </a:r>
              <a:r>
                <a:rPr lang="en-US" sz="1600" dirty="0">
                  <a:solidFill>
                    <a:srgbClr val="00B050"/>
                  </a:solidFill>
                </a:rPr>
                <a:t>//initialize the counter</a:t>
              </a:r>
            </a:p>
            <a:p>
              <a:r>
                <a:rPr lang="en-US" sz="1600" dirty="0">
                  <a:solidFill>
                    <a:srgbClr val="00B050"/>
                  </a:solidFill>
                </a:rPr>
                <a:t>          // Input section</a:t>
              </a:r>
            </a:p>
            <a:p>
              <a:r>
                <a:rPr lang="en-US" sz="1600" dirty="0"/>
                <a:t>              </a:t>
              </a:r>
              <a:r>
                <a:rPr lang="en-US" sz="1600" dirty="0" err="1">
                  <a:solidFill>
                    <a:srgbClr val="00B0F0"/>
                  </a:solidFill>
                </a:rPr>
                <a:t>System.out.print</a:t>
              </a:r>
              <a:r>
                <a:rPr lang="en-US" sz="1600" dirty="0"/>
                <a:t> (“Please enter passenger’s class, %c to exit”, </a:t>
              </a:r>
              <a:r>
                <a:rPr lang="en-US" sz="1600" dirty="0">
                  <a:solidFill>
                    <a:srgbClr val="0000FF"/>
                  </a:solidFill>
                </a:rPr>
                <a:t>SENTINEL</a:t>
              </a:r>
              <a:r>
                <a:rPr lang="en-US" sz="1600" dirty="0"/>
                <a:t>);</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a:p>
              <a:r>
                <a:rPr lang="en-US" sz="1600" dirty="0">
                  <a:solidFill>
                    <a:srgbClr val="00B050"/>
                  </a:solidFill>
                </a:rPr>
                <a:t>          // start looping as long as the </a:t>
              </a:r>
              <a:r>
                <a:rPr lang="en-US" sz="1600" dirty="0" err="1">
                  <a:solidFill>
                    <a:srgbClr val="00B050"/>
                  </a:solidFill>
                </a:rPr>
                <a:t>passClass</a:t>
              </a:r>
              <a:r>
                <a:rPr lang="en-US" sz="1600" dirty="0">
                  <a:solidFill>
                    <a:srgbClr val="00B050"/>
                  </a:solidFill>
                </a:rPr>
                <a:t> does not equal the SENTINEL</a:t>
              </a:r>
            </a:p>
            <a:p>
              <a:r>
                <a:rPr lang="en-US" sz="1600" dirty="0">
                  <a:solidFill>
                    <a:srgbClr val="00B050"/>
                  </a:solidFill>
                </a:rPr>
                <a:t>              </a:t>
              </a:r>
              <a:r>
                <a:rPr lang="en-US" sz="1600" dirty="0">
                  <a:solidFill>
                    <a:srgbClr val="00B0F0"/>
                  </a:solidFill>
                </a:rPr>
                <a:t>while </a:t>
              </a:r>
              <a:r>
                <a:rPr lang="en-US" sz="1600" dirty="0"/>
                <a:t>(</a:t>
              </a:r>
              <a:r>
                <a:rPr lang="en-US" sz="1600" dirty="0" err="1">
                  <a:solidFill>
                    <a:srgbClr val="0000FF"/>
                  </a:solidFill>
                </a:rPr>
                <a:t>passClass</a:t>
              </a:r>
              <a:r>
                <a:rPr lang="en-US" sz="1600" dirty="0">
                  <a:solidFill>
                    <a:srgbClr val="0000FF"/>
                  </a:solidFill>
                </a:rPr>
                <a:t> </a:t>
              </a:r>
              <a:r>
                <a:rPr lang="en-US" sz="1600" dirty="0"/>
                <a:t>!= </a:t>
              </a:r>
              <a:r>
                <a:rPr lang="en-US" sz="1600" dirty="0">
                  <a:solidFill>
                    <a:srgbClr val="0000FF"/>
                  </a:solidFill>
                </a:rPr>
                <a:t>SENTINEL</a:t>
              </a:r>
              <a:r>
                <a:rPr lang="en-US" sz="1600" dirty="0"/>
                <a:t>)</a:t>
              </a:r>
            </a:p>
            <a:p>
              <a:r>
                <a:rPr lang="en-US" sz="1600" dirty="0">
                  <a:solidFill>
                    <a:srgbClr val="00B050"/>
                  </a:solidFill>
                </a:rPr>
                <a:t>                 </a:t>
              </a:r>
              <a:r>
                <a:rPr lang="en-US" sz="1600" dirty="0"/>
                <a:t>{ </a:t>
              </a:r>
              <a:r>
                <a:rPr lang="en-US" sz="1600" dirty="0">
                  <a:solidFill>
                    <a:srgbClr val="0000FF"/>
                  </a:solidFill>
                </a:rPr>
                <a:t>charge </a:t>
              </a:r>
              <a:r>
                <a:rPr lang="en-US" sz="1600" dirty="0"/>
                <a:t>= -1;</a:t>
              </a:r>
            </a:p>
            <a:p>
              <a:r>
                <a:rPr lang="en-US" sz="1600" dirty="0">
                  <a:solidFill>
                    <a:srgbClr val="00B050"/>
                  </a:solidFill>
                </a:rPr>
                <a:t>                 </a:t>
              </a:r>
              <a:r>
                <a:rPr lang="en-US" sz="1600" dirty="0"/>
                <a:t>  </a:t>
              </a:r>
              <a:r>
                <a:rPr lang="en-US" sz="1600" dirty="0" err="1">
                  <a:solidFill>
                    <a:srgbClr val="00B0F0"/>
                  </a:solidFill>
                </a:rPr>
                <a:t>System.out.print</a:t>
              </a:r>
              <a:r>
                <a:rPr lang="en-US" sz="1600" dirty="0">
                  <a:solidFill>
                    <a:srgbClr val="00B0F0"/>
                  </a:solidFill>
                </a:rPr>
                <a:t> </a:t>
              </a:r>
              <a:r>
                <a:rPr lang="en-US" sz="1600" dirty="0"/>
                <a:t>(“Please enter bag weight”);</a:t>
              </a:r>
            </a:p>
            <a:p>
              <a:r>
                <a:rPr lang="en-US" sz="1600" dirty="0">
                  <a:solidFill>
                    <a:srgbClr val="00B050"/>
                  </a:solidFill>
                </a:rPr>
                <a:t>                   </a:t>
              </a:r>
              <a:r>
                <a:rPr lang="en-US" sz="1600" dirty="0" err="1">
                  <a:solidFill>
                    <a:srgbClr val="0000FF"/>
                  </a:solidFill>
                </a:rPr>
                <a:t>bagWeight</a:t>
              </a:r>
              <a:r>
                <a:rPr lang="en-US" sz="1600" dirty="0">
                  <a:solidFill>
                    <a:srgbClr val="0000FF"/>
                  </a:solidFill>
                </a:rPr>
                <a:t> </a:t>
              </a:r>
              <a:r>
                <a:rPr lang="en-US" sz="1600" dirty="0">
                  <a:solidFill>
                    <a:srgbClr val="00B050"/>
                  </a:solidFill>
                </a:rPr>
                <a:t>= </a:t>
              </a:r>
              <a:r>
                <a:rPr lang="en-US" sz="1600" dirty="0" err="1">
                  <a:solidFill>
                    <a:srgbClr val="0000FF"/>
                  </a:solidFill>
                </a:rPr>
                <a:t>read</a:t>
              </a:r>
              <a:r>
                <a:rPr lang="en-US" sz="1600" dirty="0" err="1">
                  <a:solidFill>
                    <a:srgbClr val="00B050"/>
                  </a:solidFill>
                </a:rPr>
                <a:t>.nextDouble</a:t>
              </a:r>
              <a:r>
                <a:rPr lang="en-US" sz="1600" dirty="0">
                  <a:solidFill>
                    <a:srgbClr val="00B050"/>
                  </a:solidFill>
                </a:rPr>
                <a:t>();</a:t>
              </a:r>
            </a:p>
          </p:txBody>
        </p:sp>
        <p:sp>
          <p:nvSpPr>
            <p:cNvPr id="10" name="TextBox 9"/>
            <p:cNvSpPr txBox="1"/>
            <p:nvPr/>
          </p:nvSpPr>
          <p:spPr>
            <a:xfrm>
              <a:off x="258661" y="1236822"/>
              <a:ext cx="454067" cy="5755422"/>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406</a:t>
            </a:fld>
            <a:endParaRPr lang="en-US" dirty="0"/>
          </a:p>
        </p:txBody>
      </p:sp>
      <p:sp>
        <p:nvSpPr>
          <p:cNvPr id="12" name="Rectangle 11"/>
          <p:cNvSpPr/>
          <p:nvPr/>
        </p:nvSpPr>
        <p:spPr>
          <a:xfrm>
            <a:off x="683568" y="5661248"/>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3568" y="4437112"/>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1"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7. CODE (2)</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714356"/>
            <a:ext cx="8784976" cy="6001643"/>
            <a:chOff x="258661" y="1236822"/>
            <a:chExt cx="7913739" cy="6001643"/>
          </a:xfrm>
        </p:grpSpPr>
        <p:sp>
          <p:nvSpPr>
            <p:cNvPr id="9" name="TextBox 8"/>
            <p:cNvSpPr txBox="1"/>
            <p:nvPr/>
          </p:nvSpPr>
          <p:spPr>
            <a:xfrm>
              <a:off x="712728" y="1236822"/>
              <a:ext cx="7459672" cy="6001643"/>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Input section</a:t>
              </a:r>
            </a:p>
            <a:p>
              <a:r>
                <a:rPr lang="en-US" sz="1600" dirty="0"/>
                <a:t>              </a:t>
              </a:r>
              <a:r>
                <a:rPr lang="en-US" sz="1600" dirty="0" err="1">
                  <a:solidFill>
                    <a:srgbClr val="00B0F0"/>
                  </a:solidFill>
                </a:rPr>
                <a:t>System.out.print</a:t>
              </a:r>
              <a:r>
                <a:rPr lang="en-US" sz="1600" dirty="0"/>
                <a:t> (“Please enter passenger’s class, %c to exit”, </a:t>
              </a:r>
              <a:r>
                <a:rPr lang="en-US" sz="1600" dirty="0">
                  <a:solidFill>
                    <a:srgbClr val="0000FF"/>
                  </a:solidFill>
                </a:rPr>
                <a:t>SENTINEL</a:t>
              </a:r>
              <a:r>
                <a:rPr lang="en-US" sz="1600" dirty="0"/>
                <a:t>);</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a:p>
              <a:r>
                <a:rPr lang="en-US" sz="1600" dirty="0">
                  <a:solidFill>
                    <a:srgbClr val="00B050"/>
                  </a:solidFill>
                </a:rPr>
                <a:t>          // start looping as long as the </a:t>
              </a:r>
              <a:r>
                <a:rPr lang="en-US" sz="1600" dirty="0" err="1">
                  <a:solidFill>
                    <a:srgbClr val="00B050"/>
                  </a:solidFill>
                </a:rPr>
                <a:t>passClass</a:t>
              </a:r>
              <a:r>
                <a:rPr lang="en-US" sz="1600" dirty="0">
                  <a:solidFill>
                    <a:srgbClr val="00B050"/>
                  </a:solidFill>
                </a:rPr>
                <a:t> does not equal the SENTINEL</a:t>
              </a:r>
            </a:p>
            <a:p>
              <a:r>
                <a:rPr lang="en-US" sz="1600" dirty="0">
                  <a:solidFill>
                    <a:srgbClr val="00B050"/>
                  </a:solidFill>
                </a:rPr>
                <a:t>              </a:t>
              </a:r>
              <a:r>
                <a:rPr lang="en-US" sz="1600" dirty="0">
                  <a:solidFill>
                    <a:srgbClr val="00B0F0"/>
                  </a:solidFill>
                </a:rPr>
                <a:t>while </a:t>
              </a:r>
              <a:r>
                <a:rPr lang="en-US" sz="1600" dirty="0"/>
                <a:t>(</a:t>
              </a:r>
              <a:r>
                <a:rPr lang="en-US" sz="1600" dirty="0" err="1">
                  <a:solidFill>
                    <a:srgbClr val="0000FF"/>
                  </a:solidFill>
                </a:rPr>
                <a:t>passClass</a:t>
              </a:r>
              <a:r>
                <a:rPr lang="en-US" sz="1600" dirty="0">
                  <a:solidFill>
                    <a:srgbClr val="0000FF"/>
                  </a:solidFill>
                </a:rPr>
                <a:t> </a:t>
              </a:r>
              <a:r>
                <a:rPr lang="en-US" sz="1600" dirty="0"/>
                <a:t>!= </a:t>
              </a:r>
              <a:r>
                <a:rPr lang="en-US" sz="1600" dirty="0">
                  <a:solidFill>
                    <a:srgbClr val="0000FF"/>
                  </a:solidFill>
                </a:rPr>
                <a:t>SENTINEL</a:t>
              </a:r>
              <a:r>
                <a:rPr lang="en-US" sz="1600" dirty="0"/>
                <a:t>)</a:t>
              </a:r>
            </a:p>
            <a:p>
              <a:r>
                <a:rPr lang="en-US" sz="1600" dirty="0">
                  <a:solidFill>
                    <a:srgbClr val="00B050"/>
                  </a:solidFill>
                </a:rPr>
                <a:t>                 </a:t>
              </a:r>
              <a:r>
                <a:rPr lang="en-US" sz="1600" dirty="0"/>
                <a:t>{ </a:t>
              </a:r>
              <a:r>
                <a:rPr lang="en-US" sz="1600" dirty="0">
                  <a:solidFill>
                    <a:srgbClr val="0000FF"/>
                  </a:solidFill>
                </a:rPr>
                <a:t>charge </a:t>
              </a:r>
              <a:r>
                <a:rPr lang="en-US" sz="1600" dirty="0"/>
                <a:t>= -1;</a:t>
              </a:r>
              <a:endParaRPr lang="en-US" sz="1600" dirty="0">
                <a:solidFill>
                  <a:srgbClr val="00B050"/>
                </a:solidFill>
              </a:endParaRPr>
            </a:p>
            <a:p>
              <a:r>
                <a:rPr lang="en-US" sz="1600" dirty="0">
                  <a:solidFill>
                    <a:srgbClr val="00B050"/>
                  </a:solidFill>
                </a:rPr>
                <a:t>                 </a:t>
              </a:r>
              <a:r>
                <a:rPr lang="en-US" sz="1600" dirty="0"/>
                <a:t>  </a:t>
              </a:r>
              <a:r>
                <a:rPr lang="en-US" sz="1600" dirty="0" err="1">
                  <a:solidFill>
                    <a:srgbClr val="00B0F0"/>
                  </a:solidFill>
                </a:rPr>
                <a:t>System.out.print</a:t>
              </a:r>
              <a:r>
                <a:rPr lang="en-US" sz="1600" dirty="0">
                  <a:solidFill>
                    <a:srgbClr val="00B0F0"/>
                  </a:solidFill>
                </a:rPr>
                <a:t> </a:t>
              </a:r>
              <a:r>
                <a:rPr lang="en-US" sz="1600" dirty="0"/>
                <a:t>(“Please enter bag weight”);</a:t>
              </a:r>
            </a:p>
            <a:p>
              <a:r>
                <a:rPr lang="en-US" sz="1600" dirty="0">
                  <a:solidFill>
                    <a:srgbClr val="00B050"/>
                  </a:solidFill>
                </a:rPr>
                <a:t>                   </a:t>
              </a:r>
              <a:r>
                <a:rPr lang="en-US" sz="1600" dirty="0" err="1">
                  <a:solidFill>
                    <a:srgbClr val="0000FF"/>
                  </a:solidFill>
                </a:rPr>
                <a:t>bagWeight</a:t>
              </a:r>
              <a:r>
                <a:rPr lang="en-US" sz="1600" dirty="0">
                  <a:solidFill>
                    <a:srgbClr val="0000FF"/>
                  </a:solidFill>
                </a:rPr>
                <a:t> </a:t>
              </a:r>
              <a:r>
                <a:rPr lang="en-US" sz="1600" dirty="0">
                  <a:solidFill>
                    <a:srgbClr val="00B050"/>
                  </a:solidFill>
                </a:rPr>
                <a:t>= </a:t>
              </a:r>
              <a:r>
                <a:rPr lang="en-US" sz="1600" dirty="0" err="1">
                  <a:solidFill>
                    <a:srgbClr val="0000FF"/>
                  </a:solidFill>
                </a:rPr>
                <a:t>read</a:t>
              </a:r>
              <a:r>
                <a:rPr lang="en-US" sz="1600" dirty="0" err="1">
                  <a:solidFill>
                    <a:srgbClr val="00B050"/>
                  </a:solidFill>
                </a:rPr>
                <a:t>.nextDouble</a:t>
              </a:r>
              <a:r>
                <a:rPr lang="en-US" sz="1600" dirty="0">
                  <a:solidFill>
                    <a:srgbClr val="00B050"/>
                  </a:solidFill>
                </a:rPr>
                <a:t>();</a:t>
              </a:r>
            </a:p>
            <a:p>
              <a:r>
                <a:rPr lang="en-US" sz="1600" dirty="0">
                  <a:solidFill>
                    <a:srgbClr val="00B050"/>
                  </a:solidFill>
                </a:rPr>
                <a:t>                   </a:t>
              </a:r>
              <a:r>
                <a:rPr lang="en-US" sz="1600" dirty="0">
                  <a:solidFill>
                    <a:srgbClr val="00B0F0"/>
                  </a:solidFill>
                </a:rPr>
                <a:t>switch </a:t>
              </a:r>
              <a:r>
                <a:rPr lang="en-US" sz="1600" dirty="0"/>
                <a:t>(</a:t>
              </a:r>
              <a:r>
                <a:rPr lang="en-US" sz="1600" dirty="0" err="1">
                  <a:solidFill>
                    <a:srgbClr val="0000FF"/>
                  </a:solidFill>
                </a:rPr>
                <a:t>passClass</a:t>
              </a:r>
              <a:r>
                <a:rPr lang="en-US" sz="1600" dirty="0"/>
                <a:t>)</a:t>
              </a:r>
            </a:p>
            <a:p>
              <a:r>
                <a:rPr lang="en-US" sz="1600" dirty="0"/>
                <a:t>                     {</a:t>
              </a:r>
            </a:p>
            <a:p>
              <a:r>
                <a:rPr lang="en-US" sz="1600" dirty="0"/>
                <a:t>                       ---</a:t>
              </a:r>
            </a:p>
            <a:p>
              <a:r>
                <a:rPr lang="en-US" sz="1600" dirty="0"/>
                <a:t>                     } </a:t>
              </a:r>
              <a:r>
                <a:rPr lang="en-US" sz="1600" dirty="0">
                  <a:solidFill>
                    <a:srgbClr val="00B050"/>
                  </a:solidFill>
                </a:rPr>
                <a:t>//end switch</a:t>
              </a:r>
            </a:p>
            <a:p>
              <a:r>
                <a:rPr lang="en-US" sz="1600" dirty="0">
                  <a:solidFill>
                    <a:srgbClr val="00B050"/>
                  </a:solidFill>
                </a:rPr>
                <a:t>                   //output section</a:t>
              </a:r>
            </a:p>
            <a:p>
              <a:r>
                <a:rPr lang="en-US" sz="1600" dirty="0">
                  <a:solidFill>
                    <a:srgbClr val="00B050"/>
                  </a:solidFill>
                </a:rPr>
                <a:t>                      ---</a:t>
              </a:r>
            </a:p>
            <a:p>
              <a:r>
                <a:rPr lang="en-US" sz="1600" dirty="0">
                  <a:solidFill>
                    <a:srgbClr val="00B050"/>
                  </a:solidFill>
                </a:rPr>
                <a:t>                   // increment counter before processing next passenger</a:t>
              </a:r>
            </a:p>
            <a:p>
              <a:r>
                <a:rPr lang="en-US" sz="1600" dirty="0">
                  <a:solidFill>
                    <a:srgbClr val="0000FF"/>
                  </a:solidFill>
                </a:rPr>
                <a:t>                    </a:t>
              </a:r>
              <a:r>
                <a:rPr lang="en-US" sz="1600" dirty="0" err="1">
                  <a:solidFill>
                    <a:srgbClr val="0000FF"/>
                  </a:solidFill>
                </a:rPr>
                <a:t>numberOfPassengers</a:t>
              </a:r>
              <a:r>
                <a:rPr lang="en-US" sz="1600" dirty="0">
                  <a:solidFill>
                    <a:srgbClr val="0000FF"/>
                  </a:solidFill>
                </a:rPr>
                <a:t>++</a:t>
              </a:r>
              <a:r>
                <a:rPr lang="en-US" sz="1600" dirty="0"/>
                <a:t>;</a:t>
              </a:r>
              <a:r>
                <a:rPr lang="en-US" sz="1600" dirty="0">
                  <a:solidFill>
                    <a:srgbClr val="00B050"/>
                  </a:solidFill>
                </a:rPr>
                <a:t>    </a:t>
              </a:r>
            </a:p>
            <a:p>
              <a:r>
                <a:rPr lang="en-US" sz="1600" dirty="0">
                  <a:solidFill>
                    <a:srgbClr val="00B050"/>
                  </a:solidFill>
                </a:rPr>
                <a:t>                   //process next passenger</a:t>
              </a:r>
            </a:p>
            <a:p>
              <a:r>
                <a:rPr lang="en-US" sz="1600" dirty="0"/>
                <a:t>                   </a:t>
              </a:r>
              <a:r>
                <a:rPr lang="en-US" sz="1600" dirty="0" err="1">
                  <a:solidFill>
                    <a:srgbClr val="00B0F0"/>
                  </a:solidFill>
                </a:rPr>
                <a:t>System.out.print</a:t>
              </a:r>
              <a:r>
                <a:rPr lang="en-US" sz="1600" dirty="0"/>
                <a:t> (“Please enter next passenger’s class, %c to exit”, </a:t>
              </a:r>
              <a:r>
                <a:rPr lang="en-US" sz="1600" dirty="0">
                  <a:solidFill>
                    <a:srgbClr val="0000FF"/>
                  </a:solidFill>
                </a:rPr>
                <a:t>SENTINEL</a:t>
              </a:r>
              <a:r>
                <a:rPr lang="en-US" sz="1600" dirty="0"/>
                <a:t>);</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a:p>
              <a:r>
                <a:rPr lang="en-US" sz="1600" dirty="0">
                  <a:solidFill>
                    <a:srgbClr val="00B050"/>
                  </a:solidFill>
                </a:rPr>
                <a:t>                 </a:t>
              </a:r>
              <a:r>
                <a:rPr lang="en-US" sz="1600" dirty="0"/>
                <a:t>} </a:t>
              </a:r>
              <a:r>
                <a:rPr lang="en-US" sz="1600" dirty="0">
                  <a:solidFill>
                    <a:srgbClr val="00B050"/>
                  </a:solidFill>
                </a:rPr>
                <a:t>// end while </a:t>
              </a:r>
            </a:p>
            <a:p>
              <a:r>
                <a:rPr lang="en-US" sz="1600" dirty="0">
                  <a:solidFill>
                    <a:srgbClr val="00B050"/>
                  </a:solidFill>
                </a:rPr>
                <a:t>               </a:t>
              </a:r>
              <a:r>
                <a:rPr lang="en-US" sz="1600" dirty="0" err="1">
                  <a:solidFill>
                    <a:srgbClr val="00B0F0"/>
                  </a:solidFill>
                </a:rPr>
                <a:t>System.out.printf</a:t>
              </a:r>
              <a:r>
                <a:rPr lang="en-US" sz="1600" dirty="0">
                  <a:solidFill>
                    <a:srgbClr val="00B0F0"/>
                  </a:solidFill>
                </a:rPr>
                <a:t> </a:t>
              </a:r>
              <a:r>
                <a:rPr lang="en-US" sz="1600" dirty="0"/>
                <a:t>(“Passengers processed=%d”, </a:t>
              </a:r>
              <a:r>
                <a:rPr lang="en-US" sz="1600" dirty="0" err="1"/>
                <a:t>numberOfPassengers</a:t>
              </a:r>
              <a:r>
                <a:rPr lang="en-US" sz="1600" dirty="0"/>
                <a:t>);</a:t>
              </a:r>
            </a:p>
            <a:p>
              <a:r>
                <a:rPr lang="en-US" sz="1600" dirty="0">
                  <a:solidFill>
                    <a:srgbClr val="00B050"/>
                  </a:solidFill>
                </a:rPr>
                <a:t>   } //end main</a:t>
              </a:r>
            </a:p>
            <a:p>
              <a:r>
                <a:rPr lang="en-US" sz="1600" dirty="0">
                  <a:solidFill>
                    <a:srgbClr val="00B050"/>
                  </a:solidFill>
                </a:rPr>
                <a:t>} end class                   </a:t>
              </a:r>
            </a:p>
          </p:txBody>
        </p:sp>
        <p:sp>
          <p:nvSpPr>
            <p:cNvPr id="10" name="TextBox 9"/>
            <p:cNvSpPr txBox="1"/>
            <p:nvPr/>
          </p:nvSpPr>
          <p:spPr>
            <a:xfrm>
              <a:off x="258661" y="1236822"/>
              <a:ext cx="454067" cy="6001643"/>
            </a:xfrm>
            <a:prstGeom prst="rect">
              <a:avLst/>
            </a:prstGeom>
            <a:noFill/>
          </p:spPr>
          <p:txBody>
            <a:bodyPr wrap="square" rtlCol="0">
              <a:spAutoFit/>
            </a:bodyPr>
            <a:lstStyle/>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a:p>
              <a:pPr algn="r"/>
              <a:r>
                <a:rPr lang="en-US" sz="1600" dirty="0">
                  <a:solidFill>
                    <a:srgbClr val="FF0000"/>
                  </a:solidFill>
                </a:rPr>
                <a:t>24</a:t>
              </a:r>
            </a:p>
            <a:p>
              <a:pPr algn="r"/>
              <a:r>
                <a:rPr lang="en-US" sz="1600" dirty="0">
                  <a:solidFill>
                    <a:srgbClr val="FF0000"/>
                  </a:solidFill>
                </a:rPr>
                <a:t>25</a:t>
              </a:r>
            </a:p>
            <a:p>
              <a:pPr algn="r"/>
              <a:r>
                <a:rPr lang="en-US" sz="1600" dirty="0">
                  <a:solidFill>
                    <a:srgbClr val="FF0000"/>
                  </a:solidFill>
                </a:rPr>
                <a:t>--</a:t>
              </a:r>
            </a:p>
            <a:p>
              <a:pPr algn="r"/>
              <a:r>
                <a:rPr lang="en-US" sz="1600" dirty="0">
                  <a:solidFill>
                    <a:srgbClr val="FF0000"/>
                  </a:solidFill>
                </a:rPr>
                <a:t>41</a:t>
              </a:r>
            </a:p>
            <a:p>
              <a:pPr algn="r"/>
              <a:r>
                <a:rPr lang="en-US" sz="1600" dirty="0">
                  <a:solidFill>
                    <a:srgbClr val="FF0000"/>
                  </a:solidFill>
                </a:rPr>
                <a:t>42</a:t>
              </a:r>
            </a:p>
            <a:p>
              <a:pPr algn="r"/>
              <a:r>
                <a:rPr lang="en-US" sz="1600" dirty="0">
                  <a:solidFill>
                    <a:srgbClr val="FF0000"/>
                  </a:solidFill>
                </a:rPr>
                <a:t>--</a:t>
              </a:r>
            </a:p>
            <a:p>
              <a:pPr algn="r"/>
              <a:r>
                <a:rPr lang="en-US" sz="1600" dirty="0">
                  <a:solidFill>
                    <a:srgbClr val="FF0000"/>
                  </a:solidFill>
                </a:rPr>
                <a:t>45</a:t>
              </a:r>
            </a:p>
            <a:p>
              <a:pPr algn="r"/>
              <a:r>
                <a:rPr lang="en-US" sz="1600" dirty="0">
                  <a:solidFill>
                    <a:srgbClr val="FF0000"/>
                  </a:solidFill>
                </a:rPr>
                <a:t>46</a:t>
              </a:r>
            </a:p>
            <a:p>
              <a:pPr algn="r"/>
              <a:r>
                <a:rPr lang="en-US" sz="1600" dirty="0">
                  <a:solidFill>
                    <a:srgbClr val="FF0000"/>
                  </a:solidFill>
                </a:rPr>
                <a:t>47</a:t>
              </a:r>
            </a:p>
            <a:p>
              <a:pPr algn="r"/>
              <a:r>
                <a:rPr lang="en-US" sz="1600" dirty="0">
                  <a:solidFill>
                    <a:srgbClr val="FF0000"/>
                  </a:solidFill>
                </a:rPr>
                <a:t>48</a:t>
              </a:r>
            </a:p>
            <a:p>
              <a:pPr algn="r"/>
              <a:endParaRPr lang="en-US" sz="1600" dirty="0">
                <a:solidFill>
                  <a:srgbClr val="FF0000"/>
                </a:solidFill>
              </a:endParaRPr>
            </a:p>
            <a:p>
              <a:pPr algn="r"/>
              <a:r>
                <a:rPr lang="en-US" sz="1600" dirty="0">
                  <a:solidFill>
                    <a:srgbClr val="FF0000"/>
                  </a:solidFill>
                </a:rPr>
                <a:t>49</a:t>
              </a:r>
            </a:p>
            <a:p>
              <a:pPr algn="r"/>
              <a:r>
                <a:rPr lang="en-US" sz="1600" dirty="0">
                  <a:solidFill>
                    <a:srgbClr val="FF0000"/>
                  </a:solidFill>
                </a:rPr>
                <a:t>50</a:t>
              </a:r>
            </a:p>
            <a:p>
              <a:pPr algn="r"/>
              <a:r>
                <a:rPr lang="en-US" sz="1600" dirty="0">
                  <a:solidFill>
                    <a:srgbClr val="FF0000"/>
                  </a:solidFill>
                </a:rPr>
                <a:t>51</a:t>
              </a:r>
            </a:p>
            <a:p>
              <a:pPr algn="r"/>
              <a:r>
                <a:rPr lang="en-US" sz="1600" dirty="0">
                  <a:solidFill>
                    <a:srgbClr val="FF0000"/>
                  </a:solidFill>
                </a:rPr>
                <a:t>52</a:t>
              </a:r>
            </a:p>
            <a:p>
              <a:pPr algn="r"/>
              <a:r>
                <a:rPr lang="en-US" sz="1600" dirty="0">
                  <a:solidFill>
                    <a:srgbClr val="FF0000"/>
                  </a:solidFill>
                </a:rPr>
                <a:t>53</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407</a:t>
            </a:fld>
            <a:endParaRPr lang="en-US" dirty="0"/>
          </a:p>
        </p:txBody>
      </p:sp>
      <p:sp>
        <p:nvSpPr>
          <p:cNvPr id="13" name="Rectangle 12"/>
          <p:cNvSpPr/>
          <p:nvPr/>
        </p:nvSpPr>
        <p:spPr>
          <a:xfrm>
            <a:off x="683568" y="1714488"/>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83568" y="4365104"/>
            <a:ext cx="8280920" cy="504056"/>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83568" y="5856182"/>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22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9" grpId="0" animBg="1"/>
      <p:bldP spid="21"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8. PROBLEM VARIATION (4)</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408</a:t>
            </a:fld>
            <a:endParaRPr lang="en-US"/>
          </a:p>
        </p:txBody>
      </p:sp>
      <p:sp>
        <p:nvSpPr>
          <p:cNvPr id="8" name="Rectangle 3" descr="Rectangle: Click to edit Master text styles&#10;Second level&#10;Third level&#10;Fourth level&#10;Fifth level"/>
          <p:cNvSpPr>
            <a:spLocks noGrp="1" noChangeArrowheads="1"/>
          </p:cNvSpPr>
          <p:nvPr>
            <p:ph idx="1"/>
          </p:nvPr>
        </p:nvSpPr>
        <p:spPr>
          <a:xfrm>
            <a:off x="251520" y="1110952"/>
            <a:ext cx="8712968"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Saudi Airlines permit each passenger to hold one bag. The maximum weight allowed for the bag depends on the class of the passenger which is: 30Kg for First class ('F'), 25Kg for Business ('B') and 20Kg for Economy ('E'). If the weight of the bag excesses the allowed one, the passenger should pay 10 SR for each Kg.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An offer is given to the passengers whose numbers are multiple of 17: no limit is imposed on their baggage weight.</a:t>
            </a:r>
          </a:p>
          <a:p>
            <a:pPr marL="109728"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Write a program that calculates the excess baggage charge. All input data should be read by the user. Solve the problem using the </a:t>
            </a:r>
            <a:r>
              <a:rPr lang="en-US" sz="2000" b="1" dirty="0">
                <a:latin typeface="Tahoma" panose="020B0604030504040204" pitchFamily="34" charset="0"/>
                <a:ea typeface="Tahoma" panose="020B0604030504040204" pitchFamily="34" charset="0"/>
                <a:cs typeface="Tahoma" panose="020B0604030504040204" pitchFamily="34" charset="0"/>
              </a:rPr>
              <a:t>switch</a:t>
            </a:r>
            <a:r>
              <a:rPr lang="en-US" sz="2000" dirty="0">
                <a:latin typeface="Tahoma" panose="020B0604030504040204" pitchFamily="34" charset="0"/>
                <a:ea typeface="Tahoma" panose="020B0604030504040204" pitchFamily="34" charset="0"/>
                <a:cs typeface="Tahoma" panose="020B0604030504040204" pitchFamily="34" charset="0"/>
              </a:rPr>
              <a:t> statement. The program should repeat as long as the user needs. Display the number of processed passengers.</a:t>
            </a:r>
          </a:p>
        </p:txBody>
      </p:sp>
    </p:spTree>
    <p:extLst>
      <p:ext uri="{BB962C8B-B14F-4D97-AF65-F5344CB8AC3E}">
        <p14:creationId xmlns:p14="http://schemas.microsoft.com/office/powerpoint/2010/main" val="328677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8. CODE </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734400"/>
            <a:ext cx="8784976" cy="5909310"/>
            <a:chOff x="258661" y="1236822"/>
            <a:chExt cx="7913739" cy="6190333"/>
          </a:xfrm>
        </p:grpSpPr>
        <p:sp>
          <p:nvSpPr>
            <p:cNvPr id="9" name="TextBox 8"/>
            <p:cNvSpPr txBox="1"/>
            <p:nvPr/>
          </p:nvSpPr>
          <p:spPr>
            <a:xfrm>
              <a:off x="712728" y="1236822"/>
              <a:ext cx="7459672" cy="6190333"/>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50"/>
                  </a:solidFill>
                </a:rPr>
                <a:t>---</a:t>
              </a:r>
            </a:p>
            <a:p>
              <a:r>
                <a:rPr lang="en-US" sz="1400" dirty="0">
                  <a:solidFill>
                    <a:srgbClr val="00B050"/>
                  </a:solidFill>
                </a:rPr>
                <a:t>// Input section</a:t>
              </a:r>
            </a:p>
            <a:p>
              <a:r>
                <a:rPr lang="en-US" sz="1400" dirty="0"/>
                <a:t>              </a:t>
              </a:r>
              <a:r>
                <a:rPr lang="en-US" sz="1400" dirty="0" err="1">
                  <a:solidFill>
                    <a:srgbClr val="00B0F0"/>
                  </a:solidFill>
                </a:rPr>
                <a:t>System.out.print</a:t>
              </a:r>
              <a:r>
                <a:rPr lang="en-US" sz="1400" dirty="0"/>
                <a:t> (“Please enter passenger’s class”);</a:t>
              </a:r>
            </a:p>
            <a:p>
              <a:r>
                <a:rPr lang="en-US" sz="1400" dirty="0"/>
                <a:t>              </a:t>
              </a:r>
              <a:r>
                <a:rPr lang="en-US" sz="1400" dirty="0" err="1">
                  <a:solidFill>
                    <a:srgbClr val="0000FF"/>
                  </a:solidFill>
                </a:rPr>
                <a:t>passClass</a:t>
              </a:r>
              <a:r>
                <a:rPr lang="en-US" sz="1400" dirty="0">
                  <a:solidFill>
                    <a:srgbClr val="0000FF"/>
                  </a:solidFill>
                </a:rPr>
                <a:t> </a:t>
              </a:r>
              <a:r>
                <a:rPr lang="en-US" sz="1400" dirty="0"/>
                <a:t>=  </a:t>
              </a:r>
              <a:r>
                <a:rPr lang="en-US" sz="1400" dirty="0" err="1">
                  <a:solidFill>
                    <a:srgbClr val="0000FF"/>
                  </a:solidFill>
                </a:rPr>
                <a:t>read</a:t>
              </a:r>
              <a:r>
                <a:rPr lang="en-US" sz="1400" dirty="0" err="1"/>
                <a:t>.</a:t>
              </a:r>
              <a:r>
                <a:rPr lang="en-US" sz="1400" dirty="0" err="1">
                  <a:solidFill>
                    <a:srgbClr val="00B050"/>
                  </a:solidFill>
                </a:rPr>
                <a:t>next</a:t>
              </a:r>
              <a:r>
                <a:rPr lang="en-US" sz="1400" dirty="0">
                  <a:solidFill>
                    <a:srgbClr val="00B050"/>
                  </a:solidFill>
                </a:rPr>
                <a:t>().</a:t>
              </a:r>
              <a:r>
                <a:rPr lang="en-US" sz="1400" dirty="0" err="1">
                  <a:solidFill>
                    <a:srgbClr val="00B050"/>
                  </a:solidFill>
                </a:rPr>
                <a:t>charAt</a:t>
              </a:r>
              <a:r>
                <a:rPr lang="en-US" sz="1400" dirty="0">
                  <a:solidFill>
                    <a:srgbClr val="00B050"/>
                  </a:solidFill>
                </a:rPr>
                <a:t>(0)</a:t>
              </a:r>
              <a:r>
                <a:rPr lang="en-US" sz="1400" dirty="0"/>
                <a:t>;	</a:t>
              </a:r>
              <a:r>
                <a:rPr lang="en-US" sz="1400" dirty="0">
                  <a:solidFill>
                    <a:srgbClr val="00B050"/>
                  </a:solidFill>
                </a:rPr>
                <a:t>// read passenger’s class</a:t>
              </a:r>
            </a:p>
            <a:p>
              <a:r>
                <a:rPr lang="en-US" sz="1400" dirty="0">
                  <a:solidFill>
                    <a:srgbClr val="00B050"/>
                  </a:solidFill>
                </a:rPr>
                <a:t>          // start looping as long as the </a:t>
              </a:r>
              <a:r>
                <a:rPr lang="en-US" sz="1400" dirty="0" err="1">
                  <a:solidFill>
                    <a:srgbClr val="00B050"/>
                  </a:solidFill>
                </a:rPr>
                <a:t>passClass</a:t>
              </a:r>
              <a:r>
                <a:rPr lang="en-US" sz="1400" dirty="0">
                  <a:solidFill>
                    <a:srgbClr val="00B050"/>
                  </a:solidFill>
                </a:rPr>
                <a:t> does not equal the SENTINEL</a:t>
              </a:r>
            </a:p>
            <a:p>
              <a:r>
                <a:rPr lang="en-US" sz="1400" dirty="0">
                  <a:solidFill>
                    <a:srgbClr val="00B050"/>
                  </a:solidFill>
                </a:rPr>
                <a:t>              </a:t>
              </a:r>
              <a:r>
                <a:rPr lang="en-US" sz="1400" dirty="0">
                  <a:solidFill>
                    <a:srgbClr val="00B0F0"/>
                  </a:solidFill>
                </a:rPr>
                <a:t>while </a:t>
              </a:r>
              <a:r>
                <a:rPr lang="en-US" sz="1400" dirty="0"/>
                <a:t>(</a:t>
              </a:r>
              <a:r>
                <a:rPr lang="en-US" sz="1400" dirty="0" err="1">
                  <a:solidFill>
                    <a:srgbClr val="0000FF"/>
                  </a:solidFill>
                </a:rPr>
                <a:t>passClass</a:t>
              </a:r>
              <a:r>
                <a:rPr lang="en-US" sz="1400" dirty="0">
                  <a:solidFill>
                    <a:srgbClr val="0000FF"/>
                  </a:solidFill>
                </a:rPr>
                <a:t> </a:t>
              </a:r>
              <a:r>
                <a:rPr lang="en-US" sz="1400" dirty="0"/>
                <a:t>!= </a:t>
              </a:r>
              <a:r>
                <a:rPr lang="en-US" sz="1400" dirty="0">
                  <a:solidFill>
                    <a:srgbClr val="0000FF"/>
                  </a:solidFill>
                </a:rPr>
                <a:t>SENTINEL</a:t>
              </a:r>
              <a:r>
                <a:rPr lang="en-US" sz="1400" dirty="0"/>
                <a:t>)</a:t>
              </a:r>
            </a:p>
            <a:p>
              <a:r>
                <a:rPr lang="en-US" sz="1400" dirty="0">
                  <a:solidFill>
                    <a:srgbClr val="00B050"/>
                  </a:solidFill>
                </a:rPr>
                <a:t>                 </a:t>
              </a:r>
              <a:r>
                <a:rPr lang="en-US" sz="1400" dirty="0"/>
                <a:t>{ </a:t>
              </a:r>
              <a:r>
                <a:rPr lang="en-US" sz="1400" dirty="0">
                  <a:solidFill>
                    <a:srgbClr val="0000FF"/>
                  </a:solidFill>
                </a:rPr>
                <a:t>charge </a:t>
              </a:r>
              <a:r>
                <a:rPr lang="en-US" sz="1400" dirty="0"/>
                <a:t>= -1;</a:t>
              </a:r>
              <a:endParaRPr lang="en-US" sz="1400" dirty="0">
                <a:solidFill>
                  <a:srgbClr val="00B050"/>
                </a:solidFill>
              </a:endParaRPr>
            </a:p>
            <a:p>
              <a:r>
                <a:rPr lang="en-US" sz="1400" dirty="0"/>
                <a:t>                   </a:t>
              </a:r>
              <a:r>
                <a:rPr lang="en-US" sz="1400" dirty="0">
                  <a:solidFill>
                    <a:srgbClr val="00B0F0"/>
                  </a:solidFill>
                </a:rPr>
                <a:t>if</a:t>
              </a:r>
              <a:r>
                <a:rPr lang="en-US" sz="1400" dirty="0"/>
                <a:t> ((</a:t>
              </a:r>
              <a:r>
                <a:rPr lang="en-US" sz="1400" dirty="0" err="1">
                  <a:solidFill>
                    <a:srgbClr val="0000FF"/>
                  </a:solidFill>
                </a:rPr>
                <a:t>numberOfPassengers</a:t>
              </a:r>
              <a:r>
                <a:rPr lang="en-US" sz="1400" dirty="0">
                  <a:solidFill>
                    <a:srgbClr val="0000FF"/>
                  </a:solidFill>
                </a:rPr>
                <a:t> </a:t>
              </a:r>
              <a:r>
                <a:rPr lang="en-US" sz="1400" dirty="0"/>
                <a:t>% 17) == 0) </a:t>
              </a:r>
            </a:p>
            <a:p>
              <a:r>
                <a:rPr lang="en-US" sz="1400" dirty="0"/>
                <a:t>                     {</a:t>
              </a:r>
            </a:p>
            <a:p>
              <a:r>
                <a:rPr lang="en-US" sz="1400" dirty="0"/>
                <a:t>                       </a:t>
              </a:r>
              <a:r>
                <a:rPr lang="en-US" sz="1400" dirty="0" err="1">
                  <a:solidFill>
                    <a:srgbClr val="00B0F0"/>
                  </a:solidFill>
                </a:rPr>
                <a:t>System.out.println</a:t>
              </a:r>
              <a:r>
                <a:rPr lang="en-US" sz="1400" dirty="0">
                  <a:solidFill>
                    <a:srgbClr val="00B0F0"/>
                  </a:solidFill>
                </a:rPr>
                <a:t> </a:t>
              </a:r>
              <a:r>
                <a:rPr lang="en-US" sz="1400" dirty="0"/>
                <a:t>(“Congratulations!! You have no weight limit”);</a:t>
              </a:r>
            </a:p>
            <a:p>
              <a:r>
                <a:rPr lang="en-US" sz="1400" dirty="0"/>
                <a:t>                       </a:t>
              </a:r>
              <a:r>
                <a:rPr lang="en-US" sz="1400" dirty="0" err="1">
                  <a:solidFill>
                    <a:srgbClr val="0000FF"/>
                  </a:solidFill>
                </a:rPr>
                <a:t>numberOfPassengers</a:t>
              </a:r>
              <a:r>
                <a:rPr lang="en-US" sz="1400" dirty="0"/>
                <a:t>++;</a:t>
              </a:r>
            </a:p>
            <a:p>
              <a:r>
                <a:rPr lang="en-US" sz="1400" dirty="0">
                  <a:solidFill>
                    <a:srgbClr val="00B050"/>
                  </a:solidFill>
                </a:rPr>
                <a:t>                       //process next passenger</a:t>
              </a:r>
            </a:p>
            <a:p>
              <a:r>
                <a:rPr lang="en-US" sz="1400" dirty="0"/>
                <a:t>                      </a:t>
              </a:r>
              <a:r>
                <a:rPr lang="en-US" sz="1400" dirty="0" err="1">
                  <a:solidFill>
                    <a:srgbClr val="00B0F0"/>
                  </a:solidFill>
                </a:rPr>
                <a:t>System.out.print</a:t>
              </a:r>
              <a:r>
                <a:rPr lang="en-US" sz="1400" dirty="0"/>
                <a:t> (“Please enter next passenger’s class, %c to exit”, </a:t>
              </a:r>
              <a:r>
                <a:rPr lang="en-US" sz="1400" dirty="0">
                  <a:solidFill>
                    <a:srgbClr val="0000FF"/>
                  </a:solidFill>
                </a:rPr>
                <a:t>SENTINEL</a:t>
              </a:r>
              <a:r>
                <a:rPr lang="en-US" sz="1400" dirty="0"/>
                <a:t>);      	      </a:t>
              </a:r>
              <a:r>
                <a:rPr lang="en-US" sz="1400" dirty="0" err="1">
                  <a:solidFill>
                    <a:srgbClr val="0000FF"/>
                  </a:solidFill>
                </a:rPr>
                <a:t>passClass</a:t>
              </a:r>
              <a:r>
                <a:rPr lang="en-US" sz="1400" dirty="0">
                  <a:solidFill>
                    <a:srgbClr val="0000FF"/>
                  </a:solidFill>
                </a:rPr>
                <a:t> </a:t>
              </a:r>
              <a:r>
                <a:rPr lang="en-US" sz="1400" dirty="0"/>
                <a:t>= </a:t>
              </a:r>
              <a:r>
                <a:rPr lang="en-US" sz="1400" dirty="0" err="1">
                  <a:solidFill>
                    <a:srgbClr val="0000FF"/>
                  </a:solidFill>
                </a:rPr>
                <a:t>read</a:t>
              </a:r>
              <a:r>
                <a:rPr lang="en-US" sz="1400" dirty="0" err="1"/>
                <a:t>.</a:t>
              </a:r>
              <a:r>
                <a:rPr lang="en-US" sz="1400" dirty="0" err="1">
                  <a:solidFill>
                    <a:srgbClr val="00B050"/>
                  </a:solidFill>
                </a:rPr>
                <a:t>next</a:t>
              </a:r>
              <a:r>
                <a:rPr lang="en-US" sz="1400" dirty="0">
                  <a:solidFill>
                    <a:srgbClr val="00B050"/>
                  </a:solidFill>
                </a:rPr>
                <a:t>().</a:t>
              </a:r>
              <a:r>
                <a:rPr lang="en-US" sz="1400" dirty="0" err="1">
                  <a:solidFill>
                    <a:srgbClr val="00B050"/>
                  </a:solidFill>
                </a:rPr>
                <a:t>charAt</a:t>
              </a:r>
              <a:r>
                <a:rPr lang="en-US" sz="1400" dirty="0">
                  <a:solidFill>
                    <a:srgbClr val="00B050"/>
                  </a:solidFill>
                </a:rPr>
                <a:t>(0)</a:t>
              </a:r>
              <a:r>
                <a:rPr lang="en-US" sz="1400" dirty="0"/>
                <a:t>;</a:t>
              </a:r>
            </a:p>
            <a:p>
              <a:r>
                <a:rPr lang="en-US" sz="1400" dirty="0"/>
                <a:t>                       </a:t>
              </a:r>
              <a:r>
                <a:rPr lang="en-US" sz="1400" dirty="0">
                  <a:solidFill>
                    <a:srgbClr val="00B0F0"/>
                  </a:solidFill>
                </a:rPr>
                <a:t>continue</a:t>
              </a:r>
              <a:r>
                <a:rPr lang="en-US" sz="1400" dirty="0"/>
                <a:t>;</a:t>
              </a:r>
            </a:p>
            <a:p>
              <a:r>
                <a:rPr lang="en-US" sz="1400" dirty="0"/>
                <a:t>                     }</a:t>
              </a:r>
            </a:p>
            <a:p>
              <a:r>
                <a:rPr lang="en-US" sz="1400" dirty="0">
                  <a:solidFill>
                    <a:srgbClr val="00B050"/>
                  </a:solidFill>
                </a:rPr>
                <a:t>                 </a:t>
              </a:r>
              <a:r>
                <a:rPr lang="en-US" sz="1400" dirty="0"/>
                <a:t>  </a:t>
              </a:r>
              <a:r>
                <a:rPr lang="en-US" sz="1400" dirty="0" err="1">
                  <a:solidFill>
                    <a:srgbClr val="00B0F0"/>
                  </a:solidFill>
                </a:rPr>
                <a:t>System.out.print</a:t>
              </a:r>
              <a:r>
                <a:rPr lang="en-US" sz="1400" dirty="0">
                  <a:solidFill>
                    <a:srgbClr val="00B0F0"/>
                  </a:solidFill>
                </a:rPr>
                <a:t> </a:t>
              </a:r>
              <a:r>
                <a:rPr lang="en-US" sz="1400" dirty="0"/>
                <a:t>(“Please enter bag weight”);</a:t>
              </a:r>
            </a:p>
            <a:p>
              <a:r>
                <a:rPr lang="en-US" sz="1400" dirty="0">
                  <a:solidFill>
                    <a:srgbClr val="00B050"/>
                  </a:solidFill>
                </a:rPr>
                <a:t>                   </a:t>
              </a:r>
              <a:r>
                <a:rPr lang="en-US" sz="1400" dirty="0" err="1">
                  <a:solidFill>
                    <a:srgbClr val="0000FF"/>
                  </a:solidFill>
                </a:rPr>
                <a:t>bagWeight</a:t>
              </a:r>
              <a:r>
                <a:rPr lang="en-US" sz="1400" dirty="0">
                  <a:solidFill>
                    <a:srgbClr val="0000FF"/>
                  </a:solidFill>
                </a:rPr>
                <a:t> </a:t>
              </a:r>
              <a:r>
                <a:rPr lang="en-US" sz="1400" dirty="0">
                  <a:solidFill>
                    <a:srgbClr val="00B050"/>
                  </a:solidFill>
                </a:rPr>
                <a:t>= </a:t>
              </a:r>
              <a:r>
                <a:rPr lang="en-US" sz="1400" dirty="0" err="1">
                  <a:solidFill>
                    <a:srgbClr val="0000FF"/>
                  </a:solidFill>
                </a:rPr>
                <a:t>read</a:t>
              </a:r>
              <a:r>
                <a:rPr lang="en-US" sz="1400" dirty="0" err="1">
                  <a:solidFill>
                    <a:srgbClr val="00B050"/>
                  </a:solidFill>
                </a:rPr>
                <a:t>.nextDouble</a:t>
              </a:r>
              <a:r>
                <a:rPr lang="en-US" sz="1400" dirty="0">
                  <a:solidFill>
                    <a:srgbClr val="00B050"/>
                  </a:solidFill>
                </a:rPr>
                <a:t>();</a:t>
              </a:r>
            </a:p>
            <a:p>
              <a:r>
                <a:rPr lang="en-US" sz="1400" dirty="0">
                  <a:solidFill>
                    <a:srgbClr val="00B050"/>
                  </a:solidFill>
                </a:rPr>
                <a:t>                   </a:t>
              </a:r>
              <a:r>
                <a:rPr lang="en-US" sz="1400" dirty="0">
                  <a:solidFill>
                    <a:srgbClr val="00B0F0"/>
                  </a:solidFill>
                </a:rPr>
                <a:t>switch </a:t>
              </a:r>
              <a:r>
                <a:rPr lang="en-US" sz="1400" dirty="0"/>
                <a:t>(</a:t>
              </a:r>
              <a:r>
                <a:rPr lang="en-US" sz="1400" dirty="0" err="1">
                  <a:solidFill>
                    <a:srgbClr val="0000FF"/>
                  </a:solidFill>
                </a:rPr>
                <a:t>passClass</a:t>
              </a:r>
              <a:r>
                <a:rPr lang="en-US" sz="1400" dirty="0"/>
                <a:t>)</a:t>
              </a:r>
            </a:p>
            <a:p>
              <a:r>
                <a:rPr lang="en-US" sz="1400" dirty="0"/>
                <a:t>                      ---</a:t>
              </a:r>
            </a:p>
            <a:p>
              <a:r>
                <a:rPr lang="en-US" sz="1400" dirty="0">
                  <a:solidFill>
                    <a:srgbClr val="00B050"/>
                  </a:solidFill>
                </a:rPr>
                <a:t>                   // increment counter before processing next passenger</a:t>
              </a:r>
            </a:p>
            <a:p>
              <a:r>
                <a:rPr lang="en-US" sz="1400" dirty="0">
                  <a:solidFill>
                    <a:srgbClr val="0000FF"/>
                  </a:solidFill>
                </a:rPr>
                <a:t>                    </a:t>
              </a:r>
              <a:r>
                <a:rPr lang="en-US" sz="1400" dirty="0" err="1">
                  <a:solidFill>
                    <a:srgbClr val="0000FF"/>
                  </a:solidFill>
                </a:rPr>
                <a:t>numberOfPassengers</a:t>
              </a:r>
              <a:r>
                <a:rPr lang="en-US" sz="1400" dirty="0">
                  <a:solidFill>
                    <a:srgbClr val="0000FF"/>
                  </a:solidFill>
                </a:rPr>
                <a:t>++</a:t>
              </a:r>
              <a:r>
                <a:rPr lang="en-US" sz="1400" dirty="0"/>
                <a:t>;</a:t>
              </a:r>
              <a:r>
                <a:rPr lang="en-US" sz="1400" dirty="0">
                  <a:solidFill>
                    <a:srgbClr val="00B050"/>
                  </a:solidFill>
                </a:rPr>
                <a:t>    </a:t>
              </a:r>
            </a:p>
            <a:p>
              <a:r>
                <a:rPr lang="en-US" sz="1400" dirty="0">
                  <a:solidFill>
                    <a:srgbClr val="00B050"/>
                  </a:solidFill>
                </a:rPr>
                <a:t>                   //process next passenger</a:t>
              </a:r>
            </a:p>
            <a:p>
              <a:r>
                <a:rPr lang="en-US" sz="1400" dirty="0"/>
                <a:t>                   </a:t>
              </a:r>
              <a:r>
                <a:rPr lang="en-US" sz="1400" dirty="0" err="1">
                  <a:solidFill>
                    <a:srgbClr val="00B0F0"/>
                  </a:solidFill>
                </a:rPr>
                <a:t>System.out.print</a:t>
              </a:r>
              <a:r>
                <a:rPr lang="en-US" sz="1400" dirty="0"/>
                <a:t> (“Please enter next passenger’s class, %c to exit”, </a:t>
              </a:r>
              <a:r>
                <a:rPr lang="en-US" sz="1400" dirty="0">
                  <a:solidFill>
                    <a:srgbClr val="0000FF"/>
                  </a:solidFill>
                </a:rPr>
                <a:t>SENTINEL</a:t>
              </a:r>
              <a:r>
                <a:rPr lang="en-US" sz="1400" dirty="0"/>
                <a:t>);</a:t>
              </a:r>
            </a:p>
            <a:p>
              <a:r>
                <a:rPr lang="en-US" sz="1400" dirty="0"/>
                <a:t>                   </a:t>
              </a:r>
              <a:r>
                <a:rPr lang="en-US" sz="1400" dirty="0" err="1">
                  <a:solidFill>
                    <a:srgbClr val="0000FF"/>
                  </a:solidFill>
                </a:rPr>
                <a:t>passClass</a:t>
              </a:r>
              <a:r>
                <a:rPr lang="en-US" sz="1400" dirty="0">
                  <a:solidFill>
                    <a:srgbClr val="0000FF"/>
                  </a:solidFill>
                </a:rPr>
                <a:t> </a:t>
              </a:r>
              <a:r>
                <a:rPr lang="en-US" sz="1400" dirty="0"/>
                <a:t>=  </a:t>
              </a:r>
              <a:r>
                <a:rPr lang="en-US" sz="1400" dirty="0" err="1">
                  <a:solidFill>
                    <a:srgbClr val="0000FF"/>
                  </a:solidFill>
                </a:rPr>
                <a:t>read</a:t>
              </a:r>
              <a:r>
                <a:rPr lang="en-US" sz="1400" dirty="0" err="1"/>
                <a:t>.</a:t>
              </a:r>
              <a:r>
                <a:rPr lang="en-US" sz="1400" dirty="0" err="1">
                  <a:solidFill>
                    <a:srgbClr val="00B050"/>
                  </a:solidFill>
                </a:rPr>
                <a:t>next</a:t>
              </a:r>
              <a:r>
                <a:rPr lang="en-US" sz="1400" dirty="0">
                  <a:solidFill>
                    <a:srgbClr val="00B050"/>
                  </a:solidFill>
                </a:rPr>
                <a:t>().</a:t>
              </a:r>
              <a:r>
                <a:rPr lang="en-US" sz="1400" dirty="0" err="1">
                  <a:solidFill>
                    <a:srgbClr val="00B050"/>
                  </a:solidFill>
                </a:rPr>
                <a:t>charAt</a:t>
              </a:r>
              <a:r>
                <a:rPr lang="en-US" sz="1400" dirty="0">
                  <a:solidFill>
                    <a:srgbClr val="00B050"/>
                  </a:solidFill>
                </a:rPr>
                <a:t>(0)</a:t>
              </a:r>
              <a:r>
                <a:rPr lang="en-US" sz="1400" dirty="0"/>
                <a:t>;	</a:t>
              </a:r>
              <a:r>
                <a:rPr lang="en-US" sz="1400" dirty="0">
                  <a:solidFill>
                    <a:srgbClr val="00B050"/>
                  </a:solidFill>
                </a:rPr>
                <a:t>// read passenger’s class</a:t>
              </a:r>
            </a:p>
            <a:p>
              <a:r>
                <a:rPr lang="en-US" sz="1400" dirty="0">
                  <a:solidFill>
                    <a:srgbClr val="00B050"/>
                  </a:solidFill>
                </a:rPr>
                <a:t>                 </a:t>
              </a:r>
              <a:r>
                <a:rPr lang="en-US" sz="1400" dirty="0"/>
                <a:t>} </a:t>
              </a:r>
              <a:r>
                <a:rPr lang="en-US" sz="1400" dirty="0">
                  <a:solidFill>
                    <a:srgbClr val="00B050"/>
                  </a:solidFill>
                </a:rPr>
                <a:t>// end while</a:t>
              </a:r>
            </a:p>
            <a:p>
              <a:r>
                <a:rPr lang="en-US" sz="1400" dirty="0">
                  <a:solidFill>
                    <a:srgbClr val="00B050"/>
                  </a:solidFill>
                </a:rPr>
                <a:t>---</a:t>
              </a:r>
            </a:p>
          </p:txBody>
        </p:sp>
        <p:sp>
          <p:nvSpPr>
            <p:cNvPr id="10" name="TextBox 9"/>
            <p:cNvSpPr txBox="1"/>
            <p:nvPr/>
          </p:nvSpPr>
          <p:spPr>
            <a:xfrm>
              <a:off x="258661" y="1236822"/>
              <a:ext cx="454067" cy="6190333"/>
            </a:xfrm>
            <a:prstGeom prst="rect">
              <a:avLst/>
            </a:prstGeom>
            <a:noFill/>
          </p:spPr>
          <p:txBody>
            <a:bodyPr wrap="square" rtlCol="0">
              <a:spAutoFit/>
            </a:bodyPr>
            <a:lstStyle/>
            <a:p>
              <a:pPr algn="r"/>
              <a:r>
                <a:rPr lang="en-US" sz="1400" dirty="0">
                  <a:solidFill>
                    <a:srgbClr val="FF0000"/>
                  </a:solidFill>
                </a:rPr>
                <a:t>--</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a:t>
              </a:r>
            </a:p>
            <a:p>
              <a:pPr algn="r"/>
              <a:r>
                <a:rPr lang="en-US" sz="1400" dirty="0">
                  <a:solidFill>
                    <a:srgbClr val="FF0000"/>
                  </a:solidFill>
                </a:rPr>
                <a:t>55</a:t>
              </a:r>
            </a:p>
            <a:p>
              <a:pPr algn="r"/>
              <a:r>
                <a:rPr lang="en-US" sz="1400" dirty="0">
                  <a:solidFill>
                    <a:srgbClr val="FF0000"/>
                  </a:solidFill>
                </a:rPr>
                <a:t>56</a:t>
              </a:r>
            </a:p>
            <a:p>
              <a:pPr algn="r"/>
              <a:r>
                <a:rPr lang="en-US" sz="1400" dirty="0">
                  <a:solidFill>
                    <a:srgbClr val="FF0000"/>
                  </a:solidFill>
                </a:rPr>
                <a:t>57</a:t>
              </a:r>
            </a:p>
            <a:p>
              <a:pPr algn="r"/>
              <a:r>
                <a:rPr lang="en-US" sz="1400" dirty="0">
                  <a:solidFill>
                    <a:srgbClr val="FF0000"/>
                  </a:solidFill>
                </a:rPr>
                <a:t>58</a:t>
              </a:r>
            </a:p>
            <a:p>
              <a:pPr algn="r"/>
              <a:r>
                <a:rPr lang="en-US" sz="1400" dirty="0">
                  <a:solidFill>
                    <a:srgbClr val="FF0000"/>
                  </a:solidFill>
                </a:rPr>
                <a:t>59</a:t>
              </a:r>
            </a:p>
            <a:p>
              <a:pPr algn="r"/>
              <a:endParaRPr lang="en-US" sz="1400" dirty="0">
                <a:solidFill>
                  <a:srgbClr val="FF0000"/>
                </a:solidFill>
              </a:endParaRPr>
            </a:p>
            <a:p>
              <a:pPr algn="r"/>
              <a:r>
                <a:rPr lang="en-US" sz="1400" dirty="0">
                  <a:solidFill>
                    <a:srgbClr val="FF0000"/>
                  </a:solidFill>
                </a:rPr>
                <a:t>60</a:t>
              </a:r>
            </a:p>
            <a:p>
              <a:pPr algn="r"/>
              <a:r>
                <a:rPr lang="en-US" sz="1400" dirty="0">
                  <a:solidFill>
                    <a:srgbClr val="FF0000"/>
                  </a:solidFill>
                </a:rPr>
                <a:t>--</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409</a:t>
            </a:fld>
            <a:endParaRPr lang="en-US" dirty="0"/>
          </a:p>
        </p:txBody>
      </p:sp>
      <p:sp>
        <p:nvSpPr>
          <p:cNvPr id="13" name="Rectangle 12"/>
          <p:cNvSpPr/>
          <p:nvPr/>
        </p:nvSpPr>
        <p:spPr>
          <a:xfrm>
            <a:off x="683568" y="2284282"/>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83568" y="2500306"/>
            <a:ext cx="8280920" cy="164307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rot="10800000">
            <a:off x="214282" y="3857628"/>
            <a:ext cx="1643074"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750131" y="2893215"/>
            <a:ext cx="1928826"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14282" y="1928802"/>
            <a:ext cx="135682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65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25A1C68-F048-4C66-8544-2D3BD35A5879}" type="slidenum">
              <a:rPr lang="en-US" smtClean="0"/>
              <a:pPr/>
              <a:t>41</a:t>
            </a:fld>
            <a:endParaRPr lang="en-US"/>
          </a:p>
        </p:txBody>
      </p:sp>
      <p:cxnSp>
        <p:nvCxnSpPr>
          <p:cNvPr id="5" name="Straight Connector 4"/>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512"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5. More Examples</a:t>
            </a:r>
            <a:endParaRPr lang="en-US" sz="4000" b="0" dirty="0">
              <a:solidFill>
                <a:schemeClr val="accent2"/>
              </a:solidFill>
              <a:latin typeface="Tahoma" charset="0"/>
              <a:cs typeface="Arial" charset="0"/>
            </a:endParaRPr>
          </a:p>
        </p:txBody>
      </p:sp>
      <p:sp>
        <p:nvSpPr>
          <p:cNvPr id="8" name="Rectangle 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4 - ALGORITHM</a:t>
            </a:r>
          </a:p>
        </p:txBody>
      </p:sp>
      <p:sp>
        <p:nvSpPr>
          <p:cNvPr id="9" name="Rectangle 3"/>
          <p:cNvSpPr>
            <a:spLocks noGrp="1" noChangeArrowheads="1"/>
          </p:cNvSpPr>
          <p:nvPr>
            <p:ph idx="1"/>
          </p:nvPr>
        </p:nvSpPr>
        <p:spPr>
          <a:xfrm>
            <a:off x="179512" y="1340768"/>
            <a:ext cx="8712967" cy="1080120"/>
          </a:xfrm>
          <a:ln/>
        </p:spPr>
        <p:txBody>
          <a:bodyPr>
            <a:noAutofit/>
          </a:bodyPr>
          <a:lstStyle/>
          <a:p>
            <a:pPr marL="0" indent="-254000">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calculates the required tax based on the employer’s salary. If the salary is less than 5,000 SAR then tax = 10% of the salary; otherwise, the tax = 8%.</a:t>
            </a:r>
            <a:endParaRPr lang="x-none"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0" indent="0">
              <a:lnSpc>
                <a:spcPct val="90000"/>
              </a:lnSpc>
              <a:buNone/>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3"/>
          <p:cNvSpPr txBox="1">
            <a:spLocks noChangeArrowheads="1"/>
          </p:cNvSpPr>
          <p:nvPr/>
        </p:nvSpPr>
        <p:spPr>
          <a:xfrm>
            <a:off x="179512" y="2348880"/>
            <a:ext cx="8784976" cy="4248472"/>
          </a:xfrm>
          <a:prstGeom prst="rect">
            <a:avLst/>
          </a:prstGeom>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Input:</a:t>
            </a:r>
          </a:p>
          <a:p>
            <a:pPr marL="457200" lvl="1" indent="0">
              <a:buFont typeface="Verdana"/>
              <a:buNone/>
            </a:pPr>
            <a:r>
              <a:rPr lang="en-US" sz="2000" dirty="0">
                <a:latin typeface="Tahoma" panose="020B0604030504040204" pitchFamily="34" charset="0"/>
                <a:ea typeface="Tahoma" panose="020B0604030504040204" pitchFamily="34" charset="0"/>
                <a:cs typeface="Tahoma" panose="020B0604030504040204" pitchFamily="34" charset="0"/>
              </a:rPr>
              <a:t>Employer’s salary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(salary) </a:t>
            </a:r>
          </a:p>
          <a:p>
            <a:pPr marL="457200" lvl="1" indent="0">
              <a:buFont typeface="Verdana"/>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Value=?  entered by the user</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Output:</a:t>
            </a:r>
          </a:p>
          <a:p>
            <a:pPr marL="457200" lvl="1" indent="0">
              <a:buFont typeface="Verdana"/>
              <a:buNone/>
            </a:pPr>
            <a:r>
              <a:rPr lang="en-US" sz="2000" dirty="0">
                <a:latin typeface="Tahoma" panose="020B0604030504040204" pitchFamily="34" charset="0"/>
                <a:ea typeface="Tahoma" panose="020B0604030504040204" pitchFamily="34" charset="0"/>
                <a:cs typeface="Tahoma" panose="020B0604030504040204" pitchFamily="34" charset="0"/>
              </a:rPr>
              <a:t>The required tax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(tax)</a:t>
            </a:r>
          </a:p>
          <a:p>
            <a:pPr marL="609600" indent="-609600">
              <a:buFont typeface="Wingdings" pitchFamily="2" charset="2"/>
              <a:buNone/>
            </a:pPr>
            <a:endPar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Processing (Input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Output)</a:t>
            </a:r>
            <a:endPar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457200" lvl="1" indent="0">
              <a:buFont typeface="Verdana"/>
              <a:buNone/>
            </a:pPr>
            <a:r>
              <a:rPr lang="en-US" sz="2000" dirty="0">
                <a:latin typeface="Tahoma" panose="020B0604030504040204" pitchFamily="34" charset="0"/>
                <a:ea typeface="Tahoma" panose="020B0604030504040204" pitchFamily="34" charset="0"/>
                <a:cs typeface="Tahoma" panose="020B0604030504040204" pitchFamily="34" charset="0"/>
              </a:rPr>
              <a:t>If salary &lt; 5000 then tax = 0.1</a:t>
            </a:r>
          </a:p>
          <a:p>
            <a:pPr marL="457200" lvl="1" indent="0">
              <a:buFont typeface="Verdana"/>
              <a:buNone/>
            </a:pPr>
            <a:r>
              <a:rPr lang="en-US" sz="2000" dirty="0">
                <a:latin typeface="Tahoma" panose="020B0604030504040204" pitchFamily="34" charset="0"/>
                <a:ea typeface="Tahoma" panose="020B0604030504040204" pitchFamily="34" charset="0"/>
                <a:cs typeface="Tahoma" panose="020B0604030504040204" pitchFamily="34" charset="0"/>
              </a:rPr>
              <a:t>If salary &gt;= 5000 then tax = 0.08</a:t>
            </a:r>
          </a:p>
        </p:txBody>
      </p:sp>
    </p:spTree>
    <p:extLst>
      <p:ext uri="{BB962C8B-B14F-4D97-AF65-F5344CB8AC3E}">
        <p14:creationId xmlns:p14="http://schemas.microsoft.com/office/powerpoint/2010/main" val="12116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bg/>
                                          </p:spTgt>
                                        </p:tgtEl>
                                        <p:attrNameLst>
                                          <p:attrName>style.visibility</p:attrName>
                                        </p:attrNameLst>
                                      </p:cBhvr>
                                      <p:to>
                                        <p:strVal val="visible"/>
                                      </p:to>
                                    </p:set>
                                    <p:animEffect transition="in" filter="wipe(right)">
                                      <p:cBhvr>
                                        <p:cTn id="10" dur="1000"/>
                                        <p:tgtEl>
                                          <p:spTgt spid="9">
                                            <p:bg/>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wipe(right)">
                                      <p:cBhvr>
                                        <p:cTn id="13" dur="1000"/>
                                        <p:tgtEl>
                                          <p:spTgt spid="9">
                                            <p:txEl>
                                              <p:pRg st="0" end="0"/>
                                            </p:txEl>
                                          </p:spTgt>
                                        </p:tgtEl>
                                      </p:cBhvr>
                                    </p:animEffect>
                                  </p:childTnLst>
                                </p:cTn>
                              </p:par>
                              <p:par>
                                <p:cTn id="14" presetID="44" presetClass="entr" presetSubtype="0" fill="hold" grpId="0" nodeType="withEffect">
                                  <p:stCondLst>
                                    <p:cond delay="0"/>
                                  </p:stCondLst>
                                  <p:childTnLst>
                                    <p:set>
                                      <p:cBhvr>
                                        <p:cTn id="15" dur="1" fill="hold">
                                          <p:stCondLst>
                                            <p:cond delay="0"/>
                                          </p:stCondLst>
                                        </p:cTn>
                                        <p:tgtEl>
                                          <p:spTgt spid="10">
                                            <p:bg/>
                                          </p:spTgt>
                                        </p:tgtEl>
                                        <p:attrNameLst>
                                          <p:attrName>style.visibility</p:attrName>
                                        </p:attrNameLst>
                                      </p:cBhvr>
                                      <p:to>
                                        <p:strVal val="visible"/>
                                      </p:to>
                                    </p:set>
                                    <p:animEffect transition="in" filter="fade">
                                      <p:cBhvr>
                                        <p:cTn id="16" dur="500"/>
                                        <p:tgtEl>
                                          <p:spTgt spid="10">
                                            <p:bg/>
                                          </p:spTgt>
                                        </p:tgtEl>
                                      </p:cBhvr>
                                    </p:animEffect>
                                    <p:anim calcmode="lin" valueType="num">
                                      <p:cBhvr>
                                        <p:cTn id="17" dur="500" fill="hold"/>
                                        <p:tgtEl>
                                          <p:spTgt spid="10">
                                            <p:bg/>
                                          </p:spTgt>
                                        </p:tgtEl>
                                        <p:attrNameLst>
                                          <p:attrName>ppt_x</p:attrName>
                                        </p:attrNameLst>
                                      </p:cBhvr>
                                      <p:tavLst>
                                        <p:tav tm="0">
                                          <p:val>
                                            <p:strVal val="#ppt_x"/>
                                          </p:val>
                                        </p:tav>
                                        <p:tav tm="100000">
                                          <p:val>
                                            <p:strVal val="#ppt_x"/>
                                          </p:val>
                                        </p:tav>
                                      </p:tavLst>
                                    </p:anim>
                                    <p:anim calcmode="lin" valueType="num">
                                      <p:cBhvr>
                                        <p:cTn id="18" dur="500" fill="hold"/>
                                        <p:tgtEl>
                                          <p:spTgt spid="10">
                                            <p:bg/>
                                          </p:spTgt>
                                        </p:tgtEl>
                                        <p:attrNameLst>
                                          <p:attrName>ppt_y</p:attrName>
                                        </p:attrNameLst>
                                      </p:cBhvr>
                                      <p:tavLst>
                                        <p:tav tm="0">
                                          <p:val>
                                            <p:strVal val="#ppt_y+.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4"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anim calcmode="lin" valueType="num">
                                      <p:cBhvr>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0">
                                            <p:txEl>
                                              <p:pRg st="0" end="0"/>
                                            </p:txEl>
                                          </p:spTgt>
                                        </p:tgtEl>
                                        <p:attrNameLst>
                                          <p:attrName>ppt_y</p:attrName>
                                        </p:attrNameLst>
                                      </p:cBhvr>
                                      <p:tavLst>
                                        <p:tav tm="0">
                                          <p:val>
                                            <p:strVal val="#ppt_y+.05"/>
                                          </p:val>
                                        </p:tav>
                                        <p:tav tm="100000">
                                          <p:val>
                                            <p:strVal val="#ppt_y"/>
                                          </p:val>
                                        </p:tav>
                                      </p:tavLst>
                                    </p:anim>
                                  </p:childTnLst>
                                </p:cTn>
                              </p:par>
                              <p:par>
                                <p:cTn id="26" presetID="44" presetClass="entr" presetSubtype="0" fill="hold" grpId="0" nodeType="with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anim calcmode="lin" valueType="num">
                                      <p:cBhvr>
                                        <p:cTn id="2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anim calcmode="lin" valueType="num">
                                      <p:cBhvr>
                                        <p:cTn id="3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fade">
                                      <p:cBhvr>
                                        <p:cTn id="42" dur="500"/>
                                        <p:tgtEl>
                                          <p:spTgt spid="10">
                                            <p:txEl>
                                              <p:pRg st="3" end="3"/>
                                            </p:txEl>
                                          </p:spTgt>
                                        </p:tgtEl>
                                      </p:cBhvr>
                                    </p:animEffect>
                                    <p:anim calcmode="lin" valueType="num">
                                      <p:cBhvr>
                                        <p:cTn id="4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3" end="3"/>
                                            </p:txEl>
                                          </p:spTgt>
                                        </p:tgtEl>
                                        <p:attrNameLst>
                                          <p:attrName>ppt_y</p:attrName>
                                        </p:attrNameLst>
                                      </p:cBhvr>
                                      <p:tavLst>
                                        <p:tav tm="0">
                                          <p:val>
                                            <p:strVal val="#ppt_y+.05"/>
                                          </p:val>
                                        </p:tav>
                                        <p:tav tm="100000">
                                          <p:val>
                                            <p:strVal val="#ppt_y"/>
                                          </p:val>
                                        </p:tav>
                                      </p:tavLst>
                                    </p:anim>
                                  </p:childTnLst>
                                </p:cTn>
                              </p:par>
                              <p:par>
                                <p:cTn id="45" presetID="44" presetClass="entr" presetSubtype="0" fill="hold" grpId="0" nodeType="with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animEffect transition="in" filter="fade">
                                      <p:cBhvr>
                                        <p:cTn id="47" dur="500"/>
                                        <p:tgtEl>
                                          <p:spTgt spid="10">
                                            <p:txEl>
                                              <p:pRg st="4" end="4"/>
                                            </p:txEl>
                                          </p:spTgt>
                                        </p:tgtEl>
                                      </p:cBhvr>
                                    </p:animEffect>
                                    <p:anim calcmode="lin" valueType="num">
                                      <p:cBhvr>
                                        <p:cTn id="48"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9" dur="500" fill="hold"/>
                                        <p:tgtEl>
                                          <p:spTgt spid="10">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4" presetClass="entr" presetSubtype="0" fill="hold" grpId="0" nodeType="clickEffect">
                                  <p:stCondLst>
                                    <p:cond delay="0"/>
                                  </p:stCondLst>
                                  <p:childTnLst>
                                    <p:set>
                                      <p:cBhvr>
                                        <p:cTn id="53" dur="1" fill="hold">
                                          <p:stCondLst>
                                            <p:cond delay="0"/>
                                          </p:stCondLst>
                                        </p:cTn>
                                        <p:tgtEl>
                                          <p:spTgt spid="10">
                                            <p:txEl>
                                              <p:pRg st="6" end="6"/>
                                            </p:txEl>
                                          </p:spTgt>
                                        </p:tgtEl>
                                        <p:attrNameLst>
                                          <p:attrName>style.visibility</p:attrName>
                                        </p:attrNameLst>
                                      </p:cBhvr>
                                      <p:to>
                                        <p:strVal val="visible"/>
                                      </p:to>
                                    </p:set>
                                    <p:animEffect transition="in" filter="fade">
                                      <p:cBhvr>
                                        <p:cTn id="54" dur="500"/>
                                        <p:tgtEl>
                                          <p:spTgt spid="10">
                                            <p:txEl>
                                              <p:pRg st="6" end="6"/>
                                            </p:txEl>
                                          </p:spTgt>
                                        </p:tgtEl>
                                      </p:cBhvr>
                                    </p:animEffect>
                                    <p:anim calcmode="lin" valueType="num">
                                      <p:cBhvr>
                                        <p:cTn id="55"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6" dur="500" fill="hold"/>
                                        <p:tgtEl>
                                          <p:spTgt spid="10">
                                            <p:txEl>
                                              <p:pRg st="6" end="6"/>
                                            </p:txEl>
                                          </p:spTgt>
                                        </p:tgtEl>
                                        <p:attrNameLst>
                                          <p:attrName>ppt_y</p:attrName>
                                        </p:attrNameLst>
                                      </p:cBhvr>
                                      <p:tavLst>
                                        <p:tav tm="0">
                                          <p:val>
                                            <p:strVal val="#ppt_y+.05"/>
                                          </p:val>
                                        </p:tav>
                                        <p:tav tm="100000">
                                          <p:val>
                                            <p:strVal val="#ppt_y"/>
                                          </p:val>
                                        </p:tav>
                                      </p:tavLst>
                                    </p:anim>
                                  </p:childTnLst>
                                </p:cTn>
                              </p:par>
                              <p:par>
                                <p:cTn id="57" presetID="44" presetClass="entr" presetSubtype="0" fill="hold" grpId="0" nodeType="withEffect">
                                  <p:stCondLst>
                                    <p:cond delay="0"/>
                                  </p:stCondLst>
                                  <p:childTnLst>
                                    <p:set>
                                      <p:cBhvr>
                                        <p:cTn id="58" dur="1" fill="hold">
                                          <p:stCondLst>
                                            <p:cond delay="0"/>
                                          </p:stCondLst>
                                        </p:cTn>
                                        <p:tgtEl>
                                          <p:spTgt spid="10">
                                            <p:txEl>
                                              <p:pRg st="7" end="7"/>
                                            </p:txEl>
                                          </p:spTgt>
                                        </p:tgtEl>
                                        <p:attrNameLst>
                                          <p:attrName>style.visibility</p:attrName>
                                        </p:attrNameLst>
                                      </p:cBhvr>
                                      <p:to>
                                        <p:strVal val="visible"/>
                                      </p:to>
                                    </p:set>
                                    <p:animEffect transition="in" filter="fade">
                                      <p:cBhvr>
                                        <p:cTn id="59" dur="500"/>
                                        <p:tgtEl>
                                          <p:spTgt spid="10">
                                            <p:txEl>
                                              <p:pRg st="7" end="7"/>
                                            </p:txEl>
                                          </p:spTgt>
                                        </p:tgtEl>
                                      </p:cBhvr>
                                    </p:animEffect>
                                    <p:anim calcmode="lin" valueType="num">
                                      <p:cBhvr>
                                        <p:cTn id="60"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61" dur="500" fill="hold"/>
                                        <p:tgtEl>
                                          <p:spTgt spid="10">
                                            <p:txEl>
                                              <p:pRg st="7" end="7"/>
                                            </p:txEl>
                                          </p:spTgt>
                                        </p:tgtEl>
                                        <p:attrNameLst>
                                          <p:attrName>ppt_y</p:attrName>
                                        </p:attrNameLst>
                                      </p:cBhvr>
                                      <p:tavLst>
                                        <p:tav tm="0">
                                          <p:val>
                                            <p:strVal val="#ppt_y+.05"/>
                                          </p:val>
                                        </p:tav>
                                        <p:tav tm="100000">
                                          <p:val>
                                            <p:strVal val="#ppt_y"/>
                                          </p:val>
                                        </p:tav>
                                      </p:tavLst>
                                    </p:anim>
                                  </p:childTnLst>
                                </p:cTn>
                              </p:par>
                              <p:par>
                                <p:cTn id="62" presetID="44" presetClass="entr" presetSubtype="0" fill="hold" grpId="0" nodeType="withEffect">
                                  <p:stCondLst>
                                    <p:cond delay="0"/>
                                  </p:stCondLst>
                                  <p:childTnLst>
                                    <p:set>
                                      <p:cBhvr>
                                        <p:cTn id="63" dur="1" fill="hold">
                                          <p:stCondLst>
                                            <p:cond delay="0"/>
                                          </p:stCondLst>
                                        </p:cTn>
                                        <p:tgtEl>
                                          <p:spTgt spid="10">
                                            <p:txEl>
                                              <p:pRg st="8" end="8"/>
                                            </p:txEl>
                                          </p:spTgt>
                                        </p:tgtEl>
                                        <p:attrNameLst>
                                          <p:attrName>style.visibility</p:attrName>
                                        </p:attrNameLst>
                                      </p:cBhvr>
                                      <p:to>
                                        <p:strVal val="visible"/>
                                      </p:to>
                                    </p:set>
                                    <p:animEffect transition="in" filter="fade">
                                      <p:cBhvr>
                                        <p:cTn id="64" dur="500"/>
                                        <p:tgtEl>
                                          <p:spTgt spid="10">
                                            <p:txEl>
                                              <p:pRg st="8" end="8"/>
                                            </p:txEl>
                                          </p:spTgt>
                                        </p:tgtEl>
                                      </p:cBhvr>
                                    </p:animEffect>
                                    <p:anim calcmode="lin" valueType="num">
                                      <p:cBhvr>
                                        <p:cTn id="65"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66" dur="500" fill="hold"/>
                                        <p:tgtEl>
                                          <p:spTgt spid="10">
                                            <p:txEl>
                                              <p:pRg st="8" end="8"/>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animBg="1"/>
      <p:bldP spid="10" grpId="0" build="p" animBg="1"/>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9. PROBLEM VARIATION (5)</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410</a:t>
            </a:fld>
            <a:endParaRPr lang="en-US"/>
          </a:p>
        </p:txBody>
      </p:sp>
      <p:sp>
        <p:nvSpPr>
          <p:cNvPr id="8" name="Rectangle 3" descr="Rectangle: Click to edit Master text styles&#10;Second level&#10;Third level&#10;Fourth level&#10;Fifth level"/>
          <p:cNvSpPr>
            <a:spLocks noGrp="1" noChangeArrowheads="1"/>
          </p:cNvSpPr>
          <p:nvPr>
            <p:ph idx="1"/>
          </p:nvPr>
        </p:nvSpPr>
        <p:spPr>
          <a:xfrm>
            <a:off x="251520" y="1110952"/>
            <a:ext cx="8712968"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Saudi Airlines permit each passenger to hold one bag. The maximum weight allowed for the bag depends on the class of the passenger which is: 30Kg for First class ('F'), 25Kg for Business ('B') and 20Kg for Economy ('E'). If the weight of the bag excesses the allowed one, the passenger should pay 10 SR for each Kg.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A flight is allowed to carry 1000 Kg baggage maximum. No passenger after that is allowed to take the flight.</a:t>
            </a:r>
          </a:p>
          <a:p>
            <a:pPr marL="109728"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109728" indent="0" algn="just">
              <a:buNone/>
            </a:pPr>
            <a:r>
              <a:rPr lang="en-US" sz="2000" dirty="0">
                <a:latin typeface="Tahoma" panose="020B0604030504040204" pitchFamily="34" charset="0"/>
                <a:ea typeface="Tahoma" panose="020B0604030504040204" pitchFamily="34" charset="0"/>
                <a:cs typeface="Tahoma" panose="020B0604030504040204" pitchFamily="34" charset="0"/>
              </a:rPr>
              <a:t>Write a program that calculates the excess baggage charge. All input data should be read by the user. Solve the problem using the </a:t>
            </a:r>
            <a:r>
              <a:rPr lang="en-US" sz="2000" b="1" dirty="0">
                <a:latin typeface="Tahoma" panose="020B0604030504040204" pitchFamily="34" charset="0"/>
                <a:ea typeface="Tahoma" panose="020B0604030504040204" pitchFamily="34" charset="0"/>
                <a:cs typeface="Tahoma" panose="020B0604030504040204" pitchFamily="34" charset="0"/>
              </a:rPr>
              <a:t>switch</a:t>
            </a:r>
            <a:r>
              <a:rPr lang="en-US" sz="2000" dirty="0">
                <a:latin typeface="Tahoma" panose="020B0604030504040204" pitchFamily="34" charset="0"/>
                <a:ea typeface="Tahoma" panose="020B0604030504040204" pitchFamily="34" charset="0"/>
                <a:cs typeface="Tahoma" panose="020B0604030504040204" pitchFamily="34" charset="0"/>
              </a:rPr>
              <a:t> statement. The program should repeat as long as the user needs. Display the number of processed passengers.</a:t>
            </a:r>
          </a:p>
        </p:txBody>
      </p:sp>
    </p:spTree>
    <p:extLst>
      <p:ext uri="{BB962C8B-B14F-4D97-AF65-F5344CB8AC3E}">
        <p14:creationId xmlns:p14="http://schemas.microsoft.com/office/powerpoint/2010/main" val="31710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10. CODE (1)</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1436578"/>
            <a:ext cx="8784976" cy="5016758"/>
            <a:chOff x="258661" y="1236822"/>
            <a:chExt cx="7913739" cy="5016758"/>
          </a:xfrm>
        </p:grpSpPr>
        <p:sp>
          <p:nvSpPr>
            <p:cNvPr id="9" name="TextBox 8"/>
            <p:cNvSpPr txBox="1"/>
            <p:nvPr/>
          </p:nvSpPr>
          <p:spPr>
            <a:xfrm>
              <a:off x="712728" y="1236822"/>
              <a:ext cx="7459672" cy="5016758"/>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import necessary libraries</a:t>
              </a:r>
            </a:p>
            <a:p>
              <a:r>
                <a:rPr lang="en-US" sz="1600" dirty="0">
                  <a:solidFill>
                    <a:srgbClr val="00B0F0"/>
                  </a:solidFill>
                </a:rPr>
                <a:t>import</a:t>
              </a:r>
              <a:r>
                <a:rPr lang="en-US" sz="1600" dirty="0"/>
                <a:t> </a:t>
              </a:r>
              <a:r>
                <a:rPr lang="en-US" sz="1600" dirty="0" err="1">
                  <a:solidFill>
                    <a:srgbClr val="00B0F0"/>
                  </a:solidFill>
                </a:rPr>
                <a:t>java.util</a:t>
              </a:r>
              <a:r>
                <a:rPr lang="en-US" sz="1600" dirty="0">
                  <a:solidFill>
                    <a:srgbClr val="00B0F0"/>
                  </a:solidFill>
                </a:rPr>
                <a:t>.*</a:t>
              </a:r>
              <a:r>
                <a:rPr lang="en-US" sz="1600" dirty="0"/>
                <a:t>;</a:t>
              </a:r>
            </a:p>
            <a:p>
              <a:r>
                <a:rPr lang="en-US" sz="1600" dirty="0">
                  <a:solidFill>
                    <a:srgbClr val="00B0F0"/>
                  </a:solidFill>
                </a:rPr>
                <a:t>public class</a:t>
              </a:r>
              <a:r>
                <a:rPr lang="en-US" sz="1600" dirty="0">
                  <a:solidFill>
                    <a:srgbClr val="0000FF"/>
                  </a:solidFill>
                </a:rPr>
                <a:t> passenger</a:t>
              </a:r>
            </a:p>
            <a:p>
              <a:r>
                <a:rPr lang="en-US" sz="1600" dirty="0">
                  <a:solidFill>
                    <a:srgbClr val="0000FF"/>
                  </a:solidFill>
                </a:rPr>
                <a:t>{</a:t>
              </a:r>
            </a:p>
            <a:p>
              <a:r>
                <a:rPr lang="en-US" sz="1600" dirty="0">
                  <a:solidFill>
                    <a:srgbClr val="00B050"/>
                  </a:solidFill>
                </a:rPr>
                <a:t>    // instantiate Scanner object</a:t>
              </a:r>
            </a:p>
            <a:p>
              <a:r>
                <a:rPr lang="en-US" sz="1600" dirty="0">
                  <a:solidFill>
                    <a:srgbClr val="00B0F0"/>
                  </a:solidFill>
                </a:rPr>
                <a:t>    static </a:t>
              </a:r>
              <a:r>
                <a:rPr lang="en-US" sz="1600" dirty="0">
                  <a:solidFill>
                    <a:srgbClr val="00B050"/>
                  </a:solidFill>
                </a:rPr>
                <a:t>Scanner </a:t>
              </a:r>
              <a:r>
                <a:rPr lang="en-US" sz="1600" dirty="0">
                  <a:solidFill>
                    <a:srgbClr val="0000FF"/>
                  </a:solidFill>
                </a:rPr>
                <a:t>read</a:t>
              </a:r>
              <a:r>
                <a:rPr lang="en-US" sz="1600" dirty="0"/>
                <a:t> = </a:t>
              </a:r>
              <a:r>
                <a:rPr lang="en-US" sz="1600" dirty="0">
                  <a:solidFill>
                    <a:srgbClr val="00B0F0"/>
                  </a:solidFill>
                </a:rPr>
                <a:t>new </a:t>
              </a:r>
              <a:r>
                <a:rPr lang="en-US" sz="1600" dirty="0">
                  <a:solidFill>
                    <a:srgbClr val="00B050"/>
                  </a:solidFill>
                </a:rPr>
                <a:t>Scanner(System.in)</a:t>
              </a:r>
              <a:r>
                <a:rPr lang="en-US" sz="1600" dirty="0"/>
                <a:t>;</a:t>
              </a:r>
            </a:p>
            <a:p>
              <a:r>
                <a:rPr lang="en-US" sz="1600" dirty="0">
                  <a:solidFill>
                    <a:srgbClr val="00B050"/>
                  </a:solidFill>
                </a:rPr>
                <a:t>    // define the sentinel</a:t>
              </a:r>
            </a:p>
            <a:p>
              <a:r>
                <a:rPr lang="en-US" sz="1600" dirty="0"/>
                <a:t>    </a:t>
              </a:r>
              <a:r>
                <a:rPr lang="en-US" sz="1600" dirty="0">
                  <a:solidFill>
                    <a:srgbClr val="00B0F0"/>
                  </a:solidFill>
                </a:rPr>
                <a:t>static final char </a:t>
              </a:r>
              <a:r>
                <a:rPr lang="en-US" sz="1600" dirty="0">
                  <a:solidFill>
                    <a:srgbClr val="0000FF"/>
                  </a:solidFill>
                </a:rPr>
                <a:t>SENTINEL </a:t>
              </a:r>
              <a:r>
                <a:rPr lang="en-US" sz="1600" dirty="0"/>
                <a:t>= ‘*’;</a:t>
              </a:r>
            </a:p>
            <a:p>
              <a:r>
                <a:rPr lang="en-US" sz="1600" dirty="0">
                  <a:solidFill>
                    <a:srgbClr val="0000FF"/>
                  </a:solidFill>
                </a:rPr>
                <a:t>    </a:t>
              </a:r>
              <a:r>
                <a:rPr lang="en-US" sz="1600" dirty="0">
                  <a:solidFill>
                    <a:srgbClr val="00B0F0"/>
                  </a:solidFill>
                </a:rPr>
                <a:t>public static void main (String[] </a:t>
              </a:r>
              <a:r>
                <a:rPr lang="en-US" sz="1600" dirty="0" err="1">
                  <a:solidFill>
                    <a:srgbClr val="00B0F0"/>
                  </a:solidFill>
                </a:rPr>
                <a:t>args</a:t>
              </a:r>
              <a:r>
                <a:rPr lang="en-US" sz="1600" dirty="0">
                  <a:solidFill>
                    <a:srgbClr val="00B0F0"/>
                  </a:solidFill>
                </a:rPr>
                <a:t>)</a:t>
              </a:r>
            </a:p>
            <a:p>
              <a:r>
                <a:rPr lang="en-US" sz="1600" dirty="0">
                  <a:solidFill>
                    <a:srgbClr val="0000FF"/>
                  </a:solidFill>
                </a:rPr>
                <a:t>      {</a:t>
              </a:r>
            </a:p>
            <a:p>
              <a:r>
                <a:rPr lang="en-US" sz="1600" dirty="0">
                  <a:solidFill>
                    <a:srgbClr val="00B050"/>
                  </a:solidFill>
                </a:rPr>
                <a:t>          // Declaration section</a:t>
              </a:r>
            </a:p>
            <a:p>
              <a:r>
                <a:rPr lang="en-US" sz="1600" dirty="0"/>
                <a:t>	</a:t>
              </a:r>
              <a:r>
                <a:rPr lang="en-US" sz="1600" dirty="0">
                  <a:solidFill>
                    <a:srgbClr val="00B0F0"/>
                  </a:solidFill>
                </a:rPr>
                <a:t>char </a:t>
              </a:r>
              <a:r>
                <a:rPr lang="en-US" sz="1600" dirty="0" err="1">
                  <a:solidFill>
                    <a:srgbClr val="0000FF"/>
                  </a:solidFill>
                </a:rPr>
                <a:t>passClass</a:t>
              </a:r>
              <a:r>
                <a:rPr lang="en-US" sz="1600" dirty="0"/>
                <a:t>;</a:t>
              </a:r>
              <a:r>
                <a:rPr lang="en-US" sz="1600" dirty="0">
                  <a:solidFill>
                    <a:srgbClr val="00B050"/>
                  </a:solidFill>
                </a:rPr>
                <a:t>		// passenger’s class</a:t>
              </a:r>
            </a:p>
            <a:p>
              <a:r>
                <a:rPr lang="en-US" sz="1600" dirty="0"/>
                <a:t>	</a:t>
              </a:r>
              <a:r>
                <a:rPr lang="en-US" sz="1600" dirty="0">
                  <a:solidFill>
                    <a:srgbClr val="00B0F0"/>
                  </a:solidFill>
                </a:rPr>
                <a:t>double </a:t>
              </a:r>
              <a:r>
                <a:rPr lang="en-US" sz="1600" dirty="0" err="1">
                  <a:solidFill>
                    <a:srgbClr val="0000FF"/>
                  </a:solidFill>
                </a:rPr>
                <a:t>bagWeight</a:t>
              </a:r>
              <a:r>
                <a:rPr lang="en-US" sz="1600" dirty="0"/>
                <a:t>,</a:t>
              </a:r>
              <a:r>
                <a:rPr lang="en-US" sz="1600" dirty="0">
                  <a:solidFill>
                    <a:srgbClr val="00B0F0"/>
                  </a:solidFill>
                </a:rPr>
                <a:t> </a:t>
              </a:r>
              <a:r>
                <a:rPr lang="en-US" sz="1600" dirty="0" err="1">
                  <a:solidFill>
                    <a:srgbClr val="0000FF"/>
                  </a:solidFill>
                </a:rPr>
                <a:t>excessWeight</a:t>
              </a:r>
              <a:r>
                <a:rPr lang="en-US" sz="1600" dirty="0">
                  <a:solidFill>
                    <a:srgbClr val="0000FF"/>
                  </a:solidFill>
                </a:rPr>
                <a:t> = 0</a:t>
              </a:r>
              <a:r>
                <a:rPr lang="en-US" sz="1600" dirty="0"/>
                <a:t>;</a:t>
              </a:r>
            </a:p>
            <a:p>
              <a:r>
                <a:rPr lang="en-US" sz="1600" dirty="0"/>
                <a:t>              </a:t>
              </a:r>
              <a:r>
                <a:rPr lang="en-US" sz="1600" dirty="0">
                  <a:solidFill>
                    <a:srgbClr val="00B0F0"/>
                  </a:solidFill>
                </a:rPr>
                <a:t>double </a:t>
              </a:r>
              <a:r>
                <a:rPr lang="en-US" sz="1600" dirty="0" err="1">
                  <a:solidFill>
                    <a:srgbClr val="0000FF"/>
                  </a:solidFill>
                </a:rPr>
                <a:t>currentTotalWeight</a:t>
              </a:r>
              <a:r>
                <a:rPr lang="en-US" sz="1600" dirty="0">
                  <a:solidFill>
                    <a:srgbClr val="0000FF"/>
                  </a:solidFill>
                </a:rPr>
                <a:t> </a:t>
              </a:r>
              <a:r>
                <a:rPr lang="en-US" sz="1600" dirty="0"/>
                <a:t>= 0.0; </a:t>
              </a:r>
              <a:r>
                <a:rPr lang="en-US" sz="1600" dirty="0">
                  <a:solidFill>
                    <a:srgbClr val="00B050"/>
                  </a:solidFill>
                </a:rPr>
                <a:t>//accumulator</a:t>
              </a:r>
            </a:p>
            <a:p>
              <a:r>
                <a:rPr lang="en-US" sz="1600" dirty="0">
                  <a:solidFill>
                    <a:srgbClr val="0000FF"/>
                  </a:solidFill>
                </a:rPr>
                <a:t>             </a:t>
              </a:r>
              <a:r>
                <a:rPr lang="en-US" sz="1600" dirty="0">
                  <a:solidFill>
                    <a:srgbClr val="00B0F0"/>
                  </a:solidFill>
                </a:rPr>
                <a:t> double</a:t>
              </a:r>
              <a:r>
                <a:rPr lang="en-US" sz="1600" dirty="0">
                  <a:solidFill>
                    <a:srgbClr val="0000FF"/>
                  </a:solidFill>
                </a:rPr>
                <a:t> charge = -1</a:t>
              </a:r>
              <a:r>
                <a:rPr lang="en-US" sz="1600" dirty="0"/>
                <a:t>;	</a:t>
              </a:r>
            </a:p>
            <a:p>
              <a:r>
                <a:rPr lang="en-US" sz="1600" dirty="0"/>
                <a:t>              </a:t>
              </a:r>
              <a:r>
                <a:rPr lang="en-US" sz="1600" dirty="0" err="1">
                  <a:solidFill>
                    <a:srgbClr val="00B0F0"/>
                  </a:solidFill>
                </a:rPr>
                <a:t>int</a:t>
              </a:r>
              <a:r>
                <a:rPr lang="en-US" sz="1600" dirty="0"/>
                <a:t> </a:t>
              </a:r>
              <a:r>
                <a:rPr lang="en-US" sz="1600" dirty="0" err="1">
                  <a:solidFill>
                    <a:srgbClr val="0000FF"/>
                  </a:solidFill>
                </a:rPr>
                <a:t>numberOfPassengers</a:t>
              </a:r>
              <a:r>
                <a:rPr lang="en-US" sz="1600" dirty="0">
                  <a:solidFill>
                    <a:srgbClr val="0000FF"/>
                  </a:solidFill>
                </a:rPr>
                <a:t> </a:t>
              </a:r>
              <a:r>
                <a:rPr lang="en-US" sz="1600" dirty="0"/>
                <a:t>= 0; </a:t>
              </a:r>
              <a:r>
                <a:rPr lang="en-US" sz="1600" dirty="0">
                  <a:solidFill>
                    <a:srgbClr val="00B050"/>
                  </a:solidFill>
                </a:rPr>
                <a:t>//initialize the counter</a:t>
              </a:r>
            </a:p>
            <a:p>
              <a:r>
                <a:rPr lang="en-US" sz="1600" dirty="0">
                  <a:solidFill>
                    <a:srgbClr val="00B050"/>
                  </a:solidFill>
                </a:rPr>
                <a:t>          // Input section</a:t>
              </a:r>
            </a:p>
            <a:p>
              <a:r>
                <a:rPr lang="en-US" sz="1600" dirty="0"/>
                <a:t>              </a:t>
              </a:r>
              <a:r>
                <a:rPr lang="en-US" sz="1600" dirty="0" err="1">
                  <a:solidFill>
                    <a:srgbClr val="00B0F0"/>
                  </a:solidFill>
                </a:rPr>
                <a:t>System.out.print</a:t>
              </a:r>
              <a:r>
                <a:rPr lang="en-US" sz="1600" dirty="0"/>
                <a:t> (“Please enter passenger’s class, %c to exit”, </a:t>
              </a:r>
              <a:r>
                <a:rPr lang="en-US" sz="1600" dirty="0">
                  <a:solidFill>
                    <a:srgbClr val="0000FF"/>
                  </a:solidFill>
                </a:rPr>
                <a:t>SENTINEL</a:t>
              </a:r>
              <a:r>
                <a:rPr lang="en-US" sz="1600" dirty="0"/>
                <a:t>);</a:t>
              </a:r>
            </a:p>
            <a:p>
              <a:r>
                <a:rPr lang="en-US" sz="1600" dirty="0"/>
                <a:t>              </a:t>
              </a:r>
              <a:r>
                <a:rPr lang="en-US" sz="1600" dirty="0" err="1">
                  <a:solidFill>
                    <a:srgbClr val="0000FF"/>
                  </a:solidFill>
                </a:rPr>
                <a:t>passClass</a:t>
              </a:r>
              <a:r>
                <a:rPr lang="en-US" sz="1600" dirty="0">
                  <a:solidFill>
                    <a:srgbClr val="0000FF"/>
                  </a:solidFill>
                </a:rPr>
                <a:t> </a:t>
              </a:r>
              <a:r>
                <a:rPr lang="en-US" sz="1600" dirty="0"/>
                <a:t>=  </a:t>
              </a:r>
              <a:r>
                <a:rPr lang="en-US" sz="1600" dirty="0" err="1">
                  <a:solidFill>
                    <a:srgbClr val="0000FF"/>
                  </a:solidFill>
                </a:rPr>
                <a:t>read</a:t>
              </a:r>
              <a:r>
                <a:rPr lang="en-US" sz="1600" dirty="0" err="1"/>
                <a:t>.</a:t>
              </a:r>
              <a:r>
                <a:rPr lang="en-US" sz="1600" dirty="0" err="1">
                  <a:solidFill>
                    <a:srgbClr val="00B050"/>
                  </a:solidFill>
                </a:rPr>
                <a:t>next</a:t>
              </a:r>
              <a:r>
                <a:rPr lang="en-US" sz="1600" dirty="0">
                  <a:solidFill>
                    <a:srgbClr val="00B050"/>
                  </a:solidFill>
                </a:rPr>
                <a:t>().</a:t>
              </a:r>
              <a:r>
                <a:rPr lang="en-US" sz="1600" dirty="0" err="1">
                  <a:solidFill>
                    <a:srgbClr val="00B050"/>
                  </a:solidFill>
                </a:rPr>
                <a:t>charAt</a:t>
              </a:r>
              <a:r>
                <a:rPr lang="en-US" sz="1600" dirty="0">
                  <a:solidFill>
                    <a:srgbClr val="00B050"/>
                  </a:solidFill>
                </a:rPr>
                <a:t>(0)</a:t>
              </a:r>
              <a:r>
                <a:rPr lang="en-US" sz="1600" dirty="0"/>
                <a:t>;	</a:t>
              </a:r>
              <a:r>
                <a:rPr lang="en-US" sz="1600" dirty="0">
                  <a:solidFill>
                    <a:srgbClr val="00B050"/>
                  </a:solidFill>
                </a:rPr>
                <a:t>// read passenger’s class</a:t>
              </a:r>
            </a:p>
            <a:p>
              <a:r>
                <a:rPr lang="en-US" sz="1600" dirty="0">
                  <a:solidFill>
                    <a:srgbClr val="00B050"/>
                  </a:solidFill>
                </a:rPr>
                <a:t>          // start looping as long as the </a:t>
              </a:r>
              <a:r>
                <a:rPr lang="en-US" sz="1600" dirty="0" err="1">
                  <a:solidFill>
                    <a:srgbClr val="00B050"/>
                  </a:solidFill>
                </a:rPr>
                <a:t>passClass</a:t>
              </a:r>
              <a:r>
                <a:rPr lang="en-US" sz="1600" dirty="0">
                  <a:solidFill>
                    <a:srgbClr val="00B050"/>
                  </a:solidFill>
                </a:rPr>
                <a:t> does not equal the SENTINEL</a:t>
              </a:r>
            </a:p>
          </p:txBody>
        </p:sp>
        <p:sp>
          <p:nvSpPr>
            <p:cNvPr id="10" name="TextBox 9"/>
            <p:cNvSpPr txBox="1"/>
            <p:nvPr/>
          </p:nvSpPr>
          <p:spPr>
            <a:xfrm>
              <a:off x="258661" y="1236822"/>
              <a:ext cx="454067" cy="5016758"/>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411</a:t>
            </a:fld>
            <a:endParaRPr lang="en-US" dirty="0"/>
          </a:p>
        </p:txBody>
      </p:sp>
      <p:sp>
        <p:nvSpPr>
          <p:cNvPr id="13" name="Rectangle 12"/>
          <p:cNvSpPr/>
          <p:nvPr/>
        </p:nvSpPr>
        <p:spPr>
          <a:xfrm>
            <a:off x="683568" y="4641736"/>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19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10. CODE (2)</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9512" y="1599178"/>
            <a:ext cx="8784976" cy="4278094"/>
            <a:chOff x="258661" y="1236822"/>
            <a:chExt cx="7913739" cy="4278094"/>
          </a:xfrm>
        </p:grpSpPr>
        <p:sp>
          <p:nvSpPr>
            <p:cNvPr id="9" name="TextBox 8"/>
            <p:cNvSpPr txBox="1"/>
            <p:nvPr/>
          </p:nvSpPr>
          <p:spPr>
            <a:xfrm>
              <a:off x="712728" y="1236822"/>
              <a:ext cx="7459672" cy="4278094"/>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50"/>
                  </a:solidFill>
                </a:rPr>
                <a:t>          // start looping as long as the </a:t>
              </a:r>
              <a:r>
                <a:rPr lang="en-US" sz="1600" dirty="0" err="1">
                  <a:solidFill>
                    <a:srgbClr val="00B050"/>
                  </a:solidFill>
                </a:rPr>
                <a:t>passClass</a:t>
              </a:r>
              <a:r>
                <a:rPr lang="en-US" sz="1600" dirty="0">
                  <a:solidFill>
                    <a:srgbClr val="00B050"/>
                  </a:solidFill>
                </a:rPr>
                <a:t> does not equal the SENTINEL</a:t>
              </a:r>
            </a:p>
            <a:p>
              <a:r>
                <a:rPr lang="en-US" sz="1600" dirty="0">
                  <a:solidFill>
                    <a:srgbClr val="00B050"/>
                  </a:solidFill>
                </a:rPr>
                <a:t>              </a:t>
              </a:r>
              <a:r>
                <a:rPr lang="en-US" sz="1600" dirty="0">
                  <a:solidFill>
                    <a:srgbClr val="00B0F0"/>
                  </a:solidFill>
                </a:rPr>
                <a:t>while </a:t>
              </a:r>
              <a:r>
                <a:rPr lang="en-US" sz="1600" dirty="0"/>
                <a:t>(</a:t>
              </a:r>
              <a:r>
                <a:rPr lang="en-US" sz="1600" dirty="0" err="1">
                  <a:solidFill>
                    <a:srgbClr val="0000FF"/>
                  </a:solidFill>
                </a:rPr>
                <a:t>passClass</a:t>
              </a:r>
              <a:r>
                <a:rPr lang="en-US" sz="1600" dirty="0">
                  <a:solidFill>
                    <a:srgbClr val="0000FF"/>
                  </a:solidFill>
                </a:rPr>
                <a:t> </a:t>
              </a:r>
              <a:r>
                <a:rPr lang="en-US" sz="1600" dirty="0"/>
                <a:t>!= </a:t>
              </a:r>
              <a:r>
                <a:rPr lang="en-US" sz="1600" dirty="0">
                  <a:solidFill>
                    <a:srgbClr val="0000FF"/>
                  </a:solidFill>
                </a:rPr>
                <a:t>SENTINEL</a:t>
              </a:r>
              <a:r>
                <a:rPr lang="en-US" sz="1600" dirty="0"/>
                <a:t>)</a:t>
              </a:r>
            </a:p>
            <a:p>
              <a:r>
                <a:rPr lang="en-US" sz="1600" dirty="0">
                  <a:solidFill>
                    <a:srgbClr val="00B050"/>
                  </a:solidFill>
                </a:rPr>
                <a:t>                 </a:t>
              </a:r>
              <a:r>
                <a:rPr lang="en-US" sz="1600" dirty="0"/>
                <a:t>{ </a:t>
              </a:r>
              <a:r>
                <a:rPr lang="en-US" sz="1600" dirty="0">
                  <a:solidFill>
                    <a:srgbClr val="0000FF"/>
                  </a:solidFill>
                </a:rPr>
                <a:t>charge </a:t>
              </a:r>
              <a:r>
                <a:rPr lang="en-US" sz="1600" dirty="0"/>
                <a:t>= -1;</a:t>
              </a:r>
            </a:p>
            <a:p>
              <a:r>
                <a:rPr lang="en-US" sz="1600" dirty="0">
                  <a:solidFill>
                    <a:srgbClr val="00B050"/>
                  </a:solidFill>
                </a:rPr>
                <a:t>                 </a:t>
              </a:r>
              <a:r>
                <a:rPr lang="en-US" sz="1600" dirty="0"/>
                <a:t>  </a:t>
              </a:r>
              <a:r>
                <a:rPr lang="en-US" sz="1600" dirty="0" err="1">
                  <a:solidFill>
                    <a:srgbClr val="00B0F0"/>
                  </a:solidFill>
                </a:rPr>
                <a:t>System.out.print</a:t>
              </a:r>
              <a:r>
                <a:rPr lang="en-US" sz="1600" dirty="0">
                  <a:solidFill>
                    <a:srgbClr val="00B0F0"/>
                  </a:solidFill>
                </a:rPr>
                <a:t> </a:t>
              </a:r>
              <a:r>
                <a:rPr lang="en-US" sz="1600" dirty="0"/>
                <a:t>(“Please enter bag weight”);</a:t>
              </a:r>
            </a:p>
            <a:p>
              <a:r>
                <a:rPr lang="en-US" sz="1600" dirty="0">
                  <a:solidFill>
                    <a:srgbClr val="00B050"/>
                  </a:solidFill>
                </a:rPr>
                <a:t>                   </a:t>
              </a:r>
              <a:r>
                <a:rPr lang="en-US" sz="1600" dirty="0" err="1">
                  <a:solidFill>
                    <a:srgbClr val="0000FF"/>
                  </a:solidFill>
                </a:rPr>
                <a:t>bagWeight</a:t>
              </a:r>
              <a:r>
                <a:rPr lang="en-US" sz="1600" dirty="0">
                  <a:solidFill>
                    <a:srgbClr val="0000FF"/>
                  </a:solidFill>
                </a:rPr>
                <a:t> </a:t>
              </a:r>
              <a:r>
                <a:rPr lang="en-US" sz="1600" dirty="0">
                  <a:solidFill>
                    <a:srgbClr val="00B050"/>
                  </a:solidFill>
                </a:rPr>
                <a:t>= </a:t>
              </a:r>
              <a:r>
                <a:rPr lang="en-US" sz="1600" dirty="0" err="1">
                  <a:solidFill>
                    <a:srgbClr val="0000FF"/>
                  </a:solidFill>
                </a:rPr>
                <a:t>read</a:t>
              </a:r>
              <a:r>
                <a:rPr lang="en-US" sz="1600" dirty="0" err="1">
                  <a:solidFill>
                    <a:srgbClr val="00B050"/>
                  </a:solidFill>
                </a:rPr>
                <a:t>.nextDouble</a:t>
              </a:r>
              <a:r>
                <a:rPr lang="en-US" sz="1600" dirty="0">
                  <a:solidFill>
                    <a:srgbClr val="00B050"/>
                  </a:solidFill>
                </a:rPr>
                <a:t>();</a:t>
              </a:r>
            </a:p>
            <a:p>
              <a:r>
                <a:rPr lang="en-US" sz="1600" dirty="0"/>
                <a:t>                   </a:t>
              </a:r>
              <a:r>
                <a:rPr lang="en-US" sz="1600" dirty="0" err="1">
                  <a:solidFill>
                    <a:srgbClr val="0000FF"/>
                  </a:solidFill>
                </a:rPr>
                <a:t>currentTotalWeight</a:t>
              </a:r>
              <a:r>
                <a:rPr lang="en-US" sz="1600" dirty="0">
                  <a:solidFill>
                    <a:srgbClr val="0000FF"/>
                  </a:solidFill>
                </a:rPr>
                <a:t> </a:t>
              </a:r>
              <a:r>
                <a:rPr lang="en-US" sz="1600" dirty="0"/>
                <a:t>+= </a:t>
              </a:r>
              <a:r>
                <a:rPr lang="en-US" sz="1600" dirty="0" err="1">
                  <a:solidFill>
                    <a:srgbClr val="0000FF"/>
                  </a:solidFill>
                </a:rPr>
                <a:t>bagWeight</a:t>
              </a:r>
              <a:r>
                <a:rPr lang="en-US" sz="1600" dirty="0"/>
                <a:t>;</a:t>
              </a:r>
            </a:p>
            <a:p>
              <a:r>
                <a:rPr lang="en-US" sz="1600" dirty="0"/>
                <a:t>                   </a:t>
              </a:r>
              <a:r>
                <a:rPr lang="en-US" sz="1600" dirty="0">
                  <a:solidFill>
                    <a:srgbClr val="00B0F0"/>
                  </a:solidFill>
                </a:rPr>
                <a:t>if</a:t>
              </a:r>
              <a:r>
                <a:rPr lang="en-US" sz="1600" dirty="0"/>
                <a:t> (</a:t>
              </a:r>
              <a:r>
                <a:rPr lang="en-US" sz="1600" dirty="0" err="1">
                  <a:solidFill>
                    <a:srgbClr val="0000FF"/>
                  </a:solidFill>
                </a:rPr>
                <a:t>currentTotalWeight</a:t>
              </a:r>
              <a:r>
                <a:rPr lang="en-US" sz="1600" dirty="0">
                  <a:solidFill>
                    <a:srgbClr val="0000FF"/>
                  </a:solidFill>
                </a:rPr>
                <a:t> </a:t>
              </a:r>
              <a:r>
                <a:rPr lang="en-US" sz="1600" dirty="0"/>
                <a:t>&gt; 1000)</a:t>
              </a:r>
            </a:p>
            <a:p>
              <a:r>
                <a:rPr lang="en-US" sz="1600" dirty="0"/>
                <a:t>                      {</a:t>
              </a:r>
            </a:p>
            <a:p>
              <a:r>
                <a:rPr lang="en-US" sz="1600" dirty="0"/>
                <a:t>                         </a:t>
              </a:r>
              <a:r>
                <a:rPr lang="en-US" sz="1600" dirty="0" err="1">
                  <a:solidFill>
                    <a:srgbClr val="00B0F0"/>
                  </a:solidFill>
                </a:rPr>
                <a:t>System.out.println</a:t>
              </a:r>
              <a:r>
                <a:rPr lang="en-US" sz="1600" dirty="0">
                  <a:solidFill>
                    <a:srgbClr val="00B0F0"/>
                  </a:solidFill>
                </a:rPr>
                <a:t> </a:t>
              </a:r>
              <a:r>
                <a:rPr lang="en-US" sz="1600" dirty="0"/>
                <a:t>(“Flight maximum weight reached. Program ends”);</a:t>
              </a:r>
            </a:p>
            <a:p>
              <a:r>
                <a:rPr lang="en-US" sz="1600" dirty="0"/>
                <a:t>                         </a:t>
              </a:r>
              <a:r>
                <a:rPr lang="en-US" sz="1600" dirty="0">
                  <a:solidFill>
                    <a:srgbClr val="00B0F0"/>
                  </a:solidFill>
                </a:rPr>
                <a:t>break</a:t>
              </a:r>
              <a:r>
                <a:rPr lang="en-US" sz="1600" dirty="0"/>
                <a:t>;</a:t>
              </a:r>
            </a:p>
            <a:p>
              <a:r>
                <a:rPr lang="en-US" sz="1600" dirty="0"/>
                <a:t>                       }</a:t>
              </a:r>
            </a:p>
            <a:p>
              <a:r>
                <a:rPr lang="en-US" sz="1600" dirty="0">
                  <a:solidFill>
                    <a:srgbClr val="00B050"/>
                  </a:solidFill>
                </a:rPr>
                <a:t>                   ---</a:t>
              </a:r>
              <a:endParaRPr lang="en-US" sz="1600" dirty="0"/>
            </a:p>
            <a:p>
              <a:r>
                <a:rPr lang="en-US" sz="1600" dirty="0"/>
                <a:t>                 } </a:t>
              </a:r>
              <a:r>
                <a:rPr lang="en-US" sz="1600" dirty="0">
                  <a:solidFill>
                    <a:srgbClr val="00B050"/>
                  </a:solidFill>
                </a:rPr>
                <a:t>// end while </a:t>
              </a:r>
            </a:p>
            <a:p>
              <a:r>
                <a:rPr lang="en-US" sz="1600" dirty="0">
                  <a:solidFill>
                    <a:srgbClr val="00B050"/>
                  </a:solidFill>
                </a:rPr>
                <a:t>               </a:t>
              </a:r>
              <a:r>
                <a:rPr lang="en-US" sz="1600" dirty="0" err="1">
                  <a:solidFill>
                    <a:srgbClr val="00B0F0"/>
                  </a:solidFill>
                </a:rPr>
                <a:t>System.out.printf</a:t>
              </a:r>
              <a:r>
                <a:rPr lang="en-US" sz="1600" dirty="0">
                  <a:solidFill>
                    <a:srgbClr val="00B0F0"/>
                  </a:solidFill>
                </a:rPr>
                <a:t> </a:t>
              </a:r>
              <a:r>
                <a:rPr lang="en-US" sz="1600" dirty="0"/>
                <a:t>(“Passengers processed=%d”, </a:t>
              </a:r>
              <a:r>
                <a:rPr lang="en-US" sz="1600" dirty="0" err="1">
                  <a:solidFill>
                    <a:srgbClr val="0000FF"/>
                  </a:solidFill>
                </a:rPr>
                <a:t>numberOfPassengers</a:t>
              </a:r>
              <a:r>
                <a:rPr lang="en-US" sz="1600" dirty="0"/>
                <a:t>);</a:t>
              </a:r>
            </a:p>
            <a:p>
              <a:r>
                <a:rPr lang="en-US" sz="1600" dirty="0">
                  <a:solidFill>
                    <a:srgbClr val="00B050"/>
                  </a:solidFill>
                </a:rPr>
                <a:t>   } //end main</a:t>
              </a:r>
            </a:p>
            <a:p>
              <a:r>
                <a:rPr lang="en-US" sz="1600" dirty="0">
                  <a:solidFill>
                    <a:srgbClr val="00B050"/>
                  </a:solidFill>
                </a:rPr>
                <a:t>} end class                   </a:t>
              </a:r>
            </a:p>
          </p:txBody>
        </p:sp>
        <p:sp>
          <p:nvSpPr>
            <p:cNvPr id="10" name="TextBox 9"/>
            <p:cNvSpPr txBox="1"/>
            <p:nvPr/>
          </p:nvSpPr>
          <p:spPr>
            <a:xfrm>
              <a:off x="258661" y="1236822"/>
              <a:ext cx="454067" cy="4278094"/>
            </a:xfrm>
            <a:prstGeom prst="rect">
              <a:avLst/>
            </a:prstGeom>
            <a:noFill/>
          </p:spPr>
          <p:txBody>
            <a:bodyPr wrap="square" rtlCol="0">
              <a:spAutoFit/>
            </a:bodyPr>
            <a:lstStyle/>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a:p>
              <a:pPr algn="r"/>
              <a:r>
                <a:rPr lang="en-US" sz="1600" dirty="0">
                  <a:solidFill>
                    <a:srgbClr val="FF0000"/>
                  </a:solidFill>
                </a:rPr>
                <a:t>24</a:t>
              </a:r>
            </a:p>
            <a:p>
              <a:pPr algn="r"/>
              <a:r>
                <a:rPr lang="en-US" sz="1600" dirty="0">
                  <a:solidFill>
                    <a:srgbClr val="FF0000"/>
                  </a:solidFill>
                </a:rPr>
                <a:t>25</a:t>
              </a:r>
            </a:p>
            <a:p>
              <a:pPr algn="r"/>
              <a:r>
                <a:rPr lang="en-US" sz="1600" dirty="0">
                  <a:solidFill>
                    <a:srgbClr val="FF0000"/>
                  </a:solidFill>
                </a:rPr>
                <a:t>26</a:t>
              </a:r>
            </a:p>
            <a:p>
              <a:pPr algn="r"/>
              <a:r>
                <a:rPr lang="en-US" sz="1600" dirty="0">
                  <a:solidFill>
                    <a:srgbClr val="FF0000"/>
                  </a:solidFill>
                </a:rPr>
                <a:t>27</a:t>
              </a:r>
            </a:p>
            <a:p>
              <a:pPr algn="r"/>
              <a:r>
                <a:rPr lang="en-US" sz="1600" dirty="0">
                  <a:solidFill>
                    <a:srgbClr val="FF0000"/>
                  </a:solidFill>
                </a:rPr>
                <a:t>28</a:t>
              </a:r>
            </a:p>
            <a:p>
              <a:pPr algn="r"/>
              <a:endParaRPr lang="en-US" sz="1600" dirty="0">
                <a:solidFill>
                  <a:srgbClr val="FF0000"/>
                </a:solidFill>
              </a:endParaRPr>
            </a:p>
            <a:p>
              <a:pPr algn="r"/>
              <a:r>
                <a:rPr lang="en-US" sz="1600" dirty="0">
                  <a:solidFill>
                    <a:srgbClr val="FF0000"/>
                  </a:solidFill>
                </a:rPr>
                <a:t>29</a:t>
              </a:r>
            </a:p>
            <a:p>
              <a:pPr algn="r"/>
              <a:r>
                <a:rPr lang="en-US" sz="1600" dirty="0">
                  <a:solidFill>
                    <a:srgbClr val="FF0000"/>
                  </a:solidFill>
                </a:rPr>
                <a:t>30</a:t>
              </a:r>
            </a:p>
            <a:p>
              <a:pPr algn="r"/>
              <a:r>
                <a:rPr lang="en-US" sz="1600" dirty="0">
                  <a:solidFill>
                    <a:srgbClr val="FF0000"/>
                  </a:solidFill>
                </a:rPr>
                <a:t>--</a:t>
              </a:r>
            </a:p>
            <a:p>
              <a:pPr algn="r"/>
              <a:r>
                <a:rPr lang="en-US" sz="1600" dirty="0">
                  <a:solidFill>
                    <a:srgbClr val="FF0000"/>
                  </a:solidFill>
                </a:rPr>
                <a:t>--</a:t>
              </a:r>
            </a:p>
            <a:p>
              <a:pPr algn="r"/>
              <a:r>
                <a:rPr lang="en-US" sz="1600" dirty="0">
                  <a:solidFill>
                    <a:srgbClr val="FF0000"/>
                  </a:solidFill>
                </a:rPr>
                <a:t>----</a:t>
              </a:r>
            </a:p>
            <a:p>
              <a:pPr algn="r"/>
              <a:r>
                <a:rPr lang="en-US" sz="1600" dirty="0">
                  <a:solidFill>
                    <a:srgbClr val="FF0000"/>
                  </a:solidFill>
                </a:rPr>
                <a:t>--</a:t>
              </a:r>
            </a:p>
          </p:txBody>
        </p:sp>
      </p:grpSp>
      <p:sp>
        <p:nvSpPr>
          <p:cNvPr id="7" name="Slide Number Placeholder 6"/>
          <p:cNvSpPr>
            <a:spLocks noGrp="1"/>
          </p:cNvSpPr>
          <p:nvPr>
            <p:ph type="sldNum" sz="quarter" idx="12"/>
          </p:nvPr>
        </p:nvSpPr>
        <p:spPr/>
        <p:txBody>
          <a:bodyPr/>
          <a:lstStyle/>
          <a:p>
            <a:fld id="{DA934484-767D-4C48-AF0E-A1438A969E59}" type="slidenum">
              <a:rPr lang="en-US" smtClean="0"/>
              <a:pPr/>
              <a:t>412</a:t>
            </a:fld>
            <a:endParaRPr lang="en-US" dirty="0"/>
          </a:p>
        </p:txBody>
      </p:sp>
      <p:sp>
        <p:nvSpPr>
          <p:cNvPr id="14" name="Rectangle 13"/>
          <p:cNvSpPr/>
          <p:nvPr/>
        </p:nvSpPr>
        <p:spPr>
          <a:xfrm>
            <a:off x="683568" y="3356992"/>
            <a:ext cx="8280920" cy="1224136"/>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3568" y="3071810"/>
            <a:ext cx="8280920" cy="216024"/>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H="1">
            <a:off x="251520" y="4221088"/>
            <a:ext cx="20882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1520" y="4221088"/>
            <a:ext cx="0" cy="9361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51520" y="5157192"/>
            <a:ext cx="144016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8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500"/>
                                        <p:tgtEl>
                                          <p:spTgt spid="20"/>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7"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Problem 2 (Calculator Problem) </a:t>
            </a:r>
          </a:p>
        </p:txBody>
      </p:sp>
      <p:sp>
        <p:nvSpPr>
          <p:cNvPr id="3" name="Content Placeholder 2"/>
          <p:cNvSpPr>
            <a:spLocks noGrp="1"/>
          </p:cNvSpPr>
          <p:nvPr>
            <p:ph idx="1"/>
          </p:nvPr>
        </p:nvSpPr>
        <p:spPr>
          <a:xfrm>
            <a:off x="139397" y="2133600"/>
            <a:ext cx="8718854" cy="3992563"/>
          </a:xfrm>
        </p:spPr>
        <p:txBody>
          <a:bodyPr>
            <a:normAutofit/>
          </a:bodyPr>
          <a:lstStyle/>
          <a:p>
            <a:pPr marL="0" indent="0">
              <a:buNone/>
            </a:pPr>
            <a:r>
              <a:rPr lang="en-US" dirty="0"/>
              <a:t>We want to develop a Java program to calculate the average of numbers entered by the user. The average is calculated as follows</a:t>
            </a:r>
          </a:p>
          <a:p>
            <a:pPr marL="0" indent="0">
              <a:buNone/>
            </a:pPr>
            <a:r>
              <a:rPr lang="en-US" dirty="0"/>
              <a:t>Average= sum \ count of numbers</a:t>
            </a:r>
          </a:p>
          <a:p>
            <a:pPr marL="0" indent="0">
              <a:buNone/>
            </a:pPr>
            <a:r>
              <a:rPr lang="en-US" dirty="0"/>
              <a:t>Your program should ask the user to enter numbers and stops if:</a:t>
            </a:r>
          </a:p>
          <a:p>
            <a:pPr marL="457200" indent="-457200">
              <a:buAutoNum type="arabicParenR"/>
            </a:pPr>
            <a:r>
              <a:rPr lang="en-US" dirty="0"/>
              <a:t>The user enters -999.</a:t>
            </a:r>
          </a:p>
          <a:p>
            <a:pPr marL="457200" indent="-457200">
              <a:buAutoNum type="arabicParenR"/>
            </a:pPr>
            <a:r>
              <a:rPr lang="en-US" dirty="0"/>
              <a:t>Or the user enters 10 numbers.</a:t>
            </a:r>
          </a:p>
          <a:p>
            <a:pPr marL="0" indent="0">
              <a:buNone/>
            </a:pPr>
            <a:endParaRPr lang="en-US" dirty="0"/>
          </a:p>
        </p:txBody>
      </p:sp>
    </p:spTree>
    <p:extLst>
      <p:ext uri="{BB962C8B-B14F-4D97-AF65-F5344CB8AC3E}">
        <p14:creationId xmlns:p14="http://schemas.microsoft.com/office/powerpoint/2010/main" val="388620253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Analysis </a:t>
            </a:r>
          </a:p>
        </p:txBody>
      </p:sp>
      <p:sp>
        <p:nvSpPr>
          <p:cNvPr id="3" name="Content Placeholder 2"/>
          <p:cNvSpPr>
            <a:spLocks noGrp="1"/>
          </p:cNvSpPr>
          <p:nvPr>
            <p:ph idx="1"/>
          </p:nvPr>
        </p:nvSpPr>
        <p:spPr>
          <a:xfrm>
            <a:off x="666334" y="2133600"/>
            <a:ext cx="7076747" cy="3992563"/>
          </a:xfrm>
        </p:spPr>
        <p:txBody>
          <a:bodyPr>
            <a:normAutofit/>
          </a:bodyPr>
          <a:lstStyle/>
          <a:p>
            <a:r>
              <a:rPr lang="en-US" dirty="0"/>
              <a:t>Input </a:t>
            </a:r>
          </a:p>
          <a:p>
            <a:pPr lvl="1">
              <a:buFont typeface="Wingdings" charset="2"/>
              <a:buChar char="u"/>
            </a:pPr>
            <a:r>
              <a:rPr lang="en-US" dirty="0"/>
              <a:t>Number</a:t>
            </a:r>
          </a:p>
          <a:p>
            <a:r>
              <a:rPr lang="en-US" dirty="0"/>
              <a:t> processing </a:t>
            </a:r>
          </a:p>
          <a:p>
            <a:pPr lvl="1">
              <a:buFont typeface="Wingdings" charset="2"/>
              <a:buChar char="§"/>
            </a:pPr>
            <a:r>
              <a:rPr lang="en-US" dirty="0"/>
              <a:t> Take numbers from user</a:t>
            </a:r>
          </a:p>
          <a:p>
            <a:pPr lvl="1">
              <a:buFont typeface="Wingdings" charset="2"/>
              <a:buChar char="§"/>
            </a:pPr>
            <a:r>
              <a:rPr lang="en-US" dirty="0"/>
              <a:t> Calculate the sum</a:t>
            </a:r>
          </a:p>
          <a:p>
            <a:pPr lvl="1">
              <a:buFont typeface="Wingdings" charset="2"/>
              <a:buChar char="§"/>
            </a:pPr>
            <a:r>
              <a:rPr lang="en-US" dirty="0"/>
              <a:t> Calculate the average</a:t>
            </a:r>
          </a:p>
          <a:p>
            <a:r>
              <a:rPr lang="en-US" dirty="0"/>
              <a:t>Output</a:t>
            </a:r>
          </a:p>
          <a:p>
            <a:pPr lvl="1">
              <a:buFont typeface="Wingdings" charset="2"/>
              <a:buChar char="u"/>
            </a:pPr>
            <a:r>
              <a:rPr lang="en-US" dirty="0"/>
              <a:t>Average</a:t>
            </a:r>
          </a:p>
        </p:txBody>
      </p:sp>
    </p:spTree>
    <p:extLst>
      <p:ext uri="{BB962C8B-B14F-4D97-AF65-F5344CB8AC3E}">
        <p14:creationId xmlns:p14="http://schemas.microsoft.com/office/powerpoint/2010/main" val="290373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Design</a:t>
            </a:r>
          </a:p>
        </p:txBody>
      </p:sp>
      <p:sp>
        <p:nvSpPr>
          <p:cNvPr id="3" name="Content Placeholder 2"/>
          <p:cNvSpPr>
            <a:spLocks noGrp="1"/>
          </p:cNvSpPr>
          <p:nvPr>
            <p:ph idx="1"/>
          </p:nvPr>
        </p:nvSpPr>
        <p:spPr>
          <a:xfrm>
            <a:off x="619539" y="2055437"/>
            <a:ext cx="8238712" cy="3666505"/>
          </a:xfrm>
        </p:spPr>
        <p:txBody>
          <a:bodyPr>
            <a:normAutofit/>
          </a:bodyPr>
          <a:lstStyle/>
          <a:p>
            <a:pPr marL="457200" indent="-457200">
              <a:spcBef>
                <a:spcPts val="0"/>
              </a:spcBef>
              <a:buFont typeface="+mj-lt"/>
              <a:buAutoNum type="arabicPeriod"/>
            </a:pPr>
            <a:r>
              <a:rPr lang="en-US" sz="1900" dirty="0"/>
              <a:t>Start the program</a:t>
            </a:r>
          </a:p>
          <a:p>
            <a:pPr marL="457200" indent="-457200">
              <a:spcBef>
                <a:spcPts val="0"/>
              </a:spcBef>
              <a:buFont typeface="+mj-lt"/>
              <a:buAutoNum type="arabicPeriod"/>
            </a:pPr>
            <a:r>
              <a:rPr lang="en-US" sz="1900" dirty="0"/>
              <a:t>Read number from user and save it in </a:t>
            </a:r>
            <a:r>
              <a:rPr lang="en-US" sz="1900" b="1" dirty="0"/>
              <a:t>number</a:t>
            </a:r>
            <a:r>
              <a:rPr lang="en-US" sz="1900" dirty="0"/>
              <a:t>. </a:t>
            </a:r>
          </a:p>
          <a:p>
            <a:pPr marL="457200" indent="-457200">
              <a:spcBef>
                <a:spcPts val="0"/>
              </a:spcBef>
              <a:buFont typeface="+mj-lt"/>
              <a:buAutoNum type="arabicPeriod"/>
            </a:pPr>
            <a:r>
              <a:rPr lang="en-US" sz="1900" dirty="0"/>
              <a:t>Declare variable </a:t>
            </a:r>
            <a:r>
              <a:rPr lang="en-US" sz="1900" b="1" dirty="0"/>
              <a:t>count</a:t>
            </a:r>
            <a:r>
              <a:rPr lang="en-US" sz="1900" dirty="0"/>
              <a:t> and initialize it to zero.</a:t>
            </a:r>
            <a:endParaRPr lang="en-US" sz="1900" b="1" dirty="0"/>
          </a:p>
          <a:p>
            <a:pPr marL="457200" indent="-457200">
              <a:spcBef>
                <a:spcPts val="0"/>
              </a:spcBef>
              <a:buFont typeface="+mj-lt"/>
              <a:buAutoNum type="arabicPeriod"/>
            </a:pPr>
            <a:r>
              <a:rPr lang="en-US" sz="1900" dirty="0"/>
              <a:t> Declare variable </a:t>
            </a:r>
            <a:r>
              <a:rPr lang="en-US" sz="1900" b="1" dirty="0"/>
              <a:t>sum</a:t>
            </a:r>
            <a:r>
              <a:rPr lang="en-US" sz="1900" dirty="0"/>
              <a:t> and initialize it to zero.</a:t>
            </a:r>
            <a:endParaRPr lang="en-US" sz="1900" b="1" dirty="0"/>
          </a:p>
          <a:p>
            <a:pPr marL="457200" indent="-457200">
              <a:spcBef>
                <a:spcPts val="0"/>
              </a:spcBef>
              <a:buFont typeface="+mj-lt"/>
              <a:buAutoNum type="arabicPeriod"/>
            </a:pPr>
            <a:r>
              <a:rPr lang="en-US" sz="1900" b="1" dirty="0"/>
              <a:t>While</a:t>
            </a:r>
            <a:r>
              <a:rPr lang="en-US" sz="1900" dirty="0"/>
              <a:t> </a:t>
            </a:r>
            <a:r>
              <a:rPr lang="en-US" sz="1900" b="1" dirty="0"/>
              <a:t>number</a:t>
            </a:r>
            <a:r>
              <a:rPr lang="en-US" sz="1900" dirty="0"/>
              <a:t> is not equal to </a:t>
            </a:r>
            <a:r>
              <a:rPr lang="en-US" sz="1900" b="1" dirty="0"/>
              <a:t>-999 </a:t>
            </a:r>
            <a:r>
              <a:rPr lang="en-US" sz="1900" dirty="0"/>
              <a:t>and </a:t>
            </a:r>
            <a:r>
              <a:rPr lang="en-US" sz="1900" b="1" dirty="0"/>
              <a:t>count</a:t>
            </a:r>
            <a:r>
              <a:rPr lang="en-US" sz="1900" dirty="0"/>
              <a:t> is less than 30 numbers</a:t>
            </a:r>
          </a:p>
          <a:p>
            <a:pPr marL="457200" indent="-457200">
              <a:spcBef>
                <a:spcPts val="0"/>
              </a:spcBef>
              <a:buFont typeface="+mj-lt"/>
              <a:buAutoNum type="arabicPeriod"/>
            </a:pPr>
            <a:r>
              <a:rPr lang="en-US" sz="1900" dirty="0"/>
              <a:t>         Calculate sum using -&gt; (sum + number)</a:t>
            </a:r>
          </a:p>
          <a:p>
            <a:pPr marL="457200" indent="-457200">
              <a:spcBef>
                <a:spcPts val="0"/>
              </a:spcBef>
              <a:buFont typeface="+mj-lt"/>
              <a:buAutoNum type="arabicPeriod"/>
            </a:pPr>
            <a:r>
              <a:rPr lang="en-US" sz="1900" dirty="0"/>
              <a:t>          Increment </a:t>
            </a:r>
            <a:r>
              <a:rPr lang="en-US" sz="1900" b="1" dirty="0"/>
              <a:t>count</a:t>
            </a:r>
            <a:r>
              <a:rPr lang="en-US" sz="1900" dirty="0"/>
              <a:t> by 1.</a:t>
            </a:r>
          </a:p>
          <a:p>
            <a:pPr marL="457200" indent="-457200">
              <a:spcBef>
                <a:spcPts val="0"/>
              </a:spcBef>
              <a:buFont typeface="+mj-lt"/>
              <a:buAutoNum type="arabicPeriod"/>
            </a:pPr>
            <a:r>
              <a:rPr lang="en-US" sz="1900" dirty="0"/>
              <a:t>Now repeat</a:t>
            </a:r>
          </a:p>
          <a:p>
            <a:pPr marL="457200" indent="-457200">
              <a:spcBef>
                <a:spcPts val="0"/>
              </a:spcBef>
              <a:buFont typeface="+mj-lt"/>
              <a:buAutoNum type="arabicPeriod"/>
            </a:pPr>
            <a:r>
              <a:rPr lang="en-US" sz="1900" dirty="0"/>
              <a:t>Calculate Average using -&gt; (sum \ count)</a:t>
            </a:r>
            <a:r>
              <a:rPr lang="en-US" sz="1900" b="1" dirty="0"/>
              <a:t>.</a:t>
            </a:r>
          </a:p>
          <a:p>
            <a:pPr marL="457200" indent="-457200">
              <a:spcBef>
                <a:spcPts val="0"/>
              </a:spcBef>
              <a:buFont typeface="+mj-lt"/>
              <a:buAutoNum type="arabicPeriod"/>
            </a:pPr>
            <a:r>
              <a:rPr lang="en-US" sz="1900" dirty="0"/>
              <a:t>print the average</a:t>
            </a:r>
            <a:r>
              <a:rPr lang="en-US" sz="1900" b="1" dirty="0"/>
              <a:t>.</a:t>
            </a:r>
          </a:p>
          <a:p>
            <a:pPr marL="457200" indent="-457200">
              <a:spcBef>
                <a:spcPts val="0"/>
              </a:spcBef>
              <a:buFont typeface="+mj-lt"/>
              <a:buAutoNum type="arabicPeriod"/>
            </a:pPr>
            <a:r>
              <a:rPr lang="en-US" sz="1900" dirty="0"/>
              <a:t>End the Program</a:t>
            </a:r>
          </a:p>
          <a:p>
            <a:pPr marL="0" indent="0">
              <a:spcBef>
                <a:spcPts val="0"/>
              </a:spcBef>
              <a:buNone/>
            </a:pPr>
            <a:endParaRPr lang="en-US" b="1" dirty="0"/>
          </a:p>
        </p:txBody>
      </p:sp>
    </p:spTree>
    <p:extLst>
      <p:ext uri="{BB962C8B-B14F-4D97-AF65-F5344CB8AC3E}">
        <p14:creationId xmlns:p14="http://schemas.microsoft.com/office/powerpoint/2010/main" val="201896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randombar(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Coding </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350977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163" y="146462"/>
            <a:ext cx="8574087" cy="967840"/>
          </a:xfrm>
        </p:spPr>
        <p:txBody>
          <a:bodyPr/>
          <a:lstStyle/>
          <a:p>
            <a:pPr algn="l"/>
            <a:r>
              <a:rPr lang="en-US" dirty="0"/>
              <a:t>Start the program </a:t>
            </a:r>
          </a:p>
        </p:txBody>
      </p:sp>
      <p:sp>
        <p:nvSpPr>
          <p:cNvPr id="5" name="Content Placeholder 4"/>
          <p:cNvSpPr>
            <a:spLocks noGrp="1"/>
          </p:cNvSpPr>
          <p:nvPr>
            <p:ph idx="1"/>
          </p:nvPr>
        </p:nvSpPr>
        <p:spPr>
          <a:xfrm>
            <a:off x="284163" y="1847612"/>
            <a:ext cx="8574087" cy="4733305"/>
          </a:xfrm>
        </p:spPr>
        <p:txBody>
          <a:bodyPr>
            <a:normAutofit/>
          </a:bodyPr>
          <a:lstStyle/>
          <a:p>
            <a:pPr>
              <a:lnSpc>
                <a:spcPct val="115000"/>
              </a:lnSpc>
              <a:spcAft>
                <a:spcPts val="1000"/>
              </a:spcAft>
            </a:pPr>
            <a:r>
              <a:rPr lang="en-US" sz="1800" dirty="0">
                <a:solidFill>
                  <a:srgbClr val="FA6400"/>
                </a:solidFill>
                <a:latin typeface="Courier New"/>
                <a:ea typeface="Calibri"/>
                <a:cs typeface="Times New Roman"/>
              </a:rPr>
              <a:t>/*</a:t>
            </a:r>
            <a:r>
              <a:rPr lang="en-US" sz="1800" dirty="0"/>
              <a:t> </a:t>
            </a:r>
            <a:r>
              <a:rPr lang="en-US" sz="1800" dirty="0">
                <a:solidFill>
                  <a:srgbClr val="FF0000"/>
                </a:solidFill>
                <a:latin typeface="Courier New" pitchFamily="49" charset="0"/>
                <a:cs typeface="Courier New" pitchFamily="49" charset="0"/>
              </a:rPr>
              <a:t>We want to develop a Java program to calculate the average of numbers entered by the user </a:t>
            </a:r>
            <a:r>
              <a:rPr lang="en-US" sz="1800" dirty="0">
                <a:solidFill>
                  <a:srgbClr val="FA6400"/>
                </a:solidFill>
                <a:latin typeface="Courier New"/>
                <a:ea typeface="Calibri"/>
                <a:cs typeface="Times New Roman"/>
              </a:rPr>
              <a:t>*/</a:t>
            </a:r>
            <a:br>
              <a:rPr lang="en-US" sz="1800" dirty="0">
                <a:solidFill>
                  <a:srgbClr val="FA6400"/>
                </a:solidFill>
                <a:latin typeface="Courier New"/>
                <a:ea typeface="Calibri"/>
                <a:cs typeface="Times New Roman"/>
              </a:rPr>
            </a:br>
            <a:r>
              <a:rPr lang="en-US" sz="1800" dirty="0">
                <a:solidFill>
                  <a:srgbClr val="FA6400"/>
                </a:solidFill>
                <a:latin typeface="Courier New"/>
                <a:ea typeface="Calibri"/>
                <a:cs typeface="Times New Roman"/>
              </a:rPr>
              <a:t>//Aseel </a:t>
            </a:r>
            <a:r>
              <a:rPr lang="en-US" sz="1800" dirty="0" err="1">
                <a:solidFill>
                  <a:srgbClr val="FA6400"/>
                </a:solidFill>
                <a:latin typeface="Courier New"/>
                <a:ea typeface="Calibri"/>
                <a:cs typeface="Times New Roman"/>
              </a:rPr>
              <a:t>Alkhelaiwi</a:t>
            </a:r>
            <a:br>
              <a:rPr lang="en-US" sz="1800" dirty="0">
                <a:solidFill>
                  <a:srgbClr val="FA6400"/>
                </a:solidFill>
                <a:latin typeface="Courier New"/>
                <a:ea typeface="Calibri"/>
                <a:cs typeface="Times New Roman"/>
              </a:rPr>
            </a:br>
            <a:br>
              <a:rPr lang="en-US" sz="1800" dirty="0">
                <a:solidFill>
                  <a:srgbClr val="FA6400"/>
                </a:solidFill>
                <a:latin typeface="Courier New"/>
                <a:ea typeface="Calibri"/>
                <a:cs typeface="Times New Roman"/>
              </a:rPr>
            </a:br>
            <a:r>
              <a:rPr lang="en-US" sz="1800" dirty="0">
                <a:solidFill>
                  <a:srgbClr val="FA6400"/>
                </a:solidFill>
                <a:latin typeface="Courier New"/>
                <a:ea typeface="Calibri"/>
                <a:cs typeface="Times New Roman"/>
              </a:rPr>
              <a:t>// import Section – import used java libraries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public</a:t>
            </a: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class</a:t>
            </a:r>
            <a:r>
              <a:rPr lang="en-US" sz="1800" dirty="0">
                <a:solidFill>
                  <a:srgbClr val="000000"/>
                </a:solidFill>
                <a:latin typeface="Courier New"/>
                <a:ea typeface="Calibri"/>
                <a:cs typeface="Times New Roman"/>
              </a:rPr>
              <a:t> Average{ </a:t>
            </a:r>
            <a:br>
              <a:rPr lang="en-US" sz="1800" dirty="0">
                <a:solidFill>
                  <a:srgbClr val="0000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main method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public</a:t>
            </a: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static</a:t>
            </a:r>
            <a:r>
              <a:rPr lang="en-US" sz="1800" dirty="0">
                <a:solidFill>
                  <a:srgbClr val="000000"/>
                </a:solidFill>
                <a:latin typeface="Courier New"/>
                <a:ea typeface="Calibri"/>
                <a:cs typeface="Times New Roman"/>
              </a:rPr>
              <a:t> </a:t>
            </a:r>
            <a:r>
              <a:rPr lang="en-US" sz="1800" dirty="0">
                <a:solidFill>
                  <a:srgbClr val="941EDF"/>
                </a:solidFill>
                <a:latin typeface="Courier New"/>
                <a:ea typeface="Calibri"/>
                <a:cs typeface="Times New Roman"/>
              </a:rPr>
              <a:t>void</a:t>
            </a:r>
            <a:r>
              <a:rPr lang="en-US" sz="1800" dirty="0">
                <a:solidFill>
                  <a:srgbClr val="000000"/>
                </a:solidFill>
                <a:latin typeface="Courier New"/>
                <a:ea typeface="Calibri"/>
                <a:cs typeface="Times New Roman"/>
              </a:rPr>
              <a:t> main( String </a:t>
            </a:r>
            <a:r>
              <a:rPr lang="en-US" sz="1800" dirty="0" err="1">
                <a:solidFill>
                  <a:srgbClr val="000000"/>
                </a:solidFill>
                <a:latin typeface="Courier New"/>
                <a:ea typeface="Calibri"/>
                <a:cs typeface="Times New Roman"/>
              </a:rPr>
              <a:t>args</a:t>
            </a:r>
            <a:r>
              <a:rPr lang="en-US" sz="1800" dirty="0">
                <a:solidFill>
                  <a:srgbClr val="000000"/>
                </a:solidFill>
                <a:latin typeface="Courier New"/>
                <a:ea typeface="Calibri"/>
                <a:cs typeface="Times New Roman"/>
              </a:rPr>
              <a:t>[] ){ </a:t>
            </a:r>
            <a:br>
              <a:rPr lang="en-US" sz="1800" dirty="0">
                <a:solidFill>
                  <a:srgbClr val="0000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Declaration section – Declare needed variables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Input section – Enter required data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Processing section – Processing Statements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a:t>
            </a:r>
            <a:r>
              <a:rPr lang="en-US" sz="1800" dirty="0">
                <a:solidFill>
                  <a:srgbClr val="FA6400"/>
                </a:solidFill>
                <a:latin typeface="Courier New"/>
                <a:ea typeface="Calibri"/>
                <a:cs typeface="Times New Roman"/>
              </a:rPr>
              <a:t>// Output section – Display expected results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 </a:t>
            </a:r>
            <a:r>
              <a:rPr lang="en-US" sz="1800" dirty="0">
                <a:solidFill>
                  <a:srgbClr val="FA6400"/>
                </a:solidFill>
                <a:latin typeface="Courier New"/>
                <a:ea typeface="Calibri"/>
                <a:cs typeface="Times New Roman"/>
              </a:rPr>
              <a:t>// end main </a:t>
            </a:r>
            <a:br>
              <a:rPr lang="en-US" sz="1800" dirty="0">
                <a:solidFill>
                  <a:srgbClr val="FA6400"/>
                </a:solidFill>
                <a:latin typeface="Courier New"/>
                <a:ea typeface="Calibri"/>
                <a:cs typeface="Times New Roman"/>
              </a:rPr>
            </a:br>
            <a:r>
              <a:rPr lang="en-US" sz="1800" dirty="0">
                <a:solidFill>
                  <a:srgbClr val="000000"/>
                </a:solidFill>
                <a:latin typeface="Courier New"/>
                <a:ea typeface="Calibri"/>
                <a:cs typeface="Times New Roman"/>
              </a:rPr>
              <a:t>   } </a:t>
            </a:r>
            <a:r>
              <a:rPr lang="en-US" sz="1800" dirty="0">
                <a:solidFill>
                  <a:srgbClr val="FA6400"/>
                </a:solidFill>
                <a:latin typeface="Courier New"/>
                <a:ea typeface="Calibri"/>
                <a:cs typeface="Times New Roman"/>
              </a:rPr>
              <a:t>// end class</a:t>
            </a:r>
            <a:endParaRPr lang="en-US" sz="1600" dirty="0">
              <a:ea typeface="Calibri"/>
              <a:cs typeface="Times New Roman"/>
            </a:endParaRPr>
          </a:p>
          <a:p>
            <a:endParaRPr lang="en-US" dirty="0"/>
          </a:p>
        </p:txBody>
      </p:sp>
      <p:sp>
        <p:nvSpPr>
          <p:cNvPr id="6" name="Rectangle 5"/>
          <p:cNvSpPr/>
          <p:nvPr/>
        </p:nvSpPr>
        <p:spPr>
          <a:xfrm>
            <a:off x="5014252" y="181450"/>
            <a:ext cx="3975113" cy="15010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lgn="ctr">
              <a:buFontTx/>
              <a:buAutoNum type="arabicPeriod"/>
            </a:pPr>
            <a:r>
              <a:rPr lang="en-US" sz="2400" dirty="0">
                <a:solidFill>
                  <a:prstClr val="white"/>
                </a:solidFill>
              </a:rPr>
              <a:t>Start by writing the program structure </a:t>
            </a:r>
          </a:p>
        </p:txBody>
      </p:sp>
    </p:spTree>
    <p:extLst>
      <p:ext uri="{BB962C8B-B14F-4D97-AF65-F5344CB8AC3E}">
        <p14:creationId xmlns:p14="http://schemas.microsoft.com/office/powerpoint/2010/main" val="164377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Variable Declaration </a:t>
            </a:r>
          </a:p>
        </p:txBody>
      </p:sp>
      <p:sp>
        <p:nvSpPr>
          <p:cNvPr id="3" name="Content Placeholder 2"/>
          <p:cNvSpPr>
            <a:spLocks noGrp="1"/>
          </p:cNvSpPr>
          <p:nvPr>
            <p:ph idx="1"/>
          </p:nvPr>
        </p:nvSpPr>
        <p:spPr>
          <a:xfrm>
            <a:off x="284163" y="1750320"/>
            <a:ext cx="8574087" cy="4956657"/>
          </a:xfrm>
        </p:spPr>
        <p:txBody>
          <a:bodyPr>
            <a:normAutofit/>
          </a:bodyPr>
          <a:lstStyle/>
          <a:p>
            <a:r>
              <a:rPr lang="en-US" dirty="0"/>
              <a:t> What variable do I need ??</a:t>
            </a:r>
          </a:p>
          <a:p>
            <a:r>
              <a:rPr lang="en-US" dirty="0"/>
              <a:t>input </a:t>
            </a:r>
          </a:p>
          <a:p>
            <a:pPr lvl="1">
              <a:buFont typeface="Wingdings" charset="2"/>
              <a:buChar char="§"/>
            </a:pPr>
            <a:r>
              <a:rPr lang="en-US" b="1" dirty="0"/>
              <a:t>number</a:t>
            </a:r>
            <a:endParaRPr lang="en-US" dirty="0"/>
          </a:p>
          <a:p>
            <a:r>
              <a:rPr lang="en-US" dirty="0"/>
              <a:t>Processing </a:t>
            </a:r>
          </a:p>
          <a:p>
            <a:pPr lvl="1">
              <a:buFont typeface="Wingdings" charset="2"/>
              <a:buChar char="§"/>
            </a:pPr>
            <a:r>
              <a:rPr lang="en-US" dirty="0"/>
              <a:t> </a:t>
            </a:r>
            <a:r>
              <a:rPr lang="en-US" b="1" dirty="0"/>
              <a:t>sum</a:t>
            </a:r>
          </a:p>
          <a:p>
            <a:pPr lvl="1">
              <a:buFont typeface="Wingdings" charset="2"/>
              <a:buChar char="§"/>
            </a:pPr>
            <a:r>
              <a:rPr lang="en-US" dirty="0"/>
              <a:t> </a:t>
            </a:r>
            <a:r>
              <a:rPr lang="en-US" b="1" dirty="0"/>
              <a:t>count</a:t>
            </a:r>
          </a:p>
          <a:p>
            <a:pPr lvl="1">
              <a:buNone/>
            </a:pPr>
            <a:endParaRPr lang="en-US" b="1" dirty="0"/>
          </a:p>
          <a:p>
            <a:pPr lvl="1">
              <a:buNone/>
            </a:pPr>
            <a:endParaRPr lang="en-US" b="1" dirty="0"/>
          </a:p>
          <a:p>
            <a:pPr lvl="1">
              <a:buNone/>
            </a:pPr>
            <a:endParaRPr lang="en-US" b="1" dirty="0"/>
          </a:p>
          <a:p>
            <a:pPr marL="339725" indent="-342900"/>
            <a:endParaRPr lang="en-US" dirty="0"/>
          </a:p>
          <a:p>
            <a:endParaRPr lang="en-US" dirty="0"/>
          </a:p>
          <a:p>
            <a:pPr lvl="1"/>
            <a:endParaRPr lang="en-US" dirty="0"/>
          </a:p>
        </p:txBody>
      </p:sp>
    </p:spTree>
    <p:extLst>
      <p:ext uri="{BB962C8B-B14F-4D97-AF65-F5344CB8AC3E}">
        <p14:creationId xmlns:p14="http://schemas.microsoft.com/office/powerpoint/2010/main" val="350717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Variable Declaration </a:t>
            </a:r>
          </a:p>
        </p:txBody>
      </p:sp>
      <p:sp>
        <p:nvSpPr>
          <p:cNvPr id="3" name="Content Placeholder 2"/>
          <p:cNvSpPr>
            <a:spLocks noGrp="1"/>
          </p:cNvSpPr>
          <p:nvPr>
            <p:ph idx="1"/>
          </p:nvPr>
        </p:nvSpPr>
        <p:spPr>
          <a:xfrm>
            <a:off x="284163" y="2027066"/>
            <a:ext cx="8269688" cy="4832741"/>
          </a:xfrm>
        </p:spPr>
        <p:txBody>
          <a:bodyPr/>
          <a:lstStyle/>
          <a:p>
            <a:r>
              <a:rPr lang="en-US" dirty="0"/>
              <a:t>what about data type</a:t>
            </a:r>
          </a:p>
          <a:p>
            <a:r>
              <a:rPr lang="en-US" dirty="0"/>
              <a:t>input </a:t>
            </a:r>
            <a:endParaRPr lang="en-US" b="1" dirty="0"/>
          </a:p>
          <a:p>
            <a:pPr lvl="1">
              <a:buFont typeface="Wingdings" charset="2"/>
              <a:buChar char="§"/>
            </a:pPr>
            <a:r>
              <a:rPr lang="en-US" b="1" dirty="0"/>
              <a:t>number            int</a:t>
            </a:r>
            <a:endParaRPr lang="en-US" dirty="0"/>
          </a:p>
          <a:p>
            <a:r>
              <a:rPr lang="en-US" dirty="0"/>
              <a:t>Processing </a:t>
            </a:r>
          </a:p>
          <a:p>
            <a:pPr lvl="1">
              <a:buFont typeface="Wingdings" charset="2"/>
              <a:buChar char="§"/>
            </a:pPr>
            <a:r>
              <a:rPr lang="en-US" dirty="0"/>
              <a:t> </a:t>
            </a:r>
            <a:r>
              <a:rPr lang="en-US" b="1" dirty="0"/>
              <a:t>sum             int</a:t>
            </a:r>
          </a:p>
          <a:p>
            <a:pPr lvl="1">
              <a:buFont typeface="Wingdings" charset="2"/>
              <a:buChar char="§"/>
            </a:pPr>
            <a:r>
              <a:rPr lang="en-US" dirty="0"/>
              <a:t> </a:t>
            </a:r>
            <a:r>
              <a:rPr lang="en-US" b="1" dirty="0"/>
              <a:t>count             int</a:t>
            </a:r>
          </a:p>
        </p:txBody>
      </p:sp>
      <p:sp>
        <p:nvSpPr>
          <p:cNvPr id="4" name="Content Placeholder 2"/>
          <p:cNvSpPr txBox="1">
            <a:spLocks/>
          </p:cNvSpPr>
          <p:nvPr/>
        </p:nvSpPr>
        <p:spPr>
          <a:xfrm>
            <a:off x="284163" y="2027695"/>
            <a:ext cx="8269688" cy="4832741"/>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a:buClr>
                <a:prstClr val="white">
                  <a:lumMod val="65000"/>
                </a:prstClr>
              </a:buClr>
            </a:pPr>
            <a:endParaRPr lang="en-US" dirty="0">
              <a:solidFill>
                <a:prstClr val="black">
                  <a:lumMod val="85000"/>
                  <a:lumOff val="15000"/>
                </a:prstClr>
              </a:solidFill>
            </a:endParaRPr>
          </a:p>
        </p:txBody>
      </p:sp>
      <p:sp>
        <p:nvSpPr>
          <p:cNvPr id="5" name="Right Arrow 4"/>
          <p:cNvSpPr/>
          <p:nvPr/>
        </p:nvSpPr>
        <p:spPr>
          <a:xfrm>
            <a:off x="2426208" y="3169920"/>
            <a:ext cx="377952" cy="2042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Right Arrow 7"/>
          <p:cNvSpPr/>
          <p:nvPr/>
        </p:nvSpPr>
        <p:spPr>
          <a:xfrm>
            <a:off x="2237232" y="4672585"/>
            <a:ext cx="377952" cy="2042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Right Arrow 8"/>
          <p:cNvSpPr/>
          <p:nvPr/>
        </p:nvSpPr>
        <p:spPr>
          <a:xfrm>
            <a:off x="2237232" y="4239769"/>
            <a:ext cx="377952" cy="2042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091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572000" y="6391518"/>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End</a:t>
            </a:r>
          </a:p>
        </p:txBody>
      </p:sp>
      <p:sp>
        <p:nvSpPr>
          <p:cNvPr id="3" name="Slide Number Placeholder 2"/>
          <p:cNvSpPr>
            <a:spLocks noGrp="1"/>
          </p:cNvSpPr>
          <p:nvPr>
            <p:ph type="sldNum" sz="quarter" idx="12"/>
          </p:nvPr>
        </p:nvSpPr>
        <p:spPr/>
        <p:txBody>
          <a:bodyPr/>
          <a:lstStyle/>
          <a:p>
            <a:fld id="{125A1C68-F048-4C66-8544-2D3BD35A5879}" type="slidenum">
              <a:rPr lang="en-US" smtClean="0"/>
              <a:pPr/>
              <a:t>42</a:t>
            </a:fld>
            <a:endParaRPr lang="en-US"/>
          </a:p>
        </p:txBody>
      </p:sp>
      <p:cxnSp>
        <p:nvCxnSpPr>
          <p:cNvPr id="5" name="Straight Connector 4"/>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512"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5. More Examples</a:t>
            </a:r>
            <a:endParaRPr lang="en-US" sz="4000" b="0" dirty="0">
              <a:solidFill>
                <a:schemeClr val="accent2"/>
              </a:solidFill>
              <a:latin typeface="Tahoma" charset="0"/>
              <a:cs typeface="Arial" charset="0"/>
            </a:endParaRPr>
          </a:p>
        </p:txBody>
      </p:sp>
      <p:sp>
        <p:nvSpPr>
          <p:cNvPr id="8" name="Rectangle 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4 - FLOWCHART</a:t>
            </a:r>
          </a:p>
        </p:txBody>
      </p:sp>
      <p:sp>
        <p:nvSpPr>
          <p:cNvPr id="9" name="AutoShape 67"/>
          <p:cNvSpPr>
            <a:spLocks noChangeArrowheads="1"/>
          </p:cNvSpPr>
          <p:nvPr/>
        </p:nvSpPr>
        <p:spPr bwMode="auto">
          <a:xfrm>
            <a:off x="1799047" y="1484784"/>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cxnSp>
        <p:nvCxnSpPr>
          <p:cNvPr id="10" name="Straight Arrow Connector 9"/>
          <p:cNvCxnSpPr/>
          <p:nvPr/>
        </p:nvCxnSpPr>
        <p:spPr>
          <a:xfrm>
            <a:off x="2519772" y="1906642"/>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99992" y="1484784"/>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Start the program</a:t>
            </a:r>
          </a:p>
        </p:txBody>
      </p:sp>
      <p:sp>
        <p:nvSpPr>
          <p:cNvPr id="12" name="AutoShape 68"/>
          <p:cNvSpPr>
            <a:spLocks noChangeArrowheads="1"/>
          </p:cNvSpPr>
          <p:nvPr/>
        </p:nvSpPr>
        <p:spPr bwMode="auto">
          <a:xfrm>
            <a:off x="1584735" y="2202818"/>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salary</a:t>
            </a:r>
            <a:endParaRPr lang="en-US" sz="1600" dirty="0">
              <a:solidFill>
                <a:schemeClr val="tx1"/>
              </a:solidFill>
              <a:effectLst/>
              <a:latin typeface="Arial" charset="0"/>
              <a:cs typeface="Arial" charset="0"/>
            </a:endParaRPr>
          </a:p>
        </p:txBody>
      </p:sp>
      <p:cxnSp>
        <p:nvCxnSpPr>
          <p:cNvPr id="13" name="Straight Arrow Connector 12"/>
          <p:cNvCxnSpPr/>
          <p:nvPr/>
        </p:nvCxnSpPr>
        <p:spPr>
          <a:xfrm>
            <a:off x="2519772" y="2554714"/>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499992" y="2180111"/>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Read the variable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salary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from the user</a:t>
            </a:r>
          </a:p>
        </p:txBody>
      </p:sp>
      <p:sp>
        <p:nvSpPr>
          <p:cNvPr id="15" name="Flowchart: Decision 14"/>
          <p:cNvSpPr/>
          <p:nvPr/>
        </p:nvSpPr>
        <p:spPr>
          <a:xfrm>
            <a:off x="1043608" y="2852936"/>
            <a:ext cx="2952328" cy="798184"/>
          </a:xfrm>
          <a:prstGeom prst="flowChartDecision">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salary</a:t>
            </a:r>
            <a:r>
              <a:rPr lang="en-US" dirty="0">
                <a:solidFill>
                  <a:schemeClr val="tx1"/>
                </a:solidFill>
              </a:rPr>
              <a:t> &lt; 5000?</a:t>
            </a:r>
          </a:p>
        </p:txBody>
      </p:sp>
      <p:sp>
        <p:nvSpPr>
          <p:cNvPr id="16" name="Rectangle 15"/>
          <p:cNvSpPr/>
          <p:nvPr/>
        </p:nvSpPr>
        <p:spPr>
          <a:xfrm>
            <a:off x="5652120" y="3008349"/>
            <a:ext cx="3168352" cy="3486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Is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salary</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&lt; 5000?</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cxnSp>
        <p:nvCxnSpPr>
          <p:cNvPr id="18" name="Straight Arrow Connector 17"/>
          <p:cNvCxnSpPr>
            <a:stCxn id="15" idx="1"/>
          </p:cNvCxnSpPr>
          <p:nvPr/>
        </p:nvCxnSpPr>
        <p:spPr>
          <a:xfrm flipH="1">
            <a:off x="683568" y="3252028"/>
            <a:ext cx="3600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56233" y="3252028"/>
            <a:ext cx="0" cy="4485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AutoShape 72"/>
          <p:cNvSpPr>
            <a:spLocks noChangeArrowheads="1"/>
          </p:cNvSpPr>
          <p:nvPr/>
        </p:nvSpPr>
        <p:spPr bwMode="auto">
          <a:xfrm>
            <a:off x="180827" y="3718421"/>
            <a:ext cx="1150813" cy="420469"/>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latin typeface="Arial" charset="0"/>
                <a:cs typeface="Arial" charset="0"/>
              </a:rPr>
              <a:t>tax = 0.1 </a:t>
            </a:r>
            <a:endParaRPr lang="en-US" sz="1600" dirty="0">
              <a:solidFill>
                <a:srgbClr val="0000FF"/>
              </a:solidFill>
              <a:effectLst/>
              <a:latin typeface="Arial" charset="0"/>
              <a:cs typeface="Arial" charset="0"/>
            </a:endParaRPr>
          </a:p>
        </p:txBody>
      </p:sp>
      <p:cxnSp>
        <p:nvCxnSpPr>
          <p:cNvPr id="22" name="Straight Arrow Connector 21"/>
          <p:cNvCxnSpPr/>
          <p:nvPr/>
        </p:nvCxnSpPr>
        <p:spPr>
          <a:xfrm>
            <a:off x="756233" y="4149080"/>
            <a:ext cx="1" cy="14401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35488" y="3717032"/>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If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salary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&lt; 5000 then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tax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0.1</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p:cNvSpPr txBox="1"/>
          <p:nvPr/>
        </p:nvSpPr>
        <p:spPr>
          <a:xfrm>
            <a:off x="611560" y="2780928"/>
            <a:ext cx="683086" cy="307777"/>
          </a:xfrm>
          <a:prstGeom prst="rect">
            <a:avLst/>
          </a:prstGeom>
          <a:noFill/>
        </p:spPr>
        <p:txBody>
          <a:bodyPr wrap="square" rtlCol="0">
            <a:spAutoFit/>
          </a:bodyPr>
          <a:lstStyle/>
          <a:p>
            <a:pPr algn="ctr"/>
            <a:r>
              <a:rPr lang="en-US" sz="1400" dirty="0">
                <a:solidFill>
                  <a:srgbClr val="0000FF"/>
                </a:solidFill>
              </a:rPr>
              <a:t>True</a:t>
            </a:r>
          </a:p>
        </p:txBody>
      </p:sp>
      <p:cxnSp>
        <p:nvCxnSpPr>
          <p:cNvPr id="30" name="Straight Arrow Connector 29"/>
          <p:cNvCxnSpPr/>
          <p:nvPr/>
        </p:nvCxnSpPr>
        <p:spPr>
          <a:xfrm>
            <a:off x="3995936" y="3252028"/>
            <a:ext cx="3600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283968" y="3252028"/>
            <a:ext cx="0" cy="161508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AutoShape 72"/>
          <p:cNvSpPr>
            <a:spLocks noChangeArrowheads="1"/>
          </p:cNvSpPr>
          <p:nvPr/>
        </p:nvSpPr>
        <p:spPr bwMode="auto">
          <a:xfrm>
            <a:off x="3708561" y="4880739"/>
            <a:ext cx="1150813" cy="420469"/>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latin typeface="Arial" charset="0"/>
                <a:cs typeface="Arial" charset="0"/>
              </a:rPr>
              <a:t>tax =0.08 </a:t>
            </a:r>
            <a:endParaRPr lang="en-US" sz="1600" dirty="0">
              <a:solidFill>
                <a:srgbClr val="0000FF"/>
              </a:solidFill>
              <a:effectLst/>
              <a:latin typeface="Arial" charset="0"/>
              <a:cs typeface="Arial" charset="0"/>
            </a:endParaRPr>
          </a:p>
        </p:txBody>
      </p:sp>
      <p:sp>
        <p:nvSpPr>
          <p:cNvPr id="34" name="Rectangle 33"/>
          <p:cNvSpPr/>
          <p:nvPr/>
        </p:nvSpPr>
        <p:spPr>
          <a:xfrm>
            <a:off x="5652120" y="4807342"/>
            <a:ext cx="3168352"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If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salary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&gt;= 5000,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tax</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0.08</a:t>
            </a:r>
            <a:endParaRPr lang="en-U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cxnSp>
        <p:nvCxnSpPr>
          <p:cNvPr id="36" name="Straight Arrow Connector 35"/>
          <p:cNvCxnSpPr/>
          <p:nvPr/>
        </p:nvCxnSpPr>
        <p:spPr>
          <a:xfrm>
            <a:off x="4283968" y="5297114"/>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627784" y="5589240"/>
            <a:ext cx="165618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56234" y="5589240"/>
            <a:ext cx="18715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638236" y="5589240"/>
            <a:ext cx="1" cy="292126"/>
          </a:xfrm>
          <a:prstGeom prst="straightConnector1">
            <a:avLst/>
          </a:prstGeom>
          <a:ln w="28575">
            <a:solidFill>
              <a:schemeClr val="tx1"/>
            </a:solidFill>
            <a:headEnd type="diamond" w="lg" len="lg"/>
            <a:tailEnd type="arrow"/>
          </a:ln>
        </p:spPr>
        <p:style>
          <a:lnRef idx="1">
            <a:schemeClr val="accent1"/>
          </a:lnRef>
          <a:fillRef idx="0">
            <a:schemeClr val="accent1"/>
          </a:fillRef>
          <a:effectRef idx="0">
            <a:schemeClr val="accent1"/>
          </a:effectRef>
          <a:fontRef idx="minor">
            <a:schemeClr val="tx1"/>
          </a:fontRef>
        </p:style>
      </p:cxnSp>
      <p:sp>
        <p:nvSpPr>
          <p:cNvPr id="42" name="AutoShape 71"/>
          <p:cNvSpPr>
            <a:spLocks noChangeArrowheads="1"/>
          </p:cNvSpPr>
          <p:nvPr/>
        </p:nvSpPr>
        <p:spPr bwMode="auto">
          <a:xfrm>
            <a:off x="1691208" y="5877272"/>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a:solidFill>
                  <a:srgbClr val="0000FF"/>
                </a:solidFill>
                <a:latin typeface="Arial" charset="0"/>
                <a:cs typeface="Arial" charset="0"/>
              </a:rPr>
              <a:t>tax</a:t>
            </a:r>
            <a:endParaRPr lang="en-US" sz="1600" dirty="0">
              <a:solidFill>
                <a:srgbClr val="0000FF"/>
              </a:solidFill>
              <a:effectLst/>
              <a:latin typeface="Arial" charset="0"/>
              <a:cs typeface="Arial" charset="0"/>
            </a:endParaRPr>
          </a:p>
        </p:txBody>
      </p:sp>
      <p:sp>
        <p:nvSpPr>
          <p:cNvPr id="44" name="Rectangle 43"/>
          <p:cNvSpPr/>
          <p:nvPr/>
        </p:nvSpPr>
        <p:spPr>
          <a:xfrm>
            <a:off x="4572000" y="5815454"/>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Display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tax</a:t>
            </a:r>
          </a:p>
        </p:txBody>
      </p:sp>
      <p:sp>
        <p:nvSpPr>
          <p:cNvPr id="45" name="AutoShape 70"/>
          <p:cNvSpPr>
            <a:spLocks noChangeArrowheads="1"/>
          </p:cNvSpPr>
          <p:nvPr/>
        </p:nvSpPr>
        <p:spPr bwMode="auto">
          <a:xfrm>
            <a:off x="1942827" y="6391519"/>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cxnSp>
        <p:nvCxnSpPr>
          <p:cNvPr id="48" name="Straight Arrow Connector 47"/>
          <p:cNvCxnSpPr>
            <a:stCxn id="42" idx="4"/>
            <a:endCxn id="45" idx="0"/>
          </p:cNvCxnSpPr>
          <p:nvPr/>
        </p:nvCxnSpPr>
        <p:spPr>
          <a:xfrm>
            <a:off x="2663552" y="6236047"/>
            <a:ext cx="0" cy="1554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08561" y="2780928"/>
            <a:ext cx="683086" cy="307777"/>
          </a:xfrm>
          <a:prstGeom prst="rect">
            <a:avLst/>
          </a:prstGeom>
          <a:noFill/>
        </p:spPr>
        <p:txBody>
          <a:bodyPr wrap="square" rtlCol="0">
            <a:spAutoFit/>
          </a:bodyPr>
          <a:lstStyle/>
          <a:p>
            <a:pPr algn="ctr"/>
            <a:r>
              <a:rPr lang="en-US" sz="1400" dirty="0">
                <a:solidFill>
                  <a:srgbClr val="0000FF"/>
                </a:solidFill>
              </a:rPr>
              <a:t>False</a:t>
            </a:r>
          </a:p>
        </p:txBody>
      </p:sp>
    </p:spTree>
    <p:extLst>
      <p:ext uri="{BB962C8B-B14F-4D97-AF65-F5344CB8AC3E}">
        <p14:creationId xmlns:p14="http://schemas.microsoft.com/office/powerpoint/2010/main" val="96434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outVertical)">
                                      <p:cBhvr>
                                        <p:cTn id="36" dur="500"/>
                                        <p:tgtEl>
                                          <p:spTgt spid="15"/>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right)">
                                      <p:cBhvr>
                                        <p:cTn id="44" dur="500"/>
                                        <p:tgtEl>
                                          <p:spTgt spid="18"/>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right)">
                                      <p:cBhvr>
                                        <p:cTn id="47" dur="500"/>
                                        <p:tgtEl>
                                          <p:spTgt spid="2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up)">
                                      <p:cBhvr>
                                        <p:cTn id="58" dur="500"/>
                                        <p:tgtEl>
                                          <p:spTgt spid="23"/>
                                        </p:tgtEl>
                                      </p:cBhvr>
                                    </p:animEffect>
                                  </p:childTnLst>
                                </p:cTn>
                              </p:par>
                            </p:childTnLst>
                          </p:cTn>
                        </p:par>
                        <p:par>
                          <p:cTn id="59" fill="hold">
                            <p:stCondLst>
                              <p:cond delay="1500"/>
                            </p:stCondLst>
                            <p:childTnLst>
                              <p:par>
                                <p:cTn id="60" presetID="22" presetClass="entr" presetSubtype="1"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par>
                                <p:cTn id="68" presetID="22" presetClass="entr" presetSubtype="8"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up)">
                                      <p:cBhvr>
                                        <p:cTn id="74" dur="500"/>
                                        <p:tgtEl>
                                          <p:spTgt spid="32"/>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up)">
                                      <p:cBhvr>
                                        <p:cTn id="78" dur="500"/>
                                        <p:tgtEl>
                                          <p:spTgt spid="33"/>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up)">
                                      <p:cBhvr>
                                        <p:cTn id="81" dur="500"/>
                                        <p:tgtEl>
                                          <p:spTgt spid="34"/>
                                        </p:tgtEl>
                                      </p:cBhvr>
                                    </p:animEffect>
                                  </p:childTnLst>
                                </p:cTn>
                              </p:par>
                            </p:childTnLst>
                          </p:cTn>
                        </p:par>
                        <p:par>
                          <p:cTn id="82" fill="hold">
                            <p:stCondLst>
                              <p:cond delay="1500"/>
                            </p:stCondLst>
                            <p:childTnLst>
                              <p:par>
                                <p:cTn id="83" presetID="22" presetClass="entr" presetSubtype="1" fill="hold"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up)">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wipe(right)">
                                      <p:cBhvr>
                                        <p:cTn id="90" dur="500"/>
                                        <p:tgtEl>
                                          <p:spTgt spid="38"/>
                                        </p:tgtEl>
                                      </p:cBhvr>
                                    </p:animEffect>
                                  </p:childTnLst>
                                </p:cTn>
                              </p:par>
                              <p:par>
                                <p:cTn id="91" presetID="22" presetClass="entr" presetSubtype="8"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wipe(left)">
                                      <p:cBhvr>
                                        <p:cTn id="93" dur="500"/>
                                        <p:tgtEl>
                                          <p:spTgt spid="40"/>
                                        </p:tgtEl>
                                      </p:cBhvr>
                                    </p:animEffect>
                                  </p:childTnLst>
                                </p:cTn>
                              </p:par>
                            </p:childTnLst>
                          </p:cTn>
                        </p:par>
                        <p:par>
                          <p:cTn id="94" fill="hold">
                            <p:stCondLst>
                              <p:cond delay="500"/>
                            </p:stCondLst>
                            <p:childTnLst>
                              <p:par>
                                <p:cTn id="95" presetID="22" presetClass="entr" presetSubtype="1" fill="hold" nodeType="after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wipe(up)">
                                      <p:cBhvr>
                                        <p:cTn id="97" dur="500"/>
                                        <p:tgtEl>
                                          <p:spTgt spid="41"/>
                                        </p:tgtEl>
                                      </p:cBhvr>
                                    </p:animEffect>
                                  </p:childTnLst>
                                </p:cTn>
                              </p:par>
                            </p:childTnLst>
                          </p:cTn>
                        </p:par>
                        <p:par>
                          <p:cTn id="98" fill="hold">
                            <p:stCondLst>
                              <p:cond delay="1000"/>
                            </p:stCondLst>
                            <p:childTnLst>
                              <p:par>
                                <p:cTn id="99" presetID="22" presetClass="entr" presetSubtype="1"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up)">
                                      <p:cBhvr>
                                        <p:cTn id="101" dur="500"/>
                                        <p:tgtEl>
                                          <p:spTgt spid="42"/>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up)">
                                      <p:cBhvr>
                                        <p:cTn id="104" dur="500"/>
                                        <p:tgtEl>
                                          <p:spTgt spid="44"/>
                                        </p:tgtEl>
                                      </p:cBhvr>
                                    </p:animEffect>
                                  </p:childTnLst>
                                </p:cTn>
                              </p:par>
                            </p:childTnLst>
                          </p:cTn>
                        </p:par>
                        <p:par>
                          <p:cTn id="105" fill="hold">
                            <p:stCondLst>
                              <p:cond delay="1500"/>
                            </p:stCondLst>
                            <p:childTnLst>
                              <p:par>
                                <p:cTn id="106" presetID="22" presetClass="entr" presetSubtype="1" fill="hold" nodeType="after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wipe(up)">
                                      <p:cBhvr>
                                        <p:cTn id="108" dur="500"/>
                                        <p:tgtEl>
                                          <p:spTgt spid="48"/>
                                        </p:tgtEl>
                                      </p:cBhvr>
                                    </p:animEffect>
                                  </p:childTnLst>
                                </p:cTn>
                              </p:par>
                            </p:childTnLst>
                          </p:cTn>
                        </p:par>
                        <p:par>
                          <p:cTn id="109" fill="hold">
                            <p:stCondLst>
                              <p:cond delay="2000"/>
                            </p:stCondLst>
                            <p:childTnLst>
                              <p:par>
                                <p:cTn id="110" presetID="22" presetClass="entr" presetSubtype="1" fill="hold" grpId="0" nodeType="after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wipe(up)">
                                      <p:cBhvr>
                                        <p:cTn id="112" dur="500"/>
                                        <p:tgtEl>
                                          <p:spTgt spid="45"/>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wipe(up)">
                                      <p:cBhvr>
                                        <p:cTn id="1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8" grpId="0" animBg="1"/>
      <p:bldP spid="9" grpId="0" animBg="1"/>
      <p:bldP spid="11" grpId="0" animBg="1"/>
      <p:bldP spid="12" grpId="0" animBg="1"/>
      <p:bldP spid="14" grpId="0" animBg="1"/>
      <p:bldP spid="15" grpId="0" animBg="1"/>
      <p:bldP spid="16" grpId="0" animBg="1"/>
      <p:bldP spid="21" grpId="0" animBg="1"/>
      <p:bldP spid="23" grpId="0" animBg="1"/>
      <p:bldP spid="25" grpId="0"/>
      <p:bldP spid="33" grpId="0" animBg="1"/>
      <p:bldP spid="34" grpId="0" animBg="1"/>
      <p:bldP spid="42" grpId="0" animBg="1"/>
      <p:bldP spid="44" grpId="0" animBg="1"/>
      <p:bldP spid="45" grpId="0" animBg="1"/>
      <p:bldP spid="49"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txBox="1">
            <a:spLocks/>
          </p:cNvSpPr>
          <p:nvPr/>
        </p:nvSpPr>
        <p:spPr>
          <a:xfrm>
            <a:off x="0" y="956738"/>
            <a:ext cx="8989365" cy="5756926"/>
          </a:xfrm>
          <a:prstGeom prst="rect">
            <a:avLst/>
          </a:prstGeom>
        </p:spPr>
        <p:txBody>
          <a:bodyPr vert="horz" lIns="91440" tIns="45720" rIns="91440" bIns="45720" rtlCol="0">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fontAlgn="base">
              <a:spcBef>
                <a:spcPct val="0"/>
              </a:spcBef>
              <a:spcAft>
                <a:spcPct val="0"/>
              </a:spcAft>
              <a:buClrTx/>
              <a:buSzTx/>
              <a:buFont typeface="Wingdings" pitchFamily="2" charset="2"/>
              <a:buNone/>
            </a:pPr>
            <a:r>
              <a:rPr lang="en-US" dirty="0">
                <a:solidFill>
                  <a:srgbClr val="FA6400"/>
                </a:solidFill>
                <a:latin typeface="Courier New"/>
                <a:ea typeface="Calibri"/>
              </a:rPr>
              <a:t>// import Section – import used java libraries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class</a:t>
            </a:r>
            <a:r>
              <a:rPr lang="en-US" dirty="0">
                <a:solidFill>
                  <a:srgbClr val="000000"/>
                </a:solidFill>
                <a:latin typeface="Courier New"/>
                <a:ea typeface="Calibri"/>
              </a:rPr>
              <a:t> Average{ </a:t>
            </a:r>
            <a:br>
              <a:rPr lang="en-US" dirty="0">
                <a:solidFill>
                  <a:srgbClr val="0000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main method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static</a:t>
            </a:r>
            <a:r>
              <a:rPr lang="en-US" dirty="0">
                <a:solidFill>
                  <a:srgbClr val="000000"/>
                </a:solidFill>
                <a:latin typeface="Courier New"/>
                <a:ea typeface="Calibri"/>
              </a:rPr>
              <a:t> </a:t>
            </a:r>
            <a:r>
              <a:rPr lang="en-US" dirty="0">
                <a:solidFill>
                  <a:srgbClr val="941EDF"/>
                </a:solidFill>
                <a:latin typeface="Courier New"/>
                <a:ea typeface="Calibri"/>
              </a:rPr>
              <a:t>void</a:t>
            </a:r>
            <a:r>
              <a:rPr lang="en-US" dirty="0">
                <a:solidFill>
                  <a:srgbClr val="000000"/>
                </a:solidFill>
                <a:latin typeface="Courier New"/>
                <a:ea typeface="Calibri"/>
              </a:rPr>
              <a:t> main( String </a:t>
            </a:r>
            <a:r>
              <a:rPr lang="en-US" dirty="0" err="1">
                <a:solidFill>
                  <a:srgbClr val="000000"/>
                </a:solidFill>
                <a:latin typeface="Courier New"/>
                <a:ea typeface="Calibri"/>
              </a:rPr>
              <a:t>args</a:t>
            </a:r>
            <a:r>
              <a:rPr lang="en-US" dirty="0">
                <a:solidFill>
                  <a:srgbClr val="000000"/>
                </a:solidFill>
                <a:latin typeface="Courier New"/>
                <a:ea typeface="Calibri"/>
              </a:rPr>
              <a:t>[] ){ </a:t>
            </a:r>
            <a:br>
              <a:rPr lang="en-US" dirty="0">
                <a:solidFill>
                  <a:srgbClr val="0000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Declaration section – Declare needed variables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9900CC"/>
                </a:solidFill>
                <a:latin typeface="Courier New"/>
                <a:ea typeface="Calibri"/>
              </a:rPr>
              <a:t>int</a:t>
            </a:r>
            <a:r>
              <a:rPr lang="en-US" dirty="0">
                <a:solidFill>
                  <a:srgbClr val="000000"/>
                </a:solidFill>
                <a:latin typeface="Courier New"/>
                <a:ea typeface="Calibri"/>
              </a:rPr>
              <a:t> number;</a:t>
            </a:r>
          </a:p>
          <a:p>
            <a:pPr marL="0" indent="0" fontAlgn="base">
              <a:spcBef>
                <a:spcPct val="0"/>
              </a:spcBef>
              <a:spcAft>
                <a:spcPct val="0"/>
              </a:spcAft>
              <a:buClrTx/>
              <a:buSzTx/>
              <a:buFont typeface="Wingdings" pitchFamily="2" charset="2"/>
              <a:buNone/>
            </a:pPr>
            <a:r>
              <a:rPr lang="en-US" dirty="0">
                <a:solidFill>
                  <a:srgbClr val="9900CC"/>
                </a:solidFill>
                <a:latin typeface="Courier New"/>
                <a:ea typeface="Calibri"/>
              </a:rPr>
              <a:t>      int</a:t>
            </a:r>
            <a:r>
              <a:rPr lang="en-US" dirty="0">
                <a:solidFill>
                  <a:srgbClr val="000000"/>
                </a:solidFill>
                <a:latin typeface="Courier New"/>
                <a:ea typeface="Calibri"/>
              </a:rPr>
              <a:t> sum=0 ;</a:t>
            </a:r>
            <a:r>
              <a:rPr lang="en-US" dirty="0">
                <a:solidFill>
                  <a:srgbClr val="9900CC"/>
                </a:solidFill>
                <a:latin typeface="Courier New"/>
                <a:ea typeface="Calibri"/>
              </a:rPr>
              <a:t> </a:t>
            </a:r>
          </a:p>
          <a:p>
            <a:pPr marL="0" indent="0" fontAlgn="base">
              <a:spcBef>
                <a:spcPct val="0"/>
              </a:spcBef>
              <a:spcAft>
                <a:spcPct val="0"/>
              </a:spcAft>
              <a:buClrTx/>
              <a:buSzTx/>
              <a:buFont typeface="Wingdings" pitchFamily="2" charset="2"/>
              <a:buNone/>
            </a:pPr>
            <a:r>
              <a:rPr lang="en-US" dirty="0">
                <a:solidFill>
                  <a:srgbClr val="9900CC"/>
                </a:solidFill>
                <a:latin typeface="Courier New"/>
                <a:ea typeface="Calibri"/>
              </a:rPr>
              <a:t>      int</a:t>
            </a:r>
            <a:r>
              <a:rPr lang="en-US" dirty="0">
                <a:solidFill>
                  <a:srgbClr val="000000"/>
                </a:solidFill>
                <a:latin typeface="Courier New"/>
                <a:ea typeface="Calibri"/>
              </a:rPr>
              <a:t> count =0;</a:t>
            </a:r>
            <a:br>
              <a:rPr lang="en-US" sz="1900" dirty="0">
                <a:solidFill>
                  <a:srgbClr val="0000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Input section – Enter required data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Processing section – Processing Statements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FA6400"/>
                </a:solidFill>
                <a:latin typeface="Courier New"/>
                <a:ea typeface="Calibri"/>
              </a:rPr>
              <a:t>// Output section – Display expected results </a:t>
            </a:r>
            <a:br>
              <a:rPr lang="en-US" dirty="0">
                <a:solidFill>
                  <a:srgbClr val="FA6400"/>
                </a:solidFill>
                <a:latin typeface="Courier New"/>
                <a:ea typeface="Calibri"/>
              </a:rPr>
            </a:br>
            <a:r>
              <a:rPr lang="en-US" dirty="0">
                <a:solidFill>
                  <a:srgbClr val="000000"/>
                </a:solidFill>
                <a:latin typeface="Courier New"/>
                <a:ea typeface="Calibri"/>
              </a:rPr>
              <a:t>      } </a:t>
            </a:r>
            <a:r>
              <a:rPr lang="en-US" dirty="0">
                <a:solidFill>
                  <a:srgbClr val="FA6400"/>
                </a:solidFill>
                <a:latin typeface="Courier New"/>
                <a:ea typeface="Calibri"/>
              </a:rPr>
              <a:t>// end main </a:t>
            </a:r>
            <a:br>
              <a:rPr lang="en-US" dirty="0">
                <a:solidFill>
                  <a:srgbClr val="FA6400"/>
                </a:solidFill>
                <a:latin typeface="Courier New"/>
                <a:ea typeface="Calibri"/>
              </a:rPr>
            </a:br>
            <a:r>
              <a:rPr lang="en-US" dirty="0">
                <a:solidFill>
                  <a:srgbClr val="000000"/>
                </a:solidFill>
                <a:latin typeface="Courier New"/>
                <a:ea typeface="Calibri"/>
              </a:rPr>
              <a:t>   } </a:t>
            </a:r>
            <a:r>
              <a:rPr lang="en-US" dirty="0">
                <a:solidFill>
                  <a:srgbClr val="FA6400"/>
                </a:solidFill>
                <a:latin typeface="Courier New"/>
                <a:ea typeface="Calibri"/>
              </a:rPr>
              <a:t>// end class</a:t>
            </a:r>
            <a:br>
              <a:rPr lang="en-US" dirty="0">
                <a:solidFill>
                  <a:srgbClr val="FA6400"/>
                </a:solidFill>
                <a:latin typeface="Courier New"/>
                <a:ea typeface="Calibri"/>
              </a:rPr>
            </a:br>
            <a:endParaRPr lang="en-US" dirty="0">
              <a:solidFill>
                <a:prstClr val="black">
                  <a:lumMod val="85000"/>
                  <a:lumOff val="15000"/>
                </a:prstClr>
              </a:solidFill>
            </a:endParaRPr>
          </a:p>
        </p:txBody>
      </p:sp>
      <p:sp>
        <p:nvSpPr>
          <p:cNvPr id="2" name="Rectangle 1"/>
          <p:cNvSpPr/>
          <p:nvPr/>
        </p:nvSpPr>
        <p:spPr>
          <a:xfrm>
            <a:off x="5168887" y="0"/>
            <a:ext cx="3975113" cy="17980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prstClr val="white"/>
                </a:solidFill>
              </a:rPr>
              <a:t>2. Declare variable </a:t>
            </a:r>
          </a:p>
          <a:p>
            <a:pPr algn="ctr"/>
            <a:r>
              <a:rPr lang="en-US" sz="2400" u="sng" dirty="0">
                <a:solidFill>
                  <a:prstClr val="white"/>
                </a:solidFill>
              </a:rPr>
              <a:t>Note:</a:t>
            </a:r>
          </a:p>
          <a:p>
            <a:pPr marL="342900" indent="-342900">
              <a:buFont typeface="Arial"/>
              <a:buChar char="•"/>
            </a:pPr>
            <a:r>
              <a:rPr lang="en-US" sz="2000" dirty="0">
                <a:solidFill>
                  <a:prstClr val="white"/>
                </a:solidFill>
              </a:rPr>
              <a:t>if some variable has initial value initialize them</a:t>
            </a:r>
          </a:p>
          <a:p>
            <a:pPr marL="342900" indent="-342900">
              <a:buFont typeface="Arial"/>
              <a:buChar char="•"/>
            </a:pPr>
            <a:r>
              <a:rPr lang="en-US" sz="2000" dirty="0">
                <a:solidFill>
                  <a:prstClr val="white"/>
                </a:solidFill>
              </a:rPr>
              <a:t>Use appropriate variable name  </a:t>
            </a:r>
          </a:p>
        </p:txBody>
      </p:sp>
    </p:spTree>
    <p:extLst>
      <p:ext uri="{BB962C8B-B14F-4D97-AF65-F5344CB8AC3E}">
        <p14:creationId xmlns:p14="http://schemas.microsoft.com/office/powerpoint/2010/main" val="40718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3.Input </a:t>
            </a:r>
          </a:p>
        </p:txBody>
      </p:sp>
      <p:sp>
        <p:nvSpPr>
          <p:cNvPr id="3" name="Content Placeholder 2"/>
          <p:cNvSpPr>
            <a:spLocks noGrp="1"/>
          </p:cNvSpPr>
          <p:nvPr>
            <p:ph idx="1"/>
          </p:nvPr>
        </p:nvSpPr>
        <p:spPr>
          <a:xfrm>
            <a:off x="284163" y="2133600"/>
            <a:ext cx="8574087" cy="4283146"/>
          </a:xfrm>
        </p:spPr>
        <p:txBody>
          <a:bodyPr>
            <a:normAutofit fontScale="25000" lnSpcReduction="20000"/>
          </a:bodyPr>
          <a:lstStyle/>
          <a:p>
            <a:pPr marL="0" indent="0">
              <a:buNone/>
            </a:pPr>
            <a:r>
              <a:rPr lang="en-US" sz="9600" dirty="0"/>
              <a:t>Reading input from the user</a:t>
            </a:r>
          </a:p>
          <a:p>
            <a:pPr marL="342900" indent="-342900">
              <a:buFont typeface="Arial"/>
              <a:buChar char="•"/>
            </a:pPr>
            <a:r>
              <a:rPr lang="en-US" sz="9600" u="sng" dirty="0"/>
              <a:t>4 basic steps</a:t>
            </a:r>
          </a:p>
          <a:p>
            <a:pPr lvl="1"/>
            <a:r>
              <a:rPr lang="en-US" sz="9600" dirty="0">
                <a:solidFill>
                  <a:srgbClr val="333399"/>
                </a:solidFill>
                <a:latin typeface="Tahoma" charset="0"/>
                <a:cs typeface="Arial" charset="0"/>
              </a:rPr>
              <a:t>Step 1:</a:t>
            </a:r>
            <a:r>
              <a:rPr lang="en-US" sz="9600" dirty="0">
                <a:latin typeface="Tahoma" charset="0"/>
                <a:cs typeface="Arial" charset="0"/>
              </a:rPr>
              <a:t>  import the Scanner class:</a:t>
            </a:r>
          </a:p>
          <a:p>
            <a:pPr lvl="2"/>
            <a:r>
              <a:rPr lang="en-US" sz="9600" dirty="0">
                <a:latin typeface="Courier New" charset="0"/>
                <a:ea typeface="ＭＳ Ｐゴシック" charset="0"/>
                <a:cs typeface="ＭＳ Ｐゴシック" charset="0"/>
              </a:rPr>
              <a:t>import </a:t>
            </a:r>
            <a:r>
              <a:rPr lang="en-US" sz="9600" dirty="0" err="1">
                <a:latin typeface="Courier New" charset="0"/>
                <a:ea typeface="ＭＳ Ｐゴシック" charset="0"/>
                <a:cs typeface="ＭＳ Ｐゴシック" charset="0"/>
              </a:rPr>
              <a:t>java.util.Scanner</a:t>
            </a:r>
            <a:r>
              <a:rPr lang="en-US" sz="9600" dirty="0">
                <a:latin typeface="Courier New" charset="0"/>
                <a:ea typeface="ＭＳ Ｐゴシック" charset="0"/>
                <a:cs typeface="ＭＳ Ｐゴシック" charset="0"/>
              </a:rPr>
              <a:t>;</a:t>
            </a:r>
          </a:p>
          <a:p>
            <a:pPr lvl="1"/>
            <a:r>
              <a:rPr lang="en-US" sz="9600" dirty="0">
                <a:solidFill>
                  <a:srgbClr val="333399"/>
                </a:solidFill>
                <a:latin typeface="Tahoma" charset="0"/>
                <a:ea typeface="ＭＳ Ｐゴシック" charset="0"/>
                <a:cs typeface="ＭＳ Ｐゴシック" charset="0"/>
              </a:rPr>
              <a:t>Step 2 :</a:t>
            </a:r>
            <a:r>
              <a:rPr lang="en-US" sz="9600" dirty="0">
                <a:latin typeface="Tahoma" charset="0"/>
                <a:ea typeface="ＭＳ Ｐゴシック" charset="0"/>
                <a:cs typeface="ＭＳ Ｐゴシック" charset="0"/>
              </a:rPr>
              <a:t> declaring a reference variable of a Scanner</a:t>
            </a:r>
          </a:p>
          <a:p>
            <a:pPr lvl="2"/>
            <a:r>
              <a:rPr lang="en-US" sz="9600" dirty="0">
                <a:latin typeface="Courier New" charset="0"/>
                <a:ea typeface="ＭＳ Ｐゴシック" charset="0"/>
                <a:cs typeface="ＭＳ Ｐゴシック" charset="0"/>
              </a:rPr>
              <a:t>Scanner input ; </a:t>
            </a:r>
          </a:p>
          <a:p>
            <a:pPr lvl="1"/>
            <a:r>
              <a:rPr lang="en-US" sz="9600" dirty="0">
                <a:solidFill>
                  <a:srgbClr val="333399"/>
                </a:solidFill>
                <a:latin typeface="Tahoma" charset="0"/>
                <a:cs typeface="Arial" charset="0"/>
              </a:rPr>
              <a:t>Step 3:</a:t>
            </a:r>
            <a:r>
              <a:rPr lang="en-US" sz="9600" dirty="0">
                <a:latin typeface="Tahoma" charset="0"/>
                <a:cs typeface="Arial" charset="0"/>
              </a:rPr>
              <a:t> creating an instance of the Scanner</a:t>
            </a:r>
          </a:p>
          <a:p>
            <a:pPr lvl="2"/>
            <a:r>
              <a:rPr lang="en-US" sz="9600" dirty="0">
                <a:latin typeface="Courier New" charset="0"/>
                <a:ea typeface="ＭＳ Ｐゴシック" charset="0"/>
                <a:cs typeface="ＭＳ Ｐゴシック" charset="0"/>
              </a:rPr>
              <a:t>input = new Scanner (</a:t>
            </a:r>
            <a:r>
              <a:rPr lang="en-US" sz="9600" dirty="0" err="1">
                <a:latin typeface="Courier New" charset="0"/>
                <a:ea typeface="ＭＳ Ｐゴシック" charset="0"/>
                <a:cs typeface="ＭＳ Ｐゴシック" charset="0"/>
              </a:rPr>
              <a:t>System.in</a:t>
            </a:r>
            <a:r>
              <a:rPr lang="en-US" sz="9600" dirty="0">
                <a:latin typeface="Courier New" charset="0"/>
                <a:ea typeface="ＭＳ Ｐゴシック" charset="0"/>
                <a:cs typeface="ＭＳ Ｐゴシック" charset="0"/>
              </a:rPr>
              <a:t>);</a:t>
            </a:r>
          </a:p>
          <a:p>
            <a:pPr lvl="1"/>
            <a:r>
              <a:rPr lang="en-US" sz="9600" dirty="0">
                <a:solidFill>
                  <a:srgbClr val="333399"/>
                </a:solidFill>
                <a:latin typeface="Tahoma" charset="0"/>
                <a:cs typeface="Arial" charset="0"/>
              </a:rPr>
              <a:t>Step 4:</a:t>
            </a:r>
            <a:r>
              <a:rPr lang="en-US" sz="9600" dirty="0">
                <a:latin typeface="Tahoma" charset="0"/>
                <a:cs typeface="Arial" charset="0"/>
              </a:rPr>
              <a:t> use specific methods to enter data</a:t>
            </a:r>
          </a:p>
          <a:p>
            <a:pPr lvl="2"/>
            <a:r>
              <a:rPr lang="en-US" sz="9600" dirty="0">
                <a:latin typeface="Courier New" charset="0"/>
                <a:ea typeface="ＭＳ Ｐゴシック" charset="0"/>
                <a:cs typeface="ＭＳ Ｐゴシック" charset="0"/>
              </a:rPr>
              <a:t>int number = </a:t>
            </a:r>
            <a:r>
              <a:rPr lang="en-US" sz="9600" dirty="0" err="1">
                <a:latin typeface="Courier New" charset="0"/>
                <a:ea typeface="ＭＳ Ｐゴシック" charset="0"/>
                <a:cs typeface="ＭＳ Ｐゴシック" charset="0"/>
              </a:rPr>
              <a:t>input.nextInt</a:t>
            </a:r>
            <a:r>
              <a:rPr lang="en-US" sz="9600" dirty="0">
                <a:latin typeface="Courier New" charset="0"/>
                <a:ea typeface="ＭＳ Ｐゴシック" charset="0"/>
                <a:cs typeface="ＭＳ Ｐゴシック" charset="0"/>
              </a:rPr>
              <a:t>();</a:t>
            </a:r>
          </a:p>
          <a:p>
            <a:pPr marL="342900" indent="-342900">
              <a:buFont typeface="Arial"/>
              <a:buChar char="•"/>
            </a:pPr>
            <a:endParaRPr lang="en-US" sz="9600" u="sng" dirty="0"/>
          </a:p>
          <a:p>
            <a:pPr marL="342900" indent="-342900">
              <a:buFont typeface="Arial"/>
              <a:buChar char="•"/>
            </a:pPr>
            <a:endParaRPr lang="en-US" sz="9600" u="sng" dirty="0"/>
          </a:p>
          <a:p>
            <a:pPr marL="0" indent="0">
              <a:buNone/>
            </a:pPr>
            <a:endParaRPr lang="en-US" dirty="0"/>
          </a:p>
        </p:txBody>
      </p:sp>
    </p:spTree>
    <p:extLst>
      <p:ext uri="{BB962C8B-B14F-4D97-AF65-F5344CB8AC3E}">
        <p14:creationId xmlns:p14="http://schemas.microsoft.com/office/powerpoint/2010/main" val="80602390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txBox="1">
            <a:spLocks/>
          </p:cNvSpPr>
          <p:nvPr/>
        </p:nvSpPr>
        <p:spPr>
          <a:xfrm>
            <a:off x="0" y="160651"/>
            <a:ext cx="8989365" cy="6565205"/>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fontAlgn="base">
              <a:spcBef>
                <a:spcPct val="0"/>
              </a:spcBef>
              <a:spcAft>
                <a:spcPct val="0"/>
              </a:spcAft>
              <a:buClrTx/>
              <a:buSzTx/>
              <a:buFont typeface="Wingdings" pitchFamily="2" charset="2"/>
              <a:buNone/>
            </a:pPr>
            <a:endParaRPr lang="en-US" dirty="0">
              <a:solidFill>
                <a:prstClr val="black">
                  <a:lumMod val="85000"/>
                  <a:lumOff val="15000"/>
                </a:prstClr>
              </a:solidFill>
            </a:endParaRPr>
          </a:p>
        </p:txBody>
      </p:sp>
      <p:sp>
        <p:nvSpPr>
          <p:cNvPr id="22" name="Content Placeholder 21"/>
          <p:cNvSpPr>
            <a:spLocks noGrp="1"/>
          </p:cNvSpPr>
          <p:nvPr>
            <p:ph idx="1"/>
          </p:nvPr>
        </p:nvSpPr>
        <p:spPr>
          <a:xfrm>
            <a:off x="4338021" y="914400"/>
            <a:ext cx="4514626" cy="5211763"/>
          </a:xfrm>
        </p:spPr>
        <p:txBody>
          <a:bodyPr>
            <a:noAutofit/>
          </a:bodyPr>
          <a:lstStyle/>
          <a:p>
            <a:pPr marL="0" indent="0">
              <a:buNone/>
            </a:pPr>
            <a:r>
              <a:rPr lang="en-US" sz="1800" dirty="0">
                <a:solidFill>
                  <a:srgbClr val="000000"/>
                </a:solidFill>
                <a:latin typeface="Courier New"/>
                <a:ea typeface="Calibri"/>
              </a:rPr>
              <a:t> input=</a:t>
            </a:r>
            <a:r>
              <a:rPr lang="en-US" sz="1800" dirty="0">
                <a:solidFill>
                  <a:srgbClr val="941EDF"/>
                </a:solidFill>
                <a:latin typeface="Courier New"/>
                <a:ea typeface="Calibri"/>
              </a:rPr>
              <a:t>new</a:t>
            </a:r>
            <a:r>
              <a:rPr lang="en-US" sz="1800" dirty="0">
                <a:solidFill>
                  <a:srgbClr val="000000"/>
                </a:solidFill>
                <a:latin typeface="Courier New"/>
                <a:ea typeface="Calibri"/>
              </a:rPr>
              <a:t> Scanner (System.in);</a:t>
            </a:r>
            <a:br>
              <a:rPr lang="en-US" sz="1800" dirty="0">
                <a:solidFill>
                  <a:srgbClr val="000000"/>
                </a:solidFill>
                <a:latin typeface="Courier New"/>
                <a:ea typeface="Calibri"/>
              </a:rPr>
            </a:br>
            <a:r>
              <a:rPr lang="en-US" sz="1800" dirty="0">
                <a:solidFill>
                  <a:srgbClr val="000000"/>
                </a:solidFill>
                <a:latin typeface="Courier New"/>
                <a:ea typeface="Calibri"/>
              </a:rPr>
              <a:t>      </a:t>
            </a:r>
            <a:r>
              <a:rPr lang="en-US" sz="1800" dirty="0">
                <a:solidFill>
                  <a:srgbClr val="FA6400"/>
                </a:solidFill>
                <a:latin typeface="Courier New"/>
                <a:ea typeface="Calibri"/>
              </a:rPr>
              <a:t>//read number</a:t>
            </a:r>
            <a:br>
              <a:rPr lang="en-US" sz="1800" dirty="0">
                <a:solidFill>
                  <a:srgbClr val="FA6400"/>
                </a:solidFill>
                <a:latin typeface="Courier New"/>
                <a:ea typeface="Calibri"/>
              </a:rPr>
            </a:br>
            <a:r>
              <a:rPr lang="en-US" sz="1800" dirty="0">
                <a:solidFill>
                  <a:srgbClr val="000000"/>
                </a:solidFill>
                <a:latin typeface="Courier New"/>
                <a:ea typeface="Calibri"/>
              </a:rPr>
              <a:t>      </a:t>
            </a:r>
            <a:r>
              <a:rPr lang="en-US" sz="1800" dirty="0" err="1">
                <a:solidFill>
                  <a:srgbClr val="000000"/>
                </a:solidFill>
                <a:latin typeface="Courier New"/>
                <a:ea typeface="Calibri"/>
              </a:rPr>
              <a:t>System.out.println</a:t>
            </a:r>
            <a:r>
              <a:rPr lang="en-US" sz="1800" dirty="0">
                <a:solidFill>
                  <a:srgbClr val="000000"/>
                </a:solidFill>
                <a:latin typeface="Courier New"/>
                <a:ea typeface="Calibri"/>
              </a:rPr>
              <a:t>(</a:t>
            </a:r>
            <a:r>
              <a:rPr lang="en-US" sz="1800" dirty="0">
                <a:solidFill>
                  <a:srgbClr val="00CB00"/>
                </a:solidFill>
                <a:latin typeface="Courier New"/>
                <a:ea typeface="Calibri"/>
              </a:rPr>
              <a:t>"Enter number"</a:t>
            </a:r>
            <a:r>
              <a:rPr lang="en-US" sz="1800" dirty="0">
                <a:solidFill>
                  <a:srgbClr val="000000"/>
                </a:solidFill>
                <a:latin typeface="Courier New"/>
                <a:ea typeface="Calibri"/>
              </a:rPr>
              <a:t>);</a:t>
            </a:r>
            <a:br>
              <a:rPr lang="en-US" sz="1800" dirty="0">
                <a:solidFill>
                  <a:srgbClr val="000000"/>
                </a:solidFill>
                <a:latin typeface="Courier New"/>
                <a:ea typeface="Calibri"/>
              </a:rPr>
            </a:br>
            <a:r>
              <a:rPr lang="en-US" sz="1800" dirty="0">
                <a:solidFill>
                  <a:srgbClr val="000000"/>
                </a:solidFill>
                <a:latin typeface="Courier New"/>
                <a:ea typeface="Calibri"/>
              </a:rPr>
              <a:t>      number=</a:t>
            </a:r>
            <a:r>
              <a:rPr lang="en-US" sz="1800" dirty="0" err="1">
                <a:solidFill>
                  <a:srgbClr val="000000"/>
                </a:solidFill>
                <a:latin typeface="Courier New"/>
                <a:ea typeface="Calibri"/>
              </a:rPr>
              <a:t>input.nextInt</a:t>
            </a:r>
            <a:r>
              <a:rPr lang="en-US" sz="1800" dirty="0">
                <a:solidFill>
                  <a:srgbClr val="000000"/>
                </a:solidFill>
                <a:latin typeface="Courier New"/>
                <a:ea typeface="Calibri"/>
              </a:rPr>
              <a:t>();</a:t>
            </a:r>
            <a:br>
              <a:rPr lang="en-US" sz="1800" dirty="0">
                <a:solidFill>
                  <a:srgbClr val="000000"/>
                </a:solidFill>
                <a:latin typeface="Courier New"/>
                <a:ea typeface="Calibri"/>
              </a:rPr>
            </a:br>
            <a:r>
              <a:rPr lang="en-US" sz="1800" dirty="0">
                <a:solidFill>
                  <a:srgbClr val="000000"/>
                </a:solidFill>
                <a:latin typeface="Courier New"/>
                <a:ea typeface="Calibri"/>
              </a:rPr>
              <a:t>      </a:t>
            </a:r>
            <a:br>
              <a:rPr lang="en-US" sz="1800" dirty="0">
                <a:solidFill>
                  <a:srgbClr val="FA6400"/>
                </a:solidFill>
                <a:latin typeface="Courier New"/>
                <a:ea typeface="Calibri"/>
              </a:rPr>
            </a:br>
            <a:r>
              <a:rPr lang="en-US" sz="1800" dirty="0">
                <a:solidFill>
                  <a:srgbClr val="000000"/>
                </a:solidFill>
                <a:latin typeface="Courier New"/>
                <a:ea typeface="Calibri"/>
              </a:rPr>
              <a:t>}</a:t>
            </a:r>
            <a:r>
              <a:rPr lang="en-US" sz="1800" dirty="0">
                <a:solidFill>
                  <a:srgbClr val="FA6400"/>
                </a:solidFill>
                <a:latin typeface="Courier New"/>
                <a:ea typeface="Calibri"/>
              </a:rPr>
              <a:t> //end main</a:t>
            </a:r>
            <a:endParaRPr lang="en-US" sz="1800" dirty="0">
              <a:solidFill>
                <a:srgbClr val="000000"/>
              </a:solidFill>
              <a:latin typeface="Courier New"/>
              <a:ea typeface="Calibri"/>
            </a:endParaRPr>
          </a:p>
          <a:p>
            <a:pPr marL="0" indent="0">
              <a:buNone/>
            </a:pPr>
            <a:r>
              <a:rPr lang="en-US" sz="1800" dirty="0">
                <a:solidFill>
                  <a:srgbClr val="000000"/>
                </a:solidFill>
                <a:latin typeface="Courier New"/>
                <a:ea typeface="Calibri"/>
              </a:rPr>
              <a:t>}</a:t>
            </a:r>
            <a:r>
              <a:rPr lang="en-US" sz="1800" dirty="0">
                <a:solidFill>
                  <a:srgbClr val="FA6400"/>
                </a:solidFill>
                <a:latin typeface="Courier New"/>
                <a:ea typeface="Calibri"/>
              </a:rPr>
              <a:t> //end class</a:t>
            </a:r>
            <a:endParaRPr lang="en-US" sz="1800" dirty="0">
              <a:solidFill>
                <a:srgbClr val="000000"/>
              </a:solidFill>
              <a:latin typeface="Courier New"/>
              <a:ea typeface="Calibri"/>
            </a:endParaRPr>
          </a:p>
          <a:p>
            <a:pPr marL="0" indent="0">
              <a:buNone/>
            </a:pPr>
            <a:endParaRPr lang="en-US" sz="1800" dirty="0"/>
          </a:p>
        </p:txBody>
      </p:sp>
      <p:sp>
        <p:nvSpPr>
          <p:cNvPr id="23" name="Text Placeholder 22"/>
          <p:cNvSpPr>
            <a:spLocks noGrp="1"/>
          </p:cNvSpPr>
          <p:nvPr>
            <p:ph type="body" sz="half" idx="2"/>
          </p:nvPr>
        </p:nvSpPr>
        <p:spPr>
          <a:xfrm>
            <a:off x="268941" y="914400"/>
            <a:ext cx="4069080" cy="5211763"/>
          </a:xfrm>
        </p:spPr>
        <p:txBody>
          <a:bodyPr>
            <a:noAutofit/>
          </a:bodyPr>
          <a:lstStyle/>
          <a:p>
            <a:pPr fontAlgn="base">
              <a:spcBef>
                <a:spcPct val="0"/>
              </a:spcBef>
              <a:spcAft>
                <a:spcPct val="0"/>
              </a:spcAft>
              <a:buClrTx/>
              <a:buSzTx/>
            </a:pPr>
            <a:r>
              <a:rPr lang="en-US" dirty="0">
                <a:solidFill>
                  <a:srgbClr val="FA6400"/>
                </a:solidFill>
                <a:latin typeface="Courier New"/>
                <a:ea typeface="Calibri"/>
              </a:rPr>
              <a:t>/// import Section – import used java libraries </a:t>
            </a:r>
            <a:br>
              <a:rPr lang="en-US" dirty="0">
                <a:solidFill>
                  <a:srgbClr val="FA6400"/>
                </a:solidFill>
                <a:latin typeface="Courier New"/>
                <a:ea typeface="Calibri"/>
              </a:rPr>
            </a:br>
            <a:r>
              <a:rPr lang="en-US" dirty="0">
                <a:solidFill>
                  <a:srgbClr val="941EDF"/>
                </a:solidFill>
                <a:latin typeface="Courier New"/>
                <a:ea typeface="Calibri"/>
              </a:rPr>
              <a:t>import</a:t>
            </a:r>
            <a:r>
              <a:rPr lang="en-US" dirty="0">
                <a:solidFill>
                  <a:srgbClr val="000000"/>
                </a:solidFill>
                <a:latin typeface="Courier New"/>
                <a:ea typeface="Calibri"/>
              </a:rPr>
              <a:t> </a:t>
            </a:r>
            <a:r>
              <a:rPr lang="en-US" dirty="0" err="1">
                <a:solidFill>
                  <a:srgbClr val="000000"/>
                </a:solidFill>
                <a:latin typeface="Courier New"/>
                <a:ea typeface="Calibri"/>
              </a:rPr>
              <a:t>java.util.Scanner</a:t>
            </a:r>
            <a:r>
              <a:rPr lang="en-US" dirty="0">
                <a:solidFill>
                  <a:srgbClr val="000000"/>
                </a:solidFill>
                <a:latin typeface="Courier New"/>
                <a:ea typeface="Calibri"/>
              </a:rPr>
              <a:t>;</a:t>
            </a:r>
            <a:br>
              <a:rPr lang="en-US" dirty="0">
                <a:solidFill>
                  <a:srgbClr val="000000"/>
                </a:solidFill>
                <a:latin typeface="Courier New"/>
                <a:ea typeface="Calibri"/>
              </a:rPr>
            </a:b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class</a:t>
            </a:r>
            <a:r>
              <a:rPr lang="en-US" dirty="0">
                <a:solidFill>
                  <a:srgbClr val="000000"/>
                </a:solidFill>
                <a:latin typeface="Courier New"/>
                <a:ea typeface="Calibri"/>
              </a:rPr>
              <a:t> Average{ </a:t>
            </a:r>
            <a:br>
              <a:rPr lang="en-US" dirty="0">
                <a:solidFill>
                  <a:srgbClr val="000000"/>
                </a:solidFill>
                <a:latin typeface="Courier New"/>
                <a:ea typeface="Calibri"/>
              </a:rPr>
            </a:br>
            <a:r>
              <a:rPr lang="en-US" dirty="0">
                <a:solidFill>
                  <a:srgbClr val="FA6400"/>
                </a:solidFill>
                <a:latin typeface="Courier New"/>
                <a:ea typeface="Calibri"/>
              </a:rPr>
              <a:t>// main method </a:t>
            </a:r>
            <a:br>
              <a:rPr lang="en-US" dirty="0">
                <a:solidFill>
                  <a:srgbClr val="FA6400"/>
                </a:solidFill>
                <a:latin typeface="Courier New"/>
                <a:ea typeface="Calibri"/>
              </a:rPr>
            </a:br>
            <a:r>
              <a:rPr lang="en-US" dirty="0">
                <a:solidFill>
                  <a:srgbClr val="941EDF"/>
                </a:solidFill>
                <a:latin typeface="Courier New"/>
                <a:ea typeface="Calibri"/>
              </a:rPr>
              <a:t>public</a:t>
            </a:r>
            <a:r>
              <a:rPr lang="en-US" dirty="0">
                <a:solidFill>
                  <a:srgbClr val="000000"/>
                </a:solidFill>
                <a:latin typeface="Courier New"/>
                <a:ea typeface="Calibri"/>
              </a:rPr>
              <a:t> </a:t>
            </a:r>
            <a:r>
              <a:rPr lang="en-US" dirty="0">
                <a:solidFill>
                  <a:srgbClr val="941EDF"/>
                </a:solidFill>
                <a:latin typeface="Courier New"/>
                <a:ea typeface="Calibri"/>
              </a:rPr>
              <a:t>static</a:t>
            </a:r>
            <a:r>
              <a:rPr lang="en-US" dirty="0">
                <a:solidFill>
                  <a:srgbClr val="000000"/>
                </a:solidFill>
                <a:latin typeface="Courier New"/>
                <a:ea typeface="Calibri"/>
              </a:rPr>
              <a:t> </a:t>
            </a:r>
            <a:r>
              <a:rPr lang="en-US" dirty="0">
                <a:solidFill>
                  <a:srgbClr val="941EDF"/>
                </a:solidFill>
                <a:latin typeface="Courier New"/>
                <a:ea typeface="Calibri"/>
              </a:rPr>
              <a:t>void</a:t>
            </a:r>
            <a:r>
              <a:rPr lang="en-US" dirty="0">
                <a:solidFill>
                  <a:srgbClr val="000000"/>
                </a:solidFill>
                <a:latin typeface="Courier New"/>
                <a:ea typeface="Calibri"/>
              </a:rPr>
              <a:t> main( String </a:t>
            </a:r>
            <a:r>
              <a:rPr lang="en-US" dirty="0" err="1">
                <a:solidFill>
                  <a:srgbClr val="000000"/>
                </a:solidFill>
                <a:latin typeface="Courier New"/>
                <a:ea typeface="Calibri"/>
              </a:rPr>
              <a:t>args</a:t>
            </a:r>
            <a:r>
              <a:rPr lang="en-US" dirty="0">
                <a:solidFill>
                  <a:srgbClr val="000000"/>
                </a:solidFill>
                <a:latin typeface="Courier New"/>
                <a:ea typeface="Calibri"/>
              </a:rPr>
              <a:t>[] ){ </a:t>
            </a:r>
            <a:br>
              <a:rPr lang="en-US" dirty="0">
                <a:solidFill>
                  <a:srgbClr val="000000"/>
                </a:solidFill>
                <a:latin typeface="Courier New"/>
                <a:ea typeface="Calibri"/>
              </a:rPr>
            </a:br>
            <a:r>
              <a:rPr lang="en-US" dirty="0">
                <a:solidFill>
                  <a:srgbClr val="FA6400"/>
                </a:solidFill>
                <a:latin typeface="Courier New"/>
                <a:ea typeface="Calibri"/>
              </a:rPr>
              <a:t>// Declaration section – Declare needed variables</a:t>
            </a:r>
          </a:p>
          <a:p>
            <a:pPr fontAlgn="base">
              <a:spcBef>
                <a:spcPct val="0"/>
              </a:spcBef>
              <a:spcAft>
                <a:spcPct val="0"/>
              </a:spcAft>
              <a:buClrTx/>
              <a:buSzTx/>
            </a:pPr>
            <a:r>
              <a:rPr lang="en-US" dirty="0">
                <a:solidFill>
                  <a:srgbClr val="FA6400"/>
                </a:solidFill>
                <a:latin typeface="Courier New"/>
                <a:ea typeface="Calibri"/>
              </a:rPr>
              <a:t>// to store numbers  </a:t>
            </a:r>
            <a:br>
              <a:rPr lang="en-US" dirty="0">
                <a:solidFill>
                  <a:srgbClr val="FA6400"/>
                </a:solidFill>
                <a:latin typeface="Courier New"/>
                <a:ea typeface="Calibri"/>
              </a:rPr>
            </a:br>
            <a:r>
              <a:rPr lang="en-US" dirty="0">
                <a:solidFill>
                  <a:srgbClr val="000000"/>
                </a:solidFill>
                <a:latin typeface="Courier New"/>
                <a:ea typeface="Calibri"/>
              </a:rPr>
              <a:t> </a:t>
            </a:r>
            <a:r>
              <a:rPr lang="en-US" dirty="0">
                <a:solidFill>
                  <a:srgbClr val="9900CC"/>
                </a:solidFill>
                <a:latin typeface="Courier New"/>
                <a:ea typeface="Calibri"/>
              </a:rPr>
              <a:t>int</a:t>
            </a:r>
            <a:r>
              <a:rPr lang="en-US" dirty="0">
                <a:solidFill>
                  <a:srgbClr val="000000"/>
                </a:solidFill>
                <a:latin typeface="Courier New"/>
                <a:ea typeface="Calibri"/>
              </a:rPr>
              <a:t> number;</a:t>
            </a:r>
          </a:p>
          <a:p>
            <a:pPr fontAlgn="base">
              <a:spcBef>
                <a:spcPct val="0"/>
              </a:spcBef>
              <a:spcAft>
                <a:spcPct val="0"/>
              </a:spcAft>
              <a:buClrTx/>
              <a:buSzTx/>
            </a:pPr>
            <a:r>
              <a:rPr lang="en-US" dirty="0">
                <a:solidFill>
                  <a:schemeClr val="accent2"/>
                </a:solidFill>
                <a:latin typeface="Courier New"/>
                <a:ea typeface="Calibri"/>
              </a:rPr>
              <a:t>// to store the sum</a:t>
            </a:r>
          </a:p>
          <a:p>
            <a:pPr fontAlgn="base">
              <a:spcBef>
                <a:spcPct val="0"/>
              </a:spcBef>
              <a:spcAft>
                <a:spcPct val="0"/>
              </a:spcAft>
              <a:buClrTx/>
              <a:buSzTx/>
            </a:pPr>
            <a:r>
              <a:rPr lang="en-US" dirty="0">
                <a:solidFill>
                  <a:srgbClr val="9900CC"/>
                </a:solidFill>
                <a:latin typeface="Courier New"/>
                <a:ea typeface="Calibri"/>
              </a:rPr>
              <a:t>int</a:t>
            </a:r>
            <a:r>
              <a:rPr lang="en-US" dirty="0">
                <a:solidFill>
                  <a:srgbClr val="000000"/>
                </a:solidFill>
                <a:latin typeface="Courier New"/>
                <a:ea typeface="Calibri"/>
              </a:rPr>
              <a:t> sum=0 ;</a:t>
            </a:r>
          </a:p>
          <a:p>
            <a:pPr fontAlgn="base">
              <a:spcBef>
                <a:spcPct val="0"/>
              </a:spcBef>
              <a:spcAft>
                <a:spcPct val="0"/>
              </a:spcAft>
              <a:buClrTx/>
              <a:buSzTx/>
            </a:pPr>
            <a:r>
              <a:rPr lang="en-US" dirty="0">
                <a:solidFill>
                  <a:schemeClr val="accent2"/>
                </a:solidFill>
                <a:latin typeface="Courier New"/>
                <a:ea typeface="Calibri"/>
              </a:rPr>
              <a:t>//to store the count of numbers</a:t>
            </a:r>
          </a:p>
          <a:p>
            <a:pPr fontAlgn="base">
              <a:spcBef>
                <a:spcPct val="0"/>
              </a:spcBef>
              <a:spcAft>
                <a:spcPct val="0"/>
              </a:spcAft>
              <a:buClrTx/>
              <a:buSzTx/>
            </a:pPr>
            <a:r>
              <a:rPr lang="en-US" dirty="0">
                <a:solidFill>
                  <a:srgbClr val="9900CC"/>
                </a:solidFill>
                <a:latin typeface="Courier New"/>
                <a:ea typeface="Calibri"/>
              </a:rPr>
              <a:t>int</a:t>
            </a:r>
            <a:r>
              <a:rPr lang="en-US" dirty="0">
                <a:solidFill>
                  <a:srgbClr val="000000"/>
                </a:solidFill>
                <a:latin typeface="Courier New"/>
                <a:ea typeface="Calibri"/>
              </a:rPr>
              <a:t> count =0; </a:t>
            </a:r>
          </a:p>
          <a:p>
            <a:pPr algn="l"/>
            <a:r>
              <a:rPr lang="en-US" dirty="0">
                <a:solidFill>
                  <a:srgbClr val="000000"/>
                </a:solidFill>
                <a:latin typeface="Courier New"/>
                <a:ea typeface="Calibri"/>
              </a:rPr>
              <a:t>Scanner input;</a:t>
            </a:r>
            <a:br>
              <a:rPr lang="en-US" dirty="0">
                <a:solidFill>
                  <a:srgbClr val="000000"/>
                </a:solidFill>
                <a:latin typeface="Courier New"/>
                <a:ea typeface="Calibri"/>
              </a:rPr>
            </a:br>
            <a:endParaRPr lang="en-US" sz="6200" dirty="0"/>
          </a:p>
        </p:txBody>
      </p:sp>
      <p:sp>
        <p:nvSpPr>
          <p:cNvPr id="6" name="Rectangle 5"/>
          <p:cNvSpPr/>
          <p:nvPr/>
        </p:nvSpPr>
        <p:spPr>
          <a:xfrm>
            <a:off x="4634218" y="4960483"/>
            <a:ext cx="4098281" cy="17815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r>
              <a:rPr lang="en-US" sz="2400" dirty="0">
                <a:solidFill>
                  <a:prstClr val="white"/>
                </a:solidFill>
              </a:rPr>
              <a:t>  </a:t>
            </a:r>
          </a:p>
          <a:p>
            <a:pPr marL="342900" indent="-342900">
              <a:buFont typeface="Arial"/>
              <a:buChar char="•"/>
            </a:pPr>
            <a:r>
              <a:rPr lang="en-US" sz="2400" dirty="0">
                <a:solidFill>
                  <a:prstClr val="white"/>
                </a:solidFill>
              </a:rPr>
              <a:t>Print message before each read</a:t>
            </a:r>
          </a:p>
        </p:txBody>
      </p:sp>
    </p:spTree>
    <p:extLst>
      <p:ext uri="{BB962C8B-B14F-4D97-AF65-F5344CB8AC3E}">
        <p14:creationId xmlns:p14="http://schemas.microsoft.com/office/powerpoint/2010/main" val="16325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659771" y="2133600"/>
            <a:ext cx="8198480" cy="4596560"/>
          </a:xfrm>
        </p:spPr>
        <p:txBody>
          <a:bodyPr>
            <a:normAutofit/>
          </a:bodyPr>
          <a:lstStyle/>
          <a:p>
            <a:pPr marL="1263650" lvl="2">
              <a:buNone/>
            </a:pPr>
            <a:r>
              <a:rPr lang="en-US" b="1" dirty="0"/>
              <a:t>There are two conditions that need to be met to enter the while loop:</a:t>
            </a:r>
          </a:p>
          <a:p>
            <a:pPr marL="1263650" lvl="2">
              <a:buNone/>
            </a:pPr>
            <a:r>
              <a:rPr lang="en-US" b="1" dirty="0"/>
              <a:t>1)the number entered not equal to -999</a:t>
            </a:r>
          </a:p>
          <a:p>
            <a:pPr marL="1263650" lvl="2">
              <a:buNone/>
            </a:pPr>
            <a:r>
              <a:rPr lang="en-US" b="1" dirty="0"/>
              <a:t>     </a:t>
            </a:r>
            <a:r>
              <a:rPr lang="en-US" b="1" dirty="0">
                <a:solidFill>
                  <a:srgbClr val="9900CC"/>
                </a:solidFill>
              </a:rPr>
              <a:t>Written  as :</a:t>
            </a:r>
            <a:r>
              <a:rPr lang="en-US" b="1" dirty="0"/>
              <a:t> while (number != -999)</a:t>
            </a:r>
          </a:p>
          <a:p>
            <a:pPr marL="1263650" lvl="2">
              <a:buNone/>
            </a:pPr>
            <a:r>
              <a:rPr lang="en-US" b="1" dirty="0"/>
              <a:t>2) the numbers entered are less than or equal to 10.</a:t>
            </a:r>
          </a:p>
          <a:p>
            <a:pPr marL="1263650" lvl="2">
              <a:buNone/>
            </a:pPr>
            <a:r>
              <a:rPr lang="en-US" b="1" dirty="0">
                <a:solidFill>
                  <a:schemeClr val="accent1">
                    <a:lumMod val="40000"/>
                    <a:lumOff val="60000"/>
                  </a:schemeClr>
                </a:solidFill>
              </a:rPr>
              <a:t>      HOW!!</a:t>
            </a:r>
          </a:p>
          <a:p>
            <a:pPr marL="1263650" lvl="2">
              <a:buNone/>
            </a:pPr>
            <a:r>
              <a:rPr lang="en-US" b="1" dirty="0"/>
              <a:t>      by counting the numbers entered by the user. Once the amount exceeded  10             we will exit the loop</a:t>
            </a:r>
          </a:p>
          <a:p>
            <a:pPr marL="1263650" lvl="2">
              <a:buNone/>
            </a:pPr>
            <a:r>
              <a:rPr lang="en-US" b="1" dirty="0">
                <a:solidFill>
                  <a:srgbClr val="9900CC"/>
                </a:solidFill>
              </a:rPr>
              <a:t>       Written as :  </a:t>
            </a:r>
            <a:r>
              <a:rPr lang="en-US" b="1" dirty="0">
                <a:solidFill>
                  <a:schemeClr val="tx1"/>
                </a:solidFill>
              </a:rPr>
              <a:t>while ( count &lt;10)</a:t>
            </a:r>
          </a:p>
          <a:p>
            <a:pPr marL="1263650" lvl="2">
              <a:buNone/>
            </a:pPr>
            <a:r>
              <a:rPr lang="en-US" b="1" dirty="0">
                <a:solidFill>
                  <a:srgbClr val="9900CC"/>
                </a:solidFill>
              </a:rPr>
              <a:t>       </a:t>
            </a:r>
          </a:p>
          <a:p>
            <a:pPr marL="1263650" lvl="2">
              <a:buNone/>
            </a:pPr>
            <a:endParaRPr lang="en-US" b="1" dirty="0">
              <a:solidFill>
                <a:srgbClr val="9900CC"/>
              </a:solidFill>
            </a:endParaRPr>
          </a:p>
        </p:txBody>
      </p:sp>
      <p:sp>
        <p:nvSpPr>
          <p:cNvPr id="5" name="Right Arrow 4"/>
          <p:cNvSpPr/>
          <p:nvPr/>
        </p:nvSpPr>
        <p:spPr>
          <a:xfrm>
            <a:off x="3621024" y="4709161"/>
            <a:ext cx="377952" cy="2042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6648813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4.Processing </a:t>
            </a:r>
          </a:p>
        </p:txBody>
      </p:sp>
      <p:sp>
        <p:nvSpPr>
          <p:cNvPr id="3" name="Content Placeholder 2"/>
          <p:cNvSpPr>
            <a:spLocks noGrp="1"/>
          </p:cNvSpPr>
          <p:nvPr>
            <p:ph idx="1"/>
          </p:nvPr>
        </p:nvSpPr>
        <p:spPr>
          <a:xfrm>
            <a:off x="284163" y="1814504"/>
            <a:ext cx="8574087" cy="4635233"/>
          </a:xfrm>
        </p:spPr>
        <p:txBody>
          <a:bodyPr/>
          <a:lstStyle/>
          <a:p>
            <a:pPr marL="0" indent="0">
              <a:buNone/>
            </a:pPr>
            <a:r>
              <a:rPr lang="en-US" dirty="0"/>
              <a:t>When 1 and 2 combined the while loop is written as:</a:t>
            </a:r>
          </a:p>
          <a:p>
            <a:pPr marL="0" indent="0">
              <a:buNone/>
            </a:pPr>
            <a:r>
              <a:rPr lang="en-US" dirty="0"/>
              <a:t>            </a:t>
            </a:r>
            <a:r>
              <a:rPr lang="en-US" dirty="0">
                <a:solidFill>
                  <a:srgbClr val="9900CC"/>
                </a:solidFill>
              </a:rPr>
              <a:t>while</a:t>
            </a:r>
            <a:r>
              <a:rPr lang="en-US" dirty="0"/>
              <a:t> ( number != -999 &amp;&amp; count &lt; 10)</a:t>
            </a:r>
          </a:p>
          <a:p>
            <a:pPr marL="0" indent="0">
              <a:buNone/>
            </a:pPr>
            <a:endParaRPr lang="en-US" dirty="0"/>
          </a:p>
        </p:txBody>
      </p:sp>
    </p:spTree>
    <p:extLst>
      <p:ext uri="{BB962C8B-B14F-4D97-AF65-F5344CB8AC3E}">
        <p14:creationId xmlns:p14="http://schemas.microsoft.com/office/powerpoint/2010/main" val="107074720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93838"/>
            <a:ext cx="4502930" cy="6264162"/>
          </a:xfrm>
        </p:spPr>
        <p:txBody>
          <a:bodyPr>
            <a:normAutofit/>
          </a:bodyPr>
          <a:lstStyle/>
          <a:p>
            <a:pPr fontAlgn="base">
              <a:spcBef>
                <a:spcPct val="0"/>
              </a:spcBef>
              <a:spcAft>
                <a:spcPct val="0"/>
              </a:spcAft>
              <a:buClrTx/>
              <a:buSzTx/>
            </a:pPr>
            <a:r>
              <a:rPr lang="en-US" sz="1400" dirty="0">
                <a:solidFill>
                  <a:srgbClr val="FA6400"/>
                </a:solidFill>
                <a:latin typeface="Courier New"/>
                <a:ea typeface="Calibri"/>
              </a:rPr>
              <a:t>//import Section – import used java libraries </a:t>
            </a:r>
            <a:br>
              <a:rPr lang="en-US" sz="1400" dirty="0">
                <a:solidFill>
                  <a:srgbClr val="FA6400"/>
                </a:solidFill>
                <a:latin typeface="Courier New"/>
                <a:ea typeface="Calibri"/>
              </a:rPr>
            </a:br>
            <a:r>
              <a:rPr lang="en-US" sz="1400" dirty="0">
                <a:solidFill>
                  <a:srgbClr val="941EDF"/>
                </a:solidFill>
                <a:latin typeface="Courier New"/>
                <a:ea typeface="Calibri"/>
              </a:rPr>
              <a:t>import</a:t>
            </a:r>
            <a:r>
              <a:rPr lang="en-US" sz="1400" dirty="0">
                <a:solidFill>
                  <a:srgbClr val="000000"/>
                </a:solidFill>
                <a:latin typeface="Courier New"/>
                <a:ea typeface="Calibri"/>
              </a:rPr>
              <a:t> </a:t>
            </a:r>
            <a:r>
              <a:rPr lang="en-US" sz="1400" dirty="0" err="1">
                <a:solidFill>
                  <a:srgbClr val="000000"/>
                </a:solidFill>
                <a:latin typeface="Courier New"/>
                <a:ea typeface="Calibri"/>
              </a:rPr>
              <a:t>java.util.Scanner</a:t>
            </a:r>
            <a:r>
              <a:rPr lang="en-US" sz="1400" dirty="0">
                <a:solidFill>
                  <a:srgbClr val="000000"/>
                </a:solidFill>
                <a:latin typeface="Courier New"/>
                <a:ea typeface="Calibri"/>
              </a:rPr>
              <a:t>;</a:t>
            </a:r>
            <a:br>
              <a:rPr lang="en-US" sz="1400" dirty="0">
                <a:solidFill>
                  <a:srgbClr val="000000"/>
                </a:solidFill>
                <a:latin typeface="Courier New"/>
                <a:ea typeface="Calibri"/>
              </a:rPr>
            </a:br>
            <a:r>
              <a:rPr lang="en-US" sz="1400" dirty="0">
                <a:solidFill>
                  <a:srgbClr val="941EDF"/>
                </a:solidFill>
                <a:latin typeface="Courier New"/>
                <a:ea typeface="Calibri"/>
              </a:rPr>
              <a:t>public</a:t>
            </a:r>
            <a:r>
              <a:rPr lang="en-US" sz="1400" dirty="0">
                <a:solidFill>
                  <a:srgbClr val="000000"/>
                </a:solidFill>
                <a:latin typeface="Courier New"/>
                <a:ea typeface="Calibri"/>
              </a:rPr>
              <a:t> </a:t>
            </a:r>
            <a:r>
              <a:rPr lang="en-US" sz="1400" dirty="0">
                <a:solidFill>
                  <a:srgbClr val="941EDF"/>
                </a:solidFill>
                <a:latin typeface="Courier New"/>
                <a:ea typeface="Calibri"/>
              </a:rPr>
              <a:t>class</a:t>
            </a:r>
            <a:r>
              <a:rPr lang="en-US" sz="1400" dirty="0">
                <a:solidFill>
                  <a:srgbClr val="000000"/>
                </a:solidFill>
                <a:latin typeface="Courier New"/>
                <a:ea typeface="Calibri"/>
              </a:rPr>
              <a:t> Average{ </a:t>
            </a:r>
            <a:br>
              <a:rPr lang="en-US" sz="1400" dirty="0">
                <a:solidFill>
                  <a:srgbClr val="000000"/>
                </a:solidFill>
                <a:latin typeface="Courier New"/>
                <a:ea typeface="Calibri"/>
              </a:rPr>
            </a:br>
            <a:r>
              <a:rPr lang="en-US" sz="1400" dirty="0">
                <a:solidFill>
                  <a:srgbClr val="FA6400"/>
                </a:solidFill>
                <a:latin typeface="Courier New"/>
                <a:ea typeface="Calibri"/>
              </a:rPr>
              <a:t>// main method </a:t>
            </a:r>
            <a:br>
              <a:rPr lang="en-US" sz="1400" dirty="0">
                <a:solidFill>
                  <a:srgbClr val="FA6400"/>
                </a:solidFill>
                <a:latin typeface="Courier New"/>
                <a:ea typeface="Calibri"/>
              </a:rPr>
            </a:br>
            <a:r>
              <a:rPr lang="en-US" sz="1400" dirty="0">
                <a:solidFill>
                  <a:srgbClr val="941EDF"/>
                </a:solidFill>
                <a:latin typeface="Courier New"/>
                <a:ea typeface="Calibri"/>
              </a:rPr>
              <a:t>public</a:t>
            </a:r>
            <a:r>
              <a:rPr lang="en-US" sz="1400" dirty="0">
                <a:solidFill>
                  <a:srgbClr val="000000"/>
                </a:solidFill>
                <a:latin typeface="Courier New"/>
                <a:ea typeface="Calibri"/>
              </a:rPr>
              <a:t> </a:t>
            </a:r>
            <a:r>
              <a:rPr lang="en-US" sz="1400" dirty="0">
                <a:solidFill>
                  <a:srgbClr val="941EDF"/>
                </a:solidFill>
                <a:latin typeface="Courier New"/>
                <a:ea typeface="Calibri"/>
              </a:rPr>
              <a:t>static</a:t>
            </a:r>
            <a:r>
              <a:rPr lang="en-US" sz="1400" dirty="0">
                <a:solidFill>
                  <a:srgbClr val="000000"/>
                </a:solidFill>
                <a:latin typeface="Courier New"/>
                <a:ea typeface="Calibri"/>
              </a:rPr>
              <a:t> </a:t>
            </a:r>
            <a:r>
              <a:rPr lang="en-US" sz="1400" dirty="0">
                <a:solidFill>
                  <a:srgbClr val="941EDF"/>
                </a:solidFill>
                <a:latin typeface="Courier New"/>
                <a:ea typeface="Calibri"/>
              </a:rPr>
              <a:t>void</a:t>
            </a:r>
            <a:r>
              <a:rPr lang="en-US" sz="1400" dirty="0">
                <a:solidFill>
                  <a:srgbClr val="000000"/>
                </a:solidFill>
                <a:latin typeface="Courier New"/>
                <a:ea typeface="Calibri"/>
              </a:rPr>
              <a:t> main( String </a:t>
            </a:r>
            <a:r>
              <a:rPr lang="en-US" sz="1400" dirty="0" err="1">
                <a:solidFill>
                  <a:srgbClr val="000000"/>
                </a:solidFill>
                <a:latin typeface="Courier New"/>
                <a:ea typeface="Calibri"/>
              </a:rPr>
              <a:t>args</a:t>
            </a:r>
            <a:r>
              <a:rPr lang="en-US" sz="1400" dirty="0">
                <a:solidFill>
                  <a:srgbClr val="000000"/>
                </a:solidFill>
                <a:latin typeface="Courier New"/>
                <a:ea typeface="Calibri"/>
              </a:rPr>
              <a:t>[] ){ </a:t>
            </a:r>
            <a:br>
              <a:rPr lang="en-US" sz="1400" dirty="0">
                <a:solidFill>
                  <a:srgbClr val="000000"/>
                </a:solidFill>
                <a:latin typeface="Courier New"/>
                <a:ea typeface="Calibri"/>
              </a:rPr>
            </a:br>
            <a:r>
              <a:rPr lang="en-US" sz="1400" dirty="0">
                <a:solidFill>
                  <a:srgbClr val="FA6400"/>
                </a:solidFill>
                <a:latin typeface="Courier New"/>
                <a:ea typeface="Calibri"/>
              </a:rPr>
              <a:t>// Declaration section – Declare needed variables </a:t>
            </a:r>
            <a:br>
              <a:rPr lang="en-US" sz="1400" dirty="0">
                <a:solidFill>
                  <a:srgbClr val="FA6400"/>
                </a:solidFill>
                <a:latin typeface="Courier New"/>
                <a:ea typeface="Calibri"/>
              </a:rPr>
            </a:br>
            <a:r>
              <a:rPr lang="en-US" sz="1400" dirty="0">
                <a:solidFill>
                  <a:srgbClr val="000000"/>
                </a:solidFill>
                <a:latin typeface="Courier New"/>
                <a:ea typeface="Calibri"/>
              </a:rPr>
              <a:t> </a:t>
            </a:r>
            <a:r>
              <a:rPr lang="en-US" sz="1400" dirty="0">
                <a:solidFill>
                  <a:srgbClr val="9900CC"/>
                </a:solidFill>
                <a:latin typeface="Courier New"/>
                <a:ea typeface="Calibri"/>
              </a:rPr>
              <a:t>int</a:t>
            </a:r>
            <a:r>
              <a:rPr lang="en-US" sz="1400" dirty="0">
                <a:solidFill>
                  <a:srgbClr val="000000"/>
                </a:solidFill>
                <a:latin typeface="Courier New"/>
                <a:ea typeface="Calibri"/>
              </a:rPr>
              <a:t> number; </a:t>
            </a:r>
            <a:r>
              <a:rPr lang="en-US" sz="1400" dirty="0">
                <a:solidFill>
                  <a:schemeClr val="accent2"/>
                </a:solidFill>
                <a:latin typeface="Courier New"/>
                <a:ea typeface="Calibri"/>
              </a:rPr>
              <a:t>// to store numbers </a:t>
            </a:r>
          </a:p>
          <a:p>
            <a:pPr fontAlgn="base">
              <a:spcBef>
                <a:spcPct val="0"/>
              </a:spcBef>
              <a:spcAft>
                <a:spcPct val="0"/>
              </a:spcAft>
              <a:buClrTx/>
              <a:buSzTx/>
              <a:buNone/>
            </a:pPr>
            <a:r>
              <a:rPr lang="en-US" sz="1400" dirty="0">
                <a:solidFill>
                  <a:srgbClr val="000000"/>
                </a:solidFill>
                <a:latin typeface="Courier New"/>
                <a:ea typeface="Calibri"/>
              </a:rPr>
              <a:t>    </a:t>
            </a:r>
            <a:r>
              <a:rPr lang="en-US" sz="1400" dirty="0">
                <a:solidFill>
                  <a:srgbClr val="9900CC"/>
                </a:solidFill>
                <a:latin typeface="Courier New"/>
                <a:ea typeface="Calibri"/>
              </a:rPr>
              <a:t>int</a:t>
            </a:r>
            <a:r>
              <a:rPr lang="en-US" sz="1400" dirty="0">
                <a:solidFill>
                  <a:srgbClr val="000000"/>
                </a:solidFill>
                <a:latin typeface="Courier New"/>
                <a:ea typeface="Calibri"/>
              </a:rPr>
              <a:t>  sum=0 ; </a:t>
            </a:r>
            <a:r>
              <a:rPr lang="en-US" sz="1400" dirty="0">
                <a:solidFill>
                  <a:schemeClr val="accent2"/>
                </a:solidFill>
                <a:latin typeface="Courier New"/>
                <a:ea typeface="Calibri"/>
              </a:rPr>
              <a:t>// to store the sum</a:t>
            </a:r>
          </a:p>
          <a:p>
            <a:pPr fontAlgn="base">
              <a:spcBef>
                <a:spcPct val="0"/>
              </a:spcBef>
              <a:spcAft>
                <a:spcPct val="0"/>
              </a:spcAft>
              <a:buClrTx/>
              <a:buSzTx/>
              <a:buNone/>
            </a:pPr>
            <a:r>
              <a:rPr lang="en-US" sz="1400" dirty="0">
                <a:solidFill>
                  <a:srgbClr val="000000"/>
                </a:solidFill>
                <a:latin typeface="Courier New"/>
                <a:ea typeface="Calibri"/>
              </a:rPr>
              <a:t>    </a:t>
            </a:r>
            <a:r>
              <a:rPr lang="en-US" sz="1400" dirty="0">
                <a:solidFill>
                  <a:srgbClr val="9900CC"/>
                </a:solidFill>
                <a:latin typeface="Courier New"/>
                <a:ea typeface="Calibri"/>
              </a:rPr>
              <a:t>int</a:t>
            </a:r>
            <a:r>
              <a:rPr lang="en-US" sz="1400" dirty="0">
                <a:solidFill>
                  <a:srgbClr val="000000"/>
                </a:solidFill>
                <a:latin typeface="Courier New"/>
                <a:ea typeface="Calibri"/>
              </a:rPr>
              <a:t> count =0; </a:t>
            </a:r>
            <a:r>
              <a:rPr lang="en-US" sz="1400" dirty="0">
                <a:solidFill>
                  <a:schemeClr val="accent2"/>
                </a:solidFill>
                <a:latin typeface="Courier New"/>
                <a:ea typeface="Calibri"/>
              </a:rPr>
              <a:t>// to store the count of numbers</a:t>
            </a:r>
          </a:p>
          <a:p>
            <a:pPr fontAlgn="base">
              <a:spcBef>
                <a:spcPct val="0"/>
              </a:spcBef>
              <a:spcAft>
                <a:spcPct val="0"/>
              </a:spcAft>
              <a:buClrTx/>
              <a:buSzTx/>
              <a:buNone/>
            </a:pPr>
            <a:br>
              <a:rPr lang="en-US" sz="1400" dirty="0">
                <a:solidFill>
                  <a:srgbClr val="000000"/>
                </a:solidFill>
                <a:latin typeface="Courier New"/>
                <a:ea typeface="Calibri"/>
              </a:rPr>
            </a:br>
            <a:r>
              <a:rPr lang="en-US" sz="1400" dirty="0">
                <a:solidFill>
                  <a:srgbClr val="000000"/>
                </a:solidFill>
                <a:latin typeface="Courier New"/>
                <a:ea typeface="Calibri"/>
              </a:rPr>
              <a:t>Scanner input;</a:t>
            </a:r>
          </a:p>
          <a:p>
            <a:pPr fontAlgn="base">
              <a:spcBef>
                <a:spcPct val="0"/>
              </a:spcBef>
              <a:spcAft>
                <a:spcPct val="0"/>
              </a:spcAft>
              <a:buClrTx/>
              <a:buSzTx/>
              <a:buNone/>
            </a:pPr>
            <a:r>
              <a:rPr lang="en-US" dirty="0">
                <a:solidFill>
                  <a:srgbClr val="000000"/>
                </a:solidFill>
                <a:latin typeface="Courier New"/>
              </a:rPr>
              <a:t> </a:t>
            </a:r>
            <a:r>
              <a:rPr lang="en-US" sz="1400" dirty="0">
                <a:solidFill>
                  <a:srgbClr val="000000"/>
                </a:solidFill>
                <a:latin typeface="Courier New"/>
                <a:ea typeface="Calibri"/>
              </a:rPr>
              <a:t>input=</a:t>
            </a:r>
            <a:r>
              <a:rPr lang="en-US" sz="1400" dirty="0">
                <a:solidFill>
                  <a:srgbClr val="941EDF"/>
                </a:solidFill>
                <a:latin typeface="Courier New"/>
                <a:ea typeface="Calibri"/>
              </a:rPr>
              <a:t>new</a:t>
            </a:r>
            <a:r>
              <a:rPr lang="en-US" sz="1400" dirty="0">
                <a:solidFill>
                  <a:srgbClr val="000000"/>
                </a:solidFill>
                <a:latin typeface="Courier New"/>
                <a:ea typeface="Calibri"/>
              </a:rPr>
              <a:t> Scanner (</a:t>
            </a:r>
            <a:r>
              <a:rPr lang="en-US" sz="1400" dirty="0" err="1">
                <a:solidFill>
                  <a:srgbClr val="000000"/>
                </a:solidFill>
                <a:latin typeface="Courier New"/>
                <a:ea typeface="Calibri"/>
              </a:rPr>
              <a:t>System.in</a:t>
            </a:r>
            <a:r>
              <a:rPr lang="en-US" sz="1400" dirty="0">
                <a:solidFill>
                  <a:srgbClr val="000000"/>
                </a:solidFill>
                <a:latin typeface="Courier New"/>
                <a:ea typeface="Calibri"/>
              </a:rPr>
              <a:t>);</a:t>
            </a:r>
            <a:endParaRPr lang="en-US" sz="1400" dirty="0">
              <a:solidFill>
                <a:srgbClr val="000000"/>
              </a:solidFill>
              <a:latin typeface="Courier New"/>
            </a:endParaRPr>
          </a:p>
          <a:p>
            <a:pPr fontAlgn="base">
              <a:spcBef>
                <a:spcPct val="0"/>
              </a:spcBef>
              <a:spcAft>
                <a:spcPct val="0"/>
              </a:spcAft>
              <a:buClrTx/>
              <a:buSzTx/>
              <a:buNone/>
            </a:pPr>
            <a:r>
              <a:rPr lang="en-US" sz="1400" dirty="0">
                <a:solidFill>
                  <a:srgbClr val="FA6400"/>
                </a:solidFill>
                <a:latin typeface="Courier New"/>
                <a:ea typeface="Calibri"/>
              </a:rPr>
              <a:t>//read number</a:t>
            </a:r>
          </a:p>
          <a:p>
            <a:pPr fontAlgn="base">
              <a:spcBef>
                <a:spcPct val="0"/>
              </a:spcBef>
              <a:spcAft>
                <a:spcPct val="0"/>
              </a:spcAft>
              <a:buClrTx/>
              <a:buSzTx/>
              <a:buNone/>
            </a:pPr>
            <a:r>
              <a:rPr lang="en-US" sz="1400" dirty="0" err="1">
                <a:solidFill>
                  <a:srgbClr val="000000"/>
                </a:solidFill>
                <a:latin typeface="Courier New"/>
                <a:ea typeface="Calibri"/>
              </a:rPr>
              <a:t>System.out.println</a:t>
            </a:r>
            <a:r>
              <a:rPr lang="en-US" sz="1400" dirty="0">
                <a:solidFill>
                  <a:srgbClr val="000000"/>
                </a:solidFill>
                <a:latin typeface="Courier New"/>
                <a:ea typeface="Calibri"/>
              </a:rPr>
              <a:t>(</a:t>
            </a:r>
            <a:r>
              <a:rPr lang="en-US" sz="1400" dirty="0">
                <a:solidFill>
                  <a:srgbClr val="00CB00"/>
                </a:solidFill>
                <a:latin typeface="Courier New"/>
                <a:ea typeface="Calibri"/>
              </a:rPr>
              <a:t>"Enter number"</a:t>
            </a:r>
            <a:r>
              <a:rPr lang="en-US" sz="1400" dirty="0">
                <a:solidFill>
                  <a:srgbClr val="000000"/>
                </a:solidFill>
                <a:latin typeface="Courier New"/>
                <a:ea typeface="Calibri"/>
              </a:rPr>
              <a:t>);</a:t>
            </a:r>
          </a:p>
          <a:p>
            <a:pPr fontAlgn="base">
              <a:spcBef>
                <a:spcPct val="0"/>
              </a:spcBef>
              <a:spcAft>
                <a:spcPct val="0"/>
              </a:spcAft>
              <a:buClrTx/>
              <a:buSzTx/>
              <a:buNone/>
            </a:pPr>
            <a:r>
              <a:rPr lang="en-US" sz="1400" dirty="0">
                <a:solidFill>
                  <a:srgbClr val="000000"/>
                </a:solidFill>
                <a:latin typeface="Courier New"/>
                <a:ea typeface="Calibri"/>
              </a:rPr>
              <a:t>number=</a:t>
            </a:r>
            <a:r>
              <a:rPr lang="en-US" sz="1400" dirty="0" err="1">
                <a:solidFill>
                  <a:srgbClr val="000000"/>
                </a:solidFill>
                <a:latin typeface="Courier New"/>
                <a:ea typeface="Calibri"/>
              </a:rPr>
              <a:t>input.nextInt</a:t>
            </a:r>
            <a:r>
              <a:rPr lang="en-US" sz="1400" dirty="0">
                <a:solidFill>
                  <a:srgbClr val="000000"/>
                </a:solidFill>
                <a:latin typeface="Courier New"/>
                <a:ea typeface="Calibri"/>
              </a:rPr>
              <a:t>();</a:t>
            </a:r>
            <a:br>
              <a:rPr lang="en-US" dirty="0">
                <a:solidFill>
                  <a:srgbClr val="000000"/>
                </a:solidFill>
                <a:latin typeface="Courier New"/>
                <a:ea typeface="Calibri"/>
              </a:rPr>
            </a:br>
            <a:endParaRPr lang="en-US" dirty="0">
              <a:solidFill>
                <a:srgbClr val="000000"/>
              </a:solidFill>
              <a:latin typeface="Courier New"/>
              <a:ea typeface="Calibri"/>
            </a:endParaRPr>
          </a:p>
          <a:p>
            <a:pPr fontAlgn="base">
              <a:spcBef>
                <a:spcPct val="0"/>
              </a:spcBef>
              <a:spcAft>
                <a:spcPct val="0"/>
              </a:spcAft>
              <a:buClrTx/>
              <a:buSzTx/>
              <a:buNone/>
            </a:pPr>
            <a:r>
              <a:rPr lang="en-US" sz="1400" dirty="0">
                <a:solidFill>
                  <a:srgbClr val="FA6400"/>
                </a:solidFill>
                <a:latin typeface="Courier New"/>
                <a:ea typeface="Calibri"/>
              </a:rPr>
              <a:t>// Processing section – Processing Statements</a:t>
            </a:r>
            <a:endParaRPr lang="en-US" sz="1400" dirty="0"/>
          </a:p>
        </p:txBody>
      </p:sp>
      <p:sp>
        <p:nvSpPr>
          <p:cNvPr id="4" name="Content Placeholder 2"/>
          <p:cNvSpPr txBox="1">
            <a:spLocks/>
          </p:cNvSpPr>
          <p:nvPr/>
        </p:nvSpPr>
        <p:spPr>
          <a:xfrm>
            <a:off x="4931780" y="593838"/>
            <a:ext cx="4212219"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Clr>
                <a:prstClr val="white">
                  <a:lumMod val="65000"/>
                </a:prstClr>
              </a:buClr>
              <a:buFont typeface="Wingdings" pitchFamily="2" charset="2"/>
              <a:buNone/>
            </a:pPr>
            <a:endParaRPr lang="en-US" dirty="0">
              <a:solidFill>
                <a:prstClr val="black">
                  <a:lumMod val="85000"/>
                  <a:lumOff val="15000"/>
                </a:prstClr>
              </a:solidFill>
            </a:endParaRPr>
          </a:p>
        </p:txBody>
      </p:sp>
      <p:sp>
        <p:nvSpPr>
          <p:cNvPr id="5" name="Content Placeholder 2"/>
          <p:cNvSpPr txBox="1">
            <a:spLocks/>
          </p:cNvSpPr>
          <p:nvPr/>
        </p:nvSpPr>
        <p:spPr>
          <a:xfrm>
            <a:off x="4502930" y="634710"/>
            <a:ext cx="4502930" cy="62641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Clr>
                <a:prstClr val="white">
                  <a:lumMod val="65000"/>
                </a:prstClr>
              </a:buClr>
              <a:buFont typeface="Wingdings" pitchFamily="2" charset="2"/>
              <a:buNone/>
            </a:pPr>
            <a:endParaRPr lang="en-US" dirty="0">
              <a:solidFill>
                <a:prstClr val="black">
                  <a:lumMod val="85000"/>
                  <a:lumOff val="15000"/>
                </a:prstClr>
              </a:solidFill>
            </a:endParaRPr>
          </a:p>
        </p:txBody>
      </p:sp>
      <p:sp>
        <p:nvSpPr>
          <p:cNvPr id="6" name="TextBox 5"/>
          <p:cNvSpPr txBox="1"/>
          <p:nvPr/>
        </p:nvSpPr>
        <p:spPr>
          <a:xfrm>
            <a:off x="6944079" y="3018675"/>
            <a:ext cx="184666" cy="369332"/>
          </a:xfrm>
          <a:prstGeom prst="rect">
            <a:avLst/>
          </a:prstGeom>
          <a:noFill/>
        </p:spPr>
        <p:txBody>
          <a:bodyPr wrap="none" rtlCol="0">
            <a:spAutoFit/>
          </a:bodyPr>
          <a:lstStyle/>
          <a:p>
            <a:endParaRPr lang="en-US" dirty="0">
              <a:solidFill>
                <a:prstClr val="black"/>
              </a:solidFill>
            </a:endParaRPr>
          </a:p>
        </p:txBody>
      </p:sp>
      <p:sp>
        <p:nvSpPr>
          <p:cNvPr id="7" name="Content Placeholder 2"/>
          <p:cNvSpPr txBox="1">
            <a:spLocks/>
          </p:cNvSpPr>
          <p:nvPr/>
        </p:nvSpPr>
        <p:spPr>
          <a:xfrm>
            <a:off x="4605847" y="634710"/>
            <a:ext cx="4502930" cy="6264162"/>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Clr>
                <a:prstClr val="white">
                  <a:lumMod val="65000"/>
                </a:prstClr>
              </a:buClr>
              <a:buFont typeface="Wingdings" pitchFamily="2" charset="2"/>
              <a:buNone/>
            </a:pPr>
            <a:br>
              <a:rPr lang="en-US" sz="1200" dirty="0">
                <a:solidFill>
                  <a:srgbClr val="FA6400"/>
                </a:solidFill>
                <a:latin typeface="Courier New"/>
                <a:ea typeface="Calibri"/>
              </a:rPr>
            </a:br>
            <a:r>
              <a:rPr lang="en-US" sz="1200" dirty="0">
                <a:solidFill>
                  <a:srgbClr val="9900CC"/>
                </a:solidFill>
                <a:latin typeface="Courier New"/>
                <a:ea typeface="Calibri"/>
              </a:rPr>
              <a:t>while</a:t>
            </a:r>
            <a:r>
              <a:rPr lang="en-US" sz="1200" dirty="0">
                <a:solidFill>
                  <a:srgbClr val="000000"/>
                </a:solidFill>
                <a:latin typeface="Courier New"/>
                <a:ea typeface="Calibri"/>
              </a:rPr>
              <a:t> (number != -999 &amp;&amp; count &lt; 10){</a:t>
            </a:r>
          </a:p>
          <a:p>
            <a:pPr marL="0" indent="0">
              <a:buClr>
                <a:prstClr val="white">
                  <a:lumMod val="65000"/>
                </a:prstClr>
              </a:buClr>
              <a:buFont typeface="Wingdings" pitchFamily="2" charset="2"/>
              <a:buNone/>
            </a:pPr>
            <a:r>
              <a:rPr lang="en-US" sz="1200" dirty="0">
                <a:solidFill>
                  <a:srgbClr val="000000"/>
                </a:solidFill>
                <a:latin typeface="Courier New"/>
                <a:ea typeface="Calibri"/>
              </a:rPr>
              <a:t>   sum = sum +number;</a:t>
            </a:r>
          </a:p>
          <a:p>
            <a:pPr marL="0" indent="0">
              <a:buClr>
                <a:prstClr val="white">
                  <a:lumMod val="65000"/>
                </a:prstClr>
              </a:buClr>
              <a:buFont typeface="Wingdings" pitchFamily="2" charset="2"/>
              <a:buNone/>
            </a:pPr>
            <a:r>
              <a:rPr lang="en-US" sz="1200" dirty="0">
                <a:solidFill>
                  <a:srgbClr val="000000"/>
                </a:solidFill>
                <a:latin typeface="Courier New"/>
                <a:ea typeface="Calibri"/>
              </a:rPr>
              <a:t>   count ++;</a:t>
            </a:r>
          </a:p>
          <a:p>
            <a:pPr marL="0" indent="0">
              <a:buClr>
                <a:prstClr val="white">
                  <a:lumMod val="65000"/>
                </a:prstClr>
              </a:buClr>
              <a:buFont typeface="Wingdings" pitchFamily="2" charset="2"/>
              <a:buNone/>
            </a:pPr>
            <a:r>
              <a:rPr lang="en-US" sz="1200" dirty="0">
                <a:solidFill>
                  <a:srgbClr val="000000"/>
                </a:solidFill>
                <a:latin typeface="Courier New"/>
                <a:ea typeface="Calibri"/>
              </a:rPr>
              <a:t>   </a:t>
            </a:r>
            <a:r>
              <a:rPr lang="en-US" sz="1200" dirty="0" err="1">
                <a:solidFill>
                  <a:srgbClr val="000000"/>
                </a:solidFill>
                <a:latin typeface="Courier New"/>
                <a:ea typeface="Calibri"/>
              </a:rPr>
              <a:t>System.out.println</a:t>
            </a:r>
            <a:r>
              <a:rPr lang="en-US" sz="1200" dirty="0">
                <a:solidFill>
                  <a:srgbClr val="000000"/>
                </a:solidFill>
                <a:latin typeface="Courier New"/>
                <a:ea typeface="Calibri"/>
              </a:rPr>
              <a:t>(</a:t>
            </a:r>
            <a:r>
              <a:rPr lang="en-US" sz="1200" dirty="0">
                <a:solidFill>
                  <a:srgbClr val="00CB00"/>
                </a:solidFill>
                <a:latin typeface="Courier New"/>
                <a:ea typeface="Calibri"/>
              </a:rPr>
              <a:t>"Enter another number"</a:t>
            </a:r>
            <a:r>
              <a:rPr lang="en-US" sz="1200" dirty="0">
                <a:solidFill>
                  <a:srgbClr val="000000"/>
                </a:solidFill>
                <a:latin typeface="Courier New"/>
                <a:ea typeface="Calibri"/>
              </a:rPr>
              <a:t>);</a:t>
            </a:r>
          </a:p>
          <a:p>
            <a:pPr marL="0" indent="0">
              <a:buClr>
                <a:prstClr val="white">
                  <a:lumMod val="65000"/>
                </a:prstClr>
              </a:buClr>
              <a:buFont typeface="Wingdings" pitchFamily="2" charset="2"/>
              <a:buNone/>
            </a:pPr>
            <a:r>
              <a:rPr lang="en-US" sz="1200" dirty="0">
                <a:solidFill>
                  <a:srgbClr val="000000"/>
                </a:solidFill>
                <a:latin typeface="Courier New"/>
                <a:ea typeface="Calibri"/>
              </a:rPr>
              <a:t>   number=</a:t>
            </a:r>
            <a:r>
              <a:rPr lang="en-US" sz="1200" dirty="0" err="1">
                <a:solidFill>
                  <a:srgbClr val="000000"/>
                </a:solidFill>
                <a:latin typeface="Courier New"/>
                <a:ea typeface="Calibri"/>
              </a:rPr>
              <a:t>input.nextInt</a:t>
            </a:r>
            <a:r>
              <a:rPr lang="en-US" sz="1200" dirty="0">
                <a:solidFill>
                  <a:srgbClr val="000000"/>
                </a:solidFill>
                <a:latin typeface="Courier New"/>
                <a:ea typeface="Calibri"/>
              </a:rPr>
              <a:t>();</a:t>
            </a:r>
            <a:endParaRPr lang="en-US" sz="1200" dirty="0">
              <a:solidFill>
                <a:srgbClr val="FF6600"/>
              </a:solidFill>
              <a:latin typeface="Courier New"/>
              <a:ea typeface="Calibri"/>
            </a:endParaRPr>
          </a:p>
          <a:p>
            <a:pPr marL="0" indent="0">
              <a:buClr>
                <a:prstClr val="white">
                  <a:lumMod val="65000"/>
                </a:prstClr>
              </a:buClr>
              <a:buFont typeface="Wingdings" pitchFamily="2" charset="2"/>
              <a:buNone/>
            </a:pPr>
            <a:r>
              <a:rPr lang="en-US" sz="1200" dirty="0">
                <a:solidFill>
                  <a:srgbClr val="000000"/>
                </a:solidFill>
                <a:latin typeface="Courier New"/>
                <a:ea typeface="Calibri"/>
              </a:rPr>
              <a:t>} </a:t>
            </a:r>
            <a:r>
              <a:rPr lang="en-US" sz="1200" dirty="0">
                <a:solidFill>
                  <a:srgbClr val="FF6600"/>
                </a:solidFill>
                <a:latin typeface="Courier New"/>
                <a:ea typeface="Calibri"/>
              </a:rPr>
              <a:t>// end while</a:t>
            </a:r>
          </a:p>
          <a:p>
            <a:pPr>
              <a:lnSpc>
                <a:spcPct val="80000"/>
              </a:lnSpc>
              <a:buClr>
                <a:prstClr val="white">
                  <a:lumMod val="65000"/>
                </a:prstClr>
              </a:buClr>
              <a:buFont typeface="Wingdings" pitchFamily="2" charset="2"/>
              <a:buNone/>
            </a:pPr>
            <a:r>
              <a:rPr lang="en-US" sz="1200" dirty="0">
                <a:solidFill>
                  <a:srgbClr val="FA6400"/>
                </a:solidFill>
                <a:latin typeface="Courier New"/>
                <a:ea typeface="Calibri"/>
              </a:rPr>
              <a:t>// Output section – Display expected results </a:t>
            </a:r>
            <a:r>
              <a:rPr lang="en-US" sz="1200" dirty="0">
                <a:solidFill>
                  <a:srgbClr val="941EDF"/>
                </a:solidFill>
                <a:latin typeface="Courier New" pitchFamily="49" charset="0"/>
              </a:rPr>
              <a:t>if</a:t>
            </a:r>
            <a:r>
              <a:rPr lang="en-US" sz="1200" dirty="0">
                <a:solidFill>
                  <a:srgbClr val="000000"/>
                </a:solidFill>
                <a:latin typeface="Courier New" pitchFamily="49" charset="0"/>
              </a:rPr>
              <a:t> (count != 0)</a:t>
            </a:r>
          </a:p>
          <a:p>
            <a:pPr>
              <a:lnSpc>
                <a:spcPct val="80000"/>
              </a:lnSpc>
              <a:buClr>
                <a:prstClr val="white">
                  <a:lumMod val="65000"/>
                </a:prstClr>
              </a:buClr>
              <a:buFont typeface="Wingdings" pitchFamily="2" charset="2"/>
              <a:buNone/>
            </a:pPr>
            <a:r>
              <a:rPr lang="en-US" sz="1200" dirty="0">
                <a:solidFill>
                  <a:srgbClr val="000000"/>
                </a:solidFill>
                <a:latin typeface="Courier New" pitchFamily="49" charset="0"/>
              </a:rPr>
              <a:t>       </a:t>
            </a:r>
            <a:r>
              <a:rPr lang="en-US" sz="1200" dirty="0" err="1">
                <a:solidFill>
                  <a:srgbClr val="000000"/>
                </a:solidFill>
                <a:latin typeface="Courier New" pitchFamily="49" charset="0"/>
              </a:rPr>
              <a:t>System.out.printf</a:t>
            </a:r>
            <a:r>
              <a:rPr lang="en-US" sz="1200" dirty="0">
                <a:solidFill>
                  <a:srgbClr val="000000"/>
                </a:solidFill>
                <a:latin typeface="Courier New" pitchFamily="49" charset="0"/>
              </a:rPr>
              <a:t>(</a:t>
            </a:r>
            <a:r>
              <a:rPr lang="en-US" sz="1200" dirty="0">
                <a:solidFill>
                  <a:srgbClr val="00CB00"/>
                </a:solidFill>
                <a:latin typeface="Courier New" pitchFamily="49" charset="0"/>
              </a:rPr>
              <a:t>"The average = %</a:t>
            </a:r>
            <a:r>
              <a:rPr lang="en-US" sz="1200" dirty="0" err="1">
                <a:solidFill>
                  <a:srgbClr val="00CB00"/>
                </a:solidFill>
                <a:latin typeface="Courier New" pitchFamily="49" charset="0"/>
              </a:rPr>
              <a:t>d%n</a:t>
            </a:r>
            <a:r>
              <a:rPr lang="en-US" sz="1200" dirty="0">
                <a:solidFill>
                  <a:srgbClr val="00CB00"/>
                </a:solidFill>
                <a:latin typeface="Courier New" pitchFamily="49" charset="0"/>
              </a:rPr>
              <a:t>"</a:t>
            </a:r>
            <a:r>
              <a:rPr lang="en-US" sz="1200" dirty="0">
                <a:solidFill>
                  <a:srgbClr val="000000"/>
                </a:solidFill>
                <a:latin typeface="Courier New" pitchFamily="49" charset="0"/>
              </a:rPr>
              <a:t>,(sum / counter)); </a:t>
            </a:r>
            <a:br>
              <a:rPr lang="en-US" sz="1200" dirty="0">
                <a:solidFill>
                  <a:srgbClr val="FA6400"/>
                </a:solidFill>
                <a:latin typeface="Courier New" pitchFamily="49" charset="0"/>
              </a:rPr>
            </a:br>
            <a:r>
              <a:rPr lang="en-US" sz="1200" dirty="0">
                <a:solidFill>
                  <a:srgbClr val="000000"/>
                </a:solidFill>
                <a:latin typeface="Courier New" pitchFamily="49" charset="0"/>
              </a:rPr>
              <a:t>  </a:t>
            </a:r>
            <a:r>
              <a:rPr lang="en-US" sz="1200" dirty="0">
                <a:solidFill>
                  <a:srgbClr val="941EDF"/>
                </a:solidFill>
                <a:latin typeface="Courier New" pitchFamily="49" charset="0"/>
              </a:rPr>
              <a:t>else</a:t>
            </a:r>
            <a:r>
              <a:rPr lang="en-US" sz="1200" dirty="0">
                <a:solidFill>
                  <a:srgbClr val="000000"/>
                </a:solidFill>
                <a:latin typeface="Courier New" pitchFamily="49" charset="0"/>
              </a:rPr>
              <a:t>                                             </a:t>
            </a:r>
            <a:br>
              <a:rPr lang="en-US" sz="1200" dirty="0">
                <a:solidFill>
                  <a:srgbClr val="FA6400"/>
                </a:solidFill>
                <a:latin typeface="Courier New" pitchFamily="49" charset="0"/>
              </a:rPr>
            </a:br>
            <a:r>
              <a:rPr lang="en-US" sz="1200" dirty="0">
                <a:solidFill>
                  <a:srgbClr val="000000"/>
                </a:solidFill>
                <a:latin typeface="Courier New" pitchFamily="49" charset="0"/>
              </a:rPr>
              <a:t>    </a:t>
            </a:r>
            <a:r>
              <a:rPr lang="en-US" sz="1200" dirty="0" err="1">
                <a:solidFill>
                  <a:srgbClr val="000000"/>
                </a:solidFill>
                <a:latin typeface="Courier New" pitchFamily="49" charset="0"/>
              </a:rPr>
              <a:t>System.out.println</a:t>
            </a:r>
            <a:r>
              <a:rPr lang="en-US" sz="1200" dirty="0">
                <a:solidFill>
                  <a:srgbClr val="000000"/>
                </a:solidFill>
                <a:latin typeface="Courier New" pitchFamily="49" charset="0"/>
              </a:rPr>
              <a:t>(</a:t>
            </a:r>
            <a:r>
              <a:rPr lang="en-US" sz="1200" dirty="0">
                <a:solidFill>
                  <a:srgbClr val="00CB00"/>
                </a:solidFill>
                <a:latin typeface="Courier New" pitchFamily="49" charset="0"/>
              </a:rPr>
              <a:t>"No input</a:t>
            </a:r>
            <a:r>
              <a:rPr lang="en-US" sz="1400" dirty="0">
                <a:solidFill>
                  <a:srgbClr val="00CB00"/>
                </a:solidFill>
                <a:latin typeface="Courier New" pitchFamily="49" charset="0"/>
              </a:rPr>
              <a:t>."</a:t>
            </a:r>
            <a:r>
              <a:rPr lang="en-US" sz="1400" dirty="0">
                <a:solidFill>
                  <a:srgbClr val="000000"/>
                </a:solidFill>
                <a:latin typeface="Courier New" pitchFamily="49" charset="0"/>
              </a:rPr>
              <a:t>); </a:t>
            </a:r>
            <a:endParaRPr lang="en-US" sz="1400" dirty="0">
              <a:solidFill>
                <a:srgbClr val="000000"/>
              </a:solidFill>
              <a:latin typeface="Courier New"/>
            </a:endParaRPr>
          </a:p>
          <a:p>
            <a:pPr>
              <a:lnSpc>
                <a:spcPct val="80000"/>
              </a:lnSpc>
              <a:buClr>
                <a:prstClr val="white">
                  <a:lumMod val="65000"/>
                </a:prstClr>
              </a:buClr>
              <a:buFont typeface="Wingdings" pitchFamily="2" charset="2"/>
              <a:buNone/>
            </a:pPr>
            <a:r>
              <a:rPr lang="en-US" sz="1400" dirty="0">
                <a:solidFill>
                  <a:srgbClr val="000000"/>
                </a:solidFill>
                <a:latin typeface="Courier New"/>
                <a:ea typeface="Calibri"/>
              </a:rPr>
              <a:t>   } </a:t>
            </a:r>
            <a:r>
              <a:rPr lang="en-US" sz="1400" dirty="0">
                <a:solidFill>
                  <a:srgbClr val="FA6400"/>
                </a:solidFill>
                <a:latin typeface="Courier New"/>
                <a:ea typeface="Calibri"/>
              </a:rPr>
              <a:t>// end main</a:t>
            </a:r>
          </a:p>
          <a:p>
            <a:pPr>
              <a:lnSpc>
                <a:spcPct val="80000"/>
              </a:lnSpc>
              <a:buClr>
                <a:prstClr val="white">
                  <a:lumMod val="65000"/>
                </a:prstClr>
              </a:buClr>
              <a:buFont typeface="Wingdings" pitchFamily="2" charset="2"/>
              <a:buNone/>
            </a:pPr>
            <a:r>
              <a:rPr lang="en-US" sz="1400" dirty="0">
                <a:solidFill>
                  <a:srgbClr val="000000"/>
                </a:solidFill>
                <a:latin typeface="Courier New"/>
                <a:ea typeface="Calibri"/>
              </a:rPr>
              <a:t>} </a:t>
            </a:r>
            <a:r>
              <a:rPr lang="en-US" sz="1400" dirty="0">
                <a:solidFill>
                  <a:srgbClr val="FA6400"/>
                </a:solidFill>
                <a:latin typeface="Courier New"/>
                <a:ea typeface="Calibri"/>
              </a:rPr>
              <a:t>// end class</a:t>
            </a:r>
            <a:r>
              <a:rPr lang="en-US" sz="1400" dirty="0">
                <a:solidFill>
                  <a:prstClr val="black">
                    <a:lumMod val="85000"/>
                    <a:lumOff val="15000"/>
                  </a:prstClr>
                </a:solidFill>
              </a:rPr>
              <a:t> </a:t>
            </a:r>
          </a:p>
        </p:txBody>
      </p:sp>
    </p:spTree>
    <p:extLst>
      <p:ext uri="{BB962C8B-B14F-4D97-AF65-F5344CB8AC3E}">
        <p14:creationId xmlns:p14="http://schemas.microsoft.com/office/powerpoint/2010/main" val="109363767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439" y="1607977"/>
            <a:ext cx="8324430" cy="5016758"/>
          </a:xfrm>
          <a:prstGeom prst="rect">
            <a:avLst/>
          </a:prstGeom>
        </p:spPr>
        <p:txBody>
          <a:bodyPr wrap="square">
            <a:spAutoFit/>
          </a:bodyPr>
          <a:lstStyle/>
          <a:p>
            <a:r>
              <a:rPr lang="en-US" sz="3200" dirty="0">
                <a:solidFill>
                  <a:prstClr val="black"/>
                </a:solidFill>
              </a:rPr>
              <a:t>Enter number</a:t>
            </a:r>
          </a:p>
          <a:p>
            <a:r>
              <a:rPr lang="en-US" sz="3200" dirty="0">
                <a:solidFill>
                  <a:srgbClr val="FF0000"/>
                </a:solidFill>
              </a:rPr>
              <a:t>10</a:t>
            </a:r>
          </a:p>
          <a:p>
            <a:r>
              <a:rPr lang="en-US" sz="3200" dirty="0">
                <a:solidFill>
                  <a:prstClr val="black"/>
                </a:solidFill>
              </a:rPr>
              <a:t>Enter another number</a:t>
            </a:r>
          </a:p>
          <a:p>
            <a:r>
              <a:rPr lang="en-US" sz="3200" dirty="0">
                <a:solidFill>
                  <a:srgbClr val="FF0000"/>
                </a:solidFill>
              </a:rPr>
              <a:t>15</a:t>
            </a:r>
          </a:p>
          <a:p>
            <a:r>
              <a:rPr lang="en-US" sz="3200" dirty="0">
                <a:solidFill>
                  <a:prstClr val="black"/>
                </a:solidFill>
              </a:rPr>
              <a:t>Enter another number</a:t>
            </a:r>
          </a:p>
          <a:p>
            <a:r>
              <a:rPr lang="en-US" sz="3200" dirty="0">
                <a:solidFill>
                  <a:srgbClr val="FF0000"/>
                </a:solidFill>
              </a:rPr>
              <a:t>5</a:t>
            </a:r>
          </a:p>
          <a:p>
            <a:r>
              <a:rPr lang="en-US" sz="3200" dirty="0">
                <a:solidFill>
                  <a:prstClr val="black"/>
                </a:solidFill>
              </a:rPr>
              <a:t>Enter another number</a:t>
            </a:r>
          </a:p>
          <a:p>
            <a:r>
              <a:rPr lang="en-US" sz="3200" dirty="0">
                <a:solidFill>
                  <a:srgbClr val="FF0000"/>
                </a:solidFill>
              </a:rPr>
              <a:t>-999</a:t>
            </a:r>
          </a:p>
          <a:p>
            <a:r>
              <a:rPr lang="en-US" sz="3200" dirty="0">
                <a:solidFill>
                  <a:prstClr val="black"/>
                </a:solidFill>
              </a:rPr>
              <a:t>The average = 10</a:t>
            </a:r>
          </a:p>
          <a:p>
            <a:endParaRPr lang="en-US" sz="3200" dirty="0">
              <a:solidFill>
                <a:srgbClr val="FF0000"/>
              </a:solidFill>
            </a:endParaRPr>
          </a:p>
        </p:txBody>
      </p:sp>
      <p:sp>
        <p:nvSpPr>
          <p:cNvPr id="3" name="Title 2"/>
          <p:cNvSpPr>
            <a:spLocks noGrp="1"/>
          </p:cNvSpPr>
          <p:nvPr>
            <p:ph type="title"/>
          </p:nvPr>
        </p:nvSpPr>
        <p:spPr/>
        <p:txBody>
          <a:bodyPr/>
          <a:lstStyle/>
          <a:p>
            <a:pPr algn="l"/>
            <a:r>
              <a:rPr lang="en-US" dirty="0"/>
              <a:t>Sample Run</a:t>
            </a:r>
          </a:p>
        </p:txBody>
      </p:sp>
    </p:spTree>
    <p:extLst>
      <p:ext uri="{BB962C8B-B14F-4D97-AF65-F5344CB8AC3E}">
        <p14:creationId xmlns:p14="http://schemas.microsoft.com/office/powerpoint/2010/main" val="245218514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Same Question in Flag-controlled While Loop</a:t>
            </a:r>
          </a:p>
        </p:txBody>
      </p:sp>
      <p:sp>
        <p:nvSpPr>
          <p:cNvPr id="3" name="Content Placeholder 2"/>
          <p:cNvSpPr>
            <a:spLocks noGrp="1"/>
          </p:cNvSpPr>
          <p:nvPr>
            <p:ph sz="half" idx="1"/>
          </p:nvPr>
        </p:nvSpPr>
        <p:spPr>
          <a:xfrm>
            <a:off x="403412" y="2151063"/>
            <a:ext cx="4127024" cy="3975100"/>
          </a:xfrm>
        </p:spPr>
        <p:txBody>
          <a:bodyPr>
            <a:normAutofit fontScale="92500" lnSpcReduction="10000"/>
          </a:bodyPr>
          <a:lstStyle/>
          <a:p>
            <a:pPr marL="0" indent="0">
              <a:buNone/>
            </a:pPr>
            <a:endParaRPr lang="en-US" sz="2400" dirty="0">
              <a:solidFill>
                <a:srgbClr val="9900CC"/>
              </a:solidFill>
              <a:latin typeface="Courier New"/>
              <a:ea typeface="Calibri"/>
            </a:endParaRPr>
          </a:p>
          <a:p>
            <a:pPr marL="0" indent="0">
              <a:buNone/>
            </a:pPr>
            <a:r>
              <a:rPr lang="en-US" sz="1900" dirty="0">
                <a:solidFill>
                  <a:srgbClr val="9900CC"/>
                </a:solidFill>
                <a:latin typeface="Courier New"/>
                <a:ea typeface="Calibri"/>
              </a:rPr>
              <a:t>while</a:t>
            </a:r>
            <a:r>
              <a:rPr lang="en-US" sz="1900" dirty="0">
                <a:solidFill>
                  <a:srgbClr val="000000"/>
                </a:solidFill>
                <a:latin typeface="Courier New"/>
                <a:ea typeface="Calibri"/>
              </a:rPr>
              <a:t> (number != -999 &amp;&amp; count &lt; 10){</a:t>
            </a:r>
          </a:p>
          <a:p>
            <a:pPr marL="0" indent="0">
              <a:buNone/>
            </a:pPr>
            <a:r>
              <a:rPr lang="en-US" sz="2400" dirty="0">
                <a:solidFill>
                  <a:srgbClr val="000000"/>
                </a:solidFill>
                <a:latin typeface="Courier New"/>
                <a:ea typeface="Calibri"/>
              </a:rPr>
              <a:t>   sum = sum +number;</a:t>
            </a:r>
          </a:p>
          <a:p>
            <a:pPr marL="0" indent="0">
              <a:buNone/>
            </a:pPr>
            <a:r>
              <a:rPr lang="en-US" sz="2400" dirty="0">
                <a:solidFill>
                  <a:srgbClr val="000000"/>
                </a:solidFill>
                <a:latin typeface="Courier New"/>
                <a:ea typeface="Calibri"/>
              </a:rPr>
              <a:t>   count ++;</a:t>
            </a:r>
          </a:p>
          <a:p>
            <a:pPr marL="0" indent="0">
              <a:buNone/>
            </a:pPr>
            <a:r>
              <a:rPr lang="en-US" sz="2400" dirty="0">
                <a:solidFill>
                  <a:srgbClr val="000000"/>
                </a:solidFill>
                <a:latin typeface="Courier New"/>
                <a:ea typeface="Calibri"/>
              </a:rPr>
              <a:t>   </a:t>
            </a:r>
            <a:r>
              <a:rPr lang="en-US" sz="2400" dirty="0" err="1">
                <a:solidFill>
                  <a:srgbClr val="000000"/>
                </a:solidFill>
                <a:latin typeface="Courier New"/>
                <a:ea typeface="Calibri"/>
              </a:rPr>
              <a:t>System.out.println</a:t>
            </a:r>
            <a:r>
              <a:rPr lang="en-US" sz="2400" dirty="0">
                <a:solidFill>
                  <a:srgbClr val="000000"/>
                </a:solidFill>
                <a:latin typeface="Courier New"/>
                <a:ea typeface="Calibri"/>
              </a:rPr>
              <a:t>(</a:t>
            </a:r>
            <a:r>
              <a:rPr lang="en-US" sz="2400" dirty="0">
                <a:solidFill>
                  <a:srgbClr val="00CB00"/>
                </a:solidFill>
                <a:latin typeface="Courier New"/>
                <a:ea typeface="Calibri"/>
              </a:rPr>
              <a:t>"Enter another number"</a:t>
            </a:r>
            <a:r>
              <a:rPr lang="en-US" sz="2400" dirty="0">
                <a:solidFill>
                  <a:srgbClr val="000000"/>
                </a:solidFill>
                <a:latin typeface="Courier New"/>
                <a:ea typeface="Calibri"/>
              </a:rPr>
              <a:t>);</a:t>
            </a:r>
          </a:p>
          <a:p>
            <a:pPr marL="0" indent="0">
              <a:buNone/>
            </a:pPr>
            <a:r>
              <a:rPr lang="en-US" sz="2400" dirty="0">
                <a:solidFill>
                  <a:srgbClr val="000000"/>
                </a:solidFill>
                <a:latin typeface="Courier New"/>
                <a:ea typeface="Calibri"/>
              </a:rPr>
              <a:t>   number=</a:t>
            </a:r>
            <a:r>
              <a:rPr lang="en-US" sz="2400" dirty="0" err="1">
                <a:solidFill>
                  <a:srgbClr val="000000"/>
                </a:solidFill>
                <a:latin typeface="Courier New"/>
                <a:ea typeface="Calibri"/>
              </a:rPr>
              <a:t>input.nextInt</a:t>
            </a:r>
            <a:r>
              <a:rPr lang="en-US" sz="2400" dirty="0">
                <a:solidFill>
                  <a:srgbClr val="000000"/>
                </a:solidFill>
                <a:latin typeface="Courier New"/>
                <a:ea typeface="Calibri"/>
              </a:rPr>
              <a:t>();</a:t>
            </a:r>
            <a:endParaRPr lang="en-US" sz="2400" dirty="0">
              <a:solidFill>
                <a:schemeClr val="accent2"/>
              </a:solidFill>
              <a:latin typeface="Courier New"/>
              <a:ea typeface="Calibri"/>
            </a:endParaRPr>
          </a:p>
          <a:p>
            <a:pPr marL="0" indent="0">
              <a:buNone/>
            </a:pPr>
            <a:r>
              <a:rPr lang="en-US" sz="2400" dirty="0">
                <a:solidFill>
                  <a:srgbClr val="000000"/>
                </a:solidFill>
                <a:latin typeface="Courier New"/>
                <a:ea typeface="Calibri"/>
              </a:rPr>
              <a:t>} </a:t>
            </a:r>
            <a:r>
              <a:rPr lang="en-US" sz="2400" dirty="0">
                <a:solidFill>
                  <a:schemeClr val="accent2"/>
                </a:solidFill>
                <a:latin typeface="Courier New"/>
                <a:ea typeface="Calibri"/>
              </a:rPr>
              <a:t>// end while</a:t>
            </a:r>
          </a:p>
          <a:p>
            <a:endParaRPr lang="en-US" dirty="0"/>
          </a:p>
        </p:txBody>
      </p:sp>
      <p:sp>
        <p:nvSpPr>
          <p:cNvPr id="4" name="Content Placeholder 3"/>
          <p:cNvSpPr>
            <a:spLocks noGrp="1"/>
          </p:cNvSpPr>
          <p:nvPr>
            <p:ph sz="half" idx="2"/>
          </p:nvPr>
        </p:nvSpPr>
        <p:spPr/>
        <p:txBody>
          <a:bodyPr>
            <a:normAutofit fontScale="92500" lnSpcReduction="10000"/>
          </a:bodyPr>
          <a:lstStyle/>
          <a:p>
            <a:pPr>
              <a:buNone/>
            </a:pPr>
            <a:r>
              <a:rPr lang="en-US" dirty="0" err="1">
                <a:solidFill>
                  <a:srgbClr val="9900CC"/>
                </a:solidFill>
                <a:latin typeface="Courier New" pitchFamily="49" charset="0"/>
                <a:cs typeface="Courier New" pitchFamily="49" charset="0"/>
              </a:rPr>
              <a:t>boolean</a:t>
            </a:r>
            <a:r>
              <a:rPr lang="en-US" dirty="0">
                <a:solidFill>
                  <a:schemeClr val="tx1"/>
                </a:solidFill>
                <a:latin typeface="Courier New" pitchFamily="49" charset="0"/>
                <a:cs typeface="Courier New" pitchFamily="49" charset="0"/>
              </a:rPr>
              <a:t> </a:t>
            </a:r>
            <a:r>
              <a:rPr lang="en-US" dirty="0">
                <a:solidFill>
                  <a:schemeClr val="bg1">
                    <a:lumMod val="95000"/>
                    <a:lumOff val="5000"/>
                  </a:schemeClr>
                </a:solidFill>
                <a:latin typeface="Courier New" pitchFamily="49" charset="0"/>
                <a:cs typeface="Courier New" pitchFamily="49" charset="0"/>
              </a:rPr>
              <a:t>done = false;</a:t>
            </a:r>
          </a:p>
          <a:p>
            <a:pPr>
              <a:buNone/>
            </a:pPr>
            <a:r>
              <a:rPr lang="en-US" dirty="0">
                <a:solidFill>
                  <a:srgbClr val="9900CC"/>
                </a:solidFill>
                <a:latin typeface="Courier New" pitchFamily="49" charset="0"/>
                <a:cs typeface="Courier New" pitchFamily="49" charset="0"/>
              </a:rPr>
              <a:t>while</a:t>
            </a:r>
            <a:r>
              <a:rPr lang="en-US" dirty="0">
                <a:solidFill>
                  <a:schemeClr val="tx1"/>
                </a:solidFill>
                <a:latin typeface="Courier New" pitchFamily="49" charset="0"/>
                <a:cs typeface="Courier New" pitchFamily="49" charset="0"/>
              </a:rPr>
              <a:t> </a:t>
            </a:r>
            <a:r>
              <a:rPr lang="en-US" dirty="0">
                <a:solidFill>
                  <a:schemeClr val="bg1">
                    <a:lumMod val="95000"/>
                    <a:lumOff val="5000"/>
                  </a:schemeClr>
                </a:solidFill>
                <a:latin typeface="Courier New" pitchFamily="49" charset="0"/>
                <a:cs typeface="Courier New" pitchFamily="49" charset="0"/>
              </a:rPr>
              <a:t>( !done){</a:t>
            </a:r>
          </a:p>
          <a:p>
            <a:pPr marL="0" indent="0">
              <a:buNone/>
            </a:pPr>
            <a:r>
              <a:rPr lang="en-US" sz="2000" dirty="0">
                <a:solidFill>
                  <a:srgbClr val="000000"/>
                </a:solidFill>
                <a:latin typeface="Courier New" pitchFamily="49" charset="0"/>
                <a:ea typeface="Calibri"/>
                <a:cs typeface="Courier New" pitchFamily="49" charset="0"/>
              </a:rPr>
              <a:t> </a:t>
            </a:r>
            <a:r>
              <a:rPr lang="en-US" sz="2000" dirty="0" err="1">
                <a:solidFill>
                  <a:srgbClr val="000000"/>
                </a:solidFill>
                <a:latin typeface="Courier New" pitchFamily="49" charset="0"/>
                <a:ea typeface="Calibri"/>
                <a:cs typeface="Courier New" pitchFamily="49" charset="0"/>
              </a:rPr>
              <a:t>system.out.println</a:t>
            </a:r>
            <a:r>
              <a:rPr lang="en-US" sz="2000" dirty="0">
                <a:solidFill>
                  <a:srgbClr val="000000"/>
                </a:solidFill>
                <a:latin typeface="Courier New" pitchFamily="49" charset="0"/>
                <a:ea typeface="Calibri"/>
                <a:cs typeface="Courier New" pitchFamily="49" charset="0"/>
              </a:rPr>
              <a:t>(</a:t>
            </a:r>
            <a:r>
              <a:rPr lang="en-US" sz="2000" dirty="0">
                <a:solidFill>
                  <a:srgbClr val="00CB00"/>
                </a:solidFill>
                <a:latin typeface="Courier New" pitchFamily="49" charset="0"/>
                <a:ea typeface="Calibri"/>
                <a:cs typeface="Courier New" pitchFamily="49" charset="0"/>
              </a:rPr>
              <a:t>"Enter number"</a:t>
            </a:r>
            <a:r>
              <a:rPr lang="en-US" sz="2000" dirty="0">
                <a:solidFill>
                  <a:srgbClr val="000000"/>
                </a:solidFill>
                <a:latin typeface="Courier New" pitchFamily="49" charset="0"/>
                <a:ea typeface="Calibri"/>
                <a:cs typeface="Courier New" pitchFamily="49" charset="0"/>
              </a:rPr>
              <a:t>);</a:t>
            </a:r>
          </a:p>
          <a:p>
            <a:pPr marL="0" indent="0">
              <a:buNone/>
            </a:pPr>
            <a:r>
              <a:rPr lang="en-US" sz="2000" dirty="0">
                <a:solidFill>
                  <a:srgbClr val="000000"/>
                </a:solidFill>
                <a:latin typeface="Courier New" pitchFamily="49" charset="0"/>
                <a:ea typeface="Calibri"/>
                <a:cs typeface="Courier New" pitchFamily="49" charset="0"/>
              </a:rPr>
              <a:t> number=</a:t>
            </a:r>
            <a:r>
              <a:rPr lang="en-US" sz="2000" dirty="0" err="1">
                <a:solidFill>
                  <a:srgbClr val="000000"/>
                </a:solidFill>
                <a:latin typeface="Courier New" pitchFamily="49" charset="0"/>
                <a:ea typeface="Calibri"/>
                <a:cs typeface="Courier New" pitchFamily="49" charset="0"/>
              </a:rPr>
              <a:t>input.nextInt</a:t>
            </a:r>
            <a:r>
              <a:rPr lang="en-US" sz="2000" dirty="0">
                <a:solidFill>
                  <a:srgbClr val="000000"/>
                </a:solidFill>
                <a:latin typeface="Courier New" pitchFamily="49" charset="0"/>
                <a:ea typeface="Calibri"/>
                <a:cs typeface="Courier New" pitchFamily="49" charset="0"/>
              </a:rPr>
              <a:t>();</a:t>
            </a:r>
            <a:endParaRPr lang="en-US" sz="2000" dirty="0">
              <a:solidFill>
                <a:schemeClr val="tx1"/>
              </a:solidFill>
              <a:latin typeface="Courier New" pitchFamily="49" charset="0"/>
              <a:cs typeface="Courier New" pitchFamily="49" charset="0"/>
            </a:endParaRPr>
          </a:p>
          <a:p>
            <a:pPr>
              <a:buNone/>
            </a:pPr>
            <a:r>
              <a:rPr lang="en-US" sz="1900" dirty="0">
                <a:solidFill>
                  <a:srgbClr val="9900CC"/>
                </a:solidFill>
                <a:latin typeface="Courier New" pitchFamily="49" charset="0"/>
                <a:cs typeface="Courier New" pitchFamily="49" charset="0"/>
              </a:rPr>
              <a:t> if</a:t>
            </a:r>
            <a:r>
              <a:rPr lang="en-US" sz="1900" dirty="0">
                <a:solidFill>
                  <a:schemeClr val="tx1"/>
                </a:solidFill>
                <a:latin typeface="Courier New" pitchFamily="49" charset="0"/>
                <a:cs typeface="Courier New" pitchFamily="49" charset="0"/>
              </a:rPr>
              <a:t> </a:t>
            </a:r>
            <a:r>
              <a:rPr lang="en-US" sz="1900" dirty="0">
                <a:solidFill>
                  <a:schemeClr val="bg1">
                    <a:lumMod val="95000"/>
                    <a:lumOff val="5000"/>
                  </a:schemeClr>
                </a:solidFill>
                <a:latin typeface="Courier New" pitchFamily="49" charset="0"/>
                <a:cs typeface="Courier New" pitchFamily="49" charset="0"/>
              </a:rPr>
              <a:t>(number == -999 || count &gt;=10)</a:t>
            </a:r>
          </a:p>
          <a:p>
            <a:pPr>
              <a:buNone/>
            </a:pPr>
            <a:r>
              <a:rPr lang="en-US" sz="1900" dirty="0">
                <a:solidFill>
                  <a:schemeClr val="bg1">
                    <a:lumMod val="95000"/>
                    <a:lumOff val="5000"/>
                  </a:schemeClr>
                </a:solidFill>
                <a:latin typeface="Courier New" pitchFamily="49" charset="0"/>
                <a:cs typeface="Courier New" pitchFamily="49" charset="0"/>
              </a:rPr>
              <a:t>     done = true;</a:t>
            </a:r>
          </a:p>
          <a:p>
            <a:pPr>
              <a:buNone/>
            </a:pPr>
            <a:r>
              <a:rPr lang="en-US" sz="2000" dirty="0">
                <a:solidFill>
                  <a:srgbClr val="9900CC"/>
                </a:solidFill>
                <a:latin typeface="Courier New" pitchFamily="49" charset="0"/>
                <a:cs typeface="Courier New" pitchFamily="49" charset="0"/>
              </a:rPr>
              <a:t>  else</a:t>
            </a:r>
            <a:r>
              <a:rPr lang="en-US" sz="2000" dirty="0">
                <a:solidFill>
                  <a:schemeClr val="tx1"/>
                </a:solidFill>
                <a:latin typeface="Courier New" pitchFamily="49" charset="0"/>
                <a:cs typeface="Courier New" pitchFamily="49" charset="0"/>
              </a:rPr>
              <a:t> </a:t>
            </a:r>
            <a:r>
              <a:rPr lang="en-US" sz="2000" dirty="0">
                <a:solidFill>
                  <a:schemeClr val="bg1">
                    <a:lumMod val="95000"/>
                    <a:lumOff val="5000"/>
                  </a:schemeClr>
                </a:solidFill>
                <a:latin typeface="Courier New" pitchFamily="49" charset="0"/>
                <a:cs typeface="Courier New" pitchFamily="49" charset="0"/>
              </a:rPr>
              <a:t>{</a:t>
            </a:r>
          </a:p>
          <a:p>
            <a:pPr>
              <a:buNone/>
            </a:pPr>
            <a:r>
              <a:rPr lang="en-US" sz="2000" dirty="0">
                <a:solidFill>
                  <a:schemeClr val="bg1">
                    <a:lumMod val="95000"/>
                    <a:lumOff val="5000"/>
                  </a:schemeClr>
                </a:solidFill>
                <a:latin typeface="Courier New" pitchFamily="49" charset="0"/>
                <a:cs typeface="Courier New" pitchFamily="49" charset="0"/>
              </a:rPr>
              <a:t>     sum = sum + number;</a:t>
            </a:r>
          </a:p>
          <a:p>
            <a:pPr>
              <a:buNone/>
            </a:pPr>
            <a:r>
              <a:rPr lang="en-US" sz="2000" dirty="0">
                <a:solidFill>
                  <a:schemeClr val="bg1">
                    <a:lumMod val="95000"/>
                    <a:lumOff val="5000"/>
                  </a:schemeClr>
                </a:solidFill>
                <a:latin typeface="Courier New" pitchFamily="49" charset="0"/>
                <a:cs typeface="Courier New" pitchFamily="49" charset="0"/>
              </a:rPr>
              <a:t>     count++;</a:t>
            </a:r>
          </a:p>
          <a:p>
            <a:pPr>
              <a:buNone/>
            </a:pPr>
            <a:r>
              <a:rPr lang="en-US" sz="2000" dirty="0">
                <a:solidFill>
                  <a:schemeClr val="bg1">
                    <a:lumMod val="95000"/>
                    <a:lumOff val="5000"/>
                  </a:schemeClr>
                </a:solidFill>
                <a:latin typeface="Courier New" pitchFamily="49" charset="0"/>
                <a:cs typeface="Courier New" pitchFamily="49" charset="0"/>
              </a:rPr>
              <a:t>  } </a:t>
            </a:r>
            <a:r>
              <a:rPr lang="en-US" sz="2000" dirty="0">
                <a:solidFill>
                  <a:schemeClr val="accent2"/>
                </a:solidFill>
                <a:latin typeface="Courier New" pitchFamily="49" charset="0"/>
                <a:ea typeface="Calibri"/>
                <a:cs typeface="Courier New" pitchFamily="49" charset="0"/>
              </a:rPr>
              <a:t>// end else</a:t>
            </a:r>
            <a:endParaRPr lang="en-US" sz="2000" dirty="0">
              <a:solidFill>
                <a:srgbClr val="000000"/>
              </a:solidFill>
              <a:latin typeface="Courier New" pitchFamily="49" charset="0"/>
              <a:ea typeface="Calibri"/>
              <a:cs typeface="Courier New" pitchFamily="49" charset="0"/>
            </a:endParaRPr>
          </a:p>
          <a:p>
            <a:pPr marL="0" indent="0">
              <a:buNone/>
            </a:pPr>
            <a:r>
              <a:rPr lang="en-US" sz="2000" dirty="0">
                <a:solidFill>
                  <a:srgbClr val="000000"/>
                </a:solidFill>
                <a:latin typeface="Courier New" pitchFamily="49" charset="0"/>
                <a:ea typeface="Calibri"/>
                <a:cs typeface="Courier New" pitchFamily="49" charset="0"/>
              </a:rPr>
              <a:t>}</a:t>
            </a:r>
            <a:r>
              <a:rPr lang="en-US" sz="2000" dirty="0">
                <a:solidFill>
                  <a:schemeClr val="accent2"/>
                </a:solidFill>
                <a:latin typeface="Courier New" pitchFamily="49" charset="0"/>
                <a:ea typeface="Calibri"/>
                <a:cs typeface="Courier New" pitchFamily="49" charset="0"/>
              </a:rPr>
              <a:t> // end while</a:t>
            </a:r>
          </a:p>
          <a:p>
            <a:pPr>
              <a:buNone/>
            </a:pPr>
            <a:endParaRPr lang="en-US" dirty="0"/>
          </a:p>
        </p:txBody>
      </p:sp>
      <p:sp>
        <p:nvSpPr>
          <p:cNvPr id="5" name="Right Arrow 4"/>
          <p:cNvSpPr/>
          <p:nvPr/>
        </p:nvSpPr>
        <p:spPr>
          <a:xfrm>
            <a:off x="3846128" y="4082796"/>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7460080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Same Question but Flag-controlled While Loop</a:t>
            </a:r>
          </a:p>
        </p:txBody>
      </p:sp>
      <p:sp>
        <p:nvSpPr>
          <p:cNvPr id="3" name="Content Placeholder 2"/>
          <p:cNvSpPr>
            <a:spLocks noGrp="1"/>
          </p:cNvSpPr>
          <p:nvPr>
            <p:ph sz="half" idx="1"/>
          </p:nvPr>
        </p:nvSpPr>
        <p:spPr>
          <a:xfrm>
            <a:off x="403412" y="1792224"/>
            <a:ext cx="3931920" cy="4608576"/>
          </a:xfrm>
          <a:noFill/>
          <a:ln>
            <a:solidFill>
              <a:schemeClr val="accent1"/>
            </a:solidFill>
          </a:ln>
        </p:spPr>
        <p:txBody>
          <a:bodyPr>
            <a:normAutofit fontScale="25000" lnSpcReduction="20000"/>
          </a:bodyPr>
          <a:lstStyle/>
          <a:p>
            <a:pPr fontAlgn="base">
              <a:spcBef>
                <a:spcPct val="0"/>
              </a:spcBef>
              <a:spcAft>
                <a:spcPct val="0"/>
              </a:spcAft>
              <a:buClrTx/>
              <a:buSzTx/>
            </a:pPr>
            <a:r>
              <a:rPr lang="en-US" sz="5600" dirty="0">
                <a:solidFill>
                  <a:srgbClr val="FA6400"/>
                </a:solidFill>
                <a:latin typeface="Courier New"/>
                <a:ea typeface="Calibri"/>
              </a:rPr>
              <a:t>//import Section – import used java libraries </a:t>
            </a:r>
            <a:br>
              <a:rPr lang="en-US" sz="5600" dirty="0">
                <a:solidFill>
                  <a:srgbClr val="FA6400"/>
                </a:solidFill>
                <a:latin typeface="Courier New"/>
                <a:ea typeface="Calibri"/>
              </a:rPr>
            </a:br>
            <a:r>
              <a:rPr lang="en-US" sz="5600" dirty="0">
                <a:solidFill>
                  <a:srgbClr val="941EDF"/>
                </a:solidFill>
                <a:latin typeface="Courier New"/>
                <a:ea typeface="Calibri"/>
              </a:rPr>
              <a:t>import</a:t>
            </a:r>
            <a:r>
              <a:rPr lang="en-US" sz="5600" dirty="0">
                <a:solidFill>
                  <a:srgbClr val="000000"/>
                </a:solidFill>
                <a:latin typeface="Courier New"/>
                <a:ea typeface="Calibri"/>
              </a:rPr>
              <a:t> </a:t>
            </a:r>
            <a:r>
              <a:rPr lang="en-US" sz="5600" dirty="0" err="1">
                <a:solidFill>
                  <a:srgbClr val="000000"/>
                </a:solidFill>
                <a:latin typeface="Courier New"/>
                <a:ea typeface="Calibri"/>
              </a:rPr>
              <a:t>java.util.Scanner</a:t>
            </a:r>
            <a:r>
              <a:rPr lang="en-US" sz="5600" dirty="0">
                <a:solidFill>
                  <a:srgbClr val="000000"/>
                </a:solidFill>
                <a:latin typeface="Courier New"/>
                <a:ea typeface="Calibri"/>
              </a:rPr>
              <a:t>;</a:t>
            </a:r>
            <a:br>
              <a:rPr lang="en-US" sz="5600" dirty="0">
                <a:solidFill>
                  <a:srgbClr val="000000"/>
                </a:solidFill>
                <a:latin typeface="Courier New"/>
                <a:ea typeface="Calibri"/>
              </a:rPr>
            </a:br>
            <a:r>
              <a:rPr lang="en-US" sz="5600" dirty="0">
                <a:solidFill>
                  <a:srgbClr val="941EDF"/>
                </a:solidFill>
                <a:latin typeface="Courier New"/>
                <a:ea typeface="Calibri"/>
              </a:rPr>
              <a:t>public</a:t>
            </a:r>
            <a:r>
              <a:rPr lang="en-US" sz="5600" dirty="0">
                <a:solidFill>
                  <a:srgbClr val="000000"/>
                </a:solidFill>
                <a:latin typeface="Courier New"/>
                <a:ea typeface="Calibri"/>
              </a:rPr>
              <a:t> </a:t>
            </a:r>
            <a:r>
              <a:rPr lang="en-US" sz="5600" dirty="0">
                <a:solidFill>
                  <a:srgbClr val="941EDF"/>
                </a:solidFill>
                <a:latin typeface="Courier New"/>
                <a:ea typeface="Calibri"/>
              </a:rPr>
              <a:t>class</a:t>
            </a:r>
            <a:r>
              <a:rPr lang="en-US" sz="5600" dirty="0">
                <a:solidFill>
                  <a:srgbClr val="000000"/>
                </a:solidFill>
                <a:latin typeface="Courier New"/>
                <a:ea typeface="Calibri"/>
              </a:rPr>
              <a:t> Average{ </a:t>
            </a:r>
            <a:br>
              <a:rPr lang="en-US" sz="5600" dirty="0">
                <a:solidFill>
                  <a:srgbClr val="000000"/>
                </a:solidFill>
                <a:latin typeface="Courier New"/>
                <a:ea typeface="Calibri"/>
              </a:rPr>
            </a:br>
            <a:r>
              <a:rPr lang="en-US" sz="5600" dirty="0">
                <a:solidFill>
                  <a:srgbClr val="FA6400"/>
                </a:solidFill>
                <a:latin typeface="Courier New"/>
                <a:ea typeface="Calibri"/>
              </a:rPr>
              <a:t>// main method </a:t>
            </a:r>
            <a:br>
              <a:rPr lang="en-US" sz="5600" dirty="0">
                <a:solidFill>
                  <a:srgbClr val="FA6400"/>
                </a:solidFill>
                <a:latin typeface="Courier New"/>
                <a:ea typeface="Calibri"/>
              </a:rPr>
            </a:br>
            <a:r>
              <a:rPr lang="en-US" sz="5600" dirty="0">
                <a:solidFill>
                  <a:srgbClr val="941EDF"/>
                </a:solidFill>
                <a:latin typeface="Courier New"/>
                <a:ea typeface="Calibri"/>
              </a:rPr>
              <a:t>public</a:t>
            </a:r>
            <a:r>
              <a:rPr lang="en-US" sz="5600" dirty="0">
                <a:solidFill>
                  <a:srgbClr val="000000"/>
                </a:solidFill>
                <a:latin typeface="Courier New"/>
                <a:ea typeface="Calibri"/>
              </a:rPr>
              <a:t> </a:t>
            </a:r>
            <a:r>
              <a:rPr lang="en-US" sz="5600" dirty="0">
                <a:solidFill>
                  <a:srgbClr val="941EDF"/>
                </a:solidFill>
                <a:latin typeface="Courier New"/>
                <a:ea typeface="Calibri"/>
              </a:rPr>
              <a:t>static</a:t>
            </a:r>
            <a:r>
              <a:rPr lang="en-US" sz="5600" dirty="0">
                <a:solidFill>
                  <a:srgbClr val="000000"/>
                </a:solidFill>
                <a:latin typeface="Courier New"/>
                <a:ea typeface="Calibri"/>
              </a:rPr>
              <a:t> </a:t>
            </a:r>
            <a:r>
              <a:rPr lang="en-US" sz="5600" dirty="0">
                <a:solidFill>
                  <a:srgbClr val="941EDF"/>
                </a:solidFill>
                <a:latin typeface="Courier New"/>
                <a:ea typeface="Calibri"/>
              </a:rPr>
              <a:t>void</a:t>
            </a:r>
            <a:r>
              <a:rPr lang="en-US" sz="5600" dirty="0">
                <a:solidFill>
                  <a:srgbClr val="000000"/>
                </a:solidFill>
                <a:latin typeface="Courier New"/>
                <a:ea typeface="Calibri"/>
              </a:rPr>
              <a:t> main( String </a:t>
            </a:r>
            <a:r>
              <a:rPr lang="en-US" sz="5600" dirty="0" err="1">
                <a:solidFill>
                  <a:srgbClr val="000000"/>
                </a:solidFill>
                <a:latin typeface="Courier New"/>
                <a:ea typeface="Calibri"/>
              </a:rPr>
              <a:t>args</a:t>
            </a:r>
            <a:r>
              <a:rPr lang="en-US" sz="5600" dirty="0">
                <a:solidFill>
                  <a:srgbClr val="000000"/>
                </a:solidFill>
                <a:latin typeface="Courier New"/>
                <a:ea typeface="Calibri"/>
              </a:rPr>
              <a:t>[] ){ </a:t>
            </a:r>
            <a:br>
              <a:rPr lang="en-US" sz="5600" dirty="0">
                <a:solidFill>
                  <a:srgbClr val="000000"/>
                </a:solidFill>
                <a:latin typeface="Courier New"/>
                <a:ea typeface="Calibri"/>
              </a:rPr>
            </a:br>
            <a:r>
              <a:rPr lang="en-US" sz="5600" dirty="0">
                <a:solidFill>
                  <a:srgbClr val="FA6400"/>
                </a:solidFill>
                <a:latin typeface="Courier New"/>
                <a:ea typeface="Calibri"/>
              </a:rPr>
              <a:t>// Declaration section – Declare needed variables </a:t>
            </a:r>
            <a:br>
              <a:rPr lang="en-US" sz="5600" dirty="0">
                <a:solidFill>
                  <a:srgbClr val="FA6400"/>
                </a:solidFill>
                <a:latin typeface="Courier New"/>
                <a:ea typeface="Calibri"/>
              </a:rPr>
            </a:br>
            <a:r>
              <a:rPr lang="en-US" sz="5600" dirty="0">
                <a:solidFill>
                  <a:srgbClr val="000000"/>
                </a:solidFill>
                <a:latin typeface="Courier New"/>
                <a:ea typeface="Calibri"/>
              </a:rPr>
              <a:t> </a:t>
            </a:r>
            <a:r>
              <a:rPr lang="en-US" sz="5600" dirty="0">
                <a:solidFill>
                  <a:srgbClr val="9900CC"/>
                </a:solidFill>
                <a:latin typeface="Courier New"/>
                <a:ea typeface="Calibri"/>
              </a:rPr>
              <a:t>int</a:t>
            </a:r>
            <a:r>
              <a:rPr lang="en-US" sz="5600" dirty="0">
                <a:solidFill>
                  <a:srgbClr val="000000"/>
                </a:solidFill>
                <a:latin typeface="Courier New"/>
                <a:ea typeface="Calibri"/>
              </a:rPr>
              <a:t> number; </a:t>
            </a:r>
            <a:r>
              <a:rPr lang="en-US" sz="5600" dirty="0">
                <a:solidFill>
                  <a:schemeClr val="accent2"/>
                </a:solidFill>
                <a:latin typeface="Courier New"/>
                <a:ea typeface="Calibri"/>
              </a:rPr>
              <a:t>// to store numbers </a:t>
            </a:r>
          </a:p>
          <a:p>
            <a:pPr fontAlgn="base">
              <a:spcBef>
                <a:spcPct val="0"/>
              </a:spcBef>
              <a:spcAft>
                <a:spcPct val="0"/>
              </a:spcAft>
              <a:buClrTx/>
              <a:buSzTx/>
              <a:buNone/>
            </a:pPr>
            <a:r>
              <a:rPr lang="en-US" sz="5600" dirty="0">
                <a:solidFill>
                  <a:srgbClr val="000000"/>
                </a:solidFill>
                <a:latin typeface="Courier New"/>
                <a:ea typeface="Calibri"/>
              </a:rPr>
              <a:t>    </a:t>
            </a:r>
            <a:r>
              <a:rPr lang="en-US" sz="5600" dirty="0">
                <a:solidFill>
                  <a:srgbClr val="9900CC"/>
                </a:solidFill>
                <a:latin typeface="Courier New"/>
                <a:ea typeface="Calibri"/>
              </a:rPr>
              <a:t>int</a:t>
            </a:r>
            <a:r>
              <a:rPr lang="en-US" sz="5600" dirty="0">
                <a:solidFill>
                  <a:srgbClr val="000000"/>
                </a:solidFill>
                <a:latin typeface="Courier New"/>
                <a:ea typeface="Calibri"/>
              </a:rPr>
              <a:t>  sum=0 ; </a:t>
            </a:r>
            <a:r>
              <a:rPr lang="en-US" sz="5600" dirty="0">
                <a:solidFill>
                  <a:schemeClr val="accent2"/>
                </a:solidFill>
                <a:latin typeface="Courier New"/>
                <a:ea typeface="Calibri"/>
              </a:rPr>
              <a:t>// to store the sum</a:t>
            </a:r>
          </a:p>
          <a:p>
            <a:pPr fontAlgn="base">
              <a:spcBef>
                <a:spcPct val="0"/>
              </a:spcBef>
              <a:spcAft>
                <a:spcPct val="0"/>
              </a:spcAft>
              <a:buClrTx/>
              <a:buSzTx/>
              <a:buNone/>
            </a:pPr>
            <a:r>
              <a:rPr lang="en-US" sz="5600" dirty="0">
                <a:solidFill>
                  <a:srgbClr val="000000"/>
                </a:solidFill>
                <a:latin typeface="Courier New"/>
                <a:ea typeface="Calibri"/>
              </a:rPr>
              <a:t>    </a:t>
            </a:r>
            <a:r>
              <a:rPr lang="en-US" sz="5600" dirty="0">
                <a:solidFill>
                  <a:srgbClr val="9900CC"/>
                </a:solidFill>
                <a:latin typeface="Courier New"/>
                <a:ea typeface="Calibri"/>
              </a:rPr>
              <a:t>int</a:t>
            </a:r>
            <a:r>
              <a:rPr lang="en-US" sz="5600" dirty="0">
                <a:solidFill>
                  <a:srgbClr val="000000"/>
                </a:solidFill>
                <a:latin typeface="Courier New"/>
                <a:ea typeface="Calibri"/>
              </a:rPr>
              <a:t> count =0; </a:t>
            </a:r>
            <a:r>
              <a:rPr lang="en-US" sz="5600" dirty="0">
                <a:solidFill>
                  <a:schemeClr val="accent2"/>
                </a:solidFill>
                <a:latin typeface="Courier New"/>
                <a:ea typeface="Calibri"/>
              </a:rPr>
              <a:t>// to store the count of numbers</a:t>
            </a:r>
          </a:p>
          <a:p>
            <a:pPr fontAlgn="base">
              <a:spcBef>
                <a:spcPct val="0"/>
              </a:spcBef>
              <a:spcAft>
                <a:spcPct val="0"/>
              </a:spcAft>
              <a:buClrTx/>
              <a:buSzTx/>
              <a:buNone/>
            </a:pPr>
            <a:r>
              <a:rPr lang="en-US" sz="5600" dirty="0">
                <a:solidFill>
                  <a:schemeClr val="accent2"/>
                </a:solidFill>
                <a:latin typeface="Courier New"/>
                <a:ea typeface="Calibri"/>
              </a:rPr>
              <a:t>    </a:t>
            </a:r>
            <a:r>
              <a:rPr lang="en-US" sz="5600" dirty="0" err="1">
                <a:solidFill>
                  <a:srgbClr val="9900CC"/>
                </a:solidFill>
                <a:latin typeface="Courier New"/>
                <a:ea typeface="Calibri"/>
              </a:rPr>
              <a:t>boolean</a:t>
            </a:r>
            <a:r>
              <a:rPr lang="en-US" sz="5600" dirty="0">
                <a:solidFill>
                  <a:schemeClr val="accent2"/>
                </a:solidFill>
                <a:latin typeface="Courier New"/>
                <a:ea typeface="Calibri"/>
              </a:rPr>
              <a:t> </a:t>
            </a:r>
            <a:r>
              <a:rPr lang="en-US" sz="5600" dirty="0">
                <a:solidFill>
                  <a:schemeClr val="bg1">
                    <a:lumMod val="95000"/>
                    <a:lumOff val="5000"/>
                  </a:schemeClr>
                </a:solidFill>
                <a:latin typeface="Courier New"/>
                <a:ea typeface="Calibri"/>
              </a:rPr>
              <a:t>done= false; </a:t>
            </a:r>
          </a:p>
          <a:p>
            <a:pPr fontAlgn="base">
              <a:spcBef>
                <a:spcPct val="0"/>
              </a:spcBef>
              <a:spcAft>
                <a:spcPct val="0"/>
              </a:spcAft>
              <a:buClrTx/>
              <a:buSzTx/>
              <a:buNone/>
            </a:pPr>
            <a:br>
              <a:rPr lang="en-US" sz="5600" dirty="0">
                <a:solidFill>
                  <a:srgbClr val="000000"/>
                </a:solidFill>
                <a:latin typeface="Courier New"/>
                <a:ea typeface="Calibri"/>
              </a:rPr>
            </a:br>
            <a:r>
              <a:rPr lang="en-US" sz="5600" dirty="0">
                <a:solidFill>
                  <a:srgbClr val="000000"/>
                </a:solidFill>
                <a:latin typeface="Courier New"/>
                <a:ea typeface="Calibri"/>
              </a:rPr>
              <a:t>Scanner input;</a:t>
            </a:r>
          </a:p>
          <a:p>
            <a:pPr fontAlgn="base">
              <a:spcBef>
                <a:spcPct val="0"/>
              </a:spcBef>
              <a:spcAft>
                <a:spcPct val="0"/>
              </a:spcAft>
              <a:buClrTx/>
              <a:buSzTx/>
              <a:buNone/>
            </a:pPr>
            <a:r>
              <a:rPr lang="en-US" sz="5600" dirty="0">
                <a:solidFill>
                  <a:srgbClr val="000000"/>
                </a:solidFill>
                <a:latin typeface="Courier New"/>
              </a:rPr>
              <a:t> </a:t>
            </a:r>
            <a:r>
              <a:rPr lang="en-US" sz="5600" dirty="0">
                <a:solidFill>
                  <a:srgbClr val="000000"/>
                </a:solidFill>
                <a:latin typeface="Courier New"/>
                <a:ea typeface="Calibri"/>
              </a:rPr>
              <a:t>input=</a:t>
            </a:r>
            <a:r>
              <a:rPr lang="en-US" sz="5600" dirty="0">
                <a:solidFill>
                  <a:srgbClr val="941EDF"/>
                </a:solidFill>
                <a:latin typeface="Courier New"/>
                <a:ea typeface="Calibri"/>
              </a:rPr>
              <a:t>new</a:t>
            </a:r>
            <a:r>
              <a:rPr lang="en-US" sz="5600" dirty="0">
                <a:solidFill>
                  <a:srgbClr val="000000"/>
                </a:solidFill>
                <a:latin typeface="Courier New"/>
                <a:ea typeface="Calibri"/>
              </a:rPr>
              <a:t> Scanner (</a:t>
            </a:r>
            <a:r>
              <a:rPr lang="en-US" sz="5600" dirty="0" err="1">
                <a:solidFill>
                  <a:srgbClr val="000000"/>
                </a:solidFill>
                <a:latin typeface="Courier New"/>
                <a:ea typeface="Calibri"/>
              </a:rPr>
              <a:t>System.in</a:t>
            </a:r>
            <a:r>
              <a:rPr lang="en-US" sz="5600" dirty="0">
                <a:solidFill>
                  <a:srgbClr val="000000"/>
                </a:solidFill>
                <a:latin typeface="Courier New"/>
                <a:ea typeface="Calibri"/>
              </a:rPr>
              <a:t>);</a:t>
            </a:r>
            <a:endParaRPr lang="en-US" sz="5600" dirty="0">
              <a:solidFill>
                <a:srgbClr val="000000"/>
              </a:solidFill>
              <a:latin typeface="Courier New"/>
            </a:endParaRPr>
          </a:p>
          <a:p>
            <a:pPr fontAlgn="base">
              <a:spcBef>
                <a:spcPct val="0"/>
              </a:spcBef>
              <a:spcAft>
                <a:spcPct val="0"/>
              </a:spcAft>
              <a:buClrTx/>
              <a:buSzTx/>
              <a:buNone/>
            </a:pPr>
            <a:r>
              <a:rPr lang="en-US" sz="5600" dirty="0">
                <a:solidFill>
                  <a:srgbClr val="FA6400"/>
                </a:solidFill>
                <a:latin typeface="Courier New"/>
                <a:ea typeface="Calibri"/>
              </a:rPr>
              <a:t>//read number</a:t>
            </a:r>
            <a:br>
              <a:rPr lang="en-US" sz="5600" dirty="0">
                <a:solidFill>
                  <a:srgbClr val="000000"/>
                </a:solidFill>
                <a:latin typeface="Courier New"/>
                <a:ea typeface="Calibri"/>
              </a:rPr>
            </a:br>
            <a:endParaRPr lang="en-US" sz="5600" dirty="0">
              <a:solidFill>
                <a:srgbClr val="000000"/>
              </a:solidFill>
              <a:latin typeface="Courier New"/>
              <a:ea typeface="Calibri"/>
            </a:endParaRPr>
          </a:p>
          <a:p>
            <a:pPr fontAlgn="base">
              <a:spcBef>
                <a:spcPct val="0"/>
              </a:spcBef>
              <a:spcAft>
                <a:spcPct val="0"/>
              </a:spcAft>
              <a:buClrTx/>
              <a:buSzTx/>
              <a:buNone/>
            </a:pPr>
            <a:r>
              <a:rPr lang="en-US" sz="5600" dirty="0">
                <a:solidFill>
                  <a:srgbClr val="FA6400"/>
                </a:solidFill>
                <a:latin typeface="Courier New"/>
                <a:ea typeface="Calibri"/>
              </a:rPr>
              <a:t>// Processing section – Processing Statements</a:t>
            </a:r>
            <a:endParaRPr lang="en-US" sz="5600" dirty="0"/>
          </a:p>
          <a:p>
            <a:pPr>
              <a:buNone/>
            </a:pPr>
            <a:r>
              <a:rPr lang="en-US" sz="5600" dirty="0">
                <a:solidFill>
                  <a:srgbClr val="9900CC"/>
                </a:solidFill>
                <a:latin typeface="Courier New" pitchFamily="49" charset="0"/>
                <a:cs typeface="Courier New" pitchFamily="49" charset="0"/>
              </a:rPr>
              <a:t>   while</a:t>
            </a:r>
            <a:r>
              <a:rPr lang="en-US" sz="5600" dirty="0">
                <a:solidFill>
                  <a:schemeClr val="tx1"/>
                </a:solidFill>
                <a:latin typeface="Courier New" pitchFamily="49" charset="0"/>
                <a:cs typeface="Courier New" pitchFamily="49" charset="0"/>
              </a:rPr>
              <a:t> ( !done){</a:t>
            </a:r>
          </a:p>
          <a:p>
            <a:endParaRPr lang="en-US" dirty="0"/>
          </a:p>
        </p:txBody>
      </p:sp>
      <p:sp>
        <p:nvSpPr>
          <p:cNvPr id="4" name="Content Placeholder 3"/>
          <p:cNvSpPr>
            <a:spLocks noGrp="1"/>
          </p:cNvSpPr>
          <p:nvPr>
            <p:ph sz="half" idx="2"/>
          </p:nvPr>
        </p:nvSpPr>
        <p:spPr>
          <a:xfrm>
            <a:off x="4778188" y="1792224"/>
            <a:ext cx="3931920" cy="5065776"/>
          </a:xfrm>
        </p:spPr>
        <p:txBody>
          <a:bodyPr>
            <a:normAutofit fontScale="25000" lnSpcReduction="20000"/>
          </a:bodyPr>
          <a:lstStyle/>
          <a:p>
            <a:pPr marL="0" indent="0">
              <a:spcBef>
                <a:spcPts val="1200"/>
              </a:spcBef>
              <a:buNone/>
            </a:pPr>
            <a:r>
              <a:rPr lang="en-US" sz="4800" dirty="0">
                <a:solidFill>
                  <a:srgbClr val="000000"/>
                </a:solidFill>
                <a:latin typeface="Courier New" pitchFamily="49" charset="0"/>
                <a:ea typeface="Calibri"/>
                <a:cs typeface="Courier New" pitchFamily="49" charset="0"/>
              </a:rPr>
              <a:t>   </a:t>
            </a:r>
            <a:r>
              <a:rPr lang="en-US" sz="4800" dirty="0" err="1">
                <a:solidFill>
                  <a:srgbClr val="000000"/>
                </a:solidFill>
                <a:latin typeface="Courier New" pitchFamily="49" charset="0"/>
                <a:ea typeface="Calibri"/>
                <a:cs typeface="Courier New" pitchFamily="49" charset="0"/>
              </a:rPr>
              <a:t>system.out.println</a:t>
            </a:r>
            <a:r>
              <a:rPr lang="en-US" sz="4800" dirty="0">
                <a:solidFill>
                  <a:srgbClr val="000000"/>
                </a:solidFill>
                <a:latin typeface="Courier New" pitchFamily="49" charset="0"/>
                <a:ea typeface="Calibri"/>
                <a:cs typeface="Courier New" pitchFamily="49" charset="0"/>
              </a:rPr>
              <a:t>(</a:t>
            </a:r>
            <a:r>
              <a:rPr lang="en-US" sz="4800" dirty="0">
                <a:solidFill>
                  <a:srgbClr val="00CB00"/>
                </a:solidFill>
                <a:latin typeface="Courier New" pitchFamily="49" charset="0"/>
                <a:ea typeface="Calibri"/>
                <a:cs typeface="Courier New" pitchFamily="49" charset="0"/>
              </a:rPr>
              <a:t>"Enter number"</a:t>
            </a:r>
            <a:r>
              <a:rPr lang="en-US" sz="4800" dirty="0">
                <a:solidFill>
                  <a:srgbClr val="000000"/>
                </a:solidFill>
                <a:latin typeface="Courier New" pitchFamily="49" charset="0"/>
                <a:ea typeface="Calibri"/>
                <a:cs typeface="Courier New" pitchFamily="49" charset="0"/>
              </a:rPr>
              <a:t>);</a:t>
            </a:r>
          </a:p>
          <a:p>
            <a:pPr marL="0" indent="0">
              <a:spcBef>
                <a:spcPts val="1200"/>
              </a:spcBef>
              <a:buNone/>
            </a:pPr>
            <a:r>
              <a:rPr lang="en-US" sz="4800" dirty="0">
                <a:solidFill>
                  <a:srgbClr val="000000"/>
                </a:solidFill>
                <a:latin typeface="Courier New" pitchFamily="49" charset="0"/>
                <a:ea typeface="Calibri"/>
                <a:cs typeface="Courier New" pitchFamily="49" charset="0"/>
              </a:rPr>
              <a:t>   number=</a:t>
            </a:r>
            <a:r>
              <a:rPr lang="en-US" sz="4800" dirty="0" err="1">
                <a:solidFill>
                  <a:srgbClr val="000000"/>
                </a:solidFill>
                <a:latin typeface="Courier New" pitchFamily="49" charset="0"/>
                <a:ea typeface="Calibri"/>
                <a:cs typeface="Courier New" pitchFamily="49" charset="0"/>
              </a:rPr>
              <a:t>input.nextInt</a:t>
            </a:r>
            <a:r>
              <a:rPr lang="en-US" sz="4800" dirty="0">
                <a:solidFill>
                  <a:srgbClr val="000000"/>
                </a:solidFill>
                <a:latin typeface="Courier New" pitchFamily="49" charset="0"/>
                <a:ea typeface="Calibri"/>
                <a:cs typeface="Courier New" pitchFamily="49" charset="0"/>
              </a:rPr>
              <a:t>();</a:t>
            </a:r>
            <a:endParaRPr lang="en-US" sz="4800" dirty="0">
              <a:solidFill>
                <a:schemeClr val="tx1"/>
              </a:solidFill>
              <a:latin typeface="Courier New" pitchFamily="49" charset="0"/>
              <a:cs typeface="Courier New" pitchFamily="49" charset="0"/>
            </a:endParaRPr>
          </a:p>
          <a:p>
            <a:pPr>
              <a:spcBef>
                <a:spcPts val="1200"/>
              </a:spcBef>
              <a:buNone/>
            </a:pPr>
            <a:r>
              <a:rPr lang="en-US" sz="4800" dirty="0">
                <a:solidFill>
                  <a:srgbClr val="9900CC"/>
                </a:solidFill>
                <a:latin typeface="Courier New" pitchFamily="49" charset="0"/>
                <a:cs typeface="Courier New" pitchFamily="49" charset="0"/>
              </a:rPr>
              <a:t>   if</a:t>
            </a:r>
            <a:r>
              <a:rPr lang="en-US" sz="4800" dirty="0">
                <a:solidFill>
                  <a:schemeClr val="tx1"/>
                </a:solidFill>
                <a:latin typeface="Courier New" pitchFamily="49" charset="0"/>
                <a:cs typeface="Courier New" pitchFamily="49" charset="0"/>
              </a:rPr>
              <a:t> </a:t>
            </a:r>
            <a:r>
              <a:rPr lang="en-US" sz="4800" dirty="0">
                <a:solidFill>
                  <a:schemeClr val="bg1">
                    <a:lumMod val="95000"/>
                    <a:lumOff val="5000"/>
                  </a:schemeClr>
                </a:solidFill>
                <a:latin typeface="Courier New" pitchFamily="49" charset="0"/>
                <a:cs typeface="Courier New" pitchFamily="49" charset="0"/>
              </a:rPr>
              <a:t>(number == -999 || count &gt;=10)</a:t>
            </a:r>
          </a:p>
          <a:p>
            <a:pPr>
              <a:spcBef>
                <a:spcPts val="1200"/>
              </a:spcBef>
              <a:buNone/>
            </a:pPr>
            <a:r>
              <a:rPr lang="en-US" sz="4800" dirty="0">
                <a:solidFill>
                  <a:schemeClr val="bg1">
                    <a:lumMod val="95000"/>
                    <a:lumOff val="5000"/>
                  </a:schemeClr>
                </a:solidFill>
                <a:latin typeface="Courier New" pitchFamily="49" charset="0"/>
                <a:cs typeface="Courier New" pitchFamily="49" charset="0"/>
              </a:rPr>
              <a:t>       done = true;</a:t>
            </a:r>
          </a:p>
          <a:p>
            <a:pPr>
              <a:spcBef>
                <a:spcPts val="1200"/>
              </a:spcBef>
              <a:buNone/>
            </a:pPr>
            <a:r>
              <a:rPr lang="en-US" sz="4800" dirty="0">
                <a:solidFill>
                  <a:srgbClr val="9900CC"/>
                </a:solidFill>
                <a:latin typeface="Courier New" pitchFamily="49" charset="0"/>
                <a:cs typeface="Courier New" pitchFamily="49" charset="0"/>
              </a:rPr>
              <a:t>    else</a:t>
            </a:r>
            <a:r>
              <a:rPr lang="en-US" sz="4800" dirty="0">
                <a:solidFill>
                  <a:schemeClr val="tx1"/>
                </a:solidFill>
                <a:latin typeface="Courier New" pitchFamily="49" charset="0"/>
                <a:cs typeface="Courier New" pitchFamily="49" charset="0"/>
              </a:rPr>
              <a:t> </a:t>
            </a:r>
            <a:r>
              <a:rPr lang="en-US" sz="4800" dirty="0">
                <a:solidFill>
                  <a:schemeClr val="bg1">
                    <a:lumMod val="95000"/>
                    <a:lumOff val="5000"/>
                  </a:schemeClr>
                </a:solidFill>
                <a:latin typeface="Courier New" pitchFamily="49" charset="0"/>
                <a:cs typeface="Courier New" pitchFamily="49" charset="0"/>
              </a:rPr>
              <a:t>{</a:t>
            </a:r>
          </a:p>
          <a:p>
            <a:pPr>
              <a:spcBef>
                <a:spcPts val="1200"/>
              </a:spcBef>
              <a:buNone/>
            </a:pPr>
            <a:r>
              <a:rPr lang="en-US" sz="4800" dirty="0">
                <a:solidFill>
                  <a:schemeClr val="bg1">
                    <a:lumMod val="95000"/>
                    <a:lumOff val="5000"/>
                  </a:schemeClr>
                </a:solidFill>
                <a:latin typeface="Courier New" pitchFamily="49" charset="0"/>
                <a:cs typeface="Courier New" pitchFamily="49" charset="0"/>
              </a:rPr>
              <a:t>       sum = sum + number;</a:t>
            </a:r>
          </a:p>
          <a:p>
            <a:pPr>
              <a:spcBef>
                <a:spcPts val="1200"/>
              </a:spcBef>
              <a:buNone/>
            </a:pPr>
            <a:r>
              <a:rPr lang="en-US" sz="4800" dirty="0">
                <a:solidFill>
                  <a:schemeClr val="bg1">
                    <a:lumMod val="95000"/>
                    <a:lumOff val="5000"/>
                  </a:schemeClr>
                </a:solidFill>
                <a:latin typeface="Courier New" pitchFamily="49" charset="0"/>
                <a:cs typeface="Courier New" pitchFamily="49" charset="0"/>
              </a:rPr>
              <a:t>       count++;</a:t>
            </a:r>
          </a:p>
          <a:p>
            <a:pPr>
              <a:spcBef>
                <a:spcPts val="1200"/>
              </a:spcBef>
              <a:buNone/>
            </a:pPr>
            <a:r>
              <a:rPr lang="en-US" sz="4800" dirty="0">
                <a:solidFill>
                  <a:schemeClr val="bg1">
                    <a:lumMod val="95000"/>
                    <a:lumOff val="5000"/>
                  </a:schemeClr>
                </a:solidFill>
                <a:latin typeface="Courier New" pitchFamily="49" charset="0"/>
                <a:cs typeface="Courier New" pitchFamily="49" charset="0"/>
              </a:rPr>
              <a:t>    } </a:t>
            </a:r>
            <a:r>
              <a:rPr lang="en-US" sz="4800" dirty="0">
                <a:solidFill>
                  <a:schemeClr val="accent2"/>
                </a:solidFill>
                <a:latin typeface="Courier New" pitchFamily="49" charset="0"/>
                <a:ea typeface="Calibri"/>
                <a:cs typeface="Courier New" pitchFamily="49" charset="0"/>
              </a:rPr>
              <a:t>// end else</a:t>
            </a:r>
          </a:p>
          <a:p>
            <a:pPr>
              <a:spcBef>
                <a:spcPts val="1200"/>
              </a:spcBef>
              <a:buNone/>
            </a:pPr>
            <a:r>
              <a:rPr lang="en-US" sz="4800" dirty="0">
                <a:solidFill>
                  <a:srgbClr val="000000"/>
                </a:solidFill>
                <a:latin typeface="Courier New" pitchFamily="49" charset="0"/>
                <a:ea typeface="Calibri"/>
                <a:cs typeface="Courier New" pitchFamily="49" charset="0"/>
              </a:rPr>
              <a:t>}</a:t>
            </a:r>
            <a:r>
              <a:rPr lang="en-US" sz="4800" dirty="0">
                <a:solidFill>
                  <a:schemeClr val="accent2"/>
                </a:solidFill>
                <a:latin typeface="Courier New" pitchFamily="49" charset="0"/>
                <a:ea typeface="Calibri"/>
                <a:cs typeface="Courier New" pitchFamily="49" charset="0"/>
              </a:rPr>
              <a:t>// end while</a:t>
            </a:r>
          </a:p>
          <a:p>
            <a:pPr>
              <a:buNone/>
            </a:pPr>
            <a:r>
              <a:rPr lang="en-US" sz="4800" dirty="0">
                <a:solidFill>
                  <a:srgbClr val="FA6400"/>
                </a:solidFill>
                <a:latin typeface="Courier New"/>
                <a:ea typeface="Calibri"/>
              </a:rPr>
              <a:t>// Output section – Display expected results </a:t>
            </a:r>
          </a:p>
          <a:p>
            <a:pPr marL="0" indent="0">
              <a:spcBef>
                <a:spcPts val="1200"/>
              </a:spcBef>
              <a:buNone/>
            </a:pPr>
            <a:r>
              <a:rPr lang="en-US" sz="4800" dirty="0">
                <a:solidFill>
                  <a:srgbClr val="941EDF"/>
                </a:solidFill>
                <a:latin typeface="Courier New" pitchFamily="49" charset="0"/>
              </a:rPr>
              <a:t>if</a:t>
            </a:r>
            <a:r>
              <a:rPr lang="en-US" sz="4800" dirty="0">
                <a:solidFill>
                  <a:srgbClr val="000000"/>
                </a:solidFill>
                <a:latin typeface="Courier New" pitchFamily="49" charset="0"/>
              </a:rPr>
              <a:t> (count != 0)</a:t>
            </a:r>
          </a:p>
          <a:p>
            <a:pPr marL="0" indent="0">
              <a:spcBef>
                <a:spcPts val="1200"/>
              </a:spcBef>
              <a:buNone/>
            </a:pPr>
            <a:r>
              <a:rPr lang="en-US" sz="4800" dirty="0">
                <a:solidFill>
                  <a:srgbClr val="000000"/>
                </a:solidFill>
                <a:latin typeface="Courier New" pitchFamily="49" charset="0"/>
              </a:rPr>
              <a:t>    </a:t>
            </a:r>
            <a:r>
              <a:rPr lang="en-US" sz="4800" dirty="0" err="1">
                <a:solidFill>
                  <a:srgbClr val="000000"/>
                </a:solidFill>
                <a:latin typeface="Courier New" pitchFamily="49" charset="0"/>
              </a:rPr>
              <a:t>System.out.printf</a:t>
            </a:r>
            <a:r>
              <a:rPr lang="en-US" sz="4800" dirty="0">
                <a:solidFill>
                  <a:srgbClr val="000000"/>
                </a:solidFill>
                <a:latin typeface="Courier New" pitchFamily="49" charset="0"/>
              </a:rPr>
              <a:t>(</a:t>
            </a:r>
            <a:r>
              <a:rPr lang="en-US" sz="4800" dirty="0">
                <a:solidFill>
                  <a:srgbClr val="00CB00"/>
                </a:solidFill>
                <a:latin typeface="Courier New" pitchFamily="49" charset="0"/>
              </a:rPr>
              <a:t>"The average = %</a:t>
            </a:r>
            <a:r>
              <a:rPr lang="en-US" sz="4800" dirty="0" err="1">
                <a:solidFill>
                  <a:srgbClr val="00CB00"/>
                </a:solidFill>
                <a:latin typeface="Courier New" pitchFamily="49" charset="0"/>
              </a:rPr>
              <a:t>d%n</a:t>
            </a:r>
            <a:r>
              <a:rPr lang="en-US" sz="4800" dirty="0">
                <a:solidFill>
                  <a:srgbClr val="00CB00"/>
                </a:solidFill>
                <a:latin typeface="Courier New" pitchFamily="49" charset="0"/>
              </a:rPr>
              <a:t>"</a:t>
            </a:r>
            <a:r>
              <a:rPr lang="en-US" sz="4800" dirty="0">
                <a:solidFill>
                  <a:srgbClr val="000000"/>
                </a:solidFill>
                <a:latin typeface="Courier New" pitchFamily="49" charset="0"/>
              </a:rPr>
              <a:t>,(sum / counter)); </a:t>
            </a:r>
            <a:br>
              <a:rPr lang="en-US" sz="4800" dirty="0">
                <a:solidFill>
                  <a:srgbClr val="FA6400"/>
                </a:solidFill>
                <a:latin typeface="Courier New" pitchFamily="49" charset="0"/>
              </a:rPr>
            </a:br>
            <a:r>
              <a:rPr lang="en-US" sz="4800" dirty="0">
                <a:solidFill>
                  <a:srgbClr val="941EDF"/>
                </a:solidFill>
                <a:latin typeface="Courier New" pitchFamily="49" charset="0"/>
              </a:rPr>
              <a:t>else</a:t>
            </a:r>
            <a:r>
              <a:rPr lang="en-US" sz="4800" dirty="0">
                <a:solidFill>
                  <a:srgbClr val="000000"/>
                </a:solidFill>
                <a:latin typeface="Courier New" pitchFamily="49" charset="0"/>
              </a:rPr>
              <a:t>                                             </a:t>
            </a:r>
            <a:br>
              <a:rPr lang="en-US" sz="4800" dirty="0">
                <a:solidFill>
                  <a:srgbClr val="FA6400"/>
                </a:solidFill>
                <a:latin typeface="Courier New" pitchFamily="49" charset="0"/>
              </a:rPr>
            </a:br>
            <a:r>
              <a:rPr lang="en-US" sz="4800" dirty="0">
                <a:solidFill>
                  <a:srgbClr val="000000"/>
                </a:solidFill>
                <a:latin typeface="Courier New" pitchFamily="49" charset="0"/>
              </a:rPr>
              <a:t>    </a:t>
            </a:r>
            <a:r>
              <a:rPr lang="en-US" sz="4800" dirty="0" err="1">
                <a:solidFill>
                  <a:srgbClr val="000000"/>
                </a:solidFill>
                <a:latin typeface="Courier New" pitchFamily="49" charset="0"/>
              </a:rPr>
              <a:t>System.out.println</a:t>
            </a:r>
            <a:r>
              <a:rPr lang="en-US" sz="4800" dirty="0">
                <a:solidFill>
                  <a:srgbClr val="000000"/>
                </a:solidFill>
                <a:latin typeface="Courier New" pitchFamily="49" charset="0"/>
              </a:rPr>
              <a:t>(</a:t>
            </a:r>
            <a:r>
              <a:rPr lang="en-US" sz="4800" dirty="0">
                <a:solidFill>
                  <a:srgbClr val="00CB00"/>
                </a:solidFill>
                <a:latin typeface="Courier New" pitchFamily="49" charset="0"/>
              </a:rPr>
              <a:t>"No input."</a:t>
            </a:r>
            <a:r>
              <a:rPr lang="en-US" sz="4800" dirty="0">
                <a:solidFill>
                  <a:srgbClr val="000000"/>
                </a:solidFill>
                <a:latin typeface="Courier New" pitchFamily="49" charset="0"/>
              </a:rPr>
              <a:t>); </a:t>
            </a:r>
            <a:br>
              <a:rPr lang="en-US" sz="4800" dirty="0">
                <a:solidFill>
                  <a:srgbClr val="000000"/>
                </a:solidFill>
                <a:latin typeface="Courier New"/>
                <a:ea typeface="Calibri"/>
              </a:rPr>
            </a:br>
            <a:r>
              <a:rPr lang="en-US" sz="4800" dirty="0">
                <a:solidFill>
                  <a:srgbClr val="000000"/>
                </a:solidFill>
                <a:latin typeface="Courier New"/>
                <a:ea typeface="Calibri"/>
              </a:rPr>
              <a:t>      </a:t>
            </a:r>
            <a:br>
              <a:rPr lang="en-US" sz="4800" dirty="0">
                <a:solidFill>
                  <a:srgbClr val="000000"/>
                </a:solidFill>
                <a:latin typeface="Courier New"/>
                <a:ea typeface="Calibri"/>
              </a:rPr>
            </a:br>
            <a:r>
              <a:rPr lang="en-US" sz="4800" dirty="0">
                <a:solidFill>
                  <a:srgbClr val="000000"/>
                </a:solidFill>
                <a:latin typeface="Courier New"/>
                <a:ea typeface="Calibri"/>
              </a:rPr>
              <a:t>  } </a:t>
            </a:r>
            <a:r>
              <a:rPr lang="en-US" sz="4800" dirty="0">
                <a:solidFill>
                  <a:srgbClr val="FA6400"/>
                </a:solidFill>
                <a:latin typeface="Courier New"/>
                <a:ea typeface="Calibri"/>
              </a:rPr>
              <a:t>// end main </a:t>
            </a:r>
          </a:p>
          <a:p>
            <a:pPr marL="0" indent="0">
              <a:spcBef>
                <a:spcPts val="1200"/>
              </a:spcBef>
              <a:buNone/>
            </a:pPr>
            <a:r>
              <a:rPr lang="en-US" sz="4800" dirty="0">
                <a:solidFill>
                  <a:srgbClr val="000000"/>
                </a:solidFill>
                <a:latin typeface="Courier New"/>
                <a:ea typeface="Calibri"/>
              </a:rPr>
              <a:t>} </a:t>
            </a:r>
            <a:r>
              <a:rPr lang="en-US" sz="4800" dirty="0">
                <a:solidFill>
                  <a:srgbClr val="FA6400"/>
                </a:solidFill>
                <a:latin typeface="Courier New"/>
                <a:ea typeface="Calibri"/>
              </a:rPr>
              <a:t>// end class</a:t>
            </a:r>
            <a:r>
              <a:rPr lang="en-US" sz="4800" dirty="0"/>
              <a:t> </a:t>
            </a:r>
          </a:p>
          <a:p>
            <a:pPr marL="0" indent="0">
              <a:buNone/>
            </a:pPr>
            <a:endParaRPr lang="en-US" dirty="0"/>
          </a:p>
        </p:txBody>
      </p:sp>
      <p:sp>
        <p:nvSpPr>
          <p:cNvPr id="5" name="Left Arrow 4"/>
          <p:cNvSpPr/>
          <p:nvPr/>
        </p:nvSpPr>
        <p:spPr>
          <a:xfrm>
            <a:off x="3194304" y="4328160"/>
            <a:ext cx="926592" cy="36576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rPr>
              <a:t>Added</a:t>
            </a:r>
          </a:p>
        </p:txBody>
      </p:sp>
    </p:spTree>
    <p:extLst>
      <p:ext uri="{BB962C8B-B14F-4D97-AF65-F5344CB8AC3E}">
        <p14:creationId xmlns:p14="http://schemas.microsoft.com/office/powerpoint/2010/main" val="194169143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07137" y="2133600"/>
            <a:ext cx="8151114" cy="3992563"/>
          </a:xfrm>
        </p:spPr>
        <p:txBody>
          <a:bodyPr/>
          <a:lstStyle/>
          <a:p>
            <a:pPr>
              <a:buNone/>
            </a:pPr>
            <a:r>
              <a:rPr lang="en-US" sz="3200" b="1" dirty="0"/>
              <a:t>In the question above we saw that:</a:t>
            </a:r>
          </a:p>
          <a:p>
            <a:pPr>
              <a:buNone/>
            </a:pPr>
            <a:r>
              <a:rPr lang="en-US" sz="3200" dirty="0"/>
              <a:t>      The same question could be written in different forms of while loops.</a:t>
            </a:r>
          </a:p>
        </p:txBody>
      </p:sp>
    </p:spTree>
    <p:extLst>
      <p:ext uri="{BB962C8B-B14F-4D97-AF65-F5344CB8AC3E}">
        <p14:creationId xmlns:p14="http://schemas.microsoft.com/office/powerpoint/2010/main" val="2326497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25A1C68-F048-4C66-8544-2D3BD35A5879}" type="slidenum">
              <a:rPr lang="en-US" smtClean="0"/>
              <a:pPr/>
              <a:t>43</a:t>
            </a:fld>
            <a:endParaRPr lang="en-US"/>
          </a:p>
        </p:txBody>
      </p:sp>
      <p:cxnSp>
        <p:nvCxnSpPr>
          <p:cNvPr id="5" name="Straight Connector 4"/>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512"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5. More Examples</a:t>
            </a:r>
            <a:endParaRPr lang="en-US" sz="4000" b="0" dirty="0">
              <a:solidFill>
                <a:schemeClr val="accent2"/>
              </a:solidFill>
              <a:latin typeface="Tahoma" charset="0"/>
              <a:cs typeface="Arial" charset="0"/>
            </a:endParaRPr>
          </a:p>
        </p:txBody>
      </p:sp>
      <p:sp>
        <p:nvSpPr>
          <p:cNvPr id="8" name="Rectangle 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5 - ALGORITHM</a:t>
            </a:r>
          </a:p>
        </p:txBody>
      </p:sp>
      <p:sp>
        <p:nvSpPr>
          <p:cNvPr id="9" name="Rectangle 3"/>
          <p:cNvSpPr>
            <a:spLocks noGrp="1" noChangeArrowheads="1"/>
          </p:cNvSpPr>
          <p:nvPr>
            <p:ph idx="1"/>
          </p:nvPr>
        </p:nvSpPr>
        <p:spPr>
          <a:xfrm>
            <a:off x="179512" y="1340768"/>
            <a:ext cx="8712967" cy="432048"/>
          </a:xfrm>
          <a:ln/>
        </p:spPr>
        <p:txBody>
          <a:bodyPr>
            <a:noAutofit/>
          </a:bodyPr>
          <a:lstStyle/>
          <a:p>
            <a:pPr marL="0" indent="-254000">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Write a program that prints the absolute value of a number </a:t>
            </a:r>
            <a:r>
              <a:rPr lang="en-US" sz="2000" i="1" dirty="0">
                <a:solidFill>
                  <a:srgbClr val="0000FF"/>
                </a:solidFill>
                <a:latin typeface="Tahoma" panose="020B0604030504040204" pitchFamily="34" charset="0"/>
                <a:ea typeface="Tahoma" panose="020B0604030504040204" pitchFamily="34" charset="0"/>
                <a:cs typeface="Tahoma" panose="020B0604030504040204" pitchFamily="34" charset="0"/>
              </a:rPr>
              <a:t>x</a:t>
            </a:r>
            <a:endParaRPr lang="x-none"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0" indent="0">
              <a:lnSpc>
                <a:spcPct val="90000"/>
              </a:lnSpc>
              <a:buNone/>
            </a:pPr>
            <a:endPar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3"/>
          <p:cNvSpPr txBox="1">
            <a:spLocks noChangeArrowheads="1"/>
          </p:cNvSpPr>
          <p:nvPr/>
        </p:nvSpPr>
        <p:spPr>
          <a:xfrm>
            <a:off x="179512" y="1844824"/>
            <a:ext cx="8784976" cy="4752528"/>
          </a:xfrm>
          <a:prstGeom prst="rect">
            <a:avLst/>
          </a:prstGeom>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Input:</a:t>
            </a:r>
          </a:p>
          <a:p>
            <a:pPr marL="457200" lvl="1" indent="0">
              <a:buFont typeface="Verdana"/>
              <a:buNone/>
            </a:pPr>
            <a:r>
              <a:rPr lang="en-US" sz="2000" dirty="0">
                <a:latin typeface="Tahoma" panose="020B0604030504040204" pitchFamily="34" charset="0"/>
                <a:ea typeface="Tahoma" panose="020B0604030504040204" pitchFamily="34" charset="0"/>
                <a:cs typeface="Tahoma" panose="020B0604030504040204" pitchFamily="34" charset="0"/>
              </a:rPr>
              <a:t>A number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(x) </a:t>
            </a:r>
          </a:p>
          <a:p>
            <a:pPr marL="457200" lvl="1" indent="0">
              <a:buFont typeface="Verdana"/>
              <a:buNone/>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Value=?  entered by the user</a:t>
            </a:r>
          </a:p>
          <a:p>
            <a:pPr marL="457200" lvl="1" indent="0">
              <a:buFont typeface="Verdana"/>
              <a:buNone/>
            </a:pP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609600" lvl="1" indent="-609600">
              <a:spcBef>
                <a:spcPts val="400"/>
              </a:spcBef>
              <a:buClr>
                <a:srgbClr val="FF0000"/>
              </a:buClr>
              <a:buSzPct val="68000"/>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Output:</a:t>
            </a:r>
          </a:p>
          <a:p>
            <a:pPr marL="457200" lvl="1" indent="0">
              <a:buFont typeface="Verdana"/>
              <a:buNone/>
            </a:pPr>
            <a:r>
              <a:rPr lang="en-US" sz="2000" dirty="0">
                <a:latin typeface="Tahoma" panose="020B0604030504040204" pitchFamily="34" charset="0"/>
                <a:ea typeface="Tahoma" panose="020B0604030504040204" pitchFamily="34" charset="0"/>
                <a:cs typeface="Tahoma" panose="020B0604030504040204" pitchFamily="34" charset="0"/>
              </a:rPr>
              <a:t>The absolute value of x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(|x|)</a:t>
            </a:r>
            <a:endPar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609600" indent="-609600">
              <a:buFont typeface="Wingdings" pitchFamily="2" charset="2"/>
              <a:buNone/>
            </a:pPr>
            <a:endPar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609600" indent="-6096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Processing (Input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Output)</a:t>
            </a:r>
          </a:p>
          <a:p>
            <a:pPr marL="457200" lvl="1" indent="0">
              <a:buNone/>
            </a:pP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If x &gt;= 0 then do nothing</a:t>
            </a:r>
          </a:p>
          <a:p>
            <a:pPr marL="457200" lvl="1" indent="0">
              <a:buNone/>
            </a:pP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If x &lt; 0 then x = x * -1 </a:t>
            </a:r>
          </a:p>
          <a:p>
            <a:pPr marL="457200" lvl="1" indent="0">
              <a:buFont typeface="Verdana"/>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5677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bg/>
                                          </p:spTgt>
                                        </p:tgtEl>
                                        <p:attrNameLst>
                                          <p:attrName>style.visibility</p:attrName>
                                        </p:attrNameLst>
                                      </p:cBhvr>
                                      <p:to>
                                        <p:strVal val="visible"/>
                                      </p:to>
                                    </p:set>
                                    <p:animEffect transition="in" filter="wipe(right)">
                                      <p:cBhvr>
                                        <p:cTn id="10" dur="1000"/>
                                        <p:tgtEl>
                                          <p:spTgt spid="9">
                                            <p:bg/>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wipe(right)">
                                      <p:cBhvr>
                                        <p:cTn id="13" dur="1000"/>
                                        <p:tgtEl>
                                          <p:spTgt spid="9">
                                            <p:txEl>
                                              <p:pRg st="0" end="0"/>
                                            </p:txEl>
                                          </p:spTgt>
                                        </p:tgtEl>
                                      </p:cBhvr>
                                    </p:animEffect>
                                  </p:childTnLst>
                                </p:cTn>
                              </p:par>
                              <p:par>
                                <p:cTn id="14" presetID="44" presetClass="entr" presetSubtype="0" fill="hold" grpId="0" nodeType="withEffect">
                                  <p:stCondLst>
                                    <p:cond delay="0"/>
                                  </p:stCondLst>
                                  <p:childTnLst>
                                    <p:set>
                                      <p:cBhvr>
                                        <p:cTn id="15" dur="1" fill="hold">
                                          <p:stCondLst>
                                            <p:cond delay="0"/>
                                          </p:stCondLst>
                                        </p:cTn>
                                        <p:tgtEl>
                                          <p:spTgt spid="10">
                                            <p:bg/>
                                          </p:spTgt>
                                        </p:tgtEl>
                                        <p:attrNameLst>
                                          <p:attrName>style.visibility</p:attrName>
                                        </p:attrNameLst>
                                      </p:cBhvr>
                                      <p:to>
                                        <p:strVal val="visible"/>
                                      </p:to>
                                    </p:set>
                                    <p:animEffect transition="in" filter="fade">
                                      <p:cBhvr>
                                        <p:cTn id="16" dur="500"/>
                                        <p:tgtEl>
                                          <p:spTgt spid="10">
                                            <p:bg/>
                                          </p:spTgt>
                                        </p:tgtEl>
                                      </p:cBhvr>
                                    </p:animEffect>
                                    <p:anim calcmode="lin" valueType="num">
                                      <p:cBhvr>
                                        <p:cTn id="17" dur="500" fill="hold"/>
                                        <p:tgtEl>
                                          <p:spTgt spid="10">
                                            <p:bg/>
                                          </p:spTgt>
                                        </p:tgtEl>
                                        <p:attrNameLst>
                                          <p:attrName>ppt_x</p:attrName>
                                        </p:attrNameLst>
                                      </p:cBhvr>
                                      <p:tavLst>
                                        <p:tav tm="0">
                                          <p:val>
                                            <p:strVal val="#ppt_x"/>
                                          </p:val>
                                        </p:tav>
                                        <p:tav tm="100000">
                                          <p:val>
                                            <p:strVal val="#ppt_x"/>
                                          </p:val>
                                        </p:tav>
                                      </p:tavLst>
                                    </p:anim>
                                    <p:anim calcmode="lin" valueType="num">
                                      <p:cBhvr>
                                        <p:cTn id="18" dur="500" fill="hold"/>
                                        <p:tgtEl>
                                          <p:spTgt spid="10">
                                            <p:bg/>
                                          </p:spTgt>
                                        </p:tgtEl>
                                        <p:attrNameLst>
                                          <p:attrName>ppt_y</p:attrName>
                                        </p:attrNameLst>
                                      </p:cBhvr>
                                      <p:tavLst>
                                        <p:tav tm="0">
                                          <p:val>
                                            <p:strVal val="#ppt_y+.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4"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anim calcmode="lin" valueType="num">
                                      <p:cBhvr>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0">
                                            <p:txEl>
                                              <p:pRg st="0" end="0"/>
                                            </p:txEl>
                                          </p:spTgt>
                                        </p:tgtEl>
                                        <p:attrNameLst>
                                          <p:attrName>ppt_y</p:attrName>
                                        </p:attrNameLst>
                                      </p:cBhvr>
                                      <p:tavLst>
                                        <p:tav tm="0">
                                          <p:val>
                                            <p:strVal val="#ppt_y+.05"/>
                                          </p:val>
                                        </p:tav>
                                        <p:tav tm="100000">
                                          <p:val>
                                            <p:strVal val="#ppt_y"/>
                                          </p:val>
                                        </p:tav>
                                      </p:tavLst>
                                    </p:anim>
                                  </p:childTnLst>
                                </p:cTn>
                              </p:par>
                              <p:par>
                                <p:cTn id="26" presetID="44" presetClass="entr" presetSubtype="0" fill="hold" grpId="0" nodeType="with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anim calcmode="lin" valueType="num">
                                      <p:cBhvr>
                                        <p:cTn id="2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entr" presetSubtype="0" fill="hold" grpId="0"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anim calcmode="lin" valueType="num">
                                      <p:cBhvr>
                                        <p:cTn id="3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4" presetClass="entr" presetSubtype="0" fill="hold" grpId="0" nodeType="clickEffect">
                                  <p:stCondLst>
                                    <p:cond delay="0"/>
                                  </p:stCondLst>
                                  <p:childTnLst>
                                    <p:set>
                                      <p:cBhvr>
                                        <p:cTn id="41" dur="1" fill="hold">
                                          <p:stCondLst>
                                            <p:cond delay="0"/>
                                          </p:stCondLst>
                                        </p:cTn>
                                        <p:tgtEl>
                                          <p:spTgt spid="10">
                                            <p:txEl>
                                              <p:pRg st="4" end="4"/>
                                            </p:txEl>
                                          </p:spTgt>
                                        </p:tgtEl>
                                        <p:attrNameLst>
                                          <p:attrName>style.visibility</p:attrName>
                                        </p:attrNameLst>
                                      </p:cBhvr>
                                      <p:to>
                                        <p:strVal val="visible"/>
                                      </p:to>
                                    </p:set>
                                    <p:animEffect transition="in" filter="fade">
                                      <p:cBhvr>
                                        <p:cTn id="42" dur="500"/>
                                        <p:tgtEl>
                                          <p:spTgt spid="10">
                                            <p:txEl>
                                              <p:pRg st="4" end="4"/>
                                            </p:txEl>
                                          </p:spTgt>
                                        </p:tgtEl>
                                      </p:cBhvr>
                                    </p:animEffect>
                                    <p:anim calcmode="lin" valueType="num">
                                      <p:cBhvr>
                                        <p:cTn id="4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4" end="4"/>
                                            </p:txEl>
                                          </p:spTgt>
                                        </p:tgtEl>
                                        <p:attrNameLst>
                                          <p:attrName>ppt_y</p:attrName>
                                        </p:attrNameLst>
                                      </p:cBhvr>
                                      <p:tavLst>
                                        <p:tav tm="0">
                                          <p:val>
                                            <p:strVal val="#ppt_y+.05"/>
                                          </p:val>
                                        </p:tav>
                                        <p:tav tm="100000">
                                          <p:val>
                                            <p:strVal val="#ppt_y"/>
                                          </p:val>
                                        </p:tav>
                                      </p:tavLst>
                                    </p:anim>
                                  </p:childTnLst>
                                </p:cTn>
                              </p:par>
                              <p:par>
                                <p:cTn id="45" presetID="44" presetClass="entr" presetSubtype="0" fill="hold" grpId="0" nodeType="withEffect">
                                  <p:stCondLst>
                                    <p:cond delay="0"/>
                                  </p:stCondLst>
                                  <p:childTnLst>
                                    <p:set>
                                      <p:cBhvr>
                                        <p:cTn id="46" dur="1" fill="hold">
                                          <p:stCondLst>
                                            <p:cond delay="0"/>
                                          </p:stCondLst>
                                        </p:cTn>
                                        <p:tgtEl>
                                          <p:spTgt spid="10">
                                            <p:txEl>
                                              <p:pRg st="5" end="5"/>
                                            </p:txEl>
                                          </p:spTgt>
                                        </p:tgtEl>
                                        <p:attrNameLst>
                                          <p:attrName>style.visibility</p:attrName>
                                        </p:attrNameLst>
                                      </p:cBhvr>
                                      <p:to>
                                        <p:strVal val="visible"/>
                                      </p:to>
                                    </p:set>
                                    <p:animEffect transition="in" filter="fade">
                                      <p:cBhvr>
                                        <p:cTn id="47" dur="500"/>
                                        <p:tgtEl>
                                          <p:spTgt spid="10">
                                            <p:txEl>
                                              <p:pRg st="5" end="5"/>
                                            </p:txEl>
                                          </p:spTgt>
                                        </p:tgtEl>
                                      </p:cBhvr>
                                    </p:animEffect>
                                    <p:anim calcmode="lin" valueType="num">
                                      <p:cBhvr>
                                        <p:cTn id="48"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9" dur="500" fill="hold"/>
                                        <p:tgtEl>
                                          <p:spTgt spid="10">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4" presetClass="entr" presetSubtype="0" fill="hold" grpId="0" nodeType="clickEffect">
                                  <p:stCondLst>
                                    <p:cond delay="0"/>
                                  </p:stCondLst>
                                  <p:childTnLst>
                                    <p:set>
                                      <p:cBhvr>
                                        <p:cTn id="53" dur="1" fill="hold">
                                          <p:stCondLst>
                                            <p:cond delay="0"/>
                                          </p:stCondLst>
                                        </p:cTn>
                                        <p:tgtEl>
                                          <p:spTgt spid="10">
                                            <p:txEl>
                                              <p:pRg st="7" end="7"/>
                                            </p:txEl>
                                          </p:spTgt>
                                        </p:tgtEl>
                                        <p:attrNameLst>
                                          <p:attrName>style.visibility</p:attrName>
                                        </p:attrNameLst>
                                      </p:cBhvr>
                                      <p:to>
                                        <p:strVal val="visible"/>
                                      </p:to>
                                    </p:set>
                                    <p:animEffect transition="in" filter="fade">
                                      <p:cBhvr>
                                        <p:cTn id="54" dur="500"/>
                                        <p:tgtEl>
                                          <p:spTgt spid="10">
                                            <p:txEl>
                                              <p:pRg st="7" end="7"/>
                                            </p:txEl>
                                          </p:spTgt>
                                        </p:tgtEl>
                                      </p:cBhvr>
                                    </p:animEffect>
                                    <p:anim calcmode="lin" valueType="num">
                                      <p:cBhvr>
                                        <p:cTn id="5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56" dur="500" fill="hold"/>
                                        <p:tgtEl>
                                          <p:spTgt spid="10">
                                            <p:txEl>
                                              <p:pRg st="7" end="7"/>
                                            </p:txEl>
                                          </p:spTgt>
                                        </p:tgtEl>
                                        <p:attrNameLst>
                                          <p:attrName>ppt_y</p:attrName>
                                        </p:attrNameLst>
                                      </p:cBhvr>
                                      <p:tavLst>
                                        <p:tav tm="0">
                                          <p:val>
                                            <p:strVal val="#ppt_y+.05"/>
                                          </p:val>
                                        </p:tav>
                                        <p:tav tm="100000">
                                          <p:val>
                                            <p:strVal val="#ppt_y"/>
                                          </p:val>
                                        </p:tav>
                                      </p:tavLst>
                                    </p:anim>
                                  </p:childTnLst>
                                </p:cTn>
                              </p:par>
                              <p:par>
                                <p:cTn id="57" presetID="44" presetClass="entr" presetSubtype="0" fill="hold" grpId="0" nodeType="withEffect">
                                  <p:stCondLst>
                                    <p:cond delay="0"/>
                                  </p:stCondLst>
                                  <p:childTnLst>
                                    <p:set>
                                      <p:cBhvr>
                                        <p:cTn id="58" dur="1" fill="hold">
                                          <p:stCondLst>
                                            <p:cond delay="0"/>
                                          </p:stCondLst>
                                        </p:cTn>
                                        <p:tgtEl>
                                          <p:spTgt spid="10">
                                            <p:txEl>
                                              <p:pRg st="8" end="8"/>
                                            </p:txEl>
                                          </p:spTgt>
                                        </p:tgtEl>
                                        <p:attrNameLst>
                                          <p:attrName>style.visibility</p:attrName>
                                        </p:attrNameLst>
                                      </p:cBhvr>
                                      <p:to>
                                        <p:strVal val="visible"/>
                                      </p:to>
                                    </p:set>
                                    <p:animEffect transition="in" filter="fade">
                                      <p:cBhvr>
                                        <p:cTn id="59" dur="500"/>
                                        <p:tgtEl>
                                          <p:spTgt spid="10">
                                            <p:txEl>
                                              <p:pRg st="8" end="8"/>
                                            </p:txEl>
                                          </p:spTgt>
                                        </p:tgtEl>
                                      </p:cBhvr>
                                    </p:animEffect>
                                    <p:anim calcmode="lin" valueType="num">
                                      <p:cBhvr>
                                        <p:cTn id="6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61" dur="500" fill="hold"/>
                                        <p:tgtEl>
                                          <p:spTgt spid="10">
                                            <p:txEl>
                                              <p:pRg st="8" end="8"/>
                                            </p:txEl>
                                          </p:spTgt>
                                        </p:tgtEl>
                                        <p:attrNameLst>
                                          <p:attrName>ppt_y</p:attrName>
                                        </p:attrNameLst>
                                      </p:cBhvr>
                                      <p:tavLst>
                                        <p:tav tm="0">
                                          <p:val>
                                            <p:strVal val="#ppt_y+.05"/>
                                          </p:val>
                                        </p:tav>
                                        <p:tav tm="100000">
                                          <p:val>
                                            <p:strVal val="#ppt_y"/>
                                          </p:val>
                                        </p:tav>
                                      </p:tavLst>
                                    </p:anim>
                                  </p:childTnLst>
                                </p:cTn>
                              </p:par>
                              <p:par>
                                <p:cTn id="62" presetID="44" presetClass="entr" presetSubtype="0" fill="hold" grpId="0" nodeType="withEffect">
                                  <p:stCondLst>
                                    <p:cond delay="0"/>
                                  </p:stCondLst>
                                  <p:childTnLst>
                                    <p:set>
                                      <p:cBhvr>
                                        <p:cTn id="63" dur="1" fill="hold">
                                          <p:stCondLst>
                                            <p:cond delay="0"/>
                                          </p:stCondLst>
                                        </p:cTn>
                                        <p:tgtEl>
                                          <p:spTgt spid="10">
                                            <p:txEl>
                                              <p:pRg st="9" end="9"/>
                                            </p:txEl>
                                          </p:spTgt>
                                        </p:tgtEl>
                                        <p:attrNameLst>
                                          <p:attrName>style.visibility</p:attrName>
                                        </p:attrNameLst>
                                      </p:cBhvr>
                                      <p:to>
                                        <p:strVal val="visible"/>
                                      </p:to>
                                    </p:set>
                                    <p:animEffect transition="in" filter="fade">
                                      <p:cBhvr>
                                        <p:cTn id="64" dur="500"/>
                                        <p:tgtEl>
                                          <p:spTgt spid="10">
                                            <p:txEl>
                                              <p:pRg st="9" end="9"/>
                                            </p:txEl>
                                          </p:spTgt>
                                        </p:tgtEl>
                                      </p:cBhvr>
                                    </p:animEffect>
                                    <p:anim calcmode="lin" valueType="num">
                                      <p:cBhvr>
                                        <p:cTn id="65"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66" dur="500" fill="hold"/>
                                        <p:tgtEl>
                                          <p:spTgt spid="10">
                                            <p:txEl>
                                              <p:pRg st="9" end="9"/>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uiExpand="1" build="p" animBg="1"/>
      <p:bldP spid="10" grpId="0" uiExpand="1" build="p"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p:cNvSpPr>
          <p:nvPr>
            <p:ph type="ctrTitle"/>
          </p:nvPr>
        </p:nvSpPr>
        <p:spPr>
          <a:xfrm>
            <a:off x="1019543" y="2276872"/>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METHODS</a:t>
            </a:r>
          </a:p>
        </p:txBody>
      </p:sp>
      <p:sp>
        <p:nvSpPr>
          <p:cNvPr id="6"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7" name="Rectangle 6"/>
          <p:cNvSpPr/>
          <p:nvPr/>
        </p:nvSpPr>
        <p:spPr>
          <a:xfrm>
            <a:off x="3131840" y="3933056"/>
            <a:ext cx="5760640"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solidFill>
                  <a:srgbClr val="00B0F0"/>
                </a:solidFill>
              </a:rPr>
              <a:t>Pre-defined</a:t>
            </a:r>
          </a:p>
        </p:txBody>
      </p:sp>
    </p:spTree>
    <p:extLst>
      <p:ext uri="{BB962C8B-B14F-4D97-AF65-F5344CB8AC3E}">
        <p14:creationId xmlns:p14="http://schemas.microsoft.com/office/powerpoint/2010/main" val="70601641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052736"/>
            <a:ext cx="8153400" cy="5616624"/>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a:lnSpc>
                <a:spcPct val="90000"/>
              </a:lnSpc>
              <a:spcBef>
                <a:spcPts val="1200"/>
              </a:spcBef>
              <a:buNone/>
            </a:pPr>
            <a:r>
              <a:rPr lang="en-US" sz="2000" dirty="0">
                <a:latin typeface="Tahoma" charset="0"/>
                <a:cs typeface="Arial" charset="0"/>
              </a:rPr>
              <a:t>1. Introduction</a:t>
            </a:r>
          </a:p>
          <a:p>
            <a:pPr marL="0" indent="0">
              <a:lnSpc>
                <a:spcPct val="90000"/>
              </a:lnSpc>
              <a:spcBef>
                <a:spcPts val="1200"/>
              </a:spcBef>
              <a:buNone/>
            </a:pPr>
            <a:r>
              <a:rPr lang="en-US" sz="2000" dirty="0">
                <a:latin typeface="Tahoma" charset="0"/>
                <a:cs typeface="Arial" charset="0"/>
              </a:rPr>
              <a:t>2. </a:t>
            </a:r>
            <a:r>
              <a:rPr lang="en-US" sz="2000" dirty="0">
                <a:solidFill>
                  <a:srgbClr val="00B0F0"/>
                </a:solidFill>
                <a:latin typeface="Tahoma" charset="0"/>
                <a:cs typeface="Arial" charset="0"/>
              </a:rPr>
              <a:t>import static </a:t>
            </a:r>
            <a:r>
              <a:rPr lang="en-US" sz="2000" dirty="0">
                <a:latin typeface="Tahoma" charset="0"/>
                <a:cs typeface="Arial" charset="0"/>
              </a:rPr>
              <a:t>Statements</a:t>
            </a:r>
          </a:p>
          <a:p>
            <a:pPr marL="0" indent="0">
              <a:lnSpc>
                <a:spcPct val="90000"/>
              </a:lnSpc>
              <a:spcBef>
                <a:spcPts val="1200"/>
              </a:spcBef>
              <a:buNone/>
            </a:pPr>
            <a:r>
              <a:rPr lang="en-US" sz="2000" dirty="0">
                <a:latin typeface="Tahoma" charset="0"/>
                <a:cs typeface="Arial" charset="0"/>
              </a:rPr>
              <a:t>3. Mathematical Methods</a:t>
            </a:r>
          </a:p>
          <a:p>
            <a:pPr marL="0" indent="0">
              <a:lnSpc>
                <a:spcPct val="90000"/>
              </a:lnSpc>
              <a:spcBef>
                <a:spcPts val="1200"/>
              </a:spcBef>
              <a:buNone/>
            </a:pPr>
            <a:r>
              <a:rPr lang="en-US" sz="2000" dirty="0">
                <a:latin typeface="Tahoma" charset="0"/>
                <a:cs typeface="Arial" charset="0"/>
              </a:rPr>
              <a:t>	</a:t>
            </a:r>
            <a:r>
              <a:rPr lang="en-US" sz="2000" dirty="0">
                <a:solidFill>
                  <a:srgbClr val="0000FF"/>
                </a:solidFill>
                <a:latin typeface="Tahoma" charset="0"/>
                <a:cs typeface="Arial" charset="0"/>
              </a:rPr>
              <a:t>3.1 Absolute value</a:t>
            </a:r>
          </a:p>
          <a:p>
            <a:pPr marL="0" indent="0">
              <a:lnSpc>
                <a:spcPct val="90000"/>
              </a:lnSpc>
              <a:spcBef>
                <a:spcPts val="1200"/>
              </a:spcBef>
              <a:buNone/>
            </a:pPr>
            <a:r>
              <a:rPr lang="en-US" sz="2000" dirty="0">
                <a:solidFill>
                  <a:srgbClr val="0000FF"/>
                </a:solidFill>
                <a:latin typeface="Tahoma" charset="0"/>
                <a:cs typeface="Arial" charset="0"/>
              </a:rPr>
              <a:t>	3.2 Approximation methods</a:t>
            </a:r>
          </a:p>
          <a:p>
            <a:pPr marL="0" indent="0">
              <a:lnSpc>
                <a:spcPct val="90000"/>
              </a:lnSpc>
              <a:spcBef>
                <a:spcPts val="1200"/>
              </a:spcBef>
              <a:buNone/>
            </a:pPr>
            <a:r>
              <a:rPr lang="en-US" sz="2000" dirty="0">
                <a:solidFill>
                  <a:srgbClr val="0000FF"/>
                </a:solidFill>
                <a:latin typeface="Tahoma" charset="0"/>
                <a:cs typeface="Arial" charset="0"/>
              </a:rPr>
              <a:t>	3.3 Power methods</a:t>
            </a:r>
          </a:p>
          <a:p>
            <a:pPr marL="0" indent="0">
              <a:lnSpc>
                <a:spcPct val="90000"/>
              </a:lnSpc>
              <a:spcBef>
                <a:spcPts val="1200"/>
              </a:spcBef>
              <a:buNone/>
            </a:pPr>
            <a:r>
              <a:rPr lang="en-US" sz="2000" dirty="0">
                <a:solidFill>
                  <a:srgbClr val="0000FF"/>
                </a:solidFill>
                <a:latin typeface="Tahoma" charset="0"/>
                <a:cs typeface="Arial" charset="0"/>
              </a:rPr>
              <a:t>	3.4 Comparison methods</a:t>
            </a:r>
          </a:p>
          <a:p>
            <a:pPr marL="0" indent="0">
              <a:lnSpc>
                <a:spcPct val="90000"/>
              </a:lnSpc>
              <a:spcBef>
                <a:spcPts val="1200"/>
              </a:spcBef>
              <a:buNone/>
            </a:pPr>
            <a:r>
              <a:rPr lang="en-US" sz="2000" dirty="0">
                <a:solidFill>
                  <a:srgbClr val="0000FF"/>
                </a:solidFill>
                <a:latin typeface="Tahoma" charset="0"/>
                <a:cs typeface="Arial" charset="0"/>
              </a:rPr>
              <a:t>	3.5 Trigonometric methods</a:t>
            </a:r>
          </a:p>
          <a:p>
            <a:pPr marL="0" indent="0">
              <a:lnSpc>
                <a:spcPct val="90000"/>
              </a:lnSpc>
              <a:spcBef>
                <a:spcPts val="1200"/>
              </a:spcBef>
              <a:buNone/>
            </a:pPr>
            <a:r>
              <a:rPr lang="en-US" sz="2000" dirty="0">
                <a:latin typeface="Tahoma" charset="0"/>
                <a:cs typeface="Arial" charset="0"/>
              </a:rPr>
              <a:t>4. Character Manipulation Methods</a:t>
            </a:r>
          </a:p>
          <a:p>
            <a:pPr marL="0" indent="0">
              <a:lnSpc>
                <a:spcPct val="90000"/>
              </a:lnSpc>
              <a:spcBef>
                <a:spcPts val="1200"/>
              </a:spcBef>
              <a:buNone/>
            </a:pPr>
            <a:endParaRPr lang="en-US" sz="2000" dirty="0">
              <a:latin typeface="Tahoma" charset="0"/>
              <a:cs typeface="Arial" charset="0"/>
            </a:endParaRP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431</a:t>
            </a:fld>
            <a:endParaRPr lang="en-US" dirty="0"/>
          </a:p>
        </p:txBody>
      </p:sp>
    </p:spTree>
    <p:extLst>
      <p:ext uri="{BB962C8B-B14F-4D97-AF65-F5344CB8AC3E}">
        <p14:creationId xmlns:p14="http://schemas.microsoft.com/office/powerpoint/2010/main" val="60440311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2800" dirty="0">
                <a:solidFill>
                  <a:schemeClr val="accent2"/>
                </a:solidFill>
                <a:latin typeface="Tahoma" charset="0"/>
                <a:cs typeface="Arial" charset="0"/>
              </a:rPr>
              <a:t>1. Reminder: slide 3 in Lecture W4.2</a:t>
            </a:r>
            <a:endParaRPr lang="en-US" sz="2800" dirty="0">
              <a:solidFill>
                <a:srgbClr val="00B0F0"/>
              </a:solidFill>
              <a:latin typeface="Tahoma" charset="0"/>
              <a:cs typeface="Arial" charset="0"/>
            </a:endParaRP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51520" y="99292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predefined method </a:t>
            </a:r>
            <a:r>
              <a:rPr lang="en-US" sz="2000" dirty="0">
                <a:latin typeface="Tahoma" panose="020B0604030504040204" pitchFamily="34" charset="0"/>
                <a:ea typeface="Tahoma" panose="020B0604030504040204" pitchFamily="34" charset="0"/>
                <a:cs typeface="Tahoma" panose="020B0604030504040204" pitchFamily="34" charset="0"/>
              </a:rPr>
              <a:t>is a method whose statements are written (defined) by Java. The programmer uses it immediately.</a:t>
            </a:r>
          </a:p>
        </p:txBody>
      </p:sp>
      <p:sp>
        <p:nvSpPr>
          <p:cNvPr id="31" name="TextBox 30"/>
          <p:cNvSpPr txBox="1"/>
          <p:nvPr/>
        </p:nvSpPr>
        <p:spPr>
          <a:xfrm>
            <a:off x="251520" y="1785010"/>
            <a:ext cx="8640960" cy="1015663"/>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fact, we already used predefined methods in previous lectures such as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nextInt</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nextDouble</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etc…</a:t>
            </a:r>
          </a:p>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We used them with string .</a:t>
            </a:r>
          </a:p>
        </p:txBody>
      </p:sp>
      <p:sp>
        <p:nvSpPr>
          <p:cNvPr id="37" name="Rounded Rectangle 36"/>
          <p:cNvSpPr/>
          <p:nvPr/>
        </p:nvSpPr>
        <p:spPr>
          <a:xfrm>
            <a:off x="7380312" y="476672"/>
            <a:ext cx="1512168" cy="504056"/>
          </a:xfrm>
          <a:prstGeom prst="roundRect">
            <a:avLst/>
          </a:prstGeom>
          <a:solidFill>
            <a:srgbClr val="0000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REMINDER</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432</a:t>
            </a:fld>
            <a:endParaRPr lang="en-US"/>
          </a:p>
        </p:txBody>
      </p:sp>
    </p:spTree>
    <p:extLst>
      <p:ext uri="{BB962C8B-B14F-4D97-AF65-F5344CB8AC3E}">
        <p14:creationId xmlns:p14="http://schemas.microsoft.com/office/powerpoint/2010/main" val="198569615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INTRODUCTION</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433</a:t>
            </a:fld>
            <a:endParaRPr lang="en-US"/>
          </a:p>
        </p:txBody>
      </p:sp>
      <p:sp>
        <p:nvSpPr>
          <p:cNvPr id="19" name="TextBox 18"/>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this lecture more predefined methods are exposed.</a:t>
            </a:r>
          </a:p>
        </p:txBody>
      </p:sp>
      <p:sp>
        <p:nvSpPr>
          <p:cNvPr id="14" name="TextBox 13"/>
          <p:cNvSpPr txBox="1"/>
          <p:nvPr/>
        </p:nvSpPr>
        <p:spPr>
          <a:xfrm>
            <a:off x="323528" y="1195756"/>
            <a:ext cx="8640960" cy="1015663"/>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exposed predefined methods may be categorized as follows:</a:t>
            </a:r>
          </a:p>
          <a:p>
            <a:pPr marL="800100" lvl="1" indent="-342900">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Mathematical Methods</a:t>
            </a:r>
            <a:r>
              <a:rPr lang="en-US" sz="2000" dirty="0">
                <a:latin typeface="Tahoma" panose="020B0604030504040204" pitchFamily="34" charset="0"/>
                <a:ea typeface="Tahoma" panose="020B0604030504040204" pitchFamily="34" charset="0"/>
                <a:cs typeface="Tahoma" panose="020B0604030504040204" pitchFamily="34" charset="0"/>
              </a:rPr>
              <a:t>: belong to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class </a:t>
            </a:r>
            <a:r>
              <a:rPr lang="en-US" sz="2000" dirty="0">
                <a:solidFill>
                  <a:srgbClr val="CC0099"/>
                </a:solidFill>
                <a:latin typeface="Tahoma" panose="020B0604030504040204" pitchFamily="34" charset="0"/>
                <a:ea typeface="Tahoma" panose="020B0604030504040204" pitchFamily="34" charset="0"/>
                <a:cs typeface="Tahoma" panose="020B0604030504040204" pitchFamily="34" charset="0"/>
              </a:rPr>
              <a:t>Math</a:t>
            </a:r>
            <a:r>
              <a:rPr lang="en-US" sz="2000" dirty="0">
                <a:latin typeface="Tahoma" panose="020B0604030504040204" pitchFamily="34" charset="0"/>
                <a:ea typeface="Tahoma" panose="020B0604030504040204" pitchFamily="34" charset="0"/>
                <a:cs typeface="Tahoma" panose="020B0604030504040204" pitchFamily="34" charset="0"/>
              </a:rPr>
              <a:t>.</a:t>
            </a:r>
          </a:p>
          <a:p>
            <a:pPr marL="800100" lvl="1" indent="-342900">
              <a:buClr>
                <a:srgbClr val="FF0000"/>
              </a:buClr>
              <a:buFont typeface="Courier New" panose="02070309020205020404" pitchFamily="49" charset="0"/>
              <a:buChar char="o"/>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Character Manipulation Methods: </a:t>
            </a:r>
            <a:r>
              <a:rPr lang="en-US" sz="2000" dirty="0">
                <a:latin typeface="Tahoma" panose="020B0604030504040204" pitchFamily="34" charset="0"/>
                <a:ea typeface="Tahoma" panose="020B0604030504040204" pitchFamily="34" charset="0"/>
                <a:cs typeface="Tahoma" panose="020B0604030504040204" pitchFamily="34" charset="0"/>
              </a:rPr>
              <a:t>belong to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class </a:t>
            </a:r>
            <a:r>
              <a:rPr lang="en-US" sz="2000" dirty="0">
                <a:solidFill>
                  <a:srgbClr val="CC0099"/>
                </a:solidFill>
                <a:latin typeface="Tahoma" panose="020B0604030504040204" pitchFamily="34" charset="0"/>
                <a:ea typeface="Tahoma" panose="020B0604030504040204" pitchFamily="34" charset="0"/>
                <a:cs typeface="Tahoma" panose="020B0604030504040204" pitchFamily="34" charset="0"/>
              </a:rPr>
              <a:t>Character</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6" name="TextBox 25"/>
          <p:cNvSpPr txBox="1"/>
          <p:nvPr/>
        </p:nvSpPr>
        <p:spPr>
          <a:xfrm>
            <a:off x="323528" y="2242361"/>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All methods in this lecture belong to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package </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java.lang</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9" name="TextBox 28"/>
          <p:cNvSpPr txBox="1"/>
          <p:nvPr/>
        </p:nvSpPr>
        <p:spPr>
          <a:xfrm>
            <a:off x="323528" y="310446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They are called as follows:</a:t>
            </a:r>
          </a:p>
          <a:p>
            <a:pPr algn="ctr">
              <a:buClr>
                <a:srgbClr val="FF0000"/>
              </a:buClr>
            </a:pPr>
            <a:r>
              <a:rPr lang="en-US" sz="2000" dirty="0" err="1">
                <a:solidFill>
                  <a:srgbClr val="CC0099"/>
                </a:solidFill>
                <a:latin typeface="Tahoma" panose="020B0604030504040204" pitchFamily="34" charset="0"/>
                <a:ea typeface="Tahoma" panose="020B0604030504040204" pitchFamily="34" charset="0"/>
                <a:cs typeface="Tahoma" panose="020B0604030504040204" pitchFamily="34" charset="0"/>
              </a:rPr>
              <a:t>className</a:t>
            </a:r>
            <a:r>
              <a:rPr lang="en-US" sz="2000" dirty="0" err="1">
                <a:latin typeface="Tahoma" panose="020B0604030504040204" pitchFamily="34" charset="0"/>
                <a:ea typeface="Tahoma" panose="020B0604030504040204" pitchFamily="34" charset="0"/>
                <a:cs typeface="Tahoma" panose="020B0604030504040204" pitchFamily="34" charset="0"/>
              </a:rPr>
              <a:t>.</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methodName</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parameters</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79076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26" grpId="0"/>
      <p:bldP spid="29"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a:t>
            </a:r>
            <a:r>
              <a:rPr lang="en-US" sz="4000" dirty="0">
                <a:solidFill>
                  <a:srgbClr val="00B0F0"/>
                </a:solidFill>
                <a:latin typeface="Tahoma" charset="0"/>
                <a:cs typeface="Arial" charset="0"/>
              </a:rPr>
              <a:t>import static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434</a:t>
            </a:fld>
            <a:endParaRPr lang="en-US"/>
          </a:p>
        </p:txBody>
      </p:sp>
      <p:sp>
        <p:nvSpPr>
          <p:cNvPr id="19" name="TextBox 18"/>
          <p:cNvSpPr txBox="1"/>
          <p:nvPr/>
        </p:nvSpPr>
        <p:spPr>
          <a:xfrm>
            <a:off x="323528" y="1510657"/>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For simplification, Java 5.0 introduces the following import statement:</a:t>
            </a:r>
          </a:p>
        </p:txBody>
      </p:sp>
      <p:sp>
        <p:nvSpPr>
          <p:cNvPr id="14" name="TextBox 13"/>
          <p:cNvSpPr txBox="1"/>
          <p:nvPr/>
        </p:nvSpPr>
        <p:spPr>
          <a:xfrm>
            <a:off x="323528" y="1870697"/>
            <a:ext cx="8640960" cy="400110"/>
          </a:xfrm>
          <a:prstGeom prst="rect">
            <a:avLst/>
          </a:prstGeom>
          <a:noFill/>
        </p:spPr>
        <p:txBody>
          <a:bodyPr wrap="square" rtlCol="0">
            <a:spAutoFit/>
          </a:bodyPr>
          <a:lstStyle/>
          <a:p>
            <a:pPr algn="ctr">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import static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java.</a:t>
            </a:r>
            <a:r>
              <a:rPr lang="en-US" sz="2000" dirty="0" err="1">
                <a:solidFill>
                  <a:srgbClr val="FF0000"/>
                </a:solidFill>
                <a:latin typeface="Tahoma" panose="020B0604030504040204" pitchFamily="34" charset="0"/>
                <a:ea typeface="Tahoma" panose="020B0604030504040204" pitchFamily="34" charset="0"/>
                <a:cs typeface="Tahoma" panose="020B0604030504040204" pitchFamily="34" charset="0"/>
              </a:rPr>
              <a:t>packageName</a:t>
            </a:r>
            <a:r>
              <a:rPr lang="en-US" sz="2000" dirty="0" err="1">
                <a:latin typeface="Tahoma" panose="020B0604030504040204" pitchFamily="34" charset="0"/>
                <a:ea typeface="Tahoma" panose="020B0604030504040204" pitchFamily="34" charset="0"/>
                <a:cs typeface="Tahoma" panose="020B0604030504040204" pitchFamily="34" charset="0"/>
              </a:rPr>
              <a:t>.</a:t>
            </a:r>
            <a:r>
              <a:rPr lang="en-US" sz="2000" dirty="0" err="1">
                <a:solidFill>
                  <a:srgbClr val="CC0099"/>
                </a:solidFill>
                <a:latin typeface="Tahoma" panose="020B0604030504040204" pitchFamily="34" charset="0"/>
                <a:ea typeface="Tahoma" panose="020B0604030504040204" pitchFamily="34" charset="0"/>
                <a:cs typeface="Tahoma" panose="020B0604030504040204" pitchFamily="34" charset="0"/>
              </a:rPr>
              <a:t>ClassName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6" name="TextBox 25"/>
          <p:cNvSpPr txBox="1"/>
          <p:nvPr/>
        </p:nvSpPr>
        <p:spPr>
          <a:xfrm>
            <a:off x="323528" y="2581253"/>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After you include this statement in the program, you can omit the name of the class and the dot operator when calling a method.</a:t>
            </a:r>
          </a:p>
        </p:txBody>
      </p:sp>
      <p:sp>
        <p:nvSpPr>
          <p:cNvPr id="27" name="TextBox 26"/>
          <p:cNvSpPr txBox="1"/>
          <p:nvPr/>
        </p:nvSpPr>
        <p:spPr>
          <a:xfrm>
            <a:off x="323528" y="3424327"/>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Therefore, the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abs</a:t>
            </a:r>
            <a:r>
              <a:rPr lang="en-US" sz="2000" dirty="0">
                <a:latin typeface="Tahoma" panose="020B0604030504040204" pitchFamily="34" charset="0"/>
                <a:ea typeface="Tahoma" panose="020B0604030504040204" pitchFamily="34" charset="0"/>
                <a:cs typeface="Tahoma" panose="020B0604030504040204" pitchFamily="34" charset="0"/>
              </a:rPr>
              <a:t> method may be simply called as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abs</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323528" y="3959625"/>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toLowerCase</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may be also simply called as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toLowerCase</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89052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26" grpId="0"/>
      <p:bldP spid="27" grpId="0"/>
      <p:bldP spid="13" grpId="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a:t>
            </a:r>
            <a:r>
              <a:rPr lang="en-US" sz="4000">
                <a:solidFill>
                  <a:srgbClr val="00B0F0"/>
                </a:solidFill>
                <a:latin typeface="Tahoma" charset="0"/>
                <a:cs typeface="Arial" charset="0"/>
              </a:rPr>
              <a:t>import static </a:t>
            </a:r>
            <a:r>
              <a:rPr lang="en-US" sz="4000" dirty="0">
                <a:solidFill>
                  <a:schemeClr val="accent2"/>
                </a:solidFill>
                <a:latin typeface="Tahoma" charset="0"/>
                <a:cs typeface="Arial" charset="0"/>
              </a:rPr>
              <a:t>Statement</a:t>
            </a:r>
          </a:p>
        </p:txBody>
      </p:sp>
      <p:sp>
        <p:nvSpPr>
          <p:cNvPr id="19" name="TextBox 18"/>
          <p:cNvSpPr txBox="1"/>
          <p:nvPr/>
        </p:nvSpPr>
        <p:spPr>
          <a:xfrm>
            <a:off x="323528" y="1268760"/>
            <a:ext cx="8640960" cy="1015663"/>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Consider the following code segments:</a:t>
            </a:r>
          </a:p>
          <a:p>
            <a:pPr marL="800100" lvl="1"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When the library is Not imported, we should precedes the method name with the class name and dot operator.</a:t>
            </a:r>
          </a:p>
        </p:txBody>
      </p:sp>
      <p:sp>
        <p:nvSpPr>
          <p:cNvPr id="11" name="Rectangle 1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a:t>
            </a:r>
          </a:p>
        </p:txBody>
      </p:sp>
      <p:cxnSp>
        <p:nvCxnSpPr>
          <p:cNvPr id="12" name="Straight Connector 11"/>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0" y="2264738"/>
            <a:ext cx="8784976" cy="923330"/>
            <a:chOff x="323529" y="1236822"/>
            <a:chExt cx="7848872" cy="868227"/>
          </a:xfrm>
        </p:grpSpPr>
        <p:sp>
          <p:nvSpPr>
            <p:cNvPr id="30" name="TextBox 29"/>
            <p:cNvSpPr txBox="1"/>
            <p:nvPr/>
          </p:nvSpPr>
          <p:spPr>
            <a:xfrm>
              <a:off x="788528" y="1236822"/>
              <a:ext cx="7383873" cy="868227"/>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double</a:t>
              </a:r>
              <a:r>
                <a:rPr lang="en-US" dirty="0">
                  <a:solidFill>
                    <a:srgbClr val="0000FF"/>
                  </a:solidFill>
                </a:rPr>
                <a:t> rand;</a:t>
              </a:r>
            </a:p>
            <a:p>
              <a:r>
                <a:rPr lang="en-US" dirty="0">
                  <a:solidFill>
                    <a:srgbClr val="0000FF"/>
                  </a:solidFill>
                </a:rPr>
                <a:t>rand = </a:t>
              </a:r>
              <a:r>
                <a:rPr lang="en-US" dirty="0" err="1">
                  <a:solidFill>
                    <a:srgbClr val="CC0099"/>
                  </a:solidFill>
                </a:rPr>
                <a:t>Math</a:t>
              </a:r>
              <a:r>
                <a:rPr lang="en-US" dirty="0" err="1">
                  <a:solidFill>
                    <a:srgbClr val="00B050"/>
                  </a:solidFill>
                </a:rPr>
                <a:t>.random</a:t>
              </a:r>
              <a:r>
                <a:rPr lang="en-US" dirty="0">
                  <a:solidFill>
                    <a:srgbClr val="00B050"/>
                  </a:solidFill>
                </a:rPr>
                <a:t>()</a:t>
              </a:r>
              <a:r>
                <a:rPr lang="en-US" dirty="0">
                  <a:solidFill>
                    <a:srgbClr val="0000FF"/>
                  </a:solidFill>
                </a:rPr>
                <a:t>;	</a:t>
              </a:r>
              <a:r>
                <a:rPr lang="en-US" dirty="0">
                  <a:solidFill>
                    <a:srgbClr val="00B050"/>
                  </a:solidFill>
                </a:rPr>
                <a:t>// method calling</a:t>
              </a:r>
            </a:p>
            <a:p>
              <a:r>
                <a:rPr lang="en-US" dirty="0" err="1">
                  <a:solidFill>
                    <a:srgbClr val="0000FF"/>
                  </a:solidFill>
                </a:rPr>
                <a:t>System.out.printf</a:t>
              </a:r>
              <a:r>
                <a:rPr lang="en-US" dirty="0">
                  <a:solidFill>
                    <a:srgbClr val="0000FF"/>
                  </a:solidFill>
                </a:rPr>
                <a:t> (“Random number = %f”, rand);</a:t>
              </a:r>
            </a:p>
          </p:txBody>
        </p:sp>
        <p:sp>
          <p:nvSpPr>
            <p:cNvPr id="31" name="TextBox 30"/>
            <p:cNvSpPr txBox="1"/>
            <p:nvPr/>
          </p:nvSpPr>
          <p:spPr>
            <a:xfrm>
              <a:off x="323529" y="1236822"/>
              <a:ext cx="386010" cy="868227"/>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p:txBody>
        </p:sp>
      </p:grpSp>
      <p:sp>
        <p:nvSpPr>
          <p:cNvPr id="27" name="Rectangle 26"/>
          <p:cNvSpPr/>
          <p:nvPr/>
        </p:nvSpPr>
        <p:spPr>
          <a:xfrm>
            <a:off x="480571" y="2319320"/>
            <a:ext cx="8280919" cy="28803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p:cNvSpPr>
            <a:spLocks noGrp="1"/>
          </p:cNvSpPr>
          <p:nvPr>
            <p:ph type="sldNum" sz="quarter" idx="12"/>
          </p:nvPr>
        </p:nvSpPr>
        <p:spPr>
          <a:xfrm>
            <a:off x="8647272" y="6448251"/>
            <a:ext cx="365760" cy="365125"/>
          </a:xfrm>
        </p:spPr>
        <p:txBody>
          <a:bodyPr/>
          <a:lstStyle/>
          <a:p>
            <a:fld id="{DA934484-767D-4C48-AF0E-A1438A969E59}" type="slidenum">
              <a:rPr lang="en-US" smtClean="0"/>
              <a:pPr/>
              <a:t>435</a:t>
            </a:fld>
            <a:endParaRPr lang="en-US"/>
          </a:p>
        </p:txBody>
      </p:sp>
      <p:sp>
        <p:nvSpPr>
          <p:cNvPr id="34" name="TextBox 33"/>
          <p:cNvSpPr txBox="1"/>
          <p:nvPr/>
        </p:nvSpPr>
        <p:spPr>
          <a:xfrm>
            <a:off x="260521" y="3212976"/>
            <a:ext cx="8766974" cy="646331"/>
          </a:xfrm>
          <a:prstGeom prst="rect">
            <a:avLst/>
          </a:prstGeom>
          <a:noFill/>
        </p:spPr>
        <p:txBody>
          <a:bodyPr wrap="square" rtlCol="0">
            <a:spAutoFit/>
          </a:bodyPr>
          <a:lstStyle/>
          <a:p>
            <a:pPr marL="800100" lvl="1"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When the library is imported, we do Not have to precede the method name with the class name and dot operator:</a:t>
            </a:r>
          </a:p>
        </p:txBody>
      </p:sp>
      <p:grpSp>
        <p:nvGrpSpPr>
          <p:cNvPr id="35" name="Group 34"/>
          <p:cNvGrpSpPr/>
          <p:nvPr/>
        </p:nvGrpSpPr>
        <p:grpSpPr>
          <a:xfrm>
            <a:off x="-88488" y="3895055"/>
            <a:ext cx="8735760" cy="2031325"/>
            <a:chOff x="319087" y="812026"/>
            <a:chExt cx="7804900" cy="1910098"/>
          </a:xfrm>
        </p:grpSpPr>
        <p:sp>
          <p:nvSpPr>
            <p:cNvPr id="36" name="TextBox 35"/>
            <p:cNvSpPr txBox="1"/>
            <p:nvPr/>
          </p:nvSpPr>
          <p:spPr>
            <a:xfrm>
              <a:off x="740114" y="812026"/>
              <a:ext cx="7383873" cy="1910098"/>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FF0000"/>
                  </a:solidFill>
                </a:rPr>
                <a:t>.*</a:t>
              </a:r>
              <a:r>
                <a:rPr lang="en-US" dirty="0">
                  <a:solidFill>
                    <a:srgbClr val="0000FF"/>
                  </a:solidFill>
                </a:rPr>
                <a:t>;</a:t>
              </a:r>
              <a:r>
                <a:rPr lang="en-US" sz="1600" dirty="0">
                  <a:solidFill>
                    <a:srgbClr val="00B050"/>
                  </a:solidFill>
                </a:rPr>
                <a:t>//</a:t>
              </a:r>
              <a:r>
                <a:rPr lang="en-US" sz="1600" dirty="0" err="1">
                  <a:solidFill>
                    <a:srgbClr val="00B050"/>
                  </a:solidFill>
                </a:rPr>
                <a:t>java.lang</a:t>
              </a:r>
              <a:r>
                <a:rPr lang="en-US" sz="1600" dirty="0">
                  <a:solidFill>
                    <a:srgbClr val="00B050"/>
                  </a:solidFill>
                </a:rPr>
                <a:t> is the package; Math is the class</a:t>
              </a:r>
              <a:endParaRPr lang="en-US" dirty="0">
                <a:solidFill>
                  <a:srgbClr val="00B050"/>
                </a:solidFill>
              </a:endParaRPr>
            </a:p>
            <a:p>
              <a:r>
                <a:rPr lang="en-US" dirty="0">
                  <a:solidFill>
                    <a:srgbClr val="00B0F0"/>
                  </a:solidFill>
                </a:rPr>
                <a:t>public class </a:t>
              </a:r>
              <a:r>
                <a:rPr lang="en-US" dirty="0" err="1">
                  <a:solidFill>
                    <a:srgbClr val="0000FF"/>
                  </a:solidFill>
                </a:rPr>
                <a:t>weekTen</a:t>
              </a:r>
              <a:endParaRPr lang="en-US" dirty="0">
                <a:solidFill>
                  <a:srgbClr val="0000FF"/>
                </a:solidFill>
              </a:endParaRPr>
            </a:p>
            <a:p>
              <a:r>
                <a:rPr lang="en-US" dirty="0">
                  <a:solidFill>
                    <a:srgbClr val="0000FF"/>
                  </a:solidFill>
                </a:rPr>
                <a:t>{</a:t>
              </a:r>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 {</a:t>
              </a:r>
            </a:p>
            <a:p>
              <a:r>
                <a:rPr lang="en-US" dirty="0">
                  <a:solidFill>
                    <a:srgbClr val="00B0F0"/>
                  </a:solidFill>
                </a:rPr>
                <a:t>double</a:t>
              </a:r>
              <a:r>
                <a:rPr lang="en-US" dirty="0">
                  <a:solidFill>
                    <a:srgbClr val="0000FF"/>
                  </a:solidFill>
                </a:rPr>
                <a:t> rand;</a:t>
              </a:r>
            </a:p>
            <a:p>
              <a:r>
                <a:rPr lang="en-US" dirty="0">
                  <a:solidFill>
                    <a:srgbClr val="0000FF"/>
                  </a:solidFill>
                </a:rPr>
                <a:t>rand = </a:t>
              </a:r>
              <a:r>
                <a:rPr lang="en-US" dirty="0">
                  <a:solidFill>
                    <a:srgbClr val="00B050"/>
                  </a:solidFill>
                </a:rPr>
                <a:t>random()</a:t>
              </a:r>
              <a:r>
                <a:rPr lang="en-US" dirty="0">
                  <a:solidFill>
                    <a:srgbClr val="0000FF"/>
                  </a:solidFill>
                </a:rPr>
                <a:t>;	</a:t>
              </a:r>
              <a:r>
                <a:rPr lang="en-US" dirty="0">
                  <a:solidFill>
                    <a:srgbClr val="00B050"/>
                  </a:solidFill>
                </a:rPr>
                <a:t>//method calling</a:t>
              </a:r>
            </a:p>
            <a:p>
              <a:r>
                <a:rPr lang="en-US" dirty="0" err="1">
                  <a:solidFill>
                    <a:srgbClr val="0000FF"/>
                  </a:solidFill>
                </a:rPr>
                <a:t>System.out.printf</a:t>
              </a:r>
              <a:r>
                <a:rPr lang="en-US" dirty="0">
                  <a:solidFill>
                    <a:srgbClr val="0000FF"/>
                  </a:solidFill>
                </a:rPr>
                <a:t> (“Random number = %f”, rand);</a:t>
              </a:r>
            </a:p>
            <a:p>
              <a:r>
                <a:rPr lang="en-US" dirty="0">
                  <a:solidFill>
                    <a:srgbClr val="0000FF"/>
                  </a:solidFill>
                </a:rPr>
                <a:t>}}</a:t>
              </a:r>
            </a:p>
          </p:txBody>
        </p:sp>
        <p:sp>
          <p:nvSpPr>
            <p:cNvPr id="37" name="TextBox 36"/>
            <p:cNvSpPr txBox="1"/>
            <p:nvPr/>
          </p:nvSpPr>
          <p:spPr>
            <a:xfrm>
              <a:off x="319087" y="845290"/>
              <a:ext cx="386010" cy="1649630"/>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p:txBody>
        </p:sp>
      </p:grpSp>
      <p:sp>
        <p:nvSpPr>
          <p:cNvPr id="38" name="Rectangle 37"/>
          <p:cNvSpPr/>
          <p:nvPr/>
        </p:nvSpPr>
        <p:spPr>
          <a:xfrm>
            <a:off x="323528" y="3933056"/>
            <a:ext cx="8280919" cy="28803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Callout 38"/>
          <p:cNvSpPr/>
          <p:nvPr/>
        </p:nvSpPr>
        <p:spPr>
          <a:xfrm>
            <a:off x="6835453" y="3546409"/>
            <a:ext cx="2528664" cy="1152128"/>
          </a:xfrm>
          <a:prstGeom prst="wedgeEllipseCallout">
            <a:avLst>
              <a:gd name="adj1" fmla="val -223429"/>
              <a:gd name="adj2" fmla="val 87913"/>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import static </a:t>
            </a:r>
            <a:r>
              <a:rPr lang="en-US" sz="1400" dirty="0">
                <a:solidFill>
                  <a:srgbClr val="0000FF"/>
                </a:solidFill>
                <a:sym typeface="Wingdings" panose="05000000000000000000" pitchFamily="2" charset="2"/>
              </a:rPr>
              <a:t> may omit </a:t>
            </a:r>
            <a:r>
              <a:rPr lang="en-US" sz="1400" dirty="0" err="1">
                <a:solidFill>
                  <a:srgbClr val="0000FF"/>
                </a:solidFill>
                <a:sym typeface="Wingdings" panose="05000000000000000000" pitchFamily="2" charset="2"/>
              </a:rPr>
              <a:t>className</a:t>
            </a:r>
            <a:r>
              <a:rPr lang="en-US" sz="1400" dirty="0">
                <a:solidFill>
                  <a:srgbClr val="0000FF"/>
                </a:solidFill>
                <a:sym typeface="Wingdings" panose="05000000000000000000" pitchFamily="2" charset="2"/>
              </a:rPr>
              <a:t> and dot</a:t>
            </a:r>
            <a:endParaRPr lang="en-US" sz="1400" dirty="0">
              <a:solidFill>
                <a:srgbClr val="00B0F0"/>
              </a:solidFill>
            </a:endParaRPr>
          </a:p>
        </p:txBody>
      </p:sp>
      <p:sp>
        <p:nvSpPr>
          <p:cNvPr id="41" name="Rectangle 40"/>
          <p:cNvSpPr/>
          <p:nvPr/>
        </p:nvSpPr>
        <p:spPr>
          <a:xfrm>
            <a:off x="430084" y="5013176"/>
            <a:ext cx="8280919" cy="28803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52536" y="5926381"/>
            <a:ext cx="8766974" cy="646331"/>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dirty="0">
                <a:solidFill>
                  <a:srgbClr val="CC0099"/>
                </a:solidFill>
                <a:latin typeface="Tahoma" panose="020B0604030504040204" pitchFamily="34" charset="0"/>
                <a:ea typeface="Tahoma" panose="020B0604030504040204" pitchFamily="34" charset="0"/>
                <a:cs typeface="Tahoma" panose="020B0604030504040204" pitchFamily="34" charset="0"/>
              </a:rPr>
              <a:t>Math </a:t>
            </a:r>
            <a:r>
              <a:rPr lang="en-US" dirty="0">
                <a:latin typeface="Tahoma" panose="020B0604030504040204" pitchFamily="34" charset="0"/>
                <a:ea typeface="Tahoma" panose="020B0604030504040204" pitchFamily="34" charset="0"/>
                <a:cs typeface="Tahoma" panose="020B0604030504040204" pitchFamily="34" charset="0"/>
              </a:rPr>
              <a:t>is the class name, </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random </a:t>
            </a:r>
            <a:r>
              <a:rPr lang="en-US" dirty="0">
                <a:latin typeface="Tahoma" panose="020B0604030504040204" pitchFamily="34" charset="0"/>
                <a:ea typeface="Tahoma" panose="020B0604030504040204" pitchFamily="34" charset="0"/>
                <a:cs typeface="Tahoma" panose="020B0604030504040204" pitchFamily="34" charset="0"/>
              </a:rPr>
              <a:t>is the method name.</a:t>
            </a:r>
          </a:p>
          <a:p>
            <a:pPr marL="800100" lvl="1" indent="-342900">
              <a:buClr>
                <a:srgbClr val="FF0000"/>
              </a:buClr>
              <a:buFont typeface="Courier New" panose="02070309020205020404" pitchFamily="49" charset="0"/>
              <a:buChar char="o"/>
            </a:pPr>
            <a:r>
              <a:rPr lang="en-US" dirty="0">
                <a:latin typeface="Tahoma" panose="020B0604030504040204" pitchFamily="34" charset="0"/>
                <a:ea typeface="Tahoma" panose="020B0604030504040204" pitchFamily="34" charset="0"/>
                <a:cs typeface="Tahoma" panose="020B0604030504040204" pitchFamily="34" charset="0"/>
              </a:rPr>
              <a:t> There are no parameters for this method.</a:t>
            </a:r>
          </a:p>
        </p:txBody>
      </p:sp>
    </p:spTree>
    <p:extLst>
      <p:ext uri="{BB962C8B-B14F-4D97-AF65-F5344CB8AC3E}">
        <p14:creationId xmlns:p14="http://schemas.microsoft.com/office/powerpoint/2010/main" val="277378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500"/>
                                        <p:tgtEl>
                                          <p:spTgt spid="28"/>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right)">
                                      <p:cBhvr>
                                        <p:cTn id="29" dur="500"/>
                                        <p:tgtEl>
                                          <p:spTgt spid="35"/>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p:cTn id="38" dur="500" fill="hold"/>
                                        <p:tgtEl>
                                          <p:spTgt spid="39"/>
                                        </p:tgtEl>
                                        <p:attrNameLst>
                                          <p:attrName>ppt_w</p:attrName>
                                        </p:attrNameLst>
                                      </p:cBhvr>
                                      <p:tavLst>
                                        <p:tav tm="0">
                                          <p:val>
                                            <p:fltVal val="0"/>
                                          </p:val>
                                        </p:tav>
                                        <p:tav tm="100000">
                                          <p:val>
                                            <p:strVal val="#ppt_w"/>
                                          </p:val>
                                        </p:tav>
                                      </p:tavLst>
                                    </p:anim>
                                    <p:anim calcmode="lin" valueType="num">
                                      <p:cBhvr>
                                        <p:cTn id="39" dur="500" fill="hold"/>
                                        <p:tgtEl>
                                          <p:spTgt spid="39"/>
                                        </p:tgtEl>
                                        <p:attrNameLst>
                                          <p:attrName>ppt_h</p:attrName>
                                        </p:attrNameLst>
                                      </p:cBhvr>
                                      <p:tavLst>
                                        <p:tav tm="0">
                                          <p:val>
                                            <p:fltVal val="0"/>
                                          </p:val>
                                        </p:tav>
                                        <p:tav tm="100000">
                                          <p:val>
                                            <p:strVal val="#ppt_h"/>
                                          </p:val>
                                        </p:tav>
                                      </p:tavLst>
                                    </p:anim>
                                    <p:animEffect transition="in" filter="fade">
                                      <p:cBhvr>
                                        <p:cTn id="40" dur="500"/>
                                        <p:tgtEl>
                                          <p:spTgt spid="39"/>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left)">
                                      <p:cBhvr>
                                        <p:cTn id="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P spid="27" grpId="0" animBg="1"/>
      <p:bldP spid="34" grpId="0"/>
      <p:bldP spid="38" grpId="0" animBg="1"/>
      <p:bldP spid="39" grpId="0" animBg="1"/>
      <p:bldP spid="41" grpId="0" animBg="1"/>
      <p:bldP spid="42"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085" y="116632"/>
            <a:ext cx="8229600" cy="706090"/>
          </a:xfrm>
        </p:spPr>
        <p:txBody>
          <a:bodyPr rtlCol="0">
            <a:normAutofit/>
          </a:bodyPr>
          <a:lstStyle/>
          <a:p>
            <a:pPr eaLnBrk="1" fontAlgn="auto" hangingPunct="1">
              <a:spcAft>
                <a:spcPts val="0"/>
              </a:spcAft>
              <a:defRPr/>
            </a:pPr>
            <a:r>
              <a:rPr lang="en-US" sz="4000" dirty="0"/>
              <a:t>3.The </a:t>
            </a:r>
            <a:r>
              <a:rPr lang="en-US" sz="4000" b="1" dirty="0">
                <a:solidFill>
                  <a:schemeClr val="accent2"/>
                </a:solidFill>
                <a:latin typeface="Courier New" pitchFamily="49" charset="0"/>
                <a:ea typeface="+mn-ea"/>
                <a:cs typeface="+mn-cs"/>
              </a:rPr>
              <a:t>Math</a:t>
            </a:r>
            <a:r>
              <a:rPr lang="en-US" sz="4000" dirty="0"/>
              <a:t> Class</a:t>
            </a:r>
          </a:p>
        </p:txBody>
      </p:sp>
      <p:sp>
        <p:nvSpPr>
          <p:cNvPr id="23555" name="Content Placeholder 2"/>
          <p:cNvSpPr>
            <a:spLocks noGrp="1"/>
          </p:cNvSpPr>
          <p:nvPr>
            <p:ph idx="1"/>
          </p:nvPr>
        </p:nvSpPr>
        <p:spPr>
          <a:xfrm>
            <a:off x="457200" y="1124744"/>
            <a:ext cx="8229600" cy="4804569"/>
          </a:xfrm>
        </p:spPr>
        <p:txBody>
          <a:bodyPr/>
          <a:lstStyle/>
          <a:p>
            <a:pPr eaLnBrk="1" hangingPunct="1"/>
            <a:r>
              <a:rPr lang="en-US" altLang="en-US" sz="2800" dirty="0"/>
              <a:t>Provides many standard mathematical methods</a:t>
            </a:r>
          </a:p>
        </p:txBody>
      </p:sp>
      <p:pic>
        <p:nvPicPr>
          <p:cNvPr id="23556" name="Picture 5"/>
          <p:cNvPicPr>
            <a:picLocks noChangeAspect="1" noChangeArrowheads="1"/>
          </p:cNvPicPr>
          <p:nvPr/>
        </p:nvPicPr>
        <p:blipFill>
          <a:blip r:embed="rId3"/>
          <a:srcRect/>
          <a:stretch>
            <a:fillRect/>
          </a:stretch>
        </p:blipFill>
        <p:spPr bwMode="auto">
          <a:xfrm>
            <a:off x="451085" y="2060848"/>
            <a:ext cx="8513403" cy="4104456"/>
          </a:xfrm>
          <a:prstGeom prst="rect">
            <a:avLst/>
          </a:prstGeom>
          <a:solidFill>
            <a:schemeClr val="accent1"/>
          </a:solidFill>
          <a:ln w="12700" algn="ctr">
            <a:solidFill>
              <a:schemeClr val="tx1"/>
            </a:solidFill>
            <a:miter lim="800000"/>
            <a:headEnd/>
            <a:tailEnd/>
          </a:ln>
          <a:effectLst>
            <a:outerShdw dist="107763" dir="2700000" algn="ctr" rotWithShape="0">
              <a:schemeClr val="bg2">
                <a:alpha val="50000"/>
              </a:schemeClr>
            </a:outerShdw>
          </a:effectLst>
        </p:spPr>
      </p:pic>
      <p:sp>
        <p:nvSpPr>
          <p:cNvPr id="5" name="Rectangle 4"/>
          <p:cNvSpPr/>
          <p:nvPr/>
        </p:nvSpPr>
        <p:spPr>
          <a:xfrm>
            <a:off x="0" y="836712"/>
            <a:ext cx="9144000" cy="21602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42210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085" y="116632"/>
            <a:ext cx="8229600" cy="706090"/>
          </a:xfrm>
        </p:spPr>
        <p:txBody>
          <a:bodyPr rtlCol="0">
            <a:normAutofit/>
          </a:bodyPr>
          <a:lstStyle/>
          <a:p>
            <a:pPr eaLnBrk="1" fontAlgn="auto" hangingPunct="1">
              <a:spcAft>
                <a:spcPts val="0"/>
              </a:spcAft>
              <a:defRPr/>
            </a:pPr>
            <a:r>
              <a:rPr lang="en-US" sz="4000" dirty="0"/>
              <a:t>3.The </a:t>
            </a:r>
            <a:r>
              <a:rPr lang="en-US" sz="4000" b="1" dirty="0">
                <a:solidFill>
                  <a:schemeClr val="accent2"/>
                </a:solidFill>
                <a:latin typeface="Courier New" pitchFamily="49" charset="0"/>
                <a:ea typeface="+mn-ea"/>
                <a:cs typeface="+mn-cs"/>
              </a:rPr>
              <a:t>Math</a:t>
            </a:r>
            <a:r>
              <a:rPr lang="en-US" sz="4000" dirty="0"/>
              <a:t> Class</a:t>
            </a:r>
          </a:p>
        </p:txBody>
      </p:sp>
      <p:sp>
        <p:nvSpPr>
          <p:cNvPr id="23555" name="Content Placeholder 2"/>
          <p:cNvSpPr>
            <a:spLocks noGrp="1"/>
          </p:cNvSpPr>
          <p:nvPr>
            <p:ph idx="1"/>
          </p:nvPr>
        </p:nvSpPr>
        <p:spPr>
          <a:xfrm>
            <a:off x="457200" y="1124744"/>
            <a:ext cx="8229600" cy="4804569"/>
          </a:xfrm>
        </p:spPr>
        <p:txBody>
          <a:bodyPr/>
          <a:lstStyle/>
          <a:p>
            <a:pPr marL="109728" indent="0" eaLnBrk="1" hangingPunct="1">
              <a:buNone/>
            </a:pPr>
            <a:endParaRPr lang="en-US" altLang="en-US" sz="2800" dirty="0"/>
          </a:p>
        </p:txBody>
      </p:sp>
      <p:sp>
        <p:nvSpPr>
          <p:cNvPr id="5" name="Rectangle 4"/>
          <p:cNvSpPr/>
          <p:nvPr/>
        </p:nvSpPr>
        <p:spPr>
          <a:xfrm>
            <a:off x="0" y="836712"/>
            <a:ext cx="9144000" cy="21602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6" name="Group 9"/>
          <p:cNvGrpSpPr>
            <a:grpSpLocks/>
          </p:cNvGrpSpPr>
          <p:nvPr/>
        </p:nvGrpSpPr>
        <p:grpSpPr bwMode="auto">
          <a:xfrm>
            <a:off x="539552" y="1412776"/>
            <a:ext cx="7992888" cy="4392488"/>
            <a:chOff x="1514475" y="2861324"/>
            <a:chExt cx="6421997" cy="3734739"/>
          </a:xfrm>
        </p:grpSpPr>
        <p:pic>
          <p:nvPicPr>
            <p:cNvPr id="7" name="Picture 8"/>
            <p:cNvPicPr>
              <a:picLocks noChangeAspect="1" noChangeArrowheads="1"/>
            </p:cNvPicPr>
            <p:nvPr/>
          </p:nvPicPr>
          <p:blipFill>
            <a:blip r:embed="rId3"/>
            <a:srcRect b="90425"/>
            <a:stretch>
              <a:fillRect/>
            </a:stretch>
          </p:blipFill>
          <p:spPr bwMode="auto">
            <a:xfrm>
              <a:off x="1516062" y="2861324"/>
              <a:ext cx="6420410" cy="577995"/>
            </a:xfrm>
            <a:prstGeom prst="rect">
              <a:avLst/>
            </a:prstGeom>
            <a:solidFill>
              <a:schemeClr val="accent1"/>
            </a:solidFill>
            <a:ln w="12700" algn="ctr">
              <a:solidFill>
                <a:schemeClr val="tx1"/>
              </a:solidFill>
              <a:miter lim="800000"/>
              <a:headEnd/>
              <a:tailEnd/>
            </a:ln>
            <a:effectLst>
              <a:outerShdw dist="107763" dir="2700000" algn="ctr" rotWithShape="0">
                <a:schemeClr val="bg2">
                  <a:alpha val="50000"/>
                </a:schemeClr>
              </a:outerShdw>
            </a:effectLst>
          </p:spPr>
        </p:pic>
        <p:pic>
          <p:nvPicPr>
            <p:cNvPr id="8" name="Picture 8"/>
            <p:cNvPicPr>
              <a:picLocks noChangeAspect="1" noChangeArrowheads="1"/>
            </p:cNvPicPr>
            <p:nvPr/>
          </p:nvPicPr>
          <p:blipFill>
            <a:blip r:embed="rId3"/>
            <a:srcRect t="47420"/>
            <a:stretch>
              <a:fillRect/>
            </a:stretch>
          </p:blipFill>
          <p:spPr bwMode="auto">
            <a:xfrm>
              <a:off x="1514475" y="3425028"/>
              <a:ext cx="6420410" cy="3171035"/>
            </a:xfrm>
            <a:prstGeom prst="rect">
              <a:avLst/>
            </a:prstGeom>
            <a:solidFill>
              <a:schemeClr val="accent1"/>
            </a:solidFill>
            <a:ln w="12700" algn="ctr">
              <a:solidFill>
                <a:schemeClr val="tx1"/>
              </a:solidFill>
              <a:miter lim="800000"/>
              <a:headEnd/>
              <a:tailEnd/>
            </a:ln>
            <a:effectLst>
              <a:outerShdw dist="107763" dir="2700000" algn="ctr" rotWithShape="0">
                <a:schemeClr val="bg2">
                  <a:alpha val="50000"/>
                </a:schemeClr>
              </a:outerShdw>
            </a:effectLst>
          </p:spPr>
        </p:pic>
      </p:grpSp>
    </p:spTree>
    <p:extLst>
      <p:ext uri="{BB962C8B-B14F-4D97-AF65-F5344CB8AC3E}">
        <p14:creationId xmlns:p14="http://schemas.microsoft.com/office/powerpoint/2010/main" val="321656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085" y="116632"/>
            <a:ext cx="8229600" cy="706090"/>
          </a:xfrm>
        </p:spPr>
        <p:txBody>
          <a:bodyPr rtlCol="0">
            <a:normAutofit/>
          </a:bodyPr>
          <a:lstStyle/>
          <a:p>
            <a:pPr eaLnBrk="1" fontAlgn="auto" hangingPunct="1">
              <a:spcAft>
                <a:spcPts val="0"/>
              </a:spcAft>
              <a:defRPr/>
            </a:pPr>
            <a:r>
              <a:rPr lang="en-US" sz="4000" dirty="0"/>
              <a:t>3.The </a:t>
            </a:r>
            <a:r>
              <a:rPr lang="en-US" sz="4000" b="1" dirty="0">
                <a:solidFill>
                  <a:schemeClr val="accent2"/>
                </a:solidFill>
                <a:latin typeface="Courier New" pitchFamily="49" charset="0"/>
                <a:ea typeface="+mn-ea"/>
                <a:cs typeface="+mn-cs"/>
              </a:rPr>
              <a:t>Math</a:t>
            </a:r>
            <a:r>
              <a:rPr lang="en-US" sz="4000" dirty="0"/>
              <a:t> Class</a:t>
            </a:r>
          </a:p>
        </p:txBody>
      </p:sp>
      <p:graphicFrame>
        <p:nvGraphicFramePr>
          <p:cNvPr id="3" name="Content Placeholder 2"/>
          <p:cNvGraphicFramePr>
            <a:graphicFrameLocks noGrp="1"/>
          </p:cNvGraphicFramePr>
          <p:nvPr>
            <p:ph idx="1"/>
          </p:nvPr>
        </p:nvGraphicFramePr>
        <p:xfrm>
          <a:off x="251519" y="1125538"/>
          <a:ext cx="8784977" cy="5183781"/>
        </p:xfrm>
        <a:graphic>
          <a:graphicData uri="http://schemas.openxmlformats.org/drawingml/2006/table">
            <a:tbl>
              <a:tblPr rtl="1" firstRow="1" bandRow="1">
                <a:tableStyleId>{5C22544A-7EE6-4342-B048-85BDC9FD1C3A}</a:tableStyleId>
              </a:tblPr>
              <a:tblGrid>
                <a:gridCol w="1349744">
                  <a:extLst>
                    <a:ext uri="{9D8B030D-6E8A-4147-A177-3AD203B41FA5}">
                      <a16:colId xmlns:a16="http://schemas.microsoft.com/office/drawing/2014/main" val="20000"/>
                    </a:ext>
                  </a:extLst>
                </a:gridCol>
                <a:gridCol w="1578582">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gridCol w="1464163">
                  <a:extLst>
                    <a:ext uri="{9D8B030D-6E8A-4147-A177-3AD203B41FA5}">
                      <a16:colId xmlns:a16="http://schemas.microsoft.com/office/drawing/2014/main" val="20003"/>
                    </a:ext>
                  </a:extLst>
                </a:gridCol>
                <a:gridCol w="1850184">
                  <a:extLst>
                    <a:ext uri="{9D8B030D-6E8A-4147-A177-3AD203B41FA5}">
                      <a16:colId xmlns:a16="http://schemas.microsoft.com/office/drawing/2014/main" val="20004"/>
                    </a:ext>
                  </a:extLst>
                </a:gridCol>
                <a:gridCol w="1078141">
                  <a:extLst>
                    <a:ext uri="{9D8B030D-6E8A-4147-A177-3AD203B41FA5}">
                      <a16:colId xmlns:a16="http://schemas.microsoft.com/office/drawing/2014/main" val="20005"/>
                    </a:ext>
                  </a:extLst>
                </a:gridCol>
              </a:tblGrid>
              <a:tr h="798106">
                <a:tc>
                  <a:txBody>
                    <a:bodyPr/>
                    <a:lstStyle/>
                    <a:p>
                      <a:pPr rtl="1"/>
                      <a:r>
                        <a:rPr lang="en-US" sz="1400" dirty="0">
                          <a:solidFill>
                            <a:srgbClr val="0070C0"/>
                          </a:solidFill>
                        </a:rPr>
                        <a:t>Value returned</a:t>
                      </a:r>
                      <a:endParaRPr lang="ar-SA" sz="1400" dirty="0">
                        <a:solidFill>
                          <a:srgbClr val="0070C0"/>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rtl="1"/>
                      <a:r>
                        <a:rPr lang="en-US" sz="1400" dirty="0">
                          <a:solidFill>
                            <a:srgbClr val="0070C0"/>
                          </a:solidFill>
                        </a:rPr>
                        <a:t>Example</a:t>
                      </a:r>
                      <a:endParaRPr lang="ar-SA" sz="1400" dirty="0">
                        <a:solidFill>
                          <a:srgbClr val="0070C0"/>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rtl="1"/>
                      <a:r>
                        <a:rPr lang="en-US" sz="1400" dirty="0">
                          <a:solidFill>
                            <a:srgbClr val="0070C0"/>
                          </a:solidFill>
                        </a:rPr>
                        <a:t>Return Type</a:t>
                      </a:r>
                      <a:endParaRPr lang="ar-SA" sz="1400" dirty="0">
                        <a:solidFill>
                          <a:srgbClr val="0070C0"/>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rtl="1"/>
                      <a:r>
                        <a:rPr lang="en-US" sz="1400" dirty="0">
                          <a:solidFill>
                            <a:srgbClr val="0070C0"/>
                          </a:solidFill>
                        </a:rPr>
                        <a:t>Argument Type</a:t>
                      </a:r>
                      <a:endParaRPr lang="ar-SA" sz="1400" dirty="0">
                        <a:solidFill>
                          <a:srgbClr val="0070C0"/>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rtl="1"/>
                      <a:r>
                        <a:rPr lang="en-US" sz="1400" dirty="0">
                          <a:solidFill>
                            <a:srgbClr val="0070C0"/>
                          </a:solidFill>
                        </a:rPr>
                        <a:t>Description</a:t>
                      </a:r>
                      <a:endParaRPr lang="ar-SA" sz="1400" dirty="0">
                        <a:solidFill>
                          <a:srgbClr val="0070C0"/>
                        </a:solidFill>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rtl="1"/>
                      <a:r>
                        <a:rPr lang="en-US" sz="1400" dirty="0">
                          <a:solidFill>
                            <a:srgbClr val="0070C0"/>
                          </a:solidFill>
                          <a:latin typeface="+mn-lt"/>
                        </a:rPr>
                        <a:t>Name</a:t>
                      </a:r>
                      <a:endParaRPr lang="ar-SA" sz="1400" dirty="0">
                        <a:solidFill>
                          <a:srgbClr val="0070C0"/>
                        </a:solidFill>
                        <a:latin typeface="+mn-lt"/>
                      </a:endParaRPr>
                    </a:p>
                  </a:txBody>
                  <a:tcP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extLst>
                  <a:ext uri="{0D108BD9-81ED-4DB2-BD59-A6C34878D82A}">
                    <a16:rowId xmlns:a16="http://schemas.microsoft.com/office/drawing/2014/main" val="10000"/>
                  </a:ext>
                </a:extLst>
              </a:tr>
              <a:tr h="621510">
                <a:tc>
                  <a:txBody>
                    <a:bodyPr/>
                    <a:lstStyle/>
                    <a:p>
                      <a:pPr algn="ctr" rtl="1"/>
                      <a:r>
                        <a:rPr lang="en-US" sz="1400" dirty="0">
                          <a:solidFill>
                            <a:schemeClr val="tx1"/>
                          </a:solidFill>
                          <a:latin typeface="DokChampa" panose="020B0604020202020204" pitchFamily="34" charset="-34"/>
                          <a:cs typeface="DokChampa" panose="020B0604020202020204" pitchFamily="34" charset="-34"/>
                        </a:rPr>
                        <a:t>1.0</a:t>
                      </a:r>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rtl="1"/>
                      <a:r>
                        <a:rPr lang="en-US" sz="1400" dirty="0">
                          <a:solidFill>
                            <a:schemeClr val="tx1"/>
                          </a:solidFill>
                          <a:latin typeface="DokChampa" panose="020B0604020202020204" pitchFamily="34" charset="-34"/>
                          <a:cs typeface="DokChampa" panose="020B0604020202020204" pitchFamily="34" charset="-34"/>
                        </a:rPr>
                        <a:t>Cos(0.0)</a:t>
                      </a:r>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600" dirty="0">
                          <a:solidFill>
                            <a:srgbClr val="0070C0"/>
                          </a:solidFill>
                          <a:effectLst/>
                          <a:latin typeface="DokChampa" panose="020B0604020202020204" pitchFamily="34" charset="-34"/>
                          <a:cs typeface="DokChampa" panose="020B0604020202020204" pitchFamily="34" charset="-34"/>
                        </a:rPr>
                        <a:t>double</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000" dirty="0">
                          <a:solidFill>
                            <a:srgbClr val="0070C0"/>
                          </a:solidFill>
                          <a:effectLst/>
                          <a:latin typeface="DokChampa" panose="020B0604020202020204" pitchFamily="34" charset="-34"/>
                          <a:cs typeface="DokChampa" panose="020B0604020202020204" pitchFamily="34" charset="-34"/>
                        </a:rPr>
                        <a:t>double</a:t>
                      </a:r>
                    </a:p>
                    <a:p>
                      <a:pPr algn="ctr" rtl="1"/>
                      <a:r>
                        <a:rPr lang="en-US" sz="1000" dirty="0">
                          <a:solidFill>
                            <a:srgbClr val="0070C0"/>
                          </a:solidFill>
                          <a:latin typeface="DokChampa" panose="020B0604020202020204" pitchFamily="34" charset="-34"/>
                          <a:cs typeface="DokChampa" panose="020B0604020202020204" pitchFamily="34" charset="-34"/>
                        </a:rPr>
                        <a:t>Measured</a:t>
                      </a:r>
                      <a:r>
                        <a:rPr lang="en-US" sz="1000" baseline="0" dirty="0">
                          <a:solidFill>
                            <a:srgbClr val="0070C0"/>
                          </a:solidFill>
                          <a:latin typeface="DokChampa" panose="020B0604020202020204" pitchFamily="34" charset="-34"/>
                          <a:cs typeface="DokChampa" panose="020B0604020202020204" pitchFamily="34" charset="-34"/>
                        </a:rPr>
                        <a:t> in radius</a:t>
                      </a:r>
                      <a:endParaRPr lang="ar-SA" sz="1000" dirty="0">
                        <a:solidFill>
                          <a:srgbClr val="0070C0"/>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050" dirty="0">
                          <a:solidFill>
                            <a:schemeClr val="tx1"/>
                          </a:solidFill>
                          <a:effectLst/>
                          <a:latin typeface="DokChampa" panose="020B0604020202020204" pitchFamily="34" charset="-34"/>
                          <a:cs typeface="DokChampa" panose="020B0604020202020204" pitchFamily="34" charset="-34"/>
                        </a:rPr>
                        <a:t>Returns the cosine of x (x is in radians)</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l" fontAlgn="t"/>
                      <a:r>
                        <a:rPr lang="en-US" sz="1400" b="0" dirty="0" err="1">
                          <a:solidFill>
                            <a:schemeClr val="tx1"/>
                          </a:solidFill>
                          <a:effectLst/>
                          <a:latin typeface="DokChampa" panose="020B0604020202020204" pitchFamily="34" charset="-34"/>
                          <a:cs typeface="DokChampa" panose="020B0604020202020204" pitchFamily="34" charset="-34"/>
                        </a:rPr>
                        <a:t>cos</a:t>
                      </a:r>
                      <a:r>
                        <a:rPr lang="en-US" sz="1400" b="0" dirty="0">
                          <a:solidFill>
                            <a:schemeClr val="tx1"/>
                          </a:solidFill>
                          <a:effectLst/>
                          <a:latin typeface="DokChampa" panose="020B0604020202020204" pitchFamily="34" charset="-34"/>
                          <a:cs typeface="DokChampa" panose="020B0604020202020204" pitchFamily="34" charset="-34"/>
                        </a:rPr>
                        <a:t>(x)</a:t>
                      </a:r>
                    </a:p>
                  </a:txBody>
                  <a:tcPr marL="121920" marR="60960" marT="60960" marB="6096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extLst>
                  <a:ext uri="{0D108BD9-81ED-4DB2-BD59-A6C34878D82A}">
                    <a16:rowId xmlns:a16="http://schemas.microsoft.com/office/drawing/2014/main" val="10001"/>
                  </a:ext>
                </a:extLst>
              </a:tr>
              <a:tr h="715546">
                <a:tc>
                  <a:txBody>
                    <a:bodyPr/>
                    <a:lstStyle/>
                    <a:p>
                      <a:pPr algn="ctr" rtl="1"/>
                      <a:r>
                        <a:rPr lang="en-US" sz="1400" dirty="0">
                          <a:solidFill>
                            <a:schemeClr val="tx1"/>
                          </a:solidFill>
                          <a:latin typeface="DokChampa" panose="020B0604020202020204" pitchFamily="34" charset="-34"/>
                          <a:cs typeface="DokChampa" panose="020B0604020202020204" pitchFamily="34" charset="-34"/>
                        </a:rPr>
                        <a:t>0.0</a:t>
                      </a:r>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rtl="1"/>
                      <a:r>
                        <a:rPr lang="en-US" sz="1400" dirty="0">
                          <a:solidFill>
                            <a:schemeClr val="tx1"/>
                          </a:solidFill>
                          <a:latin typeface="DokChampa" panose="020B0604020202020204" pitchFamily="34" charset="-34"/>
                          <a:cs typeface="DokChampa" panose="020B0604020202020204" pitchFamily="34" charset="-34"/>
                        </a:rPr>
                        <a:t>sin(0.0)</a:t>
                      </a:r>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600" dirty="0">
                          <a:solidFill>
                            <a:srgbClr val="0070C0"/>
                          </a:solidFill>
                          <a:effectLst/>
                          <a:latin typeface="DokChampa" panose="020B0604020202020204" pitchFamily="34" charset="-34"/>
                          <a:cs typeface="DokChampa" panose="020B0604020202020204" pitchFamily="34" charset="-34"/>
                        </a:rPr>
                        <a:t>double</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000" dirty="0">
                          <a:solidFill>
                            <a:srgbClr val="0070C0"/>
                          </a:solidFill>
                          <a:effectLst/>
                          <a:latin typeface="DokChampa" panose="020B0604020202020204" pitchFamily="34" charset="-34"/>
                          <a:cs typeface="DokChampa" panose="020B0604020202020204" pitchFamily="34" charset="-34"/>
                        </a:rPr>
                        <a:t>double</a:t>
                      </a:r>
                    </a:p>
                    <a:p>
                      <a:pPr algn="ctr" rtl="1"/>
                      <a:r>
                        <a:rPr lang="en-US" sz="1000" dirty="0">
                          <a:solidFill>
                            <a:srgbClr val="0070C0"/>
                          </a:solidFill>
                          <a:latin typeface="DokChampa" panose="020B0604020202020204" pitchFamily="34" charset="-34"/>
                          <a:cs typeface="DokChampa" panose="020B0604020202020204" pitchFamily="34" charset="-34"/>
                        </a:rPr>
                        <a:t>Measured</a:t>
                      </a:r>
                      <a:r>
                        <a:rPr lang="en-US" sz="1000" baseline="0" dirty="0">
                          <a:solidFill>
                            <a:srgbClr val="0070C0"/>
                          </a:solidFill>
                          <a:latin typeface="DokChampa" panose="020B0604020202020204" pitchFamily="34" charset="-34"/>
                          <a:cs typeface="DokChampa" panose="020B0604020202020204" pitchFamily="34" charset="-34"/>
                        </a:rPr>
                        <a:t> in radius</a:t>
                      </a:r>
                      <a:endParaRPr lang="ar-SA" sz="1000" dirty="0">
                        <a:solidFill>
                          <a:srgbClr val="0070C0"/>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050" dirty="0">
                          <a:solidFill>
                            <a:schemeClr val="tx1"/>
                          </a:solidFill>
                          <a:effectLst/>
                          <a:latin typeface="DokChampa" panose="020B0604020202020204" pitchFamily="34" charset="-34"/>
                          <a:cs typeface="DokChampa" panose="020B0604020202020204" pitchFamily="34" charset="-34"/>
                        </a:rPr>
                        <a:t>Returns the sine of x (x is in radians)</a:t>
                      </a:r>
                    </a:p>
                    <a:p>
                      <a:pPr rtl="1"/>
                      <a:endParaRPr lang="ar-SA" sz="105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400" b="0" dirty="0">
                          <a:solidFill>
                            <a:schemeClr val="tx1"/>
                          </a:solidFill>
                          <a:effectLst/>
                          <a:latin typeface="DokChampa" panose="020B0604020202020204" pitchFamily="34" charset="-34"/>
                          <a:cs typeface="DokChampa" panose="020B0604020202020204" pitchFamily="34" charset="-34"/>
                        </a:rPr>
                        <a:t>sin(x)</a:t>
                      </a:r>
                    </a:p>
                    <a:p>
                      <a:pPr rtl="1"/>
                      <a:endParaRPr lang="ar-SA" sz="1400" b="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extLst>
                  <a:ext uri="{0D108BD9-81ED-4DB2-BD59-A6C34878D82A}">
                    <a16:rowId xmlns:a16="http://schemas.microsoft.com/office/drawing/2014/main" val="10002"/>
                  </a:ext>
                </a:extLst>
              </a:tr>
              <a:tr h="556536">
                <a:tc>
                  <a:txBody>
                    <a:bodyPr/>
                    <a:lstStyle/>
                    <a:p>
                      <a:pPr algn="ctr" rtl="1"/>
                      <a:r>
                        <a:rPr lang="en-US" sz="1400" dirty="0">
                          <a:solidFill>
                            <a:schemeClr val="tx1"/>
                          </a:solidFill>
                          <a:latin typeface="DokChampa" panose="020B0604020202020204" pitchFamily="34" charset="-34"/>
                          <a:cs typeface="DokChampa" panose="020B0604020202020204" pitchFamily="34" charset="-34"/>
                        </a:rPr>
                        <a:t>0.0</a:t>
                      </a:r>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rtl="1"/>
                      <a:r>
                        <a:rPr lang="en-US" sz="1400" dirty="0">
                          <a:solidFill>
                            <a:schemeClr val="tx1"/>
                          </a:solidFill>
                          <a:latin typeface="DokChampa" panose="020B0604020202020204" pitchFamily="34" charset="-34"/>
                          <a:cs typeface="DokChampa" panose="020B0604020202020204" pitchFamily="34" charset="-34"/>
                        </a:rPr>
                        <a:t>tan(0.0)</a:t>
                      </a:r>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600" dirty="0">
                          <a:solidFill>
                            <a:srgbClr val="0070C0"/>
                          </a:solidFill>
                          <a:effectLst/>
                          <a:latin typeface="DokChampa" panose="020B0604020202020204" pitchFamily="34" charset="-34"/>
                          <a:cs typeface="DokChampa" panose="020B0604020202020204" pitchFamily="34" charset="-34"/>
                        </a:rPr>
                        <a:t>double</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000" dirty="0">
                          <a:solidFill>
                            <a:srgbClr val="0070C0"/>
                          </a:solidFill>
                          <a:effectLst/>
                          <a:latin typeface="DokChampa" panose="020B0604020202020204" pitchFamily="34" charset="-34"/>
                          <a:cs typeface="DokChampa" panose="020B0604020202020204" pitchFamily="34" charset="-34"/>
                        </a:rPr>
                        <a:t>double</a:t>
                      </a:r>
                    </a:p>
                    <a:p>
                      <a:pPr algn="ctr" rtl="1"/>
                      <a:r>
                        <a:rPr lang="en-US" sz="1000" dirty="0">
                          <a:solidFill>
                            <a:srgbClr val="0070C0"/>
                          </a:solidFill>
                          <a:latin typeface="DokChampa" panose="020B0604020202020204" pitchFamily="34" charset="-34"/>
                          <a:cs typeface="DokChampa" panose="020B0604020202020204" pitchFamily="34" charset="-34"/>
                        </a:rPr>
                        <a:t>Measured</a:t>
                      </a:r>
                      <a:r>
                        <a:rPr lang="en-US" sz="1000" baseline="0" dirty="0">
                          <a:solidFill>
                            <a:srgbClr val="0070C0"/>
                          </a:solidFill>
                          <a:latin typeface="DokChampa" panose="020B0604020202020204" pitchFamily="34" charset="-34"/>
                          <a:cs typeface="DokChampa" panose="020B0604020202020204" pitchFamily="34" charset="-34"/>
                        </a:rPr>
                        <a:t> in radius</a:t>
                      </a:r>
                      <a:endParaRPr lang="ar-SA" sz="1000" dirty="0">
                        <a:solidFill>
                          <a:srgbClr val="0070C0"/>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l" fontAlgn="t"/>
                      <a:r>
                        <a:rPr lang="en-US" sz="1050" dirty="0">
                          <a:solidFill>
                            <a:schemeClr val="tx1"/>
                          </a:solidFill>
                          <a:effectLst/>
                          <a:latin typeface="DokChampa" panose="020B0604020202020204" pitchFamily="34" charset="-34"/>
                          <a:cs typeface="DokChampa" panose="020B0604020202020204" pitchFamily="34" charset="-34"/>
                        </a:rPr>
                        <a:t>Returns the tangent of an angle</a:t>
                      </a:r>
                    </a:p>
                  </a:txBody>
                  <a:tcPr marL="60960" marR="60960" marT="60960" marB="6096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l" fontAlgn="t"/>
                      <a:r>
                        <a:rPr lang="en-US" sz="1400" b="0" dirty="0">
                          <a:solidFill>
                            <a:schemeClr val="tx1"/>
                          </a:solidFill>
                          <a:effectLst/>
                          <a:latin typeface="DokChampa" panose="020B0604020202020204" pitchFamily="34" charset="-34"/>
                          <a:cs typeface="DokChampa" panose="020B0604020202020204" pitchFamily="34" charset="-34"/>
                        </a:rPr>
                        <a:t>tan(x)</a:t>
                      </a:r>
                    </a:p>
                  </a:txBody>
                  <a:tcPr marL="60960" marR="60960" marT="60960" marB="60960"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extLst>
                  <a:ext uri="{0D108BD9-81ED-4DB2-BD59-A6C34878D82A}">
                    <a16:rowId xmlns:a16="http://schemas.microsoft.com/office/drawing/2014/main" val="10003"/>
                  </a:ext>
                </a:extLst>
              </a:tr>
              <a:tr h="914310">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DokChampa" panose="020B0604020202020204" pitchFamily="34" charset="-34"/>
                          <a:cs typeface="DokChampa" panose="020B0604020202020204" pitchFamily="34" charset="-34"/>
                        </a:rPr>
                        <a:t>20.086</a:t>
                      </a:r>
                    </a:p>
                    <a:p>
                      <a:pPr algn="ctr" rtl="1"/>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rtl="1"/>
                      <a:r>
                        <a:rPr lang="en-US" sz="1400" dirty="0" err="1">
                          <a:solidFill>
                            <a:schemeClr val="tx1"/>
                          </a:solidFill>
                          <a:latin typeface="DokChampa" panose="020B0604020202020204" pitchFamily="34" charset="-34"/>
                          <a:cs typeface="DokChampa" panose="020B0604020202020204" pitchFamily="34" charset="-34"/>
                        </a:rPr>
                        <a:t>exp</a:t>
                      </a:r>
                      <a:r>
                        <a:rPr lang="en-US" sz="1400" dirty="0">
                          <a:solidFill>
                            <a:schemeClr val="tx1"/>
                          </a:solidFill>
                          <a:latin typeface="DokChampa" panose="020B0604020202020204" pitchFamily="34" charset="-34"/>
                          <a:cs typeface="DokChampa" panose="020B0604020202020204" pitchFamily="34" charset="-34"/>
                        </a:rPr>
                        <a:t>(3.0); </a:t>
                      </a:r>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600" dirty="0">
                          <a:solidFill>
                            <a:srgbClr val="0070C0"/>
                          </a:solidFill>
                          <a:effectLst/>
                          <a:latin typeface="DokChampa" panose="020B0604020202020204" pitchFamily="34" charset="-34"/>
                          <a:cs typeface="DokChampa" panose="020B0604020202020204" pitchFamily="34" charset="-34"/>
                        </a:rPr>
                        <a:t>double</a:t>
                      </a:r>
                    </a:p>
                    <a:p>
                      <a:pPr algn="ctr" rtl="1"/>
                      <a:endParaRPr lang="ar-SA" sz="1600" dirty="0">
                        <a:solidFill>
                          <a:srgbClr val="0070C0"/>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000" dirty="0">
                          <a:solidFill>
                            <a:srgbClr val="0070C0"/>
                          </a:solidFill>
                          <a:effectLst/>
                          <a:latin typeface="DokChampa" panose="020B0604020202020204" pitchFamily="34" charset="-34"/>
                          <a:cs typeface="DokChampa" panose="020B0604020202020204" pitchFamily="34" charset="-34"/>
                        </a:rPr>
                        <a:t>double</a:t>
                      </a:r>
                    </a:p>
                    <a:p>
                      <a:pPr algn="ctr" rtl="1"/>
                      <a:endParaRPr lang="ar-SA" sz="1000" dirty="0">
                        <a:solidFill>
                          <a:srgbClr val="0070C0"/>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050" dirty="0">
                          <a:solidFill>
                            <a:schemeClr val="tx1"/>
                          </a:solidFill>
                          <a:effectLst/>
                          <a:latin typeface="DokChampa" panose="020B0604020202020204" pitchFamily="34" charset="-34"/>
                          <a:cs typeface="DokChampa" panose="020B0604020202020204" pitchFamily="34" charset="-34"/>
                        </a:rPr>
                        <a:t>Returns the value of </a:t>
                      </a:r>
                      <a:r>
                        <a:rPr lang="en-US" sz="1050" dirty="0">
                          <a:solidFill>
                            <a:schemeClr val="tx1"/>
                          </a:solidFill>
                          <a:latin typeface="DokChampa" panose="020B0604020202020204" pitchFamily="34" charset="-34"/>
                          <a:ea typeface="Tahoma" panose="020B0604030504040204" pitchFamily="34" charset="0"/>
                          <a:cs typeface="DokChampa" panose="020B0604020202020204" pitchFamily="34" charset="-34"/>
                        </a:rPr>
                        <a:t>e</a:t>
                      </a:r>
                      <a:r>
                        <a:rPr lang="en-US" sz="1050" baseline="30000" dirty="0">
                          <a:solidFill>
                            <a:schemeClr val="tx1"/>
                          </a:solidFill>
                          <a:latin typeface="DokChampa" panose="020B0604020202020204" pitchFamily="34" charset="-34"/>
                          <a:ea typeface="Tahoma" panose="020B0604030504040204" pitchFamily="34" charset="0"/>
                          <a:cs typeface="DokChampa" panose="020B0604020202020204" pitchFamily="34" charset="-34"/>
                        </a:rPr>
                        <a:t>x</a:t>
                      </a:r>
                      <a:r>
                        <a:rPr lang="en-US" sz="1050" dirty="0">
                          <a:solidFill>
                            <a:schemeClr val="tx1"/>
                          </a:solidFill>
                          <a:latin typeface="DokChampa" panose="020B0604020202020204" pitchFamily="34" charset="-34"/>
                          <a:ea typeface="Tahoma" panose="020B0604030504040204" pitchFamily="34" charset="0"/>
                          <a:cs typeface="DokChampa" panose="020B0604020202020204" pitchFamily="34" charset="-34"/>
                        </a:rPr>
                        <a:t>; where e is approximately 2.718.</a:t>
                      </a:r>
                    </a:p>
                    <a:p>
                      <a:pPr rtl="1"/>
                      <a:endParaRPr lang="ar-SA" sz="105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400" b="0" dirty="0" err="1">
                          <a:solidFill>
                            <a:schemeClr val="tx1"/>
                          </a:solidFill>
                          <a:effectLst/>
                          <a:latin typeface="DokChampa" panose="020B0604020202020204" pitchFamily="34" charset="-34"/>
                          <a:cs typeface="DokChampa" panose="020B0604020202020204" pitchFamily="34" charset="-34"/>
                        </a:rPr>
                        <a:t>exp</a:t>
                      </a:r>
                      <a:r>
                        <a:rPr lang="en-US" sz="1400" b="0" dirty="0">
                          <a:solidFill>
                            <a:schemeClr val="tx1"/>
                          </a:solidFill>
                          <a:effectLst/>
                          <a:latin typeface="DokChampa" panose="020B0604020202020204" pitchFamily="34" charset="-34"/>
                          <a:cs typeface="DokChampa" panose="020B0604020202020204" pitchFamily="34" charset="-34"/>
                        </a:rPr>
                        <a:t>(x)</a:t>
                      </a:r>
                    </a:p>
                    <a:p>
                      <a:pPr rtl="1"/>
                      <a:endParaRPr lang="ar-SA" sz="1400" b="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extLst>
                  <a:ext uri="{0D108BD9-81ED-4DB2-BD59-A6C34878D82A}">
                    <a16:rowId xmlns:a16="http://schemas.microsoft.com/office/drawing/2014/main" val="10004"/>
                  </a:ext>
                </a:extLst>
              </a:tr>
              <a:tr h="675794">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DokChampa" panose="020B0604020202020204" pitchFamily="34" charset="-34"/>
                          <a:cs typeface="DokChampa" panose="020B0604020202020204" pitchFamily="34" charset="-34"/>
                        </a:rPr>
                        <a:t>0.693</a:t>
                      </a:r>
                    </a:p>
                    <a:p>
                      <a:pPr algn="ctr" rtl="1"/>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rtl="1"/>
                      <a:r>
                        <a:rPr lang="en-US" sz="1400" dirty="0">
                          <a:solidFill>
                            <a:schemeClr val="tx1"/>
                          </a:solidFill>
                          <a:latin typeface="DokChampa" panose="020B0604020202020204" pitchFamily="34" charset="-34"/>
                          <a:cs typeface="DokChampa" panose="020B0604020202020204" pitchFamily="34" charset="-34"/>
                        </a:rPr>
                        <a:t>log ( 2.00)</a:t>
                      </a:r>
                      <a:endParaRPr lang="ar-SA" sz="1400" dirty="0">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fontAlgn="t"/>
                      <a:r>
                        <a:rPr lang="en-US" sz="1600" dirty="0">
                          <a:solidFill>
                            <a:srgbClr val="0070C0"/>
                          </a:solidFill>
                          <a:effectLst/>
                          <a:latin typeface="DokChampa" panose="020B0604020202020204" pitchFamily="34" charset="-34"/>
                          <a:cs typeface="DokChampa" panose="020B0604020202020204" pitchFamily="34" charset="-34"/>
                        </a:rPr>
                        <a:t>double</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fontAlgn="t"/>
                      <a:r>
                        <a:rPr lang="en-US" sz="1000" dirty="0">
                          <a:solidFill>
                            <a:srgbClr val="0070C0"/>
                          </a:solidFill>
                          <a:effectLst/>
                          <a:latin typeface="DokChampa" panose="020B0604020202020204" pitchFamily="34" charset="-34"/>
                          <a:cs typeface="DokChampa" panose="020B0604020202020204" pitchFamily="34" charset="-34"/>
                        </a:rPr>
                        <a:t>double</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l" fontAlgn="t"/>
                      <a:r>
                        <a:rPr lang="en-US" sz="1050" dirty="0">
                          <a:effectLst/>
                          <a:latin typeface="DokChampa" panose="020B0604020202020204" pitchFamily="34" charset="-34"/>
                          <a:cs typeface="DokChampa" panose="020B0604020202020204" pitchFamily="34" charset="-34"/>
                        </a:rPr>
                        <a:t>Returns the natural logarithm (base E) of x</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400" b="0" dirty="0">
                          <a:effectLst/>
                          <a:latin typeface="DokChampa" panose="020B0604020202020204" pitchFamily="34" charset="-34"/>
                          <a:cs typeface="DokChampa" panose="020B0604020202020204" pitchFamily="34" charset="-34"/>
                        </a:rPr>
                        <a:t>log(x)</a:t>
                      </a:r>
                    </a:p>
                    <a:p>
                      <a:pPr rtl="1"/>
                      <a:endParaRPr lang="ar-SA" sz="1400" b="0" dirty="0">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extLst>
                  <a:ext uri="{0D108BD9-81ED-4DB2-BD59-A6C34878D82A}">
                    <a16:rowId xmlns:a16="http://schemas.microsoft.com/office/drawing/2014/main" val="10005"/>
                  </a:ext>
                </a:extLst>
              </a:tr>
              <a:tr h="901979">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DokChampa" panose="020B0604020202020204" pitchFamily="34" charset="-34"/>
                          <a:cs typeface="DokChampa" panose="020B0604020202020204" pitchFamily="34" charset="-34"/>
                        </a:rPr>
                        <a:t>3.00</a:t>
                      </a:r>
                    </a:p>
                    <a:p>
                      <a:pPr algn="ctr" rtl="1"/>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rtl="1"/>
                      <a:r>
                        <a:rPr lang="en-US" sz="1400" dirty="0">
                          <a:solidFill>
                            <a:schemeClr val="tx1"/>
                          </a:solidFill>
                          <a:latin typeface="DokChampa" panose="020B0604020202020204" pitchFamily="34" charset="-34"/>
                          <a:cs typeface="DokChampa" panose="020B0604020202020204" pitchFamily="34" charset="-34"/>
                        </a:rPr>
                        <a:t>Log10( 1000.00) </a:t>
                      </a:r>
                      <a:endParaRPr lang="ar-SA" sz="1400" dirty="0">
                        <a:solidFill>
                          <a:schemeClr val="tx1"/>
                        </a:solidFill>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fontAlgn="t"/>
                      <a:r>
                        <a:rPr lang="en-US" sz="1600" dirty="0">
                          <a:solidFill>
                            <a:srgbClr val="0070C0"/>
                          </a:solidFill>
                          <a:effectLst/>
                          <a:latin typeface="DokChampa" panose="020B0604020202020204" pitchFamily="34" charset="-34"/>
                          <a:cs typeface="DokChampa" panose="020B0604020202020204" pitchFamily="34" charset="-34"/>
                        </a:rPr>
                        <a:t>double</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algn="ctr" fontAlgn="t"/>
                      <a:r>
                        <a:rPr lang="en-US" sz="1000" dirty="0">
                          <a:solidFill>
                            <a:srgbClr val="0070C0"/>
                          </a:solidFill>
                          <a:effectLst/>
                          <a:latin typeface="DokChampa" panose="020B0604020202020204" pitchFamily="34" charset="-34"/>
                          <a:cs typeface="DokChampa" panose="020B0604020202020204" pitchFamily="34" charset="-34"/>
                        </a:rPr>
                        <a:t>double</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050" dirty="0">
                          <a:effectLst/>
                          <a:latin typeface="DokChampa" panose="020B0604020202020204" pitchFamily="34" charset="-34"/>
                          <a:cs typeface="DokChampa" panose="020B0604020202020204" pitchFamily="34" charset="-34"/>
                        </a:rPr>
                        <a:t>Returns the base 10 logarithm of x</a:t>
                      </a: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tc>
                  <a: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400" b="0" dirty="0">
                          <a:effectLst/>
                          <a:latin typeface="DokChampa" panose="020B0604020202020204" pitchFamily="34" charset="-34"/>
                          <a:cs typeface="DokChampa" panose="020B0604020202020204" pitchFamily="34" charset="-34"/>
                        </a:rPr>
                        <a:t>log10(x)</a:t>
                      </a:r>
                    </a:p>
                    <a:p>
                      <a:pPr rtl="1"/>
                      <a:endParaRPr lang="ar-SA" sz="1400" b="0" dirty="0">
                        <a:latin typeface="DokChampa" panose="020B0604020202020204" pitchFamily="34" charset="-34"/>
                      </a:endParaRPr>
                    </a:p>
                  </a:txBody>
                  <a:tcPr anchor="ctr">
                    <a:lnL w="12700" cap="flat" cmpd="sng" algn="ctr">
                      <a:solidFill>
                        <a:schemeClr val="accent4">
                          <a:lumMod val="60000"/>
                          <a:lumOff val="40000"/>
                        </a:schemeClr>
                      </a:solidFill>
                      <a:prstDash val="solid"/>
                      <a:round/>
                      <a:headEnd type="none" w="med" len="med"/>
                      <a:tailEnd type="none" w="med" len="med"/>
                    </a:lnL>
                    <a:lnR w="12700" cap="flat" cmpd="sng" algn="ctr">
                      <a:solidFill>
                        <a:schemeClr val="accent4">
                          <a:lumMod val="60000"/>
                          <a:lumOff val="40000"/>
                        </a:schemeClr>
                      </a:solidFill>
                      <a:prstDash val="solid"/>
                      <a:round/>
                      <a:headEnd type="none" w="med" len="med"/>
                      <a:tailEnd type="none" w="med" len="med"/>
                    </a:lnR>
                    <a:lnT w="12700" cap="flat" cmpd="sng" algn="ctr">
                      <a:solidFill>
                        <a:schemeClr val="accent4">
                          <a:lumMod val="60000"/>
                          <a:lumOff val="40000"/>
                        </a:schemeClr>
                      </a:solidFill>
                      <a:prstDash val="solid"/>
                      <a:round/>
                      <a:headEnd type="none" w="med" len="med"/>
                      <a:tailEnd type="none" w="med" len="med"/>
                    </a:lnT>
                    <a:lnB w="12700" cap="flat" cmpd="sng" algn="ctr">
                      <a:solidFill>
                        <a:schemeClr val="accent4">
                          <a:lumMod val="60000"/>
                          <a:lumOff val="40000"/>
                        </a:schemeClr>
                      </a:solidFill>
                      <a:prstDash val="solid"/>
                      <a:round/>
                      <a:headEnd type="none" w="med" len="med"/>
                      <a:tailEnd type="none" w="med" len="med"/>
                    </a:lnB>
                    <a:solidFill>
                      <a:srgbClr val="F4F0CD"/>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0" y="836712"/>
            <a:ext cx="9144000" cy="21602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37430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085" y="116632"/>
            <a:ext cx="8229600" cy="706090"/>
          </a:xfrm>
        </p:spPr>
        <p:txBody>
          <a:bodyPr rtlCol="0">
            <a:normAutofit/>
          </a:bodyPr>
          <a:lstStyle/>
          <a:p>
            <a:pPr eaLnBrk="1" fontAlgn="auto" hangingPunct="1">
              <a:spcAft>
                <a:spcPts val="0"/>
              </a:spcAft>
              <a:defRPr/>
            </a:pPr>
            <a:r>
              <a:rPr lang="en-US" sz="4000" dirty="0"/>
              <a:t>3.The </a:t>
            </a:r>
            <a:r>
              <a:rPr lang="en-US" sz="4000" b="1" dirty="0">
                <a:solidFill>
                  <a:schemeClr val="accent2"/>
                </a:solidFill>
                <a:latin typeface="Courier New" pitchFamily="49" charset="0"/>
                <a:ea typeface="+mn-ea"/>
                <a:cs typeface="+mn-cs"/>
              </a:rPr>
              <a:t>Math</a:t>
            </a:r>
            <a:r>
              <a:rPr lang="en-US" sz="4000" dirty="0"/>
              <a:t> Class</a:t>
            </a:r>
          </a:p>
        </p:txBody>
      </p:sp>
      <p:sp>
        <p:nvSpPr>
          <p:cNvPr id="5" name="Rectangle 4"/>
          <p:cNvSpPr/>
          <p:nvPr/>
        </p:nvSpPr>
        <p:spPr>
          <a:xfrm>
            <a:off x="0" y="836712"/>
            <a:ext cx="9144000" cy="21602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 name="Content Placeholder 3"/>
          <p:cNvSpPr>
            <a:spLocks noGrp="1"/>
          </p:cNvSpPr>
          <p:nvPr>
            <p:ph idx="1"/>
          </p:nvPr>
        </p:nvSpPr>
        <p:spPr>
          <a:xfrm>
            <a:off x="251520" y="1481328"/>
            <a:ext cx="8712968" cy="4525963"/>
          </a:xfrm>
        </p:spPr>
        <p:txBody>
          <a:bodyPr/>
          <a:lstStyle/>
          <a:p>
            <a:r>
              <a:rPr lang="en-US" altLang="en-US" b="1" dirty="0" err="1">
                <a:solidFill>
                  <a:srgbClr val="FF0000"/>
                </a:solidFill>
                <a:latin typeface="Courier New" panose="02070309020205020404" pitchFamily="49" charset="0"/>
                <a:cs typeface="Courier New" panose="02070309020205020404" pitchFamily="49" charset="0"/>
              </a:rPr>
              <a:t>Math.random</a:t>
            </a:r>
            <a:r>
              <a:rPr lang="en-US" altLang="en-US" b="1" dirty="0">
                <a:solidFill>
                  <a:srgbClr val="FF0000"/>
                </a:solidFill>
                <a:latin typeface="Courier New" panose="02070309020205020404" pitchFamily="49" charset="0"/>
                <a:cs typeface="Courier New" panose="02070309020205020404" pitchFamily="49" charset="0"/>
              </a:rPr>
              <a:t>()</a:t>
            </a:r>
            <a:r>
              <a:rPr lang="en-US" altLang="en-US" dirty="0"/>
              <a:t>returns a random double that is greater than or equal to zero and less than 1</a:t>
            </a:r>
          </a:p>
          <a:p>
            <a:r>
              <a:rPr lang="en-US" altLang="en-US" dirty="0"/>
              <a:t>Java also has a </a:t>
            </a:r>
            <a:r>
              <a:rPr lang="en-US" altLang="en-US" b="1" dirty="0">
                <a:solidFill>
                  <a:srgbClr val="FF0000"/>
                </a:solidFill>
                <a:latin typeface="Courier New" panose="02070309020205020404" pitchFamily="49" charset="0"/>
                <a:cs typeface="Courier New" panose="02070309020205020404" pitchFamily="49" charset="0"/>
              </a:rPr>
              <a:t>Random</a:t>
            </a:r>
            <a:r>
              <a:rPr lang="en-US" altLang="en-US" dirty="0">
                <a:solidFill>
                  <a:srgbClr val="FF0000"/>
                </a:solidFill>
              </a:rPr>
              <a:t> </a:t>
            </a:r>
            <a:r>
              <a:rPr lang="en-US" altLang="en-US" dirty="0"/>
              <a:t>class to generate random numbers</a:t>
            </a:r>
          </a:p>
          <a:p>
            <a:r>
              <a:rPr lang="en-US" altLang="en-US" dirty="0"/>
              <a:t>Can scale using addition and multiplication; the following simulates rolling a six sided die</a:t>
            </a:r>
          </a:p>
          <a:p>
            <a:pPr marL="457200" lvl="1" indent="0">
              <a:buNone/>
            </a:pPr>
            <a:r>
              <a:rPr lang="en-US" altLang="en-US" dirty="0"/>
              <a:t>	</a:t>
            </a:r>
            <a:r>
              <a:rPr lang="en-US" altLang="en-US" sz="2000" b="1" dirty="0" err="1">
                <a:latin typeface="Courier New" panose="02070309020205020404" pitchFamily="49" charset="0"/>
                <a:cs typeface="Courier New" panose="02070309020205020404" pitchFamily="49" charset="0"/>
              </a:rPr>
              <a:t>int</a:t>
            </a:r>
            <a:r>
              <a:rPr lang="en-US" altLang="en-US" sz="2000" b="1" dirty="0">
                <a:latin typeface="Courier New" panose="02070309020205020404" pitchFamily="49" charset="0"/>
                <a:cs typeface="Courier New" panose="02070309020205020404" pitchFamily="49" charset="0"/>
              </a:rPr>
              <a:t> die = (</a:t>
            </a:r>
            <a:r>
              <a:rPr lang="en-US" altLang="en-US" sz="2000" b="1" dirty="0" err="1">
                <a:latin typeface="Courier New" panose="02070309020205020404" pitchFamily="49" charset="0"/>
                <a:cs typeface="Courier New" panose="02070309020205020404" pitchFamily="49" charset="0"/>
              </a:rPr>
              <a:t>int</a:t>
            </a:r>
            <a:r>
              <a:rPr lang="en-US" altLang="en-US" sz="2000" b="1" dirty="0">
                <a:latin typeface="Courier New" panose="02070309020205020404" pitchFamily="49" charset="0"/>
                <a:cs typeface="Courier New" panose="02070309020205020404" pitchFamily="49" charset="0"/>
              </a:rPr>
              <a:t>) (6.0 * </a:t>
            </a:r>
            <a:r>
              <a:rPr lang="en-US" altLang="en-US" sz="2000" b="1" dirty="0" err="1">
                <a:latin typeface="Courier New" panose="02070309020205020404" pitchFamily="49" charset="0"/>
                <a:cs typeface="Courier New" panose="02070309020205020404" pitchFamily="49" charset="0"/>
              </a:rPr>
              <a:t>Math.random</a:t>
            </a:r>
            <a:r>
              <a:rPr lang="en-US" altLang="en-US" sz="2000" b="1" dirty="0">
                <a:latin typeface="Courier New" panose="02070309020205020404" pitchFamily="49" charset="0"/>
                <a:cs typeface="Courier New" panose="02070309020205020404" pitchFamily="49" charset="0"/>
              </a:rPr>
              <a:t>()) + 1;</a:t>
            </a:r>
            <a:endParaRPr lang="en-US" altLang="en-US" b="1" dirty="0">
              <a:latin typeface="Courier New" panose="02070309020205020404" pitchFamily="49" charset="0"/>
              <a:cs typeface="Courier New" panose="02070309020205020404" pitchFamily="49" charset="0"/>
            </a:endParaRPr>
          </a:p>
          <a:p>
            <a:endParaRPr lang="ar-SA" dirty="0"/>
          </a:p>
        </p:txBody>
      </p:sp>
    </p:spTree>
    <p:extLst>
      <p:ext uri="{BB962C8B-B14F-4D97-AF65-F5344CB8AC3E}">
        <p14:creationId xmlns:p14="http://schemas.microsoft.com/office/powerpoint/2010/main" val="56155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25A1C68-F048-4C66-8544-2D3BD35A5879}" type="slidenum">
              <a:rPr lang="en-US" smtClean="0"/>
              <a:pPr/>
              <a:t>44</a:t>
            </a:fld>
            <a:endParaRPr lang="en-US"/>
          </a:p>
        </p:txBody>
      </p:sp>
      <p:cxnSp>
        <p:nvCxnSpPr>
          <p:cNvPr id="5" name="Straight Connector 4"/>
          <p:cNvCxnSpPr/>
          <p:nvPr/>
        </p:nvCxnSpPr>
        <p:spPr>
          <a:xfrm>
            <a:off x="0" y="83671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6512" y="1340768"/>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107504" y="103822"/>
            <a:ext cx="8729464" cy="774576"/>
          </a:xfrm>
        </p:spPr>
        <p:txBody>
          <a:bodyPr vert="horz" rtlCol="0" anchor="ctr">
            <a:no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5. More Examples</a:t>
            </a:r>
            <a:endParaRPr lang="en-US" sz="4000" b="0" dirty="0">
              <a:solidFill>
                <a:schemeClr val="accent2"/>
              </a:solidFill>
              <a:latin typeface="Tahoma" charset="0"/>
              <a:cs typeface="Arial" charset="0"/>
            </a:endParaRPr>
          </a:p>
        </p:txBody>
      </p:sp>
      <p:sp>
        <p:nvSpPr>
          <p:cNvPr id="8" name="Rectangle 7"/>
          <p:cNvSpPr/>
          <p:nvPr/>
        </p:nvSpPr>
        <p:spPr>
          <a:xfrm>
            <a:off x="0" y="908720"/>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5 - FLOWCHART</a:t>
            </a:r>
          </a:p>
        </p:txBody>
      </p:sp>
      <p:sp>
        <p:nvSpPr>
          <p:cNvPr id="11" name="AutoShape 67"/>
          <p:cNvSpPr>
            <a:spLocks noChangeArrowheads="1"/>
          </p:cNvSpPr>
          <p:nvPr/>
        </p:nvSpPr>
        <p:spPr bwMode="auto">
          <a:xfrm>
            <a:off x="1798811" y="1484784"/>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cxnSp>
        <p:nvCxnSpPr>
          <p:cNvPr id="12" name="Straight Arrow Connector 11"/>
          <p:cNvCxnSpPr/>
          <p:nvPr/>
        </p:nvCxnSpPr>
        <p:spPr>
          <a:xfrm>
            <a:off x="2519536" y="1906642"/>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499992" y="1484784"/>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Start the program</a:t>
            </a:r>
          </a:p>
        </p:txBody>
      </p:sp>
      <p:sp>
        <p:nvSpPr>
          <p:cNvPr id="14" name="AutoShape 68"/>
          <p:cNvSpPr>
            <a:spLocks noChangeArrowheads="1"/>
          </p:cNvSpPr>
          <p:nvPr/>
        </p:nvSpPr>
        <p:spPr bwMode="auto">
          <a:xfrm>
            <a:off x="1584499" y="2202818"/>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x</a:t>
            </a:r>
            <a:endParaRPr lang="en-US" sz="1600" dirty="0">
              <a:solidFill>
                <a:schemeClr val="tx1"/>
              </a:solidFill>
              <a:effectLst/>
              <a:latin typeface="Arial" charset="0"/>
              <a:cs typeface="Arial" charset="0"/>
            </a:endParaRPr>
          </a:p>
        </p:txBody>
      </p:sp>
      <p:cxnSp>
        <p:nvCxnSpPr>
          <p:cNvPr id="15" name="Straight Arrow Connector 14"/>
          <p:cNvCxnSpPr/>
          <p:nvPr/>
        </p:nvCxnSpPr>
        <p:spPr>
          <a:xfrm>
            <a:off x="2519536" y="2554714"/>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99992" y="2180111"/>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Read the variable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from the user</a:t>
            </a:r>
          </a:p>
        </p:txBody>
      </p:sp>
      <p:sp>
        <p:nvSpPr>
          <p:cNvPr id="21" name="Rectangle 20"/>
          <p:cNvSpPr/>
          <p:nvPr/>
        </p:nvSpPr>
        <p:spPr>
          <a:xfrm>
            <a:off x="4499992" y="2863126"/>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Is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negative?</a:t>
            </a:r>
          </a:p>
        </p:txBody>
      </p:sp>
      <p:sp>
        <p:nvSpPr>
          <p:cNvPr id="24" name="Rectangle 23"/>
          <p:cNvSpPr/>
          <p:nvPr/>
        </p:nvSpPr>
        <p:spPr>
          <a:xfrm>
            <a:off x="4499992" y="3580341"/>
            <a:ext cx="4320480" cy="7064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If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is negative then multiply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by -1.</a:t>
            </a:r>
          </a:p>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Store the new value in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a:t>
            </a:r>
          </a:p>
        </p:txBody>
      </p:sp>
      <p:cxnSp>
        <p:nvCxnSpPr>
          <p:cNvPr id="25" name="Straight Arrow Connector 24"/>
          <p:cNvCxnSpPr>
            <a:endCxn id="26" idx="0"/>
          </p:cNvCxnSpPr>
          <p:nvPr/>
        </p:nvCxnSpPr>
        <p:spPr>
          <a:xfrm>
            <a:off x="971600" y="3140968"/>
            <a:ext cx="0" cy="5823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AutoShape 72"/>
          <p:cNvSpPr>
            <a:spLocks noChangeArrowheads="1"/>
          </p:cNvSpPr>
          <p:nvPr/>
        </p:nvSpPr>
        <p:spPr bwMode="auto">
          <a:xfrm>
            <a:off x="179512" y="3723334"/>
            <a:ext cx="1584176" cy="420469"/>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solidFill>
                  <a:srgbClr val="0000FF"/>
                </a:solidFill>
                <a:latin typeface="Arial" charset="0"/>
                <a:cs typeface="Arial" charset="0"/>
              </a:rPr>
              <a:t>x</a:t>
            </a:r>
            <a:r>
              <a:rPr lang="en-US" sz="1600" dirty="0">
                <a:latin typeface="Arial" charset="0"/>
                <a:cs typeface="Arial" charset="0"/>
              </a:rPr>
              <a:t> = </a:t>
            </a:r>
            <a:r>
              <a:rPr lang="en-US" sz="1600" dirty="0">
                <a:solidFill>
                  <a:srgbClr val="0000FF"/>
                </a:solidFill>
                <a:latin typeface="Arial" charset="0"/>
                <a:cs typeface="Arial" charset="0"/>
              </a:rPr>
              <a:t>x</a:t>
            </a:r>
            <a:r>
              <a:rPr lang="en-US" sz="1600" dirty="0">
                <a:latin typeface="Arial" charset="0"/>
                <a:cs typeface="Arial" charset="0"/>
              </a:rPr>
              <a:t> * -1</a:t>
            </a:r>
            <a:endParaRPr lang="en-US" sz="1600" dirty="0">
              <a:solidFill>
                <a:srgbClr val="0000FF"/>
              </a:solidFill>
              <a:effectLst/>
              <a:latin typeface="Arial" charset="0"/>
              <a:cs typeface="Arial" charset="0"/>
            </a:endParaRPr>
          </a:p>
        </p:txBody>
      </p:sp>
      <p:cxnSp>
        <p:nvCxnSpPr>
          <p:cNvPr id="28" name="Straight Arrow Connector 27"/>
          <p:cNvCxnSpPr/>
          <p:nvPr/>
        </p:nvCxnSpPr>
        <p:spPr>
          <a:xfrm>
            <a:off x="2519536" y="5085184"/>
            <a:ext cx="0" cy="0"/>
          </a:xfrm>
          <a:prstGeom prst="straightConnector1">
            <a:avLst/>
          </a:prstGeom>
          <a:ln w="28575">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sp>
        <p:nvSpPr>
          <p:cNvPr id="29" name="AutoShape 71"/>
          <p:cNvSpPr>
            <a:spLocks noChangeArrowheads="1"/>
          </p:cNvSpPr>
          <p:nvPr/>
        </p:nvSpPr>
        <p:spPr bwMode="auto">
          <a:xfrm>
            <a:off x="1547664" y="5514403"/>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Print </a:t>
            </a:r>
            <a:r>
              <a:rPr lang="en-US" sz="1600" dirty="0">
                <a:solidFill>
                  <a:srgbClr val="0000FF"/>
                </a:solidFill>
                <a:latin typeface="Arial" charset="0"/>
                <a:cs typeface="Arial" charset="0"/>
              </a:rPr>
              <a:t>x</a:t>
            </a:r>
            <a:endParaRPr lang="en-US" sz="1600" dirty="0">
              <a:solidFill>
                <a:srgbClr val="0000FF"/>
              </a:solidFill>
              <a:effectLst/>
              <a:latin typeface="Arial" charset="0"/>
              <a:cs typeface="Arial" charset="0"/>
            </a:endParaRPr>
          </a:p>
        </p:txBody>
      </p:sp>
      <p:cxnSp>
        <p:nvCxnSpPr>
          <p:cNvPr id="30" name="Straight Arrow Connector 29"/>
          <p:cNvCxnSpPr/>
          <p:nvPr/>
        </p:nvCxnSpPr>
        <p:spPr>
          <a:xfrm>
            <a:off x="2511392" y="5873178"/>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499992" y="5468932"/>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Display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a:t>
            </a:r>
          </a:p>
        </p:txBody>
      </p:sp>
      <p:sp>
        <p:nvSpPr>
          <p:cNvPr id="32" name="AutoShape 70"/>
          <p:cNvSpPr>
            <a:spLocks noChangeArrowheads="1"/>
          </p:cNvSpPr>
          <p:nvPr/>
        </p:nvSpPr>
        <p:spPr bwMode="auto">
          <a:xfrm>
            <a:off x="1799283" y="6175495"/>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sp>
        <p:nvSpPr>
          <p:cNvPr id="33" name="Rectangle 32"/>
          <p:cNvSpPr/>
          <p:nvPr/>
        </p:nvSpPr>
        <p:spPr>
          <a:xfrm>
            <a:off x="4499992" y="6175494"/>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End</a:t>
            </a:r>
          </a:p>
        </p:txBody>
      </p:sp>
      <p:cxnSp>
        <p:nvCxnSpPr>
          <p:cNvPr id="36" name="Straight Arrow Connector 35"/>
          <p:cNvCxnSpPr>
            <a:stCxn id="26" idx="2"/>
          </p:cNvCxnSpPr>
          <p:nvPr/>
        </p:nvCxnSpPr>
        <p:spPr>
          <a:xfrm>
            <a:off x="971600" y="4143803"/>
            <a:ext cx="0" cy="9413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971600" y="5085184"/>
            <a:ext cx="154840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519536" y="5085184"/>
            <a:ext cx="472" cy="429219"/>
          </a:xfrm>
          <a:prstGeom prst="straightConnector1">
            <a:avLst/>
          </a:prstGeom>
          <a:ln w="28575">
            <a:solidFill>
              <a:schemeClr val="tx1"/>
            </a:solidFill>
            <a:headEnd type="diamond" w="lg" len="lg"/>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2520008" y="5085184"/>
            <a:ext cx="133191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851920" y="3140968"/>
            <a:ext cx="2904" cy="194421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AutoShape 73"/>
          <p:cNvSpPr>
            <a:spLocks noChangeArrowheads="1"/>
          </p:cNvSpPr>
          <p:nvPr/>
        </p:nvSpPr>
        <p:spPr bwMode="auto">
          <a:xfrm>
            <a:off x="1586982" y="2852737"/>
            <a:ext cx="1798488" cy="576263"/>
          </a:xfrm>
          <a:prstGeom prst="flowChartDecision">
            <a:avLst/>
          </a:prstGeom>
          <a:solidFill>
            <a:srgbClr val="FFFF00"/>
          </a:solidFill>
          <a:ln w="28575">
            <a:solidFill>
              <a:schemeClr val="tx1"/>
            </a:solidFill>
            <a:miter lim="800000"/>
            <a:headEnd/>
            <a:tailEnd/>
          </a:ln>
          <a:effectLst/>
        </p:spPr>
        <p:txBody>
          <a:bodyPr wrap="none" anchor="ctr"/>
          <a:lstStyle/>
          <a:p>
            <a:pPr algn="ctr"/>
            <a:r>
              <a:rPr lang="en-US" dirty="0">
                <a:solidFill>
                  <a:srgbClr val="0000FF"/>
                </a:solidFill>
                <a:latin typeface="Arial" charset="0"/>
                <a:cs typeface="Arial" charset="0"/>
              </a:rPr>
              <a:t>x</a:t>
            </a:r>
            <a:r>
              <a:rPr lang="en-US" dirty="0">
                <a:solidFill>
                  <a:schemeClr val="tx1"/>
                </a:solidFill>
                <a:effectLst/>
                <a:latin typeface="Arial" charset="0"/>
                <a:cs typeface="Arial" charset="0"/>
              </a:rPr>
              <a:t> &lt; 0?</a:t>
            </a:r>
          </a:p>
        </p:txBody>
      </p:sp>
      <p:sp>
        <p:nvSpPr>
          <p:cNvPr id="40" name="Line 74"/>
          <p:cNvSpPr>
            <a:spLocks noChangeShapeType="1"/>
          </p:cNvSpPr>
          <p:nvPr/>
        </p:nvSpPr>
        <p:spPr bwMode="auto">
          <a:xfrm flipV="1">
            <a:off x="3384823" y="3129777"/>
            <a:ext cx="539105" cy="10297"/>
          </a:xfrm>
          <a:prstGeom prst="line">
            <a:avLst/>
          </a:prstGeom>
          <a:noFill/>
          <a:ln w="28575">
            <a:solidFill>
              <a:schemeClr val="tx1"/>
            </a:solidFill>
            <a:round/>
            <a:headEnd w="lg" len="lg"/>
            <a:tailEnd type="triangle" w="lg" len="lg"/>
          </a:ln>
          <a:effectLst/>
        </p:spPr>
        <p:txBody>
          <a:bodyPr/>
          <a:lstStyle/>
          <a:p>
            <a:endParaRPr lang="en-US"/>
          </a:p>
        </p:txBody>
      </p:sp>
      <p:sp>
        <p:nvSpPr>
          <p:cNvPr id="41" name="Line 75"/>
          <p:cNvSpPr>
            <a:spLocks noChangeShapeType="1"/>
          </p:cNvSpPr>
          <p:nvPr/>
        </p:nvSpPr>
        <p:spPr bwMode="auto">
          <a:xfrm flipV="1">
            <a:off x="936553" y="3140074"/>
            <a:ext cx="650428" cy="793"/>
          </a:xfrm>
          <a:prstGeom prst="line">
            <a:avLst/>
          </a:prstGeom>
          <a:noFill/>
          <a:ln w="28575">
            <a:solidFill>
              <a:schemeClr val="tx1"/>
            </a:solidFill>
            <a:round/>
            <a:headEnd type="triangle" w="lg" len="lg"/>
            <a:tailEnd w="lg" len="lg"/>
          </a:ln>
          <a:effectLst/>
        </p:spPr>
        <p:txBody>
          <a:bodyPr/>
          <a:lstStyle/>
          <a:p>
            <a:endParaRPr lang="en-US"/>
          </a:p>
        </p:txBody>
      </p:sp>
      <p:sp>
        <p:nvSpPr>
          <p:cNvPr id="43" name="TextBox 42"/>
          <p:cNvSpPr txBox="1"/>
          <p:nvPr/>
        </p:nvSpPr>
        <p:spPr>
          <a:xfrm>
            <a:off x="1071695" y="2874422"/>
            <a:ext cx="728953" cy="307777"/>
          </a:xfrm>
          <a:prstGeom prst="rect">
            <a:avLst/>
          </a:prstGeom>
          <a:noFill/>
        </p:spPr>
        <p:txBody>
          <a:bodyPr wrap="square" rtlCol="0">
            <a:spAutoFit/>
          </a:bodyPr>
          <a:lstStyle>
            <a:defPPr>
              <a:defRPr lang="en-US"/>
            </a:defPPr>
            <a:lvl1pPr algn="ctr">
              <a:defRPr sz="1400">
                <a:solidFill>
                  <a:srgbClr val="0000FF"/>
                </a:solidFill>
              </a:defRPr>
            </a:lvl1pPr>
          </a:lstStyle>
          <a:p>
            <a:r>
              <a:rPr lang="en-US" dirty="0"/>
              <a:t>True</a:t>
            </a:r>
          </a:p>
        </p:txBody>
      </p:sp>
      <p:sp>
        <p:nvSpPr>
          <p:cNvPr id="45" name="TextBox 44"/>
          <p:cNvSpPr txBox="1"/>
          <p:nvPr/>
        </p:nvSpPr>
        <p:spPr>
          <a:xfrm>
            <a:off x="3096792" y="2874422"/>
            <a:ext cx="758032" cy="307777"/>
          </a:xfrm>
          <a:prstGeom prst="rect">
            <a:avLst/>
          </a:prstGeom>
          <a:noFill/>
        </p:spPr>
        <p:txBody>
          <a:bodyPr wrap="square" rtlCol="0">
            <a:spAutoFit/>
          </a:bodyPr>
          <a:lstStyle>
            <a:defPPr>
              <a:defRPr lang="en-US"/>
            </a:defPPr>
            <a:lvl1pPr algn="ctr">
              <a:defRPr sz="1400">
                <a:solidFill>
                  <a:srgbClr val="0000FF"/>
                </a:solidFill>
              </a:defRPr>
            </a:lvl1pPr>
          </a:lstStyle>
          <a:p>
            <a:r>
              <a:rPr lang="en-US" dirty="0"/>
              <a:t>False</a:t>
            </a:r>
          </a:p>
        </p:txBody>
      </p:sp>
      <p:sp>
        <p:nvSpPr>
          <p:cNvPr id="54" name="Rectangle 53"/>
          <p:cNvSpPr/>
          <p:nvPr/>
        </p:nvSpPr>
        <p:spPr>
          <a:xfrm>
            <a:off x="4499992" y="4519310"/>
            <a:ext cx="4320480" cy="42185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If  </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x </a:t>
            </a:r>
            <a:r>
              <a:rPr lang="en-US"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is not negative then do nothing</a:t>
            </a:r>
          </a:p>
        </p:txBody>
      </p:sp>
    </p:spTree>
    <p:extLst>
      <p:ext uri="{BB962C8B-B14F-4D97-AF65-F5344CB8AC3E}">
        <p14:creationId xmlns:p14="http://schemas.microsoft.com/office/powerpoint/2010/main" val="39617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arn(outVertical)">
                                      <p:cBhvr>
                                        <p:cTn id="36" dur="500"/>
                                        <p:tgtEl>
                                          <p:spTgt spid="3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right)">
                                      <p:cBhvr>
                                        <p:cTn id="44" dur="500"/>
                                        <p:tgtEl>
                                          <p:spTgt spid="43"/>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right)">
                                      <p:cBhvr>
                                        <p:cTn id="47" dur="500"/>
                                        <p:tgtEl>
                                          <p:spTgt spid="41"/>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up)">
                                      <p:cBhvr>
                                        <p:cTn id="58" dur="500"/>
                                        <p:tgtEl>
                                          <p:spTgt spid="26"/>
                                        </p:tgtEl>
                                      </p:cBhvr>
                                    </p:animEffect>
                                  </p:childTnLst>
                                </p:cTn>
                              </p:par>
                            </p:childTnLst>
                          </p:cTn>
                        </p:par>
                        <p:par>
                          <p:cTn id="59" fill="hold">
                            <p:stCondLst>
                              <p:cond delay="1500"/>
                            </p:stCondLst>
                            <p:childTnLst>
                              <p:par>
                                <p:cTn id="60" presetID="22" presetClass="entr" presetSubtype="1" fill="hold"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up)">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500"/>
                                        <p:tgtEl>
                                          <p:spTgt spid="4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left)">
                                      <p:cBhvr>
                                        <p:cTn id="70" dur="500"/>
                                        <p:tgtEl>
                                          <p:spTgt spid="40"/>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wipe(up)">
                                      <p:cBhvr>
                                        <p:cTn id="74" dur="500"/>
                                        <p:tgtEl>
                                          <p:spTgt spid="44"/>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up)">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right)">
                                      <p:cBhvr>
                                        <p:cTn id="82" dur="500"/>
                                        <p:tgtEl>
                                          <p:spTgt spid="42"/>
                                        </p:tgtEl>
                                      </p:cBhvr>
                                    </p:animEffect>
                                  </p:childTnLst>
                                </p:cTn>
                              </p:par>
                              <p:par>
                                <p:cTn id="83" presetID="22" presetClass="entr" presetSubtype="8"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left)">
                                      <p:cBhvr>
                                        <p:cTn id="85" dur="500"/>
                                        <p:tgtEl>
                                          <p:spTgt spid="38"/>
                                        </p:tgtEl>
                                      </p:cBhvr>
                                    </p:animEffect>
                                  </p:childTnLst>
                                </p:cTn>
                              </p:par>
                            </p:childTnLst>
                          </p:cTn>
                        </p:par>
                        <p:par>
                          <p:cTn id="86" fill="hold">
                            <p:stCondLst>
                              <p:cond delay="500"/>
                            </p:stCondLst>
                            <p:childTnLst>
                              <p:par>
                                <p:cTn id="87" presetID="22" presetClass="entr" presetSubtype="1"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up)">
                                      <p:cBhvr>
                                        <p:cTn id="89" dur="500"/>
                                        <p:tgtEl>
                                          <p:spTgt spid="37"/>
                                        </p:tgtEl>
                                      </p:cBhvr>
                                    </p:animEffect>
                                  </p:childTnLst>
                                </p:cTn>
                              </p:par>
                            </p:childTnLst>
                          </p:cTn>
                        </p:par>
                        <p:par>
                          <p:cTn id="90" fill="hold">
                            <p:stCondLst>
                              <p:cond delay="1000"/>
                            </p:stCondLst>
                            <p:childTnLst>
                              <p:par>
                                <p:cTn id="91" presetID="22" presetClass="entr" presetSubtype="1"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500"/>
                                        <p:tgtEl>
                                          <p:spTgt spid="29"/>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up)">
                                      <p:cBhvr>
                                        <p:cTn id="96" dur="500"/>
                                        <p:tgtEl>
                                          <p:spTgt spid="31"/>
                                        </p:tgtEl>
                                      </p:cBhvr>
                                    </p:animEffect>
                                  </p:childTnLst>
                                </p:cTn>
                              </p:par>
                            </p:childTnLst>
                          </p:cTn>
                        </p:par>
                        <p:par>
                          <p:cTn id="97" fill="hold">
                            <p:stCondLst>
                              <p:cond delay="1500"/>
                            </p:stCondLst>
                            <p:childTnLst>
                              <p:par>
                                <p:cTn id="98" presetID="22" presetClass="entr" presetSubtype="1" fill="hold" nodeType="after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wipe(up)">
                                      <p:cBhvr>
                                        <p:cTn id="100" dur="500"/>
                                        <p:tgtEl>
                                          <p:spTgt spid="3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wipe(up)">
                                      <p:cBhvr>
                                        <p:cTn id="105" dur="500"/>
                                        <p:tgtEl>
                                          <p:spTgt spid="32"/>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up)">
                                      <p:cBhvr>
                                        <p:cTn id="10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P spid="16" grpId="0" animBg="1"/>
      <p:bldP spid="21" grpId="0" animBg="1"/>
      <p:bldP spid="24" grpId="0" animBg="1"/>
      <p:bldP spid="26" grpId="0" animBg="1"/>
      <p:bldP spid="29" grpId="0" animBg="1"/>
      <p:bldP spid="31" grpId="0" animBg="1"/>
      <p:bldP spid="32" grpId="0" animBg="1"/>
      <p:bldP spid="33" grpId="0" animBg="1"/>
      <p:bldP spid="39" grpId="0" animBg="1"/>
      <p:bldP spid="40" grpId="0" animBg="1"/>
      <p:bldP spid="41" grpId="0" animBg="1"/>
      <p:bldP spid="43" grpId="0"/>
      <p:bldP spid="45" grpId="0"/>
      <p:bldP spid="54"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p:cNvSpPr>
            <a:spLocks noGrp="1"/>
          </p:cNvSpPr>
          <p:nvPr>
            <p:ph idx="1"/>
          </p:nvPr>
        </p:nvSpPr>
        <p:spPr>
          <a:xfrm>
            <a:off x="355600" y="1600200"/>
            <a:ext cx="8788400" cy="4525963"/>
          </a:xfrm>
        </p:spPr>
        <p:txBody>
          <a:bodyPr/>
          <a:lstStyle/>
          <a:p>
            <a:pPr marL="109728" indent="0" eaLnBrk="1" hangingPunct="1">
              <a:buNone/>
            </a:pPr>
            <a:endParaRPr lang="en-US" altLang="en-US" sz="2800" b="1" dirty="0">
              <a:solidFill>
                <a:schemeClr val="accent2"/>
              </a:solidFill>
              <a:latin typeface="Courier New" panose="02070309020205020404" pitchFamily="49" charset="0"/>
            </a:endParaRPr>
          </a:p>
        </p:txBody>
      </p:sp>
      <p:sp>
        <p:nvSpPr>
          <p:cNvPr id="2" name="Title 1"/>
          <p:cNvSpPr>
            <a:spLocks noGrp="1"/>
          </p:cNvSpPr>
          <p:nvPr>
            <p:ph type="title"/>
          </p:nvPr>
        </p:nvSpPr>
        <p:spPr>
          <a:xfrm>
            <a:off x="201396" y="58614"/>
            <a:ext cx="8229600" cy="639249"/>
          </a:xfrm>
        </p:spPr>
        <p:txBody>
          <a:bodyPr>
            <a:normAutofit fontScale="90000"/>
          </a:bodyPr>
          <a:lstStyle/>
          <a:p>
            <a:pPr>
              <a:defRPr/>
            </a:pPr>
            <a:r>
              <a:rPr lang="en-US" sz="4400" dirty="0"/>
              <a:t>4.The </a:t>
            </a:r>
            <a:r>
              <a:rPr lang="en-US" altLang="en-US" sz="4400" dirty="0">
                <a:solidFill>
                  <a:schemeClr val="accent2"/>
                </a:solidFill>
                <a:latin typeface="Courier New" panose="02070309020205020404" pitchFamily="49" charset="0"/>
              </a:rPr>
              <a:t>Character</a:t>
            </a:r>
            <a:r>
              <a:rPr lang="en-US" sz="4400" dirty="0"/>
              <a:t> Class</a:t>
            </a:r>
          </a:p>
        </p:txBody>
      </p:sp>
      <p:sp>
        <p:nvSpPr>
          <p:cNvPr id="7" name="Rectangle 6"/>
          <p:cNvSpPr/>
          <p:nvPr/>
        </p:nvSpPr>
        <p:spPr>
          <a:xfrm>
            <a:off x="107504" y="704709"/>
            <a:ext cx="9144000" cy="21602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11" name="Group 8"/>
          <p:cNvGrpSpPr>
            <a:grpSpLocks/>
          </p:cNvGrpSpPr>
          <p:nvPr/>
        </p:nvGrpSpPr>
        <p:grpSpPr bwMode="auto">
          <a:xfrm>
            <a:off x="179512" y="927579"/>
            <a:ext cx="8856984" cy="5878797"/>
            <a:chOff x="794331" y="608749"/>
            <a:chExt cx="8096250" cy="5963904"/>
          </a:xfrm>
        </p:grpSpPr>
        <p:pic>
          <p:nvPicPr>
            <p:cNvPr id="12" name="Picture 7"/>
            <p:cNvPicPr>
              <a:picLocks noChangeAspect="1" noChangeArrowheads="1"/>
            </p:cNvPicPr>
            <p:nvPr/>
          </p:nvPicPr>
          <p:blipFill>
            <a:blip r:embed="rId2"/>
            <a:srcRect b="86201"/>
            <a:stretch>
              <a:fillRect/>
            </a:stretch>
          </p:blipFill>
          <p:spPr bwMode="auto">
            <a:xfrm>
              <a:off x="794331" y="2745213"/>
              <a:ext cx="8096250" cy="796920"/>
            </a:xfrm>
            <a:prstGeom prst="rect">
              <a:avLst/>
            </a:prstGeom>
            <a:solidFill>
              <a:schemeClr val="accent1"/>
            </a:solidFill>
            <a:ln w="12700" algn="ctr">
              <a:solidFill>
                <a:schemeClr val="bg2"/>
              </a:solidFill>
              <a:miter lim="800000"/>
              <a:headEnd/>
              <a:tailEnd/>
            </a:ln>
            <a:effectLst>
              <a:outerShdw dist="107763" dir="2700000" algn="ctr" rotWithShape="0">
                <a:schemeClr val="bg2">
                  <a:alpha val="50000"/>
                </a:schemeClr>
              </a:outerShdw>
            </a:effectLst>
          </p:spPr>
        </p:pic>
        <p:pic>
          <p:nvPicPr>
            <p:cNvPr id="13" name="Picture 8"/>
            <p:cNvPicPr>
              <a:picLocks noChangeAspect="1" noChangeArrowheads="1"/>
            </p:cNvPicPr>
            <p:nvPr/>
          </p:nvPicPr>
          <p:blipFill rotWithShape="1">
            <a:blip r:embed="rId2"/>
            <a:srcRect t="-503"/>
            <a:stretch/>
          </p:blipFill>
          <p:spPr bwMode="auto">
            <a:xfrm>
              <a:off x="794331" y="608749"/>
              <a:ext cx="8096250" cy="5963904"/>
            </a:xfrm>
            <a:prstGeom prst="rect">
              <a:avLst/>
            </a:prstGeom>
            <a:solidFill>
              <a:schemeClr val="accent1"/>
            </a:solidFill>
            <a:ln w="12700" algn="ctr">
              <a:solidFill>
                <a:schemeClr val="bg2"/>
              </a:solidFill>
              <a:miter lim="800000"/>
              <a:headEnd/>
              <a:tailEnd/>
            </a:ln>
            <a:effectLst>
              <a:outerShdw dist="107763" dir="2700000" algn="ctr" rotWithShape="0">
                <a:schemeClr val="bg2">
                  <a:alpha val="50000"/>
                </a:schemeClr>
              </a:outerShdw>
            </a:effectLst>
          </p:spPr>
        </p:pic>
      </p:grpSp>
    </p:spTree>
    <p:extLst>
      <p:ext uri="{BB962C8B-B14F-4D97-AF65-F5344CB8AC3E}">
        <p14:creationId xmlns:p14="http://schemas.microsoft.com/office/powerpoint/2010/main" val="186059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441</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a:solidFill>
                  <a:schemeClr val="accent2"/>
                </a:solidFill>
                <a:latin typeface="Tahoma" charset="0"/>
                <a:cs typeface="Arial" charset="0"/>
              </a:rPr>
              <a:t>Self-Check Exercises  </a:t>
            </a:r>
            <a:endParaRPr lang="en-US" sz="4000" dirty="0">
              <a:solidFill>
                <a:schemeClr val="accent2"/>
              </a:solidFill>
              <a:latin typeface="Tahoma" charset="0"/>
              <a:cs typeface="Arial" charset="0"/>
            </a:endParaRP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406" y="6496070"/>
            <a:ext cx="4000528" cy="276999"/>
          </a:xfrm>
          <a:prstGeom prst="rect">
            <a:avLst/>
          </a:prstGeom>
          <a:noFill/>
        </p:spPr>
        <p:txBody>
          <a:bodyPr wrap="square" rtlCol="0">
            <a:spAutoFit/>
          </a:bodyPr>
          <a:lstStyle/>
          <a:p>
            <a:r>
              <a:rPr lang="en-US" sz="1200"/>
              <a:t>W10.1 </a:t>
            </a:r>
            <a:r>
              <a:rPr lang="en-US" sz="1200" dirty="0"/>
              <a:t>Pre-defined methods</a:t>
            </a:r>
          </a:p>
        </p:txBody>
      </p:sp>
      <mc:AlternateContent xmlns:mc="http://schemas.openxmlformats.org/markup-compatibility/2006" xmlns:a14="http://schemas.microsoft.com/office/drawing/2010/main">
        <mc:Choice Requires="a14">
          <p:sp>
            <p:nvSpPr>
              <p:cNvPr id="11" name="Rounded Rectangle 10"/>
              <p:cNvSpPr/>
              <p:nvPr/>
            </p:nvSpPr>
            <p:spPr>
              <a:xfrm>
                <a:off x="107504" y="1556792"/>
                <a:ext cx="8856984" cy="2184925"/>
              </a:xfrm>
              <a:prstGeom prst="roundRect">
                <a:avLst/>
              </a:prstGeom>
              <a:noFill/>
            </p:spPr>
            <p:txBody>
              <a:bodyPr vert="horz" wrap="square" rtlCol="0">
                <a:spAutoFit/>
              </a:bodyPr>
              <a:lstStyle/>
              <a:p>
                <a:pPr marL="342900" indent="-342900" algn="just">
                  <a:spcBef>
                    <a:spcPts val="400"/>
                  </a:spcBef>
                  <a:buClr>
                    <a:srgbClr val="FF0000"/>
                  </a:buClr>
                  <a:buSzPct val="68000"/>
                  <a:buFont typeface="Wingdings" panose="05000000000000000000" pitchFamily="2" charset="2"/>
                  <a:buChar char="Ø"/>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Use the Java built-in methods to compute the roots of a quadratic equation in x of the form: ax</a:t>
                </a:r>
                <a:r>
                  <a:rPr lang="en-US" sz="2000" baseline="30000" dirty="0">
                    <a:solidFill>
                      <a:schemeClr val="tx1"/>
                    </a:solidFill>
                    <a:latin typeface="Tahoma" panose="020B0604030504040204" pitchFamily="34" charset="0"/>
                    <a:ea typeface="Tahoma" panose="020B0604030504040204" pitchFamily="34" charset="0"/>
                    <a:cs typeface="Tahoma" panose="020B0604030504040204" pitchFamily="34" charset="0"/>
                  </a:rPr>
                  <a:t>2</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bx</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 c = 0.</a:t>
                </a:r>
              </a:p>
              <a:p>
                <a:pPr algn="just">
                  <a:spcBef>
                    <a:spcPts val="400"/>
                  </a:spcBef>
                  <a:buClr>
                    <a:srgbClr val="FF0000"/>
                  </a:buClr>
                  <a:buSzPct val="68000"/>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The two roots are defined as:</a:t>
                </a:r>
              </a:p>
              <a:p>
                <a:pPr algn="just">
                  <a:spcBef>
                    <a:spcPts val="400"/>
                  </a:spcBef>
                  <a:buClr>
                    <a:srgbClr val="FF0000"/>
                  </a:buClr>
                  <a:buSzPct val="68000"/>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root1 =</a:t>
                </a:r>
                <a14:m>
                  <m:oMath xmlns:m="http://schemas.openxmlformats.org/officeDocument/2006/math">
                    <m:f>
                      <m:fPr>
                        <m:ctrlPr>
                          <a:rPr lang="en-US" sz="2000" i="1">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r>
                          <a:rPr lang="en-US" sz="2000">
                            <a:solidFill>
                              <a:schemeClr val="tx1"/>
                            </a:solidFill>
                            <a:latin typeface="Cambria Math"/>
                            <a:ea typeface="Tahoma" panose="020B0604030504040204" pitchFamily="34" charset="0"/>
                            <a:cs typeface="Tahoma" panose="020B0604030504040204" pitchFamily="34" charset="0"/>
                          </a:rPr>
                          <m:t>−</m:t>
                        </m:r>
                        <m:r>
                          <a:rPr lang="en-US" sz="2000">
                            <a:solidFill>
                              <a:schemeClr val="tx1"/>
                            </a:solidFill>
                            <a:latin typeface="Cambria Math"/>
                            <a:ea typeface="Tahoma" panose="020B0604030504040204" pitchFamily="34" charset="0"/>
                            <a:cs typeface="Tahoma" panose="020B0604030504040204" pitchFamily="34" charset="0"/>
                          </a:rPr>
                          <m:t>𝑏</m:t>
                        </m:r>
                        <m:r>
                          <a:rPr lang="en-US" sz="2000">
                            <a:solidFill>
                              <a:schemeClr val="tx1"/>
                            </a:solidFill>
                            <a:latin typeface="Cambria Math"/>
                            <a:ea typeface="Tahoma" panose="020B0604030504040204" pitchFamily="34" charset="0"/>
                            <a:cs typeface="Tahoma" panose="020B0604030504040204" pitchFamily="34" charset="0"/>
                          </a:rPr>
                          <m:t>+</m:t>
                        </m:r>
                        <m:rad>
                          <m:radPr>
                            <m:degHide m:val="on"/>
                            <m:ctrlPr>
                              <a:rPr lang="en-US" sz="2000" i="1">
                                <a:solidFill>
                                  <a:schemeClr val="tx1"/>
                                </a:solidFill>
                                <a:latin typeface="Cambria Math" panose="02040503050406030204" pitchFamily="18" charset="0"/>
                                <a:ea typeface="Tahoma" panose="020B0604030504040204" pitchFamily="34" charset="0"/>
                                <a:cs typeface="Tahoma" panose="020B0604030504040204" pitchFamily="34" charset="0"/>
                              </a:rPr>
                            </m:ctrlPr>
                          </m:radPr>
                          <m:deg/>
                          <m:e>
                            <m:r>
                              <a:rPr lang="en-US" sz="2000">
                                <a:solidFill>
                                  <a:schemeClr val="tx1"/>
                                </a:solidFill>
                                <a:latin typeface="Cambria Math"/>
                                <a:ea typeface="Tahoma" panose="020B0604030504040204" pitchFamily="34" charset="0"/>
                                <a:cs typeface="Tahoma" panose="020B0604030504040204" pitchFamily="34" charset="0"/>
                              </a:rPr>
                              <m:t>𝑏</m:t>
                            </m:r>
                            <m:r>
                              <a:rPr lang="en-US" sz="2000" baseline="30000">
                                <a:solidFill>
                                  <a:schemeClr val="tx1"/>
                                </a:solidFill>
                                <a:latin typeface="Cambria Math"/>
                                <a:ea typeface="Tahoma" panose="020B0604030504040204" pitchFamily="34" charset="0"/>
                                <a:cs typeface="Tahoma" panose="020B0604030504040204" pitchFamily="34" charset="0"/>
                              </a:rPr>
                              <m:t>2</m:t>
                            </m:r>
                            <m:r>
                              <a:rPr lang="en-US" sz="2000">
                                <a:solidFill>
                                  <a:schemeClr val="tx1"/>
                                </a:solidFill>
                                <a:latin typeface="Cambria Math"/>
                                <a:ea typeface="Tahoma" panose="020B0604030504040204" pitchFamily="34" charset="0"/>
                                <a:cs typeface="Tahoma" panose="020B0604030504040204" pitchFamily="34" charset="0"/>
                              </a:rPr>
                              <m:t>−4</m:t>
                            </m:r>
                            <m:r>
                              <a:rPr lang="en-US" sz="2000">
                                <a:solidFill>
                                  <a:schemeClr val="tx1"/>
                                </a:solidFill>
                                <a:latin typeface="Cambria Math"/>
                                <a:ea typeface="Tahoma" panose="020B0604030504040204" pitchFamily="34" charset="0"/>
                                <a:cs typeface="Tahoma" panose="020B0604030504040204" pitchFamily="34" charset="0"/>
                              </a:rPr>
                              <m:t>𝑎𝑐</m:t>
                            </m:r>
                          </m:e>
                        </m:rad>
                      </m:num>
                      <m:den>
                        <m:r>
                          <a:rPr lang="en-US" sz="2000">
                            <a:solidFill>
                              <a:schemeClr val="tx1"/>
                            </a:solidFill>
                            <a:latin typeface="Cambria Math"/>
                            <a:ea typeface="Tahoma" panose="020B0604030504040204" pitchFamily="34" charset="0"/>
                            <a:cs typeface="Tahoma" panose="020B0604030504040204" pitchFamily="34" charset="0"/>
                          </a:rPr>
                          <m:t>2</m:t>
                        </m:r>
                        <m:r>
                          <a:rPr lang="en-US" sz="2000">
                            <a:solidFill>
                              <a:schemeClr val="tx1"/>
                            </a:solidFill>
                            <a:latin typeface="Cambria Math"/>
                            <a:ea typeface="Tahoma" panose="020B0604030504040204" pitchFamily="34" charset="0"/>
                            <a:cs typeface="Tahoma" panose="020B0604030504040204" pitchFamily="34" charset="0"/>
                          </a:rPr>
                          <m:t>𝑎</m:t>
                        </m:r>
                      </m:den>
                    </m:f>
                  </m:oMath>
                </a14:m>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root2 =</a:t>
                </a:r>
                <a14:m>
                  <m:oMath xmlns:m="http://schemas.openxmlformats.org/officeDocument/2006/math">
                    <m:f>
                      <m:fPr>
                        <m:ctrlPr>
                          <a:rPr lang="en-US" sz="2000" i="1">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r>
                          <a:rPr lang="en-US" sz="2000">
                            <a:solidFill>
                              <a:schemeClr val="tx1"/>
                            </a:solidFill>
                            <a:latin typeface="Cambria Math"/>
                            <a:ea typeface="Tahoma" panose="020B0604030504040204" pitchFamily="34" charset="0"/>
                            <a:cs typeface="Tahoma" panose="020B0604030504040204" pitchFamily="34" charset="0"/>
                          </a:rPr>
                          <m:t>−</m:t>
                        </m:r>
                        <m:r>
                          <a:rPr lang="en-US" sz="2000">
                            <a:solidFill>
                              <a:schemeClr val="tx1"/>
                            </a:solidFill>
                            <a:latin typeface="Cambria Math"/>
                            <a:ea typeface="Tahoma" panose="020B0604030504040204" pitchFamily="34" charset="0"/>
                            <a:cs typeface="Tahoma" panose="020B0604030504040204" pitchFamily="34" charset="0"/>
                          </a:rPr>
                          <m:t>𝑏</m:t>
                        </m:r>
                        <m:r>
                          <a:rPr lang="en-US" sz="2000">
                            <a:solidFill>
                              <a:schemeClr val="tx1"/>
                            </a:solidFill>
                            <a:latin typeface="Cambria Math"/>
                            <a:ea typeface="Tahoma" panose="020B0604030504040204" pitchFamily="34" charset="0"/>
                            <a:cs typeface="Tahoma" panose="020B0604030504040204" pitchFamily="34" charset="0"/>
                          </a:rPr>
                          <m:t>−</m:t>
                        </m:r>
                        <m:rad>
                          <m:radPr>
                            <m:degHide m:val="on"/>
                            <m:ctrlPr>
                              <a:rPr lang="en-US" sz="2000" i="1">
                                <a:solidFill>
                                  <a:schemeClr val="tx1"/>
                                </a:solidFill>
                                <a:latin typeface="Cambria Math" panose="02040503050406030204" pitchFamily="18" charset="0"/>
                                <a:ea typeface="Tahoma" panose="020B0604030504040204" pitchFamily="34" charset="0"/>
                                <a:cs typeface="Tahoma" panose="020B0604030504040204" pitchFamily="34" charset="0"/>
                              </a:rPr>
                            </m:ctrlPr>
                          </m:radPr>
                          <m:deg/>
                          <m:e>
                            <m:r>
                              <a:rPr lang="en-US" sz="2000">
                                <a:solidFill>
                                  <a:schemeClr val="tx1"/>
                                </a:solidFill>
                                <a:latin typeface="Cambria Math"/>
                                <a:ea typeface="Tahoma" panose="020B0604030504040204" pitchFamily="34" charset="0"/>
                                <a:cs typeface="Tahoma" panose="020B0604030504040204" pitchFamily="34" charset="0"/>
                              </a:rPr>
                              <m:t>𝑏</m:t>
                            </m:r>
                            <m:r>
                              <a:rPr lang="en-US" sz="2000" baseline="30000">
                                <a:solidFill>
                                  <a:schemeClr val="tx1"/>
                                </a:solidFill>
                                <a:latin typeface="Cambria Math"/>
                                <a:ea typeface="Tahoma" panose="020B0604030504040204" pitchFamily="34" charset="0"/>
                                <a:cs typeface="Tahoma" panose="020B0604030504040204" pitchFamily="34" charset="0"/>
                              </a:rPr>
                              <m:t>2</m:t>
                            </m:r>
                            <m:r>
                              <a:rPr lang="en-US" sz="2000">
                                <a:solidFill>
                                  <a:schemeClr val="tx1"/>
                                </a:solidFill>
                                <a:latin typeface="Cambria Math"/>
                                <a:ea typeface="Tahoma" panose="020B0604030504040204" pitchFamily="34" charset="0"/>
                                <a:cs typeface="Tahoma" panose="020B0604030504040204" pitchFamily="34" charset="0"/>
                              </a:rPr>
                              <m:t>−4</m:t>
                            </m:r>
                            <m:r>
                              <a:rPr lang="en-US" sz="2000">
                                <a:solidFill>
                                  <a:schemeClr val="tx1"/>
                                </a:solidFill>
                                <a:latin typeface="Cambria Math"/>
                                <a:ea typeface="Tahoma" panose="020B0604030504040204" pitchFamily="34" charset="0"/>
                                <a:cs typeface="Tahoma" panose="020B0604030504040204" pitchFamily="34" charset="0"/>
                              </a:rPr>
                              <m:t>𝑎𝑐</m:t>
                            </m:r>
                          </m:e>
                        </m:rad>
                      </m:num>
                      <m:den>
                        <m:r>
                          <a:rPr lang="en-US" sz="2000">
                            <a:solidFill>
                              <a:schemeClr val="tx1"/>
                            </a:solidFill>
                            <a:latin typeface="Cambria Math"/>
                            <a:ea typeface="Tahoma" panose="020B0604030504040204" pitchFamily="34" charset="0"/>
                            <a:cs typeface="Tahoma" panose="020B0604030504040204" pitchFamily="34" charset="0"/>
                          </a:rPr>
                          <m:t>2</m:t>
                        </m:r>
                        <m:r>
                          <a:rPr lang="en-US" sz="2000">
                            <a:solidFill>
                              <a:schemeClr val="tx1"/>
                            </a:solidFill>
                            <a:latin typeface="Cambria Math"/>
                            <a:ea typeface="Tahoma" panose="020B0604030504040204" pitchFamily="34" charset="0"/>
                            <a:cs typeface="Tahoma" panose="020B0604030504040204" pitchFamily="34" charset="0"/>
                          </a:rPr>
                          <m:t>𝑎</m:t>
                        </m:r>
                      </m:den>
                    </m:f>
                  </m:oMath>
                </a14:m>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spcBef>
                    <a:spcPts val="400"/>
                  </a:spcBef>
                  <a:buClr>
                    <a:srgbClr val="FF0000"/>
                  </a:buClr>
                  <a:buSzPct val="68000"/>
                  <a:buFont typeface="Wingdings" panose="05000000000000000000" pitchFamily="2" charset="2"/>
                  <a:buChar char="Ø"/>
                </a:pP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1" name="Rounded Rectangle 10"/>
              <p:cNvSpPr>
                <a:spLocks noRot="1" noChangeAspect="1" noMove="1" noResize="1" noEditPoints="1" noAdjustHandles="1" noChangeArrowheads="1" noChangeShapeType="1" noTextEdit="1"/>
              </p:cNvSpPr>
              <p:nvPr/>
            </p:nvSpPr>
            <p:spPr>
              <a:xfrm>
                <a:off x="107504" y="1556792"/>
                <a:ext cx="8856984" cy="2184925"/>
              </a:xfrm>
              <a:prstGeom prst="round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p:cNvSpPr/>
              <p:nvPr/>
            </p:nvSpPr>
            <p:spPr>
              <a:xfrm>
                <a:off x="107504" y="4149080"/>
                <a:ext cx="8856984" cy="1577737"/>
              </a:xfrm>
              <a:prstGeom prst="roundRect">
                <a:avLst/>
              </a:prstGeom>
              <a:noFill/>
            </p:spPr>
            <p:txBody>
              <a:bodyPr vert="horz" wrap="square" rtlCol="0">
                <a:spAutoFit/>
              </a:bodyPr>
              <a:lstStyle/>
              <a:p>
                <a:pPr marL="342900" indent="-342900" algn="just">
                  <a:spcBef>
                    <a:spcPts val="400"/>
                  </a:spcBef>
                  <a:buClr>
                    <a:srgbClr val="FF0000"/>
                  </a:buClr>
                  <a:buSzPct val="68000"/>
                  <a:buFont typeface="Wingdings" panose="05000000000000000000" pitchFamily="2" charset="2"/>
                  <a:buChar char="Ø"/>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Write a complete program that computes the length of a side of a triangle using the following formula: </a:t>
                </a:r>
                <a14:m>
                  <m:oMath xmlns:m="http://schemas.openxmlformats.org/officeDocument/2006/math">
                    <m:r>
                      <a:rPr lang="en-US" sz="2000">
                        <a:solidFill>
                          <a:schemeClr val="tx1"/>
                        </a:solidFill>
                        <a:latin typeface="Cambria Math"/>
                        <a:ea typeface="Tahoma" panose="020B0604030504040204" pitchFamily="34" charset="0"/>
                        <a:cs typeface="Tahoma" panose="020B0604030504040204" pitchFamily="34" charset="0"/>
                      </a:rPr>
                      <m:t>𝑎</m:t>
                    </m:r>
                    <m:r>
                      <a:rPr lang="en-US" sz="2000" baseline="30000">
                        <a:solidFill>
                          <a:schemeClr val="tx1"/>
                        </a:solidFill>
                        <a:latin typeface="Cambria Math"/>
                        <a:ea typeface="Tahoma" panose="020B0604030504040204" pitchFamily="34" charset="0"/>
                        <a:cs typeface="Tahoma" panose="020B0604030504040204" pitchFamily="34" charset="0"/>
                      </a:rPr>
                      <m:t>2</m:t>
                    </m:r>
                    <m:r>
                      <a:rPr lang="en-US" sz="2000">
                        <a:solidFill>
                          <a:schemeClr val="tx1"/>
                        </a:solidFill>
                        <a:latin typeface="Cambria Math"/>
                        <a:ea typeface="Tahoma" panose="020B0604030504040204" pitchFamily="34" charset="0"/>
                        <a:cs typeface="Tahoma" panose="020B0604030504040204" pitchFamily="34" charset="0"/>
                      </a:rPr>
                      <m:t>=</m:t>
                    </m:r>
                    <m:r>
                      <a:rPr lang="en-US" sz="2000">
                        <a:solidFill>
                          <a:schemeClr val="tx1"/>
                        </a:solidFill>
                        <a:latin typeface="Cambria Math"/>
                        <a:ea typeface="Tahoma" panose="020B0604030504040204" pitchFamily="34" charset="0"/>
                        <a:cs typeface="Tahoma" panose="020B0604030504040204" pitchFamily="34" charset="0"/>
                      </a:rPr>
                      <m:t>𝑏</m:t>
                    </m:r>
                    <m:r>
                      <a:rPr lang="en-US" sz="2000" baseline="30000">
                        <a:solidFill>
                          <a:schemeClr val="tx1"/>
                        </a:solidFill>
                        <a:latin typeface="Cambria Math"/>
                        <a:ea typeface="Tahoma" panose="020B0604030504040204" pitchFamily="34" charset="0"/>
                        <a:cs typeface="Tahoma" panose="020B0604030504040204" pitchFamily="34" charset="0"/>
                      </a:rPr>
                      <m:t>2</m:t>
                    </m:r>
                    <m:r>
                      <a:rPr lang="en-US" sz="2000">
                        <a:solidFill>
                          <a:schemeClr val="tx1"/>
                        </a:solidFill>
                        <a:latin typeface="Cambria Math"/>
                        <a:ea typeface="Tahoma" panose="020B0604030504040204" pitchFamily="34" charset="0"/>
                        <a:cs typeface="Tahoma" panose="020B0604030504040204" pitchFamily="34" charset="0"/>
                      </a:rPr>
                      <m:t>+</m:t>
                    </m:r>
                    <m:r>
                      <a:rPr lang="en-US" sz="2000">
                        <a:solidFill>
                          <a:schemeClr val="tx1"/>
                        </a:solidFill>
                        <a:latin typeface="Cambria Math"/>
                        <a:ea typeface="Tahoma" panose="020B0604030504040204" pitchFamily="34" charset="0"/>
                        <a:cs typeface="Tahoma" panose="020B0604030504040204" pitchFamily="34" charset="0"/>
                      </a:rPr>
                      <m:t>𝑐</m:t>
                    </m:r>
                    <m:r>
                      <a:rPr lang="en-US" sz="2000" baseline="30000">
                        <a:solidFill>
                          <a:schemeClr val="tx1"/>
                        </a:solidFill>
                        <a:latin typeface="Cambria Math"/>
                        <a:ea typeface="Tahoma" panose="020B0604030504040204" pitchFamily="34" charset="0"/>
                        <a:cs typeface="Tahoma" panose="020B0604030504040204" pitchFamily="34" charset="0"/>
                      </a:rPr>
                      <m:t>2</m:t>
                    </m:r>
                    <m:r>
                      <a:rPr lang="en-US" sz="2000">
                        <a:solidFill>
                          <a:schemeClr val="tx1"/>
                        </a:solidFill>
                        <a:latin typeface="Cambria Math"/>
                        <a:ea typeface="Tahoma" panose="020B0604030504040204" pitchFamily="34" charset="0"/>
                        <a:cs typeface="Tahoma" panose="020B0604030504040204" pitchFamily="34" charset="0"/>
                      </a:rPr>
                      <m:t>−2</m:t>
                    </m:r>
                    <m:r>
                      <a:rPr lang="en-US" sz="2000">
                        <a:solidFill>
                          <a:schemeClr val="tx1"/>
                        </a:solidFill>
                        <a:latin typeface="Cambria Math"/>
                        <a:ea typeface="Tahoma" panose="020B0604030504040204" pitchFamily="34" charset="0"/>
                        <a:cs typeface="Tahoma" panose="020B0604030504040204" pitchFamily="34" charset="0"/>
                      </a:rPr>
                      <m:t>𝑏𝑐</m:t>
                    </m:r>
                    <m:r>
                      <a:rPr lang="en-US" sz="2000">
                        <a:solidFill>
                          <a:schemeClr val="tx1"/>
                        </a:solidFill>
                        <a:latin typeface="Cambria Math"/>
                        <a:ea typeface="Tahoma" panose="020B0604030504040204" pitchFamily="34" charset="0"/>
                        <a:cs typeface="Tahoma" panose="020B0604030504040204" pitchFamily="34" charset="0"/>
                      </a:rPr>
                      <m:t> </m:t>
                    </m:r>
                    <m:r>
                      <a:rPr lang="en-US" sz="2000">
                        <a:solidFill>
                          <a:schemeClr val="tx1"/>
                        </a:solidFill>
                        <a:latin typeface="Cambria Math"/>
                        <a:ea typeface="Tahoma" panose="020B0604030504040204" pitchFamily="34" charset="0"/>
                        <a:cs typeface="Tahoma" panose="020B0604030504040204" pitchFamily="34" charset="0"/>
                      </a:rPr>
                      <m:t>𝑐𝑜𝑠</m:t>
                    </m:r>
                    <m:r>
                      <a:rPr lang="en-US" sz="2000">
                        <a:solidFill>
                          <a:schemeClr val="tx1"/>
                        </a:solidFill>
                        <a:latin typeface="Cambria Math"/>
                        <a:ea typeface="Tahoma" panose="020B0604030504040204" pitchFamily="34" charset="0"/>
                        <a:cs typeface="Tahoma" panose="020B0604030504040204" pitchFamily="34" charset="0"/>
                      </a:rPr>
                      <m:t>∝</m:t>
                    </m:r>
                  </m:oMath>
                </a14:m>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spcBef>
                    <a:spcPts val="400"/>
                  </a:spcBef>
                  <a:buClr>
                    <a:srgbClr val="FF0000"/>
                  </a:buClr>
                  <a:buSzPct val="68000"/>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The lengths of the sides b and c are </a:t>
                </a:r>
                <a:r>
                  <a:rPr lang="en-US" sz="2000" dirty="0">
                    <a:latin typeface="Tahoma" panose="020B0604030504040204" pitchFamily="34" charset="0"/>
                    <a:ea typeface="Tahoma" panose="020B0604030504040204" pitchFamily="34" charset="0"/>
                    <a:cs typeface="Tahoma" panose="020B0604030504040204" pitchFamily="34" charset="0"/>
                  </a:rPr>
                  <a:t>given</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2000">
                        <a:solidFill>
                          <a:schemeClr val="tx1"/>
                        </a:solidFill>
                        <a:latin typeface="Cambria Math"/>
                        <a:ea typeface="Tahoma" panose="020B0604030504040204" pitchFamily="34" charset="0"/>
                        <a:cs typeface="Tahoma" panose="020B0604030504040204" pitchFamily="34" charset="0"/>
                      </a:rPr>
                      <m:t>∝</m:t>
                    </m:r>
                    <m:r>
                      <m:rPr>
                        <m:sty m:val="p"/>
                      </m:rPr>
                      <a:rPr lang="en-US" sz="2000">
                        <a:solidFill>
                          <a:schemeClr val="tx1"/>
                        </a:solidFill>
                        <a:latin typeface="Cambria Math"/>
                        <a:ea typeface="Tahoma" panose="020B0604030504040204" pitchFamily="34" charset="0"/>
                        <a:cs typeface="Tahoma" panose="020B0604030504040204" pitchFamily="34" charset="0"/>
                      </a:rPr>
                      <m:t>is</m:t>
                    </m:r>
                    <m:r>
                      <a:rPr lang="en-US" sz="2000">
                        <a:solidFill>
                          <a:schemeClr val="tx1"/>
                        </a:solidFill>
                        <a:latin typeface="Cambria Math"/>
                        <a:ea typeface="Tahoma" panose="020B0604030504040204" pitchFamily="34" charset="0"/>
                        <a:cs typeface="Tahoma" panose="020B0604030504040204" pitchFamily="34" charset="0"/>
                      </a:rPr>
                      <m:t> </m:t>
                    </m:r>
                    <m:r>
                      <m:rPr>
                        <m:sty m:val="p"/>
                      </m:rPr>
                      <a:rPr lang="en-US" sz="2000">
                        <a:solidFill>
                          <a:schemeClr val="tx1"/>
                        </a:solidFill>
                        <a:latin typeface="Cambria Math"/>
                        <a:ea typeface="Tahoma" panose="020B0604030504040204" pitchFamily="34" charset="0"/>
                        <a:cs typeface="Tahoma" panose="020B0604030504040204" pitchFamily="34" charset="0"/>
                      </a:rPr>
                      <m:t>given</m:t>
                    </m:r>
                    <m:r>
                      <a:rPr lang="en-US" sz="2000">
                        <a:solidFill>
                          <a:schemeClr val="tx1"/>
                        </a:solidFill>
                        <a:latin typeface="Cambria Math"/>
                        <a:ea typeface="Tahoma" panose="020B0604030504040204" pitchFamily="34" charset="0"/>
                        <a:cs typeface="Tahoma" panose="020B0604030504040204" pitchFamily="34" charset="0"/>
                      </a:rPr>
                      <m:t> </m:t>
                    </m:r>
                    <m:r>
                      <m:rPr>
                        <m:sty m:val="p"/>
                      </m:rPr>
                      <a:rPr lang="en-US" sz="2000">
                        <a:solidFill>
                          <a:schemeClr val="tx1"/>
                        </a:solidFill>
                        <a:latin typeface="Cambria Math"/>
                        <a:ea typeface="Tahoma" panose="020B0604030504040204" pitchFamily="34" charset="0"/>
                        <a:cs typeface="Tahoma" panose="020B0604030504040204" pitchFamily="34" charset="0"/>
                      </a:rPr>
                      <m:t>in</m:t>
                    </m:r>
                    <m:r>
                      <a:rPr lang="en-US" sz="2000">
                        <a:solidFill>
                          <a:schemeClr val="tx1"/>
                        </a:solidFill>
                        <a:latin typeface="Cambria Math"/>
                        <a:ea typeface="Tahoma" panose="020B0604030504040204" pitchFamily="34" charset="0"/>
                        <a:cs typeface="Tahoma" panose="020B0604030504040204" pitchFamily="34" charset="0"/>
                      </a:rPr>
                      <m:t> </m:t>
                    </m:r>
                    <m:r>
                      <m:rPr>
                        <m:sty m:val="p"/>
                      </m:rPr>
                      <a:rPr lang="en-US" sz="2000">
                        <a:solidFill>
                          <a:schemeClr val="tx1"/>
                        </a:solidFill>
                        <a:latin typeface="Cambria Math"/>
                        <a:ea typeface="Tahoma" panose="020B0604030504040204" pitchFamily="34" charset="0"/>
                        <a:cs typeface="Tahoma" panose="020B0604030504040204" pitchFamily="34" charset="0"/>
                      </a:rPr>
                      <m:t>degrees</m:t>
                    </m:r>
                    <m:r>
                      <a:rPr lang="en-US" sz="2000">
                        <a:solidFill>
                          <a:schemeClr val="tx1"/>
                        </a:solidFill>
                        <a:latin typeface="Cambria Math"/>
                        <a:ea typeface="Tahoma" panose="020B0604030504040204" pitchFamily="34" charset="0"/>
                        <a:cs typeface="Tahoma" panose="020B0604030504040204" pitchFamily="34" charset="0"/>
                      </a:rPr>
                      <m:t>.</m:t>
                    </m:r>
                  </m:oMath>
                </a14:m>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spcBef>
                    <a:spcPts val="400"/>
                  </a:spcBef>
                  <a:buClr>
                    <a:srgbClr val="FF0000"/>
                  </a:buClr>
                  <a:buSzPct val="68000"/>
                  <a:buFont typeface="Wingdings" panose="05000000000000000000" pitchFamily="2" charset="2"/>
                  <a:buChar char="Ø"/>
                </a:pP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4" name="Rounded Rectangle 13"/>
              <p:cNvSpPr>
                <a:spLocks noRot="1" noChangeAspect="1" noMove="1" noResize="1" noEditPoints="1" noAdjustHandles="1" noChangeArrowheads="1" noChangeShapeType="1" noTextEdit="1"/>
              </p:cNvSpPr>
              <p:nvPr/>
            </p:nvSpPr>
            <p:spPr>
              <a:xfrm>
                <a:off x="107504" y="4149080"/>
                <a:ext cx="8856984" cy="1577737"/>
              </a:xfrm>
              <a:prstGeom prst="round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578738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p:cNvSpPr>
          <p:nvPr>
            <p:ph type="ctrTitle"/>
          </p:nvPr>
        </p:nvSpPr>
        <p:spPr>
          <a:xfrm>
            <a:off x="1019543" y="2276872"/>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METHODS</a:t>
            </a:r>
          </a:p>
        </p:txBody>
      </p:sp>
      <p:sp>
        <p:nvSpPr>
          <p:cNvPr id="6"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7" name="Rectangle 6"/>
          <p:cNvSpPr/>
          <p:nvPr/>
        </p:nvSpPr>
        <p:spPr>
          <a:xfrm>
            <a:off x="3131840" y="3933056"/>
            <a:ext cx="5760640"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solidFill>
                  <a:srgbClr val="00B0F0"/>
                </a:solidFill>
              </a:rPr>
              <a:t>Pre-defined</a:t>
            </a:r>
          </a:p>
        </p:txBody>
      </p:sp>
    </p:spTree>
    <p:extLst>
      <p:ext uri="{BB962C8B-B14F-4D97-AF65-F5344CB8AC3E}">
        <p14:creationId xmlns:p14="http://schemas.microsoft.com/office/powerpoint/2010/main" val="921761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MATHEMATICAL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443</a:t>
            </a:fld>
            <a:endParaRPr lang="en-US"/>
          </a:p>
        </p:txBody>
      </p:sp>
      <p:sp>
        <p:nvSpPr>
          <p:cNvPr id="19" name="TextBox 18"/>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Mathematical methods belong to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class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CC0099"/>
                </a:solidFill>
                <a:latin typeface="Tahoma" panose="020B0604030504040204" pitchFamily="34" charset="0"/>
                <a:ea typeface="Tahoma" panose="020B0604030504040204" pitchFamily="34" charset="0"/>
                <a:cs typeface="Tahoma" panose="020B0604030504040204" pitchFamily="34" charset="0"/>
              </a:rPr>
              <a:t>Math</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p:cNvSpPr txBox="1"/>
          <p:nvPr/>
        </p:nvSpPr>
        <p:spPr>
          <a:xfrm>
            <a:off x="323528" y="12687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Mathematical methods may be categorized as follows:</a:t>
            </a:r>
          </a:p>
        </p:txBody>
      </p:sp>
      <p:sp>
        <p:nvSpPr>
          <p:cNvPr id="15" name="Rounded Rectangle 14"/>
          <p:cNvSpPr/>
          <p:nvPr/>
        </p:nvSpPr>
        <p:spPr>
          <a:xfrm>
            <a:off x="2771800" y="1916832"/>
            <a:ext cx="3600400"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MATHEMATICAL METHODS</a:t>
            </a:r>
          </a:p>
        </p:txBody>
      </p:sp>
      <p:sp>
        <p:nvSpPr>
          <p:cNvPr id="16" name="Rounded Rectangle 15"/>
          <p:cNvSpPr/>
          <p:nvPr/>
        </p:nvSpPr>
        <p:spPr>
          <a:xfrm>
            <a:off x="4932040" y="2708920"/>
            <a:ext cx="3744416"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3.1 Absolute value</a:t>
            </a:r>
          </a:p>
        </p:txBody>
      </p:sp>
      <p:sp>
        <p:nvSpPr>
          <p:cNvPr id="18" name="Rounded Rectangle 17"/>
          <p:cNvSpPr/>
          <p:nvPr/>
        </p:nvSpPr>
        <p:spPr>
          <a:xfrm>
            <a:off x="467544" y="3429000"/>
            <a:ext cx="3744416" cy="504056"/>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3.2 Approximation methods</a:t>
            </a:r>
          </a:p>
        </p:txBody>
      </p:sp>
      <p:cxnSp>
        <p:nvCxnSpPr>
          <p:cNvPr id="22" name="Straight Connector 21"/>
          <p:cNvCxnSpPr/>
          <p:nvPr/>
        </p:nvCxnSpPr>
        <p:spPr>
          <a:xfrm>
            <a:off x="4572000" y="2564904"/>
            <a:ext cx="0" cy="3528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72000" y="2996952"/>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4211960" y="3711031"/>
            <a:ext cx="360040" cy="120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932040" y="4149080"/>
            <a:ext cx="3744416"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3.3 Power methods</a:t>
            </a:r>
          </a:p>
        </p:txBody>
      </p:sp>
      <p:cxnSp>
        <p:nvCxnSpPr>
          <p:cNvPr id="21" name="Straight Arrow Connector 20"/>
          <p:cNvCxnSpPr/>
          <p:nvPr/>
        </p:nvCxnSpPr>
        <p:spPr>
          <a:xfrm>
            <a:off x="4572000" y="4437112"/>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467544" y="4869160"/>
            <a:ext cx="3744416" cy="504056"/>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3.4 Comparison methods</a:t>
            </a:r>
          </a:p>
        </p:txBody>
      </p:sp>
      <p:cxnSp>
        <p:nvCxnSpPr>
          <p:cNvPr id="26" name="Straight Arrow Connector 25"/>
          <p:cNvCxnSpPr/>
          <p:nvPr/>
        </p:nvCxnSpPr>
        <p:spPr>
          <a:xfrm flipH="1" flipV="1">
            <a:off x="4211960" y="5151191"/>
            <a:ext cx="360040" cy="120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4932040" y="5589240"/>
            <a:ext cx="3744416"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3.5 Trigonometric methods</a:t>
            </a:r>
          </a:p>
        </p:txBody>
      </p:sp>
      <p:cxnSp>
        <p:nvCxnSpPr>
          <p:cNvPr id="28" name="Straight Arrow Connector 27"/>
          <p:cNvCxnSpPr/>
          <p:nvPr/>
        </p:nvCxnSpPr>
        <p:spPr>
          <a:xfrm>
            <a:off x="4572000" y="5877272"/>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65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Vertical)">
                                      <p:cBhvr>
                                        <p:cTn id="17" dur="500"/>
                                        <p:tgtEl>
                                          <p:spTgt spid="15"/>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childTnLst>
                          </p:cTn>
                        </p:par>
                        <p:par>
                          <p:cTn id="34" fill="hold">
                            <p:stCondLst>
                              <p:cond delay="2500"/>
                            </p:stCondLst>
                            <p:childTnLst>
                              <p:par>
                                <p:cTn id="35" presetID="22" presetClass="entr" presetSubtype="2"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par>
                          <p:cTn id="46" fill="hold">
                            <p:stCondLst>
                              <p:cond delay="4000"/>
                            </p:stCondLst>
                            <p:childTnLst>
                              <p:par>
                                <p:cTn id="47" presetID="22" presetClass="entr" presetSubtype="2"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right)">
                                      <p:cBhvr>
                                        <p:cTn id="49" dur="500"/>
                                        <p:tgtEl>
                                          <p:spTgt spid="26"/>
                                        </p:tgtEl>
                                      </p:cBhvr>
                                    </p:animEffect>
                                  </p:childTnLst>
                                </p:cTn>
                              </p:par>
                            </p:childTnLst>
                          </p:cTn>
                        </p:par>
                        <p:par>
                          <p:cTn id="50" fill="hold">
                            <p:stCondLst>
                              <p:cond delay="4500"/>
                            </p:stCondLst>
                            <p:childTnLst>
                              <p:par>
                                <p:cTn id="51" presetID="22" presetClass="entr" presetSubtype="2"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right)">
                                      <p:cBhvr>
                                        <p:cTn id="53" dur="500"/>
                                        <p:tgtEl>
                                          <p:spTgt spid="24"/>
                                        </p:tgtEl>
                                      </p:cBhvr>
                                    </p:animEffect>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15" grpId="0" animBg="1"/>
      <p:bldP spid="16" grpId="0" animBg="1"/>
      <p:bldP spid="18" grpId="0" animBg="1"/>
      <p:bldP spid="20" grpId="0" animBg="1"/>
      <p:bldP spid="24" grpId="0" animBg="1"/>
      <p:bldP spid="27" grpId="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3.1 ABSOLUTE VALUE</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int</a:t>
            </a:r>
            <a:r>
              <a:rPr lang="en-US" b="1" dirty="0"/>
              <a:t>/long/double/float    abs(</a:t>
            </a:r>
            <a:r>
              <a:rPr lang="en-US" b="1" dirty="0" err="1"/>
              <a:t>int</a:t>
            </a:r>
            <a:r>
              <a:rPr lang="en-US" b="1" dirty="0"/>
              <a:t>/long/double/float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for which we want to calculate the absolute value. </a:t>
            </a:r>
          </a:p>
        </p:txBody>
      </p:sp>
      <p:sp>
        <p:nvSpPr>
          <p:cNvPr id="21" name="TextBox 20"/>
          <p:cNvSpPr txBox="1"/>
          <p:nvPr/>
        </p:nvSpPr>
        <p:spPr>
          <a:xfrm>
            <a:off x="228600" y="256704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returns the same type as the formal parameter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 </a:t>
            </a:r>
            <a:r>
              <a:rPr lang="en-US" sz="2000" dirty="0">
                <a:latin typeface="Tahoma" panose="020B0604030504040204" pitchFamily="34" charset="0"/>
                <a:ea typeface="Tahoma" panose="020B0604030504040204" pitchFamily="34" charset="0"/>
                <a:cs typeface="Tahoma" panose="020B0604030504040204" pitchFamily="34" charset="0"/>
              </a:rPr>
              <a:t>is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it returns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if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 </a:t>
            </a:r>
            <a:r>
              <a:rPr lang="en-US" sz="2000" dirty="0">
                <a:latin typeface="Tahoma" panose="020B0604030504040204" pitchFamily="34" charset="0"/>
                <a:ea typeface="Tahoma" panose="020B0604030504040204" pitchFamily="34" charset="0"/>
                <a:cs typeface="Tahoma" panose="020B0604030504040204" pitchFamily="34" charset="0"/>
              </a:rPr>
              <a:t>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a:t>
            </a:r>
            <a:r>
              <a:rPr lang="en-US" sz="2000" dirty="0">
                <a:latin typeface="Tahoma" panose="020B0604030504040204" pitchFamily="34" charset="0"/>
                <a:ea typeface="Tahoma" panose="020B0604030504040204" pitchFamily="34" charset="0"/>
                <a:cs typeface="Tahoma" panose="020B0604030504040204" pitchFamily="34" charset="0"/>
              </a:rPr>
              <a:t>, it </a:t>
            </a:r>
            <a:r>
              <a:rPr lang="en-US" sz="2000" dirty="0" err="1">
                <a:latin typeface="Tahoma" panose="020B0604030504040204" pitchFamily="34" charset="0"/>
                <a:ea typeface="Tahoma" panose="020B0604030504040204" pitchFamily="34" charset="0"/>
                <a:cs typeface="Tahoma" panose="020B0604030504040204" pitchFamily="34" charset="0"/>
              </a:rPr>
              <a:t>reutns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a:t>
            </a:r>
            <a:r>
              <a:rPr lang="en-US" sz="2000" dirty="0">
                <a:latin typeface="Tahoma" panose="020B0604030504040204" pitchFamily="34" charset="0"/>
                <a:ea typeface="Tahoma" panose="020B0604030504040204" pitchFamily="34" charset="0"/>
                <a:cs typeface="Tahoma" panose="020B0604030504040204" pitchFamily="34" charset="0"/>
              </a:rPr>
              <a:t>, etc…</a:t>
            </a:r>
          </a:p>
        </p:txBody>
      </p:sp>
      <p:grpSp>
        <p:nvGrpSpPr>
          <p:cNvPr id="33" name="Group 32"/>
          <p:cNvGrpSpPr/>
          <p:nvPr/>
        </p:nvGrpSpPr>
        <p:grpSpPr>
          <a:xfrm>
            <a:off x="109012" y="3300467"/>
            <a:ext cx="8626065" cy="2891193"/>
            <a:chOff x="325153" y="1083287"/>
            <a:chExt cx="7706894" cy="2718650"/>
          </a:xfrm>
        </p:grpSpPr>
        <p:sp>
          <p:nvSpPr>
            <p:cNvPr id="34" name="TextBox 33"/>
            <p:cNvSpPr txBox="1"/>
            <p:nvPr/>
          </p:nvSpPr>
          <p:spPr>
            <a:xfrm>
              <a:off x="648174" y="1083287"/>
              <a:ext cx="7383873" cy="269150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endParaRPr lang="en-US" dirty="0">
                <a:solidFill>
                  <a:srgbClr val="00B0F0"/>
                </a:solidFill>
              </a:endParaRPr>
            </a:p>
            <a:p>
              <a:r>
                <a:rPr lang="en-US" dirty="0" err="1">
                  <a:solidFill>
                    <a:srgbClr val="00B0F0"/>
                  </a:solidFill>
                </a:rPr>
                <a:t>int</a:t>
              </a:r>
              <a:r>
                <a:rPr lang="en-US" dirty="0">
                  <a:solidFill>
                    <a:srgbClr val="00B0F0"/>
                  </a:solidFill>
                </a:rPr>
                <a:t> </a:t>
              </a:r>
              <a:r>
                <a:rPr lang="en-US" dirty="0">
                  <a:solidFill>
                    <a:srgbClr val="0000FF"/>
                  </a:solidFill>
                </a:rPr>
                <a:t>num1 = -10, absolute1;	</a:t>
              </a:r>
              <a:endParaRPr lang="en-US" dirty="0">
                <a:solidFill>
                  <a:srgbClr val="00B050"/>
                </a:solidFill>
              </a:endParaRPr>
            </a:p>
            <a:p>
              <a:r>
                <a:rPr lang="en-US" dirty="0">
                  <a:solidFill>
                    <a:srgbClr val="00B0F0"/>
                  </a:solidFill>
                </a:rPr>
                <a:t>double</a:t>
              </a:r>
              <a:r>
                <a:rPr lang="en-US" dirty="0">
                  <a:solidFill>
                    <a:srgbClr val="0000FF"/>
                  </a:solidFill>
                </a:rPr>
                <a:t> num2 = 50.23, absolute2; </a:t>
              </a:r>
              <a:endParaRPr lang="en-US" dirty="0">
                <a:solidFill>
                  <a:srgbClr val="00B050"/>
                </a:solidFill>
              </a:endParaRPr>
            </a:p>
            <a:p>
              <a:r>
                <a:rPr lang="en-US" dirty="0">
                  <a:solidFill>
                    <a:srgbClr val="0000FF"/>
                  </a:solidFill>
                </a:rPr>
                <a:t>absolute1 = </a:t>
              </a:r>
              <a:r>
                <a:rPr lang="en-US" dirty="0">
                  <a:solidFill>
                    <a:srgbClr val="00B050"/>
                  </a:solidFill>
                </a:rPr>
                <a:t>abs</a:t>
              </a:r>
              <a:r>
                <a:rPr lang="en-US" dirty="0">
                  <a:solidFill>
                    <a:srgbClr val="0000FF"/>
                  </a:solidFill>
                </a:rPr>
                <a:t>(num1);  </a:t>
              </a:r>
              <a:r>
                <a:rPr lang="en-US" dirty="0">
                  <a:solidFill>
                    <a:srgbClr val="00B050"/>
                  </a:solidFill>
                </a:rPr>
                <a:t>//num1 is the </a:t>
              </a:r>
              <a:r>
                <a:rPr lang="en-US" dirty="0">
                  <a:solidFill>
                    <a:srgbClr val="FF0000"/>
                  </a:solidFill>
                </a:rPr>
                <a:t>actual parameter </a:t>
              </a:r>
              <a:r>
                <a:rPr lang="en-US" dirty="0">
                  <a:solidFill>
                    <a:srgbClr val="00B050"/>
                  </a:solidFill>
                </a:rPr>
                <a:t>of abs</a:t>
              </a:r>
            </a:p>
            <a:p>
              <a:r>
                <a:rPr lang="en-US" dirty="0">
                  <a:solidFill>
                    <a:srgbClr val="0000FF"/>
                  </a:solidFill>
                </a:rPr>
                <a:t>absolute2 = </a:t>
              </a:r>
              <a:r>
                <a:rPr lang="en-US" dirty="0">
                  <a:solidFill>
                    <a:srgbClr val="00B050"/>
                  </a:solidFill>
                </a:rPr>
                <a:t>abs</a:t>
              </a:r>
              <a:r>
                <a:rPr lang="en-US" dirty="0">
                  <a:solidFill>
                    <a:srgbClr val="0000FF"/>
                  </a:solidFill>
                </a:rPr>
                <a:t>(num2);  </a:t>
              </a:r>
              <a:r>
                <a:rPr lang="en-US" dirty="0">
                  <a:solidFill>
                    <a:srgbClr val="00B050"/>
                  </a:solidFill>
                </a:rPr>
                <a:t>//num2 is the </a:t>
              </a:r>
              <a:r>
                <a:rPr lang="en-US" dirty="0">
                  <a:solidFill>
                    <a:srgbClr val="FF0000"/>
                  </a:solidFill>
                </a:rPr>
                <a:t>actual parameter</a:t>
              </a:r>
              <a:r>
                <a:rPr lang="en-US" dirty="0">
                  <a:solidFill>
                    <a:srgbClr val="00B050"/>
                  </a:solidFill>
                </a:rPr>
                <a:t> of abs</a:t>
              </a:r>
              <a:endParaRPr lang="en-US" dirty="0">
                <a:solidFill>
                  <a:srgbClr val="0000FF"/>
                </a:solidFill>
              </a:endParaRPr>
            </a:p>
            <a:p>
              <a:r>
                <a:rPr lang="en-US" dirty="0" err="1">
                  <a:solidFill>
                    <a:srgbClr val="0000FF"/>
                  </a:solidFill>
                </a:rPr>
                <a:t>System.out.printf</a:t>
              </a:r>
              <a:r>
                <a:rPr lang="en-US" dirty="0">
                  <a:solidFill>
                    <a:srgbClr val="0000FF"/>
                  </a:solidFill>
                </a:rPr>
                <a:t> (“num1 = %d, absolute = %d\n”, num1, absolute1);</a:t>
              </a:r>
            </a:p>
            <a:p>
              <a:r>
                <a:rPr lang="en-US" dirty="0" err="1">
                  <a:solidFill>
                    <a:srgbClr val="0000FF"/>
                  </a:solidFill>
                </a:rPr>
                <a:t>System.out.printf</a:t>
              </a:r>
              <a:r>
                <a:rPr lang="en-US" dirty="0">
                  <a:solidFill>
                    <a:srgbClr val="0000FF"/>
                  </a:solidFill>
                </a:rPr>
                <a:t> (“num2 = %.2f, absolute = %.2f”, num2, absolute2);</a:t>
              </a:r>
            </a:p>
            <a:p>
              <a:r>
                <a:rPr lang="en-US" dirty="0">
                  <a:solidFill>
                    <a:srgbClr val="0000FF"/>
                  </a:solidFill>
                </a:rPr>
                <a:t>}}</a:t>
              </a:r>
            </a:p>
          </p:txBody>
        </p:sp>
        <p:sp>
          <p:nvSpPr>
            <p:cNvPr id="35" name="TextBox 34"/>
            <p:cNvSpPr txBox="1"/>
            <p:nvPr/>
          </p:nvSpPr>
          <p:spPr>
            <a:xfrm>
              <a:off x="325153" y="1110435"/>
              <a:ext cx="386010" cy="2691502"/>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endParaRPr lang="en-US" dirty="0">
                <a:solidFill>
                  <a:srgbClr val="FF0000"/>
                </a:solidFill>
              </a:endParaRPr>
            </a:p>
          </p:txBody>
        </p:sp>
      </p:grpSp>
      <p:grpSp>
        <p:nvGrpSpPr>
          <p:cNvPr id="36" name="Group 35"/>
          <p:cNvGrpSpPr/>
          <p:nvPr/>
        </p:nvGrpSpPr>
        <p:grpSpPr>
          <a:xfrm>
            <a:off x="76608" y="6217199"/>
            <a:ext cx="8712967" cy="523220"/>
            <a:chOff x="683568" y="1236822"/>
            <a:chExt cx="7488831" cy="523220"/>
          </a:xfrm>
        </p:grpSpPr>
        <p:sp>
          <p:nvSpPr>
            <p:cNvPr id="37" name="TextBox 36"/>
            <p:cNvSpPr txBox="1"/>
            <p:nvPr/>
          </p:nvSpPr>
          <p:spPr>
            <a:xfrm>
              <a:off x="1069013" y="1236822"/>
              <a:ext cx="7103386"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num1 = -10, absolute = 10</a:t>
              </a:r>
            </a:p>
            <a:p>
              <a:r>
                <a:rPr lang="en-US" sz="1400" dirty="0">
                  <a:solidFill>
                    <a:schemeClr val="bg1"/>
                  </a:solidFill>
                </a:rPr>
                <a:t>num2 = 50.23</a:t>
              </a:r>
              <a:r>
                <a:rPr lang="en-US" sz="1400">
                  <a:solidFill>
                    <a:schemeClr val="bg1"/>
                  </a:solidFill>
                </a:rPr>
                <a:t>, absolute = 50.23</a:t>
              </a:r>
              <a:endParaRPr lang="en-US" sz="1400" dirty="0">
                <a:solidFill>
                  <a:schemeClr val="bg1"/>
                </a:solidFill>
              </a:endParaRPr>
            </a:p>
          </p:txBody>
        </p:sp>
        <p:sp>
          <p:nvSpPr>
            <p:cNvPr id="38" name="TextBox 37"/>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43" name="Rectangle 42"/>
          <p:cNvSpPr/>
          <p:nvPr/>
        </p:nvSpPr>
        <p:spPr>
          <a:xfrm>
            <a:off x="408620" y="3382939"/>
            <a:ext cx="8280919"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51520" y="216585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absolute value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444</a:t>
            </a:fld>
            <a:endParaRPr lang="en-US"/>
          </a:p>
        </p:txBody>
      </p:sp>
      <p:sp>
        <p:nvSpPr>
          <p:cNvPr id="22" name="Rectangle 21"/>
          <p:cNvSpPr/>
          <p:nvPr/>
        </p:nvSpPr>
        <p:spPr>
          <a:xfrm>
            <a:off x="611561" y="4780497"/>
            <a:ext cx="8280919" cy="50405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1520" y="17925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may be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long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latin typeface="Tahoma" panose="020B0604030504040204" pitchFamily="34" charset="0"/>
                <a:ea typeface="Tahoma" panose="020B0604030504040204" pitchFamily="34" charset="0"/>
                <a:cs typeface="Tahoma" panose="020B0604030504040204" pitchFamily="34" charset="0"/>
              </a:rPr>
              <a:t>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6154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left)">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3" grpId="0" animBg="1"/>
      <p:bldP spid="45" grpId="0"/>
      <p:bldP spid="22" grpId="0" animBg="1"/>
      <p:bldP spid="23" grpId="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3.2 APPROXIMATION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445</a:t>
            </a:fld>
            <a:endParaRPr lang="en-US"/>
          </a:p>
        </p:txBody>
      </p:sp>
      <p:sp>
        <p:nvSpPr>
          <p:cNvPr id="19" name="TextBox 18"/>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These include the following:</a:t>
            </a:r>
          </a:p>
        </p:txBody>
      </p:sp>
      <p:sp>
        <p:nvSpPr>
          <p:cNvPr id="15" name="Rounded Rectangle 14"/>
          <p:cNvSpPr/>
          <p:nvPr/>
        </p:nvSpPr>
        <p:spPr>
          <a:xfrm>
            <a:off x="2771800" y="1268760"/>
            <a:ext cx="3600400"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 APPROXIMATION METHODS</a:t>
            </a:r>
          </a:p>
        </p:txBody>
      </p:sp>
      <p:sp>
        <p:nvSpPr>
          <p:cNvPr id="16" name="Rounded Rectangle 15"/>
          <p:cNvSpPr/>
          <p:nvPr/>
        </p:nvSpPr>
        <p:spPr>
          <a:xfrm>
            <a:off x="4932040" y="2060848"/>
            <a:ext cx="3960440"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3.2.1 Rounding:</a:t>
            </a:r>
          </a:p>
          <a:p>
            <a:pPr algn="ctr"/>
            <a:r>
              <a:rPr lang="en-US">
                <a:solidFill>
                  <a:srgbClr val="00B0F0"/>
                </a:solidFill>
              </a:rPr>
              <a:t>long </a:t>
            </a:r>
            <a:r>
              <a:rPr lang="en-US">
                <a:solidFill>
                  <a:srgbClr val="0000FF"/>
                </a:solidFill>
              </a:rPr>
              <a:t>   </a:t>
            </a:r>
            <a:r>
              <a:rPr lang="en-US" dirty="0">
                <a:solidFill>
                  <a:srgbClr val="00B050"/>
                </a:solidFill>
              </a:rPr>
              <a:t>round</a:t>
            </a:r>
            <a:r>
              <a:rPr lang="en-US" dirty="0">
                <a:solidFill>
                  <a:srgbClr val="0000FF"/>
                </a:solidFill>
              </a:rPr>
              <a:t>(</a:t>
            </a:r>
            <a:r>
              <a:rPr lang="en-US" dirty="0">
                <a:solidFill>
                  <a:srgbClr val="00B0F0"/>
                </a:solidFill>
              </a:rPr>
              <a:t>double</a:t>
            </a:r>
            <a:r>
              <a:rPr lang="en-US" dirty="0">
                <a:solidFill>
                  <a:srgbClr val="0000FF"/>
                </a:solidFill>
              </a:rPr>
              <a:t> x)</a:t>
            </a:r>
          </a:p>
        </p:txBody>
      </p:sp>
      <p:cxnSp>
        <p:nvCxnSpPr>
          <p:cNvPr id="22" name="Straight Connector 21"/>
          <p:cNvCxnSpPr/>
          <p:nvPr/>
        </p:nvCxnSpPr>
        <p:spPr>
          <a:xfrm>
            <a:off x="4572000" y="1916832"/>
            <a:ext cx="0" cy="3528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72000" y="234888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932040" y="3501008"/>
            <a:ext cx="3960440"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3.2.2 Ceiling: </a:t>
            </a:r>
          </a:p>
          <a:p>
            <a:pPr algn="ctr"/>
            <a:r>
              <a:rPr lang="en-US" dirty="0">
                <a:solidFill>
                  <a:srgbClr val="00B0F0"/>
                </a:solidFill>
              </a:rPr>
              <a:t>double</a:t>
            </a:r>
            <a:r>
              <a:rPr lang="en-US" dirty="0">
                <a:solidFill>
                  <a:srgbClr val="0000FF"/>
                </a:solidFill>
              </a:rPr>
              <a:t>   </a:t>
            </a:r>
            <a:r>
              <a:rPr lang="en-US" dirty="0">
                <a:solidFill>
                  <a:srgbClr val="00B050"/>
                </a:solidFill>
              </a:rPr>
              <a:t>ceil</a:t>
            </a:r>
            <a:r>
              <a:rPr lang="en-US" dirty="0">
                <a:solidFill>
                  <a:srgbClr val="0000FF"/>
                </a:solidFill>
              </a:rPr>
              <a:t>(</a:t>
            </a:r>
            <a:r>
              <a:rPr lang="en-US" dirty="0">
                <a:solidFill>
                  <a:srgbClr val="00B0F0"/>
                </a:solidFill>
              </a:rPr>
              <a:t>double </a:t>
            </a:r>
            <a:r>
              <a:rPr lang="en-US" dirty="0">
                <a:solidFill>
                  <a:srgbClr val="0000FF"/>
                </a:solidFill>
              </a:rPr>
              <a:t>x)</a:t>
            </a:r>
          </a:p>
        </p:txBody>
      </p:sp>
      <p:cxnSp>
        <p:nvCxnSpPr>
          <p:cNvPr id="21" name="Straight Arrow Connector 20"/>
          <p:cNvCxnSpPr/>
          <p:nvPr/>
        </p:nvCxnSpPr>
        <p:spPr>
          <a:xfrm>
            <a:off x="4572000" y="378904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4932040" y="4941168"/>
            <a:ext cx="3960440"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3.2.3 Flooring: </a:t>
            </a:r>
          </a:p>
          <a:p>
            <a:pPr algn="ctr"/>
            <a:r>
              <a:rPr lang="en-US" dirty="0">
                <a:solidFill>
                  <a:srgbClr val="00B0F0"/>
                </a:solidFill>
              </a:rPr>
              <a:t>double   </a:t>
            </a:r>
            <a:r>
              <a:rPr lang="en-US" dirty="0">
                <a:solidFill>
                  <a:srgbClr val="00B050"/>
                </a:solidFill>
              </a:rPr>
              <a:t>floor</a:t>
            </a:r>
            <a:r>
              <a:rPr lang="en-US" dirty="0">
                <a:solidFill>
                  <a:srgbClr val="0000FF"/>
                </a:solidFill>
              </a:rPr>
              <a:t>(</a:t>
            </a:r>
            <a:r>
              <a:rPr lang="en-US" dirty="0">
                <a:solidFill>
                  <a:srgbClr val="00B0F0"/>
                </a:solidFill>
              </a:rPr>
              <a:t>double</a:t>
            </a:r>
            <a:r>
              <a:rPr lang="en-US" dirty="0">
                <a:solidFill>
                  <a:srgbClr val="0000FF"/>
                </a:solidFill>
              </a:rPr>
              <a:t> x)</a:t>
            </a:r>
          </a:p>
        </p:txBody>
      </p:sp>
      <p:cxnSp>
        <p:nvCxnSpPr>
          <p:cNvPr id="28" name="Straight Arrow Connector 27"/>
          <p:cNvCxnSpPr/>
          <p:nvPr/>
        </p:nvCxnSpPr>
        <p:spPr>
          <a:xfrm>
            <a:off x="4572000" y="522920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52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animBg="1"/>
      <p:bldP spid="16" grpId="0" animBg="1"/>
      <p:bldP spid="20" grpId="0" animBg="1"/>
      <p:bldP spid="27"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3.2.1 ROUNDING</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long   round (double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to be approximated (rounded).</a:t>
            </a:r>
          </a:p>
        </p:txBody>
      </p:sp>
      <p:sp>
        <p:nvSpPr>
          <p:cNvPr id="21" name="TextBox 20"/>
          <p:cNvSpPr txBox="1"/>
          <p:nvPr/>
        </p:nvSpPr>
        <p:spPr>
          <a:xfrm>
            <a:off x="251520" y="249289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long</a:t>
            </a:r>
            <a:r>
              <a:rPr lang="en-US" sz="2000" dirty="0">
                <a:latin typeface="Tahoma" panose="020B0604030504040204" pitchFamily="34" charset="0"/>
                <a:ea typeface="Tahoma" panose="020B0604030504040204" pitchFamily="34" charset="0"/>
                <a:cs typeface="Tahoma" panose="020B0604030504040204" pitchFamily="34" charset="0"/>
              </a:rPr>
              <a:t>. Should be converted to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to assign to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variables.</a:t>
            </a:r>
          </a:p>
        </p:txBody>
      </p:sp>
      <p:grpSp>
        <p:nvGrpSpPr>
          <p:cNvPr id="33" name="Group 32"/>
          <p:cNvGrpSpPr/>
          <p:nvPr/>
        </p:nvGrpSpPr>
        <p:grpSpPr>
          <a:xfrm>
            <a:off x="179513" y="3068960"/>
            <a:ext cx="8784976" cy="2862322"/>
            <a:chOff x="323529" y="1236822"/>
            <a:chExt cx="7848872" cy="2691502"/>
          </a:xfrm>
        </p:grpSpPr>
        <p:sp>
          <p:nvSpPr>
            <p:cNvPr id="34" name="TextBox 33"/>
            <p:cNvSpPr txBox="1"/>
            <p:nvPr/>
          </p:nvSpPr>
          <p:spPr>
            <a:xfrm>
              <a:off x="788528" y="1236822"/>
              <a:ext cx="7383873" cy="269150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err="1">
                  <a:solidFill>
                    <a:srgbClr val="00B0F0"/>
                  </a:solidFill>
                </a:rPr>
                <a:t>int</a:t>
              </a:r>
              <a:r>
                <a:rPr lang="en-US" dirty="0">
                  <a:solidFill>
                    <a:srgbClr val="00B0F0"/>
                  </a:solidFill>
                </a:rPr>
                <a:t> </a:t>
              </a:r>
              <a:r>
                <a:rPr lang="en-US" dirty="0" err="1">
                  <a:solidFill>
                    <a:srgbClr val="0000FF"/>
                  </a:solidFill>
                </a:rPr>
                <a:t>appValue</a:t>
              </a:r>
              <a:r>
                <a:rPr lang="en-US" dirty="0">
                  <a:solidFill>
                    <a:srgbClr val="0000FF"/>
                  </a:solidFill>
                </a:rPr>
                <a:t>;	</a:t>
              </a:r>
              <a:r>
                <a:rPr lang="en-US" dirty="0">
                  <a:solidFill>
                    <a:srgbClr val="00B050"/>
                  </a:solidFill>
                </a:rPr>
                <a:t>//return value</a:t>
              </a:r>
            </a:p>
            <a:p>
              <a:r>
                <a:rPr lang="en-US" dirty="0">
                  <a:solidFill>
                    <a:srgbClr val="00B0F0"/>
                  </a:solidFill>
                </a:rPr>
                <a:t>double</a:t>
              </a:r>
              <a:r>
                <a:rPr lang="en-US" dirty="0">
                  <a:solidFill>
                    <a:srgbClr val="0000FF"/>
                  </a:solidFill>
                </a:rPr>
                <a:t> value1 = 50.23, value2 = 50.55; </a:t>
              </a:r>
              <a:endParaRPr lang="en-US" dirty="0">
                <a:solidFill>
                  <a:srgbClr val="00B050"/>
                </a:solidFill>
              </a:endParaRPr>
            </a:p>
            <a:p>
              <a:r>
                <a:rPr lang="en-US" dirty="0" err="1">
                  <a:solidFill>
                    <a:srgbClr val="0000FF"/>
                  </a:solidFill>
                </a:rPr>
                <a:t>appValue</a:t>
              </a:r>
              <a:r>
                <a:rPr lang="en-US" dirty="0">
                  <a:solidFill>
                    <a:srgbClr val="0000FF"/>
                  </a:solidFill>
                </a:rPr>
                <a:t> = (</a:t>
              </a:r>
              <a:r>
                <a:rPr lang="en-US" dirty="0" err="1">
                  <a:solidFill>
                    <a:srgbClr val="00B0F0"/>
                  </a:solidFill>
                </a:rPr>
                <a:t>int</a:t>
              </a:r>
              <a:r>
                <a:rPr lang="en-US" dirty="0">
                  <a:solidFill>
                    <a:srgbClr val="0000FF"/>
                  </a:solidFill>
                </a:rPr>
                <a:t>)(</a:t>
              </a:r>
              <a:r>
                <a:rPr lang="en-US" dirty="0">
                  <a:solidFill>
                    <a:srgbClr val="00B050"/>
                  </a:solidFill>
                </a:rPr>
                <a:t>round</a:t>
              </a:r>
              <a:r>
                <a:rPr lang="en-US" dirty="0">
                  <a:solidFill>
                    <a:srgbClr val="0000FF"/>
                  </a:solidFill>
                </a:rPr>
                <a:t>(value1));  </a:t>
              </a:r>
              <a:r>
                <a:rPr lang="en-US" dirty="0">
                  <a:solidFill>
                    <a:srgbClr val="00B050"/>
                  </a:solidFill>
                </a:rPr>
                <a:t>//value1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(“%.2f approximated to %d\n”, value1, </a:t>
              </a:r>
              <a:r>
                <a:rPr lang="en-US" dirty="0" err="1">
                  <a:solidFill>
                    <a:srgbClr val="0000FF"/>
                  </a:solidFill>
                </a:rPr>
                <a:t>appValue</a:t>
              </a:r>
              <a:r>
                <a:rPr lang="en-US" dirty="0">
                  <a:solidFill>
                    <a:srgbClr val="0000FF"/>
                  </a:solidFill>
                </a:rPr>
                <a:t>);</a:t>
              </a:r>
            </a:p>
            <a:p>
              <a:r>
                <a:rPr lang="en-US" dirty="0" err="1">
                  <a:solidFill>
                    <a:srgbClr val="0000FF"/>
                  </a:solidFill>
                </a:rPr>
                <a:t>appValue</a:t>
              </a:r>
              <a:r>
                <a:rPr lang="en-US" dirty="0">
                  <a:solidFill>
                    <a:srgbClr val="0000FF"/>
                  </a:solidFill>
                </a:rPr>
                <a:t> = (</a:t>
              </a:r>
              <a:r>
                <a:rPr lang="en-US" dirty="0" err="1">
                  <a:solidFill>
                    <a:srgbClr val="00B0F0"/>
                  </a:solidFill>
                </a:rPr>
                <a:t>int</a:t>
              </a:r>
              <a:r>
                <a:rPr lang="en-US" dirty="0">
                  <a:solidFill>
                    <a:srgbClr val="0000FF"/>
                  </a:solidFill>
                </a:rPr>
                <a:t>)(</a:t>
              </a:r>
              <a:r>
                <a:rPr lang="en-US" dirty="0">
                  <a:solidFill>
                    <a:srgbClr val="00B050"/>
                  </a:solidFill>
                </a:rPr>
                <a:t>round</a:t>
              </a:r>
              <a:r>
                <a:rPr lang="en-US" dirty="0">
                  <a:solidFill>
                    <a:srgbClr val="0000FF"/>
                  </a:solidFill>
                </a:rPr>
                <a:t>(value2)); </a:t>
              </a:r>
              <a:r>
                <a:rPr lang="en-US" dirty="0">
                  <a:solidFill>
                    <a:srgbClr val="00B050"/>
                  </a:solidFill>
                </a:rPr>
                <a:t>//value2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(“%.2f approximated to %d”, value2, </a:t>
              </a:r>
              <a:r>
                <a:rPr lang="en-US" dirty="0" err="1">
                  <a:solidFill>
                    <a:srgbClr val="0000FF"/>
                  </a:solidFill>
                </a:rPr>
                <a:t>appValue</a:t>
              </a:r>
              <a:r>
                <a:rPr lang="en-US" dirty="0">
                  <a:solidFill>
                    <a:srgbClr val="0000FF"/>
                  </a:solidFill>
                </a:rPr>
                <a:t>);</a:t>
              </a:r>
            </a:p>
            <a:p>
              <a:r>
                <a:rPr lang="en-US" dirty="0">
                  <a:solidFill>
                    <a:srgbClr val="0000FF"/>
                  </a:solidFill>
                </a:rPr>
                <a:t>}}</a:t>
              </a:r>
            </a:p>
          </p:txBody>
        </p:sp>
        <p:sp>
          <p:nvSpPr>
            <p:cNvPr id="35" name="TextBox 34"/>
            <p:cNvSpPr txBox="1"/>
            <p:nvPr/>
          </p:nvSpPr>
          <p:spPr>
            <a:xfrm>
              <a:off x="323529" y="1236822"/>
              <a:ext cx="386010" cy="243103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p:txBody>
        </p:sp>
      </p:grpSp>
      <p:grpSp>
        <p:nvGrpSpPr>
          <p:cNvPr id="36" name="Group 35"/>
          <p:cNvGrpSpPr/>
          <p:nvPr/>
        </p:nvGrpSpPr>
        <p:grpSpPr>
          <a:xfrm>
            <a:off x="179513" y="5830237"/>
            <a:ext cx="8712967" cy="523220"/>
            <a:chOff x="683568" y="1236822"/>
            <a:chExt cx="7488831" cy="523220"/>
          </a:xfrm>
        </p:grpSpPr>
        <p:sp>
          <p:nvSpPr>
            <p:cNvPr id="37" name="TextBox 36"/>
            <p:cNvSpPr txBox="1"/>
            <p:nvPr/>
          </p:nvSpPr>
          <p:spPr>
            <a:xfrm>
              <a:off x="1069013" y="1236822"/>
              <a:ext cx="7103386"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50.23 approximated to 50 </a:t>
              </a:r>
            </a:p>
            <a:p>
              <a:r>
                <a:rPr lang="en-US" sz="1400" dirty="0">
                  <a:solidFill>
                    <a:schemeClr val="bg1"/>
                  </a:solidFill>
                </a:rPr>
                <a:t>50.55 approximated to 51</a:t>
              </a:r>
            </a:p>
          </p:txBody>
        </p:sp>
        <p:sp>
          <p:nvSpPr>
            <p:cNvPr id="38" name="TextBox 37"/>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45" name="TextBox 44"/>
          <p:cNvSpPr txBox="1"/>
          <p:nvPr/>
        </p:nvSpPr>
        <p:spPr>
          <a:xfrm>
            <a:off x="251520" y="213285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closest integer to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446</a:t>
            </a:fld>
            <a:endParaRPr lang="en-US"/>
          </a:p>
        </p:txBody>
      </p:sp>
      <p:sp>
        <p:nvSpPr>
          <p:cNvPr id="23" name="TextBox 22"/>
          <p:cNvSpPr txBox="1"/>
          <p:nvPr/>
        </p:nvSpPr>
        <p:spPr>
          <a:xfrm>
            <a:off x="251520" y="155679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73661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3.2.2 CEILING</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double   ceil(double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to be ceiled.</a:t>
            </a:r>
          </a:p>
        </p:txBody>
      </p:sp>
      <p:sp>
        <p:nvSpPr>
          <p:cNvPr id="21" name="TextBox 20"/>
          <p:cNvSpPr txBox="1"/>
          <p:nvPr/>
        </p:nvSpPr>
        <p:spPr>
          <a:xfrm>
            <a:off x="251520" y="223680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07504" y="2636912"/>
            <a:ext cx="8768574" cy="3139321"/>
            <a:chOff x="259193" y="830557"/>
            <a:chExt cx="7834218" cy="2951970"/>
          </a:xfrm>
        </p:grpSpPr>
        <p:sp>
          <p:nvSpPr>
            <p:cNvPr id="34" name="TextBox 33"/>
            <p:cNvSpPr txBox="1"/>
            <p:nvPr/>
          </p:nvSpPr>
          <p:spPr>
            <a:xfrm>
              <a:off x="709538" y="830557"/>
              <a:ext cx="7383873" cy="2951970"/>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 </a:t>
              </a:r>
              <a:r>
                <a:rPr lang="en-US" dirty="0">
                  <a:solidFill>
                    <a:srgbClr val="0000FF"/>
                  </a:solidFill>
                </a:rPr>
                <a:t>ceiledValue1, ceiledValue2, ceiledValue3;	</a:t>
              </a:r>
              <a:r>
                <a:rPr lang="en-US" dirty="0">
                  <a:solidFill>
                    <a:srgbClr val="00B050"/>
                  </a:solidFill>
                </a:rPr>
                <a:t>//return values</a:t>
              </a:r>
            </a:p>
            <a:p>
              <a:r>
                <a:rPr lang="en-US" dirty="0">
                  <a:solidFill>
                    <a:srgbClr val="00B0F0"/>
                  </a:solidFill>
                </a:rPr>
                <a:t>double</a:t>
              </a:r>
              <a:r>
                <a:rPr lang="en-US" dirty="0">
                  <a:solidFill>
                    <a:srgbClr val="0000FF"/>
                  </a:solidFill>
                </a:rPr>
                <a:t> value1= 50.23, value2= 50.55, value3= -3.5; </a:t>
              </a:r>
              <a:endParaRPr lang="en-US" dirty="0">
                <a:solidFill>
                  <a:srgbClr val="00B050"/>
                </a:solidFill>
              </a:endParaRPr>
            </a:p>
            <a:p>
              <a:r>
                <a:rPr lang="en-US" dirty="0">
                  <a:solidFill>
                    <a:srgbClr val="0000FF"/>
                  </a:solidFill>
                </a:rPr>
                <a:t>ceiledValue1 = </a:t>
              </a:r>
              <a:r>
                <a:rPr lang="en-US" dirty="0">
                  <a:solidFill>
                    <a:srgbClr val="00B050"/>
                  </a:solidFill>
                </a:rPr>
                <a:t>ceil</a:t>
              </a:r>
              <a:r>
                <a:rPr lang="en-US" dirty="0">
                  <a:solidFill>
                    <a:srgbClr val="0000FF"/>
                  </a:solidFill>
                </a:rPr>
                <a:t>(value1); </a:t>
              </a:r>
              <a:r>
                <a:rPr lang="en-US" dirty="0">
                  <a:solidFill>
                    <a:srgbClr val="00B050"/>
                  </a:solidFill>
                </a:rPr>
                <a:t>//value1 is the </a:t>
              </a:r>
              <a:r>
                <a:rPr lang="en-US" dirty="0">
                  <a:solidFill>
                    <a:srgbClr val="FF0000"/>
                  </a:solidFill>
                </a:rPr>
                <a:t>actual parameter</a:t>
              </a:r>
            </a:p>
            <a:p>
              <a:r>
                <a:rPr lang="en-US" dirty="0">
                  <a:solidFill>
                    <a:srgbClr val="0000FF"/>
                  </a:solidFill>
                </a:rPr>
                <a:t>ceiledValue2 = </a:t>
              </a:r>
              <a:r>
                <a:rPr lang="en-US" dirty="0">
                  <a:solidFill>
                    <a:srgbClr val="00B050"/>
                  </a:solidFill>
                </a:rPr>
                <a:t>ceil</a:t>
              </a:r>
              <a:r>
                <a:rPr lang="en-US" dirty="0">
                  <a:solidFill>
                    <a:srgbClr val="0000FF"/>
                  </a:solidFill>
                </a:rPr>
                <a:t>(value2);</a:t>
              </a:r>
              <a:r>
                <a:rPr lang="en-US" dirty="0">
                  <a:solidFill>
                    <a:srgbClr val="00B050"/>
                  </a:solidFill>
                </a:rPr>
                <a:t> //value2 is the </a:t>
              </a:r>
              <a:r>
                <a:rPr lang="en-US" dirty="0">
                  <a:solidFill>
                    <a:srgbClr val="FF0000"/>
                  </a:solidFill>
                </a:rPr>
                <a:t>actual parameter</a:t>
              </a:r>
            </a:p>
            <a:p>
              <a:r>
                <a:rPr lang="en-US" dirty="0">
                  <a:solidFill>
                    <a:srgbClr val="0000FF"/>
                  </a:solidFill>
                </a:rPr>
                <a:t>ceiledValue3 = </a:t>
              </a:r>
              <a:r>
                <a:rPr lang="en-US" dirty="0">
                  <a:solidFill>
                    <a:srgbClr val="00B050"/>
                  </a:solidFill>
                </a:rPr>
                <a:t>ceil</a:t>
              </a:r>
              <a:r>
                <a:rPr lang="en-US" dirty="0">
                  <a:solidFill>
                    <a:srgbClr val="0000FF"/>
                  </a:solidFill>
                </a:rPr>
                <a:t>(value3);</a:t>
              </a:r>
              <a:r>
                <a:rPr lang="en-US" dirty="0">
                  <a:solidFill>
                    <a:srgbClr val="00B050"/>
                  </a:solidFill>
                </a:rPr>
                <a:t> //value3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(“%.2f ceiled to %.2f %n %.2f ceiled to %.2f %n %.2f ceiled to %.2f”, value1, ceiledValue1, value2, ceiledValue2, value3, ceiledValue3); }}</a:t>
              </a:r>
              <a:endParaRPr lang="en-US" dirty="0">
                <a:solidFill>
                  <a:srgbClr val="00B050"/>
                </a:solidFill>
              </a:endParaRPr>
            </a:p>
          </p:txBody>
        </p:sp>
        <p:sp>
          <p:nvSpPr>
            <p:cNvPr id="35" name="TextBox 34"/>
            <p:cNvSpPr txBox="1"/>
            <p:nvPr/>
          </p:nvSpPr>
          <p:spPr>
            <a:xfrm>
              <a:off x="259193" y="830557"/>
              <a:ext cx="450346" cy="2691502"/>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p:txBody>
        </p:sp>
      </p:grpSp>
      <p:grpSp>
        <p:nvGrpSpPr>
          <p:cNvPr id="36" name="Group 35"/>
          <p:cNvGrpSpPr/>
          <p:nvPr/>
        </p:nvGrpSpPr>
        <p:grpSpPr>
          <a:xfrm>
            <a:off x="179513" y="5975896"/>
            <a:ext cx="8712967" cy="738664"/>
            <a:chOff x="683568" y="1183978"/>
            <a:chExt cx="7488831" cy="738664"/>
          </a:xfrm>
        </p:grpSpPr>
        <p:sp>
          <p:nvSpPr>
            <p:cNvPr id="37" name="TextBox 36"/>
            <p:cNvSpPr txBox="1"/>
            <p:nvPr/>
          </p:nvSpPr>
          <p:spPr>
            <a:xfrm>
              <a:off x="1069013" y="1183978"/>
              <a:ext cx="7103386"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50.23 ceiled to 51.0</a:t>
              </a:r>
            </a:p>
            <a:p>
              <a:r>
                <a:rPr lang="en-US" sz="1400" dirty="0">
                  <a:solidFill>
                    <a:schemeClr val="bg1"/>
                  </a:solidFill>
                </a:rPr>
                <a:t>50.55 ceiled to 51.0</a:t>
              </a:r>
            </a:p>
            <a:p>
              <a:r>
                <a:rPr lang="en-US" sz="1400" dirty="0">
                  <a:solidFill>
                    <a:schemeClr val="bg1"/>
                  </a:solidFill>
                </a:rPr>
                <a:t>-3.50 ceiled to -3.00</a:t>
              </a:r>
            </a:p>
          </p:txBody>
        </p:sp>
        <p:sp>
          <p:nvSpPr>
            <p:cNvPr id="38" name="TextBox 37"/>
            <p:cNvSpPr txBox="1"/>
            <p:nvPr/>
          </p:nvSpPr>
          <p:spPr>
            <a:xfrm>
              <a:off x="683568" y="1183978"/>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
        <p:nvSpPr>
          <p:cNvPr id="45" name="TextBox 44"/>
          <p:cNvSpPr txBox="1"/>
          <p:nvPr/>
        </p:nvSpPr>
        <p:spPr>
          <a:xfrm>
            <a:off x="251520" y="187676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smallest integral value that is Not less than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447</a:t>
            </a:fld>
            <a:endParaRPr lang="en-US"/>
          </a:p>
        </p:txBody>
      </p:sp>
      <p:sp>
        <p:nvSpPr>
          <p:cNvPr id="23" name="TextBox 22"/>
          <p:cNvSpPr txBox="1"/>
          <p:nvPr/>
        </p:nvSpPr>
        <p:spPr>
          <a:xfrm>
            <a:off x="251520" y="155679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8495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3.2.3 FLOORING</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double   floor(double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to be floored.</a:t>
            </a:r>
          </a:p>
        </p:txBody>
      </p:sp>
      <p:sp>
        <p:nvSpPr>
          <p:cNvPr id="21" name="TextBox 20"/>
          <p:cNvSpPr txBox="1"/>
          <p:nvPr/>
        </p:nvSpPr>
        <p:spPr>
          <a:xfrm>
            <a:off x="251520" y="223680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69366" y="2708920"/>
            <a:ext cx="8723114" cy="3139321"/>
            <a:chOff x="314463" y="1106162"/>
            <a:chExt cx="7793602" cy="2951970"/>
          </a:xfrm>
        </p:grpSpPr>
        <p:sp>
          <p:nvSpPr>
            <p:cNvPr id="34" name="TextBox 33"/>
            <p:cNvSpPr txBox="1"/>
            <p:nvPr/>
          </p:nvSpPr>
          <p:spPr>
            <a:xfrm>
              <a:off x="724192" y="1106162"/>
              <a:ext cx="7383873" cy="2951970"/>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 </a:t>
              </a:r>
              <a:r>
                <a:rPr lang="en-US" dirty="0">
                  <a:solidFill>
                    <a:srgbClr val="0000FF"/>
                  </a:solidFill>
                </a:rPr>
                <a:t>floorValue1, floorValue2, floorValue3;	</a:t>
              </a:r>
              <a:r>
                <a:rPr lang="en-US" dirty="0">
                  <a:solidFill>
                    <a:srgbClr val="00B050"/>
                  </a:solidFill>
                </a:rPr>
                <a:t>//return values</a:t>
              </a:r>
            </a:p>
            <a:p>
              <a:r>
                <a:rPr lang="en-US" dirty="0">
                  <a:solidFill>
                    <a:srgbClr val="00B0F0"/>
                  </a:solidFill>
                </a:rPr>
                <a:t>double</a:t>
              </a:r>
              <a:r>
                <a:rPr lang="en-US" dirty="0">
                  <a:solidFill>
                    <a:srgbClr val="0000FF"/>
                  </a:solidFill>
                </a:rPr>
                <a:t> value1= 50.23, value2= 50.55, value3= -3.5; </a:t>
              </a:r>
              <a:endParaRPr lang="en-US" dirty="0">
                <a:solidFill>
                  <a:srgbClr val="00B050"/>
                </a:solidFill>
              </a:endParaRPr>
            </a:p>
            <a:p>
              <a:r>
                <a:rPr lang="en-US" dirty="0">
                  <a:solidFill>
                    <a:srgbClr val="0000FF"/>
                  </a:solidFill>
                </a:rPr>
                <a:t>floorValue1 = </a:t>
              </a:r>
              <a:r>
                <a:rPr lang="en-US" dirty="0">
                  <a:solidFill>
                    <a:srgbClr val="00B050"/>
                  </a:solidFill>
                </a:rPr>
                <a:t>floor</a:t>
              </a:r>
              <a:r>
                <a:rPr lang="en-US" dirty="0">
                  <a:solidFill>
                    <a:srgbClr val="0000FF"/>
                  </a:solidFill>
                </a:rPr>
                <a:t>(value1); </a:t>
              </a:r>
              <a:r>
                <a:rPr lang="en-US" dirty="0">
                  <a:solidFill>
                    <a:srgbClr val="00B050"/>
                  </a:solidFill>
                </a:rPr>
                <a:t>//value1 is the </a:t>
              </a:r>
              <a:r>
                <a:rPr lang="en-US" dirty="0">
                  <a:solidFill>
                    <a:srgbClr val="FF0000"/>
                  </a:solidFill>
                </a:rPr>
                <a:t>actual parameter</a:t>
              </a:r>
            </a:p>
            <a:p>
              <a:r>
                <a:rPr lang="en-US" dirty="0">
                  <a:solidFill>
                    <a:srgbClr val="0000FF"/>
                  </a:solidFill>
                </a:rPr>
                <a:t>floorValue2 = </a:t>
              </a:r>
              <a:r>
                <a:rPr lang="en-US" dirty="0">
                  <a:solidFill>
                    <a:srgbClr val="00B050"/>
                  </a:solidFill>
                </a:rPr>
                <a:t>floor</a:t>
              </a:r>
              <a:r>
                <a:rPr lang="en-US" dirty="0">
                  <a:solidFill>
                    <a:srgbClr val="0000FF"/>
                  </a:solidFill>
                </a:rPr>
                <a:t>(value2);</a:t>
              </a:r>
              <a:r>
                <a:rPr lang="en-US" dirty="0">
                  <a:solidFill>
                    <a:srgbClr val="00B050"/>
                  </a:solidFill>
                </a:rPr>
                <a:t> //value2 is the </a:t>
              </a:r>
              <a:r>
                <a:rPr lang="en-US" dirty="0">
                  <a:solidFill>
                    <a:srgbClr val="FF0000"/>
                  </a:solidFill>
                </a:rPr>
                <a:t>actual parameter</a:t>
              </a:r>
            </a:p>
            <a:p>
              <a:r>
                <a:rPr lang="en-US" dirty="0">
                  <a:solidFill>
                    <a:srgbClr val="0000FF"/>
                  </a:solidFill>
                </a:rPr>
                <a:t>floorValue3 = </a:t>
              </a:r>
              <a:r>
                <a:rPr lang="en-US" dirty="0">
                  <a:solidFill>
                    <a:srgbClr val="00B050"/>
                  </a:solidFill>
                </a:rPr>
                <a:t>floor</a:t>
              </a:r>
              <a:r>
                <a:rPr lang="en-US" dirty="0">
                  <a:solidFill>
                    <a:srgbClr val="0000FF"/>
                  </a:solidFill>
                </a:rPr>
                <a:t>(value3);</a:t>
              </a:r>
              <a:r>
                <a:rPr lang="en-US" dirty="0">
                  <a:solidFill>
                    <a:srgbClr val="00B050"/>
                  </a:solidFill>
                </a:rPr>
                <a:t> //value3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(“%.2f floored to %.2f %n %.2f floored to %.2f %n %.2f floored to %.2f”, value1, floorValue1, value2, floorValue2, value3, floorValue3);}}</a:t>
              </a:r>
              <a:endParaRPr lang="en-US" dirty="0">
                <a:solidFill>
                  <a:srgbClr val="00B050"/>
                </a:solidFill>
              </a:endParaRPr>
            </a:p>
          </p:txBody>
        </p:sp>
        <p:sp>
          <p:nvSpPr>
            <p:cNvPr id="35" name="TextBox 34"/>
            <p:cNvSpPr txBox="1"/>
            <p:nvPr/>
          </p:nvSpPr>
          <p:spPr>
            <a:xfrm>
              <a:off x="314463" y="1151746"/>
              <a:ext cx="386010" cy="2170566"/>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p:txBody>
        </p:sp>
      </p:grpSp>
      <p:grpSp>
        <p:nvGrpSpPr>
          <p:cNvPr id="36" name="Group 35"/>
          <p:cNvGrpSpPr/>
          <p:nvPr/>
        </p:nvGrpSpPr>
        <p:grpSpPr>
          <a:xfrm>
            <a:off x="251520" y="6034405"/>
            <a:ext cx="8712967" cy="738664"/>
            <a:chOff x="683568" y="1183978"/>
            <a:chExt cx="7488831" cy="738664"/>
          </a:xfrm>
        </p:grpSpPr>
        <p:sp>
          <p:nvSpPr>
            <p:cNvPr id="37" name="TextBox 36"/>
            <p:cNvSpPr txBox="1"/>
            <p:nvPr/>
          </p:nvSpPr>
          <p:spPr>
            <a:xfrm>
              <a:off x="1069013" y="1183978"/>
              <a:ext cx="7103386"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50.23 floored to 50.00</a:t>
              </a:r>
            </a:p>
            <a:p>
              <a:r>
                <a:rPr lang="en-US" sz="1400" dirty="0">
                  <a:solidFill>
                    <a:schemeClr val="bg1"/>
                  </a:solidFill>
                </a:rPr>
                <a:t>50.55 floored to 50.00</a:t>
              </a:r>
            </a:p>
            <a:p>
              <a:r>
                <a:rPr lang="en-US" sz="1400" dirty="0">
                  <a:solidFill>
                    <a:schemeClr val="bg1"/>
                  </a:solidFill>
                </a:rPr>
                <a:t>-3.50 floored to -4.00</a:t>
              </a:r>
            </a:p>
          </p:txBody>
        </p:sp>
        <p:sp>
          <p:nvSpPr>
            <p:cNvPr id="38" name="TextBox 37"/>
            <p:cNvSpPr txBox="1"/>
            <p:nvPr/>
          </p:nvSpPr>
          <p:spPr>
            <a:xfrm>
              <a:off x="683568" y="1183978"/>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sp>
        <p:nvSpPr>
          <p:cNvPr id="45" name="TextBox 44"/>
          <p:cNvSpPr txBox="1"/>
          <p:nvPr/>
        </p:nvSpPr>
        <p:spPr>
          <a:xfrm>
            <a:off x="251520" y="191683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greatest integral value that is Not greater than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448</a:t>
            </a:fld>
            <a:endParaRPr lang="en-US"/>
          </a:p>
        </p:txBody>
      </p:sp>
      <p:sp>
        <p:nvSpPr>
          <p:cNvPr id="23" name="TextBox 22"/>
          <p:cNvSpPr txBox="1"/>
          <p:nvPr/>
        </p:nvSpPr>
        <p:spPr>
          <a:xfrm>
            <a:off x="251520" y="155679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89822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3.3 POWER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449</a:t>
            </a:fld>
            <a:endParaRPr lang="en-US"/>
          </a:p>
        </p:txBody>
      </p:sp>
      <p:sp>
        <p:nvSpPr>
          <p:cNvPr id="19" name="TextBox 18"/>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These include the following:</a:t>
            </a:r>
          </a:p>
        </p:txBody>
      </p:sp>
      <p:sp>
        <p:nvSpPr>
          <p:cNvPr id="15" name="Rounded Rectangle 14"/>
          <p:cNvSpPr/>
          <p:nvPr/>
        </p:nvSpPr>
        <p:spPr>
          <a:xfrm>
            <a:off x="2771800" y="1268760"/>
            <a:ext cx="3600400"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POWER METHODS</a:t>
            </a:r>
          </a:p>
        </p:txBody>
      </p:sp>
      <p:sp>
        <p:nvSpPr>
          <p:cNvPr id="16" name="Rounded Rectangle 15"/>
          <p:cNvSpPr/>
          <p:nvPr/>
        </p:nvSpPr>
        <p:spPr>
          <a:xfrm>
            <a:off x="3491880" y="2060848"/>
            <a:ext cx="3960440"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3.3.1 Exponential: </a:t>
            </a:r>
          </a:p>
          <a:p>
            <a:pPr algn="ctr"/>
            <a:r>
              <a:rPr lang="en-US" dirty="0">
                <a:solidFill>
                  <a:srgbClr val="00B0F0"/>
                </a:solidFill>
              </a:rPr>
              <a:t>double</a:t>
            </a:r>
            <a:r>
              <a:rPr lang="en-US" dirty="0">
                <a:solidFill>
                  <a:srgbClr val="0000FF"/>
                </a:solidFill>
              </a:rPr>
              <a:t>   </a:t>
            </a:r>
            <a:r>
              <a:rPr lang="en-US" dirty="0" err="1">
                <a:solidFill>
                  <a:srgbClr val="00B050"/>
                </a:solidFill>
              </a:rPr>
              <a:t>exp</a:t>
            </a:r>
            <a:r>
              <a:rPr lang="en-US" dirty="0">
                <a:solidFill>
                  <a:srgbClr val="0000FF"/>
                </a:solidFill>
              </a:rPr>
              <a:t>(</a:t>
            </a:r>
            <a:r>
              <a:rPr lang="en-US" dirty="0">
                <a:solidFill>
                  <a:srgbClr val="00B0F0"/>
                </a:solidFill>
              </a:rPr>
              <a:t>double</a:t>
            </a:r>
            <a:r>
              <a:rPr lang="en-US" dirty="0">
                <a:solidFill>
                  <a:srgbClr val="0000FF"/>
                </a:solidFill>
              </a:rPr>
              <a:t> x)</a:t>
            </a:r>
          </a:p>
        </p:txBody>
      </p:sp>
      <p:cxnSp>
        <p:nvCxnSpPr>
          <p:cNvPr id="22" name="Straight Connector 21"/>
          <p:cNvCxnSpPr/>
          <p:nvPr/>
        </p:nvCxnSpPr>
        <p:spPr>
          <a:xfrm>
            <a:off x="3131840" y="1916832"/>
            <a:ext cx="0" cy="4392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131840" y="234888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491880" y="2996952"/>
            <a:ext cx="3960440"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3.3.2 Logarithm to base e: </a:t>
            </a:r>
          </a:p>
          <a:p>
            <a:pPr algn="ctr"/>
            <a:r>
              <a:rPr lang="en-US" dirty="0">
                <a:solidFill>
                  <a:srgbClr val="00B0F0"/>
                </a:solidFill>
              </a:rPr>
              <a:t>double   </a:t>
            </a:r>
            <a:r>
              <a:rPr lang="en-US" dirty="0">
                <a:solidFill>
                  <a:srgbClr val="00B050"/>
                </a:solidFill>
              </a:rPr>
              <a:t>log</a:t>
            </a:r>
            <a:r>
              <a:rPr lang="en-US" dirty="0">
                <a:solidFill>
                  <a:srgbClr val="0000FF"/>
                </a:solidFill>
              </a:rPr>
              <a:t>(</a:t>
            </a:r>
            <a:r>
              <a:rPr lang="en-US" dirty="0">
                <a:solidFill>
                  <a:srgbClr val="00B0F0"/>
                </a:solidFill>
              </a:rPr>
              <a:t>double </a:t>
            </a:r>
            <a:r>
              <a:rPr lang="en-US" dirty="0">
                <a:solidFill>
                  <a:srgbClr val="0000FF"/>
                </a:solidFill>
              </a:rPr>
              <a:t>x)</a:t>
            </a:r>
          </a:p>
        </p:txBody>
      </p:sp>
      <p:cxnSp>
        <p:nvCxnSpPr>
          <p:cNvPr id="21" name="Straight Arrow Connector 20"/>
          <p:cNvCxnSpPr/>
          <p:nvPr/>
        </p:nvCxnSpPr>
        <p:spPr>
          <a:xfrm>
            <a:off x="3131840" y="3284984"/>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491880" y="3861048"/>
            <a:ext cx="3960440"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3.3.3 Logarithm to base 10: </a:t>
            </a:r>
          </a:p>
          <a:p>
            <a:pPr algn="ctr"/>
            <a:r>
              <a:rPr lang="en-US" dirty="0">
                <a:solidFill>
                  <a:srgbClr val="00B0F0"/>
                </a:solidFill>
              </a:rPr>
              <a:t>double</a:t>
            </a:r>
            <a:r>
              <a:rPr lang="en-US" dirty="0">
                <a:solidFill>
                  <a:srgbClr val="0000FF"/>
                </a:solidFill>
              </a:rPr>
              <a:t>   </a:t>
            </a:r>
            <a:r>
              <a:rPr lang="en-US" dirty="0">
                <a:solidFill>
                  <a:srgbClr val="00B050"/>
                </a:solidFill>
              </a:rPr>
              <a:t>log10</a:t>
            </a:r>
            <a:r>
              <a:rPr lang="en-US" dirty="0">
                <a:solidFill>
                  <a:srgbClr val="0000FF"/>
                </a:solidFill>
              </a:rPr>
              <a:t>(</a:t>
            </a:r>
            <a:r>
              <a:rPr lang="en-US" dirty="0">
                <a:solidFill>
                  <a:srgbClr val="00B0F0"/>
                </a:solidFill>
              </a:rPr>
              <a:t>double</a:t>
            </a:r>
            <a:r>
              <a:rPr lang="en-US" dirty="0">
                <a:solidFill>
                  <a:srgbClr val="0000FF"/>
                </a:solidFill>
              </a:rPr>
              <a:t> x)</a:t>
            </a:r>
          </a:p>
        </p:txBody>
      </p:sp>
      <p:cxnSp>
        <p:nvCxnSpPr>
          <p:cNvPr id="28" name="Straight Arrow Connector 27"/>
          <p:cNvCxnSpPr/>
          <p:nvPr/>
        </p:nvCxnSpPr>
        <p:spPr>
          <a:xfrm>
            <a:off x="3131840" y="414908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491880" y="5661248"/>
            <a:ext cx="3960440"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3.3.5 Power: </a:t>
            </a:r>
          </a:p>
          <a:p>
            <a:pPr algn="ctr"/>
            <a:r>
              <a:rPr lang="en-US" dirty="0">
                <a:solidFill>
                  <a:srgbClr val="00B0F0"/>
                </a:solidFill>
              </a:rPr>
              <a:t>double</a:t>
            </a:r>
            <a:r>
              <a:rPr lang="en-US" dirty="0">
                <a:solidFill>
                  <a:srgbClr val="0000FF"/>
                </a:solidFill>
              </a:rPr>
              <a:t>   </a:t>
            </a:r>
            <a:r>
              <a:rPr lang="en-US" dirty="0">
                <a:solidFill>
                  <a:srgbClr val="00B050"/>
                </a:solidFill>
              </a:rPr>
              <a:t>pow</a:t>
            </a:r>
            <a:r>
              <a:rPr lang="en-US" dirty="0">
                <a:solidFill>
                  <a:srgbClr val="0000FF"/>
                </a:solidFill>
              </a:rPr>
              <a:t>(</a:t>
            </a:r>
            <a:r>
              <a:rPr lang="en-US" dirty="0">
                <a:solidFill>
                  <a:srgbClr val="00B0F0"/>
                </a:solidFill>
              </a:rPr>
              <a:t>double</a:t>
            </a:r>
            <a:r>
              <a:rPr lang="en-US" dirty="0">
                <a:solidFill>
                  <a:srgbClr val="0000FF"/>
                </a:solidFill>
              </a:rPr>
              <a:t> x, </a:t>
            </a:r>
            <a:r>
              <a:rPr lang="en-US" dirty="0">
                <a:solidFill>
                  <a:srgbClr val="00B0F0"/>
                </a:solidFill>
              </a:rPr>
              <a:t>double</a:t>
            </a:r>
            <a:r>
              <a:rPr lang="en-US" dirty="0">
                <a:solidFill>
                  <a:srgbClr val="0000FF"/>
                </a:solidFill>
              </a:rPr>
              <a:t> y)</a:t>
            </a:r>
          </a:p>
        </p:txBody>
      </p:sp>
      <p:cxnSp>
        <p:nvCxnSpPr>
          <p:cNvPr id="18" name="Straight Arrow Connector 17"/>
          <p:cNvCxnSpPr/>
          <p:nvPr/>
        </p:nvCxnSpPr>
        <p:spPr>
          <a:xfrm>
            <a:off x="3131840" y="594928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491880" y="4797152"/>
            <a:ext cx="3960440"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3.3.4 Square root: </a:t>
            </a:r>
          </a:p>
          <a:p>
            <a:pPr algn="ctr"/>
            <a:r>
              <a:rPr lang="en-US" dirty="0">
                <a:solidFill>
                  <a:srgbClr val="00B0F0"/>
                </a:solidFill>
              </a:rPr>
              <a:t>double</a:t>
            </a:r>
            <a:r>
              <a:rPr lang="en-US" dirty="0">
                <a:solidFill>
                  <a:srgbClr val="0000FF"/>
                </a:solidFill>
              </a:rPr>
              <a:t>   </a:t>
            </a:r>
            <a:r>
              <a:rPr lang="en-US" dirty="0" err="1">
                <a:solidFill>
                  <a:srgbClr val="00B050"/>
                </a:solidFill>
              </a:rPr>
              <a:t>sqrt</a:t>
            </a:r>
            <a:r>
              <a:rPr lang="en-US" dirty="0">
                <a:solidFill>
                  <a:srgbClr val="0000FF"/>
                </a:solidFill>
              </a:rPr>
              <a:t>(</a:t>
            </a:r>
            <a:r>
              <a:rPr lang="en-US" dirty="0">
                <a:solidFill>
                  <a:srgbClr val="00B0F0"/>
                </a:solidFill>
              </a:rPr>
              <a:t>double</a:t>
            </a:r>
            <a:r>
              <a:rPr lang="en-US" dirty="0">
                <a:solidFill>
                  <a:srgbClr val="0000FF"/>
                </a:solidFill>
              </a:rPr>
              <a:t> x)</a:t>
            </a:r>
          </a:p>
        </p:txBody>
      </p:sp>
      <p:cxnSp>
        <p:nvCxnSpPr>
          <p:cNvPr id="25" name="Straight Arrow Connector 24"/>
          <p:cNvCxnSpPr/>
          <p:nvPr/>
        </p:nvCxnSpPr>
        <p:spPr>
          <a:xfrm>
            <a:off x="3131840" y="5085184"/>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60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animBg="1"/>
      <p:bldP spid="16" grpId="0" animBg="1"/>
      <p:bldP spid="20" grpId="0" animBg="1"/>
      <p:bldP spid="27" grpId="0" animBg="1"/>
      <p:bldP spid="14" grpId="0" animBg="1"/>
      <p:bldP spid="2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Content Placeholder 1"/>
          <p:cNvSpPr>
            <a:spLocks noGrp="1"/>
          </p:cNvSpPr>
          <p:nvPr>
            <p:ph idx="1"/>
          </p:nvPr>
        </p:nvSpPr>
        <p:spPr>
          <a:xfrm>
            <a:off x="457200" y="1052736"/>
            <a:ext cx="8229600" cy="4525963"/>
          </a:xfrm>
        </p:spPr>
        <p:txBody>
          <a:bodyPr/>
          <a:lstStyle/>
          <a:p>
            <a:pPr>
              <a:buClr>
                <a:srgbClr val="FF0000"/>
              </a:buClr>
            </a:pPr>
            <a:r>
              <a:rPr lang="en-US" dirty="0">
                <a:solidFill>
                  <a:srgbClr val="FF0000"/>
                </a:solidFill>
              </a:rPr>
              <a:t>Write the algorithm and draw the flowchart of the following problems:</a:t>
            </a:r>
          </a:p>
          <a:p>
            <a:pPr lvl="1">
              <a:buClr>
                <a:srgbClr val="FF0000"/>
              </a:buClr>
              <a:buFont typeface="Wingdings" panose="05000000000000000000" pitchFamily="2" charset="2"/>
              <a:buChar char="§"/>
            </a:pPr>
            <a:r>
              <a:rPr lang="en-US" dirty="0">
                <a:solidFill>
                  <a:srgbClr val="0070C0"/>
                </a:solidFill>
              </a:rPr>
              <a:t>Convert a temperature from ⁰C into ⁰F.</a:t>
            </a:r>
          </a:p>
          <a:p>
            <a:pPr lvl="1">
              <a:buClr>
                <a:srgbClr val="FF0000"/>
              </a:buClr>
              <a:buFont typeface="Wingdings" panose="05000000000000000000" pitchFamily="2" charset="2"/>
              <a:buChar char="§"/>
            </a:pPr>
            <a:r>
              <a:rPr lang="en-US" dirty="0">
                <a:solidFill>
                  <a:srgbClr val="0070C0"/>
                </a:solidFill>
              </a:rPr>
              <a:t>Find how many seconds are there in a number of minutes? hours?</a:t>
            </a:r>
          </a:p>
          <a:p>
            <a:pPr lvl="1">
              <a:buClr>
                <a:srgbClr val="FF0000"/>
              </a:buClr>
              <a:buFont typeface="Wingdings" panose="05000000000000000000" pitchFamily="2" charset="2"/>
              <a:buChar char="§"/>
            </a:pPr>
            <a:r>
              <a:rPr lang="en-US" dirty="0">
                <a:solidFill>
                  <a:srgbClr val="0070C0"/>
                </a:solidFill>
              </a:rPr>
              <a:t>Specify if a student passes a course or not.</a:t>
            </a:r>
          </a:p>
          <a:p>
            <a:pPr lvl="1">
              <a:buClr>
                <a:srgbClr val="FF0000"/>
              </a:buClr>
              <a:buFont typeface="Wingdings" panose="05000000000000000000" pitchFamily="2" charset="2"/>
              <a:buChar char="§"/>
            </a:pPr>
            <a:r>
              <a:rPr lang="en-US" dirty="0">
                <a:solidFill>
                  <a:srgbClr val="0070C0"/>
                </a:solidFill>
              </a:rPr>
              <a:t>Add the same number to itself </a:t>
            </a:r>
            <a:r>
              <a:rPr lang="en-US" i="1" dirty="0">
                <a:solidFill>
                  <a:srgbClr val="0070C0"/>
                </a:solidFill>
              </a:rPr>
              <a:t>n </a:t>
            </a:r>
            <a:r>
              <a:rPr lang="en-US" dirty="0">
                <a:solidFill>
                  <a:srgbClr val="0070C0"/>
                </a:solidFill>
              </a:rPr>
              <a:t>times.</a:t>
            </a:r>
          </a:p>
        </p:txBody>
      </p:sp>
      <p:sp>
        <p:nvSpPr>
          <p:cNvPr id="3" name="Slide Number Placeholder 2"/>
          <p:cNvSpPr>
            <a:spLocks noGrp="1"/>
          </p:cNvSpPr>
          <p:nvPr>
            <p:ph type="sldNum" sz="quarter" idx="12"/>
          </p:nvPr>
        </p:nvSpPr>
        <p:spPr>
          <a:xfrm>
            <a:off x="8647272" y="6407944"/>
            <a:ext cx="365760" cy="365125"/>
          </a:xfrm>
        </p:spPr>
        <p:txBody>
          <a:bodyPr/>
          <a:lstStyle/>
          <a:p>
            <a:r>
              <a:rPr lang="en-US"/>
              <a:t> </a:t>
            </a:r>
            <a:fld id="{D8D24581-BA14-4640-B752-9AB0FD1B9A37}" type="slidenum">
              <a:rPr lang="en-US" smtClean="0"/>
              <a:pPr/>
              <a:t>45</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406" y="6496070"/>
            <a:ext cx="4000528" cy="276999"/>
          </a:xfrm>
          <a:prstGeom prst="rect">
            <a:avLst/>
          </a:prstGeom>
          <a:noFill/>
        </p:spPr>
        <p:txBody>
          <a:bodyPr wrap="square" rtlCol="0">
            <a:spAutoFit/>
          </a:bodyPr>
          <a:lstStyle/>
          <a:p>
            <a:r>
              <a:rPr lang="en-US" sz="1200" dirty="0"/>
              <a:t>W2.2 Problem Solving</a:t>
            </a:r>
          </a:p>
        </p:txBody>
      </p:sp>
    </p:spTree>
    <p:extLst>
      <p:ext uri="{BB962C8B-B14F-4D97-AF65-F5344CB8AC3E}">
        <p14:creationId xmlns:p14="http://schemas.microsoft.com/office/powerpoint/2010/main" val="161305138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3.3.1 EXPONENTIAL</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double   </a:t>
            </a:r>
            <a:r>
              <a:rPr lang="en-US" b="1" dirty="0" err="1"/>
              <a:t>exp</a:t>
            </a:r>
            <a:r>
              <a:rPr lang="en-US" b="1" dirty="0"/>
              <a:t> (double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power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a:t>
            </a:r>
            <a:r>
              <a:rPr lang="en-US" sz="2000" baseline="30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1" name="TextBox 20"/>
          <p:cNvSpPr txBox="1"/>
          <p:nvPr/>
        </p:nvSpPr>
        <p:spPr>
          <a:xfrm>
            <a:off x="251520" y="249289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068960"/>
            <a:ext cx="8784976" cy="1754326"/>
            <a:chOff x="323529" y="1236822"/>
            <a:chExt cx="7848872" cy="1649630"/>
          </a:xfrm>
        </p:grpSpPr>
        <p:sp>
          <p:nvSpPr>
            <p:cNvPr id="34" name="TextBox 33"/>
            <p:cNvSpPr txBox="1"/>
            <p:nvPr/>
          </p:nvSpPr>
          <p:spPr>
            <a:xfrm>
              <a:off x="788528" y="1236822"/>
              <a:ext cx="7383873" cy="1649630"/>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a:t>
              </a:r>
              <a:r>
                <a:rPr lang="en-US" dirty="0">
                  <a:solidFill>
                    <a:srgbClr val="0000FF"/>
                  </a:solidFill>
                </a:rPr>
                <a:t> </a:t>
              </a:r>
              <a:r>
                <a:rPr lang="en-US" dirty="0" err="1">
                  <a:solidFill>
                    <a:srgbClr val="0000FF"/>
                  </a:solidFill>
                </a:rPr>
                <a:t>eValue</a:t>
              </a:r>
              <a:r>
                <a:rPr lang="en-US" dirty="0">
                  <a:solidFill>
                    <a:srgbClr val="0000FF"/>
                  </a:solidFill>
                </a:rPr>
                <a:t>, value = 3.0; </a:t>
              </a:r>
              <a:endParaRPr lang="en-US" dirty="0">
                <a:solidFill>
                  <a:srgbClr val="00B050"/>
                </a:solidFill>
              </a:endParaRPr>
            </a:p>
            <a:p>
              <a:r>
                <a:rPr lang="en-US" dirty="0" err="1">
                  <a:solidFill>
                    <a:srgbClr val="0000FF"/>
                  </a:solidFill>
                </a:rPr>
                <a:t>eValue</a:t>
              </a:r>
              <a:r>
                <a:rPr lang="en-US" dirty="0">
                  <a:solidFill>
                    <a:srgbClr val="0000FF"/>
                  </a:solidFill>
                </a:rPr>
                <a:t> = </a:t>
              </a:r>
              <a:r>
                <a:rPr lang="en-US" dirty="0" err="1">
                  <a:solidFill>
                    <a:srgbClr val="00B050"/>
                  </a:solidFill>
                </a:rPr>
                <a:t>exp</a:t>
              </a:r>
              <a:r>
                <a:rPr lang="en-US" dirty="0">
                  <a:solidFill>
                    <a:srgbClr val="0000FF"/>
                  </a:solidFill>
                </a:rPr>
                <a:t>(value); </a:t>
              </a:r>
              <a:r>
                <a:rPr lang="en-US" dirty="0">
                  <a:solidFill>
                    <a:srgbClr val="00B050"/>
                  </a:solidFill>
                </a:rPr>
                <a:t>//value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(“e to power %.2f = %.3f”, value, </a:t>
              </a:r>
              <a:r>
                <a:rPr lang="en-US" dirty="0" err="1">
                  <a:solidFill>
                    <a:srgbClr val="0000FF"/>
                  </a:solidFill>
                </a:rPr>
                <a:t>eValue</a:t>
              </a:r>
              <a:r>
                <a:rPr lang="en-US" dirty="0">
                  <a:solidFill>
                    <a:srgbClr val="0000FF"/>
                  </a:solidFill>
                </a:rPr>
                <a:t>);}}</a:t>
              </a:r>
            </a:p>
          </p:txBody>
        </p:sp>
        <p:sp>
          <p:nvSpPr>
            <p:cNvPr id="35" name="TextBox 34"/>
            <p:cNvSpPr txBox="1"/>
            <p:nvPr/>
          </p:nvSpPr>
          <p:spPr>
            <a:xfrm>
              <a:off x="323529" y="1236822"/>
              <a:ext cx="386010" cy="1649630"/>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p:txBody>
        </p:sp>
      </p:grpSp>
      <p:grpSp>
        <p:nvGrpSpPr>
          <p:cNvPr id="36" name="Group 35"/>
          <p:cNvGrpSpPr/>
          <p:nvPr/>
        </p:nvGrpSpPr>
        <p:grpSpPr>
          <a:xfrm>
            <a:off x="251520" y="4999240"/>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e to power 3.00 = 20.086</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13285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a:t>
            </a:r>
            <a:r>
              <a:rPr lang="en-US" sz="2000" baseline="30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where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a:t>
            </a:r>
            <a:r>
              <a:rPr lang="en-US" sz="2000" dirty="0">
                <a:latin typeface="Tahoma" panose="020B0604030504040204" pitchFamily="34" charset="0"/>
                <a:ea typeface="Tahoma" panose="020B0604030504040204" pitchFamily="34" charset="0"/>
                <a:cs typeface="Tahoma" panose="020B0604030504040204" pitchFamily="34" charset="0"/>
              </a:rPr>
              <a:t> is approximately 2.718.</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450</a:t>
            </a:fld>
            <a:endParaRPr lang="en-US"/>
          </a:p>
        </p:txBody>
      </p:sp>
      <p:sp>
        <p:nvSpPr>
          <p:cNvPr id="23" name="TextBox 22"/>
          <p:cNvSpPr txBox="1"/>
          <p:nvPr/>
        </p:nvSpPr>
        <p:spPr>
          <a:xfrm>
            <a:off x="251520" y="155679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0756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3.3.2 LOGARITHM TO BASE e</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double   log (double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for which we want to calculate the natural log.</a:t>
            </a:r>
          </a:p>
        </p:txBody>
      </p:sp>
      <p:sp>
        <p:nvSpPr>
          <p:cNvPr id="21" name="TextBox 20"/>
          <p:cNvSpPr txBox="1"/>
          <p:nvPr/>
        </p:nvSpPr>
        <p:spPr>
          <a:xfrm>
            <a:off x="251520" y="2761183"/>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535848"/>
            <a:ext cx="8784976" cy="2308324"/>
            <a:chOff x="323529" y="1236822"/>
            <a:chExt cx="7848872" cy="2170566"/>
          </a:xfrm>
        </p:grpSpPr>
        <p:sp>
          <p:nvSpPr>
            <p:cNvPr id="34" name="TextBox 33"/>
            <p:cNvSpPr txBox="1"/>
            <p:nvPr/>
          </p:nvSpPr>
          <p:spPr>
            <a:xfrm>
              <a:off x="788528" y="1236822"/>
              <a:ext cx="7383873" cy="1910098"/>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a:t>
              </a:r>
              <a:r>
                <a:rPr lang="en-US" dirty="0">
                  <a:solidFill>
                    <a:srgbClr val="0000FF"/>
                  </a:solidFill>
                </a:rPr>
                <a:t> </a:t>
              </a:r>
              <a:r>
                <a:rPr lang="en-US" dirty="0" err="1">
                  <a:solidFill>
                    <a:srgbClr val="0000FF"/>
                  </a:solidFill>
                </a:rPr>
                <a:t>logValue</a:t>
              </a:r>
              <a:r>
                <a:rPr lang="en-US" dirty="0">
                  <a:solidFill>
                    <a:srgbClr val="0000FF"/>
                  </a:solidFill>
                </a:rPr>
                <a:t>, value = 2.0; </a:t>
              </a:r>
              <a:endParaRPr lang="en-US" dirty="0">
                <a:solidFill>
                  <a:srgbClr val="00B050"/>
                </a:solidFill>
              </a:endParaRPr>
            </a:p>
            <a:p>
              <a:r>
                <a:rPr lang="en-US" dirty="0" err="1">
                  <a:solidFill>
                    <a:srgbClr val="0000FF"/>
                  </a:solidFill>
                </a:rPr>
                <a:t>logValue</a:t>
              </a:r>
              <a:r>
                <a:rPr lang="en-US" dirty="0">
                  <a:solidFill>
                    <a:srgbClr val="0000FF"/>
                  </a:solidFill>
                </a:rPr>
                <a:t> = </a:t>
              </a:r>
              <a:r>
                <a:rPr lang="en-US" dirty="0">
                  <a:solidFill>
                    <a:srgbClr val="00B050"/>
                  </a:solidFill>
                </a:rPr>
                <a:t>log</a:t>
              </a:r>
              <a:r>
                <a:rPr lang="en-US" dirty="0">
                  <a:solidFill>
                    <a:srgbClr val="0000FF"/>
                  </a:solidFill>
                </a:rPr>
                <a:t>(value); </a:t>
              </a:r>
              <a:r>
                <a:rPr lang="en-US" dirty="0">
                  <a:solidFill>
                    <a:srgbClr val="00B050"/>
                  </a:solidFill>
                </a:rPr>
                <a:t>//value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(“Natural log of %.2f to base e= %.3f”, value, </a:t>
              </a:r>
              <a:r>
                <a:rPr lang="en-US" dirty="0" err="1">
                  <a:solidFill>
                    <a:srgbClr val="0000FF"/>
                  </a:solidFill>
                </a:rPr>
                <a:t>logValue</a:t>
              </a:r>
              <a:r>
                <a:rPr lang="en-US" dirty="0">
                  <a:solidFill>
                    <a:srgbClr val="0000FF"/>
                  </a:solidFill>
                </a:rPr>
                <a:t>);}}</a:t>
              </a:r>
            </a:p>
          </p:txBody>
        </p:sp>
        <p:sp>
          <p:nvSpPr>
            <p:cNvPr id="35" name="TextBox 34"/>
            <p:cNvSpPr txBox="1"/>
            <p:nvPr/>
          </p:nvSpPr>
          <p:spPr>
            <a:xfrm>
              <a:off x="323529" y="1236822"/>
              <a:ext cx="386010" cy="2170566"/>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endParaRPr lang="en-US" dirty="0">
                <a:solidFill>
                  <a:srgbClr val="FF0000"/>
                </a:solidFill>
              </a:endParaRPr>
            </a:p>
          </p:txBody>
        </p:sp>
      </p:grpSp>
      <p:grpSp>
        <p:nvGrpSpPr>
          <p:cNvPr id="36" name="Group 35"/>
          <p:cNvGrpSpPr/>
          <p:nvPr/>
        </p:nvGrpSpPr>
        <p:grpSpPr>
          <a:xfrm>
            <a:off x="251520" y="5707154"/>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Natural log of 2.00 to base e= 0.693</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401143"/>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natural log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(log to base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451</a:t>
            </a:fld>
            <a:endParaRPr lang="en-US"/>
          </a:p>
        </p:txBody>
      </p:sp>
      <p:sp>
        <p:nvSpPr>
          <p:cNvPr id="23" name="TextBox 22"/>
          <p:cNvSpPr txBox="1"/>
          <p:nvPr/>
        </p:nvSpPr>
        <p:spPr>
          <a:xfrm>
            <a:off x="251520" y="177281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7561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3.3.3 LOGARITHM TO BASE 10</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double   log10 </a:t>
            </a:r>
            <a:r>
              <a:rPr lang="en-US" b="1" dirty="0"/>
              <a:t>(double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for which we want to calculate the common logarithm (log to base 10).</a:t>
            </a:r>
          </a:p>
        </p:txBody>
      </p:sp>
      <p:sp>
        <p:nvSpPr>
          <p:cNvPr id="21" name="TextBox 20"/>
          <p:cNvSpPr txBox="1"/>
          <p:nvPr/>
        </p:nvSpPr>
        <p:spPr>
          <a:xfrm>
            <a:off x="251520" y="266885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265239"/>
            <a:ext cx="8784976" cy="2031325"/>
            <a:chOff x="323529" y="1236822"/>
            <a:chExt cx="7848872" cy="1910098"/>
          </a:xfrm>
        </p:grpSpPr>
        <p:sp>
          <p:nvSpPr>
            <p:cNvPr id="34" name="TextBox 33"/>
            <p:cNvSpPr txBox="1"/>
            <p:nvPr/>
          </p:nvSpPr>
          <p:spPr>
            <a:xfrm>
              <a:off x="788528" y="1236822"/>
              <a:ext cx="7383873" cy="1910098"/>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a:t>
              </a:r>
              <a:r>
                <a:rPr lang="en-US" dirty="0">
                  <a:solidFill>
                    <a:srgbClr val="0000FF"/>
                  </a:solidFill>
                </a:rPr>
                <a:t> log10Value, value = 1000.0; </a:t>
              </a:r>
              <a:endParaRPr lang="en-US" dirty="0">
                <a:solidFill>
                  <a:srgbClr val="00B050"/>
                </a:solidFill>
              </a:endParaRPr>
            </a:p>
            <a:p>
              <a:r>
                <a:rPr lang="en-US" dirty="0">
                  <a:solidFill>
                    <a:srgbClr val="0000FF"/>
                  </a:solidFill>
                </a:rPr>
                <a:t>log10Value = </a:t>
              </a:r>
              <a:r>
                <a:rPr lang="en-US" dirty="0">
                  <a:solidFill>
                    <a:srgbClr val="00B050"/>
                  </a:solidFill>
                </a:rPr>
                <a:t>log10</a:t>
              </a:r>
              <a:r>
                <a:rPr lang="en-US" dirty="0">
                  <a:solidFill>
                    <a:srgbClr val="0000FF"/>
                  </a:solidFill>
                </a:rPr>
                <a:t>(value); </a:t>
              </a:r>
              <a:r>
                <a:rPr lang="en-US" dirty="0">
                  <a:solidFill>
                    <a:srgbClr val="00B050"/>
                  </a:solidFill>
                </a:rPr>
                <a:t>//value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(“Common log of %.2f = %.2f”, value, log10Value);</a:t>
              </a:r>
            </a:p>
            <a:p>
              <a:r>
                <a:rPr lang="en-US" dirty="0">
                  <a:solidFill>
                    <a:srgbClr val="0000FF"/>
                  </a:solidFill>
                </a:rPr>
                <a:t>}}</a:t>
              </a:r>
            </a:p>
          </p:txBody>
        </p:sp>
        <p:sp>
          <p:nvSpPr>
            <p:cNvPr id="35" name="TextBox 34"/>
            <p:cNvSpPr txBox="1"/>
            <p:nvPr/>
          </p:nvSpPr>
          <p:spPr>
            <a:xfrm>
              <a:off x="323529" y="1236822"/>
              <a:ext cx="386010" cy="1649630"/>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p:txBody>
        </p:sp>
      </p:grpSp>
      <p:grpSp>
        <p:nvGrpSpPr>
          <p:cNvPr id="36" name="Group 35"/>
          <p:cNvGrpSpPr/>
          <p:nvPr/>
        </p:nvGrpSpPr>
        <p:grpSpPr>
          <a:xfrm>
            <a:off x="215516" y="5268107"/>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Common log of 1000.00 = 3.00</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30881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common logarithm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(log to base 10).</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452</a:t>
            </a:fld>
            <a:endParaRPr lang="en-US"/>
          </a:p>
        </p:txBody>
      </p:sp>
      <p:sp>
        <p:nvSpPr>
          <p:cNvPr id="23" name="TextBox 22"/>
          <p:cNvSpPr txBox="1"/>
          <p:nvPr/>
        </p:nvSpPr>
        <p:spPr>
          <a:xfrm>
            <a:off x="251520" y="180475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1878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3.3.4 SQUARE ROOT</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double   </a:t>
            </a:r>
            <a:r>
              <a:rPr lang="en-US" b="1" dirty="0" err="1"/>
              <a:t>sqrt</a:t>
            </a:r>
            <a:r>
              <a:rPr lang="en-US" b="1" dirty="0"/>
              <a:t>(double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for which we want to calculate the square root.</a:t>
            </a:r>
          </a:p>
        </p:txBody>
      </p:sp>
      <p:sp>
        <p:nvSpPr>
          <p:cNvPr id="21" name="TextBox 20"/>
          <p:cNvSpPr txBox="1"/>
          <p:nvPr/>
        </p:nvSpPr>
        <p:spPr>
          <a:xfrm>
            <a:off x="251520" y="274085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481263"/>
            <a:ext cx="8784976" cy="2031325"/>
            <a:chOff x="323529" y="1236822"/>
            <a:chExt cx="7848872" cy="1910098"/>
          </a:xfrm>
        </p:grpSpPr>
        <p:sp>
          <p:nvSpPr>
            <p:cNvPr id="34" name="TextBox 33"/>
            <p:cNvSpPr txBox="1"/>
            <p:nvPr/>
          </p:nvSpPr>
          <p:spPr>
            <a:xfrm>
              <a:off x="788528" y="1236822"/>
              <a:ext cx="7383873" cy="1910098"/>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a:t>
              </a:r>
              <a:r>
                <a:rPr lang="en-US" dirty="0">
                  <a:solidFill>
                    <a:srgbClr val="0000FF"/>
                  </a:solidFill>
                </a:rPr>
                <a:t> </a:t>
              </a:r>
              <a:r>
                <a:rPr lang="en-US" dirty="0" err="1">
                  <a:solidFill>
                    <a:srgbClr val="0000FF"/>
                  </a:solidFill>
                </a:rPr>
                <a:t>squareRoot</a:t>
              </a:r>
              <a:r>
                <a:rPr lang="en-US" dirty="0">
                  <a:solidFill>
                    <a:srgbClr val="0000FF"/>
                  </a:solidFill>
                </a:rPr>
                <a:t>, value = 25.0; </a:t>
              </a:r>
              <a:endParaRPr lang="en-US" dirty="0">
                <a:solidFill>
                  <a:srgbClr val="00B050"/>
                </a:solidFill>
              </a:endParaRPr>
            </a:p>
            <a:p>
              <a:r>
                <a:rPr lang="en-US" dirty="0" err="1">
                  <a:solidFill>
                    <a:srgbClr val="0000FF"/>
                  </a:solidFill>
                </a:rPr>
                <a:t>squareRoot</a:t>
              </a:r>
              <a:r>
                <a:rPr lang="en-US" dirty="0">
                  <a:solidFill>
                    <a:srgbClr val="0000FF"/>
                  </a:solidFill>
                </a:rPr>
                <a:t> = </a:t>
              </a:r>
              <a:r>
                <a:rPr lang="en-US" dirty="0" err="1">
                  <a:solidFill>
                    <a:srgbClr val="00B050"/>
                  </a:solidFill>
                </a:rPr>
                <a:t>sqrt</a:t>
              </a:r>
              <a:r>
                <a:rPr lang="en-US" dirty="0">
                  <a:solidFill>
                    <a:srgbClr val="0000FF"/>
                  </a:solidFill>
                </a:rPr>
                <a:t>(value); </a:t>
              </a:r>
              <a:r>
                <a:rPr lang="en-US" dirty="0">
                  <a:solidFill>
                    <a:srgbClr val="00B050"/>
                  </a:solidFill>
                </a:rPr>
                <a:t>//value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(“Square root of %.2f = %.2f”, value, </a:t>
              </a:r>
              <a:r>
                <a:rPr lang="en-US" dirty="0" err="1">
                  <a:solidFill>
                    <a:srgbClr val="0000FF"/>
                  </a:solidFill>
                </a:rPr>
                <a:t>squareRoot</a:t>
              </a:r>
              <a:r>
                <a:rPr lang="en-US" dirty="0">
                  <a:solidFill>
                    <a:srgbClr val="0000FF"/>
                  </a:solidFill>
                </a:rPr>
                <a:t>);</a:t>
              </a:r>
            </a:p>
            <a:p>
              <a:r>
                <a:rPr lang="en-US" dirty="0">
                  <a:solidFill>
                    <a:srgbClr val="0000FF"/>
                  </a:solidFill>
                </a:rPr>
                <a:t>}}</a:t>
              </a:r>
            </a:p>
          </p:txBody>
        </p:sp>
        <p:sp>
          <p:nvSpPr>
            <p:cNvPr id="35" name="TextBox 34"/>
            <p:cNvSpPr txBox="1"/>
            <p:nvPr/>
          </p:nvSpPr>
          <p:spPr>
            <a:xfrm>
              <a:off x="323529" y="1236822"/>
              <a:ext cx="386010" cy="1910098"/>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p:txBody>
        </p:sp>
      </p:grpSp>
      <p:grpSp>
        <p:nvGrpSpPr>
          <p:cNvPr id="36" name="Group 35"/>
          <p:cNvGrpSpPr/>
          <p:nvPr/>
        </p:nvGrpSpPr>
        <p:grpSpPr>
          <a:xfrm>
            <a:off x="215516" y="5591435"/>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Square root of 25.00 = 5.00</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38081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square root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453</a:t>
            </a:fld>
            <a:endParaRPr lang="en-US"/>
          </a:p>
        </p:txBody>
      </p:sp>
      <p:sp>
        <p:nvSpPr>
          <p:cNvPr id="23" name="TextBox 22"/>
          <p:cNvSpPr txBox="1"/>
          <p:nvPr/>
        </p:nvSpPr>
        <p:spPr>
          <a:xfrm>
            <a:off x="251520" y="180475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23409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3.3.5 POWER</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double   pow(double   x, double   y)</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base;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 the exponent.</a:t>
            </a:r>
          </a:p>
        </p:txBody>
      </p:sp>
      <p:sp>
        <p:nvSpPr>
          <p:cNvPr id="21" name="TextBox 20"/>
          <p:cNvSpPr txBox="1"/>
          <p:nvPr/>
        </p:nvSpPr>
        <p:spPr>
          <a:xfrm>
            <a:off x="251520" y="25649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45176" y="2975964"/>
            <a:ext cx="8784976" cy="2308324"/>
            <a:chOff x="323529" y="1236822"/>
            <a:chExt cx="7848872" cy="2170566"/>
          </a:xfrm>
        </p:grpSpPr>
        <p:sp>
          <p:nvSpPr>
            <p:cNvPr id="34" name="TextBox 33"/>
            <p:cNvSpPr txBox="1"/>
            <p:nvPr/>
          </p:nvSpPr>
          <p:spPr>
            <a:xfrm>
              <a:off x="788528" y="1236822"/>
              <a:ext cx="7383873" cy="2170566"/>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a:t>
              </a:r>
              <a:r>
                <a:rPr lang="en-US" dirty="0">
                  <a:solidFill>
                    <a:srgbClr val="0000FF"/>
                  </a:solidFill>
                </a:rPr>
                <a:t> base = 3.0, exponent = 2.0; </a:t>
              </a:r>
              <a:endParaRPr lang="en-US" dirty="0">
                <a:solidFill>
                  <a:srgbClr val="00B050"/>
                </a:solidFill>
              </a:endParaRPr>
            </a:p>
            <a:p>
              <a:r>
                <a:rPr lang="en-US" dirty="0">
                  <a:solidFill>
                    <a:srgbClr val="00B0F0"/>
                  </a:solidFill>
                </a:rPr>
                <a:t>double</a:t>
              </a:r>
              <a:r>
                <a:rPr lang="en-US" dirty="0">
                  <a:solidFill>
                    <a:srgbClr val="0000FF"/>
                  </a:solidFill>
                </a:rPr>
                <a:t> result;</a:t>
              </a:r>
            </a:p>
            <a:p>
              <a:r>
                <a:rPr lang="en-US" dirty="0">
                  <a:solidFill>
                    <a:srgbClr val="0000FF"/>
                  </a:solidFill>
                </a:rPr>
                <a:t>result = </a:t>
              </a:r>
              <a:r>
                <a:rPr lang="en-US" dirty="0">
                  <a:solidFill>
                    <a:srgbClr val="00B050"/>
                  </a:solidFill>
                </a:rPr>
                <a:t>pow</a:t>
              </a:r>
              <a:r>
                <a:rPr lang="en-US" dirty="0">
                  <a:solidFill>
                    <a:srgbClr val="0000FF"/>
                  </a:solidFill>
                </a:rPr>
                <a:t>(base, exponent);</a:t>
              </a:r>
              <a:r>
                <a:rPr lang="en-US" dirty="0">
                  <a:solidFill>
                    <a:srgbClr val="00B050"/>
                  </a:solidFill>
                </a:rPr>
                <a:t>//base &amp; exponent are </a:t>
              </a:r>
              <a:r>
                <a:rPr lang="en-US" dirty="0">
                  <a:solidFill>
                    <a:srgbClr val="FF0000"/>
                  </a:solidFill>
                </a:rPr>
                <a:t>actual parameters</a:t>
              </a:r>
            </a:p>
            <a:p>
              <a:r>
                <a:rPr lang="en-US" dirty="0" err="1">
                  <a:solidFill>
                    <a:srgbClr val="0000FF"/>
                  </a:solidFill>
                </a:rPr>
                <a:t>System.out.printf</a:t>
              </a:r>
              <a:r>
                <a:rPr lang="en-US" dirty="0">
                  <a:solidFill>
                    <a:srgbClr val="0000FF"/>
                  </a:solidFill>
                </a:rPr>
                <a:t> (“%.2f to power %.2f = %.2f”, base, exponent, result);</a:t>
              </a:r>
            </a:p>
            <a:p>
              <a:r>
                <a:rPr lang="en-US" dirty="0">
                  <a:solidFill>
                    <a:srgbClr val="0000FF"/>
                  </a:solidFill>
                </a:rPr>
                <a:t>}}</a:t>
              </a:r>
            </a:p>
          </p:txBody>
        </p:sp>
        <p:sp>
          <p:nvSpPr>
            <p:cNvPr id="35" name="TextBox 34"/>
            <p:cNvSpPr txBox="1"/>
            <p:nvPr/>
          </p:nvSpPr>
          <p:spPr>
            <a:xfrm>
              <a:off x="323529" y="1236822"/>
              <a:ext cx="386010" cy="2170566"/>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p:txBody>
        </p:sp>
      </p:grpSp>
      <p:grpSp>
        <p:nvGrpSpPr>
          <p:cNvPr id="36" name="Group 35"/>
          <p:cNvGrpSpPr/>
          <p:nvPr/>
        </p:nvGrpSpPr>
        <p:grpSpPr>
          <a:xfrm>
            <a:off x="204029" y="5493905"/>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3.00 to power 2.00 = 9.00</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20486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baseline="30000" dirty="0" err="1">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454</a:t>
            </a:fld>
            <a:endParaRPr lang="en-US"/>
          </a:p>
        </p:txBody>
      </p:sp>
      <p:sp>
        <p:nvSpPr>
          <p:cNvPr id="23" name="TextBox 22"/>
          <p:cNvSpPr txBox="1"/>
          <p:nvPr/>
        </p:nvSpPr>
        <p:spPr>
          <a:xfrm>
            <a:off x="251520" y="155679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Parameters Types: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 </a:t>
            </a:r>
            <a:r>
              <a:rPr lang="en-US" sz="2000" dirty="0">
                <a:latin typeface="Tahoma" panose="020B0604030504040204" pitchFamily="34" charset="0"/>
                <a:ea typeface="Tahoma" panose="020B0604030504040204" pitchFamily="34" charset="0"/>
                <a:cs typeface="Tahoma" panose="020B0604030504040204" pitchFamily="34" charset="0"/>
              </a:rPr>
              <a:t>and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 </a:t>
            </a:r>
            <a:r>
              <a:rPr lang="en-US" sz="2000" dirty="0">
                <a:latin typeface="Tahoma" panose="020B0604030504040204" pitchFamily="34" charset="0"/>
                <a:ea typeface="Tahoma" panose="020B0604030504040204" pitchFamily="34" charset="0"/>
                <a:cs typeface="Tahoma" panose="020B0604030504040204" pitchFamily="34" charset="0"/>
              </a:rPr>
              <a:t>are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8247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3.4 COMPARISON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455</a:t>
            </a:fld>
            <a:endParaRPr lang="en-US"/>
          </a:p>
        </p:txBody>
      </p:sp>
      <p:sp>
        <p:nvSpPr>
          <p:cNvPr id="19" name="TextBox 18"/>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These include the following:</a:t>
            </a:r>
          </a:p>
        </p:txBody>
      </p:sp>
      <p:sp>
        <p:nvSpPr>
          <p:cNvPr id="15" name="Rounded Rectangle 14"/>
          <p:cNvSpPr/>
          <p:nvPr/>
        </p:nvSpPr>
        <p:spPr>
          <a:xfrm>
            <a:off x="2771800" y="1268760"/>
            <a:ext cx="3600400"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COMPARISON METHODS</a:t>
            </a:r>
          </a:p>
        </p:txBody>
      </p:sp>
      <p:sp>
        <p:nvSpPr>
          <p:cNvPr id="16" name="Rounded Rectangle 15"/>
          <p:cNvSpPr/>
          <p:nvPr/>
        </p:nvSpPr>
        <p:spPr>
          <a:xfrm>
            <a:off x="3491880" y="2492896"/>
            <a:ext cx="5400600" cy="1440160"/>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3.4.1 Minimum: </a:t>
            </a:r>
          </a:p>
          <a:p>
            <a:pPr algn="ctr"/>
            <a:r>
              <a:rPr lang="en-US" dirty="0" err="1">
                <a:solidFill>
                  <a:srgbClr val="00B0F0"/>
                </a:solidFill>
              </a:rPr>
              <a:t>int</a:t>
            </a:r>
            <a:r>
              <a:rPr lang="en-US" dirty="0">
                <a:solidFill>
                  <a:srgbClr val="00B0F0"/>
                </a:solidFill>
              </a:rPr>
              <a:t>/long/double/float</a:t>
            </a:r>
            <a:r>
              <a:rPr lang="en-US" dirty="0">
                <a:solidFill>
                  <a:srgbClr val="0000FF"/>
                </a:solidFill>
              </a:rPr>
              <a:t>   </a:t>
            </a:r>
          </a:p>
          <a:p>
            <a:pPr algn="ctr"/>
            <a:r>
              <a:rPr lang="en-US" dirty="0">
                <a:solidFill>
                  <a:srgbClr val="00B050"/>
                </a:solidFill>
              </a:rPr>
              <a:t>min</a:t>
            </a:r>
            <a:r>
              <a:rPr lang="en-US" dirty="0">
                <a:solidFill>
                  <a:srgbClr val="0000FF"/>
                </a:solidFill>
              </a:rPr>
              <a:t>(</a:t>
            </a:r>
            <a:r>
              <a:rPr lang="en-US" dirty="0" err="1">
                <a:solidFill>
                  <a:srgbClr val="00B0F0"/>
                </a:solidFill>
              </a:rPr>
              <a:t>int</a:t>
            </a:r>
            <a:r>
              <a:rPr lang="en-US" dirty="0">
                <a:solidFill>
                  <a:srgbClr val="00B0F0"/>
                </a:solidFill>
              </a:rPr>
              <a:t>/long/double/float</a:t>
            </a:r>
            <a:r>
              <a:rPr lang="en-US" dirty="0">
                <a:solidFill>
                  <a:srgbClr val="0000FF"/>
                </a:solidFill>
              </a:rPr>
              <a:t> x,</a:t>
            </a:r>
          </a:p>
          <a:p>
            <a:pPr algn="ctr"/>
            <a:r>
              <a:rPr lang="en-US" dirty="0" err="1">
                <a:solidFill>
                  <a:srgbClr val="00B0F0"/>
                </a:solidFill>
              </a:rPr>
              <a:t>int</a:t>
            </a:r>
            <a:r>
              <a:rPr lang="en-US" dirty="0">
                <a:solidFill>
                  <a:srgbClr val="00B0F0"/>
                </a:solidFill>
              </a:rPr>
              <a:t>/long/double/float</a:t>
            </a:r>
            <a:r>
              <a:rPr lang="en-US" dirty="0">
                <a:solidFill>
                  <a:srgbClr val="0000FF"/>
                </a:solidFill>
              </a:rPr>
              <a:t> y)</a:t>
            </a:r>
          </a:p>
        </p:txBody>
      </p:sp>
      <p:cxnSp>
        <p:nvCxnSpPr>
          <p:cNvPr id="22" name="Straight Connector 21"/>
          <p:cNvCxnSpPr/>
          <p:nvPr/>
        </p:nvCxnSpPr>
        <p:spPr>
          <a:xfrm>
            <a:off x="3131840" y="1916832"/>
            <a:ext cx="0" cy="3960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131840" y="3212976"/>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31840" y="5157192"/>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3491880" y="4437112"/>
            <a:ext cx="5400600" cy="1440160"/>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3.4.2 Maximum: </a:t>
            </a:r>
          </a:p>
          <a:p>
            <a:pPr algn="ctr"/>
            <a:r>
              <a:rPr lang="en-US" dirty="0" err="1">
                <a:solidFill>
                  <a:srgbClr val="00B0F0"/>
                </a:solidFill>
              </a:rPr>
              <a:t>int</a:t>
            </a:r>
            <a:r>
              <a:rPr lang="en-US" dirty="0">
                <a:solidFill>
                  <a:srgbClr val="00B0F0"/>
                </a:solidFill>
              </a:rPr>
              <a:t>/long/double/float</a:t>
            </a:r>
            <a:r>
              <a:rPr lang="en-US" dirty="0">
                <a:solidFill>
                  <a:srgbClr val="0000FF"/>
                </a:solidFill>
              </a:rPr>
              <a:t>   </a:t>
            </a:r>
          </a:p>
          <a:p>
            <a:pPr algn="ctr"/>
            <a:r>
              <a:rPr lang="en-US" dirty="0">
                <a:solidFill>
                  <a:srgbClr val="00B050"/>
                </a:solidFill>
              </a:rPr>
              <a:t>max</a:t>
            </a:r>
            <a:r>
              <a:rPr lang="en-US" dirty="0">
                <a:solidFill>
                  <a:srgbClr val="0000FF"/>
                </a:solidFill>
              </a:rPr>
              <a:t>(</a:t>
            </a:r>
            <a:r>
              <a:rPr lang="en-US" dirty="0" err="1">
                <a:solidFill>
                  <a:srgbClr val="00B0F0"/>
                </a:solidFill>
              </a:rPr>
              <a:t>int</a:t>
            </a:r>
            <a:r>
              <a:rPr lang="en-US" dirty="0">
                <a:solidFill>
                  <a:srgbClr val="00B0F0"/>
                </a:solidFill>
              </a:rPr>
              <a:t>/long/double/float</a:t>
            </a:r>
            <a:r>
              <a:rPr lang="en-US" dirty="0">
                <a:solidFill>
                  <a:srgbClr val="0000FF"/>
                </a:solidFill>
              </a:rPr>
              <a:t> x,</a:t>
            </a:r>
          </a:p>
          <a:p>
            <a:pPr algn="ctr"/>
            <a:r>
              <a:rPr lang="en-US" dirty="0" err="1">
                <a:solidFill>
                  <a:srgbClr val="00B0F0"/>
                </a:solidFill>
              </a:rPr>
              <a:t>int</a:t>
            </a:r>
            <a:r>
              <a:rPr lang="en-US" dirty="0">
                <a:solidFill>
                  <a:srgbClr val="00B0F0"/>
                </a:solidFill>
              </a:rPr>
              <a:t>/long/double/float</a:t>
            </a:r>
            <a:r>
              <a:rPr lang="en-US" dirty="0">
                <a:solidFill>
                  <a:srgbClr val="0000FF"/>
                </a:solidFill>
              </a:rPr>
              <a:t> y)</a:t>
            </a:r>
          </a:p>
        </p:txBody>
      </p:sp>
    </p:spTree>
    <p:extLst>
      <p:ext uri="{BB962C8B-B14F-4D97-AF65-F5344CB8AC3E}">
        <p14:creationId xmlns:p14="http://schemas.microsoft.com/office/powerpoint/2010/main" val="407949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animBg="1"/>
      <p:bldP spid="16" grpId="0" animBg="1"/>
      <p:bldP spid="26"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3.4.1 MINIMUM</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int</a:t>
            </a:r>
            <a:r>
              <a:rPr lang="en-US" b="1" dirty="0"/>
              <a:t>/long/double/float    min(</a:t>
            </a:r>
            <a:r>
              <a:rPr lang="en-US" b="1" dirty="0" err="1"/>
              <a:t>int</a:t>
            </a:r>
            <a:r>
              <a:rPr lang="en-US" b="1" dirty="0"/>
              <a:t>/long/double/float   x, </a:t>
            </a:r>
            <a:r>
              <a:rPr lang="en-US" b="1" dirty="0" err="1"/>
              <a:t>int</a:t>
            </a:r>
            <a:r>
              <a:rPr lang="en-US" b="1" dirty="0"/>
              <a:t>/long/double/float   y)</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to be compared with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21" name="TextBox 20"/>
          <p:cNvSpPr txBox="1"/>
          <p:nvPr/>
        </p:nvSpPr>
        <p:spPr>
          <a:xfrm>
            <a:off x="251520" y="26369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returns the same type as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140968"/>
            <a:ext cx="8784976" cy="2862322"/>
            <a:chOff x="323529" y="1236822"/>
            <a:chExt cx="7848872" cy="2691502"/>
          </a:xfrm>
        </p:grpSpPr>
        <p:sp>
          <p:nvSpPr>
            <p:cNvPr id="34" name="TextBox 33"/>
            <p:cNvSpPr txBox="1"/>
            <p:nvPr/>
          </p:nvSpPr>
          <p:spPr>
            <a:xfrm>
              <a:off x="788528" y="1236822"/>
              <a:ext cx="7383873" cy="2431034"/>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err="1">
                  <a:solidFill>
                    <a:srgbClr val="00B0F0"/>
                  </a:solidFill>
                </a:rPr>
                <a:t>int</a:t>
              </a:r>
              <a:r>
                <a:rPr lang="en-US" dirty="0">
                  <a:solidFill>
                    <a:srgbClr val="00B0F0"/>
                  </a:solidFill>
                </a:rPr>
                <a:t> </a:t>
              </a:r>
              <a:r>
                <a:rPr lang="en-US" dirty="0">
                  <a:solidFill>
                    <a:srgbClr val="0000FF"/>
                  </a:solidFill>
                </a:rPr>
                <a:t>value1 = -10, value2 = 40;	</a:t>
              </a:r>
              <a:endParaRPr lang="en-US" dirty="0">
                <a:solidFill>
                  <a:srgbClr val="00B050"/>
                </a:solidFill>
              </a:endParaRPr>
            </a:p>
            <a:p>
              <a:r>
                <a:rPr lang="en-US" dirty="0" err="1">
                  <a:solidFill>
                    <a:srgbClr val="00B0F0"/>
                  </a:solidFill>
                </a:rPr>
                <a:t>int</a:t>
              </a:r>
              <a:r>
                <a:rPr lang="en-US" dirty="0">
                  <a:solidFill>
                    <a:srgbClr val="0000FF"/>
                  </a:solidFill>
                </a:rPr>
                <a:t> minimum;</a:t>
              </a:r>
              <a:endParaRPr lang="en-US" dirty="0">
                <a:solidFill>
                  <a:srgbClr val="00B050"/>
                </a:solidFill>
              </a:endParaRPr>
            </a:p>
            <a:p>
              <a:r>
                <a:rPr lang="en-US" dirty="0">
                  <a:solidFill>
                    <a:srgbClr val="0000FF"/>
                  </a:solidFill>
                </a:rPr>
                <a:t>minimum = </a:t>
              </a:r>
              <a:r>
                <a:rPr lang="en-US" dirty="0">
                  <a:solidFill>
                    <a:srgbClr val="00B050"/>
                  </a:solidFill>
                </a:rPr>
                <a:t>min</a:t>
              </a:r>
              <a:r>
                <a:rPr lang="en-US" dirty="0">
                  <a:solidFill>
                    <a:srgbClr val="0000FF"/>
                  </a:solidFill>
                </a:rPr>
                <a:t>(value1, value2);  </a:t>
              </a:r>
              <a:r>
                <a:rPr lang="en-US" sz="1400" dirty="0">
                  <a:solidFill>
                    <a:srgbClr val="00B050"/>
                  </a:solidFill>
                </a:rPr>
                <a:t>//value1 &amp; value2 are the </a:t>
              </a:r>
              <a:r>
                <a:rPr lang="en-US" sz="1400" dirty="0">
                  <a:solidFill>
                    <a:srgbClr val="FF0000"/>
                  </a:solidFill>
                </a:rPr>
                <a:t>actual parameters</a:t>
              </a:r>
              <a:endParaRPr lang="en-US" dirty="0">
                <a:solidFill>
                  <a:srgbClr val="FF0000"/>
                </a:solidFill>
              </a:endParaRPr>
            </a:p>
            <a:p>
              <a:r>
                <a:rPr lang="en-US" dirty="0" err="1">
                  <a:solidFill>
                    <a:srgbClr val="0000FF"/>
                  </a:solidFill>
                </a:rPr>
                <a:t>System.out.printf</a:t>
              </a:r>
              <a:r>
                <a:rPr lang="en-US" dirty="0">
                  <a:solidFill>
                    <a:srgbClr val="0000FF"/>
                  </a:solidFill>
                </a:rPr>
                <a:t> (“The minimum of %d and %d = %d”, value1, value2, minimum);</a:t>
              </a:r>
            </a:p>
            <a:p>
              <a:r>
                <a:rPr lang="en-US" dirty="0">
                  <a:solidFill>
                    <a:srgbClr val="0000FF"/>
                  </a:solidFill>
                </a:rPr>
                <a:t>}}</a:t>
              </a:r>
            </a:p>
          </p:txBody>
        </p:sp>
        <p:sp>
          <p:nvSpPr>
            <p:cNvPr id="35" name="TextBox 34"/>
            <p:cNvSpPr txBox="1"/>
            <p:nvPr/>
          </p:nvSpPr>
          <p:spPr>
            <a:xfrm>
              <a:off x="323529" y="1236822"/>
              <a:ext cx="386010" cy="2691502"/>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endParaRPr lang="en-US" dirty="0">
                <a:solidFill>
                  <a:srgbClr val="FF0000"/>
                </a:solidFill>
              </a:endParaRPr>
            </a:p>
          </p:txBody>
        </p:sp>
      </p:grpSp>
      <p:grpSp>
        <p:nvGrpSpPr>
          <p:cNvPr id="36" name="Group 35"/>
          <p:cNvGrpSpPr/>
          <p:nvPr/>
        </p:nvGrpSpPr>
        <p:grpSpPr>
          <a:xfrm>
            <a:off x="173030" y="5857527"/>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The minimum of -10 and 40 = -10</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27687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smaller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456</a:t>
            </a:fld>
            <a:endParaRPr lang="en-US"/>
          </a:p>
        </p:txBody>
      </p:sp>
      <p:sp>
        <p:nvSpPr>
          <p:cNvPr id="23" name="TextBox 22"/>
          <p:cNvSpPr txBox="1"/>
          <p:nvPr/>
        </p:nvSpPr>
        <p:spPr>
          <a:xfrm>
            <a:off x="251520" y="158873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Parameters Types: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 may be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long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latin typeface="Tahoma" panose="020B0604030504040204" pitchFamily="34" charset="0"/>
                <a:ea typeface="Tahoma" panose="020B0604030504040204" pitchFamily="34" charset="0"/>
                <a:cs typeface="Tahoma" panose="020B0604030504040204" pitchFamily="34" charset="0"/>
              </a:rPr>
              <a:t>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8331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3.4.2 MAXIMUM</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int</a:t>
            </a:r>
            <a:r>
              <a:rPr lang="en-US" b="1" dirty="0"/>
              <a:t>/long/double/float   max(</a:t>
            </a:r>
            <a:r>
              <a:rPr lang="en-US" b="1" dirty="0" err="1"/>
              <a:t>int</a:t>
            </a:r>
            <a:r>
              <a:rPr lang="en-US" b="1" dirty="0"/>
              <a:t>/long/double/float   x, </a:t>
            </a:r>
            <a:r>
              <a:rPr lang="en-US" b="1" dirty="0" err="1"/>
              <a:t>int</a:t>
            </a:r>
            <a:r>
              <a:rPr lang="en-US" b="1" dirty="0"/>
              <a:t>/long/double/float   y)</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to be compared with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21" name="TextBox 20"/>
          <p:cNvSpPr txBox="1"/>
          <p:nvPr/>
        </p:nvSpPr>
        <p:spPr>
          <a:xfrm>
            <a:off x="251520" y="26369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returns the same type as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140968"/>
            <a:ext cx="8784976" cy="2585323"/>
            <a:chOff x="323529" y="1236822"/>
            <a:chExt cx="7848872" cy="2431034"/>
          </a:xfrm>
        </p:grpSpPr>
        <p:sp>
          <p:nvSpPr>
            <p:cNvPr id="34" name="TextBox 33"/>
            <p:cNvSpPr txBox="1"/>
            <p:nvPr/>
          </p:nvSpPr>
          <p:spPr>
            <a:xfrm>
              <a:off x="788528" y="1236822"/>
              <a:ext cx="7383873" cy="2431034"/>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err="1">
                  <a:solidFill>
                    <a:srgbClr val="00B0F0"/>
                  </a:solidFill>
                </a:rPr>
                <a:t>int</a:t>
              </a:r>
              <a:r>
                <a:rPr lang="en-US" dirty="0">
                  <a:solidFill>
                    <a:srgbClr val="00B0F0"/>
                  </a:solidFill>
                </a:rPr>
                <a:t> </a:t>
              </a:r>
              <a:r>
                <a:rPr lang="en-US" dirty="0">
                  <a:solidFill>
                    <a:srgbClr val="0000FF"/>
                  </a:solidFill>
                </a:rPr>
                <a:t>value1 = -10, value2 = 40;	</a:t>
              </a:r>
              <a:endParaRPr lang="en-US" dirty="0">
                <a:solidFill>
                  <a:srgbClr val="00B050"/>
                </a:solidFill>
              </a:endParaRPr>
            </a:p>
            <a:p>
              <a:r>
                <a:rPr lang="en-US" dirty="0" err="1">
                  <a:solidFill>
                    <a:srgbClr val="00B0F0"/>
                  </a:solidFill>
                </a:rPr>
                <a:t>int</a:t>
              </a:r>
              <a:r>
                <a:rPr lang="en-US" dirty="0">
                  <a:solidFill>
                    <a:srgbClr val="0000FF"/>
                  </a:solidFill>
                </a:rPr>
                <a:t> maximum;</a:t>
              </a:r>
              <a:endParaRPr lang="en-US" dirty="0">
                <a:solidFill>
                  <a:srgbClr val="00B050"/>
                </a:solidFill>
              </a:endParaRPr>
            </a:p>
            <a:p>
              <a:r>
                <a:rPr lang="en-US" dirty="0">
                  <a:solidFill>
                    <a:srgbClr val="0000FF"/>
                  </a:solidFill>
                </a:rPr>
                <a:t>maximum = </a:t>
              </a:r>
              <a:r>
                <a:rPr lang="en-US" dirty="0">
                  <a:solidFill>
                    <a:srgbClr val="00B050"/>
                  </a:solidFill>
                </a:rPr>
                <a:t>max</a:t>
              </a:r>
              <a:r>
                <a:rPr lang="en-US" dirty="0">
                  <a:solidFill>
                    <a:srgbClr val="0000FF"/>
                  </a:solidFill>
                </a:rPr>
                <a:t>(value1, value2);  </a:t>
              </a:r>
              <a:r>
                <a:rPr lang="en-US" sz="1400" dirty="0">
                  <a:solidFill>
                    <a:srgbClr val="00B050"/>
                  </a:solidFill>
                </a:rPr>
                <a:t>//value1 &amp; value2 are the </a:t>
              </a:r>
              <a:r>
                <a:rPr lang="en-US" sz="1400" dirty="0">
                  <a:solidFill>
                    <a:srgbClr val="FF0000"/>
                  </a:solidFill>
                </a:rPr>
                <a:t>actual parameters</a:t>
              </a:r>
              <a:endParaRPr lang="en-US" dirty="0">
                <a:solidFill>
                  <a:srgbClr val="FF0000"/>
                </a:solidFill>
              </a:endParaRPr>
            </a:p>
            <a:p>
              <a:r>
                <a:rPr lang="en-US" dirty="0" err="1">
                  <a:solidFill>
                    <a:srgbClr val="0000FF"/>
                  </a:solidFill>
                </a:rPr>
                <a:t>System.out.printf</a:t>
              </a:r>
              <a:r>
                <a:rPr lang="en-US" dirty="0">
                  <a:solidFill>
                    <a:srgbClr val="0000FF"/>
                  </a:solidFill>
                </a:rPr>
                <a:t> (“The maximum of %d and %d = %d”, value1, value2, maximum);</a:t>
              </a:r>
            </a:p>
            <a:p>
              <a:r>
                <a:rPr lang="en-US" dirty="0">
                  <a:solidFill>
                    <a:srgbClr val="0000FF"/>
                  </a:solidFill>
                </a:rPr>
                <a:t>}}</a:t>
              </a:r>
            </a:p>
          </p:txBody>
        </p:sp>
        <p:sp>
          <p:nvSpPr>
            <p:cNvPr id="35" name="TextBox 34"/>
            <p:cNvSpPr txBox="1"/>
            <p:nvPr/>
          </p:nvSpPr>
          <p:spPr>
            <a:xfrm>
              <a:off x="323529" y="1236822"/>
              <a:ext cx="386010" cy="243103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p:txBody>
        </p:sp>
      </p:grpSp>
      <p:grpSp>
        <p:nvGrpSpPr>
          <p:cNvPr id="36" name="Group 35"/>
          <p:cNvGrpSpPr/>
          <p:nvPr/>
        </p:nvGrpSpPr>
        <p:grpSpPr>
          <a:xfrm>
            <a:off x="215516" y="5836698"/>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The maximum of -10 and 40 = 40</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27687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larger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457</a:t>
            </a:fld>
            <a:endParaRPr lang="en-US"/>
          </a:p>
        </p:txBody>
      </p:sp>
      <p:sp>
        <p:nvSpPr>
          <p:cNvPr id="23" name="TextBox 22"/>
          <p:cNvSpPr txBox="1"/>
          <p:nvPr/>
        </p:nvSpPr>
        <p:spPr>
          <a:xfrm>
            <a:off x="251520" y="158873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Parameters Types: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y</a:t>
            </a:r>
            <a:r>
              <a:rPr lang="en-US" sz="2000" dirty="0">
                <a:latin typeface="Tahoma" panose="020B0604030504040204" pitchFamily="34" charset="0"/>
                <a:ea typeface="Tahoma" panose="020B0604030504040204" pitchFamily="34" charset="0"/>
                <a:cs typeface="Tahoma" panose="020B0604030504040204" pitchFamily="34" charset="0"/>
              </a:rPr>
              <a:t> may be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long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latin typeface="Tahoma" panose="020B0604030504040204" pitchFamily="34" charset="0"/>
                <a:ea typeface="Tahoma" panose="020B0604030504040204" pitchFamily="34" charset="0"/>
                <a:cs typeface="Tahoma" panose="020B0604030504040204" pitchFamily="34" charset="0"/>
              </a:rPr>
              <a:t>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21557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3.5 TRIGONOMETRIC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458</a:t>
            </a:fld>
            <a:endParaRPr lang="en-US"/>
          </a:p>
        </p:txBody>
      </p:sp>
      <p:sp>
        <p:nvSpPr>
          <p:cNvPr id="19" name="TextBox 18"/>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These include the following:</a:t>
            </a:r>
          </a:p>
        </p:txBody>
      </p:sp>
      <p:sp>
        <p:nvSpPr>
          <p:cNvPr id="15" name="Rounded Rectangle 14"/>
          <p:cNvSpPr/>
          <p:nvPr/>
        </p:nvSpPr>
        <p:spPr>
          <a:xfrm>
            <a:off x="2771800" y="1268760"/>
            <a:ext cx="3600400"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TRIGONOMETRIC METHODS</a:t>
            </a:r>
          </a:p>
        </p:txBody>
      </p:sp>
      <p:sp>
        <p:nvSpPr>
          <p:cNvPr id="16" name="Rounded Rectangle 15"/>
          <p:cNvSpPr/>
          <p:nvPr/>
        </p:nvSpPr>
        <p:spPr>
          <a:xfrm>
            <a:off x="3491880" y="2492896"/>
            <a:ext cx="5400600" cy="720080"/>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3.4.1 Sine: </a:t>
            </a:r>
          </a:p>
          <a:p>
            <a:pPr algn="ctr"/>
            <a:r>
              <a:rPr lang="en-US" dirty="0">
                <a:solidFill>
                  <a:srgbClr val="00B0F0"/>
                </a:solidFill>
              </a:rPr>
              <a:t>double </a:t>
            </a:r>
            <a:r>
              <a:rPr lang="en-US" dirty="0">
                <a:solidFill>
                  <a:srgbClr val="00B050"/>
                </a:solidFill>
              </a:rPr>
              <a:t>sin</a:t>
            </a:r>
            <a:r>
              <a:rPr lang="en-US" dirty="0">
                <a:solidFill>
                  <a:srgbClr val="0000FF"/>
                </a:solidFill>
              </a:rPr>
              <a:t>(</a:t>
            </a:r>
            <a:r>
              <a:rPr lang="en-US" dirty="0">
                <a:solidFill>
                  <a:srgbClr val="00B0F0"/>
                </a:solidFill>
              </a:rPr>
              <a:t>double </a:t>
            </a:r>
            <a:r>
              <a:rPr lang="en-US" dirty="0">
                <a:solidFill>
                  <a:srgbClr val="0000FF"/>
                </a:solidFill>
              </a:rPr>
              <a:t>x)</a:t>
            </a:r>
          </a:p>
        </p:txBody>
      </p:sp>
      <p:cxnSp>
        <p:nvCxnSpPr>
          <p:cNvPr id="22" name="Straight Connector 21"/>
          <p:cNvCxnSpPr/>
          <p:nvPr/>
        </p:nvCxnSpPr>
        <p:spPr>
          <a:xfrm>
            <a:off x="3131840" y="1916832"/>
            <a:ext cx="0" cy="3960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131840" y="2852936"/>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31840" y="4145807"/>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491880" y="3785767"/>
            <a:ext cx="5400600" cy="720080"/>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3.4.2 Cosine: </a:t>
            </a:r>
          </a:p>
          <a:p>
            <a:pPr algn="ctr"/>
            <a:r>
              <a:rPr lang="en-US" dirty="0">
                <a:solidFill>
                  <a:srgbClr val="00B0F0"/>
                </a:solidFill>
              </a:rPr>
              <a:t>double </a:t>
            </a:r>
            <a:r>
              <a:rPr lang="en-US" dirty="0">
                <a:solidFill>
                  <a:srgbClr val="00B050"/>
                </a:solidFill>
              </a:rPr>
              <a:t>cos</a:t>
            </a:r>
            <a:r>
              <a:rPr lang="en-US" dirty="0">
                <a:solidFill>
                  <a:srgbClr val="0000FF"/>
                </a:solidFill>
              </a:rPr>
              <a:t>(</a:t>
            </a:r>
            <a:r>
              <a:rPr lang="en-US" dirty="0">
                <a:solidFill>
                  <a:srgbClr val="00B0F0"/>
                </a:solidFill>
              </a:rPr>
              <a:t>double </a:t>
            </a:r>
            <a:r>
              <a:rPr lang="en-US" dirty="0">
                <a:solidFill>
                  <a:srgbClr val="0000FF"/>
                </a:solidFill>
              </a:rPr>
              <a:t>x)</a:t>
            </a:r>
          </a:p>
        </p:txBody>
      </p:sp>
      <p:cxnSp>
        <p:nvCxnSpPr>
          <p:cNvPr id="13" name="Straight Arrow Connector 12"/>
          <p:cNvCxnSpPr/>
          <p:nvPr/>
        </p:nvCxnSpPr>
        <p:spPr>
          <a:xfrm>
            <a:off x="3131840" y="5405947"/>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491880" y="5078638"/>
            <a:ext cx="5400600" cy="654618"/>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3.4.3 Tangent: </a:t>
            </a:r>
          </a:p>
          <a:p>
            <a:pPr algn="ctr"/>
            <a:r>
              <a:rPr lang="en-US" dirty="0">
                <a:solidFill>
                  <a:srgbClr val="00B0F0"/>
                </a:solidFill>
              </a:rPr>
              <a:t>double </a:t>
            </a:r>
            <a:r>
              <a:rPr lang="en-US" dirty="0">
                <a:solidFill>
                  <a:srgbClr val="00B050"/>
                </a:solidFill>
              </a:rPr>
              <a:t>tan</a:t>
            </a:r>
            <a:r>
              <a:rPr lang="en-US" dirty="0">
                <a:solidFill>
                  <a:srgbClr val="0000FF"/>
                </a:solidFill>
              </a:rPr>
              <a:t>(</a:t>
            </a:r>
            <a:r>
              <a:rPr lang="en-US" dirty="0">
                <a:solidFill>
                  <a:srgbClr val="00B0F0"/>
                </a:solidFill>
              </a:rPr>
              <a:t>double </a:t>
            </a:r>
            <a:r>
              <a:rPr lang="en-US" dirty="0">
                <a:solidFill>
                  <a:srgbClr val="0000FF"/>
                </a:solidFill>
              </a:rPr>
              <a:t>x)</a:t>
            </a:r>
          </a:p>
        </p:txBody>
      </p:sp>
    </p:spTree>
    <p:extLst>
      <p:ext uri="{BB962C8B-B14F-4D97-AF65-F5344CB8AC3E}">
        <p14:creationId xmlns:p14="http://schemas.microsoft.com/office/powerpoint/2010/main" val="386551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animBg="1"/>
      <p:bldP spid="16" grpId="0" animBg="1"/>
      <p:bldP spid="12" grpId="0" animBg="1"/>
      <p:bldP spid="14"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3.5.1 SINE</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double   sin(double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208946"/>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for which we want to calculate the sine value.</a:t>
            </a:r>
          </a:p>
        </p:txBody>
      </p:sp>
      <p:sp>
        <p:nvSpPr>
          <p:cNvPr id="21" name="TextBox 20"/>
          <p:cNvSpPr txBox="1"/>
          <p:nvPr/>
        </p:nvSpPr>
        <p:spPr>
          <a:xfrm>
            <a:off x="251520" y="28128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481263"/>
            <a:ext cx="8784976" cy="2031325"/>
            <a:chOff x="323529" y="1236822"/>
            <a:chExt cx="7848872" cy="1910098"/>
          </a:xfrm>
        </p:grpSpPr>
        <p:sp>
          <p:nvSpPr>
            <p:cNvPr id="34" name="TextBox 33"/>
            <p:cNvSpPr txBox="1"/>
            <p:nvPr/>
          </p:nvSpPr>
          <p:spPr>
            <a:xfrm>
              <a:off x="788528" y="1236822"/>
              <a:ext cx="7383873" cy="1910098"/>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a:t>
              </a:r>
              <a:r>
                <a:rPr lang="en-US" dirty="0">
                  <a:solidFill>
                    <a:srgbClr val="0000FF"/>
                  </a:solidFill>
                </a:rPr>
                <a:t> sine, value = 0.0; </a:t>
              </a:r>
              <a:endParaRPr lang="en-US" dirty="0">
                <a:solidFill>
                  <a:srgbClr val="00B050"/>
                </a:solidFill>
              </a:endParaRPr>
            </a:p>
            <a:p>
              <a:r>
                <a:rPr lang="en-US" dirty="0">
                  <a:solidFill>
                    <a:srgbClr val="0000FF"/>
                  </a:solidFill>
                </a:rPr>
                <a:t>sine = </a:t>
              </a:r>
              <a:r>
                <a:rPr lang="en-US" dirty="0">
                  <a:solidFill>
                    <a:srgbClr val="00B050"/>
                  </a:solidFill>
                </a:rPr>
                <a:t>sin</a:t>
              </a:r>
              <a:r>
                <a:rPr lang="en-US" dirty="0">
                  <a:solidFill>
                    <a:srgbClr val="0000FF"/>
                  </a:solidFill>
                </a:rPr>
                <a:t>(value); </a:t>
              </a:r>
              <a:r>
                <a:rPr lang="en-US" dirty="0">
                  <a:solidFill>
                    <a:srgbClr val="00B050"/>
                  </a:solidFill>
                </a:rPr>
                <a:t>//value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(“Sine of %.2f = %.2f”, value, sine);</a:t>
              </a:r>
            </a:p>
            <a:p>
              <a:r>
                <a:rPr lang="en-US" dirty="0">
                  <a:solidFill>
                    <a:srgbClr val="0000FF"/>
                  </a:solidFill>
                </a:rPr>
                <a:t>}}</a:t>
              </a:r>
            </a:p>
          </p:txBody>
        </p:sp>
        <p:sp>
          <p:nvSpPr>
            <p:cNvPr id="35" name="TextBox 34"/>
            <p:cNvSpPr txBox="1"/>
            <p:nvPr/>
          </p:nvSpPr>
          <p:spPr>
            <a:xfrm>
              <a:off x="323529" y="1236822"/>
              <a:ext cx="386010" cy="1910098"/>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p:txBody>
        </p:sp>
      </p:grpSp>
      <p:grpSp>
        <p:nvGrpSpPr>
          <p:cNvPr id="36" name="Group 35"/>
          <p:cNvGrpSpPr/>
          <p:nvPr/>
        </p:nvGrpSpPr>
        <p:grpSpPr>
          <a:xfrm>
            <a:off x="251520" y="5569495"/>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Sine of 0.00 = 0.00</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45282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sin(</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459</a:t>
            </a:fld>
            <a:endParaRPr lang="en-US"/>
          </a:p>
        </p:txBody>
      </p:sp>
      <p:sp>
        <p:nvSpPr>
          <p:cNvPr id="23" name="TextBox 22"/>
          <p:cNvSpPr txBox="1"/>
          <p:nvPr/>
        </p:nvSpPr>
        <p:spPr>
          <a:xfrm>
            <a:off x="251520" y="180475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 It is measured in radians.</a:t>
            </a:r>
          </a:p>
        </p:txBody>
      </p:sp>
    </p:spTree>
    <p:extLst>
      <p:ext uri="{BB962C8B-B14F-4D97-AF65-F5344CB8AC3E}">
        <p14:creationId xmlns:p14="http://schemas.microsoft.com/office/powerpoint/2010/main" val="349851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Content Placeholder 1"/>
          <p:cNvSpPr>
            <a:spLocks noGrp="1"/>
          </p:cNvSpPr>
          <p:nvPr>
            <p:ph idx="1"/>
          </p:nvPr>
        </p:nvSpPr>
        <p:spPr>
          <a:xfrm>
            <a:off x="457200" y="1052737"/>
            <a:ext cx="8229600" cy="432048"/>
          </a:xfrm>
        </p:spPr>
        <p:txBody>
          <a:bodyPr>
            <a:normAutofit/>
          </a:bodyPr>
          <a:lstStyle/>
          <a:p>
            <a:pPr>
              <a:buClr>
                <a:srgbClr val="FF0000"/>
              </a:buClr>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Detect the faults in the following flowcharts:</a:t>
            </a:r>
            <a:endParaRPr lang="en-US" sz="20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46</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87238" y="1556792"/>
            <a:ext cx="1944688" cy="3878241"/>
            <a:chOff x="587238" y="1988840"/>
            <a:chExt cx="1944688" cy="3878241"/>
          </a:xfrm>
        </p:grpSpPr>
        <p:sp>
          <p:nvSpPr>
            <p:cNvPr id="8" name="AutoShape 67"/>
            <p:cNvSpPr>
              <a:spLocks noChangeArrowheads="1"/>
            </p:cNvSpPr>
            <p:nvPr/>
          </p:nvSpPr>
          <p:spPr bwMode="auto">
            <a:xfrm>
              <a:off x="838857" y="1988840"/>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sp>
          <p:nvSpPr>
            <p:cNvPr id="9" name="AutoShape 68"/>
            <p:cNvSpPr>
              <a:spLocks noChangeArrowheads="1"/>
            </p:cNvSpPr>
            <p:nvPr/>
          </p:nvSpPr>
          <p:spPr bwMode="auto">
            <a:xfrm>
              <a:off x="624545" y="3499444"/>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x1</a:t>
              </a:r>
            </a:p>
          </p:txBody>
        </p:sp>
        <p:sp>
          <p:nvSpPr>
            <p:cNvPr id="10" name="AutoShape 68"/>
            <p:cNvSpPr>
              <a:spLocks noChangeArrowheads="1"/>
            </p:cNvSpPr>
            <p:nvPr/>
          </p:nvSpPr>
          <p:spPr bwMode="auto">
            <a:xfrm>
              <a:off x="624545" y="4150345"/>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a:t>
              </a:r>
              <a:r>
                <a:rPr lang="en-US" sz="1600" dirty="0">
                  <a:latin typeface="Arial" charset="0"/>
                  <a:cs typeface="Arial" charset="0"/>
                </a:rPr>
                <a:t>x</a:t>
              </a:r>
              <a:r>
                <a:rPr lang="en-US" sz="1600" dirty="0">
                  <a:solidFill>
                    <a:schemeClr val="tx1"/>
                  </a:solidFill>
                  <a:effectLst/>
                  <a:latin typeface="Arial" charset="0"/>
                  <a:cs typeface="Arial" charset="0"/>
                </a:rPr>
                <a:t>2</a:t>
              </a:r>
            </a:p>
          </p:txBody>
        </p:sp>
        <p:sp>
          <p:nvSpPr>
            <p:cNvPr id="11" name="AutoShape 72"/>
            <p:cNvSpPr>
              <a:spLocks noChangeArrowheads="1"/>
            </p:cNvSpPr>
            <p:nvPr/>
          </p:nvSpPr>
          <p:spPr bwMode="auto">
            <a:xfrm>
              <a:off x="755576" y="2682457"/>
              <a:ext cx="1582861" cy="502667"/>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Product= x1 * x2</a:t>
              </a:r>
            </a:p>
          </p:txBody>
        </p:sp>
        <p:sp>
          <p:nvSpPr>
            <p:cNvPr id="12" name="AutoShape 71"/>
            <p:cNvSpPr>
              <a:spLocks noChangeArrowheads="1"/>
            </p:cNvSpPr>
            <p:nvPr/>
          </p:nvSpPr>
          <p:spPr bwMode="auto">
            <a:xfrm>
              <a:off x="587238" y="4799419"/>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Print </a:t>
              </a:r>
              <a:r>
                <a:rPr lang="en-US" sz="1600" dirty="0">
                  <a:latin typeface="Arial" charset="0"/>
                  <a:cs typeface="Arial" charset="0"/>
                </a:rPr>
                <a:t>Product</a:t>
              </a:r>
              <a:endParaRPr lang="en-US" sz="1600" dirty="0">
                <a:solidFill>
                  <a:schemeClr val="tx1"/>
                </a:solidFill>
                <a:effectLst/>
                <a:latin typeface="Arial" charset="0"/>
                <a:cs typeface="Arial" charset="0"/>
              </a:endParaRPr>
            </a:p>
          </p:txBody>
        </p:sp>
        <p:sp>
          <p:nvSpPr>
            <p:cNvPr id="13" name="AutoShape 70"/>
            <p:cNvSpPr>
              <a:spLocks noChangeArrowheads="1"/>
            </p:cNvSpPr>
            <p:nvPr/>
          </p:nvSpPr>
          <p:spPr bwMode="auto">
            <a:xfrm>
              <a:off x="838857" y="5445225"/>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cxnSp>
          <p:nvCxnSpPr>
            <p:cNvPr id="14" name="Straight Arrow Connector 13"/>
            <p:cNvCxnSpPr/>
            <p:nvPr/>
          </p:nvCxnSpPr>
          <p:spPr>
            <a:xfrm>
              <a:off x="1550966" y="2410698"/>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50966" y="385134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547005" y="3208882"/>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0966" y="4507293"/>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550966" y="5158194"/>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491408" y="1556792"/>
            <a:ext cx="1944688" cy="3878241"/>
            <a:chOff x="3491408" y="1988840"/>
            <a:chExt cx="1944688" cy="3878241"/>
          </a:xfrm>
        </p:grpSpPr>
        <p:sp>
          <p:nvSpPr>
            <p:cNvPr id="19" name="AutoShape 67"/>
            <p:cNvSpPr>
              <a:spLocks noChangeArrowheads="1"/>
            </p:cNvSpPr>
            <p:nvPr/>
          </p:nvSpPr>
          <p:spPr bwMode="auto">
            <a:xfrm>
              <a:off x="3743027" y="1988840"/>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sp>
          <p:nvSpPr>
            <p:cNvPr id="20" name="AutoShape 68"/>
            <p:cNvSpPr>
              <a:spLocks noChangeArrowheads="1"/>
            </p:cNvSpPr>
            <p:nvPr/>
          </p:nvSpPr>
          <p:spPr bwMode="auto">
            <a:xfrm>
              <a:off x="3528715" y="2702824"/>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n1</a:t>
              </a:r>
            </a:p>
          </p:txBody>
        </p:sp>
        <p:sp>
          <p:nvSpPr>
            <p:cNvPr id="21" name="AutoShape 68"/>
            <p:cNvSpPr>
              <a:spLocks noChangeArrowheads="1"/>
            </p:cNvSpPr>
            <p:nvPr/>
          </p:nvSpPr>
          <p:spPr bwMode="auto">
            <a:xfrm>
              <a:off x="3528715" y="3353725"/>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n2</a:t>
              </a:r>
            </a:p>
          </p:txBody>
        </p:sp>
        <p:sp>
          <p:nvSpPr>
            <p:cNvPr id="22" name="AutoShape 72"/>
            <p:cNvSpPr>
              <a:spLocks noChangeArrowheads="1"/>
            </p:cNvSpPr>
            <p:nvPr/>
          </p:nvSpPr>
          <p:spPr bwMode="auto">
            <a:xfrm>
              <a:off x="3672322" y="4004626"/>
              <a:ext cx="1582861" cy="502667"/>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solidFill>
                    <a:schemeClr val="tx1"/>
                  </a:solidFill>
                  <a:effectLst/>
                  <a:latin typeface="Arial" charset="0"/>
                  <a:cs typeface="Arial" charset="0"/>
                </a:rPr>
                <a:t>Sum = n1 + n2</a:t>
              </a:r>
            </a:p>
          </p:txBody>
        </p:sp>
        <p:sp>
          <p:nvSpPr>
            <p:cNvPr id="23" name="AutoShape 71"/>
            <p:cNvSpPr>
              <a:spLocks noChangeArrowheads="1"/>
            </p:cNvSpPr>
            <p:nvPr/>
          </p:nvSpPr>
          <p:spPr bwMode="auto">
            <a:xfrm>
              <a:off x="3491408" y="4799419"/>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Print </a:t>
              </a:r>
              <a:r>
                <a:rPr lang="en-US" sz="1600" dirty="0">
                  <a:latin typeface="Arial" charset="0"/>
                  <a:cs typeface="Arial" charset="0"/>
                </a:rPr>
                <a:t>n1</a:t>
              </a:r>
              <a:endParaRPr lang="en-US" sz="1600" dirty="0">
                <a:solidFill>
                  <a:schemeClr val="tx1"/>
                </a:solidFill>
                <a:effectLst/>
                <a:latin typeface="Arial" charset="0"/>
                <a:cs typeface="Arial" charset="0"/>
              </a:endParaRPr>
            </a:p>
          </p:txBody>
        </p:sp>
        <p:sp>
          <p:nvSpPr>
            <p:cNvPr id="24" name="AutoShape 70"/>
            <p:cNvSpPr>
              <a:spLocks noChangeArrowheads="1"/>
            </p:cNvSpPr>
            <p:nvPr/>
          </p:nvSpPr>
          <p:spPr bwMode="auto">
            <a:xfrm>
              <a:off x="3743027" y="5445225"/>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cxnSp>
          <p:nvCxnSpPr>
            <p:cNvPr id="25" name="Straight Arrow Connector 24"/>
            <p:cNvCxnSpPr/>
            <p:nvPr/>
          </p:nvCxnSpPr>
          <p:spPr>
            <a:xfrm>
              <a:off x="4455136" y="2410698"/>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455136" y="305472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455136" y="371250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455136" y="4507293"/>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455136" y="5158194"/>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6443736" y="1556792"/>
            <a:ext cx="1944688" cy="3878241"/>
            <a:chOff x="6443736" y="1988840"/>
            <a:chExt cx="1944688" cy="3878241"/>
          </a:xfrm>
        </p:grpSpPr>
        <p:sp>
          <p:nvSpPr>
            <p:cNvPr id="30" name="AutoShape 67"/>
            <p:cNvSpPr>
              <a:spLocks noChangeArrowheads="1"/>
            </p:cNvSpPr>
            <p:nvPr/>
          </p:nvSpPr>
          <p:spPr bwMode="auto">
            <a:xfrm>
              <a:off x="6695355" y="1988840"/>
              <a:ext cx="1441450" cy="421858"/>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Start</a:t>
              </a:r>
            </a:p>
          </p:txBody>
        </p:sp>
        <p:sp>
          <p:nvSpPr>
            <p:cNvPr id="31" name="AutoShape 68"/>
            <p:cNvSpPr>
              <a:spLocks noChangeArrowheads="1"/>
            </p:cNvSpPr>
            <p:nvPr/>
          </p:nvSpPr>
          <p:spPr bwMode="auto">
            <a:xfrm>
              <a:off x="6481043" y="2702824"/>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n1</a:t>
              </a:r>
            </a:p>
          </p:txBody>
        </p:sp>
        <p:sp>
          <p:nvSpPr>
            <p:cNvPr id="32" name="AutoShape 68"/>
            <p:cNvSpPr>
              <a:spLocks noChangeArrowheads="1"/>
            </p:cNvSpPr>
            <p:nvPr/>
          </p:nvSpPr>
          <p:spPr bwMode="auto">
            <a:xfrm>
              <a:off x="6481043" y="3353725"/>
              <a:ext cx="1870075"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Read n2</a:t>
              </a:r>
            </a:p>
          </p:txBody>
        </p:sp>
        <p:sp>
          <p:nvSpPr>
            <p:cNvPr id="33" name="AutoShape 72"/>
            <p:cNvSpPr>
              <a:spLocks noChangeArrowheads="1"/>
            </p:cNvSpPr>
            <p:nvPr/>
          </p:nvSpPr>
          <p:spPr bwMode="auto">
            <a:xfrm>
              <a:off x="6624650" y="4004626"/>
              <a:ext cx="1582861" cy="502667"/>
            </a:xfrm>
            <a:prstGeom prst="flowChartProcess">
              <a:avLst/>
            </a:prstGeom>
            <a:solidFill>
              <a:srgbClr val="FFFF00"/>
            </a:solidFill>
            <a:ln w="28575">
              <a:solidFill>
                <a:schemeClr val="tx1"/>
              </a:solidFill>
              <a:miter lim="800000"/>
              <a:headEnd/>
              <a:tailEnd/>
            </a:ln>
            <a:effectLst/>
          </p:spPr>
          <p:txBody>
            <a:bodyPr wrap="none" anchor="ctr"/>
            <a:lstStyle/>
            <a:p>
              <a:pPr algn="ctr"/>
              <a:r>
                <a:rPr lang="en-US" sz="1600" dirty="0">
                  <a:latin typeface="Arial" charset="0"/>
                  <a:cs typeface="Arial" charset="0"/>
                </a:rPr>
                <a:t>Diff</a:t>
              </a:r>
              <a:r>
                <a:rPr lang="en-US" sz="1600" dirty="0">
                  <a:solidFill>
                    <a:schemeClr val="tx1"/>
                  </a:solidFill>
                  <a:effectLst/>
                  <a:latin typeface="Arial" charset="0"/>
                  <a:cs typeface="Arial" charset="0"/>
                </a:rPr>
                <a:t> = n1 – n2</a:t>
              </a:r>
            </a:p>
          </p:txBody>
        </p:sp>
        <p:sp>
          <p:nvSpPr>
            <p:cNvPr id="34" name="AutoShape 71"/>
            <p:cNvSpPr>
              <a:spLocks noChangeArrowheads="1"/>
            </p:cNvSpPr>
            <p:nvPr/>
          </p:nvSpPr>
          <p:spPr bwMode="auto">
            <a:xfrm>
              <a:off x="6443736" y="4799419"/>
              <a:ext cx="1944688" cy="358775"/>
            </a:xfrm>
            <a:prstGeom prst="flowChartInputOutput">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Print </a:t>
              </a:r>
              <a:r>
                <a:rPr lang="en-US" sz="1600" dirty="0">
                  <a:latin typeface="Arial" charset="0"/>
                  <a:cs typeface="Arial" charset="0"/>
                </a:rPr>
                <a:t>Sum</a:t>
              </a:r>
              <a:endParaRPr lang="en-US" sz="1600" dirty="0">
                <a:solidFill>
                  <a:schemeClr val="tx1"/>
                </a:solidFill>
                <a:effectLst/>
                <a:latin typeface="Arial" charset="0"/>
                <a:cs typeface="Arial" charset="0"/>
              </a:endParaRPr>
            </a:p>
          </p:txBody>
        </p:sp>
        <p:sp>
          <p:nvSpPr>
            <p:cNvPr id="35" name="AutoShape 70"/>
            <p:cNvSpPr>
              <a:spLocks noChangeArrowheads="1"/>
            </p:cNvSpPr>
            <p:nvPr/>
          </p:nvSpPr>
          <p:spPr bwMode="auto">
            <a:xfrm>
              <a:off x="6695355" y="5445225"/>
              <a:ext cx="1441450" cy="421856"/>
            </a:xfrm>
            <a:prstGeom prst="flowChartTerminator">
              <a:avLst/>
            </a:prstGeom>
            <a:solidFill>
              <a:srgbClr val="FFFF00"/>
            </a:solidFill>
            <a:ln w="28575">
              <a:solidFill>
                <a:schemeClr val="tx1"/>
              </a:solidFill>
              <a:miter lim="800000"/>
              <a:headEnd/>
              <a:tailEnd/>
            </a:ln>
            <a:effectLst/>
          </p:spPr>
          <p:txBody>
            <a:bodyPr wrap="none" anchor="ctr"/>
            <a:lstStyle/>
            <a:p>
              <a:pPr algn="ctr" rtl="1"/>
              <a:r>
                <a:rPr lang="en-US" sz="1600" dirty="0">
                  <a:solidFill>
                    <a:schemeClr val="tx1"/>
                  </a:solidFill>
                  <a:effectLst/>
                  <a:latin typeface="Arial" charset="0"/>
                  <a:cs typeface="Arial" charset="0"/>
                </a:rPr>
                <a:t>End</a:t>
              </a:r>
            </a:p>
          </p:txBody>
        </p:sp>
        <p:cxnSp>
          <p:nvCxnSpPr>
            <p:cNvPr id="36" name="Straight Arrow Connector 35"/>
            <p:cNvCxnSpPr/>
            <p:nvPr/>
          </p:nvCxnSpPr>
          <p:spPr>
            <a:xfrm>
              <a:off x="7407464" y="2410698"/>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407464" y="305472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407464" y="3712500"/>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407464" y="4507293"/>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407464" y="5158194"/>
              <a:ext cx="1" cy="29212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910865" y="5507940"/>
            <a:ext cx="1284871" cy="369332"/>
          </a:xfrm>
          <a:prstGeom prst="rect">
            <a:avLst/>
          </a:prstGeom>
          <a:noFill/>
        </p:spPr>
        <p:txBody>
          <a:bodyPr wrap="square" rtlCol="0">
            <a:spAutoFit/>
          </a:bodyPr>
          <a:lstStyle/>
          <a:p>
            <a:pPr algn="ctr"/>
            <a:r>
              <a:rPr lang="en-US" dirty="0">
                <a:solidFill>
                  <a:srgbClr val="0000FF"/>
                </a:solidFill>
              </a:rPr>
              <a:t>FC 1</a:t>
            </a:r>
          </a:p>
        </p:txBody>
      </p:sp>
      <p:sp>
        <p:nvSpPr>
          <p:cNvPr id="44" name="TextBox 43"/>
          <p:cNvSpPr txBox="1"/>
          <p:nvPr/>
        </p:nvSpPr>
        <p:spPr>
          <a:xfrm>
            <a:off x="6815521" y="5507940"/>
            <a:ext cx="1284871" cy="369332"/>
          </a:xfrm>
          <a:prstGeom prst="rect">
            <a:avLst/>
          </a:prstGeom>
          <a:noFill/>
        </p:spPr>
        <p:txBody>
          <a:bodyPr wrap="square" rtlCol="0">
            <a:spAutoFit/>
          </a:bodyPr>
          <a:lstStyle/>
          <a:p>
            <a:pPr algn="ctr"/>
            <a:r>
              <a:rPr lang="en-US" dirty="0">
                <a:solidFill>
                  <a:srgbClr val="0000FF"/>
                </a:solidFill>
              </a:rPr>
              <a:t>FC 3</a:t>
            </a:r>
          </a:p>
        </p:txBody>
      </p:sp>
      <p:sp>
        <p:nvSpPr>
          <p:cNvPr id="45" name="TextBox 44"/>
          <p:cNvSpPr txBox="1"/>
          <p:nvPr/>
        </p:nvSpPr>
        <p:spPr>
          <a:xfrm>
            <a:off x="3791185" y="5507940"/>
            <a:ext cx="1284871" cy="369332"/>
          </a:xfrm>
          <a:prstGeom prst="rect">
            <a:avLst/>
          </a:prstGeom>
          <a:noFill/>
        </p:spPr>
        <p:txBody>
          <a:bodyPr wrap="square" rtlCol="0">
            <a:spAutoFit/>
          </a:bodyPr>
          <a:lstStyle/>
          <a:p>
            <a:pPr algn="ctr"/>
            <a:r>
              <a:rPr lang="en-US" dirty="0">
                <a:solidFill>
                  <a:srgbClr val="0000FF"/>
                </a:solidFill>
              </a:rPr>
              <a:t>FC 2</a:t>
            </a:r>
          </a:p>
        </p:txBody>
      </p:sp>
      <p:sp>
        <p:nvSpPr>
          <p:cNvPr id="46" name="TextBox 45"/>
          <p:cNvSpPr txBox="1"/>
          <p:nvPr/>
        </p:nvSpPr>
        <p:spPr>
          <a:xfrm>
            <a:off x="71406" y="6496070"/>
            <a:ext cx="4000528" cy="276999"/>
          </a:xfrm>
          <a:prstGeom prst="rect">
            <a:avLst/>
          </a:prstGeom>
          <a:noFill/>
        </p:spPr>
        <p:txBody>
          <a:bodyPr wrap="square" rtlCol="0">
            <a:spAutoFit/>
          </a:bodyPr>
          <a:lstStyle/>
          <a:p>
            <a:r>
              <a:rPr lang="en-US" sz="1200"/>
              <a:t>W1.3 </a:t>
            </a:r>
            <a:r>
              <a:rPr lang="en-US" sz="1200" dirty="0"/>
              <a:t>Problem Solving</a:t>
            </a:r>
          </a:p>
        </p:txBody>
      </p:sp>
    </p:spTree>
    <p:extLst>
      <p:ext uri="{BB962C8B-B14F-4D97-AF65-F5344CB8AC3E}">
        <p14:creationId xmlns:p14="http://schemas.microsoft.com/office/powerpoint/2010/main" val="175206691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3.5.2 COSINE</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double   cos(double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for which we want to calculate the cosine value.</a:t>
            </a:r>
          </a:p>
        </p:txBody>
      </p:sp>
      <p:sp>
        <p:nvSpPr>
          <p:cNvPr id="21" name="TextBox 20"/>
          <p:cNvSpPr txBox="1"/>
          <p:nvPr/>
        </p:nvSpPr>
        <p:spPr>
          <a:xfrm>
            <a:off x="251520" y="28128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481263"/>
            <a:ext cx="8784976" cy="2031325"/>
            <a:chOff x="323529" y="1236822"/>
            <a:chExt cx="7848872" cy="1910098"/>
          </a:xfrm>
        </p:grpSpPr>
        <p:sp>
          <p:nvSpPr>
            <p:cNvPr id="34" name="TextBox 33"/>
            <p:cNvSpPr txBox="1"/>
            <p:nvPr/>
          </p:nvSpPr>
          <p:spPr>
            <a:xfrm>
              <a:off x="788528" y="1236822"/>
              <a:ext cx="7383873" cy="1910098"/>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a:t>
              </a:r>
              <a:r>
                <a:rPr lang="en-US" dirty="0">
                  <a:solidFill>
                    <a:srgbClr val="0000FF"/>
                  </a:solidFill>
                </a:rPr>
                <a:t> cosine, value = 0.0; </a:t>
              </a:r>
              <a:endParaRPr lang="en-US" dirty="0">
                <a:solidFill>
                  <a:srgbClr val="00B050"/>
                </a:solidFill>
              </a:endParaRPr>
            </a:p>
            <a:p>
              <a:r>
                <a:rPr lang="en-US" dirty="0">
                  <a:solidFill>
                    <a:srgbClr val="0000FF"/>
                  </a:solidFill>
                </a:rPr>
                <a:t>cosine = </a:t>
              </a:r>
              <a:r>
                <a:rPr lang="en-US" dirty="0">
                  <a:solidFill>
                    <a:srgbClr val="00B050"/>
                  </a:solidFill>
                </a:rPr>
                <a:t>cos</a:t>
              </a:r>
              <a:r>
                <a:rPr lang="en-US" dirty="0">
                  <a:solidFill>
                    <a:srgbClr val="0000FF"/>
                  </a:solidFill>
                </a:rPr>
                <a:t>(value); </a:t>
              </a:r>
              <a:r>
                <a:rPr lang="en-US" dirty="0">
                  <a:solidFill>
                    <a:srgbClr val="00B050"/>
                  </a:solidFill>
                </a:rPr>
                <a:t>//value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(“Cosine of %.2f = %.2f”, value, cosine);</a:t>
              </a:r>
            </a:p>
            <a:p>
              <a:r>
                <a:rPr lang="en-US" dirty="0">
                  <a:solidFill>
                    <a:srgbClr val="0000FF"/>
                  </a:solidFill>
                </a:rPr>
                <a:t>}}</a:t>
              </a:r>
            </a:p>
          </p:txBody>
        </p:sp>
        <p:sp>
          <p:nvSpPr>
            <p:cNvPr id="35" name="TextBox 34"/>
            <p:cNvSpPr txBox="1"/>
            <p:nvPr/>
          </p:nvSpPr>
          <p:spPr>
            <a:xfrm>
              <a:off x="323529" y="1236822"/>
              <a:ext cx="386010" cy="1910098"/>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p:txBody>
        </p:sp>
      </p:grpSp>
      <p:grpSp>
        <p:nvGrpSpPr>
          <p:cNvPr id="36" name="Group 35"/>
          <p:cNvGrpSpPr/>
          <p:nvPr/>
        </p:nvGrpSpPr>
        <p:grpSpPr>
          <a:xfrm>
            <a:off x="251520" y="5641503"/>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Cosine of 0.00 = 1.00</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45282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cos(</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460</a:t>
            </a:fld>
            <a:endParaRPr lang="en-US"/>
          </a:p>
        </p:txBody>
      </p:sp>
      <p:sp>
        <p:nvSpPr>
          <p:cNvPr id="23" name="TextBox 22"/>
          <p:cNvSpPr txBox="1"/>
          <p:nvPr/>
        </p:nvSpPr>
        <p:spPr>
          <a:xfrm>
            <a:off x="251520" y="180475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 It is measured in radians.</a:t>
            </a:r>
          </a:p>
        </p:txBody>
      </p:sp>
    </p:spTree>
    <p:extLst>
      <p:ext uri="{BB962C8B-B14F-4D97-AF65-F5344CB8AC3E}">
        <p14:creationId xmlns:p14="http://schemas.microsoft.com/office/powerpoint/2010/main" val="246657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3.5.3 TANGENT</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double   tan(double   x)</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the value for which we want to calculate the tangent value.</a:t>
            </a:r>
          </a:p>
        </p:txBody>
      </p:sp>
      <p:sp>
        <p:nvSpPr>
          <p:cNvPr id="21" name="TextBox 20"/>
          <p:cNvSpPr txBox="1"/>
          <p:nvPr/>
        </p:nvSpPr>
        <p:spPr>
          <a:xfrm>
            <a:off x="251520" y="28128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481263"/>
            <a:ext cx="8784976" cy="2031325"/>
            <a:chOff x="323529" y="1236822"/>
            <a:chExt cx="7848872" cy="1910098"/>
          </a:xfrm>
        </p:grpSpPr>
        <p:sp>
          <p:nvSpPr>
            <p:cNvPr id="34" name="TextBox 33"/>
            <p:cNvSpPr txBox="1"/>
            <p:nvPr/>
          </p:nvSpPr>
          <p:spPr>
            <a:xfrm>
              <a:off x="788528" y="1236822"/>
              <a:ext cx="7383873" cy="1910098"/>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.Math</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double</a:t>
              </a:r>
              <a:r>
                <a:rPr lang="en-US" dirty="0">
                  <a:solidFill>
                    <a:srgbClr val="0000FF"/>
                  </a:solidFill>
                </a:rPr>
                <a:t> tangent, value = 0.0; </a:t>
              </a:r>
              <a:endParaRPr lang="en-US" dirty="0">
                <a:solidFill>
                  <a:srgbClr val="00B050"/>
                </a:solidFill>
              </a:endParaRPr>
            </a:p>
            <a:p>
              <a:r>
                <a:rPr lang="en-US" dirty="0">
                  <a:solidFill>
                    <a:srgbClr val="0000FF"/>
                  </a:solidFill>
                </a:rPr>
                <a:t>tangent = </a:t>
              </a:r>
              <a:r>
                <a:rPr lang="en-US" dirty="0">
                  <a:solidFill>
                    <a:srgbClr val="00B050"/>
                  </a:solidFill>
                </a:rPr>
                <a:t>tan</a:t>
              </a:r>
              <a:r>
                <a:rPr lang="en-US" dirty="0">
                  <a:solidFill>
                    <a:srgbClr val="0000FF"/>
                  </a:solidFill>
                </a:rPr>
                <a:t>(value); </a:t>
              </a:r>
              <a:r>
                <a:rPr lang="en-US" dirty="0">
                  <a:solidFill>
                    <a:srgbClr val="00B050"/>
                  </a:solidFill>
                </a:rPr>
                <a:t>//value is the </a:t>
              </a:r>
              <a:r>
                <a:rPr lang="en-US" dirty="0">
                  <a:solidFill>
                    <a:srgbClr val="FF0000"/>
                  </a:solidFill>
                </a:rPr>
                <a:t>actual parameter</a:t>
              </a:r>
            </a:p>
            <a:p>
              <a:r>
                <a:rPr lang="en-US" dirty="0" err="1">
                  <a:solidFill>
                    <a:srgbClr val="0000FF"/>
                  </a:solidFill>
                </a:rPr>
                <a:t>System.out.printf</a:t>
              </a:r>
              <a:r>
                <a:rPr lang="en-US" dirty="0">
                  <a:solidFill>
                    <a:srgbClr val="0000FF"/>
                  </a:solidFill>
                </a:rPr>
                <a:t> (“Tangent of %.2f = %.2f”, value, tangent);</a:t>
              </a:r>
            </a:p>
            <a:p>
              <a:r>
                <a:rPr lang="en-US" dirty="0">
                  <a:solidFill>
                    <a:srgbClr val="0000FF"/>
                  </a:solidFill>
                </a:rPr>
                <a:t>}}</a:t>
              </a:r>
            </a:p>
          </p:txBody>
        </p:sp>
        <p:sp>
          <p:nvSpPr>
            <p:cNvPr id="35" name="TextBox 34"/>
            <p:cNvSpPr txBox="1"/>
            <p:nvPr/>
          </p:nvSpPr>
          <p:spPr>
            <a:xfrm>
              <a:off x="323529" y="1236822"/>
              <a:ext cx="386010" cy="1910098"/>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p:txBody>
        </p:sp>
      </p:grpSp>
      <p:grpSp>
        <p:nvGrpSpPr>
          <p:cNvPr id="36" name="Group 35"/>
          <p:cNvGrpSpPr/>
          <p:nvPr/>
        </p:nvGrpSpPr>
        <p:grpSpPr>
          <a:xfrm>
            <a:off x="204056" y="5769714"/>
            <a:ext cx="8712967" cy="307777"/>
            <a:chOff x="683568" y="1236822"/>
            <a:chExt cx="7488831" cy="307777"/>
          </a:xfrm>
        </p:grpSpPr>
        <p:sp>
          <p:nvSpPr>
            <p:cNvPr id="37" name="TextBox 36"/>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Tangent of 0.00 = 0.00</a:t>
              </a:r>
            </a:p>
          </p:txBody>
        </p:sp>
        <p:sp>
          <p:nvSpPr>
            <p:cNvPr id="38" name="TextBox 37"/>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45" name="TextBox 44"/>
          <p:cNvSpPr txBox="1"/>
          <p:nvPr/>
        </p:nvSpPr>
        <p:spPr>
          <a:xfrm>
            <a:off x="251520" y="245282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tan(</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461</a:t>
            </a:fld>
            <a:endParaRPr lang="en-US"/>
          </a:p>
        </p:txBody>
      </p:sp>
      <p:sp>
        <p:nvSpPr>
          <p:cNvPr id="23" name="TextBox 22"/>
          <p:cNvSpPr txBox="1"/>
          <p:nvPr/>
        </p:nvSpPr>
        <p:spPr>
          <a:xfrm>
            <a:off x="251520" y="180475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 It is measured in radians.</a:t>
            </a:r>
          </a:p>
        </p:txBody>
      </p:sp>
    </p:spTree>
    <p:extLst>
      <p:ext uri="{BB962C8B-B14F-4D97-AF65-F5344CB8AC3E}">
        <p14:creationId xmlns:p14="http://schemas.microsoft.com/office/powerpoint/2010/main" val="2865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CHARACTER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462</a:t>
            </a:fld>
            <a:endParaRPr lang="en-US"/>
          </a:p>
        </p:txBody>
      </p:sp>
      <p:sp>
        <p:nvSpPr>
          <p:cNvPr id="19" name="TextBox 18"/>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Character manipulation methods belong to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class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CC0099"/>
                </a:solidFill>
                <a:latin typeface="Tahoma" panose="020B0604030504040204" pitchFamily="34" charset="0"/>
                <a:ea typeface="Tahoma" panose="020B0604030504040204" pitchFamily="34" charset="0"/>
                <a:cs typeface="Tahoma" panose="020B0604030504040204" pitchFamily="34" charset="0"/>
              </a:rPr>
              <a:t>Character</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p:cNvSpPr txBox="1"/>
          <p:nvPr/>
        </p:nvSpPr>
        <p:spPr>
          <a:xfrm>
            <a:off x="323528" y="12687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Character methods may be categorized as follows:</a:t>
            </a:r>
          </a:p>
        </p:txBody>
      </p:sp>
      <p:sp>
        <p:nvSpPr>
          <p:cNvPr id="15" name="Rounded Rectangle 14"/>
          <p:cNvSpPr/>
          <p:nvPr/>
        </p:nvSpPr>
        <p:spPr>
          <a:xfrm>
            <a:off x="2771800" y="1916832"/>
            <a:ext cx="3600400"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CHARACTER METHODS</a:t>
            </a:r>
          </a:p>
        </p:txBody>
      </p:sp>
      <p:sp>
        <p:nvSpPr>
          <p:cNvPr id="16" name="Rounded Rectangle 15"/>
          <p:cNvSpPr/>
          <p:nvPr/>
        </p:nvSpPr>
        <p:spPr>
          <a:xfrm>
            <a:off x="4932040" y="3140968"/>
            <a:ext cx="3744416"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4.1Checking methods</a:t>
            </a:r>
          </a:p>
        </p:txBody>
      </p:sp>
      <p:cxnSp>
        <p:nvCxnSpPr>
          <p:cNvPr id="22" name="Straight Connector 21"/>
          <p:cNvCxnSpPr/>
          <p:nvPr/>
        </p:nvCxnSpPr>
        <p:spPr>
          <a:xfrm>
            <a:off x="4572000" y="2564904"/>
            <a:ext cx="0" cy="2592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72000" y="342900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932040" y="4581128"/>
            <a:ext cx="3744416" cy="576064"/>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4.2 Manipulation methods</a:t>
            </a:r>
          </a:p>
        </p:txBody>
      </p:sp>
      <p:cxnSp>
        <p:nvCxnSpPr>
          <p:cNvPr id="21" name="Straight Arrow Connector 20"/>
          <p:cNvCxnSpPr/>
          <p:nvPr/>
        </p:nvCxnSpPr>
        <p:spPr>
          <a:xfrm>
            <a:off x="4572000" y="486916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53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Vertical)">
                                      <p:cBhvr>
                                        <p:cTn id="17" dur="500"/>
                                        <p:tgtEl>
                                          <p:spTgt spid="15"/>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15" grpId="0" animBg="1"/>
      <p:bldP spid="16" grpId="0" animBg="1"/>
      <p:bldP spid="20"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4.1 CHECKING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463</a:t>
            </a:fld>
            <a:endParaRPr lang="en-US"/>
          </a:p>
        </p:txBody>
      </p:sp>
      <p:sp>
        <p:nvSpPr>
          <p:cNvPr id="19" name="TextBox 18"/>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These include the following:</a:t>
            </a:r>
          </a:p>
        </p:txBody>
      </p:sp>
      <p:sp>
        <p:nvSpPr>
          <p:cNvPr id="15" name="Rounded Rectangle 14"/>
          <p:cNvSpPr/>
          <p:nvPr/>
        </p:nvSpPr>
        <p:spPr>
          <a:xfrm>
            <a:off x="2771800" y="1268760"/>
            <a:ext cx="3600400"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CHECKING METHODS</a:t>
            </a:r>
          </a:p>
        </p:txBody>
      </p:sp>
      <p:sp>
        <p:nvSpPr>
          <p:cNvPr id="16" name="Rounded Rectangle 15"/>
          <p:cNvSpPr/>
          <p:nvPr/>
        </p:nvSpPr>
        <p:spPr>
          <a:xfrm>
            <a:off x="3491880" y="2060848"/>
            <a:ext cx="5400600" cy="720080"/>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4.1.1 Digit?</a:t>
            </a:r>
          </a:p>
          <a:p>
            <a:pPr algn="ctr"/>
            <a:r>
              <a:rPr lang="en-US" dirty="0" err="1">
                <a:solidFill>
                  <a:srgbClr val="00B0F0"/>
                </a:solidFill>
              </a:rPr>
              <a:t>boolean</a:t>
            </a:r>
            <a:r>
              <a:rPr lang="en-US" dirty="0">
                <a:solidFill>
                  <a:srgbClr val="00B0F0"/>
                </a:solidFill>
              </a:rPr>
              <a:t> </a:t>
            </a:r>
            <a:r>
              <a:rPr lang="en-US" dirty="0" err="1">
                <a:solidFill>
                  <a:srgbClr val="00B050"/>
                </a:solidFill>
              </a:rPr>
              <a:t>isDigit</a:t>
            </a:r>
            <a:r>
              <a:rPr lang="en-US" dirty="0">
                <a:solidFill>
                  <a:srgbClr val="0000FF"/>
                </a:solidFill>
              </a:rPr>
              <a:t>(</a:t>
            </a:r>
            <a:r>
              <a:rPr lang="en-US" dirty="0">
                <a:solidFill>
                  <a:srgbClr val="00B0F0"/>
                </a:solidFill>
              </a:rPr>
              <a:t>char </a:t>
            </a:r>
            <a:r>
              <a:rPr lang="en-US" dirty="0" err="1">
                <a:solidFill>
                  <a:srgbClr val="0000FF"/>
                </a:solidFill>
              </a:rPr>
              <a:t>ch</a:t>
            </a:r>
            <a:r>
              <a:rPr lang="en-US" dirty="0">
                <a:solidFill>
                  <a:srgbClr val="0000FF"/>
                </a:solidFill>
              </a:rPr>
              <a:t>)</a:t>
            </a:r>
          </a:p>
        </p:txBody>
      </p:sp>
      <p:cxnSp>
        <p:nvCxnSpPr>
          <p:cNvPr id="22" name="Straight Connector 21"/>
          <p:cNvCxnSpPr/>
          <p:nvPr/>
        </p:nvCxnSpPr>
        <p:spPr>
          <a:xfrm>
            <a:off x="3131840" y="1916832"/>
            <a:ext cx="0" cy="45365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131840" y="2420888"/>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31840" y="3713759"/>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491880" y="3280620"/>
            <a:ext cx="5400600" cy="720080"/>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4.1.2 Letter? </a:t>
            </a:r>
          </a:p>
          <a:p>
            <a:pPr algn="ctr"/>
            <a:r>
              <a:rPr lang="en-US" dirty="0" err="1">
                <a:solidFill>
                  <a:srgbClr val="00B0F0"/>
                </a:solidFill>
              </a:rPr>
              <a:t>boolean</a:t>
            </a:r>
            <a:r>
              <a:rPr lang="en-US" dirty="0">
                <a:solidFill>
                  <a:srgbClr val="00B0F0"/>
                </a:solidFill>
              </a:rPr>
              <a:t> </a:t>
            </a:r>
            <a:r>
              <a:rPr lang="en-US" dirty="0" err="1">
                <a:solidFill>
                  <a:srgbClr val="00B050"/>
                </a:solidFill>
              </a:rPr>
              <a:t>isLetter</a:t>
            </a:r>
            <a:r>
              <a:rPr lang="en-US" dirty="0">
                <a:solidFill>
                  <a:srgbClr val="0000FF"/>
                </a:solidFill>
              </a:rPr>
              <a:t>(</a:t>
            </a:r>
            <a:r>
              <a:rPr lang="en-US" dirty="0">
                <a:solidFill>
                  <a:srgbClr val="00B0F0"/>
                </a:solidFill>
              </a:rPr>
              <a:t>char </a:t>
            </a:r>
            <a:r>
              <a:rPr lang="en-US" dirty="0" err="1">
                <a:solidFill>
                  <a:srgbClr val="0000FF"/>
                </a:solidFill>
              </a:rPr>
              <a:t>ch</a:t>
            </a:r>
            <a:r>
              <a:rPr lang="en-US" dirty="0">
                <a:solidFill>
                  <a:srgbClr val="0000FF"/>
                </a:solidFill>
              </a:rPr>
              <a:t>)</a:t>
            </a:r>
          </a:p>
        </p:txBody>
      </p:sp>
      <p:cxnSp>
        <p:nvCxnSpPr>
          <p:cNvPr id="13" name="Straight Arrow Connector 12"/>
          <p:cNvCxnSpPr/>
          <p:nvPr/>
        </p:nvCxnSpPr>
        <p:spPr>
          <a:xfrm>
            <a:off x="3131840" y="4973899"/>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491880" y="4500392"/>
            <a:ext cx="5400600" cy="654618"/>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4.1.3 Lower Case? </a:t>
            </a:r>
          </a:p>
          <a:p>
            <a:pPr algn="ctr"/>
            <a:r>
              <a:rPr lang="en-US" dirty="0" err="1">
                <a:solidFill>
                  <a:srgbClr val="00B0F0"/>
                </a:solidFill>
              </a:rPr>
              <a:t>boolean</a:t>
            </a:r>
            <a:r>
              <a:rPr lang="en-US" dirty="0">
                <a:solidFill>
                  <a:srgbClr val="00B0F0"/>
                </a:solidFill>
              </a:rPr>
              <a:t> </a:t>
            </a:r>
            <a:r>
              <a:rPr lang="en-US" dirty="0" err="1">
                <a:solidFill>
                  <a:srgbClr val="00B050"/>
                </a:solidFill>
              </a:rPr>
              <a:t>isLowerCase</a:t>
            </a:r>
            <a:r>
              <a:rPr lang="en-US" dirty="0">
                <a:solidFill>
                  <a:srgbClr val="0000FF"/>
                </a:solidFill>
              </a:rPr>
              <a:t>(</a:t>
            </a:r>
            <a:r>
              <a:rPr lang="en-US" dirty="0">
                <a:solidFill>
                  <a:srgbClr val="00B0F0"/>
                </a:solidFill>
              </a:rPr>
              <a:t>char </a:t>
            </a:r>
            <a:r>
              <a:rPr lang="en-US" dirty="0" err="1">
                <a:solidFill>
                  <a:srgbClr val="0000FF"/>
                </a:solidFill>
              </a:rPr>
              <a:t>ch</a:t>
            </a:r>
            <a:r>
              <a:rPr lang="en-US" dirty="0">
                <a:solidFill>
                  <a:srgbClr val="0000FF"/>
                </a:solidFill>
              </a:rPr>
              <a:t>)</a:t>
            </a:r>
          </a:p>
        </p:txBody>
      </p:sp>
      <p:cxnSp>
        <p:nvCxnSpPr>
          <p:cNvPr id="18" name="Straight Arrow Connector 17"/>
          <p:cNvCxnSpPr/>
          <p:nvPr/>
        </p:nvCxnSpPr>
        <p:spPr>
          <a:xfrm>
            <a:off x="3131840" y="5982011"/>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491880" y="5654702"/>
            <a:ext cx="5400600" cy="654618"/>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4.1.4 Upper Case? </a:t>
            </a:r>
          </a:p>
          <a:p>
            <a:pPr algn="ctr"/>
            <a:r>
              <a:rPr lang="en-US" dirty="0" err="1">
                <a:solidFill>
                  <a:srgbClr val="00B0F0"/>
                </a:solidFill>
              </a:rPr>
              <a:t>boolean</a:t>
            </a:r>
            <a:r>
              <a:rPr lang="en-US" dirty="0">
                <a:solidFill>
                  <a:srgbClr val="00B0F0"/>
                </a:solidFill>
              </a:rPr>
              <a:t> </a:t>
            </a:r>
            <a:r>
              <a:rPr lang="en-US" dirty="0" err="1">
                <a:solidFill>
                  <a:srgbClr val="00B050"/>
                </a:solidFill>
              </a:rPr>
              <a:t>isUpperCase</a:t>
            </a:r>
            <a:r>
              <a:rPr lang="en-US" dirty="0">
                <a:solidFill>
                  <a:srgbClr val="0000FF"/>
                </a:solidFill>
              </a:rPr>
              <a:t>(</a:t>
            </a:r>
            <a:r>
              <a:rPr lang="en-US" dirty="0">
                <a:solidFill>
                  <a:srgbClr val="00B0F0"/>
                </a:solidFill>
              </a:rPr>
              <a:t>char </a:t>
            </a:r>
            <a:r>
              <a:rPr lang="en-US" dirty="0" err="1">
                <a:solidFill>
                  <a:srgbClr val="0000FF"/>
                </a:solidFill>
              </a:rPr>
              <a:t>ch</a:t>
            </a:r>
            <a:r>
              <a:rPr lang="en-US" dirty="0">
                <a:solidFill>
                  <a:srgbClr val="0000FF"/>
                </a:solidFill>
              </a:rPr>
              <a:t>)</a:t>
            </a:r>
          </a:p>
        </p:txBody>
      </p:sp>
    </p:spTree>
    <p:extLst>
      <p:ext uri="{BB962C8B-B14F-4D97-AF65-F5344CB8AC3E}">
        <p14:creationId xmlns:p14="http://schemas.microsoft.com/office/powerpoint/2010/main" val="170871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animBg="1"/>
      <p:bldP spid="16" grpId="0" animBg="1"/>
      <p:bldP spid="12" grpId="0" animBg="1"/>
      <p:bldP spid="14" grpId="0" animBg="1"/>
      <p:bldP spid="20" grpId="0" animBg="1"/>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4.1.1 DIGIT? </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boolean</a:t>
            </a:r>
            <a:r>
              <a:rPr lang="en-US" b="1" dirty="0"/>
              <a:t>   </a:t>
            </a:r>
            <a:r>
              <a:rPr lang="en-US" b="1" dirty="0" err="1"/>
              <a:t>isDigit</a:t>
            </a:r>
            <a:r>
              <a:rPr lang="en-US" b="1" dirty="0"/>
              <a:t>(char  </a:t>
            </a:r>
            <a:r>
              <a:rPr lang="en-US" b="1" dirty="0" err="1"/>
              <a:t>ch</a:t>
            </a:r>
            <a:r>
              <a:rPr lang="en-US" b="1" dirty="0"/>
              <a:t>)</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the character that we want to check if it is a digit (from 0 to 9) or not.</a:t>
            </a:r>
          </a:p>
        </p:txBody>
      </p:sp>
      <p:sp>
        <p:nvSpPr>
          <p:cNvPr id="21" name="TextBox 20"/>
          <p:cNvSpPr txBox="1"/>
          <p:nvPr/>
        </p:nvSpPr>
        <p:spPr>
          <a:xfrm>
            <a:off x="251520" y="28128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481263"/>
            <a:ext cx="8784976" cy="2862322"/>
            <a:chOff x="323529" y="1236822"/>
            <a:chExt cx="7848872" cy="2691502"/>
          </a:xfrm>
        </p:grpSpPr>
        <p:sp>
          <p:nvSpPr>
            <p:cNvPr id="34" name="TextBox 33"/>
            <p:cNvSpPr txBox="1"/>
            <p:nvPr/>
          </p:nvSpPr>
          <p:spPr>
            <a:xfrm>
              <a:off x="788528" y="1236822"/>
              <a:ext cx="7383873" cy="269150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.Character</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endParaRPr lang="en-US" dirty="0">
                <a:solidFill>
                  <a:srgbClr val="00B0F0"/>
                </a:solidFill>
              </a:endParaRPr>
            </a:p>
            <a:p>
              <a:r>
                <a:rPr lang="en-US" dirty="0">
                  <a:solidFill>
                    <a:srgbClr val="00B0F0"/>
                  </a:solidFill>
                </a:rPr>
                <a:t>char</a:t>
              </a:r>
              <a:r>
                <a:rPr lang="en-US" dirty="0">
                  <a:solidFill>
                    <a:srgbClr val="0000FF"/>
                  </a:solidFill>
                </a:rPr>
                <a:t> ch1 = ‘8’, ch2 = ‘*’; </a:t>
              </a:r>
            </a:p>
            <a:p>
              <a:r>
                <a:rPr lang="en-US" dirty="0" err="1">
                  <a:solidFill>
                    <a:srgbClr val="00B0F0"/>
                  </a:solidFill>
                </a:rPr>
                <a:t>boolean</a:t>
              </a:r>
              <a:r>
                <a:rPr lang="en-US" dirty="0">
                  <a:solidFill>
                    <a:srgbClr val="0000FF"/>
                  </a:solidFill>
                </a:rPr>
                <a:t> digit1, digit2;</a:t>
              </a:r>
              <a:endParaRPr lang="en-US" dirty="0">
                <a:solidFill>
                  <a:srgbClr val="00B050"/>
                </a:solidFill>
              </a:endParaRPr>
            </a:p>
            <a:p>
              <a:r>
                <a:rPr lang="en-US" dirty="0">
                  <a:solidFill>
                    <a:srgbClr val="0000FF"/>
                  </a:solidFill>
                </a:rPr>
                <a:t>digit1= </a:t>
              </a:r>
              <a:r>
                <a:rPr lang="en-US" dirty="0" err="1">
                  <a:solidFill>
                    <a:srgbClr val="00B050"/>
                  </a:solidFill>
                </a:rPr>
                <a:t>isDigit</a:t>
              </a:r>
              <a:r>
                <a:rPr lang="en-US" dirty="0">
                  <a:solidFill>
                    <a:srgbClr val="0000FF"/>
                  </a:solidFill>
                </a:rPr>
                <a:t>(ch1); </a:t>
              </a:r>
              <a:r>
                <a:rPr lang="en-US" dirty="0">
                  <a:solidFill>
                    <a:srgbClr val="00B050"/>
                  </a:solidFill>
                </a:rPr>
                <a:t>//returns </a:t>
              </a:r>
              <a:r>
                <a:rPr lang="en-US" dirty="0">
                  <a:solidFill>
                    <a:srgbClr val="00B0F0"/>
                  </a:solidFill>
                </a:rPr>
                <a:t>true</a:t>
              </a:r>
            </a:p>
            <a:p>
              <a:r>
                <a:rPr lang="en-US" dirty="0">
                  <a:solidFill>
                    <a:srgbClr val="0000FF"/>
                  </a:solidFill>
                </a:rPr>
                <a:t>digit2= </a:t>
              </a:r>
              <a:r>
                <a:rPr lang="en-US" dirty="0" err="1">
                  <a:solidFill>
                    <a:srgbClr val="00B050"/>
                  </a:solidFill>
                </a:rPr>
                <a:t>isDigit</a:t>
              </a:r>
              <a:r>
                <a:rPr lang="en-US" dirty="0">
                  <a:solidFill>
                    <a:srgbClr val="0000FF"/>
                  </a:solidFill>
                </a:rPr>
                <a:t>(ch2); </a:t>
              </a:r>
              <a:r>
                <a:rPr lang="en-US" dirty="0">
                  <a:solidFill>
                    <a:srgbClr val="00B050"/>
                  </a:solidFill>
                </a:rPr>
                <a:t>//returns </a:t>
              </a:r>
              <a:r>
                <a:rPr lang="en-US" dirty="0">
                  <a:solidFill>
                    <a:srgbClr val="00B0F0"/>
                  </a:solidFill>
                </a:rPr>
                <a:t>false</a:t>
              </a:r>
            </a:p>
            <a:p>
              <a:r>
                <a:rPr lang="en-US" dirty="0" err="1">
                  <a:solidFill>
                    <a:srgbClr val="0000FF"/>
                  </a:solidFill>
                </a:rPr>
                <a:t>System.out.println</a:t>
              </a:r>
              <a:r>
                <a:rPr lang="en-US" dirty="0">
                  <a:solidFill>
                    <a:srgbClr val="0000FF"/>
                  </a:solidFill>
                </a:rPr>
                <a:t> (ch1 + “ is digit? “ + digit1);</a:t>
              </a:r>
            </a:p>
            <a:p>
              <a:r>
                <a:rPr lang="en-US" dirty="0" err="1">
                  <a:solidFill>
                    <a:srgbClr val="0000FF"/>
                  </a:solidFill>
                </a:rPr>
                <a:t>System.out.println</a:t>
              </a:r>
              <a:r>
                <a:rPr lang="en-US" dirty="0">
                  <a:solidFill>
                    <a:srgbClr val="0000FF"/>
                  </a:solidFill>
                </a:rPr>
                <a:t> (ch2 + “ is digit? ” + digit2);</a:t>
              </a:r>
            </a:p>
            <a:p>
              <a:r>
                <a:rPr lang="en-US" dirty="0">
                  <a:solidFill>
                    <a:srgbClr val="0000FF"/>
                  </a:solidFill>
                </a:rPr>
                <a:t>}}</a:t>
              </a:r>
            </a:p>
          </p:txBody>
        </p:sp>
        <p:sp>
          <p:nvSpPr>
            <p:cNvPr id="35" name="TextBox 34"/>
            <p:cNvSpPr txBox="1"/>
            <p:nvPr/>
          </p:nvSpPr>
          <p:spPr>
            <a:xfrm>
              <a:off x="323529" y="1236822"/>
              <a:ext cx="386010" cy="243103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p:txBody>
        </p:sp>
      </p:grpSp>
      <p:sp>
        <p:nvSpPr>
          <p:cNvPr id="45" name="TextBox 44"/>
          <p:cNvSpPr txBox="1"/>
          <p:nvPr/>
        </p:nvSpPr>
        <p:spPr>
          <a:xfrm>
            <a:off x="251520" y="245282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 </a:t>
            </a:r>
            <a:r>
              <a:rPr lang="en-US" sz="2000" dirty="0">
                <a:latin typeface="Tahoma" panose="020B0604030504040204" pitchFamily="34" charset="0"/>
                <a:ea typeface="Tahoma" panose="020B0604030504040204" pitchFamily="34" charset="0"/>
                <a:cs typeface="Tahoma" panose="020B0604030504040204" pitchFamily="34" charset="0"/>
              </a:rPr>
              <a:t>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 digit from 0 to 9; otherwise, returns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464</a:t>
            </a:fld>
            <a:endParaRPr lang="en-US"/>
          </a:p>
        </p:txBody>
      </p:sp>
      <p:sp>
        <p:nvSpPr>
          <p:cNvPr id="23" name="TextBox 22"/>
          <p:cNvSpPr txBox="1"/>
          <p:nvPr/>
        </p:nvSpPr>
        <p:spPr>
          <a:xfrm>
            <a:off x="251520" y="187676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 </a:t>
            </a:r>
          </a:p>
        </p:txBody>
      </p:sp>
      <p:grpSp>
        <p:nvGrpSpPr>
          <p:cNvPr id="18" name="Group 17"/>
          <p:cNvGrpSpPr/>
          <p:nvPr/>
        </p:nvGrpSpPr>
        <p:grpSpPr>
          <a:xfrm>
            <a:off x="215516" y="6328896"/>
            <a:ext cx="8712967" cy="523220"/>
            <a:chOff x="683568" y="1236822"/>
            <a:chExt cx="7488831" cy="523220"/>
          </a:xfrm>
        </p:grpSpPr>
        <p:sp>
          <p:nvSpPr>
            <p:cNvPr id="19" name="TextBox 18"/>
            <p:cNvSpPr txBox="1"/>
            <p:nvPr/>
          </p:nvSpPr>
          <p:spPr>
            <a:xfrm>
              <a:off x="1069013" y="1236822"/>
              <a:ext cx="7103386"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8 is digit? true</a:t>
              </a:r>
            </a:p>
            <a:p>
              <a:r>
                <a:rPr lang="en-US" sz="1400" dirty="0">
                  <a:solidFill>
                    <a:schemeClr val="bg1"/>
                  </a:solidFill>
                </a:rPr>
                <a:t>* Is digit? false</a:t>
              </a:r>
            </a:p>
          </p:txBody>
        </p:sp>
        <p:sp>
          <p:nvSpPr>
            <p:cNvPr id="20" name="TextBox 19"/>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22" name="Rectangle 21"/>
          <p:cNvSpPr/>
          <p:nvPr/>
        </p:nvSpPr>
        <p:spPr>
          <a:xfrm>
            <a:off x="683568" y="3573016"/>
            <a:ext cx="8280919"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2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P spid="22"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4.1.2 LETTER? </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boolean</a:t>
            </a:r>
            <a:r>
              <a:rPr lang="en-US" b="1" dirty="0"/>
              <a:t>   </a:t>
            </a:r>
            <a:r>
              <a:rPr lang="en-US" b="1" dirty="0" err="1"/>
              <a:t>isLetter</a:t>
            </a:r>
            <a:r>
              <a:rPr lang="en-US" b="1" dirty="0"/>
              <a:t>(char  </a:t>
            </a:r>
            <a:r>
              <a:rPr lang="en-US" b="1" dirty="0" err="1"/>
              <a:t>ch</a:t>
            </a:r>
            <a:r>
              <a:rPr lang="en-US" b="1" dirty="0"/>
              <a:t>)</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the character that we want to check if it is an alphabetic letter or not.</a:t>
            </a:r>
          </a:p>
        </p:txBody>
      </p:sp>
      <p:sp>
        <p:nvSpPr>
          <p:cNvPr id="21" name="TextBox 20"/>
          <p:cNvSpPr txBox="1"/>
          <p:nvPr/>
        </p:nvSpPr>
        <p:spPr>
          <a:xfrm>
            <a:off x="251520" y="302889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69366" y="3573016"/>
            <a:ext cx="8795122" cy="2862322"/>
            <a:chOff x="314463" y="1137987"/>
            <a:chExt cx="7857937" cy="2691502"/>
          </a:xfrm>
        </p:grpSpPr>
        <p:sp>
          <p:nvSpPr>
            <p:cNvPr id="34" name="TextBox 33"/>
            <p:cNvSpPr txBox="1"/>
            <p:nvPr/>
          </p:nvSpPr>
          <p:spPr>
            <a:xfrm>
              <a:off x="788528" y="1137987"/>
              <a:ext cx="7383872" cy="269150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.Character</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char</a:t>
              </a:r>
              <a:r>
                <a:rPr lang="en-US" dirty="0">
                  <a:solidFill>
                    <a:srgbClr val="0000FF"/>
                  </a:solidFill>
                </a:rPr>
                <a:t> ch1 = ‘a’, ch2 = ‘*’; </a:t>
              </a:r>
            </a:p>
            <a:p>
              <a:r>
                <a:rPr lang="en-US" dirty="0" err="1">
                  <a:solidFill>
                    <a:srgbClr val="00B0F0"/>
                  </a:solidFill>
                </a:rPr>
                <a:t>boolean</a:t>
              </a:r>
              <a:r>
                <a:rPr lang="en-US" dirty="0">
                  <a:solidFill>
                    <a:srgbClr val="0000FF"/>
                  </a:solidFill>
                </a:rPr>
                <a:t> letter1, letter2;</a:t>
              </a:r>
              <a:endParaRPr lang="en-US" dirty="0">
                <a:solidFill>
                  <a:srgbClr val="00B050"/>
                </a:solidFill>
              </a:endParaRPr>
            </a:p>
            <a:p>
              <a:r>
                <a:rPr lang="en-US" dirty="0">
                  <a:solidFill>
                    <a:srgbClr val="0000FF"/>
                  </a:solidFill>
                </a:rPr>
                <a:t>letter1= </a:t>
              </a:r>
              <a:r>
                <a:rPr lang="en-US" dirty="0" err="1">
                  <a:solidFill>
                    <a:srgbClr val="00B050"/>
                  </a:solidFill>
                </a:rPr>
                <a:t>isLetter</a:t>
              </a:r>
              <a:r>
                <a:rPr lang="en-US" dirty="0">
                  <a:solidFill>
                    <a:srgbClr val="0000FF"/>
                  </a:solidFill>
                </a:rPr>
                <a:t>(ch1); </a:t>
              </a:r>
              <a:r>
                <a:rPr lang="en-US" dirty="0">
                  <a:solidFill>
                    <a:srgbClr val="00B050"/>
                  </a:solidFill>
                </a:rPr>
                <a:t>//returns </a:t>
              </a:r>
              <a:r>
                <a:rPr lang="en-US" dirty="0">
                  <a:solidFill>
                    <a:srgbClr val="00B0F0"/>
                  </a:solidFill>
                </a:rPr>
                <a:t>true</a:t>
              </a:r>
            </a:p>
            <a:p>
              <a:r>
                <a:rPr lang="en-US" dirty="0">
                  <a:solidFill>
                    <a:srgbClr val="0000FF"/>
                  </a:solidFill>
                </a:rPr>
                <a:t>letter2= </a:t>
              </a:r>
              <a:r>
                <a:rPr lang="en-US" dirty="0" err="1">
                  <a:solidFill>
                    <a:srgbClr val="00B050"/>
                  </a:solidFill>
                </a:rPr>
                <a:t>isLetter</a:t>
              </a:r>
              <a:r>
                <a:rPr lang="en-US" dirty="0">
                  <a:solidFill>
                    <a:srgbClr val="0000FF"/>
                  </a:solidFill>
                </a:rPr>
                <a:t>(ch2); </a:t>
              </a:r>
              <a:r>
                <a:rPr lang="en-US" dirty="0">
                  <a:solidFill>
                    <a:srgbClr val="00B050"/>
                  </a:solidFill>
                </a:rPr>
                <a:t>//returns </a:t>
              </a:r>
              <a:r>
                <a:rPr lang="en-US" dirty="0">
                  <a:solidFill>
                    <a:srgbClr val="00B0F0"/>
                  </a:solidFill>
                </a:rPr>
                <a:t>false</a:t>
              </a:r>
            </a:p>
            <a:p>
              <a:r>
                <a:rPr lang="en-US" dirty="0" err="1">
                  <a:solidFill>
                    <a:srgbClr val="0000FF"/>
                  </a:solidFill>
                </a:rPr>
                <a:t>System.out.println</a:t>
              </a:r>
              <a:r>
                <a:rPr lang="en-US" dirty="0">
                  <a:solidFill>
                    <a:srgbClr val="0000FF"/>
                  </a:solidFill>
                </a:rPr>
                <a:t> (ch1 + “ is letter? “ + letter1);</a:t>
              </a:r>
            </a:p>
            <a:p>
              <a:r>
                <a:rPr lang="en-US" dirty="0" err="1">
                  <a:solidFill>
                    <a:srgbClr val="0000FF"/>
                  </a:solidFill>
                </a:rPr>
                <a:t>System.out.println</a:t>
              </a:r>
              <a:r>
                <a:rPr lang="en-US" dirty="0">
                  <a:solidFill>
                    <a:srgbClr val="0000FF"/>
                  </a:solidFill>
                </a:rPr>
                <a:t> (ch2 + “ is letter? “ + letter2);</a:t>
              </a:r>
            </a:p>
            <a:p>
              <a:r>
                <a:rPr lang="en-US" dirty="0">
                  <a:solidFill>
                    <a:srgbClr val="0000FF"/>
                  </a:solidFill>
                </a:rPr>
                <a:t>}}</a:t>
              </a:r>
            </a:p>
          </p:txBody>
        </p:sp>
        <p:sp>
          <p:nvSpPr>
            <p:cNvPr id="35" name="TextBox 34"/>
            <p:cNvSpPr txBox="1"/>
            <p:nvPr/>
          </p:nvSpPr>
          <p:spPr>
            <a:xfrm>
              <a:off x="314463" y="1174519"/>
              <a:ext cx="386010" cy="243103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p:txBody>
        </p:sp>
      </p:grpSp>
      <p:sp>
        <p:nvSpPr>
          <p:cNvPr id="45" name="TextBox 44"/>
          <p:cNvSpPr txBox="1"/>
          <p:nvPr/>
        </p:nvSpPr>
        <p:spPr>
          <a:xfrm>
            <a:off x="251520" y="243308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 </a:t>
            </a:r>
            <a:r>
              <a:rPr lang="en-US" sz="2000" dirty="0">
                <a:latin typeface="Tahoma" panose="020B0604030504040204" pitchFamily="34" charset="0"/>
                <a:ea typeface="Tahoma" panose="020B0604030504040204" pitchFamily="34" charset="0"/>
                <a:cs typeface="Tahoma" panose="020B0604030504040204" pitchFamily="34" charset="0"/>
              </a:rPr>
              <a:t>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an alphabetic letter (a-z or A-Z); otherwise, returns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465</a:t>
            </a:fld>
            <a:endParaRPr lang="en-US"/>
          </a:p>
        </p:txBody>
      </p:sp>
      <p:sp>
        <p:nvSpPr>
          <p:cNvPr id="23" name="TextBox 22"/>
          <p:cNvSpPr txBox="1"/>
          <p:nvPr/>
        </p:nvSpPr>
        <p:spPr>
          <a:xfrm>
            <a:off x="251520" y="187676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 </a:t>
            </a:r>
          </a:p>
        </p:txBody>
      </p:sp>
      <p:grpSp>
        <p:nvGrpSpPr>
          <p:cNvPr id="16" name="Group 15"/>
          <p:cNvGrpSpPr/>
          <p:nvPr/>
        </p:nvGrpSpPr>
        <p:grpSpPr>
          <a:xfrm>
            <a:off x="251520" y="6318597"/>
            <a:ext cx="8712967" cy="523220"/>
            <a:chOff x="683568" y="1236822"/>
            <a:chExt cx="7488831" cy="523220"/>
          </a:xfrm>
        </p:grpSpPr>
        <p:sp>
          <p:nvSpPr>
            <p:cNvPr id="18" name="TextBox 17"/>
            <p:cNvSpPr txBox="1"/>
            <p:nvPr/>
          </p:nvSpPr>
          <p:spPr>
            <a:xfrm>
              <a:off x="1069013" y="1236822"/>
              <a:ext cx="7103386"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a is letter? true</a:t>
              </a:r>
            </a:p>
            <a:p>
              <a:r>
                <a:rPr lang="en-US" sz="1400" dirty="0">
                  <a:solidFill>
                    <a:schemeClr val="bg1"/>
                  </a:solidFill>
                </a:rPr>
                <a:t>* Is letter? false</a:t>
              </a:r>
            </a:p>
          </p:txBody>
        </p:sp>
        <p:sp>
          <p:nvSpPr>
            <p:cNvPr id="19" name="TextBox 18"/>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Tree>
    <p:extLst>
      <p:ext uri="{BB962C8B-B14F-4D97-AF65-F5344CB8AC3E}">
        <p14:creationId xmlns:p14="http://schemas.microsoft.com/office/powerpoint/2010/main" val="270888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4.1.3 LOWER CASE? </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boolean</a:t>
            </a:r>
            <a:r>
              <a:rPr lang="en-US" b="1" dirty="0"/>
              <a:t>   </a:t>
            </a:r>
            <a:r>
              <a:rPr lang="en-US" b="1" dirty="0" err="1"/>
              <a:t>isLowerCase</a:t>
            </a:r>
            <a:r>
              <a:rPr lang="en-US" b="1" dirty="0"/>
              <a:t>(char  </a:t>
            </a:r>
            <a:r>
              <a:rPr lang="en-US" b="1" dirty="0" err="1"/>
              <a:t>ch</a:t>
            </a:r>
            <a:r>
              <a:rPr lang="en-US" b="1" dirty="0"/>
              <a:t>)</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the character that we want to check if it is a lower case letter or not.</a:t>
            </a:r>
          </a:p>
        </p:txBody>
      </p:sp>
      <p:sp>
        <p:nvSpPr>
          <p:cNvPr id="21" name="TextBox 20"/>
          <p:cNvSpPr txBox="1"/>
          <p:nvPr/>
        </p:nvSpPr>
        <p:spPr>
          <a:xfrm>
            <a:off x="251520" y="28128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4048" y="3349601"/>
            <a:ext cx="8784976" cy="2862322"/>
            <a:chOff x="323529" y="1236822"/>
            <a:chExt cx="7848872" cy="2691502"/>
          </a:xfrm>
        </p:grpSpPr>
        <p:sp>
          <p:nvSpPr>
            <p:cNvPr id="34" name="TextBox 33"/>
            <p:cNvSpPr txBox="1"/>
            <p:nvPr/>
          </p:nvSpPr>
          <p:spPr>
            <a:xfrm>
              <a:off x="788528" y="1236822"/>
              <a:ext cx="7383873" cy="269150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.Character</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char</a:t>
              </a:r>
              <a:r>
                <a:rPr lang="en-US" dirty="0">
                  <a:solidFill>
                    <a:srgbClr val="0000FF"/>
                  </a:solidFill>
                </a:rPr>
                <a:t> ch1 = ‘a’, ch2 = ‘A’; </a:t>
              </a:r>
            </a:p>
            <a:p>
              <a:r>
                <a:rPr lang="en-US" dirty="0" err="1">
                  <a:solidFill>
                    <a:srgbClr val="00B0F0"/>
                  </a:solidFill>
                </a:rPr>
                <a:t>boolean</a:t>
              </a:r>
              <a:r>
                <a:rPr lang="en-US" dirty="0">
                  <a:solidFill>
                    <a:srgbClr val="0000FF"/>
                  </a:solidFill>
                </a:rPr>
                <a:t> lower1, lower2;</a:t>
              </a:r>
              <a:endParaRPr lang="en-US" dirty="0">
                <a:solidFill>
                  <a:srgbClr val="00B050"/>
                </a:solidFill>
              </a:endParaRPr>
            </a:p>
            <a:p>
              <a:r>
                <a:rPr lang="en-US" dirty="0">
                  <a:solidFill>
                    <a:srgbClr val="0000FF"/>
                  </a:solidFill>
                </a:rPr>
                <a:t>lower1= </a:t>
              </a:r>
              <a:r>
                <a:rPr lang="en-US" dirty="0" err="1">
                  <a:solidFill>
                    <a:srgbClr val="00B050"/>
                  </a:solidFill>
                </a:rPr>
                <a:t>isLowerCase</a:t>
              </a:r>
              <a:r>
                <a:rPr lang="en-US" dirty="0">
                  <a:solidFill>
                    <a:srgbClr val="0000FF"/>
                  </a:solidFill>
                </a:rPr>
                <a:t>(ch1); </a:t>
              </a:r>
              <a:r>
                <a:rPr lang="en-US" dirty="0">
                  <a:solidFill>
                    <a:srgbClr val="00B050"/>
                  </a:solidFill>
                </a:rPr>
                <a:t>//returns </a:t>
              </a:r>
              <a:r>
                <a:rPr lang="en-US" dirty="0">
                  <a:solidFill>
                    <a:srgbClr val="00B0F0"/>
                  </a:solidFill>
                </a:rPr>
                <a:t>true</a:t>
              </a:r>
            </a:p>
            <a:p>
              <a:r>
                <a:rPr lang="en-US" dirty="0">
                  <a:solidFill>
                    <a:srgbClr val="0000FF"/>
                  </a:solidFill>
                </a:rPr>
                <a:t>lower2= </a:t>
              </a:r>
              <a:r>
                <a:rPr lang="en-US" dirty="0" err="1">
                  <a:solidFill>
                    <a:srgbClr val="00B050"/>
                  </a:solidFill>
                </a:rPr>
                <a:t>isLowerCase</a:t>
              </a:r>
              <a:r>
                <a:rPr lang="en-US" dirty="0">
                  <a:solidFill>
                    <a:srgbClr val="0000FF"/>
                  </a:solidFill>
                </a:rPr>
                <a:t>(ch2); </a:t>
              </a:r>
              <a:r>
                <a:rPr lang="en-US" dirty="0">
                  <a:solidFill>
                    <a:srgbClr val="00B050"/>
                  </a:solidFill>
                </a:rPr>
                <a:t>//returns </a:t>
              </a:r>
              <a:r>
                <a:rPr lang="en-US" dirty="0">
                  <a:solidFill>
                    <a:srgbClr val="00B0F0"/>
                  </a:solidFill>
                </a:rPr>
                <a:t>false</a:t>
              </a:r>
            </a:p>
            <a:p>
              <a:r>
                <a:rPr lang="en-US" dirty="0" err="1">
                  <a:solidFill>
                    <a:srgbClr val="0000FF"/>
                  </a:solidFill>
                </a:rPr>
                <a:t>System.out.println</a:t>
              </a:r>
              <a:r>
                <a:rPr lang="en-US" dirty="0">
                  <a:solidFill>
                    <a:srgbClr val="0000FF"/>
                  </a:solidFill>
                </a:rPr>
                <a:t> (ch1 + “ is lower case? “ + lower1);</a:t>
              </a:r>
            </a:p>
            <a:p>
              <a:r>
                <a:rPr lang="en-US" dirty="0" err="1">
                  <a:solidFill>
                    <a:srgbClr val="0000FF"/>
                  </a:solidFill>
                </a:rPr>
                <a:t>System.out.println</a:t>
              </a:r>
              <a:r>
                <a:rPr lang="en-US" dirty="0">
                  <a:solidFill>
                    <a:srgbClr val="0000FF"/>
                  </a:solidFill>
                </a:rPr>
                <a:t> (ch2 + “ is lower case? “ + lower2);</a:t>
              </a:r>
            </a:p>
            <a:p>
              <a:r>
                <a:rPr lang="en-US" dirty="0">
                  <a:solidFill>
                    <a:srgbClr val="0000FF"/>
                  </a:solidFill>
                </a:rPr>
                <a:t>}}</a:t>
              </a:r>
            </a:p>
          </p:txBody>
        </p:sp>
        <p:sp>
          <p:nvSpPr>
            <p:cNvPr id="35" name="TextBox 34"/>
            <p:cNvSpPr txBox="1"/>
            <p:nvPr/>
          </p:nvSpPr>
          <p:spPr>
            <a:xfrm>
              <a:off x="323529" y="1236822"/>
              <a:ext cx="386010" cy="243103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p:txBody>
        </p:sp>
      </p:grpSp>
      <p:sp>
        <p:nvSpPr>
          <p:cNvPr id="45" name="TextBox 44"/>
          <p:cNvSpPr txBox="1"/>
          <p:nvPr/>
        </p:nvSpPr>
        <p:spPr>
          <a:xfrm>
            <a:off x="251520" y="245282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 </a:t>
            </a:r>
            <a:r>
              <a:rPr lang="en-US" sz="2000" dirty="0">
                <a:latin typeface="Tahoma" panose="020B0604030504040204" pitchFamily="34" charset="0"/>
                <a:ea typeface="Tahoma" panose="020B0604030504040204" pitchFamily="34" charset="0"/>
                <a:cs typeface="Tahoma" panose="020B0604030504040204" pitchFamily="34" charset="0"/>
              </a:rPr>
              <a:t>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 lower case letter; otherwise, returns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466</a:t>
            </a:fld>
            <a:endParaRPr lang="en-US"/>
          </a:p>
        </p:txBody>
      </p:sp>
      <p:sp>
        <p:nvSpPr>
          <p:cNvPr id="23" name="TextBox 22"/>
          <p:cNvSpPr txBox="1"/>
          <p:nvPr/>
        </p:nvSpPr>
        <p:spPr>
          <a:xfrm>
            <a:off x="251520" y="187676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 </a:t>
            </a:r>
          </a:p>
        </p:txBody>
      </p:sp>
      <p:grpSp>
        <p:nvGrpSpPr>
          <p:cNvPr id="16" name="Group 15"/>
          <p:cNvGrpSpPr/>
          <p:nvPr/>
        </p:nvGrpSpPr>
        <p:grpSpPr>
          <a:xfrm>
            <a:off x="246057" y="6171693"/>
            <a:ext cx="8712967" cy="523220"/>
            <a:chOff x="683568" y="1236822"/>
            <a:chExt cx="7488831" cy="523220"/>
          </a:xfrm>
        </p:grpSpPr>
        <p:sp>
          <p:nvSpPr>
            <p:cNvPr id="18" name="TextBox 17"/>
            <p:cNvSpPr txBox="1"/>
            <p:nvPr/>
          </p:nvSpPr>
          <p:spPr>
            <a:xfrm>
              <a:off x="1069013" y="1236822"/>
              <a:ext cx="7103386"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a is lower case? true</a:t>
              </a:r>
            </a:p>
            <a:p>
              <a:r>
                <a:rPr lang="en-US" sz="1400" dirty="0">
                  <a:solidFill>
                    <a:schemeClr val="bg1"/>
                  </a:solidFill>
                </a:rPr>
                <a:t>A is lower case? false</a:t>
              </a:r>
            </a:p>
          </p:txBody>
        </p:sp>
        <p:sp>
          <p:nvSpPr>
            <p:cNvPr id="19" name="TextBox 18"/>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Tree>
    <p:extLst>
      <p:ext uri="{BB962C8B-B14F-4D97-AF65-F5344CB8AC3E}">
        <p14:creationId xmlns:p14="http://schemas.microsoft.com/office/powerpoint/2010/main" val="195089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4.1.4 UPPER CASE? </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boolean</a:t>
            </a:r>
            <a:r>
              <a:rPr lang="en-US" b="1" dirty="0"/>
              <a:t>   </a:t>
            </a:r>
            <a:r>
              <a:rPr lang="en-US" b="1" dirty="0" err="1"/>
              <a:t>isUpperCase</a:t>
            </a:r>
            <a:r>
              <a:rPr lang="en-US" b="1" dirty="0"/>
              <a:t>(char  </a:t>
            </a:r>
            <a:r>
              <a:rPr lang="en-US" b="1" dirty="0" err="1"/>
              <a:t>ch</a:t>
            </a:r>
            <a:r>
              <a:rPr lang="en-US" b="1" dirty="0"/>
              <a:t>)</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the character that we want to check if it is an upper case letter.</a:t>
            </a:r>
          </a:p>
        </p:txBody>
      </p:sp>
      <p:sp>
        <p:nvSpPr>
          <p:cNvPr id="21" name="TextBox 20"/>
          <p:cNvSpPr txBox="1"/>
          <p:nvPr/>
        </p:nvSpPr>
        <p:spPr>
          <a:xfrm>
            <a:off x="251520" y="28128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481263"/>
            <a:ext cx="8784976" cy="2862322"/>
            <a:chOff x="323529" y="1236822"/>
            <a:chExt cx="7848872" cy="2691502"/>
          </a:xfrm>
        </p:grpSpPr>
        <p:sp>
          <p:nvSpPr>
            <p:cNvPr id="34" name="TextBox 33"/>
            <p:cNvSpPr txBox="1"/>
            <p:nvPr/>
          </p:nvSpPr>
          <p:spPr>
            <a:xfrm>
              <a:off x="788528" y="1236822"/>
              <a:ext cx="7383873" cy="269150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.Character</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char</a:t>
              </a:r>
              <a:r>
                <a:rPr lang="en-US" dirty="0">
                  <a:solidFill>
                    <a:srgbClr val="0000FF"/>
                  </a:solidFill>
                </a:rPr>
                <a:t> ch1 = ‘a’, ch2 = ‘A’; </a:t>
              </a:r>
            </a:p>
            <a:p>
              <a:r>
                <a:rPr lang="en-US" dirty="0" err="1">
                  <a:solidFill>
                    <a:srgbClr val="00B0F0"/>
                  </a:solidFill>
                </a:rPr>
                <a:t>boolean</a:t>
              </a:r>
              <a:r>
                <a:rPr lang="en-US" dirty="0">
                  <a:solidFill>
                    <a:srgbClr val="0000FF"/>
                  </a:solidFill>
                </a:rPr>
                <a:t> upper1, upper2;</a:t>
              </a:r>
              <a:endParaRPr lang="en-US" dirty="0">
                <a:solidFill>
                  <a:srgbClr val="00B050"/>
                </a:solidFill>
              </a:endParaRPr>
            </a:p>
            <a:p>
              <a:r>
                <a:rPr lang="en-US" dirty="0">
                  <a:solidFill>
                    <a:srgbClr val="0000FF"/>
                  </a:solidFill>
                </a:rPr>
                <a:t>upper1= </a:t>
              </a:r>
              <a:r>
                <a:rPr lang="en-US" dirty="0" err="1">
                  <a:solidFill>
                    <a:srgbClr val="00B050"/>
                  </a:solidFill>
                </a:rPr>
                <a:t>isUpperCase</a:t>
              </a:r>
              <a:r>
                <a:rPr lang="en-US" dirty="0">
                  <a:solidFill>
                    <a:srgbClr val="0000FF"/>
                  </a:solidFill>
                </a:rPr>
                <a:t>(ch1); </a:t>
              </a:r>
              <a:r>
                <a:rPr lang="en-US" dirty="0">
                  <a:solidFill>
                    <a:srgbClr val="00B050"/>
                  </a:solidFill>
                </a:rPr>
                <a:t>//returns </a:t>
              </a:r>
              <a:r>
                <a:rPr lang="en-US" dirty="0">
                  <a:solidFill>
                    <a:srgbClr val="00B0F0"/>
                  </a:solidFill>
                </a:rPr>
                <a:t>false</a:t>
              </a:r>
            </a:p>
            <a:p>
              <a:r>
                <a:rPr lang="en-US" dirty="0">
                  <a:solidFill>
                    <a:srgbClr val="0000FF"/>
                  </a:solidFill>
                </a:rPr>
                <a:t>upper2= </a:t>
              </a:r>
              <a:r>
                <a:rPr lang="en-US" dirty="0" err="1">
                  <a:solidFill>
                    <a:srgbClr val="00B050"/>
                  </a:solidFill>
                </a:rPr>
                <a:t>isUpperCase</a:t>
              </a:r>
              <a:r>
                <a:rPr lang="en-US" dirty="0">
                  <a:solidFill>
                    <a:srgbClr val="0000FF"/>
                  </a:solidFill>
                </a:rPr>
                <a:t>(ch2); </a:t>
              </a:r>
              <a:r>
                <a:rPr lang="en-US" dirty="0">
                  <a:solidFill>
                    <a:srgbClr val="00B050"/>
                  </a:solidFill>
                </a:rPr>
                <a:t>//returns </a:t>
              </a:r>
              <a:r>
                <a:rPr lang="en-US" dirty="0">
                  <a:solidFill>
                    <a:srgbClr val="00B0F0"/>
                  </a:solidFill>
                </a:rPr>
                <a:t>true</a:t>
              </a:r>
            </a:p>
            <a:p>
              <a:r>
                <a:rPr lang="en-US" dirty="0" err="1">
                  <a:solidFill>
                    <a:srgbClr val="0000FF"/>
                  </a:solidFill>
                </a:rPr>
                <a:t>System.out.println</a:t>
              </a:r>
              <a:r>
                <a:rPr lang="en-US" dirty="0">
                  <a:solidFill>
                    <a:srgbClr val="0000FF"/>
                  </a:solidFill>
                </a:rPr>
                <a:t> (ch1 + “ is upper case? “ + upper1);</a:t>
              </a:r>
            </a:p>
            <a:p>
              <a:r>
                <a:rPr lang="en-US" dirty="0" err="1">
                  <a:solidFill>
                    <a:srgbClr val="0000FF"/>
                  </a:solidFill>
                </a:rPr>
                <a:t>System.out.println</a:t>
              </a:r>
              <a:r>
                <a:rPr lang="en-US" dirty="0">
                  <a:solidFill>
                    <a:srgbClr val="0000FF"/>
                  </a:solidFill>
                </a:rPr>
                <a:t> (ch2 + “ is upper case? “ + upper2);</a:t>
              </a:r>
            </a:p>
            <a:p>
              <a:r>
                <a:rPr lang="en-US" dirty="0">
                  <a:solidFill>
                    <a:srgbClr val="0000FF"/>
                  </a:solidFill>
                </a:rPr>
                <a:t>}}</a:t>
              </a:r>
            </a:p>
          </p:txBody>
        </p:sp>
        <p:sp>
          <p:nvSpPr>
            <p:cNvPr id="35" name="TextBox 34"/>
            <p:cNvSpPr txBox="1"/>
            <p:nvPr/>
          </p:nvSpPr>
          <p:spPr>
            <a:xfrm>
              <a:off x="323529" y="1236822"/>
              <a:ext cx="386010" cy="243103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p:txBody>
        </p:sp>
      </p:grpSp>
      <p:sp>
        <p:nvSpPr>
          <p:cNvPr id="45" name="TextBox 44"/>
          <p:cNvSpPr txBox="1"/>
          <p:nvPr/>
        </p:nvSpPr>
        <p:spPr>
          <a:xfrm>
            <a:off x="251520" y="245282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 </a:t>
            </a:r>
            <a:r>
              <a:rPr lang="en-US" sz="2000" dirty="0">
                <a:latin typeface="Tahoma" panose="020B0604030504040204" pitchFamily="34" charset="0"/>
                <a:ea typeface="Tahoma" panose="020B0604030504040204" pitchFamily="34" charset="0"/>
                <a:cs typeface="Tahoma" panose="020B0604030504040204" pitchFamily="34" charset="0"/>
              </a:rPr>
              <a:t>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an upper case letter; otherwise, returns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467</a:t>
            </a:fld>
            <a:endParaRPr lang="en-US"/>
          </a:p>
        </p:txBody>
      </p:sp>
      <p:sp>
        <p:nvSpPr>
          <p:cNvPr id="23" name="TextBox 22"/>
          <p:cNvSpPr txBox="1"/>
          <p:nvPr/>
        </p:nvSpPr>
        <p:spPr>
          <a:xfrm>
            <a:off x="251520" y="187676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The type of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 </a:t>
            </a:r>
          </a:p>
        </p:txBody>
      </p:sp>
      <p:grpSp>
        <p:nvGrpSpPr>
          <p:cNvPr id="16" name="Group 15"/>
          <p:cNvGrpSpPr/>
          <p:nvPr/>
        </p:nvGrpSpPr>
        <p:grpSpPr>
          <a:xfrm>
            <a:off x="228600" y="6295309"/>
            <a:ext cx="8712967" cy="523220"/>
            <a:chOff x="683568" y="1236822"/>
            <a:chExt cx="7488831" cy="523220"/>
          </a:xfrm>
        </p:grpSpPr>
        <p:sp>
          <p:nvSpPr>
            <p:cNvPr id="18" name="TextBox 17"/>
            <p:cNvSpPr txBox="1"/>
            <p:nvPr/>
          </p:nvSpPr>
          <p:spPr>
            <a:xfrm>
              <a:off x="1069013" y="1236822"/>
              <a:ext cx="7103386"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a is upper case? false</a:t>
              </a:r>
            </a:p>
            <a:p>
              <a:r>
                <a:rPr lang="en-US" sz="1400" dirty="0">
                  <a:solidFill>
                    <a:schemeClr val="bg1"/>
                  </a:solidFill>
                </a:rPr>
                <a:t>A is upper case? true</a:t>
              </a:r>
            </a:p>
          </p:txBody>
        </p:sp>
        <p:sp>
          <p:nvSpPr>
            <p:cNvPr id="19" name="TextBox 18"/>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Tree>
    <p:extLst>
      <p:ext uri="{BB962C8B-B14F-4D97-AF65-F5344CB8AC3E}">
        <p14:creationId xmlns:p14="http://schemas.microsoft.com/office/powerpoint/2010/main" val="175114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4.2 MANIPULATION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468</a:t>
            </a:fld>
            <a:endParaRPr lang="en-US"/>
          </a:p>
        </p:txBody>
      </p:sp>
      <p:sp>
        <p:nvSpPr>
          <p:cNvPr id="19" name="TextBox 18"/>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These include the following:</a:t>
            </a:r>
          </a:p>
        </p:txBody>
      </p:sp>
      <p:sp>
        <p:nvSpPr>
          <p:cNvPr id="15" name="Rounded Rectangle 14"/>
          <p:cNvSpPr/>
          <p:nvPr/>
        </p:nvSpPr>
        <p:spPr>
          <a:xfrm>
            <a:off x="2771800" y="1268760"/>
            <a:ext cx="3600400"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MANIPULATION METHODS</a:t>
            </a:r>
          </a:p>
        </p:txBody>
      </p:sp>
      <p:sp>
        <p:nvSpPr>
          <p:cNvPr id="16" name="Rounded Rectangle 15"/>
          <p:cNvSpPr/>
          <p:nvPr/>
        </p:nvSpPr>
        <p:spPr>
          <a:xfrm>
            <a:off x="3491880" y="2348880"/>
            <a:ext cx="5400600" cy="720080"/>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4.2.1 Convert to lower case:</a:t>
            </a:r>
          </a:p>
          <a:p>
            <a:pPr algn="ctr"/>
            <a:r>
              <a:rPr lang="en-US" dirty="0">
                <a:solidFill>
                  <a:srgbClr val="00B0F0"/>
                </a:solidFill>
              </a:rPr>
              <a:t>char </a:t>
            </a:r>
            <a:r>
              <a:rPr lang="en-US" dirty="0" err="1">
                <a:solidFill>
                  <a:srgbClr val="00B050"/>
                </a:solidFill>
              </a:rPr>
              <a:t>toLowerCase</a:t>
            </a:r>
            <a:r>
              <a:rPr lang="en-US" dirty="0">
                <a:solidFill>
                  <a:srgbClr val="0000FF"/>
                </a:solidFill>
              </a:rPr>
              <a:t>(</a:t>
            </a:r>
            <a:r>
              <a:rPr lang="en-US" dirty="0">
                <a:solidFill>
                  <a:srgbClr val="00B0F0"/>
                </a:solidFill>
              </a:rPr>
              <a:t>char </a:t>
            </a:r>
            <a:r>
              <a:rPr lang="en-US" dirty="0" err="1">
                <a:solidFill>
                  <a:srgbClr val="0000FF"/>
                </a:solidFill>
              </a:rPr>
              <a:t>ch</a:t>
            </a:r>
            <a:r>
              <a:rPr lang="en-US" dirty="0">
                <a:solidFill>
                  <a:srgbClr val="0000FF"/>
                </a:solidFill>
              </a:rPr>
              <a:t>)</a:t>
            </a:r>
          </a:p>
        </p:txBody>
      </p:sp>
      <p:cxnSp>
        <p:nvCxnSpPr>
          <p:cNvPr id="22" name="Straight Connector 21"/>
          <p:cNvCxnSpPr/>
          <p:nvPr/>
        </p:nvCxnSpPr>
        <p:spPr>
          <a:xfrm>
            <a:off x="3131840" y="1916832"/>
            <a:ext cx="0" cy="29523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131840" y="2708920"/>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31840" y="4582219"/>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491880" y="4149080"/>
            <a:ext cx="5400600" cy="720080"/>
          </a:xfrm>
          <a:prstGeom prst="roundRect">
            <a:avLst/>
          </a:prstGeom>
          <a:solidFill>
            <a:srgbClr val="FFFFE5"/>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4.2.2 Convert to upper case: </a:t>
            </a:r>
          </a:p>
          <a:p>
            <a:pPr algn="ctr"/>
            <a:r>
              <a:rPr lang="en-US" dirty="0">
                <a:solidFill>
                  <a:srgbClr val="00B0F0"/>
                </a:solidFill>
              </a:rPr>
              <a:t>char </a:t>
            </a:r>
            <a:r>
              <a:rPr lang="en-US" dirty="0" err="1">
                <a:solidFill>
                  <a:srgbClr val="00B050"/>
                </a:solidFill>
              </a:rPr>
              <a:t>toUpperCase</a:t>
            </a:r>
            <a:r>
              <a:rPr lang="en-US" dirty="0">
                <a:solidFill>
                  <a:srgbClr val="0000FF"/>
                </a:solidFill>
              </a:rPr>
              <a:t>(</a:t>
            </a:r>
            <a:r>
              <a:rPr lang="en-US" dirty="0">
                <a:solidFill>
                  <a:srgbClr val="00B0F0"/>
                </a:solidFill>
              </a:rPr>
              <a:t>char </a:t>
            </a:r>
            <a:r>
              <a:rPr lang="en-US" dirty="0" err="1">
                <a:solidFill>
                  <a:srgbClr val="0000FF"/>
                </a:solidFill>
              </a:rPr>
              <a:t>ch</a:t>
            </a:r>
            <a:r>
              <a:rPr lang="en-US" dirty="0">
                <a:solidFill>
                  <a:srgbClr val="0000FF"/>
                </a:solidFill>
              </a:rPr>
              <a:t>)</a:t>
            </a:r>
          </a:p>
        </p:txBody>
      </p:sp>
    </p:spTree>
    <p:extLst>
      <p:ext uri="{BB962C8B-B14F-4D97-AF65-F5344CB8AC3E}">
        <p14:creationId xmlns:p14="http://schemas.microsoft.com/office/powerpoint/2010/main" val="27410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animBg="1"/>
      <p:bldP spid="16" grpId="0" animBg="1"/>
      <p:bldP spid="12"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4.2.1 CONVERT TO LOWER CASE</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char   </a:t>
            </a:r>
            <a:r>
              <a:rPr lang="en-US" b="1" dirty="0" err="1"/>
              <a:t>toLowerCase</a:t>
            </a:r>
            <a:r>
              <a:rPr lang="en-US" b="1" dirty="0"/>
              <a:t>(char  </a:t>
            </a:r>
            <a:r>
              <a:rPr lang="en-US" b="1" dirty="0" err="1"/>
              <a:t>ch</a:t>
            </a:r>
            <a:r>
              <a:rPr lang="en-US" b="1" dirty="0"/>
              <a:t>)</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the character to be converted into lower case.</a:t>
            </a:r>
          </a:p>
        </p:txBody>
      </p:sp>
      <p:sp>
        <p:nvSpPr>
          <p:cNvPr id="21" name="TextBox 20"/>
          <p:cNvSpPr txBox="1"/>
          <p:nvPr/>
        </p:nvSpPr>
        <p:spPr>
          <a:xfrm>
            <a:off x="251520" y="28128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481263"/>
            <a:ext cx="8784976" cy="2862322"/>
            <a:chOff x="323529" y="1236822"/>
            <a:chExt cx="7848872" cy="2691502"/>
          </a:xfrm>
        </p:grpSpPr>
        <p:sp>
          <p:nvSpPr>
            <p:cNvPr id="34" name="TextBox 33"/>
            <p:cNvSpPr txBox="1"/>
            <p:nvPr/>
          </p:nvSpPr>
          <p:spPr>
            <a:xfrm>
              <a:off x="788528" y="1236822"/>
              <a:ext cx="7383873" cy="269150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.Character</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char</a:t>
              </a:r>
              <a:r>
                <a:rPr lang="en-US" dirty="0">
                  <a:solidFill>
                    <a:srgbClr val="0000FF"/>
                  </a:solidFill>
                </a:rPr>
                <a:t> ch1 = ‘A’, ch2 = ‘*’; </a:t>
              </a:r>
            </a:p>
            <a:p>
              <a:r>
                <a:rPr lang="en-US" dirty="0">
                  <a:solidFill>
                    <a:srgbClr val="00B0F0"/>
                  </a:solidFill>
                </a:rPr>
                <a:t>char</a:t>
              </a:r>
              <a:r>
                <a:rPr lang="en-US" dirty="0">
                  <a:solidFill>
                    <a:srgbClr val="0000FF"/>
                  </a:solidFill>
                </a:rPr>
                <a:t> lower1, lower2;</a:t>
              </a:r>
              <a:endParaRPr lang="en-US" dirty="0">
                <a:solidFill>
                  <a:srgbClr val="00B050"/>
                </a:solidFill>
              </a:endParaRPr>
            </a:p>
            <a:p>
              <a:r>
                <a:rPr lang="en-US" dirty="0">
                  <a:solidFill>
                    <a:srgbClr val="0000FF"/>
                  </a:solidFill>
                </a:rPr>
                <a:t>lower1= </a:t>
              </a:r>
              <a:r>
                <a:rPr lang="en-US" dirty="0" err="1">
                  <a:solidFill>
                    <a:srgbClr val="00B050"/>
                  </a:solidFill>
                </a:rPr>
                <a:t>toLowerCase</a:t>
              </a:r>
              <a:r>
                <a:rPr lang="en-US" dirty="0">
                  <a:solidFill>
                    <a:srgbClr val="0000FF"/>
                  </a:solidFill>
                </a:rPr>
                <a:t>(ch1); </a:t>
              </a:r>
              <a:endParaRPr lang="en-US" dirty="0">
                <a:solidFill>
                  <a:srgbClr val="00B0F0"/>
                </a:solidFill>
              </a:endParaRPr>
            </a:p>
            <a:p>
              <a:r>
                <a:rPr lang="en-US" dirty="0">
                  <a:solidFill>
                    <a:srgbClr val="0000FF"/>
                  </a:solidFill>
                </a:rPr>
                <a:t>lower2= </a:t>
              </a:r>
              <a:r>
                <a:rPr lang="en-US" dirty="0" err="1">
                  <a:solidFill>
                    <a:srgbClr val="00B050"/>
                  </a:solidFill>
                </a:rPr>
                <a:t>toLowerCase</a:t>
              </a:r>
              <a:r>
                <a:rPr lang="en-US" dirty="0">
                  <a:solidFill>
                    <a:srgbClr val="0000FF"/>
                  </a:solidFill>
                </a:rPr>
                <a:t>(ch2); </a:t>
              </a:r>
            </a:p>
            <a:p>
              <a:r>
                <a:rPr lang="en-US" dirty="0" err="1">
                  <a:solidFill>
                    <a:srgbClr val="0000FF"/>
                  </a:solidFill>
                </a:rPr>
                <a:t>System.out.printf</a:t>
              </a:r>
              <a:r>
                <a:rPr lang="en-US" dirty="0">
                  <a:solidFill>
                    <a:srgbClr val="0000FF"/>
                  </a:solidFill>
                </a:rPr>
                <a:t> (“lower of %c = %c %n lower of %c = %c”, ch1, lower1, ch2, lower2);</a:t>
              </a:r>
            </a:p>
            <a:p>
              <a:r>
                <a:rPr lang="en-US" dirty="0">
                  <a:solidFill>
                    <a:srgbClr val="0000FF"/>
                  </a:solidFill>
                </a:rPr>
                <a:t>}}</a:t>
              </a:r>
            </a:p>
          </p:txBody>
        </p:sp>
        <p:sp>
          <p:nvSpPr>
            <p:cNvPr id="35" name="TextBox 34"/>
            <p:cNvSpPr txBox="1"/>
            <p:nvPr/>
          </p:nvSpPr>
          <p:spPr>
            <a:xfrm>
              <a:off x="323529" y="1236822"/>
              <a:ext cx="386010" cy="243103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p:txBody>
        </p:sp>
      </p:grpSp>
      <p:sp>
        <p:nvSpPr>
          <p:cNvPr id="45" name="TextBox 44"/>
          <p:cNvSpPr txBox="1"/>
          <p:nvPr/>
        </p:nvSpPr>
        <p:spPr>
          <a:xfrm>
            <a:off x="251520" y="220486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corresponding lower case letter.</a:t>
            </a:r>
          </a:p>
          <a:p>
            <a:pPr>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is a special character or digit, it returns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err="1">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469</a:t>
            </a:fld>
            <a:endParaRPr lang="en-US"/>
          </a:p>
        </p:txBody>
      </p:sp>
      <p:sp>
        <p:nvSpPr>
          <p:cNvPr id="23" name="TextBox 22"/>
          <p:cNvSpPr txBox="1"/>
          <p:nvPr/>
        </p:nvSpPr>
        <p:spPr>
          <a:xfrm>
            <a:off x="251520" y="158873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 </a:t>
            </a:r>
          </a:p>
        </p:txBody>
      </p:sp>
      <p:grpSp>
        <p:nvGrpSpPr>
          <p:cNvPr id="16" name="Group 15"/>
          <p:cNvGrpSpPr/>
          <p:nvPr/>
        </p:nvGrpSpPr>
        <p:grpSpPr>
          <a:xfrm>
            <a:off x="179513" y="6388878"/>
            <a:ext cx="8712967" cy="523220"/>
            <a:chOff x="683568" y="1236822"/>
            <a:chExt cx="7488831" cy="523220"/>
          </a:xfrm>
        </p:grpSpPr>
        <p:sp>
          <p:nvSpPr>
            <p:cNvPr id="18" name="TextBox 17"/>
            <p:cNvSpPr txBox="1"/>
            <p:nvPr/>
          </p:nvSpPr>
          <p:spPr>
            <a:xfrm>
              <a:off x="1069013" y="1236822"/>
              <a:ext cx="7103386"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lower of A = a</a:t>
              </a:r>
            </a:p>
            <a:p>
              <a:r>
                <a:rPr lang="en-US" sz="1400" dirty="0">
                  <a:solidFill>
                    <a:schemeClr val="bg1"/>
                  </a:solidFill>
                </a:rPr>
                <a:t>lower of * = * </a:t>
              </a:r>
            </a:p>
          </p:txBody>
        </p:sp>
        <p:sp>
          <p:nvSpPr>
            <p:cNvPr id="19" name="TextBox 18"/>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Tree>
    <p:extLst>
      <p:ext uri="{BB962C8B-B14F-4D97-AF65-F5344CB8AC3E}">
        <p14:creationId xmlns:p14="http://schemas.microsoft.com/office/powerpoint/2010/main" val="267455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996952"/>
            <a:ext cx="7872937"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PROGRAM STRUCTURE </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Tree>
    <p:extLst>
      <p:ext uri="{BB962C8B-B14F-4D97-AF65-F5344CB8AC3E}">
        <p14:creationId xmlns:p14="http://schemas.microsoft.com/office/powerpoint/2010/main" val="143210545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4.2.2 CONVERT TO UPPER CASE</a:t>
            </a:r>
          </a:p>
        </p:txBody>
      </p: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char   </a:t>
            </a:r>
            <a:r>
              <a:rPr lang="en-US" b="1" dirty="0" err="1"/>
              <a:t>toUpperCase</a:t>
            </a:r>
            <a:r>
              <a:rPr lang="en-US" b="1" dirty="0"/>
              <a:t>(char  </a:t>
            </a:r>
            <a:r>
              <a:rPr lang="en-US" b="1" dirty="0" err="1"/>
              <a:t>ch</a:t>
            </a:r>
            <a:r>
              <a:rPr lang="en-US" b="1" dirty="0"/>
              <a:t>)</a:t>
            </a:r>
          </a:p>
        </p:txBody>
      </p:sp>
      <p:cxnSp>
        <p:nvCxnSpPr>
          <p:cNvPr id="15" name="Straight Connector 14"/>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the character to be converted into upper case.</a:t>
            </a:r>
          </a:p>
        </p:txBody>
      </p:sp>
      <p:sp>
        <p:nvSpPr>
          <p:cNvPr id="21" name="TextBox 20"/>
          <p:cNvSpPr txBox="1"/>
          <p:nvPr/>
        </p:nvSpPr>
        <p:spPr>
          <a:xfrm>
            <a:off x="251520" y="28128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33" name="Group 32"/>
          <p:cNvGrpSpPr/>
          <p:nvPr/>
        </p:nvGrpSpPr>
        <p:grpSpPr>
          <a:xfrm>
            <a:off x="179513" y="3481263"/>
            <a:ext cx="8784976" cy="2862322"/>
            <a:chOff x="323529" y="1236822"/>
            <a:chExt cx="7848872" cy="2691502"/>
          </a:xfrm>
        </p:grpSpPr>
        <p:sp>
          <p:nvSpPr>
            <p:cNvPr id="34" name="TextBox 33"/>
            <p:cNvSpPr txBox="1"/>
            <p:nvPr/>
          </p:nvSpPr>
          <p:spPr>
            <a:xfrm>
              <a:off x="788528" y="1236822"/>
              <a:ext cx="7383873" cy="2691502"/>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static </a:t>
              </a:r>
              <a:r>
                <a:rPr lang="en-US" dirty="0" err="1">
                  <a:solidFill>
                    <a:srgbClr val="FF0000"/>
                  </a:solidFill>
                </a:rPr>
                <a:t>java.lang</a:t>
              </a:r>
              <a:r>
                <a:rPr lang="en-US" dirty="0" err="1">
                  <a:solidFill>
                    <a:srgbClr val="CC0099"/>
                  </a:solidFill>
                </a:rPr>
                <a:t>.Character</a:t>
              </a:r>
              <a:r>
                <a:rPr lang="en-US" dirty="0">
                  <a:solidFill>
                    <a:srgbClr val="00B0F0"/>
                  </a:solidFill>
                </a:rPr>
                <a:t>.*</a:t>
              </a:r>
              <a:r>
                <a:rPr lang="en-US" dirty="0">
                  <a:solidFill>
                    <a:srgbClr val="0000FF"/>
                  </a:solidFill>
                </a:rPr>
                <a:t>;</a:t>
              </a:r>
            </a:p>
            <a:p>
              <a:r>
                <a:rPr lang="en-US" dirty="0">
                  <a:solidFill>
                    <a:srgbClr val="00B0F0"/>
                  </a:solidFill>
                </a:rPr>
                <a:t>public class </a:t>
              </a:r>
              <a:r>
                <a:rPr lang="en-US" dirty="0" err="1">
                  <a:solidFill>
                    <a:srgbClr val="0000FF"/>
                  </a:solidFill>
                </a:rPr>
                <a:t>weekTen</a:t>
              </a:r>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B0F0"/>
                  </a:solidFill>
                </a:rPr>
                <a:t>char</a:t>
              </a:r>
              <a:r>
                <a:rPr lang="en-US" dirty="0">
                  <a:solidFill>
                    <a:srgbClr val="0000FF"/>
                  </a:solidFill>
                </a:rPr>
                <a:t> ch1 = ‘s’, ch2 = ‘*’; </a:t>
              </a:r>
            </a:p>
            <a:p>
              <a:r>
                <a:rPr lang="en-US" dirty="0">
                  <a:solidFill>
                    <a:srgbClr val="00B0F0"/>
                  </a:solidFill>
                </a:rPr>
                <a:t>char</a:t>
              </a:r>
              <a:r>
                <a:rPr lang="en-US" dirty="0">
                  <a:solidFill>
                    <a:srgbClr val="0000FF"/>
                  </a:solidFill>
                </a:rPr>
                <a:t> upper1, upper2;</a:t>
              </a:r>
              <a:endParaRPr lang="en-US" dirty="0">
                <a:solidFill>
                  <a:srgbClr val="00B050"/>
                </a:solidFill>
              </a:endParaRPr>
            </a:p>
            <a:p>
              <a:r>
                <a:rPr lang="en-US" dirty="0">
                  <a:solidFill>
                    <a:srgbClr val="0000FF"/>
                  </a:solidFill>
                </a:rPr>
                <a:t>upper1= </a:t>
              </a:r>
              <a:r>
                <a:rPr lang="en-US" dirty="0" err="1">
                  <a:solidFill>
                    <a:srgbClr val="00B050"/>
                  </a:solidFill>
                </a:rPr>
                <a:t>toUpperCase</a:t>
              </a:r>
              <a:r>
                <a:rPr lang="en-US" dirty="0">
                  <a:solidFill>
                    <a:srgbClr val="0000FF"/>
                  </a:solidFill>
                </a:rPr>
                <a:t>(ch1); </a:t>
              </a:r>
              <a:endParaRPr lang="en-US" dirty="0">
                <a:solidFill>
                  <a:srgbClr val="00B0F0"/>
                </a:solidFill>
              </a:endParaRPr>
            </a:p>
            <a:p>
              <a:r>
                <a:rPr lang="en-US" dirty="0">
                  <a:solidFill>
                    <a:srgbClr val="0000FF"/>
                  </a:solidFill>
                </a:rPr>
                <a:t>upper2= </a:t>
              </a:r>
              <a:r>
                <a:rPr lang="en-US" dirty="0" err="1">
                  <a:solidFill>
                    <a:srgbClr val="00B050"/>
                  </a:solidFill>
                </a:rPr>
                <a:t>toUpperCase</a:t>
              </a:r>
              <a:r>
                <a:rPr lang="en-US" dirty="0">
                  <a:solidFill>
                    <a:srgbClr val="0000FF"/>
                  </a:solidFill>
                </a:rPr>
                <a:t>(ch2); </a:t>
              </a:r>
            </a:p>
            <a:p>
              <a:r>
                <a:rPr lang="en-US" dirty="0" err="1">
                  <a:solidFill>
                    <a:srgbClr val="0000FF"/>
                  </a:solidFill>
                </a:rPr>
                <a:t>System.out.printf</a:t>
              </a:r>
              <a:r>
                <a:rPr lang="en-US" dirty="0">
                  <a:solidFill>
                    <a:srgbClr val="0000FF"/>
                  </a:solidFill>
                </a:rPr>
                <a:t> (“upper of %c = %c %n upper of %c = %c”, ch1, upper1, ch2, upper2);</a:t>
              </a:r>
            </a:p>
            <a:p>
              <a:r>
                <a:rPr lang="en-US" dirty="0">
                  <a:solidFill>
                    <a:srgbClr val="0000FF"/>
                  </a:solidFill>
                </a:rPr>
                <a:t>}}</a:t>
              </a:r>
            </a:p>
          </p:txBody>
        </p:sp>
        <p:sp>
          <p:nvSpPr>
            <p:cNvPr id="35" name="TextBox 34"/>
            <p:cNvSpPr txBox="1"/>
            <p:nvPr/>
          </p:nvSpPr>
          <p:spPr>
            <a:xfrm>
              <a:off x="323529" y="1236822"/>
              <a:ext cx="386010" cy="243103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p:txBody>
        </p:sp>
      </p:grpSp>
      <p:sp>
        <p:nvSpPr>
          <p:cNvPr id="45" name="TextBox 44"/>
          <p:cNvSpPr txBox="1"/>
          <p:nvPr/>
        </p:nvSpPr>
        <p:spPr>
          <a:xfrm>
            <a:off x="251520" y="220486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Returns:</a:t>
            </a:r>
            <a:r>
              <a:rPr lang="en-US" sz="2000" dirty="0">
                <a:latin typeface="Tahoma" panose="020B0604030504040204" pitchFamily="34" charset="0"/>
                <a:ea typeface="Tahoma" panose="020B0604030504040204" pitchFamily="34" charset="0"/>
                <a:cs typeface="Tahoma" panose="020B0604030504040204" pitchFamily="34" charset="0"/>
              </a:rPr>
              <a:t> The corresponding upper case letter.</a:t>
            </a:r>
          </a:p>
          <a:p>
            <a:pPr>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		If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is a special character or digit, it returns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err="1">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2" name="Slide Number Placeholder 1"/>
          <p:cNvSpPr>
            <a:spLocks noGrp="1"/>
          </p:cNvSpPr>
          <p:nvPr>
            <p:ph type="sldNum" sz="quarter" idx="12"/>
          </p:nvPr>
        </p:nvSpPr>
        <p:spPr/>
        <p:txBody>
          <a:bodyPr/>
          <a:lstStyle/>
          <a:p>
            <a:fld id="{01AC0F99-418A-47AD-8EE9-8B4FF28C0C0C}" type="slidenum">
              <a:rPr lang="en-US" smtClean="0"/>
              <a:pPr/>
              <a:t>470</a:t>
            </a:fld>
            <a:endParaRPr lang="en-US"/>
          </a:p>
        </p:txBody>
      </p:sp>
      <p:sp>
        <p:nvSpPr>
          <p:cNvPr id="23" name="TextBox 22"/>
          <p:cNvSpPr txBox="1"/>
          <p:nvPr/>
        </p:nvSpPr>
        <p:spPr>
          <a:xfrm>
            <a:off x="251520" y="158873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Parameter Type: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is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 </a:t>
            </a:r>
          </a:p>
        </p:txBody>
      </p:sp>
      <p:grpSp>
        <p:nvGrpSpPr>
          <p:cNvPr id="16" name="Group 15"/>
          <p:cNvGrpSpPr/>
          <p:nvPr/>
        </p:nvGrpSpPr>
        <p:grpSpPr>
          <a:xfrm>
            <a:off x="251520" y="6236477"/>
            <a:ext cx="8712967" cy="523220"/>
            <a:chOff x="683568" y="1236822"/>
            <a:chExt cx="7488831" cy="523220"/>
          </a:xfrm>
        </p:grpSpPr>
        <p:sp>
          <p:nvSpPr>
            <p:cNvPr id="18" name="TextBox 17"/>
            <p:cNvSpPr txBox="1"/>
            <p:nvPr/>
          </p:nvSpPr>
          <p:spPr>
            <a:xfrm>
              <a:off x="1069013" y="1236822"/>
              <a:ext cx="7103386"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upper of s = S</a:t>
              </a:r>
            </a:p>
            <a:p>
              <a:r>
                <a:rPr lang="en-US" sz="1400" dirty="0">
                  <a:solidFill>
                    <a:schemeClr val="bg1"/>
                  </a:solidFill>
                </a:rPr>
                <a:t>upper of * = * </a:t>
              </a:r>
            </a:p>
          </p:txBody>
        </p:sp>
        <p:sp>
          <p:nvSpPr>
            <p:cNvPr id="19" name="TextBox 18"/>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Tree>
    <p:extLst>
      <p:ext uri="{BB962C8B-B14F-4D97-AF65-F5344CB8AC3E}">
        <p14:creationId xmlns:p14="http://schemas.microsoft.com/office/powerpoint/2010/main" val="1149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p:bldP spid="45" grpId="0"/>
      <p:bldP spid="23"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276872"/>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USER-DEFINED METHODS</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Rectangle 5"/>
          <p:cNvSpPr/>
          <p:nvPr/>
        </p:nvSpPr>
        <p:spPr>
          <a:xfrm>
            <a:off x="3131840" y="3933056"/>
            <a:ext cx="5760640"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solidFill>
                  <a:srgbClr val="00B0F0"/>
                </a:solidFill>
              </a:rPr>
              <a:t>void</a:t>
            </a:r>
          </a:p>
        </p:txBody>
      </p:sp>
    </p:spTree>
    <p:extLst>
      <p:ext uri="{BB962C8B-B14F-4D97-AF65-F5344CB8AC3E}">
        <p14:creationId xmlns:p14="http://schemas.microsoft.com/office/powerpoint/2010/main" val="34649822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052736"/>
            <a:ext cx="8153400" cy="5616624"/>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a:lnSpc>
                <a:spcPct val="90000"/>
              </a:lnSpc>
              <a:spcBef>
                <a:spcPts val="1200"/>
              </a:spcBef>
              <a:buNone/>
            </a:pPr>
            <a:r>
              <a:rPr lang="en-US" sz="2000" dirty="0">
                <a:latin typeface="Tahoma" charset="0"/>
                <a:cs typeface="Arial" charset="0"/>
              </a:rPr>
              <a:t>1. User-defined Methods</a:t>
            </a:r>
          </a:p>
          <a:p>
            <a:pPr marL="0" indent="0">
              <a:lnSpc>
                <a:spcPct val="90000"/>
              </a:lnSpc>
              <a:spcBef>
                <a:spcPts val="1200"/>
              </a:spcBef>
              <a:buNone/>
            </a:pPr>
            <a:r>
              <a:rPr lang="en-US" sz="2000" dirty="0">
                <a:solidFill>
                  <a:srgbClr val="0000FF"/>
                </a:solidFill>
                <a:latin typeface="Tahoma" charset="0"/>
                <a:cs typeface="Arial" charset="0"/>
              </a:rPr>
              <a:t>	1.1 What?</a:t>
            </a:r>
          </a:p>
          <a:p>
            <a:pPr marL="0" indent="0">
              <a:lnSpc>
                <a:spcPct val="90000"/>
              </a:lnSpc>
              <a:spcBef>
                <a:spcPts val="1200"/>
              </a:spcBef>
              <a:buNone/>
            </a:pPr>
            <a:r>
              <a:rPr lang="en-US" sz="2000" dirty="0">
                <a:solidFill>
                  <a:srgbClr val="0000FF"/>
                </a:solidFill>
                <a:latin typeface="Tahoma" charset="0"/>
                <a:cs typeface="Arial" charset="0"/>
              </a:rPr>
              <a:t>	1.2 Layout </a:t>
            </a:r>
          </a:p>
          <a:p>
            <a:pPr marL="0" indent="0">
              <a:lnSpc>
                <a:spcPct val="90000"/>
              </a:lnSpc>
              <a:spcBef>
                <a:spcPts val="1200"/>
              </a:spcBef>
              <a:buNone/>
            </a:pPr>
            <a:r>
              <a:rPr lang="en-US" sz="2000" dirty="0">
                <a:solidFill>
                  <a:srgbClr val="0000FF"/>
                </a:solidFill>
                <a:latin typeface="Tahoma" charset="0"/>
                <a:cs typeface="Arial" charset="0"/>
              </a:rPr>
              <a:t>	1.3 Why?</a:t>
            </a:r>
          </a:p>
          <a:p>
            <a:pPr marL="0" indent="0">
              <a:lnSpc>
                <a:spcPct val="90000"/>
              </a:lnSpc>
              <a:spcBef>
                <a:spcPts val="1200"/>
              </a:spcBef>
              <a:buNone/>
            </a:pPr>
            <a:r>
              <a:rPr lang="en-US" sz="2000" dirty="0">
                <a:latin typeface="Tahoma" charset="0"/>
                <a:cs typeface="Arial" charset="0"/>
              </a:rPr>
              <a:t>2. Void methods</a:t>
            </a:r>
          </a:p>
          <a:p>
            <a:pPr marL="0" indent="0">
              <a:lnSpc>
                <a:spcPct val="90000"/>
              </a:lnSpc>
              <a:spcBef>
                <a:spcPts val="1200"/>
              </a:spcBef>
              <a:buNone/>
            </a:pPr>
            <a:r>
              <a:rPr lang="en-US" sz="2000" dirty="0">
                <a:solidFill>
                  <a:srgbClr val="0000FF"/>
                </a:solidFill>
                <a:latin typeface="Tahoma" charset="0"/>
                <a:cs typeface="Arial" charset="0"/>
              </a:rPr>
              <a:t>	2.1 With no parameters</a:t>
            </a:r>
          </a:p>
          <a:p>
            <a:pPr marL="0" indent="0">
              <a:lnSpc>
                <a:spcPct val="90000"/>
              </a:lnSpc>
              <a:spcBef>
                <a:spcPts val="1200"/>
              </a:spcBef>
              <a:buNone/>
            </a:pPr>
            <a:r>
              <a:rPr lang="en-US" sz="2000" dirty="0">
                <a:solidFill>
                  <a:srgbClr val="0000FF"/>
                </a:solidFill>
                <a:latin typeface="Tahoma" charset="0"/>
                <a:cs typeface="Arial" charset="0"/>
              </a:rPr>
              <a:t>	2.2 With a single parameter</a:t>
            </a:r>
          </a:p>
          <a:p>
            <a:pPr marL="0" indent="0">
              <a:lnSpc>
                <a:spcPct val="90000"/>
              </a:lnSpc>
              <a:spcBef>
                <a:spcPts val="1200"/>
              </a:spcBef>
              <a:buNone/>
            </a:pPr>
            <a:r>
              <a:rPr lang="en-US" sz="2000" dirty="0">
                <a:solidFill>
                  <a:srgbClr val="0000FF"/>
                </a:solidFill>
                <a:latin typeface="Tahoma" charset="0"/>
                <a:cs typeface="Arial" charset="0"/>
              </a:rPr>
              <a:t>	2.3 With multiple parameters</a:t>
            </a:r>
          </a:p>
          <a:p>
            <a:pPr marL="0" indent="0">
              <a:lnSpc>
                <a:spcPct val="90000"/>
              </a:lnSpc>
              <a:spcBef>
                <a:spcPts val="1200"/>
              </a:spcBef>
              <a:buNone/>
            </a:pPr>
            <a:r>
              <a:rPr lang="en-US" sz="2000" dirty="0">
                <a:latin typeface="Tahoma" charset="0"/>
                <a:cs typeface="Arial" charset="0"/>
              </a:rPr>
              <a:t>3. Programming Example: Searching</a:t>
            </a: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472</a:t>
            </a:fld>
            <a:endParaRPr lang="en-US" dirty="0"/>
          </a:p>
        </p:txBody>
      </p:sp>
    </p:spTree>
    <p:extLst>
      <p:ext uri="{BB962C8B-B14F-4D97-AF65-F5344CB8AC3E}">
        <p14:creationId xmlns:p14="http://schemas.microsoft.com/office/powerpoint/2010/main" val="156120957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USER-DEFINED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473</a:t>
            </a:fld>
            <a:endParaRPr lang="en-US"/>
          </a:p>
        </p:txBody>
      </p:sp>
      <p:sp>
        <p:nvSpPr>
          <p:cNvPr id="19" name="TextBox 18"/>
          <p:cNvSpPr txBox="1"/>
          <p:nvPr/>
        </p:nvSpPr>
        <p:spPr>
          <a:xfrm>
            <a:off x="323528" y="126876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user-defined method is a small program (set of statements) that is written once in the program, but used as much as needed. </a:t>
            </a:r>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 WHAT?</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5320" y="202182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Pre-defined methods are </a:t>
            </a:r>
            <a:r>
              <a:rPr lang="en-US" sz="2000" u="sng" dirty="0">
                <a:latin typeface="Tahoma" panose="020B0604030504040204" pitchFamily="34" charset="0"/>
                <a:ea typeface="Tahoma" panose="020B0604030504040204" pitchFamily="34" charset="0"/>
                <a:cs typeface="Tahoma" panose="020B0604030504040204" pitchFamily="34" charset="0"/>
              </a:rPr>
              <a:t>provided by Java.</a:t>
            </a:r>
          </a:p>
        </p:txBody>
      </p:sp>
      <p:sp>
        <p:nvSpPr>
          <p:cNvPr id="21" name="TextBox 20"/>
          <p:cNvSpPr txBox="1"/>
          <p:nvPr/>
        </p:nvSpPr>
        <p:spPr>
          <a:xfrm>
            <a:off x="323528" y="2562569"/>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User-defined methods are </a:t>
            </a:r>
            <a:r>
              <a:rPr lang="en-US" sz="2000" u="sng" dirty="0">
                <a:latin typeface="Tahoma" panose="020B0604030504040204" pitchFamily="34" charset="0"/>
                <a:ea typeface="Tahoma" panose="020B0604030504040204" pitchFamily="34" charset="0"/>
                <a:cs typeface="Tahoma" panose="020B0604030504040204" pitchFamily="34" charset="0"/>
              </a:rPr>
              <a:t>designed by the programmer</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2" name="TextBox 21"/>
          <p:cNvSpPr txBox="1"/>
          <p:nvPr/>
        </p:nvSpPr>
        <p:spPr>
          <a:xfrm>
            <a:off x="312070" y="322378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programmer codes a method when it is not readily provided by Java.</a:t>
            </a:r>
          </a:p>
        </p:txBody>
      </p:sp>
      <p:sp>
        <p:nvSpPr>
          <p:cNvPr id="23" name="TextBox 22"/>
          <p:cNvSpPr txBox="1"/>
          <p:nvPr/>
        </p:nvSpPr>
        <p:spPr>
          <a:xfrm>
            <a:off x="323528" y="3801743"/>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programmer </a:t>
            </a:r>
            <a:r>
              <a:rPr lang="en-US" sz="2000" u="sng" dirty="0">
                <a:latin typeface="Tahoma" panose="020B0604030504040204" pitchFamily="34" charset="0"/>
                <a:ea typeface="Tahoma" panose="020B0604030504040204" pitchFamily="34" charset="0"/>
                <a:cs typeface="Tahoma" panose="020B0604030504040204" pitchFamily="34" charset="0"/>
              </a:rPr>
              <a:t>may write one or more methods in the program.</a:t>
            </a:r>
          </a:p>
        </p:txBody>
      </p:sp>
      <p:sp>
        <p:nvSpPr>
          <p:cNvPr id="13" name="TextBox 12"/>
          <p:cNvSpPr txBox="1"/>
          <p:nvPr/>
        </p:nvSpPr>
        <p:spPr>
          <a:xfrm>
            <a:off x="312070" y="437617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Methods are </a:t>
            </a:r>
            <a:r>
              <a:rPr lang="en-US" sz="2000" u="sng" dirty="0">
                <a:latin typeface="Tahoma" panose="020B0604030504040204" pitchFamily="34" charset="0"/>
                <a:ea typeface="Tahoma" panose="020B0604030504040204" pitchFamily="34" charset="0"/>
                <a:cs typeface="Tahoma" panose="020B0604030504040204" pitchFamily="34" charset="0"/>
              </a:rPr>
              <a:t>executed only when they are called</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p:cNvSpPr txBox="1"/>
          <p:nvPr/>
        </p:nvSpPr>
        <p:spPr>
          <a:xfrm>
            <a:off x="323528" y="4930395"/>
            <a:ext cx="8640960" cy="1323439"/>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flow of execution </a:t>
            </a:r>
            <a:r>
              <a:rPr lang="en-US" sz="2000" dirty="0">
                <a:latin typeface="Tahoma" panose="020B0604030504040204" pitchFamily="34" charset="0"/>
                <a:ea typeface="Tahoma" panose="020B0604030504040204" pitchFamily="34" charset="0"/>
                <a:cs typeface="Tahoma" panose="020B0604030504040204" pitchFamily="34" charset="0"/>
              </a:rPr>
              <a:t>(running) starts with the first statement in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main </a:t>
            </a:r>
            <a:r>
              <a:rPr lang="en-US" sz="2000" dirty="0">
                <a:latin typeface="Tahoma" panose="020B0604030504040204" pitchFamily="34" charset="0"/>
                <a:ea typeface="Tahoma" panose="020B0604030504040204" pitchFamily="34" charset="0"/>
                <a:cs typeface="Tahoma" panose="020B0604030504040204" pitchFamily="34" charset="0"/>
              </a:rPr>
              <a:t>method.</a:t>
            </a:r>
          </a:p>
          <a:p>
            <a:pPr marL="342900" indent="-342900">
              <a:buClr>
                <a:srgbClr val="FF0000"/>
              </a:buClr>
              <a:buFont typeface="Wingdings" panose="05000000000000000000" pitchFamily="2" charset="2"/>
              <a:buChar char="Ø"/>
            </a:pPr>
            <a:r>
              <a:rPr lang="en-US" sz="2000" b="1" dirty="0"/>
              <a:t> </a:t>
            </a:r>
            <a:r>
              <a:rPr lang="en-US" sz="2000" dirty="0">
                <a:latin typeface="Tahoma" panose="020B0604030504040204" pitchFamily="34" charset="0"/>
                <a:ea typeface="Tahoma" panose="020B0604030504040204" pitchFamily="34" charset="0"/>
                <a:cs typeface="Tahoma" panose="020B0604030504040204" pitchFamily="34" charset="0"/>
              </a:rPr>
              <a:t>A user-defined method can call another one.</a:t>
            </a:r>
          </a:p>
          <a:p>
            <a:pPr marL="342900" indent="-342900">
              <a:buClr>
                <a:srgbClr val="FF0000"/>
              </a:buClr>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481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animBg="1"/>
      <p:bldP spid="20" grpId="0"/>
      <p:bldP spid="21" grpId="0"/>
      <p:bldP spid="22" grpId="0"/>
      <p:bldP spid="23" grpId="0"/>
      <p:bldP spid="13" grpId="0"/>
      <p:bldP spid="14"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USER-DEFINED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474</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 LAYOUT</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3528"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layout of a program with methods is as follows:</a:t>
            </a:r>
          </a:p>
        </p:txBody>
      </p:sp>
      <p:grpSp>
        <p:nvGrpSpPr>
          <p:cNvPr id="31" name="Group 30"/>
          <p:cNvGrpSpPr/>
          <p:nvPr/>
        </p:nvGrpSpPr>
        <p:grpSpPr>
          <a:xfrm>
            <a:off x="179513" y="1628800"/>
            <a:ext cx="8784976" cy="5262979"/>
            <a:chOff x="323529" y="1236822"/>
            <a:chExt cx="7848872" cy="4948889"/>
          </a:xfrm>
        </p:grpSpPr>
        <p:sp>
          <p:nvSpPr>
            <p:cNvPr id="32" name="TextBox 31"/>
            <p:cNvSpPr txBox="1"/>
            <p:nvPr/>
          </p:nvSpPr>
          <p:spPr>
            <a:xfrm>
              <a:off x="788528" y="1236822"/>
              <a:ext cx="7383873" cy="4862066"/>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    import </a:t>
              </a:r>
              <a:r>
                <a:rPr lang="en-US" sz="1400" dirty="0" err="1">
                  <a:solidFill>
                    <a:srgbClr val="FF0000"/>
                  </a:solidFill>
                </a:rPr>
                <a:t>java.util</a:t>
              </a:r>
              <a:r>
                <a:rPr lang="en-US" sz="1400" dirty="0">
                  <a:solidFill>
                    <a:srgbClr val="0000FF"/>
                  </a:solidFill>
                </a:rPr>
                <a:t>.*;</a:t>
              </a:r>
            </a:p>
            <a:p>
              <a:r>
                <a:rPr lang="en-US" sz="1400" dirty="0">
                  <a:solidFill>
                    <a:srgbClr val="00B0F0"/>
                  </a:solidFill>
                </a:rPr>
                <a:t>    public class</a:t>
              </a:r>
              <a:r>
                <a:rPr lang="en-US" sz="1400" dirty="0">
                  <a:solidFill>
                    <a:srgbClr val="0000FF"/>
                  </a:solidFill>
                </a:rPr>
                <a:t> layout</a:t>
              </a:r>
            </a:p>
            <a:p>
              <a:r>
                <a:rPr lang="en-US" sz="1600" b="1" dirty="0"/>
                <a:t>    {</a:t>
              </a:r>
              <a:endParaRPr lang="en-US" sz="1400" b="1" dirty="0"/>
            </a:p>
            <a:p>
              <a:r>
                <a:rPr lang="en-US" sz="1400" dirty="0">
                  <a:solidFill>
                    <a:srgbClr val="00B0F0"/>
                  </a:solidFill>
                </a:rPr>
                <a:t>       public static void main(String[] </a:t>
              </a:r>
              <a:r>
                <a:rPr lang="en-US" sz="1400" dirty="0" err="1">
                  <a:solidFill>
                    <a:srgbClr val="00B0F0"/>
                  </a:solidFill>
                </a:rPr>
                <a:t>args</a:t>
              </a:r>
              <a:r>
                <a:rPr lang="en-US" sz="1400" dirty="0">
                  <a:solidFill>
                    <a:srgbClr val="00B0F0"/>
                  </a:solidFill>
                </a:rPr>
                <a:t>)</a:t>
              </a:r>
            </a:p>
            <a:p>
              <a:r>
                <a:rPr lang="en-US" sz="1400" dirty="0">
                  <a:solidFill>
                    <a:srgbClr val="0000FF"/>
                  </a:solidFill>
                </a:rPr>
                <a:t>  </a:t>
              </a:r>
              <a:r>
                <a:rPr lang="en-US" sz="1600" b="1" dirty="0">
                  <a:solidFill>
                    <a:srgbClr val="0000FF"/>
                  </a:solidFill>
                </a:rPr>
                <a:t>     {</a:t>
              </a:r>
              <a:endParaRPr lang="en-US" sz="1400" b="1" dirty="0">
                <a:solidFill>
                  <a:srgbClr val="0000FF"/>
                </a:solidFill>
              </a:endParaRPr>
            </a:p>
            <a:p>
              <a:r>
                <a:rPr lang="en-US" sz="1400" dirty="0">
                  <a:solidFill>
                    <a:srgbClr val="0000FF"/>
                  </a:solidFill>
                </a:rPr>
                <a:t>          …</a:t>
              </a:r>
            </a:p>
            <a:p>
              <a:r>
                <a:rPr lang="en-US" sz="1400" dirty="0">
                  <a:solidFill>
                    <a:srgbClr val="0000FF"/>
                  </a:solidFill>
                </a:rPr>
                <a:t>          …</a:t>
              </a:r>
            </a:p>
            <a:p>
              <a:r>
                <a:rPr lang="en-US" sz="1400" dirty="0">
                  <a:solidFill>
                    <a:srgbClr val="0000FF"/>
                  </a:solidFill>
                </a:rPr>
                <a:t>          …</a:t>
              </a:r>
            </a:p>
            <a:p>
              <a:r>
                <a:rPr lang="en-US" sz="1400" dirty="0">
                  <a:solidFill>
                    <a:srgbClr val="0000FF"/>
                  </a:solidFill>
                </a:rPr>
                <a:t>       </a:t>
              </a:r>
              <a:r>
                <a:rPr lang="en-US" sz="1600" b="1" dirty="0">
                  <a:solidFill>
                    <a:srgbClr val="0000FF"/>
                  </a:solidFill>
                </a:rPr>
                <a:t>} </a:t>
              </a:r>
              <a:r>
                <a:rPr lang="en-US" sz="1400" b="1" dirty="0">
                  <a:solidFill>
                    <a:srgbClr val="0000FF"/>
                  </a:solidFill>
                </a:rPr>
                <a:t>//end of main</a:t>
              </a:r>
            </a:p>
            <a:p>
              <a:endParaRPr lang="en-US" sz="1400" dirty="0">
                <a:solidFill>
                  <a:srgbClr val="00B0F0"/>
                </a:solidFill>
              </a:endParaRPr>
            </a:p>
            <a:p>
              <a:r>
                <a:rPr lang="en-US" sz="1400" dirty="0">
                  <a:solidFill>
                    <a:srgbClr val="00B0F0"/>
                  </a:solidFill>
                </a:rPr>
                <a:t>      public static void</a:t>
              </a:r>
              <a:r>
                <a:rPr lang="en-US" sz="1400" dirty="0">
                  <a:solidFill>
                    <a:srgbClr val="FF0000"/>
                  </a:solidFill>
                </a:rPr>
                <a:t> method1()</a:t>
              </a:r>
            </a:p>
            <a:p>
              <a:r>
                <a:rPr lang="en-US" sz="1400" dirty="0">
                  <a:solidFill>
                    <a:srgbClr val="0000FF"/>
                  </a:solidFill>
                </a:rPr>
                <a:t>      </a:t>
              </a:r>
              <a:r>
                <a:rPr lang="en-US" sz="1400" b="1" dirty="0">
                  <a:solidFill>
                    <a:srgbClr val="FF0000"/>
                  </a:solidFill>
                </a:rPr>
                <a:t>{</a:t>
              </a:r>
            </a:p>
            <a:p>
              <a:r>
                <a:rPr lang="en-US" sz="1400" dirty="0">
                  <a:solidFill>
                    <a:srgbClr val="0000FF"/>
                  </a:solidFill>
                </a:rPr>
                <a:t>        …</a:t>
              </a:r>
            </a:p>
            <a:p>
              <a:r>
                <a:rPr lang="en-US" sz="1400" dirty="0">
                  <a:solidFill>
                    <a:srgbClr val="0000FF"/>
                  </a:solidFill>
                </a:rPr>
                <a:t>        …</a:t>
              </a:r>
            </a:p>
            <a:p>
              <a:r>
                <a:rPr lang="en-US" sz="1400" dirty="0">
                  <a:solidFill>
                    <a:srgbClr val="0000FF"/>
                  </a:solidFill>
                </a:rPr>
                <a:t>      </a:t>
              </a:r>
              <a:r>
                <a:rPr lang="en-US" sz="1400" b="1" dirty="0">
                  <a:solidFill>
                    <a:srgbClr val="FF0000"/>
                  </a:solidFill>
                </a:rPr>
                <a:t>} //end of method1</a:t>
              </a:r>
            </a:p>
            <a:p>
              <a:endParaRPr lang="en-US" sz="1400" dirty="0">
                <a:solidFill>
                  <a:srgbClr val="0000FF"/>
                </a:solidFill>
              </a:endParaRPr>
            </a:p>
            <a:p>
              <a:r>
                <a:rPr lang="en-US" sz="1400" dirty="0">
                  <a:solidFill>
                    <a:srgbClr val="00B0F0"/>
                  </a:solidFill>
                </a:rPr>
                <a:t>     public static void </a:t>
              </a:r>
              <a:r>
                <a:rPr lang="en-US" sz="1400" dirty="0">
                  <a:solidFill>
                    <a:srgbClr val="00B050"/>
                  </a:solidFill>
                </a:rPr>
                <a:t>method2()</a:t>
              </a:r>
            </a:p>
            <a:p>
              <a:r>
                <a:rPr lang="en-US" sz="1400" dirty="0">
                  <a:solidFill>
                    <a:srgbClr val="0000FF"/>
                  </a:solidFill>
                </a:rPr>
                <a:t>      </a:t>
              </a:r>
              <a:r>
                <a:rPr lang="en-US" sz="1600" b="1" dirty="0">
                  <a:solidFill>
                    <a:srgbClr val="00B050"/>
                  </a:solidFill>
                </a:rPr>
                <a:t>{</a:t>
              </a:r>
              <a:endParaRPr lang="en-US" sz="1400" b="1" dirty="0">
                <a:solidFill>
                  <a:srgbClr val="00B050"/>
                </a:solidFill>
              </a:endParaRPr>
            </a:p>
            <a:p>
              <a:r>
                <a:rPr lang="en-US" sz="1400" dirty="0">
                  <a:solidFill>
                    <a:srgbClr val="0000FF"/>
                  </a:solidFill>
                </a:rPr>
                <a:t>        …</a:t>
              </a:r>
            </a:p>
            <a:p>
              <a:r>
                <a:rPr lang="en-US" sz="1400" dirty="0">
                  <a:solidFill>
                    <a:srgbClr val="0000FF"/>
                  </a:solidFill>
                </a:rPr>
                <a:t>        …</a:t>
              </a:r>
            </a:p>
            <a:p>
              <a:r>
                <a:rPr lang="en-US" sz="1400" dirty="0">
                  <a:solidFill>
                    <a:srgbClr val="0000FF"/>
                  </a:solidFill>
                </a:rPr>
                <a:t>      </a:t>
              </a:r>
              <a:r>
                <a:rPr lang="en-US" sz="1400" b="1" dirty="0">
                  <a:solidFill>
                    <a:srgbClr val="00B050"/>
                  </a:solidFill>
                </a:rPr>
                <a:t>} //end of method2</a:t>
              </a:r>
            </a:p>
            <a:p>
              <a:endParaRPr lang="en-US" sz="1400" dirty="0">
                <a:solidFill>
                  <a:srgbClr val="0000FF"/>
                </a:solidFill>
              </a:endParaRPr>
            </a:p>
            <a:p>
              <a:r>
                <a:rPr lang="en-US" sz="1600" b="1" dirty="0"/>
                <a:t>    } </a:t>
              </a:r>
              <a:r>
                <a:rPr lang="en-US" sz="1400" b="1" dirty="0"/>
                <a:t>//end of class</a:t>
              </a:r>
            </a:p>
          </p:txBody>
        </p:sp>
        <p:sp>
          <p:nvSpPr>
            <p:cNvPr id="33" name="TextBox 32"/>
            <p:cNvSpPr txBox="1"/>
            <p:nvPr/>
          </p:nvSpPr>
          <p:spPr>
            <a:xfrm>
              <a:off x="323529" y="1236822"/>
              <a:ext cx="386010" cy="494888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p:txBody>
        </p:sp>
      </p:grpSp>
      <p:cxnSp>
        <p:nvCxnSpPr>
          <p:cNvPr id="26" name="Straight Arrow Connector 25"/>
          <p:cNvCxnSpPr/>
          <p:nvPr/>
        </p:nvCxnSpPr>
        <p:spPr>
          <a:xfrm>
            <a:off x="827584" y="2217302"/>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27584" y="2226350"/>
            <a:ext cx="0" cy="43710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12566" y="6597352"/>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971600" y="2636912"/>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71600" y="2636912"/>
            <a:ext cx="0"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71600" y="3573016"/>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99592" y="4221088"/>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99592" y="4221088"/>
            <a:ext cx="0"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99592" y="4869160"/>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99592" y="5517232"/>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99592" y="5517232"/>
            <a:ext cx="0"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99592" y="6165304"/>
            <a:ext cx="2160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93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childTnLst>
                          </p:cTn>
                        </p:par>
                        <p:par>
                          <p:cTn id="16" fill="hold">
                            <p:stCondLst>
                              <p:cond delay="500"/>
                            </p:stCondLst>
                            <p:childTnLst>
                              <p:par>
                                <p:cTn id="17" presetID="16" presetClass="entr" presetSubtype="42"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par>
                                <p:cTn id="24" presetID="22" presetClass="entr" presetSubtype="8"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par>
                          <p:cTn id="27" fill="hold">
                            <p:stCondLst>
                              <p:cond delay="1500"/>
                            </p:stCondLst>
                            <p:childTnLst>
                              <p:par>
                                <p:cTn id="28" presetID="16" presetClass="entr" presetSubtype="42"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outHorizontal)">
                                      <p:cBhvr>
                                        <p:cTn id="30" dur="500"/>
                                        <p:tgtEl>
                                          <p:spTgt spid="30"/>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par>
                                <p:cTn id="35" presetID="22" presetClass="entr" presetSubtype="8"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par>
                          <p:cTn id="38" fill="hold">
                            <p:stCondLst>
                              <p:cond delay="2500"/>
                            </p:stCondLst>
                            <p:childTnLst>
                              <p:par>
                                <p:cTn id="39" presetID="16" presetClass="entr" presetSubtype="42"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barn(outHorizontal)">
                                      <p:cBhvr>
                                        <p:cTn id="41" dur="500"/>
                                        <p:tgtEl>
                                          <p:spTgt spid="36"/>
                                        </p:tgtEl>
                                      </p:cBhvr>
                                    </p:animEffect>
                                  </p:childTnLst>
                                </p:cTn>
                              </p:par>
                            </p:childTnLst>
                          </p:cTn>
                        </p:par>
                        <p:par>
                          <p:cTn id="42" fill="hold">
                            <p:stCondLst>
                              <p:cond delay="3000"/>
                            </p:stCondLst>
                            <p:childTnLst>
                              <p:par>
                                <p:cTn id="43" presetID="22" presetClass="entr" presetSubtype="8"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par>
                                <p:cTn id="46" presetID="22" presetClass="entr" presetSubtype="8"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500"/>
                                        <p:tgtEl>
                                          <p:spTgt spid="37"/>
                                        </p:tgtEl>
                                      </p:cBhvr>
                                    </p:animEffect>
                                  </p:childTnLst>
                                </p:cTn>
                              </p:par>
                            </p:childTnLst>
                          </p:cTn>
                        </p:par>
                        <p:par>
                          <p:cTn id="49" fill="hold">
                            <p:stCondLst>
                              <p:cond delay="3500"/>
                            </p:stCondLst>
                            <p:childTnLst>
                              <p:par>
                                <p:cTn id="50" presetID="16" presetClass="entr" presetSubtype="42" fill="hold"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barn(outHorizontal)">
                                      <p:cBhvr>
                                        <p:cTn id="52" dur="500"/>
                                        <p:tgtEl>
                                          <p:spTgt spid="39"/>
                                        </p:tgtEl>
                                      </p:cBhvr>
                                    </p:animEffect>
                                  </p:childTnLst>
                                </p:cTn>
                              </p:par>
                            </p:childTnLst>
                          </p:cTn>
                        </p:par>
                        <p:par>
                          <p:cTn id="53" fill="hold">
                            <p:stCondLst>
                              <p:cond delay="4000"/>
                            </p:stCondLst>
                            <p:childTnLst>
                              <p:par>
                                <p:cTn id="54" presetID="22" presetClass="entr" presetSubtype="8"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500"/>
                                        <p:tgtEl>
                                          <p:spTgt spid="38"/>
                                        </p:tgtEl>
                                      </p:cBhvr>
                                    </p:animEffect>
                                  </p:childTnLst>
                                </p:cTn>
                              </p:par>
                              <p:par>
                                <p:cTn id="57" presetID="22" presetClass="entr" presetSubtype="8"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left)">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806037"/>
          </a:xfrm>
        </p:spPr>
        <p:txBody>
          <a:bodyPr/>
          <a:lstStyle/>
          <a:p>
            <a:r>
              <a:rPr lang="en-US" dirty="0">
                <a:solidFill>
                  <a:srgbClr val="C00000"/>
                </a:solidFill>
              </a:rPr>
              <a:t>Why use User-defined method</a:t>
            </a:r>
          </a:p>
        </p:txBody>
      </p:sp>
      <p:sp>
        <p:nvSpPr>
          <p:cNvPr id="3" name="Text Placeholder 2"/>
          <p:cNvSpPr>
            <a:spLocks noGrp="1"/>
          </p:cNvSpPr>
          <p:nvPr>
            <p:ph type="body" idx="1"/>
          </p:nvPr>
        </p:nvSpPr>
        <p:spPr>
          <a:xfrm>
            <a:off x="457200" y="1268760"/>
            <a:ext cx="8229600" cy="4738531"/>
          </a:xfrm>
        </p:spPr>
        <p:txBody>
          <a:bodyPr>
            <a:normAutofit fontScale="92500" lnSpcReduction="10000"/>
          </a:bodyPr>
          <a:lstStyle/>
          <a:p>
            <a:pPr marL="0" indent="0">
              <a:buNone/>
            </a:pPr>
            <a:r>
              <a:rPr lang="en-US" dirty="0">
                <a:latin typeface="Arial" panose="020B0604020202020204" pitchFamily="34" charset="0"/>
                <a:cs typeface="Arial" panose="020B0604020202020204" pitchFamily="34" charset="0"/>
              </a:rPr>
              <a:t>Using methods has several advantages: </a:t>
            </a:r>
          </a:p>
          <a:p>
            <a:r>
              <a:rPr lang="en-US" dirty="0">
                <a:latin typeface="Arial" panose="020B0604020202020204" pitchFamily="34" charset="0"/>
                <a:cs typeface="Arial" panose="020B0604020202020204" pitchFamily="34" charset="0"/>
              </a:rPr>
              <a:t>While working on one method, you can </a:t>
            </a:r>
            <a:r>
              <a:rPr lang="en-US" b="1" dirty="0">
                <a:latin typeface="Arial" panose="020B0604020202020204" pitchFamily="34" charset="0"/>
                <a:cs typeface="Arial" panose="020B0604020202020204" pitchFamily="34" charset="0"/>
              </a:rPr>
              <a:t>focus</a:t>
            </a:r>
            <a:r>
              <a:rPr lang="en-US" dirty="0">
                <a:latin typeface="Arial" panose="020B0604020202020204" pitchFamily="34" charset="0"/>
                <a:cs typeface="Arial" panose="020B0604020202020204" pitchFamily="34" charset="0"/>
              </a:rPr>
              <a:t> on just that part of the program and construct it, debug it, and perfect it. </a:t>
            </a:r>
          </a:p>
          <a:p>
            <a:r>
              <a:rPr lang="en-US" dirty="0">
                <a:latin typeface="Arial" panose="020B0604020202020204" pitchFamily="34" charset="0"/>
                <a:cs typeface="Arial" panose="020B0604020202020204" pitchFamily="34" charset="0"/>
              </a:rPr>
              <a:t>Different people can work on different methods </a:t>
            </a:r>
            <a:r>
              <a:rPr lang="en-US" b="1" dirty="0">
                <a:latin typeface="Arial" panose="020B0604020202020204" pitchFamily="34" charset="0"/>
                <a:cs typeface="Arial" panose="020B0604020202020204" pitchFamily="34" charset="0"/>
              </a:rPr>
              <a:t>simultaneously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If a method is needed in more than one place in a program, or in different programs, you can write it once and use it many times. </a:t>
            </a:r>
          </a:p>
          <a:p>
            <a:r>
              <a:rPr lang="en-US" dirty="0">
                <a:latin typeface="Arial" panose="020B0604020202020204" pitchFamily="34" charset="0"/>
                <a:cs typeface="Arial" panose="020B0604020202020204" pitchFamily="34" charset="0"/>
              </a:rPr>
              <a:t>Using methods greatly enhances the program’s </a:t>
            </a:r>
            <a:r>
              <a:rPr lang="en-US" b="1" dirty="0">
                <a:latin typeface="Arial" panose="020B0604020202020204" pitchFamily="34" charset="0"/>
                <a:cs typeface="Arial" panose="020B0604020202020204" pitchFamily="34" charset="0"/>
              </a:rPr>
              <a:t>readability</a:t>
            </a:r>
            <a:r>
              <a:rPr lang="en-US" dirty="0">
                <a:latin typeface="Arial" panose="020B0604020202020204" pitchFamily="34" charset="0"/>
                <a:cs typeface="Arial" panose="020B0604020202020204" pitchFamily="34" charset="0"/>
              </a:rPr>
              <a:t> because it reduces the complexity of the method main. </a:t>
            </a:r>
          </a:p>
          <a:p>
            <a:endParaRPr lang="en-US" dirty="0"/>
          </a:p>
        </p:txBody>
      </p:sp>
      <p:sp>
        <p:nvSpPr>
          <p:cNvPr id="5" name="Slide Number Placeholder 4"/>
          <p:cNvSpPr>
            <a:spLocks noGrp="1"/>
          </p:cNvSpPr>
          <p:nvPr>
            <p:ph type="sldNum" sz="quarter" idx="11"/>
          </p:nvPr>
        </p:nvSpPr>
        <p:spPr/>
        <p:txBody>
          <a:bodyPr>
            <a:normAutofit fontScale="92500" lnSpcReduction="10000"/>
          </a:bodyPr>
          <a:lstStyle/>
          <a:p>
            <a:pPr>
              <a:defRPr/>
            </a:pPr>
            <a:fld id="{0DBD17AC-6A6E-5447-88EE-974C578FCE37}" type="slidenum">
              <a:rPr lang="en-US" smtClean="0"/>
              <a:pPr>
                <a:defRPr/>
              </a:pPr>
              <a:t>475</a:t>
            </a:fld>
            <a:endParaRPr lang="en-US"/>
          </a:p>
        </p:txBody>
      </p:sp>
      <p:sp>
        <p:nvSpPr>
          <p:cNvPr id="6" name="Rectangle 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89270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806037"/>
          </a:xfrm>
        </p:spPr>
        <p:txBody>
          <a:bodyPr/>
          <a:lstStyle/>
          <a:p>
            <a:r>
              <a:rPr lang="en-US" dirty="0">
                <a:solidFill>
                  <a:srgbClr val="C00000"/>
                </a:solidFill>
                <a:latin typeface="Times New Roman" charset="0"/>
                <a:ea typeface="MS PGothic" charset="0"/>
              </a:rPr>
              <a:t>1.2:Syntax: Method</a:t>
            </a:r>
            <a:endParaRPr lang="en-US" dirty="0">
              <a:solidFill>
                <a:srgbClr val="C00000"/>
              </a:solidFill>
            </a:endParaRPr>
          </a:p>
        </p:txBody>
      </p:sp>
      <p:sp>
        <p:nvSpPr>
          <p:cNvPr id="5" name="Slide Number Placeholder 4"/>
          <p:cNvSpPr>
            <a:spLocks noGrp="1"/>
          </p:cNvSpPr>
          <p:nvPr>
            <p:ph type="sldNum" sz="quarter" idx="11"/>
          </p:nvPr>
        </p:nvSpPr>
        <p:spPr/>
        <p:txBody>
          <a:bodyPr>
            <a:normAutofit fontScale="92500" lnSpcReduction="10000"/>
          </a:bodyPr>
          <a:lstStyle/>
          <a:p>
            <a:pPr>
              <a:defRPr/>
            </a:pPr>
            <a:fld id="{0DBD17AC-6A6E-5447-88EE-974C578FCE37}" type="slidenum">
              <a:rPr lang="en-US" smtClean="0"/>
              <a:pPr>
                <a:defRPr/>
              </a:pPr>
              <a:t>476</a:t>
            </a:fld>
            <a:endParaRPr lang="en-US"/>
          </a:p>
        </p:txBody>
      </p:sp>
      <p:sp>
        <p:nvSpPr>
          <p:cNvPr id="6" name="Rectangle 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7" name="Rectangle 218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2" y="1642360"/>
            <a:ext cx="8686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49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806037"/>
          </a:xfrm>
        </p:spPr>
        <p:txBody>
          <a:bodyPr/>
          <a:lstStyle/>
          <a:p>
            <a:r>
              <a:rPr lang="en-US" dirty="0">
                <a:solidFill>
                  <a:srgbClr val="C00000"/>
                </a:solidFill>
                <a:latin typeface="Times New Roman" charset="0"/>
                <a:ea typeface="MS PGothic" charset="0"/>
              </a:rPr>
              <a:t>1.2:Syntax: Method</a:t>
            </a:r>
            <a:endParaRPr lang="en-US" dirty="0">
              <a:solidFill>
                <a:srgbClr val="C00000"/>
              </a:solidFill>
            </a:endParaRPr>
          </a:p>
        </p:txBody>
      </p:sp>
      <p:sp>
        <p:nvSpPr>
          <p:cNvPr id="5" name="Slide Number Placeholder 4"/>
          <p:cNvSpPr>
            <a:spLocks noGrp="1"/>
          </p:cNvSpPr>
          <p:nvPr>
            <p:ph type="sldNum" sz="quarter" idx="11"/>
          </p:nvPr>
        </p:nvSpPr>
        <p:spPr/>
        <p:txBody>
          <a:bodyPr>
            <a:normAutofit fontScale="92500" lnSpcReduction="10000"/>
          </a:bodyPr>
          <a:lstStyle/>
          <a:p>
            <a:pPr>
              <a:defRPr/>
            </a:pPr>
            <a:fld id="{0DBD17AC-6A6E-5447-88EE-974C578FCE37}" type="slidenum">
              <a:rPr lang="en-US" smtClean="0"/>
              <a:pPr>
                <a:defRPr/>
              </a:pPr>
              <a:t>477</a:t>
            </a:fld>
            <a:endParaRPr lang="en-US"/>
          </a:p>
        </p:txBody>
      </p:sp>
      <p:sp>
        <p:nvSpPr>
          <p:cNvPr id="6" name="Rectangle 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ectangle 3"/>
          <p:cNvSpPr txBox="1">
            <a:spLocks noChangeArrowheads="1"/>
          </p:cNvSpPr>
          <p:nvPr/>
        </p:nvSpPr>
        <p:spPr bwMode="auto">
          <a:xfrm>
            <a:off x="325860" y="1138562"/>
            <a:ext cx="8534400" cy="526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eaLnBrk="0" hangingPunct="0">
              <a:defRPr sz="2400">
                <a:solidFill>
                  <a:schemeClr val="tx1"/>
                </a:solidFill>
                <a:latin typeface="Times New Roman" charset="0"/>
                <a:ea typeface="MS PGothic" charset="0"/>
                <a:cs typeface="MS PGothic" charset="0"/>
              </a:defRPr>
            </a:lvl1pPr>
            <a:lvl2pPr marL="742950" indent="-285750" defTabSz="-13873163" eaLnBrk="0" hangingPunct="0">
              <a:defRPr sz="2400">
                <a:solidFill>
                  <a:schemeClr val="tx1"/>
                </a:solidFill>
                <a:latin typeface="Times New Roman" charset="0"/>
                <a:ea typeface="MS PGothic" charset="0"/>
                <a:cs typeface="MS PGothic" charset="0"/>
              </a:defRPr>
            </a:lvl2pPr>
            <a:lvl3pPr marL="1143000" indent="-228600" defTabSz="-13873163" eaLnBrk="0" hangingPunct="0">
              <a:defRPr sz="2400">
                <a:solidFill>
                  <a:schemeClr val="tx1"/>
                </a:solidFill>
                <a:latin typeface="Times New Roman" charset="0"/>
                <a:ea typeface="MS PGothic" charset="0"/>
                <a:cs typeface="MS PGothic" charset="0"/>
              </a:defRPr>
            </a:lvl3pPr>
            <a:lvl4pPr marL="1600200" indent="-228600" defTabSz="-13873163" eaLnBrk="0" hangingPunct="0">
              <a:defRPr sz="2400">
                <a:solidFill>
                  <a:schemeClr val="tx1"/>
                </a:solidFill>
                <a:latin typeface="Times New Roman" charset="0"/>
                <a:ea typeface="MS PGothic" charset="0"/>
                <a:cs typeface="MS PGothic" charset="0"/>
              </a:defRPr>
            </a:lvl4pPr>
            <a:lvl5pPr marL="2057400" indent="-228600" defTabSz="-13873163" eaLnBrk="0" hangingPunct="0">
              <a:defRPr sz="2400">
                <a:solidFill>
                  <a:schemeClr val="tx1"/>
                </a:solidFill>
                <a:latin typeface="Times New Roman" charset="0"/>
                <a:ea typeface="MS PGothic" charset="0"/>
                <a:cs typeface="MS PGothic" charset="0"/>
              </a:defRPr>
            </a:lvl5pPr>
            <a:lvl6pPr marL="2514600" indent="-228600" defTabSz="-13873163"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defTabSz="-13873163"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defTabSz="-13873163"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defTabSz="-13873163"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spcBef>
                <a:spcPct val="20000"/>
              </a:spcBef>
              <a:buFontTx/>
              <a:buChar char="•"/>
            </a:pPr>
            <a:r>
              <a:rPr lang="en-US" sz="3200" dirty="0">
                <a:cs typeface="+mn-cs"/>
              </a:rPr>
              <a:t>There are 3 different criteria defining types of methods:</a:t>
            </a:r>
          </a:p>
          <a:p>
            <a:pPr lvl="2">
              <a:spcBef>
                <a:spcPct val="20000"/>
              </a:spcBef>
              <a:buFontTx/>
              <a:buChar char="•"/>
            </a:pPr>
            <a:r>
              <a:rPr lang="en-US" dirty="0">
                <a:solidFill>
                  <a:srgbClr val="C00000"/>
                </a:solidFill>
                <a:cs typeface="+mn-cs"/>
              </a:rPr>
              <a:t>Modifiers:</a:t>
            </a:r>
            <a:r>
              <a:rPr lang="en-US" dirty="0">
                <a:cs typeface="+mn-cs"/>
              </a:rPr>
              <a:t> this criteria is also composed of 3 sub-criteria:</a:t>
            </a:r>
          </a:p>
          <a:p>
            <a:pPr lvl="4">
              <a:spcBef>
                <a:spcPct val="20000"/>
              </a:spcBef>
              <a:buFontTx/>
              <a:buChar char="»"/>
            </a:pPr>
            <a:r>
              <a:rPr lang="en-US" sz="2000" dirty="0">
                <a:cs typeface="+mn-cs"/>
              </a:rPr>
              <a:t>Visibility: public or private (or protected in </a:t>
            </a:r>
            <a:r>
              <a:rPr lang="en-US" sz="2000" dirty="0" err="1">
                <a:cs typeface="+mn-cs"/>
              </a:rPr>
              <a:t>csc</a:t>
            </a:r>
            <a:r>
              <a:rPr lang="en-US" sz="2000" dirty="0">
                <a:cs typeface="+mn-cs"/>
              </a:rPr>
              <a:t> 113)</a:t>
            </a:r>
          </a:p>
          <a:p>
            <a:pPr lvl="4">
              <a:spcBef>
                <a:spcPct val="20000"/>
              </a:spcBef>
              <a:buFontTx/>
              <a:buChar char="»"/>
            </a:pPr>
            <a:r>
              <a:rPr lang="en-US" sz="2000" dirty="0">
                <a:cs typeface="+mn-cs"/>
              </a:rPr>
              <a:t>Shared between all instances or not: class member (static) or instance method.</a:t>
            </a:r>
          </a:p>
          <a:p>
            <a:pPr lvl="4">
              <a:spcBef>
                <a:spcPct val="20000"/>
              </a:spcBef>
              <a:buFontTx/>
              <a:buChar char="»"/>
            </a:pPr>
            <a:r>
              <a:rPr lang="en-US" sz="2000" dirty="0">
                <a:cs typeface="+mn-cs"/>
              </a:rPr>
              <a:t>Override able or not (final): to be discussed in CSC 113.</a:t>
            </a:r>
          </a:p>
          <a:p>
            <a:pPr lvl="2">
              <a:spcBef>
                <a:spcPct val="20000"/>
              </a:spcBef>
              <a:buFontTx/>
              <a:buChar char="•"/>
            </a:pPr>
            <a:r>
              <a:rPr lang="en-US" dirty="0">
                <a:solidFill>
                  <a:srgbClr val="C00000"/>
                </a:solidFill>
                <a:cs typeface="+mn-cs"/>
              </a:rPr>
              <a:t>Return type: </a:t>
            </a:r>
            <a:r>
              <a:rPr lang="en-US" dirty="0">
                <a:cs typeface="+mn-cs"/>
              </a:rPr>
              <a:t>method with or without (void) return value.</a:t>
            </a:r>
          </a:p>
          <a:p>
            <a:pPr lvl="2">
              <a:spcBef>
                <a:spcPct val="20000"/>
              </a:spcBef>
              <a:buFontTx/>
              <a:buChar char="•"/>
            </a:pPr>
            <a:r>
              <a:rPr lang="en-US" dirty="0">
                <a:solidFill>
                  <a:srgbClr val="C00000"/>
                </a:solidFill>
                <a:cs typeface="+mn-cs"/>
              </a:rPr>
              <a:t>Parameters:</a:t>
            </a:r>
            <a:r>
              <a:rPr lang="en-US" dirty="0">
                <a:cs typeface="+mn-cs"/>
              </a:rPr>
              <a:t> with or without parameters.</a:t>
            </a:r>
          </a:p>
          <a:p>
            <a:pPr marL="285750" lvl="1">
              <a:lnSpc>
                <a:spcPct val="90000"/>
              </a:lnSpc>
              <a:buFont typeface="Arial" pitchFamily="34" charset="0"/>
              <a:buChar char="•"/>
              <a:defRPr/>
            </a:pPr>
            <a:r>
              <a:rPr lang="en-US" sz="2800" dirty="0">
                <a:latin typeface="Times New Roman" pitchFamily="18" charset="0"/>
                <a:cs typeface="+mn-cs"/>
              </a:rPr>
              <a:t>Every method have two important elements  : </a:t>
            </a:r>
          </a:p>
          <a:p>
            <a:pPr lvl="1">
              <a:lnSpc>
                <a:spcPct val="90000"/>
              </a:lnSpc>
              <a:defRPr/>
            </a:pPr>
            <a:r>
              <a:rPr lang="en-US" sz="2800" dirty="0">
                <a:solidFill>
                  <a:srgbClr val="0000FF"/>
                </a:solidFill>
                <a:latin typeface="Times New Roman" pitchFamily="18" charset="0"/>
                <a:cs typeface="+mn-cs"/>
              </a:rPr>
              <a:t>Method head: </a:t>
            </a:r>
            <a:r>
              <a:rPr lang="en-US" sz="2800" dirty="0">
                <a:latin typeface="Times New Roman" pitchFamily="18" charset="0"/>
                <a:cs typeface="+mn-cs"/>
              </a:rPr>
              <a:t>used to declare and define the method.</a:t>
            </a:r>
          </a:p>
          <a:p>
            <a:pPr lvl="1">
              <a:lnSpc>
                <a:spcPct val="90000"/>
              </a:lnSpc>
              <a:defRPr/>
            </a:pPr>
            <a:r>
              <a:rPr lang="en-US" sz="2800" dirty="0">
                <a:solidFill>
                  <a:srgbClr val="0000FF"/>
                </a:solidFill>
                <a:latin typeface="Times New Roman" pitchFamily="18" charset="0"/>
                <a:cs typeface="+mn-cs"/>
              </a:rPr>
              <a:t>Method call: </a:t>
            </a:r>
            <a:r>
              <a:rPr lang="en-US" sz="2800" dirty="0">
                <a:latin typeface="Times New Roman" pitchFamily="18" charset="0"/>
                <a:cs typeface="+mn-cs"/>
              </a:rPr>
              <a:t>used to invoke and employ this method</a:t>
            </a:r>
            <a:r>
              <a:rPr lang="en-US" dirty="0">
                <a:latin typeface="Times New Roman" pitchFamily="18" charset="0"/>
                <a:cs typeface="+mn-cs"/>
              </a:rPr>
              <a:t>. </a:t>
            </a:r>
          </a:p>
          <a:p>
            <a:pPr>
              <a:spcBef>
                <a:spcPct val="20000"/>
              </a:spcBef>
              <a:buFontTx/>
              <a:buChar char="•"/>
            </a:pPr>
            <a:endParaRPr lang="en-US" dirty="0">
              <a:cs typeface="+mn-cs"/>
            </a:endParaRPr>
          </a:p>
        </p:txBody>
      </p:sp>
    </p:spTree>
    <p:extLst>
      <p:ext uri="{BB962C8B-B14F-4D97-AF65-F5344CB8AC3E}">
        <p14:creationId xmlns:p14="http://schemas.microsoft.com/office/powerpoint/2010/main" val="41741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Shape 160769"/>
          <p:cNvSpPr>
            <a:spLocks noGrp="1" noChangeArrowheads="1"/>
          </p:cNvSpPr>
          <p:nvPr>
            <p:ph type="title"/>
          </p:nvPr>
        </p:nvSpPr>
        <p:spPr>
          <a:xfrm>
            <a:off x="685800" y="152400"/>
            <a:ext cx="7772400" cy="685800"/>
          </a:xfrm>
        </p:spPr>
        <p:txBody>
          <a:bodyPr>
            <a:normAutofit fontScale="90000"/>
          </a:bodyPr>
          <a:lstStyle/>
          <a:p>
            <a:pPr fontAlgn="auto">
              <a:spcAft>
                <a:spcPts val="0"/>
              </a:spcAft>
              <a:defRPr/>
            </a:pPr>
            <a:r>
              <a:rPr lang="en-US" dirty="0">
                <a:solidFill>
                  <a:srgbClr val="C00000"/>
                </a:solidFill>
                <a:latin typeface="Times New Roman" charset="0"/>
                <a:ea typeface="MS PGothic" charset="0"/>
                <a:cs typeface="+mj-cs"/>
              </a:rPr>
              <a:t>1.3:User-Defined Methods</a:t>
            </a:r>
          </a:p>
        </p:txBody>
      </p:sp>
      <p:sp>
        <p:nvSpPr>
          <p:cNvPr id="12290" name="Shape 160770"/>
          <p:cNvSpPr>
            <a:spLocks noGrp="1" noChangeArrowheads="1"/>
          </p:cNvSpPr>
          <p:nvPr>
            <p:ph type="body" idx="1"/>
          </p:nvPr>
        </p:nvSpPr>
        <p:spPr>
          <a:xfrm>
            <a:off x="152400" y="1124744"/>
            <a:ext cx="8991600" cy="5181600"/>
          </a:xfrm>
        </p:spPr>
        <p:txBody>
          <a:bodyPr/>
          <a:lstStyle/>
          <a:p>
            <a:pPr>
              <a:lnSpc>
                <a:spcPct val="90000"/>
              </a:lnSpc>
              <a:buFontTx/>
              <a:buNone/>
            </a:pPr>
            <a:r>
              <a:rPr lang="en-US" dirty="0">
                <a:solidFill>
                  <a:srgbClr val="002E74"/>
                </a:solidFill>
                <a:latin typeface="Times New Roman" charset="0"/>
                <a:ea typeface="MS PGothic" charset="0"/>
                <a:cs typeface="MS PGothic" charset="0"/>
              </a:rPr>
              <a:t>1-Method Head : </a:t>
            </a:r>
            <a:endParaRPr lang="en-US" sz="2400" dirty="0">
              <a:solidFill>
                <a:srgbClr val="002E74"/>
              </a:solidFill>
              <a:latin typeface="Times New Roman" charset="0"/>
              <a:ea typeface="MS PGothic" charset="0"/>
              <a:cs typeface="MS PGothic" charset="0"/>
            </a:endParaRPr>
          </a:p>
          <a:p>
            <a:pPr>
              <a:lnSpc>
                <a:spcPct val="90000"/>
              </a:lnSpc>
            </a:pPr>
            <a:r>
              <a:rPr lang="en-US" sz="2800" dirty="0">
                <a:latin typeface="Times New Roman" charset="0"/>
                <a:ea typeface="MS PGothic" charset="0"/>
              </a:rPr>
              <a:t>To declare a </a:t>
            </a:r>
            <a:r>
              <a:rPr lang="en-US" sz="2800" dirty="0" err="1">
                <a:latin typeface="Times New Roman" charset="0"/>
                <a:ea typeface="MS PGothic" charset="0"/>
              </a:rPr>
              <a:t>method</a:t>
            </a:r>
            <a:r>
              <a:rPr lang="en-US" sz="2800" dirty="0" err="1">
                <a:latin typeface="Courier New" charset="0"/>
                <a:ea typeface="MS PGothic" charset="0"/>
              </a:rPr>
              <a:t>,</a:t>
            </a:r>
            <a:r>
              <a:rPr lang="en-US" sz="2800" dirty="0" err="1">
                <a:latin typeface="Times New Roman" charset="0"/>
                <a:ea typeface="MS PGothic" charset="0"/>
              </a:rPr>
              <a:t>the</a:t>
            </a:r>
            <a:r>
              <a:rPr lang="en-US" sz="2800" dirty="0">
                <a:latin typeface="Times New Roman" charset="0"/>
                <a:ea typeface="MS PGothic" charset="0"/>
              </a:rPr>
              <a:t> user must specify the following</a:t>
            </a:r>
            <a:r>
              <a:rPr lang="en-US" dirty="0">
                <a:latin typeface="Times New Roman" charset="0"/>
                <a:ea typeface="MS PGothic" charset="0"/>
              </a:rPr>
              <a:t>:</a:t>
            </a:r>
          </a:p>
          <a:p>
            <a:pPr lvl="1">
              <a:lnSpc>
                <a:spcPct val="90000"/>
              </a:lnSpc>
            </a:pPr>
            <a:r>
              <a:rPr lang="en-US" sz="2400" b="1" dirty="0">
                <a:latin typeface="Courier New" charset="0"/>
                <a:ea typeface="MS PGothic" charset="0"/>
              </a:rPr>
              <a:t>modifiers</a:t>
            </a:r>
            <a:r>
              <a:rPr lang="en-US" sz="2400" b="1" dirty="0">
                <a:latin typeface="Times New Roman" charset="0"/>
                <a:ea typeface="MS PGothic" charset="0"/>
              </a:rPr>
              <a:t>:</a:t>
            </a:r>
            <a:r>
              <a:rPr lang="en-US" sz="2400" dirty="0">
                <a:latin typeface="Times New Roman" charset="0"/>
                <a:ea typeface="MS PGothic" charset="0"/>
              </a:rPr>
              <a:t> </a:t>
            </a:r>
            <a:r>
              <a:rPr lang="en-US" sz="2400" dirty="0">
                <a:solidFill>
                  <a:srgbClr val="0033CC"/>
                </a:solidFill>
                <a:latin typeface="Courier New" charset="0"/>
                <a:ea typeface="MS PGothic" charset="0"/>
              </a:rPr>
              <a:t>public</a:t>
            </a:r>
            <a:r>
              <a:rPr lang="en-US" sz="2400" dirty="0">
                <a:latin typeface="Times New Roman" charset="0"/>
                <a:ea typeface="MS PGothic" charset="0"/>
              </a:rPr>
              <a:t>, </a:t>
            </a:r>
            <a:r>
              <a:rPr lang="en-US" sz="2400" dirty="0">
                <a:solidFill>
                  <a:srgbClr val="0033CC"/>
                </a:solidFill>
                <a:latin typeface="Courier New" charset="0"/>
                <a:ea typeface="MS PGothic" charset="0"/>
              </a:rPr>
              <a:t>private</a:t>
            </a:r>
            <a:r>
              <a:rPr lang="en-US" sz="2400" dirty="0">
                <a:latin typeface="Times New Roman" charset="0"/>
                <a:ea typeface="MS PGothic" charset="0"/>
              </a:rPr>
              <a:t>, </a:t>
            </a:r>
            <a:r>
              <a:rPr lang="en-US" sz="2400" dirty="0">
                <a:solidFill>
                  <a:srgbClr val="0033CC"/>
                </a:solidFill>
                <a:latin typeface="Courier New" charset="0"/>
                <a:ea typeface="MS PGothic" charset="0"/>
              </a:rPr>
              <a:t>protected</a:t>
            </a:r>
            <a:r>
              <a:rPr lang="en-US" sz="2400" dirty="0">
                <a:latin typeface="Times New Roman" charset="0"/>
                <a:ea typeface="MS PGothic" charset="0"/>
              </a:rPr>
              <a:t>, </a:t>
            </a:r>
            <a:r>
              <a:rPr lang="en-US" sz="2400" dirty="0">
                <a:solidFill>
                  <a:srgbClr val="0033CC"/>
                </a:solidFill>
                <a:latin typeface="Courier New" charset="0"/>
                <a:ea typeface="MS PGothic" charset="0"/>
              </a:rPr>
              <a:t>static</a:t>
            </a:r>
            <a:r>
              <a:rPr lang="en-US" sz="2400" dirty="0">
                <a:latin typeface="Times New Roman" charset="0"/>
                <a:ea typeface="MS PGothic" charset="0"/>
              </a:rPr>
              <a:t>, </a:t>
            </a:r>
            <a:r>
              <a:rPr lang="en-US" sz="2400" dirty="0">
                <a:solidFill>
                  <a:srgbClr val="0033CC"/>
                </a:solidFill>
                <a:latin typeface="Courier New" charset="0"/>
                <a:ea typeface="MS PGothic" charset="0"/>
              </a:rPr>
              <a:t>abstract</a:t>
            </a:r>
            <a:r>
              <a:rPr lang="en-US" sz="2400" dirty="0">
                <a:latin typeface="Times New Roman" charset="0"/>
                <a:ea typeface="MS PGothic" charset="0"/>
              </a:rPr>
              <a:t>, </a:t>
            </a:r>
            <a:r>
              <a:rPr lang="en-US" sz="2400" dirty="0">
                <a:solidFill>
                  <a:srgbClr val="0033CC"/>
                </a:solidFill>
                <a:latin typeface="Courier New" charset="0"/>
                <a:ea typeface="MS PGothic" charset="0"/>
              </a:rPr>
              <a:t>final</a:t>
            </a:r>
          </a:p>
          <a:p>
            <a:pPr lvl="1">
              <a:lnSpc>
                <a:spcPct val="90000"/>
              </a:lnSpc>
            </a:pPr>
            <a:r>
              <a:rPr lang="en-US" sz="2400" b="1" dirty="0" err="1">
                <a:latin typeface="Courier New" charset="0"/>
                <a:ea typeface="MS PGothic" charset="0"/>
              </a:rPr>
              <a:t>returnType</a:t>
            </a:r>
            <a:r>
              <a:rPr lang="en-US" sz="2400" b="1" dirty="0">
                <a:latin typeface="Times New Roman" charset="0"/>
                <a:ea typeface="MS PGothic" charset="0"/>
              </a:rPr>
              <a:t>: </a:t>
            </a:r>
            <a:r>
              <a:rPr lang="en-US" sz="2400" dirty="0">
                <a:latin typeface="Times New Roman" charset="0"/>
                <a:ea typeface="MS PGothic" charset="0"/>
              </a:rPr>
              <a:t>type of the value that the method calculates and returns</a:t>
            </a:r>
            <a:r>
              <a:rPr lang="en-US" sz="2400" dirty="0">
                <a:latin typeface="Times New Roman" charset="0"/>
                <a:ea typeface="MS PGothic" charset="0"/>
                <a:cs typeface="MS PGothic" charset="0"/>
              </a:rPr>
              <a:t> (using </a:t>
            </a:r>
            <a:r>
              <a:rPr lang="en-US" sz="2400" dirty="0">
                <a:solidFill>
                  <a:srgbClr val="0033CC"/>
                </a:solidFill>
                <a:latin typeface="Courier New" charset="0"/>
                <a:ea typeface="MS PGothic" charset="0"/>
                <a:cs typeface="MS PGothic" charset="0"/>
              </a:rPr>
              <a:t>return</a:t>
            </a:r>
            <a:r>
              <a:rPr lang="en-US" sz="2400" dirty="0">
                <a:latin typeface="Times New Roman" charset="0"/>
                <a:ea typeface="MS PGothic" charset="0"/>
                <a:cs typeface="MS PGothic" charset="0"/>
              </a:rPr>
              <a:t> statement)</a:t>
            </a:r>
          </a:p>
          <a:p>
            <a:pPr lvl="1">
              <a:lnSpc>
                <a:spcPct val="90000"/>
              </a:lnSpc>
            </a:pPr>
            <a:r>
              <a:rPr lang="en-US" sz="2400" b="1" dirty="0" err="1">
                <a:latin typeface="Courier New" charset="0"/>
                <a:ea typeface="MS PGothic" charset="0"/>
                <a:cs typeface="MS PGothic" charset="0"/>
              </a:rPr>
              <a:t>methodName</a:t>
            </a:r>
            <a:r>
              <a:rPr lang="en-US" sz="2400" b="1" dirty="0">
                <a:latin typeface="Times New Roman" charset="0"/>
                <a:ea typeface="MS PGothic" charset="0"/>
                <a:cs typeface="MS PGothic" charset="0"/>
              </a:rPr>
              <a:t>: </a:t>
            </a:r>
            <a:r>
              <a:rPr lang="en-US" sz="2400" dirty="0">
                <a:latin typeface="Times New Roman" charset="0"/>
                <a:ea typeface="MS PGothic" charset="0"/>
                <a:cs typeface="MS PGothic" charset="0"/>
              </a:rPr>
              <a:t>Java identifier; name of method </a:t>
            </a:r>
          </a:p>
          <a:p>
            <a:pPr lvl="1"/>
            <a:r>
              <a:rPr lang="en-US" sz="2400" b="1" dirty="0">
                <a:latin typeface="Courier New" charset="0"/>
                <a:ea typeface="MS PGothic" charset="0"/>
                <a:cs typeface="MS PGothic" charset="0"/>
              </a:rPr>
              <a:t>formal parameter </a:t>
            </a:r>
            <a:r>
              <a:rPr lang="en-US" sz="2400" b="1" dirty="0" err="1">
                <a:latin typeface="Courier New" charset="0"/>
                <a:ea typeface="MS PGothic" charset="0"/>
                <a:cs typeface="MS PGothic" charset="0"/>
              </a:rPr>
              <a:t>list:</a:t>
            </a:r>
            <a:r>
              <a:rPr lang="en-US" dirty="0" err="1">
                <a:latin typeface="Times New Roman" charset="0"/>
                <a:ea typeface="MS PGothic" charset="0"/>
                <a:cs typeface="MS PGothic" charset="0"/>
              </a:rPr>
              <a:t>The</a:t>
            </a:r>
            <a:r>
              <a:rPr lang="en-US" dirty="0">
                <a:latin typeface="Times New Roman" charset="0"/>
                <a:ea typeface="MS PGothic" charset="0"/>
                <a:cs typeface="MS PGothic" charset="0"/>
              </a:rPr>
              <a:t> syntax of the formal parameter list is:</a:t>
            </a:r>
            <a:br>
              <a:rPr lang="en-US" dirty="0">
                <a:latin typeface="Times New Roman" charset="0"/>
                <a:ea typeface="MS PGothic" charset="0"/>
                <a:cs typeface="MS PGothic" charset="0"/>
              </a:rPr>
            </a:br>
            <a:endParaRPr lang="en-US" dirty="0">
              <a:latin typeface="Times New Roman" charset="0"/>
              <a:ea typeface="MS PGothic" charset="0"/>
              <a:cs typeface="MS PGothic" charset="0"/>
            </a:endParaRPr>
          </a:p>
          <a:p>
            <a:pPr>
              <a:lnSpc>
                <a:spcPct val="90000"/>
              </a:lnSpc>
            </a:pPr>
            <a:endParaRPr lang="en-US" sz="2800" dirty="0">
              <a:latin typeface="Times New Roman" charset="0"/>
              <a:ea typeface="MS PGothic" charset="0"/>
              <a:cs typeface="MS PGothic" charset="0"/>
            </a:endParaRPr>
          </a:p>
        </p:txBody>
      </p:sp>
      <p:sp>
        <p:nvSpPr>
          <p:cNvPr id="10242" name="Shape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F5047988-EADC-9840-891E-F3158FF416E5}" type="slidenum">
              <a:rPr lang="en-US" sz="1400"/>
              <a:pPr eaLnBrk="1" hangingPunct="1">
                <a:defRPr/>
              </a:pPr>
              <a:t>478</a:t>
            </a:fld>
            <a:endParaRPr lang="en-US" sz="1400"/>
          </a:p>
        </p:txBody>
      </p:sp>
      <p:pic>
        <p:nvPicPr>
          <p:cNvPr id="12293" name="Rectangle 2037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4725144"/>
            <a:ext cx="83058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836712"/>
            <a:ext cx="9144000"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0616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479</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2.1 WITH NO PARAMETER</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677110" y="1340768"/>
            <a:ext cx="7215369" cy="136815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public static  void</a:t>
            </a:r>
            <a:r>
              <a:rPr lang="en-US" dirty="0">
                <a:solidFill>
                  <a:schemeClr val="accent1">
                    <a:lumMod val="50000"/>
                  </a:schemeClr>
                </a:solidFill>
              </a:rPr>
              <a:t>   </a:t>
            </a:r>
            <a:r>
              <a:rPr lang="en-US" dirty="0" err="1">
                <a:solidFill>
                  <a:schemeClr val="accent1">
                    <a:lumMod val="50000"/>
                  </a:schemeClr>
                </a:solidFill>
              </a:rPr>
              <a:t>methodName</a:t>
            </a:r>
            <a:r>
              <a:rPr lang="en-US" dirty="0">
                <a:solidFill>
                  <a:schemeClr val="accent1">
                    <a:lumMod val="50000"/>
                  </a:schemeClr>
                </a:solidFill>
              </a:rPr>
              <a:t>()</a:t>
            </a:r>
          </a:p>
          <a:p>
            <a:r>
              <a:rPr lang="en-US" dirty="0">
                <a:solidFill>
                  <a:schemeClr val="accent1">
                    <a:lumMod val="50000"/>
                  </a:schemeClr>
                </a:solidFill>
              </a:rPr>
              <a:t>{</a:t>
            </a:r>
          </a:p>
          <a:p>
            <a:r>
              <a:rPr lang="en-US" dirty="0">
                <a:solidFill>
                  <a:schemeClr val="accent1">
                    <a:lumMod val="50000"/>
                  </a:schemeClr>
                </a:solidFill>
              </a:rPr>
              <a:t>	statements</a:t>
            </a:r>
          </a:p>
          <a:p>
            <a:r>
              <a:rPr lang="en-US" dirty="0">
                <a:solidFill>
                  <a:schemeClr val="accent1">
                    <a:lumMod val="50000"/>
                  </a:schemeClr>
                </a:solidFill>
              </a:rPr>
              <a:t>}</a:t>
            </a:r>
          </a:p>
        </p:txBody>
      </p:sp>
      <p:sp>
        <p:nvSpPr>
          <p:cNvPr id="14" name="Rounded Rectangle 13"/>
          <p:cNvSpPr/>
          <p:nvPr/>
        </p:nvSpPr>
        <p:spPr>
          <a:xfrm>
            <a:off x="236951" y="1340768"/>
            <a:ext cx="1296144" cy="5040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DEFINITION</a:t>
            </a:r>
          </a:p>
        </p:txBody>
      </p:sp>
      <p:sp>
        <p:nvSpPr>
          <p:cNvPr id="15" name="TextBox 14"/>
          <p:cNvSpPr txBox="1"/>
          <p:nvPr/>
        </p:nvSpPr>
        <p:spPr>
          <a:xfrm>
            <a:off x="334383" y="2739216"/>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modifiers indicate 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visibility </a:t>
            </a:r>
            <a:r>
              <a:rPr lang="en-US" sz="2000" dirty="0">
                <a:latin typeface="Tahoma" panose="020B0604030504040204" pitchFamily="34" charset="0"/>
                <a:ea typeface="Tahoma" panose="020B0604030504040204" pitchFamily="34" charset="0"/>
                <a:cs typeface="Tahoma" panose="020B0604030504040204" pitchFamily="34" charset="0"/>
              </a:rPr>
              <a:t>of the method. In other words, where in the program can the method be used (called).</a:t>
            </a:r>
          </a:p>
        </p:txBody>
      </p:sp>
      <p:sp>
        <p:nvSpPr>
          <p:cNvPr id="30" name="Rounded Rectangle 29"/>
          <p:cNvSpPr/>
          <p:nvPr/>
        </p:nvSpPr>
        <p:spPr>
          <a:xfrm>
            <a:off x="1680578" y="5217589"/>
            <a:ext cx="7215369"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00FF"/>
                </a:solidFill>
              </a:rPr>
              <a:t>methodName</a:t>
            </a:r>
            <a:r>
              <a:rPr lang="en-US" dirty="0">
                <a:solidFill>
                  <a:srgbClr val="0000FF"/>
                </a:solidFill>
              </a:rPr>
              <a:t>();</a:t>
            </a:r>
          </a:p>
        </p:txBody>
      </p:sp>
      <p:sp>
        <p:nvSpPr>
          <p:cNvPr id="31" name="Rounded Rectangle 30"/>
          <p:cNvSpPr/>
          <p:nvPr/>
        </p:nvSpPr>
        <p:spPr>
          <a:xfrm>
            <a:off x="238426" y="5229200"/>
            <a:ext cx="1296144" cy="5040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CALLING</a:t>
            </a:r>
          </a:p>
        </p:txBody>
      </p:sp>
      <p:sp>
        <p:nvSpPr>
          <p:cNvPr id="32" name="TextBox 31"/>
          <p:cNvSpPr txBox="1"/>
          <p:nvPr/>
        </p:nvSpPr>
        <p:spPr>
          <a:xfrm>
            <a:off x="331858" y="458112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void </a:t>
            </a:r>
            <a:r>
              <a:rPr lang="en-US" sz="2000" dirty="0">
                <a:latin typeface="Tahoma" panose="020B0604030504040204" pitchFamily="34" charset="0"/>
                <a:ea typeface="Tahoma" panose="020B0604030504040204" pitchFamily="34" charset="0"/>
                <a:cs typeface="Tahoma" panose="020B0604030504040204" pitchFamily="34" charset="0"/>
              </a:rPr>
              <a:t>methods with no parameters are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called </a:t>
            </a:r>
            <a:r>
              <a:rPr lang="en-US" sz="2000" dirty="0">
                <a:latin typeface="Tahoma" panose="020B0604030504040204" pitchFamily="34" charset="0"/>
                <a:ea typeface="Tahoma" panose="020B0604030504040204" pitchFamily="34" charset="0"/>
                <a:cs typeface="Tahoma" panose="020B0604030504040204" pitchFamily="34" charset="0"/>
              </a:rPr>
              <a:t>(used) as follows:</a:t>
            </a:r>
          </a:p>
        </p:txBody>
      </p:sp>
      <p:sp>
        <p:nvSpPr>
          <p:cNvPr id="20" name="Shape 169986"/>
          <p:cNvSpPr txBox="1">
            <a:spLocks noChangeArrowheads="1"/>
          </p:cNvSpPr>
          <p:nvPr/>
        </p:nvSpPr>
        <p:spPr>
          <a:xfrm>
            <a:off x="467544" y="3447102"/>
            <a:ext cx="7772400" cy="99001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2400" dirty="0">
                <a:latin typeface="Times New Roman" charset="0"/>
                <a:ea typeface="MS PGothic" charset="0"/>
                <a:cs typeface="MS PGothic" charset="0"/>
              </a:rPr>
              <a:t>Can use </a:t>
            </a:r>
            <a:r>
              <a:rPr lang="en-US" sz="2400" dirty="0">
                <a:solidFill>
                  <a:srgbClr val="0033CC"/>
                </a:solidFill>
                <a:latin typeface="Courier New" charset="0"/>
                <a:ea typeface="MS PGothic" charset="0"/>
                <a:cs typeface="MS PGothic" charset="0"/>
              </a:rPr>
              <a:t>return</a:t>
            </a:r>
            <a:r>
              <a:rPr lang="en-US" sz="2400" dirty="0">
                <a:latin typeface="Times New Roman" charset="0"/>
                <a:ea typeface="MS PGothic" charset="0"/>
                <a:cs typeface="MS PGothic" charset="0"/>
              </a:rPr>
              <a:t> statement to exit method early (optional)</a:t>
            </a:r>
          </a:p>
          <a:p>
            <a:endParaRPr lang="en-US" dirty="0">
              <a:latin typeface="Times New Roman" charset="0"/>
              <a:ea typeface="MS PGothic" charset="0"/>
              <a:cs typeface="MS PGothic" charset="0"/>
            </a:endParaRPr>
          </a:p>
        </p:txBody>
      </p:sp>
      <p:sp>
        <p:nvSpPr>
          <p:cNvPr id="2" name="Line Callout 1 1"/>
          <p:cNvSpPr/>
          <p:nvPr/>
        </p:nvSpPr>
        <p:spPr>
          <a:xfrm>
            <a:off x="1835696" y="1382798"/>
            <a:ext cx="1440160" cy="531740"/>
          </a:xfrm>
          <a:prstGeom prst="borderCallout1">
            <a:avLst>
              <a:gd name="adj1" fmla="val 71785"/>
              <a:gd name="adj2" fmla="val 102631"/>
              <a:gd name="adj3" fmla="val 126964"/>
              <a:gd name="adj4" fmla="val 32838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p:cNvSpPr txBox="1"/>
          <p:nvPr/>
        </p:nvSpPr>
        <p:spPr>
          <a:xfrm>
            <a:off x="6300192" y="2051373"/>
            <a:ext cx="1647854" cy="400110"/>
          </a:xfrm>
          <a:prstGeom prst="rect">
            <a:avLst/>
          </a:prstGeom>
          <a:noFill/>
        </p:spPr>
        <p:txBody>
          <a:bodyPr wrap="square" rtlCol="0">
            <a:spAutoFit/>
          </a:bodyPr>
          <a:lstStyle/>
          <a:p>
            <a:pPr>
              <a:buClr>
                <a:srgbClr val="FF0000"/>
              </a:buClr>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modifiers</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2" name="Shape 169986"/>
          <p:cNvSpPr txBox="1">
            <a:spLocks noChangeArrowheads="1"/>
          </p:cNvSpPr>
          <p:nvPr/>
        </p:nvSpPr>
        <p:spPr>
          <a:xfrm>
            <a:off x="685800" y="5740524"/>
            <a:ext cx="7772400" cy="223495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2000" dirty="0">
                <a:latin typeface="Times New Roman" charset="0"/>
                <a:ea typeface="MS PGothic" charset="0"/>
                <a:cs typeface="MS PGothic" charset="0"/>
              </a:rPr>
              <a:t>The calling statement to the method is always stand-alone statement</a:t>
            </a:r>
          </a:p>
          <a:p>
            <a:endParaRPr lang="en-US" dirty="0">
              <a:latin typeface="Times New Roman" charset="0"/>
              <a:ea typeface="MS PGothic" charset="0"/>
              <a:cs typeface="MS PGothic" charset="0"/>
            </a:endParaRPr>
          </a:p>
        </p:txBody>
      </p:sp>
    </p:spTree>
    <p:extLst>
      <p:ext uri="{BB962C8B-B14F-4D97-AF65-F5344CB8AC3E}">
        <p14:creationId xmlns:p14="http://schemas.microsoft.com/office/powerpoint/2010/main" val="335244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4" grpId="0" animBg="1"/>
      <p:bldP spid="15" grpId="0"/>
      <p:bldP spid="30" grpId="0" animBg="1"/>
      <p:bldP spid="31" grpId="0" animBg="1"/>
      <p:bldP spid="32" grpId="0"/>
      <p:bldP spid="2" grpId="0" animBg="1"/>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dirty="0">
                <a:latin typeface="Tahoma" charset="0"/>
                <a:cs typeface="Arial" charset="0"/>
              </a:rPr>
              <a:t>1. Programming Approaches</a:t>
            </a:r>
          </a:p>
          <a:p>
            <a:pPr marL="0" indent="0" eaLnBrk="1" hangingPunct="1">
              <a:lnSpc>
                <a:spcPct val="90000"/>
              </a:lnSpc>
              <a:spcBef>
                <a:spcPts val="1200"/>
              </a:spcBef>
              <a:spcAft>
                <a:spcPts val="600"/>
              </a:spcAft>
              <a:buNone/>
            </a:pPr>
            <a:r>
              <a:rPr lang="en-US" dirty="0">
                <a:latin typeface="Tahoma" charset="0"/>
                <a:cs typeface="Arial" charset="0"/>
              </a:rPr>
              <a:t>2. Object-Oriented Programming</a:t>
            </a:r>
          </a:p>
          <a:p>
            <a:pPr marL="0" indent="0" eaLnBrk="1" hangingPunct="1">
              <a:lnSpc>
                <a:spcPct val="90000"/>
              </a:lnSpc>
              <a:spcBef>
                <a:spcPts val="1200"/>
              </a:spcBef>
              <a:spcAft>
                <a:spcPts val="600"/>
              </a:spcAft>
              <a:buNone/>
            </a:pPr>
            <a:r>
              <a:rPr lang="en-US" dirty="0">
                <a:latin typeface="Tahoma" charset="0"/>
                <a:cs typeface="Arial" charset="0"/>
              </a:rPr>
              <a:t>3. Program Structure</a:t>
            </a:r>
          </a:p>
          <a:p>
            <a:pPr marL="0" indent="0" eaLnBrk="1" hangingPunct="1">
              <a:lnSpc>
                <a:spcPct val="90000"/>
              </a:lnSpc>
              <a:spcBef>
                <a:spcPts val="1200"/>
              </a:spcBef>
              <a:spcAft>
                <a:spcPts val="600"/>
              </a:spcAft>
              <a:buNone/>
            </a:pPr>
            <a:r>
              <a:rPr lang="en-US" dirty="0">
                <a:latin typeface="Tahoma" charset="0"/>
                <a:cs typeface="Arial" charset="0"/>
              </a:rPr>
              <a:t>4. Output Statements</a:t>
            </a: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48</a:t>
            </a:fld>
            <a:endParaRPr lang="en-US"/>
          </a:p>
        </p:txBody>
      </p:sp>
    </p:spTree>
    <p:extLst>
      <p:ext uri="{BB962C8B-B14F-4D97-AF65-F5344CB8AC3E}">
        <p14:creationId xmlns:p14="http://schemas.microsoft.com/office/powerpoint/2010/main" val="309073932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480</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Void Method Example</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79512" y="1484784"/>
            <a:ext cx="8784977" cy="4524315"/>
            <a:chOff x="323528" y="1236822"/>
            <a:chExt cx="7848873" cy="4254307"/>
          </a:xfrm>
        </p:grpSpPr>
        <p:sp>
          <p:nvSpPr>
            <p:cNvPr id="21" name="TextBox 20"/>
            <p:cNvSpPr txBox="1"/>
            <p:nvPr/>
          </p:nvSpPr>
          <p:spPr>
            <a:xfrm>
              <a:off x="788528" y="1236822"/>
              <a:ext cx="7383873" cy="4254307"/>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import </a:t>
              </a:r>
              <a:r>
                <a:rPr lang="en-US" sz="1600" dirty="0" err="1">
                  <a:solidFill>
                    <a:srgbClr val="FF0000"/>
                  </a:solidFill>
                </a:rPr>
                <a:t>java.util</a:t>
              </a:r>
              <a:r>
                <a:rPr lang="en-US" sz="1600" dirty="0">
                  <a:solidFill>
                    <a:srgbClr val="0000FF"/>
                  </a:solidFill>
                </a:rPr>
                <a:t>.*;</a:t>
              </a:r>
            </a:p>
            <a:p>
              <a:r>
                <a:rPr lang="en-US" sz="1600" dirty="0">
                  <a:solidFill>
                    <a:srgbClr val="00B0F0"/>
                  </a:solidFill>
                </a:rPr>
                <a:t>public class</a:t>
              </a:r>
              <a:r>
                <a:rPr lang="en-US" sz="1600" dirty="0">
                  <a:solidFill>
                    <a:srgbClr val="0000FF"/>
                  </a:solidFill>
                </a:rPr>
                <a:t> layout</a:t>
              </a:r>
            </a:p>
            <a:p>
              <a:r>
                <a:rPr lang="en-US" sz="1600" dirty="0"/>
                <a:t>    {</a:t>
              </a:r>
            </a:p>
            <a:p>
              <a:r>
                <a:rPr lang="en-US" sz="1600" dirty="0"/>
                <a:t>      </a:t>
              </a:r>
              <a:r>
                <a:rPr lang="en-US" sz="1600" dirty="0">
                  <a:solidFill>
                    <a:srgbClr val="00B0F0"/>
                  </a:solidFill>
                </a:rPr>
                <a:t>static</a:t>
              </a:r>
              <a:r>
                <a:rPr lang="en-US" sz="1600" dirty="0">
                  <a:solidFill>
                    <a:srgbClr val="0000FF"/>
                  </a:solidFill>
                </a:rPr>
                <a:t> Scanner </a:t>
              </a:r>
              <a:r>
                <a:rPr lang="en-US" sz="1600" dirty="0" err="1">
                  <a:solidFill>
                    <a:srgbClr val="0000FF"/>
                  </a:solidFill>
                </a:rPr>
                <a:t>ob</a:t>
              </a:r>
              <a:r>
                <a:rPr lang="en-US" sz="1600" dirty="0">
                  <a:solidFill>
                    <a:srgbClr val="0000FF"/>
                  </a:solidFill>
                </a:rPr>
                <a:t> = </a:t>
              </a:r>
              <a:r>
                <a:rPr lang="en-US" sz="1600" dirty="0">
                  <a:solidFill>
                    <a:srgbClr val="00B0F0"/>
                  </a:solidFill>
                </a:rPr>
                <a:t>new </a:t>
              </a:r>
              <a:r>
                <a:rPr lang="en-US" sz="1600" dirty="0">
                  <a:solidFill>
                    <a:srgbClr val="0000FF"/>
                  </a:solidFill>
                </a:rPr>
                <a:t>Scanner (System.in);</a:t>
              </a:r>
            </a:p>
            <a:p>
              <a:r>
                <a:rPr lang="en-US" sz="1600" dirty="0">
                  <a:solidFill>
                    <a:srgbClr val="00B0F0"/>
                  </a:solidFill>
                </a:rPr>
                <a:t>       public static void main(String[] </a:t>
              </a:r>
              <a:r>
                <a:rPr lang="en-US" sz="1600" dirty="0" err="1">
                  <a:solidFill>
                    <a:srgbClr val="00B0F0"/>
                  </a:solidFill>
                </a:rPr>
                <a:t>args</a:t>
              </a:r>
              <a:r>
                <a:rPr lang="en-US" sz="1600" dirty="0">
                  <a:solidFill>
                    <a:srgbClr val="00B0F0"/>
                  </a:solidFill>
                </a:rPr>
                <a:t>)</a:t>
              </a:r>
            </a:p>
            <a:p>
              <a:r>
                <a:rPr lang="en-US" sz="1600" dirty="0">
                  <a:solidFill>
                    <a:srgbClr val="0000FF"/>
                  </a:solidFill>
                </a:rPr>
                <a:t>       {</a:t>
              </a:r>
            </a:p>
            <a:p>
              <a:r>
                <a:rPr lang="en-US" sz="1600" b="1" dirty="0">
                  <a:solidFill>
                    <a:srgbClr val="0000FF"/>
                  </a:solidFill>
                </a:rPr>
                <a:t>         </a:t>
              </a:r>
              <a:r>
                <a:rPr lang="en-US" sz="1600" dirty="0" err="1">
                  <a:solidFill>
                    <a:srgbClr val="0000FF"/>
                  </a:solidFill>
                </a:rPr>
                <a:t>int</a:t>
              </a:r>
              <a:r>
                <a:rPr lang="en-US" sz="1600" dirty="0">
                  <a:solidFill>
                    <a:srgbClr val="0000FF"/>
                  </a:solidFill>
                </a:rPr>
                <a:t>  y;</a:t>
              </a:r>
            </a:p>
            <a:p>
              <a:r>
                <a:rPr lang="en-US" sz="1600" b="1" dirty="0">
                  <a:solidFill>
                    <a:srgbClr val="0000FF"/>
                  </a:solidFill>
                </a:rPr>
                <a:t>         y=</a:t>
              </a:r>
              <a:r>
                <a:rPr lang="en-US" sz="1600" b="1" dirty="0" err="1">
                  <a:solidFill>
                    <a:srgbClr val="0000FF"/>
                  </a:solidFill>
                </a:rPr>
                <a:t>ob.nextInt</a:t>
              </a:r>
              <a:r>
                <a:rPr lang="en-US" sz="1600" b="1" dirty="0">
                  <a:solidFill>
                    <a:srgbClr val="0000FF"/>
                  </a:solidFill>
                </a:rPr>
                <a:t>();</a:t>
              </a:r>
            </a:p>
            <a:p>
              <a:r>
                <a:rPr lang="en-US" sz="1600" dirty="0">
                  <a:solidFill>
                    <a:srgbClr val="0000FF"/>
                  </a:solidFill>
                </a:rPr>
                <a:t>          if (y == 0) </a:t>
              </a:r>
            </a:p>
            <a:p>
              <a:r>
                <a:rPr lang="en-US" sz="1600" dirty="0">
                  <a:solidFill>
                    <a:srgbClr val="0000FF"/>
                  </a:solidFill>
                </a:rPr>
                <a:t>             </a:t>
              </a:r>
              <a:r>
                <a:rPr lang="en-US" sz="1600" dirty="0" err="1">
                  <a:solidFill>
                    <a:srgbClr val="0000FF"/>
                  </a:solidFill>
                </a:rPr>
                <a:t>errorMessage</a:t>
              </a:r>
              <a:r>
                <a:rPr lang="en-US" sz="1600" dirty="0">
                  <a:solidFill>
                    <a:srgbClr val="0000FF"/>
                  </a:solidFill>
                </a:rPr>
                <a:t>();     </a:t>
              </a:r>
              <a:r>
                <a:rPr lang="en-US" sz="1600" dirty="0">
                  <a:solidFill>
                    <a:srgbClr val="00B050"/>
                  </a:solidFill>
                </a:rPr>
                <a:t>//method calling (using)</a:t>
              </a:r>
            </a:p>
            <a:p>
              <a:r>
                <a:rPr lang="en-US" sz="1600" dirty="0">
                  <a:solidFill>
                    <a:srgbClr val="0000FF"/>
                  </a:solidFill>
                </a:rPr>
                <a:t>       } </a:t>
              </a:r>
              <a:r>
                <a:rPr lang="en-US" sz="1600" dirty="0">
                  <a:solidFill>
                    <a:srgbClr val="00B050"/>
                  </a:solidFill>
                </a:rPr>
                <a:t>//end of main</a:t>
              </a:r>
            </a:p>
            <a:p>
              <a:endParaRPr lang="en-US" sz="1600" dirty="0">
                <a:solidFill>
                  <a:srgbClr val="00B050"/>
                </a:solidFill>
              </a:endParaRPr>
            </a:p>
            <a:p>
              <a:r>
                <a:rPr lang="en-US" sz="1600" dirty="0">
                  <a:solidFill>
                    <a:srgbClr val="00B050"/>
                  </a:solidFill>
                </a:rPr>
                <a:t>//method definition: This method prints an error message</a:t>
              </a:r>
            </a:p>
            <a:p>
              <a:r>
                <a:rPr lang="en-US" sz="1600" dirty="0">
                  <a:solidFill>
                    <a:srgbClr val="00B0F0"/>
                  </a:solidFill>
                </a:rPr>
                <a:t>      public static void</a:t>
              </a:r>
              <a:r>
                <a:rPr lang="en-US" sz="1600" dirty="0">
                  <a:solidFill>
                    <a:srgbClr val="FF0000"/>
                  </a:solidFill>
                </a:rPr>
                <a:t> </a:t>
              </a:r>
              <a:r>
                <a:rPr lang="en-US" sz="1600" dirty="0" err="1">
                  <a:solidFill>
                    <a:srgbClr val="FF0000"/>
                  </a:solidFill>
                </a:rPr>
                <a:t>errorMessage</a:t>
              </a:r>
              <a:r>
                <a:rPr lang="en-US" sz="1600" dirty="0">
                  <a:solidFill>
                    <a:srgbClr val="FF0000"/>
                  </a:solidFill>
                </a:rPr>
                <a:t>()</a:t>
              </a:r>
            </a:p>
            <a:p>
              <a:r>
                <a:rPr lang="en-US" sz="1600" dirty="0">
                  <a:solidFill>
                    <a:srgbClr val="0000FF"/>
                  </a:solidFill>
                </a:rPr>
                <a:t>      </a:t>
              </a:r>
              <a:r>
                <a:rPr lang="en-US" sz="1600" b="1" dirty="0">
                  <a:solidFill>
                    <a:srgbClr val="FF0000"/>
                  </a:solidFill>
                </a:rPr>
                <a:t>{</a:t>
              </a:r>
            </a:p>
            <a:p>
              <a:r>
                <a:rPr lang="en-US" sz="1600" dirty="0">
                  <a:solidFill>
                    <a:srgbClr val="FF0000"/>
                  </a:solidFill>
                </a:rPr>
                <a:t>        </a:t>
              </a:r>
              <a:r>
                <a:rPr lang="en-US" sz="1600" dirty="0" err="1">
                  <a:solidFill>
                    <a:srgbClr val="FF0000"/>
                  </a:solidFill>
                </a:rPr>
                <a:t>System.out.println</a:t>
              </a:r>
              <a:r>
                <a:rPr lang="en-US" sz="1600" dirty="0">
                  <a:solidFill>
                    <a:srgbClr val="FF0000"/>
                  </a:solidFill>
                </a:rPr>
                <a:t> (“There is something wrong…!!”);</a:t>
              </a:r>
            </a:p>
            <a:p>
              <a:r>
                <a:rPr lang="en-US" sz="1600" dirty="0">
                  <a:solidFill>
                    <a:srgbClr val="0000FF"/>
                  </a:solidFill>
                </a:rPr>
                <a:t>      </a:t>
              </a:r>
              <a:r>
                <a:rPr lang="en-US" sz="1600" b="1" dirty="0">
                  <a:solidFill>
                    <a:srgbClr val="FF0000"/>
                  </a:solidFill>
                </a:rPr>
                <a:t>} </a:t>
              </a:r>
              <a:r>
                <a:rPr lang="en-US" sz="1600" dirty="0">
                  <a:solidFill>
                    <a:srgbClr val="00B050"/>
                  </a:solidFill>
                </a:rPr>
                <a:t>//end of </a:t>
              </a:r>
              <a:r>
                <a:rPr lang="en-US" sz="1600" dirty="0" err="1">
                  <a:solidFill>
                    <a:srgbClr val="00B050"/>
                  </a:solidFill>
                </a:rPr>
                <a:t>errorMessage</a:t>
              </a:r>
              <a:endParaRPr lang="en-US" sz="1600" dirty="0">
                <a:solidFill>
                  <a:srgbClr val="00B050"/>
                </a:solidFill>
              </a:endParaRPr>
            </a:p>
            <a:p>
              <a:r>
                <a:rPr lang="en-US" sz="1600" dirty="0"/>
                <a:t> } </a:t>
              </a:r>
              <a:r>
                <a:rPr lang="en-US" sz="1600" dirty="0">
                  <a:solidFill>
                    <a:srgbClr val="00B050"/>
                  </a:solidFill>
                </a:rPr>
                <a:t>//end of class</a:t>
              </a:r>
            </a:p>
          </p:txBody>
        </p:sp>
        <p:sp>
          <p:nvSpPr>
            <p:cNvPr id="22" name="TextBox 21"/>
            <p:cNvSpPr txBox="1"/>
            <p:nvPr/>
          </p:nvSpPr>
          <p:spPr>
            <a:xfrm>
              <a:off x="323528" y="1236822"/>
              <a:ext cx="450344" cy="4022780"/>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p:txBody>
        </p:sp>
      </p:grpSp>
      <p:sp>
        <p:nvSpPr>
          <p:cNvPr id="23" name="Rectangle 22"/>
          <p:cNvSpPr/>
          <p:nvPr/>
        </p:nvSpPr>
        <p:spPr>
          <a:xfrm>
            <a:off x="683568" y="4437112"/>
            <a:ext cx="8280919" cy="122413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3567" y="3709151"/>
            <a:ext cx="8280919" cy="226184"/>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3567" y="4682031"/>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Callout 13"/>
          <p:cNvSpPr/>
          <p:nvPr/>
        </p:nvSpPr>
        <p:spPr>
          <a:xfrm>
            <a:off x="5220072" y="2093074"/>
            <a:ext cx="2448272" cy="1080120"/>
          </a:xfrm>
          <a:prstGeom prst="wedgeEllipseCallout">
            <a:avLst>
              <a:gd name="adj1" fmla="val -80682"/>
              <a:gd name="adj2" fmla="val 204887"/>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Method header</a:t>
            </a:r>
            <a:endParaRPr lang="en-US" sz="1400" dirty="0">
              <a:solidFill>
                <a:srgbClr val="00B0F0"/>
              </a:solidFill>
            </a:endParaRPr>
          </a:p>
        </p:txBody>
      </p:sp>
    </p:spTree>
    <p:extLst>
      <p:ext uri="{BB962C8B-B14F-4D97-AF65-F5344CB8AC3E}">
        <p14:creationId xmlns:p14="http://schemas.microsoft.com/office/powerpoint/2010/main" val="39228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13" grpId="0" animBg="1"/>
      <p:bldP spid="14" grpId="0" animBg="1"/>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481</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2.1 WITH NO PARAMETER</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677110" y="1268760"/>
            <a:ext cx="7215369" cy="50405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welcome() </a:t>
            </a:r>
            <a:r>
              <a:rPr lang="en-US" dirty="0">
                <a:solidFill>
                  <a:schemeClr val="tx1"/>
                </a:solidFill>
              </a:rPr>
              <a:t>This method prints a welcome message.</a:t>
            </a:r>
          </a:p>
        </p:txBody>
      </p:sp>
      <p:sp>
        <p:nvSpPr>
          <p:cNvPr id="14" name="Rounded Rectangle 13"/>
          <p:cNvSpPr/>
          <p:nvPr/>
        </p:nvSpPr>
        <p:spPr>
          <a:xfrm>
            <a:off x="236951" y="126876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EXAMPLE 1</a:t>
            </a:r>
          </a:p>
        </p:txBody>
      </p:sp>
      <p:grpSp>
        <p:nvGrpSpPr>
          <p:cNvPr id="12" name="Group 11"/>
          <p:cNvGrpSpPr/>
          <p:nvPr/>
        </p:nvGrpSpPr>
        <p:grpSpPr>
          <a:xfrm>
            <a:off x="179512" y="1844824"/>
            <a:ext cx="8784977" cy="4031873"/>
            <a:chOff x="323528" y="1236822"/>
            <a:chExt cx="7848873" cy="3791254"/>
          </a:xfrm>
        </p:grpSpPr>
        <p:sp>
          <p:nvSpPr>
            <p:cNvPr id="21" name="TextBox 20"/>
            <p:cNvSpPr txBox="1"/>
            <p:nvPr/>
          </p:nvSpPr>
          <p:spPr>
            <a:xfrm>
              <a:off x="788528" y="1236822"/>
              <a:ext cx="7383873" cy="3791254"/>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    import </a:t>
              </a:r>
              <a:r>
                <a:rPr lang="en-US" sz="1600" dirty="0" err="1">
                  <a:solidFill>
                    <a:srgbClr val="FF0000"/>
                  </a:solidFill>
                </a:rPr>
                <a:t>java.util</a:t>
              </a:r>
              <a:r>
                <a:rPr lang="en-US" sz="1600" dirty="0">
                  <a:solidFill>
                    <a:srgbClr val="0000FF"/>
                  </a:solidFill>
                </a:rPr>
                <a:t>.*;</a:t>
              </a:r>
            </a:p>
            <a:p>
              <a:r>
                <a:rPr lang="en-US" sz="1600" dirty="0">
                  <a:solidFill>
                    <a:srgbClr val="00B0F0"/>
                  </a:solidFill>
                </a:rPr>
                <a:t>    public class</a:t>
              </a:r>
              <a:r>
                <a:rPr lang="en-US" sz="1600" dirty="0">
                  <a:solidFill>
                    <a:srgbClr val="0000FF"/>
                  </a:solidFill>
                </a:rPr>
                <a:t> </a:t>
              </a:r>
              <a:r>
                <a:rPr lang="en-US" sz="1600" dirty="0" err="1">
                  <a:solidFill>
                    <a:srgbClr val="0000FF"/>
                  </a:solidFill>
                </a:rPr>
                <a:t>methodNoParameters</a:t>
              </a:r>
              <a:endParaRPr lang="en-US" sz="1600" dirty="0">
                <a:solidFill>
                  <a:srgbClr val="0000FF"/>
                </a:solidFill>
              </a:endParaRPr>
            </a:p>
            <a:p>
              <a:r>
                <a:rPr lang="en-US" sz="1600" dirty="0"/>
                <a:t>    {</a:t>
              </a:r>
            </a:p>
            <a:p>
              <a:r>
                <a:rPr lang="en-US" sz="1600" dirty="0">
                  <a:solidFill>
                    <a:srgbClr val="00B0F0"/>
                  </a:solidFill>
                </a:rPr>
                <a:t>       public static void main(String[] </a:t>
              </a:r>
              <a:r>
                <a:rPr lang="en-US" sz="1600" dirty="0" err="1">
                  <a:solidFill>
                    <a:srgbClr val="00B0F0"/>
                  </a:solidFill>
                </a:rPr>
                <a:t>args</a:t>
              </a:r>
              <a:r>
                <a:rPr lang="en-US" sz="1600" dirty="0">
                  <a:solidFill>
                    <a:srgbClr val="00B0F0"/>
                  </a:solidFill>
                </a:rPr>
                <a:t>)</a:t>
              </a:r>
            </a:p>
            <a:p>
              <a:r>
                <a:rPr lang="en-US" sz="1600" dirty="0">
                  <a:solidFill>
                    <a:srgbClr val="0000FF"/>
                  </a:solidFill>
                </a:rPr>
                <a:t>       {</a:t>
              </a:r>
            </a:p>
            <a:p>
              <a:r>
                <a:rPr lang="en-US" sz="1600" dirty="0"/>
                <a:t>              </a:t>
              </a:r>
              <a:r>
                <a:rPr lang="en-US" sz="1600" dirty="0" err="1"/>
                <a:t>System.out.println</a:t>
              </a:r>
              <a:r>
                <a:rPr lang="en-US" sz="1600" dirty="0"/>
                <a:t> (“Start of Program”);</a:t>
              </a:r>
            </a:p>
            <a:p>
              <a:r>
                <a:rPr lang="en-US" sz="1600" dirty="0">
                  <a:solidFill>
                    <a:srgbClr val="0000FF"/>
                  </a:solidFill>
                </a:rPr>
                <a:t>	welcome();     </a:t>
              </a:r>
              <a:r>
                <a:rPr lang="en-US" sz="1600" dirty="0">
                  <a:solidFill>
                    <a:srgbClr val="00B050"/>
                  </a:solidFill>
                </a:rPr>
                <a:t>//method calling (using)</a:t>
              </a:r>
            </a:p>
            <a:p>
              <a:r>
                <a:rPr lang="en-US" sz="1600" dirty="0"/>
                <a:t>              </a:t>
              </a:r>
              <a:r>
                <a:rPr lang="en-US" sz="1600" dirty="0" err="1"/>
                <a:t>System.out.println</a:t>
              </a:r>
              <a:r>
                <a:rPr lang="en-US" sz="1600" dirty="0"/>
                <a:t> (“End of Program”);</a:t>
              </a:r>
            </a:p>
            <a:p>
              <a:r>
                <a:rPr lang="en-US" sz="1600" dirty="0">
                  <a:solidFill>
                    <a:srgbClr val="0000FF"/>
                  </a:solidFill>
                </a:rPr>
                <a:t>       } </a:t>
              </a:r>
              <a:r>
                <a:rPr lang="en-US" sz="1600" dirty="0">
                  <a:solidFill>
                    <a:srgbClr val="00B050"/>
                  </a:solidFill>
                </a:rPr>
                <a:t>//end of main</a:t>
              </a:r>
            </a:p>
            <a:p>
              <a:endParaRPr lang="en-US" sz="1600" dirty="0">
                <a:solidFill>
                  <a:srgbClr val="00B050"/>
                </a:solidFill>
              </a:endParaRPr>
            </a:p>
            <a:p>
              <a:r>
                <a:rPr lang="en-US" sz="1600" dirty="0">
                  <a:solidFill>
                    <a:srgbClr val="00B050"/>
                  </a:solidFill>
                </a:rPr>
                <a:t>      //method definition: This method prints a welcome message</a:t>
              </a:r>
            </a:p>
            <a:p>
              <a:r>
                <a:rPr lang="en-US" sz="1600" dirty="0">
                  <a:solidFill>
                    <a:srgbClr val="00B0F0"/>
                  </a:solidFill>
                </a:rPr>
                <a:t>      public static void</a:t>
              </a:r>
              <a:r>
                <a:rPr lang="en-US" sz="1600" dirty="0">
                  <a:solidFill>
                    <a:srgbClr val="FF0000"/>
                  </a:solidFill>
                </a:rPr>
                <a:t> </a:t>
              </a:r>
              <a:r>
                <a:rPr lang="en-US" sz="1600" dirty="0">
                  <a:solidFill>
                    <a:srgbClr val="0000FF"/>
                  </a:solidFill>
                </a:rPr>
                <a:t>welcome()</a:t>
              </a:r>
            </a:p>
            <a:p>
              <a:r>
                <a:rPr lang="en-US" sz="1600" dirty="0">
                  <a:solidFill>
                    <a:srgbClr val="0000FF"/>
                  </a:solidFill>
                </a:rPr>
                <a:t>      </a:t>
              </a:r>
              <a:r>
                <a:rPr lang="en-US" sz="1600" b="1" dirty="0">
                  <a:solidFill>
                    <a:srgbClr val="0000FF"/>
                  </a:solidFill>
                </a:rPr>
                <a:t>{</a:t>
              </a:r>
            </a:p>
            <a:p>
              <a:r>
                <a:rPr lang="en-US" sz="1600" dirty="0">
                  <a:solidFill>
                    <a:srgbClr val="0000FF"/>
                  </a:solidFill>
                </a:rPr>
                <a:t>        </a:t>
              </a:r>
              <a:r>
                <a:rPr lang="en-US" sz="1600" dirty="0" err="1">
                  <a:solidFill>
                    <a:srgbClr val="0000FF"/>
                  </a:solidFill>
                </a:rPr>
                <a:t>System.out.println</a:t>
              </a:r>
              <a:r>
                <a:rPr lang="en-US" sz="1600" dirty="0">
                  <a:solidFill>
                    <a:srgbClr val="0000FF"/>
                  </a:solidFill>
                </a:rPr>
                <a:t> (“Hello..!!”);</a:t>
              </a:r>
            </a:p>
            <a:p>
              <a:r>
                <a:rPr lang="en-US" sz="1600" dirty="0">
                  <a:solidFill>
                    <a:srgbClr val="0000FF"/>
                  </a:solidFill>
                </a:rPr>
                <a:t>      </a:t>
              </a:r>
              <a:r>
                <a:rPr lang="en-US" sz="1600" b="1" dirty="0">
                  <a:solidFill>
                    <a:srgbClr val="0000FF"/>
                  </a:solidFill>
                </a:rPr>
                <a:t>}</a:t>
              </a:r>
              <a:r>
                <a:rPr lang="en-US" sz="1600" b="1" dirty="0">
                  <a:solidFill>
                    <a:srgbClr val="FF0000"/>
                  </a:solidFill>
                </a:rPr>
                <a:t> </a:t>
              </a:r>
              <a:r>
                <a:rPr lang="en-US" sz="1600" dirty="0">
                  <a:solidFill>
                    <a:srgbClr val="00B050"/>
                  </a:solidFill>
                </a:rPr>
                <a:t>//end of welcome</a:t>
              </a:r>
            </a:p>
            <a:p>
              <a:r>
                <a:rPr lang="en-US" sz="1600" dirty="0"/>
                <a:t> } </a:t>
              </a:r>
              <a:r>
                <a:rPr lang="en-US" sz="1600" dirty="0">
                  <a:solidFill>
                    <a:srgbClr val="00B050"/>
                  </a:solidFill>
                </a:rPr>
                <a:t>//end of class</a:t>
              </a:r>
            </a:p>
          </p:txBody>
        </p:sp>
        <p:sp>
          <p:nvSpPr>
            <p:cNvPr id="22" name="TextBox 21"/>
            <p:cNvSpPr txBox="1"/>
            <p:nvPr/>
          </p:nvSpPr>
          <p:spPr>
            <a:xfrm>
              <a:off x="323528" y="1236822"/>
              <a:ext cx="450344" cy="3791254"/>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a:t>
              </a:r>
            </a:p>
            <a:p>
              <a:pPr algn="r"/>
              <a:r>
                <a:rPr lang="en-US" sz="1600" dirty="0">
                  <a:solidFill>
                    <a:srgbClr val="FF0000"/>
                  </a:solidFill>
                </a:rPr>
                <a:t>16</a:t>
              </a:r>
            </a:p>
          </p:txBody>
        </p:sp>
      </p:grpSp>
      <p:sp>
        <p:nvSpPr>
          <p:cNvPr id="23" name="Rectangle 22"/>
          <p:cNvSpPr/>
          <p:nvPr/>
        </p:nvSpPr>
        <p:spPr>
          <a:xfrm>
            <a:off x="683568" y="4293096"/>
            <a:ext cx="8280919" cy="122413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3568" y="3315470"/>
            <a:ext cx="8280919" cy="257546"/>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251520" y="5949280"/>
            <a:ext cx="8712967" cy="738664"/>
            <a:chOff x="683568" y="1236822"/>
            <a:chExt cx="7488831" cy="738664"/>
          </a:xfrm>
        </p:grpSpPr>
        <p:sp>
          <p:nvSpPr>
            <p:cNvPr id="26" name="TextBox 25"/>
            <p:cNvSpPr txBox="1"/>
            <p:nvPr/>
          </p:nvSpPr>
          <p:spPr>
            <a:xfrm>
              <a:off x="1069013" y="1236822"/>
              <a:ext cx="7103386" cy="738664"/>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Start of Program</a:t>
              </a:r>
            </a:p>
            <a:p>
              <a:r>
                <a:rPr lang="en-US" sz="1400" dirty="0">
                  <a:solidFill>
                    <a:schemeClr val="bg1"/>
                  </a:solidFill>
                </a:rPr>
                <a:t>Hello..!!</a:t>
              </a:r>
            </a:p>
            <a:p>
              <a:r>
                <a:rPr lang="en-US" sz="1400" dirty="0">
                  <a:solidFill>
                    <a:schemeClr val="bg1"/>
                  </a:solidFill>
                </a:rPr>
                <a:t>End of Program</a:t>
              </a:r>
            </a:p>
          </p:txBody>
        </p:sp>
        <p:sp>
          <p:nvSpPr>
            <p:cNvPr id="27" name="TextBox 26"/>
            <p:cNvSpPr txBox="1"/>
            <p:nvPr/>
          </p:nvSpPr>
          <p:spPr>
            <a:xfrm>
              <a:off x="683568" y="1236822"/>
              <a:ext cx="216024" cy="738664"/>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p:txBody>
        </p:sp>
      </p:grpSp>
      <p:cxnSp>
        <p:nvCxnSpPr>
          <p:cNvPr id="28" name="Straight Connector 27"/>
          <p:cNvCxnSpPr/>
          <p:nvPr/>
        </p:nvCxnSpPr>
        <p:spPr>
          <a:xfrm flipH="1">
            <a:off x="971600" y="3429000"/>
            <a:ext cx="648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619672" y="3429000"/>
            <a:ext cx="0" cy="0"/>
          </a:xfrm>
          <a:prstGeom prst="line">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71600" y="3429000"/>
            <a:ext cx="0" cy="12241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203848" y="5445224"/>
            <a:ext cx="280831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979727" y="3645024"/>
            <a:ext cx="0" cy="1800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508104" y="3708098"/>
            <a:ext cx="48560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83568" y="5979766"/>
            <a:ext cx="8280919" cy="25754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3568" y="6195790"/>
            <a:ext cx="8280919" cy="25754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83568" y="6453336"/>
            <a:ext cx="8280919" cy="25754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Callout 39"/>
          <p:cNvSpPr/>
          <p:nvPr/>
        </p:nvSpPr>
        <p:spPr>
          <a:xfrm>
            <a:off x="6421304" y="1844824"/>
            <a:ext cx="2448272" cy="1080120"/>
          </a:xfrm>
          <a:prstGeom prst="wedgeEllipseCallout">
            <a:avLst>
              <a:gd name="adj1" fmla="val -83823"/>
              <a:gd name="adj2" fmla="val 71967"/>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Start execution with the first statement in main</a:t>
            </a:r>
            <a:endParaRPr lang="en-US" sz="1400" dirty="0">
              <a:solidFill>
                <a:srgbClr val="00B0F0"/>
              </a:solidFill>
            </a:endParaRPr>
          </a:p>
        </p:txBody>
      </p:sp>
      <p:cxnSp>
        <p:nvCxnSpPr>
          <p:cNvPr id="47" name="Straight Arrow Connector 46"/>
          <p:cNvCxnSpPr/>
          <p:nvPr/>
        </p:nvCxnSpPr>
        <p:spPr>
          <a:xfrm>
            <a:off x="971600" y="4653136"/>
            <a:ext cx="0" cy="79208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83568" y="4570968"/>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Callout 30"/>
          <p:cNvSpPr/>
          <p:nvPr/>
        </p:nvSpPr>
        <p:spPr>
          <a:xfrm>
            <a:off x="6573704" y="4797152"/>
            <a:ext cx="2448272" cy="1080120"/>
          </a:xfrm>
          <a:prstGeom prst="wedgeEllipseCallout">
            <a:avLst>
              <a:gd name="adj1" fmla="val -151190"/>
              <a:gd name="adj2" fmla="val -60162"/>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Method header</a:t>
            </a:r>
            <a:endParaRPr lang="en-US" sz="1400" dirty="0">
              <a:solidFill>
                <a:srgbClr val="00B0F0"/>
              </a:solidFill>
            </a:endParaRPr>
          </a:p>
        </p:txBody>
      </p:sp>
    </p:spTree>
    <p:extLst>
      <p:ext uri="{BB962C8B-B14F-4D97-AF65-F5344CB8AC3E}">
        <p14:creationId xmlns:p14="http://schemas.microsoft.com/office/powerpoint/2010/main" val="353635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2"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Effect transition="in" filter="fade">
                                      <p:cBhvr>
                                        <p:cTn id="48" dur="500"/>
                                        <p:tgtEl>
                                          <p:spTgt spid="40"/>
                                        </p:tgtEl>
                                      </p:cBhvr>
                                    </p:animEffect>
                                  </p:childTnLst>
                                </p:cTn>
                              </p:par>
                              <p:par>
                                <p:cTn id="49" presetID="22" presetClass="entr" presetSubtype="1"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up)">
                                      <p:cBhvr>
                                        <p:cTn id="51" dur="500"/>
                                        <p:tgtEl>
                                          <p:spTgt spid="3"/>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right)">
                                      <p:cBhvr>
                                        <p:cTn id="60" dur="500"/>
                                        <p:tgtEl>
                                          <p:spTgt spid="28"/>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up)">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wipe(up)">
                                      <p:cBhvr>
                                        <p:cTn id="69" dur="500"/>
                                        <p:tgtEl>
                                          <p:spTgt spid="47"/>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left)">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left)">
                                      <p:cBhvr>
                                        <p:cTn id="78" dur="500"/>
                                        <p:tgtEl>
                                          <p:spTgt spid="3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down)">
                                      <p:cBhvr>
                                        <p:cTn id="82" dur="500"/>
                                        <p:tgtEl>
                                          <p:spTgt spid="34"/>
                                        </p:tgtEl>
                                      </p:cBhvr>
                                    </p:animEffect>
                                  </p:childTnLst>
                                </p:cTn>
                              </p:par>
                            </p:childTnLst>
                          </p:cTn>
                        </p:par>
                        <p:par>
                          <p:cTn id="83" fill="hold">
                            <p:stCondLst>
                              <p:cond delay="1000"/>
                            </p:stCondLst>
                            <p:childTnLst>
                              <p:par>
                                <p:cTn id="84" presetID="22" presetClass="entr" presetSubtype="2" fill="hold" nodeType="after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right)">
                                      <p:cBhvr>
                                        <p:cTn id="86" dur="500"/>
                                        <p:tgtEl>
                                          <p:spTgt spid="36"/>
                                        </p:tgtEl>
                                      </p:cBhvr>
                                    </p:animEffect>
                                  </p:childTnLst>
                                </p:cTn>
                              </p:par>
                            </p:childTnLst>
                          </p:cTn>
                        </p:par>
                        <p:par>
                          <p:cTn id="87" fill="hold">
                            <p:stCondLst>
                              <p:cond delay="1500"/>
                            </p:stCondLst>
                            <p:childTnLst>
                              <p:par>
                                <p:cTn id="88" presetID="22" presetClass="entr" presetSubtype="8" fill="hold" grpId="0" nodeType="after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wipe(left)">
                                      <p:cBhvr>
                                        <p:cTn id="9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4" grpId="0" animBg="1"/>
      <p:bldP spid="23" grpId="0" animBg="1"/>
      <p:bldP spid="24" grpId="0" animBg="1"/>
      <p:bldP spid="37" grpId="0" animBg="1"/>
      <p:bldP spid="38" grpId="0" animBg="1"/>
      <p:bldP spid="39" grpId="0" animBg="1"/>
      <p:bldP spid="40" grpId="0" animBg="1"/>
      <p:bldP spid="30" grpId="0" animBg="1"/>
      <p:bldP spid="31" grpId="0" animBg="1"/>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482</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2.1 WITH NO PARAMETER</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677110" y="1268760"/>
            <a:ext cx="7215369" cy="50405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00FF"/>
                </a:solidFill>
              </a:rPr>
              <a:t>displayMenu</a:t>
            </a:r>
            <a:r>
              <a:rPr lang="en-US" dirty="0">
                <a:solidFill>
                  <a:srgbClr val="0000FF"/>
                </a:solidFill>
              </a:rPr>
              <a:t>() </a:t>
            </a:r>
            <a:r>
              <a:rPr lang="en-US" dirty="0">
                <a:solidFill>
                  <a:schemeClr val="tx1"/>
                </a:solidFill>
              </a:rPr>
              <a:t>This method displays a menu.</a:t>
            </a:r>
          </a:p>
        </p:txBody>
      </p:sp>
      <p:sp>
        <p:nvSpPr>
          <p:cNvPr id="14" name="Rounded Rectangle 13"/>
          <p:cNvSpPr/>
          <p:nvPr/>
        </p:nvSpPr>
        <p:spPr>
          <a:xfrm>
            <a:off x="236951" y="126876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EXAMPLE 2</a:t>
            </a:r>
          </a:p>
        </p:txBody>
      </p:sp>
      <p:grpSp>
        <p:nvGrpSpPr>
          <p:cNvPr id="12" name="Group 11"/>
          <p:cNvGrpSpPr/>
          <p:nvPr/>
        </p:nvGrpSpPr>
        <p:grpSpPr>
          <a:xfrm>
            <a:off x="179512" y="1844824"/>
            <a:ext cx="8784977" cy="3785652"/>
            <a:chOff x="323528" y="1236822"/>
            <a:chExt cx="7848873" cy="3559727"/>
          </a:xfrm>
        </p:grpSpPr>
        <p:sp>
          <p:nvSpPr>
            <p:cNvPr id="21" name="TextBox 20"/>
            <p:cNvSpPr txBox="1"/>
            <p:nvPr/>
          </p:nvSpPr>
          <p:spPr>
            <a:xfrm>
              <a:off x="788528" y="1236822"/>
              <a:ext cx="7383873" cy="3530786"/>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    import </a:t>
              </a:r>
              <a:r>
                <a:rPr lang="en-US" sz="1400" dirty="0" err="1">
                  <a:solidFill>
                    <a:srgbClr val="FF0000"/>
                  </a:solidFill>
                </a:rPr>
                <a:t>java.util</a:t>
              </a:r>
              <a:r>
                <a:rPr lang="en-US" sz="1400" dirty="0">
                  <a:solidFill>
                    <a:srgbClr val="0000FF"/>
                  </a:solidFill>
                </a:rPr>
                <a:t>.*;</a:t>
              </a:r>
            </a:p>
            <a:p>
              <a:r>
                <a:rPr lang="en-US" sz="1400" dirty="0">
                  <a:solidFill>
                    <a:srgbClr val="00B0F0"/>
                  </a:solidFill>
                </a:rPr>
                <a:t>    public class</a:t>
              </a:r>
              <a:r>
                <a:rPr lang="en-US" sz="1400" dirty="0">
                  <a:solidFill>
                    <a:srgbClr val="0000FF"/>
                  </a:solidFill>
                </a:rPr>
                <a:t> </a:t>
              </a:r>
              <a:r>
                <a:rPr lang="en-US" sz="1400" dirty="0" err="1">
                  <a:solidFill>
                    <a:srgbClr val="0000FF"/>
                  </a:solidFill>
                </a:rPr>
                <a:t>methodNoParameters</a:t>
              </a:r>
              <a:endParaRPr lang="en-US" sz="1400" dirty="0">
                <a:solidFill>
                  <a:srgbClr val="0000FF"/>
                </a:solidFill>
              </a:endParaRPr>
            </a:p>
            <a:p>
              <a:r>
                <a:rPr lang="en-US" sz="1400" dirty="0"/>
                <a:t>    {</a:t>
              </a:r>
            </a:p>
            <a:p>
              <a:r>
                <a:rPr lang="en-US" sz="1400" dirty="0">
                  <a:solidFill>
                    <a:srgbClr val="00B0F0"/>
                  </a:solidFill>
                </a:rPr>
                <a:t>       public static void main(String[] </a:t>
              </a:r>
              <a:r>
                <a:rPr lang="en-US" sz="1400" dirty="0" err="1">
                  <a:solidFill>
                    <a:srgbClr val="00B0F0"/>
                  </a:solidFill>
                </a:rPr>
                <a:t>args</a:t>
              </a:r>
              <a:r>
                <a:rPr lang="en-US" sz="1400" dirty="0">
                  <a:solidFill>
                    <a:srgbClr val="00B0F0"/>
                  </a:solidFill>
                </a:rPr>
                <a:t>)</a:t>
              </a:r>
            </a:p>
            <a:p>
              <a:r>
                <a:rPr lang="en-US" sz="1400" dirty="0">
                  <a:solidFill>
                    <a:srgbClr val="0000FF"/>
                  </a:solidFill>
                </a:rPr>
                <a:t>       {</a:t>
              </a:r>
            </a:p>
            <a:p>
              <a:r>
                <a:rPr lang="en-US" sz="1400" dirty="0"/>
                <a:t>                 </a:t>
              </a:r>
              <a:r>
                <a:rPr lang="en-US" sz="1400" dirty="0" err="1"/>
                <a:t>System.out.println</a:t>
              </a:r>
              <a:r>
                <a:rPr lang="en-US" sz="1400" dirty="0"/>
                <a:t> (“Start of Program”);</a:t>
              </a:r>
            </a:p>
            <a:p>
              <a:r>
                <a:rPr lang="en-US" sz="1400" dirty="0">
                  <a:solidFill>
                    <a:srgbClr val="0000FF"/>
                  </a:solidFill>
                </a:rPr>
                <a:t>	</a:t>
              </a:r>
              <a:r>
                <a:rPr lang="en-US" sz="1400" dirty="0" err="1">
                  <a:solidFill>
                    <a:srgbClr val="0000FF"/>
                  </a:solidFill>
                </a:rPr>
                <a:t>displayMenu</a:t>
              </a:r>
              <a:r>
                <a:rPr lang="en-US" sz="1400" dirty="0">
                  <a:solidFill>
                    <a:srgbClr val="0000FF"/>
                  </a:solidFill>
                </a:rPr>
                <a:t>();     </a:t>
              </a:r>
              <a:r>
                <a:rPr lang="en-US" sz="1400" dirty="0">
                  <a:solidFill>
                    <a:srgbClr val="00B050"/>
                  </a:solidFill>
                </a:rPr>
                <a:t>//method calling (using)</a:t>
              </a:r>
            </a:p>
            <a:p>
              <a:r>
                <a:rPr lang="en-US" sz="1400" dirty="0"/>
                <a:t>                 </a:t>
              </a:r>
              <a:r>
                <a:rPr lang="en-US" sz="1400" dirty="0" err="1"/>
                <a:t>System.out.println</a:t>
              </a:r>
              <a:r>
                <a:rPr lang="en-US" sz="1400" dirty="0"/>
                <a:t> (“End of Program”);</a:t>
              </a:r>
            </a:p>
            <a:p>
              <a:r>
                <a:rPr lang="en-US" sz="1400" dirty="0">
                  <a:solidFill>
                    <a:srgbClr val="0000FF"/>
                  </a:solidFill>
                </a:rPr>
                <a:t>       } </a:t>
              </a:r>
              <a:r>
                <a:rPr lang="en-US" sz="1400" dirty="0">
                  <a:solidFill>
                    <a:srgbClr val="00B050"/>
                  </a:solidFill>
                </a:rPr>
                <a:t>//end of main</a:t>
              </a:r>
            </a:p>
            <a:p>
              <a:r>
                <a:rPr lang="en-US" sz="1400" dirty="0">
                  <a:solidFill>
                    <a:srgbClr val="00B050"/>
                  </a:solidFill>
                </a:rPr>
                <a:t>      //method definition: This method displays a menu</a:t>
              </a:r>
            </a:p>
            <a:p>
              <a:r>
                <a:rPr lang="en-US" sz="1400" dirty="0">
                  <a:solidFill>
                    <a:srgbClr val="00B0F0"/>
                  </a:solidFill>
                </a:rPr>
                <a:t>      public static void</a:t>
              </a:r>
              <a:r>
                <a:rPr lang="en-US" sz="1400" dirty="0">
                  <a:solidFill>
                    <a:srgbClr val="FF0000"/>
                  </a:solidFill>
                </a:rPr>
                <a:t> </a:t>
              </a:r>
              <a:r>
                <a:rPr lang="en-US" sz="1400" dirty="0" err="1">
                  <a:solidFill>
                    <a:srgbClr val="0000FF"/>
                  </a:solidFill>
                </a:rPr>
                <a:t>displayMenu</a:t>
              </a:r>
              <a:r>
                <a:rPr lang="en-US" sz="1400" dirty="0">
                  <a:solidFill>
                    <a:srgbClr val="0000FF"/>
                  </a:solidFill>
                </a:rPr>
                <a:t>()</a:t>
              </a:r>
            </a:p>
            <a:p>
              <a:r>
                <a:rPr lang="en-US" sz="1400" dirty="0">
                  <a:solidFill>
                    <a:srgbClr val="0000FF"/>
                  </a:solidFill>
                </a:rPr>
                <a:t>      </a:t>
              </a:r>
              <a:r>
                <a:rPr lang="en-US" sz="1400" b="1"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(“1. R for Residential”);</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(“2. C for Commercial”);</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(“3. I for industrial”);</a:t>
              </a:r>
            </a:p>
            <a:p>
              <a:r>
                <a:rPr lang="en-US" sz="1400" b="1" dirty="0">
                  <a:solidFill>
                    <a:srgbClr val="0000FF"/>
                  </a:solidFill>
                </a:rPr>
                <a:t>      }</a:t>
              </a:r>
              <a:r>
                <a:rPr lang="en-US" sz="1400" b="1" dirty="0">
                  <a:solidFill>
                    <a:srgbClr val="FF0000"/>
                  </a:solidFill>
                </a:rPr>
                <a:t> </a:t>
              </a:r>
              <a:r>
                <a:rPr lang="en-US" sz="1400" dirty="0">
                  <a:solidFill>
                    <a:srgbClr val="00B050"/>
                  </a:solidFill>
                </a:rPr>
                <a:t>//end of </a:t>
              </a:r>
              <a:r>
                <a:rPr lang="en-US" sz="1400" dirty="0" err="1">
                  <a:solidFill>
                    <a:srgbClr val="00B050"/>
                  </a:solidFill>
                </a:rPr>
                <a:t>displayMenu</a:t>
              </a:r>
              <a:endParaRPr lang="en-US" sz="1400" dirty="0">
                <a:solidFill>
                  <a:srgbClr val="00B050"/>
                </a:solidFill>
              </a:endParaRPr>
            </a:p>
            <a:p>
              <a:r>
                <a:rPr lang="en-US" sz="1400" dirty="0"/>
                <a:t> } </a:t>
              </a:r>
              <a:r>
                <a:rPr lang="en-US" sz="1400" dirty="0">
                  <a:solidFill>
                    <a:srgbClr val="00B050"/>
                  </a:solidFill>
                </a:rPr>
                <a:t>//end of class</a:t>
              </a:r>
            </a:p>
          </p:txBody>
        </p:sp>
        <p:sp>
          <p:nvSpPr>
            <p:cNvPr id="22" name="TextBox 21"/>
            <p:cNvSpPr txBox="1"/>
            <p:nvPr/>
          </p:nvSpPr>
          <p:spPr>
            <a:xfrm>
              <a:off x="323528" y="1236822"/>
              <a:ext cx="450344" cy="3559727"/>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a:t>
              </a:r>
            </a:p>
          </p:txBody>
        </p:sp>
      </p:grpSp>
      <p:sp>
        <p:nvSpPr>
          <p:cNvPr id="23" name="Rectangle 22"/>
          <p:cNvSpPr/>
          <p:nvPr/>
        </p:nvSpPr>
        <p:spPr>
          <a:xfrm>
            <a:off x="683568" y="3789040"/>
            <a:ext cx="8280919" cy="151216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3568" y="3140968"/>
            <a:ext cx="8280919" cy="257546"/>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251520" y="5517232"/>
            <a:ext cx="8712967" cy="1223556"/>
            <a:chOff x="683568" y="1092806"/>
            <a:chExt cx="7488831" cy="1223556"/>
          </a:xfrm>
        </p:grpSpPr>
        <p:sp>
          <p:nvSpPr>
            <p:cNvPr id="26" name="TextBox 25"/>
            <p:cNvSpPr txBox="1"/>
            <p:nvPr/>
          </p:nvSpPr>
          <p:spPr>
            <a:xfrm>
              <a:off x="1069013" y="1092806"/>
              <a:ext cx="7103386" cy="1169551"/>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Start of Program</a:t>
              </a:r>
            </a:p>
            <a:p>
              <a:r>
                <a:rPr lang="en-US" sz="1400" dirty="0">
                  <a:solidFill>
                    <a:schemeClr val="bg1"/>
                  </a:solidFill>
                </a:rPr>
                <a:t>1. R for Residential</a:t>
              </a:r>
            </a:p>
            <a:p>
              <a:r>
                <a:rPr lang="en-US" sz="1400" dirty="0">
                  <a:solidFill>
                    <a:schemeClr val="bg1"/>
                  </a:solidFill>
                </a:rPr>
                <a:t>2. C for Commercial</a:t>
              </a:r>
            </a:p>
            <a:p>
              <a:r>
                <a:rPr lang="en-US" sz="1400" dirty="0">
                  <a:solidFill>
                    <a:schemeClr val="bg1"/>
                  </a:solidFill>
                </a:rPr>
                <a:t>3. I for Industrial</a:t>
              </a:r>
            </a:p>
            <a:p>
              <a:r>
                <a:rPr lang="en-US" sz="1400" dirty="0">
                  <a:solidFill>
                    <a:schemeClr val="bg1"/>
                  </a:solidFill>
                </a:rPr>
                <a:t>End of Program</a:t>
              </a:r>
            </a:p>
          </p:txBody>
        </p:sp>
        <p:sp>
          <p:nvSpPr>
            <p:cNvPr id="27" name="TextBox 26"/>
            <p:cNvSpPr txBox="1"/>
            <p:nvPr/>
          </p:nvSpPr>
          <p:spPr>
            <a:xfrm>
              <a:off x="683568" y="1146811"/>
              <a:ext cx="216024" cy="1169551"/>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p:txBody>
        </p:sp>
      </p:grpSp>
      <p:cxnSp>
        <p:nvCxnSpPr>
          <p:cNvPr id="28" name="Straight Connector 27"/>
          <p:cNvCxnSpPr/>
          <p:nvPr/>
        </p:nvCxnSpPr>
        <p:spPr>
          <a:xfrm flipH="1">
            <a:off x="971600" y="3284984"/>
            <a:ext cx="648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619672" y="3284984"/>
            <a:ext cx="0" cy="0"/>
          </a:xfrm>
          <a:prstGeom prst="line">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71600" y="3284984"/>
            <a:ext cx="0" cy="8640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275856" y="5229200"/>
            <a:ext cx="273630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002256" y="3501008"/>
            <a:ext cx="0" cy="17281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076056" y="3489695"/>
            <a:ext cx="9262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83568" y="5547718"/>
            <a:ext cx="8280919" cy="25754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3568" y="5774778"/>
            <a:ext cx="8280919" cy="678558"/>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83568" y="6453336"/>
            <a:ext cx="8280919" cy="25754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971600" y="4149080"/>
            <a:ext cx="0" cy="108012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83568" y="3994904"/>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Callout 29"/>
          <p:cNvSpPr/>
          <p:nvPr/>
        </p:nvSpPr>
        <p:spPr>
          <a:xfrm>
            <a:off x="6573704" y="4221088"/>
            <a:ext cx="2448272" cy="1080120"/>
          </a:xfrm>
          <a:prstGeom prst="wedgeEllipseCallout">
            <a:avLst>
              <a:gd name="adj1" fmla="val -151190"/>
              <a:gd name="adj2" fmla="val -60162"/>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Method header</a:t>
            </a:r>
            <a:endParaRPr lang="en-US" sz="1400" dirty="0">
              <a:solidFill>
                <a:srgbClr val="00B0F0"/>
              </a:solidFill>
            </a:endParaRPr>
          </a:p>
        </p:txBody>
      </p:sp>
    </p:spTree>
    <p:extLst>
      <p:ext uri="{BB962C8B-B14F-4D97-AF65-F5344CB8AC3E}">
        <p14:creationId xmlns:p14="http://schemas.microsoft.com/office/powerpoint/2010/main" val="206664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2"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up)">
                                      <p:cBhvr>
                                        <p:cTn id="46" dur="500"/>
                                        <p:tgtEl>
                                          <p:spTgt spid="3"/>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right)">
                                      <p:cBhvr>
                                        <p:cTn id="55" dur="500"/>
                                        <p:tgtEl>
                                          <p:spTgt spid="28"/>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up)">
                                      <p:cBhvr>
                                        <p:cTn id="64" dur="500"/>
                                        <p:tgtEl>
                                          <p:spTgt spid="42"/>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ipe(left)">
                                      <p:cBhvr>
                                        <p:cTn id="68" dur="5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left)">
                                      <p:cBhvr>
                                        <p:cTn id="73" dur="500"/>
                                        <p:tgtEl>
                                          <p:spTgt spid="32"/>
                                        </p:tgtEl>
                                      </p:cBhvr>
                                    </p:animEffect>
                                  </p:childTnLst>
                                </p:cTn>
                              </p:par>
                            </p:childTnLst>
                          </p:cTn>
                        </p:par>
                        <p:par>
                          <p:cTn id="74" fill="hold">
                            <p:stCondLst>
                              <p:cond delay="500"/>
                            </p:stCondLst>
                            <p:childTnLst>
                              <p:par>
                                <p:cTn id="75" presetID="22" presetClass="entr" presetSubtype="4" fill="hold"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down)">
                                      <p:cBhvr>
                                        <p:cTn id="77" dur="500"/>
                                        <p:tgtEl>
                                          <p:spTgt spid="34"/>
                                        </p:tgtEl>
                                      </p:cBhvr>
                                    </p:animEffect>
                                  </p:childTnLst>
                                </p:cTn>
                              </p:par>
                            </p:childTnLst>
                          </p:cTn>
                        </p:par>
                        <p:par>
                          <p:cTn id="78" fill="hold">
                            <p:stCondLst>
                              <p:cond delay="1000"/>
                            </p:stCondLst>
                            <p:childTnLst>
                              <p:par>
                                <p:cTn id="79" presetID="22" presetClass="entr" presetSubtype="2"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right)">
                                      <p:cBhvr>
                                        <p:cTn id="81" dur="500"/>
                                        <p:tgtEl>
                                          <p:spTgt spid="36"/>
                                        </p:tgtEl>
                                      </p:cBhvr>
                                    </p:animEffect>
                                  </p:childTnLst>
                                </p:cTn>
                              </p:par>
                            </p:childTnLst>
                          </p:cTn>
                        </p:par>
                        <p:par>
                          <p:cTn id="82" fill="hold">
                            <p:stCondLst>
                              <p:cond delay="1500"/>
                            </p:stCondLst>
                            <p:childTnLst>
                              <p:par>
                                <p:cTn id="83" presetID="22" presetClass="entr" presetSubtype="8"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left)">
                                      <p:cBhvr>
                                        <p:cTn id="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4" grpId="0" animBg="1"/>
      <p:bldP spid="23" grpId="0" animBg="1"/>
      <p:bldP spid="24" grpId="0" animBg="1"/>
      <p:bldP spid="37" grpId="0" animBg="1"/>
      <p:bldP spid="38" grpId="0" animBg="1"/>
      <p:bldP spid="39" grpId="0" animBg="1"/>
      <p:bldP spid="29" grpId="0" animBg="1"/>
      <p:bldP spid="30" grpId="0" animBg="1"/>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23528" y="6105490"/>
            <a:ext cx="8640960" cy="707886"/>
          </a:xfrm>
          <a:prstGeom prst="rect">
            <a:avLst/>
          </a:prstGeom>
          <a:solidFill>
            <a:schemeClr val="bg2"/>
          </a:solid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actual parameter can be an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initialized variable, an Expression, or a value.</a:t>
            </a:r>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483</a:t>
            </a:fld>
            <a:endParaRPr lang="en-US"/>
          </a:p>
        </p:txBody>
      </p:sp>
      <p:sp>
        <p:nvSpPr>
          <p:cNvPr id="19" name="TextBox 18"/>
          <p:cNvSpPr txBox="1"/>
          <p:nvPr/>
        </p:nvSpPr>
        <p:spPr>
          <a:xfrm>
            <a:off x="323528" y="249289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formal parameter </a:t>
            </a:r>
            <a:r>
              <a:rPr lang="en-US" sz="2000" dirty="0">
                <a:latin typeface="Tahoma" panose="020B0604030504040204" pitchFamily="34" charset="0"/>
                <a:ea typeface="Tahoma" panose="020B0604030504040204" pitchFamily="34" charset="0"/>
                <a:cs typeface="Tahoma" panose="020B0604030504040204" pitchFamily="34" charset="0"/>
              </a:rPr>
              <a:t>is written between the parenthesis.</a:t>
            </a:r>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2.2 WITH A SINGLE PARAMETER</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3528" y="2894631"/>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datatype of the formal parameter precedes its name.</a:t>
            </a:r>
          </a:p>
        </p:txBody>
      </p:sp>
      <p:sp>
        <p:nvSpPr>
          <p:cNvPr id="13" name="Rounded Rectangle 12"/>
          <p:cNvSpPr/>
          <p:nvPr/>
        </p:nvSpPr>
        <p:spPr>
          <a:xfrm>
            <a:off x="1677110" y="1340768"/>
            <a:ext cx="7215369" cy="11521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public static  void</a:t>
            </a:r>
            <a:r>
              <a:rPr lang="en-US" dirty="0">
                <a:solidFill>
                  <a:schemeClr val="accent1">
                    <a:lumMod val="50000"/>
                  </a:schemeClr>
                </a:solidFill>
              </a:rPr>
              <a:t>   </a:t>
            </a:r>
            <a:r>
              <a:rPr lang="en-US" dirty="0" err="1">
                <a:solidFill>
                  <a:schemeClr val="accent1">
                    <a:lumMod val="50000"/>
                  </a:schemeClr>
                </a:solidFill>
              </a:rPr>
              <a:t>methodName</a:t>
            </a:r>
            <a:r>
              <a:rPr lang="en-US" dirty="0">
                <a:solidFill>
                  <a:schemeClr val="accent1">
                    <a:lumMod val="50000"/>
                  </a:schemeClr>
                </a:solidFill>
              </a:rPr>
              <a:t>(</a:t>
            </a:r>
            <a:r>
              <a:rPr lang="en-US" dirty="0" err="1">
                <a:solidFill>
                  <a:schemeClr val="accent1">
                    <a:lumMod val="50000"/>
                  </a:schemeClr>
                </a:solidFill>
              </a:rPr>
              <a:t>dataType</a:t>
            </a:r>
            <a:r>
              <a:rPr lang="en-US" dirty="0">
                <a:solidFill>
                  <a:schemeClr val="accent1">
                    <a:lumMod val="50000"/>
                  </a:schemeClr>
                </a:solidFill>
              </a:rPr>
              <a:t> </a:t>
            </a:r>
            <a:r>
              <a:rPr lang="en-US" dirty="0" err="1">
                <a:solidFill>
                  <a:schemeClr val="accent1">
                    <a:lumMod val="50000"/>
                  </a:schemeClr>
                </a:solidFill>
              </a:rPr>
              <a:t>formal_parameter</a:t>
            </a:r>
            <a:r>
              <a:rPr lang="en-US" dirty="0">
                <a:solidFill>
                  <a:schemeClr val="accent1">
                    <a:lumMod val="50000"/>
                  </a:schemeClr>
                </a:solidFill>
              </a:rPr>
              <a:t>)</a:t>
            </a:r>
          </a:p>
          <a:p>
            <a:r>
              <a:rPr lang="en-US" dirty="0">
                <a:solidFill>
                  <a:schemeClr val="accent1">
                    <a:lumMod val="50000"/>
                  </a:schemeClr>
                </a:solidFill>
              </a:rPr>
              <a:t>{</a:t>
            </a:r>
          </a:p>
          <a:p>
            <a:r>
              <a:rPr lang="en-US" dirty="0">
                <a:solidFill>
                  <a:schemeClr val="accent1">
                    <a:lumMod val="50000"/>
                  </a:schemeClr>
                </a:solidFill>
              </a:rPr>
              <a:t>	statements</a:t>
            </a:r>
          </a:p>
          <a:p>
            <a:r>
              <a:rPr lang="en-US" dirty="0">
                <a:solidFill>
                  <a:schemeClr val="accent1">
                    <a:lumMod val="50000"/>
                  </a:schemeClr>
                </a:solidFill>
              </a:rPr>
              <a:t>}</a:t>
            </a:r>
          </a:p>
        </p:txBody>
      </p:sp>
      <p:sp>
        <p:nvSpPr>
          <p:cNvPr id="14" name="Rounded Rectangle 13"/>
          <p:cNvSpPr/>
          <p:nvPr/>
        </p:nvSpPr>
        <p:spPr>
          <a:xfrm>
            <a:off x="236951" y="1340768"/>
            <a:ext cx="1296144" cy="5040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DEFINITION</a:t>
            </a:r>
          </a:p>
        </p:txBody>
      </p:sp>
      <p:sp>
        <p:nvSpPr>
          <p:cNvPr id="15" name="TextBox 14"/>
          <p:cNvSpPr txBox="1"/>
          <p:nvPr/>
        </p:nvSpPr>
        <p:spPr>
          <a:xfrm>
            <a:off x="323528" y="335699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name of the formal parameter will be used inside the method.</a:t>
            </a:r>
          </a:p>
        </p:txBody>
      </p:sp>
      <p:sp>
        <p:nvSpPr>
          <p:cNvPr id="28" name="TextBox 27"/>
          <p:cNvSpPr txBox="1"/>
          <p:nvPr/>
        </p:nvSpPr>
        <p:spPr>
          <a:xfrm>
            <a:off x="323528" y="378904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void </a:t>
            </a:r>
            <a:r>
              <a:rPr lang="en-US" sz="2000" dirty="0">
                <a:latin typeface="Tahoma" panose="020B0604030504040204" pitchFamily="34" charset="0"/>
                <a:ea typeface="Tahoma" panose="020B0604030504040204" pitchFamily="34" charset="0"/>
                <a:cs typeface="Tahoma" panose="020B0604030504040204" pitchFamily="34" charset="0"/>
              </a:rPr>
              <a:t>methods with a single parameter are called using an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actual parameter</a:t>
            </a:r>
            <a:r>
              <a:rPr lang="en-US" sz="2000" dirty="0">
                <a:latin typeface="Tahoma" panose="020B0604030504040204" pitchFamily="34" charset="0"/>
                <a:ea typeface="Tahoma" panose="020B0604030504040204" pitchFamily="34" charset="0"/>
                <a:cs typeface="Tahoma" panose="020B0604030504040204" pitchFamily="34" charset="0"/>
              </a:rPr>
              <a:t> as follows:</a:t>
            </a:r>
          </a:p>
        </p:txBody>
      </p:sp>
      <p:sp>
        <p:nvSpPr>
          <p:cNvPr id="30" name="Rounded Rectangle 29"/>
          <p:cNvSpPr/>
          <p:nvPr/>
        </p:nvSpPr>
        <p:spPr>
          <a:xfrm>
            <a:off x="1691679" y="4549190"/>
            <a:ext cx="7215369"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00FF"/>
                </a:solidFill>
              </a:rPr>
              <a:t>methodName</a:t>
            </a:r>
            <a:r>
              <a:rPr lang="en-US" dirty="0">
                <a:solidFill>
                  <a:srgbClr val="0000FF"/>
                </a:solidFill>
              </a:rPr>
              <a:t>(</a:t>
            </a:r>
            <a:r>
              <a:rPr lang="en-US" dirty="0" err="1">
                <a:solidFill>
                  <a:srgbClr val="0000FF"/>
                </a:solidFill>
              </a:rPr>
              <a:t>actualParameter</a:t>
            </a:r>
            <a:r>
              <a:rPr lang="en-US" dirty="0">
                <a:solidFill>
                  <a:srgbClr val="0000FF"/>
                </a:solidFill>
              </a:rPr>
              <a:t>);</a:t>
            </a:r>
          </a:p>
        </p:txBody>
      </p:sp>
      <p:sp>
        <p:nvSpPr>
          <p:cNvPr id="31" name="Rounded Rectangle 30"/>
          <p:cNvSpPr/>
          <p:nvPr/>
        </p:nvSpPr>
        <p:spPr>
          <a:xfrm>
            <a:off x="251520" y="4549190"/>
            <a:ext cx="1296144" cy="5040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CALLING</a:t>
            </a:r>
          </a:p>
        </p:txBody>
      </p:sp>
      <p:sp>
        <p:nvSpPr>
          <p:cNvPr id="21" name="TextBox 20"/>
          <p:cNvSpPr txBox="1"/>
          <p:nvPr/>
        </p:nvSpPr>
        <p:spPr>
          <a:xfrm>
            <a:off x="323528" y="508518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that 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type</a:t>
            </a:r>
            <a:r>
              <a:rPr lang="en-US" sz="2000" dirty="0">
                <a:latin typeface="Tahoma" panose="020B0604030504040204" pitchFamily="34" charset="0"/>
                <a:ea typeface="Tahoma" panose="020B0604030504040204" pitchFamily="34" charset="0"/>
                <a:cs typeface="Tahoma" panose="020B0604030504040204" pitchFamily="34" charset="0"/>
              </a:rPr>
              <a:t> of the parameter is NOT written when calling.</a:t>
            </a:r>
          </a:p>
        </p:txBody>
      </p:sp>
      <p:sp>
        <p:nvSpPr>
          <p:cNvPr id="22" name="TextBox 21"/>
          <p:cNvSpPr txBox="1"/>
          <p:nvPr/>
        </p:nvSpPr>
        <p:spPr>
          <a:xfrm>
            <a:off x="323528" y="540515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actual parameter should have a value before being used to call the method.</a:t>
            </a:r>
          </a:p>
        </p:txBody>
      </p:sp>
    </p:spTree>
    <p:extLst>
      <p:ext uri="{BB962C8B-B14F-4D97-AF65-F5344CB8AC3E}">
        <p14:creationId xmlns:p14="http://schemas.microsoft.com/office/powerpoint/2010/main" val="741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9" grpId="0"/>
      <p:bldP spid="16" grpId="0" animBg="1"/>
      <p:bldP spid="20" grpId="0"/>
      <p:bldP spid="13" grpId="0" animBg="1"/>
      <p:bldP spid="14" grpId="0" animBg="1"/>
      <p:bldP spid="15" grpId="0"/>
      <p:bldP spid="28" grpId="0"/>
      <p:bldP spid="30" grpId="0" animBg="1"/>
      <p:bldP spid="31" grpId="0" animBg="1"/>
      <p:bldP spid="21" grpId="0"/>
      <p:bldP spid="22"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484</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2.2 WITH A SINGLE PARAMETER</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677110" y="1268760"/>
            <a:ext cx="7215369" cy="50405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00FF"/>
                </a:solidFill>
              </a:rPr>
              <a:t>drawLine</a:t>
            </a:r>
            <a:r>
              <a:rPr lang="en-US" dirty="0">
                <a:solidFill>
                  <a:srgbClr val="0000FF"/>
                </a:solidFill>
              </a:rPr>
              <a:t> </a:t>
            </a:r>
            <a:r>
              <a:rPr lang="en-US" dirty="0">
                <a:solidFill>
                  <a:schemeClr val="tx1"/>
                </a:solidFill>
              </a:rPr>
              <a:t>method prints a character ten times in a line.</a:t>
            </a:r>
          </a:p>
        </p:txBody>
      </p:sp>
      <p:sp>
        <p:nvSpPr>
          <p:cNvPr id="14" name="Rounded Rectangle 13"/>
          <p:cNvSpPr/>
          <p:nvPr/>
        </p:nvSpPr>
        <p:spPr>
          <a:xfrm>
            <a:off x="236951" y="126876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EXAMPLE 1</a:t>
            </a:r>
          </a:p>
        </p:txBody>
      </p:sp>
      <p:grpSp>
        <p:nvGrpSpPr>
          <p:cNvPr id="12" name="Group 11"/>
          <p:cNvGrpSpPr/>
          <p:nvPr/>
        </p:nvGrpSpPr>
        <p:grpSpPr>
          <a:xfrm>
            <a:off x="179512" y="1844824"/>
            <a:ext cx="8784977" cy="4185761"/>
            <a:chOff x="323528" y="1236822"/>
            <a:chExt cx="7848873" cy="3935959"/>
          </a:xfrm>
        </p:grpSpPr>
        <p:sp>
          <p:nvSpPr>
            <p:cNvPr id="21" name="TextBox 20"/>
            <p:cNvSpPr txBox="1"/>
            <p:nvPr/>
          </p:nvSpPr>
          <p:spPr>
            <a:xfrm>
              <a:off x="788528" y="1236822"/>
              <a:ext cx="7383873" cy="3733373"/>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    import </a:t>
              </a:r>
              <a:r>
                <a:rPr lang="en-US" sz="1400" dirty="0" err="1">
                  <a:solidFill>
                    <a:srgbClr val="FF0000"/>
                  </a:solidFill>
                </a:rPr>
                <a:t>java.util</a:t>
              </a:r>
              <a:r>
                <a:rPr lang="en-US" sz="1400" dirty="0">
                  <a:solidFill>
                    <a:srgbClr val="0000FF"/>
                  </a:solidFill>
                </a:rPr>
                <a:t>.*;</a:t>
              </a:r>
            </a:p>
            <a:p>
              <a:r>
                <a:rPr lang="en-US" sz="1400" dirty="0">
                  <a:solidFill>
                    <a:srgbClr val="00B0F0"/>
                  </a:solidFill>
                </a:rPr>
                <a:t>    public class</a:t>
              </a:r>
              <a:r>
                <a:rPr lang="en-US" sz="1400" dirty="0">
                  <a:solidFill>
                    <a:srgbClr val="0000FF"/>
                  </a:solidFill>
                </a:rPr>
                <a:t> </a:t>
              </a:r>
              <a:r>
                <a:rPr lang="en-US" sz="1400" dirty="0" err="1">
                  <a:solidFill>
                    <a:srgbClr val="0000FF"/>
                  </a:solidFill>
                </a:rPr>
                <a:t>methodOneParameter</a:t>
              </a:r>
              <a:endParaRPr lang="en-US" sz="1400" dirty="0">
                <a:solidFill>
                  <a:srgbClr val="0000FF"/>
                </a:solidFill>
              </a:endParaRPr>
            </a:p>
            <a:p>
              <a:r>
                <a:rPr lang="en-US" sz="1400" dirty="0"/>
                <a:t>    {</a:t>
              </a:r>
              <a:r>
                <a:rPr lang="en-US" sz="1400" dirty="0">
                  <a:solidFill>
                    <a:srgbClr val="00B0F0"/>
                  </a:solidFill>
                </a:rPr>
                <a:t>       public static void main(String[] </a:t>
              </a:r>
              <a:r>
                <a:rPr lang="en-US" sz="1400" dirty="0" err="1">
                  <a:solidFill>
                    <a:srgbClr val="00B0F0"/>
                  </a:solidFill>
                </a:rPr>
                <a:t>args</a:t>
              </a:r>
              <a:r>
                <a:rPr lang="en-US" sz="1400" dirty="0">
                  <a:solidFill>
                    <a:srgbClr val="00B0F0"/>
                  </a:solidFill>
                </a:rPr>
                <a:t>)</a:t>
              </a:r>
            </a:p>
            <a:p>
              <a:r>
                <a:rPr lang="en-US" sz="1400" dirty="0">
                  <a:solidFill>
                    <a:srgbClr val="0000FF"/>
                  </a:solidFill>
                </a:rPr>
                <a:t>       {</a:t>
              </a:r>
            </a:p>
            <a:p>
              <a:r>
                <a:rPr lang="en-US" sz="1400" dirty="0"/>
                <a:t>                 </a:t>
              </a:r>
              <a:r>
                <a:rPr lang="en-US" sz="1400" dirty="0" err="1"/>
                <a:t>System.out.println</a:t>
              </a:r>
              <a:r>
                <a:rPr lang="en-US" sz="1400" dirty="0"/>
                <a:t> (“Start of Program”); </a:t>
              </a:r>
              <a:r>
                <a:rPr lang="en-US" sz="1400" dirty="0">
                  <a:solidFill>
                    <a:srgbClr val="00B050"/>
                  </a:solidFill>
                </a:rPr>
                <a:t>//output line #1</a:t>
              </a:r>
            </a:p>
            <a:p>
              <a:r>
                <a:rPr lang="en-US" sz="1400" dirty="0">
                  <a:solidFill>
                    <a:srgbClr val="0000FF"/>
                  </a:solidFill>
                </a:rPr>
                <a:t>	</a:t>
              </a:r>
              <a:r>
                <a:rPr lang="en-US" sz="1400" dirty="0" err="1">
                  <a:solidFill>
                    <a:srgbClr val="0000FF"/>
                  </a:solidFill>
                </a:rPr>
                <a:t>drawLine</a:t>
              </a:r>
              <a:r>
                <a:rPr lang="en-US" sz="1400" dirty="0">
                  <a:solidFill>
                    <a:srgbClr val="0000FF"/>
                  </a:solidFill>
                </a:rPr>
                <a:t>(‘*’);     </a:t>
              </a:r>
              <a:r>
                <a:rPr lang="en-US" sz="1400" dirty="0">
                  <a:solidFill>
                    <a:srgbClr val="00B050"/>
                  </a:solidFill>
                </a:rPr>
                <a:t>//method calling </a:t>
              </a:r>
              <a:r>
                <a:rPr lang="en-US" sz="1400" dirty="0">
                  <a:solidFill>
                    <a:srgbClr val="00B050"/>
                  </a:solidFill>
                  <a:sym typeface="Wingdings" panose="05000000000000000000" pitchFamily="2" charset="2"/>
                </a:rPr>
                <a:t> output line #2</a:t>
              </a:r>
              <a:endParaRPr lang="en-US" sz="1400" dirty="0">
                <a:solidFill>
                  <a:srgbClr val="00B050"/>
                </a:solidFill>
              </a:endParaRPr>
            </a:p>
            <a:p>
              <a:r>
                <a:rPr lang="en-US" sz="1400" dirty="0">
                  <a:solidFill>
                    <a:srgbClr val="00B050"/>
                  </a:solidFill>
                </a:rPr>
                <a:t>	</a:t>
              </a:r>
              <a:r>
                <a:rPr lang="en-US" sz="1400" dirty="0" err="1">
                  <a:solidFill>
                    <a:srgbClr val="0000FF"/>
                  </a:solidFill>
                </a:rPr>
                <a:t>drawLine</a:t>
              </a:r>
              <a:r>
                <a:rPr lang="en-US" sz="1400" dirty="0">
                  <a:solidFill>
                    <a:srgbClr val="0000FF"/>
                  </a:solidFill>
                </a:rPr>
                <a:t>(‘~’);</a:t>
              </a:r>
              <a:r>
                <a:rPr lang="en-US" sz="1400" dirty="0">
                  <a:solidFill>
                    <a:srgbClr val="00B050"/>
                  </a:solidFill>
                </a:rPr>
                <a:t>     //method calling </a:t>
              </a:r>
              <a:r>
                <a:rPr lang="en-US" sz="1400" dirty="0">
                  <a:solidFill>
                    <a:srgbClr val="00B050"/>
                  </a:solidFill>
                  <a:sym typeface="Wingdings" panose="05000000000000000000" pitchFamily="2" charset="2"/>
                </a:rPr>
                <a:t> output line #3</a:t>
              </a:r>
              <a:endParaRPr lang="en-US" sz="1400" dirty="0">
                <a:solidFill>
                  <a:srgbClr val="00B050"/>
                </a:solidFill>
              </a:endParaRPr>
            </a:p>
            <a:p>
              <a:r>
                <a:rPr lang="en-US" sz="1400" dirty="0"/>
                <a:t>                </a:t>
              </a:r>
              <a:r>
                <a:rPr lang="en-US" sz="1400" dirty="0" err="1"/>
                <a:t>System.out.println</a:t>
              </a:r>
              <a:r>
                <a:rPr lang="en-US" sz="1400" dirty="0"/>
                <a:t> (“End of Program”);</a:t>
              </a:r>
            </a:p>
            <a:p>
              <a:r>
                <a:rPr lang="en-US" sz="1400" dirty="0">
                  <a:solidFill>
                    <a:srgbClr val="0000FF"/>
                  </a:solidFill>
                </a:rPr>
                <a:t>       } </a:t>
              </a:r>
              <a:r>
                <a:rPr lang="en-US" sz="1400" dirty="0">
                  <a:solidFill>
                    <a:srgbClr val="00B050"/>
                  </a:solidFill>
                </a:rPr>
                <a:t>//end of main</a:t>
              </a:r>
            </a:p>
            <a:p>
              <a:r>
                <a:rPr lang="en-US" sz="1400" dirty="0">
                  <a:solidFill>
                    <a:srgbClr val="00B050"/>
                  </a:solidFill>
                </a:rPr>
                <a:t>      //method definition: This method draws a line</a:t>
              </a:r>
            </a:p>
            <a:p>
              <a:r>
                <a:rPr lang="en-US" sz="1400" dirty="0">
                  <a:solidFill>
                    <a:srgbClr val="00B0F0"/>
                  </a:solidFill>
                </a:rPr>
                <a:t>      public static void</a:t>
              </a:r>
              <a:r>
                <a:rPr lang="en-US" sz="1400" dirty="0">
                  <a:solidFill>
                    <a:srgbClr val="FF0000"/>
                  </a:solidFill>
                </a:rPr>
                <a:t> </a:t>
              </a:r>
              <a:r>
                <a:rPr lang="en-US" sz="1400" dirty="0" err="1">
                  <a:solidFill>
                    <a:srgbClr val="0000FF"/>
                  </a:solidFill>
                </a:rPr>
                <a:t>drawLine</a:t>
              </a:r>
              <a:r>
                <a:rPr lang="en-US" sz="1400" dirty="0">
                  <a:solidFill>
                    <a:srgbClr val="0000FF"/>
                  </a:solidFill>
                </a:rPr>
                <a:t>(</a:t>
              </a:r>
              <a:r>
                <a:rPr lang="en-US" sz="1400" dirty="0">
                  <a:solidFill>
                    <a:srgbClr val="00B0F0"/>
                  </a:solidFill>
                </a:rPr>
                <a:t>char</a:t>
              </a:r>
              <a:r>
                <a:rPr lang="en-US" sz="1400" dirty="0">
                  <a:solidFill>
                    <a:srgbClr val="0000FF"/>
                  </a:solidFill>
                </a:rPr>
                <a:t> </a:t>
              </a:r>
              <a:r>
                <a:rPr lang="en-US" sz="1400" dirty="0" err="1">
                  <a:solidFill>
                    <a:srgbClr val="FF33CC"/>
                  </a:solidFill>
                </a:rPr>
                <a:t>ch</a:t>
              </a:r>
              <a:r>
                <a:rPr lang="en-US" sz="1400" dirty="0">
                  <a:solidFill>
                    <a:srgbClr val="0000FF"/>
                  </a:solidFill>
                </a:rPr>
                <a:t>)</a:t>
              </a:r>
            </a:p>
            <a:p>
              <a:r>
                <a:rPr lang="en-US" sz="1400" dirty="0">
                  <a:solidFill>
                    <a:srgbClr val="0000FF"/>
                  </a:solidFill>
                </a:rPr>
                <a:t>      </a:t>
              </a:r>
              <a:r>
                <a:rPr lang="en-US" sz="1400" b="1" dirty="0">
                  <a:solidFill>
                    <a:srgbClr val="0000FF"/>
                  </a:solidFill>
                </a:rPr>
                <a:t>{</a:t>
              </a:r>
            </a:p>
            <a:p>
              <a:r>
                <a:rPr lang="en-US" sz="1400" dirty="0">
                  <a:solidFill>
                    <a:srgbClr val="0000FF"/>
                  </a:solidFill>
                </a:rPr>
                <a:t>        </a:t>
              </a:r>
              <a:r>
                <a:rPr lang="en-US" sz="1400" dirty="0" err="1">
                  <a:solidFill>
                    <a:srgbClr val="00B0F0"/>
                  </a:solidFill>
                </a:rPr>
                <a:t>int</a:t>
              </a:r>
              <a:r>
                <a:rPr lang="en-US" sz="1400" dirty="0">
                  <a:solidFill>
                    <a:srgbClr val="0000FF"/>
                  </a:solidFill>
                </a:rPr>
                <a:t> </a:t>
              </a:r>
              <a:r>
                <a:rPr lang="en-US" sz="1400" dirty="0" err="1">
                  <a:solidFill>
                    <a:srgbClr val="0000FF"/>
                  </a:solidFill>
                </a:rPr>
                <a:t>i</a:t>
              </a:r>
              <a:r>
                <a:rPr lang="en-US" sz="1400" dirty="0">
                  <a:solidFill>
                    <a:srgbClr val="0000FF"/>
                  </a:solidFill>
                </a:rPr>
                <a:t>;</a:t>
              </a:r>
            </a:p>
            <a:p>
              <a:r>
                <a:rPr lang="en-US" sz="1400" dirty="0">
                  <a:solidFill>
                    <a:srgbClr val="0000FF"/>
                  </a:solidFill>
                </a:rPr>
                <a:t>        </a:t>
              </a:r>
              <a:r>
                <a:rPr lang="en-US" sz="1400" dirty="0">
                  <a:solidFill>
                    <a:srgbClr val="00B0F0"/>
                  </a:solidFill>
                </a:rPr>
                <a:t>for</a:t>
              </a:r>
              <a:r>
                <a:rPr lang="en-US" sz="1400" dirty="0">
                  <a:solidFill>
                    <a:srgbClr val="0000FF"/>
                  </a:solidFill>
                </a:rPr>
                <a:t> (</a:t>
              </a:r>
              <a:r>
                <a:rPr lang="en-US" sz="1400" dirty="0" err="1">
                  <a:solidFill>
                    <a:srgbClr val="0000FF"/>
                  </a:solidFill>
                </a:rPr>
                <a:t>i</a:t>
              </a:r>
              <a:r>
                <a:rPr lang="en-US" sz="1400" dirty="0">
                  <a:solidFill>
                    <a:srgbClr val="0000FF"/>
                  </a:solidFill>
                </a:rPr>
                <a:t>=0; </a:t>
              </a:r>
              <a:r>
                <a:rPr lang="en-US" sz="1400" dirty="0" err="1">
                  <a:solidFill>
                    <a:srgbClr val="0000FF"/>
                  </a:solidFill>
                </a:rPr>
                <a:t>i</a:t>
              </a:r>
              <a:r>
                <a:rPr lang="en-US" sz="1400" dirty="0">
                  <a:solidFill>
                    <a:srgbClr val="0000FF"/>
                  </a:solidFill>
                </a:rPr>
                <a:t> &lt; 10; </a:t>
              </a:r>
              <a:r>
                <a:rPr lang="en-US" sz="1400" dirty="0" err="1">
                  <a:solidFill>
                    <a:srgbClr val="0000FF"/>
                  </a:solidFill>
                </a:rPr>
                <a:t>i</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a:t>
              </a:r>
              <a:r>
                <a:rPr lang="en-US" sz="1400" dirty="0">
                  <a:solidFill>
                    <a:srgbClr val="0000FF"/>
                  </a:solidFill>
                </a:rPr>
                <a:t> (</a:t>
              </a:r>
              <a:r>
                <a:rPr lang="en-US" sz="1400" dirty="0" err="1">
                  <a:solidFill>
                    <a:srgbClr val="FF33CC"/>
                  </a:solidFill>
                </a:rPr>
                <a:t>ch</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a:t>
              </a:r>
            </a:p>
            <a:p>
              <a:r>
                <a:rPr lang="en-US" sz="1400" dirty="0">
                  <a:solidFill>
                    <a:srgbClr val="0000FF"/>
                  </a:solidFill>
                </a:rPr>
                <a:t>      </a:t>
              </a:r>
              <a:r>
                <a:rPr lang="en-US" sz="1400" b="1" dirty="0">
                  <a:solidFill>
                    <a:srgbClr val="0000FF"/>
                  </a:solidFill>
                </a:rPr>
                <a:t>}</a:t>
              </a:r>
              <a:r>
                <a:rPr lang="en-US" sz="1400" b="1" dirty="0">
                  <a:solidFill>
                    <a:srgbClr val="FF0000"/>
                  </a:solidFill>
                </a:rPr>
                <a:t> </a:t>
              </a:r>
              <a:r>
                <a:rPr lang="en-US" sz="1400" dirty="0">
                  <a:solidFill>
                    <a:srgbClr val="00B050"/>
                  </a:solidFill>
                </a:rPr>
                <a:t>//end of </a:t>
              </a:r>
              <a:r>
                <a:rPr lang="en-US" sz="1400" dirty="0" err="1">
                  <a:solidFill>
                    <a:srgbClr val="00B050"/>
                  </a:solidFill>
                </a:rPr>
                <a:t>drawLine</a:t>
              </a:r>
              <a:endParaRPr lang="en-US" sz="1400" dirty="0">
                <a:solidFill>
                  <a:srgbClr val="00B050"/>
                </a:solidFill>
              </a:endParaRPr>
            </a:p>
            <a:p>
              <a:r>
                <a:rPr lang="en-US" sz="1400" dirty="0"/>
                <a:t> } </a:t>
              </a:r>
              <a:r>
                <a:rPr lang="en-US" sz="1400" dirty="0">
                  <a:solidFill>
                    <a:srgbClr val="00B050"/>
                  </a:solidFill>
                </a:rPr>
                <a:t>//end of class</a:t>
              </a:r>
            </a:p>
          </p:txBody>
        </p:sp>
        <p:sp>
          <p:nvSpPr>
            <p:cNvPr id="22" name="TextBox 21"/>
            <p:cNvSpPr txBox="1"/>
            <p:nvPr/>
          </p:nvSpPr>
          <p:spPr>
            <a:xfrm>
              <a:off x="323528" y="1236822"/>
              <a:ext cx="450344" cy="393595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p:txBody>
        </p:sp>
      </p:grpSp>
      <p:cxnSp>
        <p:nvCxnSpPr>
          <p:cNvPr id="28" name="Straight Connector 27"/>
          <p:cNvCxnSpPr/>
          <p:nvPr/>
        </p:nvCxnSpPr>
        <p:spPr>
          <a:xfrm flipH="1">
            <a:off x="899592" y="3212976"/>
            <a:ext cx="648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1547664" y="3068960"/>
            <a:ext cx="0" cy="144016"/>
          </a:xfrm>
          <a:prstGeom prst="line">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99592" y="3212976"/>
            <a:ext cx="0" cy="11521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203848" y="5661248"/>
            <a:ext cx="561662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802022" y="3218716"/>
            <a:ext cx="0" cy="24120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156176" y="3255325"/>
            <a:ext cx="264584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885023" y="4365104"/>
            <a:ext cx="14569" cy="1296144"/>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043608" y="3269741"/>
            <a:ext cx="5760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043608" y="3269741"/>
            <a:ext cx="0" cy="10953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1043608" y="4365104"/>
            <a:ext cx="8384" cy="1296144"/>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8304378" y="3501008"/>
            <a:ext cx="0" cy="20880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944618" y="3501008"/>
            <a:ext cx="3384376"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203848" y="5589240"/>
            <a:ext cx="5112568"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251520" y="5949280"/>
            <a:ext cx="8712967" cy="830997"/>
            <a:chOff x="683568" y="1362835"/>
            <a:chExt cx="7488831" cy="830997"/>
          </a:xfrm>
        </p:grpSpPr>
        <p:sp>
          <p:nvSpPr>
            <p:cNvPr id="62" name="TextBox 61"/>
            <p:cNvSpPr txBox="1"/>
            <p:nvPr/>
          </p:nvSpPr>
          <p:spPr>
            <a:xfrm>
              <a:off x="1069013" y="1362835"/>
              <a:ext cx="7103386" cy="830997"/>
            </a:xfrm>
            <a:prstGeom prst="rect">
              <a:avLst/>
            </a:prstGeom>
            <a:solidFill>
              <a:srgbClr val="0000FF"/>
            </a:solidFill>
            <a:ln w="28575" cap="rnd" cmpd="thickThin">
              <a:solidFill>
                <a:srgbClr val="0000FF"/>
              </a:solidFill>
            </a:ln>
          </p:spPr>
          <p:txBody>
            <a:bodyPr wrap="square" rtlCol="0">
              <a:spAutoFit/>
            </a:bodyPr>
            <a:lstStyle/>
            <a:p>
              <a:r>
                <a:rPr lang="en-US" sz="1200" dirty="0">
                  <a:solidFill>
                    <a:schemeClr val="bg1"/>
                  </a:solidFill>
                </a:rPr>
                <a:t>Start of Program</a:t>
              </a:r>
            </a:p>
            <a:p>
              <a:r>
                <a:rPr lang="en-US" sz="1200" dirty="0">
                  <a:solidFill>
                    <a:schemeClr val="bg1"/>
                  </a:solidFill>
                </a:rPr>
                <a:t>**********</a:t>
              </a:r>
            </a:p>
            <a:p>
              <a:r>
                <a:rPr lang="en-US" sz="1200" dirty="0">
                  <a:solidFill>
                    <a:schemeClr val="bg1"/>
                  </a:solidFill>
                </a:rPr>
                <a:t>~~~~~~~~~~</a:t>
              </a:r>
            </a:p>
            <a:p>
              <a:r>
                <a:rPr lang="en-US" sz="1200" dirty="0">
                  <a:solidFill>
                    <a:schemeClr val="bg1"/>
                  </a:solidFill>
                </a:rPr>
                <a:t>End of Program</a:t>
              </a:r>
            </a:p>
          </p:txBody>
        </p:sp>
        <p:sp>
          <p:nvSpPr>
            <p:cNvPr id="63" name="TextBox 62"/>
            <p:cNvSpPr txBox="1"/>
            <p:nvPr/>
          </p:nvSpPr>
          <p:spPr>
            <a:xfrm>
              <a:off x="683568" y="1362835"/>
              <a:ext cx="216024" cy="830997"/>
            </a:xfrm>
            <a:prstGeom prst="rect">
              <a:avLst/>
            </a:prstGeom>
            <a:noFill/>
          </p:spPr>
          <p:txBody>
            <a:bodyPr wrap="square" rtlCol="0">
              <a:spAutoFit/>
            </a:bodyPr>
            <a:lstStyle/>
            <a:p>
              <a:r>
                <a:rPr lang="en-US" sz="1200" dirty="0">
                  <a:solidFill>
                    <a:srgbClr val="FF0000"/>
                  </a:solidFill>
                </a:rPr>
                <a:t>1</a:t>
              </a:r>
            </a:p>
            <a:p>
              <a:r>
                <a:rPr lang="en-US" sz="1200" dirty="0">
                  <a:solidFill>
                    <a:srgbClr val="FF0000"/>
                  </a:solidFill>
                </a:rPr>
                <a:t>2</a:t>
              </a:r>
            </a:p>
            <a:p>
              <a:r>
                <a:rPr lang="en-US" sz="1200" dirty="0">
                  <a:solidFill>
                    <a:srgbClr val="FF0000"/>
                  </a:solidFill>
                </a:rPr>
                <a:t>3</a:t>
              </a:r>
            </a:p>
            <a:p>
              <a:r>
                <a:rPr lang="en-US" sz="1200" dirty="0">
                  <a:solidFill>
                    <a:srgbClr val="FF0000"/>
                  </a:solidFill>
                </a:rPr>
                <a:t>4</a:t>
              </a:r>
            </a:p>
          </p:txBody>
        </p:sp>
      </p:grpSp>
      <p:sp>
        <p:nvSpPr>
          <p:cNvPr id="65" name="Rectangle 64"/>
          <p:cNvSpPr/>
          <p:nvPr/>
        </p:nvSpPr>
        <p:spPr>
          <a:xfrm>
            <a:off x="719664" y="3117996"/>
            <a:ext cx="8280919" cy="257546"/>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83568" y="6165304"/>
            <a:ext cx="8280919" cy="185537"/>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32113" y="3391679"/>
            <a:ext cx="8280919" cy="174502"/>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83568" y="6339807"/>
            <a:ext cx="8280919" cy="185537"/>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83568" y="5979767"/>
            <a:ext cx="8280919" cy="185537"/>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83568" y="6525344"/>
            <a:ext cx="8280919" cy="185537"/>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83568" y="4005064"/>
            <a:ext cx="8280919" cy="165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3568" y="4210928"/>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Callout 37"/>
          <p:cNvSpPr/>
          <p:nvPr/>
        </p:nvSpPr>
        <p:spPr>
          <a:xfrm>
            <a:off x="6156176" y="4149080"/>
            <a:ext cx="2448272" cy="1080120"/>
          </a:xfrm>
          <a:prstGeom prst="wedgeEllipseCallout">
            <a:avLst>
              <a:gd name="adj1" fmla="val -126756"/>
              <a:gd name="adj2" fmla="val -34053"/>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Method header</a:t>
            </a:r>
            <a:endParaRPr lang="en-US" sz="1400" dirty="0">
              <a:solidFill>
                <a:srgbClr val="00B0F0"/>
              </a:solidFill>
            </a:endParaRPr>
          </a:p>
        </p:txBody>
      </p:sp>
    </p:spTree>
    <p:extLst>
      <p:ext uri="{BB962C8B-B14F-4D97-AF65-F5344CB8AC3E}">
        <p14:creationId xmlns:p14="http://schemas.microsoft.com/office/powerpoint/2010/main" val="28269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2"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left)">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left)">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left)">
                                      <p:cBhvr>
                                        <p:cTn id="50" dur="500"/>
                                        <p:tgtEl>
                                          <p:spTgt spid="6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right)">
                                      <p:cBhvr>
                                        <p:cTn id="55" dur="500"/>
                                        <p:tgtEl>
                                          <p:spTgt spid="28"/>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up)">
                                      <p:cBhvr>
                                        <p:cTn id="64" dur="500"/>
                                        <p:tgtEl>
                                          <p:spTgt spid="47"/>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left)">
                                      <p:cBhvr>
                                        <p:cTn id="73" dur="500"/>
                                        <p:tgtEl>
                                          <p:spTgt spid="32"/>
                                        </p:tgtEl>
                                      </p:cBhvr>
                                    </p:animEffect>
                                  </p:childTnLst>
                                </p:cTn>
                              </p:par>
                            </p:childTnLst>
                          </p:cTn>
                        </p:par>
                        <p:par>
                          <p:cTn id="74" fill="hold">
                            <p:stCondLst>
                              <p:cond delay="500"/>
                            </p:stCondLst>
                            <p:childTnLst>
                              <p:par>
                                <p:cTn id="75" presetID="22" presetClass="entr" presetSubtype="4" fill="hold"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down)">
                                      <p:cBhvr>
                                        <p:cTn id="77" dur="500"/>
                                        <p:tgtEl>
                                          <p:spTgt spid="34"/>
                                        </p:tgtEl>
                                      </p:cBhvr>
                                    </p:animEffect>
                                  </p:childTnLst>
                                </p:cTn>
                              </p:par>
                            </p:childTnLst>
                          </p:cTn>
                        </p:par>
                        <p:par>
                          <p:cTn id="78" fill="hold">
                            <p:stCondLst>
                              <p:cond delay="1000"/>
                            </p:stCondLst>
                            <p:childTnLst>
                              <p:par>
                                <p:cTn id="79" presetID="22" presetClass="entr" presetSubtype="2"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right)">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wipe(left)">
                                      <p:cBhvr>
                                        <p:cTn id="86" dur="500"/>
                                        <p:tgtEl>
                                          <p:spTgt spid="6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right)">
                                      <p:cBhvr>
                                        <p:cTn id="91" dur="500"/>
                                        <p:tgtEl>
                                          <p:spTgt spid="33"/>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up)">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up)">
                                      <p:cBhvr>
                                        <p:cTn id="100" dur="500"/>
                                        <p:tgtEl>
                                          <p:spTgt spid="41"/>
                                        </p:tgtEl>
                                      </p:cBhvr>
                                    </p:animEffect>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wipe(left)">
                                      <p:cBhvr>
                                        <p:cTn id="104" dur="500"/>
                                        <p:tgtEl>
                                          <p:spTgt spid="6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wipe(left)">
                                      <p:cBhvr>
                                        <p:cTn id="109" dur="500"/>
                                        <p:tgtEl>
                                          <p:spTgt spid="4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wipe(down)">
                                      <p:cBhvr>
                                        <p:cTn id="113" dur="500"/>
                                        <p:tgtEl>
                                          <p:spTgt spid="42"/>
                                        </p:tgtEl>
                                      </p:cBhvr>
                                    </p:animEffect>
                                  </p:childTnLst>
                                </p:cTn>
                              </p:par>
                            </p:childTnLst>
                          </p:cTn>
                        </p:par>
                        <p:par>
                          <p:cTn id="114" fill="hold">
                            <p:stCondLst>
                              <p:cond delay="1000"/>
                            </p:stCondLst>
                            <p:childTnLst>
                              <p:par>
                                <p:cTn id="115" presetID="22" presetClass="entr" presetSubtype="2" fill="hold" nodeType="after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wipe(right)">
                                      <p:cBhvr>
                                        <p:cTn id="117" dur="500"/>
                                        <p:tgtEl>
                                          <p:spTgt spid="44"/>
                                        </p:tgtEl>
                                      </p:cBhvr>
                                    </p:animEffect>
                                  </p:childTnLst>
                                </p:cTn>
                              </p:par>
                            </p:childTnLst>
                          </p:cTn>
                        </p:par>
                        <p:par>
                          <p:cTn id="118" fill="hold">
                            <p:stCondLst>
                              <p:cond delay="1500"/>
                            </p:stCondLst>
                            <p:childTnLst>
                              <p:par>
                                <p:cTn id="119" presetID="22" presetClass="entr" presetSubtype="8" fill="hold" grpId="0" nodeType="after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wipe(left)">
                                      <p:cBhvr>
                                        <p:cTn id="12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4" grpId="0" animBg="1"/>
      <p:bldP spid="65" grpId="0" animBg="1"/>
      <p:bldP spid="66" grpId="0" animBg="1"/>
      <p:bldP spid="67" grpId="0" animBg="1"/>
      <p:bldP spid="68" grpId="0" animBg="1"/>
      <p:bldP spid="69" grpId="0" animBg="1"/>
      <p:bldP spid="70" grpId="0" animBg="1"/>
      <p:bldP spid="39" grpId="0" animBg="1"/>
      <p:bldP spid="37" grpId="0" animBg="1"/>
      <p:bldP spid="38" grpId="0" animBg="1"/>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485</a:t>
            </a:fld>
            <a:endParaRPr lang="en-US"/>
          </a:p>
        </p:txBody>
      </p:sp>
      <p:sp>
        <p:nvSpPr>
          <p:cNvPr id="19" name="TextBox 18"/>
          <p:cNvSpPr txBox="1"/>
          <p:nvPr/>
        </p:nvSpPr>
        <p:spPr>
          <a:xfrm>
            <a:off x="323528" y="11967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Let us focus on lines 7 &amp; 8 in the previous code. </a:t>
            </a:r>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2.2 WITH A SINGLE PARAMETER</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51519" y="1596862"/>
            <a:ext cx="8784977" cy="2246769"/>
            <a:chOff x="323528" y="1236822"/>
            <a:chExt cx="7848873" cy="2112684"/>
          </a:xfrm>
        </p:grpSpPr>
        <p:sp>
          <p:nvSpPr>
            <p:cNvPr id="24" name="TextBox 23"/>
            <p:cNvSpPr txBox="1"/>
            <p:nvPr/>
          </p:nvSpPr>
          <p:spPr>
            <a:xfrm>
              <a:off x="788528" y="1236822"/>
              <a:ext cx="7383873" cy="2112684"/>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00FF"/>
                  </a:solidFill>
                </a:rPr>
                <a:t>	</a:t>
              </a:r>
              <a:r>
                <a:rPr lang="en-US" sz="1400" dirty="0" err="1">
                  <a:solidFill>
                    <a:srgbClr val="0000FF"/>
                  </a:solidFill>
                </a:rPr>
                <a:t>drawLine</a:t>
              </a:r>
              <a:r>
                <a:rPr lang="en-US" sz="1400" dirty="0">
                  <a:solidFill>
                    <a:srgbClr val="0000FF"/>
                  </a:solidFill>
                </a:rPr>
                <a:t>(‘*’);     </a:t>
              </a:r>
              <a:r>
                <a:rPr lang="en-US" sz="1400" dirty="0">
                  <a:solidFill>
                    <a:srgbClr val="00B050"/>
                  </a:solidFill>
                </a:rPr>
                <a:t>//method calling </a:t>
              </a:r>
              <a:r>
                <a:rPr lang="en-US" sz="1400" dirty="0">
                  <a:solidFill>
                    <a:srgbClr val="00B050"/>
                  </a:solidFill>
                  <a:sym typeface="Wingdings" panose="05000000000000000000" pitchFamily="2" charset="2"/>
                </a:rPr>
                <a:t> output line #2</a:t>
              </a:r>
              <a:endParaRPr lang="en-US" sz="1400" dirty="0">
                <a:solidFill>
                  <a:srgbClr val="00B050"/>
                </a:solidFill>
              </a:endParaRPr>
            </a:p>
            <a:p>
              <a:r>
                <a:rPr lang="en-US" sz="1400" dirty="0">
                  <a:solidFill>
                    <a:srgbClr val="00B050"/>
                  </a:solidFill>
                </a:rPr>
                <a:t>	</a:t>
              </a:r>
              <a:r>
                <a:rPr lang="en-US" sz="1400" dirty="0" err="1">
                  <a:solidFill>
                    <a:srgbClr val="0000FF"/>
                  </a:solidFill>
                </a:rPr>
                <a:t>drawLine</a:t>
              </a:r>
              <a:r>
                <a:rPr lang="en-US" sz="1400" dirty="0">
                  <a:solidFill>
                    <a:srgbClr val="0000FF"/>
                  </a:solidFill>
                </a:rPr>
                <a:t>(‘~’);</a:t>
              </a:r>
              <a:r>
                <a:rPr lang="en-US" sz="1400" dirty="0">
                  <a:solidFill>
                    <a:srgbClr val="00B050"/>
                  </a:solidFill>
                </a:rPr>
                <a:t>     //method calling </a:t>
              </a:r>
              <a:r>
                <a:rPr lang="en-US" sz="1400" dirty="0">
                  <a:solidFill>
                    <a:srgbClr val="00B050"/>
                  </a:solidFill>
                  <a:sym typeface="Wingdings" panose="05000000000000000000" pitchFamily="2" charset="2"/>
                </a:rPr>
                <a:t> output line #3</a:t>
              </a:r>
              <a:endParaRPr lang="en-US" sz="1400" dirty="0">
                <a:solidFill>
                  <a:srgbClr val="00B050"/>
                </a:solidFill>
              </a:endParaRPr>
            </a:p>
            <a:p>
              <a:r>
                <a:rPr lang="en-US" sz="1400" dirty="0">
                  <a:solidFill>
                    <a:srgbClr val="00B050"/>
                  </a:solidFill>
                </a:rPr>
                <a:t>//method definition: This method draws a line</a:t>
              </a:r>
            </a:p>
            <a:p>
              <a:r>
                <a:rPr lang="en-US" sz="1400" dirty="0">
                  <a:solidFill>
                    <a:srgbClr val="00B0F0"/>
                  </a:solidFill>
                </a:rPr>
                <a:t>      public static void</a:t>
              </a:r>
              <a:r>
                <a:rPr lang="en-US" sz="1400" dirty="0">
                  <a:solidFill>
                    <a:srgbClr val="FF0000"/>
                  </a:solidFill>
                </a:rPr>
                <a:t> </a:t>
              </a:r>
              <a:r>
                <a:rPr lang="en-US" sz="1400" dirty="0" err="1">
                  <a:solidFill>
                    <a:srgbClr val="0000FF"/>
                  </a:solidFill>
                </a:rPr>
                <a:t>drawLine</a:t>
              </a:r>
              <a:r>
                <a:rPr lang="en-US" sz="1400" dirty="0">
                  <a:solidFill>
                    <a:srgbClr val="0000FF"/>
                  </a:solidFill>
                </a:rPr>
                <a:t>(</a:t>
              </a:r>
              <a:r>
                <a:rPr lang="en-US" sz="1400" dirty="0">
                  <a:solidFill>
                    <a:srgbClr val="00B0F0"/>
                  </a:solidFill>
                </a:rPr>
                <a:t>char</a:t>
              </a:r>
              <a:r>
                <a:rPr lang="en-US" sz="1400" dirty="0">
                  <a:solidFill>
                    <a:srgbClr val="0000FF"/>
                  </a:solidFill>
                </a:rPr>
                <a:t> </a:t>
              </a:r>
              <a:r>
                <a:rPr lang="en-US" sz="1400" dirty="0" err="1">
                  <a:solidFill>
                    <a:srgbClr val="FF33CC"/>
                  </a:solidFill>
                </a:rPr>
                <a:t>ch</a:t>
              </a:r>
              <a:r>
                <a:rPr lang="en-US" sz="1400" dirty="0">
                  <a:solidFill>
                    <a:srgbClr val="0000FF"/>
                  </a:solidFill>
                </a:rPr>
                <a:t>)</a:t>
              </a:r>
            </a:p>
            <a:p>
              <a:r>
                <a:rPr lang="en-US" sz="1400" dirty="0">
                  <a:solidFill>
                    <a:srgbClr val="0000FF"/>
                  </a:solidFill>
                </a:rPr>
                <a:t>      </a:t>
              </a:r>
              <a:r>
                <a:rPr lang="en-US" sz="1400" b="1" dirty="0">
                  <a:solidFill>
                    <a:srgbClr val="0000FF"/>
                  </a:solidFill>
                </a:rPr>
                <a:t>{</a:t>
              </a:r>
            </a:p>
            <a:p>
              <a:r>
                <a:rPr lang="en-US" sz="1400" dirty="0">
                  <a:solidFill>
                    <a:srgbClr val="0000FF"/>
                  </a:solidFill>
                </a:rPr>
                <a:t>        </a:t>
              </a:r>
              <a:r>
                <a:rPr lang="en-US" sz="1400" dirty="0" err="1">
                  <a:solidFill>
                    <a:srgbClr val="00B0F0"/>
                  </a:solidFill>
                </a:rPr>
                <a:t>int</a:t>
              </a:r>
              <a:r>
                <a:rPr lang="en-US" sz="1400" dirty="0">
                  <a:solidFill>
                    <a:srgbClr val="0000FF"/>
                  </a:solidFill>
                </a:rPr>
                <a:t> </a:t>
              </a:r>
              <a:r>
                <a:rPr lang="en-US" sz="1400" dirty="0" err="1">
                  <a:solidFill>
                    <a:srgbClr val="0000FF"/>
                  </a:solidFill>
                </a:rPr>
                <a:t>i</a:t>
              </a:r>
              <a:r>
                <a:rPr lang="en-US" sz="1400" dirty="0">
                  <a:solidFill>
                    <a:srgbClr val="0000FF"/>
                  </a:solidFill>
                </a:rPr>
                <a:t>;</a:t>
              </a:r>
            </a:p>
            <a:p>
              <a:r>
                <a:rPr lang="en-US" sz="1400" dirty="0">
                  <a:solidFill>
                    <a:srgbClr val="0000FF"/>
                  </a:solidFill>
                </a:rPr>
                <a:t>        </a:t>
              </a:r>
              <a:r>
                <a:rPr lang="en-US" sz="1400" dirty="0">
                  <a:solidFill>
                    <a:srgbClr val="00B0F0"/>
                  </a:solidFill>
                </a:rPr>
                <a:t>for</a:t>
              </a:r>
              <a:r>
                <a:rPr lang="en-US" sz="1400" dirty="0">
                  <a:solidFill>
                    <a:srgbClr val="0000FF"/>
                  </a:solidFill>
                </a:rPr>
                <a:t> (</a:t>
              </a:r>
              <a:r>
                <a:rPr lang="en-US" sz="1400" dirty="0" err="1">
                  <a:solidFill>
                    <a:srgbClr val="0000FF"/>
                  </a:solidFill>
                </a:rPr>
                <a:t>i</a:t>
              </a:r>
              <a:r>
                <a:rPr lang="en-US" sz="1400" dirty="0">
                  <a:solidFill>
                    <a:srgbClr val="0000FF"/>
                  </a:solidFill>
                </a:rPr>
                <a:t>=0; </a:t>
              </a:r>
              <a:r>
                <a:rPr lang="en-US" sz="1400" dirty="0" err="1">
                  <a:solidFill>
                    <a:srgbClr val="0000FF"/>
                  </a:solidFill>
                </a:rPr>
                <a:t>i</a:t>
              </a:r>
              <a:r>
                <a:rPr lang="en-US" sz="1400" dirty="0">
                  <a:solidFill>
                    <a:srgbClr val="0000FF"/>
                  </a:solidFill>
                </a:rPr>
                <a:t> &lt; 10; </a:t>
              </a:r>
              <a:r>
                <a:rPr lang="en-US" sz="1400" dirty="0" err="1">
                  <a:solidFill>
                    <a:srgbClr val="0000FF"/>
                  </a:solidFill>
                </a:rPr>
                <a:t>i</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a:t>
              </a:r>
              <a:r>
                <a:rPr lang="en-US" sz="1400" dirty="0">
                  <a:solidFill>
                    <a:srgbClr val="0000FF"/>
                  </a:solidFill>
                </a:rPr>
                <a:t> (</a:t>
              </a:r>
              <a:r>
                <a:rPr lang="en-US" sz="1400" dirty="0" err="1">
                  <a:solidFill>
                    <a:srgbClr val="FF33CC"/>
                  </a:solidFill>
                </a:rPr>
                <a:t>ch</a:t>
              </a:r>
              <a:r>
                <a:rPr lang="en-US" sz="1400" dirty="0">
                  <a:solidFill>
                    <a:srgbClr val="0000FF"/>
                  </a:solidFill>
                </a:rPr>
                <a:t>);</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a:t>
              </a:r>
            </a:p>
            <a:p>
              <a:r>
                <a:rPr lang="en-US" sz="1400" dirty="0">
                  <a:solidFill>
                    <a:srgbClr val="0000FF"/>
                  </a:solidFill>
                </a:rPr>
                <a:t>      </a:t>
              </a:r>
              <a:r>
                <a:rPr lang="en-US" sz="1400" b="1" dirty="0">
                  <a:solidFill>
                    <a:srgbClr val="0000FF"/>
                  </a:solidFill>
                </a:rPr>
                <a:t>}</a:t>
              </a:r>
              <a:r>
                <a:rPr lang="en-US" sz="1400" b="1" dirty="0">
                  <a:solidFill>
                    <a:srgbClr val="FF0000"/>
                  </a:solidFill>
                </a:rPr>
                <a:t> </a:t>
              </a:r>
              <a:r>
                <a:rPr lang="en-US" sz="1400" dirty="0">
                  <a:solidFill>
                    <a:srgbClr val="00B050"/>
                  </a:solidFill>
                </a:rPr>
                <a:t>//end of </a:t>
              </a:r>
              <a:r>
                <a:rPr lang="en-US" sz="1400" dirty="0" err="1">
                  <a:solidFill>
                    <a:srgbClr val="00B050"/>
                  </a:solidFill>
                </a:rPr>
                <a:t>drawLine</a:t>
              </a:r>
              <a:endParaRPr lang="en-US" sz="1400" dirty="0">
                <a:solidFill>
                  <a:srgbClr val="00B050"/>
                </a:solidFill>
              </a:endParaRPr>
            </a:p>
          </p:txBody>
        </p:sp>
        <p:sp>
          <p:nvSpPr>
            <p:cNvPr id="25" name="TextBox 24"/>
            <p:cNvSpPr txBox="1"/>
            <p:nvPr/>
          </p:nvSpPr>
          <p:spPr>
            <a:xfrm>
              <a:off x="323528" y="1236822"/>
              <a:ext cx="450344" cy="2112684"/>
            </a:xfrm>
            <a:prstGeom prst="rect">
              <a:avLst/>
            </a:prstGeom>
            <a:noFill/>
          </p:spPr>
          <p:txBody>
            <a:bodyPr wrap="square" rtlCol="0">
              <a:spAutoFit/>
            </a:bodyPr>
            <a:lstStyle/>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p:txBody>
        </p:sp>
      </p:grpSp>
      <p:sp>
        <p:nvSpPr>
          <p:cNvPr id="26" name="TextBox 25"/>
          <p:cNvSpPr txBox="1"/>
          <p:nvPr/>
        </p:nvSpPr>
        <p:spPr>
          <a:xfrm>
            <a:off x="348388" y="3939813"/>
            <a:ext cx="8640960" cy="707886"/>
          </a:xfrm>
          <a:prstGeom prst="rect">
            <a:avLst/>
          </a:prstGeom>
          <a:solidFill>
            <a:schemeClr val="bg1"/>
          </a:solid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When a method is called with an actual parameter, the value of the actual parameter is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copied </a:t>
            </a:r>
            <a:r>
              <a:rPr lang="en-US" sz="2000" dirty="0">
                <a:latin typeface="Tahoma" panose="020B0604030504040204" pitchFamily="34" charset="0"/>
                <a:ea typeface="Tahoma" panose="020B0604030504040204" pitchFamily="34" charset="0"/>
                <a:cs typeface="Tahoma" panose="020B0604030504040204" pitchFamily="34" charset="0"/>
              </a:rPr>
              <a:t>in the formal parameter in the method.</a:t>
            </a:r>
          </a:p>
        </p:txBody>
      </p:sp>
      <p:sp>
        <p:nvSpPr>
          <p:cNvPr id="27" name="TextBox 26"/>
          <p:cNvSpPr txBox="1"/>
          <p:nvPr/>
        </p:nvSpPr>
        <p:spPr>
          <a:xfrm>
            <a:off x="323528" y="4810800"/>
            <a:ext cx="8640960" cy="707886"/>
          </a:xfrm>
          <a:prstGeom prst="rect">
            <a:avLst/>
          </a:prstGeom>
          <a:solidFill>
            <a:schemeClr val="bg1"/>
          </a:solid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	Therefore, calling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drawLine</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is equivalent to assigning </a:t>
            </a:r>
            <a:r>
              <a:rPr lang="en-US" sz="2000" dirty="0">
                <a:solidFill>
                  <a:srgbClr val="FF0000"/>
                </a:solidFill>
              </a:rPr>
              <a:t>‘*’</a:t>
            </a:r>
            <a:r>
              <a:rPr lang="en-US" sz="2000" dirty="0">
                <a:solidFill>
                  <a:srgbClr val="0000FF"/>
                </a:solidFill>
              </a:rPr>
              <a:t> </a:t>
            </a:r>
            <a:r>
              <a:rPr lang="en-US" sz="2000" dirty="0"/>
              <a:t>to the formal parameter </a:t>
            </a:r>
            <a:r>
              <a:rPr lang="en-US" sz="2000" dirty="0" err="1">
                <a:solidFill>
                  <a:srgbClr val="FF0000"/>
                </a:solidFill>
              </a:rPr>
              <a:t>ch</a:t>
            </a:r>
            <a:r>
              <a:rPr lang="en-US" sz="2000" dirty="0"/>
              <a:t> in the method </a:t>
            </a:r>
            <a:r>
              <a:rPr lang="en-US" sz="2000" dirty="0" err="1"/>
              <a:t>drawLine</a:t>
            </a:r>
            <a:r>
              <a:rPr lang="en-US" sz="2000" dirty="0"/>
              <a:t>()</a:t>
            </a:r>
          </a:p>
        </p:txBody>
      </p:sp>
      <p:sp>
        <p:nvSpPr>
          <p:cNvPr id="20" name="TextBox 19"/>
          <p:cNvSpPr txBox="1"/>
          <p:nvPr/>
        </p:nvSpPr>
        <p:spPr>
          <a:xfrm>
            <a:off x="189192" y="5603876"/>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previous code may be re-written so that it accepts a character from the user to draw the line with. Refer to the next slide.</a:t>
            </a:r>
          </a:p>
        </p:txBody>
      </p:sp>
    </p:spTree>
    <p:extLst>
      <p:ext uri="{BB962C8B-B14F-4D97-AF65-F5344CB8AC3E}">
        <p14:creationId xmlns:p14="http://schemas.microsoft.com/office/powerpoint/2010/main" val="126829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500"/>
                                        <p:tgtEl>
                                          <p:spTgt spid="19"/>
                                        </p:tgtEl>
                                      </p:cBhvr>
                                    </p:animEffect>
                                  </p:childTnLst>
                                </p:cTn>
                              </p:par>
                              <p:par>
                                <p:cTn id="13" presetID="22" presetClass="entr" presetSubtype="2"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animBg="1"/>
      <p:bldP spid="26" grpId="0" animBg="1"/>
      <p:bldP spid="27" grpId="0" animBg="1"/>
      <p:bldP spid="20"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486</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2.2 WITH A SINGLE PARAMETER</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79512" y="1331471"/>
            <a:ext cx="8784977" cy="4401205"/>
            <a:chOff x="323528" y="1236822"/>
            <a:chExt cx="7848873" cy="4138545"/>
          </a:xfrm>
        </p:grpSpPr>
        <p:sp>
          <p:nvSpPr>
            <p:cNvPr id="21" name="TextBox 20"/>
            <p:cNvSpPr txBox="1"/>
            <p:nvPr/>
          </p:nvSpPr>
          <p:spPr>
            <a:xfrm>
              <a:off x="788528" y="1236822"/>
              <a:ext cx="7383873" cy="4138545"/>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    import </a:t>
              </a:r>
              <a:r>
                <a:rPr lang="en-US" sz="1400" dirty="0" err="1">
                  <a:solidFill>
                    <a:srgbClr val="FF0000"/>
                  </a:solidFill>
                </a:rPr>
                <a:t>java.util</a:t>
              </a:r>
              <a:r>
                <a:rPr lang="en-US" sz="1400" dirty="0">
                  <a:solidFill>
                    <a:srgbClr val="0000FF"/>
                  </a:solidFill>
                </a:rPr>
                <a:t>.*;</a:t>
              </a:r>
            </a:p>
            <a:p>
              <a:r>
                <a:rPr lang="en-US" sz="1400" dirty="0">
                  <a:solidFill>
                    <a:srgbClr val="00B0F0"/>
                  </a:solidFill>
                </a:rPr>
                <a:t>    public class</a:t>
              </a:r>
              <a:r>
                <a:rPr lang="en-US" sz="1400" dirty="0">
                  <a:solidFill>
                    <a:srgbClr val="0000FF"/>
                  </a:solidFill>
                </a:rPr>
                <a:t> </a:t>
              </a:r>
              <a:r>
                <a:rPr lang="en-US" sz="1400" dirty="0" err="1">
                  <a:solidFill>
                    <a:srgbClr val="0000FF"/>
                  </a:solidFill>
                </a:rPr>
                <a:t>methodOneParameter</a:t>
              </a:r>
              <a:endParaRPr lang="en-US" sz="1400" dirty="0">
                <a:solidFill>
                  <a:srgbClr val="0000FF"/>
                </a:solidFill>
              </a:endParaRPr>
            </a:p>
            <a:p>
              <a:r>
                <a:rPr lang="en-US" sz="1400" dirty="0"/>
                <a:t>    {</a:t>
              </a:r>
            </a:p>
            <a:p>
              <a:r>
                <a:rPr lang="en-US" sz="1400" dirty="0"/>
                <a:t>       </a:t>
              </a:r>
              <a:r>
                <a:rPr lang="en-US" sz="1400" dirty="0">
                  <a:solidFill>
                    <a:srgbClr val="00B0F0"/>
                  </a:solidFill>
                </a:rPr>
                <a:t>static </a:t>
              </a:r>
              <a:r>
                <a:rPr lang="en-US" sz="1400" dirty="0"/>
                <a:t>Scanner read = </a:t>
              </a:r>
              <a:r>
                <a:rPr lang="en-US" sz="1400" dirty="0">
                  <a:solidFill>
                    <a:srgbClr val="00B0F0"/>
                  </a:solidFill>
                </a:rPr>
                <a:t>new </a:t>
              </a:r>
              <a:r>
                <a:rPr lang="en-US" sz="1400" dirty="0"/>
                <a:t>Scanner (System.in);</a:t>
              </a:r>
            </a:p>
            <a:p>
              <a:r>
                <a:rPr lang="en-US" sz="1400" dirty="0">
                  <a:solidFill>
                    <a:srgbClr val="00B0F0"/>
                  </a:solidFill>
                </a:rPr>
                <a:t>       public static void main(String[] </a:t>
              </a:r>
              <a:r>
                <a:rPr lang="en-US" sz="1400" dirty="0" err="1">
                  <a:solidFill>
                    <a:srgbClr val="00B0F0"/>
                  </a:solidFill>
                </a:rPr>
                <a:t>args</a:t>
              </a:r>
              <a:r>
                <a:rPr lang="en-US" sz="1400" dirty="0">
                  <a:solidFill>
                    <a:srgbClr val="00B0F0"/>
                  </a:solidFill>
                </a:rPr>
                <a:t>)</a:t>
              </a:r>
            </a:p>
            <a:p>
              <a:r>
                <a:rPr lang="en-US" sz="1400" dirty="0"/>
                <a:t>       {</a:t>
              </a:r>
            </a:p>
            <a:p>
              <a:r>
                <a:rPr lang="en-US" sz="1400" dirty="0"/>
                <a:t>         </a:t>
              </a:r>
              <a:r>
                <a:rPr lang="en-US" sz="1400" dirty="0">
                  <a:solidFill>
                    <a:srgbClr val="00B0F0"/>
                  </a:solidFill>
                </a:rPr>
                <a:t>char </a:t>
              </a:r>
              <a:r>
                <a:rPr lang="en-US" sz="1400" dirty="0"/>
                <a:t>symbol;</a:t>
              </a:r>
            </a:p>
            <a:p>
              <a:r>
                <a:rPr lang="en-US" sz="1400" dirty="0"/>
                <a:t>         </a:t>
              </a:r>
              <a:r>
                <a:rPr lang="en-US" sz="1400" dirty="0" err="1"/>
                <a:t>System.out.print</a:t>
              </a:r>
              <a:r>
                <a:rPr lang="en-US" sz="1400" dirty="0"/>
                <a:t> (“Enter the symbol that draws the line: “);</a:t>
              </a:r>
            </a:p>
            <a:p>
              <a:r>
                <a:rPr lang="en-US" sz="1400" dirty="0"/>
                <a:t>         symbol = </a:t>
              </a:r>
              <a:r>
                <a:rPr lang="en-US" sz="1400" dirty="0" err="1"/>
                <a:t>read.</a:t>
              </a:r>
              <a:r>
                <a:rPr lang="en-US" sz="1400" dirty="0" err="1">
                  <a:solidFill>
                    <a:srgbClr val="00B050"/>
                  </a:solidFill>
                </a:rPr>
                <a:t>next</a:t>
              </a:r>
              <a:r>
                <a:rPr lang="en-US" sz="1400" dirty="0">
                  <a:solidFill>
                    <a:srgbClr val="00B050"/>
                  </a:solidFill>
                </a:rPr>
                <a:t>().</a:t>
              </a:r>
              <a:r>
                <a:rPr lang="en-US" sz="1400" dirty="0" err="1">
                  <a:solidFill>
                    <a:srgbClr val="00B050"/>
                  </a:solidFill>
                </a:rPr>
                <a:t>charAt</a:t>
              </a:r>
              <a:r>
                <a:rPr lang="en-US" sz="1400" dirty="0">
                  <a:solidFill>
                    <a:srgbClr val="00B050"/>
                  </a:solidFill>
                </a:rPr>
                <a:t>(0)</a:t>
              </a:r>
              <a:r>
                <a:rPr lang="en-US" sz="1400" dirty="0"/>
                <a:t>;</a:t>
              </a:r>
            </a:p>
            <a:p>
              <a:r>
                <a:rPr lang="en-US" sz="1400" dirty="0">
                  <a:solidFill>
                    <a:srgbClr val="00B050"/>
                  </a:solidFill>
                </a:rPr>
                <a:t>         </a:t>
              </a:r>
              <a:r>
                <a:rPr lang="en-US" sz="1400" dirty="0" err="1">
                  <a:solidFill>
                    <a:srgbClr val="0000FF"/>
                  </a:solidFill>
                </a:rPr>
                <a:t>drawLine</a:t>
              </a:r>
              <a:r>
                <a:rPr lang="en-US" sz="1400" dirty="0">
                  <a:solidFill>
                    <a:srgbClr val="0000FF"/>
                  </a:solidFill>
                </a:rPr>
                <a:t>(symbol);</a:t>
              </a:r>
              <a:r>
                <a:rPr lang="en-US" sz="1400" dirty="0">
                  <a:solidFill>
                    <a:srgbClr val="00B050"/>
                  </a:solidFill>
                </a:rPr>
                <a:t> </a:t>
              </a:r>
            </a:p>
            <a:p>
              <a:r>
                <a:rPr lang="en-US" sz="1400" dirty="0"/>
                <a:t>       } </a:t>
              </a:r>
              <a:r>
                <a:rPr lang="en-US" sz="1400" dirty="0">
                  <a:solidFill>
                    <a:srgbClr val="00B050"/>
                  </a:solidFill>
                </a:rPr>
                <a:t>//end of main</a:t>
              </a:r>
            </a:p>
            <a:p>
              <a:r>
                <a:rPr lang="en-US" sz="1400" dirty="0">
                  <a:solidFill>
                    <a:srgbClr val="00B050"/>
                  </a:solidFill>
                </a:rPr>
                <a:t>      //method definition: This method draws a line</a:t>
              </a:r>
            </a:p>
            <a:p>
              <a:r>
                <a:rPr lang="en-US" sz="1400" dirty="0">
                  <a:solidFill>
                    <a:srgbClr val="00B0F0"/>
                  </a:solidFill>
                </a:rPr>
                <a:t>      public static void</a:t>
              </a:r>
              <a:r>
                <a:rPr lang="en-US" sz="1400" dirty="0">
                  <a:solidFill>
                    <a:srgbClr val="FF0000"/>
                  </a:solidFill>
                </a:rPr>
                <a:t> </a:t>
              </a:r>
              <a:r>
                <a:rPr lang="en-US" sz="1400" dirty="0" err="1">
                  <a:solidFill>
                    <a:srgbClr val="0000FF"/>
                  </a:solidFill>
                </a:rPr>
                <a:t>drawLine</a:t>
              </a:r>
              <a:r>
                <a:rPr lang="en-US" sz="1400" dirty="0">
                  <a:solidFill>
                    <a:srgbClr val="0000FF"/>
                  </a:solidFill>
                </a:rPr>
                <a:t>(</a:t>
              </a:r>
              <a:r>
                <a:rPr lang="en-US" sz="1400" dirty="0">
                  <a:solidFill>
                    <a:srgbClr val="00B0F0"/>
                  </a:solidFill>
                </a:rPr>
                <a:t>char</a:t>
              </a:r>
              <a:r>
                <a:rPr lang="en-US" sz="1400" dirty="0">
                  <a:solidFill>
                    <a:srgbClr val="0000FF"/>
                  </a:solidFill>
                </a:rPr>
                <a:t> </a:t>
              </a:r>
              <a:r>
                <a:rPr lang="en-US" sz="1400" dirty="0" err="1">
                  <a:solidFill>
                    <a:srgbClr val="FF33CC"/>
                  </a:solidFill>
                </a:rPr>
                <a:t>ch</a:t>
              </a:r>
              <a:r>
                <a:rPr lang="en-US" sz="1400" dirty="0">
                  <a:solidFill>
                    <a:srgbClr val="0000FF"/>
                  </a:solidFill>
                </a:rPr>
                <a:t>)</a:t>
              </a:r>
            </a:p>
            <a:p>
              <a:r>
                <a:rPr lang="en-US" sz="1400" dirty="0"/>
                <a:t>      </a:t>
              </a:r>
              <a:r>
                <a:rPr lang="en-US" sz="1400" b="1" dirty="0"/>
                <a:t>{</a:t>
              </a:r>
            </a:p>
            <a:p>
              <a:r>
                <a:rPr lang="en-US" sz="1400" dirty="0">
                  <a:solidFill>
                    <a:srgbClr val="0000FF"/>
                  </a:solidFill>
                </a:rPr>
                <a:t>        </a:t>
              </a:r>
              <a:r>
                <a:rPr lang="en-US" sz="1400" dirty="0" err="1">
                  <a:solidFill>
                    <a:srgbClr val="00B0F0"/>
                  </a:solidFill>
                </a:rPr>
                <a:t>int</a:t>
              </a:r>
              <a:r>
                <a:rPr lang="en-US" sz="1400" dirty="0">
                  <a:solidFill>
                    <a:srgbClr val="0000FF"/>
                  </a:solidFill>
                </a:rPr>
                <a:t> </a:t>
              </a:r>
              <a:r>
                <a:rPr lang="en-US" sz="1400" dirty="0" err="1"/>
                <a:t>i</a:t>
              </a:r>
              <a:r>
                <a:rPr lang="en-US" sz="1400" dirty="0"/>
                <a:t>;</a:t>
              </a:r>
            </a:p>
            <a:p>
              <a:r>
                <a:rPr lang="en-US" sz="1400" dirty="0">
                  <a:solidFill>
                    <a:srgbClr val="0000FF"/>
                  </a:solidFill>
                </a:rPr>
                <a:t>        </a:t>
              </a:r>
              <a:r>
                <a:rPr lang="en-US" sz="1400" dirty="0">
                  <a:solidFill>
                    <a:srgbClr val="00B0F0"/>
                  </a:solidFill>
                </a:rPr>
                <a:t>for</a:t>
              </a:r>
              <a:r>
                <a:rPr lang="en-US" sz="1400" dirty="0">
                  <a:solidFill>
                    <a:srgbClr val="0000FF"/>
                  </a:solidFill>
                </a:rPr>
                <a:t> </a:t>
              </a:r>
              <a:r>
                <a:rPr lang="en-US" sz="1400" dirty="0"/>
                <a:t>(</a:t>
              </a:r>
              <a:r>
                <a:rPr lang="en-US" sz="1400" dirty="0" err="1"/>
                <a:t>i</a:t>
              </a:r>
              <a:r>
                <a:rPr lang="en-US" sz="1400" dirty="0"/>
                <a:t>=0; </a:t>
              </a:r>
              <a:r>
                <a:rPr lang="en-US" sz="1400" dirty="0" err="1"/>
                <a:t>i</a:t>
              </a:r>
              <a:r>
                <a:rPr lang="en-US" sz="1400" dirty="0"/>
                <a:t> &lt; 10; </a:t>
              </a:r>
              <a:r>
                <a:rPr lang="en-US" sz="1400" dirty="0" err="1"/>
                <a:t>i</a:t>
              </a:r>
              <a:r>
                <a:rPr lang="en-US" sz="1400" dirty="0"/>
                <a:t>++)</a:t>
              </a:r>
            </a:p>
            <a:p>
              <a:r>
                <a:rPr lang="en-US" sz="1400" dirty="0"/>
                <a:t>          </a:t>
              </a:r>
              <a:r>
                <a:rPr lang="en-US" sz="1400" dirty="0" err="1"/>
                <a:t>System.out.print</a:t>
              </a:r>
              <a:r>
                <a:rPr lang="en-US" sz="1400" dirty="0"/>
                <a:t> (</a:t>
              </a:r>
              <a:r>
                <a:rPr lang="en-US" sz="1400" dirty="0" err="1">
                  <a:solidFill>
                    <a:srgbClr val="FF33CC"/>
                  </a:solidFill>
                </a:rPr>
                <a:t>ch</a:t>
              </a:r>
              <a:r>
                <a:rPr lang="en-US" sz="1400" dirty="0">
                  <a:solidFill>
                    <a:srgbClr val="0000FF"/>
                  </a:solidFill>
                </a:rPr>
                <a:t>);</a:t>
              </a:r>
            </a:p>
            <a:p>
              <a:r>
                <a:rPr lang="en-US" sz="1400" dirty="0"/>
                <a:t>        </a:t>
              </a:r>
              <a:r>
                <a:rPr lang="en-US" sz="1400" dirty="0" err="1"/>
                <a:t>System.out.println</a:t>
              </a:r>
              <a:r>
                <a:rPr lang="en-US" sz="1400" dirty="0"/>
                <a:t>(); </a:t>
              </a:r>
            </a:p>
            <a:p>
              <a:r>
                <a:rPr lang="en-US" sz="1400" dirty="0"/>
                <a:t>      </a:t>
              </a:r>
              <a:r>
                <a:rPr lang="en-US" sz="1400" b="1" dirty="0"/>
                <a:t>}</a:t>
              </a:r>
              <a:r>
                <a:rPr lang="en-US" sz="1400" b="1" dirty="0">
                  <a:solidFill>
                    <a:srgbClr val="FF0000"/>
                  </a:solidFill>
                </a:rPr>
                <a:t> </a:t>
              </a:r>
              <a:r>
                <a:rPr lang="en-US" sz="1400" dirty="0">
                  <a:solidFill>
                    <a:srgbClr val="00B050"/>
                  </a:solidFill>
                </a:rPr>
                <a:t>//end of </a:t>
              </a:r>
              <a:r>
                <a:rPr lang="en-US" sz="1400" dirty="0" err="1">
                  <a:solidFill>
                    <a:srgbClr val="00B050"/>
                  </a:solidFill>
                </a:rPr>
                <a:t>drawLine</a:t>
              </a:r>
              <a:endParaRPr lang="en-US" sz="1400" dirty="0">
                <a:solidFill>
                  <a:srgbClr val="00B050"/>
                </a:solidFill>
              </a:endParaRPr>
            </a:p>
            <a:p>
              <a:r>
                <a:rPr lang="en-US" sz="1400" dirty="0"/>
                <a:t> } </a:t>
              </a:r>
              <a:r>
                <a:rPr lang="en-US" sz="1400" dirty="0">
                  <a:solidFill>
                    <a:srgbClr val="00B050"/>
                  </a:solidFill>
                </a:rPr>
                <a:t>//end of class</a:t>
              </a:r>
            </a:p>
          </p:txBody>
        </p:sp>
        <p:sp>
          <p:nvSpPr>
            <p:cNvPr id="22" name="TextBox 21"/>
            <p:cNvSpPr txBox="1"/>
            <p:nvPr/>
          </p:nvSpPr>
          <p:spPr>
            <a:xfrm>
              <a:off x="323528" y="1236822"/>
              <a:ext cx="450344" cy="4138545"/>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p:txBody>
        </p:sp>
      </p:grpSp>
      <p:sp>
        <p:nvSpPr>
          <p:cNvPr id="30" name="Rectangle 29"/>
          <p:cNvSpPr/>
          <p:nvPr/>
        </p:nvSpPr>
        <p:spPr>
          <a:xfrm>
            <a:off x="683568" y="3284984"/>
            <a:ext cx="8280919" cy="257546"/>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Callout 28"/>
          <p:cNvSpPr/>
          <p:nvPr/>
        </p:nvSpPr>
        <p:spPr>
          <a:xfrm>
            <a:off x="6300192" y="2636912"/>
            <a:ext cx="2448272" cy="1368152"/>
          </a:xfrm>
          <a:prstGeom prst="wedgeEllipseCallout">
            <a:avLst>
              <a:gd name="adj1" fmla="val -179115"/>
              <a:gd name="adj2" fmla="val 5798"/>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The actual parameter should have a value before calling the method</a:t>
            </a:r>
            <a:endParaRPr lang="en-US" sz="1400" dirty="0">
              <a:solidFill>
                <a:srgbClr val="FF33CC"/>
              </a:solidFill>
            </a:endParaRPr>
          </a:p>
        </p:txBody>
      </p:sp>
    </p:spTree>
    <p:extLst>
      <p:ext uri="{BB962C8B-B14F-4D97-AF65-F5344CB8AC3E}">
        <p14:creationId xmlns:p14="http://schemas.microsoft.com/office/powerpoint/2010/main" val="151215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 grpId="0" animBg="1"/>
      <p:bldP spid="29" grpId="0" animBg="1"/>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487</a:t>
            </a:fld>
            <a:endParaRPr lang="en-US"/>
          </a:p>
        </p:txBody>
      </p:sp>
      <p:sp>
        <p:nvSpPr>
          <p:cNvPr id="19" name="TextBox 18"/>
          <p:cNvSpPr txBox="1"/>
          <p:nvPr/>
        </p:nvSpPr>
        <p:spPr>
          <a:xfrm>
            <a:off x="323528" y="321297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Methods may have any number of parameters.</a:t>
            </a:r>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2.3 WITH MULTIPLE PARAMETERS</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677110" y="1340767"/>
            <a:ext cx="7215369" cy="188817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B0F0"/>
                </a:solidFill>
              </a:rPr>
              <a:t>public static  void</a:t>
            </a:r>
            <a:r>
              <a:rPr lang="en-US" sz="1600" dirty="0">
                <a:solidFill>
                  <a:schemeClr val="accent1">
                    <a:lumMod val="50000"/>
                  </a:schemeClr>
                </a:solidFill>
              </a:rPr>
              <a:t>   </a:t>
            </a:r>
            <a:r>
              <a:rPr lang="en-US" sz="1600" dirty="0" err="1">
                <a:solidFill>
                  <a:schemeClr val="accent1">
                    <a:lumMod val="50000"/>
                  </a:schemeClr>
                </a:solidFill>
              </a:rPr>
              <a:t>methodName</a:t>
            </a:r>
            <a:r>
              <a:rPr lang="en-US" sz="1600" dirty="0">
                <a:solidFill>
                  <a:schemeClr val="accent1">
                    <a:lumMod val="50000"/>
                  </a:schemeClr>
                </a:solidFill>
              </a:rPr>
              <a:t>(</a:t>
            </a:r>
          </a:p>
          <a:p>
            <a:r>
              <a:rPr lang="en-US" sz="1600" dirty="0">
                <a:solidFill>
                  <a:schemeClr val="accent1">
                    <a:lumMod val="50000"/>
                  </a:schemeClr>
                </a:solidFill>
              </a:rPr>
              <a:t>		dataType1 formal_parameter1,</a:t>
            </a:r>
          </a:p>
          <a:p>
            <a:r>
              <a:rPr lang="en-US" sz="1600" dirty="0">
                <a:solidFill>
                  <a:schemeClr val="accent1">
                    <a:lumMod val="50000"/>
                  </a:schemeClr>
                </a:solidFill>
              </a:rPr>
              <a:t>		dataType2 formal_parameter2,</a:t>
            </a:r>
          </a:p>
          <a:p>
            <a:r>
              <a:rPr lang="en-US" sz="1600" dirty="0">
                <a:solidFill>
                  <a:schemeClr val="accent1">
                    <a:lumMod val="50000"/>
                  </a:schemeClr>
                </a:solidFill>
              </a:rPr>
              <a:t>		….)</a:t>
            </a:r>
          </a:p>
          <a:p>
            <a:r>
              <a:rPr lang="en-US" sz="1600" dirty="0">
                <a:solidFill>
                  <a:schemeClr val="accent1">
                    <a:lumMod val="50000"/>
                  </a:schemeClr>
                </a:solidFill>
              </a:rPr>
              <a:t>{</a:t>
            </a:r>
          </a:p>
          <a:p>
            <a:r>
              <a:rPr lang="en-US" sz="1600" dirty="0">
                <a:solidFill>
                  <a:schemeClr val="accent1">
                    <a:lumMod val="50000"/>
                  </a:schemeClr>
                </a:solidFill>
              </a:rPr>
              <a:t>	statements</a:t>
            </a:r>
          </a:p>
          <a:p>
            <a:r>
              <a:rPr lang="en-US" sz="1600" dirty="0">
                <a:solidFill>
                  <a:schemeClr val="accent1">
                    <a:lumMod val="50000"/>
                  </a:schemeClr>
                </a:solidFill>
              </a:rPr>
              <a:t>}</a:t>
            </a:r>
          </a:p>
        </p:txBody>
      </p:sp>
      <p:sp>
        <p:nvSpPr>
          <p:cNvPr id="14" name="Rounded Rectangle 13"/>
          <p:cNvSpPr/>
          <p:nvPr/>
        </p:nvSpPr>
        <p:spPr>
          <a:xfrm>
            <a:off x="236951" y="1340768"/>
            <a:ext cx="1296144" cy="5040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DEFINITION</a:t>
            </a:r>
          </a:p>
        </p:txBody>
      </p:sp>
      <p:sp>
        <p:nvSpPr>
          <p:cNvPr id="28" name="TextBox 27"/>
          <p:cNvSpPr txBox="1"/>
          <p:nvPr/>
        </p:nvSpPr>
        <p:spPr>
          <a:xfrm>
            <a:off x="323528" y="360495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Parameters may have the same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type</a:t>
            </a:r>
            <a:r>
              <a:rPr lang="en-US" sz="2000" dirty="0">
                <a:latin typeface="Tahoma" panose="020B0604030504040204" pitchFamily="34" charset="0"/>
                <a:ea typeface="Tahoma" panose="020B0604030504040204" pitchFamily="34" charset="0"/>
                <a:cs typeface="Tahoma" panose="020B0604030504040204" pitchFamily="34" charset="0"/>
              </a:rPr>
              <a:t> or may be of different types.</a:t>
            </a:r>
          </a:p>
        </p:txBody>
      </p:sp>
      <p:sp>
        <p:nvSpPr>
          <p:cNvPr id="30" name="Rounded Rectangle 29"/>
          <p:cNvSpPr/>
          <p:nvPr/>
        </p:nvSpPr>
        <p:spPr>
          <a:xfrm>
            <a:off x="1691679" y="4725144"/>
            <a:ext cx="7215369"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0000FF"/>
                </a:solidFill>
              </a:rPr>
              <a:t>methodName</a:t>
            </a:r>
            <a:r>
              <a:rPr lang="en-US" dirty="0">
                <a:solidFill>
                  <a:srgbClr val="0000FF"/>
                </a:solidFill>
              </a:rPr>
              <a:t>(actualParameter1, actualParameter2, …);</a:t>
            </a:r>
          </a:p>
        </p:txBody>
      </p:sp>
      <p:sp>
        <p:nvSpPr>
          <p:cNvPr id="31" name="Rounded Rectangle 30"/>
          <p:cNvSpPr/>
          <p:nvPr/>
        </p:nvSpPr>
        <p:spPr>
          <a:xfrm>
            <a:off x="251520" y="4725144"/>
            <a:ext cx="1296144" cy="5040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CALLING</a:t>
            </a:r>
          </a:p>
        </p:txBody>
      </p:sp>
      <p:sp>
        <p:nvSpPr>
          <p:cNvPr id="21" name="TextBox 20"/>
          <p:cNvSpPr txBox="1"/>
          <p:nvPr/>
        </p:nvSpPr>
        <p:spPr>
          <a:xfrm>
            <a:off x="323528" y="530120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number of parameters </a:t>
            </a:r>
            <a:r>
              <a:rPr lang="en-US" sz="2000" dirty="0">
                <a:latin typeface="Tahoma" panose="020B0604030504040204" pitchFamily="34" charset="0"/>
                <a:ea typeface="Tahoma" panose="020B0604030504040204" pitchFamily="34" charset="0"/>
                <a:cs typeface="Tahoma" panose="020B0604030504040204" pitchFamily="34" charset="0"/>
              </a:rPr>
              <a:t>must be the same.</a:t>
            </a:r>
          </a:p>
        </p:txBody>
      </p:sp>
      <p:sp>
        <p:nvSpPr>
          <p:cNvPr id="22" name="TextBox 21"/>
          <p:cNvSpPr txBox="1"/>
          <p:nvPr/>
        </p:nvSpPr>
        <p:spPr>
          <a:xfrm>
            <a:off x="323528" y="5629309"/>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types of the corresponding parameters must match.</a:t>
            </a:r>
          </a:p>
        </p:txBody>
      </p:sp>
      <p:sp>
        <p:nvSpPr>
          <p:cNvPr id="23" name="TextBox 22"/>
          <p:cNvSpPr txBox="1"/>
          <p:nvPr/>
        </p:nvSpPr>
        <p:spPr>
          <a:xfrm>
            <a:off x="323528" y="396499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When calling multiple-</a:t>
            </a:r>
            <a:r>
              <a:rPr lang="en-US" sz="2000" dirty="0" err="1">
                <a:latin typeface="Tahoma" panose="020B0604030504040204" pitchFamily="34" charset="0"/>
                <a:ea typeface="Tahoma" panose="020B0604030504040204" pitchFamily="34" charset="0"/>
                <a:cs typeface="Tahoma" panose="020B0604030504040204" pitchFamily="34" charset="0"/>
              </a:rPr>
              <a:t>paramater</a:t>
            </a:r>
            <a:r>
              <a:rPr lang="en-US" sz="2000" dirty="0">
                <a:latin typeface="Tahoma" panose="020B0604030504040204" pitchFamily="34" charset="0"/>
                <a:ea typeface="Tahoma" panose="020B0604030504040204" pitchFamily="34" charset="0"/>
                <a:cs typeface="Tahoma" panose="020B0604030504040204" pitchFamily="34" charset="0"/>
              </a:rPr>
              <a:t> methods,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 order </a:t>
            </a:r>
            <a:r>
              <a:rPr lang="en-US" sz="2000" dirty="0">
                <a:latin typeface="Tahoma" panose="020B0604030504040204" pitchFamily="34" charset="0"/>
                <a:ea typeface="Tahoma" panose="020B0604030504040204" pitchFamily="34" charset="0"/>
                <a:cs typeface="Tahoma" panose="020B0604030504040204" pitchFamily="34" charset="0"/>
              </a:rPr>
              <a:t>of the actual parameters is important.</a:t>
            </a:r>
          </a:p>
        </p:txBody>
      </p:sp>
    </p:spTree>
    <p:extLst>
      <p:ext uri="{BB962C8B-B14F-4D97-AF65-F5344CB8AC3E}">
        <p14:creationId xmlns:p14="http://schemas.microsoft.com/office/powerpoint/2010/main" val="11997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animBg="1"/>
      <p:bldP spid="13" grpId="0" animBg="1"/>
      <p:bldP spid="14" grpId="0" animBg="1"/>
      <p:bldP spid="28" grpId="0"/>
      <p:bldP spid="30" grpId="0" animBg="1"/>
      <p:bldP spid="31" grpId="0" animBg="1"/>
      <p:bldP spid="21" grpId="0"/>
      <p:bldP spid="22" grpId="0"/>
      <p:bldP spid="23"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hape 194561"/>
          <p:cNvSpPr>
            <a:spLocks noGrp="1" noChangeArrowheads="1"/>
          </p:cNvSpPr>
          <p:nvPr>
            <p:ph type="title"/>
          </p:nvPr>
        </p:nvSpPr>
        <p:spPr/>
        <p:txBody>
          <a:bodyPr/>
          <a:lstStyle/>
          <a:p>
            <a:r>
              <a:rPr lang="en-US" sz="4000" dirty="0">
                <a:latin typeface="Times New Roman" charset="0"/>
                <a:ea typeface="MS PGothic" charset="0"/>
                <a:cs typeface="MS PGothic" charset="0"/>
              </a:rPr>
              <a:t>Formal parameters </a:t>
            </a:r>
          </a:p>
        </p:txBody>
      </p:sp>
      <p:sp>
        <p:nvSpPr>
          <p:cNvPr id="18434" name="Shape 4"/>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2C4AC379-5445-7F47-93CD-7A0FD77FD049}" type="slidenum">
              <a:rPr lang="en-US" sz="1400">
                <a:solidFill>
                  <a:srgbClr val="000000"/>
                </a:solidFill>
              </a:rPr>
              <a:pPr eaLnBrk="1" hangingPunct="1">
                <a:defRPr/>
              </a:pPr>
              <a:t>488</a:t>
            </a:fld>
            <a:endParaRPr lang="en-US" sz="1400">
              <a:solidFill>
                <a:srgbClr val="000000"/>
              </a:solidFill>
            </a:endParaRPr>
          </a:p>
        </p:txBody>
      </p:sp>
      <p:sp>
        <p:nvSpPr>
          <p:cNvPr id="6" name="Rectangle 5"/>
          <p:cNvSpPr/>
          <p:nvPr/>
        </p:nvSpPr>
        <p:spPr>
          <a:xfrm>
            <a:off x="631032" y="1789906"/>
            <a:ext cx="8382000" cy="4800600"/>
          </a:xfrm>
          <a:prstGeom prst="rect">
            <a:avLst/>
          </a:prstGeom>
          <a:solidFill>
            <a:srgbClr val="EDE5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4">
              <a:defRPr/>
            </a:pPr>
            <a:endParaRPr lang="en-US" dirty="0">
              <a:solidFill>
                <a:srgbClr val="0070C0"/>
              </a:solidFill>
            </a:endParaRPr>
          </a:p>
          <a:p>
            <a:pPr lvl="4">
              <a:defRPr/>
            </a:pPr>
            <a:endParaRPr lang="en-US" dirty="0">
              <a:solidFill>
                <a:srgbClr val="0070C0"/>
              </a:solidFill>
            </a:endParaRPr>
          </a:p>
          <a:p>
            <a:pPr lvl="4">
              <a:defRPr/>
            </a:pPr>
            <a:r>
              <a:rPr lang="en-US" dirty="0">
                <a:solidFill>
                  <a:srgbClr val="0070C0"/>
                </a:solidFill>
              </a:rPr>
              <a:t>public static void </a:t>
            </a:r>
            <a:r>
              <a:rPr lang="en-US" dirty="0">
                <a:solidFill>
                  <a:schemeClr val="tx1"/>
                </a:solidFill>
              </a:rPr>
              <a:t>larger  (</a:t>
            </a:r>
            <a:r>
              <a:rPr lang="en-US" dirty="0">
                <a:solidFill>
                  <a:srgbClr val="0070C0"/>
                </a:solidFill>
              </a:rPr>
              <a:t>double</a:t>
            </a:r>
            <a:r>
              <a:rPr lang="en-US" dirty="0">
                <a:solidFill>
                  <a:schemeClr val="tx1"/>
                </a:solidFill>
              </a:rPr>
              <a:t> x, </a:t>
            </a:r>
            <a:r>
              <a:rPr lang="en-US" dirty="0">
                <a:solidFill>
                  <a:srgbClr val="0070C0"/>
                </a:solidFill>
              </a:rPr>
              <a:t>double</a:t>
            </a:r>
            <a:r>
              <a:rPr lang="en-US" dirty="0">
                <a:solidFill>
                  <a:schemeClr val="tx1"/>
                </a:solidFill>
              </a:rPr>
              <a:t> y)</a:t>
            </a:r>
          </a:p>
          <a:p>
            <a:pPr lvl="4">
              <a:defRPr/>
            </a:pPr>
            <a:r>
              <a:rPr lang="en-US" dirty="0">
                <a:solidFill>
                  <a:schemeClr val="tx1"/>
                </a:solidFill>
              </a:rPr>
              <a:t>{</a:t>
            </a:r>
          </a:p>
          <a:p>
            <a:pPr lvl="4">
              <a:defRPr/>
            </a:pPr>
            <a:endParaRPr lang="en-US" dirty="0">
              <a:solidFill>
                <a:schemeClr val="tx1"/>
              </a:solidFill>
            </a:endParaRPr>
          </a:p>
          <a:p>
            <a:pPr lvl="5" defTabSz="914400">
              <a:defRPr/>
            </a:pPr>
            <a:r>
              <a:rPr lang="en-US" dirty="0">
                <a:solidFill>
                  <a:srgbClr val="0070C0"/>
                </a:solidFill>
              </a:rPr>
              <a:t>if  </a:t>
            </a:r>
            <a:r>
              <a:rPr lang="en-US" dirty="0">
                <a:solidFill>
                  <a:schemeClr val="tx1"/>
                </a:solidFill>
              </a:rPr>
              <a:t>( x &gt;= y )</a:t>
            </a:r>
          </a:p>
          <a:p>
            <a:pPr lvl="5" defTabSz="914400">
              <a:defRPr/>
            </a:pPr>
            <a:r>
              <a:rPr lang="en-US" dirty="0">
                <a:solidFill>
                  <a:schemeClr val="tx1"/>
                </a:solidFill>
              </a:rPr>
              <a:t>      </a:t>
            </a:r>
            <a:r>
              <a:rPr lang="en-US" dirty="0" err="1">
                <a:solidFill>
                  <a:schemeClr val="tx1"/>
                </a:solidFill>
              </a:rPr>
              <a:t>System.out.print</a:t>
            </a:r>
            <a:r>
              <a:rPr lang="en-US" dirty="0">
                <a:solidFill>
                  <a:schemeClr val="tx1"/>
                </a:solidFill>
              </a:rPr>
              <a:t>(“The max is ”+x);</a:t>
            </a:r>
          </a:p>
          <a:p>
            <a:pPr lvl="5" defTabSz="914400">
              <a:defRPr/>
            </a:pPr>
            <a:r>
              <a:rPr lang="en-US" dirty="0">
                <a:solidFill>
                  <a:srgbClr val="0070C0"/>
                </a:solidFill>
              </a:rPr>
              <a:t>else</a:t>
            </a:r>
          </a:p>
          <a:p>
            <a:pPr lvl="5" defTabSz="914400">
              <a:defRPr/>
            </a:pPr>
            <a:r>
              <a:rPr lang="en-US" dirty="0">
                <a:solidFill>
                  <a:schemeClr val="tx1"/>
                </a:solidFill>
              </a:rPr>
              <a:t>      </a:t>
            </a:r>
            <a:r>
              <a:rPr lang="en-US" dirty="0" err="1">
                <a:solidFill>
                  <a:schemeClr val="tx1"/>
                </a:solidFill>
              </a:rPr>
              <a:t>System.out.print</a:t>
            </a:r>
            <a:r>
              <a:rPr lang="en-US" dirty="0">
                <a:solidFill>
                  <a:schemeClr val="tx1"/>
                </a:solidFill>
              </a:rPr>
              <a:t>(“the max is ”+ y);</a:t>
            </a:r>
          </a:p>
          <a:p>
            <a:pPr lvl="4">
              <a:defRPr/>
            </a:pPr>
            <a:endParaRPr lang="en-US" dirty="0">
              <a:solidFill>
                <a:schemeClr val="tx1"/>
              </a:solidFill>
            </a:endParaRPr>
          </a:p>
          <a:p>
            <a:pPr lvl="4">
              <a:defRPr/>
            </a:pPr>
            <a:r>
              <a:rPr lang="en-US" dirty="0">
                <a:solidFill>
                  <a:schemeClr val="tx1"/>
                </a:solidFill>
              </a:rPr>
              <a:t>}</a:t>
            </a:r>
          </a:p>
        </p:txBody>
      </p:sp>
      <p:sp>
        <p:nvSpPr>
          <p:cNvPr id="8" name="Rectangle 7"/>
          <p:cNvSpPr/>
          <p:nvPr/>
        </p:nvSpPr>
        <p:spPr>
          <a:xfrm>
            <a:off x="6096000" y="1905000"/>
            <a:ext cx="1524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Formal parameters</a:t>
            </a:r>
          </a:p>
        </p:txBody>
      </p:sp>
      <p:sp>
        <p:nvSpPr>
          <p:cNvPr id="9" name="Rectangle 8"/>
          <p:cNvSpPr/>
          <p:nvPr/>
        </p:nvSpPr>
        <p:spPr>
          <a:xfrm>
            <a:off x="5279232" y="3737372"/>
            <a:ext cx="2514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Formal parameters list</a:t>
            </a:r>
          </a:p>
        </p:txBody>
      </p:sp>
      <p:sp>
        <p:nvSpPr>
          <p:cNvPr id="10" name="Rectangle 9"/>
          <p:cNvSpPr/>
          <p:nvPr/>
        </p:nvSpPr>
        <p:spPr>
          <a:xfrm>
            <a:off x="4267200" y="1905000"/>
            <a:ext cx="11430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Method name</a:t>
            </a:r>
          </a:p>
        </p:txBody>
      </p:sp>
      <p:sp>
        <p:nvSpPr>
          <p:cNvPr id="11" name="Rectangle 10"/>
          <p:cNvSpPr/>
          <p:nvPr/>
        </p:nvSpPr>
        <p:spPr>
          <a:xfrm>
            <a:off x="2133600" y="2057400"/>
            <a:ext cx="1752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Modifiers </a:t>
            </a:r>
          </a:p>
        </p:txBody>
      </p:sp>
      <p:sp>
        <p:nvSpPr>
          <p:cNvPr id="12" name="Rectangle 11"/>
          <p:cNvSpPr/>
          <p:nvPr/>
        </p:nvSpPr>
        <p:spPr>
          <a:xfrm>
            <a:off x="532212" y="2819400"/>
            <a:ext cx="1273968"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Method heading</a:t>
            </a:r>
          </a:p>
        </p:txBody>
      </p:sp>
      <p:sp>
        <p:nvSpPr>
          <p:cNvPr id="13" name="Rectangle 12"/>
          <p:cNvSpPr/>
          <p:nvPr/>
        </p:nvSpPr>
        <p:spPr>
          <a:xfrm>
            <a:off x="838200" y="4038600"/>
            <a:ext cx="12954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Method </a:t>
            </a:r>
          </a:p>
          <a:p>
            <a:pPr algn="ctr">
              <a:defRPr/>
            </a:pPr>
            <a:r>
              <a:rPr lang="en-US" sz="2000" dirty="0">
                <a:solidFill>
                  <a:schemeClr val="tx1"/>
                </a:solidFill>
              </a:rPr>
              <a:t>body</a:t>
            </a:r>
          </a:p>
        </p:txBody>
      </p:sp>
      <p:cxnSp>
        <p:nvCxnSpPr>
          <p:cNvPr id="15" name="Straight Arrow Connector 14"/>
          <p:cNvCxnSpPr>
            <a:stCxn id="8" idx="2"/>
          </p:cNvCxnSpPr>
          <p:nvPr/>
        </p:nvCxnSpPr>
        <p:spPr>
          <a:xfrm flipH="1">
            <a:off x="6248400" y="2590800"/>
            <a:ext cx="6096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2"/>
          </p:cNvCxnSpPr>
          <p:nvPr/>
        </p:nvCxnSpPr>
        <p:spPr>
          <a:xfrm>
            <a:off x="6858000" y="2590800"/>
            <a:ext cx="4572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876800" y="2590800"/>
            <a:ext cx="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587944" y="2646005"/>
            <a:ext cx="6096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160872" y="2609771"/>
            <a:ext cx="4572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571148" y="3223260"/>
            <a:ext cx="576263" cy="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46" name="Left Bracket 45"/>
          <p:cNvSpPr/>
          <p:nvPr/>
        </p:nvSpPr>
        <p:spPr>
          <a:xfrm>
            <a:off x="1981200" y="3276600"/>
            <a:ext cx="228600" cy="3048000"/>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ea typeface="ＭＳ Ｐゴシック" charset="0"/>
              <a:cs typeface="Arial" charset="0"/>
            </a:endParaRPr>
          </a:p>
        </p:txBody>
      </p:sp>
      <p:sp>
        <p:nvSpPr>
          <p:cNvPr id="47" name="Left Bracket 46"/>
          <p:cNvSpPr/>
          <p:nvPr/>
        </p:nvSpPr>
        <p:spPr>
          <a:xfrm rot="16200000">
            <a:off x="6324600" y="1828800"/>
            <a:ext cx="304800" cy="2590800"/>
          </a:xfrm>
          <a:prstGeom prst="leftBracket">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ea typeface="ＭＳ Ｐゴシック" charset="0"/>
              <a:cs typeface="Arial" charset="0"/>
            </a:endParaRPr>
          </a:p>
        </p:txBody>
      </p:sp>
      <p:cxnSp>
        <p:nvCxnSpPr>
          <p:cNvPr id="49" name="Straight Arrow Connector 48"/>
          <p:cNvCxnSpPr/>
          <p:nvPr/>
        </p:nvCxnSpPr>
        <p:spPr>
          <a:xfrm flipV="1">
            <a:off x="6477000" y="3501008"/>
            <a:ext cx="0" cy="30480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45098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fld id="{F41401EE-DDA5-4448-A5ED-C2C754BCCE7B}" type="slidenum">
              <a:rPr lang="en-US" sz="1400"/>
              <a:pPr eaLnBrk="1" hangingPunct="1"/>
              <a:t>489</a:t>
            </a:fld>
            <a:endParaRPr lang="en-US" sz="1400"/>
          </a:p>
        </p:txBody>
      </p:sp>
      <p:sp>
        <p:nvSpPr>
          <p:cNvPr id="4" name="Shape 194561"/>
          <p:cNvSpPr txBox="1">
            <a:spLocks noChangeArrowheads="1"/>
          </p:cNvSpPr>
          <p:nvPr/>
        </p:nvSpPr>
        <p:spPr>
          <a:xfrm>
            <a:off x="685800" y="609600"/>
            <a:ext cx="7772400" cy="1143000"/>
          </a:xfrm>
          <a:prstGeom prst="rect">
            <a:avLst/>
          </a:prstGeom>
        </p:spPr>
        <p:txBody>
          <a:bodyPr/>
          <a:lstStyle/>
          <a:p>
            <a:pPr algn="ctr">
              <a:defRPr/>
            </a:pPr>
            <a:r>
              <a:rPr lang="en-US" sz="4000" kern="0" dirty="0">
                <a:solidFill>
                  <a:schemeClr val="tx2"/>
                </a:solidFill>
                <a:latin typeface="+mj-lt"/>
                <a:ea typeface="+mj-ea"/>
                <a:cs typeface="+mj-cs"/>
              </a:rPr>
              <a:t>Actual parameters </a:t>
            </a:r>
          </a:p>
        </p:txBody>
      </p:sp>
      <p:sp>
        <p:nvSpPr>
          <p:cNvPr id="5" name="Rectangle 4"/>
          <p:cNvSpPr/>
          <p:nvPr/>
        </p:nvSpPr>
        <p:spPr>
          <a:xfrm>
            <a:off x="0" y="1789906"/>
            <a:ext cx="8382000" cy="4800600"/>
          </a:xfrm>
          <a:prstGeom prst="rect">
            <a:avLst/>
          </a:prstGeom>
          <a:solidFill>
            <a:srgbClr val="EDE5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4">
              <a:defRPr/>
            </a:pPr>
            <a:endParaRPr lang="en-US" sz="2800" dirty="0">
              <a:solidFill>
                <a:srgbClr val="0070C0"/>
              </a:solidFill>
            </a:endParaRPr>
          </a:p>
          <a:p>
            <a:pPr lvl="4">
              <a:defRPr/>
            </a:pPr>
            <a:endParaRPr lang="en-US" sz="2800" dirty="0">
              <a:solidFill>
                <a:srgbClr val="0070C0"/>
              </a:solidFill>
            </a:endParaRPr>
          </a:p>
          <a:p>
            <a:pPr lvl="3" algn="ctr">
              <a:defRPr/>
            </a:pPr>
            <a:endParaRPr lang="en-US" sz="2800" dirty="0">
              <a:solidFill>
                <a:schemeClr val="tx1"/>
              </a:solidFill>
            </a:endParaRPr>
          </a:p>
          <a:p>
            <a:pPr lvl="8" defTabSz="914400">
              <a:defRPr/>
            </a:pPr>
            <a:endParaRPr lang="en-US" sz="2800" dirty="0">
              <a:solidFill>
                <a:schemeClr val="tx1"/>
              </a:solidFill>
            </a:endParaRPr>
          </a:p>
          <a:p>
            <a:pPr lvl="8" defTabSz="914400">
              <a:defRPr/>
            </a:pPr>
            <a:r>
              <a:rPr lang="en-US" sz="2800" dirty="0">
                <a:solidFill>
                  <a:schemeClr val="tx1"/>
                </a:solidFill>
              </a:rPr>
              <a:t>larger  ( 2.5 , 5.4 );</a:t>
            </a:r>
          </a:p>
          <a:p>
            <a:pPr lvl="8" defTabSz="914400">
              <a:defRPr/>
            </a:pPr>
            <a:endParaRPr lang="en-US" sz="2800" dirty="0">
              <a:solidFill>
                <a:schemeClr val="tx1"/>
              </a:solidFill>
            </a:endParaRPr>
          </a:p>
          <a:p>
            <a:pPr lvl="8" defTabSz="914400">
              <a:defRPr/>
            </a:pPr>
            <a:endParaRPr lang="en-US" sz="2800" dirty="0">
              <a:solidFill>
                <a:schemeClr val="tx1"/>
              </a:solidFill>
            </a:endParaRPr>
          </a:p>
          <a:p>
            <a:pPr lvl="8" defTabSz="914400">
              <a:defRPr/>
            </a:pPr>
            <a:r>
              <a:rPr lang="en-US" sz="2800" dirty="0">
                <a:solidFill>
                  <a:schemeClr val="tx1"/>
                </a:solidFill>
              </a:rPr>
              <a:t>larger  ( num1 , num2 );</a:t>
            </a:r>
          </a:p>
          <a:p>
            <a:pPr lvl="8" defTabSz="914400">
              <a:defRPr/>
            </a:pPr>
            <a:endParaRPr lang="en-US" sz="2800" dirty="0">
              <a:solidFill>
                <a:schemeClr val="tx1"/>
              </a:solidFill>
            </a:endParaRPr>
          </a:p>
          <a:p>
            <a:pPr lvl="8" defTabSz="914400">
              <a:defRPr/>
            </a:pPr>
            <a:endParaRPr lang="en-US" sz="2800" dirty="0">
              <a:solidFill>
                <a:schemeClr val="tx1"/>
              </a:solidFill>
            </a:endParaRPr>
          </a:p>
          <a:p>
            <a:pPr lvl="8" defTabSz="914400">
              <a:defRPr/>
            </a:pPr>
            <a:r>
              <a:rPr lang="en-US" sz="2800" dirty="0">
                <a:solidFill>
                  <a:schemeClr val="tx1"/>
                </a:solidFill>
              </a:rPr>
              <a:t>larger  ( num1 </a:t>
            </a:r>
            <a:r>
              <a:rPr lang="en-US" sz="2800">
                <a:solidFill>
                  <a:schemeClr val="tx1"/>
                </a:solidFill>
              </a:rPr>
              <a:t>, 33.2 </a:t>
            </a:r>
            <a:r>
              <a:rPr lang="en-US" sz="2800" dirty="0">
                <a:solidFill>
                  <a:schemeClr val="tx1"/>
                </a:solidFill>
              </a:rPr>
              <a:t>);</a:t>
            </a:r>
          </a:p>
          <a:p>
            <a:pPr lvl="4">
              <a:defRPr/>
            </a:pPr>
            <a:endParaRPr lang="en-US" sz="2800" dirty="0">
              <a:solidFill>
                <a:schemeClr val="tx1"/>
              </a:solidFill>
            </a:endParaRPr>
          </a:p>
          <a:p>
            <a:pPr lvl="4">
              <a:defRPr/>
            </a:pPr>
            <a:endParaRPr lang="en-US" sz="2800" dirty="0">
              <a:solidFill>
                <a:schemeClr val="tx1"/>
              </a:solidFill>
            </a:endParaRPr>
          </a:p>
          <a:p>
            <a:pPr lvl="4">
              <a:defRPr/>
            </a:pPr>
            <a:endParaRPr lang="en-US" sz="2800" dirty="0">
              <a:solidFill>
                <a:schemeClr val="tx1"/>
              </a:solidFill>
            </a:endParaRPr>
          </a:p>
        </p:txBody>
      </p:sp>
      <p:grpSp>
        <p:nvGrpSpPr>
          <p:cNvPr id="21509" name="Group 24"/>
          <p:cNvGrpSpPr>
            <a:grpSpLocks/>
          </p:cNvGrpSpPr>
          <p:nvPr/>
        </p:nvGrpSpPr>
        <p:grpSpPr bwMode="auto">
          <a:xfrm>
            <a:off x="4953000" y="1981200"/>
            <a:ext cx="2514600" cy="914400"/>
            <a:chOff x="4953000" y="1981200"/>
            <a:chExt cx="2514600" cy="914400"/>
          </a:xfrm>
        </p:grpSpPr>
        <p:sp>
          <p:nvSpPr>
            <p:cNvPr id="6" name="Rectangle 5"/>
            <p:cNvSpPr/>
            <p:nvPr/>
          </p:nvSpPr>
          <p:spPr>
            <a:xfrm>
              <a:off x="4953000" y="1981200"/>
              <a:ext cx="2514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00B050"/>
                  </a:solidFill>
                </a:rPr>
                <a:t>Actual parameters</a:t>
              </a:r>
            </a:p>
          </p:txBody>
        </p:sp>
        <p:cxnSp>
          <p:nvCxnSpPr>
            <p:cNvPr id="15" name="Straight Arrow Connector 14"/>
            <p:cNvCxnSpPr/>
            <p:nvPr/>
          </p:nvCxnSpPr>
          <p:spPr>
            <a:xfrm flipH="1">
              <a:off x="5334000" y="2514600"/>
              <a:ext cx="5334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867400" y="2514600"/>
              <a:ext cx="3810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grpSp>
      <p:grpSp>
        <p:nvGrpSpPr>
          <p:cNvPr id="21510" name="Group 33"/>
          <p:cNvGrpSpPr>
            <a:grpSpLocks/>
          </p:cNvGrpSpPr>
          <p:nvPr/>
        </p:nvGrpSpPr>
        <p:grpSpPr bwMode="auto">
          <a:xfrm>
            <a:off x="2743200" y="1981200"/>
            <a:ext cx="2133600" cy="990600"/>
            <a:chOff x="2743200" y="1981200"/>
            <a:chExt cx="2133600" cy="990600"/>
          </a:xfrm>
        </p:grpSpPr>
        <p:sp>
          <p:nvSpPr>
            <p:cNvPr id="21" name="Rectangle 20"/>
            <p:cNvSpPr/>
            <p:nvPr/>
          </p:nvSpPr>
          <p:spPr>
            <a:xfrm>
              <a:off x="2743200" y="1981200"/>
              <a:ext cx="2133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00B050"/>
                  </a:solidFill>
                </a:rPr>
                <a:t>Method call</a:t>
              </a:r>
            </a:p>
          </p:txBody>
        </p:sp>
        <p:cxnSp>
          <p:nvCxnSpPr>
            <p:cNvPr id="23" name="Straight Arrow Connector 22"/>
            <p:cNvCxnSpPr/>
            <p:nvPr/>
          </p:nvCxnSpPr>
          <p:spPr>
            <a:xfrm>
              <a:off x="4038600" y="2514600"/>
              <a:ext cx="533400" cy="45720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511" name="Group 25"/>
          <p:cNvGrpSpPr>
            <a:grpSpLocks/>
          </p:cNvGrpSpPr>
          <p:nvPr/>
        </p:nvGrpSpPr>
        <p:grpSpPr bwMode="auto">
          <a:xfrm>
            <a:off x="5257800" y="3352800"/>
            <a:ext cx="2514600" cy="914400"/>
            <a:chOff x="4953000" y="1981200"/>
            <a:chExt cx="2514600" cy="914400"/>
          </a:xfrm>
        </p:grpSpPr>
        <p:sp>
          <p:nvSpPr>
            <p:cNvPr id="27" name="Rectangle 26"/>
            <p:cNvSpPr/>
            <p:nvPr/>
          </p:nvSpPr>
          <p:spPr>
            <a:xfrm>
              <a:off x="4953000" y="1981200"/>
              <a:ext cx="2514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00B050"/>
                  </a:solidFill>
                </a:rPr>
                <a:t>Actual parameters</a:t>
              </a:r>
            </a:p>
          </p:txBody>
        </p:sp>
        <p:cxnSp>
          <p:nvCxnSpPr>
            <p:cNvPr id="28" name="Straight Arrow Connector 27"/>
            <p:cNvCxnSpPr/>
            <p:nvPr/>
          </p:nvCxnSpPr>
          <p:spPr>
            <a:xfrm flipH="1">
              <a:off x="5334000" y="2514600"/>
              <a:ext cx="5334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867400" y="2514600"/>
              <a:ext cx="3810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grpSp>
      <p:grpSp>
        <p:nvGrpSpPr>
          <p:cNvPr id="21512" name="Group 29"/>
          <p:cNvGrpSpPr>
            <a:grpSpLocks/>
          </p:cNvGrpSpPr>
          <p:nvPr/>
        </p:nvGrpSpPr>
        <p:grpSpPr bwMode="auto">
          <a:xfrm>
            <a:off x="5257800" y="4572000"/>
            <a:ext cx="2514600" cy="914400"/>
            <a:chOff x="4953000" y="1981200"/>
            <a:chExt cx="2514600" cy="914400"/>
          </a:xfrm>
        </p:grpSpPr>
        <p:sp>
          <p:nvSpPr>
            <p:cNvPr id="31" name="Rectangle 30"/>
            <p:cNvSpPr/>
            <p:nvPr/>
          </p:nvSpPr>
          <p:spPr>
            <a:xfrm>
              <a:off x="4953000" y="1981200"/>
              <a:ext cx="2514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00B050"/>
                  </a:solidFill>
                </a:rPr>
                <a:t>Actual parameters</a:t>
              </a:r>
            </a:p>
          </p:txBody>
        </p:sp>
        <p:cxnSp>
          <p:nvCxnSpPr>
            <p:cNvPr id="32" name="Straight Arrow Connector 31"/>
            <p:cNvCxnSpPr/>
            <p:nvPr/>
          </p:nvCxnSpPr>
          <p:spPr>
            <a:xfrm flipH="1">
              <a:off x="5334000" y="2514600"/>
              <a:ext cx="5334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867400" y="2514600"/>
              <a:ext cx="381000" cy="381000"/>
            </a:xfrm>
            <a:prstGeom prst="straightConnector1">
              <a:avLst/>
            </a:prstGeom>
            <a:ln w="9525">
              <a:solidFill>
                <a:schemeClr val="accent4"/>
              </a:solidFill>
              <a:tailEnd type="arrow"/>
            </a:ln>
          </p:spPr>
          <p:style>
            <a:lnRef idx="1">
              <a:schemeClr val="accent1"/>
            </a:lnRef>
            <a:fillRef idx="0">
              <a:schemeClr val="accent1"/>
            </a:fillRef>
            <a:effectRef idx="0">
              <a:schemeClr val="accent1"/>
            </a:effectRef>
            <a:fontRef idx="minor">
              <a:schemeClr val="tx1"/>
            </a:fontRef>
          </p:style>
        </p:cxnSp>
      </p:grpSp>
      <p:grpSp>
        <p:nvGrpSpPr>
          <p:cNvPr id="21513" name="Group 34"/>
          <p:cNvGrpSpPr>
            <a:grpSpLocks/>
          </p:cNvGrpSpPr>
          <p:nvPr/>
        </p:nvGrpSpPr>
        <p:grpSpPr bwMode="auto">
          <a:xfrm>
            <a:off x="2743200" y="3276600"/>
            <a:ext cx="2133600" cy="990600"/>
            <a:chOff x="2743200" y="1981200"/>
            <a:chExt cx="2133600" cy="990600"/>
          </a:xfrm>
        </p:grpSpPr>
        <p:sp>
          <p:nvSpPr>
            <p:cNvPr id="36" name="Rectangle 35"/>
            <p:cNvSpPr/>
            <p:nvPr/>
          </p:nvSpPr>
          <p:spPr>
            <a:xfrm>
              <a:off x="2743200" y="1981200"/>
              <a:ext cx="2133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00B050"/>
                  </a:solidFill>
                </a:rPr>
                <a:t>Method call</a:t>
              </a:r>
            </a:p>
          </p:txBody>
        </p:sp>
        <p:cxnSp>
          <p:nvCxnSpPr>
            <p:cNvPr id="37" name="Straight Arrow Connector 36"/>
            <p:cNvCxnSpPr/>
            <p:nvPr/>
          </p:nvCxnSpPr>
          <p:spPr>
            <a:xfrm>
              <a:off x="4038600" y="2514600"/>
              <a:ext cx="533400" cy="45720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514" name="Group 37"/>
          <p:cNvGrpSpPr>
            <a:grpSpLocks/>
          </p:cNvGrpSpPr>
          <p:nvPr/>
        </p:nvGrpSpPr>
        <p:grpSpPr bwMode="auto">
          <a:xfrm>
            <a:off x="2743200" y="4572000"/>
            <a:ext cx="2133600" cy="990600"/>
            <a:chOff x="2743200" y="1981200"/>
            <a:chExt cx="2133600" cy="990600"/>
          </a:xfrm>
        </p:grpSpPr>
        <p:sp>
          <p:nvSpPr>
            <p:cNvPr id="39" name="Rectangle 38"/>
            <p:cNvSpPr/>
            <p:nvPr/>
          </p:nvSpPr>
          <p:spPr>
            <a:xfrm>
              <a:off x="2743200" y="1981200"/>
              <a:ext cx="2133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00B050"/>
                  </a:solidFill>
                </a:rPr>
                <a:t>Method call</a:t>
              </a:r>
            </a:p>
          </p:txBody>
        </p:sp>
        <p:cxnSp>
          <p:nvCxnSpPr>
            <p:cNvPr id="40" name="Straight Arrow Connector 39"/>
            <p:cNvCxnSpPr/>
            <p:nvPr/>
          </p:nvCxnSpPr>
          <p:spPr>
            <a:xfrm>
              <a:off x="4038600" y="2514600"/>
              <a:ext cx="533400" cy="45720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7280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PROGRAMMING APPROACHES</a:t>
            </a:r>
          </a:p>
        </p:txBody>
      </p:sp>
      <p:sp>
        <p:nvSpPr>
          <p:cNvPr id="6" name="Content Placeholder 4"/>
          <p:cNvSpPr>
            <a:spLocks noGrp="1"/>
          </p:cNvSpPr>
          <p:nvPr>
            <p:ph idx="1"/>
          </p:nvPr>
        </p:nvSpPr>
        <p:spPr>
          <a:xfrm>
            <a:off x="251520" y="1279301"/>
            <a:ext cx="8640960" cy="1933675"/>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 Structured Programming</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Also known as modular programming.</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The problem is divided into smaller sub-problems (</a:t>
            </a:r>
            <a:r>
              <a:rPr lang="en-US" sz="1600" dirty="0">
                <a:solidFill>
                  <a:srgbClr val="00B0F0"/>
                </a:solidFill>
                <a:latin typeface="Tahoma" panose="020B0604030504040204" pitchFamily="34" charset="0"/>
                <a:ea typeface="Tahoma" panose="020B0604030504040204" pitchFamily="34" charset="0"/>
                <a:cs typeface="Tahoma" panose="020B0604030504040204" pitchFamily="34" charset="0"/>
              </a:rPr>
              <a:t>modules</a:t>
            </a:r>
            <a:r>
              <a:rPr lang="en-US" sz="1600" dirty="0">
                <a:latin typeface="Tahoma" panose="020B0604030504040204" pitchFamily="34" charset="0"/>
                <a:ea typeface="Tahoma" panose="020B0604030504040204" pitchFamily="34" charset="0"/>
                <a:cs typeface="Tahoma" panose="020B0604030504040204" pitchFamily="34" charset="0"/>
              </a:rPr>
              <a:t>).</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Each sub-problem is then analyzed and solved.</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The solutions of all sub-problems are then combined to solve the overall problem.</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Examples of such programming model languages include Pascal, Fortran and C.</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251520" y="836712"/>
            <a:ext cx="8640960" cy="400110"/>
          </a:xfrm>
          <a:prstGeom prst="rect">
            <a:avLst/>
          </a:prstGeom>
          <a:noFill/>
        </p:spPr>
        <p:txBody>
          <a:bodyPr wrap="square" rtlCol="0">
            <a:spAutoFit/>
          </a:bodyPr>
          <a:lstStyle/>
          <a:p>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Two programming approaches are known:</a:t>
            </a:r>
          </a:p>
        </p:txBody>
      </p:sp>
      <p:sp>
        <p:nvSpPr>
          <p:cNvPr id="8" name="Content Placeholder 4"/>
          <p:cNvSpPr txBox="1">
            <a:spLocks/>
          </p:cNvSpPr>
          <p:nvPr/>
        </p:nvSpPr>
        <p:spPr>
          <a:xfrm>
            <a:off x="251520" y="2924944"/>
            <a:ext cx="8640960" cy="172819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The Object-Oriented Programming</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Identify the components of the problem. These are called </a:t>
            </a:r>
            <a:r>
              <a:rPr lang="en-US" sz="1600" dirty="0">
                <a:solidFill>
                  <a:srgbClr val="00B0F0"/>
                </a:solidFill>
                <a:latin typeface="Tahoma" panose="020B0604030504040204" pitchFamily="34" charset="0"/>
                <a:ea typeface="Tahoma" panose="020B0604030504040204" pitchFamily="34" charset="0"/>
                <a:cs typeface="Tahoma" panose="020B0604030504040204" pitchFamily="34" charset="0"/>
              </a:rPr>
              <a:t>objects</a:t>
            </a:r>
            <a:r>
              <a:rPr lang="en-US" sz="1600" dirty="0">
                <a:latin typeface="Tahoma" panose="020B0604030504040204" pitchFamily="34" charset="0"/>
                <a:ea typeface="Tahoma" panose="020B0604030504040204" pitchFamily="34" charset="0"/>
                <a:cs typeface="Tahoma" panose="020B0604030504040204" pitchFamily="34" charset="0"/>
              </a:rPr>
              <a:t>.</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For each object, identify the relevant data &amp; operations (</a:t>
            </a:r>
            <a:r>
              <a:rPr lang="en-US" sz="1600" dirty="0">
                <a:solidFill>
                  <a:srgbClr val="00B0F0"/>
                </a:solidFill>
                <a:latin typeface="Tahoma" panose="020B0604030504040204" pitchFamily="34" charset="0"/>
                <a:ea typeface="Tahoma" panose="020B0604030504040204" pitchFamily="34" charset="0"/>
                <a:cs typeface="Tahoma" panose="020B0604030504040204" pitchFamily="34" charset="0"/>
              </a:rPr>
              <a:t>methods</a:t>
            </a:r>
            <a:r>
              <a:rPr lang="en-US" sz="1600" dirty="0">
                <a:latin typeface="Tahoma" panose="020B0604030504040204" pitchFamily="34" charset="0"/>
                <a:ea typeface="Tahoma" panose="020B0604030504040204" pitchFamily="34" charset="0"/>
                <a:cs typeface="Tahoma" panose="020B0604030504040204" pitchFamily="34" charset="0"/>
              </a:rPr>
              <a:t>) to be performed on that data.</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Define the relationship between each object and the other.</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Examples of programming languages that follow such model are C++ and Java.</a:t>
            </a:r>
          </a:p>
          <a:p>
            <a:pPr marL="109728" indent="0" algn="just">
              <a:buFont typeface="Wingdings 3"/>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p:cNvSpPr/>
          <p:nvPr/>
        </p:nvSpPr>
        <p:spPr>
          <a:xfrm>
            <a:off x="3635896" y="4581128"/>
            <a:ext cx="1872208" cy="72008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OBJECTS</a:t>
            </a:r>
          </a:p>
        </p:txBody>
      </p:sp>
      <p:sp>
        <p:nvSpPr>
          <p:cNvPr id="10" name="Flowchart: Alternate Process 9"/>
          <p:cNvSpPr/>
          <p:nvPr/>
        </p:nvSpPr>
        <p:spPr>
          <a:xfrm>
            <a:off x="2195736" y="5877272"/>
            <a:ext cx="1872208" cy="720080"/>
          </a:xfrm>
          <a:prstGeom prst="flowChartAlternateProcess">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75000"/>
                  </a:schemeClr>
                </a:solidFill>
              </a:rPr>
              <a:t>DATA</a:t>
            </a:r>
          </a:p>
        </p:txBody>
      </p:sp>
      <p:sp>
        <p:nvSpPr>
          <p:cNvPr id="11" name="Flowchart: Alternate Process 10"/>
          <p:cNvSpPr/>
          <p:nvPr/>
        </p:nvSpPr>
        <p:spPr>
          <a:xfrm>
            <a:off x="5076056" y="5851265"/>
            <a:ext cx="1872208" cy="720080"/>
          </a:xfrm>
          <a:prstGeom prst="flowChartAlternateProcess">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75000"/>
                  </a:schemeClr>
                </a:solidFill>
              </a:rPr>
              <a:t>METHODS</a:t>
            </a:r>
          </a:p>
        </p:txBody>
      </p:sp>
      <p:cxnSp>
        <p:nvCxnSpPr>
          <p:cNvPr id="13" name="Straight Arrow Connector 12"/>
          <p:cNvCxnSpPr>
            <a:stCxn id="9" idx="2"/>
          </p:cNvCxnSpPr>
          <p:nvPr/>
        </p:nvCxnSpPr>
        <p:spPr>
          <a:xfrm>
            <a:off x="4572000" y="5301208"/>
            <a:ext cx="0"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572000" y="5589240"/>
            <a:ext cx="1440160"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131840" y="5589240"/>
            <a:ext cx="1440160"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1" idx="0"/>
          </p:cNvCxnSpPr>
          <p:nvPr/>
        </p:nvCxnSpPr>
        <p:spPr>
          <a:xfrm>
            <a:off x="6012160" y="5589240"/>
            <a:ext cx="0" cy="2620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0" idx="0"/>
          </p:cNvCxnSpPr>
          <p:nvPr/>
        </p:nvCxnSpPr>
        <p:spPr>
          <a:xfrm>
            <a:off x="3131840" y="5589240"/>
            <a:ext cx="0"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Slide Number Placeholder 21"/>
          <p:cNvSpPr>
            <a:spLocks noGrp="1"/>
          </p:cNvSpPr>
          <p:nvPr>
            <p:ph type="sldNum" sz="quarter" idx="12"/>
          </p:nvPr>
        </p:nvSpPr>
        <p:spPr/>
        <p:txBody>
          <a:bodyPr/>
          <a:lstStyle/>
          <a:p>
            <a:fld id="{DA934484-767D-4C48-AF0E-A1438A969E59}" type="slidenum">
              <a:rPr lang="en-US" smtClean="0"/>
              <a:pPr/>
              <a:t>49</a:t>
            </a:fld>
            <a:endParaRPr lang="en-US"/>
          </a:p>
        </p:txBody>
      </p:sp>
    </p:spTree>
    <p:extLst>
      <p:ext uri="{BB962C8B-B14F-4D97-AF65-F5344CB8AC3E}">
        <p14:creationId xmlns:p14="http://schemas.microsoft.com/office/powerpoint/2010/main" val="103274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left)">
                                      <p:cBhvr>
                                        <p:cTn id="18" dur="500"/>
                                        <p:tgtEl>
                                          <p:spTgt spid="6">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wipe(left)">
                                      <p:cBhvr>
                                        <p:cTn id="24" dur="500"/>
                                        <p:tgtEl>
                                          <p:spTgt spid="6">
                                            <p:txEl>
                                              <p:pRg st="4" end="4"/>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left)">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left)">
                                      <p:cBhvr>
                                        <p:cTn id="32" dur="500"/>
                                        <p:tgtEl>
                                          <p:spTgt spid="8">
                                            <p:txEl>
                                              <p:pRg st="0" end="0"/>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wipe(left)">
                                      <p:cBhvr>
                                        <p:cTn id="35" dur="500"/>
                                        <p:tgtEl>
                                          <p:spTgt spid="8">
                                            <p:txEl>
                                              <p:pRg st="1" end="1"/>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wipe(left)">
                                      <p:cBhvr>
                                        <p:cTn id="38" dur="500"/>
                                        <p:tgtEl>
                                          <p:spTgt spid="8">
                                            <p:txEl>
                                              <p:pRg st="2" end="2"/>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wipe(left)">
                                      <p:cBhvr>
                                        <p:cTn id="41" dur="500"/>
                                        <p:tgtEl>
                                          <p:spTgt spid="8">
                                            <p:txEl>
                                              <p:pRg st="3" end="3"/>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8">
                                            <p:txEl>
                                              <p:pRg st="4" end="4"/>
                                            </p:txEl>
                                          </p:spTgt>
                                        </p:tgtEl>
                                        <p:attrNameLst>
                                          <p:attrName>style.visibility</p:attrName>
                                        </p:attrNameLst>
                                      </p:cBhvr>
                                      <p:to>
                                        <p:strVal val="visible"/>
                                      </p:to>
                                    </p:set>
                                    <p:animEffect transition="in" filter="wipe(left)">
                                      <p:cBhvr>
                                        <p:cTn id="44" dur="500"/>
                                        <p:tgtEl>
                                          <p:spTgt spid="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up)">
                                      <p:cBhvr>
                                        <p:cTn id="53" dur="500"/>
                                        <p:tgtEl>
                                          <p:spTgt spid="13"/>
                                        </p:tgtEl>
                                      </p:cBhvr>
                                    </p:animEffect>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par>
                                <p:cTn id="58" presetID="22" presetClass="entr" presetSubtype="2"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right)">
                                      <p:cBhvr>
                                        <p:cTn id="60" dur="500"/>
                                        <p:tgtEl>
                                          <p:spTgt spid="17"/>
                                        </p:tgtEl>
                                      </p:cBhvr>
                                    </p:animEffect>
                                  </p:childTnLst>
                                </p:cTn>
                              </p:par>
                            </p:childTnLst>
                          </p:cTn>
                        </p:par>
                        <p:par>
                          <p:cTn id="61" fill="hold">
                            <p:stCondLst>
                              <p:cond delay="1500"/>
                            </p:stCondLst>
                            <p:childTnLst>
                              <p:par>
                                <p:cTn id="62" presetID="22" presetClass="entr" presetSubtype="1"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up)">
                                      <p:cBhvr>
                                        <p:cTn id="64" dur="500"/>
                                        <p:tgtEl>
                                          <p:spTgt spid="19"/>
                                        </p:tgtEl>
                                      </p:cBhvr>
                                    </p:animEffect>
                                  </p:childTnLst>
                                </p:cTn>
                              </p:par>
                              <p:par>
                                <p:cTn id="65" presetID="22" presetClass="entr" presetSubtype="1"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up)">
                                      <p:cBhvr>
                                        <p:cTn id="67" dur="500"/>
                                        <p:tgtEl>
                                          <p:spTgt spid="21"/>
                                        </p:tgtEl>
                                      </p:cBhvr>
                                    </p:animEffect>
                                  </p:childTnLst>
                                </p:cTn>
                              </p:par>
                            </p:childTnLst>
                          </p:cTn>
                        </p:par>
                        <p:par>
                          <p:cTn id="68" fill="hold">
                            <p:stCondLst>
                              <p:cond delay="2000"/>
                            </p:stCondLst>
                            <p:childTnLst>
                              <p:par>
                                <p:cTn id="69" presetID="22" presetClass="entr" presetSubtype="1"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up)">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P spid="8" grpId="0" uiExpand="1" build="p"/>
      <p:bldP spid="9" grpId="0" animBg="1"/>
      <p:bldP spid="10" grpId="0" animBg="1"/>
      <p:bldP spid="11" grpId="0" animBg="1"/>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VOID METHODS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490</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2.3 WITH MULTIPLE PARAMETERS</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79512" y="1405800"/>
            <a:ext cx="8784977" cy="5047536"/>
            <a:chOff x="323528" y="1236822"/>
            <a:chExt cx="7848873" cy="4746304"/>
          </a:xfrm>
        </p:grpSpPr>
        <p:sp>
          <p:nvSpPr>
            <p:cNvPr id="21" name="TextBox 20"/>
            <p:cNvSpPr txBox="1"/>
            <p:nvPr/>
          </p:nvSpPr>
          <p:spPr>
            <a:xfrm>
              <a:off x="788528" y="1236822"/>
              <a:ext cx="7383873" cy="4746304"/>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    import </a:t>
              </a:r>
              <a:r>
                <a:rPr lang="en-US" sz="1400" dirty="0" err="1">
                  <a:solidFill>
                    <a:srgbClr val="FF0000"/>
                  </a:solidFill>
                </a:rPr>
                <a:t>java.util</a:t>
              </a:r>
              <a:r>
                <a:rPr lang="en-US" sz="1400" dirty="0">
                  <a:solidFill>
                    <a:srgbClr val="0000FF"/>
                  </a:solidFill>
                </a:rPr>
                <a:t>.*;</a:t>
              </a:r>
            </a:p>
            <a:p>
              <a:r>
                <a:rPr lang="en-US" sz="1400" dirty="0">
                  <a:solidFill>
                    <a:srgbClr val="00B0F0"/>
                  </a:solidFill>
                </a:rPr>
                <a:t>    public class</a:t>
              </a:r>
              <a:r>
                <a:rPr lang="en-US" sz="1400" dirty="0">
                  <a:solidFill>
                    <a:srgbClr val="0000FF"/>
                  </a:solidFill>
                </a:rPr>
                <a:t> </a:t>
              </a:r>
              <a:r>
                <a:rPr lang="en-US" sz="1400" dirty="0" err="1">
                  <a:solidFill>
                    <a:srgbClr val="0000FF"/>
                  </a:solidFill>
                </a:rPr>
                <a:t>methodMultiParameters</a:t>
              </a:r>
              <a:endParaRPr lang="en-US" sz="1400" dirty="0">
                <a:solidFill>
                  <a:srgbClr val="0000FF"/>
                </a:solidFill>
              </a:endParaRPr>
            </a:p>
            <a:p>
              <a:r>
                <a:rPr lang="en-US" sz="1400" dirty="0"/>
                <a:t>    {</a:t>
              </a:r>
            </a:p>
            <a:p>
              <a:r>
                <a:rPr lang="en-US" sz="1400" dirty="0"/>
                <a:t>       </a:t>
              </a:r>
              <a:r>
                <a:rPr lang="en-US" sz="1400" dirty="0">
                  <a:solidFill>
                    <a:srgbClr val="00B0F0"/>
                  </a:solidFill>
                </a:rPr>
                <a:t>static </a:t>
              </a:r>
              <a:r>
                <a:rPr lang="en-US" sz="1400" dirty="0"/>
                <a:t>Scanner read = </a:t>
              </a:r>
              <a:r>
                <a:rPr lang="en-US" sz="1400" dirty="0">
                  <a:solidFill>
                    <a:srgbClr val="00B0F0"/>
                  </a:solidFill>
                </a:rPr>
                <a:t>new </a:t>
              </a:r>
              <a:r>
                <a:rPr lang="en-US" sz="1400" dirty="0"/>
                <a:t>Scanner (System.in);</a:t>
              </a:r>
            </a:p>
            <a:p>
              <a:r>
                <a:rPr lang="en-US" sz="1400" dirty="0">
                  <a:solidFill>
                    <a:srgbClr val="00B0F0"/>
                  </a:solidFill>
                </a:rPr>
                <a:t>       public static void main(String[] </a:t>
              </a:r>
              <a:r>
                <a:rPr lang="en-US" sz="1400" dirty="0" err="1">
                  <a:solidFill>
                    <a:srgbClr val="00B0F0"/>
                  </a:solidFill>
                </a:rPr>
                <a:t>args</a:t>
              </a:r>
              <a:r>
                <a:rPr lang="en-US" sz="1400" dirty="0">
                  <a:solidFill>
                    <a:srgbClr val="00B0F0"/>
                  </a:solidFill>
                </a:rPr>
                <a:t>)</a:t>
              </a:r>
            </a:p>
            <a:p>
              <a:r>
                <a:rPr lang="en-US" sz="1400" dirty="0"/>
                <a:t>       {</a:t>
              </a:r>
            </a:p>
            <a:p>
              <a:r>
                <a:rPr lang="en-US" sz="1400" dirty="0"/>
                <a:t>         </a:t>
              </a:r>
              <a:r>
                <a:rPr lang="en-US" sz="1400" dirty="0">
                  <a:solidFill>
                    <a:srgbClr val="00B0F0"/>
                  </a:solidFill>
                </a:rPr>
                <a:t>char </a:t>
              </a:r>
              <a:r>
                <a:rPr lang="en-US" sz="1400" dirty="0"/>
                <a:t>symbol;</a:t>
              </a:r>
            </a:p>
            <a:p>
              <a:r>
                <a:rPr lang="en-US" sz="1400" dirty="0"/>
                <a:t>         </a:t>
              </a:r>
              <a:r>
                <a:rPr lang="en-US" sz="1400" dirty="0" err="1">
                  <a:solidFill>
                    <a:srgbClr val="00B0F0"/>
                  </a:solidFill>
                </a:rPr>
                <a:t>int</a:t>
              </a:r>
              <a:r>
                <a:rPr lang="en-US" sz="1400" dirty="0"/>
                <a:t> times;</a:t>
              </a:r>
            </a:p>
            <a:p>
              <a:r>
                <a:rPr lang="en-US" sz="1400" dirty="0"/>
                <a:t>         </a:t>
              </a:r>
              <a:r>
                <a:rPr lang="en-US" sz="1400" dirty="0" err="1"/>
                <a:t>System.out.print</a:t>
              </a:r>
              <a:r>
                <a:rPr lang="en-US" sz="1400" dirty="0"/>
                <a:t> (“Enter the symbol that draws the line: “);</a:t>
              </a:r>
            </a:p>
            <a:p>
              <a:r>
                <a:rPr lang="en-US" sz="1400" dirty="0"/>
                <a:t>         symbol = </a:t>
              </a:r>
              <a:r>
                <a:rPr lang="en-US" sz="1400" dirty="0" err="1"/>
                <a:t>read.</a:t>
              </a:r>
              <a:r>
                <a:rPr lang="en-US" sz="1400" dirty="0" err="1">
                  <a:solidFill>
                    <a:srgbClr val="00B050"/>
                  </a:solidFill>
                </a:rPr>
                <a:t>next</a:t>
              </a:r>
              <a:r>
                <a:rPr lang="en-US" sz="1400" dirty="0">
                  <a:solidFill>
                    <a:srgbClr val="00B050"/>
                  </a:solidFill>
                </a:rPr>
                <a:t>().</a:t>
              </a:r>
              <a:r>
                <a:rPr lang="en-US" sz="1400" dirty="0" err="1">
                  <a:solidFill>
                    <a:srgbClr val="00B050"/>
                  </a:solidFill>
                </a:rPr>
                <a:t>charAt</a:t>
              </a:r>
              <a:r>
                <a:rPr lang="en-US" sz="1400" dirty="0">
                  <a:solidFill>
                    <a:srgbClr val="00B050"/>
                  </a:solidFill>
                </a:rPr>
                <a:t>(0)</a:t>
              </a:r>
              <a:r>
                <a:rPr lang="en-US" sz="1400" dirty="0"/>
                <a:t>;</a:t>
              </a:r>
            </a:p>
            <a:p>
              <a:r>
                <a:rPr lang="en-US" sz="1400" dirty="0"/>
                <a:t>         </a:t>
              </a:r>
              <a:r>
                <a:rPr lang="en-US" sz="1400" dirty="0" err="1"/>
                <a:t>System.out.print</a:t>
              </a:r>
              <a:r>
                <a:rPr lang="en-US" sz="1400" dirty="0"/>
                <a:t> (“Enter the number of times to repeat the symbol: “);</a:t>
              </a:r>
            </a:p>
            <a:p>
              <a:r>
                <a:rPr lang="en-US" sz="1400" dirty="0"/>
                <a:t>         times = </a:t>
              </a:r>
              <a:r>
                <a:rPr lang="en-US" sz="1400" dirty="0" err="1"/>
                <a:t>read.</a:t>
              </a:r>
              <a:r>
                <a:rPr lang="en-US" sz="1400" dirty="0" err="1">
                  <a:solidFill>
                    <a:srgbClr val="00B050"/>
                  </a:solidFill>
                </a:rPr>
                <a:t>nextInt</a:t>
              </a:r>
              <a:r>
                <a:rPr lang="en-US" sz="1400" dirty="0">
                  <a:solidFill>
                    <a:srgbClr val="00B050"/>
                  </a:solidFill>
                </a:rPr>
                <a:t>()</a:t>
              </a:r>
              <a:r>
                <a:rPr lang="en-US" sz="1400" dirty="0"/>
                <a:t>;</a:t>
              </a:r>
            </a:p>
            <a:p>
              <a:r>
                <a:rPr lang="en-US" sz="1400" dirty="0">
                  <a:solidFill>
                    <a:srgbClr val="00B050"/>
                  </a:solidFill>
                </a:rPr>
                <a:t>                                  </a:t>
              </a:r>
              <a:r>
                <a:rPr lang="en-US" sz="1400" dirty="0" err="1">
                  <a:solidFill>
                    <a:srgbClr val="0000FF"/>
                  </a:solidFill>
                </a:rPr>
                <a:t>drawLine</a:t>
              </a:r>
              <a:r>
                <a:rPr lang="en-US" sz="1400" dirty="0">
                  <a:solidFill>
                    <a:srgbClr val="0000FF"/>
                  </a:solidFill>
                </a:rPr>
                <a:t>(symbol, times);</a:t>
              </a:r>
              <a:r>
                <a:rPr lang="en-US" sz="1400" dirty="0">
                  <a:solidFill>
                    <a:srgbClr val="00B050"/>
                  </a:solidFill>
                </a:rPr>
                <a:t> </a:t>
              </a:r>
            </a:p>
            <a:p>
              <a:r>
                <a:rPr lang="en-US" sz="1400" dirty="0"/>
                <a:t>       } </a:t>
              </a:r>
              <a:r>
                <a:rPr lang="en-US" sz="1400" dirty="0">
                  <a:solidFill>
                    <a:srgbClr val="00B050"/>
                  </a:solidFill>
                </a:rPr>
                <a:t>//end of main</a:t>
              </a:r>
            </a:p>
            <a:p>
              <a:r>
                <a:rPr lang="en-US" sz="1400" dirty="0">
                  <a:solidFill>
                    <a:srgbClr val="00B050"/>
                  </a:solidFill>
                </a:rPr>
                <a:t>      //method definition: This method draws a line</a:t>
              </a:r>
            </a:p>
            <a:p>
              <a:r>
                <a:rPr lang="en-US" sz="1400" dirty="0">
                  <a:solidFill>
                    <a:srgbClr val="00B0F0"/>
                  </a:solidFill>
                </a:rPr>
                <a:t>      public static void</a:t>
              </a:r>
              <a:r>
                <a:rPr lang="en-US" sz="1400" dirty="0">
                  <a:solidFill>
                    <a:srgbClr val="FF0000"/>
                  </a:solidFill>
                </a:rPr>
                <a:t> </a:t>
              </a:r>
              <a:r>
                <a:rPr lang="en-US" sz="1400" dirty="0" err="1">
                  <a:solidFill>
                    <a:srgbClr val="0000FF"/>
                  </a:solidFill>
                </a:rPr>
                <a:t>drawLine</a:t>
              </a:r>
              <a:r>
                <a:rPr lang="en-US" sz="1400" dirty="0">
                  <a:solidFill>
                    <a:srgbClr val="0000FF"/>
                  </a:solidFill>
                </a:rPr>
                <a:t>(</a:t>
              </a:r>
              <a:r>
                <a:rPr lang="en-US" sz="1400" dirty="0">
                  <a:solidFill>
                    <a:srgbClr val="00B0F0"/>
                  </a:solidFill>
                </a:rPr>
                <a:t>char</a:t>
              </a:r>
              <a:r>
                <a:rPr lang="en-US" sz="1400" dirty="0">
                  <a:solidFill>
                    <a:srgbClr val="0000FF"/>
                  </a:solidFill>
                </a:rPr>
                <a:t> </a:t>
              </a:r>
              <a:r>
                <a:rPr lang="en-US" sz="1400" dirty="0" err="1">
                  <a:solidFill>
                    <a:srgbClr val="FF33CC"/>
                  </a:solidFill>
                </a:rPr>
                <a:t>ch</a:t>
              </a:r>
              <a:r>
                <a:rPr lang="en-US" sz="1400" dirty="0">
                  <a:solidFill>
                    <a:srgbClr val="0000FF"/>
                  </a:solidFill>
                </a:rPr>
                <a:t>,</a:t>
              </a:r>
              <a:r>
                <a:rPr lang="en-US" sz="1400" dirty="0">
                  <a:solidFill>
                    <a:srgbClr val="FF33CC"/>
                  </a:solidFill>
                </a:rPr>
                <a:t> </a:t>
              </a:r>
              <a:r>
                <a:rPr lang="en-US" sz="1400" dirty="0" err="1">
                  <a:solidFill>
                    <a:srgbClr val="00B0F0"/>
                  </a:solidFill>
                </a:rPr>
                <a:t>int</a:t>
              </a:r>
              <a:r>
                <a:rPr lang="en-US" sz="1400" dirty="0">
                  <a:solidFill>
                    <a:srgbClr val="FF33CC"/>
                  </a:solidFill>
                </a:rPr>
                <a:t> repeat</a:t>
              </a:r>
              <a:r>
                <a:rPr lang="en-US" sz="1400" dirty="0">
                  <a:solidFill>
                    <a:srgbClr val="0000FF"/>
                  </a:solidFill>
                </a:rPr>
                <a:t>)</a:t>
              </a:r>
            </a:p>
            <a:p>
              <a:r>
                <a:rPr lang="en-US" sz="1400" dirty="0"/>
                <a:t>      {</a:t>
              </a:r>
            </a:p>
            <a:p>
              <a:r>
                <a:rPr lang="en-US" sz="1400" dirty="0">
                  <a:solidFill>
                    <a:srgbClr val="0000FF"/>
                  </a:solidFill>
                </a:rPr>
                <a:t>        </a:t>
              </a:r>
              <a:r>
                <a:rPr lang="en-US" sz="1400" dirty="0" err="1">
                  <a:solidFill>
                    <a:srgbClr val="00B0F0"/>
                  </a:solidFill>
                </a:rPr>
                <a:t>int</a:t>
              </a:r>
              <a:r>
                <a:rPr lang="en-US" sz="1400" dirty="0">
                  <a:solidFill>
                    <a:srgbClr val="0000FF"/>
                  </a:solidFill>
                </a:rPr>
                <a:t> </a:t>
              </a:r>
              <a:r>
                <a:rPr lang="en-US" sz="1400" dirty="0" err="1"/>
                <a:t>i</a:t>
              </a:r>
              <a:r>
                <a:rPr lang="en-US" sz="1400" dirty="0"/>
                <a:t>;</a:t>
              </a:r>
            </a:p>
            <a:p>
              <a:r>
                <a:rPr lang="en-US" sz="1400" dirty="0">
                  <a:solidFill>
                    <a:srgbClr val="0000FF"/>
                  </a:solidFill>
                </a:rPr>
                <a:t>        </a:t>
              </a:r>
              <a:r>
                <a:rPr lang="en-US" sz="1400" dirty="0">
                  <a:solidFill>
                    <a:srgbClr val="00B0F0"/>
                  </a:solidFill>
                </a:rPr>
                <a:t>for</a:t>
              </a:r>
              <a:r>
                <a:rPr lang="en-US" sz="1400" dirty="0">
                  <a:solidFill>
                    <a:srgbClr val="0000FF"/>
                  </a:solidFill>
                </a:rPr>
                <a:t> </a:t>
              </a:r>
              <a:r>
                <a:rPr lang="en-US" sz="1400" dirty="0"/>
                <a:t>(</a:t>
              </a:r>
              <a:r>
                <a:rPr lang="en-US" sz="1400" dirty="0" err="1"/>
                <a:t>i</a:t>
              </a:r>
              <a:r>
                <a:rPr lang="en-US" sz="1400" dirty="0"/>
                <a:t>=0; </a:t>
              </a:r>
              <a:r>
                <a:rPr lang="en-US" sz="1400" dirty="0" err="1"/>
                <a:t>i</a:t>
              </a:r>
              <a:r>
                <a:rPr lang="en-US" sz="1400" dirty="0"/>
                <a:t> &lt; </a:t>
              </a:r>
              <a:r>
                <a:rPr lang="en-US" sz="1400" dirty="0">
                  <a:solidFill>
                    <a:srgbClr val="FF33CC"/>
                  </a:solidFill>
                </a:rPr>
                <a:t>repeat</a:t>
              </a:r>
              <a:r>
                <a:rPr lang="en-US" sz="1400" dirty="0"/>
                <a:t>; </a:t>
              </a:r>
              <a:r>
                <a:rPr lang="en-US" sz="1400" dirty="0" err="1"/>
                <a:t>i</a:t>
              </a:r>
              <a:r>
                <a:rPr lang="en-US" sz="1400" dirty="0"/>
                <a:t>++)</a:t>
              </a:r>
            </a:p>
            <a:p>
              <a:r>
                <a:rPr lang="en-US" sz="1400" dirty="0"/>
                <a:t>          </a:t>
              </a:r>
              <a:r>
                <a:rPr lang="en-US" sz="1400" dirty="0" err="1"/>
                <a:t>System.out.print</a:t>
              </a:r>
              <a:r>
                <a:rPr lang="en-US" sz="1400" dirty="0"/>
                <a:t> (</a:t>
              </a:r>
              <a:r>
                <a:rPr lang="en-US" sz="1400" dirty="0" err="1">
                  <a:solidFill>
                    <a:srgbClr val="FF33CC"/>
                  </a:solidFill>
                </a:rPr>
                <a:t>ch</a:t>
              </a:r>
              <a:r>
                <a:rPr lang="en-US" sz="1400" dirty="0">
                  <a:solidFill>
                    <a:srgbClr val="0000FF"/>
                  </a:solidFill>
                </a:rPr>
                <a:t>);</a:t>
              </a:r>
            </a:p>
            <a:p>
              <a:r>
                <a:rPr lang="en-US" sz="1400" dirty="0"/>
                <a:t>        </a:t>
              </a:r>
              <a:r>
                <a:rPr lang="en-US" sz="1400" dirty="0" err="1"/>
                <a:t>System.out.println</a:t>
              </a:r>
              <a:r>
                <a:rPr lang="en-US" sz="1400" dirty="0"/>
                <a:t>(); </a:t>
              </a:r>
            </a:p>
            <a:p>
              <a:r>
                <a:rPr lang="en-US" sz="1400" dirty="0"/>
                <a:t>      }</a:t>
              </a:r>
              <a:r>
                <a:rPr lang="en-US" sz="1400" b="1" dirty="0">
                  <a:solidFill>
                    <a:srgbClr val="FF0000"/>
                  </a:solidFill>
                </a:rPr>
                <a:t> </a:t>
              </a:r>
              <a:r>
                <a:rPr lang="en-US" sz="1400" dirty="0">
                  <a:solidFill>
                    <a:srgbClr val="00B050"/>
                  </a:solidFill>
                </a:rPr>
                <a:t>//end of </a:t>
              </a:r>
              <a:r>
                <a:rPr lang="en-US" sz="1400" dirty="0" err="1">
                  <a:solidFill>
                    <a:srgbClr val="00B050"/>
                  </a:solidFill>
                </a:rPr>
                <a:t>drawLine</a:t>
              </a:r>
              <a:endParaRPr lang="en-US" sz="1400" dirty="0">
                <a:solidFill>
                  <a:srgbClr val="00B050"/>
                </a:solidFill>
              </a:endParaRPr>
            </a:p>
            <a:p>
              <a:r>
                <a:rPr lang="en-US" sz="1400" dirty="0"/>
                <a:t> } </a:t>
              </a:r>
              <a:r>
                <a:rPr lang="en-US" sz="1400" dirty="0">
                  <a:solidFill>
                    <a:srgbClr val="00B050"/>
                  </a:solidFill>
                </a:rPr>
                <a:t>//end of class</a:t>
              </a:r>
            </a:p>
          </p:txBody>
        </p:sp>
        <p:sp>
          <p:nvSpPr>
            <p:cNvPr id="22" name="TextBox 21"/>
            <p:cNvSpPr txBox="1"/>
            <p:nvPr/>
          </p:nvSpPr>
          <p:spPr>
            <a:xfrm>
              <a:off x="323528" y="1236822"/>
              <a:ext cx="450344" cy="4746304"/>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p:txBody>
        </p:sp>
      </p:grpSp>
      <p:sp>
        <p:nvSpPr>
          <p:cNvPr id="13" name="Oval Callout 12"/>
          <p:cNvSpPr/>
          <p:nvPr/>
        </p:nvSpPr>
        <p:spPr>
          <a:xfrm>
            <a:off x="6452592" y="1628800"/>
            <a:ext cx="2448272" cy="1368152"/>
          </a:xfrm>
          <a:prstGeom prst="wedgeEllipseCallout">
            <a:avLst>
              <a:gd name="adj1" fmla="val -101625"/>
              <a:gd name="adj2" fmla="val 131973"/>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rPr>
              <a:t>symbol</a:t>
            </a:r>
            <a:r>
              <a:rPr lang="en-US" sz="1400" dirty="0">
                <a:solidFill>
                  <a:srgbClr val="0000FF"/>
                </a:solidFill>
              </a:rPr>
              <a:t> corresponds to </a:t>
            </a:r>
            <a:r>
              <a:rPr lang="en-US" sz="1400" dirty="0" err="1">
                <a:solidFill>
                  <a:srgbClr val="FF33CC"/>
                </a:solidFill>
              </a:rPr>
              <a:t>ch</a:t>
            </a:r>
            <a:r>
              <a:rPr lang="en-US" sz="1400" dirty="0">
                <a:solidFill>
                  <a:srgbClr val="0000FF"/>
                </a:solidFill>
              </a:rPr>
              <a:t>; </a:t>
            </a:r>
            <a:r>
              <a:rPr lang="en-US" sz="1400" dirty="0">
                <a:solidFill>
                  <a:srgbClr val="00B050"/>
                </a:solidFill>
              </a:rPr>
              <a:t>times </a:t>
            </a:r>
            <a:r>
              <a:rPr lang="en-US" sz="1400" dirty="0">
                <a:solidFill>
                  <a:srgbClr val="0000FF"/>
                </a:solidFill>
              </a:rPr>
              <a:t>corresponds to </a:t>
            </a:r>
            <a:r>
              <a:rPr lang="en-US" sz="1400" dirty="0">
                <a:solidFill>
                  <a:srgbClr val="FF33CC"/>
                </a:solidFill>
              </a:rPr>
              <a:t>repeat</a:t>
            </a:r>
          </a:p>
        </p:txBody>
      </p:sp>
      <p:sp>
        <p:nvSpPr>
          <p:cNvPr id="14" name="Rectangle 13"/>
          <p:cNvSpPr/>
          <p:nvPr/>
        </p:nvSpPr>
        <p:spPr>
          <a:xfrm>
            <a:off x="683568" y="3963542"/>
            <a:ext cx="8280919" cy="257546"/>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a:off x="3923928" y="4221088"/>
            <a:ext cx="72008" cy="39604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56713" y="4221088"/>
            <a:ext cx="72008" cy="39604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Oval Callout 10"/>
          <p:cNvSpPr/>
          <p:nvPr/>
        </p:nvSpPr>
        <p:spPr>
          <a:xfrm>
            <a:off x="6300192" y="3933056"/>
            <a:ext cx="2448272" cy="1368152"/>
          </a:xfrm>
          <a:prstGeom prst="wedgeEllipseCallout">
            <a:avLst>
              <a:gd name="adj1" fmla="val -89409"/>
              <a:gd name="adj2" fmla="val -33553"/>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The actual parameters have values before calling the method</a:t>
            </a:r>
            <a:endParaRPr lang="en-US" sz="1400" dirty="0">
              <a:solidFill>
                <a:srgbClr val="FF33CC"/>
              </a:solidFill>
            </a:endParaRPr>
          </a:p>
        </p:txBody>
      </p:sp>
    </p:spTree>
    <p:extLst>
      <p:ext uri="{BB962C8B-B14F-4D97-AF65-F5344CB8AC3E}">
        <p14:creationId xmlns:p14="http://schemas.microsoft.com/office/powerpoint/2010/main" val="2806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par>
                                <p:cTn id="34" presetID="22" presetClass="entr" presetSubtype="1"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4" grpId="0" animBg="1"/>
      <p:bldP spid="11" grpId="0" animBg="1"/>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491</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512" y="908720"/>
            <a:ext cx="8640960" cy="1323439"/>
          </a:xfrm>
          <a:prstGeom prst="rect">
            <a:avLst/>
          </a:prstGeom>
          <a:noFill/>
        </p:spPr>
        <p:txBody>
          <a:bodyPr wrap="square" rtlCol="0">
            <a:spAutoFit/>
          </a:bodyPr>
          <a:lstStyle>
            <a:defPPr>
              <a:defRPr lang="en-US"/>
            </a:defPPr>
            <a:lvl1pPr marL="342900" indent="-342900" algn="just">
              <a:buClr>
                <a:srgbClr val="FF0000"/>
              </a:buClr>
              <a:buFont typeface="Wingdings" panose="05000000000000000000" pitchFamily="2" charset="2"/>
              <a:buChar char="Ø"/>
              <a:defRPr sz="2000">
                <a:latin typeface="Tahoma" panose="020B0604030504040204" pitchFamily="34" charset="0"/>
                <a:ea typeface="Tahoma" panose="020B0604030504040204" pitchFamily="34" charset="0"/>
                <a:cs typeface="Tahoma" panose="020B0604030504040204" pitchFamily="34" charset="0"/>
              </a:defRPr>
            </a:lvl1pPr>
          </a:lstStyle>
          <a:p>
            <a:r>
              <a:rPr lang="en-US" dirty="0"/>
              <a:t>Write a </a:t>
            </a:r>
            <a:r>
              <a:rPr lang="en-US" u="sng" dirty="0"/>
              <a:t>modular</a:t>
            </a:r>
            <a:r>
              <a:rPr lang="en-US" dirty="0"/>
              <a:t> (</a:t>
            </a:r>
            <a:r>
              <a:rPr lang="en-US" dirty="0" err="1"/>
              <a:t>ie</a:t>
            </a:r>
            <a:r>
              <a:rPr lang="en-US" dirty="0"/>
              <a:t>. using methods) program that accepts a score in the main program, then calls the method </a:t>
            </a:r>
            <a:r>
              <a:rPr lang="en-US" i="1" dirty="0" err="1"/>
              <a:t>getGrade</a:t>
            </a:r>
            <a:r>
              <a:rPr lang="en-US" dirty="0"/>
              <a:t>. This method calculates the corresponding letter grade. The user should enter data as much as needed. </a:t>
            </a:r>
          </a:p>
        </p:txBody>
      </p:sp>
      <p:sp>
        <p:nvSpPr>
          <p:cNvPr id="10" name="TextBox 9"/>
          <p:cNvSpPr txBox="1"/>
          <p:nvPr/>
        </p:nvSpPr>
        <p:spPr>
          <a:xfrm>
            <a:off x="71406" y="6496070"/>
            <a:ext cx="4000528" cy="276999"/>
          </a:xfrm>
          <a:prstGeom prst="rect">
            <a:avLst/>
          </a:prstGeom>
          <a:noFill/>
        </p:spPr>
        <p:txBody>
          <a:bodyPr wrap="square" rtlCol="0">
            <a:spAutoFit/>
          </a:bodyPr>
          <a:lstStyle/>
          <a:p>
            <a:r>
              <a:rPr lang="en-US" sz="1200" dirty="0"/>
              <a:t>W10.2 User-defined methods-void</a:t>
            </a:r>
          </a:p>
        </p:txBody>
      </p:sp>
    </p:spTree>
    <p:extLst>
      <p:ext uri="{BB962C8B-B14F-4D97-AF65-F5344CB8AC3E}">
        <p14:creationId xmlns:p14="http://schemas.microsoft.com/office/powerpoint/2010/main" val="200671731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276872"/>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USER-DEFINED METHODS</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Rectangle 5"/>
          <p:cNvSpPr/>
          <p:nvPr/>
        </p:nvSpPr>
        <p:spPr>
          <a:xfrm>
            <a:off x="3131840" y="3933056"/>
            <a:ext cx="5760640"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solidFill>
                  <a:srgbClr val="00B0F0"/>
                </a:solidFill>
              </a:rPr>
              <a:t>Value-returning</a:t>
            </a:r>
          </a:p>
        </p:txBody>
      </p:sp>
    </p:spTree>
    <p:extLst>
      <p:ext uri="{BB962C8B-B14F-4D97-AF65-F5344CB8AC3E}">
        <p14:creationId xmlns:p14="http://schemas.microsoft.com/office/powerpoint/2010/main" val="365906094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052736"/>
            <a:ext cx="8153400" cy="5616624"/>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a:lnSpc>
                <a:spcPct val="90000"/>
              </a:lnSpc>
              <a:spcBef>
                <a:spcPts val="1200"/>
              </a:spcBef>
              <a:buNone/>
            </a:pPr>
            <a:r>
              <a:rPr lang="en-US" sz="2000" dirty="0">
                <a:latin typeface="Tahoma" charset="0"/>
                <a:cs typeface="Arial" charset="0"/>
              </a:rPr>
              <a:t>1. Introduction</a:t>
            </a:r>
          </a:p>
          <a:p>
            <a:pPr marL="0" indent="0">
              <a:lnSpc>
                <a:spcPct val="90000"/>
              </a:lnSpc>
              <a:spcBef>
                <a:spcPts val="1200"/>
              </a:spcBef>
              <a:buNone/>
            </a:pPr>
            <a:r>
              <a:rPr lang="en-US" sz="2000" dirty="0">
                <a:latin typeface="Tahoma" charset="0"/>
                <a:cs typeface="Arial" charset="0"/>
              </a:rPr>
              <a:t>2. The </a:t>
            </a:r>
            <a:r>
              <a:rPr lang="en-US" sz="2000" dirty="0">
                <a:solidFill>
                  <a:srgbClr val="00B0F0"/>
                </a:solidFill>
                <a:latin typeface="Tahoma" charset="0"/>
                <a:cs typeface="Arial" charset="0"/>
              </a:rPr>
              <a:t>return </a:t>
            </a:r>
            <a:r>
              <a:rPr lang="en-US" sz="2000" dirty="0">
                <a:latin typeface="Tahoma" charset="0"/>
                <a:cs typeface="Arial" charset="0"/>
              </a:rPr>
              <a:t>statement</a:t>
            </a:r>
          </a:p>
          <a:p>
            <a:pPr marL="0" indent="0">
              <a:lnSpc>
                <a:spcPct val="90000"/>
              </a:lnSpc>
              <a:spcBef>
                <a:spcPts val="1200"/>
              </a:spcBef>
              <a:buNone/>
            </a:pPr>
            <a:r>
              <a:rPr lang="en-US" sz="2000" dirty="0">
                <a:latin typeface="Tahoma" charset="0"/>
                <a:cs typeface="Arial" charset="0"/>
              </a:rPr>
              <a:t>3. Examples</a:t>
            </a:r>
          </a:p>
          <a:p>
            <a:pPr marL="0" indent="0">
              <a:lnSpc>
                <a:spcPct val="90000"/>
              </a:lnSpc>
              <a:spcBef>
                <a:spcPts val="1200"/>
              </a:spcBef>
              <a:buNone/>
            </a:pPr>
            <a:r>
              <a:rPr lang="en-US" sz="2000" dirty="0">
                <a:latin typeface="Tahoma" charset="0"/>
                <a:cs typeface="Arial" charset="0"/>
              </a:rPr>
              <a:t>4. Calling</a:t>
            </a:r>
          </a:p>
          <a:p>
            <a:pPr marL="0" indent="0">
              <a:lnSpc>
                <a:spcPct val="90000"/>
              </a:lnSpc>
              <a:spcBef>
                <a:spcPts val="1200"/>
              </a:spcBef>
              <a:buNone/>
            </a:pPr>
            <a:r>
              <a:rPr lang="en-US" sz="2000" dirty="0">
                <a:latin typeface="Tahoma" charset="0"/>
                <a:cs typeface="Arial" charset="0"/>
              </a:rPr>
              <a:t>5. Local variables</a:t>
            </a:r>
          </a:p>
          <a:p>
            <a:pPr marL="0" indent="0">
              <a:lnSpc>
                <a:spcPct val="90000"/>
              </a:lnSpc>
              <a:spcBef>
                <a:spcPts val="1200"/>
              </a:spcBef>
              <a:buNone/>
            </a:pPr>
            <a:r>
              <a:rPr lang="en-US" sz="2000" dirty="0">
                <a:latin typeface="Tahoma" charset="0"/>
                <a:cs typeface="Arial" charset="0"/>
              </a:rPr>
              <a:t>6. Important notes</a:t>
            </a:r>
          </a:p>
          <a:p>
            <a:pPr marL="0" indent="0">
              <a:lnSpc>
                <a:spcPct val="90000"/>
              </a:lnSpc>
              <a:spcBef>
                <a:spcPts val="1200"/>
              </a:spcBef>
              <a:buNone/>
            </a:pPr>
            <a:r>
              <a:rPr lang="en-US" sz="2000" dirty="0">
                <a:latin typeface="Tahoma" charset="0"/>
                <a:cs typeface="Arial" charset="0"/>
              </a:rPr>
              <a:t>7. Summary</a:t>
            </a:r>
          </a:p>
          <a:p>
            <a:pPr marL="0" indent="0">
              <a:lnSpc>
                <a:spcPct val="90000"/>
              </a:lnSpc>
              <a:spcBef>
                <a:spcPts val="1200"/>
              </a:spcBef>
              <a:buNone/>
            </a:pPr>
            <a:r>
              <a:rPr lang="en-US" sz="2000" dirty="0">
                <a:latin typeface="Tahoma" charset="0"/>
                <a:cs typeface="Arial" charset="0"/>
              </a:rPr>
              <a:t>8. Programming Examples</a:t>
            </a:r>
          </a:p>
          <a:p>
            <a:pPr marL="0" indent="0">
              <a:lnSpc>
                <a:spcPct val="90000"/>
              </a:lnSpc>
              <a:spcBef>
                <a:spcPts val="1200"/>
              </a:spcBef>
              <a:buNone/>
            </a:pPr>
            <a:endParaRPr lang="en-US" sz="2000" dirty="0">
              <a:latin typeface="Tahoma" charset="0"/>
              <a:cs typeface="Arial" charset="0"/>
            </a:endParaRPr>
          </a:p>
          <a:p>
            <a:pPr marL="0" indent="0">
              <a:lnSpc>
                <a:spcPct val="90000"/>
              </a:lnSpc>
              <a:spcBef>
                <a:spcPts val="1200"/>
              </a:spcBef>
              <a:buNone/>
            </a:pPr>
            <a:endParaRPr lang="en-US" sz="2000" dirty="0">
              <a:latin typeface="Tahoma" charset="0"/>
              <a:cs typeface="Arial" charset="0"/>
            </a:endParaRPr>
          </a:p>
          <a:p>
            <a:pPr marL="0" indent="0">
              <a:lnSpc>
                <a:spcPct val="90000"/>
              </a:lnSpc>
              <a:spcBef>
                <a:spcPts val="1200"/>
              </a:spcBef>
              <a:buNone/>
            </a:pPr>
            <a:endParaRPr lang="en-US" sz="2000" dirty="0">
              <a:latin typeface="Tahoma" charset="0"/>
              <a:cs typeface="Arial" charset="0"/>
            </a:endParaRP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493</a:t>
            </a:fld>
            <a:endParaRPr lang="en-US" dirty="0"/>
          </a:p>
        </p:txBody>
      </p:sp>
    </p:spTree>
    <p:extLst>
      <p:ext uri="{BB962C8B-B14F-4D97-AF65-F5344CB8AC3E}">
        <p14:creationId xmlns:p14="http://schemas.microsoft.com/office/powerpoint/2010/main" val="374789109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INTRODUCTION</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494</a:t>
            </a:fld>
            <a:endParaRPr lang="en-US"/>
          </a:p>
        </p:txBody>
      </p:sp>
      <p:sp>
        <p:nvSpPr>
          <p:cNvPr id="19" name="TextBox 18"/>
          <p:cNvSpPr txBox="1"/>
          <p:nvPr/>
        </p:nvSpPr>
        <p:spPr>
          <a:xfrm>
            <a:off x="323528"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contrast to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void </a:t>
            </a:r>
            <a:r>
              <a:rPr lang="en-US" sz="2000" dirty="0">
                <a:latin typeface="Tahoma" panose="020B0604030504040204" pitchFamily="34" charset="0"/>
                <a:ea typeface="Tahoma" panose="020B0604030504040204" pitchFamily="34" charset="0"/>
                <a:cs typeface="Tahoma" panose="020B0604030504040204" pitchFamily="34" charset="0"/>
              </a:rPr>
              <a:t>methods, value-returning methods have a data type.</a:t>
            </a:r>
          </a:p>
        </p:txBody>
      </p:sp>
      <p:sp>
        <p:nvSpPr>
          <p:cNvPr id="20" name="TextBox 19"/>
          <p:cNvSpPr txBox="1"/>
          <p:nvPr/>
        </p:nvSpPr>
        <p:spPr>
          <a:xfrm>
            <a:off x="323528" y="126876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other words, value-returning methods may be of type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 etc…</a:t>
            </a:r>
          </a:p>
        </p:txBody>
      </p:sp>
      <p:sp>
        <p:nvSpPr>
          <p:cNvPr id="21" name="TextBox 20"/>
          <p:cNvSpPr txBox="1"/>
          <p:nvPr/>
        </p:nvSpPr>
        <p:spPr>
          <a:xfrm>
            <a:off x="323528" y="1988757"/>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pre-defined methods are examples of value-returning methods:</a:t>
            </a:r>
          </a:p>
        </p:txBody>
      </p:sp>
      <p:sp>
        <p:nvSpPr>
          <p:cNvPr id="22" name="TextBox 21"/>
          <p:cNvSpPr txBox="1"/>
          <p:nvPr/>
        </p:nvSpPr>
        <p:spPr>
          <a:xfrm>
            <a:off x="323528" y="2708754"/>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u="sng"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isLowerCase</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 </a:t>
            </a:r>
            <a:r>
              <a:rPr lang="en-US" sz="2000" dirty="0" err="1">
                <a:solidFill>
                  <a:srgbClr val="FF33CC"/>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return type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boolean</a:t>
            </a:r>
            <a:endPar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sp>
        <p:nvSpPr>
          <p:cNvPr id="23" name="TextBox 22"/>
          <p:cNvSpPr txBox="1"/>
          <p:nvPr/>
        </p:nvSpPr>
        <p:spPr>
          <a:xfrm>
            <a:off x="323528" y="3120975"/>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u="sng" dirty="0">
                <a:solidFill>
                  <a:srgbClr val="00B0F0"/>
                </a:solidFill>
                <a:latin typeface="Tahoma" panose="020B0604030504040204" pitchFamily="34" charset="0"/>
                <a:ea typeface="Tahoma" panose="020B0604030504040204" pitchFamily="34" charset="0"/>
                <a:cs typeface="Tahoma" panose="020B0604030504040204" pitchFamily="34" charset="0"/>
              </a:rPr>
              <a:t>long</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round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solidFill>
                  <a:srgbClr val="FF33CC"/>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return type long</a:t>
            </a:r>
          </a:p>
        </p:txBody>
      </p:sp>
      <p:sp>
        <p:nvSpPr>
          <p:cNvPr id="24" name="TextBox 23"/>
          <p:cNvSpPr txBox="1"/>
          <p:nvPr/>
        </p:nvSpPr>
        <p:spPr>
          <a:xfrm>
            <a:off x="323528" y="3533196"/>
            <a:ext cx="8640960" cy="707886"/>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u="sng"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toUpperCase</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 </a:t>
            </a:r>
            <a:r>
              <a:rPr lang="en-US" sz="2000" dirty="0" err="1">
                <a:solidFill>
                  <a:srgbClr val="FF33CC"/>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return type char</a:t>
            </a:r>
          </a:p>
          <a:p>
            <a:pPr lvl="1">
              <a:buClr>
                <a:srgbClr val="FF0000"/>
              </a:buClr>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p:nvSpPr>
        <p:spPr>
          <a:xfrm>
            <a:off x="323528" y="4181959"/>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other words, these methods calculate and return a </a:t>
            </a:r>
            <a:r>
              <a:rPr lang="en-US" sz="2000" u="sng" dirty="0">
                <a:latin typeface="Tahoma" panose="020B0604030504040204" pitchFamily="34" charset="0"/>
                <a:ea typeface="Tahoma" panose="020B0604030504040204" pitchFamily="34" charset="0"/>
                <a:cs typeface="Tahoma" panose="020B0604030504040204" pitchFamily="34" charset="0"/>
              </a:rPr>
              <a:t>single</a:t>
            </a:r>
            <a:r>
              <a:rPr lang="en-US" sz="2000" dirty="0">
                <a:latin typeface="Tahoma" panose="020B0604030504040204" pitchFamily="34" charset="0"/>
                <a:ea typeface="Tahoma" panose="020B0604030504040204" pitchFamily="34" charset="0"/>
                <a:cs typeface="Tahoma" panose="020B0604030504040204" pitchFamily="34" charset="0"/>
              </a:rPr>
              <a:t> value whose type is the same as the method’s type.</a:t>
            </a:r>
          </a:p>
        </p:txBody>
      </p:sp>
      <p:sp>
        <p:nvSpPr>
          <p:cNvPr id="15" name="TextBox 14"/>
          <p:cNvSpPr txBox="1"/>
          <p:nvPr/>
        </p:nvSpPr>
        <p:spPr>
          <a:xfrm>
            <a:off x="323528" y="4947921"/>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Remember that the complete method header of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isLowerCase</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for example is as follows:</a:t>
            </a:r>
          </a:p>
        </p:txBody>
      </p:sp>
      <p:sp>
        <p:nvSpPr>
          <p:cNvPr id="16" name="TextBox 15"/>
          <p:cNvSpPr txBox="1"/>
          <p:nvPr/>
        </p:nvSpPr>
        <p:spPr>
          <a:xfrm>
            <a:off x="323528" y="5761510"/>
            <a:ext cx="8640960" cy="400110"/>
          </a:xfrm>
          <a:prstGeom prst="rect">
            <a:avLst/>
          </a:prstGeom>
          <a:noFill/>
        </p:spPr>
        <p:txBody>
          <a:bodyPr wrap="square" rtlCol="0">
            <a:spAutoFit/>
          </a:bodyPr>
          <a:lstStyle/>
          <a:p>
            <a:pPr algn="ctr">
              <a:buClr>
                <a:srgbClr val="FF0000"/>
              </a:buCl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public static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50"/>
                </a:solidFill>
                <a:latin typeface="Tahoma" panose="020B0604030504040204" pitchFamily="34" charset="0"/>
                <a:ea typeface="Tahoma" panose="020B0604030504040204" pitchFamily="34" charset="0"/>
                <a:cs typeface="Tahoma" panose="020B0604030504040204" pitchFamily="34" charset="0"/>
              </a:rPr>
              <a:t>isLowerCase</a:t>
            </a:r>
            <a:r>
              <a:rPr lang="en-US" sz="2000"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 </a:t>
            </a:r>
            <a:r>
              <a:rPr lang="en-US" sz="2000" dirty="0" err="1">
                <a:solidFill>
                  <a:srgbClr val="FF33CC"/>
                </a:solidFill>
                <a:latin typeface="Tahoma" panose="020B0604030504040204" pitchFamily="34" charset="0"/>
                <a:ea typeface="Tahoma" panose="020B0604030504040204" pitchFamily="34" charset="0"/>
                <a:cs typeface="Tahoma" panose="020B0604030504040204" pitchFamily="34" charset="0"/>
              </a:rPr>
              <a:t>ch</a:t>
            </a:r>
            <a:r>
              <a:rPr lang="en-US" sz="20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09760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14" grpId="0"/>
      <p:bldP spid="15" grpId="0"/>
      <p:bldP spid="16"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a:t>
            </a:r>
            <a:r>
              <a:rPr lang="en-US" sz="4000" dirty="0">
                <a:solidFill>
                  <a:srgbClr val="00B0F0"/>
                </a:solidFill>
                <a:latin typeface="Tahoma" charset="0"/>
                <a:cs typeface="Arial" charset="0"/>
              </a:rPr>
              <a:t>return </a:t>
            </a:r>
            <a:r>
              <a:rPr lang="en-US" sz="4000" dirty="0">
                <a:solidFill>
                  <a:schemeClr val="accent2"/>
                </a:solidFill>
                <a:latin typeface="Tahoma" charset="0"/>
                <a:cs typeface="Arial" charset="0"/>
              </a:rPr>
              <a:t>STATEMENT</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495</a:t>
            </a:fld>
            <a:endParaRPr lang="en-US"/>
          </a:p>
        </p:txBody>
      </p:sp>
      <p:sp>
        <p:nvSpPr>
          <p:cNvPr id="19" name="TextBox 18"/>
          <p:cNvSpPr txBox="1"/>
          <p:nvPr/>
        </p:nvSpPr>
        <p:spPr>
          <a:xfrm>
            <a:off x="323528" y="83671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value-returning method uses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return </a:t>
            </a:r>
            <a:r>
              <a:rPr lang="en-US" sz="2000" dirty="0">
                <a:latin typeface="Tahoma" panose="020B0604030504040204" pitchFamily="34" charset="0"/>
                <a:ea typeface="Tahoma" panose="020B0604030504040204" pitchFamily="34" charset="0"/>
                <a:cs typeface="Tahoma" panose="020B0604030504040204" pitchFamily="34" charset="0"/>
              </a:rPr>
              <a:t>statement to return (pass) its value.</a:t>
            </a:r>
          </a:p>
        </p:txBody>
      </p:sp>
      <p:sp>
        <p:nvSpPr>
          <p:cNvPr id="13" name="TextBox 12"/>
          <p:cNvSpPr txBox="1"/>
          <p:nvPr/>
        </p:nvSpPr>
        <p:spPr>
          <a:xfrm>
            <a:off x="323528" y="3399093"/>
            <a:ext cx="8640960" cy="400110"/>
          </a:xfrm>
          <a:prstGeom prst="rect">
            <a:avLst/>
          </a:prstGeom>
          <a:solidFill>
            <a:srgbClr val="FFFF99"/>
          </a:solidFill>
          <a:ln w="28575">
            <a:solidFill>
              <a:srgbClr val="FF0000"/>
            </a:solidFill>
          </a:ln>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type of the returned expression is the same as the method’s type.</a:t>
            </a:r>
          </a:p>
        </p:txBody>
      </p:sp>
      <p:sp>
        <p:nvSpPr>
          <p:cNvPr id="15" name="Rounded Rectangle 14"/>
          <p:cNvSpPr/>
          <p:nvPr/>
        </p:nvSpPr>
        <p:spPr>
          <a:xfrm>
            <a:off x="2267744" y="1916832"/>
            <a:ext cx="5832648"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return </a:t>
            </a:r>
            <a:r>
              <a:rPr lang="en-US" dirty="0">
                <a:solidFill>
                  <a:schemeClr val="bg2">
                    <a:lumMod val="25000"/>
                  </a:schemeClr>
                </a:solidFill>
              </a:rPr>
              <a:t>expr;</a:t>
            </a:r>
          </a:p>
        </p:txBody>
      </p:sp>
      <p:sp>
        <p:nvSpPr>
          <p:cNvPr id="25" name="Rounded Rectangle 24"/>
          <p:cNvSpPr/>
          <p:nvPr/>
        </p:nvSpPr>
        <p:spPr>
          <a:xfrm>
            <a:off x="827584" y="1916832"/>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26" name="TextBox 25"/>
          <p:cNvSpPr txBox="1"/>
          <p:nvPr/>
        </p:nvSpPr>
        <p:spPr>
          <a:xfrm>
            <a:off x="323528" y="394525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return </a:t>
            </a:r>
            <a:r>
              <a:rPr lang="en-US" sz="2000" dirty="0">
                <a:latin typeface="Tahoma" panose="020B0604030504040204" pitchFamily="34" charset="0"/>
                <a:ea typeface="Tahoma" panose="020B0604030504040204" pitchFamily="34" charset="0"/>
                <a:cs typeface="Tahoma" panose="020B0604030504040204" pitchFamily="34" charset="0"/>
              </a:rPr>
              <a:t>statement is the last line executed in the method. After that, control is transferred back to the caller method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main </a:t>
            </a:r>
            <a:r>
              <a:rPr lang="en-US" sz="2000" dirty="0">
                <a:latin typeface="Tahoma" panose="020B0604030504040204" pitchFamily="34" charset="0"/>
                <a:ea typeface="Tahoma" panose="020B0604030504040204" pitchFamily="34" charset="0"/>
                <a:cs typeface="Tahoma" panose="020B0604030504040204" pitchFamily="34" charset="0"/>
              </a:rPr>
              <a:t>for example).</a:t>
            </a:r>
          </a:p>
        </p:txBody>
      </p:sp>
      <p:sp>
        <p:nvSpPr>
          <p:cNvPr id="27" name="TextBox 26"/>
          <p:cNvSpPr txBox="1"/>
          <p:nvPr/>
        </p:nvSpPr>
        <p:spPr>
          <a:xfrm>
            <a:off x="323528" y="285293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returned value may be variable, constant value or expression.</a:t>
            </a:r>
          </a:p>
        </p:txBody>
      </p:sp>
      <p:sp>
        <p:nvSpPr>
          <p:cNvPr id="11" name="TextBox 10"/>
          <p:cNvSpPr txBox="1"/>
          <p:nvPr/>
        </p:nvSpPr>
        <p:spPr>
          <a:xfrm>
            <a:off x="323528" y="4725144"/>
            <a:ext cx="8640960" cy="400110"/>
          </a:xfrm>
          <a:prstGeom prst="rect">
            <a:avLst/>
          </a:prstGeom>
          <a:solidFill>
            <a:srgbClr val="FFFF99"/>
          </a:solidFill>
          <a:ln w="28575">
            <a:solidFill>
              <a:srgbClr val="FF0000"/>
            </a:solidFill>
          </a:ln>
        </p:spPr>
        <p:txBody>
          <a:bodyPr wrap="square" rtlCol="0">
            <a:spAutoFit/>
          </a:bodyPr>
          <a:lstStyle>
            <a:defPPr>
              <a:defRPr lang="en-US"/>
            </a:defPPr>
            <a:lvl1pPr marL="342900" indent="-342900">
              <a:buClr>
                <a:srgbClr val="FF0000"/>
              </a:buClr>
              <a:buFont typeface="Wingdings" panose="05000000000000000000" pitchFamily="2" charset="2"/>
              <a:buChar char="Ø"/>
              <a:defRPr sz="2000">
                <a:latin typeface="Tahoma" panose="020B0604030504040204" pitchFamily="34" charset="0"/>
                <a:ea typeface="Tahoma" panose="020B0604030504040204" pitchFamily="34" charset="0"/>
                <a:cs typeface="Tahoma" panose="020B0604030504040204" pitchFamily="34" charset="0"/>
              </a:defRPr>
            </a:lvl1pPr>
          </a:lstStyle>
          <a:p>
            <a:r>
              <a:rPr lang="en-US" dirty="0"/>
              <a:t>A return statement can return one value only. </a:t>
            </a:r>
          </a:p>
        </p:txBody>
      </p:sp>
    </p:spTree>
    <p:extLst>
      <p:ext uri="{BB962C8B-B14F-4D97-AF65-F5344CB8AC3E}">
        <p14:creationId xmlns:p14="http://schemas.microsoft.com/office/powerpoint/2010/main" val="31309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animBg="1"/>
      <p:bldP spid="15" grpId="0" animBg="1"/>
      <p:bldP spid="25" grpId="0" animBg="1"/>
      <p:bldP spid="26" grpId="0"/>
      <p:bldP spid="27" grpId="0"/>
      <p:bldP spid="11" grpId="0" animBg="1"/>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EXAMPLES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496</a:t>
            </a:fld>
            <a:endParaRPr lang="en-US"/>
          </a:p>
        </p:txBody>
      </p:sp>
      <p:grpSp>
        <p:nvGrpSpPr>
          <p:cNvPr id="12" name="Group 11"/>
          <p:cNvGrpSpPr/>
          <p:nvPr/>
        </p:nvGrpSpPr>
        <p:grpSpPr>
          <a:xfrm>
            <a:off x="179512" y="1268760"/>
            <a:ext cx="8784977" cy="1815882"/>
            <a:chOff x="323528" y="1236822"/>
            <a:chExt cx="7848873" cy="1707511"/>
          </a:xfrm>
        </p:grpSpPr>
        <p:sp>
          <p:nvSpPr>
            <p:cNvPr id="21" name="TextBox 20"/>
            <p:cNvSpPr txBox="1"/>
            <p:nvPr/>
          </p:nvSpPr>
          <p:spPr>
            <a:xfrm>
              <a:off x="788528" y="1236822"/>
              <a:ext cx="7383873" cy="1707511"/>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public static </a:t>
              </a:r>
              <a:r>
                <a:rPr lang="en-US" sz="1600" dirty="0" err="1">
                  <a:solidFill>
                    <a:srgbClr val="00B0F0"/>
                  </a:solidFill>
                </a:rPr>
                <a:t>int</a:t>
              </a:r>
              <a:r>
                <a:rPr lang="en-US" sz="1600" dirty="0">
                  <a:solidFill>
                    <a:srgbClr val="00B0F0"/>
                  </a:solidFill>
                </a:rPr>
                <a:t> </a:t>
              </a:r>
              <a:r>
                <a:rPr lang="en-US" sz="1600" dirty="0">
                  <a:solidFill>
                    <a:srgbClr val="0000FF"/>
                  </a:solidFill>
                </a:rPr>
                <a:t>abs </a:t>
              </a:r>
              <a:r>
                <a:rPr lang="en-US" sz="1600" dirty="0"/>
                <a:t>(</a:t>
              </a:r>
              <a:r>
                <a:rPr lang="en-US" sz="1600" dirty="0" err="1">
                  <a:solidFill>
                    <a:srgbClr val="00B0F0"/>
                  </a:solidFill>
                </a:rPr>
                <a:t>int</a:t>
              </a:r>
              <a:r>
                <a:rPr lang="en-US" sz="1600" dirty="0">
                  <a:solidFill>
                    <a:srgbClr val="00B0F0"/>
                  </a:solidFill>
                </a:rPr>
                <a:t> </a:t>
              </a:r>
              <a:r>
                <a:rPr lang="en-US" sz="1600" dirty="0">
                  <a:solidFill>
                    <a:srgbClr val="FF33CC"/>
                  </a:solidFill>
                </a:rPr>
                <a:t>number</a:t>
              </a:r>
              <a:r>
                <a:rPr lang="en-US" sz="1600" dirty="0"/>
                <a:t>)</a:t>
              </a:r>
            </a:p>
            <a:p>
              <a:r>
                <a:rPr lang="en-US" sz="1600" dirty="0"/>
                <a:t>{</a:t>
              </a:r>
            </a:p>
            <a:p>
              <a:r>
                <a:rPr lang="en-US" sz="1600" dirty="0"/>
                <a:t>   </a:t>
              </a:r>
              <a:r>
                <a:rPr lang="en-US" sz="1600" dirty="0">
                  <a:solidFill>
                    <a:srgbClr val="00B0F0"/>
                  </a:solidFill>
                </a:rPr>
                <a:t>if</a:t>
              </a:r>
              <a:r>
                <a:rPr lang="en-US" sz="1600" dirty="0"/>
                <a:t> (</a:t>
              </a:r>
              <a:r>
                <a:rPr lang="en-US" sz="1600" dirty="0">
                  <a:solidFill>
                    <a:srgbClr val="FF33CC"/>
                  </a:solidFill>
                </a:rPr>
                <a:t>number</a:t>
              </a:r>
              <a:r>
                <a:rPr lang="en-US" sz="1600" dirty="0"/>
                <a:t> &lt; 0)</a:t>
              </a:r>
            </a:p>
            <a:p>
              <a:r>
                <a:rPr lang="en-US" sz="1600" dirty="0"/>
                <a:t>      </a:t>
              </a:r>
              <a:r>
                <a:rPr lang="en-US" sz="1600" dirty="0">
                  <a:solidFill>
                    <a:srgbClr val="FF33CC"/>
                  </a:solidFill>
                </a:rPr>
                <a:t>number </a:t>
              </a:r>
              <a:r>
                <a:rPr lang="en-US" sz="1600" dirty="0"/>
                <a:t>= -</a:t>
              </a:r>
              <a:r>
                <a:rPr lang="en-US" sz="1600" dirty="0">
                  <a:solidFill>
                    <a:srgbClr val="FF33CC"/>
                  </a:solidFill>
                </a:rPr>
                <a:t>number</a:t>
              </a:r>
              <a:r>
                <a:rPr lang="en-US" sz="1600" dirty="0"/>
                <a:t>;</a:t>
              </a:r>
            </a:p>
            <a:p>
              <a:endParaRPr lang="en-US" sz="1600" dirty="0"/>
            </a:p>
            <a:p>
              <a:r>
                <a:rPr lang="en-US" sz="1600" dirty="0"/>
                <a:t>   </a:t>
              </a:r>
              <a:r>
                <a:rPr lang="en-US" sz="1600" dirty="0">
                  <a:solidFill>
                    <a:srgbClr val="00B0F0"/>
                  </a:solidFill>
                </a:rPr>
                <a:t>return</a:t>
              </a:r>
              <a:r>
                <a:rPr lang="en-US" sz="1600" dirty="0"/>
                <a:t> </a:t>
              </a:r>
              <a:r>
                <a:rPr lang="en-US" sz="1600" dirty="0">
                  <a:solidFill>
                    <a:srgbClr val="FF33CC"/>
                  </a:solidFill>
                </a:rPr>
                <a:t>number</a:t>
              </a:r>
              <a:r>
                <a:rPr lang="en-US" sz="1600" dirty="0"/>
                <a:t>;  </a:t>
              </a:r>
            </a:p>
            <a:p>
              <a:r>
                <a:rPr lang="en-US" sz="1600" dirty="0"/>
                <a:t>}</a:t>
              </a:r>
              <a:r>
                <a:rPr lang="en-US" sz="1600" dirty="0">
                  <a:solidFill>
                    <a:srgbClr val="00B050"/>
                  </a:solidFill>
                </a:rPr>
                <a:t> //end of abs</a:t>
              </a:r>
            </a:p>
          </p:txBody>
        </p:sp>
        <p:sp>
          <p:nvSpPr>
            <p:cNvPr id="22" name="TextBox 21"/>
            <p:cNvSpPr txBox="1"/>
            <p:nvPr/>
          </p:nvSpPr>
          <p:spPr>
            <a:xfrm>
              <a:off x="323528" y="1236822"/>
              <a:ext cx="450344" cy="1707511"/>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p:txBody>
        </p:sp>
      </p:grpSp>
      <p:sp>
        <p:nvSpPr>
          <p:cNvPr id="15" name="TextBox 14"/>
          <p:cNvSpPr txBox="1"/>
          <p:nvPr/>
        </p:nvSpPr>
        <p:spPr>
          <a:xfrm>
            <a:off x="323528"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pre-defined method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abs </a:t>
            </a:r>
            <a:r>
              <a:rPr lang="en-US" sz="2000" dirty="0">
                <a:latin typeface="Tahoma" panose="020B0604030504040204" pitchFamily="34" charset="0"/>
                <a:ea typeface="Tahoma" panose="020B0604030504040204" pitchFamily="34" charset="0"/>
                <a:cs typeface="Tahoma" panose="020B0604030504040204" pitchFamily="34" charset="0"/>
              </a:rPr>
              <a:t>may have the following definition:</a:t>
            </a:r>
          </a:p>
        </p:txBody>
      </p:sp>
      <p:sp>
        <p:nvSpPr>
          <p:cNvPr id="19" name="TextBox 18"/>
          <p:cNvSpPr txBox="1"/>
          <p:nvPr/>
        </p:nvSpPr>
        <p:spPr>
          <a:xfrm>
            <a:off x="323528" y="3368606"/>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user-defined method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maximum </a:t>
            </a:r>
            <a:r>
              <a:rPr lang="en-US" sz="2000" dirty="0">
                <a:latin typeface="Tahoma" panose="020B0604030504040204" pitchFamily="34" charset="0"/>
                <a:ea typeface="Tahoma" panose="020B0604030504040204" pitchFamily="34" charset="0"/>
                <a:cs typeface="Tahoma" panose="020B0604030504040204" pitchFamily="34" charset="0"/>
              </a:rPr>
              <a:t>returns the largest of three integer numbers:</a:t>
            </a:r>
          </a:p>
        </p:txBody>
      </p:sp>
      <p:grpSp>
        <p:nvGrpSpPr>
          <p:cNvPr id="20" name="Group 19"/>
          <p:cNvGrpSpPr/>
          <p:nvPr/>
        </p:nvGrpSpPr>
        <p:grpSpPr>
          <a:xfrm>
            <a:off x="179512" y="4145012"/>
            <a:ext cx="8784977" cy="2554545"/>
            <a:chOff x="323528" y="1236822"/>
            <a:chExt cx="7848873" cy="2402092"/>
          </a:xfrm>
        </p:grpSpPr>
        <p:sp>
          <p:nvSpPr>
            <p:cNvPr id="25" name="TextBox 24"/>
            <p:cNvSpPr txBox="1"/>
            <p:nvPr/>
          </p:nvSpPr>
          <p:spPr>
            <a:xfrm>
              <a:off x="788528" y="1236822"/>
              <a:ext cx="7383873" cy="2402092"/>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public static </a:t>
              </a:r>
              <a:r>
                <a:rPr lang="en-US" sz="1600" dirty="0" err="1">
                  <a:solidFill>
                    <a:srgbClr val="00B0F0"/>
                  </a:solidFill>
                </a:rPr>
                <a:t>int</a:t>
              </a:r>
              <a:r>
                <a:rPr lang="en-US" sz="1600" dirty="0">
                  <a:solidFill>
                    <a:srgbClr val="00B0F0"/>
                  </a:solidFill>
                </a:rPr>
                <a:t> </a:t>
              </a:r>
              <a:r>
                <a:rPr lang="en-US" sz="1600" dirty="0">
                  <a:solidFill>
                    <a:srgbClr val="0000FF"/>
                  </a:solidFill>
                </a:rPr>
                <a:t>maximum </a:t>
              </a:r>
              <a:r>
                <a:rPr lang="en-US" sz="1600" dirty="0"/>
                <a:t>(</a:t>
              </a:r>
              <a:r>
                <a:rPr lang="en-US" sz="1600" dirty="0" err="1">
                  <a:solidFill>
                    <a:srgbClr val="00B0F0"/>
                  </a:solidFill>
                </a:rPr>
                <a:t>int</a:t>
              </a:r>
              <a:r>
                <a:rPr lang="en-US" sz="1600" dirty="0">
                  <a:solidFill>
                    <a:srgbClr val="00B0F0"/>
                  </a:solidFill>
                </a:rPr>
                <a:t> </a:t>
              </a:r>
              <a:r>
                <a:rPr lang="en-US" sz="1600" dirty="0">
                  <a:solidFill>
                    <a:srgbClr val="FF33CC"/>
                  </a:solidFill>
                </a:rPr>
                <a:t>num1</a:t>
              </a:r>
              <a:r>
                <a:rPr lang="en-US" sz="1600" dirty="0"/>
                <a:t>,</a:t>
              </a:r>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FF33CC"/>
                  </a:solidFill>
                </a:rPr>
                <a:t>num2</a:t>
              </a:r>
              <a:r>
                <a:rPr lang="en-US" sz="1600" dirty="0"/>
                <a:t>,</a:t>
              </a:r>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FF33CC"/>
                  </a:solidFill>
                </a:rPr>
                <a:t>num3</a:t>
              </a:r>
              <a:r>
                <a:rPr lang="en-US" sz="1600" dirty="0"/>
                <a:t>)</a:t>
              </a:r>
            </a:p>
            <a:p>
              <a:r>
                <a:rPr lang="en-US" sz="1600" dirty="0"/>
                <a:t>{</a:t>
              </a:r>
            </a:p>
            <a:p>
              <a:r>
                <a:rPr lang="en-US" sz="1600" dirty="0"/>
                <a:t>   </a:t>
              </a:r>
              <a:r>
                <a:rPr lang="en-US" sz="1600" dirty="0" err="1">
                  <a:solidFill>
                    <a:srgbClr val="00B0F0"/>
                  </a:solidFill>
                </a:rPr>
                <a:t>int</a:t>
              </a:r>
              <a:r>
                <a:rPr lang="en-US" sz="1600" dirty="0"/>
                <a:t> max = </a:t>
              </a:r>
              <a:r>
                <a:rPr lang="en-US" sz="1600" dirty="0">
                  <a:solidFill>
                    <a:srgbClr val="FF33CC"/>
                  </a:solidFill>
                </a:rPr>
                <a:t>num1</a:t>
              </a:r>
              <a:r>
                <a:rPr lang="en-US" sz="1600" dirty="0"/>
                <a:t>; </a:t>
              </a:r>
            </a:p>
            <a:p>
              <a:r>
                <a:rPr lang="en-US" sz="1600" dirty="0"/>
                <a:t>   </a:t>
              </a:r>
              <a:r>
                <a:rPr lang="en-US" sz="1600" dirty="0">
                  <a:solidFill>
                    <a:srgbClr val="00B0F0"/>
                  </a:solidFill>
                </a:rPr>
                <a:t>if</a:t>
              </a:r>
              <a:r>
                <a:rPr lang="en-US" sz="1600" dirty="0"/>
                <a:t> (</a:t>
              </a:r>
              <a:r>
                <a:rPr lang="en-US" sz="1600" dirty="0">
                  <a:solidFill>
                    <a:srgbClr val="FF33CC"/>
                  </a:solidFill>
                </a:rPr>
                <a:t>num2</a:t>
              </a:r>
              <a:r>
                <a:rPr lang="en-US" sz="1600" dirty="0"/>
                <a:t> &gt; max)</a:t>
              </a:r>
            </a:p>
            <a:p>
              <a:r>
                <a:rPr lang="en-US" sz="1600" dirty="0"/>
                <a:t>      max = </a:t>
              </a:r>
              <a:r>
                <a:rPr lang="en-US" sz="1600" dirty="0">
                  <a:solidFill>
                    <a:srgbClr val="FF33CC"/>
                  </a:solidFill>
                </a:rPr>
                <a:t>num2</a:t>
              </a:r>
              <a:r>
                <a:rPr lang="en-US" sz="1600" dirty="0"/>
                <a:t>;</a:t>
              </a:r>
            </a:p>
            <a:p>
              <a:r>
                <a:rPr lang="en-US" sz="1600" dirty="0"/>
                <a:t>   </a:t>
              </a:r>
              <a:r>
                <a:rPr lang="en-US" sz="1600" dirty="0">
                  <a:solidFill>
                    <a:srgbClr val="00B0F0"/>
                  </a:solidFill>
                </a:rPr>
                <a:t>if</a:t>
              </a:r>
              <a:r>
                <a:rPr lang="en-US" sz="1600" dirty="0"/>
                <a:t> (</a:t>
              </a:r>
              <a:r>
                <a:rPr lang="en-US" sz="1600" dirty="0">
                  <a:solidFill>
                    <a:srgbClr val="FF33CC"/>
                  </a:solidFill>
                </a:rPr>
                <a:t>num3 </a:t>
              </a:r>
              <a:r>
                <a:rPr lang="en-US" sz="1600" dirty="0"/>
                <a:t>&gt; max)</a:t>
              </a:r>
            </a:p>
            <a:p>
              <a:r>
                <a:rPr lang="en-US" sz="1600" dirty="0"/>
                <a:t>      max = </a:t>
              </a:r>
              <a:r>
                <a:rPr lang="en-US" sz="1600" dirty="0">
                  <a:solidFill>
                    <a:srgbClr val="FF33CC"/>
                  </a:solidFill>
                </a:rPr>
                <a:t>num3</a:t>
              </a:r>
              <a:r>
                <a:rPr lang="en-US" sz="1600" dirty="0"/>
                <a:t>;</a:t>
              </a:r>
            </a:p>
            <a:p>
              <a:endParaRPr lang="en-US" sz="1600" dirty="0"/>
            </a:p>
            <a:p>
              <a:r>
                <a:rPr lang="en-US" sz="1600" dirty="0"/>
                <a:t>   </a:t>
              </a:r>
              <a:r>
                <a:rPr lang="en-US" sz="1600" dirty="0">
                  <a:solidFill>
                    <a:srgbClr val="00B0F0"/>
                  </a:solidFill>
                </a:rPr>
                <a:t>return</a:t>
              </a:r>
              <a:r>
                <a:rPr lang="en-US" sz="1600" dirty="0"/>
                <a:t> max;</a:t>
              </a:r>
            </a:p>
            <a:p>
              <a:r>
                <a:rPr lang="en-US" sz="1600" dirty="0"/>
                <a:t>}</a:t>
              </a:r>
              <a:r>
                <a:rPr lang="en-US" sz="1600" dirty="0">
                  <a:solidFill>
                    <a:srgbClr val="00B050"/>
                  </a:solidFill>
                </a:rPr>
                <a:t> //end of maximum</a:t>
              </a:r>
            </a:p>
          </p:txBody>
        </p:sp>
        <p:sp>
          <p:nvSpPr>
            <p:cNvPr id="26" name="TextBox 25"/>
            <p:cNvSpPr txBox="1"/>
            <p:nvPr/>
          </p:nvSpPr>
          <p:spPr>
            <a:xfrm>
              <a:off x="323528" y="1236822"/>
              <a:ext cx="450344" cy="2402092"/>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p:txBody>
        </p:sp>
      </p:grpSp>
      <p:sp>
        <p:nvSpPr>
          <p:cNvPr id="27" name="Rectangle 26"/>
          <p:cNvSpPr/>
          <p:nvPr/>
        </p:nvSpPr>
        <p:spPr>
          <a:xfrm>
            <a:off x="683568" y="1330608"/>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83568" y="2554744"/>
            <a:ext cx="8280919" cy="226184"/>
          </a:xfrm>
          <a:prstGeom prst="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Callout 27"/>
          <p:cNvSpPr/>
          <p:nvPr/>
        </p:nvSpPr>
        <p:spPr>
          <a:xfrm>
            <a:off x="6732240" y="1443700"/>
            <a:ext cx="1944216" cy="653152"/>
          </a:xfrm>
          <a:prstGeom prst="wedgeEllipseCallout">
            <a:avLst>
              <a:gd name="adj1" fmla="val -184127"/>
              <a:gd name="adj2" fmla="val -52923"/>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Method header</a:t>
            </a:r>
            <a:endParaRPr lang="en-US" sz="1400" dirty="0">
              <a:solidFill>
                <a:srgbClr val="00B0F0"/>
              </a:solidFill>
            </a:endParaRPr>
          </a:p>
        </p:txBody>
      </p:sp>
      <p:sp>
        <p:nvSpPr>
          <p:cNvPr id="30" name="Oval Callout 29"/>
          <p:cNvSpPr/>
          <p:nvPr/>
        </p:nvSpPr>
        <p:spPr>
          <a:xfrm>
            <a:off x="4572000" y="1853208"/>
            <a:ext cx="2448272" cy="1080120"/>
          </a:xfrm>
          <a:prstGeom prst="wedgeEllipseCallout">
            <a:avLst>
              <a:gd name="adj1" fmla="val -132083"/>
              <a:gd name="adj2" fmla="val 26353"/>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Method type is </a:t>
            </a:r>
            <a:r>
              <a:rPr lang="en-US" sz="1400" dirty="0" err="1">
                <a:solidFill>
                  <a:srgbClr val="00B0F0"/>
                </a:solidFill>
              </a:rPr>
              <a:t>int</a:t>
            </a:r>
            <a:r>
              <a:rPr lang="en-US" sz="1400" dirty="0">
                <a:solidFill>
                  <a:srgbClr val="00B0F0"/>
                </a:solidFill>
              </a:rPr>
              <a:t> </a:t>
            </a:r>
            <a:r>
              <a:rPr lang="en-US" sz="1400" dirty="0">
                <a:solidFill>
                  <a:srgbClr val="0000FF"/>
                </a:solidFill>
                <a:sym typeface="Wingdings" panose="05000000000000000000" pitchFamily="2" charset="2"/>
              </a:rPr>
              <a:t> </a:t>
            </a:r>
            <a:r>
              <a:rPr lang="en-US" sz="1400" dirty="0">
                <a:solidFill>
                  <a:srgbClr val="00B0F0"/>
                </a:solidFill>
                <a:sym typeface="Wingdings" panose="05000000000000000000" pitchFamily="2" charset="2"/>
              </a:rPr>
              <a:t>return</a:t>
            </a:r>
            <a:r>
              <a:rPr lang="en-US" sz="1400" dirty="0">
                <a:solidFill>
                  <a:srgbClr val="0000FF"/>
                </a:solidFill>
                <a:sym typeface="Wingdings" panose="05000000000000000000" pitchFamily="2" charset="2"/>
              </a:rPr>
              <a:t> an </a:t>
            </a:r>
            <a:r>
              <a:rPr lang="en-US" sz="1400" dirty="0" err="1">
                <a:solidFill>
                  <a:srgbClr val="00B0F0"/>
                </a:solidFill>
                <a:sym typeface="Wingdings" panose="05000000000000000000" pitchFamily="2" charset="2"/>
              </a:rPr>
              <a:t>int</a:t>
            </a:r>
            <a:r>
              <a:rPr lang="en-US" sz="1400" dirty="0">
                <a:solidFill>
                  <a:srgbClr val="00B0F0"/>
                </a:solidFill>
                <a:sym typeface="Wingdings" panose="05000000000000000000" pitchFamily="2" charset="2"/>
              </a:rPr>
              <a:t> </a:t>
            </a:r>
            <a:r>
              <a:rPr lang="en-US" sz="1400" dirty="0">
                <a:solidFill>
                  <a:srgbClr val="0000FF"/>
                </a:solidFill>
                <a:sym typeface="Wingdings" panose="05000000000000000000" pitchFamily="2" charset="2"/>
              </a:rPr>
              <a:t>variable</a:t>
            </a:r>
            <a:endParaRPr lang="en-US" sz="1400" dirty="0">
              <a:solidFill>
                <a:srgbClr val="00B0F0"/>
              </a:solidFill>
            </a:endParaRPr>
          </a:p>
        </p:txBody>
      </p:sp>
      <p:sp>
        <p:nvSpPr>
          <p:cNvPr id="18" name="Rectangle 17"/>
          <p:cNvSpPr/>
          <p:nvPr/>
        </p:nvSpPr>
        <p:spPr>
          <a:xfrm>
            <a:off x="683568" y="4174924"/>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Callout 22"/>
          <p:cNvSpPr/>
          <p:nvPr/>
        </p:nvSpPr>
        <p:spPr>
          <a:xfrm>
            <a:off x="6732240" y="4720064"/>
            <a:ext cx="1944216" cy="653152"/>
          </a:xfrm>
          <a:prstGeom prst="wedgeEllipseCallout">
            <a:avLst>
              <a:gd name="adj1" fmla="val -55604"/>
              <a:gd name="adj2" fmla="val -111140"/>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Method header</a:t>
            </a:r>
            <a:endParaRPr lang="en-US" sz="1400" dirty="0">
              <a:solidFill>
                <a:srgbClr val="00B0F0"/>
              </a:solidFill>
            </a:endParaRPr>
          </a:p>
        </p:txBody>
      </p:sp>
      <p:sp>
        <p:nvSpPr>
          <p:cNvPr id="24" name="Rectangle 23"/>
          <p:cNvSpPr/>
          <p:nvPr/>
        </p:nvSpPr>
        <p:spPr>
          <a:xfrm>
            <a:off x="683568" y="6146760"/>
            <a:ext cx="8280919" cy="226184"/>
          </a:xfrm>
          <a:prstGeom prst="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Callout 30"/>
          <p:cNvSpPr/>
          <p:nvPr/>
        </p:nvSpPr>
        <p:spPr>
          <a:xfrm>
            <a:off x="4572000" y="5445224"/>
            <a:ext cx="2448272" cy="1080120"/>
          </a:xfrm>
          <a:prstGeom prst="wedgeEllipseCallout">
            <a:avLst>
              <a:gd name="adj1" fmla="val -132083"/>
              <a:gd name="adj2" fmla="val 26353"/>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Method type is </a:t>
            </a:r>
            <a:r>
              <a:rPr lang="en-US" sz="1400" dirty="0" err="1">
                <a:solidFill>
                  <a:srgbClr val="00B0F0"/>
                </a:solidFill>
              </a:rPr>
              <a:t>int</a:t>
            </a:r>
            <a:r>
              <a:rPr lang="en-US" sz="1400" dirty="0">
                <a:solidFill>
                  <a:srgbClr val="00B0F0"/>
                </a:solidFill>
              </a:rPr>
              <a:t> </a:t>
            </a:r>
            <a:r>
              <a:rPr lang="en-US" sz="1400" dirty="0">
                <a:solidFill>
                  <a:srgbClr val="0000FF"/>
                </a:solidFill>
                <a:sym typeface="Wingdings" panose="05000000000000000000" pitchFamily="2" charset="2"/>
              </a:rPr>
              <a:t> </a:t>
            </a:r>
            <a:r>
              <a:rPr lang="en-US" sz="1400" dirty="0">
                <a:solidFill>
                  <a:srgbClr val="00B0F0"/>
                </a:solidFill>
                <a:sym typeface="Wingdings" panose="05000000000000000000" pitchFamily="2" charset="2"/>
              </a:rPr>
              <a:t>return</a:t>
            </a:r>
            <a:r>
              <a:rPr lang="en-US" sz="1400" dirty="0">
                <a:solidFill>
                  <a:srgbClr val="0000FF"/>
                </a:solidFill>
                <a:sym typeface="Wingdings" panose="05000000000000000000" pitchFamily="2" charset="2"/>
              </a:rPr>
              <a:t> an </a:t>
            </a:r>
            <a:r>
              <a:rPr lang="en-US" sz="1400" dirty="0" err="1">
                <a:solidFill>
                  <a:srgbClr val="00B0F0"/>
                </a:solidFill>
                <a:sym typeface="Wingdings" panose="05000000000000000000" pitchFamily="2" charset="2"/>
              </a:rPr>
              <a:t>int</a:t>
            </a:r>
            <a:r>
              <a:rPr lang="en-US" sz="1400" dirty="0">
                <a:solidFill>
                  <a:srgbClr val="00B0F0"/>
                </a:solidFill>
                <a:sym typeface="Wingdings" panose="05000000000000000000" pitchFamily="2" charset="2"/>
              </a:rPr>
              <a:t> </a:t>
            </a:r>
            <a:r>
              <a:rPr lang="en-US" sz="1400" dirty="0">
                <a:solidFill>
                  <a:srgbClr val="0000FF"/>
                </a:solidFill>
                <a:sym typeface="Wingdings" panose="05000000000000000000" pitchFamily="2" charset="2"/>
              </a:rPr>
              <a:t>variable</a:t>
            </a:r>
            <a:endParaRPr lang="en-US" sz="1400" dirty="0">
              <a:solidFill>
                <a:srgbClr val="00B0F0"/>
              </a:solidFill>
            </a:endParaRPr>
          </a:p>
        </p:txBody>
      </p:sp>
      <p:sp>
        <p:nvSpPr>
          <p:cNvPr id="32" name="Oval Callout 31"/>
          <p:cNvSpPr/>
          <p:nvPr/>
        </p:nvSpPr>
        <p:spPr>
          <a:xfrm>
            <a:off x="4724400" y="4437112"/>
            <a:ext cx="2448272" cy="1080120"/>
          </a:xfrm>
          <a:prstGeom prst="wedgeEllipseCallout">
            <a:avLst>
              <a:gd name="adj1" fmla="val -129864"/>
              <a:gd name="adj2" fmla="val -13880"/>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max </a:t>
            </a:r>
            <a:r>
              <a:rPr lang="en-US" sz="1400" dirty="0">
                <a:solidFill>
                  <a:schemeClr val="tx1"/>
                </a:solidFill>
              </a:rPr>
              <a:t>is a variable local to the method</a:t>
            </a:r>
          </a:p>
        </p:txBody>
      </p:sp>
    </p:spTree>
    <p:extLst>
      <p:ext uri="{BB962C8B-B14F-4D97-AF65-F5344CB8AC3E}">
        <p14:creationId xmlns:p14="http://schemas.microsoft.com/office/powerpoint/2010/main" val="193923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par>
                                <p:cTn id="36" presetID="22" presetClass="entr" presetSubtype="2"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p:cTn id="56" dur="500" fill="hold"/>
                                        <p:tgtEl>
                                          <p:spTgt spid="31"/>
                                        </p:tgtEl>
                                        <p:attrNameLst>
                                          <p:attrName>ppt_w</p:attrName>
                                        </p:attrNameLst>
                                      </p:cBhvr>
                                      <p:tavLst>
                                        <p:tav tm="0">
                                          <p:val>
                                            <p:fltVal val="0"/>
                                          </p:val>
                                        </p:tav>
                                        <p:tav tm="100000">
                                          <p:val>
                                            <p:strVal val="#ppt_w"/>
                                          </p:val>
                                        </p:tav>
                                      </p:tavLst>
                                    </p:anim>
                                    <p:anim calcmode="lin" valueType="num">
                                      <p:cBhvr>
                                        <p:cTn id="57" dur="500" fill="hold"/>
                                        <p:tgtEl>
                                          <p:spTgt spid="31"/>
                                        </p:tgtEl>
                                        <p:attrNameLst>
                                          <p:attrName>ppt_h</p:attrName>
                                        </p:attrNameLst>
                                      </p:cBhvr>
                                      <p:tavLst>
                                        <p:tav tm="0">
                                          <p:val>
                                            <p:fltVal val="0"/>
                                          </p:val>
                                        </p:tav>
                                        <p:tav tm="100000">
                                          <p:val>
                                            <p:strVal val="#ppt_h"/>
                                          </p:val>
                                        </p:tav>
                                      </p:tavLst>
                                    </p:anim>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7" grpId="0" animBg="1"/>
      <p:bldP spid="29" grpId="0" animBg="1"/>
      <p:bldP spid="28" grpId="0" animBg="1"/>
      <p:bldP spid="30" grpId="0" animBg="1"/>
      <p:bldP spid="18" grpId="0" animBg="1"/>
      <p:bldP spid="23" grpId="0" animBg="1"/>
      <p:bldP spid="24" grpId="0" animBg="1"/>
      <p:bldP spid="31" grpId="0" animBg="1"/>
      <p:bldP spid="32" grpId="0" animBg="1"/>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CALLING </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497</a:t>
            </a:fld>
            <a:endParaRPr lang="en-US"/>
          </a:p>
        </p:txBody>
      </p:sp>
      <p:sp>
        <p:nvSpPr>
          <p:cNvPr id="15" name="TextBox 14"/>
          <p:cNvSpPr txBox="1"/>
          <p:nvPr/>
        </p:nvSpPr>
        <p:spPr>
          <a:xfrm>
            <a:off x="323528" y="76470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 value-returning method is used as if it was a variable.</a:t>
            </a:r>
          </a:p>
        </p:txBody>
      </p:sp>
      <p:grpSp>
        <p:nvGrpSpPr>
          <p:cNvPr id="40" name="Group 39"/>
          <p:cNvGrpSpPr/>
          <p:nvPr/>
        </p:nvGrpSpPr>
        <p:grpSpPr>
          <a:xfrm>
            <a:off x="179512" y="1412776"/>
            <a:ext cx="8784977" cy="3323987"/>
            <a:chOff x="323528" y="1236822"/>
            <a:chExt cx="7848873" cy="3125617"/>
          </a:xfrm>
        </p:grpSpPr>
        <p:sp>
          <p:nvSpPr>
            <p:cNvPr id="41" name="TextBox 40"/>
            <p:cNvSpPr txBox="1"/>
            <p:nvPr/>
          </p:nvSpPr>
          <p:spPr>
            <a:xfrm>
              <a:off x="788528" y="1236822"/>
              <a:ext cx="7383873" cy="3125617"/>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import </a:t>
              </a:r>
              <a:r>
                <a:rPr lang="en-US" sz="1400" dirty="0" err="1">
                  <a:solidFill>
                    <a:srgbClr val="FF0000"/>
                  </a:solidFill>
                </a:rPr>
                <a:t>java.util</a:t>
              </a:r>
              <a:r>
                <a:rPr lang="en-US" sz="1400" dirty="0">
                  <a:solidFill>
                    <a:srgbClr val="FF0000"/>
                  </a:solidFill>
                </a:rPr>
                <a:t>.*</a:t>
              </a:r>
              <a:r>
                <a:rPr lang="en-US" sz="1400" dirty="0"/>
                <a:t>;</a:t>
              </a:r>
            </a:p>
            <a:p>
              <a:r>
                <a:rPr lang="en-US" sz="1400" dirty="0">
                  <a:solidFill>
                    <a:srgbClr val="00B0F0"/>
                  </a:solidFill>
                </a:rPr>
                <a:t>public class </a:t>
              </a:r>
              <a:r>
                <a:rPr lang="en-US" sz="1400" dirty="0">
                  <a:solidFill>
                    <a:srgbClr val="0000FF"/>
                  </a:solidFill>
                </a:rPr>
                <a:t>calling1</a:t>
              </a:r>
            </a:p>
            <a:p>
              <a:r>
                <a:rPr lang="en-US" sz="1400" dirty="0"/>
                <a:t>{</a:t>
              </a:r>
            </a:p>
            <a:p>
              <a:r>
                <a:rPr lang="en-US" sz="1400" dirty="0"/>
                <a:t>   </a:t>
              </a:r>
              <a:r>
                <a:rPr lang="en-US" sz="1400" dirty="0">
                  <a:solidFill>
                    <a:srgbClr val="00B0F0"/>
                  </a:solidFill>
                </a:rPr>
                <a:t>public static void main </a:t>
              </a:r>
              <a:r>
                <a:rPr lang="en-US" sz="1400" dirty="0"/>
                <a:t>(</a:t>
              </a:r>
              <a:r>
                <a:rPr lang="en-US" sz="1400" dirty="0">
                  <a:solidFill>
                    <a:srgbClr val="00B0F0"/>
                  </a:solidFill>
                </a:rPr>
                <a:t>String[] </a:t>
              </a:r>
              <a:r>
                <a:rPr lang="en-US" sz="1400" dirty="0" err="1">
                  <a:solidFill>
                    <a:srgbClr val="00B0F0"/>
                  </a:solidFill>
                </a:rPr>
                <a:t>args</a:t>
              </a:r>
              <a:r>
                <a:rPr lang="en-US" sz="1400" dirty="0"/>
                <a:t>)</a:t>
              </a:r>
            </a:p>
            <a:p>
              <a:r>
                <a:rPr lang="en-US" sz="1400" dirty="0"/>
                <a:t>   {</a:t>
              </a:r>
            </a:p>
            <a:p>
              <a:r>
                <a:rPr lang="en-US" sz="1400" dirty="0">
                  <a:solidFill>
                    <a:srgbClr val="00B0F0"/>
                  </a:solidFill>
                </a:rPr>
                <a:t>     long </a:t>
              </a:r>
              <a:r>
                <a:rPr lang="en-US" sz="1400" dirty="0">
                  <a:solidFill>
                    <a:srgbClr val="0000FF"/>
                  </a:solidFill>
                </a:rPr>
                <a:t>approximate</a:t>
              </a:r>
              <a:r>
                <a:rPr lang="en-US" sz="1400" dirty="0"/>
                <a:t>;</a:t>
              </a:r>
            </a:p>
            <a:p>
              <a:r>
                <a:rPr lang="en-US" sz="1400" dirty="0">
                  <a:solidFill>
                    <a:srgbClr val="00B0F0"/>
                  </a:solidFill>
                </a:rPr>
                <a:t>     double </a:t>
              </a:r>
              <a:r>
                <a:rPr lang="en-US" sz="1400" dirty="0">
                  <a:solidFill>
                    <a:srgbClr val="0000FF"/>
                  </a:solidFill>
                </a:rPr>
                <a:t>x </a:t>
              </a:r>
              <a:r>
                <a:rPr lang="en-US" sz="1400" dirty="0"/>
                <a:t>= 1.4,</a:t>
              </a:r>
              <a:r>
                <a:rPr lang="en-US" sz="1400" dirty="0">
                  <a:solidFill>
                    <a:srgbClr val="00B0F0"/>
                  </a:solidFill>
                </a:rPr>
                <a:t> </a:t>
              </a:r>
              <a:r>
                <a:rPr lang="en-US" sz="1400" dirty="0">
                  <a:solidFill>
                    <a:srgbClr val="0000FF"/>
                  </a:solidFill>
                </a:rPr>
                <a:t>y </a:t>
              </a:r>
              <a:r>
                <a:rPr lang="en-US" sz="1400" dirty="0"/>
                <a:t>= 5.5;</a:t>
              </a:r>
            </a:p>
            <a:p>
              <a:r>
                <a:rPr lang="en-US" sz="1400" dirty="0"/>
                <a:t>     </a:t>
              </a:r>
              <a:r>
                <a:rPr lang="en-US" sz="1400" dirty="0">
                  <a:solidFill>
                    <a:srgbClr val="00B0F0"/>
                  </a:solidFill>
                </a:rPr>
                <a:t>char</a:t>
              </a:r>
              <a:r>
                <a:rPr lang="en-US" sz="1400" dirty="0"/>
                <a:t> </a:t>
              </a:r>
              <a:r>
                <a:rPr lang="en-US" sz="1400" dirty="0" err="1">
                  <a:solidFill>
                    <a:srgbClr val="0000FF"/>
                  </a:solidFill>
                </a:rPr>
                <a:t>ch</a:t>
              </a:r>
              <a:r>
                <a:rPr lang="en-US" sz="1400" dirty="0">
                  <a:solidFill>
                    <a:srgbClr val="0000FF"/>
                  </a:solidFill>
                </a:rPr>
                <a:t> </a:t>
              </a:r>
              <a:r>
                <a:rPr lang="en-US" sz="1400" dirty="0"/>
                <a:t>= ‘A’;</a:t>
              </a:r>
            </a:p>
            <a:p>
              <a:r>
                <a:rPr lang="en-US" sz="1400" dirty="0">
                  <a:solidFill>
                    <a:srgbClr val="0000FF"/>
                  </a:solidFill>
                </a:rPr>
                <a:t>     approximate </a:t>
              </a:r>
              <a:r>
                <a:rPr lang="en-US" sz="1400" dirty="0"/>
                <a:t>= </a:t>
              </a:r>
              <a:r>
                <a:rPr lang="en-US" sz="1400" dirty="0" err="1"/>
                <a:t>Math.</a:t>
              </a:r>
              <a:r>
                <a:rPr lang="en-US" sz="1400" dirty="0" err="1">
                  <a:solidFill>
                    <a:srgbClr val="00B050"/>
                  </a:solidFill>
                </a:rPr>
                <a:t>round</a:t>
              </a:r>
              <a:r>
                <a:rPr lang="en-US" sz="1400" dirty="0">
                  <a:solidFill>
                    <a:srgbClr val="00B050"/>
                  </a:solidFill>
                </a:rPr>
                <a:t>(x)</a:t>
              </a:r>
              <a:r>
                <a:rPr lang="en-US" sz="1400" dirty="0"/>
                <a:t>; </a:t>
              </a:r>
            </a:p>
            <a:p>
              <a:r>
                <a:rPr lang="en-US" sz="1400" dirty="0"/>
                <a:t>     </a:t>
              </a:r>
              <a:r>
                <a:rPr lang="en-US" sz="1400" dirty="0" err="1"/>
                <a:t>System.out.printf</a:t>
              </a:r>
              <a:r>
                <a:rPr lang="en-US" sz="1400" dirty="0"/>
                <a:t> (“%f approximated to %d”, y,(</a:t>
              </a:r>
              <a:r>
                <a:rPr lang="en-US" sz="1400" dirty="0" err="1">
                  <a:solidFill>
                    <a:srgbClr val="00B0F0"/>
                  </a:solidFill>
                </a:rPr>
                <a:t>int</a:t>
              </a:r>
              <a:r>
                <a:rPr lang="en-US" sz="1400" dirty="0"/>
                <a:t>)(</a:t>
              </a:r>
              <a:r>
                <a:rPr lang="en-US" sz="1400" dirty="0" err="1"/>
                <a:t>Math.</a:t>
              </a:r>
              <a:r>
                <a:rPr lang="en-US" sz="1400" dirty="0" err="1">
                  <a:solidFill>
                    <a:srgbClr val="00B050"/>
                  </a:solidFill>
                </a:rPr>
                <a:t>round</a:t>
              </a:r>
              <a:r>
                <a:rPr lang="en-US" sz="1400" dirty="0"/>
                <a:t>(</a:t>
              </a:r>
              <a:r>
                <a:rPr lang="en-US" sz="1400" dirty="0">
                  <a:solidFill>
                    <a:srgbClr val="0000FF"/>
                  </a:solidFill>
                </a:rPr>
                <a:t>y</a:t>
              </a:r>
              <a:r>
                <a:rPr lang="en-US" sz="1400" dirty="0"/>
                <a:t>)));</a:t>
              </a:r>
            </a:p>
            <a:p>
              <a:r>
                <a:rPr lang="en-US" sz="1400" dirty="0"/>
                <a:t>     </a:t>
              </a:r>
              <a:r>
                <a:rPr lang="en-US" sz="1400" dirty="0">
                  <a:solidFill>
                    <a:srgbClr val="0000FF"/>
                  </a:solidFill>
                </a:rPr>
                <a:t>approximate </a:t>
              </a:r>
              <a:r>
                <a:rPr lang="en-US" sz="1400" dirty="0"/>
                <a:t>= </a:t>
              </a:r>
              <a:r>
                <a:rPr lang="en-US" sz="1400" dirty="0" err="1"/>
                <a:t>Math.</a:t>
              </a:r>
              <a:r>
                <a:rPr lang="en-US" sz="1400" dirty="0" err="1">
                  <a:solidFill>
                    <a:srgbClr val="00B050"/>
                  </a:solidFill>
                </a:rPr>
                <a:t>round</a:t>
              </a:r>
              <a:r>
                <a:rPr lang="en-US" sz="1400" dirty="0"/>
                <a:t>(</a:t>
              </a:r>
              <a:r>
                <a:rPr lang="en-US" sz="1400" dirty="0">
                  <a:solidFill>
                    <a:srgbClr val="0000FF"/>
                  </a:solidFill>
                </a:rPr>
                <a:t>x</a:t>
              </a:r>
              <a:r>
                <a:rPr lang="en-US" sz="1400" dirty="0"/>
                <a:t>)</a:t>
              </a:r>
              <a:r>
                <a:rPr lang="en-US" sz="1400" dirty="0">
                  <a:solidFill>
                    <a:srgbClr val="0000FF"/>
                  </a:solidFill>
                </a:rPr>
                <a:t> </a:t>
              </a:r>
              <a:r>
                <a:rPr lang="en-US" sz="1400" dirty="0"/>
                <a:t>+</a:t>
              </a:r>
              <a:r>
                <a:rPr lang="en-US" sz="1400" dirty="0">
                  <a:solidFill>
                    <a:srgbClr val="0000FF"/>
                  </a:solidFill>
                </a:rPr>
                <a:t> </a:t>
              </a:r>
              <a:r>
                <a:rPr lang="en-US" sz="1400" dirty="0" err="1">
                  <a:solidFill>
                    <a:srgbClr val="0000FF"/>
                  </a:solidFill>
                </a:rPr>
                <a:t>Math.</a:t>
              </a:r>
              <a:r>
                <a:rPr lang="en-US" sz="1400" dirty="0" err="1">
                  <a:solidFill>
                    <a:srgbClr val="00B050"/>
                  </a:solidFill>
                </a:rPr>
                <a:t>round</a:t>
              </a:r>
              <a:r>
                <a:rPr lang="en-US" sz="1400" dirty="0"/>
                <a:t>(</a:t>
              </a:r>
              <a:r>
                <a:rPr lang="en-US" sz="1400" dirty="0">
                  <a:solidFill>
                    <a:srgbClr val="0000FF"/>
                  </a:solidFill>
                </a:rPr>
                <a:t>y</a:t>
              </a:r>
              <a:r>
                <a:rPr lang="en-US" sz="1400" dirty="0"/>
                <a:t>);</a:t>
              </a:r>
            </a:p>
            <a:p>
              <a:r>
                <a:rPr lang="en-US" sz="1400" dirty="0"/>
                <a:t>     </a:t>
              </a:r>
              <a:r>
                <a:rPr lang="en-US" sz="1400" dirty="0">
                  <a:solidFill>
                    <a:srgbClr val="00B0F0"/>
                  </a:solidFill>
                </a:rPr>
                <a:t>if</a:t>
              </a:r>
              <a:r>
                <a:rPr lang="en-US" sz="1400" dirty="0"/>
                <a:t> (</a:t>
              </a:r>
              <a:r>
                <a:rPr lang="en-US" sz="1400" dirty="0" err="1"/>
                <a:t>Character.</a:t>
              </a:r>
              <a:r>
                <a:rPr lang="en-US" sz="1400" dirty="0" err="1">
                  <a:solidFill>
                    <a:srgbClr val="00B050"/>
                  </a:solidFill>
                </a:rPr>
                <a:t>isUpperCase</a:t>
              </a:r>
              <a:r>
                <a:rPr lang="en-US" sz="1400" dirty="0"/>
                <a:t>(</a:t>
              </a:r>
              <a:r>
                <a:rPr lang="en-US" sz="1400" dirty="0" err="1">
                  <a:solidFill>
                    <a:srgbClr val="0000FF"/>
                  </a:solidFill>
                </a:rPr>
                <a:t>ch</a:t>
              </a:r>
              <a:r>
                <a:rPr lang="en-US" sz="1400" dirty="0"/>
                <a:t>)) </a:t>
              </a:r>
            </a:p>
            <a:p>
              <a:r>
                <a:rPr lang="en-US" sz="1400" dirty="0"/>
                <a:t>        </a:t>
              </a:r>
              <a:r>
                <a:rPr lang="en-US" sz="1400" dirty="0" err="1">
                  <a:solidFill>
                    <a:srgbClr val="0000FF"/>
                  </a:solidFill>
                </a:rPr>
                <a:t>ch</a:t>
              </a:r>
              <a:r>
                <a:rPr lang="en-US" sz="1400" dirty="0">
                  <a:solidFill>
                    <a:srgbClr val="0000FF"/>
                  </a:solidFill>
                </a:rPr>
                <a:t> </a:t>
              </a:r>
              <a:r>
                <a:rPr lang="en-US" sz="1400" dirty="0"/>
                <a:t>= </a:t>
              </a:r>
              <a:r>
                <a:rPr lang="en-US" sz="1400" dirty="0" err="1"/>
                <a:t>Character.</a:t>
              </a:r>
              <a:r>
                <a:rPr lang="en-US" sz="1400" dirty="0" err="1">
                  <a:solidFill>
                    <a:srgbClr val="00B050"/>
                  </a:solidFill>
                </a:rPr>
                <a:t>toLowerCase</a:t>
              </a:r>
              <a:r>
                <a:rPr lang="en-US" sz="1400" dirty="0">
                  <a:solidFill>
                    <a:srgbClr val="00B050"/>
                  </a:solidFill>
                </a:rPr>
                <a:t> </a:t>
              </a:r>
              <a:r>
                <a:rPr lang="en-US" sz="1400" dirty="0"/>
                <a:t>(</a:t>
              </a:r>
              <a:r>
                <a:rPr lang="en-US" sz="1400" dirty="0" err="1">
                  <a:solidFill>
                    <a:srgbClr val="0000FF"/>
                  </a:solidFill>
                </a:rPr>
                <a:t>ch</a:t>
              </a:r>
              <a:r>
                <a:rPr lang="en-US" sz="1400" dirty="0"/>
                <a:t>);</a:t>
              </a:r>
            </a:p>
            <a:p>
              <a:r>
                <a:rPr lang="en-US" sz="1400" dirty="0"/>
                <a:t>  } </a:t>
              </a:r>
              <a:r>
                <a:rPr lang="en-US" sz="1400" dirty="0">
                  <a:solidFill>
                    <a:srgbClr val="00B050"/>
                  </a:solidFill>
                </a:rPr>
                <a:t>//end of main</a:t>
              </a:r>
            </a:p>
            <a:p>
              <a:r>
                <a:rPr lang="en-US" sz="1400" dirty="0"/>
                <a:t>} </a:t>
              </a:r>
              <a:r>
                <a:rPr lang="en-US" sz="1400" dirty="0">
                  <a:solidFill>
                    <a:srgbClr val="00B050"/>
                  </a:solidFill>
                </a:rPr>
                <a:t>// end of class</a:t>
              </a:r>
            </a:p>
          </p:txBody>
        </p:sp>
        <p:sp>
          <p:nvSpPr>
            <p:cNvPr id="42" name="TextBox 41"/>
            <p:cNvSpPr txBox="1"/>
            <p:nvPr/>
          </p:nvSpPr>
          <p:spPr>
            <a:xfrm>
              <a:off x="323528" y="1236822"/>
              <a:ext cx="450344" cy="3125617"/>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p:txBody>
        </p:sp>
      </p:grpSp>
      <p:sp>
        <p:nvSpPr>
          <p:cNvPr id="46" name="Rectangle 45"/>
          <p:cNvSpPr/>
          <p:nvPr/>
        </p:nvSpPr>
        <p:spPr>
          <a:xfrm>
            <a:off x="691770" y="3145692"/>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rPr>
              <a:t>// in an arithmetic expression</a:t>
            </a:r>
          </a:p>
        </p:txBody>
      </p:sp>
      <p:sp>
        <p:nvSpPr>
          <p:cNvPr id="47" name="TextBox 46"/>
          <p:cNvSpPr txBox="1"/>
          <p:nvPr/>
        </p:nvSpPr>
        <p:spPr>
          <a:xfrm>
            <a:off x="323528" y="101266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Remember how pre-defined methods were called:</a:t>
            </a:r>
          </a:p>
        </p:txBody>
      </p:sp>
      <p:sp>
        <p:nvSpPr>
          <p:cNvPr id="48" name="Rectangle 47"/>
          <p:cNvSpPr/>
          <p:nvPr/>
        </p:nvSpPr>
        <p:spPr>
          <a:xfrm>
            <a:off x="681879" y="3378770"/>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rPr>
              <a:t>// in a print statement</a:t>
            </a:r>
          </a:p>
        </p:txBody>
      </p:sp>
      <p:sp>
        <p:nvSpPr>
          <p:cNvPr id="49" name="Rectangle 48"/>
          <p:cNvSpPr/>
          <p:nvPr/>
        </p:nvSpPr>
        <p:spPr>
          <a:xfrm>
            <a:off x="732113" y="3587851"/>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rPr>
              <a:t>// in an arithmetic expression</a:t>
            </a:r>
          </a:p>
        </p:txBody>
      </p:sp>
      <p:sp>
        <p:nvSpPr>
          <p:cNvPr id="50" name="Rectangle 49"/>
          <p:cNvSpPr/>
          <p:nvPr/>
        </p:nvSpPr>
        <p:spPr>
          <a:xfrm>
            <a:off x="699971" y="3778880"/>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rPr>
              <a:t>// as a condition (</a:t>
            </a:r>
            <a:r>
              <a:rPr lang="en-US" sz="1200" dirty="0" err="1">
                <a:solidFill>
                  <a:schemeClr val="tx1"/>
                </a:solidFill>
              </a:rPr>
              <a:t>boolean</a:t>
            </a:r>
            <a:r>
              <a:rPr lang="en-US" sz="1200" dirty="0">
                <a:solidFill>
                  <a:schemeClr val="tx1"/>
                </a:solidFill>
              </a:rPr>
              <a:t>)</a:t>
            </a:r>
          </a:p>
        </p:txBody>
      </p:sp>
      <p:sp>
        <p:nvSpPr>
          <p:cNvPr id="51" name="Rectangle 50"/>
          <p:cNvSpPr/>
          <p:nvPr/>
        </p:nvSpPr>
        <p:spPr>
          <a:xfrm>
            <a:off x="643125" y="4017554"/>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rPr>
              <a:t>// in an expression</a:t>
            </a:r>
          </a:p>
        </p:txBody>
      </p:sp>
      <p:sp>
        <p:nvSpPr>
          <p:cNvPr id="52" name="TextBox 51"/>
          <p:cNvSpPr txBox="1"/>
          <p:nvPr/>
        </p:nvSpPr>
        <p:spPr>
          <a:xfrm>
            <a:off x="391619" y="5076080"/>
            <a:ext cx="8640960" cy="400110"/>
          </a:xfrm>
          <a:prstGeom prst="rect">
            <a:avLst/>
          </a:prstGeom>
          <a:solidFill>
            <a:schemeClr val="accent1">
              <a:lumMod val="60000"/>
              <a:lumOff val="40000"/>
            </a:schemeClr>
          </a:solidFill>
          <a:ln w="28575">
            <a:solidFill>
              <a:schemeClr val="bg2">
                <a:lumMod val="25000"/>
              </a:schemeClr>
            </a:solidFill>
          </a:ln>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same applies for user-defined value-returning methods.</a:t>
            </a:r>
          </a:p>
        </p:txBody>
      </p:sp>
    </p:spTree>
    <p:extLst>
      <p:ext uri="{BB962C8B-B14F-4D97-AF65-F5344CB8AC3E}">
        <p14:creationId xmlns:p14="http://schemas.microsoft.com/office/powerpoint/2010/main" val="178456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par>
                                <p:cTn id="13" presetID="22" presetClass="entr" presetSubtype="2"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right)">
                                      <p:cBhvr>
                                        <p:cTn id="15" dur="500"/>
                                        <p:tgtEl>
                                          <p:spTgt spid="4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46"/>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51"/>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22" presetClass="entr" presetSubtype="8"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49"/>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left)">
                                      <p:cBhvr>
                                        <p:cTn id="4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6" grpId="0" animBg="1"/>
      <p:bldP spid="46" grpId="1" animBg="1"/>
      <p:bldP spid="47" grpId="0"/>
      <p:bldP spid="48" grpId="0" animBg="1"/>
      <p:bldP spid="48" grpId="1" animBg="1"/>
      <p:bldP spid="49" grpId="0" animBg="1"/>
      <p:bldP spid="49" grpId="1" animBg="1"/>
      <p:bldP spid="50" grpId="0" animBg="1"/>
      <p:bldP spid="51" grpId="0" animBg="1"/>
      <p:bldP spid="51" grpId="1" animBg="1"/>
      <p:bldP spid="52" grpId="0" animBg="1"/>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CALLING </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498</a:t>
            </a:fld>
            <a:endParaRPr lang="en-US"/>
          </a:p>
        </p:txBody>
      </p:sp>
      <p:sp>
        <p:nvSpPr>
          <p:cNvPr id="21" name="Rectangle 2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1</a:t>
            </a:r>
          </a:p>
        </p:txBody>
      </p:sp>
      <p:cxnSp>
        <p:nvCxnSpPr>
          <p:cNvPr id="22" name="Straight Connector 21"/>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79512" y="1340768"/>
            <a:ext cx="8784977" cy="5262979"/>
            <a:chOff x="323528" y="1236822"/>
            <a:chExt cx="7848873" cy="4948895"/>
          </a:xfrm>
        </p:grpSpPr>
        <p:sp>
          <p:nvSpPr>
            <p:cNvPr id="24" name="TextBox 23"/>
            <p:cNvSpPr txBox="1"/>
            <p:nvPr/>
          </p:nvSpPr>
          <p:spPr>
            <a:xfrm>
              <a:off x="788528" y="1236822"/>
              <a:ext cx="7383873" cy="4948895"/>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import </a:t>
              </a:r>
              <a:r>
                <a:rPr lang="en-US" sz="1600" dirty="0" err="1">
                  <a:solidFill>
                    <a:srgbClr val="FF0000"/>
                  </a:solidFill>
                </a:rPr>
                <a:t>java.util</a:t>
              </a:r>
              <a:r>
                <a:rPr lang="en-US" sz="1600" dirty="0">
                  <a:solidFill>
                    <a:srgbClr val="FF0000"/>
                  </a:solidFill>
                </a:rPr>
                <a:t>.*</a:t>
              </a:r>
              <a:r>
                <a:rPr lang="en-US" sz="1600" dirty="0"/>
                <a:t>;</a:t>
              </a:r>
            </a:p>
            <a:p>
              <a:r>
                <a:rPr lang="en-US" sz="1600" dirty="0">
                  <a:solidFill>
                    <a:srgbClr val="00B0F0"/>
                  </a:solidFill>
                </a:rPr>
                <a:t>public class </a:t>
              </a:r>
              <a:r>
                <a:rPr lang="en-US" sz="1600" dirty="0">
                  <a:solidFill>
                    <a:srgbClr val="0000FF"/>
                  </a:solidFill>
                </a:rPr>
                <a:t>calling2</a:t>
              </a:r>
            </a:p>
            <a:p>
              <a:r>
                <a:rPr lang="en-US" sz="1600" dirty="0"/>
                <a:t>{</a:t>
              </a:r>
            </a:p>
            <a:p>
              <a:r>
                <a:rPr lang="en-US" sz="1600" dirty="0"/>
                <a:t>   </a:t>
              </a:r>
              <a:r>
                <a:rPr lang="en-US" sz="1600" dirty="0">
                  <a:solidFill>
                    <a:srgbClr val="00B0F0"/>
                  </a:solidFill>
                </a:rPr>
                <a:t>public static void main </a:t>
              </a:r>
              <a:r>
                <a:rPr lang="en-US" sz="1600" dirty="0"/>
                <a:t>(</a:t>
              </a:r>
              <a:r>
                <a:rPr lang="en-US" sz="1600" dirty="0">
                  <a:solidFill>
                    <a:srgbClr val="00B0F0"/>
                  </a:solidFill>
                </a:rPr>
                <a:t>String[] </a:t>
              </a:r>
              <a:r>
                <a:rPr lang="en-US" sz="1600" dirty="0" err="1">
                  <a:solidFill>
                    <a:srgbClr val="00B0F0"/>
                  </a:solidFill>
                </a:rPr>
                <a:t>args</a:t>
              </a:r>
              <a:r>
                <a:rPr lang="en-US" sz="1600" dirty="0"/>
                <a:t>)</a:t>
              </a:r>
            </a:p>
            <a:p>
              <a:r>
                <a:rPr lang="en-US" sz="1600" dirty="0"/>
                <a:t>   {</a:t>
              </a:r>
            </a:p>
            <a:p>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0000FF"/>
                  </a:solidFill>
                </a:rPr>
                <a:t>x </a:t>
              </a:r>
              <a:r>
                <a:rPr lang="en-US" sz="1600" dirty="0"/>
                <a:t>= -5,</a:t>
              </a:r>
              <a:r>
                <a:rPr lang="en-US" sz="1600" dirty="0">
                  <a:solidFill>
                    <a:srgbClr val="00B0F0"/>
                  </a:solidFill>
                </a:rPr>
                <a:t> </a:t>
              </a:r>
              <a:r>
                <a:rPr lang="en-US" sz="1600" dirty="0">
                  <a:solidFill>
                    <a:srgbClr val="0000FF"/>
                  </a:solidFill>
                </a:rPr>
                <a:t>y</a:t>
              </a:r>
              <a:r>
                <a:rPr lang="en-US" sz="1600" dirty="0"/>
                <a:t> = 3, </a:t>
              </a:r>
              <a:r>
                <a:rPr lang="en-US" sz="1600" dirty="0">
                  <a:solidFill>
                    <a:srgbClr val="0000FF"/>
                  </a:solidFill>
                </a:rPr>
                <a:t>z</a:t>
              </a:r>
              <a:r>
                <a:rPr lang="en-US" sz="1600" dirty="0">
                  <a:solidFill>
                    <a:srgbClr val="00B0F0"/>
                  </a:solidFill>
                </a:rPr>
                <a:t> </a:t>
              </a:r>
              <a:r>
                <a:rPr lang="en-US" sz="1600" dirty="0"/>
                <a:t>= 0;</a:t>
              </a:r>
            </a:p>
            <a:p>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0000FF"/>
                  </a:solidFill>
                </a:rPr>
                <a:t>smallest</a:t>
              </a:r>
              <a:r>
                <a:rPr lang="en-US" sz="1600" dirty="0"/>
                <a:t>;</a:t>
              </a:r>
            </a:p>
            <a:p>
              <a:r>
                <a:rPr lang="en-US" sz="1600" dirty="0">
                  <a:solidFill>
                    <a:srgbClr val="00B0F0"/>
                  </a:solidFill>
                </a:rPr>
                <a:t>     </a:t>
              </a:r>
              <a:r>
                <a:rPr lang="en-US" sz="1600" dirty="0">
                  <a:solidFill>
                    <a:srgbClr val="0000FF"/>
                  </a:solidFill>
                </a:rPr>
                <a:t>smallest </a:t>
              </a:r>
              <a:r>
                <a:rPr lang="en-US" sz="1600" dirty="0"/>
                <a:t>=</a:t>
              </a:r>
              <a:r>
                <a:rPr lang="en-US" sz="1600" dirty="0">
                  <a:solidFill>
                    <a:srgbClr val="00B0F0"/>
                  </a:solidFill>
                </a:rPr>
                <a:t> </a:t>
              </a:r>
              <a:r>
                <a:rPr lang="en-US" sz="1600" dirty="0">
                  <a:solidFill>
                    <a:srgbClr val="0000FF"/>
                  </a:solidFill>
                </a:rPr>
                <a:t>minimum</a:t>
              </a:r>
              <a:r>
                <a:rPr lang="en-US" sz="1600" dirty="0"/>
                <a:t>(</a:t>
              </a:r>
              <a:r>
                <a:rPr lang="en-US" sz="1600" dirty="0">
                  <a:solidFill>
                    <a:srgbClr val="0000FF"/>
                  </a:solidFill>
                </a:rPr>
                <a:t>x</a:t>
              </a:r>
              <a:r>
                <a:rPr lang="en-US" sz="1600" dirty="0"/>
                <a:t>,</a:t>
              </a:r>
              <a:r>
                <a:rPr lang="en-US" sz="1600" dirty="0">
                  <a:solidFill>
                    <a:srgbClr val="00B0F0"/>
                  </a:solidFill>
                </a:rPr>
                <a:t> </a:t>
              </a:r>
              <a:r>
                <a:rPr lang="en-US" sz="1600" dirty="0">
                  <a:solidFill>
                    <a:srgbClr val="0000FF"/>
                  </a:solidFill>
                </a:rPr>
                <a:t>y</a:t>
              </a:r>
              <a:r>
                <a:rPr lang="en-US" sz="1600" dirty="0"/>
                <a:t>,</a:t>
              </a:r>
              <a:r>
                <a:rPr lang="en-US" sz="1600" dirty="0">
                  <a:solidFill>
                    <a:srgbClr val="00B0F0"/>
                  </a:solidFill>
                </a:rPr>
                <a:t> </a:t>
              </a:r>
              <a:r>
                <a:rPr lang="en-US" sz="1600" dirty="0">
                  <a:solidFill>
                    <a:srgbClr val="0000FF"/>
                  </a:solidFill>
                </a:rPr>
                <a:t>z</a:t>
              </a:r>
              <a:r>
                <a:rPr lang="en-US" sz="1600" dirty="0"/>
                <a:t>);</a:t>
              </a:r>
            </a:p>
            <a:p>
              <a:r>
                <a:rPr lang="en-US" sz="1600" dirty="0"/>
                <a:t>     </a:t>
              </a:r>
              <a:r>
                <a:rPr lang="en-US" sz="1600" dirty="0" err="1"/>
                <a:t>System.out.printf</a:t>
              </a:r>
              <a:r>
                <a:rPr lang="en-US" sz="1600" dirty="0"/>
                <a:t> (“Smallest number = %d”,</a:t>
              </a:r>
              <a:r>
                <a:rPr lang="en-US" sz="1600" dirty="0">
                  <a:solidFill>
                    <a:srgbClr val="00B0F0"/>
                  </a:solidFill>
                </a:rPr>
                <a:t> </a:t>
              </a:r>
              <a:r>
                <a:rPr lang="en-US" sz="1600" dirty="0">
                  <a:solidFill>
                    <a:srgbClr val="0000FF"/>
                  </a:solidFill>
                </a:rPr>
                <a:t>smallest</a:t>
              </a:r>
              <a:r>
                <a:rPr lang="en-US" sz="1600" dirty="0"/>
                <a:t>);</a:t>
              </a:r>
            </a:p>
            <a:p>
              <a:r>
                <a:rPr lang="en-US" sz="1600" dirty="0"/>
                <a:t>   }</a:t>
              </a:r>
              <a:r>
                <a:rPr lang="en-US" sz="1600" dirty="0">
                  <a:solidFill>
                    <a:srgbClr val="00B050"/>
                  </a:solidFill>
                </a:rPr>
                <a:t> //end main</a:t>
              </a:r>
            </a:p>
            <a:p>
              <a:r>
                <a:rPr lang="en-US" sz="1600" dirty="0">
                  <a:solidFill>
                    <a:srgbClr val="00B050"/>
                  </a:solidFill>
                </a:rPr>
                <a:t>// returns the minimum of three integers</a:t>
              </a:r>
            </a:p>
            <a:p>
              <a:r>
                <a:rPr lang="en-US" sz="1600" dirty="0">
                  <a:solidFill>
                    <a:srgbClr val="00B0F0"/>
                  </a:solidFill>
                </a:rPr>
                <a:t>   public static </a:t>
              </a:r>
              <a:r>
                <a:rPr lang="en-US" sz="1600" dirty="0" err="1">
                  <a:solidFill>
                    <a:srgbClr val="00B0F0"/>
                  </a:solidFill>
                </a:rPr>
                <a:t>int</a:t>
              </a:r>
              <a:r>
                <a:rPr lang="en-US" sz="1600" dirty="0">
                  <a:solidFill>
                    <a:srgbClr val="00B0F0"/>
                  </a:solidFill>
                </a:rPr>
                <a:t> </a:t>
              </a:r>
              <a:r>
                <a:rPr lang="en-US" sz="1600" dirty="0">
                  <a:solidFill>
                    <a:srgbClr val="0000FF"/>
                  </a:solidFill>
                </a:rPr>
                <a:t>minimum</a:t>
              </a:r>
              <a:r>
                <a:rPr lang="en-US" sz="1600" dirty="0"/>
                <a:t>(</a:t>
              </a:r>
              <a:r>
                <a:rPr lang="en-US" sz="1600" dirty="0" err="1">
                  <a:solidFill>
                    <a:srgbClr val="00B0F0"/>
                  </a:solidFill>
                </a:rPr>
                <a:t>int</a:t>
              </a:r>
              <a:r>
                <a:rPr lang="en-US" sz="1600" dirty="0">
                  <a:solidFill>
                    <a:srgbClr val="00B0F0"/>
                  </a:solidFill>
                </a:rPr>
                <a:t> </a:t>
              </a:r>
              <a:r>
                <a:rPr lang="en-US" sz="1600" dirty="0">
                  <a:solidFill>
                    <a:srgbClr val="FF33CC"/>
                  </a:solidFill>
                </a:rPr>
                <a:t>num1</a:t>
              </a:r>
              <a:r>
                <a:rPr lang="en-US" sz="1600" dirty="0"/>
                <a:t>,</a:t>
              </a:r>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FF33CC"/>
                  </a:solidFill>
                </a:rPr>
                <a:t>num2</a:t>
              </a:r>
              <a:r>
                <a:rPr lang="en-US" sz="1600" dirty="0"/>
                <a:t>,</a:t>
              </a:r>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FF33CC"/>
                  </a:solidFill>
                </a:rPr>
                <a:t>num3</a:t>
              </a:r>
              <a:r>
                <a:rPr lang="en-US" sz="1600" dirty="0"/>
                <a:t>)</a:t>
              </a:r>
            </a:p>
            <a:p>
              <a:r>
                <a:rPr lang="en-US" sz="1600" dirty="0"/>
                <a:t>   {</a:t>
              </a:r>
            </a:p>
            <a:p>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0000FF"/>
                  </a:solidFill>
                </a:rPr>
                <a:t>min</a:t>
              </a:r>
              <a:r>
                <a:rPr lang="en-US" sz="1600" dirty="0"/>
                <a:t> =</a:t>
              </a:r>
              <a:r>
                <a:rPr lang="en-US" sz="1600" dirty="0">
                  <a:solidFill>
                    <a:srgbClr val="00B0F0"/>
                  </a:solidFill>
                </a:rPr>
                <a:t> </a:t>
              </a:r>
              <a:r>
                <a:rPr lang="en-US" sz="1600" dirty="0">
                  <a:solidFill>
                    <a:srgbClr val="FF33CC"/>
                  </a:solidFill>
                </a:rPr>
                <a:t>num1</a:t>
              </a:r>
              <a:r>
                <a:rPr lang="en-US" sz="1600" dirty="0"/>
                <a:t>;</a:t>
              </a:r>
            </a:p>
            <a:p>
              <a:r>
                <a:rPr lang="en-US" sz="1600" dirty="0">
                  <a:solidFill>
                    <a:srgbClr val="00B0F0"/>
                  </a:solidFill>
                </a:rPr>
                <a:t>     if </a:t>
              </a:r>
              <a:r>
                <a:rPr lang="en-US" sz="1600" dirty="0"/>
                <a:t>(</a:t>
              </a:r>
              <a:r>
                <a:rPr lang="en-US" sz="1600" dirty="0">
                  <a:solidFill>
                    <a:srgbClr val="FF33CC"/>
                  </a:solidFill>
                </a:rPr>
                <a:t>num2 </a:t>
              </a:r>
              <a:r>
                <a:rPr lang="en-US" sz="1600" dirty="0"/>
                <a:t>&lt;</a:t>
              </a:r>
              <a:r>
                <a:rPr lang="en-US" sz="1600" dirty="0">
                  <a:solidFill>
                    <a:srgbClr val="00B0F0"/>
                  </a:solidFill>
                </a:rPr>
                <a:t> </a:t>
              </a:r>
              <a:r>
                <a:rPr lang="en-US" sz="1600" dirty="0">
                  <a:solidFill>
                    <a:srgbClr val="0000FF"/>
                  </a:solidFill>
                </a:rPr>
                <a:t>min</a:t>
              </a:r>
              <a:r>
                <a:rPr lang="en-US" sz="1600" dirty="0"/>
                <a:t>)</a:t>
              </a:r>
            </a:p>
            <a:p>
              <a:r>
                <a:rPr lang="en-US" sz="1600" dirty="0">
                  <a:solidFill>
                    <a:srgbClr val="00B0F0"/>
                  </a:solidFill>
                </a:rPr>
                <a:t>        </a:t>
              </a:r>
              <a:r>
                <a:rPr lang="en-US" sz="1600" dirty="0">
                  <a:solidFill>
                    <a:srgbClr val="0000FF"/>
                  </a:solidFill>
                </a:rPr>
                <a:t>min </a:t>
              </a:r>
              <a:r>
                <a:rPr lang="en-US" sz="1600" dirty="0"/>
                <a:t>= </a:t>
              </a:r>
              <a:r>
                <a:rPr lang="en-US" sz="1600" dirty="0">
                  <a:solidFill>
                    <a:srgbClr val="FF33CC"/>
                  </a:solidFill>
                </a:rPr>
                <a:t>num2</a:t>
              </a:r>
              <a:r>
                <a:rPr lang="en-US" sz="1600" dirty="0"/>
                <a:t>;</a:t>
              </a:r>
            </a:p>
            <a:p>
              <a:r>
                <a:rPr lang="en-US" sz="1600" dirty="0">
                  <a:solidFill>
                    <a:srgbClr val="00B0F0"/>
                  </a:solidFill>
                </a:rPr>
                <a:t>     if </a:t>
              </a:r>
              <a:r>
                <a:rPr lang="en-US" sz="1600" dirty="0"/>
                <a:t>(</a:t>
              </a:r>
              <a:r>
                <a:rPr lang="en-US" sz="1600" dirty="0">
                  <a:solidFill>
                    <a:srgbClr val="FF33CC"/>
                  </a:solidFill>
                </a:rPr>
                <a:t>num3 </a:t>
              </a:r>
              <a:r>
                <a:rPr lang="en-US" sz="1600" dirty="0"/>
                <a:t>&lt; </a:t>
              </a:r>
              <a:r>
                <a:rPr lang="en-US" sz="1600" dirty="0">
                  <a:solidFill>
                    <a:srgbClr val="0000FF"/>
                  </a:solidFill>
                </a:rPr>
                <a:t>min</a:t>
              </a:r>
              <a:r>
                <a:rPr lang="en-US" sz="1600" dirty="0"/>
                <a:t>)</a:t>
              </a:r>
            </a:p>
            <a:p>
              <a:r>
                <a:rPr lang="en-US" sz="1600" dirty="0">
                  <a:solidFill>
                    <a:srgbClr val="00B0F0"/>
                  </a:solidFill>
                </a:rPr>
                <a:t>        </a:t>
              </a:r>
              <a:r>
                <a:rPr lang="en-US" sz="1600" dirty="0">
                  <a:solidFill>
                    <a:srgbClr val="0000FF"/>
                  </a:solidFill>
                </a:rPr>
                <a:t>min </a:t>
              </a:r>
              <a:r>
                <a:rPr lang="en-US" sz="1600" dirty="0"/>
                <a:t>=</a:t>
              </a:r>
              <a:r>
                <a:rPr lang="en-US" sz="1600" dirty="0">
                  <a:solidFill>
                    <a:srgbClr val="00B0F0"/>
                  </a:solidFill>
                </a:rPr>
                <a:t> </a:t>
              </a:r>
              <a:r>
                <a:rPr lang="en-US" sz="1600" dirty="0">
                  <a:solidFill>
                    <a:srgbClr val="FF33CC"/>
                  </a:solidFill>
                </a:rPr>
                <a:t>num3</a:t>
              </a:r>
              <a:r>
                <a:rPr lang="en-US" sz="1600" dirty="0"/>
                <a:t>;</a:t>
              </a:r>
            </a:p>
            <a:p>
              <a:r>
                <a:rPr lang="en-US" sz="1600" dirty="0">
                  <a:solidFill>
                    <a:srgbClr val="00B0F0"/>
                  </a:solidFill>
                </a:rPr>
                <a:t>     return </a:t>
              </a:r>
              <a:r>
                <a:rPr lang="en-US" sz="1600" dirty="0">
                  <a:solidFill>
                    <a:srgbClr val="0000FF"/>
                  </a:solidFill>
                </a:rPr>
                <a:t>min</a:t>
              </a:r>
              <a:r>
                <a:rPr lang="en-US" sz="1600" dirty="0"/>
                <a:t>;</a:t>
              </a:r>
            </a:p>
            <a:p>
              <a:r>
                <a:rPr lang="en-US" sz="1600" dirty="0">
                  <a:solidFill>
                    <a:srgbClr val="00B0F0"/>
                  </a:solidFill>
                </a:rPr>
                <a:t>   </a:t>
              </a:r>
              <a:r>
                <a:rPr lang="en-US" sz="1600" dirty="0"/>
                <a:t>}</a:t>
              </a:r>
              <a:r>
                <a:rPr lang="en-US" sz="1600" dirty="0">
                  <a:solidFill>
                    <a:srgbClr val="00B050"/>
                  </a:solidFill>
                </a:rPr>
                <a:t> //end minimum</a:t>
              </a:r>
            </a:p>
            <a:p>
              <a:r>
                <a:rPr lang="en-US" sz="1600" dirty="0"/>
                <a:t>}</a:t>
              </a:r>
              <a:r>
                <a:rPr lang="en-US" sz="1600" dirty="0">
                  <a:solidFill>
                    <a:srgbClr val="00B0F0"/>
                  </a:solidFill>
                </a:rPr>
                <a:t> </a:t>
              </a:r>
              <a:r>
                <a:rPr lang="en-US" sz="1600" dirty="0">
                  <a:solidFill>
                    <a:srgbClr val="00B050"/>
                  </a:solidFill>
                </a:rPr>
                <a:t>//end class</a:t>
              </a:r>
            </a:p>
          </p:txBody>
        </p:sp>
        <p:sp>
          <p:nvSpPr>
            <p:cNvPr id="25" name="TextBox 24"/>
            <p:cNvSpPr txBox="1"/>
            <p:nvPr/>
          </p:nvSpPr>
          <p:spPr>
            <a:xfrm>
              <a:off x="323528" y="1236822"/>
              <a:ext cx="450344" cy="4948895"/>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p:txBody>
        </p:sp>
      </p:grpSp>
      <p:sp>
        <p:nvSpPr>
          <p:cNvPr id="27" name="Rectangle 26"/>
          <p:cNvSpPr/>
          <p:nvPr/>
        </p:nvSpPr>
        <p:spPr>
          <a:xfrm>
            <a:off x="611560" y="3789040"/>
            <a:ext cx="8280919" cy="244827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83568" y="4066912"/>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Callout 28"/>
          <p:cNvSpPr/>
          <p:nvPr/>
        </p:nvSpPr>
        <p:spPr>
          <a:xfrm>
            <a:off x="6573704" y="4437112"/>
            <a:ext cx="2448272" cy="936104"/>
          </a:xfrm>
          <a:prstGeom prst="wedgeEllipseCallout">
            <a:avLst>
              <a:gd name="adj1" fmla="val -42102"/>
              <a:gd name="adj2" fmla="val -76990"/>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Method header</a:t>
            </a:r>
          </a:p>
        </p:txBody>
      </p:sp>
      <p:sp>
        <p:nvSpPr>
          <p:cNvPr id="30" name="Rectangle 29"/>
          <p:cNvSpPr/>
          <p:nvPr/>
        </p:nvSpPr>
        <p:spPr>
          <a:xfrm>
            <a:off x="683569" y="3088927"/>
            <a:ext cx="8280919" cy="257546"/>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Callout 32"/>
          <p:cNvSpPr/>
          <p:nvPr/>
        </p:nvSpPr>
        <p:spPr>
          <a:xfrm>
            <a:off x="5580112" y="1844824"/>
            <a:ext cx="3450248" cy="1152128"/>
          </a:xfrm>
          <a:prstGeom prst="wedgeEllipseCallout">
            <a:avLst>
              <a:gd name="adj1" fmla="val -92221"/>
              <a:gd name="adj2" fmla="val 67597"/>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The result of the method </a:t>
            </a:r>
            <a:r>
              <a:rPr lang="en-US" sz="1400" dirty="0">
                <a:solidFill>
                  <a:srgbClr val="0000FF"/>
                </a:solidFill>
              </a:rPr>
              <a:t>minimum </a:t>
            </a:r>
            <a:r>
              <a:rPr lang="en-US" sz="1400" dirty="0">
                <a:solidFill>
                  <a:schemeClr val="tx1"/>
                </a:solidFill>
              </a:rPr>
              <a:t>(</a:t>
            </a:r>
            <a:r>
              <a:rPr lang="en-US" sz="1400" dirty="0">
                <a:solidFill>
                  <a:srgbClr val="0000FF"/>
                </a:solidFill>
              </a:rPr>
              <a:t>min </a:t>
            </a:r>
            <a:r>
              <a:rPr lang="en-US" sz="1400" dirty="0">
                <a:solidFill>
                  <a:schemeClr val="tx1"/>
                </a:solidFill>
              </a:rPr>
              <a:t>in the </a:t>
            </a:r>
            <a:r>
              <a:rPr lang="en-US" sz="1400" dirty="0">
                <a:solidFill>
                  <a:srgbClr val="00B0F0"/>
                </a:solidFill>
              </a:rPr>
              <a:t>return </a:t>
            </a:r>
            <a:r>
              <a:rPr lang="en-US" sz="1400" dirty="0">
                <a:solidFill>
                  <a:schemeClr val="tx1"/>
                </a:solidFill>
              </a:rPr>
              <a:t>statement) is stored in </a:t>
            </a:r>
            <a:r>
              <a:rPr lang="en-US" sz="1400" dirty="0">
                <a:solidFill>
                  <a:srgbClr val="0000FF"/>
                </a:solidFill>
              </a:rPr>
              <a:t>smallest</a:t>
            </a:r>
            <a:r>
              <a:rPr lang="en-US" sz="1400" dirty="0">
                <a:solidFill>
                  <a:schemeClr val="tx1"/>
                </a:solidFill>
              </a:rPr>
              <a:t>.</a:t>
            </a:r>
          </a:p>
        </p:txBody>
      </p:sp>
      <p:sp>
        <p:nvSpPr>
          <p:cNvPr id="35" name="Oval Callout 34"/>
          <p:cNvSpPr/>
          <p:nvPr/>
        </p:nvSpPr>
        <p:spPr>
          <a:xfrm>
            <a:off x="6300192" y="332656"/>
            <a:ext cx="2448272" cy="1368152"/>
          </a:xfrm>
          <a:prstGeom prst="wedgeEllipseCallout">
            <a:avLst>
              <a:gd name="adj1" fmla="val -159146"/>
              <a:gd name="adj2" fmla="val 144099"/>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The actual parameters x, y, z got values in line 6.</a:t>
            </a:r>
            <a:endParaRPr lang="en-US" sz="1400" dirty="0">
              <a:solidFill>
                <a:srgbClr val="FF33CC"/>
              </a:solidFill>
            </a:endParaRPr>
          </a:p>
        </p:txBody>
      </p:sp>
      <p:sp>
        <p:nvSpPr>
          <p:cNvPr id="36" name="Oval Callout 35"/>
          <p:cNvSpPr/>
          <p:nvPr/>
        </p:nvSpPr>
        <p:spPr>
          <a:xfrm>
            <a:off x="3923928" y="4581128"/>
            <a:ext cx="3024336" cy="1044116"/>
          </a:xfrm>
          <a:prstGeom prst="wedgeEllipseCallout">
            <a:avLst>
              <a:gd name="adj1" fmla="val -38020"/>
              <a:gd name="adj2" fmla="val -78458"/>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 corresponds to num1;</a:t>
            </a:r>
          </a:p>
          <a:p>
            <a:pPr algn="ctr"/>
            <a:r>
              <a:rPr lang="en-US" sz="1200" dirty="0">
                <a:solidFill>
                  <a:schemeClr val="tx1"/>
                </a:solidFill>
              </a:rPr>
              <a:t> y corresponds to num2; </a:t>
            </a:r>
          </a:p>
          <a:p>
            <a:pPr algn="ctr"/>
            <a:r>
              <a:rPr lang="en-US" sz="1200" dirty="0">
                <a:solidFill>
                  <a:schemeClr val="tx1"/>
                </a:solidFill>
              </a:rPr>
              <a:t>z corresponds to num3</a:t>
            </a:r>
          </a:p>
        </p:txBody>
      </p:sp>
    </p:spTree>
    <p:extLst>
      <p:ext uri="{BB962C8B-B14F-4D97-AF65-F5344CB8AC3E}">
        <p14:creationId xmlns:p14="http://schemas.microsoft.com/office/powerpoint/2010/main" val="321432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2"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fltVal val="0"/>
                                          </p:val>
                                        </p:tav>
                                        <p:tav tm="100000">
                                          <p:val>
                                            <p:strVal val="#ppt_h"/>
                                          </p:val>
                                        </p:tav>
                                      </p:tavLst>
                                    </p:anim>
                                    <p:animEffect transition="in" filter="fade">
                                      <p:cBhvr>
                                        <p:cTn id="5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P spid="29" grpId="0" animBg="1"/>
      <p:bldP spid="30" grpId="0" animBg="1"/>
      <p:bldP spid="33" grpId="0" animBg="1"/>
      <p:bldP spid="35" grpId="0" animBg="1"/>
      <p:bldP spid="36" grpId="0" animBg="1"/>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CALLING </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499</a:t>
            </a:fld>
            <a:endParaRPr lang="en-US"/>
          </a:p>
        </p:txBody>
      </p:sp>
      <p:sp>
        <p:nvSpPr>
          <p:cNvPr id="21" name="Rectangle 20"/>
          <p:cNvSpPr/>
          <p:nvPr/>
        </p:nvSpPr>
        <p:spPr>
          <a:xfrm>
            <a:off x="0" y="836712"/>
            <a:ext cx="9144000" cy="36004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1 : TAKE CARE…!!</a:t>
            </a:r>
          </a:p>
        </p:txBody>
      </p:sp>
      <p:cxnSp>
        <p:nvCxnSpPr>
          <p:cNvPr id="22" name="Straight Connector 21"/>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79512" y="1340768"/>
            <a:ext cx="8784977" cy="5047536"/>
            <a:chOff x="323528" y="1236822"/>
            <a:chExt cx="7848873" cy="4746310"/>
          </a:xfrm>
        </p:grpSpPr>
        <p:sp>
          <p:nvSpPr>
            <p:cNvPr id="24" name="TextBox 23"/>
            <p:cNvSpPr txBox="1"/>
            <p:nvPr/>
          </p:nvSpPr>
          <p:spPr>
            <a:xfrm>
              <a:off x="788528" y="1236822"/>
              <a:ext cx="7383873" cy="4746310"/>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import </a:t>
              </a:r>
              <a:r>
                <a:rPr lang="en-US" sz="1400" dirty="0" err="1">
                  <a:solidFill>
                    <a:srgbClr val="FF0000"/>
                  </a:solidFill>
                </a:rPr>
                <a:t>java.util</a:t>
              </a:r>
              <a:r>
                <a:rPr lang="en-US" sz="1400" dirty="0">
                  <a:solidFill>
                    <a:srgbClr val="FF0000"/>
                  </a:solidFill>
                </a:rPr>
                <a:t>.*</a:t>
              </a:r>
              <a:r>
                <a:rPr lang="en-US" sz="1400" dirty="0"/>
                <a:t>;</a:t>
              </a:r>
            </a:p>
            <a:p>
              <a:r>
                <a:rPr lang="en-US" sz="1400" dirty="0">
                  <a:solidFill>
                    <a:srgbClr val="00B0F0"/>
                  </a:solidFill>
                </a:rPr>
                <a:t>public class </a:t>
              </a:r>
              <a:r>
                <a:rPr lang="en-US" sz="1400" dirty="0">
                  <a:solidFill>
                    <a:srgbClr val="0000FF"/>
                  </a:solidFill>
                </a:rPr>
                <a:t>calling2</a:t>
              </a:r>
            </a:p>
            <a:p>
              <a:r>
                <a:rPr lang="en-US" sz="1400" dirty="0"/>
                <a:t>{</a:t>
              </a:r>
            </a:p>
            <a:p>
              <a:r>
                <a:rPr lang="en-US" sz="1400" dirty="0"/>
                <a:t>   </a:t>
              </a:r>
              <a:r>
                <a:rPr lang="en-US" sz="1400" dirty="0">
                  <a:solidFill>
                    <a:srgbClr val="00B0F0"/>
                  </a:solidFill>
                </a:rPr>
                <a:t>public static void main </a:t>
              </a:r>
              <a:r>
                <a:rPr lang="en-US" sz="1400" dirty="0"/>
                <a:t>(</a:t>
              </a:r>
              <a:r>
                <a:rPr lang="en-US" sz="1400" dirty="0">
                  <a:solidFill>
                    <a:srgbClr val="00B0F0"/>
                  </a:solidFill>
                </a:rPr>
                <a:t>String[] </a:t>
              </a:r>
              <a:r>
                <a:rPr lang="en-US" sz="1400" dirty="0" err="1">
                  <a:solidFill>
                    <a:srgbClr val="00B0F0"/>
                  </a:solidFill>
                </a:rPr>
                <a:t>args</a:t>
              </a:r>
              <a:r>
                <a:rPr lang="en-US" sz="1400" dirty="0"/>
                <a:t>)</a:t>
              </a:r>
            </a:p>
            <a:p>
              <a:r>
                <a:rPr lang="en-US" sz="1400" dirty="0"/>
                <a:t>   {</a:t>
              </a:r>
            </a:p>
            <a:p>
              <a:r>
                <a:rPr lang="en-US" sz="1400" dirty="0">
                  <a:solidFill>
                    <a:srgbClr val="00B0F0"/>
                  </a:solidFill>
                </a:rPr>
                <a:t>     </a:t>
              </a:r>
              <a:r>
                <a:rPr lang="en-US" sz="1400" dirty="0" err="1">
                  <a:solidFill>
                    <a:srgbClr val="00B0F0"/>
                  </a:solidFill>
                </a:rPr>
                <a:t>int</a:t>
              </a:r>
              <a:r>
                <a:rPr lang="en-US" sz="1400" dirty="0">
                  <a:solidFill>
                    <a:srgbClr val="00B0F0"/>
                  </a:solidFill>
                </a:rPr>
                <a:t> </a:t>
              </a:r>
              <a:r>
                <a:rPr lang="en-US" sz="1400" dirty="0">
                  <a:solidFill>
                    <a:srgbClr val="0000FF"/>
                  </a:solidFill>
                </a:rPr>
                <a:t>x </a:t>
              </a:r>
              <a:r>
                <a:rPr lang="en-US" sz="1400" dirty="0"/>
                <a:t>= -5,</a:t>
              </a:r>
              <a:r>
                <a:rPr lang="en-US" sz="1400" dirty="0">
                  <a:solidFill>
                    <a:srgbClr val="00B0F0"/>
                  </a:solidFill>
                </a:rPr>
                <a:t> </a:t>
              </a:r>
              <a:r>
                <a:rPr lang="en-US" sz="1400" dirty="0">
                  <a:solidFill>
                    <a:srgbClr val="0000FF"/>
                  </a:solidFill>
                </a:rPr>
                <a:t>y</a:t>
              </a:r>
              <a:r>
                <a:rPr lang="en-US" sz="1400" dirty="0"/>
                <a:t> = 3, </a:t>
              </a:r>
              <a:r>
                <a:rPr lang="en-US" sz="1400" dirty="0">
                  <a:solidFill>
                    <a:srgbClr val="0000FF"/>
                  </a:solidFill>
                </a:rPr>
                <a:t>z</a:t>
              </a:r>
              <a:r>
                <a:rPr lang="en-US" sz="1400" dirty="0">
                  <a:solidFill>
                    <a:srgbClr val="00B0F0"/>
                  </a:solidFill>
                </a:rPr>
                <a:t> </a:t>
              </a:r>
              <a:r>
                <a:rPr lang="en-US" sz="1400" dirty="0"/>
                <a:t>= 0;</a:t>
              </a:r>
            </a:p>
            <a:p>
              <a:r>
                <a:rPr lang="en-US" sz="1400" dirty="0">
                  <a:solidFill>
                    <a:srgbClr val="00B0F0"/>
                  </a:solidFill>
                </a:rPr>
                <a:t>     </a:t>
              </a:r>
              <a:r>
                <a:rPr lang="en-US" sz="1400" dirty="0" err="1">
                  <a:solidFill>
                    <a:srgbClr val="00B0F0"/>
                  </a:solidFill>
                </a:rPr>
                <a:t>int</a:t>
              </a:r>
              <a:r>
                <a:rPr lang="en-US" sz="1400" dirty="0">
                  <a:solidFill>
                    <a:srgbClr val="00B0F0"/>
                  </a:solidFill>
                </a:rPr>
                <a:t> </a:t>
              </a:r>
              <a:r>
                <a:rPr lang="en-US" sz="1400" dirty="0">
                  <a:solidFill>
                    <a:srgbClr val="0000FF"/>
                  </a:solidFill>
                </a:rPr>
                <a:t>smallest</a:t>
              </a:r>
              <a:r>
                <a:rPr lang="en-US" sz="1400" dirty="0"/>
                <a:t>;</a:t>
              </a:r>
            </a:p>
            <a:p>
              <a:r>
                <a:rPr lang="en-US" sz="1400" dirty="0">
                  <a:solidFill>
                    <a:srgbClr val="00B0F0"/>
                  </a:solidFill>
                </a:rPr>
                <a:t>     </a:t>
              </a:r>
              <a:r>
                <a:rPr lang="en-US" sz="1400" dirty="0">
                  <a:solidFill>
                    <a:srgbClr val="0000FF"/>
                  </a:solidFill>
                </a:rPr>
                <a:t>smallest </a:t>
              </a:r>
              <a:r>
                <a:rPr lang="en-US" sz="1400" dirty="0"/>
                <a:t>=</a:t>
              </a:r>
              <a:r>
                <a:rPr lang="en-US" sz="1400" dirty="0">
                  <a:solidFill>
                    <a:srgbClr val="00B0F0"/>
                  </a:solidFill>
                </a:rPr>
                <a:t> </a:t>
              </a:r>
              <a:r>
                <a:rPr lang="en-US" sz="1400" dirty="0">
                  <a:solidFill>
                    <a:srgbClr val="0000FF"/>
                  </a:solidFill>
                </a:rPr>
                <a:t>minimum</a:t>
              </a:r>
              <a:r>
                <a:rPr lang="en-US" sz="1400" dirty="0"/>
                <a:t>(</a:t>
              </a:r>
              <a:r>
                <a:rPr lang="en-US" sz="1400" dirty="0">
                  <a:solidFill>
                    <a:srgbClr val="0000FF"/>
                  </a:solidFill>
                </a:rPr>
                <a:t>x</a:t>
              </a:r>
              <a:r>
                <a:rPr lang="en-US" sz="1400" dirty="0"/>
                <a:t>,</a:t>
              </a:r>
              <a:r>
                <a:rPr lang="en-US" sz="1400" dirty="0">
                  <a:solidFill>
                    <a:srgbClr val="00B0F0"/>
                  </a:solidFill>
                </a:rPr>
                <a:t> </a:t>
              </a:r>
              <a:r>
                <a:rPr lang="en-US" sz="1400" dirty="0">
                  <a:solidFill>
                    <a:srgbClr val="0000FF"/>
                  </a:solidFill>
                </a:rPr>
                <a:t>y</a:t>
              </a:r>
              <a:r>
                <a:rPr lang="en-US" sz="1400" dirty="0"/>
                <a:t>,</a:t>
              </a:r>
              <a:r>
                <a:rPr lang="en-US" sz="1400" dirty="0">
                  <a:solidFill>
                    <a:srgbClr val="00B0F0"/>
                  </a:solidFill>
                </a:rPr>
                <a:t> </a:t>
              </a:r>
              <a:r>
                <a:rPr lang="en-US" sz="1400" dirty="0">
                  <a:solidFill>
                    <a:srgbClr val="0000FF"/>
                  </a:solidFill>
                </a:rPr>
                <a:t>z</a:t>
              </a:r>
              <a:r>
                <a:rPr lang="en-US" sz="1400" dirty="0"/>
                <a:t>);</a:t>
              </a:r>
            </a:p>
            <a:p>
              <a:r>
                <a:rPr lang="en-US" sz="1400" dirty="0"/>
                <a:t>     </a:t>
              </a:r>
              <a:r>
                <a:rPr lang="en-US" sz="1400" dirty="0" err="1"/>
                <a:t>System.out.printf</a:t>
              </a:r>
              <a:r>
                <a:rPr lang="en-US" sz="1400" dirty="0"/>
                <a:t> (“Smallest number = %d”,</a:t>
              </a:r>
              <a:r>
                <a:rPr lang="en-US" sz="1400" dirty="0">
                  <a:solidFill>
                    <a:srgbClr val="00B0F0"/>
                  </a:solidFill>
                </a:rPr>
                <a:t> </a:t>
              </a:r>
              <a:r>
                <a:rPr lang="en-US" sz="1400" dirty="0">
                  <a:solidFill>
                    <a:srgbClr val="0000FF"/>
                  </a:solidFill>
                </a:rPr>
                <a:t>smallest</a:t>
              </a:r>
              <a:r>
                <a:rPr lang="en-US" sz="1400" dirty="0"/>
                <a:t>);</a:t>
              </a:r>
            </a:p>
            <a:p>
              <a:r>
                <a:rPr lang="en-US" sz="1400" dirty="0"/>
                <a:t>     </a:t>
              </a:r>
              <a:r>
                <a:rPr lang="en-US" sz="1400" dirty="0" err="1"/>
                <a:t>System.out.printf</a:t>
              </a:r>
              <a:r>
                <a:rPr lang="en-US" sz="1400" dirty="0"/>
                <a:t> (“Smallest number = %d”,</a:t>
              </a:r>
              <a:r>
                <a:rPr lang="en-US" sz="1400" dirty="0">
                  <a:solidFill>
                    <a:srgbClr val="00B0F0"/>
                  </a:solidFill>
                </a:rPr>
                <a:t> </a:t>
              </a:r>
              <a:r>
                <a:rPr lang="en-US" sz="1400" dirty="0">
                  <a:solidFill>
                    <a:srgbClr val="0000FF"/>
                  </a:solidFill>
                </a:rPr>
                <a:t>min</a:t>
              </a:r>
              <a:r>
                <a:rPr lang="en-US" sz="1400" dirty="0"/>
                <a:t>);      </a:t>
              </a:r>
            </a:p>
            <a:p>
              <a:r>
                <a:rPr lang="en-US" sz="1400" dirty="0"/>
                <a:t>     </a:t>
              </a:r>
              <a:r>
                <a:rPr lang="en-US" sz="1400" dirty="0" err="1"/>
                <a:t>System.out.printf</a:t>
              </a:r>
              <a:r>
                <a:rPr lang="en-US" sz="1400" dirty="0"/>
                <a:t> (“Smallest number = %d”,</a:t>
              </a:r>
              <a:r>
                <a:rPr lang="en-US" sz="1400" dirty="0">
                  <a:solidFill>
                    <a:srgbClr val="00B0F0"/>
                  </a:solidFill>
                </a:rPr>
                <a:t> </a:t>
              </a:r>
              <a:r>
                <a:rPr lang="en-US" sz="1400" dirty="0">
                  <a:solidFill>
                    <a:srgbClr val="0000FF"/>
                  </a:solidFill>
                </a:rPr>
                <a:t>minimum(x</a:t>
              </a:r>
              <a:r>
                <a:rPr lang="en-US" sz="1400" dirty="0"/>
                <a:t>,</a:t>
              </a:r>
              <a:r>
                <a:rPr lang="en-US" sz="1400" dirty="0">
                  <a:solidFill>
                    <a:srgbClr val="0000FF"/>
                  </a:solidFill>
                </a:rPr>
                <a:t> y</a:t>
              </a:r>
              <a:r>
                <a:rPr lang="en-US" sz="1400" dirty="0"/>
                <a:t>,</a:t>
              </a:r>
              <a:r>
                <a:rPr lang="en-US" sz="1400" dirty="0">
                  <a:solidFill>
                    <a:srgbClr val="0000FF"/>
                  </a:solidFill>
                </a:rPr>
                <a:t> z</a:t>
              </a:r>
              <a:r>
                <a:rPr lang="en-US" sz="1400" dirty="0"/>
                <a:t>));</a:t>
              </a:r>
            </a:p>
            <a:p>
              <a:r>
                <a:rPr lang="en-US" sz="1400" dirty="0"/>
                <a:t>   }</a:t>
              </a:r>
              <a:r>
                <a:rPr lang="en-US" sz="1400" dirty="0">
                  <a:solidFill>
                    <a:srgbClr val="00B050"/>
                  </a:solidFill>
                </a:rPr>
                <a:t> //end main</a:t>
              </a:r>
            </a:p>
            <a:p>
              <a:r>
                <a:rPr lang="en-US" sz="1400" dirty="0">
                  <a:solidFill>
                    <a:srgbClr val="00B050"/>
                  </a:solidFill>
                </a:rPr>
                <a:t>// returns the minimum of three integers</a:t>
              </a:r>
            </a:p>
            <a:p>
              <a:r>
                <a:rPr lang="en-US" sz="1400" dirty="0">
                  <a:solidFill>
                    <a:srgbClr val="00B0F0"/>
                  </a:solidFill>
                </a:rPr>
                <a:t>   public static </a:t>
              </a:r>
              <a:r>
                <a:rPr lang="en-US" sz="1400" dirty="0" err="1">
                  <a:solidFill>
                    <a:srgbClr val="00B0F0"/>
                  </a:solidFill>
                </a:rPr>
                <a:t>int</a:t>
              </a:r>
              <a:r>
                <a:rPr lang="en-US" sz="1400" dirty="0">
                  <a:solidFill>
                    <a:srgbClr val="00B0F0"/>
                  </a:solidFill>
                </a:rPr>
                <a:t> </a:t>
              </a:r>
              <a:r>
                <a:rPr lang="en-US" sz="1400" dirty="0">
                  <a:solidFill>
                    <a:srgbClr val="0000FF"/>
                  </a:solidFill>
                </a:rPr>
                <a:t>minimum</a:t>
              </a:r>
              <a:r>
                <a:rPr lang="en-US" sz="1400" dirty="0"/>
                <a:t>(</a:t>
              </a:r>
              <a:r>
                <a:rPr lang="en-US" sz="1400" dirty="0" err="1">
                  <a:solidFill>
                    <a:srgbClr val="00B0F0"/>
                  </a:solidFill>
                </a:rPr>
                <a:t>int</a:t>
              </a:r>
              <a:r>
                <a:rPr lang="en-US" sz="1400" dirty="0">
                  <a:solidFill>
                    <a:srgbClr val="00B0F0"/>
                  </a:solidFill>
                </a:rPr>
                <a:t> </a:t>
              </a:r>
              <a:r>
                <a:rPr lang="en-US" sz="1400" dirty="0">
                  <a:solidFill>
                    <a:srgbClr val="FF33CC"/>
                  </a:solidFill>
                </a:rPr>
                <a:t>num1</a:t>
              </a:r>
              <a:r>
                <a:rPr lang="en-US" sz="1400" dirty="0"/>
                <a:t>,</a:t>
              </a:r>
              <a:r>
                <a:rPr lang="en-US" sz="1400" dirty="0">
                  <a:solidFill>
                    <a:srgbClr val="00B0F0"/>
                  </a:solidFill>
                </a:rPr>
                <a:t> </a:t>
              </a:r>
              <a:r>
                <a:rPr lang="en-US" sz="1400" dirty="0" err="1">
                  <a:solidFill>
                    <a:srgbClr val="00B0F0"/>
                  </a:solidFill>
                </a:rPr>
                <a:t>int</a:t>
              </a:r>
              <a:r>
                <a:rPr lang="en-US" sz="1400" dirty="0">
                  <a:solidFill>
                    <a:srgbClr val="00B0F0"/>
                  </a:solidFill>
                </a:rPr>
                <a:t> </a:t>
              </a:r>
              <a:r>
                <a:rPr lang="en-US" sz="1400" dirty="0">
                  <a:solidFill>
                    <a:srgbClr val="FF33CC"/>
                  </a:solidFill>
                </a:rPr>
                <a:t>num2</a:t>
              </a:r>
              <a:r>
                <a:rPr lang="en-US" sz="1400" dirty="0"/>
                <a:t>,</a:t>
              </a:r>
              <a:r>
                <a:rPr lang="en-US" sz="1400" dirty="0">
                  <a:solidFill>
                    <a:srgbClr val="00B0F0"/>
                  </a:solidFill>
                </a:rPr>
                <a:t> </a:t>
              </a:r>
              <a:r>
                <a:rPr lang="en-US" sz="1400" dirty="0" err="1">
                  <a:solidFill>
                    <a:srgbClr val="00B0F0"/>
                  </a:solidFill>
                </a:rPr>
                <a:t>int</a:t>
              </a:r>
              <a:r>
                <a:rPr lang="en-US" sz="1400" dirty="0">
                  <a:solidFill>
                    <a:srgbClr val="00B0F0"/>
                  </a:solidFill>
                </a:rPr>
                <a:t> </a:t>
              </a:r>
              <a:r>
                <a:rPr lang="en-US" sz="1400" dirty="0">
                  <a:solidFill>
                    <a:srgbClr val="FF33CC"/>
                  </a:solidFill>
                </a:rPr>
                <a:t>num3</a:t>
              </a:r>
              <a:r>
                <a:rPr lang="en-US" sz="1400" dirty="0"/>
                <a:t>)</a:t>
              </a:r>
            </a:p>
            <a:p>
              <a:r>
                <a:rPr lang="en-US" sz="1400" dirty="0"/>
                <a:t>   {</a:t>
              </a:r>
            </a:p>
            <a:p>
              <a:r>
                <a:rPr lang="en-US" sz="1400" dirty="0">
                  <a:solidFill>
                    <a:srgbClr val="00B0F0"/>
                  </a:solidFill>
                </a:rPr>
                <a:t>     </a:t>
              </a:r>
              <a:r>
                <a:rPr lang="en-US" sz="1400" dirty="0" err="1">
                  <a:solidFill>
                    <a:srgbClr val="00B0F0"/>
                  </a:solidFill>
                </a:rPr>
                <a:t>int</a:t>
              </a:r>
              <a:r>
                <a:rPr lang="en-US" sz="1400" dirty="0">
                  <a:solidFill>
                    <a:srgbClr val="00B0F0"/>
                  </a:solidFill>
                </a:rPr>
                <a:t> </a:t>
              </a:r>
              <a:r>
                <a:rPr lang="en-US" sz="1400" dirty="0">
                  <a:solidFill>
                    <a:srgbClr val="0000FF"/>
                  </a:solidFill>
                </a:rPr>
                <a:t>min</a:t>
              </a:r>
              <a:r>
                <a:rPr lang="en-US" sz="1400" dirty="0"/>
                <a:t> =</a:t>
              </a:r>
              <a:r>
                <a:rPr lang="en-US" sz="1400" dirty="0">
                  <a:solidFill>
                    <a:srgbClr val="00B0F0"/>
                  </a:solidFill>
                </a:rPr>
                <a:t> </a:t>
              </a:r>
              <a:r>
                <a:rPr lang="en-US" sz="1400" dirty="0">
                  <a:solidFill>
                    <a:srgbClr val="FF33CC"/>
                  </a:solidFill>
                </a:rPr>
                <a:t>num1</a:t>
              </a:r>
              <a:r>
                <a:rPr lang="en-US" sz="1400" dirty="0"/>
                <a:t>;</a:t>
              </a:r>
            </a:p>
            <a:p>
              <a:r>
                <a:rPr lang="en-US" sz="1400" dirty="0">
                  <a:solidFill>
                    <a:srgbClr val="00B0F0"/>
                  </a:solidFill>
                </a:rPr>
                <a:t>     if </a:t>
              </a:r>
              <a:r>
                <a:rPr lang="en-US" sz="1400" dirty="0"/>
                <a:t>(</a:t>
              </a:r>
              <a:r>
                <a:rPr lang="en-US" sz="1400" dirty="0">
                  <a:solidFill>
                    <a:srgbClr val="FF33CC"/>
                  </a:solidFill>
                </a:rPr>
                <a:t>num2 </a:t>
              </a:r>
              <a:r>
                <a:rPr lang="en-US" sz="1400" dirty="0"/>
                <a:t>&lt;</a:t>
              </a:r>
              <a:r>
                <a:rPr lang="en-US" sz="1400" dirty="0">
                  <a:solidFill>
                    <a:srgbClr val="00B0F0"/>
                  </a:solidFill>
                </a:rPr>
                <a:t> </a:t>
              </a:r>
              <a:r>
                <a:rPr lang="en-US" sz="1400" dirty="0">
                  <a:solidFill>
                    <a:srgbClr val="0000FF"/>
                  </a:solidFill>
                </a:rPr>
                <a:t>min</a:t>
              </a:r>
              <a:r>
                <a:rPr lang="en-US" sz="1400" dirty="0"/>
                <a:t>)</a:t>
              </a:r>
            </a:p>
            <a:p>
              <a:r>
                <a:rPr lang="en-US" sz="1400" dirty="0">
                  <a:solidFill>
                    <a:srgbClr val="00B0F0"/>
                  </a:solidFill>
                </a:rPr>
                <a:t>        </a:t>
              </a:r>
              <a:r>
                <a:rPr lang="en-US" sz="1400" dirty="0">
                  <a:solidFill>
                    <a:srgbClr val="0000FF"/>
                  </a:solidFill>
                </a:rPr>
                <a:t>min </a:t>
              </a:r>
              <a:r>
                <a:rPr lang="en-US" sz="1400" dirty="0"/>
                <a:t>= </a:t>
              </a:r>
              <a:r>
                <a:rPr lang="en-US" sz="1400" dirty="0">
                  <a:solidFill>
                    <a:srgbClr val="FF33CC"/>
                  </a:solidFill>
                </a:rPr>
                <a:t>num2</a:t>
              </a:r>
              <a:r>
                <a:rPr lang="en-US" sz="1400" dirty="0"/>
                <a:t>;</a:t>
              </a:r>
            </a:p>
            <a:p>
              <a:r>
                <a:rPr lang="en-US" sz="1400" dirty="0">
                  <a:solidFill>
                    <a:srgbClr val="00B0F0"/>
                  </a:solidFill>
                </a:rPr>
                <a:t>     if </a:t>
              </a:r>
              <a:r>
                <a:rPr lang="en-US" sz="1400" dirty="0"/>
                <a:t>(</a:t>
              </a:r>
              <a:r>
                <a:rPr lang="en-US" sz="1400" dirty="0">
                  <a:solidFill>
                    <a:srgbClr val="FF33CC"/>
                  </a:solidFill>
                </a:rPr>
                <a:t>num3 </a:t>
              </a:r>
              <a:r>
                <a:rPr lang="en-US" sz="1400" dirty="0"/>
                <a:t>&lt; </a:t>
              </a:r>
              <a:r>
                <a:rPr lang="en-US" sz="1400" dirty="0">
                  <a:solidFill>
                    <a:srgbClr val="0000FF"/>
                  </a:solidFill>
                </a:rPr>
                <a:t>min</a:t>
              </a:r>
              <a:r>
                <a:rPr lang="en-US" sz="1400" dirty="0"/>
                <a:t>)</a:t>
              </a:r>
            </a:p>
            <a:p>
              <a:r>
                <a:rPr lang="en-US" sz="1400" dirty="0">
                  <a:solidFill>
                    <a:srgbClr val="00B0F0"/>
                  </a:solidFill>
                </a:rPr>
                <a:t>        </a:t>
              </a:r>
              <a:r>
                <a:rPr lang="en-US" sz="1400" dirty="0">
                  <a:solidFill>
                    <a:srgbClr val="0000FF"/>
                  </a:solidFill>
                </a:rPr>
                <a:t>min </a:t>
              </a:r>
              <a:r>
                <a:rPr lang="en-US" sz="1400" dirty="0"/>
                <a:t>=</a:t>
              </a:r>
              <a:r>
                <a:rPr lang="en-US" sz="1400" dirty="0">
                  <a:solidFill>
                    <a:srgbClr val="00B0F0"/>
                  </a:solidFill>
                </a:rPr>
                <a:t> </a:t>
              </a:r>
              <a:r>
                <a:rPr lang="en-US" sz="1400" dirty="0">
                  <a:solidFill>
                    <a:srgbClr val="FF33CC"/>
                  </a:solidFill>
                </a:rPr>
                <a:t>num3</a:t>
              </a:r>
              <a:r>
                <a:rPr lang="en-US" sz="1400" dirty="0"/>
                <a:t>;</a:t>
              </a:r>
            </a:p>
            <a:p>
              <a:r>
                <a:rPr lang="en-US" sz="1400" dirty="0">
                  <a:solidFill>
                    <a:srgbClr val="00B0F0"/>
                  </a:solidFill>
                </a:rPr>
                <a:t>     return </a:t>
              </a:r>
              <a:r>
                <a:rPr lang="en-US" sz="1400" dirty="0">
                  <a:solidFill>
                    <a:srgbClr val="0000FF"/>
                  </a:solidFill>
                </a:rPr>
                <a:t>min</a:t>
              </a:r>
              <a:r>
                <a:rPr lang="en-US" sz="1400" dirty="0"/>
                <a:t>;</a:t>
              </a:r>
            </a:p>
            <a:p>
              <a:r>
                <a:rPr lang="en-US" sz="1400" dirty="0">
                  <a:solidFill>
                    <a:srgbClr val="00B0F0"/>
                  </a:solidFill>
                </a:rPr>
                <a:t>   </a:t>
              </a:r>
              <a:r>
                <a:rPr lang="en-US" sz="1400" dirty="0"/>
                <a:t>}</a:t>
              </a:r>
              <a:r>
                <a:rPr lang="en-US" sz="1400" dirty="0">
                  <a:solidFill>
                    <a:srgbClr val="00B050"/>
                  </a:solidFill>
                </a:rPr>
                <a:t> //end minimum</a:t>
              </a:r>
            </a:p>
            <a:p>
              <a:r>
                <a:rPr lang="en-US" sz="1400" dirty="0"/>
                <a:t>}</a:t>
              </a:r>
              <a:r>
                <a:rPr lang="en-US" sz="1400" dirty="0">
                  <a:solidFill>
                    <a:srgbClr val="00B0F0"/>
                  </a:solidFill>
                </a:rPr>
                <a:t> </a:t>
              </a:r>
              <a:r>
                <a:rPr lang="en-US" sz="1400" dirty="0">
                  <a:solidFill>
                    <a:srgbClr val="00B050"/>
                  </a:solidFill>
                </a:rPr>
                <a:t>//end class</a:t>
              </a:r>
            </a:p>
          </p:txBody>
        </p:sp>
        <p:sp>
          <p:nvSpPr>
            <p:cNvPr id="25" name="TextBox 24"/>
            <p:cNvSpPr txBox="1"/>
            <p:nvPr/>
          </p:nvSpPr>
          <p:spPr>
            <a:xfrm>
              <a:off x="323528" y="1236822"/>
              <a:ext cx="450344" cy="4746310"/>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p:txBody>
        </p:sp>
      </p:grpSp>
      <p:sp>
        <p:nvSpPr>
          <p:cNvPr id="30" name="Rectangle 29"/>
          <p:cNvSpPr/>
          <p:nvPr/>
        </p:nvSpPr>
        <p:spPr>
          <a:xfrm>
            <a:off x="683569" y="3284984"/>
            <a:ext cx="8280919" cy="257546"/>
          </a:xfrm>
          <a:prstGeom prst="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971600" y="3413757"/>
            <a:ext cx="43924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Callout 17"/>
          <p:cNvSpPr/>
          <p:nvPr/>
        </p:nvSpPr>
        <p:spPr>
          <a:xfrm>
            <a:off x="5364088" y="4581128"/>
            <a:ext cx="2448272" cy="936104"/>
          </a:xfrm>
          <a:prstGeom prst="wedgeEllipseCallout">
            <a:avLst>
              <a:gd name="adj1" fmla="val -39883"/>
              <a:gd name="adj2" fmla="val -148558"/>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 11: Correct</a:t>
            </a:r>
          </a:p>
        </p:txBody>
      </p:sp>
      <p:sp>
        <p:nvSpPr>
          <p:cNvPr id="19" name="Rectangle 18"/>
          <p:cNvSpPr/>
          <p:nvPr/>
        </p:nvSpPr>
        <p:spPr>
          <a:xfrm>
            <a:off x="683568" y="3501008"/>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Callout 14"/>
          <p:cNvSpPr/>
          <p:nvPr/>
        </p:nvSpPr>
        <p:spPr>
          <a:xfrm>
            <a:off x="6573704" y="3645024"/>
            <a:ext cx="2448272" cy="936104"/>
          </a:xfrm>
          <a:prstGeom prst="wedgeEllipseCallout">
            <a:avLst>
              <a:gd name="adj1" fmla="val -42102"/>
              <a:gd name="adj2" fmla="val -76990"/>
            </a:avLst>
          </a:prstGeom>
          <a:solidFill>
            <a:srgbClr val="FF00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 10:ERROR</a:t>
            </a:r>
          </a:p>
        </p:txBody>
      </p:sp>
    </p:spTree>
    <p:extLst>
      <p:ext uri="{BB962C8B-B14F-4D97-AF65-F5344CB8AC3E}">
        <p14:creationId xmlns:p14="http://schemas.microsoft.com/office/powerpoint/2010/main" val="335079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2"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18" grpId="0" animBg="1"/>
      <p:bldP spid="19"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3" descr="Rectangle: Click to edit Master text styles&#10;Second level&#10;Third level&#10;Fourth level&#10;Fifth level"/>
          <p:cNvSpPr>
            <a:spLocks noGrp="1" noChangeArrowheads="1"/>
          </p:cNvSpPr>
          <p:nvPr>
            <p:ph idx="1"/>
          </p:nvPr>
        </p:nvSpPr>
        <p:spPr>
          <a:xfrm>
            <a:off x="304800" y="990600"/>
            <a:ext cx="8686800" cy="4648200"/>
          </a:xfrm>
        </p:spPr>
        <p:txBody>
          <a:bodyPr>
            <a:noAutofit/>
          </a:bodyPr>
          <a:lstStyle/>
          <a:p>
            <a:pPr algn="just">
              <a:spcBef>
                <a:spcPts val="600"/>
              </a:spcBef>
              <a:buClr>
                <a:srgbClr val="FF0000"/>
              </a:buClr>
              <a:buFont typeface="Wingdings" panose="05000000000000000000" pitchFamily="2" charset="2"/>
              <a:buChar char="Ø"/>
            </a:pPr>
            <a:r>
              <a:rPr lang="en-US" sz="2000" dirty="0">
                <a:solidFill>
                  <a:srgbClr val="FF5050"/>
                </a:solidFill>
                <a:latin typeface="Tahoma" charset="0"/>
                <a:cs typeface="Arial" charset="0"/>
              </a:rPr>
              <a:t>Solving a program goes through the following main steps:</a:t>
            </a:r>
          </a:p>
          <a:p>
            <a:pPr marL="0" indent="0" algn="just" eaLnBrk="1" hangingPunct="1">
              <a:spcBef>
                <a:spcPts val="600"/>
              </a:spcBef>
              <a:buNone/>
            </a:pPr>
            <a:r>
              <a:rPr lang="en-US" sz="2000" dirty="0">
                <a:solidFill>
                  <a:srgbClr val="0000FF"/>
                </a:solidFill>
                <a:latin typeface="Tahoma" charset="0"/>
                <a:cs typeface="Arial" charset="0"/>
              </a:rPr>
              <a:t>1.</a:t>
            </a:r>
            <a:r>
              <a:rPr lang="en-US" sz="2000" dirty="0">
                <a:latin typeface="Tahoma" charset="0"/>
                <a:cs typeface="Arial" charset="0"/>
              </a:rPr>
              <a:t> </a:t>
            </a:r>
            <a:r>
              <a:rPr lang="en-US" sz="2000" dirty="0">
                <a:solidFill>
                  <a:srgbClr val="0000FF"/>
                </a:solidFill>
                <a:latin typeface="Tahoma" charset="0"/>
                <a:cs typeface="Arial" charset="0"/>
              </a:rPr>
              <a:t>Analysis</a:t>
            </a:r>
            <a:r>
              <a:rPr lang="en-US" sz="2000" dirty="0">
                <a:latin typeface="Tahoma" charset="0"/>
                <a:cs typeface="Arial" charset="0"/>
              </a:rPr>
              <a:t>: Outline the solution requirements </a:t>
            </a:r>
          </a:p>
          <a:p>
            <a:pPr marL="0" indent="0" algn="just" eaLnBrk="1" hangingPunct="1">
              <a:spcBef>
                <a:spcPts val="600"/>
              </a:spcBef>
              <a:buNone/>
            </a:pPr>
            <a:r>
              <a:rPr lang="en-US" sz="2000" dirty="0">
                <a:solidFill>
                  <a:srgbClr val="0000FF"/>
                </a:solidFill>
                <a:latin typeface="Tahoma" charset="0"/>
                <a:cs typeface="Arial" charset="0"/>
              </a:rPr>
              <a:t>2.</a:t>
            </a:r>
            <a:r>
              <a:rPr lang="en-US" sz="2000" dirty="0">
                <a:latin typeface="Tahoma" charset="0"/>
                <a:cs typeface="Arial" charset="0"/>
              </a:rPr>
              <a:t> </a:t>
            </a:r>
            <a:r>
              <a:rPr lang="en-US" sz="2000" dirty="0">
                <a:solidFill>
                  <a:srgbClr val="0000FF"/>
                </a:solidFill>
                <a:latin typeface="Tahoma" charset="0"/>
                <a:cs typeface="Arial" charset="0"/>
              </a:rPr>
              <a:t>Design</a:t>
            </a:r>
            <a:r>
              <a:rPr lang="en-US" sz="2000" dirty="0">
                <a:latin typeface="Tahoma" charset="0"/>
                <a:cs typeface="Arial" charset="0"/>
              </a:rPr>
              <a:t> an appropriate algorithm or a flowchart.</a:t>
            </a:r>
          </a:p>
          <a:p>
            <a:pPr marL="0" indent="0" algn="just" eaLnBrk="1" hangingPunct="1">
              <a:spcBef>
                <a:spcPts val="600"/>
              </a:spcBef>
              <a:buNone/>
            </a:pPr>
            <a:r>
              <a:rPr lang="en-US" sz="2000" dirty="0">
                <a:solidFill>
                  <a:srgbClr val="0000FF"/>
                </a:solidFill>
                <a:latin typeface="Tahoma" charset="0"/>
                <a:cs typeface="Arial" charset="0"/>
              </a:rPr>
              <a:t>3. Code</a:t>
            </a:r>
            <a:r>
              <a:rPr lang="en-US" sz="2000" dirty="0">
                <a:latin typeface="Tahoma" charset="0"/>
                <a:cs typeface="Arial" charset="0"/>
              </a:rPr>
              <a:t> the solution in a high programming language (such as Java) </a:t>
            </a:r>
          </a:p>
          <a:p>
            <a:pPr marL="0" indent="0" algn="just" eaLnBrk="1" hangingPunct="1">
              <a:spcBef>
                <a:spcPts val="600"/>
              </a:spcBef>
              <a:buNone/>
            </a:pPr>
            <a:r>
              <a:rPr lang="en-US" sz="2000" dirty="0">
                <a:solidFill>
                  <a:srgbClr val="0000FF"/>
                </a:solidFill>
                <a:latin typeface="Tahoma" charset="0"/>
                <a:cs typeface="Arial" charset="0"/>
              </a:rPr>
              <a:t>4. Compile </a:t>
            </a:r>
            <a:r>
              <a:rPr lang="en-US" sz="2000" dirty="0">
                <a:latin typeface="Tahoma" charset="0"/>
                <a:cs typeface="Arial" charset="0"/>
              </a:rPr>
              <a:t>the code into machine language. Verify that the program works:</a:t>
            </a:r>
          </a:p>
          <a:p>
            <a:pPr marL="0" indent="0" algn="just" eaLnBrk="1" hangingPunct="1">
              <a:spcBef>
                <a:spcPts val="600"/>
              </a:spcBef>
              <a:buNone/>
            </a:pPr>
            <a:r>
              <a:rPr lang="en-US" sz="2000" dirty="0">
                <a:latin typeface="Tahoma" charset="0"/>
                <a:cs typeface="Arial" charset="0"/>
              </a:rPr>
              <a:t>	</a:t>
            </a:r>
            <a:r>
              <a:rPr lang="en-US" sz="2000" dirty="0">
                <a:solidFill>
                  <a:srgbClr val="0070C0"/>
                </a:solidFill>
                <a:latin typeface="Tahoma" charset="0"/>
                <a:cs typeface="Arial" charset="0"/>
              </a:rPr>
              <a:t>4.1 If there is an error, correct it by going to step 3.</a:t>
            </a:r>
          </a:p>
          <a:p>
            <a:pPr marL="0" indent="0" algn="just" eaLnBrk="1" hangingPunct="1">
              <a:spcBef>
                <a:spcPts val="600"/>
              </a:spcBef>
              <a:buNone/>
            </a:pPr>
            <a:r>
              <a:rPr lang="en-US" sz="2000" dirty="0">
                <a:solidFill>
                  <a:srgbClr val="0070C0"/>
                </a:solidFill>
                <a:latin typeface="Tahoma" charset="0"/>
                <a:cs typeface="Arial" charset="0"/>
              </a:rPr>
              <a:t>	4.2 If there is no error, proceed to step 5.</a:t>
            </a:r>
          </a:p>
          <a:p>
            <a:pPr marL="0" indent="0" algn="just" eaLnBrk="1" hangingPunct="1">
              <a:spcBef>
                <a:spcPts val="600"/>
              </a:spcBef>
              <a:buNone/>
            </a:pPr>
            <a:r>
              <a:rPr lang="en-US" sz="2000" dirty="0">
                <a:solidFill>
                  <a:srgbClr val="0000FF"/>
                </a:solidFill>
                <a:latin typeface="Tahoma" charset="0"/>
                <a:cs typeface="Arial" charset="0"/>
              </a:rPr>
              <a:t>5. Run </a:t>
            </a:r>
            <a:r>
              <a:rPr lang="en-US" sz="2000" dirty="0">
                <a:latin typeface="Tahoma" charset="0"/>
                <a:cs typeface="Arial" charset="0"/>
              </a:rPr>
              <a:t>the program. Verify the results:</a:t>
            </a:r>
          </a:p>
          <a:p>
            <a:pPr marL="0" indent="0" algn="just" eaLnBrk="1" hangingPunct="1">
              <a:spcBef>
                <a:spcPts val="600"/>
              </a:spcBef>
              <a:buNone/>
            </a:pPr>
            <a:r>
              <a:rPr lang="en-US" sz="2000" dirty="0">
                <a:latin typeface="Tahoma" charset="0"/>
                <a:cs typeface="Arial" charset="0"/>
              </a:rPr>
              <a:t>	</a:t>
            </a:r>
            <a:r>
              <a:rPr lang="en-US" sz="2000" dirty="0">
                <a:solidFill>
                  <a:srgbClr val="0070C0"/>
                </a:solidFill>
                <a:latin typeface="Tahoma" charset="0"/>
                <a:cs typeface="Arial" charset="0"/>
              </a:rPr>
              <a:t>5.1 If the output does not give the required results, go to step 1.</a:t>
            </a:r>
          </a:p>
          <a:p>
            <a:pPr marL="0" indent="0" algn="just" eaLnBrk="1" hangingPunct="1">
              <a:spcBef>
                <a:spcPts val="600"/>
              </a:spcBef>
              <a:buNone/>
            </a:pPr>
            <a:r>
              <a:rPr lang="en-US" sz="2000" dirty="0">
                <a:solidFill>
                  <a:srgbClr val="0070C0"/>
                </a:solidFill>
                <a:latin typeface="Tahoma" charset="0"/>
                <a:cs typeface="Arial" charset="0"/>
              </a:rPr>
              <a:t>	5.2 If the output matches the required result, you are done. </a:t>
            </a:r>
          </a:p>
          <a:p>
            <a:pPr marL="0" indent="0" algn="just" eaLnBrk="1" hangingPunct="1">
              <a:spcBef>
                <a:spcPts val="600"/>
              </a:spcBef>
              <a:buNone/>
            </a:pPr>
            <a:endParaRPr lang="en-US" sz="2000" dirty="0">
              <a:latin typeface="Tahoma" charset="0"/>
              <a:cs typeface="Arial" charset="0"/>
            </a:endParaRPr>
          </a:p>
        </p:txBody>
      </p:sp>
      <p:sp>
        <p:nvSpPr>
          <p:cNvPr id="9220" name="Rectangle 2"/>
          <p:cNvSpPr>
            <a:spLocks noGrp="1" noChangeArrowheads="1"/>
          </p:cNvSpPr>
          <p:nvPr>
            <p:ph type="title"/>
          </p:nvPr>
        </p:nvSpPr>
        <p:spPr>
          <a:xfrm>
            <a:off x="228600" y="228600"/>
            <a:ext cx="8153400" cy="685800"/>
          </a:xfrm>
        </p:spPr>
        <p:txBody>
          <a:bodyPr>
            <a:noAutofit/>
          </a:bodyPr>
          <a:lstStyle/>
          <a:p>
            <a:pPr eaLnBrk="1" hangingPunct="1"/>
            <a:r>
              <a:rPr lang="en-US" sz="4000" dirty="0">
                <a:solidFill>
                  <a:schemeClr val="accent2"/>
                </a:solidFill>
                <a:latin typeface="Tahoma" charset="0"/>
                <a:cs typeface="Arial" charset="0"/>
              </a:rPr>
              <a:t>2. Program Solving Cycle</a:t>
            </a:r>
          </a:p>
        </p:txBody>
      </p:sp>
      <p:sp>
        <p:nvSpPr>
          <p:cNvPr id="3" name="Rectangle 2"/>
          <p:cNvSpPr/>
          <p:nvPr/>
        </p:nvSpPr>
        <p:spPr>
          <a:xfrm>
            <a:off x="5334000" y="6311774"/>
            <a:ext cx="3810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 to figure in Slide 6</a:t>
            </a:r>
          </a:p>
        </p:txBody>
      </p:sp>
      <p:sp>
        <p:nvSpPr>
          <p:cNvPr id="7" name="Slide Number Placeholder 6"/>
          <p:cNvSpPr>
            <a:spLocks noGrp="1"/>
          </p:cNvSpPr>
          <p:nvPr>
            <p:ph type="sldNum" sz="quarter" idx="12"/>
          </p:nvPr>
        </p:nvSpPr>
        <p:spPr/>
        <p:txBody>
          <a:bodyPr/>
          <a:lstStyle/>
          <a:p>
            <a:r>
              <a:rPr lang="en-US"/>
              <a:t> </a:t>
            </a:r>
            <a:fld id="{D8D24581-BA14-4640-B752-9AB0FD1B9A37}" type="slidenum">
              <a:rPr lang="en-US" smtClean="0"/>
              <a:pPr/>
              <a:t>5</a:t>
            </a:fld>
            <a:endParaRPr lang="en-US" dirty="0"/>
          </a:p>
        </p:txBody>
      </p:sp>
      <p:cxnSp>
        <p:nvCxnSpPr>
          <p:cNvPr id="6" name="Straight Connector 5"/>
          <p:cNvCxnSpPr/>
          <p:nvPr/>
        </p:nvCxnSpPr>
        <p:spPr>
          <a:xfrm>
            <a:off x="0" y="9906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PROGRAM STRUCTURE</a:t>
            </a:r>
          </a:p>
        </p:txBody>
      </p:sp>
      <p:grpSp>
        <p:nvGrpSpPr>
          <p:cNvPr id="9" name="Group 8"/>
          <p:cNvGrpSpPr/>
          <p:nvPr/>
        </p:nvGrpSpPr>
        <p:grpSpPr>
          <a:xfrm>
            <a:off x="323528" y="1340768"/>
            <a:ext cx="7848872" cy="3139321"/>
            <a:chOff x="323528" y="1236822"/>
            <a:chExt cx="7848872" cy="3139321"/>
          </a:xfrm>
        </p:grpSpPr>
        <p:sp>
          <p:nvSpPr>
            <p:cNvPr id="7" name="TextBox 6"/>
            <p:cNvSpPr txBox="1"/>
            <p:nvPr/>
          </p:nvSpPr>
          <p:spPr>
            <a:xfrm>
              <a:off x="971600" y="1236822"/>
              <a:ext cx="7200800" cy="3139321"/>
            </a:xfrm>
            <a:prstGeom prst="rect">
              <a:avLst/>
            </a:prstGeom>
            <a:solidFill>
              <a:schemeClr val="bg2"/>
            </a:solidFill>
            <a:ln w="28575" cap="rnd" cmpd="thickThin">
              <a:solidFill>
                <a:srgbClr val="0000FF"/>
              </a:solidFill>
            </a:ln>
          </p:spPr>
          <p:txBody>
            <a:bodyPr wrap="square" rtlCol="0">
              <a:spAutoFit/>
            </a:bodyPr>
            <a:lstStyle/>
            <a:p>
              <a:r>
                <a:rPr lang="en-US" dirty="0"/>
                <a:t>// import necessary libraries</a:t>
              </a:r>
            </a:p>
            <a:p>
              <a:r>
                <a:rPr lang="en-US" dirty="0">
                  <a:solidFill>
                    <a:srgbClr val="0000FF"/>
                  </a:solidFill>
                </a:rPr>
                <a:t>public class </a:t>
              </a:r>
              <a:r>
                <a:rPr lang="en-US" dirty="0" err="1">
                  <a:solidFill>
                    <a:srgbClr val="0000FF"/>
                  </a:solidFill>
                </a:rPr>
                <a:t>ProgramLayout</a:t>
              </a:r>
              <a:endParaRPr lang="en-US" dirty="0">
                <a:solidFill>
                  <a:srgbClr val="0000FF"/>
                </a:solidFill>
              </a:endParaRPr>
            </a:p>
            <a:p>
              <a:r>
                <a:rPr lang="en-US" dirty="0">
                  <a:solidFill>
                    <a:srgbClr val="0000FF"/>
                  </a:solidFill>
                </a:rPr>
                <a:t>{</a:t>
              </a:r>
            </a:p>
            <a:p>
              <a:r>
                <a:rPr lang="en-US" dirty="0">
                  <a:solidFill>
                    <a:srgbClr val="0000FF"/>
                  </a:solidFill>
                </a:rPr>
                <a:t>   public static void 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a:t>// Declaration section: to declare needed variables</a:t>
              </a:r>
            </a:p>
            <a:p>
              <a:r>
                <a:rPr lang="en-US" dirty="0"/>
                <a:t>         // Input section: to enter values of used variables</a:t>
              </a:r>
            </a:p>
            <a:p>
              <a:r>
                <a:rPr lang="en-US" dirty="0"/>
                <a:t>         // Processing section: processing statements</a:t>
              </a:r>
            </a:p>
            <a:p>
              <a:r>
                <a:rPr lang="en-US" dirty="0"/>
                <a:t>         // Output section: display program output</a:t>
              </a:r>
            </a:p>
            <a:p>
              <a:r>
                <a:rPr lang="en-US" dirty="0">
                  <a:solidFill>
                    <a:srgbClr val="0000FF"/>
                  </a:solidFill>
                </a:rPr>
                <a:t>      } </a:t>
              </a:r>
              <a:r>
                <a:rPr lang="en-US" dirty="0"/>
                <a:t>// end main</a:t>
              </a:r>
            </a:p>
            <a:p>
              <a:r>
                <a:rPr lang="en-US" dirty="0">
                  <a:solidFill>
                    <a:srgbClr val="0000FF"/>
                  </a:solidFill>
                </a:rPr>
                <a:t>} </a:t>
              </a:r>
              <a:r>
                <a:rPr lang="en-US" dirty="0"/>
                <a:t>// end class</a:t>
              </a:r>
            </a:p>
          </p:txBody>
        </p:sp>
        <p:sp>
          <p:nvSpPr>
            <p:cNvPr id="8" name="TextBox 7"/>
            <p:cNvSpPr txBox="1"/>
            <p:nvPr/>
          </p:nvSpPr>
          <p:spPr>
            <a:xfrm>
              <a:off x="323528" y="1236822"/>
              <a:ext cx="576064" cy="3139321"/>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LAYOUT</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50</a:t>
            </a:fld>
            <a:endParaRPr lang="en-US"/>
          </a:p>
        </p:txBody>
      </p:sp>
    </p:spTree>
    <p:extLst>
      <p:ext uri="{BB962C8B-B14F-4D97-AF65-F5344CB8AC3E}">
        <p14:creationId xmlns:p14="http://schemas.microsoft.com/office/powerpoint/2010/main" val="22792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23528" y="6033482"/>
            <a:ext cx="8640960" cy="707886"/>
          </a:xfrm>
          <a:prstGeom prst="rect">
            <a:avLst/>
          </a:prstGeom>
          <a:solidFill>
            <a:schemeClr val="bg1"/>
          </a:solid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return </a:t>
            </a:r>
            <a:r>
              <a:rPr lang="en-US" sz="2000" dirty="0">
                <a:latin typeface="Tahoma" panose="020B0604030504040204" pitchFamily="34" charset="0"/>
                <a:ea typeface="Tahoma" panose="020B0604030504040204" pitchFamily="34" charset="0"/>
                <a:cs typeface="Tahoma" panose="020B0604030504040204" pitchFamily="34" charset="0"/>
              </a:rPr>
              <a:t>statement passes the value of a local variable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min </a:t>
            </a:r>
            <a:r>
              <a:rPr lang="en-US" sz="2000" dirty="0">
                <a:latin typeface="Tahoma" panose="020B0604030504040204" pitchFamily="34" charset="0"/>
                <a:ea typeface="Tahoma" panose="020B0604030504040204" pitchFamily="34" charset="0"/>
                <a:cs typeface="Tahoma" panose="020B0604030504040204" pitchFamily="34" charset="0"/>
              </a:rPr>
              <a:t>in this example) to the caller method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main </a:t>
            </a:r>
            <a:r>
              <a:rPr lang="en-US" sz="2000" dirty="0">
                <a:latin typeface="Tahoma" panose="020B0604030504040204" pitchFamily="34" charset="0"/>
                <a:ea typeface="Tahoma" panose="020B0604030504040204" pitchFamily="34" charset="0"/>
                <a:cs typeface="Tahoma" panose="020B0604030504040204" pitchFamily="34" charset="0"/>
              </a:rPr>
              <a:t>for example).</a:t>
            </a:r>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LOCAL VARIABLES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500</a:t>
            </a:fld>
            <a:endParaRPr lang="en-US"/>
          </a:p>
        </p:txBody>
      </p:sp>
      <p:sp>
        <p:nvSpPr>
          <p:cNvPr id="15" name="TextBox 14"/>
          <p:cNvSpPr txBox="1"/>
          <p:nvPr/>
        </p:nvSpPr>
        <p:spPr>
          <a:xfrm>
            <a:off x="323528" y="83671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Let us re-consider the previous method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minimum</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9" name="TextBox 18"/>
          <p:cNvSpPr txBox="1"/>
          <p:nvPr/>
        </p:nvSpPr>
        <p:spPr>
          <a:xfrm>
            <a:off x="323528" y="357301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Variables declared </a:t>
            </a:r>
            <a:r>
              <a:rPr lang="en-US" sz="2000" u="sng" dirty="0">
                <a:latin typeface="Tahoma" panose="020B0604030504040204" pitchFamily="34" charset="0"/>
                <a:ea typeface="Tahoma" panose="020B0604030504040204" pitchFamily="34" charset="0"/>
                <a:cs typeface="Tahoma" panose="020B0604030504040204" pitchFamily="34" charset="0"/>
              </a:rPr>
              <a:t>inside</a:t>
            </a:r>
            <a:r>
              <a:rPr lang="en-US" sz="2000" dirty="0">
                <a:latin typeface="Tahoma" panose="020B0604030504040204" pitchFamily="34" charset="0"/>
                <a:ea typeface="Tahoma" panose="020B0604030504040204" pitchFamily="34" charset="0"/>
                <a:cs typeface="Tahoma" panose="020B0604030504040204" pitchFamily="34" charset="0"/>
              </a:rPr>
              <a:t> the method are known as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local variables</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20" name="Group 19"/>
          <p:cNvGrpSpPr/>
          <p:nvPr/>
        </p:nvGrpSpPr>
        <p:grpSpPr>
          <a:xfrm>
            <a:off x="179512" y="1236822"/>
            <a:ext cx="8784977" cy="2308324"/>
            <a:chOff x="323528" y="1236822"/>
            <a:chExt cx="7848873" cy="2170565"/>
          </a:xfrm>
        </p:grpSpPr>
        <p:sp>
          <p:nvSpPr>
            <p:cNvPr id="25" name="TextBox 24"/>
            <p:cNvSpPr txBox="1"/>
            <p:nvPr/>
          </p:nvSpPr>
          <p:spPr>
            <a:xfrm>
              <a:off x="788528" y="1236822"/>
              <a:ext cx="7383873" cy="2170565"/>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public static </a:t>
              </a:r>
              <a:r>
                <a:rPr lang="en-US" sz="1600" dirty="0" err="1">
                  <a:solidFill>
                    <a:srgbClr val="00B0F0"/>
                  </a:solidFill>
                </a:rPr>
                <a:t>int</a:t>
              </a:r>
              <a:r>
                <a:rPr lang="en-US" sz="1600" dirty="0">
                  <a:solidFill>
                    <a:srgbClr val="00B0F0"/>
                  </a:solidFill>
                </a:rPr>
                <a:t> </a:t>
              </a:r>
              <a:r>
                <a:rPr lang="en-US" sz="1600" dirty="0">
                  <a:solidFill>
                    <a:srgbClr val="0000FF"/>
                  </a:solidFill>
                </a:rPr>
                <a:t>minimum </a:t>
              </a:r>
              <a:r>
                <a:rPr lang="en-US" sz="1600" dirty="0"/>
                <a:t>(</a:t>
              </a:r>
              <a:r>
                <a:rPr lang="en-US" sz="1600" dirty="0" err="1">
                  <a:solidFill>
                    <a:srgbClr val="00B0F0"/>
                  </a:solidFill>
                </a:rPr>
                <a:t>int</a:t>
              </a:r>
              <a:r>
                <a:rPr lang="en-US" sz="1600" dirty="0">
                  <a:solidFill>
                    <a:srgbClr val="00B0F0"/>
                  </a:solidFill>
                </a:rPr>
                <a:t> </a:t>
              </a:r>
              <a:r>
                <a:rPr lang="en-US" sz="1600" dirty="0">
                  <a:solidFill>
                    <a:srgbClr val="FF33CC"/>
                  </a:solidFill>
                </a:rPr>
                <a:t>num1</a:t>
              </a:r>
              <a:r>
                <a:rPr lang="en-US" sz="1600" dirty="0"/>
                <a:t>,</a:t>
              </a:r>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FF33CC"/>
                  </a:solidFill>
                </a:rPr>
                <a:t>num2</a:t>
              </a:r>
              <a:r>
                <a:rPr lang="en-US" sz="1600" dirty="0"/>
                <a:t>,</a:t>
              </a:r>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FF33CC"/>
                  </a:solidFill>
                </a:rPr>
                <a:t>num3</a:t>
              </a:r>
              <a:r>
                <a:rPr lang="en-US" sz="1600" dirty="0"/>
                <a:t>)</a:t>
              </a:r>
            </a:p>
            <a:p>
              <a:r>
                <a:rPr lang="en-US" sz="1600" dirty="0"/>
                <a:t>{</a:t>
              </a:r>
            </a:p>
            <a:p>
              <a:r>
                <a:rPr lang="en-US" sz="1600" dirty="0"/>
                <a:t>   </a:t>
              </a:r>
              <a:r>
                <a:rPr lang="en-US" sz="1600" dirty="0" err="1">
                  <a:solidFill>
                    <a:srgbClr val="00B0F0"/>
                  </a:solidFill>
                </a:rPr>
                <a:t>int</a:t>
              </a:r>
              <a:r>
                <a:rPr lang="en-US" sz="1600" dirty="0"/>
                <a:t> min = </a:t>
              </a:r>
              <a:r>
                <a:rPr lang="en-US" sz="1600" dirty="0">
                  <a:solidFill>
                    <a:srgbClr val="FF33CC"/>
                  </a:solidFill>
                </a:rPr>
                <a:t>num1</a:t>
              </a:r>
              <a:r>
                <a:rPr lang="en-US" sz="1600" dirty="0"/>
                <a:t>;</a:t>
              </a:r>
            </a:p>
            <a:p>
              <a:r>
                <a:rPr lang="en-US" sz="1600" dirty="0"/>
                <a:t>   </a:t>
              </a:r>
              <a:r>
                <a:rPr lang="en-US" sz="1600" dirty="0">
                  <a:solidFill>
                    <a:srgbClr val="00B0F0"/>
                  </a:solidFill>
                </a:rPr>
                <a:t>if</a:t>
              </a:r>
              <a:r>
                <a:rPr lang="en-US" sz="1600" dirty="0"/>
                <a:t> (</a:t>
              </a:r>
              <a:r>
                <a:rPr lang="en-US" sz="1600" dirty="0">
                  <a:solidFill>
                    <a:srgbClr val="FF33CC"/>
                  </a:solidFill>
                </a:rPr>
                <a:t>num2</a:t>
              </a:r>
              <a:r>
                <a:rPr lang="en-US" sz="1600" dirty="0"/>
                <a:t> &lt; min)</a:t>
              </a:r>
            </a:p>
            <a:p>
              <a:r>
                <a:rPr lang="en-US" sz="1600" dirty="0"/>
                <a:t>      min = </a:t>
              </a:r>
              <a:r>
                <a:rPr lang="en-US" sz="1600" dirty="0">
                  <a:solidFill>
                    <a:srgbClr val="FF33CC"/>
                  </a:solidFill>
                </a:rPr>
                <a:t>num2</a:t>
              </a:r>
              <a:r>
                <a:rPr lang="en-US" sz="1600" dirty="0"/>
                <a:t>;</a:t>
              </a:r>
            </a:p>
            <a:p>
              <a:r>
                <a:rPr lang="en-US" sz="1600" dirty="0"/>
                <a:t>   </a:t>
              </a:r>
              <a:r>
                <a:rPr lang="en-US" sz="1600" dirty="0">
                  <a:solidFill>
                    <a:srgbClr val="00B0F0"/>
                  </a:solidFill>
                </a:rPr>
                <a:t>if</a:t>
              </a:r>
              <a:r>
                <a:rPr lang="en-US" sz="1600" dirty="0"/>
                <a:t> (</a:t>
              </a:r>
              <a:r>
                <a:rPr lang="en-US" sz="1600" dirty="0">
                  <a:solidFill>
                    <a:srgbClr val="FF33CC"/>
                  </a:solidFill>
                </a:rPr>
                <a:t>num3 </a:t>
              </a:r>
              <a:r>
                <a:rPr lang="en-US" sz="1600" dirty="0"/>
                <a:t>&lt; min)</a:t>
              </a:r>
            </a:p>
            <a:p>
              <a:r>
                <a:rPr lang="en-US" sz="1600" dirty="0"/>
                <a:t>      min = </a:t>
              </a:r>
              <a:r>
                <a:rPr lang="en-US" sz="1600" dirty="0">
                  <a:solidFill>
                    <a:srgbClr val="FF33CC"/>
                  </a:solidFill>
                </a:rPr>
                <a:t>num3</a:t>
              </a:r>
              <a:r>
                <a:rPr lang="en-US" sz="1600" dirty="0"/>
                <a:t>;</a:t>
              </a:r>
            </a:p>
            <a:p>
              <a:r>
                <a:rPr lang="en-US" sz="1600" dirty="0"/>
                <a:t>   </a:t>
              </a:r>
              <a:r>
                <a:rPr lang="en-US" sz="1600" dirty="0">
                  <a:solidFill>
                    <a:srgbClr val="00B0F0"/>
                  </a:solidFill>
                </a:rPr>
                <a:t>return</a:t>
              </a:r>
              <a:r>
                <a:rPr lang="en-US" sz="1600" dirty="0"/>
                <a:t> min;</a:t>
              </a:r>
            </a:p>
            <a:p>
              <a:r>
                <a:rPr lang="en-US" sz="1600" dirty="0"/>
                <a:t>}</a:t>
              </a:r>
              <a:r>
                <a:rPr lang="en-US" sz="1600" dirty="0">
                  <a:solidFill>
                    <a:srgbClr val="00B050"/>
                  </a:solidFill>
                </a:rPr>
                <a:t> //end minimum</a:t>
              </a:r>
            </a:p>
          </p:txBody>
        </p:sp>
        <p:sp>
          <p:nvSpPr>
            <p:cNvPr id="26" name="TextBox 25"/>
            <p:cNvSpPr txBox="1"/>
            <p:nvPr/>
          </p:nvSpPr>
          <p:spPr>
            <a:xfrm>
              <a:off x="323528" y="1236822"/>
              <a:ext cx="450344" cy="2170565"/>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p:txBody>
        </p:sp>
      </p:grpSp>
      <p:sp>
        <p:nvSpPr>
          <p:cNvPr id="32" name="Rectangle 31"/>
          <p:cNvSpPr/>
          <p:nvPr/>
        </p:nvSpPr>
        <p:spPr>
          <a:xfrm>
            <a:off x="683568" y="1762656"/>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Callout 32"/>
          <p:cNvSpPr/>
          <p:nvPr/>
        </p:nvSpPr>
        <p:spPr>
          <a:xfrm>
            <a:off x="5652120" y="2311690"/>
            <a:ext cx="2088232" cy="1183052"/>
          </a:xfrm>
          <a:prstGeom prst="wedgeEllipseCallout">
            <a:avLst>
              <a:gd name="adj1" fmla="val -189438"/>
              <a:gd name="adj2" fmla="val -86405"/>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The variable </a:t>
            </a:r>
            <a:r>
              <a:rPr lang="en-US" sz="1400" dirty="0">
                <a:solidFill>
                  <a:srgbClr val="0000FF"/>
                </a:solidFill>
              </a:rPr>
              <a:t>min </a:t>
            </a:r>
            <a:r>
              <a:rPr lang="en-US" sz="1400" dirty="0">
                <a:solidFill>
                  <a:schemeClr val="tx1"/>
                </a:solidFill>
              </a:rPr>
              <a:t>is known as a local variable</a:t>
            </a:r>
          </a:p>
        </p:txBody>
      </p:sp>
      <p:sp>
        <p:nvSpPr>
          <p:cNvPr id="34" name="TextBox 33"/>
          <p:cNvSpPr txBox="1"/>
          <p:nvPr/>
        </p:nvSpPr>
        <p:spPr>
          <a:xfrm>
            <a:off x="323528" y="410901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Variables which are local to a method are not seen outside. </a:t>
            </a:r>
          </a:p>
        </p:txBody>
      </p:sp>
      <p:sp>
        <p:nvSpPr>
          <p:cNvPr id="38" name="TextBox 37"/>
          <p:cNvSpPr txBox="1"/>
          <p:nvPr/>
        </p:nvSpPr>
        <p:spPr>
          <a:xfrm>
            <a:off x="323528" y="5301208"/>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We say that the scope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min </a:t>
            </a:r>
            <a:r>
              <a:rPr lang="en-US" sz="2000" dirty="0">
                <a:latin typeface="Tahoma" panose="020B0604030504040204" pitchFamily="34" charset="0"/>
                <a:ea typeface="Tahoma" panose="020B0604030504040204" pitchFamily="34" charset="0"/>
                <a:cs typeface="Tahoma" panose="020B0604030504040204" pitchFamily="34" charset="0"/>
              </a:rPr>
              <a:t>is the method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minimum</a:t>
            </a:r>
            <a:r>
              <a:rPr lang="en-US" sz="2000" dirty="0">
                <a:latin typeface="Tahoma" panose="020B0604030504040204" pitchFamily="34" charset="0"/>
                <a:ea typeface="Tahoma" panose="020B0604030504040204" pitchFamily="34" charset="0"/>
                <a:cs typeface="Tahoma" panose="020B0604030504040204" pitchFamily="34" charset="0"/>
              </a:rPr>
              <a:t>, in which it is declared.</a:t>
            </a:r>
          </a:p>
        </p:txBody>
      </p:sp>
      <p:sp>
        <p:nvSpPr>
          <p:cNvPr id="14" name="TextBox 13"/>
          <p:cNvSpPr txBox="1"/>
          <p:nvPr/>
        </p:nvSpPr>
        <p:spPr>
          <a:xfrm>
            <a:off x="323528" y="459332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other words, local variables can be used ONLY within the methods in which they are declared.</a:t>
            </a:r>
          </a:p>
        </p:txBody>
      </p:sp>
    </p:spTree>
    <p:extLst>
      <p:ext uri="{BB962C8B-B14F-4D97-AF65-F5344CB8AC3E}">
        <p14:creationId xmlns:p14="http://schemas.microsoft.com/office/powerpoint/2010/main" val="37926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p:bldP spid="19" grpId="0"/>
      <p:bldP spid="32" grpId="0" animBg="1"/>
      <p:bldP spid="33" grpId="0" animBg="1"/>
      <p:bldP spid="34" grpId="0"/>
      <p:bldP spid="38" grpId="0"/>
      <p:bldP spid="14"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6. IMPORTANT NOTES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501</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6.1 ALTERNATE PATHS IN A VALUE-RETURNING METHOD (1)</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79512" y="1340768"/>
            <a:ext cx="8784977" cy="4770537"/>
            <a:chOff x="323528" y="1236822"/>
            <a:chExt cx="7848873" cy="4485841"/>
          </a:xfrm>
        </p:grpSpPr>
        <p:sp>
          <p:nvSpPr>
            <p:cNvPr id="41" name="TextBox 40"/>
            <p:cNvSpPr txBox="1"/>
            <p:nvPr/>
          </p:nvSpPr>
          <p:spPr>
            <a:xfrm>
              <a:off x="788528" y="1236822"/>
              <a:ext cx="7383873" cy="4485841"/>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import </a:t>
              </a:r>
              <a:r>
                <a:rPr lang="en-US" sz="1600" dirty="0" err="1">
                  <a:solidFill>
                    <a:srgbClr val="FF0000"/>
                  </a:solidFill>
                </a:rPr>
                <a:t>java.util</a:t>
              </a:r>
              <a:r>
                <a:rPr lang="en-US" sz="1600" dirty="0">
                  <a:solidFill>
                    <a:srgbClr val="FF0000"/>
                  </a:solidFill>
                </a:rPr>
                <a:t>.*</a:t>
              </a:r>
              <a:r>
                <a:rPr lang="en-US" sz="1600" dirty="0"/>
                <a:t>;</a:t>
              </a:r>
            </a:p>
            <a:p>
              <a:r>
                <a:rPr lang="en-US" sz="1600" dirty="0">
                  <a:solidFill>
                    <a:srgbClr val="00B0F0"/>
                  </a:solidFill>
                </a:rPr>
                <a:t>public class </a:t>
              </a:r>
              <a:r>
                <a:rPr lang="en-US" sz="1600" dirty="0" err="1">
                  <a:solidFill>
                    <a:srgbClr val="0000FF"/>
                  </a:solidFill>
                </a:rPr>
                <a:t>alternatePaths</a:t>
              </a:r>
              <a:endParaRPr lang="en-US" sz="1600" dirty="0">
                <a:solidFill>
                  <a:srgbClr val="0000FF"/>
                </a:solidFill>
              </a:endParaRPr>
            </a:p>
            <a:p>
              <a:r>
                <a:rPr lang="en-US" sz="1600" dirty="0"/>
                <a:t>{</a:t>
              </a:r>
            </a:p>
            <a:p>
              <a:r>
                <a:rPr lang="en-US" sz="1600" dirty="0"/>
                <a:t>   </a:t>
              </a:r>
              <a:r>
                <a:rPr lang="en-US" sz="1600" dirty="0">
                  <a:solidFill>
                    <a:srgbClr val="00B0F0"/>
                  </a:solidFill>
                </a:rPr>
                <a:t>public static void main </a:t>
              </a:r>
              <a:r>
                <a:rPr lang="en-US" sz="1600" dirty="0"/>
                <a:t>(</a:t>
              </a:r>
              <a:r>
                <a:rPr lang="en-US" sz="1600" dirty="0">
                  <a:solidFill>
                    <a:srgbClr val="00B0F0"/>
                  </a:solidFill>
                </a:rPr>
                <a:t>String[] </a:t>
              </a:r>
              <a:r>
                <a:rPr lang="en-US" sz="1600" dirty="0" err="1">
                  <a:solidFill>
                    <a:srgbClr val="00B0F0"/>
                  </a:solidFill>
                </a:rPr>
                <a:t>args</a:t>
              </a:r>
              <a:r>
                <a:rPr lang="en-US" sz="1600" dirty="0"/>
                <a:t>)</a:t>
              </a:r>
            </a:p>
            <a:p>
              <a:r>
                <a:rPr lang="en-US" sz="1600" dirty="0"/>
                <a:t>   {</a:t>
              </a:r>
            </a:p>
            <a:p>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0000FF"/>
                  </a:solidFill>
                </a:rPr>
                <a:t>x </a:t>
              </a:r>
              <a:r>
                <a:rPr lang="en-US" sz="1600" dirty="0"/>
                <a:t>= -5,</a:t>
              </a:r>
              <a:r>
                <a:rPr lang="en-US" sz="1600" dirty="0">
                  <a:solidFill>
                    <a:srgbClr val="00B0F0"/>
                  </a:solidFill>
                </a:rPr>
                <a:t> </a:t>
              </a:r>
              <a:r>
                <a:rPr lang="en-US" sz="1600" dirty="0">
                  <a:solidFill>
                    <a:srgbClr val="0000FF"/>
                  </a:solidFill>
                </a:rPr>
                <a:t>y</a:t>
              </a:r>
              <a:r>
                <a:rPr lang="en-US" sz="1600" dirty="0"/>
                <a:t> = 3;</a:t>
              </a:r>
            </a:p>
            <a:p>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0000FF"/>
                  </a:solidFill>
                </a:rPr>
                <a:t>smallest</a:t>
              </a:r>
              <a:r>
                <a:rPr lang="en-US" sz="1600" dirty="0"/>
                <a:t>;</a:t>
              </a:r>
            </a:p>
            <a:p>
              <a:r>
                <a:rPr lang="en-US" sz="1600" dirty="0">
                  <a:solidFill>
                    <a:srgbClr val="00B0F0"/>
                  </a:solidFill>
                </a:rPr>
                <a:t>     </a:t>
              </a:r>
              <a:r>
                <a:rPr lang="en-US" sz="1600" dirty="0">
                  <a:solidFill>
                    <a:srgbClr val="0000FF"/>
                  </a:solidFill>
                </a:rPr>
                <a:t>smallest </a:t>
              </a:r>
              <a:r>
                <a:rPr lang="en-US" sz="1600" dirty="0"/>
                <a:t>=</a:t>
              </a:r>
              <a:r>
                <a:rPr lang="en-US" sz="1600" dirty="0">
                  <a:solidFill>
                    <a:srgbClr val="00B0F0"/>
                  </a:solidFill>
                </a:rPr>
                <a:t> </a:t>
              </a:r>
              <a:r>
                <a:rPr lang="en-US" sz="1600" dirty="0">
                  <a:solidFill>
                    <a:srgbClr val="0000FF"/>
                  </a:solidFill>
                </a:rPr>
                <a:t>minimum</a:t>
              </a:r>
              <a:r>
                <a:rPr lang="en-US" sz="1600" dirty="0"/>
                <a:t>(</a:t>
              </a:r>
              <a:r>
                <a:rPr lang="en-US" sz="1600" dirty="0">
                  <a:solidFill>
                    <a:srgbClr val="0000FF"/>
                  </a:solidFill>
                </a:rPr>
                <a:t>x</a:t>
              </a:r>
              <a:r>
                <a:rPr lang="en-US" sz="1600" dirty="0"/>
                <a:t>,</a:t>
              </a:r>
              <a:r>
                <a:rPr lang="en-US" sz="1600" dirty="0">
                  <a:solidFill>
                    <a:srgbClr val="00B0F0"/>
                  </a:solidFill>
                </a:rPr>
                <a:t> </a:t>
              </a:r>
              <a:r>
                <a:rPr lang="en-US" sz="1600" dirty="0">
                  <a:solidFill>
                    <a:srgbClr val="0000FF"/>
                  </a:solidFill>
                </a:rPr>
                <a:t>y</a:t>
              </a:r>
              <a:r>
                <a:rPr lang="en-US" sz="1600" dirty="0"/>
                <a:t>);</a:t>
              </a:r>
            </a:p>
            <a:p>
              <a:r>
                <a:rPr lang="en-US" sz="1600" dirty="0"/>
                <a:t>     </a:t>
              </a:r>
              <a:r>
                <a:rPr lang="en-US" sz="1600" dirty="0" err="1"/>
                <a:t>System.out.printf</a:t>
              </a:r>
              <a:r>
                <a:rPr lang="en-US" sz="1600" dirty="0"/>
                <a:t> (“Smallest number = %d”,</a:t>
              </a:r>
              <a:r>
                <a:rPr lang="en-US" sz="1600" dirty="0">
                  <a:solidFill>
                    <a:srgbClr val="00B0F0"/>
                  </a:solidFill>
                </a:rPr>
                <a:t> </a:t>
              </a:r>
              <a:r>
                <a:rPr lang="en-US" sz="1600" dirty="0">
                  <a:solidFill>
                    <a:srgbClr val="0000FF"/>
                  </a:solidFill>
                </a:rPr>
                <a:t>smallest</a:t>
              </a:r>
              <a:r>
                <a:rPr lang="en-US" sz="1600" dirty="0"/>
                <a:t>);</a:t>
              </a:r>
            </a:p>
            <a:p>
              <a:r>
                <a:rPr lang="en-US" sz="1600" dirty="0"/>
                <a:t>   }</a:t>
              </a:r>
              <a:r>
                <a:rPr lang="en-US" sz="1600" dirty="0">
                  <a:solidFill>
                    <a:srgbClr val="00B050"/>
                  </a:solidFill>
                </a:rPr>
                <a:t> //end main</a:t>
              </a:r>
            </a:p>
            <a:p>
              <a:r>
                <a:rPr lang="en-US" sz="1600" dirty="0">
                  <a:solidFill>
                    <a:srgbClr val="00B050"/>
                  </a:solidFill>
                </a:rPr>
                <a:t>// returns the minimum of two integers</a:t>
              </a:r>
            </a:p>
            <a:p>
              <a:r>
                <a:rPr lang="en-US" sz="1600" dirty="0">
                  <a:solidFill>
                    <a:srgbClr val="00B0F0"/>
                  </a:solidFill>
                </a:rPr>
                <a:t>   public static </a:t>
              </a:r>
              <a:r>
                <a:rPr lang="en-US" sz="1600" dirty="0" err="1">
                  <a:solidFill>
                    <a:srgbClr val="00B0F0"/>
                  </a:solidFill>
                </a:rPr>
                <a:t>int</a:t>
              </a:r>
              <a:r>
                <a:rPr lang="en-US" sz="1600" dirty="0">
                  <a:solidFill>
                    <a:srgbClr val="00B0F0"/>
                  </a:solidFill>
                </a:rPr>
                <a:t> </a:t>
              </a:r>
              <a:r>
                <a:rPr lang="en-US" sz="1600" dirty="0">
                  <a:solidFill>
                    <a:srgbClr val="0000FF"/>
                  </a:solidFill>
                </a:rPr>
                <a:t>minimum</a:t>
              </a:r>
              <a:r>
                <a:rPr lang="en-US" sz="1600" dirty="0"/>
                <a:t>(</a:t>
              </a:r>
              <a:r>
                <a:rPr lang="en-US" sz="1600" dirty="0" err="1">
                  <a:solidFill>
                    <a:srgbClr val="00B0F0"/>
                  </a:solidFill>
                </a:rPr>
                <a:t>int</a:t>
              </a:r>
              <a:r>
                <a:rPr lang="en-US" sz="1600" dirty="0">
                  <a:solidFill>
                    <a:srgbClr val="00B0F0"/>
                  </a:solidFill>
                </a:rPr>
                <a:t> </a:t>
              </a:r>
              <a:r>
                <a:rPr lang="en-US" sz="1600" dirty="0">
                  <a:solidFill>
                    <a:srgbClr val="FF33CC"/>
                  </a:solidFill>
                </a:rPr>
                <a:t>num1</a:t>
              </a:r>
              <a:r>
                <a:rPr lang="en-US" sz="1600" dirty="0"/>
                <a:t>,</a:t>
              </a:r>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FF33CC"/>
                  </a:solidFill>
                </a:rPr>
                <a:t>num2</a:t>
              </a:r>
              <a:r>
                <a:rPr lang="en-US" sz="1600" dirty="0"/>
                <a:t>)</a:t>
              </a:r>
            </a:p>
            <a:p>
              <a:r>
                <a:rPr lang="en-US" sz="1600" dirty="0"/>
                <a:t>   {</a:t>
              </a:r>
            </a:p>
            <a:p>
              <a:r>
                <a:rPr lang="en-US" sz="1600" dirty="0">
                  <a:solidFill>
                    <a:srgbClr val="00B0F0"/>
                  </a:solidFill>
                </a:rPr>
                <a:t>     if </a:t>
              </a:r>
              <a:r>
                <a:rPr lang="en-US" sz="1600" dirty="0"/>
                <a:t>(</a:t>
              </a:r>
              <a:r>
                <a:rPr lang="en-US" sz="1600" dirty="0">
                  <a:solidFill>
                    <a:srgbClr val="FF33CC"/>
                  </a:solidFill>
                </a:rPr>
                <a:t>num1 </a:t>
              </a:r>
              <a:r>
                <a:rPr lang="en-US" sz="1600" dirty="0"/>
                <a:t>&lt;</a:t>
              </a:r>
              <a:r>
                <a:rPr lang="en-US" sz="1600" dirty="0">
                  <a:solidFill>
                    <a:srgbClr val="00B0F0"/>
                  </a:solidFill>
                </a:rPr>
                <a:t> </a:t>
              </a:r>
              <a:r>
                <a:rPr lang="en-US" sz="1600" dirty="0">
                  <a:solidFill>
                    <a:srgbClr val="FF33CC"/>
                  </a:solidFill>
                </a:rPr>
                <a:t>num2</a:t>
              </a:r>
              <a:r>
                <a:rPr lang="en-US" sz="1600" dirty="0"/>
                <a:t>)</a:t>
              </a:r>
            </a:p>
            <a:p>
              <a:r>
                <a:rPr lang="en-US" sz="1600" dirty="0">
                  <a:solidFill>
                    <a:srgbClr val="00B0F0"/>
                  </a:solidFill>
                </a:rPr>
                <a:t>        return </a:t>
              </a:r>
              <a:r>
                <a:rPr lang="en-US" sz="1600" dirty="0">
                  <a:solidFill>
                    <a:srgbClr val="FF33CC"/>
                  </a:solidFill>
                </a:rPr>
                <a:t>num1</a:t>
              </a:r>
              <a:r>
                <a:rPr lang="en-US" sz="1600" dirty="0"/>
                <a:t>;</a:t>
              </a:r>
            </a:p>
            <a:p>
              <a:r>
                <a:rPr lang="en-US" sz="1600" dirty="0">
                  <a:solidFill>
                    <a:srgbClr val="00B0F0"/>
                  </a:solidFill>
                </a:rPr>
                <a:t>     if </a:t>
              </a:r>
              <a:r>
                <a:rPr lang="en-US" sz="1600" dirty="0"/>
                <a:t>(</a:t>
              </a:r>
              <a:r>
                <a:rPr lang="en-US" sz="1600" dirty="0">
                  <a:solidFill>
                    <a:srgbClr val="FF33CC"/>
                  </a:solidFill>
                </a:rPr>
                <a:t>num2 </a:t>
              </a:r>
              <a:r>
                <a:rPr lang="en-US" sz="1600" dirty="0"/>
                <a:t>&lt; </a:t>
              </a:r>
              <a:r>
                <a:rPr lang="en-US" sz="1600" dirty="0">
                  <a:solidFill>
                    <a:srgbClr val="FF33CC"/>
                  </a:solidFill>
                </a:rPr>
                <a:t>num1</a:t>
              </a:r>
              <a:r>
                <a:rPr lang="en-US" sz="1600" dirty="0"/>
                <a:t>)</a:t>
              </a:r>
            </a:p>
            <a:p>
              <a:r>
                <a:rPr lang="en-US" sz="1600" dirty="0">
                  <a:solidFill>
                    <a:srgbClr val="00B0F0"/>
                  </a:solidFill>
                </a:rPr>
                <a:t>        return </a:t>
              </a:r>
              <a:r>
                <a:rPr lang="en-US" sz="1600" dirty="0">
                  <a:solidFill>
                    <a:srgbClr val="FF33CC"/>
                  </a:solidFill>
                </a:rPr>
                <a:t>num2</a:t>
              </a:r>
              <a:r>
                <a:rPr lang="en-US" sz="1600" dirty="0">
                  <a:solidFill>
                    <a:srgbClr val="0000FF"/>
                  </a:solidFill>
                </a:rPr>
                <a:t>;</a:t>
              </a:r>
              <a:endParaRPr lang="en-US" sz="1600" dirty="0"/>
            </a:p>
            <a:p>
              <a:r>
                <a:rPr lang="en-US" sz="1600" dirty="0"/>
                <a:t>   }</a:t>
              </a:r>
              <a:r>
                <a:rPr lang="en-US" sz="1600" dirty="0">
                  <a:solidFill>
                    <a:srgbClr val="00B050"/>
                  </a:solidFill>
                </a:rPr>
                <a:t> //end minimum</a:t>
              </a:r>
            </a:p>
            <a:p>
              <a:r>
                <a:rPr lang="en-US" sz="1600" dirty="0"/>
                <a:t>}</a:t>
              </a:r>
              <a:r>
                <a:rPr lang="en-US" sz="1600" dirty="0">
                  <a:solidFill>
                    <a:srgbClr val="00B0F0"/>
                  </a:solidFill>
                </a:rPr>
                <a:t> </a:t>
              </a:r>
              <a:r>
                <a:rPr lang="en-US" sz="1600" dirty="0">
                  <a:solidFill>
                    <a:srgbClr val="00B050"/>
                  </a:solidFill>
                </a:rPr>
                <a:t>//end class</a:t>
              </a:r>
            </a:p>
          </p:txBody>
        </p:sp>
        <p:sp>
          <p:nvSpPr>
            <p:cNvPr id="42" name="TextBox 41"/>
            <p:cNvSpPr txBox="1"/>
            <p:nvPr/>
          </p:nvSpPr>
          <p:spPr>
            <a:xfrm>
              <a:off x="323528" y="1236822"/>
              <a:ext cx="450344" cy="4485841"/>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p:txBody>
        </p:sp>
      </p:grpSp>
      <p:sp>
        <p:nvSpPr>
          <p:cNvPr id="43" name="Oval Callout 42"/>
          <p:cNvSpPr/>
          <p:nvPr/>
        </p:nvSpPr>
        <p:spPr>
          <a:xfrm>
            <a:off x="6084168" y="3429000"/>
            <a:ext cx="2448272" cy="1368152"/>
          </a:xfrm>
          <a:prstGeom prst="wedgeEllipseCallout">
            <a:avLst>
              <a:gd name="adj1" fmla="val -164133"/>
              <a:gd name="adj2" fmla="val 67063"/>
            </a:avLst>
          </a:prstGeom>
          <a:solidFill>
            <a:srgbClr val="FF00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Logical ERROR: </a:t>
            </a:r>
          </a:p>
          <a:p>
            <a:pPr algn="ctr"/>
            <a:r>
              <a:rPr lang="en-US" sz="1600" dirty="0">
                <a:solidFill>
                  <a:schemeClr val="bg1"/>
                </a:solidFill>
              </a:rPr>
              <a:t>What will the method return if (num1 == num2)?</a:t>
            </a:r>
          </a:p>
        </p:txBody>
      </p:sp>
      <p:sp>
        <p:nvSpPr>
          <p:cNvPr id="2" name="Rectangle 1"/>
          <p:cNvSpPr/>
          <p:nvPr/>
        </p:nvSpPr>
        <p:spPr>
          <a:xfrm>
            <a:off x="834117" y="4500754"/>
            <a:ext cx="2304256" cy="1025482"/>
          </a:xfrm>
          <a:prstGeom prst="rect">
            <a:avLst/>
          </a:prstGeom>
          <a:solidFill>
            <a:srgbClr val="FF0000">
              <a:alpha val="25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ultiply 2"/>
          <p:cNvSpPr/>
          <p:nvPr/>
        </p:nvSpPr>
        <p:spPr>
          <a:xfrm>
            <a:off x="2771800" y="5085184"/>
            <a:ext cx="1152128" cy="882105"/>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29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right)">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fltVal val="0"/>
                                          </p:val>
                                        </p:tav>
                                        <p:tav tm="100000">
                                          <p:val>
                                            <p:strVal val="#ppt_w"/>
                                          </p:val>
                                        </p:tav>
                                      </p:tavLst>
                                    </p:anim>
                                    <p:anim calcmode="lin" valueType="num">
                                      <p:cBhvr>
                                        <p:cTn id="16" dur="500" fill="hold"/>
                                        <p:tgtEl>
                                          <p:spTgt spid="43"/>
                                        </p:tgtEl>
                                        <p:attrNameLst>
                                          <p:attrName>ppt_h</p:attrName>
                                        </p:attrNameLst>
                                      </p:cBhvr>
                                      <p:tavLst>
                                        <p:tav tm="0">
                                          <p:val>
                                            <p:fltVal val="0"/>
                                          </p:val>
                                        </p:tav>
                                        <p:tav tm="100000">
                                          <p:val>
                                            <p:strVal val="#ppt_h"/>
                                          </p:val>
                                        </p:tav>
                                      </p:tavLst>
                                    </p:anim>
                                    <p:animEffect transition="in" filter="fade">
                                      <p:cBhvr>
                                        <p:cTn id="17" dur="500"/>
                                        <p:tgtEl>
                                          <p:spTgt spid="4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animBg="1"/>
      <p:bldP spid="2" grpId="0" animBg="1"/>
      <p:bldP spid="3" grpId="0" animBg="1"/>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6. IMPORTANT NOTES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502</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6.1 ALTERNATE PATHS IN A VALUE-RETURNING METHOD (2)</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79512" y="1340768"/>
            <a:ext cx="8784977" cy="4770537"/>
            <a:chOff x="323528" y="1236822"/>
            <a:chExt cx="7848873" cy="4485841"/>
          </a:xfrm>
        </p:grpSpPr>
        <p:sp>
          <p:nvSpPr>
            <p:cNvPr id="41" name="TextBox 40"/>
            <p:cNvSpPr txBox="1"/>
            <p:nvPr/>
          </p:nvSpPr>
          <p:spPr>
            <a:xfrm>
              <a:off x="788528" y="1236822"/>
              <a:ext cx="7383873" cy="4485841"/>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import </a:t>
              </a:r>
              <a:r>
                <a:rPr lang="en-US" sz="1600" dirty="0" err="1">
                  <a:solidFill>
                    <a:srgbClr val="FF0000"/>
                  </a:solidFill>
                </a:rPr>
                <a:t>java.util</a:t>
              </a:r>
              <a:r>
                <a:rPr lang="en-US" sz="1600" dirty="0">
                  <a:solidFill>
                    <a:srgbClr val="FF0000"/>
                  </a:solidFill>
                </a:rPr>
                <a:t>.*</a:t>
              </a:r>
              <a:r>
                <a:rPr lang="en-US" sz="1600" dirty="0"/>
                <a:t>;</a:t>
              </a:r>
            </a:p>
            <a:p>
              <a:r>
                <a:rPr lang="en-US" sz="1600" dirty="0">
                  <a:solidFill>
                    <a:srgbClr val="00B0F0"/>
                  </a:solidFill>
                </a:rPr>
                <a:t>public class </a:t>
              </a:r>
              <a:r>
                <a:rPr lang="en-US" sz="1600" dirty="0" err="1">
                  <a:solidFill>
                    <a:srgbClr val="0000FF"/>
                  </a:solidFill>
                </a:rPr>
                <a:t>alternatePaths</a:t>
              </a:r>
              <a:endParaRPr lang="en-US" sz="1600" dirty="0">
                <a:solidFill>
                  <a:srgbClr val="0000FF"/>
                </a:solidFill>
              </a:endParaRPr>
            </a:p>
            <a:p>
              <a:r>
                <a:rPr lang="en-US" sz="1600" dirty="0"/>
                <a:t>{</a:t>
              </a:r>
            </a:p>
            <a:p>
              <a:r>
                <a:rPr lang="en-US" sz="1600" dirty="0"/>
                <a:t>   </a:t>
              </a:r>
              <a:r>
                <a:rPr lang="en-US" sz="1600" dirty="0">
                  <a:solidFill>
                    <a:srgbClr val="00B0F0"/>
                  </a:solidFill>
                </a:rPr>
                <a:t>public static void main </a:t>
              </a:r>
              <a:r>
                <a:rPr lang="en-US" sz="1600" dirty="0"/>
                <a:t>(</a:t>
              </a:r>
              <a:r>
                <a:rPr lang="en-US" sz="1600" dirty="0">
                  <a:solidFill>
                    <a:srgbClr val="00B0F0"/>
                  </a:solidFill>
                </a:rPr>
                <a:t>String[] </a:t>
              </a:r>
              <a:r>
                <a:rPr lang="en-US" sz="1600" dirty="0" err="1">
                  <a:solidFill>
                    <a:srgbClr val="00B0F0"/>
                  </a:solidFill>
                </a:rPr>
                <a:t>args</a:t>
              </a:r>
              <a:r>
                <a:rPr lang="en-US" sz="1600" dirty="0"/>
                <a:t>)</a:t>
              </a:r>
            </a:p>
            <a:p>
              <a:r>
                <a:rPr lang="en-US" sz="1600" dirty="0"/>
                <a:t>   {</a:t>
              </a:r>
            </a:p>
            <a:p>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0000FF"/>
                  </a:solidFill>
                </a:rPr>
                <a:t>x </a:t>
              </a:r>
              <a:r>
                <a:rPr lang="en-US" sz="1600" dirty="0"/>
                <a:t>= -5,</a:t>
              </a:r>
              <a:r>
                <a:rPr lang="en-US" sz="1600" dirty="0">
                  <a:solidFill>
                    <a:srgbClr val="00B0F0"/>
                  </a:solidFill>
                </a:rPr>
                <a:t> </a:t>
              </a:r>
              <a:r>
                <a:rPr lang="en-US" sz="1600" dirty="0">
                  <a:solidFill>
                    <a:srgbClr val="0000FF"/>
                  </a:solidFill>
                </a:rPr>
                <a:t>y</a:t>
              </a:r>
              <a:r>
                <a:rPr lang="en-US" sz="1600" dirty="0"/>
                <a:t> = 3;</a:t>
              </a:r>
            </a:p>
            <a:p>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0000FF"/>
                  </a:solidFill>
                </a:rPr>
                <a:t>smallest</a:t>
              </a:r>
              <a:r>
                <a:rPr lang="en-US" sz="1600" dirty="0"/>
                <a:t>;</a:t>
              </a:r>
            </a:p>
            <a:p>
              <a:r>
                <a:rPr lang="en-US" sz="1600" dirty="0">
                  <a:solidFill>
                    <a:srgbClr val="00B0F0"/>
                  </a:solidFill>
                </a:rPr>
                <a:t>     </a:t>
              </a:r>
              <a:r>
                <a:rPr lang="en-US" sz="1600" dirty="0">
                  <a:solidFill>
                    <a:srgbClr val="0000FF"/>
                  </a:solidFill>
                </a:rPr>
                <a:t>smallest </a:t>
              </a:r>
              <a:r>
                <a:rPr lang="en-US" sz="1600" dirty="0"/>
                <a:t>=</a:t>
              </a:r>
              <a:r>
                <a:rPr lang="en-US" sz="1600" dirty="0">
                  <a:solidFill>
                    <a:srgbClr val="00B0F0"/>
                  </a:solidFill>
                </a:rPr>
                <a:t> </a:t>
              </a:r>
              <a:r>
                <a:rPr lang="en-US" sz="1600" dirty="0">
                  <a:solidFill>
                    <a:srgbClr val="0000FF"/>
                  </a:solidFill>
                </a:rPr>
                <a:t>minimum</a:t>
              </a:r>
              <a:r>
                <a:rPr lang="en-US" sz="1600" dirty="0"/>
                <a:t>(</a:t>
              </a:r>
              <a:r>
                <a:rPr lang="en-US" sz="1600" dirty="0">
                  <a:solidFill>
                    <a:srgbClr val="0000FF"/>
                  </a:solidFill>
                </a:rPr>
                <a:t>x</a:t>
              </a:r>
              <a:r>
                <a:rPr lang="en-US" sz="1600" dirty="0"/>
                <a:t>,</a:t>
              </a:r>
              <a:r>
                <a:rPr lang="en-US" sz="1600" dirty="0">
                  <a:solidFill>
                    <a:srgbClr val="00B0F0"/>
                  </a:solidFill>
                </a:rPr>
                <a:t> </a:t>
              </a:r>
              <a:r>
                <a:rPr lang="en-US" sz="1600" dirty="0">
                  <a:solidFill>
                    <a:srgbClr val="0000FF"/>
                  </a:solidFill>
                </a:rPr>
                <a:t>y</a:t>
              </a:r>
              <a:r>
                <a:rPr lang="en-US" sz="1600" dirty="0"/>
                <a:t>);</a:t>
              </a:r>
            </a:p>
            <a:p>
              <a:r>
                <a:rPr lang="en-US" sz="1600" dirty="0"/>
                <a:t>     </a:t>
              </a:r>
              <a:r>
                <a:rPr lang="en-US" sz="1600" dirty="0" err="1"/>
                <a:t>System.out.printf</a:t>
              </a:r>
              <a:r>
                <a:rPr lang="en-US" sz="1600" dirty="0"/>
                <a:t> (“Smallest number = %d”,</a:t>
              </a:r>
              <a:r>
                <a:rPr lang="en-US" sz="1600" dirty="0">
                  <a:solidFill>
                    <a:srgbClr val="00B0F0"/>
                  </a:solidFill>
                </a:rPr>
                <a:t> </a:t>
              </a:r>
              <a:r>
                <a:rPr lang="en-US" sz="1600" dirty="0">
                  <a:solidFill>
                    <a:srgbClr val="0000FF"/>
                  </a:solidFill>
                </a:rPr>
                <a:t>smallest</a:t>
              </a:r>
              <a:r>
                <a:rPr lang="en-US" sz="1600" dirty="0"/>
                <a:t>);</a:t>
              </a:r>
            </a:p>
            <a:p>
              <a:r>
                <a:rPr lang="en-US" sz="1600" dirty="0"/>
                <a:t>   }</a:t>
              </a:r>
              <a:r>
                <a:rPr lang="en-US" sz="1600" dirty="0">
                  <a:solidFill>
                    <a:srgbClr val="00B050"/>
                  </a:solidFill>
                </a:rPr>
                <a:t> //end main</a:t>
              </a:r>
            </a:p>
            <a:p>
              <a:r>
                <a:rPr lang="en-US" sz="1600" dirty="0">
                  <a:solidFill>
                    <a:srgbClr val="00B050"/>
                  </a:solidFill>
                </a:rPr>
                <a:t>// returns the minimum of two integers</a:t>
              </a:r>
            </a:p>
            <a:p>
              <a:r>
                <a:rPr lang="en-US" sz="1600" dirty="0">
                  <a:solidFill>
                    <a:srgbClr val="00B0F0"/>
                  </a:solidFill>
                </a:rPr>
                <a:t>   public static </a:t>
              </a:r>
              <a:r>
                <a:rPr lang="en-US" sz="1600" dirty="0" err="1">
                  <a:solidFill>
                    <a:srgbClr val="00B0F0"/>
                  </a:solidFill>
                </a:rPr>
                <a:t>int</a:t>
              </a:r>
              <a:r>
                <a:rPr lang="en-US" sz="1600" dirty="0">
                  <a:solidFill>
                    <a:srgbClr val="00B0F0"/>
                  </a:solidFill>
                </a:rPr>
                <a:t> </a:t>
              </a:r>
              <a:r>
                <a:rPr lang="en-US" sz="1600" dirty="0">
                  <a:solidFill>
                    <a:srgbClr val="0000FF"/>
                  </a:solidFill>
                </a:rPr>
                <a:t>minimum</a:t>
              </a:r>
              <a:r>
                <a:rPr lang="en-US" sz="1600" dirty="0"/>
                <a:t>(</a:t>
              </a:r>
              <a:r>
                <a:rPr lang="en-US" sz="1600" dirty="0" err="1">
                  <a:solidFill>
                    <a:srgbClr val="00B0F0"/>
                  </a:solidFill>
                </a:rPr>
                <a:t>int</a:t>
              </a:r>
              <a:r>
                <a:rPr lang="en-US" sz="1600" dirty="0">
                  <a:solidFill>
                    <a:srgbClr val="00B0F0"/>
                  </a:solidFill>
                </a:rPr>
                <a:t> </a:t>
              </a:r>
              <a:r>
                <a:rPr lang="en-US" sz="1600" dirty="0">
                  <a:solidFill>
                    <a:srgbClr val="FF33CC"/>
                  </a:solidFill>
                </a:rPr>
                <a:t>num1</a:t>
              </a:r>
              <a:r>
                <a:rPr lang="en-US" sz="1600" dirty="0"/>
                <a:t>,</a:t>
              </a:r>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FF33CC"/>
                  </a:solidFill>
                </a:rPr>
                <a:t>num2</a:t>
              </a:r>
              <a:r>
                <a:rPr lang="en-US" sz="1600" dirty="0"/>
                <a:t>)</a:t>
              </a:r>
            </a:p>
            <a:p>
              <a:r>
                <a:rPr lang="en-US" sz="1600" dirty="0"/>
                <a:t>   {</a:t>
              </a:r>
            </a:p>
            <a:p>
              <a:r>
                <a:rPr lang="en-US" sz="1600" dirty="0">
                  <a:solidFill>
                    <a:srgbClr val="00B0F0"/>
                  </a:solidFill>
                </a:rPr>
                <a:t>     if </a:t>
              </a:r>
              <a:r>
                <a:rPr lang="en-US" sz="1600" dirty="0"/>
                <a:t>(</a:t>
              </a:r>
              <a:r>
                <a:rPr lang="en-US" sz="1600" dirty="0">
                  <a:solidFill>
                    <a:srgbClr val="FF33CC"/>
                  </a:solidFill>
                </a:rPr>
                <a:t>num1 </a:t>
              </a:r>
              <a:r>
                <a:rPr lang="en-US" sz="1600" dirty="0"/>
                <a:t>&lt;</a:t>
              </a:r>
              <a:r>
                <a:rPr lang="en-US" sz="1600" dirty="0">
                  <a:solidFill>
                    <a:srgbClr val="00B0F0"/>
                  </a:solidFill>
                </a:rPr>
                <a:t> </a:t>
              </a:r>
              <a:r>
                <a:rPr lang="en-US" sz="1600" dirty="0">
                  <a:solidFill>
                    <a:srgbClr val="FF33CC"/>
                  </a:solidFill>
                </a:rPr>
                <a:t>num2</a:t>
              </a:r>
              <a:r>
                <a:rPr lang="en-US" sz="1600" dirty="0"/>
                <a:t>)</a:t>
              </a:r>
            </a:p>
            <a:p>
              <a:r>
                <a:rPr lang="en-US" sz="1600" dirty="0">
                  <a:solidFill>
                    <a:srgbClr val="00B0F0"/>
                  </a:solidFill>
                </a:rPr>
                <a:t>        return </a:t>
              </a:r>
              <a:r>
                <a:rPr lang="en-US" sz="1600" dirty="0">
                  <a:solidFill>
                    <a:srgbClr val="FF33CC"/>
                  </a:solidFill>
                </a:rPr>
                <a:t>num1</a:t>
              </a:r>
              <a:r>
                <a:rPr lang="en-US" sz="1600" dirty="0"/>
                <a:t>;</a:t>
              </a:r>
            </a:p>
            <a:p>
              <a:r>
                <a:rPr lang="en-US" sz="1600" dirty="0">
                  <a:solidFill>
                    <a:srgbClr val="00B0F0"/>
                  </a:solidFill>
                </a:rPr>
                <a:t>     else</a:t>
              </a:r>
            </a:p>
            <a:p>
              <a:r>
                <a:rPr lang="en-US" sz="1600" dirty="0">
                  <a:solidFill>
                    <a:srgbClr val="00B0F0"/>
                  </a:solidFill>
                </a:rPr>
                <a:t>        return </a:t>
              </a:r>
              <a:r>
                <a:rPr lang="en-US" sz="1600" dirty="0">
                  <a:solidFill>
                    <a:srgbClr val="FF33CC"/>
                  </a:solidFill>
                </a:rPr>
                <a:t>num2</a:t>
              </a:r>
              <a:r>
                <a:rPr lang="en-US" sz="1600" dirty="0">
                  <a:solidFill>
                    <a:srgbClr val="0000FF"/>
                  </a:solidFill>
                </a:rPr>
                <a:t>;</a:t>
              </a:r>
              <a:endParaRPr lang="en-US" sz="1600" dirty="0"/>
            </a:p>
            <a:p>
              <a:r>
                <a:rPr lang="en-US" sz="1600" dirty="0"/>
                <a:t>   }</a:t>
              </a:r>
              <a:r>
                <a:rPr lang="en-US" sz="1600" dirty="0">
                  <a:solidFill>
                    <a:srgbClr val="00B050"/>
                  </a:solidFill>
                </a:rPr>
                <a:t> //end minimum</a:t>
              </a:r>
            </a:p>
            <a:p>
              <a:r>
                <a:rPr lang="en-US" sz="1600" dirty="0"/>
                <a:t>}</a:t>
              </a:r>
              <a:r>
                <a:rPr lang="en-US" sz="1600" dirty="0">
                  <a:solidFill>
                    <a:srgbClr val="00B0F0"/>
                  </a:solidFill>
                </a:rPr>
                <a:t> </a:t>
              </a:r>
              <a:r>
                <a:rPr lang="en-US" sz="1600" dirty="0">
                  <a:solidFill>
                    <a:srgbClr val="00B050"/>
                  </a:solidFill>
                </a:rPr>
                <a:t>//end class</a:t>
              </a:r>
            </a:p>
          </p:txBody>
        </p:sp>
        <p:sp>
          <p:nvSpPr>
            <p:cNvPr id="42" name="TextBox 41"/>
            <p:cNvSpPr txBox="1"/>
            <p:nvPr/>
          </p:nvSpPr>
          <p:spPr>
            <a:xfrm>
              <a:off x="323528" y="1236822"/>
              <a:ext cx="450344" cy="4485841"/>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p:txBody>
        </p:sp>
      </p:grpSp>
      <p:sp>
        <p:nvSpPr>
          <p:cNvPr id="14" name="Oval Callout 13"/>
          <p:cNvSpPr/>
          <p:nvPr/>
        </p:nvSpPr>
        <p:spPr>
          <a:xfrm>
            <a:off x="5796136" y="4694220"/>
            <a:ext cx="2088232" cy="1183052"/>
          </a:xfrm>
          <a:prstGeom prst="wedgeEllipseCallout">
            <a:avLst>
              <a:gd name="adj1" fmla="val -184235"/>
              <a:gd name="adj2" fmla="val -27480"/>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CORRECT</a:t>
            </a:r>
          </a:p>
        </p:txBody>
      </p:sp>
      <p:sp>
        <p:nvSpPr>
          <p:cNvPr id="15" name="Rectangle 14"/>
          <p:cNvSpPr/>
          <p:nvPr/>
        </p:nvSpPr>
        <p:spPr>
          <a:xfrm>
            <a:off x="755576" y="4437112"/>
            <a:ext cx="2304256" cy="1152128"/>
          </a:xfrm>
          <a:prstGeom prst="rect">
            <a:avLst/>
          </a:prstGeom>
          <a:solidFill>
            <a:srgbClr val="FFC000">
              <a:alpha val="25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8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right)">
                                      <p:cBhvr>
                                        <p:cTn id="10" dur="500"/>
                                        <p:tgtEl>
                                          <p:spTgt spid="37"/>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6. IMPORTANT NOTES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503</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6.1 ALTERNATE PATHS IN A VALUE-RETURNING METHOD (3)</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79512" y="1340768"/>
            <a:ext cx="8784977" cy="4770537"/>
            <a:chOff x="323528" y="1236822"/>
            <a:chExt cx="7848873" cy="4485841"/>
          </a:xfrm>
        </p:grpSpPr>
        <p:sp>
          <p:nvSpPr>
            <p:cNvPr id="41" name="TextBox 40"/>
            <p:cNvSpPr txBox="1"/>
            <p:nvPr/>
          </p:nvSpPr>
          <p:spPr>
            <a:xfrm>
              <a:off x="788528" y="1236822"/>
              <a:ext cx="7383873" cy="4485841"/>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import </a:t>
              </a:r>
              <a:r>
                <a:rPr lang="en-US" sz="1600" dirty="0" err="1">
                  <a:solidFill>
                    <a:srgbClr val="FF0000"/>
                  </a:solidFill>
                </a:rPr>
                <a:t>java.util</a:t>
              </a:r>
              <a:r>
                <a:rPr lang="en-US" sz="1600" dirty="0">
                  <a:solidFill>
                    <a:srgbClr val="FF0000"/>
                  </a:solidFill>
                </a:rPr>
                <a:t>.*</a:t>
              </a:r>
              <a:r>
                <a:rPr lang="en-US" sz="1600" dirty="0"/>
                <a:t>;</a:t>
              </a:r>
            </a:p>
            <a:p>
              <a:r>
                <a:rPr lang="en-US" sz="1600" dirty="0">
                  <a:solidFill>
                    <a:srgbClr val="00B0F0"/>
                  </a:solidFill>
                </a:rPr>
                <a:t>public class </a:t>
              </a:r>
              <a:r>
                <a:rPr lang="en-US" sz="1600" dirty="0" err="1">
                  <a:solidFill>
                    <a:srgbClr val="0000FF"/>
                  </a:solidFill>
                </a:rPr>
                <a:t>alternatePaths</a:t>
              </a:r>
              <a:endParaRPr lang="en-US" sz="1600" dirty="0">
                <a:solidFill>
                  <a:srgbClr val="0000FF"/>
                </a:solidFill>
              </a:endParaRPr>
            </a:p>
            <a:p>
              <a:r>
                <a:rPr lang="en-US" sz="1600" dirty="0"/>
                <a:t>{</a:t>
              </a:r>
            </a:p>
            <a:p>
              <a:r>
                <a:rPr lang="en-US" sz="1600" dirty="0"/>
                <a:t>   </a:t>
              </a:r>
              <a:r>
                <a:rPr lang="en-US" sz="1600" dirty="0">
                  <a:solidFill>
                    <a:srgbClr val="00B0F0"/>
                  </a:solidFill>
                </a:rPr>
                <a:t>public static void main </a:t>
              </a:r>
              <a:r>
                <a:rPr lang="en-US" sz="1600" dirty="0"/>
                <a:t>(</a:t>
              </a:r>
              <a:r>
                <a:rPr lang="en-US" sz="1600" dirty="0">
                  <a:solidFill>
                    <a:srgbClr val="00B0F0"/>
                  </a:solidFill>
                </a:rPr>
                <a:t>String[] </a:t>
              </a:r>
              <a:r>
                <a:rPr lang="en-US" sz="1600" dirty="0" err="1">
                  <a:solidFill>
                    <a:srgbClr val="00B0F0"/>
                  </a:solidFill>
                </a:rPr>
                <a:t>args</a:t>
              </a:r>
              <a:r>
                <a:rPr lang="en-US" sz="1600" dirty="0"/>
                <a:t>)</a:t>
              </a:r>
            </a:p>
            <a:p>
              <a:r>
                <a:rPr lang="en-US" sz="1600" dirty="0"/>
                <a:t>   {</a:t>
              </a:r>
            </a:p>
            <a:p>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0000FF"/>
                  </a:solidFill>
                </a:rPr>
                <a:t>x </a:t>
              </a:r>
              <a:r>
                <a:rPr lang="en-US" sz="1600" dirty="0"/>
                <a:t>= -5,</a:t>
              </a:r>
              <a:r>
                <a:rPr lang="en-US" sz="1600" dirty="0">
                  <a:solidFill>
                    <a:srgbClr val="00B0F0"/>
                  </a:solidFill>
                </a:rPr>
                <a:t> </a:t>
              </a:r>
              <a:r>
                <a:rPr lang="en-US" sz="1600" dirty="0">
                  <a:solidFill>
                    <a:srgbClr val="0000FF"/>
                  </a:solidFill>
                </a:rPr>
                <a:t>y</a:t>
              </a:r>
              <a:r>
                <a:rPr lang="en-US" sz="1600" dirty="0"/>
                <a:t> = 3;</a:t>
              </a:r>
            </a:p>
            <a:p>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0000FF"/>
                  </a:solidFill>
                </a:rPr>
                <a:t>smallest</a:t>
              </a:r>
              <a:r>
                <a:rPr lang="en-US" sz="1600" dirty="0"/>
                <a:t>;</a:t>
              </a:r>
            </a:p>
            <a:p>
              <a:r>
                <a:rPr lang="en-US" sz="1600" dirty="0">
                  <a:solidFill>
                    <a:srgbClr val="00B0F0"/>
                  </a:solidFill>
                </a:rPr>
                <a:t>     </a:t>
              </a:r>
              <a:r>
                <a:rPr lang="en-US" sz="1600" dirty="0">
                  <a:solidFill>
                    <a:srgbClr val="0000FF"/>
                  </a:solidFill>
                </a:rPr>
                <a:t>smallest </a:t>
              </a:r>
              <a:r>
                <a:rPr lang="en-US" sz="1600" dirty="0"/>
                <a:t>=</a:t>
              </a:r>
              <a:r>
                <a:rPr lang="en-US" sz="1600" dirty="0">
                  <a:solidFill>
                    <a:srgbClr val="00B0F0"/>
                  </a:solidFill>
                </a:rPr>
                <a:t> </a:t>
              </a:r>
              <a:r>
                <a:rPr lang="en-US" sz="1600" dirty="0">
                  <a:solidFill>
                    <a:srgbClr val="0000FF"/>
                  </a:solidFill>
                </a:rPr>
                <a:t>minimum</a:t>
              </a:r>
              <a:r>
                <a:rPr lang="en-US" sz="1600" dirty="0"/>
                <a:t>(</a:t>
              </a:r>
              <a:r>
                <a:rPr lang="en-US" sz="1600" dirty="0">
                  <a:solidFill>
                    <a:srgbClr val="0000FF"/>
                  </a:solidFill>
                </a:rPr>
                <a:t>x</a:t>
              </a:r>
              <a:r>
                <a:rPr lang="en-US" sz="1600" dirty="0"/>
                <a:t>,</a:t>
              </a:r>
              <a:r>
                <a:rPr lang="en-US" sz="1600" dirty="0">
                  <a:solidFill>
                    <a:srgbClr val="00B0F0"/>
                  </a:solidFill>
                </a:rPr>
                <a:t> </a:t>
              </a:r>
              <a:r>
                <a:rPr lang="en-US" sz="1600" dirty="0">
                  <a:solidFill>
                    <a:srgbClr val="0000FF"/>
                  </a:solidFill>
                </a:rPr>
                <a:t>y</a:t>
              </a:r>
              <a:r>
                <a:rPr lang="en-US" sz="1600" dirty="0"/>
                <a:t>);</a:t>
              </a:r>
            </a:p>
            <a:p>
              <a:r>
                <a:rPr lang="en-US" sz="1600" dirty="0"/>
                <a:t>     </a:t>
              </a:r>
              <a:r>
                <a:rPr lang="en-US" sz="1600" dirty="0" err="1"/>
                <a:t>System.out.printf</a:t>
              </a:r>
              <a:r>
                <a:rPr lang="en-US" sz="1600" dirty="0"/>
                <a:t> (“Smallest number = %d”,</a:t>
              </a:r>
              <a:r>
                <a:rPr lang="en-US" sz="1600" dirty="0">
                  <a:solidFill>
                    <a:srgbClr val="00B0F0"/>
                  </a:solidFill>
                </a:rPr>
                <a:t> </a:t>
              </a:r>
              <a:r>
                <a:rPr lang="en-US" sz="1600" dirty="0">
                  <a:solidFill>
                    <a:srgbClr val="0000FF"/>
                  </a:solidFill>
                </a:rPr>
                <a:t>smallest</a:t>
              </a:r>
              <a:r>
                <a:rPr lang="en-US" sz="1600" dirty="0"/>
                <a:t>);</a:t>
              </a:r>
            </a:p>
            <a:p>
              <a:r>
                <a:rPr lang="en-US" sz="1600" dirty="0"/>
                <a:t>   }</a:t>
              </a:r>
              <a:r>
                <a:rPr lang="en-US" sz="1600" dirty="0">
                  <a:solidFill>
                    <a:srgbClr val="00B050"/>
                  </a:solidFill>
                </a:rPr>
                <a:t> //end main</a:t>
              </a:r>
            </a:p>
            <a:p>
              <a:r>
                <a:rPr lang="en-US" sz="1600" dirty="0">
                  <a:solidFill>
                    <a:srgbClr val="00B050"/>
                  </a:solidFill>
                </a:rPr>
                <a:t>// returns the minimum of two integers</a:t>
              </a:r>
            </a:p>
            <a:p>
              <a:r>
                <a:rPr lang="en-US" sz="1600" dirty="0">
                  <a:solidFill>
                    <a:srgbClr val="00B0F0"/>
                  </a:solidFill>
                </a:rPr>
                <a:t>   public static </a:t>
              </a:r>
              <a:r>
                <a:rPr lang="en-US" sz="1600" dirty="0" err="1">
                  <a:solidFill>
                    <a:srgbClr val="00B0F0"/>
                  </a:solidFill>
                </a:rPr>
                <a:t>int</a:t>
              </a:r>
              <a:r>
                <a:rPr lang="en-US" sz="1600" dirty="0">
                  <a:solidFill>
                    <a:srgbClr val="00B0F0"/>
                  </a:solidFill>
                </a:rPr>
                <a:t> </a:t>
              </a:r>
              <a:r>
                <a:rPr lang="en-US" sz="1600" dirty="0">
                  <a:solidFill>
                    <a:srgbClr val="0000FF"/>
                  </a:solidFill>
                </a:rPr>
                <a:t>minimum</a:t>
              </a:r>
              <a:r>
                <a:rPr lang="en-US" sz="1600" dirty="0"/>
                <a:t>(</a:t>
              </a:r>
              <a:r>
                <a:rPr lang="en-US" sz="1600" dirty="0" err="1">
                  <a:solidFill>
                    <a:srgbClr val="00B0F0"/>
                  </a:solidFill>
                </a:rPr>
                <a:t>int</a:t>
              </a:r>
              <a:r>
                <a:rPr lang="en-US" sz="1600" dirty="0">
                  <a:solidFill>
                    <a:srgbClr val="00B0F0"/>
                  </a:solidFill>
                </a:rPr>
                <a:t> </a:t>
              </a:r>
              <a:r>
                <a:rPr lang="en-US" sz="1600" dirty="0">
                  <a:solidFill>
                    <a:srgbClr val="FF33CC"/>
                  </a:solidFill>
                </a:rPr>
                <a:t>num1</a:t>
              </a:r>
              <a:r>
                <a:rPr lang="en-US" sz="1600" dirty="0"/>
                <a:t>,</a:t>
              </a:r>
              <a:r>
                <a:rPr lang="en-US" sz="1600" dirty="0">
                  <a:solidFill>
                    <a:srgbClr val="00B0F0"/>
                  </a:solidFill>
                </a:rPr>
                <a:t> </a:t>
              </a:r>
              <a:r>
                <a:rPr lang="en-US" sz="1600" dirty="0" err="1">
                  <a:solidFill>
                    <a:srgbClr val="00B0F0"/>
                  </a:solidFill>
                </a:rPr>
                <a:t>int</a:t>
              </a:r>
              <a:r>
                <a:rPr lang="en-US" sz="1600" dirty="0">
                  <a:solidFill>
                    <a:srgbClr val="00B0F0"/>
                  </a:solidFill>
                </a:rPr>
                <a:t> </a:t>
              </a:r>
              <a:r>
                <a:rPr lang="en-US" sz="1600" dirty="0">
                  <a:solidFill>
                    <a:srgbClr val="FF33CC"/>
                  </a:solidFill>
                </a:rPr>
                <a:t>num2</a:t>
              </a:r>
              <a:r>
                <a:rPr lang="en-US" sz="1600" dirty="0"/>
                <a:t>)</a:t>
              </a:r>
            </a:p>
            <a:p>
              <a:r>
                <a:rPr lang="en-US" sz="1600" dirty="0"/>
                <a:t>   {</a:t>
              </a:r>
            </a:p>
            <a:p>
              <a:r>
                <a:rPr lang="en-US" sz="1600" dirty="0">
                  <a:solidFill>
                    <a:srgbClr val="00B0F0"/>
                  </a:solidFill>
                </a:rPr>
                <a:t>     if </a:t>
              </a:r>
              <a:r>
                <a:rPr lang="en-US" sz="1600" dirty="0"/>
                <a:t>(</a:t>
              </a:r>
              <a:r>
                <a:rPr lang="en-US" sz="1600" dirty="0">
                  <a:solidFill>
                    <a:srgbClr val="FF33CC"/>
                  </a:solidFill>
                </a:rPr>
                <a:t>num1 </a:t>
              </a:r>
              <a:r>
                <a:rPr lang="en-US" sz="1600" dirty="0"/>
                <a:t>&lt;</a:t>
              </a:r>
              <a:r>
                <a:rPr lang="en-US" sz="1600" dirty="0">
                  <a:solidFill>
                    <a:srgbClr val="00B0F0"/>
                  </a:solidFill>
                </a:rPr>
                <a:t> </a:t>
              </a:r>
              <a:r>
                <a:rPr lang="en-US" sz="1600" dirty="0">
                  <a:solidFill>
                    <a:srgbClr val="FF33CC"/>
                  </a:solidFill>
                </a:rPr>
                <a:t>num2</a:t>
              </a:r>
              <a:r>
                <a:rPr lang="en-US" sz="1600" dirty="0"/>
                <a:t>)</a:t>
              </a:r>
            </a:p>
            <a:p>
              <a:r>
                <a:rPr lang="en-US" sz="1600" dirty="0">
                  <a:solidFill>
                    <a:srgbClr val="00B0F0"/>
                  </a:solidFill>
                </a:rPr>
                <a:t>        return </a:t>
              </a:r>
              <a:r>
                <a:rPr lang="en-US" sz="1600" dirty="0">
                  <a:solidFill>
                    <a:srgbClr val="FF33CC"/>
                  </a:solidFill>
                </a:rPr>
                <a:t>num1</a:t>
              </a:r>
              <a:r>
                <a:rPr lang="en-US" sz="1600" dirty="0"/>
                <a:t>;</a:t>
              </a:r>
            </a:p>
            <a:p>
              <a:endParaRPr lang="en-US" sz="1600" dirty="0">
                <a:solidFill>
                  <a:srgbClr val="00B0F0"/>
                </a:solidFill>
              </a:endParaRPr>
            </a:p>
            <a:p>
              <a:r>
                <a:rPr lang="en-US" sz="1600" dirty="0">
                  <a:solidFill>
                    <a:srgbClr val="00B0F0"/>
                  </a:solidFill>
                </a:rPr>
                <a:t>     return </a:t>
              </a:r>
              <a:r>
                <a:rPr lang="en-US" sz="1600" dirty="0">
                  <a:solidFill>
                    <a:srgbClr val="FF33CC"/>
                  </a:solidFill>
                </a:rPr>
                <a:t>num2</a:t>
              </a:r>
              <a:r>
                <a:rPr lang="en-US" sz="1600" dirty="0">
                  <a:solidFill>
                    <a:srgbClr val="0000FF"/>
                  </a:solidFill>
                </a:rPr>
                <a:t>;</a:t>
              </a:r>
              <a:endParaRPr lang="en-US" sz="1600" dirty="0"/>
            </a:p>
            <a:p>
              <a:r>
                <a:rPr lang="en-US" sz="1600" dirty="0"/>
                <a:t>   }</a:t>
              </a:r>
              <a:r>
                <a:rPr lang="en-US" sz="1600" dirty="0">
                  <a:solidFill>
                    <a:srgbClr val="00B050"/>
                  </a:solidFill>
                </a:rPr>
                <a:t> //end minimum</a:t>
              </a:r>
            </a:p>
            <a:p>
              <a:r>
                <a:rPr lang="en-US" sz="1600" dirty="0"/>
                <a:t>}</a:t>
              </a:r>
              <a:r>
                <a:rPr lang="en-US" sz="1600" dirty="0">
                  <a:solidFill>
                    <a:srgbClr val="00B0F0"/>
                  </a:solidFill>
                </a:rPr>
                <a:t> </a:t>
              </a:r>
              <a:r>
                <a:rPr lang="en-US" sz="1600" dirty="0">
                  <a:solidFill>
                    <a:srgbClr val="00B050"/>
                  </a:solidFill>
                </a:rPr>
                <a:t>//end class</a:t>
              </a:r>
            </a:p>
          </p:txBody>
        </p:sp>
        <p:sp>
          <p:nvSpPr>
            <p:cNvPr id="42" name="TextBox 41"/>
            <p:cNvSpPr txBox="1"/>
            <p:nvPr/>
          </p:nvSpPr>
          <p:spPr>
            <a:xfrm>
              <a:off x="323528" y="1236822"/>
              <a:ext cx="450344" cy="4485841"/>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p:txBody>
        </p:sp>
      </p:grpSp>
      <p:sp>
        <p:nvSpPr>
          <p:cNvPr id="14" name="Oval Callout 13"/>
          <p:cNvSpPr/>
          <p:nvPr/>
        </p:nvSpPr>
        <p:spPr>
          <a:xfrm>
            <a:off x="5796136" y="4694220"/>
            <a:ext cx="2088232" cy="1183052"/>
          </a:xfrm>
          <a:prstGeom prst="wedgeEllipseCallout">
            <a:avLst>
              <a:gd name="adj1" fmla="val -184235"/>
              <a:gd name="adj2" fmla="val -27480"/>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CORRECT</a:t>
            </a:r>
          </a:p>
        </p:txBody>
      </p:sp>
      <p:sp>
        <p:nvSpPr>
          <p:cNvPr id="15" name="Rectangle 14"/>
          <p:cNvSpPr/>
          <p:nvPr/>
        </p:nvSpPr>
        <p:spPr>
          <a:xfrm>
            <a:off x="755576" y="4437112"/>
            <a:ext cx="2304256" cy="1152128"/>
          </a:xfrm>
          <a:prstGeom prst="rect">
            <a:avLst/>
          </a:prstGeom>
          <a:solidFill>
            <a:srgbClr val="FFC000">
              <a:alpha val="25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64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right)">
                                      <p:cBhvr>
                                        <p:cTn id="10" dur="500"/>
                                        <p:tgtEl>
                                          <p:spTgt spid="37"/>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6. IMPORTANT NOTES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504</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6.2 A USER-DEFINED METHOD CAN CALL ANOTHER ONE (1)</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79512" y="1340768"/>
            <a:ext cx="8784977" cy="5262979"/>
            <a:chOff x="323528" y="1236822"/>
            <a:chExt cx="7848873" cy="4948888"/>
          </a:xfrm>
        </p:grpSpPr>
        <p:sp>
          <p:nvSpPr>
            <p:cNvPr id="15" name="TextBox 14"/>
            <p:cNvSpPr txBox="1"/>
            <p:nvPr/>
          </p:nvSpPr>
          <p:spPr>
            <a:xfrm>
              <a:off x="788528" y="1236822"/>
              <a:ext cx="7383873" cy="4775242"/>
            </a:xfrm>
            <a:prstGeom prst="rect">
              <a:avLst/>
            </a:prstGeom>
            <a:solidFill>
              <a:schemeClr val="bg2"/>
            </a:solidFill>
            <a:ln w="28575" cap="rnd" cmpd="thickThin">
              <a:solidFill>
                <a:srgbClr val="0000FF"/>
              </a:solidFill>
            </a:ln>
          </p:spPr>
          <p:txBody>
            <a:bodyPr wrap="square" rtlCol="0">
              <a:spAutoFit/>
            </a:bodyPr>
            <a:lstStyle/>
            <a:p>
              <a:r>
                <a:rPr lang="en-US" sz="1200" dirty="0">
                  <a:solidFill>
                    <a:srgbClr val="00B0F0"/>
                  </a:solidFill>
                </a:rPr>
                <a:t>    import </a:t>
              </a:r>
              <a:r>
                <a:rPr lang="en-US" sz="1200" dirty="0" err="1">
                  <a:solidFill>
                    <a:srgbClr val="FF0000"/>
                  </a:solidFill>
                </a:rPr>
                <a:t>java.util</a:t>
              </a:r>
              <a:r>
                <a:rPr lang="en-US" sz="1200" dirty="0">
                  <a:solidFill>
                    <a:srgbClr val="0000FF"/>
                  </a:solidFill>
                </a:rPr>
                <a:t>.*;</a:t>
              </a:r>
            </a:p>
            <a:p>
              <a:r>
                <a:rPr lang="en-US" sz="1200" dirty="0">
                  <a:solidFill>
                    <a:srgbClr val="00B0F0"/>
                  </a:solidFill>
                </a:rPr>
                <a:t>    public class</a:t>
              </a:r>
              <a:r>
                <a:rPr lang="ar-SA" sz="1200" dirty="0">
                  <a:solidFill>
                    <a:srgbClr val="0000FF"/>
                  </a:solidFill>
                </a:rPr>
                <a:t> </a:t>
              </a:r>
              <a:r>
                <a:rPr lang="en-US" sz="1200" dirty="0">
                  <a:solidFill>
                    <a:srgbClr val="0000FF"/>
                  </a:solidFill>
                </a:rPr>
                <a:t>invoking methods</a:t>
              </a:r>
            </a:p>
            <a:p>
              <a:r>
                <a:rPr lang="en-US" sz="1200" dirty="0"/>
                <a:t>    {       </a:t>
              </a:r>
              <a:r>
                <a:rPr lang="en-US" sz="1200" dirty="0">
                  <a:solidFill>
                    <a:srgbClr val="00B0F0"/>
                  </a:solidFill>
                </a:rPr>
                <a:t>static </a:t>
              </a:r>
              <a:r>
                <a:rPr lang="en-US" sz="1200" dirty="0"/>
                <a:t>Scanner read = </a:t>
              </a:r>
              <a:r>
                <a:rPr lang="en-US" sz="1200" dirty="0">
                  <a:solidFill>
                    <a:srgbClr val="00B0F0"/>
                  </a:solidFill>
                </a:rPr>
                <a:t>new </a:t>
              </a:r>
              <a:r>
                <a:rPr lang="en-US" sz="1200" dirty="0"/>
                <a:t>Scanner (System.in);</a:t>
              </a:r>
            </a:p>
            <a:p>
              <a:r>
                <a:rPr lang="en-US" sz="1200" dirty="0">
                  <a:solidFill>
                    <a:srgbClr val="00B0F0"/>
                  </a:solidFill>
                </a:rPr>
                <a:t>       public static void main(String[] </a:t>
              </a:r>
              <a:r>
                <a:rPr lang="en-US" sz="1200" dirty="0" err="1">
                  <a:solidFill>
                    <a:srgbClr val="00B0F0"/>
                  </a:solidFill>
                </a:rPr>
                <a:t>args</a:t>
              </a:r>
              <a:r>
                <a:rPr lang="en-US" sz="1200" dirty="0">
                  <a:solidFill>
                    <a:srgbClr val="00B0F0"/>
                  </a:solidFill>
                </a:rPr>
                <a:t>)</a:t>
              </a:r>
            </a:p>
            <a:p>
              <a:r>
                <a:rPr lang="en-US" sz="1200" dirty="0"/>
                <a:t>       {</a:t>
              </a:r>
            </a:p>
            <a:p>
              <a:r>
                <a:rPr lang="en-US" sz="1200" dirty="0">
                  <a:solidFill>
                    <a:srgbClr val="0000FF"/>
                  </a:solidFill>
                </a:rPr>
                <a:t>	</a:t>
              </a:r>
              <a:r>
                <a:rPr lang="en-US" sz="1200" dirty="0" err="1">
                  <a:solidFill>
                    <a:srgbClr val="0000FF"/>
                  </a:solidFill>
                </a:rPr>
                <a:t>validateInput</a:t>
              </a:r>
              <a:r>
                <a:rPr lang="en-US" sz="1200" dirty="0">
                  <a:solidFill>
                    <a:srgbClr val="0000FF"/>
                  </a:solidFill>
                </a:rPr>
                <a:t>()</a:t>
              </a:r>
              <a:r>
                <a:rPr lang="en-US" sz="1200" dirty="0"/>
                <a:t>;</a:t>
              </a:r>
            </a:p>
            <a:p>
              <a:r>
                <a:rPr lang="en-US" sz="1200" dirty="0"/>
                <a:t> 	</a:t>
              </a:r>
              <a:r>
                <a:rPr lang="en-US" sz="1200" dirty="0" err="1"/>
                <a:t>System.out.println</a:t>
              </a:r>
              <a:r>
                <a:rPr lang="en-US" sz="1200" dirty="0"/>
                <a:t>(“Thank you for using the converter”); 	</a:t>
              </a:r>
            </a:p>
            <a:p>
              <a:r>
                <a:rPr lang="en-US" sz="1200" dirty="0"/>
                <a:t>       } </a:t>
              </a:r>
              <a:r>
                <a:rPr lang="en-US" sz="1200" dirty="0">
                  <a:solidFill>
                    <a:srgbClr val="00B050"/>
                  </a:solidFill>
                </a:rPr>
                <a:t>//end of main</a:t>
              </a:r>
            </a:p>
            <a:p>
              <a:r>
                <a:rPr lang="en-US" sz="1200" dirty="0">
                  <a:solidFill>
                    <a:srgbClr val="00B050"/>
                  </a:solidFill>
                </a:rPr>
                <a:t>       // This method ensures that the entered height is greater than 0</a:t>
              </a:r>
            </a:p>
            <a:p>
              <a:r>
                <a:rPr lang="en-US" sz="1200" dirty="0">
                  <a:solidFill>
                    <a:srgbClr val="00B050"/>
                  </a:solidFill>
                </a:rPr>
                <a:t>       </a:t>
              </a:r>
              <a:r>
                <a:rPr lang="en-US" sz="1200" dirty="0">
                  <a:solidFill>
                    <a:srgbClr val="00B0F0"/>
                  </a:solidFill>
                </a:rPr>
                <a:t>public static void</a:t>
              </a:r>
              <a:r>
                <a:rPr lang="en-US" sz="1200" dirty="0">
                  <a:solidFill>
                    <a:srgbClr val="00B050"/>
                  </a:solidFill>
                </a:rPr>
                <a:t> </a:t>
              </a:r>
              <a:r>
                <a:rPr lang="en-US" sz="1200" dirty="0" err="1">
                  <a:solidFill>
                    <a:srgbClr val="0000FF"/>
                  </a:solidFill>
                </a:rPr>
                <a:t>validateInput</a:t>
              </a:r>
              <a:r>
                <a:rPr lang="en-US" sz="1200" dirty="0"/>
                <a:t>()</a:t>
              </a:r>
            </a:p>
            <a:p>
              <a:r>
                <a:rPr lang="en-US" sz="1200" dirty="0"/>
                <a:t>       {</a:t>
              </a:r>
            </a:p>
            <a:p>
              <a:r>
                <a:rPr lang="en-US" sz="1200" dirty="0">
                  <a:solidFill>
                    <a:srgbClr val="00B050"/>
                  </a:solidFill>
                </a:rPr>
                <a:t>         </a:t>
              </a:r>
              <a:r>
                <a:rPr lang="en-US" sz="1200" dirty="0">
                  <a:solidFill>
                    <a:srgbClr val="00B0F0"/>
                  </a:solidFill>
                </a:rPr>
                <a:t>double</a:t>
              </a:r>
              <a:r>
                <a:rPr lang="en-US" sz="1200" dirty="0">
                  <a:solidFill>
                    <a:srgbClr val="0000FF"/>
                  </a:solidFill>
                </a:rPr>
                <a:t> </a:t>
              </a:r>
              <a:r>
                <a:rPr lang="en-US" sz="1200" dirty="0"/>
                <a:t>height;</a:t>
              </a:r>
            </a:p>
            <a:p>
              <a:r>
                <a:rPr lang="en-US" sz="1200" dirty="0">
                  <a:solidFill>
                    <a:srgbClr val="00B050"/>
                  </a:solidFill>
                </a:rPr>
                <a:t>           </a:t>
              </a:r>
              <a:r>
                <a:rPr lang="en-US" sz="1200" dirty="0">
                  <a:solidFill>
                    <a:srgbClr val="00B0F0"/>
                  </a:solidFill>
                </a:rPr>
                <a:t>do</a:t>
              </a:r>
              <a:r>
                <a:rPr lang="en-US" sz="1200" dirty="0">
                  <a:solidFill>
                    <a:srgbClr val="00B050"/>
                  </a:solidFill>
                </a:rPr>
                <a:t> </a:t>
              </a:r>
              <a:endParaRPr lang="en-US" sz="1200" dirty="0"/>
            </a:p>
            <a:p>
              <a:r>
                <a:rPr lang="en-US" sz="1200" dirty="0"/>
                <a:t>           {</a:t>
              </a:r>
            </a:p>
            <a:p>
              <a:r>
                <a:rPr lang="en-US" sz="1200" dirty="0"/>
                <a:t>              </a:t>
              </a:r>
              <a:r>
                <a:rPr lang="en-US" sz="1200" dirty="0" err="1"/>
                <a:t>System.out.println</a:t>
              </a:r>
              <a:r>
                <a:rPr lang="en-US" sz="1200" dirty="0"/>
                <a:t> (“Enter the height you want to convert: “);</a:t>
              </a:r>
            </a:p>
            <a:p>
              <a:r>
                <a:rPr lang="en-US" sz="1200" dirty="0">
                  <a:solidFill>
                    <a:srgbClr val="00B050"/>
                  </a:solidFill>
                </a:rPr>
                <a:t>              </a:t>
              </a:r>
              <a:r>
                <a:rPr lang="en-US" sz="1200" dirty="0"/>
                <a:t>height = </a:t>
              </a:r>
              <a:r>
                <a:rPr lang="en-US" sz="1200" dirty="0" err="1"/>
                <a:t>read.</a:t>
              </a:r>
              <a:r>
                <a:rPr lang="en-US" sz="1200" dirty="0" err="1">
                  <a:solidFill>
                    <a:srgbClr val="00B050"/>
                  </a:solidFill>
                </a:rPr>
                <a:t>nextDouble</a:t>
              </a:r>
              <a:r>
                <a:rPr lang="en-US" sz="1200" dirty="0">
                  <a:solidFill>
                    <a:srgbClr val="00B050"/>
                  </a:solidFill>
                </a:rPr>
                <a:t>()</a:t>
              </a:r>
              <a:r>
                <a:rPr lang="en-US" sz="1200" dirty="0"/>
                <a:t>;</a:t>
              </a:r>
            </a:p>
            <a:p>
              <a:r>
                <a:rPr lang="en-US" sz="1200" dirty="0">
                  <a:solidFill>
                    <a:srgbClr val="00B050"/>
                  </a:solidFill>
                </a:rPr>
                <a:t>           </a:t>
              </a:r>
              <a:r>
                <a:rPr lang="en-US" sz="1200" dirty="0"/>
                <a:t>}</a:t>
              </a:r>
              <a:r>
                <a:rPr lang="en-US" sz="1200" dirty="0">
                  <a:solidFill>
                    <a:srgbClr val="00B050"/>
                  </a:solidFill>
                </a:rPr>
                <a:t> </a:t>
              </a:r>
              <a:r>
                <a:rPr lang="en-US" sz="1200" dirty="0">
                  <a:solidFill>
                    <a:srgbClr val="00B0F0"/>
                  </a:solidFill>
                </a:rPr>
                <a:t>while</a:t>
              </a:r>
              <a:r>
                <a:rPr lang="en-US" sz="1200" dirty="0">
                  <a:solidFill>
                    <a:srgbClr val="00B050"/>
                  </a:solidFill>
                </a:rPr>
                <a:t> </a:t>
              </a:r>
              <a:r>
                <a:rPr lang="en-US" sz="1200" dirty="0"/>
                <a:t>(height &lt;=0)</a:t>
              </a:r>
            </a:p>
            <a:p>
              <a:r>
                <a:rPr lang="en-US" sz="1200" dirty="0">
                  <a:solidFill>
                    <a:srgbClr val="0000FF"/>
                  </a:solidFill>
                </a:rPr>
                <a:t>         </a:t>
              </a:r>
              <a:r>
                <a:rPr lang="en-US" sz="1200" dirty="0" err="1">
                  <a:solidFill>
                    <a:srgbClr val="0000FF"/>
                  </a:solidFill>
                </a:rPr>
                <a:t>convertToCM</a:t>
              </a:r>
              <a:r>
                <a:rPr lang="en-US" sz="1200" dirty="0">
                  <a:solidFill>
                    <a:srgbClr val="0000FF"/>
                  </a:solidFill>
                </a:rPr>
                <a:t> (</a:t>
              </a:r>
              <a:r>
                <a:rPr lang="en-US" sz="1200" dirty="0"/>
                <a:t>height</a:t>
              </a:r>
              <a:r>
                <a:rPr lang="en-US" sz="1200" dirty="0">
                  <a:solidFill>
                    <a:srgbClr val="0000FF"/>
                  </a:solidFill>
                </a:rPr>
                <a:t>)</a:t>
              </a:r>
              <a:r>
                <a:rPr lang="en-US" sz="1200" dirty="0"/>
                <a:t>;</a:t>
              </a:r>
              <a:endParaRPr lang="en-US" sz="1200" dirty="0">
                <a:solidFill>
                  <a:srgbClr val="00B050"/>
                </a:solidFill>
              </a:endParaRPr>
            </a:p>
            <a:p>
              <a:r>
                <a:rPr lang="en-US" sz="1200" dirty="0">
                  <a:solidFill>
                    <a:srgbClr val="00B050"/>
                  </a:solidFill>
                </a:rPr>
                <a:t>       </a:t>
              </a:r>
              <a:r>
                <a:rPr lang="en-US" sz="1200" dirty="0"/>
                <a:t>}</a:t>
              </a:r>
              <a:r>
                <a:rPr lang="en-US" sz="1200" dirty="0">
                  <a:solidFill>
                    <a:srgbClr val="00B050"/>
                  </a:solidFill>
                </a:rPr>
                <a:t> //end </a:t>
              </a:r>
              <a:r>
                <a:rPr lang="en-US" sz="1200" dirty="0" err="1">
                  <a:solidFill>
                    <a:srgbClr val="00B050"/>
                  </a:solidFill>
                </a:rPr>
                <a:t>validateInput</a:t>
              </a:r>
              <a:endParaRPr lang="en-US" sz="1200" dirty="0">
                <a:solidFill>
                  <a:srgbClr val="00B050"/>
                </a:solidFill>
              </a:endParaRPr>
            </a:p>
            <a:p>
              <a:r>
                <a:rPr lang="en-US" sz="1200" dirty="0">
                  <a:solidFill>
                    <a:srgbClr val="00B050"/>
                  </a:solidFill>
                </a:rPr>
                <a:t>      //method definition: This method converts from meter to cm</a:t>
              </a:r>
            </a:p>
            <a:p>
              <a:r>
                <a:rPr lang="en-US" sz="1200" dirty="0">
                  <a:solidFill>
                    <a:srgbClr val="00B050"/>
                  </a:solidFill>
                </a:rPr>
                <a:t>      </a:t>
              </a:r>
              <a:r>
                <a:rPr lang="en-US" sz="1200" dirty="0">
                  <a:solidFill>
                    <a:srgbClr val="00B0F0"/>
                  </a:solidFill>
                </a:rPr>
                <a:t>public static void</a:t>
              </a:r>
              <a:r>
                <a:rPr lang="en-US" sz="1200" dirty="0">
                  <a:solidFill>
                    <a:srgbClr val="00B050"/>
                  </a:solidFill>
                </a:rPr>
                <a:t> </a:t>
              </a:r>
              <a:r>
                <a:rPr lang="en-US" sz="1200" dirty="0" err="1">
                  <a:solidFill>
                    <a:srgbClr val="0000FF"/>
                  </a:solidFill>
                </a:rPr>
                <a:t>convertToCM</a:t>
              </a:r>
              <a:r>
                <a:rPr lang="en-US" sz="1200" dirty="0"/>
                <a:t>(</a:t>
              </a:r>
              <a:r>
                <a:rPr lang="en-US" sz="1200" dirty="0">
                  <a:solidFill>
                    <a:srgbClr val="00B0F0"/>
                  </a:solidFill>
                </a:rPr>
                <a:t>double</a:t>
              </a:r>
              <a:r>
                <a:rPr lang="en-US" sz="1200" dirty="0">
                  <a:solidFill>
                    <a:srgbClr val="0000FF"/>
                  </a:solidFill>
                </a:rPr>
                <a:t> </a:t>
              </a:r>
              <a:r>
                <a:rPr lang="en-US" sz="1200" dirty="0" err="1"/>
                <a:t>originalH</a:t>
              </a:r>
              <a:r>
                <a:rPr lang="en-US" sz="1200" dirty="0"/>
                <a:t>)</a:t>
              </a:r>
              <a:endParaRPr lang="en-US" sz="1200" dirty="0">
                <a:solidFill>
                  <a:srgbClr val="0000FF"/>
                </a:solidFill>
              </a:endParaRPr>
            </a:p>
            <a:p>
              <a:r>
                <a:rPr lang="en-US" sz="1200" dirty="0"/>
                <a:t>      {</a:t>
              </a:r>
            </a:p>
            <a:p>
              <a:r>
                <a:rPr lang="en-US" sz="1200" dirty="0">
                  <a:solidFill>
                    <a:srgbClr val="0000FF"/>
                  </a:solidFill>
                </a:rPr>
                <a:t>        </a:t>
              </a:r>
              <a:r>
                <a:rPr lang="en-US" sz="1200" dirty="0">
                  <a:solidFill>
                    <a:srgbClr val="00B0F0"/>
                  </a:solidFill>
                </a:rPr>
                <a:t>double</a:t>
              </a:r>
              <a:r>
                <a:rPr lang="en-US" sz="1200" dirty="0">
                  <a:solidFill>
                    <a:srgbClr val="0000FF"/>
                  </a:solidFill>
                </a:rPr>
                <a:t> </a:t>
              </a:r>
              <a:r>
                <a:rPr lang="en-US" sz="1200" dirty="0" err="1"/>
                <a:t>newH</a:t>
              </a:r>
              <a:r>
                <a:rPr lang="en-US" sz="1200" dirty="0"/>
                <a:t>;</a:t>
              </a:r>
            </a:p>
            <a:p>
              <a:r>
                <a:rPr lang="en-US" sz="1200" dirty="0"/>
                <a:t>        </a:t>
              </a:r>
              <a:r>
                <a:rPr lang="en-US" sz="1200" dirty="0" err="1"/>
                <a:t>newH</a:t>
              </a:r>
              <a:r>
                <a:rPr lang="en-US" sz="1200" dirty="0"/>
                <a:t> = </a:t>
              </a:r>
              <a:r>
                <a:rPr lang="en-US" sz="1200" dirty="0" err="1"/>
                <a:t>originalH</a:t>
              </a:r>
              <a:r>
                <a:rPr lang="en-US" sz="1200" dirty="0"/>
                <a:t> *100;</a:t>
              </a:r>
              <a:endParaRPr lang="en-US" sz="1200" dirty="0">
                <a:solidFill>
                  <a:srgbClr val="0000FF"/>
                </a:solidFill>
              </a:endParaRPr>
            </a:p>
            <a:p>
              <a:r>
                <a:rPr lang="en-US" sz="1200" dirty="0"/>
                <a:t>        </a:t>
              </a:r>
              <a:r>
                <a:rPr lang="en-US" sz="1200" dirty="0" err="1"/>
                <a:t>System.out.println</a:t>
              </a:r>
              <a:r>
                <a:rPr lang="en-US" sz="1200" dirty="0"/>
                <a:t>(“Your height is: ”+ </a:t>
              </a:r>
              <a:r>
                <a:rPr lang="en-US" sz="1200" dirty="0" err="1"/>
                <a:t>newH</a:t>
              </a:r>
              <a:r>
                <a:rPr lang="en-US" sz="1200" dirty="0"/>
                <a:t> + “cm”); </a:t>
              </a:r>
            </a:p>
            <a:p>
              <a:r>
                <a:rPr lang="en-US" sz="1200" dirty="0"/>
                <a:t>      }</a:t>
              </a:r>
              <a:r>
                <a:rPr lang="en-US" sz="1200" b="1" dirty="0">
                  <a:solidFill>
                    <a:srgbClr val="FF0000"/>
                  </a:solidFill>
                </a:rPr>
                <a:t> </a:t>
              </a:r>
              <a:r>
                <a:rPr lang="en-US" sz="1200" dirty="0">
                  <a:solidFill>
                    <a:srgbClr val="00B050"/>
                  </a:solidFill>
                </a:rPr>
                <a:t>//end of </a:t>
              </a:r>
              <a:r>
                <a:rPr lang="en-US" sz="1200" dirty="0" err="1">
                  <a:solidFill>
                    <a:srgbClr val="00B050"/>
                  </a:solidFill>
                </a:rPr>
                <a:t>convertToCM</a:t>
              </a:r>
              <a:endParaRPr lang="en-US" sz="1200" dirty="0">
                <a:solidFill>
                  <a:srgbClr val="00B050"/>
                </a:solidFill>
              </a:endParaRPr>
            </a:p>
            <a:p>
              <a:r>
                <a:rPr lang="en-US" sz="1200" dirty="0"/>
                <a:t> } </a:t>
              </a:r>
              <a:r>
                <a:rPr lang="en-US" sz="1200" dirty="0">
                  <a:solidFill>
                    <a:srgbClr val="00B050"/>
                  </a:solidFill>
                </a:rPr>
                <a:t>//end of class</a:t>
              </a:r>
            </a:p>
          </p:txBody>
        </p:sp>
        <p:sp>
          <p:nvSpPr>
            <p:cNvPr id="19" name="TextBox 18"/>
            <p:cNvSpPr txBox="1"/>
            <p:nvPr/>
          </p:nvSpPr>
          <p:spPr>
            <a:xfrm>
              <a:off x="323528" y="1236822"/>
              <a:ext cx="450344" cy="4948888"/>
            </a:xfrm>
            <a:prstGeom prst="rect">
              <a:avLst/>
            </a:prstGeom>
            <a:noFill/>
          </p:spPr>
          <p:txBody>
            <a:bodyPr wrap="square" rtlCol="0">
              <a:spAutoFit/>
            </a:bodyPr>
            <a:lstStyle/>
            <a:p>
              <a:pPr algn="r"/>
              <a:r>
                <a:rPr lang="en-US" sz="1200" dirty="0">
                  <a:solidFill>
                    <a:srgbClr val="FF0000"/>
                  </a:solidFill>
                </a:rPr>
                <a:t>1</a:t>
              </a:r>
            </a:p>
            <a:p>
              <a:pPr algn="r"/>
              <a:r>
                <a:rPr lang="en-US" sz="1200" dirty="0">
                  <a:solidFill>
                    <a:srgbClr val="FF0000"/>
                  </a:solidFill>
                </a:rPr>
                <a:t>2</a:t>
              </a:r>
            </a:p>
            <a:p>
              <a:pPr algn="r"/>
              <a:r>
                <a:rPr lang="en-US" sz="1200" dirty="0">
                  <a:solidFill>
                    <a:srgbClr val="FF0000"/>
                  </a:solidFill>
                </a:rPr>
                <a:t>3</a:t>
              </a:r>
            </a:p>
            <a:p>
              <a:pPr algn="r"/>
              <a:r>
                <a:rPr lang="en-US" sz="1200" dirty="0">
                  <a:solidFill>
                    <a:srgbClr val="FF0000"/>
                  </a:solidFill>
                </a:rPr>
                <a:t>4</a:t>
              </a:r>
            </a:p>
            <a:p>
              <a:pPr algn="r"/>
              <a:r>
                <a:rPr lang="en-US" sz="1200" dirty="0">
                  <a:solidFill>
                    <a:srgbClr val="FF0000"/>
                  </a:solidFill>
                </a:rPr>
                <a:t>5</a:t>
              </a:r>
            </a:p>
            <a:p>
              <a:pPr algn="r"/>
              <a:r>
                <a:rPr lang="en-US" sz="1200" dirty="0">
                  <a:solidFill>
                    <a:srgbClr val="FF0000"/>
                  </a:solidFill>
                </a:rPr>
                <a:t>6</a:t>
              </a:r>
            </a:p>
            <a:p>
              <a:pPr algn="r"/>
              <a:r>
                <a:rPr lang="en-US" sz="1200" dirty="0">
                  <a:solidFill>
                    <a:srgbClr val="FF0000"/>
                  </a:solidFill>
                </a:rPr>
                <a:t>7</a:t>
              </a:r>
            </a:p>
            <a:p>
              <a:pPr algn="r"/>
              <a:r>
                <a:rPr lang="en-US" sz="1200" dirty="0">
                  <a:solidFill>
                    <a:srgbClr val="FF0000"/>
                  </a:solidFill>
                </a:rPr>
                <a:t>8</a:t>
              </a:r>
            </a:p>
            <a:p>
              <a:pPr algn="r"/>
              <a:r>
                <a:rPr lang="en-US" sz="1200" dirty="0">
                  <a:solidFill>
                    <a:srgbClr val="FF0000"/>
                  </a:solidFill>
                </a:rPr>
                <a:t>9</a:t>
              </a:r>
            </a:p>
            <a:p>
              <a:pPr algn="r"/>
              <a:r>
                <a:rPr lang="en-US" sz="1200" dirty="0">
                  <a:solidFill>
                    <a:srgbClr val="FF0000"/>
                  </a:solidFill>
                </a:rPr>
                <a:t>10</a:t>
              </a:r>
            </a:p>
            <a:p>
              <a:pPr algn="r"/>
              <a:r>
                <a:rPr lang="en-US" sz="1200" dirty="0">
                  <a:solidFill>
                    <a:srgbClr val="FF0000"/>
                  </a:solidFill>
                </a:rPr>
                <a:t>11</a:t>
              </a:r>
            </a:p>
            <a:p>
              <a:pPr algn="r"/>
              <a:r>
                <a:rPr lang="en-US" sz="1200" dirty="0">
                  <a:solidFill>
                    <a:srgbClr val="FF0000"/>
                  </a:solidFill>
                </a:rPr>
                <a:t>12</a:t>
              </a:r>
            </a:p>
            <a:p>
              <a:pPr algn="r"/>
              <a:r>
                <a:rPr lang="en-US" sz="1200" dirty="0">
                  <a:solidFill>
                    <a:srgbClr val="FF0000"/>
                  </a:solidFill>
                </a:rPr>
                <a:t>13</a:t>
              </a:r>
            </a:p>
            <a:p>
              <a:pPr algn="r"/>
              <a:r>
                <a:rPr lang="en-US" sz="1200" dirty="0">
                  <a:solidFill>
                    <a:srgbClr val="FF0000"/>
                  </a:solidFill>
                </a:rPr>
                <a:t>14</a:t>
              </a:r>
            </a:p>
            <a:p>
              <a:pPr algn="r"/>
              <a:r>
                <a:rPr lang="en-US" sz="1200" dirty="0">
                  <a:solidFill>
                    <a:srgbClr val="FF0000"/>
                  </a:solidFill>
                </a:rPr>
                <a:t>15</a:t>
              </a:r>
            </a:p>
            <a:p>
              <a:pPr algn="r"/>
              <a:r>
                <a:rPr lang="en-US" sz="1200" dirty="0">
                  <a:solidFill>
                    <a:srgbClr val="FF0000"/>
                  </a:solidFill>
                </a:rPr>
                <a:t>16</a:t>
              </a:r>
            </a:p>
            <a:p>
              <a:pPr algn="r"/>
              <a:r>
                <a:rPr lang="en-US" sz="1200" dirty="0">
                  <a:solidFill>
                    <a:srgbClr val="FF0000"/>
                  </a:solidFill>
                </a:rPr>
                <a:t>17</a:t>
              </a:r>
            </a:p>
            <a:p>
              <a:pPr algn="r"/>
              <a:r>
                <a:rPr lang="en-US" sz="1200" dirty="0">
                  <a:solidFill>
                    <a:srgbClr val="FF0000"/>
                  </a:solidFill>
                </a:rPr>
                <a:t>18</a:t>
              </a:r>
            </a:p>
            <a:p>
              <a:pPr algn="r"/>
              <a:r>
                <a:rPr lang="en-US" sz="1200" dirty="0">
                  <a:solidFill>
                    <a:srgbClr val="FF0000"/>
                  </a:solidFill>
                </a:rPr>
                <a:t>19</a:t>
              </a:r>
            </a:p>
            <a:p>
              <a:pPr algn="r"/>
              <a:r>
                <a:rPr lang="en-US" sz="1200" dirty="0">
                  <a:solidFill>
                    <a:srgbClr val="FF0000"/>
                  </a:solidFill>
                </a:rPr>
                <a:t>20</a:t>
              </a:r>
            </a:p>
            <a:p>
              <a:pPr algn="r"/>
              <a:r>
                <a:rPr lang="en-US" sz="1200" dirty="0">
                  <a:solidFill>
                    <a:srgbClr val="FF0000"/>
                  </a:solidFill>
                </a:rPr>
                <a:t>21</a:t>
              </a:r>
            </a:p>
            <a:p>
              <a:pPr algn="r"/>
              <a:r>
                <a:rPr lang="en-US" sz="1200" dirty="0">
                  <a:solidFill>
                    <a:srgbClr val="FF0000"/>
                  </a:solidFill>
                </a:rPr>
                <a:t>22</a:t>
              </a:r>
            </a:p>
            <a:p>
              <a:pPr algn="r"/>
              <a:r>
                <a:rPr lang="en-US" sz="1200" dirty="0">
                  <a:solidFill>
                    <a:srgbClr val="FF0000"/>
                  </a:solidFill>
                </a:rPr>
                <a:t>23</a:t>
              </a:r>
            </a:p>
            <a:p>
              <a:pPr algn="r"/>
              <a:r>
                <a:rPr lang="en-US" sz="1200" dirty="0">
                  <a:solidFill>
                    <a:srgbClr val="FF0000"/>
                  </a:solidFill>
                </a:rPr>
                <a:t>24</a:t>
              </a:r>
            </a:p>
            <a:p>
              <a:pPr algn="r"/>
              <a:r>
                <a:rPr lang="en-US" sz="1200" dirty="0">
                  <a:solidFill>
                    <a:srgbClr val="FF0000"/>
                  </a:solidFill>
                </a:rPr>
                <a:t>25</a:t>
              </a:r>
            </a:p>
            <a:p>
              <a:pPr algn="r"/>
              <a:r>
                <a:rPr lang="en-US" sz="1200" dirty="0">
                  <a:solidFill>
                    <a:srgbClr val="FF0000"/>
                  </a:solidFill>
                </a:rPr>
                <a:t>26</a:t>
              </a:r>
            </a:p>
            <a:p>
              <a:pPr algn="r"/>
              <a:r>
                <a:rPr lang="en-US" sz="1200" dirty="0">
                  <a:solidFill>
                    <a:srgbClr val="FF0000"/>
                  </a:solidFill>
                </a:rPr>
                <a:t>27</a:t>
              </a:r>
            </a:p>
            <a:p>
              <a:pPr algn="r"/>
              <a:r>
                <a:rPr lang="en-US" sz="1200" dirty="0">
                  <a:solidFill>
                    <a:srgbClr val="FF0000"/>
                  </a:solidFill>
                </a:rPr>
                <a:t>28</a:t>
              </a:r>
            </a:p>
          </p:txBody>
        </p:sp>
      </p:grpSp>
      <p:sp>
        <p:nvSpPr>
          <p:cNvPr id="20" name="Rectangle 19"/>
          <p:cNvSpPr/>
          <p:nvPr/>
        </p:nvSpPr>
        <p:spPr>
          <a:xfrm>
            <a:off x="549233" y="2289467"/>
            <a:ext cx="8280919" cy="185537"/>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32113" y="4479740"/>
            <a:ext cx="8280919" cy="185537"/>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5700" y="2982240"/>
            <a:ext cx="8280919"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07841" y="5049180"/>
            <a:ext cx="8280919" cy="180020"/>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971600" y="2348880"/>
            <a:ext cx="0" cy="216024"/>
          </a:xfrm>
          <a:prstGeom prst="line">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23528" y="2564904"/>
            <a:ext cx="648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23528" y="2564904"/>
            <a:ext cx="0" cy="5400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323528" y="3104964"/>
            <a:ext cx="0" cy="1476164"/>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99485" y="4509120"/>
            <a:ext cx="224043"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107504" y="4509120"/>
            <a:ext cx="8020" cy="63007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15524" y="5121188"/>
            <a:ext cx="0" cy="1188132"/>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168353" y="6021288"/>
            <a:ext cx="2808312" cy="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p:cNvCxnSpPr>
          <p:nvPr/>
        </p:nvCxnSpPr>
        <p:spPr>
          <a:xfrm flipV="1">
            <a:off x="5976665" y="4725144"/>
            <a:ext cx="0" cy="1296145"/>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a:off x="2699792" y="4797152"/>
            <a:ext cx="3276873" cy="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flipV="1">
            <a:off x="2771800" y="4725144"/>
            <a:ext cx="3456384" cy="128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p:cNvCxnSpPr>
          <p:nvPr/>
        </p:nvCxnSpPr>
        <p:spPr>
          <a:xfrm flipV="1">
            <a:off x="6228184" y="2564904"/>
            <a:ext cx="0" cy="216024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flipH="1">
            <a:off x="5868144" y="2564904"/>
            <a:ext cx="360040" cy="582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156176" y="1398960"/>
            <a:ext cx="2719820" cy="1015072"/>
          </a:xfrm>
          <a:prstGeom prst="rect">
            <a:avLst/>
          </a:prstGeom>
          <a:solidFill>
            <a:srgbClr val="FFFF99"/>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Color change means control is transferred to a different method.</a:t>
            </a:r>
          </a:p>
        </p:txBody>
      </p:sp>
    </p:spTree>
    <p:extLst>
      <p:ext uri="{BB962C8B-B14F-4D97-AF65-F5344CB8AC3E}">
        <p14:creationId xmlns:p14="http://schemas.microsoft.com/office/powerpoint/2010/main" val="211002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up)">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up)">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right)">
                                      <p:cBhvr>
                                        <p:cTn id="61" dur="500"/>
                                        <p:tgtEl>
                                          <p:spTgt spid="30"/>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up)">
                                      <p:cBhvr>
                                        <p:cTn id="65" dur="5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up)">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left)">
                                      <p:cBhvr>
                                        <p:cTn id="75" dur="500"/>
                                        <p:tgtEl>
                                          <p:spTgt spid="34"/>
                                        </p:tgtEl>
                                      </p:cBhvr>
                                    </p:animEffec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par>
                          <p:cTn id="80" fill="hold">
                            <p:stCondLst>
                              <p:cond delay="1000"/>
                            </p:stCondLst>
                            <p:childTnLst>
                              <p:par>
                                <p:cTn id="81" presetID="22" presetClass="entr" presetSubtype="2" fill="hold"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right)">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left)">
                                      <p:cBhvr>
                                        <p:cTn id="88" dur="500"/>
                                        <p:tgtEl>
                                          <p:spTgt spid="38"/>
                                        </p:tgtEl>
                                      </p:cBhvr>
                                    </p:animEffect>
                                  </p:childTnLst>
                                </p:cTn>
                              </p:par>
                            </p:childTnLst>
                          </p:cTn>
                        </p:par>
                        <p:par>
                          <p:cTn id="89" fill="hold">
                            <p:stCondLst>
                              <p:cond delay="500"/>
                            </p:stCondLst>
                            <p:childTnLst>
                              <p:par>
                                <p:cTn id="90" presetID="22" presetClass="entr" presetSubtype="4" fill="hold"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wipe(down)">
                                      <p:cBhvr>
                                        <p:cTn id="92" dur="500"/>
                                        <p:tgtEl>
                                          <p:spTgt spid="39"/>
                                        </p:tgtEl>
                                      </p:cBhvr>
                                    </p:animEffect>
                                  </p:childTnLst>
                                </p:cTn>
                              </p:par>
                            </p:childTnLst>
                          </p:cTn>
                        </p:par>
                        <p:par>
                          <p:cTn id="93" fill="hold">
                            <p:stCondLst>
                              <p:cond delay="1000"/>
                            </p:stCondLst>
                            <p:childTnLst>
                              <p:par>
                                <p:cTn id="94" presetID="22" presetClass="entr" presetSubtype="2" fill="hold" nodeType="after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right)">
                                      <p:cBhvr>
                                        <p:cTn id="9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3" grpId="0" animBg="1"/>
      <p:bldP spid="24" grpId="0" animBg="1"/>
      <p:bldP spid="25" grpId="0" animBg="1"/>
      <p:bldP spid="32" grpId="0" animBg="1"/>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7. SUMMARY </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505</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 COMPARING VOID AND VALUE-RETURNING METHODS</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nvGraphicFramePr>
        <p:xfrm>
          <a:off x="251520" y="1420872"/>
          <a:ext cx="8640960" cy="229616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3456384">
                  <a:extLst>
                    <a:ext uri="{9D8B030D-6E8A-4147-A177-3AD203B41FA5}">
                      <a16:colId xmlns:a16="http://schemas.microsoft.com/office/drawing/2014/main" val="20002"/>
                    </a:ext>
                  </a:extLst>
                </a:gridCol>
              </a:tblGrid>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800" dirty="0">
                          <a:solidFill>
                            <a:srgbClr val="0000FF"/>
                          </a:solidFill>
                        </a:rPr>
                        <a:t>void</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800" dirty="0">
                          <a:solidFill>
                            <a:srgbClr val="0000FF"/>
                          </a:solidFill>
                        </a:rPr>
                        <a:t>value-returning</a:t>
                      </a: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r>
                        <a:rPr lang="en-US" sz="1800" b="1" dirty="0">
                          <a:solidFill>
                            <a:srgbClr val="0000FF"/>
                          </a:solidFill>
                        </a:rPr>
                        <a:t>return</a:t>
                      </a:r>
                      <a:r>
                        <a:rPr lang="en-US" sz="1800" b="1" baseline="0" dirty="0">
                          <a:solidFill>
                            <a:srgbClr val="0000FF"/>
                          </a:solidFill>
                        </a:rPr>
                        <a:t> data?</a:t>
                      </a:r>
                      <a:endParaRPr lang="en-US" sz="1800" b="1"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800" dirty="0">
                          <a:solidFill>
                            <a:srgbClr val="0000FF"/>
                          </a:solidFill>
                        </a:rPr>
                        <a:t>No</a:t>
                      </a: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r>
                        <a:rPr lang="en-US" sz="1800" dirty="0">
                          <a:solidFill>
                            <a:srgbClr val="0000FF"/>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370840">
                <a:tc>
                  <a:txBody>
                    <a:bodyPr/>
                    <a:lstStyle/>
                    <a:p>
                      <a:r>
                        <a:rPr lang="en-US" sz="1800" b="1" dirty="0">
                          <a:solidFill>
                            <a:srgbClr val="0000FF"/>
                          </a:solidFill>
                        </a:rPr>
                        <a:t>Parameter list</a:t>
                      </a: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800" dirty="0">
                          <a:solidFill>
                            <a:srgbClr val="0000FF"/>
                          </a:solidFill>
                        </a:rPr>
                        <a:t>May include from</a:t>
                      </a:r>
                      <a:r>
                        <a:rPr lang="en-US" sz="1800" baseline="0" dirty="0">
                          <a:solidFill>
                            <a:srgbClr val="0000FF"/>
                          </a:solidFill>
                        </a:rPr>
                        <a:t> zero to any number of parameters</a:t>
                      </a:r>
                      <a:endParaRPr lang="en-US" sz="1800" dirty="0">
                        <a:solidFill>
                          <a:srgbClr val="0000FF"/>
                        </a:solidFill>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FF"/>
                          </a:solidFill>
                        </a:rPr>
                        <a:t>May include from</a:t>
                      </a:r>
                      <a:r>
                        <a:rPr lang="en-US" sz="1800" baseline="0" dirty="0">
                          <a:solidFill>
                            <a:srgbClr val="0000FF"/>
                          </a:solidFill>
                        </a:rPr>
                        <a:t> zero to any number of parameters</a:t>
                      </a:r>
                      <a:endParaRPr lang="en-US" sz="1800" dirty="0">
                        <a:solidFill>
                          <a:srgbClr val="0000FF"/>
                        </a:solidFill>
                      </a:endParaRP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370840">
                <a:tc>
                  <a:txBody>
                    <a:bodyPr/>
                    <a:lstStyle/>
                    <a:p>
                      <a:r>
                        <a:rPr lang="en-US" sz="1800" b="1" dirty="0">
                          <a:solidFill>
                            <a:srgbClr val="0000FF"/>
                          </a:solidFill>
                        </a:rPr>
                        <a:t>Calling</a:t>
                      </a: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1800" dirty="0">
                          <a:solidFill>
                            <a:srgbClr val="0000FF"/>
                          </a:solidFill>
                        </a:rPr>
                        <a:t>Stand-alone statement in the caller method</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FF"/>
                          </a:solidFill>
                        </a:rPr>
                        <a:t>Used in</a:t>
                      </a:r>
                      <a:r>
                        <a:rPr lang="en-US" sz="1800" baseline="0" dirty="0">
                          <a:solidFill>
                            <a:srgbClr val="0000FF"/>
                          </a:solidFill>
                        </a:rPr>
                        <a:t> the same way as variables in the caller method</a:t>
                      </a:r>
                      <a:endParaRPr lang="en-US" sz="1800" dirty="0">
                        <a:solidFill>
                          <a:srgbClr val="0000FF"/>
                        </a:solidFill>
                      </a:endParaRP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1561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110" y="823087"/>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7.2 VARIABLES USED IN METHODS</a:t>
            </a:r>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7. SUMMARY </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506</a:t>
            </a:fld>
            <a:endParaRPr lang="en-US"/>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nvGraphicFramePr>
        <p:xfrm>
          <a:off x="266629" y="1484784"/>
          <a:ext cx="8640961" cy="2839720"/>
        </p:xfrm>
        <a:graphic>
          <a:graphicData uri="http://schemas.openxmlformats.org/drawingml/2006/table">
            <a:tbl>
              <a:tblPr firstRow="1" bandRow="1">
                <a:tableStyleId>{5C22544A-7EE6-4342-B048-85BDC9FD1C3A}</a:tableStyleId>
              </a:tblPr>
              <a:tblGrid>
                <a:gridCol w="1193503">
                  <a:extLst>
                    <a:ext uri="{9D8B030D-6E8A-4147-A177-3AD203B41FA5}">
                      <a16:colId xmlns:a16="http://schemas.microsoft.com/office/drawing/2014/main" val="20000"/>
                    </a:ext>
                  </a:extLst>
                </a:gridCol>
                <a:gridCol w="2031748">
                  <a:extLst>
                    <a:ext uri="{9D8B030D-6E8A-4147-A177-3AD203B41FA5}">
                      <a16:colId xmlns:a16="http://schemas.microsoft.com/office/drawing/2014/main" val="20001"/>
                    </a:ext>
                  </a:extLst>
                </a:gridCol>
                <a:gridCol w="2503563">
                  <a:extLst>
                    <a:ext uri="{9D8B030D-6E8A-4147-A177-3AD203B41FA5}">
                      <a16:colId xmlns:a16="http://schemas.microsoft.com/office/drawing/2014/main" val="20002"/>
                    </a:ext>
                  </a:extLst>
                </a:gridCol>
                <a:gridCol w="2912147">
                  <a:extLst>
                    <a:ext uri="{9D8B030D-6E8A-4147-A177-3AD203B41FA5}">
                      <a16:colId xmlns:a16="http://schemas.microsoft.com/office/drawing/2014/main" val="20003"/>
                    </a:ext>
                  </a:extLst>
                </a:gridCol>
              </a:tblGrid>
              <a:tr h="370840">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Formal Parameters</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Local Variables</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Actual Parameters</a:t>
                      </a: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r>
                        <a:rPr lang="en-US" sz="1600" b="1" dirty="0">
                          <a:solidFill>
                            <a:srgbClr val="0000FF"/>
                          </a:solidFill>
                        </a:rPr>
                        <a:t>Defined where?</a:t>
                      </a: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Method header</a:t>
                      </a: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r>
                        <a:rPr lang="en-US" sz="1600" dirty="0">
                          <a:solidFill>
                            <a:srgbClr val="0000FF"/>
                          </a:solidFill>
                        </a:rPr>
                        <a:t>Inside the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r>
                        <a:rPr lang="en-US" sz="1600" dirty="0">
                          <a:solidFill>
                            <a:srgbClr val="0000FF"/>
                          </a:solidFill>
                        </a:rPr>
                        <a:t>Caller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370840">
                <a:tc>
                  <a:txBody>
                    <a:bodyPr/>
                    <a:lstStyle/>
                    <a:p>
                      <a:r>
                        <a:rPr lang="en-US" sz="1600" b="1" dirty="0">
                          <a:solidFill>
                            <a:srgbClr val="0000FF"/>
                          </a:solidFill>
                        </a:rPr>
                        <a:t>Used where?</a:t>
                      </a: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Inside the method</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Inside the method. Also, declared inside the method.</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Values replace formal parameters of the called method</a:t>
                      </a: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370840">
                <a:tc>
                  <a:txBody>
                    <a:bodyPr/>
                    <a:lstStyle/>
                    <a:p>
                      <a:r>
                        <a:rPr lang="en-US" sz="1600" b="1" dirty="0">
                          <a:solidFill>
                            <a:srgbClr val="0000FF"/>
                          </a:solidFill>
                        </a:rPr>
                        <a:t>Value</a:t>
                      </a: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Actual parameters pass their values to the formal parameters</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Are given values inside the method</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Should have values before being used</a:t>
                      </a:r>
                      <a:r>
                        <a:rPr lang="en-US" sz="1600" baseline="0" dirty="0">
                          <a:solidFill>
                            <a:srgbClr val="0000FF"/>
                          </a:solidFill>
                        </a:rPr>
                        <a:t> to call a method.</a:t>
                      </a:r>
                      <a:endParaRPr lang="en-US" sz="1600" dirty="0">
                        <a:solidFill>
                          <a:srgbClr val="0000FF"/>
                        </a:solidFill>
                      </a:endParaRP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1893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7. SUMMARY </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507</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7.3 METHOD CALLING</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3528" y="122869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Make sure the following conditions are satisfied between the caller and called methods:</a:t>
            </a:r>
          </a:p>
        </p:txBody>
      </p:sp>
      <p:sp>
        <p:nvSpPr>
          <p:cNvPr id="14" name="TextBox 13"/>
          <p:cNvSpPr txBox="1"/>
          <p:nvPr/>
        </p:nvSpPr>
        <p:spPr>
          <a:xfrm>
            <a:off x="323528" y="1876762"/>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number </a:t>
            </a:r>
            <a:r>
              <a:rPr lang="en-US" sz="2000" dirty="0">
                <a:latin typeface="Tahoma" panose="020B0604030504040204" pitchFamily="34" charset="0"/>
                <a:ea typeface="Tahoma" panose="020B0604030504040204" pitchFamily="34" charset="0"/>
                <a:cs typeface="Tahoma" panose="020B0604030504040204" pitchFamily="34" charset="0"/>
              </a:rPr>
              <a:t>of parameters is equal</a:t>
            </a:r>
          </a:p>
        </p:txBody>
      </p:sp>
      <p:sp>
        <p:nvSpPr>
          <p:cNvPr id="15" name="TextBox 14"/>
          <p:cNvSpPr txBox="1"/>
          <p:nvPr/>
        </p:nvSpPr>
        <p:spPr>
          <a:xfrm>
            <a:off x="323528" y="2444842"/>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parameter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order </a:t>
            </a:r>
            <a:r>
              <a:rPr lang="en-US" sz="2000" dirty="0">
                <a:latin typeface="Tahoma" panose="020B0604030504040204" pitchFamily="34" charset="0"/>
                <a:ea typeface="Tahoma" panose="020B0604030504040204" pitchFamily="34" charset="0"/>
                <a:cs typeface="Tahoma" panose="020B0604030504040204" pitchFamily="34" charset="0"/>
              </a:rPr>
              <a:t>is relevant (important) </a:t>
            </a:r>
          </a:p>
        </p:txBody>
      </p:sp>
      <p:sp>
        <p:nvSpPr>
          <p:cNvPr id="22" name="TextBox 21"/>
          <p:cNvSpPr txBox="1"/>
          <p:nvPr/>
        </p:nvSpPr>
        <p:spPr>
          <a:xfrm>
            <a:off x="323528" y="3012922"/>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corresponding parameters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types </a:t>
            </a:r>
            <a:r>
              <a:rPr lang="en-US" sz="2000" dirty="0">
                <a:latin typeface="Tahoma" panose="020B0604030504040204" pitchFamily="34" charset="0"/>
                <a:ea typeface="Tahoma" panose="020B0604030504040204" pitchFamily="34" charset="0"/>
                <a:cs typeface="Tahoma" panose="020B0604030504040204" pitchFamily="34" charset="0"/>
              </a:rPr>
              <a:t>are the same</a:t>
            </a:r>
          </a:p>
        </p:txBody>
      </p:sp>
      <p:sp>
        <p:nvSpPr>
          <p:cNvPr id="21" name="TextBox 20"/>
          <p:cNvSpPr txBox="1"/>
          <p:nvPr/>
        </p:nvSpPr>
        <p:spPr>
          <a:xfrm>
            <a:off x="323528" y="3581002"/>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Don’t write the </a:t>
            </a:r>
            <a:r>
              <a:rPr lang="en-US" sz="2000" dirty="0">
                <a:solidFill>
                  <a:srgbClr val="0070C0"/>
                </a:solidFill>
                <a:latin typeface="Tahoma" panose="020B0604030504040204" pitchFamily="34" charset="0"/>
                <a:ea typeface="Tahoma" panose="020B0604030504040204" pitchFamily="34" charset="0"/>
                <a:cs typeface="Tahoma" panose="020B0604030504040204" pitchFamily="34" charset="0"/>
              </a:rPr>
              <a:t>types </a:t>
            </a:r>
            <a:r>
              <a:rPr lang="en-US" sz="2000" dirty="0">
                <a:latin typeface="Tahoma" panose="020B0604030504040204" pitchFamily="34" charset="0"/>
                <a:ea typeface="Tahoma" panose="020B0604030504040204" pitchFamily="34" charset="0"/>
                <a:cs typeface="Tahoma" panose="020B0604030504040204" pitchFamily="34" charset="0"/>
              </a:rPr>
              <a:t>of the actual parameters in the caller method</a:t>
            </a:r>
          </a:p>
        </p:txBody>
      </p:sp>
    </p:spTree>
    <p:extLst>
      <p:ext uri="{BB962C8B-B14F-4D97-AF65-F5344CB8AC3E}">
        <p14:creationId xmlns:p14="http://schemas.microsoft.com/office/powerpoint/2010/main" val="12807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P spid="14" grpId="0"/>
      <p:bldP spid="15" grpId="0"/>
      <p:bldP spid="22" grpId="0"/>
      <p:bldP spid="21"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798864"/>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7.4 THE RETURN STATEMENT</a:t>
            </a:r>
          </a:p>
        </p:txBody>
      </p:sp>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7. SUMMARY </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508</a:t>
            </a:fld>
            <a:endParaRPr lang="en-US"/>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3528" y="12687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Make sure of the following in the value-returning methods:</a:t>
            </a:r>
          </a:p>
        </p:txBody>
      </p:sp>
      <p:sp>
        <p:nvSpPr>
          <p:cNvPr id="24" name="TextBox 23"/>
          <p:cNvSpPr txBox="1"/>
          <p:nvPr/>
        </p:nvSpPr>
        <p:spPr>
          <a:xfrm>
            <a:off x="323528" y="1944125"/>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A value is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returned</a:t>
            </a:r>
          </a:p>
        </p:txBody>
      </p:sp>
      <p:sp>
        <p:nvSpPr>
          <p:cNvPr id="25" name="TextBox 24"/>
          <p:cNvSpPr txBox="1"/>
          <p:nvPr/>
        </p:nvSpPr>
        <p:spPr>
          <a:xfrm>
            <a:off x="323528" y="2619490"/>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returned value has the same data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type </a:t>
            </a:r>
            <a:r>
              <a:rPr lang="en-US" sz="2000" dirty="0">
                <a:latin typeface="Tahoma" panose="020B0604030504040204" pitchFamily="34" charset="0"/>
                <a:ea typeface="Tahoma" panose="020B0604030504040204" pitchFamily="34" charset="0"/>
                <a:cs typeface="Tahoma" panose="020B0604030504040204" pitchFamily="34" charset="0"/>
              </a:rPr>
              <a:t>as the method</a:t>
            </a:r>
          </a:p>
        </p:txBody>
      </p:sp>
      <p:sp>
        <p:nvSpPr>
          <p:cNvPr id="26" name="TextBox 25"/>
          <p:cNvSpPr txBox="1"/>
          <p:nvPr/>
        </p:nvSpPr>
        <p:spPr>
          <a:xfrm>
            <a:off x="323528" y="3294855"/>
            <a:ext cx="8640960" cy="400110"/>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All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paths </a:t>
            </a:r>
            <a:r>
              <a:rPr lang="en-US" sz="2000" dirty="0">
                <a:latin typeface="Tahoma" panose="020B0604030504040204" pitchFamily="34" charset="0"/>
                <a:ea typeface="Tahoma" panose="020B0604030504040204" pitchFamily="34" charset="0"/>
                <a:cs typeface="Tahoma" panose="020B0604030504040204" pitchFamily="34" charset="0"/>
              </a:rPr>
              <a:t>are considered to return a value</a:t>
            </a:r>
          </a:p>
        </p:txBody>
      </p:sp>
      <p:sp>
        <p:nvSpPr>
          <p:cNvPr id="27" name="TextBox 26"/>
          <p:cNvSpPr txBox="1"/>
          <p:nvPr/>
        </p:nvSpPr>
        <p:spPr>
          <a:xfrm>
            <a:off x="323528" y="3970220"/>
            <a:ext cx="8640960" cy="707886"/>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Remember that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return </a:t>
            </a:r>
            <a:r>
              <a:rPr lang="en-US" sz="2000" dirty="0">
                <a:latin typeface="Tahoma" panose="020B0604030504040204" pitchFamily="34" charset="0"/>
                <a:ea typeface="Tahoma" panose="020B0604030504040204" pitchFamily="34" charset="0"/>
                <a:cs typeface="Tahoma" panose="020B0604030504040204" pitchFamily="34" charset="0"/>
              </a:rPr>
              <a:t>statement is the last to execute in the method</a:t>
            </a:r>
          </a:p>
        </p:txBody>
      </p:sp>
      <p:sp>
        <p:nvSpPr>
          <p:cNvPr id="28" name="TextBox 27"/>
          <p:cNvSpPr txBox="1"/>
          <p:nvPr/>
        </p:nvSpPr>
        <p:spPr>
          <a:xfrm>
            <a:off x="323528" y="4953362"/>
            <a:ext cx="8640960" cy="707886"/>
          </a:xfrm>
          <a:prstGeom prst="rect">
            <a:avLst/>
          </a:prstGeom>
          <a:noFill/>
        </p:spPr>
        <p:txBody>
          <a:bodyPr wrap="square" rtlCol="0">
            <a:spAutoFit/>
          </a:bodyPr>
          <a:lstStyle/>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Remember that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return </a:t>
            </a:r>
            <a:r>
              <a:rPr lang="en-US" sz="2000" dirty="0">
                <a:latin typeface="Tahoma" panose="020B0604030504040204" pitchFamily="34" charset="0"/>
                <a:ea typeface="Tahoma" panose="020B0604030504040204" pitchFamily="34" charset="0"/>
                <a:cs typeface="Tahoma" panose="020B0604030504040204" pitchFamily="34" charset="0"/>
              </a:rPr>
              <a:t>statement passes a single value to the  caller method</a:t>
            </a:r>
          </a:p>
        </p:txBody>
      </p:sp>
    </p:spTree>
    <p:extLst>
      <p:ext uri="{BB962C8B-B14F-4D97-AF65-F5344CB8AC3E}">
        <p14:creationId xmlns:p14="http://schemas.microsoft.com/office/powerpoint/2010/main" val="409787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P spid="24" grpId="0"/>
      <p:bldP spid="25" grpId="0"/>
      <p:bldP spid="26" grpId="0"/>
      <p:bldP spid="27" grpId="0"/>
      <p:bldP spid="28"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8. PROGRAMMING EXAMPLES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509</a:t>
            </a:fld>
            <a:endParaRPr lang="en-US"/>
          </a:p>
        </p:txBody>
      </p:sp>
      <p:sp>
        <p:nvSpPr>
          <p:cNvPr id="13" name="Rectangle 12"/>
          <p:cNvSpPr/>
          <p:nvPr/>
        </p:nvSpPr>
        <p:spPr>
          <a:xfrm>
            <a:off x="0" y="798864"/>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8.1 PROGRAM 1</a:t>
            </a:r>
          </a:p>
        </p:txBody>
      </p:sp>
      <p:cxnSp>
        <p:nvCxnSpPr>
          <p:cNvPr id="14" name="Straight Connector 1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79512" y="1350646"/>
            <a:ext cx="8784976" cy="1646306"/>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600" dirty="0"/>
              <a:t>Write a complete program that includes a method to </a:t>
            </a:r>
            <a:r>
              <a:rPr lang="en-US" sz="1600" u="sng" dirty="0"/>
              <a:t>restrict</a:t>
            </a:r>
            <a:r>
              <a:rPr lang="fr-FR" sz="1600" dirty="0"/>
              <a:t> </a:t>
            </a:r>
            <a:r>
              <a:rPr lang="en-US" sz="1600" dirty="0"/>
              <a:t>(enforce) that the score of a student falls between 0 and 100. The method name is </a:t>
            </a:r>
            <a:r>
              <a:rPr lang="en-US" sz="1600" u="sng" dirty="0"/>
              <a:t>validate</a:t>
            </a:r>
            <a:r>
              <a:rPr lang="en-US" sz="1600" dirty="0"/>
              <a:t>, it is of type </a:t>
            </a:r>
            <a:r>
              <a:rPr lang="en-US" sz="1600" dirty="0" err="1"/>
              <a:t>boolean</a:t>
            </a:r>
            <a:r>
              <a:rPr lang="en-US" sz="1600" dirty="0"/>
              <a:t>. The formal parameter list includes the read score, the minimum allowed score and the maximum allowed score. </a:t>
            </a:r>
          </a:p>
          <a:p>
            <a:pPr algn="just"/>
            <a:r>
              <a:rPr lang="en-US" sz="1600" dirty="0"/>
              <a:t>The program should then call a method to calculate and return the corresponding letter grade.</a:t>
            </a:r>
          </a:p>
        </p:txBody>
      </p:sp>
      <p:sp>
        <p:nvSpPr>
          <p:cNvPr id="31" name="Rounded Rectangle 30"/>
          <p:cNvSpPr/>
          <p:nvPr/>
        </p:nvSpPr>
        <p:spPr>
          <a:xfrm>
            <a:off x="236951" y="314096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2" name="Rounded Rectangle 31"/>
          <p:cNvSpPr/>
          <p:nvPr/>
        </p:nvSpPr>
        <p:spPr>
          <a:xfrm>
            <a:off x="1619672" y="3140968"/>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Student’s numeric score (variable: </a:t>
            </a:r>
            <a:r>
              <a:rPr lang="en-US" dirty="0" err="1">
                <a:solidFill>
                  <a:srgbClr val="0000FF"/>
                </a:solidFill>
              </a:rPr>
              <a:t>studentScore</a:t>
            </a:r>
            <a:r>
              <a:rPr lang="en-US" dirty="0">
                <a:solidFill>
                  <a:schemeClr val="accent1">
                    <a:lumMod val="50000"/>
                  </a:schemeClr>
                </a:solidFill>
              </a:rPr>
              <a:t>, type: </a:t>
            </a:r>
            <a:r>
              <a:rPr lang="en-US" dirty="0" err="1">
                <a:solidFill>
                  <a:srgbClr val="00B0F0"/>
                </a:solidFill>
              </a:rPr>
              <a:t>int</a:t>
            </a:r>
            <a:r>
              <a:rPr lang="en-US" dirty="0">
                <a:solidFill>
                  <a:schemeClr val="accent1">
                    <a:lumMod val="50000"/>
                  </a:schemeClr>
                </a:solidFill>
              </a:rPr>
              <a:t>)</a:t>
            </a:r>
          </a:p>
        </p:txBody>
      </p:sp>
      <p:sp>
        <p:nvSpPr>
          <p:cNvPr id="33" name="Rounded Rectangle 32"/>
          <p:cNvSpPr/>
          <p:nvPr/>
        </p:nvSpPr>
        <p:spPr>
          <a:xfrm>
            <a:off x="251520" y="3717032"/>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4" name="Rounded Rectangle 33"/>
          <p:cNvSpPr/>
          <p:nvPr/>
        </p:nvSpPr>
        <p:spPr>
          <a:xfrm>
            <a:off x="1634241" y="3717032"/>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Student’s letter grade (variable: </a:t>
            </a:r>
            <a:r>
              <a:rPr lang="en-US" dirty="0" err="1">
                <a:solidFill>
                  <a:srgbClr val="0000FF"/>
                </a:solidFill>
              </a:rPr>
              <a:t>studentGrade</a:t>
            </a:r>
            <a:r>
              <a:rPr lang="en-US" dirty="0">
                <a:solidFill>
                  <a:schemeClr val="accent1">
                    <a:lumMod val="50000"/>
                  </a:schemeClr>
                </a:solidFill>
              </a:rPr>
              <a:t>, type: </a:t>
            </a:r>
            <a:r>
              <a:rPr lang="en-US" dirty="0">
                <a:solidFill>
                  <a:srgbClr val="00B0F0"/>
                </a:solidFill>
              </a:rPr>
              <a:t>char</a:t>
            </a:r>
            <a:r>
              <a:rPr lang="en-US" dirty="0">
                <a:solidFill>
                  <a:schemeClr val="accent1">
                    <a:lumMod val="50000"/>
                  </a:schemeClr>
                </a:solidFill>
              </a:rPr>
              <a:t>)</a:t>
            </a:r>
            <a:endParaRPr lang="en-US" dirty="0">
              <a:solidFill>
                <a:srgbClr val="FF3399"/>
              </a:solidFill>
            </a:endParaRPr>
          </a:p>
        </p:txBody>
      </p:sp>
      <p:sp>
        <p:nvSpPr>
          <p:cNvPr id="35" name="Rounded Rectangle 34"/>
          <p:cNvSpPr/>
          <p:nvPr/>
        </p:nvSpPr>
        <p:spPr>
          <a:xfrm>
            <a:off x="251520" y="4293096"/>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Method1</a:t>
            </a:r>
          </a:p>
        </p:txBody>
      </p:sp>
      <p:sp>
        <p:nvSpPr>
          <p:cNvPr id="36" name="Rounded Rectangle 35"/>
          <p:cNvSpPr/>
          <p:nvPr/>
        </p:nvSpPr>
        <p:spPr>
          <a:xfrm>
            <a:off x="1634241" y="4293096"/>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public static </a:t>
            </a:r>
            <a:r>
              <a:rPr lang="en-US" dirty="0" err="1">
                <a:solidFill>
                  <a:srgbClr val="00B0F0"/>
                </a:solidFill>
              </a:rPr>
              <a:t>boolean</a:t>
            </a:r>
            <a:r>
              <a:rPr lang="en-US" dirty="0">
                <a:solidFill>
                  <a:srgbClr val="00B0F0"/>
                </a:solidFill>
              </a:rPr>
              <a:t> </a:t>
            </a:r>
            <a:r>
              <a:rPr lang="en-US" dirty="0">
                <a:solidFill>
                  <a:srgbClr val="0000FF"/>
                </a:solidFill>
              </a:rPr>
              <a:t>validate</a:t>
            </a:r>
            <a:r>
              <a:rPr lang="en-US" dirty="0">
                <a:solidFill>
                  <a:schemeClr val="accent1">
                    <a:lumMod val="50000"/>
                  </a:schemeClr>
                </a:solidFill>
              </a:rPr>
              <a:t>(</a:t>
            </a:r>
            <a:r>
              <a:rPr lang="en-US" dirty="0" err="1">
                <a:solidFill>
                  <a:srgbClr val="00B0F0"/>
                </a:solidFill>
              </a:rPr>
              <a:t>int</a:t>
            </a:r>
            <a:r>
              <a:rPr lang="en-US" dirty="0">
                <a:solidFill>
                  <a:srgbClr val="00B0F0"/>
                </a:solidFill>
              </a:rPr>
              <a:t> </a:t>
            </a:r>
            <a:r>
              <a:rPr lang="en-US" dirty="0">
                <a:solidFill>
                  <a:srgbClr val="FF33CC"/>
                </a:solidFill>
              </a:rPr>
              <a:t>number</a:t>
            </a:r>
            <a:r>
              <a:rPr lang="en-US" dirty="0">
                <a:solidFill>
                  <a:schemeClr val="accent1">
                    <a:lumMod val="50000"/>
                  </a:schemeClr>
                </a:solidFill>
              </a:rPr>
              <a:t>, </a:t>
            </a:r>
            <a:r>
              <a:rPr lang="en-US" dirty="0" err="1">
                <a:solidFill>
                  <a:srgbClr val="00B0F0"/>
                </a:solidFill>
              </a:rPr>
              <a:t>int</a:t>
            </a:r>
            <a:r>
              <a:rPr lang="en-US" dirty="0">
                <a:solidFill>
                  <a:srgbClr val="00B0F0"/>
                </a:solidFill>
              </a:rPr>
              <a:t> </a:t>
            </a:r>
            <a:r>
              <a:rPr lang="en-US" dirty="0">
                <a:solidFill>
                  <a:srgbClr val="FF33CC"/>
                </a:solidFill>
              </a:rPr>
              <a:t>min</a:t>
            </a:r>
            <a:r>
              <a:rPr lang="en-US" dirty="0">
                <a:solidFill>
                  <a:schemeClr val="accent1">
                    <a:lumMod val="50000"/>
                  </a:schemeClr>
                </a:solidFill>
              </a:rPr>
              <a:t>, </a:t>
            </a:r>
            <a:r>
              <a:rPr lang="en-US" dirty="0" err="1">
                <a:solidFill>
                  <a:srgbClr val="00B0F0"/>
                </a:solidFill>
              </a:rPr>
              <a:t>int</a:t>
            </a:r>
            <a:r>
              <a:rPr lang="en-US" dirty="0">
                <a:solidFill>
                  <a:srgbClr val="00B0F0"/>
                </a:solidFill>
              </a:rPr>
              <a:t> </a:t>
            </a:r>
            <a:r>
              <a:rPr lang="en-US" dirty="0">
                <a:solidFill>
                  <a:srgbClr val="FF33CC"/>
                </a:solidFill>
              </a:rPr>
              <a:t>max</a:t>
            </a:r>
            <a:r>
              <a:rPr lang="en-US" dirty="0">
                <a:solidFill>
                  <a:schemeClr val="accent1">
                    <a:lumMod val="50000"/>
                  </a:schemeClr>
                </a:solidFill>
              </a:rPr>
              <a:t>)</a:t>
            </a:r>
            <a:endParaRPr lang="en-US" dirty="0">
              <a:solidFill>
                <a:srgbClr val="FF3399"/>
              </a:solidFill>
            </a:endParaRPr>
          </a:p>
        </p:txBody>
      </p:sp>
      <p:sp>
        <p:nvSpPr>
          <p:cNvPr id="37" name="Rounded Rectangle 36"/>
          <p:cNvSpPr/>
          <p:nvPr/>
        </p:nvSpPr>
        <p:spPr>
          <a:xfrm>
            <a:off x="251520" y="486916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Method2</a:t>
            </a:r>
          </a:p>
        </p:txBody>
      </p:sp>
      <p:sp>
        <p:nvSpPr>
          <p:cNvPr id="38" name="Rounded Rectangle 37"/>
          <p:cNvSpPr/>
          <p:nvPr/>
        </p:nvSpPr>
        <p:spPr>
          <a:xfrm>
            <a:off x="1634241" y="4869160"/>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public static char </a:t>
            </a:r>
            <a:r>
              <a:rPr lang="en-US" dirty="0" err="1">
                <a:solidFill>
                  <a:srgbClr val="0000FF"/>
                </a:solidFill>
              </a:rPr>
              <a:t>letterGrade</a:t>
            </a:r>
            <a:r>
              <a:rPr lang="en-US" dirty="0">
                <a:solidFill>
                  <a:schemeClr val="accent1">
                    <a:lumMod val="50000"/>
                  </a:schemeClr>
                </a:solidFill>
              </a:rPr>
              <a:t>(</a:t>
            </a:r>
            <a:r>
              <a:rPr lang="en-US" dirty="0" err="1">
                <a:solidFill>
                  <a:srgbClr val="00B0F0"/>
                </a:solidFill>
              </a:rPr>
              <a:t>int</a:t>
            </a:r>
            <a:r>
              <a:rPr lang="en-US" dirty="0">
                <a:solidFill>
                  <a:srgbClr val="00B0F0"/>
                </a:solidFill>
              </a:rPr>
              <a:t> </a:t>
            </a:r>
            <a:r>
              <a:rPr lang="en-US" dirty="0" err="1">
                <a:solidFill>
                  <a:srgbClr val="FF33CC"/>
                </a:solidFill>
              </a:rPr>
              <a:t>numGrade</a:t>
            </a:r>
            <a:r>
              <a:rPr lang="en-US" dirty="0">
                <a:solidFill>
                  <a:schemeClr val="accent1">
                    <a:lumMod val="50000"/>
                  </a:schemeClr>
                </a:solidFill>
              </a:rPr>
              <a:t>)</a:t>
            </a:r>
            <a:endParaRPr lang="en-US" dirty="0">
              <a:solidFill>
                <a:srgbClr val="FF3399"/>
              </a:solidFill>
            </a:endParaRPr>
          </a:p>
        </p:txBody>
      </p:sp>
    </p:spTree>
    <p:extLst>
      <p:ext uri="{BB962C8B-B14F-4D97-AF65-F5344CB8AC3E}">
        <p14:creationId xmlns:p14="http://schemas.microsoft.com/office/powerpoint/2010/main" val="334936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right)">
                                      <p:cBhvr>
                                        <p:cTn id="23" dur="500"/>
                                        <p:tgtEl>
                                          <p:spTgt spid="3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righ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3. OUTPUT STATEMENTS</a:t>
            </a:r>
          </a:p>
        </p:txBody>
      </p:sp>
      <p:sp>
        <p:nvSpPr>
          <p:cNvPr id="6" name="TextBox 5"/>
          <p:cNvSpPr txBox="1"/>
          <p:nvPr/>
        </p:nvSpPr>
        <p:spPr>
          <a:xfrm>
            <a:off x="251520" y="1412776"/>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The following is a simple Java program:</a:t>
            </a:r>
          </a:p>
        </p:txBody>
      </p:sp>
      <p:grpSp>
        <p:nvGrpSpPr>
          <p:cNvPr id="9" name="Group 8"/>
          <p:cNvGrpSpPr/>
          <p:nvPr/>
        </p:nvGrpSpPr>
        <p:grpSpPr>
          <a:xfrm>
            <a:off x="683568" y="1812886"/>
            <a:ext cx="7488832" cy="1815882"/>
            <a:chOff x="683568" y="1236822"/>
            <a:chExt cx="7488832" cy="1815882"/>
          </a:xfrm>
        </p:grpSpPr>
        <p:sp>
          <p:nvSpPr>
            <p:cNvPr id="7" name="TextBox 6"/>
            <p:cNvSpPr txBox="1"/>
            <p:nvPr/>
          </p:nvSpPr>
          <p:spPr>
            <a:xfrm>
              <a:off x="971600" y="1236822"/>
              <a:ext cx="7200800" cy="181588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This is my first Java program</a:t>
              </a:r>
            </a:p>
            <a:p>
              <a:r>
                <a:rPr lang="en-US" sz="1400" dirty="0"/>
                <a:t>public class Welcome</a:t>
              </a:r>
            </a:p>
            <a:p>
              <a:r>
                <a:rPr lang="en-US" sz="1400" dirty="0"/>
                <a:t>{</a:t>
              </a:r>
            </a:p>
            <a:p>
              <a:r>
                <a:rPr lang="en-US" sz="1400" dirty="0"/>
                <a:t>   public static void main (String[]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(“Welcome to Java”);</a:t>
              </a:r>
            </a:p>
            <a:p>
              <a:r>
                <a:rPr lang="en-US" sz="1400" dirty="0"/>
                <a:t>      }</a:t>
              </a:r>
            </a:p>
            <a:p>
              <a:r>
                <a:rPr lang="en-US" sz="1400" dirty="0"/>
                <a:t>}</a:t>
              </a:r>
            </a:p>
          </p:txBody>
        </p:sp>
        <p:sp>
          <p:nvSpPr>
            <p:cNvPr id="8" name="TextBox 7"/>
            <p:cNvSpPr txBox="1"/>
            <p:nvPr/>
          </p:nvSpPr>
          <p:spPr>
            <a:xfrm>
              <a:off x="683568" y="1236822"/>
              <a:ext cx="216024" cy="1815882"/>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a:p>
              <a:r>
                <a:rPr lang="en-US" sz="1400" dirty="0">
                  <a:solidFill>
                    <a:srgbClr val="FF0000"/>
                  </a:solidFill>
                </a:rPr>
                <a:t>7</a:t>
              </a:r>
            </a:p>
            <a:p>
              <a:r>
                <a:rPr lang="en-US" sz="1400" dirty="0">
                  <a:solidFill>
                    <a:srgbClr val="FF0000"/>
                  </a:solidFill>
                </a:rPr>
                <a:t>8</a:t>
              </a:r>
            </a:p>
          </p:txBody>
        </p:sp>
      </p:grpSp>
      <p:sp>
        <p:nvSpPr>
          <p:cNvPr id="10" name="TextBox 9"/>
          <p:cNvSpPr txBox="1"/>
          <p:nvPr/>
        </p:nvSpPr>
        <p:spPr>
          <a:xfrm>
            <a:off x="251520" y="3985319"/>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When you compile and execute this program, you will get the following </a:t>
            </a:r>
            <a:r>
              <a:rPr lang="en-US" sz="2000" u="sng" dirty="0">
                <a:solidFill>
                  <a:srgbClr val="0000FF"/>
                </a:solidFill>
                <a:latin typeface="Tahoma" panose="020B0604030504040204" pitchFamily="34" charset="0"/>
                <a:ea typeface="Tahoma" panose="020B0604030504040204" pitchFamily="34" charset="0"/>
                <a:cs typeface="Tahoma" panose="020B0604030504040204" pitchFamily="34" charset="0"/>
              </a:rPr>
              <a:t>output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p>
        </p:txBody>
      </p:sp>
      <p:grpSp>
        <p:nvGrpSpPr>
          <p:cNvPr id="12" name="Group 11"/>
          <p:cNvGrpSpPr/>
          <p:nvPr/>
        </p:nvGrpSpPr>
        <p:grpSpPr>
          <a:xfrm>
            <a:off x="683568" y="4777407"/>
            <a:ext cx="7488832" cy="307777"/>
            <a:chOff x="683568" y="1236822"/>
            <a:chExt cx="7488832" cy="307777"/>
          </a:xfrm>
        </p:grpSpPr>
        <p:sp>
          <p:nvSpPr>
            <p:cNvPr id="13" name="TextBox 12"/>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Welcome to Java</a:t>
              </a:r>
            </a:p>
          </p:txBody>
        </p:sp>
        <p:sp>
          <p:nvSpPr>
            <p:cNvPr id="14" name="TextBox 13"/>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51</a:t>
            </a:fld>
            <a:endParaRPr lang="en-US"/>
          </a:p>
        </p:txBody>
      </p:sp>
    </p:spTree>
    <p:extLst>
      <p:ext uri="{BB962C8B-B14F-4D97-AF65-F5344CB8AC3E}">
        <p14:creationId xmlns:p14="http://schemas.microsoft.com/office/powerpoint/2010/main" val="50151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8. PROGRAMMING EXAMPLES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510</a:t>
            </a:fld>
            <a:endParaRPr lang="en-US"/>
          </a:p>
        </p:txBody>
      </p:sp>
      <p:sp>
        <p:nvSpPr>
          <p:cNvPr id="13" name="Rectangle 12"/>
          <p:cNvSpPr/>
          <p:nvPr/>
        </p:nvSpPr>
        <p:spPr>
          <a:xfrm>
            <a:off x="0" y="798864"/>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8.1 PROGRAM 1 – SOLUTION (1)</a:t>
            </a:r>
          </a:p>
        </p:txBody>
      </p:sp>
      <p:cxnSp>
        <p:nvCxnSpPr>
          <p:cNvPr id="14" name="Straight Connector 1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79512" y="1340768"/>
            <a:ext cx="8784977" cy="5078313"/>
            <a:chOff x="323528" y="1236822"/>
            <a:chExt cx="7848873" cy="4775249"/>
          </a:xfrm>
        </p:grpSpPr>
        <p:sp>
          <p:nvSpPr>
            <p:cNvPr id="20" name="TextBox 19"/>
            <p:cNvSpPr txBox="1"/>
            <p:nvPr/>
          </p:nvSpPr>
          <p:spPr>
            <a:xfrm>
              <a:off x="788528" y="1236822"/>
              <a:ext cx="7383873" cy="4775249"/>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import </a:t>
              </a:r>
              <a:r>
                <a:rPr lang="en-US" dirty="0" err="1">
                  <a:solidFill>
                    <a:srgbClr val="FF0000"/>
                  </a:solidFill>
                </a:rPr>
                <a:t>java.util</a:t>
              </a:r>
              <a:r>
                <a:rPr lang="en-US" dirty="0">
                  <a:solidFill>
                    <a:srgbClr val="FF0000"/>
                  </a:solidFill>
                </a:rPr>
                <a:t>.*</a:t>
              </a:r>
              <a:r>
                <a:rPr lang="en-US" dirty="0"/>
                <a:t>;</a:t>
              </a:r>
            </a:p>
            <a:p>
              <a:r>
                <a:rPr lang="en-US" dirty="0">
                  <a:solidFill>
                    <a:srgbClr val="00B0F0"/>
                  </a:solidFill>
                </a:rPr>
                <a:t>public class </a:t>
              </a:r>
              <a:r>
                <a:rPr lang="en-US" dirty="0">
                  <a:solidFill>
                    <a:srgbClr val="0000FF"/>
                  </a:solidFill>
                </a:rPr>
                <a:t>program1</a:t>
              </a:r>
            </a:p>
            <a:p>
              <a:r>
                <a:rPr lang="en-US" dirty="0"/>
                <a:t>{</a:t>
              </a:r>
            </a:p>
            <a:p>
              <a:r>
                <a:rPr lang="en-US" dirty="0"/>
                <a:t>   </a:t>
              </a:r>
              <a:r>
                <a:rPr lang="en-US" dirty="0">
                  <a:solidFill>
                    <a:srgbClr val="00B0F0"/>
                  </a:solidFill>
                </a:rPr>
                <a:t>static </a:t>
              </a:r>
              <a:r>
                <a:rPr lang="en-US" dirty="0"/>
                <a:t>Scanner </a:t>
              </a:r>
              <a:r>
                <a:rPr lang="en-US" dirty="0">
                  <a:solidFill>
                    <a:srgbClr val="0000FF"/>
                  </a:solidFill>
                </a:rPr>
                <a:t>read</a:t>
              </a:r>
              <a:r>
                <a:rPr lang="en-US" dirty="0"/>
                <a:t> = </a:t>
              </a:r>
              <a:r>
                <a:rPr lang="en-US" dirty="0">
                  <a:solidFill>
                    <a:srgbClr val="00B0F0"/>
                  </a:solidFill>
                </a:rPr>
                <a:t>new </a:t>
              </a:r>
              <a:r>
                <a:rPr lang="en-US" dirty="0"/>
                <a:t>Scanner (System.in);</a:t>
              </a:r>
            </a:p>
            <a:p>
              <a:r>
                <a:rPr lang="en-US" dirty="0"/>
                <a:t>   </a:t>
              </a:r>
              <a:r>
                <a:rPr lang="en-US" dirty="0">
                  <a:solidFill>
                    <a:srgbClr val="00B0F0"/>
                  </a:solidFill>
                </a:rPr>
                <a:t>public static void main </a:t>
              </a:r>
              <a:r>
                <a:rPr lang="en-US" dirty="0"/>
                <a:t>(</a:t>
              </a:r>
              <a:r>
                <a:rPr lang="en-US" dirty="0">
                  <a:solidFill>
                    <a:srgbClr val="00B0F0"/>
                  </a:solidFill>
                </a:rPr>
                <a:t>String[] </a:t>
              </a:r>
              <a:r>
                <a:rPr lang="en-US" dirty="0" err="1">
                  <a:solidFill>
                    <a:srgbClr val="00B0F0"/>
                  </a:solidFill>
                </a:rPr>
                <a:t>args</a:t>
              </a:r>
              <a:r>
                <a:rPr lang="en-US" dirty="0"/>
                <a:t>)</a:t>
              </a:r>
            </a:p>
            <a:p>
              <a:r>
                <a:rPr lang="en-US" dirty="0"/>
                <a:t>   {</a:t>
              </a:r>
            </a:p>
            <a:p>
              <a:r>
                <a:rPr lang="en-US" dirty="0">
                  <a:solidFill>
                    <a:srgbClr val="00B0F0"/>
                  </a:solidFill>
                </a:rPr>
                <a:t>     </a:t>
              </a:r>
              <a:r>
                <a:rPr lang="en-US" dirty="0" err="1">
                  <a:solidFill>
                    <a:srgbClr val="00B0F0"/>
                  </a:solidFill>
                </a:rPr>
                <a:t>int</a:t>
              </a:r>
              <a:r>
                <a:rPr lang="en-US" dirty="0">
                  <a:solidFill>
                    <a:srgbClr val="00B0F0"/>
                  </a:solidFill>
                </a:rPr>
                <a:t> </a:t>
              </a:r>
              <a:r>
                <a:rPr lang="en-US" dirty="0" err="1">
                  <a:solidFill>
                    <a:srgbClr val="0000FF"/>
                  </a:solidFill>
                </a:rPr>
                <a:t>studentScore</a:t>
              </a:r>
              <a:r>
                <a:rPr lang="en-US" dirty="0"/>
                <a:t>;</a:t>
              </a:r>
            </a:p>
            <a:p>
              <a:r>
                <a:rPr lang="en-US" dirty="0"/>
                <a:t>     </a:t>
              </a:r>
              <a:r>
                <a:rPr lang="en-US" dirty="0">
                  <a:solidFill>
                    <a:srgbClr val="00B0F0"/>
                  </a:solidFill>
                </a:rPr>
                <a:t>char</a:t>
              </a:r>
              <a:r>
                <a:rPr lang="en-US" dirty="0"/>
                <a:t> </a:t>
              </a:r>
              <a:r>
                <a:rPr lang="en-US" dirty="0" err="1">
                  <a:solidFill>
                    <a:srgbClr val="0000FF"/>
                  </a:solidFill>
                </a:rPr>
                <a:t>studentGrade</a:t>
              </a:r>
              <a:r>
                <a:rPr lang="en-US" dirty="0"/>
                <a:t>;</a:t>
              </a:r>
            </a:p>
            <a:p>
              <a:r>
                <a:rPr lang="en-US" dirty="0"/>
                <a:t>     </a:t>
              </a:r>
              <a:r>
                <a:rPr lang="en-US" dirty="0" err="1">
                  <a:solidFill>
                    <a:srgbClr val="00B0F0"/>
                  </a:solidFill>
                </a:rPr>
                <a:t>boolean</a:t>
              </a:r>
              <a:r>
                <a:rPr lang="en-US" dirty="0">
                  <a:solidFill>
                    <a:srgbClr val="00B0F0"/>
                  </a:solidFill>
                </a:rPr>
                <a:t> </a:t>
              </a:r>
              <a:r>
                <a:rPr lang="en-US" dirty="0">
                  <a:solidFill>
                    <a:srgbClr val="0000FF"/>
                  </a:solidFill>
                </a:rPr>
                <a:t>allowed </a:t>
              </a:r>
              <a:r>
                <a:rPr lang="en-US" dirty="0"/>
                <a:t>= </a:t>
              </a:r>
              <a:r>
                <a:rPr lang="en-US" dirty="0">
                  <a:solidFill>
                    <a:srgbClr val="00B0F0"/>
                  </a:solidFill>
                </a:rPr>
                <a:t>false</a:t>
              </a:r>
              <a:r>
                <a:rPr lang="en-US" dirty="0"/>
                <a:t>;</a:t>
              </a:r>
            </a:p>
            <a:p>
              <a:r>
                <a:rPr lang="en-US" dirty="0"/>
                <a:t>     </a:t>
              </a:r>
              <a:r>
                <a:rPr lang="en-US" dirty="0">
                  <a:solidFill>
                    <a:srgbClr val="00B0F0"/>
                  </a:solidFill>
                </a:rPr>
                <a:t>do</a:t>
              </a:r>
              <a:endParaRPr lang="en-US" dirty="0"/>
            </a:p>
            <a:p>
              <a:r>
                <a:rPr lang="en-US" dirty="0"/>
                <a:t>        {</a:t>
              </a:r>
            </a:p>
            <a:p>
              <a:r>
                <a:rPr lang="en-US" dirty="0"/>
                <a:t>          </a:t>
              </a:r>
              <a:r>
                <a:rPr lang="en-US" dirty="0" err="1"/>
                <a:t>System.out.println</a:t>
              </a:r>
              <a:r>
                <a:rPr lang="en-US" dirty="0"/>
                <a:t> (“Please enter student’s score: “);</a:t>
              </a:r>
            </a:p>
            <a:p>
              <a:r>
                <a:rPr lang="en-US" dirty="0"/>
                <a:t>          </a:t>
              </a:r>
              <a:r>
                <a:rPr lang="en-US" dirty="0" err="1">
                  <a:solidFill>
                    <a:srgbClr val="0000FF"/>
                  </a:solidFill>
                </a:rPr>
                <a:t>studentScore</a:t>
              </a:r>
              <a:r>
                <a:rPr lang="en-US" dirty="0">
                  <a:solidFill>
                    <a:srgbClr val="0000FF"/>
                  </a:solidFill>
                </a:rPr>
                <a:t> </a:t>
              </a:r>
              <a:r>
                <a:rPr lang="en-US" dirty="0"/>
                <a:t>= </a:t>
              </a:r>
              <a:r>
                <a:rPr lang="en-US" dirty="0" err="1">
                  <a:solidFill>
                    <a:srgbClr val="0000FF"/>
                  </a:solidFill>
                </a:rPr>
                <a:t>read</a:t>
              </a:r>
              <a:r>
                <a:rPr lang="en-US" dirty="0" err="1"/>
                <a:t>.</a:t>
              </a:r>
              <a:r>
                <a:rPr lang="en-US" dirty="0" err="1">
                  <a:solidFill>
                    <a:srgbClr val="00B050"/>
                  </a:solidFill>
                </a:rPr>
                <a:t>nextInt</a:t>
              </a:r>
              <a:r>
                <a:rPr lang="en-US" dirty="0">
                  <a:solidFill>
                    <a:srgbClr val="00B050"/>
                  </a:solidFill>
                </a:rPr>
                <a:t>()</a:t>
              </a:r>
              <a:r>
                <a:rPr lang="en-US" dirty="0"/>
                <a:t>;</a:t>
              </a:r>
            </a:p>
            <a:p>
              <a:r>
                <a:rPr lang="en-US" dirty="0"/>
                <a:t>          </a:t>
              </a:r>
              <a:r>
                <a:rPr lang="en-US" dirty="0">
                  <a:solidFill>
                    <a:srgbClr val="0000FF"/>
                  </a:solidFill>
                </a:rPr>
                <a:t>allowed </a:t>
              </a:r>
              <a:r>
                <a:rPr lang="en-US" dirty="0"/>
                <a:t>= </a:t>
              </a:r>
              <a:r>
                <a:rPr lang="en-US" dirty="0">
                  <a:solidFill>
                    <a:srgbClr val="0000FF"/>
                  </a:solidFill>
                </a:rPr>
                <a:t>validate</a:t>
              </a:r>
              <a:r>
                <a:rPr lang="en-US" dirty="0"/>
                <a:t>(</a:t>
              </a:r>
              <a:r>
                <a:rPr lang="en-US" dirty="0" err="1">
                  <a:solidFill>
                    <a:srgbClr val="0000FF"/>
                  </a:solidFill>
                </a:rPr>
                <a:t>studentScore</a:t>
              </a:r>
              <a:r>
                <a:rPr lang="en-US" dirty="0"/>
                <a:t>, 0, 100);</a:t>
              </a:r>
            </a:p>
            <a:p>
              <a:r>
                <a:rPr lang="en-US" dirty="0"/>
                <a:t>        } </a:t>
              </a:r>
              <a:r>
                <a:rPr lang="en-US" dirty="0">
                  <a:solidFill>
                    <a:srgbClr val="00B0F0"/>
                  </a:solidFill>
                </a:rPr>
                <a:t>while </a:t>
              </a:r>
              <a:r>
                <a:rPr lang="en-US" dirty="0"/>
                <a:t>(!</a:t>
              </a:r>
              <a:r>
                <a:rPr lang="en-US" dirty="0">
                  <a:solidFill>
                    <a:srgbClr val="0000FF"/>
                  </a:solidFill>
                </a:rPr>
                <a:t>allowed</a:t>
              </a:r>
              <a:r>
                <a:rPr lang="en-US" dirty="0"/>
                <a:t>);</a:t>
              </a:r>
            </a:p>
            <a:p>
              <a:r>
                <a:rPr lang="en-US" dirty="0"/>
                <a:t>      </a:t>
              </a:r>
              <a:r>
                <a:rPr lang="en-US" dirty="0" err="1">
                  <a:solidFill>
                    <a:srgbClr val="0000FF"/>
                  </a:solidFill>
                </a:rPr>
                <a:t>studentGrade</a:t>
              </a:r>
              <a:r>
                <a:rPr lang="en-US" dirty="0">
                  <a:solidFill>
                    <a:srgbClr val="0000FF"/>
                  </a:solidFill>
                </a:rPr>
                <a:t> </a:t>
              </a:r>
              <a:r>
                <a:rPr lang="en-US" dirty="0"/>
                <a:t>= </a:t>
              </a:r>
              <a:r>
                <a:rPr lang="en-US" dirty="0" err="1">
                  <a:solidFill>
                    <a:srgbClr val="0000FF"/>
                  </a:solidFill>
                </a:rPr>
                <a:t>letterGrade</a:t>
              </a:r>
              <a:r>
                <a:rPr lang="en-US" dirty="0"/>
                <a:t>(</a:t>
              </a:r>
              <a:r>
                <a:rPr lang="en-US" dirty="0" err="1">
                  <a:solidFill>
                    <a:srgbClr val="0000FF"/>
                  </a:solidFill>
                </a:rPr>
                <a:t>studentScore</a:t>
              </a:r>
              <a:r>
                <a:rPr lang="en-US" dirty="0"/>
                <a:t>);</a:t>
              </a:r>
            </a:p>
            <a:p>
              <a:r>
                <a:rPr lang="en-US" dirty="0"/>
                <a:t>      </a:t>
              </a:r>
              <a:r>
                <a:rPr lang="en-US" dirty="0" err="1"/>
                <a:t>System.out.printf</a:t>
              </a:r>
              <a:r>
                <a:rPr lang="en-US" dirty="0"/>
                <a:t> (“Student’s grade = %c”, </a:t>
              </a:r>
              <a:r>
                <a:rPr lang="en-US" dirty="0" err="1">
                  <a:solidFill>
                    <a:srgbClr val="0000FF"/>
                  </a:solidFill>
                </a:rPr>
                <a:t>studentGrade</a:t>
              </a:r>
              <a:r>
                <a:rPr lang="en-US" dirty="0"/>
                <a:t>);</a:t>
              </a:r>
            </a:p>
            <a:p>
              <a:r>
                <a:rPr lang="en-US" dirty="0"/>
                <a:t>   }</a:t>
              </a:r>
              <a:r>
                <a:rPr lang="en-US" dirty="0">
                  <a:solidFill>
                    <a:srgbClr val="00B050"/>
                  </a:solidFill>
                </a:rPr>
                <a:t> //end main  </a:t>
              </a:r>
            </a:p>
          </p:txBody>
        </p:sp>
        <p:sp>
          <p:nvSpPr>
            <p:cNvPr id="21" name="TextBox 20"/>
            <p:cNvSpPr txBox="1"/>
            <p:nvPr/>
          </p:nvSpPr>
          <p:spPr>
            <a:xfrm>
              <a:off x="323528" y="1236822"/>
              <a:ext cx="450344" cy="4775249"/>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1516</a:t>
              </a:r>
            </a:p>
            <a:p>
              <a:pPr algn="r"/>
              <a:r>
                <a:rPr lang="en-US" dirty="0">
                  <a:solidFill>
                    <a:srgbClr val="FF0000"/>
                  </a:solidFill>
                </a:rPr>
                <a:t>17</a:t>
              </a:r>
            </a:p>
            <a:p>
              <a:pPr algn="r"/>
              <a:r>
                <a:rPr lang="en-US" dirty="0">
                  <a:solidFill>
                    <a:srgbClr val="FF0000"/>
                  </a:solidFill>
                </a:rPr>
                <a:t>18</a:t>
              </a:r>
            </a:p>
          </p:txBody>
        </p:sp>
      </p:grpSp>
      <p:sp>
        <p:nvSpPr>
          <p:cNvPr id="11" name="Rectangle 10"/>
          <p:cNvSpPr/>
          <p:nvPr/>
        </p:nvSpPr>
        <p:spPr>
          <a:xfrm>
            <a:off x="683568" y="4971655"/>
            <a:ext cx="8280919" cy="257545"/>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3568" y="5475711"/>
            <a:ext cx="8280919" cy="257545"/>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Callout 21"/>
          <p:cNvSpPr/>
          <p:nvPr/>
        </p:nvSpPr>
        <p:spPr>
          <a:xfrm>
            <a:off x="6372200" y="2290791"/>
            <a:ext cx="2088232" cy="1183052"/>
          </a:xfrm>
          <a:prstGeom prst="wedgeEllipseCallout">
            <a:avLst>
              <a:gd name="adj1" fmla="val -56772"/>
              <a:gd name="adj2" fmla="val 197507"/>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0000FF"/>
                </a:solidFill>
              </a:rPr>
              <a:t>studentScore</a:t>
            </a:r>
            <a:r>
              <a:rPr lang="en-US" sz="1400" dirty="0">
                <a:solidFill>
                  <a:srgbClr val="0000FF"/>
                </a:solidFill>
              </a:rPr>
              <a:t> </a:t>
            </a:r>
            <a:r>
              <a:rPr lang="en-US" sz="1400" dirty="0">
                <a:solidFill>
                  <a:schemeClr val="tx1"/>
                </a:solidFill>
              </a:rPr>
              <a:t>got its value in line 13</a:t>
            </a:r>
          </a:p>
        </p:txBody>
      </p:sp>
    </p:spTree>
    <p:extLst>
      <p:ext uri="{BB962C8B-B14F-4D97-AF65-F5344CB8AC3E}">
        <p14:creationId xmlns:p14="http://schemas.microsoft.com/office/powerpoint/2010/main" val="164634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2" grpId="0" animBg="1"/>
      <p:bldP spid="22" grpId="0" animBg="1"/>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8. PROGRAMMING EXAMPLES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511</a:t>
            </a:fld>
            <a:endParaRPr lang="en-US"/>
          </a:p>
        </p:txBody>
      </p:sp>
      <p:sp>
        <p:nvSpPr>
          <p:cNvPr id="13" name="Rectangle 12"/>
          <p:cNvSpPr/>
          <p:nvPr/>
        </p:nvSpPr>
        <p:spPr>
          <a:xfrm>
            <a:off x="0" y="798864"/>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8.1 PROGRAM 1 – SOLUTION (2)</a:t>
            </a:r>
          </a:p>
        </p:txBody>
      </p:sp>
      <p:cxnSp>
        <p:nvCxnSpPr>
          <p:cNvPr id="14" name="Straight Connector 1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79512" y="1340768"/>
            <a:ext cx="8784977" cy="5016758"/>
            <a:chOff x="323528" y="1236822"/>
            <a:chExt cx="7848873" cy="4717368"/>
          </a:xfrm>
        </p:grpSpPr>
        <p:sp>
          <p:nvSpPr>
            <p:cNvPr id="20" name="TextBox 19"/>
            <p:cNvSpPr txBox="1"/>
            <p:nvPr/>
          </p:nvSpPr>
          <p:spPr>
            <a:xfrm>
              <a:off x="788528" y="1236822"/>
              <a:ext cx="7383873" cy="4717368"/>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public static </a:t>
              </a:r>
              <a:r>
                <a:rPr lang="en-US" sz="1600" dirty="0" err="1">
                  <a:solidFill>
                    <a:srgbClr val="00B0F0"/>
                  </a:solidFill>
                </a:rPr>
                <a:t>boolean</a:t>
              </a:r>
              <a:r>
                <a:rPr lang="en-US" sz="1600" dirty="0">
                  <a:solidFill>
                    <a:srgbClr val="00B0F0"/>
                  </a:solidFill>
                </a:rPr>
                <a:t> </a:t>
              </a:r>
              <a:r>
                <a:rPr lang="en-US" sz="1600" dirty="0">
                  <a:solidFill>
                    <a:srgbClr val="0000FF"/>
                  </a:solidFill>
                </a:rPr>
                <a:t>validate</a:t>
              </a:r>
              <a:r>
                <a:rPr lang="en-US" sz="1600" dirty="0"/>
                <a:t>(</a:t>
              </a:r>
              <a:r>
                <a:rPr lang="en-US" sz="1600" dirty="0" err="1">
                  <a:solidFill>
                    <a:srgbClr val="00B0F0"/>
                  </a:solidFill>
                </a:rPr>
                <a:t>int</a:t>
              </a:r>
              <a:r>
                <a:rPr lang="en-US" sz="1600" dirty="0"/>
                <a:t> </a:t>
              </a:r>
              <a:r>
                <a:rPr lang="en-US" sz="1600" dirty="0">
                  <a:solidFill>
                    <a:srgbClr val="FF33CC"/>
                  </a:solidFill>
                </a:rPr>
                <a:t>number</a:t>
              </a:r>
              <a:r>
                <a:rPr lang="en-US" sz="1600" dirty="0"/>
                <a:t>, </a:t>
              </a:r>
              <a:r>
                <a:rPr lang="en-US" sz="1600" dirty="0" err="1">
                  <a:solidFill>
                    <a:srgbClr val="00B0F0"/>
                  </a:solidFill>
                </a:rPr>
                <a:t>int</a:t>
              </a:r>
              <a:r>
                <a:rPr lang="en-US" sz="1600" dirty="0">
                  <a:solidFill>
                    <a:srgbClr val="00B0F0"/>
                  </a:solidFill>
                </a:rPr>
                <a:t> </a:t>
              </a:r>
              <a:r>
                <a:rPr lang="en-US" sz="1600" dirty="0">
                  <a:solidFill>
                    <a:srgbClr val="FF33CC"/>
                  </a:solidFill>
                </a:rPr>
                <a:t>min</a:t>
              </a:r>
              <a:r>
                <a:rPr lang="en-US" sz="1600" dirty="0"/>
                <a:t>, </a:t>
              </a:r>
              <a:r>
                <a:rPr lang="en-US" sz="1600" dirty="0" err="1">
                  <a:solidFill>
                    <a:srgbClr val="00B0F0"/>
                  </a:solidFill>
                </a:rPr>
                <a:t>int</a:t>
              </a:r>
              <a:r>
                <a:rPr lang="en-US" sz="1600" dirty="0">
                  <a:solidFill>
                    <a:srgbClr val="00B0F0"/>
                  </a:solidFill>
                </a:rPr>
                <a:t> </a:t>
              </a:r>
              <a:r>
                <a:rPr lang="en-US" sz="1600" dirty="0">
                  <a:solidFill>
                    <a:srgbClr val="FF33CC"/>
                  </a:solidFill>
                </a:rPr>
                <a:t>max</a:t>
              </a:r>
              <a:r>
                <a:rPr lang="en-US" sz="1600" dirty="0"/>
                <a:t>)</a:t>
              </a:r>
            </a:p>
            <a:p>
              <a:r>
                <a:rPr lang="en-US" sz="1600" dirty="0"/>
                <a:t>{</a:t>
              </a:r>
            </a:p>
            <a:p>
              <a:r>
                <a:rPr lang="en-US" sz="1600" dirty="0"/>
                <a:t>   </a:t>
              </a:r>
              <a:r>
                <a:rPr lang="en-US" sz="1600" dirty="0">
                  <a:solidFill>
                    <a:srgbClr val="00B0F0"/>
                  </a:solidFill>
                </a:rPr>
                <a:t>if</a:t>
              </a:r>
              <a:r>
                <a:rPr lang="en-US" sz="1600" dirty="0"/>
                <a:t> ((</a:t>
              </a:r>
              <a:r>
                <a:rPr lang="en-US" sz="1600" dirty="0">
                  <a:solidFill>
                    <a:srgbClr val="FF33CC"/>
                  </a:solidFill>
                </a:rPr>
                <a:t>number </a:t>
              </a:r>
              <a:r>
                <a:rPr lang="en-US" sz="1600" dirty="0"/>
                <a:t>&lt; </a:t>
              </a:r>
              <a:r>
                <a:rPr lang="en-US" sz="1600" dirty="0">
                  <a:solidFill>
                    <a:srgbClr val="FF33CC"/>
                  </a:solidFill>
                </a:rPr>
                <a:t>min</a:t>
              </a:r>
              <a:r>
                <a:rPr lang="en-US" sz="1600" dirty="0"/>
                <a:t>) || (</a:t>
              </a:r>
              <a:r>
                <a:rPr lang="en-US" sz="1600" dirty="0">
                  <a:solidFill>
                    <a:srgbClr val="FF33CC"/>
                  </a:solidFill>
                </a:rPr>
                <a:t>number </a:t>
              </a:r>
              <a:r>
                <a:rPr lang="en-US" sz="1600" dirty="0"/>
                <a:t>&gt; </a:t>
              </a:r>
              <a:r>
                <a:rPr lang="en-US" sz="1600" dirty="0">
                  <a:solidFill>
                    <a:srgbClr val="FF33CC"/>
                  </a:solidFill>
                </a:rPr>
                <a:t>max</a:t>
              </a:r>
              <a:r>
                <a:rPr lang="en-US" sz="1600" dirty="0"/>
                <a:t>))</a:t>
              </a:r>
            </a:p>
            <a:p>
              <a:r>
                <a:rPr lang="en-US" sz="1600" dirty="0"/>
                <a:t>      </a:t>
              </a:r>
              <a:r>
                <a:rPr lang="en-US" sz="1600" dirty="0">
                  <a:solidFill>
                    <a:srgbClr val="00B0F0"/>
                  </a:solidFill>
                </a:rPr>
                <a:t>return false</a:t>
              </a:r>
              <a:r>
                <a:rPr lang="en-US" sz="1600" dirty="0"/>
                <a:t>;</a:t>
              </a:r>
            </a:p>
            <a:p>
              <a:r>
                <a:rPr lang="en-US" sz="1600" dirty="0"/>
                <a:t>   </a:t>
              </a:r>
              <a:r>
                <a:rPr lang="en-US" sz="1600" dirty="0">
                  <a:solidFill>
                    <a:srgbClr val="00B0F0"/>
                  </a:solidFill>
                </a:rPr>
                <a:t>return true</a:t>
              </a:r>
              <a:r>
                <a:rPr lang="en-US" sz="1600" dirty="0"/>
                <a:t>;</a:t>
              </a:r>
            </a:p>
            <a:p>
              <a:r>
                <a:rPr lang="en-US" sz="1600" dirty="0"/>
                <a:t>} </a:t>
              </a:r>
              <a:r>
                <a:rPr lang="en-US" sz="1600" dirty="0">
                  <a:solidFill>
                    <a:srgbClr val="00B050"/>
                  </a:solidFill>
                </a:rPr>
                <a:t>// end validate</a:t>
              </a:r>
            </a:p>
            <a:p>
              <a:endParaRPr lang="en-US" sz="1600" dirty="0"/>
            </a:p>
            <a:p>
              <a:r>
                <a:rPr lang="en-US" sz="1600" dirty="0">
                  <a:solidFill>
                    <a:srgbClr val="00B0F0"/>
                  </a:solidFill>
                </a:rPr>
                <a:t>public static char</a:t>
              </a:r>
              <a:r>
                <a:rPr lang="en-US" sz="1600" dirty="0"/>
                <a:t> </a:t>
              </a:r>
              <a:r>
                <a:rPr lang="en-US" sz="1600" dirty="0" err="1">
                  <a:solidFill>
                    <a:srgbClr val="0000FF"/>
                  </a:solidFill>
                </a:rPr>
                <a:t>letterGrade</a:t>
              </a:r>
              <a:r>
                <a:rPr lang="en-US" sz="1600" dirty="0"/>
                <a:t>(</a:t>
              </a:r>
              <a:r>
                <a:rPr lang="en-US" sz="1600" dirty="0" err="1">
                  <a:solidFill>
                    <a:srgbClr val="00B0F0"/>
                  </a:solidFill>
                </a:rPr>
                <a:t>int</a:t>
              </a:r>
              <a:r>
                <a:rPr lang="en-US" sz="1600" dirty="0"/>
                <a:t> </a:t>
              </a:r>
              <a:r>
                <a:rPr lang="en-US" sz="1600" dirty="0" err="1">
                  <a:solidFill>
                    <a:srgbClr val="FF33CC"/>
                  </a:solidFill>
                </a:rPr>
                <a:t>numGrade</a:t>
              </a:r>
              <a:r>
                <a:rPr lang="en-US" sz="1600" dirty="0"/>
                <a:t>)</a:t>
              </a:r>
            </a:p>
            <a:p>
              <a:r>
                <a:rPr lang="en-US" sz="1600" dirty="0"/>
                <a:t>{</a:t>
              </a:r>
            </a:p>
            <a:p>
              <a:r>
                <a:rPr lang="en-US" sz="1600" dirty="0"/>
                <a:t>   </a:t>
              </a:r>
              <a:r>
                <a:rPr lang="en-US" sz="1600" dirty="0">
                  <a:solidFill>
                    <a:srgbClr val="00B0F0"/>
                  </a:solidFill>
                </a:rPr>
                <a:t>switch</a:t>
              </a:r>
              <a:r>
                <a:rPr lang="en-US" sz="1600" dirty="0"/>
                <a:t> (</a:t>
              </a:r>
              <a:r>
                <a:rPr lang="en-US" sz="1600" dirty="0" err="1">
                  <a:solidFill>
                    <a:srgbClr val="0000FF"/>
                  </a:solidFill>
                </a:rPr>
                <a:t>numGrade</a:t>
              </a:r>
              <a:r>
                <a:rPr lang="en-US" sz="1600" dirty="0"/>
                <a:t>/10)</a:t>
              </a:r>
            </a:p>
            <a:p>
              <a:r>
                <a:rPr lang="en-US" sz="1600" dirty="0"/>
                <a:t>     {</a:t>
              </a:r>
            </a:p>
            <a:p>
              <a:r>
                <a:rPr lang="en-US" sz="1600" dirty="0"/>
                <a:t>       </a:t>
              </a:r>
              <a:r>
                <a:rPr lang="en-US" sz="1600" dirty="0">
                  <a:solidFill>
                    <a:srgbClr val="00B0F0"/>
                  </a:solidFill>
                </a:rPr>
                <a:t>case</a:t>
              </a:r>
              <a:r>
                <a:rPr lang="en-US" sz="1600" dirty="0"/>
                <a:t> 10:</a:t>
              </a:r>
            </a:p>
            <a:p>
              <a:r>
                <a:rPr lang="en-US" sz="1600" dirty="0"/>
                <a:t>       </a:t>
              </a:r>
              <a:r>
                <a:rPr lang="en-US" sz="1600" dirty="0">
                  <a:solidFill>
                    <a:srgbClr val="00B0F0"/>
                  </a:solidFill>
                </a:rPr>
                <a:t>case</a:t>
              </a:r>
              <a:r>
                <a:rPr lang="en-US" sz="1600" dirty="0"/>
                <a:t> 9: </a:t>
              </a:r>
              <a:r>
                <a:rPr lang="en-US" sz="1600" dirty="0">
                  <a:solidFill>
                    <a:srgbClr val="00B0F0"/>
                  </a:solidFill>
                </a:rPr>
                <a:t>return </a:t>
              </a:r>
              <a:r>
                <a:rPr lang="en-US" sz="1600" dirty="0"/>
                <a:t>‘A’;</a:t>
              </a:r>
            </a:p>
            <a:p>
              <a:r>
                <a:rPr lang="en-US" sz="1600" dirty="0"/>
                <a:t>       </a:t>
              </a:r>
              <a:r>
                <a:rPr lang="en-US" sz="1600" dirty="0">
                  <a:solidFill>
                    <a:srgbClr val="00B0F0"/>
                  </a:solidFill>
                </a:rPr>
                <a:t>case</a:t>
              </a:r>
              <a:r>
                <a:rPr lang="en-US" sz="1600" dirty="0"/>
                <a:t> 8: </a:t>
              </a:r>
              <a:r>
                <a:rPr lang="en-US" sz="1600" dirty="0">
                  <a:solidFill>
                    <a:srgbClr val="00B0F0"/>
                  </a:solidFill>
                </a:rPr>
                <a:t>return </a:t>
              </a:r>
              <a:r>
                <a:rPr lang="en-US" sz="1600" dirty="0"/>
                <a:t>‘B’;</a:t>
              </a:r>
            </a:p>
            <a:p>
              <a:r>
                <a:rPr lang="en-US" sz="1600" dirty="0"/>
                <a:t>       </a:t>
              </a:r>
              <a:r>
                <a:rPr lang="en-US" sz="1600" dirty="0">
                  <a:solidFill>
                    <a:srgbClr val="00B0F0"/>
                  </a:solidFill>
                </a:rPr>
                <a:t>case</a:t>
              </a:r>
              <a:r>
                <a:rPr lang="en-US" sz="1600" dirty="0"/>
                <a:t> 7: </a:t>
              </a:r>
              <a:r>
                <a:rPr lang="en-US" sz="1600" dirty="0">
                  <a:solidFill>
                    <a:srgbClr val="00B0F0"/>
                  </a:solidFill>
                </a:rPr>
                <a:t>return </a:t>
              </a:r>
              <a:r>
                <a:rPr lang="en-US" sz="1600" dirty="0"/>
                <a:t>‘C’;</a:t>
              </a:r>
            </a:p>
            <a:p>
              <a:r>
                <a:rPr lang="en-US" sz="1600" dirty="0"/>
                <a:t>       </a:t>
              </a:r>
              <a:r>
                <a:rPr lang="en-US" sz="1600" dirty="0">
                  <a:solidFill>
                    <a:srgbClr val="00B0F0"/>
                  </a:solidFill>
                </a:rPr>
                <a:t>case</a:t>
              </a:r>
              <a:r>
                <a:rPr lang="en-US" sz="1600" dirty="0"/>
                <a:t> 6: </a:t>
              </a:r>
              <a:r>
                <a:rPr lang="en-US" sz="1600" dirty="0">
                  <a:solidFill>
                    <a:srgbClr val="00B0F0"/>
                  </a:solidFill>
                </a:rPr>
                <a:t>return </a:t>
              </a:r>
              <a:r>
                <a:rPr lang="en-US" sz="1600" dirty="0"/>
                <a:t>‘D’;</a:t>
              </a:r>
            </a:p>
            <a:p>
              <a:r>
                <a:rPr lang="en-US" sz="1600" dirty="0"/>
                <a:t>       </a:t>
              </a:r>
              <a:r>
                <a:rPr lang="en-US" sz="1600" dirty="0">
                  <a:solidFill>
                    <a:srgbClr val="00B0F0"/>
                  </a:solidFill>
                </a:rPr>
                <a:t>default</a:t>
              </a:r>
              <a:r>
                <a:rPr lang="en-US" sz="1600" dirty="0"/>
                <a:t>: </a:t>
              </a:r>
              <a:r>
                <a:rPr lang="en-US" sz="1600" dirty="0">
                  <a:solidFill>
                    <a:srgbClr val="00B0F0"/>
                  </a:solidFill>
                </a:rPr>
                <a:t>return</a:t>
              </a:r>
              <a:r>
                <a:rPr lang="en-US" sz="1600" dirty="0"/>
                <a:t> ‘F’;</a:t>
              </a:r>
            </a:p>
            <a:p>
              <a:r>
                <a:rPr lang="en-US" sz="1600" dirty="0"/>
                <a:t>    } </a:t>
              </a:r>
              <a:r>
                <a:rPr lang="en-US" sz="1600" dirty="0">
                  <a:solidFill>
                    <a:srgbClr val="00B050"/>
                  </a:solidFill>
                </a:rPr>
                <a:t>//end switch</a:t>
              </a:r>
            </a:p>
            <a:p>
              <a:r>
                <a:rPr lang="en-US" sz="1600" dirty="0"/>
                <a:t>}</a:t>
              </a:r>
              <a:r>
                <a:rPr lang="en-US" sz="1600" dirty="0">
                  <a:solidFill>
                    <a:srgbClr val="00B050"/>
                  </a:solidFill>
                </a:rPr>
                <a:t>//end </a:t>
              </a:r>
              <a:r>
                <a:rPr lang="en-US" sz="1600" dirty="0" err="1">
                  <a:solidFill>
                    <a:srgbClr val="00B050"/>
                  </a:solidFill>
                </a:rPr>
                <a:t>letterGrade</a:t>
              </a:r>
              <a:endParaRPr lang="en-US" sz="1600" dirty="0">
                <a:solidFill>
                  <a:srgbClr val="00B050"/>
                </a:solidFill>
              </a:endParaRPr>
            </a:p>
            <a:p>
              <a:r>
                <a:rPr lang="en-US" sz="1600" dirty="0"/>
                <a:t>} </a:t>
              </a:r>
              <a:r>
                <a:rPr lang="en-US" sz="1600" dirty="0">
                  <a:solidFill>
                    <a:srgbClr val="00B050"/>
                  </a:solidFill>
                </a:rPr>
                <a:t>//end class</a:t>
              </a:r>
            </a:p>
          </p:txBody>
        </p:sp>
        <p:sp>
          <p:nvSpPr>
            <p:cNvPr id="21" name="TextBox 20"/>
            <p:cNvSpPr txBox="1"/>
            <p:nvPr/>
          </p:nvSpPr>
          <p:spPr>
            <a:xfrm>
              <a:off x="323528" y="1236822"/>
              <a:ext cx="450344" cy="4717368"/>
            </a:xfrm>
            <a:prstGeom prst="rect">
              <a:avLst/>
            </a:prstGeom>
            <a:noFill/>
          </p:spPr>
          <p:txBody>
            <a:bodyPr wrap="square" rtlCol="0">
              <a:spAutoFit/>
            </a:bodyPr>
            <a:lstStyle/>
            <a:p>
              <a:pPr algn="r"/>
              <a:r>
                <a:rPr lang="en-US" sz="1600" dirty="0">
                  <a:solidFill>
                    <a:srgbClr val="FF0000"/>
                  </a:solidFill>
                </a:rPr>
                <a:t>19</a:t>
              </a:r>
            </a:p>
            <a:p>
              <a:pPr algn="r"/>
              <a:r>
                <a:rPr lang="en-US" sz="1600" dirty="0">
                  <a:solidFill>
                    <a:srgbClr val="FF0000"/>
                  </a:solidFill>
                </a:rPr>
                <a:t>20</a:t>
              </a:r>
            </a:p>
            <a:p>
              <a:pPr algn="r"/>
              <a:r>
                <a:rPr lang="en-US" sz="1600" dirty="0">
                  <a:solidFill>
                    <a:srgbClr val="FF0000"/>
                  </a:solidFill>
                </a:rPr>
                <a:t>21</a:t>
              </a:r>
            </a:p>
            <a:p>
              <a:pPr algn="r"/>
              <a:r>
                <a:rPr lang="en-US" sz="1600" dirty="0">
                  <a:solidFill>
                    <a:srgbClr val="FF0000"/>
                  </a:solidFill>
                </a:rPr>
                <a:t>22</a:t>
              </a:r>
            </a:p>
            <a:p>
              <a:pPr algn="r"/>
              <a:r>
                <a:rPr lang="en-US" sz="1600" dirty="0">
                  <a:solidFill>
                    <a:srgbClr val="FF0000"/>
                  </a:solidFill>
                </a:rPr>
                <a:t>23</a:t>
              </a:r>
            </a:p>
            <a:p>
              <a:pPr algn="r"/>
              <a:r>
                <a:rPr lang="en-US" sz="1600" dirty="0">
                  <a:solidFill>
                    <a:srgbClr val="FF0000"/>
                  </a:solidFill>
                </a:rPr>
                <a:t>24</a:t>
              </a:r>
            </a:p>
            <a:p>
              <a:pPr algn="r"/>
              <a:r>
                <a:rPr lang="en-US" sz="1600" dirty="0">
                  <a:solidFill>
                    <a:srgbClr val="FF0000"/>
                  </a:solidFill>
                </a:rPr>
                <a:t>25</a:t>
              </a:r>
            </a:p>
            <a:p>
              <a:pPr algn="r"/>
              <a:r>
                <a:rPr lang="en-US" sz="1600" dirty="0">
                  <a:solidFill>
                    <a:srgbClr val="FF0000"/>
                  </a:solidFill>
                </a:rPr>
                <a:t>26</a:t>
              </a:r>
            </a:p>
            <a:p>
              <a:pPr algn="r"/>
              <a:r>
                <a:rPr lang="en-US" sz="1600" dirty="0">
                  <a:solidFill>
                    <a:srgbClr val="FF0000"/>
                  </a:solidFill>
                </a:rPr>
                <a:t>27</a:t>
              </a:r>
            </a:p>
            <a:p>
              <a:pPr algn="r"/>
              <a:r>
                <a:rPr lang="en-US" sz="1600" dirty="0">
                  <a:solidFill>
                    <a:srgbClr val="FF0000"/>
                  </a:solidFill>
                </a:rPr>
                <a:t>28</a:t>
              </a:r>
            </a:p>
            <a:p>
              <a:pPr algn="r"/>
              <a:r>
                <a:rPr lang="en-US" sz="1600" dirty="0">
                  <a:solidFill>
                    <a:srgbClr val="FF0000"/>
                  </a:solidFill>
                </a:rPr>
                <a:t>29</a:t>
              </a:r>
            </a:p>
            <a:p>
              <a:pPr algn="r"/>
              <a:r>
                <a:rPr lang="en-US" sz="1600" dirty="0">
                  <a:solidFill>
                    <a:srgbClr val="FF0000"/>
                  </a:solidFill>
                </a:rPr>
                <a:t>30</a:t>
              </a:r>
            </a:p>
            <a:p>
              <a:pPr algn="r"/>
              <a:r>
                <a:rPr lang="en-US" sz="1600" dirty="0">
                  <a:solidFill>
                    <a:srgbClr val="FF0000"/>
                  </a:solidFill>
                </a:rPr>
                <a:t>31</a:t>
              </a:r>
            </a:p>
            <a:p>
              <a:pPr algn="r"/>
              <a:r>
                <a:rPr lang="en-US" sz="1600" dirty="0">
                  <a:solidFill>
                    <a:srgbClr val="FF0000"/>
                  </a:solidFill>
                </a:rPr>
                <a:t>32</a:t>
              </a:r>
            </a:p>
            <a:p>
              <a:pPr algn="r"/>
              <a:r>
                <a:rPr lang="en-US" sz="1600" dirty="0">
                  <a:solidFill>
                    <a:srgbClr val="FF0000"/>
                  </a:solidFill>
                </a:rPr>
                <a:t>33</a:t>
              </a:r>
            </a:p>
            <a:p>
              <a:pPr algn="r"/>
              <a:r>
                <a:rPr lang="en-US" sz="1600" dirty="0">
                  <a:solidFill>
                    <a:srgbClr val="FF0000"/>
                  </a:solidFill>
                </a:rPr>
                <a:t>34</a:t>
              </a:r>
            </a:p>
            <a:p>
              <a:pPr algn="r"/>
              <a:r>
                <a:rPr lang="en-US" sz="1600" dirty="0">
                  <a:solidFill>
                    <a:srgbClr val="FF0000"/>
                  </a:solidFill>
                </a:rPr>
                <a:t>35</a:t>
              </a:r>
            </a:p>
            <a:p>
              <a:pPr algn="r"/>
              <a:r>
                <a:rPr lang="en-US" sz="1600" dirty="0">
                  <a:solidFill>
                    <a:srgbClr val="FF0000"/>
                  </a:solidFill>
                </a:rPr>
                <a:t>36</a:t>
              </a:r>
            </a:p>
            <a:p>
              <a:pPr algn="r"/>
              <a:r>
                <a:rPr lang="en-US" sz="1600" dirty="0">
                  <a:solidFill>
                    <a:srgbClr val="FF0000"/>
                  </a:solidFill>
                </a:rPr>
                <a:t>37</a:t>
              </a:r>
            </a:p>
            <a:p>
              <a:pPr algn="r"/>
              <a:r>
                <a:rPr lang="en-US" sz="1600" dirty="0">
                  <a:solidFill>
                    <a:srgbClr val="FF0000"/>
                  </a:solidFill>
                </a:rPr>
                <a:t>38</a:t>
              </a:r>
            </a:p>
          </p:txBody>
        </p:sp>
      </p:grpSp>
      <p:sp>
        <p:nvSpPr>
          <p:cNvPr id="10" name="Rectangle 9"/>
          <p:cNvSpPr/>
          <p:nvPr/>
        </p:nvSpPr>
        <p:spPr>
          <a:xfrm>
            <a:off x="683568" y="1412776"/>
            <a:ext cx="8280919"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3568" y="3068960"/>
            <a:ext cx="8280919"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3568" y="2132856"/>
            <a:ext cx="8280919" cy="432048"/>
          </a:xfrm>
          <a:prstGeom prst="rect">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83568" y="4077072"/>
            <a:ext cx="8280919" cy="1440160"/>
          </a:xfrm>
          <a:prstGeom prst="rect">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Callout 21"/>
          <p:cNvSpPr/>
          <p:nvPr/>
        </p:nvSpPr>
        <p:spPr>
          <a:xfrm>
            <a:off x="6228184" y="3257621"/>
            <a:ext cx="2088232" cy="1183052"/>
          </a:xfrm>
          <a:prstGeom prst="wedgeEllipseCallout">
            <a:avLst>
              <a:gd name="adj1" fmla="val -194639"/>
              <a:gd name="adj2" fmla="val 126338"/>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Are all possible cases considered?</a:t>
            </a:r>
          </a:p>
        </p:txBody>
      </p:sp>
    </p:spTree>
    <p:extLst>
      <p:ext uri="{BB962C8B-B14F-4D97-AF65-F5344CB8AC3E}">
        <p14:creationId xmlns:p14="http://schemas.microsoft.com/office/powerpoint/2010/main" val="142165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1" grpId="0" animBg="1"/>
      <p:bldP spid="12" grpId="0" animBg="1"/>
      <p:bldP spid="19" grpId="0" animBg="1"/>
      <p:bldP spid="22" grpId="0" animBg="1"/>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512</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  </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406" y="6496070"/>
            <a:ext cx="4000528" cy="276999"/>
          </a:xfrm>
          <a:prstGeom prst="rect">
            <a:avLst/>
          </a:prstGeom>
          <a:noFill/>
        </p:spPr>
        <p:txBody>
          <a:bodyPr wrap="square" rtlCol="0">
            <a:spAutoFit/>
          </a:bodyPr>
          <a:lstStyle/>
          <a:p>
            <a:r>
              <a:rPr lang="en-US" sz="1200" dirty="0"/>
              <a:t>W10.3 User-defined methods: value-returning</a:t>
            </a:r>
          </a:p>
        </p:txBody>
      </p:sp>
      <p:sp>
        <p:nvSpPr>
          <p:cNvPr id="8" name="Rounded Rectangle 7"/>
          <p:cNvSpPr/>
          <p:nvPr/>
        </p:nvSpPr>
        <p:spPr>
          <a:xfrm>
            <a:off x="107504" y="980728"/>
            <a:ext cx="8856984" cy="4188381"/>
          </a:xfrm>
          <a:prstGeom prst="round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Write a complete modular program that displays a menu, and performs the appropriate action accordingly in the corresponding method. The menu and the method names are listed below:</a:t>
            </a:r>
          </a:p>
          <a:p>
            <a:pPr marL="342900" indent="-342900" algn="just">
              <a:buClr>
                <a:srgbClr val="FF0000"/>
              </a:buClr>
              <a:buFont typeface="Wingdings" panose="05000000000000000000" pitchFamily="2" charset="2"/>
              <a:buChar char="Ø"/>
            </a:pP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buClr>
                <a:srgbClr val="FF0000"/>
              </a:buClr>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Option		Action				Name		Return</a:t>
            </a:r>
          </a:p>
          <a:p>
            <a:pPr algn="just">
              <a:buClr>
                <a:srgbClr val="FF0000"/>
              </a:buClr>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1		Exchange num1 and num2	Swap 		nothing</a:t>
            </a:r>
          </a:p>
          <a:p>
            <a:pPr algn="just">
              <a:buClr>
                <a:srgbClr val="FF0000"/>
              </a:buClr>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2		Exchange num2 and num3	Swap		nothing</a:t>
            </a:r>
          </a:p>
          <a:p>
            <a:pPr algn="just">
              <a:buClr>
                <a:srgbClr val="FF0000"/>
              </a:buClr>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3		Exchange num1 and num3	Swap		nothing</a:t>
            </a:r>
          </a:p>
          <a:p>
            <a:pPr algn="just">
              <a:buClr>
                <a:srgbClr val="FF0000"/>
              </a:buClr>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4		Sort the three numbers		Sort		nothing</a:t>
            </a:r>
          </a:p>
          <a:p>
            <a:pPr algn="just">
              <a:buClr>
                <a:srgbClr val="FF0000"/>
              </a:buClr>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5		Find their minimum		Min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int</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pPr algn="just">
              <a:buClr>
                <a:srgbClr val="FF0000"/>
              </a:buClr>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6		Find their maximum		Max		</a:t>
            </a:r>
            <a:r>
              <a:rPr lang="en-US" sz="2000" dirty="0" err="1">
                <a:solidFill>
                  <a:schemeClr val="tx1"/>
                </a:solidFill>
                <a:latin typeface="Tahoma" panose="020B0604030504040204" pitchFamily="34" charset="0"/>
                <a:ea typeface="Tahoma" panose="020B0604030504040204" pitchFamily="34" charset="0"/>
                <a:cs typeface="Tahoma" panose="020B0604030504040204" pitchFamily="34" charset="0"/>
              </a:rPr>
              <a:t>int</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buClr>
                <a:srgbClr val="FF0000"/>
              </a:buClr>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7		Find their average		Average		double</a:t>
            </a:r>
          </a:p>
        </p:txBody>
      </p:sp>
    </p:spTree>
    <p:extLst>
      <p:ext uri="{BB962C8B-B14F-4D97-AF65-F5344CB8AC3E}">
        <p14:creationId xmlns:p14="http://schemas.microsoft.com/office/powerpoint/2010/main" val="130050010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513</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  </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406" y="6496070"/>
            <a:ext cx="4000528" cy="276999"/>
          </a:xfrm>
          <a:prstGeom prst="rect">
            <a:avLst/>
          </a:prstGeom>
          <a:noFill/>
        </p:spPr>
        <p:txBody>
          <a:bodyPr wrap="square" rtlCol="0">
            <a:spAutoFit/>
          </a:bodyPr>
          <a:lstStyle/>
          <a:p>
            <a:r>
              <a:rPr lang="en-US" sz="1200"/>
              <a:t>W10.3 </a:t>
            </a:r>
            <a:r>
              <a:rPr lang="en-US" sz="1200" dirty="0"/>
              <a:t>User-defined methods: value-returning</a:t>
            </a:r>
          </a:p>
        </p:txBody>
      </p:sp>
      <p:sp>
        <p:nvSpPr>
          <p:cNvPr id="9" name="Content Placeholder 3"/>
          <p:cNvSpPr>
            <a:spLocks noGrp="1"/>
          </p:cNvSpPr>
          <p:nvPr>
            <p:ph idx="1"/>
          </p:nvPr>
        </p:nvSpPr>
        <p:spPr>
          <a:xfrm>
            <a:off x="179512" y="1052736"/>
            <a:ext cx="8712968" cy="5096431"/>
          </a:xfrm>
          <a:prstGeom prst="round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Write a modular program that calculates and prints the bill for Riyadh’s power consumption. The rates vary depending on whether the user is residential, commercial, or industrial. A code of R corresponds to a Residential, C corresponds to a Commercial, and I to Industrial. Any other code should be treated as an error. The program should read the power consumption rate in KWH (Kilowatt per Hour); then it calculates the due amount according to the following:</a:t>
            </a:r>
          </a:p>
          <a:p>
            <a:pPr marL="0" indent="0" algn="just">
              <a:buClr>
                <a:srgbClr val="FF0000"/>
              </a:buClr>
              <a:buNone/>
            </a:pPr>
            <a:r>
              <a:rPr lang="en-US" sz="2000" dirty="0">
                <a:latin typeface="Tahoma" panose="020B0604030504040204" pitchFamily="34" charset="0"/>
                <a:ea typeface="Tahoma" panose="020B0604030504040204" pitchFamily="34" charset="0"/>
                <a:cs typeface="Tahoma" panose="020B0604030504040204" pitchFamily="34" charset="0"/>
              </a:rPr>
              <a:t>The rate is SAR 5 per KWH for Residential, SAR 10 per KWH for Commercial and SAR 20 per KWH for Industrial.</a:t>
            </a:r>
          </a:p>
          <a:p>
            <a:pPr marL="0" indent="0" algn="just">
              <a:buClr>
                <a:srgbClr val="FF0000"/>
              </a:buClr>
              <a:buNone/>
            </a:pPr>
            <a:r>
              <a:rPr lang="en-US" sz="2000" dirty="0">
                <a:latin typeface="Tahoma" panose="020B0604030504040204" pitchFamily="34" charset="0"/>
                <a:ea typeface="Tahoma" panose="020B0604030504040204" pitchFamily="34" charset="0"/>
                <a:cs typeface="Tahoma" panose="020B0604030504040204" pitchFamily="34" charset="0"/>
              </a:rPr>
              <a:t>The input data should be made in the main method. The calculation of the due amount is made in a method called </a:t>
            </a:r>
            <a:r>
              <a:rPr lang="en-US" sz="2000" dirty="0" err="1">
                <a:latin typeface="Tahoma" panose="020B0604030504040204" pitchFamily="34" charset="0"/>
                <a:ea typeface="Tahoma" panose="020B0604030504040204" pitchFamily="34" charset="0"/>
                <a:cs typeface="Tahoma" panose="020B0604030504040204" pitchFamily="34" charset="0"/>
              </a:rPr>
              <a:t>DueAmount</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lgn="just">
              <a:buClr>
                <a:srgbClr val="FF0000"/>
              </a:buClr>
              <a:buNone/>
            </a:pPr>
            <a:r>
              <a:rPr lang="en-US" sz="2000" dirty="0">
                <a:latin typeface="Tahoma" panose="020B0604030504040204" pitchFamily="34" charset="0"/>
                <a:ea typeface="Tahoma" panose="020B0604030504040204" pitchFamily="34" charset="0"/>
                <a:cs typeface="Tahoma" panose="020B0604030504040204" pitchFamily="34" charset="0"/>
              </a:rPr>
              <a:t>The total of the amounts due should also be calculated.</a:t>
            </a:r>
          </a:p>
          <a:p>
            <a:pPr marL="342900" indent="-342900" algn="just">
              <a:buClr>
                <a:srgbClr val="FF0000"/>
              </a:buClr>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138703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a:t>Identifier Scope Within a Class</a:t>
            </a:r>
          </a:p>
        </p:txBody>
      </p:sp>
      <p:sp>
        <p:nvSpPr>
          <p:cNvPr id="4" name="Slide Number Placeholder 3"/>
          <p:cNvSpPr>
            <a:spLocks noGrp="1"/>
          </p:cNvSpPr>
          <p:nvPr>
            <p:ph type="sldNum"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3843FF8F-FB68-524B-A787-D575C647C0D4}" type="slidenum">
              <a:rPr kumimoji="0" lang="en-US" sz="2400" b="1" i="0" u="none" strike="noStrike" kern="1200" cap="none" spc="0" normalizeH="0" baseline="0" noProof="0" smtClean="0">
                <a:ln>
                  <a:noFill/>
                </a:ln>
                <a:solidFill>
                  <a:srgbClr val="FFFFFF"/>
                </a:solidFill>
                <a:effectLst/>
                <a:uLnTx/>
                <a:uFillTx/>
                <a:latin typeface="Times New Roman" charset="0"/>
                <a:ea typeface="MS PGothic" charset="0"/>
              </a:rPr>
              <a:pPr marL="0" marR="0" lvl="0" indent="0" algn="ctr" defTabSz="914400" rtl="0" eaLnBrk="1" fontAlgn="base" latinLnBrk="0" hangingPunct="1">
                <a:lnSpc>
                  <a:spcPct val="100000"/>
                </a:lnSpc>
                <a:spcBef>
                  <a:spcPct val="0"/>
                </a:spcBef>
                <a:spcAft>
                  <a:spcPct val="0"/>
                </a:spcAft>
                <a:buClrTx/>
                <a:buSzTx/>
                <a:buFontTx/>
                <a:buNone/>
                <a:tabLst/>
                <a:defRPr/>
              </a:pPr>
              <a:t>514</a:t>
            </a:fld>
            <a:endParaRPr kumimoji="0" lang="en-US" sz="2400" b="1" i="0" u="none" strike="noStrike" kern="1200" cap="none" spc="0" normalizeH="0" baseline="0" noProof="0">
              <a:ln>
                <a:noFill/>
              </a:ln>
              <a:solidFill>
                <a:srgbClr val="FFFFFF"/>
              </a:solidFill>
              <a:effectLst/>
              <a:uLnTx/>
              <a:uFillTx/>
              <a:latin typeface="Times New Roman" charset="0"/>
              <a:ea typeface="MS PGothic" charset="0"/>
            </a:endParaRPr>
          </a:p>
        </p:txBody>
      </p:sp>
      <p:sp>
        <p:nvSpPr>
          <p:cNvPr id="5" name="Footer Placeholder 4"/>
          <p:cNvSpPr>
            <a:spLocks noGrp="1"/>
          </p:cNvSpPr>
          <p:nvPr>
            <p:ph type="ftr"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9213B"/>
                </a:solidFill>
                <a:effectLst/>
                <a:uLnTx/>
                <a:uFillTx/>
                <a:latin typeface="Times New Roman" charset="0"/>
                <a:ea typeface="MS PGothic" charset="0"/>
              </a:rPr>
              <a:t>Java Programming: From Problem Analysis to Program Design, 4e</a:t>
            </a:r>
          </a:p>
        </p:txBody>
      </p:sp>
    </p:spTree>
    <p:extLst>
      <p:ext uri="{BB962C8B-B14F-4D97-AF65-F5344CB8AC3E}">
        <p14:creationId xmlns:p14="http://schemas.microsoft.com/office/powerpoint/2010/main" val="38778729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Shape 175105"/>
          <p:cNvSpPr>
            <a:spLocks noGrp="1" noChangeArrowheads="1"/>
          </p:cNvSpPr>
          <p:nvPr>
            <p:ph type="title"/>
          </p:nvPr>
        </p:nvSpPr>
        <p:spPr/>
        <p:txBody>
          <a:bodyPr/>
          <a:lstStyle/>
          <a:p>
            <a:r>
              <a:rPr lang="en-US" dirty="0"/>
              <a:t>Definitions &amp; Facts</a:t>
            </a:r>
          </a:p>
        </p:txBody>
      </p:sp>
      <p:sp>
        <p:nvSpPr>
          <p:cNvPr id="77826" name="Shape 175106"/>
          <p:cNvSpPr>
            <a:spLocks noGrp="1" noChangeArrowheads="1"/>
          </p:cNvSpPr>
          <p:nvPr>
            <p:ph type="body" idx="1"/>
          </p:nvPr>
        </p:nvSpPr>
        <p:spPr/>
        <p:txBody>
          <a:bodyPr/>
          <a:lstStyle/>
          <a:p>
            <a:r>
              <a:rPr lang="en-US" dirty="0"/>
              <a:t>Local identifier: </a:t>
            </a:r>
          </a:p>
          <a:p>
            <a:pPr lvl="1"/>
            <a:r>
              <a:rPr lang="en-US" dirty="0"/>
              <a:t>identifier declared within a method or block, </a:t>
            </a:r>
          </a:p>
          <a:p>
            <a:pPr lvl="1"/>
            <a:r>
              <a:rPr lang="en-US" dirty="0"/>
              <a:t>it is </a:t>
            </a:r>
            <a:r>
              <a:rPr lang="en-US" b="1" dirty="0"/>
              <a:t>visible</a:t>
            </a:r>
            <a:r>
              <a:rPr lang="en-US" dirty="0"/>
              <a:t> only within that method or block.</a:t>
            </a:r>
          </a:p>
        </p:txBody>
      </p:sp>
      <p:sp>
        <p:nvSpPr>
          <p:cNvPr id="75778" name="Shape 3"/>
          <p:cNvSpPr>
            <a:spLocks noGrp="1"/>
          </p:cNvSpPr>
          <p:nvPr>
            <p:ph type="sldNum" sz="quarter" idx="11"/>
          </p:nvPr>
        </p:nvSpPr>
        <p:spPr/>
        <p:txBody>
          <a:bodyPr>
            <a:normAutofit fontScale="4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8E3726ED-CE38-8D4F-AF85-69E2335DEC58}" type="slidenum">
              <a:rPr kumimoji="0" lang="en-US" sz="2400" b="1" i="0" u="none" strike="noStrike" kern="1200" cap="none" spc="0" normalizeH="0" baseline="0" noProof="0" smtClean="0">
                <a:ln>
                  <a:noFill/>
                </a:ln>
                <a:solidFill>
                  <a:prstClr val="black"/>
                </a:solidFill>
                <a:effectLst/>
                <a:uLnTx/>
                <a:uFillTx/>
                <a:latin typeface="Times New Roman" charset="0"/>
                <a:ea typeface="MS PGothic" charset="0"/>
              </a:rPr>
              <a:pPr marL="0" marR="0" lvl="0" indent="0" algn="ctr" defTabSz="914400" rtl="0" eaLnBrk="0" fontAlgn="base" latinLnBrk="0" hangingPunct="0">
                <a:lnSpc>
                  <a:spcPct val="100000"/>
                </a:lnSpc>
                <a:spcBef>
                  <a:spcPct val="0"/>
                </a:spcBef>
                <a:spcAft>
                  <a:spcPct val="0"/>
                </a:spcAft>
                <a:buClrTx/>
                <a:buSzTx/>
                <a:buFontTx/>
                <a:buNone/>
                <a:tabLst/>
                <a:defRPr/>
              </a:pPr>
              <a:t>515</a:t>
            </a:fld>
            <a:endParaRPr kumimoji="0" lang="en-US" sz="2400" b="1" i="0" u="none" strike="noStrike" kern="1200" cap="none" spc="0" normalizeH="0" baseline="0" noProof="0">
              <a:ln>
                <a:noFill/>
              </a:ln>
              <a:solidFill>
                <a:prstClr val="black"/>
              </a:solidFill>
              <a:effectLst/>
              <a:uLnTx/>
              <a:uFillTx/>
              <a:latin typeface="Times New Roman" charset="0"/>
              <a:ea typeface="MS PGothic" charset="0"/>
            </a:endParaRPr>
          </a:p>
        </p:txBody>
      </p:sp>
    </p:spTree>
    <p:extLst>
      <p:ext uri="{BB962C8B-B14F-4D97-AF65-F5344CB8AC3E}">
        <p14:creationId xmlns:p14="http://schemas.microsoft.com/office/powerpoint/2010/main" val="87492316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Shape 175105"/>
          <p:cNvSpPr>
            <a:spLocks noGrp="1" noChangeArrowheads="1"/>
          </p:cNvSpPr>
          <p:nvPr>
            <p:ph type="title"/>
          </p:nvPr>
        </p:nvSpPr>
        <p:spPr/>
        <p:txBody>
          <a:bodyPr/>
          <a:lstStyle/>
          <a:p>
            <a:r>
              <a:rPr lang="en-US" dirty="0"/>
              <a:t>Definitions &amp; Facts</a:t>
            </a:r>
          </a:p>
        </p:txBody>
      </p:sp>
      <p:sp>
        <p:nvSpPr>
          <p:cNvPr id="77826" name="Shape 175106"/>
          <p:cNvSpPr>
            <a:spLocks noGrp="1" noChangeArrowheads="1"/>
          </p:cNvSpPr>
          <p:nvPr>
            <p:ph type="body" idx="1"/>
          </p:nvPr>
        </p:nvSpPr>
        <p:spPr/>
        <p:txBody>
          <a:bodyPr/>
          <a:lstStyle/>
          <a:p>
            <a:r>
              <a:rPr lang="en-US" dirty="0"/>
              <a:t>Block:</a:t>
            </a:r>
          </a:p>
          <a:p>
            <a:pPr lvl="1"/>
            <a:r>
              <a:rPr lang="en-US" dirty="0"/>
              <a:t>a set of statements enclosed within braces</a:t>
            </a:r>
          </a:p>
          <a:p>
            <a:pPr lvl="1"/>
            <a:r>
              <a:rPr lang="en-US" dirty="0"/>
              <a:t>the body of a loop or an if statement also forms a block</a:t>
            </a:r>
          </a:p>
          <a:p>
            <a:r>
              <a:rPr lang="en-US" dirty="0"/>
              <a:t>Nesting:</a:t>
            </a:r>
          </a:p>
          <a:p>
            <a:pPr lvl="1"/>
            <a:r>
              <a:rPr lang="en-US" dirty="0"/>
              <a:t>Blocks can be nested: </a:t>
            </a:r>
          </a:p>
          <a:p>
            <a:pPr lvl="2"/>
            <a:r>
              <a:rPr lang="en-US" dirty="0"/>
              <a:t>one block can contain other blocks</a:t>
            </a:r>
          </a:p>
          <a:p>
            <a:pPr lvl="1"/>
            <a:r>
              <a:rPr lang="en-US" dirty="0"/>
              <a:t>Methods can NOT be nested:</a:t>
            </a:r>
          </a:p>
          <a:p>
            <a:pPr lvl="2"/>
            <a:r>
              <a:rPr lang="en-US" dirty="0"/>
              <a:t>you cannot include the definition of one method in the body of another method.</a:t>
            </a:r>
          </a:p>
        </p:txBody>
      </p:sp>
      <p:sp>
        <p:nvSpPr>
          <p:cNvPr id="75778" name="Shape 3"/>
          <p:cNvSpPr>
            <a:spLocks noGrp="1"/>
          </p:cNvSpPr>
          <p:nvPr>
            <p:ph type="sldNum" sz="quarter" idx="11"/>
          </p:nvPr>
        </p:nvSpPr>
        <p:spPr/>
        <p:txBody>
          <a:bodyPr>
            <a:normAutofit fontScale="4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8E3726ED-CE38-8D4F-AF85-69E2335DEC58}" type="slidenum">
              <a:rPr kumimoji="0" lang="en-US" sz="2400" b="1" i="0" u="none" strike="noStrike" kern="1200" cap="none" spc="0" normalizeH="0" baseline="0" noProof="0" smtClean="0">
                <a:ln>
                  <a:noFill/>
                </a:ln>
                <a:solidFill>
                  <a:prstClr val="black"/>
                </a:solidFill>
                <a:effectLst/>
                <a:uLnTx/>
                <a:uFillTx/>
                <a:latin typeface="Times New Roman" charset="0"/>
                <a:ea typeface="MS PGothic" charset="0"/>
              </a:rPr>
              <a:pPr marL="0" marR="0" lvl="0" indent="0" algn="ctr" defTabSz="914400" rtl="0" eaLnBrk="0" fontAlgn="base" latinLnBrk="0" hangingPunct="0">
                <a:lnSpc>
                  <a:spcPct val="100000"/>
                </a:lnSpc>
                <a:spcBef>
                  <a:spcPct val="0"/>
                </a:spcBef>
                <a:spcAft>
                  <a:spcPct val="0"/>
                </a:spcAft>
                <a:buClrTx/>
                <a:buSzTx/>
                <a:buFontTx/>
                <a:buNone/>
                <a:tabLst/>
                <a:defRPr/>
              </a:pPr>
              <a:t>516</a:t>
            </a:fld>
            <a:endParaRPr kumimoji="0" lang="en-US" sz="2400" b="1" i="0" u="none" strike="noStrike" kern="1200" cap="none" spc="0" normalizeH="0" baseline="0" noProof="0">
              <a:ln>
                <a:noFill/>
              </a:ln>
              <a:solidFill>
                <a:prstClr val="black"/>
              </a:solidFill>
              <a:effectLst/>
              <a:uLnTx/>
              <a:uFillTx/>
              <a:latin typeface="Times New Roman" charset="0"/>
              <a:ea typeface="MS PGothic" charset="0"/>
            </a:endParaRPr>
          </a:p>
        </p:txBody>
      </p:sp>
    </p:spTree>
    <p:extLst>
      <p:ext uri="{BB962C8B-B14F-4D97-AF65-F5344CB8AC3E}">
        <p14:creationId xmlns:p14="http://schemas.microsoft.com/office/powerpoint/2010/main" val="41457617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Shape 175105"/>
          <p:cNvSpPr>
            <a:spLocks noGrp="1" noChangeArrowheads="1"/>
          </p:cNvSpPr>
          <p:nvPr>
            <p:ph type="title"/>
          </p:nvPr>
        </p:nvSpPr>
        <p:spPr/>
        <p:txBody>
          <a:bodyPr/>
          <a:lstStyle/>
          <a:p>
            <a:r>
              <a:rPr lang="en-US"/>
              <a:t>Declaration of an identifier</a:t>
            </a:r>
            <a:endParaRPr lang="en-US" dirty="0"/>
          </a:p>
        </p:txBody>
      </p:sp>
      <p:sp>
        <p:nvSpPr>
          <p:cNvPr id="77826" name="Shape 175106"/>
          <p:cNvSpPr>
            <a:spLocks noGrp="1" noChangeArrowheads="1"/>
          </p:cNvSpPr>
          <p:nvPr>
            <p:ph type="body" idx="1"/>
          </p:nvPr>
        </p:nvSpPr>
        <p:spPr/>
        <p:txBody>
          <a:bodyPr/>
          <a:lstStyle/>
          <a:p>
            <a:r>
              <a:rPr lang="en-US" b="1" dirty="0"/>
              <a:t>Within a class</a:t>
            </a:r>
            <a:r>
              <a:rPr lang="en-US" dirty="0"/>
              <a:t>: </a:t>
            </a:r>
          </a:p>
          <a:p>
            <a:pPr lvl="1"/>
            <a:r>
              <a:rPr lang="en-US" dirty="0"/>
              <a:t>it can occur </a:t>
            </a:r>
            <a:r>
              <a:rPr lang="en-US" b="1" dirty="0"/>
              <a:t>anywhere</a:t>
            </a:r>
            <a:r>
              <a:rPr lang="en-US" dirty="0"/>
              <a:t> </a:t>
            </a:r>
            <a:r>
              <a:rPr lang="en-US" b="1" dirty="0"/>
              <a:t>outside</a:t>
            </a:r>
            <a:r>
              <a:rPr lang="en-US" dirty="0"/>
              <a:t> of every method definition (and every block).</a:t>
            </a:r>
          </a:p>
          <a:p>
            <a:r>
              <a:rPr lang="en-US" b="1" dirty="0"/>
              <a:t>Within a method/block</a:t>
            </a:r>
            <a:r>
              <a:rPr lang="en-US" dirty="0"/>
              <a:t>: </a:t>
            </a:r>
          </a:p>
          <a:p>
            <a:pPr lvl="1"/>
            <a:r>
              <a:rPr lang="en-US" dirty="0"/>
              <a:t>it must occur before it can be used</a:t>
            </a:r>
          </a:p>
          <a:p>
            <a:pPr lvl="1"/>
            <a:r>
              <a:rPr lang="en-US" dirty="0"/>
              <a:t>when blocks are nested:</a:t>
            </a:r>
          </a:p>
          <a:p>
            <a:pPr lvl="2"/>
            <a:r>
              <a:rPr lang="en-US" dirty="0"/>
              <a:t> an identifier used to name a variable in the outer block cannot be used to name any other variable in an inner block of the same method  </a:t>
            </a:r>
          </a:p>
          <a:p>
            <a:pPr lvl="2"/>
            <a:r>
              <a:rPr lang="en-US" dirty="0"/>
              <a:t>(see example)</a:t>
            </a:r>
          </a:p>
          <a:p>
            <a:endParaRPr lang="en-US" dirty="0"/>
          </a:p>
        </p:txBody>
      </p:sp>
      <p:sp>
        <p:nvSpPr>
          <p:cNvPr id="75778" name="Shape 3"/>
          <p:cNvSpPr>
            <a:spLocks noGrp="1"/>
          </p:cNvSpPr>
          <p:nvPr>
            <p:ph type="sldNum" sz="quarter" idx="11"/>
          </p:nvPr>
        </p:nvSpPr>
        <p:spPr/>
        <p:txBody>
          <a:bodyPr>
            <a:normAutofit fontScale="4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8E3726ED-CE38-8D4F-AF85-69E2335DEC58}" type="slidenum">
              <a:rPr kumimoji="0" lang="en-US" sz="2400" b="1" i="0" u="none" strike="noStrike" kern="1200" cap="none" spc="0" normalizeH="0" baseline="0" noProof="0" smtClean="0">
                <a:ln>
                  <a:noFill/>
                </a:ln>
                <a:solidFill>
                  <a:prstClr val="black"/>
                </a:solidFill>
                <a:effectLst/>
                <a:uLnTx/>
                <a:uFillTx/>
                <a:latin typeface="Times New Roman" charset="0"/>
                <a:ea typeface="MS PGothic" charset="0"/>
              </a:rPr>
              <a:pPr marL="0" marR="0" lvl="0" indent="0" algn="ctr" defTabSz="914400" rtl="0" eaLnBrk="0" fontAlgn="base" latinLnBrk="0" hangingPunct="0">
                <a:lnSpc>
                  <a:spcPct val="100000"/>
                </a:lnSpc>
                <a:spcBef>
                  <a:spcPct val="0"/>
                </a:spcBef>
                <a:spcAft>
                  <a:spcPct val="0"/>
                </a:spcAft>
                <a:buClrTx/>
                <a:buSzTx/>
                <a:buFontTx/>
                <a:buNone/>
                <a:tabLst/>
                <a:defRPr/>
              </a:pPr>
              <a:t>517</a:t>
            </a:fld>
            <a:endParaRPr kumimoji="0" lang="en-US" sz="2400" b="1" i="0" u="none" strike="noStrike" kern="1200" cap="none" spc="0" normalizeH="0" baseline="0" noProof="0">
              <a:ln>
                <a:noFill/>
              </a:ln>
              <a:solidFill>
                <a:prstClr val="black"/>
              </a:solidFill>
              <a:effectLst/>
              <a:uLnTx/>
              <a:uFillTx/>
              <a:latin typeface="Times New Roman" charset="0"/>
              <a:ea typeface="MS PGothic" charset="0"/>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Shape 225281"/>
          <p:cNvSpPr>
            <a:spLocks noGrp="1" noChangeArrowheads="1"/>
          </p:cNvSpPr>
          <p:nvPr>
            <p:ph type="title"/>
          </p:nvPr>
        </p:nvSpPr>
        <p:spPr/>
        <p:txBody>
          <a:bodyPr/>
          <a:lstStyle/>
          <a:p>
            <a:r>
              <a:rPr lang="en-US" dirty="0"/>
              <a:t>Example - illegal</a:t>
            </a:r>
          </a:p>
        </p:txBody>
      </p:sp>
      <p:sp>
        <p:nvSpPr>
          <p:cNvPr id="80898" name="Shape 225282"/>
          <p:cNvSpPr>
            <a:spLocks noGrp="1" noChangeArrowheads="1"/>
          </p:cNvSpPr>
          <p:nvPr>
            <p:ph type="body" idx="1"/>
          </p:nvPr>
        </p:nvSpPr>
        <p:spPr/>
        <p:txBody>
          <a:bodyPr/>
          <a:lstStyle/>
          <a:p>
            <a:endParaRPr lang="en-US" sz="2000" dirty="0"/>
          </a:p>
          <a:p>
            <a:pPr>
              <a:lnSpc>
                <a:spcPct val="80000"/>
              </a:lnSpc>
              <a:buFontTx/>
              <a:buNone/>
            </a:pPr>
            <a:r>
              <a:rPr lang="en-US" sz="2000" dirty="0">
                <a:solidFill>
                  <a:srgbClr val="0033CC"/>
                </a:solidFill>
                <a:latin typeface="Courier New" charset="0"/>
                <a:ea typeface="MS PGothic" charset="0"/>
                <a:cs typeface="MS PGothic" charset="0"/>
              </a:rPr>
              <a:t>public static void</a:t>
            </a:r>
            <a:r>
              <a:rPr lang="en-US" sz="2000" dirty="0">
                <a:latin typeface="Courier New" charset="0"/>
                <a:ea typeface="MS PGothic" charset="0"/>
                <a:cs typeface="MS PGothic" charset="0"/>
              </a:rPr>
              <a:t> </a:t>
            </a:r>
            <a:r>
              <a:rPr lang="en-US" sz="2000" dirty="0" err="1">
                <a:latin typeface="Courier New" charset="0"/>
                <a:ea typeface="MS PGothic" charset="0"/>
                <a:cs typeface="MS PGothic" charset="0"/>
              </a:rPr>
              <a:t>illegalIdentifierDeclaration</a:t>
            </a:r>
            <a:r>
              <a:rPr lang="en-US" sz="2000" dirty="0">
                <a:latin typeface="Courier New" charset="0"/>
                <a:ea typeface="MS PGothic" charset="0"/>
                <a:cs typeface="MS PGothic" charset="0"/>
              </a:rPr>
              <a:t>()</a:t>
            </a:r>
          </a:p>
          <a:p>
            <a:pPr>
              <a:lnSpc>
                <a:spcPct val="80000"/>
              </a:lnSpc>
              <a:buFontTx/>
              <a:buNone/>
            </a:pPr>
            <a:r>
              <a:rPr lang="en-US" sz="2000" dirty="0">
                <a:latin typeface="Courier New" charset="0"/>
                <a:ea typeface="MS PGothic" charset="0"/>
                <a:cs typeface="MS PGothic" charset="0"/>
              </a:rPr>
              <a:t>{</a:t>
            </a:r>
          </a:p>
          <a:p>
            <a:pPr>
              <a:lnSpc>
                <a:spcPct val="80000"/>
              </a:lnSpc>
              <a:buFontTx/>
              <a:buNone/>
            </a:pPr>
            <a:r>
              <a:rPr lang="en-US" sz="2000" dirty="0">
                <a:latin typeface="Courier New" charset="0"/>
                <a:ea typeface="MS PGothic" charset="0"/>
                <a:cs typeface="MS PGothic" charset="0"/>
              </a:rPr>
              <a:t>    </a:t>
            </a:r>
            <a:r>
              <a:rPr lang="en-US" sz="2000" dirty="0" err="1">
                <a:solidFill>
                  <a:srgbClr val="0033CC"/>
                </a:solidFill>
                <a:latin typeface="Courier New" charset="0"/>
                <a:ea typeface="MS PGothic" charset="0"/>
                <a:cs typeface="MS PGothic" charset="0"/>
              </a:rPr>
              <a:t>int</a:t>
            </a:r>
            <a:r>
              <a:rPr lang="en-US" sz="2000" dirty="0">
                <a:latin typeface="Courier New" charset="0"/>
                <a:ea typeface="MS PGothic" charset="0"/>
                <a:cs typeface="MS PGothic" charset="0"/>
              </a:rPr>
              <a:t> x;</a:t>
            </a:r>
          </a:p>
          <a:p>
            <a:pPr>
              <a:lnSpc>
                <a:spcPct val="80000"/>
              </a:lnSpc>
              <a:buFontTx/>
              <a:buNone/>
            </a:pPr>
            <a:r>
              <a:rPr lang="en-US" sz="2000" dirty="0">
                <a:latin typeface="Courier New" charset="0"/>
                <a:ea typeface="MS PGothic" charset="0"/>
                <a:cs typeface="MS PGothic" charset="0"/>
              </a:rPr>
              <a:t>    </a:t>
            </a:r>
          </a:p>
          <a:p>
            <a:pPr>
              <a:lnSpc>
                <a:spcPct val="80000"/>
              </a:lnSpc>
              <a:buFontTx/>
              <a:buNone/>
            </a:pPr>
            <a:r>
              <a:rPr lang="en-US" sz="2000" dirty="0">
                <a:latin typeface="Courier New" charset="0"/>
                <a:ea typeface="MS PGothic" charset="0"/>
                <a:cs typeface="MS PGothic" charset="0"/>
              </a:rPr>
              <a:t>    </a:t>
            </a:r>
            <a:r>
              <a:rPr lang="en-US" sz="2000" dirty="0">
                <a:solidFill>
                  <a:schemeClr val="folHlink"/>
                </a:solidFill>
                <a:latin typeface="Courier New" charset="0"/>
                <a:ea typeface="MS PGothic" charset="0"/>
                <a:cs typeface="MS PGothic" charset="0"/>
              </a:rPr>
              <a:t>//block</a:t>
            </a:r>
          </a:p>
          <a:p>
            <a:pPr>
              <a:lnSpc>
                <a:spcPct val="80000"/>
              </a:lnSpc>
              <a:buFontTx/>
              <a:buNone/>
            </a:pPr>
            <a:r>
              <a:rPr lang="en-US" sz="2000" dirty="0">
                <a:latin typeface="Courier New" charset="0"/>
                <a:ea typeface="MS PGothic" charset="0"/>
                <a:cs typeface="MS PGothic" charset="0"/>
              </a:rPr>
              <a:t>    {</a:t>
            </a:r>
          </a:p>
          <a:p>
            <a:pPr>
              <a:lnSpc>
                <a:spcPct val="80000"/>
              </a:lnSpc>
              <a:buFontTx/>
              <a:buNone/>
            </a:pPr>
            <a:r>
              <a:rPr lang="en-US" sz="2000" dirty="0">
                <a:latin typeface="Courier New" charset="0"/>
                <a:ea typeface="MS PGothic" charset="0"/>
                <a:cs typeface="MS PGothic" charset="0"/>
              </a:rPr>
              <a:t>        </a:t>
            </a:r>
            <a:r>
              <a:rPr lang="en-US" sz="2000" dirty="0">
                <a:solidFill>
                  <a:srgbClr val="0033CC"/>
                </a:solidFill>
                <a:latin typeface="Courier New" charset="0"/>
                <a:ea typeface="MS PGothic" charset="0"/>
                <a:cs typeface="MS PGothic" charset="0"/>
              </a:rPr>
              <a:t>double</a:t>
            </a:r>
            <a:r>
              <a:rPr lang="en-US" sz="2000" dirty="0">
                <a:latin typeface="Courier New" charset="0"/>
                <a:ea typeface="MS PGothic" charset="0"/>
                <a:cs typeface="MS PGothic" charset="0"/>
              </a:rPr>
              <a:t> x;    </a:t>
            </a:r>
            <a:r>
              <a:rPr lang="en-US" sz="2000" dirty="0">
                <a:solidFill>
                  <a:schemeClr val="folHlink"/>
                </a:solidFill>
                <a:latin typeface="Courier New" charset="0"/>
                <a:ea typeface="MS PGothic" charset="0"/>
                <a:cs typeface="MS PGothic" charset="0"/>
              </a:rPr>
              <a:t>//illegal declaration, </a:t>
            </a:r>
          </a:p>
          <a:p>
            <a:pPr>
              <a:lnSpc>
                <a:spcPct val="80000"/>
              </a:lnSpc>
              <a:buFontTx/>
              <a:buNone/>
            </a:pPr>
            <a:r>
              <a:rPr lang="en-US" sz="2000" dirty="0">
                <a:solidFill>
                  <a:schemeClr val="folHlink"/>
                </a:solidFill>
                <a:latin typeface="Courier New" charset="0"/>
                <a:ea typeface="MS PGothic" charset="0"/>
                <a:cs typeface="MS PGothic" charset="0"/>
              </a:rPr>
              <a:t>                     //x is already declared</a:t>
            </a:r>
          </a:p>
          <a:p>
            <a:pPr>
              <a:lnSpc>
                <a:spcPct val="80000"/>
              </a:lnSpc>
              <a:buFontTx/>
              <a:buNone/>
            </a:pPr>
            <a:r>
              <a:rPr lang="en-US" sz="2000" dirty="0">
                <a:latin typeface="Courier New" charset="0"/>
                <a:ea typeface="MS PGothic" charset="0"/>
                <a:cs typeface="MS PGothic" charset="0"/>
              </a:rPr>
              <a:t>        ...</a:t>
            </a:r>
          </a:p>
          <a:p>
            <a:pPr>
              <a:lnSpc>
                <a:spcPct val="80000"/>
              </a:lnSpc>
              <a:buFontTx/>
              <a:buNone/>
            </a:pPr>
            <a:r>
              <a:rPr lang="en-US" sz="2000" dirty="0">
                <a:latin typeface="Courier New" charset="0"/>
                <a:ea typeface="MS PGothic" charset="0"/>
                <a:cs typeface="MS PGothic" charset="0"/>
              </a:rPr>
              <a:t>    }</a:t>
            </a:r>
          </a:p>
          <a:p>
            <a:pPr>
              <a:lnSpc>
                <a:spcPct val="80000"/>
              </a:lnSpc>
              <a:buFontTx/>
              <a:buNone/>
            </a:pPr>
            <a:r>
              <a:rPr lang="en-US" sz="2000" dirty="0">
                <a:latin typeface="Courier New" charset="0"/>
                <a:ea typeface="MS PGothic" charset="0"/>
                <a:cs typeface="MS PGothic" charset="0"/>
              </a:rPr>
              <a:t>}</a:t>
            </a:r>
            <a:endParaRPr lang="en-US" sz="2000" dirty="0">
              <a:latin typeface="Times New Roman" charset="0"/>
              <a:ea typeface="MS PGothic" charset="0"/>
              <a:cs typeface="MS PGothic" charset="0"/>
            </a:endParaRPr>
          </a:p>
        </p:txBody>
      </p:sp>
      <p:sp>
        <p:nvSpPr>
          <p:cNvPr id="78850" name="Shape 3"/>
          <p:cNvSpPr>
            <a:spLocks noGrp="1"/>
          </p:cNvSpPr>
          <p:nvPr>
            <p:ph type="sldNum" sz="quarter" idx="11"/>
          </p:nvPr>
        </p:nvSpPr>
        <p:spPr/>
        <p:txBody>
          <a:bodyPr>
            <a:normAutofit fontScale="4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C7A94566-1E52-8C47-8E74-908126D40E83}" type="slidenum">
              <a:rPr kumimoji="0" lang="en-US" sz="2400" b="1" i="0" u="none" strike="noStrike" kern="1200" cap="none" spc="0" normalizeH="0" baseline="0" noProof="0" smtClean="0">
                <a:ln>
                  <a:noFill/>
                </a:ln>
                <a:solidFill>
                  <a:prstClr val="black"/>
                </a:solidFill>
                <a:effectLst/>
                <a:uLnTx/>
                <a:uFillTx/>
                <a:latin typeface="Times New Roman" charset="0"/>
                <a:ea typeface="MS PGothic" charset="0"/>
              </a:rPr>
              <a:pPr marL="0" marR="0" lvl="0" indent="0" algn="ctr" defTabSz="914400" rtl="0" eaLnBrk="0" fontAlgn="base" latinLnBrk="0" hangingPunct="0">
                <a:lnSpc>
                  <a:spcPct val="100000"/>
                </a:lnSpc>
                <a:spcBef>
                  <a:spcPct val="0"/>
                </a:spcBef>
                <a:spcAft>
                  <a:spcPct val="0"/>
                </a:spcAft>
                <a:buClrTx/>
                <a:buSzTx/>
                <a:buFontTx/>
                <a:buNone/>
                <a:tabLst/>
                <a:defRPr/>
              </a:pPr>
              <a:t>518</a:t>
            </a:fld>
            <a:endParaRPr kumimoji="0" lang="en-US" sz="2400" b="1" i="0" u="none" strike="noStrike" kern="1200" cap="none" spc="0" normalizeH="0" baseline="0" noProof="0">
              <a:ln>
                <a:noFill/>
              </a:ln>
              <a:solidFill>
                <a:prstClr val="black"/>
              </a:solidFill>
              <a:effectLst/>
              <a:uLnTx/>
              <a:uFillTx/>
              <a:latin typeface="Times New Roman" charset="0"/>
              <a:ea typeface="MS PGothic" charset="0"/>
            </a:endParaRPr>
          </a:p>
        </p:txBody>
      </p:sp>
    </p:spTree>
    <p:extLst>
      <p:ext uri="{BB962C8B-B14F-4D97-AF65-F5344CB8AC3E}">
        <p14:creationId xmlns:p14="http://schemas.microsoft.com/office/powerpoint/2010/main" val="1975142447"/>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hape 176129"/>
          <p:cNvSpPr>
            <a:spLocks noGrp="1" noChangeArrowheads="1"/>
          </p:cNvSpPr>
          <p:nvPr>
            <p:ph type="title"/>
          </p:nvPr>
        </p:nvSpPr>
        <p:spPr/>
        <p:txBody>
          <a:bodyPr/>
          <a:lstStyle/>
          <a:p>
            <a:r>
              <a:rPr lang="en-US"/>
              <a:t>Scope Rules within a Class</a:t>
            </a:r>
            <a:endParaRPr lang="en-US" dirty="0"/>
          </a:p>
        </p:txBody>
      </p:sp>
      <p:sp>
        <p:nvSpPr>
          <p:cNvPr id="81922" name="Shape 176130"/>
          <p:cNvSpPr>
            <a:spLocks noGrp="1" noChangeArrowheads="1"/>
          </p:cNvSpPr>
          <p:nvPr>
            <p:ph type="body" idx="1"/>
          </p:nvPr>
        </p:nvSpPr>
        <p:spPr/>
        <p:txBody>
          <a:bodyPr/>
          <a:lstStyle/>
          <a:p>
            <a:r>
              <a:rPr lang="en-US" dirty="0"/>
              <a:t>An identifier declared within a method/block is accessible:</a:t>
            </a:r>
          </a:p>
          <a:p>
            <a:pPr lvl="1"/>
            <a:r>
              <a:rPr lang="en-US" dirty="0"/>
              <a:t>Only within the block from the point at which it is declared until the end of the block.</a:t>
            </a:r>
          </a:p>
          <a:p>
            <a:pPr lvl="1"/>
            <a:r>
              <a:rPr lang="en-US" dirty="0"/>
              <a:t>By inner blocks; blocks that are nested within that outer block.</a:t>
            </a:r>
          </a:p>
          <a:p>
            <a:pPr lvl="1"/>
            <a:endParaRPr lang="en-US" dirty="0"/>
          </a:p>
        </p:txBody>
      </p:sp>
      <p:sp>
        <p:nvSpPr>
          <p:cNvPr id="79874" name="Shape 3"/>
          <p:cNvSpPr>
            <a:spLocks noGrp="1"/>
          </p:cNvSpPr>
          <p:nvPr>
            <p:ph type="sldNum" sz="quarter" idx="11"/>
          </p:nvPr>
        </p:nvSpPr>
        <p:spPr/>
        <p:txBody>
          <a:bodyPr>
            <a:normAutofit fontScale="4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A10D84F5-6CA4-5440-9CE0-611F18027EC6}" type="slidenum">
              <a:rPr kumimoji="0" lang="en-US" sz="2400" b="1" i="0" u="none" strike="noStrike" kern="1200" cap="none" spc="0" normalizeH="0" baseline="0" noProof="0" smtClean="0">
                <a:ln>
                  <a:noFill/>
                </a:ln>
                <a:solidFill>
                  <a:prstClr val="black"/>
                </a:solidFill>
                <a:effectLst/>
                <a:uLnTx/>
                <a:uFillTx/>
                <a:latin typeface="Times New Roman" charset="0"/>
                <a:ea typeface="MS PGothic" charset="0"/>
              </a:rPr>
              <a:pPr marL="0" marR="0" lvl="0" indent="0" algn="ctr" defTabSz="914400" rtl="0" eaLnBrk="0" fontAlgn="base" latinLnBrk="0" hangingPunct="0">
                <a:lnSpc>
                  <a:spcPct val="100000"/>
                </a:lnSpc>
                <a:spcBef>
                  <a:spcPct val="0"/>
                </a:spcBef>
                <a:spcAft>
                  <a:spcPct val="0"/>
                </a:spcAft>
                <a:buClrTx/>
                <a:buSzTx/>
                <a:buFontTx/>
                <a:buNone/>
                <a:tabLst/>
                <a:defRPr/>
              </a:pPr>
              <a:t>519</a:t>
            </a:fld>
            <a:endParaRPr kumimoji="0" lang="en-US" sz="2400" b="1" i="0" u="none" strike="noStrike" kern="1200" cap="none" spc="0" normalizeH="0" baseline="0" noProof="0">
              <a:ln>
                <a:noFill/>
              </a:ln>
              <a:solidFill>
                <a:prstClr val="black"/>
              </a:solidFill>
              <a:effectLst/>
              <a:uLnTx/>
              <a:uFillTx/>
              <a:latin typeface="Times New Roman" charset="0"/>
              <a:ea typeface="MS PGothic"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OUTPUT STATEMENTS</a:t>
            </a:r>
          </a:p>
        </p:txBody>
      </p:sp>
      <p:grpSp>
        <p:nvGrpSpPr>
          <p:cNvPr id="9" name="Group 8"/>
          <p:cNvGrpSpPr/>
          <p:nvPr/>
        </p:nvGrpSpPr>
        <p:grpSpPr>
          <a:xfrm>
            <a:off x="683568" y="1340768"/>
            <a:ext cx="7488832" cy="1815882"/>
            <a:chOff x="683568" y="1236822"/>
            <a:chExt cx="7488832" cy="1815882"/>
          </a:xfrm>
        </p:grpSpPr>
        <p:sp>
          <p:nvSpPr>
            <p:cNvPr id="7" name="TextBox 6"/>
            <p:cNvSpPr txBox="1"/>
            <p:nvPr/>
          </p:nvSpPr>
          <p:spPr>
            <a:xfrm>
              <a:off x="971600" y="1236822"/>
              <a:ext cx="7200800" cy="181588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This is my first Java program</a:t>
              </a:r>
            </a:p>
            <a:p>
              <a:r>
                <a:rPr lang="en-US" sz="1400" dirty="0"/>
                <a:t>public class Welcome</a:t>
              </a:r>
            </a:p>
            <a:p>
              <a:r>
                <a:rPr lang="en-US" sz="1400" dirty="0"/>
                <a:t>{</a:t>
              </a:r>
            </a:p>
            <a:p>
              <a:r>
                <a:rPr lang="en-US" sz="1400" dirty="0"/>
                <a:t>   public static void</a:t>
              </a:r>
              <a:r>
                <a:rPr lang="en-US" sz="1400" dirty="0">
                  <a:solidFill>
                    <a:srgbClr val="0000FF"/>
                  </a:solidFill>
                </a:rPr>
                <a:t> </a:t>
              </a:r>
              <a:r>
                <a:rPr lang="en-US" sz="1400" dirty="0"/>
                <a:t>main (String[]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(“Welcome to Java”);</a:t>
              </a:r>
            </a:p>
            <a:p>
              <a:r>
                <a:rPr lang="en-US" sz="1400" dirty="0"/>
                <a:t>      }</a:t>
              </a:r>
            </a:p>
            <a:p>
              <a:r>
                <a:rPr lang="en-US" sz="1400" dirty="0"/>
                <a:t>}</a:t>
              </a:r>
            </a:p>
          </p:txBody>
        </p:sp>
        <p:sp>
          <p:nvSpPr>
            <p:cNvPr id="8" name="TextBox 7"/>
            <p:cNvSpPr txBox="1"/>
            <p:nvPr/>
          </p:nvSpPr>
          <p:spPr>
            <a:xfrm>
              <a:off x="683568" y="1236822"/>
              <a:ext cx="216024" cy="1815882"/>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a:p>
              <a:r>
                <a:rPr lang="en-US" sz="1400" dirty="0">
                  <a:solidFill>
                    <a:srgbClr val="FF0000"/>
                  </a:solidFill>
                </a:rPr>
                <a:t>7</a:t>
              </a:r>
            </a:p>
            <a:p>
              <a:r>
                <a:rPr lang="en-US" sz="1400" dirty="0">
                  <a:solidFill>
                    <a:srgbClr val="FF0000"/>
                  </a:solidFill>
                </a:rPr>
                <a:t>8</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EXPLAINED</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nvGraphicFramePr>
        <p:xfrm>
          <a:off x="251520" y="1884888"/>
          <a:ext cx="8640960" cy="485648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720080">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6120680">
                  <a:extLst>
                    <a:ext uri="{9D8B030D-6E8A-4147-A177-3AD203B41FA5}">
                      <a16:colId xmlns:a16="http://schemas.microsoft.com/office/drawing/2014/main" val="20002"/>
                    </a:ext>
                  </a:extLst>
                </a:gridCol>
              </a:tblGrid>
              <a:tr h="370840">
                <a:tc>
                  <a:txBody>
                    <a:bodyPr/>
                    <a:lstStyle/>
                    <a:p>
                      <a:pPr algn="ctr"/>
                      <a:r>
                        <a:rPr lang="en-US" dirty="0"/>
                        <a:t>Line</a:t>
                      </a:r>
                    </a:p>
                  </a:txBody>
                  <a:tcPr/>
                </a:tc>
                <a:tc>
                  <a:txBody>
                    <a:bodyPr/>
                    <a:lstStyle/>
                    <a:p>
                      <a:pPr algn="ctr"/>
                      <a:r>
                        <a:rPr lang="en-US" dirty="0"/>
                        <a:t>Symbol/Word</a:t>
                      </a:r>
                    </a:p>
                  </a:txBody>
                  <a:tcPr/>
                </a:tc>
                <a:tc>
                  <a:txBody>
                    <a:bodyPr/>
                    <a:lstStyle/>
                    <a:p>
                      <a:pPr algn="ctr"/>
                      <a:r>
                        <a:rPr lang="en-US" dirty="0"/>
                        <a:t>Explanation</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l"/>
                      <a:r>
                        <a:rPr lang="en-US" dirty="0"/>
                        <a:t>//</a:t>
                      </a:r>
                    </a:p>
                  </a:txBody>
                  <a:tcPr/>
                </a:tc>
                <a:tc>
                  <a:txBody>
                    <a:bodyPr/>
                    <a:lstStyle/>
                    <a:p>
                      <a:pPr algn="l"/>
                      <a:r>
                        <a:rPr lang="en-US" dirty="0"/>
                        <a:t>Precedes a comment. </a:t>
                      </a:r>
                    </a:p>
                    <a:p>
                      <a:pPr algn="l"/>
                      <a:r>
                        <a:rPr lang="en-US" dirty="0"/>
                        <a:t>A comment is discarded by the compiler.</a:t>
                      </a:r>
                    </a:p>
                    <a:p>
                      <a:pPr algn="l"/>
                      <a:r>
                        <a:rPr lang="en-US" dirty="0"/>
                        <a:t>The comment ends with</a:t>
                      </a:r>
                      <a:r>
                        <a:rPr lang="en-US" baseline="0" dirty="0"/>
                        <a:t> the end of the line.</a:t>
                      </a:r>
                      <a:r>
                        <a:rPr lang="en-US" dirty="0"/>
                        <a:t> </a:t>
                      </a:r>
                    </a:p>
                    <a:p>
                      <a:pPr algn="l"/>
                      <a:r>
                        <a:rPr lang="en-US" dirty="0"/>
                        <a:t>Comments are written to document</a:t>
                      </a:r>
                      <a:r>
                        <a:rPr lang="en-US" baseline="0" dirty="0"/>
                        <a:t> (clarify) the program.</a:t>
                      </a:r>
                      <a:endParaRPr lang="en-US" dirty="0"/>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algn="l"/>
                      <a:r>
                        <a:rPr lang="en-US" dirty="0"/>
                        <a:t>public</a:t>
                      </a:r>
                    </a:p>
                  </a:txBody>
                  <a:tcPr/>
                </a:tc>
                <a:tc>
                  <a:txBody>
                    <a:bodyPr/>
                    <a:lstStyle/>
                    <a:p>
                      <a:pPr algn="l"/>
                      <a:r>
                        <a:rPr lang="en-US" dirty="0"/>
                        <a:t>Reserved word to Java. To be explained later.</a:t>
                      </a:r>
                    </a:p>
                  </a:txBody>
                  <a:tcPr/>
                </a:tc>
                <a:extLst>
                  <a:ext uri="{0D108BD9-81ED-4DB2-BD59-A6C34878D82A}">
                    <a16:rowId xmlns:a16="http://schemas.microsoft.com/office/drawing/2014/main" val="10002"/>
                  </a:ext>
                </a:extLst>
              </a:tr>
              <a:tr h="370840">
                <a:tc>
                  <a:txBody>
                    <a:bodyPr/>
                    <a:lstStyle/>
                    <a:p>
                      <a:pPr algn="ctr"/>
                      <a:r>
                        <a:rPr lang="en-US" dirty="0"/>
                        <a:t>2</a:t>
                      </a:r>
                    </a:p>
                  </a:txBody>
                  <a:tcPr/>
                </a:tc>
                <a:tc>
                  <a:txBody>
                    <a:bodyPr/>
                    <a:lstStyle/>
                    <a:p>
                      <a:pPr algn="l"/>
                      <a:r>
                        <a:rPr lang="en-US" dirty="0"/>
                        <a:t>class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Reserved word to Java.</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Any Java program must start with a class.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baseline="0" dirty="0"/>
                        <a:t> class includes one or more methods.</a:t>
                      </a:r>
                      <a:endParaRPr lang="en-US" dirty="0"/>
                    </a:p>
                  </a:txBody>
                  <a:tcPr/>
                </a:tc>
                <a:extLst>
                  <a:ext uri="{0D108BD9-81ED-4DB2-BD59-A6C34878D82A}">
                    <a16:rowId xmlns:a16="http://schemas.microsoft.com/office/drawing/2014/main" val="10003"/>
                  </a:ext>
                </a:extLst>
              </a:tr>
              <a:tr h="370840">
                <a:tc>
                  <a:txBody>
                    <a:bodyPr/>
                    <a:lstStyle/>
                    <a:p>
                      <a:pPr algn="ctr"/>
                      <a:r>
                        <a:rPr lang="en-US" dirty="0"/>
                        <a:t>2</a:t>
                      </a:r>
                    </a:p>
                  </a:txBody>
                  <a:tcPr/>
                </a:tc>
                <a:tc>
                  <a:txBody>
                    <a:bodyPr/>
                    <a:lstStyle/>
                    <a:p>
                      <a:pPr algn="l"/>
                      <a:r>
                        <a:rPr lang="en-US" dirty="0"/>
                        <a:t>Welcome</a:t>
                      </a:r>
                    </a:p>
                  </a:txBody>
                  <a:tcPr/>
                </a:tc>
                <a:tc>
                  <a:txBody>
                    <a:bodyPr/>
                    <a:lstStyle/>
                    <a:p>
                      <a:pPr algn="l"/>
                      <a:r>
                        <a:rPr lang="en-US" dirty="0"/>
                        <a:t>Class name. </a:t>
                      </a:r>
                    </a:p>
                    <a:p>
                      <a:pPr algn="l"/>
                      <a:r>
                        <a:rPr lang="en-US" dirty="0"/>
                        <a:t>When</a:t>
                      </a:r>
                      <a:r>
                        <a:rPr lang="en-US" baseline="0" dirty="0"/>
                        <a:t> a Java program is saved, it is usually given the class name. </a:t>
                      </a:r>
                    </a:p>
                    <a:p>
                      <a:pPr algn="l"/>
                      <a:r>
                        <a:rPr lang="en-US" baseline="0" dirty="0"/>
                        <a:t>The system automatically gives the extension “.java”. So, in this example, the name of the file on the disk is “welcome.java”.</a:t>
                      </a:r>
                      <a:r>
                        <a:rPr lang="en-US" dirty="0"/>
                        <a:t> </a:t>
                      </a:r>
                    </a:p>
                  </a:txBody>
                  <a:tcPr/>
                </a:tc>
                <a:extLst>
                  <a:ext uri="{0D108BD9-81ED-4DB2-BD59-A6C34878D82A}">
                    <a16:rowId xmlns:a16="http://schemas.microsoft.com/office/drawing/2014/main" val="10004"/>
                  </a:ext>
                </a:extLst>
              </a:tr>
            </a:tbl>
          </a:graphicData>
        </a:graphic>
      </p:graphicFrame>
      <p:sp>
        <p:nvSpPr>
          <p:cNvPr id="17" name="Slide Number Placeholder 16"/>
          <p:cNvSpPr>
            <a:spLocks noGrp="1"/>
          </p:cNvSpPr>
          <p:nvPr>
            <p:ph type="sldNum" sz="quarter" idx="12"/>
          </p:nvPr>
        </p:nvSpPr>
        <p:spPr/>
        <p:txBody>
          <a:bodyPr/>
          <a:lstStyle/>
          <a:p>
            <a:fld id="{DA934484-767D-4C48-AF0E-A1438A969E59}" type="slidenum">
              <a:rPr lang="en-US" smtClean="0"/>
              <a:pPr/>
              <a:t>52</a:t>
            </a:fld>
            <a:endParaRPr lang="en-US"/>
          </a:p>
        </p:txBody>
      </p:sp>
    </p:spTree>
    <p:extLst>
      <p:ext uri="{BB962C8B-B14F-4D97-AF65-F5344CB8AC3E}">
        <p14:creationId xmlns:p14="http://schemas.microsoft.com/office/powerpoint/2010/main" val="176780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hape 1"/>
          <p:cNvSpPr>
            <a:spLocks noGrp="1"/>
          </p:cNvSpPr>
          <p:nvPr>
            <p:ph type="title"/>
          </p:nvPr>
        </p:nvSpPr>
        <p:spPr/>
        <p:txBody>
          <a:bodyPr/>
          <a:lstStyle/>
          <a:p>
            <a:r>
              <a:rPr lang="en-US"/>
              <a:t>Scope Rules within a Class</a:t>
            </a:r>
            <a:endParaRPr lang="en-US" dirty="0"/>
          </a:p>
        </p:txBody>
      </p:sp>
      <p:sp>
        <p:nvSpPr>
          <p:cNvPr id="78852" name="Shape 2"/>
          <p:cNvSpPr>
            <a:spLocks noGrp="1"/>
          </p:cNvSpPr>
          <p:nvPr>
            <p:ph sz="quarter" idx="1"/>
          </p:nvPr>
        </p:nvSpPr>
        <p:spPr/>
        <p:txBody>
          <a:bodyPr/>
          <a:lstStyle/>
          <a:p>
            <a:r>
              <a:rPr lang="en-US" dirty="0"/>
              <a:t>Identifiers declared within a class, and outside every method/block:</a:t>
            </a:r>
          </a:p>
          <a:p>
            <a:pPr lvl="1"/>
            <a:r>
              <a:rPr lang="en-US" dirty="0"/>
              <a:t>These identifiers can be static or non-static.</a:t>
            </a:r>
          </a:p>
          <a:p>
            <a:pPr lvl="1"/>
            <a:r>
              <a:rPr lang="en-US" dirty="0"/>
              <a:t>Static identifiers are accessible by </a:t>
            </a:r>
            <a:r>
              <a:rPr lang="en-US" b="1" dirty="0"/>
              <a:t>all</a:t>
            </a:r>
            <a:r>
              <a:rPr lang="en-US" dirty="0"/>
              <a:t> methods provided that the methods do not have any other identifier with the same name.</a:t>
            </a:r>
          </a:p>
          <a:p>
            <a:pPr lvl="1"/>
            <a:r>
              <a:rPr lang="en-US" dirty="0"/>
              <a:t>Non-static identifiers are accessible </a:t>
            </a:r>
            <a:r>
              <a:rPr lang="en-US" b="1" dirty="0"/>
              <a:t>only</a:t>
            </a:r>
            <a:r>
              <a:rPr lang="en-US" dirty="0"/>
              <a:t> by non-static methods provided that the methods do not have any other identifier with the same name.</a:t>
            </a:r>
          </a:p>
          <a:p>
            <a:endParaRPr lang="en-US" dirty="0"/>
          </a:p>
          <a:p>
            <a:endParaRPr lang="en-US" dirty="0"/>
          </a:p>
          <a:p>
            <a:endParaRPr lang="en-US" dirty="0"/>
          </a:p>
        </p:txBody>
      </p:sp>
      <p:sp>
        <p:nvSpPr>
          <p:cNvPr id="76805" name="Shape 4"/>
          <p:cNvSpPr>
            <a:spLocks noGrp="1"/>
          </p:cNvSpPr>
          <p:nvPr>
            <p:ph type="sldNum" sz="quarter" idx="12"/>
          </p:nvPr>
        </p:nvSpPr>
        <p:spPr/>
        <p:txBody>
          <a:bodyPr>
            <a:normAutofit fontScale="4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855B5426-A7FA-FA4D-B597-324869E1D183}" type="slidenum">
              <a:rPr kumimoji="0" lang="en-US" sz="2400" b="1" i="0" u="none" strike="noStrike" kern="1200" cap="none" spc="0" normalizeH="0" baseline="0" noProof="0" smtClean="0">
                <a:ln>
                  <a:noFill/>
                </a:ln>
                <a:solidFill>
                  <a:prstClr val="black"/>
                </a:solidFill>
                <a:effectLst/>
                <a:uLnTx/>
                <a:uFillTx/>
                <a:latin typeface="Times New Roman" charset="0"/>
                <a:ea typeface="MS PGothic" charset="0"/>
              </a:rPr>
              <a:pPr marL="0" marR="0" lvl="0" indent="0" algn="ctr" defTabSz="914400" rtl="0" eaLnBrk="0" fontAlgn="base" latinLnBrk="0" hangingPunct="0">
                <a:lnSpc>
                  <a:spcPct val="100000"/>
                </a:lnSpc>
                <a:spcBef>
                  <a:spcPct val="0"/>
                </a:spcBef>
                <a:spcAft>
                  <a:spcPct val="0"/>
                </a:spcAft>
                <a:buClrTx/>
                <a:buSzTx/>
                <a:buFontTx/>
                <a:buNone/>
                <a:tabLst/>
                <a:defRPr/>
              </a:pPr>
              <a:t>520</a:t>
            </a:fld>
            <a:endParaRPr kumimoji="0" lang="en-US" sz="2400" b="1" i="0" u="none" strike="noStrike" kern="1200" cap="none" spc="0" normalizeH="0" baseline="0" noProof="0">
              <a:ln>
                <a:noFill/>
              </a:ln>
              <a:solidFill>
                <a:prstClr val="black"/>
              </a:solidFill>
              <a:effectLst/>
              <a:uLnTx/>
              <a:uFillTx/>
              <a:latin typeface="Times New Roman" charset="0"/>
              <a:ea typeface="MS PGothic"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hape 1"/>
          <p:cNvSpPr>
            <a:spLocks noGrp="1"/>
          </p:cNvSpPr>
          <p:nvPr>
            <p:ph type="title"/>
          </p:nvPr>
        </p:nvSpPr>
        <p:spPr/>
        <p:txBody>
          <a:bodyPr/>
          <a:lstStyle/>
          <a:p>
            <a:r>
              <a:rPr lang="en-US"/>
              <a:t>Scope Rules (continued)</a:t>
            </a:r>
          </a:p>
        </p:txBody>
      </p:sp>
      <p:sp>
        <p:nvSpPr>
          <p:cNvPr id="83972" name="Shape 2"/>
          <p:cNvSpPr>
            <a:spLocks noGrp="1"/>
          </p:cNvSpPr>
          <p:nvPr>
            <p:ph sz="quarter" idx="1"/>
          </p:nvPr>
        </p:nvSpPr>
        <p:spPr/>
        <p:txBody>
          <a:bodyPr/>
          <a:lstStyle/>
          <a:p>
            <a:r>
              <a:rPr lang="en-US" sz="2800" dirty="0"/>
              <a:t>Suppose X is an identifier declared within a class and outside of every method</a:t>
            </a:r>
            <a:r>
              <a:rPr lang="ja-JP" altLang="en-US" sz="2800" dirty="0"/>
              <a:t>’</a:t>
            </a:r>
            <a:r>
              <a:rPr lang="en-US" altLang="ja-JP" sz="2800" dirty="0"/>
              <a:t>s definition (block) </a:t>
            </a:r>
          </a:p>
          <a:p>
            <a:pPr lvl="1"/>
            <a:r>
              <a:rPr lang="en-US" sz="2400" dirty="0"/>
              <a:t>If X is declared </a:t>
            </a:r>
            <a:r>
              <a:rPr lang="en-US" sz="2400" b="1" dirty="0"/>
              <a:t>without</a:t>
            </a:r>
            <a:r>
              <a:rPr lang="en-US" sz="2400" dirty="0"/>
              <a:t> the reserved word </a:t>
            </a:r>
            <a:r>
              <a:rPr lang="en-US" sz="2400" dirty="0">
                <a:solidFill>
                  <a:schemeClr val="bg2">
                    <a:lumMod val="50000"/>
                  </a:schemeClr>
                </a:solidFill>
                <a:latin typeface="Courier New" panose="02070309020205020404" pitchFamily="49" charset="0"/>
                <a:cs typeface="Courier New" panose="02070309020205020404" pitchFamily="49" charset="0"/>
              </a:rPr>
              <a:t>static</a:t>
            </a:r>
            <a:r>
              <a:rPr lang="en-US" sz="2400" dirty="0"/>
              <a:t> (such as a named constant or a method name), then it </a:t>
            </a:r>
            <a:r>
              <a:rPr lang="en-US" sz="2400" b="1" dirty="0"/>
              <a:t>cannot</a:t>
            </a:r>
            <a:r>
              <a:rPr lang="en-US" sz="2400" dirty="0"/>
              <a:t> be accessed in a </a:t>
            </a:r>
            <a:r>
              <a:rPr lang="en-US" sz="2400" b="1" dirty="0"/>
              <a:t>static method</a:t>
            </a:r>
          </a:p>
          <a:p>
            <a:pPr lvl="1"/>
            <a:r>
              <a:rPr lang="en-US" sz="2400" dirty="0"/>
              <a:t>If X is declared </a:t>
            </a:r>
            <a:r>
              <a:rPr lang="en-US" sz="2400" b="1" dirty="0"/>
              <a:t>with</a:t>
            </a:r>
            <a:r>
              <a:rPr lang="en-US" sz="2400" dirty="0"/>
              <a:t> the reserved word </a:t>
            </a:r>
            <a:r>
              <a:rPr lang="en-US" sz="2400" dirty="0">
                <a:solidFill>
                  <a:schemeClr val="bg2">
                    <a:lumMod val="50000"/>
                  </a:schemeClr>
                </a:solidFill>
                <a:latin typeface="Courier New" panose="02070309020205020404" pitchFamily="49" charset="0"/>
                <a:cs typeface="Courier New" panose="02070309020205020404" pitchFamily="49" charset="0"/>
              </a:rPr>
              <a:t>static</a:t>
            </a:r>
            <a:r>
              <a:rPr lang="en-US" sz="2400" dirty="0"/>
              <a:t> (such as a named constant or a method name), then it </a:t>
            </a:r>
            <a:r>
              <a:rPr lang="en-US" sz="2400" b="1" dirty="0"/>
              <a:t>can</a:t>
            </a:r>
            <a:r>
              <a:rPr lang="en-US" sz="2400" dirty="0"/>
              <a:t> be accessed within </a:t>
            </a:r>
            <a:r>
              <a:rPr lang="en-US" sz="2400" b="1" dirty="0"/>
              <a:t>any method </a:t>
            </a:r>
            <a:r>
              <a:rPr lang="en-US" sz="2400" dirty="0"/>
              <a:t>(block), provided the method (block) does not have any other identifier named X </a:t>
            </a:r>
          </a:p>
          <a:p>
            <a:endParaRPr lang="en-US" sz="2800" dirty="0"/>
          </a:p>
        </p:txBody>
      </p:sp>
      <p:sp>
        <p:nvSpPr>
          <p:cNvPr id="81925" name="Shape 4"/>
          <p:cNvSpPr>
            <a:spLocks noGrp="1"/>
          </p:cNvSpPr>
          <p:nvPr>
            <p:ph type="sldNum" sz="quarter" idx="12"/>
          </p:nvPr>
        </p:nvSpPr>
        <p:spPr/>
        <p:txBody>
          <a:bodyPr>
            <a:normAutofit fontScale="4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fld id="{75908626-AAC0-2140-8E96-0DB0E56E3EF5}" type="slidenum">
              <a:rPr kumimoji="0" lang="en-US" sz="2400" b="1" i="0" u="none" strike="noStrike" kern="1200" cap="none" spc="0" normalizeH="0" baseline="0" noProof="0" smtClean="0">
                <a:ln>
                  <a:noFill/>
                </a:ln>
                <a:solidFill>
                  <a:prstClr val="black"/>
                </a:solidFill>
                <a:effectLst/>
                <a:uLnTx/>
                <a:uFillTx/>
                <a:latin typeface="Times New Roman" charset="0"/>
                <a:ea typeface="MS PGothic" charset="0"/>
              </a:rPr>
              <a:pPr marL="0" marR="0" lvl="0" indent="0" algn="ctr" defTabSz="914400" rtl="0" eaLnBrk="0" fontAlgn="base" latinLnBrk="0" hangingPunct="0">
                <a:lnSpc>
                  <a:spcPct val="100000"/>
                </a:lnSpc>
                <a:spcBef>
                  <a:spcPct val="0"/>
                </a:spcBef>
                <a:spcAft>
                  <a:spcPct val="0"/>
                </a:spcAft>
                <a:buClrTx/>
                <a:buSzTx/>
                <a:buFontTx/>
                <a:buNone/>
                <a:tabLst/>
                <a:defRPr/>
              </a:pPr>
              <a:t>521</a:t>
            </a:fld>
            <a:endParaRPr kumimoji="0" lang="en-US" sz="2400" b="1" i="0" u="none" strike="noStrike" kern="1200" cap="none" spc="0" normalizeH="0" baseline="0" noProof="0">
              <a:ln>
                <a:noFill/>
              </a:ln>
              <a:solidFill>
                <a:prstClr val="black"/>
              </a:solidFill>
              <a:effectLst/>
              <a:uLnTx/>
              <a:uFillTx/>
              <a:latin typeface="Times New Roman" charset="0"/>
              <a:ea typeface="MS PGothic" charset="0"/>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08520" y="980728"/>
            <a:ext cx="9649072" cy="111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86017" name="Shape 4"/>
          <p:cNvSpPr>
            <a:spLocks noGrp="1"/>
          </p:cNvSpPr>
          <p:nvPr>
            <p:ph type="title"/>
          </p:nvPr>
        </p:nvSpPr>
        <p:spPr>
          <a:xfrm>
            <a:off x="685800" y="76200"/>
            <a:ext cx="7772400" cy="533400"/>
          </a:xfrm>
        </p:spPr>
        <p:txBody>
          <a:bodyPr/>
          <a:lstStyle/>
          <a:p>
            <a:r>
              <a:rPr lang="en-US" sz="2800">
                <a:latin typeface="Times New Roman" charset="0"/>
                <a:ea typeface="MS PGothic" charset="0"/>
                <a:cs typeface="MS PGothic" charset="0"/>
              </a:rPr>
              <a:t>Scope Rules (continued) Example 7-11</a:t>
            </a:r>
          </a:p>
        </p:txBody>
      </p:sp>
      <p:sp>
        <p:nvSpPr>
          <p:cNvPr id="83972" name="Shape 198660"/>
          <p:cNvSpPr>
            <a:spLocks noGrp="1" noChangeArrowheads="1"/>
          </p:cNvSpPr>
          <p:nvPr>
            <p:ph type="body" sz="half" idx="1"/>
          </p:nvPr>
        </p:nvSpPr>
        <p:spPr>
          <a:xfrm>
            <a:off x="251520" y="609600"/>
            <a:ext cx="4898504" cy="6248400"/>
          </a:xfrm>
          <a:solidFill>
            <a:schemeClr val="bg1"/>
          </a:solidFill>
        </p:spPr>
        <p:txBody>
          <a:bodyPr>
            <a:normAutofit fontScale="92500" lnSpcReduction="20000"/>
          </a:bodyPr>
          <a:lstStyle/>
          <a:p>
            <a:pPr marL="320040" indent="-320040" fontAlgn="auto">
              <a:lnSpc>
                <a:spcPct val="80000"/>
              </a:lnSpc>
              <a:spcAft>
                <a:spcPts val="0"/>
              </a:spcAft>
              <a:buFontTx/>
              <a:buNone/>
              <a:defRPr/>
            </a:pPr>
            <a:r>
              <a:rPr lang="en-US" sz="1400" dirty="0">
                <a:solidFill>
                  <a:srgbClr val="0033CC"/>
                </a:solidFill>
                <a:latin typeface="Courier New" charset="0"/>
                <a:ea typeface="MS PGothic" charset="0"/>
              </a:rPr>
              <a:t>public class</a:t>
            </a:r>
            <a:r>
              <a:rPr lang="en-US" sz="1400" dirty="0">
                <a:solidFill>
                  <a:schemeClr val="tx2">
                    <a:lumMod val="75000"/>
                  </a:schemeClr>
                </a:solidFill>
                <a:latin typeface="Courier New" charset="0"/>
                <a:ea typeface="MS PGothic" charset="0"/>
              </a:rPr>
              <a:t> </a:t>
            </a:r>
            <a:r>
              <a:rPr lang="en-US" sz="1400" dirty="0" err="1">
                <a:solidFill>
                  <a:schemeClr val="tx2">
                    <a:lumMod val="75000"/>
                  </a:schemeClr>
                </a:solidFill>
                <a:latin typeface="Courier New" charset="0"/>
                <a:ea typeface="MS PGothic" charset="0"/>
              </a:rPr>
              <a:t>ScopeRules</a:t>
            </a:r>
            <a:endParaRPr lang="en-US" sz="1400" dirty="0">
              <a:solidFill>
                <a:schemeClr val="tx2">
                  <a:lumMod val="75000"/>
                </a:schemeClr>
              </a:solidFill>
              <a:latin typeface="Courier New" charset="0"/>
              <a:ea typeface="MS PGothic" charset="0"/>
            </a:endParaRP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rgbClr val="0033CC"/>
                </a:solidFill>
                <a:latin typeface="Courier New" charset="0"/>
                <a:ea typeface="MS PGothic" charset="0"/>
              </a:rPr>
              <a:t>static final double</a:t>
            </a:r>
            <a:r>
              <a:rPr lang="en-US" sz="1400" dirty="0">
                <a:solidFill>
                  <a:schemeClr val="tx2">
                    <a:lumMod val="75000"/>
                  </a:schemeClr>
                </a:solidFill>
                <a:latin typeface="Courier New" charset="0"/>
                <a:ea typeface="MS PGothic" charset="0"/>
              </a:rPr>
              <a:t> rate = 10.50;</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rgbClr val="0033CC"/>
                </a:solidFill>
                <a:latin typeface="Courier New" charset="0"/>
                <a:ea typeface="MS PGothic" charset="0"/>
              </a:rPr>
              <a:t>static </a:t>
            </a:r>
            <a:r>
              <a:rPr lang="en-US" sz="1400" dirty="0" err="1">
                <a:solidFill>
                  <a:srgbClr val="0033CC"/>
                </a:solidFill>
                <a:latin typeface="Courier New" charset="0"/>
                <a:ea typeface="MS PGothic" charset="0"/>
              </a:rPr>
              <a:t>int</a:t>
            </a:r>
            <a:r>
              <a:rPr lang="en-US" sz="1400" dirty="0">
                <a:solidFill>
                  <a:schemeClr val="tx2">
                    <a:lumMod val="75000"/>
                  </a:schemeClr>
                </a:solidFill>
                <a:latin typeface="Courier New" charset="0"/>
                <a:ea typeface="MS PGothic" charset="0"/>
              </a:rPr>
              <a:t> z;</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rgbClr val="0033CC"/>
                </a:solidFill>
                <a:latin typeface="Courier New" charset="0"/>
                <a:ea typeface="MS PGothic" charset="0"/>
              </a:rPr>
              <a:t>static double</a:t>
            </a:r>
            <a:r>
              <a:rPr lang="en-US" sz="1400" dirty="0">
                <a:solidFill>
                  <a:schemeClr val="tx2">
                    <a:lumMod val="75000"/>
                  </a:schemeClr>
                </a:solidFill>
                <a:latin typeface="Courier New" charset="0"/>
                <a:ea typeface="MS PGothic" charset="0"/>
              </a:rPr>
              <a:t> t;</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rgbClr val="0033CC"/>
                </a:solidFill>
                <a:latin typeface="Courier New" charset="0"/>
                <a:ea typeface="MS PGothic" charset="0"/>
              </a:rPr>
              <a:t>public static void</a:t>
            </a:r>
            <a:r>
              <a:rPr lang="en-US" sz="1400" dirty="0">
                <a:solidFill>
                  <a:schemeClr val="tx2">
                    <a:lumMod val="75000"/>
                  </a:schemeClr>
                </a:solidFill>
                <a:latin typeface="Courier New" charset="0"/>
                <a:ea typeface="MS PGothic" charset="0"/>
              </a:rPr>
              <a:t> main(String[] </a:t>
            </a:r>
            <a:r>
              <a:rPr lang="en-US" sz="1400" dirty="0" err="1">
                <a:solidFill>
                  <a:schemeClr val="tx2">
                    <a:lumMod val="75000"/>
                  </a:schemeClr>
                </a:solidFill>
                <a:latin typeface="Courier New" charset="0"/>
                <a:ea typeface="MS PGothic" charset="0"/>
              </a:rPr>
              <a:t>args</a:t>
            </a:r>
            <a:r>
              <a:rPr lang="en-US" sz="1400" dirty="0">
                <a:solidFill>
                  <a:schemeClr val="tx2">
                    <a:lumMod val="75000"/>
                  </a:schemeClr>
                </a:solidFill>
                <a:latin typeface="Courier New" charset="0"/>
                <a:ea typeface="MS PGothic" charset="0"/>
              </a:rPr>
              <a:t>)</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err="1">
                <a:solidFill>
                  <a:srgbClr val="0033CC"/>
                </a:solidFill>
                <a:latin typeface="Courier New" charset="0"/>
                <a:ea typeface="MS PGothic" charset="0"/>
              </a:rPr>
              <a:t>int</a:t>
            </a:r>
            <a:r>
              <a:rPr lang="en-US" sz="1400" dirty="0">
                <a:solidFill>
                  <a:schemeClr val="tx2">
                    <a:lumMod val="75000"/>
                  </a:schemeClr>
                </a:solidFill>
                <a:latin typeface="Courier New" charset="0"/>
                <a:ea typeface="MS PGothic" charset="0"/>
              </a:rPr>
              <a:t> </a:t>
            </a:r>
            <a:r>
              <a:rPr lang="en-US" sz="1400" dirty="0" err="1">
                <a:solidFill>
                  <a:schemeClr val="tx2">
                    <a:lumMod val="75000"/>
                  </a:schemeClr>
                </a:solidFill>
                <a:latin typeface="Courier New" charset="0"/>
                <a:ea typeface="MS PGothic" charset="0"/>
              </a:rPr>
              <a:t>num</a:t>
            </a:r>
            <a:r>
              <a:rPr lang="en-US" sz="1400" dirty="0">
                <a:solidFill>
                  <a:schemeClr val="tx2">
                    <a:lumMod val="75000"/>
                  </a:schemeClr>
                </a:solidFill>
                <a:latin typeface="Courier New" charset="0"/>
                <a:ea typeface="MS PGothic" charset="0"/>
              </a:rPr>
              <a:t>;</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rgbClr val="0033CC"/>
                </a:solidFill>
                <a:latin typeface="Courier New" charset="0"/>
                <a:ea typeface="MS PGothic" charset="0"/>
              </a:rPr>
              <a:t>double</a:t>
            </a:r>
            <a:r>
              <a:rPr lang="en-US" sz="1400" dirty="0">
                <a:solidFill>
                  <a:schemeClr val="tx2">
                    <a:lumMod val="75000"/>
                  </a:schemeClr>
                </a:solidFill>
                <a:latin typeface="Courier New" charset="0"/>
                <a:ea typeface="MS PGothic" charset="0"/>
              </a:rPr>
              <a:t> x, z;</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rgbClr val="0033CC"/>
                </a:solidFill>
                <a:latin typeface="Courier New" charset="0"/>
                <a:ea typeface="MS PGothic" charset="0"/>
              </a:rPr>
              <a:t>char</a:t>
            </a:r>
            <a:r>
              <a:rPr lang="en-US" sz="1400" dirty="0">
                <a:solidFill>
                  <a:schemeClr val="tx2">
                    <a:lumMod val="75000"/>
                  </a:schemeClr>
                </a:solidFill>
                <a:latin typeface="Courier New" charset="0"/>
                <a:ea typeface="MS PGothic" charset="0"/>
              </a:rPr>
              <a:t> </a:t>
            </a:r>
            <a:r>
              <a:rPr lang="en-US" sz="1400" dirty="0" err="1">
                <a:solidFill>
                  <a:schemeClr val="tx2">
                    <a:lumMod val="75000"/>
                  </a:schemeClr>
                </a:solidFill>
                <a:latin typeface="Courier New" charset="0"/>
                <a:ea typeface="MS PGothic" charset="0"/>
              </a:rPr>
              <a:t>ch</a:t>
            </a:r>
            <a:r>
              <a:rPr lang="en-US" sz="1400" dirty="0">
                <a:solidFill>
                  <a:schemeClr val="tx2">
                    <a:lumMod val="75000"/>
                  </a:schemeClr>
                </a:solidFill>
                <a:latin typeface="Courier New" charset="0"/>
                <a:ea typeface="MS PGothic" charset="0"/>
              </a:rPr>
              <a:t>;</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chemeClr val="folHlink"/>
                </a:solidFill>
                <a:latin typeface="Courier New" charset="0"/>
                <a:ea typeface="MS PGothic" charset="0"/>
              </a:rPr>
              <a:t>//...</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rgbClr val="0033CC"/>
                </a:solidFill>
                <a:latin typeface="Courier New" charset="0"/>
                <a:ea typeface="MS PGothic" charset="0"/>
              </a:rPr>
              <a:t>public static void</a:t>
            </a:r>
            <a:r>
              <a:rPr lang="en-US" sz="1400" dirty="0">
                <a:solidFill>
                  <a:schemeClr val="tx2">
                    <a:lumMod val="75000"/>
                  </a:schemeClr>
                </a:solidFill>
                <a:latin typeface="Courier New" charset="0"/>
                <a:ea typeface="MS PGothic" charset="0"/>
              </a:rPr>
              <a:t> one(</a:t>
            </a:r>
            <a:r>
              <a:rPr lang="en-US" sz="1400" dirty="0" err="1">
                <a:solidFill>
                  <a:srgbClr val="0033CC"/>
                </a:solidFill>
                <a:latin typeface="Courier New" charset="0"/>
                <a:ea typeface="MS PGothic" charset="0"/>
              </a:rPr>
              <a:t>int</a:t>
            </a:r>
            <a:r>
              <a:rPr lang="en-US" sz="1400" dirty="0">
                <a:solidFill>
                  <a:schemeClr val="tx2">
                    <a:lumMod val="75000"/>
                  </a:schemeClr>
                </a:solidFill>
                <a:latin typeface="Courier New" charset="0"/>
                <a:ea typeface="MS PGothic" charset="0"/>
              </a:rPr>
              <a:t> x, </a:t>
            </a:r>
            <a:r>
              <a:rPr lang="en-US" sz="1400" dirty="0">
                <a:solidFill>
                  <a:srgbClr val="0033CC"/>
                </a:solidFill>
                <a:latin typeface="Courier New" charset="0"/>
                <a:ea typeface="MS PGothic" charset="0"/>
              </a:rPr>
              <a:t>char</a:t>
            </a:r>
            <a:r>
              <a:rPr lang="en-US" sz="1400" dirty="0">
                <a:solidFill>
                  <a:schemeClr val="tx2">
                    <a:lumMod val="75000"/>
                  </a:schemeClr>
                </a:solidFill>
                <a:latin typeface="Courier New" charset="0"/>
                <a:ea typeface="MS PGothic" charset="0"/>
              </a:rPr>
              <a:t> y)</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chemeClr val="folHlink"/>
                </a:solidFill>
                <a:latin typeface="Courier New" charset="0"/>
                <a:ea typeface="MS PGothic" charset="0"/>
              </a:rPr>
              <a:t>//...</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p>
          <a:p>
            <a:pPr marL="320040" indent="-320040" fontAlgn="auto">
              <a:lnSpc>
                <a:spcPct val="80000"/>
              </a:lnSpc>
              <a:spcAft>
                <a:spcPts val="0"/>
              </a:spcAft>
              <a:buFontTx/>
              <a:buNone/>
              <a:defRPr/>
            </a:pPr>
            <a:r>
              <a:rPr lang="en-US" sz="1400" dirty="0">
                <a:solidFill>
                  <a:srgbClr val="0033CC"/>
                </a:solidFill>
                <a:latin typeface="Courier New" charset="0"/>
                <a:ea typeface="MS PGothic" charset="0"/>
              </a:rPr>
              <a:t>  public static </a:t>
            </a:r>
            <a:r>
              <a:rPr lang="en-US" sz="1400" dirty="0" err="1">
                <a:solidFill>
                  <a:srgbClr val="0033CC"/>
                </a:solidFill>
                <a:latin typeface="Courier New" charset="0"/>
                <a:ea typeface="MS PGothic" charset="0"/>
              </a:rPr>
              <a:t>int</a:t>
            </a:r>
            <a:r>
              <a:rPr lang="en-US" sz="1400" dirty="0">
                <a:solidFill>
                  <a:schemeClr val="tx2">
                    <a:lumMod val="75000"/>
                  </a:schemeClr>
                </a:solidFill>
                <a:latin typeface="Courier New" charset="0"/>
                <a:ea typeface="MS PGothic" charset="0"/>
              </a:rPr>
              <a:t> w;</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rgbClr val="0033CC"/>
                </a:solidFill>
                <a:latin typeface="Courier New" charset="0"/>
                <a:ea typeface="MS PGothic" charset="0"/>
              </a:rPr>
              <a:t>public static void</a:t>
            </a:r>
            <a:r>
              <a:rPr lang="en-US" sz="1400" dirty="0">
                <a:solidFill>
                  <a:schemeClr val="tx2">
                    <a:lumMod val="75000"/>
                  </a:schemeClr>
                </a:solidFill>
                <a:latin typeface="Courier New" charset="0"/>
                <a:ea typeface="MS PGothic" charset="0"/>
              </a:rPr>
              <a:t> two(</a:t>
            </a:r>
            <a:r>
              <a:rPr lang="en-US" sz="1400" dirty="0" err="1">
                <a:solidFill>
                  <a:srgbClr val="0033CC"/>
                </a:solidFill>
                <a:latin typeface="Courier New" charset="0"/>
                <a:ea typeface="MS PGothic" charset="0"/>
              </a:rPr>
              <a:t>int</a:t>
            </a:r>
            <a:r>
              <a:rPr lang="en-US" sz="1400" dirty="0">
                <a:solidFill>
                  <a:schemeClr val="tx2">
                    <a:lumMod val="75000"/>
                  </a:schemeClr>
                </a:solidFill>
                <a:latin typeface="Courier New" charset="0"/>
                <a:ea typeface="MS PGothic" charset="0"/>
              </a:rPr>
              <a:t> one,</a:t>
            </a:r>
            <a:r>
              <a:rPr lang="en-US" sz="1400" dirty="0">
                <a:solidFill>
                  <a:srgbClr val="0033CC"/>
                </a:solidFill>
                <a:latin typeface="Courier New" charset="0"/>
                <a:ea typeface="MS PGothic" charset="0"/>
              </a:rPr>
              <a:t> </a:t>
            </a:r>
            <a:r>
              <a:rPr lang="en-US" sz="1400" dirty="0" err="1">
                <a:solidFill>
                  <a:srgbClr val="0033CC"/>
                </a:solidFill>
                <a:latin typeface="Courier New" charset="0"/>
                <a:ea typeface="MS PGothic" charset="0"/>
              </a:rPr>
              <a:t>int</a:t>
            </a:r>
            <a:r>
              <a:rPr lang="en-US" sz="1400" dirty="0">
                <a:solidFill>
                  <a:schemeClr val="tx2">
                    <a:lumMod val="75000"/>
                  </a:schemeClr>
                </a:solidFill>
                <a:latin typeface="Courier New" charset="0"/>
                <a:ea typeface="MS PGothic" charset="0"/>
              </a:rPr>
              <a:t> z)</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rgbClr val="0033CC"/>
                </a:solidFill>
                <a:latin typeface="Courier New" charset="0"/>
                <a:ea typeface="MS PGothic" charset="0"/>
              </a:rPr>
              <a:t>char</a:t>
            </a:r>
            <a:r>
              <a:rPr lang="en-US" sz="1400" dirty="0">
                <a:solidFill>
                  <a:schemeClr val="tx2">
                    <a:lumMod val="75000"/>
                  </a:schemeClr>
                </a:solidFill>
                <a:latin typeface="Courier New" charset="0"/>
                <a:ea typeface="MS PGothic" charset="0"/>
              </a:rPr>
              <a:t> </a:t>
            </a:r>
            <a:r>
              <a:rPr lang="en-US" sz="1400" dirty="0" err="1">
                <a:solidFill>
                  <a:schemeClr val="tx2">
                    <a:lumMod val="75000"/>
                  </a:schemeClr>
                </a:solidFill>
                <a:latin typeface="Courier New" charset="0"/>
                <a:ea typeface="MS PGothic" charset="0"/>
              </a:rPr>
              <a:t>ch</a:t>
            </a:r>
            <a:r>
              <a:rPr lang="en-US" sz="1400" dirty="0">
                <a:solidFill>
                  <a:schemeClr val="tx2">
                    <a:lumMod val="75000"/>
                  </a:schemeClr>
                </a:solidFill>
                <a:latin typeface="Courier New" charset="0"/>
                <a:ea typeface="MS PGothic" charset="0"/>
              </a:rPr>
              <a:t>;</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err="1">
                <a:solidFill>
                  <a:srgbClr val="0033CC"/>
                </a:solidFill>
                <a:latin typeface="Courier New" charset="0"/>
                <a:ea typeface="MS PGothic" charset="0"/>
              </a:rPr>
              <a:t>int</a:t>
            </a:r>
            <a:r>
              <a:rPr lang="en-US" sz="1400" dirty="0">
                <a:solidFill>
                  <a:schemeClr val="tx2">
                    <a:lumMod val="75000"/>
                  </a:schemeClr>
                </a:solidFill>
                <a:latin typeface="Courier New" charset="0"/>
                <a:ea typeface="MS PGothic" charset="0"/>
              </a:rPr>
              <a:t> a;</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 </a:t>
            </a:r>
            <a:r>
              <a:rPr lang="en-US" sz="1400" dirty="0">
                <a:solidFill>
                  <a:srgbClr val="00B0F0"/>
                </a:solidFill>
                <a:latin typeface="Courier New" charset="0"/>
                <a:ea typeface="MS PGothic" charset="0"/>
              </a:rPr>
              <a:t>// block three</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err="1">
                <a:solidFill>
                  <a:srgbClr val="0033CC"/>
                </a:solidFill>
                <a:latin typeface="Courier New" charset="0"/>
                <a:ea typeface="MS PGothic" charset="0"/>
              </a:rPr>
              <a:t>int</a:t>
            </a:r>
            <a:r>
              <a:rPr lang="en-US" sz="1400" dirty="0">
                <a:solidFill>
                  <a:schemeClr val="tx2">
                    <a:lumMod val="75000"/>
                  </a:schemeClr>
                </a:solidFill>
                <a:latin typeface="Courier New" charset="0"/>
                <a:ea typeface="MS PGothic" charset="0"/>
              </a:rPr>
              <a:t> x = 12;</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endParaRPr lang="en-US" sz="1400" dirty="0">
              <a:solidFill>
                <a:schemeClr val="folHlink"/>
              </a:solidFill>
              <a:latin typeface="Courier New" charset="0"/>
              <a:ea typeface="MS PGothic" charset="0"/>
            </a:endParaRP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r>
              <a:rPr lang="en-US" sz="1400" dirty="0">
                <a:solidFill>
                  <a:schemeClr val="folHlink"/>
                </a:solidFill>
                <a:latin typeface="Courier New" charset="0"/>
                <a:ea typeface="MS PGothic" charset="0"/>
              </a:rPr>
              <a:t>//...</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    }</a:t>
            </a:r>
          </a:p>
          <a:p>
            <a:pPr marL="320040" indent="-320040" fontAlgn="auto">
              <a:lnSpc>
                <a:spcPct val="80000"/>
              </a:lnSpc>
              <a:spcAft>
                <a:spcPts val="0"/>
              </a:spcAft>
              <a:buFontTx/>
              <a:buNone/>
              <a:defRPr/>
            </a:pPr>
            <a:r>
              <a:rPr lang="en-US" sz="1400" dirty="0">
                <a:solidFill>
                  <a:schemeClr val="tx2">
                    <a:lumMod val="75000"/>
                  </a:schemeClr>
                </a:solidFill>
                <a:latin typeface="Courier New" charset="0"/>
                <a:ea typeface="MS PGothic" charset="0"/>
              </a:rPr>
              <a:t>}</a:t>
            </a:r>
            <a:endParaRPr lang="en-US" sz="2000" dirty="0">
              <a:solidFill>
                <a:schemeClr val="tx2">
                  <a:lumMod val="75000"/>
                </a:schemeClr>
              </a:solidFill>
              <a:latin typeface="Courier New" charset="0"/>
              <a:ea typeface="MS PGothic" charset="0"/>
            </a:endParaRPr>
          </a:p>
        </p:txBody>
      </p:sp>
      <p:sp>
        <p:nvSpPr>
          <p:cNvPr id="6" name="Rectangle 5"/>
          <p:cNvSpPr/>
          <p:nvPr/>
        </p:nvSpPr>
        <p:spPr>
          <a:xfrm>
            <a:off x="152400" y="548680"/>
            <a:ext cx="4779640" cy="61206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w Cen MT"/>
              <a:ea typeface="ＭＳ Ｐゴシック" charset="0"/>
              <a:cs typeface="Arial" charset="0"/>
            </a:endParaRPr>
          </a:p>
        </p:txBody>
      </p:sp>
      <p:sp>
        <p:nvSpPr>
          <p:cNvPr id="7" name="Rectangle 6"/>
          <p:cNvSpPr/>
          <p:nvPr/>
        </p:nvSpPr>
        <p:spPr>
          <a:xfrm>
            <a:off x="323528" y="1628800"/>
            <a:ext cx="4392488" cy="15240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w Cen MT"/>
              <a:ea typeface="ＭＳ Ｐゴシック" charset="0"/>
              <a:cs typeface="Arial" charset="0"/>
            </a:endParaRPr>
          </a:p>
        </p:txBody>
      </p:sp>
      <p:sp>
        <p:nvSpPr>
          <p:cNvPr id="8" name="Rectangle 7"/>
          <p:cNvSpPr/>
          <p:nvPr/>
        </p:nvSpPr>
        <p:spPr>
          <a:xfrm>
            <a:off x="323528" y="3212976"/>
            <a:ext cx="4392488" cy="914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w Cen MT"/>
              <a:ea typeface="ＭＳ Ｐゴシック" charset="0"/>
              <a:cs typeface="Arial" charset="0"/>
            </a:endParaRPr>
          </a:p>
        </p:txBody>
      </p:sp>
      <p:sp>
        <p:nvSpPr>
          <p:cNvPr id="9" name="Rectangle 8"/>
          <p:cNvSpPr/>
          <p:nvPr/>
        </p:nvSpPr>
        <p:spPr>
          <a:xfrm>
            <a:off x="323528" y="4323209"/>
            <a:ext cx="4392488" cy="205811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w Cen MT"/>
              <a:ea typeface="ＭＳ Ｐゴシック" charset="0"/>
              <a:cs typeface="Arial" charset="0"/>
            </a:endParaRPr>
          </a:p>
        </p:txBody>
      </p:sp>
      <p:sp>
        <p:nvSpPr>
          <p:cNvPr id="10" name="Rectangle 9"/>
          <p:cNvSpPr/>
          <p:nvPr/>
        </p:nvSpPr>
        <p:spPr>
          <a:xfrm>
            <a:off x="971600" y="5259288"/>
            <a:ext cx="2590800" cy="76200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w Cen MT"/>
              <a:ea typeface="ＭＳ Ｐゴシック" charset="0"/>
              <a:cs typeface="Arial" charset="0"/>
            </a:endParaRPr>
          </a:p>
        </p:txBody>
      </p:sp>
      <p:sp>
        <p:nvSpPr>
          <p:cNvPr id="30" name="Rectangle 29"/>
          <p:cNvSpPr/>
          <p:nvPr/>
        </p:nvSpPr>
        <p:spPr>
          <a:xfrm>
            <a:off x="5292080" y="548680"/>
            <a:ext cx="792088" cy="612068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ONE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rate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main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one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x</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y</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w</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two</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p:txBody>
      </p:sp>
      <p:sp>
        <p:nvSpPr>
          <p:cNvPr id="31" name="Rectangle 30"/>
          <p:cNvSpPr/>
          <p:nvPr/>
        </p:nvSpPr>
        <p:spPr>
          <a:xfrm>
            <a:off x="6228184" y="548680"/>
            <a:ext cx="792088" cy="6120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TWO</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rate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sngStrike" kern="1200" cap="none" spc="0" normalizeH="0" baseline="0" noProof="0" dirty="0">
                <a:ln>
                  <a:noFill/>
                </a:ln>
                <a:solidFill>
                  <a:srgbClr val="FF0000"/>
                </a:solidFill>
                <a:effectLst/>
                <a:uLnTx/>
                <a:uFillTx/>
                <a:latin typeface="Courier New" panose="02070309020205020404" pitchFamily="49" charset="0"/>
                <a:ea typeface="ＭＳ Ｐゴシック" charset="0"/>
                <a:cs typeface="Courier New" panose="02070309020205020404" pitchFamily="49" charset="0"/>
              </a:rPr>
              <a:t>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main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B050"/>
                </a:solidFill>
                <a:effectLst/>
                <a:uLnTx/>
                <a:uFillTx/>
                <a:latin typeface="Courier New" panose="02070309020205020404" pitchFamily="49" charset="0"/>
                <a:ea typeface="ＭＳ Ｐゴシック" charset="0"/>
                <a:cs typeface="Courier New" panose="02070309020205020404" pitchFamily="49" charset="0"/>
              </a:rPr>
              <a:t>one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w</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two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B050"/>
                </a:solidFill>
                <a:effectLst/>
                <a:uLnTx/>
                <a:uFillTx/>
                <a:latin typeface="Courier New" panose="02070309020205020404" pitchFamily="49" charset="0"/>
                <a:ea typeface="ＭＳ Ｐゴシック" charset="0"/>
                <a:cs typeface="Courier New" panose="02070309020205020404" pitchFamily="49" charset="0"/>
              </a:rPr>
              <a:t>one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FF0000"/>
                </a:solidFill>
                <a:effectLst/>
                <a:uLnTx/>
                <a:uFillTx/>
                <a:latin typeface="Courier New" panose="02070309020205020404" pitchFamily="49" charset="0"/>
                <a:ea typeface="ＭＳ Ｐゴシック" charset="0"/>
                <a:cs typeface="Courier New" panose="02070309020205020404" pitchFamily="49" charset="0"/>
              </a:rPr>
              <a:t>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ch</a:t>
            </a: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a</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p:txBody>
      </p:sp>
      <p:sp>
        <p:nvSpPr>
          <p:cNvPr id="32" name="Rectangle 31"/>
          <p:cNvSpPr/>
          <p:nvPr/>
        </p:nvSpPr>
        <p:spPr>
          <a:xfrm>
            <a:off x="7164288" y="548680"/>
            <a:ext cx="792088" cy="6120680"/>
          </a:xfrm>
          <a:prstGeom prst="rect">
            <a:avLst/>
          </a:prstGeom>
          <a:noFill/>
          <a:ln>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THREE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rate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sngStrike" kern="1200" cap="none" spc="0" normalizeH="0" baseline="0" noProof="0" dirty="0">
                <a:ln>
                  <a:noFill/>
                </a:ln>
                <a:solidFill>
                  <a:srgbClr val="FF0000"/>
                </a:solidFill>
                <a:effectLst/>
                <a:uLnTx/>
                <a:uFillTx/>
                <a:latin typeface="Courier New" panose="02070309020205020404" pitchFamily="49" charset="0"/>
                <a:ea typeface="ＭＳ Ｐゴシック" charset="0"/>
                <a:cs typeface="Courier New" panose="02070309020205020404" pitchFamily="49" charset="0"/>
              </a:rPr>
              <a:t>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main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one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w</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two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one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FF0000"/>
                </a:solidFill>
                <a:effectLst/>
                <a:uLnTx/>
                <a:uFillTx/>
                <a:latin typeface="Courier New" panose="02070309020205020404" pitchFamily="49" charset="0"/>
                <a:ea typeface="ＭＳ Ｐゴシック" charset="0"/>
                <a:cs typeface="Courier New" panose="02070309020205020404" pitchFamily="49" charset="0"/>
              </a:rPr>
              <a:t>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ch</a:t>
            </a: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a</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x</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p:txBody>
      </p:sp>
      <p:sp>
        <p:nvSpPr>
          <p:cNvPr id="33" name="Rectangle 32"/>
          <p:cNvSpPr/>
          <p:nvPr/>
        </p:nvSpPr>
        <p:spPr>
          <a:xfrm>
            <a:off x="8100392" y="548680"/>
            <a:ext cx="792088" cy="6120680"/>
          </a:xfrm>
          <a:prstGeom prst="rect">
            <a:avLst/>
          </a:prstGeom>
          <a:noFill/>
          <a:ln>
            <a:solidFill>
              <a:srgbClr val="00E874"/>
            </a:solid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MAIN</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rate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sngStrike" kern="1200" cap="none" spc="0" normalizeH="0" baseline="0" noProof="0" dirty="0">
                <a:ln>
                  <a:noFill/>
                </a:ln>
                <a:solidFill>
                  <a:srgbClr val="FF0000"/>
                </a:solidFill>
                <a:effectLst/>
                <a:uLnTx/>
                <a:uFillTx/>
                <a:latin typeface="Courier New" panose="02070309020205020404" pitchFamily="49" charset="0"/>
                <a:ea typeface="ＭＳ Ｐゴシック" charset="0"/>
                <a:cs typeface="Courier New" panose="02070309020205020404" pitchFamily="49" charset="0"/>
              </a:rPr>
              <a:t>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main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args</a:t>
            </a: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num</a:t>
            </a: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x</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FF0000"/>
                </a:solidFill>
                <a:effectLst/>
                <a:uLnTx/>
                <a:uFillTx/>
                <a:latin typeface="Courier New" panose="02070309020205020404" pitchFamily="49" charset="0"/>
                <a:ea typeface="ＭＳ Ｐゴシック" charset="0"/>
                <a:cs typeface="Courier New" panose="02070309020205020404" pitchFamily="49" charset="0"/>
              </a:rPr>
              <a:t>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ch</a:t>
            </a: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one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w</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rPr>
              <a:t>two</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30" grpId="0" animBg="1"/>
      <p:bldP spid="31" grpId="0" animBg="1"/>
      <p:bldP spid="32" grpId="0" animBg="1"/>
      <p:bldP spid="33" grpId="0" animBg="1"/>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hape 197633"/>
          <p:cNvSpPr>
            <a:spLocks noGrp="1" noChangeArrowheads="1"/>
          </p:cNvSpPr>
          <p:nvPr>
            <p:ph type="title"/>
          </p:nvPr>
        </p:nvSpPr>
        <p:spPr>
          <a:xfrm>
            <a:off x="685800" y="228600"/>
            <a:ext cx="7772400" cy="609600"/>
          </a:xfrm>
        </p:spPr>
        <p:txBody>
          <a:bodyPr>
            <a:normAutofit fontScale="90000"/>
          </a:bodyPr>
          <a:lstStyle/>
          <a:p>
            <a:pPr fontAlgn="auto">
              <a:spcAft>
                <a:spcPts val="0"/>
              </a:spcAft>
              <a:defRPr/>
            </a:pPr>
            <a:r>
              <a:rPr lang="en-US">
                <a:solidFill>
                  <a:schemeClr val="accent1">
                    <a:lumMod val="75000"/>
                  </a:schemeClr>
                </a:solidFill>
                <a:latin typeface="Times New Roman" charset="0"/>
                <a:ea typeface="MS PGothic" charset="0"/>
                <a:cs typeface="+mj-cs"/>
              </a:rPr>
              <a:t>Scope Rules: Demonstrated</a:t>
            </a:r>
          </a:p>
        </p:txBody>
      </p:sp>
      <p:sp>
        <p:nvSpPr>
          <p:cNvPr id="88066" name="Shap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86018" name="Shape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1B7CCC17-E95D-CF4C-AF29-D6425F2A3A59}" type="slidenum">
              <a:rPr kumimoji="0" lang="en-US" sz="1400" b="1" i="0" u="none" strike="noStrike" kern="1200" cap="none" spc="0" normalizeH="0" baseline="0" noProof="0">
                <a:ln>
                  <a:noFill/>
                </a:ln>
                <a:solidFill>
                  <a:prstClr val="black"/>
                </a:solidFill>
                <a:effectLst/>
                <a:uLnTx/>
                <a:uFillTx/>
                <a:latin typeface="Times New Roman" charset="0"/>
                <a:ea typeface="MS PGothic" charset="0"/>
              </a:rPr>
              <a:pPr marL="0" marR="0" lvl="0" indent="0" algn="ctr" defTabSz="914400" rtl="0" eaLnBrk="1" fontAlgn="base" latinLnBrk="0" hangingPunct="1">
                <a:lnSpc>
                  <a:spcPct val="100000"/>
                </a:lnSpc>
                <a:spcBef>
                  <a:spcPct val="0"/>
                </a:spcBef>
                <a:spcAft>
                  <a:spcPct val="0"/>
                </a:spcAft>
                <a:buClrTx/>
                <a:buSzTx/>
                <a:buFontTx/>
                <a:buNone/>
                <a:tabLst/>
                <a:defRPr/>
              </a:pPr>
              <a:t>523</a:t>
            </a:fld>
            <a:endParaRPr kumimoji="0" lang="en-US" sz="1400" b="1" i="0" u="none" strike="noStrike" kern="1200" cap="none" spc="0" normalizeH="0" baseline="0" noProof="0">
              <a:ln>
                <a:noFill/>
              </a:ln>
              <a:solidFill>
                <a:prstClr val="black"/>
              </a:solidFill>
              <a:effectLst/>
              <a:uLnTx/>
              <a:uFillTx/>
              <a:latin typeface="Times New Roman" charset="0"/>
              <a:ea typeface="MS PGothic" charset="0"/>
            </a:endParaRPr>
          </a:p>
        </p:txBody>
      </p:sp>
      <p:pic>
        <p:nvPicPr>
          <p:cNvPr id="88068" name="Rectangle 1976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57275"/>
            <a:ext cx="83820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Shape 4"/>
          <p:cNvSpPr>
            <a:spLocks noGrp="1" noChangeArrowheads="1"/>
          </p:cNvSpPr>
          <p:nvPr>
            <p:ph type="title"/>
          </p:nvPr>
        </p:nvSpPr>
        <p:spPr>
          <a:xfrm>
            <a:off x="3175" y="228600"/>
            <a:ext cx="9140825" cy="609600"/>
          </a:xfrm>
        </p:spPr>
        <p:txBody>
          <a:bodyPr>
            <a:normAutofit fontScale="90000"/>
          </a:bodyPr>
          <a:lstStyle/>
          <a:p>
            <a:pPr fontAlgn="auto">
              <a:spcAft>
                <a:spcPts val="0"/>
              </a:spcAft>
              <a:defRPr/>
            </a:pPr>
            <a:r>
              <a:rPr lang="en-US">
                <a:solidFill>
                  <a:schemeClr val="accent1">
                    <a:lumMod val="75000"/>
                  </a:schemeClr>
                </a:solidFill>
                <a:latin typeface="Times New Roman" charset="0"/>
                <a:ea typeface="MS PGothic" charset="0"/>
                <a:cs typeface="+mj-cs"/>
              </a:rPr>
              <a:t>Scope Rules: Demonstrated (continued)</a:t>
            </a:r>
          </a:p>
        </p:txBody>
      </p:sp>
      <p:sp>
        <p:nvSpPr>
          <p:cNvPr id="87042" name="Shape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84994" name="Shape 2"/>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BA36C2C6-0807-2449-A6BC-02BE65F10CCF}" type="slidenum">
              <a:rPr kumimoji="0" lang="en-US" sz="1400" b="1" i="0" u="none" strike="noStrike" kern="1200" cap="none" spc="0" normalizeH="0" baseline="0" noProof="0">
                <a:ln>
                  <a:noFill/>
                </a:ln>
                <a:solidFill>
                  <a:prstClr val="black"/>
                </a:solidFill>
                <a:effectLst/>
                <a:uLnTx/>
                <a:uFillTx/>
                <a:latin typeface="Times New Roman" charset="0"/>
                <a:ea typeface="MS PGothic" charset="0"/>
              </a:rPr>
              <a:pPr marL="0" marR="0" lvl="0" indent="0" algn="ctr" defTabSz="914400" rtl="0" eaLnBrk="1" fontAlgn="base" latinLnBrk="0" hangingPunct="1">
                <a:lnSpc>
                  <a:spcPct val="100000"/>
                </a:lnSpc>
                <a:spcBef>
                  <a:spcPct val="0"/>
                </a:spcBef>
                <a:spcAft>
                  <a:spcPct val="0"/>
                </a:spcAft>
                <a:buClrTx/>
                <a:buSzTx/>
                <a:buFontTx/>
                <a:buNone/>
                <a:tabLst/>
                <a:defRPr/>
              </a:pPr>
              <a:t>524</a:t>
            </a:fld>
            <a:endParaRPr kumimoji="0" lang="en-US" sz="1400" b="1" i="0" u="none" strike="noStrike" kern="1200" cap="none" spc="0" normalizeH="0" baseline="0" noProof="0">
              <a:ln>
                <a:noFill/>
              </a:ln>
              <a:solidFill>
                <a:prstClr val="black"/>
              </a:solidFill>
              <a:effectLst/>
              <a:uLnTx/>
              <a:uFillTx/>
              <a:latin typeface="Times New Roman" charset="0"/>
              <a:ea typeface="MS PGothic" charset="0"/>
            </a:endParaRPr>
          </a:p>
        </p:txBody>
      </p:sp>
      <p:pic>
        <p:nvPicPr>
          <p:cNvPr id="87044" name="Rectangle 2375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62025"/>
            <a:ext cx="8229600"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520" y="980728"/>
            <a:ext cx="9649072" cy="111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87042" name="Title 1"/>
          <p:cNvSpPr>
            <a:spLocks noGrp="1"/>
          </p:cNvSpPr>
          <p:nvPr>
            <p:ph type="title"/>
          </p:nvPr>
        </p:nvSpPr>
        <p:spPr>
          <a:xfrm>
            <a:off x="685800" y="228600"/>
            <a:ext cx="7772400" cy="1143000"/>
          </a:xfrm>
        </p:spPr>
        <p:txBody>
          <a:bodyPr>
            <a:normAutofit fontScale="90000"/>
          </a:bodyPr>
          <a:lstStyle/>
          <a:p>
            <a:pPr fontAlgn="auto">
              <a:spcAft>
                <a:spcPts val="0"/>
              </a:spcAft>
              <a:defRPr/>
            </a:pPr>
            <a:r>
              <a:rPr lang="en-US">
                <a:solidFill>
                  <a:schemeClr val="accent1">
                    <a:lumMod val="75000"/>
                  </a:schemeClr>
                </a:solidFill>
                <a:latin typeface="Times New Roman" charset="0"/>
                <a:ea typeface="MS PGothic" charset="0"/>
                <a:cs typeface="+mj-cs"/>
              </a:rPr>
              <a:t>Scope Rules – Scanner Example</a:t>
            </a:r>
          </a:p>
        </p:txBody>
      </p:sp>
      <p:sp>
        <p:nvSpPr>
          <p:cNvPr id="8909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213B"/>
                </a:solidFill>
                <a:effectLst/>
                <a:uLnTx/>
                <a:uFillTx/>
                <a:latin typeface="Times New Roman" charset="0"/>
                <a:ea typeface="MS PGothic" charset="0"/>
              </a:rPr>
              <a:t>Java Programming: From Problem Analysis to Program Design, 4e</a:t>
            </a:r>
          </a:p>
        </p:txBody>
      </p:sp>
      <p:sp>
        <p:nvSpPr>
          <p:cNvPr id="87043" name="Content Placeholder 2"/>
          <p:cNvSpPr>
            <a:spLocks noGrp="1"/>
          </p:cNvSpPr>
          <p:nvPr>
            <p:ph sz="quarter" idx="1"/>
          </p:nvPr>
        </p:nvSpPr>
        <p:spPr>
          <a:xfrm>
            <a:off x="304800" y="1143000"/>
            <a:ext cx="8610600" cy="1828800"/>
          </a:xfrm>
          <a:ln>
            <a:solidFill>
              <a:srgbClr val="FFC000"/>
            </a:solidFill>
            <a:miter lim="800000"/>
            <a:headEnd/>
            <a:tailEnd/>
          </a:ln>
        </p:spPr>
        <p:txBody>
          <a:bodyPr>
            <a:normAutofit lnSpcReduction="10000"/>
          </a:bodyPr>
          <a:lstStyle/>
          <a:p>
            <a:pPr marL="320040" indent="-320040" fontAlgn="auto">
              <a:lnSpc>
                <a:spcPct val="80000"/>
              </a:lnSpc>
              <a:spcAft>
                <a:spcPts val="0"/>
              </a:spcAft>
              <a:buFontTx/>
              <a:buNone/>
              <a:defRPr/>
            </a:pPr>
            <a:r>
              <a:rPr lang="en-US" sz="2000" dirty="0">
                <a:solidFill>
                  <a:srgbClr val="0033CC"/>
                </a:solidFill>
                <a:latin typeface="Courier New" charset="0"/>
                <a:ea typeface="MS PGothic" charset="0"/>
              </a:rPr>
              <a:t>public class</a:t>
            </a:r>
            <a:r>
              <a:rPr lang="en-US" sz="2000" dirty="0">
                <a:solidFill>
                  <a:srgbClr val="000000"/>
                </a:solidFill>
                <a:latin typeface="Courier New" charset="0"/>
                <a:ea typeface="MS PGothic" charset="0"/>
              </a:rPr>
              <a:t> </a:t>
            </a:r>
            <a:r>
              <a:rPr lang="en-US" sz="2000" dirty="0" err="1">
                <a:solidFill>
                  <a:srgbClr val="000000"/>
                </a:solidFill>
                <a:latin typeface="Courier New" charset="0"/>
                <a:ea typeface="MS PGothic" charset="0"/>
              </a:rPr>
              <a:t>ScopeRules</a:t>
            </a:r>
            <a:r>
              <a:rPr lang="en-US" sz="2000" dirty="0">
                <a:solidFill>
                  <a:srgbClr val="000000"/>
                </a:solidFill>
                <a:latin typeface="Courier New" charset="0"/>
                <a:ea typeface="MS PGothic" charset="0"/>
              </a:rPr>
              <a:t> {</a:t>
            </a:r>
          </a:p>
          <a:p>
            <a:pPr marL="320040" indent="-320040" fontAlgn="auto">
              <a:lnSpc>
                <a:spcPct val="80000"/>
              </a:lnSpc>
              <a:spcAft>
                <a:spcPts val="0"/>
              </a:spcAft>
              <a:buFontTx/>
              <a:buNone/>
              <a:defRPr/>
            </a:pPr>
            <a:r>
              <a:rPr lang="en-US" sz="2000" dirty="0">
                <a:solidFill>
                  <a:srgbClr val="000000"/>
                </a:solidFill>
                <a:latin typeface="Courier New" charset="0"/>
                <a:ea typeface="MS PGothic" charset="0"/>
              </a:rPr>
              <a:t> </a:t>
            </a:r>
            <a:r>
              <a:rPr lang="en-US" sz="2000" dirty="0">
                <a:solidFill>
                  <a:srgbClr val="0033CC"/>
                </a:solidFill>
                <a:latin typeface="Courier New" charset="0"/>
                <a:ea typeface="MS PGothic" charset="0"/>
              </a:rPr>
              <a:t>static </a:t>
            </a:r>
            <a:r>
              <a:rPr lang="en-US" sz="2000" dirty="0">
                <a:solidFill>
                  <a:srgbClr val="000000"/>
                </a:solidFill>
                <a:latin typeface="Courier New" charset="0"/>
                <a:ea typeface="MS PGothic" charset="0"/>
              </a:rPr>
              <a:t>Scanner read=</a:t>
            </a:r>
            <a:r>
              <a:rPr lang="en-US" sz="2000" dirty="0">
                <a:solidFill>
                  <a:srgbClr val="0033CC"/>
                </a:solidFill>
                <a:latin typeface="Courier New" charset="0"/>
                <a:ea typeface="MS PGothic" charset="0"/>
              </a:rPr>
              <a:t>new</a:t>
            </a:r>
            <a:r>
              <a:rPr lang="en-US" sz="2000" dirty="0">
                <a:solidFill>
                  <a:srgbClr val="000000"/>
                </a:solidFill>
                <a:latin typeface="Courier New" charset="0"/>
                <a:ea typeface="MS PGothic" charset="0"/>
              </a:rPr>
              <a:t> Scanner (</a:t>
            </a:r>
            <a:r>
              <a:rPr lang="en-US" sz="2000" dirty="0" err="1">
                <a:solidFill>
                  <a:srgbClr val="000000"/>
                </a:solidFill>
                <a:latin typeface="Courier New" charset="0"/>
                <a:ea typeface="MS PGothic" charset="0"/>
              </a:rPr>
              <a:t>System.in</a:t>
            </a:r>
            <a:r>
              <a:rPr lang="en-US" sz="2000" dirty="0">
                <a:solidFill>
                  <a:srgbClr val="000000"/>
                </a:solidFill>
                <a:latin typeface="Courier New" charset="0"/>
                <a:ea typeface="MS PGothic" charset="0"/>
              </a:rPr>
              <a:t>);</a:t>
            </a:r>
          </a:p>
          <a:p>
            <a:pPr marL="320040" indent="-320040" fontAlgn="auto">
              <a:lnSpc>
                <a:spcPct val="80000"/>
              </a:lnSpc>
              <a:spcAft>
                <a:spcPts val="0"/>
              </a:spcAft>
              <a:buFontTx/>
              <a:buNone/>
              <a:defRPr/>
            </a:pPr>
            <a:r>
              <a:rPr lang="en-US" sz="2000" dirty="0">
                <a:solidFill>
                  <a:srgbClr val="0033CC"/>
                </a:solidFill>
                <a:latin typeface="Courier New" charset="0"/>
                <a:ea typeface="MS PGothic" charset="0"/>
              </a:rPr>
              <a:t> public static void</a:t>
            </a:r>
            <a:r>
              <a:rPr lang="en-US" sz="2000" dirty="0">
                <a:solidFill>
                  <a:srgbClr val="000000"/>
                </a:solidFill>
                <a:latin typeface="Courier New" charset="0"/>
                <a:ea typeface="MS PGothic" charset="0"/>
              </a:rPr>
              <a:t> main(String[] </a:t>
            </a:r>
            <a:r>
              <a:rPr lang="en-US" sz="2000" dirty="0" err="1">
                <a:solidFill>
                  <a:srgbClr val="000000"/>
                </a:solidFill>
                <a:latin typeface="Courier New" charset="0"/>
                <a:ea typeface="MS PGothic" charset="0"/>
              </a:rPr>
              <a:t>args</a:t>
            </a:r>
            <a:r>
              <a:rPr lang="en-US" sz="2000" dirty="0">
                <a:solidFill>
                  <a:srgbClr val="000000"/>
                </a:solidFill>
                <a:latin typeface="Courier New" charset="0"/>
                <a:ea typeface="MS PGothic" charset="0"/>
              </a:rPr>
              <a:t>){</a:t>
            </a:r>
          </a:p>
          <a:p>
            <a:pPr marL="320040" indent="-320040" fontAlgn="auto">
              <a:lnSpc>
                <a:spcPct val="80000"/>
              </a:lnSpc>
              <a:spcAft>
                <a:spcPts val="0"/>
              </a:spcAft>
              <a:buFontTx/>
              <a:buNone/>
              <a:defRPr/>
            </a:pPr>
            <a:r>
              <a:rPr lang="en-US" sz="2000" dirty="0">
                <a:solidFill>
                  <a:srgbClr val="0033CC"/>
                </a:solidFill>
                <a:latin typeface="Courier New" charset="0"/>
                <a:ea typeface="MS PGothic" charset="0"/>
              </a:rPr>
              <a:t>      </a:t>
            </a:r>
            <a:r>
              <a:rPr lang="en-US" sz="2000" dirty="0" err="1">
                <a:solidFill>
                  <a:srgbClr val="0033CC"/>
                </a:solidFill>
                <a:latin typeface="Courier New" charset="0"/>
                <a:ea typeface="MS PGothic" charset="0"/>
              </a:rPr>
              <a:t>int</a:t>
            </a:r>
            <a:r>
              <a:rPr lang="en-US" sz="2000" dirty="0">
                <a:solidFill>
                  <a:srgbClr val="000000"/>
                </a:solidFill>
                <a:latin typeface="Courier New" charset="0"/>
                <a:ea typeface="MS PGothic" charset="0"/>
              </a:rPr>
              <a:t> number = </a:t>
            </a:r>
            <a:r>
              <a:rPr lang="en-US" sz="2000" dirty="0" err="1">
                <a:solidFill>
                  <a:srgbClr val="000000"/>
                </a:solidFill>
                <a:latin typeface="Courier New" charset="0"/>
                <a:ea typeface="MS PGothic" charset="0"/>
              </a:rPr>
              <a:t>read.nextInt</a:t>
            </a:r>
            <a:r>
              <a:rPr lang="en-US" sz="2000" dirty="0">
                <a:solidFill>
                  <a:srgbClr val="000000"/>
                </a:solidFill>
                <a:latin typeface="Courier New" charset="0"/>
                <a:ea typeface="MS PGothic" charset="0"/>
              </a:rPr>
              <a:t>();</a:t>
            </a:r>
          </a:p>
          <a:p>
            <a:pPr marL="320040" indent="-320040" fontAlgn="auto">
              <a:lnSpc>
                <a:spcPct val="80000"/>
              </a:lnSpc>
              <a:spcAft>
                <a:spcPts val="0"/>
              </a:spcAft>
              <a:buFontTx/>
              <a:buNone/>
              <a:defRPr/>
            </a:pPr>
            <a:r>
              <a:rPr lang="en-US" sz="2000" dirty="0">
                <a:solidFill>
                  <a:srgbClr val="000000"/>
                </a:solidFill>
                <a:latin typeface="Courier New" charset="0"/>
                <a:ea typeface="MS PGothic" charset="0"/>
              </a:rPr>
              <a:t>        </a:t>
            </a:r>
            <a:r>
              <a:rPr lang="en-US" sz="2000" dirty="0">
                <a:solidFill>
                  <a:srgbClr val="009900"/>
                </a:solidFill>
                <a:latin typeface="Courier New" charset="0"/>
                <a:ea typeface="MS PGothic" charset="0"/>
              </a:rPr>
              <a:t>//…</a:t>
            </a:r>
            <a:r>
              <a:rPr lang="en-US" sz="2000" dirty="0">
                <a:solidFill>
                  <a:srgbClr val="000000"/>
                </a:solidFill>
                <a:latin typeface="Courier New" charset="0"/>
                <a:ea typeface="MS PGothic" charset="0"/>
              </a:rPr>
              <a:t>    }   </a:t>
            </a:r>
            <a:endParaRPr lang="en-US" sz="2000" dirty="0">
              <a:solidFill>
                <a:srgbClr val="009900"/>
              </a:solidFill>
              <a:latin typeface="Courier New" charset="0"/>
              <a:ea typeface="MS PGothic" charset="0"/>
            </a:endParaRPr>
          </a:p>
          <a:p>
            <a:pPr marL="320040" indent="-320040" fontAlgn="auto">
              <a:lnSpc>
                <a:spcPct val="80000"/>
              </a:lnSpc>
              <a:spcAft>
                <a:spcPts val="0"/>
              </a:spcAft>
              <a:buFontTx/>
              <a:buNone/>
              <a:defRPr/>
            </a:pPr>
            <a:r>
              <a:rPr lang="en-US" sz="2000" dirty="0">
                <a:solidFill>
                  <a:srgbClr val="000000"/>
                </a:solidFill>
                <a:latin typeface="Courier New" charset="0"/>
                <a:ea typeface="MS PGothic" charset="0"/>
              </a:rPr>
              <a:t> }</a:t>
            </a:r>
          </a:p>
          <a:p>
            <a:pPr marL="320040" indent="-320040" fontAlgn="auto">
              <a:spcAft>
                <a:spcPts val="0"/>
              </a:spcAft>
              <a:buFont typeface="Wingdings"/>
              <a:buChar char=""/>
              <a:defRPr/>
            </a:pPr>
            <a:endParaRPr lang="en-US" dirty="0">
              <a:solidFill>
                <a:schemeClr val="tx2">
                  <a:lumMod val="75000"/>
                </a:schemeClr>
              </a:solidFill>
              <a:latin typeface="Times New Roman" charset="0"/>
              <a:ea typeface="MS PGothic" charset="0"/>
            </a:endParaRPr>
          </a:p>
        </p:txBody>
      </p:sp>
      <p:sp>
        <p:nvSpPr>
          <p:cNvPr id="89093" name="Content Placeholder 2"/>
          <p:cNvSpPr txBox="1">
            <a:spLocks/>
          </p:cNvSpPr>
          <p:nvPr/>
        </p:nvSpPr>
        <p:spPr bwMode="auto">
          <a:xfrm>
            <a:off x="304800" y="3048000"/>
            <a:ext cx="8610600" cy="1828800"/>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a:ln>
                  <a:noFill/>
                </a:ln>
                <a:solidFill>
                  <a:srgbClr val="0033CC"/>
                </a:solidFill>
                <a:effectLst/>
                <a:uLnTx/>
                <a:uFillTx/>
                <a:latin typeface="Courier New" charset="0"/>
                <a:ea typeface="MS PGothic" charset="0"/>
              </a:rPr>
              <a:t>public class</a:t>
            </a:r>
            <a:r>
              <a:rPr kumimoji="0" lang="en-US" sz="2000" b="0" i="0" u="none" strike="noStrike" kern="1200" cap="none" spc="0" normalizeH="0" baseline="0" noProof="0">
                <a:ln>
                  <a:noFill/>
                </a:ln>
                <a:solidFill>
                  <a:srgbClr val="000000"/>
                </a:solidFill>
                <a:effectLst/>
                <a:uLnTx/>
                <a:uFillTx/>
                <a:latin typeface="Courier New" charset="0"/>
                <a:ea typeface="MS PGothic" charset="0"/>
              </a:rPr>
              <a:t> ScopeRules {</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a:ln>
                  <a:noFill/>
                </a:ln>
                <a:solidFill>
                  <a:srgbClr val="0033CC"/>
                </a:solidFill>
                <a:effectLst/>
                <a:uLnTx/>
                <a:uFillTx/>
                <a:latin typeface="Courier New" charset="0"/>
                <a:ea typeface="MS PGothic" charset="0"/>
              </a:rPr>
              <a:t> public static void</a:t>
            </a:r>
            <a:r>
              <a:rPr kumimoji="0" lang="en-US" sz="2000" b="0" i="0" u="none" strike="noStrike" kern="1200" cap="none" spc="0" normalizeH="0" baseline="0" noProof="0">
                <a:ln>
                  <a:noFill/>
                </a:ln>
                <a:solidFill>
                  <a:srgbClr val="000000"/>
                </a:solidFill>
                <a:effectLst/>
                <a:uLnTx/>
                <a:uFillTx/>
                <a:latin typeface="Courier New" charset="0"/>
                <a:ea typeface="MS PGothic" charset="0"/>
              </a:rPr>
              <a:t> main(String[] args){</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urier New" charset="0"/>
                <a:ea typeface="MS PGothic" charset="0"/>
              </a:rPr>
              <a:t>    Scanner read=</a:t>
            </a:r>
            <a:r>
              <a:rPr kumimoji="0" lang="en-US" sz="2000" b="0" i="0" u="none" strike="noStrike" kern="1200" cap="none" spc="0" normalizeH="0" baseline="0" noProof="0">
                <a:ln>
                  <a:noFill/>
                </a:ln>
                <a:solidFill>
                  <a:srgbClr val="0033CC"/>
                </a:solidFill>
                <a:effectLst/>
                <a:uLnTx/>
                <a:uFillTx/>
                <a:latin typeface="Courier New" charset="0"/>
                <a:ea typeface="MS PGothic" charset="0"/>
              </a:rPr>
              <a:t>new</a:t>
            </a:r>
            <a:r>
              <a:rPr kumimoji="0" lang="en-US" sz="2000" b="0" i="0" u="none" strike="noStrike" kern="1200" cap="none" spc="0" normalizeH="0" baseline="0" noProof="0">
                <a:ln>
                  <a:noFill/>
                </a:ln>
                <a:solidFill>
                  <a:srgbClr val="000000"/>
                </a:solidFill>
                <a:effectLst/>
                <a:uLnTx/>
                <a:uFillTx/>
                <a:latin typeface="Courier New" charset="0"/>
                <a:ea typeface="MS PGothic" charset="0"/>
              </a:rPr>
              <a:t> Scanner (System.in);        </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a:ln>
                  <a:noFill/>
                </a:ln>
                <a:solidFill>
                  <a:srgbClr val="0033CC"/>
                </a:solidFill>
                <a:effectLst/>
                <a:uLnTx/>
                <a:uFillTx/>
                <a:latin typeface="Courier New" charset="0"/>
                <a:ea typeface="MS PGothic" charset="0"/>
              </a:rPr>
              <a:t>    int</a:t>
            </a:r>
            <a:r>
              <a:rPr kumimoji="0" lang="en-US" sz="2000" b="0" i="0" u="none" strike="noStrike" kern="1200" cap="none" spc="0" normalizeH="0" baseline="0" noProof="0">
                <a:ln>
                  <a:noFill/>
                </a:ln>
                <a:solidFill>
                  <a:srgbClr val="000000"/>
                </a:solidFill>
                <a:effectLst/>
                <a:uLnTx/>
                <a:uFillTx/>
                <a:latin typeface="Courier New" charset="0"/>
                <a:ea typeface="MS PGothic" charset="0"/>
              </a:rPr>
              <a:t> number = read.nextInt();</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urier New" charset="0"/>
                <a:ea typeface="MS PGothic" charset="0"/>
              </a:rPr>
              <a:t>        </a:t>
            </a:r>
            <a:r>
              <a:rPr kumimoji="0" lang="en-US" sz="2000" b="0" i="0" u="none" strike="noStrike" kern="1200" cap="none" spc="0" normalizeH="0" baseline="0" noProof="0">
                <a:ln>
                  <a:noFill/>
                </a:ln>
                <a:solidFill>
                  <a:srgbClr val="009900"/>
                </a:solidFill>
                <a:effectLst/>
                <a:uLnTx/>
                <a:uFillTx/>
                <a:latin typeface="Courier New" charset="0"/>
                <a:ea typeface="MS PGothic" charset="0"/>
              </a:rPr>
              <a:t>//…</a:t>
            </a:r>
            <a:r>
              <a:rPr kumimoji="0" lang="en-US" sz="2000" b="0" i="0" u="none" strike="noStrike" kern="1200" cap="none" spc="0" normalizeH="0" baseline="0" noProof="0">
                <a:ln>
                  <a:noFill/>
                </a:ln>
                <a:solidFill>
                  <a:srgbClr val="000000"/>
                </a:solidFill>
                <a:effectLst/>
                <a:uLnTx/>
                <a:uFillTx/>
                <a:latin typeface="Courier New" charset="0"/>
                <a:ea typeface="MS PGothic" charset="0"/>
              </a:rPr>
              <a:t>    }   </a:t>
            </a:r>
            <a:endParaRPr kumimoji="0" lang="en-US" sz="2000" b="0" i="0" u="none" strike="noStrike" kern="1200" cap="none" spc="0" normalizeH="0" baseline="0" noProof="0">
              <a:ln>
                <a:noFill/>
              </a:ln>
              <a:solidFill>
                <a:srgbClr val="009900"/>
              </a:solidFill>
              <a:effectLst/>
              <a:uLnTx/>
              <a:uFillTx/>
              <a:latin typeface="Courier New" charset="0"/>
              <a:ea typeface="MS PGothic" charset="0"/>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urier New" charset="0"/>
                <a:ea typeface="MS PGothic" charset="0"/>
              </a:rPr>
              <a:t> }</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3200" b="0" i="0" u="none" strike="noStrike" kern="1200" cap="none" spc="0" normalizeH="0" baseline="0" noProof="0">
              <a:ln>
                <a:noFill/>
              </a:ln>
              <a:solidFill>
                <a:prstClr val="black"/>
              </a:solidFill>
              <a:effectLst/>
              <a:uLnTx/>
              <a:uFillTx/>
              <a:latin typeface="Times New Roman" charset="0"/>
              <a:ea typeface="MS PGothic" charset="0"/>
            </a:endParaRPr>
          </a:p>
        </p:txBody>
      </p:sp>
      <p:sp>
        <p:nvSpPr>
          <p:cNvPr id="8" name="Rectangular Callout 7"/>
          <p:cNvSpPr/>
          <p:nvPr/>
        </p:nvSpPr>
        <p:spPr>
          <a:xfrm>
            <a:off x="6511565" y="1700808"/>
            <a:ext cx="2286000" cy="1242814"/>
          </a:xfrm>
          <a:prstGeom prst="wedgeRectCallout">
            <a:avLst>
              <a:gd name="adj1" fmla="val -186279"/>
              <a:gd name="adj2" fmla="val -49341"/>
            </a:avLst>
          </a:prstGeom>
          <a:solidFill>
            <a:schemeClr val="bg1">
              <a:lumMod val="95000"/>
            </a:schemeClr>
          </a:solidFill>
          <a:ln>
            <a:solidFill>
              <a:srgbClr val="00B050"/>
            </a:solidFill>
          </a:ln>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9900"/>
                </a:solidFill>
                <a:effectLst/>
                <a:uLnTx/>
                <a:uFillTx/>
                <a:latin typeface="Times New Roman" panose="02020603050405020304" pitchFamily="18" charset="0"/>
                <a:ea typeface="ＭＳ Ｐゴシック" charset="0"/>
                <a:cs typeface="Times New Roman" panose="02020603050405020304" pitchFamily="18" charset="0"/>
              </a:rPr>
              <a:t>Can be accessed from </a:t>
            </a:r>
            <a:r>
              <a:rPr kumimoji="0" lang="en-US" sz="1800" b="1" i="0" u="none" strike="noStrike" kern="1200" cap="none" spc="0" normalizeH="0" baseline="0" noProof="0" dirty="0">
                <a:ln>
                  <a:noFill/>
                </a:ln>
                <a:solidFill>
                  <a:srgbClr val="009900"/>
                </a:solidFill>
                <a:effectLst/>
                <a:uLnTx/>
                <a:uFillTx/>
                <a:latin typeface="Times New Roman" panose="02020603050405020304" pitchFamily="18" charset="0"/>
                <a:ea typeface="ＭＳ Ｐゴシック" charset="0"/>
                <a:cs typeface="Times New Roman" panose="02020603050405020304" pitchFamily="18" charset="0"/>
              </a:rPr>
              <a:t>any</a:t>
            </a:r>
            <a:r>
              <a:rPr kumimoji="0" lang="en-US" sz="1800" b="0" i="0" u="none" strike="noStrike" kern="1200" cap="none" spc="0" normalizeH="0" baseline="0" noProof="0" dirty="0">
                <a:ln>
                  <a:noFill/>
                </a:ln>
                <a:solidFill>
                  <a:srgbClr val="009900"/>
                </a:solidFill>
                <a:effectLst/>
                <a:uLnTx/>
                <a:uFillTx/>
                <a:latin typeface="Times New Roman" panose="02020603050405020304" pitchFamily="18" charset="0"/>
                <a:ea typeface="ＭＳ Ｐゴシック" charset="0"/>
                <a:cs typeface="Times New Roman" panose="02020603050405020304" pitchFamily="18" charset="0"/>
              </a:rPr>
              <a:t> method (static &amp; non-static) including main</a:t>
            </a:r>
          </a:p>
        </p:txBody>
      </p:sp>
      <p:sp>
        <p:nvSpPr>
          <p:cNvPr id="9" name="Rectangular Callout 8"/>
          <p:cNvSpPr/>
          <p:nvPr/>
        </p:nvSpPr>
        <p:spPr>
          <a:xfrm>
            <a:off x="6400800" y="3962400"/>
            <a:ext cx="2286000" cy="838200"/>
          </a:xfrm>
          <a:prstGeom prst="wedgeRectCallout">
            <a:avLst>
              <a:gd name="adj1" fmla="val -215720"/>
              <a:gd name="adj2" fmla="val -56172"/>
            </a:avLst>
          </a:prstGeom>
          <a:solidFill>
            <a:schemeClr val="bg1">
              <a:lumMod val="95000"/>
            </a:schemeClr>
          </a:solidFill>
          <a:ln>
            <a:solidFill>
              <a:srgbClr val="00B050"/>
            </a:solidFill>
          </a:ln>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2000" b="0" i="0" u="none" strike="noStrike" kern="1200" cap="none" spc="0" normalizeH="0" baseline="0" noProof="0" dirty="0">
                <a:ln>
                  <a:noFill/>
                </a:ln>
                <a:solidFill>
                  <a:srgbClr val="009900"/>
                </a:solidFill>
                <a:effectLst>
                  <a:outerShdw blurRad="38100" dist="38100" dir="2700000" algn="tl">
                    <a:srgbClr val="DDDDDD"/>
                  </a:outerShdw>
                </a:effectLst>
                <a:uLnTx/>
                <a:uFillTx/>
                <a:latin typeface="Times New Roman" charset="0"/>
                <a:ea typeface="MS PGothic" charset="0"/>
                <a:cs typeface="MS PGothic" charset="0"/>
              </a:rPr>
              <a:t>‘Local’ accessed from main </a:t>
            </a:r>
            <a:r>
              <a:rPr kumimoji="0" lang="en-US" altLang="ja-JP" sz="2000" b="1" i="0" u="none" strike="noStrike" kern="1200" cap="none" spc="0" normalizeH="0" baseline="0" noProof="0" dirty="0">
                <a:ln>
                  <a:noFill/>
                </a:ln>
                <a:solidFill>
                  <a:srgbClr val="009900"/>
                </a:solidFill>
                <a:effectLst>
                  <a:outerShdw blurRad="38100" dist="38100" dir="2700000" algn="tl">
                    <a:srgbClr val="DDDDDD"/>
                  </a:outerShdw>
                </a:effectLst>
                <a:uLnTx/>
                <a:uFillTx/>
                <a:latin typeface="Times New Roman" charset="0"/>
                <a:ea typeface="MS PGothic" charset="0"/>
                <a:cs typeface="MS PGothic" charset="0"/>
              </a:rPr>
              <a:t>only</a:t>
            </a:r>
            <a:endParaRPr kumimoji="0" lang="en-US" sz="2000" b="1" i="0" u="none" strike="noStrike" kern="1200" cap="none" spc="0" normalizeH="0" baseline="0" noProof="0" dirty="0">
              <a:ln>
                <a:noFill/>
              </a:ln>
              <a:solidFill>
                <a:srgbClr val="009900"/>
              </a:solidFill>
              <a:effectLst>
                <a:outerShdw blurRad="38100" dist="38100" dir="2700000" algn="tl">
                  <a:srgbClr val="DDDDDD"/>
                </a:outerShdw>
              </a:effectLst>
              <a:uLnTx/>
              <a:uFillTx/>
              <a:latin typeface="Times New Roman" charset="0"/>
              <a:ea typeface="MS PGothic" charset="0"/>
              <a:cs typeface="MS PGothic" charset="0"/>
            </a:endParaRPr>
          </a:p>
        </p:txBody>
      </p:sp>
      <p:sp>
        <p:nvSpPr>
          <p:cNvPr id="13" name="Rectangle 12"/>
          <p:cNvSpPr/>
          <p:nvPr/>
        </p:nvSpPr>
        <p:spPr>
          <a:xfrm>
            <a:off x="-214436" y="5743228"/>
            <a:ext cx="9649072" cy="111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89096" name="Content Placeholder 2"/>
          <p:cNvSpPr txBox="1">
            <a:spLocks/>
          </p:cNvSpPr>
          <p:nvPr/>
        </p:nvSpPr>
        <p:spPr bwMode="auto">
          <a:xfrm>
            <a:off x="304800" y="4953000"/>
            <a:ext cx="8610600" cy="1828800"/>
          </a:xfrm>
          <a:prstGeom prst="rect">
            <a:avLst/>
          </a:prstGeom>
          <a:noFill/>
          <a:ln w="952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dirty="0">
                <a:ln>
                  <a:noFill/>
                </a:ln>
                <a:solidFill>
                  <a:srgbClr val="0033CC"/>
                </a:solidFill>
                <a:effectLst/>
                <a:uLnTx/>
                <a:uFillTx/>
                <a:latin typeface="Courier New" charset="0"/>
                <a:ea typeface="MS PGothic" charset="0"/>
              </a:rPr>
              <a:t>public class</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 </a:t>
            </a:r>
            <a:r>
              <a:rPr kumimoji="0" lang="en-US" sz="2000" b="0" i="0" u="none" strike="noStrike" kern="1200" cap="none" spc="0" normalizeH="0" baseline="0" noProof="0" dirty="0" err="1">
                <a:ln>
                  <a:noFill/>
                </a:ln>
                <a:solidFill>
                  <a:srgbClr val="000000"/>
                </a:solidFill>
                <a:effectLst/>
                <a:uLnTx/>
                <a:uFillTx/>
                <a:latin typeface="Courier New" charset="0"/>
                <a:ea typeface="MS PGothic" charset="0"/>
              </a:rPr>
              <a:t>ScopeRules</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 {</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   Scanner read=</a:t>
            </a:r>
            <a:r>
              <a:rPr kumimoji="0" lang="en-US" sz="2000" b="0" i="0" u="none" strike="noStrike" kern="1200" cap="none" spc="0" normalizeH="0" baseline="0" noProof="0" dirty="0">
                <a:ln>
                  <a:noFill/>
                </a:ln>
                <a:solidFill>
                  <a:srgbClr val="0033CC"/>
                </a:solidFill>
                <a:effectLst/>
                <a:uLnTx/>
                <a:uFillTx/>
                <a:latin typeface="Courier New" charset="0"/>
                <a:ea typeface="MS PGothic" charset="0"/>
              </a:rPr>
              <a:t>new</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 Scanner (System.in);</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dirty="0">
                <a:ln>
                  <a:noFill/>
                </a:ln>
                <a:solidFill>
                  <a:srgbClr val="0033CC"/>
                </a:solidFill>
                <a:effectLst/>
                <a:uLnTx/>
                <a:uFillTx/>
                <a:latin typeface="Courier New" charset="0"/>
                <a:ea typeface="MS PGothic" charset="0"/>
              </a:rPr>
              <a:t> public static void</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 main(String[] </a:t>
            </a:r>
            <a:r>
              <a:rPr kumimoji="0" lang="en-US" sz="2000" b="0" i="0" u="none" strike="noStrike" kern="1200" cap="none" spc="0" normalizeH="0" baseline="0" noProof="0" dirty="0" err="1">
                <a:ln>
                  <a:noFill/>
                </a:ln>
                <a:solidFill>
                  <a:srgbClr val="000000"/>
                </a:solidFill>
                <a:effectLst/>
                <a:uLnTx/>
                <a:uFillTx/>
                <a:latin typeface="Courier New" charset="0"/>
                <a:ea typeface="MS PGothic" charset="0"/>
              </a:rPr>
              <a:t>args</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dirty="0">
                <a:ln>
                  <a:noFill/>
                </a:ln>
                <a:solidFill>
                  <a:srgbClr val="0033CC"/>
                </a:solidFill>
                <a:effectLst/>
                <a:uLnTx/>
                <a:uFillTx/>
                <a:latin typeface="Courier New" charset="0"/>
                <a:ea typeface="MS PGothic" charset="0"/>
              </a:rPr>
              <a:t>      </a:t>
            </a:r>
            <a:r>
              <a:rPr kumimoji="0" lang="en-US" sz="2000" b="0" i="0" u="none" strike="noStrike" kern="1200" cap="none" spc="0" normalizeH="0" baseline="0" noProof="0" dirty="0" err="1">
                <a:ln>
                  <a:noFill/>
                </a:ln>
                <a:solidFill>
                  <a:srgbClr val="0033CC"/>
                </a:solidFill>
                <a:effectLst/>
                <a:uLnTx/>
                <a:uFillTx/>
                <a:latin typeface="Courier New" charset="0"/>
                <a:ea typeface="MS PGothic" charset="0"/>
              </a:rPr>
              <a:t>int</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 number = </a:t>
            </a:r>
            <a:r>
              <a:rPr kumimoji="0" lang="en-US" sz="2000" b="0" i="0" u="none" strike="noStrike" kern="1200" cap="none" spc="0" normalizeH="0" baseline="0" noProof="0" dirty="0" err="1">
                <a:ln>
                  <a:noFill/>
                </a:ln>
                <a:solidFill>
                  <a:srgbClr val="000000"/>
                </a:solidFill>
                <a:effectLst/>
                <a:uLnTx/>
                <a:uFillTx/>
                <a:latin typeface="Courier New" charset="0"/>
                <a:ea typeface="MS PGothic" charset="0"/>
              </a:rPr>
              <a:t>read.nextInt</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        </a:t>
            </a:r>
            <a:r>
              <a:rPr kumimoji="0" lang="en-US" sz="2000" b="0" i="0" u="none" strike="noStrike" kern="1200" cap="none" spc="0" normalizeH="0" baseline="0" noProof="0" dirty="0">
                <a:ln>
                  <a:noFill/>
                </a:ln>
                <a:solidFill>
                  <a:srgbClr val="009900"/>
                </a:solidFill>
                <a:effectLst/>
                <a:uLnTx/>
                <a:uFillTx/>
                <a:latin typeface="Courier New" charset="0"/>
                <a:ea typeface="MS PGothic" charset="0"/>
              </a:rPr>
              <a:t>//…</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    }   </a:t>
            </a:r>
            <a:endParaRPr kumimoji="0" lang="en-US" sz="2000" b="0" i="0" u="none" strike="noStrike" kern="1200" cap="none" spc="0" normalizeH="0" baseline="0" noProof="0" dirty="0">
              <a:ln>
                <a:noFill/>
              </a:ln>
              <a:solidFill>
                <a:srgbClr val="009900"/>
              </a:solidFill>
              <a:effectLst/>
              <a:uLnTx/>
              <a:uFillTx/>
              <a:latin typeface="Courier New" charset="0"/>
              <a:ea typeface="MS PGothic" charset="0"/>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rPr>
              <a:t> }</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3200" b="0" i="0" u="none" strike="noStrike" kern="1200" cap="none" spc="0" normalizeH="0" baseline="0" noProof="0" dirty="0">
              <a:ln>
                <a:noFill/>
              </a:ln>
              <a:solidFill>
                <a:prstClr val="black"/>
              </a:solidFill>
              <a:effectLst/>
              <a:uLnTx/>
              <a:uFillTx/>
              <a:latin typeface="Times New Roman" charset="0"/>
              <a:ea typeface="MS PGothic" charset="0"/>
            </a:endParaRPr>
          </a:p>
        </p:txBody>
      </p:sp>
      <p:sp>
        <p:nvSpPr>
          <p:cNvPr id="11" name="Rectangular Callout 10"/>
          <p:cNvSpPr/>
          <p:nvPr/>
        </p:nvSpPr>
        <p:spPr>
          <a:xfrm>
            <a:off x="6511565" y="5486400"/>
            <a:ext cx="2286000" cy="1066800"/>
          </a:xfrm>
          <a:prstGeom prst="wedgeRectCallout">
            <a:avLst>
              <a:gd name="adj1" fmla="val -223721"/>
              <a:gd name="adj2" fmla="val -47445"/>
            </a:avLst>
          </a:prstGeom>
          <a:solidFill>
            <a:schemeClr val="bg1">
              <a:lumMod val="95000"/>
            </a:schemeClr>
          </a:solidFill>
          <a:ln>
            <a:solidFill>
              <a:srgbClr val="00B050"/>
            </a:solidFill>
          </a:ln>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9900"/>
                </a:solidFill>
                <a:effectLst>
                  <a:outerShdw blurRad="38100" dist="38100" dir="2700000" algn="tl">
                    <a:srgbClr val="DDDDDD"/>
                  </a:outerShdw>
                </a:effectLst>
                <a:uLnTx/>
                <a:uFillTx/>
                <a:latin typeface="Times New Roman" charset="0"/>
                <a:ea typeface="MS PGothic" charset="0"/>
                <a:cs typeface="MS PGothic" charset="0"/>
              </a:rPr>
              <a:t>Can be accessed from non-static method only</a:t>
            </a:r>
          </a:p>
        </p:txBody>
      </p:sp>
      <p:sp>
        <p:nvSpPr>
          <p:cNvPr id="12" name="Multiply 11"/>
          <p:cNvSpPr/>
          <p:nvPr/>
        </p:nvSpPr>
        <p:spPr>
          <a:xfrm>
            <a:off x="5562600" y="5791200"/>
            <a:ext cx="457200" cy="4572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w Cen M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 Overloading</a:t>
            </a:r>
          </a:p>
        </p:txBody>
      </p:sp>
      <p:sp>
        <p:nvSpPr>
          <p:cNvPr id="4" name="Slide Number Placeholder 3"/>
          <p:cNvSpPr>
            <a:spLocks noGrp="1"/>
          </p:cNvSpPr>
          <p:nvPr>
            <p:ph type="sldNum" sz="quarter" idx="11"/>
          </p:nvPr>
        </p:nvSpPr>
        <p:spPr/>
        <p:txBody>
          <a:bodyPr/>
          <a:lstStyle/>
          <a:p>
            <a:pPr>
              <a:defRPr/>
            </a:pPr>
            <a:fld id="{3843FF8F-FB68-524B-A787-D575C647C0D4}" type="slidenum">
              <a:rPr lang="en-US" smtClean="0"/>
              <a:pPr>
                <a:defRPr/>
              </a:pPr>
              <a:t>526</a:t>
            </a:fld>
            <a:endParaRPr lang="en-US" dirty="0"/>
          </a:p>
        </p:txBody>
      </p:sp>
      <p:sp>
        <p:nvSpPr>
          <p:cNvPr id="5" name="Footer Placeholder 4"/>
          <p:cNvSpPr>
            <a:spLocks noGrp="1"/>
          </p:cNvSpPr>
          <p:nvPr>
            <p:ph type="ftr" sz="quarter" idx="12"/>
          </p:nvPr>
        </p:nvSpPr>
        <p:spPr/>
        <p:txBody>
          <a:bodyPr/>
          <a:lstStyle/>
          <a:p>
            <a:pPr>
              <a:defRPr/>
            </a:pPr>
            <a:r>
              <a:rPr lang="en-US" dirty="0"/>
              <a:t>Java Programming: From Problem Analysis to Program Design, 4e</a:t>
            </a:r>
          </a:p>
        </p:txBody>
      </p:sp>
    </p:spTree>
    <p:extLst>
      <p:ext uri="{BB962C8B-B14F-4D97-AF65-F5344CB8AC3E}">
        <p14:creationId xmlns:p14="http://schemas.microsoft.com/office/powerpoint/2010/main" val="93885943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Shape 177153"/>
          <p:cNvSpPr>
            <a:spLocks noGrp="1" noChangeArrowheads="1"/>
          </p:cNvSpPr>
          <p:nvPr>
            <p:ph type="title"/>
          </p:nvPr>
        </p:nvSpPr>
        <p:spPr>
          <a:xfrm>
            <a:off x="762000" y="304800"/>
            <a:ext cx="7772400" cy="1143000"/>
          </a:xfrm>
        </p:spPr>
        <p:txBody>
          <a:bodyPr>
            <a:normAutofit/>
          </a:bodyPr>
          <a:lstStyle/>
          <a:p>
            <a:pPr fontAlgn="auto">
              <a:spcAft>
                <a:spcPts val="0"/>
              </a:spcAft>
              <a:defRPr/>
            </a:pPr>
            <a:r>
              <a:rPr lang="en-US" dirty="0">
                <a:solidFill>
                  <a:schemeClr val="accent1">
                    <a:lumMod val="75000"/>
                  </a:schemeClr>
                </a:solidFill>
                <a:latin typeface="Times New Roman" charset="0"/>
                <a:ea typeface="MS PGothic" charset="0"/>
                <a:cs typeface="+mj-cs"/>
              </a:rPr>
              <a:t>An Introduction</a:t>
            </a:r>
          </a:p>
        </p:txBody>
      </p:sp>
      <p:sp>
        <p:nvSpPr>
          <p:cNvPr id="90114" name="Shape 177154"/>
          <p:cNvSpPr>
            <a:spLocks noGrp="1" noChangeArrowheads="1"/>
          </p:cNvSpPr>
          <p:nvPr>
            <p:ph type="body" idx="1"/>
          </p:nvPr>
        </p:nvSpPr>
        <p:spPr>
          <a:xfrm>
            <a:off x="533400" y="1981200"/>
            <a:ext cx="8153400" cy="4114800"/>
          </a:xfrm>
        </p:spPr>
        <p:txBody>
          <a:bodyPr/>
          <a:lstStyle/>
          <a:p>
            <a:pPr>
              <a:lnSpc>
                <a:spcPct val="90000"/>
              </a:lnSpc>
            </a:pPr>
            <a:r>
              <a:rPr lang="en-US">
                <a:latin typeface="Times New Roman" charset="0"/>
                <a:ea typeface="MS PGothic" charset="0"/>
                <a:cs typeface="MS PGothic" charset="0"/>
              </a:rPr>
              <a:t>Method overloading: more than one method can have the same name</a:t>
            </a:r>
          </a:p>
          <a:p>
            <a:pPr>
              <a:lnSpc>
                <a:spcPct val="90000"/>
              </a:lnSpc>
            </a:pPr>
            <a:r>
              <a:rPr lang="en-US">
                <a:latin typeface="Times New Roman" charset="0"/>
                <a:ea typeface="MS PGothic" charset="0"/>
                <a:cs typeface="MS PGothic" charset="0"/>
              </a:rPr>
              <a:t>Two methods are said to have </a:t>
            </a:r>
            <a:r>
              <a:rPr lang="en-US" b="1">
                <a:latin typeface="Times New Roman" charset="0"/>
                <a:ea typeface="MS PGothic" charset="0"/>
                <a:cs typeface="MS PGothic" charset="0"/>
              </a:rPr>
              <a:t>different formal parameter lists</a:t>
            </a:r>
            <a:r>
              <a:rPr lang="en-US">
                <a:latin typeface="Times New Roman" charset="0"/>
                <a:ea typeface="MS PGothic" charset="0"/>
                <a:cs typeface="MS PGothic" charset="0"/>
              </a:rPr>
              <a:t> if both methods have:</a:t>
            </a:r>
          </a:p>
          <a:p>
            <a:pPr lvl="1">
              <a:lnSpc>
                <a:spcPct val="90000"/>
              </a:lnSpc>
            </a:pPr>
            <a:r>
              <a:rPr lang="en-US">
                <a:latin typeface="Times New Roman" charset="0"/>
                <a:ea typeface="MS PGothic" charset="0"/>
                <a:cs typeface="MS PGothic" charset="0"/>
              </a:rPr>
              <a:t>A different number of formal parameters, or</a:t>
            </a:r>
          </a:p>
          <a:p>
            <a:pPr lvl="1">
              <a:lnSpc>
                <a:spcPct val="90000"/>
              </a:lnSpc>
            </a:pPr>
            <a:r>
              <a:rPr lang="en-US">
                <a:latin typeface="Times New Roman" charset="0"/>
                <a:ea typeface="MS PGothic" charset="0"/>
                <a:cs typeface="MS PGothic" charset="0"/>
              </a:rPr>
              <a:t>If the number of formal parameters is the same, then the data type of the formal parameters, in the order you list, must differ in at least one position</a:t>
            </a:r>
          </a:p>
        </p:txBody>
      </p:sp>
      <p:sp>
        <p:nvSpPr>
          <p:cNvPr id="90115" name="Shape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a:t>Java Programming: From Problem Analysis to Program Design, 4e</a:t>
            </a:r>
          </a:p>
        </p:txBody>
      </p:sp>
      <p:sp>
        <p:nvSpPr>
          <p:cNvPr id="88066" name="Shape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B45C3507-CC84-AF44-9857-5D4F0A6D327E}" type="slidenum">
              <a:rPr lang="en-US" sz="1400"/>
              <a:pPr eaLnBrk="1" hangingPunct="1">
                <a:defRPr/>
              </a:pPr>
              <a:t>527</a:t>
            </a:fld>
            <a:endParaRPr lang="en-US" sz="140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hape 227329"/>
          <p:cNvSpPr>
            <a:spLocks noGrp="1" noChangeArrowheads="1"/>
          </p:cNvSpPr>
          <p:nvPr>
            <p:ph type="title"/>
          </p:nvPr>
        </p:nvSpPr>
        <p:spPr>
          <a:xfrm>
            <a:off x="762000" y="0"/>
            <a:ext cx="7772400" cy="1143000"/>
          </a:xfrm>
        </p:spPr>
        <p:txBody>
          <a:bodyPr/>
          <a:lstStyle/>
          <a:p>
            <a:r>
              <a:rPr lang="en-US">
                <a:latin typeface="Times New Roman" charset="0"/>
                <a:ea typeface="MS PGothic" charset="0"/>
                <a:cs typeface="MS PGothic" charset="0"/>
              </a:rPr>
              <a:t>Method Overloading</a:t>
            </a:r>
          </a:p>
        </p:txBody>
      </p:sp>
      <p:sp>
        <p:nvSpPr>
          <p:cNvPr id="89093" name="Shape 227330"/>
          <p:cNvSpPr>
            <a:spLocks noGrp="1" noChangeArrowheads="1"/>
          </p:cNvSpPr>
          <p:nvPr>
            <p:ph type="body" idx="1"/>
          </p:nvPr>
        </p:nvSpPr>
        <p:spPr>
          <a:xfrm>
            <a:off x="304800" y="1447800"/>
            <a:ext cx="8610600" cy="4648200"/>
          </a:xfrm>
        </p:spPr>
        <p:txBody>
          <a:bodyPr>
            <a:normAutofit/>
          </a:bodyPr>
          <a:lstStyle/>
          <a:p>
            <a:pPr marL="320040" indent="-320040" fontAlgn="auto">
              <a:spcAft>
                <a:spcPts val="0"/>
              </a:spcAft>
              <a:buFontTx/>
              <a:buNone/>
              <a:defRPr/>
            </a:pPr>
            <a:r>
              <a:rPr lang="en-US" sz="2400" dirty="0">
                <a:solidFill>
                  <a:srgbClr val="0033CC"/>
                </a:solidFill>
                <a:latin typeface="Courier New" charset="0"/>
                <a:ea typeface="MS PGothic" charset="0"/>
              </a:rPr>
              <a:t>public void</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methodOne</a:t>
            </a:r>
            <a:r>
              <a:rPr lang="en-US" sz="2400" dirty="0">
                <a:solidFill>
                  <a:schemeClr val="tx2">
                    <a:lumMod val="75000"/>
                  </a:schemeClr>
                </a:solidFill>
                <a:latin typeface="Courier New" charset="0"/>
                <a:ea typeface="MS PGothic" charset="0"/>
              </a:rPr>
              <a:t>(</a:t>
            </a:r>
            <a:r>
              <a:rPr lang="en-US" sz="2400" dirty="0" err="1">
                <a:solidFill>
                  <a:srgbClr val="0033CC"/>
                </a:solidFill>
                <a:latin typeface="Courier New" charset="0"/>
                <a:ea typeface="MS PGothic" charset="0"/>
              </a:rPr>
              <a:t>int</a:t>
            </a:r>
            <a:r>
              <a:rPr lang="en-US" sz="2400" dirty="0">
                <a:solidFill>
                  <a:schemeClr val="tx2">
                    <a:lumMod val="75000"/>
                  </a:schemeClr>
                </a:solidFill>
                <a:latin typeface="Courier New" charset="0"/>
                <a:ea typeface="MS PGothic" charset="0"/>
              </a:rPr>
              <a:t> x)</a:t>
            </a:r>
          </a:p>
          <a:p>
            <a:pPr marL="320040" indent="-320040" fontAlgn="auto">
              <a:spcAft>
                <a:spcPts val="0"/>
              </a:spcAft>
              <a:buFontTx/>
              <a:buNone/>
              <a:defRPr/>
            </a:pPr>
            <a:r>
              <a:rPr lang="en-US" sz="2400" dirty="0">
                <a:solidFill>
                  <a:srgbClr val="0033CC"/>
                </a:solidFill>
                <a:latin typeface="Courier New" charset="0"/>
                <a:ea typeface="MS PGothic" charset="0"/>
              </a:rPr>
              <a:t>public void</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methodTwo</a:t>
            </a:r>
            <a:r>
              <a:rPr lang="en-US" sz="2400" dirty="0">
                <a:solidFill>
                  <a:schemeClr val="tx2">
                    <a:lumMod val="75000"/>
                  </a:schemeClr>
                </a:solidFill>
                <a:latin typeface="Courier New" charset="0"/>
                <a:ea typeface="MS PGothic" charset="0"/>
              </a:rPr>
              <a:t>(</a:t>
            </a:r>
            <a:r>
              <a:rPr lang="en-US" sz="2400" dirty="0" err="1">
                <a:solidFill>
                  <a:srgbClr val="0033CC"/>
                </a:solidFill>
                <a:latin typeface="Courier New" charset="0"/>
                <a:ea typeface="MS PGothic" charset="0"/>
              </a:rPr>
              <a:t>int</a:t>
            </a:r>
            <a:r>
              <a:rPr lang="en-US" sz="2400" dirty="0">
                <a:solidFill>
                  <a:schemeClr val="tx2">
                    <a:lumMod val="75000"/>
                  </a:schemeClr>
                </a:solidFill>
                <a:latin typeface="Courier New" charset="0"/>
                <a:ea typeface="MS PGothic" charset="0"/>
              </a:rPr>
              <a:t> x, </a:t>
            </a:r>
            <a:r>
              <a:rPr lang="en-US" sz="2400" dirty="0">
                <a:solidFill>
                  <a:srgbClr val="0033CC"/>
                </a:solidFill>
                <a:latin typeface="Courier New" charset="0"/>
                <a:ea typeface="MS PGothic" charset="0"/>
              </a:rPr>
              <a:t>double</a:t>
            </a:r>
            <a:r>
              <a:rPr lang="en-US" sz="2400" dirty="0">
                <a:solidFill>
                  <a:schemeClr val="tx2">
                    <a:lumMod val="75000"/>
                  </a:schemeClr>
                </a:solidFill>
                <a:latin typeface="Courier New" charset="0"/>
                <a:ea typeface="MS PGothic" charset="0"/>
              </a:rPr>
              <a:t> y)</a:t>
            </a:r>
          </a:p>
          <a:p>
            <a:pPr marL="320040" indent="-320040" fontAlgn="auto">
              <a:spcAft>
                <a:spcPts val="0"/>
              </a:spcAft>
              <a:buFontTx/>
              <a:buNone/>
              <a:defRPr/>
            </a:pPr>
            <a:r>
              <a:rPr lang="en-US" sz="2400" dirty="0">
                <a:solidFill>
                  <a:srgbClr val="0033CC"/>
                </a:solidFill>
                <a:latin typeface="Courier New" charset="0"/>
                <a:ea typeface="MS PGothic" charset="0"/>
              </a:rPr>
              <a:t>public void</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methodThree</a:t>
            </a:r>
            <a:r>
              <a:rPr lang="en-US" sz="2400" dirty="0">
                <a:solidFill>
                  <a:schemeClr val="tx2">
                    <a:lumMod val="75000"/>
                  </a:schemeClr>
                </a:solidFill>
                <a:latin typeface="Courier New" charset="0"/>
                <a:ea typeface="MS PGothic" charset="0"/>
              </a:rPr>
              <a:t>(</a:t>
            </a:r>
            <a:r>
              <a:rPr lang="en-US" sz="2400" dirty="0">
                <a:solidFill>
                  <a:srgbClr val="0033CC"/>
                </a:solidFill>
                <a:latin typeface="Courier New" charset="0"/>
                <a:ea typeface="MS PGothic" charset="0"/>
              </a:rPr>
              <a:t>double</a:t>
            </a:r>
            <a:r>
              <a:rPr lang="en-US" sz="2400" dirty="0">
                <a:solidFill>
                  <a:schemeClr val="tx2">
                    <a:lumMod val="75000"/>
                  </a:schemeClr>
                </a:solidFill>
                <a:latin typeface="Courier New" charset="0"/>
                <a:ea typeface="MS PGothic" charset="0"/>
              </a:rPr>
              <a:t> y, </a:t>
            </a:r>
            <a:r>
              <a:rPr lang="en-US" sz="2400" dirty="0" err="1">
                <a:solidFill>
                  <a:srgbClr val="0033CC"/>
                </a:solidFill>
                <a:latin typeface="Courier New" charset="0"/>
                <a:ea typeface="MS PGothic" charset="0"/>
              </a:rPr>
              <a:t>int</a:t>
            </a:r>
            <a:r>
              <a:rPr lang="en-US" sz="2400" dirty="0">
                <a:solidFill>
                  <a:schemeClr val="tx2">
                    <a:lumMod val="75000"/>
                  </a:schemeClr>
                </a:solidFill>
                <a:latin typeface="Courier New" charset="0"/>
                <a:ea typeface="MS PGothic" charset="0"/>
              </a:rPr>
              <a:t> x)</a:t>
            </a:r>
          </a:p>
          <a:p>
            <a:pPr marL="320040" indent="-320040" fontAlgn="auto">
              <a:spcAft>
                <a:spcPts val="0"/>
              </a:spcAft>
              <a:buFontTx/>
              <a:buNone/>
              <a:defRPr/>
            </a:pPr>
            <a:r>
              <a:rPr lang="en-US" sz="2400" dirty="0">
                <a:solidFill>
                  <a:srgbClr val="0033CC"/>
                </a:solidFill>
                <a:latin typeface="Courier New" charset="0"/>
                <a:ea typeface="MS PGothic" charset="0"/>
              </a:rPr>
              <a:t>public </a:t>
            </a:r>
            <a:r>
              <a:rPr lang="en-US" sz="2400" dirty="0" err="1">
                <a:solidFill>
                  <a:srgbClr val="0033CC"/>
                </a:solidFill>
                <a:latin typeface="Courier New" charset="0"/>
                <a:ea typeface="MS PGothic" charset="0"/>
              </a:rPr>
              <a:t>int</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methodFour</a:t>
            </a:r>
            <a:r>
              <a:rPr lang="en-US" sz="2400" dirty="0">
                <a:solidFill>
                  <a:schemeClr val="tx2">
                    <a:lumMod val="75000"/>
                  </a:schemeClr>
                </a:solidFill>
                <a:latin typeface="Courier New" charset="0"/>
                <a:ea typeface="MS PGothic" charset="0"/>
              </a:rPr>
              <a:t>(</a:t>
            </a:r>
            <a:r>
              <a:rPr lang="en-US" sz="2400" dirty="0">
                <a:solidFill>
                  <a:srgbClr val="0033CC"/>
                </a:solidFill>
                <a:latin typeface="Courier New" charset="0"/>
                <a:ea typeface="MS PGothic" charset="0"/>
              </a:rPr>
              <a:t>char</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ch</a:t>
            </a:r>
            <a:r>
              <a:rPr lang="en-US" sz="2400" dirty="0">
                <a:solidFill>
                  <a:schemeClr val="tx2">
                    <a:lumMod val="75000"/>
                  </a:schemeClr>
                </a:solidFill>
                <a:latin typeface="Courier New" charset="0"/>
                <a:ea typeface="MS PGothic" charset="0"/>
              </a:rPr>
              <a:t>, </a:t>
            </a:r>
            <a:r>
              <a:rPr lang="en-US" sz="2400" dirty="0" err="1">
                <a:solidFill>
                  <a:srgbClr val="0033CC"/>
                </a:solidFill>
                <a:latin typeface="Courier New" charset="0"/>
                <a:ea typeface="MS PGothic" charset="0"/>
              </a:rPr>
              <a:t>int</a:t>
            </a:r>
            <a:r>
              <a:rPr lang="en-US" sz="2400" dirty="0">
                <a:solidFill>
                  <a:schemeClr val="tx2">
                    <a:lumMod val="75000"/>
                  </a:schemeClr>
                </a:solidFill>
                <a:latin typeface="Courier New" charset="0"/>
                <a:ea typeface="MS PGothic" charset="0"/>
              </a:rPr>
              <a:t> x, </a:t>
            </a:r>
          </a:p>
          <a:p>
            <a:pPr marL="320040" indent="-320040" fontAlgn="auto">
              <a:spcAft>
                <a:spcPts val="0"/>
              </a:spcAft>
              <a:buFontTx/>
              <a:buNone/>
              <a:defRPr/>
            </a:pPr>
            <a:r>
              <a:rPr lang="en-US" sz="2400" dirty="0">
                <a:solidFill>
                  <a:schemeClr val="tx2">
                    <a:lumMod val="75000"/>
                  </a:schemeClr>
                </a:solidFill>
                <a:latin typeface="Courier New" charset="0"/>
                <a:ea typeface="MS PGothic" charset="0"/>
              </a:rPr>
              <a:t>                      </a:t>
            </a:r>
            <a:r>
              <a:rPr lang="en-US" sz="2400" dirty="0">
                <a:solidFill>
                  <a:srgbClr val="0033CC"/>
                </a:solidFill>
                <a:latin typeface="Courier New" charset="0"/>
                <a:ea typeface="MS PGothic" charset="0"/>
              </a:rPr>
              <a:t>double</a:t>
            </a:r>
            <a:r>
              <a:rPr lang="en-US" sz="2400" dirty="0">
                <a:solidFill>
                  <a:schemeClr val="tx2">
                    <a:lumMod val="75000"/>
                  </a:schemeClr>
                </a:solidFill>
                <a:latin typeface="Courier New" charset="0"/>
                <a:ea typeface="MS PGothic" charset="0"/>
              </a:rPr>
              <a:t> y)</a:t>
            </a:r>
            <a:endParaRPr lang="en-US" sz="2800" dirty="0">
              <a:solidFill>
                <a:schemeClr val="tx2">
                  <a:lumMod val="75000"/>
                </a:schemeClr>
              </a:solidFill>
              <a:latin typeface="Courier New" charset="0"/>
              <a:ea typeface="MS PGothic" charset="0"/>
            </a:endParaRPr>
          </a:p>
          <a:p>
            <a:pPr marL="320040" indent="-320040" fontAlgn="auto">
              <a:spcAft>
                <a:spcPts val="0"/>
              </a:spcAft>
              <a:buFont typeface="Wingdings"/>
              <a:buChar char=""/>
              <a:defRPr/>
            </a:pPr>
            <a:r>
              <a:rPr lang="en-US" dirty="0">
                <a:solidFill>
                  <a:schemeClr val="tx2">
                    <a:lumMod val="75000"/>
                  </a:schemeClr>
                </a:solidFill>
                <a:latin typeface="Times New Roman" charset="0"/>
                <a:ea typeface="MS PGothic" charset="0"/>
              </a:rPr>
              <a:t>These methods all have different formal parameter lists</a:t>
            </a:r>
          </a:p>
        </p:txBody>
      </p:sp>
      <p:sp>
        <p:nvSpPr>
          <p:cNvPr id="91139" name="Shape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a:t>Java Programming: From Problem Analysis to Program Design, 4e</a:t>
            </a:r>
          </a:p>
        </p:txBody>
      </p:sp>
      <p:sp>
        <p:nvSpPr>
          <p:cNvPr id="89090" name="Shape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6EB93955-3F17-EC4D-81E2-5EA53433E4AF}" type="slidenum">
              <a:rPr lang="en-US" sz="1400"/>
              <a:pPr eaLnBrk="1" hangingPunct="1">
                <a:defRPr/>
              </a:pPr>
              <a:t>528</a:t>
            </a:fld>
            <a:endParaRPr lang="en-US" sz="140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Shape 228353"/>
          <p:cNvSpPr>
            <a:spLocks noGrp="1" noChangeArrowheads="1"/>
          </p:cNvSpPr>
          <p:nvPr>
            <p:ph type="title"/>
          </p:nvPr>
        </p:nvSpPr>
        <p:spPr>
          <a:xfrm>
            <a:off x="762000" y="0"/>
            <a:ext cx="7772400" cy="1143000"/>
          </a:xfrm>
        </p:spPr>
        <p:txBody>
          <a:bodyPr>
            <a:normAutofit fontScale="90000"/>
          </a:bodyPr>
          <a:lstStyle/>
          <a:p>
            <a:pPr fontAlgn="auto">
              <a:spcAft>
                <a:spcPts val="0"/>
              </a:spcAft>
              <a:defRPr/>
            </a:pPr>
            <a:r>
              <a:rPr lang="en-US">
                <a:solidFill>
                  <a:schemeClr val="accent1">
                    <a:lumMod val="75000"/>
                  </a:schemeClr>
                </a:solidFill>
                <a:latin typeface="Times New Roman" charset="0"/>
                <a:ea typeface="MS PGothic" charset="0"/>
                <a:cs typeface="+mj-cs"/>
              </a:rPr>
              <a:t>Method Overloading (continued)</a:t>
            </a:r>
          </a:p>
        </p:txBody>
      </p:sp>
      <p:sp>
        <p:nvSpPr>
          <p:cNvPr id="90117" name="Shape 228354"/>
          <p:cNvSpPr>
            <a:spLocks noGrp="1" noChangeArrowheads="1"/>
          </p:cNvSpPr>
          <p:nvPr>
            <p:ph type="body" idx="1"/>
          </p:nvPr>
        </p:nvSpPr>
        <p:spPr>
          <a:xfrm>
            <a:off x="152400" y="1447800"/>
            <a:ext cx="8991600" cy="4648200"/>
          </a:xfrm>
        </p:spPr>
        <p:txBody>
          <a:bodyPr>
            <a:normAutofit lnSpcReduction="10000"/>
          </a:bodyPr>
          <a:lstStyle/>
          <a:p>
            <a:pPr marL="320040" indent="-320040" fontAlgn="auto">
              <a:spcAft>
                <a:spcPts val="0"/>
              </a:spcAft>
              <a:buFontTx/>
              <a:buNone/>
              <a:defRPr/>
            </a:pPr>
            <a:r>
              <a:rPr lang="en-US" sz="2400" dirty="0">
                <a:solidFill>
                  <a:srgbClr val="0033CC"/>
                </a:solidFill>
                <a:latin typeface="Courier New" charset="0"/>
                <a:ea typeface="MS PGothic" charset="0"/>
              </a:rPr>
              <a:t>public void</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methodFive</a:t>
            </a:r>
            <a:r>
              <a:rPr lang="en-US" sz="2400" dirty="0">
                <a:solidFill>
                  <a:schemeClr val="tx2">
                    <a:lumMod val="75000"/>
                  </a:schemeClr>
                </a:solidFill>
                <a:latin typeface="Courier New" charset="0"/>
                <a:ea typeface="MS PGothic" charset="0"/>
              </a:rPr>
              <a:t>(</a:t>
            </a:r>
            <a:r>
              <a:rPr lang="en-US" sz="2400" dirty="0" err="1">
                <a:solidFill>
                  <a:srgbClr val="0033CC"/>
                </a:solidFill>
                <a:latin typeface="Courier New" charset="0"/>
                <a:ea typeface="MS PGothic" charset="0"/>
              </a:rPr>
              <a:t>int</a:t>
            </a:r>
            <a:r>
              <a:rPr lang="en-US" sz="2400" dirty="0">
                <a:solidFill>
                  <a:schemeClr val="tx2">
                    <a:lumMod val="75000"/>
                  </a:schemeClr>
                </a:solidFill>
                <a:latin typeface="Courier New" charset="0"/>
                <a:ea typeface="MS PGothic" charset="0"/>
              </a:rPr>
              <a:t> x, </a:t>
            </a:r>
            <a:r>
              <a:rPr lang="en-US" sz="2400" dirty="0">
                <a:solidFill>
                  <a:srgbClr val="0033CC"/>
                </a:solidFill>
                <a:latin typeface="Courier New" charset="0"/>
                <a:ea typeface="MS PGothic" charset="0"/>
              </a:rPr>
              <a:t>double</a:t>
            </a:r>
            <a:r>
              <a:rPr lang="en-US" sz="2400" dirty="0">
                <a:solidFill>
                  <a:schemeClr val="tx2">
                    <a:lumMod val="75000"/>
                  </a:schemeClr>
                </a:solidFill>
                <a:latin typeface="Courier New" charset="0"/>
                <a:ea typeface="MS PGothic" charset="0"/>
              </a:rPr>
              <a:t> y, </a:t>
            </a:r>
          </a:p>
          <a:p>
            <a:pPr marL="320040" indent="-320040" fontAlgn="auto">
              <a:spcAft>
                <a:spcPts val="0"/>
              </a:spcAft>
              <a:buFontTx/>
              <a:buNone/>
              <a:defRPr/>
            </a:pPr>
            <a:r>
              <a:rPr lang="en-US" sz="2400" dirty="0">
                <a:solidFill>
                  <a:schemeClr val="tx2">
                    <a:lumMod val="75000"/>
                  </a:schemeClr>
                </a:solidFill>
                <a:latin typeface="Courier New" charset="0"/>
                <a:ea typeface="MS PGothic" charset="0"/>
              </a:rPr>
              <a:t>                      </a:t>
            </a:r>
            <a:r>
              <a:rPr lang="en-US" sz="2400" dirty="0">
                <a:solidFill>
                  <a:srgbClr val="0033CC"/>
                </a:solidFill>
                <a:latin typeface="Courier New" charset="0"/>
                <a:ea typeface="MS PGothic" charset="0"/>
              </a:rPr>
              <a:t>char</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ch</a:t>
            </a:r>
            <a:r>
              <a:rPr lang="en-US" sz="2400" dirty="0">
                <a:solidFill>
                  <a:schemeClr val="tx2">
                    <a:lumMod val="75000"/>
                  </a:schemeClr>
                </a:solidFill>
                <a:latin typeface="Courier New" charset="0"/>
                <a:ea typeface="MS PGothic" charset="0"/>
              </a:rPr>
              <a:t>)</a:t>
            </a:r>
          </a:p>
          <a:p>
            <a:pPr marL="320040" indent="-320040" fontAlgn="auto">
              <a:spcAft>
                <a:spcPts val="0"/>
              </a:spcAft>
              <a:buFontTx/>
              <a:buNone/>
              <a:defRPr/>
            </a:pPr>
            <a:r>
              <a:rPr lang="en-US" sz="2400" dirty="0">
                <a:solidFill>
                  <a:srgbClr val="0033CC"/>
                </a:solidFill>
                <a:latin typeface="Courier New" charset="0"/>
                <a:ea typeface="MS PGothic" charset="0"/>
              </a:rPr>
              <a:t>public void</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methodSix</a:t>
            </a:r>
            <a:r>
              <a:rPr lang="en-US" sz="2400" dirty="0">
                <a:solidFill>
                  <a:schemeClr val="tx2">
                    <a:lumMod val="75000"/>
                  </a:schemeClr>
                </a:solidFill>
                <a:latin typeface="Courier New" charset="0"/>
                <a:ea typeface="MS PGothic" charset="0"/>
              </a:rPr>
              <a:t>(</a:t>
            </a:r>
            <a:r>
              <a:rPr lang="en-US" sz="2400" dirty="0" err="1">
                <a:solidFill>
                  <a:srgbClr val="0033CC"/>
                </a:solidFill>
                <a:latin typeface="Courier New" charset="0"/>
                <a:ea typeface="MS PGothic" charset="0"/>
              </a:rPr>
              <a:t>int</a:t>
            </a:r>
            <a:r>
              <a:rPr lang="en-US" sz="2400" dirty="0">
                <a:solidFill>
                  <a:schemeClr val="tx2">
                    <a:lumMod val="75000"/>
                  </a:schemeClr>
                </a:solidFill>
                <a:latin typeface="Courier New" charset="0"/>
                <a:ea typeface="MS PGothic" charset="0"/>
              </a:rPr>
              <a:t> one, </a:t>
            </a:r>
            <a:r>
              <a:rPr lang="en-US" sz="2400" dirty="0">
                <a:solidFill>
                  <a:srgbClr val="0033CC"/>
                </a:solidFill>
                <a:latin typeface="Courier New" charset="0"/>
                <a:ea typeface="MS PGothic" charset="0"/>
              </a:rPr>
              <a:t>double</a:t>
            </a:r>
            <a:r>
              <a:rPr lang="en-US" sz="2400" dirty="0">
                <a:solidFill>
                  <a:schemeClr val="tx2">
                    <a:lumMod val="75000"/>
                  </a:schemeClr>
                </a:solidFill>
                <a:latin typeface="Courier New" charset="0"/>
                <a:ea typeface="MS PGothic" charset="0"/>
              </a:rPr>
              <a:t> u,</a:t>
            </a:r>
          </a:p>
          <a:p>
            <a:pPr marL="320040" indent="-320040" fontAlgn="auto">
              <a:spcAft>
                <a:spcPts val="0"/>
              </a:spcAft>
              <a:buFontTx/>
              <a:buNone/>
              <a:defRPr/>
            </a:pPr>
            <a:r>
              <a:rPr lang="en-US" sz="2400" dirty="0">
                <a:solidFill>
                  <a:schemeClr val="tx2">
                    <a:lumMod val="75000"/>
                  </a:schemeClr>
                </a:solidFill>
                <a:latin typeface="Courier New" charset="0"/>
                <a:ea typeface="MS PGothic" charset="0"/>
              </a:rPr>
              <a:t>                        </a:t>
            </a:r>
            <a:r>
              <a:rPr lang="en-US" sz="2400" dirty="0">
                <a:solidFill>
                  <a:srgbClr val="0033CC"/>
                </a:solidFill>
                <a:latin typeface="Courier New" charset="0"/>
                <a:ea typeface="MS PGothic" charset="0"/>
              </a:rPr>
              <a:t>char</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firstCh</a:t>
            </a:r>
            <a:r>
              <a:rPr lang="en-US" sz="2400" dirty="0">
                <a:solidFill>
                  <a:schemeClr val="tx2">
                    <a:lumMod val="75000"/>
                  </a:schemeClr>
                </a:solidFill>
                <a:latin typeface="Courier New" charset="0"/>
                <a:ea typeface="MS PGothic" charset="0"/>
              </a:rPr>
              <a:t>)</a:t>
            </a:r>
          </a:p>
          <a:p>
            <a:pPr marL="320040" indent="-320040" fontAlgn="auto">
              <a:spcAft>
                <a:spcPts val="0"/>
              </a:spcAft>
              <a:buFont typeface="Wingdings"/>
              <a:buChar char=""/>
              <a:defRPr/>
            </a:pPr>
            <a:endParaRPr lang="en-US" sz="1000" dirty="0">
              <a:solidFill>
                <a:schemeClr val="tx2">
                  <a:lumMod val="75000"/>
                </a:schemeClr>
              </a:solidFill>
              <a:latin typeface="Courier New" charset="0"/>
              <a:ea typeface="MS PGothic" charset="0"/>
            </a:endParaRPr>
          </a:p>
          <a:p>
            <a:pPr marL="320040" indent="-320040" fontAlgn="auto">
              <a:spcAft>
                <a:spcPts val="0"/>
              </a:spcAft>
              <a:buFont typeface="Wingdings"/>
              <a:buChar char=""/>
              <a:defRPr/>
            </a:pPr>
            <a:r>
              <a:rPr lang="en-US" dirty="0">
                <a:solidFill>
                  <a:schemeClr val="tx2">
                    <a:lumMod val="75000"/>
                  </a:schemeClr>
                </a:solidFill>
                <a:latin typeface="Times New Roman" charset="0"/>
                <a:ea typeface="MS PGothic" charset="0"/>
              </a:rPr>
              <a:t>The methods </a:t>
            </a:r>
            <a:r>
              <a:rPr lang="en-US" dirty="0" err="1">
                <a:solidFill>
                  <a:schemeClr val="tx2">
                    <a:lumMod val="75000"/>
                  </a:schemeClr>
                </a:solidFill>
                <a:latin typeface="Courier New" charset="0"/>
                <a:ea typeface="MS PGothic" charset="0"/>
              </a:rPr>
              <a:t>methodSix</a:t>
            </a:r>
            <a:r>
              <a:rPr lang="en-US" dirty="0">
                <a:solidFill>
                  <a:schemeClr val="tx2">
                    <a:lumMod val="75000"/>
                  </a:schemeClr>
                </a:solidFill>
                <a:latin typeface="Times New Roman" charset="0"/>
                <a:ea typeface="MS PGothic" charset="0"/>
              </a:rPr>
              <a:t> and </a:t>
            </a:r>
            <a:r>
              <a:rPr lang="en-US" dirty="0" err="1">
                <a:solidFill>
                  <a:schemeClr val="tx2">
                    <a:lumMod val="75000"/>
                  </a:schemeClr>
                </a:solidFill>
                <a:latin typeface="Courier New" charset="0"/>
                <a:ea typeface="MS PGothic" charset="0"/>
              </a:rPr>
              <a:t>methodFive</a:t>
            </a:r>
            <a:r>
              <a:rPr lang="en-US" dirty="0">
                <a:solidFill>
                  <a:schemeClr val="tx2">
                    <a:lumMod val="75000"/>
                  </a:schemeClr>
                </a:solidFill>
                <a:latin typeface="Times New Roman" charset="0"/>
                <a:ea typeface="MS PGothic" charset="0"/>
              </a:rPr>
              <a:t> both have three formal parameters and the data type of the corresponding parameters is the same </a:t>
            </a:r>
            <a:endParaRPr lang="en-US" dirty="0">
              <a:solidFill>
                <a:schemeClr val="tx2">
                  <a:lumMod val="75000"/>
                </a:schemeClr>
              </a:solidFill>
              <a:latin typeface="Courier New" charset="0"/>
              <a:ea typeface="MS PGothic" charset="0"/>
            </a:endParaRPr>
          </a:p>
          <a:p>
            <a:pPr marL="320040" indent="-320040" fontAlgn="auto">
              <a:spcAft>
                <a:spcPts val="0"/>
              </a:spcAft>
              <a:buFont typeface="Wingdings"/>
              <a:buChar char=""/>
              <a:defRPr/>
            </a:pPr>
            <a:r>
              <a:rPr lang="en-US" dirty="0">
                <a:solidFill>
                  <a:schemeClr val="tx2">
                    <a:lumMod val="75000"/>
                  </a:schemeClr>
                </a:solidFill>
                <a:latin typeface="Times New Roman" charset="0"/>
                <a:ea typeface="MS PGothic" charset="0"/>
              </a:rPr>
              <a:t>These methods all have the same formal parameter lists</a:t>
            </a:r>
          </a:p>
        </p:txBody>
      </p:sp>
      <p:sp>
        <p:nvSpPr>
          <p:cNvPr id="92163" name="Shape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a:t>Java Programming: From Problem Analysis to Program Design, 4e</a:t>
            </a:r>
          </a:p>
        </p:txBody>
      </p:sp>
      <p:sp>
        <p:nvSpPr>
          <p:cNvPr id="90114" name="Shape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F7EFD346-C610-3548-B8DD-0CE724A706C4}" type="slidenum">
              <a:rPr lang="en-US" sz="1400"/>
              <a:pPr eaLnBrk="1" hangingPunct="1">
                <a:defRPr/>
              </a:pPr>
              <a:t>529</a:t>
            </a:fld>
            <a:endParaRPr lang="en-US"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OUTPUT STATEMENTS</a:t>
            </a:r>
          </a:p>
        </p:txBody>
      </p:sp>
      <p:grpSp>
        <p:nvGrpSpPr>
          <p:cNvPr id="9" name="Group 8"/>
          <p:cNvGrpSpPr/>
          <p:nvPr/>
        </p:nvGrpSpPr>
        <p:grpSpPr>
          <a:xfrm>
            <a:off x="683568" y="1340768"/>
            <a:ext cx="7488832" cy="1815882"/>
            <a:chOff x="683568" y="1236822"/>
            <a:chExt cx="7488832" cy="1815882"/>
          </a:xfrm>
        </p:grpSpPr>
        <p:sp>
          <p:nvSpPr>
            <p:cNvPr id="7" name="TextBox 6"/>
            <p:cNvSpPr txBox="1"/>
            <p:nvPr/>
          </p:nvSpPr>
          <p:spPr>
            <a:xfrm>
              <a:off x="971600" y="1236822"/>
              <a:ext cx="7200800" cy="181588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This is my first Java program</a:t>
              </a:r>
            </a:p>
            <a:p>
              <a:r>
                <a:rPr lang="en-US" sz="1400" dirty="0"/>
                <a:t>public class Welcome</a:t>
              </a:r>
            </a:p>
            <a:p>
              <a:r>
                <a:rPr lang="en-US" sz="1400" dirty="0"/>
                <a:t>{</a:t>
              </a:r>
            </a:p>
            <a:p>
              <a:r>
                <a:rPr lang="en-US" sz="1400" dirty="0"/>
                <a:t>   public static void main (String[]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(“Welcome to Java”);</a:t>
              </a:r>
            </a:p>
            <a:p>
              <a:r>
                <a:rPr lang="en-US" sz="1400" dirty="0"/>
                <a:t>      }</a:t>
              </a:r>
            </a:p>
            <a:p>
              <a:r>
                <a:rPr lang="en-US" sz="1400" dirty="0"/>
                <a:t>}</a:t>
              </a:r>
            </a:p>
          </p:txBody>
        </p:sp>
        <p:sp>
          <p:nvSpPr>
            <p:cNvPr id="8" name="TextBox 7"/>
            <p:cNvSpPr txBox="1"/>
            <p:nvPr/>
          </p:nvSpPr>
          <p:spPr>
            <a:xfrm>
              <a:off x="683568" y="1236822"/>
              <a:ext cx="216024" cy="1815882"/>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a:p>
              <a:r>
                <a:rPr lang="en-US" sz="1400" dirty="0">
                  <a:solidFill>
                    <a:srgbClr val="FF0000"/>
                  </a:solidFill>
                </a:rPr>
                <a:t>7</a:t>
              </a:r>
            </a:p>
            <a:p>
              <a:r>
                <a:rPr lang="en-US" sz="1400" dirty="0">
                  <a:solidFill>
                    <a:srgbClr val="FF0000"/>
                  </a:solidFill>
                </a:rPr>
                <a:t>8</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EXPLAINED (</a:t>
            </a:r>
            <a:r>
              <a:rPr lang="en-US" b="1" dirty="0" err="1"/>
              <a:t>cnt’d</a:t>
            </a:r>
            <a:r>
              <a:rPr lang="en-US" b="1" dirty="0"/>
              <a:t>)</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nvGraphicFramePr>
        <p:xfrm>
          <a:off x="251520" y="2502624"/>
          <a:ext cx="8640960" cy="402844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720080">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6120680">
                  <a:extLst>
                    <a:ext uri="{9D8B030D-6E8A-4147-A177-3AD203B41FA5}">
                      <a16:colId xmlns:a16="http://schemas.microsoft.com/office/drawing/2014/main" val="20002"/>
                    </a:ext>
                  </a:extLst>
                </a:gridCol>
              </a:tblGrid>
              <a:tr h="370840">
                <a:tc>
                  <a:txBody>
                    <a:bodyPr/>
                    <a:lstStyle/>
                    <a:p>
                      <a:pPr algn="ctr"/>
                      <a:r>
                        <a:rPr lang="en-US" dirty="0"/>
                        <a:t>Line</a:t>
                      </a:r>
                    </a:p>
                  </a:txBody>
                  <a:tcPr/>
                </a:tc>
                <a:tc>
                  <a:txBody>
                    <a:bodyPr/>
                    <a:lstStyle/>
                    <a:p>
                      <a:pPr algn="ctr"/>
                      <a:r>
                        <a:rPr lang="en-US" dirty="0"/>
                        <a:t>Symbol/Word</a:t>
                      </a:r>
                    </a:p>
                  </a:txBody>
                  <a:tcPr/>
                </a:tc>
                <a:tc>
                  <a:txBody>
                    <a:bodyPr/>
                    <a:lstStyle/>
                    <a:p>
                      <a:pPr algn="ctr"/>
                      <a:r>
                        <a:rPr lang="en-US" dirty="0"/>
                        <a:t>Explanation</a:t>
                      </a:r>
                    </a:p>
                  </a:txBody>
                  <a:tcPr/>
                </a:tc>
                <a:extLst>
                  <a:ext uri="{0D108BD9-81ED-4DB2-BD59-A6C34878D82A}">
                    <a16:rowId xmlns:a16="http://schemas.microsoft.com/office/drawing/2014/main" val="10000"/>
                  </a:ext>
                </a:extLst>
              </a:tr>
              <a:tr h="370840">
                <a:tc>
                  <a:txBody>
                    <a:bodyPr/>
                    <a:lstStyle/>
                    <a:p>
                      <a:pPr algn="ctr"/>
                      <a:r>
                        <a:rPr lang="en-US" dirty="0"/>
                        <a:t>3</a:t>
                      </a:r>
                    </a:p>
                  </a:txBody>
                  <a:tcPr/>
                </a:tc>
                <a:tc>
                  <a:txBody>
                    <a:bodyPr/>
                    <a:lstStyle/>
                    <a:p>
                      <a:pPr algn="l"/>
                      <a:r>
                        <a:rPr lang="en-US" dirty="0"/>
                        <a:t>{</a:t>
                      </a:r>
                    </a:p>
                  </a:txBody>
                  <a:tcPr/>
                </a:tc>
                <a:tc>
                  <a:txBody>
                    <a:bodyPr/>
                    <a:lstStyle/>
                    <a:p>
                      <a:pPr algn="l"/>
                      <a:r>
                        <a:rPr lang="en-US" dirty="0"/>
                        <a:t>Opening brace to the class Welcome.</a:t>
                      </a:r>
                    </a:p>
                    <a:p>
                      <a:pPr algn="l"/>
                      <a:r>
                        <a:rPr lang="en-US" dirty="0"/>
                        <a:t>Any</a:t>
                      </a:r>
                      <a:r>
                        <a:rPr lang="en-US" baseline="0" dirty="0"/>
                        <a:t> opening brace must be closed in the program.</a:t>
                      </a:r>
                    </a:p>
                    <a:p>
                      <a:pPr algn="l"/>
                      <a:r>
                        <a:rPr lang="en-US" baseline="0" dirty="0"/>
                        <a:t>This brace is closed in line 8.</a:t>
                      </a:r>
                      <a:endParaRPr lang="en-US" dirty="0"/>
                    </a:p>
                  </a:txBody>
                  <a:tcPr/>
                </a:tc>
                <a:extLst>
                  <a:ext uri="{0D108BD9-81ED-4DB2-BD59-A6C34878D82A}">
                    <a16:rowId xmlns:a16="http://schemas.microsoft.com/office/drawing/2014/main" val="10001"/>
                  </a:ext>
                </a:extLst>
              </a:tr>
              <a:tr h="370840">
                <a:tc>
                  <a:txBody>
                    <a:bodyPr/>
                    <a:lstStyle/>
                    <a:p>
                      <a:pPr algn="ctr"/>
                      <a:r>
                        <a:rPr lang="en-US" dirty="0"/>
                        <a:t>4</a:t>
                      </a:r>
                    </a:p>
                  </a:txBody>
                  <a:tcPr/>
                </a:tc>
                <a:tc>
                  <a:txBody>
                    <a:bodyPr/>
                    <a:lstStyle/>
                    <a:p>
                      <a:pPr algn="l"/>
                      <a:r>
                        <a:rPr lang="en-US" sz="1800" dirty="0"/>
                        <a:t>public static void String[] </a:t>
                      </a:r>
                      <a:r>
                        <a:rPr lang="en-US" sz="1800" dirty="0" err="1"/>
                        <a:t>args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Reserved words to Java. To be explained later.</a:t>
                      </a:r>
                    </a:p>
                    <a:p>
                      <a:pPr algn="l"/>
                      <a:endParaRPr lang="en-US" dirty="0"/>
                    </a:p>
                  </a:txBody>
                  <a:tcPr/>
                </a:tc>
                <a:extLst>
                  <a:ext uri="{0D108BD9-81ED-4DB2-BD59-A6C34878D82A}">
                    <a16:rowId xmlns:a16="http://schemas.microsoft.com/office/drawing/2014/main" val="10002"/>
                  </a:ext>
                </a:extLst>
              </a:tr>
              <a:tr h="370840">
                <a:tc>
                  <a:txBody>
                    <a:bodyPr/>
                    <a:lstStyle/>
                    <a:p>
                      <a:pPr algn="ctr"/>
                      <a:r>
                        <a:rPr lang="en-US" dirty="0"/>
                        <a:t>4</a:t>
                      </a:r>
                    </a:p>
                  </a:txBody>
                  <a:tcPr/>
                </a:tc>
                <a:tc>
                  <a:txBody>
                    <a:bodyPr/>
                    <a:lstStyle/>
                    <a:p>
                      <a:pPr algn="l"/>
                      <a:r>
                        <a:rPr lang="en-US" dirty="0"/>
                        <a:t>main</a:t>
                      </a:r>
                    </a:p>
                  </a:txBody>
                  <a:tcPr/>
                </a:tc>
                <a:tc>
                  <a:txBody>
                    <a:bodyPr/>
                    <a:lstStyle/>
                    <a:p>
                      <a:pPr algn="l"/>
                      <a:r>
                        <a:rPr lang="en-US" dirty="0"/>
                        <a:t>This is a</a:t>
                      </a:r>
                      <a:r>
                        <a:rPr lang="en-US" baseline="0" dirty="0"/>
                        <a:t> non-optional</a:t>
                      </a:r>
                      <a:r>
                        <a:rPr lang="en-US" dirty="0"/>
                        <a:t> name to the “main” method.</a:t>
                      </a:r>
                      <a:endParaRPr lang="en-US" baseline="0" dirty="0"/>
                    </a:p>
                    <a:p>
                      <a:pPr algn="l"/>
                      <a:r>
                        <a:rPr lang="en-US" baseline="0" dirty="0"/>
                        <a:t>A Java class should have at most one “main” method.</a:t>
                      </a:r>
                    </a:p>
                    <a:p>
                      <a:pPr algn="l"/>
                      <a:r>
                        <a:rPr lang="en-US" baseline="0" dirty="0"/>
                        <a:t>Program execution thread always begins with the “main” method.</a:t>
                      </a:r>
                      <a:endParaRPr lang="en-US" dirty="0"/>
                    </a:p>
                  </a:txBody>
                  <a:tcPr/>
                </a:tc>
                <a:extLst>
                  <a:ext uri="{0D108BD9-81ED-4DB2-BD59-A6C34878D82A}">
                    <a16:rowId xmlns:a16="http://schemas.microsoft.com/office/drawing/2014/main" val="10003"/>
                  </a:ext>
                </a:extLst>
              </a:tr>
              <a:tr h="370840">
                <a:tc>
                  <a:txBody>
                    <a:bodyPr/>
                    <a:lstStyle/>
                    <a:p>
                      <a:pPr algn="ctr"/>
                      <a:r>
                        <a:rPr lang="en-US" dirty="0"/>
                        <a:t>5</a:t>
                      </a:r>
                    </a:p>
                  </a:txBody>
                  <a:tcPr/>
                </a:tc>
                <a:tc>
                  <a:txBody>
                    <a:bodyPr/>
                    <a:lstStyle/>
                    <a:p>
                      <a:pPr algn="l"/>
                      <a:r>
                        <a:rPr lang="en-US" dirty="0"/>
                        <a:t>{</a:t>
                      </a:r>
                    </a:p>
                  </a:txBody>
                  <a:tcPr/>
                </a:tc>
                <a:tc>
                  <a:txBody>
                    <a:bodyPr/>
                    <a:lstStyle/>
                    <a:p>
                      <a:pPr algn="l"/>
                      <a:r>
                        <a:rPr lang="en-US" dirty="0"/>
                        <a:t>Opening brace to the “main” method.</a:t>
                      </a:r>
                    </a:p>
                    <a:p>
                      <a:pPr algn="l"/>
                      <a:r>
                        <a:rPr lang="en-US" dirty="0"/>
                        <a:t>This brace closes at line 7.</a:t>
                      </a:r>
                    </a:p>
                  </a:txBody>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DA934484-767D-4C48-AF0E-A1438A969E59}" type="slidenum">
              <a:rPr lang="en-US" smtClean="0"/>
              <a:pPr/>
              <a:t>53</a:t>
            </a:fld>
            <a:endParaRPr lang="en-US"/>
          </a:p>
        </p:txBody>
      </p:sp>
    </p:spTree>
    <p:extLst>
      <p:ext uri="{BB962C8B-B14F-4D97-AF65-F5344CB8AC3E}">
        <p14:creationId xmlns:p14="http://schemas.microsoft.com/office/powerpoint/2010/main" val="410617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Shape 229377"/>
          <p:cNvSpPr>
            <a:spLocks noGrp="1" noChangeArrowheads="1"/>
          </p:cNvSpPr>
          <p:nvPr>
            <p:ph type="title"/>
          </p:nvPr>
        </p:nvSpPr>
        <p:spPr>
          <a:xfrm>
            <a:off x="762000" y="0"/>
            <a:ext cx="7772400" cy="1143000"/>
          </a:xfrm>
        </p:spPr>
        <p:txBody>
          <a:bodyPr>
            <a:normAutofit fontScale="90000"/>
          </a:bodyPr>
          <a:lstStyle/>
          <a:p>
            <a:pPr fontAlgn="auto">
              <a:spcAft>
                <a:spcPts val="0"/>
              </a:spcAft>
              <a:defRPr/>
            </a:pPr>
            <a:r>
              <a:rPr lang="en-US">
                <a:solidFill>
                  <a:schemeClr val="accent1">
                    <a:lumMod val="75000"/>
                  </a:schemeClr>
                </a:solidFill>
                <a:latin typeface="Times New Roman" charset="0"/>
                <a:ea typeface="MS PGothic" charset="0"/>
                <a:cs typeface="+mj-cs"/>
              </a:rPr>
              <a:t>Method Overloading (continued)</a:t>
            </a:r>
          </a:p>
        </p:txBody>
      </p:sp>
      <p:sp>
        <p:nvSpPr>
          <p:cNvPr id="59397" name="Shape 229378"/>
          <p:cNvSpPr>
            <a:spLocks noGrp="1" noChangeArrowheads="1"/>
          </p:cNvSpPr>
          <p:nvPr>
            <p:ph type="body" idx="1"/>
          </p:nvPr>
        </p:nvSpPr>
        <p:spPr>
          <a:xfrm>
            <a:off x="304800" y="1447800"/>
            <a:ext cx="8610600" cy="4648200"/>
          </a:xfrm>
        </p:spPr>
        <p:txBody>
          <a:bodyPr>
            <a:normAutofit fontScale="92500" lnSpcReduction="10000"/>
          </a:bodyPr>
          <a:lstStyle/>
          <a:p>
            <a:pPr marL="320040" indent="-320040" fontAlgn="auto">
              <a:spcAft>
                <a:spcPts val="0"/>
              </a:spcAft>
              <a:buFont typeface="Wingdings"/>
              <a:buChar char=""/>
              <a:defRPr/>
            </a:pPr>
            <a:r>
              <a:rPr lang="en-US" dirty="0">
                <a:solidFill>
                  <a:schemeClr val="tx2">
                    <a:lumMod val="75000"/>
                  </a:schemeClr>
                </a:solidFill>
                <a:ea typeface="+mn-ea"/>
                <a:cs typeface="+mn-cs"/>
              </a:rPr>
              <a:t>Method overloading: creating several methods, within a </a:t>
            </a:r>
            <a:r>
              <a:rPr lang="en-US" dirty="0">
                <a:solidFill>
                  <a:srgbClr val="0033CC"/>
                </a:solidFill>
                <a:latin typeface="Courier New" pitchFamily="49" charset="0"/>
                <a:ea typeface="+mn-ea"/>
                <a:cs typeface="+mn-cs"/>
              </a:rPr>
              <a:t>class</a:t>
            </a:r>
            <a:r>
              <a:rPr lang="en-US" dirty="0">
                <a:solidFill>
                  <a:schemeClr val="tx2">
                    <a:lumMod val="75000"/>
                  </a:schemeClr>
                </a:solidFill>
                <a:ea typeface="+mn-ea"/>
                <a:cs typeface="+mn-cs"/>
              </a:rPr>
              <a:t>, with the same name and </a:t>
            </a:r>
            <a:r>
              <a:rPr lang="en-US" dirty="0">
                <a:solidFill>
                  <a:schemeClr val="tx2">
                    <a:lumMod val="75000"/>
                  </a:schemeClr>
                </a:solidFill>
              </a:rPr>
              <a:t>different formal parameter lists</a:t>
            </a:r>
            <a:endParaRPr lang="en-US" dirty="0">
              <a:solidFill>
                <a:schemeClr val="tx2">
                  <a:lumMod val="75000"/>
                </a:schemeClr>
              </a:solidFill>
              <a:ea typeface="+mn-ea"/>
              <a:cs typeface="+mn-cs"/>
            </a:endParaRPr>
          </a:p>
          <a:p>
            <a:pPr marL="320040" indent="-320040" fontAlgn="auto">
              <a:spcAft>
                <a:spcPts val="0"/>
              </a:spcAft>
              <a:buFont typeface="Wingdings"/>
              <a:buChar char=""/>
              <a:defRPr/>
            </a:pPr>
            <a:r>
              <a:rPr lang="en-US" dirty="0">
                <a:solidFill>
                  <a:schemeClr val="tx2">
                    <a:lumMod val="75000"/>
                  </a:schemeClr>
                </a:solidFill>
                <a:ea typeface="+mn-ea"/>
                <a:cs typeface="+mn-cs"/>
              </a:rPr>
              <a:t>The signature of a method consists of the method name and its formal parameter list</a:t>
            </a:r>
          </a:p>
          <a:p>
            <a:pPr marL="320040" indent="-320040" fontAlgn="auto">
              <a:spcAft>
                <a:spcPts val="0"/>
              </a:spcAft>
              <a:buFont typeface="Wingdings"/>
              <a:buChar char=""/>
              <a:defRPr/>
            </a:pPr>
            <a:r>
              <a:rPr lang="en-US" dirty="0">
                <a:solidFill>
                  <a:schemeClr val="tx2">
                    <a:lumMod val="75000"/>
                  </a:schemeClr>
                </a:solidFill>
                <a:ea typeface="+mn-ea"/>
                <a:cs typeface="+mn-cs"/>
              </a:rPr>
              <a:t>Two methods have different signatures if they have either different names or different formal parameter lists</a:t>
            </a:r>
          </a:p>
          <a:p>
            <a:pPr marL="640080" lvl="1" indent="-274320" fontAlgn="auto">
              <a:spcAft>
                <a:spcPts val="0"/>
              </a:spcAft>
              <a:buFont typeface="Wingdings 2"/>
              <a:buChar char=""/>
              <a:defRPr/>
            </a:pPr>
            <a:r>
              <a:rPr lang="en-US" i="1" dirty="0">
                <a:solidFill>
                  <a:schemeClr val="accent6">
                    <a:lumMod val="50000"/>
                  </a:schemeClr>
                </a:solidFill>
              </a:rPr>
              <a:t>Note that the signature of a method does not include the return type of the method</a:t>
            </a:r>
          </a:p>
        </p:txBody>
      </p:sp>
      <p:sp>
        <p:nvSpPr>
          <p:cNvPr id="93187" name="Shape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a:t>Java Programming: From Problem Analysis to Program Design, 4e</a:t>
            </a:r>
          </a:p>
        </p:txBody>
      </p:sp>
      <p:sp>
        <p:nvSpPr>
          <p:cNvPr id="91138" name="Shape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F0D39F49-60AC-FB4D-A496-654A72567037}" type="slidenum">
              <a:rPr lang="en-US" sz="1400"/>
              <a:pPr eaLnBrk="1" hangingPunct="1">
                <a:defRPr/>
              </a:pPr>
              <a:t>530</a:t>
            </a:fld>
            <a:endParaRPr lang="en-US" sz="140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Shape 230401"/>
          <p:cNvSpPr>
            <a:spLocks noGrp="1" noChangeArrowheads="1"/>
          </p:cNvSpPr>
          <p:nvPr>
            <p:ph type="title"/>
          </p:nvPr>
        </p:nvSpPr>
        <p:spPr>
          <a:xfrm>
            <a:off x="762000" y="0"/>
            <a:ext cx="7772400" cy="1143000"/>
          </a:xfrm>
        </p:spPr>
        <p:txBody>
          <a:bodyPr>
            <a:normAutofit fontScale="90000"/>
          </a:bodyPr>
          <a:lstStyle/>
          <a:p>
            <a:pPr fontAlgn="auto">
              <a:spcAft>
                <a:spcPts val="0"/>
              </a:spcAft>
              <a:defRPr/>
            </a:pPr>
            <a:r>
              <a:rPr lang="en-US">
                <a:solidFill>
                  <a:schemeClr val="accent1">
                    <a:lumMod val="75000"/>
                  </a:schemeClr>
                </a:solidFill>
                <a:latin typeface="Times New Roman" charset="0"/>
                <a:ea typeface="MS PGothic" charset="0"/>
                <a:cs typeface="+mj-cs"/>
              </a:rPr>
              <a:t>Method Overloading (continued)</a:t>
            </a:r>
          </a:p>
        </p:txBody>
      </p:sp>
      <p:sp>
        <p:nvSpPr>
          <p:cNvPr id="94210" name="Shape 230402"/>
          <p:cNvSpPr>
            <a:spLocks noGrp="1" noChangeArrowheads="1"/>
          </p:cNvSpPr>
          <p:nvPr>
            <p:ph type="body" idx="1"/>
          </p:nvPr>
        </p:nvSpPr>
        <p:spPr>
          <a:xfrm>
            <a:off x="304800" y="1447800"/>
            <a:ext cx="8610600" cy="4648200"/>
          </a:xfrm>
        </p:spPr>
        <p:txBody>
          <a:bodyPr/>
          <a:lstStyle/>
          <a:p>
            <a:r>
              <a:rPr lang="en-US">
                <a:latin typeface="Times New Roman" charset="0"/>
                <a:ea typeface="MS PGothic" charset="0"/>
                <a:cs typeface="MS PGothic" charset="0"/>
              </a:rPr>
              <a:t>The following method headings correctly overload the method </a:t>
            </a:r>
            <a:r>
              <a:rPr lang="en-US">
                <a:latin typeface="Courier New" charset="0"/>
                <a:ea typeface="MS PGothic" charset="0"/>
                <a:cs typeface="MS PGothic" charset="0"/>
              </a:rPr>
              <a:t>methodXYZ</a:t>
            </a:r>
            <a:r>
              <a:rPr lang="en-US">
                <a:latin typeface="Times New Roman" charset="0"/>
                <a:ea typeface="MS PGothic" charset="0"/>
                <a:cs typeface="MS PGothic" charset="0"/>
              </a:rPr>
              <a:t>:</a:t>
            </a:r>
          </a:p>
          <a:p>
            <a:pPr>
              <a:buFontTx/>
              <a:buNone/>
            </a:pPr>
            <a:endParaRPr lang="en-US">
              <a:latin typeface="Times New Roman" charset="0"/>
              <a:ea typeface="MS PGothic" charset="0"/>
              <a:cs typeface="MS PGothic" charset="0"/>
            </a:endParaRPr>
          </a:p>
          <a:p>
            <a:pPr>
              <a:buFontTx/>
              <a:buNone/>
            </a:pPr>
            <a:r>
              <a:rPr lang="en-US" sz="2400">
                <a:solidFill>
                  <a:srgbClr val="0033CC"/>
                </a:solidFill>
                <a:latin typeface="Courier New" charset="0"/>
                <a:ea typeface="MS PGothic" charset="0"/>
                <a:cs typeface="MS PGothic" charset="0"/>
              </a:rPr>
              <a:t>public void</a:t>
            </a:r>
            <a:r>
              <a:rPr lang="en-US" sz="2400">
                <a:latin typeface="Courier New" charset="0"/>
                <a:ea typeface="MS PGothic" charset="0"/>
                <a:cs typeface="MS PGothic" charset="0"/>
              </a:rPr>
              <a:t> methodXYZ()</a:t>
            </a:r>
          </a:p>
          <a:p>
            <a:pPr>
              <a:buFontTx/>
              <a:buNone/>
            </a:pPr>
            <a:r>
              <a:rPr lang="en-US" sz="2400">
                <a:solidFill>
                  <a:srgbClr val="0033CC"/>
                </a:solidFill>
                <a:latin typeface="Courier New" charset="0"/>
                <a:ea typeface="MS PGothic" charset="0"/>
                <a:cs typeface="MS PGothic" charset="0"/>
              </a:rPr>
              <a:t>public void</a:t>
            </a:r>
            <a:r>
              <a:rPr lang="en-US" sz="2400">
                <a:latin typeface="Courier New" charset="0"/>
                <a:ea typeface="MS PGothic" charset="0"/>
                <a:cs typeface="MS PGothic" charset="0"/>
              </a:rPr>
              <a:t> methodXYZ(</a:t>
            </a:r>
            <a:r>
              <a:rPr lang="en-US" sz="2400">
                <a:solidFill>
                  <a:srgbClr val="0033CC"/>
                </a:solidFill>
                <a:latin typeface="Courier New" charset="0"/>
                <a:ea typeface="MS PGothic" charset="0"/>
                <a:cs typeface="MS PGothic" charset="0"/>
              </a:rPr>
              <a:t>int</a:t>
            </a:r>
            <a:r>
              <a:rPr lang="en-US" sz="2400">
                <a:latin typeface="Courier New" charset="0"/>
                <a:ea typeface="MS PGothic" charset="0"/>
                <a:cs typeface="MS PGothic" charset="0"/>
              </a:rPr>
              <a:t> x, </a:t>
            </a:r>
            <a:r>
              <a:rPr lang="en-US" sz="2400">
                <a:solidFill>
                  <a:srgbClr val="0033CC"/>
                </a:solidFill>
                <a:latin typeface="Courier New" charset="0"/>
                <a:ea typeface="MS PGothic" charset="0"/>
                <a:cs typeface="MS PGothic" charset="0"/>
              </a:rPr>
              <a:t>double</a:t>
            </a:r>
            <a:r>
              <a:rPr lang="en-US" sz="2400">
                <a:latin typeface="Courier New" charset="0"/>
                <a:ea typeface="MS PGothic" charset="0"/>
                <a:cs typeface="MS PGothic" charset="0"/>
              </a:rPr>
              <a:t> y)</a:t>
            </a:r>
          </a:p>
          <a:p>
            <a:pPr>
              <a:buFontTx/>
              <a:buNone/>
            </a:pPr>
            <a:r>
              <a:rPr lang="en-US" sz="2400">
                <a:solidFill>
                  <a:srgbClr val="0033CC"/>
                </a:solidFill>
                <a:latin typeface="Courier New" charset="0"/>
                <a:ea typeface="MS PGothic" charset="0"/>
                <a:cs typeface="MS PGothic" charset="0"/>
              </a:rPr>
              <a:t>public void</a:t>
            </a:r>
            <a:r>
              <a:rPr lang="en-US" sz="2400">
                <a:latin typeface="Courier New" charset="0"/>
                <a:ea typeface="MS PGothic" charset="0"/>
                <a:cs typeface="MS PGothic" charset="0"/>
              </a:rPr>
              <a:t> methodXYZ(</a:t>
            </a:r>
            <a:r>
              <a:rPr lang="en-US" sz="2400">
                <a:solidFill>
                  <a:srgbClr val="0033CC"/>
                </a:solidFill>
                <a:latin typeface="Courier New" charset="0"/>
                <a:ea typeface="MS PGothic" charset="0"/>
                <a:cs typeface="MS PGothic" charset="0"/>
              </a:rPr>
              <a:t>double</a:t>
            </a:r>
            <a:r>
              <a:rPr lang="en-US" sz="2400">
                <a:latin typeface="Courier New" charset="0"/>
                <a:ea typeface="MS PGothic" charset="0"/>
                <a:cs typeface="MS PGothic" charset="0"/>
              </a:rPr>
              <a:t> one, </a:t>
            </a:r>
            <a:r>
              <a:rPr lang="en-US" sz="2400">
                <a:solidFill>
                  <a:srgbClr val="0033CC"/>
                </a:solidFill>
                <a:latin typeface="Courier New" charset="0"/>
                <a:ea typeface="MS PGothic" charset="0"/>
                <a:cs typeface="MS PGothic" charset="0"/>
              </a:rPr>
              <a:t>int</a:t>
            </a:r>
            <a:r>
              <a:rPr lang="en-US" sz="2400">
                <a:latin typeface="Courier New" charset="0"/>
                <a:ea typeface="MS PGothic" charset="0"/>
                <a:cs typeface="MS PGothic" charset="0"/>
              </a:rPr>
              <a:t> y)</a:t>
            </a:r>
          </a:p>
          <a:p>
            <a:pPr>
              <a:buFontTx/>
              <a:buNone/>
            </a:pPr>
            <a:r>
              <a:rPr lang="en-US" sz="2400">
                <a:solidFill>
                  <a:srgbClr val="0033CC"/>
                </a:solidFill>
                <a:latin typeface="Courier New" charset="0"/>
                <a:ea typeface="MS PGothic" charset="0"/>
                <a:cs typeface="MS PGothic" charset="0"/>
              </a:rPr>
              <a:t>public void</a:t>
            </a:r>
            <a:r>
              <a:rPr lang="en-US" sz="2400">
                <a:latin typeface="Courier New" charset="0"/>
                <a:ea typeface="MS PGothic" charset="0"/>
                <a:cs typeface="MS PGothic" charset="0"/>
              </a:rPr>
              <a:t> methodXYZ(</a:t>
            </a:r>
            <a:r>
              <a:rPr lang="en-US" sz="2400">
                <a:solidFill>
                  <a:srgbClr val="0033CC"/>
                </a:solidFill>
                <a:latin typeface="Courier New" charset="0"/>
                <a:ea typeface="MS PGothic" charset="0"/>
                <a:cs typeface="MS PGothic" charset="0"/>
              </a:rPr>
              <a:t>int</a:t>
            </a:r>
            <a:r>
              <a:rPr lang="en-US" sz="2400">
                <a:latin typeface="Courier New" charset="0"/>
                <a:ea typeface="MS PGothic" charset="0"/>
                <a:cs typeface="MS PGothic" charset="0"/>
              </a:rPr>
              <a:t> x, </a:t>
            </a:r>
            <a:r>
              <a:rPr lang="en-US" sz="2400">
                <a:solidFill>
                  <a:srgbClr val="0033CC"/>
                </a:solidFill>
                <a:latin typeface="Courier New" charset="0"/>
                <a:ea typeface="MS PGothic" charset="0"/>
                <a:cs typeface="MS PGothic" charset="0"/>
              </a:rPr>
              <a:t>double</a:t>
            </a:r>
            <a:r>
              <a:rPr lang="en-US" sz="2400">
                <a:latin typeface="Courier New" charset="0"/>
                <a:ea typeface="MS PGothic" charset="0"/>
                <a:cs typeface="MS PGothic" charset="0"/>
              </a:rPr>
              <a:t> y, </a:t>
            </a:r>
          </a:p>
          <a:p>
            <a:pPr>
              <a:buFontTx/>
              <a:buNone/>
            </a:pPr>
            <a:r>
              <a:rPr lang="en-US" sz="2400">
                <a:latin typeface="Courier New" charset="0"/>
                <a:ea typeface="MS PGothic" charset="0"/>
                <a:cs typeface="MS PGothic" charset="0"/>
              </a:rPr>
              <a:t>                      </a:t>
            </a:r>
            <a:r>
              <a:rPr lang="en-US" sz="2400">
                <a:solidFill>
                  <a:schemeClr val="accent2"/>
                </a:solidFill>
                <a:latin typeface="Courier New" charset="0"/>
                <a:ea typeface="MS PGothic" charset="0"/>
                <a:cs typeface="MS PGothic" charset="0"/>
              </a:rPr>
              <a:t>char</a:t>
            </a:r>
            <a:r>
              <a:rPr lang="en-US" sz="2400">
                <a:latin typeface="Courier New" charset="0"/>
                <a:ea typeface="MS PGothic" charset="0"/>
                <a:cs typeface="MS PGothic" charset="0"/>
              </a:rPr>
              <a:t> ch)</a:t>
            </a:r>
          </a:p>
        </p:txBody>
      </p:sp>
      <p:sp>
        <p:nvSpPr>
          <p:cNvPr id="94211" name="Shape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a:t>Java Programming: From Problem Analysis to Program Design, 4e</a:t>
            </a:r>
          </a:p>
        </p:txBody>
      </p:sp>
      <p:sp>
        <p:nvSpPr>
          <p:cNvPr id="92162" name="Shape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6AC26681-0F80-0548-9997-D1D6B7DF27C3}" type="slidenum">
              <a:rPr lang="en-US" sz="1400"/>
              <a:pPr eaLnBrk="1" hangingPunct="1">
                <a:defRPr/>
              </a:pPr>
              <a:t>531</a:t>
            </a:fld>
            <a:endParaRPr lang="en-US" sz="140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Shape 232449"/>
          <p:cNvSpPr>
            <a:spLocks noGrp="1" noChangeArrowheads="1"/>
          </p:cNvSpPr>
          <p:nvPr>
            <p:ph type="title"/>
          </p:nvPr>
        </p:nvSpPr>
        <p:spPr>
          <a:xfrm>
            <a:off x="762000" y="0"/>
            <a:ext cx="7772400" cy="1143000"/>
          </a:xfrm>
        </p:spPr>
        <p:txBody>
          <a:bodyPr>
            <a:normAutofit fontScale="90000"/>
          </a:bodyPr>
          <a:lstStyle/>
          <a:p>
            <a:pPr fontAlgn="auto">
              <a:spcAft>
                <a:spcPts val="0"/>
              </a:spcAft>
              <a:defRPr/>
            </a:pPr>
            <a:r>
              <a:rPr lang="en-US">
                <a:solidFill>
                  <a:schemeClr val="accent1">
                    <a:lumMod val="75000"/>
                  </a:schemeClr>
                </a:solidFill>
                <a:latin typeface="Times New Roman" charset="0"/>
                <a:ea typeface="MS PGothic" charset="0"/>
                <a:cs typeface="+mj-cs"/>
              </a:rPr>
              <a:t>Method Overloading (continued)</a:t>
            </a:r>
          </a:p>
        </p:txBody>
      </p:sp>
      <p:sp>
        <p:nvSpPr>
          <p:cNvPr id="95234" name="Shape 232450"/>
          <p:cNvSpPr>
            <a:spLocks noGrp="1" noChangeArrowheads="1"/>
          </p:cNvSpPr>
          <p:nvPr>
            <p:ph type="body" idx="1"/>
          </p:nvPr>
        </p:nvSpPr>
        <p:spPr>
          <a:xfrm>
            <a:off x="0" y="1772816"/>
            <a:ext cx="9144000" cy="4648200"/>
          </a:xfrm>
        </p:spPr>
        <p:txBody>
          <a:bodyPr/>
          <a:lstStyle/>
          <a:p>
            <a:pPr>
              <a:buFontTx/>
              <a:buNone/>
            </a:pPr>
            <a:r>
              <a:rPr lang="en-US" sz="2400" dirty="0">
                <a:solidFill>
                  <a:srgbClr val="0033CC"/>
                </a:solidFill>
                <a:latin typeface="Courier New" charset="0"/>
                <a:ea typeface="MS PGothic" charset="0"/>
                <a:cs typeface="MS PGothic" charset="0"/>
              </a:rPr>
              <a:t>   public void</a:t>
            </a:r>
            <a:r>
              <a:rPr lang="en-US" sz="2400" dirty="0">
                <a:latin typeface="Courier New" charset="0"/>
                <a:ea typeface="MS PGothic" charset="0"/>
                <a:cs typeface="MS PGothic" charset="0"/>
              </a:rPr>
              <a:t> </a:t>
            </a:r>
            <a:r>
              <a:rPr lang="en-US" sz="2400" dirty="0" err="1">
                <a:latin typeface="Courier New" charset="0"/>
                <a:ea typeface="MS PGothic" charset="0"/>
                <a:cs typeface="MS PGothic" charset="0"/>
              </a:rPr>
              <a:t>methodABC</a:t>
            </a:r>
            <a:r>
              <a:rPr lang="en-US" sz="2400" dirty="0">
                <a:latin typeface="Courier New" charset="0"/>
                <a:ea typeface="MS PGothic" charset="0"/>
                <a:cs typeface="MS PGothic" charset="0"/>
              </a:rPr>
              <a:t>(</a:t>
            </a:r>
            <a:r>
              <a:rPr lang="en-US" sz="2400" dirty="0" err="1">
                <a:solidFill>
                  <a:srgbClr val="0033CC"/>
                </a:solidFill>
                <a:latin typeface="Courier New" charset="0"/>
                <a:ea typeface="MS PGothic" charset="0"/>
                <a:cs typeface="MS PGothic" charset="0"/>
              </a:rPr>
              <a:t>in</a:t>
            </a:r>
            <a:r>
              <a:rPr lang="en-US" sz="2400" dirty="0" err="1">
                <a:solidFill>
                  <a:schemeClr val="accent2"/>
                </a:solidFill>
                <a:latin typeface="Courier New" charset="0"/>
                <a:ea typeface="MS PGothic" charset="0"/>
                <a:cs typeface="MS PGothic" charset="0"/>
              </a:rPr>
              <a:t>t</a:t>
            </a:r>
            <a:r>
              <a:rPr lang="en-US" sz="2400" dirty="0">
                <a:latin typeface="Courier New" charset="0"/>
                <a:ea typeface="MS PGothic" charset="0"/>
                <a:cs typeface="MS PGothic" charset="0"/>
              </a:rPr>
              <a:t> x,</a:t>
            </a:r>
            <a:r>
              <a:rPr lang="en-US" sz="2400" dirty="0">
                <a:solidFill>
                  <a:srgbClr val="0033CC"/>
                </a:solidFill>
                <a:latin typeface="Courier New" charset="0"/>
                <a:ea typeface="MS PGothic" charset="0"/>
                <a:cs typeface="MS PGothic" charset="0"/>
              </a:rPr>
              <a:t> double</a:t>
            </a:r>
            <a:r>
              <a:rPr lang="en-US" sz="2400" dirty="0">
                <a:latin typeface="Courier New" charset="0"/>
                <a:ea typeface="MS PGothic" charset="0"/>
                <a:cs typeface="MS PGothic" charset="0"/>
              </a:rPr>
              <a:t> y)</a:t>
            </a:r>
          </a:p>
          <a:p>
            <a:pPr>
              <a:buFontTx/>
              <a:buNone/>
            </a:pPr>
            <a:r>
              <a:rPr lang="en-US" sz="2400" dirty="0">
                <a:solidFill>
                  <a:srgbClr val="0033CC"/>
                </a:solidFill>
                <a:latin typeface="Courier New" charset="0"/>
                <a:ea typeface="MS PGothic" charset="0"/>
                <a:cs typeface="MS PGothic" charset="0"/>
              </a:rPr>
              <a:t>   public </a:t>
            </a:r>
            <a:r>
              <a:rPr lang="en-US" sz="2400" dirty="0" err="1">
                <a:solidFill>
                  <a:srgbClr val="0033CC"/>
                </a:solidFill>
                <a:latin typeface="Courier New" charset="0"/>
                <a:ea typeface="MS PGothic" charset="0"/>
                <a:cs typeface="MS PGothic" charset="0"/>
              </a:rPr>
              <a:t>int</a:t>
            </a:r>
            <a:r>
              <a:rPr lang="en-US" sz="2400" dirty="0">
                <a:latin typeface="Courier New" charset="0"/>
                <a:ea typeface="MS PGothic" charset="0"/>
                <a:cs typeface="MS PGothic" charset="0"/>
              </a:rPr>
              <a:t> </a:t>
            </a:r>
            <a:r>
              <a:rPr lang="en-US" sz="2400" dirty="0" err="1">
                <a:latin typeface="Courier New" charset="0"/>
                <a:ea typeface="MS PGothic" charset="0"/>
                <a:cs typeface="MS PGothic" charset="0"/>
              </a:rPr>
              <a:t>methodABC</a:t>
            </a:r>
            <a:r>
              <a:rPr lang="en-US" sz="2400" dirty="0">
                <a:latin typeface="Courier New" charset="0"/>
                <a:ea typeface="MS PGothic" charset="0"/>
                <a:cs typeface="MS PGothic" charset="0"/>
              </a:rPr>
              <a:t>(</a:t>
            </a:r>
            <a:r>
              <a:rPr lang="en-US" sz="2400" dirty="0" err="1">
                <a:solidFill>
                  <a:srgbClr val="0033CC"/>
                </a:solidFill>
                <a:latin typeface="Courier New" charset="0"/>
                <a:ea typeface="MS PGothic" charset="0"/>
                <a:cs typeface="MS PGothic" charset="0"/>
              </a:rPr>
              <a:t>int</a:t>
            </a:r>
            <a:r>
              <a:rPr lang="en-US" sz="2400" dirty="0">
                <a:latin typeface="Courier New" charset="0"/>
                <a:ea typeface="MS PGothic" charset="0"/>
                <a:cs typeface="MS PGothic" charset="0"/>
              </a:rPr>
              <a:t> x, </a:t>
            </a:r>
            <a:r>
              <a:rPr lang="en-US" sz="2400" dirty="0">
                <a:solidFill>
                  <a:srgbClr val="0033CC"/>
                </a:solidFill>
                <a:latin typeface="Courier New" charset="0"/>
                <a:ea typeface="MS PGothic" charset="0"/>
                <a:cs typeface="MS PGothic" charset="0"/>
              </a:rPr>
              <a:t>double</a:t>
            </a:r>
            <a:r>
              <a:rPr lang="en-US" sz="2400" dirty="0">
                <a:latin typeface="Courier New" charset="0"/>
                <a:ea typeface="MS PGothic" charset="0"/>
                <a:cs typeface="MS PGothic" charset="0"/>
              </a:rPr>
              <a:t> y)</a:t>
            </a:r>
          </a:p>
          <a:p>
            <a:pPr>
              <a:buFontTx/>
              <a:buNone/>
            </a:pPr>
            <a:endParaRPr lang="en-US" sz="1400" dirty="0">
              <a:latin typeface="Courier New" charset="0"/>
              <a:ea typeface="MS PGothic" charset="0"/>
              <a:cs typeface="MS PGothic" charset="0"/>
            </a:endParaRPr>
          </a:p>
          <a:p>
            <a:r>
              <a:rPr lang="en-US" dirty="0">
                <a:latin typeface="Times New Roman" charset="0"/>
                <a:ea typeface="MS PGothic" charset="0"/>
                <a:cs typeface="MS PGothic" charset="0"/>
              </a:rPr>
              <a:t>Both these method headings have the same name and same formal parameter list </a:t>
            </a:r>
          </a:p>
          <a:p>
            <a:r>
              <a:rPr lang="en-US" dirty="0">
                <a:latin typeface="Times New Roman" charset="0"/>
                <a:ea typeface="MS PGothic" charset="0"/>
                <a:cs typeface="MS PGothic" charset="0"/>
              </a:rPr>
              <a:t>These method headings to overload the method </a:t>
            </a:r>
            <a:r>
              <a:rPr lang="en-US" dirty="0" err="1">
                <a:latin typeface="Courier New" charset="0"/>
                <a:ea typeface="MS PGothic" charset="0"/>
                <a:cs typeface="MS PGothic" charset="0"/>
              </a:rPr>
              <a:t>methodABC</a:t>
            </a:r>
            <a:r>
              <a:rPr lang="en-US" dirty="0">
                <a:latin typeface="Times New Roman" charset="0"/>
                <a:ea typeface="MS PGothic" charset="0"/>
                <a:cs typeface="MS PGothic" charset="0"/>
              </a:rPr>
              <a:t> are incorrect</a:t>
            </a:r>
          </a:p>
          <a:p>
            <a:r>
              <a:rPr lang="en-US" dirty="0">
                <a:latin typeface="Times New Roman" charset="0"/>
                <a:ea typeface="MS PGothic" charset="0"/>
                <a:cs typeface="MS PGothic" charset="0"/>
              </a:rPr>
              <a:t>In this case, the compiler will generate a syntax error</a:t>
            </a:r>
          </a:p>
          <a:p>
            <a:pPr lvl="1"/>
            <a:r>
              <a:rPr lang="en-US" sz="2400" dirty="0">
                <a:latin typeface="Times New Roman" charset="0"/>
                <a:ea typeface="MS PGothic" charset="0"/>
                <a:cs typeface="MS PGothic" charset="0"/>
              </a:rPr>
              <a:t>Notice that the return types of these method headings are different</a:t>
            </a:r>
          </a:p>
        </p:txBody>
      </p:sp>
      <p:sp>
        <p:nvSpPr>
          <p:cNvPr id="95235" name="Shape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sz="1400"/>
              <a:t>Java Programming: From Problem Analysis to Program Design, 4e</a:t>
            </a:r>
          </a:p>
        </p:txBody>
      </p:sp>
      <p:sp>
        <p:nvSpPr>
          <p:cNvPr id="93186" name="Shape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9542AAD0-EDE9-C340-B921-D9529EBF4399}" type="slidenum">
              <a:rPr lang="en-US" sz="1400"/>
              <a:pPr eaLnBrk="1" hangingPunct="1">
                <a:defRPr/>
              </a:pPr>
              <a:t>532</a:t>
            </a:fld>
            <a:endParaRPr lang="en-US" sz="140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sz="4000"/>
              <a:t>Overloading and Type Conversion</a:t>
            </a:r>
          </a:p>
        </p:txBody>
      </p:sp>
      <p:sp>
        <p:nvSpPr>
          <p:cNvPr id="41987" name="Content Placeholder 2"/>
          <p:cNvSpPr>
            <a:spLocks noGrp="1"/>
          </p:cNvSpPr>
          <p:nvPr>
            <p:ph idx="1"/>
          </p:nvPr>
        </p:nvSpPr>
        <p:spPr/>
        <p:txBody>
          <a:bodyPr/>
          <a:lstStyle/>
          <a:p>
            <a:pPr eaLnBrk="1" hangingPunct="1"/>
            <a:r>
              <a:rPr lang="en-US" altLang="en-US" sz="2800" dirty="0"/>
              <a:t>Overloading and automatic type conversion can conflict</a:t>
            </a:r>
          </a:p>
          <a:p>
            <a:pPr eaLnBrk="1" hangingPunct="1"/>
            <a:r>
              <a:rPr lang="en-US" altLang="en-US" sz="2800" dirty="0"/>
              <a:t>Remember the compiler attempts to overload before it does type conversion</a:t>
            </a:r>
          </a:p>
          <a:p>
            <a:pPr eaLnBrk="1" hangingPunct="1"/>
            <a:r>
              <a:rPr lang="en-US" altLang="en-US" sz="2800" dirty="0"/>
              <a:t>Use descriptive method names, avoid overloading</a:t>
            </a:r>
          </a:p>
        </p:txBody>
      </p:sp>
    </p:spTree>
    <p:extLst>
      <p:ext uri="{BB962C8B-B14F-4D97-AF65-F5344CB8AC3E}">
        <p14:creationId xmlns:p14="http://schemas.microsoft.com/office/powerpoint/2010/main" val="174172382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a:t>Overloading and Return Type</a:t>
            </a:r>
          </a:p>
        </p:txBody>
      </p:sp>
      <p:sp>
        <p:nvSpPr>
          <p:cNvPr id="43011" name="Content Placeholder 2"/>
          <p:cNvSpPr>
            <a:spLocks noGrp="1"/>
          </p:cNvSpPr>
          <p:nvPr>
            <p:ph idx="1"/>
          </p:nvPr>
        </p:nvSpPr>
        <p:spPr/>
        <p:txBody>
          <a:bodyPr/>
          <a:lstStyle/>
          <a:p>
            <a:pPr eaLnBrk="1" hangingPunct="1"/>
            <a:r>
              <a:rPr lang="en-US" altLang="en-US"/>
              <a:t>You must not overload a method where the only difference is the type of value returned</a:t>
            </a:r>
          </a:p>
        </p:txBody>
      </p:sp>
      <p:pic>
        <p:nvPicPr>
          <p:cNvPr id="43012" name="Picture 4"/>
          <p:cNvPicPr>
            <a:picLocks noChangeAspect="1" noChangeArrowheads="1"/>
          </p:cNvPicPr>
          <p:nvPr/>
        </p:nvPicPr>
        <p:blipFill>
          <a:blip r:embed="rId2"/>
          <a:srcRect/>
          <a:stretch>
            <a:fillRect/>
          </a:stretch>
        </p:blipFill>
        <p:spPr bwMode="auto">
          <a:xfrm>
            <a:off x="2187575" y="3389313"/>
            <a:ext cx="4124325" cy="2085975"/>
          </a:xfrm>
          <a:prstGeom prst="rect">
            <a:avLst/>
          </a:prstGeom>
          <a:solidFill>
            <a:schemeClr val="accent1"/>
          </a:solidFill>
          <a:ln w="12700" algn="ctr">
            <a:noFill/>
            <a:miter lim="800000"/>
            <a:headEnd/>
            <a:tailEnd/>
          </a:ln>
          <a:effectLst>
            <a:outerShdw dist="107763" dir="2700000" algn="ctr" rotWithShape="0">
              <a:schemeClr val="bg2">
                <a:alpha val="50000"/>
              </a:schemeClr>
            </a:outerShdw>
          </a:effectLst>
        </p:spPr>
      </p:pic>
      <p:sp>
        <p:nvSpPr>
          <p:cNvPr id="5" name="&quot;No&quot; Symbol 4"/>
          <p:cNvSpPr/>
          <p:nvPr/>
        </p:nvSpPr>
        <p:spPr>
          <a:xfrm>
            <a:off x="3335338" y="3441700"/>
            <a:ext cx="2008187" cy="2008188"/>
          </a:xfrm>
          <a:prstGeom prst="noSmoking">
            <a:avLst/>
          </a:prstGeom>
          <a:solidFill>
            <a:srgbClr val="FF0000">
              <a:alpha val="37000"/>
            </a:srgbClr>
          </a:solidFill>
          <a:ln w="12700" algn="ctr">
            <a:noFill/>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spTree>
    <p:extLst>
      <p:ext uri="{BB962C8B-B14F-4D97-AF65-F5344CB8AC3E}">
        <p14:creationId xmlns:p14="http://schemas.microsoft.com/office/powerpoint/2010/main" val="2216610273"/>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EXAMPLES</a:t>
            </a:r>
          </a:p>
        </p:txBody>
      </p:sp>
      <p:sp>
        <p:nvSpPr>
          <p:cNvPr id="17" name="Slide Number Placeholder 16"/>
          <p:cNvSpPr>
            <a:spLocks noGrp="1"/>
          </p:cNvSpPr>
          <p:nvPr>
            <p:ph type="sldNum" sz="quarter" idx="12"/>
          </p:nvPr>
        </p:nvSpPr>
        <p:spPr/>
        <p:txBody>
          <a:bodyPr>
            <a:normAutofit fontScale="85000" lnSpcReduction="20000"/>
          </a:bodyPr>
          <a:lstStyle/>
          <a:p>
            <a:fld id="{DA934484-767D-4C48-AF0E-A1438A969E59}" type="slidenum">
              <a:rPr lang="en-US" smtClean="0"/>
              <a:pPr/>
              <a:t>535</a:t>
            </a:fld>
            <a:endParaRPr lang="en-US"/>
          </a:p>
        </p:txBody>
      </p:sp>
      <p:sp>
        <p:nvSpPr>
          <p:cNvPr id="19" name="TextBox 18"/>
          <p:cNvSpPr txBox="1"/>
          <p:nvPr/>
        </p:nvSpPr>
        <p:spPr>
          <a:xfrm>
            <a:off x="251520" y="1420284"/>
            <a:ext cx="8640960" cy="400110"/>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Recall the pre-defined method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abs</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0" name="TextBox 9"/>
          <p:cNvSpPr txBox="1"/>
          <p:nvPr/>
        </p:nvSpPr>
        <p:spPr>
          <a:xfrm>
            <a:off x="251520" y="1724615"/>
            <a:ext cx="8640960" cy="400110"/>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fact, it is written four times with different formal parameter lists:</a:t>
            </a:r>
          </a:p>
        </p:txBody>
      </p:sp>
      <p:sp>
        <p:nvSpPr>
          <p:cNvPr id="12" name="TextBox 11"/>
          <p:cNvSpPr txBox="1"/>
          <p:nvPr/>
        </p:nvSpPr>
        <p:spPr>
          <a:xfrm>
            <a:off x="251520" y="2060848"/>
            <a:ext cx="8640960" cy="1323439"/>
          </a:xfrm>
          <a:prstGeom prst="rect">
            <a:avLst/>
          </a:prstGeom>
          <a:noFill/>
        </p:spPr>
        <p:txBody>
          <a:bodyPr wrap="square" rtlCol="0">
            <a:spAutoFit/>
          </a:bodyPr>
          <a:lstStyle/>
          <a:p>
            <a:pPr marL="800100" lvl="1" indent="-342900" algn="just">
              <a:buClr>
                <a:srgbClr val="FF0000"/>
              </a:buClr>
              <a:buFont typeface="Wingdings" panose="05000000000000000000" pitchFamily="2" charset="2"/>
              <a:buChar cha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public static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abs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x)</a:t>
            </a:r>
          </a:p>
          <a:p>
            <a:pPr marL="800100" lvl="1" indent="-342900" algn="just">
              <a:buClr>
                <a:srgbClr val="FF0000"/>
              </a:buClr>
              <a:buFont typeface="Wingdings" panose="05000000000000000000" pitchFamily="2" charset="2"/>
              <a:buChar cha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public static long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abs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long </a:t>
            </a:r>
            <a:r>
              <a:rPr lang="en-US" sz="2000" dirty="0">
                <a:latin typeface="Tahoma" panose="020B0604030504040204" pitchFamily="34" charset="0"/>
                <a:ea typeface="Tahoma" panose="020B0604030504040204" pitchFamily="34" charset="0"/>
                <a:cs typeface="Tahoma" panose="020B0604030504040204" pitchFamily="34" charset="0"/>
              </a:rPr>
              <a:t>x)</a:t>
            </a:r>
          </a:p>
          <a:p>
            <a:pPr marL="800100" lvl="1" indent="-342900" algn="just">
              <a:buClr>
                <a:srgbClr val="FF0000"/>
              </a:buClr>
              <a:buFont typeface="Wingdings" panose="05000000000000000000" pitchFamily="2" charset="2"/>
              <a:buChar cha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public static double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abs</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latin typeface="Tahoma" panose="020B0604030504040204" pitchFamily="34" charset="0"/>
                <a:ea typeface="Tahoma" panose="020B0604030504040204" pitchFamily="34" charset="0"/>
                <a:cs typeface="Tahoma" panose="020B0604030504040204" pitchFamily="34" charset="0"/>
              </a:rPr>
              <a:t>x)</a:t>
            </a:r>
          </a:p>
          <a:p>
            <a:pPr marL="800100" lvl="1" indent="-342900" algn="just">
              <a:buClr>
                <a:srgbClr val="FF0000"/>
              </a:buClr>
              <a:buFont typeface="Wingdings" panose="05000000000000000000" pitchFamily="2" charset="2"/>
              <a:buChar char="§"/>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public static float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abs </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a:t>
            </a:r>
            <a:r>
              <a:rPr lang="en-US" sz="2000" dirty="0">
                <a:latin typeface="Tahoma" panose="020B0604030504040204" pitchFamily="34" charset="0"/>
                <a:ea typeface="Tahoma" panose="020B0604030504040204" pitchFamily="34" charset="0"/>
                <a:cs typeface="Tahoma" panose="020B0604030504040204" pitchFamily="34" charset="0"/>
              </a:rPr>
              <a:t> x)</a:t>
            </a:r>
          </a:p>
        </p:txBody>
      </p:sp>
      <p:sp>
        <p:nvSpPr>
          <p:cNvPr id="13" name="TextBox 12"/>
          <p:cNvSpPr txBox="1"/>
          <p:nvPr/>
        </p:nvSpPr>
        <p:spPr>
          <a:xfrm>
            <a:off x="251520" y="3573016"/>
            <a:ext cx="8640960" cy="400110"/>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other words,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abs</a:t>
            </a:r>
            <a:r>
              <a:rPr lang="en-US" sz="2000" dirty="0">
                <a:latin typeface="Tahoma" panose="020B0604030504040204" pitchFamily="34" charset="0"/>
                <a:ea typeface="Tahoma" panose="020B0604030504040204" pitchFamily="34" charset="0"/>
                <a:cs typeface="Tahoma" panose="020B0604030504040204" pitchFamily="34" charset="0"/>
              </a:rPr>
              <a:t> is overloaded.</a:t>
            </a:r>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5.1        </a:t>
            </a:r>
            <a:r>
              <a:rPr lang="en-US" b="1" dirty="0" err="1"/>
              <a:t>int</a:t>
            </a:r>
            <a:r>
              <a:rPr lang="en-US" b="1" dirty="0"/>
              <a:t>/long/double/float    abs(</a:t>
            </a:r>
            <a:r>
              <a:rPr lang="en-US" b="1" dirty="0" err="1"/>
              <a:t>int</a:t>
            </a:r>
            <a:r>
              <a:rPr lang="en-US" b="1" dirty="0"/>
              <a:t>/long/double/float    x)</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107504" y="4161855"/>
            <a:ext cx="8784976" cy="1643409"/>
            <a:chOff x="323529" y="1236822"/>
            <a:chExt cx="7848872" cy="1128695"/>
          </a:xfrm>
        </p:grpSpPr>
        <p:sp>
          <p:nvSpPr>
            <p:cNvPr id="22" name="TextBox 21"/>
            <p:cNvSpPr txBox="1"/>
            <p:nvPr/>
          </p:nvSpPr>
          <p:spPr>
            <a:xfrm>
              <a:off x="788528" y="1236822"/>
              <a:ext cx="7383873" cy="1128695"/>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B0F0"/>
                  </a:solidFill>
                </a:rPr>
                <a:t> </a:t>
              </a:r>
              <a:r>
                <a:rPr lang="en-US" dirty="0">
                  <a:solidFill>
                    <a:srgbClr val="0000FF"/>
                  </a:solidFill>
                </a:rPr>
                <a:t>num1 = -10;	</a:t>
              </a:r>
            </a:p>
            <a:p>
              <a:r>
                <a:rPr lang="en-US" dirty="0">
                  <a:solidFill>
                    <a:srgbClr val="00B0F0"/>
                  </a:solidFill>
                </a:rPr>
                <a:t>double</a:t>
              </a:r>
              <a:r>
                <a:rPr lang="en-US" dirty="0">
                  <a:solidFill>
                    <a:srgbClr val="0000FF"/>
                  </a:solidFill>
                </a:rPr>
                <a:t> num2 = 50.23; </a:t>
              </a:r>
              <a:endParaRPr lang="en-US" dirty="0">
                <a:solidFill>
                  <a:srgbClr val="00B050"/>
                </a:solidFill>
              </a:endParaRPr>
            </a:p>
            <a:p>
              <a:r>
                <a:rPr lang="en-US" dirty="0">
                  <a:solidFill>
                    <a:srgbClr val="0000FF"/>
                  </a:solidFill>
                </a:rPr>
                <a:t>num1 = </a:t>
              </a:r>
              <a:r>
                <a:rPr lang="en-US" dirty="0">
                  <a:solidFill>
                    <a:srgbClr val="00B050"/>
                  </a:solidFill>
                </a:rPr>
                <a:t>abs</a:t>
              </a:r>
              <a:r>
                <a:rPr lang="en-US" dirty="0">
                  <a:solidFill>
                    <a:srgbClr val="0000FF"/>
                  </a:solidFill>
                </a:rPr>
                <a:t>(num1);  </a:t>
              </a:r>
              <a:r>
                <a:rPr lang="en-US" dirty="0">
                  <a:solidFill>
                    <a:srgbClr val="00B050"/>
                  </a:solidFill>
                </a:rPr>
                <a:t>//The first method is called (</a:t>
              </a:r>
              <a:r>
                <a:rPr lang="en-US" dirty="0" err="1">
                  <a:solidFill>
                    <a:srgbClr val="00B050"/>
                  </a:solidFill>
                </a:rPr>
                <a:t>int</a:t>
              </a:r>
              <a:r>
                <a:rPr lang="en-US" dirty="0">
                  <a:solidFill>
                    <a:srgbClr val="00B050"/>
                  </a:solidFill>
                </a:rPr>
                <a:t>)</a:t>
              </a:r>
            </a:p>
            <a:p>
              <a:r>
                <a:rPr lang="en-US" dirty="0">
                  <a:solidFill>
                    <a:srgbClr val="0000FF"/>
                  </a:solidFill>
                </a:rPr>
                <a:t>num2 = </a:t>
              </a:r>
              <a:r>
                <a:rPr lang="en-US" dirty="0">
                  <a:solidFill>
                    <a:srgbClr val="00B050"/>
                  </a:solidFill>
                </a:rPr>
                <a:t>abs</a:t>
              </a:r>
              <a:r>
                <a:rPr lang="en-US" dirty="0">
                  <a:solidFill>
                    <a:srgbClr val="0000FF"/>
                  </a:solidFill>
                </a:rPr>
                <a:t>(num2);  </a:t>
              </a:r>
              <a:r>
                <a:rPr lang="en-US" dirty="0">
                  <a:solidFill>
                    <a:srgbClr val="00B050"/>
                  </a:solidFill>
                </a:rPr>
                <a:t>//The third method is called (double)</a:t>
              </a:r>
              <a:endParaRPr lang="en-US" dirty="0">
                <a:solidFill>
                  <a:srgbClr val="0000FF"/>
                </a:solidFill>
              </a:endParaRPr>
            </a:p>
          </p:txBody>
        </p:sp>
        <p:sp>
          <p:nvSpPr>
            <p:cNvPr id="23" name="TextBox 22"/>
            <p:cNvSpPr txBox="1"/>
            <p:nvPr/>
          </p:nvSpPr>
          <p:spPr>
            <a:xfrm>
              <a:off x="323529" y="1236822"/>
              <a:ext cx="386010" cy="1128695"/>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p:txBody>
        </p:sp>
      </p:grpSp>
      <p:sp>
        <p:nvSpPr>
          <p:cNvPr id="24" name="TextBox 23"/>
          <p:cNvSpPr txBox="1"/>
          <p:nvPr/>
        </p:nvSpPr>
        <p:spPr>
          <a:xfrm>
            <a:off x="251520" y="5877272"/>
            <a:ext cx="8640960" cy="707886"/>
          </a:xfrm>
          <a:prstGeom prst="rect">
            <a:avLst/>
          </a:prstGeom>
          <a:solidFill>
            <a:srgbClr val="FFFF00"/>
          </a:solidFill>
          <a:ln w="28575">
            <a:solidFill>
              <a:srgbClr val="FF0000"/>
            </a:solidFill>
          </a:ln>
        </p:spPr>
        <p:txBody>
          <a:bodyPr wrap="square" rtlCol="0">
            <a:spAutoFit/>
          </a:bodyPr>
          <a:lstStyle/>
          <a:p>
            <a:pPr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If a method name is overloaded, then the formal parameter list determines which method to execute when called.</a:t>
            </a:r>
          </a:p>
        </p:txBody>
      </p:sp>
    </p:spTree>
    <p:extLst>
      <p:ext uri="{BB962C8B-B14F-4D97-AF65-F5344CB8AC3E}">
        <p14:creationId xmlns:p14="http://schemas.microsoft.com/office/powerpoint/2010/main" val="347854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P spid="12" grpId="0"/>
      <p:bldP spid="13" grpId="0"/>
      <p:bldP spid="15" grpId="0" animBg="1"/>
      <p:bldP spid="24" grpId="0" animBg="1"/>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EXAMPLES</a:t>
            </a:r>
          </a:p>
        </p:txBody>
      </p:sp>
      <p:sp>
        <p:nvSpPr>
          <p:cNvPr id="17" name="Slide Number Placeholder 16"/>
          <p:cNvSpPr>
            <a:spLocks noGrp="1"/>
          </p:cNvSpPr>
          <p:nvPr>
            <p:ph type="sldNum" sz="quarter" idx="12"/>
          </p:nvPr>
        </p:nvSpPr>
        <p:spPr/>
        <p:txBody>
          <a:bodyPr>
            <a:normAutofit fontScale="85000" lnSpcReduction="20000"/>
          </a:bodyPr>
          <a:lstStyle/>
          <a:p>
            <a:fld id="{DA934484-767D-4C48-AF0E-A1438A969E59}" type="slidenum">
              <a:rPr lang="en-US" smtClean="0"/>
              <a:pPr/>
              <a:t>536</a:t>
            </a:fld>
            <a:endParaRPr lang="en-US"/>
          </a:p>
        </p:txBody>
      </p:sp>
      <p:sp>
        <p:nvSpPr>
          <p:cNvPr id="10" name="TextBox 9"/>
          <p:cNvSpPr txBox="1"/>
          <p:nvPr/>
        </p:nvSpPr>
        <p:spPr>
          <a:xfrm>
            <a:off x="533400" y="1165829"/>
            <a:ext cx="8640960" cy="400110"/>
          </a:xfrm>
          <a:prstGeom prst="rect">
            <a:avLst/>
          </a:prstGeom>
          <a:noFill/>
        </p:spPr>
        <p:txBody>
          <a:bodyPr wrap="square" rtlCol="0">
            <a:spAutoFit/>
          </a:bodyPr>
          <a:lstStyle/>
          <a:p>
            <a:pPr algn="just">
              <a:buClr>
                <a:srgbClr val="FF0000"/>
              </a:buClr>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The method larger is overloaded with different parameter lists.</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07504" y="1640774"/>
            <a:ext cx="8784976" cy="5262979"/>
            <a:chOff x="323529" y="1236822"/>
            <a:chExt cx="7848872" cy="2795290"/>
          </a:xfrm>
        </p:grpSpPr>
        <p:sp>
          <p:nvSpPr>
            <p:cNvPr id="20" name="TextBox 19"/>
            <p:cNvSpPr txBox="1"/>
            <p:nvPr/>
          </p:nvSpPr>
          <p:spPr>
            <a:xfrm>
              <a:off x="788528" y="1236822"/>
              <a:ext cx="7383873" cy="2795290"/>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public class </a:t>
              </a:r>
              <a:r>
                <a:rPr lang="en-US" dirty="0">
                  <a:solidFill>
                    <a:srgbClr val="0000FF"/>
                  </a:solidFill>
                </a:rPr>
                <a:t>overloading</a:t>
              </a:r>
            </a:p>
            <a:p>
              <a:r>
                <a:rPr lang="en-US" dirty="0"/>
                <a:t>  {</a:t>
              </a:r>
              <a:r>
                <a:rPr lang="en-US" dirty="0">
                  <a:solidFill>
                    <a:srgbClr val="00B0F0"/>
                  </a:solidFill>
                </a:rPr>
                <a:t> public static void main </a:t>
              </a:r>
              <a:r>
                <a:rPr lang="en-US" dirty="0"/>
                <a:t>(</a:t>
              </a:r>
              <a:r>
                <a:rPr lang="en-US" dirty="0">
                  <a:solidFill>
                    <a:srgbClr val="00B0F0"/>
                  </a:solidFill>
                </a:rPr>
                <a:t>String[] </a:t>
              </a:r>
              <a:r>
                <a:rPr lang="en-US" dirty="0" err="1">
                  <a:solidFill>
                    <a:srgbClr val="00B0F0"/>
                  </a:solidFill>
                </a:rPr>
                <a:t>args</a:t>
              </a:r>
              <a:r>
                <a:rPr lang="en-US" dirty="0"/>
                <a:t>)</a:t>
              </a:r>
            </a:p>
            <a:p>
              <a:r>
                <a:rPr lang="en-US" dirty="0"/>
                <a:t>       {</a:t>
              </a:r>
              <a:r>
                <a:rPr lang="en-US" dirty="0">
                  <a:solidFill>
                    <a:srgbClr val="00B0F0"/>
                  </a:solidFill>
                </a:rPr>
                <a:t> </a:t>
              </a:r>
              <a:r>
                <a:rPr lang="en-US" dirty="0" err="1">
                  <a:solidFill>
                    <a:srgbClr val="00B0F0"/>
                  </a:solidFill>
                </a:rPr>
                <a:t>int</a:t>
              </a:r>
              <a:r>
                <a:rPr lang="en-US" dirty="0">
                  <a:solidFill>
                    <a:srgbClr val="00B0F0"/>
                  </a:solidFill>
                </a:rPr>
                <a:t> </a:t>
              </a:r>
              <a:r>
                <a:rPr lang="en-US" dirty="0">
                  <a:solidFill>
                    <a:srgbClr val="0000FF"/>
                  </a:solidFill>
                </a:rPr>
                <a:t>resultInt2</a:t>
              </a:r>
              <a:r>
                <a:rPr lang="en-US" dirty="0"/>
                <a:t>,</a:t>
              </a:r>
              <a:r>
                <a:rPr lang="en-US" dirty="0">
                  <a:solidFill>
                    <a:srgbClr val="0000FF"/>
                  </a:solidFill>
                </a:rPr>
                <a:t> resultInt3</a:t>
              </a:r>
              <a:r>
                <a:rPr lang="en-US" dirty="0"/>
                <a:t>;</a:t>
              </a:r>
            </a:p>
            <a:p>
              <a:r>
                <a:rPr lang="en-US" dirty="0">
                  <a:solidFill>
                    <a:srgbClr val="00B0F0"/>
                  </a:solidFill>
                </a:rPr>
                <a:t>         char </a:t>
              </a:r>
              <a:r>
                <a:rPr lang="en-US" dirty="0" err="1">
                  <a:solidFill>
                    <a:srgbClr val="0000FF"/>
                  </a:solidFill>
                </a:rPr>
                <a:t>resultChar</a:t>
              </a:r>
              <a:r>
                <a:rPr lang="en-US" dirty="0"/>
                <a:t>;</a:t>
              </a:r>
            </a:p>
            <a:p>
              <a:r>
                <a:rPr lang="en-US" dirty="0">
                  <a:solidFill>
                    <a:srgbClr val="00B0F0"/>
                  </a:solidFill>
                </a:rPr>
                <a:t>         double </a:t>
              </a:r>
              <a:r>
                <a:rPr lang="en-US" dirty="0" err="1">
                  <a:solidFill>
                    <a:srgbClr val="0000FF"/>
                  </a:solidFill>
                </a:rPr>
                <a:t>resultDouble</a:t>
              </a:r>
              <a:r>
                <a:rPr lang="en-US" dirty="0"/>
                <a:t>;</a:t>
              </a:r>
            </a:p>
            <a:p>
              <a:r>
                <a:rPr lang="en-US" dirty="0">
                  <a:solidFill>
                    <a:srgbClr val="00B0F0"/>
                  </a:solidFill>
                </a:rPr>
                <a:t>         </a:t>
              </a:r>
              <a:r>
                <a:rPr lang="en-US" dirty="0">
                  <a:solidFill>
                    <a:srgbClr val="0000FF"/>
                  </a:solidFill>
                </a:rPr>
                <a:t>resultInt2 </a:t>
              </a:r>
              <a:r>
                <a:rPr lang="en-US" dirty="0"/>
                <a:t>=</a:t>
              </a:r>
              <a:r>
                <a:rPr lang="en-US" dirty="0">
                  <a:solidFill>
                    <a:srgbClr val="00B0F0"/>
                  </a:solidFill>
                </a:rPr>
                <a:t> </a:t>
              </a:r>
              <a:r>
                <a:rPr lang="en-US" dirty="0">
                  <a:solidFill>
                    <a:srgbClr val="0000FF"/>
                  </a:solidFill>
                </a:rPr>
                <a:t>larger </a:t>
              </a:r>
              <a:r>
                <a:rPr lang="en-US" dirty="0"/>
                <a:t>(5, 9);  </a:t>
              </a:r>
              <a:r>
                <a:rPr lang="en-US" dirty="0">
                  <a:solidFill>
                    <a:srgbClr val="00B050"/>
                  </a:solidFill>
                </a:rPr>
                <a:t>// calls method in line 17</a:t>
              </a:r>
            </a:p>
            <a:p>
              <a:r>
                <a:rPr lang="en-US" dirty="0">
                  <a:solidFill>
                    <a:srgbClr val="00B050"/>
                  </a:solidFill>
                </a:rPr>
                <a:t>        </a:t>
              </a:r>
              <a:r>
                <a:rPr lang="en-US" dirty="0">
                  <a:solidFill>
                    <a:srgbClr val="00B0F0"/>
                  </a:solidFill>
                </a:rPr>
                <a:t> </a:t>
              </a:r>
              <a:r>
                <a:rPr lang="en-US" dirty="0">
                  <a:solidFill>
                    <a:srgbClr val="0000FF"/>
                  </a:solidFill>
                </a:rPr>
                <a:t>resultInt3 </a:t>
              </a:r>
              <a:r>
                <a:rPr lang="en-US" dirty="0"/>
                <a:t>=</a:t>
              </a:r>
              <a:r>
                <a:rPr lang="en-US" dirty="0">
                  <a:solidFill>
                    <a:srgbClr val="00B0F0"/>
                  </a:solidFill>
                </a:rPr>
                <a:t> </a:t>
              </a:r>
              <a:r>
                <a:rPr lang="en-US" dirty="0">
                  <a:solidFill>
                    <a:srgbClr val="0000FF"/>
                  </a:solidFill>
                </a:rPr>
                <a:t>larger </a:t>
              </a:r>
              <a:r>
                <a:rPr lang="en-US" dirty="0"/>
                <a:t>(40, -20, 3);  </a:t>
              </a:r>
              <a:r>
                <a:rPr lang="en-US" dirty="0">
                  <a:solidFill>
                    <a:srgbClr val="00B050"/>
                  </a:solidFill>
                </a:rPr>
                <a:t>// calls method in line 31        </a:t>
              </a:r>
            </a:p>
            <a:p>
              <a:r>
                <a:rPr lang="en-US" dirty="0">
                  <a:solidFill>
                    <a:srgbClr val="00B0F0"/>
                  </a:solidFill>
                </a:rPr>
                <a:t>         </a:t>
              </a:r>
              <a:r>
                <a:rPr lang="en-US" dirty="0" err="1">
                  <a:solidFill>
                    <a:srgbClr val="0000FF"/>
                  </a:solidFill>
                </a:rPr>
                <a:t>resultChar</a:t>
              </a:r>
              <a:r>
                <a:rPr lang="en-US" dirty="0">
                  <a:solidFill>
                    <a:srgbClr val="0000FF"/>
                  </a:solidFill>
                </a:rPr>
                <a:t> </a:t>
              </a:r>
              <a:r>
                <a:rPr lang="en-US" dirty="0"/>
                <a:t>= </a:t>
              </a:r>
              <a:r>
                <a:rPr lang="en-US" dirty="0">
                  <a:solidFill>
                    <a:srgbClr val="0000FF"/>
                  </a:solidFill>
                </a:rPr>
                <a:t>larger </a:t>
              </a:r>
              <a:r>
                <a:rPr lang="en-US" dirty="0"/>
                <a:t>(‘A’, ‘Z’); </a:t>
              </a:r>
              <a:r>
                <a:rPr lang="en-US" dirty="0">
                  <a:solidFill>
                    <a:srgbClr val="00B050"/>
                  </a:solidFill>
                </a:rPr>
                <a:t>// calls method in line 21</a:t>
              </a:r>
            </a:p>
            <a:p>
              <a:r>
                <a:rPr lang="en-US" dirty="0">
                  <a:solidFill>
                    <a:srgbClr val="00B0F0"/>
                  </a:solidFill>
                </a:rPr>
                <a:t>         </a:t>
              </a:r>
              <a:r>
                <a:rPr lang="en-US" dirty="0" err="1">
                  <a:solidFill>
                    <a:srgbClr val="0000FF"/>
                  </a:solidFill>
                </a:rPr>
                <a:t>resultDouble</a:t>
              </a:r>
              <a:r>
                <a:rPr lang="en-US" dirty="0">
                  <a:solidFill>
                    <a:srgbClr val="0000FF"/>
                  </a:solidFill>
                </a:rPr>
                <a:t> </a:t>
              </a:r>
              <a:r>
                <a:rPr lang="en-US" dirty="0"/>
                <a:t>= </a:t>
              </a:r>
              <a:r>
                <a:rPr lang="en-US" dirty="0">
                  <a:solidFill>
                    <a:srgbClr val="0000FF"/>
                  </a:solidFill>
                </a:rPr>
                <a:t>larger </a:t>
              </a:r>
              <a:r>
                <a:rPr lang="en-US" dirty="0"/>
                <a:t>(55.5, 30.2); </a:t>
              </a:r>
              <a:r>
                <a:rPr lang="en-US" dirty="0">
                  <a:solidFill>
                    <a:srgbClr val="00B050"/>
                  </a:solidFill>
                </a:rPr>
                <a:t>//calls method in line 25</a:t>
              </a:r>
            </a:p>
            <a:p>
              <a:r>
                <a:rPr lang="en-US" dirty="0"/>
                <a:t>         </a:t>
              </a:r>
              <a:r>
                <a:rPr lang="en-US" dirty="0" err="1"/>
                <a:t>System.out.printf</a:t>
              </a:r>
              <a:r>
                <a:rPr lang="en-US" dirty="0"/>
                <a:t> (“resultInt2 = %</a:t>
              </a:r>
              <a:r>
                <a:rPr lang="en-US" dirty="0" err="1"/>
                <a:t>d%n</a:t>
              </a:r>
              <a:r>
                <a:rPr lang="en-US" dirty="0"/>
                <a:t>”, </a:t>
              </a:r>
              <a:r>
                <a:rPr lang="en-US" dirty="0">
                  <a:solidFill>
                    <a:srgbClr val="0000FF"/>
                  </a:solidFill>
                </a:rPr>
                <a:t>resultInt2</a:t>
              </a:r>
              <a:r>
                <a:rPr lang="en-US" dirty="0"/>
                <a:t>);</a:t>
              </a:r>
            </a:p>
            <a:p>
              <a:r>
                <a:rPr lang="en-US" dirty="0"/>
                <a:t>         </a:t>
              </a:r>
              <a:r>
                <a:rPr lang="en-US" dirty="0" err="1"/>
                <a:t>System.out.printf</a:t>
              </a:r>
              <a:r>
                <a:rPr lang="en-US" dirty="0"/>
                <a:t> (“resultInt3 = %</a:t>
              </a:r>
              <a:r>
                <a:rPr lang="en-US" dirty="0" err="1"/>
                <a:t>d%n</a:t>
              </a:r>
              <a:r>
                <a:rPr lang="en-US" dirty="0"/>
                <a:t>”, </a:t>
              </a:r>
              <a:r>
                <a:rPr lang="en-US" dirty="0">
                  <a:solidFill>
                    <a:srgbClr val="0000FF"/>
                  </a:solidFill>
                </a:rPr>
                <a:t>resultInt3</a:t>
              </a:r>
              <a:r>
                <a:rPr lang="en-US" dirty="0"/>
                <a:t>);</a:t>
              </a:r>
            </a:p>
            <a:p>
              <a:r>
                <a:rPr lang="en-US" dirty="0"/>
                <a:t>         </a:t>
              </a:r>
              <a:r>
                <a:rPr lang="en-US" dirty="0" err="1"/>
                <a:t>System.out.printf</a:t>
              </a:r>
              <a:r>
                <a:rPr lang="en-US" dirty="0"/>
                <a:t> (“</a:t>
              </a:r>
              <a:r>
                <a:rPr lang="en-US" dirty="0" err="1"/>
                <a:t>resultChar</a:t>
              </a:r>
              <a:r>
                <a:rPr lang="en-US" dirty="0"/>
                <a:t> = %</a:t>
              </a:r>
              <a:r>
                <a:rPr lang="en-US" dirty="0" err="1"/>
                <a:t>c%n</a:t>
              </a:r>
              <a:r>
                <a:rPr lang="en-US" dirty="0"/>
                <a:t>”, </a:t>
              </a:r>
              <a:r>
                <a:rPr lang="en-US" dirty="0" err="1">
                  <a:solidFill>
                    <a:srgbClr val="0000FF"/>
                  </a:solidFill>
                </a:rPr>
                <a:t>resultChar</a:t>
              </a:r>
              <a:r>
                <a:rPr lang="en-US" dirty="0"/>
                <a:t>);</a:t>
              </a:r>
            </a:p>
            <a:p>
              <a:r>
                <a:rPr lang="en-US" dirty="0"/>
                <a:t>         </a:t>
              </a:r>
              <a:r>
                <a:rPr lang="en-US" dirty="0" err="1"/>
                <a:t>System.out.printf</a:t>
              </a:r>
              <a:r>
                <a:rPr lang="en-US" dirty="0"/>
                <a:t> (“</a:t>
              </a:r>
              <a:r>
                <a:rPr lang="en-US" dirty="0" err="1"/>
                <a:t>resultDouble</a:t>
              </a:r>
              <a:r>
                <a:rPr lang="en-US" dirty="0"/>
                <a:t> = %</a:t>
              </a:r>
              <a:r>
                <a:rPr lang="en-US" dirty="0" err="1"/>
                <a:t>f%n</a:t>
              </a:r>
              <a:r>
                <a:rPr lang="en-US" dirty="0"/>
                <a:t>”, </a:t>
              </a:r>
              <a:r>
                <a:rPr lang="en-US" dirty="0" err="1">
                  <a:solidFill>
                    <a:srgbClr val="0000FF"/>
                  </a:solidFill>
                </a:rPr>
                <a:t>resultDouble</a:t>
              </a:r>
              <a:r>
                <a:rPr lang="en-US" dirty="0"/>
                <a:t>);</a:t>
              </a:r>
            </a:p>
            <a:p>
              <a:r>
                <a:rPr lang="en-US" dirty="0"/>
                <a:t>       } </a:t>
              </a:r>
              <a:r>
                <a:rPr lang="en-US" dirty="0">
                  <a:solidFill>
                    <a:srgbClr val="00B050"/>
                  </a:solidFill>
                </a:rPr>
                <a:t>//end main</a:t>
              </a:r>
            </a:p>
          </p:txBody>
        </p:sp>
        <p:sp>
          <p:nvSpPr>
            <p:cNvPr id="25" name="TextBox 24"/>
            <p:cNvSpPr txBox="1"/>
            <p:nvPr/>
          </p:nvSpPr>
          <p:spPr>
            <a:xfrm>
              <a:off x="323529" y="1236822"/>
              <a:ext cx="464999" cy="2402968"/>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p:txBody>
        </p:sp>
      </p:grpSp>
      <p:sp>
        <p:nvSpPr>
          <p:cNvPr id="29" name="Rectangle 28"/>
          <p:cNvSpPr/>
          <p:nvPr/>
        </p:nvSpPr>
        <p:spPr>
          <a:xfrm>
            <a:off x="635258" y="3958393"/>
            <a:ext cx="8280919" cy="22618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84902" y="4323492"/>
            <a:ext cx="8280919" cy="22618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01214" y="4692824"/>
            <a:ext cx="8280919" cy="22618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7962" y="3642829"/>
            <a:ext cx="8280919" cy="226184"/>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89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animBg="1"/>
      <p:bldP spid="30" grpId="0" animBg="1"/>
      <p:bldP spid="31" grpId="0" animBg="1"/>
      <p:bldP spid="21" grpId="0" animBg="1"/>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EXAMPLES</a:t>
            </a:r>
          </a:p>
        </p:txBody>
      </p:sp>
      <p:sp>
        <p:nvSpPr>
          <p:cNvPr id="17" name="Slide Number Placeholder 16"/>
          <p:cNvSpPr>
            <a:spLocks noGrp="1"/>
          </p:cNvSpPr>
          <p:nvPr>
            <p:ph type="sldNum" sz="quarter" idx="12"/>
          </p:nvPr>
        </p:nvSpPr>
        <p:spPr/>
        <p:txBody>
          <a:bodyPr>
            <a:normAutofit fontScale="85000" lnSpcReduction="20000"/>
          </a:bodyPr>
          <a:lstStyle/>
          <a:p>
            <a:fld id="{DA934484-767D-4C48-AF0E-A1438A969E59}" type="slidenum">
              <a:rPr lang="en-US" smtClean="0"/>
              <a:pPr/>
              <a:t>537</a:t>
            </a:fld>
            <a:endParaRPr lang="en-US"/>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07504" y="1393825"/>
            <a:ext cx="8784976" cy="6740308"/>
            <a:chOff x="323529" y="1236822"/>
            <a:chExt cx="7848872" cy="3579933"/>
          </a:xfrm>
        </p:grpSpPr>
        <p:sp>
          <p:nvSpPr>
            <p:cNvPr id="20" name="TextBox 19"/>
            <p:cNvSpPr txBox="1"/>
            <p:nvPr/>
          </p:nvSpPr>
          <p:spPr>
            <a:xfrm>
              <a:off x="788528" y="1236822"/>
              <a:ext cx="7383873" cy="2795289"/>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public static </a:t>
              </a:r>
              <a:r>
                <a:rPr lang="en-US" dirty="0" err="1">
                  <a:solidFill>
                    <a:srgbClr val="00B0F0"/>
                  </a:solidFill>
                </a:rPr>
                <a:t>int</a:t>
              </a:r>
              <a:r>
                <a:rPr lang="en-US" dirty="0">
                  <a:solidFill>
                    <a:srgbClr val="00B0F0"/>
                  </a:solidFill>
                </a:rPr>
                <a:t> </a:t>
              </a:r>
              <a:r>
                <a:rPr lang="en-US" dirty="0">
                  <a:solidFill>
                    <a:srgbClr val="0000FF"/>
                  </a:solidFill>
                </a:rPr>
                <a:t>larger </a:t>
              </a:r>
              <a:r>
                <a:rPr lang="en-US" dirty="0"/>
                <a:t>(</a:t>
              </a:r>
              <a:r>
                <a:rPr lang="en-US" dirty="0" err="1">
                  <a:solidFill>
                    <a:srgbClr val="00B0F0"/>
                  </a:solidFill>
                </a:rPr>
                <a:t>int</a:t>
              </a:r>
              <a:r>
                <a:rPr lang="en-US" dirty="0">
                  <a:solidFill>
                    <a:srgbClr val="00B0F0"/>
                  </a:solidFill>
                </a:rPr>
                <a:t> </a:t>
              </a:r>
              <a:r>
                <a:rPr lang="en-US" dirty="0">
                  <a:solidFill>
                    <a:srgbClr val="0000FF"/>
                  </a:solidFill>
                </a:rPr>
                <a:t>num1</a:t>
              </a:r>
              <a:r>
                <a:rPr lang="en-US" dirty="0"/>
                <a:t>, </a:t>
              </a:r>
              <a:r>
                <a:rPr lang="en-US" dirty="0" err="1">
                  <a:solidFill>
                    <a:srgbClr val="00B0F0"/>
                  </a:solidFill>
                </a:rPr>
                <a:t>int</a:t>
              </a:r>
              <a:r>
                <a:rPr lang="en-US" dirty="0">
                  <a:solidFill>
                    <a:srgbClr val="00B0F0"/>
                  </a:solidFill>
                </a:rPr>
                <a:t> </a:t>
              </a:r>
              <a:r>
                <a:rPr lang="en-US" dirty="0">
                  <a:solidFill>
                    <a:srgbClr val="0000FF"/>
                  </a:solidFill>
                </a:rPr>
                <a:t>num2</a:t>
              </a:r>
              <a:r>
                <a:rPr lang="en-US" dirty="0"/>
                <a:t>)  {</a:t>
              </a:r>
            </a:p>
            <a:p>
              <a:r>
                <a:rPr lang="en-US" dirty="0">
                  <a:solidFill>
                    <a:srgbClr val="00B0F0"/>
                  </a:solidFill>
                </a:rPr>
                <a:t>    if </a:t>
              </a:r>
              <a:r>
                <a:rPr lang="en-US" dirty="0"/>
                <a:t>(</a:t>
              </a:r>
              <a:r>
                <a:rPr lang="en-US" dirty="0">
                  <a:solidFill>
                    <a:srgbClr val="0000FF"/>
                  </a:solidFill>
                </a:rPr>
                <a:t>num1 </a:t>
              </a:r>
              <a:r>
                <a:rPr lang="en-US" dirty="0"/>
                <a:t>&gt;</a:t>
              </a:r>
              <a:r>
                <a:rPr lang="en-US" dirty="0">
                  <a:solidFill>
                    <a:srgbClr val="00B0F0"/>
                  </a:solidFill>
                </a:rPr>
                <a:t> </a:t>
              </a:r>
              <a:r>
                <a:rPr lang="en-US" dirty="0">
                  <a:solidFill>
                    <a:srgbClr val="0000FF"/>
                  </a:solidFill>
                </a:rPr>
                <a:t>num2</a:t>
              </a:r>
              <a:r>
                <a:rPr lang="en-US" dirty="0"/>
                <a:t>)</a:t>
              </a:r>
            </a:p>
            <a:p>
              <a:r>
                <a:rPr lang="en-US" dirty="0">
                  <a:solidFill>
                    <a:srgbClr val="00B0F0"/>
                  </a:solidFill>
                </a:rPr>
                <a:t>       return </a:t>
              </a:r>
              <a:r>
                <a:rPr lang="en-US" dirty="0">
                  <a:solidFill>
                    <a:srgbClr val="0000FF"/>
                  </a:solidFill>
                </a:rPr>
                <a:t>num1</a:t>
              </a:r>
              <a:r>
                <a:rPr lang="en-US" dirty="0"/>
                <a:t>;</a:t>
              </a:r>
            </a:p>
            <a:p>
              <a:r>
                <a:rPr lang="en-US" dirty="0">
                  <a:solidFill>
                    <a:srgbClr val="00B0F0"/>
                  </a:solidFill>
                </a:rPr>
                <a:t>    return </a:t>
              </a:r>
              <a:r>
                <a:rPr lang="en-US" dirty="0">
                  <a:solidFill>
                    <a:srgbClr val="0000FF"/>
                  </a:solidFill>
                </a:rPr>
                <a:t>num2</a:t>
              </a:r>
              <a:r>
                <a:rPr lang="en-US" dirty="0"/>
                <a:t>;  } </a:t>
              </a:r>
              <a:r>
                <a:rPr lang="en-US" dirty="0">
                  <a:solidFill>
                    <a:srgbClr val="00B050"/>
                  </a:solidFill>
                </a:rPr>
                <a:t>// end of larger (</a:t>
              </a:r>
              <a:r>
                <a:rPr lang="en-US" dirty="0" err="1">
                  <a:solidFill>
                    <a:srgbClr val="00B050"/>
                  </a:solidFill>
                </a:rPr>
                <a:t>int</a:t>
              </a:r>
              <a:r>
                <a:rPr lang="en-US" dirty="0">
                  <a:solidFill>
                    <a:srgbClr val="00B050"/>
                  </a:solidFill>
                </a:rPr>
                <a:t>, </a:t>
              </a:r>
              <a:r>
                <a:rPr lang="en-US" dirty="0" err="1">
                  <a:solidFill>
                    <a:srgbClr val="00B050"/>
                  </a:solidFill>
                </a:rPr>
                <a:t>int</a:t>
              </a:r>
              <a:r>
                <a:rPr lang="en-US" dirty="0">
                  <a:solidFill>
                    <a:srgbClr val="00B050"/>
                  </a:solidFill>
                </a:rPr>
                <a:t>)</a:t>
              </a:r>
            </a:p>
            <a:p>
              <a:r>
                <a:rPr lang="en-US" dirty="0">
                  <a:solidFill>
                    <a:srgbClr val="00B0F0"/>
                  </a:solidFill>
                </a:rPr>
                <a:t>public static char </a:t>
              </a:r>
              <a:r>
                <a:rPr lang="en-US" dirty="0">
                  <a:solidFill>
                    <a:srgbClr val="0000FF"/>
                  </a:solidFill>
                </a:rPr>
                <a:t>larger </a:t>
              </a:r>
              <a:r>
                <a:rPr lang="en-US" dirty="0"/>
                <a:t>(</a:t>
              </a:r>
              <a:r>
                <a:rPr lang="en-US" dirty="0">
                  <a:solidFill>
                    <a:srgbClr val="00B0F0"/>
                  </a:solidFill>
                </a:rPr>
                <a:t>char </a:t>
              </a:r>
              <a:r>
                <a:rPr lang="en-US" dirty="0">
                  <a:solidFill>
                    <a:srgbClr val="0000FF"/>
                  </a:solidFill>
                </a:rPr>
                <a:t>ch1</a:t>
              </a:r>
              <a:r>
                <a:rPr lang="en-US" dirty="0"/>
                <a:t>, </a:t>
              </a:r>
              <a:r>
                <a:rPr lang="en-US" dirty="0">
                  <a:solidFill>
                    <a:srgbClr val="00B0F0"/>
                  </a:solidFill>
                </a:rPr>
                <a:t>char </a:t>
              </a:r>
              <a:r>
                <a:rPr lang="en-US" dirty="0">
                  <a:solidFill>
                    <a:srgbClr val="0000FF"/>
                  </a:solidFill>
                </a:rPr>
                <a:t>ch2</a:t>
              </a:r>
              <a:r>
                <a:rPr lang="en-US" dirty="0"/>
                <a:t>)  {</a:t>
              </a:r>
            </a:p>
            <a:p>
              <a:r>
                <a:rPr lang="en-US" dirty="0">
                  <a:solidFill>
                    <a:srgbClr val="00B0F0"/>
                  </a:solidFill>
                </a:rPr>
                <a:t>    if </a:t>
              </a:r>
              <a:r>
                <a:rPr lang="en-US" dirty="0"/>
                <a:t>(</a:t>
              </a:r>
              <a:r>
                <a:rPr lang="en-US" dirty="0">
                  <a:solidFill>
                    <a:srgbClr val="0000FF"/>
                  </a:solidFill>
                </a:rPr>
                <a:t>ch1 </a:t>
              </a:r>
              <a:r>
                <a:rPr lang="en-US" dirty="0"/>
                <a:t>&gt; </a:t>
              </a:r>
              <a:r>
                <a:rPr lang="en-US" dirty="0">
                  <a:solidFill>
                    <a:srgbClr val="0000FF"/>
                  </a:solidFill>
                </a:rPr>
                <a:t>ch2</a:t>
              </a:r>
              <a:r>
                <a:rPr lang="en-US" dirty="0"/>
                <a:t>)</a:t>
              </a:r>
            </a:p>
            <a:p>
              <a:r>
                <a:rPr lang="en-US" dirty="0">
                  <a:solidFill>
                    <a:srgbClr val="00B0F0"/>
                  </a:solidFill>
                </a:rPr>
                <a:t>       return </a:t>
              </a:r>
              <a:r>
                <a:rPr lang="en-US" dirty="0">
                  <a:solidFill>
                    <a:srgbClr val="0000FF"/>
                  </a:solidFill>
                </a:rPr>
                <a:t>ch1</a:t>
              </a:r>
              <a:r>
                <a:rPr lang="en-US" dirty="0"/>
                <a:t>;</a:t>
              </a:r>
            </a:p>
            <a:p>
              <a:r>
                <a:rPr lang="en-US" dirty="0">
                  <a:solidFill>
                    <a:srgbClr val="00B0F0"/>
                  </a:solidFill>
                </a:rPr>
                <a:t>    return </a:t>
              </a:r>
              <a:r>
                <a:rPr lang="en-US" dirty="0">
                  <a:solidFill>
                    <a:srgbClr val="0000FF"/>
                  </a:solidFill>
                </a:rPr>
                <a:t>ch2</a:t>
              </a:r>
              <a:r>
                <a:rPr lang="en-US" dirty="0"/>
                <a:t>;  }</a:t>
              </a:r>
              <a:r>
                <a:rPr lang="en-US" dirty="0">
                  <a:solidFill>
                    <a:srgbClr val="00B0F0"/>
                  </a:solidFill>
                </a:rPr>
                <a:t> </a:t>
              </a:r>
              <a:r>
                <a:rPr lang="en-US" dirty="0">
                  <a:solidFill>
                    <a:srgbClr val="00B050"/>
                  </a:solidFill>
                </a:rPr>
                <a:t>// end of larger (</a:t>
              </a:r>
              <a:r>
                <a:rPr lang="en-US" dirty="0" err="1">
                  <a:solidFill>
                    <a:srgbClr val="00B050"/>
                  </a:solidFill>
                </a:rPr>
                <a:t>ch</a:t>
              </a:r>
              <a:r>
                <a:rPr lang="en-US" dirty="0">
                  <a:solidFill>
                    <a:srgbClr val="00B050"/>
                  </a:solidFill>
                </a:rPr>
                <a:t>, </a:t>
              </a:r>
              <a:r>
                <a:rPr lang="en-US" dirty="0" err="1">
                  <a:solidFill>
                    <a:srgbClr val="00B050"/>
                  </a:solidFill>
                </a:rPr>
                <a:t>ch</a:t>
              </a:r>
              <a:r>
                <a:rPr lang="en-US" dirty="0">
                  <a:solidFill>
                    <a:srgbClr val="00B050"/>
                  </a:solidFill>
                </a:rPr>
                <a:t>)</a:t>
              </a:r>
            </a:p>
            <a:p>
              <a:r>
                <a:rPr lang="en-US" dirty="0">
                  <a:solidFill>
                    <a:srgbClr val="00B0F0"/>
                  </a:solidFill>
                </a:rPr>
                <a:t>public static double </a:t>
              </a:r>
              <a:r>
                <a:rPr lang="en-US" dirty="0">
                  <a:solidFill>
                    <a:srgbClr val="0000FF"/>
                  </a:solidFill>
                </a:rPr>
                <a:t>larger </a:t>
              </a:r>
              <a:r>
                <a:rPr lang="en-US" dirty="0"/>
                <a:t>(</a:t>
              </a:r>
              <a:r>
                <a:rPr lang="en-US" dirty="0">
                  <a:solidFill>
                    <a:srgbClr val="00B0F0"/>
                  </a:solidFill>
                </a:rPr>
                <a:t>double </a:t>
              </a:r>
              <a:r>
                <a:rPr lang="en-US" dirty="0">
                  <a:solidFill>
                    <a:srgbClr val="0000FF"/>
                  </a:solidFill>
                </a:rPr>
                <a:t>num1</a:t>
              </a:r>
              <a:r>
                <a:rPr lang="en-US" dirty="0"/>
                <a:t>,</a:t>
              </a:r>
              <a:r>
                <a:rPr lang="en-US" dirty="0">
                  <a:solidFill>
                    <a:srgbClr val="00B0F0"/>
                  </a:solidFill>
                </a:rPr>
                <a:t> double </a:t>
              </a:r>
              <a:r>
                <a:rPr lang="en-US" dirty="0">
                  <a:solidFill>
                    <a:srgbClr val="0000FF"/>
                  </a:solidFill>
                </a:rPr>
                <a:t>num2</a:t>
              </a:r>
              <a:r>
                <a:rPr lang="en-US" dirty="0"/>
                <a:t>)</a:t>
              </a:r>
            </a:p>
            <a:p>
              <a:r>
                <a:rPr lang="en-US" dirty="0"/>
                <a:t>  {</a:t>
              </a:r>
            </a:p>
            <a:p>
              <a:r>
                <a:rPr lang="en-US" dirty="0">
                  <a:solidFill>
                    <a:srgbClr val="00B0F0"/>
                  </a:solidFill>
                </a:rPr>
                <a:t>    if </a:t>
              </a:r>
              <a:r>
                <a:rPr lang="en-US" dirty="0"/>
                <a:t>(</a:t>
              </a:r>
              <a:r>
                <a:rPr lang="en-US" dirty="0">
                  <a:solidFill>
                    <a:srgbClr val="0000FF"/>
                  </a:solidFill>
                </a:rPr>
                <a:t>num1 </a:t>
              </a:r>
              <a:r>
                <a:rPr lang="en-US" dirty="0"/>
                <a:t>&gt; </a:t>
              </a:r>
              <a:r>
                <a:rPr lang="en-US" dirty="0">
                  <a:solidFill>
                    <a:srgbClr val="0000FF"/>
                  </a:solidFill>
                </a:rPr>
                <a:t>num2</a:t>
              </a:r>
              <a:r>
                <a:rPr lang="en-US" dirty="0"/>
                <a:t>)</a:t>
              </a:r>
            </a:p>
            <a:p>
              <a:r>
                <a:rPr lang="en-US" dirty="0">
                  <a:solidFill>
                    <a:srgbClr val="00B0F0"/>
                  </a:solidFill>
                </a:rPr>
                <a:t>       return </a:t>
              </a:r>
              <a:r>
                <a:rPr lang="en-US" dirty="0">
                  <a:solidFill>
                    <a:srgbClr val="0000FF"/>
                  </a:solidFill>
                </a:rPr>
                <a:t>num1</a:t>
              </a:r>
              <a:r>
                <a:rPr lang="en-US" dirty="0"/>
                <a:t>;</a:t>
              </a:r>
            </a:p>
            <a:p>
              <a:r>
                <a:rPr lang="en-US" dirty="0">
                  <a:solidFill>
                    <a:srgbClr val="00B0F0"/>
                  </a:solidFill>
                </a:rPr>
                <a:t>    return </a:t>
              </a:r>
              <a:r>
                <a:rPr lang="en-US" dirty="0">
                  <a:solidFill>
                    <a:srgbClr val="0000FF"/>
                  </a:solidFill>
                </a:rPr>
                <a:t>num2</a:t>
              </a:r>
              <a:r>
                <a:rPr lang="en-US" dirty="0"/>
                <a:t>;</a:t>
              </a:r>
            </a:p>
            <a:p>
              <a:r>
                <a:rPr lang="en-US" dirty="0"/>
                <a:t>  } </a:t>
              </a:r>
              <a:r>
                <a:rPr lang="en-US" dirty="0">
                  <a:solidFill>
                    <a:srgbClr val="00B050"/>
                  </a:solidFill>
                </a:rPr>
                <a:t>// end of larger (double, double)</a:t>
              </a:r>
            </a:p>
          </p:txBody>
        </p:sp>
        <p:sp>
          <p:nvSpPr>
            <p:cNvPr id="25" name="TextBox 24"/>
            <p:cNvSpPr txBox="1"/>
            <p:nvPr/>
          </p:nvSpPr>
          <p:spPr>
            <a:xfrm>
              <a:off x="323529" y="1236822"/>
              <a:ext cx="464999" cy="3579933"/>
            </a:xfrm>
            <a:prstGeom prst="rect">
              <a:avLst/>
            </a:prstGeom>
            <a:noFill/>
          </p:spPr>
          <p:txBody>
            <a:bodyPr wrap="square" rtlCol="0">
              <a:spAutoFit/>
            </a:bodyPr>
            <a:lstStyle/>
            <a:p>
              <a:pPr algn="r"/>
              <a:r>
                <a:rPr lang="en-US" dirty="0">
                  <a:solidFill>
                    <a:srgbClr val="FF0000"/>
                  </a:solidFill>
                </a:rPr>
                <a:t>17</a:t>
              </a:r>
            </a:p>
            <a:p>
              <a:pPr algn="r"/>
              <a:r>
                <a:rPr lang="en-US" dirty="0">
                  <a:solidFill>
                    <a:srgbClr val="FF0000"/>
                  </a:solidFill>
                </a:rPr>
                <a:t>18</a:t>
              </a:r>
            </a:p>
            <a:p>
              <a:pPr algn="r"/>
              <a:r>
                <a:rPr lang="en-US" dirty="0">
                  <a:solidFill>
                    <a:srgbClr val="FF0000"/>
                  </a:solidFill>
                </a:rPr>
                <a:t>19</a:t>
              </a:r>
            </a:p>
            <a:p>
              <a:pPr algn="r"/>
              <a:r>
                <a:rPr lang="en-US" dirty="0">
                  <a:solidFill>
                    <a:srgbClr val="FF0000"/>
                  </a:solidFill>
                </a:rPr>
                <a:t>20</a:t>
              </a:r>
            </a:p>
            <a:p>
              <a:pPr algn="r"/>
              <a:r>
                <a:rPr lang="en-US" dirty="0">
                  <a:solidFill>
                    <a:srgbClr val="FF0000"/>
                  </a:solidFill>
                </a:rPr>
                <a:t>21</a:t>
              </a:r>
            </a:p>
            <a:p>
              <a:pPr algn="r"/>
              <a:r>
                <a:rPr lang="en-US" dirty="0">
                  <a:solidFill>
                    <a:srgbClr val="FF0000"/>
                  </a:solidFill>
                </a:rPr>
                <a:t>22</a:t>
              </a:r>
            </a:p>
            <a:p>
              <a:pPr algn="r"/>
              <a:r>
                <a:rPr lang="en-US" dirty="0">
                  <a:solidFill>
                    <a:srgbClr val="FF0000"/>
                  </a:solidFill>
                </a:rPr>
                <a:t>23</a:t>
              </a:r>
            </a:p>
            <a:p>
              <a:pPr algn="r"/>
              <a:r>
                <a:rPr lang="en-US" dirty="0">
                  <a:solidFill>
                    <a:srgbClr val="FF0000"/>
                  </a:solidFill>
                </a:rPr>
                <a:t>24</a:t>
              </a:r>
            </a:p>
            <a:p>
              <a:pPr algn="r"/>
              <a:r>
                <a:rPr lang="en-US" dirty="0">
                  <a:solidFill>
                    <a:srgbClr val="FF0000"/>
                  </a:solidFill>
                </a:rPr>
                <a:t>25</a:t>
              </a:r>
            </a:p>
            <a:p>
              <a:pPr algn="r"/>
              <a:r>
                <a:rPr lang="en-US" dirty="0">
                  <a:solidFill>
                    <a:srgbClr val="FF0000"/>
                  </a:solidFill>
                </a:rPr>
                <a:t>26</a:t>
              </a:r>
            </a:p>
            <a:p>
              <a:pPr algn="r"/>
              <a:r>
                <a:rPr lang="en-US" dirty="0">
                  <a:solidFill>
                    <a:srgbClr val="FF0000"/>
                  </a:solidFill>
                </a:rPr>
                <a:t>27</a:t>
              </a:r>
            </a:p>
            <a:p>
              <a:pPr algn="r"/>
              <a:r>
                <a:rPr lang="en-US" dirty="0">
                  <a:solidFill>
                    <a:srgbClr val="FF0000"/>
                  </a:solidFill>
                </a:rPr>
                <a:t>28</a:t>
              </a:r>
            </a:p>
            <a:p>
              <a:pPr algn="r"/>
              <a:r>
                <a:rPr lang="en-US" dirty="0">
                  <a:solidFill>
                    <a:srgbClr val="FF0000"/>
                  </a:solidFill>
                </a:rPr>
                <a:t>29</a:t>
              </a:r>
            </a:p>
            <a:p>
              <a:pPr algn="r"/>
              <a:r>
                <a:rPr lang="en-US" dirty="0">
                  <a:solidFill>
                    <a:srgbClr val="FF0000"/>
                  </a:solidFill>
                </a:rPr>
                <a:t>30</a:t>
              </a:r>
            </a:p>
            <a:p>
              <a:pPr algn="r"/>
              <a:endParaRPr lang="en-US" dirty="0">
                <a:solidFill>
                  <a:srgbClr val="FF0000"/>
                </a:solidFill>
              </a:endParaRPr>
            </a:p>
            <a:p>
              <a:pPr algn="r"/>
              <a:r>
                <a:rPr lang="en-US" dirty="0">
                  <a:solidFill>
                    <a:srgbClr val="FF0000"/>
                  </a:solidFill>
                </a:rPr>
                <a:t>32</a:t>
              </a:r>
            </a:p>
            <a:p>
              <a:pPr algn="r"/>
              <a:r>
                <a:rPr lang="en-US" dirty="0">
                  <a:solidFill>
                    <a:srgbClr val="FF0000"/>
                  </a:solidFill>
                </a:rPr>
                <a:t>33</a:t>
              </a:r>
            </a:p>
            <a:p>
              <a:pPr algn="r"/>
              <a:r>
                <a:rPr lang="en-US" dirty="0">
                  <a:solidFill>
                    <a:srgbClr val="FF0000"/>
                  </a:solidFill>
                </a:rPr>
                <a:t>34</a:t>
              </a:r>
            </a:p>
          </p:txBody>
        </p:sp>
      </p:grpSp>
      <p:sp>
        <p:nvSpPr>
          <p:cNvPr id="10" name="Rectangle 9"/>
          <p:cNvSpPr/>
          <p:nvPr/>
        </p:nvSpPr>
        <p:spPr>
          <a:xfrm>
            <a:off x="611561" y="1559222"/>
            <a:ext cx="8280919" cy="226184"/>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9562" y="3009448"/>
            <a:ext cx="8280919" cy="226184"/>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3962" y="4459674"/>
            <a:ext cx="8280919" cy="226184"/>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68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EXAMPLES</a:t>
            </a:r>
          </a:p>
        </p:txBody>
      </p:sp>
      <p:sp>
        <p:nvSpPr>
          <p:cNvPr id="17" name="Slide Number Placeholder 16"/>
          <p:cNvSpPr>
            <a:spLocks noGrp="1"/>
          </p:cNvSpPr>
          <p:nvPr>
            <p:ph type="sldNum" sz="quarter" idx="12"/>
          </p:nvPr>
        </p:nvSpPr>
        <p:spPr/>
        <p:txBody>
          <a:bodyPr>
            <a:normAutofit fontScale="85000" lnSpcReduction="20000"/>
          </a:bodyPr>
          <a:lstStyle/>
          <a:p>
            <a:fld id="{DA934484-767D-4C48-AF0E-A1438A969E59}" type="slidenum">
              <a:rPr lang="en-US" smtClean="0"/>
              <a:pPr/>
              <a:t>538</a:t>
            </a:fld>
            <a:endParaRPr lang="en-US"/>
          </a:p>
        </p:txBody>
      </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5.3 EXAMPLE 2 (3)</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79513" y="1628800"/>
            <a:ext cx="8784976" cy="3046988"/>
            <a:chOff x="323529" y="1236822"/>
            <a:chExt cx="7848872" cy="1618326"/>
          </a:xfrm>
        </p:grpSpPr>
        <p:sp>
          <p:nvSpPr>
            <p:cNvPr id="20" name="TextBox 19"/>
            <p:cNvSpPr txBox="1"/>
            <p:nvPr/>
          </p:nvSpPr>
          <p:spPr>
            <a:xfrm>
              <a:off x="788528" y="1236822"/>
              <a:ext cx="7383873" cy="1618326"/>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public static </a:t>
              </a:r>
              <a:r>
                <a:rPr lang="en-US" dirty="0" err="1">
                  <a:solidFill>
                    <a:srgbClr val="00B0F0"/>
                  </a:solidFill>
                </a:rPr>
                <a:t>int</a:t>
              </a:r>
              <a:r>
                <a:rPr lang="en-US" dirty="0">
                  <a:solidFill>
                    <a:srgbClr val="00B0F0"/>
                  </a:solidFill>
                </a:rPr>
                <a:t> </a:t>
              </a:r>
              <a:r>
                <a:rPr lang="en-US" dirty="0">
                  <a:solidFill>
                    <a:srgbClr val="0000FF"/>
                  </a:solidFill>
                </a:rPr>
                <a:t>larger </a:t>
              </a:r>
              <a:r>
                <a:rPr lang="en-US" dirty="0"/>
                <a:t>(</a:t>
              </a:r>
              <a:r>
                <a:rPr lang="en-US" dirty="0" err="1">
                  <a:solidFill>
                    <a:srgbClr val="00B0F0"/>
                  </a:solidFill>
                </a:rPr>
                <a:t>int</a:t>
              </a:r>
              <a:r>
                <a:rPr lang="en-US" dirty="0">
                  <a:solidFill>
                    <a:srgbClr val="00B0F0"/>
                  </a:solidFill>
                </a:rPr>
                <a:t> </a:t>
              </a:r>
              <a:r>
                <a:rPr lang="en-US" dirty="0">
                  <a:solidFill>
                    <a:srgbClr val="0000FF"/>
                  </a:solidFill>
                </a:rPr>
                <a:t>num1</a:t>
              </a:r>
              <a:r>
                <a:rPr lang="en-US" dirty="0"/>
                <a:t>, </a:t>
              </a:r>
              <a:r>
                <a:rPr lang="en-US" dirty="0" err="1">
                  <a:solidFill>
                    <a:srgbClr val="00B0F0"/>
                  </a:solidFill>
                </a:rPr>
                <a:t>int</a:t>
              </a:r>
              <a:r>
                <a:rPr lang="en-US" dirty="0">
                  <a:solidFill>
                    <a:srgbClr val="00B0F0"/>
                  </a:solidFill>
                </a:rPr>
                <a:t> </a:t>
              </a:r>
              <a:r>
                <a:rPr lang="en-US" dirty="0">
                  <a:solidFill>
                    <a:srgbClr val="0000FF"/>
                  </a:solidFill>
                </a:rPr>
                <a:t>num2</a:t>
              </a:r>
              <a:r>
                <a:rPr lang="en-US" dirty="0"/>
                <a:t>, </a:t>
              </a:r>
              <a:r>
                <a:rPr lang="en-US" dirty="0" err="1">
                  <a:solidFill>
                    <a:srgbClr val="00B0F0"/>
                  </a:solidFill>
                </a:rPr>
                <a:t>int</a:t>
              </a:r>
              <a:r>
                <a:rPr lang="en-US" dirty="0">
                  <a:solidFill>
                    <a:srgbClr val="00B0F0"/>
                  </a:solidFill>
                </a:rPr>
                <a:t> </a:t>
              </a:r>
              <a:r>
                <a:rPr lang="en-US" dirty="0">
                  <a:solidFill>
                    <a:srgbClr val="0000FF"/>
                  </a:solidFill>
                </a:rPr>
                <a:t>num3</a:t>
              </a:r>
              <a:r>
                <a:rPr lang="en-US" dirty="0"/>
                <a:t>)  {</a:t>
              </a:r>
            </a:p>
            <a:p>
              <a:r>
                <a:rPr lang="en-US" dirty="0"/>
                <a:t>    </a:t>
              </a:r>
              <a:r>
                <a:rPr lang="en-US" dirty="0" err="1">
                  <a:solidFill>
                    <a:srgbClr val="00B0F0"/>
                  </a:solidFill>
                </a:rPr>
                <a:t>int</a:t>
              </a:r>
              <a:r>
                <a:rPr lang="en-US" dirty="0">
                  <a:solidFill>
                    <a:srgbClr val="00B0F0"/>
                  </a:solidFill>
                </a:rPr>
                <a:t> </a:t>
              </a:r>
              <a:r>
                <a:rPr lang="en-US" dirty="0">
                  <a:solidFill>
                    <a:srgbClr val="0000FF"/>
                  </a:solidFill>
                </a:rPr>
                <a:t>max </a:t>
              </a:r>
              <a:r>
                <a:rPr lang="en-US" dirty="0"/>
                <a:t>= </a:t>
              </a:r>
              <a:r>
                <a:rPr lang="en-US" dirty="0">
                  <a:solidFill>
                    <a:srgbClr val="0000FF"/>
                  </a:solidFill>
                </a:rPr>
                <a:t>num1</a:t>
              </a:r>
              <a:r>
                <a:rPr lang="en-US" dirty="0"/>
                <a:t>;</a:t>
              </a:r>
            </a:p>
            <a:p>
              <a:r>
                <a:rPr lang="en-US" dirty="0"/>
                <a:t>    </a:t>
              </a:r>
              <a:r>
                <a:rPr lang="en-US" dirty="0">
                  <a:solidFill>
                    <a:srgbClr val="00B0F0"/>
                  </a:solidFill>
                </a:rPr>
                <a:t>if </a:t>
              </a:r>
              <a:r>
                <a:rPr lang="en-US" dirty="0"/>
                <a:t>(</a:t>
              </a:r>
              <a:r>
                <a:rPr lang="en-US" dirty="0">
                  <a:solidFill>
                    <a:srgbClr val="0000FF"/>
                  </a:solidFill>
                </a:rPr>
                <a:t>num2 </a:t>
              </a:r>
              <a:r>
                <a:rPr lang="en-US" dirty="0"/>
                <a:t>&gt; </a:t>
              </a:r>
              <a:r>
                <a:rPr lang="en-US" dirty="0">
                  <a:solidFill>
                    <a:srgbClr val="0000FF"/>
                  </a:solidFill>
                </a:rPr>
                <a:t>max</a:t>
              </a:r>
              <a:r>
                <a:rPr lang="en-US" dirty="0"/>
                <a:t>)</a:t>
              </a:r>
            </a:p>
            <a:p>
              <a:r>
                <a:rPr lang="en-US" dirty="0"/>
                <a:t>       </a:t>
              </a:r>
              <a:r>
                <a:rPr lang="en-US" dirty="0">
                  <a:solidFill>
                    <a:srgbClr val="0000FF"/>
                  </a:solidFill>
                </a:rPr>
                <a:t>max </a:t>
              </a:r>
              <a:r>
                <a:rPr lang="en-US" dirty="0"/>
                <a:t>= </a:t>
              </a:r>
              <a:r>
                <a:rPr lang="en-US" dirty="0">
                  <a:solidFill>
                    <a:srgbClr val="0000FF"/>
                  </a:solidFill>
                </a:rPr>
                <a:t>num2</a:t>
              </a:r>
              <a:r>
                <a:rPr lang="en-US" dirty="0"/>
                <a:t>;</a:t>
              </a:r>
            </a:p>
            <a:p>
              <a:r>
                <a:rPr lang="en-US" dirty="0"/>
                <a:t>    </a:t>
              </a:r>
              <a:r>
                <a:rPr lang="en-US" dirty="0">
                  <a:solidFill>
                    <a:srgbClr val="00B0F0"/>
                  </a:solidFill>
                </a:rPr>
                <a:t>if</a:t>
              </a:r>
              <a:r>
                <a:rPr lang="en-US" dirty="0"/>
                <a:t> (</a:t>
              </a:r>
              <a:r>
                <a:rPr lang="en-US" dirty="0">
                  <a:solidFill>
                    <a:srgbClr val="0000FF"/>
                  </a:solidFill>
                </a:rPr>
                <a:t>num3 </a:t>
              </a:r>
              <a:r>
                <a:rPr lang="en-US" dirty="0"/>
                <a:t>&gt; </a:t>
              </a:r>
              <a:r>
                <a:rPr lang="en-US" dirty="0">
                  <a:solidFill>
                    <a:srgbClr val="0000FF"/>
                  </a:solidFill>
                </a:rPr>
                <a:t>max</a:t>
              </a:r>
              <a:r>
                <a:rPr lang="en-US" dirty="0"/>
                <a:t>)</a:t>
              </a:r>
            </a:p>
            <a:p>
              <a:r>
                <a:rPr lang="en-US" dirty="0"/>
                <a:t>       </a:t>
              </a:r>
              <a:r>
                <a:rPr lang="en-US" dirty="0">
                  <a:solidFill>
                    <a:srgbClr val="0000FF"/>
                  </a:solidFill>
                </a:rPr>
                <a:t>max </a:t>
              </a:r>
              <a:r>
                <a:rPr lang="en-US" dirty="0"/>
                <a:t>= </a:t>
              </a:r>
              <a:r>
                <a:rPr lang="en-US" dirty="0">
                  <a:solidFill>
                    <a:srgbClr val="0000FF"/>
                  </a:solidFill>
                </a:rPr>
                <a:t>num3</a:t>
              </a:r>
              <a:r>
                <a:rPr lang="en-US" dirty="0"/>
                <a:t>;</a:t>
              </a:r>
            </a:p>
            <a:p>
              <a:r>
                <a:rPr lang="en-US" dirty="0"/>
                <a:t>    </a:t>
              </a:r>
              <a:r>
                <a:rPr lang="en-US" dirty="0">
                  <a:solidFill>
                    <a:srgbClr val="00B0F0"/>
                  </a:solidFill>
                </a:rPr>
                <a:t>return </a:t>
              </a:r>
              <a:r>
                <a:rPr lang="en-US" dirty="0">
                  <a:solidFill>
                    <a:srgbClr val="0000FF"/>
                  </a:solidFill>
                </a:rPr>
                <a:t>max</a:t>
              </a:r>
              <a:r>
                <a:rPr lang="en-US" dirty="0"/>
                <a:t>;  } </a:t>
              </a:r>
              <a:r>
                <a:rPr lang="en-US" dirty="0">
                  <a:solidFill>
                    <a:srgbClr val="00B050"/>
                  </a:solidFill>
                </a:rPr>
                <a:t>// end of larger (</a:t>
              </a:r>
              <a:r>
                <a:rPr lang="en-US" dirty="0" err="1">
                  <a:solidFill>
                    <a:srgbClr val="00B050"/>
                  </a:solidFill>
                </a:rPr>
                <a:t>int</a:t>
              </a:r>
              <a:r>
                <a:rPr lang="en-US" dirty="0">
                  <a:solidFill>
                    <a:srgbClr val="00B050"/>
                  </a:solidFill>
                </a:rPr>
                <a:t> num1, </a:t>
              </a:r>
              <a:r>
                <a:rPr lang="en-US" dirty="0" err="1">
                  <a:solidFill>
                    <a:srgbClr val="00B050"/>
                  </a:solidFill>
                </a:rPr>
                <a:t>int</a:t>
              </a:r>
              <a:r>
                <a:rPr lang="en-US" dirty="0">
                  <a:solidFill>
                    <a:srgbClr val="00B050"/>
                  </a:solidFill>
                </a:rPr>
                <a:t> num2, </a:t>
              </a:r>
              <a:r>
                <a:rPr lang="en-US" dirty="0" err="1">
                  <a:solidFill>
                    <a:srgbClr val="00B050"/>
                  </a:solidFill>
                </a:rPr>
                <a:t>int</a:t>
              </a:r>
              <a:r>
                <a:rPr lang="en-US" dirty="0">
                  <a:solidFill>
                    <a:srgbClr val="00B050"/>
                  </a:solidFill>
                </a:rPr>
                <a:t> num3)</a:t>
              </a:r>
            </a:p>
            <a:p>
              <a:r>
                <a:rPr lang="en-US" dirty="0"/>
                <a:t>} </a:t>
              </a:r>
              <a:r>
                <a:rPr lang="en-US" dirty="0">
                  <a:solidFill>
                    <a:srgbClr val="00B050"/>
                  </a:solidFill>
                </a:rPr>
                <a:t>//end class</a:t>
              </a:r>
            </a:p>
          </p:txBody>
        </p:sp>
        <p:sp>
          <p:nvSpPr>
            <p:cNvPr id="25" name="TextBox 24"/>
            <p:cNvSpPr txBox="1"/>
            <p:nvPr/>
          </p:nvSpPr>
          <p:spPr>
            <a:xfrm>
              <a:off x="323529" y="1236822"/>
              <a:ext cx="464999" cy="1618326"/>
            </a:xfrm>
            <a:prstGeom prst="rect">
              <a:avLst/>
            </a:prstGeom>
            <a:noFill/>
          </p:spPr>
          <p:txBody>
            <a:bodyPr wrap="square" rtlCol="0">
              <a:spAutoFit/>
            </a:bodyPr>
            <a:lstStyle/>
            <a:p>
              <a:pPr algn="r"/>
              <a:r>
                <a:rPr lang="en-US" dirty="0">
                  <a:solidFill>
                    <a:srgbClr val="FF0000"/>
                  </a:solidFill>
                </a:rPr>
                <a:t>31</a:t>
              </a:r>
            </a:p>
            <a:p>
              <a:pPr algn="r"/>
              <a:r>
                <a:rPr lang="en-US" dirty="0">
                  <a:solidFill>
                    <a:srgbClr val="FF0000"/>
                  </a:solidFill>
                </a:rPr>
                <a:t>32</a:t>
              </a:r>
            </a:p>
            <a:p>
              <a:pPr algn="r"/>
              <a:r>
                <a:rPr lang="en-US" dirty="0">
                  <a:solidFill>
                    <a:srgbClr val="FF0000"/>
                  </a:solidFill>
                </a:rPr>
                <a:t>32</a:t>
              </a:r>
            </a:p>
            <a:p>
              <a:pPr algn="r"/>
              <a:r>
                <a:rPr lang="en-US" dirty="0">
                  <a:solidFill>
                    <a:srgbClr val="FF0000"/>
                  </a:solidFill>
                </a:rPr>
                <a:t>33</a:t>
              </a:r>
            </a:p>
            <a:p>
              <a:pPr algn="r"/>
              <a:r>
                <a:rPr lang="en-US" dirty="0">
                  <a:solidFill>
                    <a:srgbClr val="FF0000"/>
                  </a:solidFill>
                </a:rPr>
                <a:t>34</a:t>
              </a:r>
            </a:p>
            <a:p>
              <a:pPr algn="r"/>
              <a:r>
                <a:rPr lang="en-US" dirty="0">
                  <a:solidFill>
                    <a:srgbClr val="FF0000"/>
                  </a:solidFill>
                </a:rPr>
                <a:t>35</a:t>
              </a:r>
            </a:p>
            <a:p>
              <a:pPr algn="r"/>
              <a:r>
                <a:rPr lang="en-US" dirty="0">
                  <a:solidFill>
                    <a:srgbClr val="FF0000"/>
                  </a:solidFill>
                </a:rPr>
                <a:t>36</a:t>
              </a:r>
            </a:p>
            <a:p>
              <a:pPr algn="r"/>
              <a:r>
                <a:rPr lang="en-US" dirty="0">
                  <a:solidFill>
                    <a:srgbClr val="FF0000"/>
                  </a:solidFill>
                </a:rPr>
                <a:t>37</a:t>
              </a:r>
            </a:p>
          </p:txBody>
        </p:sp>
      </p:grpSp>
      <p:sp>
        <p:nvSpPr>
          <p:cNvPr id="13" name="TextBox 12"/>
          <p:cNvSpPr txBox="1"/>
          <p:nvPr/>
        </p:nvSpPr>
        <p:spPr>
          <a:xfrm>
            <a:off x="251520" y="1196752"/>
            <a:ext cx="8640960" cy="400110"/>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We can even define more methods with three or more parameters:</a:t>
            </a:r>
          </a:p>
        </p:txBody>
      </p:sp>
      <p:sp>
        <p:nvSpPr>
          <p:cNvPr id="14" name="TextBox 13"/>
          <p:cNvSpPr txBox="1"/>
          <p:nvPr/>
        </p:nvSpPr>
        <p:spPr>
          <a:xfrm>
            <a:off x="156575" y="4707726"/>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Similarly, more parameters may be defined with more overloaded methods.</a:t>
            </a:r>
          </a:p>
        </p:txBody>
      </p:sp>
      <p:sp>
        <p:nvSpPr>
          <p:cNvPr id="19" name="TextBox 18"/>
          <p:cNvSpPr txBox="1"/>
          <p:nvPr/>
        </p:nvSpPr>
        <p:spPr>
          <a:xfrm>
            <a:off x="251520" y="5235297"/>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However, a method should be defined for every different formal parameter list (different type and/or different number).</a:t>
            </a:r>
          </a:p>
        </p:txBody>
      </p:sp>
      <p:sp>
        <p:nvSpPr>
          <p:cNvPr id="21" name="TextBox 20"/>
          <p:cNvSpPr txBox="1"/>
          <p:nvPr/>
        </p:nvSpPr>
        <p:spPr>
          <a:xfrm>
            <a:off x="251520" y="5961474"/>
            <a:ext cx="8640960" cy="707886"/>
          </a:xfrm>
          <a:prstGeom prst="rect">
            <a:avLst/>
          </a:prstGeom>
          <a:solidFill>
            <a:schemeClr val="bg2"/>
          </a:solidFill>
          <a:ln>
            <a:solidFill>
              <a:srgbClr val="0000FF"/>
            </a:solidFill>
          </a:ln>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Java provides the concept of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variable length parameter list </a:t>
            </a:r>
            <a:r>
              <a:rPr lang="en-US" sz="2000" dirty="0">
                <a:latin typeface="Tahoma" panose="020B0604030504040204" pitchFamily="34" charset="0"/>
                <a:ea typeface="Tahoma" panose="020B0604030504040204" pitchFamily="34" charset="0"/>
                <a:cs typeface="Tahoma" panose="020B0604030504040204" pitchFamily="34" charset="0"/>
              </a:rPr>
              <a:t>to simplify rewriting the method multiple times in the above example… </a:t>
            </a:r>
          </a:p>
        </p:txBody>
      </p:sp>
      <p:sp>
        <p:nvSpPr>
          <p:cNvPr id="22" name="Rectangle 21"/>
          <p:cNvSpPr/>
          <p:nvPr/>
        </p:nvSpPr>
        <p:spPr>
          <a:xfrm>
            <a:off x="683568" y="1700808"/>
            <a:ext cx="8280919" cy="226184"/>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67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p:bldP spid="14" grpId="0"/>
      <p:bldP spid="19" grpId="0"/>
      <p:bldP spid="21" grpId="0" animBg="1"/>
      <p:bldP spid="22" grpId="0" animBg="1"/>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p:cNvSpPr>
          <p:nvPr>
            <p:ph type="ctrTitle"/>
          </p:nvPr>
        </p:nvSpPr>
        <p:spPr>
          <a:xfrm>
            <a:off x="2362200" y="2636838"/>
            <a:ext cx="6477000" cy="3230562"/>
          </a:xfrm>
        </p:spPr>
        <p:txBody>
          <a:bodyPr>
            <a:normAutofit/>
          </a:bodyPr>
          <a:lstStyle/>
          <a:p>
            <a:pPr>
              <a:defRPr/>
            </a:pPr>
            <a:r>
              <a:rPr lang="en-GB" dirty="0">
                <a:solidFill>
                  <a:schemeClr val="accent1">
                    <a:lumMod val="75000"/>
                  </a:schemeClr>
                </a:solidFill>
                <a:latin typeface="Calibri" charset="0"/>
                <a:ea typeface="+mj-ea"/>
                <a:cs typeface="+mj-cs"/>
              </a:rPr>
              <a:t>Object Oriented Programming</a:t>
            </a:r>
            <a:endParaRPr lang="en-US" dirty="0">
              <a:solidFill>
                <a:schemeClr val="accent1">
                  <a:lumMod val="75000"/>
                </a:schemeClr>
              </a:solidFill>
              <a:latin typeface="Calibri" charset="0"/>
              <a:ea typeface="+mj-ea"/>
              <a:cs typeface="+mj-cs"/>
            </a:endParaRPr>
          </a:p>
        </p:txBody>
      </p:sp>
      <p:sp>
        <p:nvSpPr>
          <p:cNvPr id="3074" name="Rectangle 5"/>
          <p:cNvSpPr>
            <a:spLocks noGrp="1"/>
          </p:cNvSpPr>
          <p:nvPr>
            <p:ph type="subTitle" idx="1"/>
          </p:nvPr>
        </p:nvSpPr>
        <p:spPr>
          <a:xfrm>
            <a:off x="2362200" y="6049963"/>
            <a:ext cx="6705600" cy="685800"/>
          </a:xfrm>
        </p:spPr>
        <p:txBody>
          <a:bodyPr/>
          <a:lstStyle/>
          <a:p>
            <a:r>
              <a:rPr lang="en-GB">
                <a:solidFill>
                  <a:schemeClr val="tx1"/>
                </a:solidFill>
                <a:latin typeface="Calibri" charset="0"/>
              </a:rPr>
              <a:t>Introduction</a:t>
            </a:r>
            <a:endParaRPr lang="en-US">
              <a:solidFill>
                <a:schemeClr val="tx1"/>
              </a:solidFill>
              <a:latin typeface="Calibri"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OUTPUT STATEMENTS</a:t>
            </a:r>
          </a:p>
        </p:txBody>
      </p:sp>
      <p:grpSp>
        <p:nvGrpSpPr>
          <p:cNvPr id="9" name="Group 8"/>
          <p:cNvGrpSpPr/>
          <p:nvPr/>
        </p:nvGrpSpPr>
        <p:grpSpPr>
          <a:xfrm>
            <a:off x="683568" y="1340768"/>
            <a:ext cx="7488832" cy="1815882"/>
            <a:chOff x="683568" y="1236822"/>
            <a:chExt cx="7488832" cy="1815882"/>
          </a:xfrm>
        </p:grpSpPr>
        <p:sp>
          <p:nvSpPr>
            <p:cNvPr id="7" name="TextBox 6"/>
            <p:cNvSpPr txBox="1"/>
            <p:nvPr/>
          </p:nvSpPr>
          <p:spPr>
            <a:xfrm>
              <a:off x="971600" y="1236822"/>
              <a:ext cx="7200800" cy="181588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This is my first Java program</a:t>
              </a:r>
            </a:p>
            <a:p>
              <a:r>
                <a:rPr lang="en-US" sz="1400" dirty="0"/>
                <a:t>public class Welcome</a:t>
              </a:r>
            </a:p>
            <a:p>
              <a:r>
                <a:rPr lang="en-US" sz="1400" dirty="0"/>
                <a:t>{</a:t>
              </a:r>
            </a:p>
            <a:p>
              <a:r>
                <a:rPr lang="en-US" sz="1400" dirty="0"/>
                <a:t>   public static void main (String[]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(“Welcome to Java”);</a:t>
              </a:r>
            </a:p>
            <a:p>
              <a:r>
                <a:rPr lang="en-US" sz="1400" dirty="0"/>
                <a:t>      }</a:t>
              </a:r>
            </a:p>
            <a:p>
              <a:r>
                <a:rPr lang="en-US" sz="1400" dirty="0"/>
                <a:t>}</a:t>
              </a:r>
            </a:p>
          </p:txBody>
        </p:sp>
        <p:sp>
          <p:nvSpPr>
            <p:cNvPr id="8" name="TextBox 7"/>
            <p:cNvSpPr txBox="1"/>
            <p:nvPr/>
          </p:nvSpPr>
          <p:spPr>
            <a:xfrm>
              <a:off x="683568" y="1236822"/>
              <a:ext cx="216024" cy="1815882"/>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a:p>
              <a:r>
                <a:rPr lang="en-US" sz="1400" dirty="0">
                  <a:solidFill>
                    <a:srgbClr val="FF0000"/>
                  </a:solidFill>
                </a:rPr>
                <a:t>7</a:t>
              </a:r>
            </a:p>
            <a:p>
              <a:r>
                <a:rPr lang="en-US" sz="1400" dirty="0">
                  <a:solidFill>
                    <a:srgbClr val="FF0000"/>
                  </a:solidFill>
                </a:rPr>
                <a:t>8</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EXPLAINED (</a:t>
            </a:r>
            <a:r>
              <a:rPr lang="en-US" b="1" dirty="0" err="1"/>
              <a:t>cnt’d</a:t>
            </a:r>
            <a:r>
              <a:rPr lang="en-US" b="1" dirty="0"/>
              <a:t>)</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nvGraphicFramePr>
        <p:xfrm>
          <a:off x="251520" y="3134712"/>
          <a:ext cx="8640960" cy="349504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720080">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6120680">
                  <a:extLst>
                    <a:ext uri="{9D8B030D-6E8A-4147-A177-3AD203B41FA5}">
                      <a16:colId xmlns:a16="http://schemas.microsoft.com/office/drawing/2014/main" val="20002"/>
                    </a:ext>
                  </a:extLst>
                </a:gridCol>
              </a:tblGrid>
              <a:tr h="370840">
                <a:tc>
                  <a:txBody>
                    <a:bodyPr/>
                    <a:lstStyle/>
                    <a:p>
                      <a:pPr algn="ctr"/>
                      <a:r>
                        <a:rPr lang="en-US" dirty="0"/>
                        <a:t>Line</a:t>
                      </a:r>
                    </a:p>
                  </a:txBody>
                  <a:tcPr/>
                </a:tc>
                <a:tc>
                  <a:txBody>
                    <a:bodyPr/>
                    <a:lstStyle/>
                    <a:p>
                      <a:pPr algn="ctr"/>
                      <a:r>
                        <a:rPr lang="en-US" dirty="0"/>
                        <a:t>Symbol/Word</a:t>
                      </a:r>
                    </a:p>
                  </a:txBody>
                  <a:tcPr/>
                </a:tc>
                <a:tc>
                  <a:txBody>
                    <a:bodyPr/>
                    <a:lstStyle/>
                    <a:p>
                      <a:pPr algn="ctr"/>
                      <a:r>
                        <a:rPr lang="en-US" dirty="0"/>
                        <a:t>Explanation</a:t>
                      </a:r>
                    </a:p>
                  </a:txBody>
                  <a:tcPr/>
                </a:tc>
                <a:extLst>
                  <a:ext uri="{0D108BD9-81ED-4DB2-BD59-A6C34878D82A}">
                    <a16:rowId xmlns:a16="http://schemas.microsoft.com/office/drawing/2014/main" val="10000"/>
                  </a:ext>
                </a:extLst>
              </a:tr>
              <a:tr h="370840">
                <a:tc>
                  <a:txBody>
                    <a:bodyPr/>
                    <a:lstStyle/>
                    <a:p>
                      <a:pPr algn="ctr"/>
                      <a:r>
                        <a:rPr lang="en-US" dirty="0"/>
                        <a:t>6</a:t>
                      </a:r>
                    </a:p>
                  </a:txBody>
                  <a:tcPr/>
                </a:tc>
                <a:tc>
                  <a:txBody>
                    <a:bodyPr/>
                    <a:lstStyle/>
                    <a:p>
                      <a:pPr algn="l"/>
                      <a:r>
                        <a:rPr lang="en-US" sz="1400" dirty="0" err="1"/>
                        <a:t>System.out.println</a:t>
                      </a:r>
                      <a:r>
                        <a:rPr lang="en-US" sz="1400" dirty="0"/>
                        <a:t> (“Welcome to Java”)</a:t>
                      </a:r>
                    </a:p>
                  </a:txBody>
                  <a:tcPr/>
                </a:tc>
                <a:tc>
                  <a:txBody>
                    <a:bodyPr/>
                    <a:lstStyle/>
                    <a:p>
                      <a:pPr algn="l"/>
                      <a:r>
                        <a:rPr lang="en-US" dirty="0"/>
                        <a:t>This is an</a:t>
                      </a:r>
                      <a:r>
                        <a:rPr lang="en-US" baseline="0" dirty="0"/>
                        <a:t> output statement. </a:t>
                      </a:r>
                    </a:p>
                    <a:p>
                      <a:pPr algn="l"/>
                      <a:r>
                        <a:rPr lang="en-US" baseline="0" dirty="0"/>
                        <a:t>The words enclosed between double quotes are called a string.</a:t>
                      </a:r>
                    </a:p>
                    <a:p>
                      <a:pPr algn="l"/>
                      <a:r>
                        <a:rPr lang="en-US" baseline="0" dirty="0"/>
                        <a:t>“Welcome to Java” is a string.</a:t>
                      </a:r>
                    </a:p>
                    <a:p>
                      <a:pPr algn="l"/>
                      <a:r>
                        <a:rPr lang="en-US" u="sng" baseline="0" dirty="0"/>
                        <a:t>The string is displayed on the screen as it appears exactly in the program</a:t>
                      </a:r>
                      <a:r>
                        <a:rPr lang="en-US" baseline="0" dirty="0"/>
                        <a:t>. The double quotes are not printed. (Refer to slide 6 to see the output).</a:t>
                      </a:r>
                      <a:endParaRPr lang="en-US" dirty="0"/>
                    </a:p>
                  </a:txBody>
                  <a:tcPr/>
                </a:tc>
                <a:extLst>
                  <a:ext uri="{0D108BD9-81ED-4DB2-BD59-A6C34878D82A}">
                    <a16:rowId xmlns:a16="http://schemas.microsoft.com/office/drawing/2014/main" val="10001"/>
                  </a:ext>
                </a:extLst>
              </a:tr>
              <a:tr h="370840">
                <a:tc>
                  <a:txBody>
                    <a:bodyPr/>
                    <a:lstStyle/>
                    <a:p>
                      <a:pPr algn="ctr"/>
                      <a:r>
                        <a:rPr lang="en-US" dirty="0"/>
                        <a:t>6</a:t>
                      </a:r>
                    </a:p>
                  </a:txBody>
                  <a:tcPr/>
                </a:tc>
                <a:tc>
                  <a:txBody>
                    <a:bodyPr/>
                    <a:lstStyle/>
                    <a:p>
                      <a:pPr algn="l"/>
                      <a:r>
                        <a:rPr lang="en-US" sz="1400" dirty="0"/>
                        <a:t>;</a:t>
                      </a:r>
                    </a:p>
                  </a:txBody>
                  <a:tcPr/>
                </a:tc>
                <a:tc>
                  <a:txBody>
                    <a:bodyPr/>
                    <a:lstStyle/>
                    <a:p>
                      <a:pPr algn="l"/>
                      <a:r>
                        <a:rPr lang="en-US" dirty="0"/>
                        <a:t>The semicolon ends the</a:t>
                      </a:r>
                      <a:r>
                        <a:rPr lang="en-US" baseline="0" dirty="0"/>
                        <a:t> output statement.</a:t>
                      </a:r>
                      <a:endParaRPr lang="en-US" dirty="0"/>
                    </a:p>
                  </a:txBody>
                  <a:tcPr/>
                </a:tc>
                <a:extLst>
                  <a:ext uri="{0D108BD9-81ED-4DB2-BD59-A6C34878D82A}">
                    <a16:rowId xmlns:a16="http://schemas.microsoft.com/office/drawing/2014/main" val="10002"/>
                  </a:ext>
                </a:extLst>
              </a:tr>
              <a:tr h="370840">
                <a:tc>
                  <a:txBody>
                    <a:bodyPr/>
                    <a:lstStyle/>
                    <a:p>
                      <a:pPr algn="ctr"/>
                      <a:r>
                        <a:rPr lang="en-US" dirty="0"/>
                        <a:t>7</a:t>
                      </a:r>
                    </a:p>
                  </a:txBody>
                  <a:tcPr/>
                </a:tc>
                <a:tc>
                  <a:txBody>
                    <a:bodyPr/>
                    <a:lstStyle/>
                    <a:p>
                      <a:pPr algn="l"/>
                      <a:r>
                        <a:rPr lang="en-US" sz="1400" dirty="0"/>
                        <a:t>}</a:t>
                      </a:r>
                    </a:p>
                  </a:txBody>
                  <a:tcPr/>
                </a:tc>
                <a:tc>
                  <a:txBody>
                    <a:bodyPr/>
                    <a:lstStyle/>
                    <a:p>
                      <a:pPr algn="l"/>
                      <a:r>
                        <a:rPr lang="en-US" dirty="0"/>
                        <a:t>The closing brace to the “main” method.</a:t>
                      </a:r>
                    </a:p>
                  </a:txBody>
                  <a:tcPr/>
                </a:tc>
                <a:extLst>
                  <a:ext uri="{0D108BD9-81ED-4DB2-BD59-A6C34878D82A}">
                    <a16:rowId xmlns:a16="http://schemas.microsoft.com/office/drawing/2014/main" val="10003"/>
                  </a:ext>
                </a:extLst>
              </a:tr>
              <a:tr h="370840">
                <a:tc>
                  <a:txBody>
                    <a:bodyPr/>
                    <a:lstStyle/>
                    <a:p>
                      <a:pPr algn="ctr"/>
                      <a:r>
                        <a:rPr lang="en-US" dirty="0"/>
                        <a:t>8</a:t>
                      </a:r>
                    </a:p>
                  </a:txBody>
                  <a:tcPr/>
                </a:tc>
                <a:tc>
                  <a:txBody>
                    <a:bodyPr/>
                    <a:lstStyle/>
                    <a:p>
                      <a:pPr algn="l"/>
                      <a:r>
                        <a:rPr lang="en-US" sz="1400" dirty="0"/>
                        <a:t>}</a:t>
                      </a:r>
                    </a:p>
                  </a:txBody>
                  <a:tcPr/>
                </a:tc>
                <a:tc>
                  <a:txBody>
                    <a:bodyPr/>
                    <a:lstStyle/>
                    <a:p>
                      <a:pPr algn="l"/>
                      <a:r>
                        <a:rPr lang="en-US" dirty="0"/>
                        <a:t>The closing brace to the “Welcome” class.</a:t>
                      </a:r>
                    </a:p>
                  </a:txBody>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DA934484-767D-4C48-AF0E-A1438A969E59}" type="slidenum">
              <a:rPr lang="en-US" smtClean="0"/>
              <a:pPr/>
              <a:t>54</a:t>
            </a:fld>
            <a:endParaRPr lang="en-US"/>
          </a:p>
        </p:txBody>
      </p:sp>
    </p:spTree>
    <p:extLst>
      <p:ext uri="{BB962C8B-B14F-4D97-AF65-F5344CB8AC3E}">
        <p14:creationId xmlns:p14="http://schemas.microsoft.com/office/powerpoint/2010/main" val="205821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
          </p:nvPr>
        </p:nvSpPr>
        <p:spPr>
          <a:xfrm>
            <a:off x="612648" y="1600200"/>
            <a:ext cx="8153400" cy="4972072"/>
          </a:xfrm>
        </p:spPr>
        <p:txBody>
          <a:bodyPr/>
          <a:lstStyle/>
          <a:p>
            <a:r>
              <a:rPr lang="en-US" dirty="0"/>
              <a:t>We want you to manage a bank ATM that can do the following for each client: retrieve a specific account and perform several actions on it (such as withdraw , transfer and check balance)</a:t>
            </a:r>
          </a:p>
          <a:p>
            <a:r>
              <a:rPr lang="en-US" dirty="0"/>
              <a:t>Each client have the following information:</a:t>
            </a:r>
          </a:p>
          <a:p>
            <a:pPr lvl="1"/>
            <a:r>
              <a:rPr lang="en-US" dirty="0"/>
              <a:t>Account number</a:t>
            </a:r>
          </a:p>
          <a:p>
            <a:pPr lvl="1"/>
            <a:r>
              <a:rPr lang="en-US" dirty="0"/>
              <a:t>Client ID</a:t>
            </a:r>
          </a:p>
          <a:p>
            <a:pPr lvl="1"/>
            <a:r>
              <a:rPr lang="en-US" dirty="0"/>
              <a:t>Balance</a:t>
            </a:r>
          </a:p>
          <a:p>
            <a:pPr lvl="1">
              <a:buNone/>
            </a:pPr>
            <a:r>
              <a:rPr lang="en-US" dirty="0">
                <a:solidFill>
                  <a:srgbClr val="FF0000"/>
                </a:solidFill>
              </a:rPr>
              <a:t>How can you do it?</a:t>
            </a:r>
          </a:p>
        </p:txBody>
      </p:sp>
      <p:sp>
        <p:nvSpPr>
          <p:cNvPr id="4" name="Slide Number Placeholder 3"/>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540</a:t>
            </a:fld>
            <a:endParaRPr lang="en-US"/>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a:xfrm>
            <a:off x="612775" y="228600"/>
            <a:ext cx="8153400" cy="990600"/>
          </a:xfrm>
        </p:spPr>
        <p:txBody>
          <a:bodyPr/>
          <a:lstStyle/>
          <a:p>
            <a:r>
              <a:rPr lang="en-GB">
                <a:latin typeface="Calibri" charset="0"/>
              </a:rPr>
              <a:t>How?</a:t>
            </a:r>
            <a:endParaRPr lang="en-US">
              <a:latin typeface="Calibri" charset="0"/>
            </a:endParaRPr>
          </a:p>
        </p:txBody>
      </p:sp>
      <p:sp>
        <p:nvSpPr>
          <p:cNvPr id="4099" name="Content Placeholder 2"/>
          <p:cNvSpPr>
            <a:spLocks noGrp="1"/>
          </p:cNvSpPr>
          <p:nvPr>
            <p:ph sz="quarter" idx="1"/>
          </p:nvPr>
        </p:nvSpPr>
        <p:spPr>
          <a:xfrm>
            <a:off x="612775" y="1600200"/>
            <a:ext cx="8153400" cy="4495800"/>
          </a:xfrm>
        </p:spPr>
        <p:txBody>
          <a:bodyPr>
            <a:normAutofit/>
          </a:bodyPr>
          <a:lstStyle/>
          <a:p>
            <a:pPr marL="320040" indent="-320040" algn="ctr" fontAlgn="auto">
              <a:spcAft>
                <a:spcPts val="0"/>
              </a:spcAft>
              <a:buFont typeface="Arial" charset="0"/>
              <a:buNone/>
              <a:defRPr/>
            </a:pPr>
            <a:r>
              <a:rPr lang="ja-JP" altLang="en-US" dirty="0">
                <a:solidFill>
                  <a:schemeClr val="tx2">
                    <a:lumMod val="75000"/>
                  </a:schemeClr>
                </a:solidFill>
                <a:latin typeface="Calibri" charset="0"/>
                <a:ea typeface="+mn-ea"/>
              </a:rPr>
              <a:t>“</a:t>
            </a:r>
            <a:r>
              <a:rPr lang="en-US" altLang="ja-JP" sz="4000" dirty="0">
                <a:solidFill>
                  <a:schemeClr val="tx2">
                    <a:lumMod val="75000"/>
                  </a:schemeClr>
                </a:solidFill>
                <a:latin typeface="Calibri" charset="0"/>
                <a:ea typeface="+mn-ea"/>
              </a:rPr>
              <a:t>Using object-orientation as a base, we model a system as a number of </a:t>
            </a:r>
            <a:r>
              <a:rPr lang="en-US" altLang="ja-JP" sz="4000" u="sng" dirty="0">
                <a:solidFill>
                  <a:schemeClr val="accent1">
                    <a:lumMod val="75000"/>
                  </a:schemeClr>
                </a:solidFill>
                <a:latin typeface="Calibri" charset="0"/>
                <a:ea typeface="+mn-ea"/>
              </a:rPr>
              <a:t>objects that interacts.</a:t>
            </a:r>
            <a:r>
              <a:rPr lang="ja-JP" altLang="en-US" sz="4000" u="sng" dirty="0">
                <a:solidFill>
                  <a:schemeClr val="accent1">
                    <a:lumMod val="75000"/>
                  </a:schemeClr>
                </a:solidFill>
                <a:latin typeface="Calibri" charset="0"/>
                <a:ea typeface="+mn-ea"/>
              </a:rPr>
              <a:t>”</a:t>
            </a:r>
            <a:endParaRPr lang="en-US" altLang="ja-JP" sz="4000" u="sng" dirty="0">
              <a:solidFill>
                <a:schemeClr val="accent1">
                  <a:lumMod val="75000"/>
                </a:schemeClr>
              </a:solidFill>
              <a:latin typeface="Calibri" charset="0"/>
              <a:ea typeface="+mn-ea"/>
            </a:endParaRPr>
          </a:p>
          <a:p>
            <a:pPr marL="320040" indent="-320040" fontAlgn="auto">
              <a:spcAft>
                <a:spcPts val="0"/>
              </a:spcAft>
              <a:buFont typeface="Arial" charset="0"/>
              <a:buNone/>
              <a:defRPr/>
            </a:pPr>
            <a:endParaRPr lang="en-US" dirty="0">
              <a:solidFill>
                <a:schemeClr val="tx2">
                  <a:lumMod val="75000"/>
                </a:schemeClr>
              </a:solidFill>
              <a:latin typeface="Calibri" charset="0"/>
              <a:ea typeface="+mn-ea"/>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541</a:t>
            </a:fld>
            <a:endParaRPr lang="en-US"/>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a:xfrm>
            <a:off x="612775" y="228600"/>
            <a:ext cx="8153400" cy="990600"/>
          </a:xfrm>
        </p:spPr>
        <p:txBody>
          <a:bodyPr/>
          <a:lstStyle/>
          <a:p>
            <a:r>
              <a:rPr lang="en-GB">
                <a:latin typeface="Calibri" charset="0"/>
              </a:rPr>
              <a:t>Object Oriented System (OOS)</a:t>
            </a:r>
            <a:endParaRPr lang="en-US">
              <a:latin typeface="Calibri" charset="0"/>
            </a:endParaRPr>
          </a:p>
        </p:txBody>
      </p:sp>
      <p:sp>
        <p:nvSpPr>
          <p:cNvPr id="8194" name="Content Placeholder 2"/>
          <p:cNvSpPr>
            <a:spLocks noGrp="1"/>
          </p:cNvSpPr>
          <p:nvPr>
            <p:ph sz="quarter" idx="1"/>
          </p:nvPr>
        </p:nvSpPr>
        <p:spPr>
          <a:xfrm>
            <a:off x="612775" y="1600200"/>
            <a:ext cx="8153400" cy="4495800"/>
          </a:xfrm>
        </p:spPr>
        <p:txBody>
          <a:bodyPr/>
          <a:lstStyle/>
          <a:p>
            <a:r>
              <a:rPr lang="en-GB">
                <a:latin typeface="Calibri" charset="0"/>
              </a:rPr>
              <a:t>Modelling the system by representing a collection of </a:t>
            </a:r>
            <a:r>
              <a:rPr lang="en-GB" b="1">
                <a:latin typeface="Calibri" charset="0"/>
              </a:rPr>
              <a:t>objects</a:t>
            </a:r>
            <a:r>
              <a:rPr lang="en-GB">
                <a:latin typeface="Calibri" charset="0"/>
              </a:rPr>
              <a:t> in it</a:t>
            </a:r>
          </a:p>
          <a:p>
            <a:r>
              <a:rPr lang="en-GB">
                <a:latin typeface="Calibri" charset="0"/>
              </a:rPr>
              <a:t>Each object represents some part of the system that is </a:t>
            </a:r>
            <a:r>
              <a:rPr lang="en-GB" b="1">
                <a:latin typeface="Calibri" charset="0"/>
              </a:rPr>
              <a:t>independent</a:t>
            </a:r>
            <a:r>
              <a:rPr lang="en-GB">
                <a:latin typeface="Calibri" charset="0"/>
              </a:rPr>
              <a:t> of other parts</a:t>
            </a:r>
          </a:p>
          <a:p>
            <a:r>
              <a:rPr lang="en-GB">
                <a:latin typeface="Calibri" charset="0"/>
              </a:rPr>
              <a:t>The different objects can </a:t>
            </a:r>
            <a:r>
              <a:rPr lang="en-GB" b="1">
                <a:latin typeface="Calibri" charset="0"/>
              </a:rPr>
              <a:t>collaborate</a:t>
            </a:r>
            <a:r>
              <a:rPr lang="en-GB">
                <a:latin typeface="Calibri" charset="0"/>
              </a:rPr>
              <a:t> to perform a task</a:t>
            </a:r>
          </a:p>
          <a:p>
            <a:r>
              <a:rPr lang="en-GB">
                <a:latin typeface="Calibri" charset="0"/>
              </a:rPr>
              <a:t>Interaction between objects through </a:t>
            </a:r>
            <a:r>
              <a:rPr lang="en-GB" b="1">
                <a:latin typeface="Calibri" charset="0"/>
              </a:rPr>
              <a:t>messages</a:t>
            </a:r>
            <a:endParaRPr lang="en-US" b="1">
              <a:latin typeface="Calibri" charset="0"/>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542</a:t>
            </a:fld>
            <a:endParaRPr lang="en-US"/>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12775" y="228600"/>
            <a:ext cx="8153400" cy="990600"/>
          </a:xfrm>
        </p:spPr>
        <p:txBody>
          <a:bodyPr>
            <a:normAutofit fontScale="90000"/>
          </a:bodyPr>
          <a:lstStyle/>
          <a:p>
            <a:pPr fontAlgn="auto">
              <a:spcAft>
                <a:spcPts val="0"/>
              </a:spcAft>
              <a:defRPr/>
            </a:pPr>
            <a:br>
              <a:rPr lang="en-US" dirty="0">
                <a:solidFill>
                  <a:schemeClr val="accent1">
                    <a:lumMod val="75000"/>
                  </a:schemeClr>
                </a:solidFill>
                <a:latin typeface="Calibri" charset="0"/>
                <a:ea typeface="+mj-ea"/>
                <a:cs typeface="+mj-cs"/>
              </a:rPr>
            </a:br>
            <a:r>
              <a:rPr lang="en-US" dirty="0">
                <a:solidFill>
                  <a:schemeClr val="accent1">
                    <a:lumMod val="75000"/>
                  </a:schemeClr>
                </a:solidFill>
                <a:latin typeface="Calibri" charset="0"/>
                <a:ea typeface="+mj-ea"/>
                <a:cs typeface="+mj-cs"/>
              </a:rPr>
              <a:t>Is it any good?</a:t>
            </a:r>
            <a:br>
              <a:rPr lang="en-US" dirty="0">
                <a:solidFill>
                  <a:schemeClr val="accent1">
                    <a:lumMod val="75000"/>
                  </a:schemeClr>
                </a:solidFill>
                <a:latin typeface="Calibri" charset="0"/>
                <a:ea typeface="+mj-ea"/>
                <a:cs typeface="+mj-cs"/>
              </a:rPr>
            </a:br>
            <a:endParaRPr lang="en-US" dirty="0">
              <a:solidFill>
                <a:schemeClr val="accent1">
                  <a:lumMod val="75000"/>
                </a:schemeClr>
              </a:solidFill>
              <a:latin typeface="Calibri" charset="0"/>
              <a:ea typeface="+mj-ea"/>
              <a:cs typeface="+mj-cs"/>
            </a:endParaRPr>
          </a:p>
        </p:txBody>
      </p:sp>
      <p:sp>
        <p:nvSpPr>
          <p:cNvPr id="10242" name="Content Placeholder 2"/>
          <p:cNvSpPr>
            <a:spLocks noGrp="1"/>
          </p:cNvSpPr>
          <p:nvPr>
            <p:ph sz="quarter" idx="1"/>
          </p:nvPr>
        </p:nvSpPr>
        <p:spPr>
          <a:xfrm>
            <a:off x="457200" y="1600200"/>
            <a:ext cx="8229600" cy="4900613"/>
          </a:xfrm>
        </p:spPr>
        <p:txBody>
          <a:bodyPr/>
          <a:lstStyle/>
          <a:p>
            <a:pPr>
              <a:buFont typeface="Arial" charset="0"/>
              <a:buNone/>
            </a:pPr>
            <a:r>
              <a:rPr lang="en-US" dirty="0">
                <a:latin typeface="Calibri" charset="0"/>
              </a:rPr>
              <a:t>A system which is designed and modeled using</a:t>
            </a:r>
          </a:p>
          <a:p>
            <a:pPr>
              <a:buFont typeface="Arial" charset="0"/>
              <a:buNone/>
            </a:pPr>
            <a:r>
              <a:rPr lang="en-US" dirty="0">
                <a:latin typeface="Calibri" charset="0"/>
              </a:rPr>
              <a:t>an object-oriented technology is:</a:t>
            </a:r>
          </a:p>
          <a:p>
            <a:r>
              <a:rPr lang="en-US" sz="2800" dirty="0">
                <a:latin typeface="Calibri" charset="0"/>
              </a:rPr>
              <a:t>Easy to </a:t>
            </a:r>
            <a:r>
              <a:rPr lang="en-US" sz="2800" b="1" dirty="0">
                <a:latin typeface="Calibri" charset="0"/>
              </a:rPr>
              <a:t>understand</a:t>
            </a:r>
          </a:p>
          <a:p>
            <a:pPr marL="342900" lvl="1" indent="-342900">
              <a:buFont typeface="Arial" charset="0"/>
              <a:buChar char="•"/>
            </a:pPr>
            <a:r>
              <a:rPr lang="en-US" dirty="0">
                <a:latin typeface="Calibri" charset="0"/>
              </a:rPr>
              <a:t>Directly related to </a:t>
            </a:r>
            <a:r>
              <a:rPr lang="en-US" b="1" dirty="0">
                <a:latin typeface="Calibri" charset="0"/>
              </a:rPr>
              <a:t>reality</a:t>
            </a:r>
            <a:r>
              <a:rPr lang="en-US" dirty="0">
                <a:latin typeface="Calibri" charset="0"/>
              </a:rPr>
              <a:t> - reduces the semantic gap between reality and models</a:t>
            </a:r>
          </a:p>
          <a:p>
            <a:r>
              <a:rPr lang="en-US" sz="2800" b="1" dirty="0">
                <a:latin typeface="Calibri" charset="0"/>
              </a:rPr>
              <a:t>Natural</a:t>
            </a:r>
            <a:r>
              <a:rPr lang="en-US" sz="2800" dirty="0">
                <a:latin typeface="Calibri" charset="0"/>
              </a:rPr>
              <a:t> partitioning of the problem</a:t>
            </a:r>
          </a:p>
          <a:p>
            <a:pPr marL="342900" lvl="1" indent="-342900">
              <a:buFont typeface="Arial" charset="0"/>
              <a:buChar char="•"/>
            </a:pPr>
            <a:r>
              <a:rPr lang="en-US" dirty="0">
                <a:latin typeface="Calibri" charset="0"/>
              </a:rPr>
              <a:t>More </a:t>
            </a:r>
            <a:r>
              <a:rPr lang="en-US" b="1" dirty="0">
                <a:latin typeface="Calibri" charset="0"/>
              </a:rPr>
              <a:t>flexible</a:t>
            </a:r>
            <a:r>
              <a:rPr lang="en-US" dirty="0">
                <a:latin typeface="Calibri" charset="0"/>
              </a:rPr>
              <a:t> and resilient to change - allows local modification to models</a:t>
            </a:r>
          </a:p>
          <a:p>
            <a:r>
              <a:rPr lang="en-US" sz="2800" dirty="0">
                <a:latin typeface="Calibri" charset="0"/>
              </a:rPr>
              <a:t>Systems can be developed more </a:t>
            </a:r>
            <a:r>
              <a:rPr lang="en-US" sz="2800" b="1" dirty="0">
                <a:latin typeface="Calibri" charset="0"/>
              </a:rPr>
              <a:t>rapidly</a:t>
            </a:r>
            <a:r>
              <a:rPr lang="en-US" sz="2800" dirty="0">
                <a:latin typeface="Calibri" charset="0"/>
              </a:rPr>
              <a:t> and at a lower cost</a:t>
            </a:r>
            <a:endParaRPr lang="en-US" dirty="0">
              <a:latin typeface="Calibri" charset="0"/>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543</a:t>
            </a:fld>
            <a:endParaRPr lang="en-US"/>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idx="1"/>
          </p:nvPr>
        </p:nvSpPr>
        <p:spPr/>
        <p:txBody>
          <a:bodyPr>
            <a:normAutofit/>
          </a:bodyPr>
          <a:lstStyle/>
          <a:p>
            <a:pPr marL="320040" indent="-320040" fontAlgn="auto">
              <a:spcAft>
                <a:spcPts val="0"/>
              </a:spcAft>
              <a:buFont typeface="Arial" pitchFamily="34" charset="0"/>
              <a:buNone/>
              <a:defRPr/>
            </a:pPr>
            <a:endParaRPr lang="en-GB" dirty="0">
              <a:ea typeface="+mn-ea"/>
              <a:cs typeface="+mn-cs"/>
            </a:endParaRPr>
          </a:p>
        </p:txBody>
      </p:sp>
      <p:sp>
        <p:nvSpPr>
          <p:cNvPr id="12290" name="Title 1"/>
          <p:cNvSpPr>
            <a:spLocks noGrp="1"/>
          </p:cNvSpPr>
          <p:nvPr>
            <p:ph type="title"/>
          </p:nvPr>
        </p:nvSpPr>
        <p:spPr/>
        <p:txBody>
          <a:bodyPr/>
          <a:lstStyle/>
          <a:p>
            <a:r>
              <a:rPr lang="en-GB">
                <a:latin typeface="Tw Cen MT" charset="0"/>
              </a:rPr>
              <a:t>OO Programming</a:t>
            </a:r>
            <a:endParaRPr lang="en-US">
              <a:latin typeface="Tw Cen MT" charset="0"/>
            </a:endParaRPr>
          </a:p>
        </p:txBody>
      </p:sp>
      <p:sp>
        <p:nvSpPr>
          <p:cNvPr id="2" name="Slide Number Placeholder 1"/>
          <p:cNvSpPr>
            <a:spLocks noGrp="1"/>
          </p:cNvSpPr>
          <p:nvPr>
            <p:ph type="sldNum" sz="quarter" idx="11"/>
          </p:nvPr>
        </p:nvSpPr>
        <p:spPr/>
        <p:txBody>
          <a:bodyPr/>
          <a:lstStyle/>
          <a:p>
            <a:pPr>
              <a:defRPr/>
            </a:pPr>
            <a:fld id="{94A3FEBE-BD83-9048-9799-C72F8896CF4C}" type="slidenum">
              <a:rPr lang="en-US" smtClean="0"/>
              <a:pPr>
                <a:defRPr/>
              </a:pPr>
              <a:t>544</a:t>
            </a:fld>
            <a:endParaRPr lang="en-US"/>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28625" y="285750"/>
            <a:ext cx="8229600" cy="1143000"/>
          </a:xfrm>
          <a:prstGeom prst="rect">
            <a:avLst/>
          </a:prstGeom>
        </p:spPr>
        <p:txBody>
          <a:bodyPr/>
          <a:lstStyle/>
          <a:p>
            <a:pPr algn="ctr" eaLnBrk="0" hangingPunct="0">
              <a:defRPr/>
            </a:pPr>
            <a:endParaRPr lang="en-GB" sz="4400" dirty="0">
              <a:latin typeface="+mj-lt"/>
              <a:ea typeface="+mj-ea"/>
              <a:cs typeface="+mj-cs"/>
            </a:endParaRPr>
          </a:p>
        </p:txBody>
      </p:sp>
      <p:sp>
        <p:nvSpPr>
          <p:cNvPr id="13314" name="Rectangle 3"/>
          <p:cNvSpPr txBox="1">
            <a:spLocks noChangeArrowheads="1"/>
          </p:cNvSpPr>
          <p:nvPr/>
        </p:nvSpPr>
        <p:spPr bwMode="auto">
          <a:xfrm>
            <a:off x="457200" y="1341438"/>
            <a:ext cx="82296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90000"/>
              </a:lnSpc>
              <a:spcBef>
                <a:spcPct val="20000"/>
              </a:spcBef>
              <a:buFont typeface="Arial" charset="0"/>
              <a:buChar char="•"/>
            </a:pPr>
            <a:endParaRPr lang="en-GB" sz="2000">
              <a:latin typeface="Calibri" charset="0"/>
            </a:endParaRPr>
          </a:p>
        </p:txBody>
      </p:sp>
      <p:sp>
        <p:nvSpPr>
          <p:cNvPr id="13315" name="Title 2"/>
          <p:cNvSpPr>
            <a:spLocks noGrp="1"/>
          </p:cNvSpPr>
          <p:nvPr>
            <p:ph type="title"/>
          </p:nvPr>
        </p:nvSpPr>
        <p:spPr>
          <a:xfrm>
            <a:off x="395288" y="188913"/>
            <a:ext cx="8153400" cy="990600"/>
          </a:xfrm>
        </p:spPr>
        <p:txBody>
          <a:bodyPr/>
          <a:lstStyle/>
          <a:p>
            <a:pPr eaLnBrk="0" hangingPunct="0"/>
            <a:r>
              <a:rPr lang="en-GB">
                <a:latin typeface="Tw Cen MT" charset="0"/>
              </a:rPr>
              <a:t>Object-oriented Programming</a:t>
            </a:r>
          </a:p>
        </p:txBody>
      </p:sp>
      <p:sp>
        <p:nvSpPr>
          <p:cNvPr id="4" name="Content Placeholder 3"/>
          <p:cNvSpPr>
            <a:spLocks noGrp="1"/>
          </p:cNvSpPr>
          <p:nvPr>
            <p:ph sz="quarter" idx="1"/>
          </p:nvPr>
        </p:nvSpPr>
        <p:spPr>
          <a:xfrm>
            <a:off x="611188" y="1700213"/>
            <a:ext cx="8153400" cy="4495800"/>
          </a:xfrm>
        </p:spPr>
        <p:txBody>
          <a:bodyPr>
            <a:normAutofit lnSpcReduction="10000"/>
          </a:bodyPr>
          <a:lstStyle/>
          <a:p>
            <a:pPr marL="320040" indent="-320040" fontAlgn="auto">
              <a:lnSpc>
                <a:spcPct val="90000"/>
              </a:lnSpc>
              <a:spcBef>
                <a:spcPct val="20000"/>
              </a:spcBef>
              <a:spcAft>
                <a:spcPts val="0"/>
              </a:spcAft>
              <a:buFont typeface="Arial" charset="0"/>
              <a:buChar char="•"/>
              <a:defRPr/>
            </a:pPr>
            <a:r>
              <a:rPr lang="en-GB" dirty="0">
                <a:solidFill>
                  <a:schemeClr val="tx2">
                    <a:lumMod val="75000"/>
                  </a:schemeClr>
                </a:solidFill>
                <a:latin typeface="Calibri" charset="0"/>
                <a:ea typeface="+mn-ea"/>
              </a:rPr>
              <a:t>What is OOP?</a:t>
            </a:r>
          </a:p>
          <a:p>
            <a:pPr marL="640080" lvl="1" indent="-274320" fontAlgn="auto">
              <a:lnSpc>
                <a:spcPct val="90000"/>
              </a:lnSpc>
              <a:spcBef>
                <a:spcPct val="20000"/>
              </a:spcBef>
              <a:spcAft>
                <a:spcPts val="0"/>
              </a:spcAft>
              <a:buFont typeface="Arial" charset="0"/>
              <a:buChar char="–"/>
              <a:defRPr/>
            </a:pPr>
            <a:r>
              <a:rPr lang="en-GB" sz="2800" dirty="0">
                <a:latin typeface="Calibri" charset="0"/>
                <a:ea typeface="+mn-ea"/>
              </a:rPr>
              <a:t>OOP is a programming paradigm based on three simple core concepts:</a:t>
            </a:r>
          </a:p>
          <a:p>
            <a:pPr lvl="2" fontAlgn="auto">
              <a:lnSpc>
                <a:spcPct val="90000"/>
              </a:lnSpc>
              <a:spcBef>
                <a:spcPct val="20000"/>
              </a:spcBef>
              <a:spcAft>
                <a:spcPts val="0"/>
              </a:spcAft>
              <a:buFont typeface="Arial" charset="0"/>
              <a:buChar char="•"/>
              <a:defRPr/>
            </a:pPr>
            <a:r>
              <a:rPr lang="en-GB" sz="2400" dirty="0">
                <a:latin typeface="Calibri" charset="0"/>
                <a:ea typeface="+mn-ea"/>
              </a:rPr>
              <a:t>Classes:</a:t>
            </a:r>
          </a:p>
          <a:p>
            <a:pPr lvl="3" fontAlgn="auto">
              <a:lnSpc>
                <a:spcPct val="90000"/>
              </a:lnSpc>
              <a:spcBef>
                <a:spcPct val="20000"/>
              </a:spcBef>
              <a:spcAft>
                <a:spcPts val="0"/>
              </a:spcAft>
              <a:buClr>
                <a:schemeClr val="accent3"/>
              </a:buClr>
              <a:buFont typeface="Arial" charset="0"/>
              <a:buChar char="–"/>
              <a:defRPr/>
            </a:pPr>
            <a:r>
              <a:rPr lang="en-GB" dirty="0">
                <a:latin typeface="Calibri" charset="0"/>
                <a:ea typeface="+mn-ea"/>
              </a:rPr>
              <a:t>Are “</a:t>
            </a:r>
            <a:r>
              <a:rPr lang="en-GB" b="1" dirty="0">
                <a:latin typeface="Calibri" charset="0"/>
                <a:ea typeface="+mn-ea"/>
              </a:rPr>
              <a:t>types</a:t>
            </a:r>
            <a:r>
              <a:rPr lang="en-GB" dirty="0">
                <a:latin typeface="Calibri" charset="0"/>
                <a:ea typeface="+mn-ea"/>
              </a:rPr>
              <a:t>” of “things” that we can talk about.</a:t>
            </a:r>
          </a:p>
          <a:p>
            <a:pPr lvl="3" fontAlgn="auto">
              <a:lnSpc>
                <a:spcPct val="90000"/>
              </a:lnSpc>
              <a:spcBef>
                <a:spcPct val="20000"/>
              </a:spcBef>
              <a:spcAft>
                <a:spcPts val="0"/>
              </a:spcAft>
              <a:buClr>
                <a:schemeClr val="accent3"/>
              </a:buClr>
              <a:buFont typeface="Wingdings"/>
              <a:buChar char=""/>
              <a:defRPr/>
            </a:pPr>
            <a:endParaRPr lang="en-GB" dirty="0">
              <a:latin typeface="Calibri" charset="0"/>
              <a:ea typeface="+mn-ea"/>
            </a:endParaRPr>
          </a:p>
          <a:p>
            <a:pPr lvl="2" fontAlgn="auto">
              <a:lnSpc>
                <a:spcPct val="90000"/>
              </a:lnSpc>
              <a:spcBef>
                <a:spcPct val="20000"/>
              </a:spcBef>
              <a:spcAft>
                <a:spcPts val="0"/>
              </a:spcAft>
              <a:buFont typeface="Arial" charset="0"/>
              <a:buChar char="•"/>
              <a:defRPr/>
            </a:pPr>
            <a:r>
              <a:rPr lang="en-GB" sz="2400" dirty="0">
                <a:latin typeface="Calibri" charset="0"/>
                <a:ea typeface="+mn-ea"/>
              </a:rPr>
              <a:t>Objects:</a:t>
            </a:r>
          </a:p>
          <a:p>
            <a:pPr lvl="3" fontAlgn="auto">
              <a:lnSpc>
                <a:spcPct val="90000"/>
              </a:lnSpc>
              <a:spcBef>
                <a:spcPct val="20000"/>
              </a:spcBef>
              <a:spcAft>
                <a:spcPts val="0"/>
              </a:spcAft>
              <a:buClr>
                <a:schemeClr val="accent3"/>
              </a:buClr>
              <a:buFont typeface="Arial" charset="0"/>
              <a:buChar char="–"/>
              <a:defRPr/>
            </a:pPr>
            <a:r>
              <a:rPr lang="en-GB" dirty="0">
                <a:latin typeface="Calibri" charset="0"/>
                <a:ea typeface="+mn-ea"/>
              </a:rPr>
              <a:t>Are “</a:t>
            </a:r>
            <a:r>
              <a:rPr lang="en-GB" b="1" dirty="0">
                <a:latin typeface="Calibri" charset="0"/>
                <a:ea typeface="+mn-ea"/>
              </a:rPr>
              <a:t>instances</a:t>
            </a:r>
            <a:r>
              <a:rPr lang="en-GB" dirty="0">
                <a:latin typeface="Calibri" charset="0"/>
                <a:ea typeface="+mn-ea"/>
              </a:rPr>
              <a:t>” or examples of classes.</a:t>
            </a:r>
          </a:p>
          <a:p>
            <a:pPr lvl="3" fontAlgn="auto">
              <a:lnSpc>
                <a:spcPct val="90000"/>
              </a:lnSpc>
              <a:spcBef>
                <a:spcPct val="20000"/>
              </a:spcBef>
              <a:spcAft>
                <a:spcPts val="0"/>
              </a:spcAft>
              <a:buClr>
                <a:schemeClr val="accent3"/>
              </a:buClr>
              <a:buFont typeface="Wingdings"/>
              <a:buChar char=""/>
              <a:defRPr/>
            </a:pPr>
            <a:endParaRPr lang="en-GB" dirty="0">
              <a:latin typeface="Calibri" charset="0"/>
              <a:ea typeface="+mn-ea"/>
            </a:endParaRPr>
          </a:p>
          <a:p>
            <a:pPr lvl="2" fontAlgn="auto">
              <a:lnSpc>
                <a:spcPct val="90000"/>
              </a:lnSpc>
              <a:spcBef>
                <a:spcPct val="20000"/>
              </a:spcBef>
              <a:spcAft>
                <a:spcPts val="0"/>
              </a:spcAft>
              <a:buFont typeface="Arial" charset="0"/>
              <a:buChar char="•"/>
              <a:defRPr/>
            </a:pPr>
            <a:r>
              <a:rPr lang="en-GB" sz="2400" dirty="0">
                <a:latin typeface="Calibri" charset="0"/>
                <a:ea typeface="+mn-ea"/>
              </a:rPr>
              <a:t>Message passing:</a:t>
            </a:r>
          </a:p>
          <a:p>
            <a:pPr lvl="3" fontAlgn="auto">
              <a:lnSpc>
                <a:spcPct val="90000"/>
              </a:lnSpc>
              <a:spcBef>
                <a:spcPct val="20000"/>
              </a:spcBef>
              <a:spcAft>
                <a:spcPts val="0"/>
              </a:spcAft>
              <a:buClr>
                <a:schemeClr val="accent3"/>
              </a:buClr>
              <a:buFont typeface="Arial" charset="0"/>
              <a:buChar char="–"/>
              <a:defRPr/>
            </a:pPr>
            <a:r>
              <a:rPr lang="en-GB" dirty="0">
                <a:latin typeface="Calibri" charset="0"/>
                <a:ea typeface="+mn-ea"/>
              </a:rPr>
              <a:t>Objects </a:t>
            </a:r>
            <a:r>
              <a:rPr lang="en-GB" b="1" dirty="0">
                <a:latin typeface="Calibri" charset="0"/>
                <a:ea typeface="+mn-ea"/>
              </a:rPr>
              <a:t>interact</a:t>
            </a:r>
            <a:r>
              <a:rPr lang="en-GB" dirty="0">
                <a:latin typeface="Calibri" charset="0"/>
                <a:ea typeface="+mn-ea"/>
              </a:rPr>
              <a:t> with each other by passing messages to ask each other to carry out their methods (behaviours).</a:t>
            </a:r>
          </a:p>
          <a:p>
            <a:pPr marL="320040" indent="-320040" fontAlgn="auto">
              <a:spcAft>
                <a:spcPts val="0"/>
              </a:spcAft>
              <a:buFont typeface="Wingdings"/>
              <a:buChar char=""/>
              <a:defRPr/>
            </a:pPr>
            <a:endParaRPr lang="en-US" dirty="0">
              <a:solidFill>
                <a:schemeClr val="tx2">
                  <a:lumMod val="75000"/>
                </a:schemeClr>
              </a:solidFill>
              <a:ea typeface="+mn-ea"/>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545</a:t>
            </a:fld>
            <a:endParaRPr lang="en-US"/>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612775" y="228600"/>
            <a:ext cx="8153400" cy="990600"/>
          </a:xfrm>
        </p:spPr>
        <p:txBody>
          <a:bodyPr/>
          <a:lstStyle/>
          <a:p>
            <a:r>
              <a:rPr lang="en-US">
                <a:latin typeface="Tw Cen MT" charset="0"/>
              </a:rPr>
              <a:t>Objects</a:t>
            </a:r>
          </a:p>
        </p:txBody>
      </p:sp>
      <p:sp>
        <p:nvSpPr>
          <p:cNvPr id="3" name="Content Placeholder 2"/>
          <p:cNvSpPr>
            <a:spLocks noGrp="1"/>
          </p:cNvSpPr>
          <p:nvPr>
            <p:ph sz="quarter" idx="1"/>
          </p:nvPr>
        </p:nvSpPr>
        <p:spPr>
          <a:xfrm>
            <a:off x="612775" y="1600200"/>
            <a:ext cx="8153400" cy="4495800"/>
          </a:xfrm>
        </p:spPr>
        <p:txBody>
          <a:bodyPr>
            <a:normAutofit/>
          </a:bodyPr>
          <a:lstStyle/>
          <a:p>
            <a:pPr marL="342900" indent="-342900" fontAlgn="auto">
              <a:lnSpc>
                <a:spcPct val="90000"/>
              </a:lnSpc>
              <a:spcBef>
                <a:spcPct val="20000"/>
              </a:spcBef>
              <a:spcAft>
                <a:spcPts val="0"/>
              </a:spcAft>
              <a:buFont typeface="Arial" pitchFamily="34" charset="0"/>
              <a:buChar char="•"/>
              <a:defRPr/>
            </a:pPr>
            <a:r>
              <a:rPr lang="en-US" dirty="0">
                <a:solidFill>
                  <a:schemeClr val="tx1"/>
                </a:solidFill>
                <a:ea typeface="+mn-ea"/>
              </a:rPr>
              <a:t>Objects are key-concept to understand </a:t>
            </a:r>
            <a:r>
              <a:rPr lang="en-US" i="1" dirty="0">
                <a:solidFill>
                  <a:schemeClr val="tx1"/>
                </a:solidFill>
                <a:ea typeface="+mn-ea"/>
              </a:rPr>
              <a:t>object-oriented</a:t>
            </a:r>
            <a:r>
              <a:rPr lang="en-US" dirty="0">
                <a:solidFill>
                  <a:schemeClr val="tx1"/>
                </a:solidFill>
                <a:ea typeface="+mn-ea"/>
              </a:rPr>
              <a:t> technology.</a:t>
            </a:r>
          </a:p>
          <a:p>
            <a:pPr marL="342900" indent="-342900" fontAlgn="auto">
              <a:lnSpc>
                <a:spcPct val="90000"/>
              </a:lnSpc>
              <a:spcBef>
                <a:spcPct val="20000"/>
              </a:spcBef>
              <a:spcAft>
                <a:spcPts val="0"/>
              </a:spcAft>
              <a:buFont typeface="Arial" pitchFamily="34" charset="0"/>
              <a:buChar char="•"/>
              <a:defRPr/>
            </a:pPr>
            <a:r>
              <a:rPr lang="en-US" dirty="0">
                <a:solidFill>
                  <a:schemeClr val="tx1"/>
                </a:solidFill>
                <a:ea typeface="+mn-ea"/>
              </a:rPr>
              <a:t>Objects are </a:t>
            </a:r>
            <a:r>
              <a:rPr lang="en-US" b="1" dirty="0">
                <a:solidFill>
                  <a:schemeClr val="tx1"/>
                </a:solidFill>
                <a:ea typeface="+mn-ea"/>
              </a:rPr>
              <a:t>entities</a:t>
            </a:r>
            <a:r>
              <a:rPr lang="en-US" dirty="0">
                <a:solidFill>
                  <a:schemeClr val="tx1"/>
                </a:solidFill>
                <a:ea typeface="+mn-ea"/>
              </a:rPr>
              <a:t> of the real-world that may interact with their environments by performing services on demand.</a:t>
            </a:r>
          </a:p>
        </p:txBody>
      </p:sp>
      <p:sp>
        <p:nvSpPr>
          <p:cNvPr id="2" name="Slide Number Placeholder 1"/>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546</a:t>
            </a:fld>
            <a:endParaRPr lang="en-US"/>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395288" y="333375"/>
            <a:ext cx="7772400" cy="1000125"/>
          </a:xfrm>
        </p:spPr>
        <p:txBody>
          <a:bodyPr/>
          <a:lstStyle/>
          <a:p>
            <a:r>
              <a:rPr lang="en-GB">
                <a:latin typeface="Calibri" charset="0"/>
              </a:rPr>
              <a:t>what is an object?</a:t>
            </a:r>
          </a:p>
        </p:txBody>
      </p:sp>
      <p:sp>
        <p:nvSpPr>
          <p:cNvPr id="19458" name="Rectangle 3"/>
          <p:cNvSpPr>
            <a:spLocks noGrp="1" noChangeArrowheads="1"/>
          </p:cNvSpPr>
          <p:nvPr>
            <p:ph sz="quarter" idx="1"/>
          </p:nvPr>
        </p:nvSpPr>
        <p:spPr>
          <a:xfrm>
            <a:off x="457200" y="1516063"/>
            <a:ext cx="8077200" cy="4884737"/>
          </a:xfrm>
        </p:spPr>
        <p:txBody>
          <a:bodyPr/>
          <a:lstStyle/>
          <a:p>
            <a:r>
              <a:rPr lang="en-GB" dirty="0">
                <a:latin typeface="Calibri" charset="0"/>
              </a:rPr>
              <a:t>An object represents an individual, identifiable item, unit, or entity, either real or abstract, with a well-defined role in the problem domain.</a:t>
            </a:r>
          </a:p>
          <a:p>
            <a:r>
              <a:rPr lang="en-GB" dirty="0">
                <a:latin typeface="Calibri" charset="0"/>
              </a:rPr>
              <a:t>An object is a “noun”</a:t>
            </a:r>
          </a:p>
          <a:p>
            <a:r>
              <a:rPr lang="en-GB" dirty="0">
                <a:latin typeface="Calibri" charset="0"/>
              </a:rPr>
              <a:t>An object is defined by:</a:t>
            </a:r>
          </a:p>
          <a:p>
            <a:pPr lvl="1"/>
            <a:r>
              <a:rPr lang="en-GB" dirty="0">
                <a:latin typeface="Calibri" charset="0"/>
              </a:rPr>
              <a:t>Attributes (also called fields)</a:t>
            </a:r>
          </a:p>
          <a:p>
            <a:pPr lvl="1"/>
            <a:r>
              <a:rPr lang="en-GB" dirty="0">
                <a:latin typeface="Calibri" charset="0"/>
              </a:rPr>
              <a:t> Behaviour---what it can do? (also called methods)</a:t>
            </a:r>
          </a:p>
          <a:p>
            <a:endParaRPr lang="en-GB" dirty="0">
              <a:latin typeface="Calibri" charset="0"/>
            </a:endParaRPr>
          </a:p>
          <a:p>
            <a:endParaRPr lang="en-GB" dirty="0">
              <a:latin typeface="Calibri" charset="0"/>
            </a:endParaRPr>
          </a:p>
          <a:p>
            <a:pPr>
              <a:buFont typeface="Monotype Sorts" charset="0"/>
              <a:buNone/>
            </a:pPr>
            <a:endParaRPr lang="en-GB" dirty="0">
              <a:latin typeface="Calibri" charset="0"/>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547</a:t>
            </a:fld>
            <a:endParaRPr lang="en-US"/>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612775" y="228600"/>
            <a:ext cx="8153400" cy="990600"/>
          </a:xfrm>
        </p:spPr>
        <p:txBody>
          <a:bodyPr/>
          <a:lstStyle/>
          <a:p>
            <a:r>
              <a:rPr lang="en-GB" dirty="0">
                <a:latin typeface="Calibri" charset="0"/>
              </a:rPr>
              <a:t>What is an object? examples</a:t>
            </a:r>
          </a:p>
        </p:txBody>
      </p:sp>
      <p:sp>
        <p:nvSpPr>
          <p:cNvPr id="13314" name="Slide Number Placeholder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9822C0A5-E095-DD42-914C-373E6F2CE246}" type="slidenum">
              <a:rPr lang="en-US">
                <a:solidFill>
                  <a:srgbClr val="898989"/>
                </a:solidFill>
                <a:latin typeface="Calibri" charset="0"/>
              </a:rPr>
              <a:pPr eaLnBrk="1" hangingPunct="1">
                <a:defRPr/>
              </a:pPr>
              <a:t>548</a:t>
            </a:fld>
            <a:endParaRPr lang="en-US">
              <a:solidFill>
                <a:srgbClr val="898989"/>
              </a:solidFill>
              <a:latin typeface="Calibri" charset="0"/>
            </a:endParaRPr>
          </a:p>
        </p:txBody>
      </p:sp>
      <p:sp>
        <p:nvSpPr>
          <p:cNvPr id="17411" name="Rectangle 3"/>
          <p:cNvSpPr>
            <a:spLocks noGrp="1" noChangeArrowheads="1"/>
          </p:cNvSpPr>
          <p:nvPr>
            <p:ph sz="quarter" idx="1"/>
          </p:nvPr>
        </p:nvSpPr>
        <p:spPr>
          <a:xfrm>
            <a:off x="457200" y="1885950"/>
            <a:ext cx="7924800" cy="3114675"/>
          </a:xfrm>
        </p:spPr>
        <p:txBody>
          <a:bodyPr/>
          <a:lstStyle/>
          <a:p>
            <a:r>
              <a:rPr lang="en-GB" dirty="0">
                <a:latin typeface="Calibri" charset="0"/>
              </a:rPr>
              <a:t>Tangible Things    </a:t>
            </a:r>
            <a:r>
              <a:rPr lang="en-GB" dirty="0">
                <a:solidFill>
                  <a:srgbClr val="0033CC"/>
                </a:solidFill>
                <a:latin typeface="Calibri" charset="0"/>
              </a:rPr>
              <a:t>as a car, printer, ...</a:t>
            </a:r>
            <a:endParaRPr lang="en-GB" dirty="0">
              <a:latin typeface="Calibri" charset="0"/>
            </a:endParaRPr>
          </a:p>
          <a:p>
            <a:r>
              <a:rPr lang="en-GB" dirty="0">
                <a:latin typeface="Calibri" charset="0"/>
              </a:rPr>
              <a:t>Roles                     </a:t>
            </a:r>
            <a:r>
              <a:rPr lang="en-GB" dirty="0">
                <a:solidFill>
                  <a:srgbClr val="0033CC"/>
                </a:solidFill>
                <a:latin typeface="Calibri" charset="0"/>
              </a:rPr>
              <a:t>as employee, boss, ...</a:t>
            </a:r>
            <a:endParaRPr lang="en-GB" dirty="0">
              <a:latin typeface="Calibri" charset="0"/>
            </a:endParaRPr>
          </a:p>
          <a:p>
            <a:r>
              <a:rPr lang="en-GB" dirty="0">
                <a:latin typeface="Calibri" charset="0"/>
              </a:rPr>
              <a:t>Incidents              </a:t>
            </a:r>
            <a:r>
              <a:rPr lang="en-GB" dirty="0">
                <a:solidFill>
                  <a:srgbClr val="0033CC"/>
                </a:solidFill>
                <a:latin typeface="Calibri" charset="0"/>
              </a:rPr>
              <a:t>as flight, overflow, ...</a:t>
            </a:r>
            <a:endParaRPr lang="en-GB" dirty="0">
              <a:latin typeface="Calibri" charset="0"/>
            </a:endParaRPr>
          </a:p>
          <a:p>
            <a:r>
              <a:rPr lang="en-GB" dirty="0">
                <a:latin typeface="Calibri" charset="0"/>
              </a:rPr>
              <a:t>Interactions          </a:t>
            </a:r>
            <a:r>
              <a:rPr lang="en-GB" dirty="0">
                <a:solidFill>
                  <a:srgbClr val="0033CC"/>
                </a:solidFill>
                <a:latin typeface="Calibri" charset="0"/>
              </a:rPr>
              <a:t>as contract, sale, ...</a:t>
            </a:r>
            <a:endParaRPr lang="en-GB" dirty="0">
              <a:latin typeface="Calibri" charset="0"/>
            </a:endParaRPr>
          </a:p>
          <a:p>
            <a:r>
              <a:rPr lang="en-GB" dirty="0">
                <a:latin typeface="Calibri" charset="0"/>
              </a:rPr>
              <a:t>Specifications        </a:t>
            </a:r>
            <a:r>
              <a:rPr lang="en-GB" dirty="0">
                <a:solidFill>
                  <a:srgbClr val="0033CC"/>
                </a:solidFill>
                <a:latin typeface="Calibri" charset="0"/>
              </a:rPr>
              <a:t>as colour, shape, …</a:t>
            </a:r>
          </a:p>
          <a:p>
            <a:endParaRPr lang="en-GB" dirty="0">
              <a:solidFill>
                <a:srgbClr val="0033CC"/>
              </a:solidFill>
              <a:latin typeface="Calibri" charset="0"/>
            </a:endParaRPr>
          </a:p>
          <a:p>
            <a:endParaRPr lang="en-GB" dirty="0">
              <a:latin typeface="Calibri" charset="0"/>
            </a:endParaRPr>
          </a:p>
          <a:p>
            <a:pPr>
              <a:buFont typeface="Monotype Sorts" charset="0"/>
              <a:buChar char="0"/>
            </a:pPr>
            <a:endParaRPr lang="en-GB" dirty="0">
              <a:latin typeface="Calibri" charset="0"/>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3"/>
          <p:cNvSpPr>
            <a:spLocks noGrp="1"/>
          </p:cNvSpPr>
          <p:nvPr>
            <p:ph type="title"/>
          </p:nvPr>
        </p:nvSpPr>
        <p:spPr>
          <a:xfrm>
            <a:off x="468313" y="260350"/>
            <a:ext cx="8153400" cy="990600"/>
          </a:xfrm>
        </p:spPr>
        <p:txBody>
          <a:bodyPr/>
          <a:lstStyle/>
          <a:p>
            <a:r>
              <a:rPr lang="en-US">
                <a:latin typeface="Tw Cen MT" charset="0"/>
              </a:rPr>
              <a:t>Classes</a:t>
            </a:r>
          </a:p>
        </p:txBody>
      </p:sp>
      <p:sp>
        <p:nvSpPr>
          <p:cNvPr id="16388" name="Slide Number Placeholder 6"/>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898989"/>
                </a:solidFill>
                <a:latin typeface="Calibri" charset="0"/>
                <a:cs typeface="Arial" charset="0"/>
              </a:rPr>
              <a:t>Page </a:t>
            </a:r>
            <a:fld id="{B62C1D4A-296F-384C-BAD0-46547F924A53}" type="slidenum">
              <a:rPr lang="en-US">
                <a:solidFill>
                  <a:srgbClr val="898989"/>
                </a:solidFill>
                <a:latin typeface="Calibri" charset="0"/>
                <a:cs typeface="Arial" charset="0"/>
              </a:rPr>
              <a:pPr eaLnBrk="1" hangingPunct="1">
                <a:defRPr/>
              </a:pPr>
              <a:t>549</a:t>
            </a:fld>
            <a:endParaRPr lang="en-US">
              <a:solidFill>
                <a:srgbClr val="898989"/>
              </a:solidFill>
              <a:latin typeface="Calibri" charset="0"/>
              <a:cs typeface="Arial" charset="0"/>
            </a:endParaRPr>
          </a:p>
        </p:txBody>
      </p:sp>
      <p:sp>
        <p:nvSpPr>
          <p:cNvPr id="5" name="Content Placeholder 4"/>
          <p:cNvSpPr>
            <a:spLocks noGrp="1"/>
          </p:cNvSpPr>
          <p:nvPr>
            <p:ph sz="quarter" idx="1"/>
          </p:nvPr>
        </p:nvSpPr>
        <p:spPr>
          <a:xfrm>
            <a:off x="250825" y="1628775"/>
            <a:ext cx="8678893" cy="5040313"/>
          </a:xfrm>
        </p:spPr>
        <p:txBody>
          <a:bodyPr>
            <a:normAutofit/>
          </a:bodyPr>
          <a:lstStyle/>
          <a:p>
            <a:pPr marL="342900" indent="-342900" fontAlgn="auto">
              <a:lnSpc>
                <a:spcPct val="80000"/>
              </a:lnSpc>
              <a:spcBef>
                <a:spcPct val="20000"/>
              </a:spcBef>
              <a:spcAft>
                <a:spcPts val="0"/>
              </a:spcAft>
              <a:buFont typeface="Arial" pitchFamily="34" charset="0"/>
              <a:buChar char="•"/>
              <a:defRPr/>
            </a:pPr>
            <a:r>
              <a:rPr lang="en-US" sz="2800" dirty="0">
                <a:solidFill>
                  <a:schemeClr val="tx2">
                    <a:lumMod val="75000"/>
                  </a:schemeClr>
                </a:solidFill>
                <a:ea typeface="+mn-ea"/>
              </a:rPr>
              <a:t>Objects of the real world </a:t>
            </a:r>
            <a:r>
              <a:rPr lang="en-US" sz="2800" b="1" u="sng" dirty="0">
                <a:solidFill>
                  <a:srgbClr val="00B050"/>
                </a:solidFill>
                <a:ea typeface="+mn-ea"/>
              </a:rPr>
              <a:t>may be classified into types</a:t>
            </a:r>
            <a:r>
              <a:rPr lang="en-US" sz="2800" dirty="0">
                <a:solidFill>
                  <a:schemeClr val="tx2">
                    <a:lumMod val="75000"/>
                  </a:schemeClr>
                </a:solidFill>
                <a:ea typeface="+mn-ea"/>
              </a:rPr>
              <a:t>: Cars, Cell-Phones, employee, etc.</a:t>
            </a:r>
          </a:p>
          <a:p>
            <a:pPr marL="342900" indent="-342900" fontAlgn="auto">
              <a:lnSpc>
                <a:spcPct val="80000"/>
              </a:lnSpc>
              <a:spcBef>
                <a:spcPct val="20000"/>
              </a:spcBef>
              <a:spcAft>
                <a:spcPts val="0"/>
              </a:spcAft>
              <a:buFont typeface="Arial" pitchFamily="34" charset="0"/>
              <a:buChar char="•"/>
              <a:defRPr/>
            </a:pPr>
            <a:r>
              <a:rPr lang="en-US" sz="2800" dirty="0">
                <a:solidFill>
                  <a:schemeClr val="tx2">
                    <a:lumMod val="75000"/>
                  </a:schemeClr>
                </a:solidFill>
                <a:ea typeface="+mn-ea"/>
              </a:rPr>
              <a:t>Objects of the same type </a:t>
            </a:r>
            <a:r>
              <a:rPr lang="en-US" sz="2800" u="sng" dirty="0">
                <a:solidFill>
                  <a:srgbClr val="00B050"/>
                </a:solidFill>
                <a:ea typeface="+mn-ea"/>
              </a:rPr>
              <a:t>have the same characteristics</a:t>
            </a:r>
            <a:r>
              <a:rPr lang="en-US" sz="2800" u="sng" dirty="0">
                <a:solidFill>
                  <a:schemeClr val="tx2">
                    <a:lumMod val="75000"/>
                  </a:schemeClr>
                </a:solidFill>
                <a:ea typeface="+mn-ea"/>
              </a:rPr>
              <a:t> </a:t>
            </a:r>
            <a:r>
              <a:rPr lang="en-US" sz="2800" dirty="0">
                <a:solidFill>
                  <a:schemeClr val="tx2">
                    <a:lumMod val="75000"/>
                  </a:schemeClr>
                </a:solidFill>
                <a:ea typeface="+mn-ea"/>
              </a:rPr>
              <a:t>and are manufactured </a:t>
            </a:r>
            <a:r>
              <a:rPr lang="en-US" sz="2800" b="1" u="sng" dirty="0">
                <a:solidFill>
                  <a:schemeClr val="accent2"/>
                </a:solidFill>
                <a:ea typeface="+mn-ea"/>
              </a:rPr>
              <a:t>using the same template</a:t>
            </a:r>
            <a:r>
              <a:rPr lang="en-US" sz="2800" dirty="0">
                <a:solidFill>
                  <a:schemeClr val="accent2"/>
                </a:solidFill>
                <a:ea typeface="+mn-ea"/>
              </a:rPr>
              <a:t>.</a:t>
            </a:r>
          </a:p>
          <a:p>
            <a:pPr marL="342900" indent="-342900" fontAlgn="auto">
              <a:lnSpc>
                <a:spcPct val="80000"/>
              </a:lnSpc>
              <a:spcBef>
                <a:spcPct val="20000"/>
              </a:spcBef>
              <a:spcAft>
                <a:spcPts val="0"/>
              </a:spcAft>
              <a:buFont typeface="Arial" pitchFamily="34" charset="0"/>
              <a:buChar char="•"/>
              <a:defRPr/>
            </a:pPr>
            <a:r>
              <a:rPr lang="en-US" sz="2800" dirty="0">
                <a:solidFill>
                  <a:schemeClr val="tx2">
                    <a:lumMod val="75000"/>
                  </a:schemeClr>
                </a:solidFill>
                <a:ea typeface="+mn-ea"/>
              </a:rPr>
              <a:t>A </a:t>
            </a:r>
            <a:r>
              <a:rPr lang="en-US" sz="2800" b="1" dirty="0">
                <a:solidFill>
                  <a:schemeClr val="accent2"/>
                </a:solidFill>
                <a:ea typeface="+mn-ea"/>
              </a:rPr>
              <a:t>class</a:t>
            </a:r>
            <a:r>
              <a:rPr lang="en-US" sz="2800" dirty="0">
                <a:solidFill>
                  <a:schemeClr val="tx2">
                    <a:lumMod val="75000"/>
                  </a:schemeClr>
                </a:solidFill>
                <a:ea typeface="+mn-ea"/>
              </a:rPr>
              <a:t> is an </a:t>
            </a:r>
            <a:r>
              <a:rPr lang="en-US" sz="2800" b="1" dirty="0">
                <a:solidFill>
                  <a:schemeClr val="tx2"/>
                </a:solidFill>
                <a:ea typeface="+mn-ea"/>
              </a:rPr>
              <a:t>outline</a:t>
            </a:r>
            <a:r>
              <a:rPr lang="en-US" sz="2800" dirty="0">
                <a:solidFill>
                  <a:schemeClr val="tx2">
                    <a:lumMod val="75000"/>
                  </a:schemeClr>
                </a:solidFill>
                <a:ea typeface="+mn-ea"/>
              </a:rPr>
              <a:t> or </a:t>
            </a:r>
            <a:r>
              <a:rPr lang="en-US" sz="2800" b="1" dirty="0">
                <a:solidFill>
                  <a:schemeClr val="tx2"/>
                </a:solidFill>
                <a:ea typeface="+mn-ea"/>
              </a:rPr>
              <a:t>Template</a:t>
            </a:r>
            <a:r>
              <a:rPr lang="en-US" sz="2800" b="1" dirty="0">
                <a:solidFill>
                  <a:schemeClr val="tx2">
                    <a:lumMod val="75000"/>
                  </a:schemeClr>
                </a:solidFill>
                <a:ea typeface="+mn-ea"/>
              </a:rPr>
              <a:t> </a:t>
            </a:r>
            <a:r>
              <a:rPr lang="en-US" sz="2800" dirty="0">
                <a:solidFill>
                  <a:schemeClr val="tx2">
                    <a:lumMod val="75000"/>
                  </a:schemeClr>
                </a:solidFill>
                <a:ea typeface="+mn-ea"/>
              </a:rPr>
              <a:t>from which objects of the same type are created.</a:t>
            </a:r>
          </a:p>
          <a:p>
            <a:pPr marL="342900" indent="-342900" fontAlgn="auto">
              <a:lnSpc>
                <a:spcPct val="80000"/>
              </a:lnSpc>
              <a:spcBef>
                <a:spcPct val="20000"/>
              </a:spcBef>
              <a:spcAft>
                <a:spcPts val="0"/>
              </a:spcAft>
              <a:buFont typeface="Arial" pitchFamily="34" charset="0"/>
              <a:buChar char="•"/>
              <a:defRPr/>
            </a:pPr>
            <a:r>
              <a:rPr lang="en-US" sz="2800" b="1" dirty="0">
                <a:solidFill>
                  <a:schemeClr val="tx2">
                    <a:lumMod val="75000"/>
                  </a:schemeClr>
                </a:solidFill>
                <a:ea typeface="+mn-ea"/>
              </a:rPr>
              <a:t>A class </a:t>
            </a:r>
            <a:r>
              <a:rPr lang="en-US" sz="2800" dirty="0">
                <a:solidFill>
                  <a:schemeClr val="tx2">
                    <a:lumMod val="75000"/>
                  </a:schemeClr>
                </a:solidFill>
                <a:ea typeface="+mn-ea"/>
              </a:rPr>
              <a:t>describes </a:t>
            </a:r>
            <a:r>
              <a:rPr lang="en-US" sz="2800" b="1" dirty="0">
                <a:solidFill>
                  <a:schemeClr val="tx2">
                    <a:lumMod val="75000"/>
                  </a:schemeClr>
                </a:solidFill>
                <a:ea typeface="+mn-ea"/>
              </a:rPr>
              <a:t>a set of objects </a:t>
            </a:r>
            <a:r>
              <a:rPr lang="en-US" sz="2800" dirty="0">
                <a:solidFill>
                  <a:schemeClr val="tx2">
                    <a:lumMod val="75000"/>
                  </a:schemeClr>
                </a:solidFill>
                <a:ea typeface="+mn-ea"/>
              </a:rPr>
              <a:t>having the same characteristics and offering the same services.</a:t>
            </a:r>
          </a:p>
          <a:p>
            <a:pPr marL="342900" indent="-342900" fontAlgn="auto">
              <a:lnSpc>
                <a:spcPct val="80000"/>
              </a:lnSpc>
              <a:spcBef>
                <a:spcPct val="20000"/>
              </a:spcBef>
              <a:spcAft>
                <a:spcPts val="0"/>
              </a:spcAft>
              <a:buFont typeface="Arial" pitchFamily="34" charset="0"/>
              <a:buChar char="•"/>
              <a:defRPr/>
            </a:pPr>
            <a:r>
              <a:rPr lang="en-GB" sz="2800" dirty="0">
                <a:latin typeface="Calibri" charset="0"/>
              </a:rPr>
              <a:t>Classes are types of things</a:t>
            </a:r>
            <a:endParaRPr lang="en-US" sz="2800" dirty="0">
              <a:latin typeface="Calibri" charset="0"/>
            </a:endParaRPr>
          </a:p>
          <a:p>
            <a:pPr marL="342900" indent="-342900" fontAlgn="auto">
              <a:lnSpc>
                <a:spcPct val="80000"/>
              </a:lnSpc>
              <a:spcBef>
                <a:spcPct val="20000"/>
              </a:spcBef>
              <a:spcAft>
                <a:spcPts val="0"/>
              </a:spcAft>
              <a:buFont typeface="Arial" pitchFamily="34" charset="0"/>
              <a:buChar char="•"/>
              <a:defRPr/>
            </a:pPr>
            <a:endParaRPr lang="en-US" sz="2800" dirty="0">
              <a:solidFill>
                <a:schemeClr val="tx2">
                  <a:lumMod val="75000"/>
                </a:schemeClr>
              </a:solidFill>
              <a:ea typeface="+mn-ea"/>
            </a:endParaRPr>
          </a:p>
          <a:p>
            <a:pPr marL="320040" indent="-320040" fontAlgn="auto">
              <a:spcAft>
                <a:spcPts val="0"/>
              </a:spcAft>
              <a:buFont typeface="Wingdings"/>
              <a:buChar char=""/>
              <a:defRPr/>
            </a:pPr>
            <a:endParaRPr lang="en-US" dirty="0">
              <a:solidFill>
                <a:schemeClr val="tx2">
                  <a:lumMod val="75000"/>
                </a:schemeClr>
              </a:solidFill>
              <a:ea typeface="+mn-ea"/>
            </a:endParaRPr>
          </a:p>
        </p:txBody>
      </p:sp>
      <p:sp>
        <p:nvSpPr>
          <p:cNvPr id="7" name="Rectangle 5" descr="Rectangle: Click to edit Master text styles&#10;Second level&#10;Third level&#10;Fourth level&#10;Fifth level"/>
          <p:cNvSpPr txBox="1">
            <a:spLocks noChangeArrowheads="1"/>
          </p:cNvSpPr>
          <p:nvPr/>
        </p:nvSpPr>
        <p:spPr>
          <a:xfrm>
            <a:off x="762000" y="1600200"/>
            <a:ext cx="5715000" cy="4572000"/>
          </a:xfrm>
          <a:prstGeom prst="rect">
            <a:avLst/>
          </a:prstGeom>
        </p:spPr>
        <p:txBody>
          <a:bodyPr/>
          <a:lstStyle/>
          <a:p>
            <a:pPr marL="342900" indent="-342900">
              <a:lnSpc>
                <a:spcPct val="80000"/>
              </a:lnSpc>
              <a:spcBef>
                <a:spcPct val="20000"/>
              </a:spcBef>
              <a:buFont typeface="Arial" pitchFamily="34" charset="0"/>
              <a:buChar char="•"/>
              <a:defRPr/>
            </a:pPr>
            <a:endParaRPr lang="en-US" sz="2400" dirty="0">
              <a:latin typeface="+mn-lt"/>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OUTPUT STATEMENTS</a:t>
            </a:r>
          </a:p>
        </p:txBody>
      </p:sp>
      <p:grpSp>
        <p:nvGrpSpPr>
          <p:cNvPr id="9" name="Group 8"/>
          <p:cNvGrpSpPr/>
          <p:nvPr/>
        </p:nvGrpSpPr>
        <p:grpSpPr>
          <a:xfrm>
            <a:off x="683568" y="1340768"/>
            <a:ext cx="7488832" cy="1815882"/>
            <a:chOff x="683568" y="1236822"/>
            <a:chExt cx="7488832" cy="1815882"/>
          </a:xfrm>
        </p:grpSpPr>
        <p:sp>
          <p:nvSpPr>
            <p:cNvPr id="7" name="TextBox 6"/>
            <p:cNvSpPr txBox="1"/>
            <p:nvPr/>
          </p:nvSpPr>
          <p:spPr>
            <a:xfrm>
              <a:off x="971600" y="1236822"/>
              <a:ext cx="7200800" cy="181588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This is my first Java program</a:t>
              </a:r>
            </a:p>
            <a:p>
              <a:r>
                <a:rPr lang="en-US" sz="1400" dirty="0"/>
                <a:t>public class Welcome</a:t>
              </a:r>
            </a:p>
            <a:p>
              <a:r>
                <a:rPr lang="en-US" sz="1400" dirty="0"/>
                <a:t>{</a:t>
              </a:r>
            </a:p>
            <a:p>
              <a:r>
                <a:rPr lang="en-US" sz="1400" dirty="0"/>
                <a:t>   public static void main (String[]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(“Welcome to Java”);</a:t>
              </a:r>
            </a:p>
            <a:p>
              <a:r>
                <a:rPr lang="en-US" sz="1400" dirty="0"/>
                <a:t>      }</a:t>
              </a:r>
            </a:p>
            <a:p>
              <a:r>
                <a:rPr lang="en-US" sz="1400" dirty="0"/>
                <a:t>}</a:t>
              </a:r>
            </a:p>
          </p:txBody>
        </p:sp>
        <p:sp>
          <p:nvSpPr>
            <p:cNvPr id="8" name="TextBox 7"/>
            <p:cNvSpPr txBox="1"/>
            <p:nvPr/>
          </p:nvSpPr>
          <p:spPr>
            <a:xfrm>
              <a:off x="683568" y="1236822"/>
              <a:ext cx="216024" cy="1815882"/>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a:p>
              <a:r>
                <a:rPr lang="en-US" sz="1400" dirty="0">
                  <a:solidFill>
                    <a:srgbClr val="FF0000"/>
                  </a:solidFill>
                </a:rPr>
                <a:t>5</a:t>
              </a:r>
            </a:p>
            <a:p>
              <a:r>
                <a:rPr lang="en-US" sz="1400" dirty="0">
                  <a:solidFill>
                    <a:srgbClr val="FF0000"/>
                  </a:solidFill>
                </a:rPr>
                <a:t>6</a:t>
              </a:r>
            </a:p>
            <a:p>
              <a:r>
                <a:rPr lang="en-US" sz="1400" dirty="0">
                  <a:solidFill>
                    <a:srgbClr val="FF0000"/>
                  </a:solidFill>
                </a:rPr>
                <a:t>7</a:t>
              </a:r>
            </a:p>
            <a:p>
              <a:r>
                <a:rPr lang="en-US" sz="1400" dirty="0">
                  <a:solidFill>
                    <a:srgbClr val="FF0000"/>
                  </a:solidFill>
                </a:rPr>
                <a:t>8</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EXPLAINED (</a:t>
            </a:r>
            <a:r>
              <a:rPr lang="en-US" b="1" dirty="0" err="1"/>
              <a:t>cnt’d</a:t>
            </a:r>
            <a:r>
              <a:rPr lang="en-US" b="1" dirty="0"/>
              <a:t>)</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79512" y="5661248"/>
            <a:ext cx="8807896" cy="936104"/>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Java programs, braces are nested. In other words, the brace that opens first, closes last. </a:t>
            </a:r>
            <a:r>
              <a:rPr lang="en-US" dirty="0">
                <a:solidFill>
                  <a:srgbClr val="FFFF00"/>
                </a:solidFill>
              </a:rPr>
              <a:t>(Refer to the figure)</a:t>
            </a:r>
          </a:p>
        </p:txBody>
      </p:sp>
      <p:cxnSp>
        <p:nvCxnSpPr>
          <p:cNvPr id="3" name="Straight Connector 2"/>
          <p:cNvCxnSpPr/>
          <p:nvPr/>
        </p:nvCxnSpPr>
        <p:spPr>
          <a:xfrm flipH="1">
            <a:off x="179512" y="1916832"/>
            <a:ext cx="50405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79512" y="1916832"/>
            <a:ext cx="0" cy="108012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179512" y="2996952"/>
            <a:ext cx="50405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23528" y="2348880"/>
            <a:ext cx="36004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23528" y="2708920"/>
            <a:ext cx="36004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3528" y="2348880"/>
            <a:ext cx="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Slide Number Placeholder 23"/>
          <p:cNvSpPr>
            <a:spLocks noGrp="1"/>
          </p:cNvSpPr>
          <p:nvPr>
            <p:ph type="sldNum" sz="quarter" idx="12"/>
          </p:nvPr>
        </p:nvSpPr>
        <p:spPr/>
        <p:txBody>
          <a:bodyPr/>
          <a:lstStyle/>
          <a:p>
            <a:fld id="{DA934484-767D-4C48-AF0E-A1438A969E59}" type="slidenum">
              <a:rPr lang="en-US" smtClean="0"/>
              <a:pPr/>
              <a:t>55</a:t>
            </a:fld>
            <a:endParaRPr lang="en-US"/>
          </a:p>
        </p:txBody>
      </p:sp>
    </p:spTree>
    <p:extLst>
      <p:ext uri="{BB962C8B-B14F-4D97-AF65-F5344CB8AC3E}">
        <p14:creationId xmlns:p14="http://schemas.microsoft.com/office/powerpoint/2010/main" val="300252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par>
                                <p:cTn id="23" presetID="22" presetClass="entr" presetSubtype="2"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childTnLst>
                          </p:cTn>
                        </p:par>
                        <p:par>
                          <p:cTn id="26" fill="hold">
                            <p:stCondLst>
                              <p:cond delay="500"/>
                            </p:stCondLst>
                            <p:childTnLst>
                              <p:par>
                                <p:cTn id="27" presetID="16" presetClass="entr" presetSubtype="26"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right)">
                                      <p:cBhvr>
                                        <p:cTn id="34" dur="500"/>
                                        <p:tgtEl>
                                          <p:spTgt spid="18"/>
                                        </p:tgtEl>
                                      </p:cBhvr>
                                    </p:animEffect>
                                  </p:childTnLst>
                                </p:cTn>
                              </p:par>
                              <p:par>
                                <p:cTn id="35" presetID="22" presetClass="entr" presetSubtype="2"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right)">
                                      <p:cBhvr>
                                        <p:cTn id="37" dur="500"/>
                                        <p:tgtEl>
                                          <p:spTgt spid="19"/>
                                        </p:tgtEl>
                                      </p:cBhvr>
                                    </p:animEffect>
                                  </p:childTnLst>
                                </p:cTn>
                              </p:par>
                            </p:childTnLst>
                          </p:cTn>
                        </p:par>
                        <p:par>
                          <p:cTn id="38" fill="hold">
                            <p:stCondLst>
                              <p:cond delay="500"/>
                            </p:stCondLst>
                            <p:childTnLst>
                              <p:par>
                                <p:cTn id="39" presetID="16" presetClass="entr" presetSubtype="26"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arn(inHorizontal)">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612775" y="228600"/>
            <a:ext cx="8153400" cy="990600"/>
          </a:xfrm>
        </p:spPr>
        <p:txBody>
          <a:bodyPr/>
          <a:lstStyle/>
          <a:p>
            <a:r>
              <a:rPr lang="en-GB" dirty="0">
                <a:latin typeface="Calibri" charset="0"/>
              </a:rPr>
              <a:t>Class vs. Object</a:t>
            </a:r>
            <a:endParaRPr lang="en-US" dirty="0">
              <a:latin typeface="Calibri" charset="0"/>
            </a:endParaRPr>
          </a:p>
        </p:txBody>
      </p:sp>
      <p:sp>
        <p:nvSpPr>
          <p:cNvPr id="26626" name="Content Placeholder 2"/>
          <p:cNvSpPr>
            <a:spLocks noGrp="1"/>
          </p:cNvSpPr>
          <p:nvPr>
            <p:ph sz="quarter" idx="1"/>
          </p:nvPr>
        </p:nvSpPr>
        <p:spPr>
          <a:xfrm>
            <a:off x="612775" y="1600200"/>
            <a:ext cx="8153400" cy="4495800"/>
          </a:xfrm>
        </p:spPr>
        <p:txBody>
          <a:bodyPr/>
          <a:lstStyle/>
          <a:p>
            <a:r>
              <a:rPr lang="en-GB" dirty="0">
                <a:latin typeface="Calibri" charset="0"/>
              </a:rPr>
              <a:t>Class People </a:t>
            </a:r>
          </a:p>
          <a:p>
            <a:pPr lvl="1"/>
            <a:r>
              <a:rPr lang="en-GB" dirty="0">
                <a:latin typeface="Calibri" charset="0"/>
              </a:rPr>
              <a:t> </a:t>
            </a:r>
            <a:r>
              <a:rPr lang="en-GB" b="1" dirty="0">
                <a:solidFill>
                  <a:schemeClr val="accent1">
                    <a:lumMod val="75000"/>
                  </a:schemeClr>
                </a:solidFill>
                <a:latin typeface="Calibri" charset="0"/>
              </a:rPr>
              <a:t>objects :</a:t>
            </a:r>
            <a:r>
              <a:rPr lang="en-GB" dirty="0">
                <a:latin typeface="Calibri" charset="0"/>
              </a:rPr>
              <a:t> John , Sara </a:t>
            </a:r>
            <a:r>
              <a:rPr lang="en-US" dirty="0">
                <a:latin typeface="Calibri" charset="0"/>
              </a:rPr>
              <a:t>, Teacher , patient , customer </a:t>
            </a:r>
            <a:r>
              <a:rPr lang="en-GB" dirty="0">
                <a:latin typeface="Calibri" charset="0"/>
              </a:rPr>
              <a:t>. They are instantiated from the people class</a:t>
            </a:r>
          </a:p>
          <a:p>
            <a:r>
              <a:rPr lang="en-GB" dirty="0">
                <a:latin typeface="Calibri" charset="0"/>
              </a:rPr>
              <a:t>Class Vehicle</a:t>
            </a:r>
          </a:p>
          <a:p>
            <a:pPr lvl="1"/>
            <a:r>
              <a:rPr lang="en-GB" dirty="0">
                <a:latin typeface="Calibri" charset="0"/>
              </a:rPr>
              <a:t> </a:t>
            </a:r>
            <a:r>
              <a:rPr lang="en-GB" b="1" dirty="0">
                <a:solidFill>
                  <a:schemeClr val="accent1">
                    <a:lumMod val="75000"/>
                  </a:schemeClr>
                </a:solidFill>
                <a:latin typeface="Calibri" charset="0"/>
              </a:rPr>
              <a:t>objects :</a:t>
            </a:r>
            <a:r>
              <a:rPr lang="en-GB" dirty="0">
                <a:latin typeface="Calibri" charset="0"/>
              </a:rPr>
              <a:t>Bus, car, train (instances of the vehicle class) </a:t>
            </a:r>
          </a:p>
          <a:p>
            <a:r>
              <a:rPr lang="en-GB" dirty="0">
                <a:latin typeface="Calibri" charset="0"/>
              </a:rPr>
              <a:t>Class Car</a:t>
            </a:r>
          </a:p>
          <a:p>
            <a:pPr lvl="1"/>
            <a:r>
              <a:rPr lang="en-GB" b="1" dirty="0">
                <a:solidFill>
                  <a:schemeClr val="accent1">
                    <a:lumMod val="75000"/>
                  </a:schemeClr>
                </a:solidFill>
                <a:latin typeface="Calibri" charset="0"/>
              </a:rPr>
              <a:t>objects : </a:t>
            </a:r>
            <a:r>
              <a:rPr lang="en-GB" dirty="0">
                <a:latin typeface="Calibri" charset="0"/>
              </a:rPr>
              <a:t>The blue Nissan, the red Vauxhall, my uncle’s car (instances of the car class) </a:t>
            </a:r>
            <a:endParaRPr lang="en-US" dirty="0">
              <a:latin typeface="Calibri" charset="0"/>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550</a:t>
            </a:fld>
            <a:endParaRPr lang="en-US"/>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612775" y="228600"/>
            <a:ext cx="8153400" cy="990600"/>
          </a:xfrm>
        </p:spPr>
        <p:txBody>
          <a:bodyPr/>
          <a:lstStyle/>
          <a:p>
            <a:r>
              <a:rPr lang="en-GB">
                <a:latin typeface="Tw Cen MT" charset="0"/>
              </a:rPr>
              <a:t>Instance</a:t>
            </a:r>
            <a:endParaRPr lang="en-US">
              <a:latin typeface="Tw Cen MT" charset="0"/>
            </a:endParaRPr>
          </a:p>
        </p:txBody>
      </p:sp>
      <p:sp>
        <p:nvSpPr>
          <p:cNvPr id="47106" name="Content Placeholder 2"/>
          <p:cNvSpPr>
            <a:spLocks noGrp="1"/>
          </p:cNvSpPr>
          <p:nvPr>
            <p:ph sz="quarter" idx="1"/>
          </p:nvPr>
        </p:nvSpPr>
        <p:spPr>
          <a:xfrm>
            <a:off x="612775" y="1600200"/>
            <a:ext cx="8153400" cy="4495800"/>
          </a:xfrm>
        </p:spPr>
        <p:txBody>
          <a:bodyPr/>
          <a:lstStyle/>
          <a:p>
            <a:pPr>
              <a:spcBef>
                <a:spcPct val="20000"/>
              </a:spcBef>
              <a:buFont typeface="Arial" charset="0"/>
              <a:buChar char="•"/>
            </a:pPr>
            <a:r>
              <a:rPr lang="en-US" dirty="0">
                <a:latin typeface="Calibri" charset="0"/>
              </a:rPr>
              <a:t>An </a:t>
            </a:r>
            <a:r>
              <a:rPr lang="en-US" b="1" dirty="0">
                <a:latin typeface="Calibri" charset="0"/>
              </a:rPr>
              <a:t>instance is an object created from a </a:t>
            </a:r>
            <a:r>
              <a:rPr lang="en-US" dirty="0">
                <a:latin typeface="Calibri" charset="0"/>
              </a:rPr>
              <a:t>class</a:t>
            </a:r>
          </a:p>
          <a:p>
            <a:pPr>
              <a:spcBef>
                <a:spcPct val="20000"/>
              </a:spcBef>
              <a:buFont typeface="Arial" charset="0"/>
              <a:buChar char="•"/>
            </a:pPr>
            <a:r>
              <a:rPr lang="en-US" dirty="0">
                <a:latin typeface="Calibri" charset="0"/>
              </a:rPr>
              <a:t>A class describes </a:t>
            </a:r>
            <a:r>
              <a:rPr lang="en-US" u="sng" dirty="0">
                <a:latin typeface="Calibri" charset="0"/>
              </a:rPr>
              <a:t>the behavior </a:t>
            </a:r>
            <a:r>
              <a:rPr lang="en-US" dirty="0">
                <a:latin typeface="Calibri" charset="0"/>
              </a:rPr>
              <a:t>and </a:t>
            </a:r>
            <a:r>
              <a:rPr lang="en-US" u="sng" dirty="0">
                <a:latin typeface="Calibri" charset="0"/>
              </a:rPr>
              <a:t>information structure </a:t>
            </a:r>
            <a:r>
              <a:rPr lang="en-US" dirty="0">
                <a:latin typeface="Calibri" charset="0"/>
              </a:rPr>
              <a:t>of an instance, while the current state of the instance is defined by the operations performed on the instance</a:t>
            </a:r>
          </a:p>
          <a:p>
            <a:pPr>
              <a:spcBef>
                <a:spcPct val="20000"/>
              </a:spcBef>
              <a:buFont typeface="Arial" charset="0"/>
              <a:buChar char="•"/>
            </a:pPr>
            <a:r>
              <a:rPr lang="en-US" dirty="0">
                <a:latin typeface="Calibri" charset="0"/>
              </a:rPr>
              <a:t>System</a:t>
            </a:r>
            <a:r>
              <a:rPr lang="ja-JP" altLang="en-US">
                <a:latin typeface="Calibri" charset="0"/>
                <a:ea typeface="HGPｺﾞｼｯｸE" charset="0"/>
                <a:cs typeface="HGPｺﾞｼｯｸE" charset="0"/>
              </a:rPr>
              <a:t>’</a:t>
            </a:r>
            <a:r>
              <a:rPr lang="en-US" altLang="ja-JP" dirty="0">
                <a:latin typeface="Calibri" charset="0"/>
                <a:ea typeface="HGPｺﾞｼｯｸE" charset="0"/>
                <a:cs typeface="HGPｺﾞｼｯｸE" charset="0"/>
              </a:rPr>
              <a:t>s behavior is performed via the interactions between instances</a:t>
            </a:r>
          </a:p>
        </p:txBody>
      </p:sp>
      <p:sp>
        <p:nvSpPr>
          <p:cNvPr id="2" name="Slide Number Placeholder 1"/>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551</a:t>
            </a:fld>
            <a:endParaRPr lang="en-US"/>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552</a:t>
            </a:fld>
            <a:endParaRPr lang="en-US"/>
          </a:p>
        </p:txBody>
      </p:sp>
      <p:pic>
        <p:nvPicPr>
          <p:cNvPr id="1026" name="Picture 2" descr="نتيجة بحث الصور عن ‪car outline‬‏"/>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17570" b="22904"/>
          <a:stretch/>
        </p:blipFill>
        <p:spPr bwMode="auto">
          <a:xfrm>
            <a:off x="1981200" y="1356928"/>
            <a:ext cx="48768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352800" y="2057400"/>
            <a:ext cx="3276600" cy="646331"/>
          </a:xfrm>
          <a:prstGeom prst="rect">
            <a:avLst/>
          </a:prstGeom>
          <a:noFill/>
        </p:spPr>
        <p:txBody>
          <a:bodyPr wrap="square" rtlCol="0">
            <a:spAutoFit/>
          </a:bodyPr>
          <a:lstStyle/>
          <a:p>
            <a:r>
              <a:rPr lang="en-US" b="1" dirty="0">
                <a:solidFill>
                  <a:schemeClr val="accent3">
                    <a:lumMod val="50000"/>
                  </a:schemeClr>
                </a:solidFill>
              </a:rPr>
              <a:t>Attribute :</a:t>
            </a:r>
            <a:r>
              <a:rPr lang="en-US" dirty="0"/>
              <a:t> brand</a:t>
            </a:r>
          </a:p>
          <a:p>
            <a:r>
              <a:rPr lang="en-US" b="1" dirty="0">
                <a:solidFill>
                  <a:srgbClr val="00B050"/>
                </a:solidFill>
              </a:rPr>
              <a:t>Method : </a:t>
            </a:r>
            <a:r>
              <a:rPr lang="en-US" dirty="0"/>
              <a:t>Drive , stop</a:t>
            </a:r>
          </a:p>
        </p:txBody>
      </p:sp>
      <p:pic>
        <p:nvPicPr>
          <p:cNvPr id="10" name="Picture 2" descr="نتيجة بحث الصور عن ‪car outline‬‏"/>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17570" b="22904"/>
          <a:stretch/>
        </p:blipFill>
        <p:spPr bwMode="auto">
          <a:xfrm>
            <a:off x="231407" y="4162588"/>
            <a:ext cx="4206240" cy="16430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371600" y="4660954"/>
            <a:ext cx="2377440" cy="646331"/>
          </a:xfrm>
          <a:prstGeom prst="rect">
            <a:avLst/>
          </a:prstGeom>
          <a:noFill/>
        </p:spPr>
        <p:txBody>
          <a:bodyPr wrap="square" rtlCol="0">
            <a:spAutoFit/>
          </a:bodyPr>
          <a:lstStyle/>
          <a:p>
            <a:r>
              <a:rPr lang="en-US" b="1" dirty="0">
                <a:solidFill>
                  <a:schemeClr val="accent3">
                    <a:lumMod val="50000"/>
                  </a:schemeClr>
                </a:solidFill>
              </a:rPr>
              <a:t>Attribute :</a:t>
            </a:r>
            <a:r>
              <a:rPr lang="en-US" dirty="0"/>
              <a:t> Nissan</a:t>
            </a:r>
          </a:p>
          <a:p>
            <a:r>
              <a:rPr lang="en-US" b="1" dirty="0">
                <a:solidFill>
                  <a:srgbClr val="00B050"/>
                </a:solidFill>
              </a:rPr>
              <a:t>Method : </a:t>
            </a:r>
            <a:r>
              <a:rPr lang="en-US" dirty="0"/>
              <a:t>Drive , stop</a:t>
            </a:r>
          </a:p>
        </p:txBody>
      </p:sp>
      <p:pic>
        <p:nvPicPr>
          <p:cNvPr id="12" name="Picture 2" descr="نتيجة بحث الصور عن ‪car outline‬‏"/>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17570" b="22904"/>
          <a:stretch/>
        </p:blipFill>
        <p:spPr bwMode="auto">
          <a:xfrm>
            <a:off x="4419600" y="4098762"/>
            <a:ext cx="4206240" cy="16430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440680" y="4664719"/>
            <a:ext cx="2377440" cy="646331"/>
          </a:xfrm>
          <a:prstGeom prst="rect">
            <a:avLst/>
          </a:prstGeom>
          <a:noFill/>
        </p:spPr>
        <p:txBody>
          <a:bodyPr wrap="square" rtlCol="0">
            <a:spAutoFit/>
          </a:bodyPr>
          <a:lstStyle/>
          <a:p>
            <a:r>
              <a:rPr lang="en-US" b="1" dirty="0">
                <a:solidFill>
                  <a:schemeClr val="accent3">
                    <a:lumMod val="50000"/>
                  </a:schemeClr>
                </a:solidFill>
              </a:rPr>
              <a:t>Attribute :</a:t>
            </a:r>
            <a:r>
              <a:rPr lang="en-US" dirty="0"/>
              <a:t> Toyota</a:t>
            </a:r>
          </a:p>
          <a:p>
            <a:r>
              <a:rPr lang="en-US" b="1" dirty="0">
                <a:solidFill>
                  <a:srgbClr val="00B050"/>
                </a:solidFill>
              </a:rPr>
              <a:t>Method : </a:t>
            </a:r>
            <a:r>
              <a:rPr lang="en-US" dirty="0"/>
              <a:t>Drive , stop</a:t>
            </a:r>
          </a:p>
        </p:txBody>
      </p:sp>
      <p:sp>
        <p:nvSpPr>
          <p:cNvPr id="9" name="Line Callout 1 8"/>
          <p:cNvSpPr/>
          <p:nvPr/>
        </p:nvSpPr>
        <p:spPr>
          <a:xfrm>
            <a:off x="7315200" y="1676400"/>
            <a:ext cx="1524000" cy="475565"/>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a:t>
            </a:r>
          </a:p>
        </p:txBody>
      </p:sp>
      <p:sp>
        <p:nvSpPr>
          <p:cNvPr id="15" name="Line Callout 1 14"/>
          <p:cNvSpPr/>
          <p:nvPr/>
        </p:nvSpPr>
        <p:spPr>
          <a:xfrm>
            <a:off x="7467600" y="3770737"/>
            <a:ext cx="1524000" cy="475565"/>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spTree>
    <p:extLst>
      <p:ext uri="{BB962C8B-B14F-4D97-AF65-F5344CB8AC3E}">
        <p14:creationId xmlns:p14="http://schemas.microsoft.com/office/powerpoint/2010/main" val="190992075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3"/>
          <p:cNvSpPr>
            <a:spLocks noGrp="1"/>
          </p:cNvSpPr>
          <p:nvPr>
            <p:ph type="title"/>
          </p:nvPr>
        </p:nvSpPr>
        <p:spPr>
          <a:xfrm>
            <a:off x="612775" y="228600"/>
            <a:ext cx="8153400" cy="990600"/>
          </a:xfrm>
        </p:spPr>
        <p:txBody>
          <a:bodyPr/>
          <a:lstStyle/>
          <a:p>
            <a:r>
              <a:rPr lang="en-US" dirty="0">
                <a:latin typeface="Calibri" charset="0"/>
              </a:rPr>
              <a:t> </a:t>
            </a:r>
            <a:r>
              <a:rPr lang="en-US" sz="4400" dirty="0">
                <a:latin typeface="Calibri" charset="0"/>
              </a:rPr>
              <a:t>Summary Object-oriented Basics</a:t>
            </a:r>
          </a:p>
        </p:txBody>
      </p:sp>
      <p:sp>
        <p:nvSpPr>
          <p:cNvPr id="22531" name="Content Placeholder 4"/>
          <p:cNvSpPr>
            <a:spLocks noGrp="1"/>
          </p:cNvSpPr>
          <p:nvPr>
            <p:ph sz="quarter" idx="1"/>
          </p:nvPr>
        </p:nvSpPr>
        <p:spPr>
          <a:xfrm>
            <a:off x="612775" y="1600200"/>
            <a:ext cx="8153400" cy="4495800"/>
          </a:xfrm>
        </p:spPr>
        <p:txBody>
          <a:bodyPr>
            <a:normAutofit fontScale="92500" lnSpcReduction="10000"/>
          </a:bodyPr>
          <a:lstStyle/>
          <a:p>
            <a:pPr marL="320040" indent="-320040" fontAlgn="auto">
              <a:spcAft>
                <a:spcPts val="0"/>
              </a:spcAft>
              <a:buFontTx/>
              <a:buChar char="•"/>
              <a:defRPr/>
            </a:pPr>
            <a:r>
              <a:rPr lang="en-US" sz="2700" dirty="0">
                <a:solidFill>
                  <a:schemeClr val="tx2">
                    <a:lumMod val="75000"/>
                  </a:schemeClr>
                </a:solidFill>
                <a:latin typeface="Calibri" charset="0"/>
                <a:ea typeface="+mn-ea"/>
              </a:rPr>
              <a:t>Fields/attributes</a:t>
            </a:r>
          </a:p>
          <a:p>
            <a:pPr marL="640080" lvl="1" indent="-274320" fontAlgn="auto">
              <a:spcAft>
                <a:spcPts val="0"/>
              </a:spcAft>
              <a:buFontTx/>
              <a:buChar char="–"/>
              <a:defRPr/>
            </a:pPr>
            <a:r>
              <a:rPr lang="en-US" sz="2200" dirty="0">
                <a:latin typeface="Calibri" charset="0"/>
                <a:ea typeface="+mn-ea"/>
              </a:rPr>
              <a:t>Classes define fields (e.g. a </a:t>
            </a:r>
            <a:r>
              <a:rPr lang="en-US" sz="2200" b="1" dirty="0">
                <a:latin typeface="Calibri" charset="0"/>
                <a:ea typeface="+mn-ea"/>
              </a:rPr>
              <a:t>Person</a:t>
            </a:r>
            <a:r>
              <a:rPr lang="en-US" sz="2200" dirty="0">
                <a:latin typeface="Calibri" charset="0"/>
                <a:ea typeface="+mn-ea"/>
              </a:rPr>
              <a:t> class could contain fields </a:t>
            </a:r>
            <a:r>
              <a:rPr lang="en-US" sz="2200" b="1" dirty="0">
                <a:latin typeface="Calibri" charset="0"/>
                <a:ea typeface="+mn-ea"/>
              </a:rPr>
              <a:t>name</a:t>
            </a:r>
            <a:r>
              <a:rPr lang="en-US" sz="2200" dirty="0">
                <a:latin typeface="Calibri" charset="0"/>
                <a:ea typeface="+mn-ea"/>
              </a:rPr>
              <a:t>, </a:t>
            </a:r>
            <a:r>
              <a:rPr lang="en-US" sz="2200" b="1" dirty="0">
                <a:latin typeface="Calibri" charset="0"/>
                <a:ea typeface="+mn-ea"/>
              </a:rPr>
              <a:t>age</a:t>
            </a:r>
            <a:r>
              <a:rPr lang="en-US" sz="2200" dirty="0">
                <a:latin typeface="Calibri" charset="0"/>
                <a:ea typeface="+mn-ea"/>
              </a:rPr>
              <a:t>, </a:t>
            </a:r>
            <a:r>
              <a:rPr lang="en-US" sz="2200" b="1" dirty="0">
                <a:latin typeface="Calibri" charset="0"/>
                <a:ea typeface="+mn-ea"/>
              </a:rPr>
              <a:t>gender</a:t>
            </a:r>
            <a:r>
              <a:rPr lang="en-US" sz="2200" dirty="0">
                <a:latin typeface="Calibri" charset="0"/>
                <a:ea typeface="+mn-ea"/>
              </a:rPr>
              <a:t>, etc.)</a:t>
            </a:r>
          </a:p>
          <a:p>
            <a:pPr marL="640080" lvl="1" indent="-274320" fontAlgn="auto">
              <a:spcAft>
                <a:spcPts val="0"/>
              </a:spcAft>
              <a:buFontTx/>
              <a:buChar char="–"/>
              <a:defRPr/>
            </a:pPr>
            <a:r>
              <a:rPr lang="en-US" sz="2200" dirty="0">
                <a:latin typeface="Calibri" charset="0"/>
                <a:ea typeface="+mn-ea"/>
              </a:rPr>
              <a:t>Objects have attributes, which are values stored in fields (e.g. </a:t>
            </a:r>
            <a:r>
              <a:rPr lang="en-US" sz="2200" b="1" dirty="0">
                <a:latin typeface="Calibri" charset="0"/>
                <a:ea typeface="+mn-ea"/>
              </a:rPr>
              <a:t>person_1</a:t>
            </a:r>
            <a:r>
              <a:rPr lang="en-US" sz="2200" dirty="0">
                <a:latin typeface="Calibri" charset="0"/>
                <a:ea typeface="+mn-ea"/>
              </a:rPr>
              <a:t> has attributes </a:t>
            </a:r>
            <a:r>
              <a:rPr lang="ja-JP" altLang="en-US" sz="2200" dirty="0">
                <a:latin typeface="Calibri" charset="0"/>
                <a:ea typeface="+mn-ea"/>
              </a:rPr>
              <a:t>“</a:t>
            </a:r>
            <a:r>
              <a:rPr lang="en-US" altLang="ja-JP" sz="2200" dirty="0">
                <a:latin typeface="Calibri" charset="0"/>
                <a:ea typeface="+mn-ea"/>
              </a:rPr>
              <a:t>John Smith</a:t>
            </a:r>
            <a:r>
              <a:rPr lang="ja-JP" altLang="en-US" sz="2200" dirty="0">
                <a:latin typeface="Calibri" charset="0"/>
                <a:ea typeface="+mn-ea"/>
              </a:rPr>
              <a:t>”</a:t>
            </a:r>
            <a:r>
              <a:rPr lang="en-US" altLang="ja-JP" sz="2200" dirty="0">
                <a:latin typeface="Calibri" charset="0"/>
                <a:ea typeface="+mn-ea"/>
              </a:rPr>
              <a:t>, 25, Male)</a:t>
            </a:r>
          </a:p>
          <a:p>
            <a:pPr marL="640080" lvl="1" indent="-274320" fontAlgn="auto">
              <a:spcAft>
                <a:spcPts val="0"/>
              </a:spcAft>
              <a:buFontTx/>
              <a:buChar char="–"/>
              <a:defRPr/>
            </a:pPr>
            <a:r>
              <a:rPr lang="en-US" sz="2200" u="sng" dirty="0">
                <a:latin typeface="Calibri" charset="0"/>
                <a:ea typeface="+mn-ea"/>
              </a:rPr>
              <a:t>An object</a:t>
            </a:r>
            <a:r>
              <a:rPr lang="ja-JP" altLang="en-US" sz="2200" u="sng" dirty="0">
                <a:latin typeface="Calibri" charset="0"/>
                <a:ea typeface="+mn-ea"/>
              </a:rPr>
              <a:t>’</a:t>
            </a:r>
            <a:r>
              <a:rPr lang="en-US" altLang="ja-JP" sz="2200" u="sng" dirty="0">
                <a:latin typeface="Calibri" charset="0"/>
                <a:ea typeface="+mn-ea"/>
              </a:rPr>
              <a:t>s state is defined by its </a:t>
            </a:r>
            <a:r>
              <a:rPr lang="en-US" altLang="ja-JP" sz="2200" b="1" u="sng" dirty="0">
                <a:latin typeface="Calibri" charset="0"/>
                <a:ea typeface="+mn-ea"/>
              </a:rPr>
              <a:t>attributes</a:t>
            </a:r>
          </a:p>
          <a:p>
            <a:pPr marL="320040" indent="-320040" fontAlgn="auto">
              <a:spcAft>
                <a:spcPts val="0"/>
              </a:spcAft>
              <a:buFontTx/>
              <a:buChar char="•"/>
              <a:defRPr/>
            </a:pPr>
            <a:r>
              <a:rPr lang="en-US" sz="2700" dirty="0">
                <a:solidFill>
                  <a:schemeClr val="tx2">
                    <a:lumMod val="75000"/>
                  </a:schemeClr>
                </a:solidFill>
                <a:latin typeface="Calibri" charset="0"/>
                <a:ea typeface="+mn-ea"/>
              </a:rPr>
              <a:t>Methods</a:t>
            </a:r>
          </a:p>
          <a:p>
            <a:pPr marL="640080" lvl="1" indent="-274320" fontAlgn="auto">
              <a:spcAft>
                <a:spcPts val="0"/>
              </a:spcAft>
              <a:buFontTx/>
              <a:buChar char="–"/>
              <a:defRPr/>
            </a:pPr>
            <a:r>
              <a:rPr lang="en-US" sz="2200" b="1" dirty="0">
                <a:latin typeface="Calibri" charset="0"/>
                <a:ea typeface="+mn-ea"/>
              </a:rPr>
              <a:t>Classes define methods</a:t>
            </a:r>
            <a:r>
              <a:rPr lang="en-US" sz="2200" dirty="0">
                <a:latin typeface="Calibri" charset="0"/>
                <a:ea typeface="+mn-ea"/>
              </a:rPr>
              <a:t>, which can access or change attributes</a:t>
            </a:r>
          </a:p>
          <a:p>
            <a:pPr marL="640080" lvl="1" indent="-274320" fontAlgn="auto">
              <a:spcAft>
                <a:spcPts val="0"/>
              </a:spcAft>
              <a:buFontTx/>
              <a:buChar char="–"/>
              <a:defRPr/>
            </a:pPr>
            <a:r>
              <a:rPr lang="en-US" sz="2200" b="1" dirty="0">
                <a:latin typeface="Calibri" charset="0"/>
                <a:ea typeface="+mn-ea"/>
              </a:rPr>
              <a:t>Objects communicate by calling </a:t>
            </a:r>
            <a:r>
              <a:rPr lang="en-US" sz="2200" dirty="0">
                <a:latin typeface="Calibri" charset="0"/>
                <a:ea typeface="+mn-ea"/>
              </a:rPr>
              <a:t>(invoking) each others</a:t>
            </a:r>
            <a:r>
              <a:rPr lang="ja-JP" altLang="en-US" sz="2200" dirty="0">
                <a:latin typeface="Calibri" charset="0"/>
                <a:ea typeface="+mn-ea"/>
              </a:rPr>
              <a:t>’</a:t>
            </a:r>
            <a:r>
              <a:rPr lang="en-US" altLang="ja-JP" sz="2200" dirty="0">
                <a:latin typeface="Calibri" charset="0"/>
                <a:ea typeface="+mn-ea"/>
              </a:rPr>
              <a:t> methods</a:t>
            </a:r>
          </a:p>
          <a:p>
            <a:pPr marL="320040" indent="-320040" fontAlgn="auto">
              <a:spcAft>
                <a:spcPts val="0"/>
              </a:spcAft>
              <a:buFontTx/>
              <a:buChar char="•"/>
              <a:defRPr/>
            </a:pPr>
            <a:r>
              <a:rPr lang="en-US" sz="2700" dirty="0">
                <a:solidFill>
                  <a:schemeClr val="tx2">
                    <a:lumMod val="75000"/>
                  </a:schemeClr>
                </a:solidFill>
                <a:latin typeface="Calibri" charset="0"/>
                <a:ea typeface="+mn-ea"/>
              </a:rPr>
              <a:t>Parameters</a:t>
            </a:r>
          </a:p>
          <a:p>
            <a:pPr marL="640080" lvl="1" indent="-274320" fontAlgn="auto">
              <a:spcAft>
                <a:spcPts val="0"/>
              </a:spcAft>
              <a:buFontTx/>
              <a:buChar char="–"/>
              <a:defRPr/>
            </a:pPr>
            <a:r>
              <a:rPr lang="en-US" sz="2200" dirty="0">
                <a:latin typeface="Calibri" charset="0"/>
                <a:ea typeface="+mn-ea"/>
              </a:rPr>
              <a:t>Methods can have parameters to pass additional information during execution</a:t>
            </a:r>
          </a:p>
          <a:p>
            <a:pPr marL="320040" indent="-320040" fontAlgn="auto">
              <a:spcAft>
                <a:spcPts val="0"/>
              </a:spcAft>
              <a:buFont typeface="Wingdings"/>
              <a:buChar char=""/>
              <a:defRPr/>
            </a:pPr>
            <a:endParaRPr lang="en-US" dirty="0">
              <a:solidFill>
                <a:schemeClr val="tx2">
                  <a:lumMod val="75000"/>
                </a:schemeClr>
              </a:solidFill>
              <a:latin typeface="Calibri" charset="0"/>
              <a:ea typeface="+mn-ea"/>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A4A425F8-9BCA-6D45-B9E8-DCBBDBFD9266}" type="slidenum">
              <a:rPr lang="en-US" smtClean="0"/>
              <a:pPr>
                <a:defRPr/>
              </a:pPr>
              <a:t>553</a:t>
            </a:fld>
            <a:endParaRPr lang="en-US"/>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Method Revision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0794224"/>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Problem </a:t>
            </a:r>
          </a:p>
        </p:txBody>
      </p:sp>
      <p:sp>
        <p:nvSpPr>
          <p:cNvPr id="3" name="Content Placeholder 2"/>
          <p:cNvSpPr>
            <a:spLocks noGrp="1"/>
          </p:cNvSpPr>
          <p:nvPr>
            <p:ph idx="1"/>
          </p:nvPr>
        </p:nvSpPr>
        <p:spPr>
          <a:xfrm>
            <a:off x="-42882" y="2916970"/>
            <a:ext cx="9236780" cy="2707975"/>
          </a:xfrm>
        </p:spPr>
        <p:txBody>
          <a:bodyPr>
            <a:noAutofit/>
          </a:bodyPr>
          <a:lstStyle/>
          <a:p>
            <a:r>
              <a:rPr lang="en-US" dirty="0"/>
              <a:t>we want to use a java program to analysis the students grades for csc111 exam, The </a:t>
            </a:r>
            <a:r>
              <a:rPr lang="en-US" b="1" dirty="0"/>
              <a:t>maximum</a:t>
            </a:r>
            <a:r>
              <a:rPr lang="en-US" dirty="0"/>
              <a:t> </a:t>
            </a:r>
            <a:r>
              <a:rPr lang="en-US" b="1" dirty="0"/>
              <a:t>capacity</a:t>
            </a:r>
            <a:r>
              <a:rPr lang="en-US" dirty="0"/>
              <a:t> of the section is 40. the user should enter </a:t>
            </a:r>
            <a:r>
              <a:rPr lang="en-US" b="1" dirty="0"/>
              <a:t>number of students </a:t>
            </a:r>
            <a:r>
              <a:rPr lang="en-US" dirty="0"/>
              <a:t>first (not larger than 40 ) , then  the grades.  Then the program should </a:t>
            </a:r>
            <a:r>
              <a:rPr lang="en-US" b="1" dirty="0"/>
              <a:t>print</a:t>
            </a:r>
            <a:r>
              <a:rPr lang="en-US" dirty="0"/>
              <a:t> the equivalent grade out of 15, also the program should </a:t>
            </a:r>
            <a:r>
              <a:rPr lang="en-US" b="1" dirty="0"/>
              <a:t>print</a:t>
            </a:r>
            <a:r>
              <a:rPr lang="en-US" dirty="0"/>
              <a:t>  maximum grade, minimum grade, average grade.  finally  the program should </a:t>
            </a:r>
            <a:r>
              <a:rPr lang="en-US" b="1" dirty="0"/>
              <a:t>print</a:t>
            </a:r>
            <a:r>
              <a:rPr lang="en-US" dirty="0"/>
              <a:t> grade distribution for mid term as bar chart </a:t>
            </a:r>
          </a:p>
          <a:p>
            <a:pPr marL="0" indent="0">
              <a:lnSpc>
                <a:spcPct val="50000"/>
              </a:lnSpc>
              <a:buNone/>
            </a:pPr>
            <a:endParaRPr lang="en-US" dirty="0"/>
          </a:p>
        </p:txBody>
      </p:sp>
    </p:spTree>
    <p:extLst>
      <p:ext uri="{BB962C8B-B14F-4D97-AF65-F5344CB8AC3E}">
        <p14:creationId xmlns:p14="http://schemas.microsoft.com/office/powerpoint/2010/main" val="249534137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Problem </a:t>
            </a:r>
          </a:p>
        </p:txBody>
      </p:sp>
      <p:sp>
        <p:nvSpPr>
          <p:cNvPr id="3" name="Content Placeholder 2"/>
          <p:cNvSpPr>
            <a:spLocks noGrp="1"/>
          </p:cNvSpPr>
          <p:nvPr>
            <p:ph idx="1"/>
          </p:nvPr>
        </p:nvSpPr>
        <p:spPr>
          <a:xfrm>
            <a:off x="1744413" y="1863990"/>
            <a:ext cx="5113646" cy="4994010"/>
          </a:xfrm>
        </p:spPr>
        <p:txBody>
          <a:bodyPr>
            <a:normAutofit/>
          </a:bodyPr>
          <a:lstStyle/>
          <a:p>
            <a:r>
              <a:rPr lang="en-US" b="1" dirty="0"/>
              <a:t>Sample Run</a:t>
            </a:r>
          </a:p>
          <a:p>
            <a:r>
              <a:rPr lang="en-US" b="1" u="sng" dirty="0"/>
              <a:t>input :</a:t>
            </a:r>
          </a:p>
          <a:p>
            <a:pPr marL="0" indent="0">
              <a:lnSpc>
                <a:spcPct val="50000"/>
              </a:lnSpc>
              <a:buNone/>
            </a:pPr>
            <a:r>
              <a:rPr lang="en-US" sz="2000" dirty="0"/>
              <a:t>Enter the number of student less than 40  :</a:t>
            </a:r>
          </a:p>
          <a:p>
            <a:pPr marL="0" indent="0">
              <a:lnSpc>
                <a:spcPct val="50000"/>
              </a:lnSpc>
              <a:buNone/>
            </a:pPr>
            <a:r>
              <a:rPr lang="en-US" sz="2000" dirty="0"/>
              <a:t>25</a:t>
            </a:r>
          </a:p>
          <a:p>
            <a:pPr marL="0" indent="0">
              <a:lnSpc>
                <a:spcPct val="50000"/>
              </a:lnSpc>
              <a:buNone/>
            </a:pPr>
            <a:r>
              <a:rPr lang="en-US" sz="2000" dirty="0"/>
              <a:t>Enter 25 grades </a:t>
            </a:r>
          </a:p>
          <a:p>
            <a:pPr marL="0" indent="0">
              <a:lnSpc>
                <a:spcPct val="50000"/>
              </a:lnSpc>
              <a:buNone/>
            </a:pPr>
            <a:r>
              <a:rPr lang="en-US" sz="2000" dirty="0"/>
              <a:t>67</a:t>
            </a:r>
          </a:p>
          <a:p>
            <a:pPr marL="0" indent="0">
              <a:lnSpc>
                <a:spcPct val="50000"/>
              </a:lnSpc>
              <a:buNone/>
            </a:pPr>
            <a:r>
              <a:rPr lang="en-US" sz="2000" dirty="0"/>
              <a:t>89</a:t>
            </a:r>
          </a:p>
          <a:p>
            <a:pPr marL="0" indent="0">
              <a:lnSpc>
                <a:spcPct val="50000"/>
              </a:lnSpc>
              <a:buNone/>
            </a:pPr>
            <a:r>
              <a:rPr lang="en-US" sz="2000" dirty="0"/>
              <a:t>76</a:t>
            </a:r>
          </a:p>
          <a:p>
            <a:pPr marL="0" indent="0">
              <a:lnSpc>
                <a:spcPct val="50000"/>
              </a:lnSpc>
              <a:buNone/>
            </a:pPr>
            <a:r>
              <a:rPr lang="en-US" sz="2000" dirty="0"/>
              <a:t>…</a:t>
            </a:r>
          </a:p>
          <a:p>
            <a:pPr marL="0" indent="0">
              <a:lnSpc>
                <a:spcPct val="50000"/>
              </a:lnSpc>
              <a:buNone/>
            </a:pPr>
            <a:r>
              <a:rPr lang="en-US" sz="2000" dirty="0"/>
              <a:t>…</a:t>
            </a:r>
          </a:p>
          <a:p>
            <a:pPr marL="0" indent="0">
              <a:lnSpc>
                <a:spcPct val="50000"/>
              </a:lnSpc>
              <a:buNone/>
            </a:pPr>
            <a:r>
              <a:rPr lang="en-US" sz="2000" dirty="0"/>
              <a:t>67</a:t>
            </a:r>
          </a:p>
          <a:p>
            <a:pPr marL="0" indent="0">
              <a:lnSpc>
                <a:spcPct val="50000"/>
              </a:lnSpc>
              <a:buNone/>
            </a:pPr>
            <a:endParaRPr lang="en-US" dirty="0"/>
          </a:p>
        </p:txBody>
      </p:sp>
    </p:spTree>
    <p:extLst>
      <p:ext uri="{BB962C8B-B14F-4D97-AF65-F5344CB8AC3E}">
        <p14:creationId xmlns:p14="http://schemas.microsoft.com/office/powerpoint/2010/main" val="6224774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399356" y="1765017"/>
            <a:ext cx="6054435" cy="4594220"/>
          </a:xfrm>
        </p:spPr>
        <p:txBody>
          <a:bodyPr>
            <a:normAutofit/>
          </a:bodyPr>
          <a:lstStyle/>
          <a:p>
            <a:pPr>
              <a:lnSpc>
                <a:spcPct val="50000"/>
              </a:lnSpc>
            </a:pPr>
            <a:r>
              <a:rPr lang="en-US" b="1" u="sng" dirty="0"/>
              <a:t> output :</a:t>
            </a:r>
          </a:p>
          <a:p>
            <a:pPr marL="0" indent="0">
              <a:lnSpc>
                <a:spcPct val="50000"/>
              </a:lnSpc>
              <a:buNone/>
            </a:pPr>
            <a:r>
              <a:rPr lang="en-US" sz="2000" dirty="0"/>
              <a:t>The equivalent grade are :</a:t>
            </a:r>
          </a:p>
          <a:p>
            <a:pPr marL="0" indent="0">
              <a:lnSpc>
                <a:spcPct val="50000"/>
              </a:lnSpc>
              <a:buNone/>
            </a:pPr>
            <a:r>
              <a:rPr lang="en-US" sz="2000" dirty="0"/>
              <a:t>10  13  11  …………….  11</a:t>
            </a:r>
          </a:p>
          <a:p>
            <a:pPr marL="0" indent="0">
              <a:lnSpc>
                <a:spcPct val="50000"/>
              </a:lnSpc>
              <a:buNone/>
            </a:pPr>
            <a:r>
              <a:rPr lang="en-US" sz="2000" dirty="0"/>
              <a:t>lowest grade is 4 and the Highest  grade is  14</a:t>
            </a:r>
          </a:p>
          <a:p>
            <a:pPr marL="0" indent="0">
              <a:lnSpc>
                <a:spcPct val="50000"/>
              </a:lnSpc>
              <a:buNone/>
            </a:pPr>
            <a:r>
              <a:rPr lang="en-US" sz="2000" dirty="0"/>
              <a:t>the Average grade is 8.75</a:t>
            </a:r>
          </a:p>
          <a:p>
            <a:pPr marL="0" indent="0">
              <a:lnSpc>
                <a:spcPct val="50000"/>
              </a:lnSpc>
              <a:buNone/>
            </a:pPr>
            <a:r>
              <a:rPr lang="en-US" sz="2000" dirty="0"/>
              <a:t>Overall grade distribution:</a:t>
            </a:r>
          </a:p>
          <a:p>
            <a:pPr marL="0" indent="0">
              <a:lnSpc>
                <a:spcPct val="50000"/>
              </a:lnSpc>
              <a:buNone/>
            </a:pPr>
            <a:r>
              <a:rPr lang="en-US" sz="2000" dirty="0"/>
              <a:t> </a:t>
            </a:r>
          </a:p>
          <a:p>
            <a:pPr marL="0" indent="0">
              <a:lnSpc>
                <a:spcPct val="50000"/>
              </a:lnSpc>
              <a:buNone/>
            </a:pPr>
            <a:r>
              <a:rPr lang="en-US" sz="2000" dirty="0"/>
              <a:t>00-04 : ****</a:t>
            </a:r>
          </a:p>
          <a:p>
            <a:pPr marL="0" indent="0">
              <a:lnSpc>
                <a:spcPct val="50000"/>
              </a:lnSpc>
              <a:buNone/>
            </a:pPr>
            <a:r>
              <a:rPr lang="en-US" sz="2000" dirty="0"/>
              <a:t>05-09 : *************</a:t>
            </a:r>
          </a:p>
          <a:p>
            <a:pPr marL="0" indent="0">
              <a:lnSpc>
                <a:spcPct val="50000"/>
              </a:lnSpc>
              <a:buNone/>
            </a:pPr>
            <a:r>
              <a:rPr lang="en-US" sz="2000" dirty="0"/>
              <a:t>10-14:  *****</a:t>
            </a:r>
          </a:p>
          <a:p>
            <a:pPr marL="0" indent="0">
              <a:lnSpc>
                <a:spcPct val="50000"/>
              </a:lnSpc>
              <a:buNone/>
            </a:pPr>
            <a:r>
              <a:rPr lang="en-US" sz="2000" dirty="0"/>
              <a:t>15       : *</a:t>
            </a:r>
          </a:p>
          <a:p>
            <a:pPr marL="0" indent="0">
              <a:lnSpc>
                <a:spcPct val="50000"/>
              </a:lnSpc>
              <a:buNone/>
            </a:pPr>
            <a:endParaRPr lang="en-US" dirty="0"/>
          </a:p>
          <a:p>
            <a:pPr marL="0" indent="0">
              <a:lnSpc>
                <a:spcPct val="50000"/>
              </a:lnSpc>
              <a:buNone/>
            </a:pPr>
            <a:endParaRPr lang="en-US" dirty="0"/>
          </a:p>
          <a:p>
            <a:pPr marL="0" indent="0">
              <a:lnSpc>
                <a:spcPct val="50000"/>
              </a:lnSpc>
              <a:buNone/>
            </a:pPr>
            <a:endParaRPr lang="en-US" dirty="0"/>
          </a:p>
          <a:p>
            <a:pPr marL="0" indent="0">
              <a:lnSpc>
                <a:spcPct val="50000"/>
              </a:lnSpc>
              <a:buNone/>
            </a:pPr>
            <a:endParaRPr lang="en-US" dirty="0"/>
          </a:p>
          <a:p>
            <a:pPr marL="0" indent="0">
              <a:buNone/>
            </a:pPr>
            <a:endParaRPr lang="en-US" dirty="0"/>
          </a:p>
        </p:txBody>
      </p:sp>
    </p:spTree>
    <p:extLst>
      <p:ext uri="{BB962C8B-B14F-4D97-AF65-F5344CB8AC3E}">
        <p14:creationId xmlns:p14="http://schemas.microsoft.com/office/powerpoint/2010/main" val="320499115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analysis </a:t>
            </a:r>
          </a:p>
        </p:txBody>
      </p:sp>
      <p:sp>
        <p:nvSpPr>
          <p:cNvPr id="3" name="Content Placeholder 2"/>
          <p:cNvSpPr>
            <a:spLocks noGrp="1"/>
          </p:cNvSpPr>
          <p:nvPr>
            <p:ph idx="1"/>
          </p:nvPr>
        </p:nvSpPr>
        <p:spPr>
          <a:xfrm>
            <a:off x="284163" y="1746476"/>
            <a:ext cx="8574087" cy="4657264"/>
          </a:xfrm>
        </p:spPr>
        <p:txBody>
          <a:bodyPr>
            <a:noAutofit/>
          </a:bodyPr>
          <a:lstStyle/>
          <a:p>
            <a:pPr>
              <a:lnSpc>
                <a:spcPct val="70000"/>
              </a:lnSpc>
            </a:pPr>
            <a:r>
              <a:rPr lang="en-US" dirty="0"/>
              <a:t>input :</a:t>
            </a:r>
          </a:p>
          <a:p>
            <a:pPr lvl="1">
              <a:lnSpc>
                <a:spcPct val="70000"/>
              </a:lnSpc>
            </a:pPr>
            <a:r>
              <a:rPr lang="en-US" dirty="0"/>
              <a:t>number of students (</a:t>
            </a:r>
            <a:r>
              <a:rPr lang="en-US" dirty="0" err="1"/>
              <a:t>num</a:t>
            </a:r>
            <a:r>
              <a:rPr lang="en-US" dirty="0"/>
              <a:t>) (should be validated )</a:t>
            </a:r>
          </a:p>
          <a:p>
            <a:pPr lvl="1">
              <a:lnSpc>
                <a:spcPct val="70000"/>
              </a:lnSpc>
            </a:pPr>
            <a:r>
              <a:rPr lang="en-US" dirty="0"/>
              <a:t>list of grades (grades)</a:t>
            </a:r>
          </a:p>
          <a:p>
            <a:pPr marL="339725" indent="-342900">
              <a:lnSpc>
                <a:spcPct val="70000"/>
              </a:lnSpc>
            </a:pPr>
            <a:r>
              <a:rPr lang="en-US" dirty="0"/>
              <a:t>  processing </a:t>
            </a:r>
          </a:p>
          <a:p>
            <a:pPr marL="800100" lvl="1" indent="-342900">
              <a:lnSpc>
                <a:spcPct val="70000"/>
              </a:lnSpc>
            </a:pPr>
            <a:r>
              <a:rPr lang="en-US" dirty="0"/>
              <a:t>calculate equivalent  grades</a:t>
            </a:r>
          </a:p>
          <a:p>
            <a:pPr marL="800100" lvl="1" indent="-342900">
              <a:lnSpc>
                <a:spcPct val="70000"/>
              </a:lnSpc>
            </a:pPr>
            <a:r>
              <a:rPr lang="en-US" dirty="0"/>
              <a:t>compute average</a:t>
            </a:r>
          </a:p>
          <a:p>
            <a:pPr marL="800100" lvl="1" indent="-342900">
              <a:lnSpc>
                <a:spcPct val="70000"/>
              </a:lnSpc>
            </a:pPr>
            <a:r>
              <a:rPr lang="en-US" dirty="0"/>
              <a:t>find maximum grade</a:t>
            </a:r>
          </a:p>
          <a:p>
            <a:pPr marL="800100" lvl="1" indent="-342900">
              <a:lnSpc>
                <a:spcPct val="70000"/>
              </a:lnSpc>
            </a:pPr>
            <a:r>
              <a:rPr lang="en-US" dirty="0"/>
              <a:t>find minimum grade </a:t>
            </a:r>
          </a:p>
          <a:p>
            <a:pPr marL="339725" indent="-342900">
              <a:lnSpc>
                <a:spcPct val="70000"/>
              </a:lnSpc>
            </a:pPr>
            <a:r>
              <a:rPr lang="en-US" dirty="0"/>
              <a:t>output :</a:t>
            </a:r>
          </a:p>
          <a:p>
            <a:pPr marL="800100" lvl="1" indent="-342900">
              <a:lnSpc>
                <a:spcPct val="70000"/>
              </a:lnSpc>
            </a:pPr>
            <a:r>
              <a:rPr lang="en-US" dirty="0"/>
              <a:t>equivalent grades </a:t>
            </a:r>
          </a:p>
          <a:p>
            <a:pPr marL="803275" lvl="1" indent="-342900">
              <a:lnSpc>
                <a:spcPct val="70000"/>
              </a:lnSpc>
            </a:pPr>
            <a:r>
              <a:rPr lang="en-US" dirty="0"/>
              <a:t>lowest grade  and the Highest  grade</a:t>
            </a:r>
          </a:p>
          <a:p>
            <a:pPr marL="803275" lvl="1" indent="-342900">
              <a:lnSpc>
                <a:spcPct val="70000"/>
              </a:lnSpc>
            </a:pPr>
            <a:r>
              <a:rPr lang="en-US" dirty="0"/>
              <a:t>the Average grade </a:t>
            </a:r>
          </a:p>
          <a:p>
            <a:pPr marL="803275" lvl="1" indent="-342900">
              <a:lnSpc>
                <a:spcPct val="70000"/>
              </a:lnSpc>
            </a:pPr>
            <a:r>
              <a:rPr lang="en-US" dirty="0"/>
              <a:t>grade Distribution </a:t>
            </a:r>
          </a:p>
        </p:txBody>
      </p:sp>
    </p:spTree>
    <p:extLst>
      <p:ext uri="{BB962C8B-B14F-4D97-AF65-F5344CB8AC3E}">
        <p14:creationId xmlns:p14="http://schemas.microsoft.com/office/powerpoint/2010/main" val="11973208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using method </a:t>
            </a:r>
          </a:p>
        </p:txBody>
      </p:sp>
      <p:sp>
        <p:nvSpPr>
          <p:cNvPr id="3" name="Content Placeholder 2"/>
          <p:cNvSpPr>
            <a:spLocks noGrp="1"/>
          </p:cNvSpPr>
          <p:nvPr>
            <p:ph idx="1"/>
          </p:nvPr>
        </p:nvSpPr>
        <p:spPr>
          <a:xfrm>
            <a:off x="284163" y="2133600"/>
            <a:ext cx="8574087" cy="3992563"/>
          </a:xfrm>
        </p:spPr>
        <p:txBody>
          <a:bodyPr>
            <a:normAutofit fontScale="70000" lnSpcReduction="20000"/>
          </a:bodyPr>
          <a:lstStyle/>
          <a:p>
            <a:pPr marL="0" indent="0">
              <a:buNone/>
            </a:pPr>
            <a:r>
              <a:rPr lang="en-US" b="1" dirty="0"/>
              <a:t>Using methods has several advantages: </a:t>
            </a:r>
          </a:p>
          <a:p>
            <a:r>
              <a:rPr lang="en-US" dirty="0"/>
              <a:t>While working on one method, you can </a:t>
            </a:r>
            <a:r>
              <a:rPr lang="en-US" b="1" dirty="0"/>
              <a:t>focus</a:t>
            </a:r>
            <a:r>
              <a:rPr lang="en-US" dirty="0"/>
              <a:t> on just that part of the program and construct it, debug it, and perfect it. </a:t>
            </a:r>
          </a:p>
          <a:p>
            <a:r>
              <a:rPr lang="en-US" dirty="0"/>
              <a:t>Different people can work on different methods </a:t>
            </a:r>
            <a:r>
              <a:rPr lang="en-US" b="1" dirty="0"/>
              <a:t>simultaneously</a:t>
            </a:r>
            <a:r>
              <a:rPr lang="en-US" dirty="0"/>
              <a:t>. </a:t>
            </a:r>
          </a:p>
          <a:p>
            <a:r>
              <a:rPr lang="en-US" dirty="0"/>
              <a:t>If a method is needed in more than one place in a program, or in different programs, you can write it once and use it </a:t>
            </a:r>
            <a:r>
              <a:rPr lang="en-US" b="1" dirty="0"/>
              <a:t>many times</a:t>
            </a:r>
            <a:r>
              <a:rPr lang="en-US" dirty="0"/>
              <a:t>. </a:t>
            </a:r>
          </a:p>
          <a:p>
            <a:r>
              <a:rPr lang="en-US" dirty="0"/>
              <a:t>Using methods greatly enhances the program’s </a:t>
            </a:r>
            <a:r>
              <a:rPr lang="en-US" b="1" dirty="0"/>
              <a:t>readability</a:t>
            </a:r>
            <a:r>
              <a:rPr lang="en-US" dirty="0"/>
              <a:t> because it reduces the complexity of the method main. </a:t>
            </a:r>
          </a:p>
          <a:p>
            <a:endParaRPr lang="en-US" dirty="0"/>
          </a:p>
        </p:txBody>
      </p:sp>
    </p:spTree>
    <p:extLst>
      <p:ext uri="{BB962C8B-B14F-4D97-AF65-F5344CB8AC3E}">
        <p14:creationId xmlns:p14="http://schemas.microsoft.com/office/powerpoint/2010/main" val="2724983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OUTPUT STATEMENTS</a:t>
            </a:r>
          </a:p>
        </p:txBody>
      </p:sp>
      <p:grpSp>
        <p:nvGrpSpPr>
          <p:cNvPr id="9" name="Group 8"/>
          <p:cNvGrpSpPr/>
          <p:nvPr/>
        </p:nvGrpSpPr>
        <p:grpSpPr>
          <a:xfrm>
            <a:off x="467544" y="1340768"/>
            <a:ext cx="7704856" cy="2462213"/>
            <a:chOff x="467544" y="1236822"/>
            <a:chExt cx="7704856" cy="2462213"/>
          </a:xfrm>
        </p:grpSpPr>
        <p:sp>
          <p:nvSpPr>
            <p:cNvPr id="7" name="TextBox 6"/>
            <p:cNvSpPr txBox="1"/>
            <p:nvPr/>
          </p:nvSpPr>
          <p:spPr>
            <a:xfrm>
              <a:off x="971600" y="1236822"/>
              <a:ext cx="7200800" cy="2462213"/>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Author name: XYZ</a:t>
              </a:r>
            </a:p>
            <a:p>
              <a:r>
                <a:rPr lang="en-US" sz="1400" dirty="0">
                  <a:solidFill>
                    <a:srgbClr val="007033"/>
                  </a:solidFill>
                </a:rPr>
                <a:t>    This is another simple Java program </a:t>
              </a:r>
            </a:p>
            <a:p>
              <a:r>
                <a:rPr lang="en-US" sz="1400" dirty="0">
                  <a:solidFill>
                    <a:srgbClr val="007033"/>
                  </a:solidFill>
                </a:rPr>
                <a:t>*/</a:t>
              </a:r>
            </a:p>
            <a:p>
              <a:r>
                <a:rPr lang="en-US" sz="1400" dirty="0"/>
                <a:t>public class </a:t>
              </a:r>
              <a:r>
                <a:rPr lang="en-US" sz="1400" dirty="0" err="1">
                  <a:solidFill>
                    <a:srgbClr val="0000FF"/>
                  </a:solidFill>
                </a:rPr>
                <a:t>SimpleProgram</a:t>
              </a:r>
              <a:endParaRPr lang="en-US" sz="1400" dirty="0">
                <a:solidFill>
                  <a:srgbClr val="0000FF"/>
                </a:solidFill>
              </a:endParaRPr>
            </a:p>
            <a:p>
              <a:r>
                <a:rPr lang="en-US" sz="1400" dirty="0"/>
                <a:t>{</a:t>
              </a:r>
            </a:p>
            <a:p>
              <a:r>
                <a:rPr lang="en-US" sz="1400" dirty="0"/>
                <a:t>   public static void </a:t>
              </a:r>
              <a:r>
                <a:rPr lang="en-US" sz="1400" dirty="0">
                  <a:solidFill>
                    <a:srgbClr val="0000FF"/>
                  </a:solidFill>
                </a:rPr>
                <a:t>main </a:t>
              </a:r>
              <a:r>
                <a:rPr lang="en-US" sz="1400" dirty="0"/>
                <a:t>(String[]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(“The sum of 2 and 3 is ” + 5);</a:t>
              </a:r>
            </a:p>
            <a:p>
              <a:r>
                <a:rPr lang="en-US" sz="1400" dirty="0"/>
                <a:t>         </a:t>
              </a:r>
              <a:r>
                <a:rPr lang="en-US" sz="1400" dirty="0" err="1"/>
                <a:t>System.out.println</a:t>
              </a:r>
              <a:r>
                <a:rPr lang="en-US" sz="1400" dirty="0"/>
                <a:t> (“7 + 8 = “ + (7 + 8) );</a:t>
              </a:r>
            </a:p>
            <a:p>
              <a:r>
                <a:rPr lang="en-US" sz="1400" dirty="0"/>
                <a:t>      }</a:t>
              </a:r>
            </a:p>
            <a:p>
              <a:r>
                <a:rPr lang="en-US" sz="1400" dirty="0"/>
                <a:t>}</a:t>
              </a:r>
            </a:p>
          </p:txBody>
        </p:sp>
        <p:sp>
          <p:nvSpPr>
            <p:cNvPr id="8" name="TextBox 7"/>
            <p:cNvSpPr txBox="1"/>
            <p:nvPr/>
          </p:nvSpPr>
          <p:spPr>
            <a:xfrm>
              <a:off x="467544" y="1236822"/>
              <a:ext cx="432048" cy="2462213"/>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p:txBody>
        </p:sp>
      </p:grpSp>
      <p:sp>
        <p:nvSpPr>
          <p:cNvPr id="10" name="TextBox 9"/>
          <p:cNvSpPr txBox="1"/>
          <p:nvPr/>
        </p:nvSpPr>
        <p:spPr>
          <a:xfrm>
            <a:off x="251520" y="3985319"/>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The program output is as follows:</a:t>
            </a:r>
          </a:p>
        </p:txBody>
      </p:sp>
      <p:grpSp>
        <p:nvGrpSpPr>
          <p:cNvPr id="12" name="Group 11"/>
          <p:cNvGrpSpPr/>
          <p:nvPr/>
        </p:nvGrpSpPr>
        <p:grpSpPr>
          <a:xfrm>
            <a:off x="683568" y="4365104"/>
            <a:ext cx="7488832" cy="523220"/>
            <a:chOff x="683568" y="1236822"/>
            <a:chExt cx="7488832" cy="523220"/>
          </a:xfrm>
        </p:grpSpPr>
        <p:sp>
          <p:nvSpPr>
            <p:cNvPr id="13" name="TextBox 12"/>
            <p:cNvSpPr txBox="1"/>
            <p:nvPr/>
          </p:nvSpPr>
          <p:spPr>
            <a:xfrm>
              <a:off x="971600" y="1236822"/>
              <a:ext cx="7200800"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The sum of 2 and 3 is 5</a:t>
              </a:r>
            </a:p>
            <a:p>
              <a:r>
                <a:rPr lang="en-US" sz="1400" dirty="0">
                  <a:solidFill>
                    <a:schemeClr val="bg1"/>
                  </a:solidFill>
                </a:rPr>
                <a:t>7 + 8 = 15</a:t>
              </a:r>
            </a:p>
          </p:txBody>
        </p:sp>
        <p:sp>
          <p:nvSpPr>
            <p:cNvPr id="14" name="TextBox 13"/>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56</a:t>
            </a:fld>
            <a:endParaRPr lang="en-US"/>
          </a:p>
        </p:txBody>
      </p:sp>
    </p:spTree>
    <p:extLst>
      <p:ext uri="{BB962C8B-B14F-4D97-AF65-F5344CB8AC3E}">
        <p14:creationId xmlns:p14="http://schemas.microsoft.com/office/powerpoint/2010/main" val="82134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tical Title 3"/>
          <p:cNvSpPr>
            <a:spLocks noGrp="1"/>
          </p:cNvSpPr>
          <p:nvPr>
            <p:ph type="title" orient="vert"/>
          </p:nvPr>
        </p:nvSpPr>
        <p:spPr/>
        <p:txBody>
          <a:bodyPr/>
          <a:lstStyle/>
          <a:p>
            <a:r>
              <a:rPr lang="en-US" dirty="0"/>
              <a:t>flow chart </a:t>
            </a:r>
          </a:p>
        </p:txBody>
      </p:sp>
      <p:sp>
        <p:nvSpPr>
          <p:cNvPr id="5" name="Vertical Text Placeholder 4"/>
          <p:cNvSpPr>
            <a:spLocks noGrp="1"/>
          </p:cNvSpPr>
          <p:nvPr>
            <p:ph type="body" orient="vert" idx="1"/>
          </p:nvPr>
        </p:nvSpPr>
        <p:spPr>
          <a:xfrm rot="16200000">
            <a:off x="284163" y="473695"/>
            <a:ext cx="6497637" cy="5937250"/>
          </a:xfrm>
        </p:spPr>
        <p:style>
          <a:lnRef idx="2">
            <a:schemeClr val="accent1"/>
          </a:lnRef>
          <a:fillRef idx="1">
            <a:schemeClr val="lt1"/>
          </a:fillRef>
          <a:effectRef idx="0">
            <a:schemeClr val="accent1"/>
          </a:effectRef>
          <a:fontRef idx="minor">
            <a:schemeClr val="dk1"/>
          </a:fontRef>
        </p:style>
        <p:txBody>
          <a:bodyPr/>
          <a:lstStyle/>
          <a:p>
            <a:pPr marL="0" indent="0">
              <a:buNone/>
            </a:pPr>
            <a:r>
              <a:rPr lang="en-US" b="1" dirty="0"/>
              <a:t>Required Methods</a:t>
            </a:r>
          </a:p>
        </p:txBody>
      </p:sp>
      <p:sp>
        <p:nvSpPr>
          <p:cNvPr id="7" name="TextBox 6"/>
          <p:cNvSpPr txBox="1"/>
          <p:nvPr/>
        </p:nvSpPr>
        <p:spPr>
          <a:xfrm>
            <a:off x="2754540" y="428883"/>
            <a:ext cx="184666" cy="369332"/>
          </a:xfrm>
          <a:prstGeom prst="rect">
            <a:avLst/>
          </a:prstGeom>
          <a:noFill/>
        </p:spPr>
        <p:txBody>
          <a:bodyPr wrap="none" rtlCol="0">
            <a:spAutoFit/>
          </a:bodyPr>
          <a:lstStyle/>
          <a:p>
            <a:endParaRPr lang="en-US" dirty="0"/>
          </a:p>
        </p:txBody>
      </p:sp>
      <p:sp>
        <p:nvSpPr>
          <p:cNvPr id="8" name="TextBox 7"/>
          <p:cNvSpPr txBox="1"/>
          <p:nvPr/>
        </p:nvSpPr>
        <p:spPr>
          <a:xfrm>
            <a:off x="2309195" y="412387"/>
            <a:ext cx="184666" cy="369332"/>
          </a:xfrm>
          <a:prstGeom prst="rect">
            <a:avLst/>
          </a:prstGeom>
          <a:noFill/>
        </p:spPr>
        <p:txBody>
          <a:bodyPr wrap="none" rtlCol="0">
            <a:spAutoFit/>
          </a:bodyPr>
          <a:lstStyle/>
          <a:p>
            <a:endParaRPr lang="en-US" dirty="0"/>
          </a:p>
        </p:txBody>
      </p:sp>
      <p:sp>
        <p:nvSpPr>
          <p:cNvPr id="9" name="Rectangle 8"/>
          <p:cNvSpPr/>
          <p:nvPr/>
        </p:nvSpPr>
        <p:spPr>
          <a:xfrm>
            <a:off x="2082227" y="775323"/>
            <a:ext cx="3166896" cy="8907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readGrades</a:t>
            </a:r>
            <a:endParaRPr lang="en-US" dirty="0"/>
          </a:p>
          <a:p>
            <a:pPr algn="ctr"/>
            <a:r>
              <a:rPr lang="en-US" dirty="0" err="1"/>
              <a:t>printGrades</a:t>
            </a:r>
            <a:r>
              <a:rPr lang="en-US" dirty="0"/>
              <a:t> </a:t>
            </a:r>
          </a:p>
        </p:txBody>
      </p:sp>
      <p:sp>
        <p:nvSpPr>
          <p:cNvPr id="11" name="Rectangle 10"/>
          <p:cNvSpPr/>
          <p:nvPr/>
        </p:nvSpPr>
        <p:spPr>
          <a:xfrm>
            <a:off x="2065733" y="4457750"/>
            <a:ext cx="3166896" cy="8907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calculateAvg</a:t>
            </a:r>
            <a:r>
              <a:rPr lang="en-US" dirty="0"/>
              <a:t> </a:t>
            </a:r>
          </a:p>
        </p:txBody>
      </p:sp>
      <p:sp>
        <p:nvSpPr>
          <p:cNvPr id="12" name="Rectangle 11"/>
          <p:cNvSpPr/>
          <p:nvPr/>
        </p:nvSpPr>
        <p:spPr>
          <a:xfrm>
            <a:off x="2082227" y="2581194"/>
            <a:ext cx="3166896" cy="8907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findMaxGrade</a:t>
            </a:r>
            <a:r>
              <a:rPr lang="en-US" dirty="0"/>
              <a:t> </a:t>
            </a:r>
          </a:p>
        </p:txBody>
      </p:sp>
      <p:sp>
        <p:nvSpPr>
          <p:cNvPr id="13" name="Rectangle 12"/>
          <p:cNvSpPr/>
          <p:nvPr/>
        </p:nvSpPr>
        <p:spPr>
          <a:xfrm>
            <a:off x="2065733" y="3508881"/>
            <a:ext cx="3166896" cy="8907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findMinGrade</a:t>
            </a:r>
            <a:endParaRPr lang="en-US" dirty="0"/>
          </a:p>
        </p:txBody>
      </p:sp>
      <p:sp>
        <p:nvSpPr>
          <p:cNvPr id="16" name="Rectangle 15"/>
          <p:cNvSpPr/>
          <p:nvPr/>
        </p:nvSpPr>
        <p:spPr>
          <a:xfrm>
            <a:off x="2053193" y="5368907"/>
            <a:ext cx="3166896" cy="8907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printBarChart</a:t>
            </a:r>
            <a:endParaRPr lang="en-US" dirty="0"/>
          </a:p>
        </p:txBody>
      </p:sp>
      <p:sp>
        <p:nvSpPr>
          <p:cNvPr id="17" name="Rectangle 16"/>
          <p:cNvSpPr/>
          <p:nvPr/>
        </p:nvSpPr>
        <p:spPr>
          <a:xfrm>
            <a:off x="2100036" y="1637008"/>
            <a:ext cx="3166896" cy="8907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800100" lvl="1" indent="-342900">
              <a:lnSpc>
                <a:spcPct val="90000"/>
              </a:lnSpc>
            </a:pPr>
            <a:r>
              <a:rPr lang="en-US" dirty="0"/>
              <a:t> </a:t>
            </a:r>
            <a:r>
              <a:rPr lang="en-US" dirty="0" err="1"/>
              <a:t>calculateEquGrade</a:t>
            </a:r>
            <a:endParaRPr lang="en-US" dirty="0"/>
          </a:p>
        </p:txBody>
      </p:sp>
    </p:spTree>
    <p:extLst>
      <p:ext uri="{BB962C8B-B14F-4D97-AF65-F5344CB8AC3E}">
        <p14:creationId xmlns:p14="http://schemas.microsoft.com/office/powerpoint/2010/main" val="75567576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Design </a:t>
            </a:r>
          </a:p>
        </p:txBody>
      </p:sp>
      <p:sp>
        <p:nvSpPr>
          <p:cNvPr id="3" name="Content Placeholder 2"/>
          <p:cNvSpPr>
            <a:spLocks noGrp="1"/>
          </p:cNvSpPr>
          <p:nvPr>
            <p:ph idx="1"/>
          </p:nvPr>
        </p:nvSpPr>
        <p:spPr>
          <a:xfrm>
            <a:off x="284164" y="1598222"/>
            <a:ext cx="4367215" cy="5259778"/>
          </a:xfrm>
          <a:ln>
            <a:solidFill>
              <a:schemeClr val="tx1"/>
            </a:solidFill>
          </a:ln>
        </p:spPr>
        <p:txBody>
          <a:bodyPr>
            <a:noAutofit/>
          </a:bodyPr>
          <a:lstStyle/>
          <a:p>
            <a:pPr marL="0" indent="0">
              <a:buNone/>
            </a:pPr>
            <a:r>
              <a:rPr lang="en-US" sz="1600" dirty="0"/>
              <a:t>start program </a:t>
            </a:r>
          </a:p>
          <a:p>
            <a:pPr marL="0" indent="0">
              <a:buNone/>
            </a:pPr>
            <a:r>
              <a:rPr lang="en-US" sz="1600" dirty="0"/>
              <a:t>initialize </a:t>
            </a:r>
            <a:r>
              <a:rPr lang="en-US" sz="1600" dirty="0" err="1"/>
              <a:t>maxCapacity</a:t>
            </a:r>
            <a:r>
              <a:rPr lang="en-US" sz="1600" dirty="0"/>
              <a:t> with 40 </a:t>
            </a:r>
          </a:p>
          <a:p>
            <a:pPr marL="0" indent="0">
              <a:buNone/>
            </a:pPr>
            <a:r>
              <a:rPr lang="en-US" sz="1600" dirty="0"/>
              <a:t>initialize grades [] with size 40</a:t>
            </a:r>
          </a:p>
          <a:p>
            <a:pPr marL="0" indent="0">
              <a:buNone/>
            </a:pPr>
            <a:r>
              <a:rPr lang="en-US" sz="1600" dirty="0"/>
              <a:t>initialize  </a:t>
            </a:r>
            <a:r>
              <a:rPr lang="en-US" sz="1600" dirty="0" err="1"/>
              <a:t>eqGrades</a:t>
            </a:r>
            <a:r>
              <a:rPr lang="en-US" sz="1600" dirty="0"/>
              <a:t> [] with size 40</a:t>
            </a:r>
          </a:p>
          <a:p>
            <a:pPr marL="0" indent="0">
              <a:buNone/>
            </a:pPr>
            <a:r>
              <a:rPr lang="en-US" sz="1600" dirty="0"/>
              <a:t>do {read </a:t>
            </a:r>
            <a:r>
              <a:rPr lang="en-US" sz="1600" dirty="0" err="1"/>
              <a:t>num</a:t>
            </a:r>
            <a:r>
              <a:rPr lang="en-US" sz="1600" dirty="0"/>
              <a:t> }while (</a:t>
            </a:r>
            <a:r>
              <a:rPr lang="en-US" sz="1600" dirty="0" err="1"/>
              <a:t>num</a:t>
            </a:r>
            <a:r>
              <a:rPr lang="en-US" sz="1600" dirty="0"/>
              <a:t>&gt;40)</a:t>
            </a:r>
          </a:p>
          <a:p>
            <a:pPr marL="0" indent="0">
              <a:buNone/>
            </a:pPr>
            <a:r>
              <a:rPr lang="en-US" sz="1600" dirty="0"/>
              <a:t>read grades(grades)</a:t>
            </a:r>
          </a:p>
          <a:p>
            <a:pPr marL="0" indent="0">
              <a:buNone/>
            </a:pPr>
            <a:r>
              <a:rPr lang="en-US" sz="1600" dirty="0"/>
              <a:t>for each grade(</a:t>
            </a:r>
            <a:r>
              <a:rPr lang="en-US" sz="1600" dirty="0" err="1"/>
              <a:t>i</a:t>
            </a:r>
            <a:r>
              <a:rPr lang="en-US" sz="1600" dirty="0"/>
              <a:t>)  </a:t>
            </a:r>
          </a:p>
          <a:p>
            <a:pPr marL="0" indent="0">
              <a:buNone/>
            </a:pPr>
            <a:r>
              <a:rPr lang="en-US" sz="1600" dirty="0"/>
              <a:t>           </a:t>
            </a:r>
            <a:r>
              <a:rPr lang="en-US" sz="1600" dirty="0" err="1"/>
              <a:t>eqGrades</a:t>
            </a:r>
            <a:r>
              <a:rPr lang="en-US" sz="1600" dirty="0"/>
              <a:t>[</a:t>
            </a:r>
            <a:r>
              <a:rPr lang="en-US" sz="1600" dirty="0" err="1"/>
              <a:t>i</a:t>
            </a:r>
            <a:r>
              <a:rPr lang="en-US" sz="1600" dirty="0"/>
              <a:t>]=</a:t>
            </a:r>
            <a:r>
              <a:rPr lang="en-US" sz="1600" dirty="0" err="1"/>
              <a:t>calculateEquGrades</a:t>
            </a:r>
            <a:r>
              <a:rPr lang="en-US" sz="1600" dirty="0"/>
              <a:t> (grades[</a:t>
            </a:r>
            <a:r>
              <a:rPr lang="en-US" sz="1600" dirty="0" err="1"/>
              <a:t>i</a:t>
            </a:r>
            <a:r>
              <a:rPr lang="en-US" sz="1600" dirty="0"/>
              <a:t>])</a:t>
            </a:r>
          </a:p>
          <a:p>
            <a:pPr marL="0" indent="0">
              <a:buNone/>
            </a:pPr>
            <a:r>
              <a:rPr lang="en-US" sz="1600" dirty="0" err="1"/>
              <a:t>max</a:t>
            </a:r>
            <a:r>
              <a:rPr lang="en-US" sz="1600" dirty="0" err="1">
                <a:sym typeface="Wingdings"/>
              </a:rPr>
              <a:t></a:t>
            </a:r>
            <a:r>
              <a:rPr lang="en-US" sz="1600" dirty="0" err="1"/>
              <a:t>FindmaxGrade</a:t>
            </a:r>
            <a:r>
              <a:rPr lang="en-US" sz="1600" dirty="0"/>
              <a:t>(</a:t>
            </a:r>
            <a:r>
              <a:rPr lang="en-US" sz="1600" dirty="0" err="1"/>
              <a:t>eqGrades</a:t>
            </a:r>
            <a:r>
              <a:rPr lang="en-US" sz="1600" dirty="0"/>
              <a:t>)</a:t>
            </a:r>
          </a:p>
          <a:p>
            <a:pPr marL="0" indent="0">
              <a:buNone/>
            </a:pPr>
            <a:r>
              <a:rPr lang="en-US" sz="1600" dirty="0"/>
              <a:t> min </a:t>
            </a:r>
            <a:r>
              <a:rPr lang="en-US" sz="1600" dirty="0">
                <a:sym typeface="Wingdings"/>
              </a:rPr>
              <a:t></a:t>
            </a:r>
            <a:r>
              <a:rPr lang="en-US" sz="1600" dirty="0" err="1">
                <a:sym typeface="Wingdings"/>
              </a:rPr>
              <a:t>FindMinGrade</a:t>
            </a:r>
            <a:r>
              <a:rPr lang="en-US" sz="1600" dirty="0">
                <a:sym typeface="Wingdings"/>
              </a:rPr>
              <a:t>(</a:t>
            </a:r>
            <a:r>
              <a:rPr lang="en-US" sz="1600" dirty="0" err="1">
                <a:sym typeface="Wingdings"/>
              </a:rPr>
              <a:t>eqGrades</a:t>
            </a:r>
            <a:r>
              <a:rPr lang="en-US" sz="1600" dirty="0">
                <a:sym typeface="Wingdings"/>
              </a:rPr>
              <a:t>)</a:t>
            </a:r>
            <a:endParaRPr lang="en-US" sz="1600" dirty="0"/>
          </a:p>
          <a:p>
            <a:pPr marL="0" indent="0">
              <a:buNone/>
            </a:pPr>
            <a:endParaRPr lang="en-US" sz="1600" dirty="0"/>
          </a:p>
          <a:p>
            <a:pPr marL="0" indent="0">
              <a:buNone/>
            </a:pPr>
            <a:endParaRPr lang="en-US" sz="16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 name="Content Placeholder 2"/>
          <p:cNvSpPr txBox="1">
            <a:spLocks/>
          </p:cNvSpPr>
          <p:nvPr/>
        </p:nvSpPr>
        <p:spPr>
          <a:xfrm>
            <a:off x="4651378" y="1633313"/>
            <a:ext cx="4492621" cy="5259778"/>
          </a:xfrm>
          <a:prstGeom prst="rect">
            <a:avLst/>
          </a:prstGeom>
          <a:ln>
            <a:solidFill>
              <a:srgbClr val="000000"/>
            </a:solidFill>
          </a:ln>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 typeface="Wingdings" pitchFamily="2" charset="2"/>
              <a:buNone/>
            </a:pPr>
            <a:r>
              <a:rPr lang="en-US" sz="1800" dirty="0"/>
              <a:t>average</a:t>
            </a:r>
            <a:r>
              <a:rPr lang="en-US" sz="1800" dirty="0">
                <a:sym typeface="Wingdings"/>
              </a:rPr>
              <a:t> </a:t>
            </a:r>
            <a:r>
              <a:rPr lang="en-US" sz="1800" dirty="0" err="1">
                <a:sym typeface="Wingdings"/>
              </a:rPr>
              <a:t>computeAverage</a:t>
            </a:r>
            <a:r>
              <a:rPr lang="en-US" sz="1800" dirty="0">
                <a:sym typeface="Wingdings"/>
              </a:rPr>
              <a:t>(</a:t>
            </a:r>
            <a:r>
              <a:rPr lang="en-US" sz="1800" dirty="0" err="1">
                <a:sym typeface="Wingdings"/>
              </a:rPr>
              <a:t>eqGrades</a:t>
            </a:r>
            <a:r>
              <a:rPr lang="en-US" sz="1800" dirty="0">
                <a:sym typeface="Wingdings"/>
              </a:rPr>
              <a:t>)</a:t>
            </a:r>
          </a:p>
          <a:p>
            <a:pPr marL="0" indent="0">
              <a:buFont typeface="Wingdings" pitchFamily="2" charset="2"/>
              <a:buNone/>
            </a:pPr>
            <a:r>
              <a:rPr lang="en-US" sz="1800" dirty="0">
                <a:sym typeface="Wingdings"/>
              </a:rPr>
              <a:t>print </a:t>
            </a:r>
            <a:r>
              <a:rPr lang="en-US" sz="1800" dirty="0" err="1">
                <a:sym typeface="Wingdings"/>
              </a:rPr>
              <a:t>eqGrades</a:t>
            </a:r>
            <a:r>
              <a:rPr lang="en-US" sz="1800" dirty="0">
                <a:sym typeface="Wingdings"/>
              </a:rPr>
              <a:t> </a:t>
            </a:r>
          </a:p>
          <a:p>
            <a:pPr marL="0" indent="0">
              <a:buFont typeface="Wingdings" pitchFamily="2" charset="2"/>
              <a:buNone/>
            </a:pPr>
            <a:r>
              <a:rPr lang="en-US" sz="1800" dirty="0">
                <a:sym typeface="Wingdings"/>
              </a:rPr>
              <a:t>print max</a:t>
            </a:r>
          </a:p>
          <a:p>
            <a:pPr marL="0" indent="0">
              <a:buFont typeface="Wingdings" pitchFamily="2" charset="2"/>
              <a:buNone/>
            </a:pPr>
            <a:r>
              <a:rPr lang="en-US" sz="1800" dirty="0">
                <a:sym typeface="Wingdings"/>
              </a:rPr>
              <a:t>print min </a:t>
            </a:r>
          </a:p>
          <a:p>
            <a:pPr marL="0" indent="0">
              <a:buFont typeface="Wingdings" pitchFamily="2" charset="2"/>
              <a:buNone/>
            </a:pPr>
            <a:r>
              <a:rPr lang="en-US" sz="1800" dirty="0">
                <a:sym typeface="Wingdings"/>
              </a:rPr>
              <a:t>print Average</a:t>
            </a:r>
          </a:p>
          <a:p>
            <a:pPr marL="0" indent="0">
              <a:buNone/>
            </a:pPr>
            <a:r>
              <a:rPr lang="en-US" sz="1800" dirty="0" err="1">
                <a:sym typeface="Wingdings"/>
              </a:rPr>
              <a:t>printBarChart</a:t>
            </a:r>
            <a:r>
              <a:rPr lang="en-US" sz="1800" dirty="0">
                <a:sym typeface="Wingdings"/>
              </a:rPr>
              <a:t> (</a:t>
            </a:r>
            <a:r>
              <a:rPr lang="en-US" sz="1800" dirty="0" err="1">
                <a:sym typeface="Wingdings"/>
              </a:rPr>
              <a:t>eqGrades</a:t>
            </a:r>
            <a:r>
              <a:rPr lang="en-US" sz="1800" dirty="0">
                <a:sym typeface="Wingdings"/>
              </a:rPr>
              <a:t>) </a:t>
            </a:r>
          </a:p>
          <a:p>
            <a:pPr marL="0" indent="0">
              <a:buFont typeface="Wingdings" pitchFamily="2" charset="2"/>
              <a:buNone/>
            </a:pPr>
            <a:r>
              <a:rPr lang="en-US" sz="1800" dirty="0">
                <a:sym typeface="Wingdings"/>
              </a:rPr>
              <a:t>end program </a:t>
            </a:r>
          </a:p>
          <a:p>
            <a:pPr marL="0" indent="0">
              <a:buFont typeface="Wingdings" pitchFamily="2" charset="2"/>
              <a:buNone/>
            </a:pPr>
            <a:r>
              <a:rPr lang="en-US" dirty="0">
                <a:sym typeface="Wingdings"/>
              </a:rPr>
              <a:t> </a:t>
            </a:r>
            <a:r>
              <a:rPr lang="en-US" dirty="0"/>
              <a:t> </a:t>
            </a:r>
          </a:p>
          <a:p>
            <a:pPr marL="0" indent="0">
              <a:buFont typeface="Wingdings" pitchFamily="2" charset="2"/>
              <a:buNone/>
            </a:pPr>
            <a:endParaRPr lang="en-US" sz="2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05494589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Program Structure </a:t>
            </a:r>
          </a:p>
        </p:txBody>
      </p:sp>
      <p:sp>
        <p:nvSpPr>
          <p:cNvPr id="4" name="Content Placeholder 3"/>
          <p:cNvSpPr>
            <a:spLocks noGrp="1"/>
          </p:cNvSpPr>
          <p:nvPr>
            <p:ph sz="half" idx="1"/>
          </p:nvPr>
        </p:nvSpPr>
        <p:spPr>
          <a:xfrm>
            <a:off x="403412" y="1768519"/>
            <a:ext cx="8157104" cy="5089481"/>
          </a:xfrm>
        </p:spPr>
        <p:txBody>
          <a:bodyPr>
            <a:noAutofit/>
          </a:bodyPr>
          <a:lstStyle/>
          <a:p>
            <a:pPr marL="0" indent="0">
              <a:lnSpc>
                <a:spcPct val="50000"/>
              </a:lnSpc>
              <a:buNone/>
            </a:pPr>
            <a:r>
              <a:rPr lang="en-US" sz="2000" dirty="0">
                <a:solidFill>
                  <a:srgbClr val="0000FF"/>
                </a:solidFill>
              </a:rPr>
              <a:t>import</a:t>
            </a:r>
            <a:r>
              <a:rPr lang="en-US" sz="2000" dirty="0"/>
              <a:t> </a:t>
            </a:r>
            <a:r>
              <a:rPr lang="en-US" sz="2000" dirty="0" err="1"/>
              <a:t>java.util.Scanner</a:t>
            </a:r>
            <a:r>
              <a:rPr lang="en-US" sz="2000" dirty="0"/>
              <a:t>;</a:t>
            </a:r>
          </a:p>
          <a:p>
            <a:pPr marL="0" indent="0">
              <a:lnSpc>
                <a:spcPct val="50000"/>
              </a:lnSpc>
              <a:buNone/>
            </a:pPr>
            <a:r>
              <a:rPr lang="en-US" sz="2000" dirty="0">
                <a:solidFill>
                  <a:srgbClr val="0000FF"/>
                </a:solidFill>
              </a:rPr>
              <a:t>public class </a:t>
            </a:r>
            <a:r>
              <a:rPr lang="en-US" sz="2000" dirty="0" err="1"/>
              <a:t>gradeBook</a:t>
            </a:r>
            <a:r>
              <a:rPr lang="en-US" sz="2000" dirty="0"/>
              <a:t> {</a:t>
            </a:r>
          </a:p>
          <a:p>
            <a:pPr marL="0" indent="0">
              <a:lnSpc>
                <a:spcPct val="50000"/>
              </a:lnSpc>
              <a:buNone/>
            </a:pPr>
            <a:r>
              <a:rPr lang="en-US" sz="2000" dirty="0">
                <a:solidFill>
                  <a:srgbClr val="0000FF"/>
                </a:solidFill>
              </a:rPr>
              <a:t>    static</a:t>
            </a:r>
            <a:r>
              <a:rPr lang="en-US" sz="2000" dirty="0"/>
              <a:t> Scanner console=</a:t>
            </a:r>
            <a:r>
              <a:rPr lang="en-US" sz="2000" dirty="0">
                <a:solidFill>
                  <a:srgbClr val="0000FF"/>
                </a:solidFill>
              </a:rPr>
              <a:t>new </a:t>
            </a:r>
            <a:r>
              <a:rPr lang="en-US" sz="2000" dirty="0"/>
              <a:t>Scanner (System.in);</a:t>
            </a:r>
          </a:p>
          <a:p>
            <a:pPr marL="0" indent="0">
              <a:lnSpc>
                <a:spcPct val="50000"/>
              </a:lnSpc>
              <a:buNone/>
            </a:pPr>
            <a:r>
              <a:rPr lang="en-US" sz="2000" dirty="0">
                <a:solidFill>
                  <a:srgbClr val="0000FF"/>
                </a:solidFill>
              </a:rPr>
              <a:t>    static final </a:t>
            </a:r>
            <a:r>
              <a:rPr lang="en-US" sz="2000" dirty="0" err="1">
                <a:solidFill>
                  <a:srgbClr val="0000FF"/>
                </a:solidFill>
              </a:rPr>
              <a:t>int</a:t>
            </a:r>
            <a:r>
              <a:rPr lang="en-US" sz="2000" dirty="0">
                <a:solidFill>
                  <a:srgbClr val="0000FF"/>
                </a:solidFill>
              </a:rPr>
              <a:t> </a:t>
            </a:r>
            <a:r>
              <a:rPr lang="en-US" sz="2000" dirty="0" err="1"/>
              <a:t>maxCapcity</a:t>
            </a:r>
            <a:r>
              <a:rPr lang="en-US" sz="2000" dirty="0"/>
              <a:t> = 40;</a:t>
            </a:r>
          </a:p>
          <a:p>
            <a:pPr marL="0" indent="0">
              <a:lnSpc>
                <a:spcPct val="50000"/>
              </a:lnSpc>
              <a:buNone/>
            </a:pPr>
            <a:r>
              <a:rPr lang="en-US" sz="2000" dirty="0">
                <a:solidFill>
                  <a:srgbClr val="0000FF"/>
                </a:solidFill>
              </a:rPr>
              <a:t>    static </a:t>
            </a:r>
            <a:r>
              <a:rPr lang="en-US" sz="2000" dirty="0" err="1">
                <a:solidFill>
                  <a:srgbClr val="0000FF"/>
                </a:solidFill>
              </a:rPr>
              <a:t>int</a:t>
            </a:r>
            <a:r>
              <a:rPr lang="en-US" sz="2000" dirty="0"/>
              <a:t> </a:t>
            </a:r>
            <a:r>
              <a:rPr lang="en-US" sz="2000" dirty="0" err="1"/>
              <a:t>num</a:t>
            </a:r>
            <a:r>
              <a:rPr lang="en-US" sz="2000" dirty="0"/>
              <a:t>;</a:t>
            </a:r>
          </a:p>
          <a:p>
            <a:pPr marL="0" indent="0">
              <a:lnSpc>
                <a:spcPct val="50000"/>
              </a:lnSpc>
              <a:buNone/>
            </a:pPr>
            <a:r>
              <a:rPr lang="en-US" sz="2000" dirty="0">
                <a:solidFill>
                  <a:srgbClr val="0000FF"/>
                </a:solidFill>
              </a:rPr>
              <a:t>public static void </a:t>
            </a:r>
            <a:r>
              <a:rPr lang="en-US" sz="2000" dirty="0"/>
              <a:t>main (String </a:t>
            </a:r>
            <a:r>
              <a:rPr lang="en-US" sz="2000" dirty="0" err="1"/>
              <a:t>args</a:t>
            </a:r>
            <a:r>
              <a:rPr lang="en-US" sz="2000" dirty="0"/>
              <a:t> []){</a:t>
            </a:r>
          </a:p>
          <a:p>
            <a:pPr marL="0" indent="0">
              <a:lnSpc>
                <a:spcPct val="50000"/>
              </a:lnSpc>
              <a:buNone/>
            </a:pPr>
            <a:r>
              <a:rPr lang="en-US" sz="2000" dirty="0">
                <a:solidFill>
                  <a:srgbClr val="FF6600"/>
                </a:solidFill>
              </a:rPr>
              <a:t>   //declaration </a:t>
            </a:r>
          </a:p>
          <a:p>
            <a:pPr marL="0" indent="0">
              <a:lnSpc>
                <a:spcPct val="50000"/>
              </a:lnSpc>
              <a:buNone/>
            </a:pPr>
            <a:r>
              <a:rPr lang="en-US" sz="2000" dirty="0">
                <a:solidFill>
                  <a:srgbClr val="FF6600"/>
                </a:solidFill>
              </a:rPr>
              <a:t>   //input </a:t>
            </a:r>
          </a:p>
          <a:p>
            <a:pPr marL="0" indent="0">
              <a:lnSpc>
                <a:spcPct val="50000"/>
              </a:lnSpc>
              <a:buNone/>
            </a:pPr>
            <a:r>
              <a:rPr lang="en-US" sz="2000" dirty="0">
                <a:solidFill>
                  <a:srgbClr val="FF6600"/>
                </a:solidFill>
              </a:rPr>
              <a:t>   //processing </a:t>
            </a:r>
          </a:p>
          <a:p>
            <a:pPr marL="0" indent="0">
              <a:lnSpc>
                <a:spcPct val="50000"/>
              </a:lnSpc>
              <a:buNone/>
            </a:pPr>
            <a:r>
              <a:rPr lang="en-US" sz="2000" dirty="0">
                <a:solidFill>
                  <a:srgbClr val="FF6600"/>
                </a:solidFill>
              </a:rPr>
              <a:t>   //output </a:t>
            </a:r>
          </a:p>
          <a:p>
            <a:pPr marL="0" indent="0">
              <a:lnSpc>
                <a:spcPct val="50000"/>
              </a:lnSpc>
              <a:buNone/>
            </a:pPr>
            <a:r>
              <a:rPr lang="en-US" sz="2000" dirty="0"/>
              <a:t>} </a:t>
            </a:r>
          </a:p>
          <a:p>
            <a:pPr marL="0" indent="0">
              <a:lnSpc>
                <a:spcPct val="50000"/>
              </a:lnSpc>
              <a:buNone/>
            </a:pPr>
            <a:r>
              <a:rPr lang="en-US" sz="2000" dirty="0"/>
              <a:t>//methods declaration </a:t>
            </a:r>
          </a:p>
          <a:p>
            <a:pPr marL="0" indent="0">
              <a:lnSpc>
                <a:spcPct val="50000"/>
              </a:lnSpc>
              <a:buNone/>
            </a:pPr>
            <a:r>
              <a:rPr lang="en-US" sz="2000" dirty="0"/>
              <a:t>}//end of class </a:t>
            </a:r>
          </a:p>
        </p:txBody>
      </p:sp>
    </p:spTree>
    <p:extLst>
      <p:ext uri="{BB962C8B-B14F-4D97-AF65-F5344CB8AC3E}">
        <p14:creationId xmlns:p14="http://schemas.microsoft.com/office/powerpoint/2010/main" val="1343803464"/>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t>writing method </a:t>
            </a:r>
          </a:p>
        </p:txBody>
      </p:sp>
      <p:sp>
        <p:nvSpPr>
          <p:cNvPr id="5" name="Content Placeholder 4"/>
          <p:cNvSpPr>
            <a:spLocks noGrp="1"/>
          </p:cNvSpPr>
          <p:nvPr>
            <p:ph idx="1"/>
          </p:nvPr>
        </p:nvSpPr>
        <p:spPr>
          <a:xfrm>
            <a:off x="284163" y="2133600"/>
            <a:ext cx="8574087" cy="3992563"/>
          </a:xfrm>
        </p:spPr>
        <p:txBody>
          <a:bodyPr/>
          <a:lstStyle/>
          <a:p>
            <a:r>
              <a:rPr lang="en-US" dirty="0"/>
              <a:t>The </a:t>
            </a:r>
            <a:r>
              <a:rPr lang="en-US" b="1" dirty="0"/>
              <a:t>name</a:t>
            </a:r>
            <a:r>
              <a:rPr lang="en-US" dirty="0"/>
              <a:t> of the method </a:t>
            </a:r>
          </a:p>
          <a:p>
            <a:r>
              <a:rPr lang="en-US" dirty="0"/>
              <a:t>The number of </a:t>
            </a:r>
            <a:r>
              <a:rPr lang="en-US" b="1" dirty="0"/>
              <a:t>parameters</a:t>
            </a:r>
            <a:r>
              <a:rPr lang="en-US" dirty="0"/>
              <a:t>, if any </a:t>
            </a:r>
          </a:p>
          <a:p>
            <a:r>
              <a:rPr lang="en-US" dirty="0"/>
              <a:t>The </a:t>
            </a:r>
            <a:r>
              <a:rPr lang="en-US" b="1" dirty="0"/>
              <a:t>data type</a:t>
            </a:r>
            <a:r>
              <a:rPr lang="en-US" dirty="0"/>
              <a:t> of each parameter </a:t>
            </a:r>
          </a:p>
          <a:p>
            <a:r>
              <a:rPr lang="en-US" dirty="0"/>
              <a:t>The data type of the value computed (that is, the value </a:t>
            </a:r>
            <a:r>
              <a:rPr lang="en-US" b="1" dirty="0"/>
              <a:t>returned</a:t>
            </a:r>
            <a:r>
              <a:rPr lang="en-US" dirty="0"/>
              <a:t>) by the method.</a:t>
            </a:r>
          </a:p>
          <a:p>
            <a:r>
              <a:rPr lang="en-US" dirty="0"/>
              <a:t> what should the method do. (method body)</a:t>
            </a:r>
          </a:p>
          <a:p>
            <a:pPr marL="0" indent="0">
              <a:buNone/>
            </a:pPr>
            <a:endParaRPr lang="en-US" dirty="0"/>
          </a:p>
        </p:txBody>
      </p:sp>
    </p:spTree>
    <p:extLst>
      <p:ext uri="{BB962C8B-B14F-4D97-AF65-F5344CB8AC3E}">
        <p14:creationId xmlns:p14="http://schemas.microsoft.com/office/powerpoint/2010/main" val="28678478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read grades </a:t>
            </a:r>
          </a:p>
        </p:txBody>
      </p:sp>
      <p:sp>
        <p:nvSpPr>
          <p:cNvPr id="3" name="Content Placeholder 2"/>
          <p:cNvSpPr>
            <a:spLocks noGrp="1"/>
          </p:cNvSpPr>
          <p:nvPr>
            <p:ph idx="1"/>
          </p:nvPr>
        </p:nvSpPr>
        <p:spPr>
          <a:xfrm>
            <a:off x="284163" y="2133600"/>
            <a:ext cx="8574087" cy="3992563"/>
          </a:xfrm>
        </p:spPr>
        <p:txBody>
          <a:bodyPr>
            <a:normAutofit fontScale="77500" lnSpcReduction="20000"/>
          </a:bodyPr>
          <a:lstStyle/>
          <a:p>
            <a:r>
              <a:rPr lang="en-US" dirty="0"/>
              <a:t> Read grades in an Array </a:t>
            </a:r>
          </a:p>
          <a:p>
            <a:pPr marL="0" indent="0">
              <a:buNone/>
            </a:pPr>
            <a:r>
              <a:rPr lang="en-US" dirty="0">
                <a:solidFill>
                  <a:srgbClr val="0000FF"/>
                </a:solidFill>
              </a:rPr>
              <a:t>public static void </a:t>
            </a:r>
            <a:r>
              <a:rPr lang="en-US" dirty="0" err="1"/>
              <a:t>readGrades</a:t>
            </a:r>
            <a:r>
              <a:rPr lang="en-US" dirty="0"/>
              <a:t>(</a:t>
            </a:r>
            <a:r>
              <a:rPr lang="en-US" dirty="0" err="1">
                <a:solidFill>
                  <a:srgbClr val="0000FF"/>
                </a:solidFill>
              </a:rPr>
              <a:t>int</a:t>
            </a:r>
            <a:r>
              <a:rPr lang="en-US" dirty="0"/>
              <a:t> [] </a:t>
            </a:r>
            <a:r>
              <a:rPr lang="en-US" dirty="0" err="1"/>
              <a:t>gradeList</a:t>
            </a:r>
            <a:r>
              <a:rPr lang="en-US" dirty="0"/>
              <a:t>) { </a:t>
            </a:r>
          </a:p>
          <a:p>
            <a:pPr marL="460375" lvl="1" indent="0">
              <a:buNone/>
            </a:pPr>
            <a:r>
              <a:rPr lang="en-US" dirty="0"/>
              <a:t>     for (</a:t>
            </a:r>
            <a:r>
              <a:rPr lang="en-US" dirty="0" err="1">
                <a:solidFill>
                  <a:srgbClr val="0000FF"/>
                </a:solidFill>
              </a:rPr>
              <a:t>int</a:t>
            </a:r>
            <a:r>
              <a:rPr lang="en-US" dirty="0"/>
              <a:t> count = 0; count &lt; </a:t>
            </a:r>
            <a:r>
              <a:rPr lang="en-US" dirty="0" err="1"/>
              <a:t>num</a:t>
            </a:r>
            <a:r>
              <a:rPr lang="en-US" dirty="0"/>
              <a:t> ; count++) </a:t>
            </a:r>
          </a:p>
          <a:p>
            <a:pPr marL="460375" lvl="1" indent="0">
              <a:buNone/>
            </a:pPr>
            <a:r>
              <a:rPr lang="en-US" dirty="0"/>
              <a:t>              </a:t>
            </a:r>
            <a:r>
              <a:rPr lang="en-US" dirty="0" err="1"/>
              <a:t>gradeList</a:t>
            </a:r>
            <a:r>
              <a:rPr lang="en-US" dirty="0"/>
              <a:t>[count] = </a:t>
            </a:r>
            <a:r>
              <a:rPr lang="en-US" dirty="0" err="1"/>
              <a:t>console.nextInt</a:t>
            </a:r>
            <a:r>
              <a:rPr lang="en-US" dirty="0"/>
              <a:t>();</a:t>
            </a:r>
            <a:r>
              <a:rPr lang="en-US" b="1" dirty="0"/>
              <a:t> </a:t>
            </a:r>
            <a:endParaRPr lang="en-US" dirty="0"/>
          </a:p>
          <a:p>
            <a:pPr marL="460375" lvl="1" indent="0">
              <a:buNone/>
            </a:pPr>
            <a:r>
              <a:rPr lang="en-US" dirty="0"/>
              <a:t>}</a:t>
            </a:r>
          </a:p>
          <a:p>
            <a:pPr lvl="0">
              <a:buClr>
                <a:prstClr val="white">
                  <a:lumMod val="65000"/>
                </a:prstClr>
              </a:buClr>
            </a:pPr>
            <a:r>
              <a:rPr lang="en-US" dirty="0">
                <a:solidFill>
                  <a:prstClr val="black">
                    <a:lumMod val="85000"/>
                    <a:lumOff val="15000"/>
                  </a:prstClr>
                </a:solidFill>
              </a:rPr>
              <a:t> Print grades from an Array </a:t>
            </a:r>
            <a:endParaRPr lang="en-US" dirty="0"/>
          </a:p>
          <a:p>
            <a:pPr marL="0" indent="0">
              <a:buNone/>
            </a:pPr>
            <a:r>
              <a:rPr lang="en-US" dirty="0">
                <a:solidFill>
                  <a:srgbClr val="0000FF"/>
                </a:solidFill>
              </a:rPr>
              <a:t>public static void </a:t>
            </a:r>
            <a:r>
              <a:rPr lang="en-US" dirty="0" err="1"/>
              <a:t>printGrades</a:t>
            </a:r>
            <a:r>
              <a:rPr lang="en-US" dirty="0"/>
              <a:t>(</a:t>
            </a:r>
            <a:r>
              <a:rPr lang="en-US" dirty="0" err="1">
                <a:solidFill>
                  <a:srgbClr val="0000FF"/>
                </a:solidFill>
              </a:rPr>
              <a:t>int</a:t>
            </a:r>
            <a:r>
              <a:rPr lang="en-US" dirty="0"/>
              <a:t> [] </a:t>
            </a:r>
            <a:r>
              <a:rPr lang="en-US" dirty="0" err="1"/>
              <a:t>gradeList</a:t>
            </a:r>
            <a:r>
              <a:rPr lang="en-US" dirty="0"/>
              <a:t>) { </a:t>
            </a:r>
          </a:p>
          <a:p>
            <a:pPr marL="460375" lvl="1" indent="0">
              <a:buNone/>
            </a:pPr>
            <a:r>
              <a:rPr lang="en-US" dirty="0"/>
              <a:t>     for (</a:t>
            </a:r>
            <a:r>
              <a:rPr lang="en-US" dirty="0" err="1">
                <a:solidFill>
                  <a:srgbClr val="0000FF"/>
                </a:solidFill>
              </a:rPr>
              <a:t>int</a:t>
            </a:r>
            <a:r>
              <a:rPr lang="en-US" dirty="0"/>
              <a:t> count = 0; count &lt; </a:t>
            </a:r>
            <a:r>
              <a:rPr lang="en-US" dirty="0" err="1"/>
              <a:t>num</a:t>
            </a:r>
            <a:r>
              <a:rPr lang="en-US" dirty="0"/>
              <a:t> ; count++) </a:t>
            </a:r>
          </a:p>
          <a:p>
            <a:pPr marL="460375" lvl="1" indent="0">
              <a:buNone/>
            </a:pPr>
            <a:r>
              <a:rPr lang="en-US" sz="2000" dirty="0">
                <a:sym typeface="Wingdings"/>
              </a:rPr>
              <a:t>	     </a:t>
            </a:r>
            <a:r>
              <a:rPr lang="en-US" sz="2000" dirty="0" err="1">
                <a:sym typeface="Wingdings"/>
              </a:rPr>
              <a:t>System.out.print</a:t>
            </a:r>
            <a:r>
              <a:rPr lang="en-US" sz="2000" dirty="0">
                <a:sym typeface="Wingdings"/>
              </a:rPr>
              <a:t>(</a:t>
            </a:r>
            <a:r>
              <a:rPr lang="en-US" sz="2000" dirty="0" err="1">
                <a:sym typeface="Wingdings"/>
              </a:rPr>
              <a:t>gradeList</a:t>
            </a:r>
            <a:r>
              <a:rPr lang="en-US" sz="2000" dirty="0">
                <a:sym typeface="Wingdings"/>
              </a:rPr>
              <a:t>[</a:t>
            </a:r>
            <a:r>
              <a:rPr lang="en-US" sz="2000" dirty="0" err="1">
                <a:sym typeface="Wingdings"/>
              </a:rPr>
              <a:t>i</a:t>
            </a:r>
            <a:r>
              <a:rPr lang="en-US" sz="2000" dirty="0">
                <a:sym typeface="Wingdings"/>
              </a:rPr>
              <a:t>]);</a:t>
            </a:r>
            <a:r>
              <a:rPr lang="en-US" dirty="0"/>
              <a:t>;</a:t>
            </a:r>
            <a:r>
              <a:rPr lang="en-US" b="1" dirty="0"/>
              <a:t> </a:t>
            </a:r>
          </a:p>
          <a:p>
            <a:pPr marL="460375" lvl="1" indent="0">
              <a:buNone/>
            </a:pPr>
            <a:r>
              <a:rPr lang="en-US" sz="2400" dirty="0">
                <a:sym typeface="Wingdings"/>
              </a:rPr>
              <a:t>    </a:t>
            </a:r>
            <a:r>
              <a:rPr lang="en-US" sz="2400" dirty="0" err="1">
                <a:sym typeface="Wingdings"/>
              </a:rPr>
              <a:t>System.out.println</a:t>
            </a:r>
            <a:r>
              <a:rPr lang="en-US" sz="2400" dirty="0">
                <a:sym typeface="Wingdings"/>
              </a:rPr>
              <a:t>();</a:t>
            </a:r>
            <a:endParaRPr lang="en-US" dirty="0"/>
          </a:p>
          <a:p>
            <a:pPr marL="460375" lvl="1" indent="0">
              <a:buNone/>
            </a:pPr>
            <a:r>
              <a:rPr lang="en-US" dirty="0"/>
              <a:t>}</a:t>
            </a:r>
          </a:p>
          <a:p>
            <a:endParaRPr lang="en-US" dirty="0"/>
          </a:p>
          <a:p>
            <a:pPr marL="0" indent="0">
              <a:buNone/>
            </a:pPr>
            <a:endParaRPr lang="en-US" dirty="0"/>
          </a:p>
        </p:txBody>
      </p:sp>
    </p:spTree>
    <p:extLst>
      <p:ext uri="{BB962C8B-B14F-4D97-AF65-F5344CB8AC3E}">
        <p14:creationId xmlns:p14="http://schemas.microsoft.com/office/powerpoint/2010/main" val="174013248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find equivalent </a:t>
            </a:r>
          </a:p>
        </p:txBody>
      </p:sp>
      <p:sp>
        <p:nvSpPr>
          <p:cNvPr id="3" name="Content Placeholder 2"/>
          <p:cNvSpPr>
            <a:spLocks noGrp="1"/>
          </p:cNvSpPr>
          <p:nvPr>
            <p:ph idx="1"/>
          </p:nvPr>
        </p:nvSpPr>
        <p:spPr>
          <a:xfrm>
            <a:off x="461839" y="2133600"/>
            <a:ext cx="8396411" cy="3992563"/>
          </a:xfrm>
        </p:spPr>
        <p:txBody>
          <a:bodyPr>
            <a:normAutofit fontScale="92500" lnSpcReduction="20000"/>
          </a:bodyPr>
          <a:lstStyle/>
          <a:p>
            <a:r>
              <a:rPr lang="en-US" dirty="0"/>
              <a:t>The name of the method  (</a:t>
            </a:r>
            <a:r>
              <a:rPr lang="en-US" dirty="0" err="1"/>
              <a:t>findEquGrade</a:t>
            </a:r>
            <a:r>
              <a:rPr lang="en-US" dirty="0"/>
              <a:t>)</a:t>
            </a:r>
          </a:p>
          <a:p>
            <a:r>
              <a:rPr lang="en-US" dirty="0"/>
              <a:t>The number of parameters (grade)</a:t>
            </a:r>
          </a:p>
          <a:p>
            <a:r>
              <a:rPr lang="en-US" dirty="0"/>
              <a:t>The data type of each parameter  (grade</a:t>
            </a:r>
            <a:r>
              <a:rPr lang="en-US" dirty="0">
                <a:sym typeface="Wingdings"/>
              </a:rPr>
              <a:t> </a:t>
            </a:r>
            <a:r>
              <a:rPr lang="en-US" dirty="0" err="1">
                <a:sym typeface="Wingdings"/>
              </a:rPr>
              <a:t>int</a:t>
            </a:r>
            <a:r>
              <a:rPr lang="en-US" dirty="0">
                <a:sym typeface="Wingdings"/>
              </a:rPr>
              <a:t> </a:t>
            </a:r>
            <a:r>
              <a:rPr lang="en-US" dirty="0"/>
              <a:t>)</a:t>
            </a:r>
          </a:p>
          <a:p>
            <a:r>
              <a:rPr lang="en-US" dirty="0"/>
              <a:t>The data type of the value computed by the method. (</a:t>
            </a:r>
            <a:r>
              <a:rPr lang="en-US" dirty="0" err="1"/>
              <a:t>eqGrade</a:t>
            </a:r>
            <a:r>
              <a:rPr lang="en-US" dirty="0"/>
              <a:t> </a:t>
            </a:r>
            <a:r>
              <a:rPr lang="en-US" dirty="0">
                <a:sym typeface="Wingdings"/>
              </a:rPr>
              <a:t> </a:t>
            </a:r>
            <a:r>
              <a:rPr lang="en-US" dirty="0" err="1"/>
              <a:t>int</a:t>
            </a:r>
            <a:r>
              <a:rPr lang="en-US" dirty="0"/>
              <a:t>)</a:t>
            </a:r>
          </a:p>
          <a:p>
            <a:r>
              <a:rPr lang="en-US" dirty="0"/>
              <a:t> </a:t>
            </a:r>
            <a:r>
              <a:rPr lang="en-US" dirty="0" err="1"/>
              <a:t>eqGrade</a:t>
            </a:r>
            <a:r>
              <a:rPr lang="en-US" dirty="0"/>
              <a:t> = grad/100.0 * 15 </a:t>
            </a:r>
            <a:r>
              <a:rPr lang="en-US" dirty="0">
                <a:sym typeface="Wingdings"/>
              </a:rPr>
              <a:t> should be rounded to nearest </a:t>
            </a:r>
            <a:r>
              <a:rPr lang="en-US" dirty="0" err="1">
                <a:sym typeface="Wingdings"/>
              </a:rPr>
              <a:t>int</a:t>
            </a:r>
            <a:r>
              <a:rPr lang="en-US" dirty="0">
                <a:sym typeface="Wingdings"/>
              </a:rPr>
              <a:t> </a:t>
            </a:r>
          </a:p>
          <a:p>
            <a:r>
              <a:rPr lang="en-US" dirty="0">
                <a:sym typeface="Wingdings"/>
              </a:rPr>
              <a:t> </a:t>
            </a:r>
            <a:r>
              <a:rPr lang="en-US" dirty="0"/>
              <a:t> </a:t>
            </a:r>
            <a:r>
              <a:rPr lang="en-US" dirty="0" err="1"/>
              <a:t>eqGrade</a:t>
            </a:r>
            <a:r>
              <a:rPr lang="en-US" dirty="0"/>
              <a:t> =Math .round(grad/100.0 * 15.0) </a:t>
            </a:r>
          </a:p>
          <a:p>
            <a:pPr marL="0" indent="0">
              <a:buNone/>
            </a:pPr>
            <a:endParaRPr lang="en-US" dirty="0"/>
          </a:p>
        </p:txBody>
      </p:sp>
    </p:spTree>
    <p:extLst>
      <p:ext uri="{BB962C8B-B14F-4D97-AF65-F5344CB8AC3E}">
        <p14:creationId xmlns:p14="http://schemas.microsoft.com/office/powerpoint/2010/main" val="148395995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find equivalent </a:t>
            </a:r>
          </a:p>
        </p:txBody>
      </p:sp>
      <p:sp>
        <p:nvSpPr>
          <p:cNvPr id="3" name="Content Placeholder 2"/>
          <p:cNvSpPr>
            <a:spLocks noGrp="1"/>
          </p:cNvSpPr>
          <p:nvPr>
            <p:ph idx="1"/>
          </p:nvPr>
        </p:nvSpPr>
        <p:spPr>
          <a:xfrm>
            <a:off x="593793" y="2133600"/>
            <a:ext cx="8264457" cy="3992563"/>
          </a:xfrm>
        </p:spPr>
        <p:txBody>
          <a:bodyPr/>
          <a:lstStyle/>
          <a:p>
            <a:pPr marL="0" indent="0">
              <a:buNone/>
            </a:pPr>
            <a:r>
              <a:rPr lang="en-US" dirty="0">
                <a:solidFill>
                  <a:srgbClr val="0000FF"/>
                </a:solidFill>
              </a:rPr>
              <a:t>public static </a:t>
            </a:r>
            <a:r>
              <a:rPr lang="en-US" dirty="0" err="1">
                <a:solidFill>
                  <a:srgbClr val="0000FF"/>
                </a:solidFill>
              </a:rPr>
              <a:t>int</a:t>
            </a:r>
            <a:r>
              <a:rPr lang="en-US" dirty="0">
                <a:solidFill>
                  <a:srgbClr val="0000FF"/>
                </a:solidFill>
              </a:rPr>
              <a:t> </a:t>
            </a:r>
            <a:r>
              <a:rPr lang="en-US" dirty="0" err="1"/>
              <a:t>findEquGrade</a:t>
            </a:r>
            <a:r>
              <a:rPr lang="en-US" dirty="0"/>
              <a:t>(</a:t>
            </a:r>
            <a:r>
              <a:rPr lang="en-US" dirty="0" err="1">
                <a:solidFill>
                  <a:srgbClr val="0000FF"/>
                </a:solidFill>
              </a:rPr>
              <a:t>int</a:t>
            </a:r>
            <a:r>
              <a:rPr lang="en-US" dirty="0"/>
              <a:t>  grade) { </a:t>
            </a:r>
          </a:p>
          <a:p>
            <a:pPr marL="460375" lvl="1" indent="0">
              <a:buNone/>
            </a:pPr>
            <a:endParaRPr lang="en-US" dirty="0"/>
          </a:p>
          <a:p>
            <a:pPr marL="460375" lvl="1" indent="0">
              <a:buNone/>
            </a:pPr>
            <a:r>
              <a:rPr lang="en-US" dirty="0"/>
              <a:t> </a:t>
            </a:r>
            <a:r>
              <a:rPr lang="en-US" dirty="0" err="1">
                <a:solidFill>
                  <a:srgbClr val="0000FF"/>
                </a:solidFill>
              </a:rPr>
              <a:t>int</a:t>
            </a:r>
            <a:r>
              <a:rPr lang="en-US" dirty="0">
                <a:solidFill>
                  <a:srgbClr val="0000FF"/>
                </a:solidFill>
              </a:rPr>
              <a:t> </a:t>
            </a:r>
            <a:r>
              <a:rPr lang="en-US" dirty="0" err="1"/>
              <a:t>eqGrade</a:t>
            </a:r>
            <a:r>
              <a:rPr lang="en-US" dirty="0"/>
              <a:t> =(</a:t>
            </a:r>
            <a:r>
              <a:rPr lang="en-US" dirty="0" err="1"/>
              <a:t>int</a:t>
            </a:r>
            <a:r>
              <a:rPr lang="en-US" dirty="0"/>
              <a:t>)Math .round(grad/100.0 * 15.0);</a:t>
            </a:r>
          </a:p>
          <a:p>
            <a:pPr marL="460375" lvl="1" indent="0">
              <a:buNone/>
            </a:pPr>
            <a:r>
              <a:rPr lang="en-US" dirty="0">
                <a:solidFill>
                  <a:srgbClr val="0000FF"/>
                </a:solidFill>
              </a:rPr>
              <a:t>return  </a:t>
            </a:r>
            <a:r>
              <a:rPr lang="en-US" dirty="0" err="1"/>
              <a:t>eqGrade</a:t>
            </a:r>
            <a:r>
              <a:rPr lang="en-US" dirty="0"/>
              <a:t> ;</a:t>
            </a:r>
            <a:endParaRPr lang="en-US" dirty="0">
              <a:solidFill>
                <a:srgbClr val="0000FF"/>
              </a:solidFill>
            </a:endParaRPr>
          </a:p>
          <a:p>
            <a:pPr marL="460375" lvl="1" indent="0">
              <a:buNone/>
            </a:pPr>
            <a:r>
              <a:rPr lang="en-US" dirty="0"/>
              <a:t>}</a:t>
            </a:r>
          </a:p>
          <a:p>
            <a:pPr marL="0" indent="0">
              <a:buNone/>
            </a:pPr>
            <a:endParaRPr lang="en-US" dirty="0"/>
          </a:p>
        </p:txBody>
      </p:sp>
    </p:spTree>
    <p:extLst>
      <p:ext uri="{BB962C8B-B14F-4D97-AF65-F5344CB8AC3E}">
        <p14:creationId xmlns:p14="http://schemas.microsoft.com/office/powerpoint/2010/main" val="329154664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find maximum grade</a:t>
            </a:r>
          </a:p>
        </p:txBody>
      </p:sp>
      <p:sp>
        <p:nvSpPr>
          <p:cNvPr id="3" name="Content Placeholder 2"/>
          <p:cNvSpPr>
            <a:spLocks noGrp="1"/>
          </p:cNvSpPr>
          <p:nvPr>
            <p:ph idx="1"/>
          </p:nvPr>
        </p:nvSpPr>
        <p:spPr>
          <a:xfrm>
            <a:off x="284163" y="2133600"/>
            <a:ext cx="8574087" cy="3992563"/>
          </a:xfrm>
        </p:spPr>
        <p:txBody>
          <a:bodyPr/>
          <a:lstStyle/>
          <a:p>
            <a:r>
              <a:rPr lang="en-US" dirty="0"/>
              <a:t>name : </a:t>
            </a:r>
            <a:r>
              <a:rPr lang="en-US" dirty="0" err="1"/>
              <a:t>findMaxGrade</a:t>
            </a:r>
            <a:r>
              <a:rPr lang="en-US" dirty="0"/>
              <a:t> </a:t>
            </a:r>
          </a:p>
          <a:p>
            <a:r>
              <a:rPr lang="en-US" dirty="0"/>
              <a:t> parameter : grades</a:t>
            </a:r>
          </a:p>
          <a:p>
            <a:r>
              <a:rPr lang="en-US" dirty="0"/>
              <a:t> parameters data type  : </a:t>
            </a:r>
            <a:r>
              <a:rPr lang="en-US" dirty="0" err="1"/>
              <a:t>int</a:t>
            </a:r>
            <a:r>
              <a:rPr lang="en-US" dirty="0"/>
              <a:t> []</a:t>
            </a:r>
          </a:p>
          <a:p>
            <a:r>
              <a:rPr lang="en-US" dirty="0"/>
              <a:t> return data type : max </a:t>
            </a:r>
            <a:r>
              <a:rPr lang="en-US" dirty="0">
                <a:sym typeface="Wingdings"/>
              </a:rPr>
              <a:t> </a:t>
            </a:r>
            <a:r>
              <a:rPr lang="en-US" dirty="0" err="1">
                <a:sym typeface="Wingdings"/>
              </a:rPr>
              <a:t>int</a:t>
            </a:r>
            <a:r>
              <a:rPr lang="en-US" dirty="0">
                <a:sym typeface="Wingdings"/>
              </a:rPr>
              <a:t> </a:t>
            </a:r>
            <a:r>
              <a:rPr lang="en-US" dirty="0"/>
              <a:t> </a:t>
            </a:r>
          </a:p>
        </p:txBody>
      </p:sp>
    </p:spTree>
    <p:extLst>
      <p:ext uri="{BB962C8B-B14F-4D97-AF65-F5344CB8AC3E}">
        <p14:creationId xmlns:p14="http://schemas.microsoft.com/office/powerpoint/2010/main" val="30249565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find maximum grade</a:t>
            </a:r>
          </a:p>
        </p:txBody>
      </p:sp>
      <p:sp>
        <p:nvSpPr>
          <p:cNvPr id="3" name="Content Placeholder 2"/>
          <p:cNvSpPr>
            <a:spLocks noGrp="1"/>
          </p:cNvSpPr>
          <p:nvPr>
            <p:ph idx="1"/>
          </p:nvPr>
        </p:nvSpPr>
        <p:spPr>
          <a:xfrm>
            <a:off x="560805" y="2133600"/>
            <a:ext cx="8297445" cy="3992563"/>
          </a:xfrm>
        </p:spPr>
        <p:txBody>
          <a:bodyPr>
            <a:normAutofit lnSpcReduction="10000"/>
          </a:bodyPr>
          <a:lstStyle/>
          <a:p>
            <a:pPr marL="0" indent="0">
              <a:buNone/>
            </a:pPr>
            <a:r>
              <a:rPr lang="en-US" dirty="0">
                <a:solidFill>
                  <a:srgbClr val="0000FF"/>
                </a:solidFill>
              </a:rPr>
              <a:t>public static </a:t>
            </a:r>
            <a:r>
              <a:rPr lang="en-US" dirty="0" err="1">
                <a:solidFill>
                  <a:srgbClr val="0000FF"/>
                </a:solidFill>
              </a:rPr>
              <a:t>int</a:t>
            </a:r>
            <a:r>
              <a:rPr lang="en-US" dirty="0">
                <a:solidFill>
                  <a:srgbClr val="0000FF"/>
                </a:solidFill>
              </a:rPr>
              <a:t> </a:t>
            </a:r>
            <a:r>
              <a:rPr lang="en-US" dirty="0" err="1"/>
              <a:t>findMaxGrade</a:t>
            </a:r>
            <a:r>
              <a:rPr lang="en-US" dirty="0"/>
              <a:t> (</a:t>
            </a:r>
            <a:r>
              <a:rPr lang="en-US" dirty="0" err="1">
                <a:solidFill>
                  <a:srgbClr val="0000FF"/>
                </a:solidFill>
              </a:rPr>
              <a:t>int</a:t>
            </a:r>
            <a:r>
              <a:rPr lang="en-US" dirty="0"/>
              <a:t> [] grades )</a:t>
            </a:r>
          </a:p>
          <a:p>
            <a:pPr marL="0" indent="0">
              <a:buNone/>
            </a:pPr>
            <a:r>
              <a:rPr lang="en-US" dirty="0"/>
              <a:t>{</a:t>
            </a:r>
          </a:p>
          <a:p>
            <a:pPr marL="0" indent="0">
              <a:buNone/>
            </a:pPr>
            <a:r>
              <a:rPr lang="en-US" dirty="0">
                <a:solidFill>
                  <a:srgbClr val="0000FF"/>
                </a:solidFill>
              </a:rPr>
              <a:t>	</a:t>
            </a:r>
            <a:r>
              <a:rPr lang="en-US" dirty="0" err="1">
                <a:solidFill>
                  <a:srgbClr val="0000FF"/>
                </a:solidFill>
              </a:rPr>
              <a:t>int</a:t>
            </a:r>
            <a:r>
              <a:rPr lang="en-US" dirty="0"/>
              <a:t> max = grades [0];</a:t>
            </a:r>
          </a:p>
          <a:p>
            <a:pPr marL="0" indent="0">
              <a:buNone/>
            </a:pPr>
            <a:r>
              <a:rPr lang="en-US" dirty="0"/>
              <a:t>	for (</a:t>
            </a:r>
            <a:r>
              <a:rPr lang="en-US" dirty="0" err="1">
                <a:solidFill>
                  <a:srgbClr val="0000FF"/>
                </a:solidFill>
              </a:rPr>
              <a:t>int</a:t>
            </a:r>
            <a:r>
              <a:rPr lang="en-US" dirty="0"/>
              <a:t>  </a:t>
            </a:r>
            <a:r>
              <a:rPr lang="en-US" dirty="0" err="1"/>
              <a:t>i</a:t>
            </a:r>
            <a:r>
              <a:rPr lang="en-US" dirty="0"/>
              <a:t>= 1; </a:t>
            </a:r>
            <a:r>
              <a:rPr lang="en-US" dirty="0" err="1"/>
              <a:t>i</a:t>
            </a:r>
            <a:r>
              <a:rPr lang="en-US" dirty="0"/>
              <a:t>&lt; </a:t>
            </a:r>
            <a:r>
              <a:rPr lang="en-US" dirty="0" err="1"/>
              <a:t>num</a:t>
            </a:r>
            <a:r>
              <a:rPr lang="en-US" dirty="0"/>
              <a:t>; </a:t>
            </a:r>
            <a:r>
              <a:rPr lang="en-US" dirty="0" err="1"/>
              <a:t>i</a:t>
            </a:r>
            <a:r>
              <a:rPr lang="en-US" dirty="0"/>
              <a:t>++)</a:t>
            </a:r>
          </a:p>
          <a:p>
            <a:pPr marL="0" indent="0">
              <a:buNone/>
            </a:pPr>
            <a:r>
              <a:rPr lang="en-US" dirty="0"/>
              <a:t>    		max=</a:t>
            </a:r>
            <a:r>
              <a:rPr lang="en-US" dirty="0" err="1"/>
              <a:t>Math.max</a:t>
            </a:r>
            <a:r>
              <a:rPr lang="en-US" dirty="0"/>
              <a:t>(max , grades[</a:t>
            </a:r>
            <a:r>
              <a:rPr lang="en-US" dirty="0" err="1"/>
              <a:t>i</a:t>
            </a:r>
            <a:r>
              <a:rPr lang="en-US" dirty="0"/>
              <a:t>]);</a:t>
            </a:r>
          </a:p>
          <a:p>
            <a:pPr marL="0" indent="0">
              <a:buNone/>
            </a:pPr>
            <a:r>
              <a:rPr lang="en-US" dirty="0">
                <a:solidFill>
                  <a:srgbClr val="0000FF"/>
                </a:solidFill>
              </a:rPr>
              <a:t>	return</a:t>
            </a:r>
            <a:r>
              <a:rPr lang="en-US" dirty="0"/>
              <a:t> max ;</a:t>
            </a:r>
          </a:p>
          <a:p>
            <a:pPr marL="0" indent="0">
              <a:buNone/>
            </a:pPr>
            <a:r>
              <a:rPr lang="en-US" dirty="0"/>
              <a:t>}</a:t>
            </a:r>
          </a:p>
        </p:txBody>
      </p:sp>
    </p:spTree>
    <p:extLst>
      <p:ext uri="{BB962C8B-B14F-4D97-AF65-F5344CB8AC3E}">
        <p14:creationId xmlns:p14="http://schemas.microsoft.com/office/powerpoint/2010/main" val="140943382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find minimum grade</a:t>
            </a:r>
          </a:p>
        </p:txBody>
      </p:sp>
      <p:sp>
        <p:nvSpPr>
          <p:cNvPr id="3" name="Content Placeholder 2"/>
          <p:cNvSpPr>
            <a:spLocks noGrp="1"/>
          </p:cNvSpPr>
          <p:nvPr>
            <p:ph idx="1"/>
          </p:nvPr>
        </p:nvSpPr>
        <p:spPr>
          <a:xfrm>
            <a:off x="527817" y="2133600"/>
            <a:ext cx="8330434" cy="3992563"/>
          </a:xfrm>
        </p:spPr>
        <p:txBody>
          <a:bodyPr>
            <a:normAutofit lnSpcReduction="10000"/>
          </a:bodyPr>
          <a:lstStyle/>
          <a:p>
            <a:pPr marL="0" indent="0">
              <a:buNone/>
            </a:pPr>
            <a:r>
              <a:rPr lang="en-US" dirty="0">
                <a:solidFill>
                  <a:srgbClr val="0000FF"/>
                </a:solidFill>
              </a:rPr>
              <a:t>public static </a:t>
            </a:r>
            <a:r>
              <a:rPr lang="en-US" dirty="0" err="1">
                <a:solidFill>
                  <a:srgbClr val="0000FF"/>
                </a:solidFill>
              </a:rPr>
              <a:t>int</a:t>
            </a:r>
            <a:r>
              <a:rPr lang="en-US" dirty="0">
                <a:solidFill>
                  <a:srgbClr val="0000FF"/>
                </a:solidFill>
              </a:rPr>
              <a:t> </a:t>
            </a:r>
            <a:r>
              <a:rPr lang="en-US" dirty="0" err="1"/>
              <a:t>findMinGrade</a:t>
            </a:r>
            <a:r>
              <a:rPr lang="en-US" dirty="0"/>
              <a:t> (</a:t>
            </a:r>
            <a:r>
              <a:rPr lang="en-US" dirty="0" err="1">
                <a:solidFill>
                  <a:srgbClr val="0000FF"/>
                </a:solidFill>
              </a:rPr>
              <a:t>int</a:t>
            </a:r>
            <a:r>
              <a:rPr lang="en-US" dirty="0"/>
              <a:t> [] grades )</a:t>
            </a:r>
          </a:p>
          <a:p>
            <a:pPr marL="0" indent="0">
              <a:buNone/>
            </a:pPr>
            <a:r>
              <a:rPr lang="en-US" dirty="0"/>
              <a:t>{</a:t>
            </a:r>
          </a:p>
          <a:p>
            <a:pPr marL="0" indent="0">
              <a:buNone/>
            </a:pPr>
            <a:r>
              <a:rPr lang="en-US" dirty="0">
                <a:solidFill>
                  <a:srgbClr val="0000FF"/>
                </a:solidFill>
              </a:rPr>
              <a:t>	</a:t>
            </a:r>
            <a:r>
              <a:rPr lang="en-US" dirty="0" err="1">
                <a:solidFill>
                  <a:srgbClr val="0000FF"/>
                </a:solidFill>
              </a:rPr>
              <a:t>int</a:t>
            </a:r>
            <a:r>
              <a:rPr lang="en-US" dirty="0"/>
              <a:t> min =grades [0];</a:t>
            </a:r>
          </a:p>
          <a:p>
            <a:pPr marL="0" indent="0">
              <a:buNone/>
            </a:pPr>
            <a:r>
              <a:rPr lang="en-US" dirty="0"/>
              <a:t>	for (</a:t>
            </a:r>
            <a:r>
              <a:rPr lang="en-US" dirty="0" err="1">
                <a:solidFill>
                  <a:srgbClr val="0000FF"/>
                </a:solidFill>
              </a:rPr>
              <a:t>int</a:t>
            </a:r>
            <a:r>
              <a:rPr lang="en-US" dirty="0"/>
              <a:t> I = 1; </a:t>
            </a:r>
            <a:r>
              <a:rPr lang="en-US" dirty="0" err="1"/>
              <a:t>i</a:t>
            </a:r>
            <a:r>
              <a:rPr lang="en-US" dirty="0"/>
              <a:t>&lt; </a:t>
            </a:r>
            <a:r>
              <a:rPr lang="en-US" dirty="0" err="1"/>
              <a:t>num</a:t>
            </a:r>
            <a:r>
              <a:rPr lang="en-US" dirty="0"/>
              <a:t>; </a:t>
            </a:r>
            <a:r>
              <a:rPr lang="en-US" dirty="0" err="1"/>
              <a:t>i</a:t>
            </a:r>
            <a:r>
              <a:rPr lang="en-US" dirty="0"/>
              <a:t>++)</a:t>
            </a:r>
          </a:p>
          <a:p>
            <a:pPr marL="0" indent="0">
              <a:buNone/>
            </a:pPr>
            <a:r>
              <a:rPr lang="en-US" dirty="0"/>
              <a:t>   		 min=</a:t>
            </a:r>
            <a:r>
              <a:rPr lang="en-US" dirty="0" err="1"/>
              <a:t>Math.min</a:t>
            </a:r>
            <a:r>
              <a:rPr lang="en-US" dirty="0"/>
              <a:t>(min , grades[</a:t>
            </a:r>
            <a:r>
              <a:rPr lang="en-US" dirty="0" err="1"/>
              <a:t>i</a:t>
            </a:r>
            <a:r>
              <a:rPr lang="en-US" dirty="0"/>
              <a:t>]);</a:t>
            </a:r>
          </a:p>
          <a:p>
            <a:pPr marL="0" indent="0">
              <a:buNone/>
            </a:pPr>
            <a:r>
              <a:rPr lang="en-US" dirty="0">
                <a:solidFill>
                  <a:srgbClr val="0000FF"/>
                </a:solidFill>
              </a:rPr>
              <a:t>	return</a:t>
            </a:r>
            <a:r>
              <a:rPr lang="en-US" dirty="0"/>
              <a:t> min ;</a:t>
            </a:r>
          </a:p>
          <a:p>
            <a:pPr marL="0" indent="0">
              <a:buNone/>
            </a:pPr>
            <a:r>
              <a:rPr lang="en-US" dirty="0"/>
              <a:t>}</a:t>
            </a:r>
          </a:p>
          <a:p>
            <a:endParaRPr lang="en-US" dirty="0"/>
          </a:p>
        </p:txBody>
      </p:sp>
    </p:spTree>
    <p:extLst>
      <p:ext uri="{BB962C8B-B14F-4D97-AF65-F5344CB8AC3E}">
        <p14:creationId xmlns:p14="http://schemas.microsoft.com/office/powerpoint/2010/main" val="4110067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OUTPUT STATEMENTS</a:t>
            </a:r>
          </a:p>
        </p:txBody>
      </p:sp>
      <p:grpSp>
        <p:nvGrpSpPr>
          <p:cNvPr id="9" name="Group 8"/>
          <p:cNvGrpSpPr/>
          <p:nvPr/>
        </p:nvGrpSpPr>
        <p:grpSpPr>
          <a:xfrm>
            <a:off x="467544" y="1340768"/>
            <a:ext cx="7704856" cy="2462213"/>
            <a:chOff x="467544" y="1236822"/>
            <a:chExt cx="7704856" cy="2462213"/>
          </a:xfrm>
        </p:grpSpPr>
        <p:sp>
          <p:nvSpPr>
            <p:cNvPr id="7" name="TextBox 6"/>
            <p:cNvSpPr txBox="1"/>
            <p:nvPr/>
          </p:nvSpPr>
          <p:spPr>
            <a:xfrm>
              <a:off x="971600" y="1236822"/>
              <a:ext cx="7200800" cy="2462213"/>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Author name: XYZ</a:t>
              </a:r>
            </a:p>
            <a:p>
              <a:r>
                <a:rPr lang="en-US" sz="1400" dirty="0">
                  <a:solidFill>
                    <a:srgbClr val="007033"/>
                  </a:solidFill>
                </a:rPr>
                <a:t>    This is another simple Java program </a:t>
              </a:r>
            </a:p>
            <a:p>
              <a:r>
                <a:rPr lang="en-US" sz="1400" dirty="0">
                  <a:solidFill>
                    <a:srgbClr val="007033"/>
                  </a:solidFill>
                </a:rPr>
                <a:t>*/</a:t>
              </a:r>
            </a:p>
            <a:p>
              <a:r>
                <a:rPr lang="en-US" sz="1400" dirty="0"/>
                <a:t>public class </a:t>
              </a:r>
              <a:r>
                <a:rPr lang="en-US" sz="1400" dirty="0" err="1">
                  <a:solidFill>
                    <a:srgbClr val="0000FF"/>
                  </a:solidFill>
                </a:rPr>
                <a:t>SimpleProgram</a:t>
              </a:r>
              <a:endParaRPr lang="en-US" sz="1400" dirty="0">
                <a:solidFill>
                  <a:srgbClr val="0000FF"/>
                </a:solidFill>
              </a:endParaRPr>
            </a:p>
            <a:p>
              <a:r>
                <a:rPr lang="en-US" sz="1400" dirty="0"/>
                <a:t>{</a:t>
              </a:r>
            </a:p>
            <a:p>
              <a:r>
                <a:rPr lang="en-US" sz="1400" dirty="0"/>
                <a:t>   public static void </a:t>
              </a:r>
              <a:r>
                <a:rPr lang="en-US" sz="1400" dirty="0">
                  <a:solidFill>
                    <a:srgbClr val="0000FF"/>
                  </a:solidFill>
                </a:rPr>
                <a:t>main </a:t>
              </a:r>
              <a:r>
                <a:rPr lang="en-US" sz="1400" dirty="0"/>
                <a:t>(String[]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(“The sum of 2 and 3 is ” + 5);</a:t>
              </a:r>
            </a:p>
            <a:p>
              <a:r>
                <a:rPr lang="en-US" sz="1400" dirty="0"/>
                <a:t>         </a:t>
              </a:r>
              <a:r>
                <a:rPr lang="en-US" sz="1400" dirty="0" err="1"/>
                <a:t>System.out.println</a:t>
              </a:r>
              <a:r>
                <a:rPr lang="en-US" sz="1400" dirty="0"/>
                <a:t> (“7 + 8 = “ + (7 + 8) );</a:t>
              </a:r>
            </a:p>
            <a:p>
              <a:r>
                <a:rPr lang="en-US" sz="1400" dirty="0"/>
                <a:t>      }</a:t>
              </a:r>
            </a:p>
            <a:p>
              <a:r>
                <a:rPr lang="en-US" sz="1400" dirty="0"/>
                <a:t>}</a:t>
              </a:r>
            </a:p>
          </p:txBody>
        </p:sp>
        <p:sp>
          <p:nvSpPr>
            <p:cNvPr id="8" name="TextBox 7"/>
            <p:cNvSpPr txBox="1"/>
            <p:nvPr/>
          </p:nvSpPr>
          <p:spPr>
            <a:xfrm>
              <a:off x="467544" y="1236822"/>
              <a:ext cx="432048" cy="2462213"/>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EXPLAINED </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57</a:t>
            </a:fld>
            <a:endParaRPr lang="en-US"/>
          </a:p>
        </p:txBody>
      </p:sp>
      <p:graphicFrame>
        <p:nvGraphicFramePr>
          <p:cNvPr id="18" name="Table 17"/>
          <p:cNvGraphicFramePr>
            <a:graphicFrameLocks noGrp="1"/>
          </p:cNvGraphicFramePr>
          <p:nvPr/>
        </p:nvGraphicFramePr>
        <p:xfrm>
          <a:off x="251520" y="3140968"/>
          <a:ext cx="8640960" cy="340360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720080">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6120680">
                  <a:extLst>
                    <a:ext uri="{9D8B030D-6E8A-4147-A177-3AD203B41FA5}">
                      <a16:colId xmlns:a16="http://schemas.microsoft.com/office/drawing/2014/main" val="20002"/>
                    </a:ext>
                  </a:extLst>
                </a:gridCol>
              </a:tblGrid>
              <a:tr h="370840">
                <a:tc>
                  <a:txBody>
                    <a:bodyPr/>
                    <a:lstStyle/>
                    <a:p>
                      <a:pPr algn="ctr"/>
                      <a:r>
                        <a:rPr lang="en-US" dirty="0"/>
                        <a:t>Line</a:t>
                      </a:r>
                    </a:p>
                  </a:txBody>
                  <a:tcPr/>
                </a:tc>
                <a:tc>
                  <a:txBody>
                    <a:bodyPr/>
                    <a:lstStyle/>
                    <a:p>
                      <a:pPr algn="ctr"/>
                      <a:r>
                        <a:rPr lang="en-US" dirty="0"/>
                        <a:t>Symbol/Word</a:t>
                      </a:r>
                    </a:p>
                  </a:txBody>
                  <a:tcPr/>
                </a:tc>
                <a:tc>
                  <a:txBody>
                    <a:bodyPr/>
                    <a:lstStyle/>
                    <a:p>
                      <a:pPr algn="ctr"/>
                      <a:r>
                        <a:rPr lang="en-US" dirty="0"/>
                        <a:t>Explanation</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l"/>
                      <a:r>
                        <a:rPr lang="en-US" dirty="0"/>
                        <a:t>/*</a:t>
                      </a:r>
                    </a:p>
                  </a:txBody>
                  <a:tcPr/>
                </a:tc>
                <a:tc>
                  <a:txBody>
                    <a:bodyPr/>
                    <a:lstStyle/>
                    <a:p>
                      <a:pPr algn="l"/>
                      <a:r>
                        <a:rPr lang="en-US" dirty="0"/>
                        <a:t>Starts</a:t>
                      </a:r>
                      <a:r>
                        <a:rPr lang="en-US" baseline="0" dirty="0"/>
                        <a:t> a multi-line comment.</a:t>
                      </a:r>
                      <a:endParaRPr lang="en-US" dirty="0"/>
                    </a:p>
                  </a:txBody>
                  <a:tcPr/>
                </a:tc>
                <a:extLst>
                  <a:ext uri="{0D108BD9-81ED-4DB2-BD59-A6C34878D82A}">
                    <a16:rowId xmlns:a16="http://schemas.microsoft.com/office/drawing/2014/main" val="10001"/>
                  </a:ext>
                </a:extLst>
              </a:tr>
              <a:tr h="370840">
                <a:tc>
                  <a:txBody>
                    <a:bodyPr/>
                    <a:lstStyle/>
                    <a:p>
                      <a:pPr algn="ctr"/>
                      <a:r>
                        <a:rPr lang="en-US" dirty="0"/>
                        <a:t>3</a:t>
                      </a:r>
                    </a:p>
                  </a:txBody>
                  <a:tcPr/>
                </a:tc>
                <a:tc>
                  <a:txBody>
                    <a:bodyPr/>
                    <a:lstStyle/>
                    <a:p>
                      <a:pPr algn="l"/>
                      <a:r>
                        <a:rPr lang="en-US" dirty="0"/>
                        <a:t>*/</a:t>
                      </a:r>
                    </a:p>
                  </a:txBody>
                  <a:tcPr/>
                </a:tc>
                <a:tc>
                  <a:txBody>
                    <a:bodyPr/>
                    <a:lstStyle/>
                    <a:p>
                      <a:pPr algn="l"/>
                      <a:r>
                        <a:rPr lang="en-US" dirty="0"/>
                        <a:t>Ends a multi-line comment.</a:t>
                      </a:r>
                    </a:p>
                  </a:txBody>
                  <a:tcPr/>
                </a:tc>
                <a:extLst>
                  <a:ext uri="{0D108BD9-81ED-4DB2-BD59-A6C34878D82A}">
                    <a16:rowId xmlns:a16="http://schemas.microsoft.com/office/drawing/2014/main" val="10002"/>
                  </a:ext>
                </a:extLst>
              </a:tr>
              <a:tr h="370840">
                <a:tc>
                  <a:txBody>
                    <a:bodyPr/>
                    <a:lstStyle/>
                    <a:p>
                      <a:pPr algn="ctr"/>
                      <a:r>
                        <a:rPr lang="en-US" dirty="0"/>
                        <a:t>4</a:t>
                      </a:r>
                    </a:p>
                  </a:txBody>
                  <a:tcPr/>
                </a:tc>
                <a:tc>
                  <a:txBody>
                    <a:bodyPr/>
                    <a:lstStyle/>
                    <a:p>
                      <a:pPr algn="l"/>
                      <a:r>
                        <a:rPr lang="en-US" sz="1600" dirty="0" err="1"/>
                        <a:t>SimpleProgram</a:t>
                      </a:r>
                      <a:endParaRPr lang="en-US" sz="1600" dirty="0"/>
                    </a:p>
                  </a:txBody>
                  <a:tcPr/>
                </a:tc>
                <a:tc>
                  <a:txBody>
                    <a:bodyPr/>
                    <a:lstStyle/>
                    <a:p>
                      <a:pPr algn="l"/>
                      <a:r>
                        <a:rPr lang="en-US" dirty="0"/>
                        <a:t>Class name.</a:t>
                      </a:r>
                    </a:p>
                  </a:txBody>
                  <a:tcPr/>
                </a:tc>
                <a:extLst>
                  <a:ext uri="{0D108BD9-81ED-4DB2-BD59-A6C34878D82A}">
                    <a16:rowId xmlns:a16="http://schemas.microsoft.com/office/drawing/2014/main" val="10003"/>
                  </a:ext>
                </a:extLst>
              </a:tr>
              <a:tr h="370840">
                <a:tc>
                  <a:txBody>
                    <a:bodyPr/>
                    <a:lstStyle/>
                    <a:p>
                      <a:pPr algn="ctr"/>
                      <a:r>
                        <a:rPr lang="en-US" dirty="0"/>
                        <a:t>8</a:t>
                      </a:r>
                    </a:p>
                  </a:txBody>
                  <a:tcPr/>
                </a:tc>
                <a:tc>
                  <a:txBody>
                    <a:bodyPr/>
                    <a:lstStyle/>
                    <a:p>
                      <a:pPr algn="l"/>
                      <a:r>
                        <a:rPr lang="en-US" sz="1600" dirty="0"/>
                        <a:t>“The sum of 2 and 3 is”</a:t>
                      </a:r>
                    </a:p>
                  </a:txBody>
                  <a:tcPr/>
                </a:tc>
                <a:tc>
                  <a:txBody>
                    <a:bodyPr/>
                    <a:lstStyle/>
                    <a:p>
                      <a:pPr algn="l"/>
                      <a:r>
                        <a:rPr lang="en-US" dirty="0"/>
                        <a:t>This string is printed as it is written in the program like the previous example.</a:t>
                      </a:r>
                    </a:p>
                  </a:txBody>
                  <a:tcPr/>
                </a:tc>
                <a:extLst>
                  <a:ext uri="{0D108BD9-81ED-4DB2-BD59-A6C34878D82A}">
                    <a16:rowId xmlns:a16="http://schemas.microsoft.com/office/drawing/2014/main" val="10004"/>
                  </a:ext>
                </a:extLst>
              </a:tr>
              <a:tr h="370840">
                <a:tc>
                  <a:txBody>
                    <a:bodyPr/>
                    <a:lstStyle/>
                    <a:p>
                      <a:pPr algn="ctr"/>
                      <a:r>
                        <a:rPr lang="en-US" dirty="0"/>
                        <a:t>8</a:t>
                      </a:r>
                    </a:p>
                  </a:txBody>
                  <a:tcPr/>
                </a:tc>
                <a:tc>
                  <a:txBody>
                    <a:bodyPr/>
                    <a:lstStyle/>
                    <a:p>
                      <a:pPr algn="l"/>
                      <a:r>
                        <a:rPr lang="en-US" sz="1600" dirty="0"/>
                        <a:t>+</a:t>
                      </a:r>
                    </a:p>
                  </a:txBody>
                  <a:tcPr/>
                </a:tc>
                <a:tc>
                  <a:txBody>
                    <a:bodyPr/>
                    <a:lstStyle/>
                    <a:p>
                      <a:pPr algn="l"/>
                      <a:r>
                        <a:rPr lang="en-US" dirty="0"/>
                        <a:t>Strings</a:t>
                      </a:r>
                      <a:r>
                        <a:rPr lang="en-US" baseline="0" dirty="0"/>
                        <a:t> concatenation operator. It joins the string with 5. The output is shown in the previous slide.</a:t>
                      </a:r>
                      <a:endParaRPr lang="en-US" dirty="0"/>
                    </a:p>
                  </a:txBody>
                  <a:tcPr/>
                </a:tc>
                <a:extLst>
                  <a:ext uri="{0D108BD9-81ED-4DB2-BD59-A6C34878D82A}">
                    <a16:rowId xmlns:a16="http://schemas.microsoft.com/office/drawing/2014/main" val="10005"/>
                  </a:ext>
                </a:extLst>
              </a:tr>
              <a:tr h="370840">
                <a:tc>
                  <a:txBody>
                    <a:bodyPr/>
                    <a:lstStyle/>
                    <a:p>
                      <a:pPr algn="ctr"/>
                      <a:r>
                        <a:rPr lang="en-US" dirty="0"/>
                        <a:t>8</a:t>
                      </a:r>
                    </a:p>
                  </a:txBody>
                  <a:tcPr/>
                </a:tc>
                <a:tc>
                  <a:txBody>
                    <a:bodyPr/>
                    <a:lstStyle/>
                    <a:p>
                      <a:pPr algn="l"/>
                      <a:r>
                        <a:rPr lang="en-US" sz="1600" dirty="0"/>
                        <a:t>5</a:t>
                      </a:r>
                    </a:p>
                  </a:txBody>
                  <a:tcPr/>
                </a:tc>
                <a:tc>
                  <a:txBody>
                    <a:bodyPr/>
                    <a:lstStyle/>
                    <a:p>
                      <a:pPr algn="l"/>
                      <a:r>
                        <a:rPr lang="en-US" dirty="0"/>
                        <a:t>The system automatically converts the number 5</a:t>
                      </a:r>
                      <a:r>
                        <a:rPr lang="en-US" baseline="0" dirty="0"/>
                        <a:t> into a string to concatenate it with the first string.</a:t>
                      </a:r>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0450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Calculate average </a:t>
            </a:r>
          </a:p>
        </p:txBody>
      </p:sp>
      <p:sp>
        <p:nvSpPr>
          <p:cNvPr id="3" name="Content Placeholder 2"/>
          <p:cNvSpPr>
            <a:spLocks noGrp="1"/>
          </p:cNvSpPr>
          <p:nvPr>
            <p:ph idx="1"/>
          </p:nvPr>
        </p:nvSpPr>
        <p:spPr>
          <a:xfrm>
            <a:off x="494829" y="2133600"/>
            <a:ext cx="8363422" cy="3992563"/>
          </a:xfrm>
        </p:spPr>
        <p:txBody>
          <a:bodyPr>
            <a:normAutofit fontScale="77500" lnSpcReduction="20000"/>
          </a:bodyPr>
          <a:lstStyle/>
          <a:p>
            <a:r>
              <a:rPr lang="en-US" dirty="0"/>
              <a:t>The name of the method  (</a:t>
            </a:r>
            <a:r>
              <a:rPr lang="en-US" dirty="0" err="1"/>
              <a:t>calculateAvg</a:t>
            </a:r>
            <a:r>
              <a:rPr lang="en-US" dirty="0"/>
              <a:t>)</a:t>
            </a:r>
          </a:p>
          <a:p>
            <a:r>
              <a:rPr lang="en-US" dirty="0"/>
              <a:t>The number of parameters ( grades )</a:t>
            </a:r>
          </a:p>
          <a:p>
            <a:r>
              <a:rPr lang="en-US" dirty="0"/>
              <a:t>The data type of each parameter  (grades</a:t>
            </a:r>
            <a:r>
              <a:rPr lang="en-US" dirty="0">
                <a:sym typeface="Wingdings"/>
              </a:rPr>
              <a:t> </a:t>
            </a:r>
            <a:r>
              <a:rPr lang="en-US" dirty="0" err="1">
                <a:sym typeface="Wingdings"/>
              </a:rPr>
              <a:t>int</a:t>
            </a:r>
            <a:r>
              <a:rPr lang="en-US" dirty="0">
                <a:sym typeface="Wingdings"/>
              </a:rPr>
              <a:t> []</a:t>
            </a:r>
            <a:r>
              <a:rPr lang="en-US" dirty="0"/>
              <a:t>)</a:t>
            </a:r>
          </a:p>
          <a:p>
            <a:r>
              <a:rPr lang="en-US" dirty="0"/>
              <a:t>The data type of the value computed by the method. (Average </a:t>
            </a:r>
            <a:r>
              <a:rPr lang="en-US" dirty="0">
                <a:sym typeface="Wingdings"/>
              </a:rPr>
              <a:t> double</a:t>
            </a:r>
            <a:r>
              <a:rPr lang="en-US" dirty="0"/>
              <a:t>)</a:t>
            </a:r>
          </a:p>
          <a:p>
            <a:r>
              <a:rPr lang="en-US" dirty="0"/>
              <a:t> method body :</a:t>
            </a:r>
          </a:p>
          <a:p>
            <a:pPr lvl="1"/>
            <a:r>
              <a:rPr lang="en-US" dirty="0"/>
              <a:t> initialize sum with 0</a:t>
            </a:r>
          </a:p>
          <a:p>
            <a:pPr lvl="1"/>
            <a:r>
              <a:rPr lang="en-US" dirty="0"/>
              <a:t>for each grade(</a:t>
            </a:r>
            <a:r>
              <a:rPr lang="en-US" dirty="0" err="1"/>
              <a:t>i</a:t>
            </a:r>
            <a:r>
              <a:rPr lang="en-US" dirty="0"/>
              <a:t>) in grades</a:t>
            </a:r>
          </a:p>
          <a:p>
            <a:pPr marL="457200" lvl="1" indent="0">
              <a:buNone/>
            </a:pPr>
            <a:r>
              <a:rPr lang="en-US" dirty="0"/>
              <a:t>            sum+=grades[</a:t>
            </a:r>
            <a:r>
              <a:rPr lang="en-US" dirty="0" err="1"/>
              <a:t>i</a:t>
            </a:r>
            <a:r>
              <a:rPr lang="en-US" dirty="0"/>
              <a:t>];</a:t>
            </a:r>
          </a:p>
          <a:p>
            <a:pPr lvl="1"/>
            <a:r>
              <a:rPr lang="en-US" dirty="0"/>
              <a:t>Average =sum/</a:t>
            </a:r>
            <a:r>
              <a:rPr lang="en-US" dirty="0" err="1"/>
              <a:t>grades.length</a:t>
            </a:r>
            <a:endParaRPr lang="en-US" dirty="0"/>
          </a:p>
          <a:p>
            <a:pPr marL="457200" lvl="1" indent="0">
              <a:buNone/>
            </a:pPr>
            <a:r>
              <a:rPr lang="en-US" dirty="0"/>
              <a:t>   </a:t>
            </a:r>
          </a:p>
        </p:txBody>
      </p:sp>
    </p:spTree>
    <p:extLst>
      <p:ext uri="{BB962C8B-B14F-4D97-AF65-F5344CB8AC3E}">
        <p14:creationId xmlns:p14="http://schemas.microsoft.com/office/powerpoint/2010/main" val="359325671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Calculate average </a:t>
            </a:r>
          </a:p>
        </p:txBody>
      </p:sp>
      <p:sp>
        <p:nvSpPr>
          <p:cNvPr id="3" name="Content Placeholder 2"/>
          <p:cNvSpPr>
            <a:spLocks noGrp="1"/>
          </p:cNvSpPr>
          <p:nvPr>
            <p:ph idx="1"/>
          </p:nvPr>
        </p:nvSpPr>
        <p:spPr>
          <a:xfrm>
            <a:off x="461839" y="2133600"/>
            <a:ext cx="8396411" cy="3992563"/>
          </a:xfrm>
        </p:spPr>
        <p:txBody>
          <a:bodyPr>
            <a:normAutofit fontScale="92500" lnSpcReduction="20000"/>
          </a:bodyPr>
          <a:lstStyle/>
          <a:p>
            <a:pPr marL="0" indent="0">
              <a:buNone/>
            </a:pPr>
            <a:r>
              <a:rPr lang="en-US" dirty="0">
                <a:solidFill>
                  <a:srgbClr val="0000FF"/>
                </a:solidFill>
              </a:rPr>
              <a:t>public static double </a:t>
            </a:r>
            <a:r>
              <a:rPr lang="en-US" dirty="0" err="1"/>
              <a:t>calculateAvg</a:t>
            </a:r>
            <a:r>
              <a:rPr lang="en-US" dirty="0"/>
              <a:t> (</a:t>
            </a:r>
            <a:r>
              <a:rPr lang="en-US" dirty="0" err="1">
                <a:solidFill>
                  <a:srgbClr val="0000FF"/>
                </a:solidFill>
              </a:rPr>
              <a:t>int</a:t>
            </a:r>
            <a:r>
              <a:rPr lang="en-US" dirty="0"/>
              <a:t> [] grades )</a:t>
            </a:r>
          </a:p>
          <a:p>
            <a:pPr marL="0" indent="0">
              <a:buNone/>
            </a:pPr>
            <a:r>
              <a:rPr lang="en-US" dirty="0"/>
              <a:t>{</a:t>
            </a:r>
          </a:p>
          <a:p>
            <a:pPr marL="0" indent="0">
              <a:buNone/>
            </a:pPr>
            <a:r>
              <a:rPr lang="en-US" dirty="0">
                <a:solidFill>
                  <a:srgbClr val="0000FF"/>
                </a:solidFill>
              </a:rPr>
              <a:t>	</a:t>
            </a:r>
            <a:r>
              <a:rPr lang="en-US" dirty="0" err="1">
                <a:solidFill>
                  <a:srgbClr val="0000FF"/>
                </a:solidFill>
              </a:rPr>
              <a:t>int</a:t>
            </a:r>
            <a:r>
              <a:rPr lang="en-US" dirty="0"/>
              <a:t> sum=0;</a:t>
            </a:r>
          </a:p>
          <a:p>
            <a:pPr marL="0" indent="0">
              <a:buNone/>
            </a:pPr>
            <a:r>
              <a:rPr lang="en-US" dirty="0"/>
              <a:t>	for (</a:t>
            </a:r>
            <a:r>
              <a:rPr lang="en-US" dirty="0" err="1">
                <a:solidFill>
                  <a:srgbClr val="0000FF"/>
                </a:solidFill>
              </a:rPr>
              <a:t>int</a:t>
            </a:r>
            <a:r>
              <a:rPr lang="en-US" dirty="0"/>
              <a:t> </a:t>
            </a:r>
            <a:r>
              <a:rPr lang="en-US" dirty="0" err="1"/>
              <a:t>i</a:t>
            </a:r>
            <a:r>
              <a:rPr lang="en-US" dirty="0"/>
              <a:t>=0;i&lt;</a:t>
            </a:r>
            <a:r>
              <a:rPr lang="en-US" dirty="0" err="1"/>
              <a:t>num;i</a:t>
            </a:r>
            <a:r>
              <a:rPr lang="en-US" dirty="0"/>
              <a:t>++)</a:t>
            </a:r>
          </a:p>
          <a:p>
            <a:pPr marL="0" indent="0">
              <a:buNone/>
            </a:pPr>
            <a:r>
              <a:rPr lang="en-US" dirty="0"/>
              <a:t>       		sum+=grades[</a:t>
            </a:r>
            <a:r>
              <a:rPr lang="en-US" dirty="0" err="1"/>
              <a:t>i</a:t>
            </a:r>
            <a:r>
              <a:rPr lang="en-US" dirty="0"/>
              <a:t>];</a:t>
            </a:r>
          </a:p>
          <a:p>
            <a:pPr marL="0" indent="0">
              <a:buNone/>
            </a:pPr>
            <a:r>
              <a:rPr lang="en-US" dirty="0">
                <a:solidFill>
                  <a:srgbClr val="0000FF"/>
                </a:solidFill>
              </a:rPr>
              <a:t>	return</a:t>
            </a:r>
            <a:r>
              <a:rPr lang="en-US" dirty="0"/>
              <a:t> sum*1.0/</a:t>
            </a:r>
            <a:r>
              <a:rPr lang="en-US" dirty="0" err="1"/>
              <a:t>num</a:t>
            </a:r>
            <a:r>
              <a:rPr lang="en-US" dirty="0"/>
              <a:t>;</a:t>
            </a:r>
          </a:p>
          <a:p>
            <a:pPr marL="0" indent="0">
              <a:buNone/>
            </a:pPr>
            <a:r>
              <a:rPr lang="en-US" dirty="0">
                <a:solidFill>
                  <a:schemeClr val="accent2">
                    <a:lumMod val="60000"/>
                    <a:lumOff val="40000"/>
                  </a:schemeClr>
                </a:solidFill>
              </a:rPr>
              <a:t>	</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188104381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grade distribution </a:t>
            </a:r>
          </a:p>
        </p:txBody>
      </p:sp>
      <p:sp>
        <p:nvSpPr>
          <p:cNvPr id="3" name="Content Placeholder 2"/>
          <p:cNvSpPr>
            <a:spLocks noGrp="1"/>
          </p:cNvSpPr>
          <p:nvPr>
            <p:ph idx="1"/>
          </p:nvPr>
        </p:nvSpPr>
        <p:spPr>
          <a:xfrm>
            <a:off x="284163" y="2133600"/>
            <a:ext cx="8574087" cy="3992563"/>
          </a:xfrm>
        </p:spPr>
        <p:txBody>
          <a:bodyPr>
            <a:normAutofit fontScale="85000" lnSpcReduction="20000"/>
          </a:bodyPr>
          <a:lstStyle/>
          <a:p>
            <a:r>
              <a:rPr lang="en-US" dirty="0"/>
              <a:t>Suppose the equivalent grades are </a:t>
            </a:r>
          </a:p>
          <a:p>
            <a:pPr marL="803275" lvl="1" indent="-342900"/>
            <a:r>
              <a:rPr lang="en-US" dirty="0"/>
              <a:t> 11, 10, 7, 9, 15, 13, 14, 6, 4, 3</a:t>
            </a:r>
          </a:p>
          <a:p>
            <a:pPr marL="803275" lvl="1" indent="-342900"/>
            <a:r>
              <a:rPr lang="en-US" dirty="0"/>
              <a:t>one grades of 15 </a:t>
            </a:r>
          </a:p>
          <a:p>
            <a:pPr marL="803275" lvl="1" indent="-342900"/>
            <a:r>
              <a:rPr lang="en-US" dirty="0"/>
              <a:t>four grades 10-14</a:t>
            </a:r>
          </a:p>
          <a:p>
            <a:pPr marL="803275" lvl="1" indent="-342900"/>
            <a:r>
              <a:rPr lang="en-US" dirty="0"/>
              <a:t>three grades 9-5</a:t>
            </a:r>
          </a:p>
          <a:p>
            <a:pPr marL="803275" lvl="1" indent="-342900"/>
            <a:r>
              <a:rPr lang="en-US" dirty="0"/>
              <a:t>two grades 4-0</a:t>
            </a:r>
          </a:p>
          <a:p>
            <a:r>
              <a:rPr lang="en-US" dirty="0"/>
              <a:t>we need to stores this grade distribution in an array of four elements:</a:t>
            </a:r>
          </a:p>
          <a:p>
            <a:pPr lvl="1"/>
            <a:r>
              <a:rPr lang="en-US" dirty="0"/>
              <a:t> each element corresponding to a category of grades </a:t>
            </a:r>
          </a:p>
          <a:p>
            <a:pPr lvl="1"/>
            <a:r>
              <a:rPr lang="en-US" dirty="0"/>
              <a:t>e.g.  </a:t>
            </a:r>
            <a:r>
              <a:rPr lang="en-US" dirty="0" err="1"/>
              <a:t>frequentArray</a:t>
            </a:r>
            <a:r>
              <a:rPr lang="en-US" dirty="0"/>
              <a:t>[0] </a:t>
            </a:r>
            <a:r>
              <a:rPr lang="en-US" dirty="0">
                <a:sym typeface="Wingdings"/>
              </a:rPr>
              <a:t> indicates the number of grade in the range 0-4</a:t>
            </a:r>
            <a:endParaRPr lang="en-US" dirty="0"/>
          </a:p>
          <a:p>
            <a:pPr marL="0" indent="0">
              <a:buNone/>
            </a:pPr>
            <a:endParaRPr lang="en-US" dirty="0"/>
          </a:p>
        </p:txBody>
      </p:sp>
    </p:spTree>
    <p:extLst>
      <p:ext uri="{BB962C8B-B14F-4D97-AF65-F5344CB8AC3E}">
        <p14:creationId xmlns:p14="http://schemas.microsoft.com/office/powerpoint/2010/main" val="131711372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ym typeface="Wingdings"/>
              </a:rPr>
              <a:t>calculate grade distribution</a:t>
            </a:r>
            <a:endParaRPr lang="en-US" dirty="0"/>
          </a:p>
        </p:txBody>
      </p:sp>
      <p:sp>
        <p:nvSpPr>
          <p:cNvPr id="3" name="Content Placeholder 2"/>
          <p:cNvSpPr>
            <a:spLocks noGrp="1"/>
          </p:cNvSpPr>
          <p:nvPr>
            <p:ph idx="1"/>
          </p:nvPr>
        </p:nvSpPr>
        <p:spPr>
          <a:xfrm>
            <a:off x="445345" y="1967340"/>
            <a:ext cx="8412905" cy="3992563"/>
          </a:xfrm>
        </p:spPr>
        <p:txBody>
          <a:bodyPr>
            <a:normAutofit fontScale="92500" lnSpcReduction="20000"/>
          </a:bodyPr>
          <a:lstStyle/>
          <a:p>
            <a:pPr marL="0" indent="0">
              <a:buNone/>
            </a:pPr>
            <a:r>
              <a:rPr lang="en-US" dirty="0"/>
              <a:t>if (grades[</a:t>
            </a:r>
            <a:r>
              <a:rPr lang="en-US" dirty="0" err="1"/>
              <a:t>i</a:t>
            </a:r>
            <a:r>
              <a:rPr lang="en-US" dirty="0"/>
              <a:t>] ==15)</a:t>
            </a:r>
          </a:p>
          <a:p>
            <a:pPr marL="0" indent="0">
              <a:buNone/>
            </a:pPr>
            <a:r>
              <a:rPr lang="en-US" dirty="0"/>
              <a:t>       ++</a:t>
            </a:r>
            <a:r>
              <a:rPr lang="en-US" dirty="0" err="1"/>
              <a:t>frequentArray</a:t>
            </a:r>
            <a:r>
              <a:rPr lang="en-US" dirty="0"/>
              <a:t>[3];</a:t>
            </a:r>
          </a:p>
          <a:p>
            <a:pPr marL="0" indent="0">
              <a:buNone/>
            </a:pPr>
            <a:r>
              <a:rPr lang="en-US" dirty="0"/>
              <a:t>else if (grades[</a:t>
            </a:r>
            <a:r>
              <a:rPr lang="en-US" dirty="0" err="1"/>
              <a:t>i</a:t>
            </a:r>
            <a:r>
              <a:rPr lang="en-US" dirty="0"/>
              <a:t>] &lt;=14 &amp;&amp; grades[</a:t>
            </a:r>
            <a:r>
              <a:rPr lang="en-US" dirty="0" err="1"/>
              <a:t>i</a:t>
            </a:r>
            <a:r>
              <a:rPr lang="en-US" dirty="0"/>
              <a:t>]&gt;=10 )</a:t>
            </a:r>
          </a:p>
          <a:p>
            <a:pPr marL="0" indent="0">
              <a:buNone/>
            </a:pPr>
            <a:r>
              <a:rPr lang="en-US" dirty="0"/>
              <a:t>       ++</a:t>
            </a:r>
            <a:r>
              <a:rPr lang="en-US" dirty="0" err="1"/>
              <a:t>frequentArray</a:t>
            </a:r>
            <a:r>
              <a:rPr lang="en-US" dirty="0"/>
              <a:t>[2];</a:t>
            </a:r>
          </a:p>
          <a:p>
            <a:pPr marL="0" indent="0">
              <a:buNone/>
            </a:pPr>
            <a:r>
              <a:rPr lang="en-US" dirty="0"/>
              <a:t>else if (grades[</a:t>
            </a:r>
            <a:r>
              <a:rPr lang="en-US" dirty="0" err="1"/>
              <a:t>i</a:t>
            </a:r>
            <a:r>
              <a:rPr lang="en-US" dirty="0"/>
              <a:t>] &lt;=9 &amp;&amp; grades[</a:t>
            </a:r>
            <a:r>
              <a:rPr lang="en-US" dirty="0" err="1"/>
              <a:t>i</a:t>
            </a:r>
            <a:r>
              <a:rPr lang="en-US" dirty="0"/>
              <a:t>]&gt;=5 )</a:t>
            </a:r>
          </a:p>
          <a:p>
            <a:pPr marL="0" indent="0">
              <a:buNone/>
            </a:pPr>
            <a:r>
              <a:rPr lang="en-US" dirty="0"/>
              <a:t>       ++</a:t>
            </a:r>
            <a:r>
              <a:rPr lang="en-US" dirty="0" err="1"/>
              <a:t>frequentArray</a:t>
            </a:r>
            <a:r>
              <a:rPr lang="en-US" dirty="0"/>
              <a:t>[1];</a:t>
            </a:r>
          </a:p>
          <a:p>
            <a:pPr marL="0" indent="0">
              <a:buNone/>
            </a:pPr>
            <a:r>
              <a:rPr lang="en-US" dirty="0"/>
              <a:t>else if (grades[</a:t>
            </a:r>
            <a:r>
              <a:rPr lang="en-US" dirty="0" err="1"/>
              <a:t>i</a:t>
            </a:r>
            <a:r>
              <a:rPr lang="en-US" dirty="0"/>
              <a:t>] &lt;=4 &amp;&amp; grades[</a:t>
            </a:r>
            <a:r>
              <a:rPr lang="en-US" dirty="0" err="1"/>
              <a:t>i</a:t>
            </a:r>
            <a:r>
              <a:rPr lang="en-US" dirty="0"/>
              <a:t>]&gt;=0)</a:t>
            </a:r>
          </a:p>
          <a:p>
            <a:pPr marL="0" indent="0">
              <a:buNone/>
            </a:pPr>
            <a:r>
              <a:rPr lang="en-US" dirty="0"/>
              <a:t>       ++</a:t>
            </a:r>
            <a:r>
              <a:rPr lang="en-US" dirty="0" err="1"/>
              <a:t>frequentArray</a:t>
            </a:r>
            <a:r>
              <a:rPr lang="en-US" dirty="0"/>
              <a:t>[0];</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5" name="Table 4"/>
          <p:cNvGraphicFramePr>
            <a:graphicFrameLocks noGrp="1"/>
          </p:cNvGraphicFramePr>
          <p:nvPr/>
        </p:nvGraphicFramePr>
        <p:xfrm>
          <a:off x="6219169" y="1995952"/>
          <a:ext cx="2639081" cy="2342364"/>
        </p:xfrm>
        <a:graphic>
          <a:graphicData uri="http://schemas.openxmlformats.org/drawingml/2006/table">
            <a:tbl>
              <a:tblPr firstRow="1" bandRow="1">
                <a:tableStyleId>{5C22544A-7EE6-4342-B048-85BDC9FD1C3A}</a:tableStyleId>
              </a:tblPr>
              <a:tblGrid>
                <a:gridCol w="595281">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826911">
                  <a:extLst>
                    <a:ext uri="{9D8B030D-6E8A-4147-A177-3AD203B41FA5}">
                      <a16:colId xmlns:a16="http://schemas.microsoft.com/office/drawing/2014/main" val="20002"/>
                    </a:ext>
                  </a:extLst>
                </a:gridCol>
              </a:tblGrid>
              <a:tr h="585591">
                <a:tc>
                  <a:txBody>
                    <a:bodyPr/>
                    <a:lstStyle/>
                    <a:p>
                      <a:pPr algn="r"/>
                      <a:r>
                        <a:rPr lang="en-US" dirty="0">
                          <a:solidFill>
                            <a:schemeClr val="accent1">
                              <a:lumMod val="60000"/>
                              <a:lumOff val="40000"/>
                            </a:schemeClr>
                          </a:solidFill>
                        </a:rPr>
                        <a:t>0</a:t>
                      </a:r>
                    </a:p>
                  </a:txBody>
                  <a:tcPr anchor="ctr">
                    <a:lnR w="12700" cap="flat" cmpd="sng" algn="ctr">
                      <a:solidFill>
                        <a:scrgbClr r="0" g="0" b="0"/>
                      </a:solidFill>
                      <a:prstDash val="solid"/>
                      <a:round/>
                      <a:headEnd type="none" w="med" len="med"/>
                      <a:tailEnd type="none" w="med" len="med"/>
                    </a:lnR>
                    <a:solidFill>
                      <a:srgbClr val="FFFFFF"/>
                    </a:solidFill>
                  </a:tcPr>
                </a:tc>
                <a:tc>
                  <a:txBody>
                    <a:bodyPr/>
                    <a:lstStyle/>
                    <a:p>
                      <a:pPr algn="ctr"/>
                      <a:r>
                        <a:rPr lang="en-US" sz="2800" dirty="0">
                          <a:solidFill>
                            <a:schemeClr val="accent5">
                              <a:lumMod val="60000"/>
                              <a:lumOff val="40000"/>
                            </a:schemeClr>
                          </a:solidFill>
                        </a:rPr>
                        <a:t>0</a:t>
                      </a:r>
                    </a:p>
                  </a:txBody>
                  <a:tcPr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dirty="0">
                          <a:solidFill>
                            <a:schemeClr val="tx1"/>
                          </a:solidFill>
                        </a:rPr>
                        <a:t>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85591">
                <a:tc>
                  <a:txBody>
                    <a:bodyPr/>
                    <a:lstStyle/>
                    <a:p>
                      <a:pPr algn="r"/>
                      <a:r>
                        <a:rPr lang="en-US" dirty="0">
                          <a:solidFill>
                            <a:schemeClr val="accent1">
                              <a:lumMod val="60000"/>
                              <a:lumOff val="40000"/>
                            </a:schemeClr>
                          </a:solidFill>
                        </a:rPr>
                        <a:t>1</a:t>
                      </a:r>
                    </a:p>
                  </a:txBody>
                  <a:tcPr anchor="ctr">
                    <a:lnR w="12700" cap="flat" cmpd="sng" algn="ctr">
                      <a:solidFill>
                        <a:scrgbClr r="0" g="0" b="0"/>
                      </a:solidFill>
                      <a:prstDash val="solid"/>
                      <a:round/>
                      <a:headEnd type="none" w="med" len="med"/>
                      <a:tailEnd type="none" w="med" len="med"/>
                    </a:lnR>
                    <a:solidFill>
                      <a:srgbClr val="FFFFFF"/>
                    </a:solidFill>
                  </a:tcPr>
                </a:tc>
                <a:tc>
                  <a:txBody>
                    <a:bodyPr/>
                    <a:lstStyle/>
                    <a:p>
                      <a:pPr algn="ctr"/>
                      <a:r>
                        <a:rPr lang="en-US" sz="2800" dirty="0">
                          <a:solidFill>
                            <a:schemeClr val="accent5">
                              <a:lumMod val="60000"/>
                              <a:lumOff val="40000"/>
                            </a:schemeClr>
                          </a:solidFill>
                        </a:rPr>
                        <a:t>0</a:t>
                      </a:r>
                    </a:p>
                  </a:txBody>
                  <a:tcPr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dirty="0">
                          <a:solidFill>
                            <a:schemeClr val="tx1"/>
                          </a:solidFill>
                        </a:rPr>
                        <a:t>5-9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85591">
                <a:tc>
                  <a:txBody>
                    <a:bodyPr/>
                    <a:lstStyle/>
                    <a:p>
                      <a:pPr algn="r"/>
                      <a:r>
                        <a:rPr lang="en-US" dirty="0">
                          <a:solidFill>
                            <a:schemeClr val="accent1">
                              <a:lumMod val="60000"/>
                              <a:lumOff val="40000"/>
                            </a:schemeClr>
                          </a:solidFill>
                        </a:rPr>
                        <a:t>2</a:t>
                      </a:r>
                    </a:p>
                  </a:txBody>
                  <a:tcPr anchor="ctr">
                    <a:lnR w="12700" cap="flat" cmpd="sng" algn="ctr">
                      <a:solidFill>
                        <a:scrgbClr r="0" g="0" b="0"/>
                      </a:solidFill>
                      <a:prstDash val="solid"/>
                      <a:round/>
                      <a:headEnd type="none" w="med" len="med"/>
                      <a:tailEnd type="none" w="med" len="med"/>
                    </a:lnR>
                    <a:solidFill>
                      <a:srgbClr val="FFFFFF"/>
                    </a:solidFill>
                  </a:tcPr>
                </a:tc>
                <a:tc>
                  <a:txBody>
                    <a:bodyPr/>
                    <a:lstStyle/>
                    <a:p>
                      <a:pPr algn="ctr"/>
                      <a:r>
                        <a:rPr lang="en-US" sz="2800" dirty="0">
                          <a:solidFill>
                            <a:schemeClr val="accent5">
                              <a:lumMod val="60000"/>
                              <a:lumOff val="40000"/>
                            </a:schemeClr>
                          </a:solidFill>
                        </a:rPr>
                        <a:t>0</a:t>
                      </a:r>
                    </a:p>
                  </a:txBody>
                  <a:tcPr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dirty="0">
                          <a:solidFill>
                            <a:schemeClr val="tx1"/>
                          </a:solidFill>
                        </a:rPr>
                        <a:t>10-14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85591">
                <a:tc>
                  <a:txBody>
                    <a:bodyPr/>
                    <a:lstStyle/>
                    <a:p>
                      <a:pPr algn="r"/>
                      <a:r>
                        <a:rPr lang="en-US" dirty="0">
                          <a:solidFill>
                            <a:schemeClr val="accent1">
                              <a:lumMod val="60000"/>
                              <a:lumOff val="40000"/>
                            </a:schemeClr>
                          </a:solidFill>
                        </a:rPr>
                        <a:t>3</a:t>
                      </a:r>
                    </a:p>
                  </a:txBody>
                  <a:tcPr anchor="ctr">
                    <a:lnR w="12700" cap="flat" cmpd="sng" algn="ctr">
                      <a:solidFill>
                        <a:scrgbClr r="0" g="0" b="0"/>
                      </a:solidFill>
                      <a:prstDash val="solid"/>
                      <a:round/>
                      <a:headEnd type="none" w="med" len="med"/>
                      <a:tailEnd type="none" w="med" len="med"/>
                    </a:lnR>
                    <a:solidFill>
                      <a:srgbClr val="FFFFFF"/>
                    </a:solidFill>
                  </a:tcPr>
                </a:tc>
                <a:tc>
                  <a:txBody>
                    <a:bodyPr/>
                    <a:lstStyle/>
                    <a:p>
                      <a:pPr algn="ctr"/>
                      <a:r>
                        <a:rPr lang="en-US" sz="2800" dirty="0">
                          <a:solidFill>
                            <a:schemeClr val="accent5">
                              <a:lumMod val="60000"/>
                              <a:lumOff val="40000"/>
                            </a:schemeClr>
                          </a:solidFill>
                        </a:rPr>
                        <a:t>0</a:t>
                      </a:r>
                    </a:p>
                  </a:txBody>
                  <a:tcPr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dirty="0">
                          <a:solidFill>
                            <a:schemeClr val="tx1"/>
                          </a:solidFill>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39241620"/>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ym typeface="Wingdings"/>
              </a:rPr>
              <a:t>calculate grade distribution</a:t>
            </a:r>
            <a:endParaRPr lang="en-US" dirty="0"/>
          </a:p>
        </p:txBody>
      </p:sp>
      <p:sp>
        <p:nvSpPr>
          <p:cNvPr id="3" name="Content Placeholder 2"/>
          <p:cNvSpPr>
            <a:spLocks noGrp="1"/>
          </p:cNvSpPr>
          <p:nvPr>
            <p:ph idx="1"/>
          </p:nvPr>
        </p:nvSpPr>
        <p:spPr>
          <a:xfrm>
            <a:off x="284163" y="2133600"/>
            <a:ext cx="8574087" cy="3992563"/>
          </a:xfrm>
        </p:spPr>
        <p:txBody>
          <a:bodyPr/>
          <a:lstStyle/>
          <a:p>
            <a:r>
              <a:rPr lang="en-US" dirty="0"/>
              <a:t>to calculate grade distribution we need to use frequency array </a:t>
            </a:r>
          </a:p>
          <a:p>
            <a:pPr lvl="2" indent="-342900"/>
            <a:r>
              <a:rPr lang="en-US" dirty="0"/>
              <a:t> find the relation between index (0,1,2,3) and grade distribution </a:t>
            </a:r>
          </a:p>
          <a:p>
            <a:pPr lvl="2" indent="-342900"/>
            <a:r>
              <a:rPr lang="en-US" dirty="0"/>
              <a:t>  index 0-&gt;{0,1,2,3,4}</a:t>
            </a:r>
          </a:p>
          <a:p>
            <a:pPr lvl="2" indent="-342900"/>
            <a:r>
              <a:rPr lang="en-US" dirty="0"/>
              <a:t> index 1-&gt;{5,6,7,8,9}              For grades: 11, 10, 7, 9, 15, 13, 14, 6, 4, 3</a:t>
            </a:r>
          </a:p>
          <a:p>
            <a:pPr lvl="2" indent="-342900"/>
            <a:r>
              <a:rPr lang="en-US" dirty="0"/>
              <a:t> index 2-&gt;{10,11,12,13,14}</a:t>
            </a:r>
          </a:p>
          <a:p>
            <a:pPr lvl="2" indent="-342900"/>
            <a:r>
              <a:rPr lang="en-US" dirty="0"/>
              <a:t> index 3</a:t>
            </a:r>
            <a:r>
              <a:rPr lang="en-US" dirty="0">
                <a:sym typeface="Wingdings"/>
              </a:rPr>
              <a:t>-&gt;{15}</a:t>
            </a:r>
          </a:p>
          <a:p>
            <a:pPr lvl="2" indent="-342900"/>
            <a:endParaRPr lang="en-US" dirty="0">
              <a:sym typeface="Wingdings"/>
            </a:endParaRPr>
          </a:p>
          <a:p>
            <a:pPr indent="-342900"/>
            <a:r>
              <a:rPr lang="en-US" dirty="0"/>
              <a:t>++</a:t>
            </a:r>
            <a:r>
              <a:rPr lang="en-US" dirty="0" err="1"/>
              <a:t>frequentArray</a:t>
            </a:r>
            <a:r>
              <a:rPr lang="en-US" dirty="0"/>
              <a:t>[ grade[</a:t>
            </a:r>
            <a:r>
              <a:rPr lang="en-US" dirty="0" err="1"/>
              <a:t>i</a:t>
            </a:r>
            <a:r>
              <a:rPr lang="en-US" dirty="0"/>
              <a:t>] /5]; </a:t>
            </a:r>
          </a:p>
        </p:txBody>
      </p:sp>
      <p:graphicFrame>
        <p:nvGraphicFramePr>
          <p:cNvPr id="4" name="Table 3"/>
          <p:cNvGraphicFramePr>
            <a:graphicFrameLocks noGrp="1"/>
          </p:cNvGraphicFramePr>
          <p:nvPr/>
        </p:nvGraphicFramePr>
        <p:xfrm>
          <a:off x="5542904" y="3794552"/>
          <a:ext cx="2639081" cy="2342364"/>
        </p:xfrm>
        <a:graphic>
          <a:graphicData uri="http://schemas.openxmlformats.org/drawingml/2006/table">
            <a:tbl>
              <a:tblPr firstRow="1" bandRow="1">
                <a:tableStyleId>{5C22544A-7EE6-4342-B048-85BDC9FD1C3A}</a:tableStyleId>
              </a:tblPr>
              <a:tblGrid>
                <a:gridCol w="595281">
                  <a:extLst>
                    <a:ext uri="{9D8B030D-6E8A-4147-A177-3AD203B41FA5}">
                      <a16:colId xmlns:a16="http://schemas.microsoft.com/office/drawing/2014/main" val="20000"/>
                    </a:ext>
                  </a:extLst>
                </a:gridCol>
                <a:gridCol w="1216889">
                  <a:extLst>
                    <a:ext uri="{9D8B030D-6E8A-4147-A177-3AD203B41FA5}">
                      <a16:colId xmlns:a16="http://schemas.microsoft.com/office/drawing/2014/main" val="20001"/>
                    </a:ext>
                  </a:extLst>
                </a:gridCol>
                <a:gridCol w="826911">
                  <a:extLst>
                    <a:ext uri="{9D8B030D-6E8A-4147-A177-3AD203B41FA5}">
                      <a16:colId xmlns:a16="http://schemas.microsoft.com/office/drawing/2014/main" val="20002"/>
                    </a:ext>
                  </a:extLst>
                </a:gridCol>
              </a:tblGrid>
              <a:tr h="585591">
                <a:tc>
                  <a:txBody>
                    <a:bodyPr/>
                    <a:lstStyle/>
                    <a:p>
                      <a:pPr algn="r"/>
                      <a:r>
                        <a:rPr lang="en-US" dirty="0">
                          <a:solidFill>
                            <a:schemeClr val="accent1">
                              <a:lumMod val="60000"/>
                              <a:lumOff val="40000"/>
                            </a:schemeClr>
                          </a:solidFill>
                        </a:rPr>
                        <a:t>0</a:t>
                      </a:r>
                    </a:p>
                  </a:txBody>
                  <a:tcPr anchor="ctr">
                    <a:lnR w="12700" cap="flat" cmpd="sng" algn="ctr">
                      <a:solidFill>
                        <a:scrgbClr r="0" g="0" b="0"/>
                      </a:solidFill>
                      <a:prstDash val="solid"/>
                      <a:round/>
                      <a:headEnd type="none" w="med" len="med"/>
                      <a:tailEnd type="none" w="med" len="med"/>
                    </a:lnR>
                    <a:solidFill>
                      <a:srgbClr val="FFFFFF"/>
                    </a:solidFill>
                  </a:tcPr>
                </a:tc>
                <a:tc>
                  <a:txBody>
                    <a:bodyPr/>
                    <a:lstStyle/>
                    <a:p>
                      <a:pPr algn="ctr"/>
                      <a:r>
                        <a:rPr lang="en-US" sz="2800" dirty="0">
                          <a:solidFill>
                            <a:schemeClr val="accent5">
                              <a:lumMod val="60000"/>
                              <a:lumOff val="40000"/>
                            </a:schemeClr>
                          </a:solidFill>
                        </a:rPr>
                        <a:t>2</a:t>
                      </a:r>
                    </a:p>
                  </a:txBody>
                  <a:tcPr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dirty="0">
                          <a:solidFill>
                            <a:schemeClr val="tx1"/>
                          </a:solidFill>
                        </a:rPr>
                        <a:t>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85591">
                <a:tc>
                  <a:txBody>
                    <a:bodyPr/>
                    <a:lstStyle/>
                    <a:p>
                      <a:pPr algn="r"/>
                      <a:r>
                        <a:rPr lang="en-US" dirty="0">
                          <a:solidFill>
                            <a:schemeClr val="accent1">
                              <a:lumMod val="60000"/>
                              <a:lumOff val="40000"/>
                            </a:schemeClr>
                          </a:solidFill>
                        </a:rPr>
                        <a:t>1</a:t>
                      </a:r>
                    </a:p>
                  </a:txBody>
                  <a:tcPr anchor="ctr">
                    <a:lnR w="12700" cap="flat" cmpd="sng" algn="ctr">
                      <a:solidFill>
                        <a:scrgbClr r="0" g="0" b="0"/>
                      </a:solidFill>
                      <a:prstDash val="solid"/>
                      <a:round/>
                      <a:headEnd type="none" w="med" len="med"/>
                      <a:tailEnd type="none" w="med" len="med"/>
                    </a:lnR>
                    <a:solidFill>
                      <a:srgbClr val="FFFFFF"/>
                    </a:solidFill>
                  </a:tcPr>
                </a:tc>
                <a:tc>
                  <a:txBody>
                    <a:bodyPr/>
                    <a:lstStyle/>
                    <a:p>
                      <a:pPr algn="ctr"/>
                      <a:r>
                        <a:rPr lang="en-US" sz="2800" dirty="0">
                          <a:solidFill>
                            <a:schemeClr val="accent5">
                              <a:lumMod val="60000"/>
                              <a:lumOff val="40000"/>
                            </a:schemeClr>
                          </a:solidFill>
                        </a:rPr>
                        <a:t>3</a:t>
                      </a:r>
                    </a:p>
                  </a:txBody>
                  <a:tcPr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dirty="0">
                          <a:solidFill>
                            <a:schemeClr val="tx1"/>
                          </a:solidFill>
                        </a:rPr>
                        <a:t>5-9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85591">
                <a:tc>
                  <a:txBody>
                    <a:bodyPr/>
                    <a:lstStyle/>
                    <a:p>
                      <a:pPr algn="r"/>
                      <a:r>
                        <a:rPr lang="en-US" dirty="0">
                          <a:solidFill>
                            <a:schemeClr val="accent1">
                              <a:lumMod val="60000"/>
                              <a:lumOff val="40000"/>
                            </a:schemeClr>
                          </a:solidFill>
                        </a:rPr>
                        <a:t>2</a:t>
                      </a:r>
                    </a:p>
                  </a:txBody>
                  <a:tcPr anchor="ctr">
                    <a:lnR w="12700" cap="flat" cmpd="sng" algn="ctr">
                      <a:solidFill>
                        <a:scrgbClr r="0" g="0" b="0"/>
                      </a:solidFill>
                      <a:prstDash val="solid"/>
                      <a:round/>
                      <a:headEnd type="none" w="med" len="med"/>
                      <a:tailEnd type="none" w="med" len="med"/>
                    </a:lnR>
                    <a:solidFill>
                      <a:srgbClr val="FFFFFF"/>
                    </a:solidFill>
                  </a:tcPr>
                </a:tc>
                <a:tc>
                  <a:txBody>
                    <a:bodyPr/>
                    <a:lstStyle/>
                    <a:p>
                      <a:pPr algn="ctr"/>
                      <a:r>
                        <a:rPr lang="en-US" sz="2800" dirty="0">
                          <a:solidFill>
                            <a:schemeClr val="accent5">
                              <a:lumMod val="60000"/>
                              <a:lumOff val="40000"/>
                            </a:schemeClr>
                          </a:solidFill>
                        </a:rPr>
                        <a:t>4</a:t>
                      </a:r>
                    </a:p>
                  </a:txBody>
                  <a:tcPr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dirty="0">
                          <a:solidFill>
                            <a:schemeClr val="tx1"/>
                          </a:solidFill>
                        </a:rPr>
                        <a:t>10-14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85591">
                <a:tc>
                  <a:txBody>
                    <a:bodyPr/>
                    <a:lstStyle/>
                    <a:p>
                      <a:pPr algn="r"/>
                      <a:r>
                        <a:rPr lang="en-US" dirty="0">
                          <a:solidFill>
                            <a:schemeClr val="accent1">
                              <a:lumMod val="60000"/>
                              <a:lumOff val="40000"/>
                            </a:schemeClr>
                          </a:solidFill>
                        </a:rPr>
                        <a:t>3</a:t>
                      </a:r>
                    </a:p>
                  </a:txBody>
                  <a:tcPr anchor="ctr">
                    <a:lnR w="12700" cap="flat" cmpd="sng" algn="ctr">
                      <a:solidFill>
                        <a:scrgbClr r="0" g="0" b="0"/>
                      </a:solidFill>
                      <a:prstDash val="solid"/>
                      <a:round/>
                      <a:headEnd type="none" w="med" len="med"/>
                      <a:tailEnd type="none" w="med" len="med"/>
                    </a:lnR>
                    <a:solidFill>
                      <a:srgbClr val="FFFFFF"/>
                    </a:solidFill>
                  </a:tcPr>
                </a:tc>
                <a:tc>
                  <a:txBody>
                    <a:bodyPr/>
                    <a:lstStyle/>
                    <a:p>
                      <a:pPr algn="ctr"/>
                      <a:r>
                        <a:rPr lang="en-US" sz="2800" dirty="0">
                          <a:solidFill>
                            <a:schemeClr val="accent5">
                              <a:lumMod val="60000"/>
                              <a:lumOff val="40000"/>
                            </a:schemeClr>
                          </a:solidFill>
                        </a:rPr>
                        <a:t>1</a:t>
                      </a:r>
                    </a:p>
                  </a:txBody>
                  <a:tcPr anchor="ct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dirty="0">
                          <a:solidFill>
                            <a:schemeClr val="tx1"/>
                          </a:solidFill>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493572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print </a:t>
            </a:r>
            <a:r>
              <a:rPr lang="en-US" dirty="0" err="1"/>
              <a:t>barChart</a:t>
            </a:r>
            <a:endParaRPr lang="en-US" dirty="0"/>
          </a:p>
        </p:txBody>
      </p:sp>
      <p:sp>
        <p:nvSpPr>
          <p:cNvPr id="4" name="Content Placeholder 3"/>
          <p:cNvSpPr>
            <a:spLocks noGrp="1"/>
          </p:cNvSpPr>
          <p:nvPr>
            <p:ph sz="half" idx="1"/>
          </p:nvPr>
        </p:nvSpPr>
        <p:spPr>
          <a:xfrm>
            <a:off x="419906" y="1751161"/>
            <a:ext cx="8454838" cy="5106839"/>
          </a:xfrm>
        </p:spPr>
        <p:txBody>
          <a:bodyPr>
            <a:noAutofit/>
          </a:bodyPr>
          <a:lstStyle/>
          <a:p>
            <a:pPr marL="0" indent="0">
              <a:lnSpc>
                <a:spcPct val="50000"/>
              </a:lnSpc>
              <a:spcBef>
                <a:spcPts val="1000"/>
              </a:spcBef>
              <a:buNone/>
            </a:pPr>
            <a:r>
              <a:rPr lang="en-US" sz="1900" dirty="0">
                <a:solidFill>
                  <a:srgbClr val="3366FF"/>
                </a:solidFill>
              </a:rPr>
              <a:t>public static void</a:t>
            </a:r>
            <a:r>
              <a:rPr lang="en-US" sz="1900" dirty="0"/>
              <a:t> </a:t>
            </a:r>
            <a:r>
              <a:rPr lang="en-US" sz="1900" dirty="0" err="1">
                <a:sym typeface="Wingdings"/>
              </a:rPr>
              <a:t>printBarChart</a:t>
            </a:r>
            <a:r>
              <a:rPr lang="en-US" sz="1900" dirty="0">
                <a:sym typeface="Wingdings"/>
              </a:rPr>
              <a:t> (</a:t>
            </a:r>
            <a:r>
              <a:rPr lang="en-US" sz="1900" dirty="0" err="1">
                <a:solidFill>
                  <a:srgbClr val="3366FF"/>
                </a:solidFill>
                <a:sym typeface="Wingdings"/>
              </a:rPr>
              <a:t>int</a:t>
            </a:r>
            <a:r>
              <a:rPr lang="en-US" sz="1900" dirty="0">
                <a:sym typeface="Wingdings"/>
              </a:rPr>
              <a:t> grades[])</a:t>
            </a:r>
          </a:p>
          <a:p>
            <a:pPr marL="0" indent="0">
              <a:lnSpc>
                <a:spcPct val="50000"/>
              </a:lnSpc>
              <a:spcBef>
                <a:spcPts val="1000"/>
              </a:spcBef>
              <a:buNone/>
            </a:pPr>
            <a:r>
              <a:rPr lang="en-US" sz="1900" dirty="0">
                <a:sym typeface="Wingdings"/>
              </a:rPr>
              <a:t>{	</a:t>
            </a:r>
            <a:r>
              <a:rPr lang="en-US" sz="1900" dirty="0">
                <a:solidFill>
                  <a:srgbClr val="FFA366"/>
                </a:solidFill>
                <a:sym typeface="Wingdings"/>
              </a:rPr>
              <a:t>// find grades distribution  </a:t>
            </a:r>
          </a:p>
          <a:p>
            <a:pPr marL="0" indent="0">
              <a:lnSpc>
                <a:spcPct val="50000"/>
              </a:lnSpc>
              <a:spcBef>
                <a:spcPts val="1000"/>
              </a:spcBef>
              <a:buNone/>
            </a:pPr>
            <a:r>
              <a:rPr lang="en-US" sz="1900" dirty="0">
                <a:solidFill>
                  <a:srgbClr val="0000FF"/>
                </a:solidFill>
                <a:sym typeface="Wingdings"/>
              </a:rPr>
              <a:t>	</a:t>
            </a:r>
            <a:r>
              <a:rPr lang="en-US" sz="1900" dirty="0" err="1">
                <a:solidFill>
                  <a:srgbClr val="0000FF"/>
                </a:solidFill>
                <a:sym typeface="Wingdings"/>
              </a:rPr>
              <a:t>Int</a:t>
            </a:r>
            <a:r>
              <a:rPr lang="en-US" sz="1900" dirty="0">
                <a:solidFill>
                  <a:srgbClr val="0000FF"/>
                </a:solidFill>
                <a:sym typeface="Wingdings"/>
              </a:rPr>
              <a:t> </a:t>
            </a:r>
            <a:r>
              <a:rPr lang="en-US" sz="1900" dirty="0" err="1">
                <a:sym typeface="Wingdings"/>
              </a:rPr>
              <a:t>freq</a:t>
            </a:r>
            <a:r>
              <a:rPr lang="en-US" sz="1900" dirty="0">
                <a:sym typeface="Wingdings"/>
              </a:rPr>
              <a:t>[]=</a:t>
            </a:r>
            <a:r>
              <a:rPr lang="en-US" sz="1900" dirty="0">
                <a:solidFill>
                  <a:srgbClr val="0000FF"/>
                </a:solidFill>
                <a:sym typeface="Wingdings"/>
              </a:rPr>
              <a:t>new </a:t>
            </a:r>
            <a:r>
              <a:rPr lang="en-US" sz="1900" dirty="0" err="1">
                <a:solidFill>
                  <a:srgbClr val="0000FF"/>
                </a:solidFill>
                <a:sym typeface="Wingdings"/>
              </a:rPr>
              <a:t>int</a:t>
            </a:r>
            <a:r>
              <a:rPr lang="en-US" sz="1900" dirty="0">
                <a:solidFill>
                  <a:srgbClr val="0000FF"/>
                </a:solidFill>
                <a:sym typeface="Wingdings"/>
              </a:rPr>
              <a:t> </a:t>
            </a:r>
            <a:r>
              <a:rPr lang="en-US" sz="1900" dirty="0">
                <a:sym typeface="Wingdings"/>
              </a:rPr>
              <a:t>[4];</a:t>
            </a:r>
          </a:p>
          <a:p>
            <a:pPr marL="0" indent="0">
              <a:lnSpc>
                <a:spcPct val="50000"/>
              </a:lnSpc>
              <a:spcBef>
                <a:spcPts val="1000"/>
              </a:spcBef>
              <a:buNone/>
            </a:pPr>
            <a:r>
              <a:rPr lang="en-US" sz="1900" dirty="0">
                <a:solidFill>
                  <a:srgbClr val="0000FF"/>
                </a:solidFill>
                <a:sym typeface="Wingdings"/>
              </a:rPr>
              <a:t>	for</a:t>
            </a:r>
            <a:r>
              <a:rPr lang="en-US" sz="1900" dirty="0">
                <a:sym typeface="Wingdings"/>
              </a:rPr>
              <a:t> (</a:t>
            </a:r>
            <a:r>
              <a:rPr lang="en-US" sz="1900" dirty="0" err="1">
                <a:solidFill>
                  <a:srgbClr val="0000FF"/>
                </a:solidFill>
                <a:sym typeface="Wingdings"/>
              </a:rPr>
              <a:t>int</a:t>
            </a:r>
            <a:r>
              <a:rPr lang="en-US" sz="1900" dirty="0">
                <a:solidFill>
                  <a:srgbClr val="0000FF"/>
                </a:solidFill>
                <a:sym typeface="Wingdings"/>
              </a:rPr>
              <a:t> </a:t>
            </a:r>
            <a:r>
              <a:rPr lang="en-US" sz="1900" dirty="0" err="1">
                <a:sym typeface="Wingdings"/>
              </a:rPr>
              <a:t>i</a:t>
            </a:r>
            <a:r>
              <a:rPr lang="en-US" sz="1900" dirty="0">
                <a:sym typeface="Wingdings"/>
              </a:rPr>
              <a:t>=0;i&lt;</a:t>
            </a:r>
            <a:r>
              <a:rPr lang="en-US" sz="1900" dirty="0" err="1">
                <a:sym typeface="Wingdings"/>
              </a:rPr>
              <a:t>num</a:t>
            </a:r>
            <a:r>
              <a:rPr lang="en-US" sz="1900" dirty="0">
                <a:sym typeface="Wingdings"/>
              </a:rPr>
              <a:t>; </a:t>
            </a:r>
            <a:r>
              <a:rPr lang="en-US" sz="1900" dirty="0" err="1">
                <a:sym typeface="Wingdings"/>
              </a:rPr>
              <a:t>i</a:t>
            </a:r>
            <a:r>
              <a:rPr lang="en-US" sz="1900" dirty="0">
                <a:sym typeface="Wingdings"/>
              </a:rPr>
              <a:t>++)</a:t>
            </a:r>
          </a:p>
          <a:p>
            <a:pPr marL="0" indent="0">
              <a:lnSpc>
                <a:spcPct val="50000"/>
              </a:lnSpc>
              <a:spcBef>
                <a:spcPts val="1000"/>
              </a:spcBef>
              <a:buNone/>
            </a:pPr>
            <a:r>
              <a:rPr lang="en-US" sz="1900" dirty="0">
                <a:sym typeface="Wingdings"/>
              </a:rPr>
              <a:t>      		++</a:t>
            </a:r>
            <a:r>
              <a:rPr lang="en-US" sz="1900" dirty="0" err="1">
                <a:sym typeface="Wingdings"/>
              </a:rPr>
              <a:t>freq</a:t>
            </a:r>
            <a:r>
              <a:rPr lang="en-US" sz="1900" dirty="0">
                <a:sym typeface="Wingdings"/>
              </a:rPr>
              <a:t>[grades[</a:t>
            </a:r>
            <a:r>
              <a:rPr lang="en-US" sz="1900" dirty="0" err="1">
                <a:sym typeface="Wingdings"/>
              </a:rPr>
              <a:t>i</a:t>
            </a:r>
            <a:r>
              <a:rPr lang="en-US" sz="1900" dirty="0">
                <a:sym typeface="Wingdings"/>
              </a:rPr>
              <a:t>]/5];</a:t>
            </a:r>
          </a:p>
          <a:p>
            <a:pPr marL="0" indent="0">
              <a:lnSpc>
                <a:spcPct val="50000"/>
              </a:lnSpc>
              <a:spcBef>
                <a:spcPts val="1000"/>
              </a:spcBef>
              <a:buNone/>
            </a:pPr>
            <a:r>
              <a:rPr lang="en-US" sz="1900" dirty="0">
                <a:solidFill>
                  <a:srgbClr val="FFA366"/>
                </a:solidFill>
                <a:sym typeface="Wingdings"/>
              </a:rPr>
              <a:t>	//for each </a:t>
            </a:r>
            <a:r>
              <a:rPr lang="en-US" sz="1900" dirty="0" err="1">
                <a:solidFill>
                  <a:srgbClr val="FFA366"/>
                </a:solidFill>
                <a:sym typeface="Wingdings"/>
              </a:rPr>
              <a:t>freq</a:t>
            </a:r>
            <a:r>
              <a:rPr lang="en-US" sz="1900" dirty="0">
                <a:solidFill>
                  <a:srgbClr val="FFA366"/>
                </a:solidFill>
                <a:sym typeface="Wingdings"/>
              </a:rPr>
              <a:t> element, output a bar of chart </a:t>
            </a:r>
          </a:p>
          <a:p>
            <a:pPr marL="0" indent="0">
              <a:lnSpc>
                <a:spcPct val="50000"/>
              </a:lnSpc>
              <a:spcBef>
                <a:spcPts val="1000"/>
              </a:spcBef>
              <a:buNone/>
            </a:pPr>
            <a:r>
              <a:rPr lang="en-US" sz="1900" dirty="0">
                <a:solidFill>
                  <a:srgbClr val="0000FF"/>
                </a:solidFill>
                <a:sym typeface="Wingdings"/>
              </a:rPr>
              <a:t>	for</a:t>
            </a:r>
            <a:r>
              <a:rPr lang="en-US" sz="1900" dirty="0">
                <a:sym typeface="Wingdings"/>
              </a:rPr>
              <a:t> (</a:t>
            </a:r>
            <a:r>
              <a:rPr lang="en-US" sz="1900" dirty="0" err="1">
                <a:solidFill>
                  <a:srgbClr val="0000FF"/>
                </a:solidFill>
                <a:sym typeface="Wingdings"/>
              </a:rPr>
              <a:t>int</a:t>
            </a:r>
            <a:r>
              <a:rPr lang="en-US" sz="1900" dirty="0">
                <a:sym typeface="Wingdings"/>
              </a:rPr>
              <a:t> </a:t>
            </a:r>
            <a:r>
              <a:rPr lang="en-US" sz="1900" dirty="0" err="1">
                <a:sym typeface="Wingdings"/>
              </a:rPr>
              <a:t>i</a:t>
            </a:r>
            <a:r>
              <a:rPr lang="en-US" sz="1900" dirty="0">
                <a:sym typeface="Wingdings"/>
              </a:rPr>
              <a:t>=0; </a:t>
            </a:r>
            <a:r>
              <a:rPr lang="en-US" sz="1900" dirty="0" err="1">
                <a:sym typeface="Wingdings"/>
              </a:rPr>
              <a:t>i</a:t>
            </a:r>
            <a:r>
              <a:rPr lang="en-US" sz="1900" dirty="0">
                <a:sym typeface="Wingdings"/>
              </a:rPr>
              <a:t>&lt;</a:t>
            </a:r>
            <a:r>
              <a:rPr lang="en-US" sz="1900" dirty="0" err="1">
                <a:sym typeface="Wingdings"/>
              </a:rPr>
              <a:t>freq.length</a:t>
            </a:r>
            <a:r>
              <a:rPr lang="en-US" sz="1900" dirty="0">
                <a:sym typeface="Wingdings"/>
              </a:rPr>
              <a:t>; </a:t>
            </a:r>
            <a:r>
              <a:rPr lang="en-US" sz="1900" dirty="0" err="1">
                <a:sym typeface="Wingdings"/>
              </a:rPr>
              <a:t>i</a:t>
            </a:r>
            <a:r>
              <a:rPr lang="en-US" sz="1900" dirty="0">
                <a:sym typeface="Wingdings"/>
              </a:rPr>
              <a:t>++)</a:t>
            </a:r>
          </a:p>
          <a:p>
            <a:pPr marL="0" indent="0">
              <a:lnSpc>
                <a:spcPct val="50000"/>
              </a:lnSpc>
              <a:spcBef>
                <a:spcPts val="1000"/>
              </a:spcBef>
              <a:buNone/>
            </a:pPr>
            <a:r>
              <a:rPr lang="en-US" sz="1900" dirty="0">
                <a:sym typeface="Wingdings"/>
              </a:rPr>
              <a:t>	{	</a:t>
            </a:r>
            <a:r>
              <a:rPr lang="en-US" sz="1900" dirty="0">
                <a:solidFill>
                  <a:schemeClr val="accent2">
                    <a:lumMod val="60000"/>
                    <a:lumOff val="40000"/>
                  </a:schemeClr>
                </a:solidFill>
                <a:sym typeface="Wingdings"/>
              </a:rPr>
              <a:t>// output  label  (“00-04 ”,” ”)</a:t>
            </a:r>
          </a:p>
          <a:p>
            <a:pPr marL="0" indent="0">
              <a:lnSpc>
                <a:spcPct val="50000"/>
              </a:lnSpc>
              <a:spcBef>
                <a:spcPts val="1000"/>
              </a:spcBef>
              <a:buNone/>
            </a:pPr>
            <a:r>
              <a:rPr lang="en-US" sz="1900" dirty="0">
                <a:sym typeface="Wingdings"/>
              </a:rPr>
              <a:t> </a:t>
            </a:r>
            <a:r>
              <a:rPr lang="en-US" sz="1900" dirty="0">
                <a:solidFill>
                  <a:srgbClr val="0000FF"/>
                </a:solidFill>
                <a:sym typeface="Wingdings"/>
              </a:rPr>
              <a:t> 		if </a:t>
            </a:r>
            <a:r>
              <a:rPr lang="en-US" sz="1900" dirty="0">
                <a:sym typeface="Wingdings"/>
              </a:rPr>
              <a:t>(</a:t>
            </a:r>
            <a:r>
              <a:rPr lang="en-US" sz="1900" dirty="0" err="1">
                <a:sym typeface="Wingdings"/>
              </a:rPr>
              <a:t>i</a:t>
            </a:r>
            <a:r>
              <a:rPr lang="en-US" sz="1900" dirty="0">
                <a:sym typeface="Wingdings"/>
              </a:rPr>
              <a:t>==3)  </a:t>
            </a:r>
            <a:r>
              <a:rPr lang="en-US" sz="1900" dirty="0" err="1">
                <a:sym typeface="Wingdings"/>
              </a:rPr>
              <a:t>System.out.printf</a:t>
            </a:r>
            <a:r>
              <a:rPr lang="en-US" sz="1900" dirty="0">
                <a:sym typeface="Wingdings"/>
              </a:rPr>
              <a:t>(</a:t>
            </a:r>
            <a:r>
              <a:rPr lang="en-US" sz="1900" dirty="0">
                <a:solidFill>
                  <a:schemeClr val="accent4">
                    <a:lumMod val="75000"/>
                  </a:schemeClr>
                </a:solidFill>
                <a:sym typeface="Wingdings"/>
              </a:rPr>
              <a:t>“%5d:  ”</a:t>
            </a:r>
            <a:r>
              <a:rPr lang="en-US" sz="1900" dirty="0">
                <a:sym typeface="Wingdings"/>
              </a:rPr>
              <a:t>, 15);</a:t>
            </a:r>
          </a:p>
          <a:p>
            <a:pPr marL="0" indent="0">
              <a:lnSpc>
                <a:spcPct val="50000"/>
              </a:lnSpc>
              <a:spcBef>
                <a:spcPts val="1000"/>
              </a:spcBef>
              <a:buNone/>
            </a:pPr>
            <a:r>
              <a:rPr lang="en-US" sz="1900" dirty="0">
                <a:sym typeface="Wingdings"/>
              </a:rPr>
              <a:t>		else  </a:t>
            </a:r>
            <a:r>
              <a:rPr lang="en-US" sz="1900" dirty="0" err="1">
                <a:sym typeface="Wingdings"/>
              </a:rPr>
              <a:t>System.out.printf</a:t>
            </a:r>
            <a:r>
              <a:rPr lang="en-US" sz="1900" dirty="0">
                <a:sym typeface="Wingdings"/>
              </a:rPr>
              <a:t>(</a:t>
            </a:r>
            <a:r>
              <a:rPr lang="en-US" sz="1900" dirty="0">
                <a:solidFill>
                  <a:srgbClr val="739900"/>
                </a:solidFill>
                <a:sym typeface="Wingdings"/>
              </a:rPr>
              <a:t>“%02d-%02d:   ”</a:t>
            </a:r>
            <a:r>
              <a:rPr lang="en-US" sz="1900" dirty="0">
                <a:sym typeface="Wingdings"/>
              </a:rPr>
              <a:t>,</a:t>
            </a:r>
            <a:r>
              <a:rPr lang="en-US" sz="1900" dirty="0" err="1">
                <a:sym typeface="Wingdings"/>
              </a:rPr>
              <a:t>i</a:t>
            </a:r>
            <a:r>
              <a:rPr lang="en-US" sz="1900" dirty="0">
                <a:sym typeface="Wingdings"/>
              </a:rPr>
              <a:t>*5, </a:t>
            </a:r>
            <a:r>
              <a:rPr lang="en-US" sz="1900" dirty="0" err="1">
                <a:sym typeface="Wingdings"/>
              </a:rPr>
              <a:t>i</a:t>
            </a:r>
            <a:r>
              <a:rPr lang="en-US" sz="1900" dirty="0">
                <a:sym typeface="Wingdings"/>
              </a:rPr>
              <a:t>*5+4); </a:t>
            </a:r>
          </a:p>
          <a:p>
            <a:pPr marL="0" indent="0">
              <a:lnSpc>
                <a:spcPct val="50000"/>
              </a:lnSpc>
              <a:buNone/>
            </a:pPr>
            <a:r>
              <a:rPr lang="en-US" sz="1900" dirty="0">
                <a:solidFill>
                  <a:schemeClr val="accent2">
                    <a:lumMod val="60000"/>
                    <a:lumOff val="40000"/>
                  </a:schemeClr>
                </a:solidFill>
                <a:sym typeface="Wingdings"/>
              </a:rPr>
              <a:t>		//print bar of asterisks </a:t>
            </a:r>
          </a:p>
          <a:p>
            <a:pPr marL="0" indent="0">
              <a:lnSpc>
                <a:spcPct val="50000"/>
              </a:lnSpc>
              <a:buNone/>
            </a:pPr>
            <a:r>
              <a:rPr lang="en-US" sz="1900" dirty="0">
                <a:solidFill>
                  <a:srgbClr val="0000FF"/>
                </a:solidFill>
                <a:sym typeface="Wingdings"/>
              </a:rPr>
              <a:t>		for</a:t>
            </a:r>
            <a:r>
              <a:rPr lang="en-US" sz="1900" dirty="0">
                <a:sym typeface="Wingdings"/>
              </a:rPr>
              <a:t> (</a:t>
            </a:r>
            <a:r>
              <a:rPr lang="en-US" sz="1900" dirty="0" err="1">
                <a:solidFill>
                  <a:srgbClr val="0000FF"/>
                </a:solidFill>
                <a:sym typeface="Wingdings"/>
              </a:rPr>
              <a:t>int</a:t>
            </a:r>
            <a:r>
              <a:rPr lang="en-US" sz="1900" dirty="0">
                <a:sym typeface="Wingdings"/>
              </a:rPr>
              <a:t> s=0; s&lt;</a:t>
            </a:r>
            <a:r>
              <a:rPr lang="en-US" sz="1900" dirty="0" err="1">
                <a:sym typeface="Wingdings"/>
              </a:rPr>
              <a:t>freq</a:t>
            </a:r>
            <a:r>
              <a:rPr lang="en-US" sz="1900" dirty="0">
                <a:sym typeface="Wingdings"/>
              </a:rPr>
              <a:t>[</a:t>
            </a:r>
            <a:r>
              <a:rPr lang="en-US" sz="1900" dirty="0" err="1">
                <a:sym typeface="Wingdings"/>
              </a:rPr>
              <a:t>i</a:t>
            </a:r>
            <a:r>
              <a:rPr lang="en-US" sz="1900" dirty="0">
                <a:sym typeface="Wingdings"/>
              </a:rPr>
              <a:t>]; s++)</a:t>
            </a:r>
          </a:p>
          <a:p>
            <a:pPr marL="0" indent="0">
              <a:lnSpc>
                <a:spcPct val="50000"/>
              </a:lnSpc>
              <a:buNone/>
            </a:pPr>
            <a:r>
              <a:rPr lang="en-US" sz="1900" dirty="0">
                <a:sym typeface="Wingdings"/>
              </a:rPr>
              <a:t>			{</a:t>
            </a:r>
            <a:r>
              <a:rPr lang="en-US" sz="1900" dirty="0" err="1">
                <a:sym typeface="Wingdings"/>
              </a:rPr>
              <a:t>System.out.print</a:t>
            </a:r>
            <a:r>
              <a:rPr lang="en-US" sz="1900" dirty="0">
                <a:sym typeface="Wingdings"/>
              </a:rPr>
              <a:t>(“*”);}</a:t>
            </a:r>
          </a:p>
          <a:p>
            <a:pPr marL="0" indent="0">
              <a:lnSpc>
                <a:spcPct val="50000"/>
              </a:lnSpc>
              <a:buNone/>
            </a:pPr>
            <a:r>
              <a:rPr lang="en-US" sz="1900" dirty="0">
                <a:sym typeface="Wingdings"/>
              </a:rPr>
              <a:t>		</a:t>
            </a:r>
            <a:r>
              <a:rPr lang="en-US" sz="1900" dirty="0" err="1">
                <a:sym typeface="Wingdings"/>
              </a:rPr>
              <a:t>System.out.println</a:t>
            </a:r>
            <a:r>
              <a:rPr lang="en-US" sz="1900" dirty="0">
                <a:sym typeface="Wingdings"/>
              </a:rPr>
              <a:t>();</a:t>
            </a:r>
            <a:r>
              <a:rPr lang="en-US" sz="1900" dirty="0">
                <a:solidFill>
                  <a:srgbClr val="FFA366"/>
                </a:solidFill>
                <a:sym typeface="Wingdings"/>
              </a:rPr>
              <a:t>//start new  line of output </a:t>
            </a:r>
          </a:p>
          <a:p>
            <a:pPr marL="0" indent="0">
              <a:lnSpc>
                <a:spcPct val="50000"/>
              </a:lnSpc>
              <a:buNone/>
            </a:pPr>
            <a:r>
              <a:rPr lang="en-US" sz="1900" dirty="0">
                <a:sym typeface="Wingdings"/>
              </a:rPr>
              <a:t>	}</a:t>
            </a:r>
            <a:r>
              <a:rPr lang="en-US" sz="1900" dirty="0">
                <a:solidFill>
                  <a:srgbClr val="FFA366"/>
                </a:solidFill>
                <a:sym typeface="Wingdings"/>
              </a:rPr>
              <a:t>//end outer for </a:t>
            </a:r>
          </a:p>
          <a:p>
            <a:pPr marL="0" indent="0">
              <a:lnSpc>
                <a:spcPct val="50000"/>
              </a:lnSpc>
              <a:buNone/>
            </a:pPr>
            <a:r>
              <a:rPr lang="en-US" sz="1900" dirty="0">
                <a:sym typeface="Wingdings"/>
              </a:rPr>
              <a:t>}</a:t>
            </a:r>
            <a:r>
              <a:rPr lang="en-US" sz="1900" dirty="0">
                <a:solidFill>
                  <a:srgbClr val="FFA366"/>
                </a:solidFill>
                <a:sym typeface="Wingdings"/>
              </a:rPr>
              <a:t>// end method </a:t>
            </a:r>
            <a:endParaRPr lang="en-US" sz="1900" dirty="0">
              <a:solidFill>
                <a:srgbClr val="FFA366"/>
              </a:solidFill>
            </a:endParaRPr>
          </a:p>
        </p:txBody>
      </p:sp>
    </p:spTree>
    <p:extLst>
      <p:ext uri="{BB962C8B-B14F-4D97-AF65-F5344CB8AC3E}">
        <p14:creationId xmlns:p14="http://schemas.microsoft.com/office/powerpoint/2010/main" val="11680441"/>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print </a:t>
            </a:r>
            <a:r>
              <a:rPr lang="en-US" dirty="0" err="1"/>
              <a:t>barChart</a:t>
            </a:r>
            <a:r>
              <a:rPr lang="en-US" dirty="0"/>
              <a:t> for specific range </a:t>
            </a:r>
          </a:p>
        </p:txBody>
      </p:sp>
      <p:sp>
        <p:nvSpPr>
          <p:cNvPr id="3" name="Content Placeholder 2"/>
          <p:cNvSpPr>
            <a:spLocks noGrp="1"/>
          </p:cNvSpPr>
          <p:nvPr>
            <p:ph sz="half" idx="1"/>
          </p:nvPr>
        </p:nvSpPr>
        <p:spPr>
          <a:xfrm>
            <a:off x="403412" y="1764116"/>
            <a:ext cx="3931920" cy="4868959"/>
          </a:xfrm>
        </p:spPr>
        <p:txBody>
          <a:bodyPr>
            <a:normAutofit fontScale="77500" lnSpcReduction="20000"/>
          </a:bodyPr>
          <a:lstStyle/>
          <a:p>
            <a:pPr marL="0" indent="0">
              <a:lnSpc>
                <a:spcPct val="90000"/>
              </a:lnSpc>
              <a:spcBef>
                <a:spcPts val="1000"/>
              </a:spcBef>
              <a:buNone/>
            </a:pPr>
            <a:r>
              <a:rPr lang="en-US" dirty="0">
                <a:solidFill>
                  <a:srgbClr val="3366FF"/>
                </a:solidFill>
              </a:rPr>
              <a:t>public static void</a:t>
            </a:r>
            <a:r>
              <a:rPr lang="en-US" dirty="0"/>
              <a:t> </a:t>
            </a:r>
            <a:r>
              <a:rPr lang="en-US" dirty="0" err="1">
                <a:sym typeface="Wingdings"/>
              </a:rPr>
              <a:t>printBarChart</a:t>
            </a:r>
            <a:r>
              <a:rPr lang="en-US" dirty="0">
                <a:sym typeface="Wingdings"/>
              </a:rPr>
              <a:t> (</a:t>
            </a:r>
            <a:r>
              <a:rPr lang="en-US" dirty="0" err="1">
                <a:solidFill>
                  <a:srgbClr val="3366FF"/>
                </a:solidFill>
                <a:sym typeface="Wingdings"/>
              </a:rPr>
              <a:t>int</a:t>
            </a:r>
            <a:r>
              <a:rPr lang="en-US" dirty="0">
                <a:sym typeface="Wingdings"/>
              </a:rPr>
              <a:t> grades[], </a:t>
            </a:r>
            <a:r>
              <a:rPr lang="en-US" dirty="0" err="1">
                <a:solidFill>
                  <a:srgbClr val="0000FF"/>
                </a:solidFill>
                <a:sym typeface="Wingdings"/>
              </a:rPr>
              <a:t>int</a:t>
            </a:r>
            <a:r>
              <a:rPr lang="en-US" dirty="0">
                <a:solidFill>
                  <a:srgbClr val="0000FF"/>
                </a:solidFill>
                <a:sym typeface="Wingdings"/>
              </a:rPr>
              <a:t> </a:t>
            </a:r>
            <a:r>
              <a:rPr lang="en-US" dirty="0">
                <a:sym typeface="Wingdings"/>
              </a:rPr>
              <a:t>start, </a:t>
            </a:r>
            <a:r>
              <a:rPr lang="en-US" dirty="0" err="1">
                <a:solidFill>
                  <a:srgbClr val="0000FF"/>
                </a:solidFill>
                <a:sym typeface="Wingdings"/>
              </a:rPr>
              <a:t>int</a:t>
            </a:r>
            <a:r>
              <a:rPr lang="en-US" dirty="0">
                <a:solidFill>
                  <a:srgbClr val="0000FF"/>
                </a:solidFill>
                <a:sym typeface="Wingdings"/>
              </a:rPr>
              <a:t> </a:t>
            </a:r>
            <a:r>
              <a:rPr lang="en-US" dirty="0">
                <a:sym typeface="Wingdings"/>
              </a:rPr>
              <a:t>end )</a:t>
            </a:r>
          </a:p>
          <a:p>
            <a:pPr marL="0" indent="0">
              <a:lnSpc>
                <a:spcPct val="90000"/>
              </a:lnSpc>
              <a:spcBef>
                <a:spcPts val="1000"/>
              </a:spcBef>
              <a:buNone/>
            </a:pPr>
            <a:r>
              <a:rPr lang="en-US" dirty="0">
                <a:sym typeface="Wingdings"/>
              </a:rPr>
              <a:t>{</a:t>
            </a:r>
            <a:r>
              <a:rPr lang="en-US" dirty="0">
                <a:solidFill>
                  <a:srgbClr val="FFA366"/>
                </a:solidFill>
                <a:sym typeface="Wingdings"/>
              </a:rPr>
              <a:t>// find grades distribution  </a:t>
            </a:r>
          </a:p>
          <a:p>
            <a:pPr marL="0" indent="0">
              <a:lnSpc>
                <a:spcPct val="90000"/>
              </a:lnSpc>
              <a:spcBef>
                <a:spcPts val="1000"/>
              </a:spcBef>
              <a:buNone/>
            </a:pPr>
            <a:r>
              <a:rPr lang="en-US" dirty="0">
                <a:solidFill>
                  <a:srgbClr val="FFA366"/>
                </a:solidFill>
                <a:sym typeface="Wingdings"/>
              </a:rPr>
              <a:t>    </a:t>
            </a:r>
            <a:r>
              <a:rPr lang="en-US" dirty="0" err="1">
                <a:solidFill>
                  <a:srgbClr val="0000FF"/>
                </a:solidFill>
                <a:sym typeface="Wingdings"/>
              </a:rPr>
              <a:t>int</a:t>
            </a:r>
            <a:r>
              <a:rPr lang="en-US" dirty="0">
                <a:solidFill>
                  <a:srgbClr val="0000FF"/>
                </a:solidFill>
                <a:sym typeface="Wingdings"/>
              </a:rPr>
              <a:t> </a:t>
            </a:r>
            <a:r>
              <a:rPr lang="en-US" dirty="0" err="1">
                <a:solidFill>
                  <a:schemeClr val="tx1"/>
                </a:solidFill>
                <a:sym typeface="Wingdings"/>
              </a:rPr>
              <a:t>freq</a:t>
            </a:r>
            <a:r>
              <a:rPr lang="en-US" dirty="0">
                <a:solidFill>
                  <a:schemeClr val="tx1"/>
                </a:solidFill>
                <a:sym typeface="Wingdings"/>
              </a:rPr>
              <a:t>=0;</a:t>
            </a:r>
          </a:p>
          <a:p>
            <a:pPr marL="0" indent="0">
              <a:lnSpc>
                <a:spcPct val="90000"/>
              </a:lnSpc>
              <a:spcBef>
                <a:spcPts val="1000"/>
              </a:spcBef>
              <a:buNone/>
            </a:pPr>
            <a:r>
              <a:rPr lang="en-US" dirty="0">
                <a:solidFill>
                  <a:srgbClr val="FFA366"/>
                </a:solidFill>
                <a:sym typeface="Wingdings"/>
              </a:rPr>
              <a:t>//for each </a:t>
            </a:r>
            <a:r>
              <a:rPr lang="en-US" dirty="0" err="1">
                <a:solidFill>
                  <a:srgbClr val="FFA366"/>
                </a:solidFill>
                <a:sym typeface="Wingdings"/>
              </a:rPr>
              <a:t>freq</a:t>
            </a:r>
            <a:r>
              <a:rPr lang="en-US" dirty="0">
                <a:solidFill>
                  <a:srgbClr val="FFA366"/>
                </a:solidFill>
                <a:sym typeface="Wingdings"/>
              </a:rPr>
              <a:t> element, output a bar of chart </a:t>
            </a:r>
          </a:p>
          <a:p>
            <a:pPr marL="0" indent="0">
              <a:lnSpc>
                <a:spcPct val="90000"/>
              </a:lnSpc>
              <a:spcBef>
                <a:spcPts val="1000"/>
              </a:spcBef>
              <a:buNone/>
            </a:pPr>
            <a:r>
              <a:rPr lang="en-US" dirty="0">
                <a:solidFill>
                  <a:srgbClr val="0000FF"/>
                </a:solidFill>
                <a:sym typeface="Wingdings"/>
              </a:rPr>
              <a:t>for</a:t>
            </a:r>
            <a:r>
              <a:rPr lang="en-US" dirty="0">
                <a:sym typeface="Wingdings"/>
              </a:rPr>
              <a:t> (</a:t>
            </a:r>
            <a:r>
              <a:rPr lang="en-US" dirty="0" err="1">
                <a:solidFill>
                  <a:srgbClr val="0000FF"/>
                </a:solidFill>
                <a:sym typeface="Wingdings"/>
              </a:rPr>
              <a:t>int</a:t>
            </a:r>
            <a:r>
              <a:rPr lang="en-US" dirty="0">
                <a:solidFill>
                  <a:srgbClr val="0000FF"/>
                </a:solidFill>
                <a:sym typeface="Wingdings"/>
              </a:rPr>
              <a:t> </a:t>
            </a:r>
            <a:r>
              <a:rPr lang="en-US" dirty="0" err="1">
                <a:sym typeface="Wingdings"/>
              </a:rPr>
              <a:t>i</a:t>
            </a:r>
            <a:r>
              <a:rPr lang="en-US" dirty="0">
                <a:sym typeface="Wingdings"/>
              </a:rPr>
              <a:t>=0;i&lt;</a:t>
            </a:r>
            <a:r>
              <a:rPr lang="en-US" dirty="0" err="1">
                <a:sym typeface="Wingdings"/>
              </a:rPr>
              <a:t>num</a:t>
            </a:r>
            <a:r>
              <a:rPr lang="en-US" dirty="0">
                <a:sym typeface="Wingdings"/>
              </a:rPr>
              <a:t>; </a:t>
            </a:r>
            <a:r>
              <a:rPr lang="en-US" dirty="0" err="1">
                <a:sym typeface="Wingdings"/>
              </a:rPr>
              <a:t>i</a:t>
            </a:r>
            <a:r>
              <a:rPr lang="en-US" dirty="0">
                <a:sym typeface="Wingdings"/>
              </a:rPr>
              <a:t>++)</a:t>
            </a:r>
          </a:p>
          <a:p>
            <a:pPr marL="0" indent="0">
              <a:lnSpc>
                <a:spcPct val="90000"/>
              </a:lnSpc>
              <a:spcBef>
                <a:spcPts val="1000"/>
              </a:spcBef>
              <a:buNone/>
            </a:pPr>
            <a:r>
              <a:rPr lang="en-US" dirty="0">
                <a:solidFill>
                  <a:srgbClr val="252731"/>
                </a:solidFill>
                <a:sym typeface="Wingdings"/>
              </a:rPr>
              <a:t>{</a:t>
            </a:r>
          </a:p>
          <a:p>
            <a:pPr marL="0" indent="0">
              <a:lnSpc>
                <a:spcPct val="90000"/>
              </a:lnSpc>
              <a:spcBef>
                <a:spcPts val="1000"/>
              </a:spcBef>
              <a:buNone/>
            </a:pPr>
            <a:r>
              <a:rPr lang="en-US" dirty="0">
                <a:solidFill>
                  <a:srgbClr val="FFA366"/>
                </a:solidFill>
                <a:sym typeface="Wingdings"/>
              </a:rPr>
              <a:t>    </a:t>
            </a:r>
            <a:r>
              <a:rPr lang="en-US" dirty="0">
                <a:solidFill>
                  <a:srgbClr val="0000FF"/>
                </a:solidFill>
                <a:sym typeface="Wingdings"/>
              </a:rPr>
              <a:t> </a:t>
            </a:r>
            <a:r>
              <a:rPr lang="en-US" dirty="0">
                <a:solidFill>
                  <a:srgbClr val="0000FF"/>
                </a:solidFill>
              </a:rPr>
              <a:t>if </a:t>
            </a:r>
            <a:r>
              <a:rPr lang="en-US" dirty="0"/>
              <a:t>(grades[</a:t>
            </a:r>
            <a:r>
              <a:rPr lang="en-US" dirty="0" err="1"/>
              <a:t>i</a:t>
            </a:r>
            <a:r>
              <a:rPr lang="en-US" dirty="0"/>
              <a:t>] &lt;=end&amp;&amp; grades[</a:t>
            </a:r>
            <a:r>
              <a:rPr lang="en-US" dirty="0" err="1"/>
              <a:t>i</a:t>
            </a:r>
            <a:r>
              <a:rPr lang="en-US" dirty="0"/>
              <a:t>]&gt;=start)</a:t>
            </a:r>
          </a:p>
          <a:p>
            <a:pPr marL="0" indent="0">
              <a:lnSpc>
                <a:spcPct val="90000"/>
              </a:lnSpc>
              <a:spcBef>
                <a:spcPts val="1000"/>
              </a:spcBef>
              <a:buNone/>
            </a:pPr>
            <a:r>
              <a:rPr lang="en-US" dirty="0">
                <a:solidFill>
                  <a:schemeClr val="tx2"/>
                </a:solidFill>
                <a:sym typeface="Wingdings"/>
              </a:rPr>
              <a:t>   ++</a:t>
            </a:r>
            <a:r>
              <a:rPr lang="en-US" dirty="0" err="1">
                <a:solidFill>
                  <a:schemeClr val="tx2"/>
                </a:solidFill>
                <a:sym typeface="Wingdings"/>
              </a:rPr>
              <a:t>freq</a:t>
            </a:r>
            <a:r>
              <a:rPr lang="en-US" dirty="0">
                <a:solidFill>
                  <a:schemeClr val="tx2"/>
                </a:solidFill>
                <a:sym typeface="Wingdings"/>
              </a:rPr>
              <a:t>;</a:t>
            </a:r>
          </a:p>
          <a:p>
            <a:pPr marL="0" indent="0">
              <a:lnSpc>
                <a:spcPct val="90000"/>
              </a:lnSpc>
              <a:spcBef>
                <a:spcPts val="1000"/>
              </a:spcBef>
              <a:buNone/>
            </a:pPr>
            <a:r>
              <a:rPr lang="en-US" dirty="0">
                <a:solidFill>
                  <a:srgbClr val="252731"/>
                </a:solidFill>
                <a:sym typeface="Wingdings"/>
              </a:rPr>
              <a:t>}</a:t>
            </a:r>
          </a:p>
          <a:p>
            <a:pPr marL="0" indent="0">
              <a:lnSpc>
                <a:spcPct val="50000"/>
              </a:lnSpc>
              <a:spcBef>
                <a:spcPts val="1000"/>
              </a:spcBef>
              <a:buNone/>
            </a:pPr>
            <a:endParaRPr lang="en-US" dirty="0">
              <a:solidFill>
                <a:srgbClr val="FFA366"/>
              </a:solidFill>
              <a:sym typeface="Wingdings"/>
            </a:endParaRPr>
          </a:p>
          <a:p>
            <a:pPr marL="0" indent="0">
              <a:lnSpc>
                <a:spcPct val="50000"/>
              </a:lnSpc>
              <a:spcBef>
                <a:spcPts val="1000"/>
              </a:spcBef>
              <a:buNone/>
            </a:pPr>
            <a:endParaRPr lang="en-US" dirty="0">
              <a:solidFill>
                <a:srgbClr val="FFA366"/>
              </a:solidFill>
              <a:sym typeface="Wingdings"/>
            </a:endParaRPr>
          </a:p>
          <a:p>
            <a:pPr marL="0" indent="0">
              <a:lnSpc>
                <a:spcPct val="50000"/>
              </a:lnSpc>
              <a:spcBef>
                <a:spcPts val="1000"/>
              </a:spcBef>
              <a:buNone/>
            </a:pPr>
            <a:endParaRPr lang="en-US" dirty="0">
              <a:solidFill>
                <a:srgbClr val="FFA366"/>
              </a:solidFill>
              <a:sym typeface="Wingdings"/>
            </a:endParaRPr>
          </a:p>
          <a:p>
            <a:pPr marL="0" indent="0">
              <a:buNone/>
            </a:pPr>
            <a:endParaRPr lang="en-US" dirty="0"/>
          </a:p>
        </p:txBody>
      </p:sp>
      <p:sp>
        <p:nvSpPr>
          <p:cNvPr id="4" name="Content Placeholder 3"/>
          <p:cNvSpPr>
            <a:spLocks noGrp="1"/>
          </p:cNvSpPr>
          <p:nvPr>
            <p:ph sz="half" idx="2"/>
          </p:nvPr>
        </p:nvSpPr>
        <p:spPr>
          <a:xfrm>
            <a:off x="4335332" y="1764116"/>
            <a:ext cx="4374776" cy="4362047"/>
          </a:xfrm>
        </p:spPr>
        <p:txBody>
          <a:bodyPr>
            <a:noAutofit/>
          </a:bodyPr>
          <a:lstStyle/>
          <a:p>
            <a:pPr marL="0" indent="0">
              <a:lnSpc>
                <a:spcPct val="70000"/>
              </a:lnSpc>
              <a:spcBef>
                <a:spcPts val="1000"/>
              </a:spcBef>
              <a:buNone/>
            </a:pPr>
            <a:r>
              <a:rPr lang="en-US" dirty="0">
                <a:solidFill>
                  <a:schemeClr val="accent2">
                    <a:lumMod val="60000"/>
                    <a:lumOff val="40000"/>
                  </a:schemeClr>
                </a:solidFill>
                <a:sym typeface="Wingdings"/>
              </a:rPr>
              <a:t>// output  label  (“00-04 ”,” ”)</a:t>
            </a:r>
          </a:p>
          <a:p>
            <a:pPr marL="0" indent="0">
              <a:lnSpc>
                <a:spcPct val="70000"/>
              </a:lnSpc>
              <a:spcBef>
                <a:spcPts val="1000"/>
              </a:spcBef>
              <a:buNone/>
            </a:pPr>
            <a:r>
              <a:rPr lang="en-US" dirty="0">
                <a:sym typeface="Wingdings"/>
              </a:rPr>
              <a:t> </a:t>
            </a:r>
            <a:r>
              <a:rPr lang="en-US" dirty="0">
                <a:solidFill>
                  <a:srgbClr val="0000FF"/>
                </a:solidFill>
                <a:sym typeface="Wingdings"/>
              </a:rPr>
              <a:t> if</a:t>
            </a:r>
            <a:r>
              <a:rPr lang="en-US" dirty="0">
                <a:sym typeface="Wingdings"/>
              </a:rPr>
              <a:t>(start==end )  </a:t>
            </a:r>
            <a:r>
              <a:rPr lang="en-US" dirty="0" err="1">
                <a:sym typeface="Wingdings"/>
              </a:rPr>
              <a:t>System.out.printf</a:t>
            </a:r>
            <a:r>
              <a:rPr lang="en-US" dirty="0">
                <a:sym typeface="Wingdings"/>
              </a:rPr>
              <a:t>(</a:t>
            </a:r>
            <a:r>
              <a:rPr lang="en-US" dirty="0">
                <a:solidFill>
                  <a:schemeClr val="accent4">
                    <a:lumMod val="75000"/>
                  </a:schemeClr>
                </a:solidFill>
                <a:sym typeface="Wingdings"/>
              </a:rPr>
              <a:t>“%5d:  ”</a:t>
            </a:r>
            <a:r>
              <a:rPr lang="en-US" dirty="0">
                <a:sym typeface="Wingdings"/>
              </a:rPr>
              <a:t>,end);</a:t>
            </a:r>
          </a:p>
          <a:p>
            <a:pPr marL="0" indent="0">
              <a:lnSpc>
                <a:spcPct val="70000"/>
              </a:lnSpc>
              <a:spcBef>
                <a:spcPts val="1000"/>
              </a:spcBef>
              <a:buNone/>
            </a:pPr>
            <a:r>
              <a:rPr lang="en-US" dirty="0">
                <a:sym typeface="Wingdings"/>
              </a:rPr>
              <a:t>   else  </a:t>
            </a:r>
            <a:r>
              <a:rPr lang="en-US" dirty="0" err="1">
                <a:sym typeface="Wingdings"/>
              </a:rPr>
              <a:t>System.out.printf</a:t>
            </a:r>
            <a:r>
              <a:rPr lang="en-US" dirty="0">
                <a:sym typeface="Wingdings"/>
              </a:rPr>
              <a:t>(</a:t>
            </a:r>
            <a:r>
              <a:rPr lang="en-US" dirty="0">
                <a:solidFill>
                  <a:srgbClr val="739900"/>
                </a:solidFill>
                <a:sym typeface="Wingdings"/>
              </a:rPr>
              <a:t>“%02d-%02d:   ”</a:t>
            </a:r>
            <a:r>
              <a:rPr lang="en-US" dirty="0">
                <a:sym typeface="Wingdings"/>
              </a:rPr>
              <a:t>,start, end); </a:t>
            </a:r>
          </a:p>
          <a:p>
            <a:pPr marL="0" indent="0">
              <a:lnSpc>
                <a:spcPct val="70000"/>
              </a:lnSpc>
              <a:buNone/>
            </a:pPr>
            <a:r>
              <a:rPr lang="en-US" dirty="0">
                <a:solidFill>
                  <a:schemeClr val="accent2">
                    <a:lumMod val="60000"/>
                    <a:lumOff val="40000"/>
                  </a:schemeClr>
                </a:solidFill>
                <a:sym typeface="Wingdings"/>
              </a:rPr>
              <a:t>//print bar of asterisks </a:t>
            </a:r>
          </a:p>
          <a:p>
            <a:pPr marL="0" indent="0">
              <a:lnSpc>
                <a:spcPct val="70000"/>
              </a:lnSpc>
              <a:buNone/>
            </a:pPr>
            <a:r>
              <a:rPr lang="en-US" dirty="0">
                <a:solidFill>
                  <a:srgbClr val="0000FF"/>
                </a:solidFill>
                <a:sym typeface="Wingdings"/>
              </a:rPr>
              <a:t>for</a:t>
            </a:r>
            <a:r>
              <a:rPr lang="en-US" dirty="0">
                <a:sym typeface="Wingdings"/>
              </a:rPr>
              <a:t> (</a:t>
            </a:r>
            <a:r>
              <a:rPr lang="en-US" dirty="0" err="1">
                <a:solidFill>
                  <a:srgbClr val="0000FF"/>
                </a:solidFill>
                <a:sym typeface="Wingdings"/>
              </a:rPr>
              <a:t>int</a:t>
            </a:r>
            <a:r>
              <a:rPr lang="en-US" dirty="0">
                <a:sym typeface="Wingdings"/>
              </a:rPr>
              <a:t> s=0;s&lt;</a:t>
            </a:r>
            <a:r>
              <a:rPr lang="en-US" dirty="0" err="1">
                <a:sym typeface="Wingdings"/>
              </a:rPr>
              <a:t>freq;s</a:t>
            </a:r>
            <a:r>
              <a:rPr lang="en-US" dirty="0">
                <a:sym typeface="Wingdings"/>
              </a:rPr>
              <a:t>++){</a:t>
            </a:r>
            <a:r>
              <a:rPr lang="en-US" dirty="0" err="1">
                <a:sym typeface="Wingdings"/>
              </a:rPr>
              <a:t>System.out.print</a:t>
            </a:r>
            <a:r>
              <a:rPr lang="en-US" dirty="0">
                <a:sym typeface="Wingdings"/>
              </a:rPr>
              <a:t>(</a:t>
            </a:r>
            <a:r>
              <a:rPr lang="en-US" dirty="0">
                <a:solidFill>
                  <a:schemeClr val="accent4">
                    <a:lumMod val="75000"/>
                  </a:schemeClr>
                </a:solidFill>
                <a:sym typeface="Wingdings"/>
              </a:rPr>
              <a:t>“*”</a:t>
            </a:r>
            <a:r>
              <a:rPr lang="en-US" dirty="0">
                <a:sym typeface="Wingdings"/>
              </a:rPr>
              <a:t>);</a:t>
            </a:r>
          </a:p>
          <a:p>
            <a:pPr marL="0" indent="0">
              <a:lnSpc>
                <a:spcPct val="70000"/>
              </a:lnSpc>
              <a:buNone/>
            </a:pPr>
            <a:r>
              <a:rPr lang="en-US" dirty="0">
                <a:sym typeface="Wingdings"/>
              </a:rPr>
              <a:t>}</a:t>
            </a:r>
          </a:p>
          <a:p>
            <a:pPr marL="0" indent="0">
              <a:lnSpc>
                <a:spcPct val="70000"/>
              </a:lnSpc>
              <a:buNone/>
            </a:pPr>
            <a:r>
              <a:rPr lang="en-US" dirty="0" err="1">
                <a:sym typeface="Wingdings"/>
              </a:rPr>
              <a:t>System.out.println</a:t>
            </a:r>
            <a:r>
              <a:rPr lang="en-US" dirty="0">
                <a:sym typeface="Wingdings"/>
              </a:rPr>
              <a:t>();</a:t>
            </a:r>
            <a:r>
              <a:rPr lang="en-US" dirty="0">
                <a:solidFill>
                  <a:srgbClr val="FFA366"/>
                </a:solidFill>
                <a:sym typeface="Wingdings"/>
              </a:rPr>
              <a:t>//start new  line of output </a:t>
            </a:r>
            <a:r>
              <a:rPr lang="en-US" dirty="0">
                <a:sym typeface="Wingdings"/>
              </a:rPr>
              <a:t>}</a:t>
            </a:r>
            <a:r>
              <a:rPr lang="en-US" dirty="0">
                <a:solidFill>
                  <a:srgbClr val="FFA366"/>
                </a:solidFill>
                <a:sym typeface="Wingdings"/>
              </a:rPr>
              <a:t>//end outer for </a:t>
            </a:r>
          </a:p>
          <a:p>
            <a:pPr marL="0" indent="0">
              <a:lnSpc>
                <a:spcPct val="70000"/>
              </a:lnSpc>
              <a:buNone/>
            </a:pPr>
            <a:r>
              <a:rPr lang="en-US" dirty="0">
                <a:sym typeface="Wingdings"/>
              </a:rPr>
              <a:t>}</a:t>
            </a:r>
            <a:r>
              <a:rPr lang="en-US" dirty="0">
                <a:solidFill>
                  <a:srgbClr val="FFA366"/>
                </a:solidFill>
                <a:sym typeface="Wingdings"/>
              </a:rPr>
              <a:t>// end method </a:t>
            </a:r>
            <a:endParaRPr lang="en-US" dirty="0">
              <a:solidFill>
                <a:srgbClr val="FFA366"/>
              </a:solidFill>
            </a:endParaRPr>
          </a:p>
          <a:p>
            <a:endParaRPr lang="en-US" dirty="0"/>
          </a:p>
        </p:txBody>
      </p:sp>
    </p:spTree>
    <p:extLst>
      <p:ext uri="{BB962C8B-B14F-4D97-AF65-F5344CB8AC3E}">
        <p14:creationId xmlns:p14="http://schemas.microsoft.com/office/powerpoint/2010/main" val="149466212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dirty="0"/>
              <a:t>variable and data type </a:t>
            </a:r>
          </a:p>
        </p:txBody>
      </p:sp>
      <p:sp>
        <p:nvSpPr>
          <p:cNvPr id="5" name="Content Placeholder 4"/>
          <p:cNvSpPr>
            <a:spLocks noGrp="1"/>
          </p:cNvSpPr>
          <p:nvPr>
            <p:ph idx="1"/>
          </p:nvPr>
        </p:nvSpPr>
        <p:spPr>
          <a:xfrm>
            <a:off x="428851" y="1856510"/>
            <a:ext cx="8429399" cy="4269654"/>
          </a:xfrm>
        </p:spPr>
        <p:txBody>
          <a:bodyPr>
            <a:normAutofit lnSpcReduction="10000"/>
          </a:bodyPr>
          <a:lstStyle/>
          <a:p>
            <a:pPr marL="0" indent="0">
              <a:buNone/>
            </a:pPr>
            <a:endParaRPr lang="en-US" dirty="0"/>
          </a:p>
          <a:p>
            <a:r>
              <a:rPr lang="en-US" dirty="0"/>
              <a:t>input :</a:t>
            </a:r>
          </a:p>
          <a:p>
            <a:pPr lvl="1">
              <a:lnSpc>
                <a:spcPct val="90000"/>
              </a:lnSpc>
            </a:pPr>
            <a:r>
              <a:rPr lang="en-US" dirty="0" err="1"/>
              <a:t>num</a:t>
            </a:r>
            <a:r>
              <a:rPr lang="en-US" dirty="0">
                <a:sym typeface="Wingdings"/>
              </a:rPr>
              <a:t> </a:t>
            </a:r>
            <a:r>
              <a:rPr lang="en-US" dirty="0" err="1">
                <a:sym typeface="Wingdings"/>
              </a:rPr>
              <a:t>int</a:t>
            </a:r>
            <a:endParaRPr lang="en-US" dirty="0"/>
          </a:p>
          <a:p>
            <a:pPr lvl="1">
              <a:lnSpc>
                <a:spcPct val="90000"/>
              </a:lnSpc>
            </a:pPr>
            <a:r>
              <a:rPr lang="en-US" dirty="0"/>
              <a:t>grades</a:t>
            </a:r>
            <a:r>
              <a:rPr lang="en-US" dirty="0">
                <a:sym typeface="Wingdings"/>
              </a:rPr>
              <a:t> </a:t>
            </a:r>
            <a:r>
              <a:rPr lang="en-US" dirty="0" err="1">
                <a:sym typeface="Wingdings"/>
              </a:rPr>
              <a:t>int</a:t>
            </a:r>
            <a:r>
              <a:rPr lang="en-US" dirty="0">
                <a:sym typeface="Wingdings"/>
              </a:rPr>
              <a:t> []</a:t>
            </a:r>
            <a:endParaRPr lang="en-US" dirty="0"/>
          </a:p>
          <a:p>
            <a:pPr marL="339725" indent="-342900">
              <a:lnSpc>
                <a:spcPct val="90000"/>
              </a:lnSpc>
            </a:pPr>
            <a:r>
              <a:rPr lang="en-US" dirty="0"/>
              <a:t>  processing </a:t>
            </a:r>
          </a:p>
          <a:p>
            <a:pPr marL="800100" lvl="1" indent="-342900">
              <a:lnSpc>
                <a:spcPct val="90000"/>
              </a:lnSpc>
            </a:pPr>
            <a:r>
              <a:rPr lang="en-US" dirty="0"/>
              <a:t> </a:t>
            </a:r>
            <a:r>
              <a:rPr lang="en-US" dirty="0" err="1"/>
              <a:t>eqGrades</a:t>
            </a:r>
            <a:r>
              <a:rPr lang="en-US" dirty="0">
                <a:sym typeface="Wingdings"/>
              </a:rPr>
              <a:t> </a:t>
            </a:r>
            <a:r>
              <a:rPr lang="en-US" dirty="0" err="1">
                <a:sym typeface="Wingdings"/>
              </a:rPr>
              <a:t>int</a:t>
            </a:r>
            <a:r>
              <a:rPr lang="en-US" dirty="0">
                <a:sym typeface="Wingdings"/>
              </a:rPr>
              <a:t> []</a:t>
            </a:r>
            <a:endParaRPr lang="en-US" dirty="0"/>
          </a:p>
          <a:p>
            <a:pPr marL="800100" lvl="1" indent="-342900">
              <a:lnSpc>
                <a:spcPct val="90000"/>
              </a:lnSpc>
            </a:pPr>
            <a:r>
              <a:rPr lang="en-US" dirty="0"/>
              <a:t>average </a:t>
            </a:r>
            <a:r>
              <a:rPr lang="en-US" dirty="0">
                <a:sym typeface="Wingdings"/>
              </a:rPr>
              <a:t> double </a:t>
            </a:r>
            <a:endParaRPr lang="en-US" dirty="0"/>
          </a:p>
          <a:p>
            <a:pPr marL="800100" lvl="1" indent="-342900">
              <a:lnSpc>
                <a:spcPct val="90000"/>
              </a:lnSpc>
            </a:pPr>
            <a:r>
              <a:rPr lang="en-US" dirty="0"/>
              <a:t> max </a:t>
            </a:r>
            <a:r>
              <a:rPr lang="en-US" dirty="0">
                <a:sym typeface="Wingdings"/>
              </a:rPr>
              <a:t> </a:t>
            </a:r>
            <a:r>
              <a:rPr lang="en-US" dirty="0" err="1">
                <a:sym typeface="Wingdings"/>
              </a:rPr>
              <a:t>int</a:t>
            </a:r>
            <a:r>
              <a:rPr lang="en-US" dirty="0">
                <a:sym typeface="Wingdings"/>
              </a:rPr>
              <a:t> </a:t>
            </a:r>
            <a:endParaRPr lang="en-US" dirty="0"/>
          </a:p>
          <a:p>
            <a:pPr marL="800100" lvl="1" indent="-342900">
              <a:lnSpc>
                <a:spcPct val="90000"/>
              </a:lnSpc>
            </a:pPr>
            <a:r>
              <a:rPr lang="en-US" dirty="0"/>
              <a:t> min </a:t>
            </a:r>
            <a:r>
              <a:rPr lang="en-US" dirty="0">
                <a:sym typeface="Wingdings"/>
              </a:rPr>
              <a:t> </a:t>
            </a:r>
            <a:r>
              <a:rPr lang="en-US" dirty="0" err="1">
                <a:sym typeface="Wingdings"/>
              </a:rPr>
              <a:t>int</a:t>
            </a:r>
            <a:r>
              <a:rPr lang="en-US" dirty="0">
                <a:sym typeface="Wingdings"/>
              </a:rPr>
              <a:t> </a:t>
            </a:r>
            <a:endParaRPr lang="en-US" dirty="0"/>
          </a:p>
        </p:txBody>
      </p:sp>
    </p:spTree>
    <p:extLst>
      <p:ext uri="{BB962C8B-B14F-4D97-AF65-F5344CB8AC3E}">
        <p14:creationId xmlns:p14="http://schemas.microsoft.com/office/powerpoint/2010/main" val="391105195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73466"/>
            <a:ext cx="4724057" cy="5660012"/>
          </a:xfrm>
          <a:prstGeom prst="rect">
            <a:avLst/>
          </a:prstGeom>
        </p:spPr>
        <p:txBody>
          <a:bodyPr wrap="square">
            <a:spAutoFit/>
          </a:bodyPr>
          <a:lstStyle/>
          <a:p>
            <a:r>
              <a:rPr lang="en-US" dirty="0">
                <a:solidFill>
                  <a:srgbClr val="0000FF"/>
                </a:solidFill>
              </a:rPr>
              <a:t>import</a:t>
            </a:r>
            <a:r>
              <a:rPr lang="en-US" dirty="0"/>
              <a:t> </a:t>
            </a:r>
            <a:r>
              <a:rPr lang="en-US" dirty="0" err="1"/>
              <a:t>java.util.Scanner</a:t>
            </a:r>
            <a:r>
              <a:rPr lang="en-US" dirty="0"/>
              <a:t>;</a:t>
            </a:r>
          </a:p>
          <a:p>
            <a:r>
              <a:rPr lang="en-US" dirty="0">
                <a:solidFill>
                  <a:srgbClr val="0000FF"/>
                </a:solidFill>
              </a:rPr>
              <a:t>public class </a:t>
            </a:r>
            <a:r>
              <a:rPr lang="en-US" dirty="0" err="1"/>
              <a:t>gradeBook</a:t>
            </a:r>
            <a:r>
              <a:rPr lang="en-US" dirty="0"/>
              <a:t> {</a:t>
            </a:r>
          </a:p>
          <a:p>
            <a:pPr>
              <a:lnSpc>
                <a:spcPct val="70000"/>
              </a:lnSpc>
            </a:pPr>
            <a:r>
              <a:rPr lang="en-US" dirty="0">
                <a:solidFill>
                  <a:srgbClr val="0000FF"/>
                </a:solidFill>
              </a:rPr>
              <a:t>static</a:t>
            </a:r>
            <a:r>
              <a:rPr lang="en-US" dirty="0"/>
              <a:t> Scanner console=</a:t>
            </a:r>
            <a:r>
              <a:rPr lang="en-US" dirty="0">
                <a:solidFill>
                  <a:srgbClr val="0000FF"/>
                </a:solidFill>
              </a:rPr>
              <a:t>new </a:t>
            </a:r>
            <a:r>
              <a:rPr lang="en-US" dirty="0"/>
              <a:t>Scanner (</a:t>
            </a:r>
            <a:r>
              <a:rPr lang="en-US" dirty="0" err="1"/>
              <a:t>System.in</a:t>
            </a:r>
            <a:r>
              <a:rPr lang="en-US" dirty="0"/>
              <a:t>);</a:t>
            </a:r>
          </a:p>
          <a:p>
            <a:pPr>
              <a:lnSpc>
                <a:spcPct val="70000"/>
              </a:lnSpc>
            </a:pPr>
            <a:r>
              <a:rPr lang="en-US" dirty="0">
                <a:solidFill>
                  <a:srgbClr val="0000FF"/>
                </a:solidFill>
              </a:rPr>
              <a:t>static final </a:t>
            </a:r>
            <a:r>
              <a:rPr lang="en-US" dirty="0" err="1">
                <a:solidFill>
                  <a:srgbClr val="0000FF"/>
                </a:solidFill>
              </a:rPr>
              <a:t>int</a:t>
            </a:r>
            <a:r>
              <a:rPr lang="en-US" dirty="0">
                <a:solidFill>
                  <a:srgbClr val="0000FF"/>
                </a:solidFill>
              </a:rPr>
              <a:t> </a:t>
            </a:r>
            <a:r>
              <a:rPr lang="en-US" dirty="0" err="1"/>
              <a:t>maxCapcity</a:t>
            </a:r>
            <a:r>
              <a:rPr lang="en-US" dirty="0"/>
              <a:t> =40;</a:t>
            </a:r>
          </a:p>
          <a:p>
            <a:pPr>
              <a:lnSpc>
                <a:spcPct val="70000"/>
              </a:lnSpc>
            </a:pPr>
            <a:r>
              <a:rPr lang="en-US" dirty="0">
                <a:solidFill>
                  <a:srgbClr val="0000FF"/>
                </a:solidFill>
              </a:rPr>
              <a:t>static </a:t>
            </a:r>
            <a:r>
              <a:rPr lang="en-US" dirty="0" err="1">
                <a:solidFill>
                  <a:srgbClr val="0000FF"/>
                </a:solidFill>
              </a:rPr>
              <a:t>int</a:t>
            </a:r>
            <a:r>
              <a:rPr lang="en-US" dirty="0"/>
              <a:t> </a:t>
            </a:r>
            <a:r>
              <a:rPr lang="en-US" dirty="0" err="1"/>
              <a:t>num</a:t>
            </a:r>
            <a:r>
              <a:rPr lang="en-US" dirty="0"/>
              <a:t>;</a:t>
            </a:r>
          </a:p>
          <a:p>
            <a:r>
              <a:rPr lang="en-US" dirty="0">
                <a:solidFill>
                  <a:srgbClr val="0000FF"/>
                </a:solidFill>
              </a:rPr>
              <a:t>public static void </a:t>
            </a:r>
            <a:r>
              <a:rPr lang="en-US" dirty="0"/>
              <a:t>main (String </a:t>
            </a:r>
            <a:r>
              <a:rPr lang="en-US" dirty="0" err="1"/>
              <a:t>args</a:t>
            </a:r>
            <a:r>
              <a:rPr lang="en-US" dirty="0"/>
              <a:t> []){</a:t>
            </a:r>
          </a:p>
          <a:p>
            <a:r>
              <a:rPr lang="en-US" dirty="0">
                <a:solidFill>
                  <a:srgbClr val="FF6600"/>
                </a:solidFill>
              </a:rPr>
              <a:t>//declaration </a:t>
            </a:r>
          </a:p>
          <a:p>
            <a:r>
              <a:rPr lang="en-US" dirty="0" err="1">
                <a:solidFill>
                  <a:srgbClr val="3366FF"/>
                </a:solidFill>
              </a:rPr>
              <a:t>int</a:t>
            </a:r>
            <a:r>
              <a:rPr lang="en-US" dirty="0">
                <a:solidFill>
                  <a:srgbClr val="3366FF"/>
                </a:solidFill>
              </a:rPr>
              <a:t> </a:t>
            </a:r>
            <a:r>
              <a:rPr lang="en-US" dirty="0">
                <a:solidFill>
                  <a:schemeClr val="tx1">
                    <a:lumMod val="85000"/>
                    <a:lumOff val="15000"/>
                  </a:schemeClr>
                </a:solidFill>
              </a:rPr>
              <a:t>max ,min ;</a:t>
            </a:r>
          </a:p>
          <a:p>
            <a:r>
              <a:rPr lang="en-US" dirty="0" err="1">
                <a:solidFill>
                  <a:srgbClr val="3366FF"/>
                </a:solidFill>
              </a:rPr>
              <a:t>int</a:t>
            </a:r>
            <a:r>
              <a:rPr lang="en-US" dirty="0">
                <a:solidFill>
                  <a:srgbClr val="3366FF"/>
                </a:solidFill>
              </a:rPr>
              <a:t> </a:t>
            </a:r>
            <a:r>
              <a:rPr lang="en-US" dirty="0">
                <a:solidFill>
                  <a:schemeClr val="tx1">
                    <a:lumMod val="85000"/>
                    <a:lumOff val="15000"/>
                  </a:schemeClr>
                </a:solidFill>
              </a:rPr>
              <a:t>[] grades, </a:t>
            </a:r>
            <a:r>
              <a:rPr lang="en-US" dirty="0" err="1"/>
              <a:t>eqGrades</a:t>
            </a:r>
            <a:r>
              <a:rPr lang="en-US" dirty="0">
                <a:solidFill>
                  <a:schemeClr val="tx1">
                    <a:lumMod val="85000"/>
                    <a:lumOff val="15000"/>
                  </a:schemeClr>
                </a:solidFill>
              </a:rPr>
              <a:t>;</a:t>
            </a:r>
          </a:p>
          <a:p>
            <a:r>
              <a:rPr lang="en-US" dirty="0">
                <a:solidFill>
                  <a:srgbClr val="262626"/>
                </a:solidFill>
              </a:rPr>
              <a:t>grades =</a:t>
            </a:r>
            <a:r>
              <a:rPr lang="en-US" dirty="0">
                <a:solidFill>
                  <a:srgbClr val="3366FF"/>
                </a:solidFill>
              </a:rPr>
              <a:t>new</a:t>
            </a:r>
            <a:r>
              <a:rPr lang="en-US" dirty="0">
                <a:solidFill>
                  <a:srgbClr val="262626"/>
                </a:solidFill>
              </a:rPr>
              <a:t> </a:t>
            </a:r>
            <a:r>
              <a:rPr lang="en-US" dirty="0" err="1">
                <a:solidFill>
                  <a:srgbClr val="262626"/>
                </a:solidFill>
              </a:rPr>
              <a:t>int</a:t>
            </a:r>
            <a:r>
              <a:rPr lang="en-US" dirty="0">
                <a:solidFill>
                  <a:srgbClr val="262626"/>
                </a:solidFill>
              </a:rPr>
              <a:t> [</a:t>
            </a:r>
            <a:r>
              <a:rPr lang="en-US" dirty="0" err="1"/>
              <a:t>maxCapcity</a:t>
            </a:r>
            <a:r>
              <a:rPr lang="en-US" dirty="0">
                <a:solidFill>
                  <a:srgbClr val="262626"/>
                </a:solidFill>
              </a:rPr>
              <a:t>];</a:t>
            </a:r>
          </a:p>
          <a:p>
            <a:r>
              <a:rPr lang="en-US" dirty="0" err="1">
                <a:solidFill>
                  <a:srgbClr val="262626"/>
                </a:solidFill>
              </a:rPr>
              <a:t>eqGrades</a:t>
            </a:r>
            <a:r>
              <a:rPr lang="en-US" dirty="0">
                <a:solidFill>
                  <a:srgbClr val="262626"/>
                </a:solidFill>
              </a:rPr>
              <a:t>=</a:t>
            </a:r>
            <a:r>
              <a:rPr lang="en-US" dirty="0">
                <a:solidFill>
                  <a:srgbClr val="3366FF"/>
                </a:solidFill>
              </a:rPr>
              <a:t>new</a:t>
            </a:r>
            <a:r>
              <a:rPr lang="en-US" dirty="0">
                <a:solidFill>
                  <a:srgbClr val="262626"/>
                </a:solidFill>
              </a:rPr>
              <a:t> </a:t>
            </a:r>
            <a:r>
              <a:rPr lang="en-US" dirty="0" err="1">
                <a:solidFill>
                  <a:srgbClr val="262626"/>
                </a:solidFill>
              </a:rPr>
              <a:t>int</a:t>
            </a:r>
            <a:r>
              <a:rPr lang="en-US" dirty="0">
                <a:solidFill>
                  <a:srgbClr val="262626"/>
                </a:solidFill>
              </a:rPr>
              <a:t> [</a:t>
            </a:r>
            <a:r>
              <a:rPr lang="en-US" dirty="0" err="1"/>
              <a:t>maxCapcity</a:t>
            </a:r>
            <a:r>
              <a:rPr lang="en-US" dirty="0">
                <a:solidFill>
                  <a:srgbClr val="262626"/>
                </a:solidFill>
              </a:rPr>
              <a:t>];</a:t>
            </a:r>
            <a:endParaRPr lang="en-US" dirty="0">
              <a:solidFill>
                <a:schemeClr val="tx1">
                  <a:lumMod val="85000"/>
                  <a:lumOff val="15000"/>
                </a:schemeClr>
              </a:solidFill>
            </a:endParaRPr>
          </a:p>
          <a:p>
            <a:r>
              <a:rPr lang="en-US" dirty="0">
                <a:solidFill>
                  <a:srgbClr val="3366FF"/>
                </a:solidFill>
              </a:rPr>
              <a:t>double  </a:t>
            </a:r>
            <a:r>
              <a:rPr lang="en-US" dirty="0">
                <a:solidFill>
                  <a:srgbClr val="0D0D0D"/>
                </a:solidFill>
              </a:rPr>
              <a:t>average;</a:t>
            </a:r>
          </a:p>
          <a:p>
            <a:r>
              <a:rPr lang="en-US" dirty="0">
                <a:solidFill>
                  <a:srgbClr val="FF6600"/>
                </a:solidFill>
              </a:rPr>
              <a:t>//input </a:t>
            </a:r>
          </a:p>
          <a:p>
            <a:r>
              <a:rPr lang="en-US" dirty="0">
                <a:solidFill>
                  <a:srgbClr val="262626"/>
                </a:solidFill>
              </a:rPr>
              <a:t>do {</a:t>
            </a:r>
          </a:p>
          <a:p>
            <a:r>
              <a:rPr lang="en-US" dirty="0" err="1">
                <a:solidFill>
                  <a:srgbClr val="262626"/>
                </a:solidFill>
              </a:rPr>
              <a:t>System.out.println</a:t>
            </a:r>
            <a:r>
              <a:rPr lang="en-US" dirty="0">
                <a:solidFill>
                  <a:srgbClr val="262626"/>
                </a:solidFill>
              </a:rPr>
              <a:t>(</a:t>
            </a:r>
            <a:r>
              <a:rPr lang="en-US" dirty="0">
                <a:solidFill>
                  <a:schemeClr val="accent4">
                    <a:lumMod val="75000"/>
                  </a:schemeClr>
                </a:solidFill>
              </a:rPr>
              <a:t>“Enter number of students”</a:t>
            </a:r>
            <a:r>
              <a:rPr lang="en-US" dirty="0">
                <a:solidFill>
                  <a:srgbClr val="262626"/>
                </a:solidFill>
              </a:rPr>
              <a:t>);</a:t>
            </a:r>
          </a:p>
          <a:p>
            <a:r>
              <a:rPr lang="en-US" dirty="0">
                <a:solidFill>
                  <a:srgbClr val="262626"/>
                </a:solidFill>
              </a:rPr>
              <a:t>	</a:t>
            </a:r>
            <a:r>
              <a:rPr lang="en-US" dirty="0" err="1">
                <a:solidFill>
                  <a:srgbClr val="262626"/>
                </a:solidFill>
              </a:rPr>
              <a:t>num</a:t>
            </a:r>
            <a:r>
              <a:rPr lang="en-US" dirty="0">
                <a:solidFill>
                  <a:srgbClr val="262626"/>
                </a:solidFill>
              </a:rPr>
              <a:t>= </a:t>
            </a:r>
            <a:r>
              <a:rPr lang="en-US" dirty="0" err="1"/>
              <a:t>console.nextInt</a:t>
            </a:r>
            <a:r>
              <a:rPr lang="en-US" dirty="0"/>
              <a:t>();</a:t>
            </a:r>
          </a:p>
          <a:p>
            <a:r>
              <a:rPr lang="en-US" dirty="0"/>
              <a:t>while (</a:t>
            </a:r>
            <a:r>
              <a:rPr lang="en-US" dirty="0" err="1"/>
              <a:t>num</a:t>
            </a:r>
            <a:r>
              <a:rPr lang="en-US" dirty="0"/>
              <a:t>&gt;40);</a:t>
            </a:r>
          </a:p>
          <a:p>
            <a:r>
              <a:rPr lang="en-US" dirty="0">
                <a:solidFill>
                  <a:srgbClr val="FF6600"/>
                </a:solidFill>
              </a:rPr>
              <a:t>//read grades from user</a:t>
            </a:r>
            <a:endParaRPr lang="en-US" dirty="0">
              <a:solidFill>
                <a:schemeClr val="tx1">
                  <a:lumMod val="85000"/>
                  <a:lumOff val="15000"/>
                </a:schemeClr>
              </a:solidFill>
            </a:endParaRPr>
          </a:p>
          <a:p>
            <a:r>
              <a:rPr lang="en-US" dirty="0" err="1">
                <a:solidFill>
                  <a:schemeClr val="tx1">
                    <a:lumMod val="85000"/>
                    <a:lumOff val="15000"/>
                  </a:schemeClr>
                </a:solidFill>
              </a:rPr>
              <a:t>System.out.println</a:t>
            </a:r>
            <a:r>
              <a:rPr lang="en-US" dirty="0">
                <a:solidFill>
                  <a:schemeClr val="tx1">
                    <a:lumMod val="85000"/>
                    <a:lumOff val="15000"/>
                  </a:schemeClr>
                </a:solidFill>
              </a:rPr>
              <a:t>(</a:t>
            </a:r>
            <a:r>
              <a:rPr lang="en-US" dirty="0">
                <a:solidFill>
                  <a:schemeClr val="accent4">
                    <a:lumMod val="75000"/>
                  </a:schemeClr>
                </a:solidFill>
              </a:rPr>
              <a:t>“Enter the grades ”</a:t>
            </a:r>
            <a:r>
              <a:rPr lang="en-US" dirty="0">
                <a:solidFill>
                  <a:schemeClr val="tx1">
                    <a:lumMod val="85000"/>
                    <a:lumOff val="15000"/>
                  </a:schemeClr>
                </a:solidFill>
              </a:rPr>
              <a:t>);</a:t>
            </a:r>
          </a:p>
          <a:p>
            <a:r>
              <a:rPr lang="en-US" dirty="0" err="1"/>
              <a:t>readGrades</a:t>
            </a:r>
            <a:r>
              <a:rPr lang="en-US" dirty="0"/>
              <a:t>(grades);</a:t>
            </a:r>
            <a:endParaRPr lang="en-US" dirty="0">
              <a:solidFill>
                <a:srgbClr val="262626"/>
              </a:solidFill>
            </a:endParaRPr>
          </a:p>
          <a:p>
            <a:endParaRPr lang="en-US" dirty="0">
              <a:solidFill>
                <a:srgbClr val="FF6600"/>
              </a:solidFill>
            </a:endParaRPr>
          </a:p>
        </p:txBody>
      </p:sp>
      <p:sp>
        <p:nvSpPr>
          <p:cNvPr id="5" name="Rectangle 4"/>
          <p:cNvSpPr/>
          <p:nvPr/>
        </p:nvSpPr>
        <p:spPr>
          <a:xfrm>
            <a:off x="4681617" y="3886"/>
            <a:ext cx="4724057" cy="6453050"/>
          </a:xfrm>
          <a:prstGeom prst="rect">
            <a:avLst/>
          </a:prstGeom>
        </p:spPr>
        <p:txBody>
          <a:bodyPr wrap="square">
            <a:spAutoFit/>
          </a:bodyPr>
          <a:lstStyle/>
          <a:p>
            <a:r>
              <a:rPr lang="en-US" dirty="0">
                <a:solidFill>
                  <a:srgbClr val="FF6600"/>
                </a:solidFill>
              </a:rPr>
              <a:t>//processing </a:t>
            </a:r>
          </a:p>
          <a:p>
            <a:r>
              <a:rPr lang="en-US" dirty="0">
                <a:solidFill>
                  <a:srgbClr val="FF6600"/>
                </a:solidFill>
              </a:rPr>
              <a:t>// find equivalent array </a:t>
            </a:r>
          </a:p>
          <a:p>
            <a:pPr>
              <a:lnSpc>
                <a:spcPct val="50000"/>
              </a:lnSpc>
              <a:spcBef>
                <a:spcPts val="1000"/>
              </a:spcBef>
            </a:pPr>
            <a:r>
              <a:rPr lang="en-US" dirty="0">
                <a:solidFill>
                  <a:srgbClr val="FF6600"/>
                </a:solidFill>
              </a:rPr>
              <a:t> </a:t>
            </a:r>
            <a:r>
              <a:rPr lang="en-US" dirty="0">
                <a:solidFill>
                  <a:srgbClr val="0000FF"/>
                </a:solidFill>
                <a:sym typeface="Wingdings"/>
              </a:rPr>
              <a:t>for</a:t>
            </a:r>
            <a:r>
              <a:rPr lang="en-US" dirty="0">
                <a:sym typeface="Wingdings"/>
              </a:rPr>
              <a:t> (</a:t>
            </a:r>
            <a:r>
              <a:rPr lang="en-US" dirty="0" err="1">
                <a:solidFill>
                  <a:srgbClr val="0000FF"/>
                </a:solidFill>
                <a:sym typeface="Wingdings"/>
              </a:rPr>
              <a:t>int</a:t>
            </a:r>
            <a:r>
              <a:rPr lang="en-US" dirty="0">
                <a:solidFill>
                  <a:srgbClr val="0000FF"/>
                </a:solidFill>
                <a:sym typeface="Wingdings"/>
              </a:rPr>
              <a:t> </a:t>
            </a:r>
            <a:r>
              <a:rPr lang="en-US" dirty="0" err="1">
                <a:sym typeface="Wingdings"/>
              </a:rPr>
              <a:t>i</a:t>
            </a:r>
            <a:r>
              <a:rPr lang="en-US" dirty="0">
                <a:sym typeface="Wingdings"/>
              </a:rPr>
              <a:t>=0;i&lt;</a:t>
            </a:r>
            <a:r>
              <a:rPr lang="en-US" dirty="0" err="1">
                <a:sym typeface="Wingdings"/>
              </a:rPr>
              <a:t>grades.length</a:t>
            </a:r>
            <a:r>
              <a:rPr lang="en-US" dirty="0">
                <a:sym typeface="Wingdings"/>
              </a:rPr>
              <a:t>; </a:t>
            </a:r>
            <a:r>
              <a:rPr lang="en-US" dirty="0" err="1">
                <a:sym typeface="Wingdings"/>
              </a:rPr>
              <a:t>i</a:t>
            </a:r>
            <a:r>
              <a:rPr lang="en-US" dirty="0">
                <a:sym typeface="Wingdings"/>
              </a:rPr>
              <a:t>++)</a:t>
            </a:r>
          </a:p>
          <a:p>
            <a:r>
              <a:rPr lang="en-US" dirty="0">
                <a:solidFill>
                  <a:srgbClr val="FF6600"/>
                </a:solidFill>
              </a:rPr>
              <a:t>        </a:t>
            </a:r>
            <a:r>
              <a:rPr lang="en-US" dirty="0" err="1"/>
              <a:t>eqGrades</a:t>
            </a:r>
            <a:r>
              <a:rPr lang="en-US" dirty="0"/>
              <a:t>[</a:t>
            </a:r>
            <a:r>
              <a:rPr lang="en-US" dirty="0" err="1"/>
              <a:t>i</a:t>
            </a:r>
            <a:r>
              <a:rPr lang="en-US" dirty="0"/>
              <a:t>]=</a:t>
            </a:r>
            <a:r>
              <a:rPr lang="en-US" dirty="0">
                <a:solidFill>
                  <a:srgbClr val="FF6600"/>
                </a:solidFill>
              </a:rPr>
              <a:t> </a:t>
            </a:r>
            <a:r>
              <a:rPr lang="en-US" b="1" dirty="0" err="1"/>
              <a:t>findEquGrades</a:t>
            </a:r>
            <a:r>
              <a:rPr lang="en-US" dirty="0"/>
              <a:t>(grades[</a:t>
            </a:r>
            <a:r>
              <a:rPr lang="en-US" dirty="0" err="1"/>
              <a:t>i</a:t>
            </a:r>
            <a:r>
              <a:rPr lang="en-US" dirty="0"/>
              <a:t>]);</a:t>
            </a:r>
            <a:endParaRPr lang="en-US" dirty="0">
              <a:solidFill>
                <a:srgbClr val="FF6600"/>
              </a:solidFill>
            </a:endParaRPr>
          </a:p>
          <a:p>
            <a:r>
              <a:rPr lang="en-US" dirty="0">
                <a:solidFill>
                  <a:srgbClr val="FF6600"/>
                </a:solidFill>
              </a:rPr>
              <a:t>//find Maximum grade</a:t>
            </a:r>
          </a:p>
          <a:p>
            <a:r>
              <a:rPr lang="en-US" dirty="0"/>
              <a:t> max =</a:t>
            </a:r>
            <a:r>
              <a:rPr lang="en-US" b="1" dirty="0" err="1"/>
              <a:t>findMaxGrade</a:t>
            </a:r>
            <a:r>
              <a:rPr lang="en-US" b="1" dirty="0"/>
              <a:t> </a:t>
            </a:r>
            <a:r>
              <a:rPr lang="en-US" dirty="0"/>
              <a:t>(</a:t>
            </a:r>
            <a:r>
              <a:rPr lang="en-US" dirty="0" err="1"/>
              <a:t>eqGrades</a:t>
            </a:r>
            <a:r>
              <a:rPr lang="en-US" dirty="0"/>
              <a:t>);</a:t>
            </a:r>
            <a:endParaRPr lang="en-US" dirty="0">
              <a:solidFill>
                <a:srgbClr val="FF6600"/>
              </a:solidFill>
            </a:endParaRPr>
          </a:p>
          <a:p>
            <a:r>
              <a:rPr lang="en-US" dirty="0">
                <a:solidFill>
                  <a:srgbClr val="FF6600"/>
                </a:solidFill>
              </a:rPr>
              <a:t>//find Minimum grade</a:t>
            </a:r>
          </a:p>
          <a:p>
            <a:r>
              <a:rPr lang="en-US" dirty="0"/>
              <a:t> min =</a:t>
            </a:r>
            <a:r>
              <a:rPr lang="en-US" b="1" dirty="0" err="1"/>
              <a:t>findMinGrade</a:t>
            </a:r>
            <a:r>
              <a:rPr lang="en-US" dirty="0"/>
              <a:t> (</a:t>
            </a:r>
            <a:r>
              <a:rPr lang="en-US" dirty="0" err="1"/>
              <a:t>eqGrades</a:t>
            </a:r>
            <a:r>
              <a:rPr lang="en-US" dirty="0"/>
              <a:t>);</a:t>
            </a:r>
          </a:p>
          <a:p>
            <a:r>
              <a:rPr lang="en-US" dirty="0">
                <a:solidFill>
                  <a:srgbClr val="FF6600"/>
                </a:solidFill>
              </a:rPr>
              <a:t>// calculate average </a:t>
            </a:r>
          </a:p>
          <a:p>
            <a:r>
              <a:rPr lang="en-US" dirty="0">
                <a:solidFill>
                  <a:srgbClr val="0D0D0D"/>
                </a:solidFill>
              </a:rPr>
              <a:t>average=</a:t>
            </a:r>
            <a:r>
              <a:rPr lang="en-US" b="1" dirty="0" err="1"/>
              <a:t>calculateAvg</a:t>
            </a:r>
            <a:r>
              <a:rPr lang="en-US" dirty="0"/>
              <a:t>(</a:t>
            </a:r>
            <a:r>
              <a:rPr lang="en-US" dirty="0" err="1"/>
              <a:t>eqGrades</a:t>
            </a:r>
            <a:r>
              <a:rPr lang="en-US" dirty="0"/>
              <a:t>);</a:t>
            </a:r>
            <a:endParaRPr lang="en-US" dirty="0">
              <a:solidFill>
                <a:srgbClr val="FF6600"/>
              </a:solidFill>
            </a:endParaRPr>
          </a:p>
          <a:p>
            <a:r>
              <a:rPr lang="en-US" dirty="0">
                <a:solidFill>
                  <a:srgbClr val="FF6600"/>
                </a:solidFill>
              </a:rPr>
              <a:t>//output </a:t>
            </a:r>
          </a:p>
          <a:p>
            <a:r>
              <a:rPr lang="en-US" dirty="0">
                <a:solidFill>
                  <a:srgbClr val="FF6600"/>
                </a:solidFill>
              </a:rPr>
              <a:t>//print equivalent grades</a:t>
            </a:r>
          </a:p>
          <a:p>
            <a:r>
              <a:rPr lang="en-US" dirty="0" err="1">
                <a:solidFill>
                  <a:schemeClr val="tx1">
                    <a:lumMod val="85000"/>
                    <a:lumOff val="15000"/>
                  </a:schemeClr>
                </a:solidFill>
              </a:rPr>
              <a:t>System.out.println</a:t>
            </a:r>
            <a:r>
              <a:rPr lang="en-US" dirty="0">
                <a:solidFill>
                  <a:schemeClr val="tx1">
                    <a:lumMod val="85000"/>
                    <a:lumOff val="15000"/>
                  </a:schemeClr>
                </a:solidFill>
              </a:rPr>
              <a:t>(</a:t>
            </a:r>
            <a:r>
              <a:rPr lang="en-US" dirty="0">
                <a:solidFill>
                  <a:schemeClr val="accent4">
                    <a:lumMod val="75000"/>
                  </a:schemeClr>
                </a:solidFill>
              </a:rPr>
              <a:t>“The equivalent grades are”</a:t>
            </a:r>
            <a:r>
              <a:rPr lang="en-US" dirty="0">
                <a:solidFill>
                  <a:schemeClr val="tx1">
                    <a:lumMod val="85000"/>
                    <a:lumOff val="15000"/>
                  </a:schemeClr>
                </a:solidFill>
              </a:rPr>
              <a:t>);</a:t>
            </a:r>
            <a:endParaRPr lang="en-US" dirty="0">
              <a:solidFill>
                <a:srgbClr val="0D0D0D"/>
              </a:solidFill>
            </a:endParaRPr>
          </a:p>
          <a:p>
            <a:r>
              <a:rPr lang="en-US" b="1" dirty="0" err="1">
                <a:solidFill>
                  <a:srgbClr val="0D0D0D"/>
                </a:solidFill>
              </a:rPr>
              <a:t>printGrades</a:t>
            </a:r>
            <a:r>
              <a:rPr lang="en-US" dirty="0">
                <a:solidFill>
                  <a:srgbClr val="0D0D0D"/>
                </a:solidFill>
              </a:rPr>
              <a:t>(</a:t>
            </a:r>
            <a:r>
              <a:rPr lang="en-US" dirty="0" err="1"/>
              <a:t>eqGrades</a:t>
            </a:r>
            <a:r>
              <a:rPr lang="en-US" dirty="0">
                <a:solidFill>
                  <a:srgbClr val="0D0D0D"/>
                </a:solidFill>
              </a:rPr>
              <a:t>);</a:t>
            </a:r>
          </a:p>
          <a:p>
            <a:r>
              <a:rPr lang="en-US" dirty="0" err="1">
                <a:solidFill>
                  <a:srgbClr val="0D0D0D"/>
                </a:solidFill>
              </a:rPr>
              <a:t>System.out.printf</a:t>
            </a:r>
            <a:r>
              <a:rPr lang="en-US" dirty="0">
                <a:solidFill>
                  <a:srgbClr val="0D0D0D"/>
                </a:solidFill>
              </a:rPr>
              <a:t>(</a:t>
            </a:r>
            <a:r>
              <a:rPr lang="en-US" dirty="0">
                <a:solidFill>
                  <a:srgbClr val="739900"/>
                </a:solidFill>
              </a:rPr>
              <a:t>“lowest grade is %d and the Highest  grade is  %d %n</a:t>
            </a:r>
          </a:p>
          <a:p>
            <a:r>
              <a:rPr lang="en-US" dirty="0">
                <a:solidFill>
                  <a:srgbClr val="739900"/>
                </a:solidFill>
              </a:rPr>
              <a:t>the Average grade is %.2f ”</a:t>
            </a:r>
            <a:r>
              <a:rPr lang="en-US" dirty="0"/>
              <a:t>, min, max, average</a:t>
            </a:r>
            <a:r>
              <a:rPr lang="en-US" dirty="0">
                <a:solidFill>
                  <a:srgbClr val="0D0D0D"/>
                </a:solidFill>
              </a:rPr>
              <a:t>);</a:t>
            </a:r>
            <a:endParaRPr lang="en-US" dirty="0"/>
          </a:p>
          <a:p>
            <a:r>
              <a:rPr lang="en-US" dirty="0" err="1">
                <a:solidFill>
                  <a:schemeClr val="tx1">
                    <a:lumMod val="85000"/>
                    <a:lumOff val="15000"/>
                  </a:schemeClr>
                </a:solidFill>
              </a:rPr>
              <a:t>System.out.println</a:t>
            </a:r>
            <a:r>
              <a:rPr lang="en-US" dirty="0">
                <a:solidFill>
                  <a:schemeClr val="tx1">
                    <a:lumMod val="85000"/>
                    <a:lumOff val="15000"/>
                  </a:schemeClr>
                </a:solidFill>
              </a:rPr>
              <a:t>(</a:t>
            </a:r>
            <a:r>
              <a:rPr lang="en-US" dirty="0">
                <a:solidFill>
                  <a:schemeClr val="accent4">
                    <a:lumMod val="75000"/>
                  </a:schemeClr>
                </a:solidFill>
              </a:rPr>
              <a:t>“The Overall  grade distribution :”</a:t>
            </a:r>
            <a:r>
              <a:rPr lang="en-US" dirty="0">
                <a:solidFill>
                  <a:schemeClr val="tx1">
                    <a:lumMod val="85000"/>
                    <a:lumOff val="15000"/>
                  </a:schemeClr>
                </a:solidFill>
              </a:rPr>
              <a:t>);</a:t>
            </a:r>
          </a:p>
          <a:p>
            <a:r>
              <a:rPr lang="en-US" dirty="0">
                <a:solidFill>
                  <a:srgbClr val="FF6600"/>
                </a:solidFill>
              </a:rPr>
              <a:t>//print bar chart </a:t>
            </a:r>
          </a:p>
          <a:p>
            <a:r>
              <a:rPr lang="en-US" b="1" dirty="0" err="1">
                <a:sym typeface="Wingdings"/>
              </a:rPr>
              <a:t>printBarChart</a:t>
            </a:r>
            <a:r>
              <a:rPr lang="en-US" b="1" dirty="0">
                <a:sym typeface="Wingdings"/>
              </a:rPr>
              <a:t> </a:t>
            </a:r>
            <a:r>
              <a:rPr lang="en-US" dirty="0">
                <a:sym typeface="Wingdings"/>
              </a:rPr>
              <a:t>(</a:t>
            </a:r>
            <a:r>
              <a:rPr lang="en-US" dirty="0" err="1"/>
              <a:t>eqGrades</a:t>
            </a:r>
            <a:r>
              <a:rPr lang="en-US" dirty="0">
                <a:sym typeface="Wingdings"/>
              </a:rPr>
              <a:t>);</a:t>
            </a:r>
          </a:p>
          <a:p>
            <a:endParaRPr lang="en-US" dirty="0"/>
          </a:p>
          <a:p>
            <a:r>
              <a:rPr lang="en-US" dirty="0"/>
              <a:t>} </a:t>
            </a:r>
            <a:r>
              <a:rPr lang="en-US" dirty="0">
                <a:solidFill>
                  <a:srgbClr val="FF6600"/>
                </a:solidFill>
              </a:rPr>
              <a:t>//end main</a:t>
            </a:r>
          </a:p>
        </p:txBody>
      </p:sp>
    </p:spTree>
    <p:extLst>
      <p:ext uri="{BB962C8B-B14F-4D97-AF65-F5344CB8AC3E}">
        <p14:creationId xmlns:p14="http://schemas.microsoft.com/office/powerpoint/2010/main" val="320514644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7931"/>
            <a:ext cx="4724057" cy="7571303"/>
          </a:xfrm>
          <a:prstGeom prst="rect">
            <a:avLst/>
          </a:prstGeom>
        </p:spPr>
        <p:txBody>
          <a:bodyPr wrap="square">
            <a:spAutoFit/>
          </a:bodyPr>
          <a:lstStyle/>
          <a:p>
            <a:r>
              <a:rPr lang="en-US" dirty="0">
                <a:solidFill>
                  <a:srgbClr val="FF6600"/>
                </a:solidFill>
              </a:rPr>
              <a:t>// method declaration</a:t>
            </a:r>
          </a:p>
          <a:p>
            <a:r>
              <a:rPr lang="en-US" dirty="0">
                <a:solidFill>
                  <a:srgbClr val="0000FF"/>
                </a:solidFill>
              </a:rPr>
              <a:t>public static void </a:t>
            </a:r>
            <a:r>
              <a:rPr lang="en-US" b="1" dirty="0" err="1"/>
              <a:t>readGrades</a:t>
            </a:r>
            <a:r>
              <a:rPr lang="en-US" dirty="0"/>
              <a:t>(</a:t>
            </a:r>
            <a:r>
              <a:rPr lang="en-US" dirty="0" err="1">
                <a:solidFill>
                  <a:srgbClr val="0000FF"/>
                </a:solidFill>
              </a:rPr>
              <a:t>int</a:t>
            </a:r>
            <a:r>
              <a:rPr lang="en-US" dirty="0"/>
              <a:t> [] </a:t>
            </a:r>
            <a:r>
              <a:rPr lang="en-US" dirty="0" err="1"/>
              <a:t>gradeList</a:t>
            </a:r>
            <a:r>
              <a:rPr lang="en-US" dirty="0"/>
              <a:t>) { </a:t>
            </a:r>
          </a:p>
          <a:p>
            <a:pPr marL="3175"/>
            <a:r>
              <a:rPr lang="en-US" dirty="0"/>
              <a:t>for (</a:t>
            </a:r>
            <a:r>
              <a:rPr lang="en-US" dirty="0" err="1">
                <a:solidFill>
                  <a:srgbClr val="0000FF"/>
                </a:solidFill>
              </a:rPr>
              <a:t>int</a:t>
            </a:r>
            <a:r>
              <a:rPr lang="en-US" dirty="0"/>
              <a:t> count = 0; count &lt; </a:t>
            </a:r>
            <a:r>
              <a:rPr lang="en-US" dirty="0" err="1"/>
              <a:t>num</a:t>
            </a:r>
            <a:r>
              <a:rPr lang="en-US" dirty="0"/>
              <a:t>; count++) </a:t>
            </a:r>
          </a:p>
          <a:p>
            <a:pPr marL="3175"/>
            <a:r>
              <a:rPr lang="en-US" dirty="0"/>
              <a:t>      </a:t>
            </a:r>
            <a:r>
              <a:rPr lang="en-US" dirty="0" err="1"/>
              <a:t>gradeList</a:t>
            </a:r>
            <a:r>
              <a:rPr lang="en-US" dirty="0"/>
              <a:t>[count] = </a:t>
            </a:r>
            <a:r>
              <a:rPr lang="en-US" dirty="0" err="1"/>
              <a:t>console.nextInt</a:t>
            </a:r>
            <a:r>
              <a:rPr lang="en-US" dirty="0"/>
              <a:t>();}</a:t>
            </a:r>
          </a:p>
          <a:p>
            <a:r>
              <a:rPr lang="en-US" dirty="0">
                <a:solidFill>
                  <a:srgbClr val="0000FF"/>
                </a:solidFill>
              </a:rPr>
              <a:t>public static </a:t>
            </a:r>
            <a:r>
              <a:rPr lang="en-US" dirty="0" err="1">
                <a:solidFill>
                  <a:srgbClr val="0000FF"/>
                </a:solidFill>
              </a:rPr>
              <a:t>int</a:t>
            </a:r>
            <a:r>
              <a:rPr lang="en-US" dirty="0">
                <a:solidFill>
                  <a:srgbClr val="0000FF"/>
                </a:solidFill>
              </a:rPr>
              <a:t> </a:t>
            </a:r>
            <a:r>
              <a:rPr lang="en-US" b="1" dirty="0" err="1"/>
              <a:t>findEquGrades</a:t>
            </a:r>
            <a:r>
              <a:rPr lang="en-US" dirty="0"/>
              <a:t>(</a:t>
            </a:r>
            <a:r>
              <a:rPr lang="en-US" dirty="0" err="1">
                <a:solidFill>
                  <a:srgbClr val="0000FF"/>
                </a:solidFill>
              </a:rPr>
              <a:t>int</a:t>
            </a:r>
            <a:r>
              <a:rPr lang="en-US" dirty="0"/>
              <a:t>  grade) { </a:t>
            </a:r>
          </a:p>
          <a:p>
            <a:r>
              <a:rPr lang="en-US" dirty="0"/>
              <a:t> </a:t>
            </a:r>
            <a:r>
              <a:rPr lang="en-US" dirty="0" err="1">
                <a:solidFill>
                  <a:srgbClr val="0000FF"/>
                </a:solidFill>
              </a:rPr>
              <a:t>int</a:t>
            </a:r>
            <a:r>
              <a:rPr lang="en-US" dirty="0">
                <a:solidFill>
                  <a:srgbClr val="0000FF"/>
                </a:solidFill>
              </a:rPr>
              <a:t> </a:t>
            </a:r>
            <a:r>
              <a:rPr lang="en-US" dirty="0" err="1"/>
              <a:t>eqGrade</a:t>
            </a:r>
            <a:r>
              <a:rPr lang="en-US" dirty="0"/>
              <a:t> =(</a:t>
            </a:r>
            <a:r>
              <a:rPr lang="en-US" dirty="0" err="1"/>
              <a:t>int</a:t>
            </a:r>
            <a:r>
              <a:rPr lang="en-US" dirty="0"/>
              <a:t>)Math .round(grade/100.0 * 15.0);</a:t>
            </a:r>
          </a:p>
          <a:p>
            <a:r>
              <a:rPr lang="en-US" dirty="0">
                <a:solidFill>
                  <a:srgbClr val="0000FF"/>
                </a:solidFill>
              </a:rPr>
              <a:t>return  </a:t>
            </a:r>
            <a:r>
              <a:rPr lang="en-US" dirty="0" err="1"/>
              <a:t>eqGrade</a:t>
            </a:r>
            <a:r>
              <a:rPr lang="en-US" dirty="0"/>
              <a:t> ;}</a:t>
            </a:r>
            <a:endParaRPr lang="en-US" dirty="0">
              <a:solidFill>
                <a:srgbClr val="FF6600"/>
              </a:solidFill>
            </a:endParaRPr>
          </a:p>
          <a:p>
            <a:r>
              <a:rPr lang="en-US" dirty="0">
                <a:solidFill>
                  <a:srgbClr val="0000FF"/>
                </a:solidFill>
              </a:rPr>
              <a:t>public static </a:t>
            </a:r>
            <a:r>
              <a:rPr lang="en-US" dirty="0" err="1">
                <a:solidFill>
                  <a:srgbClr val="0000FF"/>
                </a:solidFill>
              </a:rPr>
              <a:t>int</a:t>
            </a:r>
            <a:r>
              <a:rPr lang="en-US" dirty="0">
                <a:solidFill>
                  <a:srgbClr val="0000FF"/>
                </a:solidFill>
              </a:rPr>
              <a:t> </a:t>
            </a:r>
            <a:r>
              <a:rPr lang="en-US" b="1" dirty="0" err="1"/>
              <a:t>findMaxGrade</a:t>
            </a:r>
            <a:r>
              <a:rPr lang="en-US" b="1" dirty="0"/>
              <a:t> </a:t>
            </a:r>
            <a:r>
              <a:rPr lang="en-US" dirty="0"/>
              <a:t>(</a:t>
            </a:r>
            <a:r>
              <a:rPr lang="en-US" dirty="0" err="1">
                <a:solidFill>
                  <a:srgbClr val="0000FF"/>
                </a:solidFill>
              </a:rPr>
              <a:t>int</a:t>
            </a:r>
            <a:r>
              <a:rPr lang="en-US" dirty="0"/>
              <a:t> [] grades )</a:t>
            </a:r>
          </a:p>
          <a:p>
            <a:r>
              <a:rPr lang="en-US" dirty="0"/>
              <a:t>{</a:t>
            </a:r>
            <a:r>
              <a:rPr lang="en-US" dirty="0" err="1">
                <a:solidFill>
                  <a:srgbClr val="0000FF"/>
                </a:solidFill>
              </a:rPr>
              <a:t>int</a:t>
            </a:r>
            <a:r>
              <a:rPr lang="en-US" dirty="0"/>
              <a:t> max =grades [0];</a:t>
            </a:r>
          </a:p>
          <a:p>
            <a:r>
              <a:rPr lang="en-US" dirty="0"/>
              <a:t>for (</a:t>
            </a:r>
            <a:r>
              <a:rPr lang="en-US" dirty="0" err="1">
                <a:solidFill>
                  <a:srgbClr val="0000FF"/>
                </a:solidFill>
              </a:rPr>
              <a:t>int</a:t>
            </a:r>
            <a:r>
              <a:rPr lang="en-US" dirty="0"/>
              <a:t> </a:t>
            </a:r>
            <a:r>
              <a:rPr lang="en-US" dirty="0" err="1"/>
              <a:t>i</a:t>
            </a:r>
            <a:r>
              <a:rPr lang="en-US" dirty="0"/>
              <a:t>=1;i&lt;</a:t>
            </a:r>
            <a:r>
              <a:rPr lang="en-US" dirty="0" err="1"/>
              <a:t>num;i</a:t>
            </a:r>
            <a:r>
              <a:rPr lang="en-US" dirty="0"/>
              <a:t>++)</a:t>
            </a:r>
          </a:p>
          <a:p>
            <a:r>
              <a:rPr lang="en-US" dirty="0"/>
              <a:t>    max=</a:t>
            </a:r>
            <a:r>
              <a:rPr lang="en-US" dirty="0" err="1"/>
              <a:t>Math.max</a:t>
            </a:r>
            <a:r>
              <a:rPr lang="en-US" dirty="0"/>
              <a:t>(</a:t>
            </a:r>
            <a:r>
              <a:rPr lang="en-US" dirty="0" err="1"/>
              <a:t>max,grades</a:t>
            </a:r>
            <a:r>
              <a:rPr lang="en-US" dirty="0"/>
              <a:t>[</a:t>
            </a:r>
            <a:r>
              <a:rPr lang="en-US" dirty="0" err="1"/>
              <a:t>i</a:t>
            </a:r>
            <a:r>
              <a:rPr lang="en-US" dirty="0"/>
              <a:t>]);</a:t>
            </a:r>
          </a:p>
          <a:p>
            <a:r>
              <a:rPr lang="en-US" dirty="0">
                <a:solidFill>
                  <a:srgbClr val="0000FF"/>
                </a:solidFill>
              </a:rPr>
              <a:t>return</a:t>
            </a:r>
            <a:r>
              <a:rPr lang="en-US" dirty="0"/>
              <a:t> max ;}</a:t>
            </a:r>
            <a:endParaRPr lang="en-US" dirty="0">
              <a:solidFill>
                <a:srgbClr val="FF6600"/>
              </a:solidFill>
            </a:endParaRPr>
          </a:p>
          <a:p>
            <a:r>
              <a:rPr lang="en-US" dirty="0">
                <a:solidFill>
                  <a:srgbClr val="0000FF"/>
                </a:solidFill>
              </a:rPr>
              <a:t>public static </a:t>
            </a:r>
            <a:r>
              <a:rPr lang="en-US" dirty="0" err="1">
                <a:solidFill>
                  <a:srgbClr val="0000FF"/>
                </a:solidFill>
              </a:rPr>
              <a:t>int</a:t>
            </a:r>
            <a:r>
              <a:rPr lang="en-US" dirty="0">
                <a:solidFill>
                  <a:srgbClr val="0000FF"/>
                </a:solidFill>
              </a:rPr>
              <a:t> </a:t>
            </a:r>
            <a:r>
              <a:rPr lang="en-US" b="1" dirty="0" err="1"/>
              <a:t>findMinGrade</a:t>
            </a:r>
            <a:r>
              <a:rPr lang="en-US" dirty="0"/>
              <a:t> (</a:t>
            </a:r>
            <a:r>
              <a:rPr lang="en-US" dirty="0" err="1">
                <a:solidFill>
                  <a:srgbClr val="0000FF"/>
                </a:solidFill>
              </a:rPr>
              <a:t>int</a:t>
            </a:r>
            <a:r>
              <a:rPr lang="en-US" dirty="0"/>
              <a:t> [] grades )</a:t>
            </a:r>
          </a:p>
          <a:p>
            <a:r>
              <a:rPr lang="en-US" dirty="0"/>
              <a:t>{</a:t>
            </a:r>
            <a:r>
              <a:rPr lang="en-US" dirty="0" err="1">
                <a:solidFill>
                  <a:srgbClr val="0000FF"/>
                </a:solidFill>
              </a:rPr>
              <a:t>int</a:t>
            </a:r>
            <a:r>
              <a:rPr lang="en-US" dirty="0"/>
              <a:t> min =grades [0];</a:t>
            </a:r>
          </a:p>
          <a:p>
            <a:r>
              <a:rPr lang="en-US" dirty="0"/>
              <a:t>for (</a:t>
            </a:r>
            <a:r>
              <a:rPr lang="en-US" dirty="0" err="1">
                <a:solidFill>
                  <a:srgbClr val="0000FF"/>
                </a:solidFill>
              </a:rPr>
              <a:t>int</a:t>
            </a:r>
            <a:r>
              <a:rPr lang="en-US" dirty="0"/>
              <a:t> </a:t>
            </a:r>
            <a:r>
              <a:rPr lang="en-US" dirty="0" err="1"/>
              <a:t>i</a:t>
            </a:r>
            <a:r>
              <a:rPr lang="en-US" dirty="0"/>
              <a:t>=1;i&lt;</a:t>
            </a:r>
            <a:r>
              <a:rPr lang="en-US" dirty="0" err="1"/>
              <a:t>num;i</a:t>
            </a:r>
            <a:r>
              <a:rPr lang="en-US" dirty="0"/>
              <a:t>++)</a:t>
            </a:r>
          </a:p>
          <a:p>
            <a:r>
              <a:rPr lang="en-US" dirty="0"/>
              <a:t>    min=</a:t>
            </a:r>
            <a:r>
              <a:rPr lang="en-US" dirty="0" err="1"/>
              <a:t>Math.min</a:t>
            </a:r>
            <a:r>
              <a:rPr lang="en-US" dirty="0"/>
              <a:t>(</a:t>
            </a:r>
            <a:r>
              <a:rPr lang="en-US" dirty="0" err="1"/>
              <a:t>min,grades</a:t>
            </a:r>
            <a:r>
              <a:rPr lang="en-US" dirty="0"/>
              <a:t>[</a:t>
            </a:r>
            <a:r>
              <a:rPr lang="en-US" dirty="0" err="1"/>
              <a:t>i</a:t>
            </a:r>
            <a:r>
              <a:rPr lang="en-US" dirty="0"/>
              <a:t>]);</a:t>
            </a:r>
          </a:p>
          <a:p>
            <a:r>
              <a:rPr lang="en-US" dirty="0">
                <a:solidFill>
                  <a:srgbClr val="0000FF"/>
                </a:solidFill>
              </a:rPr>
              <a:t>return</a:t>
            </a:r>
            <a:r>
              <a:rPr lang="en-US" dirty="0"/>
              <a:t> min ;}</a:t>
            </a:r>
          </a:p>
          <a:p>
            <a:r>
              <a:rPr lang="en-US" dirty="0">
                <a:solidFill>
                  <a:srgbClr val="0000FF"/>
                </a:solidFill>
              </a:rPr>
              <a:t>public static void </a:t>
            </a:r>
            <a:r>
              <a:rPr lang="en-US" dirty="0"/>
              <a:t> </a:t>
            </a:r>
            <a:r>
              <a:rPr lang="en-US" b="1" dirty="0" err="1"/>
              <a:t>printGrades</a:t>
            </a:r>
            <a:r>
              <a:rPr lang="en-US" dirty="0"/>
              <a:t>(</a:t>
            </a:r>
            <a:r>
              <a:rPr lang="en-US" dirty="0" err="1">
                <a:solidFill>
                  <a:srgbClr val="0000FF"/>
                </a:solidFill>
              </a:rPr>
              <a:t>int</a:t>
            </a:r>
            <a:r>
              <a:rPr lang="en-US" dirty="0"/>
              <a:t> [] grades )</a:t>
            </a:r>
          </a:p>
          <a:p>
            <a:r>
              <a:rPr lang="en-US" dirty="0"/>
              <a:t>{for (</a:t>
            </a:r>
            <a:r>
              <a:rPr lang="en-US" dirty="0" err="1">
                <a:solidFill>
                  <a:srgbClr val="0000FF"/>
                </a:solidFill>
              </a:rPr>
              <a:t>int</a:t>
            </a:r>
            <a:r>
              <a:rPr lang="en-US" dirty="0"/>
              <a:t> </a:t>
            </a:r>
            <a:r>
              <a:rPr lang="en-US" dirty="0" err="1"/>
              <a:t>i</a:t>
            </a:r>
            <a:r>
              <a:rPr lang="en-US" dirty="0"/>
              <a:t>=0;i&lt;</a:t>
            </a:r>
            <a:r>
              <a:rPr lang="en-US" dirty="0" err="1"/>
              <a:t>num;i</a:t>
            </a:r>
            <a:r>
              <a:rPr lang="en-US" dirty="0"/>
              <a:t>++)</a:t>
            </a:r>
          </a:p>
          <a:p>
            <a:r>
              <a:rPr lang="en-US" dirty="0"/>
              <a:t>       </a:t>
            </a:r>
            <a:r>
              <a:rPr lang="en-US" dirty="0" err="1"/>
              <a:t>System.out.print</a:t>
            </a:r>
            <a:r>
              <a:rPr lang="en-US" dirty="0"/>
              <a:t>(grades[</a:t>
            </a:r>
            <a:r>
              <a:rPr lang="en-US" dirty="0" err="1"/>
              <a:t>i</a:t>
            </a:r>
            <a:r>
              <a:rPr lang="en-US" dirty="0"/>
              <a:t>]+</a:t>
            </a:r>
            <a:r>
              <a:rPr lang="en-US" dirty="0">
                <a:solidFill>
                  <a:schemeClr val="accent4">
                    <a:lumMod val="75000"/>
                  </a:schemeClr>
                </a:solidFill>
              </a:rPr>
              <a:t>” ”</a:t>
            </a:r>
            <a:r>
              <a:rPr lang="en-US" dirty="0"/>
              <a:t>);</a:t>
            </a:r>
          </a:p>
          <a:p>
            <a:r>
              <a:rPr lang="en-US" dirty="0"/>
              <a:t> </a:t>
            </a:r>
            <a:r>
              <a:rPr lang="en-US" dirty="0" err="1"/>
              <a:t>System.out.println</a:t>
            </a:r>
            <a:r>
              <a:rPr lang="en-US" dirty="0"/>
              <a:t>();}</a:t>
            </a:r>
            <a:endParaRPr lang="en-US" dirty="0">
              <a:solidFill>
                <a:srgbClr val="FF6600"/>
              </a:solidFill>
            </a:endParaRPr>
          </a:p>
          <a:p>
            <a:endParaRPr lang="en-US" dirty="0">
              <a:solidFill>
                <a:srgbClr val="FF6600"/>
              </a:solidFill>
            </a:endParaRPr>
          </a:p>
          <a:p>
            <a:endParaRPr lang="en-US" dirty="0">
              <a:solidFill>
                <a:srgbClr val="FF6600"/>
              </a:solidFill>
            </a:endParaRPr>
          </a:p>
          <a:p>
            <a:endParaRPr lang="en-US" dirty="0">
              <a:solidFill>
                <a:srgbClr val="FF6600"/>
              </a:solidFill>
            </a:endParaRPr>
          </a:p>
          <a:p>
            <a:endParaRPr lang="en-US" dirty="0">
              <a:solidFill>
                <a:srgbClr val="FF6600"/>
              </a:solidFill>
            </a:endParaRPr>
          </a:p>
          <a:p>
            <a:endParaRPr lang="en-US" dirty="0">
              <a:solidFill>
                <a:srgbClr val="FF6600"/>
              </a:solidFill>
            </a:endParaRPr>
          </a:p>
        </p:txBody>
      </p:sp>
      <p:sp>
        <p:nvSpPr>
          <p:cNvPr id="5" name="Rectangle 4"/>
          <p:cNvSpPr/>
          <p:nvPr/>
        </p:nvSpPr>
        <p:spPr>
          <a:xfrm>
            <a:off x="4402667" y="643314"/>
            <a:ext cx="5520266" cy="6181181"/>
          </a:xfrm>
          <a:prstGeom prst="rect">
            <a:avLst/>
          </a:prstGeom>
        </p:spPr>
        <p:txBody>
          <a:bodyPr wrap="square">
            <a:spAutoFit/>
          </a:bodyPr>
          <a:lstStyle/>
          <a:p>
            <a:pPr lvl="0">
              <a:lnSpc>
                <a:spcPct val="50000"/>
              </a:lnSpc>
              <a:spcBef>
                <a:spcPts val="1000"/>
              </a:spcBef>
              <a:buClr>
                <a:prstClr val="white">
                  <a:lumMod val="65000"/>
                </a:prstClr>
              </a:buClr>
              <a:buSzPct val="90000"/>
            </a:pPr>
            <a:r>
              <a:rPr lang="en-US" dirty="0">
                <a:solidFill>
                  <a:srgbClr val="3366FF"/>
                </a:solidFill>
              </a:rPr>
              <a:t>public static void</a:t>
            </a:r>
            <a:r>
              <a:rPr lang="en-US" dirty="0">
                <a:solidFill>
                  <a:prstClr val="black">
                    <a:lumMod val="85000"/>
                    <a:lumOff val="15000"/>
                  </a:prstClr>
                </a:solidFill>
              </a:rPr>
              <a:t> </a:t>
            </a:r>
            <a:r>
              <a:rPr lang="en-US" b="1" dirty="0" err="1">
                <a:solidFill>
                  <a:prstClr val="black">
                    <a:lumMod val="85000"/>
                    <a:lumOff val="15000"/>
                  </a:prstClr>
                </a:solidFill>
                <a:sym typeface="Wingdings"/>
              </a:rPr>
              <a:t>printBarChart</a:t>
            </a:r>
            <a:r>
              <a:rPr lang="en-US" dirty="0">
                <a:solidFill>
                  <a:prstClr val="black">
                    <a:lumMod val="85000"/>
                    <a:lumOff val="15000"/>
                  </a:prstClr>
                </a:solidFill>
                <a:sym typeface="Wingdings"/>
              </a:rPr>
              <a:t> (</a:t>
            </a:r>
            <a:r>
              <a:rPr lang="en-US" dirty="0" err="1">
                <a:solidFill>
                  <a:srgbClr val="3366FF"/>
                </a:solidFill>
                <a:sym typeface="Wingdings"/>
              </a:rPr>
              <a:t>int</a:t>
            </a:r>
            <a:r>
              <a:rPr lang="en-US" dirty="0">
                <a:solidFill>
                  <a:prstClr val="black">
                    <a:lumMod val="85000"/>
                    <a:lumOff val="15000"/>
                  </a:prstClr>
                </a:solidFill>
                <a:sym typeface="Wingdings"/>
              </a:rPr>
              <a:t> grades[])</a:t>
            </a:r>
          </a:p>
          <a:p>
            <a:pPr lvl="0">
              <a:lnSpc>
                <a:spcPct val="50000"/>
              </a:lnSpc>
              <a:spcBef>
                <a:spcPts val="1000"/>
              </a:spcBef>
              <a:buClr>
                <a:prstClr val="white">
                  <a:lumMod val="65000"/>
                </a:prstClr>
              </a:buClr>
              <a:buSzPct val="90000"/>
            </a:pPr>
            <a:r>
              <a:rPr lang="en-US" dirty="0">
                <a:solidFill>
                  <a:prstClr val="black">
                    <a:lumMod val="85000"/>
                    <a:lumOff val="15000"/>
                  </a:prstClr>
                </a:solidFill>
                <a:sym typeface="Wingdings"/>
              </a:rPr>
              <a:t>{</a:t>
            </a:r>
            <a:r>
              <a:rPr lang="en-US" dirty="0">
                <a:solidFill>
                  <a:srgbClr val="FFA366"/>
                </a:solidFill>
                <a:sym typeface="Wingdings"/>
              </a:rPr>
              <a:t>// find grades distribution  </a:t>
            </a:r>
          </a:p>
          <a:p>
            <a:pPr lvl="0">
              <a:lnSpc>
                <a:spcPct val="50000"/>
              </a:lnSpc>
              <a:spcBef>
                <a:spcPts val="1000"/>
              </a:spcBef>
              <a:buClr>
                <a:prstClr val="white">
                  <a:lumMod val="65000"/>
                </a:prstClr>
              </a:buClr>
              <a:buSzPct val="90000"/>
            </a:pPr>
            <a:r>
              <a:rPr lang="en-US" dirty="0" err="1">
                <a:solidFill>
                  <a:srgbClr val="0000FF"/>
                </a:solidFill>
                <a:sym typeface="Wingdings"/>
              </a:rPr>
              <a:t>int</a:t>
            </a:r>
            <a:r>
              <a:rPr lang="en-US" dirty="0">
                <a:solidFill>
                  <a:srgbClr val="0000FF"/>
                </a:solidFill>
                <a:sym typeface="Wingdings"/>
              </a:rPr>
              <a:t> </a:t>
            </a:r>
            <a:r>
              <a:rPr lang="en-US" dirty="0" err="1">
                <a:solidFill>
                  <a:prstClr val="black">
                    <a:lumMod val="85000"/>
                    <a:lumOff val="15000"/>
                  </a:prstClr>
                </a:solidFill>
                <a:sym typeface="Wingdings"/>
              </a:rPr>
              <a:t>freq</a:t>
            </a:r>
            <a:r>
              <a:rPr lang="en-US" dirty="0">
                <a:solidFill>
                  <a:prstClr val="black">
                    <a:lumMod val="85000"/>
                    <a:lumOff val="15000"/>
                  </a:prstClr>
                </a:solidFill>
                <a:sym typeface="Wingdings"/>
              </a:rPr>
              <a:t>[]=</a:t>
            </a:r>
            <a:r>
              <a:rPr lang="en-US" dirty="0">
                <a:solidFill>
                  <a:srgbClr val="0000FF"/>
                </a:solidFill>
                <a:sym typeface="Wingdings"/>
              </a:rPr>
              <a:t>new </a:t>
            </a:r>
            <a:r>
              <a:rPr lang="en-US" dirty="0" err="1">
                <a:solidFill>
                  <a:srgbClr val="0000FF"/>
                </a:solidFill>
                <a:sym typeface="Wingdings"/>
              </a:rPr>
              <a:t>int</a:t>
            </a:r>
            <a:r>
              <a:rPr lang="en-US" dirty="0">
                <a:solidFill>
                  <a:srgbClr val="0000FF"/>
                </a:solidFill>
                <a:sym typeface="Wingdings"/>
              </a:rPr>
              <a:t> </a:t>
            </a:r>
            <a:r>
              <a:rPr lang="en-US" dirty="0">
                <a:solidFill>
                  <a:prstClr val="black">
                    <a:lumMod val="85000"/>
                    <a:lumOff val="15000"/>
                  </a:prstClr>
                </a:solidFill>
                <a:sym typeface="Wingdings"/>
              </a:rPr>
              <a:t>[4];</a:t>
            </a:r>
          </a:p>
          <a:p>
            <a:pPr lvl="0">
              <a:lnSpc>
                <a:spcPct val="50000"/>
              </a:lnSpc>
              <a:spcBef>
                <a:spcPts val="1000"/>
              </a:spcBef>
              <a:buClr>
                <a:prstClr val="white">
                  <a:lumMod val="65000"/>
                </a:prstClr>
              </a:buClr>
              <a:buSzPct val="90000"/>
            </a:pPr>
            <a:r>
              <a:rPr lang="en-US" dirty="0">
                <a:solidFill>
                  <a:srgbClr val="0000FF"/>
                </a:solidFill>
                <a:sym typeface="Wingdings"/>
              </a:rPr>
              <a:t>for</a:t>
            </a:r>
            <a:r>
              <a:rPr lang="en-US" dirty="0">
                <a:solidFill>
                  <a:prstClr val="black">
                    <a:lumMod val="85000"/>
                    <a:lumOff val="15000"/>
                  </a:prstClr>
                </a:solidFill>
                <a:sym typeface="Wingdings"/>
              </a:rPr>
              <a:t> (</a:t>
            </a:r>
            <a:r>
              <a:rPr lang="en-US" dirty="0" err="1">
                <a:solidFill>
                  <a:srgbClr val="0000FF"/>
                </a:solidFill>
                <a:sym typeface="Wingdings"/>
              </a:rPr>
              <a:t>int</a:t>
            </a:r>
            <a:r>
              <a:rPr lang="en-US" dirty="0">
                <a:solidFill>
                  <a:srgbClr val="0000FF"/>
                </a:solidFill>
                <a:sym typeface="Wingdings"/>
              </a:rPr>
              <a:t> </a:t>
            </a:r>
            <a:r>
              <a:rPr lang="en-US" dirty="0" err="1">
                <a:solidFill>
                  <a:prstClr val="black">
                    <a:lumMod val="85000"/>
                    <a:lumOff val="15000"/>
                  </a:prstClr>
                </a:solidFill>
                <a:sym typeface="Wingdings"/>
              </a:rPr>
              <a:t>i</a:t>
            </a:r>
            <a:r>
              <a:rPr lang="en-US" dirty="0">
                <a:solidFill>
                  <a:prstClr val="black">
                    <a:lumMod val="85000"/>
                    <a:lumOff val="15000"/>
                  </a:prstClr>
                </a:solidFill>
                <a:sym typeface="Wingdings"/>
              </a:rPr>
              <a:t>=0;i&lt;</a:t>
            </a:r>
            <a:r>
              <a:rPr lang="en-US" dirty="0" err="1">
                <a:solidFill>
                  <a:prstClr val="black">
                    <a:lumMod val="85000"/>
                    <a:lumOff val="15000"/>
                  </a:prstClr>
                </a:solidFill>
                <a:sym typeface="Wingdings"/>
              </a:rPr>
              <a:t>num</a:t>
            </a:r>
            <a:r>
              <a:rPr lang="en-US" dirty="0">
                <a:solidFill>
                  <a:prstClr val="black">
                    <a:lumMod val="85000"/>
                    <a:lumOff val="15000"/>
                  </a:prstClr>
                </a:solidFill>
                <a:sym typeface="Wingdings"/>
              </a:rPr>
              <a:t>; </a:t>
            </a:r>
            <a:r>
              <a:rPr lang="en-US" dirty="0" err="1">
                <a:solidFill>
                  <a:prstClr val="black">
                    <a:lumMod val="85000"/>
                    <a:lumOff val="15000"/>
                  </a:prstClr>
                </a:solidFill>
                <a:sym typeface="Wingdings"/>
              </a:rPr>
              <a:t>i</a:t>
            </a:r>
            <a:r>
              <a:rPr lang="en-US" dirty="0">
                <a:solidFill>
                  <a:prstClr val="black">
                    <a:lumMod val="85000"/>
                    <a:lumOff val="15000"/>
                  </a:prstClr>
                </a:solidFill>
                <a:sym typeface="Wingdings"/>
              </a:rPr>
              <a:t>++)</a:t>
            </a:r>
          </a:p>
          <a:p>
            <a:pPr lvl="0">
              <a:lnSpc>
                <a:spcPct val="50000"/>
              </a:lnSpc>
              <a:spcBef>
                <a:spcPts val="1000"/>
              </a:spcBef>
              <a:buClr>
                <a:prstClr val="white">
                  <a:lumMod val="65000"/>
                </a:prstClr>
              </a:buClr>
              <a:buSzPct val="90000"/>
            </a:pPr>
            <a:r>
              <a:rPr lang="en-US" dirty="0">
                <a:solidFill>
                  <a:prstClr val="black">
                    <a:lumMod val="85000"/>
                    <a:lumOff val="15000"/>
                  </a:prstClr>
                </a:solidFill>
                <a:sym typeface="Wingdings"/>
              </a:rPr>
              <a:t>      ++</a:t>
            </a:r>
            <a:r>
              <a:rPr lang="en-US" dirty="0" err="1">
                <a:solidFill>
                  <a:prstClr val="black">
                    <a:lumMod val="85000"/>
                    <a:lumOff val="15000"/>
                  </a:prstClr>
                </a:solidFill>
                <a:sym typeface="Wingdings"/>
              </a:rPr>
              <a:t>freq</a:t>
            </a:r>
            <a:r>
              <a:rPr lang="en-US" dirty="0">
                <a:solidFill>
                  <a:prstClr val="black">
                    <a:lumMod val="85000"/>
                    <a:lumOff val="15000"/>
                  </a:prstClr>
                </a:solidFill>
                <a:sym typeface="Wingdings"/>
              </a:rPr>
              <a:t>[grades[</a:t>
            </a:r>
            <a:r>
              <a:rPr lang="en-US" dirty="0" err="1">
                <a:solidFill>
                  <a:prstClr val="black">
                    <a:lumMod val="85000"/>
                    <a:lumOff val="15000"/>
                  </a:prstClr>
                </a:solidFill>
                <a:sym typeface="Wingdings"/>
              </a:rPr>
              <a:t>i</a:t>
            </a:r>
            <a:r>
              <a:rPr lang="en-US" dirty="0">
                <a:solidFill>
                  <a:prstClr val="black">
                    <a:lumMod val="85000"/>
                    <a:lumOff val="15000"/>
                  </a:prstClr>
                </a:solidFill>
                <a:sym typeface="Wingdings"/>
              </a:rPr>
              <a:t>]/5];</a:t>
            </a:r>
          </a:p>
          <a:p>
            <a:pPr lvl="0">
              <a:lnSpc>
                <a:spcPct val="50000"/>
              </a:lnSpc>
              <a:spcBef>
                <a:spcPts val="1000"/>
              </a:spcBef>
              <a:buClr>
                <a:prstClr val="white">
                  <a:lumMod val="65000"/>
                </a:prstClr>
              </a:buClr>
              <a:buSzPct val="90000"/>
            </a:pPr>
            <a:r>
              <a:rPr lang="en-US" dirty="0">
                <a:solidFill>
                  <a:srgbClr val="FFA366"/>
                </a:solidFill>
                <a:sym typeface="Wingdings"/>
              </a:rPr>
              <a:t>//for each </a:t>
            </a:r>
            <a:r>
              <a:rPr lang="en-US" dirty="0" err="1">
                <a:solidFill>
                  <a:srgbClr val="FFA366"/>
                </a:solidFill>
                <a:sym typeface="Wingdings"/>
              </a:rPr>
              <a:t>freq</a:t>
            </a:r>
            <a:r>
              <a:rPr lang="en-US" dirty="0">
                <a:solidFill>
                  <a:srgbClr val="FFA366"/>
                </a:solidFill>
                <a:sym typeface="Wingdings"/>
              </a:rPr>
              <a:t> element, output a bar of chart </a:t>
            </a:r>
          </a:p>
          <a:p>
            <a:pPr lvl="0">
              <a:lnSpc>
                <a:spcPct val="50000"/>
              </a:lnSpc>
              <a:spcBef>
                <a:spcPts val="1000"/>
              </a:spcBef>
              <a:buClr>
                <a:prstClr val="white">
                  <a:lumMod val="65000"/>
                </a:prstClr>
              </a:buClr>
              <a:buSzPct val="90000"/>
            </a:pPr>
            <a:r>
              <a:rPr lang="en-US" dirty="0">
                <a:solidFill>
                  <a:srgbClr val="0000FF"/>
                </a:solidFill>
                <a:sym typeface="Wingdings"/>
              </a:rPr>
              <a:t>for</a:t>
            </a:r>
            <a:r>
              <a:rPr lang="en-US" dirty="0">
                <a:solidFill>
                  <a:prstClr val="black">
                    <a:lumMod val="85000"/>
                    <a:lumOff val="15000"/>
                  </a:prstClr>
                </a:solidFill>
                <a:sym typeface="Wingdings"/>
              </a:rPr>
              <a:t> (</a:t>
            </a:r>
            <a:r>
              <a:rPr lang="en-US" dirty="0" err="1">
                <a:solidFill>
                  <a:srgbClr val="0000FF"/>
                </a:solidFill>
                <a:sym typeface="Wingdings"/>
              </a:rPr>
              <a:t>int</a:t>
            </a:r>
            <a:r>
              <a:rPr lang="en-US" dirty="0">
                <a:solidFill>
                  <a:prstClr val="black">
                    <a:lumMod val="85000"/>
                    <a:lumOff val="15000"/>
                  </a:prstClr>
                </a:solidFill>
                <a:sym typeface="Wingdings"/>
              </a:rPr>
              <a:t> </a:t>
            </a:r>
            <a:r>
              <a:rPr lang="en-US" dirty="0" err="1">
                <a:solidFill>
                  <a:prstClr val="black">
                    <a:lumMod val="85000"/>
                    <a:lumOff val="15000"/>
                  </a:prstClr>
                </a:solidFill>
                <a:sym typeface="Wingdings"/>
              </a:rPr>
              <a:t>i</a:t>
            </a:r>
            <a:r>
              <a:rPr lang="en-US" dirty="0">
                <a:solidFill>
                  <a:prstClr val="black">
                    <a:lumMod val="85000"/>
                    <a:lumOff val="15000"/>
                  </a:prstClr>
                </a:solidFill>
                <a:sym typeface="Wingdings"/>
              </a:rPr>
              <a:t>=0;i&lt;</a:t>
            </a:r>
            <a:r>
              <a:rPr lang="en-US" dirty="0" err="1">
                <a:solidFill>
                  <a:prstClr val="black">
                    <a:lumMod val="85000"/>
                    <a:lumOff val="15000"/>
                  </a:prstClr>
                </a:solidFill>
                <a:sym typeface="Wingdings"/>
              </a:rPr>
              <a:t>freq.length</a:t>
            </a:r>
            <a:r>
              <a:rPr lang="en-US" dirty="0">
                <a:solidFill>
                  <a:prstClr val="black">
                    <a:lumMod val="85000"/>
                    <a:lumOff val="15000"/>
                  </a:prstClr>
                </a:solidFill>
                <a:sym typeface="Wingdings"/>
              </a:rPr>
              <a:t>; </a:t>
            </a:r>
            <a:r>
              <a:rPr lang="en-US" dirty="0" err="1">
                <a:solidFill>
                  <a:prstClr val="black">
                    <a:lumMod val="85000"/>
                    <a:lumOff val="15000"/>
                  </a:prstClr>
                </a:solidFill>
                <a:sym typeface="Wingdings"/>
              </a:rPr>
              <a:t>i</a:t>
            </a:r>
            <a:r>
              <a:rPr lang="en-US" dirty="0">
                <a:solidFill>
                  <a:prstClr val="black">
                    <a:lumMod val="85000"/>
                    <a:lumOff val="15000"/>
                  </a:prstClr>
                </a:solidFill>
                <a:sym typeface="Wingdings"/>
              </a:rPr>
              <a:t>++)</a:t>
            </a:r>
          </a:p>
          <a:p>
            <a:pPr lvl="0">
              <a:lnSpc>
                <a:spcPct val="50000"/>
              </a:lnSpc>
              <a:spcBef>
                <a:spcPts val="1000"/>
              </a:spcBef>
              <a:buClr>
                <a:prstClr val="white">
                  <a:lumMod val="65000"/>
                </a:prstClr>
              </a:buClr>
              <a:buSzPct val="90000"/>
            </a:pPr>
            <a:r>
              <a:rPr lang="en-US" dirty="0">
                <a:solidFill>
                  <a:prstClr val="black">
                    <a:lumMod val="85000"/>
                    <a:lumOff val="15000"/>
                  </a:prstClr>
                </a:solidFill>
                <a:sym typeface="Wingdings"/>
              </a:rPr>
              <a:t>{</a:t>
            </a:r>
            <a:r>
              <a:rPr lang="en-US" dirty="0">
                <a:solidFill>
                  <a:srgbClr val="FF6600">
                    <a:lumMod val="60000"/>
                    <a:lumOff val="40000"/>
                  </a:srgbClr>
                </a:solidFill>
                <a:sym typeface="Wingdings"/>
              </a:rPr>
              <a:t>// output  label  (“00-04 ”,” ”)</a:t>
            </a:r>
          </a:p>
          <a:p>
            <a:pPr lvl="0">
              <a:lnSpc>
                <a:spcPct val="50000"/>
              </a:lnSpc>
              <a:spcBef>
                <a:spcPts val="1000"/>
              </a:spcBef>
              <a:buClr>
                <a:prstClr val="white">
                  <a:lumMod val="65000"/>
                </a:prstClr>
              </a:buClr>
              <a:buSzPct val="90000"/>
            </a:pPr>
            <a:r>
              <a:rPr lang="en-US" dirty="0">
                <a:solidFill>
                  <a:prstClr val="black">
                    <a:lumMod val="85000"/>
                    <a:lumOff val="15000"/>
                  </a:prstClr>
                </a:solidFill>
                <a:sym typeface="Wingdings"/>
              </a:rPr>
              <a:t> </a:t>
            </a:r>
            <a:r>
              <a:rPr lang="en-US" dirty="0">
                <a:solidFill>
                  <a:srgbClr val="0000FF"/>
                </a:solidFill>
                <a:sym typeface="Wingdings"/>
              </a:rPr>
              <a:t> if</a:t>
            </a:r>
            <a:r>
              <a:rPr lang="en-US" dirty="0">
                <a:solidFill>
                  <a:prstClr val="black">
                    <a:lumMod val="85000"/>
                    <a:lumOff val="15000"/>
                  </a:prstClr>
                </a:solidFill>
                <a:sym typeface="Wingdings"/>
              </a:rPr>
              <a:t>(</a:t>
            </a:r>
            <a:r>
              <a:rPr lang="en-US" dirty="0" err="1">
                <a:solidFill>
                  <a:prstClr val="black">
                    <a:lumMod val="85000"/>
                    <a:lumOff val="15000"/>
                  </a:prstClr>
                </a:solidFill>
                <a:sym typeface="Wingdings"/>
              </a:rPr>
              <a:t>i</a:t>
            </a:r>
            <a:r>
              <a:rPr lang="en-US" dirty="0">
                <a:solidFill>
                  <a:prstClr val="black">
                    <a:lumMod val="85000"/>
                    <a:lumOff val="15000"/>
                  </a:prstClr>
                </a:solidFill>
                <a:sym typeface="Wingdings"/>
              </a:rPr>
              <a:t>==3)  </a:t>
            </a:r>
            <a:r>
              <a:rPr lang="en-US" dirty="0" err="1">
                <a:solidFill>
                  <a:prstClr val="black">
                    <a:lumMod val="85000"/>
                    <a:lumOff val="15000"/>
                  </a:prstClr>
                </a:solidFill>
                <a:sym typeface="Wingdings"/>
              </a:rPr>
              <a:t>System.out.printf</a:t>
            </a:r>
            <a:r>
              <a:rPr lang="en-US" dirty="0">
                <a:solidFill>
                  <a:prstClr val="black">
                    <a:lumMod val="85000"/>
                    <a:lumOff val="15000"/>
                  </a:prstClr>
                </a:solidFill>
                <a:sym typeface="Wingdings"/>
              </a:rPr>
              <a:t>(“%5d:  ”,15);</a:t>
            </a:r>
          </a:p>
          <a:p>
            <a:pPr lvl="0">
              <a:lnSpc>
                <a:spcPct val="50000"/>
              </a:lnSpc>
              <a:spcBef>
                <a:spcPts val="1000"/>
              </a:spcBef>
              <a:buClr>
                <a:prstClr val="white">
                  <a:lumMod val="65000"/>
                </a:prstClr>
              </a:buClr>
              <a:buSzPct val="90000"/>
            </a:pPr>
            <a:r>
              <a:rPr lang="en-US" dirty="0">
                <a:solidFill>
                  <a:prstClr val="black">
                    <a:lumMod val="85000"/>
                    <a:lumOff val="15000"/>
                  </a:prstClr>
                </a:solidFill>
                <a:sym typeface="Wingdings"/>
              </a:rPr>
              <a:t>   else  </a:t>
            </a:r>
            <a:r>
              <a:rPr lang="en-US" dirty="0" err="1">
                <a:solidFill>
                  <a:prstClr val="black">
                    <a:lumMod val="85000"/>
                    <a:lumOff val="15000"/>
                  </a:prstClr>
                </a:solidFill>
                <a:sym typeface="Wingdings"/>
              </a:rPr>
              <a:t>System.out.printf</a:t>
            </a:r>
            <a:r>
              <a:rPr lang="en-US" dirty="0">
                <a:solidFill>
                  <a:prstClr val="black">
                    <a:lumMod val="85000"/>
                    <a:lumOff val="15000"/>
                  </a:prstClr>
                </a:solidFill>
                <a:sym typeface="Wingdings"/>
              </a:rPr>
              <a:t>(“%02d-%02d:   ”,</a:t>
            </a:r>
            <a:r>
              <a:rPr lang="en-US" dirty="0" err="1">
                <a:solidFill>
                  <a:prstClr val="black">
                    <a:lumMod val="85000"/>
                    <a:lumOff val="15000"/>
                  </a:prstClr>
                </a:solidFill>
                <a:sym typeface="Wingdings"/>
              </a:rPr>
              <a:t>i</a:t>
            </a:r>
            <a:r>
              <a:rPr lang="en-US" dirty="0">
                <a:solidFill>
                  <a:prstClr val="black">
                    <a:lumMod val="85000"/>
                    <a:lumOff val="15000"/>
                  </a:prstClr>
                </a:solidFill>
                <a:sym typeface="Wingdings"/>
              </a:rPr>
              <a:t>*5, </a:t>
            </a:r>
            <a:r>
              <a:rPr lang="en-US" dirty="0" err="1">
                <a:solidFill>
                  <a:prstClr val="black">
                    <a:lumMod val="85000"/>
                    <a:lumOff val="15000"/>
                  </a:prstClr>
                </a:solidFill>
                <a:sym typeface="Wingdings"/>
              </a:rPr>
              <a:t>i</a:t>
            </a:r>
            <a:r>
              <a:rPr lang="en-US" dirty="0">
                <a:solidFill>
                  <a:prstClr val="black">
                    <a:lumMod val="85000"/>
                    <a:lumOff val="15000"/>
                  </a:prstClr>
                </a:solidFill>
                <a:sym typeface="Wingdings"/>
              </a:rPr>
              <a:t>*5+4); </a:t>
            </a:r>
          </a:p>
          <a:p>
            <a:pPr lvl="0">
              <a:lnSpc>
                <a:spcPct val="50000"/>
              </a:lnSpc>
              <a:spcBef>
                <a:spcPts val="1000"/>
              </a:spcBef>
              <a:buClr>
                <a:prstClr val="white">
                  <a:lumMod val="65000"/>
                </a:prstClr>
              </a:buClr>
              <a:buSzPct val="90000"/>
            </a:pPr>
            <a:r>
              <a:rPr lang="en-US" dirty="0">
                <a:solidFill>
                  <a:srgbClr val="FF6600">
                    <a:lumMod val="60000"/>
                    <a:lumOff val="40000"/>
                  </a:srgbClr>
                </a:solidFill>
                <a:sym typeface="Wingdings"/>
              </a:rPr>
              <a:t>//print bar of asterisks </a:t>
            </a:r>
          </a:p>
          <a:p>
            <a:pPr lvl="0">
              <a:lnSpc>
                <a:spcPct val="50000"/>
              </a:lnSpc>
              <a:spcBef>
                <a:spcPts val="1000"/>
              </a:spcBef>
              <a:buClr>
                <a:prstClr val="white">
                  <a:lumMod val="65000"/>
                </a:prstClr>
              </a:buClr>
              <a:buSzPct val="90000"/>
            </a:pPr>
            <a:r>
              <a:rPr lang="en-US" dirty="0">
                <a:solidFill>
                  <a:srgbClr val="0000FF"/>
                </a:solidFill>
                <a:sym typeface="Wingdings"/>
              </a:rPr>
              <a:t>for</a:t>
            </a:r>
            <a:r>
              <a:rPr lang="en-US" dirty="0">
                <a:solidFill>
                  <a:prstClr val="black">
                    <a:lumMod val="85000"/>
                    <a:lumOff val="15000"/>
                  </a:prstClr>
                </a:solidFill>
                <a:sym typeface="Wingdings"/>
              </a:rPr>
              <a:t> (</a:t>
            </a:r>
            <a:r>
              <a:rPr lang="en-US" dirty="0" err="1">
                <a:solidFill>
                  <a:srgbClr val="0000FF"/>
                </a:solidFill>
                <a:sym typeface="Wingdings"/>
              </a:rPr>
              <a:t>int</a:t>
            </a:r>
            <a:r>
              <a:rPr lang="en-US" dirty="0">
                <a:solidFill>
                  <a:prstClr val="black">
                    <a:lumMod val="85000"/>
                    <a:lumOff val="15000"/>
                  </a:prstClr>
                </a:solidFill>
                <a:sym typeface="Wingdings"/>
              </a:rPr>
              <a:t> s=0;s&lt;</a:t>
            </a:r>
            <a:r>
              <a:rPr lang="en-US" dirty="0" err="1">
                <a:solidFill>
                  <a:prstClr val="black">
                    <a:lumMod val="85000"/>
                    <a:lumOff val="15000"/>
                  </a:prstClr>
                </a:solidFill>
                <a:sym typeface="Wingdings"/>
              </a:rPr>
              <a:t>freq</a:t>
            </a:r>
            <a:r>
              <a:rPr lang="en-US" dirty="0">
                <a:solidFill>
                  <a:prstClr val="black">
                    <a:lumMod val="85000"/>
                    <a:lumOff val="15000"/>
                  </a:prstClr>
                </a:solidFill>
                <a:sym typeface="Wingdings"/>
              </a:rPr>
              <a:t>[</a:t>
            </a:r>
            <a:r>
              <a:rPr lang="en-US" dirty="0" err="1">
                <a:solidFill>
                  <a:prstClr val="black">
                    <a:lumMod val="85000"/>
                    <a:lumOff val="15000"/>
                  </a:prstClr>
                </a:solidFill>
                <a:sym typeface="Wingdings"/>
              </a:rPr>
              <a:t>i</a:t>
            </a:r>
            <a:r>
              <a:rPr lang="en-US" dirty="0">
                <a:solidFill>
                  <a:prstClr val="black">
                    <a:lumMod val="85000"/>
                    <a:lumOff val="15000"/>
                  </a:prstClr>
                </a:solidFill>
                <a:sym typeface="Wingdings"/>
              </a:rPr>
              <a:t>];s++)</a:t>
            </a:r>
          </a:p>
          <a:p>
            <a:pPr lvl="0">
              <a:lnSpc>
                <a:spcPct val="50000"/>
              </a:lnSpc>
              <a:spcBef>
                <a:spcPts val="1000"/>
              </a:spcBef>
              <a:buClr>
                <a:prstClr val="white">
                  <a:lumMod val="65000"/>
                </a:prstClr>
              </a:buClr>
              <a:buSzPct val="90000"/>
            </a:pPr>
            <a:r>
              <a:rPr lang="en-US" dirty="0">
                <a:solidFill>
                  <a:prstClr val="black">
                    <a:lumMod val="85000"/>
                    <a:lumOff val="15000"/>
                  </a:prstClr>
                </a:solidFill>
                <a:sym typeface="Wingdings"/>
              </a:rPr>
              <a:t>{</a:t>
            </a:r>
            <a:r>
              <a:rPr lang="en-US" dirty="0" err="1">
                <a:solidFill>
                  <a:prstClr val="black">
                    <a:lumMod val="85000"/>
                    <a:lumOff val="15000"/>
                  </a:prstClr>
                </a:solidFill>
                <a:sym typeface="Wingdings"/>
              </a:rPr>
              <a:t>System.out.print</a:t>
            </a:r>
            <a:r>
              <a:rPr lang="en-US" dirty="0">
                <a:solidFill>
                  <a:prstClr val="black">
                    <a:lumMod val="85000"/>
                    <a:lumOff val="15000"/>
                  </a:prstClr>
                </a:solidFill>
                <a:sym typeface="Wingdings"/>
              </a:rPr>
              <a:t>(“*”);}</a:t>
            </a:r>
          </a:p>
          <a:p>
            <a:pPr lvl="0">
              <a:lnSpc>
                <a:spcPct val="50000"/>
              </a:lnSpc>
              <a:spcBef>
                <a:spcPts val="1000"/>
              </a:spcBef>
              <a:buClr>
                <a:prstClr val="white">
                  <a:lumMod val="65000"/>
                </a:prstClr>
              </a:buClr>
              <a:buSzPct val="90000"/>
            </a:pPr>
            <a:r>
              <a:rPr lang="en-US" dirty="0" err="1">
                <a:solidFill>
                  <a:prstClr val="black">
                    <a:lumMod val="85000"/>
                    <a:lumOff val="15000"/>
                  </a:prstClr>
                </a:solidFill>
                <a:sym typeface="Wingdings"/>
              </a:rPr>
              <a:t>System.out.println</a:t>
            </a:r>
            <a:r>
              <a:rPr lang="en-US" dirty="0">
                <a:solidFill>
                  <a:prstClr val="black">
                    <a:lumMod val="85000"/>
                    <a:lumOff val="15000"/>
                  </a:prstClr>
                </a:solidFill>
                <a:sym typeface="Wingdings"/>
              </a:rPr>
              <a:t>();</a:t>
            </a:r>
            <a:r>
              <a:rPr lang="en-US" dirty="0">
                <a:solidFill>
                  <a:srgbClr val="FFA366"/>
                </a:solidFill>
                <a:sym typeface="Wingdings"/>
              </a:rPr>
              <a:t>//start new  line of output </a:t>
            </a:r>
          </a:p>
          <a:p>
            <a:pPr lvl="0">
              <a:lnSpc>
                <a:spcPct val="50000"/>
              </a:lnSpc>
              <a:spcBef>
                <a:spcPts val="1000"/>
              </a:spcBef>
              <a:buClr>
                <a:prstClr val="white">
                  <a:lumMod val="65000"/>
                </a:prstClr>
              </a:buClr>
              <a:buSzPct val="90000"/>
            </a:pPr>
            <a:r>
              <a:rPr lang="en-US" dirty="0">
                <a:solidFill>
                  <a:prstClr val="black">
                    <a:lumMod val="85000"/>
                    <a:lumOff val="15000"/>
                  </a:prstClr>
                </a:solidFill>
                <a:sym typeface="Wingdings"/>
              </a:rPr>
              <a:t>}</a:t>
            </a:r>
            <a:r>
              <a:rPr lang="en-US" dirty="0">
                <a:solidFill>
                  <a:srgbClr val="FFA366"/>
                </a:solidFill>
                <a:sym typeface="Wingdings"/>
              </a:rPr>
              <a:t>//end outer for </a:t>
            </a:r>
            <a:r>
              <a:rPr lang="en-US" dirty="0">
                <a:solidFill>
                  <a:prstClr val="black">
                    <a:lumMod val="85000"/>
                    <a:lumOff val="15000"/>
                  </a:prstClr>
                </a:solidFill>
                <a:sym typeface="Wingdings"/>
              </a:rPr>
              <a:t>}</a:t>
            </a:r>
            <a:r>
              <a:rPr lang="en-US" dirty="0">
                <a:solidFill>
                  <a:srgbClr val="FFA366"/>
                </a:solidFill>
                <a:sym typeface="Wingdings"/>
              </a:rPr>
              <a:t>// end method </a:t>
            </a:r>
            <a:endParaRPr lang="en-US" dirty="0">
              <a:solidFill>
                <a:srgbClr val="FFA366"/>
              </a:solidFill>
            </a:endParaRPr>
          </a:p>
          <a:p>
            <a:endParaRPr lang="en-US" dirty="0">
              <a:solidFill>
                <a:srgbClr val="0000FF"/>
              </a:solidFill>
            </a:endParaRPr>
          </a:p>
          <a:p>
            <a:r>
              <a:rPr lang="en-US" dirty="0">
                <a:solidFill>
                  <a:srgbClr val="0000FF"/>
                </a:solidFill>
              </a:rPr>
              <a:t>public static double </a:t>
            </a:r>
            <a:r>
              <a:rPr lang="en-US" b="1" dirty="0" err="1"/>
              <a:t>calculateAvg</a:t>
            </a:r>
            <a:r>
              <a:rPr lang="en-US" dirty="0"/>
              <a:t> (</a:t>
            </a:r>
            <a:r>
              <a:rPr lang="en-US" dirty="0" err="1">
                <a:solidFill>
                  <a:srgbClr val="0000FF"/>
                </a:solidFill>
              </a:rPr>
              <a:t>int</a:t>
            </a:r>
            <a:r>
              <a:rPr lang="en-US" dirty="0"/>
              <a:t> [] grades )</a:t>
            </a:r>
          </a:p>
          <a:p>
            <a:r>
              <a:rPr lang="en-US" dirty="0"/>
              <a:t>{</a:t>
            </a:r>
            <a:r>
              <a:rPr lang="en-US" dirty="0" err="1">
                <a:solidFill>
                  <a:srgbClr val="0000FF"/>
                </a:solidFill>
              </a:rPr>
              <a:t>int</a:t>
            </a:r>
            <a:r>
              <a:rPr lang="en-US" dirty="0"/>
              <a:t> sum=0;</a:t>
            </a:r>
          </a:p>
          <a:p>
            <a:r>
              <a:rPr lang="en-US" dirty="0"/>
              <a:t>for (</a:t>
            </a:r>
            <a:r>
              <a:rPr lang="en-US" dirty="0" err="1">
                <a:solidFill>
                  <a:srgbClr val="0000FF"/>
                </a:solidFill>
              </a:rPr>
              <a:t>int</a:t>
            </a:r>
            <a:r>
              <a:rPr lang="en-US" dirty="0"/>
              <a:t> </a:t>
            </a:r>
            <a:r>
              <a:rPr lang="en-US" dirty="0" err="1"/>
              <a:t>i</a:t>
            </a:r>
            <a:r>
              <a:rPr lang="en-US" dirty="0"/>
              <a:t>=0;i&lt;</a:t>
            </a:r>
            <a:r>
              <a:rPr lang="en-US" dirty="0" err="1"/>
              <a:t>num;i</a:t>
            </a:r>
            <a:r>
              <a:rPr lang="en-US" dirty="0"/>
              <a:t>++)</a:t>
            </a:r>
          </a:p>
          <a:p>
            <a:r>
              <a:rPr lang="en-US" dirty="0"/>
              <a:t>       sum+=grades[</a:t>
            </a:r>
            <a:r>
              <a:rPr lang="en-US" dirty="0" err="1"/>
              <a:t>i</a:t>
            </a:r>
            <a:r>
              <a:rPr lang="en-US" dirty="0"/>
              <a:t>];</a:t>
            </a:r>
          </a:p>
          <a:p>
            <a:r>
              <a:rPr lang="en-US" dirty="0">
                <a:solidFill>
                  <a:srgbClr val="0000FF"/>
                </a:solidFill>
              </a:rPr>
              <a:t>return</a:t>
            </a:r>
            <a:r>
              <a:rPr lang="en-US" dirty="0"/>
              <a:t> sum*1.0/</a:t>
            </a:r>
            <a:r>
              <a:rPr lang="en-US" dirty="0" err="1"/>
              <a:t>grades.length</a:t>
            </a:r>
            <a:r>
              <a:rPr lang="en-US" dirty="0"/>
              <a:t>;</a:t>
            </a:r>
          </a:p>
          <a:p>
            <a:r>
              <a:rPr lang="en-US" dirty="0">
                <a:solidFill>
                  <a:schemeClr val="accent2">
                    <a:lumMod val="60000"/>
                    <a:lumOff val="40000"/>
                  </a:schemeClr>
                </a:solidFill>
              </a:rPr>
              <a:t>//return (double) sum/</a:t>
            </a:r>
            <a:r>
              <a:rPr lang="en-US" dirty="0" err="1">
                <a:solidFill>
                  <a:schemeClr val="accent2">
                    <a:lumMod val="60000"/>
                    <a:lumOff val="40000"/>
                  </a:schemeClr>
                </a:solidFill>
              </a:rPr>
              <a:t>grades.length</a:t>
            </a:r>
            <a:r>
              <a:rPr lang="en-US" dirty="0">
                <a:solidFill>
                  <a:schemeClr val="accent2">
                    <a:lumMod val="60000"/>
                    <a:lumOff val="40000"/>
                  </a:schemeClr>
                </a:solidFill>
              </a:rPr>
              <a:t>;</a:t>
            </a:r>
            <a:r>
              <a:rPr lang="en-US" dirty="0"/>
              <a:t>}</a:t>
            </a:r>
          </a:p>
          <a:p>
            <a:endParaRPr lang="en-US" dirty="0"/>
          </a:p>
        </p:txBody>
      </p:sp>
    </p:spTree>
    <p:extLst>
      <p:ext uri="{BB962C8B-B14F-4D97-AF65-F5344CB8AC3E}">
        <p14:creationId xmlns:p14="http://schemas.microsoft.com/office/powerpoint/2010/main" val="2712735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OUTPUT STATEMENTS</a:t>
            </a:r>
          </a:p>
        </p:txBody>
      </p:sp>
      <p:grpSp>
        <p:nvGrpSpPr>
          <p:cNvPr id="9" name="Group 8"/>
          <p:cNvGrpSpPr/>
          <p:nvPr/>
        </p:nvGrpSpPr>
        <p:grpSpPr>
          <a:xfrm>
            <a:off x="467544" y="1340768"/>
            <a:ext cx="7704856" cy="2462213"/>
            <a:chOff x="467544" y="1236822"/>
            <a:chExt cx="7704856" cy="2462213"/>
          </a:xfrm>
        </p:grpSpPr>
        <p:sp>
          <p:nvSpPr>
            <p:cNvPr id="7" name="TextBox 6"/>
            <p:cNvSpPr txBox="1"/>
            <p:nvPr/>
          </p:nvSpPr>
          <p:spPr>
            <a:xfrm>
              <a:off x="971600" y="1236822"/>
              <a:ext cx="7200800" cy="2462213"/>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Author name: XYZ</a:t>
              </a:r>
            </a:p>
            <a:p>
              <a:r>
                <a:rPr lang="en-US" sz="1400" dirty="0">
                  <a:solidFill>
                    <a:srgbClr val="007033"/>
                  </a:solidFill>
                </a:rPr>
                <a:t>    This is another simple Java program </a:t>
              </a:r>
            </a:p>
            <a:p>
              <a:r>
                <a:rPr lang="en-US" sz="1400" dirty="0">
                  <a:solidFill>
                    <a:srgbClr val="007033"/>
                  </a:solidFill>
                </a:rPr>
                <a:t>*/</a:t>
              </a:r>
            </a:p>
            <a:p>
              <a:r>
                <a:rPr lang="en-US" sz="1400" dirty="0"/>
                <a:t>public class </a:t>
              </a:r>
              <a:r>
                <a:rPr lang="en-US" sz="1400" dirty="0" err="1">
                  <a:solidFill>
                    <a:srgbClr val="0000FF"/>
                  </a:solidFill>
                </a:rPr>
                <a:t>SimpleProgram</a:t>
              </a:r>
              <a:endParaRPr lang="en-US" sz="1400" dirty="0">
                <a:solidFill>
                  <a:srgbClr val="0000FF"/>
                </a:solidFill>
              </a:endParaRPr>
            </a:p>
            <a:p>
              <a:r>
                <a:rPr lang="en-US" sz="1400" dirty="0"/>
                <a:t>{</a:t>
              </a:r>
            </a:p>
            <a:p>
              <a:r>
                <a:rPr lang="en-US" sz="1400" dirty="0"/>
                <a:t>   public static void </a:t>
              </a:r>
              <a:r>
                <a:rPr lang="en-US" sz="1400" dirty="0">
                  <a:solidFill>
                    <a:srgbClr val="0000FF"/>
                  </a:solidFill>
                </a:rPr>
                <a:t>main </a:t>
              </a:r>
              <a:r>
                <a:rPr lang="en-US" sz="1400" dirty="0"/>
                <a:t>(String[]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(“The sum of 2 and 3 is ” + 5);</a:t>
              </a:r>
            </a:p>
            <a:p>
              <a:r>
                <a:rPr lang="en-US" sz="1400" dirty="0"/>
                <a:t>         </a:t>
              </a:r>
              <a:r>
                <a:rPr lang="en-US" sz="1400" dirty="0" err="1"/>
                <a:t>System.out.println</a:t>
              </a:r>
              <a:r>
                <a:rPr lang="en-US" sz="1400" dirty="0"/>
                <a:t> (“7 + 8 = “ + (7 + 8) );</a:t>
              </a:r>
            </a:p>
            <a:p>
              <a:r>
                <a:rPr lang="en-US" sz="1400" dirty="0"/>
                <a:t>      }</a:t>
              </a:r>
            </a:p>
            <a:p>
              <a:r>
                <a:rPr lang="en-US" sz="1400" dirty="0"/>
                <a:t>}</a:t>
              </a:r>
            </a:p>
          </p:txBody>
        </p:sp>
        <p:sp>
          <p:nvSpPr>
            <p:cNvPr id="8" name="TextBox 7"/>
            <p:cNvSpPr txBox="1"/>
            <p:nvPr/>
          </p:nvSpPr>
          <p:spPr>
            <a:xfrm>
              <a:off x="467544" y="1236822"/>
              <a:ext cx="432048" cy="2462213"/>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p:txBody>
        </p:sp>
      </p:grpSp>
      <p:sp>
        <p:nvSpPr>
          <p:cNvPr id="15" name="Rectangle 14"/>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2 – EXPLAINED (</a:t>
            </a:r>
            <a:r>
              <a:rPr lang="en-US" b="1" dirty="0" err="1"/>
              <a:t>cnt’d</a:t>
            </a:r>
            <a:r>
              <a:rPr lang="en-US" b="1" dirty="0"/>
              <a:t>) </a:t>
            </a:r>
          </a:p>
        </p:txBody>
      </p:sp>
      <p:cxnSp>
        <p:nvCxnSpPr>
          <p:cNvPr id="16" name="Straight Connector 1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58</a:t>
            </a:fld>
            <a:endParaRPr lang="en-US"/>
          </a:p>
        </p:txBody>
      </p:sp>
      <p:graphicFrame>
        <p:nvGraphicFramePr>
          <p:cNvPr id="18" name="Table 17"/>
          <p:cNvGraphicFramePr>
            <a:graphicFrameLocks noGrp="1"/>
          </p:cNvGraphicFramePr>
          <p:nvPr/>
        </p:nvGraphicFramePr>
        <p:xfrm>
          <a:off x="251520" y="3335392"/>
          <a:ext cx="8640960" cy="229616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720080">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6120680">
                  <a:extLst>
                    <a:ext uri="{9D8B030D-6E8A-4147-A177-3AD203B41FA5}">
                      <a16:colId xmlns:a16="http://schemas.microsoft.com/office/drawing/2014/main" val="20002"/>
                    </a:ext>
                  </a:extLst>
                </a:gridCol>
              </a:tblGrid>
              <a:tr h="370840">
                <a:tc>
                  <a:txBody>
                    <a:bodyPr/>
                    <a:lstStyle/>
                    <a:p>
                      <a:pPr algn="ctr"/>
                      <a:r>
                        <a:rPr lang="en-US" dirty="0"/>
                        <a:t>Line</a:t>
                      </a:r>
                    </a:p>
                  </a:txBody>
                  <a:tcPr/>
                </a:tc>
                <a:tc>
                  <a:txBody>
                    <a:bodyPr/>
                    <a:lstStyle/>
                    <a:p>
                      <a:pPr algn="ctr"/>
                      <a:r>
                        <a:rPr lang="en-US" dirty="0"/>
                        <a:t>Symbol/Word</a:t>
                      </a:r>
                    </a:p>
                  </a:txBody>
                  <a:tcPr/>
                </a:tc>
                <a:tc>
                  <a:txBody>
                    <a:bodyPr/>
                    <a:lstStyle/>
                    <a:p>
                      <a:pPr algn="ctr"/>
                      <a:r>
                        <a:rPr lang="en-US" dirty="0"/>
                        <a:t>Explanation</a:t>
                      </a:r>
                    </a:p>
                  </a:txBody>
                  <a:tcPr/>
                </a:tc>
                <a:extLst>
                  <a:ext uri="{0D108BD9-81ED-4DB2-BD59-A6C34878D82A}">
                    <a16:rowId xmlns:a16="http://schemas.microsoft.com/office/drawing/2014/main" val="10000"/>
                  </a:ext>
                </a:extLst>
              </a:tr>
              <a:tr h="370840">
                <a:tc>
                  <a:txBody>
                    <a:bodyPr/>
                    <a:lstStyle/>
                    <a:p>
                      <a:pPr algn="ctr"/>
                      <a:r>
                        <a:rPr lang="en-US" dirty="0"/>
                        <a:t>9</a:t>
                      </a:r>
                    </a:p>
                  </a:txBody>
                  <a:tcPr/>
                </a:tc>
                <a:tc>
                  <a:txBody>
                    <a:bodyPr/>
                    <a:lstStyle/>
                    <a:p>
                      <a:pPr algn="l"/>
                      <a:r>
                        <a:rPr lang="en-US" dirty="0"/>
                        <a:t>“7 + 8 = “</a:t>
                      </a:r>
                    </a:p>
                  </a:txBody>
                  <a:tcPr/>
                </a:tc>
                <a:tc>
                  <a:txBody>
                    <a:bodyPr/>
                    <a:lstStyle/>
                    <a:p>
                      <a:pPr algn="l"/>
                      <a:r>
                        <a:rPr lang="en-US" dirty="0"/>
                        <a:t>This string will print as is.</a:t>
                      </a:r>
                    </a:p>
                  </a:txBody>
                  <a:tcPr/>
                </a:tc>
                <a:extLst>
                  <a:ext uri="{0D108BD9-81ED-4DB2-BD59-A6C34878D82A}">
                    <a16:rowId xmlns:a16="http://schemas.microsoft.com/office/drawing/2014/main" val="10001"/>
                  </a:ext>
                </a:extLst>
              </a:tr>
              <a:tr h="370840">
                <a:tc>
                  <a:txBody>
                    <a:bodyPr/>
                    <a:lstStyle/>
                    <a:p>
                      <a:pPr algn="ctr"/>
                      <a:r>
                        <a:rPr lang="en-US" dirty="0"/>
                        <a:t>9</a:t>
                      </a:r>
                    </a:p>
                  </a:txBody>
                  <a:tcPr/>
                </a:tc>
                <a:tc>
                  <a:txBody>
                    <a:bodyPr/>
                    <a:lstStyle/>
                    <a:p>
                      <a:pPr algn="l"/>
                      <a:r>
                        <a:rPr lang="en-US" dirty="0"/>
                        <a:t>(7 + 8)</a:t>
                      </a:r>
                    </a:p>
                  </a:txBody>
                  <a:tcPr/>
                </a:tc>
                <a:tc>
                  <a:txBody>
                    <a:bodyPr/>
                    <a:lstStyle/>
                    <a:p>
                      <a:pPr algn="l"/>
                      <a:r>
                        <a:rPr lang="en-US" dirty="0"/>
                        <a:t>The parenthesis instruct</a:t>
                      </a:r>
                      <a:r>
                        <a:rPr lang="en-US" baseline="0" dirty="0"/>
                        <a:t> the compiler to add the two numbers resulting in 15.</a:t>
                      </a:r>
                      <a:endParaRPr lang="en-US" dirty="0"/>
                    </a:p>
                  </a:txBody>
                  <a:tcPr/>
                </a:tc>
                <a:extLst>
                  <a:ext uri="{0D108BD9-81ED-4DB2-BD59-A6C34878D82A}">
                    <a16:rowId xmlns:a16="http://schemas.microsoft.com/office/drawing/2014/main" val="10002"/>
                  </a:ext>
                </a:extLst>
              </a:tr>
              <a:tr h="370840">
                <a:tc>
                  <a:txBody>
                    <a:bodyPr/>
                    <a:lstStyle/>
                    <a:p>
                      <a:pPr algn="ctr"/>
                      <a:r>
                        <a:rPr lang="en-US" dirty="0"/>
                        <a:t>9</a:t>
                      </a:r>
                    </a:p>
                  </a:txBody>
                  <a:tcPr/>
                </a:tc>
                <a:tc>
                  <a:txBody>
                    <a:bodyPr/>
                    <a:lstStyle/>
                    <a:p>
                      <a:pPr algn="l"/>
                      <a:r>
                        <a:rPr lang="en-US" dirty="0"/>
                        <a:t>+</a:t>
                      </a:r>
                    </a:p>
                  </a:txBody>
                  <a:tcPr/>
                </a:tc>
                <a:tc>
                  <a:txBody>
                    <a:bodyPr/>
                    <a:lstStyle/>
                    <a:p>
                      <a:pPr algn="l"/>
                      <a:r>
                        <a:rPr lang="en-US" dirty="0"/>
                        <a:t>Concatenation operator. Joins</a:t>
                      </a:r>
                      <a:r>
                        <a:rPr lang="en-US" baseline="0" dirty="0"/>
                        <a:t> the first string with the number 15. The number 15 is converted to a string before being joined to the first string.</a:t>
                      </a:r>
                      <a:endParaRPr lang="en-US" dirty="0"/>
                    </a:p>
                  </a:txBody>
                  <a:tcPr/>
                </a:tc>
                <a:extLst>
                  <a:ext uri="{0D108BD9-81ED-4DB2-BD59-A6C34878D82A}">
                    <a16:rowId xmlns:a16="http://schemas.microsoft.com/office/drawing/2014/main" val="10003"/>
                  </a:ext>
                </a:extLst>
              </a:tr>
            </a:tbl>
          </a:graphicData>
        </a:graphic>
      </p:graphicFrame>
      <p:sp>
        <p:nvSpPr>
          <p:cNvPr id="11" name="Rectangle 10"/>
          <p:cNvSpPr/>
          <p:nvPr/>
        </p:nvSpPr>
        <p:spPr>
          <a:xfrm>
            <a:off x="179512" y="5661248"/>
            <a:ext cx="8807896" cy="936104"/>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effect of the + operator is determined according to the surrounding operands. If it is between strings, it “concatenates”; if it is between numbers, it “adds”.</a:t>
            </a:r>
            <a:endParaRPr lang="en-US" dirty="0">
              <a:solidFill>
                <a:srgbClr val="FFFF00"/>
              </a:solidFill>
            </a:endParaRPr>
          </a:p>
        </p:txBody>
      </p:sp>
    </p:spTree>
    <p:extLst>
      <p:ext uri="{BB962C8B-B14F-4D97-AF65-F5344CB8AC3E}">
        <p14:creationId xmlns:p14="http://schemas.microsoft.com/office/powerpoint/2010/main" val="186121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4"/>
          <p:cNvSpPr>
            <a:spLocks noGrp="1"/>
          </p:cNvSpPr>
          <p:nvPr>
            <p:ph type="ctrTitle"/>
          </p:nvPr>
        </p:nvSpPr>
        <p:spPr/>
        <p:txBody>
          <a:bodyPr/>
          <a:lstStyle/>
          <a:p>
            <a:r>
              <a:rPr lang="en-GB" dirty="0">
                <a:latin typeface="Calibri" charset="0"/>
              </a:rPr>
              <a:t>Object Oriented Programming</a:t>
            </a:r>
            <a:endParaRPr lang="en-US" dirty="0">
              <a:latin typeface="Calibri" charset="0"/>
            </a:endParaRPr>
          </a:p>
        </p:txBody>
      </p:sp>
      <p:sp>
        <p:nvSpPr>
          <p:cNvPr id="16386" name="Rectangle 5"/>
          <p:cNvSpPr>
            <a:spLocks noGrp="1"/>
          </p:cNvSpPr>
          <p:nvPr>
            <p:ph type="subTitle" idx="1"/>
          </p:nvPr>
        </p:nvSpPr>
        <p:spPr/>
        <p:txBody>
          <a:bodyPr/>
          <a:lstStyle/>
          <a:p>
            <a:r>
              <a:rPr lang="en-GB" dirty="0">
                <a:solidFill>
                  <a:schemeClr val="tx1"/>
                </a:solidFill>
                <a:latin typeface="Calibri" charset="0"/>
              </a:rPr>
              <a:t>Basic Principles -Classes</a:t>
            </a:r>
            <a:endParaRPr lang="en-US" dirty="0">
              <a:solidFill>
                <a:schemeClr val="tx1"/>
              </a:solidFill>
              <a:latin typeface="Calibri" charset="0"/>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609600" y="152400"/>
            <a:ext cx="7772400" cy="914400"/>
          </a:xfrm>
        </p:spPr>
        <p:txBody>
          <a:bodyPr/>
          <a:lstStyle/>
          <a:p>
            <a:pPr eaLnBrk="1" hangingPunct="1"/>
            <a:r>
              <a:rPr lang="en-US" sz="4000" dirty="0">
                <a:latin typeface="Calibri" charset="0"/>
              </a:rPr>
              <a:t>Object Oriented Basic Principles</a:t>
            </a:r>
            <a:endParaRPr lang="en-GB" sz="4000" dirty="0">
              <a:latin typeface="Calibri" charset="0"/>
            </a:endParaRPr>
          </a:p>
        </p:txBody>
      </p:sp>
      <p:sp>
        <p:nvSpPr>
          <p:cNvPr id="17413" name="Rectangle 3" descr="Rectangle: Click to edit Master text styles&#10;Second level&#10;Third level&#10;Fourth level&#10;Fifth level"/>
          <p:cNvSpPr>
            <a:spLocks noGrp="1" noChangeArrowheads="1"/>
          </p:cNvSpPr>
          <p:nvPr>
            <p:ph sz="quarter" idx="1"/>
          </p:nvPr>
        </p:nvSpPr>
        <p:spPr>
          <a:xfrm>
            <a:off x="838200" y="1600200"/>
            <a:ext cx="3810000" cy="2362200"/>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pPr eaLnBrk="1" hangingPunct="1">
              <a:lnSpc>
                <a:spcPct val="90000"/>
              </a:lnSpc>
            </a:pPr>
            <a:r>
              <a:rPr lang="en-US" dirty="0">
                <a:latin typeface="Calibri" charset="0"/>
              </a:rPr>
              <a:t>Abstraction</a:t>
            </a:r>
          </a:p>
          <a:p>
            <a:pPr eaLnBrk="1" hangingPunct="1">
              <a:lnSpc>
                <a:spcPct val="90000"/>
              </a:lnSpc>
            </a:pPr>
            <a:r>
              <a:rPr lang="en-US" dirty="0">
                <a:latin typeface="Calibri" charset="0"/>
              </a:rPr>
              <a:t>Encapsulation</a:t>
            </a:r>
          </a:p>
          <a:p>
            <a:pPr eaLnBrk="1" hangingPunct="1">
              <a:lnSpc>
                <a:spcPct val="90000"/>
              </a:lnSpc>
            </a:pPr>
            <a:r>
              <a:rPr lang="en-US" dirty="0">
                <a:latin typeface="Calibri" charset="0"/>
              </a:rPr>
              <a:t>Information Hiding</a:t>
            </a:r>
          </a:p>
          <a:p>
            <a:pPr eaLnBrk="1" hangingPunct="1">
              <a:lnSpc>
                <a:spcPct val="90000"/>
              </a:lnSpc>
            </a:pPr>
            <a:r>
              <a:rPr lang="en-US" dirty="0">
                <a:latin typeface="Calibri" charset="0"/>
              </a:rPr>
              <a:t>Message Passing</a:t>
            </a:r>
          </a:p>
          <a:p>
            <a:pPr eaLnBrk="1" hangingPunct="1">
              <a:lnSpc>
                <a:spcPct val="90000"/>
              </a:lnSpc>
            </a:pPr>
            <a:r>
              <a:rPr lang="en-US" dirty="0">
                <a:latin typeface="Calibri" charset="0"/>
              </a:rPr>
              <a:t>Overloading</a:t>
            </a:r>
          </a:p>
          <a:p>
            <a:pPr eaLnBrk="1" hangingPunct="1">
              <a:lnSpc>
                <a:spcPct val="90000"/>
              </a:lnSpc>
              <a:buFontTx/>
              <a:buNone/>
            </a:pPr>
            <a:endParaRPr lang="en-US" dirty="0">
              <a:latin typeface="Calibri" charset="0"/>
            </a:endParaRPr>
          </a:p>
          <a:p>
            <a:pPr eaLnBrk="1" hangingPunct="1">
              <a:lnSpc>
                <a:spcPct val="90000"/>
              </a:lnSpc>
            </a:pPr>
            <a:endParaRPr lang="en-GB" dirty="0">
              <a:latin typeface="Calibri" charset="0"/>
            </a:endParaRPr>
          </a:p>
        </p:txBody>
      </p:sp>
      <p:sp>
        <p:nvSpPr>
          <p:cNvPr id="17414" name="Rectangle 15" descr="Rectangle: Click to edit Master text styles&#10;Second level&#10;Third level&#10;Fourth level&#10;Fifth level"/>
          <p:cNvSpPr>
            <a:spLocks noGrp="1" noChangeArrowheads="1"/>
          </p:cNvSpPr>
          <p:nvPr>
            <p:ph sz="quarter" idx="2"/>
          </p:nvPr>
        </p:nvSpPr>
        <p:spPr>
          <a:xfrm>
            <a:off x="4800600" y="1600200"/>
            <a:ext cx="3810000" cy="2362200"/>
          </a:xfrm>
        </p:spPr>
        <p:style>
          <a:lnRef idx="1">
            <a:schemeClr val="accent1"/>
          </a:lnRef>
          <a:fillRef idx="2">
            <a:schemeClr val="accent1"/>
          </a:fillRef>
          <a:effectRef idx="1">
            <a:schemeClr val="accent1"/>
          </a:effectRef>
          <a:fontRef idx="minor">
            <a:schemeClr val="dk1"/>
          </a:fontRef>
        </p:style>
        <p:txBody>
          <a:bodyPr>
            <a:normAutofit fontScale="92500" lnSpcReduction="10000"/>
          </a:bodyPr>
          <a:lstStyle/>
          <a:p>
            <a:pPr eaLnBrk="1" hangingPunct="1">
              <a:lnSpc>
                <a:spcPct val="90000"/>
              </a:lnSpc>
            </a:pPr>
            <a:r>
              <a:rPr lang="en-US" dirty="0">
                <a:latin typeface="Calibri" charset="0"/>
              </a:rPr>
              <a:t>Inheritance</a:t>
            </a:r>
          </a:p>
          <a:p>
            <a:pPr eaLnBrk="1" hangingPunct="1">
              <a:lnSpc>
                <a:spcPct val="90000"/>
              </a:lnSpc>
            </a:pPr>
            <a:r>
              <a:rPr lang="en-US" dirty="0">
                <a:latin typeface="Calibri" charset="0"/>
              </a:rPr>
              <a:t>Overriding</a:t>
            </a:r>
          </a:p>
          <a:p>
            <a:pPr eaLnBrk="1" hangingPunct="1">
              <a:lnSpc>
                <a:spcPct val="90000"/>
              </a:lnSpc>
            </a:pPr>
            <a:r>
              <a:rPr lang="en-US" dirty="0">
                <a:latin typeface="Calibri" charset="0"/>
              </a:rPr>
              <a:t>Polymorphism</a:t>
            </a:r>
          </a:p>
          <a:p>
            <a:pPr eaLnBrk="1" hangingPunct="1">
              <a:lnSpc>
                <a:spcPct val="90000"/>
              </a:lnSpc>
            </a:pPr>
            <a:r>
              <a:rPr lang="en-US" dirty="0">
                <a:latin typeface="Calibri" charset="0"/>
              </a:rPr>
              <a:t>Dynamic Binding</a:t>
            </a:r>
            <a:endParaRPr lang="en-GB" dirty="0">
              <a:latin typeface="Calibri" charset="0"/>
            </a:endParaRPr>
          </a:p>
        </p:txBody>
      </p:sp>
      <p:sp>
        <p:nvSpPr>
          <p:cNvPr id="17411" name="Slide Number Placeholder 6"/>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55000" lnSpcReduction="2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t>Page </a:t>
            </a:r>
            <a:fld id="{4E76B69C-F9F6-2F4D-9312-47ED664DE0F3}"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581</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endParaRPr>
          </a:p>
        </p:txBody>
      </p:sp>
      <p:sp>
        <p:nvSpPr>
          <p:cNvPr id="17415" name="Text Box 14"/>
          <p:cNvSpPr txBox="1">
            <a:spLocks noChangeArrowheads="1"/>
          </p:cNvSpPr>
          <p:nvPr/>
        </p:nvSpPr>
        <p:spPr bwMode="auto">
          <a:xfrm>
            <a:off x="2498725" y="2322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17416" name="Rectangle 18" descr="Rectangle: Click to edit Master text styles&#10;Second level&#10;Third level&#10;Fourth level&#10;Fifth level"/>
          <p:cNvSpPr>
            <a:spLocks noChangeArrowheads="1"/>
          </p:cNvSpPr>
          <p:nvPr/>
        </p:nvSpPr>
        <p:spPr bwMode="auto">
          <a:xfrm>
            <a:off x="838200" y="4038600"/>
            <a:ext cx="7772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base" latinLnBrk="0" hangingPunct="1">
              <a:lnSpc>
                <a:spcPct val="100000"/>
              </a:lnSpc>
              <a:spcBef>
                <a:spcPct val="20000"/>
              </a:spcBef>
              <a:spcAft>
                <a:spcPct val="0"/>
              </a:spcAft>
              <a:buClr>
                <a:srgbClr val="00B0F0"/>
              </a:buClr>
              <a:buSzPct val="90000"/>
              <a:buFontTx/>
              <a:buChar char="•"/>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charset="0"/>
              </a:rPr>
              <a:t>Abstraction, Encapsulation, Information hiding, Message passing and Overloading are covered in this course.</a:t>
            </a:r>
          </a:p>
          <a:p>
            <a:pPr marL="342900" marR="0" lvl="0" indent="-342900" algn="l" defTabSz="914400" rtl="0" eaLnBrk="1" fontAlgn="base" latinLnBrk="0" hangingPunct="1">
              <a:lnSpc>
                <a:spcPct val="100000"/>
              </a:lnSpc>
              <a:spcBef>
                <a:spcPct val="20000"/>
              </a:spcBef>
              <a:spcAft>
                <a:spcPct val="0"/>
              </a:spcAft>
              <a:buClr>
                <a:srgbClr val="00B0F0"/>
              </a:buClr>
              <a:buSzPct val="90000"/>
              <a:buFontTx/>
              <a:buChar char="•"/>
              <a:tabLst/>
              <a:defRPr/>
            </a:pPr>
            <a:r>
              <a:rPr kumimoji="0" lang="en-US" sz="2800" b="0" i="0" u="none" strike="noStrike" kern="1200" cap="none" spc="0" normalizeH="0" baseline="0" noProof="0" dirty="0">
                <a:ln>
                  <a:noFill/>
                </a:ln>
                <a:solidFill>
                  <a:prstClr val="black"/>
                </a:solidFill>
                <a:effectLst/>
                <a:uLnTx/>
                <a:uFillTx/>
                <a:latin typeface="Arial" charset="0"/>
                <a:ea typeface="ＭＳ Ｐゴシック" charset="0"/>
              </a:rPr>
              <a:t>Inheritance, Polymorphism, Overriding and Dynamic binding are discussed in CSC 113.</a:t>
            </a:r>
            <a:endParaRPr kumimoji="0" lang="en-GB" sz="2800" b="0" i="0" u="none" strike="noStrike" kern="1200" cap="none" spc="0" normalizeH="0" baseline="0" noProof="0" dirty="0">
              <a:ln>
                <a:noFill/>
              </a:ln>
              <a:solidFill>
                <a:prstClr val="black"/>
              </a:solidFill>
              <a:effectLst/>
              <a:uLnTx/>
              <a:uFillTx/>
              <a:latin typeface="Arial" charset="0"/>
              <a:ea typeface="ＭＳ Ｐゴシック" charset="0"/>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5" descr="Rectangle: Click to edit Master text styles&#10;Second level&#10;Third level&#10;Fourth level&#10;Fifth level"/>
          <p:cNvSpPr>
            <a:spLocks noGrp="1" noChangeArrowheads="1"/>
          </p:cNvSpPr>
          <p:nvPr>
            <p:ph sz="quarter" idx="1"/>
          </p:nvPr>
        </p:nvSpPr>
        <p:spPr>
          <a:xfrm>
            <a:off x="179512" y="1628800"/>
            <a:ext cx="3810000" cy="3019400"/>
          </a:xfrm>
        </p:spPr>
        <p:txBody>
          <a:bodyPr>
            <a:normAutofit/>
          </a:bodyPr>
          <a:lstStyle/>
          <a:p>
            <a:pPr eaLnBrk="1" hangingPunct="1">
              <a:lnSpc>
                <a:spcPct val="80000"/>
              </a:lnSpc>
            </a:pPr>
            <a:r>
              <a:rPr lang="en-US" sz="2800" dirty="0">
                <a:solidFill>
                  <a:schemeClr val="tx2"/>
                </a:solidFill>
                <a:latin typeface="Calibri" charset="0"/>
              </a:rPr>
              <a:t>Data Abstraction</a:t>
            </a:r>
          </a:p>
          <a:p>
            <a:pPr lvl="1" eaLnBrk="1" hangingPunct="1">
              <a:lnSpc>
                <a:spcPct val="80000"/>
              </a:lnSpc>
            </a:pPr>
            <a:r>
              <a:rPr lang="en-US" sz="2400" dirty="0">
                <a:latin typeface="Calibri" charset="0"/>
              </a:rPr>
              <a:t>In order to process something from the real world we have to extract the essential characteristics of that object.</a:t>
            </a:r>
          </a:p>
        </p:txBody>
      </p:sp>
      <p:sp>
        <p:nvSpPr>
          <p:cNvPr id="18438" name="Rectangle 6" descr="Rectangle: Click to edit Master text styles&#10;Second level&#10;Third level&#10;Fourth level&#10;Fifth level"/>
          <p:cNvSpPr>
            <a:spLocks noGrp="1" noChangeArrowheads="1"/>
          </p:cNvSpPr>
          <p:nvPr>
            <p:ph sz="quarter" idx="2"/>
          </p:nvPr>
        </p:nvSpPr>
        <p:spPr>
          <a:xfrm>
            <a:off x="4495800" y="1628800"/>
            <a:ext cx="4174232" cy="3095600"/>
          </a:xfrm>
          <a:noFill/>
        </p:spPr>
        <p:txBody>
          <a:bodyPr>
            <a:normAutofit/>
          </a:bodyPr>
          <a:lstStyle/>
          <a:p>
            <a:pPr eaLnBrk="1" hangingPunct="1">
              <a:lnSpc>
                <a:spcPct val="80000"/>
              </a:lnSpc>
            </a:pPr>
            <a:r>
              <a:rPr lang="en-US" sz="2400" dirty="0">
                <a:solidFill>
                  <a:schemeClr val="tx2"/>
                </a:solidFill>
                <a:latin typeface="Calibri" charset="0"/>
              </a:rPr>
              <a:t>Functionality Abstraction</a:t>
            </a:r>
          </a:p>
          <a:p>
            <a:pPr lvl="1" eaLnBrk="1" hangingPunct="1">
              <a:lnSpc>
                <a:spcPct val="80000"/>
              </a:lnSpc>
            </a:pPr>
            <a:r>
              <a:rPr lang="en-US" sz="2400" dirty="0">
                <a:latin typeface="Calibri" charset="0"/>
              </a:rPr>
              <a:t>the process of determining which functionality is important.</a:t>
            </a:r>
          </a:p>
          <a:p>
            <a:pPr eaLnBrk="1" hangingPunct="1">
              <a:lnSpc>
                <a:spcPct val="80000"/>
              </a:lnSpc>
            </a:pPr>
            <a:endParaRPr lang="en-US" sz="2000" dirty="0">
              <a:latin typeface="Calibri" charset="0"/>
            </a:endParaRPr>
          </a:p>
        </p:txBody>
      </p:sp>
      <p:sp>
        <p:nvSpPr>
          <p:cNvPr id="18435" name="Slide Number Placeholder 6"/>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55000" lnSpcReduction="2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t>Page </a:t>
            </a:r>
            <a:fld id="{AEEDB39A-DFEF-3343-B0EC-4C173925583C}"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582</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endParaRPr>
          </a:p>
        </p:txBody>
      </p:sp>
      <p:sp>
        <p:nvSpPr>
          <p:cNvPr id="12" name="Rectangle 5" descr="Rectangle: Click to edit Master text styles&#10;Second level&#10;Third level&#10;Fourth level&#10;Fifth level"/>
          <p:cNvSpPr txBox="1">
            <a:spLocks noChangeArrowheads="1"/>
          </p:cNvSpPr>
          <p:nvPr/>
        </p:nvSpPr>
        <p:spPr>
          <a:xfrm>
            <a:off x="304800" y="4038600"/>
            <a:ext cx="8305800" cy="1876400"/>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rgbClr val="E29F1D"/>
              </a:buClr>
              <a:buSzPct val="60000"/>
              <a:buFont typeface="Wingdings"/>
              <a:buChar char=""/>
              <a:tabLst/>
              <a:defRPr/>
            </a:pPr>
            <a:r>
              <a:rPr kumimoji="0" lang="en-US" sz="2000" b="0" i="1" u="none" strike="noStrike" kern="1200" cap="none" spc="0" normalizeH="0" baseline="0" noProof="0" dirty="0">
                <a:ln>
                  <a:noFill/>
                </a:ln>
                <a:solidFill>
                  <a:srgbClr val="FF0000"/>
                </a:solidFill>
                <a:effectLst/>
                <a:uLnTx/>
                <a:uFillTx/>
                <a:latin typeface="Calibri" charset="0"/>
                <a:ea typeface="ＭＳ Ｐゴシック" charset="0"/>
              </a:rPr>
              <a:t>Choose only attributes and methods relevant to your application</a:t>
            </a:r>
            <a:endParaRPr kumimoji="0" lang="en-US" sz="2000" b="0" i="1" u="none" strike="noStrike" kern="1200" cap="none" spc="0" normalizeH="0" baseline="0" noProof="0" dirty="0">
              <a:ln>
                <a:noFill/>
              </a:ln>
              <a:solidFill>
                <a:srgbClr val="FF0000"/>
              </a:solidFill>
              <a:effectLst/>
              <a:uLnTx/>
              <a:uFillTx/>
              <a:latin typeface="Calibri" charset="0"/>
              <a:ea typeface="ＭＳ Ｐゴシック" charset="0"/>
              <a:cs typeface="Arial" pitchFamily="34" charset="0"/>
            </a:endParaRPr>
          </a:p>
          <a:p>
            <a:pPr marL="320040" marR="0" lvl="0" indent="-320040" algn="l" defTabSz="914400" rtl="0" eaLnBrk="1" fontAlgn="auto" latinLnBrk="0" hangingPunct="1">
              <a:lnSpc>
                <a:spcPct val="80000"/>
              </a:lnSpc>
              <a:spcBef>
                <a:spcPts val="700"/>
              </a:spcBef>
              <a:spcAft>
                <a:spcPts val="0"/>
              </a:spcAft>
              <a:buClr>
                <a:srgbClr val="E29F1D"/>
              </a:buClr>
              <a:buSzPct val="60000"/>
              <a:buFont typeface="Wingdings"/>
              <a:buChar char=""/>
              <a:tabLst/>
              <a:defRPr/>
            </a:pPr>
            <a:r>
              <a:rPr kumimoji="0" lang="en-US" sz="2000" b="0" i="0" u="none" strike="noStrike" kern="1200" cap="none" spc="0" normalizeH="0" baseline="0" noProof="0" dirty="0">
                <a:ln>
                  <a:noFill/>
                </a:ln>
                <a:solidFill>
                  <a:srgbClr val="465466"/>
                </a:solidFill>
                <a:effectLst/>
                <a:uLnTx/>
                <a:uFillTx/>
                <a:latin typeface="Calibri" charset="0"/>
                <a:ea typeface="ＭＳ Ｐゴシック" charset="0"/>
                <a:cs typeface="Arial" pitchFamily="34" charset="0"/>
              </a:rPr>
              <a:t>Example</a:t>
            </a:r>
          </a:p>
          <a:p>
            <a:pPr marL="640080" marR="0" lvl="1" indent="-274320" algn="l" defTabSz="914400" rtl="0" eaLnBrk="1" fontAlgn="auto" latinLnBrk="0" hangingPunct="1">
              <a:lnSpc>
                <a:spcPct val="80000"/>
              </a:lnSpc>
              <a:spcBef>
                <a:spcPts val="550"/>
              </a:spcBef>
              <a:spcAft>
                <a:spcPts val="0"/>
              </a:spcAft>
              <a:buClr>
                <a:srgbClr val="80B606"/>
              </a:buClr>
              <a:buSzPct val="70000"/>
              <a:buFont typeface="Wingdings 2"/>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0"/>
                <a:cs typeface="Arial" pitchFamily="34" charset="0"/>
              </a:rPr>
              <a:t>Person Data : name , age , weight , ID </a:t>
            </a:r>
          </a:p>
          <a:p>
            <a:pPr marL="640080" marR="0" lvl="1" indent="-274320" algn="l" defTabSz="914400" rtl="0" eaLnBrk="1" fontAlgn="auto" latinLnBrk="0" hangingPunct="1">
              <a:lnSpc>
                <a:spcPct val="80000"/>
              </a:lnSpc>
              <a:spcBef>
                <a:spcPts val="550"/>
              </a:spcBef>
              <a:spcAft>
                <a:spcPts val="0"/>
              </a:spcAft>
              <a:buClr>
                <a:srgbClr val="80B606"/>
              </a:buClr>
              <a:buSzPct val="70000"/>
              <a:buFont typeface="Wingdings 2"/>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0"/>
                <a:cs typeface="Arial" pitchFamily="34" charset="0"/>
              </a:rPr>
              <a:t>Person Functionality : walk , sleep , deposit money , withdraw money , register</a:t>
            </a:r>
          </a:p>
          <a:p>
            <a:pPr marL="640080" marR="0" lvl="1" indent="-274320" algn="l" defTabSz="914400" rtl="0" eaLnBrk="1" fontAlgn="auto" latinLnBrk="0" hangingPunct="1">
              <a:lnSpc>
                <a:spcPct val="80000"/>
              </a:lnSpc>
              <a:spcBef>
                <a:spcPts val="550"/>
              </a:spcBef>
              <a:spcAft>
                <a:spcPts val="0"/>
              </a:spcAft>
              <a:buClr>
                <a:srgbClr val="80B606"/>
              </a:buClr>
              <a:buSzPct val="70000"/>
              <a:buFont typeface="Wingdings 2"/>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0"/>
                <a:cs typeface="Arial" pitchFamily="34" charset="0"/>
              </a:rPr>
              <a:t>For a bank application , </a:t>
            </a:r>
            <a:r>
              <a:rPr kumimoji="0" lang="en-US" sz="1800" b="0" i="0" u="none" strike="noStrike" kern="1200" cap="none" spc="0" normalizeH="0" baseline="0" noProof="0" dirty="0">
                <a:ln>
                  <a:noFill/>
                </a:ln>
                <a:solidFill>
                  <a:srgbClr val="C00000"/>
                </a:solidFill>
                <a:effectLst/>
                <a:uLnTx/>
                <a:uFillTx/>
                <a:latin typeface="Calibri" charset="0"/>
                <a:ea typeface="ＭＳ Ｐゴシック" charset="0"/>
                <a:cs typeface="Arial" pitchFamily="34" charset="0"/>
              </a:rPr>
              <a:t>what data and functionality we should use ?</a:t>
            </a:r>
          </a:p>
          <a:p>
            <a:pPr marL="640080" marR="0" lvl="1" indent="-274320" algn="l" defTabSz="914400" rtl="0" eaLnBrk="1" fontAlgn="auto" latinLnBrk="0" hangingPunct="1">
              <a:lnSpc>
                <a:spcPct val="80000"/>
              </a:lnSpc>
              <a:spcBef>
                <a:spcPts val="550"/>
              </a:spcBef>
              <a:spcAft>
                <a:spcPts val="0"/>
              </a:spcAft>
              <a:buClr>
                <a:srgbClr val="80B606"/>
              </a:buClr>
              <a:buSzPct val="70000"/>
              <a:buFont typeface="Wingdings 2"/>
              <a:buChar char=""/>
              <a:tabLst/>
              <a:defRPr/>
            </a:pP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0"/>
              <a:cs typeface="Arial" pitchFamily="34" charset="0"/>
            </a:endParaRPr>
          </a:p>
        </p:txBody>
      </p:sp>
      <p:sp>
        <p:nvSpPr>
          <p:cNvPr id="9" name="Title 1"/>
          <p:cNvSpPr>
            <a:spLocks noGrp="1"/>
          </p:cNvSpPr>
          <p:nvPr>
            <p:ph type="title"/>
          </p:nvPr>
        </p:nvSpPr>
        <p:spPr>
          <a:xfrm>
            <a:off x="612648" y="228600"/>
            <a:ext cx="8153400" cy="990600"/>
          </a:xfrm>
        </p:spPr>
        <p:txBody>
          <a:bodyPr/>
          <a:lstStyle/>
          <a:p>
            <a:r>
              <a:rPr lang="en-US" dirty="0">
                <a:latin typeface="Calibri" charset="0"/>
              </a:rPr>
              <a:t>1-Abstraction Principle</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a:t>Information Hiding</a:t>
            </a:r>
          </a:p>
        </p:txBody>
      </p:sp>
      <p:sp>
        <p:nvSpPr>
          <p:cNvPr id="29699" name="Rectangle 3"/>
          <p:cNvSpPr>
            <a:spLocks noGrp="1" noChangeArrowheads="1"/>
          </p:cNvSpPr>
          <p:nvPr>
            <p:ph idx="1"/>
          </p:nvPr>
        </p:nvSpPr>
        <p:spPr/>
        <p:txBody>
          <a:bodyPr>
            <a:normAutofit lnSpcReduction="10000"/>
          </a:bodyPr>
          <a:lstStyle/>
          <a:p>
            <a:pPr eaLnBrk="1" hangingPunct="1"/>
            <a:r>
              <a:rPr lang="en-US" altLang="en-US"/>
              <a:t>Programmer using a class method need </a:t>
            </a:r>
            <a:r>
              <a:rPr lang="en-US" altLang="en-US" u="sng"/>
              <a:t>not</a:t>
            </a:r>
            <a:r>
              <a:rPr lang="en-US" altLang="en-US"/>
              <a:t> know details of implementation</a:t>
            </a:r>
          </a:p>
          <a:p>
            <a:pPr lvl="1" eaLnBrk="1" hangingPunct="1"/>
            <a:r>
              <a:rPr lang="en-US" altLang="en-US"/>
              <a:t>Only needs to know </a:t>
            </a:r>
            <a:r>
              <a:rPr lang="en-US" altLang="en-US" i="1"/>
              <a:t>what</a:t>
            </a:r>
            <a:r>
              <a:rPr lang="en-US" altLang="en-US"/>
              <a:t> the method does</a:t>
            </a:r>
          </a:p>
          <a:p>
            <a:pPr eaLnBrk="1" hangingPunct="1"/>
            <a:r>
              <a:rPr lang="en-US" altLang="en-US"/>
              <a:t>Information hiding:</a:t>
            </a:r>
          </a:p>
          <a:p>
            <a:pPr lvl="1" eaLnBrk="1" hangingPunct="1"/>
            <a:r>
              <a:rPr lang="en-US" altLang="en-US"/>
              <a:t>Designing a method so it can be used without knowing details</a:t>
            </a:r>
          </a:p>
          <a:p>
            <a:pPr eaLnBrk="1" hangingPunct="1"/>
            <a:r>
              <a:rPr lang="en-US" altLang="en-US"/>
              <a:t>Also referred to as </a:t>
            </a:r>
            <a:r>
              <a:rPr lang="en-US" altLang="en-US" i="1"/>
              <a:t>abstraction</a:t>
            </a:r>
          </a:p>
          <a:p>
            <a:pPr eaLnBrk="1" hangingPunct="1"/>
            <a:r>
              <a:rPr lang="en-US" altLang="en-US"/>
              <a:t>Method design should separate </a:t>
            </a:r>
            <a:r>
              <a:rPr lang="en-US" altLang="en-US" i="1"/>
              <a:t>what</a:t>
            </a:r>
            <a:r>
              <a:rPr lang="en-US" altLang="en-US"/>
              <a:t> from </a:t>
            </a:r>
            <a:r>
              <a:rPr lang="en-US" altLang="en-US" i="1"/>
              <a:t>how</a:t>
            </a:r>
            <a:endParaRPr lang="en-US" altLang="en-US"/>
          </a:p>
        </p:txBody>
      </p:sp>
    </p:spTree>
    <p:extLst>
      <p:ext uri="{BB962C8B-B14F-4D97-AF65-F5344CB8AC3E}">
        <p14:creationId xmlns:p14="http://schemas.microsoft.com/office/powerpoint/2010/main" val="260268950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bwMode="auto">
          <a:xfrm>
            <a:off x="457200" y="274638"/>
            <a:ext cx="8229600" cy="1143000"/>
          </a:xfrm>
          <a:prstGeom prst="rect">
            <a:avLst/>
          </a:prstGeom>
          <a:noFill/>
          <a:ln w="9525">
            <a:noFill/>
            <a:miter lim="800000"/>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Tw Cen MT"/>
              <a:ea typeface="ＭＳ Ｐゴシック" charset="0"/>
              <a:cs typeface="+mj-cs"/>
            </a:endParaRPr>
          </a:p>
        </p:txBody>
      </p:sp>
      <p:sp>
        <p:nvSpPr>
          <p:cNvPr id="21508" name="Rectangle 4"/>
          <p:cNvSpPr>
            <a:spLocks noChangeArrowheads="1"/>
          </p:cNvSpPr>
          <p:nvPr/>
        </p:nvSpPr>
        <p:spPr bwMode="auto">
          <a:xfrm>
            <a:off x="3810000" y="3219211"/>
            <a:ext cx="4422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charset="0"/>
                <a:ea typeface="ＭＳ Ｐゴシック" charset="0"/>
              </a:rPr>
              <a:t>A concept of </a:t>
            </a:r>
            <a:r>
              <a:rPr kumimoji="0" lang="ja-JP" altLang="en-US" sz="2800" b="0" i="0" u="none" strike="noStrike" kern="1200" cap="none" spc="0" normalizeH="0" baseline="0" noProof="0" dirty="0">
                <a:ln>
                  <a:noFill/>
                </a:ln>
                <a:solidFill>
                  <a:prstClr val="black"/>
                </a:solidFill>
                <a:effectLst/>
                <a:uLnTx/>
                <a:uFillTx/>
                <a:latin typeface="Calibri" charset="0"/>
                <a:ea typeface="ＭＳ Ｐゴシック" charset="0"/>
              </a:rPr>
              <a:t>‘</a:t>
            </a:r>
            <a:r>
              <a:rPr kumimoji="0" lang="en-US" altLang="ja-JP" sz="2800" b="0" i="0" u="none" strike="noStrike" kern="1200" cap="none" spc="0" normalizeH="0" baseline="0" noProof="0" dirty="0">
                <a:ln>
                  <a:noFill/>
                </a:ln>
                <a:solidFill>
                  <a:prstClr val="black"/>
                </a:solidFill>
                <a:effectLst/>
                <a:uLnTx/>
                <a:uFillTx/>
                <a:latin typeface="Calibri" charset="0"/>
                <a:ea typeface="ＭＳ Ｐゴシック" charset="0"/>
              </a:rPr>
              <a:t>Self-containing</a:t>
            </a:r>
            <a:r>
              <a:rPr kumimoji="0" lang="ja-JP" altLang="en-US" sz="1800" b="1" i="0" u="none" strike="noStrike" kern="1200" cap="none" spc="0" normalizeH="0" baseline="0" noProof="0" dirty="0">
                <a:ln>
                  <a:noFill/>
                </a:ln>
                <a:solidFill>
                  <a:prstClr val="black"/>
                </a:solidFill>
                <a:effectLst/>
                <a:uLnTx/>
                <a:uFillTx/>
                <a:latin typeface="Arial" charset="0"/>
                <a:ea typeface="ＭＳ Ｐゴシック" charset="0"/>
              </a:rPr>
              <a:t>’</a:t>
            </a:r>
            <a:endParaRPr kumimoji="0" lang="en-US" sz="1800" b="1"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2" name="Title 1"/>
          <p:cNvSpPr>
            <a:spLocks noGrp="1"/>
          </p:cNvSpPr>
          <p:nvPr>
            <p:ph type="title"/>
          </p:nvPr>
        </p:nvSpPr>
        <p:spPr>
          <a:xfrm>
            <a:off x="611560" y="260648"/>
            <a:ext cx="8153400" cy="990600"/>
          </a:xfrm>
        </p:spPr>
        <p:txBody>
          <a:bodyPr>
            <a:normAutofit/>
          </a:bodyPr>
          <a:lstStyle/>
          <a:p>
            <a:r>
              <a:rPr lang="en-GB" dirty="0">
                <a:latin typeface="Calibri" panose="020F0502020204030204" pitchFamily="34" charset="0"/>
              </a:rPr>
              <a:t>2- Encapsulation Principle</a:t>
            </a:r>
            <a:endParaRPr lang="en-US" dirty="0">
              <a:latin typeface="Calibri" panose="020F0502020204030204" pitchFamily="34" charset="0"/>
            </a:endParaRPr>
          </a:p>
        </p:txBody>
      </p:sp>
      <p:sp>
        <p:nvSpPr>
          <p:cNvPr id="5" name="Content Placeholder 4"/>
          <p:cNvSpPr>
            <a:spLocks noGrp="1"/>
          </p:cNvSpPr>
          <p:nvPr>
            <p:ph sz="quarter" idx="1"/>
          </p:nvPr>
        </p:nvSpPr>
        <p:spPr>
          <a:xfrm>
            <a:off x="612648" y="4038600"/>
            <a:ext cx="8153400" cy="2514600"/>
          </a:xfrm>
        </p:spPr>
        <p:txBody>
          <a:bodyPr>
            <a:normAutofit fontScale="77500" lnSpcReduction="20000"/>
          </a:bodyPr>
          <a:lstStyle/>
          <a:p>
            <a:r>
              <a:rPr lang="en-GB" dirty="0"/>
              <a:t>	</a:t>
            </a:r>
            <a:r>
              <a:rPr lang="en-GB" sz="3800" dirty="0">
                <a:solidFill>
                  <a:schemeClr val="tx1"/>
                </a:solidFill>
              </a:rPr>
              <a:t>An object is like a black box.  The internal details are hidden.</a:t>
            </a:r>
            <a:r>
              <a:rPr lang="en-GB" sz="3800" i="1" dirty="0">
                <a:solidFill>
                  <a:schemeClr val="tx1"/>
                </a:solidFill>
              </a:rPr>
              <a:t> </a:t>
            </a:r>
          </a:p>
          <a:p>
            <a:r>
              <a:rPr lang="en-GB" sz="3800" i="1" dirty="0">
                <a:solidFill>
                  <a:schemeClr val="accent1"/>
                </a:solidFill>
              </a:rPr>
              <a:t>Encapsulation</a:t>
            </a:r>
            <a:r>
              <a:rPr lang="en-GB" sz="3800" i="1" dirty="0">
                <a:solidFill>
                  <a:schemeClr val="tx1"/>
                </a:solidFill>
              </a:rPr>
              <a:t>  </a:t>
            </a:r>
            <a:r>
              <a:rPr lang="en-GB" sz="3800" dirty="0">
                <a:solidFill>
                  <a:schemeClr val="tx1"/>
                </a:solidFill>
              </a:rPr>
              <a:t>is the practice of including in an object everything it needs hidden from other objects. The internal state is usually not accessible by other objects.</a:t>
            </a:r>
            <a:r>
              <a:rPr lang="en-GB" sz="3800" i="1" dirty="0">
                <a:solidFill>
                  <a:schemeClr val="tx1"/>
                </a:solidFill>
              </a:rPr>
              <a:t> </a:t>
            </a:r>
          </a:p>
          <a:p>
            <a:endParaRPr lang="en-US" dirty="0"/>
          </a:p>
        </p:txBody>
      </p:sp>
      <p:sp>
        <p:nvSpPr>
          <p:cNvPr id="3" name="Slide Number Placeholder 2"/>
          <p:cNvSpPr>
            <a:spLocks noGrp="1"/>
          </p:cNvSpPr>
          <p:nvPr>
            <p:ph type="sldNum" sz="quarter" idx="12"/>
          </p:nvPr>
        </p:nvSpPr>
        <p:spPr/>
        <p:txBody>
          <a:bodyPr>
            <a:normAutofit fontScale="85000" lnSpcReduction="20000"/>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6117DAA-CF62-1E4A-8A2B-5A49EC6D4499}" type="slidenum">
              <a:rPr kumimoji="0" lang="en-US" sz="1400" b="1" i="0" u="none" strike="noStrike" kern="1200" cap="none" spc="0" normalizeH="0" baseline="0" noProof="0" smtClean="0">
                <a:ln>
                  <a:noFill/>
                </a:ln>
                <a:solidFill>
                  <a:srgbClr val="FFFFFF"/>
                </a:solidFill>
                <a:effectLst/>
                <a:uLnTx/>
                <a:uFillTx/>
                <a:latin typeface="Arial"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584</a:t>
            </a:fld>
            <a:endParaRPr kumimoji="0" lang="en-US" sz="1400" b="1" i="0" u="none" strike="noStrike" kern="1200" cap="none" spc="0" normalizeH="0" baseline="0" noProof="0">
              <a:ln>
                <a:noFill/>
              </a:ln>
              <a:solidFill>
                <a:srgbClr val="FFFFFF"/>
              </a:solidFill>
              <a:effectLst/>
              <a:uLnTx/>
              <a:uFillTx/>
              <a:latin typeface="Arial" charset="0"/>
              <a:ea typeface="ＭＳ Ｐゴシック" charset="0"/>
            </a:endParaRPr>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1445640" y="1546762"/>
            <a:ext cx="3104589" cy="2446040"/>
          </a:xfrm>
          <a:prstGeom prst="rect">
            <a:avLst/>
          </a:prstGeom>
        </p:spPr>
      </p:pic>
      <p:sp>
        <p:nvSpPr>
          <p:cNvPr id="8" name="Left Brace 7"/>
          <p:cNvSpPr/>
          <p:nvPr/>
        </p:nvSpPr>
        <p:spPr>
          <a:xfrm>
            <a:off x="990600" y="1766913"/>
            <a:ext cx="683640" cy="21336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a:ea typeface="+mn-ea"/>
              <a:cs typeface="+mn-cs"/>
            </a:endParaRPr>
          </a:p>
        </p:txBody>
      </p:sp>
      <p:sp>
        <p:nvSpPr>
          <p:cNvPr id="11" name="Rectangle 4"/>
          <p:cNvSpPr>
            <a:spLocks noChangeArrowheads="1"/>
          </p:cNvSpPr>
          <p:nvPr/>
        </p:nvSpPr>
        <p:spPr bwMode="auto">
          <a:xfrm>
            <a:off x="266700" y="2153612"/>
            <a:ext cx="886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charset="0"/>
                <a:ea typeface="ＭＳ Ｐゴシック" charset="0"/>
              </a:rPr>
              <a:t>class</a:t>
            </a:r>
            <a:endParaRPr kumimoji="0" lang="en-US" sz="1800" b="1" i="0" u="none" strike="noStrike" kern="1200" cap="none" spc="0" normalizeH="0" baseline="0" noProof="0" dirty="0">
              <a:ln>
                <a:noFill/>
              </a:ln>
              <a:solidFill>
                <a:prstClr val="black"/>
              </a:solidFill>
              <a:effectLst/>
              <a:uLnTx/>
              <a:uFillTx/>
              <a:latin typeface="Arial" charset="0"/>
              <a:ea typeface="ＭＳ Ｐゴシック" charset="0"/>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dirty="0"/>
              <a:t>2-Encapsulation</a:t>
            </a:r>
          </a:p>
        </p:txBody>
      </p:sp>
      <p:sp>
        <p:nvSpPr>
          <p:cNvPr id="46083" name="Rectangle 3"/>
          <p:cNvSpPr>
            <a:spLocks noGrp="1" noChangeArrowheads="1"/>
          </p:cNvSpPr>
          <p:nvPr>
            <p:ph idx="1"/>
          </p:nvPr>
        </p:nvSpPr>
        <p:spPr>
          <a:xfrm>
            <a:off x="457200" y="1600200"/>
            <a:ext cx="8686800" cy="4525963"/>
          </a:xfrm>
        </p:spPr>
        <p:txBody>
          <a:bodyPr>
            <a:normAutofit/>
          </a:bodyPr>
          <a:lstStyle/>
          <a:p>
            <a:r>
              <a:rPr lang="en-US" altLang="en-US" sz="2600" dirty="0"/>
              <a:t>Add comment to class definition on how to use class</a:t>
            </a:r>
          </a:p>
          <a:p>
            <a:pPr eaLnBrk="1" hangingPunct="1"/>
            <a:r>
              <a:rPr lang="en-US" altLang="en-US" sz="2600" dirty="0"/>
              <a:t>Declare all instance variables in the class </a:t>
            </a:r>
            <a:r>
              <a:rPr lang="en-US" altLang="en-US" sz="2600" b="1" u="sng" dirty="0"/>
              <a:t>as private</a:t>
            </a:r>
            <a:r>
              <a:rPr lang="en-US" altLang="en-US" sz="2600" dirty="0"/>
              <a:t>.</a:t>
            </a:r>
          </a:p>
          <a:p>
            <a:pPr eaLnBrk="1" hangingPunct="1"/>
            <a:r>
              <a:rPr lang="en-US" altLang="en-US" sz="2600" dirty="0"/>
              <a:t>Provide </a:t>
            </a:r>
            <a:r>
              <a:rPr lang="en-US" altLang="en-US" sz="2600" b="1" u="sng" dirty="0"/>
              <a:t>public accessor methods </a:t>
            </a:r>
            <a:r>
              <a:rPr lang="en-US" altLang="en-US" sz="2600" dirty="0"/>
              <a:t>to retrieve data Provide </a:t>
            </a:r>
            <a:r>
              <a:rPr lang="en-US" altLang="en-US" sz="2600" b="1" u="sng" dirty="0"/>
              <a:t>public methods manipulating </a:t>
            </a:r>
            <a:r>
              <a:rPr lang="en-US" altLang="en-US" sz="2600" dirty="0"/>
              <a:t>data</a:t>
            </a:r>
            <a:endParaRPr lang="en-US" altLang="en-US" sz="2400" dirty="0"/>
          </a:p>
          <a:p>
            <a:pPr lvl="1" eaLnBrk="1" hangingPunct="1"/>
            <a:r>
              <a:rPr lang="en-US" altLang="en-US" sz="2000" dirty="0"/>
              <a:t>Such methods could include public </a:t>
            </a:r>
            <a:r>
              <a:rPr lang="en-US" altLang="en-US" sz="2000" dirty="0" err="1"/>
              <a:t>mutator</a:t>
            </a:r>
            <a:r>
              <a:rPr lang="en-US" altLang="en-US" sz="2000" dirty="0"/>
              <a:t> methods.</a:t>
            </a:r>
          </a:p>
          <a:p>
            <a:pPr eaLnBrk="1" hangingPunct="1"/>
            <a:r>
              <a:rPr lang="en-US" altLang="en-US" sz="2600" dirty="0"/>
              <a:t>Place a comment before each public method heading that fully specifies how to use method.</a:t>
            </a:r>
          </a:p>
          <a:p>
            <a:pPr eaLnBrk="1" hangingPunct="1"/>
            <a:r>
              <a:rPr lang="en-US" altLang="en-US" sz="2600" dirty="0"/>
              <a:t>Make any helping methods private.</a:t>
            </a:r>
          </a:p>
          <a:p>
            <a:pPr eaLnBrk="1" hangingPunct="1"/>
            <a:r>
              <a:rPr lang="en-US" altLang="en-US" sz="2600" dirty="0"/>
              <a:t>Write comments within class definition to describe implementation details.</a:t>
            </a:r>
          </a:p>
        </p:txBody>
      </p:sp>
    </p:spTree>
    <p:extLst>
      <p:ext uri="{BB962C8B-B14F-4D97-AF65-F5344CB8AC3E}">
        <p14:creationId xmlns:p14="http://schemas.microsoft.com/office/powerpoint/2010/main" val="244096394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5536" y="260648"/>
            <a:ext cx="8153400" cy="990600"/>
          </a:xfrm>
        </p:spPr>
        <p:txBody>
          <a:bodyPr>
            <a:normAutofit/>
          </a:bodyPr>
          <a:lstStyle/>
          <a:p>
            <a:r>
              <a:rPr lang="en-US" dirty="0"/>
              <a:t>3- Information Hiding Principle</a:t>
            </a:r>
          </a:p>
        </p:txBody>
      </p:sp>
      <p:sp>
        <p:nvSpPr>
          <p:cNvPr id="4" name="Content Placeholder 3"/>
          <p:cNvSpPr>
            <a:spLocks noGrp="1"/>
          </p:cNvSpPr>
          <p:nvPr>
            <p:ph sz="quarter" idx="1"/>
          </p:nvPr>
        </p:nvSpPr>
        <p:spPr>
          <a:xfrm>
            <a:off x="683568" y="1700808"/>
            <a:ext cx="8153400" cy="4495800"/>
          </a:xfrm>
        </p:spPr>
        <p:txBody>
          <a:bodyPr>
            <a:normAutofit lnSpcReduction="10000"/>
          </a:bodyPr>
          <a:lstStyle/>
          <a:p>
            <a:pPr>
              <a:spcBef>
                <a:spcPct val="20000"/>
              </a:spcBef>
              <a:buFont typeface="Arial" charset="0"/>
              <a:buChar char="•"/>
            </a:pPr>
            <a:r>
              <a:rPr lang="en-US" b="1" dirty="0">
                <a:latin typeface="Calibri" charset="0"/>
              </a:rPr>
              <a:t>Information hiding - </a:t>
            </a:r>
            <a:r>
              <a:rPr lang="ja-JP" altLang="en-US" b="1" dirty="0">
                <a:latin typeface="Calibri" charset="0"/>
              </a:rPr>
              <a:t>‘</a:t>
            </a:r>
            <a:r>
              <a:rPr lang="en-US" altLang="ja-JP" b="1" dirty="0">
                <a:latin typeface="Calibri" charset="0"/>
              </a:rPr>
              <a:t>internal</a:t>
            </a:r>
            <a:r>
              <a:rPr lang="ja-JP" altLang="en-US" b="1" dirty="0">
                <a:latin typeface="Calibri" charset="0"/>
              </a:rPr>
              <a:t>’</a:t>
            </a:r>
            <a:r>
              <a:rPr lang="en-US" altLang="ja-JP" b="1" dirty="0">
                <a:latin typeface="Calibri" charset="0"/>
              </a:rPr>
              <a:t> structure is </a:t>
            </a:r>
            <a:r>
              <a:rPr lang="en-US" altLang="ja-JP" dirty="0">
                <a:latin typeface="Calibri" charset="0"/>
              </a:rPr>
              <a:t>hidden from their surroundings</a:t>
            </a:r>
          </a:p>
          <a:p>
            <a:pPr>
              <a:spcBef>
                <a:spcPct val="20000"/>
              </a:spcBef>
              <a:buFont typeface="Arial" charset="0"/>
              <a:buChar char="•"/>
            </a:pPr>
            <a:r>
              <a:rPr lang="en-US" dirty="0">
                <a:latin typeface="Calibri" charset="0"/>
              </a:rPr>
              <a:t>Behaviors (methods) and information (attributes) are represented or implemented </a:t>
            </a:r>
            <a:r>
              <a:rPr lang="en-US" b="1" dirty="0">
                <a:latin typeface="Calibri" charset="0"/>
              </a:rPr>
              <a:t>internally</a:t>
            </a:r>
          </a:p>
          <a:p>
            <a:pPr>
              <a:spcBef>
                <a:spcPct val="20000"/>
              </a:spcBef>
              <a:buFont typeface="Arial" charset="0"/>
              <a:buChar char="•"/>
            </a:pPr>
            <a:r>
              <a:rPr lang="en-US" dirty="0">
                <a:latin typeface="Calibri" charset="0"/>
              </a:rPr>
              <a:t>Functionality and behavior characterized by </a:t>
            </a:r>
            <a:r>
              <a:rPr lang="ja-JP" altLang="en-US" dirty="0">
                <a:latin typeface="Calibri" charset="0"/>
              </a:rPr>
              <a:t>‘</a:t>
            </a:r>
            <a:r>
              <a:rPr lang="en-US" altLang="ja-JP" dirty="0">
                <a:latin typeface="Calibri" charset="0"/>
              </a:rPr>
              <a:t>interfacing</a:t>
            </a:r>
            <a:r>
              <a:rPr lang="ja-JP" altLang="en-US" dirty="0">
                <a:latin typeface="Calibri" charset="0"/>
              </a:rPr>
              <a:t>’</a:t>
            </a:r>
            <a:r>
              <a:rPr lang="en-US" altLang="ja-JP" dirty="0">
                <a:latin typeface="Calibri" charset="0"/>
              </a:rPr>
              <a:t> operations</a:t>
            </a:r>
          </a:p>
          <a:p>
            <a:pPr>
              <a:spcBef>
                <a:spcPct val="20000"/>
              </a:spcBef>
              <a:buFont typeface="Arial" charset="0"/>
              <a:buChar char="•"/>
            </a:pPr>
            <a:r>
              <a:rPr lang="en-GB" dirty="0">
                <a:latin typeface="Calibri" charset="0"/>
              </a:rPr>
              <a:t>This is achieved by the use of classes and the </a:t>
            </a:r>
            <a:r>
              <a:rPr lang="en-GB" b="1" dirty="0">
                <a:solidFill>
                  <a:schemeClr val="accent1"/>
                </a:solidFill>
                <a:latin typeface="Calibri" charset="0"/>
              </a:rPr>
              <a:t>access modifiers</a:t>
            </a:r>
            <a:endParaRPr lang="en-US" sz="3600" b="1" dirty="0">
              <a:solidFill>
                <a:schemeClr val="accent1"/>
              </a:solidFill>
              <a:latin typeface="Calibri" charset="0"/>
            </a:endParaRPr>
          </a:p>
          <a:p>
            <a:endParaRPr lang="en-US" dirty="0"/>
          </a:p>
        </p:txBody>
      </p:sp>
      <p:sp>
        <p:nvSpPr>
          <p:cNvPr id="2" name="Slide Number Placeholder 1"/>
          <p:cNvSpPr>
            <a:spLocks noGrp="1"/>
          </p:cNvSpPr>
          <p:nvPr>
            <p:ph type="sldNum" sz="quarter" idx="12"/>
          </p:nvPr>
        </p:nvSpPr>
        <p:spPr/>
        <p:txBody>
          <a:bodyPr>
            <a:normAutofit fontScale="85000" lnSpcReduction="20000"/>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6117DAA-CF62-1E4A-8A2B-5A49EC6D4499}" type="slidenum">
              <a:rPr kumimoji="0" lang="en-US" sz="1400" b="1" i="0" u="none" strike="noStrike" kern="1200" cap="none" spc="0" normalizeH="0" baseline="0" noProof="0" smtClean="0">
                <a:ln>
                  <a:noFill/>
                </a:ln>
                <a:solidFill>
                  <a:srgbClr val="FFFFFF"/>
                </a:solidFill>
                <a:effectLst/>
                <a:uLnTx/>
                <a:uFillTx/>
                <a:latin typeface="Arial"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586</a:t>
            </a:fld>
            <a:endParaRPr kumimoji="0" lang="en-US" sz="1400" b="1" i="0" u="none" strike="noStrike" kern="1200" cap="none" spc="0" normalizeH="0" baseline="0" noProof="0">
              <a:ln>
                <a:noFill/>
              </a:ln>
              <a:solidFill>
                <a:srgbClr val="FFFFFF"/>
              </a:solidFill>
              <a:effectLst/>
              <a:uLnTx/>
              <a:uFillTx/>
              <a:latin typeface="Arial" charset="0"/>
              <a:ea typeface="ＭＳ Ｐゴシック" charset="0"/>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5478411D-610C-0A4B-B957-F0371A3783C2}"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587</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24579" name="Rectangle 3"/>
          <p:cNvSpPr>
            <a:spLocks noGrp="1" noChangeArrowheads="1"/>
          </p:cNvSpPr>
          <p:nvPr>
            <p:ph sz="quarter" idx="1"/>
          </p:nvPr>
        </p:nvSpPr>
        <p:spPr>
          <a:xfrm>
            <a:off x="755650" y="1484313"/>
            <a:ext cx="7777163" cy="4752975"/>
          </a:xfrm>
        </p:spPr>
        <p:txBody>
          <a:bodyPr/>
          <a:lstStyle/>
          <a:p>
            <a:pPr>
              <a:lnSpc>
                <a:spcPct val="90000"/>
              </a:lnSpc>
            </a:pPr>
            <a:r>
              <a:rPr lang="en-US" sz="2800" dirty="0">
                <a:latin typeface="Calibri" charset="0"/>
              </a:rPr>
              <a:t>Limit access to data only to internal operations that need it. </a:t>
            </a:r>
          </a:p>
          <a:p>
            <a:pPr>
              <a:lnSpc>
                <a:spcPct val="90000"/>
              </a:lnSpc>
            </a:pPr>
            <a:r>
              <a:rPr lang="en-US" sz="2800" dirty="0">
                <a:latin typeface="Calibri" charset="0"/>
              </a:rPr>
              <a:t>OO classes hide the data as private data members and use public accessor operations to get at it. </a:t>
            </a:r>
          </a:p>
          <a:p>
            <a:pPr lvl="2">
              <a:lnSpc>
                <a:spcPct val="90000"/>
              </a:lnSpc>
            </a:pPr>
            <a:r>
              <a:rPr lang="en-US" sz="2000" dirty="0">
                <a:latin typeface="Calibri" charset="0"/>
              </a:rPr>
              <a:t>The scope of the data is limited to the class.</a:t>
            </a:r>
            <a:endParaRPr lang="en-US" sz="2000" b="1" dirty="0">
              <a:latin typeface="Calibri" charset="0"/>
            </a:endParaRPr>
          </a:p>
          <a:p>
            <a:pPr>
              <a:lnSpc>
                <a:spcPct val="90000"/>
              </a:lnSpc>
            </a:pPr>
            <a:r>
              <a:rPr lang="en-US" dirty="0">
                <a:latin typeface="Calibri" charset="0"/>
              </a:rPr>
              <a:t>Information hiding protects:</a:t>
            </a:r>
          </a:p>
          <a:p>
            <a:pPr lvl="1">
              <a:lnSpc>
                <a:spcPct val="90000"/>
              </a:lnSpc>
            </a:pPr>
            <a:r>
              <a:rPr lang="en-US" dirty="0">
                <a:latin typeface="Calibri" charset="0"/>
              </a:rPr>
              <a:t>data items (attributes). </a:t>
            </a:r>
          </a:p>
          <a:p>
            <a:pPr lvl="1">
              <a:lnSpc>
                <a:spcPct val="90000"/>
              </a:lnSpc>
            </a:pPr>
            <a:r>
              <a:rPr lang="en-US" dirty="0">
                <a:latin typeface="Calibri" charset="0"/>
              </a:rPr>
              <a:t>the internal structure of a class.</a:t>
            </a:r>
          </a:p>
          <a:p>
            <a:pPr lvl="1">
              <a:lnSpc>
                <a:spcPct val="90000"/>
              </a:lnSpc>
            </a:pPr>
            <a:r>
              <a:rPr lang="en-US" dirty="0">
                <a:latin typeface="Calibri" charset="0"/>
              </a:rPr>
              <a:t>implementation details of a class.</a:t>
            </a:r>
            <a:endParaRPr lang="en-US" sz="2400" dirty="0">
              <a:latin typeface="Calibri" charset="0"/>
            </a:endParaRPr>
          </a:p>
          <a:p>
            <a:pPr>
              <a:lnSpc>
                <a:spcPct val="90000"/>
              </a:lnSpc>
            </a:pPr>
            <a:endParaRPr lang="en-US" sz="2800" dirty="0">
              <a:latin typeface="Calibri" charset="0"/>
            </a:endParaRPr>
          </a:p>
        </p:txBody>
      </p:sp>
      <p:sp>
        <p:nvSpPr>
          <p:cNvPr id="6" name="Title 2"/>
          <p:cNvSpPr>
            <a:spLocks noGrp="1"/>
          </p:cNvSpPr>
          <p:nvPr>
            <p:ph type="title"/>
          </p:nvPr>
        </p:nvSpPr>
        <p:spPr>
          <a:xfrm>
            <a:off x="395536" y="260648"/>
            <a:ext cx="8153400" cy="990600"/>
          </a:xfrm>
        </p:spPr>
        <p:txBody>
          <a:bodyPr>
            <a:normAutofit/>
          </a:bodyPr>
          <a:lstStyle/>
          <a:p>
            <a:r>
              <a:rPr lang="en-US" dirty="0"/>
              <a:t>3- Information Hiding Principle</a:t>
            </a: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txBox="1">
            <a:spLocks noChangeArrowheads="1"/>
          </p:cNvSpPr>
          <p:nvPr/>
        </p:nvSpPr>
        <p:spPr bwMode="auto">
          <a:xfrm>
            <a:off x="228600" y="1500188"/>
            <a:ext cx="8686800"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2800" b="0" i="0" u="none" strike="noStrike" kern="1200" cap="none" spc="0" normalizeH="0" baseline="0" noProof="0" dirty="0">
              <a:ln>
                <a:noFill/>
              </a:ln>
              <a:solidFill>
                <a:prstClr val="black"/>
              </a:solidFill>
              <a:effectLst/>
              <a:uLnTx/>
              <a:uFillTx/>
              <a:latin typeface="Calibri" charset="0"/>
              <a:ea typeface="ＭＳ Ｐゴシック" charset="0"/>
            </a:endParaRPr>
          </a:p>
        </p:txBody>
      </p:sp>
      <p:sp>
        <p:nvSpPr>
          <p:cNvPr id="3" name="Title 2"/>
          <p:cNvSpPr>
            <a:spLocks noGrp="1"/>
          </p:cNvSpPr>
          <p:nvPr>
            <p:ph type="title"/>
          </p:nvPr>
        </p:nvSpPr>
        <p:spPr/>
        <p:txBody>
          <a:bodyPr>
            <a:normAutofit/>
          </a:bodyPr>
          <a:lstStyle/>
          <a:p>
            <a:r>
              <a:rPr lang="en-US" dirty="0"/>
              <a:t>4-Access Modifiers</a:t>
            </a:r>
          </a:p>
        </p:txBody>
      </p:sp>
      <p:sp>
        <p:nvSpPr>
          <p:cNvPr id="4" name="Content Placeholder 3"/>
          <p:cNvSpPr>
            <a:spLocks noGrp="1"/>
          </p:cNvSpPr>
          <p:nvPr>
            <p:ph sz="quarter" idx="1"/>
          </p:nvPr>
        </p:nvSpPr>
        <p:spPr/>
        <p:txBody>
          <a:bodyPr>
            <a:normAutofit fontScale="85000" lnSpcReduction="20000"/>
          </a:bodyPr>
          <a:lstStyle/>
          <a:p>
            <a:pPr>
              <a:spcBef>
                <a:spcPct val="20000"/>
              </a:spcBef>
              <a:buNone/>
            </a:pPr>
            <a:r>
              <a:rPr lang="en-GB" dirty="0"/>
              <a:t>Access modifiers aid to achieve the </a:t>
            </a:r>
            <a:r>
              <a:rPr lang="en-GB" dirty="0">
                <a:solidFill>
                  <a:schemeClr val="accent1"/>
                </a:solidFill>
              </a:rPr>
              <a:t>encapsulation</a:t>
            </a:r>
            <a:r>
              <a:rPr lang="en-GB" dirty="0"/>
              <a:t> and </a:t>
            </a:r>
            <a:r>
              <a:rPr lang="en-GB" dirty="0">
                <a:solidFill>
                  <a:schemeClr val="accent1"/>
                </a:solidFill>
              </a:rPr>
              <a:t>information</a:t>
            </a:r>
            <a:r>
              <a:rPr lang="en-GB" dirty="0"/>
              <a:t> hiding principle by preventing unauthorized or accidental access to attributes and methods. </a:t>
            </a:r>
            <a:endParaRPr lang="en-US" dirty="0">
              <a:latin typeface="Calibri" charset="0"/>
            </a:endParaRPr>
          </a:p>
          <a:p>
            <a:pPr>
              <a:spcBef>
                <a:spcPct val="20000"/>
              </a:spcBef>
              <a:buNone/>
            </a:pPr>
            <a:r>
              <a:rPr lang="en-US" dirty="0">
                <a:latin typeface="Calibri" charset="0"/>
              </a:rPr>
              <a:t>Accessibilities options</a:t>
            </a:r>
          </a:p>
          <a:p>
            <a:pPr lvl="1">
              <a:spcBef>
                <a:spcPct val="20000"/>
              </a:spcBef>
              <a:buFont typeface="Arial" charset="0"/>
              <a:buChar char="–"/>
            </a:pPr>
            <a:r>
              <a:rPr lang="en-US" dirty="0">
                <a:solidFill>
                  <a:srgbClr val="0066CC"/>
                </a:solidFill>
                <a:latin typeface="Lucida Console" charset="0"/>
              </a:rPr>
              <a:t>public</a:t>
            </a:r>
            <a:r>
              <a:rPr lang="en-US" sz="2800" dirty="0">
                <a:latin typeface="Calibri" charset="0"/>
              </a:rPr>
              <a:t> – Accessible to all</a:t>
            </a:r>
          </a:p>
          <a:p>
            <a:pPr lvl="1">
              <a:spcBef>
                <a:spcPct val="20000"/>
              </a:spcBef>
              <a:buFont typeface="Arial" charset="0"/>
              <a:buChar char="–"/>
            </a:pPr>
            <a:r>
              <a:rPr lang="en-US" dirty="0">
                <a:solidFill>
                  <a:srgbClr val="0066CC"/>
                </a:solidFill>
                <a:latin typeface="Lucida Console" charset="0"/>
              </a:rPr>
              <a:t>private</a:t>
            </a:r>
            <a:r>
              <a:rPr lang="en-US" sz="2800" dirty="0">
                <a:latin typeface="Calibri" charset="0"/>
              </a:rPr>
              <a:t> – Accessible to containing class</a:t>
            </a:r>
          </a:p>
          <a:p>
            <a:pPr lvl="1">
              <a:spcBef>
                <a:spcPct val="20000"/>
              </a:spcBef>
              <a:buFont typeface="Arial" charset="0"/>
              <a:buChar char="–"/>
            </a:pPr>
            <a:r>
              <a:rPr lang="en-US" dirty="0">
                <a:solidFill>
                  <a:srgbClr val="0066CC"/>
                </a:solidFill>
                <a:latin typeface="Lucida Console" charset="0"/>
              </a:rPr>
              <a:t>protected</a:t>
            </a:r>
            <a:r>
              <a:rPr lang="en-US" sz="2800" dirty="0">
                <a:latin typeface="Calibri" charset="0"/>
              </a:rPr>
              <a:t> – Accessible to containing or derived classes (will be described in CSC113)</a:t>
            </a:r>
          </a:p>
          <a:p>
            <a:pPr>
              <a:spcBef>
                <a:spcPct val="20000"/>
              </a:spcBef>
              <a:buFont typeface="Arial" charset="0"/>
              <a:buChar char="•"/>
            </a:pPr>
            <a:endParaRPr lang="en-US" dirty="0">
              <a:latin typeface="Calibri" charset="0"/>
            </a:endParaRPr>
          </a:p>
          <a:p>
            <a:pPr>
              <a:spcBef>
                <a:spcPct val="20000"/>
              </a:spcBef>
              <a:buFont typeface="Arial" charset="0"/>
              <a:buChar char="•"/>
            </a:pPr>
            <a:r>
              <a:rPr lang="en-US" dirty="0">
                <a:latin typeface="Calibri" charset="0"/>
              </a:rPr>
              <a:t>In most cases: fields are  </a:t>
            </a:r>
            <a:r>
              <a:rPr lang="en-US" dirty="0">
                <a:solidFill>
                  <a:srgbClr val="FF0000"/>
                </a:solidFill>
                <a:latin typeface="Calibri" charset="0"/>
              </a:rPr>
              <a:t>private or protected</a:t>
            </a:r>
            <a:r>
              <a:rPr lang="en-US" dirty="0">
                <a:latin typeface="Calibri" charset="0"/>
              </a:rPr>
              <a:t>, and methods are </a:t>
            </a:r>
            <a:r>
              <a:rPr lang="en-US" dirty="0">
                <a:solidFill>
                  <a:schemeClr val="accent1">
                    <a:lumMod val="75000"/>
                  </a:schemeClr>
                </a:solidFill>
                <a:latin typeface="Calibri" charset="0"/>
              </a:rPr>
              <a:t>public</a:t>
            </a:r>
            <a:r>
              <a:rPr lang="en-US" dirty="0">
                <a:latin typeface="Calibri" charset="0"/>
              </a:rPr>
              <a:t>.</a:t>
            </a:r>
            <a:endParaRPr lang="en-US" sz="2800" dirty="0">
              <a:latin typeface="Calibri" charset="0"/>
            </a:endParaRPr>
          </a:p>
          <a:p>
            <a:pPr marL="0" indent="0">
              <a:buNone/>
            </a:pPr>
            <a:endParaRPr lang="en-US" dirty="0"/>
          </a:p>
        </p:txBody>
      </p:sp>
      <p:sp>
        <p:nvSpPr>
          <p:cNvPr id="2" name="Slide Number Placeholder 1"/>
          <p:cNvSpPr>
            <a:spLocks noGrp="1"/>
          </p:cNvSpPr>
          <p:nvPr>
            <p:ph type="sldNum" sz="quarter" idx="12"/>
          </p:nvPr>
        </p:nvSpPr>
        <p:spPr/>
        <p:txBody>
          <a:bodyPr>
            <a:normAutofit fontScale="85000" lnSpcReduction="20000"/>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6117DAA-CF62-1E4A-8A2B-5A49EC6D4499}" type="slidenum">
              <a:rPr kumimoji="0" lang="en-US" sz="1400" b="1" i="0" u="none" strike="noStrike" kern="1200" cap="none" spc="0" normalizeH="0" baseline="0" noProof="0" smtClean="0">
                <a:ln>
                  <a:noFill/>
                </a:ln>
                <a:solidFill>
                  <a:srgbClr val="FFFFFF"/>
                </a:solidFill>
                <a:effectLst/>
                <a:uLnTx/>
                <a:uFillTx/>
                <a:latin typeface="Arial"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588</a:t>
            </a:fld>
            <a:endParaRPr kumimoji="0" lang="en-US" sz="1400" b="1" i="0" u="none" strike="noStrike" kern="1200" cap="none" spc="0" normalizeH="0" baseline="0" noProof="0">
              <a:ln>
                <a:noFill/>
              </a:ln>
              <a:solidFill>
                <a:srgbClr val="FFFFFF"/>
              </a:solidFill>
              <a:effectLst/>
              <a:uLnTx/>
              <a:uFillTx/>
              <a:latin typeface="Arial" charset="0"/>
              <a:ea typeface="ＭＳ Ｐゴシック" charset="0"/>
            </a:endParaRP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normAutofit fontScale="90000"/>
          </a:bodyPr>
          <a:lstStyle/>
          <a:p>
            <a:pPr eaLnBrk="1" hangingPunct="1"/>
            <a:r>
              <a:rPr lang="en-US" dirty="0">
                <a:latin typeface="Calibri" charset="0"/>
              </a:rPr>
              <a:t>5-UML Representation for Object Oriented systems</a:t>
            </a:r>
          </a:p>
        </p:txBody>
      </p:sp>
      <p:sp>
        <p:nvSpPr>
          <p:cNvPr id="27650" name="Content Placeholder 2" descr="Rectangle: Click to edit Master text styles&#10;Second level&#10;Third level&#10;Fourth level&#10;Fifth level"/>
          <p:cNvSpPr>
            <a:spLocks noGrp="1"/>
          </p:cNvSpPr>
          <p:nvPr>
            <p:ph sz="quarter" idx="1"/>
          </p:nvPr>
        </p:nvSpPr>
        <p:spPr>
          <a:xfrm>
            <a:off x="251520" y="1772816"/>
            <a:ext cx="8496944" cy="4114800"/>
          </a:xfrm>
        </p:spPr>
        <p:txBody>
          <a:bodyPr>
            <a:normAutofit fontScale="92500" lnSpcReduction="20000"/>
          </a:bodyPr>
          <a:lstStyle/>
          <a:p>
            <a:pPr eaLnBrk="1" hangingPunct="1"/>
            <a:r>
              <a:rPr lang="en-US" dirty="0">
                <a:latin typeface="Calibri" charset="0"/>
              </a:rPr>
              <a:t>UML (Unified Modeling Language) is a graphical representation scheme used for modeling object oriented systems</a:t>
            </a:r>
          </a:p>
          <a:p>
            <a:pPr eaLnBrk="1" hangingPunct="1"/>
            <a:r>
              <a:rPr lang="en-US" dirty="0">
                <a:latin typeface="Calibri" charset="0"/>
              </a:rPr>
              <a:t>An OO system is designed using this language in a form of diagrams, with one standard set of graphical notations</a:t>
            </a:r>
          </a:p>
          <a:p>
            <a:r>
              <a:rPr lang="en-US" dirty="0"/>
              <a:t>A class diagram is a graphical representation that describes the types of objects in the system and the various kinds of relationships that exist among them.</a:t>
            </a:r>
          </a:p>
          <a:p>
            <a:pPr eaLnBrk="1" hangingPunct="1"/>
            <a:endParaRPr lang="en-US" dirty="0">
              <a:latin typeface="Calibri" charset="0"/>
            </a:endParaRPr>
          </a:p>
        </p:txBody>
      </p:sp>
      <p:sp>
        <p:nvSpPr>
          <p:cNvPr id="27653" name="Slide Number Placeholder 6"/>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55000" lnSpcReduction="2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t>Page </a:t>
            </a:r>
            <a:fld id="{5A6182D5-1949-FB45-8F24-65CBBD6EA545}"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589</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ar-SA"/>
          </a:p>
        </p:txBody>
      </p:sp>
      <p:sp>
        <p:nvSpPr>
          <p:cNvPr id="3" name="Slide Number Placeholder 2"/>
          <p:cNvSpPr>
            <a:spLocks noGrp="1"/>
          </p:cNvSpPr>
          <p:nvPr>
            <p:ph type="sldNum" sz="quarter" idx="12"/>
          </p:nvPr>
        </p:nvSpPr>
        <p:spPr/>
        <p:txBody>
          <a:bodyPr/>
          <a:lstStyle/>
          <a:p>
            <a:fld id="{DA934484-767D-4C48-AF0E-A1438A969E59}" type="slidenum">
              <a:rPr lang="en-US" smtClean="0"/>
              <a:pPr/>
              <a:t>59</a:t>
            </a:fld>
            <a:endParaRPr lang="en-US"/>
          </a:p>
        </p:txBody>
      </p:sp>
      <p:sp>
        <p:nvSpPr>
          <p:cNvPr id="4" name="Title 3"/>
          <p:cNvSpPr>
            <a:spLocks noGrp="1"/>
          </p:cNvSpPr>
          <p:nvPr>
            <p:ph type="title"/>
          </p:nvPr>
        </p:nvSpPr>
        <p:spPr/>
        <p:txBody>
          <a:bodyPr/>
          <a:lstStyle/>
          <a:p>
            <a:endParaRPr lang="ar-SA"/>
          </a:p>
        </p:txBody>
      </p:sp>
      <p:pic>
        <p:nvPicPr>
          <p:cNvPr id="5" name="Picture 4"/>
          <p:cNvPicPr>
            <a:picLocks noChangeAspect="1"/>
          </p:cNvPicPr>
          <p:nvPr/>
        </p:nvPicPr>
        <p:blipFill>
          <a:blip r:embed="rId2"/>
          <a:stretch>
            <a:fillRect/>
          </a:stretch>
        </p:blipFill>
        <p:spPr>
          <a:xfrm>
            <a:off x="228600" y="274638"/>
            <a:ext cx="5105400" cy="5897562"/>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6" name="Picture 5"/>
          <p:cNvPicPr>
            <a:picLocks noChangeAspect="1"/>
          </p:cNvPicPr>
          <p:nvPr/>
        </p:nvPicPr>
        <p:blipFill>
          <a:blip r:embed="rId3"/>
          <a:stretch>
            <a:fillRect/>
          </a:stretch>
        </p:blipFill>
        <p:spPr>
          <a:xfrm>
            <a:off x="5562600" y="1916360"/>
            <a:ext cx="3276600" cy="2614118"/>
          </a:xfrm>
          <a:prstGeom prst="rect">
            <a:avLst/>
          </a:prstGeom>
          <a:ln w="19050" cap="sq">
            <a:solidFill>
              <a:srgbClr val="C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3364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609600" y="141288"/>
            <a:ext cx="7772400" cy="773112"/>
          </a:xfrm>
        </p:spPr>
        <p:txBody>
          <a:bodyPr>
            <a:normAutofit fontScale="90000"/>
          </a:bodyPr>
          <a:lstStyle/>
          <a:p>
            <a:pPr eaLnBrk="1" hangingPunct="1"/>
            <a:r>
              <a:rPr lang="en-US" dirty="0">
                <a:latin typeface="Calibri" charset="0"/>
              </a:rPr>
              <a:t>5-UML Representation of a Class</a:t>
            </a:r>
          </a:p>
        </p:txBody>
      </p:sp>
      <p:sp>
        <p:nvSpPr>
          <p:cNvPr id="29701" name="Rectangle 3" descr="Rectangle: Click to edit Master text styles&#10;Second level&#10;Third level&#10;Fourth level&#10;Fifth level"/>
          <p:cNvSpPr>
            <a:spLocks noGrp="1" noChangeArrowheads="1"/>
          </p:cNvSpPr>
          <p:nvPr>
            <p:ph type="body" sz="half" idx="1"/>
          </p:nvPr>
        </p:nvSpPr>
        <p:spPr>
          <a:xfrm>
            <a:off x="685800" y="1524000"/>
            <a:ext cx="8458200" cy="2590800"/>
          </a:xfrm>
        </p:spPr>
        <p:txBody>
          <a:bodyPr>
            <a:normAutofit lnSpcReduction="10000"/>
          </a:bodyPr>
          <a:lstStyle/>
          <a:p>
            <a:pPr eaLnBrk="1" hangingPunct="1"/>
            <a:r>
              <a:rPr lang="en-US" sz="2800" dirty="0">
                <a:latin typeface="Calibri" charset="0"/>
              </a:rPr>
              <a:t>UML represents a class with a rectangle having 3 compartments stacked vertically. </a:t>
            </a:r>
          </a:p>
          <a:p>
            <a:pPr lvl="2" eaLnBrk="1" hangingPunct="1"/>
            <a:r>
              <a:rPr lang="en-US" sz="2000" dirty="0">
                <a:latin typeface="Calibri" charset="0"/>
              </a:rPr>
              <a:t>The top compartment shows the </a:t>
            </a:r>
            <a:r>
              <a:rPr lang="en-US" sz="2000" dirty="0">
                <a:solidFill>
                  <a:srgbClr val="FF0000"/>
                </a:solidFill>
                <a:latin typeface="Calibri" charset="0"/>
              </a:rPr>
              <a:t>class's name</a:t>
            </a:r>
            <a:r>
              <a:rPr lang="en-US" sz="2000" dirty="0">
                <a:latin typeface="Calibri" charset="0"/>
              </a:rPr>
              <a:t>. </a:t>
            </a:r>
          </a:p>
          <a:p>
            <a:pPr lvl="2" eaLnBrk="1" hangingPunct="1"/>
            <a:r>
              <a:rPr lang="en-US" sz="2000" dirty="0">
                <a:latin typeface="Calibri" charset="0"/>
              </a:rPr>
              <a:t>The middle compartment lists the </a:t>
            </a:r>
            <a:r>
              <a:rPr lang="en-US" sz="2000" dirty="0">
                <a:solidFill>
                  <a:srgbClr val="FF0000"/>
                </a:solidFill>
                <a:latin typeface="Calibri" charset="0"/>
              </a:rPr>
              <a:t>attributes</a:t>
            </a:r>
            <a:r>
              <a:rPr lang="en-US" sz="2000" dirty="0">
                <a:latin typeface="Calibri" charset="0"/>
              </a:rPr>
              <a:t>. </a:t>
            </a:r>
          </a:p>
          <a:p>
            <a:pPr lvl="2" eaLnBrk="1" hangingPunct="1"/>
            <a:r>
              <a:rPr lang="en-US" sz="2000" dirty="0">
                <a:latin typeface="Calibri" charset="0"/>
              </a:rPr>
              <a:t>The bottom compartment lists the </a:t>
            </a:r>
            <a:r>
              <a:rPr lang="en-US" sz="2000" dirty="0">
                <a:solidFill>
                  <a:srgbClr val="FF0000"/>
                </a:solidFill>
                <a:latin typeface="Calibri" charset="0"/>
              </a:rPr>
              <a:t>operations</a:t>
            </a:r>
            <a:r>
              <a:rPr lang="en-US" sz="2000" dirty="0">
                <a:latin typeface="Calibri" charset="0"/>
              </a:rPr>
              <a:t>: methods or services.</a:t>
            </a:r>
          </a:p>
          <a:p>
            <a:pPr lvl="2"/>
            <a:r>
              <a:rPr lang="en-US" sz="2000" dirty="0"/>
              <a:t>Links between different classes define relationships (will be covered in CSC113)</a:t>
            </a:r>
          </a:p>
          <a:p>
            <a:pPr lvl="2" eaLnBrk="1" hangingPunct="1"/>
            <a:endParaRPr lang="en-US" sz="2000" dirty="0">
              <a:latin typeface="Calibri" charset="0"/>
            </a:endParaRPr>
          </a:p>
          <a:p>
            <a:pPr lvl="1" eaLnBrk="1" hangingPunct="1"/>
            <a:endParaRPr lang="en-US" sz="2400" dirty="0">
              <a:latin typeface="Calibri" charset="0"/>
            </a:endParaRPr>
          </a:p>
        </p:txBody>
      </p:sp>
      <p:sp>
        <p:nvSpPr>
          <p:cNvPr id="2969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t>Page </a:t>
            </a:r>
            <a:fld id="{84343A35-6C71-D143-A7A5-E4F74409F4A1}"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590</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endParaRPr>
          </a:p>
        </p:txBody>
      </p:sp>
      <p:grpSp>
        <p:nvGrpSpPr>
          <p:cNvPr id="29702" name="Group 18"/>
          <p:cNvGrpSpPr>
            <a:grpSpLocks/>
          </p:cNvGrpSpPr>
          <p:nvPr/>
        </p:nvGrpSpPr>
        <p:grpSpPr bwMode="auto">
          <a:xfrm>
            <a:off x="3203848" y="4221088"/>
            <a:ext cx="5194300" cy="2514600"/>
            <a:chOff x="2008" y="2352"/>
            <a:chExt cx="3272" cy="1584"/>
          </a:xfrm>
        </p:grpSpPr>
        <p:sp>
          <p:nvSpPr>
            <p:cNvPr id="29703" name="AutoShape 9"/>
            <p:cNvSpPr>
              <a:spLocks noChangeArrowheads="1"/>
            </p:cNvSpPr>
            <p:nvPr/>
          </p:nvSpPr>
          <p:spPr bwMode="auto">
            <a:xfrm>
              <a:off x="4032" y="3360"/>
              <a:ext cx="1248" cy="425"/>
            </a:xfrm>
            <a:prstGeom prst="wedgeRoundRectCallout">
              <a:avLst>
                <a:gd name="adj1" fmla="val -123398"/>
                <a:gd name="adj2" fmla="val 18704"/>
                <a:gd name="adj3" fmla="val 16667"/>
              </a:avLst>
            </a:prstGeom>
            <a:solidFill>
              <a:schemeClr val="accent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mic Sans MS" charset="0"/>
                  <a:ea typeface="ＭＳ Ｐゴシック" charset="0"/>
                </a:rPr>
                <a:t>Methods (Services)</a:t>
              </a:r>
            </a:p>
          </p:txBody>
        </p:sp>
        <p:sp>
          <p:nvSpPr>
            <p:cNvPr id="29704" name="AutoShape 10"/>
            <p:cNvSpPr>
              <a:spLocks noChangeArrowheads="1"/>
            </p:cNvSpPr>
            <p:nvPr/>
          </p:nvSpPr>
          <p:spPr bwMode="auto">
            <a:xfrm>
              <a:off x="3984" y="2784"/>
              <a:ext cx="1248" cy="288"/>
            </a:xfrm>
            <a:prstGeom prst="wedgeRoundRectCallout">
              <a:avLst>
                <a:gd name="adj1" fmla="val -125241"/>
                <a:gd name="adj2" fmla="val 8681"/>
                <a:gd name="adj3" fmla="val 16667"/>
              </a:avLst>
            </a:prstGeom>
            <a:solidFill>
              <a:schemeClr val="accent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mic Sans MS" charset="0"/>
                  <a:ea typeface="ＭＳ Ｐゴシック" charset="0"/>
                </a:rPr>
                <a:t>Attributes</a:t>
              </a:r>
            </a:p>
          </p:txBody>
        </p:sp>
        <p:grpSp>
          <p:nvGrpSpPr>
            <p:cNvPr id="29705" name="Group 11"/>
            <p:cNvGrpSpPr>
              <a:grpSpLocks/>
            </p:cNvGrpSpPr>
            <p:nvPr/>
          </p:nvGrpSpPr>
          <p:grpSpPr bwMode="auto">
            <a:xfrm>
              <a:off x="2008" y="2352"/>
              <a:ext cx="1467" cy="1584"/>
              <a:chOff x="1480" y="2448"/>
              <a:chExt cx="1285" cy="1584"/>
            </a:xfrm>
          </p:grpSpPr>
          <p:sp>
            <p:nvSpPr>
              <p:cNvPr id="16395" name="Rectangle 12"/>
              <p:cNvSpPr>
                <a:spLocks noChangeArrowheads="1"/>
              </p:cNvSpPr>
              <p:nvPr/>
            </p:nvSpPr>
            <p:spPr bwMode="auto">
              <a:xfrm>
                <a:off x="1480" y="3360"/>
                <a:ext cx="1248" cy="672"/>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16396" name="Rectangle 13"/>
              <p:cNvSpPr>
                <a:spLocks noChangeArrowheads="1"/>
              </p:cNvSpPr>
              <p:nvPr/>
            </p:nvSpPr>
            <p:spPr bwMode="auto">
              <a:xfrm>
                <a:off x="1480" y="2736"/>
                <a:ext cx="1248" cy="6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16397" name="Rectangle 14"/>
              <p:cNvSpPr>
                <a:spLocks noChangeArrowheads="1"/>
              </p:cNvSpPr>
              <p:nvPr/>
            </p:nvSpPr>
            <p:spPr bwMode="auto">
              <a:xfrm>
                <a:off x="1480" y="2448"/>
                <a:ext cx="1248" cy="288"/>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9709" name="Text Box 15"/>
              <p:cNvSpPr txBox="1">
                <a:spLocks noChangeArrowheads="1"/>
              </p:cNvSpPr>
              <p:nvPr/>
            </p:nvSpPr>
            <p:spPr bwMode="auto">
              <a:xfrm>
                <a:off x="1672" y="2496"/>
                <a:ext cx="7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ClassName</a:t>
                </a:r>
              </a:p>
            </p:txBody>
          </p:sp>
          <p:sp>
            <p:nvSpPr>
              <p:cNvPr id="29710" name="Text Box 16"/>
              <p:cNvSpPr txBox="1">
                <a:spLocks noChangeArrowheads="1"/>
              </p:cNvSpPr>
              <p:nvPr/>
            </p:nvSpPr>
            <p:spPr bwMode="auto">
              <a:xfrm>
                <a:off x="1480" y="2688"/>
                <a:ext cx="1083"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 att</a:t>
                </a:r>
                <a:r>
                  <a:rPr kumimoji="0" lang="en-US" sz="2400" b="1" i="0" u="none" strike="noStrike" kern="1200" cap="none" spc="0" normalizeH="0" baseline="-25000" noProof="0">
                    <a:ln>
                      <a:noFill/>
                    </a:ln>
                    <a:solidFill>
                      <a:prstClr val="black"/>
                    </a:solidFill>
                    <a:effectLst/>
                    <a:uLnTx/>
                    <a:uFillTx/>
                    <a:latin typeface="Arial" charset="0"/>
                    <a:ea typeface="ＭＳ Ｐゴシック" charset="0"/>
                  </a:rPr>
                  <a:t>1</a:t>
                </a: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 dataType</a:t>
                </a:r>
                <a:r>
                  <a:rPr kumimoji="0" lang="en-US" sz="2400" b="1" i="0" u="none" strike="noStrike" kern="1200" cap="none" spc="0" normalizeH="0" baseline="-25000" noProof="0">
                    <a:ln>
                      <a:noFill/>
                    </a:ln>
                    <a:solidFill>
                      <a:prstClr val="black"/>
                    </a:solidFill>
                    <a:effectLst/>
                    <a:uLnTx/>
                    <a:uFillTx/>
                    <a:latin typeface="Arial" charset="0"/>
                    <a:ea typeface="ＭＳ Ｐゴシック" charset="0"/>
                  </a:rPr>
                  <a:t>1</a:t>
                </a:r>
                <a:endParaRPr kumimoji="0" lang="en-US" sz="1800" b="0" i="0" u="none" strike="noStrike" kern="1200" cap="none" spc="0" normalizeH="0" baseline="0" noProof="0">
                  <a:ln>
                    <a:noFill/>
                  </a:ln>
                  <a:solidFill>
                    <a:prstClr val="black"/>
                  </a:solidFill>
                  <a:effectLst/>
                  <a:uLnTx/>
                  <a:uFillTx/>
                  <a:latin typeface="Arial"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 att</a:t>
                </a:r>
                <a:r>
                  <a:rPr kumimoji="0" lang="en-US" sz="2400" b="1" i="0" u="none" strike="noStrike" kern="1200" cap="none" spc="0" normalizeH="0" baseline="-25000" noProof="0">
                    <a:ln>
                      <a:noFill/>
                    </a:ln>
                    <a:solidFill>
                      <a:prstClr val="black"/>
                    </a:solidFill>
                    <a:effectLst/>
                    <a:uLnTx/>
                    <a:uFillTx/>
                    <a:latin typeface="Arial" charset="0"/>
                    <a:ea typeface="ＭＳ Ｐゴシック" charset="0"/>
                  </a:rPr>
                  <a:t>i</a:t>
                </a: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 dataType</a:t>
                </a:r>
                <a:r>
                  <a:rPr kumimoji="0" lang="en-US" sz="2400" b="1" i="0" u="none" strike="noStrike" kern="1200" cap="none" spc="0" normalizeH="0" baseline="-25000" noProof="0">
                    <a:ln>
                      <a:noFill/>
                    </a:ln>
                    <a:solidFill>
                      <a:prstClr val="black"/>
                    </a:solidFill>
                    <a:effectLst/>
                    <a:uLnTx/>
                    <a:uFillTx/>
                    <a:latin typeface="Arial" charset="0"/>
                    <a:ea typeface="ＭＳ Ｐゴシック" charset="0"/>
                  </a:rPr>
                  <a:t>i</a:t>
                </a:r>
              </a:p>
            </p:txBody>
          </p:sp>
          <p:sp>
            <p:nvSpPr>
              <p:cNvPr id="29711" name="Text Box 17"/>
              <p:cNvSpPr txBox="1">
                <a:spLocks noChangeArrowheads="1"/>
              </p:cNvSpPr>
              <p:nvPr/>
            </p:nvSpPr>
            <p:spPr bwMode="auto">
              <a:xfrm>
                <a:off x="1480" y="3403"/>
                <a:ext cx="1285"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 m</a:t>
                </a:r>
                <a:r>
                  <a:rPr kumimoji="0" lang="en-US" sz="2400" b="1" i="0" u="none" strike="noStrike" kern="1200" cap="none" spc="0" normalizeH="0" baseline="-25000" noProof="0">
                    <a:ln>
                      <a:noFill/>
                    </a:ln>
                    <a:solidFill>
                      <a:prstClr val="black"/>
                    </a:solidFill>
                    <a:effectLst/>
                    <a:uLnTx/>
                    <a:uFillTx/>
                    <a:latin typeface="Arial" charset="0"/>
                    <a:ea typeface="ＭＳ Ｐゴシック" charset="0"/>
                  </a:rPr>
                  <a:t>1</a:t>
                </a: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 dataType</a:t>
                </a:r>
                <a:r>
                  <a:rPr kumimoji="0" lang="en-US" sz="2400" b="1" i="0" u="none" strike="noStrike" kern="1200" cap="none" spc="0" normalizeH="0" baseline="-25000" noProof="0">
                    <a:ln>
                      <a:noFill/>
                    </a:ln>
                    <a:solidFill>
                      <a:prstClr val="black"/>
                    </a:solidFill>
                    <a:effectLst/>
                    <a:uLnTx/>
                    <a:uFillTx/>
                    <a:latin typeface="Arial" charset="0"/>
                    <a:ea typeface="ＭＳ Ｐゴシック"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 m</a:t>
                </a:r>
                <a:r>
                  <a:rPr kumimoji="0" lang="en-US" sz="2400" b="1" i="0" u="none" strike="noStrike" kern="1200" cap="none" spc="0" normalizeH="0" baseline="-25000" noProof="0">
                    <a:ln>
                      <a:noFill/>
                    </a:ln>
                    <a:solidFill>
                      <a:prstClr val="black"/>
                    </a:solidFill>
                    <a:effectLst/>
                    <a:uLnTx/>
                    <a:uFillTx/>
                    <a:latin typeface="Arial" charset="0"/>
                    <a:ea typeface="ＭＳ Ｐゴシック" charset="0"/>
                  </a:rPr>
                  <a:t>j</a:t>
                </a: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 dataType</a:t>
                </a:r>
                <a:r>
                  <a:rPr kumimoji="0" lang="en-US" sz="2400" b="1" i="0" u="none" strike="noStrike" kern="1200" cap="none" spc="0" normalizeH="0" baseline="-25000" noProof="0">
                    <a:ln>
                      <a:noFill/>
                    </a:ln>
                    <a:solidFill>
                      <a:prstClr val="black"/>
                    </a:solidFill>
                    <a:effectLst/>
                    <a:uLnTx/>
                    <a:uFillTx/>
                    <a:latin typeface="Arial" charset="0"/>
                    <a:ea typeface="ＭＳ Ｐゴシック" charset="0"/>
                  </a:rPr>
                  <a:t>j</a:t>
                </a:r>
              </a:p>
            </p:txBody>
          </p:sp>
        </p:grpSp>
      </p:gr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763000" cy="990600"/>
          </a:xfrm>
        </p:spPr>
        <p:txBody>
          <a:bodyPr>
            <a:normAutofit fontScale="90000"/>
          </a:bodyPr>
          <a:lstStyle/>
          <a:p>
            <a:r>
              <a:rPr lang="en-US" sz="4400" dirty="0"/>
              <a:t>UML Representation of a Class </a:t>
            </a:r>
            <a:r>
              <a:rPr lang="en-US" sz="2700" dirty="0"/>
              <a:t>(</a:t>
            </a:r>
            <a:r>
              <a:rPr lang="en-US" sz="2200" dirty="0"/>
              <a:t>UML Class Diagram)</a:t>
            </a:r>
            <a:endParaRPr lang="en-US" dirty="0"/>
          </a:p>
        </p:txBody>
      </p:sp>
      <p:sp>
        <p:nvSpPr>
          <p:cNvPr id="3174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4B9417A9-354A-0D43-BFDF-9040C2A86072}"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591</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4" name="Content Placeholder 3"/>
          <p:cNvSpPr>
            <a:spLocks noGrp="1"/>
          </p:cNvSpPr>
          <p:nvPr>
            <p:ph sz="quarter" idx="1"/>
          </p:nvPr>
        </p:nvSpPr>
        <p:spPr/>
        <p:txBody>
          <a:bodyPr/>
          <a:lstStyle/>
          <a:p>
            <a:pPr>
              <a:spcBef>
                <a:spcPct val="20000"/>
              </a:spcBef>
              <a:buFont typeface="Arial" charset="0"/>
              <a:buChar char="•"/>
            </a:pPr>
            <a:r>
              <a:rPr lang="en-US" sz="2800" dirty="0">
                <a:latin typeface="Calibri" charset="0"/>
              </a:rPr>
              <a:t>UML uses three symbols to represent the visibility of the class</a:t>
            </a:r>
            <a:r>
              <a:rPr lang="ja-JP" altLang="en-US" sz="2800" dirty="0">
                <a:latin typeface="Calibri" charset="0"/>
              </a:rPr>
              <a:t>’</a:t>
            </a:r>
            <a:r>
              <a:rPr lang="en-US" altLang="ja-JP" sz="2800" dirty="0">
                <a:latin typeface="Calibri" charset="0"/>
              </a:rPr>
              <a:t> members.</a:t>
            </a:r>
          </a:p>
          <a:p>
            <a:pPr lvl="2">
              <a:spcBef>
                <a:spcPct val="20000"/>
              </a:spcBef>
              <a:buFont typeface="Arial" charset="0"/>
              <a:buChar char="•"/>
            </a:pPr>
            <a:r>
              <a:rPr lang="en-US" sz="2000" b="1" dirty="0">
                <a:solidFill>
                  <a:schemeClr val="tx2"/>
                </a:solidFill>
                <a:latin typeface="Calibri" charset="0"/>
              </a:rPr>
              <a:t>+</a:t>
            </a:r>
            <a:r>
              <a:rPr lang="en-US" sz="2000" dirty="0">
                <a:latin typeface="Calibri" charset="0"/>
              </a:rPr>
              <a:t> : mentions that the member is </a:t>
            </a:r>
            <a:r>
              <a:rPr lang="en-US" sz="2000" i="1" dirty="0">
                <a:solidFill>
                  <a:schemeClr val="tx2"/>
                </a:solidFill>
                <a:latin typeface="Calibri" charset="0"/>
              </a:rPr>
              <a:t>public</a:t>
            </a:r>
            <a:r>
              <a:rPr lang="en-US" sz="2000" dirty="0">
                <a:latin typeface="Calibri" charset="0"/>
              </a:rPr>
              <a:t>.</a:t>
            </a:r>
          </a:p>
          <a:p>
            <a:pPr lvl="2">
              <a:spcBef>
                <a:spcPct val="20000"/>
              </a:spcBef>
              <a:buFont typeface="Arial" charset="0"/>
              <a:buChar char="•"/>
            </a:pPr>
            <a:r>
              <a:rPr lang="en-US" sz="2000" b="1" dirty="0">
                <a:solidFill>
                  <a:srgbClr val="00CC99"/>
                </a:solidFill>
                <a:latin typeface="Calibri" charset="0"/>
              </a:rPr>
              <a:t>-</a:t>
            </a:r>
            <a:r>
              <a:rPr lang="en-US" sz="2000" dirty="0">
                <a:latin typeface="Calibri" charset="0"/>
              </a:rPr>
              <a:t> : mentions that the member is </a:t>
            </a:r>
            <a:r>
              <a:rPr lang="en-US" sz="2000" dirty="0">
                <a:solidFill>
                  <a:srgbClr val="00CC99"/>
                </a:solidFill>
                <a:latin typeface="Calibri" charset="0"/>
              </a:rPr>
              <a:t>private</a:t>
            </a:r>
            <a:r>
              <a:rPr lang="en-US" sz="2000" dirty="0">
                <a:latin typeface="Calibri" charset="0"/>
              </a:rPr>
              <a:t>.</a:t>
            </a:r>
          </a:p>
          <a:p>
            <a:pPr lvl="2">
              <a:spcBef>
                <a:spcPct val="20000"/>
              </a:spcBef>
              <a:buFont typeface="Arial" charset="0"/>
              <a:buChar char="•"/>
            </a:pPr>
            <a:r>
              <a:rPr lang="en-US" sz="2000" dirty="0">
                <a:latin typeface="Calibri" charset="0"/>
              </a:rPr>
              <a:t># : introduced in the CSC 113.</a:t>
            </a:r>
          </a:p>
          <a:p>
            <a:endParaRPr lang="en-US" dirty="0"/>
          </a:p>
        </p:txBody>
      </p:sp>
      <p:sp>
        <p:nvSpPr>
          <p:cNvPr id="3" name="Rectangle 2"/>
          <p:cNvSpPr txBox="1">
            <a:spLocks noChangeArrowheads="1"/>
          </p:cNvSpPr>
          <p:nvPr/>
        </p:nvSpPr>
        <p:spPr>
          <a:xfrm>
            <a:off x="457200" y="492125"/>
            <a:ext cx="8229600" cy="773113"/>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Tw Cen MT"/>
              <a:ea typeface="ＭＳ Ｐゴシック" charset="0"/>
              <a:cs typeface="+mj-cs"/>
            </a:endParaRPr>
          </a:p>
        </p:txBody>
      </p:sp>
      <p:sp>
        <p:nvSpPr>
          <p:cNvPr id="31747" name="Rectangle 3"/>
          <p:cNvSpPr txBox="1">
            <a:spLocks noChangeArrowheads="1"/>
          </p:cNvSpPr>
          <p:nvPr/>
        </p:nvSpPr>
        <p:spPr bwMode="auto">
          <a:xfrm>
            <a:off x="685800" y="2060848"/>
            <a:ext cx="8458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charset="0"/>
              <a:ea typeface="ＭＳ Ｐゴシック" charset="0"/>
            </a:endParaRPr>
          </a:p>
        </p:txBody>
      </p:sp>
      <p:grpSp>
        <p:nvGrpSpPr>
          <p:cNvPr id="31748" name="Group 4"/>
          <p:cNvGrpSpPr>
            <a:grpSpLocks/>
          </p:cNvGrpSpPr>
          <p:nvPr/>
        </p:nvGrpSpPr>
        <p:grpSpPr bwMode="auto">
          <a:xfrm>
            <a:off x="2743200" y="3657600"/>
            <a:ext cx="5194300" cy="2514600"/>
            <a:chOff x="2008" y="2352"/>
            <a:chExt cx="3272" cy="1584"/>
          </a:xfrm>
        </p:grpSpPr>
        <p:sp>
          <p:nvSpPr>
            <p:cNvPr id="31749" name="AutoShape 5"/>
            <p:cNvSpPr>
              <a:spLocks noChangeArrowheads="1"/>
            </p:cNvSpPr>
            <p:nvPr/>
          </p:nvSpPr>
          <p:spPr bwMode="auto">
            <a:xfrm>
              <a:off x="4032" y="3360"/>
              <a:ext cx="1248" cy="425"/>
            </a:xfrm>
            <a:prstGeom prst="wedgeRoundRectCallout">
              <a:avLst>
                <a:gd name="adj1" fmla="val -123398"/>
                <a:gd name="adj2" fmla="val 18704"/>
                <a:gd name="adj3" fmla="val 16667"/>
              </a:avLst>
            </a:prstGeom>
            <a:solidFill>
              <a:schemeClr val="accent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mic Sans MS" charset="0"/>
                  <a:ea typeface="ＭＳ Ｐゴシック" charset="0"/>
                </a:rPr>
                <a:t>Methods (Services)</a:t>
              </a:r>
            </a:p>
          </p:txBody>
        </p:sp>
        <p:sp>
          <p:nvSpPr>
            <p:cNvPr id="31750" name="AutoShape 6"/>
            <p:cNvSpPr>
              <a:spLocks noChangeArrowheads="1"/>
            </p:cNvSpPr>
            <p:nvPr/>
          </p:nvSpPr>
          <p:spPr bwMode="auto">
            <a:xfrm>
              <a:off x="3984" y="2784"/>
              <a:ext cx="1248" cy="288"/>
            </a:xfrm>
            <a:prstGeom prst="wedgeRoundRectCallout">
              <a:avLst>
                <a:gd name="adj1" fmla="val -125241"/>
                <a:gd name="adj2" fmla="val 8681"/>
                <a:gd name="adj3" fmla="val 16667"/>
              </a:avLst>
            </a:prstGeom>
            <a:solidFill>
              <a:schemeClr val="accent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mic Sans MS" charset="0"/>
                  <a:ea typeface="ＭＳ Ｐゴシック" charset="0"/>
                </a:rPr>
                <a:t>Attributes</a:t>
              </a:r>
            </a:p>
          </p:txBody>
        </p:sp>
        <p:grpSp>
          <p:nvGrpSpPr>
            <p:cNvPr id="31751" name="Group 7"/>
            <p:cNvGrpSpPr>
              <a:grpSpLocks/>
            </p:cNvGrpSpPr>
            <p:nvPr/>
          </p:nvGrpSpPr>
          <p:grpSpPr bwMode="auto">
            <a:xfrm>
              <a:off x="2008" y="2352"/>
              <a:ext cx="1467" cy="1584"/>
              <a:chOff x="1480" y="2448"/>
              <a:chExt cx="1285" cy="1584"/>
            </a:xfrm>
          </p:grpSpPr>
          <p:sp>
            <p:nvSpPr>
              <p:cNvPr id="18441" name="Rectangle 8"/>
              <p:cNvSpPr>
                <a:spLocks noChangeArrowheads="1"/>
              </p:cNvSpPr>
              <p:nvPr/>
            </p:nvSpPr>
            <p:spPr bwMode="auto">
              <a:xfrm>
                <a:off x="1480" y="3360"/>
                <a:ext cx="1248" cy="672"/>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8442" name="Rectangle 9"/>
              <p:cNvSpPr>
                <a:spLocks noChangeArrowheads="1"/>
              </p:cNvSpPr>
              <p:nvPr/>
            </p:nvSpPr>
            <p:spPr bwMode="auto">
              <a:xfrm>
                <a:off x="1480" y="2736"/>
                <a:ext cx="1248" cy="6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8443" name="Rectangle 10"/>
              <p:cNvSpPr>
                <a:spLocks noChangeArrowheads="1"/>
              </p:cNvSpPr>
              <p:nvPr/>
            </p:nvSpPr>
            <p:spPr bwMode="auto">
              <a:xfrm>
                <a:off x="1480" y="2448"/>
                <a:ext cx="1248" cy="288"/>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31755" name="Text Box 11"/>
              <p:cNvSpPr txBox="1">
                <a:spLocks noChangeArrowheads="1"/>
              </p:cNvSpPr>
              <p:nvPr/>
            </p:nvSpPr>
            <p:spPr bwMode="auto">
              <a:xfrm>
                <a:off x="1672" y="2496"/>
                <a:ext cx="7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ClassName</a:t>
                </a:r>
              </a:p>
            </p:txBody>
          </p:sp>
          <p:sp>
            <p:nvSpPr>
              <p:cNvPr id="31756" name="Text Box 12"/>
              <p:cNvSpPr txBox="1">
                <a:spLocks noChangeArrowheads="1"/>
              </p:cNvSpPr>
              <p:nvPr/>
            </p:nvSpPr>
            <p:spPr bwMode="auto">
              <a:xfrm>
                <a:off x="1480" y="2688"/>
                <a:ext cx="1083"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att</a:t>
                </a:r>
                <a:r>
                  <a:rPr kumimoji="0" lang="en-US" sz="2400" b="1" i="0" u="none" strike="noStrike" kern="1200" cap="none" spc="0" normalizeH="0" baseline="-25000" noProof="0">
                    <a:ln>
                      <a:noFill/>
                    </a:ln>
                    <a:solidFill>
                      <a:prstClr val="black"/>
                    </a:solidFill>
                    <a:effectLst/>
                    <a:uLnTx/>
                    <a:uFillTx/>
                    <a:latin typeface="Tahoma" charset="0"/>
                    <a:ea typeface="ＭＳ Ｐゴシック" charset="0"/>
                  </a:rPr>
                  <a:t>1</a:t>
                </a: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dataType</a:t>
                </a:r>
                <a:r>
                  <a:rPr kumimoji="0" lang="en-US" sz="2400" b="1" i="0" u="none" strike="noStrike" kern="1200" cap="none" spc="0" normalizeH="0" baseline="-25000" noProof="0">
                    <a:ln>
                      <a:noFill/>
                    </a:ln>
                    <a:solidFill>
                      <a:prstClr val="black"/>
                    </a:solidFill>
                    <a:effectLst/>
                    <a:uLnTx/>
                    <a:uFillTx/>
                    <a:latin typeface="Tahoma" charset="0"/>
                    <a:ea typeface="ＭＳ Ｐゴシック" charset="0"/>
                  </a:rPr>
                  <a:t>1</a:t>
                </a:r>
                <a:endParaRPr kumimoji="0" lang="en-US" sz="1800" b="0" i="0" u="none" strike="noStrike" kern="1200" cap="none" spc="0" normalizeH="0" baseline="0" noProof="0">
                  <a:ln>
                    <a:noFill/>
                  </a:ln>
                  <a:solidFill>
                    <a:prstClr val="black"/>
                  </a:solidFill>
                  <a:effectLst/>
                  <a:uLnTx/>
                  <a:uFillTx/>
                  <a:latin typeface="Tahoma"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att</a:t>
                </a:r>
                <a:r>
                  <a:rPr kumimoji="0" lang="en-US" sz="2400" b="1" i="0" u="none" strike="noStrike" kern="1200" cap="none" spc="0" normalizeH="0" baseline="-25000" noProof="0">
                    <a:ln>
                      <a:noFill/>
                    </a:ln>
                    <a:solidFill>
                      <a:prstClr val="black"/>
                    </a:solidFill>
                    <a:effectLst/>
                    <a:uLnTx/>
                    <a:uFillTx/>
                    <a:latin typeface="Tahoma" charset="0"/>
                    <a:ea typeface="ＭＳ Ｐゴシック" charset="0"/>
                  </a:rPr>
                  <a:t>i</a:t>
                </a: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dataType</a:t>
                </a:r>
                <a:r>
                  <a:rPr kumimoji="0" lang="en-US" sz="2400" b="1" i="0" u="none" strike="noStrike" kern="1200" cap="none" spc="0" normalizeH="0" baseline="-25000" noProof="0">
                    <a:ln>
                      <a:noFill/>
                    </a:ln>
                    <a:solidFill>
                      <a:prstClr val="black"/>
                    </a:solidFill>
                    <a:effectLst/>
                    <a:uLnTx/>
                    <a:uFillTx/>
                    <a:latin typeface="Tahoma" charset="0"/>
                    <a:ea typeface="ＭＳ Ｐゴシック" charset="0"/>
                  </a:rPr>
                  <a:t>i</a:t>
                </a:r>
              </a:p>
            </p:txBody>
          </p:sp>
          <p:sp>
            <p:nvSpPr>
              <p:cNvPr id="31757" name="Text Box 13"/>
              <p:cNvSpPr txBox="1">
                <a:spLocks noChangeArrowheads="1"/>
              </p:cNvSpPr>
              <p:nvPr/>
            </p:nvSpPr>
            <p:spPr bwMode="auto">
              <a:xfrm>
                <a:off x="1480" y="3403"/>
                <a:ext cx="1285"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m</a:t>
                </a:r>
                <a:r>
                  <a:rPr kumimoji="0" lang="en-US" sz="2400" b="1" i="0" u="none" strike="noStrike" kern="1200" cap="none" spc="0" normalizeH="0" baseline="-25000" noProof="0">
                    <a:ln>
                      <a:noFill/>
                    </a:ln>
                    <a:solidFill>
                      <a:prstClr val="black"/>
                    </a:solidFill>
                    <a:effectLst/>
                    <a:uLnTx/>
                    <a:uFillTx/>
                    <a:latin typeface="Tahoma" charset="0"/>
                    <a:ea typeface="ＭＳ Ｐゴシック" charset="0"/>
                  </a:rPr>
                  <a:t>1</a:t>
                </a: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dataType</a:t>
                </a:r>
                <a:r>
                  <a:rPr kumimoji="0" lang="en-US" sz="2400" b="1" i="0" u="none" strike="noStrike" kern="1200" cap="none" spc="0" normalizeH="0" baseline="-25000" noProof="0">
                    <a:ln>
                      <a:noFill/>
                    </a:ln>
                    <a:solidFill>
                      <a:prstClr val="black"/>
                    </a:solidFill>
                    <a:effectLst/>
                    <a:uLnTx/>
                    <a:uFillTx/>
                    <a:latin typeface="Tahoma" charset="0"/>
                    <a:ea typeface="ＭＳ Ｐゴシック"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m</a:t>
                </a:r>
                <a:r>
                  <a:rPr kumimoji="0" lang="en-US" sz="2400" b="1" i="0" u="none" strike="noStrike" kern="1200" cap="none" spc="0" normalizeH="0" baseline="-25000" noProof="0">
                    <a:ln>
                      <a:noFill/>
                    </a:ln>
                    <a:solidFill>
                      <a:prstClr val="black"/>
                    </a:solidFill>
                    <a:effectLst/>
                    <a:uLnTx/>
                    <a:uFillTx/>
                    <a:latin typeface="Tahoma" charset="0"/>
                    <a:ea typeface="ＭＳ Ｐゴシック" charset="0"/>
                  </a:rPr>
                  <a:t>j</a:t>
                </a: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dataType</a:t>
                </a:r>
                <a:r>
                  <a:rPr kumimoji="0" lang="en-US" sz="2400" b="1" i="0" u="none" strike="noStrike" kern="1200" cap="none" spc="0" normalizeH="0" baseline="-25000" noProof="0">
                    <a:ln>
                      <a:noFill/>
                    </a:ln>
                    <a:solidFill>
                      <a:prstClr val="black"/>
                    </a:solidFill>
                    <a:effectLst/>
                    <a:uLnTx/>
                    <a:uFillTx/>
                    <a:latin typeface="Tahoma" charset="0"/>
                    <a:ea typeface="ＭＳ Ｐゴシック" charset="0"/>
                  </a:rPr>
                  <a:t>j</a:t>
                </a:r>
              </a:p>
            </p:txBody>
          </p:sp>
        </p:grpSp>
      </p:grpSp>
      <p:sp>
        <p:nvSpPr>
          <p:cNvPr id="17" name="Right Brace 16"/>
          <p:cNvSpPr/>
          <p:nvPr/>
        </p:nvSpPr>
        <p:spPr>
          <a:xfrm>
            <a:off x="5791200" y="2590800"/>
            <a:ext cx="838200" cy="914400"/>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a:ea typeface="+mn-ea"/>
              <a:cs typeface="+mn-cs"/>
            </a:endParaRPr>
          </a:p>
        </p:txBody>
      </p:sp>
      <p:sp>
        <p:nvSpPr>
          <p:cNvPr id="18" name="Rectangle 17"/>
          <p:cNvSpPr/>
          <p:nvPr/>
        </p:nvSpPr>
        <p:spPr>
          <a:xfrm>
            <a:off x="6781800" y="2514600"/>
            <a:ext cx="2057400" cy="10668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w Cen MT"/>
                <a:ea typeface="+mn-ea"/>
                <a:cs typeface="+mn-cs"/>
              </a:rPr>
              <a:t>These are the Access Modifiers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4"/>
          <p:cNvSpPr>
            <a:spLocks noGrp="1"/>
          </p:cNvSpPr>
          <p:nvPr>
            <p:ph type="title"/>
          </p:nvPr>
        </p:nvSpPr>
        <p:spPr/>
        <p:txBody>
          <a:bodyPr/>
          <a:lstStyle/>
          <a:p>
            <a:r>
              <a:rPr lang="en-US" dirty="0">
                <a:latin typeface="Calibri" charset="0"/>
              </a:rPr>
              <a:t>5.1:How to create UML</a:t>
            </a:r>
          </a:p>
        </p:txBody>
      </p:sp>
      <p:sp>
        <p:nvSpPr>
          <p:cNvPr id="32771"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6C25D7DE-8351-A74E-AD60-256F9E0DB1A2}"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592</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6" name="Content Placeholder 5"/>
          <p:cNvSpPr>
            <a:spLocks noGrp="1"/>
          </p:cNvSpPr>
          <p:nvPr>
            <p:ph sz="quarter" idx="1"/>
          </p:nvPr>
        </p:nvSpPr>
        <p:spPr/>
        <p:txBody>
          <a:bodyPr/>
          <a:lstStyle/>
          <a:p>
            <a:pPr marL="0" indent="0">
              <a:buFont typeface="Arial" charset="0"/>
              <a:buNone/>
              <a:defRPr/>
            </a:pPr>
            <a:r>
              <a:rPr lang="en-US" dirty="0">
                <a:cs typeface="+mn-cs"/>
              </a:rPr>
              <a:t>from problem definition:</a:t>
            </a:r>
          </a:p>
          <a:p>
            <a:pPr marL="514350" indent="-514350">
              <a:buFont typeface="Arial" charset="0"/>
              <a:buAutoNum type="arabicPeriod"/>
              <a:defRPr/>
            </a:pPr>
            <a:r>
              <a:rPr lang="en-US" dirty="0">
                <a:cs typeface="+mn-cs"/>
              </a:rPr>
              <a:t>Identify all (relevant) nouns and verbs </a:t>
            </a:r>
          </a:p>
          <a:p>
            <a:pPr marL="514350" indent="-514350">
              <a:buFont typeface="Arial" charset="0"/>
              <a:buAutoNum type="arabicPeriod"/>
              <a:defRPr/>
            </a:pPr>
            <a:r>
              <a:rPr lang="en-US" dirty="0">
                <a:cs typeface="+mn-cs"/>
              </a:rPr>
              <a:t>From List of nouns ,select objects </a:t>
            </a:r>
          </a:p>
          <a:p>
            <a:pPr marL="514350" indent="-514350">
              <a:buFont typeface="Arial" charset="0"/>
              <a:buAutoNum type="arabicPeriod"/>
              <a:defRPr/>
            </a:pPr>
            <a:r>
              <a:rPr lang="en-US" dirty="0">
                <a:cs typeface="+mn-cs"/>
              </a:rPr>
              <a:t>Identify data component for each object </a:t>
            </a:r>
          </a:p>
          <a:p>
            <a:pPr marL="514350" indent="-514350">
              <a:buFont typeface="Arial" charset="0"/>
              <a:buAutoNum type="arabicPeriod"/>
              <a:defRPr/>
            </a:pPr>
            <a:r>
              <a:rPr lang="en-US" dirty="0">
                <a:cs typeface="+mn-cs"/>
              </a:rPr>
              <a:t>From list of verbs, select operation </a:t>
            </a:r>
          </a:p>
          <a:p>
            <a:pPr marL="0" indent="0">
              <a:buFont typeface="Arial" charset="0"/>
              <a:buNone/>
              <a:defRPr/>
            </a:pPr>
            <a:r>
              <a:rPr lang="en-US" dirty="0">
                <a:cs typeface="+mn-cs"/>
              </a:rPr>
              <a:t>  </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normAutofit fontScale="90000"/>
          </a:bodyPr>
          <a:lstStyle/>
          <a:p>
            <a:br>
              <a:rPr lang="en-US" dirty="0">
                <a:latin typeface="Calibri" charset="0"/>
              </a:rPr>
            </a:br>
            <a:r>
              <a:rPr lang="en-US" dirty="0">
                <a:latin typeface="Calibri" charset="0"/>
              </a:rPr>
              <a:t>Ex: UML Class Diagram</a:t>
            </a:r>
            <a:br>
              <a:rPr lang="en-US" dirty="0">
                <a:latin typeface="Calibri" charset="0"/>
              </a:rPr>
            </a:br>
            <a:endParaRPr lang="en-US" dirty="0">
              <a:latin typeface="Calibri" charset="0"/>
            </a:endParaRPr>
          </a:p>
        </p:txBody>
      </p:sp>
      <p:sp>
        <p:nvSpPr>
          <p:cNvPr id="33794" name="Content Placeholder 2"/>
          <p:cNvSpPr>
            <a:spLocks noGrp="1"/>
          </p:cNvSpPr>
          <p:nvPr>
            <p:ph sz="quarter" idx="1"/>
          </p:nvPr>
        </p:nvSpPr>
        <p:spPr/>
        <p:txBody>
          <a:bodyPr/>
          <a:lstStyle/>
          <a:p>
            <a:r>
              <a:rPr lang="en-US" dirty="0">
                <a:latin typeface="Calibri" charset="0"/>
              </a:rPr>
              <a:t>Problem Statement: </a:t>
            </a:r>
          </a:p>
          <a:p>
            <a:pPr lvl="1"/>
            <a:r>
              <a:rPr lang="en-US" dirty="0">
                <a:latin typeface="Calibri" charset="0"/>
              </a:rPr>
              <a:t> Write  a program to input the length and width of the rectangle, and calculate and print the perimeter and area of rectangle.</a:t>
            </a:r>
          </a:p>
          <a:p>
            <a:r>
              <a:rPr lang="en-US" dirty="0">
                <a:latin typeface="Calibri" charset="0"/>
              </a:rPr>
              <a:t> Nouns :</a:t>
            </a:r>
          </a:p>
          <a:p>
            <a:pPr lvl="1"/>
            <a:r>
              <a:rPr lang="en-US" dirty="0">
                <a:latin typeface="Calibri" charset="0"/>
              </a:rPr>
              <a:t>length , width, rectangle, perimeter , area </a:t>
            </a:r>
          </a:p>
          <a:p>
            <a:r>
              <a:rPr lang="en-US" dirty="0">
                <a:latin typeface="Calibri" charset="0"/>
              </a:rPr>
              <a:t>Verbs :</a:t>
            </a:r>
          </a:p>
          <a:p>
            <a:pPr lvl="1"/>
            <a:r>
              <a:rPr lang="en-US" dirty="0">
                <a:latin typeface="Calibri" charset="0"/>
              </a:rPr>
              <a:t>print , calculate   </a:t>
            </a:r>
          </a:p>
        </p:txBody>
      </p:sp>
      <p:sp>
        <p:nvSpPr>
          <p:cNvPr id="2" name="Slide Number Placeholder 1"/>
          <p:cNvSpPr>
            <a:spLocks noGrp="1"/>
          </p:cNvSpPr>
          <p:nvPr>
            <p:ph type="sldNum" sz="quarter" idx="12"/>
          </p:nvPr>
        </p:nvSpPr>
        <p:spPr/>
        <p:txBody>
          <a:bodyPr>
            <a:normAutofit fontScale="85000" lnSpcReduction="20000"/>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6117DAA-CF62-1E4A-8A2B-5A49EC6D4499}" type="slidenum">
              <a:rPr kumimoji="0" lang="en-US" sz="1400" b="1" i="0" u="none" strike="noStrike" kern="1200" cap="none" spc="0" normalizeH="0" baseline="0" noProof="0" smtClean="0">
                <a:ln>
                  <a:noFill/>
                </a:ln>
                <a:solidFill>
                  <a:srgbClr val="FFFFFF"/>
                </a:solidFill>
                <a:effectLst/>
                <a:uLnTx/>
                <a:uFillTx/>
                <a:latin typeface="Arial"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593</a:t>
            </a:fld>
            <a:endParaRPr kumimoji="0" lang="en-US" sz="1400" b="1" i="0" u="none" strike="noStrike" kern="1200" cap="none" spc="0" normalizeH="0" baseline="0" noProof="0">
              <a:ln>
                <a:noFill/>
              </a:ln>
              <a:solidFill>
                <a:srgbClr val="FFFFFF"/>
              </a:solidFill>
              <a:effectLst/>
              <a:uLnTx/>
              <a:uFillTx/>
              <a:latin typeface="Arial" charset="0"/>
              <a:ea typeface="ＭＳ Ｐゴシック" charset="0"/>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dirty="0">
                <a:latin typeface="Calibri" charset="0"/>
              </a:rPr>
              <a:t>UML Example </a:t>
            </a:r>
          </a:p>
        </p:txBody>
      </p:sp>
      <p:grpSp>
        <p:nvGrpSpPr>
          <p:cNvPr id="34818" name="Group 4"/>
          <p:cNvGrpSpPr>
            <a:grpSpLocks/>
          </p:cNvGrpSpPr>
          <p:nvPr/>
        </p:nvGrpSpPr>
        <p:grpSpPr bwMode="auto">
          <a:xfrm>
            <a:off x="1476375" y="1773238"/>
            <a:ext cx="6589713" cy="2514600"/>
            <a:chOff x="2008" y="2352"/>
            <a:chExt cx="4151" cy="1584"/>
          </a:xfrm>
        </p:grpSpPr>
        <p:sp>
          <p:nvSpPr>
            <p:cNvPr id="34819" name="AutoShape 5"/>
            <p:cNvSpPr>
              <a:spLocks noChangeArrowheads="1"/>
            </p:cNvSpPr>
            <p:nvPr/>
          </p:nvSpPr>
          <p:spPr bwMode="auto">
            <a:xfrm>
              <a:off x="4911" y="3350"/>
              <a:ext cx="1248" cy="425"/>
            </a:xfrm>
            <a:prstGeom prst="wedgeRoundRectCallout">
              <a:avLst>
                <a:gd name="adj1" fmla="val -123398"/>
                <a:gd name="adj2" fmla="val 18704"/>
                <a:gd name="adj3" fmla="val 16667"/>
              </a:avLst>
            </a:prstGeom>
            <a:solidFill>
              <a:schemeClr val="accent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mic Sans MS" charset="0"/>
                  <a:ea typeface="ＭＳ Ｐゴシック" charset="0"/>
                </a:rPr>
                <a:t>Methods (Operation)</a:t>
              </a:r>
            </a:p>
          </p:txBody>
        </p:sp>
        <p:sp>
          <p:nvSpPr>
            <p:cNvPr id="34820" name="AutoShape 6"/>
            <p:cNvSpPr>
              <a:spLocks noChangeArrowheads="1"/>
            </p:cNvSpPr>
            <p:nvPr/>
          </p:nvSpPr>
          <p:spPr bwMode="auto">
            <a:xfrm>
              <a:off x="4820" y="2715"/>
              <a:ext cx="1248" cy="288"/>
            </a:xfrm>
            <a:prstGeom prst="wedgeRoundRectCallout">
              <a:avLst>
                <a:gd name="adj1" fmla="val -125241"/>
                <a:gd name="adj2" fmla="val 8681"/>
                <a:gd name="adj3" fmla="val 16667"/>
              </a:avLst>
            </a:prstGeom>
            <a:solidFill>
              <a:schemeClr val="accent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mic Sans MS" charset="0"/>
                  <a:ea typeface="ＭＳ Ｐゴシック" charset="0"/>
                </a:rPr>
                <a:t>Attributes</a:t>
              </a:r>
            </a:p>
          </p:txBody>
        </p:sp>
        <p:grpSp>
          <p:nvGrpSpPr>
            <p:cNvPr id="34821" name="Group 7"/>
            <p:cNvGrpSpPr>
              <a:grpSpLocks/>
            </p:cNvGrpSpPr>
            <p:nvPr/>
          </p:nvGrpSpPr>
          <p:grpSpPr bwMode="auto">
            <a:xfrm>
              <a:off x="2008" y="2352"/>
              <a:ext cx="2008" cy="1584"/>
              <a:chOff x="1480" y="2448"/>
              <a:chExt cx="1757" cy="1584"/>
            </a:xfrm>
          </p:grpSpPr>
          <p:sp>
            <p:nvSpPr>
              <p:cNvPr id="8" name="Rectangle 8"/>
              <p:cNvSpPr>
                <a:spLocks noChangeArrowheads="1"/>
              </p:cNvSpPr>
              <p:nvPr/>
            </p:nvSpPr>
            <p:spPr bwMode="auto">
              <a:xfrm>
                <a:off x="1480" y="3360"/>
                <a:ext cx="1667" cy="672"/>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9" name="Rectangle 9"/>
              <p:cNvSpPr>
                <a:spLocks noChangeArrowheads="1"/>
              </p:cNvSpPr>
              <p:nvPr/>
            </p:nvSpPr>
            <p:spPr bwMode="auto">
              <a:xfrm>
                <a:off x="1480" y="2736"/>
                <a:ext cx="1667" cy="6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0" name="Rectangle 10"/>
              <p:cNvSpPr>
                <a:spLocks noChangeArrowheads="1"/>
              </p:cNvSpPr>
              <p:nvPr/>
            </p:nvSpPr>
            <p:spPr bwMode="auto">
              <a:xfrm>
                <a:off x="1480" y="2448"/>
                <a:ext cx="1667" cy="288"/>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34825" name="Text Box 11"/>
              <p:cNvSpPr txBox="1">
                <a:spLocks noChangeArrowheads="1"/>
              </p:cNvSpPr>
              <p:nvPr/>
            </p:nvSpPr>
            <p:spPr bwMode="auto">
              <a:xfrm>
                <a:off x="1672" y="2496"/>
                <a:ext cx="8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ahoma" charset="0"/>
                    <a:ea typeface="ＭＳ Ｐゴシック" charset="0"/>
                  </a:rPr>
                  <a:t>Rectangle </a:t>
                </a:r>
              </a:p>
            </p:txBody>
          </p:sp>
          <p:sp>
            <p:nvSpPr>
              <p:cNvPr id="34826" name="Text Box 12"/>
              <p:cNvSpPr txBox="1">
                <a:spLocks noChangeArrowheads="1"/>
              </p:cNvSpPr>
              <p:nvPr/>
            </p:nvSpPr>
            <p:spPr bwMode="auto">
              <a:xfrm>
                <a:off x="1480" y="2811"/>
                <a:ext cx="1667"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rPr>
                  <a:t> </a:t>
                </a:r>
                <a:r>
                  <a:rPr kumimoji="0" lang="en-US" sz="2400" b="0" i="0" u="none" strike="noStrike" kern="1200" cap="none" spc="0" normalizeH="0" baseline="0" noProof="0">
                    <a:ln>
                      <a:noFill/>
                    </a:ln>
                    <a:solidFill>
                      <a:prstClr val="black"/>
                    </a:solidFill>
                    <a:effectLst/>
                    <a:uLnTx/>
                    <a:uFillTx/>
                    <a:latin typeface="Tahoma" charset="0"/>
                    <a:ea typeface="ＭＳ Ｐゴシック" charset="0"/>
                  </a:rPr>
                  <a:t>width: double</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2400" b="0" i="0" u="none" strike="noStrike" kern="1200" cap="none" spc="0" normalizeH="0" baseline="0" noProof="0">
                    <a:ln>
                      <a:noFill/>
                    </a:ln>
                    <a:solidFill>
                      <a:prstClr val="black"/>
                    </a:solidFill>
                    <a:effectLst/>
                    <a:uLnTx/>
                    <a:uFillTx/>
                    <a:latin typeface="Arial" charset="0"/>
                    <a:ea typeface="ＭＳ Ｐゴシック" charset="0"/>
                  </a:rPr>
                  <a:t>length </a:t>
                </a:r>
                <a:r>
                  <a:rPr kumimoji="0" lang="en-US" sz="2400" b="0" i="0" u="none" strike="noStrike" kern="1200" cap="none" spc="0" normalizeH="0" baseline="0" noProof="0">
                    <a:ln>
                      <a:noFill/>
                    </a:ln>
                    <a:solidFill>
                      <a:prstClr val="black"/>
                    </a:solidFill>
                    <a:effectLst/>
                    <a:uLnTx/>
                    <a:uFillTx/>
                    <a:latin typeface="Tahoma" charset="0"/>
                    <a:ea typeface="ＭＳ Ｐゴシック" charset="0"/>
                  </a:rPr>
                  <a:t>: double </a:t>
                </a:r>
                <a:endParaRPr kumimoji="0" lang="en-US" sz="3200" b="1" i="0" u="none" strike="noStrike" kern="1200" cap="none" spc="0" normalizeH="0" baseline="-25000" noProof="0">
                  <a:ln>
                    <a:noFill/>
                  </a:ln>
                  <a:solidFill>
                    <a:prstClr val="black"/>
                  </a:solidFill>
                  <a:effectLst/>
                  <a:uLnTx/>
                  <a:uFillTx/>
                  <a:latin typeface="Tahoma" charset="0"/>
                  <a:ea typeface="ＭＳ Ｐゴシック" charset="0"/>
                </a:endParaRPr>
              </a:p>
            </p:txBody>
          </p:sp>
          <p:sp>
            <p:nvSpPr>
              <p:cNvPr id="34827" name="Text Box 13"/>
              <p:cNvSpPr txBox="1">
                <a:spLocks noChangeArrowheads="1"/>
              </p:cNvSpPr>
              <p:nvPr/>
            </p:nvSpPr>
            <p:spPr bwMode="auto">
              <a:xfrm>
                <a:off x="1480" y="3403"/>
                <a:ext cx="1757"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Tahoma" charset="0"/>
                    <a:ea typeface="ＭＳ Ｐゴシック" charset="0"/>
                  </a:rPr>
                  <a:t>+ calcuArea():double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Tahoma" charset="0"/>
                    <a:ea typeface="ＭＳ Ｐゴシック" charset="0"/>
                  </a:rPr>
                  <a:t>+ calcuPerimeter()double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25000" noProof="0">
                    <a:ln>
                      <a:noFill/>
                    </a:ln>
                    <a:solidFill>
                      <a:prstClr val="black"/>
                    </a:solidFill>
                    <a:effectLst/>
                    <a:uLnTx/>
                    <a:uFillTx/>
                    <a:latin typeface="Tahoma" charset="0"/>
                    <a:ea typeface="ＭＳ Ｐゴシック" charset="0"/>
                  </a:rPr>
                  <a:t>+ print () void </a:t>
                </a:r>
              </a:p>
            </p:txBody>
          </p:sp>
        </p:grpSp>
      </p:grpSp>
      <p:sp>
        <p:nvSpPr>
          <p:cNvPr id="2" name="Slide Number Placeholder 1"/>
          <p:cNvSpPr>
            <a:spLocks noGrp="1"/>
          </p:cNvSpPr>
          <p:nvPr>
            <p:ph type="sldNum" sz="quarter" idx="12"/>
          </p:nvPr>
        </p:nvSpPr>
        <p:spPr/>
        <p:txBody>
          <a:bodyPr>
            <a:normAutofit fontScale="85000" lnSpcReduction="20000"/>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6117DAA-CF62-1E4A-8A2B-5A49EC6D4499}" type="slidenum">
              <a:rPr kumimoji="0" lang="en-US" sz="1400" b="1" i="0" u="none" strike="noStrike" kern="1200" cap="none" spc="0" normalizeH="0" baseline="0" noProof="0" smtClean="0">
                <a:ln>
                  <a:noFill/>
                </a:ln>
                <a:solidFill>
                  <a:srgbClr val="FFFFFF"/>
                </a:solidFill>
                <a:effectLst/>
                <a:uLnTx/>
                <a:uFillTx/>
                <a:latin typeface="Arial"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594</a:t>
            </a:fld>
            <a:endParaRPr kumimoji="0" lang="en-US" sz="1400" b="1" i="0" u="none" strike="noStrike" kern="1200" cap="none" spc="0" normalizeH="0" baseline="0" noProof="0">
              <a:ln>
                <a:noFill/>
              </a:ln>
              <a:solidFill>
                <a:srgbClr val="FFFFFF"/>
              </a:solidFill>
              <a:effectLst/>
              <a:uLnTx/>
              <a:uFillTx/>
              <a:latin typeface="Arial" charset="0"/>
              <a:ea typeface="ＭＳ Ｐゴシック" charset="0"/>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Classes</a:t>
            </a:r>
          </a:p>
        </p:txBody>
      </p:sp>
      <p:sp>
        <p:nvSpPr>
          <p:cNvPr id="3584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73411F7B-E7D0-B445-BC7E-23F79A02BB76}"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595</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4" name="Rectangle 2"/>
          <p:cNvSpPr txBox="1">
            <a:spLocks noChangeArrowheads="1"/>
          </p:cNvSpPr>
          <p:nvPr/>
        </p:nvSpPr>
        <p:spPr>
          <a:xfrm>
            <a:off x="685800" y="609600"/>
            <a:ext cx="7772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Tw Cen MT"/>
              <a:ea typeface="ＭＳ Ｐゴシック" charset="0"/>
              <a:cs typeface="+mj-cs"/>
            </a:endParaRPr>
          </a:p>
        </p:txBody>
      </p:sp>
      <p:sp>
        <p:nvSpPr>
          <p:cNvPr id="5" name="Rectangle 3"/>
          <p:cNvSpPr txBox="1">
            <a:spLocks noChangeArrowheads="1"/>
          </p:cNvSpPr>
          <p:nvPr/>
        </p:nvSpPr>
        <p:spPr>
          <a:xfrm>
            <a:off x="381000" y="1600200"/>
            <a:ext cx="8534400" cy="4495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Tx/>
              <a:buSzTx/>
              <a:buFont typeface="Arial" pitchFamily="34" charset="0"/>
              <a:buChar char="•"/>
              <a:tabLst/>
              <a:defRPr/>
            </a:pPr>
            <a:r>
              <a:rPr kumimoji="0" lang="en-US" sz="2800" b="1" i="0" u="none" strike="noStrike" kern="1200" cap="none" spc="0" normalizeH="0" baseline="0" noProof="0" dirty="0">
                <a:ln>
                  <a:noFill/>
                </a:ln>
                <a:solidFill>
                  <a:srgbClr val="E29F1D"/>
                </a:solidFill>
                <a:effectLst/>
                <a:uLnTx/>
                <a:uFillTx/>
                <a:latin typeface="Courier New" pitchFamily="49" charset="0"/>
                <a:ea typeface="ＭＳ Ｐゴシック" charset="0"/>
                <a:cs typeface="Times New Roman" pitchFamily="18" charset="0"/>
              </a:rPr>
              <a:t>class</a:t>
            </a:r>
            <a:r>
              <a:rPr kumimoji="0" lang="en-US" sz="2800" b="0" i="0" u="none" strike="noStrike" kern="1200" cap="none" spc="0" normalizeH="0" baseline="0" noProof="0" dirty="0">
                <a:ln>
                  <a:noFill/>
                </a:ln>
                <a:solidFill>
                  <a:prstClr val="black"/>
                </a:solidFill>
                <a:effectLst/>
                <a:uLnTx/>
                <a:uFillTx/>
                <a:latin typeface="Tw Cen MT"/>
                <a:ea typeface="ＭＳ Ｐゴシック" charset="0"/>
                <a:cs typeface="Times New Roman" pitchFamily="18" charset="0"/>
              </a:rPr>
              <a:t>: reserved word; collection of a fixed number of components</a:t>
            </a:r>
            <a:r>
              <a:rPr kumimoji="0" lang="en-US" sz="2800" b="0" i="0" u="none" strike="noStrike" kern="1200" cap="none" spc="0" normalizeH="0" baseline="0" noProof="0" dirty="0">
                <a:ln>
                  <a:noFill/>
                </a:ln>
                <a:solidFill>
                  <a:prstClr val="black"/>
                </a:solidFill>
                <a:effectLst/>
                <a:uLnTx/>
                <a:uFillTx/>
                <a:latin typeface="Tw Cen MT"/>
                <a:ea typeface="ＭＳ Ｐゴシック" charset="0"/>
                <a:cs typeface="+mn-cs"/>
              </a:rPr>
              <a:t> </a:t>
            </a:r>
          </a:p>
          <a:p>
            <a:pPr marL="342900" marR="0" lvl="0" indent="-342900" algn="l" defTabSz="914400" rtl="0" eaLnBrk="1" fontAlgn="base" latinLnBrk="0" hangingPunct="1">
              <a:lnSpc>
                <a:spcPct val="9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Tw Cen MT"/>
                <a:ea typeface="ＭＳ Ｐゴシック" charset="0"/>
                <a:cs typeface="+mn-cs"/>
              </a:rPr>
              <a:t>Components: members of a class , these members can be:</a:t>
            </a:r>
          </a:p>
          <a:p>
            <a:pPr marL="800100" marR="0" lvl="1" indent="-342900" algn="l" defTabSz="914400" rtl="0" eaLnBrk="1" fontAlgn="base" latinLnBrk="0" hangingPunct="1">
              <a:lnSpc>
                <a:spcPct val="9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Tw Cen MT"/>
                <a:ea typeface="ＭＳ Ｐゴシック" charset="0"/>
                <a:cs typeface="+mn-cs"/>
              </a:rPr>
              <a:t>Attribute (data)</a:t>
            </a:r>
          </a:p>
          <a:p>
            <a:pPr marL="800100" marR="0" lvl="1" indent="-342900" algn="l" defTabSz="914400" rtl="0" eaLnBrk="1" fontAlgn="base" latinLnBrk="0" hangingPunct="1">
              <a:lnSpc>
                <a:spcPct val="9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Tw Cen MT"/>
                <a:ea typeface="ＭＳ Ｐゴシック" charset="0"/>
                <a:cs typeface="+mn-cs"/>
              </a:rPr>
              <a:t>Methods (operation)</a:t>
            </a:r>
          </a:p>
          <a:p>
            <a:pPr marL="342900" marR="0" lvl="0" indent="-342900" algn="l" defTabSz="914400" rtl="0" eaLnBrk="1" fontAlgn="base" latinLnBrk="0" hangingPunct="1">
              <a:lnSpc>
                <a:spcPct val="9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Tw Cen MT"/>
                <a:ea typeface="ＭＳ Ｐゴシック" charset="0"/>
                <a:cs typeface="+mn-cs"/>
              </a:rPr>
              <a:t>Members </a:t>
            </a:r>
            <a:r>
              <a:rPr kumimoji="0" lang="en-US" sz="2800" b="0" i="0" u="sng" strike="noStrike" kern="1200" cap="none" spc="0" normalizeH="0" baseline="0" noProof="0" dirty="0">
                <a:ln>
                  <a:noFill/>
                </a:ln>
                <a:solidFill>
                  <a:prstClr val="black"/>
                </a:solidFill>
                <a:effectLst/>
                <a:uLnTx/>
                <a:uFillTx/>
                <a:latin typeface="Tw Cen MT"/>
                <a:ea typeface="ＭＳ Ｐゴシック" charset="0"/>
                <a:cs typeface="+mn-cs"/>
              </a:rPr>
              <a:t>accessed by name</a:t>
            </a:r>
          </a:p>
          <a:p>
            <a:pPr marL="342900" marR="0" lvl="0" indent="-342900" algn="l" defTabSz="914400" rtl="0" eaLnBrk="1" fontAlgn="base" latinLnBrk="0" hangingPunct="1">
              <a:lnSpc>
                <a:spcPct val="9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a:ln>
                  <a:noFill/>
                </a:ln>
                <a:solidFill>
                  <a:prstClr val="black"/>
                </a:solidFill>
                <a:effectLst/>
                <a:uLnTx/>
                <a:uFillTx/>
                <a:latin typeface="Tw Cen MT"/>
                <a:ea typeface="ＭＳ Ｐゴシック" charset="0"/>
                <a:cs typeface="+mn-cs"/>
              </a:rPr>
              <a:t>Class members can have the following/modifiers</a:t>
            </a:r>
          </a:p>
          <a:p>
            <a:pPr marL="742950" marR="0" lvl="1" indent="-285750" algn="l" defTabSz="914400" rtl="0" eaLnBrk="1" fontAlgn="base" latinLnBrk="0" hangingPunct="1">
              <a:lnSpc>
                <a:spcPct val="90000"/>
              </a:lnSpc>
              <a:spcBef>
                <a:spcPct val="20000"/>
              </a:spcBef>
              <a:spcAft>
                <a:spcPct val="0"/>
              </a:spcAft>
              <a:buClrTx/>
              <a:buSzTx/>
              <a:buFont typeface="Arial" pitchFamily="34" charset="0"/>
              <a:buChar char="–"/>
              <a:tabLst/>
              <a:defRPr/>
            </a:pPr>
            <a:r>
              <a:rPr kumimoji="0" lang="en-US" sz="2400" b="1" i="0" u="none" strike="noStrike" kern="1200" cap="none" spc="0" normalizeH="0" baseline="0" noProof="0" dirty="0">
                <a:ln>
                  <a:noFill/>
                </a:ln>
                <a:solidFill>
                  <a:srgbClr val="E29F1D"/>
                </a:solidFill>
                <a:effectLst/>
                <a:uLnTx/>
                <a:uFillTx/>
                <a:latin typeface="Courier New" pitchFamily="49" charset="0"/>
                <a:ea typeface="ＭＳ Ｐゴシック" charset="0"/>
                <a:cs typeface="+mn-cs"/>
              </a:rPr>
              <a:t>private</a:t>
            </a:r>
          </a:p>
          <a:p>
            <a:pPr marL="742950" marR="0" lvl="1" indent="-285750" algn="l" defTabSz="914400" rtl="0" eaLnBrk="1" fontAlgn="base" latinLnBrk="0" hangingPunct="1">
              <a:lnSpc>
                <a:spcPct val="90000"/>
              </a:lnSpc>
              <a:spcBef>
                <a:spcPct val="20000"/>
              </a:spcBef>
              <a:spcAft>
                <a:spcPct val="0"/>
              </a:spcAft>
              <a:buClrTx/>
              <a:buSzTx/>
              <a:buFont typeface="Arial" pitchFamily="34" charset="0"/>
              <a:buChar char="–"/>
              <a:tabLst/>
              <a:defRPr/>
            </a:pPr>
            <a:r>
              <a:rPr kumimoji="0" lang="en-US" sz="2400" b="1" i="0" u="none" strike="noStrike" kern="1200" cap="none" spc="0" normalizeH="0" baseline="0" noProof="0" dirty="0">
                <a:ln>
                  <a:noFill/>
                </a:ln>
                <a:solidFill>
                  <a:srgbClr val="E29F1D"/>
                </a:solidFill>
                <a:effectLst/>
                <a:uLnTx/>
                <a:uFillTx/>
                <a:latin typeface="Courier New" pitchFamily="49" charset="0"/>
                <a:ea typeface="ＭＳ Ｐゴシック" charset="0"/>
                <a:cs typeface="+mn-cs"/>
              </a:rPr>
              <a:t>protected</a:t>
            </a:r>
          </a:p>
          <a:p>
            <a:pPr marL="742950" marR="0" lvl="1" indent="-285750" algn="l" defTabSz="914400" rtl="0" eaLnBrk="1" fontAlgn="base" latinLnBrk="0" hangingPunct="1">
              <a:lnSpc>
                <a:spcPct val="90000"/>
              </a:lnSpc>
              <a:spcBef>
                <a:spcPct val="20000"/>
              </a:spcBef>
              <a:spcAft>
                <a:spcPct val="0"/>
              </a:spcAft>
              <a:buClrTx/>
              <a:buSzTx/>
              <a:buFont typeface="Arial" pitchFamily="34" charset="0"/>
              <a:buChar char="–"/>
              <a:tabLst/>
              <a:defRPr/>
            </a:pPr>
            <a:r>
              <a:rPr kumimoji="0" lang="en-US" sz="2400" b="1" i="0" u="none" strike="noStrike" kern="1200" cap="none" spc="0" normalizeH="0" baseline="0" noProof="0" dirty="0">
                <a:ln>
                  <a:noFill/>
                </a:ln>
                <a:solidFill>
                  <a:srgbClr val="E29F1D"/>
                </a:solidFill>
                <a:effectLst/>
                <a:uLnTx/>
                <a:uFillTx/>
                <a:latin typeface="Courier New" pitchFamily="49" charset="0"/>
                <a:ea typeface="ＭＳ Ｐゴシック" charset="0"/>
                <a:cs typeface="+mn-cs"/>
              </a:rPr>
              <a:t>public</a:t>
            </a:r>
            <a:endParaRPr kumimoji="0" lang="en-US" sz="2800" b="1" i="0" u="none" strike="noStrike" kern="1200" cap="none" spc="0" normalizeH="0" baseline="0" noProof="0" dirty="0">
              <a:ln>
                <a:noFill/>
              </a:ln>
              <a:solidFill>
                <a:srgbClr val="E29F1D"/>
              </a:solidFill>
              <a:effectLst/>
              <a:uLnTx/>
              <a:uFillTx/>
              <a:latin typeface="Courier New" pitchFamily="49" charset="0"/>
              <a:ea typeface="ＭＳ Ｐゴシック" charset="0"/>
              <a:cs typeface="+mn-cs"/>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Syntax</a:t>
            </a:r>
          </a:p>
        </p:txBody>
      </p:sp>
      <p:sp>
        <p:nvSpPr>
          <p:cNvPr id="3686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29A33D72-5AEE-6D4D-BD5A-E5A4CFDE0E84}"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596</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4" name="Rectangle 2"/>
          <p:cNvSpPr txBox="1">
            <a:spLocks noChangeArrowheads="1"/>
          </p:cNvSpPr>
          <p:nvPr/>
        </p:nvSpPr>
        <p:spPr>
          <a:xfrm>
            <a:off x="533400" y="381000"/>
            <a:ext cx="7772400" cy="762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Tw Cen MT"/>
              <a:ea typeface="ＭＳ Ｐゴシック" charset="0"/>
              <a:cs typeface="+mj-cs"/>
            </a:endParaRPr>
          </a:p>
        </p:txBody>
      </p:sp>
      <p:sp>
        <p:nvSpPr>
          <p:cNvPr id="36868" name="Rectangle 8"/>
          <p:cNvSpPr>
            <a:spLocks noChangeArrowheads="1"/>
          </p:cNvSpPr>
          <p:nvPr/>
        </p:nvSpPr>
        <p:spPr bwMode="auto">
          <a:xfrm>
            <a:off x="228600" y="1600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The general syntax for defining a class is:</a:t>
            </a:r>
            <a:endParaRPr kumimoji="0" lang="en-US" sz="3200" b="0" i="0" u="none" strike="noStrike" kern="1200" cap="none" spc="0" normalizeH="0" baseline="0" noProof="0">
              <a:ln>
                <a:noFill/>
              </a:ln>
              <a:solidFill>
                <a:prstClr val="black"/>
              </a:solidFill>
              <a:effectLst/>
              <a:uLnTx/>
              <a:uFillTx/>
              <a:latin typeface="Courier New" charset="0"/>
              <a:ea typeface="ＭＳ Ｐゴシック" charset="0"/>
            </a:endParaRPr>
          </a:p>
        </p:txBody>
      </p:sp>
      <p:pic>
        <p:nvPicPr>
          <p:cNvPr id="3686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790825"/>
            <a:ext cx="81534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Declaring a Class with Java</a:t>
            </a:r>
          </a:p>
        </p:txBody>
      </p:sp>
      <p:sp>
        <p:nvSpPr>
          <p:cNvPr id="37891"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55000" lnSpcReduction="2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t>Page </a:t>
            </a:r>
            <a:fld id="{E4D8A716-5AAF-A549-9A59-2EBEECE6C2F2}"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597</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cs typeface="Arial" charset="0"/>
            </a:endParaRPr>
          </a:p>
        </p:txBody>
      </p:sp>
      <p:sp>
        <p:nvSpPr>
          <p:cNvPr id="5" name="Rectangle 2"/>
          <p:cNvSpPr txBox="1">
            <a:spLocks noChangeArrowheads="1"/>
          </p:cNvSpPr>
          <p:nvPr/>
        </p:nvSpPr>
        <p:spPr>
          <a:xfrm>
            <a:off x="609600" y="152400"/>
            <a:ext cx="77724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Tw Cen MT"/>
              <a:ea typeface="ＭＳ Ｐゴシック" charset="0"/>
              <a:cs typeface="+mj-cs"/>
            </a:endParaRPr>
          </a:p>
        </p:txBody>
      </p:sp>
      <p:sp>
        <p:nvSpPr>
          <p:cNvPr id="6" name="Rectangle 8"/>
          <p:cNvSpPr>
            <a:spLocks noChangeArrowheads="1"/>
          </p:cNvSpPr>
          <p:nvPr/>
        </p:nvSpPr>
        <p:spPr bwMode="auto">
          <a:xfrm>
            <a:off x="381000" y="4191000"/>
            <a:ext cx="6553200" cy="18288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ＭＳ Ｐゴシック" charset="0"/>
              <a:cs typeface="Arial" charset="0"/>
            </a:endParaRPr>
          </a:p>
        </p:txBody>
      </p:sp>
      <p:sp>
        <p:nvSpPr>
          <p:cNvPr id="37894" name="Rectangle 9"/>
          <p:cNvSpPr>
            <a:spLocks noChangeArrowheads="1"/>
          </p:cNvSpPr>
          <p:nvPr/>
        </p:nvSpPr>
        <p:spPr bwMode="auto">
          <a:xfrm>
            <a:off x="1524000" y="4287838"/>
            <a:ext cx="5257800"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1400" b="0" i="0" u="none" strike="noStrike" kern="1200" cap="none" spc="0" normalizeH="0" baseline="0" noProof="0">
                <a:ln>
                  <a:noFill/>
                </a:ln>
                <a:solidFill>
                  <a:srgbClr val="0000FF"/>
                </a:solidFill>
                <a:effectLst/>
                <a:uLnTx/>
                <a:uFillTx/>
                <a:latin typeface="Courier New" charset="0"/>
                <a:ea typeface="MS PGothic" charset="0"/>
                <a:cs typeface="MS PGothic" charset="0"/>
              </a:rPr>
              <a:t>public class</a:t>
            </a:r>
            <a:r>
              <a:rPr kumimoji="0" lang="en-US" sz="1400" b="0" i="0" u="none" strike="noStrike" kern="1200" cap="none" spc="0" normalizeH="0" baseline="0" noProof="0">
                <a:ln>
                  <a:noFill/>
                </a:ln>
                <a:solidFill>
                  <a:srgbClr val="000000"/>
                </a:solidFill>
                <a:effectLst/>
                <a:uLnTx/>
                <a:uFillTx/>
                <a:latin typeface="Courier New" charset="0"/>
                <a:ea typeface="MS PGothic" charset="0"/>
                <a:cs typeface="MS PGothic" charset="0"/>
              </a:rPr>
              <a:t> ClassName </a:t>
            </a:r>
            <a:r>
              <a:rPr kumimoji="0" lang="en-US" sz="1400" b="0" i="0" u="none" strike="noStrike" kern="1200" cap="none" spc="0" normalizeH="0" baseline="0" noProof="0">
                <a:ln>
                  <a:noFill/>
                </a:ln>
                <a:solidFill>
                  <a:srgbClr val="FF0000"/>
                </a:solidFill>
                <a:effectLst/>
                <a:uLnTx/>
                <a:uFillTx/>
                <a:latin typeface="Courier New" charset="0"/>
                <a:ea typeface="MS PGothic" charset="0"/>
                <a:cs typeface="MS PGothic" charset="0"/>
              </a:rPr>
              <a: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1400" b="0" i="0" u="none" strike="noStrike" kern="1200" cap="none" spc="0" normalizeH="0" baseline="0" noProof="0">
              <a:ln>
                <a:noFill/>
              </a:ln>
              <a:solidFill>
                <a:srgbClr val="0000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1400" b="0" i="0" u="none" strike="noStrike" kern="1200" cap="none" spc="0" normalizeH="0" baseline="0" noProof="0">
                <a:ln>
                  <a:noFill/>
                </a:ln>
                <a:solidFill>
                  <a:srgbClr val="00FF00"/>
                </a:solidFill>
                <a:effectLst/>
                <a:uLnTx/>
                <a:uFillTx/>
                <a:latin typeface="Courier New" charset="0"/>
                <a:ea typeface="MS PGothic" charset="0"/>
                <a:cs typeface="MS PGothic" charset="0"/>
              </a:rPr>
              <a:t>    	// Attributes</a:t>
            </a:r>
            <a:r>
              <a:rPr kumimoji="0" lang="en-US" sz="1400" b="0" i="0" u="none" strike="noStrike" kern="1200" cap="none" spc="0" normalizeH="0" baseline="0" noProof="0">
                <a:ln>
                  <a:noFill/>
                </a:ln>
                <a:solidFill>
                  <a:srgbClr val="000000"/>
                </a:solidFill>
                <a:effectLst/>
                <a:uLnTx/>
                <a:uFillTx/>
                <a:latin typeface="Courier New" charset="0"/>
                <a:ea typeface="MS PGothic" charset="0"/>
                <a:cs typeface="MS PGothic" charset="0"/>
              </a:rPr>
              <a:t>   </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1400" b="0" i="0" u="none" strike="noStrike" kern="1200" cap="none" spc="0" normalizeH="0" baseline="0" noProof="0">
                <a:ln>
                  <a:noFill/>
                </a:ln>
                <a:solidFill>
                  <a:srgbClr val="000000"/>
                </a:solidFill>
                <a:effectLst/>
                <a:uLnTx/>
                <a:uFillTx/>
                <a:latin typeface="Courier New" charset="0"/>
                <a:ea typeface="MS PGothic" charset="0"/>
                <a:cs typeface="MS PGothic" charset="0"/>
              </a:rPr>
              <a:t>    </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1400" b="0" i="0" u="none" strike="noStrike" kern="1200" cap="none" spc="0" normalizeH="0" baseline="0" noProof="0">
              <a:ln>
                <a:noFill/>
              </a:ln>
              <a:solidFill>
                <a:srgbClr val="0000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1400" b="0" i="0" u="none" strike="noStrike" kern="1200" cap="none" spc="0" normalizeH="0" baseline="0" noProof="0">
                <a:ln>
                  <a:noFill/>
                </a:ln>
                <a:solidFill>
                  <a:srgbClr val="00FF00"/>
                </a:solidFill>
                <a:effectLst/>
                <a:uLnTx/>
                <a:uFillTx/>
                <a:latin typeface="Courier New" charset="0"/>
                <a:ea typeface="MS PGothic" charset="0"/>
                <a:cs typeface="MS PGothic" charset="0"/>
              </a:rPr>
              <a:t>	// Methods (services)   </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1400" b="0" i="0" u="none" strike="noStrike" kern="1200" cap="none" spc="0" normalizeH="0" baseline="0" noProof="0">
              <a:ln>
                <a:noFill/>
              </a:ln>
              <a:solidFill>
                <a:srgbClr val="00FF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1400" b="0" i="0" u="none" strike="noStrike" kern="1200" cap="none" spc="0" normalizeH="0" baseline="0" noProof="0">
              <a:ln>
                <a:noFill/>
              </a:ln>
              <a:solidFill>
                <a:srgbClr val="0000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1400" b="0" i="0" u="none" strike="noStrike" kern="1200" cap="none" spc="0" normalizeH="0" baseline="0" noProof="0">
                <a:ln>
                  <a:noFill/>
                </a:ln>
                <a:solidFill>
                  <a:srgbClr val="FF0000"/>
                </a:solidFill>
                <a:effectLst/>
                <a:uLnTx/>
                <a:uFillTx/>
                <a:latin typeface="Courier New" charset="0"/>
                <a:ea typeface="MS PGothic" charset="0"/>
                <a:cs typeface="MS PGothic" charset="0"/>
              </a:rPr>
              <a: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1400" b="0" i="0" u="none" strike="noStrike" kern="1200" cap="none" spc="0" normalizeH="0" baseline="0" noProof="0">
              <a:ln>
                <a:noFill/>
              </a:ln>
              <a:solidFill>
                <a:srgbClr val="FF00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1400" b="0" i="0" u="none" strike="noStrike" kern="1200" cap="none" spc="0" normalizeH="0" baseline="0" noProof="0">
              <a:ln>
                <a:noFill/>
              </a:ln>
              <a:solidFill>
                <a:prstClr val="black"/>
              </a:solidFill>
              <a:effectLst/>
              <a:uLnTx/>
              <a:uFillTx/>
              <a:latin typeface="Courier New" charset="0"/>
              <a:ea typeface="MS PGothic" charset="0"/>
              <a:cs typeface="MS PGothic" charset="0"/>
            </a:endParaRPr>
          </a:p>
        </p:txBody>
      </p:sp>
      <p:grpSp>
        <p:nvGrpSpPr>
          <p:cNvPr id="37895" name="Group 21"/>
          <p:cNvGrpSpPr>
            <a:grpSpLocks/>
          </p:cNvGrpSpPr>
          <p:nvPr/>
        </p:nvGrpSpPr>
        <p:grpSpPr bwMode="auto">
          <a:xfrm>
            <a:off x="3733800" y="1524000"/>
            <a:ext cx="5194300" cy="2590800"/>
            <a:chOff x="2008" y="2352"/>
            <a:chExt cx="3272" cy="1584"/>
          </a:xfrm>
        </p:grpSpPr>
        <p:sp>
          <p:nvSpPr>
            <p:cNvPr id="37896" name="AutoShape 22"/>
            <p:cNvSpPr>
              <a:spLocks noChangeArrowheads="1"/>
            </p:cNvSpPr>
            <p:nvPr/>
          </p:nvSpPr>
          <p:spPr bwMode="auto">
            <a:xfrm>
              <a:off x="4032" y="3360"/>
              <a:ext cx="1248" cy="425"/>
            </a:xfrm>
            <a:prstGeom prst="wedgeRoundRectCallout">
              <a:avLst>
                <a:gd name="adj1" fmla="val -123398"/>
                <a:gd name="adj2" fmla="val 18704"/>
                <a:gd name="adj3" fmla="val 16667"/>
              </a:avLst>
            </a:prstGeom>
            <a:solidFill>
              <a:schemeClr val="accent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mic Sans MS" charset="0"/>
                  <a:ea typeface="ＭＳ Ｐゴシック" charset="0"/>
                </a:rPr>
                <a:t>Methods (Services)</a:t>
              </a:r>
            </a:p>
          </p:txBody>
        </p:sp>
        <p:sp>
          <p:nvSpPr>
            <p:cNvPr id="37897" name="AutoShape 23"/>
            <p:cNvSpPr>
              <a:spLocks noChangeArrowheads="1"/>
            </p:cNvSpPr>
            <p:nvPr/>
          </p:nvSpPr>
          <p:spPr bwMode="auto">
            <a:xfrm>
              <a:off x="3984" y="2784"/>
              <a:ext cx="1248" cy="288"/>
            </a:xfrm>
            <a:prstGeom prst="wedgeRoundRectCallout">
              <a:avLst>
                <a:gd name="adj1" fmla="val -125241"/>
                <a:gd name="adj2" fmla="val 8681"/>
                <a:gd name="adj3" fmla="val 16667"/>
              </a:avLst>
            </a:prstGeom>
            <a:solidFill>
              <a:schemeClr val="accent1"/>
            </a:solidFill>
            <a:ln w="9525">
              <a:solidFill>
                <a:schemeClr val="tx1"/>
              </a:solidFill>
              <a:miter lim="800000"/>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mic Sans MS" charset="0"/>
                  <a:ea typeface="ＭＳ Ｐゴシック" charset="0"/>
                </a:rPr>
                <a:t>Attributes</a:t>
              </a:r>
            </a:p>
          </p:txBody>
        </p:sp>
        <p:grpSp>
          <p:nvGrpSpPr>
            <p:cNvPr id="37898" name="Group 24"/>
            <p:cNvGrpSpPr>
              <a:grpSpLocks/>
            </p:cNvGrpSpPr>
            <p:nvPr/>
          </p:nvGrpSpPr>
          <p:grpSpPr bwMode="auto">
            <a:xfrm>
              <a:off x="2008" y="2352"/>
              <a:ext cx="1467" cy="1584"/>
              <a:chOff x="1480" y="2448"/>
              <a:chExt cx="1285" cy="1584"/>
            </a:xfrm>
          </p:grpSpPr>
          <p:sp>
            <p:nvSpPr>
              <p:cNvPr id="12" name="Rectangle 25"/>
              <p:cNvSpPr>
                <a:spLocks noChangeArrowheads="1"/>
              </p:cNvSpPr>
              <p:nvPr/>
            </p:nvSpPr>
            <p:spPr bwMode="auto">
              <a:xfrm>
                <a:off x="1480" y="3360"/>
                <a:ext cx="1248" cy="672"/>
              </a:xfrm>
              <a:prstGeom prst="rect">
                <a:avLst/>
              </a:prstGeom>
              <a:noFill/>
              <a:ln w="9525">
                <a:solidFill>
                  <a:schemeClr val="tx1"/>
                </a:solidFill>
                <a:miter lim="800000"/>
                <a:headEnd/>
                <a:tailEnd/>
              </a:ln>
              <a:effectLst>
                <a:outerShdw dist="35921"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ＭＳ Ｐゴシック" charset="0"/>
                  <a:cs typeface="Arial" charset="0"/>
                </a:endParaRPr>
              </a:p>
            </p:txBody>
          </p:sp>
          <p:sp>
            <p:nvSpPr>
              <p:cNvPr id="13" name="Rectangle 26"/>
              <p:cNvSpPr>
                <a:spLocks noChangeArrowheads="1"/>
              </p:cNvSpPr>
              <p:nvPr/>
            </p:nvSpPr>
            <p:spPr bwMode="auto">
              <a:xfrm>
                <a:off x="1480" y="2736"/>
                <a:ext cx="1248" cy="62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charset="0"/>
                </a:endParaRPr>
              </a:p>
            </p:txBody>
          </p:sp>
          <p:sp>
            <p:nvSpPr>
              <p:cNvPr id="14" name="Rectangle 27"/>
              <p:cNvSpPr>
                <a:spLocks noChangeArrowheads="1"/>
              </p:cNvSpPr>
              <p:nvPr/>
            </p:nvSpPr>
            <p:spPr bwMode="auto">
              <a:xfrm>
                <a:off x="1480" y="2448"/>
                <a:ext cx="1248" cy="288"/>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charset="0"/>
                </a:endParaRPr>
              </a:p>
            </p:txBody>
          </p:sp>
          <p:sp>
            <p:nvSpPr>
              <p:cNvPr id="37902" name="Text Box 28"/>
              <p:cNvSpPr txBox="1">
                <a:spLocks noChangeArrowheads="1"/>
              </p:cNvSpPr>
              <p:nvPr/>
            </p:nvSpPr>
            <p:spPr bwMode="auto">
              <a:xfrm>
                <a:off x="1672" y="2496"/>
                <a:ext cx="7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0"/>
                  </a:rPr>
                  <a:t>ClassName</a:t>
                </a: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37903" name="Text Box 29"/>
              <p:cNvSpPr txBox="1">
                <a:spLocks noChangeArrowheads="1"/>
              </p:cNvSpPr>
              <p:nvPr/>
            </p:nvSpPr>
            <p:spPr bwMode="auto">
              <a:xfrm>
                <a:off x="1480" y="2688"/>
                <a:ext cx="1083"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att</a:t>
                </a:r>
                <a:r>
                  <a:rPr kumimoji="0" lang="en-US" sz="2400" b="1" i="0" u="none" strike="noStrike" kern="1200" cap="none" spc="0" normalizeH="0" baseline="-25000" noProof="0" dirty="0">
                    <a:ln>
                      <a:noFill/>
                    </a:ln>
                    <a:solidFill>
                      <a:prstClr val="black"/>
                    </a:solidFill>
                    <a:effectLst/>
                    <a:uLnTx/>
                    <a:uFillTx/>
                    <a:latin typeface="Arial" charset="0"/>
                    <a:ea typeface="ＭＳ Ｐゴシック" charset="0"/>
                  </a:rPr>
                  <a:t>1</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dataType</a:t>
                </a:r>
                <a:r>
                  <a:rPr kumimoji="0" lang="en-US" sz="2400" b="1" i="0" u="none" strike="noStrike" kern="1200" cap="none" spc="0" normalizeH="0" baseline="-25000" noProof="0" dirty="0">
                    <a:ln>
                      <a:noFill/>
                    </a:ln>
                    <a:solidFill>
                      <a:prstClr val="black"/>
                    </a:solidFill>
                    <a:effectLst/>
                    <a:uLnTx/>
                    <a:uFillTx/>
                    <a:latin typeface="Arial" charset="0"/>
                    <a:ea typeface="ＭＳ Ｐゴシック" charset="0"/>
                  </a:rPr>
                  <a:t>1</a:t>
                </a: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0"/>
                  </a:rPr>
                  <a:t>att</a:t>
                </a:r>
                <a:r>
                  <a:rPr kumimoji="0" lang="en-US" sz="2400" b="1" i="0" u="none" strike="noStrike" kern="1200" cap="none" spc="0" normalizeH="0" baseline="-25000" noProof="0" dirty="0" err="1">
                    <a:ln>
                      <a:noFill/>
                    </a:ln>
                    <a:solidFill>
                      <a:prstClr val="black"/>
                    </a:solidFill>
                    <a:effectLst/>
                    <a:uLnTx/>
                    <a:uFillTx/>
                    <a:latin typeface="Arial" charset="0"/>
                    <a:ea typeface="ＭＳ Ｐゴシック" charset="0"/>
                  </a:rPr>
                  <a:t>i</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0"/>
                  </a:rPr>
                  <a:t>dataType</a:t>
                </a:r>
                <a:r>
                  <a:rPr kumimoji="0" lang="en-US" sz="2400" b="1" i="0" u="none" strike="noStrike" kern="1200" cap="none" spc="0" normalizeH="0" baseline="-25000" noProof="0" dirty="0" err="1">
                    <a:ln>
                      <a:noFill/>
                    </a:ln>
                    <a:solidFill>
                      <a:prstClr val="black"/>
                    </a:solidFill>
                    <a:effectLst/>
                    <a:uLnTx/>
                    <a:uFillTx/>
                    <a:latin typeface="Arial" charset="0"/>
                    <a:ea typeface="ＭＳ Ｐゴシック" charset="0"/>
                  </a:rPr>
                  <a:t>i</a:t>
                </a:r>
                <a:endParaRPr kumimoji="0" lang="en-US" sz="2400" b="1" i="0" u="none" strike="noStrike" kern="1200" cap="none" spc="0" normalizeH="0" baseline="-25000" noProof="0" dirty="0">
                  <a:ln>
                    <a:noFill/>
                  </a:ln>
                  <a:solidFill>
                    <a:prstClr val="black"/>
                  </a:solidFill>
                  <a:effectLst/>
                  <a:uLnTx/>
                  <a:uFillTx/>
                  <a:latin typeface="Arial" charset="0"/>
                  <a:ea typeface="ＭＳ Ｐゴシック" charset="0"/>
                </a:endParaRPr>
              </a:p>
            </p:txBody>
          </p:sp>
          <p:sp>
            <p:nvSpPr>
              <p:cNvPr id="37904" name="Text Box 30"/>
              <p:cNvSpPr txBox="1">
                <a:spLocks noChangeArrowheads="1"/>
              </p:cNvSpPr>
              <p:nvPr/>
            </p:nvSpPr>
            <p:spPr bwMode="auto">
              <a:xfrm>
                <a:off x="1480" y="3403"/>
                <a:ext cx="1285"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m</a:t>
                </a:r>
                <a:r>
                  <a:rPr kumimoji="0" lang="en-US" sz="2400" b="1" i="0" u="none" strike="noStrike" kern="1200" cap="none" spc="0" normalizeH="0" baseline="-25000" noProof="0" dirty="0">
                    <a:ln>
                      <a:noFill/>
                    </a:ln>
                    <a:solidFill>
                      <a:prstClr val="black"/>
                    </a:solidFill>
                    <a:effectLst/>
                    <a:uLnTx/>
                    <a:uFillTx/>
                    <a:latin typeface="Arial" charset="0"/>
                    <a:ea typeface="ＭＳ Ｐゴシック" charset="0"/>
                  </a:rPr>
                  <a:t>1</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dataType</a:t>
                </a:r>
                <a:r>
                  <a:rPr kumimoji="0" lang="en-US" sz="2400" b="1" i="0" u="none" strike="noStrike" kern="1200" cap="none" spc="0" normalizeH="0" baseline="-25000" noProof="0" dirty="0">
                    <a:ln>
                      <a:noFill/>
                    </a:ln>
                    <a:solidFill>
                      <a:prstClr val="black"/>
                    </a:solidFill>
                    <a:effectLst/>
                    <a:uLnTx/>
                    <a:uFillTx/>
                    <a:latin typeface="Arial" charset="0"/>
                    <a:ea typeface="ＭＳ Ｐゴシック"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0"/>
                  </a:rPr>
                  <a:t>m</a:t>
                </a:r>
                <a:r>
                  <a:rPr kumimoji="0" lang="en-US" sz="2400" b="1" i="0" u="none" strike="noStrike" kern="1200" cap="none" spc="0" normalizeH="0" baseline="-25000" noProof="0" dirty="0" err="1">
                    <a:ln>
                      <a:noFill/>
                    </a:ln>
                    <a:solidFill>
                      <a:prstClr val="black"/>
                    </a:solidFill>
                    <a:effectLst/>
                    <a:uLnTx/>
                    <a:uFillTx/>
                    <a:latin typeface="Arial" charset="0"/>
                    <a:ea typeface="ＭＳ Ｐゴシック" charset="0"/>
                  </a:rPr>
                  <a:t>j</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0"/>
                  </a:rPr>
                  <a:t>dataType</a:t>
                </a:r>
                <a:r>
                  <a:rPr kumimoji="0" lang="en-US" sz="2400" b="1" i="0" u="none" strike="noStrike" kern="1200" cap="none" spc="0" normalizeH="0" baseline="-25000" noProof="0" dirty="0" err="1">
                    <a:ln>
                      <a:noFill/>
                    </a:ln>
                    <a:solidFill>
                      <a:prstClr val="black"/>
                    </a:solidFill>
                    <a:effectLst/>
                    <a:uLnTx/>
                    <a:uFillTx/>
                    <a:latin typeface="Arial" charset="0"/>
                    <a:ea typeface="ＭＳ Ｐゴシック" charset="0"/>
                  </a:rPr>
                  <a:t>j</a:t>
                </a:r>
                <a:endParaRPr kumimoji="0" lang="en-US" sz="2400" b="1" i="0" u="none" strike="noStrike" kern="1200" cap="none" spc="0" normalizeH="0" baseline="-25000" noProof="0" dirty="0">
                  <a:ln>
                    <a:noFill/>
                  </a:ln>
                  <a:solidFill>
                    <a:prstClr val="black"/>
                  </a:solidFill>
                  <a:effectLst/>
                  <a:uLnTx/>
                  <a:uFillTx/>
                  <a:latin typeface="Arial" charset="0"/>
                  <a:ea typeface="ＭＳ Ｐゴシック" charset="0"/>
                </a:endParaRPr>
              </a:p>
            </p:txBody>
          </p:sp>
        </p:grpSp>
      </p:grpSp>
      <p:cxnSp>
        <p:nvCxnSpPr>
          <p:cNvPr id="18" name="Straight Arrow Connector 17"/>
          <p:cNvCxnSpPr>
            <a:stCxn id="14" idx="1"/>
          </p:cNvCxnSpPr>
          <p:nvPr/>
        </p:nvCxnSpPr>
        <p:spPr>
          <a:xfrm rot="10800000" flipV="1">
            <a:off x="3276600" y="1759528"/>
            <a:ext cx="457200" cy="25076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rot="5400000">
            <a:off x="3086100" y="3390900"/>
            <a:ext cx="17526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37904" idx="2"/>
          </p:cNvCxnSpPr>
          <p:nvPr/>
        </p:nvCxnSpPr>
        <p:spPr>
          <a:xfrm rot="5400000">
            <a:off x="3930591" y="4213958"/>
            <a:ext cx="1151851" cy="7834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Declaring a Class with Java</a:t>
            </a:r>
          </a:p>
        </p:txBody>
      </p:sp>
      <p:sp>
        <p:nvSpPr>
          <p:cNvPr id="3993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0E08ACCD-1B65-5743-AB31-DE55A4BB1F1F}"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598</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5" name="Content Placeholder 4"/>
          <p:cNvSpPr>
            <a:spLocks noGrp="1"/>
          </p:cNvSpPr>
          <p:nvPr>
            <p:ph sz="quarter" idx="1"/>
          </p:nvPr>
        </p:nvSpPr>
        <p:spPr/>
        <p:txBody>
          <a:bodyPr/>
          <a:lstStyle/>
          <a:p>
            <a:pPr marL="228600" indent="-228600">
              <a:buFontTx/>
              <a:buChar char="•"/>
            </a:pPr>
            <a:r>
              <a:rPr lang="en-US" dirty="0"/>
              <a:t>If a </a:t>
            </a:r>
            <a:r>
              <a:rPr lang="en-US" u="sng" dirty="0"/>
              <a:t>member of a class is a named constant</a:t>
            </a:r>
            <a:r>
              <a:rPr lang="en-US" dirty="0"/>
              <a:t>, you </a:t>
            </a:r>
            <a:r>
              <a:rPr lang="en-US" dirty="0">
                <a:solidFill>
                  <a:schemeClr val="bg2">
                    <a:lumMod val="50000"/>
                  </a:schemeClr>
                </a:solidFill>
              </a:rPr>
              <a:t>declare it just like any other named constant</a:t>
            </a:r>
          </a:p>
          <a:p>
            <a:pPr marL="228600" indent="-228600">
              <a:buFontTx/>
              <a:buChar char="•"/>
            </a:pPr>
            <a:r>
              <a:rPr lang="en-US" dirty="0"/>
              <a:t>If a </a:t>
            </a:r>
            <a:r>
              <a:rPr lang="en-US" u="sng" dirty="0"/>
              <a:t>member of a class is a variable</a:t>
            </a:r>
            <a:r>
              <a:rPr lang="en-US" dirty="0"/>
              <a:t>, you </a:t>
            </a:r>
            <a:r>
              <a:rPr lang="en-US" dirty="0">
                <a:solidFill>
                  <a:schemeClr val="bg2">
                    <a:lumMod val="50000"/>
                  </a:schemeClr>
                </a:solidFill>
              </a:rPr>
              <a:t>declare it just like any other variable</a:t>
            </a:r>
          </a:p>
          <a:p>
            <a:pPr marL="228600" indent="-228600">
              <a:buFontTx/>
              <a:buChar char="•"/>
            </a:pPr>
            <a:r>
              <a:rPr lang="en-US" dirty="0"/>
              <a:t>If a </a:t>
            </a:r>
            <a:r>
              <a:rPr lang="en-US" u="sng" dirty="0"/>
              <a:t>member of a class is a method</a:t>
            </a:r>
            <a:r>
              <a:rPr lang="en-US" dirty="0"/>
              <a:t>, you </a:t>
            </a:r>
            <a:r>
              <a:rPr lang="en-US" dirty="0">
                <a:solidFill>
                  <a:schemeClr val="bg2">
                    <a:lumMod val="50000"/>
                  </a:schemeClr>
                </a:solidFill>
              </a:rPr>
              <a:t>define it just like any other method </a:t>
            </a:r>
          </a:p>
          <a:p>
            <a:pPr marL="228600" indent="-228600">
              <a:buFontTx/>
              <a:buChar char="•"/>
            </a:pPr>
            <a:endParaRPr lang="en-US" dirty="0"/>
          </a:p>
          <a:p>
            <a:endParaRPr lang="en-US" dirty="0"/>
          </a:p>
        </p:txBody>
      </p:sp>
      <p:sp>
        <p:nvSpPr>
          <p:cNvPr id="4" name="Rectangle 2"/>
          <p:cNvSpPr txBox="1">
            <a:spLocks noChangeArrowheads="1"/>
          </p:cNvSpPr>
          <p:nvPr/>
        </p:nvSpPr>
        <p:spPr>
          <a:xfrm>
            <a:off x="533400" y="304800"/>
            <a:ext cx="8229600" cy="6858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Tw Cen MT"/>
              <a:ea typeface="ＭＳ Ｐゴシック" charset="0"/>
              <a:cs typeface="+mj-cs"/>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8686800" cy="990600"/>
          </a:xfrm>
        </p:spPr>
        <p:txBody>
          <a:bodyPr>
            <a:normAutofit fontScale="90000"/>
          </a:bodyPr>
          <a:lstStyle/>
          <a:p>
            <a:r>
              <a:rPr lang="en-US" dirty="0"/>
              <a:t>Declaring a Class with Java (continued)</a:t>
            </a:r>
          </a:p>
        </p:txBody>
      </p:sp>
      <p:sp>
        <p:nvSpPr>
          <p:cNvPr id="4096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D61D2162-D5F9-1944-998B-F24130AFB9D6}" type="slidenum">
              <a:rPr kumimoji="0" lang="en-US" sz="1200" b="1" i="0" u="none" strike="noStrike" kern="1200" cap="none" spc="0" normalizeH="0" baseline="0" noProof="0">
                <a:ln>
                  <a:noFill/>
                </a:ln>
                <a:solidFill>
                  <a:srgbClr val="898989"/>
                </a:solidFill>
                <a:effectLst/>
                <a:uLnTx/>
                <a:uFillTx/>
                <a:latin typeface="Calibri"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599</a:t>
            </a:fld>
            <a:endParaRPr kumimoji="0" lang="en-US" sz="1200" b="1"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5" name="Content Placeholder 4"/>
          <p:cNvSpPr>
            <a:spLocks noGrp="1"/>
          </p:cNvSpPr>
          <p:nvPr>
            <p:ph sz="quarter" idx="1"/>
          </p:nvPr>
        </p:nvSpPr>
        <p:spPr/>
        <p:txBody>
          <a:bodyPr/>
          <a:lstStyle/>
          <a:p>
            <a:pPr lvl="1">
              <a:buFontTx/>
              <a:buChar char="•"/>
            </a:pPr>
            <a:r>
              <a:rPr lang="en-US" sz="3200" dirty="0"/>
              <a:t>If a member of a class is a method, it can (directly) access any member of the class—data members and methods</a:t>
            </a:r>
          </a:p>
          <a:p>
            <a:pPr lvl="2"/>
            <a:r>
              <a:rPr lang="en-US" sz="2800" dirty="0"/>
              <a:t>Therefore, when you write the definition of a method (of the class), you can directly access any data member of the class </a:t>
            </a:r>
            <a:r>
              <a:rPr lang="en-US" sz="2800" dirty="0">
                <a:solidFill>
                  <a:srgbClr val="FF0000"/>
                </a:solidFill>
              </a:rPr>
              <a:t>(without passing it as a parameter)</a:t>
            </a:r>
            <a:endParaRPr lang="en-US" sz="3200" dirty="0">
              <a:solidFill>
                <a:srgbClr val="FF0000"/>
              </a:solidFill>
            </a:endParaRPr>
          </a:p>
          <a:p>
            <a:endParaRPr lang="en-US" dirty="0"/>
          </a:p>
        </p:txBody>
      </p:sp>
      <p:sp>
        <p:nvSpPr>
          <p:cNvPr id="4" name="Rectangle 2"/>
          <p:cNvSpPr txBox="1">
            <a:spLocks noChangeArrowheads="1"/>
          </p:cNvSpPr>
          <p:nvPr/>
        </p:nvSpPr>
        <p:spPr>
          <a:xfrm>
            <a:off x="685800" y="609600"/>
            <a:ext cx="7772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Tw Cen MT"/>
              <a:ea typeface="ＭＳ Ｐゴシック" charset="0"/>
              <a:cs typeface="+mj-cs"/>
            </a:endParaRPr>
          </a:p>
        </p:txBody>
      </p:sp>
      <p:sp>
        <p:nvSpPr>
          <p:cNvPr id="40964" name="Text Box 4"/>
          <p:cNvSpPr txBox="1">
            <a:spLocks noChangeArrowheads="1"/>
          </p:cNvSpPr>
          <p:nvPr/>
        </p:nvSpPr>
        <p:spPr bwMode="auto">
          <a:xfrm>
            <a:off x="212725" y="2022475"/>
            <a:ext cx="8702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descr="Fig01-04"/>
          <p:cNvPicPr>
            <a:picLocks noGrp="1" noChangeAspect="1" noChangeArrowheads="1"/>
          </p:cNvPicPr>
          <p:nvPr>
            <p:ph idx="1"/>
          </p:nvPr>
        </p:nvPicPr>
        <p:blipFill rotWithShape="1">
          <a:blip r:embed="rId3" cstate="email">
            <a:extLst>
              <a:ext uri="{28A0092B-C50C-407E-A947-70E740481C1C}">
                <a14:useLocalDpi xmlns:a14="http://schemas.microsoft.com/office/drawing/2010/main" val="0"/>
              </a:ext>
            </a:extLst>
          </a:blip>
          <a:srcRect b="7162"/>
          <a:stretch/>
        </p:blipFill>
        <p:spPr>
          <a:xfrm>
            <a:off x="914400" y="1371600"/>
            <a:ext cx="7315200" cy="4760414"/>
          </a:xfrm>
          <a:ln w="38100">
            <a:solidFill>
              <a:schemeClr val="accent5">
                <a:lumMod val="75000"/>
              </a:schemeClr>
            </a:solidFill>
          </a:ln>
        </p:spPr>
      </p:pic>
      <p:sp>
        <p:nvSpPr>
          <p:cNvPr id="10244" name="Rectangle 2"/>
          <p:cNvSpPr>
            <a:spLocks noGrp="1" noChangeArrowheads="1"/>
          </p:cNvSpPr>
          <p:nvPr>
            <p:ph type="title"/>
          </p:nvPr>
        </p:nvSpPr>
        <p:spPr>
          <a:xfrm>
            <a:off x="228600" y="152400"/>
            <a:ext cx="8686800" cy="838200"/>
          </a:xfrm>
        </p:spPr>
        <p:txBody>
          <a:bodyPr>
            <a:normAutofit/>
          </a:bodyPr>
          <a:lstStyle/>
          <a:p>
            <a:pPr eaLnBrk="1" hangingPunct="1"/>
            <a:r>
              <a:rPr lang="en-US" sz="4000" dirty="0">
                <a:solidFill>
                  <a:schemeClr val="accent2"/>
                </a:solidFill>
                <a:latin typeface="Tahoma" charset="0"/>
                <a:cs typeface="Arial" charset="0"/>
              </a:rPr>
              <a:t>2. Program Solving Cycle (</a:t>
            </a:r>
            <a:r>
              <a:rPr lang="en-US" sz="4000" dirty="0" err="1">
                <a:solidFill>
                  <a:schemeClr val="accent2"/>
                </a:solidFill>
                <a:latin typeface="Tahoma" charset="0"/>
                <a:cs typeface="Arial" charset="0"/>
              </a:rPr>
              <a:t>cnt’d</a:t>
            </a:r>
            <a:r>
              <a:rPr lang="en-US" sz="4000" dirty="0">
                <a:solidFill>
                  <a:schemeClr val="accent2"/>
                </a:solidFill>
                <a:latin typeface="Tahoma" charset="0"/>
                <a:cs typeface="Arial" charset="0"/>
              </a:rPr>
              <a:t>)</a:t>
            </a:r>
          </a:p>
        </p:txBody>
      </p:sp>
      <p:sp>
        <p:nvSpPr>
          <p:cNvPr id="3" name="Right Arrow 2"/>
          <p:cNvSpPr/>
          <p:nvPr/>
        </p:nvSpPr>
        <p:spPr>
          <a:xfrm>
            <a:off x="5562600" y="3962400"/>
            <a:ext cx="2438400" cy="685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 Error</a:t>
            </a:r>
          </a:p>
        </p:txBody>
      </p:sp>
      <p:sp>
        <p:nvSpPr>
          <p:cNvPr id="7" name="Right Arrow 6"/>
          <p:cNvSpPr/>
          <p:nvPr/>
        </p:nvSpPr>
        <p:spPr>
          <a:xfrm>
            <a:off x="5867400" y="4800600"/>
            <a:ext cx="3048000" cy="9144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Logical or Run-time Error</a:t>
            </a:r>
          </a:p>
        </p:txBody>
      </p:sp>
      <p:sp>
        <p:nvSpPr>
          <p:cNvPr id="8" name="Slide Number Placeholder 7"/>
          <p:cNvSpPr>
            <a:spLocks noGrp="1"/>
          </p:cNvSpPr>
          <p:nvPr>
            <p:ph type="sldNum" sz="quarter" idx="12"/>
          </p:nvPr>
        </p:nvSpPr>
        <p:spPr/>
        <p:txBody>
          <a:bodyPr/>
          <a:lstStyle/>
          <a:p>
            <a:r>
              <a:rPr lang="en-US"/>
              <a:t> </a:t>
            </a:r>
            <a:fld id="{D8D24581-BA14-4640-B752-9AB0FD1B9A37}" type="slidenum">
              <a:rPr lang="en-US" smtClean="0"/>
              <a:pPr/>
              <a:t>6</a:t>
            </a:fld>
            <a:endParaRPr lang="en-US" dirty="0"/>
          </a:p>
        </p:txBody>
      </p:sp>
      <p:cxnSp>
        <p:nvCxnSpPr>
          <p:cNvPr id="9" name="Straight Connector 8"/>
          <p:cNvCxnSpPr/>
          <p:nvPr/>
        </p:nvCxnSpPr>
        <p:spPr>
          <a:xfrm>
            <a:off x="0" y="9906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Content Placeholder 1"/>
          <p:cNvSpPr>
            <a:spLocks noGrp="1"/>
          </p:cNvSpPr>
          <p:nvPr>
            <p:ph idx="1"/>
          </p:nvPr>
        </p:nvSpPr>
        <p:spPr>
          <a:xfrm>
            <a:off x="457200" y="1052737"/>
            <a:ext cx="8229600" cy="2160240"/>
          </a:xfrm>
        </p:spPr>
        <p:txBody>
          <a:bodyPr>
            <a:normAutofit/>
          </a:bodyPr>
          <a:lstStyle/>
          <a:p>
            <a:pPr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A program is needed for a local store that rents cars. Identify the objects in this program. Also, specify a few data and methods of each identified object.</a:t>
            </a:r>
          </a:p>
          <a:p>
            <a:pPr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A program is needed for a hospital. Identify objects in this program. Also, specify a few data and methods of each identified object.</a:t>
            </a:r>
          </a:p>
          <a:p>
            <a:pPr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What is the output of the following program:</a:t>
            </a:r>
          </a:p>
        </p:txBody>
      </p:sp>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60</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67544" y="3140968"/>
            <a:ext cx="7704856" cy="2031325"/>
            <a:chOff x="467544" y="1236822"/>
            <a:chExt cx="7704856" cy="2031325"/>
          </a:xfrm>
        </p:grpSpPr>
        <p:sp>
          <p:nvSpPr>
            <p:cNvPr id="9" name="TextBox 8"/>
            <p:cNvSpPr txBox="1"/>
            <p:nvPr/>
          </p:nvSpPr>
          <p:spPr>
            <a:xfrm>
              <a:off x="971600" y="1236822"/>
              <a:ext cx="7200800" cy="2031325"/>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This is an exercise</a:t>
              </a:r>
            </a:p>
            <a:p>
              <a:r>
                <a:rPr lang="en-US" sz="1400" dirty="0"/>
                <a:t>public class </a:t>
              </a:r>
              <a:r>
                <a:rPr lang="en-US" sz="1400" dirty="0" err="1">
                  <a:solidFill>
                    <a:srgbClr val="0000FF"/>
                  </a:solidFill>
                </a:rPr>
                <a:t>SimpleProgram</a:t>
              </a:r>
              <a:endParaRPr lang="en-US" sz="1400" dirty="0">
                <a:solidFill>
                  <a:srgbClr val="0000FF"/>
                </a:solidFill>
              </a:endParaRPr>
            </a:p>
            <a:p>
              <a:r>
                <a:rPr lang="en-US" sz="1400" dirty="0"/>
                <a:t>{</a:t>
              </a:r>
            </a:p>
            <a:p>
              <a:r>
                <a:rPr lang="en-US" sz="1400" dirty="0"/>
                <a:t>   public static void </a:t>
              </a:r>
              <a:r>
                <a:rPr lang="en-US" sz="1400" dirty="0">
                  <a:solidFill>
                    <a:srgbClr val="0000FF"/>
                  </a:solidFill>
                </a:rPr>
                <a:t>main </a:t>
              </a:r>
              <a:r>
                <a:rPr lang="en-US" sz="1400" dirty="0"/>
                <a:t>(String[]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(“5 multiplied by 8 is ” + 40);</a:t>
              </a:r>
            </a:p>
            <a:p>
              <a:r>
                <a:rPr lang="en-US" sz="1400" dirty="0"/>
                <a:t>         </a:t>
              </a:r>
              <a:r>
                <a:rPr lang="en-US" sz="1400" dirty="0" err="1"/>
                <a:t>System.out.println</a:t>
              </a:r>
              <a:r>
                <a:rPr lang="en-US" sz="1400" dirty="0"/>
                <a:t> (“5 * 8 = “ + (5 * 8) );</a:t>
              </a:r>
            </a:p>
            <a:p>
              <a:r>
                <a:rPr lang="en-US" sz="1400" dirty="0"/>
                <a:t>      }</a:t>
              </a:r>
            </a:p>
            <a:p>
              <a:r>
                <a:rPr lang="en-US" sz="1400" dirty="0"/>
                <a:t>}</a:t>
              </a:r>
            </a:p>
          </p:txBody>
        </p:sp>
        <p:sp>
          <p:nvSpPr>
            <p:cNvPr id="10" name="TextBox 9"/>
            <p:cNvSpPr txBox="1"/>
            <p:nvPr/>
          </p:nvSpPr>
          <p:spPr>
            <a:xfrm>
              <a:off x="467544" y="1236822"/>
              <a:ext cx="432048" cy="2031325"/>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p:txBody>
        </p:sp>
      </p:grpSp>
      <p:sp>
        <p:nvSpPr>
          <p:cNvPr id="11" name="TextBox 10"/>
          <p:cNvSpPr txBox="1"/>
          <p:nvPr/>
        </p:nvSpPr>
        <p:spPr>
          <a:xfrm>
            <a:off x="71406" y="6496070"/>
            <a:ext cx="4000528" cy="276999"/>
          </a:xfrm>
          <a:prstGeom prst="rect">
            <a:avLst/>
          </a:prstGeom>
          <a:noFill/>
        </p:spPr>
        <p:txBody>
          <a:bodyPr wrap="square" rtlCol="0">
            <a:spAutoFit/>
          </a:bodyPr>
          <a:lstStyle/>
          <a:p>
            <a:r>
              <a:rPr lang="en-US" sz="1200" dirty="0"/>
              <a:t>W2.1 Program Structure</a:t>
            </a:r>
          </a:p>
        </p:txBody>
      </p:sp>
    </p:spTree>
    <p:extLst>
      <p:ext uri="{BB962C8B-B14F-4D97-AF65-F5344CB8AC3E}">
        <p14:creationId xmlns:p14="http://schemas.microsoft.com/office/powerpoint/2010/main" val="88093884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611188" y="333375"/>
            <a:ext cx="5832475" cy="6264275"/>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ＭＳ Ｐゴシック" charset="0"/>
              <a:cs typeface="Arial" charset="0"/>
            </a:endParaRPr>
          </a:p>
        </p:txBody>
      </p:sp>
      <p:sp>
        <p:nvSpPr>
          <p:cNvPr id="38914" name="Rectangle 9"/>
          <p:cNvSpPr>
            <a:spLocks noChangeArrowheads="1"/>
          </p:cNvSpPr>
          <p:nvPr/>
        </p:nvSpPr>
        <p:spPr bwMode="auto">
          <a:xfrm>
            <a:off x="684213" y="404813"/>
            <a:ext cx="525780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FF"/>
                </a:solidFill>
                <a:effectLst/>
                <a:uLnTx/>
                <a:uFillTx/>
                <a:latin typeface="Courier New" charset="0"/>
                <a:ea typeface="MS PGothic" charset="0"/>
                <a:cs typeface="MS PGothic" charset="0"/>
              </a:rPr>
              <a:t>public class</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 </a:t>
            </a:r>
            <a:r>
              <a:rPr kumimoji="0" lang="en-US" sz="2000" b="0" i="0" u="none" strike="noStrike" kern="1200" cap="none" spc="0" normalizeH="0" baseline="0" noProof="0" dirty="0">
                <a:ln>
                  <a:noFill/>
                </a:ln>
                <a:solidFill>
                  <a:prstClr val="black"/>
                </a:solidFill>
                <a:effectLst/>
                <a:uLnTx/>
                <a:uFillTx/>
                <a:latin typeface="Tahoma" charset="0"/>
                <a:ea typeface="ＭＳ Ｐゴシック" charset="0"/>
              </a:rPr>
              <a:t>Rectangle </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FF0000"/>
                </a:solidFill>
                <a:effectLst/>
                <a:uLnTx/>
                <a:uFillTx/>
                <a:latin typeface="Courier New" charset="0"/>
                <a:ea typeface="MS PGothic" charset="0"/>
                <a:cs typeface="MS PGothic" charset="0"/>
              </a:rPr>
              <a: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FF00"/>
                </a:solidFill>
                <a:effectLst/>
                <a:uLnTx/>
                <a:uFillTx/>
                <a:latin typeface="Courier New" charset="0"/>
                <a:ea typeface="MS PGothic" charset="0"/>
                <a:cs typeface="MS PGothic" charset="0"/>
              </a:rPr>
              <a:t>    	// Attributes</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  </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 </a:t>
            </a:r>
            <a:r>
              <a:rPr kumimoji="0" lang="en-US" sz="2000" b="0" i="0" u="none" strike="noStrike" kern="1200" cap="none" spc="0" normalizeH="0" baseline="0" noProof="0" dirty="0">
                <a:ln>
                  <a:noFill/>
                </a:ln>
                <a:solidFill>
                  <a:srgbClr val="0000FF"/>
                </a:solidFill>
                <a:effectLst/>
                <a:uLnTx/>
                <a:uFillTx/>
                <a:latin typeface="Courier New" charset="0"/>
                <a:ea typeface="MS PGothic" charset="0"/>
                <a:cs typeface="MS PGothic" charset="0"/>
              </a:rPr>
              <a:t>private double</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 width; </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    </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 </a:t>
            </a:r>
            <a:r>
              <a:rPr kumimoji="0" lang="en-US" sz="2000" b="0" i="0" u="none" strike="noStrike" kern="1200" cap="none" spc="0" normalizeH="0" baseline="0" noProof="0" dirty="0">
                <a:ln>
                  <a:noFill/>
                </a:ln>
                <a:solidFill>
                  <a:srgbClr val="0000FF"/>
                </a:solidFill>
                <a:effectLst/>
                <a:uLnTx/>
                <a:uFillTx/>
                <a:latin typeface="Courier New" charset="0"/>
                <a:ea typeface="MS PGothic" charset="0"/>
                <a:cs typeface="MS PGothic" charset="0"/>
              </a:rPr>
              <a:t>private double </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length; </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FF00"/>
                </a:solidFill>
                <a:effectLst/>
                <a:uLnTx/>
                <a:uFillTx/>
                <a:latin typeface="Courier New" charset="0"/>
                <a:ea typeface="MS PGothic" charset="0"/>
                <a:cs typeface="MS PGothic" charset="0"/>
              </a:rPr>
              <a:t>	// Methods (Operation)</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2000" b="0" i="0" u="none" strike="noStrike" kern="1200" cap="none" spc="0" normalizeH="0" baseline="0" noProof="0" dirty="0">
              <a:ln>
                <a:noFill/>
              </a:ln>
              <a:solidFill>
                <a:srgbClr val="00FF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FF"/>
                </a:solidFill>
                <a:effectLst/>
                <a:uLnTx/>
                <a:uFillTx/>
                <a:latin typeface="Courier New" charset="0"/>
                <a:ea typeface="MS PGothic" charset="0"/>
                <a:cs typeface="MS PGothic" charset="0"/>
              </a:rPr>
              <a:t>public double</a:t>
            </a:r>
            <a:r>
              <a:rPr kumimoji="0" lang="en-US" sz="2000" b="0" i="0" u="none" strike="noStrike" kern="1200" cap="none" spc="0" normalizeH="0" baseline="0" noProof="0" dirty="0">
                <a:ln>
                  <a:noFill/>
                </a:ln>
                <a:solidFill>
                  <a:srgbClr val="00FF00"/>
                </a:solidFill>
                <a:effectLst/>
                <a:uLnTx/>
                <a:uFillTx/>
                <a:latin typeface="Courier New" charset="0"/>
                <a:ea typeface="MS PGothic" charset="0"/>
                <a:cs typeface="MS PGothic" charset="0"/>
              </a:rPr>
              <a:t> </a:t>
            </a:r>
            <a:r>
              <a:rPr kumimoji="0" lang="en-US" sz="2000" b="0" i="0" u="none" strike="noStrike" kern="1200" cap="none" spc="0" normalizeH="0" baseline="0" noProof="0" dirty="0" err="1">
                <a:ln>
                  <a:noFill/>
                </a:ln>
                <a:solidFill>
                  <a:prstClr val="black"/>
                </a:solidFill>
                <a:effectLst/>
                <a:uLnTx/>
                <a:uFillTx/>
                <a:latin typeface="Courier New" charset="0"/>
                <a:ea typeface="MS PGothic" charset="0"/>
                <a:cs typeface="MS PGothic" charset="0"/>
              </a:rPr>
              <a:t>calcArea</a:t>
            </a:r>
            <a:r>
              <a:rPr kumimoji="0" lang="en-US" sz="2000" b="0" i="0" u="none" strike="noStrike" kern="1200" cap="none" spc="0" normalizeH="0" baseline="0" noProof="0" dirty="0">
                <a:ln>
                  <a:noFill/>
                </a:ln>
                <a:solidFill>
                  <a:prstClr val="black"/>
                </a:solidFill>
                <a:effectLst/>
                <a:uLnTx/>
                <a:uFillTx/>
                <a:latin typeface="Courier New" charset="0"/>
                <a:ea typeface="MS PGothic" charset="0"/>
                <a:cs typeface="MS PGothic" charset="0"/>
              </a:rPr>
              <a: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prstClr val="black"/>
                </a:solidFill>
                <a:effectLst/>
                <a:uLnTx/>
                <a:uFillTx/>
                <a:latin typeface="Courier New" charset="0"/>
                <a:ea typeface="MS PGothic" charset="0"/>
                <a:cs typeface="MS PGothic" charset="0"/>
              </a:rPr>
              <a:t>return </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length * </a:t>
            </a:r>
            <a:r>
              <a:rPr kumimoji="0" lang="en-US" sz="2000" b="0" i="0" u="none" strike="noStrike" kern="1200" cap="none" spc="0" normalizeH="0" baseline="0" noProof="0" dirty="0">
                <a:ln>
                  <a:noFill/>
                </a:ln>
                <a:solidFill>
                  <a:prstClr val="black"/>
                </a:solidFill>
                <a:effectLst/>
                <a:uLnTx/>
                <a:uFillTx/>
                <a:latin typeface="Courier New" charset="0"/>
                <a:ea typeface="MS PGothic" charset="0"/>
                <a:cs typeface="MS PGothic" charset="0"/>
              </a:rPr>
              <a:t>width;}</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2000" b="0" i="0" u="none" strike="noStrike" kern="1200" cap="none" spc="0" normalizeH="0" baseline="0" noProof="0" dirty="0">
              <a:ln>
                <a:noFill/>
              </a:ln>
              <a:solidFill>
                <a:prstClr val="black"/>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FF"/>
                </a:solidFill>
                <a:effectLst/>
                <a:uLnTx/>
                <a:uFillTx/>
                <a:latin typeface="Courier New" charset="0"/>
                <a:ea typeface="MS PGothic" charset="0"/>
                <a:cs typeface="MS PGothic" charset="0"/>
              </a:rPr>
              <a:t>public double </a:t>
            </a:r>
            <a:r>
              <a:rPr kumimoji="0" lang="en-US" sz="2000" b="0" i="0" u="none" strike="noStrike" kern="1200" cap="none" spc="0" normalizeH="0" baseline="0" noProof="0" dirty="0" err="1">
                <a:ln>
                  <a:noFill/>
                </a:ln>
                <a:solidFill>
                  <a:srgbClr val="000000"/>
                </a:solidFill>
                <a:effectLst/>
                <a:uLnTx/>
                <a:uFillTx/>
                <a:latin typeface="Courier New" charset="0"/>
                <a:ea typeface="MS PGothic" charset="0"/>
                <a:cs typeface="MS PGothic" charset="0"/>
              </a:rPr>
              <a:t>calcPerimeter</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return 2*(length + width);}</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endParaRPr kumimoji="0" lang="en-US" sz="2000" b="0" i="0" u="none" strike="noStrike" kern="1200" cap="none" spc="0" normalizeH="0" baseline="0" noProof="0" dirty="0">
              <a:ln>
                <a:noFill/>
              </a:ln>
              <a:solidFill>
                <a:srgbClr val="00FF00"/>
              </a:solidFill>
              <a:effectLst/>
              <a:uLnTx/>
              <a:uFillTx/>
              <a:latin typeface="Courier New" charset="0"/>
              <a:ea typeface="MS PGothic" charset="0"/>
              <a:cs typeface="MS PGothic" charset="0"/>
            </a:endParaRP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FF"/>
                </a:solidFill>
                <a:effectLst/>
                <a:uLnTx/>
                <a:uFillTx/>
                <a:latin typeface="Courier New" charset="0"/>
                <a:ea typeface="MS PGothic" charset="0"/>
                <a:cs typeface="MS PGothic" charset="0"/>
              </a:rPr>
              <a:t>public void </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print()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err="1">
                <a:ln>
                  <a:noFill/>
                </a:ln>
                <a:solidFill>
                  <a:srgbClr val="000000"/>
                </a:solidFill>
                <a:effectLst/>
                <a:uLnTx/>
                <a:uFillTx/>
                <a:latin typeface="Courier New" charset="0"/>
                <a:ea typeface="MS PGothic" charset="0"/>
                <a:cs typeface="MS PGothic" charset="0"/>
              </a:rPr>
              <a:t>System.out.print</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(“The Area is ”+</a:t>
            </a:r>
            <a:r>
              <a:rPr kumimoji="0" lang="en-US" sz="2000" b="0" i="0" u="none" strike="noStrike" kern="1200" cap="none" spc="0" normalizeH="0" baseline="0" noProof="0" dirty="0" err="1">
                <a:ln>
                  <a:noFill/>
                </a:ln>
                <a:solidFill>
                  <a:prstClr val="black"/>
                </a:solidFill>
                <a:effectLst/>
                <a:uLnTx/>
                <a:uFillTx/>
                <a:latin typeface="Courier New" charset="0"/>
                <a:ea typeface="MS PGothic" charset="0"/>
                <a:cs typeface="MS PGothic" charset="0"/>
              </a:rPr>
              <a:t>calcArea</a:t>
            </a:r>
            <a:r>
              <a:rPr kumimoji="0" lang="en-US" sz="2000" b="0" i="0" u="none" strike="noStrike" kern="1200" cap="none" spc="0" normalizeH="0" baseline="0" noProof="0" dirty="0">
                <a:ln>
                  <a:noFill/>
                </a:ln>
                <a:solidFill>
                  <a:prstClr val="black"/>
                </a:solidFill>
                <a:effectLst/>
                <a:uLnTx/>
                <a:uFillTx/>
                <a:latin typeface="Courier New" charset="0"/>
                <a:ea typeface="MS PGothic" charset="0"/>
                <a:cs typeface="MS PGothic" charset="0"/>
              </a:rPr>
              <a:t>()</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err="1">
                <a:ln>
                  <a:noFill/>
                </a:ln>
                <a:solidFill>
                  <a:srgbClr val="000000"/>
                </a:solidFill>
                <a:effectLst/>
                <a:uLnTx/>
                <a:uFillTx/>
                <a:latin typeface="Courier New" charset="0"/>
                <a:ea typeface="MS PGothic" charset="0"/>
                <a:cs typeface="MS PGothic" charset="0"/>
              </a:rPr>
              <a:t>System.out.print</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(“The Perimeter is ”+</a:t>
            </a:r>
            <a:r>
              <a:rPr kumimoji="0" lang="en-US" sz="2000" b="0" i="0" u="none" strike="noStrike" kern="1200" cap="none" spc="0" normalizeH="0" baseline="0" noProof="0" dirty="0" err="1">
                <a:ln>
                  <a:noFill/>
                </a:ln>
                <a:solidFill>
                  <a:srgbClr val="000000"/>
                </a:solidFill>
                <a:effectLst/>
                <a:uLnTx/>
                <a:uFillTx/>
                <a:latin typeface="Courier New" charset="0"/>
                <a:ea typeface="MS PGothic" charset="0"/>
                <a:cs typeface="MS PGothic" charset="0"/>
              </a:rPr>
              <a:t>calcPerimeter</a:t>
            </a: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a:t>
            </a:r>
          </a:p>
          <a:p>
            <a:pPr marL="0" marR="0" lvl="0" indent="0" algn="l" defTabSz="914400" rtl="0" eaLnBrk="1" fontAlgn="base" latinLnBrk="0" hangingPunct="1">
              <a:lnSpc>
                <a:spcPct val="80000"/>
              </a:lnSpc>
              <a:spcBef>
                <a:spcPct val="0"/>
              </a:spcBef>
              <a:spcAft>
                <a:spcPct val="0"/>
              </a:spcAft>
              <a:buClrTx/>
              <a:buSzTx/>
              <a:buFontTx/>
              <a:buNone/>
              <a:tabLst>
                <a:tab pos="457200" algn="l"/>
              </a:tabLst>
              <a:defRPr/>
            </a:pPr>
            <a:r>
              <a:rPr kumimoji="0" lang="en-US" sz="2000" b="0" i="0" u="none" strike="noStrike" kern="1200" cap="none" spc="0" normalizeH="0" baseline="0" noProof="0" dirty="0">
                <a:ln>
                  <a:noFill/>
                </a:ln>
                <a:solidFill>
                  <a:srgbClr val="000000"/>
                </a:solidFill>
                <a:effectLst/>
                <a:uLnTx/>
                <a:uFillTx/>
                <a:latin typeface="Courier New" charset="0"/>
                <a:ea typeface="MS PGothic" charset="0"/>
                <a:cs typeface="MS PGothic" charset="0"/>
              </a:rPr>
              <a:t>}</a:t>
            </a:r>
            <a:endParaRPr kumimoji="0" lang="en-US" sz="1400" b="0" i="0" u="none" strike="noStrike" kern="1200" cap="none" spc="0" normalizeH="0" baseline="0" noProof="0" dirty="0">
              <a:ln>
                <a:noFill/>
              </a:ln>
              <a:solidFill>
                <a:prstClr val="black"/>
              </a:solidFill>
              <a:effectLst/>
              <a:uLnTx/>
              <a:uFillTx/>
              <a:latin typeface="Courier New" charset="0"/>
              <a:ea typeface="MS PGothic" charset="0"/>
              <a:cs typeface="MS PGothic" charset="0"/>
            </a:endParaRPr>
          </a:p>
        </p:txBody>
      </p:sp>
      <p:grpSp>
        <p:nvGrpSpPr>
          <p:cNvPr id="38915" name="Group 7"/>
          <p:cNvGrpSpPr>
            <a:grpSpLocks/>
          </p:cNvGrpSpPr>
          <p:nvPr/>
        </p:nvGrpSpPr>
        <p:grpSpPr bwMode="auto">
          <a:xfrm>
            <a:off x="6732588" y="1196975"/>
            <a:ext cx="2411412" cy="2586038"/>
            <a:chOff x="1480" y="2403"/>
            <a:chExt cx="1667" cy="1629"/>
          </a:xfrm>
        </p:grpSpPr>
        <p:sp>
          <p:nvSpPr>
            <p:cNvPr id="8" name="Rectangle 8"/>
            <p:cNvSpPr>
              <a:spLocks noChangeArrowheads="1"/>
            </p:cNvSpPr>
            <p:nvPr/>
          </p:nvSpPr>
          <p:spPr bwMode="auto">
            <a:xfrm>
              <a:off x="1480" y="3360"/>
              <a:ext cx="1667" cy="672"/>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9" name="Rectangle 9"/>
            <p:cNvSpPr>
              <a:spLocks noChangeArrowheads="1"/>
            </p:cNvSpPr>
            <p:nvPr/>
          </p:nvSpPr>
          <p:spPr bwMode="auto">
            <a:xfrm>
              <a:off x="1480" y="2736"/>
              <a:ext cx="1667" cy="6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10" name="Rectangle 10"/>
            <p:cNvSpPr>
              <a:spLocks noChangeArrowheads="1"/>
            </p:cNvSpPr>
            <p:nvPr/>
          </p:nvSpPr>
          <p:spPr bwMode="auto">
            <a:xfrm>
              <a:off x="1480" y="2448"/>
              <a:ext cx="1667" cy="288"/>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38919" name="Text Box 11"/>
            <p:cNvSpPr txBox="1">
              <a:spLocks noChangeArrowheads="1"/>
            </p:cNvSpPr>
            <p:nvPr/>
          </p:nvSpPr>
          <p:spPr bwMode="auto">
            <a:xfrm>
              <a:off x="1678" y="2403"/>
              <a:ext cx="5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rPr>
                <a:t>Rectangle </a:t>
              </a:r>
            </a:p>
          </p:txBody>
        </p:sp>
        <p:sp>
          <p:nvSpPr>
            <p:cNvPr id="38920" name="Text Box 12"/>
            <p:cNvSpPr txBox="1">
              <a:spLocks noChangeArrowheads="1"/>
            </p:cNvSpPr>
            <p:nvPr/>
          </p:nvSpPr>
          <p:spPr bwMode="auto">
            <a:xfrm>
              <a:off x="1480" y="2811"/>
              <a:ext cx="166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200" b="0" i="0" u="none" strike="noStrike" kern="1200" cap="none" spc="0" normalizeH="0" baseline="0" noProof="0">
                  <a:ln>
                    <a:noFill/>
                  </a:ln>
                  <a:solidFill>
                    <a:prstClr val="black"/>
                  </a:solidFill>
                  <a:effectLst/>
                  <a:uLnTx/>
                  <a:uFillTx/>
                  <a:latin typeface="Tahoma" charset="0"/>
                  <a:ea typeface="ＭＳ Ｐゴシック" charset="0"/>
                </a:rPr>
                <a:t> </a:t>
              </a:r>
              <a:r>
                <a:rPr kumimoji="0" lang="en-US" sz="1600" b="0" i="0" u="none" strike="noStrike" kern="1200" cap="none" spc="0" normalizeH="0" baseline="0" noProof="0">
                  <a:ln>
                    <a:noFill/>
                  </a:ln>
                  <a:solidFill>
                    <a:prstClr val="black"/>
                  </a:solidFill>
                  <a:effectLst/>
                  <a:uLnTx/>
                  <a:uFillTx/>
                  <a:latin typeface="Tahoma" charset="0"/>
                  <a:ea typeface="ＭＳ Ｐゴシック" charset="0"/>
                </a:rPr>
                <a:t>width: double</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length </a:t>
              </a:r>
              <a:r>
                <a:rPr kumimoji="0" lang="en-US" sz="1600" b="0" i="0" u="none" strike="noStrike" kern="1200" cap="none" spc="0" normalizeH="0" baseline="0" noProof="0">
                  <a:ln>
                    <a:noFill/>
                  </a:ln>
                  <a:solidFill>
                    <a:prstClr val="black"/>
                  </a:solidFill>
                  <a:effectLst/>
                  <a:uLnTx/>
                  <a:uFillTx/>
                  <a:latin typeface="Tahoma" charset="0"/>
                  <a:ea typeface="ＭＳ Ｐゴシック" charset="0"/>
                </a:rPr>
                <a:t>: double </a:t>
              </a:r>
              <a:endParaRPr kumimoji="0" lang="en-US" sz="2000" b="1" i="0" u="none" strike="noStrike" kern="1200" cap="none" spc="0" normalizeH="0" baseline="-25000" noProof="0">
                <a:ln>
                  <a:noFill/>
                </a:ln>
                <a:solidFill>
                  <a:prstClr val="black"/>
                </a:solidFill>
                <a:effectLst/>
                <a:uLnTx/>
                <a:uFillTx/>
                <a:latin typeface="Tahoma" charset="0"/>
                <a:ea typeface="ＭＳ Ｐゴシック" charset="0"/>
              </a:endParaRPr>
            </a:p>
          </p:txBody>
        </p:sp>
        <p:sp>
          <p:nvSpPr>
            <p:cNvPr id="38921" name="Text Box 13"/>
            <p:cNvSpPr txBox="1">
              <a:spLocks noChangeArrowheads="1"/>
            </p:cNvSpPr>
            <p:nvPr/>
          </p:nvSpPr>
          <p:spPr bwMode="auto">
            <a:xfrm>
              <a:off x="1480" y="3403"/>
              <a:ext cx="120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ＭＳ Ｐゴシック" charset="0"/>
                </a:rPr>
                <a:t>+ calcuArea():double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ahoma" charset="0"/>
                  <a:ea typeface="ＭＳ Ｐゴシック" charset="0"/>
                </a:rPr>
                <a:t>+ calcuPerimeter()double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25000" noProof="0">
                  <a:ln>
                    <a:noFill/>
                  </a:ln>
                  <a:solidFill>
                    <a:prstClr val="black"/>
                  </a:solidFill>
                  <a:effectLst/>
                  <a:uLnTx/>
                  <a:uFillTx/>
                  <a:latin typeface="Tahoma" charset="0"/>
                  <a:ea typeface="ＭＳ Ｐゴシック" charset="0"/>
                </a:rPr>
                <a:t>+ print () void </a:t>
              </a:r>
            </a:p>
          </p:txBody>
        </p:sp>
      </p:grpSp>
      <p:sp>
        <p:nvSpPr>
          <p:cNvPr id="3" name="Slide Number Placeholder 2"/>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FCA8C80A-6F4D-FC47-8117-A1288FEF46A6}" type="slidenum">
              <a:rPr kumimoji="0" lang="en-US" sz="1400" b="1" i="0" u="none" strike="noStrike" kern="1200" cap="none" spc="0" normalizeH="0" baseline="0" noProof="0" smtClean="0">
                <a:ln>
                  <a:noFill/>
                </a:ln>
                <a:solidFill>
                  <a:srgbClr val="465466"/>
                </a:solidFill>
                <a:effectLst/>
                <a:uLnTx/>
                <a:uFillTx/>
                <a:latin typeface="Arial" charset="0"/>
                <a:ea typeface="ＭＳ Ｐゴシック" charset="0"/>
              </a:rPr>
              <a:pPr marL="0" marR="0" lvl="0" indent="0" algn="ctr" defTabSz="914400" rtl="0" eaLnBrk="1" fontAlgn="base" latinLnBrk="0" hangingPunct="1">
                <a:lnSpc>
                  <a:spcPct val="100000"/>
                </a:lnSpc>
                <a:spcBef>
                  <a:spcPct val="0"/>
                </a:spcBef>
                <a:spcAft>
                  <a:spcPct val="0"/>
                </a:spcAft>
                <a:buClrTx/>
                <a:buSzTx/>
                <a:buFontTx/>
                <a:buNone/>
                <a:tabLst/>
                <a:defRPr/>
              </a:pPr>
              <a:t>600</a:t>
            </a:fld>
            <a:endParaRPr kumimoji="0" lang="en-US" sz="1400" b="1" i="0" u="none" strike="noStrike" kern="1200" cap="none" spc="0" normalizeH="0" baseline="0" noProof="0">
              <a:ln>
                <a:noFill/>
              </a:ln>
              <a:solidFill>
                <a:srgbClr val="465466"/>
              </a:solidFill>
              <a:effectLst/>
              <a:uLnTx/>
              <a:uFillTx/>
              <a:latin typeface="Arial" charset="0"/>
              <a:ea typeface="ＭＳ Ｐゴシック" charset="0"/>
            </a:endParaRPr>
          </a:p>
        </p:txBody>
      </p:sp>
      <p:cxnSp>
        <p:nvCxnSpPr>
          <p:cNvPr id="13" name="Straight Arrow Connector 12"/>
          <p:cNvCxnSpPr>
            <a:stCxn id="38919" idx="1"/>
          </p:cNvCxnSpPr>
          <p:nvPr/>
        </p:nvCxnSpPr>
        <p:spPr>
          <a:xfrm rot="10800000">
            <a:off x="3962400" y="609600"/>
            <a:ext cx="3056606" cy="7564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endCxn id="20" idx="3"/>
          </p:cNvCxnSpPr>
          <p:nvPr/>
        </p:nvCxnSpPr>
        <p:spPr>
          <a:xfrm rot="10800000">
            <a:off x="4572000" y="1752600"/>
            <a:ext cx="2294606" cy="3754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rot="10800000" flipV="1">
            <a:off x="6019800" y="3118644"/>
            <a:ext cx="770606" cy="2341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Rounded Rectangle 17"/>
          <p:cNvSpPr/>
          <p:nvPr/>
        </p:nvSpPr>
        <p:spPr>
          <a:xfrm>
            <a:off x="381000" y="2590800"/>
            <a:ext cx="5638800" cy="38862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20" name="Rounded Rectangle 19"/>
          <p:cNvSpPr/>
          <p:nvPr/>
        </p:nvSpPr>
        <p:spPr>
          <a:xfrm>
            <a:off x="762000" y="1066800"/>
            <a:ext cx="3810000" cy="1371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23" name="Rectangle 22"/>
          <p:cNvSpPr/>
          <p:nvPr/>
        </p:nvSpPr>
        <p:spPr>
          <a:xfrm>
            <a:off x="228600" y="914400"/>
            <a:ext cx="1981200"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w Cen MT"/>
                <a:ea typeface="+mn-ea"/>
                <a:cs typeface="+mn-cs"/>
              </a:rPr>
              <a:t>Declared as any variable</a:t>
            </a:r>
          </a:p>
        </p:txBody>
      </p:sp>
      <p:sp>
        <p:nvSpPr>
          <p:cNvPr id="24" name="Rectangle 23"/>
          <p:cNvSpPr/>
          <p:nvPr/>
        </p:nvSpPr>
        <p:spPr>
          <a:xfrm>
            <a:off x="5410200" y="4267200"/>
            <a:ext cx="1981200" cy="685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w Cen MT"/>
                <a:ea typeface="+mn-ea"/>
                <a:cs typeface="+mn-cs"/>
              </a:rPr>
              <a:t>Method access attribute directly</a:t>
            </a:r>
          </a:p>
        </p:txBody>
      </p:sp>
      <p:cxnSp>
        <p:nvCxnSpPr>
          <p:cNvPr id="26" name="Straight Arrow Connector 25"/>
          <p:cNvCxnSpPr/>
          <p:nvPr/>
        </p:nvCxnSpPr>
        <p:spPr>
          <a:xfrm rot="10800000">
            <a:off x="3276600" y="3657600"/>
            <a:ext cx="2133600" cy="609600"/>
          </a:xfrm>
          <a:prstGeom prst="straightConnector1">
            <a:avLst/>
          </a:prstGeom>
          <a:ln>
            <a:solidFill>
              <a:schemeClr val="accent2">
                <a:lumMod val="75000"/>
              </a:schemeClr>
            </a:solidFill>
            <a:tailEnd type="arrow"/>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p:nvPr/>
        </p:nvCxnSpPr>
        <p:spPr>
          <a:xfrm rot="10800000">
            <a:off x="2971800" y="4343400"/>
            <a:ext cx="2362200" cy="228600"/>
          </a:xfrm>
          <a:prstGeom prst="straightConnector1">
            <a:avLst/>
          </a:prstGeom>
          <a:ln>
            <a:solidFill>
              <a:schemeClr val="accent2">
                <a:lumMod val="75000"/>
              </a:schemeClr>
            </a:solidFill>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24" grpId="0" animBg="1"/>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p:cNvSpPr>
          <p:nvPr>
            <p:ph type="ctrTitle"/>
          </p:nvPr>
        </p:nvSpPr>
        <p:spPr>
          <a:xfrm>
            <a:off x="2362200" y="2636838"/>
            <a:ext cx="6477000" cy="3230562"/>
          </a:xfrm>
        </p:spPr>
        <p:txBody>
          <a:bodyPr>
            <a:normAutofit/>
          </a:bodyPr>
          <a:lstStyle/>
          <a:p>
            <a:pPr>
              <a:defRPr/>
            </a:pPr>
            <a:r>
              <a:rPr lang="en-GB">
                <a:solidFill>
                  <a:schemeClr val="accent1">
                    <a:lumMod val="75000"/>
                  </a:schemeClr>
                </a:solidFill>
                <a:latin typeface="Calibri" charset="0"/>
                <a:ea typeface="+mj-ea"/>
                <a:cs typeface="+mj-cs"/>
              </a:rPr>
              <a:t>Object Oriented Programming</a:t>
            </a:r>
            <a:endParaRPr lang="en-US">
              <a:solidFill>
                <a:schemeClr val="accent1">
                  <a:lumMod val="75000"/>
                </a:schemeClr>
              </a:solidFill>
              <a:latin typeface="Calibri" charset="0"/>
              <a:ea typeface="+mj-ea"/>
              <a:cs typeface="+mj-cs"/>
            </a:endParaRPr>
          </a:p>
        </p:txBody>
      </p:sp>
      <p:sp>
        <p:nvSpPr>
          <p:cNvPr id="5122" name="Rectangle 5"/>
          <p:cNvSpPr>
            <a:spLocks noGrp="1"/>
          </p:cNvSpPr>
          <p:nvPr>
            <p:ph type="subTitle" idx="1"/>
          </p:nvPr>
        </p:nvSpPr>
        <p:spPr>
          <a:xfrm>
            <a:off x="2362200" y="6049963"/>
            <a:ext cx="6705600" cy="685800"/>
          </a:xfrm>
        </p:spPr>
        <p:txBody>
          <a:bodyPr/>
          <a:lstStyle/>
          <a:p>
            <a:r>
              <a:rPr lang="en-GB">
                <a:solidFill>
                  <a:schemeClr val="tx1"/>
                </a:solidFill>
                <a:latin typeface="Calibri" charset="0"/>
              </a:rPr>
              <a:t> Objects</a:t>
            </a:r>
            <a:endParaRPr lang="en-US">
              <a:solidFill>
                <a:schemeClr val="tx1"/>
              </a:solidFill>
              <a:latin typeface="Calibri" charset="0"/>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endParaRPr lang="en-US" sz="4000">
              <a:latin typeface="Calibri" charset="0"/>
            </a:endParaRPr>
          </a:p>
        </p:txBody>
      </p:sp>
      <p:sp>
        <p:nvSpPr>
          <p:cNvPr id="8194" name="Content Placeholder 2"/>
          <p:cNvSpPr txBox="1">
            <a:spLocks/>
          </p:cNvSpPr>
          <p:nvPr/>
        </p:nvSpPr>
        <p:spPr bwMode="auto">
          <a:xfrm>
            <a:off x="428625" y="1500188"/>
            <a:ext cx="82296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endParaRPr lang="en-US" sz="3200">
              <a:latin typeface="Calibri" charset="0"/>
            </a:endParaRPr>
          </a:p>
        </p:txBody>
      </p:sp>
      <p:sp>
        <p:nvSpPr>
          <p:cNvPr id="8195" name="Title 1"/>
          <p:cNvSpPr>
            <a:spLocks noGrp="1"/>
          </p:cNvSpPr>
          <p:nvPr>
            <p:ph type="title"/>
          </p:nvPr>
        </p:nvSpPr>
        <p:spPr>
          <a:xfrm>
            <a:off x="611188" y="260350"/>
            <a:ext cx="8153400" cy="990600"/>
          </a:xfrm>
        </p:spPr>
        <p:txBody>
          <a:bodyPr/>
          <a:lstStyle/>
          <a:p>
            <a:r>
              <a:rPr lang="en-GB">
                <a:latin typeface="Calibri" charset="0"/>
              </a:rPr>
              <a:t>Class Instantiation</a:t>
            </a:r>
            <a:endParaRPr lang="en-US">
              <a:latin typeface="Tw Cen MT" charset="0"/>
            </a:endParaRPr>
          </a:p>
        </p:txBody>
      </p:sp>
      <p:sp>
        <p:nvSpPr>
          <p:cNvPr id="3" name="Content Placeholder 2"/>
          <p:cNvSpPr>
            <a:spLocks noGrp="1"/>
          </p:cNvSpPr>
          <p:nvPr>
            <p:ph sz="quarter" idx="1"/>
          </p:nvPr>
        </p:nvSpPr>
        <p:spPr>
          <a:xfrm>
            <a:off x="612775" y="1600200"/>
            <a:ext cx="8153400" cy="4495800"/>
          </a:xfrm>
        </p:spPr>
        <p:txBody>
          <a:bodyPr>
            <a:normAutofit lnSpcReduction="10000"/>
          </a:bodyPr>
          <a:lstStyle/>
          <a:p>
            <a:pPr marL="320040" indent="-320040" fontAlgn="auto">
              <a:spcBef>
                <a:spcPct val="20000"/>
              </a:spcBef>
              <a:spcAft>
                <a:spcPts val="0"/>
              </a:spcAft>
              <a:buFont typeface="Arial" charset="0"/>
              <a:buChar char="•"/>
              <a:defRPr/>
            </a:pPr>
            <a:r>
              <a:rPr lang="en-GB" dirty="0">
                <a:solidFill>
                  <a:schemeClr val="tx2">
                    <a:lumMod val="75000"/>
                  </a:schemeClr>
                </a:solidFill>
                <a:latin typeface="Calibri" charset="0"/>
                <a:ea typeface="+mn-ea"/>
              </a:rPr>
              <a:t>A class is a specification or design .</a:t>
            </a:r>
          </a:p>
          <a:p>
            <a:pPr marL="320040" indent="-320040" fontAlgn="auto">
              <a:spcBef>
                <a:spcPct val="20000"/>
              </a:spcBef>
              <a:spcAft>
                <a:spcPts val="0"/>
              </a:spcAft>
              <a:buFont typeface="Arial" charset="0"/>
              <a:buChar char="•"/>
              <a:defRPr/>
            </a:pPr>
            <a:r>
              <a:rPr lang="en-GB" dirty="0">
                <a:solidFill>
                  <a:schemeClr val="tx2">
                    <a:lumMod val="75000"/>
                  </a:schemeClr>
                </a:solidFill>
                <a:latin typeface="Calibri" charset="0"/>
                <a:ea typeface="+mn-ea"/>
              </a:rPr>
              <a:t>We can't use the class by itself (why?) </a:t>
            </a:r>
            <a:r>
              <a:rPr lang="en-GB" b="1" u="sng" dirty="0">
                <a:solidFill>
                  <a:schemeClr val="tx2">
                    <a:lumMod val="75000"/>
                  </a:schemeClr>
                </a:solidFill>
                <a:latin typeface="Calibri" charset="0"/>
                <a:ea typeface="+mn-ea"/>
              </a:rPr>
              <a:t>it is a template.</a:t>
            </a:r>
          </a:p>
          <a:p>
            <a:pPr marL="320040" indent="-320040" fontAlgn="auto">
              <a:spcBef>
                <a:spcPct val="20000"/>
              </a:spcBef>
              <a:spcAft>
                <a:spcPts val="0"/>
              </a:spcAft>
              <a:buFont typeface="Arial" charset="0"/>
              <a:buChar char="•"/>
              <a:defRPr/>
            </a:pPr>
            <a:r>
              <a:rPr lang="en-GB" dirty="0">
                <a:solidFill>
                  <a:schemeClr val="bg2">
                    <a:lumMod val="50000"/>
                  </a:schemeClr>
                </a:solidFill>
                <a:latin typeface="Calibri" charset="0"/>
                <a:ea typeface="+mn-ea"/>
              </a:rPr>
              <a:t>Ex : we can’t use class integer we must declare a variable from it.</a:t>
            </a:r>
          </a:p>
          <a:p>
            <a:pPr marL="320040" indent="-320040" fontAlgn="auto">
              <a:spcBef>
                <a:spcPct val="20000"/>
              </a:spcBef>
              <a:spcAft>
                <a:spcPts val="0"/>
              </a:spcAft>
              <a:buFont typeface="Arial" charset="0"/>
              <a:buChar char="•"/>
              <a:defRPr/>
            </a:pPr>
            <a:r>
              <a:rPr lang="en-US" dirty="0">
                <a:solidFill>
                  <a:schemeClr val="tx2">
                    <a:lumMod val="75000"/>
                  </a:schemeClr>
                </a:solidFill>
                <a:latin typeface="Calibri" charset="0"/>
                <a:ea typeface="+mn-ea"/>
                <a:cs typeface="Times New Roman" charset="0"/>
              </a:rPr>
              <a:t>we must build an </a:t>
            </a:r>
            <a:r>
              <a:rPr lang="en-US" b="1" dirty="0">
                <a:solidFill>
                  <a:srgbClr val="C00000"/>
                </a:solidFill>
                <a:latin typeface="Calibri" charset="0"/>
                <a:ea typeface="+mn-ea"/>
                <a:cs typeface="Times New Roman" charset="0"/>
              </a:rPr>
              <a:t>object</a:t>
            </a:r>
            <a:r>
              <a:rPr lang="en-US" dirty="0">
                <a:solidFill>
                  <a:srgbClr val="C00000"/>
                </a:solidFill>
                <a:latin typeface="Calibri" charset="0"/>
                <a:ea typeface="+mn-ea"/>
                <a:cs typeface="Times New Roman" charset="0"/>
              </a:rPr>
              <a:t> </a:t>
            </a:r>
            <a:r>
              <a:rPr lang="en-US" dirty="0">
                <a:solidFill>
                  <a:schemeClr val="tx2">
                    <a:lumMod val="75000"/>
                  </a:schemeClr>
                </a:solidFill>
                <a:latin typeface="Calibri" charset="0"/>
                <a:ea typeface="+mn-ea"/>
                <a:cs typeface="Times New Roman" charset="0"/>
              </a:rPr>
              <a:t>of a </a:t>
            </a:r>
            <a:r>
              <a:rPr lang="en-US" b="1" dirty="0">
                <a:solidFill>
                  <a:schemeClr val="tx2">
                    <a:lumMod val="75000"/>
                  </a:schemeClr>
                </a:solidFill>
                <a:latin typeface="Calibri" charset="0"/>
                <a:ea typeface="+mn-ea"/>
                <a:cs typeface="Times New Roman" charset="0"/>
              </a:rPr>
              <a:t>class</a:t>
            </a:r>
            <a:r>
              <a:rPr lang="en-US" dirty="0">
                <a:solidFill>
                  <a:schemeClr val="tx2">
                    <a:lumMod val="75000"/>
                  </a:schemeClr>
                </a:solidFill>
                <a:latin typeface="Calibri" charset="0"/>
                <a:ea typeface="+mn-ea"/>
                <a:cs typeface="Times New Roman" charset="0"/>
              </a:rPr>
              <a:t> before we can </a:t>
            </a:r>
            <a:r>
              <a:rPr lang="en-US" b="1" dirty="0">
                <a:solidFill>
                  <a:schemeClr val="tx2">
                    <a:lumMod val="75000"/>
                  </a:schemeClr>
                </a:solidFill>
                <a:latin typeface="Calibri" charset="0"/>
                <a:ea typeface="+mn-ea"/>
                <a:cs typeface="Times New Roman" charset="0"/>
              </a:rPr>
              <a:t>perform the tasks the class describes</a:t>
            </a:r>
            <a:r>
              <a:rPr lang="en-US" dirty="0">
                <a:solidFill>
                  <a:schemeClr val="tx2">
                    <a:lumMod val="75000"/>
                  </a:schemeClr>
                </a:solidFill>
                <a:latin typeface="Calibri" charset="0"/>
                <a:ea typeface="+mn-ea"/>
                <a:cs typeface="Times New Roman" charset="0"/>
              </a:rPr>
              <a:t>.</a:t>
            </a:r>
          </a:p>
          <a:p>
            <a:pPr marL="320040" indent="-320040" fontAlgn="auto">
              <a:spcBef>
                <a:spcPct val="20000"/>
              </a:spcBef>
              <a:spcAft>
                <a:spcPts val="0"/>
              </a:spcAft>
              <a:buFont typeface="Arial" charset="0"/>
              <a:buChar char="•"/>
              <a:defRPr/>
            </a:pPr>
            <a:r>
              <a:rPr lang="en-GB" dirty="0">
                <a:solidFill>
                  <a:schemeClr val="tx2">
                    <a:lumMod val="75000"/>
                  </a:schemeClr>
                </a:solidFill>
                <a:latin typeface="Calibri" charset="0"/>
                <a:ea typeface="+mn-ea"/>
                <a:cs typeface="Times New Roman" charset="0"/>
              </a:rPr>
              <a:t>You can </a:t>
            </a:r>
            <a:r>
              <a:rPr lang="en-GB" u="sng" dirty="0">
                <a:solidFill>
                  <a:schemeClr val="tx2">
                    <a:lumMod val="75000"/>
                  </a:schemeClr>
                </a:solidFill>
                <a:latin typeface="Calibri" charset="0"/>
                <a:ea typeface="+mn-ea"/>
                <a:cs typeface="Times New Roman" charset="0"/>
              </a:rPr>
              <a:t>have as many instances (objects) </a:t>
            </a:r>
            <a:r>
              <a:rPr lang="en-GB" dirty="0">
                <a:solidFill>
                  <a:schemeClr val="tx2">
                    <a:lumMod val="75000"/>
                  </a:schemeClr>
                </a:solidFill>
                <a:latin typeface="Calibri" charset="0"/>
                <a:ea typeface="+mn-ea"/>
                <a:cs typeface="Times New Roman" charset="0"/>
              </a:rPr>
              <a:t>as you like from a single class</a:t>
            </a:r>
            <a:endParaRPr lang="en-US" dirty="0">
              <a:solidFill>
                <a:schemeClr val="tx2">
                  <a:lumMod val="75000"/>
                </a:schemeClr>
              </a:solidFill>
              <a:latin typeface="Calibri" charset="0"/>
              <a:ea typeface="+mn-ea"/>
            </a:endParaRPr>
          </a:p>
          <a:p>
            <a:pPr marL="320040" indent="-320040" fontAlgn="auto">
              <a:spcAft>
                <a:spcPts val="0"/>
              </a:spcAft>
              <a:buFont typeface="Wingdings"/>
              <a:buChar char=""/>
              <a:defRPr/>
            </a:pPr>
            <a:endParaRPr lang="en-US" dirty="0">
              <a:solidFill>
                <a:schemeClr val="tx2">
                  <a:lumMod val="75000"/>
                </a:schemeClr>
              </a:solidFill>
              <a:ea typeface="+mn-ea"/>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5BAB888B-BFAD-1B48-A3EB-B341E37B37FD}" type="slidenum">
              <a:rPr lang="en-US" smtClean="0"/>
              <a:pPr>
                <a:defRPr/>
              </a:pPr>
              <a:t>602</a:t>
            </a:fld>
            <a:endParaRPr lang="en-US"/>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609600" y="228600"/>
            <a:ext cx="7772400" cy="762000"/>
          </a:xfrm>
        </p:spPr>
        <p:txBody>
          <a:bodyPr>
            <a:normAutofit fontScale="90000"/>
          </a:bodyPr>
          <a:lstStyle/>
          <a:p>
            <a:pPr fontAlgn="auto">
              <a:spcAft>
                <a:spcPts val="0"/>
              </a:spcAft>
              <a:defRPr/>
            </a:pPr>
            <a:r>
              <a:rPr lang="en-US">
                <a:solidFill>
                  <a:schemeClr val="accent1">
                    <a:lumMod val="75000"/>
                  </a:schemeClr>
                </a:solidFill>
                <a:latin typeface="Calibri" charset="0"/>
                <a:ea typeface="+mj-ea"/>
                <a:cs typeface="+mj-cs"/>
              </a:rPr>
              <a:t>The Anatomy of an Object</a:t>
            </a:r>
          </a:p>
        </p:txBody>
      </p:sp>
      <p:sp>
        <p:nvSpPr>
          <p:cNvPr id="8196" name="Slide Number Placeholder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898989"/>
                </a:solidFill>
                <a:latin typeface="Calibri" charset="0"/>
                <a:cs typeface="Arial" charset="0"/>
              </a:rPr>
              <a:t>Page </a:t>
            </a:r>
            <a:fld id="{D46A6F22-5593-784B-A6EF-E63C878D84E7}" type="slidenum">
              <a:rPr lang="en-US">
                <a:solidFill>
                  <a:srgbClr val="898989"/>
                </a:solidFill>
                <a:latin typeface="Calibri" charset="0"/>
                <a:cs typeface="Arial" charset="0"/>
              </a:rPr>
              <a:pPr eaLnBrk="1" hangingPunct="1">
                <a:defRPr/>
              </a:pPr>
              <a:t>603</a:t>
            </a:fld>
            <a:endParaRPr lang="en-US">
              <a:solidFill>
                <a:srgbClr val="898989"/>
              </a:solidFill>
              <a:latin typeface="Calibri" charset="0"/>
              <a:cs typeface="Arial" charset="0"/>
            </a:endParaRPr>
          </a:p>
        </p:txBody>
      </p:sp>
      <p:sp>
        <p:nvSpPr>
          <p:cNvPr id="6149" name="Rectangle 3" descr="Rectangle: Click to edit Master text styles&#10;Second level&#10;Third level&#10;Fourth level&#10;Fifth level"/>
          <p:cNvSpPr>
            <a:spLocks noGrp="1" noChangeArrowheads="1"/>
          </p:cNvSpPr>
          <p:nvPr>
            <p:ph sz="quarter" idx="1"/>
          </p:nvPr>
        </p:nvSpPr>
        <p:spPr>
          <a:xfrm>
            <a:off x="762000" y="1447800"/>
            <a:ext cx="7772400" cy="5410200"/>
          </a:xfrm>
        </p:spPr>
        <p:txBody>
          <a:bodyPr>
            <a:normAutofit lnSpcReduction="10000"/>
          </a:bodyPr>
          <a:lstStyle/>
          <a:p>
            <a:pPr>
              <a:lnSpc>
                <a:spcPct val="90000"/>
              </a:lnSpc>
            </a:pPr>
            <a:r>
              <a:rPr lang="en-US" sz="2800" dirty="0">
                <a:latin typeface="Calibri" charset="0"/>
              </a:rPr>
              <a:t>An object has:</a:t>
            </a:r>
          </a:p>
          <a:p>
            <a:pPr lvl="2">
              <a:lnSpc>
                <a:spcPct val="90000"/>
              </a:lnSpc>
            </a:pPr>
            <a:r>
              <a:rPr lang="en-US" sz="2000" dirty="0">
                <a:solidFill>
                  <a:schemeClr val="tx2"/>
                </a:solidFill>
                <a:latin typeface="Calibri" charset="0"/>
              </a:rPr>
              <a:t>reference</a:t>
            </a:r>
            <a:r>
              <a:rPr lang="en-US" sz="2000" dirty="0">
                <a:latin typeface="Calibri" charset="0"/>
              </a:rPr>
              <a:t> (also called Object Identifier (OID))</a:t>
            </a:r>
          </a:p>
          <a:p>
            <a:pPr lvl="4">
              <a:lnSpc>
                <a:spcPct val="90000"/>
              </a:lnSpc>
            </a:pPr>
            <a:r>
              <a:rPr lang="en-US" sz="1800" dirty="0">
                <a:solidFill>
                  <a:schemeClr val="accent2">
                    <a:lumMod val="50000"/>
                  </a:schemeClr>
                </a:solidFill>
                <a:latin typeface="Calibri" charset="0"/>
              </a:rPr>
              <a:t>A unique identifier provided by the Object System and that makes the object unique. It is acquired at birth and does not change during the life of the object.</a:t>
            </a:r>
            <a:r>
              <a:rPr lang="en-US" dirty="0">
                <a:solidFill>
                  <a:schemeClr val="accent2">
                    <a:lumMod val="50000"/>
                  </a:schemeClr>
                </a:solidFill>
                <a:latin typeface="Calibri" charset="0"/>
              </a:rPr>
              <a:t> </a:t>
            </a:r>
            <a:endParaRPr lang="en-US" sz="1800" dirty="0">
              <a:solidFill>
                <a:schemeClr val="accent2">
                  <a:lumMod val="50000"/>
                </a:schemeClr>
              </a:solidFill>
              <a:latin typeface="Calibri" charset="0"/>
            </a:endParaRPr>
          </a:p>
          <a:p>
            <a:pPr lvl="2">
              <a:lnSpc>
                <a:spcPct val="90000"/>
              </a:lnSpc>
            </a:pPr>
            <a:r>
              <a:rPr lang="en-US" sz="2000" dirty="0">
                <a:solidFill>
                  <a:schemeClr val="tx2"/>
                </a:solidFill>
                <a:latin typeface="Calibri" charset="0"/>
              </a:rPr>
              <a:t>State</a:t>
            </a:r>
            <a:endParaRPr lang="en-US" sz="2000" dirty="0">
              <a:latin typeface="Calibri" charset="0"/>
            </a:endParaRPr>
          </a:p>
          <a:p>
            <a:pPr lvl="4">
              <a:lnSpc>
                <a:spcPct val="90000"/>
              </a:lnSpc>
            </a:pPr>
            <a:r>
              <a:rPr lang="en-US" sz="1800" dirty="0">
                <a:solidFill>
                  <a:schemeClr val="accent2">
                    <a:lumMod val="50000"/>
                  </a:schemeClr>
                </a:solidFill>
                <a:latin typeface="Calibri" charset="0"/>
              </a:rPr>
              <a:t>Represents the </a:t>
            </a:r>
            <a:r>
              <a:rPr lang="en-US" sz="1800" b="1" u="sng" dirty="0">
                <a:solidFill>
                  <a:schemeClr val="accent2">
                    <a:lumMod val="50000"/>
                  </a:schemeClr>
                </a:solidFill>
                <a:latin typeface="Calibri" charset="0"/>
              </a:rPr>
              <a:t>data </a:t>
            </a:r>
            <a:r>
              <a:rPr lang="en-US" sz="1800" dirty="0">
                <a:solidFill>
                  <a:schemeClr val="accent2">
                    <a:lumMod val="50000"/>
                  </a:schemeClr>
                </a:solidFill>
                <a:latin typeface="Calibri" charset="0"/>
              </a:rPr>
              <a:t>that the object contains.</a:t>
            </a:r>
          </a:p>
          <a:p>
            <a:pPr lvl="2">
              <a:lnSpc>
                <a:spcPct val="90000"/>
              </a:lnSpc>
            </a:pPr>
            <a:r>
              <a:rPr lang="en-US" sz="2000" dirty="0">
                <a:solidFill>
                  <a:schemeClr val="tx2"/>
                </a:solidFill>
                <a:latin typeface="Calibri" charset="0"/>
              </a:rPr>
              <a:t>Behavior</a:t>
            </a:r>
          </a:p>
          <a:p>
            <a:pPr lvl="4">
              <a:lnSpc>
                <a:spcPct val="90000"/>
              </a:lnSpc>
            </a:pPr>
            <a:r>
              <a:rPr lang="en-US" sz="1800" dirty="0">
                <a:solidFill>
                  <a:schemeClr val="accent2">
                    <a:lumMod val="50000"/>
                  </a:schemeClr>
                </a:solidFill>
                <a:latin typeface="Calibri" charset="0"/>
              </a:rPr>
              <a:t>Represents the services (</a:t>
            </a:r>
            <a:r>
              <a:rPr lang="en-US" sz="1800" b="1" u="sng" dirty="0">
                <a:solidFill>
                  <a:schemeClr val="accent2">
                    <a:lumMod val="50000"/>
                  </a:schemeClr>
                </a:solidFill>
                <a:latin typeface="Calibri" charset="0"/>
              </a:rPr>
              <a:t>the methods</a:t>
            </a:r>
            <a:r>
              <a:rPr lang="en-US" sz="1800" dirty="0">
                <a:solidFill>
                  <a:schemeClr val="accent2">
                    <a:lumMod val="50000"/>
                  </a:schemeClr>
                </a:solidFill>
                <a:latin typeface="Calibri" charset="0"/>
              </a:rPr>
              <a:t>) that the object may perform.</a:t>
            </a:r>
          </a:p>
          <a:p>
            <a:pPr>
              <a:lnSpc>
                <a:spcPct val="90000"/>
              </a:lnSpc>
            </a:pPr>
            <a:r>
              <a:rPr lang="en-US" sz="2800" dirty="0">
                <a:latin typeface="Calibri" charset="0"/>
              </a:rPr>
              <a:t>The features of an object are its attributes and operations.</a:t>
            </a:r>
          </a:p>
          <a:p>
            <a:pPr lvl="2">
              <a:lnSpc>
                <a:spcPct val="90000"/>
              </a:lnSpc>
            </a:pPr>
            <a:r>
              <a:rPr lang="en-US" sz="2000" dirty="0">
                <a:latin typeface="Calibri" charset="0"/>
              </a:rPr>
              <a:t>an </a:t>
            </a:r>
            <a:r>
              <a:rPr lang="en-US" sz="2000" dirty="0">
                <a:solidFill>
                  <a:srgbClr val="FF0000"/>
                </a:solidFill>
                <a:latin typeface="Calibri" charset="0"/>
              </a:rPr>
              <a:t>instance attribute</a:t>
            </a:r>
            <a:r>
              <a:rPr lang="en-US" sz="2000" dirty="0">
                <a:latin typeface="Calibri" charset="0"/>
              </a:rPr>
              <a:t> is an </a:t>
            </a:r>
            <a:r>
              <a:rPr lang="en-US" sz="2000" dirty="0">
                <a:solidFill>
                  <a:srgbClr val="FF0000"/>
                </a:solidFill>
                <a:latin typeface="Calibri" charset="0"/>
              </a:rPr>
              <a:t>element</a:t>
            </a:r>
            <a:r>
              <a:rPr lang="en-US" sz="2000" dirty="0">
                <a:latin typeface="Calibri" charset="0"/>
              </a:rPr>
              <a:t> </a:t>
            </a:r>
            <a:r>
              <a:rPr lang="en-US" sz="2000" dirty="0">
                <a:solidFill>
                  <a:srgbClr val="FF0000"/>
                </a:solidFill>
                <a:latin typeface="Calibri" charset="0"/>
              </a:rPr>
              <a:t>of</a:t>
            </a:r>
            <a:r>
              <a:rPr lang="en-US" sz="2000" dirty="0">
                <a:latin typeface="Calibri" charset="0"/>
              </a:rPr>
              <a:t> the object </a:t>
            </a:r>
            <a:r>
              <a:rPr lang="en-US" sz="2000" dirty="0">
                <a:solidFill>
                  <a:srgbClr val="FF0000"/>
                </a:solidFill>
                <a:latin typeface="Calibri" charset="0"/>
              </a:rPr>
              <a:t>state</a:t>
            </a:r>
            <a:r>
              <a:rPr lang="en-US" sz="2000" dirty="0">
                <a:latin typeface="Calibri" charset="0"/>
              </a:rPr>
              <a:t>.</a:t>
            </a:r>
          </a:p>
          <a:p>
            <a:pPr lvl="2">
              <a:lnSpc>
                <a:spcPct val="90000"/>
              </a:lnSpc>
            </a:pPr>
            <a:r>
              <a:rPr lang="en-US" sz="2000" dirty="0">
                <a:latin typeface="Calibri" charset="0"/>
              </a:rPr>
              <a:t>an </a:t>
            </a:r>
            <a:r>
              <a:rPr lang="en-US" sz="2000" dirty="0">
                <a:solidFill>
                  <a:srgbClr val="FF0000"/>
                </a:solidFill>
                <a:latin typeface="Calibri" charset="0"/>
              </a:rPr>
              <a:t>operation (method)</a:t>
            </a:r>
            <a:r>
              <a:rPr lang="en-US" sz="2000" dirty="0">
                <a:latin typeface="Calibri" charset="0"/>
              </a:rPr>
              <a:t> is an </a:t>
            </a:r>
            <a:r>
              <a:rPr lang="en-US" sz="2000" dirty="0">
                <a:solidFill>
                  <a:srgbClr val="FF0000"/>
                </a:solidFill>
                <a:latin typeface="Calibri" charset="0"/>
              </a:rPr>
              <a:t>element</a:t>
            </a:r>
            <a:r>
              <a:rPr lang="en-US" sz="2000" dirty="0">
                <a:latin typeface="Calibri" charset="0"/>
              </a:rPr>
              <a:t> </a:t>
            </a:r>
            <a:r>
              <a:rPr lang="en-US" sz="2000" dirty="0">
                <a:solidFill>
                  <a:srgbClr val="FF0000"/>
                </a:solidFill>
                <a:latin typeface="Calibri" charset="0"/>
              </a:rPr>
              <a:t>of</a:t>
            </a:r>
            <a:r>
              <a:rPr lang="en-US" sz="2000" dirty="0">
                <a:latin typeface="Calibri" charset="0"/>
              </a:rPr>
              <a:t> the object </a:t>
            </a:r>
            <a:r>
              <a:rPr lang="en-US" sz="2000" dirty="0">
                <a:solidFill>
                  <a:srgbClr val="FF0000"/>
                </a:solidFill>
                <a:latin typeface="Calibri" charset="0"/>
              </a:rPr>
              <a:t>behavior</a:t>
            </a:r>
            <a:r>
              <a:rPr lang="en-US" sz="2000" dirty="0">
                <a:latin typeface="Calibri" charset="0"/>
              </a:rPr>
              <a:t>.</a:t>
            </a:r>
          </a:p>
          <a:p>
            <a:pPr>
              <a:lnSpc>
                <a:spcPct val="90000"/>
              </a:lnSpc>
              <a:buNone/>
            </a:pPr>
            <a:r>
              <a:rPr lang="en-GB" sz="2400" dirty="0">
                <a:latin typeface="Calibri" charset="0"/>
              </a:rPr>
              <a:t>All objects of the same class have the same characteristics (attributes) and the same behaviour (methods).</a:t>
            </a:r>
          </a:p>
          <a:p>
            <a:pPr>
              <a:lnSpc>
                <a:spcPct val="90000"/>
              </a:lnSpc>
              <a:buNone/>
            </a:pPr>
            <a:endParaRPr lang="en-US" sz="2800" dirty="0">
              <a:latin typeface="Calibri" charset="0"/>
            </a:endParaRP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vs. class</a:t>
            </a:r>
          </a:p>
        </p:txBody>
      </p:sp>
      <p:sp>
        <p:nvSpPr>
          <p:cNvPr id="4" name="Slide Number Placeholder 3"/>
          <p:cNvSpPr>
            <a:spLocks noGrp="1"/>
          </p:cNvSpPr>
          <p:nvPr>
            <p:ph type="sldNum" sz="quarter" idx="12"/>
          </p:nvPr>
        </p:nvSpPr>
        <p:spPr/>
        <p:txBody>
          <a:bodyPr>
            <a:normAutofit fontScale="85000" lnSpcReduction="20000"/>
          </a:bodyPr>
          <a:lstStyle/>
          <a:p>
            <a:pPr>
              <a:defRPr/>
            </a:pPr>
            <a:fld id="{5BAB888B-BFAD-1B48-A3EB-B341E37B37FD}" type="slidenum">
              <a:rPr lang="en-US" smtClean="0"/>
              <a:pPr>
                <a:defRPr/>
              </a:pPr>
              <a:t>604</a:t>
            </a:fld>
            <a:endParaRPr lang="en-US"/>
          </a:p>
        </p:txBody>
      </p:sp>
      <p:graphicFrame>
        <p:nvGraphicFramePr>
          <p:cNvPr id="5" name="Table 4"/>
          <p:cNvGraphicFramePr>
            <a:graphicFrameLocks noGrp="1"/>
          </p:cNvGraphicFramePr>
          <p:nvPr/>
        </p:nvGraphicFramePr>
        <p:xfrm>
          <a:off x="3276600" y="1676400"/>
          <a:ext cx="2362200" cy="1381760"/>
        </p:xfrm>
        <a:graphic>
          <a:graphicData uri="http://schemas.openxmlformats.org/drawingml/2006/table">
            <a:tbl>
              <a:tblPr firstRow="1" bandRow="1">
                <a:tableStyleId>{BC89EF96-8CEA-46FF-86C4-4CE0E7609802}</a:tableStyleId>
              </a:tblPr>
              <a:tblGrid>
                <a:gridCol w="2362200">
                  <a:extLst>
                    <a:ext uri="{9D8B030D-6E8A-4147-A177-3AD203B41FA5}">
                      <a16:colId xmlns:a16="http://schemas.microsoft.com/office/drawing/2014/main" val="20000"/>
                    </a:ext>
                  </a:extLst>
                </a:gridCol>
              </a:tblGrid>
              <a:tr h="370840">
                <a:tc>
                  <a:txBody>
                    <a:bodyPr/>
                    <a:lstStyle/>
                    <a:p>
                      <a:r>
                        <a:rPr lang="en-US" dirty="0"/>
                        <a:t>Cell phone</a:t>
                      </a:r>
                    </a:p>
                  </a:txBody>
                  <a:tcPr/>
                </a:tc>
                <a:extLst>
                  <a:ext uri="{0D108BD9-81ED-4DB2-BD59-A6C34878D82A}">
                    <a16:rowId xmlns:a16="http://schemas.microsoft.com/office/drawing/2014/main" val="10000"/>
                  </a:ext>
                </a:extLst>
              </a:tr>
              <a:tr h="370840">
                <a:tc>
                  <a:txBody>
                    <a:bodyPr/>
                    <a:lstStyle/>
                    <a:p>
                      <a:pPr>
                        <a:buFontTx/>
                        <a:buChar char="-"/>
                      </a:pPr>
                      <a:r>
                        <a:rPr lang="en-US" baseline="0" dirty="0" err="1"/>
                        <a:t>Brand:string</a:t>
                      </a:r>
                      <a:endParaRPr lang="en-US" baseline="0" dirty="0"/>
                    </a:p>
                    <a:p>
                      <a:pPr>
                        <a:buFontTx/>
                        <a:buChar char="-"/>
                      </a:pPr>
                      <a:r>
                        <a:rPr lang="en-US" baseline="0" dirty="0" err="1"/>
                        <a:t>Price:double</a:t>
                      </a:r>
                      <a:endParaRPr lang="en-US" dirty="0"/>
                    </a:p>
                  </a:txBody>
                  <a:tcPr/>
                </a:tc>
                <a:extLst>
                  <a:ext uri="{0D108BD9-81ED-4DB2-BD59-A6C34878D82A}">
                    <a16:rowId xmlns:a16="http://schemas.microsoft.com/office/drawing/2014/main" val="10001"/>
                  </a:ext>
                </a:extLst>
              </a:tr>
              <a:tr h="370840">
                <a:tc>
                  <a:txBody>
                    <a:bodyPr/>
                    <a:lstStyle/>
                    <a:p>
                      <a:r>
                        <a:rPr lang="en-US" dirty="0"/>
                        <a:t>+</a:t>
                      </a:r>
                      <a:r>
                        <a:rPr lang="en-US" dirty="0" err="1"/>
                        <a:t>addcontact</a:t>
                      </a:r>
                      <a:r>
                        <a:rPr lang="en-US" dirty="0"/>
                        <a:t>():void</a:t>
                      </a:r>
                    </a:p>
                  </a:txBody>
                  <a:tcPr/>
                </a:tc>
                <a:extLst>
                  <a:ext uri="{0D108BD9-81ED-4DB2-BD59-A6C34878D82A}">
                    <a16:rowId xmlns:a16="http://schemas.microsoft.com/office/drawing/2014/main" val="10002"/>
                  </a:ext>
                </a:extLst>
              </a:tr>
            </a:tbl>
          </a:graphicData>
        </a:graphic>
      </p:graphicFrame>
      <p:sp>
        <p:nvSpPr>
          <p:cNvPr id="6" name="Rectangle 5"/>
          <p:cNvSpPr/>
          <p:nvPr/>
        </p:nvSpPr>
        <p:spPr>
          <a:xfrm>
            <a:off x="457200" y="4038600"/>
            <a:ext cx="2743200" cy="1524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6"/>
          <p:cNvSpPr/>
          <p:nvPr/>
        </p:nvSpPr>
        <p:spPr>
          <a:xfrm>
            <a:off x="1600200" y="4343400"/>
            <a:ext cx="152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Iphone</a:t>
            </a:r>
            <a:endParaRPr lang="en-US" dirty="0"/>
          </a:p>
        </p:txBody>
      </p:sp>
      <p:sp>
        <p:nvSpPr>
          <p:cNvPr id="8" name="Rectangle 7"/>
          <p:cNvSpPr/>
          <p:nvPr/>
        </p:nvSpPr>
        <p:spPr>
          <a:xfrm>
            <a:off x="1600200" y="4876800"/>
            <a:ext cx="152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2400.0</a:t>
            </a:r>
          </a:p>
        </p:txBody>
      </p:sp>
      <p:sp>
        <p:nvSpPr>
          <p:cNvPr id="9" name="TextBox 8"/>
          <p:cNvSpPr txBox="1"/>
          <p:nvPr/>
        </p:nvSpPr>
        <p:spPr>
          <a:xfrm>
            <a:off x="838200" y="4343400"/>
            <a:ext cx="800219" cy="923330"/>
          </a:xfrm>
          <a:prstGeom prst="rect">
            <a:avLst/>
          </a:prstGeom>
          <a:noFill/>
        </p:spPr>
        <p:txBody>
          <a:bodyPr wrap="none" rtlCol="0">
            <a:spAutoFit/>
          </a:bodyPr>
          <a:lstStyle/>
          <a:p>
            <a:r>
              <a:rPr lang="en-US" dirty="0"/>
              <a:t>Brand</a:t>
            </a:r>
          </a:p>
          <a:p>
            <a:endParaRPr lang="en-US" dirty="0"/>
          </a:p>
          <a:p>
            <a:r>
              <a:rPr lang="en-US" dirty="0"/>
              <a:t>Price</a:t>
            </a:r>
          </a:p>
        </p:txBody>
      </p:sp>
      <p:sp>
        <p:nvSpPr>
          <p:cNvPr id="10" name="Rectangle 9"/>
          <p:cNvSpPr/>
          <p:nvPr/>
        </p:nvSpPr>
        <p:spPr>
          <a:xfrm>
            <a:off x="3352800" y="4038600"/>
            <a:ext cx="2743200" cy="1524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p:cNvSpPr/>
          <p:nvPr/>
        </p:nvSpPr>
        <p:spPr>
          <a:xfrm>
            <a:off x="4495800" y="4343400"/>
            <a:ext cx="152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Samsung</a:t>
            </a:r>
          </a:p>
        </p:txBody>
      </p:sp>
      <p:sp>
        <p:nvSpPr>
          <p:cNvPr id="12" name="Rectangle 11"/>
          <p:cNvSpPr/>
          <p:nvPr/>
        </p:nvSpPr>
        <p:spPr>
          <a:xfrm>
            <a:off x="4495800" y="4876800"/>
            <a:ext cx="152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2000.0</a:t>
            </a:r>
          </a:p>
        </p:txBody>
      </p:sp>
      <p:sp>
        <p:nvSpPr>
          <p:cNvPr id="13" name="TextBox 12"/>
          <p:cNvSpPr txBox="1"/>
          <p:nvPr/>
        </p:nvSpPr>
        <p:spPr>
          <a:xfrm>
            <a:off x="3733800" y="4343400"/>
            <a:ext cx="800219" cy="923330"/>
          </a:xfrm>
          <a:prstGeom prst="rect">
            <a:avLst/>
          </a:prstGeom>
          <a:noFill/>
        </p:spPr>
        <p:txBody>
          <a:bodyPr wrap="none" rtlCol="0">
            <a:spAutoFit/>
          </a:bodyPr>
          <a:lstStyle/>
          <a:p>
            <a:r>
              <a:rPr lang="en-US" dirty="0"/>
              <a:t>Brand</a:t>
            </a:r>
          </a:p>
          <a:p>
            <a:endParaRPr lang="en-US" dirty="0"/>
          </a:p>
          <a:p>
            <a:r>
              <a:rPr lang="en-US" dirty="0"/>
              <a:t>Price</a:t>
            </a:r>
          </a:p>
        </p:txBody>
      </p:sp>
      <p:sp>
        <p:nvSpPr>
          <p:cNvPr id="14" name="Rectangle 13"/>
          <p:cNvSpPr/>
          <p:nvPr/>
        </p:nvSpPr>
        <p:spPr>
          <a:xfrm>
            <a:off x="6248400" y="4038600"/>
            <a:ext cx="2743200" cy="1524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 name="Rectangle 14"/>
          <p:cNvSpPr/>
          <p:nvPr/>
        </p:nvSpPr>
        <p:spPr>
          <a:xfrm>
            <a:off x="7391400" y="4343400"/>
            <a:ext cx="152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LG</a:t>
            </a:r>
          </a:p>
        </p:txBody>
      </p:sp>
      <p:sp>
        <p:nvSpPr>
          <p:cNvPr id="16" name="Rectangle 15"/>
          <p:cNvSpPr/>
          <p:nvPr/>
        </p:nvSpPr>
        <p:spPr>
          <a:xfrm>
            <a:off x="7391400" y="4876800"/>
            <a:ext cx="1524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1900.0</a:t>
            </a:r>
          </a:p>
        </p:txBody>
      </p:sp>
      <p:sp>
        <p:nvSpPr>
          <p:cNvPr id="17" name="TextBox 16"/>
          <p:cNvSpPr txBox="1"/>
          <p:nvPr/>
        </p:nvSpPr>
        <p:spPr>
          <a:xfrm>
            <a:off x="6629400" y="4343400"/>
            <a:ext cx="800219" cy="923330"/>
          </a:xfrm>
          <a:prstGeom prst="rect">
            <a:avLst/>
          </a:prstGeom>
          <a:noFill/>
        </p:spPr>
        <p:txBody>
          <a:bodyPr wrap="none" rtlCol="0">
            <a:spAutoFit/>
          </a:bodyPr>
          <a:lstStyle/>
          <a:p>
            <a:r>
              <a:rPr lang="en-US" dirty="0"/>
              <a:t>Brand</a:t>
            </a:r>
          </a:p>
          <a:p>
            <a:endParaRPr lang="en-US" dirty="0"/>
          </a:p>
          <a:p>
            <a:r>
              <a:rPr lang="en-US" dirty="0"/>
              <a:t>Price</a:t>
            </a:r>
          </a:p>
        </p:txBody>
      </p:sp>
      <p:sp>
        <p:nvSpPr>
          <p:cNvPr id="18" name="TextBox 17"/>
          <p:cNvSpPr txBox="1"/>
          <p:nvPr/>
        </p:nvSpPr>
        <p:spPr>
          <a:xfrm>
            <a:off x="1295400" y="3581400"/>
            <a:ext cx="671979" cy="369332"/>
          </a:xfrm>
          <a:prstGeom prst="rect">
            <a:avLst/>
          </a:prstGeom>
          <a:noFill/>
        </p:spPr>
        <p:txBody>
          <a:bodyPr wrap="none" rtlCol="0">
            <a:spAutoFit/>
          </a:bodyPr>
          <a:lstStyle/>
          <a:p>
            <a:r>
              <a:rPr lang="en-US" dirty="0"/>
              <a:t>Obj1</a:t>
            </a:r>
          </a:p>
        </p:txBody>
      </p:sp>
      <p:sp>
        <p:nvSpPr>
          <p:cNvPr id="19" name="TextBox 18"/>
          <p:cNvSpPr txBox="1"/>
          <p:nvPr/>
        </p:nvSpPr>
        <p:spPr>
          <a:xfrm>
            <a:off x="4419600" y="3581400"/>
            <a:ext cx="736099" cy="369332"/>
          </a:xfrm>
          <a:prstGeom prst="rect">
            <a:avLst/>
          </a:prstGeom>
          <a:noFill/>
        </p:spPr>
        <p:txBody>
          <a:bodyPr wrap="none" rtlCol="0">
            <a:spAutoFit/>
          </a:bodyPr>
          <a:lstStyle/>
          <a:p>
            <a:r>
              <a:rPr lang="en-US" dirty="0" err="1"/>
              <a:t>Obj</a:t>
            </a:r>
            <a:r>
              <a:rPr lang="en-US" dirty="0"/>
              <a:t> 2</a:t>
            </a:r>
          </a:p>
        </p:txBody>
      </p:sp>
      <p:sp>
        <p:nvSpPr>
          <p:cNvPr id="20" name="TextBox 19"/>
          <p:cNvSpPr txBox="1"/>
          <p:nvPr/>
        </p:nvSpPr>
        <p:spPr>
          <a:xfrm>
            <a:off x="7315200" y="3581400"/>
            <a:ext cx="736099" cy="369332"/>
          </a:xfrm>
          <a:prstGeom prst="rect">
            <a:avLst/>
          </a:prstGeom>
          <a:noFill/>
        </p:spPr>
        <p:txBody>
          <a:bodyPr wrap="none" rtlCol="0">
            <a:spAutoFit/>
          </a:bodyPr>
          <a:lstStyle/>
          <a:p>
            <a:r>
              <a:rPr lang="en-US" dirty="0" err="1"/>
              <a:t>Obj</a:t>
            </a:r>
            <a:r>
              <a:rPr lang="en-US" dirty="0"/>
              <a:t> 3</a:t>
            </a:r>
          </a:p>
        </p:txBody>
      </p:sp>
      <p:cxnSp>
        <p:nvCxnSpPr>
          <p:cNvPr id="22" name="Straight Arrow Connector 21"/>
          <p:cNvCxnSpPr/>
          <p:nvPr/>
        </p:nvCxnSpPr>
        <p:spPr>
          <a:xfrm rot="10800000" flipV="1">
            <a:off x="2133600" y="3048000"/>
            <a:ext cx="18288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6200000" flipH="1">
            <a:off x="3771900" y="3390900"/>
            <a:ext cx="838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038600" y="3048000"/>
            <a:ext cx="3200400"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752600" y="2057400"/>
            <a:ext cx="800219" cy="369332"/>
          </a:xfrm>
          <a:prstGeom prst="rect">
            <a:avLst/>
          </a:prstGeom>
          <a:noFill/>
        </p:spPr>
        <p:txBody>
          <a:bodyPr wrap="none" rtlCol="0">
            <a:spAutoFit/>
          </a:bodyPr>
          <a:lstStyle/>
          <a:p>
            <a:r>
              <a:rPr lang="en-US" b="1" dirty="0">
                <a:solidFill>
                  <a:srgbClr val="C00000"/>
                </a:solidFill>
              </a:rPr>
              <a:t>Class</a:t>
            </a:r>
          </a:p>
        </p:txBody>
      </p:sp>
      <p:sp>
        <p:nvSpPr>
          <p:cNvPr id="31" name="Right Brace 30"/>
          <p:cNvSpPr/>
          <p:nvPr/>
        </p:nvSpPr>
        <p:spPr>
          <a:xfrm rot="5400000">
            <a:off x="4387114" y="1708886"/>
            <a:ext cx="598372" cy="8458200"/>
          </a:xfrm>
          <a:prstGeom prst="rightBrace">
            <a:avLst>
              <a:gd name="adj1" fmla="val 86506"/>
              <a:gd name="adj2" fmla="val 5065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4267200" y="6324600"/>
            <a:ext cx="1031051" cy="369332"/>
          </a:xfrm>
          <a:prstGeom prst="rect">
            <a:avLst/>
          </a:prstGeom>
          <a:noFill/>
        </p:spPr>
        <p:txBody>
          <a:bodyPr wrap="none" rtlCol="0">
            <a:spAutoFit/>
          </a:bodyPr>
          <a:lstStyle/>
          <a:p>
            <a:r>
              <a:rPr lang="en-US" b="1" dirty="0">
                <a:solidFill>
                  <a:srgbClr val="C00000"/>
                </a:solidFill>
              </a:rPr>
              <a:t>Objects</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609600" y="228600"/>
            <a:ext cx="7772400" cy="968375"/>
          </a:xfrm>
        </p:spPr>
        <p:txBody>
          <a:bodyPr/>
          <a:lstStyle/>
          <a:p>
            <a:r>
              <a:rPr lang="en-US" sz="4400">
                <a:latin typeface="Calibri" charset="0"/>
              </a:rPr>
              <a:t>Object Creation Syntax</a:t>
            </a:r>
            <a:endParaRPr lang="en-GB" sz="4400">
              <a:latin typeface="Calibri" charset="0"/>
            </a:endParaRPr>
          </a:p>
        </p:txBody>
      </p:sp>
      <p:sp>
        <p:nvSpPr>
          <p:cNvPr id="11268" name="Slide Number Placeholder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898989"/>
                </a:solidFill>
                <a:latin typeface="Calibri" charset="0"/>
                <a:cs typeface="Arial" charset="0"/>
              </a:rPr>
              <a:t>Page </a:t>
            </a:r>
            <a:fld id="{6EDF5FF7-1627-5D4B-B22D-806655FB56B2}" type="slidenum">
              <a:rPr lang="en-US">
                <a:solidFill>
                  <a:srgbClr val="898989"/>
                </a:solidFill>
                <a:latin typeface="Calibri" charset="0"/>
                <a:cs typeface="Arial" charset="0"/>
              </a:rPr>
              <a:pPr eaLnBrk="1" hangingPunct="1">
                <a:defRPr/>
              </a:pPr>
              <a:t>605</a:t>
            </a:fld>
            <a:endParaRPr lang="en-US">
              <a:solidFill>
                <a:srgbClr val="898989"/>
              </a:solidFill>
              <a:latin typeface="Calibri" charset="0"/>
              <a:cs typeface="Arial" charset="0"/>
            </a:endParaRPr>
          </a:p>
        </p:txBody>
      </p:sp>
      <p:sp>
        <p:nvSpPr>
          <p:cNvPr id="9221" name="Rectangle 3" descr="Rectangle: Click to edit Master text styles&#10;Second level&#10;Third level&#10;Fourth level&#10;Fifth level"/>
          <p:cNvSpPr>
            <a:spLocks noGrp="1" noChangeArrowheads="1"/>
          </p:cNvSpPr>
          <p:nvPr>
            <p:ph sz="quarter" idx="1"/>
          </p:nvPr>
        </p:nvSpPr>
        <p:spPr>
          <a:xfrm>
            <a:off x="755650" y="1052513"/>
            <a:ext cx="7772400" cy="5181600"/>
          </a:xfrm>
        </p:spPr>
        <p:txBody>
          <a:bodyPr>
            <a:normAutofit lnSpcReduction="10000"/>
          </a:bodyPr>
          <a:lstStyle/>
          <a:p>
            <a:pPr>
              <a:lnSpc>
                <a:spcPct val="80000"/>
              </a:lnSpc>
            </a:pPr>
            <a:endParaRPr lang="en-US" sz="2400" dirty="0">
              <a:latin typeface="Calibri" charset="0"/>
            </a:endParaRPr>
          </a:p>
          <a:p>
            <a:pPr>
              <a:lnSpc>
                <a:spcPct val="80000"/>
              </a:lnSpc>
            </a:pPr>
            <a:endParaRPr lang="en-US" sz="2400" dirty="0">
              <a:latin typeface="Calibri" charset="0"/>
            </a:endParaRPr>
          </a:p>
          <a:p>
            <a:pPr>
              <a:lnSpc>
                <a:spcPct val="80000"/>
              </a:lnSpc>
            </a:pPr>
            <a:r>
              <a:rPr lang="en-US" sz="2400" dirty="0">
                <a:latin typeface="Calibri" charset="0"/>
              </a:rPr>
              <a:t>Creating objects is similar to declaring variables and can be done using the syntax:-</a:t>
            </a:r>
          </a:p>
          <a:p>
            <a:pPr>
              <a:lnSpc>
                <a:spcPct val="80000"/>
              </a:lnSpc>
            </a:pPr>
            <a:r>
              <a:rPr lang="en-US" sz="2400" dirty="0">
                <a:latin typeface="Calibri" charset="0"/>
              </a:rPr>
              <a:t>Step 1 : First declare a variable of the given class. This variable is called </a:t>
            </a:r>
            <a:r>
              <a:rPr lang="en-US" sz="2400" b="1" u="sng" dirty="0">
                <a:latin typeface="Calibri" charset="0"/>
              </a:rPr>
              <a:t>instance variable </a:t>
            </a:r>
            <a:r>
              <a:rPr lang="en-US" sz="2400" dirty="0">
                <a:latin typeface="Calibri" charset="0"/>
              </a:rPr>
              <a:t>or </a:t>
            </a:r>
            <a:r>
              <a:rPr lang="en-US" sz="2400" b="1" u="sng" dirty="0">
                <a:latin typeface="Calibri" charset="0"/>
              </a:rPr>
              <a:t>object reference variable</a:t>
            </a:r>
            <a:r>
              <a:rPr lang="en-US" sz="2400" dirty="0">
                <a:latin typeface="Calibri" charset="0"/>
              </a:rPr>
              <a:t>.</a:t>
            </a:r>
            <a:r>
              <a:rPr lang="en-US" sz="2000" dirty="0">
                <a:latin typeface="Calibri" charset="0"/>
              </a:rPr>
              <a:t>  </a:t>
            </a:r>
          </a:p>
          <a:p>
            <a:pPr lvl="3">
              <a:lnSpc>
                <a:spcPct val="80000"/>
              </a:lnSpc>
              <a:buClr>
                <a:schemeClr val="accent1"/>
              </a:buClr>
              <a:buFontTx/>
              <a:buNone/>
            </a:pPr>
            <a:r>
              <a:rPr lang="en-US" sz="1800" b="1" i="1" dirty="0" err="1">
                <a:solidFill>
                  <a:srgbClr val="FF0000"/>
                </a:solidFill>
                <a:latin typeface="Courier New" charset="0"/>
              </a:rPr>
              <a:t>ClassName</a:t>
            </a:r>
            <a:r>
              <a:rPr lang="en-US" sz="1800" b="1" i="1" dirty="0">
                <a:solidFill>
                  <a:srgbClr val="FF0000"/>
                </a:solidFill>
                <a:latin typeface="Courier New" charset="0"/>
              </a:rPr>
              <a:t> </a:t>
            </a:r>
            <a:r>
              <a:rPr lang="en-US" sz="1800" b="1" i="1" dirty="0" err="1">
                <a:solidFill>
                  <a:srgbClr val="FF0000"/>
                </a:solidFill>
                <a:latin typeface="Courier New" charset="0"/>
              </a:rPr>
              <a:t>variableName</a:t>
            </a:r>
            <a:r>
              <a:rPr lang="en-US" sz="1800" b="1" i="1" dirty="0">
                <a:solidFill>
                  <a:srgbClr val="FF0000"/>
                </a:solidFill>
                <a:latin typeface="Courier New" charset="0"/>
              </a:rPr>
              <a:t> ;   </a:t>
            </a:r>
          </a:p>
          <a:p>
            <a:pPr lvl="3">
              <a:lnSpc>
                <a:spcPct val="80000"/>
              </a:lnSpc>
              <a:buClr>
                <a:schemeClr val="accent1"/>
              </a:buClr>
              <a:buFontTx/>
              <a:buNone/>
            </a:pPr>
            <a:endParaRPr lang="en-US" sz="1400" b="1" i="1" dirty="0">
              <a:solidFill>
                <a:srgbClr val="FF0000"/>
              </a:solidFill>
              <a:latin typeface="Courier New" charset="0"/>
            </a:endParaRPr>
          </a:p>
          <a:p>
            <a:pPr>
              <a:lnSpc>
                <a:spcPct val="80000"/>
              </a:lnSpc>
            </a:pPr>
            <a:r>
              <a:rPr lang="en-US" sz="2400" dirty="0">
                <a:latin typeface="Calibri" charset="0"/>
              </a:rPr>
              <a:t>Step</a:t>
            </a:r>
            <a:r>
              <a:rPr lang="en-US" sz="2000" dirty="0">
                <a:latin typeface="Calibri" charset="0"/>
              </a:rPr>
              <a:t> 2:  </a:t>
            </a:r>
            <a:r>
              <a:rPr lang="en-US" sz="2000" dirty="0">
                <a:solidFill>
                  <a:schemeClr val="tx2"/>
                </a:solidFill>
                <a:latin typeface="Calibri" charset="0"/>
              </a:rPr>
              <a:t>initialize</a:t>
            </a:r>
            <a:r>
              <a:rPr lang="en-US" sz="2000" dirty="0">
                <a:latin typeface="Calibri" charset="0"/>
              </a:rPr>
              <a:t> the instance variable declared in 1 by assigning the newly created object to the instance variable. Just as with variable assignment or initialization. The syntax for initializing an object to an instance variable is:</a:t>
            </a:r>
          </a:p>
          <a:p>
            <a:pPr lvl="3">
              <a:lnSpc>
                <a:spcPct val="80000"/>
              </a:lnSpc>
              <a:buFontTx/>
              <a:buNone/>
            </a:pPr>
            <a:r>
              <a:rPr lang="en-US" sz="1800" b="1" i="1" dirty="0" err="1">
                <a:solidFill>
                  <a:srgbClr val="FF0000"/>
                </a:solidFill>
                <a:latin typeface="Courier New" charset="0"/>
              </a:rPr>
              <a:t>variableName</a:t>
            </a:r>
            <a:r>
              <a:rPr lang="en-US" sz="1800" b="1" i="1" dirty="0">
                <a:solidFill>
                  <a:srgbClr val="FF0000"/>
                </a:solidFill>
                <a:latin typeface="Courier New" charset="0"/>
              </a:rPr>
              <a:t> = new </a:t>
            </a:r>
            <a:r>
              <a:rPr lang="en-US" sz="1800" b="1" i="1" dirty="0" err="1">
                <a:solidFill>
                  <a:srgbClr val="FF0000"/>
                </a:solidFill>
                <a:latin typeface="Courier New" charset="0"/>
              </a:rPr>
              <a:t>ClassName</a:t>
            </a:r>
            <a:r>
              <a:rPr lang="en-US" sz="1800" b="1" i="1" dirty="0">
                <a:solidFill>
                  <a:srgbClr val="FF0000"/>
                </a:solidFill>
                <a:latin typeface="Courier New" charset="0"/>
              </a:rPr>
              <a:t>();</a:t>
            </a:r>
          </a:p>
          <a:p>
            <a:pPr lvl="3">
              <a:lnSpc>
                <a:spcPct val="80000"/>
              </a:lnSpc>
              <a:buFontTx/>
              <a:buNone/>
            </a:pPr>
            <a:endParaRPr lang="en-US" sz="1600" dirty="0">
              <a:latin typeface="Calibri" charset="0"/>
            </a:endParaRPr>
          </a:p>
          <a:p>
            <a:pPr>
              <a:lnSpc>
                <a:spcPct val="80000"/>
              </a:lnSpc>
            </a:pPr>
            <a:r>
              <a:rPr lang="en-US" sz="2000" dirty="0">
                <a:latin typeface="Calibri" charset="0"/>
              </a:rPr>
              <a:t>Both step 1 and 2 may be combined within the same statement as following (declaration statement with initial value):</a:t>
            </a:r>
          </a:p>
          <a:p>
            <a:pPr lvl="2">
              <a:lnSpc>
                <a:spcPct val="80000"/>
              </a:lnSpc>
              <a:buFontTx/>
              <a:buNone/>
            </a:pPr>
            <a:r>
              <a:rPr lang="en-US" sz="1600" b="1" i="1" dirty="0" err="1">
                <a:solidFill>
                  <a:srgbClr val="FF0000"/>
                </a:solidFill>
                <a:latin typeface="Courier New" charset="0"/>
              </a:rPr>
              <a:t>ClassName</a:t>
            </a:r>
            <a:r>
              <a:rPr lang="en-US" sz="1600" b="1" i="1" dirty="0">
                <a:solidFill>
                  <a:srgbClr val="FF0000"/>
                </a:solidFill>
                <a:latin typeface="Courier New" charset="0"/>
              </a:rPr>
              <a:t> </a:t>
            </a:r>
            <a:r>
              <a:rPr lang="en-US" sz="1600" b="1" i="1" dirty="0" err="1">
                <a:solidFill>
                  <a:srgbClr val="FF0000"/>
                </a:solidFill>
                <a:latin typeface="Courier New" charset="0"/>
              </a:rPr>
              <a:t>variableName</a:t>
            </a:r>
            <a:r>
              <a:rPr lang="en-US" sz="1600" b="1" i="1" dirty="0">
                <a:solidFill>
                  <a:srgbClr val="FF0000"/>
                </a:solidFill>
                <a:latin typeface="Courier New" charset="0"/>
              </a:rPr>
              <a:t> = new </a:t>
            </a:r>
            <a:r>
              <a:rPr lang="en-US" sz="1600" b="1" i="1" dirty="0" err="1">
                <a:solidFill>
                  <a:srgbClr val="FF0000"/>
                </a:solidFill>
                <a:latin typeface="Courier New" charset="0"/>
              </a:rPr>
              <a:t>ClassName</a:t>
            </a:r>
            <a:r>
              <a:rPr lang="en-US" sz="1600" b="1" i="1" dirty="0">
                <a:solidFill>
                  <a:srgbClr val="FF0000"/>
                </a:solidFill>
                <a:latin typeface="Courier New" charset="0"/>
              </a:rPr>
              <a:t>();</a:t>
            </a:r>
            <a:endParaRPr lang="en-GB" sz="1600" b="1" i="1" dirty="0">
              <a:solidFill>
                <a:srgbClr val="FF0000"/>
              </a:solidFill>
              <a:latin typeface="Courier New" charset="0"/>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5"/>
          <p:cNvSpPr>
            <a:spLocks noGrp="1"/>
          </p:cNvSpPr>
          <p:nvPr>
            <p:ph type="title"/>
          </p:nvPr>
        </p:nvSpPr>
        <p:spPr>
          <a:xfrm>
            <a:off x="395288" y="188913"/>
            <a:ext cx="8569325" cy="990600"/>
          </a:xfrm>
        </p:spPr>
        <p:txBody>
          <a:bodyPr>
            <a:normAutofit fontScale="90000"/>
          </a:bodyPr>
          <a:lstStyle/>
          <a:p>
            <a:pPr eaLnBrk="0" hangingPunct="0"/>
            <a:r>
              <a:rPr lang="en-US" sz="3600" dirty="0">
                <a:latin typeface="Tw Cen MT" charset="0"/>
              </a:rPr>
              <a:t>Declaring &amp; Instantiating Objects</a:t>
            </a:r>
            <a:br>
              <a:rPr lang="en-US" sz="3600" dirty="0">
                <a:latin typeface="Tw Cen MT" charset="0"/>
              </a:rPr>
            </a:br>
            <a:r>
              <a:rPr lang="en-US" sz="3600" dirty="0">
                <a:latin typeface="Tw Cen MT" charset="0"/>
              </a:rPr>
              <a:t>(Object Creation Example) </a:t>
            </a:r>
          </a:p>
        </p:txBody>
      </p:sp>
      <p:sp>
        <p:nvSpPr>
          <p:cNvPr id="7" name="Content Placeholder 6"/>
          <p:cNvSpPr>
            <a:spLocks noGrp="1"/>
          </p:cNvSpPr>
          <p:nvPr>
            <p:ph sz="quarter" idx="1"/>
          </p:nvPr>
        </p:nvSpPr>
        <p:spPr>
          <a:xfrm>
            <a:off x="152400" y="1752600"/>
            <a:ext cx="3810000" cy="4572000"/>
          </a:xfrm>
        </p:spPr>
        <p:style>
          <a:lnRef idx="2">
            <a:schemeClr val="accent1"/>
          </a:lnRef>
          <a:fillRef idx="1">
            <a:schemeClr val="lt1"/>
          </a:fillRef>
          <a:effectRef idx="0">
            <a:schemeClr val="accent1"/>
          </a:effectRef>
          <a:fontRef idx="minor">
            <a:schemeClr val="dk1"/>
          </a:fontRef>
        </p:style>
        <p:txBody>
          <a:bodyPr>
            <a:normAutofit/>
          </a:bodyPr>
          <a:lstStyle/>
          <a:p>
            <a:pPr marL="320040" indent="-320040" fontAlgn="auto">
              <a:lnSpc>
                <a:spcPct val="80000"/>
              </a:lnSpc>
              <a:spcBef>
                <a:spcPct val="20000"/>
              </a:spcBef>
              <a:spcAft>
                <a:spcPts val="0"/>
              </a:spcAft>
              <a:buFont typeface="Wingdings"/>
              <a:buNone/>
              <a:defRPr/>
            </a:pPr>
            <a:r>
              <a:rPr lang="en-US" sz="2000" dirty="0">
                <a:latin typeface="Courier New" pitchFamily="49" charset="0"/>
                <a:cs typeface="Courier New" pitchFamily="49" charset="0"/>
              </a:rPr>
              <a:t>public class Course </a:t>
            </a:r>
          </a:p>
          <a:p>
            <a:pPr marL="320040" indent="-320040" fontAlgn="auto">
              <a:lnSpc>
                <a:spcPct val="80000"/>
              </a:lnSpc>
              <a:spcBef>
                <a:spcPct val="20000"/>
              </a:spcBef>
              <a:spcAft>
                <a:spcPts val="0"/>
              </a:spcAft>
              <a:buFont typeface="Wingdings"/>
              <a:buNone/>
              <a:defRPr/>
            </a:pPr>
            <a:r>
              <a:rPr lang="en-US" sz="2000" dirty="0">
                <a:latin typeface="Courier New" pitchFamily="49" charset="0"/>
                <a:cs typeface="Courier New" pitchFamily="49" charset="0"/>
              </a:rPr>
              <a:t>{</a:t>
            </a:r>
          </a:p>
          <a:p>
            <a:pPr marL="0" indent="0" fontAlgn="auto">
              <a:lnSpc>
                <a:spcPct val="80000"/>
              </a:lnSpc>
              <a:spcAft>
                <a:spcPts val="0"/>
              </a:spcAft>
              <a:buFont typeface="Wingdings"/>
              <a:buNone/>
              <a:defRPr/>
            </a:pPr>
            <a:endParaRPr lang="en-US" sz="2000" dirty="0">
              <a:latin typeface="Courier New" pitchFamily="49" charset="0"/>
              <a:cs typeface="Courier New" pitchFamily="49" charset="0"/>
            </a:endParaRPr>
          </a:p>
          <a:p>
            <a:pPr marL="0" indent="0" fontAlgn="auto">
              <a:lnSpc>
                <a:spcPct val="80000"/>
              </a:lnSpc>
              <a:spcAft>
                <a:spcPts val="0"/>
              </a:spcAft>
              <a:buFont typeface="Wingdings"/>
              <a:buNone/>
              <a:defRPr/>
            </a:pPr>
            <a:r>
              <a:rPr lang="en-US" sz="2000" dirty="0">
                <a:latin typeface="Courier New" pitchFamily="49" charset="0"/>
                <a:cs typeface="Courier New" pitchFamily="49" charset="0"/>
              </a:rPr>
              <a:t>  </a:t>
            </a:r>
            <a:r>
              <a:rPr lang="en-US" sz="1800" dirty="0">
                <a:solidFill>
                  <a:schemeClr val="accent1">
                    <a:lumMod val="75000"/>
                  </a:schemeClr>
                </a:solidFill>
                <a:latin typeface="Courier New" pitchFamily="49" charset="0"/>
                <a:cs typeface="Courier New" pitchFamily="49" charset="0"/>
              </a:rPr>
              <a:t>// Instance attributes   </a:t>
            </a:r>
            <a:endParaRPr lang="en-US" sz="2000" dirty="0">
              <a:solidFill>
                <a:schemeClr val="accent1">
                  <a:lumMod val="75000"/>
                </a:schemeClr>
              </a:solidFill>
              <a:latin typeface="Courier New" pitchFamily="49" charset="0"/>
              <a:cs typeface="Courier New" pitchFamily="49" charset="0"/>
            </a:endParaRPr>
          </a:p>
          <a:p>
            <a:pPr marL="0" indent="0" fontAlgn="auto">
              <a:lnSpc>
                <a:spcPct val="80000"/>
              </a:lnSpc>
              <a:spcAft>
                <a:spcPts val="0"/>
              </a:spcAft>
              <a:buFont typeface="Wingdings"/>
              <a:buNone/>
              <a:defRPr/>
            </a:pPr>
            <a:r>
              <a:rPr lang="en-US" sz="2000" dirty="0">
                <a:latin typeface="Courier New" pitchFamily="49" charset="0"/>
                <a:cs typeface="Courier New" pitchFamily="49" charset="0"/>
              </a:rPr>
              <a:t>  </a:t>
            </a:r>
            <a:r>
              <a:rPr lang="en-US" sz="1600" dirty="0">
                <a:latin typeface="Courier New" pitchFamily="49" charset="0"/>
                <a:cs typeface="Courier New" pitchFamily="49" charset="0"/>
              </a:rPr>
              <a:t>public String </a:t>
            </a:r>
            <a:r>
              <a:rPr lang="en-US" sz="1600" dirty="0" err="1">
                <a:latin typeface="Courier New" pitchFamily="49" charset="0"/>
                <a:cs typeface="Courier New" pitchFamily="49" charset="0"/>
              </a:rPr>
              <a:t>studentName</a:t>
            </a:r>
            <a:r>
              <a:rPr lang="en-US" sz="1600" dirty="0">
                <a:latin typeface="Courier New" pitchFamily="49" charset="0"/>
                <a:cs typeface="Courier New" pitchFamily="49" charset="0"/>
              </a:rPr>
              <a:t>;</a:t>
            </a:r>
          </a:p>
          <a:p>
            <a:pPr marL="0" indent="0" fontAlgn="auto">
              <a:lnSpc>
                <a:spcPct val="80000"/>
              </a:lnSpc>
              <a:spcAft>
                <a:spcPts val="0"/>
              </a:spcAft>
              <a:buFont typeface="Wingdings"/>
              <a:buNone/>
              <a:defRPr/>
            </a:pPr>
            <a:r>
              <a:rPr lang="en-US" sz="1600" dirty="0">
                <a:latin typeface="Courier New" pitchFamily="49" charset="0"/>
                <a:cs typeface="Courier New" pitchFamily="49" charset="0"/>
              </a:rPr>
              <a:t>  public String </a:t>
            </a:r>
            <a:r>
              <a:rPr lang="en-US" sz="1600" dirty="0" err="1">
                <a:latin typeface="Courier New" pitchFamily="49" charset="0"/>
                <a:cs typeface="Courier New" pitchFamily="49" charset="0"/>
              </a:rPr>
              <a:t>courseCode</a:t>
            </a:r>
            <a:r>
              <a:rPr lang="en-US" sz="1600" dirty="0">
                <a:latin typeface="Courier New" pitchFamily="49" charset="0"/>
                <a:cs typeface="Courier New" pitchFamily="49" charset="0"/>
              </a:rPr>
              <a:t> ;</a:t>
            </a:r>
          </a:p>
          <a:p>
            <a:pPr marL="0" indent="0" fontAlgn="auto">
              <a:lnSpc>
                <a:spcPct val="80000"/>
              </a:lnSpc>
              <a:spcAft>
                <a:spcPts val="0"/>
              </a:spcAft>
              <a:buFont typeface="Wingdings"/>
              <a:buNone/>
              <a:defRPr/>
            </a:pPr>
            <a:endParaRPr lang="en-US" sz="2000" dirty="0">
              <a:latin typeface="Courier New" pitchFamily="49" charset="0"/>
              <a:cs typeface="Courier New" pitchFamily="49" charset="0"/>
            </a:endParaRPr>
          </a:p>
          <a:p>
            <a:pPr marL="0" indent="0" fontAlgn="auto">
              <a:lnSpc>
                <a:spcPct val="80000"/>
              </a:lnSpc>
              <a:spcAft>
                <a:spcPts val="0"/>
              </a:spcAft>
              <a:buFont typeface="Wingdings"/>
              <a:buNone/>
              <a:defRPr/>
            </a:pPr>
            <a:r>
              <a:rPr lang="en-US" sz="2000" dirty="0">
                <a:solidFill>
                  <a:srgbClr val="608804"/>
                </a:solidFill>
                <a:latin typeface="Courier New" pitchFamily="49" charset="0"/>
                <a:cs typeface="Courier New" pitchFamily="49" charset="0"/>
              </a:rPr>
              <a:t>//some methods </a:t>
            </a:r>
          </a:p>
          <a:p>
            <a:pPr marL="0" indent="0" fontAlgn="auto">
              <a:lnSpc>
                <a:spcPct val="80000"/>
              </a:lnSpc>
              <a:spcAft>
                <a:spcPts val="0"/>
              </a:spcAft>
              <a:buFont typeface="Wingdings"/>
              <a:buNone/>
              <a:defRPr/>
            </a:pPr>
            <a:endParaRPr lang="en-US" sz="2000" dirty="0">
              <a:latin typeface="Courier New" pitchFamily="49" charset="0"/>
              <a:cs typeface="Courier New" pitchFamily="49" charset="0"/>
            </a:endParaRPr>
          </a:p>
          <a:p>
            <a:pPr marL="0" indent="0" fontAlgn="auto">
              <a:lnSpc>
                <a:spcPct val="80000"/>
              </a:lnSpc>
              <a:spcAft>
                <a:spcPts val="0"/>
              </a:spcAft>
              <a:buFont typeface="Wingdings"/>
              <a:buNone/>
              <a:defRPr/>
            </a:pPr>
            <a:r>
              <a:rPr lang="en-US" sz="2000" dirty="0">
                <a:latin typeface="Courier New" pitchFamily="49" charset="0"/>
                <a:cs typeface="Courier New" pitchFamily="49" charset="0"/>
              </a:rPr>
              <a:t>}</a:t>
            </a:r>
          </a:p>
          <a:p>
            <a:pPr marL="0" indent="0" fontAlgn="auto">
              <a:spcAft>
                <a:spcPts val="0"/>
              </a:spcAft>
              <a:buFont typeface="Wingdings"/>
              <a:buNone/>
              <a:defRPr/>
            </a:pPr>
            <a:endParaRPr lang="en-US" dirty="0">
              <a:latin typeface="Courier New" pitchFamily="49" charset="0"/>
              <a:cs typeface="Courier New" pitchFamily="49" charset="0"/>
            </a:endParaRPr>
          </a:p>
        </p:txBody>
      </p:sp>
      <p:sp>
        <p:nvSpPr>
          <p:cNvPr id="8" name="Content Placeholder 7"/>
          <p:cNvSpPr>
            <a:spLocks noGrp="1"/>
          </p:cNvSpPr>
          <p:nvPr>
            <p:ph sz="quarter" idx="2"/>
          </p:nvPr>
        </p:nvSpPr>
        <p:spPr>
          <a:xfrm>
            <a:off x="4114800" y="1752600"/>
            <a:ext cx="4800599" cy="4572000"/>
          </a:xfrm>
        </p:spPr>
        <p:style>
          <a:lnRef idx="2">
            <a:schemeClr val="accent1"/>
          </a:lnRef>
          <a:fillRef idx="1">
            <a:schemeClr val="lt1"/>
          </a:fillRef>
          <a:effectRef idx="0">
            <a:schemeClr val="accent1"/>
          </a:effectRef>
          <a:fontRef idx="minor">
            <a:schemeClr val="dk1"/>
          </a:fontRef>
        </p:style>
        <p:txBody>
          <a:bodyPr>
            <a:normAutofit/>
          </a:bodyPr>
          <a:lstStyle/>
          <a:p>
            <a:pPr marL="320040" indent="-320040" fontAlgn="auto">
              <a:spcBef>
                <a:spcPct val="20000"/>
              </a:spcBef>
              <a:spcAft>
                <a:spcPts val="0"/>
              </a:spcAft>
              <a:buFont typeface="Arial" charset="0"/>
              <a:buNone/>
              <a:defRPr/>
            </a:pPr>
            <a:r>
              <a:rPr lang="en-US" sz="2000" dirty="0">
                <a:latin typeface="Courier New" pitchFamily="49" charset="0"/>
                <a:cs typeface="Courier New" pitchFamily="49" charset="0"/>
              </a:rPr>
              <a:t>public class client</a:t>
            </a:r>
          </a:p>
          <a:p>
            <a:pPr marL="320040" indent="-320040" fontAlgn="auto">
              <a:spcBef>
                <a:spcPct val="20000"/>
              </a:spcBef>
              <a:spcAft>
                <a:spcPts val="0"/>
              </a:spcAft>
              <a:buFont typeface="Arial" charset="0"/>
              <a:buNone/>
              <a:defRPr/>
            </a:pPr>
            <a:r>
              <a:rPr lang="en-US" sz="2000" dirty="0">
                <a:latin typeface="Courier New" pitchFamily="49" charset="0"/>
                <a:cs typeface="Courier New" pitchFamily="49" charset="0"/>
              </a:rPr>
              <a:t>{ </a:t>
            </a:r>
          </a:p>
          <a:p>
            <a:pPr marL="320040" indent="-320040" fontAlgn="auto">
              <a:spcBef>
                <a:spcPct val="20000"/>
              </a:spcBef>
              <a:spcAft>
                <a:spcPts val="0"/>
              </a:spcAft>
              <a:buFont typeface="Arial" charset="0"/>
              <a:buNone/>
              <a:defRPr/>
            </a:pPr>
            <a:r>
              <a:rPr lang="en-US" sz="2000" dirty="0">
                <a:latin typeface="Courier New" pitchFamily="49" charset="0"/>
                <a:cs typeface="Courier New" pitchFamily="49" charset="0"/>
              </a:rPr>
              <a:t>public static void main(string[]  </a:t>
            </a:r>
            <a:r>
              <a:rPr lang="en-US" sz="2000" dirty="0" err="1">
                <a:latin typeface="Courier New" pitchFamily="49" charset="0"/>
                <a:cs typeface="Courier New" pitchFamily="49" charset="0"/>
              </a:rPr>
              <a:t>args</a:t>
            </a:r>
            <a:r>
              <a:rPr lang="en-US" sz="2000" dirty="0">
                <a:latin typeface="Courier New" pitchFamily="49" charset="0"/>
                <a:cs typeface="Courier New" pitchFamily="49" charset="0"/>
              </a:rPr>
              <a:t>)</a:t>
            </a:r>
          </a:p>
          <a:p>
            <a:pPr marL="320040" indent="-320040" fontAlgn="auto">
              <a:spcBef>
                <a:spcPct val="20000"/>
              </a:spcBef>
              <a:spcAft>
                <a:spcPts val="0"/>
              </a:spcAft>
              <a:buFont typeface="Arial" charset="0"/>
              <a:buNone/>
              <a:defRPr/>
            </a:pPr>
            <a:r>
              <a:rPr lang="en-GB" sz="2400" dirty="0">
                <a:latin typeface="Courier New" pitchFamily="49" charset="0"/>
                <a:cs typeface="Courier New" pitchFamily="49" charset="0"/>
              </a:rPr>
              <a:t>	{</a:t>
            </a:r>
            <a:endParaRPr lang="en-US" sz="2400" dirty="0">
              <a:latin typeface="Courier New" pitchFamily="49" charset="0"/>
              <a:cs typeface="Courier New" pitchFamily="49" charset="0"/>
            </a:endParaRPr>
          </a:p>
          <a:p>
            <a:pPr marL="320040" indent="-320040" fontAlgn="auto">
              <a:spcBef>
                <a:spcPct val="20000"/>
              </a:spcBef>
              <a:spcAft>
                <a:spcPts val="0"/>
              </a:spcAft>
              <a:buFont typeface="Arial" charset="0"/>
              <a:buNone/>
              <a:defRPr/>
            </a:pPr>
            <a:r>
              <a:rPr lang="en-US" sz="2400" dirty="0">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Course course1</a:t>
            </a:r>
            <a:r>
              <a:rPr lang="en-US" sz="1800" dirty="0">
                <a:latin typeface="Courier New" pitchFamily="49" charset="0"/>
                <a:cs typeface="Courier New" pitchFamily="49" charset="0"/>
              </a:rPr>
              <a:t> = new </a:t>
            </a:r>
            <a:r>
              <a:rPr lang="en-US" sz="1800" dirty="0">
                <a:solidFill>
                  <a:srgbClr val="000000"/>
                </a:solidFill>
                <a:latin typeface="Courier New" pitchFamily="49" charset="0"/>
                <a:cs typeface="Courier New" pitchFamily="49" charset="0"/>
              </a:rPr>
              <a:t>Course </a:t>
            </a:r>
            <a:r>
              <a:rPr lang="en-US" sz="1800" dirty="0">
                <a:latin typeface="Courier New" pitchFamily="49" charset="0"/>
                <a:cs typeface="Courier New" pitchFamily="49" charset="0"/>
              </a:rPr>
              <a:t>(</a:t>
            </a:r>
            <a:r>
              <a:rPr lang="en-US" altLang="ja-JP" sz="1800" dirty="0">
                <a:latin typeface="Courier New" pitchFamily="49" charset="0"/>
                <a:cs typeface="Courier New" pitchFamily="49" charset="0"/>
              </a:rPr>
              <a:t>);</a:t>
            </a:r>
          </a:p>
          <a:p>
            <a:pPr marL="320040" indent="-320040" fontAlgn="auto">
              <a:spcBef>
                <a:spcPct val="20000"/>
              </a:spcBef>
              <a:spcAft>
                <a:spcPts val="0"/>
              </a:spcAft>
              <a:buFont typeface="Arial" charset="0"/>
              <a:buNone/>
              <a:defRPr/>
            </a:pPr>
            <a:r>
              <a:rPr lang="en-US" sz="1800" dirty="0">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Course course2</a:t>
            </a:r>
            <a:r>
              <a:rPr lang="en-US" sz="1800" dirty="0">
                <a:latin typeface="Courier New" pitchFamily="49" charset="0"/>
                <a:cs typeface="Courier New" pitchFamily="49" charset="0"/>
              </a:rPr>
              <a:t> = new </a:t>
            </a:r>
            <a:r>
              <a:rPr lang="en-US" sz="1800" dirty="0">
                <a:solidFill>
                  <a:srgbClr val="000000"/>
                </a:solidFill>
                <a:latin typeface="Courier New" pitchFamily="49" charset="0"/>
                <a:cs typeface="Courier New" pitchFamily="49" charset="0"/>
              </a:rPr>
              <a:t>Course </a:t>
            </a:r>
            <a:r>
              <a:rPr lang="en-US" sz="1800" dirty="0">
                <a:latin typeface="Courier New" pitchFamily="49" charset="0"/>
                <a:cs typeface="Courier New" pitchFamily="49" charset="0"/>
              </a:rPr>
              <a:t>(</a:t>
            </a:r>
            <a:r>
              <a:rPr lang="en-US" altLang="ja-JP" sz="1800" dirty="0">
                <a:latin typeface="Courier New" pitchFamily="49" charset="0"/>
                <a:cs typeface="Courier New" pitchFamily="49" charset="0"/>
              </a:rPr>
              <a:t>);</a:t>
            </a:r>
            <a:endParaRPr lang="en-US" altLang="ja-JP" sz="2800" dirty="0">
              <a:latin typeface="Courier New" pitchFamily="49" charset="0"/>
              <a:cs typeface="Courier New" pitchFamily="49" charset="0"/>
            </a:endParaRPr>
          </a:p>
          <a:p>
            <a:pPr marL="320040" indent="-320040" fontAlgn="auto">
              <a:spcBef>
                <a:spcPct val="20000"/>
              </a:spcBef>
              <a:spcAft>
                <a:spcPts val="0"/>
              </a:spcAft>
              <a:buFont typeface="Arial" charset="0"/>
              <a:buNone/>
              <a:defRPr/>
            </a:pPr>
            <a:r>
              <a:rPr lang="en-GB" sz="2400" dirty="0">
                <a:latin typeface="Courier New" pitchFamily="49" charset="0"/>
                <a:cs typeface="Courier New" pitchFamily="49" charset="0"/>
              </a:rPr>
              <a:t>	}</a:t>
            </a:r>
          </a:p>
          <a:p>
            <a:pPr marL="320040" indent="-320040" fontAlgn="auto">
              <a:spcBef>
                <a:spcPct val="20000"/>
              </a:spcBef>
              <a:spcAft>
                <a:spcPts val="0"/>
              </a:spcAft>
              <a:buFont typeface="Arial" charset="0"/>
              <a:buNone/>
              <a:defRPr/>
            </a:pPr>
            <a:r>
              <a:rPr lang="en-GB" sz="2400" dirty="0">
                <a:latin typeface="Courier New" pitchFamily="49" charset="0"/>
                <a:cs typeface="Courier New" pitchFamily="49" charset="0"/>
              </a:rPr>
              <a:t>} </a:t>
            </a:r>
            <a:endParaRPr lang="en-US" sz="2400" dirty="0">
              <a:latin typeface="Courier New" pitchFamily="49" charset="0"/>
              <a:cs typeface="Courier New" pitchFamily="49" charset="0"/>
            </a:endParaRPr>
          </a:p>
          <a:p>
            <a:pPr marL="320040" indent="-320040" fontAlgn="auto">
              <a:spcAft>
                <a:spcPts val="0"/>
              </a:spcAft>
              <a:buFont typeface="Wingdings"/>
              <a:buChar char=""/>
              <a:defRPr/>
            </a:pPr>
            <a:endParaRPr lang="en-US" dirty="0"/>
          </a:p>
        </p:txBody>
      </p:sp>
      <p:sp>
        <p:nvSpPr>
          <p:cNvPr id="2" name="Slide Number Placeholder 1"/>
          <p:cNvSpPr>
            <a:spLocks noGrp="1"/>
          </p:cNvSpPr>
          <p:nvPr>
            <p:ph type="sldNum" sz="quarter" idx="11"/>
          </p:nvPr>
        </p:nvSpPr>
        <p:spPr>
          <a:xfrm>
            <a:off x="0" y="1271588"/>
            <a:ext cx="533400" cy="244475"/>
          </a:xfrm>
          <a:prstGeom prst="rect">
            <a:avLst/>
          </a:prstGeom>
        </p:spPr>
        <p:txBody>
          <a:bodyPr vert="horz" rtlCol="0" anchor="ctr" anchorCtr="0">
            <a:normAutofit fontScale="85000" lnSpcReduction="20000"/>
          </a:bodyPr>
          <a:lstStyle>
            <a:defPPr>
              <a:defRPr lang="en-US"/>
            </a:defPPr>
            <a:lvl1pPr algn="ctr" rtl="0" fontAlgn="base">
              <a:spcBef>
                <a:spcPct val="0"/>
              </a:spcBef>
              <a:spcAft>
                <a:spcPct val="0"/>
              </a:spcAft>
              <a:defRPr sz="1400" b="1" kern="1200">
                <a:solidFill>
                  <a:srgbClr val="FFFFFF"/>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5F019FC8-0A99-2B43-8F41-CF411F2FD23B}" type="slidenum">
              <a:rPr lang="en-US" smtClean="0"/>
              <a:pPr>
                <a:defRPr/>
              </a:pPr>
              <a:t>606</a:t>
            </a:fld>
            <a:endParaRPr lang="en-US"/>
          </a:p>
        </p:txBody>
      </p:sp>
      <p:sp>
        <p:nvSpPr>
          <p:cNvPr id="3" name="Rectangular Callout 2"/>
          <p:cNvSpPr/>
          <p:nvPr/>
        </p:nvSpPr>
        <p:spPr>
          <a:xfrm>
            <a:off x="5791200" y="4800600"/>
            <a:ext cx="2514600" cy="1219200"/>
          </a:xfrm>
          <a:prstGeom prst="wedgeRectCallout">
            <a:avLst>
              <a:gd name="adj1" fmla="val -36768"/>
              <a:gd name="adj2" fmla="val -639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two objects from class Course</a:t>
            </a: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
          <p:cNvSpPr>
            <a:spLocks noGrp="1" noChangeArrowheads="1"/>
          </p:cNvSpPr>
          <p:nvPr>
            <p:ph type="title"/>
          </p:nvPr>
        </p:nvSpPr>
        <p:spPr>
          <a:xfrm>
            <a:off x="76200" y="228600"/>
            <a:ext cx="8458200" cy="685800"/>
          </a:xfrm>
        </p:spPr>
        <p:txBody>
          <a:bodyPr>
            <a:normAutofit fontScale="90000"/>
          </a:bodyPr>
          <a:lstStyle/>
          <a:p>
            <a:pPr fontAlgn="auto">
              <a:spcAft>
                <a:spcPts val="0"/>
              </a:spcAft>
              <a:defRPr/>
            </a:pPr>
            <a:r>
              <a:rPr lang="en-US" sz="4000" dirty="0">
                <a:solidFill>
                  <a:schemeClr val="accent1">
                    <a:lumMod val="75000"/>
                  </a:schemeClr>
                </a:solidFill>
                <a:latin typeface="Calibri" charset="0"/>
                <a:ea typeface="+mj-ea"/>
                <a:cs typeface="+mj-cs"/>
              </a:rPr>
              <a:t>Objects and Instance variables : </a:t>
            </a:r>
            <a:r>
              <a:rPr lang="en-US" sz="3600" dirty="0">
                <a:solidFill>
                  <a:schemeClr val="accent1">
                    <a:lumMod val="75000"/>
                  </a:schemeClr>
                </a:solidFill>
                <a:latin typeface="Calibri" charset="0"/>
                <a:ea typeface="+mj-ea"/>
                <a:cs typeface="+mj-cs"/>
              </a:rPr>
              <a:t>Memory state</a:t>
            </a:r>
          </a:p>
        </p:txBody>
      </p:sp>
      <p:sp>
        <p:nvSpPr>
          <p:cNvPr id="13314" name="Rectangle 3" descr="Rectangle: Click to edit Master text styles&#10;Second level&#10;Third level&#10;Fourth level&#10;Fifth level"/>
          <p:cNvSpPr>
            <a:spLocks noGrp="1" noChangeArrowheads="1"/>
          </p:cNvSpPr>
          <p:nvPr>
            <p:ph type="body" sz="half" idx="1"/>
          </p:nvPr>
        </p:nvSpPr>
        <p:spPr>
          <a:xfrm>
            <a:off x="685800" y="1600200"/>
            <a:ext cx="6629400" cy="1524000"/>
          </a:xfrm>
        </p:spPr>
        <p:txBody>
          <a:bodyPr/>
          <a:lstStyle/>
          <a:p>
            <a:pPr>
              <a:lnSpc>
                <a:spcPct val="90000"/>
              </a:lnSpc>
            </a:pPr>
            <a:r>
              <a:rPr lang="en-US" sz="2400" dirty="0">
                <a:latin typeface="Calibri" charset="0"/>
              </a:rPr>
              <a:t>Once the </a:t>
            </a:r>
            <a:r>
              <a:rPr lang="en-US" sz="2400" dirty="0">
                <a:solidFill>
                  <a:srgbClr val="000000"/>
                </a:solidFill>
                <a:latin typeface="Comic Sans MS" charset="0"/>
              </a:rPr>
              <a:t>Course</a:t>
            </a:r>
            <a:r>
              <a:rPr lang="en-US" sz="2400" dirty="0">
                <a:latin typeface="Comic Sans MS" charset="0"/>
              </a:rPr>
              <a:t> </a:t>
            </a:r>
            <a:r>
              <a:rPr lang="en-US" sz="2400" dirty="0">
                <a:latin typeface="Calibri" charset="0"/>
              </a:rPr>
              <a:t>class is </a:t>
            </a:r>
            <a:r>
              <a:rPr lang="en-US" sz="2400" b="1" dirty="0">
                <a:solidFill>
                  <a:srgbClr val="CC3300"/>
                </a:solidFill>
                <a:latin typeface="Calibri" charset="0"/>
              </a:rPr>
              <a:t>defined</a:t>
            </a:r>
            <a:r>
              <a:rPr lang="en-US" sz="2400" dirty="0">
                <a:latin typeface="Calibri" charset="0"/>
              </a:rPr>
              <a:t>, we can create several instances.</a:t>
            </a:r>
          </a:p>
        </p:txBody>
      </p:sp>
      <p:sp>
        <p:nvSpPr>
          <p:cNvPr id="14340" name="Slide Number Placeholder 6"/>
          <p:cNvSpPr>
            <a:spLocks noGrp="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898989"/>
                </a:solidFill>
                <a:latin typeface="Calibri" charset="0"/>
                <a:cs typeface="Arial" charset="0"/>
              </a:rPr>
              <a:t>Page </a:t>
            </a:r>
            <a:fld id="{9A2C0563-3531-9846-BAEC-588730B2802B}" type="slidenum">
              <a:rPr lang="en-US">
                <a:solidFill>
                  <a:srgbClr val="898989"/>
                </a:solidFill>
                <a:latin typeface="Calibri" charset="0"/>
                <a:cs typeface="Arial" charset="0"/>
              </a:rPr>
              <a:pPr eaLnBrk="1" hangingPunct="1">
                <a:defRPr/>
              </a:pPr>
              <a:t>607</a:t>
            </a:fld>
            <a:endParaRPr lang="en-US">
              <a:solidFill>
                <a:srgbClr val="898989"/>
              </a:solidFill>
              <a:latin typeface="Calibri" charset="0"/>
              <a:cs typeface="Arial" charset="0"/>
            </a:endParaRPr>
          </a:p>
        </p:txBody>
      </p:sp>
      <p:grpSp>
        <p:nvGrpSpPr>
          <p:cNvPr id="13318" name="Group 10"/>
          <p:cNvGrpSpPr>
            <a:grpSpLocks noChangeAspect="1"/>
          </p:cNvGrpSpPr>
          <p:nvPr/>
        </p:nvGrpSpPr>
        <p:grpSpPr bwMode="auto">
          <a:xfrm>
            <a:off x="4610100" y="2122488"/>
            <a:ext cx="4152900" cy="3378200"/>
            <a:chOff x="2904" y="1337"/>
            <a:chExt cx="2616" cy="2128"/>
          </a:xfrm>
        </p:grpSpPr>
        <p:sp>
          <p:nvSpPr>
            <p:cNvPr id="13323" name="AutoShape 9"/>
            <p:cNvSpPr>
              <a:spLocks noChangeAspect="1" noChangeArrowheads="1" noTextEdit="1"/>
            </p:cNvSpPr>
            <p:nvPr/>
          </p:nvSpPr>
          <p:spPr bwMode="auto">
            <a:xfrm>
              <a:off x="2904" y="1337"/>
              <a:ext cx="2616" cy="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24" name="Rectangle 11"/>
            <p:cNvSpPr>
              <a:spLocks noChangeArrowheads="1"/>
            </p:cNvSpPr>
            <p:nvPr/>
          </p:nvSpPr>
          <p:spPr bwMode="auto">
            <a:xfrm>
              <a:off x="2918" y="1471"/>
              <a:ext cx="457"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25" name="Rectangle 12"/>
            <p:cNvSpPr>
              <a:spLocks noChangeArrowheads="1"/>
            </p:cNvSpPr>
            <p:nvPr/>
          </p:nvSpPr>
          <p:spPr bwMode="auto">
            <a:xfrm>
              <a:off x="2918" y="1471"/>
              <a:ext cx="457" cy="153"/>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26" name="Rectangle 13"/>
            <p:cNvSpPr>
              <a:spLocks noChangeArrowheads="1"/>
            </p:cNvSpPr>
            <p:nvPr/>
          </p:nvSpPr>
          <p:spPr bwMode="auto">
            <a:xfrm>
              <a:off x="2918" y="2233"/>
              <a:ext cx="457"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27" name="Rectangle 14"/>
            <p:cNvSpPr>
              <a:spLocks noChangeArrowheads="1"/>
            </p:cNvSpPr>
            <p:nvPr/>
          </p:nvSpPr>
          <p:spPr bwMode="auto">
            <a:xfrm>
              <a:off x="2918" y="2233"/>
              <a:ext cx="457" cy="153"/>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28" name="Rectangle 15"/>
            <p:cNvSpPr>
              <a:spLocks noChangeArrowheads="1"/>
            </p:cNvSpPr>
            <p:nvPr/>
          </p:nvSpPr>
          <p:spPr bwMode="auto">
            <a:xfrm>
              <a:off x="3831" y="1608"/>
              <a:ext cx="1676" cy="16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29" name="Rectangle 16"/>
            <p:cNvSpPr>
              <a:spLocks noChangeArrowheads="1"/>
            </p:cNvSpPr>
            <p:nvPr/>
          </p:nvSpPr>
          <p:spPr bwMode="auto">
            <a:xfrm>
              <a:off x="3831" y="1608"/>
              <a:ext cx="1676" cy="16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30" name="Rectangle 17"/>
            <p:cNvSpPr>
              <a:spLocks noChangeArrowheads="1"/>
            </p:cNvSpPr>
            <p:nvPr/>
          </p:nvSpPr>
          <p:spPr bwMode="auto">
            <a:xfrm>
              <a:off x="4532" y="1635"/>
              <a:ext cx="58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u="sng">
                  <a:solidFill>
                    <a:srgbClr val="000000"/>
                  </a:solidFill>
                </a:rPr>
                <a:t>Object: Course</a:t>
              </a:r>
              <a:endParaRPr lang="en-US" u="sng"/>
            </a:p>
          </p:txBody>
        </p:sp>
        <p:sp>
          <p:nvSpPr>
            <p:cNvPr id="13331" name="Rectangle 18"/>
            <p:cNvSpPr>
              <a:spLocks noChangeArrowheads="1"/>
            </p:cNvSpPr>
            <p:nvPr/>
          </p:nvSpPr>
          <p:spPr bwMode="auto">
            <a:xfrm>
              <a:off x="3831" y="1776"/>
              <a:ext cx="1676" cy="610"/>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32" name="Rectangle 19"/>
            <p:cNvSpPr>
              <a:spLocks noChangeArrowheads="1"/>
            </p:cNvSpPr>
            <p:nvPr/>
          </p:nvSpPr>
          <p:spPr bwMode="auto">
            <a:xfrm>
              <a:off x="3831" y="1776"/>
              <a:ext cx="1676" cy="610"/>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33" name="Rectangle 20"/>
            <p:cNvSpPr>
              <a:spLocks noChangeArrowheads="1"/>
            </p:cNvSpPr>
            <p:nvPr/>
          </p:nvSpPr>
          <p:spPr bwMode="auto">
            <a:xfrm>
              <a:off x="3892" y="1822"/>
              <a:ext cx="610" cy="152"/>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34" name="Rectangle 21"/>
            <p:cNvSpPr>
              <a:spLocks noChangeArrowheads="1"/>
            </p:cNvSpPr>
            <p:nvPr/>
          </p:nvSpPr>
          <p:spPr bwMode="auto">
            <a:xfrm>
              <a:off x="3944" y="1845"/>
              <a:ext cx="62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studentName</a:t>
              </a:r>
              <a:endParaRPr lang="en-US"/>
            </a:p>
          </p:txBody>
        </p:sp>
        <p:sp>
          <p:nvSpPr>
            <p:cNvPr id="13335" name="Rectangle 22"/>
            <p:cNvSpPr>
              <a:spLocks noChangeArrowheads="1"/>
            </p:cNvSpPr>
            <p:nvPr/>
          </p:nvSpPr>
          <p:spPr bwMode="auto">
            <a:xfrm>
              <a:off x="4639" y="2081"/>
              <a:ext cx="655" cy="152"/>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36" name="Rectangle 23"/>
            <p:cNvSpPr>
              <a:spLocks noChangeArrowheads="1"/>
            </p:cNvSpPr>
            <p:nvPr/>
          </p:nvSpPr>
          <p:spPr bwMode="auto">
            <a:xfrm>
              <a:off x="4639" y="2081"/>
              <a:ext cx="655" cy="152"/>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37" name="Rectangle 24"/>
            <p:cNvSpPr>
              <a:spLocks noChangeArrowheads="1"/>
            </p:cNvSpPr>
            <p:nvPr/>
          </p:nvSpPr>
          <p:spPr bwMode="auto">
            <a:xfrm>
              <a:off x="4639" y="1822"/>
              <a:ext cx="655" cy="152"/>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38" name="Rectangle 25"/>
            <p:cNvSpPr>
              <a:spLocks noChangeArrowheads="1"/>
            </p:cNvSpPr>
            <p:nvPr/>
          </p:nvSpPr>
          <p:spPr bwMode="auto">
            <a:xfrm>
              <a:off x="4639" y="1822"/>
              <a:ext cx="655" cy="152"/>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39" name="Rectangle 26"/>
            <p:cNvSpPr>
              <a:spLocks noChangeArrowheads="1"/>
            </p:cNvSpPr>
            <p:nvPr/>
          </p:nvSpPr>
          <p:spPr bwMode="auto">
            <a:xfrm>
              <a:off x="3862" y="2081"/>
              <a:ext cx="594" cy="152"/>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40" name="Rectangle 27"/>
            <p:cNvSpPr>
              <a:spLocks noChangeArrowheads="1"/>
            </p:cNvSpPr>
            <p:nvPr/>
          </p:nvSpPr>
          <p:spPr bwMode="auto">
            <a:xfrm>
              <a:off x="3928" y="2103"/>
              <a:ext cx="56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courseCode</a:t>
              </a:r>
              <a:endParaRPr lang="en-US"/>
            </a:p>
          </p:txBody>
        </p:sp>
        <p:sp>
          <p:nvSpPr>
            <p:cNvPr id="13341" name="Rectangle 28"/>
            <p:cNvSpPr>
              <a:spLocks noChangeArrowheads="1"/>
            </p:cNvSpPr>
            <p:nvPr/>
          </p:nvSpPr>
          <p:spPr bwMode="auto">
            <a:xfrm>
              <a:off x="3831" y="2675"/>
              <a:ext cx="1676" cy="16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42" name="Rectangle 29"/>
            <p:cNvSpPr>
              <a:spLocks noChangeArrowheads="1"/>
            </p:cNvSpPr>
            <p:nvPr/>
          </p:nvSpPr>
          <p:spPr bwMode="auto">
            <a:xfrm>
              <a:off x="3831" y="2675"/>
              <a:ext cx="1676" cy="16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43" name="Rectangle 30"/>
            <p:cNvSpPr>
              <a:spLocks noChangeArrowheads="1"/>
            </p:cNvSpPr>
            <p:nvPr/>
          </p:nvSpPr>
          <p:spPr bwMode="auto">
            <a:xfrm>
              <a:off x="4532" y="2707"/>
              <a:ext cx="58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u="sng">
                  <a:solidFill>
                    <a:srgbClr val="000000"/>
                  </a:solidFill>
                </a:rPr>
                <a:t>Object: Course</a:t>
              </a:r>
              <a:endParaRPr lang="en-US" u="sng"/>
            </a:p>
          </p:txBody>
        </p:sp>
        <p:sp>
          <p:nvSpPr>
            <p:cNvPr id="13344" name="Rectangle 31"/>
            <p:cNvSpPr>
              <a:spLocks noChangeArrowheads="1"/>
            </p:cNvSpPr>
            <p:nvPr/>
          </p:nvSpPr>
          <p:spPr bwMode="auto">
            <a:xfrm>
              <a:off x="3831" y="2843"/>
              <a:ext cx="1676" cy="609"/>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45" name="Rectangle 32"/>
            <p:cNvSpPr>
              <a:spLocks noChangeArrowheads="1"/>
            </p:cNvSpPr>
            <p:nvPr/>
          </p:nvSpPr>
          <p:spPr bwMode="auto">
            <a:xfrm>
              <a:off x="3831" y="2843"/>
              <a:ext cx="1676" cy="609"/>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46" name="Rectangle 33"/>
            <p:cNvSpPr>
              <a:spLocks noChangeArrowheads="1"/>
            </p:cNvSpPr>
            <p:nvPr/>
          </p:nvSpPr>
          <p:spPr bwMode="auto">
            <a:xfrm>
              <a:off x="3892" y="2888"/>
              <a:ext cx="610"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47" name="Rectangle 34"/>
            <p:cNvSpPr>
              <a:spLocks noChangeArrowheads="1"/>
            </p:cNvSpPr>
            <p:nvPr/>
          </p:nvSpPr>
          <p:spPr bwMode="auto">
            <a:xfrm>
              <a:off x="3944" y="2909"/>
              <a:ext cx="62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studentName</a:t>
              </a:r>
              <a:endParaRPr lang="en-US"/>
            </a:p>
          </p:txBody>
        </p:sp>
        <p:sp>
          <p:nvSpPr>
            <p:cNvPr id="13348" name="Rectangle 35"/>
            <p:cNvSpPr>
              <a:spLocks noChangeArrowheads="1"/>
            </p:cNvSpPr>
            <p:nvPr/>
          </p:nvSpPr>
          <p:spPr bwMode="auto">
            <a:xfrm>
              <a:off x="4639" y="3147"/>
              <a:ext cx="655"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49" name="Rectangle 36"/>
            <p:cNvSpPr>
              <a:spLocks noChangeArrowheads="1"/>
            </p:cNvSpPr>
            <p:nvPr/>
          </p:nvSpPr>
          <p:spPr bwMode="auto">
            <a:xfrm>
              <a:off x="4639" y="3147"/>
              <a:ext cx="655" cy="153"/>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50" name="Rectangle 37"/>
            <p:cNvSpPr>
              <a:spLocks noChangeArrowheads="1"/>
            </p:cNvSpPr>
            <p:nvPr/>
          </p:nvSpPr>
          <p:spPr bwMode="auto">
            <a:xfrm>
              <a:off x="4639" y="2888"/>
              <a:ext cx="655"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51" name="Rectangle 38"/>
            <p:cNvSpPr>
              <a:spLocks noChangeArrowheads="1"/>
            </p:cNvSpPr>
            <p:nvPr/>
          </p:nvSpPr>
          <p:spPr bwMode="auto">
            <a:xfrm>
              <a:off x="4639" y="2888"/>
              <a:ext cx="655" cy="153"/>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52" name="Rectangle 39"/>
            <p:cNvSpPr>
              <a:spLocks noChangeArrowheads="1"/>
            </p:cNvSpPr>
            <p:nvPr/>
          </p:nvSpPr>
          <p:spPr bwMode="auto">
            <a:xfrm>
              <a:off x="3862" y="3147"/>
              <a:ext cx="594"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53" name="Rectangle 40"/>
            <p:cNvSpPr>
              <a:spLocks noChangeArrowheads="1"/>
            </p:cNvSpPr>
            <p:nvPr/>
          </p:nvSpPr>
          <p:spPr bwMode="auto">
            <a:xfrm>
              <a:off x="3928" y="3167"/>
              <a:ext cx="56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courseCode</a:t>
              </a:r>
              <a:endParaRPr lang="en-US"/>
            </a:p>
          </p:txBody>
        </p:sp>
        <p:sp>
          <p:nvSpPr>
            <p:cNvPr id="13354" name="Freeform 41"/>
            <p:cNvSpPr>
              <a:spLocks/>
            </p:cNvSpPr>
            <p:nvPr/>
          </p:nvSpPr>
          <p:spPr bwMode="auto">
            <a:xfrm>
              <a:off x="3146" y="1394"/>
              <a:ext cx="1477" cy="191"/>
            </a:xfrm>
            <a:custGeom>
              <a:avLst/>
              <a:gdLst>
                <a:gd name="T0" fmla="*/ 0 w 1477"/>
                <a:gd name="T1" fmla="*/ 143 h 191"/>
                <a:gd name="T2" fmla="*/ 185 w 1477"/>
                <a:gd name="T3" fmla="*/ 76 h 191"/>
                <a:gd name="T4" fmla="*/ 369 w 1477"/>
                <a:gd name="T5" fmla="*/ 30 h 191"/>
                <a:gd name="T6" fmla="*/ 554 w 1477"/>
                <a:gd name="T7" fmla="*/ 5 h 191"/>
                <a:gd name="T8" fmla="*/ 738 w 1477"/>
                <a:gd name="T9" fmla="*/ 0 h 191"/>
                <a:gd name="T10" fmla="*/ 923 w 1477"/>
                <a:gd name="T11" fmla="*/ 17 h 191"/>
                <a:gd name="T12" fmla="*/ 1108 w 1477"/>
                <a:gd name="T13" fmla="*/ 54 h 191"/>
                <a:gd name="T14" fmla="*/ 1292 w 1477"/>
                <a:gd name="T15" fmla="*/ 112 h 191"/>
                <a:gd name="T16" fmla="*/ 1477 w 1477"/>
                <a:gd name="T17" fmla="*/ 191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7"/>
                <a:gd name="T28" fmla="*/ 0 h 191"/>
                <a:gd name="T29" fmla="*/ 1477 w 1477"/>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7" h="191">
                  <a:moveTo>
                    <a:pt x="0" y="143"/>
                  </a:moveTo>
                  <a:lnTo>
                    <a:pt x="185" y="76"/>
                  </a:lnTo>
                  <a:lnTo>
                    <a:pt x="369" y="30"/>
                  </a:lnTo>
                  <a:lnTo>
                    <a:pt x="554" y="5"/>
                  </a:lnTo>
                  <a:lnTo>
                    <a:pt x="738" y="0"/>
                  </a:lnTo>
                  <a:lnTo>
                    <a:pt x="923" y="17"/>
                  </a:lnTo>
                  <a:lnTo>
                    <a:pt x="1108" y="54"/>
                  </a:lnTo>
                  <a:lnTo>
                    <a:pt x="1292" y="112"/>
                  </a:lnTo>
                  <a:lnTo>
                    <a:pt x="1477" y="191"/>
                  </a:lnTo>
                </a:path>
              </a:pathLst>
            </a:custGeom>
            <a:noFill/>
            <a:ln w="4763" cap="rnd">
              <a:solidFill>
                <a:srgbClr val="4677B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55" name="Freeform 42"/>
            <p:cNvSpPr>
              <a:spLocks/>
            </p:cNvSpPr>
            <p:nvPr/>
          </p:nvSpPr>
          <p:spPr bwMode="auto">
            <a:xfrm>
              <a:off x="4603" y="1555"/>
              <a:ext cx="66" cy="54"/>
            </a:xfrm>
            <a:custGeom>
              <a:avLst/>
              <a:gdLst>
                <a:gd name="T0" fmla="*/ 26 w 66"/>
                <a:gd name="T1" fmla="*/ 0 h 54"/>
                <a:gd name="T2" fmla="*/ 66 w 66"/>
                <a:gd name="T3" fmla="*/ 53 h 54"/>
                <a:gd name="T4" fmla="*/ 0 w 66"/>
                <a:gd name="T5" fmla="*/ 54 h 54"/>
                <a:gd name="T6" fmla="*/ 26 w 66"/>
                <a:gd name="T7" fmla="*/ 0 h 54"/>
                <a:gd name="T8" fmla="*/ 0 60000 65536"/>
                <a:gd name="T9" fmla="*/ 0 60000 65536"/>
                <a:gd name="T10" fmla="*/ 0 60000 65536"/>
                <a:gd name="T11" fmla="*/ 0 60000 65536"/>
                <a:gd name="T12" fmla="*/ 0 w 66"/>
                <a:gd name="T13" fmla="*/ 0 h 54"/>
                <a:gd name="T14" fmla="*/ 66 w 66"/>
                <a:gd name="T15" fmla="*/ 54 h 54"/>
              </a:gdLst>
              <a:ahLst/>
              <a:cxnLst>
                <a:cxn ang="T8">
                  <a:pos x="T0" y="T1"/>
                </a:cxn>
                <a:cxn ang="T9">
                  <a:pos x="T2" y="T3"/>
                </a:cxn>
                <a:cxn ang="T10">
                  <a:pos x="T4" y="T5"/>
                </a:cxn>
                <a:cxn ang="T11">
                  <a:pos x="T6" y="T7"/>
                </a:cxn>
              </a:cxnLst>
              <a:rect l="T12" t="T13" r="T14" b="T15"/>
              <a:pathLst>
                <a:path w="66" h="54">
                  <a:moveTo>
                    <a:pt x="26" y="0"/>
                  </a:moveTo>
                  <a:lnTo>
                    <a:pt x="66" y="53"/>
                  </a:lnTo>
                  <a:lnTo>
                    <a:pt x="0" y="54"/>
                  </a:lnTo>
                  <a:lnTo>
                    <a:pt x="26" y="0"/>
                  </a:lnTo>
                  <a:close/>
                </a:path>
              </a:pathLst>
            </a:custGeom>
            <a:solidFill>
              <a:srgbClr val="4677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56" name="Freeform 43"/>
            <p:cNvSpPr>
              <a:spLocks/>
            </p:cNvSpPr>
            <p:nvPr/>
          </p:nvSpPr>
          <p:spPr bwMode="auto">
            <a:xfrm>
              <a:off x="3146" y="2309"/>
              <a:ext cx="1471" cy="362"/>
            </a:xfrm>
            <a:custGeom>
              <a:avLst/>
              <a:gdLst>
                <a:gd name="T0" fmla="*/ 0 w 1471"/>
                <a:gd name="T1" fmla="*/ 0 h 362"/>
                <a:gd name="T2" fmla="*/ 82 w 1471"/>
                <a:gd name="T3" fmla="*/ 58 h 362"/>
                <a:gd name="T4" fmla="*/ 184 w 1471"/>
                <a:gd name="T5" fmla="*/ 111 h 362"/>
                <a:gd name="T6" fmla="*/ 307 w 1471"/>
                <a:gd name="T7" fmla="*/ 160 h 362"/>
                <a:gd name="T8" fmla="*/ 450 w 1471"/>
                <a:gd name="T9" fmla="*/ 205 h 362"/>
                <a:gd name="T10" fmla="*/ 614 w 1471"/>
                <a:gd name="T11" fmla="*/ 245 h 362"/>
                <a:gd name="T12" fmla="*/ 798 w 1471"/>
                <a:gd name="T13" fmla="*/ 281 h 362"/>
                <a:gd name="T14" fmla="*/ 1002 w 1471"/>
                <a:gd name="T15" fmla="*/ 312 h 362"/>
                <a:gd name="T16" fmla="*/ 1226 w 1471"/>
                <a:gd name="T17" fmla="*/ 339 h 362"/>
                <a:gd name="T18" fmla="*/ 1471 w 1471"/>
                <a:gd name="T19" fmla="*/ 362 h 3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71"/>
                <a:gd name="T31" fmla="*/ 0 h 362"/>
                <a:gd name="T32" fmla="*/ 1471 w 1471"/>
                <a:gd name="T33" fmla="*/ 362 h 3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71" h="362">
                  <a:moveTo>
                    <a:pt x="0" y="0"/>
                  </a:moveTo>
                  <a:lnTo>
                    <a:pt x="82" y="58"/>
                  </a:lnTo>
                  <a:lnTo>
                    <a:pt x="184" y="111"/>
                  </a:lnTo>
                  <a:lnTo>
                    <a:pt x="307" y="160"/>
                  </a:lnTo>
                  <a:lnTo>
                    <a:pt x="450" y="205"/>
                  </a:lnTo>
                  <a:lnTo>
                    <a:pt x="614" y="245"/>
                  </a:lnTo>
                  <a:lnTo>
                    <a:pt x="798" y="281"/>
                  </a:lnTo>
                  <a:lnTo>
                    <a:pt x="1002" y="312"/>
                  </a:lnTo>
                  <a:lnTo>
                    <a:pt x="1226" y="339"/>
                  </a:lnTo>
                  <a:lnTo>
                    <a:pt x="1471" y="362"/>
                  </a:lnTo>
                </a:path>
              </a:pathLst>
            </a:custGeom>
            <a:noFill/>
            <a:ln w="4763" cap="rnd">
              <a:solidFill>
                <a:srgbClr val="4677B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57" name="Freeform 44"/>
            <p:cNvSpPr>
              <a:spLocks/>
            </p:cNvSpPr>
            <p:nvPr/>
          </p:nvSpPr>
          <p:spPr bwMode="auto">
            <a:xfrm>
              <a:off x="4608" y="2641"/>
              <a:ext cx="61" cy="59"/>
            </a:xfrm>
            <a:custGeom>
              <a:avLst/>
              <a:gdLst>
                <a:gd name="T0" fmla="*/ 4 w 61"/>
                <a:gd name="T1" fmla="*/ 0 h 59"/>
                <a:gd name="T2" fmla="*/ 61 w 61"/>
                <a:gd name="T3" fmla="*/ 34 h 59"/>
                <a:gd name="T4" fmla="*/ 0 w 61"/>
                <a:gd name="T5" fmla="*/ 59 h 59"/>
                <a:gd name="T6" fmla="*/ 4 w 61"/>
                <a:gd name="T7" fmla="*/ 0 h 59"/>
                <a:gd name="T8" fmla="*/ 0 60000 65536"/>
                <a:gd name="T9" fmla="*/ 0 60000 65536"/>
                <a:gd name="T10" fmla="*/ 0 60000 65536"/>
                <a:gd name="T11" fmla="*/ 0 60000 65536"/>
                <a:gd name="T12" fmla="*/ 0 w 61"/>
                <a:gd name="T13" fmla="*/ 0 h 59"/>
                <a:gd name="T14" fmla="*/ 61 w 61"/>
                <a:gd name="T15" fmla="*/ 59 h 59"/>
              </a:gdLst>
              <a:ahLst/>
              <a:cxnLst>
                <a:cxn ang="T8">
                  <a:pos x="T0" y="T1"/>
                </a:cxn>
                <a:cxn ang="T9">
                  <a:pos x="T2" y="T3"/>
                </a:cxn>
                <a:cxn ang="T10">
                  <a:pos x="T4" y="T5"/>
                </a:cxn>
                <a:cxn ang="T11">
                  <a:pos x="T6" y="T7"/>
                </a:cxn>
              </a:cxnLst>
              <a:rect l="T12" t="T13" r="T14" b="T15"/>
              <a:pathLst>
                <a:path w="61" h="59">
                  <a:moveTo>
                    <a:pt x="4" y="0"/>
                  </a:moveTo>
                  <a:lnTo>
                    <a:pt x="61" y="34"/>
                  </a:lnTo>
                  <a:lnTo>
                    <a:pt x="0" y="59"/>
                  </a:lnTo>
                  <a:lnTo>
                    <a:pt x="4" y="0"/>
                  </a:lnTo>
                  <a:close/>
                </a:path>
              </a:pathLst>
            </a:custGeom>
            <a:solidFill>
              <a:srgbClr val="4677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58" name="Rectangle 45"/>
            <p:cNvSpPr>
              <a:spLocks noChangeArrowheads="1"/>
            </p:cNvSpPr>
            <p:nvPr/>
          </p:nvSpPr>
          <p:spPr bwMode="auto">
            <a:xfrm>
              <a:off x="3001" y="2111"/>
              <a:ext cx="33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a:t>
              </a:r>
              <a:endParaRPr lang="en-US"/>
            </a:p>
          </p:txBody>
        </p:sp>
        <p:sp>
          <p:nvSpPr>
            <p:cNvPr id="13359" name="Rectangle 46"/>
            <p:cNvSpPr>
              <a:spLocks noChangeArrowheads="1"/>
            </p:cNvSpPr>
            <p:nvPr/>
          </p:nvSpPr>
          <p:spPr bwMode="auto">
            <a:xfrm>
              <a:off x="3259" y="2111"/>
              <a:ext cx="97"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2</a:t>
              </a:r>
              <a:endParaRPr lang="en-US"/>
            </a:p>
          </p:txBody>
        </p:sp>
        <p:sp>
          <p:nvSpPr>
            <p:cNvPr id="13360" name="Rectangle 47"/>
            <p:cNvSpPr>
              <a:spLocks noChangeArrowheads="1"/>
            </p:cNvSpPr>
            <p:nvPr/>
          </p:nvSpPr>
          <p:spPr bwMode="auto">
            <a:xfrm>
              <a:off x="2993" y="1361"/>
              <a:ext cx="33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a:t>
              </a:r>
              <a:endParaRPr lang="en-US"/>
            </a:p>
          </p:txBody>
        </p:sp>
        <p:sp>
          <p:nvSpPr>
            <p:cNvPr id="13361" name="Rectangle 48"/>
            <p:cNvSpPr>
              <a:spLocks noChangeArrowheads="1"/>
            </p:cNvSpPr>
            <p:nvPr/>
          </p:nvSpPr>
          <p:spPr bwMode="auto">
            <a:xfrm>
              <a:off x="3251" y="1361"/>
              <a:ext cx="97"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1</a:t>
              </a:r>
              <a:endParaRPr lang="en-US"/>
            </a:p>
          </p:txBody>
        </p:sp>
      </p:grpSp>
      <p:sp>
        <p:nvSpPr>
          <p:cNvPr id="13319" name="Rectangle 4"/>
          <p:cNvSpPr>
            <a:spLocks noChangeArrowheads="1"/>
          </p:cNvSpPr>
          <p:nvPr/>
        </p:nvSpPr>
        <p:spPr bwMode="auto">
          <a:xfrm>
            <a:off x="609600" y="2743200"/>
            <a:ext cx="3810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tabLst>
                <a:tab pos="2289175" algn="l"/>
              </a:tabLst>
            </a:pPr>
            <a:r>
              <a:rPr lang="en-US" dirty="0">
                <a:solidFill>
                  <a:srgbClr val="000000"/>
                </a:solidFill>
                <a:latin typeface="Comic Sans MS" charset="0"/>
              </a:rPr>
              <a:t>		</a:t>
            </a:r>
          </a:p>
          <a:p>
            <a:pPr>
              <a:tabLst>
                <a:tab pos="2289175" algn="l"/>
              </a:tabLst>
            </a:pPr>
            <a:r>
              <a:rPr lang="en-US" dirty="0">
                <a:solidFill>
                  <a:srgbClr val="000000"/>
                </a:solidFill>
                <a:latin typeface="Comic Sans MS" charset="0"/>
              </a:rPr>
              <a:t> course1</a:t>
            </a:r>
            <a:r>
              <a:rPr lang="en-US" dirty="0">
                <a:latin typeface="Comic Sans MS" charset="0"/>
              </a:rPr>
              <a:t> </a:t>
            </a:r>
            <a:r>
              <a:rPr lang="en-US" dirty="0">
                <a:solidFill>
                  <a:srgbClr val="000000"/>
                </a:solidFill>
                <a:latin typeface="Comic Sans MS" charset="0"/>
              </a:rPr>
              <a:t>= </a:t>
            </a:r>
            <a:r>
              <a:rPr lang="en-US" dirty="0">
                <a:solidFill>
                  <a:srgbClr val="0000FF"/>
                </a:solidFill>
                <a:latin typeface="Comic Sans MS" charset="0"/>
              </a:rPr>
              <a:t>new</a:t>
            </a:r>
            <a:r>
              <a:rPr lang="en-US" dirty="0">
                <a:solidFill>
                  <a:srgbClr val="000000"/>
                </a:solidFill>
                <a:latin typeface="Comic Sans MS" charset="0"/>
              </a:rPr>
              <a:t> Course</a:t>
            </a:r>
            <a:r>
              <a:rPr lang="en-US" dirty="0">
                <a:solidFill>
                  <a:srgbClr val="FF0000"/>
                </a:solidFill>
                <a:latin typeface="Comic Sans MS" charset="0"/>
              </a:rPr>
              <a:t>( )</a:t>
            </a:r>
            <a:r>
              <a:rPr lang="en-US" dirty="0">
                <a:solidFill>
                  <a:srgbClr val="000000"/>
                </a:solidFill>
                <a:latin typeface="Comic Sans MS" charset="0"/>
              </a:rPr>
              <a:t>;</a:t>
            </a:r>
          </a:p>
          <a:p>
            <a:pPr>
              <a:tabLst>
                <a:tab pos="2289175" algn="l"/>
              </a:tabLst>
            </a:pPr>
            <a:r>
              <a:rPr lang="en-US" dirty="0">
                <a:latin typeface="Comic Sans MS" charset="0"/>
              </a:rPr>
              <a:t> </a:t>
            </a:r>
            <a:r>
              <a:rPr lang="en-US" dirty="0">
                <a:solidFill>
                  <a:srgbClr val="000000"/>
                </a:solidFill>
                <a:latin typeface="Comic Sans MS" charset="0"/>
              </a:rPr>
              <a:t>course2</a:t>
            </a:r>
            <a:r>
              <a:rPr lang="en-US" dirty="0">
                <a:latin typeface="Comic Sans MS" charset="0"/>
              </a:rPr>
              <a:t> </a:t>
            </a:r>
            <a:r>
              <a:rPr lang="en-US" dirty="0">
                <a:solidFill>
                  <a:srgbClr val="000000"/>
                </a:solidFill>
                <a:latin typeface="Comic Sans MS" charset="0"/>
              </a:rPr>
              <a:t>= </a:t>
            </a:r>
            <a:r>
              <a:rPr lang="en-US" dirty="0">
                <a:solidFill>
                  <a:srgbClr val="0000FF"/>
                </a:solidFill>
                <a:latin typeface="Comic Sans MS" charset="0"/>
              </a:rPr>
              <a:t>new</a:t>
            </a:r>
            <a:r>
              <a:rPr lang="en-US" dirty="0">
                <a:solidFill>
                  <a:srgbClr val="000000"/>
                </a:solidFill>
                <a:latin typeface="Comic Sans MS" charset="0"/>
              </a:rPr>
              <a:t> Course</a:t>
            </a:r>
            <a:r>
              <a:rPr lang="en-US" dirty="0">
                <a:solidFill>
                  <a:srgbClr val="FF0000"/>
                </a:solidFill>
                <a:latin typeface="Comic Sans MS" charset="0"/>
              </a:rPr>
              <a:t>( )</a:t>
            </a:r>
            <a:r>
              <a:rPr lang="en-US" dirty="0">
                <a:solidFill>
                  <a:srgbClr val="000000"/>
                </a:solidFill>
                <a:latin typeface="Comic Sans MS" charset="0"/>
              </a:rPr>
              <a:t>;</a:t>
            </a:r>
          </a:p>
        </p:txBody>
      </p:sp>
      <p:sp>
        <p:nvSpPr>
          <p:cNvPr id="13320" name="AutoShape 6"/>
          <p:cNvSpPr>
            <a:spLocks noChangeArrowheads="1"/>
          </p:cNvSpPr>
          <p:nvPr/>
        </p:nvSpPr>
        <p:spPr bwMode="auto">
          <a:xfrm rot="10800000">
            <a:off x="1981200" y="4114800"/>
            <a:ext cx="1600200" cy="685800"/>
          </a:xfrm>
          <a:prstGeom prst="wedgeRoundRectCallout">
            <a:avLst>
              <a:gd name="adj1" fmla="val -122819"/>
              <a:gd name="adj2" fmla="val 145829"/>
              <a:gd name="adj3" fmla="val 16667"/>
            </a:avLst>
          </a:prstGeom>
          <a:solidFill>
            <a:schemeClr val="accent1"/>
          </a:solidFill>
          <a:ln w="9525">
            <a:solidFill>
              <a:schemeClr val="tx1"/>
            </a:solidFill>
            <a:miter lim="800000"/>
            <a:headEnd/>
            <a:tailEnd/>
          </a:ln>
        </p:spPr>
        <p:txBody>
          <a:bodyPr rot="10800000"/>
          <a:lstStyle/>
          <a:p>
            <a:pPr algn="ctr"/>
            <a:r>
              <a:rPr lang="en-US">
                <a:latin typeface="Comic Sans MS" charset="0"/>
              </a:rPr>
              <a:t>Instance variable</a:t>
            </a:r>
          </a:p>
        </p:txBody>
      </p:sp>
      <p:sp>
        <p:nvSpPr>
          <p:cNvPr id="13321" name="AutoShape 7"/>
          <p:cNvSpPr>
            <a:spLocks noChangeArrowheads="1"/>
          </p:cNvSpPr>
          <p:nvPr/>
        </p:nvSpPr>
        <p:spPr bwMode="auto">
          <a:xfrm rot="10800000">
            <a:off x="3657600" y="4572000"/>
            <a:ext cx="1600200" cy="685800"/>
          </a:xfrm>
          <a:prstGeom prst="wedgeRoundRectCallout">
            <a:avLst>
              <a:gd name="adj1" fmla="val -30856"/>
              <a:gd name="adj2" fmla="val 180782"/>
              <a:gd name="adj3" fmla="val 16667"/>
            </a:avLst>
          </a:prstGeom>
          <a:solidFill>
            <a:schemeClr val="accent1"/>
          </a:solidFill>
          <a:ln w="9525">
            <a:solidFill>
              <a:schemeClr val="tx1"/>
            </a:solidFill>
            <a:miter lim="800000"/>
            <a:headEnd/>
            <a:tailEnd/>
          </a:ln>
        </p:spPr>
        <p:txBody>
          <a:bodyPr rot="10800000"/>
          <a:lstStyle/>
          <a:p>
            <a:pPr algn="ctr"/>
            <a:r>
              <a:rPr lang="en-US">
                <a:latin typeface="Comic Sans MS" charset="0"/>
              </a:rPr>
              <a:t>Object reference</a:t>
            </a:r>
          </a:p>
        </p:txBody>
      </p:sp>
      <p:sp>
        <p:nvSpPr>
          <p:cNvPr id="13322" name="AutoShape 8"/>
          <p:cNvSpPr>
            <a:spLocks noChangeArrowheads="1"/>
          </p:cNvSpPr>
          <p:nvPr/>
        </p:nvSpPr>
        <p:spPr bwMode="auto">
          <a:xfrm rot="10800000">
            <a:off x="4038600" y="5486400"/>
            <a:ext cx="1600200" cy="685800"/>
          </a:xfrm>
          <a:prstGeom prst="wedgeRoundRectCallout">
            <a:avLst>
              <a:gd name="adj1" fmla="val -95736"/>
              <a:gd name="adj2" fmla="val 137495"/>
              <a:gd name="adj3" fmla="val 16667"/>
            </a:avLst>
          </a:prstGeom>
          <a:solidFill>
            <a:schemeClr val="accent1"/>
          </a:solidFill>
          <a:ln w="9525">
            <a:solidFill>
              <a:schemeClr val="tx1"/>
            </a:solidFill>
            <a:miter lim="800000"/>
            <a:headEnd/>
            <a:tailEnd/>
          </a:ln>
        </p:spPr>
        <p:txBody>
          <a:bodyPr rot="10800000"/>
          <a:lstStyle/>
          <a:p>
            <a:pPr algn="ctr"/>
            <a:r>
              <a:rPr lang="en-US">
                <a:latin typeface="Comic Sans MS" charset="0"/>
              </a:rPr>
              <a:t>Object state</a:t>
            </a:r>
          </a:p>
        </p:txBody>
      </p:sp>
    </p:spTree>
    <p:custDataLst>
      <p:tags r:id="rId1"/>
    </p:custDataLst>
  </p:cSld>
  <p:clrMapOvr>
    <a:masterClrMapping/>
  </p:clrMapOvr>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152400" y="381000"/>
            <a:ext cx="8839199" cy="565150"/>
          </a:xfrm>
        </p:spPr>
        <p:txBody>
          <a:bodyPr>
            <a:normAutofit fontScale="90000"/>
          </a:bodyPr>
          <a:lstStyle/>
          <a:p>
            <a:pPr fontAlgn="auto">
              <a:spcAft>
                <a:spcPts val="0"/>
              </a:spcAft>
              <a:defRPr/>
            </a:pPr>
            <a:r>
              <a:rPr lang="en-US" dirty="0">
                <a:solidFill>
                  <a:schemeClr val="accent1">
                    <a:lumMod val="75000"/>
                  </a:schemeClr>
                </a:solidFill>
                <a:latin typeface="Calibri" charset="0"/>
                <a:ea typeface="+mj-ea"/>
                <a:cs typeface="+mj-cs"/>
              </a:rPr>
              <a:t>Assigning Objects</a:t>
            </a:r>
            <a:r>
              <a:rPr lang="ja-JP" altLang="en-US" dirty="0">
                <a:solidFill>
                  <a:schemeClr val="accent1">
                    <a:lumMod val="75000"/>
                  </a:schemeClr>
                </a:solidFill>
                <a:latin typeface="Calibri" charset="0"/>
                <a:ea typeface="+mj-ea"/>
                <a:cs typeface="+mj-cs"/>
              </a:rPr>
              <a:t>’</a:t>
            </a:r>
            <a:r>
              <a:rPr lang="en-US" altLang="ja-JP" dirty="0">
                <a:solidFill>
                  <a:schemeClr val="accent1">
                    <a:lumMod val="75000"/>
                  </a:schemeClr>
                </a:solidFill>
                <a:latin typeface="Calibri" charset="0"/>
                <a:ea typeface="+mj-ea"/>
                <a:cs typeface="+mj-cs"/>
              </a:rPr>
              <a:t> References to the same Instance Variable </a:t>
            </a:r>
            <a:endParaRPr lang="en-US" dirty="0">
              <a:solidFill>
                <a:schemeClr val="accent1">
                  <a:lumMod val="75000"/>
                </a:schemeClr>
              </a:solidFill>
              <a:latin typeface="Calibri" charset="0"/>
              <a:ea typeface="+mj-ea"/>
              <a:cs typeface="+mj-cs"/>
            </a:endParaRPr>
          </a:p>
        </p:txBody>
      </p:sp>
      <p:sp>
        <p:nvSpPr>
          <p:cNvPr id="16388" name="Slide Number Placeholder 4"/>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898989"/>
                </a:solidFill>
                <a:latin typeface="Calibri" charset="0"/>
                <a:cs typeface="Arial" charset="0"/>
              </a:rPr>
              <a:t>Page </a:t>
            </a:r>
            <a:fld id="{4C6C094F-67CD-254F-BD4C-4612FB328D9B}" type="slidenum">
              <a:rPr lang="en-US">
                <a:solidFill>
                  <a:srgbClr val="898989"/>
                </a:solidFill>
                <a:latin typeface="Calibri" charset="0"/>
                <a:cs typeface="Arial" charset="0"/>
              </a:rPr>
              <a:pPr eaLnBrk="1" hangingPunct="1">
                <a:defRPr/>
              </a:pPr>
              <a:t>608</a:t>
            </a:fld>
            <a:endParaRPr lang="en-US">
              <a:solidFill>
                <a:srgbClr val="898989"/>
              </a:solidFill>
              <a:latin typeface="Calibri" charset="0"/>
              <a:cs typeface="Arial" charset="0"/>
            </a:endParaRPr>
          </a:p>
        </p:txBody>
      </p:sp>
      <p:sp>
        <p:nvSpPr>
          <p:cNvPr id="15366" name="Rectangle 3"/>
          <p:cNvSpPr>
            <a:spLocks noChangeArrowheads="1"/>
          </p:cNvSpPr>
          <p:nvPr/>
        </p:nvSpPr>
        <p:spPr bwMode="auto">
          <a:xfrm>
            <a:off x="468313" y="1484313"/>
            <a:ext cx="4133850" cy="4335462"/>
          </a:xfrm>
          <a:prstGeom prst="rect">
            <a:avLst/>
          </a:prstGeom>
          <a:solidFill>
            <a:srgbClr val="EFFBFF"/>
          </a:solidFill>
          <a:ln w="9525">
            <a:solidFill>
              <a:srgbClr val="EAF0FE"/>
            </a:solidFill>
            <a:miter lim="800000"/>
            <a:headEnd/>
            <a:tailEnd/>
          </a:ln>
          <a:effectLst>
            <a:outerShdw blurRad="63500" dist="117088" dir="2963922" algn="ctr" rotWithShape="0">
              <a:schemeClr val="tx1">
                <a:alpha val="74998"/>
              </a:schemeClr>
            </a:outerShdw>
          </a:effectLst>
        </p:spPr>
        <p:txBody>
          <a:bodyPr wrap="none" anchor="ctr"/>
          <a:lstStyle/>
          <a:p>
            <a:pPr algn="ctr">
              <a:defRPr/>
            </a:pPr>
            <a:endParaRPr lang="ja-JP" altLang="en-US" sz="2400">
              <a:solidFill>
                <a:srgbClr val="DDDDDD"/>
              </a:solidFill>
              <a:latin typeface="Times New Roman" charset="0"/>
            </a:endParaRPr>
          </a:p>
        </p:txBody>
      </p:sp>
      <p:sp>
        <p:nvSpPr>
          <p:cNvPr id="16390" name="Text Box 4"/>
          <p:cNvSpPr txBox="1">
            <a:spLocks noChangeArrowheads="1"/>
          </p:cNvSpPr>
          <p:nvPr/>
        </p:nvSpPr>
        <p:spPr bwMode="auto">
          <a:xfrm>
            <a:off x="1889125" y="5959475"/>
            <a:ext cx="94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b="1">
                <a:solidFill>
                  <a:srgbClr val="15151D"/>
                </a:solidFill>
              </a:rPr>
              <a:t>Code</a:t>
            </a:r>
            <a:endParaRPr lang="en-US" altLang="ja-JP">
              <a:solidFill>
                <a:srgbClr val="15151D"/>
              </a:solidFill>
              <a:latin typeface="Times New Roman" charset="0"/>
            </a:endParaRPr>
          </a:p>
        </p:txBody>
      </p:sp>
      <p:sp>
        <p:nvSpPr>
          <p:cNvPr id="16391" name="Text Box 5"/>
          <p:cNvSpPr txBox="1">
            <a:spLocks noChangeArrowheads="1"/>
          </p:cNvSpPr>
          <p:nvPr/>
        </p:nvSpPr>
        <p:spPr bwMode="auto">
          <a:xfrm>
            <a:off x="5676900" y="5945188"/>
            <a:ext cx="2289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b="1" dirty="0">
                <a:solidFill>
                  <a:srgbClr val="15151D"/>
                </a:solidFill>
              </a:rPr>
              <a:t>Memory State</a:t>
            </a:r>
            <a:endParaRPr lang="en-US" altLang="ja-JP" dirty="0">
              <a:latin typeface="Times New Roman" charset="0"/>
            </a:endParaRPr>
          </a:p>
        </p:txBody>
      </p:sp>
      <p:sp>
        <p:nvSpPr>
          <p:cNvPr id="146438" name="Text Box 6"/>
          <p:cNvSpPr txBox="1">
            <a:spLocks noChangeArrowheads="1"/>
          </p:cNvSpPr>
          <p:nvPr/>
        </p:nvSpPr>
        <p:spPr bwMode="auto">
          <a:xfrm>
            <a:off x="552450" y="3587750"/>
            <a:ext cx="2697163" cy="1284288"/>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50000"/>
              </a:lnSpc>
              <a:defRPr/>
            </a:pPr>
            <a:r>
              <a:rPr lang="en-US" altLang="ja-JP" sz="1600">
                <a:effectLst>
                  <a:outerShdw blurRad="38100" dist="38100" dir="2700000" algn="tl">
                    <a:srgbClr val="DDDDDD"/>
                  </a:outerShdw>
                </a:effectLst>
                <a:latin typeface="Courier New" charset="0"/>
                <a:cs typeface="Arial" charset="0"/>
              </a:rPr>
              <a:t>Course crs;</a:t>
            </a:r>
          </a:p>
          <a:p>
            <a:pPr eaLnBrk="1" hangingPunct="1">
              <a:lnSpc>
                <a:spcPct val="150000"/>
              </a:lnSpc>
              <a:defRPr/>
            </a:pPr>
            <a:r>
              <a:rPr lang="en-US" altLang="ja-JP" sz="1600">
                <a:effectLst>
                  <a:outerShdw blurRad="38100" dist="38100" dir="2700000" algn="tl">
                    <a:srgbClr val="DDDDDD"/>
                  </a:outerShdw>
                </a:effectLst>
                <a:latin typeface="Courier New" charset="0"/>
                <a:cs typeface="Arial" charset="0"/>
              </a:rPr>
              <a:t>crs = new Course</a:t>
            </a:r>
            <a:r>
              <a:rPr lang="en-US" altLang="ja-JP">
                <a:latin typeface="Comic Sans MS" charset="0"/>
                <a:cs typeface="Arial" charset="0"/>
              </a:rPr>
              <a:t> </a:t>
            </a:r>
            <a:r>
              <a:rPr lang="en-US" altLang="ja-JP" sz="1600">
                <a:effectLst>
                  <a:outerShdw blurRad="38100" dist="38100" dir="2700000" algn="tl">
                    <a:srgbClr val="DDDDDD"/>
                  </a:outerShdw>
                </a:effectLst>
                <a:latin typeface="Courier New" charset="0"/>
                <a:cs typeface="Arial" charset="0"/>
              </a:rPr>
              <a:t>( );</a:t>
            </a:r>
          </a:p>
          <a:p>
            <a:pPr eaLnBrk="1" hangingPunct="1">
              <a:lnSpc>
                <a:spcPct val="150000"/>
              </a:lnSpc>
              <a:defRPr/>
            </a:pPr>
            <a:r>
              <a:rPr lang="en-US" altLang="ja-JP" sz="1600">
                <a:effectLst>
                  <a:outerShdw blurRad="38100" dist="38100" dir="2700000" algn="tl">
                    <a:srgbClr val="DDDDDD"/>
                  </a:outerShdw>
                </a:effectLst>
                <a:latin typeface="Courier New" charset="0"/>
                <a:cs typeface="Arial" charset="0"/>
              </a:rPr>
              <a:t>crs = new Course</a:t>
            </a:r>
            <a:r>
              <a:rPr lang="en-US" altLang="ja-JP">
                <a:latin typeface="Comic Sans MS" charset="0"/>
                <a:cs typeface="Arial" charset="0"/>
              </a:rPr>
              <a:t> </a:t>
            </a:r>
            <a:r>
              <a:rPr lang="en-US" altLang="ja-JP" sz="1600">
                <a:effectLst>
                  <a:outerShdw blurRad="38100" dist="38100" dir="2700000" algn="tl">
                    <a:srgbClr val="DDDDDD"/>
                  </a:outerShdw>
                </a:effectLst>
                <a:latin typeface="Courier New" charset="0"/>
                <a:cs typeface="Arial" charset="0"/>
              </a:rPr>
              <a:t>( );</a:t>
            </a:r>
            <a:endParaRPr lang="en-US" sz="1600">
              <a:effectLst>
                <a:outerShdw blurRad="38100" dist="38100" dir="2700000" algn="tl">
                  <a:srgbClr val="DDDDDD"/>
                </a:outerShdw>
              </a:effectLst>
              <a:latin typeface="Courier New" charset="0"/>
              <a:cs typeface="Arial" charset="0"/>
            </a:endParaRPr>
          </a:p>
        </p:txBody>
      </p:sp>
      <p:grpSp>
        <p:nvGrpSpPr>
          <p:cNvPr id="16393" name="Group 7"/>
          <p:cNvGrpSpPr>
            <a:grpSpLocks/>
          </p:cNvGrpSpPr>
          <p:nvPr/>
        </p:nvGrpSpPr>
        <p:grpSpPr bwMode="auto">
          <a:xfrm>
            <a:off x="152400" y="3143250"/>
            <a:ext cx="3000375" cy="1047750"/>
            <a:chOff x="348" y="1677"/>
            <a:chExt cx="1890" cy="660"/>
          </a:xfrm>
        </p:grpSpPr>
        <p:sp>
          <p:nvSpPr>
            <p:cNvPr id="15394" name="Oval 8"/>
            <p:cNvSpPr>
              <a:spLocks noChangeArrowheads="1"/>
            </p:cNvSpPr>
            <p:nvPr/>
          </p:nvSpPr>
          <p:spPr bwMode="auto">
            <a:xfrm>
              <a:off x="1963" y="1677"/>
              <a:ext cx="275" cy="219"/>
            </a:xfrm>
            <a:prstGeom prst="ellipse">
              <a:avLst/>
            </a:prstGeom>
            <a:solidFill>
              <a:schemeClr val="bg1"/>
            </a:solidFill>
            <a:ln w="9525">
              <a:solidFill>
                <a:schemeClr val="tx1"/>
              </a:solidFill>
              <a:miter lim="800000"/>
              <a:headEnd/>
              <a:tailEnd/>
            </a:ln>
            <a:effectLst>
              <a:outerShdw blurRad="63500" dist="46662" dir="2115817" algn="ctr" rotWithShape="0">
                <a:schemeClr val="bg2">
                  <a:alpha val="74997"/>
                </a:schemeClr>
              </a:outerShdw>
            </a:effectLst>
          </p:spPr>
          <p:txBody>
            <a:bodyPr wrap="none" anchor="ctr"/>
            <a:lstStyle/>
            <a:p>
              <a:pPr algn="ctr">
                <a:defRPr/>
              </a:pPr>
              <a:r>
                <a:rPr lang="en-US" altLang="ja-JP" sz="2400" b="1">
                  <a:solidFill>
                    <a:srgbClr val="C1051B"/>
                  </a:solidFill>
                  <a:cs typeface="Arial" charset="0"/>
                </a:rPr>
                <a:t>A</a:t>
              </a:r>
              <a:endParaRPr lang="en-US" altLang="ja-JP" sz="2400">
                <a:solidFill>
                  <a:srgbClr val="000000"/>
                </a:solidFill>
                <a:latin typeface="Times New Roman" charset="0"/>
                <a:cs typeface="Arial" charset="0"/>
              </a:endParaRPr>
            </a:p>
          </p:txBody>
        </p:sp>
        <p:sp>
          <p:nvSpPr>
            <p:cNvPr id="16418" name="Line 9"/>
            <p:cNvSpPr>
              <a:spLocks noChangeShapeType="1"/>
            </p:cNvSpPr>
            <p:nvPr/>
          </p:nvSpPr>
          <p:spPr bwMode="auto">
            <a:xfrm flipH="1">
              <a:off x="1554" y="1839"/>
              <a:ext cx="428" cy="293"/>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6442" name="Text Box 10"/>
            <p:cNvSpPr txBox="1">
              <a:spLocks noChangeArrowheads="1"/>
            </p:cNvSpPr>
            <p:nvPr/>
          </p:nvSpPr>
          <p:spPr bwMode="auto">
            <a:xfrm>
              <a:off x="348" y="2125"/>
              <a:ext cx="116" cy="212"/>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fr-FR" sz="1600">
                <a:solidFill>
                  <a:srgbClr val="C1051B"/>
                </a:solidFill>
                <a:effectLst>
                  <a:outerShdw blurRad="38100" dist="38100" dir="2700000" algn="tl">
                    <a:srgbClr val="DDDDDD"/>
                  </a:outerShdw>
                </a:effectLst>
                <a:latin typeface="Courier New" charset="0"/>
                <a:cs typeface="Arial" charset="0"/>
              </a:endParaRPr>
            </a:p>
          </p:txBody>
        </p:sp>
      </p:grpSp>
      <p:grpSp>
        <p:nvGrpSpPr>
          <p:cNvPr id="16394" name="Group 11"/>
          <p:cNvGrpSpPr>
            <a:grpSpLocks/>
          </p:cNvGrpSpPr>
          <p:nvPr/>
        </p:nvGrpSpPr>
        <p:grpSpPr bwMode="auto">
          <a:xfrm>
            <a:off x="590550" y="3686175"/>
            <a:ext cx="3752850" cy="885825"/>
            <a:chOff x="347" y="2008"/>
            <a:chExt cx="2364" cy="558"/>
          </a:xfrm>
        </p:grpSpPr>
        <p:sp>
          <p:nvSpPr>
            <p:cNvPr id="16414" name="Line 12"/>
            <p:cNvSpPr>
              <a:spLocks noChangeShapeType="1"/>
            </p:cNvSpPr>
            <p:nvPr/>
          </p:nvSpPr>
          <p:spPr bwMode="auto">
            <a:xfrm flipH="1">
              <a:off x="2004" y="2138"/>
              <a:ext cx="436" cy="27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2" name="Oval 13"/>
            <p:cNvSpPr>
              <a:spLocks noChangeArrowheads="1"/>
            </p:cNvSpPr>
            <p:nvPr/>
          </p:nvSpPr>
          <p:spPr bwMode="auto">
            <a:xfrm>
              <a:off x="2436" y="2008"/>
              <a:ext cx="275" cy="219"/>
            </a:xfrm>
            <a:prstGeom prst="ellipse">
              <a:avLst/>
            </a:prstGeom>
            <a:solidFill>
              <a:schemeClr val="bg1"/>
            </a:solidFill>
            <a:ln w="9525">
              <a:solidFill>
                <a:schemeClr val="tx1"/>
              </a:solidFill>
              <a:miter lim="800000"/>
              <a:headEnd/>
              <a:tailEnd/>
            </a:ln>
            <a:effectLst>
              <a:outerShdw blurRad="63500" dist="46662" dir="2115817" algn="ctr" rotWithShape="0">
                <a:schemeClr val="bg2">
                  <a:alpha val="74997"/>
                </a:schemeClr>
              </a:outerShdw>
            </a:effectLst>
          </p:spPr>
          <p:txBody>
            <a:bodyPr wrap="none" anchor="ctr"/>
            <a:lstStyle/>
            <a:p>
              <a:pPr algn="ctr">
                <a:defRPr/>
              </a:pPr>
              <a:r>
                <a:rPr lang="en-US" altLang="ja-JP" sz="2400" b="1">
                  <a:solidFill>
                    <a:srgbClr val="C1051B"/>
                  </a:solidFill>
                  <a:cs typeface="Arial" charset="0"/>
                </a:rPr>
                <a:t>B</a:t>
              </a:r>
              <a:endParaRPr lang="en-US" altLang="ja-JP" sz="2400">
                <a:solidFill>
                  <a:srgbClr val="000000"/>
                </a:solidFill>
                <a:latin typeface="Times New Roman" charset="0"/>
                <a:cs typeface="Arial" charset="0"/>
              </a:endParaRPr>
            </a:p>
          </p:txBody>
        </p:sp>
        <p:sp>
          <p:nvSpPr>
            <p:cNvPr id="146446" name="Text Box 14"/>
            <p:cNvSpPr txBox="1">
              <a:spLocks noChangeArrowheads="1"/>
            </p:cNvSpPr>
            <p:nvPr/>
          </p:nvSpPr>
          <p:spPr bwMode="auto">
            <a:xfrm>
              <a:off x="347" y="2354"/>
              <a:ext cx="116" cy="212"/>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fr-FR" sz="1600">
                <a:solidFill>
                  <a:srgbClr val="C1051B"/>
                </a:solidFill>
                <a:effectLst>
                  <a:outerShdw blurRad="38100" dist="38100" dir="2700000" algn="tl">
                    <a:srgbClr val="DDDDDD"/>
                  </a:outerShdw>
                </a:effectLst>
                <a:latin typeface="Courier New" charset="0"/>
                <a:cs typeface="Arial" charset="0"/>
              </a:endParaRPr>
            </a:p>
          </p:txBody>
        </p:sp>
      </p:grpSp>
      <p:grpSp>
        <p:nvGrpSpPr>
          <p:cNvPr id="16395" name="Group 15"/>
          <p:cNvGrpSpPr>
            <a:grpSpLocks/>
          </p:cNvGrpSpPr>
          <p:nvPr/>
        </p:nvGrpSpPr>
        <p:grpSpPr bwMode="auto">
          <a:xfrm rot="206652">
            <a:off x="1524000" y="4267200"/>
            <a:ext cx="2819400" cy="1371600"/>
            <a:chOff x="340" y="2586"/>
            <a:chExt cx="2405" cy="599"/>
          </a:xfrm>
        </p:grpSpPr>
        <p:sp>
          <p:nvSpPr>
            <p:cNvPr id="16411" name="Line 16"/>
            <p:cNvSpPr>
              <a:spLocks noChangeShapeType="1"/>
            </p:cNvSpPr>
            <p:nvPr/>
          </p:nvSpPr>
          <p:spPr bwMode="auto">
            <a:xfrm flipH="1" flipV="1">
              <a:off x="1813" y="2781"/>
              <a:ext cx="655" cy="261"/>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9" name="Oval 17"/>
            <p:cNvSpPr>
              <a:spLocks noChangeArrowheads="1"/>
            </p:cNvSpPr>
            <p:nvPr/>
          </p:nvSpPr>
          <p:spPr bwMode="auto">
            <a:xfrm>
              <a:off x="2470" y="2965"/>
              <a:ext cx="275" cy="219"/>
            </a:xfrm>
            <a:prstGeom prst="ellipse">
              <a:avLst/>
            </a:prstGeom>
            <a:solidFill>
              <a:schemeClr val="bg1"/>
            </a:solidFill>
            <a:ln w="9525">
              <a:solidFill>
                <a:schemeClr val="tx1"/>
              </a:solidFill>
              <a:miter lim="800000"/>
              <a:headEnd/>
              <a:tailEnd/>
            </a:ln>
            <a:effectLst>
              <a:outerShdw blurRad="63500" dist="46662" dir="2115817" algn="ctr" rotWithShape="0">
                <a:schemeClr val="bg2">
                  <a:alpha val="74997"/>
                </a:schemeClr>
              </a:outerShdw>
            </a:effectLst>
          </p:spPr>
          <p:txBody>
            <a:bodyPr wrap="none" anchor="ctr"/>
            <a:lstStyle/>
            <a:p>
              <a:pPr algn="ctr">
                <a:defRPr/>
              </a:pPr>
              <a:r>
                <a:rPr lang="en-US" altLang="ja-JP" sz="2400" b="1">
                  <a:solidFill>
                    <a:srgbClr val="C1051B"/>
                  </a:solidFill>
                  <a:cs typeface="Arial" charset="0"/>
                </a:rPr>
                <a:t>C</a:t>
              </a:r>
              <a:endParaRPr lang="en-US" altLang="ja-JP" sz="2400">
                <a:solidFill>
                  <a:srgbClr val="000000"/>
                </a:solidFill>
                <a:latin typeface="Times New Roman" charset="0"/>
                <a:cs typeface="Arial" charset="0"/>
              </a:endParaRPr>
            </a:p>
          </p:txBody>
        </p:sp>
        <p:sp>
          <p:nvSpPr>
            <p:cNvPr id="146450" name="Text Box 18"/>
            <p:cNvSpPr txBox="1">
              <a:spLocks noChangeArrowheads="1"/>
            </p:cNvSpPr>
            <p:nvPr/>
          </p:nvSpPr>
          <p:spPr bwMode="auto">
            <a:xfrm>
              <a:off x="340" y="2586"/>
              <a:ext cx="131" cy="147"/>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fr-FR" sz="1600">
                <a:solidFill>
                  <a:srgbClr val="C1051B"/>
                </a:solidFill>
                <a:effectLst>
                  <a:outerShdw blurRad="38100" dist="38100" dir="2700000" algn="tl">
                    <a:srgbClr val="DDDDDD"/>
                  </a:outerShdw>
                </a:effectLst>
                <a:latin typeface="Courier New" charset="0"/>
                <a:cs typeface="Arial" charset="0"/>
              </a:endParaRPr>
            </a:p>
          </p:txBody>
        </p:sp>
      </p:grpSp>
      <p:sp>
        <p:nvSpPr>
          <p:cNvPr id="15373" name="Rectangle 20"/>
          <p:cNvSpPr>
            <a:spLocks noChangeArrowheads="1"/>
          </p:cNvSpPr>
          <p:nvPr/>
        </p:nvSpPr>
        <p:spPr bwMode="auto">
          <a:xfrm>
            <a:off x="4724400" y="1524000"/>
            <a:ext cx="4194175" cy="4322763"/>
          </a:xfrm>
          <a:prstGeom prst="rect">
            <a:avLst/>
          </a:prstGeom>
          <a:noFill/>
          <a:ln w="9525">
            <a:solidFill>
              <a:srgbClr val="DDDDDD"/>
            </a:solidFill>
            <a:miter lim="800000"/>
            <a:headEnd/>
            <a:tailEnd/>
          </a:ln>
          <a:effectLst>
            <a:outerShdw blurRad="63500" dist="117088" dir="2963922" algn="ctr" rotWithShape="0">
              <a:schemeClr val="tx1">
                <a:alpha val="74998"/>
              </a:schemeClr>
            </a:outerShdw>
          </a:effectLst>
        </p:spPr>
        <p:txBody>
          <a:bodyPr wrap="none" anchor="ctr"/>
          <a:lstStyle/>
          <a:p>
            <a:pPr algn="ctr">
              <a:defRPr/>
            </a:pPr>
            <a:endParaRPr lang="ja-JP" altLang="en-US" sz="2400">
              <a:solidFill>
                <a:srgbClr val="DDDDDD"/>
              </a:solidFill>
              <a:latin typeface="Times New Roman" charset="0"/>
            </a:endParaRPr>
          </a:p>
        </p:txBody>
      </p:sp>
      <p:grpSp>
        <p:nvGrpSpPr>
          <p:cNvPr id="16397" name="Group 36"/>
          <p:cNvGrpSpPr>
            <a:grpSpLocks/>
          </p:cNvGrpSpPr>
          <p:nvPr/>
        </p:nvGrpSpPr>
        <p:grpSpPr bwMode="auto">
          <a:xfrm>
            <a:off x="4981575" y="1617663"/>
            <a:ext cx="3014663" cy="2492375"/>
            <a:chOff x="3138" y="1019"/>
            <a:chExt cx="1899" cy="1570"/>
          </a:xfrm>
        </p:grpSpPr>
        <p:sp>
          <p:nvSpPr>
            <p:cNvPr id="16408" name="Rectangle 21"/>
            <p:cNvSpPr>
              <a:spLocks noChangeArrowheads="1"/>
            </p:cNvSpPr>
            <p:nvPr/>
          </p:nvSpPr>
          <p:spPr bwMode="auto">
            <a:xfrm>
              <a:off x="4076" y="1019"/>
              <a:ext cx="3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charset="0"/>
                </a:rPr>
                <a:t>crs</a:t>
              </a:r>
            </a:p>
          </p:txBody>
        </p:sp>
        <p:sp>
          <p:nvSpPr>
            <p:cNvPr id="15386" name="Rectangle 22"/>
            <p:cNvSpPr>
              <a:spLocks noChangeArrowheads="1"/>
            </p:cNvSpPr>
            <p:nvPr/>
          </p:nvSpPr>
          <p:spPr bwMode="auto">
            <a:xfrm>
              <a:off x="4446" y="1087"/>
              <a:ext cx="591" cy="199"/>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defRPr/>
              </a:pPr>
              <a:endParaRPr lang="en-US">
                <a:cs typeface="Arial" charset="0"/>
              </a:endParaRPr>
            </a:p>
          </p:txBody>
        </p:sp>
        <p:sp>
          <p:nvSpPr>
            <p:cNvPr id="146455" name="AutoShape 23"/>
            <p:cNvSpPr>
              <a:spLocks noChangeArrowheads="1"/>
            </p:cNvSpPr>
            <p:nvPr/>
          </p:nvSpPr>
          <p:spPr bwMode="auto">
            <a:xfrm>
              <a:off x="3138" y="2246"/>
              <a:ext cx="1360" cy="343"/>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dirty="0">
                  <a:solidFill>
                    <a:srgbClr val="C1051B"/>
                  </a:solidFill>
                  <a:effectLst>
                    <a:outerShdw blurRad="38100" dist="38100" dir="2700000" algn="tl">
                      <a:srgbClr val="000000"/>
                    </a:outerShdw>
                  </a:effectLst>
                  <a:ea typeface="+mn-ea"/>
                  <a:cs typeface="Arial" charset="0"/>
                </a:rPr>
                <a:t>A. </a:t>
              </a:r>
              <a:r>
                <a:rPr lang="en-US" altLang="ja-JP" sz="1400" dirty="0">
                  <a:solidFill>
                    <a:srgbClr val="000000"/>
                  </a:solidFill>
                  <a:ea typeface="+mn-ea"/>
                  <a:cs typeface="Arial" charset="0"/>
                </a:rPr>
                <a:t>The variable  is 	allocated in memory.</a:t>
              </a:r>
            </a:p>
          </p:txBody>
        </p:sp>
      </p:grpSp>
      <p:grpSp>
        <p:nvGrpSpPr>
          <p:cNvPr id="16398" name="Group 37"/>
          <p:cNvGrpSpPr>
            <a:grpSpLocks/>
          </p:cNvGrpSpPr>
          <p:nvPr/>
        </p:nvGrpSpPr>
        <p:grpSpPr bwMode="auto">
          <a:xfrm>
            <a:off x="5867400" y="1866900"/>
            <a:ext cx="2298700" cy="3068638"/>
            <a:chOff x="3696" y="1176"/>
            <a:chExt cx="1448" cy="1933"/>
          </a:xfrm>
        </p:grpSpPr>
        <p:sp>
          <p:nvSpPr>
            <p:cNvPr id="146457" name="AutoShape 25"/>
            <p:cNvSpPr>
              <a:spLocks noChangeArrowheads="1"/>
            </p:cNvSpPr>
            <p:nvPr/>
          </p:nvSpPr>
          <p:spPr bwMode="auto">
            <a:xfrm>
              <a:off x="3696" y="2686"/>
              <a:ext cx="1448" cy="423"/>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a:solidFill>
                    <a:srgbClr val="C1051B"/>
                  </a:solidFill>
                  <a:effectLst>
                    <a:outerShdw blurRad="38100" dist="38100" dir="2700000" algn="tl">
                      <a:srgbClr val="000000"/>
                    </a:outerShdw>
                  </a:effectLst>
                  <a:ea typeface="+mn-ea"/>
                  <a:cs typeface="Arial" charset="0"/>
                </a:rPr>
                <a:t>B. </a:t>
              </a:r>
              <a:r>
                <a:rPr lang="en-US" altLang="ja-JP" sz="1400">
                  <a:solidFill>
                    <a:srgbClr val="000000"/>
                  </a:solidFill>
                  <a:ea typeface="+mn-ea"/>
                  <a:cs typeface="Arial" charset="0"/>
                </a:rPr>
                <a:t>The reference to the 	new object is assigned 	to </a:t>
              </a:r>
              <a:r>
                <a:rPr lang="en-US" altLang="ja-JP" sz="1400">
                  <a:solidFill>
                    <a:srgbClr val="C1051B"/>
                  </a:solidFill>
                  <a:effectLst>
                    <a:outerShdw blurRad="38100" dist="38100" dir="2700000" algn="tl">
                      <a:srgbClr val="000000"/>
                    </a:outerShdw>
                  </a:effectLst>
                  <a:ea typeface="+mn-ea"/>
                  <a:cs typeface="Arial" charset="0"/>
                </a:rPr>
                <a:t>crs</a:t>
              </a:r>
              <a:r>
                <a:rPr lang="en-US" altLang="ja-JP" sz="1400">
                  <a:solidFill>
                    <a:srgbClr val="000000"/>
                  </a:solidFill>
                  <a:ea typeface="+mn-ea"/>
                  <a:cs typeface="Arial" charset="0"/>
                </a:rPr>
                <a:t>.</a:t>
              </a:r>
            </a:p>
          </p:txBody>
        </p:sp>
        <p:sp>
          <p:nvSpPr>
            <p:cNvPr id="15383" name="AutoShape 26"/>
            <p:cNvSpPr>
              <a:spLocks noChangeArrowheads="1"/>
            </p:cNvSpPr>
            <p:nvPr/>
          </p:nvSpPr>
          <p:spPr bwMode="auto">
            <a:xfrm>
              <a:off x="4044" y="1500"/>
              <a:ext cx="464" cy="609"/>
            </a:xfrm>
            <a:prstGeom prst="roundRect">
              <a:avLst>
                <a:gd name="adj" fmla="val 24833"/>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altLang="ja-JP" sz="1400">
                  <a:latin typeface="Times New Roman" charset="0"/>
                  <a:ea typeface="MS PGothic" charset="0"/>
                  <a:cs typeface="Arial" charset="0"/>
                </a:rPr>
                <a:t>Course</a:t>
              </a:r>
            </a:p>
          </p:txBody>
        </p:sp>
        <p:sp>
          <p:nvSpPr>
            <p:cNvPr id="16407" name="Freeform 27"/>
            <p:cNvSpPr>
              <a:spLocks/>
            </p:cNvSpPr>
            <p:nvPr/>
          </p:nvSpPr>
          <p:spPr bwMode="auto">
            <a:xfrm>
              <a:off x="4515" y="1176"/>
              <a:ext cx="214" cy="372"/>
            </a:xfrm>
            <a:custGeom>
              <a:avLst/>
              <a:gdLst>
                <a:gd name="T0" fmla="*/ 1 w 415"/>
                <a:gd name="T1" fmla="*/ 0 h 348"/>
                <a:gd name="T2" fmla="*/ 1 w 415"/>
                <a:gd name="T3" fmla="*/ 453 h 348"/>
                <a:gd name="T4" fmla="*/ 1 w 415"/>
                <a:gd name="T5" fmla="*/ 602 h 348"/>
                <a:gd name="T6" fmla="*/ 1 w 415"/>
                <a:gd name="T7" fmla="*/ 662 h 348"/>
                <a:gd name="T8" fmla="*/ 1 w 415"/>
                <a:gd name="T9" fmla="*/ 701 h 348"/>
                <a:gd name="T10" fmla="*/ 0 w 415"/>
                <a:gd name="T11" fmla="*/ 774 h 348"/>
                <a:gd name="T12" fmla="*/ 0 60000 65536"/>
                <a:gd name="T13" fmla="*/ 0 60000 65536"/>
                <a:gd name="T14" fmla="*/ 0 60000 65536"/>
                <a:gd name="T15" fmla="*/ 0 60000 65536"/>
                <a:gd name="T16" fmla="*/ 0 60000 65536"/>
                <a:gd name="T17" fmla="*/ 0 60000 65536"/>
                <a:gd name="T18" fmla="*/ 0 w 415"/>
                <a:gd name="T19" fmla="*/ 0 h 348"/>
                <a:gd name="T20" fmla="*/ 415 w 415"/>
                <a:gd name="T21" fmla="*/ 348 h 348"/>
              </a:gdLst>
              <a:ahLst/>
              <a:cxnLst>
                <a:cxn ang="T12">
                  <a:pos x="T0" y="T1"/>
                </a:cxn>
                <a:cxn ang="T13">
                  <a:pos x="T2" y="T3"/>
                </a:cxn>
                <a:cxn ang="T14">
                  <a:pos x="T4" y="T5"/>
                </a:cxn>
                <a:cxn ang="T15">
                  <a:pos x="T6" y="T7"/>
                </a:cxn>
                <a:cxn ang="T16">
                  <a:pos x="T8" y="T9"/>
                </a:cxn>
                <a:cxn ang="T17">
                  <a:pos x="T10" y="T11"/>
                </a:cxn>
              </a:cxnLst>
              <a:rect l="T18" t="T19" r="T20" b="T21"/>
              <a:pathLst>
                <a:path w="415" h="348">
                  <a:moveTo>
                    <a:pt x="414" y="0"/>
                  </a:moveTo>
                  <a:cubicBezTo>
                    <a:pt x="410" y="56"/>
                    <a:pt x="415" y="165"/>
                    <a:pt x="357" y="204"/>
                  </a:cubicBezTo>
                  <a:cubicBezTo>
                    <a:pt x="337" y="233"/>
                    <a:pt x="276" y="259"/>
                    <a:pt x="243" y="270"/>
                  </a:cubicBezTo>
                  <a:cubicBezTo>
                    <a:pt x="221" y="277"/>
                    <a:pt x="201" y="288"/>
                    <a:pt x="180" y="297"/>
                  </a:cubicBezTo>
                  <a:cubicBezTo>
                    <a:pt x="161" y="305"/>
                    <a:pt x="140" y="308"/>
                    <a:pt x="120" y="315"/>
                  </a:cubicBezTo>
                  <a:cubicBezTo>
                    <a:pt x="82" y="328"/>
                    <a:pt x="36" y="330"/>
                    <a:pt x="0" y="348"/>
                  </a:cubicBezTo>
                </a:path>
              </a:pathLst>
            </a:custGeom>
            <a:noFill/>
            <a:ln w="9525">
              <a:solidFill>
                <a:schemeClr val="tx1"/>
              </a:solidFill>
              <a:miter lim="800000"/>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
        <p:nvSpPr>
          <p:cNvPr id="146461" name="AutoShape 29"/>
          <p:cNvSpPr>
            <a:spLocks noChangeArrowheads="1"/>
          </p:cNvSpPr>
          <p:nvPr/>
        </p:nvSpPr>
        <p:spPr bwMode="auto">
          <a:xfrm>
            <a:off x="6451600" y="5064125"/>
            <a:ext cx="2400300" cy="658813"/>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a:solidFill>
                  <a:srgbClr val="C1051B"/>
                </a:solidFill>
                <a:effectLst>
                  <a:outerShdw blurRad="38100" dist="38100" dir="2700000" algn="tl">
                    <a:srgbClr val="000000"/>
                  </a:outerShdw>
                </a:effectLst>
                <a:cs typeface="Arial" charset="0"/>
              </a:rPr>
              <a:t>C. </a:t>
            </a:r>
            <a:r>
              <a:rPr lang="en-US" altLang="ja-JP" sz="1400">
                <a:solidFill>
                  <a:srgbClr val="000000"/>
                </a:solidFill>
                <a:cs typeface="Arial" charset="0"/>
              </a:rPr>
              <a:t>The reference to another object overwrites the reference in </a:t>
            </a:r>
            <a:r>
              <a:rPr lang="en-US" altLang="ja-JP" sz="1400">
                <a:solidFill>
                  <a:srgbClr val="C1051B"/>
                </a:solidFill>
                <a:effectLst>
                  <a:outerShdw blurRad="38100" dist="38100" dir="2700000" algn="tl">
                    <a:srgbClr val="000000"/>
                  </a:outerShdw>
                </a:effectLst>
                <a:cs typeface="Arial" charset="0"/>
              </a:rPr>
              <a:t>crs.</a:t>
            </a:r>
          </a:p>
        </p:txBody>
      </p:sp>
      <p:sp>
        <p:nvSpPr>
          <p:cNvPr id="15377" name="AutoShape 30"/>
          <p:cNvSpPr>
            <a:spLocks noChangeArrowheads="1"/>
          </p:cNvSpPr>
          <p:nvPr/>
        </p:nvSpPr>
        <p:spPr bwMode="auto">
          <a:xfrm>
            <a:off x="7908925" y="2381250"/>
            <a:ext cx="736600" cy="966788"/>
          </a:xfrm>
          <a:prstGeom prst="roundRect">
            <a:avLst>
              <a:gd name="adj" fmla="val 24833"/>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altLang="ja-JP" sz="1400">
                <a:latin typeface="Times New Roman" charset="0"/>
                <a:ea typeface="MS PGothic" charset="0"/>
                <a:cs typeface="Arial" charset="0"/>
              </a:rPr>
              <a:t>Course</a:t>
            </a:r>
          </a:p>
        </p:txBody>
      </p:sp>
      <p:sp>
        <p:nvSpPr>
          <p:cNvPr id="16401" name="Freeform 31"/>
          <p:cNvSpPr>
            <a:spLocks/>
          </p:cNvSpPr>
          <p:nvPr/>
        </p:nvSpPr>
        <p:spPr bwMode="auto">
          <a:xfrm>
            <a:off x="7505700" y="1839913"/>
            <a:ext cx="604838" cy="517525"/>
          </a:xfrm>
          <a:custGeom>
            <a:avLst/>
            <a:gdLst>
              <a:gd name="T0" fmla="*/ 0 w 351"/>
              <a:gd name="T1" fmla="*/ 2147483647 h 269"/>
              <a:gd name="T2" fmla="*/ 2147483647 w 351"/>
              <a:gd name="T3" fmla="*/ 2147483647 h 269"/>
              <a:gd name="T4" fmla="*/ 2147483647 w 351"/>
              <a:gd name="T5" fmla="*/ 2147483647 h 269"/>
              <a:gd name="T6" fmla="*/ 2147483647 w 351"/>
              <a:gd name="T7" fmla="*/ 2147483647 h 269"/>
              <a:gd name="T8" fmla="*/ 2147483647 w 351"/>
              <a:gd name="T9" fmla="*/ 2147483647 h 269"/>
              <a:gd name="T10" fmla="*/ 2147483647 w 351"/>
              <a:gd name="T11" fmla="*/ 2147483647 h 269"/>
              <a:gd name="T12" fmla="*/ 2147483647 w 351"/>
              <a:gd name="T13" fmla="*/ 2147483647 h 269"/>
              <a:gd name="T14" fmla="*/ 0 60000 65536"/>
              <a:gd name="T15" fmla="*/ 0 60000 65536"/>
              <a:gd name="T16" fmla="*/ 0 60000 65536"/>
              <a:gd name="T17" fmla="*/ 0 60000 65536"/>
              <a:gd name="T18" fmla="*/ 0 60000 65536"/>
              <a:gd name="T19" fmla="*/ 0 60000 65536"/>
              <a:gd name="T20" fmla="*/ 0 60000 65536"/>
              <a:gd name="T21" fmla="*/ 0 w 351"/>
              <a:gd name="T22" fmla="*/ 0 h 269"/>
              <a:gd name="T23" fmla="*/ 351 w 351"/>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 h="269">
                <a:moveTo>
                  <a:pt x="0" y="17"/>
                </a:moveTo>
                <a:cubicBezTo>
                  <a:pt x="67" y="0"/>
                  <a:pt x="139" y="12"/>
                  <a:pt x="207" y="20"/>
                </a:cubicBezTo>
                <a:cubicBezTo>
                  <a:pt x="218" y="24"/>
                  <a:pt x="221" y="31"/>
                  <a:pt x="231" y="38"/>
                </a:cubicBezTo>
                <a:cubicBezTo>
                  <a:pt x="241" y="54"/>
                  <a:pt x="254" y="70"/>
                  <a:pt x="270" y="80"/>
                </a:cubicBezTo>
                <a:cubicBezTo>
                  <a:pt x="286" y="103"/>
                  <a:pt x="304" y="127"/>
                  <a:pt x="315" y="152"/>
                </a:cubicBezTo>
                <a:cubicBezTo>
                  <a:pt x="324" y="172"/>
                  <a:pt x="329" y="194"/>
                  <a:pt x="336" y="215"/>
                </a:cubicBezTo>
                <a:cubicBezTo>
                  <a:pt x="342" y="232"/>
                  <a:pt x="351" y="251"/>
                  <a:pt x="351" y="269"/>
                </a:cubicBezTo>
              </a:path>
            </a:pathLst>
          </a:custGeom>
          <a:noFill/>
          <a:ln w="9525">
            <a:solidFill>
              <a:schemeClr val="tx1"/>
            </a:solidFill>
            <a:miter lim="800000"/>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16402" name="Group 32"/>
          <p:cNvGrpSpPr>
            <a:grpSpLocks/>
          </p:cNvGrpSpPr>
          <p:nvPr/>
        </p:nvGrpSpPr>
        <p:grpSpPr bwMode="auto">
          <a:xfrm rot="2021115">
            <a:off x="7324725" y="2147888"/>
            <a:ext cx="195263" cy="204787"/>
            <a:chOff x="4614" y="1683"/>
            <a:chExt cx="123" cy="129"/>
          </a:xfrm>
        </p:grpSpPr>
        <p:sp>
          <p:nvSpPr>
            <p:cNvPr id="16403" name="Line 33"/>
            <p:cNvSpPr>
              <a:spLocks noChangeShapeType="1"/>
            </p:cNvSpPr>
            <p:nvPr/>
          </p:nvSpPr>
          <p:spPr bwMode="auto">
            <a:xfrm>
              <a:off x="4614" y="1683"/>
              <a:ext cx="123" cy="123"/>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404" name="Line 34"/>
            <p:cNvSpPr>
              <a:spLocks noChangeShapeType="1"/>
            </p:cNvSpPr>
            <p:nvPr/>
          </p:nvSpPr>
          <p:spPr bwMode="auto">
            <a:xfrm flipH="1">
              <a:off x="4614" y="1689"/>
              <a:ext cx="123" cy="123"/>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Tree>
    <p:custDataLst>
      <p:tags r:id="rId1"/>
    </p:custData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a:xfrm>
            <a:off x="152400" y="285750"/>
            <a:ext cx="8686800" cy="762000"/>
          </a:xfrm>
        </p:spPr>
        <p:txBody>
          <a:bodyPr>
            <a:normAutofit fontScale="90000"/>
          </a:bodyPr>
          <a:lstStyle/>
          <a:p>
            <a:pPr fontAlgn="auto">
              <a:spcAft>
                <a:spcPts val="0"/>
              </a:spcAft>
              <a:defRPr/>
            </a:pPr>
            <a:r>
              <a:rPr lang="en-US" dirty="0">
                <a:solidFill>
                  <a:schemeClr val="accent1">
                    <a:lumMod val="75000"/>
                  </a:schemeClr>
                </a:solidFill>
                <a:latin typeface="Calibri" charset="0"/>
                <a:ea typeface="+mj-ea"/>
                <a:cs typeface="+mj-cs"/>
              </a:rPr>
              <a:t>Assigning an Object Reference From One Variable to Another</a:t>
            </a:r>
          </a:p>
        </p:txBody>
      </p:sp>
      <p:sp>
        <p:nvSpPr>
          <p:cNvPr id="17412" name="Slide Number Placeholder 4"/>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898989"/>
                </a:solidFill>
                <a:latin typeface="Calibri" charset="0"/>
                <a:cs typeface="Arial" charset="0"/>
              </a:rPr>
              <a:t>Page </a:t>
            </a:r>
            <a:fld id="{447C8D0F-563E-8A4D-A79B-43C20610858A}" type="slidenum">
              <a:rPr lang="en-US">
                <a:solidFill>
                  <a:srgbClr val="898989"/>
                </a:solidFill>
                <a:latin typeface="Calibri" charset="0"/>
                <a:cs typeface="Arial" charset="0"/>
              </a:rPr>
              <a:pPr eaLnBrk="1" hangingPunct="1">
                <a:defRPr/>
              </a:pPr>
              <a:t>609</a:t>
            </a:fld>
            <a:endParaRPr lang="en-US">
              <a:solidFill>
                <a:srgbClr val="898989"/>
              </a:solidFill>
              <a:latin typeface="Calibri" charset="0"/>
              <a:cs typeface="Arial" charset="0"/>
            </a:endParaRPr>
          </a:p>
        </p:txBody>
      </p:sp>
      <p:sp>
        <p:nvSpPr>
          <p:cNvPr id="16390" name="Rectangle 3"/>
          <p:cNvSpPr>
            <a:spLocks noChangeArrowheads="1"/>
          </p:cNvSpPr>
          <p:nvPr/>
        </p:nvSpPr>
        <p:spPr bwMode="auto">
          <a:xfrm>
            <a:off x="419100" y="1481138"/>
            <a:ext cx="4133850" cy="4335462"/>
          </a:xfrm>
          <a:prstGeom prst="rect">
            <a:avLst/>
          </a:prstGeom>
          <a:solidFill>
            <a:srgbClr val="EFFBFF"/>
          </a:solidFill>
          <a:ln w="9525">
            <a:solidFill>
              <a:srgbClr val="EAF0FE"/>
            </a:solidFill>
            <a:miter lim="800000"/>
            <a:headEnd/>
            <a:tailEnd/>
          </a:ln>
          <a:effectLst>
            <a:outerShdw blurRad="63500" dist="117088" dir="2963922" algn="ctr" rotWithShape="0">
              <a:schemeClr val="tx1">
                <a:alpha val="74998"/>
              </a:schemeClr>
            </a:outerShdw>
          </a:effectLst>
        </p:spPr>
        <p:txBody>
          <a:bodyPr wrap="none" anchor="ctr"/>
          <a:lstStyle/>
          <a:p>
            <a:pPr algn="ctr">
              <a:defRPr/>
            </a:pPr>
            <a:endParaRPr lang="ja-JP" altLang="en-US" sz="2400">
              <a:solidFill>
                <a:srgbClr val="DDDDDD"/>
              </a:solidFill>
              <a:latin typeface="Times New Roman" charset="0"/>
            </a:endParaRPr>
          </a:p>
        </p:txBody>
      </p:sp>
      <p:sp>
        <p:nvSpPr>
          <p:cNvPr id="18438" name="Text Box 4"/>
          <p:cNvSpPr txBox="1">
            <a:spLocks noChangeArrowheads="1"/>
          </p:cNvSpPr>
          <p:nvPr/>
        </p:nvSpPr>
        <p:spPr bwMode="auto">
          <a:xfrm>
            <a:off x="1889125" y="5943600"/>
            <a:ext cx="94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b="1">
                <a:solidFill>
                  <a:srgbClr val="15151D"/>
                </a:solidFill>
              </a:rPr>
              <a:t>Code</a:t>
            </a:r>
            <a:endParaRPr lang="en-US" altLang="ja-JP">
              <a:solidFill>
                <a:srgbClr val="15151D"/>
              </a:solidFill>
              <a:latin typeface="Times New Roman" charset="0"/>
            </a:endParaRPr>
          </a:p>
        </p:txBody>
      </p:sp>
      <p:sp>
        <p:nvSpPr>
          <p:cNvPr id="18439" name="Text Box 5"/>
          <p:cNvSpPr txBox="1">
            <a:spLocks noChangeArrowheads="1"/>
          </p:cNvSpPr>
          <p:nvPr/>
        </p:nvSpPr>
        <p:spPr bwMode="auto">
          <a:xfrm>
            <a:off x="5676900" y="5929313"/>
            <a:ext cx="22894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b="1" dirty="0">
                <a:solidFill>
                  <a:srgbClr val="15151D"/>
                </a:solidFill>
              </a:rPr>
              <a:t>Memory State</a:t>
            </a:r>
            <a:endParaRPr lang="en-US" altLang="ja-JP" dirty="0">
              <a:latin typeface="Times New Roman" charset="0"/>
            </a:endParaRPr>
          </a:p>
        </p:txBody>
      </p:sp>
      <p:sp>
        <p:nvSpPr>
          <p:cNvPr id="148486" name="Text Box 6"/>
          <p:cNvSpPr txBox="1">
            <a:spLocks noChangeArrowheads="1"/>
          </p:cNvSpPr>
          <p:nvPr/>
        </p:nvSpPr>
        <p:spPr bwMode="auto">
          <a:xfrm>
            <a:off x="552450" y="3571875"/>
            <a:ext cx="2751138" cy="1192213"/>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50000"/>
              </a:lnSpc>
              <a:defRPr/>
            </a:pPr>
            <a:r>
              <a:rPr lang="en-US" altLang="ja-JP" sz="1600">
                <a:effectLst>
                  <a:outerShdw blurRad="38100" dist="38100" dir="2700000" algn="tl">
                    <a:srgbClr val="DDDDDD"/>
                  </a:outerShdw>
                </a:effectLst>
                <a:latin typeface="Courier New" charset="0"/>
                <a:cs typeface="Arial" charset="0"/>
              </a:rPr>
              <a:t>Course crs1, crs2,</a:t>
            </a:r>
          </a:p>
          <a:p>
            <a:pPr eaLnBrk="1" hangingPunct="1">
              <a:lnSpc>
                <a:spcPct val="150000"/>
              </a:lnSpc>
              <a:defRPr/>
            </a:pPr>
            <a:r>
              <a:rPr lang="en-US" altLang="ja-JP" sz="1600">
                <a:effectLst>
                  <a:outerShdw blurRad="38100" dist="38100" dir="2700000" algn="tl">
                    <a:srgbClr val="DDDDDD"/>
                  </a:outerShdw>
                </a:effectLst>
                <a:latin typeface="Courier New" charset="0"/>
                <a:cs typeface="Arial" charset="0"/>
              </a:rPr>
              <a:t>crs1 = new Course( );</a:t>
            </a:r>
          </a:p>
          <a:p>
            <a:pPr eaLnBrk="1" hangingPunct="1">
              <a:lnSpc>
                <a:spcPct val="150000"/>
              </a:lnSpc>
              <a:defRPr/>
            </a:pPr>
            <a:r>
              <a:rPr lang="en-US" altLang="ja-JP" sz="1600">
                <a:effectLst>
                  <a:outerShdw blurRad="38100" dist="38100" dir="2700000" algn="tl">
                    <a:srgbClr val="DDDDDD"/>
                  </a:outerShdw>
                </a:effectLst>
                <a:latin typeface="Courier New" charset="0"/>
                <a:cs typeface="Arial" charset="0"/>
              </a:rPr>
              <a:t>crs2   = crs1;</a:t>
            </a:r>
            <a:endParaRPr lang="en-US" sz="1600">
              <a:effectLst>
                <a:outerShdw blurRad="38100" dist="38100" dir="2700000" algn="tl">
                  <a:srgbClr val="DDDDDD"/>
                </a:outerShdw>
              </a:effectLst>
              <a:latin typeface="Courier New" charset="0"/>
              <a:cs typeface="Arial" charset="0"/>
            </a:endParaRPr>
          </a:p>
        </p:txBody>
      </p:sp>
      <p:grpSp>
        <p:nvGrpSpPr>
          <p:cNvPr id="18441" name="Group 7"/>
          <p:cNvGrpSpPr>
            <a:grpSpLocks/>
          </p:cNvGrpSpPr>
          <p:nvPr/>
        </p:nvGrpSpPr>
        <p:grpSpPr bwMode="auto">
          <a:xfrm>
            <a:off x="552450" y="2951163"/>
            <a:ext cx="3000375" cy="1047750"/>
            <a:chOff x="348" y="1677"/>
            <a:chExt cx="1890" cy="660"/>
          </a:xfrm>
        </p:grpSpPr>
        <p:sp>
          <p:nvSpPr>
            <p:cNvPr id="16416" name="Oval 8"/>
            <p:cNvSpPr>
              <a:spLocks noChangeArrowheads="1"/>
            </p:cNvSpPr>
            <p:nvPr/>
          </p:nvSpPr>
          <p:spPr bwMode="auto">
            <a:xfrm>
              <a:off x="1963" y="1677"/>
              <a:ext cx="275" cy="219"/>
            </a:xfrm>
            <a:prstGeom prst="ellipse">
              <a:avLst/>
            </a:prstGeom>
            <a:solidFill>
              <a:schemeClr val="bg1"/>
            </a:solidFill>
            <a:ln w="9525">
              <a:solidFill>
                <a:schemeClr val="tx1"/>
              </a:solidFill>
              <a:miter lim="800000"/>
              <a:headEnd/>
              <a:tailEnd/>
            </a:ln>
            <a:effectLst>
              <a:outerShdw blurRad="63500" dist="46662" dir="2115817" algn="ctr" rotWithShape="0">
                <a:schemeClr val="bg2">
                  <a:alpha val="74997"/>
                </a:schemeClr>
              </a:outerShdw>
            </a:effectLst>
          </p:spPr>
          <p:txBody>
            <a:bodyPr wrap="none" anchor="ctr"/>
            <a:lstStyle/>
            <a:p>
              <a:pPr algn="ctr">
                <a:defRPr/>
              </a:pPr>
              <a:r>
                <a:rPr lang="en-US" altLang="ja-JP" sz="2400" b="1">
                  <a:solidFill>
                    <a:srgbClr val="C1051B"/>
                  </a:solidFill>
                  <a:cs typeface="Arial" charset="0"/>
                </a:rPr>
                <a:t>A</a:t>
              </a:r>
              <a:endParaRPr lang="en-US" altLang="ja-JP" sz="2400">
                <a:solidFill>
                  <a:srgbClr val="000000"/>
                </a:solidFill>
                <a:latin typeface="Times New Roman" charset="0"/>
                <a:cs typeface="Arial" charset="0"/>
              </a:endParaRPr>
            </a:p>
          </p:txBody>
        </p:sp>
        <p:sp>
          <p:nvSpPr>
            <p:cNvPr id="18464" name="Line 9"/>
            <p:cNvSpPr>
              <a:spLocks noChangeShapeType="1"/>
            </p:cNvSpPr>
            <p:nvPr/>
          </p:nvSpPr>
          <p:spPr bwMode="auto">
            <a:xfrm flipH="1">
              <a:off x="1554" y="1839"/>
              <a:ext cx="428" cy="293"/>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8490" name="Text Box 10"/>
            <p:cNvSpPr txBox="1">
              <a:spLocks noChangeArrowheads="1"/>
            </p:cNvSpPr>
            <p:nvPr/>
          </p:nvSpPr>
          <p:spPr bwMode="auto">
            <a:xfrm>
              <a:off x="348" y="2125"/>
              <a:ext cx="116" cy="212"/>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fr-FR" sz="1600">
                <a:solidFill>
                  <a:srgbClr val="C1051B"/>
                </a:solidFill>
                <a:effectLst>
                  <a:outerShdw blurRad="38100" dist="38100" dir="2700000" algn="tl">
                    <a:srgbClr val="DDDDDD"/>
                  </a:outerShdw>
                </a:effectLst>
                <a:latin typeface="Courier New" charset="0"/>
                <a:cs typeface="Arial" charset="0"/>
              </a:endParaRPr>
            </a:p>
          </p:txBody>
        </p:sp>
      </p:grpSp>
      <p:grpSp>
        <p:nvGrpSpPr>
          <p:cNvPr id="18442" name="Group 11"/>
          <p:cNvGrpSpPr>
            <a:grpSpLocks/>
          </p:cNvGrpSpPr>
          <p:nvPr/>
        </p:nvGrpSpPr>
        <p:grpSpPr bwMode="auto">
          <a:xfrm>
            <a:off x="550863" y="3540125"/>
            <a:ext cx="3892550" cy="822325"/>
            <a:chOff x="347" y="2048"/>
            <a:chExt cx="2452" cy="518"/>
          </a:xfrm>
        </p:grpSpPr>
        <p:sp>
          <p:nvSpPr>
            <p:cNvPr id="18460" name="Line 12"/>
            <p:cNvSpPr>
              <a:spLocks noChangeShapeType="1"/>
            </p:cNvSpPr>
            <p:nvPr/>
          </p:nvSpPr>
          <p:spPr bwMode="auto">
            <a:xfrm flipH="1">
              <a:off x="2116" y="2202"/>
              <a:ext cx="420" cy="198"/>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4" name="Oval 13"/>
            <p:cNvSpPr>
              <a:spLocks noChangeArrowheads="1"/>
            </p:cNvSpPr>
            <p:nvPr/>
          </p:nvSpPr>
          <p:spPr bwMode="auto">
            <a:xfrm>
              <a:off x="2524" y="2048"/>
              <a:ext cx="275" cy="219"/>
            </a:xfrm>
            <a:prstGeom prst="ellipse">
              <a:avLst/>
            </a:prstGeom>
            <a:solidFill>
              <a:schemeClr val="bg1"/>
            </a:solidFill>
            <a:ln w="9525">
              <a:solidFill>
                <a:schemeClr val="tx1"/>
              </a:solidFill>
              <a:miter lim="800000"/>
              <a:headEnd/>
              <a:tailEnd/>
            </a:ln>
            <a:effectLst>
              <a:outerShdw blurRad="63500" dist="46662" dir="2115817" algn="ctr" rotWithShape="0">
                <a:schemeClr val="bg2">
                  <a:alpha val="74997"/>
                </a:schemeClr>
              </a:outerShdw>
            </a:effectLst>
          </p:spPr>
          <p:txBody>
            <a:bodyPr wrap="none" anchor="ctr"/>
            <a:lstStyle/>
            <a:p>
              <a:pPr algn="ctr">
                <a:defRPr/>
              </a:pPr>
              <a:r>
                <a:rPr lang="en-US" altLang="ja-JP" sz="2400" b="1">
                  <a:solidFill>
                    <a:srgbClr val="C1051B"/>
                  </a:solidFill>
                  <a:cs typeface="Arial" charset="0"/>
                </a:rPr>
                <a:t>B</a:t>
              </a:r>
              <a:endParaRPr lang="en-US" altLang="ja-JP" sz="2400">
                <a:solidFill>
                  <a:srgbClr val="000000"/>
                </a:solidFill>
                <a:latin typeface="Times New Roman" charset="0"/>
                <a:cs typeface="Arial" charset="0"/>
              </a:endParaRPr>
            </a:p>
          </p:txBody>
        </p:sp>
        <p:sp>
          <p:nvSpPr>
            <p:cNvPr id="148494" name="Text Box 14"/>
            <p:cNvSpPr txBox="1">
              <a:spLocks noChangeArrowheads="1"/>
            </p:cNvSpPr>
            <p:nvPr/>
          </p:nvSpPr>
          <p:spPr bwMode="auto">
            <a:xfrm>
              <a:off x="347" y="2354"/>
              <a:ext cx="116" cy="212"/>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fr-FR" sz="1600">
                <a:solidFill>
                  <a:srgbClr val="C1051B"/>
                </a:solidFill>
                <a:effectLst>
                  <a:outerShdw blurRad="38100" dist="38100" dir="2700000" algn="tl">
                    <a:srgbClr val="DDDDDD"/>
                  </a:outerShdw>
                </a:effectLst>
                <a:latin typeface="Courier New" charset="0"/>
                <a:cs typeface="Arial" charset="0"/>
              </a:endParaRPr>
            </a:p>
          </p:txBody>
        </p:sp>
      </p:grpSp>
      <p:grpSp>
        <p:nvGrpSpPr>
          <p:cNvPr id="18443" name="Group 15"/>
          <p:cNvGrpSpPr>
            <a:grpSpLocks/>
          </p:cNvGrpSpPr>
          <p:nvPr/>
        </p:nvGrpSpPr>
        <p:grpSpPr bwMode="auto">
          <a:xfrm>
            <a:off x="552450" y="4394200"/>
            <a:ext cx="3805238" cy="950913"/>
            <a:chOff x="348" y="2586"/>
            <a:chExt cx="2397" cy="599"/>
          </a:xfrm>
        </p:grpSpPr>
        <p:sp>
          <p:nvSpPr>
            <p:cNvPr id="18457" name="Line 16"/>
            <p:cNvSpPr>
              <a:spLocks noChangeShapeType="1"/>
            </p:cNvSpPr>
            <p:nvPr/>
          </p:nvSpPr>
          <p:spPr bwMode="auto">
            <a:xfrm flipH="1" flipV="1">
              <a:off x="1813" y="2781"/>
              <a:ext cx="655" cy="261"/>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1" name="Oval 17"/>
            <p:cNvSpPr>
              <a:spLocks noChangeArrowheads="1"/>
            </p:cNvSpPr>
            <p:nvPr/>
          </p:nvSpPr>
          <p:spPr bwMode="auto">
            <a:xfrm>
              <a:off x="2470" y="2966"/>
              <a:ext cx="275" cy="219"/>
            </a:xfrm>
            <a:prstGeom prst="ellipse">
              <a:avLst/>
            </a:prstGeom>
            <a:solidFill>
              <a:schemeClr val="bg1"/>
            </a:solidFill>
            <a:ln w="9525">
              <a:solidFill>
                <a:schemeClr val="tx1"/>
              </a:solidFill>
              <a:miter lim="800000"/>
              <a:headEnd/>
              <a:tailEnd/>
            </a:ln>
            <a:effectLst>
              <a:outerShdw blurRad="63500" dist="46662" dir="2115817" algn="ctr" rotWithShape="0">
                <a:schemeClr val="bg2">
                  <a:alpha val="74997"/>
                </a:schemeClr>
              </a:outerShdw>
            </a:effectLst>
          </p:spPr>
          <p:txBody>
            <a:bodyPr wrap="none" anchor="ctr"/>
            <a:lstStyle/>
            <a:p>
              <a:pPr algn="ctr">
                <a:defRPr/>
              </a:pPr>
              <a:r>
                <a:rPr lang="en-US" altLang="ja-JP" sz="2400" b="1">
                  <a:solidFill>
                    <a:srgbClr val="C1051B"/>
                  </a:solidFill>
                  <a:cs typeface="Arial" charset="0"/>
                </a:rPr>
                <a:t>C</a:t>
              </a:r>
              <a:endParaRPr lang="en-US" altLang="ja-JP" sz="2400">
                <a:solidFill>
                  <a:srgbClr val="000000"/>
                </a:solidFill>
                <a:latin typeface="Times New Roman" charset="0"/>
                <a:cs typeface="Arial" charset="0"/>
              </a:endParaRPr>
            </a:p>
          </p:txBody>
        </p:sp>
        <p:sp>
          <p:nvSpPr>
            <p:cNvPr id="148498" name="Text Box 18"/>
            <p:cNvSpPr txBox="1">
              <a:spLocks noChangeArrowheads="1"/>
            </p:cNvSpPr>
            <p:nvPr/>
          </p:nvSpPr>
          <p:spPr bwMode="auto">
            <a:xfrm>
              <a:off x="348" y="2586"/>
              <a:ext cx="116" cy="212"/>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fr-FR" sz="1600">
                <a:solidFill>
                  <a:srgbClr val="C1051B"/>
                </a:solidFill>
                <a:effectLst>
                  <a:outerShdw blurRad="38100" dist="38100" dir="2700000" algn="tl">
                    <a:srgbClr val="DDDDDD"/>
                  </a:outerShdw>
                </a:effectLst>
                <a:latin typeface="Courier New" charset="0"/>
                <a:cs typeface="Arial" charset="0"/>
              </a:endParaRPr>
            </a:p>
          </p:txBody>
        </p:sp>
      </p:grpSp>
      <p:grpSp>
        <p:nvGrpSpPr>
          <p:cNvPr id="18444" name="Group 19"/>
          <p:cNvGrpSpPr>
            <a:grpSpLocks/>
          </p:cNvGrpSpPr>
          <p:nvPr/>
        </p:nvGrpSpPr>
        <p:grpSpPr bwMode="auto">
          <a:xfrm>
            <a:off x="4762500" y="1504950"/>
            <a:ext cx="4194175" cy="4322763"/>
            <a:chOff x="3000" y="766"/>
            <a:chExt cx="2642" cy="2723"/>
          </a:xfrm>
        </p:grpSpPr>
        <p:sp>
          <p:nvSpPr>
            <p:cNvPr id="16398" name="Rectangle 20"/>
            <p:cNvSpPr>
              <a:spLocks noChangeArrowheads="1"/>
            </p:cNvSpPr>
            <p:nvPr/>
          </p:nvSpPr>
          <p:spPr bwMode="auto">
            <a:xfrm>
              <a:off x="3000" y="766"/>
              <a:ext cx="2642" cy="2723"/>
            </a:xfrm>
            <a:prstGeom prst="rect">
              <a:avLst/>
            </a:prstGeom>
            <a:noFill/>
            <a:ln w="9525">
              <a:solidFill>
                <a:srgbClr val="DDDDDD"/>
              </a:solidFill>
              <a:miter lim="800000"/>
              <a:headEnd/>
              <a:tailEnd/>
            </a:ln>
            <a:effectLst>
              <a:outerShdw blurRad="63500" dist="117088" dir="2963922" algn="ctr" rotWithShape="0">
                <a:schemeClr val="tx1">
                  <a:alpha val="74998"/>
                </a:schemeClr>
              </a:outerShdw>
            </a:effectLst>
          </p:spPr>
          <p:txBody>
            <a:bodyPr wrap="none" anchor="ctr"/>
            <a:lstStyle/>
            <a:p>
              <a:pPr algn="ctr">
                <a:defRPr/>
              </a:pPr>
              <a:endParaRPr lang="ja-JP" altLang="en-US" sz="2400">
                <a:solidFill>
                  <a:srgbClr val="DDDDDD"/>
                </a:solidFill>
                <a:latin typeface="Times New Roman" charset="0"/>
              </a:endParaRPr>
            </a:p>
          </p:txBody>
        </p:sp>
        <p:grpSp>
          <p:nvGrpSpPr>
            <p:cNvPr id="18446" name="Group 21"/>
            <p:cNvGrpSpPr>
              <a:grpSpLocks/>
            </p:cNvGrpSpPr>
            <p:nvPr/>
          </p:nvGrpSpPr>
          <p:grpSpPr bwMode="auto">
            <a:xfrm>
              <a:off x="3093" y="953"/>
              <a:ext cx="1512" cy="1444"/>
              <a:chOff x="3093" y="953"/>
              <a:chExt cx="1512" cy="1444"/>
            </a:xfrm>
          </p:grpSpPr>
          <p:sp>
            <p:nvSpPr>
              <p:cNvPr id="148502" name="AutoShape 22"/>
              <p:cNvSpPr>
                <a:spLocks noChangeArrowheads="1"/>
              </p:cNvSpPr>
              <p:nvPr/>
            </p:nvSpPr>
            <p:spPr bwMode="auto">
              <a:xfrm>
                <a:off x="3138" y="2054"/>
                <a:ext cx="1360" cy="343"/>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a:solidFill>
                      <a:srgbClr val="C1051B"/>
                    </a:solidFill>
                    <a:effectLst>
                      <a:outerShdw blurRad="38100" dist="38100" dir="2700000" algn="tl">
                        <a:srgbClr val="000000"/>
                      </a:outerShdw>
                    </a:effectLst>
                    <a:ea typeface="+mn-ea"/>
                    <a:cs typeface="Arial" charset="0"/>
                  </a:rPr>
                  <a:t>A. </a:t>
                </a:r>
                <a:r>
                  <a:rPr lang="en-US" altLang="ja-JP" sz="1400">
                    <a:solidFill>
                      <a:srgbClr val="000000"/>
                    </a:solidFill>
                    <a:ea typeface="+mn-ea"/>
                    <a:cs typeface="Arial" charset="0"/>
                  </a:rPr>
                  <a:t>Variables are 	allocated in memory.</a:t>
                </a:r>
              </a:p>
            </p:txBody>
          </p:sp>
          <p:sp>
            <p:nvSpPr>
              <p:cNvPr id="148503" name="Rectangle 23"/>
              <p:cNvSpPr>
                <a:spLocks noChangeArrowheads="1"/>
              </p:cNvSpPr>
              <p:nvPr/>
            </p:nvSpPr>
            <p:spPr bwMode="auto">
              <a:xfrm>
                <a:off x="3093" y="953"/>
                <a:ext cx="394" cy="231"/>
              </a:xfrm>
              <a:prstGeom prst="rect">
                <a:avLst/>
              </a:prstGeom>
              <a:noFill/>
              <a:ln w="9525">
                <a:noFill/>
                <a:miter lim="800000"/>
                <a:headEnd/>
                <a:tailEnd/>
              </a:ln>
              <a:effectLst/>
            </p:spPr>
            <p:txBody>
              <a:bodyPr wrap="none">
                <a:spAutoFit/>
              </a:bodyPr>
              <a:lstStyle/>
              <a:p>
                <a:pPr>
                  <a:defRPr/>
                </a:pPr>
                <a:r>
                  <a:rPr lang="en-US" altLang="ja-JP">
                    <a:effectLst>
                      <a:outerShdw blurRad="38100" dist="38100" dir="2700000" algn="tl">
                        <a:srgbClr val="DDDDDD"/>
                      </a:outerShdw>
                    </a:effectLst>
                    <a:latin typeface="Comic Sans MS" charset="0"/>
                    <a:cs typeface="Arial" charset="0"/>
                  </a:rPr>
                  <a:t>crs1</a:t>
                </a:r>
              </a:p>
            </p:txBody>
          </p:sp>
          <p:sp>
            <p:nvSpPr>
              <p:cNvPr id="16407" name="Rectangle 24"/>
              <p:cNvSpPr>
                <a:spLocks noChangeArrowheads="1"/>
              </p:cNvSpPr>
              <p:nvPr/>
            </p:nvSpPr>
            <p:spPr bwMode="auto">
              <a:xfrm>
                <a:off x="4006" y="975"/>
                <a:ext cx="591" cy="199"/>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defRPr/>
                </a:pPr>
                <a:endParaRPr lang="en-US">
                  <a:cs typeface="Arial" charset="0"/>
                </a:endParaRPr>
              </a:p>
            </p:txBody>
          </p:sp>
          <p:sp>
            <p:nvSpPr>
              <p:cNvPr id="148505" name="Rectangle 25"/>
              <p:cNvSpPr>
                <a:spLocks noChangeArrowheads="1"/>
              </p:cNvSpPr>
              <p:nvPr/>
            </p:nvSpPr>
            <p:spPr bwMode="auto">
              <a:xfrm>
                <a:off x="3101" y="1281"/>
                <a:ext cx="417" cy="231"/>
              </a:xfrm>
              <a:prstGeom prst="rect">
                <a:avLst/>
              </a:prstGeom>
              <a:noFill/>
              <a:ln w="9525">
                <a:noFill/>
                <a:miter lim="800000"/>
                <a:headEnd/>
                <a:tailEnd/>
              </a:ln>
              <a:effectLst/>
            </p:spPr>
            <p:txBody>
              <a:bodyPr wrap="none">
                <a:spAutoFit/>
              </a:bodyPr>
              <a:lstStyle/>
              <a:p>
                <a:pPr>
                  <a:defRPr/>
                </a:pPr>
                <a:r>
                  <a:rPr lang="en-US" altLang="ja-JP">
                    <a:effectLst>
                      <a:outerShdw blurRad="38100" dist="38100" dir="2700000" algn="tl">
                        <a:srgbClr val="DDDDDD"/>
                      </a:outerShdw>
                    </a:effectLst>
                    <a:latin typeface="Comic Sans MS" charset="0"/>
                    <a:cs typeface="Arial" charset="0"/>
                  </a:rPr>
                  <a:t>crs2</a:t>
                </a:r>
              </a:p>
            </p:txBody>
          </p:sp>
          <p:sp>
            <p:nvSpPr>
              <p:cNvPr id="16409" name="Rectangle 26"/>
              <p:cNvSpPr>
                <a:spLocks noChangeArrowheads="1"/>
              </p:cNvSpPr>
              <p:nvPr/>
            </p:nvSpPr>
            <p:spPr bwMode="auto">
              <a:xfrm>
                <a:off x="4014" y="1303"/>
                <a:ext cx="591" cy="199"/>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defRPr/>
                </a:pPr>
                <a:endParaRPr lang="en-US">
                  <a:cs typeface="Arial" charset="0"/>
                </a:endParaRPr>
              </a:p>
            </p:txBody>
          </p:sp>
        </p:grpSp>
        <p:sp>
          <p:nvSpPr>
            <p:cNvPr id="148507" name="AutoShape 27"/>
            <p:cNvSpPr>
              <a:spLocks noChangeArrowheads="1"/>
            </p:cNvSpPr>
            <p:nvPr/>
          </p:nvSpPr>
          <p:spPr bwMode="auto">
            <a:xfrm>
              <a:off x="3696" y="2494"/>
              <a:ext cx="1584" cy="423"/>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a:solidFill>
                    <a:srgbClr val="C1051B"/>
                  </a:solidFill>
                  <a:effectLst>
                    <a:outerShdw blurRad="38100" dist="38100" dir="2700000" algn="tl">
                      <a:srgbClr val="000000"/>
                    </a:outerShdw>
                  </a:effectLst>
                  <a:ea typeface="+mn-ea"/>
                  <a:cs typeface="Arial" charset="0"/>
                </a:rPr>
                <a:t>B. </a:t>
              </a:r>
              <a:r>
                <a:rPr lang="en-US" altLang="ja-JP" sz="1400">
                  <a:solidFill>
                    <a:srgbClr val="000000"/>
                  </a:solidFill>
                  <a:ea typeface="+mn-ea"/>
                  <a:cs typeface="Arial" charset="0"/>
                </a:rPr>
                <a:t>The reference to the new object is assigned to </a:t>
              </a:r>
              <a:r>
                <a:rPr lang="en-US" altLang="ja-JP" sz="1400">
                  <a:solidFill>
                    <a:srgbClr val="C1051B"/>
                  </a:solidFill>
                  <a:effectLst>
                    <a:outerShdw blurRad="38100" dist="38100" dir="2700000" algn="tl">
                      <a:srgbClr val="000000"/>
                    </a:outerShdw>
                  </a:effectLst>
                  <a:ea typeface="+mn-ea"/>
                  <a:cs typeface="Arial" charset="0"/>
                </a:rPr>
                <a:t>crs1</a:t>
              </a:r>
              <a:r>
                <a:rPr lang="en-US" altLang="ja-JP">
                  <a:latin typeface="Comic Sans MS" pitchFamily="66" charset="0"/>
                  <a:ea typeface="+mn-ea"/>
                  <a:cs typeface="Arial" charset="0"/>
                </a:rPr>
                <a:t> </a:t>
              </a:r>
              <a:r>
                <a:rPr lang="en-US" altLang="ja-JP" sz="1400">
                  <a:solidFill>
                    <a:srgbClr val="000000"/>
                  </a:solidFill>
                  <a:ea typeface="+mn-ea"/>
                  <a:cs typeface="Arial" charset="0"/>
                </a:rPr>
                <a:t>.</a:t>
              </a:r>
            </a:p>
          </p:txBody>
        </p:sp>
        <p:sp>
          <p:nvSpPr>
            <p:cNvPr id="16401" name="AutoShape 28"/>
            <p:cNvSpPr>
              <a:spLocks noChangeArrowheads="1"/>
            </p:cNvSpPr>
            <p:nvPr/>
          </p:nvSpPr>
          <p:spPr bwMode="auto">
            <a:xfrm>
              <a:off x="5086" y="1548"/>
              <a:ext cx="464" cy="609"/>
            </a:xfrm>
            <a:prstGeom prst="roundRect">
              <a:avLst>
                <a:gd name="adj" fmla="val 24833"/>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altLang="ja-JP" sz="1400">
                  <a:latin typeface="Times New Roman" charset="0"/>
                  <a:ea typeface="MS PGothic" charset="0"/>
                  <a:cs typeface="Arial" charset="0"/>
                </a:rPr>
                <a:t>Course</a:t>
              </a:r>
            </a:p>
          </p:txBody>
        </p:sp>
        <p:sp>
          <p:nvSpPr>
            <p:cNvPr id="18449" name="Freeform 29"/>
            <p:cNvSpPr>
              <a:spLocks/>
            </p:cNvSpPr>
            <p:nvPr/>
          </p:nvSpPr>
          <p:spPr bwMode="auto">
            <a:xfrm>
              <a:off x="4280" y="1063"/>
              <a:ext cx="989" cy="470"/>
            </a:xfrm>
            <a:custGeom>
              <a:avLst/>
              <a:gdLst>
                <a:gd name="T0" fmla="*/ 0 w 351"/>
                <a:gd name="T1" fmla="*/ 13820 h 269"/>
                <a:gd name="T2" fmla="*/ 51819571 w 351"/>
                <a:gd name="T3" fmla="*/ 16253 h 269"/>
                <a:gd name="T4" fmla="*/ 57854652 w 351"/>
                <a:gd name="T5" fmla="*/ 30466 h 269"/>
                <a:gd name="T6" fmla="*/ 67627316 w 351"/>
                <a:gd name="T7" fmla="*/ 64981 h 269"/>
                <a:gd name="T8" fmla="*/ 78922741 w 351"/>
                <a:gd name="T9" fmla="*/ 123212 h 269"/>
                <a:gd name="T10" fmla="*/ 84159707 w 351"/>
                <a:gd name="T11" fmla="*/ 174223 h 269"/>
                <a:gd name="T12" fmla="*/ 87908801 w 351"/>
                <a:gd name="T13" fmla="*/ 217673 h 269"/>
                <a:gd name="T14" fmla="*/ 0 60000 65536"/>
                <a:gd name="T15" fmla="*/ 0 60000 65536"/>
                <a:gd name="T16" fmla="*/ 0 60000 65536"/>
                <a:gd name="T17" fmla="*/ 0 60000 65536"/>
                <a:gd name="T18" fmla="*/ 0 60000 65536"/>
                <a:gd name="T19" fmla="*/ 0 60000 65536"/>
                <a:gd name="T20" fmla="*/ 0 60000 65536"/>
                <a:gd name="T21" fmla="*/ 0 w 351"/>
                <a:gd name="T22" fmla="*/ 0 h 269"/>
                <a:gd name="T23" fmla="*/ 351 w 351"/>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 h="269">
                  <a:moveTo>
                    <a:pt x="0" y="17"/>
                  </a:moveTo>
                  <a:cubicBezTo>
                    <a:pt x="67" y="0"/>
                    <a:pt x="139" y="12"/>
                    <a:pt x="207" y="20"/>
                  </a:cubicBezTo>
                  <a:cubicBezTo>
                    <a:pt x="218" y="24"/>
                    <a:pt x="221" y="31"/>
                    <a:pt x="231" y="38"/>
                  </a:cubicBezTo>
                  <a:cubicBezTo>
                    <a:pt x="241" y="54"/>
                    <a:pt x="254" y="70"/>
                    <a:pt x="270" y="80"/>
                  </a:cubicBezTo>
                  <a:cubicBezTo>
                    <a:pt x="286" y="103"/>
                    <a:pt x="304" y="127"/>
                    <a:pt x="315" y="152"/>
                  </a:cubicBezTo>
                  <a:cubicBezTo>
                    <a:pt x="324" y="172"/>
                    <a:pt x="329" y="194"/>
                    <a:pt x="336" y="215"/>
                  </a:cubicBezTo>
                  <a:cubicBezTo>
                    <a:pt x="342" y="232"/>
                    <a:pt x="351" y="251"/>
                    <a:pt x="351" y="269"/>
                  </a:cubicBezTo>
                </a:path>
              </a:pathLst>
            </a:custGeom>
            <a:noFill/>
            <a:ln w="9525">
              <a:solidFill>
                <a:schemeClr val="tx1"/>
              </a:solidFill>
              <a:miter lim="800000"/>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48510" name="AutoShape 30"/>
            <p:cNvSpPr>
              <a:spLocks noChangeArrowheads="1"/>
            </p:cNvSpPr>
            <p:nvPr/>
          </p:nvSpPr>
          <p:spPr bwMode="auto">
            <a:xfrm>
              <a:off x="4064" y="2998"/>
              <a:ext cx="1456" cy="415"/>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dirty="0">
                  <a:solidFill>
                    <a:srgbClr val="C1051B"/>
                  </a:solidFill>
                  <a:effectLst>
                    <a:outerShdw blurRad="38100" dist="38100" dir="2700000" algn="tl">
                      <a:srgbClr val="000000"/>
                    </a:outerShdw>
                  </a:effectLst>
                  <a:cs typeface="Arial" charset="0"/>
                </a:rPr>
                <a:t>C. </a:t>
              </a:r>
              <a:r>
                <a:rPr lang="en-US" altLang="ja-JP" sz="1400" dirty="0">
                  <a:solidFill>
                    <a:srgbClr val="000000"/>
                  </a:solidFill>
                  <a:cs typeface="Arial" charset="0"/>
                </a:rPr>
                <a:t>The reference in </a:t>
              </a:r>
              <a:r>
                <a:rPr lang="en-US" altLang="ja-JP" sz="1400" dirty="0">
                  <a:solidFill>
                    <a:srgbClr val="FF0000"/>
                  </a:solidFill>
                  <a:effectLst>
                    <a:outerShdw blurRad="38100" dist="38100" dir="2700000" algn="tl">
                      <a:srgbClr val="000000"/>
                    </a:outerShdw>
                  </a:effectLst>
                  <a:cs typeface="Arial" charset="0"/>
                </a:rPr>
                <a:t>crs1</a:t>
              </a:r>
              <a:r>
                <a:rPr lang="en-US" altLang="ja-JP" dirty="0">
                  <a:solidFill>
                    <a:srgbClr val="FF0000"/>
                  </a:solidFill>
                  <a:latin typeface="Comic Sans MS" charset="0"/>
                  <a:cs typeface="Arial" charset="0"/>
                </a:rPr>
                <a:t> </a:t>
              </a:r>
              <a:r>
                <a:rPr lang="en-US" altLang="ja-JP" sz="1400" dirty="0">
                  <a:solidFill>
                    <a:srgbClr val="000000"/>
                  </a:solidFill>
                  <a:cs typeface="Arial" charset="0"/>
                </a:rPr>
                <a:t>is assigned to </a:t>
              </a:r>
              <a:r>
                <a:rPr lang="en-US" altLang="ja-JP" sz="1400" dirty="0">
                  <a:solidFill>
                    <a:srgbClr val="FF0000"/>
                  </a:solidFill>
                  <a:effectLst>
                    <a:outerShdw blurRad="38100" dist="38100" dir="2700000" algn="tl">
                      <a:srgbClr val="000000"/>
                    </a:outerShdw>
                  </a:effectLst>
                  <a:cs typeface="Arial" charset="0"/>
                </a:rPr>
                <a:t>crs2.</a:t>
              </a:r>
            </a:p>
          </p:txBody>
        </p:sp>
        <p:sp>
          <p:nvSpPr>
            <p:cNvPr id="18451" name="Freeform 31"/>
            <p:cNvSpPr>
              <a:spLocks/>
            </p:cNvSpPr>
            <p:nvPr/>
          </p:nvSpPr>
          <p:spPr bwMode="auto">
            <a:xfrm>
              <a:off x="4288" y="1375"/>
              <a:ext cx="805" cy="206"/>
            </a:xfrm>
            <a:custGeom>
              <a:avLst/>
              <a:gdLst>
                <a:gd name="T0" fmla="*/ 0 w 351"/>
                <a:gd name="T1" fmla="*/ 2 h 269"/>
                <a:gd name="T2" fmla="*/ 4385204 w 351"/>
                <a:gd name="T3" fmla="*/ 2 h 269"/>
                <a:gd name="T4" fmla="*/ 4895820 w 351"/>
                <a:gd name="T5" fmla="*/ 2 h 269"/>
                <a:gd name="T6" fmla="*/ 5717766 w 351"/>
                <a:gd name="T7" fmla="*/ 3 h 269"/>
                <a:gd name="T8" fmla="*/ 6667581 w 351"/>
                <a:gd name="T9" fmla="*/ 6 h 269"/>
                <a:gd name="T10" fmla="*/ 7118601 w 351"/>
                <a:gd name="T11" fmla="*/ 8 h 269"/>
                <a:gd name="T12" fmla="*/ 7432287 w 351"/>
                <a:gd name="T13" fmla="*/ 11 h 269"/>
                <a:gd name="T14" fmla="*/ 0 60000 65536"/>
                <a:gd name="T15" fmla="*/ 0 60000 65536"/>
                <a:gd name="T16" fmla="*/ 0 60000 65536"/>
                <a:gd name="T17" fmla="*/ 0 60000 65536"/>
                <a:gd name="T18" fmla="*/ 0 60000 65536"/>
                <a:gd name="T19" fmla="*/ 0 60000 65536"/>
                <a:gd name="T20" fmla="*/ 0 60000 65536"/>
                <a:gd name="T21" fmla="*/ 0 w 351"/>
                <a:gd name="T22" fmla="*/ 0 h 269"/>
                <a:gd name="T23" fmla="*/ 351 w 351"/>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 h="269">
                  <a:moveTo>
                    <a:pt x="0" y="17"/>
                  </a:moveTo>
                  <a:cubicBezTo>
                    <a:pt x="67" y="0"/>
                    <a:pt x="139" y="12"/>
                    <a:pt x="207" y="20"/>
                  </a:cubicBezTo>
                  <a:cubicBezTo>
                    <a:pt x="218" y="24"/>
                    <a:pt x="221" y="31"/>
                    <a:pt x="231" y="38"/>
                  </a:cubicBezTo>
                  <a:cubicBezTo>
                    <a:pt x="241" y="54"/>
                    <a:pt x="254" y="70"/>
                    <a:pt x="270" y="80"/>
                  </a:cubicBezTo>
                  <a:cubicBezTo>
                    <a:pt x="286" y="103"/>
                    <a:pt x="304" y="127"/>
                    <a:pt x="315" y="152"/>
                  </a:cubicBezTo>
                  <a:cubicBezTo>
                    <a:pt x="324" y="172"/>
                    <a:pt x="329" y="194"/>
                    <a:pt x="336" y="215"/>
                  </a:cubicBezTo>
                  <a:cubicBezTo>
                    <a:pt x="342" y="232"/>
                    <a:pt x="351" y="251"/>
                    <a:pt x="351" y="269"/>
                  </a:cubicBezTo>
                </a:path>
              </a:pathLst>
            </a:custGeom>
            <a:noFill/>
            <a:ln w="9525">
              <a:solidFill>
                <a:schemeClr val="tx1"/>
              </a:solidFill>
              <a:miter lim="800000"/>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Tree>
    <p:custDataLst>
      <p:tags r:id="rId1"/>
    </p:custData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Content Placeholder 1"/>
          <p:cNvSpPr>
            <a:spLocks noGrp="1"/>
          </p:cNvSpPr>
          <p:nvPr>
            <p:ph idx="1"/>
          </p:nvPr>
        </p:nvSpPr>
        <p:spPr>
          <a:xfrm>
            <a:off x="457200" y="1052737"/>
            <a:ext cx="8229600" cy="432047"/>
          </a:xfrm>
        </p:spPr>
        <p:txBody>
          <a:bodyPr>
            <a:normAutofit/>
          </a:bodyPr>
          <a:lstStyle/>
          <a:p>
            <a:pPr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Consider the following program and answer the questions below:</a:t>
            </a:r>
          </a:p>
        </p:txBody>
      </p:sp>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61</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67544" y="1469683"/>
            <a:ext cx="7704856" cy="2031325"/>
            <a:chOff x="467544" y="1236822"/>
            <a:chExt cx="7704856" cy="2031325"/>
          </a:xfrm>
        </p:grpSpPr>
        <p:sp>
          <p:nvSpPr>
            <p:cNvPr id="9" name="TextBox 8"/>
            <p:cNvSpPr txBox="1"/>
            <p:nvPr/>
          </p:nvSpPr>
          <p:spPr>
            <a:xfrm>
              <a:off x="971600" y="1236822"/>
              <a:ext cx="7200800" cy="2031325"/>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This is an exercise</a:t>
              </a:r>
            </a:p>
            <a:p>
              <a:r>
                <a:rPr lang="en-US" sz="1400" dirty="0"/>
                <a:t>public class </a:t>
              </a:r>
              <a:r>
                <a:rPr lang="en-US" sz="1400" dirty="0" err="1">
                  <a:solidFill>
                    <a:srgbClr val="0000FF"/>
                  </a:solidFill>
                </a:rPr>
                <a:t>SimpleProgram</a:t>
              </a:r>
              <a:endParaRPr lang="en-US" sz="1400" dirty="0">
                <a:solidFill>
                  <a:srgbClr val="0000FF"/>
                </a:solidFill>
              </a:endParaRPr>
            </a:p>
            <a:p>
              <a:r>
                <a:rPr lang="en-US" sz="1400" dirty="0"/>
                <a:t>{</a:t>
              </a:r>
            </a:p>
            <a:p>
              <a:r>
                <a:rPr lang="en-US" sz="1400" dirty="0"/>
                <a:t>   public static void </a:t>
              </a:r>
              <a:r>
                <a:rPr lang="en-US" sz="1400" dirty="0">
                  <a:solidFill>
                    <a:srgbClr val="0000FF"/>
                  </a:solidFill>
                </a:rPr>
                <a:t>main </a:t>
              </a:r>
              <a:r>
                <a:rPr lang="en-US" sz="1400" dirty="0"/>
                <a:t>(String[]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(“5 multiplied by 10 is ” + 50);</a:t>
              </a:r>
            </a:p>
            <a:p>
              <a:r>
                <a:rPr lang="en-US" sz="1400" dirty="0"/>
                <a:t>         </a:t>
              </a:r>
              <a:r>
                <a:rPr lang="en-US" sz="1400" dirty="0" err="1"/>
                <a:t>System.out.println</a:t>
              </a:r>
              <a:r>
                <a:rPr lang="en-US" sz="1400" dirty="0"/>
                <a:t> (“5 * 10 = “ + “(5 * 10)” );</a:t>
              </a:r>
            </a:p>
            <a:p>
              <a:r>
                <a:rPr lang="en-US" sz="1400" dirty="0"/>
                <a:t>      }</a:t>
              </a:r>
            </a:p>
            <a:p>
              <a:r>
                <a:rPr lang="en-US" sz="1400" dirty="0"/>
                <a:t>}</a:t>
              </a:r>
            </a:p>
          </p:txBody>
        </p:sp>
        <p:sp>
          <p:nvSpPr>
            <p:cNvPr id="10" name="TextBox 9"/>
            <p:cNvSpPr txBox="1"/>
            <p:nvPr/>
          </p:nvSpPr>
          <p:spPr>
            <a:xfrm>
              <a:off x="467544" y="1236822"/>
              <a:ext cx="432048" cy="2031325"/>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p:txBody>
        </p:sp>
      </p:grpSp>
      <p:sp>
        <p:nvSpPr>
          <p:cNvPr id="11" name="Content Placeholder 1"/>
          <p:cNvSpPr txBox="1">
            <a:spLocks/>
          </p:cNvSpPr>
          <p:nvPr/>
        </p:nvSpPr>
        <p:spPr>
          <a:xfrm>
            <a:off x="446856" y="3573016"/>
            <a:ext cx="8229600" cy="187220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1"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What is the class name in this program?</a:t>
            </a:r>
          </a:p>
          <a:p>
            <a:pPr lvl="1"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How many methods are there in this class? What are their names?</a:t>
            </a:r>
          </a:p>
          <a:p>
            <a:pPr lvl="1"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Identify the comments</a:t>
            </a:r>
          </a:p>
          <a:p>
            <a:pPr lvl="1"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Identify the strings</a:t>
            </a:r>
          </a:p>
          <a:p>
            <a:pPr lvl="1" algn="just">
              <a:buClr>
                <a:srgbClr val="FF0000"/>
              </a:buClr>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71406" y="6496070"/>
            <a:ext cx="4000528" cy="276999"/>
          </a:xfrm>
          <a:prstGeom prst="rect">
            <a:avLst/>
          </a:prstGeom>
          <a:noFill/>
        </p:spPr>
        <p:txBody>
          <a:bodyPr wrap="square" rtlCol="0">
            <a:spAutoFit/>
          </a:bodyPr>
          <a:lstStyle/>
          <a:p>
            <a:r>
              <a:rPr lang="en-US" sz="1200" dirty="0"/>
              <a:t>W2.1 Program Structure</a:t>
            </a:r>
          </a:p>
        </p:txBody>
      </p:sp>
    </p:spTree>
    <p:extLst>
      <p:ext uri="{BB962C8B-B14F-4D97-AF65-F5344CB8AC3E}">
        <p14:creationId xmlns:p14="http://schemas.microsoft.com/office/powerpoint/2010/main" val="54278090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a:xfrm>
            <a:off x="168040" y="152400"/>
            <a:ext cx="9052160" cy="990600"/>
          </a:xfrm>
        </p:spPr>
        <p:txBody>
          <a:bodyPr>
            <a:normAutofit fontScale="90000"/>
          </a:bodyPr>
          <a:lstStyle/>
          <a:p>
            <a:pPr fontAlgn="auto">
              <a:spcAft>
                <a:spcPts val="0"/>
              </a:spcAft>
              <a:defRPr/>
            </a:pPr>
            <a:r>
              <a:rPr lang="en-US" dirty="0">
                <a:solidFill>
                  <a:schemeClr val="accent1">
                    <a:lumMod val="75000"/>
                  </a:schemeClr>
                </a:solidFill>
                <a:latin typeface="Calibri" charset="0"/>
                <a:ea typeface="+mj-ea"/>
                <a:cs typeface="+mj-cs"/>
              </a:rPr>
              <a:t>Assigning an Object Reference From One Variable to Another</a:t>
            </a:r>
          </a:p>
        </p:txBody>
      </p:sp>
      <p:sp>
        <p:nvSpPr>
          <p:cNvPr id="18436" name="Slide Number Placeholder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898989"/>
                </a:solidFill>
                <a:latin typeface="Calibri" charset="0"/>
                <a:cs typeface="Arial" charset="0"/>
              </a:rPr>
              <a:t>Page </a:t>
            </a:r>
            <a:fld id="{F2AB6DDB-AB48-A341-AEFE-75A2F5594321}" type="slidenum">
              <a:rPr lang="en-US">
                <a:solidFill>
                  <a:srgbClr val="898989"/>
                </a:solidFill>
                <a:latin typeface="Calibri" charset="0"/>
                <a:cs typeface="Arial" charset="0"/>
              </a:rPr>
              <a:pPr eaLnBrk="1" hangingPunct="1">
                <a:defRPr/>
              </a:pPr>
              <a:t>610</a:t>
            </a:fld>
            <a:endParaRPr lang="en-US">
              <a:solidFill>
                <a:srgbClr val="898989"/>
              </a:solidFill>
              <a:latin typeface="Calibri" charset="0"/>
              <a:cs typeface="Arial" charset="0"/>
            </a:endParaRPr>
          </a:p>
        </p:txBody>
      </p:sp>
      <p:sp>
        <p:nvSpPr>
          <p:cNvPr id="17414" name="Rectangle 5"/>
          <p:cNvSpPr>
            <a:spLocks noChangeArrowheads="1"/>
          </p:cNvSpPr>
          <p:nvPr/>
        </p:nvSpPr>
        <p:spPr bwMode="auto">
          <a:xfrm>
            <a:off x="419100" y="1481138"/>
            <a:ext cx="4133850" cy="4335462"/>
          </a:xfrm>
          <a:prstGeom prst="rect">
            <a:avLst/>
          </a:prstGeom>
          <a:solidFill>
            <a:srgbClr val="EFFBFF"/>
          </a:solidFill>
          <a:ln w="9525">
            <a:solidFill>
              <a:srgbClr val="EAF0FE"/>
            </a:solidFill>
            <a:miter lim="800000"/>
            <a:headEnd/>
            <a:tailEnd/>
          </a:ln>
          <a:effectLst>
            <a:outerShdw blurRad="63500" dist="117088" dir="2963922" algn="ctr" rotWithShape="0">
              <a:schemeClr val="tx1">
                <a:alpha val="74998"/>
              </a:schemeClr>
            </a:outerShdw>
          </a:effectLst>
        </p:spPr>
        <p:txBody>
          <a:bodyPr wrap="none" anchor="ctr"/>
          <a:lstStyle/>
          <a:p>
            <a:pPr algn="ctr">
              <a:defRPr/>
            </a:pPr>
            <a:endParaRPr lang="ja-JP" altLang="en-US" sz="2400">
              <a:solidFill>
                <a:srgbClr val="DDDDDD"/>
              </a:solidFill>
              <a:latin typeface="Times New Roman" charset="0"/>
            </a:endParaRPr>
          </a:p>
        </p:txBody>
      </p:sp>
      <p:sp>
        <p:nvSpPr>
          <p:cNvPr id="196614" name="Text Box 6"/>
          <p:cNvSpPr txBox="1">
            <a:spLocks noChangeArrowheads="1"/>
          </p:cNvSpPr>
          <p:nvPr/>
        </p:nvSpPr>
        <p:spPr bwMode="auto">
          <a:xfrm>
            <a:off x="552450" y="3571875"/>
            <a:ext cx="2384425" cy="1925638"/>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150000"/>
              </a:lnSpc>
              <a:defRPr/>
            </a:pPr>
            <a:r>
              <a:rPr lang="en-US" altLang="ja-JP" sz="1600">
                <a:effectLst>
                  <a:outerShdw blurRad="38100" dist="38100" dir="2700000" algn="tl">
                    <a:srgbClr val="DDDDDD"/>
                  </a:outerShdw>
                </a:effectLst>
                <a:latin typeface="Courier New" charset="0"/>
                <a:cs typeface="Arial" charset="0"/>
              </a:rPr>
              <a:t>Course crs1, crs2,</a:t>
            </a:r>
          </a:p>
          <a:p>
            <a:pPr eaLnBrk="1" hangingPunct="1">
              <a:lnSpc>
                <a:spcPct val="150000"/>
              </a:lnSpc>
              <a:defRPr/>
            </a:pPr>
            <a:endParaRPr lang="en-US" altLang="ja-JP" sz="1600">
              <a:effectLst>
                <a:outerShdw blurRad="38100" dist="38100" dir="2700000" algn="tl">
                  <a:srgbClr val="DDDDDD"/>
                </a:outerShdw>
              </a:effectLst>
              <a:latin typeface="Courier New" charset="0"/>
              <a:cs typeface="Arial" charset="0"/>
            </a:endParaRPr>
          </a:p>
          <a:p>
            <a:pPr eaLnBrk="1" hangingPunct="1">
              <a:lnSpc>
                <a:spcPct val="150000"/>
              </a:lnSpc>
              <a:defRPr/>
            </a:pPr>
            <a:endParaRPr lang="en-US" altLang="ja-JP" sz="1600">
              <a:effectLst>
                <a:outerShdw blurRad="38100" dist="38100" dir="2700000" algn="tl">
                  <a:srgbClr val="DDDDDD"/>
                </a:outerShdw>
              </a:effectLst>
              <a:latin typeface="Courier New" charset="0"/>
              <a:cs typeface="Arial" charset="0"/>
            </a:endParaRPr>
          </a:p>
          <a:p>
            <a:pPr eaLnBrk="1" hangingPunct="1">
              <a:lnSpc>
                <a:spcPct val="150000"/>
              </a:lnSpc>
              <a:defRPr/>
            </a:pPr>
            <a:endParaRPr lang="en-US" altLang="ja-JP" sz="1600">
              <a:effectLst>
                <a:outerShdw blurRad="38100" dist="38100" dir="2700000" algn="tl">
                  <a:srgbClr val="DDDDDD"/>
                </a:outerShdw>
              </a:effectLst>
              <a:latin typeface="Courier New" charset="0"/>
              <a:cs typeface="Arial" charset="0"/>
            </a:endParaRPr>
          </a:p>
          <a:p>
            <a:pPr eaLnBrk="1" hangingPunct="1">
              <a:lnSpc>
                <a:spcPct val="150000"/>
              </a:lnSpc>
              <a:defRPr/>
            </a:pPr>
            <a:r>
              <a:rPr lang="en-US" altLang="ja-JP" sz="1600">
                <a:effectLst>
                  <a:outerShdw blurRad="38100" dist="38100" dir="2700000" algn="tl">
                    <a:srgbClr val="DDDDDD"/>
                  </a:outerShdw>
                </a:effectLst>
                <a:latin typeface="Courier New" charset="0"/>
                <a:cs typeface="Arial" charset="0"/>
              </a:rPr>
              <a:t>crs1   = crs2;</a:t>
            </a:r>
            <a:endParaRPr lang="en-US" sz="1600">
              <a:effectLst>
                <a:outerShdw blurRad="38100" dist="38100" dir="2700000" algn="tl">
                  <a:srgbClr val="DDDDDD"/>
                </a:outerShdw>
              </a:effectLst>
              <a:latin typeface="Courier New" charset="0"/>
              <a:cs typeface="Arial" charset="0"/>
            </a:endParaRPr>
          </a:p>
        </p:txBody>
      </p:sp>
      <p:grpSp>
        <p:nvGrpSpPr>
          <p:cNvPr id="20487" name="Group 7"/>
          <p:cNvGrpSpPr>
            <a:grpSpLocks/>
          </p:cNvGrpSpPr>
          <p:nvPr/>
        </p:nvGrpSpPr>
        <p:grpSpPr bwMode="auto">
          <a:xfrm>
            <a:off x="552450" y="2951163"/>
            <a:ext cx="3000375" cy="1047750"/>
            <a:chOff x="348" y="1677"/>
            <a:chExt cx="1890" cy="660"/>
          </a:xfrm>
        </p:grpSpPr>
        <p:sp>
          <p:nvSpPr>
            <p:cNvPr id="17457" name="Oval 8"/>
            <p:cNvSpPr>
              <a:spLocks noChangeArrowheads="1"/>
            </p:cNvSpPr>
            <p:nvPr/>
          </p:nvSpPr>
          <p:spPr bwMode="auto">
            <a:xfrm>
              <a:off x="1963" y="1677"/>
              <a:ext cx="275" cy="219"/>
            </a:xfrm>
            <a:prstGeom prst="ellipse">
              <a:avLst/>
            </a:prstGeom>
            <a:solidFill>
              <a:schemeClr val="bg1"/>
            </a:solidFill>
            <a:ln w="9525">
              <a:solidFill>
                <a:schemeClr val="tx1"/>
              </a:solidFill>
              <a:miter lim="800000"/>
              <a:headEnd/>
              <a:tailEnd/>
            </a:ln>
            <a:effectLst>
              <a:outerShdw blurRad="63500" dist="46662" dir="2115817" algn="ctr" rotWithShape="0">
                <a:schemeClr val="bg2">
                  <a:alpha val="74997"/>
                </a:schemeClr>
              </a:outerShdw>
            </a:effectLst>
          </p:spPr>
          <p:txBody>
            <a:bodyPr wrap="none" anchor="ctr"/>
            <a:lstStyle/>
            <a:p>
              <a:pPr algn="ctr">
                <a:defRPr/>
              </a:pPr>
              <a:r>
                <a:rPr lang="en-US" altLang="ja-JP" sz="2400" b="1">
                  <a:solidFill>
                    <a:srgbClr val="C1051B"/>
                  </a:solidFill>
                  <a:cs typeface="Arial" charset="0"/>
                </a:rPr>
                <a:t>A</a:t>
              </a:r>
              <a:endParaRPr lang="en-US" altLang="ja-JP" sz="2400">
                <a:solidFill>
                  <a:srgbClr val="000000"/>
                </a:solidFill>
                <a:latin typeface="Times New Roman" charset="0"/>
                <a:cs typeface="Arial" charset="0"/>
              </a:endParaRPr>
            </a:p>
          </p:txBody>
        </p:sp>
        <p:sp>
          <p:nvSpPr>
            <p:cNvPr id="20529" name="Line 9"/>
            <p:cNvSpPr>
              <a:spLocks noChangeShapeType="1"/>
            </p:cNvSpPr>
            <p:nvPr/>
          </p:nvSpPr>
          <p:spPr bwMode="auto">
            <a:xfrm flipH="1">
              <a:off x="1554" y="1839"/>
              <a:ext cx="428" cy="293"/>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6618" name="Text Box 10"/>
            <p:cNvSpPr txBox="1">
              <a:spLocks noChangeArrowheads="1"/>
            </p:cNvSpPr>
            <p:nvPr/>
          </p:nvSpPr>
          <p:spPr bwMode="auto">
            <a:xfrm>
              <a:off x="348" y="2125"/>
              <a:ext cx="116" cy="212"/>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fr-FR" sz="1600">
                <a:solidFill>
                  <a:srgbClr val="C1051B"/>
                </a:solidFill>
                <a:effectLst>
                  <a:outerShdw blurRad="38100" dist="38100" dir="2700000" algn="tl">
                    <a:srgbClr val="DDDDDD"/>
                  </a:outerShdw>
                </a:effectLst>
                <a:latin typeface="Courier New" charset="0"/>
                <a:cs typeface="Arial" charset="0"/>
              </a:endParaRPr>
            </a:p>
          </p:txBody>
        </p:sp>
      </p:grpSp>
      <p:grpSp>
        <p:nvGrpSpPr>
          <p:cNvPr id="20488" name="Group 15"/>
          <p:cNvGrpSpPr>
            <a:grpSpLocks/>
          </p:cNvGrpSpPr>
          <p:nvPr/>
        </p:nvGrpSpPr>
        <p:grpSpPr bwMode="auto">
          <a:xfrm>
            <a:off x="0" y="5029200"/>
            <a:ext cx="4114800" cy="762000"/>
            <a:chOff x="348" y="2586"/>
            <a:chExt cx="2397" cy="599"/>
          </a:xfrm>
        </p:grpSpPr>
        <p:sp>
          <p:nvSpPr>
            <p:cNvPr id="20525" name="Line 16"/>
            <p:cNvSpPr>
              <a:spLocks noChangeShapeType="1"/>
            </p:cNvSpPr>
            <p:nvPr/>
          </p:nvSpPr>
          <p:spPr bwMode="auto">
            <a:xfrm flipH="1" flipV="1">
              <a:off x="1813" y="2781"/>
              <a:ext cx="655" cy="261"/>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55" name="Oval 17"/>
            <p:cNvSpPr>
              <a:spLocks noChangeArrowheads="1"/>
            </p:cNvSpPr>
            <p:nvPr/>
          </p:nvSpPr>
          <p:spPr bwMode="auto">
            <a:xfrm>
              <a:off x="2470" y="2967"/>
              <a:ext cx="275" cy="218"/>
            </a:xfrm>
            <a:prstGeom prst="ellipse">
              <a:avLst/>
            </a:prstGeom>
            <a:solidFill>
              <a:schemeClr val="bg1"/>
            </a:solidFill>
            <a:ln w="9525">
              <a:solidFill>
                <a:schemeClr val="tx1"/>
              </a:solidFill>
              <a:miter lim="800000"/>
              <a:headEnd/>
              <a:tailEnd/>
            </a:ln>
            <a:effectLst>
              <a:outerShdw blurRad="63500" dist="46662" dir="2115817" algn="ctr" rotWithShape="0">
                <a:schemeClr val="bg2">
                  <a:alpha val="74997"/>
                </a:schemeClr>
              </a:outerShdw>
            </a:effectLst>
          </p:spPr>
          <p:txBody>
            <a:bodyPr wrap="none" anchor="ctr"/>
            <a:lstStyle/>
            <a:p>
              <a:pPr algn="ctr">
                <a:defRPr/>
              </a:pPr>
              <a:r>
                <a:rPr lang="en-US" altLang="ja-JP" sz="2400" b="1">
                  <a:solidFill>
                    <a:srgbClr val="C1051B"/>
                  </a:solidFill>
                  <a:cs typeface="Arial" charset="0"/>
                </a:rPr>
                <a:t>C</a:t>
              </a:r>
              <a:endParaRPr lang="en-US" altLang="ja-JP" sz="2400">
                <a:solidFill>
                  <a:srgbClr val="000000"/>
                </a:solidFill>
                <a:latin typeface="Times New Roman" charset="0"/>
                <a:cs typeface="Arial" charset="0"/>
              </a:endParaRPr>
            </a:p>
          </p:txBody>
        </p:sp>
        <p:sp>
          <p:nvSpPr>
            <p:cNvPr id="196626" name="Text Box 18"/>
            <p:cNvSpPr txBox="1">
              <a:spLocks noChangeArrowheads="1"/>
            </p:cNvSpPr>
            <p:nvPr/>
          </p:nvSpPr>
          <p:spPr bwMode="auto">
            <a:xfrm>
              <a:off x="348" y="2586"/>
              <a:ext cx="107" cy="26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fr-FR" sz="1600">
                <a:solidFill>
                  <a:srgbClr val="C1051B"/>
                </a:solidFill>
                <a:effectLst>
                  <a:outerShdw blurRad="38100" dist="38100" dir="2700000" algn="tl">
                    <a:srgbClr val="DDDDDD"/>
                  </a:outerShdw>
                </a:effectLst>
                <a:latin typeface="Courier New" charset="0"/>
                <a:cs typeface="Arial" charset="0"/>
              </a:endParaRPr>
            </a:p>
          </p:txBody>
        </p:sp>
      </p:grpSp>
      <p:sp>
        <p:nvSpPr>
          <p:cNvPr id="17418" name="Rectangle 20"/>
          <p:cNvSpPr>
            <a:spLocks noChangeArrowheads="1"/>
          </p:cNvSpPr>
          <p:nvPr/>
        </p:nvSpPr>
        <p:spPr bwMode="auto">
          <a:xfrm>
            <a:off x="4648200" y="1504950"/>
            <a:ext cx="4308475" cy="4591050"/>
          </a:xfrm>
          <a:prstGeom prst="rect">
            <a:avLst/>
          </a:prstGeom>
          <a:noFill/>
          <a:ln w="9525">
            <a:solidFill>
              <a:srgbClr val="DDDDDD"/>
            </a:solidFill>
            <a:miter lim="800000"/>
            <a:headEnd/>
            <a:tailEnd/>
          </a:ln>
          <a:effectLst>
            <a:outerShdw blurRad="63500" dist="117088" dir="2963922" algn="ctr" rotWithShape="0">
              <a:schemeClr val="tx1">
                <a:alpha val="74998"/>
              </a:schemeClr>
            </a:outerShdw>
          </a:effectLst>
        </p:spPr>
        <p:txBody>
          <a:bodyPr wrap="none" anchor="ctr"/>
          <a:lstStyle/>
          <a:p>
            <a:pPr algn="ctr">
              <a:defRPr/>
            </a:pPr>
            <a:endParaRPr lang="ja-JP" altLang="en-US" sz="2400">
              <a:solidFill>
                <a:srgbClr val="DDDDDD"/>
              </a:solidFill>
              <a:latin typeface="Times New Roman" charset="0"/>
            </a:endParaRPr>
          </a:p>
        </p:txBody>
      </p:sp>
      <p:grpSp>
        <p:nvGrpSpPr>
          <p:cNvPr id="20490" name="Group 33"/>
          <p:cNvGrpSpPr>
            <a:grpSpLocks/>
          </p:cNvGrpSpPr>
          <p:nvPr/>
        </p:nvGrpSpPr>
        <p:grpSpPr bwMode="auto">
          <a:xfrm>
            <a:off x="4981575" y="1703388"/>
            <a:ext cx="3933825" cy="796925"/>
            <a:chOff x="3138" y="1073"/>
            <a:chExt cx="2478" cy="502"/>
          </a:xfrm>
        </p:grpSpPr>
        <p:sp>
          <p:nvSpPr>
            <p:cNvPr id="196630" name="AutoShape 22"/>
            <p:cNvSpPr>
              <a:spLocks noChangeArrowheads="1"/>
            </p:cNvSpPr>
            <p:nvPr/>
          </p:nvSpPr>
          <p:spPr bwMode="auto">
            <a:xfrm>
              <a:off x="3138" y="1138"/>
              <a:ext cx="1360" cy="343"/>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a:solidFill>
                    <a:srgbClr val="C1051B"/>
                  </a:solidFill>
                  <a:effectLst>
                    <a:outerShdw blurRad="38100" dist="38100" dir="2700000" algn="tl">
                      <a:srgbClr val="000000"/>
                    </a:outerShdw>
                  </a:effectLst>
                  <a:ea typeface="+mn-ea"/>
                  <a:cs typeface="Arial" charset="0"/>
                </a:rPr>
                <a:t>A. </a:t>
              </a:r>
              <a:r>
                <a:rPr lang="en-US" altLang="ja-JP" sz="1400">
                  <a:solidFill>
                    <a:srgbClr val="000000"/>
                  </a:solidFill>
                  <a:ea typeface="+mn-ea"/>
                  <a:cs typeface="Arial" charset="0"/>
                </a:rPr>
                <a:t>Variables are 	allocated in memory.</a:t>
              </a:r>
            </a:p>
          </p:txBody>
        </p:sp>
        <p:sp>
          <p:nvSpPr>
            <p:cNvPr id="196631" name="Rectangle 23"/>
            <p:cNvSpPr>
              <a:spLocks noChangeArrowheads="1"/>
            </p:cNvSpPr>
            <p:nvPr/>
          </p:nvSpPr>
          <p:spPr bwMode="auto">
            <a:xfrm>
              <a:off x="4567" y="1073"/>
              <a:ext cx="394" cy="231"/>
            </a:xfrm>
            <a:prstGeom prst="rect">
              <a:avLst/>
            </a:prstGeom>
            <a:noFill/>
            <a:ln w="9525">
              <a:noFill/>
              <a:miter lim="800000"/>
              <a:headEnd/>
              <a:tailEnd/>
            </a:ln>
            <a:effectLst/>
          </p:spPr>
          <p:txBody>
            <a:bodyPr wrap="none">
              <a:spAutoFit/>
            </a:bodyPr>
            <a:lstStyle/>
            <a:p>
              <a:pPr>
                <a:defRPr/>
              </a:pPr>
              <a:r>
                <a:rPr lang="en-US" altLang="ja-JP">
                  <a:effectLst>
                    <a:outerShdw blurRad="38100" dist="38100" dir="2700000" algn="tl">
                      <a:srgbClr val="DDDDDD"/>
                    </a:outerShdw>
                  </a:effectLst>
                  <a:latin typeface="Comic Sans MS" charset="0"/>
                  <a:cs typeface="Arial" charset="0"/>
                </a:rPr>
                <a:t>crs1</a:t>
              </a:r>
            </a:p>
          </p:txBody>
        </p:sp>
        <p:sp>
          <p:nvSpPr>
            <p:cNvPr id="17451" name="Rectangle 24"/>
            <p:cNvSpPr>
              <a:spLocks noChangeArrowheads="1"/>
            </p:cNvSpPr>
            <p:nvPr/>
          </p:nvSpPr>
          <p:spPr bwMode="auto">
            <a:xfrm>
              <a:off x="5017" y="1095"/>
              <a:ext cx="591" cy="199"/>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defRPr/>
              </a:pPr>
              <a:endParaRPr lang="en-US">
                <a:cs typeface="Arial" charset="0"/>
              </a:endParaRPr>
            </a:p>
          </p:txBody>
        </p:sp>
        <p:sp>
          <p:nvSpPr>
            <p:cNvPr id="196633" name="Rectangle 25"/>
            <p:cNvSpPr>
              <a:spLocks noChangeArrowheads="1"/>
            </p:cNvSpPr>
            <p:nvPr/>
          </p:nvSpPr>
          <p:spPr bwMode="auto">
            <a:xfrm>
              <a:off x="4575" y="1344"/>
              <a:ext cx="417" cy="231"/>
            </a:xfrm>
            <a:prstGeom prst="rect">
              <a:avLst/>
            </a:prstGeom>
            <a:noFill/>
            <a:ln w="9525">
              <a:noFill/>
              <a:miter lim="800000"/>
              <a:headEnd/>
              <a:tailEnd/>
            </a:ln>
            <a:effectLst/>
          </p:spPr>
          <p:txBody>
            <a:bodyPr wrap="none">
              <a:spAutoFit/>
            </a:bodyPr>
            <a:lstStyle/>
            <a:p>
              <a:pPr>
                <a:defRPr/>
              </a:pPr>
              <a:r>
                <a:rPr lang="en-US" altLang="ja-JP">
                  <a:effectLst>
                    <a:outerShdw blurRad="38100" dist="38100" dir="2700000" algn="tl">
                      <a:srgbClr val="DDDDDD"/>
                    </a:outerShdw>
                  </a:effectLst>
                  <a:latin typeface="Comic Sans MS" charset="0"/>
                  <a:cs typeface="Arial" charset="0"/>
                </a:rPr>
                <a:t>crs2</a:t>
              </a:r>
            </a:p>
          </p:txBody>
        </p:sp>
        <p:sp>
          <p:nvSpPr>
            <p:cNvPr id="17453" name="Rectangle 26"/>
            <p:cNvSpPr>
              <a:spLocks noChangeArrowheads="1"/>
            </p:cNvSpPr>
            <p:nvPr/>
          </p:nvSpPr>
          <p:spPr bwMode="auto">
            <a:xfrm>
              <a:off x="5025" y="1366"/>
              <a:ext cx="591" cy="199"/>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defRPr/>
              </a:pPr>
              <a:endParaRPr lang="en-US">
                <a:cs typeface="Arial" charset="0"/>
              </a:endParaRPr>
            </a:p>
          </p:txBody>
        </p:sp>
      </p:grpSp>
      <p:sp>
        <p:nvSpPr>
          <p:cNvPr id="196640" name="Text Box 32"/>
          <p:cNvSpPr txBox="1">
            <a:spLocks noChangeArrowheads="1"/>
          </p:cNvSpPr>
          <p:nvPr/>
        </p:nvSpPr>
        <p:spPr bwMode="auto">
          <a:xfrm>
            <a:off x="533400" y="3975100"/>
            <a:ext cx="2819400" cy="1069975"/>
          </a:xfrm>
          <a:prstGeom prst="rect">
            <a:avLst/>
          </a:prstGeom>
          <a:solidFill>
            <a:schemeClr val="accent1"/>
          </a:solidFill>
          <a:ln w="9525">
            <a:noFill/>
            <a:miter lim="800000"/>
            <a:headEnd/>
            <a:tailEnd/>
          </a:ln>
          <a:effectLst/>
        </p:spPr>
        <p:txBody>
          <a:bodyPr>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ltLang="ja-JP" sz="1600">
              <a:effectLst>
                <a:outerShdw blurRad="38100" dist="38100" dir="2700000" algn="tl">
                  <a:srgbClr val="FFFFFF"/>
                </a:outerShdw>
              </a:effectLst>
              <a:latin typeface="Courier New" charset="0"/>
              <a:cs typeface="Arial" charset="0"/>
            </a:endParaRPr>
          </a:p>
          <a:p>
            <a:pPr eaLnBrk="1" hangingPunct="1">
              <a:defRPr/>
            </a:pPr>
            <a:r>
              <a:rPr lang="en-US" altLang="ja-JP" sz="1600">
                <a:effectLst>
                  <a:outerShdw blurRad="38100" dist="38100" dir="2700000" algn="tl">
                    <a:srgbClr val="FFFFFF"/>
                  </a:outerShdw>
                </a:effectLst>
                <a:latin typeface="Courier New" charset="0"/>
                <a:cs typeface="Arial" charset="0"/>
              </a:rPr>
              <a:t>crs1 = new Course( );</a:t>
            </a:r>
          </a:p>
          <a:p>
            <a:pPr eaLnBrk="1" hangingPunct="1">
              <a:defRPr/>
            </a:pPr>
            <a:r>
              <a:rPr lang="en-US" altLang="ja-JP" sz="1600">
                <a:effectLst>
                  <a:outerShdw blurRad="38100" dist="38100" dir="2700000" algn="tl">
                    <a:srgbClr val="FFFFFF"/>
                  </a:outerShdw>
                </a:effectLst>
                <a:latin typeface="Courier New" charset="0"/>
                <a:cs typeface="Arial" charset="0"/>
              </a:rPr>
              <a:t>crs2 = new Course( );</a:t>
            </a:r>
          </a:p>
          <a:p>
            <a:pPr eaLnBrk="1" hangingPunct="1">
              <a:defRPr/>
            </a:pPr>
            <a:endParaRPr lang="en-US" sz="1600">
              <a:effectLst>
                <a:outerShdw blurRad="38100" dist="38100" dir="2700000" algn="tl">
                  <a:srgbClr val="FFFFFF"/>
                </a:outerShdw>
              </a:effectLst>
              <a:latin typeface="Courier New" charset="0"/>
              <a:cs typeface="Arial" charset="0"/>
            </a:endParaRPr>
          </a:p>
        </p:txBody>
      </p:sp>
      <p:grpSp>
        <p:nvGrpSpPr>
          <p:cNvPr id="20492" name="Group 11"/>
          <p:cNvGrpSpPr>
            <a:grpSpLocks/>
          </p:cNvGrpSpPr>
          <p:nvPr/>
        </p:nvGrpSpPr>
        <p:grpSpPr bwMode="auto">
          <a:xfrm>
            <a:off x="381000" y="3657600"/>
            <a:ext cx="3892550" cy="822325"/>
            <a:chOff x="347" y="2048"/>
            <a:chExt cx="2452" cy="518"/>
          </a:xfrm>
        </p:grpSpPr>
        <p:sp>
          <p:nvSpPr>
            <p:cNvPr id="20517" name="Line 12"/>
            <p:cNvSpPr>
              <a:spLocks noChangeShapeType="1"/>
            </p:cNvSpPr>
            <p:nvPr/>
          </p:nvSpPr>
          <p:spPr bwMode="auto">
            <a:xfrm flipH="1">
              <a:off x="2116" y="2202"/>
              <a:ext cx="420" cy="198"/>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47" name="Oval 13"/>
            <p:cNvSpPr>
              <a:spLocks noChangeArrowheads="1"/>
            </p:cNvSpPr>
            <p:nvPr/>
          </p:nvSpPr>
          <p:spPr bwMode="auto">
            <a:xfrm>
              <a:off x="2524" y="2048"/>
              <a:ext cx="275" cy="219"/>
            </a:xfrm>
            <a:prstGeom prst="ellipse">
              <a:avLst/>
            </a:prstGeom>
            <a:solidFill>
              <a:schemeClr val="bg1"/>
            </a:solidFill>
            <a:ln w="9525">
              <a:solidFill>
                <a:schemeClr val="tx1"/>
              </a:solidFill>
              <a:miter lim="800000"/>
              <a:headEnd/>
              <a:tailEnd/>
            </a:ln>
            <a:effectLst>
              <a:outerShdw blurRad="63500" dist="46662" dir="2115817" algn="ctr" rotWithShape="0">
                <a:schemeClr val="bg2">
                  <a:alpha val="74997"/>
                </a:schemeClr>
              </a:outerShdw>
            </a:effectLst>
          </p:spPr>
          <p:txBody>
            <a:bodyPr wrap="none" anchor="ctr"/>
            <a:lstStyle/>
            <a:p>
              <a:pPr algn="ctr">
                <a:defRPr/>
              </a:pPr>
              <a:r>
                <a:rPr lang="en-US" altLang="ja-JP" sz="2400" b="1">
                  <a:solidFill>
                    <a:srgbClr val="C1051B"/>
                  </a:solidFill>
                  <a:cs typeface="Arial" charset="0"/>
                </a:rPr>
                <a:t>B</a:t>
              </a:r>
              <a:endParaRPr lang="en-US" altLang="ja-JP" sz="2400">
                <a:solidFill>
                  <a:srgbClr val="000000"/>
                </a:solidFill>
                <a:latin typeface="Times New Roman" charset="0"/>
                <a:cs typeface="Arial" charset="0"/>
              </a:endParaRPr>
            </a:p>
          </p:txBody>
        </p:sp>
        <p:sp>
          <p:nvSpPr>
            <p:cNvPr id="196622" name="Text Box 14"/>
            <p:cNvSpPr txBox="1">
              <a:spLocks noChangeArrowheads="1"/>
            </p:cNvSpPr>
            <p:nvPr/>
          </p:nvSpPr>
          <p:spPr bwMode="auto">
            <a:xfrm>
              <a:off x="347" y="2354"/>
              <a:ext cx="116" cy="212"/>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fr-FR" sz="1600">
                <a:solidFill>
                  <a:srgbClr val="C1051B"/>
                </a:solidFill>
                <a:effectLst>
                  <a:outerShdw blurRad="38100" dist="38100" dir="2700000" algn="tl">
                    <a:srgbClr val="DDDDDD"/>
                  </a:outerShdw>
                </a:effectLst>
                <a:latin typeface="Courier New" charset="0"/>
                <a:cs typeface="Arial" charset="0"/>
              </a:endParaRPr>
            </a:p>
          </p:txBody>
        </p:sp>
      </p:grpSp>
      <p:sp>
        <p:nvSpPr>
          <p:cNvPr id="196643" name="AutoShape 35"/>
          <p:cNvSpPr>
            <a:spLocks noChangeArrowheads="1"/>
          </p:cNvSpPr>
          <p:nvPr/>
        </p:nvSpPr>
        <p:spPr bwMode="auto">
          <a:xfrm>
            <a:off x="5029200" y="2659063"/>
            <a:ext cx="2133600" cy="693737"/>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dirty="0">
                <a:solidFill>
                  <a:srgbClr val="C1051B"/>
                </a:solidFill>
                <a:effectLst>
                  <a:outerShdw blurRad="38100" dist="38100" dir="2700000" algn="tl">
                    <a:srgbClr val="000000"/>
                  </a:outerShdw>
                </a:effectLst>
                <a:ea typeface="+mn-ea"/>
                <a:cs typeface="Arial" charset="0"/>
              </a:rPr>
              <a:t>B</a:t>
            </a:r>
            <a:r>
              <a:rPr lang="en-US" altLang="ja-JP" sz="1600" b="1" dirty="0">
                <a:solidFill>
                  <a:srgbClr val="C1051B"/>
                </a:solidFill>
                <a:effectLst>
                  <a:outerShdw blurRad="38100" dist="38100" dir="2700000" algn="tl">
                    <a:srgbClr val="000000"/>
                  </a:outerShdw>
                </a:effectLst>
                <a:ea typeface="+mn-ea"/>
                <a:cs typeface="Arial" charset="0"/>
              </a:rPr>
              <a:t>. </a:t>
            </a:r>
            <a:r>
              <a:rPr lang="en-US" altLang="ja-JP" sz="1400" dirty="0">
                <a:solidFill>
                  <a:srgbClr val="000000"/>
                </a:solidFill>
                <a:ea typeface="+mn-ea"/>
                <a:cs typeface="Arial" charset="0"/>
              </a:rPr>
              <a:t>Variables are 	assigned references of objects.</a:t>
            </a:r>
          </a:p>
        </p:txBody>
      </p:sp>
      <p:grpSp>
        <p:nvGrpSpPr>
          <p:cNvPr id="20494" name="Group 43"/>
          <p:cNvGrpSpPr>
            <a:grpSpLocks/>
          </p:cNvGrpSpPr>
          <p:nvPr/>
        </p:nvGrpSpPr>
        <p:grpSpPr bwMode="auto">
          <a:xfrm>
            <a:off x="5181600" y="2655888"/>
            <a:ext cx="3768725" cy="1611312"/>
            <a:chOff x="3264" y="1610"/>
            <a:chExt cx="2374" cy="1015"/>
          </a:xfrm>
        </p:grpSpPr>
        <p:sp>
          <p:nvSpPr>
            <p:cNvPr id="17438" name="AutoShape 28"/>
            <p:cNvSpPr>
              <a:spLocks noChangeArrowheads="1"/>
            </p:cNvSpPr>
            <p:nvPr/>
          </p:nvSpPr>
          <p:spPr bwMode="auto">
            <a:xfrm>
              <a:off x="5136" y="1920"/>
              <a:ext cx="464" cy="609"/>
            </a:xfrm>
            <a:prstGeom prst="roundRect">
              <a:avLst>
                <a:gd name="adj" fmla="val 24833"/>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altLang="ja-JP" sz="1400">
                  <a:latin typeface="Times New Roman" charset="0"/>
                  <a:ea typeface="MS PGothic" charset="0"/>
                  <a:cs typeface="Arial" charset="0"/>
                </a:rPr>
                <a:t>Course</a:t>
              </a:r>
            </a:p>
          </p:txBody>
        </p:sp>
        <p:sp>
          <p:nvSpPr>
            <p:cNvPr id="196644" name="Rectangle 36"/>
            <p:cNvSpPr>
              <a:spLocks noChangeArrowheads="1"/>
            </p:cNvSpPr>
            <p:nvPr/>
          </p:nvSpPr>
          <p:spPr bwMode="auto">
            <a:xfrm>
              <a:off x="4597" y="1610"/>
              <a:ext cx="394" cy="231"/>
            </a:xfrm>
            <a:prstGeom prst="rect">
              <a:avLst/>
            </a:prstGeom>
            <a:noFill/>
            <a:ln w="9525">
              <a:noFill/>
              <a:miter lim="800000"/>
              <a:headEnd/>
              <a:tailEnd/>
            </a:ln>
            <a:effectLst/>
          </p:spPr>
          <p:txBody>
            <a:bodyPr wrap="none">
              <a:spAutoFit/>
            </a:bodyPr>
            <a:lstStyle/>
            <a:p>
              <a:pPr>
                <a:defRPr/>
              </a:pPr>
              <a:r>
                <a:rPr lang="en-US" altLang="ja-JP">
                  <a:effectLst>
                    <a:outerShdw blurRad="38100" dist="38100" dir="2700000" algn="tl">
                      <a:srgbClr val="DDDDDD"/>
                    </a:outerShdw>
                  </a:effectLst>
                  <a:latin typeface="Comic Sans MS" charset="0"/>
                  <a:cs typeface="Arial" charset="0"/>
                </a:rPr>
                <a:t>crs1</a:t>
              </a:r>
            </a:p>
          </p:txBody>
        </p:sp>
        <p:sp>
          <p:nvSpPr>
            <p:cNvPr id="17440" name="Rectangle 37"/>
            <p:cNvSpPr>
              <a:spLocks noChangeArrowheads="1"/>
            </p:cNvSpPr>
            <p:nvPr/>
          </p:nvSpPr>
          <p:spPr bwMode="auto">
            <a:xfrm>
              <a:off x="5047" y="1632"/>
              <a:ext cx="591" cy="199"/>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defRPr/>
              </a:pPr>
              <a:endParaRPr lang="en-US">
                <a:cs typeface="Arial" charset="0"/>
              </a:endParaRPr>
            </a:p>
          </p:txBody>
        </p:sp>
        <p:sp>
          <p:nvSpPr>
            <p:cNvPr id="196646" name="Rectangle 38"/>
            <p:cNvSpPr>
              <a:spLocks noChangeArrowheads="1"/>
            </p:cNvSpPr>
            <p:nvPr/>
          </p:nvSpPr>
          <p:spPr bwMode="auto">
            <a:xfrm>
              <a:off x="3264" y="2217"/>
              <a:ext cx="417" cy="231"/>
            </a:xfrm>
            <a:prstGeom prst="rect">
              <a:avLst/>
            </a:prstGeom>
            <a:noFill/>
            <a:ln w="9525">
              <a:noFill/>
              <a:miter lim="800000"/>
              <a:headEnd/>
              <a:tailEnd/>
            </a:ln>
            <a:effectLst/>
          </p:spPr>
          <p:txBody>
            <a:bodyPr wrap="none">
              <a:spAutoFit/>
            </a:bodyPr>
            <a:lstStyle/>
            <a:p>
              <a:pPr>
                <a:defRPr/>
              </a:pPr>
              <a:r>
                <a:rPr lang="en-US" altLang="ja-JP">
                  <a:effectLst>
                    <a:outerShdw blurRad="38100" dist="38100" dir="2700000" algn="tl">
                      <a:srgbClr val="DDDDDD"/>
                    </a:outerShdw>
                  </a:effectLst>
                  <a:latin typeface="Comic Sans MS" charset="0"/>
                  <a:cs typeface="Arial" charset="0"/>
                </a:rPr>
                <a:t>crs2</a:t>
              </a:r>
            </a:p>
          </p:txBody>
        </p:sp>
        <p:sp>
          <p:nvSpPr>
            <p:cNvPr id="17442" name="Rectangle 39"/>
            <p:cNvSpPr>
              <a:spLocks noChangeArrowheads="1"/>
            </p:cNvSpPr>
            <p:nvPr/>
          </p:nvSpPr>
          <p:spPr bwMode="auto">
            <a:xfrm>
              <a:off x="3714" y="2239"/>
              <a:ext cx="591" cy="199"/>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defRPr/>
              </a:pPr>
              <a:endParaRPr lang="en-US">
                <a:cs typeface="Arial" charset="0"/>
              </a:endParaRPr>
            </a:p>
          </p:txBody>
        </p:sp>
        <p:sp>
          <p:nvSpPr>
            <p:cNvPr id="17443" name="AutoShape 40"/>
            <p:cNvSpPr>
              <a:spLocks noChangeArrowheads="1"/>
            </p:cNvSpPr>
            <p:nvPr/>
          </p:nvSpPr>
          <p:spPr bwMode="auto">
            <a:xfrm>
              <a:off x="4560" y="2016"/>
              <a:ext cx="464" cy="609"/>
            </a:xfrm>
            <a:prstGeom prst="roundRect">
              <a:avLst>
                <a:gd name="adj" fmla="val 24833"/>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altLang="ja-JP" sz="1400">
                  <a:latin typeface="Times New Roman" charset="0"/>
                  <a:ea typeface="MS PGothic" charset="0"/>
                  <a:cs typeface="Arial" charset="0"/>
                </a:rPr>
                <a:t>Course</a:t>
              </a:r>
            </a:p>
          </p:txBody>
        </p:sp>
        <p:sp>
          <p:nvSpPr>
            <p:cNvPr id="20515" name="Freeform 41"/>
            <p:cNvSpPr>
              <a:spLocks/>
            </p:cNvSpPr>
            <p:nvPr/>
          </p:nvSpPr>
          <p:spPr bwMode="auto">
            <a:xfrm>
              <a:off x="5265" y="1728"/>
              <a:ext cx="111" cy="384"/>
            </a:xfrm>
            <a:custGeom>
              <a:avLst/>
              <a:gdLst>
                <a:gd name="T0" fmla="*/ 0 w 351"/>
                <a:gd name="T1" fmla="*/ 1206 h 269"/>
                <a:gd name="T2" fmla="*/ 0 w 351"/>
                <a:gd name="T3" fmla="*/ 1445 h 269"/>
                <a:gd name="T4" fmla="*/ 0 w 351"/>
                <a:gd name="T5" fmla="*/ 2708 h 269"/>
                <a:gd name="T6" fmla="*/ 0 w 351"/>
                <a:gd name="T7" fmla="*/ 5739 h 269"/>
                <a:gd name="T8" fmla="*/ 0 w 351"/>
                <a:gd name="T9" fmla="*/ 10900 h 269"/>
                <a:gd name="T10" fmla="*/ 0 w 351"/>
                <a:gd name="T11" fmla="*/ 15377 h 269"/>
                <a:gd name="T12" fmla="*/ 0 w 351"/>
                <a:gd name="T13" fmla="*/ 19243 h 269"/>
                <a:gd name="T14" fmla="*/ 0 60000 65536"/>
                <a:gd name="T15" fmla="*/ 0 60000 65536"/>
                <a:gd name="T16" fmla="*/ 0 60000 65536"/>
                <a:gd name="T17" fmla="*/ 0 60000 65536"/>
                <a:gd name="T18" fmla="*/ 0 60000 65536"/>
                <a:gd name="T19" fmla="*/ 0 60000 65536"/>
                <a:gd name="T20" fmla="*/ 0 60000 65536"/>
                <a:gd name="T21" fmla="*/ 0 w 351"/>
                <a:gd name="T22" fmla="*/ 0 h 269"/>
                <a:gd name="T23" fmla="*/ 351 w 351"/>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 h="269">
                  <a:moveTo>
                    <a:pt x="0" y="17"/>
                  </a:moveTo>
                  <a:cubicBezTo>
                    <a:pt x="67" y="0"/>
                    <a:pt x="139" y="12"/>
                    <a:pt x="207" y="20"/>
                  </a:cubicBezTo>
                  <a:cubicBezTo>
                    <a:pt x="218" y="24"/>
                    <a:pt x="221" y="31"/>
                    <a:pt x="231" y="38"/>
                  </a:cubicBezTo>
                  <a:cubicBezTo>
                    <a:pt x="241" y="54"/>
                    <a:pt x="254" y="70"/>
                    <a:pt x="270" y="80"/>
                  </a:cubicBezTo>
                  <a:cubicBezTo>
                    <a:pt x="286" y="103"/>
                    <a:pt x="304" y="127"/>
                    <a:pt x="315" y="152"/>
                  </a:cubicBezTo>
                  <a:cubicBezTo>
                    <a:pt x="324" y="172"/>
                    <a:pt x="329" y="194"/>
                    <a:pt x="336" y="215"/>
                  </a:cubicBezTo>
                  <a:cubicBezTo>
                    <a:pt x="342" y="232"/>
                    <a:pt x="351" y="251"/>
                    <a:pt x="351" y="269"/>
                  </a:cubicBezTo>
                </a:path>
              </a:pathLst>
            </a:custGeom>
            <a:noFill/>
            <a:ln w="9525">
              <a:solidFill>
                <a:schemeClr val="tx1"/>
              </a:solidFill>
              <a:miter lim="800000"/>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0516" name="Freeform 42"/>
            <p:cNvSpPr>
              <a:spLocks/>
            </p:cNvSpPr>
            <p:nvPr/>
          </p:nvSpPr>
          <p:spPr bwMode="auto">
            <a:xfrm flipV="1">
              <a:off x="4032" y="2256"/>
              <a:ext cx="576" cy="48"/>
            </a:xfrm>
            <a:custGeom>
              <a:avLst/>
              <a:gdLst>
                <a:gd name="T0" fmla="*/ 0 w 351"/>
                <a:gd name="T1" fmla="*/ 0 h 269"/>
                <a:gd name="T2" fmla="*/ 79033 w 351"/>
                <a:gd name="T3" fmla="*/ 0 h 269"/>
                <a:gd name="T4" fmla="*/ 88105 w 351"/>
                <a:gd name="T5" fmla="*/ 0 h 269"/>
                <a:gd name="T6" fmla="*/ 102981 w 351"/>
                <a:gd name="T7" fmla="*/ 0 h 269"/>
                <a:gd name="T8" fmla="*/ 120133 w 351"/>
                <a:gd name="T9" fmla="*/ 0 h 269"/>
                <a:gd name="T10" fmla="*/ 127989 w 351"/>
                <a:gd name="T11" fmla="*/ 0 h 269"/>
                <a:gd name="T12" fmla="*/ 133835 w 351"/>
                <a:gd name="T13" fmla="*/ 0 h 269"/>
                <a:gd name="T14" fmla="*/ 0 60000 65536"/>
                <a:gd name="T15" fmla="*/ 0 60000 65536"/>
                <a:gd name="T16" fmla="*/ 0 60000 65536"/>
                <a:gd name="T17" fmla="*/ 0 60000 65536"/>
                <a:gd name="T18" fmla="*/ 0 60000 65536"/>
                <a:gd name="T19" fmla="*/ 0 60000 65536"/>
                <a:gd name="T20" fmla="*/ 0 60000 65536"/>
                <a:gd name="T21" fmla="*/ 0 w 351"/>
                <a:gd name="T22" fmla="*/ 0 h 269"/>
                <a:gd name="T23" fmla="*/ 351 w 351"/>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 h="269">
                  <a:moveTo>
                    <a:pt x="0" y="17"/>
                  </a:moveTo>
                  <a:cubicBezTo>
                    <a:pt x="67" y="0"/>
                    <a:pt x="139" y="12"/>
                    <a:pt x="207" y="20"/>
                  </a:cubicBezTo>
                  <a:cubicBezTo>
                    <a:pt x="218" y="24"/>
                    <a:pt x="221" y="31"/>
                    <a:pt x="231" y="38"/>
                  </a:cubicBezTo>
                  <a:cubicBezTo>
                    <a:pt x="241" y="54"/>
                    <a:pt x="254" y="70"/>
                    <a:pt x="270" y="80"/>
                  </a:cubicBezTo>
                  <a:cubicBezTo>
                    <a:pt x="286" y="103"/>
                    <a:pt x="304" y="127"/>
                    <a:pt x="315" y="152"/>
                  </a:cubicBezTo>
                  <a:cubicBezTo>
                    <a:pt x="324" y="172"/>
                    <a:pt x="329" y="194"/>
                    <a:pt x="336" y="215"/>
                  </a:cubicBezTo>
                  <a:cubicBezTo>
                    <a:pt x="342" y="232"/>
                    <a:pt x="351" y="251"/>
                    <a:pt x="351" y="269"/>
                  </a:cubicBezTo>
                </a:path>
              </a:pathLst>
            </a:custGeom>
            <a:noFill/>
            <a:ln w="9525">
              <a:solidFill>
                <a:schemeClr val="tx1"/>
              </a:solidFill>
              <a:miter lim="800000"/>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sp>
        <p:nvSpPr>
          <p:cNvPr id="196638" name="AutoShape 30"/>
          <p:cNvSpPr>
            <a:spLocks noChangeArrowheads="1"/>
          </p:cNvSpPr>
          <p:nvPr/>
        </p:nvSpPr>
        <p:spPr bwMode="auto">
          <a:xfrm>
            <a:off x="4953000" y="4343400"/>
            <a:ext cx="2311400" cy="658813"/>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a:solidFill>
                  <a:srgbClr val="C1051B"/>
                </a:solidFill>
                <a:effectLst>
                  <a:outerShdw blurRad="38100" dist="38100" dir="2700000" algn="tl">
                    <a:srgbClr val="000000"/>
                  </a:outerShdw>
                </a:effectLst>
                <a:cs typeface="Arial" charset="0"/>
              </a:rPr>
              <a:t>C. </a:t>
            </a:r>
            <a:r>
              <a:rPr lang="en-US" altLang="ja-JP" sz="1400">
                <a:solidFill>
                  <a:srgbClr val="000000"/>
                </a:solidFill>
                <a:cs typeface="Arial" charset="0"/>
              </a:rPr>
              <a:t>The reference in </a:t>
            </a:r>
            <a:r>
              <a:rPr lang="en-US" altLang="ja-JP" sz="1400">
                <a:solidFill>
                  <a:srgbClr val="C1051B"/>
                </a:solidFill>
                <a:effectLst>
                  <a:outerShdw blurRad="38100" dist="38100" dir="2700000" algn="tl">
                    <a:srgbClr val="000000"/>
                  </a:outerShdw>
                </a:effectLst>
                <a:cs typeface="Arial" charset="0"/>
              </a:rPr>
              <a:t>crs2</a:t>
            </a:r>
            <a:r>
              <a:rPr lang="en-US" altLang="ja-JP">
                <a:latin typeface="Comic Sans MS" charset="0"/>
                <a:cs typeface="Arial" charset="0"/>
              </a:rPr>
              <a:t> </a:t>
            </a:r>
            <a:r>
              <a:rPr lang="en-US" altLang="ja-JP" sz="1400">
                <a:solidFill>
                  <a:srgbClr val="000000"/>
                </a:solidFill>
                <a:cs typeface="Arial" charset="0"/>
              </a:rPr>
              <a:t>is assigned to </a:t>
            </a:r>
            <a:r>
              <a:rPr lang="en-US" altLang="ja-JP" sz="1400">
                <a:solidFill>
                  <a:srgbClr val="C1051B"/>
                </a:solidFill>
                <a:effectLst>
                  <a:outerShdw blurRad="38100" dist="38100" dir="2700000" algn="tl">
                    <a:srgbClr val="000000"/>
                  </a:outerShdw>
                </a:effectLst>
                <a:cs typeface="Arial" charset="0"/>
              </a:rPr>
              <a:t>crs1.</a:t>
            </a:r>
          </a:p>
        </p:txBody>
      </p:sp>
      <p:grpSp>
        <p:nvGrpSpPr>
          <p:cNvPr id="20496" name="Group 44"/>
          <p:cNvGrpSpPr>
            <a:grpSpLocks/>
          </p:cNvGrpSpPr>
          <p:nvPr/>
        </p:nvGrpSpPr>
        <p:grpSpPr bwMode="auto">
          <a:xfrm>
            <a:off x="5146675" y="4408488"/>
            <a:ext cx="3768725" cy="1611312"/>
            <a:chOff x="3264" y="1610"/>
            <a:chExt cx="2374" cy="1015"/>
          </a:xfrm>
        </p:grpSpPr>
        <p:sp>
          <p:nvSpPr>
            <p:cNvPr id="17430" name="AutoShape 45"/>
            <p:cNvSpPr>
              <a:spLocks noChangeArrowheads="1"/>
            </p:cNvSpPr>
            <p:nvPr/>
          </p:nvSpPr>
          <p:spPr bwMode="auto">
            <a:xfrm>
              <a:off x="5136" y="1920"/>
              <a:ext cx="464" cy="609"/>
            </a:xfrm>
            <a:prstGeom prst="roundRect">
              <a:avLst>
                <a:gd name="adj" fmla="val 24833"/>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altLang="ja-JP" sz="1400">
                  <a:latin typeface="Times New Roman" charset="0"/>
                  <a:ea typeface="MS PGothic" charset="0"/>
                  <a:cs typeface="Arial" charset="0"/>
                </a:rPr>
                <a:t>Course</a:t>
              </a:r>
            </a:p>
          </p:txBody>
        </p:sp>
        <p:sp>
          <p:nvSpPr>
            <p:cNvPr id="196654" name="Rectangle 46"/>
            <p:cNvSpPr>
              <a:spLocks noChangeArrowheads="1"/>
            </p:cNvSpPr>
            <p:nvPr/>
          </p:nvSpPr>
          <p:spPr bwMode="auto">
            <a:xfrm>
              <a:off x="4597" y="1610"/>
              <a:ext cx="394" cy="231"/>
            </a:xfrm>
            <a:prstGeom prst="rect">
              <a:avLst/>
            </a:prstGeom>
            <a:noFill/>
            <a:ln w="9525">
              <a:noFill/>
              <a:miter lim="800000"/>
              <a:headEnd/>
              <a:tailEnd/>
            </a:ln>
            <a:effectLst/>
          </p:spPr>
          <p:txBody>
            <a:bodyPr wrap="none">
              <a:spAutoFit/>
            </a:bodyPr>
            <a:lstStyle/>
            <a:p>
              <a:pPr>
                <a:defRPr/>
              </a:pPr>
              <a:r>
                <a:rPr lang="en-US" altLang="ja-JP">
                  <a:effectLst>
                    <a:outerShdw blurRad="38100" dist="38100" dir="2700000" algn="tl">
                      <a:srgbClr val="DDDDDD"/>
                    </a:outerShdw>
                  </a:effectLst>
                  <a:latin typeface="Comic Sans MS" charset="0"/>
                  <a:cs typeface="Arial" charset="0"/>
                </a:rPr>
                <a:t>crs1</a:t>
              </a:r>
            </a:p>
          </p:txBody>
        </p:sp>
        <p:sp>
          <p:nvSpPr>
            <p:cNvPr id="17432" name="Rectangle 47"/>
            <p:cNvSpPr>
              <a:spLocks noChangeArrowheads="1"/>
            </p:cNvSpPr>
            <p:nvPr/>
          </p:nvSpPr>
          <p:spPr bwMode="auto">
            <a:xfrm>
              <a:off x="5047" y="1632"/>
              <a:ext cx="591" cy="199"/>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lgn="ctr">
                <a:defRPr/>
              </a:pPr>
              <a:endParaRPr lang="en-GB">
                <a:cs typeface="Arial" charset="0"/>
              </a:endParaRPr>
            </a:p>
          </p:txBody>
        </p:sp>
        <p:sp>
          <p:nvSpPr>
            <p:cNvPr id="196656" name="Rectangle 48"/>
            <p:cNvSpPr>
              <a:spLocks noChangeArrowheads="1"/>
            </p:cNvSpPr>
            <p:nvPr/>
          </p:nvSpPr>
          <p:spPr bwMode="auto">
            <a:xfrm>
              <a:off x="3264" y="2217"/>
              <a:ext cx="417" cy="231"/>
            </a:xfrm>
            <a:prstGeom prst="rect">
              <a:avLst/>
            </a:prstGeom>
            <a:noFill/>
            <a:ln w="9525">
              <a:noFill/>
              <a:miter lim="800000"/>
              <a:headEnd/>
              <a:tailEnd/>
            </a:ln>
            <a:effectLst/>
          </p:spPr>
          <p:txBody>
            <a:bodyPr wrap="none">
              <a:spAutoFit/>
            </a:bodyPr>
            <a:lstStyle/>
            <a:p>
              <a:pPr>
                <a:defRPr/>
              </a:pPr>
              <a:r>
                <a:rPr lang="en-US" altLang="ja-JP">
                  <a:effectLst>
                    <a:outerShdw blurRad="38100" dist="38100" dir="2700000" algn="tl">
                      <a:srgbClr val="DDDDDD"/>
                    </a:outerShdw>
                  </a:effectLst>
                  <a:latin typeface="Comic Sans MS" charset="0"/>
                  <a:cs typeface="Arial" charset="0"/>
                </a:rPr>
                <a:t>crs2</a:t>
              </a:r>
            </a:p>
          </p:txBody>
        </p:sp>
        <p:sp>
          <p:nvSpPr>
            <p:cNvPr id="17434" name="Rectangle 49"/>
            <p:cNvSpPr>
              <a:spLocks noChangeArrowheads="1"/>
            </p:cNvSpPr>
            <p:nvPr/>
          </p:nvSpPr>
          <p:spPr bwMode="auto">
            <a:xfrm>
              <a:off x="3714" y="2239"/>
              <a:ext cx="591" cy="199"/>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defRPr/>
              </a:pPr>
              <a:endParaRPr lang="en-US">
                <a:cs typeface="Arial" charset="0"/>
              </a:endParaRPr>
            </a:p>
          </p:txBody>
        </p:sp>
        <p:sp>
          <p:nvSpPr>
            <p:cNvPr id="17435" name="AutoShape 50"/>
            <p:cNvSpPr>
              <a:spLocks noChangeArrowheads="1"/>
            </p:cNvSpPr>
            <p:nvPr/>
          </p:nvSpPr>
          <p:spPr bwMode="auto">
            <a:xfrm>
              <a:off x="4560" y="2016"/>
              <a:ext cx="464" cy="609"/>
            </a:xfrm>
            <a:prstGeom prst="roundRect">
              <a:avLst>
                <a:gd name="adj" fmla="val 24833"/>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a:defRPr/>
              </a:pPr>
              <a:r>
                <a:rPr lang="en-US" altLang="ja-JP" sz="1400">
                  <a:latin typeface="Times New Roman" charset="0"/>
                  <a:ea typeface="MS PGothic" charset="0"/>
                  <a:cs typeface="Arial" charset="0"/>
                </a:rPr>
                <a:t>Course</a:t>
              </a:r>
            </a:p>
          </p:txBody>
        </p:sp>
        <p:sp>
          <p:nvSpPr>
            <p:cNvPr id="20507" name="Freeform 51"/>
            <p:cNvSpPr>
              <a:spLocks/>
            </p:cNvSpPr>
            <p:nvPr/>
          </p:nvSpPr>
          <p:spPr bwMode="auto">
            <a:xfrm>
              <a:off x="5265" y="1728"/>
              <a:ext cx="111" cy="384"/>
            </a:xfrm>
            <a:custGeom>
              <a:avLst/>
              <a:gdLst>
                <a:gd name="T0" fmla="*/ 0 w 351"/>
                <a:gd name="T1" fmla="*/ 1206 h 269"/>
                <a:gd name="T2" fmla="*/ 0 w 351"/>
                <a:gd name="T3" fmla="*/ 1445 h 269"/>
                <a:gd name="T4" fmla="*/ 0 w 351"/>
                <a:gd name="T5" fmla="*/ 2708 h 269"/>
                <a:gd name="T6" fmla="*/ 0 w 351"/>
                <a:gd name="T7" fmla="*/ 5739 h 269"/>
                <a:gd name="T8" fmla="*/ 0 w 351"/>
                <a:gd name="T9" fmla="*/ 10900 h 269"/>
                <a:gd name="T10" fmla="*/ 0 w 351"/>
                <a:gd name="T11" fmla="*/ 15377 h 269"/>
                <a:gd name="T12" fmla="*/ 0 w 351"/>
                <a:gd name="T13" fmla="*/ 19243 h 269"/>
                <a:gd name="T14" fmla="*/ 0 60000 65536"/>
                <a:gd name="T15" fmla="*/ 0 60000 65536"/>
                <a:gd name="T16" fmla="*/ 0 60000 65536"/>
                <a:gd name="T17" fmla="*/ 0 60000 65536"/>
                <a:gd name="T18" fmla="*/ 0 60000 65536"/>
                <a:gd name="T19" fmla="*/ 0 60000 65536"/>
                <a:gd name="T20" fmla="*/ 0 60000 65536"/>
                <a:gd name="T21" fmla="*/ 0 w 351"/>
                <a:gd name="T22" fmla="*/ 0 h 269"/>
                <a:gd name="T23" fmla="*/ 351 w 351"/>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 h="269">
                  <a:moveTo>
                    <a:pt x="0" y="17"/>
                  </a:moveTo>
                  <a:cubicBezTo>
                    <a:pt x="67" y="0"/>
                    <a:pt x="139" y="12"/>
                    <a:pt x="207" y="20"/>
                  </a:cubicBezTo>
                  <a:cubicBezTo>
                    <a:pt x="218" y="24"/>
                    <a:pt x="221" y="31"/>
                    <a:pt x="231" y="38"/>
                  </a:cubicBezTo>
                  <a:cubicBezTo>
                    <a:pt x="241" y="54"/>
                    <a:pt x="254" y="70"/>
                    <a:pt x="270" y="80"/>
                  </a:cubicBezTo>
                  <a:cubicBezTo>
                    <a:pt x="286" y="103"/>
                    <a:pt x="304" y="127"/>
                    <a:pt x="315" y="152"/>
                  </a:cubicBezTo>
                  <a:cubicBezTo>
                    <a:pt x="324" y="172"/>
                    <a:pt x="329" y="194"/>
                    <a:pt x="336" y="215"/>
                  </a:cubicBezTo>
                  <a:cubicBezTo>
                    <a:pt x="342" y="232"/>
                    <a:pt x="351" y="251"/>
                    <a:pt x="351" y="269"/>
                  </a:cubicBezTo>
                </a:path>
              </a:pathLst>
            </a:custGeom>
            <a:noFill/>
            <a:ln w="9525">
              <a:solidFill>
                <a:schemeClr val="tx1"/>
              </a:solidFill>
              <a:miter lim="800000"/>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0508" name="Freeform 52"/>
            <p:cNvSpPr>
              <a:spLocks/>
            </p:cNvSpPr>
            <p:nvPr/>
          </p:nvSpPr>
          <p:spPr bwMode="auto">
            <a:xfrm flipV="1">
              <a:off x="4032" y="2256"/>
              <a:ext cx="576" cy="48"/>
            </a:xfrm>
            <a:custGeom>
              <a:avLst/>
              <a:gdLst>
                <a:gd name="T0" fmla="*/ 0 w 351"/>
                <a:gd name="T1" fmla="*/ 0 h 269"/>
                <a:gd name="T2" fmla="*/ 79033 w 351"/>
                <a:gd name="T3" fmla="*/ 0 h 269"/>
                <a:gd name="T4" fmla="*/ 88105 w 351"/>
                <a:gd name="T5" fmla="*/ 0 h 269"/>
                <a:gd name="T6" fmla="*/ 102981 w 351"/>
                <a:gd name="T7" fmla="*/ 0 h 269"/>
                <a:gd name="T8" fmla="*/ 120133 w 351"/>
                <a:gd name="T9" fmla="*/ 0 h 269"/>
                <a:gd name="T10" fmla="*/ 127989 w 351"/>
                <a:gd name="T11" fmla="*/ 0 h 269"/>
                <a:gd name="T12" fmla="*/ 133835 w 351"/>
                <a:gd name="T13" fmla="*/ 0 h 269"/>
                <a:gd name="T14" fmla="*/ 0 60000 65536"/>
                <a:gd name="T15" fmla="*/ 0 60000 65536"/>
                <a:gd name="T16" fmla="*/ 0 60000 65536"/>
                <a:gd name="T17" fmla="*/ 0 60000 65536"/>
                <a:gd name="T18" fmla="*/ 0 60000 65536"/>
                <a:gd name="T19" fmla="*/ 0 60000 65536"/>
                <a:gd name="T20" fmla="*/ 0 60000 65536"/>
                <a:gd name="T21" fmla="*/ 0 w 351"/>
                <a:gd name="T22" fmla="*/ 0 h 269"/>
                <a:gd name="T23" fmla="*/ 351 w 351"/>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 h="269">
                  <a:moveTo>
                    <a:pt x="0" y="17"/>
                  </a:moveTo>
                  <a:cubicBezTo>
                    <a:pt x="67" y="0"/>
                    <a:pt x="139" y="12"/>
                    <a:pt x="207" y="20"/>
                  </a:cubicBezTo>
                  <a:cubicBezTo>
                    <a:pt x="218" y="24"/>
                    <a:pt x="221" y="31"/>
                    <a:pt x="231" y="38"/>
                  </a:cubicBezTo>
                  <a:cubicBezTo>
                    <a:pt x="241" y="54"/>
                    <a:pt x="254" y="70"/>
                    <a:pt x="270" y="80"/>
                  </a:cubicBezTo>
                  <a:cubicBezTo>
                    <a:pt x="286" y="103"/>
                    <a:pt x="304" y="127"/>
                    <a:pt x="315" y="152"/>
                  </a:cubicBezTo>
                  <a:cubicBezTo>
                    <a:pt x="324" y="172"/>
                    <a:pt x="329" y="194"/>
                    <a:pt x="336" y="215"/>
                  </a:cubicBezTo>
                  <a:cubicBezTo>
                    <a:pt x="342" y="232"/>
                    <a:pt x="351" y="251"/>
                    <a:pt x="351" y="269"/>
                  </a:cubicBezTo>
                </a:path>
              </a:pathLst>
            </a:custGeom>
            <a:noFill/>
            <a:ln w="9525">
              <a:solidFill>
                <a:schemeClr val="tx1"/>
              </a:solidFill>
              <a:miter lim="800000"/>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20497" name="Group 53"/>
          <p:cNvGrpSpPr>
            <a:grpSpLocks/>
          </p:cNvGrpSpPr>
          <p:nvPr/>
        </p:nvGrpSpPr>
        <p:grpSpPr bwMode="auto">
          <a:xfrm rot="233066">
            <a:off x="8382000" y="4737100"/>
            <a:ext cx="195263" cy="204788"/>
            <a:chOff x="4614" y="1683"/>
            <a:chExt cx="123" cy="129"/>
          </a:xfrm>
        </p:grpSpPr>
        <p:sp>
          <p:nvSpPr>
            <p:cNvPr id="20499" name="Line 54"/>
            <p:cNvSpPr>
              <a:spLocks noChangeShapeType="1"/>
            </p:cNvSpPr>
            <p:nvPr/>
          </p:nvSpPr>
          <p:spPr bwMode="auto">
            <a:xfrm>
              <a:off x="4614" y="1683"/>
              <a:ext cx="123" cy="123"/>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500" name="Line 55"/>
            <p:cNvSpPr>
              <a:spLocks noChangeShapeType="1"/>
            </p:cNvSpPr>
            <p:nvPr/>
          </p:nvSpPr>
          <p:spPr bwMode="auto">
            <a:xfrm flipH="1">
              <a:off x="4614" y="1689"/>
              <a:ext cx="123" cy="123"/>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0498" name="Freeform 56"/>
          <p:cNvSpPr>
            <a:spLocks/>
          </p:cNvSpPr>
          <p:nvPr/>
        </p:nvSpPr>
        <p:spPr bwMode="auto">
          <a:xfrm flipH="1">
            <a:off x="7620000" y="4560888"/>
            <a:ext cx="738188" cy="609600"/>
          </a:xfrm>
          <a:custGeom>
            <a:avLst/>
            <a:gdLst>
              <a:gd name="T0" fmla="*/ 0 w 351"/>
              <a:gd name="T1" fmla="*/ 2147483647 h 269"/>
              <a:gd name="T2" fmla="*/ 2147483647 w 351"/>
              <a:gd name="T3" fmla="*/ 2147483647 h 269"/>
              <a:gd name="T4" fmla="*/ 2147483647 w 351"/>
              <a:gd name="T5" fmla="*/ 2147483647 h 269"/>
              <a:gd name="T6" fmla="*/ 2147483647 w 351"/>
              <a:gd name="T7" fmla="*/ 2147483647 h 269"/>
              <a:gd name="T8" fmla="*/ 2147483647 w 351"/>
              <a:gd name="T9" fmla="*/ 2147483647 h 269"/>
              <a:gd name="T10" fmla="*/ 2147483647 w 351"/>
              <a:gd name="T11" fmla="*/ 2147483647 h 269"/>
              <a:gd name="T12" fmla="*/ 2147483647 w 351"/>
              <a:gd name="T13" fmla="*/ 2147483647 h 269"/>
              <a:gd name="T14" fmla="*/ 0 60000 65536"/>
              <a:gd name="T15" fmla="*/ 0 60000 65536"/>
              <a:gd name="T16" fmla="*/ 0 60000 65536"/>
              <a:gd name="T17" fmla="*/ 0 60000 65536"/>
              <a:gd name="T18" fmla="*/ 0 60000 65536"/>
              <a:gd name="T19" fmla="*/ 0 60000 65536"/>
              <a:gd name="T20" fmla="*/ 0 60000 65536"/>
              <a:gd name="T21" fmla="*/ 0 w 351"/>
              <a:gd name="T22" fmla="*/ 0 h 269"/>
              <a:gd name="T23" fmla="*/ 351 w 351"/>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 h="269">
                <a:moveTo>
                  <a:pt x="0" y="17"/>
                </a:moveTo>
                <a:cubicBezTo>
                  <a:pt x="67" y="0"/>
                  <a:pt x="139" y="12"/>
                  <a:pt x="207" y="20"/>
                </a:cubicBezTo>
                <a:cubicBezTo>
                  <a:pt x="218" y="24"/>
                  <a:pt x="221" y="31"/>
                  <a:pt x="231" y="38"/>
                </a:cubicBezTo>
                <a:cubicBezTo>
                  <a:pt x="241" y="54"/>
                  <a:pt x="254" y="70"/>
                  <a:pt x="270" y="80"/>
                </a:cubicBezTo>
                <a:cubicBezTo>
                  <a:pt x="286" y="103"/>
                  <a:pt x="304" y="127"/>
                  <a:pt x="315" y="152"/>
                </a:cubicBezTo>
                <a:cubicBezTo>
                  <a:pt x="324" y="172"/>
                  <a:pt x="329" y="194"/>
                  <a:pt x="336" y="215"/>
                </a:cubicBezTo>
                <a:cubicBezTo>
                  <a:pt x="342" y="232"/>
                  <a:pt x="351" y="251"/>
                  <a:pt x="351" y="269"/>
                </a:cubicBezTo>
              </a:path>
            </a:pathLst>
          </a:custGeom>
          <a:noFill/>
          <a:ln w="9525">
            <a:solidFill>
              <a:schemeClr val="tx1"/>
            </a:solidFill>
            <a:miter lim="800000"/>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609600" y="358775"/>
            <a:ext cx="7772400" cy="598488"/>
          </a:xfrm>
        </p:spPr>
        <p:txBody>
          <a:bodyPr>
            <a:noAutofit/>
          </a:bodyPr>
          <a:lstStyle/>
          <a:p>
            <a:pPr fontAlgn="auto">
              <a:spcAft>
                <a:spcPts val="0"/>
              </a:spcAft>
              <a:defRPr/>
            </a:pPr>
            <a:r>
              <a:rPr lang="en-US" sz="3200" dirty="0">
                <a:solidFill>
                  <a:schemeClr val="accent1">
                    <a:lumMod val="75000"/>
                  </a:schemeClr>
                </a:solidFill>
                <a:latin typeface="Calibri" charset="0"/>
                <a:ea typeface="+mj-ea"/>
                <a:cs typeface="+mj-cs"/>
              </a:rPr>
              <a:t>Accessing Instance Attributes</a:t>
            </a:r>
          </a:p>
        </p:txBody>
      </p:sp>
      <p:sp>
        <p:nvSpPr>
          <p:cNvPr id="145411" name="Rectangle 3" descr="Rectangle: Click to edit Master text styles&#10;Second level&#10;Third level&#10;Fourth level&#10;Fifth level"/>
          <p:cNvSpPr>
            <a:spLocks noGrp="1" noChangeArrowheads="1"/>
          </p:cNvSpPr>
          <p:nvPr>
            <p:ph type="body" sz="half" idx="1"/>
          </p:nvPr>
        </p:nvSpPr>
        <p:spPr>
          <a:xfrm>
            <a:off x="539750" y="1557338"/>
            <a:ext cx="8058150" cy="2519734"/>
          </a:xfrm>
        </p:spPr>
        <p:txBody>
          <a:bodyPr>
            <a:normAutofit/>
          </a:bodyPr>
          <a:lstStyle/>
          <a:p>
            <a:pPr marL="320040" indent="-320040" fontAlgn="auto">
              <a:lnSpc>
                <a:spcPct val="80000"/>
              </a:lnSpc>
              <a:spcAft>
                <a:spcPts val="0"/>
              </a:spcAft>
              <a:buFont typeface="Wingdings"/>
              <a:buChar char=""/>
              <a:defRPr/>
            </a:pPr>
            <a:r>
              <a:rPr lang="en-US" sz="2000" dirty="0">
                <a:solidFill>
                  <a:schemeClr val="tx2">
                    <a:lumMod val="75000"/>
                  </a:schemeClr>
                </a:solidFill>
                <a:latin typeface="Calibri" charset="0"/>
                <a:ea typeface="+mn-ea"/>
              </a:rPr>
              <a:t>In </a:t>
            </a:r>
            <a:r>
              <a:rPr lang="en-US" sz="2400" dirty="0">
                <a:solidFill>
                  <a:schemeClr val="tx2">
                    <a:lumMod val="75000"/>
                  </a:schemeClr>
                </a:solidFill>
                <a:latin typeface="Calibri" charset="0"/>
                <a:ea typeface="+mn-ea"/>
              </a:rPr>
              <a:t>order</a:t>
            </a:r>
            <a:r>
              <a:rPr lang="en-US" sz="2000" dirty="0">
                <a:solidFill>
                  <a:schemeClr val="tx2">
                    <a:lumMod val="75000"/>
                  </a:schemeClr>
                </a:solidFill>
                <a:latin typeface="Calibri" charset="0"/>
                <a:ea typeface="+mn-ea"/>
              </a:rPr>
              <a:t> to access attributes of a given object:</a:t>
            </a:r>
          </a:p>
          <a:p>
            <a:pPr lvl="2" fontAlgn="auto">
              <a:lnSpc>
                <a:spcPct val="80000"/>
              </a:lnSpc>
              <a:spcAft>
                <a:spcPts val="0"/>
              </a:spcAft>
              <a:buFont typeface="Wingdings"/>
              <a:buChar char=""/>
              <a:defRPr/>
            </a:pPr>
            <a:r>
              <a:rPr lang="en-US" sz="2000" dirty="0">
                <a:latin typeface="Calibri" charset="0"/>
                <a:ea typeface="+mn-ea"/>
              </a:rPr>
              <a:t>use the dot (.) operator with the object reference (instance variable) to have access to attributes</a:t>
            </a:r>
            <a:r>
              <a:rPr lang="ja-JP" altLang="en-US" sz="2000" dirty="0">
                <a:latin typeface="Calibri" charset="0"/>
                <a:ea typeface="+mn-ea"/>
              </a:rPr>
              <a:t>’</a:t>
            </a:r>
            <a:r>
              <a:rPr lang="en-US" altLang="ja-JP" sz="2000" dirty="0">
                <a:latin typeface="Calibri" charset="0"/>
                <a:ea typeface="+mn-ea"/>
              </a:rPr>
              <a:t> values of a specific object. </a:t>
            </a:r>
          </a:p>
          <a:p>
            <a:pPr lvl="1"/>
            <a:r>
              <a:rPr lang="en-US" sz="2000" i="1" dirty="0" err="1">
                <a:latin typeface="Times New Roman" pitchFamily="18" charset="0"/>
              </a:rPr>
              <a:t>ObjectName.VariableName</a:t>
            </a:r>
            <a:endParaRPr lang="en-US" sz="2000" i="1" dirty="0">
              <a:latin typeface="Times New Roman" pitchFamily="18" charset="0"/>
            </a:endParaRPr>
          </a:p>
          <a:p>
            <a:pPr marL="366713" lvl="1" indent="0">
              <a:buNone/>
            </a:pPr>
            <a:endParaRPr lang="en-US" sz="1100" dirty="0">
              <a:solidFill>
                <a:schemeClr val="accent2">
                  <a:lumMod val="75000"/>
                </a:schemeClr>
              </a:solidFill>
              <a:latin typeface="Calibri" charset="0"/>
              <a:ea typeface="+mn-ea"/>
            </a:endParaRPr>
          </a:p>
          <a:p>
            <a:pPr marL="640715" lvl="1" indent="-320040" fontAlgn="auto">
              <a:lnSpc>
                <a:spcPct val="80000"/>
              </a:lnSpc>
              <a:spcAft>
                <a:spcPts val="0"/>
              </a:spcAft>
              <a:buFontTx/>
              <a:buNone/>
              <a:defRPr/>
            </a:pPr>
            <a:r>
              <a:rPr lang="en-US" sz="2400" dirty="0">
                <a:solidFill>
                  <a:schemeClr val="tx2">
                    <a:lumMod val="75000"/>
                  </a:schemeClr>
                </a:solidFill>
                <a:effectLst>
                  <a:outerShdw blurRad="38100" dist="38100" dir="2700000" algn="tl">
                    <a:srgbClr val="DDDDDD"/>
                  </a:outerShdw>
                </a:effectLst>
                <a:latin typeface="Comic Sans MS"/>
                <a:ea typeface="+mn-ea"/>
                <a:cs typeface="Comic Sans MS"/>
              </a:rPr>
              <a:t>course1.StudentName= </a:t>
            </a:r>
            <a:r>
              <a:rPr lang="ja-JP" altLang="en-US" sz="2400" dirty="0">
                <a:solidFill>
                  <a:schemeClr val="tx2">
                    <a:lumMod val="75000"/>
                  </a:schemeClr>
                </a:solidFill>
                <a:effectLst>
                  <a:outerShdw blurRad="38100" dist="38100" dir="2700000" algn="tl">
                    <a:srgbClr val="DDDDDD"/>
                  </a:outerShdw>
                </a:effectLst>
                <a:latin typeface="Comic Sans MS"/>
                <a:ea typeface="+mn-ea"/>
                <a:cs typeface="Comic Sans MS"/>
              </a:rPr>
              <a:t>“</a:t>
            </a:r>
            <a:r>
              <a:rPr lang="en-US" altLang="ja-JP" sz="2400" dirty="0" err="1">
                <a:solidFill>
                  <a:schemeClr val="tx2">
                    <a:lumMod val="75000"/>
                  </a:schemeClr>
                </a:solidFill>
                <a:effectLst>
                  <a:outerShdw blurRad="38100" dist="38100" dir="2700000" algn="tl">
                    <a:srgbClr val="DDDDDD"/>
                  </a:outerShdw>
                </a:effectLst>
                <a:latin typeface="Comic Sans MS"/>
                <a:ea typeface="+mn-ea"/>
                <a:cs typeface="Comic Sans MS"/>
              </a:rPr>
              <a:t>Majed</a:t>
            </a:r>
            <a:r>
              <a:rPr lang="en-US" altLang="ja-JP" sz="2400" dirty="0">
                <a:solidFill>
                  <a:schemeClr val="tx2">
                    <a:lumMod val="75000"/>
                  </a:schemeClr>
                </a:solidFill>
                <a:effectLst>
                  <a:outerShdw blurRad="38100" dist="38100" dir="2700000" algn="tl">
                    <a:srgbClr val="DDDDDD"/>
                  </a:outerShdw>
                </a:effectLst>
                <a:latin typeface="Comic Sans MS"/>
                <a:ea typeface="+mn-ea"/>
                <a:cs typeface="Comic Sans MS"/>
              </a:rPr>
              <a:t> </a:t>
            </a:r>
            <a:r>
              <a:rPr lang="en-US" altLang="ja-JP" sz="2400" dirty="0" err="1">
                <a:solidFill>
                  <a:schemeClr val="tx2">
                    <a:lumMod val="75000"/>
                  </a:schemeClr>
                </a:solidFill>
                <a:effectLst>
                  <a:outerShdw blurRad="38100" dist="38100" dir="2700000" algn="tl">
                    <a:srgbClr val="DDDDDD"/>
                  </a:outerShdw>
                </a:effectLst>
                <a:latin typeface="Comic Sans MS"/>
                <a:ea typeface="+mn-ea"/>
                <a:cs typeface="Comic Sans MS"/>
              </a:rPr>
              <a:t>AlKebir</a:t>
            </a:r>
            <a:r>
              <a:rPr lang="ja-JP" altLang="en-US" sz="2400" dirty="0">
                <a:solidFill>
                  <a:schemeClr val="tx2">
                    <a:lumMod val="75000"/>
                  </a:schemeClr>
                </a:solidFill>
                <a:effectLst>
                  <a:outerShdw blurRad="38100" dist="38100" dir="2700000" algn="tl">
                    <a:srgbClr val="DDDDDD"/>
                  </a:outerShdw>
                </a:effectLst>
                <a:latin typeface="Comic Sans MS"/>
                <a:ea typeface="+mn-ea"/>
                <a:cs typeface="Comic Sans MS"/>
              </a:rPr>
              <a:t>“</a:t>
            </a:r>
            <a:r>
              <a:rPr lang="en-US" altLang="ja-JP" sz="2400" dirty="0">
                <a:solidFill>
                  <a:schemeClr val="tx2">
                    <a:lumMod val="75000"/>
                  </a:schemeClr>
                </a:solidFill>
                <a:effectLst>
                  <a:outerShdw blurRad="38100" dist="38100" dir="2700000" algn="tl">
                    <a:srgbClr val="DDDDDD"/>
                  </a:outerShdw>
                </a:effectLst>
                <a:latin typeface="Comic Sans MS"/>
                <a:ea typeface="+mn-ea"/>
                <a:cs typeface="Comic Sans MS"/>
              </a:rPr>
              <a:t>;</a:t>
            </a:r>
          </a:p>
          <a:p>
            <a:pPr marL="640715" lvl="1" indent="-320040" fontAlgn="auto">
              <a:lnSpc>
                <a:spcPct val="80000"/>
              </a:lnSpc>
              <a:spcAft>
                <a:spcPts val="0"/>
              </a:spcAft>
              <a:buFontTx/>
              <a:buNone/>
              <a:defRPr/>
            </a:pPr>
            <a:r>
              <a:rPr lang="en-US" sz="2400" dirty="0">
                <a:solidFill>
                  <a:schemeClr val="tx2">
                    <a:lumMod val="75000"/>
                  </a:schemeClr>
                </a:solidFill>
                <a:effectLst>
                  <a:outerShdw blurRad="38100" dist="38100" dir="2700000" algn="tl">
                    <a:srgbClr val="DDDDDD"/>
                  </a:outerShdw>
                </a:effectLst>
                <a:latin typeface="Comic Sans MS"/>
                <a:ea typeface="+mn-ea"/>
                <a:cs typeface="Comic Sans MS"/>
              </a:rPr>
              <a:t>course2.StudentName= </a:t>
            </a:r>
            <a:r>
              <a:rPr lang="ja-JP" altLang="en-US" sz="2400" dirty="0">
                <a:solidFill>
                  <a:schemeClr val="tx2">
                    <a:lumMod val="75000"/>
                  </a:schemeClr>
                </a:solidFill>
                <a:effectLst>
                  <a:outerShdw blurRad="38100" dist="38100" dir="2700000" algn="tl">
                    <a:srgbClr val="DDDDDD"/>
                  </a:outerShdw>
                </a:effectLst>
                <a:latin typeface="Comic Sans MS"/>
                <a:ea typeface="+mn-ea"/>
                <a:cs typeface="Comic Sans MS"/>
              </a:rPr>
              <a:t>“</a:t>
            </a:r>
            <a:r>
              <a:rPr lang="en-US" altLang="ja-JP" sz="2400" dirty="0">
                <a:solidFill>
                  <a:schemeClr val="tx2">
                    <a:lumMod val="75000"/>
                  </a:schemeClr>
                </a:solidFill>
                <a:effectLst>
                  <a:outerShdw blurRad="38100" dist="38100" dir="2700000" algn="tl">
                    <a:srgbClr val="DDDDDD"/>
                  </a:outerShdw>
                </a:effectLst>
                <a:latin typeface="Comic Sans MS"/>
                <a:ea typeface="+mn-ea"/>
                <a:cs typeface="Comic Sans MS"/>
              </a:rPr>
              <a:t>Fahd </a:t>
            </a:r>
            <a:r>
              <a:rPr lang="en-US" altLang="ja-JP" sz="2400" dirty="0" err="1">
                <a:solidFill>
                  <a:schemeClr val="tx2">
                    <a:lumMod val="75000"/>
                  </a:schemeClr>
                </a:solidFill>
                <a:effectLst>
                  <a:outerShdw blurRad="38100" dist="38100" dir="2700000" algn="tl">
                    <a:srgbClr val="DDDDDD"/>
                  </a:outerShdw>
                </a:effectLst>
                <a:latin typeface="Comic Sans MS"/>
                <a:ea typeface="+mn-ea"/>
                <a:cs typeface="Comic Sans MS"/>
              </a:rPr>
              <a:t>AlAmri</a:t>
            </a:r>
            <a:r>
              <a:rPr lang="en-US" altLang="ja-JP" sz="2400" dirty="0">
                <a:solidFill>
                  <a:schemeClr val="tx2">
                    <a:lumMod val="75000"/>
                  </a:schemeClr>
                </a:solidFill>
                <a:effectLst>
                  <a:outerShdw blurRad="38100" dist="38100" dir="2700000" algn="tl">
                    <a:srgbClr val="DDDDDD"/>
                  </a:outerShdw>
                </a:effectLst>
                <a:latin typeface="Comic Sans MS"/>
                <a:ea typeface="+mn-ea"/>
                <a:cs typeface="Comic Sans MS"/>
              </a:rPr>
              <a:t> </a:t>
            </a:r>
            <a:r>
              <a:rPr lang="ja-JP" altLang="en-US" sz="2400" dirty="0">
                <a:solidFill>
                  <a:schemeClr val="tx2">
                    <a:lumMod val="75000"/>
                  </a:schemeClr>
                </a:solidFill>
                <a:effectLst>
                  <a:outerShdw blurRad="38100" dist="38100" dir="2700000" algn="tl">
                    <a:srgbClr val="DDDDDD"/>
                  </a:outerShdw>
                </a:effectLst>
                <a:latin typeface="Comic Sans MS"/>
                <a:ea typeface="+mn-ea"/>
                <a:cs typeface="Comic Sans MS"/>
              </a:rPr>
              <a:t>“</a:t>
            </a:r>
            <a:r>
              <a:rPr lang="en-US" altLang="ja-JP" sz="2400" dirty="0">
                <a:solidFill>
                  <a:schemeClr val="tx2">
                    <a:lumMod val="75000"/>
                  </a:schemeClr>
                </a:solidFill>
                <a:effectLst>
                  <a:outerShdw blurRad="38100" dist="38100" dir="2700000" algn="tl">
                    <a:srgbClr val="DDDDDD"/>
                  </a:outerShdw>
                </a:effectLst>
                <a:latin typeface="Comic Sans MS"/>
                <a:ea typeface="+mn-ea"/>
                <a:cs typeface="Comic Sans MS"/>
              </a:rPr>
              <a:t>;</a:t>
            </a:r>
            <a:endParaRPr lang="en-US" sz="2400" dirty="0">
              <a:solidFill>
                <a:schemeClr val="tx2">
                  <a:lumMod val="75000"/>
                </a:schemeClr>
              </a:solidFill>
              <a:effectLst>
                <a:outerShdw blurRad="38100" dist="38100" dir="2700000" algn="tl">
                  <a:srgbClr val="DDDDDD"/>
                </a:outerShdw>
              </a:effectLst>
              <a:latin typeface="Comic Sans MS"/>
              <a:ea typeface="+mn-ea"/>
              <a:cs typeface="Comic Sans MS"/>
            </a:endParaRPr>
          </a:p>
        </p:txBody>
      </p:sp>
      <p:sp>
        <p:nvSpPr>
          <p:cNvPr id="19460" name="Slide Number Placeholder 7"/>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898989"/>
                </a:solidFill>
                <a:latin typeface="Calibri" charset="0"/>
                <a:cs typeface="Arial" charset="0"/>
              </a:rPr>
              <a:t>Page </a:t>
            </a:r>
            <a:fld id="{3EDF7800-20D3-3D44-AC65-A8CD7B0A52CA}" type="slidenum">
              <a:rPr lang="en-US">
                <a:solidFill>
                  <a:srgbClr val="898989"/>
                </a:solidFill>
                <a:latin typeface="Calibri" charset="0"/>
                <a:cs typeface="Arial" charset="0"/>
              </a:rPr>
              <a:pPr eaLnBrk="1" hangingPunct="1">
                <a:defRPr/>
              </a:pPr>
              <a:t>611</a:t>
            </a:fld>
            <a:endParaRPr lang="en-US">
              <a:solidFill>
                <a:srgbClr val="898989"/>
              </a:solidFill>
              <a:latin typeface="Calibri" charset="0"/>
              <a:cs typeface="Arial" charset="0"/>
            </a:endParaRPr>
          </a:p>
        </p:txBody>
      </p:sp>
      <p:sp>
        <p:nvSpPr>
          <p:cNvPr id="21510" name="AutoShape 5"/>
          <p:cNvSpPr>
            <a:spLocks noChangeAspect="1" noChangeArrowheads="1" noTextEdit="1"/>
          </p:cNvSpPr>
          <p:nvPr/>
        </p:nvSpPr>
        <p:spPr bwMode="auto">
          <a:xfrm>
            <a:off x="1981200" y="2895600"/>
            <a:ext cx="42227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417" name="Rectangle 9"/>
          <p:cNvSpPr>
            <a:spLocks noChangeArrowheads="1"/>
          </p:cNvSpPr>
          <p:nvPr/>
        </p:nvSpPr>
        <p:spPr bwMode="auto">
          <a:xfrm>
            <a:off x="4643438" y="4149725"/>
            <a:ext cx="806450" cy="274638"/>
          </a:xfrm>
          <a:prstGeom prst="rect">
            <a:avLst/>
          </a:prstGeom>
          <a:noFill/>
          <a:ln w="9525">
            <a:noFill/>
            <a:miter lim="800000"/>
            <a:headEnd/>
            <a:tailEnd/>
          </a:ln>
        </p:spPr>
        <p:txBody>
          <a:bodyPr wrap="none" lIns="0" tIns="0" rIns="0" bIns="0">
            <a:spAutoFit/>
          </a:bodyPr>
          <a:lstStyle/>
          <a:p>
            <a:pPr>
              <a:defRPr/>
            </a:pPr>
            <a:r>
              <a:rPr lang="en-US" dirty="0">
                <a:effectLst>
                  <a:outerShdw blurRad="38100" dist="38100" dir="2700000" algn="tl">
                    <a:srgbClr val="DDDDDD"/>
                  </a:outerShdw>
                </a:effectLst>
                <a:latin typeface="Comic Sans MS" charset="0"/>
              </a:rPr>
              <a:t>course1</a:t>
            </a:r>
          </a:p>
        </p:txBody>
      </p:sp>
      <p:grpSp>
        <p:nvGrpSpPr>
          <p:cNvPr id="21512" name="Group 47"/>
          <p:cNvGrpSpPr>
            <a:grpSpLocks/>
          </p:cNvGrpSpPr>
          <p:nvPr/>
        </p:nvGrpSpPr>
        <p:grpSpPr bwMode="auto">
          <a:xfrm>
            <a:off x="5981700" y="4973638"/>
            <a:ext cx="2705100" cy="1350962"/>
            <a:chOff x="2191" y="2035"/>
            <a:chExt cx="1704" cy="851"/>
          </a:xfrm>
        </p:grpSpPr>
        <p:sp>
          <p:nvSpPr>
            <p:cNvPr id="21537" name="Rectangle 15"/>
            <p:cNvSpPr>
              <a:spLocks noChangeArrowheads="1"/>
            </p:cNvSpPr>
            <p:nvPr/>
          </p:nvSpPr>
          <p:spPr bwMode="auto">
            <a:xfrm>
              <a:off x="2191" y="2096"/>
              <a:ext cx="1704" cy="171"/>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38" name="Rectangle 16"/>
            <p:cNvSpPr>
              <a:spLocks noChangeArrowheads="1"/>
            </p:cNvSpPr>
            <p:nvPr/>
          </p:nvSpPr>
          <p:spPr bwMode="auto">
            <a:xfrm>
              <a:off x="2191" y="2096"/>
              <a:ext cx="1704" cy="171"/>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9" name="Rectangle 17"/>
            <p:cNvSpPr>
              <a:spLocks noChangeArrowheads="1"/>
            </p:cNvSpPr>
            <p:nvPr/>
          </p:nvSpPr>
          <p:spPr bwMode="auto">
            <a:xfrm>
              <a:off x="2903" y="2127"/>
              <a:ext cx="58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u="sng">
                  <a:solidFill>
                    <a:srgbClr val="000000"/>
                  </a:solidFill>
                </a:rPr>
                <a:t>Object: Course</a:t>
              </a:r>
              <a:endParaRPr lang="en-US" u="sng"/>
            </a:p>
          </p:txBody>
        </p:sp>
        <p:sp>
          <p:nvSpPr>
            <p:cNvPr id="21540" name="Rectangle 18"/>
            <p:cNvSpPr>
              <a:spLocks noChangeArrowheads="1"/>
            </p:cNvSpPr>
            <p:nvPr/>
          </p:nvSpPr>
          <p:spPr bwMode="auto">
            <a:xfrm>
              <a:off x="2191" y="2267"/>
              <a:ext cx="1704" cy="619"/>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41" name="Rectangle 19"/>
            <p:cNvSpPr>
              <a:spLocks noChangeArrowheads="1"/>
            </p:cNvSpPr>
            <p:nvPr/>
          </p:nvSpPr>
          <p:spPr bwMode="auto">
            <a:xfrm>
              <a:off x="2191" y="2267"/>
              <a:ext cx="1704" cy="619"/>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42" name="Rectangle 20"/>
            <p:cNvSpPr>
              <a:spLocks noChangeArrowheads="1"/>
            </p:cNvSpPr>
            <p:nvPr/>
          </p:nvSpPr>
          <p:spPr bwMode="auto">
            <a:xfrm>
              <a:off x="2253" y="2313"/>
              <a:ext cx="620" cy="15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43" name="Rectangle 21"/>
            <p:cNvSpPr>
              <a:spLocks noChangeArrowheads="1"/>
            </p:cNvSpPr>
            <p:nvPr/>
          </p:nvSpPr>
          <p:spPr bwMode="auto">
            <a:xfrm>
              <a:off x="2305" y="2332"/>
              <a:ext cx="52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studentName</a:t>
              </a:r>
              <a:endParaRPr lang="en-US"/>
            </a:p>
          </p:txBody>
        </p:sp>
        <p:sp>
          <p:nvSpPr>
            <p:cNvPr id="21544" name="Rectangle 22"/>
            <p:cNvSpPr>
              <a:spLocks noChangeArrowheads="1"/>
            </p:cNvSpPr>
            <p:nvPr/>
          </p:nvSpPr>
          <p:spPr bwMode="auto">
            <a:xfrm>
              <a:off x="3012" y="2577"/>
              <a:ext cx="666" cy="15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45" name="Rectangle 23"/>
            <p:cNvSpPr>
              <a:spLocks noChangeArrowheads="1"/>
            </p:cNvSpPr>
            <p:nvPr/>
          </p:nvSpPr>
          <p:spPr bwMode="auto">
            <a:xfrm>
              <a:off x="3012" y="2577"/>
              <a:ext cx="666" cy="154"/>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46" name="Rectangle 24"/>
            <p:cNvSpPr>
              <a:spLocks noChangeArrowheads="1"/>
            </p:cNvSpPr>
            <p:nvPr/>
          </p:nvSpPr>
          <p:spPr bwMode="auto">
            <a:xfrm>
              <a:off x="3012" y="2313"/>
              <a:ext cx="666" cy="15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47" name="Rectangle 25"/>
            <p:cNvSpPr>
              <a:spLocks noChangeArrowheads="1"/>
            </p:cNvSpPr>
            <p:nvPr/>
          </p:nvSpPr>
          <p:spPr bwMode="auto">
            <a:xfrm>
              <a:off x="3012" y="2313"/>
              <a:ext cx="666" cy="15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48" name="Rectangle 26"/>
            <p:cNvSpPr>
              <a:spLocks noChangeArrowheads="1"/>
            </p:cNvSpPr>
            <p:nvPr/>
          </p:nvSpPr>
          <p:spPr bwMode="auto">
            <a:xfrm>
              <a:off x="3076" y="2332"/>
              <a:ext cx="5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Majed AlKebir</a:t>
              </a:r>
              <a:endParaRPr lang="en-US"/>
            </a:p>
          </p:txBody>
        </p:sp>
        <p:sp>
          <p:nvSpPr>
            <p:cNvPr id="21549" name="Rectangle 27"/>
            <p:cNvSpPr>
              <a:spLocks noChangeArrowheads="1"/>
            </p:cNvSpPr>
            <p:nvPr/>
          </p:nvSpPr>
          <p:spPr bwMode="auto">
            <a:xfrm>
              <a:off x="2222" y="2577"/>
              <a:ext cx="604" cy="15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50" name="Rectangle 28"/>
            <p:cNvSpPr>
              <a:spLocks noChangeArrowheads="1"/>
            </p:cNvSpPr>
            <p:nvPr/>
          </p:nvSpPr>
          <p:spPr bwMode="auto">
            <a:xfrm>
              <a:off x="2289" y="2595"/>
              <a:ext cx="47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courseCode</a:t>
              </a:r>
              <a:endParaRPr lang="en-US"/>
            </a:p>
          </p:txBody>
        </p:sp>
        <p:sp>
          <p:nvSpPr>
            <p:cNvPr id="21551" name="Freeform 44"/>
            <p:cNvSpPr>
              <a:spLocks/>
            </p:cNvSpPr>
            <p:nvPr/>
          </p:nvSpPr>
          <p:spPr bwMode="auto">
            <a:xfrm>
              <a:off x="2977" y="2035"/>
              <a:ext cx="66" cy="61"/>
            </a:xfrm>
            <a:custGeom>
              <a:avLst/>
              <a:gdLst>
                <a:gd name="T0" fmla="*/ 38 w 66"/>
                <a:gd name="T1" fmla="*/ 0 h 61"/>
                <a:gd name="T2" fmla="*/ 66 w 66"/>
                <a:gd name="T3" fmla="*/ 61 h 61"/>
                <a:gd name="T4" fmla="*/ 0 w 66"/>
                <a:gd name="T5" fmla="*/ 47 h 61"/>
                <a:gd name="T6" fmla="*/ 38 w 66"/>
                <a:gd name="T7" fmla="*/ 0 h 61"/>
                <a:gd name="T8" fmla="*/ 0 60000 65536"/>
                <a:gd name="T9" fmla="*/ 0 60000 65536"/>
                <a:gd name="T10" fmla="*/ 0 60000 65536"/>
                <a:gd name="T11" fmla="*/ 0 60000 65536"/>
                <a:gd name="T12" fmla="*/ 0 w 66"/>
                <a:gd name="T13" fmla="*/ 0 h 61"/>
                <a:gd name="T14" fmla="*/ 66 w 66"/>
                <a:gd name="T15" fmla="*/ 61 h 61"/>
              </a:gdLst>
              <a:ahLst/>
              <a:cxnLst>
                <a:cxn ang="T8">
                  <a:pos x="T0" y="T1"/>
                </a:cxn>
                <a:cxn ang="T9">
                  <a:pos x="T2" y="T3"/>
                </a:cxn>
                <a:cxn ang="T10">
                  <a:pos x="T4" y="T5"/>
                </a:cxn>
                <a:cxn ang="T11">
                  <a:pos x="T6" y="T7"/>
                </a:cxn>
              </a:cxnLst>
              <a:rect l="T12" t="T13" r="T14" b="T15"/>
              <a:pathLst>
                <a:path w="66" h="61">
                  <a:moveTo>
                    <a:pt x="38" y="0"/>
                  </a:moveTo>
                  <a:lnTo>
                    <a:pt x="66" y="61"/>
                  </a:lnTo>
                  <a:lnTo>
                    <a:pt x="0" y="47"/>
                  </a:lnTo>
                  <a:lnTo>
                    <a:pt x="38" y="0"/>
                  </a:lnTo>
                  <a:close/>
                </a:path>
              </a:pathLst>
            </a:custGeom>
            <a:solidFill>
              <a:srgbClr val="4677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1513" name="Group 50"/>
          <p:cNvGrpSpPr>
            <a:grpSpLocks/>
          </p:cNvGrpSpPr>
          <p:nvPr/>
        </p:nvGrpSpPr>
        <p:grpSpPr bwMode="auto">
          <a:xfrm>
            <a:off x="2195513" y="4149725"/>
            <a:ext cx="762000" cy="246063"/>
            <a:chOff x="384" y="2731"/>
            <a:chExt cx="480" cy="155"/>
          </a:xfrm>
        </p:grpSpPr>
        <p:sp>
          <p:nvSpPr>
            <p:cNvPr id="21535" name="Rectangle 11"/>
            <p:cNvSpPr>
              <a:spLocks noChangeArrowheads="1"/>
            </p:cNvSpPr>
            <p:nvPr/>
          </p:nvSpPr>
          <p:spPr bwMode="auto">
            <a:xfrm>
              <a:off x="384" y="2731"/>
              <a:ext cx="464" cy="15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36" name="Rectangle 12"/>
            <p:cNvSpPr>
              <a:spLocks noChangeArrowheads="1"/>
            </p:cNvSpPr>
            <p:nvPr/>
          </p:nvSpPr>
          <p:spPr bwMode="auto">
            <a:xfrm>
              <a:off x="400" y="2731"/>
              <a:ext cx="464" cy="15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5421" name="Rectangle 13"/>
          <p:cNvSpPr>
            <a:spLocks noChangeArrowheads="1"/>
          </p:cNvSpPr>
          <p:nvPr/>
        </p:nvSpPr>
        <p:spPr bwMode="auto">
          <a:xfrm>
            <a:off x="1258888" y="4149725"/>
            <a:ext cx="842962" cy="274638"/>
          </a:xfrm>
          <a:prstGeom prst="rect">
            <a:avLst/>
          </a:prstGeom>
          <a:noFill/>
          <a:ln w="9525">
            <a:noFill/>
            <a:miter lim="800000"/>
            <a:headEnd/>
            <a:tailEnd/>
          </a:ln>
        </p:spPr>
        <p:txBody>
          <a:bodyPr wrap="none" lIns="0" tIns="0" rIns="0" bIns="0">
            <a:spAutoFit/>
          </a:bodyPr>
          <a:lstStyle/>
          <a:p>
            <a:pPr>
              <a:defRPr/>
            </a:pPr>
            <a:r>
              <a:rPr lang="en-US" dirty="0">
                <a:effectLst>
                  <a:outerShdw blurRad="38100" dist="38100" dir="2700000" algn="tl">
                    <a:srgbClr val="DDDDDD"/>
                  </a:outerShdw>
                </a:effectLst>
                <a:latin typeface="Comic Sans MS" charset="0"/>
              </a:rPr>
              <a:t>course2</a:t>
            </a:r>
          </a:p>
        </p:txBody>
      </p:sp>
      <p:sp>
        <p:nvSpPr>
          <p:cNvPr id="21515" name="Rectangle 29"/>
          <p:cNvSpPr>
            <a:spLocks noChangeArrowheads="1"/>
          </p:cNvSpPr>
          <p:nvPr/>
        </p:nvSpPr>
        <p:spPr bwMode="auto">
          <a:xfrm>
            <a:off x="2084388" y="5049838"/>
            <a:ext cx="2705100" cy="26987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6" name="Rectangle 30"/>
          <p:cNvSpPr>
            <a:spLocks noChangeArrowheads="1"/>
          </p:cNvSpPr>
          <p:nvPr/>
        </p:nvSpPr>
        <p:spPr bwMode="auto">
          <a:xfrm>
            <a:off x="2084388" y="5049838"/>
            <a:ext cx="2705100" cy="26987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17" name="Rectangle 31"/>
          <p:cNvSpPr>
            <a:spLocks noChangeArrowheads="1"/>
          </p:cNvSpPr>
          <p:nvPr/>
        </p:nvSpPr>
        <p:spPr bwMode="auto">
          <a:xfrm>
            <a:off x="3214688" y="5094288"/>
            <a:ext cx="930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u="sng">
                <a:solidFill>
                  <a:srgbClr val="000000"/>
                </a:solidFill>
              </a:rPr>
              <a:t>Object: Course</a:t>
            </a:r>
            <a:endParaRPr lang="en-US" u="sng"/>
          </a:p>
        </p:txBody>
      </p:sp>
      <p:sp>
        <p:nvSpPr>
          <p:cNvPr id="21518" name="Rectangle 32"/>
          <p:cNvSpPr>
            <a:spLocks noChangeArrowheads="1"/>
          </p:cNvSpPr>
          <p:nvPr/>
        </p:nvSpPr>
        <p:spPr bwMode="auto">
          <a:xfrm>
            <a:off x="2084388" y="5319713"/>
            <a:ext cx="2705100" cy="984250"/>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9" name="Rectangle 33"/>
          <p:cNvSpPr>
            <a:spLocks noChangeArrowheads="1"/>
          </p:cNvSpPr>
          <p:nvPr/>
        </p:nvSpPr>
        <p:spPr bwMode="auto">
          <a:xfrm>
            <a:off x="2084388" y="5319713"/>
            <a:ext cx="2705100" cy="984250"/>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0" name="Rectangle 34"/>
          <p:cNvSpPr>
            <a:spLocks noChangeArrowheads="1"/>
          </p:cNvSpPr>
          <p:nvPr/>
        </p:nvSpPr>
        <p:spPr bwMode="auto">
          <a:xfrm>
            <a:off x="2182813" y="5392738"/>
            <a:ext cx="984250" cy="247650"/>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21" name="Rectangle 35"/>
          <p:cNvSpPr>
            <a:spLocks noChangeArrowheads="1"/>
          </p:cNvSpPr>
          <p:nvPr/>
        </p:nvSpPr>
        <p:spPr bwMode="auto">
          <a:xfrm>
            <a:off x="2265363" y="5434013"/>
            <a:ext cx="8302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studentName</a:t>
            </a:r>
            <a:endParaRPr lang="en-US"/>
          </a:p>
        </p:txBody>
      </p:sp>
      <p:sp>
        <p:nvSpPr>
          <p:cNvPr id="21522" name="Rectangle 36"/>
          <p:cNvSpPr>
            <a:spLocks noChangeArrowheads="1"/>
          </p:cNvSpPr>
          <p:nvPr/>
        </p:nvSpPr>
        <p:spPr bwMode="auto">
          <a:xfrm>
            <a:off x="3387725" y="5811838"/>
            <a:ext cx="1057275" cy="246062"/>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23" name="Rectangle 37"/>
          <p:cNvSpPr>
            <a:spLocks noChangeArrowheads="1"/>
          </p:cNvSpPr>
          <p:nvPr/>
        </p:nvSpPr>
        <p:spPr bwMode="auto">
          <a:xfrm>
            <a:off x="3387725" y="5811838"/>
            <a:ext cx="1057275" cy="246062"/>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4" name="Rectangle 38"/>
          <p:cNvSpPr>
            <a:spLocks noChangeArrowheads="1"/>
          </p:cNvSpPr>
          <p:nvPr/>
        </p:nvSpPr>
        <p:spPr bwMode="auto">
          <a:xfrm>
            <a:off x="3387725" y="5392738"/>
            <a:ext cx="1057275" cy="247650"/>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25" name="Rectangle 39"/>
          <p:cNvSpPr>
            <a:spLocks noChangeArrowheads="1"/>
          </p:cNvSpPr>
          <p:nvPr/>
        </p:nvSpPr>
        <p:spPr bwMode="auto">
          <a:xfrm>
            <a:off x="3387725" y="5392738"/>
            <a:ext cx="1057275" cy="247650"/>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6" name="Rectangle 40"/>
          <p:cNvSpPr>
            <a:spLocks noChangeArrowheads="1"/>
          </p:cNvSpPr>
          <p:nvPr/>
        </p:nvSpPr>
        <p:spPr bwMode="auto">
          <a:xfrm>
            <a:off x="3527425" y="5434013"/>
            <a:ext cx="7699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Fahd AlAmri</a:t>
            </a:r>
            <a:endParaRPr lang="en-US"/>
          </a:p>
        </p:txBody>
      </p:sp>
      <p:sp>
        <p:nvSpPr>
          <p:cNvPr id="21527" name="Rectangle 41"/>
          <p:cNvSpPr>
            <a:spLocks noChangeArrowheads="1"/>
          </p:cNvSpPr>
          <p:nvPr/>
        </p:nvSpPr>
        <p:spPr bwMode="auto">
          <a:xfrm>
            <a:off x="2133600" y="5811838"/>
            <a:ext cx="958850" cy="246062"/>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28" name="Rectangle 42"/>
          <p:cNvSpPr>
            <a:spLocks noChangeArrowheads="1"/>
          </p:cNvSpPr>
          <p:nvPr/>
        </p:nvSpPr>
        <p:spPr bwMode="auto">
          <a:xfrm>
            <a:off x="2239963" y="5849938"/>
            <a:ext cx="7540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courseCode</a:t>
            </a:r>
            <a:endParaRPr lang="en-US"/>
          </a:p>
        </p:txBody>
      </p:sp>
      <p:sp>
        <p:nvSpPr>
          <p:cNvPr id="21529" name="Freeform 45"/>
          <p:cNvSpPr>
            <a:spLocks/>
          </p:cNvSpPr>
          <p:nvPr/>
        </p:nvSpPr>
        <p:spPr bwMode="auto">
          <a:xfrm>
            <a:off x="2590800" y="4365625"/>
            <a:ext cx="763588" cy="676275"/>
          </a:xfrm>
          <a:custGeom>
            <a:avLst/>
            <a:gdLst>
              <a:gd name="T0" fmla="*/ 0 w 1265"/>
              <a:gd name="T1" fmla="*/ 0 h 367"/>
              <a:gd name="T2" fmla="*/ 2147483647 w 1265"/>
              <a:gd name="T3" fmla="*/ 2147483647 h 367"/>
              <a:gd name="T4" fmla="*/ 2147483647 w 1265"/>
              <a:gd name="T5" fmla="*/ 2147483647 h 367"/>
              <a:gd name="T6" fmla="*/ 2147483647 w 1265"/>
              <a:gd name="T7" fmla="*/ 2147483647 h 367"/>
              <a:gd name="T8" fmla="*/ 2147483647 w 1265"/>
              <a:gd name="T9" fmla="*/ 2147483647 h 367"/>
              <a:gd name="T10" fmla="*/ 2147483647 w 1265"/>
              <a:gd name="T11" fmla="*/ 2147483647 h 367"/>
              <a:gd name="T12" fmla="*/ 2147483647 w 1265"/>
              <a:gd name="T13" fmla="*/ 2147483647 h 367"/>
              <a:gd name="T14" fmla="*/ 2147483647 w 1265"/>
              <a:gd name="T15" fmla="*/ 2147483647 h 367"/>
              <a:gd name="T16" fmla="*/ 2147483647 w 1265"/>
              <a:gd name="T17" fmla="*/ 2147483647 h 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65"/>
              <a:gd name="T28" fmla="*/ 0 h 367"/>
              <a:gd name="T29" fmla="*/ 1265 w 1265"/>
              <a:gd name="T30" fmla="*/ 367 h 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65" h="367">
                <a:moveTo>
                  <a:pt x="0" y="0"/>
                </a:moveTo>
                <a:lnTo>
                  <a:pt x="78" y="65"/>
                </a:lnTo>
                <a:lnTo>
                  <a:pt x="179" y="125"/>
                </a:lnTo>
                <a:lnTo>
                  <a:pt x="302" y="179"/>
                </a:lnTo>
                <a:lnTo>
                  <a:pt x="449" y="227"/>
                </a:lnTo>
                <a:lnTo>
                  <a:pt x="618" y="271"/>
                </a:lnTo>
                <a:lnTo>
                  <a:pt x="810" y="308"/>
                </a:lnTo>
                <a:lnTo>
                  <a:pt x="1026" y="340"/>
                </a:lnTo>
                <a:lnTo>
                  <a:pt x="1265" y="367"/>
                </a:lnTo>
              </a:path>
            </a:pathLst>
          </a:custGeom>
          <a:noFill/>
          <a:ln w="4763" cap="rnd">
            <a:solidFill>
              <a:srgbClr val="4677B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0" name="Freeform 46"/>
          <p:cNvSpPr>
            <a:spLocks/>
          </p:cNvSpPr>
          <p:nvPr/>
        </p:nvSpPr>
        <p:spPr bwMode="auto">
          <a:xfrm>
            <a:off x="3336925" y="4992688"/>
            <a:ext cx="100013" cy="95250"/>
          </a:xfrm>
          <a:custGeom>
            <a:avLst/>
            <a:gdLst>
              <a:gd name="T0" fmla="*/ 2147483647 w 63"/>
              <a:gd name="T1" fmla="*/ 0 h 60"/>
              <a:gd name="T2" fmla="*/ 2147483647 w 63"/>
              <a:gd name="T3" fmla="*/ 2147483647 h 60"/>
              <a:gd name="T4" fmla="*/ 0 w 63"/>
              <a:gd name="T5" fmla="*/ 2147483647 h 60"/>
              <a:gd name="T6" fmla="*/ 2147483647 w 63"/>
              <a:gd name="T7" fmla="*/ 0 h 60"/>
              <a:gd name="T8" fmla="*/ 0 60000 65536"/>
              <a:gd name="T9" fmla="*/ 0 60000 65536"/>
              <a:gd name="T10" fmla="*/ 0 60000 65536"/>
              <a:gd name="T11" fmla="*/ 0 60000 65536"/>
              <a:gd name="T12" fmla="*/ 0 w 63"/>
              <a:gd name="T13" fmla="*/ 0 h 60"/>
              <a:gd name="T14" fmla="*/ 63 w 63"/>
              <a:gd name="T15" fmla="*/ 60 h 60"/>
            </a:gdLst>
            <a:ahLst/>
            <a:cxnLst>
              <a:cxn ang="T8">
                <a:pos x="T0" y="T1"/>
              </a:cxn>
              <a:cxn ang="T9">
                <a:pos x="T2" y="T3"/>
              </a:cxn>
              <a:cxn ang="T10">
                <a:pos x="T4" y="T5"/>
              </a:cxn>
              <a:cxn ang="T11">
                <a:pos x="T6" y="T7"/>
              </a:cxn>
            </a:cxnLst>
            <a:rect l="T12" t="T13" r="T14" b="T15"/>
            <a:pathLst>
              <a:path w="63" h="60">
                <a:moveTo>
                  <a:pt x="5" y="0"/>
                </a:moveTo>
                <a:lnTo>
                  <a:pt x="63" y="36"/>
                </a:lnTo>
                <a:lnTo>
                  <a:pt x="0" y="60"/>
                </a:lnTo>
                <a:lnTo>
                  <a:pt x="5" y="0"/>
                </a:lnTo>
                <a:close/>
              </a:path>
            </a:pathLst>
          </a:custGeom>
          <a:solidFill>
            <a:srgbClr val="4677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531" name="Group 51"/>
          <p:cNvGrpSpPr>
            <a:grpSpLocks/>
          </p:cNvGrpSpPr>
          <p:nvPr/>
        </p:nvGrpSpPr>
        <p:grpSpPr bwMode="auto">
          <a:xfrm>
            <a:off x="5508625" y="4149725"/>
            <a:ext cx="762000" cy="246063"/>
            <a:chOff x="384" y="2731"/>
            <a:chExt cx="480" cy="155"/>
          </a:xfrm>
        </p:grpSpPr>
        <p:sp>
          <p:nvSpPr>
            <p:cNvPr id="21533" name="Rectangle 52"/>
            <p:cNvSpPr>
              <a:spLocks noChangeArrowheads="1"/>
            </p:cNvSpPr>
            <p:nvPr/>
          </p:nvSpPr>
          <p:spPr bwMode="auto">
            <a:xfrm>
              <a:off x="384" y="2731"/>
              <a:ext cx="464" cy="15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34" name="Rectangle 53"/>
            <p:cNvSpPr>
              <a:spLocks noChangeArrowheads="1"/>
            </p:cNvSpPr>
            <p:nvPr/>
          </p:nvSpPr>
          <p:spPr bwMode="auto">
            <a:xfrm>
              <a:off x="400" y="2731"/>
              <a:ext cx="464" cy="15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532" name="Freeform 54"/>
          <p:cNvSpPr>
            <a:spLocks/>
          </p:cNvSpPr>
          <p:nvPr/>
        </p:nvSpPr>
        <p:spPr bwMode="auto">
          <a:xfrm>
            <a:off x="5867400" y="4365625"/>
            <a:ext cx="1371600" cy="663575"/>
          </a:xfrm>
          <a:custGeom>
            <a:avLst/>
            <a:gdLst>
              <a:gd name="T0" fmla="*/ 0 w 1265"/>
              <a:gd name="T1" fmla="*/ 0 h 367"/>
              <a:gd name="T2" fmla="*/ 2147483647 w 1265"/>
              <a:gd name="T3" fmla="*/ 2147483647 h 367"/>
              <a:gd name="T4" fmla="*/ 2147483647 w 1265"/>
              <a:gd name="T5" fmla="*/ 2147483647 h 367"/>
              <a:gd name="T6" fmla="*/ 2147483647 w 1265"/>
              <a:gd name="T7" fmla="*/ 2147483647 h 367"/>
              <a:gd name="T8" fmla="*/ 2147483647 w 1265"/>
              <a:gd name="T9" fmla="*/ 2147483647 h 367"/>
              <a:gd name="T10" fmla="*/ 2147483647 w 1265"/>
              <a:gd name="T11" fmla="*/ 2147483647 h 367"/>
              <a:gd name="T12" fmla="*/ 2147483647 w 1265"/>
              <a:gd name="T13" fmla="*/ 2147483647 h 367"/>
              <a:gd name="T14" fmla="*/ 2147483647 w 1265"/>
              <a:gd name="T15" fmla="*/ 2147483647 h 367"/>
              <a:gd name="T16" fmla="*/ 2147483647 w 1265"/>
              <a:gd name="T17" fmla="*/ 2147483647 h 3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65"/>
              <a:gd name="T28" fmla="*/ 0 h 367"/>
              <a:gd name="T29" fmla="*/ 1265 w 1265"/>
              <a:gd name="T30" fmla="*/ 367 h 3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65" h="367">
                <a:moveTo>
                  <a:pt x="0" y="0"/>
                </a:moveTo>
                <a:lnTo>
                  <a:pt x="78" y="65"/>
                </a:lnTo>
                <a:lnTo>
                  <a:pt x="179" y="125"/>
                </a:lnTo>
                <a:lnTo>
                  <a:pt x="302" y="179"/>
                </a:lnTo>
                <a:lnTo>
                  <a:pt x="449" y="227"/>
                </a:lnTo>
                <a:lnTo>
                  <a:pt x="618" y="271"/>
                </a:lnTo>
                <a:lnTo>
                  <a:pt x="810" y="308"/>
                </a:lnTo>
                <a:lnTo>
                  <a:pt x="1026" y="340"/>
                </a:lnTo>
                <a:lnTo>
                  <a:pt x="1265" y="367"/>
                </a:lnTo>
              </a:path>
            </a:pathLst>
          </a:custGeom>
          <a:noFill/>
          <a:ln w="4763" cap="rnd">
            <a:solidFill>
              <a:srgbClr val="4677B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Rectangle 46"/>
          <p:cNvSpPr/>
          <p:nvPr/>
        </p:nvSpPr>
        <p:spPr>
          <a:xfrm>
            <a:off x="6324600" y="2438400"/>
            <a:ext cx="2514600"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this will only work with public attributes</a:t>
            </a:r>
          </a:p>
        </p:txBody>
      </p:sp>
      <p:sp>
        <p:nvSpPr>
          <p:cNvPr id="48" name="Explosion 2 47"/>
          <p:cNvSpPr/>
          <p:nvPr/>
        </p:nvSpPr>
        <p:spPr>
          <a:xfrm>
            <a:off x="5715000" y="1828800"/>
            <a:ext cx="1524000" cy="838200"/>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Note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 name="Object 6"/>
          <p:cNvGraphicFramePr>
            <a:graphicFrameLocks noGrp="1" noChangeAspect="1"/>
          </p:cNvGraphicFramePr>
          <p:nvPr>
            <p:ph sz="quarter" idx="1"/>
          </p:nvPr>
        </p:nvGraphicFramePr>
        <p:xfrm>
          <a:off x="6951662" y="848372"/>
          <a:ext cx="2192338" cy="1085850"/>
        </p:xfrm>
        <a:graphic>
          <a:graphicData uri="http://schemas.openxmlformats.org/presentationml/2006/ole">
            <mc:AlternateContent xmlns:mc="http://schemas.openxmlformats.org/markup-compatibility/2006">
              <mc:Choice xmlns:v="urn:schemas-microsoft-com:vml" Requires="v">
                <p:oleObj spid="_x0000_s7182" name="Visio" r:id="rId3" imgW="1323442" imgH="650748" progId="">
                  <p:embed/>
                </p:oleObj>
              </mc:Choice>
              <mc:Fallback>
                <p:oleObj name="Visio" r:id="rId3" imgW="1323442" imgH="650748" progId="">
                  <p:embed/>
                  <p:pic>
                    <p:nvPicPr>
                      <p:cNvPr id="22529"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662" y="848372"/>
                        <a:ext cx="2192338"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0" name="Object 7"/>
          <p:cNvGraphicFramePr>
            <a:graphicFrameLocks noGrp="1" noChangeAspect="1"/>
          </p:cNvGraphicFramePr>
          <p:nvPr>
            <p:ph sz="quarter" idx="2"/>
          </p:nvPr>
        </p:nvGraphicFramePr>
        <p:xfrm>
          <a:off x="6302375" y="2636838"/>
          <a:ext cx="1924050" cy="1020762"/>
        </p:xfrm>
        <a:graphic>
          <a:graphicData uri="http://schemas.openxmlformats.org/presentationml/2006/ole">
            <mc:AlternateContent xmlns:mc="http://schemas.openxmlformats.org/markup-compatibility/2006">
              <mc:Choice xmlns:v="urn:schemas-microsoft-com:vml" Requires="v">
                <p:oleObj spid="_x0000_s7183" name="Visio" r:id="rId5" imgW="1043635" imgH="541630" progId="">
                  <p:embed/>
                </p:oleObj>
              </mc:Choice>
              <mc:Fallback>
                <p:oleObj name="Visio" r:id="rId5" imgW="1043635" imgH="541630" progId="">
                  <p:embed/>
                  <p:pic>
                    <p:nvPicPr>
                      <p:cNvPr id="22530" name="Object 7"/>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2375" y="2636838"/>
                        <a:ext cx="192405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Slide Number Placeholder 6"/>
          <p:cNvSpPr>
            <a:spLocks noGrp="1"/>
          </p:cNvSpPr>
          <p:nvPr>
            <p:ph type="sldNum" sz="quarter" idx="11"/>
          </p:nvPr>
        </p:nvSpPr>
        <p:spPr bwMode="auto">
          <a:xfrm>
            <a:off x="0" y="1271588"/>
            <a:ext cx="533400" cy="2444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rtlCol="0" anchor="ctr" anchorCtr="0">
            <a:normAutofit fontScale="85000" lnSpcReduction="20000"/>
          </a:bodyPr>
          <a:lstStyle>
            <a:defPPr>
              <a:defRPr lang="en-US"/>
            </a:defPPr>
            <a:lvl1pPr algn="ctr" rtl="0" fontAlgn="base">
              <a:spcBef>
                <a:spcPct val="0"/>
              </a:spcBef>
              <a:spcAft>
                <a:spcPct val="0"/>
              </a:spcAft>
              <a:defRPr sz="1400" b="1" kern="1200">
                <a:solidFill>
                  <a:srgbClr val="FFFFFF"/>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defRPr/>
            </a:pPr>
            <a:fld id="{5F019FC8-0A99-2B43-8F41-CF411F2FD23B}" type="slidenum">
              <a:rPr lang="en-US" smtClean="0"/>
              <a:pPr>
                <a:defRPr/>
              </a:pPr>
              <a:t>612</a:t>
            </a:fld>
            <a:endParaRPr lang="en-US">
              <a:solidFill>
                <a:srgbClr val="898989"/>
              </a:solidFill>
              <a:latin typeface="Calibri" charset="0"/>
              <a:cs typeface="Arial" charset="0"/>
            </a:endParaRPr>
          </a:p>
        </p:txBody>
      </p:sp>
      <p:sp>
        <p:nvSpPr>
          <p:cNvPr id="19461" name="Rectangle 2"/>
          <p:cNvSpPr>
            <a:spLocks noChangeArrowheads="1"/>
          </p:cNvSpPr>
          <p:nvPr/>
        </p:nvSpPr>
        <p:spPr bwMode="auto">
          <a:xfrm>
            <a:off x="304800" y="2209800"/>
            <a:ext cx="8610600" cy="40386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Arial" charset="0"/>
            </a:endParaRPr>
          </a:p>
        </p:txBody>
      </p:sp>
      <p:sp>
        <p:nvSpPr>
          <p:cNvPr id="19462" name="Rectangle 3"/>
          <p:cNvSpPr>
            <a:spLocks noChangeArrowheads="1"/>
          </p:cNvSpPr>
          <p:nvPr/>
        </p:nvSpPr>
        <p:spPr bwMode="auto">
          <a:xfrm>
            <a:off x="381000" y="152400"/>
            <a:ext cx="6553200" cy="18288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Arial" charset="0"/>
            </a:endParaRPr>
          </a:p>
        </p:txBody>
      </p:sp>
      <p:sp>
        <p:nvSpPr>
          <p:cNvPr id="22536" name="Rectangle 4"/>
          <p:cNvSpPr>
            <a:spLocks noChangeArrowheads="1"/>
          </p:cNvSpPr>
          <p:nvPr/>
        </p:nvSpPr>
        <p:spPr bwMode="auto">
          <a:xfrm>
            <a:off x="609600" y="292100"/>
            <a:ext cx="52578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tabLst>
                <a:tab pos="457200" algn="l"/>
              </a:tabLst>
            </a:pPr>
            <a:r>
              <a:rPr lang="en-US" sz="1400" dirty="0">
                <a:solidFill>
                  <a:srgbClr val="0000FF"/>
                </a:solidFill>
                <a:latin typeface="Courier New" charset="0"/>
              </a:rPr>
              <a:t>public class</a:t>
            </a:r>
            <a:r>
              <a:rPr lang="en-US" sz="1400" dirty="0">
                <a:solidFill>
                  <a:srgbClr val="000000"/>
                </a:solidFill>
                <a:latin typeface="Courier New" charset="0"/>
              </a:rPr>
              <a:t> Course </a:t>
            </a:r>
            <a:r>
              <a:rPr lang="en-US" sz="1400" dirty="0">
                <a:solidFill>
                  <a:srgbClr val="FF0000"/>
                </a:solidFill>
                <a:latin typeface="Courier New" charset="0"/>
              </a:rPr>
              <a:t>{</a:t>
            </a:r>
          </a:p>
          <a:p>
            <a:pPr>
              <a:lnSpc>
                <a:spcPct val="80000"/>
              </a:lnSpc>
              <a:tabLst>
                <a:tab pos="457200" algn="l"/>
              </a:tabLst>
            </a:pPr>
            <a:endParaRPr lang="en-US" sz="1400" dirty="0">
              <a:solidFill>
                <a:srgbClr val="000000"/>
              </a:solidFill>
              <a:latin typeface="Courier New" charset="0"/>
            </a:endParaRPr>
          </a:p>
          <a:p>
            <a:pPr>
              <a:lnSpc>
                <a:spcPct val="80000"/>
              </a:lnSpc>
              <a:tabLst>
                <a:tab pos="457200" algn="l"/>
              </a:tabLst>
            </a:pPr>
            <a:r>
              <a:rPr lang="en-US" sz="1400" dirty="0">
                <a:solidFill>
                  <a:srgbClr val="00FF00"/>
                </a:solidFill>
                <a:latin typeface="Courier New" charset="0"/>
              </a:rPr>
              <a:t>    // Instance attributes</a:t>
            </a:r>
            <a:r>
              <a:rPr lang="en-US" sz="1400" dirty="0">
                <a:solidFill>
                  <a:srgbClr val="000000"/>
                </a:solidFill>
                <a:latin typeface="Courier New" charset="0"/>
              </a:rPr>
              <a:t>   </a:t>
            </a:r>
          </a:p>
          <a:p>
            <a:pPr>
              <a:lnSpc>
                <a:spcPct val="80000"/>
              </a:lnSpc>
              <a:tabLst>
                <a:tab pos="457200" algn="l"/>
              </a:tabLst>
            </a:pPr>
            <a:r>
              <a:rPr lang="en-US" sz="1400" dirty="0">
                <a:solidFill>
                  <a:srgbClr val="000000"/>
                </a:solidFill>
                <a:latin typeface="Courier New" charset="0"/>
              </a:rPr>
              <a:t>    </a:t>
            </a:r>
            <a:r>
              <a:rPr lang="en-US" sz="1400" dirty="0">
                <a:solidFill>
                  <a:srgbClr val="0000FF"/>
                </a:solidFill>
                <a:latin typeface="Courier New" charset="0"/>
              </a:rPr>
              <a:t>public</a:t>
            </a:r>
            <a:r>
              <a:rPr lang="en-US" sz="1400" dirty="0">
                <a:solidFill>
                  <a:srgbClr val="000000"/>
                </a:solidFill>
                <a:latin typeface="Courier New" charset="0"/>
              </a:rPr>
              <a:t> String </a:t>
            </a:r>
            <a:r>
              <a:rPr lang="en-US" sz="1400" dirty="0" err="1">
                <a:solidFill>
                  <a:srgbClr val="000000"/>
                </a:solidFill>
                <a:latin typeface="Courier New" charset="0"/>
              </a:rPr>
              <a:t>studentName</a:t>
            </a:r>
            <a:r>
              <a:rPr lang="en-US" sz="1400" dirty="0">
                <a:solidFill>
                  <a:srgbClr val="000000"/>
                </a:solidFill>
                <a:latin typeface="Courier New" charset="0"/>
              </a:rPr>
              <a:t>;</a:t>
            </a:r>
          </a:p>
          <a:p>
            <a:pPr>
              <a:lnSpc>
                <a:spcPct val="80000"/>
              </a:lnSpc>
              <a:tabLst>
                <a:tab pos="457200" algn="l"/>
              </a:tabLst>
            </a:pPr>
            <a:r>
              <a:rPr lang="en-US" sz="1400" dirty="0">
                <a:solidFill>
                  <a:srgbClr val="000000"/>
                </a:solidFill>
                <a:latin typeface="Courier New" charset="0"/>
              </a:rPr>
              <a:t>    </a:t>
            </a:r>
            <a:r>
              <a:rPr lang="en-US" sz="1400" dirty="0">
                <a:solidFill>
                  <a:srgbClr val="0000FF"/>
                </a:solidFill>
                <a:latin typeface="Courier New" charset="0"/>
              </a:rPr>
              <a:t>public</a:t>
            </a:r>
            <a:r>
              <a:rPr lang="en-US" sz="1400" dirty="0">
                <a:solidFill>
                  <a:srgbClr val="000000"/>
                </a:solidFill>
                <a:latin typeface="Courier New" charset="0"/>
              </a:rPr>
              <a:t> String </a:t>
            </a:r>
            <a:r>
              <a:rPr lang="en-US" sz="1400" dirty="0" err="1">
                <a:solidFill>
                  <a:srgbClr val="000000"/>
                </a:solidFill>
                <a:latin typeface="Courier New" charset="0"/>
              </a:rPr>
              <a:t>courseCode</a:t>
            </a:r>
            <a:r>
              <a:rPr lang="en-US" sz="1400" dirty="0">
                <a:solidFill>
                  <a:srgbClr val="000000"/>
                </a:solidFill>
                <a:latin typeface="Courier New" charset="0"/>
              </a:rPr>
              <a:t> ;</a:t>
            </a:r>
          </a:p>
          <a:p>
            <a:pPr>
              <a:lnSpc>
                <a:spcPct val="80000"/>
              </a:lnSpc>
              <a:tabLst>
                <a:tab pos="457200" algn="l"/>
              </a:tabLst>
            </a:pPr>
            <a:endParaRPr lang="en-US" sz="1400" dirty="0">
              <a:solidFill>
                <a:srgbClr val="000000"/>
              </a:solidFill>
              <a:latin typeface="Courier New" charset="0"/>
            </a:endParaRPr>
          </a:p>
          <a:p>
            <a:pPr>
              <a:lnSpc>
                <a:spcPct val="80000"/>
              </a:lnSpc>
              <a:tabLst>
                <a:tab pos="457200" algn="l"/>
              </a:tabLst>
            </a:pPr>
            <a:r>
              <a:rPr lang="en-US" sz="1400" dirty="0">
                <a:solidFill>
                  <a:srgbClr val="FF0000"/>
                </a:solidFill>
                <a:latin typeface="Courier New" charset="0"/>
              </a:rPr>
              <a:t>}</a:t>
            </a:r>
          </a:p>
          <a:p>
            <a:pPr>
              <a:lnSpc>
                <a:spcPct val="80000"/>
              </a:lnSpc>
              <a:tabLst>
                <a:tab pos="457200" algn="l"/>
              </a:tabLst>
            </a:pPr>
            <a:endParaRPr lang="en-US" sz="1400" dirty="0">
              <a:solidFill>
                <a:srgbClr val="FF0000"/>
              </a:solidFill>
              <a:latin typeface="Courier New" charset="0"/>
            </a:endParaRPr>
          </a:p>
          <a:p>
            <a:pPr>
              <a:lnSpc>
                <a:spcPct val="80000"/>
              </a:lnSpc>
              <a:tabLst>
                <a:tab pos="457200" algn="l"/>
              </a:tabLst>
            </a:pPr>
            <a:endParaRPr lang="en-US" sz="1400" dirty="0">
              <a:latin typeface="Courier New" charset="0"/>
            </a:endParaRPr>
          </a:p>
        </p:txBody>
      </p:sp>
      <p:sp>
        <p:nvSpPr>
          <p:cNvPr id="22537" name="Rectangle 5"/>
          <p:cNvSpPr>
            <a:spLocks noChangeArrowheads="1"/>
          </p:cNvSpPr>
          <p:nvPr/>
        </p:nvSpPr>
        <p:spPr bwMode="auto">
          <a:xfrm>
            <a:off x="457200" y="2292350"/>
            <a:ext cx="8458200" cy="398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0000FF"/>
                </a:solidFill>
                <a:latin typeface="Courier New" charset="0"/>
                <a:cs typeface="Courier New" charset="0"/>
              </a:rPr>
              <a:t>public class</a:t>
            </a:r>
            <a:r>
              <a:rPr lang="en-US" sz="1400">
                <a:solidFill>
                  <a:srgbClr val="000000"/>
                </a:solidFill>
                <a:latin typeface="Courier New" charset="0"/>
                <a:cs typeface="Courier New" charset="0"/>
              </a:rPr>
              <a:t> CourseRegistration </a:t>
            </a:r>
            <a:r>
              <a:rPr lang="en-US" sz="1400">
                <a:solidFill>
                  <a:srgbClr val="FF0000"/>
                </a:solidFill>
                <a:latin typeface="Courier New" charset="0"/>
                <a:cs typeface="Courier New" charset="0"/>
              </a:rPr>
              <a:t>{</a:t>
            </a:r>
            <a:endParaRPr lang="en-US" sz="1400">
              <a:solidFill>
                <a:srgbClr val="000000"/>
              </a:solidFill>
              <a:latin typeface="Courier New" charset="0"/>
              <a:cs typeface="Courier New" charset="0"/>
            </a:endParaRPr>
          </a:p>
          <a:p>
            <a:r>
              <a:rPr lang="en-US" sz="1400">
                <a:solidFill>
                  <a:srgbClr val="000000"/>
                </a:solidFill>
                <a:latin typeface="Courier New" charset="0"/>
                <a:cs typeface="Courier New" charset="0"/>
              </a:rPr>
              <a:t>    </a:t>
            </a:r>
            <a:r>
              <a:rPr lang="en-US" sz="1400">
                <a:solidFill>
                  <a:srgbClr val="0000FF"/>
                </a:solidFill>
                <a:latin typeface="Courier New" charset="0"/>
                <a:cs typeface="Courier New" charset="0"/>
              </a:rPr>
              <a:t>public static void</a:t>
            </a:r>
            <a:r>
              <a:rPr lang="en-US" sz="1400">
                <a:solidFill>
                  <a:srgbClr val="000000"/>
                </a:solidFill>
                <a:latin typeface="Courier New" charset="0"/>
                <a:cs typeface="Courier New" charset="0"/>
              </a:rPr>
              <a:t> main</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String</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args</a:t>
            </a:r>
            <a:r>
              <a:rPr lang="en-US" sz="1400">
                <a:solidFill>
                  <a:srgbClr val="FF0000"/>
                </a:solidFill>
                <a:latin typeface="Courier New" charset="0"/>
                <a:cs typeface="Courier New" charset="0"/>
              </a:rPr>
              <a:t>) { </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Course course1, course2;</a:t>
            </a:r>
          </a:p>
          <a:p>
            <a:r>
              <a:rPr lang="en-US" sz="1400">
                <a:solidFill>
                  <a:srgbClr val="00FF00"/>
                </a:solidFill>
                <a:latin typeface="Courier New" charset="0"/>
                <a:cs typeface="Courier New" charset="0"/>
              </a:rPr>
              <a:t>//Create and assign values to course1</a:t>
            </a:r>
            <a:endParaRPr lang="en-US" sz="1400">
              <a:solidFill>
                <a:srgbClr val="000000"/>
              </a:solidFill>
              <a:latin typeface="Courier New" charset="0"/>
              <a:cs typeface="Courier New" charset="0"/>
            </a:endParaRPr>
          </a:p>
          <a:p>
            <a:r>
              <a:rPr lang="en-US" sz="1400">
                <a:solidFill>
                  <a:srgbClr val="000000"/>
                </a:solidFill>
                <a:latin typeface="Courier New" charset="0"/>
                <a:cs typeface="Courier New" charset="0"/>
              </a:rPr>
              <a:t> 	course1</a:t>
            </a:r>
            <a:r>
              <a:rPr lang="en-US" sz="1400">
                <a:latin typeface="Courier New" charset="0"/>
                <a:cs typeface="Courier New" charset="0"/>
              </a:rPr>
              <a:t> </a:t>
            </a:r>
            <a:r>
              <a:rPr lang="en-US" sz="1400">
                <a:solidFill>
                  <a:srgbClr val="000000"/>
                </a:solidFill>
                <a:latin typeface="Courier New" charset="0"/>
                <a:cs typeface="Courier New" charset="0"/>
              </a:rPr>
              <a:t>= </a:t>
            </a:r>
            <a:r>
              <a:rPr lang="en-US" sz="1400">
                <a:solidFill>
                  <a:srgbClr val="0000FF"/>
                </a:solidFill>
                <a:latin typeface="Courier New" charset="0"/>
                <a:cs typeface="Courier New" charset="0"/>
              </a:rPr>
              <a:t>new</a:t>
            </a:r>
            <a:r>
              <a:rPr lang="en-US" sz="1400">
                <a:solidFill>
                  <a:srgbClr val="000000"/>
                </a:solidFill>
                <a:latin typeface="Courier New" charset="0"/>
                <a:cs typeface="Courier New" charset="0"/>
              </a:rPr>
              <a:t> Course</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   </a:t>
            </a:r>
            <a:endParaRPr lang="en-US" sz="1400">
              <a:solidFill>
                <a:srgbClr val="00FF00"/>
              </a:solidFill>
              <a:latin typeface="Courier New" charset="0"/>
              <a:cs typeface="Courier New" charset="0"/>
            </a:endParaRPr>
          </a:p>
          <a:p>
            <a:r>
              <a:rPr lang="en-US" sz="1400">
                <a:solidFill>
                  <a:srgbClr val="000000"/>
                </a:solidFill>
                <a:latin typeface="Courier New" charset="0"/>
                <a:cs typeface="Courier New" charset="0"/>
              </a:rPr>
              <a:t>	course1.courseCode= </a:t>
            </a:r>
            <a:r>
              <a:rPr lang="en-US" sz="1400">
                <a:solidFill>
                  <a:srgbClr val="0000FF"/>
                </a:solidFill>
                <a:latin typeface="Courier New" charset="0"/>
                <a:cs typeface="Courier New" charset="0"/>
              </a:rPr>
              <a:t>new</a:t>
            </a:r>
            <a:r>
              <a:rPr lang="en-US" sz="1400">
                <a:solidFill>
                  <a:srgbClr val="000000"/>
                </a:solidFill>
                <a:latin typeface="Courier New" charset="0"/>
                <a:cs typeface="Courier New" charset="0"/>
              </a:rPr>
              <a:t> String(</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CSC112</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0000"/>
                </a:solidFill>
                <a:latin typeface="Courier New" charset="0"/>
                <a:cs typeface="Courier New" charset="0"/>
              </a:rPr>
              <a:t>         course1.studentName</a:t>
            </a:r>
            <a:r>
              <a:rPr lang="en-US" sz="1400">
                <a:solidFill>
                  <a:srgbClr val="0000FF"/>
                </a:solidFill>
                <a:latin typeface="Courier New" charset="0"/>
                <a:cs typeface="Courier New" charset="0"/>
              </a:rPr>
              <a:t>= new</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String</a:t>
            </a:r>
            <a:r>
              <a:rPr lang="en-US" sz="1400">
                <a:solidFill>
                  <a:srgbClr val="FF0000"/>
                </a:solidFill>
                <a:latin typeface="Courier New" charset="0"/>
                <a:cs typeface="Courier New" charset="0"/>
              </a:rPr>
              <a:t>(</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Majed AlKebir</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FF00"/>
                </a:solidFill>
                <a:latin typeface="Courier New" charset="0"/>
                <a:cs typeface="Courier New" charset="0"/>
              </a:rPr>
              <a:t>//Create and assign values to course2</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course2 = </a:t>
            </a:r>
            <a:r>
              <a:rPr lang="en-US" sz="1400">
                <a:solidFill>
                  <a:srgbClr val="0000FF"/>
                </a:solidFill>
                <a:latin typeface="Courier New" charset="0"/>
                <a:cs typeface="Courier New" charset="0"/>
              </a:rPr>
              <a:t>new</a:t>
            </a:r>
            <a:r>
              <a:rPr lang="en-US" sz="1400">
                <a:solidFill>
                  <a:srgbClr val="000000"/>
                </a:solidFill>
                <a:latin typeface="Courier New" charset="0"/>
                <a:cs typeface="Courier New" charset="0"/>
              </a:rPr>
              <a:t> Course</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   </a:t>
            </a:r>
            <a:endParaRPr lang="en-US" sz="1400">
              <a:solidFill>
                <a:srgbClr val="00FF00"/>
              </a:solidFill>
              <a:latin typeface="Courier New" charset="0"/>
              <a:cs typeface="Courier New" charset="0"/>
            </a:endParaRPr>
          </a:p>
          <a:p>
            <a:r>
              <a:rPr lang="en-US" sz="1400">
                <a:solidFill>
                  <a:srgbClr val="000000"/>
                </a:solidFill>
                <a:latin typeface="Courier New" charset="0"/>
                <a:cs typeface="Courier New" charset="0"/>
              </a:rPr>
              <a:t>	course2.courseCode=</a:t>
            </a:r>
            <a:r>
              <a:rPr lang="en-US" sz="1400">
                <a:solidFill>
                  <a:srgbClr val="0000FF"/>
                </a:solidFill>
                <a:latin typeface="Courier New" charset="0"/>
                <a:cs typeface="Courier New" charset="0"/>
              </a:rPr>
              <a:t> new</a:t>
            </a:r>
            <a:r>
              <a:rPr lang="en-US" sz="1400">
                <a:solidFill>
                  <a:srgbClr val="000000"/>
                </a:solidFill>
                <a:latin typeface="Courier New" charset="0"/>
                <a:cs typeface="Courier New" charset="0"/>
              </a:rPr>
              <a:t> String(</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CSC107</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0000"/>
                </a:solidFill>
                <a:latin typeface="Courier New" charset="0"/>
                <a:cs typeface="Courier New" charset="0"/>
              </a:rPr>
              <a:t>         course2.studentName=</a:t>
            </a:r>
            <a:r>
              <a:rPr lang="en-US" sz="1400">
                <a:solidFill>
                  <a:srgbClr val="0000FF"/>
                </a:solidFill>
                <a:latin typeface="Courier New" charset="0"/>
                <a:cs typeface="Courier New" charset="0"/>
              </a:rPr>
              <a:t> new</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String</a:t>
            </a:r>
            <a:r>
              <a:rPr lang="en-US" sz="1400">
                <a:solidFill>
                  <a:srgbClr val="FF0000"/>
                </a:solidFill>
                <a:latin typeface="Courier New" charset="0"/>
                <a:cs typeface="Courier New" charset="0"/>
              </a:rPr>
              <a:t>(</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Fahd AlAmri</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0000"/>
                </a:solidFill>
                <a:latin typeface="Courier New" charset="0"/>
                <a:cs typeface="Courier New" charset="0"/>
              </a:rPr>
              <a:t>	System.out.println(course1.studentName</a:t>
            </a:r>
            <a:r>
              <a:rPr lang="en-US">
                <a:latin typeface="Comic Sans MS" charset="0"/>
              </a:rPr>
              <a:t> </a:t>
            </a:r>
            <a:r>
              <a:rPr lang="en-US" sz="1400">
                <a:solidFill>
                  <a:srgbClr val="000000"/>
                </a:solidFill>
                <a:latin typeface="Courier New" charset="0"/>
                <a:cs typeface="Courier New" charset="0"/>
              </a:rPr>
              <a:t>+ </a:t>
            </a:r>
            <a:r>
              <a:rPr lang="en-US" sz="1400">
                <a:solidFill>
                  <a:srgbClr val="007F7F"/>
                </a:solidFill>
                <a:latin typeface="Courier New" charset="0"/>
                <a:cs typeface="Courier New" charset="0"/>
              </a:rPr>
              <a:t>" has the course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a:t>
            </a:r>
          </a:p>
          <a:p>
            <a:r>
              <a:rPr lang="en-US" sz="1400">
                <a:solidFill>
                  <a:srgbClr val="007F7F"/>
                </a:solidFill>
                <a:latin typeface="Courier New" charset="0"/>
                <a:cs typeface="Courier New" charset="0"/>
              </a:rPr>
              <a:t>                                            </a:t>
            </a:r>
            <a:r>
              <a:rPr lang="en-US" sz="1400">
                <a:solidFill>
                  <a:srgbClr val="000000"/>
                </a:solidFill>
                <a:latin typeface="Courier New" charset="0"/>
                <a:cs typeface="Courier New" charset="0"/>
              </a:rPr>
              <a:t>course1.courseCode</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System.out.println(course2.studentName + </a:t>
            </a:r>
            <a:r>
              <a:rPr lang="en-US" sz="1400">
                <a:solidFill>
                  <a:srgbClr val="007F7F"/>
                </a:solidFill>
                <a:latin typeface="Courier New" charset="0"/>
                <a:cs typeface="Courier New" charset="0"/>
              </a:rPr>
              <a:t>" has the course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 </a:t>
            </a:r>
          </a:p>
          <a:p>
            <a:r>
              <a:rPr lang="en-US" sz="1400">
                <a:solidFill>
                  <a:srgbClr val="007F7F"/>
                </a:solidFill>
                <a:latin typeface="Courier New" charset="0"/>
                <a:cs typeface="Courier New" charset="0"/>
              </a:rPr>
              <a:t>                                            </a:t>
            </a:r>
            <a:r>
              <a:rPr lang="en-US" sz="1400">
                <a:solidFill>
                  <a:srgbClr val="000000"/>
                </a:solidFill>
                <a:latin typeface="Courier New" charset="0"/>
                <a:cs typeface="Courier New" charset="0"/>
              </a:rPr>
              <a:t>course2.courseCode</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a:t>
            </a:r>
            <a:r>
              <a:rPr lang="en-US" sz="1400">
                <a:solidFill>
                  <a:srgbClr val="FF0000"/>
                </a:solidFill>
                <a:latin typeface="Courier New" charset="0"/>
                <a:cs typeface="Courier New" charset="0"/>
              </a:rPr>
              <a:t>}</a:t>
            </a:r>
          </a:p>
          <a:p>
            <a:r>
              <a:rPr lang="en-US" sz="1400">
                <a:solidFill>
                  <a:srgbClr val="FF0000"/>
                </a:solidFill>
                <a:latin typeface="Courier New" charset="0"/>
                <a:cs typeface="Courier New" charset="0"/>
              </a:rPr>
              <a:t>}</a:t>
            </a:r>
          </a:p>
          <a:p>
            <a:endParaRPr lang="en-US" sz="1400">
              <a:solidFill>
                <a:srgbClr val="000000"/>
              </a:solidFill>
              <a:latin typeface="Courier New" charset="0"/>
              <a:cs typeface="Courier New" charset="0"/>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a:xfrm>
            <a:off x="609600" y="304800"/>
            <a:ext cx="7772400" cy="598488"/>
          </a:xfrm>
        </p:spPr>
        <p:txBody>
          <a:bodyPr>
            <a:normAutofit fontScale="90000"/>
          </a:bodyPr>
          <a:lstStyle/>
          <a:p>
            <a:pPr fontAlgn="auto">
              <a:spcAft>
                <a:spcPts val="0"/>
              </a:spcAft>
              <a:defRPr/>
            </a:pPr>
            <a:r>
              <a:rPr lang="en-US">
                <a:solidFill>
                  <a:schemeClr val="accent1">
                    <a:lumMod val="75000"/>
                  </a:schemeClr>
                </a:solidFill>
                <a:latin typeface="Calibri" charset="0"/>
                <a:ea typeface="+mj-ea"/>
                <a:cs typeface="+mj-cs"/>
              </a:rPr>
              <a:t>Practical hint</a:t>
            </a:r>
          </a:p>
        </p:txBody>
      </p:sp>
      <p:sp>
        <p:nvSpPr>
          <p:cNvPr id="23554" name="Rectangle 5" descr="Rectangle: Click to edit Master text styles&#10;Second level&#10;Third level&#10;Fourth level&#10;Fifth level"/>
          <p:cNvSpPr>
            <a:spLocks noGrp="1" noChangeArrowheads="1"/>
          </p:cNvSpPr>
          <p:nvPr>
            <p:ph type="body" sz="half" idx="1"/>
          </p:nvPr>
        </p:nvSpPr>
        <p:spPr>
          <a:xfrm>
            <a:off x="762000" y="1447800"/>
            <a:ext cx="8077200" cy="4114800"/>
          </a:xfrm>
          <a:noFill/>
        </p:spPr>
        <p:txBody>
          <a:bodyPr/>
          <a:lstStyle/>
          <a:p>
            <a:r>
              <a:rPr lang="en-US">
                <a:latin typeface="Calibri" charset="0"/>
              </a:rPr>
              <a:t>Class </a:t>
            </a:r>
            <a:r>
              <a:rPr lang="en-US" i="1">
                <a:latin typeface="Calibri" charset="0"/>
              </a:rPr>
              <a:t>Course</a:t>
            </a:r>
            <a:r>
              <a:rPr lang="en-US">
                <a:latin typeface="Calibri" charset="0"/>
              </a:rPr>
              <a:t> will not execute by itself</a:t>
            </a:r>
          </a:p>
          <a:p>
            <a:pPr lvl="1"/>
            <a:r>
              <a:rPr lang="en-US">
                <a:latin typeface="Calibri" charset="0"/>
              </a:rPr>
              <a:t>It does not have method main</a:t>
            </a:r>
          </a:p>
          <a:p>
            <a:r>
              <a:rPr lang="en-US" i="1">
                <a:latin typeface="Calibri" charset="0"/>
              </a:rPr>
              <a:t>CourseRegistration</a:t>
            </a:r>
            <a:r>
              <a:rPr lang="en-US">
                <a:latin typeface="Calibri" charset="0"/>
              </a:rPr>
              <a:t> uses the class</a:t>
            </a:r>
            <a:r>
              <a:rPr lang="en-US" b="1">
                <a:latin typeface="Calibri" charset="0"/>
              </a:rPr>
              <a:t> </a:t>
            </a:r>
            <a:r>
              <a:rPr lang="en-US" i="1">
                <a:latin typeface="Calibri" charset="0"/>
              </a:rPr>
              <a:t>Course</a:t>
            </a:r>
            <a:r>
              <a:rPr lang="en-US">
                <a:latin typeface="Calibri" charset="0"/>
              </a:rPr>
              <a:t>.</a:t>
            </a:r>
          </a:p>
          <a:p>
            <a:pPr lvl="1"/>
            <a:r>
              <a:rPr lang="en-US" i="1">
                <a:latin typeface="Calibri" charset="0"/>
              </a:rPr>
              <a:t>CourseRegistration</a:t>
            </a:r>
            <a:r>
              <a:rPr lang="en-US">
                <a:latin typeface="Calibri" charset="0"/>
              </a:rPr>
              <a:t>, which has method main, creates instances of the class </a:t>
            </a:r>
            <a:r>
              <a:rPr lang="en-US" i="1">
                <a:latin typeface="Calibri" charset="0"/>
              </a:rPr>
              <a:t>Course </a:t>
            </a:r>
            <a:r>
              <a:rPr lang="en-US">
                <a:latin typeface="Calibri" charset="0"/>
              </a:rPr>
              <a:t>and uses them.</a:t>
            </a:r>
            <a:endParaRPr lang="en-GB">
              <a:latin typeface="Calibri" charset="0"/>
            </a:endParaRPr>
          </a:p>
        </p:txBody>
      </p:sp>
      <p:graphicFrame>
        <p:nvGraphicFramePr>
          <p:cNvPr id="23555" name="Object 4"/>
          <p:cNvGraphicFramePr>
            <a:graphicFrameLocks noGrp="1" noChangeAspect="1"/>
          </p:cNvGraphicFramePr>
          <p:nvPr>
            <p:ph sz="half" idx="2"/>
          </p:nvPr>
        </p:nvGraphicFramePr>
        <p:xfrm>
          <a:off x="1484313" y="4581525"/>
          <a:ext cx="6630987" cy="1581150"/>
        </p:xfrm>
        <a:graphic>
          <a:graphicData uri="http://schemas.openxmlformats.org/presentationml/2006/ole">
            <mc:AlternateContent xmlns:mc="http://schemas.openxmlformats.org/markup-compatibility/2006">
              <mc:Choice xmlns:v="urn:schemas-microsoft-com:vml" Requires="v">
                <p:oleObj spid="_x0000_s8200" name="Visio" r:id="rId3" imgW="3290621" imgH="776326" progId="">
                  <p:embed/>
                </p:oleObj>
              </mc:Choice>
              <mc:Fallback>
                <p:oleObj name="Visio" r:id="rId3" imgW="3290621" imgH="776326" progId="">
                  <p:embed/>
                  <p:pic>
                    <p:nvPicPr>
                      <p:cNvPr id="23555"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313" y="4581525"/>
                        <a:ext cx="6630987" cy="158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3" name="Slide Number Placeholder 6"/>
          <p:cNvSpPr>
            <a:spLocks noGrp="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250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898989"/>
                </a:solidFill>
                <a:latin typeface="Calibri" charset="0"/>
                <a:cs typeface="Arial" charset="0"/>
              </a:rPr>
              <a:t>Page </a:t>
            </a:r>
            <a:fld id="{E9225867-D125-7141-8A28-DBFB3B715991}" type="slidenum">
              <a:rPr lang="en-US">
                <a:solidFill>
                  <a:srgbClr val="898989"/>
                </a:solidFill>
                <a:latin typeface="Calibri" charset="0"/>
                <a:cs typeface="Arial" charset="0"/>
              </a:rPr>
              <a:pPr eaLnBrk="1" hangingPunct="1">
                <a:defRPr/>
              </a:pPr>
              <a:t>613</a:t>
            </a:fld>
            <a:endParaRPr lang="en-US">
              <a:solidFill>
                <a:srgbClr val="898989"/>
              </a:solidFill>
              <a:latin typeface="Calibri" charset="0"/>
              <a:cs typeface="Arial" charset="0"/>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04800" y="152400"/>
            <a:ext cx="8839200" cy="1189038"/>
          </a:xfrm>
        </p:spPr>
        <p:txBody>
          <a:bodyPr>
            <a:normAutofit fontScale="90000"/>
          </a:bodyPr>
          <a:lstStyle/>
          <a:p>
            <a:pPr fontAlgn="auto">
              <a:spcAft>
                <a:spcPts val="0"/>
              </a:spcAft>
              <a:defRPr/>
            </a:pPr>
            <a:r>
              <a:rPr lang="en-US" dirty="0">
                <a:solidFill>
                  <a:schemeClr val="accent1">
                    <a:lumMod val="75000"/>
                  </a:schemeClr>
                </a:solidFill>
                <a:latin typeface="Calibri" charset="0"/>
                <a:ea typeface="+mj-ea"/>
                <a:cs typeface="+mj-cs"/>
              </a:rPr>
              <a:t>Message Passing Principle OR Method Invocation</a:t>
            </a:r>
          </a:p>
        </p:txBody>
      </p:sp>
      <p:sp>
        <p:nvSpPr>
          <p:cNvPr id="20482" name="Slide Number Placeholder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DBF2C54C-F781-6D4B-9522-3404BE5F09AB}" type="slidenum">
              <a:rPr lang="en-US">
                <a:solidFill>
                  <a:srgbClr val="898989"/>
                </a:solidFill>
                <a:latin typeface="Calibri" charset="0"/>
              </a:rPr>
              <a:pPr eaLnBrk="1" hangingPunct="1">
                <a:defRPr/>
              </a:pPr>
              <a:t>614</a:t>
            </a:fld>
            <a:endParaRPr lang="en-US">
              <a:solidFill>
                <a:srgbClr val="898989"/>
              </a:solidFill>
              <a:latin typeface="Calibri" charset="0"/>
            </a:endParaRPr>
          </a:p>
        </p:txBody>
      </p:sp>
      <p:sp>
        <p:nvSpPr>
          <p:cNvPr id="24579" name="Rectangle 3"/>
          <p:cNvSpPr>
            <a:spLocks noGrp="1" noChangeArrowheads="1"/>
          </p:cNvSpPr>
          <p:nvPr>
            <p:ph sz="quarter" idx="1"/>
          </p:nvPr>
        </p:nvSpPr>
        <p:spPr>
          <a:xfrm>
            <a:off x="838200" y="1524000"/>
            <a:ext cx="8077200" cy="4724400"/>
          </a:xfrm>
        </p:spPr>
        <p:txBody>
          <a:bodyPr/>
          <a:lstStyle/>
          <a:p>
            <a:r>
              <a:rPr lang="en-US" sz="2800">
                <a:latin typeface="Calibri" charset="0"/>
              </a:rPr>
              <a:t>Information hiding prevent the data inside the object from being directly accessed by outsiders. </a:t>
            </a:r>
          </a:p>
          <a:p>
            <a:endParaRPr lang="en-US" sz="2800">
              <a:latin typeface="Calibri" charset="0"/>
            </a:endParaRPr>
          </a:p>
          <a:p>
            <a:r>
              <a:rPr lang="en-US" sz="2800">
                <a:latin typeface="Calibri" charset="0"/>
              </a:rPr>
              <a:t>Encapsulation allows objects to include the appropriate operations that could be applied on the data stored in the object.</a:t>
            </a:r>
          </a:p>
          <a:p>
            <a:endParaRPr lang="en-US" sz="2800">
              <a:latin typeface="Calibri" charset="0"/>
            </a:endParaRPr>
          </a:p>
          <a:p>
            <a:r>
              <a:rPr lang="en-US" sz="2800">
                <a:latin typeface="Calibri" charset="0"/>
              </a:rPr>
              <a:t>So, the data that an object stores would be accessed only through appropriate operations (methods).</a:t>
            </a: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04800" y="228600"/>
            <a:ext cx="8839199" cy="990600"/>
          </a:xfrm>
        </p:spPr>
        <p:txBody>
          <a:bodyPr>
            <a:normAutofit fontScale="90000"/>
          </a:bodyPr>
          <a:lstStyle/>
          <a:p>
            <a:pPr fontAlgn="auto">
              <a:spcAft>
                <a:spcPts val="0"/>
              </a:spcAft>
              <a:defRPr/>
            </a:pPr>
            <a:r>
              <a:rPr lang="en-US" dirty="0">
                <a:solidFill>
                  <a:schemeClr val="accent1">
                    <a:lumMod val="75000"/>
                  </a:schemeClr>
                </a:solidFill>
                <a:latin typeface="Calibri" charset="0"/>
                <a:ea typeface="+mj-ea"/>
                <a:cs typeface="+mj-cs"/>
              </a:rPr>
              <a:t>Message Passing Principle OR Method Invocation</a:t>
            </a:r>
            <a:endParaRPr lang="en-GB" dirty="0">
              <a:solidFill>
                <a:schemeClr val="accent1">
                  <a:lumMod val="75000"/>
                </a:schemeClr>
              </a:solidFill>
              <a:latin typeface="Calibri" charset="0"/>
              <a:ea typeface="+mj-ea"/>
              <a:cs typeface="+mj-cs"/>
            </a:endParaRPr>
          </a:p>
        </p:txBody>
      </p:sp>
      <p:sp>
        <p:nvSpPr>
          <p:cNvPr id="25602" name="Content Placeholder 2"/>
          <p:cNvSpPr>
            <a:spLocks noGrp="1"/>
          </p:cNvSpPr>
          <p:nvPr>
            <p:ph sz="quarter" idx="1"/>
          </p:nvPr>
        </p:nvSpPr>
        <p:spPr>
          <a:xfrm>
            <a:off x="612775" y="1600200"/>
            <a:ext cx="8153400" cy="4495800"/>
          </a:xfrm>
        </p:spPr>
        <p:txBody>
          <a:bodyPr/>
          <a:lstStyle/>
          <a:p>
            <a:r>
              <a:rPr lang="en-GB">
                <a:latin typeface="Calibri" charset="0"/>
              </a:rPr>
              <a:t>Message passing is the principle that allows objects to communicate by exchanging messages.</a:t>
            </a:r>
          </a:p>
          <a:p>
            <a:r>
              <a:rPr lang="en-GB">
                <a:latin typeface="Calibri" charset="0"/>
              </a:rPr>
              <a:t>Passing a message to an object means ordering this object to execute a specific method.</a:t>
            </a:r>
          </a:p>
          <a:p>
            <a:r>
              <a:rPr lang="en-GB">
                <a:latin typeface="Calibri" charset="0"/>
              </a:rPr>
              <a:t>This is also called method invocation</a:t>
            </a:r>
          </a:p>
        </p:txBody>
      </p:sp>
      <p:sp>
        <p:nvSpPr>
          <p:cNvPr id="2" name="Slide Number Placeholder 1"/>
          <p:cNvSpPr>
            <a:spLocks noGrp="1"/>
          </p:cNvSpPr>
          <p:nvPr>
            <p:ph type="sldNum" sz="quarter" idx="12"/>
          </p:nvPr>
        </p:nvSpPr>
        <p:spPr/>
        <p:txBody>
          <a:bodyPr>
            <a:normAutofit fontScale="85000" lnSpcReduction="20000"/>
          </a:bodyPr>
          <a:lstStyle/>
          <a:p>
            <a:pPr>
              <a:defRPr/>
            </a:pPr>
            <a:fld id="{5BAB888B-BFAD-1B48-A3EB-B341E37B37FD}" type="slidenum">
              <a:rPr lang="en-US" smtClean="0"/>
              <a:pPr>
                <a:defRPr/>
              </a:pPr>
              <a:t>615</a:t>
            </a:fld>
            <a:endParaRPr lang="en-US"/>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28600" y="228600"/>
            <a:ext cx="8839200" cy="990600"/>
          </a:xfrm>
        </p:spPr>
        <p:txBody>
          <a:bodyPr>
            <a:normAutofit fontScale="90000"/>
          </a:bodyPr>
          <a:lstStyle/>
          <a:p>
            <a:pPr fontAlgn="auto">
              <a:spcAft>
                <a:spcPts val="0"/>
              </a:spcAft>
              <a:defRPr/>
            </a:pPr>
            <a:r>
              <a:rPr lang="en-US" dirty="0">
                <a:solidFill>
                  <a:schemeClr val="accent1">
                    <a:lumMod val="75000"/>
                  </a:schemeClr>
                </a:solidFill>
                <a:latin typeface="Calibri" charset="0"/>
                <a:ea typeface="+mj-ea"/>
                <a:cs typeface="+mj-cs"/>
              </a:rPr>
              <a:t>Message Passing Principle OR Method Invocation</a:t>
            </a:r>
          </a:p>
        </p:txBody>
      </p:sp>
      <p:sp>
        <p:nvSpPr>
          <p:cNvPr id="26626" name="Content Placeholder 2"/>
          <p:cNvSpPr>
            <a:spLocks noGrp="1"/>
          </p:cNvSpPr>
          <p:nvPr>
            <p:ph sz="quarter" idx="1"/>
          </p:nvPr>
        </p:nvSpPr>
        <p:spPr>
          <a:xfrm>
            <a:off x="612775" y="1600200"/>
            <a:ext cx="8153400" cy="4495800"/>
          </a:xfrm>
        </p:spPr>
        <p:txBody>
          <a:bodyPr/>
          <a:lstStyle/>
          <a:p>
            <a:r>
              <a:rPr lang="en-GB">
                <a:latin typeface="Calibri" charset="0"/>
              </a:rPr>
              <a:t>Objects communicate through messages (invoking  or calling methods of other objects)</a:t>
            </a:r>
          </a:p>
          <a:p>
            <a:pPr lvl="1"/>
            <a:r>
              <a:rPr lang="en-GB">
                <a:latin typeface="Calibri" charset="0"/>
              </a:rPr>
              <a:t>Methods: mostly public</a:t>
            </a:r>
          </a:p>
          <a:p>
            <a:pPr lvl="1"/>
            <a:r>
              <a:rPr lang="en-GB">
                <a:latin typeface="Calibri" charset="0"/>
              </a:rPr>
              <a:t>Fields: Private or protected</a:t>
            </a:r>
            <a:endParaRPr lang="en-US">
              <a:latin typeface="Calibri" charset="0"/>
            </a:endParaRPr>
          </a:p>
          <a:p>
            <a:r>
              <a:rPr lang="en-US">
                <a:latin typeface="Calibri" charset="0"/>
                <a:cs typeface="Times New Roman" charset="0"/>
              </a:rPr>
              <a:t>You send</a:t>
            </a:r>
            <a:r>
              <a:rPr lang="en-US" b="1">
                <a:solidFill>
                  <a:srgbClr val="4D99FF"/>
                </a:solidFill>
                <a:latin typeface="Calibri" charset="0"/>
                <a:cs typeface="Times New Roman" charset="0"/>
              </a:rPr>
              <a:t> messages </a:t>
            </a:r>
            <a:r>
              <a:rPr lang="en-US">
                <a:latin typeface="Calibri" charset="0"/>
                <a:cs typeface="Times New Roman" charset="0"/>
              </a:rPr>
              <a:t>to an object by making </a:t>
            </a:r>
            <a:r>
              <a:rPr lang="en-US" b="1">
                <a:solidFill>
                  <a:srgbClr val="4D99FF"/>
                </a:solidFill>
                <a:latin typeface="Calibri" charset="0"/>
                <a:cs typeface="Times New Roman" charset="0"/>
              </a:rPr>
              <a:t>method call</a:t>
            </a:r>
            <a:r>
              <a:rPr lang="en-US">
                <a:latin typeface="Calibri" charset="0"/>
                <a:cs typeface="Times New Roman" charset="0"/>
              </a:rPr>
              <a:t>s. </a:t>
            </a:r>
          </a:p>
          <a:p>
            <a:r>
              <a:rPr lang="en-US">
                <a:latin typeface="Calibri" charset="0"/>
              </a:rPr>
              <a:t>However, we need to create objects (instances) from classes first</a:t>
            </a:r>
          </a:p>
        </p:txBody>
      </p:sp>
      <p:sp>
        <p:nvSpPr>
          <p:cNvPr id="2" name="Slide Number Placeholder 1"/>
          <p:cNvSpPr>
            <a:spLocks noGrp="1"/>
          </p:cNvSpPr>
          <p:nvPr>
            <p:ph type="sldNum" sz="quarter" idx="12"/>
          </p:nvPr>
        </p:nvSpPr>
        <p:spPr/>
        <p:txBody>
          <a:bodyPr>
            <a:normAutofit fontScale="85000" lnSpcReduction="20000"/>
          </a:bodyPr>
          <a:lstStyle/>
          <a:p>
            <a:pPr>
              <a:defRPr/>
            </a:pPr>
            <a:fld id="{5BAB888B-BFAD-1B48-A3EB-B341E37B37FD}" type="slidenum">
              <a:rPr lang="en-US" smtClean="0"/>
              <a:pPr>
                <a:defRPr/>
              </a:pPr>
              <a:t>616</a:t>
            </a:fld>
            <a:endParaRPr lang="en-US"/>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250825" y="260350"/>
            <a:ext cx="5976938"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tabLst>
                <a:tab pos="457200" algn="l"/>
              </a:tabLst>
            </a:pPr>
            <a:r>
              <a:rPr lang="en-US" dirty="0">
                <a:solidFill>
                  <a:srgbClr val="0000FF"/>
                </a:solidFill>
                <a:latin typeface="Courier New" charset="0"/>
              </a:rPr>
              <a:t>import </a:t>
            </a:r>
            <a:r>
              <a:rPr lang="en-US" dirty="0" err="1">
                <a:solidFill>
                  <a:srgbClr val="0000FF"/>
                </a:solidFill>
                <a:latin typeface="Courier New" charset="0"/>
              </a:rPr>
              <a:t>java.util.Scanner</a:t>
            </a:r>
            <a:r>
              <a:rPr lang="en-US" dirty="0">
                <a:solidFill>
                  <a:srgbClr val="0000FF"/>
                </a:solidFill>
                <a:latin typeface="Courier New" charset="0"/>
              </a:rPr>
              <a:t>;</a:t>
            </a:r>
          </a:p>
          <a:p>
            <a:pPr>
              <a:lnSpc>
                <a:spcPct val="80000"/>
              </a:lnSpc>
              <a:tabLst>
                <a:tab pos="457200" algn="l"/>
              </a:tabLst>
            </a:pPr>
            <a:r>
              <a:rPr lang="en-US" dirty="0">
                <a:solidFill>
                  <a:srgbClr val="0000FF"/>
                </a:solidFill>
                <a:latin typeface="Courier New" charset="0"/>
              </a:rPr>
              <a:t>class</a:t>
            </a:r>
            <a:r>
              <a:rPr lang="en-US" dirty="0">
                <a:solidFill>
                  <a:srgbClr val="000000"/>
                </a:solidFill>
                <a:latin typeface="Courier New" charset="0"/>
              </a:rPr>
              <a:t> Course </a:t>
            </a:r>
            <a:r>
              <a:rPr lang="en-US" dirty="0">
                <a:solidFill>
                  <a:srgbClr val="FF0000"/>
                </a:solidFill>
                <a:latin typeface="Courier New" charset="0"/>
              </a:rPr>
              <a:t>{</a:t>
            </a:r>
            <a:endParaRPr lang="en-US" dirty="0">
              <a:solidFill>
                <a:srgbClr val="000000"/>
              </a:solidFill>
              <a:latin typeface="Courier New" charset="0"/>
            </a:endParaRPr>
          </a:p>
          <a:p>
            <a:pPr>
              <a:lnSpc>
                <a:spcPct val="80000"/>
              </a:lnSpc>
              <a:tabLst>
                <a:tab pos="457200" algn="l"/>
              </a:tabLst>
            </a:pPr>
            <a:r>
              <a:rPr lang="en-US" dirty="0">
                <a:solidFill>
                  <a:srgbClr val="00FF00"/>
                </a:solidFill>
                <a:latin typeface="Courier New" charset="0"/>
              </a:rPr>
              <a:t>   // Instance attributes</a:t>
            </a:r>
            <a:r>
              <a:rPr lang="en-US" dirty="0">
                <a:solidFill>
                  <a:srgbClr val="000000"/>
                </a:solidFill>
                <a:latin typeface="Courier New" charset="0"/>
              </a:rPr>
              <a:t>   </a:t>
            </a:r>
          </a:p>
          <a:p>
            <a:pPr>
              <a:lnSpc>
                <a:spcPct val="80000"/>
              </a:lnSpc>
              <a:tabLst>
                <a:tab pos="457200" algn="l"/>
              </a:tabLst>
            </a:pPr>
            <a:r>
              <a:rPr lang="en-US" dirty="0">
                <a:solidFill>
                  <a:srgbClr val="000000"/>
                </a:solidFill>
                <a:latin typeface="Courier New" charset="0"/>
              </a:rPr>
              <a:t>   </a:t>
            </a:r>
            <a:r>
              <a:rPr lang="en-US" dirty="0">
                <a:solidFill>
                  <a:srgbClr val="0000FF"/>
                </a:solidFill>
                <a:latin typeface="Courier New" charset="0"/>
              </a:rPr>
              <a:t>public</a:t>
            </a:r>
            <a:r>
              <a:rPr lang="en-US" dirty="0">
                <a:solidFill>
                  <a:srgbClr val="000000"/>
                </a:solidFill>
                <a:latin typeface="Courier New" charset="0"/>
              </a:rPr>
              <a:t> String </a:t>
            </a:r>
            <a:r>
              <a:rPr lang="en-US" dirty="0" err="1">
                <a:solidFill>
                  <a:srgbClr val="000000"/>
                </a:solidFill>
                <a:latin typeface="Courier New" charset="0"/>
              </a:rPr>
              <a:t>studentName</a:t>
            </a:r>
            <a:r>
              <a:rPr lang="en-US" dirty="0">
                <a:solidFill>
                  <a:srgbClr val="000000"/>
                </a:solidFill>
                <a:latin typeface="Courier New" charset="0"/>
              </a:rPr>
              <a:t>;</a:t>
            </a:r>
          </a:p>
          <a:p>
            <a:pPr>
              <a:lnSpc>
                <a:spcPct val="80000"/>
              </a:lnSpc>
              <a:tabLst>
                <a:tab pos="457200" algn="l"/>
              </a:tabLst>
            </a:pPr>
            <a:r>
              <a:rPr lang="en-US" dirty="0">
                <a:solidFill>
                  <a:srgbClr val="000000"/>
                </a:solidFill>
                <a:latin typeface="Courier New" charset="0"/>
              </a:rPr>
              <a:t>	</a:t>
            </a:r>
            <a:r>
              <a:rPr lang="en-US" dirty="0">
                <a:solidFill>
                  <a:srgbClr val="0000FF"/>
                </a:solidFill>
                <a:latin typeface="Courier New" charset="0"/>
              </a:rPr>
              <a:t>public</a:t>
            </a:r>
            <a:r>
              <a:rPr lang="en-US" dirty="0">
                <a:solidFill>
                  <a:srgbClr val="000000"/>
                </a:solidFill>
                <a:latin typeface="Courier New" charset="0"/>
              </a:rPr>
              <a:t> String </a:t>
            </a:r>
            <a:r>
              <a:rPr lang="en-US" dirty="0" err="1">
                <a:solidFill>
                  <a:srgbClr val="000000"/>
                </a:solidFill>
                <a:latin typeface="Courier New" charset="0"/>
              </a:rPr>
              <a:t>courseCode</a:t>
            </a:r>
            <a:r>
              <a:rPr lang="en-US" dirty="0">
                <a:solidFill>
                  <a:srgbClr val="000000"/>
                </a:solidFill>
                <a:latin typeface="Courier New" charset="0"/>
              </a:rPr>
              <a:t> ;</a:t>
            </a:r>
          </a:p>
          <a:p>
            <a:pPr>
              <a:lnSpc>
                <a:spcPct val="80000"/>
              </a:lnSpc>
              <a:tabLst>
                <a:tab pos="457200" algn="l"/>
              </a:tabLst>
            </a:pPr>
            <a:r>
              <a:rPr lang="en-US" dirty="0">
                <a:solidFill>
                  <a:srgbClr val="0000FF"/>
                </a:solidFill>
                <a:latin typeface="Courier New" charset="0"/>
              </a:rPr>
              <a:t>	public</a:t>
            </a:r>
            <a:r>
              <a:rPr lang="en-US" dirty="0">
                <a:solidFill>
                  <a:srgbClr val="000000"/>
                </a:solidFill>
                <a:latin typeface="Courier New" charset="0"/>
              </a:rPr>
              <a:t> Scanner input = </a:t>
            </a:r>
            <a:r>
              <a:rPr lang="en-US" dirty="0">
                <a:solidFill>
                  <a:srgbClr val="0000FF"/>
                </a:solidFill>
                <a:latin typeface="Courier New" charset="0"/>
              </a:rPr>
              <a:t>new</a:t>
            </a:r>
            <a:r>
              <a:rPr lang="en-US" dirty="0">
                <a:solidFill>
                  <a:srgbClr val="000000"/>
                </a:solidFill>
                <a:latin typeface="Courier New" charset="0"/>
              </a:rPr>
              <a:t> Scanner 						(</a:t>
            </a:r>
            <a:r>
              <a:rPr lang="en-US" dirty="0" err="1">
                <a:solidFill>
                  <a:srgbClr val="000000"/>
                </a:solidFill>
                <a:latin typeface="Courier New" charset="0"/>
              </a:rPr>
              <a:t>System.in</a:t>
            </a:r>
            <a:r>
              <a:rPr lang="en-US" dirty="0">
                <a:solidFill>
                  <a:srgbClr val="000000"/>
                </a:solidFill>
                <a:latin typeface="Courier New" charset="0"/>
              </a:rPr>
              <a:t>);</a:t>
            </a:r>
          </a:p>
          <a:p>
            <a:pPr>
              <a:lnSpc>
                <a:spcPct val="80000"/>
              </a:lnSpc>
              <a:tabLst>
                <a:tab pos="457200" algn="l"/>
              </a:tabLst>
            </a:pPr>
            <a:r>
              <a:rPr lang="en-US" dirty="0">
                <a:solidFill>
                  <a:srgbClr val="000000"/>
                </a:solidFill>
                <a:latin typeface="Courier New" charset="0"/>
              </a:rPr>
              <a:t> </a:t>
            </a:r>
            <a:r>
              <a:rPr lang="en-US" dirty="0">
                <a:solidFill>
                  <a:srgbClr val="00FF00"/>
                </a:solidFill>
                <a:latin typeface="Courier New" charset="0"/>
              </a:rPr>
              <a:t> // Methods </a:t>
            </a:r>
          </a:p>
          <a:p>
            <a:pPr>
              <a:lnSpc>
                <a:spcPct val="80000"/>
              </a:lnSpc>
              <a:tabLst>
                <a:tab pos="457200" algn="l"/>
              </a:tabLst>
            </a:pPr>
            <a:r>
              <a:rPr lang="en-US" dirty="0">
                <a:solidFill>
                  <a:srgbClr val="0000FF"/>
                </a:solidFill>
                <a:latin typeface="Courier New" charset="0"/>
              </a:rPr>
              <a:t>public void </a:t>
            </a:r>
            <a:r>
              <a:rPr lang="en-US" dirty="0" err="1">
                <a:latin typeface="Courier New" charset="0"/>
                <a:cs typeface="Courier New" charset="0"/>
              </a:rPr>
              <a:t>enterDataFromKeyBoard</a:t>
            </a:r>
            <a:r>
              <a:rPr lang="en-US" dirty="0">
                <a:latin typeface="Courier New" charset="0"/>
                <a:cs typeface="Courier New" charset="0"/>
              </a:rPr>
              <a:t>()</a:t>
            </a:r>
            <a:r>
              <a:rPr lang="en-US" dirty="0">
                <a:solidFill>
                  <a:srgbClr val="0000FF"/>
                </a:solidFill>
                <a:latin typeface="Courier New" charset="0"/>
              </a:rPr>
              <a:t> </a:t>
            </a:r>
          </a:p>
          <a:p>
            <a:pPr>
              <a:lnSpc>
                <a:spcPct val="80000"/>
              </a:lnSpc>
              <a:tabLst>
                <a:tab pos="457200" algn="l"/>
              </a:tabLst>
            </a:pPr>
            <a:r>
              <a:rPr lang="en-US" dirty="0">
                <a:solidFill>
                  <a:srgbClr val="0000FF"/>
                </a:solidFill>
                <a:latin typeface="Courier New" charset="0"/>
              </a:rPr>
              <a:t>{</a:t>
            </a:r>
          </a:p>
          <a:p>
            <a:pPr>
              <a:lnSpc>
                <a:spcPct val="80000"/>
              </a:lnSpc>
              <a:tabLst>
                <a:tab pos="457200" algn="l"/>
              </a:tabLst>
            </a:pPr>
            <a:r>
              <a:rPr lang="en-US" dirty="0">
                <a:latin typeface="Courier New" charset="0"/>
              </a:rPr>
              <a:t> </a:t>
            </a:r>
            <a:r>
              <a:rPr lang="en-US" dirty="0" err="1">
                <a:latin typeface="Courier New" charset="0"/>
              </a:rPr>
              <a:t>System.out.println</a:t>
            </a:r>
            <a:r>
              <a:rPr lang="en-US" dirty="0">
                <a:latin typeface="Courier New" charset="0"/>
              </a:rPr>
              <a:t>(</a:t>
            </a:r>
            <a:r>
              <a:rPr lang="en-US" dirty="0">
                <a:solidFill>
                  <a:srgbClr val="77933C"/>
                </a:solidFill>
                <a:latin typeface="Courier New" charset="0"/>
              </a:rPr>
              <a:t>“Enter Student Name:</a:t>
            </a:r>
            <a:r>
              <a:rPr lang="en-US" dirty="0">
                <a:solidFill>
                  <a:srgbClr val="000000"/>
                </a:solidFill>
                <a:latin typeface="Courier New" charset="0"/>
              </a:rPr>
              <a:t>);</a:t>
            </a:r>
          </a:p>
          <a:p>
            <a:pPr>
              <a:lnSpc>
                <a:spcPct val="80000"/>
              </a:lnSpc>
              <a:tabLst>
                <a:tab pos="457200" algn="l"/>
              </a:tabLst>
            </a:pPr>
            <a:endParaRPr lang="en-US" dirty="0">
              <a:solidFill>
                <a:srgbClr val="000000"/>
              </a:solidFill>
              <a:latin typeface="Courier New" charset="0"/>
            </a:endParaRPr>
          </a:p>
          <a:p>
            <a:pPr>
              <a:lnSpc>
                <a:spcPct val="80000"/>
              </a:lnSpc>
              <a:tabLst>
                <a:tab pos="457200" algn="l"/>
              </a:tabLst>
            </a:pPr>
            <a:r>
              <a:rPr lang="en-US" dirty="0">
                <a:solidFill>
                  <a:srgbClr val="000000"/>
                </a:solidFill>
                <a:latin typeface="Courier New" charset="0"/>
              </a:rPr>
              <a:t> </a:t>
            </a:r>
            <a:r>
              <a:rPr lang="en-US" dirty="0" err="1">
                <a:solidFill>
                  <a:srgbClr val="000000"/>
                </a:solidFill>
                <a:latin typeface="Courier New" charset="0"/>
              </a:rPr>
              <a:t>studentName</a:t>
            </a:r>
            <a:r>
              <a:rPr lang="en-US" dirty="0">
                <a:solidFill>
                  <a:srgbClr val="000000"/>
                </a:solidFill>
                <a:latin typeface="Courier New" charset="0"/>
              </a:rPr>
              <a:t>=</a:t>
            </a:r>
            <a:r>
              <a:rPr lang="en-US" dirty="0" err="1">
                <a:solidFill>
                  <a:srgbClr val="000000"/>
                </a:solidFill>
                <a:latin typeface="Courier New" charset="0"/>
              </a:rPr>
              <a:t>input.next</a:t>
            </a:r>
            <a:r>
              <a:rPr lang="en-US" dirty="0">
                <a:solidFill>
                  <a:srgbClr val="000000"/>
                </a:solidFill>
                <a:latin typeface="Courier New" charset="0"/>
              </a:rPr>
              <a:t>();</a:t>
            </a:r>
          </a:p>
          <a:p>
            <a:pPr>
              <a:lnSpc>
                <a:spcPct val="80000"/>
              </a:lnSpc>
              <a:tabLst>
                <a:tab pos="457200" algn="l"/>
              </a:tabLst>
            </a:pPr>
            <a:r>
              <a:rPr lang="en-US" dirty="0">
                <a:latin typeface="Courier New" charset="0"/>
              </a:rPr>
              <a:t> </a:t>
            </a:r>
            <a:r>
              <a:rPr lang="en-US" dirty="0" err="1">
                <a:latin typeface="Courier New" charset="0"/>
              </a:rPr>
              <a:t>System.out.println</a:t>
            </a:r>
            <a:r>
              <a:rPr lang="en-US" dirty="0">
                <a:latin typeface="Courier New" charset="0"/>
              </a:rPr>
              <a:t>(</a:t>
            </a:r>
            <a:r>
              <a:rPr lang="en-US" dirty="0">
                <a:solidFill>
                  <a:srgbClr val="77933C"/>
                </a:solidFill>
                <a:latin typeface="Courier New" charset="0"/>
              </a:rPr>
              <a:t>“Enter Course Code:</a:t>
            </a:r>
            <a:r>
              <a:rPr lang="en-US" dirty="0">
                <a:solidFill>
                  <a:srgbClr val="000000"/>
                </a:solidFill>
                <a:latin typeface="Courier New" charset="0"/>
              </a:rPr>
              <a:t>);</a:t>
            </a:r>
          </a:p>
          <a:p>
            <a:pPr>
              <a:lnSpc>
                <a:spcPct val="80000"/>
              </a:lnSpc>
              <a:tabLst>
                <a:tab pos="457200" algn="l"/>
              </a:tabLst>
            </a:pPr>
            <a:r>
              <a:rPr lang="en-US" dirty="0">
                <a:solidFill>
                  <a:srgbClr val="000000"/>
                </a:solidFill>
                <a:latin typeface="Courier New" charset="0"/>
              </a:rPr>
              <a:t> </a:t>
            </a:r>
            <a:r>
              <a:rPr lang="en-US" dirty="0" err="1">
                <a:solidFill>
                  <a:srgbClr val="000000"/>
                </a:solidFill>
                <a:latin typeface="Courier New" charset="0"/>
              </a:rPr>
              <a:t>courseCode</a:t>
            </a:r>
            <a:r>
              <a:rPr lang="en-US" dirty="0">
                <a:solidFill>
                  <a:srgbClr val="000000"/>
                </a:solidFill>
                <a:latin typeface="Courier New" charset="0"/>
              </a:rPr>
              <a:t>=</a:t>
            </a:r>
            <a:r>
              <a:rPr lang="en-US" dirty="0" err="1">
                <a:solidFill>
                  <a:srgbClr val="000000"/>
                </a:solidFill>
                <a:latin typeface="Courier New" charset="0"/>
              </a:rPr>
              <a:t>input.next</a:t>
            </a:r>
            <a:r>
              <a:rPr lang="en-US" dirty="0">
                <a:solidFill>
                  <a:srgbClr val="000000"/>
                </a:solidFill>
                <a:latin typeface="Courier New" charset="0"/>
              </a:rPr>
              <a:t>();</a:t>
            </a:r>
            <a:endParaRPr lang="en-US" dirty="0">
              <a:solidFill>
                <a:srgbClr val="0000FF"/>
              </a:solidFill>
              <a:latin typeface="Courier New" charset="0"/>
            </a:endParaRPr>
          </a:p>
          <a:p>
            <a:pPr>
              <a:lnSpc>
                <a:spcPct val="80000"/>
              </a:lnSpc>
              <a:tabLst>
                <a:tab pos="457200" algn="l"/>
              </a:tabLst>
            </a:pPr>
            <a:r>
              <a:rPr lang="en-US" dirty="0">
                <a:solidFill>
                  <a:srgbClr val="0000FF"/>
                </a:solidFill>
                <a:latin typeface="Courier New" charset="0"/>
              </a:rPr>
              <a:t>}</a:t>
            </a:r>
          </a:p>
          <a:p>
            <a:pPr>
              <a:lnSpc>
                <a:spcPct val="80000"/>
              </a:lnSpc>
              <a:tabLst>
                <a:tab pos="457200" algn="l"/>
              </a:tabLst>
            </a:pPr>
            <a:r>
              <a:rPr lang="en-US" dirty="0">
                <a:solidFill>
                  <a:srgbClr val="00FF00"/>
                </a:solidFill>
                <a:latin typeface="Courier New" charset="0"/>
              </a:rPr>
              <a:t>// print content</a:t>
            </a:r>
            <a:r>
              <a:rPr lang="en-US" dirty="0">
                <a:solidFill>
                  <a:srgbClr val="0000FF"/>
                </a:solidFill>
                <a:latin typeface="Courier New" charset="0"/>
              </a:rPr>
              <a:t> </a:t>
            </a:r>
          </a:p>
          <a:p>
            <a:pPr>
              <a:lnSpc>
                <a:spcPct val="80000"/>
              </a:lnSpc>
              <a:tabLst>
                <a:tab pos="457200" algn="l"/>
              </a:tabLst>
            </a:pPr>
            <a:r>
              <a:rPr lang="en-US" dirty="0">
                <a:solidFill>
                  <a:srgbClr val="0000FF"/>
                </a:solidFill>
                <a:latin typeface="Courier New" charset="0"/>
              </a:rPr>
              <a:t>public void</a:t>
            </a:r>
            <a:r>
              <a:rPr lang="en-US" dirty="0">
                <a:solidFill>
                  <a:srgbClr val="00FF00"/>
                </a:solidFill>
                <a:latin typeface="Courier New" charset="0"/>
              </a:rPr>
              <a:t> </a:t>
            </a:r>
            <a:r>
              <a:rPr lang="en-US" dirty="0" err="1">
                <a:solidFill>
                  <a:srgbClr val="000000"/>
                </a:solidFill>
                <a:latin typeface="Courier New" charset="0"/>
              </a:rPr>
              <a:t>disply</a:t>
            </a:r>
            <a:r>
              <a:rPr lang="en-US" dirty="0">
                <a:solidFill>
                  <a:srgbClr val="000000"/>
                </a:solidFill>
                <a:latin typeface="Courier New" charset="0"/>
              </a:rPr>
              <a:t> ()</a:t>
            </a:r>
          </a:p>
          <a:p>
            <a:pPr>
              <a:lnSpc>
                <a:spcPct val="80000"/>
              </a:lnSpc>
              <a:tabLst>
                <a:tab pos="457200" algn="l"/>
              </a:tabLst>
            </a:pPr>
            <a:r>
              <a:rPr lang="en-US" dirty="0">
                <a:solidFill>
                  <a:srgbClr val="000000"/>
                </a:solidFill>
                <a:latin typeface="Courier New" charset="0"/>
              </a:rPr>
              <a:t>{</a:t>
            </a:r>
          </a:p>
          <a:p>
            <a:pPr>
              <a:lnSpc>
                <a:spcPct val="80000"/>
              </a:lnSpc>
              <a:tabLst>
                <a:tab pos="457200" algn="l"/>
              </a:tabLst>
            </a:pPr>
            <a:r>
              <a:rPr lang="en-US" dirty="0">
                <a:latin typeface="Courier New" charset="0"/>
              </a:rPr>
              <a:t> </a:t>
            </a:r>
            <a:r>
              <a:rPr lang="en-US" dirty="0" err="1">
                <a:latin typeface="Courier New" charset="0"/>
              </a:rPr>
              <a:t>System.out.println</a:t>
            </a:r>
            <a:r>
              <a:rPr lang="en-US" dirty="0">
                <a:latin typeface="Courier New" charset="0"/>
              </a:rPr>
              <a:t>(</a:t>
            </a:r>
            <a:r>
              <a:rPr lang="en-US" dirty="0">
                <a:solidFill>
                  <a:srgbClr val="77933C"/>
                </a:solidFill>
                <a:latin typeface="Courier New" charset="0"/>
              </a:rPr>
              <a:t>“The Student Name is :</a:t>
            </a:r>
          </a:p>
          <a:p>
            <a:pPr>
              <a:lnSpc>
                <a:spcPct val="80000"/>
              </a:lnSpc>
              <a:tabLst>
                <a:tab pos="457200" algn="l"/>
              </a:tabLst>
            </a:pPr>
            <a:r>
              <a:rPr lang="en-US" dirty="0">
                <a:solidFill>
                  <a:srgbClr val="77933C"/>
                </a:solidFill>
                <a:latin typeface="Courier New" charset="0"/>
              </a:rPr>
              <a:t>  ”+</a:t>
            </a:r>
            <a:r>
              <a:rPr lang="en-US" dirty="0" err="1">
                <a:solidFill>
                  <a:srgbClr val="000000"/>
                </a:solidFill>
                <a:latin typeface="Courier New" charset="0"/>
              </a:rPr>
              <a:t>studentName</a:t>
            </a:r>
            <a:r>
              <a:rPr lang="en-US" dirty="0">
                <a:solidFill>
                  <a:srgbClr val="000000"/>
                </a:solidFill>
                <a:latin typeface="Courier New" charset="0"/>
              </a:rPr>
              <a:t> );</a:t>
            </a:r>
          </a:p>
          <a:p>
            <a:pPr>
              <a:lnSpc>
                <a:spcPct val="80000"/>
              </a:lnSpc>
              <a:tabLst>
                <a:tab pos="457200" algn="l"/>
              </a:tabLst>
            </a:pPr>
            <a:r>
              <a:rPr lang="en-US" dirty="0">
                <a:latin typeface="Courier New" charset="0"/>
              </a:rPr>
              <a:t> </a:t>
            </a:r>
            <a:r>
              <a:rPr lang="en-US" dirty="0" err="1">
                <a:latin typeface="Courier New" charset="0"/>
              </a:rPr>
              <a:t>System.out.println</a:t>
            </a:r>
            <a:r>
              <a:rPr lang="en-US" dirty="0">
                <a:latin typeface="Courier New" charset="0"/>
              </a:rPr>
              <a:t>(</a:t>
            </a:r>
            <a:r>
              <a:rPr lang="en-US" dirty="0">
                <a:solidFill>
                  <a:srgbClr val="77933C"/>
                </a:solidFill>
                <a:latin typeface="Courier New" charset="0"/>
              </a:rPr>
              <a:t>“The Course Code is : </a:t>
            </a:r>
          </a:p>
          <a:p>
            <a:pPr>
              <a:lnSpc>
                <a:spcPct val="80000"/>
              </a:lnSpc>
              <a:tabLst>
                <a:tab pos="457200" algn="l"/>
              </a:tabLst>
            </a:pPr>
            <a:r>
              <a:rPr lang="en-US" dirty="0">
                <a:solidFill>
                  <a:srgbClr val="77933C"/>
                </a:solidFill>
                <a:latin typeface="Courier New" charset="0"/>
              </a:rPr>
              <a:t>  ”+</a:t>
            </a:r>
            <a:r>
              <a:rPr lang="en-US" dirty="0" err="1">
                <a:solidFill>
                  <a:srgbClr val="000000"/>
                </a:solidFill>
                <a:latin typeface="Courier New" charset="0"/>
              </a:rPr>
              <a:t>courseCode</a:t>
            </a:r>
            <a:r>
              <a:rPr lang="en-US" dirty="0">
                <a:solidFill>
                  <a:srgbClr val="000000"/>
                </a:solidFill>
                <a:latin typeface="Courier New" charset="0"/>
              </a:rPr>
              <a:t>);</a:t>
            </a:r>
          </a:p>
          <a:p>
            <a:pPr>
              <a:lnSpc>
                <a:spcPct val="80000"/>
              </a:lnSpc>
              <a:tabLst>
                <a:tab pos="457200" algn="l"/>
              </a:tabLst>
            </a:pPr>
            <a:r>
              <a:rPr lang="en-US" dirty="0">
                <a:solidFill>
                  <a:srgbClr val="000000"/>
                </a:solidFill>
                <a:latin typeface="Courier New" charset="0"/>
              </a:rPr>
              <a:t>}</a:t>
            </a:r>
          </a:p>
          <a:p>
            <a:pPr>
              <a:lnSpc>
                <a:spcPct val="80000"/>
              </a:lnSpc>
              <a:tabLst>
                <a:tab pos="457200" algn="l"/>
              </a:tabLst>
            </a:pPr>
            <a:r>
              <a:rPr lang="en-US" dirty="0">
                <a:solidFill>
                  <a:srgbClr val="FF0000"/>
                </a:solidFill>
                <a:latin typeface="Courier New" charset="0"/>
              </a:rPr>
              <a:t>}</a:t>
            </a:r>
          </a:p>
        </p:txBody>
      </p:sp>
      <p:grpSp>
        <p:nvGrpSpPr>
          <p:cNvPr id="27650" name="Group 6"/>
          <p:cNvGrpSpPr>
            <a:grpSpLocks/>
          </p:cNvGrpSpPr>
          <p:nvPr/>
        </p:nvGrpSpPr>
        <p:grpSpPr bwMode="auto">
          <a:xfrm>
            <a:off x="6096002" y="477838"/>
            <a:ext cx="2899041" cy="3454400"/>
            <a:chOff x="6659562" y="361951"/>
            <a:chExt cx="2370488" cy="1655763"/>
          </a:xfrm>
        </p:grpSpPr>
        <p:grpSp>
          <p:nvGrpSpPr>
            <p:cNvPr id="27652" name="Group 5"/>
            <p:cNvGrpSpPr>
              <a:grpSpLocks/>
            </p:cNvGrpSpPr>
            <p:nvPr/>
          </p:nvGrpSpPr>
          <p:grpSpPr bwMode="auto">
            <a:xfrm>
              <a:off x="6659562" y="361951"/>
              <a:ext cx="2370488" cy="1655763"/>
              <a:chOff x="2112" y="877"/>
              <a:chExt cx="1430" cy="1043"/>
            </a:xfrm>
          </p:grpSpPr>
          <p:sp>
            <p:nvSpPr>
              <p:cNvPr id="12" name="Rectangle 7"/>
              <p:cNvSpPr>
                <a:spLocks noChangeArrowheads="1"/>
              </p:cNvSpPr>
              <p:nvPr/>
            </p:nvSpPr>
            <p:spPr bwMode="auto">
              <a:xfrm>
                <a:off x="2112" y="1056"/>
                <a:ext cx="1425" cy="408"/>
              </a:xfrm>
              <a:prstGeom prst="rect">
                <a:avLst/>
              </a:prstGeom>
              <a:noFill/>
              <a:ln w="9525">
                <a:solidFill>
                  <a:schemeClr val="tx1"/>
                </a:solidFill>
                <a:miter lim="800000"/>
                <a:headEnd/>
                <a:tailEnd/>
              </a:ln>
              <a:effectLst>
                <a:outerShdw blurRad="63500" dist="38099" dir="2700000" algn="ctr" rotWithShape="0">
                  <a:schemeClr val="bg2">
                    <a:alpha val="74997"/>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p>
            </p:txBody>
          </p:sp>
          <p:sp>
            <p:nvSpPr>
              <p:cNvPr id="13" name="Rectangle 8"/>
              <p:cNvSpPr>
                <a:spLocks noChangeArrowheads="1"/>
              </p:cNvSpPr>
              <p:nvPr/>
            </p:nvSpPr>
            <p:spPr bwMode="auto">
              <a:xfrm>
                <a:off x="2117" y="877"/>
                <a:ext cx="1425" cy="174"/>
              </a:xfrm>
              <a:prstGeom prst="rect">
                <a:avLst/>
              </a:prstGeom>
              <a:noFill/>
              <a:ln w="9525">
                <a:solidFill>
                  <a:schemeClr val="tx1"/>
                </a:solidFill>
                <a:miter lim="800000"/>
                <a:headEnd/>
                <a:tailEnd/>
              </a:ln>
              <a:effectLst>
                <a:outerShdw blurRad="63500" dist="38099" dir="2700000" algn="ctr" rotWithShape="0">
                  <a:schemeClr val="bg2">
                    <a:alpha val="74997"/>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p>
            </p:txBody>
          </p:sp>
          <p:sp>
            <p:nvSpPr>
              <p:cNvPr id="11" name="Rectangle 6"/>
              <p:cNvSpPr>
                <a:spLocks noChangeArrowheads="1"/>
              </p:cNvSpPr>
              <p:nvPr/>
            </p:nvSpPr>
            <p:spPr bwMode="auto">
              <a:xfrm>
                <a:off x="2112" y="1464"/>
                <a:ext cx="1425" cy="456"/>
              </a:xfrm>
              <a:prstGeom prst="rect">
                <a:avLst/>
              </a:prstGeom>
              <a:noFill/>
              <a:ln w="9525">
                <a:solidFill>
                  <a:schemeClr val="tx1"/>
                </a:solidFill>
                <a:miter lim="800000"/>
                <a:headEnd/>
                <a:tailEnd/>
              </a:ln>
              <a:effectLst>
                <a:outerShdw blurRad="63500" dist="38099" dir="2700000" algn="ctr" rotWithShape="0">
                  <a:schemeClr val="bg2">
                    <a:alpha val="74997"/>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p>
            </p:txBody>
          </p:sp>
        </p:grpSp>
        <p:sp>
          <p:nvSpPr>
            <p:cNvPr id="27653" name="Text Box 9"/>
            <p:cNvSpPr txBox="1">
              <a:spLocks noChangeArrowheads="1"/>
            </p:cNvSpPr>
            <p:nvPr/>
          </p:nvSpPr>
          <p:spPr bwMode="auto">
            <a:xfrm>
              <a:off x="6956115" y="430470"/>
              <a:ext cx="1715752" cy="17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Courier New" charset="0"/>
                </a:rPr>
                <a:t>Course</a:t>
              </a:r>
              <a:endParaRPr lang="en-US" sz="1800">
                <a:latin typeface="Tahoma" charset="0"/>
              </a:endParaRPr>
            </a:p>
          </p:txBody>
        </p:sp>
        <p:sp>
          <p:nvSpPr>
            <p:cNvPr id="27654" name="Text Box 10"/>
            <p:cNvSpPr txBox="1">
              <a:spLocks noChangeArrowheads="1"/>
            </p:cNvSpPr>
            <p:nvPr/>
          </p:nvSpPr>
          <p:spPr bwMode="auto">
            <a:xfrm>
              <a:off x="6721868" y="717301"/>
              <a:ext cx="2010943" cy="42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Tahoma" charset="0"/>
                </a:rPr>
                <a:t>+</a:t>
              </a:r>
              <a:r>
                <a:rPr lang="en-US" sz="1800" dirty="0" err="1">
                  <a:latin typeface="Tahoma" charset="0"/>
                </a:rPr>
                <a:t>studentName</a:t>
              </a:r>
              <a:r>
                <a:rPr lang="en-US" sz="1800" dirty="0">
                  <a:latin typeface="Tahoma" charset="0"/>
                </a:rPr>
                <a:t>: String</a:t>
              </a:r>
            </a:p>
            <a:p>
              <a:pPr eaLnBrk="1" hangingPunct="1"/>
              <a:r>
                <a:rPr lang="en-US" sz="1800" dirty="0">
                  <a:latin typeface="Tahoma" charset="0"/>
                </a:rPr>
                <a:t>+</a:t>
              </a:r>
              <a:r>
                <a:rPr lang="en-US" sz="1800" dirty="0" err="1">
                  <a:latin typeface="Tahoma" charset="0"/>
                </a:rPr>
                <a:t>courseCode</a:t>
              </a:r>
              <a:r>
                <a:rPr lang="en-US" sz="1800" dirty="0">
                  <a:latin typeface="Tahoma" charset="0"/>
                </a:rPr>
                <a:t>: String</a:t>
              </a:r>
            </a:p>
            <a:p>
              <a:pPr eaLnBrk="1" hangingPunct="1"/>
              <a:r>
                <a:rPr lang="en-US" b="1" baseline="-25000" dirty="0">
                  <a:latin typeface="Tahoma" charset="0"/>
                </a:rPr>
                <a:t>+input: Scanner </a:t>
              </a:r>
            </a:p>
          </p:txBody>
        </p:sp>
      </p:grpSp>
      <p:sp>
        <p:nvSpPr>
          <p:cNvPr id="27651" name="TextBox 13"/>
          <p:cNvSpPr txBox="1">
            <a:spLocks noChangeArrowheads="1"/>
          </p:cNvSpPr>
          <p:nvPr/>
        </p:nvSpPr>
        <p:spPr bwMode="auto">
          <a:xfrm>
            <a:off x="6181725" y="2514600"/>
            <a:ext cx="29622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a:t>
            </a:r>
            <a:r>
              <a:rPr lang="en-US" sz="1600" dirty="0" err="1">
                <a:latin typeface="Courier New" charset="0"/>
                <a:cs typeface="Courier New" charset="0"/>
              </a:rPr>
              <a:t>enterDataFromKeyBoard</a:t>
            </a:r>
            <a:r>
              <a:rPr lang="en-US" sz="1600" dirty="0">
                <a:latin typeface="Courier New" charset="0"/>
                <a:cs typeface="Courier New" charset="0"/>
              </a:rPr>
              <a:t>():void </a:t>
            </a:r>
          </a:p>
          <a:p>
            <a:pPr eaLnBrk="1" hangingPunct="1"/>
            <a:r>
              <a:rPr lang="en-US" sz="1600" dirty="0">
                <a:latin typeface="Courier New" charset="0"/>
                <a:cs typeface="Courier New" charset="0"/>
              </a:rPr>
              <a:t>+ display():void </a:t>
            </a:r>
            <a:endParaRPr lang="en-US" sz="1600" dirty="0"/>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p:txBody>
      </p:sp>
      <p:sp>
        <p:nvSpPr>
          <p:cNvPr id="2" name="Slide Number Placeholder 1"/>
          <p:cNvSpPr>
            <a:spLocks noGrp="1"/>
          </p:cNvSpPr>
          <p:nvPr>
            <p:ph type="sldNum" sz="quarter" idx="12"/>
          </p:nvPr>
        </p:nvSpPr>
        <p:spPr/>
        <p:txBody>
          <a:bodyPr/>
          <a:lstStyle/>
          <a:p>
            <a:pPr>
              <a:defRPr/>
            </a:pPr>
            <a:fld id="{B46E2171-5A1B-144C-B67F-B1F2F69C92BA}" type="slidenum">
              <a:rPr lang="en-US" smtClean="0"/>
              <a:pPr>
                <a:defRPr/>
              </a:pPr>
              <a:t>617</a:t>
            </a:fld>
            <a:endParaRPr lang="en-US"/>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4"/>
          <p:cNvSpPr>
            <a:spLocks noGrp="1" noChangeArrowheads="1"/>
          </p:cNvSpPr>
          <p:nvPr>
            <p:ph type="title"/>
          </p:nvPr>
        </p:nvSpPr>
        <p:spPr>
          <a:xfrm>
            <a:off x="609600" y="152400"/>
            <a:ext cx="7772400" cy="838200"/>
          </a:xfrm>
        </p:spPr>
        <p:txBody>
          <a:bodyPr/>
          <a:lstStyle/>
          <a:p>
            <a:r>
              <a:rPr lang="en-US">
                <a:latin typeface="Calibri" charset="0"/>
              </a:rPr>
              <a:t>Method Invocation</a:t>
            </a:r>
            <a:endParaRPr lang="en-GB">
              <a:latin typeface="Calibri" charset="0"/>
            </a:endParaRPr>
          </a:p>
        </p:txBody>
      </p:sp>
      <p:sp>
        <p:nvSpPr>
          <p:cNvPr id="24578" name="Slide Number Placeholder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42DBD6C9-D3CE-DF43-B1EC-D633E15941CF}" type="slidenum">
              <a:rPr lang="en-US">
                <a:solidFill>
                  <a:srgbClr val="898989"/>
                </a:solidFill>
                <a:latin typeface="Calibri" charset="0"/>
              </a:rPr>
              <a:pPr eaLnBrk="1" hangingPunct="1">
                <a:defRPr/>
              </a:pPr>
              <a:t>618</a:t>
            </a:fld>
            <a:endParaRPr lang="en-US">
              <a:solidFill>
                <a:srgbClr val="898989"/>
              </a:solidFill>
              <a:latin typeface="Calibri" charset="0"/>
            </a:endParaRPr>
          </a:p>
        </p:txBody>
      </p:sp>
      <p:sp>
        <p:nvSpPr>
          <p:cNvPr id="28675" name="Rectangle 5"/>
          <p:cNvSpPr>
            <a:spLocks noGrp="1" noChangeArrowheads="1"/>
          </p:cNvSpPr>
          <p:nvPr>
            <p:ph sz="quarter" idx="1"/>
          </p:nvPr>
        </p:nvSpPr>
        <p:spPr>
          <a:xfrm>
            <a:off x="533400" y="1341438"/>
            <a:ext cx="7772400" cy="2447925"/>
          </a:xfrm>
        </p:spPr>
        <p:txBody>
          <a:bodyPr/>
          <a:lstStyle/>
          <a:p>
            <a:r>
              <a:rPr lang="en-US">
                <a:latin typeface="Calibri" charset="0"/>
              </a:rPr>
              <a:t>Invoking a method of a given object requires using: </a:t>
            </a:r>
          </a:p>
          <a:p>
            <a:pPr lvl="2"/>
            <a:r>
              <a:rPr lang="en-US">
                <a:latin typeface="Calibri" charset="0"/>
              </a:rPr>
              <a:t>the </a:t>
            </a:r>
            <a:r>
              <a:rPr lang="en-US">
                <a:solidFill>
                  <a:srgbClr val="339966"/>
                </a:solidFill>
                <a:latin typeface="Calibri" charset="0"/>
              </a:rPr>
              <a:t>instance variable</a:t>
            </a:r>
            <a:r>
              <a:rPr lang="en-US">
                <a:latin typeface="Calibri" charset="0"/>
              </a:rPr>
              <a:t> that </a:t>
            </a:r>
            <a:r>
              <a:rPr lang="en-US">
                <a:solidFill>
                  <a:srgbClr val="339966"/>
                </a:solidFill>
                <a:latin typeface="Calibri" charset="0"/>
              </a:rPr>
              <a:t>refers</a:t>
            </a:r>
            <a:r>
              <a:rPr lang="en-US">
                <a:latin typeface="Calibri" charset="0"/>
              </a:rPr>
              <a:t> to this </a:t>
            </a:r>
            <a:r>
              <a:rPr lang="en-US">
                <a:solidFill>
                  <a:srgbClr val="339966"/>
                </a:solidFill>
                <a:latin typeface="Calibri" charset="0"/>
              </a:rPr>
              <a:t>object</a:t>
            </a:r>
            <a:r>
              <a:rPr lang="en-US">
                <a:latin typeface="Calibri" charset="0"/>
              </a:rPr>
              <a:t>.</a:t>
            </a:r>
          </a:p>
          <a:p>
            <a:pPr lvl="2"/>
            <a:r>
              <a:rPr lang="en-US">
                <a:latin typeface="Calibri" charset="0"/>
              </a:rPr>
              <a:t>the dot (</a:t>
            </a:r>
            <a:r>
              <a:rPr lang="en-US" b="1">
                <a:solidFill>
                  <a:srgbClr val="990033"/>
                </a:solidFill>
                <a:latin typeface="Calibri" charset="0"/>
              </a:rPr>
              <a:t>.</a:t>
            </a:r>
            <a:r>
              <a:rPr lang="en-US">
                <a:latin typeface="Calibri" charset="0"/>
              </a:rPr>
              <a:t>) operator as following:</a:t>
            </a:r>
          </a:p>
          <a:p>
            <a:pPr lvl="4">
              <a:buFontTx/>
              <a:buNone/>
            </a:pPr>
            <a:r>
              <a:rPr lang="en-US">
                <a:solidFill>
                  <a:srgbClr val="339966"/>
                </a:solidFill>
                <a:latin typeface="Calibri" charset="0"/>
              </a:rPr>
              <a:t>instanceVariable</a:t>
            </a:r>
            <a:r>
              <a:rPr lang="en-US" b="1">
                <a:solidFill>
                  <a:srgbClr val="990033"/>
                </a:solidFill>
                <a:latin typeface="Calibri" charset="0"/>
              </a:rPr>
              <a:t>.</a:t>
            </a:r>
            <a:r>
              <a:rPr lang="en-US">
                <a:solidFill>
                  <a:srgbClr val="339966"/>
                </a:solidFill>
                <a:latin typeface="Calibri" charset="0"/>
              </a:rPr>
              <a:t>methodName</a:t>
            </a:r>
            <a:r>
              <a:rPr lang="en-US">
                <a:solidFill>
                  <a:srgbClr val="990033"/>
                </a:solidFill>
                <a:latin typeface="Calibri" charset="0"/>
              </a:rPr>
              <a:t>(</a:t>
            </a:r>
            <a:r>
              <a:rPr lang="en-US">
                <a:solidFill>
                  <a:srgbClr val="339966"/>
                </a:solidFill>
                <a:latin typeface="Calibri" charset="0"/>
              </a:rPr>
              <a:t>arguments</a:t>
            </a:r>
            <a:r>
              <a:rPr lang="en-US">
                <a:solidFill>
                  <a:srgbClr val="990033"/>
                </a:solidFill>
                <a:latin typeface="Calibri" charset="0"/>
              </a:rPr>
              <a:t>)</a:t>
            </a:r>
          </a:p>
          <a:p>
            <a:pPr lvl="2">
              <a:buFontTx/>
              <a:buNone/>
            </a:pPr>
            <a:endParaRPr lang="en-GB">
              <a:latin typeface="Calibri" charset="0"/>
            </a:endParaRPr>
          </a:p>
        </p:txBody>
      </p:sp>
      <p:sp>
        <p:nvSpPr>
          <p:cNvPr id="24579" name="Rectangle 2"/>
          <p:cNvSpPr>
            <a:spLocks noChangeArrowheads="1"/>
          </p:cNvSpPr>
          <p:nvPr/>
        </p:nvSpPr>
        <p:spPr bwMode="auto">
          <a:xfrm>
            <a:off x="684213" y="3716338"/>
            <a:ext cx="7924800" cy="2743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GB"/>
          </a:p>
        </p:txBody>
      </p:sp>
      <p:sp>
        <p:nvSpPr>
          <p:cNvPr id="24580" name="Rectangle 3"/>
          <p:cNvSpPr>
            <a:spLocks noChangeArrowheads="1"/>
          </p:cNvSpPr>
          <p:nvPr/>
        </p:nvSpPr>
        <p:spPr bwMode="auto">
          <a:xfrm>
            <a:off x="971550" y="5661025"/>
            <a:ext cx="6553200" cy="2286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GB"/>
          </a:p>
        </p:txBody>
      </p:sp>
      <p:sp>
        <p:nvSpPr>
          <p:cNvPr id="24583" name="Rectangle 6"/>
          <p:cNvSpPr>
            <a:spLocks noChangeArrowheads="1"/>
          </p:cNvSpPr>
          <p:nvPr/>
        </p:nvSpPr>
        <p:spPr bwMode="auto">
          <a:xfrm>
            <a:off x="971550" y="5013325"/>
            <a:ext cx="6553200" cy="2286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GB"/>
          </a:p>
        </p:txBody>
      </p:sp>
      <p:sp>
        <p:nvSpPr>
          <p:cNvPr id="28679" name="Rectangle 7"/>
          <p:cNvSpPr>
            <a:spLocks noChangeArrowheads="1"/>
          </p:cNvSpPr>
          <p:nvPr/>
        </p:nvSpPr>
        <p:spPr bwMode="auto">
          <a:xfrm>
            <a:off x="827088" y="3860800"/>
            <a:ext cx="84582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0000FF"/>
                </a:solidFill>
                <a:latin typeface="Courier New" charset="0"/>
                <a:cs typeface="Courier New" charset="0"/>
              </a:rPr>
              <a:t>public class</a:t>
            </a:r>
            <a:r>
              <a:rPr lang="en-US" sz="1400">
                <a:solidFill>
                  <a:srgbClr val="000000"/>
                </a:solidFill>
                <a:latin typeface="Courier New" charset="0"/>
                <a:cs typeface="Courier New" charset="0"/>
              </a:rPr>
              <a:t> CourseRegistration </a:t>
            </a:r>
            <a:r>
              <a:rPr lang="en-US" sz="1400">
                <a:solidFill>
                  <a:srgbClr val="FF0000"/>
                </a:solidFill>
                <a:latin typeface="Courier New" charset="0"/>
                <a:cs typeface="Courier New" charset="0"/>
              </a:rPr>
              <a:t>{</a:t>
            </a:r>
            <a:endParaRPr lang="en-US" sz="1400">
              <a:solidFill>
                <a:srgbClr val="000000"/>
              </a:solidFill>
              <a:latin typeface="Courier New" charset="0"/>
              <a:cs typeface="Courier New" charset="0"/>
            </a:endParaRPr>
          </a:p>
          <a:p>
            <a:r>
              <a:rPr lang="en-US" sz="1400">
                <a:solidFill>
                  <a:srgbClr val="000000"/>
                </a:solidFill>
                <a:latin typeface="Courier New" charset="0"/>
                <a:cs typeface="Courier New" charset="0"/>
              </a:rPr>
              <a:t>    </a:t>
            </a:r>
            <a:r>
              <a:rPr lang="en-US" sz="1400">
                <a:solidFill>
                  <a:srgbClr val="0000FF"/>
                </a:solidFill>
                <a:latin typeface="Courier New" charset="0"/>
                <a:cs typeface="Courier New" charset="0"/>
              </a:rPr>
              <a:t>public static void</a:t>
            </a:r>
            <a:r>
              <a:rPr lang="en-US" sz="1400">
                <a:solidFill>
                  <a:srgbClr val="000000"/>
                </a:solidFill>
                <a:latin typeface="Courier New" charset="0"/>
                <a:cs typeface="Courier New" charset="0"/>
              </a:rPr>
              <a:t> main</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String</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args</a:t>
            </a:r>
            <a:r>
              <a:rPr lang="en-US" sz="1400">
                <a:solidFill>
                  <a:srgbClr val="FF0000"/>
                </a:solidFill>
                <a:latin typeface="Courier New" charset="0"/>
                <a:cs typeface="Courier New" charset="0"/>
              </a:rPr>
              <a:t>) { </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Course course1, course2;</a:t>
            </a:r>
          </a:p>
          <a:p>
            <a:r>
              <a:rPr lang="en-US" sz="1400">
                <a:solidFill>
                  <a:srgbClr val="00FF00"/>
                </a:solidFill>
                <a:latin typeface="Courier New" charset="0"/>
                <a:cs typeface="Courier New" charset="0"/>
              </a:rPr>
              <a:t>//Create and assign values to course1</a:t>
            </a:r>
            <a:endParaRPr lang="en-US" sz="1400">
              <a:solidFill>
                <a:srgbClr val="000000"/>
              </a:solidFill>
              <a:latin typeface="Courier New" charset="0"/>
              <a:cs typeface="Courier New" charset="0"/>
            </a:endParaRPr>
          </a:p>
          <a:p>
            <a:r>
              <a:rPr lang="en-US" sz="1400">
                <a:solidFill>
                  <a:srgbClr val="000000"/>
                </a:solidFill>
                <a:latin typeface="Courier New" charset="0"/>
                <a:cs typeface="Courier New" charset="0"/>
              </a:rPr>
              <a:t> 	course1</a:t>
            </a:r>
            <a:r>
              <a:rPr lang="en-US" sz="1400">
                <a:latin typeface="Courier New" charset="0"/>
                <a:cs typeface="Courier New" charset="0"/>
              </a:rPr>
              <a:t> </a:t>
            </a:r>
            <a:r>
              <a:rPr lang="en-US" sz="1400">
                <a:solidFill>
                  <a:srgbClr val="000000"/>
                </a:solidFill>
                <a:latin typeface="Courier New" charset="0"/>
                <a:cs typeface="Courier New" charset="0"/>
              </a:rPr>
              <a:t>= </a:t>
            </a:r>
            <a:r>
              <a:rPr lang="en-US" sz="1400">
                <a:solidFill>
                  <a:srgbClr val="0000FF"/>
                </a:solidFill>
                <a:latin typeface="Courier New" charset="0"/>
                <a:cs typeface="Courier New" charset="0"/>
              </a:rPr>
              <a:t>new</a:t>
            </a:r>
            <a:r>
              <a:rPr lang="en-US" sz="1400">
                <a:solidFill>
                  <a:srgbClr val="000000"/>
                </a:solidFill>
                <a:latin typeface="Courier New" charset="0"/>
                <a:cs typeface="Courier New" charset="0"/>
              </a:rPr>
              <a:t> Course</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   </a:t>
            </a:r>
            <a:endParaRPr lang="en-US" sz="1400">
              <a:solidFill>
                <a:srgbClr val="00FF00"/>
              </a:solidFill>
              <a:latin typeface="Courier New" charset="0"/>
              <a:cs typeface="Courier New" charset="0"/>
            </a:endParaRPr>
          </a:p>
          <a:p>
            <a:r>
              <a:rPr lang="en-US" sz="1400">
                <a:solidFill>
                  <a:srgbClr val="000000"/>
                </a:solidFill>
                <a:latin typeface="Courier New" charset="0"/>
                <a:cs typeface="Courier New" charset="0"/>
              </a:rPr>
              <a:t>	</a:t>
            </a:r>
            <a:r>
              <a:rPr lang="en-US" sz="1400" b="1">
                <a:solidFill>
                  <a:srgbClr val="339966"/>
                </a:solidFill>
                <a:latin typeface="Courier New" charset="0"/>
                <a:cs typeface="Courier New" charset="0"/>
              </a:rPr>
              <a:t>course1</a:t>
            </a:r>
            <a:r>
              <a:rPr lang="en-US" sz="1400" b="1">
                <a:solidFill>
                  <a:srgbClr val="FF0000"/>
                </a:solidFill>
                <a:latin typeface="Courier New" charset="0"/>
                <a:cs typeface="Courier New" charset="0"/>
              </a:rPr>
              <a:t>.</a:t>
            </a:r>
            <a:r>
              <a:rPr lang="en-US" sz="1400" b="1">
                <a:solidFill>
                  <a:schemeClr val="tx2"/>
                </a:solidFill>
                <a:latin typeface="Courier New" charset="0"/>
                <a:cs typeface="Courier New" charset="0"/>
              </a:rPr>
              <a:t>enterDataFromKeyBoard</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t>
            </a:r>
            <a:r>
              <a:rPr lang="en-US" sz="1400" b="1">
                <a:solidFill>
                  <a:srgbClr val="339966"/>
                </a:solidFill>
                <a:latin typeface="Courier New" charset="0"/>
                <a:cs typeface="Courier New" charset="0"/>
              </a:rPr>
              <a:t>course1</a:t>
            </a:r>
            <a:r>
              <a:rPr lang="en-US" sz="1400" b="1">
                <a:solidFill>
                  <a:srgbClr val="FF0000"/>
                </a:solidFill>
                <a:latin typeface="Courier New" charset="0"/>
                <a:cs typeface="Courier New" charset="0"/>
              </a:rPr>
              <a:t>.</a:t>
            </a:r>
            <a:r>
              <a:rPr lang="en-US" sz="1400" b="1">
                <a:solidFill>
                  <a:schemeClr val="tx2"/>
                </a:solidFill>
                <a:latin typeface="Courier New" charset="0"/>
                <a:cs typeface="Courier New" charset="0"/>
              </a:rPr>
              <a:t>display</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a:t>
            </a:r>
          </a:p>
          <a:p>
            <a:r>
              <a:rPr lang="en-US" sz="1400">
                <a:solidFill>
                  <a:srgbClr val="00FF00"/>
                </a:solidFill>
                <a:latin typeface="Courier New" charset="0"/>
                <a:cs typeface="Courier New" charset="0"/>
              </a:rPr>
              <a:t>//Create and assign values to course2</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course2 = </a:t>
            </a:r>
            <a:r>
              <a:rPr lang="en-US" sz="1400">
                <a:solidFill>
                  <a:srgbClr val="0000FF"/>
                </a:solidFill>
                <a:latin typeface="Courier New" charset="0"/>
                <a:cs typeface="Courier New" charset="0"/>
              </a:rPr>
              <a:t>new</a:t>
            </a:r>
            <a:r>
              <a:rPr lang="en-US" sz="1400">
                <a:solidFill>
                  <a:srgbClr val="000000"/>
                </a:solidFill>
                <a:latin typeface="Courier New" charset="0"/>
                <a:cs typeface="Courier New" charset="0"/>
              </a:rPr>
              <a:t> Course</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   </a:t>
            </a:r>
            <a:endParaRPr lang="en-US" sz="1400">
              <a:solidFill>
                <a:srgbClr val="00FF00"/>
              </a:solidFill>
              <a:latin typeface="Courier New" charset="0"/>
              <a:cs typeface="Courier New" charset="0"/>
            </a:endParaRPr>
          </a:p>
          <a:p>
            <a:r>
              <a:rPr lang="en-US" sz="1400">
                <a:solidFill>
                  <a:srgbClr val="000000"/>
                </a:solidFill>
                <a:latin typeface="Courier New" charset="0"/>
                <a:cs typeface="Courier New" charset="0"/>
              </a:rPr>
              <a:t>	</a:t>
            </a:r>
            <a:r>
              <a:rPr lang="en-US" sz="1400" b="1">
                <a:solidFill>
                  <a:srgbClr val="339966"/>
                </a:solidFill>
                <a:latin typeface="Courier New" charset="0"/>
                <a:cs typeface="Courier New" charset="0"/>
              </a:rPr>
              <a:t>course2</a:t>
            </a:r>
            <a:r>
              <a:rPr lang="en-US" sz="1400" b="1">
                <a:solidFill>
                  <a:srgbClr val="FF0000"/>
                </a:solidFill>
                <a:latin typeface="Courier New" charset="0"/>
                <a:cs typeface="Courier New" charset="0"/>
              </a:rPr>
              <a:t>.</a:t>
            </a:r>
            <a:r>
              <a:rPr lang="en-US" sz="1400" b="1">
                <a:solidFill>
                  <a:schemeClr val="tx2"/>
                </a:solidFill>
                <a:latin typeface="Courier New" charset="0"/>
                <a:cs typeface="Courier New" charset="0"/>
              </a:rPr>
              <a:t>enterDataFromKeyBoard</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t>
            </a:r>
            <a:r>
              <a:rPr lang="en-US" sz="1400" b="1">
                <a:solidFill>
                  <a:srgbClr val="339966"/>
                </a:solidFill>
                <a:latin typeface="Courier New" charset="0"/>
                <a:cs typeface="Courier New" charset="0"/>
              </a:rPr>
              <a:t>course2</a:t>
            </a:r>
            <a:r>
              <a:rPr lang="en-US" sz="1400" b="1">
                <a:solidFill>
                  <a:srgbClr val="FF0000"/>
                </a:solidFill>
                <a:latin typeface="Courier New" charset="0"/>
                <a:cs typeface="Courier New" charset="0"/>
              </a:rPr>
              <a:t>.</a:t>
            </a:r>
            <a:r>
              <a:rPr lang="en-US" sz="1400" b="1">
                <a:solidFill>
                  <a:schemeClr val="tx2"/>
                </a:solidFill>
                <a:latin typeface="Courier New" charset="0"/>
                <a:cs typeface="Courier New" charset="0"/>
              </a:rPr>
              <a:t>display</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a:t>
            </a:r>
          </a:p>
          <a:p>
            <a:endParaRPr lang="en-US" sz="1400">
              <a:solidFill>
                <a:srgbClr val="00FF00"/>
              </a:solidFill>
              <a:latin typeface="Courier New" charset="0"/>
              <a:cs typeface="Courier New" charset="0"/>
            </a:endParaRPr>
          </a:p>
          <a:p>
            <a:r>
              <a:rPr lang="en-US" sz="1400">
                <a:solidFill>
                  <a:srgbClr val="000000"/>
                </a:solidFill>
                <a:latin typeface="Courier New" charset="0"/>
                <a:cs typeface="Courier New" charset="0"/>
              </a:rPr>
              <a:t>    </a:t>
            </a:r>
            <a:r>
              <a:rPr lang="en-US" sz="1400">
                <a:solidFill>
                  <a:srgbClr val="FF0000"/>
                </a:solidFill>
                <a:latin typeface="Courier New" charset="0"/>
                <a:cs typeface="Courier New" charset="0"/>
              </a:rPr>
              <a:t>}</a:t>
            </a:r>
          </a:p>
          <a:p>
            <a:r>
              <a:rPr lang="en-US" sz="1400">
                <a:solidFill>
                  <a:srgbClr val="FF0000"/>
                </a:solidFill>
                <a:latin typeface="Courier New" charset="0"/>
                <a:cs typeface="Courier New" charset="0"/>
              </a:rPr>
              <a:t>}</a:t>
            </a:r>
          </a:p>
          <a:p>
            <a:endParaRPr lang="en-US" sz="1400">
              <a:solidFill>
                <a:srgbClr val="000000"/>
              </a:solidFill>
              <a:latin typeface="Courier New" charset="0"/>
              <a:cs typeface="Courier New" charset="0"/>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Difference between object and class</a:t>
            </a:r>
            <a:endParaRPr lang="en-US" sz="4000" dirty="0"/>
          </a:p>
        </p:txBody>
      </p:sp>
      <p:graphicFrame>
        <p:nvGraphicFramePr>
          <p:cNvPr id="5" name="Content Placeholder 4"/>
          <p:cNvGraphicFramePr>
            <a:graphicFrameLocks noGrp="1"/>
          </p:cNvGraphicFramePr>
          <p:nvPr>
            <p:ph sz="quarter" idx="1"/>
          </p:nvPr>
        </p:nvGraphicFramePr>
        <p:xfrm>
          <a:off x="228600" y="2057400"/>
          <a:ext cx="8762999" cy="4216400"/>
        </p:xfrm>
        <a:graphic>
          <a:graphicData uri="http://schemas.openxmlformats.org/drawingml/2006/table">
            <a:tbl>
              <a:tblPr firstRow="1" bandRow="1">
                <a:tableStyleId>{5C22544A-7EE6-4342-B048-85BDC9FD1C3A}</a:tableStyleId>
              </a:tblPr>
              <a:tblGrid>
                <a:gridCol w="487971">
                  <a:extLst>
                    <a:ext uri="{9D8B030D-6E8A-4147-A177-3AD203B41FA5}">
                      <a16:colId xmlns:a16="http://schemas.microsoft.com/office/drawing/2014/main" val="20000"/>
                    </a:ext>
                  </a:extLst>
                </a:gridCol>
                <a:gridCol w="4137514">
                  <a:extLst>
                    <a:ext uri="{9D8B030D-6E8A-4147-A177-3AD203B41FA5}">
                      <a16:colId xmlns:a16="http://schemas.microsoft.com/office/drawing/2014/main" val="20001"/>
                    </a:ext>
                  </a:extLst>
                </a:gridCol>
                <a:gridCol w="4137514">
                  <a:extLst>
                    <a:ext uri="{9D8B030D-6E8A-4147-A177-3AD203B41FA5}">
                      <a16:colId xmlns:a16="http://schemas.microsoft.com/office/drawing/2014/main" val="20002"/>
                    </a:ext>
                  </a:extLst>
                </a:gridCol>
              </a:tblGrid>
              <a:tr h="370840">
                <a:tc>
                  <a:txBody>
                    <a:bodyPr/>
                    <a:lstStyle/>
                    <a:p>
                      <a:endParaRPr lang="en-US" dirty="0"/>
                    </a:p>
                  </a:txBody>
                  <a:tcPr anchor="ctr"/>
                </a:tc>
                <a:tc>
                  <a:txBody>
                    <a:bodyPr/>
                    <a:lstStyle/>
                    <a:p>
                      <a:pPr algn="ctr"/>
                      <a:r>
                        <a:rPr lang="en-US" dirty="0"/>
                        <a:t>Object</a:t>
                      </a:r>
                    </a:p>
                  </a:txBody>
                  <a:tcPr anchor="ctr"/>
                </a:tc>
                <a:tc>
                  <a:txBody>
                    <a:bodyPr/>
                    <a:lstStyle/>
                    <a:p>
                      <a:pPr algn="ctr"/>
                      <a:r>
                        <a:rPr lang="en-US" dirty="0"/>
                        <a:t>Class</a:t>
                      </a:r>
                    </a:p>
                  </a:txBody>
                  <a:tcPr anchor="ctr"/>
                </a:tc>
                <a:extLst>
                  <a:ext uri="{0D108BD9-81ED-4DB2-BD59-A6C34878D82A}">
                    <a16:rowId xmlns:a16="http://schemas.microsoft.com/office/drawing/2014/main" val="10000"/>
                  </a:ext>
                </a:extLst>
              </a:tr>
              <a:tr h="370840">
                <a:tc>
                  <a:txBody>
                    <a:bodyPr/>
                    <a:lstStyle/>
                    <a:p>
                      <a:r>
                        <a:rPr lang="en-US"/>
                        <a:t>1)</a:t>
                      </a:r>
                    </a:p>
                  </a:txBody>
                  <a:tcPr anchor="ctr"/>
                </a:tc>
                <a:tc>
                  <a:txBody>
                    <a:bodyPr/>
                    <a:lstStyle/>
                    <a:p>
                      <a:r>
                        <a:rPr lang="en-US" dirty="0"/>
                        <a:t>Object is an </a:t>
                      </a:r>
                      <a:r>
                        <a:rPr lang="en-US" b="1" dirty="0"/>
                        <a:t>instance</a:t>
                      </a:r>
                      <a:r>
                        <a:rPr lang="en-US" dirty="0"/>
                        <a:t> of a class.</a:t>
                      </a:r>
                    </a:p>
                  </a:txBody>
                  <a:tcPr anchor="ctr"/>
                </a:tc>
                <a:tc>
                  <a:txBody>
                    <a:bodyPr/>
                    <a:lstStyle/>
                    <a:p>
                      <a:r>
                        <a:rPr lang="en-US"/>
                        <a:t>Class is a </a:t>
                      </a:r>
                      <a:r>
                        <a:rPr lang="en-US" b="1"/>
                        <a:t>blueprint or template</a:t>
                      </a:r>
                      <a:r>
                        <a:rPr lang="en-US"/>
                        <a:t> from which objects are created.</a:t>
                      </a:r>
                    </a:p>
                  </a:txBody>
                  <a:tcPr anchor="ctr"/>
                </a:tc>
                <a:extLst>
                  <a:ext uri="{0D108BD9-81ED-4DB2-BD59-A6C34878D82A}">
                    <a16:rowId xmlns:a16="http://schemas.microsoft.com/office/drawing/2014/main" val="10001"/>
                  </a:ext>
                </a:extLst>
              </a:tr>
              <a:tr h="370840">
                <a:tc>
                  <a:txBody>
                    <a:bodyPr/>
                    <a:lstStyle/>
                    <a:p>
                      <a:r>
                        <a:rPr lang="en-US"/>
                        <a:t>2)</a:t>
                      </a:r>
                    </a:p>
                  </a:txBody>
                  <a:tcPr anchor="ctr"/>
                </a:tc>
                <a:tc>
                  <a:txBody>
                    <a:bodyPr/>
                    <a:lstStyle/>
                    <a:p>
                      <a:r>
                        <a:rPr lang="en-US" dirty="0"/>
                        <a:t>Object is a </a:t>
                      </a:r>
                      <a:r>
                        <a:rPr lang="en-US" b="1" dirty="0"/>
                        <a:t>real world entity</a:t>
                      </a:r>
                      <a:r>
                        <a:rPr lang="en-US" dirty="0"/>
                        <a:t> such as pen, laptop, mobile, bed, keyboard.. etc.</a:t>
                      </a:r>
                    </a:p>
                  </a:txBody>
                  <a:tcPr anchor="ctr"/>
                </a:tc>
                <a:tc>
                  <a:txBody>
                    <a:bodyPr/>
                    <a:lstStyle/>
                    <a:p>
                      <a:r>
                        <a:rPr lang="en-US"/>
                        <a:t>Class is a </a:t>
                      </a:r>
                      <a:r>
                        <a:rPr lang="en-US" b="1"/>
                        <a:t>group of similar objects</a:t>
                      </a:r>
                      <a:r>
                        <a:rPr lang="en-US"/>
                        <a:t>.</a:t>
                      </a:r>
                    </a:p>
                  </a:txBody>
                  <a:tcPr anchor="ctr"/>
                </a:tc>
                <a:extLst>
                  <a:ext uri="{0D108BD9-81ED-4DB2-BD59-A6C34878D82A}">
                    <a16:rowId xmlns:a16="http://schemas.microsoft.com/office/drawing/2014/main" val="10002"/>
                  </a:ext>
                </a:extLst>
              </a:tr>
              <a:tr h="370840">
                <a:tc>
                  <a:txBody>
                    <a:bodyPr/>
                    <a:lstStyle/>
                    <a:p>
                      <a:r>
                        <a:rPr lang="en-US"/>
                        <a:t>3)</a:t>
                      </a:r>
                    </a:p>
                  </a:txBody>
                  <a:tcPr anchor="ctr"/>
                </a:tc>
                <a:tc>
                  <a:txBody>
                    <a:bodyPr/>
                    <a:lstStyle/>
                    <a:p>
                      <a:r>
                        <a:rPr lang="en-US" dirty="0"/>
                        <a:t>Object is a </a:t>
                      </a:r>
                      <a:r>
                        <a:rPr lang="en-US" b="1" dirty="0"/>
                        <a:t>physical</a:t>
                      </a:r>
                      <a:r>
                        <a:rPr lang="en-US" dirty="0"/>
                        <a:t> entity.</a:t>
                      </a:r>
                    </a:p>
                  </a:txBody>
                  <a:tcPr anchor="ctr"/>
                </a:tc>
                <a:tc>
                  <a:txBody>
                    <a:bodyPr/>
                    <a:lstStyle/>
                    <a:p>
                      <a:r>
                        <a:rPr lang="en-US"/>
                        <a:t>Class is a </a:t>
                      </a:r>
                      <a:r>
                        <a:rPr lang="en-US" b="1"/>
                        <a:t>logical</a:t>
                      </a:r>
                      <a:r>
                        <a:rPr lang="en-US"/>
                        <a:t> entity.</a:t>
                      </a:r>
                    </a:p>
                  </a:txBody>
                  <a:tcPr anchor="ctr"/>
                </a:tc>
                <a:extLst>
                  <a:ext uri="{0D108BD9-81ED-4DB2-BD59-A6C34878D82A}">
                    <a16:rowId xmlns:a16="http://schemas.microsoft.com/office/drawing/2014/main" val="10003"/>
                  </a:ext>
                </a:extLst>
              </a:tr>
              <a:tr h="370840">
                <a:tc>
                  <a:txBody>
                    <a:bodyPr/>
                    <a:lstStyle/>
                    <a:p>
                      <a:r>
                        <a:rPr lang="en-US"/>
                        <a:t>4)</a:t>
                      </a:r>
                    </a:p>
                  </a:txBody>
                  <a:tcPr anchor="ctr"/>
                </a:tc>
                <a:tc>
                  <a:txBody>
                    <a:bodyPr/>
                    <a:lstStyle/>
                    <a:p>
                      <a:r>
                        <a:rPr lang="en-US" dirty="0"/>
                        <a:t>Object is created through </a:t>
                      </a:r>
                      <a:r>
                        <a:rPr lang="en-US" b="1" dirty="0"/>
                        <a:t>new keyword</a:t>
                      </a:r>
                      <a:r>
                        <a:rPr lang="en-US" dirty="0"/>
                        <a:t> mainly e.g.</a:t>
                      </a:r>
                      <a:br>
                        <a:rPr lang="en-US" dirty="0"/>
                      </a:br>
                      <a:r>
                        <a:rPr lang="en-US" dirty="0"/>
                        <a:t>Student s1=new Student();</a:t>
                      </a:r>
                    </a:p>
                  </a:txBody>
                  <a:tcPr anchor="ctr"/>
                </a:tc>
                <a:tc>
                  <a:txBody>
                    <a:bodyPr/>
                    <a:lstStyle/>
                    <a:p>
                      <a:r>
                        <a:rPr lang="en-US" dirty="0"/>
                        <a:t>Class is declared using </a:t>
                      </a:r>
                      <a:r>
                        <a:rPr lang="en-US" b="1" dirty="0"/>
                        <a:t>class keyword</a:t>
                      </a:r>
                      <a:r>
                        <a:rPr lang="en-US" dirty="0"/>
                        <a:t> e.g.</a:t>
                      </a:r>
                      <a:br>
                        <a:rPr lang="en-US" dirty="0"/>
                      </a:br>
                      <a:r>
                        <a:rPr lang="en-US" dirty="0"/>
                        <a:t>class Student{}</a:t>
                      </a:r>
                    </a:p>
                  </a:txBody>
                  <a:tcPr anchor="ctr"/>
                </a:tc>
                <a:extLst>
                  <a:ext uri="{0D108BD9-81ED-4DB2-BD59-A6C34878D82A}">
                    <a16:rowId xmlns:a16="http://schemas.microsoft.com/office/drawing/2014/main" val="10004"/>
                  </a:ext>
                </a:extLst>
              </a:tr>
              <a:tr h="370840">
                <a:tc>
                  <a:txBody>
                    <a:bodyPr/>
                    <a:lstStyle/>
                    <a:p>
                      <a:r>
                        <a:rPr lang="en-US"/>
                        <a:t>5)</a:t>
                      </a:r>
                    </a:p>
                  </a:txBody>
                  <a:tcPr anchor="ctr"/>
                </a:tc>
                <a:tc>
                  <a:txBody>
                    <a:bodyPr/>
                    <a:lstStyle/>
                    <a:p>
                      <a:r>
                        <a:rPr lang="en-US" dirty="0"/>
                        <a:t>Object is created </a:t>
                      </a:r>
                      <a:r>
                        <a:rPr lang="en-US" b="1" dirty="0"/>
                        <a:t>many times</a:t>
                      </a:r>
                      <a:r>
                        <a:rPr lang="en-US" dirty="0"/>
                        <a:t> as per requirement.</a:t>
                      </a:r>
                    </a:p>
                  </a:txBody>
                  <a:tcPr anchor="ctr"/>
                </a:tc>
                <a:tc>
                  <a:txBody>
                    <a:bodyPr/>
                    <a:lstStyle/>
                    <a:p>
                      <a:r>
                        <a:rPr lang="en-US" dirty="0"/>
                        <a:t>Class is declared </a:t>
                      </a:r>
                      <a:r>
                        <a:rPr lang="en-US" b="1" dirty="0"/>
                        <a:t>once</a:t>
                      </a:r>
                      <a:r>
                        <a:rPr lang="en-US" dirty="0"/>
                        <a:t>.</a:t>
                      </a:r>
                    </a:p>
                  </a:txBody>
                  <a:tcPr anchor="ctr"/>
                </a:tc>
                <a:extLst>
                  <a:ext uri="{0D108BD9-81ED-4DB2-BD59-A6C34878D82A}">
                    <a16:rowId xmlns:a16="http://schemas.microsoft.com/office/drawing/2014/main" val="10005"/>
                  </a:ext>
                </a:extLst>
              </a:tr>
              <a:tr h="370840">
                <a:tc>
                  <a:txBody>
                    <a:bodyPr/>
                    <a:lstStyle/>
                    <a:p>
                      <a:r>
                        <a:rPr lang="en-US"/>
                        <a:t>6)</a:t>
                      </a:r>
                    </a:p>
                  </a:txBody>
                  <a:tcPr anchor="ctr"/>
                </a:tc>
                <a:tc>
                  <a:txBody>
                    <a:bodyPr/>
                    <a:lstStyle/>
                    <a:p>
                      <a:r>
                        <a:rPr lang="en-US"/>
                        <a:t>Object </a:t>
                      </a:r>
                      <a:r>
                        <a:rPr lang="en-US" b="1"/>
                        <a:t>allocates memory when it is created</a:t>
                      </a:r>
                      <a:r>
                        <a:rPr lang="en-US"/>
                        <a:t>.</a:t>
                      </a:r>
                    </a:p>
                  </a:txBody>
                  <a:tcPr anchor="ctr"/>
                </a:tc>
                <a:tc>
                  <a:txBody>
                    <a:bodyPr/>
                    <a:lstStyle/>
                    <a:p>
                      <a:r>
                        <a:rPr lang="en-US" dirty="0"/>
                        <a:t>Class </a:t>
                      </a:r>
                      <a:r>
                        <a:rPr lang="en-US" b="1" dirty="0"/>
                        <a:t>doesn't allocated memory when it is created</a:t>
                      </a:r>
                      <a:r>
                        <a:rPr lang="en-US" dirty="0"/>
                        <a:t>.</a:t>
                      </a:r>
                    </a:p>
                  </a:txBody>
                  <a:tcPr anchor="ct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normAutofit fontScale="85000" lnSpcReduction="20000"/>
          </a:bodyPr>
          <a:lstStyle/>
          <a:p>
            <a:pPr>
              <a:defRPr/>
            </a:pPr>
            <a:fld id="{5BAB888B-BFAD-1B48-A3EB-B341E37B37FD}" type="slidenum">
              <a:rPr lang="en-US" smtClean="0"/>
              <a:pPr>
                <a:defRPr/>
              </a:pPr>
              <a:t>619</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Content Placeholder 1"/>
          <p:cNvSpPr>
            <a:spLocks noGrp="1"/>
          </p:cNvSpPr>
          <p:nvPr>
            <p:ph idx="1"/>
          </p:nvPr>
        </p:nvSpPr>
        <p:spPr>
          <a:xfrm>
            <a:off x="457200" y="1052737"/>
            <a:ext cx="8229600" cy="432047"/>
          </a:xfrm>
        </p:spPr>
        <p:txBody>
          <a:bodyPr>
            <a:normAutofit/>
          </a:bodyPr>
          <a:lstStyle/>
          <a:p>
            <a:pPr algn="just">
              <a:buClr>
                <a:srgbClr val="FF0000"/>
              </a:buClr>
            </a:pPr>
            <a:r>
              <a:rPr lang="en-US" sz="2000" dirty="0">
                <a:latin typeface="Tahoma" panose="020B0604030504040204" pitchFamily="34" charset="0"/>
                <a:ea typeface="Tahoma" panose="020B0604030504040204" pitchFamily="34" charset="0"/>
                <a:cs typeface="Tahoma" panose="020B0604030504040204" pitchFamily="34" charset="0"/>
              </a:rPr>
              <a:t>Detect the errors in the program below: (5 errors)</a:t>
            </a:r>
          </a:p>
        </p:txBody>
      </p:sp>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62</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(3)</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67544" y="1469683"/>
            <a:ext cx="7704856" cy="1815882"/>
            <a:chOff x="467544" y="1236822"/>
            <a:chExt cx="7704856" cy="1815882"/>
          </a:xfrm>
        </p:grpSpPr>
        <p:sp>
          <p:nvSpPr>
            <p:cNvPr id="9" name="TextBox 8"/>
            <p:cNvSpPr txBox="1"/>
            <p:nvPr/>
          </p:nvSpPr>
          <p:spPr>
            <a:xfrm>
              <a:off x="971600" y="1236822"/>
              <a:ext cx="7200800" cy="181588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7033"/>
                  </a:solidFill>
                </a:rPr>
                <a:t>/* This is an exercise</a:t>
              </a:r>
            </a:p>
            <a:p>
              <a:r>
                <a:rPr lang="en-US" sz="1400" dirty="0"/>
                <a:t>public </a:t>
              </a:r>
              <a:r>
                <a:rPr lang="en-US" sz="1400" dirty="0" err="1">
                  <a:solidFill>
                    <a:srgbClr val="0000FF"/>
                  </a:solidFill>
                </a:rPr>
                <a:t>IncorrectProgram</a:t>
              </a:r>
              <a:endParaRPr lang="en-US" sz="1400" dirty="0">
                <a:solidFill>
                  <a:srgbClr val="0000FF"/>
                </a:solidFill>
              </a:endParaRPr>
            </a:p>
            <a:p>
              <a:r>
                <a:rPr lang="en-US" sz="1400" dirty="0"/>
                <a:t>{</a:t>
              </a:r>
            </a:p>
            <a:p>
              <a:r>
                <a:rPr lang="en-US" sz="1400" dirty="0"/>
                <a:t>   public void </a:t>
              </a:r>
              <a:r>
                <a:rPr lang="en-US" sz="1400" dirty="0">
                  <a:solidFill>
                    <a:srgbClr val="0000FF"/>
                  </a:solidFill>
                </a:rPr>
                <a:t>Main </a:t>
              </a:r>
              <a:r>
                <a:rPr lang="en-US" sz="1400" dirty="0"/>
                <a:t>(String </a:t>
              </a:r>
              <a:r>
                <a:rPr lang="en-US" sz="1400" dirty="0" err="1"/>
                <a:t>args</a:t>
              </a:r>
              <a:r>
                <a:rPr lang="en-US" sz="1400" dirty="0"/>
                <a:t>)</a:t>
              </a:r>
            </a:p>
            <a:p>
              <a:r>
                <a:rPr lang="en-US" sz="1400" dirty="0"/>
                <a:t>      {</a:t>
              </a:r>
            </a:p>
            <a:p>
              <a:r>
                <a:rPr lang="en-US" sz="1400" dirty="0"/>
                <a:t>         </a:t>
              </a:r>
              <a:r>
                <a:rPr lang="en-US" sz="1400" dirty="0" err="1"/>
                <a:t>System.out.println</a:t>
              </a:r>
              <a:r>
                <a:rPr lang="en-US" sz="1400" dirty="0"/>
                <a:t> (“I study Java ” + “one”)</a:t>
              </a:r>
            </a:p>
            <a:p>
              <a:r>
                <a:rPr lang="en-US" sz="1400" dirty="0"/>
                <a:t>         </a:t>
              </a:r>
              <a:r>
                <a:rPr lang="en-US" sz="1400" dirty="0" err="1"/>
                <a:t>System.out.println</a:t>
              </a:r>
              <a:r>
                <a:rPr lang="en-US" sz="1400" dirty="0"/>
                <a:t> (“3 + 7 =  + (7 * 3) );</a:t>
              </a:r>
            </a:p>
            <a:p>
              <a:r>
                <a:rPr lang="en-US" sz="1400" dirty="0"/>
                <a:t>}</a:t>
              </a:r>
            </a:p>
          </p:txBody>
        </p:sp>
        <p:sp>
          <p:nvSpPr>
            <p:cNvPr id="10" name="TextBox 9"/>
            <p:cNvSpPr txBox="1"/>
            <p:nvPr/>
          </p:nvSpPr>
          <p:spPr>
            <a:xfrm>
              <a:off x="467544" y="1236822"/>
              <a:ext cx="432048" cy="1815882"/>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p:txBody>
        </p:sp>
      </p:grpSp>
      <p:sp>
        <p:nvSpPr>
          <p:cNvPr id="11" name="TextBox 10"/>
          <p:cNvSpPr txBox="1"/>
          <p:nvPr/>
        </p:nvSpPr>
        <p:spPr>
          <a:xfrm>
            <a:off x="71406" y="6496070"/>
            <a:ext cx="4000528" cy="276999"/>
          </a:xfrm>
          <a:prstGeom prst="rect">
            <a:avLst/>
          </a:prstGeom>
          <a:noFill/>
        </p:spPr>
        <p:txBody>
          <a:bodyPr wrap="square" rtlCol="0">
            <a:spAutoFit/>
          </a:bodyPr>
          <a:lstStyle/>
          <a:p>
            <a:r>
              <a:rPr lang="en-US" sz="1200" dirty="0"/>
              <a:t>W2.1 Program Structure</a:t>
            </a:r>
          </a:p>
        </p:txBody>
      </p:sp>
    </p:spTree>
    <p:extLst>
      <p:ext uri="{BB962C8B-B14F-4D97-AF65-F5344CB8AC3E}">
        <p14:creationId xmlns:p14="http://schemas.microsoft.com/office/powerpoint/2010/main" val="217120182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Grp="1"/>
          </p:cNvSpPr>
          <p:nvPr>
            <p:ph type="ctrTitle"/>
          </p:nvPr>
        </p:nvSpPr>
        <p:spPr>
          <a:xfrm>
            <a:off x="2362200" y="2636838"/>
            <a:ext cx="6477000" cy="3230562"/>
          </a:xfrm>
        </p:spPr>
        <p:txBody>
          <a:bodyPr>
            <a:normAutofit/>
          </a:bodyPr>
          <a:lstStyle/>
          <a:p>
            <a:pPr>
              <a:defRPr/>
            </a:pPr>
            <a:r>
              <a:rPr lang="en-GB">
                <a:solidFill>
                  <a:schemeClr val="accent1">
                    <a:lumMod val="75000"/>
                  </a:schemeClr>
                </a:solidFill>
                <a:latin typeface="Calibri" charset="0"/>
                <a:ea typeface="+mj-ea"/>
                <a:cs typeface="+mj-cs"/>
              </a:rPr>
              <a:t>Object Oriented Programming</a:t>
            </a:r>
            <a:endParaRPr lang="en-US">
              <a:solidFill>
                <a:schemeClr val="accent1">
                  <a:lumMod val="75000"/>
                </a:schemeClr>
              </a:solidFill>
              <a:latin typeface="Calibri" charset="0"/>
              <a:ea typeface="+mj-ea"/>
              <a:cs typeface="+mj-cs"/>
            </a:endParaRPr>
          </a:p>
        </p:txBody>
      </p:sp>
      <p:sp>
        <p:nvSpPr>
          <p:cNvPr id="3074" name="Rectangle 5"/>
          <p:cNvSpPr>
            <a:spLocks noGrp="1"/>
          </p:cNvSpPr>
          <p:nvPr>
            <p:ph type="subTitle" idx="1"/>
          </p:nvPr>
        </p:nvSpPr>
        <p:spPr>
          <a:xfrm>
            <a:off x="2362200" y="6049963"/>
            <a:ext cx="6705600" cy="685800"/>
          </a:xfrm>
        </p:spPr>
        <p:txBody>
          <a:bodyPr/>
          <a:lstStyle/>
          <a:p>
            <a:r>
              <a:rPr lang="en-GB">
                <a:solidFill>
                  <a:schemeClr val="tx1"/>
                </a:solidFill>
                <a:latin typeface="Calibri" charset="0"/>
              </a:rPr>
              <a:t>Class Attributes</a:t>
            </a:r>
            <a:endParaRPr lang="en-US">
              <a:solidFill>
                <a:schemeClr val="tx1"/>
              </a:solidFill>
              <a:latin typeface="Calibri" charset="0"/>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title"/>
          </p:nvPr>
        </p:nvSpPr>
        <p:spPr>
          <a:xfrm>
            <a:off x="609600" y="228600"/>
            <a:ext cx="7772400" cy="838200"/>
          </a:xfrm>
        </p:spPr>
        <p:txBody>
          <a:bodyPr/>
          <a:lstStyle/>
          <a:p>
            <a:r>
              <a:rPr lang="en-US">
                <a:latin typeface="Calibri" charset="0"/>
              </a:rPr>
              <a:t>Attribute</a:t>
            </a:r>
            <a:endParaRPr lang="en-GB">
              <a:latin typeface="Calibri" charset="0"/>
            </a:endParaRPr>
          </a:p>
        </p:txBody>
      </p:sp>
      <p:sp>
        <p:nvSpPr>
          <p:cNvPr id="4099" name="Rectangle 3" descr="Rectangle: Click to edit Master text styles&#10;Second level&#10;Third level&#10;Fourth level&#10;Fifth level"/>
          <p:cNvSpPr>
            <a:spLocks noGrp="1" noChangeArrowheads="1"/>
          </p:cNvSpPr>
          <p:nvPr>
            <p:ph sz="quarter" idx="1"/>
          </p:nvPr>
        </p:nvSpPr>
        <p:spPr>
          <a:xfrm>
            <a:off x="762000" y="1600200"/>
            <a:ext cx="8077200" cy="5068888"/>
          </a:xfrm>
        </p:spPr>
        <p:txBody>
          <a:bodyPr/>
          <a:lstStyle/>
          <a:p>
            <a:pPr>
              <a:lnSpc>
                <a:spcPct val="80000"/>
              </a:lnSpc>
            </a:pPr>
            <a:r>
              <a:rPr lang="en-GB" sz="2800">
                <a:latin typeface="Calibri" charset="0"/>
              </a:rPr>
              <a:t>An attribute is an abstraction of a single characteristic possessed by all objects of the same class.</a:t>
            </a:r>
          </a:p>
          <a:p>
            <a:pPr>
              <a:lnSpc>
                <a:spcPct val="80000"/>
              </a:lnSpc>
            </a:pPr>
            <a:r>
              <a:rPr lang="en-GB" sz="2800">
                <a:latin typeface="Calibri" charset="0"/>
              </a:rPr>
              <a:t>An attribute has a </a:t>
            </a:r>
            <a:r>
              <a:rPr lang="en-GB" sz="2800">
                <a:solidFill>
                  <a:schemeClr val="tx2"/>
                </a:solidFill>
                <a:latin typeface="Calibri" charset="0"/>
              </a:rPr>
              <a:t>name</a:t>
            </a:r>
            <a:r>
              <a:rPr lang="en-GB" sz="2800">
                <a:latin typeface="Calibri" charset="0"/>
              </a:rPr>
              <a:t> </a:t>
            </a:r>
            <a:r>
              <a:rPr lang="en-GB" sz="2800">
                <a:solidFill>
                  <a:srgbClr val="FF0000"/>
                </a:solidFill>
                <a:latin typeface="Calibri" charset="0"/>
              </a:rPr>
              <a:t>unique within the class</a:t>
            </a:r>
            <a:r>
              <a:rPr lang="en-GB" sz="2800">
                <a:latin typeface="Calibri" charset="0"/>
              </a:rPr>
              <a:t>.</a:t>
            </a:r>
          </a:p>
          <a:p>
            <a:pPr>
              <a:lnSpc>
                <a:spcPct val="80000"/>
              </a:lnSpc>
            </a:pPr>
            <a:endParaRPr lang="en-GB" sz="2800">
              <a:latin typeface="Calibri" charset="0"/>
            </a:endParaRPr>
          </a:p>
          <a:p>
            <a:pPr>
              <a:lnSpc>
                <a:spcPct val="80000"/>
              </a:lnSpc>
            </a:pPr>
            <a:r>
              <a:rPr lang="en-US" sz="2800">
                <a:latin typeface="Calibri" charset="0"/>
              </a:rPr>
              <a:t>There are two types of attributes:</a:t>
            </a:r>
          </a:p>
          <a:p>
            <a:pPr lvl="2">
              <a:lnSpc>
                <a:spcPct val="80000"/>
              </a:lnSpc>
            </a:pPr>
            <a:r>
              <a:rPr lang="en-US" sz="2800">
                <a:solidFill>
                  <a:schemeClr val="tx2"/>
                </a:solidFill>
                <a:latin typeface="Calibri" charset="0"/>
              </a:rPr>
              <a:t>Class attributes </a:t>
            </a:r>
            <a:r>
              <a:rPr lang="en-US" sz="2800">
                <a:solidFill>
                  <a:srgbClr val="FF0000"/>
                </a:solidFill>
                <a:latin typeface="Calibri" charset="0"/>
              </a:rPr>
              <a:t>(static variables)</a:t>
            </a:r>
          </a:p>
          <a:p>
            <a:pPr lvl="4">
              <a:lnSpc>
                <a:spcPct val="80000"/>
              </a:lnSpc>
            </a:pPr>
            <a:r>
              <a:rPr lang="en-US" sz="2400">
                <a:latin typeface="Calibri" charset="0"/>
              </a:rPr>
              <a:t>Independent of any object and their values are shared by all objects of the class. </a:t>
            </a:r>
          </a:p>
          <a:p>
            <a:pPr lvl="2">
              <a:lnSpc>
                <a:spcPct val="80000"/>
              </a:lnSpc>
            </a:pPr>
            <a:r>
              <a:rPr lang="en-US" sz="2800">
                <a:solidFill>
                  <a:schemeClr val="tx2"/>
                </a:solidFill>
                <a:latin typeface="Calibri" charset="0"/>
              </a:rPr>
              <a:t>Instance attributes</a:t>
            </a:r>
          </a:p>
          <a:p>
            <a:pPr lvl="4">
              <a:lnSpc>
                <a:spcPct val="80000"/>
              </a:lnSpc>
            </a:pPr>
            <a:r>
              <a:rPr lang="en-US" sz="2400">
                <a:latin typeface="Calibri" charset="0"/>
              </a:rPr>
              <a:t>Dependent to the objects and their values are associated with and accessed through objects.</a:t>
            </a:r>
            <a:endParaRPr lang="en-GB" sz="2400">
              <a:latin typeface="Calibri" charset="0"/>
            </a:endParaRPr>
          </a:p>
          <a:p>
            <a:pPr>
              <a:lnSpc>
                <a:spcPct val="80000"/>
              </a:lnSpc>
            </a:pPr>
            <a:endParaRPr lang="en-GB" sz="2800">
              <a:latin typeface="Calibri" charset="0"/>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621</a:t>
            </a:fld>
            <a:endParaRPr lang="en-US"/>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a:xfrm>
            <a:off x="609600" y="152400"/>
            <a:ext cx="7772400" cy="838200"/>
          </a:xfrm>
        </p:spPr>
        <p:txBody>
          <a:bodyPr/>
          <a:lstStyle/>
          <a:p>
            <a:r>
              <a:rPr lang="en-GB">
                <a:latin typeface="Calibri" charset="0"/>
              </a:rPr>
              <a:t>Class and Instance Attributes</a:t>
            </a:r>
          </a:p>
        </p:txBody>
      </p:sp>
      <p:sp>
        <p:nvSpPr>
          <p:cNvPr id="5125" name="Rectangle 4" descr="Rectangle: Click to edit Master text styles&#10;Second level&#10;Third level&#10;Fourth level&#10;Fifth level"/>
          <p:cNvSpPr>
            <a:spLocks noGrp="1" noChangeArrowheads="1"/>
          </p:cNvSpPr>
          <p:nvPr>
            <p:ph sz="quarter" idx="1"/>
          </p:nvPr>
        </p:nvSpPr>
        <p:spPr>
          <a:xfrm>
            <a:off x="838200" y="1905000"/>
            <a:ext cx="8077200" cy="4267200"/>
          </a:xfrm>
        </p:spPr>
        <p:txBody>
          <a:bodyPr/>
          <a:lstStyle/>
          <a:p>
            <a:pPr>
              <a:lnSpc>
                <a:spcPct val="90000"/>
              </a:lnSpc>
            </a:pPr>
            <a:r>
              <a:rPr lang="en-US" sz="2800" dirty="0">
                <a:latin typeface="Calibri" charset="0"/>
              </a:rPr>
              <a:t>Instance attributes (and methods) are:</a:t>
            </a:r>
          </a:p>
          <a:p>
            <a:pPr lvl="2">
              <a:lnSpc>
                <a:spcPct val="90000"/>
              </a:lnSpc>
            </a:pPr>
            <a:r>
              <a:rPr lang="en-US" sz="2000" dirty="0">
                <a:latin typeface="Calibri" charset="0"/>
              </a:rPr>
              <a:t>associated with an instance (object) of the class.</a:t>
            </a:r>
          </a:p>
          <a:p>
            <a:pPr lvl="2">
              <a:lnSpc>
                <a:spcPct val="90000"/>
              </a:lnSpc>
            </a:pPr>
            <a:r>
              <a:rPr lang="en-US" sz="2000" dirty="0">
                <a:latin typeface="Calibri" charset="0"/>
              </a:rPr>
              <a:t>and accessed through an object of the class.</a:t>
            </a:r>
          </a:p>
          <a:p>
            <a:pPr lvl="2">
              <a:lnSpc>
                <a:spcPct val="90000"/>
              </a:lnSpc>
            </a:pPr>
            <a:r>
              <a:rPr lang="en-GB" sz="2000" dirty="0">
                <a:latin typeface="Calibri" charset="0"/>
              </a:rPr>
              <a:t>each object of the class has its own distinct copy of </a:t>
            </a:r>
            <a:r>
              <a:rPr lang="en-GB" sz="2000" i="1" dirty="0">
                <a:latin typeface="Calibri" charset="0"/>
              </a:rPr>
              <a:t>instance attributes (and methods)</a:t>
            </a:r>
            <a:r>
              <a:rPr lang="en-GB" sz="2000" dirty="0">
                <a:latin typeface="Calibri" charset="0"/>
              </a:rPr>
              <a:t> </a:t>
            </a:r>
            <a:endParaRPr lang="en-US" sz="2000" dirty="0">
              <a:latin typeface="Calibri" charset="0"/>
            </a:endParaRPr>
          </a:p>
          <a:p>
            <a:pPr>
              <a:lnSpc>
                <a:spcPct val="90000"/>
              </a:lnSpc>
            </a:pPr>
            <a:r>
              <a:rPr lang="en-US" sz="2800" dirty="0">
                <a:latin typeface="Calibri" charset="0"/>
              </a:rPr>
              <a:t>Class attributes (and methods):</a:t>
            </a:r>
          </a:p>
          <a:p>
            <a:pPr lvl="2">
              <a:lnSpc>
                <a:spcPct val="90000"/>
              </a:lnSpc>
            </a:pPr>
            <a:r>
              <a:rPr lang="en-US" sz="2000" dirty="0">
                <a:latin typeface="Calibri" charset="0"/>
              </a:rPr>
              <a:t>live in the class</a:t>
            </a:r>
          </a:p>
          <a:p>
            <a:pPr lvl="2">
              <a:lnSpc>
                <a:spcPct val="90000"/>
              </a:lnSpc>
            </a:pPr>
            <a:r>
              <a:rPr lang="en-GB" sz="2000" dirty="0">
                <a:latin typeface="Calibri" charset="0"/>
              </a:rPr>
              <a:t>can also be manipulated without creating an instance of the class.</a:t>
            </a:r>
            <a:endParaRPr lang="en-US" sz="2000" dirty="0">
              <a:latin typeface="Calibri" charset="0"/>
            </a:endParaRPr>
          </a:p>
          <a:p>
            <a:pPr lvl="2">
              <a:lnSpc>
                <a:spcPct val="90000"/>
              </a:lnSpc>
            </a:pPr>
            <a:r>
              <a:rPr lang="en-US" sz="2000" dirty="0">
                <a:latin typeface="Calibri" charset="0"/>
              </a:rPr>
              <a:t>are shared by all objects of the class.</a:t>
            </a:r>
          </a:p>
          <a:p>
            <a:pPr lvl="2">
              <a:lnSpc>
                <a:spcPct val="90000"/>
              </a:lnSpc>
            </a:pPr>
            <a:r>
              <a:rPr lang="en-US" sz="2000" dirty="0">
                <a:latin typeface="Calibri" charset="0"/>
              </a:rPr>
              <a:t>do not belong to objects</a:t>
            </a:r>
            <a:r>
              <a:rPr lang="ja-JP" altLang="en-US" sz="2000" dirty="0">
                <a:latin typeface="Calibri" charset="0"/>
                <a:ea typeface="HGPｺﾞｼｯｸE" charset="0"/>
                <a:cs typeface="HGPｺﾞｼｯｸE" charset="0"/>
              </a:rPr>
              <a:t>’</a:t>
            </a:r>
            <a:r>
              <a:rPr lang="en-US" altLang="ja-JP" sz="2000" dirty="0">
                <a:latin typeface="Calibri" charset="0"/>
                <a:ea typeface="HGPｺﾞｼｯｸE" charset="0"/>
                <a:cs typeface="HGPｺﾞｼｯｸE" charset="0"/>
              </a:rPr>
              <a:t> states.</a:t>
            </a:r>
          </a:p>
          <a:p>
            <a:pPr lvl="2">
              <a:lnSpc>
                <a:spcPct val="90000"/>
              </a:lnSpc>
            </a:pPr>
            <a:endParaRPr lang="en-GB" sz="2000" dirty="0">
              <a:latin typeface="Calibri" charset="0"/>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622</a:t>
            </a:fld>
            <a:endParaRPr lang="en-US"/>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a:xfrm>
            <a:off x="609600" y="152400"/>
            <a:ext cx="7772400" cy="838200"/>
          </a:xfrm>
        </p:spPr>
        <p:txBody>
          <a:bodyPr/>
          <a:lstStyle/>
          <a:p>
            <a:r>
              <a:rPr lang="en-US">
                <a:latin typeface="Calibri" charset="0"/>
              </a:rPr>
              <a:t>Class Attributes and Objects</a:t>
            </a:r>
            <a:endParaRPr lang="en-GB">
              <a:latin typeface="Calibri" charset="0"/>
            </a:endParaRPr>
          </a:p>
        </p:txBody>
      </p:sp>
      <p:sp>
        <p:nvSpPr>
          <p:cNvPr id="6149" name="Rectangle 3" descr="Rectangle: Click to edit Master text styles&#10;Second level&#10;Third level&#10;Fourth level&#10;Fifth level"/>
          <p:cNvSpPr>
            <a:spLocks noGrp="1" noChangeArrowheads="1"/>
          </p:cNvSpPr>
          <p:nvPr>
            <p:ph sz="quarter" idx="1"/>
          </p:nvPr>
        </p:nvSpPr>
        <p:spPr>
          <a:xfrm>
            <a:off x="838200" y="1905000"/>
            <a:ext cx="8001000" cy="4343400"/>
          </a:xfrm>
        </p:spPr>
        <p:txBody>
          <a:bodyPr/>
          <a:lstStyle/>
          <a:p>
            <a:pPr>
              <a:lnSpc>
                <a:spcPct val="90000"/>
              </a:lnSpc>
            </a:pPr>
            <a:r>
              <a:rPr lang="en-GB" dirty="0">
                <a:latin typeface="Calibri" charset="0"/>
              </a:rPr>
              <a:t>A </a:t>
            </a:r>
            <a:r>
              <a:rPr lang="en-GB" b="1" dirty="0">
                <a:latin typeface="Calibri" charset="0"/>
              </a:rPr>
              <a:t>class attribute </a:t>
            </a:r>
            <a:r>
              <a:rPr lang="en-GB" dirty="0">
                <a:latin typeface="Calibri" charset="0"/>
              </a:rPr>
              <a:t>is in </a:t>
            </a:r>
            <a:r>
              <a:rPr lang="en-GB" u="sng" dirty="0">
                <a:latin typeface="Calibri" charset="0"/>
              </a:rPr>
              <a:t>one fixed location </a:t>
            </a:r>
            <a:r>
              <a:rPr lang="en-GB" dirty="0">
                <a:latin typeface="Calibri" charset="0"/>
              </a:rPr>
              <a:t>in memory.</a:t>
            </a:r>
          </a:p>
          <a:p>
            <a:pPr>
              <a:lnSpc>
                <a:spcPct val="90000"/>
              </a:lnSpc>
            </a:pPr>
            <a:r>
              <a:rPr lang="en-GB" dirty="0">
                <a:latin typeface="Calibri" charset="0"/>
              </a:rPr>
              <a:t>Every object of the class </a:t>
            </a:r>
            <a:r>
              <a:rPr lang="en-GB" u="sng" dirty="0">
                <a:latin typeface="Calibri" charset="0"/>
              </a:rPr>
              <a:t>shares class attributes </a:t>
            </a:r>
            <a:r>
              <a:rPr lang="en-GB" dirty="0">
                <a:latin typeface="Calibri" charset="0"/>
              </a:rPr>
              <a:t>with the other objects.</a:t>
            </a:r>
          </a:p>
          <a:p>
            <a:pPr>
              <a:lnSpc>
                <a:spcPct val="90000"/>
              </a:lnSpc>
            </a:pPr>
            <a:r>
              <a:rPr lang="en-GB" dirty="0">
                <a:latin typeface="Calibri" charset="0"/>
              </a:rPr>
              <a:t>Any object of the class can </a:t>
            </a:r>
            <a:r>
              <a:rPr lang="en-GB" u="sng" dirty="0">
                <a:latin typeface="Calibri" charset="0"/>
              </a:rPr>
              <a:t>change the value </a:t>
            </a:r>
            <a:r>
              <a:rPr lang="en-GB" dirty="0">
                <a:latin typeface="Calibri" charset="0"/>
              </a:rPr>
              <a:t>of a class attribute.</a:t>
            </a:r>
          </a:p>
          <a:p>
            <a:pPr>
              <a:lnSpc>
                <a:spcPct val="90000"/>
              </a:lnSpc>
            </a:pPr>
            <a:r>
              <a:rPr lang="en-GB" dirty="0">
                <a:latin typeface="Calibri" charset="0"/>
              </a:rPr>
              <a:t>Class attributes (and methods) can also be manipulated without creating an instance of the class. </a:t>
            </a:r>
          </a:p>
          <a:p>
            <a:pPr>
              <a:lnSpc>
                <a:spcPct val="90000"/>
              </a:lnSpc>
            </a:pPr>
            <a:endParaRPr lang="en-GB" dirty="0">
              <a:latin typeface="Calibri" charset="0"/>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623</a:t>
            </a:fld>
            <a:endParaRPr lang="en-US"/>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609600" y="228600"/>
            <a:ext cx="7772400" cy="838200"/>
          </a:xfrm>
        </p:spPr>
        <p:txBody>
          <a:bodyPr/>
          <a:lstStyle/>
          <a:p>
            <a:r>
              <a:rPr lang="en-US">
                <a:latin typeface="Calibri" charset="0"/>
              </a:rPr>
              <a:t>Class Attributes Declaration</a:t>
            </a:r>
            <a:endParaRPr lang="en-GB">
              <a:latin typeface="Calibri" charset="0"/>
            </a:endParaRPr>
          </a:p>
        </p:txBody>
      </p:sp>
      <p:sp>
        <p:nvSpPr>
          <p:cNvPr id="8197" name="Rectangle 3" descr="Rectangle: Click to edit Master text styles&#10;Second level&#10;Third level&#10;Fourth level&#10;Fifth level"/>
          <p:cNvSpPr>
            <a:spLocks noGrp="1" noChangeArrowheads="1"/>
          </p:cNvSpPr>
          <p:nvPr>
            <p:ph sz="quarter" idx="1"/>
          </p:nvPr>
        </p:nvSpPr>
        <p:spPr>
          <a:xfrm>
            <a:off x="612775" y="1600200"/>
            <a:ext cx="8153400" cy="4495800"/>
          </a:xfrm>
        </p:spPr>
        <p:txBody>
          <a:bodyPr/>
          <a:lstStyle/>
          <a:p>
            <a:r>
              <a:rPr lang="en-US" dirty="0">
                <a:latin typeface="Calibri" charset="0"/>
              </a:rPr>
              <a:t>The class attributes (and methods) are declared as instance attribute but with the </a:t>
            </a:r>
            <a:r>
              <a:rPr lang="en-US" i="1" u="sng" dirty="0">
                <a:solidFill>
                  <a:srgbClr val="0000FF"/>
                </a:solidFill>
                <a:latin typeface="Calibri" charset="0"/>
              </a:rPr>
              <a:t>static</a:t>
            </a:r>
            <a:r>
              <a:rPr lang="en-US" dirty="0">
                <a:latin typeface="Calibri" charset="0"/>
              </a:rPr>
              <a:t> modifier in addition.</a:t>
            </a:r>
          </a:p>
          <a:p>
            <a:endParaRPr lang="en-GB" dirty="0">
              <a:latin typeface="Calibri" charset="0"/>
            </a:endParaRPr>
          </a:p>
        </p:txBody>
      </p:sp>
      <p:grpSp>
        <p:nvGrpSpPr>
          <p:cNvPr id="8198" name="Group 4"/>
          <p:cNvGrpSpPr>
            <a:grpSpLocks/>
          </p:cNvGrpSpPr>
          <p:nvPr/>
        </p:nvGrpSpPr>
        <p:grpSpPr bwMode="auto">
          <a:xfrm>
            <a:off x="1381125" y="3595688"/>
            <a:ext cx="6619875" cy="936625"/>
            <a:chOff x="246" y="802"/>
            <a:chExt cx="5514" cy="912"/>
          </a:xfrm>
        </p:grpSpPr>
        <p:sp>
          <p:nvSpPr>
            <p:cNvPr id="7183" name="Rectangle 5"/>
            <p:cNvSpPr>
              <a:spLocks noChangeArrowheads="1"/>
            </p:cNvSpPr>
            <p:nvPr/>
          </p:nvSpPr>
          <p:spPr bwMode="auto">
            <a:xfrm>
              <a:off x="246" y="802"/>
              <a:ext cx="5375" cy="912"/>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Arial" charset="0"/>
              </a:endParaRPr>
            </a:p>
          </p:txBody>
        </p:sp>
        <p:sp>
          <p:nvSpPr>
            <p:cNvPr id="8207" name="Rectangle 6"/>
            <p:cNvSpPr>
              <a:spLocks noChangeArrowheads="1"/>
            </p:cNvSpPr>
            <p:nvPr/>
          </p:nvSpPr>
          <p:spPr bwMode="auto">
            <a:xfrm>
              <a:off x="303" y="918"/>
              <a:ext cx="5457"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4300" lvl="1">
                <a:spcBef>
                  <a:spcPct val="50000"/>
                </a:spcBef>
                <a:buClr>
                  <a:schemeClr val="tx2"/>
                </a:buClr>
                <a:buSzPct val="80000"/>
                <a:tabLst>
                  <a:tab pos="2289175" algn="l"/>
                </a:tabLst>
              </a:pPr>
              <a:r>
                <a:rPr lang="en-US">
                  <a:latin typeface="Courier New" charset="0"/>
                  <a:ea typeface="MS PGothic" charset="0"/>
                  <a:cs typeface="MS PGothic" charset="0"/>
                </a:rPr>
                <a:t>&lt;modifiers&gt;  &lt;data type&gt; &lt;attribute name&gt; ;</a:t>
              </a:r>
              <a:endParaRPr lang="en-US">
                <a:solidFill>
                  <a:srgbClr val="990033"/>
                </a:solidFill>
                <a:latin typeface="Courier New" charset="0"/>
                <a:ea typeface="MS PGothic" charset="0"/>
                <a:cs typeface="MS PGothic" charset="0"/>
              </a:endParaRPr>
            </a:p>
          </p:txBody>
        </p:sp>
      </p:grpSp>
      <p:sp>
        <p:nvSpPr>
          <p:cNvPr id="8199" name="Rectangle 7"/>
          <p:cNvSpPr>
            <a:spLocks noChangeArrowheads="1"/>
          </p:cNvSpPr>
          <p:nvPr/>
        </p:nvSpPr>
        <p:spPr bwMode="auto">
          <a:xfrm>
            <a:off x="990600" y="5881688"/>
            <a:ext cx="6562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spcBef>
                <a:spcPct val="50000"/>
              </a:spcBef>
              <a:buClr>
                <a:schemeClr val="tx2"/>
              </a:buClr>
              <a:buSzPct val="80000"/>
            </a:pPr>
            <a:r>
              <a:rPr lang="en-US">
                <a:solidFill>
                  <a:schemeClr val="accent2"/>
                </a:solidFill>
                <a:latin typeface="Courier New" charset="0"/>
                <a:ea typeface="MS PGothic" charset="0"/>
                <a:cs typeface="MS PGothic" charset="0"/>
              </a:rPr>
              <a:t>public static     </a:t>
            </a:r>
            <a:r>
              <a:rPr lang="en-US">
                <a:latin typeface="Courier New" charset="0"/>
                <a:ea typeface="MS PGothic" charset="0"/>
                <a:cs typeface="MS PGothic" charset="0"/>
              </a:rPr>
              <a:t>int	    studentNumber ;</a:t>
            </a:r>
            <a:endParaRPr lang="en-US">
              <a:solidFill>
                <a:srgbClr val="A50021"/>
              </a:solidFill>
              <a:latin typeface="Courier New" charset="0"/>
              <a:ea typeface="MS PGothic" charset="0"/>
              <a:cs typeface="MS PGothic" charset="0"/>
            </a:endParaRPr>
          </a:p>
        </p:txBody>
      </p:sp>
      <p:sp>
        <p:nvSpPr>
          <p:cNvPr id="8200" name="Line 8"/>
          <p:cNvSpPr>
            <a:spLocks noChangeShapeType="1"/>
          </p:cNvSpPr>
          <p:nvPr/>
        </p:nvSpPr>
        <p:spPr bwMode="auto">
          <a:xfrm flipV="1">
            <a:off x="2895600" y="5091113"/>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8201" name="Line 9"/>
          <p:cNvSpPr>
            <a:spLocks noChangeShapeType="1"/>
          </p:cNvSpPr>
          <p:nvPr/>
        </p:nvSpPr>
        <p:spPr bwMode="auto">
          <a:xfrm flipV="1">
            <a:off x="4484688" y="5091113"/>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8202" name="Line 10"/>
          <p:cNvSpPr>
            <a:spLocks noChangeShapeType="1"/>
          </p:cNvSpPr>
          <p:nvPr/>
        </p:nvSpPr>
        <p:spPr bwMode="auto">
          <a:xfrm flipV="1">
            <a:off x="6219825" y="5091113"/>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7180" name="AutoShape 11"/>
          <p:cNvSpPr>
            <a:spLocks noChangeArrowheads="1"/>
          </p:cNvSpPr>
          <p:nvPr/>
        </p:nvSpPr>
        <p:spPr bwMode="auto">
          <a:xfrm>
            <a:off x="2273300" y="4738688"/>
            <a:ext cx="1155700" cy="354012"/>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Arial" charset="0"/>
              </a:rPr>
              <a:t>Modifiers</a:t>
            </a:r>
          </a:p>
        </p:txBody>
      </p:sp>
      <p:sp>
        <p:nvSpPr>
          <p:cNvPr id="7181" name="AutoShape 12"/>
          <p:cNvSpPr>
            <a:spLocks noChangeArrowheads="1"/>
          </p:cNvSpPr>
          <p:nvPr/>
        </p:nvSpPr>
        <p:spPr bwMode="auto">
          <a:xfrm>
            <a:off x="3819525" y="4738688"/>
            <a:ext cx="1524000" cy="354012"/>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Arial" charset="0"/>
              </a:rPr>
              <a:t>Data Type</a:t>
            </a:r>
          </a:p>
        </p:txBody>
      </p:sp>
      <p:sp>
        <p:nvSpPr>
          <p:cNvPr id="7182" name="AutoShape 13"/>
          <p:cNvSpPr>
            <a:spLocks noChangeArrowheads="1"/>
          </p:cNvSpPr>
          <p:nvPr/>
        </p:nvSpPr>
        <p:spPr bwMode="auto">
          <a:xfrm>
            <a:off x="5495925" y="4738688"/>
            <a:ext cx="1625600" cy="354012"/>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Arial" charset="0"/>
              </a:rPr>
              <a:t>Name</a:t>
            </a:r>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624</a:t>
            </a:fld>
            <a:endParaRPr lang="en-US"/>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612775" y="228600"/>
            <a:ext cx="8153400" cy="990600"/>
          </a:xfrm>
        </p:spPr>
        <p:txBody>
          <a:bodyPr/>
          <a:lstStyle/>
          <a:p>
            <a:r>
              <a:rPr lang="en-US">
                <a:latin typeface="Calibri" charset="0"/>
              </a:rPr>
              <a:t>Class Attributes Access</a:t>
            </a:r>
            <a:endParaRPr lang="en-GB">
              <a:latin typeface="Calibri" charset="0"/>
            </a:endParaRPr>
          </a:p>
        </p:txBody>
      </p:sp>
      <p:sp>
        <p:nvSpPr>
          <p:cNvPr id="9221" name="Rectangle 3" descr="Rectangle: Click to edit Master text styles&#10;Second level&#10;Third level&#10;Fourth level&#10;Fifth level"/>
          <p:cNvSpPr>
            <a:spLocks noGrp="1" noChangeArrowheads="1"/>
          </p:cNvSpPr>
          <p:nvPr>
            <p:ph sz="quarter" idx="1"/>
          </p:nvPr>
        </p:nvSpPr>
        <p:spPr>
          <a:xfrm>
            <a:off x="612775" y="1600200"/>
            <a:ext cx="8153400" cy="4495800"/>
          </a:xfrm>
        </p:spPr>
        <p:txBody>
          <a:bodyPr/>
          <a:lstStyle/>
          <a:p>
            <a:r>
              <a:rPr lang="en-GB">
                <a:latin typeface="Calibri" charset="0"/>
              </a:rPr>
              <a:t>Class attributes (and methods) can also be manipulated without creating an instance of the class.</a:t>
            </a:r>
          </a:p>
        </p:txBody>
      </p:sp>
      <p:grpSp>
        <p:nvGrpSpPr>
          <p:cNvPr id="9222" name="Group 4"/>
          <p:cNvGrpSpPr>
            <a:grpSpLocks/>
          </p:cNvGrpSpPr>
          <p:nvPr/>
        </p:nvGrpSpPr>
        <p:grpSpPr bwMode="auto">
          <a:xfrm>
            <a:off x="1533525" y="3657600"/>
            <a:ext cx="6619875" cy="936625"/>
            <a:chOff x="246" y="802"/>
            <a:chExt cx="5514" cy="912"/>
          </a:xfrm>
        </p:grpSpPr>
        <p:sp>
          <p:nvSpPr>
            <p:cNvPr id="8205" name="Rectangle 5"/>
            <p:cNvSpPr>
              <a:spLocks noChangeArrowheads="1"/>
            </p:cNvSpPr>
            <p:nvPr/>
          </p:nvSpPr>
          <p:spPr bwMode="auto">
            <a:xfrm>
              <a:off x="246" y="802"/>
              <a:ext cx="5375" cy="912"/>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Arial" charset="0"/>
              </a:endParaRPr>
            </a:p>
          </p:txBody>
        </p:sp>
        <p:sp>
          <p:nvSpPr>
            <p:cNvPr id="9229" name="Rectangle 6"/>
            <p:cNvSpPr>
              <a:spLocks noChangeArrowheads="1"/>
            </p:cNvSpPr>
            <p:nvPr/>
          </p:nvSpPr>
          <p:spPr bwMode="auto">
            <a:xfrm>
              <a:off x="303" y="918"/>
              <a:ext cx="5457"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4300" lvl="1">
                <a:spcBef>
                  <a:spcPct val="50000"/>
                </a:spcBef>
                <a:buClr>
                  <a:schemeClr val="tx2"/>
                </a:buClr>
                <a:buSzPct val="80000"/>
                <a:tabLst>
                  <a:tab pos="2289175" algn="l"/>
                </a:tabLst>
              </a:pPr>
              <a:r>
                <a:rPr lang="en-US">
                  <a:latin typeface="Courier New" charset="0"/>
                  <a:ea typeface="MS PGothic" charset="0"/>
                  <a:cs typeface="MS PGothic" charset="0"/>
                </a:rPr>
                <a:t>&lt;class name&gt;</a:t>
              </a:r>
              <a:r>
                <a:rPr lang="en-US" sz="2400" b="1">
                  <a:solidFill>
                    <a:schemeClr val="tx2"/>
                  </a:solidFill>
                  <a:latin typeface="Courier New" charset="0"/>
                  <a:ea typeface="MS PGothic" charset="0"/>
                  <a:cs typeface="MS PGothic" charset="0"/>
                </a:rPr>
                <a:t>.</a:t>
              </a:r>
              <a:r>
                <a:rPr lang="en-US">
                  <a:latin typeface="Courier New" charset="0"/>
                  <a:ea typeface="MS PGothic" charset="0"/>
                  <a:cs typeface="MS PGothic" charset="0"/>
                </a:rPr>
                <a:t>&lt;attribute name&gt; </a:t>
              </a:r>
              <a:endParaRPr lang="en-US">
                <a:solidFill>
                  <a:srgbClr val="990033"/>
                </a:solidFill>
                <a:latin typeface="Courier New" charset="0"/>
                <a:ea typeface="MS PGothic" charset="0"/>
                <a:cs typeface="MS PGothic" charset="0"/>
              </a:endParaRPr>
            </a:p>
          </p:txBody>
        </p:sp>
      </p:grpSp>
      <p:sp>
        <p:nvSpPr>
          <p:cNvPr id="9223" name="Rectangle 7"/>
          <p:cNvSpPr>
            <a:spLocks noChangeArrowheads="1"/>
          </p:cNvSpPr>
          <p:nvPr/>
        </p:nvSpPr>
        <p:spPr bwMode="auto">
          <a:xfrm>
            <a:off x="2047875" y="5943600"/>
            <a:ext cx="6562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spcBef>
                <a:spcPct val="50000"/>
              </a:spcBef>
              <a:buClr>
                <a:schemeClr val="tx2"/>
              </a:buClr>
              <a:buSzPct val="80000"/>
            </a:pPr>
            <a:r>
              <a:rPr lang="en-US">
                <a:latin typeface="Courier New" charset="0"/>
                <a:ea typeface="MS PGothic" charset="0"/>
                <a:cs typeface="MS PGothic" charset="0"/>
              </a:rPr>
              <a:t>Course</a:t>
            </a:r>
            <a:r>
              <a:rPr lang="en-US" sz="2400" b="1">
                <a:solidFill>
                  <a:schemeClr val="tx2"/>
                </a:solidFill>
                <a:latin typeface="Courier New" charset="0"/>
                <a:ea typeface="MS PGothic" charset="0"/>
                <a:cs typeface="MS PGothic" charset="0"/>
              </a:rPr>
              <a:t>.</a:t>
            </a:r>
            <a:r>
              <a:rPr lang="en-US">
                <a:latin typeface="Courier New" charset="0"/>
                <a:ea typeface="MS PGothic" charset="0"/>
                <a:cs typeface="MS PGothic" charset="0"/>
              </a:rPr>
              <a:t>studentNumber = 0 ;</a:t>
            </a:r>
            <a:endParaRPr lang="en-US">
              <a:solidFill>
                <a:srgbClr val="A50021"/>
              </a:solidFill>
              <a:latin typeface="Courier New" charset="0"/>
              <a:ea typeface="MS PGothic" charset="0"/>
              <a:cs typeface="MS PGothic" charset="0"/>
            </a:endParaRPr>
          </a:p>
        </p:txBody>
      </p:sp>
      <p:sp>
        <p:nvSpPr>
          <p:cNvPr id="9224" name="Line 8"/>
          <p:cNvSpPr>
            <a:spLocks noChangeShapeType="1"/>
          </p:cNvSpPr>
          <p:nvPr/>
        </p:nvSpPr>
        <p:spPr bwMode="auto">
          <a:xfrm flipV="1">
            <a:off x="3048000" y="5153025"/>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9225" name="Line 9"/>
          <p:cNvSpPr>
            <a:spLocks noChangeShapeType="1"/>
          </p:cNvSpPr>
          <p:nvPr/>
        </p:nvSpPr>
        <p:spPr bwMode="auto">
          <a:xfrm flipV="1">
            <a:off x="4637088" y="5153025"/>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8203" name="AutoShape 11"/>
          <p:cNvSpPr>
            <a:spLocks noChangeArrowheads="1"/>
          </p:cNvSpPr>
          <p:nvPr/>
        </p:nvSpPr>
        <p:spPr bwMode="auto">
          <a:xfrm>
            <a:off x="2209800" y="4800600"/>
            <a:ext cx="1524000" cy="354013"/>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Arial" charset="0"/>
              </a:rPr>
              <a:t>Class Name</a:t>
            </a:r>
          </a:p>
        </p:txBody>
      </p:sp>
      <p:sp>
        <p:nvSpPr>
          <p:cNvPr id="8204" name="AutoShape 12"/>
          <p:cNvSpPr>
            <a:spLocks noChangeArrowheads="1"/>
          </p:cNvSpPr>
          <p:nvPr/>
        </p:nvSpPr>
        <p:spPr bwMode="auto">
          <a:xfrm>
            <a:off x="3971925" y="4800600"/>
            <a:ext cx="2200275" cy="354013"/>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Arial" charset="0"/>
              </a:rPr>
              <a:t>Attribute Name</a:t>
            </a:r>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625</a:t>
            </a:fld>
            <a:endParaRPr lang="en-US"/>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0" y="358775"/>
            <a:ext cx="9144000" cy="598488"/>
          </a:xfrm>
        </p:spPr>
        <p:txBody>
          <a:bodyPr>
            <a:normAutofit fontScale="90000"/>
          </a:bodyPr>
          <a:lstStyle/>
          <a:p>
            <a:pPr fontAlgn="auto">
              <a:spcAft>
                <a:spcPts val="0"/>
              </a:spcAft>
              <a:defRPr/>
            </a:pPr>
            <a:r>
              <a:rPr lang="en-US" dirty="0">
                <a:solidFill>
                  <a:schemeClr val="accent1">
                    <a:lumMod val="75000"/>
                  </a:schemeClr>
                </a:solidFill>
                <a:latin typeface="Calibri" charset="0"/>
                <a:ea typeface="+mj-ea"/>
                <a:cs typeface="+mj-cs"/>
              </a:rPr>
              <a:t>Declaring Instance Attributes With Java </a:t>
            </a:r>
          </a:p>
        </p:txBody>
      </p:sp>
      <p:grpSp>
        <p:nvGrpSpPr>
          <p:cNvPr id="11269" name="Group 3"/>
          <p:cNvGrpSpPr>
            <a:grpSpLocks/>
          </p:cNvGrpSpPr>
          <p:nvPr/>
        </p:nvGrpSpPr>
        <p:grpSpPr bwMode="auto">
          <a:xfrm>
            <a:off x="1228725" y="2452688"/>
            <a:ext cx="6619875" cy="936625"/>
            <a:chOff x="246" y="802"/>
            <a:chExt cx="5514" cy="912"/>
          </a:xfrm>
        </p:grpSpPr>
        <p:sp>
          <p:nvSpPr>
            <p:cNvPr id="10254" name="Rectangle 4"/>
            <p:cNvSpPr>
              <a:spLocks noChangeArrowheads="1"/>
            </p:cNvSpPr>
            <p:nvPr/>
          </p:nvSpPr>
          <p:spPr bwMode="auto">
            <a:xfrm>
              <a:off x="246" y="802"/>
              <a:ext cx="5375" cy="912"/>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Arial" charset="0"/>
              </a:endParaRPr>
            </a:p>
          </p:txBody>
        </p:sp>
        <p:sp>
          <p:nvSpPr>
            <p:cNvPr id="11278" name="Rectangle 5"/>
            <p:cNvSpPr>
              <a:spLocks noChangeArrowheads="1"/>
            </p:cNvSpPr>
            <p:nvPr/>
          </p:nvSpPr>
          <p:spPr bwMode="auto">
            <a:xfrm>
              <a:off x="303" y="918"/>
              <a:ext cx="5457"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4300" lvl="1">
                <a:spcBef>
                  <a:spcPct val="50000"/>
                </a:spcBef>
                <a:buClr>
                  <a:schemeClr val="tx2"/>
                </a:buClr>
                <a:buSzPct val="80000"/>
                <a:tabLst>
                  <a:tab pos="2289175" algn="l"/>
                </a:tabLst>
              </a:pPr>
              <a:r>
                <a:rPr lang="en-US">
                  <a:latin typeface="Courier New" charset="0"/>
                  <a:ea typeface="MS PGothic" charset="0"/>
                  <a:cs typeface="MS PGothic" charset="0"/>
                </a:rPr>
                <a:t>&lt;modifiers&gt;  &lt;data type&gt; &lt;attribute name&gt; ;</a:t>
              </a:r>
              <a:endParaRPr lang="en-US">
                <a:solidFill>
                  <a:srgbClr val="990033"/>
                </a:solidFill>
                <a:latin typeface="Courier New" charset="0"/>
                <a:ea typeface="MS PGothic" charset="0"/>
                <a:cs typeface="MS PGothic" charset="0"/>
              </a:endParaRPr>
            </a:p>
          </p:txBody>
        </p:sp>
      </p:grpSp>
      <p:sp>
        <p:nvSpPr>
          <p:cNvPr id="11270" name="Rectangle 6"/>
          <p:cNvSpPr>
            <a:spLocks noChangeArrowheads="1"/>
          </p:cNvSpPr>
          <p:nvPr/>
        </p:nvSpPr>
        <p:spPr bwMode="auto">
          <a:xfrm>
            <a:off x="1762125" y="4738688"/>
            <a:ext cx="5638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spcBef>
                <a:spcPct val="50000"/>
              </a:spcBef>
              <a:buClr>
                <a:schemeClr val="tx2"/>
              </a:buClr>
              <a:buSzPct val="80000"/>
            </a:pPr>
            <a:r>
              <a:rPr lang="en-US">
                <a:solidFill>
                  <a:schemeClr val="accent2"/>
                </a:solidFill>
                <a:latin typeface="Courier New" charset="0"/>
                <a:ea typeface="MS PGothic" charset="0"/>
                <a:cs typeface="MS PGothic" charset="0"/>
              </a:rPr>
              <a:t>public     </a:t>
            </a:r>
            <a:r>
              <a:rPr lang="en-US">
                <a:latin typeface="Courier New" charset="0"/>
                <a:ea typeface="MS PGothic" charset="0"/>
                <a:cs typeface="MS PGothic" charset="0"/>
              </a:rPr>
              <a:t>String    studentName ;</a:t>
            </a:r>
            <a:endParaRPr lang="en-US">
              <a:solidFill>
                <a:srgbClr val="A50021"/>
              </a:solidFill>
              <a:latin typeface="Courier New" charset="0"/>
              <a:ea typeface="MS PGothic" charset="0"/>
              <a:cs typeface="MS PGothic" charset="0"/>
            </a:endParaRPr>
          </a:p>
        </p:txBody>
      </p:sp>
      <p:sp>
        <p:nvSpPr>
          <p:cNvPr id="11271" name="Line 7"/>
          <p:cNvSpPr>
            <a:spLocks noChangeShapeType="1"/>
          </p:cNvSpPr>
          <p:nvPr/>
        </p:nvSpPr>
        <p:spPr bwMode="auto">
          <a:xfrm flipV="1">
            <a:off x="2752725" y="3948113"/>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11272" name="Line 8"/>
          <p:cNvSpPr>
            <a:spLocks noChangeShapeType="1"/>
          </p:cNvSpPr>
          <p:nvPr/>
        </p:nvSpPr>
        <p:spPr bwMode="auto">
          <a:xfrm flipV="1">
            <a:off x="4332288" y="3948113"/>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11273" name="Line 9"/>
          <p:cNvSpPr>
            <a:spLocks noChangeShapeType="1"/>
          </p:cNvSpPr>
          <p:nvPr/>
        </p:nvSpPr>
        <p:spPr bwMode="auto">
          <a:xfrm flipV="1">
            <a:off x="6067425" y="3948113"/>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10251" name="AutoShape 10"/>
          <p:cNvSpPr>
            <a:spLocks noChangeArrowheads="1"/>
          </p:cNvSpPr>
          <p:nvPr/>
        </p:nvSpPr>
        <p:spPr bwMode="auto">
          <a:xfrm>
            <a:off x="2130425" y="3595688"/>
            <a:ext cx="1155700" cy="354012"/>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Arial" charset="0"/>
              </a:rPr>
              <a:t>Modifiers</a:t>
            </a:r>
          </a:p>
        </p:txBody>
      </p:sp>
      <p:sp>
        <p:nvSpPr>
          <p:cNvPr id="10252" name="AutoShape 11"/>
          <p:cNvSpPr>
            <a:spLocks noChangeArrowheads="1"/>
          </p:cNvSpPr>
          <p:nvPr/>
        </p:nvSpPr>
        <p:spPr bwMode="auto">
          <a:xfrm>
            <a:off x="3667125" y="3595688"/>
            <a:ext cx="1524000" cy="354012"/>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Arial" charset="0"/>
              </a:rPr>
              <a:t>Data Type</a:t>
            </a:r>
          </a:p>
        </p:txBody>
      </p:sp>
      <p:sp>
        <p:nvSpPr>
          <p:cNvPr id="10253" name="AutoShape 12"/>
          <p:cNvSpPr>
            <a:spLocks noChangeArrowheads="1"/>
          </p:cNvSpPr>
          <p:nvPr/>
        </p:nvSpPr>
        <p:spPr bwMode="auto">
          <a:xfrm>
            <a:off x="5343525" y="3595688"/>
            <a:ext cx="1625600" cy="354012"/>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Arial" charset="0"/>
              </a:rPr>
              <a:t>Name</a:t>
            </a:r>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626</a:t>
            </a:fld>
            <a:endParaRPr lang="en-US"/>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Rectangle 12"/>
          <p:cNvSpPr>
            <a:spLocks noGrp="1" noChangeArrowheads="1"/>
          </p:cNvSpPr>
          <p:nvPr>
            <p:ph type="title"/>
          </p:nvPr>
        </p:nvSpPr>
        <p:spPr/>
        <p:txBody>
          <a:bodyPr>
            <a:normAutofit fontScale="90000"/>
          </a:bodyPr>
          <a:lstStyle/>
          <a:p>
            <a:pPr fontAlgn="auto">
              <a:spcAft>
                <a:spcPts val="0"/>
              </a:spcAft>
              <a:defRPr/>
            </a:pPr>
            <a:r>
              <a:rPr lang="en-US" dirty="0">
                <a:solidFill>
                  <a:schemeClr val="accent1">
                    <a:lumMod val="75000"/>
                  </a:schemeClr>
                </a:solidFill>
                <a:latin typeface="Calibri" charset="0"/>
                <a:ea typeface="+mj-ea"/>
                <a:cs typeface="+mj-cs"/>
              </a:rPr>
              <a:t>Example </a:t>
            </a:r>
            <a:r>
              <a:rPr lang="en-US" dirty="0">
                <a:solidFill>
                  <a:schemeClr val="accent1">
                    <a:lumMod val="75000"/>
                  </a:schemeClr>
                </a:solidFill>
                <a:latin typeface="Calibri" charset="0"/>
              </a:rPr>
              <a:t>Declaring Instance Attributes With Java </a:t>
            </a:r>
            <a:endParaRPr lang="en-US" dirty="0">
              <a:solidFill>
                <a:schemeClr val="accent1">
                  <a:lumMod val="75000"/>
                </a:schemeClr>
              </a:solidFill>
              <a:latin typeface="Calibri" charset="0"/>
              <a:ea typeface="+mj-ea"/>
              <a:cs typeface="+mj-cs"/>
            </a:endParaRPr>
          </a:p>
        </p:txBody>
      </p:sp>
      <p:graphicFrame>
        <p:nvGraphicFramePr>
          <p:cNvPr id="12290" name="Object 6"/>
          <p:cNvGraphicFramePr>
            <a:graphicFrameLocks noGrp="1" noChangeAspect="1"/>
          </p:cNvGraphicFramePr>
          <p:nvPr>
            <p:ph sz="quarter" idx="1"/>
          </p:nvPr>
        </p:nvGraphicFramePr>
        <p:xfrm>
          <a:off x="5821763" y="2086236"/>
          <a:ext cx="2932908" cy="1596504"/>
        </p:xfrm>
        <a:graphic>
          <a:graphicData uri="http://schemas.openxmlformats.org/presentationml/2006/ole">
            <mc:AlternateContent xmlns:mc="http://schemas.openxmlformats.org/markup-compatibility/2006">
              <mc:Choice xmlns:v="urn:schemas-microsoft-com:vml" Requires="v">
                <p:oleObj spid="_x0000_s9224" name="Visio" r:id="rId3" imgW="1323442" imgH="650748" progId="">
                  <p:embed/>
                </p:oleObj>
              </mc:Choice>
              <mc:Fallback>
                <p:oleObj name="Visio" r:id="rId3" imgW="1323442" imgH="650748" progId="">
                  <p:embed/>
                  <p:pic>
                    <p:nvPicPr>
                      <p:cNvPr id="1229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763" y="2086236"/>
                        <a:ext cx="2932908" cy="1596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9" name="Rectangle 3"/>
          <p:cNvSpPr>
            <a:spLocks noChangeArrowheads="1"/>
          </p:cNvSpPr>
          <p:nvPr/>
        </p:nvSpPr>
        <p:spPr bwMode="auto">
          <a:xfrm>
            <a:off x="179388" y="1989138"/>
            <a:ext cx="4849812" cy="18288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Arial" charset="0"/>
            </a:endParaRPr>
          </a:p>
        </p:txBody>
      </p:sp>
      <p:sp>
        <p:nvSpPr>
          <p:cNvPr id="12295" name="Rectangle 4"/>
          <p:cNvSpPr>
            <a:spLocks noChangeArrowheads="1"/>
          </p:cNvSpPr>
          <p:nvPr/>
        </p:nvSpPr>
        <p:spPr bwMode="auto">
          <a:xfrm>
            <a:off x="539750" y="1989138"/>
            <a:ext cx="52578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tabLst>
                <a:tab pos="457200" algn="l"/>
              </a:tabLst>
            </a:pPr>
            <a:r>
              <a:rPr lang="en-US" sz="1400">
                <a:solidFill>
                  <a:srgbClr val="0000FF"/>
                </a:solidFill>
                <a:latin typeface="Courier New" charset="0"/>
                <a:ea typeface="MS PGothic" charset="0"/>
                <a:cs typeface="MS PGothic" charset="0"/>
              </a:rPr>
              <a:t>public class</a:t>
            </a:r>
            <a:r>
              <a:rPr lang="en-US" sz="1400">
                <a:solidFill>
                  <a:srgbClr val="000000"/>
                </a:solidFill>
                <a:latin typeface="Courier New" charset="0"/>
                <a:ea typeface="MS PGothic" charset="0"/>
                <a:cs typeface="MS PGothic" charset="0"/>
              </a:rPr>
              <a:t> Course </a:t>
            </a:r>
            <a:r>
              <a:rPr lang="en-US" sz="1400">
                <a:solidFill>
                  <a:srgbClr val="FF0000"/>
                </a:solidFill>
                <a:latin typeface="Courier New" charset="0"/>
                <a:ea typeface="MS PGothic" charset="0"/>
                <a:cs typeface="MS PGothic" charset="0"/>
              </a:rPr>
              <a:t>{</a:t>
            </a:r>
          </a:p>
          <a:p>
            <a:pPr>
              <a:lnSpc>
                <a:spcPct val="80000"/>
              </a:lnSpc>
              <a:tabLst>
                <a:tab pos="457200" algn="l"/>
              </a:tabLst>
            </a:pPr>
            <a:endParaRPr lang="en-US" sz="1400">
              <a:solidFill>
                <a:srgbClr val="000000"/>
              </a:solidFill>
              <a:latin typeface="Courier New" charset="0"/>
              <a:ea typeface="MS PGothic" charset="0"/>
              <a:cs typeface="MS PGothic" charset="0"/>
            </a:endParaRPr>
          </a:p>
          <a:p>
            <a:pPr>
              <a:lnSpc>
                <a:spcPct val="80000"/>
              </a:lnSpc>
              <a:tabLst>
                <a:tab pos="457200" algn="l"/>
              </a:tabLst>
            </a:pPr>
            <a:r>
              <a:rPr lang="en-US" sz="1400">
                <a:solidFill>
                  <a:srgbClr val="00FF00"/>
                </a:solidFill>
                <a:latin typeface="Courier New" charset="0"/>
                <a:ea typeface="MS PGothic" charset="0"/>
                <a:cs typeface="MS PGothic" charset="0"/>
              </a:rPr>
              <a:t>    	// Attributes</a:t>
            </a:r>
            <a:r>
              <a:rPr lang="en-US" sz="1400">
                <a:solidFill>
                  <a:srgbClr val="000000"/>
                </a:solidFill>
                <a:latin typeface="Courier New" charset="0"/>
                <a:ea typeface="MS PGothic" charset="0"/>
                <a:cs typeface="MS PGothic" charset="0"/>
              </a:rPr>
              <a:t>   </a:t>
            </a:r>
          </a:p>
          <a:p>
            <a:pPr>
              <a:lnSpc>
                <a:spcPct val="80000"/>
              </a:lnSpc>
              <a:tabLst>
                <a:tab pos="457200" algn="l"/>
              </a:tabLst>
            </a:pPr>
            <a:r>
              <a:rPr lang="en-US" sz="1400">
                <a:solidFill>
                  <a:srgbClr val="000000"/>
                </a:solidFill>
                <a:latin typeface="Courier New" charset="0"/>
                <a:ea typeface="MS PGothic" charset="0"/>
                <a:cs typeface="MS PGothic" charset="0"/>
              </a:rPr>
              <a:t>    	</a:t>
            </a:r>
            <a:r>
              <a:rPr lang="en-US" sz="1400">
                <a:solidFill>
                  <a:srgbClr val="0000FF"/>
                </a:solidFill>
                <a:latin typeface="Courier New" charset="0"/>
                <a:ea typeface="MS PGothic" charset="0"/>
                <a:cs typeface="MS PGothic" charset="0"/>
              </a:rPr>
              <a:t>public</a:t>
            </a:r>
            <a:r>
              <a:rPr lang="en-US" sz="1400">
                <a:solidFill>
                  <a:srgbClr val="000000"/>
                </a:solidFill>
                <a:latin typeface="Courier New" charset="0"/>
                <a:ea typeface="MS PGothic" charset="0"/>
                <a:cs typeface="MS PGothic" charset="0"/>
              </a:rPr>
              <a:t> String studentName;</a:t>
            </a:r>
          </a:p>
          <a:p>
            <a:pPr>
              <a:lnSpc>
                <a:spcPct val="80000"/>
              </a:lnSpc>
              <a:tabLst>
                <a:tab pos="457200" algn="l"/>
              </a:tabLst>
            </a:pPr>
            <a:r>
              <a:rPr lang="en-US" sz="1400">
                <a:solidFill>
                  <a:srgbClr val="000000"/>
                </a:solidFill>
                <a:latin typeface="Courier New" charset="0"/>
                <a:ea typeface="MS PGothic" charset="0"/>
                <a:cs typeface="MS PGothic" charset="0"/>
              </a:rPr>
              <a:t>	</a:t>
            </a:r>
            <a:r>
              <a:rPr lang="en-US" sz="1400">
                <a:solidFill>
                  <a:srgbClr val="0000FF"/>
                </a:solidFill>
                <a:latin typeface="Courier New" charset="0"/>
                <a:ea typeface="MS PGothic" charset="0"/>
                <a:cs typeface="MS PGothic" charset="0"/>
              </a:rPr>
              <a:t>public</a:t>
            </a:r>
            <a:r>
              <a:rPr lang="en-US" sz="1400">
                <a:solidFill>
                  <a:srgbClr val="000000"/>
                </a:solidFill>
                <a:latin typeface="Courier New" charset="0"/>
                <a:ea typeface="MS PGothic" charset="0"/>
                <a:cs typeface="MS PGothic" charset="0"/>
              </a:rPr>
              <a:t> String courseCode ;</a:t>
            </a:r>
          </a:p>
          <a:p>
            <a:pPr>
              <a:lnSpc>
                <a:spcPct val="80000"/>
              </a:lnSpc>
              <a:tabLst>
                <a:tab pos="457200" algn="l"/>
              </a:tabLst>
            </a:pPr>
            <a:r>
              <a:rPr lang="en-US" sz="1400">
                <a:solidFill>
                  <a:srgbClr val="00FF00"/>
                </a:solidFill>
                <a:latin typeface="Courier New" charset="0"/>
                <a:ea typeface="MS PGothic" charset="0"/>
                <a:cs typeface="MS PGothic" charset="0"/>
              </a:rPr>
              <a:t> 	// No method Members   </a:t>
            </a:r>
          </a:p>
          <a:p>
            <a:pPr>
              <a:lnSpc>
                <a:spcPct val="80000"/>
              </a:lnSpc>
              <a:tabLst>
                <a:tab pos="457200" algn="l"/>
              </a:tabLst>
            </a:pPr>
            <a:endParaRPr lang="en-US" sz="1400">
              <a:solidFill>
                <a:srgbClr val="00FF00"/>
              </a:solidFill>
              <a:latin typeface="Courier New" charset="0"/>
              <a:ea typeface="MS PGothic" charset="0"/>
              <a:cs typeface="MS PGothic" charset="0"/>
            </a:endParaRPr>
          </a:p>
          <a:p>
            <a:pPr>
              <a:lnSpc>
                <a:spcPct val="80000"/>
              </a:lnSpc>
              <a:tabLst>
                <a:tab pos="457200" algn="l"/>
              </a:tabLst>
            </a:pPr>
            <a:r>
              <a:rPr lang="en-US" sz="1400">
                <a:solidFill>
                  <a:srgbClr val="FF0000"/>
                </a:solidFill>
                <a:latin typeface="Courier New" charset="0"/>
                <a:ea typeface="MS PGothic" charset="0"/>
                <a:cs typeface="MS PGothic" charset="0"/>
              </a:rPr>
              <a:t>}</a:t>
            </a:r>
          </a:p>
          <a:p>
            <a:pPr>
              <a:lnSpc>
                <a:spcPct val="80000"/>
              </a:lnSpc>
              <a:tabLst>
                <a:tab pos="457200" algn="l"/>
              </a:tabLst>
            </a:pPr>
            <a:endParaRPr lang="en-US" sz="1400">
              <a:solidFill>
                <a:srgbClr val="FF0000"/>
              </a:solidFill>
              <a:latin typeface="Courier New" charset="0"/>
              <a:ea typeface="MS PGothic" charset="0"/>
              <a:cs typeface="MS PGothic" charset="0"/>
            </a:endParaRPr>
          </a:p>
          <a:p>
            <a:pPr>
              <a:lnSpc>
                <a:spcPct val="80000"/>
              </a:lnSpc>
              <a:tabLst>
                <a:tab pos="457200" algn="l"/>
              </a:tabLst>
            </a:pPr>
            <a:endParaRPr lang="en-US" sz="1400">
              <a:latin typeface="Courier New" charset="0"/>
              <a:ea typeface="MS PGothic" charset="0"/>
              <a:cs typeface="MS PGothic" charset="0"/>
            </a:endParaRPr>
          </a:p>
        </p:txBody>
      </p:sp>
      <p:sp>
        <p:nvSpPr>
          <p:cNvPr id="12296" name="Rectangle 4"/>
          <p:cNvSpPr>
            <a:spLocks noChangeArrowheads="1"/>
          </p:cNvSpPr>
          <p:nvPr/>
        </p:nvSpPr>
        <p:spPr bwMode="auto">
          <a:xfrm>
            <a:off x="539750" y="5229225"/>
            <a:ext cx="7848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tabLst>
                <a:tab pos="457200" algn="l"/>
              </a:tabLst>
            </a:pPr>
            <a:endParaRPr lang="en-US" sz="1400">
              <a:solidFill>
                <a:srgbClr val="FF0000"/>
              </a:solidFill>
              <a:latin typeface="Courier New" charset="0"/>
              <a:ea typeface="MS PGothic" charset="0"/>
              <a:cs typeface="MS PGothic" charset="0"/>
            </a:endParaRPr>
          </a:p>
          <a:p>
            <a:pPr>
              <a:lnSpc>
                <a:spcPct val="80000"/>
              </a:lnSpc>
              <a:tabLst>
                <a:tab pos="457200" algn="l"/>
              </a:tabLst>
            </a:pPr>
            <a:endParaRPr lang="en-US" sz="1400">
              <a:latin typeface="Courier New" charset="0"/>
              <a:ea typeface="MS PGothic" charset="0"/>
              <a:cs typeface="MS PGothic" charset="0"/>
            </a:endParaRPr>
          </a:p>
        </p:txBody>
      </p:sp>
      <p:sp>
        <p:nvSpPr>
          <p:cNvPr id="2" name="TextBox 1"/>
          <p:cNvSpPr txBox="1"/>
          <p:nvPr/>
        </p:nvSpPr>
        <p:spPr>
          <a:xfrm>
            <a:off x="323850" y="4149725"/>
            <a:ext cx="6985000" cy="64611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dirty="0" err="1"/>
              <a:t>Course.</a:t>
            </a:r>
            <a:r>
              <a:rPr lang="en-US" dirty="0" err="1">
                <a:solidFill>
                  <a:srgbClr val="000000"/>
                </a:solidFill>
                <a:latin typeface="Courier New" charset="0"/>
                <a:ea typeface="MS PGothic" charset="0"/>
                <a:cs typeface="MS PGothic" charset="0"/>
              </a:rPr>
              <a:t>studentName</a:t>
            </a:r>
            <a:r>
              <a:rPr lang="en-US" dirty="0">
                <a:solidFill>
                  <a:srgbClr val="000000"/>
                </a:solidFill>
                <a:latin typeface="Courier New" charset="0"/>
                <a:ea typeface="MS PGothic" charset="0"/>
                <a:cs typeface="MS PGothic" charset="0"/>
              </a:rPr>
              <a:t>= “Ahmed ”</a:t>
            </a:r>
            <a:r>
              <a:rPr lang="en-US" dirty="0"/>
              <a:t>  ;</a:t>
            </a:r>
          </a:p>
          <a:p>
            <a:pPr>
              <a:defRPr/>
            </a:pPr>
            <a:endParaRPr lang="en-US" dirty="0"/>
          </a:p>
        </p:txBody>
      </p:sp>
      <p:sp>
        <p:nvSpPr>
          <p:cNvPr id="12298" name="Freeform 10"/>
          <p:cNvSpPr>
            <a:spLocks/>
          </p:cNvSpPr>
          <p:nvPr/>
        </p:nvSpPr>
        <p:spPr bwMode="auto">
          <a:xfrm rot="21549207">
            <a:off x="4646613" y="4270297"/>
            <a:ext cx="422275" cy="428625"/>
          </a:xfrm>
          <a:custGeom>
            <a:avLst/>
            <a:gdLst>
              <a:gd name="T0" fmla="*/ 2147483647 w 378"/>
              <a:gd name="T1" fmla="*/ 2147483647 h 398"/>
              <a:gd name="T2" fmla="*/ 2147483647 w 378"/>
              <a:gd name="T3" fmla="*/ 2147483647 h 398"/>
              <a:gd name="T4" fmla="*/ 2147483647 w 378"/>
              <a:gd name="T5" fmla="*/ 2147483647 h 398"/>
              <a:gd name="T6" fmla="*/ 2147483647 w 378"/>
              <a:gd name="T7" fmla="*/ 0 h 398"/>
              <a:gd name="T8" fmla="*/ 2147483647 w 378"/>
              <a:gd name="T9" fmla="*/ 0 h 398"/>
              <a:gd name="T10" fmla="*/ 2147483647 w 378"/>
              <a:gd name="T11" fmla="*/ 2147483647 h 398"/>
              <a:gd name="T12" fmla="*/ 2147483647 w 378"/>
              <a:gd name="T13" fmla="*/ 2147483647 h 398"/>
              <a:gd name="T14" fmla="*/ 2147483647 w 378"/>
              <a:gd name="T15" fmla="*/ 2147483647 h 398"/>
              <a:gd name="T16" fmla="*/ 2147483647 w 378"/>
              <a:gd name="T17" fmla="*/ 2147483647 h 398"/>
              <a:gd name="T18" fmla="*/ 2147483647 w 378"/>
              <a:gd name="T19" fmla="*/ 2147483647 h 398"/>
              <a:gd name="T20" fmla="*/ 0 w 378"/>
              <a:gd name="T21" fmla="*/ 2147483647 h 398"/>
              <a:gd name="T22" fmla="*/ 2147483647 w 378"/>
              <a:gd name="T23" fmla="*/ 2147483647 h 398"/>
              <a:gd name="T24" fmla="*/ 2147483647 w 378"/>
              <a:gd name="T25" fmla="*/ 2147483647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cap="flat" cmpd="sng">
            <a:solidFill>
              <a:srgbClr val="F6061D"/>
            </a:solidFill>
            <a:prstDash val="solid"/>
            <a:miter lim="800000"/>
            <a:headEnd type="none" w="med" len="med"/>
            <a:tailEnd type="none" w="med" len="med"/>
          </a:ln>
          <a:effectLst>
            <a:outerShdw dist="52363" dir="4557825" algn="ctr" rotWithShape="0">
              <a:schemeClr val="bg2"/>
            </a:outerShdw>
          </a:effectLst>
        </p:spPr>
        <p:txBody>
          <a:bodyPr wrap="none"/>
          <a:lstStyle/>
          <a:p>
            <a:endParaRPr lang="en-US"/>
          </a:p>
        </p:txBody>
      </p:sp>
      <p:sp>
        <p:nvSpPr>
          <p:cNvPr id="4" name="TextBox 3"/>
          <p:cNvSpPr txBox="1"/>
          <p:nvPr/>
        </p:nvSpPr>
        <p:spPr>
          <a:xfrm>
            <a:off x="323850" y="4941888"/>
            <a:ext cx="7993063" cy="922337"/>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dirty="0">
                <a:solidFill>
                  <a:srgbClr val="000000"/>
                </a:solidFill>
                <a:latin typeface="Courier New" charset="0"/>
                <a:cs typeface="Courier New" charset="0"/>
              </a:rPr>
              <a:t>Course course1</a:t>
            </a:r>
            <a:r>
              <a:rPr lang="en-US" dirty="0">
                <a:latin typeface="Courier New" charset="0"/>
                <a:cs typeface="Courier New" charset="0"/>
              </a:rPr>
              <a:t> </a:t>
            </a:r>
            <a:r>
              <a:rPr lang="en-US" dirty="0">
                <a:solidFill>
                  <a:srgbClr val="000000"/>
                </a:solidFill>
                <a:latin typeface="Courier New" charset="0"/>
                <a:cs typeface="Courier New" charset="0"/>
              </a:rPr>
              <a:t>= </a:t>
            </a:r>
            <a:r>
              <a:rPr lang="en-US" dirty="0">
                <a:solidFill>
                  <a:srgbClr val="0000FF"/>
                </a:solidFill>
                <a:latin typeface="Courier New" charset="0"/>
                <a:cs typeface="Courier New" charset="0"/>
              </a:rPr>
              <a:t>new</a:t>
            </a:r>
            <a:r>
              <a:rPr lang="en-US" dirty="0">
                <a:solidFill>
                  <a:srgbClr val="000000"/>
                </a:solidFill>
                <a:latin typeface="Courier New" charset="0"/>
                <a:cs typeface="Courier New" charset="0"/>
              </a:rPr>
              <a:t> Course</a:t>
            </a:r>
            <a:r>
              <a:rPr lang="en-US" dirty="0">
                <a:solidFill>
                  <a:srgbClr val="FF0000"/>
                </a:solidFill>
                <a:latin typeface="Courier New" charset="0"/>
                <a:cs typeface="Courier New" charset="0"/>
              </a:rPr>
              <a:t>( )</a:t>
            </a:r>
            <a:r>
              <a:rPr lang="en-US" dirty="0">
                <a:solidFill>
                  <a:srgbClr val="000000"/>
                </a:solidFill>
                <a:latin typeface="Courier New" charset="0"/>
                <a:cs typeface="Courier New" charset="0"/>
              </a:rPr>
              <a:t>;</a:t>
            </a:r>
          </a:p>
          <a:p>
            <a:pPr>
              <a:defRPr/>
            </a:pPr>
            <a:r>
              <a:rPr lang="en-US" dirty="0">
                <a:latin typeface="Arial"/>
                <a:cs typeface="Arial"/>
              </a:rPr>
              <a:t>course1.</a:t>
            </a:r>
            <a:r>
              <a:rPr lang="en-US" dirty="0">
                <a:solidFill>
                  <a:srgbClr val="000000"/>
                </a:solidFill>
                <a:latin typeface="Arial"/>
                <a:ea typeface="MS PGothic" charset="0"/>
                <a:cs typeface="Arial"/>
              </a:rPr>
              <a:t>studentName= “Ahmed ”</a:t>
            </a:r>
            <a:r>
              <a:rPr lang="en-US" dirty="0">
                <a:latin typeface="Arial"/>
                <a:cs typeface="Arial"/>
              </a:rPr>
              <a:t>  ;</a:t>
            </a:r>
          </a:p>
          <a:p>
            <a:pPr>
              <a:defRPr/>
            </a:pPr>
            <a:r>
              <a:rPr lang="en-US" dirty="0">
                <a:solidFill>
                  <a:srgbClr val="000000"/>
                </a:solidFill>
                <a:latin typeface="Courier New" charset="0"/>
                <a:cs typeface="Courier New" charset="0"/>
              </a:rPr>
              <a:t> </a:t>
            </a:r>
            <a:endParaRPr lang="en-US" dirty="0"/>
          </a:p>
        </p:txBody>
      </p:sp>
      <p:sp>
        <p:nvSpPr>
          <p:cNvPr id="12300" name="Freeform 9"/>
          <p:cNvSpPr>
            <a:spLocks/>
          </p:cNvSpPr>
          <p:nvPr/>
        </p:nvSpPr>
        <p:spPr bwMode="auto">
          <a:xfrm rot="534672">
            <a:off x="4970463" y="5116513"/>
            <a:ext cx="450850" cy="527050"/>
          </a:xfrm>
          <a:custGeom>
            <a:avLst/>
            <a:gdLst>
              <a:gd name="T0" fmla="*/ 0 w 412"/>
              <a:gd name="T1" fmla="*/ 2147483647 h 476"/>
              <a:gd name="T2" fmla="*/ 2147483647 w 412"/>
              <a:gd name="T3" fmla="*/ 2147483647 h 476"/>
              <a:gd name="T4" fmla="*/ 2147483647 w 412"/>
              <a:gd name="T5" fmla="*/ 2147483647 h 476"/>
              <a:gd name="T6" fmla="*/ 2147483647 w 412"/>
              <a:gd name="T7" fmla="*/ 2147483647 h 476"/>
              <a:gd name="T8" fmla="*/ 2147483647 w 412"/>
              <a:gd name="T9" fmla="*/ 0 h 476"/>
              <a:gd name="T10" fmla="*/ 2147483647 w 412"/>
              <a:gd name="T11" fmla="*/ 2147483647 h 476"/>
              <a:gd name="T12" fmla="*/ 0 w 412"/>
              <a:gd name="T13" fmla="*/ 2147483647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2" h="476">
                <a:moveTo>
                  <a:pt x="0" y="284"/>
                </a:moveTo>
                <a:lnTo>
                  <a:pt x="112" y="284"/>
                </a:lnTo>
                <a:lnTo>
                  <a:pt x="160" y="374"/>
                </a:lnTo>
                <a:lnTo>
                  <a:pt x="266" y="64"/>
                </a:lnTo>
                <a:lnTo>
                  <a:pt x="412" y="0"/>
                </a:lnTo>
                <a:lnTo>
                  <a:pt x="150" y="476"/>
                </a:lnTo>
                <a:lnTo>
                  <a:pt x="0" y="284"/>
                </a:lnTo>
                <a:close/>
              </a:path>
            </a:pathLst>
          </a:custGeom>
          <a:solidFill>
            <a:schemeClr val="hlink"/>
          </a:solidFill>
          <a:ln w="9525" cap="flat" cmpd="sng">
            <a:solidFill>
              <a:schemeClr val="hlink"/>
            </a:solidFill>
            <a:prstDash val="solid"/>
            <a:miter lim="800000"/>
            <a:headEnd type="none" w="med" len="med"/>
            <a:tailEnd type="none" w="med" len="med"/>
          </a:ln>
          <a:effectLst>
            <a:outerShdw dist="53882" dir="2700000" algn="ctr" rotWithShape="0">
              <a:schemeClr val="bg2"/>
            </a:outerShdw>
          </a:effectLst>
        </p:spPr>
        <p:txBody>
          <a:bodyPr wrap="none"/>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627</a:t>
            </a:fld>
            <a:endParaRPr lang="en-US"/>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ChangeArrowheads="1"/>
          </p:cNvSpPr>
          <p:nvPr/>
        </p:nvSpPr>
        <p:spPr bwMode="auto">
          <a:xfrm>
            <a:off x="304800" y="2209800"/>
            <a:ext cx="8534400" cy="40386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Arial" charset="0"/>
            </a:endParaRPr>
          </a:p>
        </p:txBody>
      </p:sp>
      <p:sp>
        <p:nvSpPr>
          <p:cNvPr id="9222" name="Rectangle 3"/>
          <p:cNvSpPr>
            <a:spLocks noChangeArrowheads="1"/>
          </p:cNvSpPr>
          <p:nvPr/>
        </p:nvSpPr>
        <p:spPr bwMode="auto">
          <a:xfrm>
            <a:off x="381000" y="152400"/>
            <a:ext cx="5715000" cy="18288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Arial" charset="0"/>
            </a:endParaRPr>
          </a:p>
        </p:txBody>
      </p:sp>
      <p:sp>
        <p:nvSpPr>
          <p:cNvPr id="13318" name="Rectangle 4"/>
          <p:cNvSpPr>
            <a:spLocks noChangeArrowheads="1"/>
          </p:cNvSpPr>
          <p:nvPr/>
        </p:nvSpPr>
        <p:spPr bwMode="auto">
          <a:xfrm>
            <a:off x="381000" y="292100"/>
            <a:ext cx="5715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tabLst>
                <a:tab pos="457200" algn="l"/>
              </a:tabLst>
            </a:pPr>
            <a:r>
              <a:rPr lang="en-US" sz="1400" dirty="0">
                <a:solidFill>
                  <a:srgbClr val="0000FF"/>
                </a:solidFill>
                <a:latin typeface="Courier New" charset="0"/>
                <a:ea typeface="MS PGothic" charset="0"/>
                <a:cs typeface="MS PGothic" charset="0"/>
              </a:rPr>
              <a:t>class</a:t>
            </a:r>
            <a:r>
              <a:rPr lang="en-US" sz="1400" dirty="0">
                <a:solidFill>
                  <a:srgbClr val="000000"/>
                </a:solidFill>
                <a:latin typeface="Courier New" charset="0"/>
                <a:ea typeface="MS PGothic" charset="0"/>
                <a:cs typeface="MS PGothic" charset="0"/>
              </a:rPr>
              <a:t> Course </a:t>
            </a:r>
            <a:r>
              <a:rPr lang="en-US" sz="1400" dirty="0">
                <a:solidFill>
                  <a:srgbClr val="FF0000"/>
                </a:solidFill>
                <a:latin typeface="Courier New" charset="0"/>
                <a:ea typeface="MS PGothic" charset="0"/>
                <a:cs typeface="MS PGothic" charset="0"/>
              </a:rPr>
              <a:t>{   </a:t>
            </a:r>
            <a:endParaRPr lang="en-US" sz="1400" dirty="0">
              <a:solidFill>
                <a:srgbClr val="000000"/>
              </a:solidFill>
              <a:latin typeface="Courier New" charset="0"/>
              <a:ea typeface="MS PGothic" charset="0"/>
              <a:cs typeface="MS PGothic" charset="0"/>
            </a:endParaRPr>
          </a:p>
          <a:p>
            <a:pPr>
              <a:lnSpc>
                <a:spcPct val="80000"/>
              </a:lnSpc>
              <a:tabLst>
                <a:tab pos="457200" algn="l"/>
              </a:tabLst>
            </a:pPr>
            <a:r>
              <a:rPr lang="en-US" sz="1400" dirty="0">
                <a:solidFill>
                  <a:srgbClr val="00FF00"/>
                </a:solidFill>
                <a:latin typeface="Courier New" charset="0"/>
                <a:ea typeface="MS PGothic" charset="0"/>
                <a:cs typeface="MS PGothic" charset="0"/>
              </a:rPr>
              <a:t>    // attributes</a:t>
            </a:r>
            <a:r>
              <a:rPr lang="en-US" sz="1400" dirty="0">
                <a:solidFill>
                  <a:srgbClr val="000000"/>
                </a:solidFill>
                <a:latin typeface="Courier New" charset="0"/>
                <a:ea typeface="MS PGothic" charset="0"/>
                <a:cs typeface="MS PGothic" charset="0"/>
              </a:rPr>
              <a:t>   </a:t>
            </a:r>
          </a:p>
          <a:p>
            <a:pPr>
              <a:lnSpc>
                <a:spcPct val="80000"/>
              </a:lnSpc>
              <a:tabLst>
                <a:tab pos="457200" algn="l"/>
              </a:tabLst>
            </a:pPr>
            <a:r>
              <a:rPr lang="en-US" sz="1400" dirty="0">
                <a:solidFill>
                  <a:srgbClr val="000000"/>
                </a:solidFill>
                <a:latin typeface="Courier New" charset="0"/>
                <a:ea typeface="MS PGothic" charset="0"/>
                <a:cs typeface="MS PGothic" charset="0"/>
              </a:rPr>
              <a:t>	</a:t>
            </a:r>
            <a:r>
              <a:rPr lang="en-US" sz="1400" dirty="0">
                <a:solidFill>
                  <a:srgbClr val="0000FF"/>
                </a:solidFill>
                <a:latin typeface="Courier New" charset="0"/>
                <a:ea typeface="MS PGothic" charset="0"/>
                <a:cs typeface="MS PGothic" charset="0"/>
              </a:rPr>
              <a:t>public</a:t>
            </a:r>
            <a:r>
              <a:rPr lang="en-US" sz="1400" dirty="0">
                <a:solidFill>
                  <a:srgbClr val="000000"/>
                </a:solidFill>
                <a:latin typeface="Courier New" charset="0"/>
                <a:ea typeface="MS PGothic" charset="0"/>
                <a:cs typeface="MS PGothic" charset="0"/>
              </a:rPr>
              <a:t> String </a:t>
            </a:r>
            <a:r>
              <a:rPr lang="en-US" sz="1400" dirty="0" err="1">
                <a:solidFill>
                  <a:srgbClr val="000000"/>
                </a:solidFill>
                <a:latin typeface="Courier New" charset="0"/>
                <a:ea typeface="MS PGothic" charset="0"/>
                <a:cs typeface="MS PGothic" charset="0"/>
              </a:rPr>
              <a:t>studentName</a:t>
            </a:r>
            <a:r>
              <a:rPr lang="en-US" sz="1400" dirty="0">
                <a:solidFill>
                  <a:srgbClr val="000000"/>
                </a:solidFill>
                <a:latin typeface="Courier New" charset="0"/>
                <a:ea typeface="MS PGothic" charset="0"/>
                <a:cs typeface="MS PGothic" charset="0"/>
              </a:rPr>
              <a:t>; </a:t>
            </a:r>
            <a:r>
              <a:rPr lang="en-US" sz="1400" dirty="0">
                <a:solidFill>
                  <a:srgbClr val="00FF00"/>
                </a:solidFill>
                <a:latin typeface="Courier New" charset="0"/>
                <a:ea typeface="MS PGothic" charset="0"/>
                <a:cs typeface="MS PGothic" charset="0"/>
              </a:rPr>
              <a:t>// </a:t>
            </a:r>
            <a:r>
              <a:rPr lang="en-US" sz="1400" dirty="0">
                <a:solidFill>
                  <a:srgbClr val="00CC66"/>
                </a:solidFill>
              </a:rPr>
              <a:t>Instance variables</a:t>
            </a:r>
            <a:r>
              <a:rPr lang="en-US" sz="1400" b="1" dirty="0"/>
              <a:t> </a:t>
            </a:r>
            <a:r>
              <a:rPr lang="en-US" sz="1400" dirty="0">
                <a:solidFill>
                  <a:srgbClr val="000000"/>
                </a:solidFill>
                <a:latin typeface="Courier New" charset="0"/>
                <a:ea typeface="MS PGothic" charset="0"/>
                <a:cs typeface="MS PGothic" charset="0"/>
              </a:rPr>
              <a:t>	</a:t>
            </a:r>
            <a:r>
              <a:rPr lang="en-US" sz="1400" dirty="0">
                <a:solidFill>
                  <a:srgbClr val="0000FF"/>
                </a:solidFill>
                <a:latin typeface="Courier New" charset="0"/>
                <a:ea typeface="MS PGothic" charset="0"/>
                <a:cs typeface="MS PGothic" charset="0"/>
              </a:rPr>
              <a:t>public</a:t>
            </a:r>
            <a:r>
              <a:rPr lang="en-US" sz="1400" dirty="0">
                <a:solidFill>
                  <a:srgbClr val="000000"/>
                </a:solidFill>
                <a:latin typeface="Courier New" charset="0"/>
                <a:ea typeface="MS PGothic" charset="0"/>
                <a:cs typeface="MS PGothic" charset="0"/>
              </a:rPr>
              <a:t> String </a:t>
            </a:r>
            <a:r>
              <a:rPr lang="en-US" sz="1400" dirty="0" err="1">
                <a:solidFill>
                  <a:srgbClr val="000000"/>
                </a:solidFill>
                <a:latin typeface="Courier New" charset="0"/>
                <a:ea typeface="MS PGothic" charset="0"/>
                <a:cs typeface="MS PGothic" charset="0"/>
              </a:rPr>
              <a:t>courseCode</a:t>
            </a:r>
            <a:r>
              <a:rPr lang="en-US" sz="1400" dirty="0">
                <a:solidFill>
                  <a:srgbClr val="000000"/>
                </a:solidFill>
                <a:latin typeface="Courier New" charset="0"/>
                <a:ea typeface="MS PGothic" charset="0"/>
                <a:cs typeface="MS PGothic" charset="0"/>
              </a:rPr>
              <a:t> ;</a:t>
            </a:r>
            <a:r>
              <a:rPr lang="en-US" sz="1400" dirty="0">
                <a:solidFill>
                  <a:srgbClr val="00FF00"/>
                </a:solidFill>
                <a:latin typeface="Courier New" charset="0"/>
                <a:ea typeface="MS PGothic" charset="0"/>
                <a:cs typeface="MS PGothic" charset="0"/>
              </a:rPr>
              <a:t> // </a:t>
            </a:r>
            <a:r>
              <a:rPr lang="en-US" sz="1400" dirty="0">
                <a:solidFill>
                  <a:srgbClr val="00CC66"/>
                </a:solidFill>
              </a:rPr>
              <a:t>Instance variables</a:t>
            </a:r>
            <a:r>
              <a:rPr lang="en-US" sz="1400" b="1" dirty="0"/>
              <a:t> </a:t>
            </a:r>
            <a:endParaRPr lang="en-US" sz="1400" dirty="0">
              <a:solidFill>
                <a:srgbClr val="000000"/>
              </a:solidFill>
              <a:latin typeface="Courier New" charset="0"/>
              <a:ea typeface="MS PGothic" charset="0"/>
              <a:cs typeface="MS PGothic" charset="0"/>
            </a:endParaRPr>
          </a:p>
          <a:p>
            <a:pPr>
              <a:lnSpc>
                <a:spcPct val="80000"/>
              </a:lnSpc>
              <a:tabLst>
                <a:tab pos="457200" algn="l"/>
              </a:tabLst>
            </a:pPr>
            <a:r>
              <a:rPr lang="en-US" sz="1400" dirty="0">
                <a:solidFill>
                  <a:srgbClr val="000000"/>
                </a:solidFill>
                <a:latin typeface="Courier New" charset="0"/>
                <a:ea typeface="MS PGothic" charset="0"/>
                <a:cs typeface="MS PGothic" charset="0"/>
              </a:rPr>
              <a:t>	</a:t>
            </a:r>
            <a:r>
              <a:rPr lang="en-US" sz="1400" dirty="0">
                <a:solidFill>
                  <a:srgbClr val="0000FF"/>
                </a:solidFill>
                <a:latin typeface="Courier New" charset="0"/>
                <a:ea typeface="MS PGothic" charset="0"/>
                <a:cs typeface="MS PGothic" charset="0"/>
              </a:rPr>
              <a:t>public</a:t>
            </a:r>
            <a:r>
              <a:rPr lang="en-US" sz="1400" dirty="0">
                <a:solidFill>
                  <a:srgbClr val="000000"/>
                </a:solidFill>
                <a:latin typeface="Courier New" charset="0"/>
                <a:ea typeface="MS PGothic" charset="0"/>
                <a:cs typeface="MS PGothic" charset="0"/>
              </a:rPr>
              <a:t> </a:t>
            </a:r>
            <a:r>
              <a:rPr lang="en-US" sz="1400" dirty="0">
                <a:solidFill>
                  <a:srgbClr val="0000FF"/>
                </a:solidFill>
                <a:latin typeface="Courier New" charset="0"/>
                <a:ea typeface="MS PGothic" charset="0"/>
                <a:cs typeface="MS PGothic" charset="0"/>
              </a:rPr>
              <a:t>static</a:t>
            </a:r>
            <a:r>
              <a:rPr lang="en-US" sz="1400" dirty="0">
                <a:solidFill>
                  <a:srgbClr val="000000"/>
                </a:solidFill>
                <a:latin typeface="Courier New" charset="0"/>
                <a:ea typeface="MS PGothic" charset="0"/>
                <a:cs typeface="MS PGothic" charset="0"/>
              </a:rPr>
              <a:t> </a:t>
            </a:r>
            <a:r>
              <a:rPr lang="en-US" sz="1400" dirty="0" err="1">
                <a:solidFill>
                  <a:srgbClr val="000000"/>
                </a:solidFill>
                <a:latin typeface="Courier New" charset="0"/>
                <a:ea typeface="MS PGothic" charset="0"/>
                <a:cs typeface="MS PGothic" charset="0"/>
              </a:rPr>
              <a:t>int</a:t>
            </a:r>
            <a:r>
              <a:rPr lang="en-US" sz="1400" dirty="0">
                <a:solidFill>
                  <a:srgbClr val="000000"/>
                </a:solidFill>
                <a:latin typeface="Courier New" charset="0"/>
                <a:ea typeface="MS PGothic" charset="0"/>
                <a:cs typeface="MS PGothic" charset="0"/>
              </a:rPr>
              <a:t> </a:t>
            </a:r>
            <a:r>
              <a:rPr lang="en-US" sz="1400" dirty="0" err="1">
                <a:solidFill>
                  <a:srgbClr val="000000"/>
                </a:solidFill>
                <a:latin typeface="Courier New" charset="0"/>
                <a:ea typeface="MS PGothic" charset="0"/>
                <a:cs typeface="MS PGothic" charset="0"/>
              </a:rPr>
              <a:t>studentNumber</a:t>
            </a:r>
            <a:r>
              <a:rPr lang="en-US" sz="1400" dirty="0">
                <a:solidFill>
                  <a:srgbClr val="000000"/>
                </a:solidFill>
                <a:latin typeface="Courier New" charset="0"/>
                <a:ea typeface="MS PGothic" charset="0"/>
                <a:cs typeface="MS PGothic" charset="0"/>
              </a:rPr>
              <a:t>;</a:t>
            </a:r>
            <a:r>
              <a:rPr lang="en-US" sz="1400" dirty="0">
                <a:solidFill>
                  <a:srgbClr val="00FF00"/>
                </a:solidFill>
                <a:latin typeface="Courier New" charset="0"/>
                <a:ea typeface="MS PGothic" charset="0"/>
                <a:cs typeface="MS PGothic" charset="0"/>
              </a:rPr>
              <a:t> // </a:t>
            </a:r>
            <a:r>
              <a:rPr lang="en-US" sz="1400" dirty="0">
                <a:solidFill>
                  <a:srgbClr val="00CC66"/>
                </a:solidFill>
                <a:cs typeface="MS PGothic" charset="0"/>
              </a:rPr>
              <a:t>Class </a:t>
            </a:r>
            <a:r>
              <a:rPr lang="en-US" sz="1400" dirty="0">
                <a:solidFill>
                  <a:srgbClr val="00CC66"/>
                </a:solidFill>
              </a:rPr>
              <a:t>variables</a:t>
            </a:r>
            <a:r>
              <a:rPr lang="en-US" sz="1400" b="1" dirty="0"/>
              <a:t> </a:t>
            </a:r>
            <a:endParaRPr lang="en-US" sz="1400" dirty="0">
              <a:solidFill>
                <a:srgbClr val="000000"/>
              </a:solidFill>
              <a:latin typeface="Courier New" charset="0"/>
              <a:ea typeface="MS PGothic" charset="0"/>
              <a:cs typeface="MS PGothic" charset="0"/>
            </a:endParaRPr>
          </a:p>
          <a:p>
            <a:pPr>
              <a:lnSpc>
                <a:spcPct val="80000"/>
              </a:lnSpc>
              <a:tabLst>
                <a:tab pos="457200" algn="l"/>
              </a:tabLst>
            </a:pPr>
            <a:endParaRPr lang="en-US" sz="1400" dirty="0">
              <a:solidFill>
                <a:srgbClr val="000000"/>
              </a:solidFill>
              <a:latin typeface="Courier New" charset="0"/>
              <a:ea typeface="MS PGothic" charset="0"/>
              <a:cs typeface="MS PGothic" charset="0"/>
            </a:endParaRPr>
          </a:p>
          <a:p>
            <a:pPr>
              <a:lnSpc>
                <a:spcPct val="80000"/>
              </a:lnSpc>
              <a:tabLst>
                <a:tab pos="457200" algn="l"/>
              </a:tabLst>
            </a:pPr>
            <a:r>
              <a:rPr lang="en-US" sz="1400" dirty="0">
                <a:solidFill>
                  <a:srgbClr val="FF0000"/>
                </a:solidFill>
                <a:latin typeface="Courier New" charset="0"/>
                <a:ea typeface="MS PGothic" charset="0"/>
                <a:cs typeface="MS PGothic" charset="0"/>
              </a:rPr>
              <a:t>}</a:t>
            </a:r>
          </a:p>
          <a:p>
            <a:pPr>
              <a:lnSpc>
                <a:spcPct val="80000"/>
              </a:lnSpc>
              <a:tabLst>
                <a:tab pos="457200" algn="l"/>
              </a:tabLst>
            </a:pPr>
            <a:endParaRPr lang="en-US" sz="1400" dirty="0">
              <a:solidFill>
                <a:srgbClr val="FF0000"/>
              </a:solidFill>
              <a:latin typeface="Courier New" charset="0"/>
              <a:ea typeface="MS PGothic" charset="0"/>
              <a:cs typeface="MS PGothic" charset="0"/>
            </a:endParaRPr>
          </a:p>
          <a:p>
            <a:pPr>
              <a:lnSpc>
                <a:spcPct val="80000"/>
              </a:lnSpc>
              <a:tabLst>
                <a:tab pos="457200" algn="l"/>
              </a:tabLst>
            </a:pPr>
            <a:endParaRPr lang="en-US" sz="1400" dirty="0">
              <a:latin typeface="Courier New" charset="0"/>
              <a:ea typeface="MS PGothic" charset="0"/>
              <a:cs typeface="MS PGothic" charset="0"/>
            </a:endParaRPr>
          </a:p>
        </p:txBody>
      </p:sp>
      <p:sp>
        <p:nvSpPr>
          <p:cNvPr id="13319" name="Rectangle 5"/>
          <p:cNvSpPr>
            <a:spLocks noChangeArrowheads="1"/>
          </p:cNvSpPr>
          <p:nvPr/>
        </p:nvSpPr>
        <p:spPr bwMode="auto">
          <a:xfrm>
            <a:off x="457200" y="2292350"/>
            <a:ext cx="84582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0000FF"/>
                </a:solidFill>
                <a:latin typeface="Courier New" charset="0"/>
                <a:cs typeface="Courier New" charset="0"/>
              </a:rPr>
              <a:t>public class</a:t>
            </a:r>
            <a:r>
              <a:rPr lang="en-US" sz="1400">
                <a:solidFill>
                  <a:srgbClr val="000000"/>
                </a:solidFill>
                <a:latin typeface="Courier New" charset="0"/>
                <a:cs typeface="Courier New" charset="0"/>
              </a:rPr>
              <a:t> CourseRegistration </a:t>
            </a:r>
            <a:r>
              <a:rPr lang="en-US" sz="1400">
                <a:solidFill>
                  <a:srgbClr val="FF0000"/>
                </a:solidFill>
                <a:latin typeface="Courier New" charset="0"/>
                <a:cs typeface="Courier New" charset="0"/>
              </a:rPr>
              <a:t>{</a:t>
            </a:r>
            <a:endParaRPr lang="en-US" sz="1400">
              <a:solidFill>
                <a:srgbClr val="000000"/>
              </a:solidFill>
              <a:latin typeface="Courier New" charset="0"/>
              <a:cs typeface="Courier New" charset="0"/>
            </a:endParaRPr>
          </a:p>
          <a:p>
            <a:r>
              <a:rPr lang="en-US" sz="1400">
                <a:solidFill>
                  <a:srgbClr val="000000"/>
                </a:solidFill>
                <a:latin typeface="Courier New" charset="0"/>
                <a:cs typeface="Courier New" charset="0"/>
              </a:rPr>
              <a:t>    </a:t>
            </a:r>
            <a:r>
              <a:rPr lang="en-US" sz="1400">
                <a:solidFill>
                  <a:srgbClr val="0000FF"/>
                </a:solidFill>
                <a:latin typeface="Courier New" charset="0"/>
                <a:cs typeface="Courier New" charset="0"/>
              </a:rPr>
              <a:t>public static void</a:t>
            </a:r>
            <a:r>
              <a:rPr lang="en-US" sz="1400">
                <a:solidFill>
                  <a:srgbClr val="000000"/>
                </a:solidFill>
                <a:latin typeface="Courier New" charset="0"/>
                <a:cs typeface="Courier New" charset="0"/>
              </a:rPr>
              <a:t> main</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String</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args</a:t>
            </a:r>
            <a:r>
              <a:rPr lang="en-US" sz="1400">
                <a:solidFill>
                  <a:srgbClr val="FF0000"/>
                </a:solidFill>
                <a:latin typeface="Courier New" charset="0"/>
                <a:cs typeface="Courier New" charset="0"/>
              </a:rPr>
              <a:t>) { </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Course course1, course2;</a:t>
            </a:r>
          </a:p>
          <a:p>
            <a:r>
              <a:rPr lang="en-US" sz="1400">
                <a:solidFill>
                  <a:srgbClr val="00FF00"/>
                </a:solidFill>
                <a:latin typeface="Courier New" charset="0"/>
                <a:cs typeface="Courier New" charset="0"/>
              </a:rPr>
              <a:t>//Create and assign values to course1</a:t>
            </a:r>
            <a:endParaRPr lang="en-US" sz="1400">
              <a:solidFill>
                <a:srgbClr val="000000"/>
              </a:solidFill>
              <a:latin typeface="Courier New" charset="0"/>
              <a:cs typeface="Courier New" charset="0"/>
            </a:endParaRPr>
          </a:p>
          <a:p>
            <a:r>
              <a:rPr lang="en-US" sz="1400">
                <a:solidFill>
                  <a:srgbClr val="000000"/>
                </a:solidFill>
                <a:latin typeface="Courier New" charset="0"/>
                <a:cs typeface="Courier New" charset="0"/>
              </a:rPr>
              <a:t> 	course1</a:t>
            </a:r>
            <a:r>
              <a:rPr lang="en-US" sz="1400">
                <a:latin typeface="Courier New" charset="0"/>
                <a:cs typeface="Courier New" charset="0"/>
              </a:rPr>
              <a:t> </a:t>
            </a:r>
            <a:r>
              <a:rPr lang="en-US" sz="1400">
                <a:solidFill>
                  <a:srgbClr val="000000"/>
                </a:solidFill>
                <a:latin typeface="Courier New" charset="0"/>
                <a:cs typeface="Courier New" charset="0"/>
              </a:rPr>
              <a:t>= </a:t>
            </a:r>
            <a:r>
              <a:rPr lang="en-US" sz="1400">
                <a:solidFill>
                  <a:srgbClr val="0000FF"/>
                </a:solidFill>
                <a:latin typeface="Courier New" charset="0"/>
                <a:cs typeface="Courier New" charset="0"/>
              </a:rPr>
              <a:t>new</a:t>
            </a:r>
            <a:r>
              <a:rPr lang="en-US" sz="1400">
                <a:solidFill>
                  <a:srgbClr val="000000"/>
                </a:solidFill>
                <a:latin typeface="Courier New" charset="0"/>
                <a:cs typeface="Courier New" charset="0"/>
              </a:rPr>
              <a:t> Course</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 </a:t>
            </a:r>
            <a:r>
              <a:rPr lang="en-US" sz="1400">
                <a:solidFill>
                  <a:schemeClr val="tx2"/>
                </a:solidFill>
                <a:latin typeface="Courier New" charset="0"/>
                <a:cs typeface="Courier New" charset="0"/>
              </a:rPr>
              <a:t>Course.studentNumber = 1;</a:t>
            </a:r>
            <a:r>
              <a:rPr lang="en-US" sz="1400">
                <a:solidFill>
                  <a:srgbClr val="000000"/>
                </a:solidFill>
                <a:latin typeface="Courier New" charset="0"/>
                <a:cs typeface="Courier New" charset="0"/>
              </a:rPr>
              <a:t>  </a:t>
            </a:r>
            <a:endParaRPr lang="en-US" sz="1400">
              <a:solidFill>
                <a:srgbClr val="00FF00"/>
              </a:solidFill>
              <a:latin typeface="Courier New" charset="0"/>
              <a:cs typeface="Courier New" charset="0"/>
            </a:endParaRPr>
          </a:p>
          <a:p>
            <a:r>
              <a:rPr lang="en-US" sz="1400">
                <a:solidFill>
                  <a:srgbClr val="000000"/>
                </a:solidFill>
                <a:latin typeface="Courier New" charset="0"/>
                <a:cs typeface="Courier New" charset="0"/>
              </a:rPr>
              <a:t>	course1.courseCode= </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CSC112</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0000"/>
                </a:solidFill>
                <a:latin typeface="Courier New" charset="0"/>
                <a:cs typeface="Courier New" charset="0"/>
              </a:rPr>
              <a:t>         course1.studentName</a:t>
            </a:r>
            <a:r>
              <a:rPr lang="en-US" sz="1400">
                <a:solidFill>
                  <a:srgbClr val="0000FF"/>
                </a:solidFill>
                <a:latin typeface="Courier New" charset="0"/>
                <a:cs typeface="Courier New" charset="0"/>
              </a:rPr>
              <a:t>=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Majed AlKebir</a:t>
            </a:r>
            <a:r>
              <a:rPr lang="ja-JP" altLang="en-US" sz="1400">
                <a:solidFill>
                  <a:srgbClr val="007F7F"/>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FF00"/>
                </a:solidFill>
                <a:latin typeface="Courier New" charset="0"/>
                <a:cs typeface="Courier New" charset="0"/>
              </a:rPr>
              <a:t>//Create and assign values to course2</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course2 = </a:t>
            </a:r>
            <a:r>
              <a:rPr lang="en-US" sz="1400">
                <a:solidFill>
                  <a:srgbClr val="0000FF"/>
                </a:solidFill>
                <a:latin typeface="Courier New" charset="0"/>
                <a:cs typeface="Courier New" charset="0"/>
              </a:rPr>
              <a:t>new</a:t>
            </a:r>
            <a:r>
              <a:rPr lang="en-US" sz="1400">
                <a:solidFill>
                  <a:srgbClr val="000000"/>
                </a:solidFill>
                <a:latin typeface="Courier New" charset="0"/>
                <a:cs typeface="Courier New" charset="0"/>
              </a:rPr>
              <a:t> Course</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 </a:t>
            </a:r>
            <a:r>
              <a:rPr lang="en-US" sz="1400">
                <a:solidFill>
                  <a:schemeClr val="tx2"/>
                </a:solidFill>
                <a:latin typeface="Courier New" charset="0"/>
                <a:cs typeface="Courier New" charset="0"/>
              </a:rPr>
              <a:t>Course.studentNumber ++;</a:t>
            </a:r>
            <a:r>
              <a:rPr lang="en-US" sz="1400">
                <a:solidFill>
                  <a:srgbClr val="000000"/>
                </a:solidFill>
                <a:latin typeface="Courier New" charset="0"/>
                <a:cs typeface="Courier New" charset="0"/>
              </a:rPr>
              <a:t> </a:t>
            </a:r>
            <a:endParaRPr lang="en-US" sz="1400">
              <a:solidFill>
                <a:srgbClr val="00FF00"/>
              </a:solidFill>
              <a:latin typeface="Courier New" charset="0"/>
              <a:cs typeface="Courier New" charset="0"/>
            </a:endParaRPr>
          </a:p>
          <a:p>
            <a:r>
              <a:rPr lang="en-US" sz="1400">
                <a:solidFill>
                  <a:srgbClr val="000000"/>
                </a:solidFill>
                <a:latin typeface="Courier New" charset="0"/>
                <a:cs typeface="Courier New" charset="0"/>
              </a:rPr>
              <a:t>	course2.courseCode=</a:t>
            </a:r>
            <a:r>
              <a:rPr lang="en-US" sz="1400">
                <a:solidFill>
                  <a:srgbClr val="0000FF"/>
                </a:solidFill>
                <a:latin typeface="Courier New" charset="0"/>
                <a:cs typeface="Courier New" charset="0"/>
              </a:rPr>
              <a:t> </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CSC107</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0000"/>
                </a:solidFill>
                <a:latin typeface="Courier New" charset="0"/>
                <a:cs typeface="Courier New" charset="0"/>
              </a:rPr>
              <a:t>         course2.studentName=</a:t>
            </a:r>
            <a:r>
              <a:rPr lang="en-US" sz="1400">
                <a:solidFill>
                  <a:srgbClr val="0000FF"/>
                </a:solidFill>
                <a:latin typeface="Courier New" charset="0"/>
                <a:cs typeface="Courier New" charset="0"/>
              </a:rPr>
              <a:t>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Fahd AlAmri</a:t>
            </a:r>
            <a:r>
              <a:rPr lang="ja-JP" altLang="en-US" sz="1400">
                <a:solidFill>
                  <a:srgbClr val="007F7F"/>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0000"/>
                </a:solidFill>
                <a:latin typeface="Courier New" charset="0"/>
                <a:cs typeface="Courier New" charset="0"/>
              </a:rPr>
              <a:t>	System.out.println(course1.studentName</a:t>
            </a:r>
            <a:r>
              <a:rPr lang="en-US">
                <a:latin typeface="Comic Sans MS" charset="0"/>
              </a:rPr>
              <a:t> </a:t>
            </a:r>
            <a:r>
              <a:rPr lang="en-US" sz="1400">
                <a:solidFill>
                  <a:srgbClr val="000000"/>
                </a:solidFill>
                <a:latin typeface="Courier New" charset="0"/>
                <a:cs typeface="Courier New" charset="0"/>
              </a:rPr>
              <a:t>+ </a:t>
            </a:r>
            <a:r>
              <a:rPr lang="en-US" sz="1400">
                <a:solidFill>
                  <a:srgbClr val="007F7F"/>
                </a:solidFill>
                <a:latin typeface="Courier New" charset="0"/>
                <a:cs typeface="Courier New" charset="0"/>
              </a:rPr>
              <a:t>" has the course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a:t>
            </a:r>
          </a:p>
          <a:p>
            <a:r>
              <a:rPr lang="en-US" sz="1400">
                <a:solidFill>
                  <a:srgbClr val="007F7F"/>
                </a:solidFill>
                <a:latin typeface="Courier New" charset="0"/>
                <a:cs typeface="Courier New" charset="0"/>
              </a:rPr>
              <a:t>                           </a:t>
            </a:r>
            <a:r>
              <a:rPr lang="en-US" sz="1400">
                <a:solidFill>
                  <a:srgbClr val="000000"/>
                </a:solidFill>
                <a:latin typeface="Courier New" charset="0"/>
                <a:cs typeface="Courier New" charset="0"/>
              </a:rPr>
              <a:t>course1.courseCode + </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 </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 + </a:t>
            </a:r>
            <a:r>
              <a:rPr lang="en-US" altLang="ja-JP" sz="1400">
                <a:solidFill>
                  <a:srgbClr val="FF0000"/>
                </a:solidFill>
                <a:latin typeface="Courier New" charset="0"/>
                <a:cs typeface="Courier New" charset="0"/>
              </a:rPr>
              <a:t>course1.studentNumber)</a:t>
            </a:r>
            <a:r>
              <a:rPr lang="en-US" altLang="ja-JP"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System.out.println(course2.studentName + </a:t>
            </a:r>
            <a:r>
              <a:rPr lang="en-US" sz="1400">
                <a:solidFill>
                  <a:srgbClr val="007F7F"/>
                </a:solidFill>
                <a:latin typeface="Courier New" charset="0"/>
                <a:cs typeface="Courier New" charset="0"/>
              </a:rPr>
              <a:t>" has the course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 </a:t>
            </a:r>
          </a:p>
          <a:p>
            <a:r>
              <a:rPr lang="en-US" sz="1400">
                <a:solidFill>
                  <a:srgbClr val="007F7F"/>
                </a:solidFill>
                <a:latin typeface="Courier New" charset="0"/>
                <a:cs typeface="Courier New" charset="0"/>
              </a:rPr>
              <a:t>                           </a:t>
            </a:r>
            <a:r>
              <a:rPr lang="en-US" sz="1400">
                <a:solidFill>
                  <a:srgbClr val="000000"/>
                </a:solidFill>
                <a:latin typeface="Courier New" charset="0"/>
                <a:cs typeface="Courier New" charset="0"/>
              </a:rPr>
              <a:t>course2.courseCode + </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 </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 + </a:t>
            </a:r>
            <a:r>
              <a:rPr lang="en-US" altLang="ja-JP" sz="1400">
                <a:solidFill>
                  <a:srgbClr val="FF0000"/>
                </a:solidFill>
                <a:latin typeface="Courier New" charset="0"/>
                <a:cs typeface="Courier New" charset="0"/>
              </a:rPr>
              <a:t>course2.studentNumber)</a:t>
            </a:r>
            <a:r>
              <a:rPr lang="en-US" altLang="ja-JP"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a:t>
            </a:r>
            <a:r>
              <a:rPr lang="en-US" sz="1400">
                <a:solidFill>
                  <a:srgbClr val="FF0000"/>
                </a:solidFill>
                <a:latin typeface="Courier New" charset="0"/>
                <a:cs typeface="Courier New" charset="0"/>
              </a:rPr>
              <a:t>}</a:t>
            </a:r>
          </a:p>
          <a:p>
            <a:r>
              <a:rPr lang="en-US" sz="1400">
                <a:solidFill>
                  <a:srgbClr val="FF0000"/>
                </a:solidFill>
                <a:latin typeface="Courier New" charset="0"/>
                <a:cs typeface="Courier New" charset="0"/>
              </a:rPr>
              <a:t>}</a:t>
            </a:r>
          </a:p>
          <a:p>
            <a:endParaRPr lang="en-US" sz="1400">
              <a:solidFill>
                <a:srgbClr val="000000"/>
              </a:solidFill>
              <a:latin typeface="Courier New" charset="0"/>
              <a:cs typeface="Courier New" charset="0"/>
            </a:endParaRPr>
          </a:p>
        </p:txBody>
      </p:sp>
      <p:grpSp>
        <p:nvGrpSpPr>
          <p:cNvPr id="13320" name="Group 2"/>
          <p:cNvGrpSpPr>
            <a:grpSpLocks/>
          </p:cNvGrpSpPr>
          <p:nvPr/>
        </p:nvGrpSpPr>
        <p:grpSpPr bwMode="auto">
          <a:xfrm>
            <a:off x="6302405" y="127367"/>
            <a:ext cx="2492375" cy="1828800"/>
            <a:chOff x="6659563" y="188913"/>
            <a:chExt cx="2492288" cy="1828800"/>
          </a:xfrm>
        </p:grpSpPr>
        <p:grpSp>
          <p:nvGrpSpPr>
            <p:cNvPr id="13322" name="Group 5"/>
            <p:cNvGrpSpPr>
              <a:grpSpLocks/>
            </p:cNvGrpSpPr>
            <p:nvPr/>
          </p:nvGrpSpPr>
          <p:grpSpPr bwMode="auto">
            <a:xfrm>
              <a:off x="6659563" y="188913"/>
              <a:ext cx="2362200" cy="1828800"/>
              <a:chOff x="2112" y="768"/>
              <a:chExt cx="1425" cy="1152"/>
            </a:xfrm>
          </p:grpSpPr>
          <p:sp>
            <p:nvSpPr>
              <p:cNvPr id="12" name="Rectangle 6"/>
              <p:cNvSpPr>
                <a:spLocks noChangeArrowheads="1"/>
              </p:cNvSpPr>
              <p:nvPr/>
            </p:nvSpPr>
            <p:spPr bwMode="auto">
              <a:xfrm>
                <a:off x="2112" y="1680"/>
                <a:ext cx="1425" cy="240"/>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sp>
            <p:nvSpPr>
              <p:cNvPr id="13" name="Rectangle 7"/>
              <p:cNvSpPr>
                <a:spLocks noChangeArrowheads="1"/>
              </p:cNvSpPr>
              <p:nvPr/>
            </p:nvSpPr>
            <p:spPr bwMode="auto">
              <a:xfrm>
                <a:off x="2112" y="1056"/>
                <a:ext cx="1425" cy="6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sp>
            <p:nvSpPr>
              <p:cNvPr id="14" name="Rectangle 8"/>
              <p:cNvSpPr>
                <a:spLocks noChangeArrowheads="1"/>
              </p:cNvSpPr>
              <p:nvPr/>
            </p:nvSpPr>
            <p:spPr bwMode="auto">
              <a:xfrm>
                <a:off x="2112" y="768"/>
                <a:ext cx="1425" cy="288"/>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grpSp>
        <p:sp>
          <p:nvSpPr>
            <p:cNvPr id="13323" name="Text Box 9"/>
            <p:cNvSpPr txBox="1">
              <a:spLocks noChangeArrowheads="1"/>
            </p:cNvSpPr>
            <p:nvPr/>
          </p:nvSpPr>
          <p:spPr bwMode="auto">
            <a:xfrm>
              <a:off x="7040563" y="246063"/>
              <a:ext cx="101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Courier New" charset="0"/>
                  <a:ea typeface="MS PGothic" charset="0"/>
                  <a:cs typeface="MS PGothic" charset="0"/>
                </a:rPr>
                <a:t>Course</a:t>
              </a:r>
              <a:endParaRPr lang="en-US" sz="1800" dirty="0">
                <a:latin typeface="Tahoma" charset="0"/>
              </a:endParaRPr>
            </a:p>
          </p:txBody>
        </p:sp>
        <p:sp>
          <p:nvSpPr>
            <p:cNvPr id="13324" name="Text Box 10"/>
            <p:cNvSpPr txBox="1">
              <a:spLocks noChangeArrowheads="1"/>
            </p:cNvSpPr>
            <p:nvPr/>
          </p:nvSpPr>
          <p:spPr bwMode="auto">
            <a:xfrm>
              <a:off x="6692900" y="620713"/>
              <a:ext cx="2458951"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Tahoma" charset="0"/>
                </a:rPr>
                <a:t>+studentName: String</a:t>
              </a:r>
            </a:p>
            <a:p>
              <a:pPr eaLnBrk="1" hangingPunct="1"/>
              <a:r>
                <a:rPr lang="en-US" sz="1800">
                  <a:latin typeface="Tahoma" charset="0"/>
                </a:rPr>
                <a:t>+courseCode: String</a:t>
              </a:r>
            </a:p>
            <a:p>
              <a:pPr eaLnBrk="1" hangingPunct="1"/>
              <a:r>
                <a:rPr lang="en-US" b="1" baseline="-25000">
                  <a:latin typeface="Tahoma" charset="0"/>
                </a:rPr>
                <a:t>+studentNumber:int</a:t>
              </a:r>
            </a:p>
          </p:txBody>
        </p:sp>
      </p:grpSp>
      <p:graphicFrame>
        <p:nvGraphicFramePr>
          <p:cNvPr id="13321" name="Object 7"/>
          <p:cNvGraphicFramePr>
            <a:graphicFrameLocks noGrp="1" noChangeAspect="1"/>
          </p:cNvGraphicFramePr>
          <p:nvPr>
            <p:ph sz="quarter" idx="4294967295"/>
          </p:nvPr>
        </p:nvGraphicFramePr>
        <p:xfrm>
          <a:off x="6695832" y="2362200"/>
          <a:ext cx="1924050" cy="1020763"/>
        </p:xfrm>
        <a:graphic>
          <a:graphicData uri="http://schemas.openxmlformats.org/presentationml/2006/ole">
            <mc:AlternateContent xmlns:mc="http://schemas.openxmlformats.org/markup-compatibility/2006">
              <mc:Choice xmlns:v="urn:schemas-microsoft-com:vml" Requires="v">
                <p:oleObj spid="_x0000_s10248" name="Visio" r:id="rId3" imgW="1043635" imgH="541630" progId="">
                  <p:embed/>
                </p:oleObj>
              </mc:Choice>
              <mc:Fallback>
                <p:oleObj name="Visio" r:id="rId3" imgW="1043635" imgH="541630" progId="">
                  <p:embed/>
                  <p:pic>
                    <p:nvPicPr>
                      <p:cNvPr id="13321"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832" y="2362200"/>
                        <a:ext cx="1924050"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5643EF10-67C0-1A4A-A854-4BB52AF243A3}" type="slidenum">
              <a:rPr lang="en-US" smtClean="0"/>
              <a:pPr>
                <a:defRPr/>
              </a:pPr>
              <a:t>628</a:t>
            </a:fld>
            <a:endParaRPr lang="en-US"/>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6"/>
          <p:cNvSpPr>
            <a:spLocks noGrp="1"/>
          </p:cNvSpPr>
          <p:nvPr>
            <p:ph type="title"/>
          </p:nvPr>
        </p:nvSpPr>
        <p:spPr>
          <a:xfrm>
            <a:off x="250825" y="31750"/>
            <a:ext cx="8893175" cy="1143000"/>
          </a:xfrm>
        </p:spPr>
        <p:txBody>
          <a:bodyPr>
            <a:normAutofit fontScale="90000"/>
          </a:bodyPr>
          <a:lstStyle/>
          <a:p>
            <a:pPr fontAlgn="auto">
              <a:spcAft>
                <a:spcPts val="0"/>
              </a:spcAft>
              <a:defRPr/>
            </a:pPr>
            <a:r>
              <a:rPr lang="en-US" dirty="0">
                <a:solidFill>
                  <a:schemeClr val="accent1">
                    <a:lumMod val="75000"/>
                  </a:schemeClr>
                </a:solidFill>
                <a:latin typeface="Calibri" charset="0"/>
                <a:ea typeface="+mj-ea"/>
                <a:cs typeface="+mj-cs"/>
              </a:rPr>
              <a:t>Class Attributes and instance Attributes</a:t>
            </a:r>
          </a:p>
        </p:txBody>
      </p:sp>
      <p:sp>
        <p:nvSpPr>
          <p:cNvPr id="14338" name="Content Placeholder 7"/>
          <p:cNvSpPr>
            <a:spLocks noGrp="1"/>
          </p:cNvSpPr>
          <p:nvPr>
            <p:ph sz="quarter" idx="1"/>
          </p:nvPr>
        </p:nvSpPr>
        <p:spPr>
          <a:xfrm>
            <a:off x="612775" y="1600200"/>
            <a:ext cx="8153400" cy="4495800"/>
          </a:xfrm>
        </p:spPr>
        <p:txBody>
          <a:bodyPr/>
          <a:lstStyle/>
          <a:p>
            <a:pPr marL="0" indent="0">
              <a:buFont typeface="Arial" charset="0"/>
              <a:buNone/>
            </a:pPr>
            <a:endParaRPr/>
          </a:p>
        </p:txBody>
      </p:sp>
      <p:grpSp>
        <p:nvGrpSpPr>
          <p:cNvPr id="14339" name="Group 10"/>
          <p:cNvGrpSpPr>
            <a:grpSpLocks noChangeAspect="1"/>
          </p:cNvGrpSpPr>
          <p:nvPr/>
        </p:nvGrpSpPr>
        <p:grpSpPr bwMode="auto">
          <a:xfrm>
            <a:off x="1187450" y="2492375"/>
            <a:ext cx="5688013" cy="3468688"/>
            <a:chOff x="2904" y="1337"/>
            <a:chExt cx="3583" cy="2185"/>
          </a:xfrm>
        </p:grpSpPr>
        <p:sp>
          <p:nvSpPr>
            <p:cNvPr id="14346" name="AutoShape 9"/>
            <p:cNvSpPr>
              <a:spLocks noChangeAspect="1" noChangeArrowheads="1" noTextEdit="1"/>
            </p:cNvSpPr>
            <p:nvPr/>
          </p:nvSpPr>
          <p:spPr bwMode="auto">
            <a:xfrm>
              <a:off x="2904" y="1337"/>
              <a:ext cx="2616" cy="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47" name="Rectangle 11"/>
            <p:cNvSpPr>
              <a:spLocks noChangeArrowheads="1"/>
            </p:cNvSpPr>
            <p:nvPr/>
          </p:nvSpPr>
          <p:spPr bwMode="auto">
            <a:xfrm>
              <a:off x="2918" y="1471"/>
              <a:ext cx="457"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48" name="Rectangle 12"/>
            <p:cNvSpPr>
              <a:spLocks noChangeArrowheads="1"/>
            </p:cNvSpPr>
            <p:nvPr/>
          </p:nvSpPr>
          <p:spPr bwMode="auto">
            <a:xfrm>
              <a:off x="2918" y="1471"/>
              <a:ext cx="457" cy="153"/>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9" name="Rectangle 13"/>
            <p:cNvSpPr>
              <a:spLocks noChangeArrowheads="1"/>
            </p:cNvSpPr>
            <p:nvPr/>
          </p:nvSpPr>
          <p:spPr bwMode="auto">
            <a:xfrm>
              <a:off x="2918" y="2233"/>
              <a:ext cx="457"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50" name="Rectangle 14"/>
            <p:cNvSpPr>
              <a:spLocks noChangeArrowheads="1"/>
            </p:cNvSpPr>
            <p:nvPr/>
          </p:nvSpPr>
          <p:spPr bwMode="auto">
            <a:xfrm>
              <a:off x="2918" y="2233"/>
              <a:ext cx="457" cy="153"/>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1" name="Rectangle 15"/>
            <p:cNvSpPr>
              <a:spLocks noChangeArrowheads="1"/>
            </p:cNvSpPr>
            <p:nvPr/>
          </p:nvSpPr>
          <p:spPr bwMode="auto">
            <a:xfrm>
              <a:off x="3831" y="1608"/>
              <a:ext cx="1676" cy="16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52" name="Rectangle 16"/>
            <p:cNvSpPr>
              <a:spLocks noChangeArrowheads="1"/>
            </p:cNvSpPr>
            <p:nvPr/>
          </p:nvSpPr>
          <p:spPr bwMode="auto">
            <a:xfrm>
              <a:off x="3831" y="1608"/>
              <a:ext cx="1676" cy="16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3" name="Rectangle 17"/>
            <p:cNvSpPr>
              <a:spLocks noChangeArrowheads="1"/>
            </p:cNvSpPr>
            <p:nvPr/>
          </p:nvSpPr>
          <p:spPr bwMode="auto">
            <a:xfrm>
              <a:off x="4532" y="1635"/>
              <a:ext cx="58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u="sng">
                  <a:solidFill>
                    <a:srgbClr val="000000"/>
                  </a:solidFill>
                </a:rPr>
                <a:t>Object: Course</a:t>
              </a:r>
              <a:endParaRPr lang="en-US" u="sng"/>
            </a:p>
          </p:txBody>
        </p:sp>
        <p:sp>
          <p:nvSpPr>
            <p:cNvPr id="14354" name="Rectangle 18"/>
            <p:cNvSpPr>
              <a:spLocks noChangeArrowheads="1"/>
            </p:cNvSpPr>
            <p:nvPr/>
          </p:nvSpPr>
          <p:spPr bwMode="auto">
            <a:xfrm>
              <a:off x="3831" y="1776"/>
              <a:ext cx="1676" cy="610"/>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55" name="Rectangle 19"/>
            <p:cNvSpPr>
              <a:spLocks noChangeArrowheads="1"/>
            </p:cNvSpPr>
            <p:nvPr/>
          </p:nvSpPr>
          <p:spPr bwMode="auto">
            <a:xfrm>
              <a:off x="3831" y="1776"/>
              <a:ext cx="1676" cy="610"/>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6" name="Rectangle 20"/>
            <p:cNvSpPr>
              <a:spLocks noChangeArrowheads="1"/>
            </p:cNvSpPr>
            <p:nvPr/>
          </p:nvSpPr>
          <p:spPr bwMode="auto">
            <a:xfrm>
              <a:off x="3892" y="1822"/>
              <a:ext cx="610" cy="152"/>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57" name="Rectangle 21"/>
            <p:cNvSpPr>
              <a:spLocks noChangeArrowheads="1"/>
            </p:cNvSpPr>
            <p:nvPr/>
          </p:nvSpPr>
          <p:spPr bwMode="auto">
            <a:xfrm>
              <a:off x="3944" y="1845"/>
              <a:ext cx="62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studentName</a:t>
              </a:r>
              <a:endParaRPr lang="en-US"/>
            </a:p>
          </p:txBody>
        </p:sp>
        <p:sp>
          <p:nvSpPr>
            <p:cNvPr id="14358" name="Rectangle 22"/>
            <p:cNvSpPr>
              <a:spLocks noChangeArrowheads="1"/>
            </p:cNvSpPr>
            <p:nvPr/>
          </p:nvSpPr>
          <p:spPr bwMode="auto">
            <a:xfrm>
              <a:off x="4639" y="2081"/>
              <a:ext cx="655" cy="152"/>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z="1400">
                  <a:solidFill>
                    <a:srgbClr val="000000"/>
                  </a:solidFill>
                  <a:latin typeface="Courier New" charset="0"/>
                  <a:cs typeface="Courier New" charset="0"/>
                </a:rPr>
                <a:t>CSC112</a:t>
              </a:r>
              <a:endParaRPr lang="en-US" sz="1400"/>
            </a:p>
          </p:txBody>
        </p:sp>
        <p:sp>
          <p:nvSpPr>
            <p:cNvPr id="14359" name="Rectangle 23"/>
            <p:cNvSpPr>
              <a:spLocks noChangeArrowheads="1"/>
            </p:cNvSpPr>
            <p:nvPr/>
          </p:nvSpPr>
          <p:spPr bwMode="auto">
            <a:xfrm>
              <a:off x="4639" y="2081"/>
              <a:ext cx="655" cy="152"/>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0" name="Rectangle 25"/>
            <p:cNvSpPr>
              <a:spLocks noChangeArrowheads="1"/>
            </p:cNvSpPr>
            <p:nvPr/>
          </p:nvSpPr>
          <p:spPr bwMode="auto">
            <a:xfrm>
              <a:off x="4639" y="1822"/>
              <a:ext cx="655" cy="152"/>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1" name="Rectangle 26"/>
            <p:cNvSpPr>
              <a:spLocks noChangeArrowheads="1"/>
            </p:cNvSpPr>
            <p:nvPr/>
          </p:nvSpPr>
          <p:spPr bwMode="auto">
            <a:xfrm>
              <a:off x="3862" y="2081"/>
              <a:ext cx="594" cy="152"/>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62" name="Rectangle 27"/>
            <p:cNvSpPr>
              <a:spLocks noChangeArrowheads="1"/>
            </p:cNvSpPr>
            <p:nvPr/>
          </p:nvSpPr>
          <p:spPr bwMode="auto">
            <a:xfrm>
              <a:off x="3928" y="2103"/>
              <a:ext cx="56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courseCode</a:t>
              </a:r>
              <a:endParaRPr lang="en-US"/>
            </a:p>
          </p:txBody>
        </p:sp>
        <p:sp>
          <p:nvSpPr>
            <p:cNvPr id="14363" name="Rectangle 28"/>
            <p:cNvSpPr>
              <a:spLocks noChangeArrowheads="1"/>
            </p:cNvSpPr>
            <p:nvPr/>
          </p:nvSpPr>
          <p:spPr bwMode="auto">
            <a:xfrm>
              <a:off x="3831" y="2675"/>
              <a:ext cx="1676" cy="168"/>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64" name="Rectangle 29"/>
            <p:cNvSpPr>
              <a:spLocks noChangeArrowheads="1"/>
            </p:cNvSpPr>
            <p:nvPr/>
          </p:nvSpPr>
          <p:spPr bwMode="auto">
            <a:xfrm>
              <a:off x="3831" y="2675"/>
              <a:ext cx="1676" cy="168"/>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5" name="Rectangle 30"/>
            <p:cNvSpPr>
              <a:spLocks noChangeArrowheads="1"/>
            </p:cNvSpPr>
            <p:nvPr/>
          </p:nvSpPr>
          <p:spPr bwMode="auto">
            <a:xfrm>
              <a:off x="4532" y="2707"/>
              <a:ext cx="586"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u="sng">
                  <a:solidFill>
                    <a:srgbClr val="000000"/>
                  </a:solidFill>
                </a:rPr>
                <a:t>Object: Course</a:t>
              </a:r>
              <a:endParaRPr lang="en-US" u="sng"/>
            </a:p>
          </p:txBody>
        </p:sp>
        <p:sp>
          <p:nvSpPr>
            <p:cNvPr id="14366" name="Rectangle 31"/>
            <p:cNvSpPr>
              <a:spLocks noChangeArrowheads="1"/>
            </p:cNvSpPr>
            <p:nvPr/>
          </p:nvSpPr>
          <p:spPr bwMode="auto">
            <a:xfrm>
              <a:off x="3831" y="2843"/>
              <a:ext cx="1676" cy="609"/>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67" name="Rectangle 32"/>
            <p:cNvSpPr>
              <a:spLocks noChangeArrowheads="1"/>
            </p:cNvSpPr>
            <p:nvPr/>
          </p:nvSpPr>
          <p:spPr bwMode="auto">
            <a:xfrm>
              <a:off x="3831" y="2843"/>
              <a:ext cx="1676" cy="609"/>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8" name="Rectangle 33"/>
            <p:cNvSpPr>
              <a:spLocks noChangeArrowheads="1"/>
            </p:cNvSpPr>
            <p:nvPr/>
          </p:nvSpPr>
          <p:spPr bwMode="auto">
            <a:xfrm>
              <a:off x="3892" y="2888"/>
              <a:ext cx="610"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69" name="Rectangle 34"/>
            <p:cNvSpPr>
              <a:spLocks noChangeArrowheads="1"/>
            </p:cNvSpPr>
            <p:nvPr/>
          </p:nvSpPr>
          <p:spPr bwMode="auto">
            <a:xfrm>
              <a:off x="3944" y="2909"/>
              <a:ext cx="62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studentName</a:t>
              </a:r>
              <a:endParaRPr lang="en-US"/>
            </a:p>
          </p:txBody>
        </p:sp>
        <p:sp>
          <p:nvSpPr>
            <p:cNvPr id="14370" name="Rectangle 35"/>
            <p:cNvSpPr>
              <a:spLocks noChangeArrowheads="1"/>
            </p:cNvSpPr>
            <p:nvPr/>
          </p:nvSpPr>
          <p:spPr bwMode="auto">
            <a:xfrm>
              <a:off x="4639" y="3147"/>
              <a:ext cx="655"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sz="1600"/>
                <a:t>CSC107</a:t>
              </a:r>
            </a:p>
          </p:txBody>
        </p:sp>
        <p:sp>
          <p:nvSpPr>
            <p:cNvPr id="14371" name="Rectangle 36"/>
            <p:cNvSpPr>
              <a:spLocks noChangeArrowheads="1"/>
            </p:cNvSpPr>
            <p:nvPr/>
          </p:nvSpPr>
          <p:spPr bwMode="auto">
            <a:xfrm>
              <a:off x="4639" y="3147"/>
              <a:ext cx="655" cy="153"/>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2" name="Rectangle 37"/>
            <p:cNvSpPr>
              <a:spLocks noChangeArrowheads="1"/>
            </p:cNvSpPr>
            <p:nvPr/>
          </p:nvSpPr>
          <p:spPr bwMode="auto">
            <a:xfrm>
              <a:off x="4639" y="2888"/>
              <a:ext cx="655"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73" name="Rectangle 38"/>
            <p:cNvSpPr>
              <a:spLocks noChangeArrowheads="1"/>
            </p:cNvSpPr>
            <p:nvPr/>
          </p:nvSpPr>
          <p:spPr bwMode="auto">
            <a:xfrm>
              <a:off x="4639" y="2888"/>
              <a:ext cx="655" cy="153"/>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4" name="Rectangle 39"/>
            <p:cNvSpPr>
              <a:spLocks noChangeArrowheads="1"/>
            </p:cNvSpPr>
            <p:nvPr/>
          </p:nvSpPr>
          <p:spPr bwMode="auto">
            <a:xfrm>
              <a:off x="3862" y="3147"/>
              <a:ext cx="594" cy="1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75" name="Rectangle 40"/>
            <p:cNvSpPr>
              <a:spLocks noChangeArrowheads="1"/>
            </p:cNvSpPr>
            <p:nvPr/>
          </p:nvSpPr>
          <p:spPr bwMode="auto">
            <a:xfrm>
              <a:off x="3928" y="3167"/>
              <a:ext cx="56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courseCode</a:t>
              </a:r>
              <a:endParaRPr lang="en-US"/>
            </a:p>
          </p:txBody>
        </p:sp>
        <p:sp>
          <p:nvSpPr>
            <p:cNvPr id="14376" name="Freeform 41"/>
            <p:cNvSpPr>
              <a:spLocks/>
            </p:cNvSpPr>
            <p:nvPr/>
          </p:nvSpPr>
          <p:spPr bwMode="auto">
            <a:xfrm rot="1164268">
              <a:off x="5036" y="2153"/>
              <a:ext cx="1451" cy="499"/>
            </a:xfrm>
            <a:custGeom>
              <a:avLst/>
              <a:gdLst>
                <a:gd name="T0" fmla="*/ 0 w 1477"/>
                <a:gd name="T1" fmla="*/ 6667 h 191"/>
                <a:gd name="T2" fmla="*/ 173 w 1477"/>
                <a:gd name="T3" fmla="*/ 3550 h 191"/>
                <a:gd name="T4" fmla="*/ 345 w 1477"/>
                <a:gd name="T5" fmla="*/ 1392 h 191"/>
                <a:gd name="T6" fmla="*/ 516 w 1477"/>
                <a:gd name="T7" fmla="*/ 233 h 191"/>
                <a:gd name="T8" fmla="*/ 687 w 1477"/>
                <a:gd name="T9" fmla="*/ 0 h 191"/>
                <a:gd name="T10" fmla="*/ 860 w 1477"/>
                <a:gd name="T11" fmla="*/ 784 h 191"/>
                <a:gd name="T12" fmla="*/ 1032 w 1477"/>
                <a:gd name="T13" fmla="*/ 2511 h 191"/>
                <a:gd name="T14" fmla="*/ 1203 w 1477"/>
                <a:gd name="T15" fmla="*/ 5223 h 191"/>
                <a:gd name="T16" fmla="*/ 1375 w 1477"/>
                <a:gd name="T17" fmla="*/ 8901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7"/>
                <a:gd name="T28" fmla="*/ 0 h 191"/>
                <a:gd name="T29" fmla="*/ 1477 w 1477"/>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7" h="191">
                  <a:moveTo>
                    <a:pt x="0" y="143"/>
                  </a:moveTo>
                  <a:lnTo>
                    <a:pt x="185" y="76"/>
                  </a:lnTo>
                  <a:lnTo>
                    <a:pt x="369" y="30"/>
                  </a:lnTo>
                  <a:lnTo>
                    <a:pt x="554" y="5"/>
                  </a:lnTo>
                  <a:lnTo>
                    <a:pt x="738" y="0"/>
                  </a:lnTo>
                  <a:lnTo>
                    <a:pt x="923" y="17"/>
                  </a:lnTo>
                  <a:lnTo>
                    <a:pt x="1108" y="54"/>
                  </a:lnTo>
                  <a:lnTo>
                    <a:pt x="1292" y="112"/>
                  </a:lnTo>
                  <a:lnTo>
                    <a:pt x="1477" y="191"/>
                  </a:lnTo>
                </a:path>
              </a:pathLst>
            </a:custGeom>
            <a:noFill/>
            <a:ln w="4763" cap="rnd">
              <a:solidFill>
                <a:srgbClr val="4677B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7" name="Freeform 42"/>
            <p:cNvSpPr>
              <a:spLocks/>
            </p:cNvSpPr>
            <p:nvPr/>
          </p:nvSpPr>
          <p:spPr bwMode="auto">
            <a:xfrm>
              <a:off x="4603" y="1555"/>
              <a:ext cx="66" cy="54"/>
            </a:xfrm>
            <a:custGeom>
              <a:avLst/>
              <a:gdLst>
                <a:gd name="T0" fmla="*/ 26 w 66"/>
                <a:gd name="T1" fmla="*/ 0 h 54"/>
                <a:gd name="T2" fmla="*/ 66 w 66"/>
                <a:gd name="T3" fmla="*/ 53 h 54"/>
                <a:gd name="T4" fmla="*/ 0 w 66"/>
                <a:gd name="T5" fmla="*/ 54 h 54"/>
                <a:gd name="T6" fmla="*/ 26 w 66"/>
                <a:gd name="T7" fmla="*/ 0 h 54"/>
                <a:gd name="T8" fmla="*/ 0 60000 65536"/>
                <a:gd name="T9" fmla="*/ 0 60000 65536"/>
                <a:gd name="T10" fmla="*/ 0 60000 65536"/>
                <a:gd name="T11" fmla="*/ 0 60000 65536"/>
                <a:gd name="T12" fmla="*/ 0 w 66"/>
                <a:gd name="T13" fmla="*/ 0 h 54"/>
                <a:gd name="T14" fmla="*/ 66 w 66"/>
                <a:gd name="T15" fmla="*/ 54 h 54"/>
              </a:gdLst>
              <a:ahLst/>
              <a:cxnLst>
                <a:cxn ang="T8">
                  <a:pos x="T0" y="T1"/>
                </a:cxn>
                <a:cxn ang="T9">
                  <a:pos x="T2" y="T3"/>
                </a:cxn>
                <a:cxn ang="T10">
                  <a:pos x="T4" y="T5"/>
                </a:cxn>
                <a:cxn ang="T11">
                  <a:pos x="T6" y="T7"/>
                </a:cxn>
              </a:cxnLst>
              <a:rect l="T12" t="T13" r="T14" b="T15"/>
              <a:pathLst>
                <a:path w="66" h="54">
                  <a:moveTo>
                    <a:pt x="26" y="0"/>
                  </a:moveTo>
                  <a:lnTo>
                    <a:pt x="66" y="53"/>
                  </a:lnTo>
                  <a:lnTo>
                    <a:pt x="0" y="54"/>
                  </a:lnTo>
                  <a:lnTo>
                    <a:pt x="26" y="0"/>
                  </a:lnTo>
                  <a:close/>
                </a:path>
              </a:pathLst>
            </a:custGeom>
            <a:solidFill>
              <a:srgbClr val="4677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78" name="Freeform 43"/>
            <p:cNvSpPr>
              <a:spLocks/>
            </p:cNvSpPr>
            <p:nvPr/>
          </p:nvSpPr>
          <p:spPr bwMode="auto">
            <a:xfrm rot="-1343066">
              <a:off x="4899" y="3160"/>
              <a:ext cx="1536" cy="362"/>
            </a:xfrm>
            <a:custGeom>
              <a:avLst/>
              <a:gdLst>
                <a:gd name="T0" fmla="*/ 0 w 1471"/>
                <a:gd name="T1" fmla="*/ 0 h 362"/>
                <a:gd name="T2" fmla="*/ 98 w 1471"/>
                <a:gd name="T3" fmla="*/ 58 h 362"/>
                <a:gd name="T4" fmla="*/ 218 w 1471"/>
                <a:gd name="T5" fmla="*/ 111 h 362"/>
                <a:gd name="T6" fmla="*/ 365 w 1471"/>
                <a:gd name="T7" fmla="*/ 160 h 362"/>
                <a:gd name="T8" fmla="*/ 536 w 1471"/>
                <a:gd name="T9" fmla="*/ 205 h 362"/>
                <a:gd name="T10" fmla="*/ 730 w 1471"/>
                <a:gd name="T11" fmla="*/ 245 h 362"/>
                <a:gd name="T12" fmla="*/ 948 w 1471"/>
                <a:gd name="T13" fmla="*/ 281 h 362"/>
                <a:gd name="T14" fmla="*/ 1190 w 1471"/>
                <a:gd name="T15" fmla="*/ 312 h 362"/>
                <a:gd name="T16" fmla="*/ 1458 w 1471"/>
                <a:gd name="T17" fmla="*/ 339 h 362"/>
                <a:gd name="T18" fmla="*/ 1749 w 1471"/>
                <a:gd name="T19" fmla="*/ 362 h 3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71"/>
                <a:gd name="T31" fmla="*/ 0 h 362"/>
                <a:gd name="T32" fmla="*/ 1471 w 1471"/>
                <a:gd name="T33" fmla="*/ 362 h 3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71" h="362">
                  <a:moveTo>
                    <a:pt x="0" y="0"/>
                  </a:moveTo>
                  <a:lnTo>
                    <a:pt x="82" y="58"/>
                  </a:lnTo>
                  <a:lnTo>
                    <a:pt x="184" y="111"/>
                  </a:lnTo>
                  <a:lnTo>
                    <a:pt x="307" y="160"/>
                  </a:lnTo>
                  <a:lnTo>
                    <a:pt x="450" y="205"/>
                  </a:lnTo>
                  <a:lnTo>
                    <a:pt x="614" y="245"/>
                  </a:lnTo>
                  <a:lnTo>
                    <a:pt x="798" y="281"/>
                  </a:lnTo>
                  <a:lnTo>
                    <a:pt x="1002" y="312"/>
                  </a:lnTo>
                  <a:lnTo>
                    <a:pt x="1226" y="339"/>
                  </a:lnTo>
                  <a:lnTo>
                    <a:pt x="1471" y="362"/>
                  </a:lnTo>
                </a:path>
              </a:pathLst>
            </a:custGeom>
            <a:noFill/>
            <a:ln w="4763" cap="rnd">
              <a:solidFill>
                <a:srgbClr val="4677B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9" name="Freeform 44"/>
            <p:cNvSpPr>
              <a:spLocks/>
            </p:cNvSpPr>
            <p:nvPr/>
          </p:nvSpPr>
          <p:spPr bwMode="auto">
            <a:xfrm>
              <a:off x="4608" y="2641"/>
              <a:ext cx="61" cy="59"/>
            </a:xfrm>
            <a:custGeom>
              <a:avLst/>
              <a:gdLst>
                <a:gd name="T0" fmla="*/ 4 w 61"/>
                <a:gd name="T1" fmla="*/ 0 h 59"/>
                <a:gd name="T2" fmla="*/ 61 w 61"/>
                <a:gd name="T3" fmla="*/ 34 h 59"/>
                <a:gd name="T4" fmla="*/ 0 w 61"/>
                <a:gd name="T5" fmla="*/ 59 h 59"/>
                <a:gd name="T6" fmla="*/ 4 w 61"/>
                <a:gd name="T7" fmla="*/ 0 h 59"/>
                <a:gd name="T8" fmla="*/ 0 60000 65536"/>
                <a:gd name="T9" fmla="*/ 0 60000 65536"/>
                <a:gd name="T10" fmla="*/ 0 60000 65536"/>
                <a:gd name="T11" fmla="*/ 0 60000 65536"/>
                <a:gd name="T12" fmla="*/ 0 w 61"/>
                <a:gd name="T13" fmla="*/ 0 h 59"/>
                <a:gd name="T14" fmla="*/ 61 w 61"/>
                <a:gd name="T15" fmla="*/ 59 h 59"/>
              </a:gdLst>
              <a:ahLst/>
              <a:cxnLst>
                <a:cxn ang="T8">
                  <a:pos x="T0" y="T1"/>
                </a:cxn>
                <a:cxn ang="T9">
                  <a:pos x="T2" y="T3"/>
                </a:cxn>
                <a:cxn ang="T10">
                  <a:pos x="T4" y="T5"/>
                </a:cxn>
                <a:cxn ang="T11">
                  <a:pos x="T6" y="T7"/>
                </a:cxn>
              </a:cxnLst>
              <a:rect l="T12" t="T13" r="T14" b="T15"/>
              <a:pathLst>
                <a:path w="61" h="59">
                  <a:moveTo>
                    <a:pt x="4" y="0"/>
                  </a:moveTo>
                  <a:lnTo>
                    <a:pt x="61" y="34"/>
                  </a:lnTo>
                  <a:lnTo>
                    <a:pt x="0" y="59"/>
                  </a:lnTo>
                  <a:lnTo>
                    <a:pt x="4" y="0"/>
                  </a:lnTo>
                  <a:close/>
                </a:path>
              </a:pathLst>
            </a:custGeom>
            <a:solidFill>
              <a:srgbClr val="4677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0" name="Rectangle 45"/>
            <p:cNvSpPr>
              <a:spLocks noChangeArrowheads="1"/>
            </p:cNvSpPr>
            <p:nvPr/>
          </p:nvSpPr>
          <p:spPr bwMode="auto">
            <a:xfrm>
              <a:off x="3001" y="2111"/>
              <a:ext cx="33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a:t>
              </a:r>
              <a:endParaRPr lang="en-US"/>
            </a:p>
          </p:txBody>
        </p:sp>
        <p:sp>
          <p:nvSpPr>
            <p:cNvPr id="14381" name="Rectangle 46"/>
            <p:cNvSpPr>
              <a:spLocks noChangeArrowheads="1"/>
            </p:cNvSpPr>
            <p:nvPr/>
          </p:nvSpPr>
          <p:spPr bwMode="auto">
            <a:xfrm>
              <a:off x="3259" y="2111"/>
              <a:ext cx="97"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2</a:t>
              </a:r>
              <a:endParaRPr lang="en-US"/>
            </a:p>
          </p:txBody>
        </p:sp>
        <p:sp>
          <p:nvSpPr>
            <p:cNvPr id="14382" name="Rectangle 47"/>
            <p:cNvSpPr>
              <a:spLocks noChangeArrowheads="1"/>
            </p:cNvSpPr>
            <p:nvPr/>
          </p:nvSpPr>
          <p:spPr bwMode="auto">
            <a:xfrm>
              <a:off x="2993" y="1361"/>
              <a:ext cx="33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course</a:t>
              </a:r>
              <a:endParaRPr lang="en-US"/>
            </a:p>
          </p:txBody>
        </p:sp>
        <p:sp>
          <p:nvSpPr>
            <p:cNvPr id="14383" name="Rectangle 48"/>
            <p:cNvSpPr>
              <a:spLocks noChangeArrowheads="1"/>
            </p:cNvSpPr>
            <p:nvPr/>
          </p:nvSpPr>
          <p:spPr bwMode="auto">
            <a:xfrm>
              <a:off x="3251" y="1361"/>
              <a:ext cx="97"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rPr>
                <a:t>1</a:t>
              </a:r>
              <a:endParaRPr lang="en-US"/>
            </a:p>
          </p:txBody>
        </p:sp>
      </p:grpSp>
      <p:sp>
        <p:nvSpPr>
          <p:cNvPr id="14340" name="Rectangle 51"/>
          <p:cNvSpPr>
            <a:spLocks noChangeArrowheads="1"/>
          </p:cNvSpPr>
          <p:nvPr/>
        </p:nvSpPr>
        <p:spPr bwMode="auto">
          <a:xfrm>
            <a:off x="3924300" y="3213100"/>
            <a:ext cx="184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hr-HR" sz="1400"/>
              <a:t>Majed AlKebir</a:t>
            </a:r>
            <a:endParaRPr lang="en-US" sz="1400"/>
          </a:p>
        </p:txBody>
      </p:sp>
      <p:sp>
        <p:nvSpPr>
          <p:cNvPr id="14341" name="Rectangle 53"/>
          <p:cNvSpPr>
            <a:spLocks noChangeArrowheads="1"/>
          </p:cNvSpPr>
          <p:nvPr/>
        </p:nvSpPr>
        <p:spPr bwMode="auto">
          <a:xfrm>
            <a:off x="3924300" y="4941888"/>
            <a:ext cx="11620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i-FI" sz="1400"/>
              <a:t>Fahd AlAmri</a:t>
            </a:r>
          </a:p>
          <a:p>
            <a:endParaRPr lang="en-US" sz="1400"/>
          </a:p>
        </p:txBody>
      </p:sp>
      <p:sp>
        <p:nvSpPr>
          <p:cNvPr id="14342" name="Freeform 41"/>
          <p:cNvSpPr>
            <a:spLocks/>
          </p:cNvSpPr>
          <p:nvPr/>
        </p:nvSpPr>
        <p:spPr bwMode="auto">
          <a:xfrm>
            <a:off x="1476375" y="2627313"/>
            <a:ext cx="2344738" cy="303212"/>
          </a:xfrm>
          <a:custGeom>
            <a:avLst/>
            <a:gdLst>
              <a:gd name="T0" fmla="*/ 0 w 1477"/>
              <a:gd name="T1" fmla="*/ 2147483647 h 191"/>
              <a:gd name="T2" fmla="*/ 2147483647 w 1477"/>
              <a:gd name="T3" fmla="*/ 2147483647 h 191"/>
              <a:gd name="T4" fmla="*/ 2147483647 w 1477"/>
              <a:gd name="T5" fmla="*/ 2147483647 h 191"/>
              <a:gd name="T6" fmla="*/ 2147483647 w 1477"/>
              <a:gd name="T7" fmla="*/ 2147483647 h 191"/>
              <a:gd name="T8" fmla="*/ 2147483647 w 1477"/>
              <a:gd name="T9" fmla="*/ 0 h 191"/>
              <a:gd name="T10" fmla="*/ 2147483647 w 1477"/>
              <a:gd name="T11" fmla="*/ 2147483647 h 191"/>
              <a:gd name="T12" fmla="*/ 2147483647 w 1477"/>
              <a:gd name="T13" fmla="*/ 2147483647 h 191"/>
              <a:gd name="T14" fmla="*/ 2147483647 w 1477"/>
              <a:gd name="T15" fmla="*/ 2147483647 h 191"/>
              <a:gd name="T16" fmla="*/ 2147483647 w 1477"/>
              <a:gd name="T17" fmla="*/ 2147483647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7"/>
              <a:gd name="T28" fmla="*/ 0 h 191"/>
              <a:gd name="T29" fmla="*/ 1477 w 1477"/>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7" h="191">
                <a:moveTo>
                  <a:pt x="0" y="143"/>
                </a:moveTo>
                <a:lnTo>
                  <a:pt x="185" y="76"/>
                </a:lnTo>
                <a:lnTo>
                  <a:pt x="369" y="30"/>
                </a:lnTo>
                <a:lnTo>
                  <a:pt x="554" y="5"/>
                </a:lnTo>
                <a:lnTo>
                  <a:pt x="738" y="0"/>
                </a:lnTo>
                <a:lnTo>
                  <a:pt x="923" y="17"/>
                </a:lnTo>
                <a:lnTo>
                  <a:pt x="1108" y="54"/>
                </a:lnTo>
                <a:lnTo>
                  <a:pt x="1292" y="112"/>
                </a:lnTo>
                <a:lnTo>
                  <a:pt x="1477" y="191"/>
                </a:lnTo>
              </a:path>
            </a:pathLst>
          </a:custGeom>
          <a:noFill/>
          <a:ln w="4763" cap="rnd">
            <a:solidFill>
              <a:srgbClr val="4677B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3" name="Freeform 43"/>
          <p:cNvSpPr>
            <a:spLocks/>
          </p:cNvSpPr>
          <p:nvPr/>
        </p:nvSpPr>
        <p:spPr bwMode="auto">
          <a:xfrm>
            <a:off x="1476375" y="4078288"/>
            <a:ext cx="2335213" cy="574675"/>
          </a:xfrm>
          <a:custGeom>
            <a:avLst/>
            <a:gdLst>
              <a:gd name="T0" fmla="*/ 0 w 1471"/>
              <a:gd name="T1" fmla="*/ 0 h 362"/>
              <a:gd name="T2" fmla="*/ 2147483647 w 1471"/>
              <a:gd name="T3" fmla="*/ 2147483647 h 362"/>
              <a:gd name="T4" fmla="*/ 2147483647 w 1471"/>
              <a:gd name="T5" fmla="*/ 2147483647 h 362"/>
              <a:gd name="T6" fmla="*/ 2147483647 w 1471"/>
              <a:gd name="T7" fmla="*/ 2147483647 h 362"/>
              <a:gd name="T8" fmla="*/ 2147483647 w 1471"/>
              <a:gd name="T9" fmla="*/ 2147483647 h 362"/>
              <a:gd name="T10" fmla="*/ 2147483647 w 1471"/>
              <a:gd name="T11" fmla="*/ 2147483647 h 362"/>
              <a:gd name="T12" fmla="*/ 2147483647 w 1471"/>
              <a:gd name="T13" fmla="*/ 2147483647 h 362"/>
              <a:gd name="T14" fmla="*/ 2147483647 w 1471"/>
              <a:gd name="T15" fmla="*/ 2147483647 h 362"/>
              <a:gd name="T16" fmla="*/ 2147483647 w 1471"/>
              <a:gd name="T17" fmla="*/ 2147483647 h 362"/>
              <a:gd name="T18" fmla="*/ 2147483647 w 1471"/>
              <a:gd name="T19" fmla="*/ 2147483647 h 3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71"/>
              <a:gd name="T31" fmla="*/ 0 h 362"/>
              <a:gd name="T32" fmla="*/ 1471 w 1471"/>
              <a:gd name="T33" fmla="*/ 362 h 3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71" h="362">
                <a:moveTo>
                  <a:pt x="0" y="0"/>
                </a:moveTo>
                <a:lnTo>
                  <a:pt x="82" y="58"/>
                </a:lnTo>
                <a:lnTo>
                  <a:pt x="184" y="111"/>
                </a:lnTo>
                <a:lnTo>
                  <a:pt x="307" y="160"/>
                </a:lnTo>
                <a:lnTo>
                  <a:pt x="450" y="205"/>
                </a:lnTo>
                <a:lnTo>
                  <a:pt x="614" y="245"/>
                </a:lnTo>
                <a:lnTo>
                  <a:pt x="798" y="281"/>
                </a:lnTo>
                <a:lnTo>
                  <a:pt x="1002" y="312"/>
                </a:lnTo>
                <a:lnTo>
                  <a:pt x="1226" y="339"/>
                </a:lnTo>
                <a:lnTo>
                  <a:pt x="1471" y="362"/>
                </a:lnTo>
              </a:path>
            </a:pathLst>
          </a:custGeom>
          <a:noFill/>
          <a:ln w="4763" cap="rnd">
            <a:solidFill>
              <a:srgbClr val="4677B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4" name="Rectangle 57"/>
          <p:cNvSpPr>
            <a:spLocks noChangeArrowheads="1"/>
          </p:cNvSpPr>
          <p:nvPr/>
        </p:nvSpPr>
        <p:spPr bwMode="auto">
          <a:xfrm>
            <a:off x="6516688" y="4652963"/>
            <a:ext cx="1984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Courier New" charset="0"/>
                <a:ea typeface="MS PGothic" charset="0"/>
                <a:cs typeface="MS PGothic" charset="0"/>
              </a:rPr>
              <a:t>studentNumber</a:t>
            </a:r>
            <a:endParaRPr lang="en-US"/>
          </a:p>
        </p:txBody>
      </p:sp>
      <p:sp>
        <p:nvSpPr>
          <p:cNvPr id="59" name="Rectangle 58"/>
          <p:cNvSpPr/>
          <p:nvPr/>
        </p:nvSpPr>
        <p:spPr>
          <a:xfrm>
            <a:off x="6804025" y="4994275"/>
            <a:ext cx="803275" cy="5222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fi-FI" sz="1400" dirty="0"/>
              <a:t>2</a:t>
            </a:r>
          </a:p>
          <a:p>
            <a:pPr>
              <a:defRPr/>
            </a:pPr>
            <a:endParaRPr lang="en-US" sz="1400" dirty="0"/>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629</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996952"/>
            <a:ext cx="7872937" cy="1152128"/>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IDENTIFIERS</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Slide Number Placeholder 5"/>
          <p:cNvSpPr>
            <a:spLocks noGrp="1"/>
          </p:cNvSpPr>
          <p:nvPr>
            <p:ph type="sldNum" sz="quarter" idx="12"/>
          </p:nvPr>
        </p:nvSpPr>
        <p:spPr/>
        <p:txBody>
          <a:bodyPr/>
          <a:lstStyle/>
          <a:p>
            <a:fld id="{F8648942-3001-4E9F-BD4B-DA0C8DFD46EB}" type="slidenum">
              <a:rPr lang="en-US" smtClean="0"/>
              <a:pPr/>
              <a:t>63</a:t>
            </a:fld>
            <a:endParaRPr lang="en-US"/>
          </a:p>
        </p:txBody>
      </p:sp>
    </p:spTree>
    <p:extLst>
      <p:ext uri="{BB962C8B-B14F-4D97-AF65-F5344CB8AC3E}">
        <p14:creationId xmlns:p14="http://schemas.microsoft.com/office/powerpoint/2010/main" val="90411399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358775"/>
            <a:ext cx="9144000" cy="598488"/>
          </a:xfrm>
        </p:spPr>
        <p:txBody>
          <a:bodyPr>
            <a:normAutofit fontScale="90000"/>
          </a:bodyPr>
          <a:lstStyle/>
          <a:p>
            <a:pPr fontAlgn="auto">
              <a:spcAft>
                <a:spcPts val="0"/>
              </a:spcAft>
              <a:defRPr/>
            </a:pPr>
            <a:r>
              <a:rPr lang="en-US">
                <a:solidFill>
                  <a:schemeClr val="accent1">
                    <a:lumMod val="75000"/>
                  </a:schemeClr>
                </a:solidFill>
                <a:latin typeface="Calibri" charset="0"/>
                <a:ea typeface="+mj-ea"/>
                <a:cs typeface="+mj-cs"/>
              </a:rPr>
              <a:t>Declaring Private Attributes</a:t>
            </a:r>
          </a:p>
        </p:txBody>
      </p:sp>
      <p:grpSp>
        <p:nvGrpSpPr>
          <p:cNvPr id="15363" name="Group 3"/>
          <p:cNvGrpSpPr>
            <a:grpSpLocks/>
          </p:cNvGrpSpPr>
          <p:nvPr/>
        </p:nvGrpSpPr>
        <p:grpSpPr bwMode="auto">
          <a:xfrm>
            <a:off x="1228725" y="2452688"/>
            <a:ext cx="6619875" cy="936625"/>
            <a:chOff x="246" y="802"/>
            <a:chExt cx="5514" cy="912"/>
          </a:xfrm>
        </p:grpSpPr>
        <p:sp>
          <p:nvSpPr>
            <p:cNvPr id="12300" name="Rectangle 4"/>
            <p:cNvSpPr>
              <a:spLocks noChangeArrowheads="1"/>
            </p:cNvSpPr>
            <p:nvPr/>
          </p:nvSpPr>
          <p:spPr bwMode="auto">
            <a:xfrm>
              <a:off x="246" y="802"/>
              <a:ext cx="5375" cy="912"/>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GB">
                <a:cs typeface="+mn-cs"/>
              </a:endParaRPr>
            </a:p>
          </p:txBody>
        </p:sp>
        <p:sp>
          <p:nvSpPr>
            <p:cNvPr id="15372" name="Rectangle 5"/>
            <p:cNvSpPr>
              <a:spLocks noChangeArrowheads="1"/>
            </p:cNvSpPr>
            <p:nvPr/>
          </p:nvSpPr>
          <p:spPr bwMode="auto">
            <a:xfrm>
              <a:off x="303" y="918"/>
              <a:ext cx="5457"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4300" lvl="1">
                <a:spcBef>
                  <a:spcPct val="50000"/>
                </a:spcBef>
                <a:buClr>
                  <a:schemeClr val="tx2"/>
                </a:buClr>
                <a:buSzPct val="80000"/>
                <a:tabLst>
                  <a:tab pos="2289175" algn="l"/>
                </a:tabLst>
              </a:pPr>
              <a:r>
                <a:rPr lang="en-US">
                  <a:latin typeface="Courier New" charset="0"/>
                  <a:ea typeface="MS PGothic" charset="0"/>
                  <a:cs typeface="MS PGothic" charset="0"/>
                </a:rPr>
                <a:t>&lt;modifiers&gt;  &lt;data type&gt; &lt;attribute name&gt; ;</a:t>
              </a:r>
              <a:endParaRPr lang="en-US">
                <a:solidFill>
                  <a:srgbClr val="990033"/>
                </a:solidFill>
                <a:latin typeface="Courier New" charset="0"/>
                <a:ea typeface="MS PGothic" charset="0"/>
                <a:cs typeface="MS PGothic" charset="0"/>
              </a:endParaRPr>
            </a:p>
          </p:txBody>
        </p:sp>
      </p:grpSp>
      <p:sp>
        <p:nvSpPr>
          <p:cNvPr id="15364" name="Rectangle 6"/>
          <p:cNvSpPr>
            <a:spLocks noChangeArrowheads="1"/>
          </p:cNvSpPr>
          <p:nvPr/>
        </p:nvSpPr>
        <p:spPr bwMode="auto">
          <a:xfrm>
            <a:off x="1762125" y="4738688"/>
            <a:ext cx="5638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spcBef>
                <a:spcPct val="50000"/>
              </a:spcBef>
              <a:buClr>
                <a:schemeClr val="tx2"/>
              </a:buClr>
              <a:buSzPct val="80000"/>
            </a:pPr>
            <a:r>
              <a:rPr lang="en-US">
                <a:solidFill>
                  <a:schemeClr val="accent2"/>
                </a:solidFill>
                <a:latin typeface="Courier New" charset="0"/>
                <a:ea typeface="MS PGothic" charset="0"/>
                <a:cs typeface="MS PGothic" charset="0"/>
              </a:rPr>
              <a:t>private     </a:t>
            </a:r>
            <a:r>
              <a:rPr lang="en-US">
                <a:latin typeface="Courier New" charset="0"/>
                <a:ea typeface="MS PGothic" charset="0"/>
                <a:cs typeface="MS PGothic" charset="0"/>
              </a:rPr>
              <a:t>String    studentName ;</a:t>
            </a:r>
            <a:endParaRPr lang="en-US">
              <a:solidFill>
                <a:srgbClr val="A50021"/>
              </a:solidFill>
              <a:latin typeface="Courier New" charset="0"/>
              <a:ea typeface="MS PGothic" charset="0"/>
              <a:cs typeface="MS PGothic" charset="0"/>
            </a:endParaRPr>
          </a:p>
        </p:txBody>
      </p:sp>
      <p:sp>
        <p:nvSpPr>
          <p:cNvPr id="15365" name="Line 7"/>
          <p:cNvSpPr>
            <a:spLocks noChangeShapeType="1"/>
          </p:cNvSpPr>
          <p:nvPr/>
        </p:nvSpPr>
        <p:spPr bwMode="auto">
          <a:xfrm flipV="1">
            <a:off x="2752725" y="3948113"/>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6" name="Line 8"/>
          <p:cNvSpPr>
            <a:spLocks noChangeShapeType="1"/>
          </p:cNvSpPr>
          <p:nvPr/>
        </p:nvSpPr>
        <p:spPr bwMode="auto">
          <a:xfrm flipV="1">
            <a:off x="4332288" y="3948113"/>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7" name="Line 9"/>
          <p:cNvSpPr>
            <a:spLocks noChangeShapeType="1"/>
          </p:cNvSpPr>
          <p:nvPr/>
        </p:nvSpPr>
        <p:spPr bwMode="auto">
          <a:xfrm flipV="1">
            <a:off x="6067425" y="3948113"/>
            <a:ext cx="0" cy="673100"/>
          </a:xfrm>
          <a:prstGeom prst="line">
            <a:avLst/>
          </a:prstGeom>
          <a:noFill/>
          <a:ln w="28575">
            <a:solidFill>
              <a:schemeClr val="tx1"/>
            </a:solidFill>
            <a:miter lim="800000"/>
            <a:headEnd type="triangle" w="med"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7" name="AutoShape 10"/>
          <p:cNvSpPr>
            <a:spLocks noChangeArrowheads="1"/>
          </p:cNvSpPr>
          <p:nvPr/>
        </p:nvSpPr>
        <p:spPr bwMode="auto">
          <a:xfrm>
            <a:off x="2130425" y="3595688"/>
            <a:ext cx="1155700" cy="354012"/>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MS PGothic" charset="0"/>
              </a:rPr>
              <a:t>Modifiers</a:t>
            </a:r>
          </a:p>
        </p:txBody>
      </p:sp>
      <p:sp>
        <p:nvSpPr>
          <p:cNvPr id="12298" name="AutoShape 11"/>
          <p:cNvSpPr>
            <a:spLocks noChangeArrowheads="1"/>
          </p:cNvSpPr>
          <p:nvPr/>
        </p:nvSpPr>
        <p:spPr bwMode="auto">
          <a:xfrm>
            <a:off x="3667125" y="3595688"/>
            <a:ext cx="1524000" cy="354012"/>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MS PGothic" charset="0"/>
              </a:rPr>
              <a:t>Data Type</a:t>
            </a:r>
          </a:p>
        </p:txBody>
      </p:sp>
      <p:sp>
        <p:nvSpPr>
          <p:cNvPr id="12299" name="AutoShape 12"/>
          <p:cNvSpPr>
            <a:spLocks noChangeArrowheads="1"/>
          </p:cNvSpPr>
          <p:nvPr/>
        </p:nvSpPr>
        <p:spPr bwMode="auto">
          <a:xfrm>
            <a:off x="5343525" y="3595688"/>
            <a:ext cx="1625600" cy="354012"/>
          </a:xfrm>
          <a:prstGeom prst="roundRect">
            <a:avLst>
              <a:gd name="adj" fmla="val 16667"/>
            </a:avLst>
          </a:prstGeom>
          <a:solidFill>
            <a:srgbClr val="CCECFF"/>
          </a:solidFill>
          <a:ln w="9525">
            <a:solidFill>
              <a:srgbClr val="CCECFF"/>
            </a:solidFill>
            <a:miter lim="800000"/>
            <a:headEnd/>
            <a:tailEnd/>
          </a:ln>
          <a:effectLst>
            <a:outerShdw blurRad="63500" dist="89803" dir="2700000" algn="ctr" rotWithShape="0">
              <a:schemeClr val="tx1">
                <a:alpha val="74998"/>
              </a:schemeClr>
            </a:outerShdw>
          </a:effectLst>
        </p:spPr>
        <p:txBody>
          <a:bodyPr anchor="ctr"/>
          <a:lstStyle/>
          <a:p>
            <a:pPr algn="ctr">
              <a:defRPr/>
            </a:pPr>
            <a:r>
              <a:rPr lang="en-US" altLang="ja-JP" sz="1600" b="1">
                <a:solidFill>
                  <a:srgbClr val="000000"/>
                </a:solidFill>
                <a:ea typeface="MS PGothic" charset="0"/>
                <a:cs typeface="MS PGothic" charset="0"/>
              </a:rPr>
              <a:t>Name</a:t>
            </a:r>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630</a:t>
            </a:fld>
            <a:endParaRPr lang="en-US"/>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4"/>
          <p:cNvSpPr>
            <a:spLocks noGrp="1" noChangeArrowheads="1"/>
          </p:cNvSpPr>
          <p:nvPr>
            <p:ph type="title"/>
          </p:nvPr>
        </p:nvSpPr>
        <p:spPr>
          <a:xfrm>
            <a:off x="179388" y="115888"/>
            <a:ext cx="8964612" cy="1008062"/>
          </a:xfrm>
          <a:noFill/>
        </p:spPr>
        <p:txBody>
          <a:bodyPr anchor="b"/>
          <a:lstStyle/>
          <a:p>
            <a:r>
              <a:rPr lang="en-US">
                <a:latin typeface="Tw Cen MT" charset="0"/>
              </a:rPr>
              <a:t>Private attributes</a:t>
            </a:r>
          </a:p>
        </p:txBody>
      </p:sp>
      <p:sp>
        <p:nvSpPr>
          <p:cNvPr id="13315" name="Rectangle 2"/>
          <p:cNvSpPr>
            <a:spLocks noChangeArrowheads="1"/>
          </p:cNvSpPr>
          <p:nvPr/>
        </p:nvSpPr>
        <p:spPr bwMode="auto">
          <a:xfrm>
            <a:off x="1295400" y="3962400"/>
            <a:ext cx="6553200" cy="18288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GB">
              <a:cs typeface="+mn-cs"/>
            </a:endParaRPr>
          </a:p>
        </p:txBody>
      </p:sp>
      <p:sp>
        <p:nvSpPr>
          <p:cNvPr id="16388" name="Rectangle 3"/>
          <p:cNvSpPr>
            <a:spLocks noChangeArrowheads="1"/>
          </p:cNvSpPr>
          <p:nvPr/>
        </p:nvSpPr>
        <p:spPr bwMode="auto">
          <a:xfrm>
            <a:off x="1524000" y="4102100"/>
            <a:ext cx="52578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tabLst>
                <a:tab pos="457200" algn="l"/>
              </a:tabLst>
            </a:pPr>
            <a:r>
              <a:rPr lang="en-US" sz="1400">
                <a:solidFill>
                  <a:srgbClr val="0000FF"/>
                </a:solidFill>
                <a:latin typeface="Courier New" charset="0"/>
                <a:ea typeface="MS PGothic" charset="0"/>
                <a:cs typeface="MS PGothic" charset="0"/>
              </a:rPr>
              <a:t>public class</a:t>
            </a:r>
            <a:r>
              <a:rPr lang="en-US" sz="1400">
                <a:solidFill>
                  <a:srgbClr val="000000"/>
                </a:solidFill>
                <a:latin typeface="Courier New" charset="0"/>
                <a:ea typeface="MS PGothic" charset="0"/>
                <a:cs typeface="MS PGothic" charset="0"/>
              </a:rPr>
              <a:t> Course </a:t>
            </a:r>
            <a:r>
              <a:rPr lang="en-US" sz="1400">
                <a:solidFill>
                  <a:srgbClr val="FF0000"/>
                </a:solidFill>
                <a:latin typeface="Courier New" charset="0"/>
                <a:ea typeface="MS PGothic" charset="0"/>
                <a:cs typeface="MS PGothic" charset="0"/>
              </a:rPr>
              <a:t>{</a:t>
            </a:r>
          </a:p>
          <a:p>
            <a:pPr>
              <a:lnSpc>
                <a:spcPct val="80000"/>
              </a:lnSpc>
              <a:tabLst>
                <a:tab pos="457200" algn="l"/>
              </a:tabLst>
            </a:pPr>
            <a:endParaRPr lang="en-US" sz="1400">
              <a:solidFill>
                <a:srgbClr val="000000"/>
              </a:solidFill>
              <a:latin typeface="Courier New" charset="0"/>
              <a:ea typeface="MS PGothic" charset="0"/>
              <a:cs typeface="MS PGothic" charset="0"/>
            </a:endParaRPr>
          </a:p>
          <a:p>
            <a:pPr>
              <a:lnSpc>
                <a:spcPct val="80000"/>
              </a:lnSpc>
              <a:tabLst>
                <a:tab pos="457200" algn="l"/>
              </a:tabLst>
            </a:pPr>
            <a:r>
              <a:rPr lang="en-US" sz="1400">
                <a:solidFill>
                  <a:srgbClr val="00FF00"/>
                </a:solidFill>
                <a:latin typeface="Courier New" charset="0"/>
                <a:ea typeface="MS PGothic" charset="0"/>
                <a:cs typeface="MS PGothic" charset="0"/>
              </a:rPr>
              <a:t>    	// Attributes</a:t>
            </a:r>
            <a:r>
              <a:rPr lang="en-US" sz="1400">
                <a:solidFill>
                  <a:srgbClr val="000000"/>
                </a:solidFill>
                <a:latin typeface="Courier New" charset="0"/>
                <a:ea typeface="MS PGothic" charset="0"/>
                <a:cs typeface="MS PGothic" charset="0"/>
              </a:rPr>
              <a:t>   </a:t>
            </a:r>
          </a:p>
          <a:p>
            <a:pPr>
              <a:lnSpc>
                <a:spcPct val="80000"/>
              </a:lnSpc>
              <a:tabLst>
                <a:tab pos="457200" algn="l"/>
              </a:tabLst>
            </a:pPr>
            <a:r>
              <a:rPr lang="en-US" sz="1400">
                <a:solidFill>
                  <a:srgbClr val="000000"/>
                </a:solidFill>
                <a:latin typeface="Courier New" charset="0"/>
                <a:ea typeface="MS PGothic" charset="0"/>
                <a:cs typeface="MS PGothic" charset="0"/>
              </a:rPr>
              <a:t>    	</a:t>
            </a:r>
            <a:r>
              <a:rPr lang="en-US" sz="1400">
                <a:solidFill>
                  <a:srgbClr val="0000FF"/>
                </a:solidFill>
                <a:latin typeface="Courier New" charset="0"/>
                <a:ea typeface="MS PGothic" charset="0"/>
                <a:cs typeface="MS PGothic" charset="0"/>
              </a:rPr>
              <a:t>private</a:t>
            </a:r>
            <a:r>
              <a:rPr lang="en-US" sz="1400">
                <a:solidFill>
                  <a:srgbClr val="000000"/>
                </a:solidFill>
                <a:latin typeface="Courier New" charset="0"/>
                <a:ea typeface="MS PGothic" charset="0"/>
                <a:cs typeface="MS PGothic" charset="0"/>
              </a:rPr>
              <a:t> String studentName;</a:t>
            </a:r>
          </a:p>
          <a:p>
            <a:pPr>
              <a:lnSpc>
                <a:spcPct val="80000"/>
              </a:lnSpc>
              <a:tabLst>
                <a:tab pos="457200" algn="l"/>
              </a:tabLst>
            </a:pPr>
            <a:r>
              <a:rPr lang="en-US" sz="1400">
                <a:solidFill>
                  <a:srgbClr val="000000"/>
                </a:solidFill>
                <a:latin typeface="Courier New" charset="0"/>
                <a:ea typeface="MS PGothic" charset="0"/>
                <a:cs typeface="MS PGothic" charset="0"/>
              </a:rPr>
              <a:t>	</a:t>
            </a:r>
            <a:r>
              <a:rPr lang="en-US" sz="1400">
                <a:solidFill>
                  <a:srgbClr val="0000FF"/>
                </a:solidFill>
                <a:latin typeface="Courier New" charset="0"/>
                <a:ea typeface="MS PGothic" charset="0"/>
                <a:cs typeface="MS PGothic" charset="0"/>
              </a:rPr>
              <a:t>private</a:t>
            </a:r>
            <a:r>
              <a:rPr lang="en-US" sz="1400">
                <a:solidFill>
                  <a:srgbClr val="000000"/>
                </a:solidFill>
                <a:latin typeface="Courier New" charset="0"/>
                <a:ea typeface="MS PGothic" charset="0"/>
                <a:cs typeface="MS PGothic" charset="0"/>
              </a:rPr>
              <a:t> String courseCode ;</a:t>
            </a:r>
          </a:p>
          <a:p>
            <a:pPr>
              <a:lnSpc>
                <a:spcPct val="80000"/>
              </a:lnSpc>
              <a:tabLst>
                <a:tab pos="457200" algn="l"/>
              </a:tabLst>
            </a:pPr>
            <a:r>
              <a:rPr lang="en-US" sz="1400">
                <a:solidFill>
                  <a:srgbClr val="00FF00"/>
                </a:solidFill>
                <a:latin typeface="Courier New" charset="0"/>
                <a:ea typeface="MS PGothic" charset="0"/>
                <a:cs typeface="MS PGothic" charset="0"/>
              </a:rPr>
              <a:t> 	// No method Members   </a:t>
            </a:r>
          </a:p>
          <a:p>
            <a:pPr>
              <a:lnSpc>
                <a:spcPct val="80000"/>
              </a:lnSpc>
              <a:tabLst>
                <a:tab pos="457200" algn="l"/>
              </a:tabLst>
            </a:pPr>
            <a:endParaRPr lang="en-US" sz="1400">
              <a:solidFill>
                <a:srgbClr val="00FF00"/>
              </a:solidFill>
              <a:latin typeface="Courier New" charset="0"/>
              <a:ea typeface="MS PGothic" charset="0"/>
              <a:cs typeface="MS PGothic" charset="0"/>
            </a:endParaRPr>
          </a:p>
          <a:p>
            <a:pPr>
              <a:lnSpc>
                <a:spcPct val="80000"/>
              </a:lnSpc>
              <a:tabLst>
                <a:tab pos="457200" algn="l"/>
              </a:tabLst>
            </a:pPr>
            <a:r>
              <a:rPr lang="en-US" sz="1400">
                <a:solidFill>
                  <a:srgbClr val="FF0000"/>
                </a:solidFill>
                <a:latin typeface="Courier New" charset="0"/>
                <a:ea typeface="MS PGothic" charset="0"/>
                <a:cs typeface="MS PGothic" charset="0"/>
              </a:rPr>
              <a:t>}</a:t>
            </a:r>
          </a:p>
          <a:p>
            <a:pPr>
              <a:lnSpc>
                <a:spcPct val="80000"/>
              </a:lnSpc>
              <a:tabLst>
                <a:tab pos="457200" algn="l"/>
              </a:tabLst>
            </a:pPr>
            <a:endParaRPr lang="en-US" sz="1400">
              <a:solidFill>
                <a:srgbClr val="FF0000"/>
              </a:solidFill>
              <a:latin typeface="Courier New" charset="0"/>
              <a:ea typeface="MS PGothic" charset="0"/>
              <a:cs typeface="MS PGothic" charset="0"/>
            </a:endParaRPr>
          </a:p>
          <a:p>
            <a:pPr>
              <a:lnSpc>
                <a:spcPct val="80000"/>
              </a:lnSpc>
              <a:tabLst>
                <a:tab pos="457200" algn="l"/>
              </a:tabLst>
            </a:pPr>
            <a:endParaRPr lang="en-US" sz="1400">
              <a:latin typeface="Courier New" charset="0"/>
              <a:ea typeface="MS PGothic" charset="0"/>
              <a:cs typeface="MS PGothic" charset="0"/>
            </a:endParaRPr>
          </a:p>
        </p:txBody>
      </p:sp>
      <p:grpSp>
        <p:nvGrpSpPr>
          <p:cNvPr id="16389" name="Group 5"/>
          <p:cNvGrpSpPr>
            <a:grpSpLocks/>
          </p:cNvGrpSpPr>
          <p:nvPr/>
        </p:nvGrpSpPr>
        <p:grpSpPr bwMode="auto">
          <a:xfrm>
            <a:off x="3352800" y="1776413"/>
            <a:ext cx="2362200" cy="1828800"/>
            <a:chOff x="2112" y="768"/>
            <a:chExt cx="1425" cy="1152"/>
          </a:xfrm>
        </p:grpSpPr>
        <p:sp>
          <p:nvSpPr>
            <p:cNvPr id="13322" name="Rectangle 6"/>
            <p:cNvSpPr>
              <a:spLocks noChangeArrowheads="1"/>
            </p:cNvSpPr>
            <p:nvPr/>
          </p:nvSpPr>
          <p:spPr bwMode="auto">
            <a:xfrm>
              <a:off x="2112" y="1680"/>
              <a:ext cx="1425" cy="240"/>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sp>
          <p:nvSpPr>
            <p:cNvPr id="13323" name="Rectangle 7"/>
            <p:cNvSpPr>
              <a:spLocks noChangeArrowheads="1"/>
            </p:cNvSpPr>
            <p:nvPr/>
          </p:nvSpPr>
          <p:spPr bwMode="auto">
            <a:xfrm>
              <a:off x="2112" y="1056"/>
              <a:ext cx="1425" cy="6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sp>
          <p:nvSpPr>
            <p:cNvPr id="13324" name="Rectangle 8"/>
            <p:cNvSpPr>
              <a:spLocks noChangeArrowheads="1"/>
            </p:cNvSpPr>
            <p:nvPr/>
          </p:nvSpPr>
          <p:spPr bwMode="auto">
            <a:xfrm>
              <a:off x="2112" y="768"/>
              <a:ext cx="1425" cy="288"/>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grpSp>
      <p:sp>
        <p:nvSpPr>
          <p:cNvPr id="16390" name="Text Box 9"/>
          <p:cNvSpPr txBox="1">
            <a:spLocks noChangeArrowheads="1"/>
          </p:cNvSpPr>
          <p:nvPr/>
        </p:nvSpPr>
        <p:spPr bwMode="auto">
          <a:xfrm>
            <a:off x="3700463" y="1852613"/>
            <a:ext cx="101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Courier New" charset="0"/>
                <a:ea typeface="MS PGothic" charset="0"/>
                <a:cs typeface="MS PGothic" charset="0"/>
              </a:rPr>
              <a:t>Course</a:t>
            </a:r>
            <a:endParaRPr lang="en-US" sz="1800">
              <a:latin typeface="Tahoma" charset="0"/>
            </a:endParaRPr>
          </a:p>
        </p:txBody>
      </p:sp>
      <p:sp>
        <p:nvSpPr>
          <p:cNvPr id="16391" name="Text Box 10"/>
          <p:cNvSpPr txBox="1">
            <a:spLocks noChangeArrowheads="1"/>
          </p:cNvSpPr>
          <p:nvPr/>
        </p:nvSpPr>
        <p:spPr bwMode="auto">
          <a:xfrm>
            <a:off x="3352800" y="2227263"/>
            <a:ext cx="2424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Char char="-"/>
            </a:pPr>
            <a:r>
              <a:rPr lang="en-US" sz="1800">
                <a:latin typeface="Tahoma" charset="0"/>
              </a:rPr>
              <a:t> studentName: String</a:t>
            </a:r>
          </a:p>
          <a:p>
            <a:pPr eaLnBrk="1" hangingPunct="1">
              <a:buFontTx/>
              <a:buChar char="-"/>
            </a:pPr>
            <a:r>
              <a:rPr lang="en-US" sz="1800">
                <a:latin typeface="Tahoma" charset="0"/>
              </a:rPr>
              <a:t> courseCode: String</a:t>
            </a:r>
            <a:endParaRPr lang="en-US" b="1" baseline="-25000">
              <a:latin typeface="Tahoma" charset="0"/>
            </a:endParaRPr>
          </a:p>
        </p:txBody>
      </p:sp>
      <p:sp>
        <p:nvSpPr>
          <p:cNvPr id="16392" name="Text Box 11"/>
          <p:cNvSpPr txBox="1">
            <a:spLocks noChangeArrowheads="1"/>
          </p:cNvSpPr>
          <p:nvPr/>
        </p:nvSpPr>
        <p:spPr bwMode="auto">
          <a:xfrm>
            <a:off x="3352800" y="332105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GB" b="1" baseline="-25000">
              <a:latin typeface="Tahoma" charset="0"/>
            </a:endParaRPr>
          </a:p>
        </p:txBody>
      </p:sp>
      <p:sp>
        <p:nvSpPr>
          <p:cNvPr id="2" name="Slide Number Placeholder 1"/>
          <p:cNvSpPr>
            <a:spLocks noGrp="1"/>
          </p:cNvSpPr>
          <p:nvPr>
            <p:ph type="sldNum" sz="quarter" idx="11"/>
          </p:nvPr>
        </p:nvSpPr>
        <p:spPr>
          <a:xfrm>
            <a:off x="0" y="1271588"/>
            <a:ext cx="533400" cy="244475"/>
          </a:xfrm>
          <a:prstGeom prst="rect">
            <a:avLst/>
          </a:prstGeom>
        </p:spPr>
        <p:txBody>
          <a:bodyPr vert="horz" rtlCol="0" anchor="ctr" anchorCtr="0">
            <a:normAutofit fontScale="85000" lnSpcReduction="20000"/>
          </a:bodyPr>
          <a:lstStyle>
            <a:defPPr>
              <a:defRPr lang="en-US"/>
            </a:defPPr>
            <a:lvl1pPr algn="ctr" rtl="0" fontAlgn="base">
              <a:spcBef>
                <a:spcPct val="0"/>
              </a:spcBef>
              <a:spcAft>
                <a:spcPct val="0"/>
              </a:spcAft>
              <a:defRPr sz="1400" b="1" kern="1200">
                <a:solidFill>
                  <a:srgbClr val="FFFFFF"/>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06E21595-5DED-2348-BAC7-BCC7823B79AA}" type="slidenum">
              <a:rPr lang="en-US" smtClean="0"/>
              <a:pPr>
                <a:defRPr/>
              </a:pPr>
              <a:t>631</a:t>
            </a:fld>
            <a:endParaRPr lang="en-US"/>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609600" y="152400"/>
            <a:ext cx="7772400" cy="838200"/>
          </a:xfrm>
        </p:spPr>
        <p:txBody>
          <a:bodyPr/>
          <a:lstStyle/>
          <a:p>
            <a:r>
              <a:rPr lang="en-US">
                <a:latin typeface="Tw Cen MT" charset="0"/>
              </a:rPr>
              <a:t>public and private modifiers</a:t>
            </a:r>
          </a:p>
        </p:txBody>
      </p:sp>
      <p:sp>
        <p:nvSpPr>
          <p:cNvPr id="17411" name="Rectangle 3"/>
          <p:cNvSpPr>
            <a:spLocks noGrp="1" noChangeArrowheads="1"/>
          </p:cNvSpPr>
          <p:nvPr>
            <p:ph sz="quarter" idx="1"/>
          </p:nvPr>
        </p:nvSpPr>
        <p:spPr>
          <a:xfrm>
            <a:off x="762000" y="1524000"/>
            <a:ext cx="8305800" cy="4572000"/>
          </a:xfrm>
        </p:spPr>
        <p:txBody>
          <a:bodyPr/>
          <a:lstStyle/>
          <a:p>
            <a:pPr>
              <a:lnSpc>
                <a:spcPct val="80000"/>
              </a:lnSpc>
            </a:pPr>
            <a:r>
              <a:rPr lang="en-US" sz="2800">
                <a:latin typeface="Calibri" charset="0"/>
              </a:rPr>
              <a:t>Let</a:t>
            </a:r>
            <a:r>
              <a:rPr lang="ja-JP" altLang="en-US" sz="2800">
                <a:latin typeface="Calibri" charset="0"/>
                <a:ea typeface="HGPｺﾞｼｯｸE" charset="0"/>
                <a:cs typeface="HGPｺﾞｼｯｸE" charset="0"/>
              </a:rPr>
              <a:t>’</a:t>
            </a:r>
            <a:r>
              <a:rPr lang="en-US" altLang="ja-JP" sz="2800">
                <a:latin typeface="Calibri" charset="0"/>
                <a:ea typeface="HGPｺﾞｼｯｸE" charset="0"/>
                <a:cs typeface="HGPｺﾞｼｯｸE" charset="0"/>
              </a:rPr>
              <a:t>s consider a class </a:t>
            </a:r>
            <a:r>
              <a:rPr lang="en-US" altLang="ja-JP" sz="2800">
                <a:solidFill>
                  <a:srgbClr val="00CC99"/>
                </a:solidFill>
                <a:latin typeface="Calibri" charset="0"/>
                <a:ea typeface="HGPｺﾞｼｯｸE" charset="0"/>
                <a:cs typeface="HGPｺﾞｼｯｸE" charset="0"/>
              </a:rPr>
              <a:t>X</a:t>
            </a:r>
            <a:r>
              <a:rPr lang="en-US" altLang="ja-JP" sz="2800">
                <a:latin typeface="Calibri" charset="0"/>
                <a:ea typeface="HGPｺﾞｼｯｸE" charset="0"/>
                <a:cs typeface="HGPｺﾞｼｯｸE" charset="0"/>
              </a:rPr>
              <a:t>.</a:t>
            </a:r>
          </a:p>
          <a:p>
            <a:pPr>
              <a:lnSpc>
                <a:spcPct val="80000"/>
              </a:lnSpc>
            </a:pPr>
            <a:r>
              <a:rPr lang="en-US" sz="2800">
                <a:latin typeface="Calibri" charset="0"/>
              </a:rPr>
              <a:t>Let</a:t>
            </a:r>
            <a:r>
              <a:rPr lang="ja-JP" altLang="en-US" sz="2800">
                <a:latin typeface="Calibri" charset="0"/>
                <a:ea typeface="HGPｺﾞｼｯｸE" charset="0"/>
                <a:cs typeface="HGPｺﾞｼｯｸE" charset="0"/>
              </a:rPr>
              <a:t>’</a:t>
            </a:r>
            <a:r>
              <a:rPr lang="en-US" altLang="ja-JP" sz="2800">
                <a:latin typeface="Calibri" charset="0"/>
                <a:ea typeface="HGPｺﾞｼｯｸE" charset="0"/>
                <a:cs typeface="HGPｺﾞｼｯｸE" charset="0"/>
              </a:rPr>
              <a:t>s consider </a:t>
            </a:r>
            <a:r>
              <a:rPr lang="en-US" altLang="ja-JP" sz="2800">
                <a:solidFill>
                  <a:srgbClr val="00CC99"/>
                </a:solidFill>
                <a:latin typeface="Calibri" charset="0"/>
                <a:ea typeface="HGPｺﾞｼｯｸE" charset="0"/>
                <a:cs typeface="HGPｺﾞｼｯｸE" charset="0"/>
              </a:rPr>
              <a:t>Y</a:t>
            </a:r>
            <a:r>
              <a:rPr lang="en-US" altLang="ja-JP" sz="2800">
                <a:latin typeface="Calibri" charset="0"/>
                <a:ea typeface="HGPｺﾞｼｯｸE" charset="0"/>
                <a:cs typeface="HGPｺﾞｼｯｸE" charset="0"/>
              </a:rPr>
              <a:t> a </a:t>
            </a:r>
            <a:r>
              <a:rPr lang="en-US" altLang="ja-JP" sz="2800">
                <a:solidFill>
                  <a:srgbClr val="33CCCC"/>
                </a:solidFill>
                <a:latin typeface="Calibri" charset="0"/>
                <a:ea typeface="HGPｺﾞｼｯｸE" charset="0"/>
                <a:cs typeface="HGPｺﾞｼｯｸE" charset="0"/>
              </a:rPr>
              <a:t>client class</a:t>
            </a:r>
            <a:r>
              <a:rPr lang="en-US" altLang="ja-JP" sz="2800">
                <a:latin typeface="Calibri" charset="0"/>
                <a:ea typeface="HGPｺﾞｼｯｸE" charset="0"/>
                <a:cs typeface="HGPｺﾞｼｯｸE" charset="0"/>
              </a:rPr>
              <a:t> of X. </a:t>
            </a:r>
          </a:p>
          <a:p>
            <a:pPr lvl="2">
              <a:lnSpc>
                <a:spcPct val="80000"/>
              </a:lnSpc>
            </a:pPr>
            <a:r>
              <a:rPr lang="en-US" sz="2000">
                <a:latin typeface="Calibri" charset="0"/>
              </a:rPr>
              <a:t>Y is a class that uses X.</a:t>
            </a:r>
          </a:p>
          <a:p>
            <a:pPr>
              <a:lnSpc>
                <a:spcPct val="80000"/>
              </a:lnSpc>
            </a:pPr>
            <a:r>
              <a:rPr lang="en-US" sz="2800">
                <a:solidFill>
                  <a:srgbClr val="00CC99"/>
                </a:solidFill>
                <a:latin typeface="Calibri" charset="0"/>
              </a:rPr>
              <a:t>Attributes</a:t>
            </a:r>
            <a:r>
              <a:rPr lang="en-US" sz="2800">
                <a:latin typeface="Calibri" charset="0"/>
              </a:rPr>
              <a:t> (and methods) </a:t>
            </a:r>
            <a:r>
              <a:rPr lang="en-US" sz="2800">
                <a:solidFill>
                  <a:srgbClr val="00CC99"/>
                </a:solidFill>
                <a:latin typeface="Calibri" charset="0"/>
              </a:rPr>
              <a:t>of X</a:t>
            </a:r>
            <a:r>
              <a:rPr lang="en-US" sz="2800">
                <a:latin typeface="Calibri" charset="0"/>
              </a:rPr>
              <a:t> declared with the </a:t>
            </a:r>
            <a:r>
              <a:rPr lang="en-US" sz="2800" i="1">
                <a:solidFill>
                  <a:schemeClr val="tx2"/>
                </a:solidFill>
                <a:latin typeface="Calibri" charset="0"/>
              </a:rPr>
              <a:t>public</a:t>
            </a:r>
            <a:r>
              <a:rPr lang="en-US" sz="2800">
                <a:latin typeface="Calibri" charset="0"/>
              </a:rPr>
              <a:t> modifier </a:t>
            </a:r>
            <a:r>
              <a:rPr lang="en-US" sz="2800">
                <a:solidFill>
                  <a:schemeClr val="tx2"/>
                </a:solidFill>
                <a:latin typeface="Calibri" charset="0"/>
              </a:rPr>
              <a:t>are accessible from instances of Y</a:t>
            </a:r>
            <a:r>
              <a:rPr lang="en-US" sz="2800">
                <a:latin typeface="Calibri" charset="0"/>
              </a:rPr>
              <a:t>.</a:t>
            </a:r>
          </a:p>
          <a:p>
            <a:pPr lvl="2">
              <a:lnSpc>
                <a:spcPct val="80000"/>
              </a:lnSpc>
            </a:pPr>
            <a:r>
              <a:rPr lang="en-US" sz="2000">
                <a:latin typeface="Calibri" charset="0"/>
              </a:rPr>
              <a:t>The public modifier does not guarantee the information hiding.</a:t>
            </a:r>
          </a:p>
          <a:p>
            <a:pPr>
              <a:lnSpc>
                <a:spcPct val="80000"/>
              </a:lnSpc>
            </a:pPr>
            <a:r>
              <a:rPr lang="en-US" sz="2800">
                <a:solidFill>
                  <a:srgbClr val="00CC99"/>
                </a:solidFill>
                <a:latin typeface="Calibri" charset="0"/>
              </a:rPr>
              <a:t>Attributes </a:t>
            </a:r>
            <a:r>
              <a:rPr lang="en-US" sz="2800">
                <a:latin typeface="Calibri" charset="0"/>
              </a:rPr>
              <a:t>(and methods) </a:t>
            </a:r>
            <a:r>
              <a:rPr lang="en-US" sz="2800">
                <a:solidFill>
                  <a:srgbClr val="00CC99"/>
                </a:solidFill>
                <a:latin typeface="Calibri" charset="0"/>
              </a:rPr>
              <a:t>of X</a:t>
            </a:r>
            <a:r>
              <a:rPr lang="en-US" sz="2800">
                <a:latin typeface="Calibri" charset="0"/>
              </a:rPr>
              <a:t> declared with the </a:t>
            </a:r>
            <a:r>
              <a:rPr lang="en-US" sz="2800">
                <a:solidFill>
                  <a:schemeClr val="tx2"/>
                </a:solidFill>
                <a:latin typeface="Calibri" charset="0"/>
              </a:rPr>
              <a:t>private</a:t>
            </a:r>
            <a:r>
              <a:rPr lang="en-US" sz="2800">
                <a:latin typeface="Calibri" charset="0"/>
              </a:rPr>
              <a:t> modifier </a:t>
            </a:r>
            <a:r>
              <a:rPr lang="en-US" sz="2800">
                <a:solidFill>
                  <a:schemeClr val="tx2"/>
                </a:solidFill>
                <a:latin typeface="Calibri" charset="0"/>
              </a:rPr>
              <a:t>are not accessible from instances of Y</a:t>
            </a:r>
            <a:r>
              <a:rPr lang="en-US" sz="2800">
                <a:latin typeface="Calibri" charset="0"/>
              </a:rPr>
              <a:t>.</a:t>
            </a:r>
          </a:p>
          <a:p>
            <a:pPr lvl="2">
              <a:lnSpc>
                <a:spcPct val="80000"/>
              </a:lnSpc>
            </a:pPr>
            <a:r>
              <a:rPr lang="en-US" sz="2000">
                <a:latin typeface="Calibri" charset="0"/>
              </a:rPr>
              <a:t>The private modifier guarantee the information hiding.</a:t>
            </a:r>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632</a:t>
            </a:fld>
            <a:endParaRPr lang="en-US"/>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fontAlgn="auto">
              <a:spcAft>
                <a:spcPts val="0"/>
              </a:spcAft>
              <a:defRPr/>
            </a:pPr>
            <a:r>
              <a:rPr lang="en-US" dirty="0">
                <a:solidFill>
                  <a:schemeClr val="accent1">
                    <a:lumMod val="75000"/>
                  </a:schemeClr>
                </a:solidFill>
                <a:ea typeface="+mj-ea"/>
                <a:cs typeface="+mj-cs"/>
              </a:rPr>
              <a:t>Accessibility from Inside</a:t>
            </a:r>
            <a:br>
              <a:rPr lang="en-US" dirty="0">
                <a:solidFill>
                  <a:schemeClr val="accent1">
                    <a:lumMod val="75000"/>
                  </a:schemeClr>
                </a:solidFill>
                <a:ea typeface="+mj-ea"/>
                <a:cs typeface="+mj-cs"/>
              </a:rPr>
            </a:br>
            <a:r>
              <a:rPr lang="en-US" dirty="0">
                <a:solidFill>
                  <a:schemeClr val="accent1">
                    <a:lumMod val="75000"/>
                  </a:schemeClr>
                </a:solidFill>
                <a:ea typeface="+mj-ea"/>
                <a:cs typeface="+mj-cs"/>
              </a:rPr>
              <a:t>(the same class)</a:t>
            </a:r>
          </a:p>
        </p:txBody>
      </p:sp>
      <p:sp>
        <p:nvSpPr>
          <p:cNvPr id="18435" name="Rectangle 2"/>
          <p:cNvSpPr>
            <a:spLocks noChangeArrowheads="1"/>
          </p:cNvSpPr>
          <p:nvPr/>
        </p:nvSpPr>
        <p:spPr bwMode="auto">
          <a:xfrm>
            <a:off x="457200" y="7620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endParaRPr lang="en-US"/>
          </a:p>
        </p:txBody>
      </p:sp>
      <p:sp>
        <p:nvSpPr>
          <p:cNvPr id="18436" name="AutoShape 3"/>
          <p:cNvSpPr>
            <a:spLocks noChangeArrowheads="1"/>
          </p:cNvSpPr>
          <p:nvPr/>
        </p:nvSpPr>
        <p:spPr bwMode="auto">
          <a:xfrm>
            <a:off x="2476500" y="5109411"/>
            <a:ext cx="2819400" cy="1524000"/>
          </a:xfrm>
          <a:prstGeom prst="roundRect">
            <a:avLst>
              <a:gd name="adj" fmla="val 16667"/>
            </a:avLst>
          </a:prstGeom>
          <a:solidFill>
            <a:srgbClr val="FFFFFF"/>
          </a:solidFill>
          <a:ln w="9525">
            <a:solidFill>
              <a:schemeClr val="tx1"/>
            </a:solidFill>
            <a:round/>
            <a:headEnd/>
            <a:tailEnd/>
          </a:ln>
        </p:spPr>
        <p:txBody>
          <a:bodyPr wrap="none" anchor="ctr"/>
          <a:lstStyle/>
          <a:p>
            <a:pPr algn="ctr"/>
            <a:r>
              <a:rPr lang="en-US">
                <a:latin typeface="Tahoma" charset="0"/>
              </a:rPr>
              <a:t>All members of an instance</a:t>
            </a:r>
          </a:p>
          <a:p>
            <a:pPr algn="ctr"/>
            <a:r>
              <a:rPr lang="en-US">
                <a:latin typeface="Tahoma" charset="0"/>
              </a:rPr>
              <a:t> are accessible from the</a:t>
            </a:r>
          </a:p>
          <a:p>
            <a:pPr algn="ctr"/>
            <a:r>
              <a:rPr lang="en-US">
                <a:latin typeface="Tahoma" charset="0"/>
              </a:rPr>
              <a:t>instance itself. </a:t>
            </a:r>
          </a:p>
        </p:txBody>
      </p:sp>
      <p:sp>
        <p:nvSpPr>
          <p:cNvPr id="15365" name="Rectangle 4"/>
          <p:cNvSpPr>
            <a:spLocks noChangeArrowheads="1"/>
          </p:cNvSpPr>
          <p:nvPr/>
        </p:nvSpPr>
        <p:spPr bwMode="auto">
          <a:xfrm>
            <a:off x="2895600" y="2286000"/>
            <a:ext cx="1828800" cy="2286000"/>
          </a:xfrm>
          <a:prstGeom prst="rect">
            <a:avLst/>
          </a:prstGeom>
          <a:solidFill>
            <a:srgbClr val="B4C2EA"/>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en-GB">
              <a:cs typeface="+mn-cs"/>
            </a:endParaRPr>
          </a:p>
        </p:txBody>
      </p:sp>
      <p:grpSp>
        <p:nvGrpSpPr>
          <p:cNvPr id="18438" name="Group 5"/>
          <p:cNvGrpSpPr>
            <a:grpSpLocks/>
          </p:cNvGrpSpPr>
          <p:nvPr/>
        </p:nvGrpSpPr>
        <p:grpSpPr bwMode="auto">
          <a:xfrm>
            <a:off x="2895600" y="1935163"/>
            <a:ext cx="1828800" cy="427037"/>
            <a:chOff x="2736" y="1219"/>
            <a:chExt cx="1104" cy="269"/>
          </a:xfrm>
        </p:grpSpPr>
        <p:sp>
          <p:nvSpPr>
            <p:cNvPr id="15383" name="Rectangle 6"/>
            <p:cNvSpPr>
              <a:spLocks noChangeArrowheads="1"/>
            </p:cNvSpPr>
            <p:nvPr/>
          </p:nvSpPr>
          <p:spPr bwMode="auto">
            <a:xfrm>
              <a:off x="2736" y="1219"/>
              <a:ext cx="1104" cy="269"/>
            </a:xfrm>
            <a:prstGeom prst="rect">
              <a:avLst/>
            </a:prstGeom>
            <a:solidFill>
              <a:srgbClr val="CCECFF"/>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en-GB">
                <a:cs typeface="+mn-cs"/>
              </a:endParaRPr>
            </a:p>
          </p:txBody>
        </p:sp>
        <p:sp>
          <p:nvSpPr>
            <p:cNvPr id="18456" name="Text Box 7"/>
            <p:cNvSpPr txBox="1">
              <a:spLocks noChangeArrowheads="1"/>
            </p:cNvSpPr>
            <p:nvPr/>
          </p:nvSpPr>
          <p:spPr bwMode="auto">
            <a:xfrm>
              <a:off x="2968" y="1224"/>
              <a:ext cx="6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u="sng">
                  <a:latin typeface="Tahoma" charset="0"/>
                </a:rPr>
                <a:t>object:X</a:t>
              </a:r>
            </a:p>
          </p:txBody>
        </p:sp>
      </p:grpSp>
      <p:grpSp>
        <p:nvGrpSpPr>
          <p:cNvPr id="18439" name="Group 8"/>
          <p:cNvGrpSpPr>
            <a:grpSpLocks/>
          </p:cNvGrpSpPr>
          <p:nvPr/>
        </p:nvGrpSpPr>
        <p:grpSpPr bwMode="auto">
          <a:xfrm>
            <a:off x="2989263" y="2468563"/>
            <a:ext cx="973137" cy="304800"/>
            <a:chOff x="3158" y="1555"/>
            <a:chExt cx="613" cy="192"/>
          </a:xfrm>
        </p:grpSpPr>
        <p:sp>
          <p:nvSpPr>
            <p:cNvPr id="18452" name="Rectangle 9"/>
            <p:cNvSpPr>
              <a:spLocks noChangeArrowheads="1"/>
            </p:cNvSpPr>
            <p:nvPr/>
          </p:nvSpPr>
          <p:spPr bwMode="auto">
            <a:xfrm>
              <a:off x="3158" y="1579"/>
              <a:ext cx="456" cy="144"/>
            </a:xfrm>
            <a:prstGeom prst="rect">
              <a:avLst/>
            </a:prstGeom>
            <a:solidFill>
              <a:srgbClr val="CCFFCC"/>
            </a:solidFill>
            <a:ln w="9525">
              <a:solidFill>
                <a:schemeClr val="tx1"/>
              </a:solidFill>
              <a:miter lim="800000"/>
              <a:headEnd/>
              <a:tailEnd/>
            </a:ln>
          </p:spPr>
          <p:txBody>
            <a:bodyPr wrap="none" anchor="ctr"/>
            <a:lstStyle/>
            <a:p>
              <a:endParaRPr lang="en-GB"/>
            </a:p>
          </p:txBody>
        </p:sp>
        <p:sp>
          <p:nvSpPr>
            <p:cNvPr id="18453" name="Freeform 10"/>
            <p:cNvSpPr>
              <a:spLocks/>
            </p:cNvSpPr>
            <p:nvPr/>
          </p:nvSpPr>
          <p:spPr bwMode="auto">
            <a:xfrm rot="534672">
              <a:off x="3675" y="1588"/>
              <a:ext cx="96" cy="125"/>
            </a:xfrm>
            <a:custGeom>
              <a:avLst/>
              <a:gdLst>
                <a:gd name="T0" fmla="*/ 0 w 412"/>
                <a:gd name="T1" fmla="*/ 0 h 476"/>
                <a:gd name="T2" fmla="*/ 0 w 412"/>
                <a:gd name="T3" fmla="*/ 0 h 476"/>
                <a:gd name="T4" fmla="*/ 0 w 412"/>
                <a:gd name="T5" fmla="*/ 0 h 476"/>
                <a:gd name="T6" fmla="*/ 0 w 412"/>
                <a:gd name="T7" fmla="*/ 0 h 476"/>
                <a:gd name="T8" fmla="*/ 0 w 412"/>
                <a:gd name="T9" fmla="*/ 0 h 476"/>
                <a:gd name="T10" fmla="*/ 0 w 412"/>
                <a:gd name="T11" fmla="*/ 0 h 476"/>
                <a:gd name="T12" fmla="*/ 0 w 412"/>
                <a:gd name="T13" fmla="*/ 0 h 476"/>
                <a:gd name="T14" fmla="*/ 0 60000 65536"/>
                <a:gd name="T15" fmla="*/ 0 60000 65536"/>
                <a:gd name="T16" fmla="*/ 0 60000 65536"/>
                <a:gd name="T17" fmla="*/ 0 60000 65536"/>
                <a:gd name="T18" fmla="*/ 0 60000 65536"/>
                <a:gd name="T19" fmla="*/ 0 60000 65536"/>
                <a:gd name="T20" fmla="*/ 0 60000 65536"/>
                <a:gd name="T21" fmla="*/ 0 w 412"/>
                <a:gd name="T22" fmla="*/ 0 h 476"/>
                <a:gd name="T23" fmla="*/ 412 w 412"/>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476">
                  <a:moveTo>
                    <a:pt x="0" y="284"/>
                  </a:moveTo>
                  <a:lnTo>
                    <a:pt x="112" y="284"/>
                  </a:lnTo>
                  <a:lnTo>
                    <a:pt x="160" y="374"/>
                  </a:lnTo>
                  <a:lnTo>
                    <a:pt x="266" y="64"/>
                  </a:lnTo>
                  <a:lnTo>
                    <a:pt x="412" y="0"/>
                  </a:lnTo>
                  <a:lnTo>
                    <a:pt x="150" y="476"/>
                  </a:lnTo>
                  <a:lnTo>
                    <a:pt x="0" y="284"/>
                  </a:lnTo>
                  <a:close/>
                </a:path>
              </a:pathLst>
            </a:custGeom>
            <a:solidFill>
              <a:schemeClr val="bg2"/>
            </a:solidFill>
            <a:ln w="9525">
              <a:solidFill>
                <a:schemeClr val="bg2"/>
              </a:solidFill>
              <a:miter lim="800000"/>
              <a:headEnd/>
              <a:tailEnd/>
            </a:ln>
          </p:spPr>
          <p:txBody>
            <a:bodyPr wrap="none"/>
            <a:lstStyle/>
            <a:p>
              <a:endParaRPr lang="en-US"/>
            </a:p>
          </p:txBody>
        </p:sp>
        <p:sp>
          <p:nvSpPr>
            <p:cNvPr id="18454" name="Text Box 11"/>
            <p:cNvSpPr txBox="1">
              <a:spLocks noChangeArrowheads="1"/>
            </p:cNvSpPr>
            <p:nvPr/>
          </p:nvSpPr>
          <p:spPr bwMode="auto">
            <a:xfrm>
              <a:off x="3168" y="1555"/>
              <a:ext cx="4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Tahoma" charset="0"/>
                </a:rPr>
                <a:t>public</a:t>
              </a:r>
            </a:p>
          </p:txBody>
        </p:sp>
      </p:grpSp>
      <p:grpSp>
        <p:nvGrpSpPr>
          <p:cNvPr id="18440" name="Group 12"/>
          <p:cNvGrpSpPr>
            <a:grpSpLocks/>
          </p:cNvGrpSpPr>
          <p:nvPr/>
        </p:nvGrpSpPr>
        <p:grpSpPr bwMode="auto">
          <a:xfrm>
            <a:off x="4876800" y="2263775"/>
            <a:ext cx="1905000" cy="762000"/>
            <a:chOff x="1536" y="768"/>
            <a:chExt cx="1200" cy="480"/>
          </a:xfrm>
        </p:grpSpPr>
        <p:sp>
          <p:nvSpPr>
            <p:cNvPr id="18448" name="Rectangle 13"/>
            <p:cNvSpPr>
              <a:spLocks noChangeArrowheads="1"/>
            </p:cNvSpPr>
            <p:nvPr/>
          </p:nvSpPr>
          <p:spPr bwMode="auto">
            <a:xfrm>
              <a:off x="1536" y="768"/>
              <a:ext cx="1200" cy="480"/>
            </a:xfrm>
            <a:prstGeom prst="rect">
              <a:avLst/>
            </a:prstGeom>
            <a:solidFill>
              <a:schemeClr val="accent1"/>
            </a:solidFill>
            <a:ln w="9525">
              <a:solidFill>
                <a:schemeClr val="tx1"/>
              </a:solidFill>
              <a:miter lim="800000"/>
              <a:headEnd/>
              <a:tailEnd/>
            </a:ln>
          </p:spPr>
          <p:txBody>
            <a:bodyPr wrap="none" anchor="ctr"/>
            <a:lstStyle/>
            <a:p>
              <a:pPr algn="ctr"/>
              <a:endParaRPr lang="en-GB">
                <a:latin typeface="Tahoma" charset="0"/>
              </a:endParaRPr>
            </a:p>
          </p:txBody>
        </p:sp>
        <p:sp>
          <p:nvSpPr>
            <p:cNvPr id="18449" name="Text Box 14"/>
            <p:cNvSpPr txBox="1">
              <a:spLocks noChangeArrowheads="1"/>
            </p:cNvSpPr>
            <p:nvPr/>
          </p:nvSpPr>
          <p:spPr bwMode="auto">
            <a:xfrm>
              <a:off x="1707" y="806"/>
              <a:ext cx="98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Char char="-"/>
              </a:pPr>
              <a:r>
                <a:rPr lang="en-US" sz="1800">
                  <a:latin typeface="Tahoma" charset="0"/>
                </a:rPr>
                <a:t> Accessible</a:t>
              </a:r>
            </a:p>
            <a:p>
              <a:pPr eaLnBrk="1" hangingPunct="1">
                <a:buFontTx/>
                <a:buChar char="-"/>
              </a:pPr>
              <a:r>
                <a:rPr lang="en-US" sz="1800">
                  <a:latin typeface="Tahoma" charset="0"/>
                </a:rPr>
                <a:t> Inaccessible</a:t>
              </a:r>
            </a:p>
          </p:txBody>
        </p:sp>
        <p:sp>
          <p:nvSpPr>
            <p:cNvPr id="18450" name="Freeform 15"/>
            <p:cNvSpPr>
              <a:spLocks/>
            </p:cNvSpPr>
            <p:nvPr/>
          </p:nvSpPr>
          <p:spPr bwMode="auto">
            <a:xfrm rot="534672">
              <a:off x="1602" y="864"/>
              <a:ext cx="96" cy="125"/>
            </a:xfrm>
            <a:custGeom>
              <a:avLst/>
              <a:gdLst>
                <a:gd name="T0" fmla="*/ 0 w 412"/>
                <a:gd name="T1" fmla="*/ 0 h 476"/>
                <a:gd name="T2" fmla="*/ 0 w 412"/>
                <a:gd name="T3" fmla="*/ 0 h 476"/>
                <a:gd name="T4" fmla="*/ 0 w 412"/>
                <a:gd name="T5" fmla="*/ 0 h 476"/>
                <a:gd name="T6" fmla="*/ 0 w 412"/>
                <a:gd name="T7" fmla="*/ 0 h 476"/>
                <a:gd name="T8" fmla="*/ 0 w 412"/>
                <a:gd name="T9" fmla="*/ 0 h 476"/>
                <a:gd name="T10" fmla="*/ 0 w 412"/>
                <a:gd name="T11" fmla="*/ 0 h 476"/>
                <a:gd name="T12" fmla="*/ 0 w 412"/>
                <a:gd name="T13" fmla="*/ 0 h 476"/>
                <a:gd name="T14" fmla="*/ 0 60000 65536"/>
                <a:gd name="T15" fmla="*/ 0 60000 65536"/>
                <a:gd name="T16" fmla="*/ 0 60000 65536"/>
                <a:gd name="T17" fmla="*/ 0 60000 65536"/>
                <a:gd name="T18" fmla="*/ 0 60000 65536"/>
                <a:gd name="T19" fmla="*/ 0 60000 65536"/>
                <a:gd name="T20" fmla="*/ 0 60000 65536"/>
                <a:gd name="T21" fmla="*/ 0 w 412"/>
                <a:gd name="T22" fmla="*/ 0 h 476"/>
                <a:gd name="T23" fmla="*/ 412 w 412"/>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476">
                  <a:moveTo>
                    <a:pt x="0" y="284"/>
                  </a:moveTo>
                  <a:lnTo>
                    <a:pt x="112" y="284"/>
                  </a:lnTo>
                  <a:lnTo>
                    <a:pt x="160" y="374"/>
                  </a:lnTo>
                  <a:lnTo>
                    <a:pt x="266" y="64"/>
                  </a:lnTo>
                  <a:lnTo>
                    <a:pt x="412" y="0"/>
                  </a:lnTo>
                  <a:lnTo>
                    <a:pt x="150" y="476"/>
                  </a:lnTo>
                  <a:lnTo>
                    <a:pt x="0" y="284"/>
                  </a:lnTo>
                  <a:close/>
                </a:path>
              </a:pathLst>
            </a:custGeom>
            <a:solidFill>
              <a:schemeClr val="bg2"/>
            </a:solidFill>
            <a:ln w="9525">
              <a:solidFill>
                <a:schemeClr val="bg2"/>
              </a:solidFill>
              <a:miter lim="800000"/>
              <a:headEnd/>
              <a:tailEnd/>
            </a:ln>
          </p:spPr>
          <p:txBody>
            <a:bodyPr wrap="none"/>
            <a:lstStyle/>
            <a:p>
              <a:endParaRPr lang="en-US"/>
            </a:p>
          </p:txBody>
        </p:sp>
        <p:sp>
          <p:nvSpPr>
            <p:cNvPr id="18451" name="Freeform 16"/>
            <p:cNvSpPr>
              <a:spLocks/>
            </p:cNvSpPr>
            <p:nvPr/>
          </p:nvSpPr>
          <p:spPr bwMode="auto">
            <a:xfrm rot="-50793">
              <a:off x="1580" y="1056"/>
              <a:ext cx="142" cy="75"/>
            </a:xfrm>
            <a:custGeom>
              <a:avLst/>
              <a:gdLst>
                <a:gd name="T0" fmla="*/ 0 w 378"/>
                <a:gd name="T1" fmla="*/ 0 h 398"/>
                <a:gd name="T2" fmla="*/ 0 w 378"/>
                <a:gd name="T3" fmla="*/ 0 h 398"/>
                <a:gd name="T4" fmla="*/ 0 w 378"/>
                <a:gd name="T5" fmla="*/ 0 h 398"/>
                <a:gd name="T6" fmla="*/ 0 w 378"/>
                <a:gd name="T7" fmla="*/ 0 h 398"/>
                <a:gd name="T8" fmla="*/ 0 w 378"/>
                <a:gd name="T9" fmla="*/ 0 h 398"/>
                <a:gd name="T10" fmla="*/ 0 w 378"/>
                <a:gd name="T11" fmla="*/ 0 h 398"/>
                <a:gd name="T12" fmla="*/ 0 w 378"/>
                <a:gd name="T13" fmla="*/ 0 h 398"/>
                <a:gd name="T14" fmla="*/ 0 w 378"/>
                <a:gd name="T15" fmla="*/ 0 h 398"/>
                <a:gd name="T16" fmla="*/ 0 w 378"/>
                <a:gd name="T17" fmla="*/ 0 h 398"/>
                <a:gd name="T18" fmla="*/ 0 w 378"/>
                <a:gd name="T19" fmla="*/ 0 h 398"/>
                <a:gd name="T20" fmla="*/ 0 w 378"/>
                <a:gd name="T21" fmla="*/ 0 h 398"/>
                <a:gd name="T22" fmla="*/ 0 w 378"/>
                <a:gd name="T23" fmla="*/ 0 h 398"/>
                <a:gd name="T24" fmla="*/ 0 w 378"/>
                <a:gd name="T25" fmla="*/ 0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8"/>
                <a:gd name="T40" fmla="*/ 0 h 398"/>
                <a:gd name="T41" fmla="*/ 378 w 378"/>
                <a:gd name="T42" fmla="*/ 398 h 3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a:solidFill>
                <a:srgbClr val="F6061D"/>
              </a:solidFill>
              <a:miter lim="800000"/>
              <a:headEnd/>
              <a:tailEnd/>
            </a:ln>
          </p:spPr>
          <p:txBody>
            <a:bodyPr wrap="none"/>
            <a:lstStyle/>
            <a:p>
              <a:endParaRPr lang="en-US"/>
            </a:p>
          </p:txBody>
        </p:sp>
      </p:grpSp>
      <p:cxnSp>
        <p:nvCxnSpPr>
          <p:cNvPr id="18441" name="AutoShape 17"/>
          <p:cNvCxnSpPr>
            <a:cxnSpLocks noChangeShapeType="1"/>
            <a:stCxn id="18444" idx="0"/>
            <a:endCxn id="18454" idx="2"/>
          </p:cNvCxnSpPr>
          <p:nvPr/>
        </p:nvCxnSpPr>
        <p:spPr bwMode="auto">
          <a:xfrm flipH="1" flipV="1">
            <a:off x="3367088" y="2773363"/>
            <a:ext cx="404812" cy="9604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8442" name="Group 18"/>
          <p:cNvGrpSpPr>
            <a:grpSpLocks/>
          </p:cNvGrpSpPr>
          <p:nvPr/>
        </p:nvGrpSpPr>
        <p:grpSpPr bwMode="auto">
          <a:xfrm>
            <a:off x="3602038" y="2849563"/>
            <a:ext cx="1046162" cy="304800"/>
            <a:chOff x="3133" y="1795"/>
            <a:chExt cx="659" cy="192"/>
          </a:xfrm>
        </p:grpSpPr>
        <p:sp>
          <p:nvSpPr>
            <p:cNvPr id="18445" name="Rectangle 19"/>
            <p:cNvSpPr>
              <a:spLocks noChangeArrowheads="1"/>
            </p:cNvSpPr>
            <p:nvPr/>
          </p:nvSpPr>
          <p:spPr bwMode="auto">
            <a:xfrm>
              <a:off x="3158" y="1824"/>
              <a:ext cx="456" cy="144"/>
            </a:xfrm>
            <a:prstGeom prst="rect">
              <a:avLst/>
            </a:prstGeom>
            <a:solidFill>
              <a:srgbClr val="FFCCCC"/>
            </a:solidFill>
            <a:ln w="9525">
              <a:solidFill>
                <a:schemeClr val="tx1"/>
              </a:solidFill>
              <a:miter lim="800000"/>
              <a:headEnd/>
              <a:tailEnd/>
            </a:ln>
          </p:spPr>
          <p:txBody>
            <a:bodyPr wrap="none" anchor="ctr"/>
            <a:lstStyle/>
            <a:p>
              <a:endParaRPr lang="en-GB"/>
            </a:p>
          </p:txBody>
        </p:sp>
        <p:sp>
          <p:nvSpPr>
            <p:cNvPr id="18446" name="Text Box 20"/>
            <p:cNvSpPr txBox="1">
              <a:spLocks noChangeArrowheads="1"/>
            </p:cNvSpPr>
            <p:nvPr/>
          </p:nvSpPr>
          <p:spPr bwMode="auto">
            <a:xfrm>
              <a:off x="3133" y="1795"/>
              <a:ext cx="5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Tahoma" charset="0"/>
                </a:rPr>
                <a:t>private</a:t>
              </a:r>
            </a:p>
          </p:txBody>
        </p:sp>
        <p:sp>
          <p:nvSpPr>
            <p:cNvPr id="18447" name="Freeform 21"/>
            <p:cNvSpPr>
              <a:spLocks/>
            </p:cNvSpPr>
            <p:nvPr/>
          </p:nvSpPr>
          <p:spPr bwMode="auto">
            <a:xfrm rot="534672">
              <a:off x="3696" y="1833"/>
              <a:ext cx="96" cy="125"/>
            </a:xfrm>
            <a:custGeom>
              <a:avLst/>
              <a:gdLst>
                <a:gd name="T0" fmla="*/ 0 w 412"/>
                <a:gd name="T1" fmla="*/ 0 h 476"/>
                <a:gd name="T2" fmla="*/ 0 w 412"/>
                <a:gd name="T3" fmla="*/ 0 h 476"/>
                <a:gd name="T4" fmla="*/ 0 w 412"/>
                <a:gd name="T5" fmla="*/ 0 h 476"/>
                <a:gd name="T6" fmla="*/ 0 w 412"/>
                <a:gd name="T7" fmla="*/ 0 h 476"/>
                <a:gd name="T8" fmla="*/ 0 w 412"/>
                <a:gd name="T9" fmla="*/ 0 h 476"/>
                <a:gd name="T10" fmla="*/ 0 w 412"/>
                <a:gd name="T11" fmla="*/ 0 h 476"/>
                <a:gd name="T12" fmla="*/ 0 w 412"/>
                <a:gd name="T13" fmla="*/ 0 h 476"/>
                <a:gd name="T14" fmla="*/ 0 60000 65536"/>
                <a:gd name="T15" fmla="*/ 0 60000 65536"/>
                <a:gd name="T16" fmla="*/ 0 60000 65536"/>
                <a:gd name="T17" fmla="*/ 0 60000 65536"/>
                <a:gd name="T18" fmla="*/ 0 60000 65536"/>
                <a:gd name="T19" fmla="*/ 0 60000 65536"/>
                <a:gd name="T20" fmla="*/ 0 60000 65536"/>
                <a:gd name="T21" fmla="*/ 0 w 412"/>
                <a:gd name="T22" fmla="*/ 0 h 476"/>
                <a:gd name="T23" fmla="*/ 412 w 412"/>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476">
                  <a:moveTo>
                    <a:pt x="0" y="284"/>
                  </a:moveTo>
                  <a:lnTo>
                    <a:pt x="112" y="284"/>
                  </a:lnTo>
                  <a:lnTo>
                    <a:pt x="160" y="374"/>
                  </a:lnTo>
                  <a:lnTo>
                    <a:pt x="266" y="64"/>
                  </a:lnTo>
                  <a:lnTo>
                    <a:pt x="412" y="0"/>
                  </a:lnTo>
                  <a:lnTo>
                    <a:pt x="150" y="476"/>
                  </a:lnTo>
                  <a:lnTo>
                    <a:pt x="0" y="284"/>
                  </a:lnTo>
                  <a:close/>
                </a:path>
              </a:pathLst>
            </a:custGeom>
            <a:solidFill>
              <a:schemeClr val="bg2"/>
            </a:solidFill>
            <a:ln w="9525">
              <a:solidFill>
                <a:schemeClr val="bg2"/>
              </a:solidFill>
              <a:miter lim="800000"/>
              <a:headEnd/>
              <a:tailEnd/>
            </a:ln>
          </p:spPr>
          <p:txBody>
            <a:bodyPr wrap="none"/>
            <a:lstStyle/>
            <a:p>
              <a:endParaRPr lang="en-US"/>
            </a:p>
          </p:txBody>
        </p:sp>
      </p:grpSp>
      <p:cxnSp>
        <p:nvCxnSpPr>
          <p:cNvPr id="18443" name="AutoShape 22"/>
          <p:cNvCxnSpPr>
            <a:cxnSpLocks noChangeShapeType="1"/>
            <a:stCxn id="18444" idx="0"/>
            <a:endCxn id="18446" idx="2"/>
          </p:cNvCxnSpPr>
          <p:nvPr/>
        </p:nvCxnSpPr>
        <p:spPr bwMode="auto">
          <a:xfrm flipV="1">
            <a:off x="3771900" y="3154363"/>
            <a:ext cx="238919" cy="5794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444" name="AutoShape 23"/>
          <p:cNvSpPr>
            <a:spLocks noChangeArrowheads="1"/>
          </p:cNvSpPr>
          <p:nvPr/>
        </p:nvSpPr>
        <p:spPr bwMode="auto">
          <a:xfrm>
            <a:off x="3048000" y="3733800"/>
            <a:ext cx="1447800" cy="659648"/>
          </a:xfrm>
          <a:prstGeom prst="flowChartTerminator">
            <a:avLst/>
          </a:prstGeom>
          <a:solidFill>
            <a:schemeClr val="folHlink"/>
          </a:solidFill>
          <a:ln w="9525">
            <a:solidFill>
              <a:schemeClr val="tx1"/>
            </a:solidFill>
            <a:miter lim="800000"/>
            <a:headEnd/>
            <a:tailEnd/>
          </a:ln>
        </p:spPr>
        <p:txBody>
          <a:bodyPr wrap="none" anchor="ctr"/>
          <a:lstStyle/>
          <a:p>
            <a:pPr algn="ctr"/>
            <a:r>
              <a:rPr lang="en-GB" dirty="0"/>
              <a:t>methods</a:t>
            </a:r>
          </a:p>
        </p:txBody>
      </p:sp>
      <p:sp>
        <p:nvSpPr>
          <p:cNvPr id="3" name="Slide Number Placeholder 2"/>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633</a:t>
            </a:fld>
            <a:endParaRPr lang="en-US"/>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chemeClr val="accent1">
                    <a:lumMod val="75000"/>
                  </a:schemeClr>
                </a:solidFill>
                <a:ea typeface="+mj-ea"/>
                <a:cs typeface="+mj-cs"/>
              </a:rPr>
              <a:t>Accessibility from</a:t>
            </a:r>
            <a:br>
              <a:rPr lang="en-US" dirty="0">
                <a:solidFill>
                  <a:schemeClr val="accent1">
                    <a:lumMod val="75000"/>
                  </a:schemeClr>
                </a:solidFill>
                <a:ea typeface="+mj-ea"/>
                <a:cs typeface="+mj-cs"/>
              </a:rPr>
            </a:br>
            <a:r>
              <a:rPr lang="en-US" dirty="0">
                <a:solidFill>
                  <a:schemeClr val="accent1">
                    <a:lumMod val="75000"/>
                  </a:schemeClr>
                </a:solidFill>
                <a:ea typeface="+mj-ea"/>
                <a:cs typeface="+mj-cs"/>
              </a:rPr>
              <a:t>an Instance in another Class</a:t>
            </a:r>
          </a:p>
        </p:txBody>
      </p:sp>
      <p:sp>
        <p:nvSpPr>
          <p:cNvPr id="19459" name="Rectangle 2"/>
          <p:cNvSpPr>
            <a:spLocks noChangeArrowheads="1"/>
          </p:cNvSpPr>
          <p:nvPr/>
        </p:nvSpPr>
        <p:spPr bwMode="auto">
          <a:xfrm>
            <a:off x="457200" y="6858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endParaRPr lang="en-US" sz="4400">
              <a:solidFill>
                <a:schemeClr val="tx2"/>
              </a:solidFill>
            </a:endParaRPr>
          </a:p>
        </p:txBody>
      </p:sp>
      <p:sp>
        <p:nvSpPr>
          <p:cNvPr id="19460" name="AutoShape 3"/>
          <p:cNvSpPr>
            <a:spLocks noChangeArrowheads="1"/>
          </p:cNvSpPr>
          <p:nvPr/>
        </p:nvSpPr>
        <p:spPr bwMode="auto">
          <a:xfrm>
            <a:off x="1828800" y="4648200"/>
            <a:ext cx="2667000" cy="1524000"/>
          </a:xfrm>
          <a:prstGeom prst="roundRect">
            <a:avLst>
              <a:gd name="adj" fmla="val 16667"/>
            </a:avLst>
          </a:prstGeom>
          <a:solidFill>
            <a:srgbClr val="FFFFFF"/>
          </a:solidFill>
          <a:ln w="9525">
            <a:solidFill>
              <a:schemeClr val="tx1"/>
            </a:solidFill>
            <a:round/>
            <a:headEnd/>
            <a:tailEnd/>
          </a:ln>
        </p:spPr>
        <p:txBody>
          <a:bodyPr wrap="none" anchor="ctr"/>
          <a:lstStyle/>
          <a:p>
            <a:pPr algn="ctr"/>
            <a:r>
              <a:rPr lang="en-US">
                <a:latin typeface="Tahoma" charset="0"/>
              </a:rPr>
              <a:t>Only public members</a:t>
            </a:r>
          </a:p>
          <a:p>
            <a:pPr algn="ctr"/>
            <a:r>
              <a:rPr lang="en-US">
                <a:latin typeface="Tahoma" charset="0"/>
              </a:rPr>
              <a:t>Are visible from outside.</a:t>
            </a:r>
          </a:p>
          <a:p>
            <a:pPr algn="ctr"/>
            <a:r>
              <a:rPr lang="en-US">
                <a:latin typeface="Tahoma" charset="0"/>
              </a:rPr>
              <a:t>All else is hidden from </a:t>
            </a:r>
          </a:p>
          <a:p>
            <a:pPr algn="ctr"/>
            <a:r>
              <a:rPr lang="en-US">
                <a:latin typeface="Tahoma" charset="0"/>
              </a:rPr>
              <a:t>Outside.</a:t>
            </a:r>
          </a:p>
        </p:txBody>
      </p:sp>
      <p:grpSp>
        <p:nvGrpSpPr>
          <p:cNvPr id="19461" name="Group 4"/>
          <p:cNvGrpSpPr>
            <a:grpSpLocks/>
          </p:cNvGrpSpPr>
          <p:nvPr/>
        </p:nvGrpSpPr>
        <p:grpSpPr bwMode="auto">
          <a:xfrm>
            <a:off x="2278063" y="2438400"/>
            <a:ext cx="1766887" cy="1951038"/>
            <a:chOff x="1435" y="1536"/>
            <a:chExt cx="1113" cy="1229"/>
          </a:xfrm>
        </p:grpSpPr>
        <p:grpSp>
          <p:nvGrpSpPr>
            <p:cNvPr id="19480" name="Group 5"/>
            <p:cNvGrpSpPr>
              <a:grpSpLocks/>
            </p:cNvGrpSpPr>
            <p:nvPr/>
          </p:nvGrpSpPr>
          <p:grpSpPr bwMode="auto">
            <a:xfrm>
              <a:off x="1584" y="1872"/>
              <a:ext cx="816" cy="893"/>
              <a:chOff x="1392" y="1171"/>
              <a:chExt cx="816" cy="893"/>
            </a:xfrm>
          </p:grpSpPr>
          <p:sp>
            <p:nvSpPr>
              <p:cNvPr id="16410" name="Rectangle 6"/>
              <p:cNvSpPr>
                <a:spLocks noChangeArrowheads="1"/>
              </p:cNvSpPr>
              <p:nvPr/>
            </p:nvSpPr>
            <p:spPr bwMode="auto">
              <a:xfrm>
                <a:off x="1392" y="1392"/>
                <a:ext cx="816" cy="672"/>
              </a:xfrm>
              <a:prstGeom prst="rect">
                <a:avLst/>
              </a:prstGeom>
              <a:solidFill>
                <a:srgbClr val="B4C2EA"/>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en-GB">
                  <a:cs typeface="+mn-cs"/>
                </a:endParaRPr>
              </a:p>
            </p:txBody>
          </p:sp>
          <p:sp>
            <p:nvSpPr>
              <p:cNvPr id="16411" name="Rectangle 7"/>
              <p:cNvSpPr>
                <a:spLocks noChangeArrowheads="1"/>
              </p:cNvSpPr>
              <p:nvPr/>
            </p:nvSpPr>
            <p:spPr bwMode="auto">
              <a:xfrm>
                <a:off x="1392" y="1171"/>
                <a:ext cx="816" cy="240"/>
              </a:xfrm>
              <a:prstGeom prst="rect">
                <a:avLst/>
              </a:prstGeom>
              <a:solidFill>
                <a:srgbClr val="CCECFF"/>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en-GB">
                  <a:cs typeface="+mn-cs"/>
                </a:endParaRPr>
              </a:p>
            </p:txBody>
          </p:sp>
          <p:sp>
            <p:nvSpPr>
              <p:cNvPr id="19484" name="Text Box 8"/>
              <p:cNvSpPr txBox="1">
                <a:spLocks noChangeArrowheads="1"/>
              </p:cNvSpPr>
              <p:nvPr/>
            </p:nvSpPr>
            <p:spPr bwMode="auto">
              <a:xfrm>
                <a:off x="1452" y="1176"/>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rtl="1" eaLnBrk="1" hangingPunct="1"/>
                <a:r>
                  <a:rPr lang="en-US" sz="1800" u="sng" dirty="0">
                    <a:solidFill>
                      <a:schemeClr val="bg2">
                        <a:lumMod val="10000"/>
                      </a:schemeClr>
                    </a:solidFill>
                    <a:latin typeface="Tahoma" charset="0"/>
                  </a:rPr>
                  <a:t>:Y(client)</a:t>
                </a:r>
              </a:p>
            </p:txBody>
          </p:sp>
        </p:grpSp>
        <p:sp>
          <p:nvSpPr>
            <p:cNvPr id="19481" name="Text Box 9"/>
            <p:cNvSpPr txBox="1">
              <a:spLocks noChangeArrowheads="1"/>
            </p:cNvSpPr>
            <p:nvPr/>
          </p:nvSpPr>
          <p:spPr bwMode="auto">
            <a:xfrm>
              <a:off x="1435" y="1536"/>
              <a:ext cx="111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solidFill>
                    <a:schemeClr val="tx2"/>
                  </a:solidFill>
                  <a:latin typeface="Tahoma" charset="0"/>
                </a:rPr>
                <a:t>Accessibility from</a:t>
              </a:r>
            </a:p>
            <a:p>
              <a:pPr eaLnBrk="1" hangingPunct="1"/>
              <a:r>
                <a:rPr lang="en-US" sz="1400" b="1">
                  <a:solidFill>
                    <a:schemeClr val="tx2"/>
                  </a:solidFill>
                  <a:latin typeface="Tahoma" charset="0"/>
                </a:rPr>
                <a:t>The Client class. </a:t>
              </a:r>
            </a:p>
          </p:txBody>
        </p:sp>
      </p:grpSp>
      <p:grpSp>
        <p:nvGrpSpPr>
          <p:cNvPr id="19462" name="Group 10"/>
          <p:cNvGrpSpPr>
            <a:grpSpLocks/>
          </p:cNvGrpSpPr>
          <p:nvPr/>
        </p:nvGrpSpPr>
        <p:grpSpPr bwMode="auto">
          <a:xfrm>
            <a:off x="4800600" y="1935163"/>
            <a:ext cx="3352800" cy="1417637"/>
            <a:chOff x="3168" y="1200"/>
            <a:chExt cx="2112" cy="893"/>
          </a:xfrm>
        </p:grpSpPr>
        <p:grpSp>
          <p:nvGrpSpPr>
            <p:cNvPr id="19464" name="Group 11"/>
            <p:cNvGrpSpPr>
              <a:grpSpLocks/>
            </p:cNvGrpSpPr>
            <p:nvPr/>
          </p:nvGrpSpPr>
          <p:grpSpPr bwMode="auto">
            <a:xfrm>
              <a:off x="3168" y="1200"/>
              <a:ext cx="816" cy="893"/>
              <a:chOff x="3264" y="1200"/>
              <a:chExt cx="816" cy="893"/>
            </a:xfrm>
          </p:grpSpPr>
          <p:grpSp>
            <p:nvGrpSpPr>
              <p:cNvPr id="19470" name="Group 12"/>
              <p:cNvGrpSpPr>
                <a:grpSpLocks/>
              </p:cNvGrpSpPr>
              <p:nvPr/>
            </p:nvGrpSpPr>
            <p:grpSpPr bwMode="auto">
              <a:xfrm>
                <a:off x="3264" y="1200"/>
                <a:ext cx="816" cy="893"/>
                <a:chOff x="3264" y="1200"/>
                <a:chExt cx="816" cy="893"/>
              </a:xfrm>
            </p:grpSpPr>
            <p:sp>
              <p:nvSpPr>
                <p:cNvPr id="16405" name="Rectangle 13"/>
                <p:cNvSpPr>
                  <a:spLocks noChangeArrowheads="1"/>
                </p:cNvSpPr>
                <p:nvPr/>
              </p:nvSpPr>
              <p:spPr bwMode="auto">
                <a:xfrm>
                  <a:off x="3264" y="1421"/>
                  <a:ext cx="816" cy="672"/>
                </a:xfrm>
                <a:prstGeom prst="rect">
                  <a:avLst/>
                </a:prstGeom>
                <a:solidFill>
                  <a:srgbClr val="B4C2EA"/>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en-GB">
                    <a:cs typeface="+mn-cs"/>
                  </a:endParaRPr>
                </a:p>
              </p:txBody>
            </p:sp>
            <p:sp>
              <p:nvSpPr>
                <p:cNvPr id="16406" name="Rectangle 14"/>
                <p:cNvSpPr>
                  <a:spLocks noChangeArrowheads="1"/>
                </p:cNvSpPr>
                <p:nvPr/>
              </p:nvSpPr>
              <p:spPr bwMode="auto">
                <a:xfrm>
                  <a:off x="3264" y="1200"/>
                  <a:ext cx="816" cy="240"/>
                </a:xfrm>
                <a:prstGeom prst="rect">
                  <a:avLst/>
                </a:prstGeom>
                <a:solidFill>
                  <a:srgbClr val="CCECFF"/>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en-GB">
                    <a:cs typeface="+mn-cs"/>
                  </a:endParaRPr>
                </a:p>
              </p:txBody>
            </p:sp>
            <p:sp>
              <p:nvSpPr>
                <p:cNvPr id="19479" name="Text Box 15"/>
                <p:cNvSpPr txBox="1">
                  <a:spLocks noChangeArrowheads="1"/>
                </p:cNvSpPr>
                <p:nvPr/>
              </p:nvSpPr>
              <p:spPr bwMode="auto">
                <a:xfrm>
                  <a:off x="3352" y="1205"/>
                  <a:ext cx="6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u="sng" dirty="0" err="1">
                      <a:latin typeface="Tahoma" charset="0"/>
                    </a:rPr>
                    <a:t>object:X</a:t>
                  </a:r>
                  <a:endParaRPr lang="en-US" sz="1800" u="sng" dirty="0">
                    <a:latin typeface="Tahoma" charset="0"/>
                  </a:endParaRPr>
                </a:p>
              </p:txBody>
            </p:sp>
          </p:grpSp>
          <p:sp>
            <p:nvSpPr>
              <p:cNvPr id="19471" name="Rectangle 16"/>
              <p:cNvSpPr>
                <a:spLocks noChangeArrowheads="1"/>
              </p:cNvSpPr>
              <p:nvPr/>
            </p:nvSpPr>
            <p:spPr bwMode="auto">
              <a:xfrm>
                <a:off x="3398" y="1560"/>
                <a:ext cx="456" cy="144"/>
              </a:xfrm>
              <a:prstGeom prst="rect">
                <a:avLst/>
              </a:prstGeom>
              <a:solidFill>
                <a:srgbClr val="CCFFCC"/>
              </a:solidFill>
              <a:ln w="9525">
                <a:solidFill>
                  <a:schemeClr val="tx1"/>
                </a:solidFill>
                <a:miter lim="800000"/>
                <a:headEnd/>
                <a:tailEnd/>
              </a:ln>
            </p:spPr>
            <p:txBody>
              <a:bodyPr wrap="none" anchor="ctr"/>
              <a:lstStyle/>
              <a:p>
                <a:endParaRPr lang="en-GB"/>
              </a:p>
            </p:txBody>
          </p:sp>
          <p:sp>
            <p:nvSpPr>
              <p:cNvPr id="19472" name="Freeform 17"/>
              <p:cNvSpPr>
                <a:spLocks/>
              </p:cNvSpPr>
              <p:nvPr/>
            </p:nvSpPr>
            <p:spPr bwMode="auto">
              <a:xfrm rot="534672">
                <a:off x="3915" y="1569"/>
                <a:ext cx="96" cy="125"/>
              </a:xfrm>
              <a:custGeom>
                <a:avLst/>
                <a:gdLst>
                  <a:gd name="T0" fmla="*/ 0 w 412"/>
                  <a:gd name="T1" fmla="*/ 0 h 476"/>
                  <a:gd name="T2" fmla="*/ 0 w 412"/>
                  <a:gd name="T3" fmla="*/ 0 h 476"/>
                  <a:gd name="T4" fmla="*/ 0 w 412"/>
                  <a:gd name="T5" fmla="*/ 0 h 476"/>
                  <a:gd name="T6" fmla="*/ 0 w 412"/>
                  <a:gd name="T7" fmla="*/ 0 h 476"/>
                  <a:gd name="T8" fmla="*/ 0 w 412"/>
                  <a:gd name="T9" fmla="*/ 0 h 476"/>
                  <a:gd name="T10" fmla="*/ 0 w 412"/>
                  <a:gd name="T11" fmla="*/ 0 h 476"/>
                  <a:gd name="T12" fmla="*/ 0 w 412"/>
                  <a:gd name="T13" fmla="*/ 0 h 476"/>
                  <a:gd name="T14" fmla="*/ 0 60000 65536"/>
                  <a:gd name="T15" fmla="*/ 0 60000 65536"/>
                  <a:gd name="T16" fmla="*/ 0 60000 65536"/>
                  <a:gd name="T17" fmla="*/ 0 60000 65536"/>
                  <a:gd name="T18" fmla="*/ 0 60000 65536"/>
                  <a:gd name="T19" fmla="*/ 0 60000 65536"/>
                  <a:gd name="T20" fmla="*/ 0 60000 65536"/>
                  <a:gd name="T21" fmla="*/ 0 w 412"/>
                  <a:gd name="T22" fmla="*/ 0 h 476"/>
                  <a:gd name="T23" fmla="*/ 412 w 412"/>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476">
                    <a:moveTo>
                      <a:pt x="0" y="284"/>
                    </a:moveTo>
                    <a:lnTo>
                      <a:pt x="112" y="284"/>
                    </a:lnTo>
                    <a:lnTo>
                      <a:pt x="160" y="374"/>
                    </a:lnTo>
                    <a:lnTo>
                      <a:pt x="266" y="64"/>
                    </a:lnTo>
                    <a:lnTo>
                      <a:pt x="412" y="0"/>
                    </a:lnTo>
                    <a:lnTo>
                      <a:pt x="150" y="476"/>
                    </a:lnTo>
                    <a:lnTo>
                      <a:pt x="0" y="284"/>
                    </a:lnTo>
                    <a:close/>
                  </a:path>
                </a:pathLst>
              </a:custGeom>
              <a:solidFill>
                <a:schemeClr val="bg2"/>
              </a:solidFill>
              <a:ln w="9525">
                <a:solidFill>
                  <a:schemeClr val="bg2"/>
                </a:solidFill>
                <a:miter lim="800000"/>
                <a:headEnd/>
                <a:tailEnd/>
              </a:ln>
            </p:spPr>
            <p:txBody>
              <a:bodyPr wrap="none"/>
              <a:lstStyle/>
              <a:p>
                <a:endParaRPr lang="en-US"/>
              </a:p>
            </p:txBody>
          </p:sp>
          <p:sp>
            <p:nvSpPr>
              <p:cNvPr id="19473" name="Rectangle 18"/>
              <p:cNvSpPr>
                <a:spLocks noChangeArrowheads="1"/>
              </p:cNvSpPr>
              <p:nvPr/>
            </p:nvSpPr>
            <p:spPr bwMode="auto">
              <a:xfrm>
                <a:off x="3398" y="1800"/>
                <a:ext cx="456" cy="144"/>
              </a:xfrm>
              <a:prstGeom prst="rect">
                <a:avLst/>
              </a:prstGeom>
              <a:solidFill>
                <a:srgbClr val="FFCCCC"/>
              </a:solidFill>
              <a:ln w="9525">
                <a:solidFill>
                  <a:schemeClr val="tx1"/>
                </a:solidFill>
                <a:miter lim="800000"/>
                <a:headEnd/>
                <a:tailEnd/>
              </a:ln>
            </p:spPr>
            <p:txBody>
              <a:bodyPr wrap="none" anchor="ctr"/>
              <a:lstStyle/>
              <a:p>
                <a:endParaRPr lang="en-GB"/>
              </a:p>
            </p:txBody>
          </p:sp>
          <p:sp>
            <p:nvSpPr>
              <p:cNvPr id="19474" name="Freeform 19"/>
              <p:cNvSpPr>
                <a:spLocks/>
              </p:cNvSpPr>
              <p:nvPr/>
            </p:nvSpPr>
            <p:spPr bwMode="auto">
              <a:xfrm rot="-50793">
                <a:off x="3890" y="1835"/>
                <a:ext cx="142" cy="75"/>
              </a:xfrm>
              <a:custGeom>
                <a:avLst/>
                <a:gdLst>
                  <a:gd name="T0" fmla="*/ 0 w 378"/>
                  <a:gd name="T1" fmla="*/ 0 h 398"/>
                  <a:gd name="T2" fmla="*/ 0 w 378"/>
                  <a:gd name="T3" fmla="*/ 0 h 398"/>
                  <a:gd name="T4" fmla="*/ 0 w 378"/>
                  <a:gd name="T5" fmla="*/ 0 h 398"/>
                  <a:gd name="T6" fmla="*/ 0 w 378"/>
                  <a:gd name="T7" fmla="*/ 0 h 398"/>
                  <a:gd name="T8" fmla="*/ 0 w 378"/>
                  <a:gd name="T9" fmla="*/ 0 h 398"/>
                  <a:gd name="T10" fmla="*/ 0 w 378"/>
                  <a:gd name="T11" fmla="*/ 0 h 398"/>
                  <a:gd name="T12" fmla="*/ 0 w 378"/>
                  <a:gd name="T13" fmla="*/ 0 h 398"/>
                  <a:gd name="T14" fmla="*/ 0 w 378"/>
                  <a:gd name="T15" fmla="*/ 0 h 398"/>
                  <a:gd name="T16" fmla="*/ 0 w 378"/>
                  <a:gd name="T17" fmla="*/ 0 h 398"/>
                  <a:gd name="T18" fmla="*/ 0 w 378"/>
                  <a:gd name="T19" fmla="*/ 0 h 398"/>
                  <a:gd name="T20" fmla="*/ 0 w 378"/>
                  <a:gd name="T21" fmla="*/ 0 h 398"/>
                  <a:gd name="T22" fmla="*/ 0 w 378"/>
                  <a:gd name="T23" fmla="*/ 0 h 398"/>
                  <a:gd name="T24" fmla="*/ 0 w 378"/>
                  <a:gd name="T25" fmla="*/ 0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8"/>
                  <a:gd name="T40" fmla="*/ 0 h 398"/>
                  <a:gd name="T41" fmla="*/ 378 w 378"/>
                  <a:gd name="T42" fmla="*/ 398 h 3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a:solidFill>
                  <a:srgbClr val="F6061D"/>
                </a:solidFill>
                <a:miter lim="800000"/>
                <a:headEnd/>
                <a:tailEnd/>
              </a:ln>
            </p:spPr>
            <p:txBody>
              <a:bodyPr wrap="none"/>
              <a:lstStyle/>
              <a:p>
                <a:endParaRPr lang="en-US"/>
              </a:p>
            </p:txBody>
          </p:sp>
          <p:sp>
            <p:nvSpPr>
              <p:cNvPr id="19475" name="Text Box 20"/>
              <p:cNvSpPr txBox="1">
                <a:spLocks noChangeArrowheads="1"/>
              </p:cNvSpPr>
              <p:nvPr/>
            </p:nvSpPr>
            <p:spPr bwMode="auto">
              <a:xfrm>
                <a:off x="3408" y="1536"/>
                <a:ext cx="4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Tahoma" charset="0"/>
                  </a:rPr>
                  <a:t>public</a:t>
                </a:r>
              </a:p>
            </p:txBody>
          </p:sp>
          <p:sp>
            <p:nvSpPr>
              <p:cNvPr id="19476" name="Text Box 21"/>
              <p:cNvSpPr txBox="1">
                <a:spLocks noChangeArrowheads="1"/>
              </p:cNvSpPr>
              <p:nvPr/>
            </p:nvSpPr>
            <p:spPr bwMode="auto">
              <a:xfrm>
                <a:off x="3373" y="1776"/>
                <a:ext cx="5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Tahoma" charset="0"/>
                  </a:rPr>
                  <a:t>private</a:t>
                </a:r>
              </a:p>
            </p:txBody>
          </p:sp>
        </p:grpSp>
        <p:grpSp>
          <p:nvGrpSpPr>
            <p:cNvPr id="19465" name="Group 22"/>
            <p:cNvGrpSpPr>
              <a:grpSpLocks/>
            </p:cNvGrpSpPr>
            <p:nvPr/>
          </p:nvGrpSpPr>
          <p:grpSpPr bwMode="auto">
            <a:xfrm>
              <a:off x="4080" y="1407"/>
              <a:ext cx="1200" cy="480"/>
              <a:chOff x="1536" y="768"/>
              <a:chExt cx="1200" cy="480"/>
            </a:xfrm>
          </p:grpSpPr>
          <p:sp>
            <p:nvSpPr>
              <p:cNvPr id="19466" name="Rectangle 23"/>
              <p:cNvSpPr>
                <a:spLocks noChangeArrowheads="1"/>
              </p:cNvSpPr>
              <p:nvPr/>
            </p:nvSpPr>
            <p:spPr bwMode="auto">
              <a:xfrm>
                <a:off x="1536" y="768"/>
                <a:ext cx="1200" cy="480"/>
              </a:xfrm>
              <a:prstGeom prst="rect">
                <a:avLst/>
              </a:prstGeom>
              <a:solidFill>
                <a:schemeClr val="accent1"/>
              </a:solidFill>
              <a:ln w="9525">
                <a:solidFill>
                  <a:schemeClr val="tx1"/>
                </a:solidFill>
                <a:miter lim="800000"/>
                <a:headEnd/>
                <a:tailEnd/>
              </a:ln>
            </p:spPr>
            <p:txBody>
              <a:bodyPr wrap="none" anchor="ctr"/>
              <a:lstStyle/>
              <a:p>
                <a:pPr algn="ctr"/>
                <a:endParaRPr lang="en-GB">
                  <a:latin typeface="Tahoma" charset="0"/>
                </a:endParaRPr>
              </a:p>
            </p:txBody>
          </p:sp>
          <p:sp>
            <p:nvSpPr>
              <p:cNvPr id="19467" name="Text Box 24"/>
              <p:cNvSpPr txBox="1">
                <a:spLocks noChangeArrowheads="1"/>
              </p:cNvSpPr>
              <p:nvPr/>
            </p:nvSpPr>
            <p:spPr bwMode="auto">
              <a:xfrm>
                <a:off x="1707" y="806"/>
                <a:ext cx="98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Char char="-"/>
                </a:pPr>
                <a:r>
                  <a:rPr lang="en-US" sz="1800">
                    <a:latin typeface="Tahoma" charset="0"/>
                  </a:rPr>
                  <a:t> Accessible</a:t>
                </a:r>
              </a:p>
              <a:p>
                <a:pPr eaLnBrk="1" hangingPunct="1">
                  <a:buFontTx/>
                  <a:buChar char="-"/>
                </a:pPr>
                <a:r>
                  <a:rPr lang="en-US" sz="1800">
                    <a:latin typeface="Tahoma" charset="0"/>
                  </a:rPr>
                  <a:t> Inaccessible</a:t>
                </a:r>
              </a:p>
            </p:txBody>
          </p:sp>
          <p:sp>
            <p:nvSpPr>
              <p:cNvPr id="19468" name="Freeform 25"/>
              <p:cNvSpPr>
                <a:spLocks/>
              </p:cNvSpPr>
              <p:nvPr/>
            </p:nvSpPr>
            <p:spPr bwMode="auto">
              <a:xfrm rot="534672">
                <a:off x="1602" y="864"/>
                <a:ext cx="96" cy="125"/>
              </a:xfrm>
              <a:custGeom>
                <a:avLst/>
                <a:gdLst>
                  <a:gd name="T0" fmla="*/ 0 w 412"/>
                  <a:gd name="T1" fmla="*/ 0 h 476"/>
                  <a:gd name="T2" fmla="*/ 0 w 412"/>
                  <a:gd name="T3" fmla="*/ 0 h 476"/>
                  <a:gd name="T4" fmla="*/ 0 w 412"/>
                  <a:gd name="T5" fmla="*/ 0 h 476"/>
                  <a:gd name="T6" fmla="*/ 0 w 412"/>
                  <a:gd name="T7" fmla="*/ 0 h 476"/>
                  <a:gd name="T8" fmla="*/ 0 w 412"/>
                  <a:gd name="T9" fmla="*/ 0 h 476"/>
                  <a:gd name="T10" fmla="*/ 0 w 412"/>
                  <a:gd name="T11" fmla="*/ 0 h 476"/>
                  <a:gd name="T12" fmla="*/ 0 w 412"/>
                  <a:gd name="T13" fmla="*/ 0 h 476"/>
                  <a:gd name="T14" fmla="*/ 0 60000 65536"/>
                  <a:gd name="T15" fmla="*/ 0 60000 65536"/>
                  <a:gd name="T16" fmla="*/ 0 60000 65536"/>
                  <a:gd name="T17" fmla="*/ 0 60000 65536"/>
                  <a:gd name="T18" fmla="*/ 0 60000 65536"/>
                  <a:gd name="T19" fmla="*/ 0 60000 65536"/>
                  <a:gd name="T20" fmla="*/ 0 60000 65536"/>
                  <a:gd name="T21" fmla="*/ 0 w 412"/>
                  <a:gd name="T22" fmla="*/ 0 h 476"/>
                  <a:gd name="T23" fmla="*/ 412 w 412"/>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476">
                    <a:moveTo>
                      <a:pt x="0" y="284"/>
                    </a:moveTo>
                    <a:lnTo>
                      <a:pt x="112" y="284"/>
                    </a:lnTo>
                    <a:lnTo>
                      <a:pt x="160" y="374"/>
                    </a:lnTo>
                    <a:lnTo>
                      <a:pt x="266" y="64"/>
                    </a:lnTo>
                    <a:lnTo>
                      <a:pt x="412" y="0"/>
                    </a:lnTo>
                    <a:lnTo>
                      <a:pt x="150" y="476"/>
                    </a:lnTo>
                    <a:lnTo>
                      <a:pt x="0" y="284"/>
                    </a:lnTo>
                    <a:close/>
                  </a:path>
                </a:pathLst>
              </a:custGeom>
              <a:solidFill>
                <a:schemeClr val="bg2"/>
              </a:solidFill>
              <a:ln w="9525">
                <a:solidFill>
                  <a:schemeClr val="bg2"/>
                </a:solidFill>
                <a:miter lim="800000"/>
                <a:headEnd/>
                <a:tailEnd/>
              </a:ln>
            </p:spPr>
            <p:txBody>
              <a:bodyPr wrap="none"/>
              <a:lstStyle/>
              <a:p>
                <a:endParaRPr lang="en-US"/>
              </a:p>
            </p:txBody>
          </p:sp>
          <p:sp>
            <p:nvSpPr>
              <p:cNvPr id="19469" name="Freeform 26"/>
              <p:cNvSpPr>
                <a:spLocks/>
              </p:cNvSpPr>
              <p:nvPr/>
            </p:nvSpPr>
            <p:spPr bwMode="auto">
              <a:xfrm rot="-50793">
                <a:off x="1580" y="1056"/>
                <a:ext cx="142" cy="75"/>
              </a:xfrm>
              <a:custGeom>
                <a:avLst/>
                <a:gdLst>
                  <a:gd name="T0" fmla="*/ 0 w 378"/>
                  <a:gd name="T1" fmla="*/ 0 h 398"/>
                  <a:gd name="T2" fmla="*/ 0 w 378"/>
                  <a:gd name="T3" fmla="*/ 0 h 398"/>
                  <a:gd name="T4" fmla="*/ 0 w 378"/>
                  <a:gd name="T5" fmla="*/ 0 h 398"/>
                  <a:gd name="T6" fmla="*/ 0 w 378"/>
                  <a:gd name="T7" fmla="*/ 0 h 398"/>
                  <a:gd name="T8" fmla="*/ 0 w 378"/>
                  <a:gd name="T9" fmla="*/ 0 h 398"/>
                  <a:gd name="T10" fmla="*/ 0 w 378"/>
                  <a:gd name="T11" fmla="*/ 0 h 398"/>
                  <a:gd name="T12" fmla="*/ 0 w 378"/>
                  <a:gd name="T13" fmla="*/ 0 h 398"/>
                  <a:gd name="T14" fmla="*/ 0 w 378"/>
                  <a:gd name="T15" fmla="*/ 0 h 398"/>
                  <a:gd name="T16" fmla="*/ 0 w 378"/>
                  <a:gd name="T17" fmla="*/ 0 h 398"/>
                  <a:gd name="T18" fmla="*/ 0 w 378"/>
                  <a:gd name="T19" fmla="*/ 0 h 398"/>
                  <a:gd name="T20" fmla="*/ 0 w 378"/>
                  <a:gd name="T21" fmla="*/ 0 h 398"/>
                  <a:gd name="T22" fmla="*/ 0 w 378"/>
                  <a:gd name="T23" fmla="*/ 0 h 398"/>
                  <a:gd name="T24" fmla="*/ 0 w 378"/>
                  <a:gd name="T25" fmla="*/ 0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8"/>
                  <a:gd name="T40" fmla="*/ 0 h 398"/>
                  <a:gd name="T41" fmla="*/ 378 w 378"/>
                  <a:gd name="T42" fmla="*/ 398 h 3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a:solidFill>
                  <a:srgbClr val="F6061D"/>
                </a:solidFill>
                <a:miter lim="800000"/>
                <a:headEnd/>
                <a:tailEnd/>
              </a:ln>
            </p:spPr>
            <p:txBody>
              <a:bodyPr wrap="none"/>
              <a:lstStyle/>
              <a:p>
                <a:endParaRPr lang="en-US"/>
              </a:p>
            </p:txBody>
          </p:sp>
        </p:grpSp>
      </p:grpSp>
      <p:cxnSp>
        <p:nvCxnSpPr>
          <p:cNvPr id="19463" name="AutoShape 27"/>
          <p:cNvCxnSpPr>
            <a:cxnSpLocks noChangeShapeType="1"/>
            <a:endCxn id="19475" idx="1"/>
          </p:cNvCxnSpPr>
          <p:nvPr/>
        </p:nvCxnSpPr>
        <p:spPr bwMode="auto">
          <a:xfrm flipV="1">
            <a:off x="3810000" y="2620963"/>
            <a:ext cx="1219200" cy="12350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 name="Slide Number Placeholder 2"/>
          <p:cNvSpPr>
            <a:spLocks noGrp="1"/>
          </p:cNvSpPr>
          <p:nvPr>
            <p:ph type="sldNum" sz="quarter" idx="12"/>
          </p:nvPr>
        </p:nvSpPr>
        <p:spPr/>
        <p:txBody>
          <a:bodyPr>
            <a:normAutofit fontScale="85000" lnSpcReduction="20000"/>
          </a:bodyPr>
          <a:lstStyle/>
          <a:p>
            <a:pPr>
              <a:defRPr/>
            </a:pPr>
            <a:fld id="{74F00A08-997A-7943-A6EA-E9EB352450E6}" type="slidenum">
              <a:rPr lang="en-US" smtClean="0"/>
              <a:pPr>
                <a:defRPr/>
              </a:pPr>
              <a:t>634</a:t>
            </a:fld>
            <a:endParaRPr lang="en-US"/>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609600" y="152400"/>
            <a:ext cx="7772400" cy="838200"/>
          </a:xfrm>
        </p:spPr>
        <p:txBody>
          <a:bodyPr/>
          <a:lstStyle/>
          <a:p>
            <a:r>
              <a:rPr lang="en-US">
                <a:latin typeface="Calibri" charset="0"/>
              </a:rPr>
              <a:t>Accessibility Example</a:t>
            </a:r>
          </a:p>
        </p:txBody>
      </p:sp>
      <p:grpSp>
        <p:nvGrpSpPr>
          <p:cNvPr id="20483" name="Group 3"/>
          <p:cNvGrpSpPr>
            <a:grpSpLocks/>
          </p:cNvGrpSpPr>
          <p:nvPr/>
        </p:nvGrpSpPr>
        <p:grpSpPr bwMode="auto">
          <a:xfrm>
            <a:off x="5057775" y="1682750"/>
            <a:ext cx="3863975" cy="3529013"/>
            <a:chOff x="138" y="646"/>
            <a:chExt cx="5527" cy="1119"/>
          </a:xfrm>
        </p:grpSpPr>
        <p:sp>
          <p:nvSpPr>
            <p:cNvPr id="18447" name="Rectangle 4"/>
            <p:cNvSpPr>
              <a:spLocks noChangeArrowheads="1"/>
            </p:cNvSpPr>
            <p:nvPr/>
          </p:nvSpPr>
          <p:spPr bwMode="auto">
            <a:xfrm>
              <a:off x="231" y="646"/>
              <a:ext cx="5434" cy="1119"/>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GB">
                <a:cs typeface="+mn-cs"/>
              </a:endParaRPr>
            </a:p>
          </p:txBody>
        </p:sp>
        <p:sp>
          <p:nvSpPr>
            <p:cNvPr id="20495" name="Rectangle 5"/>
            <p:cNvSpPr>
              <a:spLocks noChangeArrowheads="1"/>
            </p:cNvSpPr>
            <p:nvPr/>
          </p:nvSpPr>
          <p:spPr bwMode="auto">
            <a:xfrm>
              <a:off x="138" y="693"/>
              <a:ext cx="5518" cy="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spcBef>
                  <a:spcPct val="50000"/>
                </a:spcBef>
                <a:buClr>
                  <a:schemeClr val="tx2"/>
                </a:buClr>
                <a:buSzPct val="80000"/>
                <a:tabLst>
                  <a:tab pos="2289175" algn="l"/>
                </a:tabLst>
              </a:pPr>
              <a:r>
                <a:rPr lang="en-US" sz="1600" dirty="0">
                  <a:latin typeface="Courier New" charset="0"/>
                  <a:ea typeface="MS PGothic" charset="0"/>
                  <a:cs typeface="MS PGothic" charset="0"/>
                </a:rPr>
                <a:t>class Service {</a:t>
              </a:r>
              <a:br>
                <a:rPr lang="en-US" sz="1600" dirty="0">
                  <a:latin typeface="Courier New" charset="0"/>
                  <a:ea typeface="MS PGothic" charset="0"/>
                  <a:cs typeface="MS PGothic" charset="0"/>
                </a:rPr>
              </a:br>
              <a:r>
                <a:rPr lang="en-US" sz="1600" dirty="0">
                  <a:latin typeface="Courier New" charset="0"/>
                  <a:ea typeface="MS PGothic" charset="0"/>
                  <a:cs typeface="MS PGothic" charset="0"/>
                </a:rPr>
                <a:t>    </a:t>
              </a:r>
              <a:r>
                <a:rPr lang="en-US" sz="1600" b="1" dirty="0">
                  <a:solidFill>
                    <a:srgbClr val="00B050"/>
                  </a:solidFill>
                  <a:latin typeface="Courier New" charset="0"/>
                  <a:ea typeface="MS PGothic" charset="0"/>
                  <a:cs typeface="MS PGothic" charset="0"/>
                </a:rPr>
                <a:t>public</a:t>
              </a:r>
              <a:r>
                <a:rPr lang="en-US" sz="1600" dirty="0">
                  <a:latin typeface="Courier New" charset="0"/>
                  <a:ea typeface="MS PGothic" charset="0"/>
                  <a:cs typeface="MS PGothic" charset="0"/>
                </a:rPr>
                <a:t>  </a:t>
              </a:r>
              <a:r>
                <a:rPr lang="en-US" sz="1600" dirty="0" err="1">
                  <a:latin typeface="Courier New" charset="0"/>
                  <a:ea typeface="MS PGothic" charset="0"/>
                  <a:cs typeface="MS PGothic" charset="0"/>
                </a:rPr>
                <a:t>int</a:t>
              </a:r>
              <a:r>
                <a:rPr lang="en-US" sz="1600" dirty="0">
                  <a:latin typeface="Courier New" charset="0"/>
                  <a:ea typeface="MS PGothic" charset="0"/>
                  <a:cs typeface="MS PGothic" charset="0"/>
                </a:rPr>
                <a:t> </a:t>
              </a:r>
              <a:r>
                <a:rPr lang="en-US" sz="1600" dirty="0" err="1">
                  <a:latin typeface="Courier New" charset="0"/>
                  <a:ea typeface="MS PGothic" charset="0"/>
                  <a:cs typeface="MS PGothic" charset="0"/>
                </a:rPr>
                <a:t>memberOne</a:t>
              </a:r>
              <a:r>
                <a:rPr lang="en-US" sz="1600" dirty="0">
                  <a:latin typeface="Courier New" charset="0"/>
                  <a:ea typeface="MS PGothic" charset="0"/>
                  <a:cs typeface="MS PGothic" charset="0"/>
                </a:rPr>
                <a:t>;</a:t>
              </a:r>
              <a:br>
                <a:rPr lang="en-US" sz="1600" dirty="0">
                  <a:latin typeface="Courier New" charset="0"/>
                  <a:ea typeface="MS PGothic" charset="0"/>
                  <a:cs typeface="MS PGothic" charset="0"/>
                </a:rPr>
              </a:br>
              <a:r>
                <a:rPr lang="en-US" sz="1600" dirty="0">
                  <a:latin typeface="Courier New" charset="0"/>
                  <a:ea typeface="MS PGothic" charset="0"/>
                  <a:cs typeface="MS PGothic" charset="0"/>
                </a:rPr>
                <a:t>    </a:t>
              </a:r>
              <a:r>
                <a:rPr lang="en-US" sz="1600" b="1" dirty="0">
                  <a:solidFill>
                    <a:srgbClr val="C00000"/>
                  </a:solidFill>
                  <a:latin typeface="Courier New" charset="0"/>
                  <a:ea typeface="MS PGothic" charset="0"/>
                  <a:cs typeface="MS PGothic" charset="0"/>
                </a:rPr>
                <a:t>private</a:t>
              </a:r>
              <a:r>
                <a:rPr lang="en-US" sz="1600" dirty="0">
                  <a:latin typeface="Courier New" charset="0"/>
                  <a:ea typeface="MS PGothic" charset="0"/>
                  <a:cs typeface="MS PGothic" charset="0"/>
                </a:rPr>
                <a:t> </a:t>
              </a:r>
              <a:r>
                <a:rPr lang="en-US" sz="1600" dirty="0" err="1">
                  <a:latin typeface="Courier New" charset="0"/>
                  <a:ea typeface="MS PGothic" charset="0"/>
                  <a:cs typeface="MS PGothic" charset="0"/>
                </a:rPr>
                <a:t>int</a:t>
              </a:r>
              <a:r>
                <a:rPr lang="en-US" sz="1600" dirty="0">
                  <a:latin typeface="Courier New" charset="0"/>
                  <a:ea typeface="MS PGothic" charset="0"/>
                  <a:cs typeface="MS PGothic" charset="0"/>
                </a:rPr>
                <a:t> </a:t>
              </a:r>
              <a:r>
                <a:rPr lang="en-US" sz="1600" dirty="0" err="1">
                  <a:latin typeface="Courier New" charset="0"/>
                  <a:ea typeface="MS PGothic" charset="0"/>
                  <a:cs typeface="MS PGothic" charset="0"/>
                </a:rPr>
                <a:t>memberTwo</a:t>
              </a:r>
              <a:r>
                <a:rPr lang="en-US" sz="1600" dirty="0">
                  <a:latin typeface="Courier New" charset="0"/>
                  <a:ea typeface="MS PGothic" charset="0"/>
                  <a:cs typeface="MS PGothic" charset="0"/>
                </a:rPr>
                <a:t>;</a:t>
              </a:r>
            </a:p>
            <a:p>
              <a:pPr lvl="1">
                <a:spcBef>
                  <a:spcPct val="50000"/>
                </a:spcBef>
                <a:buClr>
                  <a:schemeClr val="tx2"/>
                </a:buClr>
                <a:buSzPct val="80000"/>
                <a:tabLst>
                  <a:tab pos="2289175" algn="l"/>
                </a:tabLst>
              </a:pPr>
              <a:r>
                <a:rPr lang="en-US" sz="1600" dirty="0">
                  <a:latin typeface="Courier New" charset="0"/>
                  <a:ea typeface="MS PGothic" charset="0"/>
                  <a:cs typeface="MS PGothic" charset="0"/>
                </a:rPr>
                <a:t>    </a:t>
              </a:r>
              <a:r>
                <a:rPr lang="en-US" sz="1600" b="1" dirty="0">
                  <a:solidFill>
                    <a:srgbClr val="00B050"/>
                  </a:solidFill>
                  <a:latin typeface="Courier New" charset="0"/>
                  <a:ea typeface="MS PGothic" charset="0"/>
                  <a:cs typeface="MS PGothic" charset="0"/>
                </a:rPr>
                <a:t>public</a:t>
              </a:r>
              <a:r>
                <a:rPr lang="en-US" sz="1600" dirty="0">
                  <a:latin typeface="Courier New" charset="0"/>
                  <a:ea typeface="MS PGothic" charset="0"/>
                  <a:cs typeface="MS PGothic" charset="0"/>
                </a:rPr>
                <a:t> void </a:t>
              </a:r>
              <a:r>
                <a:rPr lang="en-US" sz="1600" dirty="0" err="1">
                  <a:latin typeface="Courier New" charset="0"/>
                  <a:ea typeface="MS PGothic" charset="0"/>
                  <a:cs typeface="MS PGothic" charset="0"/>
                </a:rPr>
                <a:t>doOne</a:t>
              </a:r>
              <a:r>
                <a:rPr lang="en-US" sz="1600" dirty="0">
                  <a:latin typeface="Courier New" charset="0"/>
                  <a:ea typeface="MS PGothic" charset="0"/>
                  <a:cs typeface="MS PGothic" charset="0"/>
                </a:rPr>
                <a:t>() {</a:t>
              </a:r>
            </a:p>
            <a:p>
              <a:pPr lvl="1">
                <a:spcBef>
                  <a:spcPct val="50000"/>
                </a:spcBef>
                <a:buClr>
                  <a:schemeClr val="tx2"/>
                </a:buClr>
                <a:buSzPct val="80000"/>
                <a:tabLst>
                  <a:tab pos="2289175" algn="l"/>
                </a:tabLst>
              </a:pPr>
              <a:r>
                <a:rPr lang="en-US" sz="1600" dirty="0">
                  <a:latin typeface="Courier New" charset="0"/>
                  <a:ea typeface="MS PGothic" charset="0"/>
                  <a:cs typeface="MS PGothic" charset="0"/>
                </a:rPr>
                <a:t>    </a:t>
              </a:r>
              <a:r>
                <a:rPr lang="en-US" sz="1600" dirty="0">
                  <a:latin typeface="Tahoma" charset="0"/>
                  <a:ea typeface="MS PGothic" charset="0"/>
                  <a:cs typeface="MS PGothic" charset="0"/>
                </a:rPr>
                <a:t>…</a:t>
              </a:r>
              <a:endParaRPr lang="en-US" sz="1600" dirty="0">
                <a:latin typeface="Courier New" charset="0"/>
                <a:ea typeface="MS PGothic" charset="0"/>
                <a:cs typeface="MS PGothic" charset="0"/>
              </a:endParaRPr>
            </a:p>
            <a:p>
              <a:pPr lvl="1">
                <a:spcBef>
                  <a:spcPct val="50000"/>
                </a:spcBef>
                <a:buClr>
                  <a:schemeClr val="tx2"/>
                </a:buClr>
                <a:buSzPct val="80000"/>
                <a:tabLst>
                  <a:tab pos="2289175" algn="l"/>
                </a:tabLst>
              </a:pPr>
              <a:r>
                <a:rPr lang="en-US" sz="1600" dirty="0">
                  <a:latin typeface="Courier New" charset="0"/>
                  <a:ea typeface="MS PGothic" charset="0"/>
                  <a:cs typeface="MS PGothic" charset="0"/>
                </a:rPr>
                <a:t>    }</a:t>
              </a:r>
              <a:br>
                <a:rPr lang="en-US" sz="1600" dirty="0">
                  <a:latin typeface="Courier New" charset="0"/>
                  <a:ea typeface="MS PGothic" charset="0"/>
                  <a:cs typeface="MS PGothic" charset="0"/>
                </a:rPr>
              </a:br>
              <a:r>
                <a:rPr lang="en-US" sz="1600" dirty="0">
                  <a:latin typeface="Courier New" charset="0"/>
                  <a:ea typeface="MS PGothic" charset="0"/>
                  <a:cs typeface="MS PGothic" charset="0"/>
                </a:rPr>
                <a:t>    </a:t>
              </a:r>
              <a:r>
                <a:rPr lang="en-US" sz="1600" b="1" dirty="0">
                  <a:solidFill>
                    <a:srgbClr val="C00000"/>
                  </a:solidFill>
                  <a:latin typeface="Courier New" charset="0"/>
                  <a:ea typeface="MS PGothic" charset="0"/>
                  <a:cs typeface="MS PGothic" charset="0"/>
                </a:rPr>
                <a:t>private </a:t>
              </a:r>
              <a:r>
                <a:rPr lang="en-US" sz="1600" dirty="0">
                  <a:latin typeface="Courier New" charset="0"/>
                  <a:ea typeface="MS PGothic" charset="0"/>
                  <a:cs typeface="MS PGothic" charset="0"/>
                </a:rPr>
                <a:t>void </a:t>
              </a:r>
              <a:r>
                <a:rPr lang="en-US" sz="1600" dirty="0" err="1">
                  <a:latin typeface="Courier New" charset="0"/>
                  <a:ea typeface="MS PGothic" charset="0"/>
                  <a:cs typeface="MS PGothic" charset="0"/>
                </a:rPr>
                <a:t>doTwo</a:t>
              </a:r>
              <a:r>
                <a:rPr lang="en-US" sz="1600" dirty="0">
                  <a:latin typeface="Courier New" charset="0"/>
                  <a:ea typeface="MS PGothic" charset="0"/>
                  <a:cs typeface="MS PGothic" charset="0"/>
                </a:rPr>
                <a:t>() {</a:t>
              </a:r>
            </a:p>
            <a:p>
              <a:pPr lvl="1">
                <a:spcBef>
                  <a:spcPct val="50000"/>
                </a:spcBef>
                <a:buClr>
                  <a:schemeClr val="tx2"/>
                </a:buClr>
                <a:buSzPct val="80000"/>
                <a:tabLst>
                  <a:tab pos="2289175" algn="l"/>
                </a:tabLst>
              </a:pPr>
              <a:r>
                <a:rPr lang="en-US" sz="1600" dirty="0">
                  <a:latin typeface="Courier New" charset="0"/>
                  <a:ea typeface="MS PGothic" charset="0"/>
                  <a:cs typeface="MS PGothic" charset="0"/>
                </a:rPr>
                <a:t>    </a:t>
              </a:r>
              <a:r>
                <a:rPr lang="en-US" sz="1600" dirty="0">
                  <a:latin typeface="Tahoma" charset="0"/>
                  <a:ea typeface="MS PGothic" charset="0"/>
                  <a:cs typeface="MS PGothic" charset="0"/>
                </a:rPr>
                <a:t>…</a:t>
              </a:r>
              <a:endParaRPr lang="en-US" sz="1600" dirty="0">
                <a:latin typeface="Courier New" charset="0"/>
                <a:ea typeface="MS PGothic" charset="0"/>
                <a:cs typeface="MS PGothic" charset="0"/>
              </a:endParaRPr>
            </a:p>
            <a:p>
              <a:pPr lvl="1">
                <a:spcBef>
                  <a:spcPct val="50000"/>
                </a:spcBef>
                <a:buClr>
                  <a:schemeClr val="tx2"/>
                </a:buClr>
                <a:buSzPct val="80000"/>
                <a:tabLst>
                  <a:tab pos="2289175" algn="l"/>
                </a:tabLst>
              </a:pPr>
              <a:r>
                <a:rPr lang="en-US" sz="1600" dirty="0">
                  <a:latin typeface="Courier New" charset="0"/>
                  <a:ea typeface="MS PGothic" charset="0"/>
                  <a:cs typeface="MS PGothic" charset="0"/>
                </a:rPr>
                <a:t>    }</a:t>
              </a:r>
            </a:p>
            <a:p>
              <a:pPr lvl="1">
                <a:spcBef>
                  <a:spcPct val="50000"/>
                </a:spcBef>
                <a:buClr>
                  <a:schemeClr val="tx2"/>
                </a:buClr>
                <a:buSzPct val="80000"/>
                <a:tabLst>
                  <a:tab pos="2289175" algn="l"/>
                </a:tabLst>
              </a:pPr>
              <a:r>
                <a:rPr lang="en-US" sz="1600" dirty="0">
                  <a:latin typeface="Courier New" charset="0"/>
                  <a:ea typeface="MS PGothic" charset="0"/>
                  <a:cs typeface="MS PGothic" charset="0"/>
                </a:rPr>
                <a:t>}</a:t>
              </a:r>
            </a:p>
          </p:txBody>
        </p:sp>
      </p:grpSp>
      <p:grpSp>
        <p:nvGrpSpPr>
          <p:cNvPr id="20484" name="Group 6"/>
          <p:cNvGrpSpPr>
            <a:grpSpLocks/>
          </p:cNvGrpSpPr>
          <p:nvPr/>
        </p:nvGrpSpPr>
        <p:grpSpPr bwMode="auto">
          <a:xfrm>
            <a:off x="171450" y="1701800"/>
            <a:ext cx="4071938" cy="4027488"/>
            <a:chOff x="138" y="646"/>
            <a:chExt cx="5527" cy="1286"/>
          </a:xfrm>
        </p:grpSpPr>
        <p:sp>
          <p:nvSpPr>
            <p:cNvPr id="18445" name="Rectangle 7"/>
            <p:cNvSpPr>
              <a:spLocks noChangeArrowheads="1"/>
            </p:cNvSpPr>
            <p:nvPr/>
          </p:nvSpPr>
          <p:spPr bwMode="auto">
            <a:xfrm>
              <a:off x="231" y="646"/>
              <a:ext cx="5434" cy="1119"/>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GB">
                <a:cs typeface="+mn-cs"/>
              </a:endParaRPr>
            </a:p>
          </p:txBody>
        </p:sp>
        <p:sp>
          <p:nvSpPr>
            <p:cNvPr id="20493" name="Rectangle 8"/>
            <p:cNvSpPr>
              <a:spLocks noChangeArrowheads="1"/>
            </p:cNvSpPr>
            <p:nvPr/>
          </p:nvSpPr>
          <p:spPr bwMode="auto">
            <a:xfrm>
              <a:off x="138" y="693"/>
              <a:ext cx="5518" cy="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spcBef>
                  <a:spcPct val="50000"/>
                </a:spcBef>
                <a:buClr>
                  <a:schemeClr val="tx2"/>
                </a:buClr>
                <a:buSzPct val="80000"/>
                <a:tabLst>
                  <a:tab pos="2289175" algn="l"/>
                </a:tabLst>
              </a:pPr>
              <a:r>
                <a:rPr lang="en-US" sz="1600">
                  <a:latin typeface="Tahoma" charset="0"/>
                  <a:ea typeface="MS PGothic" charset="0"/>
                  <a:cs typeface="MS PGothic" charset="0"/>
                </a:rPr>
                <a:t>…</a:t>
              </a:r>
              <a:endParaRPr lang="en-US" sz="1600">
                <a:latin typeface="Courier New" charset="0"/>
                <a:ea typeface="MS PGothic" charset="0"/>
                <a:cs typeface="MS PGothic" charset="0"/>
              </a:endParaRPr>
            </a:p>
            <a:p>
              <a:pPr lvl="1">
                <a:spcBef>
                  <a:spcPct val="50000"/>
                </a:spcBef>
                <a:buClr>
                  <a:schemeClr val="tx2"/>
                </a:buClr>
                <a:buSzPct val="80000"/>
                <a:tabLst>
                  <a:tab pos="2289175" algn="l"/>
                </a:tabLst>
              </a:pPr>
              <a:r>
                <a:rPr lang="en-US" sz="1600">
                  <a:latin typeface="Courier New" charset="0"/>
                  <a:ea typeface="MS PGothic" charset="0"/>
                  <a:cs typeface="MS PGothic" charset="0"/>
                </a:rPr>
                <a:t>Service obj = new Service();</a:t>
              </a:r>
            </a:p>
            <a:p>
              <a:pPr lvl="1">
                <a:lnSpc>
                  <a:spcPct val="200000"/>
                </a:lnSpc>
                <a:spcBef>
                  <a:spcPct val="50000"/>
                </a:spcBef>
                <a:buClr>
                  <a:schemeClr val="tx2"/>
                </a:buClr>
                <a:buSzPct val="80000"/>
                <a:tabLst>
                  <a:tab pos="2289175" algn="l"/>
                </a:tabLst>
              </a:pPr>
              <a:r>
                <a:rPr lang="en-US" sz="1600">
                  <a:latin typeface="Courier New" charset="0"/>
                  <a:ea typeface="MS PGothic" charset="0"/>
                  <a:cs typeface="MS PGothic" charset="0"/>
                </a:rPr>
                <a:t>obj.memberOne = 10;</a:t>
              </a:r>
            </a:p>
            <a:p>
              <a:pPr lvl="1">
                <a:lnSpc>
                  <a:spcPct val="200000"/>
                </a:lnSpc>
                <a:spcBef>
                  <a:spcPct val="50000"/>
                </a:spcBef>
                <a:buClr>
                  <a:schemeClr val="tx2"/>
                </a:buClr>
                <a:buSzPct val="80000"/>
                <a:tabLst>
                  <a:tab pos="2289175" algn="l"/>
                </a:tabLst>
              </a:pPr>
              <a:r>
                <a:rPr lang="en-US" sz="1600">
                  <a:latin typeface="Courier New" charset="0"/>
                  <a:ea typeface="MS PGothic" charset="0"/>
                  <a:cs typeface="MS PGothic" charset="0"/>
                </a:rPr>
                <a:t>obj.memberTwo = 20;</a:t>
              </a:r>
            </a:p>
            <a:p>
              <a:pPr lvl="1">
                <a:lnSpc>
                  <a:spcPct val="200000"/>
                </a:lnSpc>
                <a:spcBef>
                  <a:spcPct val="50000"/>
                </a:spcBef>
                <a:buClr>
                  <a:schemeClr val="tx2"/>
                </a:buClr>
                <a:buSzPct val="80000"/>
                <a:tabLst>
                  <a:tab pos="2289175" algn="l"/>
                </a:tabLst>
              </a:pPr>
              <a:r>
                <a:rPr lang="en-US" sz="1600">
                  <a:latin typeface="Courier New" charset="0"/>
                  <a:ea typeface="MS PGothic" charset="0"/>
                  <a:cs typeface="MS PGothic" charset="0"/>
                </a:rPr>
                <a:t>obj.doOne();</a:t>
              </a:r>
            </a:p>
            <a:p>
              <a:pPr lvl="1">
                <a:lnSpc>
                  <a:spcPct val="200000"/>
                </a:lnSpc>
                <a:spcBef>
                  <a:spcPct val="50000"/>
                </a:spcBef>
                <a:buClr>
                  <a:schemeClr val="tx2"/>
                </a:buClr>
                <a:buSzPct val="80000"/>
                <a:tabLst>
                  <a:tab pos="2289175" algn="l"/>
                </a:tabLst>
              </a:pPr>
              <a:r>
                <a:rPr lang="en-US" sz="1600">
                  <a:latin typeface="Courier New" charset="0"/>
                  <a:ea typeface="MS PGothic" charset="0"/>
                  <a:cs typeface="MS PGothic" charset="0"/>
                </a:rPr>
                <a:t>obj.doTwo();</a:t>
              </a:r>
            </a:p>
            <a:p>
              <a:pPr lvl="1">
                <a:spcBef>
                  <a:spcPct val="50000"/>
                </a:spcBef>
                <a:buClr>
                  <a:schemeClr val="tx2"/>
                </a:buClr>
                <a:buSzPct val="80000"/>
                <a:tabLst>
                  <a:tab pos="2289175" algn="l"/>
                </a:tabLst>
              </a:pPr>
              <a:r>
                <a:rPr lang="en-US" sz="1600">
                  <a:latin typeface="Tahoma" charset="0"/>
                  <a:ea typeface="MS PGothic" charset="0"/>
                  <a:cs typeface="MS PGothic" charset="0"/>
                </a:rPr>
                <a:t>…</a:t>
              </a:r>
              <a:endParaRPr lang="en-US" sz="1600">
                <a:latin typeface="Courier New" charset="0"/>
                <a:ea typeface="MS PGothic" charset="0"/>
                <a:cs typeface="MS PGothic" charset="0"/>
              </a:endParaRPr>
            </a:p>
            <a:p>
              <a:pPr lvl="1">
                <a:spcBef>
                  <a:spcPct val="50000"/>
                </a:spcBef>
                <a:buClr>
                  <a:schemeClr val="tx2"/>
                </a:buClr>
                <a:buSzPct val="80000"/>
                <a:tabLst>
                  <a:tab pos="2289175" algn="l"/>
                </a:tabLst>
              </a:pPr>
              <a:endParaRPr lang="en-US" sz="1600">
                <a:latin typeface="Courier New" charset="0"/>
                <a:ea typeface="MS PGothic" charset="0"/>
                <a:cs typeface="MS PGothic" charset="0"/>
              </a:endParaRPr>
            </a:p>
          </p:txBody>
        </p:sp>
      </p:grpSp>
      <p:sp>
        <p:nvSpPr>
          <p:cNvPr id="20485" name="Freeform 9"/>
          <p:cNvSpPr>
            <a:spLocks/>
          </p:cNvSpPr>
          <p:nvPr/>
        </p:nvSpPr>
        <p:spPr bwMode="auto">
          <a:xfrm rot="534672">
            <a:off x="3402013" y="2527300"/>
            <a:ext cx="450850" cy="527050"/>
          </a:xfrm>
          <a:custGeom>
            <a:avLst/>
            <a:gdLst>
              <a:gd name="T0" fmla="*/ 0 w 412"/>
              <a:gd name="T1" fmla="*/ 2147483647 h 476"/>
              <a:gd name="T2" fmla="*/ 2147483647 w 412"/>
              <a:gd name="T3" fmla="*/ 2147483647 h 476"/>
              <a:gd name="T4" fmla="*/ 2147483647 w 412"/>
              <a:gd name="T5" fmla="*/ 2147483647 h 476"/>
              <a:gd name="T6" fmla="*/ 2147483647 w 412"/>
              <a:gd name="T7" fmla="*/ 2147483647 h 476"/>
              <a:gd name="T8" fmla="*/ 2147483647 w 412"/>
              <a:gd name="T9" fmla="*/ 0 h 476"/>
              <a:gd name="T10" fmla="*/ 2147483647 w 412"/>
              <a:gd name="T11" fmla="*/ 2147483647 h 476"/>
              <a:gd name="T12" fmla="*/ 0 w 412"/>
              <a:gd name="T13" fmla="*/ 2147483647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2" h="476">
                <a:moveTo>
                  <a:pt x="0" y="284"/>
                </a:moveTo>
                <a:lnTo>
                  <a:pt x="112" y="284"/>
                </a:lnTo>
                <a:lnTo>
                  <a:pt x="160" y="374"/>
                </a:lnTo>
                <a:lnTo>
                  <a:pt x="266" y="64"/>
                </a:lnTo>
                <a:lnTo>
                  <a:pt x="412" y="0"/>
                </a:lnTo>
                <a:lnTo>
                  <a:pt x="150" y="476"/>
                </a:lnTo>
                <a:lnTo>
                  <a:pt x="0" y="284"/>
                </a:lnTo>
                <a:close/>
              </a:path>
            </a:pathLst>
          </a:custGeom>
          <a:solidFill>
            <a:schemeClr val="hlink"/>
          </a:solidFill>
          <a:ln w="9525" cap="flat" cmpd="sng">
            <a:solidFill>
              <a:schemeClr val="hlink"/>
            </a:solidFill>
            <a:prstDash val="solid"/>
            <a:miter lim="800000"/>
            <a:headEnd type="none" w="med" len="med"/>
            <a:tailEnd type="none" w="med" len="med"/>
          </a:ln>
          <a:effectLst>
            <a:outerShdw dist="53882" dir="2700000" algn="ctr" rotWithShape="0">
              <a:schemeClr val="bg2"/>
            </a:outerShdw>
          </a:effectLst>
        </p:spPr>
        <p:txBody>
          <a:bodyPr wrap="none"/>
          <a:lstStyle/>
          <a:p>
            <a:endParaRPr lang="en-US"/>
          </a:p>
        </p:txBody>
      </p:sp>
      <p:sp>
        <p:nvSpPr>
          <p:cNvPr id="20486" name="Freeform 10"/>
          <p:cNvSpPr>
            <a:spLocks/>
          </p:cNvSpPr>
          <p:nvPr/>
        </p:nvSpPr>
        <p:spPr bwMode="auto">
          <a:xfrm rot="-50793">
            <a:off x="3348038" y="3228975"/>
            <a:ext cx="422275" cy="428625"/>
          </a:xfrm>
          <a:custGeom>
            <a:avLst/>
            <a:gdLst>
              <a:gd name="T0" fmla="*/ 2147483647 w 378"/>
              <a:gd name="T1" fmla="*/ 2147483647 h 398"/>
              <a:gd name="T2" fmla="*/ 2147483647 w 378"/>
              <a:gd name="T3" fmla="*/ 2147483647 h 398"/>
              <a:gd name="T4" fmla="*/ 2147483647 w 378"/>
              <a:gd name="T5" fmla="*/ 2147483647 h 398"/>
              <a:gd name="T6" fmla="*/ 2147483647 w 378"/>
              <a:gd name="T7" fmla="*/ 0 h 398"/>
              <a:gd name="T8" fmla="*/ 2147483647 w 378"/>
              <a:gd name="T9" fmla="*/ 0 h 398"/>
              <a:gd name="T10" fmla="*/ 2147483647 w 378"/>
              <a:gd name="T11" fmla="*/ 2147483647 h 398"/>
              <a:gd name="T12" fmla="*/ 2147483647 w 378"/>
              <a:gd name="T13" fmla="*/ 2147483647 h 398"/>
              <a:gd name="T14" fmla="*/ 2147483647 w 378"/>
              <a:gd name="T15" fmla="*/ 2147483647 h 398"/>
              <a:gd name="T16" fmla="*/ 2147483647 w 378"/>
              <a:gd name="T17" fmla="*/ 2147483647 h 398"/>
              <a:gd name="T18" fmla="*/ 2147483647 w 378"/>
              <a:gd name="T19" fmla="*/ 2147483647 h 398"/>
              <a:gd name="T20" fmla="*/ 0 w 378"/>
              <a:gd name="T21" fmla="*/ 2147483647 h 398"/>
              <a:gd name="T22" fmla="*/ 2147483647 w 378"/>
              <a:gd name="T23" fmla="*/ 2147483647 h 398"/>
              <a:gd name="T24" fmla="*/ 2147483647 w 378"/>
              <a:gd name="T25" fmla="*/ 2147483647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cap="flat" cmpd="sng">
            <a:solidFill>
              <a:srgbClr val="F6061D"/>
            </a:solidFill>
            <a:prstDash val="solid"/>
            <a:miter lim="800000"/>
            <a:headEnd type="none" w="med" len="med"/>
            <a:tailEnd type="none" w="med" len="med"/>
          </a:ln>
          <a:effectLst>
            <a:outerShdw dist="52363" dir="4557825" algn="ctr" rotWithShape="0">
              <a:schemeClr val="bg2"/>
            </a:outerShdw>
          </a:effectLst>
        </p:spPr>
        <p:txBody>
          <a:bodyPr wrap="none"/>
          <a:lstStyle/>
          <a:p>
            <a:endParaRPr lang="en-US"/>
          </a:p>
        </p:txBody>
      </p:sp>
      <p:sp>
        <p:nvSpPr>
          <p:cNvPr id="20487" name="Freeform 11"/>
          <p:cNvSpPr>
            <a:spLocks/>
          </p:cNvSpPr>
          <p:nvPr/>
        </p:nvSpPr>
        <p:spPr bwMode="auto">
          <a:xfrm rot="534672">
            <a:off x="3408363" y="3814763"/>
            <a:ext cx="450850" cy="527050"/>
          </a:xfrm>
          <a:custGeom>
            <a:avLst/>
            <a:gdLst>
              <a:gd name="T0" fmla="*/ 0 w 412"/>
              <a:gd name="T1" fmla="*/ 2147483647 h 476"/>
              <a:gd name="T2" fmla="*/ 2147483647 w 412"/>
              <a:gd name="T3" fmla="*/ 2147483647 h 476"/>
              <a:gd name="T4" fmla="*/ 2147483647 w 412"/>
              <a:gd name="T5" fmla="*/ 2147483647 h 476"/>
              <a:gd name="T6" fmla="*/ 2147483647 w 412"/>
              <a:gd name="T7" fmla="*/ 2147483647 h 476"/>
              <a:gd name="T8" fmla="*/ 2147483647 w 412"/>
              <a:gd name="T9" fmla="*/ 0 h 476"/>
              <a:gd name="T10" fmla="*/ 2147483647 w 412"/>
              <a:gd name="T11" fmla="*/ 2147483647 h 476"/>
              <a:gd name="T12" fmla="*/ 0 w 412"/>
              <a:gd name="T13" fmla="*/ 2147483647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2" h="476">
                <a:moveTo>
                  <a:pt x="0" y="284"/>
                </a:moveTo>
                <a:lnTo>
                  <a:pt x="112" y="284"/>
                </a:lnTo>
                <a:lnTo>
                  <a:pt x="160" y="374"/>
                </a:lnTo>
                <a:lnTo>
                  <a:pt x="266" y="64"/>
                </a:lnTo>
                <a:lnTo>
                  <a:pt x="412" y="0"/>
                </a:lnTo>
                <a:lnTo>
                  <a:pt x="150" y="476"/>
                </a:lnTo>
                <a:lnTo>
                  <a:pt x="0" y="284"/>
                </a:lnTo>
                <a:close/>
              </a:path>
            </a:pathLst>
          </a:custGeom>
          <a:solidFill>
            <a:schemeClr val="hlink"/>
          </a:solidFill>
          <a:ln w="9525" cap="flat" cmpd="sng">
            <a:solidFill>
              <a:schemeClr val="hlink"/>
            </a:solidFill>
            <a:prstDash val="solid"/>
            <a:miter lim="800000"/>
            <a:headEnd type="none" w="med" len="med"/>
            <a:tailEnd type="none" w="med" len="med"/>
          </a:ln>
          <a:effectLst>
            <a:outerShdw dist="53882" dir="2700000" algn="ctr" rotWithShape="0">
              <a:schemeClr val="bg2"/>
            </a:outerShdw>
          </a:effectLst>
        </p:spPr>
        <p:txBody>
          <a:bodyPr wrap="none"/>
          <a:lstStyle/>
          <a:p>
            <a:endParaRPr lang="en-US"/>
          </a:p>
        </p:txBody>
      </p:sp>
      <p:sp>
        <p:nvSpPr>
          <p:cNvPr id="20488" name="Freeform 12"/>
          <p:cNvSpPr>
            <a:spLocks/>
          </p:cNvSpPr>
          <p:nvPr/>
        </p:nvSpPr>
        <p:spPr bwMode="auto">
          <a:xfrm rot="-50793">
            <a:off x="3354388" y="4516438"/>
            <a:ext cx="422275" cy="428625"/>
          </a:xfrm>
          <a:custGeom>
            <a:avLst/>
            <a:gdLst>
              <a:gd name="T0" fmla="*/ 2147483647 w 378"/>
              <a:gd name="T1" fmla="*/ 2147483647 h 398"/>
              <a:gd name="T2" fmla="*/ 2147483647 w 378"/>
              <a:gd name="T3" fmla="*/ 2147483647 h 398"/>
              <a:gd name="T4" fmla="*/ 2147483647 w 378"/>
              <a:gd name="T5" fmla="*/ 2147483647 h 398"/>
              <a:gd name="T6" fmla="*/ 2147483647 w 378"/>
              <a:gd name="T7" fmla="*/ 0 h 398"/>
              <a:gd name="T8" fmla="*/ 2147483647 w 378"/>
              <a:gd name="T9" fmla="*/ 0 h 398"/>
              <a:gd name="T10" fmla="*/ 2147483647 w 378"/>
              <a:gd name="T11" fmla="*/ 2147483647 h 398"/>
              <a:gd name="T12" fmla="*/ 2147483647 w 378"/>
              <a:gd name="T13" fmla="*/ 2147483647 h 398"/>
              <a:gd name="T14" fmla="*/ 2147483647 w 378"/>
              <a:gd name="T15" fmla="*/ 2147483647 h 398"/>
              <a:gd name="T16" fmla="*/ 2147483647 w 378"/>
              <a:gd name="T17" fmla="*/ 2147483647 h 398"/>
              <a:gd name="T18" fmla="*/ 2147483647 w 378"/>
              <a:gd name="T19" fmla="*/ 2147483647 h 398"/>
              <a:gd name="T20" fmla="*/ 0 w 378"/>
              <a:gd name="T21" fmla="*/ 2147483647 h 398"/>
              <a:gd name="T22" fmla="*/ 2147483647 w 378"/>
              <a:gd name="T23" fmla="*/ 2147483647 h 398"/>
              <a:gd name="T24" fmla="*/ 2147483647 w 378"/>
              <a:gd name="T25" fmla="*/ 2147483647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cap="flat" cmpd="sng">
            <a:solidFill>
              <a:srgbClr val="F6061D"/>
            </a:solidFill>
            <a:prstDash val="solid"/>
            <a:miter lim="800000"/>
            <a:headEnd type="none" w="med" len="med"/>
            <a:tailEnd type="none" w="med" len="med"/>
          </a:ln>
          <a:effectLst>
            <a:outerShdw dist="52363" dir="4557825" algn="ctr" rotWithShape="0">
              <a:schemeClr val="bg2"/>
            </a:outerShdw>
          </a:effectLst>
        </p:spPr>
        <p:txBody>
          <a:bodyPr wrap="none"/>
          <a:lstStyle/>
          <a:p>
            <a:endParaRPr lang="en-US"/>
          </a:p>
        </p:txBody>
      </p:sp>
      <p:sp>
        <p:nvSpPr>
          <p:cNvPr id="20489" name="Text Box 13"/>
          <p:cNvSpPr txBox="1">
            <a:spLocks noChangeArrowheads="1"/>
          </p:cNvSpPr>
          <p:nvPr/>
        </p:nvSpPr>
        <p:spPr bwMode="auto">
          <a:xfrm>
            <a:off x="1455738" y="5573713"/>
            <a:ext cx="927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atin typeface="Times New Roman" charset="0"/>
              </a:rPr>
              <a:t>Client</a:t>
            </a:r>
          </a:p>
        </p:txBody>
      </p:sp>
      <p:sp>
        <p:nvSpPr>
          <p:cNvPr id="20490" name="Text Box 14"/>
          <p:cNvSpPr txBox="1">
            <a:spLocks noChangeArrowheads="1"/>
          </p:cNvSpPr>
          <p:nvPr/>
        </p:nvSpPr>
        <p:spPr bwMode="auto">
          <a:xfrm>
            <a:off x="6186488" y="5573713"/>
            <a:ext cx="1096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atin typeface="Times New Roman" charset="0"/>
              </a:rPr>
              <a:t>Service</a:t>
            </a:r>
          </a:p>
        </p:txBody>
      </p:sp>
      <p:sp>
        <p:nvSpPr>
          <p:cNvPr id="20491" name="Line 15"/>
          <p:cNvSpPr>
            <a:spLocks noChangeShapeType="1"/>
          </p:cNvSpPr>
          <p:nvPr/>
        </p:nvSpPr>
        <p:spPr bwMode="auto">
          <a:xfrm>
            <a:off x="4243388" y="3548063"/>
            <a:ext cx="889000" cy="0"/>
          </a:xfrm>
          <a:prstGeom prst="line">
            <a:avLst/>
          </a:prstGeom>
          <a:noFill/>
          <a:ln w="38100">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 name="Slide Number Placeholder 1"/>
          <p:cNvSpPr>
            <a:spLocks noGrp="1"/>
          </p:cNvSpPr>
          <p:nvPr>
            <p:ph type="sldNum" sz="quarter" idx="12"/>
          </p:nvPr>
        </p:nvSpPr>
        <p:spPr/>
        <p:txBody>
          <a:bodyPr>
            <a:normAutofit fontScale="85000" lnSpcReduction="20000"/>
          </a:bodyPr>
          <a:lstStyle/>
          <a:p>
            <a:pPr>
              <a:defRPr/>
            </a:pPr>
            <a:fld id="{74F00A08-997A-7943-A6EA-E9EB352450E6}" type="slidenum">
              <a:rPr lang="en-US" smtClean="0"/>
              <a:pPr>
                <a:defRPr/>
              </a:pPr>
              <a:t>635</a:t>
            </a:fld>
            <a:endParaRPr lang="en-US"/>
          </a:p>
        </p:txBody>
      </p:sp>
    </p:spTree>
    <p:custDataLst>
      <p:tags r:id="rId1"/>
    </p:custDataLst>
  </p:cSld>
  <p:clrMapOvr>
    <a:masterClrMapping/>
  </p:clrMapOvr>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381000" y="152400"/>
            <a:ext cx="6553200" cy="14478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mn-cs"/>
            </a:endParaRPr>
          </a:p>
        </p:txBody>
      </p:sp>
      <p:sp>
        <p:nvSpPr>
          <p:cNvPr id="22531" name="Rectangle 3"/>
          <p:cNvSpPr>
            <a:spLocks noChangeArrowheads="1"/>
          </p:cNvSpPr>
          <p:nvPr/>
        </p:nvSpPr>
        <p:spPr bwMode="auto">
          <a:xfrm>
            <a:off x="609600" y="292100"/>
            <a:ext cx="5257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tabLst>
                <a:tab pos="457200" algn="l"/>
              </a:tabLst>
            </a:pPr>
            <a:r>
              <a:rPr lang="en-US" sz="1400">
                <a:solidFill>
                  <a:srgbClr val="0000FF"/>
                </a:solidFill>
                <a:latin typeface="Courier New" charset="0"/>
                <a:ea typeface="MS PGothic" charset="0"/>
                <a:cs typeface="MS PGothic" charset="0"/>
              </a:rPr>
              <a:t>class</a:t>
            </a:r>
            <a:r>
              <a:rPr lang="en-US" sz="1400">
                <a:solidFill>
                  <a:srgbClr val="000000"/>
                </a:solidFill>
                <a:latin typeface="Courier New" charset="0"/>
                <a:ea typeface="MS PGothic" charset="0"/>
                <a:cs typeface="MS PGothic" charset="0"/>
              </a:rPr>
              <a:t> Course </a:t>
            </a:r>
            <a:r>
              <a:rPr lang="en-US" sz="1400">
                <a:solidFill>
                  <a:srgbClr val="FF0000"/>
                </a:solidFill>
                <a:latin typeface="Courier New" charset="0"/>
                <a:ea typeface="MS PGothic" charset="0"/>
                <a:cs typeface="MS PGothic" charset="0"/>
              </a:rPr>
              <a:t>{ </a:t>
            </a:r>
            <a:endParaRPr lang="en-US" sz="1400">
              <a:solidFill>
                <a:srgbClr val="000000"/>
              </a:solidFill>
              <a:latin typeface="Courier New" charset="0"/>
              <a:ea typeface="MS PGothic" charset="0"/>
              <a:cs typeface="MS PGothic" charset="0"/>
            </a:endParaRPr>
          </a:p>
          <a:p>
            <a:pPr>
              <a:lnSpc>
                <a:spcPct val="80000"/>
              </a:lnSpc>
              <a:tabLst>
                <a:tab pos="457200" algn="l"/>
              </a:tabLst>
            </a:pPr>
            <a:r>
              <a:rPr lang="en-US" sz="1400">
                <a:solidFill>
                  <a:srgbClr val="00FF00"/>
                </a:solidFill>
                <a:latin typeface="Courier New" charset="0"/>
                <a:ea typeface="MS PGothic" charset="0"/>
                <a:cs typeface="MS PGothic" charset="0"/>
              </a:rPr>
              <a:t>    // Data Member</a:t>
            </a:r>
            <a:r>
              <a:rPr lang="en-US" sz="1400">
                <a:solidFill>
                  <a:srgbClr val="000000"/>
                </a:solidFill>
                <a:latin typeface="Courier New" charset="0"/>
                <a:ea typeface="MS PGothic" charset="0"/>
                <a:cs typeface="MS PGothic" charset="0"/>
              </a:rPr>
              <a:t>   </a:t>
            </a:r>
          </a:p>
          <a:p>
            <a:pPr>
              <a:lnSpc>
                <a:spcPct val="80000"/>
              </a:lnSpc>
              <a:tabLst>
                <a:tab pos="457200" algn="l"/>
              </a:tabLst>
            </a:pPr>
            <a:r>
              <a:rPr lang="en-US" sz="1400">
                <a:solidFill>
                  <a:srgbClr val="000000"/>
                </a:solidFill>
                <a:latin typeface="Courier New" charset="0"/>
                <a:ea typeface="MS PGothic" charset="0"/>
                <a:cs typeface="MS PGothic" charset="0"/>
              </a:rPr>
              <a:t>  	</a:t>
            </a:r>
            <a:r>
              <a:rPr lang="en-US" sz="1400">
                <a:solidFill>
                  <a:srgbClr val="0000FF"/>
                </a:solidFill>
                <a:latin typeface="Courier New" charset="0"/>
                <a:ea typeface="MS PGothic" charset="0"/>
                <a:cs typeface="MS PGothic" charset="0"/>
              </a:rPr>
              <a:t>private</a:t>
            </a:r>
            <a:r>
              <a:rPr lang="en-US" sz="1400">
                <a:solidFill>
                  <a:srgbClr val="000000"/>
                </a:solidFill>
                <a:latin typeface="Courier New" charset="0"/>
                <a:ea typeface="MS PGothic" charset="0"/>
                <a:cs typeface="MS PGothic" charset="0"/>
              </a:rPr>
              <a:t> String studentName;</a:t>
            </a:r>
          </a:p>
          <a:p>
            <a:pPr>
              <a:lnSpc>
                <a:spcPct val="80000"/>
              </a:lnSpc>
              <a:tabLst>
                <a:tab pos="457200" algn="l"/>
              </a:tabLst>
            </a:pPr>
            <a:r>
              <a:rPr lang="en-US" sz="1400">
                <a:solidFill>
                  <a:srgbClr val="000000"/>
                </a:solidFill>
                <a:latin typeface="Courier New" charset="0"/>
                <a:ea typeface="MS PGothic" charset="0"/>
                <a:cs typeface="MS PGothic" charset="0"/>
              </a:rPr>
              <a:t>	</a:t>
            </a:r>
            <a:r>
              <a:rPr lang="en-US" sz="1400">
                <a:solidFill>
                  <a:srgbClr val="0000FF"/>
                </a:solidFill>
                <a:latin typeface="Courier New" charset="0"/>
                <a:ea typeface="MS PGothic" charset="0"/>
                <a:cs typeface="MS PGothic" charset="0"/>
              </a:rPr>
              <a:t>private</a:t>
            </a:r>
            <a:r>
              <a:rPr lang="en-US" sz="1400">
                <a:solidFill>
                  <a:srgbClr val="000000"/>
                </a:solidFill>
                <a:latin typeface="Courier New" charset="0"/>
                <a:ea typeface="MS PGothic" charset="0"/>
                <a:cs typeface="MS PGothic" charset="0"/>
              </a:rPr>
              <a:t> String courseCode ;</a:t>
            </a:r>
          </a:p>
          <a:p>
            <a:pPr>
              <a:lnSpc>
                <a:spcPct val="80000"/>
              </a:lnSpc>
              <a:tabLst>
                <a:tab pos="457200" algn="l"/>
              </a:tabLst>
            </a:pPr>
            <a:endParaRPr lang="en-US" sz="1400">
              <a:solidFill>
                <a:srgbClr val="000000"/>
              </a:solidFill>
              <a:latin typeface="Courier New" charset="0"/>
              <a:ea typeface="MS PGothic" charset="0"/>
              <a:cs typeface="MS PGothic" charset="0"/>
            </a:endParaRPr>
          </a:p>
          <a:p>
            <a:pPr>
              <a:lnSpc>
                <a:spcPct val="80000"/>
              </a:lnSpc>
              <a:tabLst>
                <a:tab pos="457200" algn="l"/>
              </a:tabLst>
            </a:pPr>
            <a:r>
              <a:rPr lang="en-US" sz="1400">
                <a:solidFill>
                  <a:srgbClr val="FF0000"/>
                </a:solidFill>
                <a:latin typeface="Courier New" charset="0"/>
                <a:ea typeface="MS PGothic" charset="0"/>
                <a:cs typeface="MS PGothic" charset="0"/>
              </a:rPr>
              <a:t>}</a:t>
            </a:r>
          </a:p>
          <a:p>
            <a:pPr>
              <a:lnSpc>
                <a:spcPct val="80000"/>
              </a:lnSpc>
              <a:tabLst>
                <a:tab pos="457200" algn="l"/>
              </a:tabLst>
            </a:pPr>
            <a:endParaRPr lang="en-US" sz="1400">
              <a:solidFill>
                <a:srgbClr val="FF0000"/>
              </a:solidFill>
              <a:latin typeface="Courier New" charset="0"/>
              <a:ea typeface="MS PGothic" charset="0"/>
              <a:cs typeface="MS PGothic" charset="0"/>
            </a:endParaRPr>
          </a:p>
          <a:p>
            <a:pPr>
              <a:lnSpc>
                <a:spcPct val="80000"/>
              </a:lnSpc>
              <a:tabLst>
                <a:tab pos="457200" algn="l"/>
              </a:tabLst>
            </a:pPr>
            <a:endParaRPr lang="en-US" sz="1400">
              <a:latin typeface="Courier New" charset="0"/>
              <a:ea typeface="MS PGothic" charset="0"/>
              <a:cs typeface="MS PGothic" charset="0"/>
            </a:endParaRPr>
          </a:p>
        </p:txBody>
      </p:sp>
      <p:grpSp>
        <p:nvGrpSpPr>
          <p:cNvPr id="22532" name="Group 4"/>
          <p:cNvGrpSpPr>
            <a:grpSpLocks/>
          </p:cNvGrpSpPr>
          <p:nvPr/>
        </p:nvGrpSpPr>
        <p:grpSpPr bwMode="auto">
          <a:xfrm>
            <a:off x="304800" y="1752600"/>
            <a:ext cx="8610600" cy="4697413"/>
            <a:chOff x="192" y="1104"/>
            <a:chExt cx="5424" cy="2959"/>
          </a:xfrm>
        </p:grpSpPr>
        <p:sp>
          <p:nvSpPr>
            <p:cNvPr id="20487" name="Rectangle 5"/>
            <p:cNvSpPr>
              <a:spLocks noChangeArrowheads="1"/>
            </p:cNvSpPr>
            <p:nvPr/>
          </p:nvSpPr>
          <p:spPr bwMode="auto">
            <a:xfrm>
              <a:off x="192" y="1104"/>
              <a:ext cx="4992" cy="2832"/>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mn-cs"/>
              </a:endParaRPr>
            </a:p>
          </p:txBody>
        </p:sp>
        <p:sp>
          <p:nvSpPr>
            <p:cNvPr id="20488" name="Rectangle 6"/>
            <p:cNvSpPr>
              <a:spLocks noChangeArrowheads="1"/>
            </p:cNvSpPr>
            <p:nvPr/>
          </p:nvSpPr>
          <p:spPr bwMode="auto">
            <a:xfrm>
              <a:off x="336" y="2928"/>
              <a:ext cx="4752" cy="624"/>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mn-cs"/>
              </a:endParaRPr>
            </a:p>
          </p:txBody>
        </p:sp>
        <p:sp>
          <p:nvSpPr>
            <p:cNvPr id="20489" name="Rectangle 7"/>
            <p:cNvSpPr>
              <a:spLocks noChangeArrowheads="1"/>
            </p:cNvSpPr>
            <p:nvPr/>
          </p:nvSpPr>
          <p:spPr bwMode="auto">
            <a:xfrm>
              <a:off x="336" y="2496"/>
              <a:ext cx="4128" cy="336"/>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mn-cs"/>
              </a:endParaRPr>
            </a:p>
          </p:txBody>
        </p:sp>
        <p:sp>
          <p:nvSpPr>
            <p:cNvPr id="20490" name="Rectangle 8"/>
            <p:cNvSpPr>
              <a:spLocks noChangeArrowheads="1"/>
            </p:cNvSpPr>
            <p:nvPr/>
          </p:nvSpPr>
          <p:spPr bwMode="auto">
            <a:xfrm>
              <a:off x="336" y="1824"/>
              <a:ext cx="4128" cy="336"/>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en-US">
                <a:cs typeface="+mn-cs"/>
              </a:endParaRPr>
            </a:p>
          </p:txBody>
        </p:sp>
        <p:sp>
          <p:nvSpPr>
            <p:cNvPr id="22543" name="Rectangle 9"/>
            <p:cNvSpPr>
              <a:spLocks noChangeArrowheads="1"/>
            </p:cNvSpPr>
            <p:nvPr/>
          </p:nvSpPr>
          <p:spPr bwMode="auto">
            <a:xfrm>
              <a:off x="288" y="1152"/>
              <a:ext cx="5328" cy="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0000FF"/>
                  </a:solidFill>
                  <a:latin typeface="Courier New" charset="0"/>
                  <a:cs typeface="Courier New" charset="0"/>
                </a:rPr>
                <a:t>public class</a:t>
              </a:r>
              <a:r>
                <a:rPr lang="en-US" sz="1400">
                  <a:solidFill>
                    <a:srgbClr val="000000"/>
                  </a:solidFill>
                  <a:latin typeface="Courier New" charset="0"/>
                  <a:cs typeface="Courier New" charset="0"/>
                </a:rPr>
                <a:t> CourseRegistration </a:t>
              </a:r>
              <a:r>
                <a:rPr lang="en-US" sz="1400">
                  <a:solidFill>
                    <a:srgbClr val="FF0000"/>
                  </a:solidFill>
                  <a:latin typeface="Courier New" charset="0"/>
                  <a:cs typeface="Courier New" charset="0"/>
                </a:rPr>
                <a:t>{</a:t>
              </a:r>
              <a:endParaRPr lang="en-US" sz="1400">
                <a:solidFill>
                  <a:srgbClr val="000000"/>
                </a:solidFill>
                <a:latin typeface="Courier New" charset="0"/>
                <a:cs typeface="Courier New" charset="0"/>
              </a:endParaRPr>
            </a:p>
            <a:p>
              <a:r>
                <a:rPr lang="en-US" sz="1400">
                  <a:solidFill>
                    <a:srgbClr val="000000"/>
                  </a:solidFill>
                  <a:latin typeface="Courier New" charset="0"/>
                  <a:cs typeface="Courier New" charset="0"/>
                </a:rPr>
                <a:t>    </a:t>
              </a:r>
              <a:r>
                <a:rPr lang="en-US" sz="1400">
                  <a:solidFill>
                    <a:srgbClr val="0000FF"/>
                  </a:solidFill>
                  <a:latin typeface="Courier New" charset="0"/>
                  <a:cs typeface="Courier New" charset="0"/>
                </a:rPr>
                <a:t>public static void</a:t>
              </a:r>
              <a:r>
                <a:rPr lang="en-US" sz="1400">
                  <a:solidFill>
                    <a:srgbClr val="000000"/>
                  </a:solidFill>
                  <a:latin typeface="Courier New" charset="0"/>
                  <a:cs typeface="Courier New" charset="0"/>
                </a:rPr>
                <a:t> main</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String</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args</a:t>
              </a:r>
              <a:r>
                <a:rPr lang="en-US" sz="1400">
                  <a:solidFill>
                    <a:srgbClr val="FF0000"/>
                  </a:solidFill>
                  <a:latin typeface="Courier New" charset="0"/>
                  <a:cs typeface="Courier New" charset="0"/>
                </a:rPr>
                <a:t>) { </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Course course1, course2;</a:t>
              </a:r>
            </a:p>
            <a:p>
              <a:r>
                <a:rPr lang="en-US" sz="1400">
                  <a:solidFill>
                    <a:srgbClr val="00FF00"/>
                  </a:solidFill>
                  <a:latin typeface="Courier New" charset="0"/>
                  <a:cs typeface="Courier New" charset="0"/>
                </a:rPr>
                <a:t>//Create and assign values to course1</a:t>
              </a:r>
              <a:endParaRPr lang="en-US" sz="1400">
                <a:solidFill>
                  <a:srgbClr val="000000"/>
                </a:solidFill>
                <a:latin typeface="Courier New" charset="0"/>
                <a:cs typeface="Courier New" charset="0"/>
              </a:endParaRPr>
            </a:p>
            <a:p>
              <a:r>
                <a:rPr lang="en-US" sz="1400">
                  <a:solidFill>
                    <a:srgbClr val="000000"/>
                  </a:solidFill>
                  <a:latin typeface="Courier New" charset="0"/>
                  <a:cs typeface="Courier New" charset="0"/>
                </a:rPr>
                <a:t> 	course1</a:t>
              </a:r>
              <a:r>
                <a:rPr lang="en-US" sz="1400">
                  <a:latin typeface="Courier New" charset="0"/>
                  <a:cs typeface="Courier New" charset="0"/>
                </a:rPr>
                <a:t> </a:t>
              </a:r>
              <a:r>
                <a:rPr lang="en-US" sz="1400">
                  <a:solidFill>
                    <a:srgbClr val="000000"/>
                  </a:solidFill>
                  <a:latin typeface="Courier New" charset="0"/>
                  <a:cs typeface="Courier New" charset="0"/>
                </a:rPr>
                <a:t>= </a:t>
              </a:r>
              <a:r>
                <a:rPr lang="en-US" sz="1400">
                  <a:solidFill>
                    <a:srgbClr val="0000FF"/>
                  </a:solidFill>
                  <a:latin typeface="Courier New" charset="0"/>
                  <a:cs typeface="Courier New" charset="0"/>
                </a:rPr>
                <a:t>new</a:t>
              </a:r>
              <a:r>
                <a:rPr lang="en-US" sz="1400">
                  <a:solidFill>
                    <a:srgbClr val="000000"/>
                  </a:solidFill>
                  <a:latin typeface="Courier New" charset="0"/>
                  <a:cs typeface="Courier New" charset="0"/>
                </a:rPr>
                <a:t> Course</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   </a:t>
              </a:r>
              <a:endParaRPr lang="en-US" sz="1400">
                <a:solidFill>
                  <a:srgbClr val="00FF00"/>
                </a:solidFill>
                <a:latin typeface="Courier New" charset="0"/>
                <a:cs typeface="Courier New" charset="0"/>
              </a:endParaRPr>
            </a:p>
            <a:p>
              <a:r>
                <a:rPr lang="en-US" sz="1400">
                  <a:solidFill>
                    <a:srgbClr val="000000"/>
                  </a:solidFill>
                  <a:latin typeface="Courier New" charset="0"/>
                  <a:cs typeface="Courier New" charset="0"/>
                </a:rPr>
                <a:t>	course1.courseCode= </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CSC112</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0000"/>
                  </a:solidFill>
                  <a:latin typeface="Courier New" charset="0"/>
                  <a:cs typeface="Courier New" charset="0"/>
                </a:rPr>
                <a:t>       	course1.studentName</a:t>
              </a:r>
              <a:r>
                <a:rPr lang="en-US" sz="1400">
                  <a:solidFill>
                    <a:srgbClr val="0000FF"/>
                  </a:solidFill>
                  <a:latin typeface="Courier New" charset="0"/>
                  <a:cs typeface="Courier New" charset="0"/>
                </a:rPr>
                <a:t>=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Majed AlKebir</a:t>
              </a:r>
              <a:r>
                <a:rPr lang="ja-JP" altLang="en-US" sz="1400">
                  <a:solidFill>
                    <a:srgbClr val="007F7F"/>
                  </a:solidFill>
                  <a:latin typeface="Courier New" charset="0"/>
                  <a:cs typeface="Courier New" charset="0"/>
                </a:rPr>
                <a:t>“</a:t>
              </a:r>
              <a:r>
                <a:rPr lang="en-US" altLang="ja-JP" sz="1400">
                  <a:solidFill>
                    <a:srgbClr val="000000"/>
                  </a:solidFill>
                  <a:latin typeface="Courier New" charset="0"/>
                  <a:cs typeface="Courier New" charset="0"/>
                </a:rPr>
                <a:t>;</a:t>
              </a:r>
            </a:p>
            <a:p>
              <a:endParaRPr lang="en-US" sz="1400">
                <a:solidFill>
                  <a:srgbClr val="000000"/>
                </a:solidFill>
                <a:latin typeface="Courier New" charset="0"/>
                <a:cs typeface="Courier New" charset="0"/>
              </a:endParaRPr>
            </a:p>
            <a:p>
              <a:r>
                <a:rPr lang="en-US" sz="1400">
                  <a:solidFill>
                    <a:srgbClr val="00FF00"/>
                  </a:solidFill>
                  <a:latin typeface="Courier New" charset="0"/>
                  <a:cs typeface="Courier New" charset="0"/>
                </a:rPr>
                <a:t>//Create and assign values to course2</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course2 = </a:t>
              </a:r>
              <a:r>
                <a:rPr lang="en-US" sz="1400">
                  <a:solidFill>
                    <a:srgbClr val="0000FF"/>
                  </a:solidFill>
                  <a:latin typeface="Courier New" charset="0"/>
                  <a:cs typeface="Courier New" charset="0"/>
                </a:rPr>
                <a:t>new</a:t>
              </a:r>
              <a:r>
                <a:rPr lang="en-US" sz="1400">
                  <a:solidFill>
                    <a:srgbClr val="000000"/>
                  </a:solidFill>
                  <a:latin typeface="Courier New" charset="0"/>
                  <a:cs typeface="Courier New" charset="0"/>
                </a:rPr>
                <a:t> Course</a:t>
              </a:r>
              <a:r>
                <a:rPr lang="en-US" sz="1400">
                  <a:solidFill>
                    <a:srgbClr val="FF0000"/>
                  </a:solidFill>
                  <a:latin typeface="Courier New" charset="0"/>
                  <a:cs typeface="Courier New" charset="0"/>
                </a:rPr>
                <a:t>( )</a:t>
              </a:r>
              <a:r>
                <a:rPr lang="en-US" sz="1400">
                  <a:solidFill>
                    <a:srgbClr val="000000"/>
                  </a:solidFill>
                  <a:latin typeface="Courier New" charset="0"/>
                  <a:cs typeface="Courier New" charset="0"/>
                </a:rPr>
                <a:t>;   </a:t>
              </a:r>
              <a:endParaRPr lang="en-US" sz="1400">
                <a:solidFill>
                  <a:srgbClr val="00FF00"/>
                </a:solidFill>
                <a:latin typeface="Courier New" charset="0"/>
                <a:cs typeface="Courier New" charset="0"/>
              </a:endParaRPr>
            </a:p>
            <a:p>
              <a:r>
                <a:rPr lang="en-US" sz="1400">
                  <a:solidFill>
                    <a:srgbClr val="000000"/>
                  </a:solidFill>
                  <a:latin typeface="Courier New" charset="0"/>
                  <a:cs typeface="Courier New" charset="0"/>
                </a:rPr>
                <a:t>	course2.courseCode=</a:t>
              </a:r>
              <a:r>
                <a:rPr lang="en-US" sz="1400">
                  <a:solidFill>
                    <a:srgbClr val="0000FF"/>
                  </a:solidFill>
                  <a:latin typeface="Courier New" charset="0"/>
                  <a:cs typeface="Courier New" charset="0"/>
                </a:rPr>
                <a:t> </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CSC107</a:t>
              </a:r>
              <a:r>
                <a:rPr lang="ja-JP" altLang="en-US" sz="1400">
                  <a:solidFill>
                    <a:srgbClr val="000000"/>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0000"/>
                  </a:solidFill>
                  <a:latin typeface="Courier New" charset="0"/>
                  <a:cs typeface="Courier New" charset="0"/>
                </a:rPr>
                <a:t>       	course2.studentName=</a:t>
              </a:r>
              <a:r>
                <a:rPr lang="en-US" sz="1400">
                  <a:solidFill>
                    <a:srgbClr val="0000FF"/>
                  </a:solidFill>
                  <a:latin typeface="Courier New" charset="0"/>
                  <a:cs typeface="Courier New" charset="0"/>
                </a:rPr>
                <a:t>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Fahd AlAmri</a:t>
              </a:r>
              <a:r>
                <a:rPr lang="ja-JP" altLang="en-US" sz="1400">
                  <a:solidFill>
                    <a:srgbClr val="007F7F"/>
                  </a:solidFill>
                  <a:latin typeface="Courier New" charset="0"/>
                  <a:cs typeface="Courier New" charset="0"/>
                </a:rPr>
                <a:t>“</a:t>
              </a:r>
              <a:r>
                <a:rPr lang="en-US" altLang="ja-JP" sz="1400">
                  <a:solidFill>
                    <a:srgbClr val="000000"/>
                  </a:solidFill>
                  <a:latin typeface="Courier New" charset="0"/>
                  <a:cs typeface="Courier New" charset="0"/>
                </a:rPr>
                <a:t>;</a:t>
              </a:r>
            </a:p>
            <a:p>
              <a:r>
                <a:rPr lang="en-US" sz="1400">
                  <a:solidFill>
                    <a:srgbClr val="00FF00"/>
                  </a:solidFill>
                  <a:latin typeface="Courier New" charset="0"/>
                  <a:cs typeface="Courier New" charset="0"/>
                </a:rPr>
                <a:t>	</a:t>
              </a:r>
            </a:p>
            <a:p>
              <a:r>
                <a:rPr lang="en-US" sz="1400">
                  <a:solidFill>
                    <a:srgbClr val="000000"/>
                  </a:solidFill>
                  <a:latin typeface="Courier New" charset="0"/>
                  <a:cs typeface="Courier New" charset="0"/>
                </a:rPr>
                <a:t>	System.out.println(course1.studentName</a:t>
              </a:r>
              <a:r>
                <a:rPr lang="en-US">
                  <a:latin typeface="Comic Sans MS" charset="0"/>
                </a:rPr>
                <a:t> </a:t>
              </a:r>
              <a:r>
                <a:rPr lang="en-US" sz="1400">
                  <a:solidFill>
                    <a:srgbClr val="000000"/>
                  </a:solidFill>
                  <a:latin typeface="Courier New" charset="0"/>
                  <a:cs typeface="Courier New" charset="0"/>
                </a:rPr>
                <a:t>+ </a:t>
              </a:r>
              <a:r>
                <a:rPr lang="en-US" sz="1400">
                  <a:solidFill>
                    <a:srgbClr val="007F7F"/>
                  </a:solidFill>
                  <a:latin typeface="Courier New" charset="0"/>
                  <a:cs typeface="Courier New" charset="0"/>
                </a:rPr>
                <a:t>" has the course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a:t>
              </a:r>
            </a:p>
            <a:p>
              <a:r>
                <a:rPr lang="en-US" sz="1400">
                  <a:solidFill>
                    <a:srgbClr val="007F7F"/>
                  </a:solidFill>
                  <a:latin typeface="Courier New" charset="0"/>
                  <a:cs typeface="Courier New" charset="0"/>
                </a:rPr>
                <a:t>                                            </a:t>
              </a:r>
              <a:r>
                <a:rPr lang="en-US" sz="1400">
                  <a:solidFill>
                    <a:srgbClr val="000000"/>
                  </a:solidFill>
                  <a:latin typeface="Courier New" charset="0"/>
                  <a:cs typeface="Courier New" charset="0"/>
                </a:rPr>
                <a:t>course1.courseCode</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t>
              </a:r>
            </a:p>
            <a:p>
              <a:r>
                <a:rPr lang="en-US" sz="1400">
                  <a:solidFill>
                    <a:srgbClr val="000000"/>
                  </a:solidFill>
                  <a:latin typeface="Courier New" charset="0"/>
                  <a:cs typeface="Courier New" charset="0"/>
                </a:rPr>
                <a:t>        System.out.println(course2.studentName + </a:t>
              </a:r>
              <a:r>
                <a:rPr lang="en-US" sz="1400">
                  <a:solidFill>
                    <a:srgbClr val="007F7F"/>
                  </a:solidFill>
                  <a:latin typeface="Courier New" charset="0"/>
                  <a:cs typeface="Courier New" charset="0"/>
                </a:rPr>
                <a:t>" has the course </a:t>
              </a:r>
              <a:r>
                <a:rPr lang="ja-JP" altLang="en-US" sz="1400">
                  <a:solidFill>
                    <a:srgbClr val="007F7F"/>
                  </a:solidFill>
                  <a:latin typeface="Courier New" charset="0"/>
                  <a:cs typeface="Courier New" charset="0"/>
                </a:rPr>
                <a:t>“</a:t>
              </a:r>
              <a:r>
                <a:rPr lang="en-US" altLang="ja-JP" sz="1400">
                  <a:solidFill>
                    <a:srgbClr val="007F7F"/>
                  </a:solidFill>
                  <a:latin typeface="Courier New" charset="0"/>
                  <a:cs typeface="Courier New" charset="0"/>
                </a:rPr>
                <a:t>+ </a:t>
              </a:r>
            </a:p>
            <a:p>
              <a:r>
                <a:rPr lang="en-US" sz="1400">
                  <a:solidFill>
                    <a:srgbClr val="007F7F"/>
                  </a:solidFill>
                  <a:latin typeface="Courier New" charset="0"/>
                  <a:cs typeface="Courier New" charset="0"/>
                </a:rPr>
                <a:t>                                            </a:t>
              </a:r>
              <a:r>
                <a:rPr lang="en-US" sz="1400">
                  <a:solidFill>
                    <a:srgbClr val="000000"/>
                  </a:solidFill>
                  <a:latin typeface="Courier New" charset="0"/>
                  <a:cs typeface="Courier New" charset="0"/>
                </a:rPr>
                <a:t>course2.courseCode</a:t>
              </a:r>
              <a:r>
                <a:rPr lang="en-US" sz="1400">
                  <a:solidFill>
                    <a:srgbClr val="FF0000"/>
                  </a:solidFill>
                  <a:latin typeface="Courier New" charset="0"/>
                  <a:cs typeface="Courier New" charset="0"/>
                </a:rPr>
                <a:t>)</a:t>
              </a:r>
              <a:r>
                <a:rPr lang="en-US" sz="1400">
                  <a:solidFill>
                    <a:srgbClr val="000000"/>
                  </a:solidFill>
                  <a:latin typeface="Courier New" charset="0"/>
                  <a:cs typeface="Courier New" charset="0"/>
                </a:rPr>
                <a:t>; </a:t>
              </a:r>
            </a:p>
            <a:p>
              <a:endParaRPr lang="en-US" sz="1400">
                <a:solidFill>
                  <a:srgbClr val="000000"/>
                </a:solidFill>
                <a:latin typeface="Courier New" charset="0"/>
                <a:cs typeface="Courier New" charset="0"/>
              </a:endParaRPr>
            </a:p>
            <a:p>
              <a:r>
                <a:rPr lang="en-US" sz="1400">
                  <a:solidFill>
                    <a:srgbClr val="000000"/>
                  </a:solidFill>
                  <a:latin typeface="Courier New" charset="0"/>
                  <a:cs typeface="Courier New" charset="0"/>
                </a:rPr>
                <a:t>    </a:t>
              </a:r>
              <a:r>
                <a:rPr lang="en-US" sz="1400">
                  <a:solidFill>
                    <a:srgbClr val="FF0000"/>
                  </a:solidFill>
                  <a:latin typeface="Courier New" charset="0"/>
                  <a:cs typeface="Courier New" charset="0"/>
                </a:rPr>
                <a:t>}</a:t>
              </a:r>
            </a:p>
            <a:p>
              <a:r>
                <a:rPr lang="en-US" sz="1400">
                  <a:solidFill>
                    <a:srgbClr val="FF0000"/>
                  </a:solidFill>
                  <a:latin typeface="Courier New" charset="0"/>
                  <a:cs typeface="Courier New" charset="0"/>
                </a:rPr>
                <a:t>}</a:t>
              </a:r>
            </a:p>
            <a:p>
              <a:endParaRPr lang="en-US" sz="1400">
                <a:solidFill>
                  <a:srgbClr val="000000"/>
                </a:solidFill>
                <a:latin typeface="Courier New" charset="0"/>
                <a:cs typeface="Courier New" charset="0"/>
              </a:endParaRPr>
            </a:p>
          </p:txBody>
        </p:sp>
        <p:sp>
          <p:nvSpPr>
            <p:cNvPr id="22544" name="Freeform 10"/>
            <p:cNvSpPr>
              <a:spLocks/>
            </p:cNvSpPr>
            <p:nvPr/>
          </p:nvSpPr>
          <p:spPr bwMode="auto">
            <a:xfrm rot="-50793">
              <a:off x="432" y="1872"/>
              <a:ext cx="336" cy="217"/>
            </a:xfrm>
            <a:custGeom>
              <a:avLst/>
              <a:gdLst>
                <a:gd name="T0" fmla="*/ 32 w 378"/>
                <a:gd name="T1" fmla="*/ 1 h 398"/>
                <a:gd name="T2" fmla="*/ 67 w 378"/>
                <a:gd name="T3" fmla="*/ 1 h 398"/>
                <a:gd name="T4" fmla="*/ 82 w 378"/>
                <a:gd name="T5" fmla="*/ 2 h 398"/>
                <a:gd name="T6" fmla="*/ 126 w 378"/>
                <a:gd name="T7" fmla="*/ 0 h 398"/>
                <a:gd name="T8" fmla="*/ 166 w 378"/>
                <a:gd name="T9" fmla="*/ 0 h 398"/>
                <a:gd name="T10" fmla="*/ 93 w 378"/>
                <a:gd name="T11" fmla="*/ 3 h 398"/>
                <a:gd name="T12" fmla="*/ 117 w 378"/>
                <a:gd name="T13" fmla="*/ 5 h 398"/>
                <a:gd name="T14" fmla="*/ 83 w 378"/>
                <a:gd name="T15" fmla="*/ 5 h 398"/>
                <a:gd name="T16" fmla="*/ 71 w 378"/>
                <a:gd name="T17" fmla="*/ 4 h 398"/>
                <a:gd name="T18" fmla="*/ 29 w 378"/>
                <a:gd name="T19" fmla="*/ 5 h 398"/>
                <a:gd name="T20" fmla="*/ 0 w 378"/>
                <a:gd name="T21" fmla="*/ 5 h 398"/>
                <a:gd name="T22" fmla="*/ 56 w 378"/>
                <a:gd name="T23" fmla="*/ 3 h 398"/>
                <a:gd name="T24" fmla="*/ 32 w 378"/>
                <a:gd name="T25" fmla="*/ 1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cap="flat" cmpd="sng">
              <a:solidFill>
                <a:srgbClr val="F6061D"/>
              </a:solidFill>
              <a:prstDash val="solid"/>
              <a:miter lim="800000"/>
              <a:headEnd type="none" w="med" len="med"/>
              <a:tailEnd type="none" w="med" len="med"/>
            </a:ln>
            <a:effectLst>
              <a:outerShdw dist="52363" dir="4557825" algn="ctr" rotWithShape="0">
                <a:schemeClr val="bg2"/>
              </a:outerShdw>
            </a:effectLst>
          </p:spPr>
          <p:txBody>
            <a:bodyPr wrap="none"/>
            <a:lstStyle/>
            <a:p>
              <a:endParaRPr lang="en-US"/>
            </a:p>
          </p:txBody>
        </p:sp>
        <p:sp>
          <p:nvSpPr>
            <p:cNvPr id="22545" name="Freeform 11"/>
            <p:cNvSpPr>
              <a:spLocks/>
            </p:cNvSpPr>
            <p:nvPr/>
          </p:nvSpPr>
          <p:spPr bwMode="auto">
            <a:xfrm rot="-50793">
              <a:off x="432" y="2544"/>
              <a:ext cx="336" cy="217"/>
            </a:xfrm>
            <a:custGeom>
              <a:avLst/>
              <a:gdLst>
                <a:gd name="T0" fmla="*/ 32 w 378"/>
                <a:gd name="T1" fmla="*/ 1 h 398"/>
                <a:gd name="T2" fmla="*/ 67 w 378"/>
                <a:gd name="T3" fmla="*/ 1 h 398"/>
                <a:gd name="T4" fmla="*/ 82 w 378"/>
                <a:gd name="T5" fmla="*/ 2 h 398"/>
                <a:gd name="T6" fmla="*/ 126 w 378"/>
                <a:gd name="T7" fmla="*/ 0 h 398"/>
                <a:gd name="T8" fmla="*/ 166 w 378"/>
                <a:gd name="T9" fmla="*/ 0 h 398"/>
                <a:gd name="T10" fmla="*/ 93 w 378"/>
                <a:gd name="T11" fmla="*/ 3 h 398"/>
                <a:gd name="T12" fmla="*/ 117 w 378"/>
                <a:gd name="T13" fmla="*/ 5 h 398"/>
                <a:gd name="T14" fmla="*/ 83 w 378"/>
                <a:gd name="T15" fmla="*/ 5 h 398"/>
                <a:gd name="T16" fmla="*/ 71 w 378"/>
                <a:gd name="T17" fmla="*/ 4 h 398"/>
                <a:gd name="T18" fmla="*/ 29 w 378"/>
                <a:gd name="T19" fmla="*/ 5 h 398"/>
                <a:gd name="T20" fmla="*/ 0 w 378"/>
                <a:gd name="T21" fmla="*/ 5 h 398"/>
                <a:gd name="T22" fmla="*/ 56 w 378"/>
                <a:gd name="T23" fmla="*/ 3 h 398"/>
                <a:gd name="T24" fmla="*/ 32 w 378"/>
                <a:gd name="T25" fmla="*/ 1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cap="flat" cmpd="sng">
              <a:solidFill>
                <a:srgbClr val="F6061D"/>
              </a:solidFill>
              <a:prstDash val="solid"/>
              <a:miter lim="800000"/>
              <a:headEnd type="none" w="med" len="med"/>
              <a:tailEnd type="none" w="med" len="med"/>
            </a:ln>
            <a:effectLst>
              <a:outerShdw dist="52363" dir="4557825" algn="ctr" rotWithShape="0">
                <a:schemeClr val="bg2"/>
              </a:outerShdw>
            </a:effectLst>
          </p:spPr>
          <p:txBody>
            <a:bodyPr wrap="none"/>
            <a:lstStyle/>
            <a:p>
              <a:endParaRPr lang="en-US"/>
            </a:p>
          </p:txBody>
        </p:sp>
        <p:sp>
          <p:nvSpPr>
            <p:cNvPr id="22546" name="Freeform 12"/>
            <p:cNvSpPr>
              <a:spLocks/>
            </p:cNvSpPr>
            <p:nvPr/>
          </p:nvSpPr>
          <p:spPr bwMode="auto">
            <a:xfrm rot="-50793">
              <a:off x="432" y="3120"/>
              <a:ext cx="336" cy="217"/>
            </a:xfrm>
            <a:custGeom>
              <a:avLst/>
              <a:gdLst>
                <a:gd name="T0" fmla="*/ 32 w 378"/>
                <a:gd name="T1" fmla="*/ 1 h 398"/>
                <a:gd name="T2" fmla="*/ 67 w 378"/>
                <a:gd name="T3" fmla="*/ 1 h 398"/>
                <a:gd name="T4" fmla="*/ 82 w 378"/>
                <a:gd name="T5" fmla="*/ 2 h 398"/>
                <a:gd name="T6" fmla="*/ 126 w 378"/>
                <a:gd name="T7" fmla="*/ 0 h 398"/>
                <a:gd name="T8" fmla="*/ 166 w 378"/>
                <a:gd name="T9" fmla="*/ 0 h 398"/>
                <a:gd name="T10" fmla="*/ 93 w 378"/>
                <a:gd name="T11" fmla="*/ 3 h 398"/>
                <a:gd name="T12" fmla="*/ 117 w 378"/>
                <a:gd name="T13" fmla="*/ 5 h 398"/>
                <a:gd name="T14" fmla="*/ 83 w 378"/>
                <a:gd name="T15" fmla="*/ 5 h 398"/>
                <a:gd name="T16" fmla="*/ 71 w 378"/>
                <a:gd name="T17" fmla="*/ 4 h 398"/>
                <a:gd name="T18" fmla="*/ 29 w 378"/>
                <a:gd name="T19" fmla="*/ 5 h 398"/>
                <a:gd name="T20" fmla="*/ 0 w 378"/>
                <a:gd name="T21" fmla="*/ 5 h 398"/>
                <a:gd name="T22" fmla="*/ 56 w 378"/>
                <a:gd name="T23" fmla="*/ 3 h 398"/>
                <a:gd name="T24" fmla="*/ 32 w 378"/>
                <a:gd name="T25" fmla="*/ 1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cap="flat" cmpd="sng">
              <a:solidFill>
                <a:srgbClr val="F6061D"/>
              </a:solidFill>
              <a:prstDash val="solid"/>
              <a:miter lim="800000"/>
              <a:headEnd type="none" w="med" len="med"/>
              <a:tailEnd type="none" w="med" len="med"/>
            </a:ln>
            <a:effectLst>
              <a:outerShdw dist="52363" dir="4557825" algn="ctr" rotWithShape="0">
                <a:schemeClr val="bg2"/>
              </a:outerShdw>
            </a:effectLst>
          </p:spPr>
          <p:txBody>
            <a:bodyPr wrap="none"/>
            <a:lstStyle/>
            <a:p>
              <a:endParaRPr lang="en-US"/>
            </a:p>
          </p:txBody>
        </p:sp>
      </p:grpSp>
      <p:grpSp>
        <p:nvGrpSpPr>
          <p:cNvPr id="22533" name="Group 5"/>
          <p:cNvGrpSpPr>
            <a:grpSpLocks/>
          </p:cNvGrpSpPr>
          <p:nvPr/>
        </p:nvGrpSpPr>
        <p:grpSpPr bwMode="auto">
          <a:xfrm>
            <a:off x="7092950" y="160338"/>
            <a:ext cx="2051050" cy="1539875"/>
            <a:chOff x="2112" y="768"/>
            <a:chExt cx="1425" cy="1152"/>
          </a:xfrm>
        </p:grpSpPr>
        <p:sp>
          <p:nvSpPr>
            <p:cNvPr id="16" name="Rectangle 6"/>
            <p:cNvSpPr>
              <a:spLocks noChangeArrowheads="1"/>
            </p:cNvSpPr>
            <p:nvPr/>
          </p:nvSpPr>
          <p:spPr bwMode="auto">
            <a:xfrm>
              <a:off x="2112" y="1680"/>
              <a:ext cx="1425" cy="240"/>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sp>
          <p:nvSpPr>
            <p:cNvPr id="17" name="Rectangle 7"/>
            <p:cNvSpPr>
              <a:spLocks noChangeArrowheads="1"/>
            </p:cNvSpPr>
            <p:nvPr/>
          </p:nvSpPr>
          <p:spPr bwMode="auto">
            <a:xfrm>
              <a:off x="2112" y="1057"/>
              <a:ext cx="1425" cy="626"/>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r>
                <a:rPr lang="en-GB" dirty="0">
                  <a:cs typeface="+mn-cs"/>
                </a:rPr>
                <a:t> </a:t>
              </a:r>
            </a:p>
          </p:txBody>
        </p:sp>
        <p:sp>
          <p:nvSpPr>
            <p:cNvPr id="18" name="Rectangle 8"/>
            <p:cNvSpPr>
              <a:spLocks noChangeArrowheads="1"/>
            </p:cNvSpPr>
            <p:nvPr/>
          </p:nvSpPr>
          <p:spPr bwMode="auto">
            <a:xfrm>
              <a:off x="2112" y="768"/>
              <a:ext cx="1425" cy="289"/>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grpSp>
      <p:sp>
        <p:nvSpPr>
          <p:cNvPr id="22534" name="Text Box 9"/>
          <p:cNvSpPr txBox="1">
            <a:spLocks noChangeArrowheads="1"/>
          </p:cNvSpPr>
          <p:nvPr/>
        </p:nvSpPr>
        <p:spPr bwMode="auto">
          <a:xfrm>
            <a:off x="7175500" y="180975"/>
            <a:ext cx="101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Courier New" charset="0"/>
                <a:ea typeface="MS PGothic" charset="0"/>
                <a:cs typeface="MS PGothic" charset="0"/>
              </a:rPr>
              <a:t>Course</a:t>
            </a:r>
            <a:endParaRPr lang="en-US" sz="1800">
              <a:latin typeface="Tahoma" charset="0"/>
            </a:endParaRPr>
          </a:p>
        </p:txBody>
      </p:sp>
      <p:sp>
        <p:nvSpPr>
          <p:cNvPr id="22535" name="Text Box 10"/>
          <p:cNvSpPr txBox="1">
            <a:spLocks noChangeArrowheads="1"/>
          </p:cNvSpPr>
          <p:nvPr/>
        </p:nvSpPr>
        <p:spPr bwMode="auto">
          <a:xfrm>
            <a:off x="7086600" y="555625"/>
            <a:ext cx="1835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Char char="-"/>
            </a:pPr>
            <a:r>
              <a:rPr lang="en-US" sz="1200" dirty="0">
                <a:latin typeface="Tahoma" charset="0"/>
              </a:rPr>
              <a:t> </a:t>
            </a:r>
            <a:r>
              <a:rPr lang="en-US" sz="1200" dirty="0" err="1">
                <a:latin typeface="Tahoma" charset="0"/>
              </a:rPr>
              <a:t>studentName</a:t>
            </a:r>
            <a:r>
              <a:rPr lang="en-US" sz="1200" dirty="0">
                <a:latin typeface="Tahoma" charset="0"/>
              </a:rPr>
              <a:t>: String</a:t>
            </a:r>
          </a:p>
          <a:p>
            <a:pPr eaLnBrk="1" hangingPunct="1">
              <a:buFontTx/>
              <a:buChar char="-"/>
            </a:pPr>
            <a:r>
              <a:rPr lang="en-US" sz="1200" dirty="0">
                <a:latin typeface="Tahoma" charset="0"/>
              </a:rPr>
              <a:t> </a:t>
            </a:r>
            <a:r>
              <a:rPr lang="en-US" sz="1200" dirty="0" err="1">
                <a:latin typeface="Tahoma" charset="0"/>
              </a:rPr>
              <a:t>courseCode</a:t>
            </a:r>
            <a:r>
              <a:rPr lang="en-US" sz="1200" dirty="0">
                <a:latin typeface="Tahoma" charset="0"/>
              </a:rPr>
              <a:t>: String</a:t>
            </a:r>
            <a:endParaRPr lang="en-US" sz="1600" b="1" baseline="-25000" dirty="0">
              <a:latin typeface="Tahoma" charset="0"/>
            </a:endParaRPr>
          </a:p>
        </p:txBody>
      </p:sp>
      <p:sp>
        <p:nvSpPr>
          <p:cNvPr id="2" name="Slide Number Placeholder 1"/>
          <p:cNvSpPr>
            <a:spLocks noGrp="1"/>
          </p:cNvSpPr>
          <p:nvPr>
            <p:ph type="sldNum" sz="quarter" idx="12"/>
          </p:nvPr>
        </p:nvSpPr>
        <p:spPr/>
        <p:txBody>
          <a:bodyPr/>
          <a:lstStyle/>
          <a:p>
            <a:pPr>
              <a:defRPr/>
            </a:pPr>
            <a:fld id="{5643EF10-67C0-1A4A-A854-4BB52AF243A3}" type="slidenum">
              <a:rPr lang="en-US" smtClean="0"/>
              <a:pPr>
                <a:defRPr/>
              </a:pPr>
              <a:t>636</a:t>
            </a:fld>
            <a:endParaRPr lang="en-US"/>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503238"/>
            <a:ext cx="8229600" cy="914400"/>
          </a:xfrm>
        </p:spPr>
        <p:txBody>
          <a:bodyPr>
            <a:normAutofit fontScale="90000"/>
          </a:bodyPr>
          <a:lstStyle/>
          <a:p>
            <a:pPr fontAlgn="auto">
              <a:spcAft>
                <a:spcPts val="0"/>
              </a:spcAft>
              <a:defRPr/>
            </a:pPr>
            <a:r>
              <a:rPr lang="en-US" sz="4000">
                <a:solidFill>
                  <a:schemeClr val="accent1">
                    <a:lumMod val="75000"/>
                  </a:schemeClr>
                </a:solidFill>
                <a:latin typeface="Calibri" charset="0"/>
                <a:ea typeface="+mj-ea"/>
                <a:cs typeface="+mj-cs"/>
              </a:rPr>
              <a:t>How Private Attributes could be Accessed</a:t>
            </a:r>
            <a:endParaRPr lang="en-GB" sz="4000">
              <a:solidFill>
                <a:schemeClr val="accent1">
                  <a:lumMod val="75000"/>
                </a:schemeClr>
              </a:solidFill>
              <a:latin typeface="Calibri" charset="0"/>
              <a:ea typeface="+mj-ea"/>
              <a:cs typeface="+mj-cs"/>
            </a:endParaRPr>
          </a:p>
        </p:txBody>
      </p:sp>
      <p:sp>
        <p:nvSpPr>
          <p:cNvPr id="23555" name="Rectangle 3"/>
          <p:cNvSpPr>
            <a:spLocks noGrp="1" noChangeArrowheads="1"/>
          </p:cNvSpPr>
          <p:nvPr>
            <p:ph sz="quarter" idx="1"/>
          </p:nvPr>
        </p:nvSpPr>
        <p:spPr>
          <a:xfrm>
            <a:off x="838200" y="1524000"/>
            <a:ext cx="7772400" cy="4953000"/>
          </a:xfrm>
        </p:spPr>
        <p:txBody>
          <a:bodyPr/>
          <a:lstStyle/>
          <a:p>
            <a:pPr>
              <a:lnSpc>
                <a:spcPct val="90000"/>
              </a:lnSpc>
            </a:pPr>
            <a:r>
              <a:rPr lang="en-US">
                <a:latin typeface="Calibri" charset="0"/>
              </a:rPr>
              <a:t>Private attributes are not accessible from outside.</a:t>
            </a:r>
          </a:p>
          <a:p>
            <a:pPr lvl="2">
              <a:lnSpc>
                <a:spcPct val="90000"/>
              </a:lnSpc>
            </a:pPr>
            <a:r>
              <a:rPr lang="en-US">
                <a:latin typeface="Calibri" charset="0"/>
              </a:rPr>
              <a:t>Except from objects of the same class.</a:t>
            </a:r>
          </a:p>
          <a:p>
            <a:pPr>
              <a:lnSpc>
                <a:spcPct val="90000"/>
              </a:lnSpc>
            </a:pPr>
            <a:r>
              <a:rPr lang="en-US">
                <a:latin typeface="Calibri" charset="0"/>
              </a:rPr>
              <a:t>They are accessible:</a:t>
            </a:r>
          </a:p>
          <a:p>
            <a:pPr lvl="2">
              <a:lnSpc>
                <a:spcPct val="90000"/>
              </a:lnSpc>
            </a:pPr>
            <a:r>
              <a:rPr lang="en-US">
                <a:latin typeface="Calibri" charset="0"/>
              </a:rPr>
              <a:t>From inside: from the object containing the data itself.</a:t>
            </a:r>
          </a:p>
          <a:p>
            <a:pPr lvl="2">
              <a:lnSpc>
                <a:spcPct val="90000"/>
              </a:lnSpc>
            </a:pPr>
            <a:r>
              <a:rPr lang="en-US">
                <a:latin typeface="Calibri" charset="0"/>
              </a:rPr>
              <a:t>From objects of the same class.</a:t>
            </a:r>
          </a:p>
          <a:p>
            <a:pPr>
              <a:lnSpc>
                <a:spcPct val="90000"/>
              </a:lnSpc>
            </a:pPr>
            <a:r>
              <a:rPr lang="en-US">
                <a:latin typeface="Calibri" charset="0"/>
              </a:rPr>
              <a:t>They are accessible from outside using accessor methods:</a:t>
            </a:r>
          </a:p>
          <a:p>
            <a:pPr lvl="2">
              <a:lnSpc>
                <a:spcPct val="90000"/>
              </a:lnSpc>
            </a:pPr>
            <a:r>
              <a:rPr lang="en-US">
                <a:latin typeface="Calibri" charset="0"/>
              </a:rPr>
              <a:t>Getters</a:t>
            </a:r>
          </a:p>
          <a:p>
            <a:pPr lvl="2">
              <a:lnSpc>
                <a:spcPct val="90000"/>
              </a:lnSpc>
            </a:pPr>
            <a:r>
              <a:rPr lang="en-US">
                <a:latin typeface="Calibri" charset="0"/>
              </a:rPr>
              <a:t>Setters</a:t>
            </a:r>
            <a:endParaRPr lang="en-GB">
              <a:latin typeface="Calibri" charset="0"/>
            </a:endParaRPr>
          </a:p>
        </p:txBody>
      </p:sp>
      <p:sp>
        <p:nvSpPr>
          <p:cNvPr id="2" name="Slide Number Placeholder 1"/>
          <p:cNvSpPr>
            <a:spLocks noGrp="1"/>
          </p:cNvSpPr>
          <p:nvPr>
            <p:ph type="sldNum" sz="quarter" idx="12"/>
          </p:nvPr>
        </p:nvSpPr>
        <p:spPr/>
        <p:txBody>
          <a:bodyPr>
            <a:normAutofit fontScale="85000" lnSpcReduction="20000"/>
          </a:bodyPr>
          <a:lstStyle/>
          <a:p>
            <a:pPr>
              <a:defRPr/>
            </a:pPr>
            <a:fld id="{2C8FADFB-8777-AF4A-8220-44D8B6FC11FA}" type="slidenum">
              <a:rPr lang="en-US" smtClean="0"/>
              <a:pPr>
                <a:defRPr/>
              </a:pPr>
              <a:t>637</a:t>
            </a:fld>
            <a:endParaRPr lang="en-US"/>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p:cNvSpPr>
          <p:nvPr>
            <p:ph type="ctrTitle"/>
          </p:nvPr>
        </p:nvSpPr>
        <p:spPr/>
        <p:txBody>
          <a:bodyPr/>
          <a:lstStyle/>
          <a:p>
            <a:r>
              <a:rPr lang="en-GB"/>
              <a:t>Object Oriented Programming</a:t>
            </a:r>
            <a:endParaRPr lang="en-US"/>
          </a:p>
        </p:txBody>
      </p:sp>
      <p:sp>
        <p:nvSpPr>
          <p:cNvPr id="5123" name="Rectangle 5"/>
          <p:cNvSpPr>
            <a:spLocks noGrp="1"/>
          </p:cNvSpPr>
          <p:nvPr>
            <p:ph type="subTitle" idx="1"/>
          </p:nvPr>
        </p:nvSpPr>
        <p:spPr/>
        <p:txBody>
          <a:bodyPr>
            <a:normAutofit/>
          </a:bodyPr>
          <a:lstStyle/>
          <a:p>
            <a:r>
              <a:rPr lang="en-GB">
                <a:solidFill>
                  <a:schemeClr val="tx1"/>
                </a:solidFill>
              </a:rPr>
              <a:t>Class Methods</a:t>
            </a:r>
            <a:endParaRPr lang="en-US" dirty="0">
              <a:solidFill>
                <a:schemeClr val="tx1"/>
              </a:solidFill>
            </a:endParaRPr>
          </a:p>
        </p:txBody>
      </p:sp>
    </p:spTree>
    <p:extLst>
      <p:ext uri="{BB962C8B-B14F-4D97-AF65-F5344CB8AC3E}">
        <p14:creationId xmlns:p14="http://schemas.microsoft.com/office/powerpoint/2010/main" val="57912481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a:spLocks noGrp="1"/>
          </p:cNvSpPr>
          <p:nvPr>
            <p:ph type="sldNum" sz="quarter" idx="12"/>
          </p:nvPr>
        </p:nvSpPr>
        <p:spPr/>
        <p:txBody>
          <a:bodyPr>
            <a:normAutofit/>
          </a:bodyPr>
          <a:lstStyle/>
          <a:p>
            <a:pPr>
              <a:defRPr/>
            </a:pPr>
            <a:fld id="{714F34A2-A85C-42F7-A0D7-30C85472C81A}" type="slidenum">
              <a:rPr lang="en-US"/>
              <a:pPr>
                <a:defRPr/>
              </a:pPr>
              <a:t>639</a:t>
            </a:fld>
            <a:endParaRPr lang="en-US"/>
          </a:p>
        </p:txBody>
      </p:sp>
      <p:sp>
        <p:nvSpPr>
          <p:cNvPr id="20483" name="Rectangle 2"/>
          <p:cNvSpPr>
            <a:spLocks noChangeArrowheads="1"/>
          </p:cNvSpPr>
          <p:nvPr/>
        </p:nvSpPr>
        <p:spPr bwMode="auto">
          <a:xfrm>
            <a:off x="381000" y="152400"/>
            <a:ext cx="5271120" cy="14478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0484" name="Rectangle 3"/>
          <p:cNvSpPr>
            <a:spLocks noChangeArrowheads="1"/>
          </p:cNvSpPr>
          <p:nvPr/>
        </p:nvSpPr>
        <p:spPr bwMode="auto">
          <a:xfrm>
            <a:off x="609600" y="292100"/>
            <a:ext cx="5257800" cy="1478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tabLst>
                <a:tab pos="457200" algn="l"/>
              </a:tabLst>
            </a:pPr>
            <a:r>
              <a:rPr lang="en-US" sz="1400" dirty="0">
                <a:solidFill>
                  <a:srgbClr val="0000FF"/>
                </a:solidFill>
                <a:latin typeface="Courier New" pitchFamily="49" charset="0"/>
                <a:ea typeface="MS PGothic" pitchFamily="34" charset="-128"/>
              </a:rPr>
              <a:t>class</a:t>
            </a:r>
            <a:r>
              <a:rPr lang="en-US" sz="1400" dirty="0">
                <a:solidFill>
                  <a:srgbClr val="000000"/>
                </a:solidFill>
                <a:latin typeface="Courier New" pitchFamily="49" charset="0"/>
                <a:ea typeface="MS PGothic" pitchFamily="34" charset="-128"/>
              </a:rPr>
              <a:t> Course </a:t>
            </a:r>
            <a:r>
              <a:rPr lang="en-US" sz="1400" dirty="0">
                <a:solidFill>
                  <a:srgbClr val="FF0000"/>
                </a:solidFill>
                <a:latin typeface="Courier New" pitchFamily="49" charset="0"/>
                <a:ea typeface="MS PGothic" pitchFamily="34" charset="-128"/>
              </a:rPr>
              <a:t>{ </a:t>
            </a:r>
            <a:endParaRPr lang="en-US" sz="1400" dirty="0">
              <a:solidFill>
                <a:srgbClr val="000000"/>
              </a:solidFill>
              <a:latin typeface="Courier New" pitchFamily="49" charset="0"/>
              <a:ea typeface="MS PGothic" pitchFamily="34" charset="-128"/>
            </a:endParaRPr>
          </a:p>
          <a:p>
            <a:pPr>
              <a:lnSpc>
                <a:spcPct val="80000"/>
              </a:lnSpc>
              <a:tabLst>
                <a:tab pos="457200" algn="l"/>
              </a:tabLst>
            </a:pPr>
            <a:r>
              <a:rPr lang="en-US" sz="1400" dirty="0">
                <a:solidFill>
                  <a:srgbClr val="00FF00"/>
                </a:solidFill>
                <a:latin typeface="Courier New" pitchFamily="49" charset="0"/>
                <a:ea typeface="MS PGothic" pitchFamily="34" charset="-128"/>
              </a:rPr>
              <a:t>    // Data Member</a:t>
            </a:r>
            <a:r>
              <a:rPr lang="en-US" sz="1400" dirty="0">
                <a:solidFill>
                  <a:srgbClr val="000000"/>
                </a:solidFill>
                <a:latin typeface="Courier New" pitchFamily="49" charset="0"/>
                <a:ea typeface="MS PGothic" pitchFamily="34" charset="-128"/>
              </a:rPr>
              <a:t>   </a:t>
            </a:r>
          </a:p>
          <a:p>
            <a:pPr>
              <a:lnSpc>
                <a:spcPct val="80000"/>
              </a:lnSpc>
              <a:tabLst>
                <a:tab pos="457200" algn="l"/>
              </a:tabLst>
            </a:pPr>
            <a:r>
              <a:rPr lang="en-US" sz="1400" dirty="0">
                <a:solidFill>
                  <a:srgbClr val="000000"/>
                </a:solidFill>
                <a:latin typeface="Courier New" pitchFamily="49" charset="0"/>
                <a:ea typeface="MS PGothic" pitchFamily="34" charset="-128"/>
              </a:rPr>
              <a:t>  	</a:t>
            </a:r>
            <a:r>
              <a:rPr lang="en-US" sz="1400" dirty="0">
                <a:solidFill>
                  <a:srgbClr val="0000FF"/>
                </a:solidFill>
                <a:latin typeface="Courier New" pitchFamily="49" charset="0"/>
                <a:ea typeface="MS PGothic" pitchFamily="34" charset="-128"/>
              </a:rPr>
              <a:t>private</a:t>
            </a:r>
            <a:r>
              <a:rPr lang="en-US" sz="1400" dirty="0">
                <a:solidFill>
                  <a:srgbClr val="000000"/>
                </a:solidFill>
                <a:latin typeface="Courier New" pitchFamily="49" charset="0"/>
                <a:ea typeface="MS PGothic" pitchFamily="34" charset="-128"/>
              </a:rPr>
              <a:t> String </a:t>
            </a:r>
            <a:r>
              <a:rPr lang="en-US" sz="1400" dirty="0" err="1">
                <a:solidFill>
                  <a:srgbClr val="000000"/>
                </a:solidFill>
                <a:latin typeface="Courier New" pitchFamily="49" charset="0"/>
                <a:ea typeface="MS PGothic" pitchFamily="34" charset="-128"/>
              </a:rPr>
              <a:t>studentName</a:t>
            </a:r>
            <a:r>
              <a:rPr lang="en-US" sz="1400" dirty="0">
                <a:solidFill>
                  <a:srgbClr val="000000"/>
                </a:solidFill>
                <a:latin typeface="Courier New" pitchFamily="49" charset="0"/>
                <a:ea typeface="MS PGothic" pitchFamily="34" charset="-128"/>
              </a:rPr>
              <a:t>;</a:t>
            </a:r>
          </a:p>
          <a:p>
            <a:pPr>
              <a:lnSpc>
                <a:spcPct val="80000"/>
              </a:lnSpc>
              <a:tabLst>
                <a:tab pos="457200" algn="l"/>
              </a:tabLst>
            </a:pPr>
            <a:r>
              <a:rPr lang="en-US" sz="1400" dirty="0">
                <a:solidFill>
                  <a:srgbClr val="000000"/>
                </a:solidFill>
                <a:latin typeface="Courier New" pitchFamily="49" charset="0"/>
                <a:ea typeface="MS PGothic" pitchFamily="34" charset="-128"/>
              </a:rPr>
              <a:t>	</a:t>
            </a:r>
            <a:r>
              <a:rPr lang="en-US" sz="1400" dirty="0">
                <a:solidFill>
                  <a:srgbClr val="0000FF"/>
                </a:solidFill>
                <a:latin typeface="Courier New" pitchFamily="49" charset="0"/>
                <a:ea typeface="MS PGothic" pitchFamily="34" charset="-128"/>
              </a:rPr>
              <a:t>private</a:t>
            </a:r>
            <a:r>
              <a:rPr lang="en-US" sz="1400" dirty="0">
                <a:solidFill>
                  <a:srgbClr val="000000"/>
                </a:solidFill>
                <a:latin typeface="Courier New" pitchFamily="49" charset="0"/>
                <a:ea typeface="MS PGothic" pitchFamily="34" charset="-128"/>
              </a:rPr>
              <a:t> String </a:t>
            </a:r>
            <a:r>
              <a:rPr lang="en-US" sz="1400" dirty="0" err="1">
                <a:solidFill>
                  <a:srgbClr val="000000"/>
                </a:solidFill>
                <a:latin typeface="Courier New" pitchFamily="49" charset="0"/>
                <a:ea typeface="MS PGothic" pitchFamily="34" charset="-128"/>
              </a:rPr>
              <a:t>courseCode</a:t>
            </a:r>
            <a:r>
              <a:rPr lang="en-US" sz="1400" dirty="0">
                <a:solidFill>
                  <a:srgbClr val="000000"/>
                </a:solidFill>
                <a:latin typeface="Courier New" pitchFamily="49" charset="0"/>
                <a:ea typeface="MS PGothic" pitchFamily="34" charset="-128"/>
              </a:rPr>
              <a:t> ;</a:t>
            </a:r>
          </a:p>
          <a:p>
            <a:pPr>
              <a:lnSpc>
                <a:spcPct val="80000"/>
              </a:lnSpc>
              <a:tabLst>
                <a:tab pos="457200" algn="l"/>
              </a:tabLst>
            </a:pPr>
            <a:endParaRPr lang="en-US" sz="1400" dirty="0">
              <a:solidFill>
                <a:srgbClr val="000000"/>
              </a:solidFill>
              <a:latin typeface="Courier New" pitchFamily="49" charset="0"/>
              <a:ea typeface="MS PGothic" pitchFamily="34" charset="-128"/>
            </a:endParaRPr>
          </a:p>
          <a:p>
            <a:pPr>
              <a:lnSpc>
                <a:spcPct val="80000"/>
              </a:lnSpc>
              <a:tabLst>
                <a:tab pos="457200" algn="l"/>
              </a:tabLst>
            </a:pPr>
            <a:r>
              <a:rPr lang="en-US" sz="1400" dirty="0">
                <a:solidFill>
                  <a:srgbClr val="FF0000"/>
                </a:solidFill>
                <a:latin typeface="Courier New" pitchFamily="49" charset="0"/>
                <a:ea typeface="MS PGothic" pitchFamily="34" charset="-128"/>
              </a:rPr>
              <a:t>}</a:t>
            </a:r>
          </a:p>
          <a:p>
            <a:pPr>
              <a:lnSpc>
                <a:spcPct val="80000"/>
              </a:lnSpc>
              <a:tabLst>
                <a:tab pos="457200" algn="l"/>
              </a:tabLst>
            </a:pPr>
            <a:endParaRPr lang="en-US" sz="1400" dirty="0">
              <a:solidFill>
                <a:srgbClr val="FF0000"/>
              </a:solidFill>
              <a:latin typeface="Courier New" pitchFamily="49" charset="0"/>
              <a:ea typeface="MS PGothic" pitchFamily="34" charset="-128"/>
            </a:endParaRPr>
          </a:p>
          <a:p>
            <a:pPr>
              <a:lnSpc>
                <a:spcPct val="80000"/>
              </a:lnSpc>
              <a:tabLst>
                <a:tab pos="457200" algn="l"/>
              </a:tabLst>
            </a:pPr>
            <a:endParaRPr lang="en-US" sz="1400" dirty="0">
              <a:latin typeface="Courier New" pitchFamily="49" charset="0"/>
              <a:ea typeface="MS PGothic" pitchFamily="34" charset="-128"/>
            </a:endParaRPr>
          </a:p>
        </p:txBody>
      </p:sp>
      <p:grpSp>
        <p:nvGrpSpPr>
          <p:cNvPr id="20485" name="Group 4"/>
          <p:cNvGrpSpPr>
            <a:grpSpLocks/>
          </p:cNvGrpSpPr>
          <p:nvPr/>
        </p:nvGrpSpPr>
        <p:grpSpPr bwMode="auto">
          <a:xfrm>
            <a:off x="304800" y="1752600"/>
            <a:ext cx="8610600" cy="4697413"/>
            <a:chOff x="192" y="1104"/>
            <a:chExt cx="5424" cy="2959"/>
          </a:xfrm>
        </p:grpSpPr>
        <p:sp>
          <p:nvSpPr>
            <p:cNvPr id="20487" name="Rectangle 5"/>
            <p:cNvSpPr>
              <a:spLocks noChangeArrowheads="1"/>
            </p:cNvSpPr>
            <p:nvPr/>
          </p:nvSpPr>
          <p:spPr bwMode="auto">
            <a:xfrm>
              <a:off x="192" y="1104"/>
              <a:ext cx="4992" cy="283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0488" name="Rectangle 6"/>
            <p:cNvSpPr>
              <a:spLocks noChangeArrowheads="1"/>
            </p:cNvSpPr>
            <p:nvPr/>
          </p:nvSpPr>
          <p:spPr bwMode="auto">
            <a:xfrm>
              <a:off x="336" y="2928"/>
              <a:ext cx="4752" cy="624"/>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0489" name="Rectangle 7"/>
            <p:cNvSpPr>
              <a:spLocks noChangeArrowheads="1"/>
            </p:cNvSpPr>
            <p:nvPr/>
          </p:nvSpPr>
          <p:spPr bwMode="auto">
            <a:xfrm>
              <a:off x="336" y="2496"/>
              <a:ext cx="4128" cy="336"/>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0490" name="Rectangle 8"/>
            <p:cNvSpPr>
              <a:spLocks noChangeArrowheads="1"/>
            </p:cNvSpPr>
            <p:nvPr/>
          </p:nvSpPr>
          <p:spPr bwMode="auto">
            <a:xfrm>
              <a:off x="336" y="1824"/>
              <a:ext cx="4128" cy="336"/>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0491" name="Rectangle 9"/>
            <p:cNvSpPr>
              <a:spLocks noChangeArrowheads="1"/>
            </p:cNvSpPr>
            <p:nvPr/>
          </p:nvSpPr>
          <p:spPr bwMode="auto">
            <a:xfrm>
              <a:off x="288" y="1152"/>
              <a:ext cx="5328" cy="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a:solidFill>
                    <a:srgbClr val="0000FF"/>
                  </a:solidFill>
                  <a:latin typeface="Courier New" pitchFamily="49" charset="0"/>
                  <a:cs typeface="Courier New" pitchFamily="49" charset="0"/>
                </a:rPr>
                <a:t>public class</a:t>
              </a:r>
              <a:r>
                <a:rPr lang="en-US" sz="1400">
                  <a:solidFill>
                    <a:srgbClr val="000000"/>
                  </a:solidFill>
                  <a:latin typeface="Courier New" pitchFamily="49" charset="0"/>
                  <a:cs typeface="Courier New" pitchFamily="49" charset="0"/>
                </a:rPr>
                <a:t> CourseRegistration </a:t>
              </a:r>
              <a:r>
                <a:rPr lang="en-US" sz="1400">
                  <a:solidFill>
                    <a:srgbClr val="FF0000"/>
                  </a:solidFill>
                  <a:latin typeface="Courier New" pitchFamily="49" charset="0"/>
                  <a:cs typeface="Courier New" pitchFamily="49" charset="0"/>
                </a:rPr>
                <a:t>{</a:t>
              </a:r>
              <a:endParaRPr lang="en-US" sz="1400">
                <a:solidFill>
                  <a:srgbClr val="000000"/>
                </a:solidFill>
                <a:latin typeface="Courier New" pitchFamily="49" charset="0"/>
                <a:cs typeface="Courier New" pitchFamily="49" charset="0"/>
              </a:endParaRPr>
            </a:p>
            <a:p>
              <a:r>
                <a:rPr lang="en-US" sz="1400">
                  <a:solidFill>
                    <a:srgbClr val="000000"/>
                  </a:solidFill>
                  <a:latin typeface="Courier New" pitchFamily="49" charset="0"/>
                  <a:cs typeface="Courier New" pitchFamily="49" charset="0"/>
                </a:rPr>
                <a:t>    </a:t>
              </a:r>
              <a:r>
                <a:rPr lang="en-US" sz="1400">
                  <a:solidFill>
                    <a:srgbClr val="0000FF"/>
                  </a:solidFill>
                  <a:latin typeface="Courier New" pitchFamily="49" charset="0"/>
                  <a:cs typeface="Courier New" pitchFamily="49" charset="0"/>
                </a:rPr>
                <a:t>public static void</a:t>
              </a:r>
              <a:r>
                <a:rPr lang="en-US" sz="1400">
                  <a:solidFill>
                    <a:srgbClr val="000000"/>
                  </a:solidFill>
                  <a:latin typeface="Courier New" pitchFamily="49" charset="0"/>
                  <a:cs typeface="Courier New" pitchFamily="49" charset="0"/>
                </a:rPr>
                <a:t> main</a:t>
              </a:r>
              <a:r>
                <a:rPr lang="en-US" sz="1400">
                  <a:solidFill>
                    <a:srgbClr val="FF0000"/>
                  </a:solidFill>
                  <a:latin typeface="Courier New" pitchFamily="49" charset="0"/>
                  <a:cs typeface="Courier New" pitchFamily="49" charset="0"/>
                </a:rPr>
                <a:t>(</a:t>
              </a:r>
              <a:r>
                <a:rPr lang="en-US" sz="1400">
                  <a:solidFill>
                    <a:srgbClr val="000000"/>
                  </a:solidFill>
                  <a:latin typeface="Courier New" pitchFamily="49" charset="0"/>
                  <a:cs typeface="Courier New" pitchFamily="49" charset="0"/>
                </a:rPr>
                <a:t>String</a:t>
              </a:r>
              <a:r>
                <a:rPr lang="en-US" sz="1400">
                  <a:solidFill>
                    <a:srgbClr val="FF0000"/>
                  </a:solidFill>
                  <a:latin typeface="Courier New" pitchFamily="49" charset="0"/>
                  <a:cs typeface="Courier New" pitchFamily="49" charset="0"/>
                </a:rPr>
                <a:t>[]</a:t>
              </a:r>
              <a:r>
                <a:rPr lang="en-US" sz="1400">
                  <a:solidFill>
                    <a:srgbClr val="000000"/>
                  </a:solidFill>
                  <a:latin typeface="Courier New" pitchFamily="49" charset="0"/>
                  <a:cs typeface="Courier New" pitchFamily="49" charset="0"/>
                </a:rPr>
                <a:t> args</a:t>
              </a:r>
              <a:r>
                <a:rPr lang="en-US" sz="1400">
                  <a:solidFill>
                    <a:srgbClr val="FF0000"/>
                  </a:solidFill>
                  <a:latin typeface="Courier New" pitchFamily="49" charset="0"/>
                  <a:cs typeface="Courier New" pitchFamily="49" charset="0"/>
                </a:rPr>
                <a:t>) { </a:t>
              </a:r>
              <a:r>
                <a:rPr lang="en-US" sz="1400">
                  <a:solidFill>
                    <a:srgbClr val="000000"/>
                  </a:solidFill>
                  <a:latin typeface="Courier New" pitchFamily="49" charset="0"/>
                  <a:cs typeface="Courier New" pitchFamily="49" charset="0"/>
                </a:rPr>
                <a:t>    </a:t>
              </a:r>
            </a:p>
            <a:p>
              <a:r>
                <a:rPr lang="en-US" sz="1400">
                  <a:solidFill>
                    <a:srgbClr val="000000"/>
                  </a:solidFill>
                  <a:latin typeface="Courier New" pitchFamily="49" charset="0"/>
                  <a:cs typeface="Courier New" pitchFamily="49" charset="0"/>
                </a:rPr>
                <a:t>         Course course1, course2;</a:t>
              </a:r>
            </a:p>
            <a:p>
              <a:r>
                <a:rPr lang="en-US" sz="1400">
                  <a:solidFill>
                    <a:srgbClr val="00FF00"/>
                  </a:solidFill>
                  <a:latin typeface="Courier New" pitchFamily="49" charset="0"/>
                  <a:cs typeface="Courier New" pitchFamily="49" charset="0"/>
                </a:rPr>
                <a:t>//Create and assign values to course1</a:t>
              </a:r>
              <a:endParaRPr lang="en-US" sz="1400">
                <a:solidFill>
                  <a:srgbClr val="000000"/>
                </a:solidFill>
                <a:latin typeface="Courier New" pitchFamily="49" charset="0"/>
                <a:cs typeface="Courier New" pitchFamily="49" charset="0"/>
              </a:endParaRPr>
            </a:p>
            <a:p>
              <a:r>
                <a:rPr lang="en-US" sz="1400">
                  <a:solidFill>
                    <a:srgbClr val="000000"/>
                  </a:solidFill>
                  <a:latin typeface="Courier New" pitchFamily="49" charset="0"/>
                  <a:cs typeface="Courier New" pitchFamily="49" charset="0"/>
                </a:rPr>
                <a:t> 	course1</a:t>
              </a:r>
              <a:r>
                <a:rPr lang="en-US" sz="1400">
                  <a:latin typeface="Courier New" pitchFamily="49" charset="0"/>
                  <a:cs typeface="Courier New" pitchFamily="49" charset="0"/>
                </a:rPr>
                <a:t> </a:t>
              </a:r>
              <a:r>
                <a:rPr lang="en-US" sz="1400">
                  <a:solidFill>
                    <a:srgbClr val="000000"/>
                  </a:solidFill>
                  <a:latin typeface="Courier New" pitchFamily="49" charset="0"/>
                  <a:cs typeface="Courier New" pitchFamily="49" charset="0"/>
                </a:rPr>
                <a:t>= </a:t>
              </a:r>
              <a:r>
                <a:rPr lang="en-US" sz="1400">
                  <a:solidFill>
                    <a:srgbClr val="0000FF"/>
                  </a:solidFill>
                  <a:latin typeface="Courier New" pitchFamily="49" charset="0"/>
                  <a:cs typeface="Courier New" pitchFamily="49" charset="0"/>
                </a:rPr>
                <a:t>new</a:t>
              </a:r>
              <a:r>
                <a:rPr lang="en-US" sz="1400">
                  <a:solidFill>
                    <a:srgbClr val="000000"/>
                  </a:solidFill>
                  <a:latin typeface="Courier New" pitchFamily="49" charset="0"/>
                  <a:cs typeface="Courier New" pitchFamily="49" charset="0"/>
                </a:rPr>
                <a:t> Course</a:t>
              </a:r>
              <a:r>
                <a:rPr lang="en-US" sz="1400">
                  <a:solidFill>
                    <a:srgbClr val="FF0000"/>
                  </a:solidFill>
                  <a:latin typeface="Courier New" pitchFamily="49" charset="0"/>
                  <a:cs typeface="Courier New" pitchFamily="49" charset="0"/>
                </a:rPr>
                <a:t>( )</a:t>
              </a:r>
              <a:r>
                <a:rPr lang="en-US" sz="1400">
                  <a:solidFill>
                    <a:srgbClr val="000000"/>
                  </a:solidFill>
                  <a:latin typeface="Courier New" pitchFamily="49" charset="0"/>
                  <a:cs typeface="Courier New" pitchFamily="49" charset="0"/>
                </a:rPr>
                <a:t>;   </a:t>
              </a:r>
              <a:endParaRPr lang="en-US" sz="1400">
                <a:solidFill>
                  <a:srgbClr val="00FF00"/>
                </a:solidFill>
                <a:latin typeface="Courier New" pitchFamily="49" charset="0"/>
                <a:cs typeface="Courier New" pitchFamily="49" charset="0"/>
              </a:endParaRPr>
            </a:p>
            <a:p>
              <a:r>
                <a:rPr lang="en-US" sz="1400">
                  <a:solidFill>
                    <a:srgbClr val="000000"/>
                  </a:solidFill>
                  <a:latin typeface="Courier New" pitchFamily="49" charset="0"/>
                  <a:cs typeface="Courier New" pitchFamily="49" charset="0"/>
                </a:rPr>
                <a:t>	course1.courseCode= “CSC112“;</a:t>
              </a:r>
            </a:p>
            <a:p>
              <a:r>
                <a:rPr lang="en-US" sz="1400">
                  <a:solidFill>
                    <a:srgbClr val="000000"/>
                  </a:solidFill>
                  <a:latin typeface="Courier New" pitchFamily="49" charset="0"/>
                  <a:cs typeface="Courier New" pitchFamily="49" charset="0"/>
                </a:rPr>
                <a:t>       	course1.studentName</a:t>
              </a:r>
              <a:r>
                <a:rPr lang="en-US" sz="1400">
                  <a:solidFill>
                    <a:srgbClr val="0000FF"/>
                  </a:solidFill>
                  <a:latin typeface="Courier New" pitchFamily="49" charset="0"/>
                  <a:cs typeface="Courier New" pitchFamily="49" charset="0"/>
                </a:rPr>
                <a:t>= </a:t>
              </a:r>
              <a:r>
                <a:rPr lang="en-US" sz="1400">
                  <a:solidFill>
                    <a:srgbClr val="007F7F"/>
                  </a:solidFill>
                  <a:latin typeface="Courier New" pitchFamily="49" charset="0"/>
                  <a:cs typeface="Courier New" pitchFamily="49" charset="0"/>
                </a:rPr>
                <a:t>“Majed AlKebir“</a:t>
              </a:r>
              <a:r>
                <a:rPr lang="en-US" sz="1400">
                  <a:solidFill>
                    <a:srgbClr val="000000"/>
                  </a:solidFill>
                  <a:latin typeface="Courier New" pitchFamily="49" charset="0"/>
                  <a:cs typeface="Courier New" pitchFamily="49" charset="0"/>
                </a:rPr>
                <a:t>;</a:t>
              </a:r>
            </a:p>
            <a:p>
              <a:endParaRPr lang="en-US" sz="1400">
                <a:solidFill>
                  <a:srgbClr val="000000"/>
                </a:solidFill>
                <a:latin typeface="Courier New" pitchFamily="49" charset="0"/>
                <a:cs typeface="Courier New" pitchFamily="49" charset="0"/>
              </a:endParaRPr>
            </a:p>
            <a:p>
              <a:r>
                <a:rPr lang="en-US" sz="1400">
                  <a:solidFill>
                    <a:srgbClr val="00FF00"/>
                  </a:solidFill>
                  <a:latin typeface="Courier New" pitchFamily="49" charset="0"/>
                  <a:cs typeface="Courier New" pitchFamily="49" charset="0"/>
                </a:rPr>
                <a:t>//Create and assign values to course2</a:t>
              </a:r>
              <a:r>
                <a:rPr lang="en-US" sz="1400">
                  <a:solidFill>
                    <a:srgbClr val="000000"/>
                  </a:solidFill>
                  <a:latin typeface="Courier New" pitchFamily="49" charset="0"/>
                  <a:cs typeface="Courier New" pitchFamily="49" charset="0"/>
                </a:rPr>
                <a:t> </a:t>
              </a:r>
            </a:p>
            <a:p>
              <a:r>
                <a:rPr lang="en-US" sz="1400">
                  <a:solidFill>
                    <a:srgbClr val="000000"/>
                  </a:solidFill>
                  <a:latin typeface="Courier New" pitchFamily="49" charset="0"/>
                  <a:cs typeface="Courier New" pitchFamily="49" charset="0"/>
                </a:rPr>
                <a:t>       	course2 = </a:t>
              </a:r>
              <a:r>
                <a:rPr lang="en-US" sz="1400">
                  <a:solidFill>
                    <a:srgbClr val="0000FF"/>
                  </a:solidFill>
                  <a:latin typeface="Courier New" pitchFamily="49" charset="0"/>
                  <a:cs typeface="Courier New" pitchFamily="49" charset="0"/>
                </a:rPr>
                <a:t>new</a:t>
              </a:r>
              <a:r>
                <a:rPr lang="en-US" sz="1400">
                  <a:solidFill>
                    <a:srgbClr val="000000"/>
                  </a:solidFill>
                  <a:latin typeface="Courier New" pitchFamily="49" charset="0"/>
                  <a:cs typeface="Courier New" pitchFamily="49" charset="0"/>
                </a:rPr>
                <a:t> Course</a:t>
              </a:r>
              <a:r>
                <a:rPr lang="en-US" sz="1400">
                  <a:solidFill>
                    <a:srgbClr val="FF0000"/>
                  </a:solidFill>
                  <a:latin typeface="Courier New" pitchFamily="49" charset="0"/>
                  <a:cs typeface="Courier New" pitchFamily="49" charset="0"/>
                </a:rPr>
                <a:t>( )</a:t>
              </a:r>
              <a:r>
                <a:rPr lang="en-US" sz="1400">
                  <a:solidFill>
                    <a:srgbClr val="000000"/>
                  </a:solidFill>
                  <a:latin typeface="Courier New" pitchFamily="49" charset="0"/>
                  <a:cs typeface="Courier New" pitchFamily="49" charset="0"/>
                </a:rPr>
                <a:t>;   </a:t>
              </a:r>
              <a:endParaRPr lang="en-US" sz="1400">
                <a:solidFill>
                  <a:srgbClr val="00FF00"/>
                </a:solidFill>
                <a:latin typeface="Courier New" pitchFamily="49" charset="0"/>
                <a:cs typeface="Courier New" pitchFamily="49" charset="0"/>
              </a:endParaRPr>
            </a:p>
            <a:p>
              <a:r>
                <a:rPr lang="en-US" sz="1400">
                  <a:solidFill>
                    <a:srgbClr val="000000"/>
                  </a:solidFill>
                  <a:latin typeface="Courier New" pitchFamily="49" charset="0"/>
                  <a:cs typeface="Courier New" pitchFamily="49" charset="0"/>
                </a:rPr>
                <a:t>	course2.courseCode=</a:t>
              </a:r>
              <a:r>
                <a:rPr lang="en-US" sz="1400">
                  <a:solidFill>
                    <a:srgbClr val="0000FF"/>
                  </a:solidFill>
                  <a:latin typeface="Courier New" pitchFamily="49" charset="0"/>
                  <a:cs typeface="Courier New" pitchFamily="49" charset="0"/>
                </a:rPr>
                <a:t> </a:t>
              </a:r>
              <a:r>
                <a:rPr lang="en-US" sz="1400">
                  <a:solidFill>
                    <a:srgbClr val="000000"/>
                  </a:solidFill>
                  <a:latin typeface="Courier New" pitchFamily="49" charset="0"/>
                  <a:cs typeface="Courier New" pitchFamily="49" charset="0"/>
                </a:rPr>
                <a:t>“CSC107“;</a:t>
              </a:r>
            </a:p>
            <a:p>
              <a:r>
                <a:rPr lang="en-US" sz="1400">
                  <a:solidFill>
                    <a:srgbClr val="000000"/>
                  </a:solidFill>
                  <a:latin typeface="Courier New" pitchFamily="49" charset="0"/>
                  <a:cs typeface="Courier New" pitchFamily="49" charset="0"/>
                </a:rPr>
                <a:t>       	course2.studentName=</a:t>
              </a:r>
              <a:r>
                <a:rPr lang="en-US" sz="1400">
                  <a:solidFill>
                    <a:srgbClr val="0000FF"/>
                  </a:solidFill>
                  <a:latin typeface="Courier New" pitchFamily="49" charset="0"/>
                  <a:cs typeface="Courier New" pitchFamily="49" charset="0"/>
                </a:rPr>
                <a:t> </a:t>
              </a:r>
              <a:r>
                <a:rPr lang="en-US" sz="1400">
                  <a:solidFill>
                    <a:srgbClr val="007F7F"/>
                  </a:solidFill>
                  <a:latin typeface="Courier New" pitchFamily="49" charset="0"/>
                  <a:cs typeface="Courier New" pitchFamily="49" charset="0"/>
                </a:rPr>
                <a:t>“Fahd AlAmri“</a:t>
              </a:r>
              <a:r>
                <a:rPr lang="en-US" sz="1400">
                  <a:solidFill>
                    <a:srgbClr val="000000"/>
                  </a:solidFill>
                  <a:latin typeface="Courier New" pitchFamily="49" charset="0"/>
                  <a:cs typeface="Courier New" pitchFamily="49" charset="0"/>
                </a:rPr>
                <a:t>;</a:t>
              </a:r>
            </a:p>
            <a:p>
              <a:r>
                <a:rPr lang="en-US" sz="1400">
                  <a:solidFill>
                    <a:srgbClr val="00FF00"/>
                  </a:solidFill>
                  <a:latin typeface="Courier New" pitchFamily="49" charset="0"/>
                  <a:cs typeface="Courier New" pitchFamily="49" charset="0"/>
                </a:rPr>
                <a:t>	</a:t>
              </a:r>
            </a:p>
            <a:p>
              <a:r>
                <a:rPr lang="en-US" sz="1400">
                  <a:solidFill>
                    <a:srgbClr val="000000"/>
                  </a:solidFill>
                  <a:latin typeface="Courier New" pitchFamily="49" charset="0"/>
                  <a:cs typeface="Courier New" pitchFamily="49" charset="0"/>
                </a:rPr>
                <a:t>	System.out.println(course1.studentName</a:t>
              </a:r>
              <a:r>
                <a:rPr lang="en-US">
                  <a:latin typeface="Comic Sans MS" pitchFamily="66" charset="0"/>
                </a:rPr>
                <a:t> </a:t>
              </a:r>
              <a:r>
                <a:rPr lang="en-US" sz="1400">
                  <a:solidFill>
                    <a:srgbClr val="000000"/>
                  </a:solidFill>
                  <a:latin typeface="Courier New" pitchFamily="49" charset="0"/>
                  <a:cs typeface="Courier New" pitchFamily="49" charset="0"/>
                </a:rPr>
                <a:t>+ </a:t>
              </a:r>
              <a:r>
                <a:rPr lang="en-US" sz="1400">
                  <a:solidFill>
                    <a:srgbClr val="007F7F"/>
                  </a:solidFill>
                  <a:latin typeface="Courier New" pitchFamily="49" charset="0"/>
                  <a:cs typeface="Courier New" pitchFamily="49" charset="0"/>
                </a:rPr>
                <a:t>" has the course “+</a:t>
              </a:r>
            </a:p>
            <a:p>
              <a:r>
                <a:rPr lang="en-US" sz="1400">
                  <a:solidFill>
                    <a:srgbClr val="007F7F"/>
                  </a:solidFill>
                  <a:latin typeface="Courier New" pitchFamily="49" charset="0"/>
                  <a:cs typeface="Courier New" pitchFamily="49" charset="0"/>
                </a:rPr>
                <a:t>                                            </a:t>
              </a:r>
              <a:r>
                <a:rPr lang="en-US" sz="1400">
                  <a:solidFill>
                    <a:srgbClr val="000000"/>
                  </a:solidFill>
                  <a:latin typeface="Courier New" pitchFamily="49" charset="0"/>
                  <a:cs typeface="Courier New" pitchFamily="49" charset="0"/>
                </a:rPr>
                <a:t>course1.courseCode</a:t>
              </a:r>
              <a:r>
                <a:rPr lang="en-US" sz="1400">
                  <a:solidFill>
                    <a:srgbClr val="FF0000"/>
                  </a:solidFill>
                  <a:latin typeface="Courier New" pitchFamily="49" charset="0"/>
                  <a:cs typeface="Courier New" pitchFamily="49" charset="0"/>
                </a:rPr>
                <a:t>)</a:t>
              </a:r>
              <a:r>
                <a:rPr lang="en-US" sz="1400">
                  <a:solidFill>
                    <a:srgbClr val="000000"/>
                  </a:solidFill>
                  <a:latin typeface="Courier New" pitchFamily="49" charset="0"/>
                  <a:cs typeface="Courier New" pitchFamily="49" charset="0"/>
                </a:rPr>
                <a:t>;                            </a:t>
              </a:r>
            </a:p>
            <a:p>
              <a:r>
                <a:rPr lang="en-US" sz="1400">
                  <a:solidFill>
                    <a:srgbClr val="000000"/>
                  </a:solidFill>
                  <a:latin typeface="Courier New" pitchFamily="49" charset="0"/>
                  <a:cs typeface="Courier New" pitchFamily="49" charset="0"/>
                </a:rPr>
                <a:t>        System.out.println(course2.studentName + </a:t>
              </a:r>
              <a:r>
                <a:rPr lang="en-US" sz="1400">
                  <a:solidFill>
                    <a:srgbClr val="007F7F"/>
                  </a:solidFill>
                  <a:latin typeface="Courier New" pitchFamily="49" charset="0"/>
                  <a:cs typeface="Courier New" pitchFamily="49" charset="0"/>
                </a:rPr>
                <a:t>" has the course “+ </a:t>
              </a:r>
            </a:p>
            <a:p>
              <a:r>
                <a:rPr lang="en-US" sz="1400">
                  <a:solidFill>
                    <a:srgbClr val="007F7F"/>
                  </a:solidFill>
                  <a:latin typeface="Courier New" pitchFamily="49" charset="0"/>
                  <a:cs typeface="Courier New" pitchFamily="49" charset="0"/>
                </a:rPr>
                <a:t>                                            </a:t>
              </a:r>
              <a:r>
                <a:rPr lang="en-US" sz="1400">
                  <a:solidFill>
                    <a:srgbClr val="000000"/>
                  </a:solidFill>
                  <a:latin typeface="Courier New" pitchFamily="49" charset="0"/>
                  <a:cs typeface="Courier New" pitchFamily="49" charset="0"/>
                </a:rPr>
                <a:t>course2.courseCode</a:t>
              </a:r>
              <a:r>
                <a:rPr lang="en-US" sz="1400">
                  <a:solidFill>
                    <a:srgbClr val="FF0000"/>
                  </a:solidFill>
                  <a:latin typeface="Courier New" pitchFamily="49" charset="0"/>
                  <a:cs typeface="Courier New" pitchFamily="49" charset="0"/>
                </a:rPr>
                <a:t>)</a:t>
              </a:r>
              <a:r>
                <a:rPr lang="en-US" sz="1400">
                  <a:solidFill>
                    <a:srgbClr val="000000"/>
                  </a:solidFill>
                  <a:latin typeface="Courier New" pitchFamily="49" charset="0"/>
                  <a:cs typeface="Courier New" pitchFamily="49" charset="0"/>
                </a:rPr>
                <a:t>; </a:t>
              </a:r>
            </a:p>
            <a:p>
              <a:endParaRPr lang="en-US" sz="1400">
                <a:solidFill>
                  <a:srgbClr val="000000"/>
                </a:solidFill>
                <a:latin typeface="Courier New" pitchFamily="49" charset="0"/>
                <a:cs typeface="Courier New" pitchFamily="49" charset="0"/>
              </a:endParaRPr>
            </a:p>
            <a:p>
              <a:r>
                <a:rPr lang="en-US" sz="1400">
                  <a:solidFill>
                    <a:srgbClr val="000000"/>
                  </a:solidFill>
                  <a:latin typeface="Courier New" pitchFamily="49" charset="0"/>
                  <a:cs typeface="Courier New" pitchFamily="49" charset="0"/>
                </a:rPr>
                <a:t>    </a:t>
              </a:r>
              <a:r>
                <a:rPr lang="en-US" sz="1400">
                  <a:solidFill>
                    <a:srgbClr val="FF0000"/>
                  </a:solidFill>
                  <a:latin typeface="Courier New" pitchFamily="49" charset="0"/>
                  <a:cs typeface="Courier New" pitchFamily="49" charset="0"/>
                </a:rPr>
                <a:t>}</a:t>
              </a:r>
            </a:p>
            <a:p>
              <a:r>
                <a:rPr lang="en-US" sz="1400">
                  <a:solidFill>
                    <a:srgbClr val="FF0000"/>
                  </a:solidFill>
                  <a:latin typeface="Courier New" pitchFamily="49" charset="0"/>
                  <a:cs typeface="Courier New" pitchFamily="49" charset="0"/>
                </a:rPr>
                <a:t>}</a:t>
              </a:r>
            </a:p>
            <a:p>
              <a:endParaRPr lang="en-US" sz="1400">
                <a:solidFill>
                  <a:srgbClr val="000000"/>
                </a:solidFill>
                <a:latin typeface="Courier New" pitchFamily="49" charset="0"/>
                <a:cs typeface="Courier New" pitchFamily="49" charset="0"/>
              </a:endParaRPr>
            </a:p>
          </p:txBody>
        </p:sp>
        <p:sp>
          <p:nvSpPr>
            <p:cNvPr id="20492" name="Freeform 10"/>
            <p:cNvSpPr>
              <a:spLocks/>
            </p:cNvSpPr>
            <p:nvPr/>
          </p:nvSpPr>
          <p:spPr bwMode="auto">
            <a:xfrm rot="-50793">
              <a:off x="432" y="1872"/>
              <a:ext cx="336" cy="217"/>
            </a:xfrm>
            <a:custGeom>
              <a:avLst/>
              <a:gdLst>
                <a:gd name="T0" fmla="*/ 66 w 378"/>
                <a:gd name="T1" fmla="*/ 7 h 398"/>
                <a:gd name="T2" fmla="*/ 135 w 378"/>
                <a:gd name="T3" fmla="*/ 7 h 398"/>
                <a:gd name="T4" fmla="*/ 167 w 378"/>
                <a:gd name="T5" fmla="*/ 91 h 398"/>
                <a:gd name="T6" fmla="*/ 256 w 378"/>
                <a:gd name="T7" fmla="*/ 0 h 398"/>
                <a:gd name="T8" fmla="*/ 336 w 378"/>
                <a:gd name="T9" fmla="*/ 0 h 398"/>
                <a:gd name="T10" fmla="*/ 190 w 378"/>
                <a:gd name="T11" fmla="*/ 117 h 398"/>
                <a:gd name="T12" fmla="*/ 238 w 378"/>
                <a:gd name="T13" fmla="*/ 212 h 398"/>
                <a:gd name="T14" fmla="*/ 169 w 378"/>
                <a:gd name="T15" fmla="*/ 210 h 398"/>
                <a:gd name="T16" fmla="*/ 144 w 378"/>
                <a:gd name="T17" fmla="*/ 140 h 398"/>
                <a:gd name="T18" fmla="*/ 60 w 378"/>
                <a:gd name="T19" fmla="*/ 217 h 398"/>
                <a:gd name="T20" fmla="*/ 0 w 378"/>
                <a:gd name="T21" fmla="*/ 217 h 398"/>
                <a:gd name="T22" fmla="*/ 114 w 378"/>
                <a:gd name="T23" fmla="*/ 120 h 398"/>
                <a:gd name="T24" fmla="*/ 66 w 378"/>
                <a:gd name="T25" fmla="*/ 7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cap="flat" cmpd="sng">
              <a:solidFill>
                <a:srgbClr val="F6061D"/>
              </a:solidFill>
              <a:prstDash val="solid"/>
              <a:miter lim="800000"/>
              <a:headEnd type="none" w="med" len="med"/>
              <a:tailEnd type="none" w="med" len="med"/>
            </a:ln>
            <a:effectLst>
              <a:outerShdw dist="52363" dir="4557825" algn="ctr" rotWithShape="0">
                <a:schemeClr val="bg2"/>
              </a:outerShdw>
            </a:effectLst>
          </p:spPr>
          <p:txBody>
            <a:bodyPr wrap="none"/>
            <a:lstStyle/>
            <a:p>
              <a:endParaRPr lang="en-CA"/>
            </a:p>
          </p:txBody>
        </p:sp>
        <p:sp>
          <p:nvSpPr>
            <p:cNvPr id="20493" name="Freeform 11"/>
            <p:cNvSpPr>
              <a:spLocks/>
            </p:cNvSpPr>
            <p:nvPr/>
          </p:nvSpPr>
          <p:spPr bwMode="auto">
            <a:xfrm rot="-50793">
              <a:off x="432" y="2544"/>
              <a:ext cx="336" cy="217"/>
            </a:xfrm>
            <a:custGeom>
              <a:avLst/>
              <a:gdLst>
                <a:gd name="T0" fmla="*/ 66 w 378"/>
                <a:gd name="T1" fmla="*/ 7 h 398"/>
                <a:gd name="T2" fmla="*/ 135 w 378"/>
                <a:gd name="T3" fmla="*/ 7 h 398"/>
                <a:gd name="T4" fmla="*/ 167 w 378"/>
                <a:gd name="T5" fmla="*/ 91 h 398"/>
                <a:gd name="T6" fmla="*/ 256 w 378"/>
                <a:gd name="T7" fmla="*/ 0 h 398"/>
                <a:gd name="T8" fmla="*/ 336 w 378"/>
                <a:gd name="T9" fmla="*/ 0 h 398"/>
                <a:gd name="T10" fmla="*/ 190 w 378"/>
                <a:gd name="T11" fmla="*/ 117 h 398"/>
                <a:gd name="T12" fmla="*/ 238 w 378"/>
                <a:gd name="T13" fmla="*/ 212 h 398"/>
                <a:gd name="T14" fmla="*/ 169 w 378"/>
                <a:gd name="T15" fmla="*/ 210 h 398"/>
                <a:gd name="T16" fmla="*/ 144 w 378"/>
                <a:gd name="T17" fmla="*/ 140 h 398"/>
                <a:gd name="T18" fmla="*/ 60 w 378"/>
                <a:gd name="T19" fmla="*/ 217 h 398"/>
                <a:gd name="T20" fmla="*/ 0 w 378"/>
                <a:gd name="T21" fmla="*/ 217 h 398"/>
                <a:gd name="T22" fmla="*/ 114 w 378"/>
                <a:gd name="T23" fmla="*/ 120 h 398"/>
                <a:gd name="T24" fmla="*/ 66 w 378"/>
                <a:gd name="T25" fmla="*/ 7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cap="flat" cmpd="sng">
              <a:solidFill>
                <a:srgbClr val="F6061D"/>
              </a:solidFill>
              <a:prstDash val="solid"/>
              <a:miter lim="800000"/>
              <a:headEnd type="none" w="med" len="med"/>
              <a:tailEnd type="none" w="med" len="med"/>
            </a:ln>
            <a:effectLst>
              <a:outerShdw dist="52363" dir="4557825" algn="ctr" rotWithShape="0">
                <a:schemeClr val="bg2"/>
              </a:outerShdw>
            </a:effectLst>
          </p:spPr>
          <p:txBody>
            <a:bodyPr wrap="none"/>
            <a:lstStyle/>
            <a:p>
              <a:endParaRPr lang="en-CA"/>
            </a:p>
          </p:txBody>
        </p:sp>
        <p:sp>
          <p:nvSpPr>
            <p:cNvPr id="20494" name="Freeform 12"/>
            <p:cNvSpPr>
              <a:spLocks/>
            </p:cNvSpPr>
            <p:nvPr/>
          </p:nvSpPr>
          <p:spPr bwMode="auto">
            <a:xfrm rot="-50793">
              <a:off x="432" y="3120"/>
              <a:ext cx="336" cy="217"/>
            </a:xfrm>
            <a:custGeom>
              <a:avLst/>
              <a:gdLst>
                <a:gd name="T0" fmla="*/ 66 w 378"/>
                <a:gd name="T1" fmla="*/ 7 h 398"/>
                <a:gd name="T2" fmla="*/ 135 w 378"/>
                <a:gd name="T3" fmla="*/ 7 h 398"/>
                <a:gd name="T4" fmla="*/ 167 w 378"/>
                <a:gd name="T5" fmla="*/ 91 h 398"/>
                <a:gd name="T6" fmla="*/ 256 w 378"/>
                <a:gd name="T7" fmla="*/ 0 h 398"/>
                <a:gd name="T8" fmla="*/ 336 w 378"/>
                <a:gd name="T9" fmla="*/ 0 h 398"/>
                <a:gd name="T10" fmla="*/ 190 w 378"/>
                <a:gd name="T11" fmla="*/ 117 h 398"/>
                <a:gd name="T12" fmla="*/ 238 w 378"/>
                <a:gd name="T13" fmla="*/ 212 h 398"/>
                <a:gd name="T14" fmla="*/ 169 w 378"/>
                <a:gd name="T15" fmla="*/ 210 h 398"/>
                <a:gd name="T16" fmla="*/ 144 w 378"/>
                <a:gd name="T17" fmla="*/ 140 h 398"/>
                <a:gd name="T18" fmla="*/ 60 w 378"/>
                <a:gd name="T19" fmla="*/ 217 h 398"/>
                <a:gd name="T20" fmla="*/ 0 w 378"/>
                <a:gd name="T21" fmla="*/ 217 h 398"/>
                <a:gd name="T22" fmla="*/ 114 w 378"/>
                <a:gd name="T23" fmla="*/ 120 h 398"/>
                <a:gd name="T24" fmla="*/ 66 w 378"/>
                <a:gd name="T25" fmla="*/ 7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8" h="398">
                  <a:moveTo>
                    <a:pt x="74" y="12"/>
                  </a:moveTo>
                  <a:lnTo>
                    <a:pt x="152" y="12"/>
                  </a:lnTo>
                  <a:lnTo>
                    <a:pt x="188" y="166"/>
                  </a:lnTo>
                  <a:lnTo>
                    <a:pt x="288" y="0"/>
                  </a:lnTo>
                  <a:lnTo>
                    <a:pt x="378" y="0"/>
                  </a:lnTo>
                  <a:lnTo>
                    <a:pt x="214" y="214"/>
                  </a:lnTo>
                  <a:lnTo>
                    <a:pt x="268" y="388"/>
                  </a:lnTo>
                  <a:lnTo>
                    <a:pt x="190" y="386"/>
                  </a:lnTo>
                  <a:lnTo>
                    <a:pt x="162" y="256"/>
                  </a:lnTo>
                  <a:lnTo>
                    <a:pt x="68" y="398"/>
                  </a:lnTo>
                  <a:lnTo>
                    <a:pt x="0" y="398"/>
                  </a:lnTo>
                  <a:lnTo>
                    <a:pt x="128" y="220"/>
                  </a:lnTo>
                  <a:lnTo>
                    <a:pt x="74" y="12"/>
                  </a:lnTo>
                  <a:close/>
                </a:path>
              </a:pathLst>
            </a:custGeom>
            <a:solidFill>
              <a:srgbClr val="F6061D"/>
            </a:solidFill>
            <a:ln w="9525" cap="flat" cmpd="sng">
              <a:solidFill>
                <a:srgbClr val="F6061D"/>
              </a:solidFill>
              <a:prstDash val="solid"/>
              <a:miter lim="800000"/>
              <a:headEnd type="none" w="med" len="med"/>
              <a:tailEnd type="none" w="med" len="med"/>
            </a:ln>
            <a:effectLst>
              <a:outerShdw dist="52363" dir="4557825" algn="ctr" rotWithShape="0">
                <a:schemeClr val="bg2"/>
              </a:outerShdw>
            </a:effectLst>
          </p:spPr>
          <p:txBody>
            <a:bodyPr wrap="none"/>
            <a:lstStyle/>
            <a:p>
              <a:endParaRPr lang="en-CA"/>
            </a:p>
          </p:txBody>
        </p:sp>
      </p:grpSp>
      <p:grpSp>
        <p:nvGrpSpPr>
          <p:cNvPr id="19" name="Group 5"/>
          <p:cNvGrpSpPr>
            <a:grpSpLocks/>
          </p:cNvGrpSpPr>
          <p:nvPr/>
        </p:nvGrpSpPr>
        <p:grpSpPr bwMode="auto">
          <a:xfrm>
            <a:off x="6201220" y="160338"/>
            <a:ext cx="2051050" cy="1539875"/>
            <a:chOff x="2112" y="768"/>
            <a:chExt cx="1425" cy="1152"/>
          </a:xfrm>
        </p:grpSpPr>
        <p:sp>
          <p:nvSpPr>
            <p:cNvPr id="20" name="Rectangle 6"/>
            <p:cNvSpPr>
              <a:spLocks noChangeArrowheads="1"/>
            </p:cNvSpPr>
            <p:nvPr/>
          </p:nvSpPr>
          <p:spPr bwMode="auto">
            <a:xfrm>
              <a:off x="2112" y="1680"/>
              <a:ext cx="1425" cy="240"/>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sp>
          <p:nvSpPr>
            <p:cNvPr id="21" name="Rectangle 7"/>
            <p:cNvSpPr>
              <a:spLocks noChangeArrowheads="1"/>
            </p:cNvSpPr>
            <p:nvPr/>
          </p:nvSpPr>
          <p:spPr bwMode="auto">
            <a:xfrm>
              <a:off x="2112" y="1057"/>
              <a:ext cx="1425" cy="624"/>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r>
                <a:rPr lang="en-GB" dirty="0">
                  <a:cs typeface="+mn-cs"/>
                </a:rPr>
                <a:t> </a:t>
              </a:r>
            </a:p>
          </p:txBody>
        </p:sp>
        <p:sp>
          <p:nvSpPr>
            <p:cNvPr id="22" name="Rectangle 8"/>
            <p:cNvSpPr>
              <a:spLocks noChangeArrowheads="1"/>
            </p:cNvSpPr>
            <p:nvPr/>
          </p:nvSpPr>
          <p:spPr bwMode="auto">
            <a:xfrm>
              <a:off x="2112" y="768"/>
              <a:ext cx="1425" cy="289"/>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a:solidFill>
                    <a:srgbClr val="FFFFFF"/>
                  </a:solidFill>
                </a14:hiddenFill>
              </a:ext>
            </a:extLst>
          </p:spPr>
          <p:txBody>
            <a:bodyPr wrap="none" anchor="ctr"/>
            <a:lstStyle/>
            <a:p>
              <a:pPr>
                <a:defRPr/>
              </a:pPr>
              <a:endParaRPr lang="en-GB">
                <a:cs typeface="+mn-cs"/>
              </a:endParaRPr>
            </a:p>
          </p:txBody>
        </p:sp>
      </p:grpSp>
      <p:sp>
        <p:nvSpPr>
          <p:cNvPr id="23" name="Text Box 9"/>
          <p:cNvSpPr txBox="1">
            <a:spLocks noChangeArrowheads="1"/>
          </p:cNvSpPr>
          <p:nvPr/>
        </p:nvSpPr>
        <p:spPr bwMode="auto">
          <a:xfrm>
            <a:off x="6283770" y="180975"/>
            <a:ext cx="101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Courier New" charset="0"/>
                <a:ea typeface="MS PGothic" charset="0"/>
                <a:cs typeface="MS PGothic" charset="0"/>
              </a:rPr>
              <a:t>Course</a:t>
            </a:r>
            <a:endParaRPr lang="en-US" sz="1800" dirty="0">
              <a:latin typeface="Tahoma" charset="0"/>
            </a:endParaRPr>
          </a:p>
        </p:txBody>
      </p:sp>
      <p:sp>
        <p:nvSpPr>
          <p:cNvPr id="24" name="Text Box 10"/>
          <p:cNvSpPr txBox="1">
            <a:spLocks noChangeArrowheads="1"/>
          </p:cNvSpPr>
          <p:nvPr/>
        </p:nvSpPr>
        <p:spPr bwMode="auto">
          <a:xfrm>
            <a:off x="6172200" y="555625"/>
            <a:ext cx="1835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Tx/>
              <a:buChar char="-"/>
            </a:pPr>
            <a:r>
              <a:rPr lang="en-US" sz="1200" dirty="0">
                <a:latin typeface="Tahoma" charset="0"/>
              </a:rPr>
              <a:t> </a:t>
            </a:r>
            <a:r>
              <a:rPr lang="en-US" sz="1200" dirty="0" err="1">
                <a:latin typeface="Tahoma" charset="0"/>
              </a:rPr>
              <a:t>studentName</a:t>
            </a:r>
            <a:r>
              <a:rPr lang="en-US" sz="1200" dirty="0">
                <a:latin typeface="Tahoma" charset="0"/>
              </a:rPr>
              <a:t>: String</a:t>
            </a:r>
          </a:p>
          <a:p>
            <a:pPr eaLnBrk="1" hangingPunct="1">
              <a:buFontTx/>
              <a:buChar char="-"/>
            </a:pPr>
            <a:r>
              <a:rPr lang="en-US" sz="1200" dirty="0">
                <a:latin typeface="Tahoma" charset="0"/>
              </a:rPr>
              <a:t> </a:t>
            </a:r>
            <a:r>
              <a:rPr lang="en-US" sz="1200" dirty="0" err="1">
                <a:latin typeface="Tahoma" charset="0"/>
              </a:rPr>
              <a:t>courseCode</a:t>
            </a:r>
            <a:r>
              <a:rPr lang="en-US" sz="1200" dirty="0">
                <a:latin typeface="Tahoma" charset="0"/>
              </a:rPr>
              <a:t>: String</a:t>
            </a:r>
            <a:endParaRPr lang="en-US" sz="1600" b="1" baseline="-25000" dirty="0">
              <a:latin typeface="Tahoma" charset="0"/>
            </a:endParaRPr>
          </a:p>
        </p:txBody>
      </p:sp>
    </p:spTree>
    <p:extLst>
      <p:ext uri="{BB962C8B-B14F-4D97-AF65-F5344CB8AC3E}">
        <p14:creationId xmlns:p14="http://schemas.microsoft.com/office/powerpoint/2010/main" val="3666163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110952"/>
            <a:ext cx="8153400" cy="5486400"/>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spcAft>
                <a:spcPts val="600"/>
              </a:spcAft>
              <a:buNone/>
            </a:pPr>
            <a:r>
              <a:rPr lang="en-US" dirty="0">
                <a:latin typeface="Tahoma" charset="0"/>
                <a:cs typeface="Arial" charset="0"/>
              </a:rPr>
              <a:t>1. Identifiers</a:t>
            </a:r>
          </a:p>
          <a:p>
            <a:pPr marL="0" indent="0" eaLnBrk="1" hangingPunct="1">
              <a:lnSpc>
                <a:spcPct val="90000"/>
              </a:lnSpc>
              <a:spcBef>
                <a:spcPts val="1200"/>
              </a:spcBef>
              <a:spcAft>
                <a:spcPts val="600"/>
              </a:spcAft>
              <a:buNone/>
            </a:pPr>
            <a:r>
              <a:rPr lang="en-US" dirty="0">
                <a:latin typeface="Tahoma" charset="0"/>
                <a:cs typeface="Arial" charset="0"/>
              </a:rPr>
              <a:t>2. Memory Space</a:t>
            </a:r>
          </a:p>
          <a:p>
            <a:pPr marL="0" indent="0" eaLnBrk="1" hangingPunct="1">
              <a:lnSpc>
                <a:spcPct val="90000"/>
              </a:lnSpc>
              <a:spcBef>
                <a:spcPts val="1200"/>
              </a:spcBef>
              <a:spcAft>
                <a:spcPts val="600"/>
              </a:spcAft>
              <a:buNone/>
            </a:pPr>
            <a:r>
              <a:rPr lang="en-US" dirty="0">
                <a:latin typeface="Tahoma" charset="0"/>
                <a:cs typeface="Arial" charset="0"/>
              </a:rPr>
              <a:t>3. Data Types</a:t>
            </a:r>
          </a:p>
          <a:p>
            <a:pPr marL="0" indent="0" eaLnBrk="1" hangingPunct="1">
              <a:lnSpc>
                <a:spcPct val="90000"/>
              </a:lnSpc>
              <a:spcBef>
                <a:spcPts val="1200"/>
              </a:spcBef>
              <a:spcAft>
                <a:spcPts val="600"/>
              </a:spcAft>
              <a:buNone/>
            </a:pPr>
            <a:r>
              <a:rPr lang="en-US" dirty="0">
                <a:latin typeface="Tahoma" charset="0"/>
                <a:cs typeface="Arial" charset="0"/>
              </a:rPr>
              <a:t>4.Data state</a:t>
            </a:r>
          </a:p>
          <a:p>
            <a:pPr marL="0" indent="0" eaLnBrk="1" hangingPunct="1">
              <a:lnSpc>
                <a:spcPct val="90000"/>
              </a:lnSpc>
              <a:spcBef>
                <a:spcPts val="1200"/>
              </a:spcBef>
              <a:spcAft>
                <a:spcPts val="600"/>
              </a:spcAft>
              <a:buNone/>
            </a:pPr>
            <a:r>
              <a:rPr lang="en-US" dirty="0">
                <a:latin typeface="Tahoma" charset="0"/>
                <a:cs typeface="Arial" charset="0"/>
              </a:rPr>
              <a:t>5. Declaration</a:t>
            </a:r>
          </a:p>
          <a:p>
            <a:pPr marL="0" indent="0" eaLnBrk="1" hangingPunct="1">
              <a:lnSpc>
                <a:spcPct val="90000"/>
              </a:lnSpc>
              <a:spcBef>
                <a:spcPts val="1200"/>
              </a:spcBef>
              <a:spcAft>
                <a:spcPts val="600"/>
              </a:spcAft>
              <a:buNone/>
            </a:pPr>
            <a:r>
              <a:rPr lang="en-US" dirty="0">
                <a:latin typeface="Tahoma" charset="0"/>
                <a:cs typeface="Arial" charset="0"/>
              </a:rPr>
              <a:t>	</a:t>
            </a:r>
            <a:r>
              <a:rPr lang="en-US" dirty="0">
                <a:solidFill>
                  <a:srgbClr val="0000FF"/>
                </a:solidFill>
                <a:latin typeface="Tahoma" charset="0"/>
                <a:cs typeface="Arial" charset="0"/>
              </a:rPr>
              <a:t>5.1 Constants</a:t>
            </a:r>
          </a:p>
          <a:p>
            <a:pPr marL="0" indent="0" eaLnBrk="1" hangingPunct="1">
              <a:lnSpc>
                <a:spcPct val="90000"/>
              </a:lnSpc>
              <a:spcBef>
                <a:spcPts val="1200"/>
              </a:spcBef>
              <a:spcAft>
                <a:spcPts val="600"/>
              </a:spcAft>
              <a:buNone/>
            </a:pPr>
            <a:r>
              <a:rPr lang="en-US" dirty="0">
                <a:solidFill>
                  <a:srgbClr val="0000FF"/>
                </a:solidFill>
                <a:latin typeface="Tahoma" charset="0"/>
                <a:cs typeface="Arial" charset="0"/>
              </a:rPr>
              <a:t>	5.2 Variables</a:t>
            </a:r>
          </a:p>
          <a:p>
            <a:pPr marL="0" indent="0" eaLnBrk="1" hangingPunct="1">
              <a:lnSpc>
                <a:spcPct val="90000"/>
              </a:lnSpc>
              <a:spcBef>
                <a:spcPts val="1200"/>
              </a:spcBef>
              <a:spcAft>
                <a:spcPts val="600"/>
              </a:spcAft>
              <a:buNone/>
            </a:pPr>
            <a:r>
              <a:rPr lang="en-US" dirty="0">
                <a:latin typeface="Tahoma" charset="0"/>
                <a:cs typeface="Arial" charset="0"/>
              </a:rPr>
              <a:t>6. Examples</a:t>
            </a: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64</a:t>
            </a:fld>
            <a:endParaRPr lang="en-US"/>
          </a:p>
        </p:txBody>
      </p:sp>
    </p:spTree>
    <p:extLst>
      <p:ext uri="{BB962C8B-B14F-4D97-AF65-F5344CB8AC3E}">
        <p14:creationId xmlns:p14="http://schemas.microsoft.com/office/powerpoint/2010/main" val="680161578"/>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GB"/>
              <a:t>Class Common Methods</a:t>
            </a:r>
            <a:endParaRPr lang="en-US"/>
          </a:p>
        </p:txBody>
      </p:sp>
      <p:sp>
        <p:nvSpPr>
          <p:cNvPr id="36867" name="Content Placeholder 2"/>
          <p:cNvSpPr>
            <a:spLocks noGrp="1"/>
          </p:cNvSpPr>
          <p:nvPr>
            <p:ph sz="quarter" idx="1"/>
          </p:nvPr>
        </p:nvSpPr>
        <p:spPr/>
        <p:txBody>
          <a:bodyPr>
            <a:normAutofit/>
          </a:bodyPr>
          <a:lstStyle/>
          <a:p>
            <a:r>
              <a:rPr lang="en-GB" b="1" dirty="0">
                <a:solidFill>
                  <a:schemeClr val="accent2">
                    <a:lumMod val="75000"/>
                  </a:schemeClr>
                </a:solidFill>
              </a:rPr>
              <a:t>Constructor method: </a:t>
            </a:r>
            <a:r>
              <a:rPr lang="en-GB" dirty="0"/>
              <a:t>to initiate an object by sending its values as parameters</a:t>
            </a:r>
            <a:endParaRPr lang="en-GB" b="1" dirty="0">
              <a:solidFill>
                <a:schemeClr val="accent2">
                  <a:lumMod val="75000"/>
                </a:schemeClr>
              </a:solidFill>
            </a:endParaRPr>
          </a:p>
          <a:p>
            <a:r>
              <a:rPr lang="en-GB" b="1" dirty="0" err="1">
                <a:solidFill>
                  <a:schemeClr val="accent2">
                    <a:lumMod val="75000"/>
                  </a:schemeClr>
                </a:solidFill>
              </a:rPr>
              <a:t>Accessor</a:t>
            </a:r>
            <a:r>
              <a:rPr lang="en-GB" b="1" dirty="0">
                <a:solidFill>
                  <a:schemeClr val="accent2">
                    <a:lumMod val="75000"/>
                  </a:schemeClr>
                </a:solidFill>
              </a:rPr>
              <a:t> method (getters): </a:t>
            </a:r>
            <a:r>
              <a:rPr lang="en-GB" dirty="0"/>
              <a:t>to get information about an object</a:t>
            </a:r>
          </a:p>
          <a:p>
            <a:r>
              <a:rPr lang="en-GB" b="1" dirty="0" err="1">
                <a:solidFill>
                  <a:schemeClr val="accent2">
                    <a:lumMod val="75000"/>
                  </a:schemeClr>
                </a:solidFill>
              </a:rPr>
              <a:t>Mutator</a:t>
            </a:r>
            <a:r>
              <a:rPr lang="en-GB" b="1" dirty="0">
                <a:solidFill>
                  <a:schemeClr val="accent2">
                    <a:lumMod val="75000"/>
                  </a:schemeClr>
                </a:solidFill>
              </a:rPr>
              <a:t> methods (setters):</a:t>
            </a:r>
            <a:r>
              <a:rPr lang="en-GB" dirty="0"/>
              <a:t>to mutate (change) an object’s state</a:t>
            </a:r>
          </a:p>
          <a:p>
            <a:r>
              <a:rPr lang="en-GB" b="1" dirty="0">
                <a:solidFill>
                  <a:schemeClr val="accent2">
                    <a:lumMod val="75000"/>
                  </a:schemeClr>
                </a:solidFill>
              </a:rPr>
              <a:t>Printing method:</a:t>
            </a:r>
            <a:r>
              <a:rPr lang="en-GB" dirty="0"/>
              <a:t> to specify how to print an object </a:t>
            </a:r>
          </a:p>
        </p:txBody>
      </p:sp>
      <p:sp>
        <p:nvSpPr>
          <p:cNvPr id="2" name="Slide Number Placeholder 1"/>
          <p:cNvSpPr>
            <a:spLocks noGrp="1"/>
          </p:cNvSpPr>
          <p:nvPr>
            <p:ph type="sldNum" sz="quarter" idx="12"/>
          </p:nvPr>
        </p:nvSpPr>
        <p:spPr/>
        <p:txBody>
          <a:bodyPr>
            <a:normAutofit fontScale="85000" lnSpcReduction="20000"/>
          </a:bodyPr>
          <a:lstStyle/>
          <a:p>
            <a:fld id="{CA94F153-A46D-42BF-B070-2627C4BF46BD}" type="slidenum">
              <a:rPr lang="en-CA" smtClean="0"/>
              <a:pPr/>
              <a:t>640</a:t>
            </a:fld>
            <a:endParaRPr lang="en-CA"/>
          </a:p>
        </p:txBody>
      </p:sp>
    </p:spTree>
    <p:extLst>
      <p:ext uri="{BB962C8B-B14F-4D97-AF65-F5344CB8AC3E}">
        <p14:creationId xmlns:p14="http://schemas.microsoft.com/office/powerpoint/2010/main" val="950544119"/>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a:t>Defining Constructors</a:t>
            </a:r>
          </a:p>
        </p:txBody>
      </p:sp>
      <p:sp>
        <p:nvSpPr>
          <p:cNvPr id="7171" name="Content Placeholder 2"/>
          <p:cNvSpPr>
            <a:spLocks noGrp="1"/>
          </p:cNvSpPr>
          <p:nvPr>
            <p:ph idx="1"/>
          </p:nvPr>
        </p:nvSpPr>
        <p:spPr>
          <a:xfrm>
            <a:off x="498475" y="1474788"/>
            <a:ext cx="8458200" cy="4525962"/>
          </a:xfrm>
        </p:spPr>
        <p:txBody>
          <a:bodyPr>
            <a:normAutofit lnSpcReduction="10000"/>
          </a:bodyPr>
          <a:lstStyle/>
          <a:p>
            <a:pPr eaLnBrk="1" hangingPunct="1"/>
            <a:r>
              <a:rPr lang="en-US" altLang="en-US" dirty="0"/>
              <a:t>A special method called when instance of an object created with </a:t>
            </a:r>
            <a:r>
              <a:rPr lang="en-US" altLang="en-US" b="1" u="sng" dirty="0">
                <a:solidFill>
                  <a:srgbClr val="00B050"/>
                </a:solidFill>
              </a:rPr>
              <a:t>new</a:t>
            </a:r>
          </a:p>
          <a:p>
            <a:pPr lvl="1" eaLnBrk="1" hangingPunct="1"/>
            <a:r>
              <a:rPr lang="en-US" altLang="en-US" dirty="0"/>
              <a:t>Create objects</a:t>
            </a:r>
          </a:p>
          <a:p>
            <a:pPr lvl="1" eaLnBrk="1" hangingPunct="1"/>
            <a:r>
              <a:rPr lang="en-US" altLang="en-US" dirty="0"/>
              <a:t>Initialize values of instance variables</a:t>
            </a:r>
          </a:p>
          <a:p>
            <a:r>
              <a:rPr lang="en-US" dirty="0"/>
              <a:t>A class contains at least one constructor.</a:t>
            </a:r>
          </a:p>
          <a:p>
            <a:r>
              <a:rPr lang="en-US" altLang="en-US" dirty="0"/>
              <a:t>Can have parameters</a:t>
            </a:r>
          </a:p>
          <a:p>
            <a:pPr lvl="1" eaLnBrk="1" hangingPunct="1"/>
            <a:r>
              <a:rPr lang="en-US" altLang="en-US" dirty="0"/>
              <a:t>To specify initial values if desired</a:t>
            </a:r>
          </a:p>
          <a:p>
            <a:pPr eaLnBrk="1" hangingPunct="1"/>
            <a:r>
              <a:rPr lang="en-US" altLang="en-US" dirty="0"/>
              <a:t>May have multiple definitions</a:t>
            </a:r>
          </a:p>
          <a:p>
            <a:pPr lvl="1" eaLnBrk="1" hangingPunct="1"/>
            <a:r>
              <a:rPr lang="en-US" altLang="en-US" dirty="0"/>
              <a:t>Each with different numbers or types of parameters</a:t>
            </a:r>
          </a:p>
        </p:txBody>
      </p:sp>
    </p:spTree>
    <p:extLst>
      <p:ext uri="{BB962C8B-B14F-4D97-AF65-F5344CB8AC3E}">
        <p14:creationId xmlns:p14="http://schemas.microsoft.com/office/powerpoint/2010/main" val="312675067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GB" dirty="0"/>
              <a:t>1- Constructors</a:t>
            </a:r>
            <a:endParaRPr lang="en-US" dirty="0"/>
          </a:p>
        </p:txBody>
      </p:sp>
      <p:sp>
        <p:nvSpPr>
          <p:cNvPr id="38915" name="Content Placeholder 2"/>
          <p:cNvSpPr>
            <a:spLocks noGrp="1"/>
          </p:cNvSpPr>
          <p:nvPr>
            <p:ph sz="quarter" idx="1"/>
          </p:nvPr>
        </p:nvSpPr>
        <p:spPr/>
        <p:txBody>
          <a:bodyPr>
            <a:noAutofit/>
          </a:bodyPr>
          <a:lstStyle/>
          <a:p>
            <a:pPr algn="just">
              <a:lnSpc>
                <a:spcPct val="90000"/>
              </a:lnSpc>
            </a:pPr>
            <a:r>
              <a:rPr lang="en-AU" altLang="en-AU" sz="2800" dirty="0"/>
              <a:t>Constructor is a special method that gets invoked </a:t>
            </a:r>
            <a:r>
              <a:rPr lang="en-AU" altLang="en-AU" sz="2800" dirty="0">
                <a:solidFill>
                  <a:srgbClr val="FF0000"/>
                </a:solidFill>
              </a:rPr>
              <a:t>“automatically”</a:t>
            </a:r>
            <a:r>
              <a:rPr lang="en-AU" altLang="en-AU" sz="2800" dirty="0"/>
              <a:t> at the time of object creation.</a:t>
            </a:r>
          </a:p>
          <a:p>
            <a:pPr algn="just">
              <a:lnSpc>
                <a:spcPct val="90000"/>
              </a:lnSpc>
            </a:pPr>
            <a:r>
              <a:rPr lang="en-AU" altLang="en-AU" sz="2800" dirty="0"/>
              <a:t>Constructor is normally used for initializing objects with default values unless different values are supplied.</a:t>
            </a:r>
          </a:p>
          <a:p>
            <a:pPr algn="just">
              <a:lnSpc>
                <a:spcPct val="90000"/>
              </a:lnSpc>
            </a:pPr>
            <a:r>
              <a:rPr lang="en-AU" altLang="en-AU" sz="2800" dirty="0"/>
              <a:t>Constructor</a:t>
            </a:r>
            <a:r>
              <a:rPr lang="en-AU" altLang="en-AU" sz="2800" i="1" dirty="0"/>
              <a:t> </a:t>
            </a:r>
            <a:r>
              <a:rPr lang="en-AU" altLang="en-AU" sz="2800" dirty="0"/>
              <a:t>has the </a:t>
            </a:r>
            <a:r>
              <a:rPr lang="en-AU" altLang="en-AU" sz="2800" dirty="0">
                <a:solidFill>
                  <a:srgbClr val="FF0000"/>
                </a:solidFill>
              </a:rPr>
              <a:t>same name as the class name.</a:t>
            </a:r>
          </a:p>
          <a:p>
            <a:pPr algn="just">
              <a:lnSpc>
                <a:spcPct val="90000"/>
              </a:lnSpc>
            </a:pPr>
            <a:r>
              <a:rPr lang="en-AU" altLang="en-AU" sz="2800" dirty="0"/>
              <a:t>Constructor </a:t>
            </a:r>
            <a:r>
              <a:rPr lang="en-AU" altLang="en-AU" sz="2800" dirty="0">
                <a:solidFill>
                  <a:srgbClr val="FF0000"/>
                </a:solidFill>
              </a:rPr>
              <a:t>cannot return values.</a:t>
            </a:r>
          </a:p>
          <a:p>
            <a:pPr algn="just">
              <a:lnSpc>
                <a:spcPct val="90000"/>
              </a:lnSpc>
            </a:pPr>
            <a:r>
              <a:rPr lang="en-AU" altLang="en-AU" sz="2800" dirty="0"/>
              <a:t>A class can have </a:t>
            </a:r>
            <a:r>
              <a:rPr lang="en-AU" altLang="en-AU" sz="2800" dirty="0">
                <a:solidFill>
                  <a:srgbClr val="FF0000"/>
                </a:solidFill>
              </a:rPr>
              <a:t>more than one constructor </a:t>
            </a:r>
            <a:r>
              <a:rPr lang="en-AU" altLang="en-AU" sz="2800" dirty="0"/>
              <a:t>as long as they have different parameter (i.e., different input arguments syntax).</a:t>
            </a:r>
          </a:p>
        </p:txBody>
      </p:sp>
      <p:sp>
        <p:nvSpPr>
          <p:cNvPr id="2" name="Slide Number Placeholder 1"/>
          <p:cNvSpPr>
            <a:spLocks noGrp="1"/>
          </p:cNvSpPr>
          <p:nvPr>
            <p:ph type="sldNum" sz="quarter" idx="12"/>
          </p:nvPr>
        </p:nvSpPr>
        <p:spPr/>
        <p:txBody>
          <a:bodyPr>
            <a:normAutofit fontScale="85000" lnSpcReduction="20000"/>
          </a:bodyPr>
          <a:lstStyle/>
          <a:p>
            <a:fld id="{CA94F153-A46D-42BF-B070-2627C4BF46BD}" type="slidenum">
              <a:rPr lang="en-CA" smtClean="0"/>
              <a:pPr/>
              <a:t>642</a:t>
            </a:fld>
            <a:endParaRPr lang="en-CA"/>
          </a:p>
        </p:txBody>
      </p:sp>
    </p:spTree>
    <p:extLst>
      <p:ext uri="{BB962C8B-B14F-4D97-AF65-F5344CB8AC3E}">
        <p14:creationId xmlns:p14="http://schemas.microsoft.com/office/powerpoint/2010/main" val="87144381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609600" y="152400"/>
            <a:ext cx="7772400" cy="838200"/>
          </a:xfrm>
        </p:spPr>
        <p:txBody>
          <a:bodyPr>
            <a:normAutofit/>
          </a:bodyPr>
          <a:lstStyle/>
          <a:p>
            <a:r>
              <a:rPr lang="en-US" dirty="0"/>
              <a:t>The Default Class Constructor</a:t>
            </a:r>
            <a:endParaRPr lang="en-GB" dirty="0"/>
          </a:p>
        </p:txBody>
      </p:sp>
      <p:sp>
        <p:nvSpPr>
          <p:cNvPr id="5" name="Slide Number Placeholder 5"/>
          <p:cNvSpPr>
            <a:spLocks noGrp="1"/>
          </p:cNvSpPr>
          <p:nvPr>
            <p:ph type="sldNum" sz="quarter" idx="12"/>
          </p:nvPr>
        </p:nvSpPr>
        <p:spPr/>
        <p:txBody>
          <a:bodyPr>
            <a:normAutofit fontScale="85000" lnSpcReduction="20000"/>
          </a:bodyPr>
          <a:lstStyle/>
          <a:p>
            <a:pPr>
              <a:defRPr/>
            </a:pPr>
            <a:fld id="{904AE389-B0FA-4400-8B1F-103B2553CD86}" type="slidenum">
              <a:rPr lang="en-US"/>
              <a:pPr>
                <a:defRPr/>
              </a:pPr>
              <a:t>643</a:t>
            </a:fld>
            <a:endParaRPr lang="en-US"/>
          </a:p>
        </p:txBody>
      </p:sp>
      <p:sp>
        <p:nvSpPr>
          <p:cNvPr id="39940" name="Rectangle 3"/>
          <p:cNvSpPr>
            <a:spLocks noGrp="1" noChangeArrowheads="1"/>
          </p:cNvSpPr>
          <p:nvPr>
            <p:ph sz="quarter" idx="1"/>
          </p:nvPr>
        </p:nvSpPr>
        <p:spPr>
          <a:xfrm>
            <a:off x="914400" y="1752600"/>
            <a:ext cx="7924800" cy="4876800"/>
          </a:xfrm>
        </p:spPr>
        <p:txBody>
          <a:bodyPr>
            <a:normAutofit/>
          </a:bodyPr>
          <a:lstStyle/>
          <a:p>
            <a:r>
              <a:rPr lang="en-US" dirty="0">
                <a:solidFill>
                  <a:schemeClr val="tx2"/>
                </a:solidFill>
              </a:rPr>
              <a:t>If no constructors</a:t>
            </a:r>
            <a:r>
              <a:rPr lang="en-US" dirty="0"/>
              <a:t> are defined in the class, </a:t>
            </a:r>
            <a:r>
              <a:rPr lang="en-US" dirty="0">
                <a:solidFill>
                  <a:srgbClr val="FF0000"/>
                </a:solidFill>
              </a:rPr>
              <a:t>the default constructor is added by the compiler at compile time.</a:t>
            </a:r>
          </a:p>
          <a:p>
            <a:endParaRPr lang="en-US" dirty="0"/>
          </a:p>
          <a:p>
            <a:r>
              <a:rPr lang="en-US" dirty="0"/>
              <a:t>The default constructor does </a:t>
            </a:r>
            <a:r>
              <a:rPr lang="en-US" dirty="0">
                <a:solidFill>
                  <a:schemeClr val="tx2"/>
                </a:solidFill>
              </a:rPr>
              <a:t>not accept parameters</a:t>
            </a:r>
            <a:r>
              <a:rPr lang="en-US" dirty="0"/>
              <a:t> and creates objects with empty states. </a:t>
            </a:r>
          </a:p>
          <a:p>
            <a:pPr lvl="2"/>
            <a:r>
              <a:rPr lang="en-US" sz="2000" b="1" i="1" dirty="0" err="1">
                <a:solidFill>
                  <a:srgbClr val="00CC99"/>
                </a:solidFill>
              </a:rPr>
              <a:t>ClassName</a:t>
            </a:r>
            <a:r>
              <a:rPr lang="en-US" sz="2000" b="1" i="1" dirty="0">
                <a:solidFill>
                  <a:srgbClr val="00CC99"/>
                </a:solidFill>
              </a:rPr>
              <a:t> x = </a:t>
            </a:r>
            <a:r>
              <a:rPr lang="en-US" sz="2000" b="1" i="1" dirty="0">
                <a:solidFill>
                  <a:schemeClr val="tx2"/>
                </a:solidFill>
              </a:rPr>
              <a:t>new </a:t>
            </a:r>
            <a:r>
              <a:rPr lang="en-US" sz="2000" b="1" i="1" dirty="0" err="1">
                <a:solidFill>
                  <a:srgbClr val="00CC99"/>
                </a:solidFill>
              </a:rPr>
              <a:t>ClassName</a:t>
            </a:r>
            <a:r>
              <a:rPr lang="en-US" sz="2000" b="1" i="1" dirty="0">
                <a:solidFill>
                  <a:srgbClr val="00CC99"/>
                </a:solidFill>
              </a:rPr>
              <a:t>();</a:t>
            </a:r>
            <a:endParaRPr lang="en-US" sz="2000" dirty="0"/>
          </a:p>
          <a:p>
            <a:endParaRPr lang="en-GB" dirty="0"/>
          </a:p>
        </p:txBody>
      </p:sp>
    </p:spTree>
    <p:extLst>
      <p:ext uri="{BB962C8B-B14F-4D97-AF65-F5344CB8AC3E}">
        <p14:creationId xmlns:p14="http://schemas.microsoft.com/office/powerpoint/2010/main" val="46309210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611560" y="404664"/>
            <a:ext cx="7772400" cy="914400"/>
          </a:xfrm>
        </p:spPr>
        <p:txBody>
          <a:bodyPr/>
          <a:lstStyle/>
          <a:p>
            <a:r>
              <a:rPr lang="en-US" sz="3600" dirty="0"/>
              <a:t>Class Constructors Declaration</a:t>
            </a:r>
            <a:endParaRPr lang="en-GB" sz="3600" dirty="0"/>
          </a:p>
        </p:txBody>
      </p:sp>
      <p:sp>
        <p:nvSpPr>
          <p:cNvPr id="8" name="Slide Number Placeholder 5"/>
          <p:cNvSpPr>
            <a:spLocks noGrp="1"/>
          </p:cNvSpPr>
          <p:nvPr>
            <p:ph type="sldNum" sz="quarter" idx="12"/>
          </p:nvPr>
        </p:nvSpPr>
        <p:spPr/>
        <p:txBody>
          <a:bodyPr>
            <a:normAutofit fontScale="85000" lnSpcReduction="20000"/>
          </a:bodyPr>
          <a:lstStyle/>
          <a:p>
            <a:pPr>
              <a:defRPr/>
            </a:pPr>
            <a:fld id="{EDF003D9-DDA3-466A-A5D7-A9F418391906}" type="slidenum">
              <a:rPr lang="en-US"/>
              <a:pPr>
                <a:defRPr/>
              </a:pPr>
              <a:t>644</a:t>
            </a:fld>
            <a:endParaRPr lang="en-US"/>
          </a:p>
        </p:txBody>
      </p:sp>
      <p:sp>
        <p:nvSpPr>
          <p:cNvPr id="40964" name="Rectangle 3"/>
          <p:cNvSpPr>
            <a:spLocks noGrp="1" noChangeArrowheads="1"/>
          </p:cNvSpPr>
          <p:nvPr>
            <p:ph sz="quarter" idx="1"/>
          </p:nvPr>
        </p:nvSpPr>
        <p:spPr>
          <a:xfrm>
            <a:off x="609600" y="2514600"/>
            <a:ext cx="8534400" cy="4343400"/>
          </a:xfrm>
        </p:spPr>
        <p:txBody>
          <a:bodyPr>
            <a:normAutofit fontScale="92500"/>
          </a:bodyPr>
          <a:lstStyle/>
          <a:p>
            <a:pPr>
              <a:lnSpc>
                <a:spcPct val="80000"/>
              </a:lnSpc>
              <a:buFontTx/>
              <a:buNone/>
            </a:pPr>
            <a:endParaRPr lang="en-US" sz="2400" dirty="0"/>
          </a:p>
          <a:p>
            <a:pPr>
              <a:lnSpc>
                <a:spcPct val="80000"/>
              </a:lnSpc>
            </a:pPr>
            <a:r>
              <a:rPr lang="en-US" sz="2400" dirty="0"/>
              <a:t>The </a:t>
            </a:r>
            <a:r>
              <a:rPr lang="en-US" sz="2400" b="1" i="1" dirty="0">
                <a:solidFill>
                  <a:srgbClr val="339966"/>
                </a:solidFill>
              </a:rPr>
              <a:t>constructor name</a:t>
            </a:r>
            <a:r>
              <a:rPr lang="en-US" sz="2400" dirty="0"/>
              <a:t>: a constructor has the name of the class . </a:t>
            </a:r>
          </a:p>
          <a:p>
            <a:pPr lvl="2">
              <a:lnSpc>
                <a:spcPct val="80000"/>
              </a:lnSpc>
              <a:buFontTx/>
              <a:buNone/>
            </a:pPr>
            <a:endParaRPr lang="en-GB" sz="2400" dirty="0"/>
          </a:p>
          <a:p>
            <a:pPr>
              <a:lnSpc>
                <a:spcPct val="80000"/>
              </a:lnSpc>
            </a:pPr>
            <a:r>
              <a:rPr lang="en-US" sz="2400" dirty="0"/>
              <a:t>The </a:t>
            </a:r>
            <a:r>
              <a:rPr lang="en-US" sz="2400" b="1" i="1" dirty="0">
                <a:solidFill>
                  <a:srgbClr val="339966"/>
                </a:solidFill>
              </a:rPr>
              <a:t>parameters</a:t>
            </a:r>
            <a:r>
              <a:rPr lang="en-US" sz="2400" dirty="0"/>
              <a:t> represent values that will be passed to the constructor for initialize the object state. </a:t>
            </a:r>
          </a:p>
          <a:p>
            <a:pPr>
              <a:lnSpc>
                <a:spcPct val="80000"/>
              </a:lnSpc>
            </a:pPr>
            <a:endParaRPr lang="en-US" sz="2400" dirty="0"/>
          </a:p>
          <a:p>
            <a:pPr>
              <a:lnSpc>
                <a:spcPct val="80000"/>
              </a:lnSpc>
            </a:pPr>
            <a:r>
              <a:rPr lang="en-GB" sz="2400" dirty="0"/>
              <a:t>Constructor declarations look like method declarations except that they use the </a:t>
            </a:r>
            <a:r>
              <a:rPr lang="en-GB" sz="2400" b="1" i="1" dirty="0">
                <a:solidFill>
                  <a:srgbClr val="339966"/>
                </a:solidFill>
              </a:rPr>
              <a:t>name of the class and have </a:t>
            </a:r>
            <a:r>
              <a:rPr lang="en-GB" sz="2400" b="1" i="1" dirty="0">
                <a:solidFill>
                  <a:srgbClr val="C00000"/>
                </a:solidFill>
              </a:rPr>
              <a:t>no return type. </a:t>
            </a:r>
          </a:p>
          <a:p>
            <a:pPr>
              <a:lnSpc>
                <a:spcPct val="80000"/>
              </a:lnSpc>
            </a:pPr>
            <a:endParaRPr lang="en-GB" sz="2400" b="1" i="1" dirty="0">
              <a:solidFill>
                <a:srgbClr val="C00000"/>
              </a:solidFill>
            </a:endParaRPr>
          </a:p>
          <a:p>
            <a:pPr>
              <a:lnSpc>
                <a:spcPct val="90000"/>
              </a:lnSpc>
            </a:pPr>
            <a:r>
              <a:rPr lang="en-AU" altLang="en-AU" sz="2400" dirty="0" err="1"/>
              <a:t>Invoking:</a:t>
            </a:r>
            <a:r>
              <a:rPr lang="en-AU" altLang="en-AU" sz="2400" u="sng" dirty="0" err="1">
                <a:solidFill>
                  <a:srgbClr val="C00000"/>
                </a:solidFill>
              </a:rPr>
              <a:t>There</a:t>
            </a:r>
            <a:r>
              <a:rPr lang="en-AU" altLang="en-AU" sz="2400" u="sng" dirty="0">
                <a:solidFill>
                  <a:srgbClr val="C00000"/>
                </a:solidFill>
              </a:rPr>
              <a:t> is NO explicit invocation statement needed</a:t>
            </a:r>
            <a:r>
              <a:rPr lang="en-AU" altLang="en-AU" sz="2400" dirty="0"/>
              <a:t>: When the object creation statement is executed, the constructor method will </a:t>
            </a:r>
            <a:r>
              <a:rPr lang="en-AU" altLang="en-AU" sz="2400" b="1" i="1" dirty="0">
                <a:solidFill>
                  <a:srgbClr val="339966"/>
                </a:solidFill>
              </a:rPr>
              <a:t>be executed automatically.  </a:t>
            </a:r>
          </a:p>
          <a:p>
            <a:pPr>
              <a:lnSpc>
                <a:spcPct val="80000"/>
              </a:lnSpc>
            </a:pPr>
            <a:endParaRPr lang="en-US" sz="2400" dirty="0"/>
          </a:p>
        </p:txBody>
      </p:sp>
      <p:grpSp>
        <p:nvGrpSpPr>
          <p:cNvPr id="40965" name="Group 4"/>
          <p:cNvGrpSpPr>
            <a:grpSpLocks/>
          </p:cNvGrpSpPr>
          <p:nvPr/>
        </p:nvGrpSpPr>
        <p:grpSpPr bwMode="auto">
          <a:xfrm>
            <a:off x="323528" y="1700808"/>
            <a:ext cx="8662988" cy="1008112"/>
            <a:chOff x="192" y="576"/>
            <a:chExt cx="5457" cy="912"/>
          </a:xfrm>
        </p:grpSpPr>
        <p:sp>
          <p:nvSpPr>
            <p:cNvPr id="40966" name="Rectangle 5"/>
            <p:cNvSpPr>
              <a:spLocks noChangeArrowheads="1"/>
            </p:cNvSpPr>
            <p:nvPr/>
          </p:nvSpPr>
          <p:spPr bwMode="auto">
            <a:xfrm>
              <a:off x="246" y="576"/>
              <a:ext cx="5375" cy="91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40967" name="Rectangle 6"/>
            <p:cNvSpPr>
              <a:spLocks noChangeArrowheads="1"/>
            </p:cNvSpPr>
            <p:nvPr/>
          </p:nvSpPr>
          <p:spPr bwMode="auto">
            <a:xfrm>
              <a:off x="192" y="672"/>
              <a:ext cx="545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4300" lvl="1">
                <a:spcBef>
                  <a:spcPct val="50000"/>
                </a:spcBef>
                <a:buClr>
                  <a:schemeClr val="tx2"/>
                </a:buClr>
                <a:buSzPct val="80000"/>
                <a:tabLst>
                  <a:tab pos="2289175" algn="l"/>
                </a:tabLst>
              </a:pPr>
              <a:r>
                <a:rPr lang="en-US" b="1" dirty="0">
                  <a:solidFill>
                    <a:srgbClr val="339966"/>
                  </a:solidFill>
                  <a:latin typeface="Courier New" pitchFamily="49" charset="0"/>
                  <a:ea typeface="MS PGothic" pitchFamily="34" charset="-128"/>
                </a:rPr>
                <a:t>public   constructor name </a:t>
              </a:r>
              <a:r>
                <a:rPr lang="en-US" dirty="0">
                  <a:latin typeface="Courier New" pitchFamily="49" charset="0"/>
                  <a:ea typeface="MS PGothic" pitchFamily="34" charset="-128"/>
                </a:rPr>
                <a:t>  </a:t>
              </a:r>
              <a:r>
                <a:rPr lang="en-US" b="1" dirty="0">
                  <a:solidFill>
                    <a:srgbClr val="990033"/>
                  </a:solidFill>
                  <a:latin typeface="Courier New" pitchFamily="49" charset="0"/>
                  <a:ea typeface="MS PGothic" pitchFamily="34" charset="-128"/>
                </a:rPr>
                <a:t>(</a:t>
              </a:r>
              <a:r>
                <a:rPr lang="en-US" dirty="0">
                  <a:latin typeface="Courier New" pitchFamily="49" charset="0"/>
                  <a:ea typeface="MS PGothic" pitchFamily="34" charset="-128"/>
                </a:rPr>
                <a:t> </a:t>
              </a:r>
              <a:r>
                <a:rPr lang="en-US" b="1" dirty="0">
                  <a:solidFill>
                    <a:srgbClr val="339966"/>
                  </a:solidFill>
                  <a:latin typeface="Courier New" pitchFamily="49" charset="0"/>
                  <a:ea typeface="MS PGothic" pitchFamily="34" charset="-128"/>
                </a:rPr>
                <a:t> parameters </a:t>
              </a:r>
              <a:r>
                <a:rPr lang="en-US" dirty="0">
                  <a:latin typeface="Courier New" pitchFamily="49" charset="0"/>
                  <a:ea typeface="MS PGothic" pitchFamily="34" charset="-128"/>
                </a:rPr>
                <a:t>  </a:t>
              </a:r>
              <a:r>
                <a:rPr lang="en-US" b="1" dirty="0">
                  <a:solidFill>
                    <a:srgbClr val="990033"/>
                  </a:solidFill>
                  <a:latin typeface="Courier New" pitchFamily="49" charset="0"/>
                  <a:ea typeface="MS PGothic" pitchFamily="34" charset="-128"/>
                </a:rPr>
                <a:t>)</a:t>
              </a:r>
            </a:p>
            <a:p>
              <a:pPr marL="114300" lvl="1">
                <a:spcBef>
                  <a:spcPct val="50000"/>
                </a:spcBef>
                <a:buClr>
                  <a:schemeClr val="tx2"/>
                </a:buClr>
                <a:buSzPct val="80000"/>
                <a:tabLst>
                  <a:tab pos="2289175" algn="l"/>
                </a:tabLst>
              </a:pPr>
              <a:r>
                <a:rPr lang="en-US" b="1" dirty="0">
                  <a:solidFill>
                    <a:srgbClr val="990033"/>
                  </a:solidFill>
                  <a:latin typeface="Courier New" pitchFamily="49" charset="0"/>
                  <a:ea typeface="MS PGothic" pitchFamily="34" charset="-128"/>
                </a:rPr>
                <a:t>{</a:t>
              </a:r>
              <a:r>
                <a:rPr lang="en-US" i="1" dirty="0">
                  <a:latin typeface="Courier New" pitchFamily="49" charset="0"/>
                  <a:ea typeface="MS PGothic" pitchFamily="34" charset="-128"/>
                </a:rPr>
                <a:t>constructor body  </a:t>
              </a:r>
              <a:r>
                <a:rPr lang="en-US" b="1" dirty="0">
                  <a:solidFill>
                    <a:srgbClr val="990033"/>
                  </a:solidFill>
                  <a:latin typeface="Courier New" pitchFamily="49" charset="0"/>
                  <a:ea typeface="MS PGothic" pitchFamily="34" charset="-128"/>
                </a:rPr>
                <a:t>}</a:t>
              </a:r>
            </a:p>
          </p:txBody>
        </p:sp>
      </p:grpSp>
    </p:spTree>
    <p:extLst>
      <p:ext uri="{BB962C8B-B14F-4D97-AF65-F5344CB8AC3E}">
        <p14:creationId xmlns:p14="http://schemas.microsoft.com/office/powerpoint/2010/main" val="3824104217"/>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250825" y="260350"/>
            <a:ext cx="8610600" cy="838200"/>
          </a:xfrm>
        </p:spPr>
        <p:txBody>
          <a:bodyPr>
            <a:noAutofit/>
          </a:bodyPr>
          <a:lstStyle/>
          <a:p>
            <a:r>
              <a:rPr lang="en-US" dirty="0"/>
              <a:t>Constructor with No-Parameter</a:t>
            </a:r>
          </a:p>
        </p:txBody>
      </p:sp>
      <p:sp>
        <p:nvSpPr>
          <p:cNvPr id="78" name="Slide Number Placeholder 5"/>
          <p:cNvSpPr>
            <a:spLocks noGrp="1"/>
          </p:cNvSpPr>
          <p:nvPr>
            <p:ph type="sldNum" sz="quarter" idx="12"/>
          </p:nvPr>
        </p:nvSpPr>
        <p:spPr/>
        <p:txBody>
          <a:bodyPr>
            <a:normAutofit fontScale="85000" lnSpcReduction="20000"/>
          </a:bodyPr>
          <a:lstStyle/>
          <a:p>
            <a:pPr>
              <a:defRPr/>
            </a:pPr>
            <a:fld id="{13479FCE-3C38-4C79-B4F8-75162A7A41B3}" type="slidenum">
              <a:rPr lang="en-US"/>
              <a:pPr>
                <a:defRPr/>
              </a:pPr>
              <a:t>645</a:t>
            </a:fld>
            <a:endParaRPr lang="en-US"/>
          </a:p>
        </p:txBody>
      </p:sp>
      <p:grpSp>
        <p:nvGrpSpPr>
          <p:cNvPr id="41988" name="Group 3"/>
          <p:cNvGrpSpPr>
            <a:grpSpLocks/>
          </p:cNvGrpSpPr>
          <p:nvPr/>
        </p:nvGrpSpPr>
        <p:grpSpPr bwMode="auto">
          <a:xfrm>
            <a:off x="152400" y="1484785"/>
            <a:ext cx="3733800" cy="2559980"/>
            <a:chOff x="864" y="864"/>
            <a:chExt cx="3744" cy="3072"/>
          </a:xfrm>
        </p:grpSpPr>
        <p:sp>
          <p:nvSpPr>
            <p:cNvPr id="42060" name="Rectangle 4"/>
            <p:cNvSpPr>
              <a:spLocks noChangeArrowheads="1"/>
            </p:cNvSpPr>
            <p:nvPr/>
          </p:nvSpPr>
          <p:spPr bwMode="auto">
            <a:xfrm>
              <a:off x="864" y="864"/>
              <a:ext cx="3744" cy="307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algn="ctr"/>
              <a:endParaRPr lang="en-GB" sz="2800">
                <a:latin typeface="Times New Roman" pitchFamily="18" charset="0"/>
              </a:endParaRPr>
            </a:p>
          </p:txBody>
        </p:sp>
        <p:sp>
          <p:nvSpPr>
            <p:cNvPr id="42061" name="Text Box 5"/>
            <p:cNvSpPr txBox="1">
              <a:spLocks noChangeArrowheads="1"/>
            </p:cNvSpPr>
            <p:nvPr/>
          </p:nvSpPr>
          <p:spPr bwMode="auto">
            <a:xfrm>
              <a:off x="960" y="894"/>
              <a:ext cx="3552" cy="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80000"/>
                </a:lnSpc>
              </a:pPr>
              <a:endParaRPr lang="en-US" sz="1600" dirty="0">
                <a:solidFill>
                  <a:srgbClr val="0000FF"/>
                </a:solidFill>
                <a:latin typeface="Courier New" pitchFamily="49" charset="0"/>
                <a:ea typeface="MS PGothic" pitchFamily="34" charset="-128"/>
              </a:endParaRPr>
            </a:p>
            <a:p>
              <a:pPr eaLnBrk="1" hangingPunct="1">
                <a:buFont typeface="Arial" pitchFamily="34" charset="0"/>
                <a:buNone/>
              </a:pPr>
              <a:r>
                <a:rPr lang="en-GB" sz="1600" dirty="0">
                  <a:latin typeface="Courier New" pitchFamily="49" charset="0"/>
                  <a:cs typeface="Courier New" pitchFamily="49" charset="0"/>
                </a:rPr>
                <a:t>public class Person</a:t>
              </a:r>
            </a:p>
            <a:p>
              <a:pPr eaLnBrk="1" hangingPunct="1">
                <a:buFont typeface="Arial" pitchFamily="34" charset="0"/>
                <a:buNone/>
              </a:pPr>
              <a:r>
                <a:rPr lang="en-GB" sz="1600" dirty="0">
                  <a:latin typeface="Courier New" pitchFamily="49" charset="0"/>
                  <a:cs typeface="Courier New" pitchFamily="49" charset="0"/>
                </a:rPr>
                <a:t>{</a:t>
              </a:r>
              <a:endParaRPr lang="en-US" sz="1600" dirty="0">
                <a:latin typeface="Courier New" pitchFamily="49" charset="0"/>
                <a:cs typeface="Courier New" pitchFamily="49" charset="0"/>
              </a:endParaRPr>
            </a:p>
            <a:p>
              <a:pPr eaLnBrk="1" hangingPunct="1">
                <a:buFont typeface="Arial" pitchFamily="34" charset="0"/>
                <a:buNone/>
              </a:pPr>
              <a:r>
                <a:rPr lang="en-GB" sz="1600" dirty="0">
                  <a:latin typeface="Courier New" pitchFamily="49" charset="0"/>
                  <a:cs typeface="Courier New" pitchFamily="49" charset="0"/>
                </a:rPr>
                <a:t>String name; </a:t>
              </a:r>
            </a:p>
            <a:p>
              <a:pPr eaLnBrk="1" hangingPunct="1">
                <a:buFont typeface="Arial" pitchFamily="34" charset="0"/>
                <a:buNone/>
              </a:pPr>
              <a:r>
                <a:rPr lang="en-GB" sz="1600" dirty="0" err="1">
                  <a:latin typeface="Courier New" pitchFamily="49" charset="0"/>
                  <a:cs typeface="Courier New" pitchFamily="49" charset="0"/>
                </a:rPr>
                <a:t>int</a:t>
              </a:r>
              <a:r>
                <a:rPr lang="en-GB" sz="1600" dirty="0">
                  <a:latin typeface="Courier New" pitchFamily="49" charset="0"/>
                  <a:cs typeface="Courier New" pitchFamily="49" charset="0"/>
                </a:rPr>
                <a:t> age;</a:t>
              </a:r>
              <a:endParaRPr lang="en-US" sz="1600" dirty="0">
                <a:latin typeface="Courier New" pitchFamily="49" charset="0"/>
                <a:cs typeface="Courier New" pitchFamily="49" charset="0"/>
              </a:endParaRPr>
            </a:p>
            <a:p>
              <a:pPr eaLnBrk="1" hangingPunct="1">
                <a:buFont typeface="Arial" pitchFamily="34" charset="0"/>
                <a:buNone/>
              </a:pPr>
              <a:r>
                <a:rPr lang="en-US" sz="1600" dirty="0">
                  <a:solidFill>
                    <a:schemeClr val="accent1">
                      <a:lumMod val="75000"/>
                    </a:schemeClr>
                  </a:solidFill>
                  <a:latin typeface="Courier New" pitchFamily="49" charset="0"/>
                  <a:cs typeface="Courier New" pitchFamily="49" charset="0"/>
                </a:rPr>
                <a:t>// Constructor</a:t>
              </a:r>
            </a:p>
            <a:p>
              <a:pPr eaLnBrk="1" hangingPunct="1">
                <a:buFont typeface="Arial" pitchFamily="34" charset="0"/>
                <a:buNone/>
              </a:pPr>
              <a:r>
                <a:rPr lang="en-US" sz="1600" dirty="0">
                  <a:latin typeface="Courier New" pitchFamily="49" charset="0"/>
                  <a:cs typeface="Courier New" pitchFamily="49" charset="0"/>
                </a:rPr>
                <a:t>public Person(){</a:t>
              </a:r>
            </a:p>
            <a:p>
              <a:pPr eaLnBrk="1" hangingPunct="1">
                <a:buFont typeface="Arial" pitchFamily="34" charset="0"/>
                <a:buNone/>
              </a:pPr>
              <a:r>
                <a:rPr lang="en-US" sz="1600" dirty="0">
                  <a:latin typeface="Courier New" pitchFamily="49" charset="0"/>
                  <a:cs typeface="Courier New" pitchFamily="49" charset="0"/>
                </a:rPr>
                <a:t>    name = “ ”; </a:t>
              </a:r>
            </a:p>
            <a:p>
              <a:pPr eaLnBrk="1" hangingPunct="1">
                <a:buFont typeface="Arial" pitchFamily="34" charset="0"/>
                <a:buNone/>
              </a:pPr>
              <a:r>
                <a:rPr lang="en-US" sz="1600" dirty="0">
                  <a:latin typeface="Courier New" pitchFamily="49" charset="0"/>
                  <a:cs typeface="Courier New" pitchFamily="49" charset="0"/>
                </a:rPr>
                <a:t>    age = 0;</a:t>
              </a:r>
              <a:r>
                <a:rPr lang="en-GB" sz="1600" dirty="0">
                  <a:latin typeface="Courier New" pitchFamily="49" charset="0"/>
                  <a:cs typeface="Courier New" pitchFamily="49" charset="0"/>
                </a:rPr>
                <a:t>}</a:t>
              </a:r>
            </a:p>
            <a:p>
              <a:pPr eaLnBrk="1" hangingPunct="1">
                <a:buFont typeface="Arial" pitchFamily="34" charset="0"/>
                <a:buNone/>
              </a:pPr>
              <a:r>
                <a:rPr lang="en-US" sz="1600" dirty="0">
                  <a:latin typeface="Courier New" pitchFamily="49" charset="0"/>
                  <a:cs typeface="Courier New" pitchFamily="49" charset="0"/>
                </a:rPr>
                <a:t>}</a:t>
              </a:r>
            </a:p>
          </p:txBody>
        </p:sp>
      </p:grpSp>
      <p:sp>
        <p:nvSpPr>
          <p:cNvPr id="41989" name="Rectangle 6"/>
          <p:cNvSpPr>
            <a:spLocks noChangeArrowheads="1"/>
          </p:cNvSpPr>
          <p:nvPr/>
        </p:nvSpPr>
        <p:spPr bwMode="auto">
          <a:xfrm>
            <a:off x="419100" y="4114800"/>
            <a:ext cx="3314700" cy="1905000"/>
          </a:xfrm>
          <a:prstGeom prst="rect">
            <a:avLst/>
          </a:prstGeom>
          <a:solidFill>
            <a:srgbClr val="EFFBFF"/>
          </a:solidFill>
          <a:ln w="9525">
            <a:solidFill>
              <a:srgbClr val="EAF0FE"/>
            </a:solidFill>
            <a:miter lim="800000"/>
            <a:headEnd/>
            <a:tailEnd/>
          </a:ln>
          <a:effectLst>
            <a:outerShdw dist="117088" dir="2963922" algn="ctr" rotWithShape="0">
              <a:schemeClr val="tx1"/>
            </a:outerShdw>
          </a:effectLst>
        </p:spPr>
        <p:txBody>
          <a:bodyPr wrap="none" anchor="ctr"/>
          <a:lstStyle/>
          <a:p>
            <a:pPr algn="ctr"/>
            <a:endParaRPr lang="ja-JP" altLang="en-US" sz="2400">
              <a:solidFill>
                <a:srgbClr val="DDDDDD"/>
              </a:solidFill>
              <a:latin typeface="Times New Roman" pitchFamily="18" charset="0"/>
            </a:endParaRPr>
          </a:p>
        </p:txBody>
      </p:sp>
      <p:sp>
        <p:nvSpPr>
          <p:cNvPr id="21511" name="Text Box 7"/>
          <p:cNvSpPr txBox="1">
            <a:spLocks noChangeArrowheads="1"/>
          </p:cNvSpPr>
          <p:nvPr/>
        </p:nvSpPr>
        <p:spPr bwMode="auto">
          <a:xfrm>
            <a:off x="533400" y="4584700"/>
            <a:ext cx="3139802" cy="810478"/>
          </a:xfrm>
          <a:prstGeom prst="rect">
            <a:avLst/>
          </a:prstGeom>
          <a:noFill/>
          <a:ln w="9525">
            <a:noFill/>
            <a:miter lim="800000"/>
            <a:headEnd/>
            <a:tailEnd/>
          </a:ln>
          <a:effectLst/>
        </p:spPr>
        <p:txBody>
          <a:bodyPr wrap="none">
            <a:spAutoFit/>
          </a:bodyPr>
          <a:lstStyle/>
          <a:p>
            <a:pPr>
              <a:lnSpc>
                <a:spcPct val="150000"/>
              </a:lnSpc>
              <a:defRPr/>
            </a:pPr>
            <a:endParaRPr lang="en-US" altLang="ja-JP" sz="1600" dirty="0">
              <a:effectLst>
                <a:outerShdw blurRad="38100" dist="38100" dir="2700000" algn="tl">
                  <a:srgbClr val="C0C0C0"/>
                </a:outerShdw>
              </a:effectLst>
              <a:latin typeface="Courier New" pitchFamily="49" charset="0"/>
            </a:endParaRPr>
          </a:p>
          <a:p>
            <a:pPr>
              <a:lnSpc>
                <a:spcPct val="150000"/>
              </a:lnSpc>
              <a:defRPr/>
            </a:pPr>
            <a:r>
              <a:rPr lang="en-US" altLang="ja-JP" sz="1600" dirty="0">
                <a:effectLst>
                  <a:outerShdw blurRad="38100" dist="38100" dir="2700000" algn="tl">
                    <a:srgbClr val="C0C0C0"/>
                  </a:outerShdw>
                </a:effectLst>
                <a:latin typeface="Courier New" pitchFamily="49" charset="0"/>
              </a:rPr>
              <a:t>P1   =                 ;</a:t>
            </a:r>
          </a:p>
        </p:txBody>
      </p:sp>
      <p:sp>
        <p:nvSpPr>
          <p:cNvPr id="41991" name="Text Box 8"/>
          <p:cNvSpPr txBox="1">
            <a:spLocks noChangeArrowheads="1"/>
          </p:cNvSpPr>
          <p:nvPr/>
        </p:nvSpPr>
        <p:spPr bwMode="auto">
          <a:xfrm>
            <a:off x="1889125" y="6019800"/>
            <a:ext cx="94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ja-JP" sz="2400" b="1">
                <a:solidFill>
                  <a:srgbClr val="15151D"/>
                </a:solidFill>
                <a:latin typeface="Tahoma" pitchFamily="34" charset="0"/>
              </a:rPr>
              <a:t>Code</a:t>
            </a:r>
            <a:endParaRPr lang="en-US" altLang="ja-JP" sz="2400">
              <a:solidFill>
                <a:srgbClr val="15151D"/>
              </a:solidFill>
              <a:latin typeface="Times New Roman" pitchFamily="18" charset="0"/>
            </a:endParaRPr>
          </a:p>
        </p:txBody>
      </p:sp>
      <p:sp>
        <p:nvSpPr>
          <p:cNvPr id="21513" name="Text Box 9"/>
          <p:cNvSpPr txBox="1">
            <a:spLocks noChangeArrowheads="1"/>
          </p:cNvSpPr>
          <p:nvPr/>
        </p:nvSpPr>
        <p:spPr bwMode="auto">
          <a:xfrm>
            <a:off x="539552" y="4365104"/>
            <a:ext cx="1415973" cy="441146"/>
          </a:xfrm>
          <a:prstGeom prst="rect">
            <a:avLst/>
          </a:prstGeom>
          <a:solidFill>
            <a:srgbClr val="CC99FF"/>
          </a:solidFill>
          <a:ln w="9525">
            <a:noFill/>
            <a:miter lim="800000"/>
            <a:headEnd/>
            <a:tailEnd/>
          </a:ln>
          <a:effectLst/>
        </p:spPr>
        <p:txBody>
          <a:bodyPr wrap="none">
            <a:spAutoFit/>
          </a:bodyPr>
          <a:lstStyle/>
          <a:p>
            <a:pPr>
              <a:lnSpc>
                <a:spcPct val="150000"/>
              </a:lnSpc>
              <a:defRPr/>
            </a:pPr>
            <a:r>
              <a:rPr lang="en-US" altLang="ja-JP" sz="1600" dirty="0">
                <a:effectLst>
                  <a:outerShdw blurRad="38100" dist="38100" dir="2700000" algn="tl">
                    <a:srgbClr val="FFFFFF"/>
                  </a:outerShdw>
                </a:effectLst>
                <a:latin typeface="Courier New" pitchFamily="49" charset="0"/>
              </a:rPr>
              <a:t>Person P1;</a:t>
            </a:r>
          </a:p>
        </p:txBody>
      </p:sp>
      <p:sp>
        <p:nvSpPr>
          <p:cNvPr id="21514" name="Text Box 10"/>
          <p:cNvSpPr txBox="1">
            <a:spLocks noChangeArrowheads="1"/>
          </p:cNvSpPr>
          <p:nvPr/>
        </p:nvSpPr>
        <p:spPr bwMode="auto">
          <a:xfrm>
            <a:off x="1357313" y="4889500"/>
            <a:ext cx="1843087" cy="441146"/>
          </a:xfrm>
          <a:prstGeom prst="rect">
            <a:avLst/>
          </a:prstGeom>
          <a:solidFill>
            <a:schemeClr val="accent1"/>
          </a:solidFill>
          <a:ln w="9525">
            <a:noFill/>
            <a:miter lim="800000"/>
            <a:headEnd/>
            <a:tailEnd/>
          </a:ln>
          <a:effectLst/>
        </p:spPr>
        <p:txBody>
          <a:bodyPr>
            <a:spAutoFit/>
          </a:bodyPr>
          <a:lstStyle/>
          <a:p>
            <a:pPr>
              <a:lnSpc>
                <a:spcPct val="150000"/>
              </a:lnSpc>
              <a:defRPr/>
            </a:pPr>
            <a:r>
              <a:rPr lang="en-US" altLang="ja-JP" sz="1600" dirty="0">
                <a:effectLst>
                  <a:outerShdw blurRad="38100" dist="38100" dir="2700000" algn="tl">
                    <a:srgbClr val="FFFFFF"/>
                  </a:outerShdw>
                </a:effectLst>
                <a:latin typeface="Courier New" pitchFamily="49" charset="0"/>
              </a:rPr>
              <a:t>new Person( )</a:t>
            </a:r>
          </a:p>
        </p:txBody>
      </p:sp>
      <p:grpSp>
        <p:nvGrpSpPr>
          <p:cNvPr id="41994" name="Group 11"/>
          <p:cNvGrpSpPr>
            <a:grpSpLocks/>
          </p:cNvGrpSpPr>
          <p:nvPr/>
        </p:nvGrpSpPr>
        <p:grpSpPr bwMode="auto">
          <a:xfrm>
            <a:off x="-157163" y="3810000"/>
            <a:ext cx="3000376" cy="1047750"/>
            <a:chOff x="348" y="1677"/>
            <a:chExt cx="1890" cy="660"/>
          </a:xfrm>
        </p:grpSpPr>
        <p:sp>
          <p:nvSpPr>
            <p:cNvPr id="42057" name="Oval 12"/>
            <p:cNvSpPr>
              <a:spLocks noChangeArrowheads="1"/>
            </p:cNvSpPr>
            <p:nvPr/>
          </p:nvSpPr>
          <p:spPr bwMode="auto">
            <a:xfrm>
              <a:off x="1963" y="1677"/>
              <a:ext cx="275" cy="219"/>
            </a:xfrm>
            <a:prstGeom prst="ellipse">
              <a:avLst/>
            </a:prstGeom>
            <a:solidFill>
              <a:schemeClr val="bg1"/>
            </a:solidFill>
            <a:ln w="9525">
              <a:solidFill>
                <a:schemeClr val="tx1"/>
              </a:solidFill>
              <a:miter lim="800000"/>
              <a:headEnd/>
              <a:tailEnd/>
            </a:ln>
            <a:effectLst>
              <a:outerShdw dist="45791" dir="2021404" algn="ctr" rotWithShape="0">
                <a:schemeClr val="bg2"/>
              </a:outerShdw>
            </a:effectLst>
          </p:spPr>
          <p:txBody>
            <a:bodyPr wrap="none" anchor="ctr"/>
            <a:lstStyle/>
            <a:p>
              <a:pPr algn="ctr"/>
              <a:r>
                <a:rPr lang="en-US" altLang="ja-JP" sz="2400" b="1">
                  <a:solidFill>
                    <a:srgbClr val="C1051B"/>
                  </a:solidFill>
                </a:rPr>
                <a:t>A</a:t>
              </a:r>
              <a:endParaRPr lang="en-US" altLang="ja-JP" sz="2400">
                <a:solidFill>
                  <a:srgbClr val="000000"/>
                </a:solidFill>
                <a:latin typeface="Times New Roman" pitchFamily="18" charset="0"/>
              </a:endParaRPr>
            </a:p>
          </p:txBody>
        </p:sp>
        <p:sp>
          <p:nvSpPr>
            <p:cNvPr id="42058" name="Line 13"/>
            <p:cNvSpPr>
              <a:spLocks noChangeShapeType="1"/>
            </p:cNvSpPr>
            <p:nvPr/>
          </p:nvSpPr>
          <p:spPr bwMode="auto">
            <a:xfrm flipH="1">
              <a:off x="1554" y="1839"/>
              <a:ext cx="428" cy="293"/>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21518" name="Text Box 14"/>
            <p:cNvSpPr txBox="1">
              <a:spLocks noChangeArrowheads="1"/>
            </p:cNvSpPr>
            <p:nvPr/>
          </p:nvSpPr>
          <p:spPr bwMode="auto">
            <a:xfrm>
              <a:off x="348" y="2125"/>
              <a:ext cx="116" cy="212"/>
            </a:xfrm>
            <a:prstGeom prst="rect">
              <a:avLst/>
            </a:prstGeom>
            <a:noFill/>
            <a:ln w="9525">
              <a:noFill/>
              <a:miter lim="800000"/>
              <a:headEnd/>
              <a:tailEnd/>
            </a:ln>
            <a:effectLst/>
          </p:spPr>
          <p:txBody>
            <a:bodyPr wrap="none">
              <a:spAutoFit/>
            </a:bodyPr>
            <a:lstStyle/>
            <a:p>
              <a:pPr>
                <a:defRPr/>
              </a:pPr>
              <a:endParaRPr lang="fr-FR" sz="1600">
                <a:solidFill>
                  <a:srgbClr val="C1051B"/>
                </a:solidFill>
                <a:effectLst>
                  <a:outerShdw blurRad="38100" dist="38100" dir="2700000" algn="tl">
                    <a:srgbClr val="C0C0C0"/>
                  </a:outerShdw>
                </a:effectLst>
                <a:latin typeface="Courier New" pitchFamily="49" charset="0"/>
                <a:ea typeface="ＭＳ Ｐゴシック" pitchFamily="34" charset="-128"/>
              </a:endParaRPr>
            </a:p>
          </p:txBody>
        </p:sp>
      </p:grpSp>
      <p:grpSp>
        <p:nvGrpSpPr>
          <p:cNvPr id="41995" name="Group 15"/>
          <p:cNvGrpSpPr>
            <a:grpSpLocks/>
          </p:cNvGrpSpPr>
          <p:nvPr/>
        </p:nvGrpSpPr>
        <p:grpSpPr bwMode="auto">
          <a:xfrm>
            <a:off x="611560" y="5301208"/>
            <a:ext cx="1505427" cy="616347"/>
            <a:chOff x="219" y="2781"/>
            <a:chExt cx="2526" cy="502"/>
          </a:xfrm>
        </p:grpSpPr>
        <p:sp>
          <p:nvSpPr>
            <p:cNvPr id="42054" name="Line 16"/>
            <p:cNvSpPr>
              <a:spLocks noChangeShapeType="1"/>
            </p:cNvSpPr>
            <p:nvPr/>
          </p:nvSpPr>
          <p:spPr bwMode="auto">
            <a:xfrm flipH="1" flipV="1">
              <a:off x="1813" y="2781"/>
              <a:ext cx="655" cy="261"/>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42055" name="Oval 17"/>
            <p:cNvSpPr>
              <a:spLocks noChangeArrowheads="1"/>
            </p:cNvSpPr>
            <p:nvPr/>
          </p:nvSpPr>
          <p:spPr bwMode="auto">
            <a:xfrm>
              <a:off x="2463" y="2962"/>
              <a:ext cx="277" cy="223"/>
            </a:xfrm>
            <a:prstGeom prst="ellipse">
              <a:avLst/>
            </a:prstGeom>
            <a:solidFill>
              <a:schemeClr val="bg1"/>
            </a:solidFill>
            <a:ln w="9525">
              <a:solidFill>
                <a:schemeClr val="tx1"/>
              </a:solidFill>
              <a:miter lim="800000"/>
              <a:headEnd/>
              <a:tailEnd/>
            </a:ln>
            <a:effectLst>
              <a:outerShdw dist="45791" dir="2021404" algn="ctr" rotWithShape="0">
                <a:schemeClr val="bg2"/>
              </a:outerShdw>
            </a:effectLst>
          </p:spPr>
          <p:txBody>
            <a:bodyPr wrap="none" anchor="ctr"/>
            <a:lstStyle/>
            <a:p>
              <a:pPr algn="ctr"/>
              <a:r>
                <a:rPr lang="en-US" altLang="ja-JP" sz="2400" b="1" dirty="0">
                  <a:solidFill>
                    <a:srgbClr val="C1051B"/>
                  </a:solidFill>
                </a:rPr>
                <a:t>C</a:t>
              </a:r>
              <a:endParaRPr lang="en-US" altLang="ja-JP" sz="2400" dirty="0">
                <a:solidFill>
                  <a:srgbClr val="000000"/>
                </a:solidFill>
                <a:latin typeface="Times New Roman" pitchFamily="18" charset="0"/>
              </a:endParaRPr>
            </a:p>
          </p:txBody>
        </p:sp>
        <p:sp>
          <p:nvSpPr>
            <p:cNvPr id="21522" name="Text Box 18"/>
            <p:cNvSpPr txBox="1">
              <a:spLocks noChangeArrowheads="1"/>
            </p:cNvSpPr>
            <p:nvPr/>
          </p:nvSpPr>
          <p:spPr bwMode="auto">
            <a:xfrm>
              <a:off x="218" y="3153"/>
              <a:ext cx="713" cy="129"/>
            </a:xfrm>
            <a:prstGeom prst="rect">
              <a:avLst/>
            </a:prstGeom>
            <a:noFill/>
            <a:ln w="9525">
              <a:noFill/>
              <a:miter lim="800000"/>
              <a:headEnd/>
              <a:tailEnd/>
            </a:ln>
            <a:effectLst/>
          </p:spPr>
          <p:txBody>
            <a:bodyPr rot="10800000" vert="eaVert" wrap="none">
              <a:spAutoFit/>
            </a:bodyPr>
            <a:lstStyle/>
            <a:p>
              <a:pPr>
                <a:defRPr/>
              </a:pPr>
              <a:endParaRPr lang="fr-FR" sz="1600">
                <a:solidFill>
                  <a:srgbClr val="C1051B"/>
                </a:solidFill>
                <a:effectLst>
                  <a:outerShdw blurRad="38100" dist="38100" dir="2700000" algn="tl">
                    <a:srgbClr val="C0C0C0"/>
                  </a:outerShdw>
                </a:effectLst>
                <a:latin typeface="Courier New" pitchFamily="49" charset="0"/>
                <a:ea typeface="ＭＳ Ｐゴシック" pitchFamily="34" charset="-128"/>
              </a:endParaRPr>
            </a:p>
          </p:txBody>
        </p:sp>
      </p:grpSp>
      <p:grpSp>
        <p:nvGrpSpPr>
          <p:cNvPr id="41996" name="Group 19"/>
          <p:cNvGrpSpPr>
            <a:grpSpLocks/>
          </p:cNvGrpSpPr>
          <p:nvPr/>
        </p:nvGrpSpPr>
        <p:grpSpPr bwMode="auto">
          <a:xfrm>
            <a:off x="-309563" y="4429125"/>
            <a:ext cx="3752851" cy="885825"/>
            <a:chOff x="347" y="2008"/>
            <a:chExt cx="2364" cy="558"/>
          </a:xfrm>
        </p:grpSpPr>
        <p:sp>
          <p:nvSpPr>
            <p:cNvPr id="42051" name="Line 20"/>
            <p:cNvSpPr>
              <a:spLocks noChangeShapeType="1"/>
            </p:cNvSpPr>
            <p:nvPr/>
          </p:nvSpPr>
          <p:spPr bwMode="auto">
            <a:xfrm flipH="1">
              <a:off x="2004" y="2138"/>
              <a:ext cx="436" cy="27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42052" name="Oval 21"/>
            <p:cNvSpPr>
              <a:spLocks noChangeArrowheads="1"/>
            </p:cNvSpPr>
            <p:nvPr/>
          </p:nvSpPr>
          <p:spPr bwMode="auto">
            <a:xfrm>
              <a:off x="2436" y="2008"/>
              <a:ext cx="275" cy="219"/>
            </a:xfrm>
            <a:prstGeom prst="ellipse">
              <a:avLst/>
            </a:prstGeom>
            <a:solidFill>
              <a:schemeClr val="bg1"/>
            </a:solidFill>
            <a:ln w="9525">
              <a:solidFill>
                <a:schemeClr val="tx1"/>
              </a:solidFill>
              <a:miter lim="800000"/>
              <a:headEnd/>
              <a:tailEnd/>
            </a:ln>
            <a:effectLst>
              <a:outerShdw dist="45791" dir="2021404" algn="ctr" rotWithShape="0">
                <a:schemeClr val="bg2"/>
              </a:outerShdw>
            </a:effectLst>
          </p:spPr>
          <p:txBody>
            <a:bodyPr wrap="none" anchor="ctr"/>
            <a:lstStyle/>
            <a:p>
              <a:pPr algn="ctr"/>
              <a:r>
                <a:rPr lang="en-US" altLang="ja-JP" sz="2400" b="1">
                  <a:solidFill>
                    <a:srgbClr val="C1051B"/>
                  </a:solidFill>
                </a:rPr>
                <a:t>B</a:t>
              </a:r>
              <a:endParaRPr lang="en-US" altLang="ja-JP" sz="2400">
                <a:solidFill>
                  <a:srgbClr val="000000"/>
                </a:solidFill>
                <a:latin typeface="Times New Roman" pitchFamily="18" charset="0"/>
              </a:endParaRPr>
            </a:p>
          </p:txBody>
        </p:sp>
        <p:sp>
          <p:nvSpPr>
            <p:cNvPr id="21526" name="Text Box 22"/>
            <p:cNvSpPr txBox="1">
              <a:spLocks noChangeArrowheads="1"/>
            </p:cNvSpPr>
            <p:nvPr/>
          </p:nvSpPr>
          <p:spPr bwMode="auto">
            <a:xfrm>
              <a:off x="347" y="2354"/>
              <a:ext cx="116" cy="212"/>
            </a:xfrm>
            <a:prstGeom prst="rect">
              <a:avLst/>
            </a:prstGeom>
            <a:noFill/>
            <a:ln w="9525">
              <a:noFill/>
              <a:miter lim="800000"/>
              <a:headEnd/>
              <a:tailEnd/>
            </a:ln>
            <a:effectLst/>
          </p:spPr>
          <p:txBody>
            <a:bodyPr wrap="none">
              <a:spAutoFit/>
            </a:bodyPr>
            <a:lstStyle/>
            <a:p>
              <a:pPr>
                <a:defRPr/>
              </a:pPr>
              <a:endParaRPr lang="fr-FR" sz="1600">
                <a:solidFill>
                  <a:srgbClr val="C1051B"/>
                </a:solidFill>
                <a:effectLst>
                  <a:outerShdw blurRad="38100" dist="38100" dir="2700000" algn="tl">
                    <a:srgbClr val="C0C0C0"/>
                  </a:outerShdw>
                </a:effectLst>
                <a:latin typeface="Courier New" pitchFamily="49" charset="0"/>
                <a:ea typeface="ＭＳ Ｐゴシック" pitchFamily="34" charset="-128"/>
              </a:endParaRPr>
            </a:p>
          </p:txBody>
        </p:sp>
      </p:grpSp>
      <p:sp>
        <p:nvSpPr>
          <p:cNvPr id="41997" name="Text Box 23"/>
          <p:cNvSpPr txBox="1">
            <a:spLocks noChangeArrowheads="1"/>
          </p:cNvSpPr>
          <p:nvPr/>
        </p:nvSpPr>
        <p:spPr bwMode="auto">
          <a:xfrm>
            <a:off x="5148064" y="6021288"/>
            <a:ext cx="24352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ja-JP" sz="2400" b="1" dirty="0">
                <a:solidFill>
                  <a:srgbClr val="15151D"/>
                </a:solidFill>
                <a:latin typeface="Tahoma" pitchFamily="34" charset="0"/>
              </a:rPr>
              <a:t>Memory State </a:t>
            </a:r>
            <a:endParaRPr lang="en-US" altLang="ja-JP" sz="2400" dirty="0">
              <a:latin typeface="Times New Roman" pitchFamily="18" charset="0"/>
            </a:endParaRPr>
          </a:p>
        </p:txBody>
      </p:sp>
      <p:sp>
        <p:nvSpPr>
          <p:cNvPr id="41998" name="Rectangle 24"/>
          <p:cNvSpPr>
            <a:spLocks noChangeArrowheads="1"/>
          </p:cNvSpPr>
          <p:nvPr/>
        </p:nvSpPr>
        <p:spPr bwMode="auto">
          <a:xfrm>
            <a:off x="4038600" y="1454497"/>
            <a:ext cx="4918075" cy="4422775"/>
          </a:xfrm>
          <a:prstGeom prst="rect">
            <a:avLst/>
          </a:prstGeom>
          <a:noFill/>
          <a:ln w="9525">
            <a:solidFill>
              <a:srgbClr val="DDDDDD"/>
            </a:solidFill>
            <a:miter lim="800000"/>
            <a:headEnd/>
            <a:tailEnd/>
          </a:ln>
          <a:effectLst>
            <a:outerShdw dist="117088" dir="2963922"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pPr algn="ctr"/>
            <a:endParaRPr lang="ja-JP" altLang="en-US" sz="2400">
              <a:solidFill>
                <a:srgbClr val="DDDDDD"/>
              </a:solidFill>
              <a:latin typeface="Times New Roman" pitchFamily="18" charset="0"/>
            </a:endParaRPr>
          </a:p>
        </p:txBody>
      </p:sp>
      <p:sp>
        <p:nvSpPr>
          <p:cNvPr id="41999" name="Rectangle 25"/>
          <p:cNvSpPr>
            <a:spLocks noChangeArrowheads="1"/>
          </p:cNvSpPr>
          <p:nvPr/>
        </p:nvSpPr>
        <p:spPr bwMode="auto">
          <a:xfrm>
            <a:off x="7369494" y="1547813"/>
            <a:ext cx="455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000" dirty="0">
                <a:solidFill>
                  <a:srgbClr val="40458C"/>
                </a:solidFill>
                <a:latin typeface="Times New Roman" pitchFamily="18" charset="0"/>
              </a:rPr>
              <a:t>P1</a:t>
            </a:r>
          </a:p>
        </p:txBody>
      </p:sp>
      <p:sp>
        <p:nvSpPr>
          <p:cNvPr id="42000" name="Rectangle 26"/>
          <p:cNvSpPr>
            <a:spLocks noChangeArrowheads="1"/>
          </p:cNvSpPr>
          <p:nvPr/>
        </p:nvSpPr>
        <p:spPr bwMode="auto">
          <a:xfrm>
            <a:off x="7748588" y="1631950"/>
            <a:ext cx="938212" cy="315913"/>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wrap="none" anchor="ctr"/>
          <a:lstStyle/>
          <a:p>
            <a:endParaRPr lang="en-US"/>
          </a:p>
        </p:txBody>
      </p:sp>
      <p:sp>
        <p:nvSpPr>
          <p:cNvPr id="21531" name="AutoShape 27"/>
          <p:cNvSpPr>
            <a:spLocks noChangeArrowheads="1"/>
          </p:cNvSpPr>
          <p:nvPr/>
        </p:nvSpPr>
        <p:spPr bwMode="auto">
          <a:xfrm>
            <a:off x="4267200" y="1512888"/>
            <a:ext cx="2057400" cy="696912"/>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dirty="0">
                <a:solidFill>
                  <a:srgbClr val="C1051B"/>
                </a:solidFill>
                <a:effectLst>
                  <a:outerShdw blurRad="38100" dist="38100" dir="2700000" algn="tl">
                    <a:srgbClr val="000000"/>
                  </a:outerShdw>
                </a:effectLst>
                <a:latin typeface="Arial" charset="0"/>
              </a:rPr>
              <a:t>A. </a:t>
            </a:r>
            <a:r>
              <a:rPr lang="en-US" altLang="ja-JP" sz="1400" dirty="0">
                <a:solidFill>
                  <a:srgbClr val="000000"/>
                </a:solidFill>
                <a:latin typeface="Arial" charset="0"/>
              </a:rPr>
              <a:t>The instance variable  is 	allocated in memory.</a:t>
            </a:r>
          </a:p>
        </p:txBody>
      </p:sp>
      <p:sp>
        <p:nvSpPr>
          <p:cNvPr id="21532" name="AutoShape 28"/>
          <p:cNvSpPr>
            <a:spLocks noChangeArrowheads="1"/>
          </p:cNvSpPr>
          <p:nvPr/>
        </p:nvSpPr>
        <p:spPr bwMode="auto">
          <a:xfrm>
            <a:off x="4267200" y="2438400"/>
            <a:ext cx="2362200" cy="685800"/>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a:solidFill>
                  <a:srgbClr val="C1051B"/>
                </a:solidFill>
                <a:effectLst>
                  <a:outerShdw blurRad="38100" dist="38100" dir="2700000" algn="tl">
                    <a:srgbClr val="000000"/>
                  </a:outerShdw>
                </a:effectLst>
                <a:latin typeface="Arial" charset="0"/>
              </a:rPr>
              <a:t>B. </a:t>
            </a:r>
            <a:r>
              <a:rPr lang="en-US" altLang="ja-JP" sz="1400">
                <a:solidFill>
                  <a:srgbClr val="000000"/>
                </a:solidFill>
                <a:latin typeface="Arial" charset="0"/>
              </a:rPr>
              <a:t>The object  is 	created with initial state</a:t>
            </a:r>
          </a:p>
        </p:txBody>
      </p:sp>
      <p:sp>
        <p:nvSpPr>
          <p:cNvPr id="21533" name="AutoShape 29"/>
          <p:cNvSpPr>
            <a:spLocks noChangeArrowheads="1"/>
          </p:cNvSpPr>
          <p:nvPr/>
        </p:nvSpPr>
        <p:spPr bwMode="auto">
          <a:xfrm>
            <a:off x="4343400" y="3505200"/>
            <a:ext cx="2133600" cy="859904"/>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dirty="0">
                <a:solidFill>
                  <a:srgbClr val="C1051B"/>
                </a:solidFill>
                <a:effectLst>
                  <a:outerShdw blurRad="38100" dist="38100" dir="2700000" algn="tl">
                    <a:srgbClr val="000000"/>
                  </a:outerShdw>
                </a:effectLst>
                <a:latin typeface="Arial" charset="0"/>
              </a:rPr>
              <a:t>C. </a:t>
            </a:r>
            <a:r>
              <a:rPr lang="en-US" altLang="ja-JP" sz="1400" dirty="0">
                <a:solidFill>
                  <a:srgbClr val="000000"/>
                </a:solidFill>
                <a:latin typeface="Arial" charset="0"/>
              </a:rPr>
              <a:t>The reference of the object created in B  is assigned to the variable.</a:t>
            </a:r>
          </a:p>
        </p:txBody>
      </p:sp>
      <p:sp>
        <p:nvSpPr>
          <p:cNvPr id="42004" name="AutoShape 30"/>
          <p:cNvSpPr>
            <a:spLocks noChangeAspect="1" noChangeArrowheads="1" noTextEdit="1"/>
          </p:cNvSpPr>
          <p:nvPr/>
        </p:nvSpPr>
        <p:spPr bwMode="auto">
          <a:xfrm>
            <a:off x="6934200" y="3581400"/>
            <a:ext cx="18494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42005" name="Rectangle 31"/>
          <p:cNvSpPr>
            <a:spLocks noChangeArrowheads="1"/>
          </p:cNvSpPr>
          <p:nvPr/>
        </p:nvSpPr>
        <p:spPr bwMode="auto">
          <a:xfrm>
            <a:off x="7043738" y="3660775"/>
            <a:ext cx="15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Tahoma" pitchFamily="34" charset="0"/>
            </a:endParaRPr>
          </a:p>
        </p:txBody>
      </p:sp>
      <p:grpSp>
        <p:nvGrpSpPr>
          <p:cNvPr id="42006" name="Group 32"/>
          <p:cNvGrpSpPr>
            <a:grpSpLocks/>
          </p:cNvGrpSpPr>
          <p:nvPr/>
        </p:nvGrpSpPr>
        <p:grpSpPr bwMode="auto">
          <a:xfrm>
            <a:off x="7497763" y="3695700"/>
            <a:ext cx="903287" cy="328613"/>
            <a:chOff x="4723" y="2328"/>
            <a:chExt cx="569" cy="207"/>
          </a:xfrm>
        </p:grpSpPr>
        <p:sp>
          <p:nvSpPr>
            <p:cNvPr id="42048" name="Rectangle 33"/>
            <p:cNvSpPr>
              <a:spLocks noChangeArrowheads="1"/>
            </p:cNvSpPr>
            <p:nvPr/>
          </p:nvSpPr>
          <p:spPr bwMode="auto">
            <a:xfrm>
              <a:off x="4752" y="2357"/>
              <a:ext cx="540" cy="178"/>
            </a:xfrm>
            <a:prstGeom prst="rect">
              <a:avLst/>
            </a:prstGeom>
            <a:solidFill>
              <a:srgbClr val="1B2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49" name="Rectangle 34"/>
            <p:cNvSpPr>
              <a:spLocks noChangeArrowheads="1"/>
            </p:cNvSpPr>
            <p:nvPr/>
          </p:nvSpPr>
          <p:spPr bwMode="auto">
            <a:xfrm>
              <a:off x="4723" y="2328"/>
              <a:ext cx="540"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50" name="Rectangle 35"/>
            <p:cNvSpPr>
              <a:spLocks noChangeArrowheads="1"/>
            </p:cNvSpPr>
            <p:nvPr/>
          </p:nvSpPr>
          <p:spPr bwMode="auto">
            <a:xfrm>
              <a:off x="4723" y="2328"/>
              <a:ext cx="540" cy="179"/>
            </a:xfrm>
            <a:prstGeom prst="rect">
              <a:avLst/>
            </a:prstGeom>
            <a:noFill/>
            <a:ln w="7938" cap="rnd">
              <a:solidFill>
                <a:srgbClr val="40458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2007" name="Rectangle 36"/>
          <p:cNvSpPr>
            <a:spLocks noChangeArrowheads="1"/>
          </p:cNvSpPr>
          <p:nvPr/>
        </p:nvSpPr>
        <p:spPr bwMode="auto">
          <a:xfrm>
            <a:off x="7162800" y="3660775"/>
            <a:ext cx="2709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solidFill>
                  <a:srgbClr val="40458C"/>
                </a:solidFill>
                <a:latin typeface="Times New Roman" pitchFamily="18" charset="0"/>
              </a:rPr>
              <a:t>P1</a:t>
            </a:r>
            <a:endParaRPr lang="en-US" sz="2000" dirty="0">
              <a:latin typeface="Tahoma" pitchFamily="34" charset="0"/>
            </a:endParaRPr>
          </a:p>
        </p:txBody>
      </p:sp>
      <p:grpSp>
        <p:nvGrpSpPr>
          <p:cNvPr id="42008" name="Group 37"/>
          <p:cNvGrpSpPr>
            <a:grpSpLocks/>
          </p:cNvGrpSpPr>
          <p:nvPr/>
        </p:nvGrpSpPr>
        <p:grpSpPr bwMode="auto">
          <a:xfrm>
            <a:off x="7497763" y="3695700"/>
            <a:ext cx="903287" cy="328613"/>
            <a:chOff x="4723" y="2328"/>
            <a:chExt cx="569" cy="207"/>
          </a:xfrm>
        </p:grpSpPr>
        <p:sp>
          <p:nvSpPr>
            <p:cNvPr id="42045" name="Rectangle 38"/>
            <p:cNvSpPr>
              <a:spLocks noChangeArrowheads="1"/>
            </p:cNvSpPr>
            <p:nvPr/>
          </p:nvSpPr>
          <p:spPr bwMode="auto">
            <a:xfrm>
              <a:off x="4752" y="2357"/>
              <a:ext cx="540" cy="178"/>
            </a:xfrm>
            <a:prstGeom prst="rect">
              <a:avLst/>
            </a:prstGeom>
            <a:solidFill>
              <a:srgbClr val="1B2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46" name="Rectangle 39"/>
            <p:cNvSpPr>
              <a:spLocks noChangeArrowheads="1"/>
            </p:cNvSpPr>
            <p:nvPr/>
          </p:nvSpPr>
          <p:spPr bwMode="auto">
            <a:xfrm>
              <a:off x="4723" y="2328"/>
              <a:ext cx="540"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47" name="Rectangle 40"/>
            <p:cNvSpPr>
              <a:spLocks noChangeArrowheads="1"/>
            </p:cNvSpPr>
            <p:nvPr/>
          </p:nvSpPr>
          <p:spPr bwMode="auto">
            <a:xfrm>
              <a:off x="4723" y="2328"/>
              <a:ext cx="540" cy="179"/>
            </a:xfrm>
            <a:prstGeom prst="rect">
              <a:avLst/>
            </a:prstGeom>
            <a:noFill/>
            <a:ln w="7938" cap="rnd">
              <a:solidFill>
                <a:srgbClr val="40458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2009" name="Freeform 41"/>
          <p:cNvSpPr>
            <a:spLocks/>
          </p:cNvSpPr>
          <p:nvPr/>
        </p:nvSpPr>
        <p:spPr bwMode="auto">
          <a:xfrm>
            <a:off x="7656513" y="3843338"/>
            <a:ext cx="192087" cy="817562"/>
          </a:xfrm>
          <a:custGeom>
            <a:avLst/>
            <a:gdLst>
              <a:gd name="T0" fmla="*/ 2147483647 w 121"/>
              <a:gd name="T1" fmla="*/ 0 h 515"/>
              <a:gd name="T2" fmla="*/ 2147483647 w 121"/>
              <a:gd name="T3" fmla="*/ 2147483647 h 515"/>
              <a:gd name="T4" fmla="*/ 2147483647 w 121"/>
              <a:gd name="T5" fmla="*/ 2147483647 h 515"/>
              <a:gd name="T6" fmla="*/ 2147483647 w 121"/>
              <a:gd name="T7" fmla="*/ 2147483647 h 515"/>
              <a:gd name="T8" fmla="*/ 0 w 121"/>
              <a:gd name="T9" fmla="*/ 2147483647 h 515"/>
              <a:gd name="T10" fmla="*/ 2147483647 w 121"/>
              <a:gd name="T11" fmla="*/ 2147483647 h 515"/>
              <a:gd name="T12" fmla="*/ 2147483647 w 121"/>
              <a:gd name="T13" fmla="*/ 2147483647 h 515"/>
              <a:gd name="T14" fmla="*/ 2147483647 w 121"/>
              <a:gd name="T15" fmla="*/ 2147483647 h 515"/>
              <a:gd name="T16" fmla="*/ 2147483647 w 121"/>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1"/>
              <a:gd name="T28" fmla="*/ 0 h 515"/>
              <a:gd name="T29" fmla="*/ 121 w 121"/>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 h="515">
                <a:moveTo>
                  <a:pt x="121" y="0"/>
                </a:moveTo>
                <a:lnTo>
                  <a:pt x="70" y="63"/>
                </a:lnTo>
                <a:lnTo>
                  <a:pt x="33" y="126"/>
                </a:lnTo>
                <a:lnTo>
                  <a:pt x="9" y="191"/>
                </a:lnTo>
                <a:lnTo>
                  <a:pt x="0" y="255"/>
                </a:lnTo>
                <a:lnTo>
                  <a:pt x="4" y="319"/>
                </a:lnTo>
                <a:lnTo>
                  <a:pt x="21" y="384"/>
                </a:lnTo>
                <a:lnTo>
                  <a:pt x="53" y="449"/>
                </a:lnTo>
                <a:lnTo>
                  <a:pt x="98" y="515"/>
                </a:lnTo>
              </a:path>
            </a:pathLst>
          </a:custGeom>
          <a:noFill/>
          <a:ln w="3175" cap="rnd">
            <a:solidFill>
              <a:srgbClr val="4677BF"/>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42010" name="Freeform 42"/>
          <p:cNvSpPr>
            <a:spLocks/>
          </p:cNvSpPr>
          <p:nvPr/>
        </p:nvSpPr>
        <p:spPr bwMode="auto">
          <a:xfrm>
            <a:off x="7781925" y="4633913"/>
            <a:ext cx="66675" cy="69850"/>
          </a:xfrm>
          <a:custGeom>
            <a:avLst/>
            <a:gdLst>
              <a:gd name="T0" fmla="*/ 0 w 42"/>
              <a:gd name="T1" fmla="*/ 2147483647 h 44"/>
              <a:gd name="T2" fmla="*/ 2147483647 w 42"/>
              <a:gd name="T3" fmla="*/ 2147483647 h 44"/>
              <a:gd name="T4" fmla="*/ 2147483647 w 42"/>
              <a:gd name="T5" fmla="*/ 0 h 44"/>
              <a:gd name="T6" fmla="*/ 0 w 42"/>
              <a:gd name="T7" fmla="*/ 2147483647 h 44"/>
              <a:gd name="T8" fmla="*/ 0 60000 65536"/>
              <a:gd name="T9" fmla="*/ 0 60000 65536"/>
              <a:gd name="T10" fmla="*/ 0 60000 65536"/>
              <a:gd name="T11" fmla="*/ 0 60000 65536"/>
              <a:gd name="T12" fmla="*/ 0 w 42"/>
              <a:gd name="T13" fmla="*/ 0 h 44"/>
              <a:gd name="T14" fmla="*/ 42 w 42"/>
              <a:gd name="T15" fmla="*/ 44 h 44"/>
            </a:gdLst>
            <a:ahLst/>
            <a:cxnLst>
              <a:cxn ang="T8">
                <a:pos x="T0" y="T1"/>
              </a:cxn>
              <a:cxn ang="T9">
                <a:pos x="T2" y="T3"/>
              </a:cxn>
              <a:cxn ang="T10">
                <a:pos x="T4" y="T5"/>
              </a:cxn>
              <a:cxn ang="T11">
                <a:pos x="T6" y="T7"/>
              </a:cxn>
            </a:cxnLst>
            <a:rect l="T12" t="T13" r="T14" b="T15"/>
            <a:pathLst>
              <a:path w="42" h="44">
                <a:moveTo>
                  <a:pt x="0" y="26"/>
                </a:moveTo>
                <a:lnTo>
                  <a:pt x="42" y="44"/>
                </a:lnTo>
                <a:lnTo>
                  <a:pt x="31" y="0"/>
                </a:lnTo>
                <a:lnTo>
                  <a:pt x="0" y="26"/>
                </a:lnTo>
                <a:close/>
              </a:path>
            </a:pathLst>
          </a:custGeom>
          <a:solidFill>
            <a:srgbClr val="4677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CA"/>
          </a:p>
        </p:txBody>
      </p:sp>
      <p:grpSp>
        <p:nvGrpSpPr>
          <p:cNvPr id="42011" name="Group 43"/>
          <p:cNvGrpSpPr>
            <a:grpSpLocks/>
          </p:cNvGrpSpPr>
          <p:nvPr/>
        </p:nvGrpSpPr>
        <p:grpSpPr bwMode="auto">
          <a:xfrm>
            <a:off x="6781800" y="2205039"/>
            <a:ext cx="2011363" cy="1030288"/>
            <a:chOff x="4272" y="1389"/>
            <a:chExt cx="1267" cy="649"/>
          </a:xfrm>
        </p:grpSpPr>
        <p:sp>
          <p:nvSpPr>
            <p:cNvPr id="42029" name="AutoShape 44"/>
            <p:cNvSpPr>
              <a:spLocks noChangeAspect="1" noChangeArrowheads="1" noTextEdit="1"/>
            </p:cNvSpPr>
            <p:nvPr/>
          </p:nvSpPr>
          <p:spPr bwMode="auto">
            <a:xfrm>
              <a:off x="4272" y="1440"/>
              <a:ext cx="1267"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42030" name="Rectangle 45"/>
            <p:cNvSpPr>
              <a:spLocks noChangeArrowheads="1"/>
            </p:cNvSpPr>
            <p:nvPr/>
          </p:nvSpPr>
          <p:spPr bwMode="auto">
            <a:xfrm>
              <a:off x="4282" y="1450"/>
              <a:ext cx="1247" cy="12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31" name="Rectangle 46"/>
            <p:cNvSpPr>
              <a:spLocks noChangeArrowheads="1"/>
            </p:cNvSpPr>
            <p:nvPr/>
          </p:nvSpPr>
          <p:spPr bwMode="auto">
            <a:xfrm>
              <a:off x="4282" y="1450"/>
              <a:ext cx="1247" cy="12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32" name="Rectangle 47"/>
            <p:cNvSpPr>
              <a:spLocks noChangeArrowheads="1"/>
            </p:cNvSpPr>
            <p:nvPr/>
          </p:nvSpPr>
          <p:spPr bwMode="auto">
            <a:xfrm>
              <a:off x="4800" y="1389"/>
              <a:ext cx="4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u="sng" dirty="0">
                  <a:solidFill>
                    <a:srgbClr val="000000"/>
                  </a:solidFill>
                </a:rPr>
                <a:t>Person</a:t>
              </a:r>
              <a:endParaRPr lang="en-US" sz="4800" u="sng" dirty="0">
                <a:latin typeface="Tahoma" pitchFamily="34" charset="0"/>
              </a:endParaRPr>
            </a:p>
          </p:txBody>
        </p:sp>
        <p:sp>
          <p:nvSpPr>
            <p:cNvPr id="42033" name="Rectangle 48"/>
            <p:cNvSpPr>
              <a:spLocks noChangeArrowheads="1"/>
            </p:cNvSpPr>
            <p:nvPr/>
          </p:nvSpPr>
          <p:spPr bwMode="auto">
            <a:xfrm>
              <a:off x="4282" y="1575"/>
              <a:ext cx="1247" cy="4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34" name="Rectangle 49"/>
            <p:cNvSpPr>
              <a:spLocks noChangeArrowheads="1"/>
            </p:cNvSpPr>
            <p:nvPr/>
          </p:nvSpPr>
          <p:spPr bwMode="auto">
            <a:xfrm>
              <a:off x="4282" y="1575"/>
              <a:ext cx="1247" cy="45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37" name="Rectangle 52"/>
            <p:cNvSpPr>
              <a:spLocks noChangeArrowheads="1"/>
            </p:cNvSpPr>
            <p:nvPr/>
          </p:nvSpPr>
          <p:spPr bwMode="auto">
            <a:xfrm>
              <a:off x="4883" y="1801"/>
              <a:ext cx="488"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38" name="Rectangle 53"/>
            <p:cNvSpPr>
              <a:spLocks noChangeArrowheads="1"/>
            </p:cNvSpPr>
            <p:nvPr/>
          </p:nvSpPr>
          <p:spPr bwMode="auto">
            <a:xfrm>
              <a:off x="4883" y="1801"/>
              <a:ext cx="488" cy="114"/>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39" name="Rectangle 54"/>
            <p:cNvSpPr>
              <a:spLocks noChangeArrowheads="1"/>
            </p:cNvSpPr>
            <p:nvPr/>
          </p:nvSpPr>
          <p:spPr bwMode="auto">
            <a:xfrm>
              <a:off x="4883" y="1609"/>
              <a:ext cx="488" cy="11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40" name="Rectangle 55"/>
            <p:cNvSpPr>
              <a:spLocks noChangeArrowheads="1"/>
            </p:cNvSpPr>
            <p:nvPr/>
          </p:nvSpPr>
          <p:spPr bwMode="auto">
            <a:xfrm>
              <a:off x="4883" y="1609"/>
              <a:ext cx="488" cy="11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042" name="Rectangle 57"/>
            <p:cNvSpPr>
              <a:spLocks noChangeArrowheads="1"/>
            </p:cNvSpPr>
            <p:nvPr/>
          </p:nvSpPr>
          <p:spPr bwMode="auto">
            <a:xfrm>
              <a:off x="4368" y="1746"/>
              <a:ext cx="23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age </a:t>
              </a:r>
            </a:p>
          </p:txBody>
        </p:sp>
        <p:sp>
          <p:nvSpPr>
            <p:cNvPr id="42043" name="Text Box 58"/>
            <p:cNvSpPr txBox="1">
              <a:spLocks noChangeArrowheads="1"/>
            </p:cNvSpPr>
            <p:nvPr/>
          </p:nvSpPr>
          <p:spPr bwMode="auto">
            <a:xfrm>
              <a:off x="4992" y="1728"/>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0</a:t>
              </a:r>
              <a:endParaRPr lang="en-GB" dirty="0">
                <a:latin typeface="Tahoma" pitchFamily="34" charset="0"/>
              </a:endParaRPr>
            </a:p>
          </p:txBody>
        </p:sp>
        <p:sp>
          <p:nvSpPr>
            <p:cNvPr id="42044" name="Text Box 59"/>
            <p:cNvSpPr txBox="1">
              <a:spLocks noChangeArrowheads="1"/>
            </p:cNvSpPr>
            <p:nvPr/>
          </p:nvSpPr>
          <p:spPr bwMode="auto">
            <a:xfrm>
              <a:off x="4992" y="1545"/>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 ”      </a:t>
              </a:r>
              <a:endParaRPr lang="en-GB" dirty="0">
                <a:latin typeface="Tahoma" pitchFamily="34" charset="0"/>
              </a:endParaRPr>
            </a:p>
          </p:txBody>
        </p:sp>
      </p:grpSp>
      <p:sp>
        <p:nvSpPr>
          <p:cNvPr id="79" name="Rectangle 57"/>
          <p:cNvSpPr>
            <a:spLocks noChangeArrowheads="1"/>
          </p:cNvSpPr>
          <p:nvPr/>
        </p:nvSpPr>
        <p:spPr bwMode="auto">
          <a:xfrm>
            <a:off x="6902354" y="2504703"/>
            <a:ext cx="5652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name </a:t>
            </a:r>
          </a:p>
        </p:txBody>
      </p:sp>
      <p:grpSp>
        <p:nvGrpSpPr>
          <p:cNvPr id="80" name="Group 43"/>
          <p:cNvGrpSpPr>
            <a:grpSpLocks/>
          </p:cNvGrpSpPr>
          <p:nvPr/>
        </p:nvGrpSpPr>
        <p:grpSpPr bwMode="auto">
          <a:xfrm>
            <a:off x="6772275" y="4648200"/>
            <a:ext cx="2011363" cy="1030288"/>
            <a:chOff x="4272" y="1389"/>
            <a:chExt cx="1267" cy="649"/>
          </a:xfrm>
        </p:grpSpPr>
        <p:sp>
          <p:nvSpPr>
            <p:cNvPr id="81" name="AutoShape 44"/>
            <p:cNvSpPr>
              <a:spLocks noChangeAspect="1" noChangeArrowheads="1" noTextEdit="1"/>
            </p:cNvSpPr>
            <p:nvPr/>
          </p:nvSpPr>
          <p:spPr bwMode="auto">
            <a:xfrm>
              <a:off x="4272" y="1440"/>
              <a:ext cx="1267"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82" name="Rectangle 45"/>
            <p:cNvSpPr>
              <a:spLocks noChangeArrowheads="1"/>
            </p:cNvSpPr>
            <p:nvPr/>
          </p:nvSpPr>
          <p:spPr bwMode="auto">
            <a:xfrm>
              <a:off x="4282" y="1450"/>
              <a:ext cx="1247" cy="12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3" name="Rectangle 46"/>
            <p:cNvSpPr>
              <a:spLocks noChangeArrowheads="1"/>
            </p:cNvSpPr>
            <p:nvPr/>
          </p:nvSpPr>
          <p:spPr bwMode="auto">
            <a:xfrm>
              <a:off x="4282" y="1450"/>
              <a:ext cx="1247" cy="12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Rectangle 47"/>
            <p:cNvSpPr>
              <a:spLocks noChangeArrowheads="1"/>
            </p:cNvSpPr>
            <p:nvPr/>
          </p:nvSpPr>
          <p:spPr bwMode="auto">
            <a:xfrm>
              <a:off x="4800" y="1389"/>
              <a:ext cx="4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u="sng" dirty="0">
                  <a:solidFill>
                    <a:srgbClr val="000000"/>
                  </a:solidFill>
                </a:rPr>
                <a:t>Person</a:t>
              </a:r>
              <a:endParaRPr lang="en-US" sz="4800" u="sng" dirty="0">
                <a:latin typeface="Tahoma" pitchFamily="34" charset="0"/>
              </a:endParaRPr>
            </a:p>
          </p:txBody>
        </p:sp>
        <p:sp>
          <p:nvSpPr>
            <p:cNvPr id="85" name="Rectangle 48"/>
            <p:cNvSpPr>
              <a:spLocks noChangeArrowheads="1"/>
            </p:cNvSpPr>
            <p:nvPr/>
          </p:nvSpPr>
          <p:spPr bwMode="auto">
            <a:xfrm>
              <a:off x="4282" y="1575"/>
              <a:ext cx="1247" cy="4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6" name="Rectangle 49"/>
            <p:cNvSpPr>
              <a:spLocks noChangeArrowheads="1"/>
            </p:cNvSpPr>
            <p:nvPr/>
          </p:nvSpPr>
          <p:spPr bwMode="auto">
            <a:xfrm>
              <a:off x="4282" y="1575"/>
              <a:ext cx="1247" cy="45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Rectangle 52"/>
            <p:cNvSpPr>
              <a:spLocks noChangeArrowheads="1"/>
            </p:cNvSpPr>
            <p:nvPr/>
          </p:nvSpPr>
          <p:spPr bwMode="auto">
            <a:xfrm>
              <a:off x="4883" y="1801"/>
              <a:ext cx="488"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8" name="Rectangle 53"/>
            <p:cNvSpPr>
              <a:spLocks noChangeArrowheads="1"/>
            </p:cNvSpPr>
            <p:nvPr/>
          </p:nvSpPr>
          <p:spPr bwMode="auto">
            <a:xfrm>
              <a:off x="4883" y="1801"/>
              <a:ext cx="488" cy="114"/>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Rectangle 54"/>
            <p:cNvSpPr>
              <a:spLocks noChangeArrowheads="1"/>
            </p:cNvSpPr>
            <p:nvPr/>
          </p:nvSpPr>
          <p:spPr bwMode="auto">
            <a:xfrm>
              <a:off x="4883" y="1609"/>
              <a:ext cx="488" cy="11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0" name="Rectangle 55"/>
            <p:cNvSpPr>
              <a:spLocks noChangeArrowheads="1"/>
            </p:cNvSpPr>
            <p:nvPr/>
          </p:nvSpPr>
          <p:spPr bwMode="auto">
            <a:xfrm>
              <a:off x="4883" y="1609"/>
              <a:ext cx="488" cy="11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56"/>
            <p:cNvSpPr>
              <a:spLocks noChangeArrowheads="1"/>
            </p:cNvSpPr>
            <p:nvPr/>
          </p:nvSpPr>
          <p:spPr bwMode="auto">
            <a:xfrm>
              <a:off x="4305" y="1801"/>
              <a:ext cx="442"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 name="Rectangle 57"/>
            <p:cNvSpPr>
              <a:spLocks noChangeArrowheads="1"/>
            </p:cNvSpPr>
            <p:nvPr/>
          </p:nvSpPr>
          <p:spPr bwMode="auto">
            <a:xfrm>
              <a:off x="4356" y="1773"/>
              <a:ext cx="23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age </a:t>
              </a:r>
            </a:p>
          </p:txBody>
        </p:sp>
        <p:sp>
          <p:nvSpPr>
            <p:cNvPr id="93" name="Text Box 58"/>
            <p:cNvSpPr txBox="1">
              <a:spLocks noChangeArrowheads="1"/>
            </p:cNvSpPr>
            <p:nvPr/>
          </p:nvSpPr>
          <p:spPr bwMode="auto">
            <a:xfrm>
              <a:off x="4992" y="1728"/>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0</a:t>
              </a:r>
              <a:endParaRPr lang="en-GB" dirty="0">
                <a:latin typeface="Tahoma" pitchFamily="34" charset="0"/>
              </a:endParaRPr>
            </a:p>
          </p:txBody>
        </p:sp>
        <p:sp>
          <p:nvSpPr>
            <p:cNvPr id="94" name="Text Box 59"/>
            <p:cNvSpPr txBox="1">
              <a:spLocks noChangeArrowheads="1"/>
            </p:cNvSpPr>
            <p:nvPr/>
          </p:nvSpPr>
          <p:spPr bwMode="auto">
            <a:xfrm>
              <a:off x="4992" y="1545"/>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 ”      </a:t>
              </a:r>
              <a:endParaRPr lang="en-GB" dirty="0">
                <a:latin typeface="Tahoma" pitchFamily="34" charset="0"/>
              </a:endParaRPr>
            </a:p>
          </p:txBody>
        </p:sp>
      </p:grpSp>
      <p:sp>
        <p:nvSpPr>
          <p:cNvPr id="95" name="Rectangle 57"/>
          <p:cNvSpPr>
            <a:spLocks noChangeArrowheads="1"/>
          </p:cNvSpPr>
          <p:nvPr/>
        </p:nvSpPr>
        <p:spPr bwMode="auto">
          <a:xfrm>
            <a:off x="6902402" y="4953000"/>
            <a:ext cx="5652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name </a:t>
            </a:r>
          </a:p>
        </p:txBody>
      </p:sp>
    </p:spTree>
    <p:extLst>
      <p:ext uri="{BB962C8B-B14F-4D97-AF65-F5344CB8AC3E}">
        <p14:creationId xmlns:p14="http://schemas.microsoft.com/office/powerpoint/2010/main" val="1123160094"/>
      </p:ext>
    </p:extLst>
  </p:cSld>
  <p:clrMapOvr>
    <a:masterClrMapping/>
  </p:clrMapOvr>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609600" y="228600"/>
            <a:ext cx="7772400" cy="838200"/>
          </a:xfrm>
        </p:spPr>
        <p:txBody>
          <a:bodyPr>
            <a:normAutofit/>
          </a:bodyPr>
          <a:lstStyle/>
          <a:p>
            <a:r>
              <a:rPr lang="en-US" dirty="0"/>
              <a:t>Class with Multiple Constructors</a:t>
            </a:r>
          </a:p>
        </p:txBody>
      </p:sp>
      <p:sp>
        <p:nvSpPr>
          <p:cNvPr id="63" name="Slide Number Placeholder 5"/>
          <p:cNvSpPr>
            <a:spLocks noGrp="1"/>
          </p:cNvSpPr>
          <p:nvPr>
            <p:ph type="sldNum" sz="quarter" idx="12"/>
          </p:nvPr>
        </p:nvSpPr>
        <p:spPr/>
        <p:txBody>
          <a:bodyPr>
            <a:normAutofit fontScale="85000" lnSpcReduction="20000"/>
          </a:bodyPr>
          <a:lstStyle/>
          <a:p>
            <a:pPr>
              <a:defRPr/>
            </a:pPr>
            <a:fld id="{A8FDAFFE-CB8B-4629-B103-2911CE5A1931}" type="slidenum">
              <a:rPr lang="en-US"/>
              <a:pPr>
                <a:defRPr/>
              </a:pPr>
              <a:t>646</a:t>
            </a:fld>
            <a:endParaRPr lang="en-US"/>
          </a:p>
        </p:txBody>
      </p:sp>
      <p:sp>
        <p:nvSpPr>
          <p:cNvPr id="43013" name="Text Box 4"/>
          <p:cNvSpPr txBox="1">
            <a:spLocks noChangeArrowheads="1"/>
          </p:cNvSpPr>
          <p:nvPr/>
        </p:nvSpPr>
        <p:spPr bwMode="auto">
          <a:xfrm>
            <a:off x="251520" y="1484784"/>
            <a:ext cx="4248150" cy="3005951"/>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None/>
            </a:pPr>
            <a:r>
              <a:rPr lang="en-GB" sz="1600" dirty="0">
                <a:latin typeface="Courier New" pitchFamily="49" charset="0"/>
                <a:cs typeface="Courier New" pitchFamily="49" charset="0"/>
              </a:rPr>
              <a:t>Public class Person</a:t>
            </a:r>
          </a:p>
          <a:p>
            <a:pPr eaLnBrk="1" hangingPunct="1">
              <a:buFont typeface="Arial" pitchFamily="34" charset="0"/>
              <a:buNone/>
            </a:pPr>
            <a:r>
              <a:rPr lang="en-GB" sz="1600" dirty="0">
                <a:latin typeface="Courier New" pitchFamily="49" charset="0"/>
                <a:cs typeface="Courier New" pitchFamily="49" charset="0"/>
              </a:rPr>
              <a:t>{</a:t>
            </a:r>
            <a:endParaRPr lang="en-US" sz="1600" dirty="0">
              <a:latin typeface="Courier New" pitchFamily="49" charset="0"/>
              <a:cs typeface="Courier New" pitchFamily="49" charset="0"/>
            </a:endParaRPr>
          </a:p>
          <a:p>
            <a:pPr eaLnBrk="1" hangingPunct="1">
              <a:buFont typeface="Arial" pitchFamily="34" charset="0"/>
              <a:buNone/>
            </a:pPr>
            <a:r>
              <a:rPr lang="en-GB" sz="1600" dirty="0">
                <a:latin typeface="Courier New" pitchFamily="49" charset="0"/>
                <a:cs typeface="Courier New" pitchFamily="49" charset="0"/>
              </a:rPr>
              <a:t>String name; </a:t>
            </a:r>
          </a:p>
          <a:p>
            <a:pPr eaLnBrk="1" hangingPunct="1">
              <a:buFont typeface="Arial" pitchFamily="34" charset="0"/>
              <a:buNone/>
            </a:pPr>
            <a:r>
              <a:rPr lang="en-GB" sz="1600" dirty="0" err="1">
                <a:latin typeface="Courier New" pitchFamily="49" charset="0"/>
                <a:cs typeface="Courier New" pitchFamily="49" charset="0"/>
              </a:rPr>
              <a:t>int</a:t>
            </a:r>
            <a:r>
              <a:rPr lang="en-GB" sz="1600" dirty="0">
                <a:latin typeface="Courier New" pitchFamily="49" charset="0"/>
                <a:cs typeface="Courier New" pitchFamily="49" charset="0"/>
              </a:rPr>
              <a:t> age;</a:t>
            </a:r>
            <a:endParaRPr lang="en-US" sz="1600" dirty="0">
              <a:latin typeface="Courier New" pitchFamily="49" charset="0"/>
              <a:cs typeface="Courier New" pitchFamily="49" charset="0"/>
            </a:endParaRPr>
          </a:p>
          <a:p>
            <a:pPr eaLnBrk="1" hangingPunct="1">
              <a:buFont typeface="Arial" pitchFamily="34" charset="0"/>
              <a:buNone/>
            </a:pPr>
            <a:r>
              <a:rPr lang="en-US" sz="1600" dirty="0">
                <a:solidFill>
                  <a:schemeClr val="accent1">
                    <a:lumMod val="75000"/>
                  </a:schemeClr>
                </a:solidFill>
                <a:latin typeface="Courier New" pitchFamily="49" charset="0"/>
                <a:cs typeface="Courier New" pitchFamily="49" charset="0"/>
              </a:rPr>
              <a:t>// Constructor</a:t>
            </a:r>
          </a:p>
          <a:p>
            <a:pPr eaLnBrk="1" hangingPunct="1">
              <a:buFont typeface="Arial" pitchFamily="34" charset="0"/>
              <a:buNone/>
            </a:pPr>
            <a:r>
              <a:rPr lang="en-US" sz="1600" dirty="0">
                <a:latin typeface="Courier New" pitchFamily="49" charset="0"/>
                <a:cs typeface="Courier New" pitchFamily="49" charset="0"/>
              </a:rPr>
              <a:t>public Person(){</a:t>
            </a:r>
          </a:p>
          <a:p>
            <a:pPr eaLnBrk="1" hangingPunct="1">
              <a:buFont typeface="Arial" pitchFamily="34" charset="0"/>
              <a:buNone/>
            </a:pPr>
            <a:r>
              <a:rPr lang="en-US" sz="1600" dirty="0">
                <a:latin typeface="Courier New" pitchFamily="49" charset="0"/>
                <a:cs typeface="Courier New" pitchFamily="49" charset="0"/>
              </a:rPr>
              <a:t>    name = “ ”; </a:t>
            </a:r>
          </a:p>
          <a:p>
            <a:pPr eaLnBrk="1" hangingPunct="1">
              <a:buFont typeface="Arial" pitchFamily="34" charset="0"/>
              <a:buNone/>
            </a:pPr>
            <a:r>
              <a:rPr lang="en-US" sz="1600" dirty="0">
                <a:latin typeface="Courier New" pitchFamily="49" charset="0"/>
                <a:cs typeface="Courier New" pitchFamily="49" charset="0"/>
              </a:rPr>
              <a:t>    age = 0;</a:t>
            </a:r>
            <a:r>
              <a:rPr lang="en-GB" sz="1600" dirty="0">
                <a:latin typeface="Courier New" pitchFamily="49" charset="0"/>
                <a:cs typeface="Courier New" pitchFamily="49" charset="0"/>
              </a:rPr>
              <a:t>}</a:t>
            </a:r>
          </a:p>
          <a:p>
            <a:pPr eaLnBrk="1" hangingPunct="1">
              <a:buFont typeface="Arial" pitchFamily="34" charset="0"/>
              <a:buNone/>
            </a:pPr>
            <a:r>
              <a:rPr lang="en-GB" sz="1600" dirty="0">
                <a:latin typeface="Courier New" pitchFamily="49" charset="0"/>
                <a:cs typeface="Courier New" pitchFamily="49" charset="0"/>
              </a:rPr>
              <a:t>public Person(String n, </a:t>
            </a:r>
            <a:r>
              <a:rPr lang="en-GB" sz="1600" dirty="0" err="1">
                <a:latin typeface="Courier New" pitchFamily="49" charset="0"/>
                <a:cs typeface="Courier New" pitchFamily="49" charset="0"/>
              </a:rPr>
              <a:t>int</a:t>
            </a:r>
            <a:r>
              <a:rPr lang="en-GB" sz="1600" dirty="0">
                <a:latin typeface="Courier New" pitchFamily="49" charset="0"/>
                <a:cs typeface="Courier New" pitchFamily="49" charset="0"/>
              </a:rPr>
              <a:t> a )</a:t>
            </a:r>
          </a:p>
          <a:p>
            <a:pPr eaLnBrk="1" hangingPunct="1">
              <a:buFont typeface="Arial" pitchFamily="34" charset="0"/>
              <a:buNone/>
            </a:pPr>
            <a:r>
              <a:rPr lang="en-GB" sz="1600" dirty="0">
                <a:latin typeface="Courier New" pitchFamily="49" charset="0"/>
                <a:cs typeface="Courier New" pitchFamily="49" charset="0"/>
              </a:rPr>
              <a:t>{ </a:t>
            </a:r>
            <a:r>
              <a:rPr lang="en-US" sz="1600" dirty="0">
                <a:latin typeface="Courier New" pitchFamily="49" charset="0"/>
                <a:cs typeface="Courier New" pitchFamily="49" charset="0"/>
              </a:rPr>
              <a:t> name = n; </a:t>
            </a:r>
          </a:p>
          <a:p>
            <a:pPr eaLnBrk="1" hangingPunct="1">
              <a:buFont typeface="Arial" pitchFamily="34" charset="0"/>
              <a:buNone/>
            </a:pPr>
            <a:r>
              <a:rPr lang="en-US" sz="1600" dirty="0">
                <a:latin typeface="Courier New" pitchFamily="49" charset="0"/>
                <a:cs typeface="Courier New" pitchFamily="49" charset="0"/>
              </a:rPr>
              <a:t>    age = a; </a:t>
            </a:r>
            <a:r>
              <a:rPr lang="en-GB" sz="1600" dirty="0">
                <a:latin typeface="Courier New" pitchFamily="49" charset="0"/>
                <a:cs typeface="Courier New" pitchFamily="49" charset="0"/>
              </a:rPr>
              <a:t>}</a:t>
            </a:r>
            <a:r>
              <a:rPr lang="en-US" sz="1600" dirty="0">
                <a:latin typeface="Courier New" pitchFamily="49" charset="0"/>
                <a:cs typeface="Courier New" pitchFamily="49" charset="0"/>
              </a:rPr>
              <a:t>}</a:t>
            </a:r>
          </a:p>
          <a:p>
            <a:pPr eaLnBrk="1" hangingPunct="1">
              <a:lnSpc>
                <a:spcPct val="80000"/>
              </a:lnSpc>
            </a:pPr>
            <a:endParaRPr lang="en-US" sz="1600" dirty="0">
              <a:solidFill>
                <a:srgbClr val="FF0000"/>
              </a:solidFill>
              <a:latin typeface="Courier New" pitchFamily="49" charset="0"/>
              <a:ea typeface="MS PGothic" pitchFamily="34" charset="-128"/>
            </a:endParaRPr>
          </a:p>
        </p:txBody>
      </p:sp>
      <p:sp>
        <p:nvSpPr>
          <p:cNvPr id="43014" name="Rectangle 5"/>
          <p:cNvSpPr>
            <a:spLocks noChangeArrowheads="1"/>
          </p:cNvSpPr>
          <p:nvPr/>
        </p:nvSpPr>
        <p:spPr bwMode="auto">
          <a:xfrm>
            <a:off x="419100" y="4793704"/>
            <a:ext cx="3936876" cy="1371600"/>
          </a:xfrm>
          <a:prstGeom prst="rect">
            <a:avLst/>
          </a:prstGeom>
          <a:solidFill>
            <a:srgbClr val="EFFBFF"/>
          </a:solidFill>
          <a:ln w="9525">
            <a:solidFill>
              <a:srgbClr val="EAF0FE"/>
            </a:solidFill>
            <a:miter lim="800000"/>
            <a:headEnd/>
            <a:tailEnd/>
          </a:ln>
          <a:effectLst>
            <a:outerShdw dist="117088" dir="2963922" algn="ctr" rotWithShape="0">
              <a:schemeClr val="tx1"/>
            </a:outerShdw>
          </a:effectLst>
        </p:spPr>
        <p:txBody>
          <a:bodyPr wrap="none" anchor="ctr"/>
          <a:lstStyle/>
          <a:p>
            <a:pPr algn="ctr"/>
            <a:endParaRPr lang="ja-JP" altLang="en-US" sz="2400">
              <a:solidFill>
                <a:srgbClr val="DDDDDD"/>
              </a:solidFill>
              <a:latin typeface="Times New Roman" pitchFamily="18" charset="0"/>
            </a:endParaRPr>
          </a:p>
        </p:txBody>
      </p:sp>
      <p:sp>
        <p:nvSpPr>
          <p:cNvPr id="23558" name="Text Box 6"/>
          <p:cNvSpPr txBox="1">
            <a:spLocks noChangeArrowheads="1"/>
          </p:cNvSpPr>
          <p:nvPr/>
        </p:nvSpPr>
        <p:spPr bwMode="auto">
          <a:xfrm>
            <a:off x="533400" y="4903788"/>
            <a:ext cx="3878586" cy="1179810"/>
          </a:xfrm>
          <a:prstGeom prst="rect">
            <a:avLst/>
          </a:prstGeom>
          <a:noFill/>
          <a:ln w="9525">
            <a:noFill/>
            <a:miter lim="800000"/>
            <a:headEnd/>
            <a:tailEnd/>
          </a:ln>
          <a:effectLst/>
        </p:spPr>
        <p:txBody>
          <a:bodyPr wrap="none">
            <a:spAutoFit/>
          </a:bodyPr>
          <a:lstStyle/>
          <a:p>
            <a:pPr>
              <a:lnSpc>
                <a:spcPct val="150000"/>
              </a:lnSpc>
              <a:defRPr/>
            </a:pPr>
            <a:endParaRPr lang="en-US" altLang="ja-JP" sz="1600" dirty="0">
              <a:effectLst>
                <a:outerShdw blurRad="38100" dist="38100" dir="2700000" algn="tl">
                  <a:srgbClr val="C0C0C0"/>
                </a:outerShdw>
              </a:effectLst>
              <a:latin typeface="Courier New" pitchFamily="49" charset="0"/>
            </a:endParaRPr>
          </a:p>
          <a:p>
            <a:pPr>
              <a:lnSpc>
                <a:spcPct val="150000"/>
              </a:lnSpc>
              <a:defRPr/>
            </a:pPr>
            <a:r>
              <a:rPr lang="en-US" altLang="ja-JP" sz="1600" dirty="0">
                <a:effectLst>
                  <a:outerShdw blurRad="38100" dist="38100" dir="2700000" algn="tl">
                    <a:srgbClr val="C0C0C0"/>
                  </a:outerShdw>
                </a:effectLst>
                <a:latin typeface="Courier New" pitchFamily="49" charset="0"/>
              </a:rPr>
              <a:t>P1  =  new Person()</a:t>
            </a:r>
          </a:p>
          <a:p>
            <a:pPr>
              <a:lnSpc>
                <a:spcPct val="150000"/>
              </a:lnSpc>
              <a:defRPr/>
            </a:pPr>
            <a:r>
              <a:rPr lang="en-US" altLang="ja-JP" sz="1600" dirty="0">
                <a:effectLst>
                  <a:outerShdw blurRad="38100" dist="38100" dir="2700000" algn="tl">
                    <a:srgbClr val="C0C0C0"/>
                  </a:outerShdw>
                </a:effectLst>
                <a:latin typeface="Courier New" pitchFamily="49" charset="0"/>
              </a:rPr>
              <a:t>P2   = new Person(“Ahmed”,27);</a:t>
            </a:r>
          </a:p>
        </p:txBody>
      </p:sp>
      <p:sp>
        <p:nvSpPr>
          <p:cNvPr id="43016" name="Text Box 7"/>
          <p:cNvSpPr txBox="1">
            <a:spLocks noChangeArrowheads="1"/>
          </p:cNvSpPr>
          <p:nvPr/>
        </p:nvSpPr>
        <p:spPr bwMode="auto">
          <a:xfrm>
            <a:off x="1907704" y="6237312"/>
            <a:ext cx="94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ja-JP" sz="2400" b="1" dirty="0">
                <a:solidFill>
                  <a:srgbClr val="15151D"/>
                </a:solidFill>
                <a:latin typeface="Tahoma" pitchFamily="34" charset="0"/>
              </a:rPr>
              <a:t>Code</a:t>
            </a:r>
            <a:endParaRPr lang="en-US" altLang="ja-JP" sz="2400" dirty="0">
              <a:solidFill>
                <a:srgbClr val="15151D"/>
              </a:solidFill>
              <a:latin typeface="Times New Roman" pitchFamily="18" charset="0"/>
            </a:endParaRPr>
          </a:p>
        </p:txBody>
      </p:sp>
      <p:sp>
        <p:nvSpPr>
          <p:cNvPr id="23560" name="Text Box 8"/>
          <p:cNvSpPr txBox="1">
            <a:spLocks noChangeArrowheads="1"/>
          </p:cNvSpPr>
          <p:nvPr/>
        </p:nvSpPr>
        <p:spPr bwMode="auto">
          <a:xfrm>
            <a:off x="552450" y="4751388"/>
            <a:ext cx="2031626" cy="441146"/>
          </a:xfrm>
          <a:prstGeom prst="rect">
            <a:avLst/>
          </a:prstGeom>
          <a:solidFill>
            <a:srgbClr val="CC99FF"/>
          </a:solidFill>
          <a:ln w="9525">
            <a:noFill/>
            <a:miter lim="800000"/>
            <a:headEnd/>
            <a:tailEnd/>
          </a:ln>
          <a:effectLst/>
        </p:spPr>
        <p:txBody>
          <a:bodyPr wrap="none">
            <a:spAutoFit/>
          </a:bodyPr>
          <a:lstStyle/>
          <a:p>
            <a:pPr>
              <a:lnSpc>
                <a:spcPct val="150000"/>
              </a:lnSpc>
              <a:defRPr/>
            </a:pPr>
            <a:r>
              <a:rPr lang="en-US" altLang="ja-JP" sz="1600" dirty="0">
                <a:effectLst>
                  <a:outerShdw blurRad="38100" dist="38100" dir="2700000" algn="tl">
                    <a:srgbClr val="FFFFFF"/>
                  </a:outerShdw>
                </a:effectLst>
                <a:latin typeface="Courier New" pitchFamily="49" charset="0"/>
              </a:rPr>
              <a:t>Person P1 , P2;</a:t>
            </a:r>
          </a:p>
        </p:txBody>
      </p:sp>
      <p:grpSp>
        <p:nvGrpSpPr>
          <p:cNvPr id="43018" name="Group 9"/>
          <p:cNvGrpSpPr>
            <a:grpSpLocks/>
          </p:cNvGrpSpPr>
          <p:nvPr/>
        </p:nvGrpSpPr>
        <p:grpSpPr bwMode="auto">
          <a:xfrm>
            <a:off x="-309563" y="4748213"/>
            <a:ext cx="3752851" cy="885825"/>
            <a:chOff x="347" y="2008"/>
            <a:chExt cx="2364" cy="558"/>
          </a:xfrm>
        </p:grpSpPr>
        <p:sp>
          <p:nvSpPr>
            <p:cNvPr id="43068" name="Line 10"/>
            <p:cNvSpPr>
              <a:spLocks noChangeShapeType="1"/>
            </p:cNvSpPr>
            <p:nvPr/>
          </p:nvSpPr>
          <p:spPr bwMode="auto">
            <a:xfrm flipH="1">
              <a:off x="2004" y="2138"/>
              <a:ext cx="436" cy="27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43069" name="Oval 11"/>
            <p:cNvSpPr>
              <a:spLocks noChangeArrowheads="1"/>
            </p:cNvSpPr>
            <p:nvPr/>
          </p:nvSpPr>
          <p:spPr bwMode="auto">
            <a:xfrm>
              <a:off x="2436" y="2008"/>
              <a:ext cx="275" cy="219"/>
            </a:xfrm>
            <a:prstGeom prst="ellipse">
              <a:avLst/>
            </a:prstGeom>
            <a:solidFill>
              <a:schemeClr val="bg1"/>
            </a:solidFill>
            <a:ln w="9525">
              <a:solidFill>
                <a:schemeClr val="tx1"/>
              </a:solidFill>
              <a:miter lim="800000"/>
              <a:headEnd/>
              <a:tailEnd/>
            </a:ln>
            <a:effectLst>
              <a:outerShdw dist="45791" dir="2021404" algn="ctr" rotWithShape="0">
                <a:schemeClr val="bg2"/>
              </a:outerShdw>
            </a:effectLst>
          </p:spPr>
          <p:txBody>
            <a:bodyPr wrap="none" anchor="ctr"/>
            <a:lstStyle/>
            <a:p>
              <a:pPr algn="ctr"/>
              <a:r>
                <a:rPr lang="en-US" altLang="ja-JP" sz="2400" b="1" dirty="0">
                  <a:solidFill>
                    <a:srgbClr val="C1051B"/>
                  </a:solidFill>
                </a:rPr>
                <a:t>A</a:t>
              </a:r>
              <a:endParaRPr lang="en-US" altLang="ja-JP" sz="2400" dirty="0">
                <a:solidFill>
                  <a:srgbClr val="000000"/>
                </a:solidFill>
                <a:latin typeface="Times New Roman" pitchFamily="18" charset="0"/>
              </a:endParaRPr>
            </a:p>
          </p:txBody>
        </p:sp>
        <p:sp>
          <p:nvSpPr>
            <p:cNvPr id="23564" name="Text Box 12"/>
            <p:cNvSpPr txBox="1">
              <a:spLocks noChangeArrowheads="1"/>
            </p:cNvSpPr>
            <p:nvPr/>
          </p:nvSpPr>
          <p:spPr bwMode="auto">
            <a:xfrm>
              <a:off x="347" y="2354"/>
              <a:ext cx="116" cy="212"/>
            </a:xfrm>
            <a:prstGeom prst="rect">
              <a:avLst/>
            </a:prstGeom>
            <a:noFill/>
            <a:ln w="9525">
              <a:noFill/>
              <a:miter lim="800000"/>
              <a:headEnd/>
              <a:tailEnd/>
            </a:ln>
            <a:effectLst/>
          </p:spPr>
          <p:txBody>
            <a:bodyPr wrap="none">
              <a:spAutoFit/>
            </a:bodyPr>
            <a:lstStyle/>
            <a:p>
              <a:pPr>
                <a:defRPr/>
              </a:pPr>
              <a:endParaRPr lang="fr-FR" sz="1600">
                <a:solidFill>
                  <a:srgbClr val="C1051B"/>
                </a:solidFill>
                <a:effectLst>
                  <a:outerShdw blurRad="38100" dist="38100" dir="2700000" algn="tl">
                    <a:srgbClr val="C0C0C0"/>
                  </a:outerShdw>
                </a:effectLst>
                <a:latin typeface="Courier New" pitchFamily="49" charset="0"/>
                <a:ea typeface="ＭＳ Ｐゴシック" pitchFamily="34" charset="-128"/>
              </a:endParaRPr>
            </a:p>
          </p:txBody>
        </p:sp>
      </p:grpSp>
      <p:sp>
        <p:nvSpPr>
          <p:cNvPr id="43019" name="Text Box 13"/>
          <p:cNvSpPr txBox="1">
            <a:spLocks noChangeArrowheads="1"/>
          </p:cNvSpPr>
          <p:nvPr/>
        </p:nvSpPr>
        <p:spPr bwMode="auto">
          <a:xfrm>
            <a:off x="5676900" y="5791200"/>
            <a:ext cx="24352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ja-JP" sz="2400" b="1" dirty="0">
                <a:solidFill>
                  <a:srgbClr val="15151D"/>
                </a:solidFill>
                <a:latin typeface="Tahoma" pitchFamily="34" charset="0"/>
              </a:rPr>
              <a:t>Memory State </a:t>
            </a:r>
            <a:endParaRPr lang="en-US" altLang="ja-JP" sz="2400" dirty="0">
              <a:latin typeface="Times New Roman" pitchFamily="18" charset="0"/>
            </a:endParaRPr>
          </a:p>
        </p:txBody>
      </p:sp>
      <p:sp>
        <p:nvSpPr>
          <p:cNvPr id="43020" name="Rectangle 14"/>
          <p:cNvSpPr>
            <a:spLocks noChangeArrowheads="1"/>
          </p:cNvSpPr>
          <p:nvPr/>
        </p:nvSpPr>
        <p:spPr bwMode="auto">
          <a:xfrm>
            <a:off x="4724400" y="1216025"/>
            <a:ext cx="4232275" cy="4422775"/>
          </a:xfrm>
          <a:prstGeom prst="rect">
            <a:avLst/>
          </a:prstGeom>
          <a:noFill/>
          <a:ln w="9525">
            <a:solidFill>
              <a:srgbClr val="DDDDDD"/>
            </a:solidFill>
            <a:miter lim="800000"/>
            <a:headEnd/>
            <a:tailEnd/>
          </a:ln>
          <a:effectLst>
            <a:outerShdw dist="117088" dir="2963922"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pPr algn="ctr"/>
            <a:endParaRPr lang="ja-JP" altLang="en-US" sz="2400">
              <a:solidFill>
                <a:srgbClr val="DDDDDD"/>
              </a:solidFill>
              <a:latin typeface="Times New Roman" pitchFamily="18" charset="0"/>
            </a:endParaRPr>
          </a:p>
        </p:txBody>
      </p:sp>
      <p:sp>
        <p:nvSpPr>
          <p:cNvPr id="43021" name="Rectangle 15"/>
          <p:cNvSpPr>
            <a:spLocks noChangeArrowheads="1"/>
          </p:cNvSpPr>
          <p:nvPr/>
        </p:nvSpPr>
        <p:spPr bwMode="auto">
          <a:xfrm>
            <a:off x="7391400" y="1547813"/>
            <a:ext cx="455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000" dirty="0">
                <a:solidFill>
                  <a:srgbClr val="40458C"/>
                </a:solidFill>
                <a:latin typeface="Times New Roman" pitchFamily="18" charset="0"/>
              </a:rPr>
              <a:t>P1</a:t>
            </a:r>
          </a:p>
        </p:txBody>
      </p:sp>
      <p:sp>
        <p:nvSpPr>
          <p:cNvPr id="43022" name="Rectangle 16"/>
          <p:cNvSpPr>
            <a:spLocks noChangeArrowheads="1"/>
          </p:cNvSpPr>
          <p:nvPr/>
        </p:nvSpPr>
        <p:spPr bwMode="auto">
          <a:xfrm>
            <a:off x="7748588" y="1631950"/>
            <a:ext cx="938212" cy="315913"/>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wrap="none" anchor="ctr"/>
          <a:lstStyle/>
          <a:p>
            <a:endParaRPr lang="en-US"/>
          </a:p>
        </p:txBody>
      </p:sp>
      <p:sp>
        <p:nvSpPr>
          <p:cNvPr id="23569" name="AutoShape 17"/>
          <p:cNvSpPr>
            <a:spLocks noChangeArrowheads="1"/>
          </p:cNvSpPr>
          <p:nvPr/>
        </p:nvSpPr>
        <p:spPr bwMode="auto">
          <a:xfrm>
            <a:off x="4953000" y="1447800"/>
            <a:ext cx="2438400" cy="685800"/>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a:solidFill>
                  <a:srgbClr val="C1051B"/>
                </a:solidFill>
                <a:effectLst>
                  <a:outerShdw blurRad="38100" dist="38100" dir="2700000" algn="tl">
                    <a:srgbClr val="000000"/>
                  </a:outerShdw>
                </a:effectLst>
                <a:latin typeface="Arial" charset="0"/>
              </a:rPr>
              <a:t>A. </a:t>
            </a:r>
            <a:r>
              <a:rPr lang="en-US" altLang="ja-JP" sz="1400">
                <a:solidFill>
                  <a:srgbClr val="000000"/>
                </a:solidFill>
                <a:latin typeface="Arial" charset="0"/>
              </a:rPr>
              <a:t>The constructor declared with no-parameter is used to create the object</a:t>
            </a:r>
          </a:p>
        </p:txBody>
      </p:sp>
      <p:sp>
        <p:nvSpPr>
          <p:cNvPr id="43024" name="AutoShape 18"/>
          <p:cNvSpPr>
            <a:spLocks noChangeAspect="1" noChangeArrowheads="1" noTextEdit="1"/>
          </p:cNvSpPr>
          <p:nvPr/>
        </p:nvSpPr>
        <p:spPr bwMode="auto">
          <a:xfrm>
            <a:off x="6934200" y="3581400"/>
            <a:ext cx="18494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grpSp>
        <p:nvGrpSpPr>
          <p:cNvPr id="43027" name="Group 53"/>
          <p:cNvGrpSpPr>
            <a:grpSpLocks/>
          </p:cNvGrpSpPr>
          <p:nvPr/>
        </p:nvGrpSpPr>
        <p:grpSpPr bwMode="auto">
          <a:xfrm>
            <a:off x="57150" y="5181600"/>
            <a:ext cx="3752850" cy="885825"/>
            <a:chOff x="347" y="2008"/>
            <a:chExt cx="2364" cy="558"/>
          </a:xfrm>
        </p:grpSpPr>
        <p:sp>
          <p:nvSpPr>
            <p:cNvPr id="43033" name="Line 54"/>
            <p:cNvSpPr>
              <a:spLocks noChangeShapeType="1"/>
            </p:cNvSpPr>
            <p:nvPr/>
          </p:nvSpPr>
          <p:spPr bwMode="auto">
            <a:xfrm flipH="1">
              <a:off x="2004" y="2138"/>
              <a:ext cx="436" cy="27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43034" name="Oval 55"/>
            <p:cNvSpPr>
              <a:spLocks noChangeArrowheads="1"/>
            </p:cNvSpPr>
            <p:nvPr/>
          </p:nvSpPr>
          <p:spPr bwMode="auto">
            <a:xfrm>
              <a:off x="2436" y="2008"/>
              <a:ext cx="275" cy="219"/>
            </a:xfrm>
            <a:prstGeom prst="ellipse">
              <a:avLst/>
            </a:prstGeom>
            <a:solidFill>
              <a:schemeClr val="bg1"/>
            </a:solidFill>
            <a:ln w="9525">
              <a:solidFill>
                <a:schemeClr val="tx1"/>
              </a:solidFill>
              <a:miter lim="800000"/>
              <a:headEnd/>
              <a:tailEnd/>
            </a:ln>
            <a:effectLst>
              <a:outerShdw dist="45791" dir="2021404" algn="ctr" rotWithShape="0">
                <a:schemeClr val="bg2"/>
              </a:outerShdw>
            </a:effectLst>
          </p:spPr>
          <p:txBody>
            <a:bodyPr wrap="none" anchor="ctr"/>
            <a:lstStyle/>
            <a:p>
              <a:pPr algn="ctr"/>
              <a:r>
                <a:rPr lang="en-US" altLang="ja-JP" sz="2400" b="1">
                  <a:solidFill>
                    <a:srgbClr val="C1051B"/>
                  </a:solidFill>
                </a:rPr>
                <a:t>B</a:t>
              </a:r>
              <a:endParaRPr lang="en-US" altLang="ja-JP" sz="2400">
                <a:solidFill>
                  <a:srgbClr val="000000"/>
                </a:solidFill>
                <a:latin typeface="Times New Roman" pitchFamily="18" charset="0"/>
              </a:endParaRPr>
            </a:p>
          </p:txBody>
        </p:sp>
        <p:sp>
          <p:nvSpPr>
            <p:cNvPr id="23608" name="Text Box 56"/>
            <p:cNvSpPr txBox="1">
              <a:spLocks noChangeArrowheads="1"/>
            </p:cNvSpPr>
            <p:nvPr/>
          </p:nvSpPr>
          <p:spPr bwMode="auto">
            <a:xfrm>
              <a:off x="347" y="2354"/>
              <a:ext cx="116" cy="212"/>
            </a:xfrm>
            <a:prstGeom prst="rect">
              <a:avLst/>
            </a:prstGeom>
            <a:noFill/>
            <a:ln w="9525">
              <a:noFill/>
              <a:miter lim="800000"/>
              <a:headEnd/>
              <a:tailEnd/>
            </a:ln>
            <a:effectLst/>
          </p:spPr>
          <p:txBody>
            <a:bodyPr wrap="none">
              <a:spAutoFit/>
            </a:bodyPr>
            <a:lstStyle/>
            <a:p>
              <a:pPr>
                <a:defRPr/>
              </a:pPr>
              <a:endParaRPr lang="fr-FR" sz="1600">
                <a:solidFill>
                  <a:srgbClr val="C1051B"/>
                </a:solidFill>
                <a:effectLst>
                  <a:outerShdw blurRad="38100" dist="38100" dir="2700000" algn="tl">
                    <a:srgbClr val="C0C0C0"/>
                  </a:outerShdw>
                </a:effectLst>
                <a:latin typeface="Courier New" pitchFamily="49" charset="0"/>
                <a:ea typeface="ＭＳ Ｐゴシック" pitchFamily="34" charset="-128"/>
              </a:endParaRPr>
            </a:p>
          </p:txBody>
        </p:sp>
      </p:grpSp>
      <p:cxnSp>
        <p:nvCxnSpPr>
          <p:cNvPr id="43028" name="AutoShape 57"/>
          <p:cNvCxnSpPr>
            <a:cxnSpLocks noChangeShapeType="1"/>
            <a:endCxn id="43054" idx="0"/>
          </p:cNvCxnSpPr>
          <p:nvPr/>
        </p:nvCxnSpPr>
        <p:spPr bwMode="auto">
          <a:xfrm rot="5400000">
            <a:off x="7772400" y="1768475"/>
            <a:ext cx="549275" cy="5175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3029" name="Rectangle 58"/>
          <p:cNvSpPr>
            <a:spLocks noChangeArrowheads="1"/>
          </p:cNvSpPr>
          <p:nvPr/>
        </p:nvSpPr>
        <p:spPr bwMode="auto">
          <a:xfrm>
            <a:off x="7391400" y="3581400"/>
            <a:ext cx="4555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000" dirty="0">
                <a:solidFill>
                  <a:srgbClr val="40458C"/>
                </a:solidFill>
                <a:latin typeface="Times New Roman" pitchFamily="18" charset="0"/>
              </a:rPr>
              <a:t>P2</a:t>
            </a:r>
          </a:p>
        </p:txBody>
      </p:sp>
      <p:sp>
        <p:nvSpPr>
          <p:cNvPr id="43030" name="Rectangle 59"/>
          <p:cNvSpPr>
            <a:spLocks noChangeArrowheads="1"/>
          </p:cNvSpPr>
          <p:nvPr/>
        </p:nvSpPr>
        <p:spPr bwMode="auto">
          <a:xfrm>
            <a:off x="7778750" y="3619500"/>
            <a:ext cx="938213" cy="315913"/>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wrap="none" anchor="ctr"/>
          <a:lstStyle/>
          <a:p>
            <a:endParaRPr lang="en-US"/>
          </a:p>
        </p:txBody>
      </p:sp>
      <p:cxnSp>
        <p:nvCxnSpPr>
          <p:cNvPr id="43031" name="AutoShape 60"/>
          <p:cNvCxnSpPr>
            <a:cxnSpLocks noChangeShapeType="1"/>
          </p:cNvCxnSpPr>
          <p:nvPr/>
        </p:nvCxnSpPr>
        <p:spPr bwMode="auto">
          <a:xfrm rot="5400000">
            <a:off x="7561263" y="4037012"/>
            <a:ext cx="895350" cy="4413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613" name="AutoShape 61"/>
          <p:cNvSpPr>
            <a:spLocks noChangeArrowheads="1"/>
          </p:cNvSpPr>
          <p:nvPr/>
        </p:nvSpPr>
        <p:spPr bwMode="auto">
          <a:xfrm>
            <a:off x="4953000" y="3505200"/>
            <a:ext cx="2438400" cy="685800"/>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p>
            <a:pPr>
              <a:tabLst>
                <a:tab pos="228600" algn="l"/>
              </a:tabLst>
              <a:defRPr/>
            </a:pPr>
            <a:r>
              <a:rPr lang="en-US" altLang="ja-JP" sz="1600" b="1" dirty="0">
                <a:solidFill>
                  <a:srgbClr val="C1051B"/>
                </a:solidFill>
                <a:effectLst>
                  <a:outerShdw blurRad="38100" dist="38100" dir="2700000" algn="tl">
                    <a:srgbClr val="000000"/>
                  </a:outerShdw>
                </a:effectLst>
                <a:latin typeface="Arial" charset="0"/>
              </a:rPr>
              <a:t>B. </a:t>
            </a:r>
            <a:r>
              <a:rPr lang="en-US" altLang="ja-JP" sz="1400" dirty="0">
                <a:solidFill>
                  <a:srgbClr val="000000"/>
                </a:solidFill>
                <a:latin typeface="Arial" charset="0"/>
              </a:rPr>
              <a:t>The constructor declared with parameters is used to create the object</a:t>
            </a:r>
          </a:p>
        </p:txBody>
      </p:sp>
      <p:grpSp>
        <p:nvGrpSpPr>
          <p:cNvPr id="64" name="Group 43"/>
          <p:cNvGrpSpPr>
            <a:grpSpLocks/>
          </p:cNvGrpSpPr>
          <p:nvPr/>
        </p:nvGrpSpPr>
        <p:grpSpPr bwMode="auto">
          <a:xfrm>
            <a:off x="6809109" y="2204864"/>
            <a:ext cx="2011363" cy="1030288"/>
            <a:chOff x="4272" y="1389"/>
            <a:chExt cx="1267" cy="649"/>
          </a:xfrm>
        </p:grpSpPr>
        <p:sp>
          <p:nvSpPr>
            <p:cNvPr id="65" name="AutoShape 44"/>
            <p:cNvSpPr>
              <a:spLocks noChangeAspect="1" noChangeArrowheads="1" noTextEdit="1"/>
            </p:cNvSpPr>
            <p:nvPr/>
          </p:nvSpPr>
          <p:spPr bwMode="auto">
            <a:xfrm>
              <a:off x="4272" y="1440"/>
              <a:ext cx="1267"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66" name="Rectangle 45"/>
            <p:cNvSpPr>
              <a:spLocks noChangeArrowheads="1"/>
            </p:cNvSpPr>
            <p:nvPr/>
          </p:nvSpPr>
          <p:spPr bwMode="auto">
            <a:xfrm>
              <a:off x="4282" y="1450"/>
              <a:ext cx="1247" cy="12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7" name="Rectangle 46"/>
            <p:cNvSpPr>
              <a:spLocks noChangeArrowheads="1"/>
            </p:cNvSpPr>
            <p:nvPr/>
          </p:nvSpPr>
          <p:spPr bwMode="auto">
            <a:xfrm>
              <a:off x="4282" y="1450"/>
              <a:ext cx="1247" cy="12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47"/>
            <p:cNvSpPr>
              <a:spLocks noChangeArrowheads="1"/>
            </p:cNvSpPr>
            <p:nvPr/>
          </p:nvSpPr>
          <p:spPr bwMode="auto">
            <a:xfrm>
              <a:off x="4800" y="1389"/>
              <a:ext cx="4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u="sng" dirty="0">
                  <a:solidFill>
                    <a:srgbClr val="000000"/>
                  </a:solidFill>
                </a:rPr>
                <a:t>Person</a:t>
              </a:r>
              <a:endParaRPr lang="en-US" sz="4800" u="sng" dirty="0">
                <a:latin typeface="Tahoma" pitchFamily="34" charset="0"/>
              </a:endParaRPr>
            </a:p>
          </p:txBody>
        </p:sp>
        <p:sp>
          <p:nvSpPr>
            <p:cNvPr id="69" name="Rectangle 48"/>
            <p:cNvSpPr>
              <a:spLocks noChangeArrowheads="1"/>
            </p:cNvSpPr>
            <p:nvPr/>
          </p:nvSpPr>
          <p:spPr bwMode="auto">
            <a:xfrm>
              <a:off x="4282" y="1575"/>
              <a:ext cx="1247" cy="4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 name="Rectangle 49"/>
            <p:cNvSpPr>
              <a:spLocks noChangeArrowheads="1"/>
            </p:cNvSpPr>
            <p:nvPr/>
          </p:nvSpPr>
          <p:spPr bwMode="auto">
            <a:xfrm>
              <a:off x="4282" y="1575"/>
              <a:ext cx="1247" cy="45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52"/>
            <p:cNvSpPr>
              <a:spLocks noChangeArrowheads="1"/>
            </p:cNvSpPr>
            <p:nvPr/>
          </p:nvSpPr>
          <p:spPr bwMode="auto">
            <a:xfrm>
              <a:off x="4883" y="1801"/>
              <a:ext cx="488"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 name="Rectangle 53"/>
            <p:cNvSpPr>
              <a:spLocks noChangeArrowheads="1"/>
            </p:cNvSpPr>
            <p:nvPr/>
          </p:nvSpPr>
          <p:spPr bwMode="auto">
            <a:xfrm>
              <a:off x="4883" y="1801"/>
              <a:ext cx="488" cy="114"/>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54"/>
            <p:cNvSpPr>
              <a:spLocks noChangeArrowheads="1"/>
            </p:cNvSpPr>
            <p:nvPr/>
          </p:nvSpPr>
          <p:spPr bwMode="auto">
            <a:xfrm>
              <a:off x="4883" y="1609"/>
              <a:ext cx="488" cy="11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4" name="Rectangle 55"/>
            <p:cNvSpPr>
              <a:spLocks noChangeArrowheads="1"/>
            </p:cNvSpPr>
            <p:nvPr/>
          </p:nvSpPr>
          <p:spPr bwMode="auto">
            <a:xfrm>
              <a:off x="4883" y="1609"/>
              <a:ext cx="488" cy="11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56"/>
            <p:cNvSpPr>
              <a:spLocks noChangeArrowheads="1"/>
            </p:cNvSpPr>
            <p:nvPr/>
          </p:nvSpPr>
          <p:spPr bwMode="auto">
            <a:xfrm>
              <a:off x="4305" y="1801"/>
              <a:ext cx="442"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 name="Rectangle 57"/>
            <p:cNvSpPr>
              <a:spLocks noChangeArrowheads="1"/>
            </p:cNvSpPr>
            <p:nvPr/>
          </p:nvSpPr>
          <p:spPr bwMode="auto">
            <a:xfrm>
              <a:off x="4356" y="1746"/>
              <a:ext cx="23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age </a:t>
              </a:r>
            </a:p>
          </p:txBody>
        </p:sp>
        <p:sp>
          <p:nvSpPr>
            <p:cNvPr id="77" name="Text Box 58"/>
            <p:cNvSpPr txBox="1">
              <a:spLocks noChangeArrowheads="1"/>
            </p:cNvSpPr>
            <p:nvPr/>
          </p:nvSpPr>
          <p:spPr bwMode="auto">
            <a:xfrm>
              <a:off x="4992" y="1728"/>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0</a:t>
              </a:r>
              <a:endParaRPr lang="en-GB" dirty="0">
                <a:latin typeface="Tahoma" pitchFamily="34" charset="0"/>
              </a:endParaRPr>
            </a:p>
          </p:txBody>
        </p:sp>
        <p:sp>
          <p:nvSpPr>
            <p:cNvPr id="78" name="Text Box 59"/>
            <p:cNvSpPr txBox="1">
              <a:spLocks noChangeArrowheads="1"/>
            </p:cNvSpPr>
            <p:nvPr/>
          </p:nvSpPr>
          <p:spPr bwMode="auto">
            <a:xfrm>
              <a:off x="4992" y="1545"/>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 ”      </a:t>
              </a:r>
              <a:endParaRPr lang="en-GB" dirty="0">
                <a:latin typeface="Tahoma" pitchFamily="34" charset="0"/>
              </a:endParaRPr>
            </a:p>
          </p:txBody>
        </p:sp>
      </p:grpSp>
      <p:sp>
        <p:nvSpPr>
          <p:cNvPr id="81" name="Rectangle 57"/>
          <p:cNvSpPr>
            <a:spLocks noChangeArrowheads="1"/>
          </p:cNvSpPr>
          <p:nvPr/>
        </p:nvSpPr>
        <p:spPr bwMode="auto">
          <a:xfrm>
            <a:off x="6876256" y="2492896"/>
            <a:ext cx="5652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name </a:t>
            </a:r>
          </a:p>
        </p:txBody>
      </p:sp>
      <p:grpSp>
        <p:nvGrpSpPr>
          <p:cNvPr id="82" name="Group 43"/>
          <p:cNvGrpSpPr>
            <a:grpSpLocks/>
          </p:cNvGrpSpPr>
          <p:nvPr/>
        </p:nvGrpSpPr>
        <p:grpSpPr bwMode="auto">
          <a:xfrm>
            <a:off x="6824984" y="4608512"/>
            <a:ext cx="2011363" cy="1030288"/>
            <a:chOff x="4272" y="1389"/>
            <a:chExt cx="1267" cy="649"/>
          </a:xfrm>
        </p:grpSpPr>
        <p:sp>
          <p:nvSpPr>
            <p:cNvPr id="83" name="AutoShape 44"/>
            <p:cNvSpPr>
              <a:spLocks noChangeAspect="1" noChangeArrowheads="1" noTextEdit="1"/>
            </p:cNvSpPr>
            <p:nvPr/>
          </p:nvSpPr>
          <p:spPr bwMode="auto">
            <a:xfrm>
              <a:off x="4272" y="1440"/>
              <a:ext cx="1267"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84" name="Rectangle 45"/>
            <p:cNvSpPr>
              <a:spLocks noChangeArrowheads="1"/>
            </p:cNvSpPr>
            <p:nvPr/>
          </p:nvSpPr>
          <p:spPr bwMode="auto">
            <a:xfrm>
              <a:off x="4282" y="1450"/>
              <a:ext cx="1247" cy="12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5" name="Rectangle 46"/>
            <p:cNvSpPr>
              <a:spLocks noChangeArrowheads="1"/>
            </p:cNvSpPr>
            <p:nvPr/>
          </p:nvSpPr>
          <p:spPr bwMode="auto">
            <a:xfrm>
              <a:off x="4282" y="1450"/>
              <a:ext cx="1247" cy="12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Rectangle 47"/>
            <p:cNvSpPr>
              <a:spLocks noChangeArrowheads="1"/>
            </p:cNvSpPr>
            <p:nvPr/>
          </p:nvSpPr>
          <p:spPr bwMode="auto">
            <a:xfrm>
              <a:off x="4800" y="1389"/>
              <a:ext cx="4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u="sng" dirty="0">
                  <a:solidFill>
                    <a:srgbClr val="000000"/>
                  </a:solidFill>
                </a:rPr>
                <a:t>Person</a:t>
              </a:r>
              <a:endParaRPr lang="en-US" sz="4800" u="sng" dirty="0">
                <a:latin typeface="Tahoma" pitchFamily="34" charset="0"/>
              </a:endParaRPr>
            </a:p>
          </p:txBody>
        </p:sp>
        <p:sp>
          <p:nvSpPr>
            <p:cNvPr id="87" name="Rectangle 48"/>
            <p:cNvSpPr>
              <a:spLocks noChangeArrowheads="1"/>
            </p:cNvSpPr>
            <p:nvPr/>
          </p:nvSpPr>
          <p:spPr bwMode="auto">
            <a:xfrm>
              <a:off x="4282" y="1575"/>
              <a:ext cx="1247" cy="4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8" name="Rectangle 49"/>
            <p:cNvSpPr>
              <a:spLocks noChangeArrowheads="1"/>
            </p:cNvSpPr>
            <p:nvPr/>
          </p:nvSpPr>
          <p:spPr bwMode="auto">
            <a:xfrm>
              <a:off x="4282" y="1575"/>
              <a:ext cx="1247" cy="45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Rectangle 52"/>
            <p:cNvSpPr>
              <a:spLocks noChangeArrowheads="1"/>
            </p:cNvSpPr>
            <p:nvPr/>
          </p:nvSpPr>
          <p:spPr bwMode="auto">
            <a:xfrm>
              <a:off x="4883" y="1801"/>
              <a:ext cx="488"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0" name="Rectangle 53"/>
            <p:cNvSpPr>
              <a:spLocks noChangeArrowheads="1"/>
            </p:cNvSpPr>
            <p:nvPr/>
          </p:nvSpPr>
          <p:spPr bwMode="auto">
            <a:xfrm>
              <a:off x="4883" y="1801"/>
              <a:ext cx="488" cy="114"/>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54"/>
            <p:cNvSpPr>
              <a:spLocks noChangeArrowheads="1"/>
            </p:cNvSpPr>
            <p:nvPr/>
          </p:nvSpPr>
          <p:spPr bwMode="auto">
            <a:xfrm>
              <a:off x="4883" y="1609"/>
              <a:ext cx="488" cy="11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 name="Rectangle 55"/>
            <p:cNvSpPr>
              <a:spLocks noChangeArrowheads="1"/>
            </p:cNvSpPr>
            <p:nvPr/>
          </p:nvSpPr>
          <p:spPr bwMode="auto">
            <a:xfrm>
              <a:off x="4883" y="1609"/>
              <a:ext cx="488" cy="11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56"/>
            <p:cNvSpPr>
              <a:spLocks noChangeArrowheads="1"/>
            </p:cNvSpPr>
            <p:nvPr/>
          </p:nvSpPr>
          <p:spPr bwMode="auto">
            <a:xfrm>
              <a:off x="4305" y="1801"/>
              <a:ext cx="442"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4" name="Rectangle 57"/>
            <p:cNvSpPr>
              <a:spLocks noChangeArrowheads="1"/>
            </p:cNvSpPr>
            <p:nvPr/>
          </p:nvSpPr>
          <p:spPr bwMode="auto">
            <a:xfrm>
              <a:off x="4356" y="1750"/>
              <a:ext cx="23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age </a:t>
              </a:r>
            </a:p>
          </p:txBody>
        </p:sp>
        <p:sp>
          <p:nvSpPr>
            <p:cNvPr id="95" name="Text Box 58"/>
            <p:cNvSpPr txBox="1">
              <a:spLocks noChangeArrowheads="1"/>
            </p:cNvSpPr>
            <p:nvPr/>
          </p:nvSpPr>
          <p:spPr bwMode="auto">
            <a:xfrm>
              <a:off x="4992" y="1750"/>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dirty="0">
                  <a:latin typeface="Tahoma" pitchFamily="34" charset="0"/>
                </a:rPr>
                <a:t>27</a:t>
              </a:r>
              <a:endParaRPr lang="en-GB" sz="1600" dirty="0">
                <a:latin typeface="Tahoma" pitchFamily="34" charset="0"/>
              </a:endParaRPr>
            </a:p>
          </p:txBody>
        </p:sp>
        <p:sp>
          <p:nvSpPr>
            <p:cNvPr id="96" name="Text Box 59"/>
            <p:cNvSpPr txBox="1">
              <a:spLocks noChangeArrowheads="1"/>
            </p:cNvSpPr>
            <p:nvPr/>
          </p:nvSpPr>
          <p:spPr bwMode="auto">
            <a:xfrm>
              <a:off x="4869" y="1545"/>
              <a:ext cx="51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dirty="0">
                  <a:latin typeface="Tahoma" pitchFamily="34" charset="0"/>
                </a:rPr>
                <a:t>Ahmad</a:t>
              </a:r>
              <a:endParaRPr lang="en-GB" sz="1600" dirty="0">
                <a:latin typeface="Tahoma" pitchFamily="34" charset="0"/>
              </a:endParaRPr>
            </a:p>
          </p:txBody>
        </p:sp>
      </p:grpSp>
      <p:sp>
        <p:nvSpPr>
          <p:cNvPr id="97" name="Rectangle 57"/>
          <p:cNvSpPr>
            <a:spLocks noChangeArrowheads="1"/>
          </p:cNvSpPr>
          <p:nvPr/>
        </p:nvSpPr>
        <p:spPr bwMode="auto">
          <a:xfrm>
            <a:off x="6929711" y="4876800"/>
            <a:ext cx="5652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name </a:t>
            </a:r>
          </a:p>
        </p:txBody>
      </p:sp>
    </p:spTree>
    <p:extLst>
      <p:ext uri="{BB962C8B-B14F-4D97-AF65-F5344CB8AC3E}">
        <p14:creationId xmlns:p14="http://schemas.microsoft.com/office/powerpoint/2010/main" val="2051816005"/>
      </p:ext>
    </p:extLst>
  </p:cSld>
  <p:clrMapOvr>
    <a:masterClrMapping/>
  </p:clrMapOvr>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3" name="Title 2"/>
          <p:cNvSpPr>
            <a:spLocks noGrp="1"/>
          </p:cNvSpPr>
          <p:nvPr>
            <p:ph type="title"/>
          </p:nvPr>
        </p:nvSpPr>
        <p:spPr/>
        <p:txBody>
          <a:bodyPr>
            <a:normAutofit/>
          </a:bodyPr>
          <a:lstStyle/>
          <a:p>
            <a:r>
              <a:rPr lang="en-GB" dirty="0"/>
              <a:t>Constructor and Static attribute</a:t>
            </a:r>
            <a:endParaRPr lang="en-US" dirty="0"/>
          </a:p>
        </p:txBody>
      </p:sp>
      <p:sp>
        <p:nvSpPr>
          <p:cNvPr id="6" name="Content Placeholder 5"/>
          <p:cNvSpPr>
            <a:spLocks noGrp="1"/>
          </p:cNvSpPr>
          <p:nvPr>
            <p:ph sz="quarter" idx="1"/>
          </p:nvPr>
        </p:nvSpPr>
        <p:spPr/>
        <p:txBody>
          <a:bodyPr/>
          <a:lstStyle/>
          <a:p>
            <a:pPr>
              <a:lnSpc>
                <a:spcPct val="90000"/>
              </a:lnSpc>
            </a:pPr>
            <a:r>
              <a:rPr lang="en-GB" dirty="0"/>
              <a:t>One of the most common example is to have </a:t>
            </a:r>
            <a:r>
              <a:rPr lang="en-GB" u="sng" dirty="0"/>
              <a:t>a variable that could keep a count of how many objects</a:t>
            </a:r>
            <a:r>
              <a:rPr lang="en-GB" dirty="0"/>
              <a:t> of a class have been created.</a:t>
            </a:r>
          </a:p>
          <a:p>
            <a:pPr>
              <a:lnSpc>
                <a:spcPct val="90000"/>
              </a:lnSpc>
            </a:pPr>
            <a:r>
              <a:rPr lang="en-GB" b="1" dirty="0">
                <a:solidFill>
                  <a:srgbClr val="FF0000"/>
                </a:solidFill>
              </a:rPr>
              <a:t>Note: </a:t>
            </a:r>
            <a:r>
              <a:rPr lang="en-GB" dirty="0"/>
              <a:t>Java creates only one copy for a static variable which can be used even if the class is never instantiated.</a:t>
            </a:r>
          </a:p>
          <a:p>
            <a:pPr>
              <a:lnSpc>
                <a:spcPct val="90000"/>
              </a:lnSpc>
            </a:pPr>
            <a:endParaRPr lang="en-GB" dirty="0"/>
          </a:p>
          <a:p>
            <a:pPr marL="0" indent="0" defTabSz="385763" eaLnBrk="0" hangingPunct="0">
              <a:buNone/>
            </a:pPr>
            <a:endParaRPr lang="en-AU" altLang="en-AU" dirty="0">
              <a:latin typeface="Times" pitchFamily="18" charset="0"/>
            </a:endParaRPr>
          </a:p>
        </p:txBody>
      </p:sp>
      <p:sp>
        <p:nvSpPr>
          <p:cNvPr id="4" name="Slide Number Placeholder 3"/>
          <p:cNvSpPr>
            <a:spLocks noGrp="1"/>
          </p:cNvSpPr>
          <p:nvPr>
            <p:ph type="sldNum" sz="quarter" idx="12"/>
          </p:nvPr>
        </p:nvSpPr>
        <p:spPr/>
        <p:txBody>
          <a:bodyPr>
            <a:normAutofit fontScale="85000" lnSpcReduction="20000"/>
          </a:bodyPr>
          <a:lstStyle/>
          <a:p>
            <a:fld id="{CA94F153-A46D-42BF-B070-2627C4BF46BD}" type="slidenum">
              <a:rPr lang="en-CA" smtClean="0"/>
              <a:pPr/>
              <a:t>647</a:t>
            </a:fld>
            <a:endParaRPr lang="en-CA"/>
          </a:p>
        </p:txBody>
      </p:sp>
    </p:spTree>
    <p:extLst>
      <p:ext uri="{BB962C8B-B14F-4D97-AF65-F5344CB8AC3E}">
        <p14:creationId xmlns:p14="http://schemas.microsoft.com/office/powerpoint/2010/main" val="48740581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a:bodyPr>
          <a:lstStyle/>
          <a:p>
            <a:r>
              <a:rPr lang="en-GB" dirty="0"/>
              <a:t>Constructor and Static attribute</a:t>
            </a:r>
            <a:endParaRPr lang="en-US" dirty="0"/>
          </a:p>
        </p:txBody>
      </p:sp>
      <p:sp>
        <p:nvSpPr>
          <p:cNvPr id="44035" name="Content Placeholder 2"/>
          <p:cNvSpPr>
            <a:spLocks noGrp="1"/>
          </p:cNvSpPr>
          <p:nvPr>
            <p:ph sz="quarter" idx="1"/>
          </p:nvPr>
        </p:nvSpPr>
        <p:spPr>
          <a:xfrm>
            <a:off x="228600" y="1600200"/>
            <a:ext cx="4648200" cy="4495800"/>
          </a:xfrm>
          <a:ln>
            <a:solidFill>
              <a:schemeClr val="accent1"/>
            </a:solidFill>
            <a:miter lim="800000"/>
            <a:headEnd/>
            <a:tailEnd/>
          </a:ln>
        </p:spPr>
        <p:txBody>
          <a:bodyPr>
            <a:noAutofit/>
          </a:bodyPr>
          <a:lstStyle/>
          <a:p>
            <a:pPr eaLnBrk="1" hangingPunct="1">
              <a:buFont typeface="Arial" pitchFamily="34" charset="0"/>
              <a:buNone/>
            </a:pPr>
            <a:r>
              <a:rPr lang="en-GB" sz="1600" dirty="0">
                <a:solidFill>
                  <a:schemeClr val="tx1"/>
                </a:solidFill>
                <a:latin typeface="Courier New" pitchFamily="49" charset="0"/>
                <a:cs typeface="Courier New" pitchFamily="49" charset="0"/>
              </a:rPr>
              <a:t>Public class Person{</a:t>
            </a:r>
            <a:endParaRPr lang="en-US" sz="1600" dirty="0">
              <a:solidFill>
                <a:schemeClr val="tx1"/>
              </a:solidFill>
              <a:latin typeface="Courier New" pitchFamily="49" charset="0"/>
              <a:cs typeface="Courier New" pitchFamily="49" charset="0"/>
            </a:endParaRPr>
          </a:p>
          <a:p>
            <a:pPr eaLnBrk="1" hangingPunct="1">
              <a:buFont typeface="Arial" pitchFamily="34" charset="0"/>
              <a:buNone/>
            </a:pPr>
            <a:r>
              <a:rPr lang="en-GB" sz="1600" dirty="0">
                <a:solidFill>
                  <a:schemeClr val="tx1"/>
                </a:solidFill>
                <a:latin typeface="Courier New" pitchFamily="49" charset="0"/>
                <a:cs typeface="Courier New" pitchFamily="49" charset="0"/>
              </a:rPr>
              <a:t>	string name; </a:t>
            </a:r>
          </a:p>
          <a:p>
            <a:pPr eaLnBrk="1" hangingPunct="1">
              <a:buFont typeface="Arial" pitchFamily="34" charset="0"/>
              <a:buNone/>
            </a:pPr>
            <a:r>
              <a:rPr lang="en-GB" sz="1600" dirty="0">
                <a:solidFill>
                  <a:schemeClr val="tx1"/>
                </a:solidFill>
                <a:latin typeface="Courier New" pitchFamily="49" charset="0"/>
                <a:cs typeface="Courier New" pitchFamily="49" charset="0"/>
              </a:rPr>
              <a:t>	</a:t>
            </a:r>
            <a:r>
              <a:rPr lang="en-GB" sz="1600" dirty="0" err="1">
                <a:solidFill>
                  <a:schemeClr val="tx1"/>
                </a:solidFill>
                <a:latin typeface="Courier New" pitchFamily="49" charset="0"/>
                <a:cs typeface="Courier New" pitchFamily="49" charset="0"/>
              </a:rPr>
              <a:t>int</a:t>
            </a:r>
            <a:r>
              <a:rPr lang="en-GB" sz="1600" dirty="0">
                <a:solidFill>
                  <a:schemeClr val="tx1"/>
                </a:solidFill>
                <a:latin typeface="Courier New" pitchFamily="49" charset="0"/>
                <a:cs typeface="Courier New" pitchFamily="49" charset="0"/>
              </a:rPr>
              <a:t> age;</a:t>
            </a:r>
          </a:p>
          <a:p>
            <a:pPr eaLnBrk="1" hangingPunct="1">
              <a:buFont typeface="Arial" pitchFamily="34" charset="0"/>
              <a:buNone/>
            </a:pPr>
            <a:r>
              <a:rPr lang="en-US" sz="1600" dirty="0">
                <a:solidFill>
                  <a:schemeClr val="tx1"/>
                </a:solidFill>
                <a:latin typeface="Courier New" pitchFamily="49" charset="0"/>
                <a:cs typeface="Courier New" pitchFamily="49" charset="0"/>
              </a:rPr>
              <a:t>   public static </a:t>
            </a:r>
            <a:r>
              <a:rPr lang="en-US" sz="1600" dirty="0" err="1">
                <a:solidFill>
                  <a:schemeClr val="tx1"/>
                </a:solidFill>
                <a:latin typeface="Courier New" pitchFamily="49" charset="0"/>
                <a:cs typeface="Courier New" pitchFamily="49" charset="0"/>
              </a:rPr>
              <a:t>int</a:t>
            </a:r>
            <a:r>
              <a:rPr lang="en-US" sz="1600" dirty="0">
                <a:solidFill>
                  <a:schemeClr val="tx1"/>
                </a:solidFill>
                <a:latin typeface="Courier New" pitchFamily="49" charset="0"/>
                <a:cs typeface="Courier New" pitchFamily="49" charset="0"/>
              </a:rPr>
              <a:t> </a:t>
            </a:r>
            <a:r>
              <a:rPr lang="en-US" sz="1600" dirty="0" err="1">
                <a:solidFill>
                  <a:schemeClr val="tx1"/>
                </a:solidFill>
                <a:latin typeface="Courier New" pitchFamily="49" charset="0"/>
                <a:cs typeface="Courier New" pitchFamily="49" charset="0"/>
              </a:rPr>
              <a:t>numofPerson</a:t>
            </a:r>
            <a:r>
              <a:rPr lang="en-US" sz="1600" dirty="0">
                <a:solidFill>
                  <a:schemeClr val="tx1"/>
                </a:solidFill>
                <a:latin typeface="Courier New" pitchFamily="49" charset="0"/>
                <a:cs typeface="Courier New" pitchFamily="49" charset="0"/>
              </a:rPr>
              <a:t>=0;</a:t>
            </a:r>
          </a:p>
          <a:p>
            <a:pPr eaLnBrk="1" hangingPunct="1">
              <a:buFont typeface="Arial" pitchFamily="34" charset="0"/>
              <a:buNone/>
            </a:pPr>
            <a:r>
              <a:rPr lang="en-US" sz="1600" dirty="0">
                <a:solidFill>
                  <a:schemeClr val="tx1"/>
                </a:solidFill>
                <a:latin typeface="Courier New" pitchFamily="49" charset="0"/>
                <a:cs typeface="Courier New" pitchFamily="49" charset="0"/>
              </a:rPr>
              <a:t>	</a:t>
            </a:r>
            <a:r>
              <a:rPr lang="en-US" sz="1600" b="1" dirty="0">
                <a:solidFill>
                  <a:schemeClr val="accent1">
                    <a:lumMod val="75000"/>
                  </a:schemeClr>
                </a:solidFill>
                <a:latin typeface="Courier New" pitchFamily="49" charset="0"/>
                <a:cs typeface="Courier New" pitchFamily="49" charset="0"/>
              </a:rPr>
              <a:t>// Constructor</a:t>
            </a:r>
          </a:p>
          <a:p>
            <a:pPr lvl="1">
              <a:buNone/>
            </a:pPr>
            <a:r>
              <a:rPr lang="en-US" sz="1600" dirty="0">
                <a:latin typeface="Courier New" pitchFamily="49" charset="0"/>
                <a:cs typeface="Courier New" pitchFamily="49" charset="0"/>
              </a:rPr>
              <a:t>public Person()</a:t>
            </a:r>
          </a:p>
          <a:p>
            <a:pPr lvl="1">
              <a:buNone/>
            </a:pPr>
            <a:r>
              <a:rPr lang="en-US" sz="1600" dirty="0">
                <a:latin typeface="Courier New" pitchFamily="49" charset="0"/>
                <a:cs typeface="Courier New" pitchFamily="49" charset="0"/>
              </a:rPr>
              <a:t> {  name = “ ”; </a:t>
            </a:r>
          </a:p>
          <a:p>
            <a:pPr lvl="1">
              <a:buNone/>
            </a:pPr>
            <a:r>
              <a:rPr lang="en-US" sz="1600" dirty="0">
                <a:latin typeface="Courier New" pitchFamily="49" charset="0"/>
                <a:cs typeface="Courier New" pitchFamily="49" charset="0"/>
              </a:rPr>
              <a:t>    age = 0; </a:t>
            </a:r>
          </a:p>
          <a:p>
            <a:pPr lvl="1">
              <a:buNone/>
            </a:pP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numofPerson</a:t>
            </a:r>
            <a:r>
              <a:rPr lang="en-US" sz="1600" dirty="0">
                <a:latin typeface="Courier New" pitchFamily="49" charset="0"/>
                <a:cs typeface="Courier New" pitchFamily="49" charset="0"/>
              </a:rPr>
              <a:t>++</a:t>
            </a:r>
            <a:r>
              <a:rPr lang="en-GB" sz="1600" dirty="0">
                <a:latin typeface="Courier New" pitchFamily="49" charset="0"/>
                <a:cs typeface="Courier New" pitchFamily="49" charset="0"/>
              </a:rPr>
              <a:t>}</a:t>
            </a:r>
            <a:endParaRPr lang="en-US" sz="1600" dirty="0">
              <a:latin typeface="Courier New" pitchFamily="49" charset="0"/>
              <a:cs typeface="Courier New" pitchFamily="49" charset="0"/>
            </a:endParaRPr>
          </a:p>
          <a:p>
            <a:pPr eaLnBrk="1" hangingPunct="1">
              <a:buFont typeface="Arial" pitchFamily="34" charset="0"/>
              <a:buNone/>
            </a:pPr>
            <a:r>
              <a:rPr lang="en-US" sz="1600" dirty="0">
                <a:solidFill>
                  <a:schemeClr val="tx1"/>
                </a:solidFill>
                <a:latin typeface="Courier New" pitchFamily="49" charset="0"/>
                <a:cs typeface="Courier New" pitchFamily="49" charset="0"/>
              </a:rPr>
              <a:t>	public Person( string n , </a:t>
            </a:r>
            <a:r>
              <a:rPr lang="en-US" sz="1600" dirty="0" err="1">
                <a:solidFill>
                  <a:schemeClr val="tx1"/>
                </a:solidFill>
                <a:latin typeface="Courier New" pitchFamily="49" charset="0"/>
                <a:cs typeface="Courier New" pitchFamily="49" charset="0"/>
              </a:rPr>
              <a:t>int</a:t>
            </a:r>
            <a:r>
              <a:rPr lang="en-US" sz="1600" dirty="0">
                <a:solidFill>
                  <a:schemeClr val="tx1"/>
                </a:solidFill>
                <a:latin typeface="Courier New" pitchFamily="49" charset="0"/>
                <a:cs typeface="Courier New" pitchFamily="49" charset="0"/>
              </a:rPr>
              <a:t> a){</a:t>
            </a:r>
          </a:p>
          <a:p>
            <a:pPr eaLnBrk="1" hangingPunct="1">
              <a:buFont typeface="Arial" pitchFamily="34" charset="0"/>
              <a:buNone/>
            </a:pPr>
            <a:r>
              <a:rPr lang="en-US" sz="1600" dirty="0">
                <a:solidFill>
                  <a:schemeClr val="tx1"/>
                </a:solidFill>
                <a:latin typeface="Courier New" pitchFamily="49" charset="0"/>
                <a:cs typeface="Courier New" pitchFamily="49" charset="0"/>
              </a:rPr>
              <a:t>    	     name = n; </a:t>
            </a:r>
          </a:p>
          <a:p>
            <a:pPr eaLnBrk="1" hangingPunct="1">
              <a:buFont typeface="Arial" pitchFamily="34" charset="0"/>
              <a:buNone/>
            </a:pPr>
            <a:r>
              <a:rPr lang="en-US" sz="1600" dirty="0">
                <a:solidFill>
                  <a:schemeClr val="tx1"/>
                </a:solidFill>
                <a:latin typeface="Courier New" pitchFamily="49" charset="0"/>
                <a:cs typeface="Courier New" pitchFamily="49" charset="0"/>
              </a:rPr>
              <a:t>    	     age = a;</a:t>
            </a:r>
          </a:p>
          <a:p>
            <a:pPr>
              <a:buNone/>
            </a:pPr>
            <a:r>
              <a:rPr lang="en-US" sz="1600" dirty="0">
                <a:solidFill>
                  <a:schemeClr val="tx1"/>
                </a:solidFill>
                <a:latin typeface="Courier New" pitchFamily="49" charset="0"/>
                <a:cs typeface="Courier New" pitchFamily="49" charset="0"/>
              </a:rPr>
              <a:t>           </a:t>
            </a:r>
            <a:r>
              <a:rPr lang="en-US" sz="1600" dirty="0" err="1">
                <a:solidFill>
                  <a:schemeClr val="tx1"/>
                </a:solidFill>
                <a:latin typeface="Courier New" pitchFamily="49" charset="0"/>
                <a:cs typeface="Courier New" pitchFamily="49" charset="0"/>
              </a:rPr>
              <a:t>numofPerson</a:t>
            </a:r>
            <a:r>
              <a:rPr lang="en-US" sz="1600" dirty="0">
                <a:solidFill>
                  <a:schemeClr val="tx1"/>
                </a:solidFill>
                <a:latin typeface="Courier New" pitchFamily="49" charset="0"/>
                <a:cs typeface="Courier New" pitchFamily="49" charset="0"/>
              </a:rPr>
              <a:t>++;</a:t>
            </a:r>
            <a:r>
              <a:rPr lang="en-GB" sz="1600" dirty="0">
                <a:solidFill>
                  <a:schemeClr val="tx1"/>
                </a:solidFill>
                <a:latin typeface="Courier New" pitchFamily="49" charset="0"/>
                <a:cs typeface="Courier New" pitchFamily="49" charset="0"/>
              </a:rPr>
              <a:t>}</a:t>
            </a:r>
            <a:endParaRPr lang="en-US" sz="1600" dirty="0">
              <a:solidFill>
                <a:schemeClr val="tx1"/>
              </a:solidFill>
              <a:latin typeface="Courier New" pitchFamily="49" charset="0"/>
              <a:cs typeface="Courier New" pitchFamily="49" charset="0"/>
            </a:endParaRPr>
          </a:p>
          <a:p>
            <a:pPr eaLnBrk="1" hangingPunct="1">
              <a:buFont typeface="Arial" pitchFamily="34" charset="0"/>
              <a:buNone/>
            </a:pPr>
            <a:r>
              <a:rPr lang="en-US" sz="1600" dirty="0">
                <a:solidFill>
                  <a:schemeClr val="tx1"/>
                </a:solidFill>
                <a:latin typeface="Courier New" pitchFamily="49" charset="0"/>
                <a:cs typeface="Courier New" pitchFamily="49" charset="0"/>
              </a:rPr>
              <a:t>}</a:t>
            </a:r>
          </a:p>
        </p:txBody>
      </p:sp>
      <p:sp>
        <p:nvSpPr>
          <p:cNvPr id="44036" name="Content Placeholder 3"/>
          <p:cNvSpPr>
            <a:spLocks noGrp="1"/>
          </p:cNvSpPr>
          <p:nvPr>
            <p:ph sz="half" idx="4294967295"/>
          </p:nvPr>
        </p:nvSpPr>
        <p:spPr>
          <a:xfrm>
            <a:off x="5105400" y="1628800"/>
            <a:ext cx="3653978" cy="4493096"/>
          </a:xfrm>
          <a:ln>
            <a:solidFill>
              <a:schemeClr val="accent1"/>
            </a:solidFill>
            <a:miter lim="800000"/>
            <a:headEnd/>
            <a:tailEnd/>
          </a:ln>
        </p:spPr>
        <p:txBody>
          <a:bodyPr>
            <a:normAutofit/>
          </a:bodyPr>
          <a:lstStyle/>
          <a:p>
            <a:pPr>
              <a:buFont typeface="Arial" pitchFamily="34" charset="0"/>
              <a:buNone/>
            </a:pPr>
            <a:r>
              <a:rPr lang="en-US" sz="1600" dirty="0">
                <a:solidFill>
                  <a:schemeClr val="accent5">
                    <a:lumMod val="75000"/>
                  </a:schemeClr>
                </a:solidFill>
                <a:latin typeface="Courier New" pitchFamily="49" charset="0"/>
                <a:cs typeface="Courier New" pitchFamily="49" charset="0"/>
              </a:rPr>
              <a:t>public static void main(String[]  </a:t>
            </a:r>
            <a:r>
              <a:rPr lang="en-US" sz="1600" dirty="0" err="1">
                <a:solidFill>
                  <a:schemeClr val="accent5">
                    <a:lumMod val="75000"/>
                  </a:schemeClr>
                </a:solidFill>
                <a:latin typeface="Courier New" pitchFamily="49" charset="0"/>
                <a:cs typeface="Courier New" pitchFamily="49" charset="0"/>
              </a:rPr>
              <a:t>args</a:t>
            </a:r>
            <a:r>
              <a:rPr lang="en-US" sz="1600" dirty="0">
                <a:solidFill>
                  <a:schemeClr val="accent5">
                    <a:lumMod val="75000"/>
                  </a:schemeClr>
                </a:solidFill>
                <a:latin typeface="Courier New" pitchFamily="49" charset="0"/>
                <a:cs typeface="Courier New" pitchFamily="49" charset="0"/>
              </a:rPr>
              <a:t>)</a:t>
            </a:r>
          </a:p>
          <a:p>
            <a:pPr>
              <a:buFont typeface="Arial" pitchFamily="34" charset="0"/>
              <a:buNone/>
            </a:pPr>
            <a:r>
              <a:rPr lang="en-GB" sz="1600" dirty="0">
                <a:solidFill>
                  <a:schemeClr val="accent5">
                    <a:lumMod val="75000"/>
                  </a:schemeClr>
                </a:solidFill>
                <a:latin typeface="Courier New" pitchFamily="49" charset="0"/>
                <a:cs typeface="Courier New" pitchFamily="49" charset="0"/>
              </a:rPr>
              <a:t>{</a:t>
            </a:r>
            <a:endParaRPr lang="en-US" sz="1600" dirty="0">
              <a:solidFill>
                <a:schemeClr val="accent5">
                  <a:lumMod val="75000"/>
                </a:schemeClr>
              </a:solidFill>
              <a:latin typeface="Courier New" pitchFamily="49" charset="0"/>
              <a:cs typeface="Courier New" pitchFamily="49" charset="0"/>
            </a:endParaRPr>
          </a:p>
          <a:p>
            <a:pPr>
              <a:buFont typeface="Arial" pitchFamily="34" charset="0"/>
              <a:buNone/>
            </a:pPr>
            <a:r>
              <a:rPr lang="en-US" sz="1600" dirty="0">
                <a:solidFill>
                  <a:schemeClr val="accent5">
                    <a:lumMod val="75000"/>
                  </a:schemeClr>
                </a:solidFill>
                <a:latin typeface="Courier New" pitchFamily="49" charset="0"/>
                <a:cs typeface="Courier New" pitchFamily="49" charset="0"/>
              </a:rPr>
              <a:t>	Person P1 = new Person();</a:t>
            </a:r>
          </a:p>
          <a:p>
            <a:pPr>
              <a:buFont typeface="Arial" pitchFamily="34" charset="0"/>
              <a:buNone/>
            </a:pPr>
            <a:r>
              <a:rPr lang="en-GB" sz="1600" dirty="0">
                <a:solidFill>
                  <a:schemeClr val="accent5">
                    <a:lumMod val="75000"/>
                  </a:schemeClr>
                </a:solidFill>
                <a:latin typeface="Courier New" pitchFamily="49" charset="0"/>
                <a:cs typeface="Courier New" pitchFamily="49" charset="0"/>
              </a:rPr>
              <a:t>	Person P2 = new Person(“</a:t>
            </a:r>
            <a:r>
              <a:rPr lang="en-GB" sz="1600" dirty="0" err="1">
                <a:solidFill>
                  <a:schemeClr val="accent5">
                    <a:lumMod val="75000"/>
                  </a:schemeClr>
                </a:solidFill>
                <a:latin typeface="Courier New" pitchFamily="49" charset="0"/>
                <a:cs typeface="Courier New" pitchFamily="49" charset="0"/>
              </a:rPr>
              <a:t>ahmed</a:t>
            </a:r>
            <a:r>
              <a:rPr lang="en-GB" sz="1600" dirty="0">
                <a:solidFill>
                  <a:schemeClr val="accent5">
                    <a:lumMod val="75000"/>
                  </a:schemeClr>
                </a:solidFill>
                <a:latin typeface="Courier New" pitchFamily="49" charset="0"/>
                <a:cs typeface="Courier New" pitchFamily="49" charset="0"/>
              </a:rPr>
              <a:t>”, 27);</a:t>
            </a:r>
            <a:endParaRPr lang="en-US" sz="1600" dirty="0">
              <a:solidFill>
                <a:schemeClr val="accent5">
                  <a:lumMod val="75000"/>
                </a:schemeClr>
              </a:solidFill>
              <a:latin typeface="Courier New" pitchFamily="49" charset="0"/>
              <a:cs typeface="Courier New" pitchFamily="49" charset="0"/>
            </a:endParaRPr>
          </a:p>
          <a:p>
            <a:pPr>
              <a:buFont typeface="Arial" pitchFamily="34" charset="0"/>
              <a:buNone/>
            </a:pPr>
            <a:r>
              <a:rPr lang="en-GB" sz="1600" dirty="0">
                <a:solidFill>
                  <a:schemeClr val="accent5">
                    <a:lumMod val="75000"/>
                  </a:schemeClr>
                </a:solidFill>
                <a:latin typeface="Courier New" pitchFamily="49" charset="0"/>
                <a:cs typeface="Courier New" pitchFamily="49" charset="0"/>
              </a:rPr>
              <a:t>}</a:t>
            </a:r>
            <a:endParaRPr lang="en-US" sz="1600" dirty="0">
              <a:solidFill>
                <a:schemeClr val="accent5">
                  <a:lumMod val="75000"/>
                </a:schemeClr>
              </a:solidFill>
              <a:latin typeface="Courier New" pitchFamily="49" charset="0"/>
              <a:cs typeface="Courier New" pitchFamily="49" charset="0"/>
            </a:endParaRPr>
          </a:p>
        </p:txBody>
      </p:sp>
      <p:sp>
        <p:nvSpPr>
          <p:cNvPr id="2" name="Slide Number Placeholder 1"/>
          <p:cNvSpPr>
            <a:spLocks noGrp="1"/>
          </p:cNvSpPr>
          <p:nvPr>
            <p:ph type="sldNum" sz="quarter" idx="12"/>
          </p:nvPr>
        </p:nvSpPr>
        <p:spPr/>
        <p:txBody>
          <a:bodyPr>
            <a:normAutofit fontScale="85000" lnSpcReduction="20000"/>
          </a:bodyPr>
          <a:lstStyle/>
          <a:p>
            <a:fld id="{CA94F153-A46D-42BF-B070-2627C4BF46BD}" type="slidenum">
              <a:rPr lang="en-CA" smtClean="0"/>
              <a:pPr/>
              <a:t>648</a:t>
            </a:fld>
            <a:endParaRPr lang="en-CA"/>
          </a:p>
        </p:txBody>
      </p:sp>
    </p:spTree>
    <p:extLst>
      <p:ext uri="{BB962C8B-B14F-4D97-AF65-F5344CB8AC3E}">
        <p14:creationId xmlns:p14="http://schemas.microsoft.com/office/powerpoint/2010/main" val="3358064173"/>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lide Number Placeholder 5"/>
          <p:cNvSpPr>
            <a:spLocks noGrp="1"/>
          </p:cNvSpPr>
          <p:nvPr>
            <p:ph type="sldNum" sz="quarter" idx="12"/>
          </p:nvPr>
        </p:nvSpPr>
        <p:spPr/>
        <p:txBody>
          <a:bodyPr>
            <a:normAutofit fontScale="85000" lnSpcReduction="20000"/>
          </a:bodyPr>
          <a:lstStyle/>
          <a:p>
            <a:pPr>
              <a:defRPr/>
            </a:pPr>
            <a:fld id="{A8FDAFFE-CB8B-4629-B103-2911CE5A1931}" type="slidenum">
              <a:rPr lang="en-US"/>
              <a:pPr>
                <a:defRPr/>
              </a:pPr>
              <a:t>649</a:t>
            </a:fld>
            <a:endParaRPr lang="en-US"/>
          </a:p>
        </p:txBody>
      </p:sp>
      <p:sp>
        <p:nvSpPr>
          <p:cNvPr id="43012" name="Rectangle 3"/>
          <p:cNvSpPr>
            <a:spLocks noChangeArrowheads="1"/>
          </p:cNvSpPr>
          <p:nvPr/>
        </p:nvSpPr>
        <p:spPr bwMode="auto">
          <a:xfrm>
            <a:off x="152400" y="1143000"/>
            <a:ext cx="4267200" cy="33528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algn="ctr"/>
            <a:endParaRPr lang="en-GB" sz="2800">
              <a:latin typeface="Times New Roman" pitchFamily="18" charset="0"/>
            </a:endParaRPr>
          </a:p>
        </p:txBody>
      </p:sp>
      <p:sp>
        <p:nvSpPr>
          <p:cNvPr id="84" name="Content Placeholder 3"/>
          <p:cNvSpPr>
            <a:spLocks noGrp="1"/>
          </p:cNvSpPr>
          <p:nvPr>
            <p:ph sz="quarter" idx="1"/>
          </p:nvPr>
        </p:nvSpPr>
        <p:spPr>
          <a:xfrm>
            <a:off x="179512" y="1196752"/>
            <a:ext cx="4163888" cy="3124944"/>
          </a:xfrm>
          <a:ln>
            <a:solidFill>
              <a:schemeClr val="accent1"/>
            </a:solidFill>
            <a:miter lim="800000"/>
            <a:headEnd/>
            <a:tailEnd/>
          </a:ln>
        </p:spPr>
        <p:txBody>
          <a:bodyPr>
            <a:normAutofit/>
          </a:bodyPr>
          <a:lstStyle/>
          <a:p>
            <a:pPr>
              <a:buFont typeface="Arial" pitchFamily="34" charset="0"/>
              <a:buNone/>
            </a:pPr>
            <a:r>
              <a:rPr lang="en-US" sz="1400" dirty="0">
                <a:latin typeface="Courier New" pitchFamily="49" charset="0"/>
                <a:cs typeface="Courier New" pitchFamily="49" charset="0"/>
              </a:rPr>
              <a:t>public static void Main(string[]  </a:t>
            </a:r>
            <a:r>
              <a:rPr lang="en-US" sz="1400" dirty="0" err="1">
                <a:latin typeface="Courier New" pitchFamily="49" charset="0"/>
                <a:cs typeface="Courier New" pitchFamily="49" charset="0"/>
              </a:rPr>
              <a:t>args</a:t>
            </a:r>
            <a:r>
              <a:rPr lang="en-US" sz="1400" dirty="0">
                <a:latin typeface="Courier New" pitchFamily="49" charset="0"/>
                <a:cs typeface="Courier New" pitchFamily="49" charset="0"/>
              </a:rPr>
              <a:t>)</a:t>
            </a:r>
          </a:p>
          <a:p>
            <a:pPr>
              <a:buFont typeface="Arial" pitchFamily="34" charset="0"/>
              <a:buNone/>
            </a:pPr>
            <a:r>
              <a:rPr lang="en-GB" sz="1400" dirty="0">
                <a:latin typeface="Courier New" pitchFamily="49" charset="0"/>
                <a:cs typeface="Courier New" pitchFamily="49" charset="0"/>
              </a:rPr>
              <a:t>{</a:t>
            </a:r>
            <a:endParaRPr lang="en-US" sz="1400" dirty="0">
              <a:latin typeface="Courier New" pitchFamily="49" charset="0"/>
              <a:cs typeface="Courier New" pitchFamily="49" charset="0"/>
            </a:endParaRPr>
          </a:p>
          <a:p>
            <a:pPr>
              <a:buFont typeface="Arial" pitchFamily="34" charset="0"/>
              <a:buNone/>
            </a:pPr>
            <a:r>
              <a:rPr lang="en-US" sz="1400" dirty="0">
                <a:latin typeface="Courier New" pitchFamily="49" charset="0"/>
                <a:cs typeface="Courier New" pitchFamily="49" charset="0"/>
              </a:rPr>
              <a:t>	Person P1 = new Person();</a:t>
            </a:r>
          </a:p>
          <a:p>
            <a:pPr>
              <a:buFont typeface="Arial" pitchFamily="34" charset="0"/>
              <a:buNone/>
            </a:pPr>
            <a:r>
              <a:rPr lang="en-GB" sz="1400" dirty="0">
                <a:latin typeface="Courier New" pitchFamily="49" charset="0"/>
                <a:cs typeface="Courier New" pitchFamily="49" charset="0"/>
              </a:rPr>
              <a:t>	Person P2 = new Person (“</a:t>
            </a:r>
            <a:r>
              <a:rPr lang="en-GB" sz="1400" dirty="0" err="1">
                <a:latin typeface="Courier New" pitchFamily="49" charset="0"/>
                <a:cs typeface="Courier New" pitchFamily="49" charset="0"/>
              </a:rPr>
              <a:t>ahmed</a:t>
            </a:r>
            <a:r>
              <a:rPr lang="en-GB" sz="1400" dirty="0">
                <a:latin typeface="Courier New" pitchFamily="49" charset="0"/>
                <a:cs typeface="Courier New" pitchFamily="49" charset="0"/>
              </a:rPr>
              <a:t>”, 27);</a:t>
            </a:r>
            <a:endParaRPr lang="en-US" sz="1400" dirty="0">
              <a:latin typeface="Courier New" pitchFamily="49" charset="0"/>
              <a:cs typeface="Courier New" pitchFamily="49" charset="0"/>
            </a:endParaRPr>
          </a:p>
          <a:p>
            <a:pPr>
              <a:buFont typeface="Arial" pitchFamily="34" charset="0"/>
              <a:buNone/>
            </a:pPr>
            <a:r>
              <a:rPr lang="en-GB" sz="1400" dirty="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43013" name="Text Box 4"/>
          <p:cNvSpPr txBox="1">
            <a:spLocks noChangeArrowheads="1"/>
          </p:cNvSpPr>
          <p:nvPr/>
        </p:nvSpPr>
        <p:spPr bwMode="auto">
          <a:xfrm>
            <a:off x="247650" y="1169988"/>
            <a:ext cx="424815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None/>
            </a:pPr>
            <a:endParaRPr lang="en-US" sz="1600" dirty="0"/>
          </a:p>
          <a:p>
            <a:pPr eaLnBrk="1" hangingPunct="1">
              <a:lnSpc>
                <a:spcPct val="80000"/>
              </a:lnSpc>
            </a:pPr>
            <a:endParaRPr lang="en-US" sz="1600" dirty="0">
              <a:solidFill>
                <a:srgbClr val="FF0000"/>
              </a:solidFill>
              <a:latin typeface="Courier New" pitchFamily="49" charset="0"/>
              <a:ea typeface="MS PGothic" pitchFamily="34" charset="-128"/>
            </a:endParaRPr>
          </a:p>
        </p:txBody>
      </p:sp>
      <p:sp>
        <p:nvSpPr>
          <p:cNvPr id="43011" name="Rectangle 2"/>
          <p:cNvSpPr>
            <a:spLocks noGrp="1" noChangeArrowheads="1"/>
          </p:cNvSpPr>
          <p:nvPr>
            <p:ph type="title"/>
          </p:nvPr>
        </p:nvSpPr>
        <p:spPr>
          <a:xfrm>
            <a:off x="609600" y="228600"/>
            <a:ext cx="7772400" cy="838200"/>
          </a:xfrm>
        </p:spPr>
        <p:txBody>
          <a:bodyPr/>
          <a:lstStyle/>
          <a:p>
            <a:r>
              <a:rPr lang="en-GB" sz="4000" dirty="0"/>
              <a:t>Constructor and Static attribute</a:t>
            </a:r>
            <a:endParaRPr lang="en-US" sz="4000" dirty="0"/>
          </a:p>
        </p:txBody>
      </p:sp>
      <p:sp>
        <p:nvSpPr>
          <p:cNvPr id="43014" name="Rectangle 5"/>
          <p:cNvSpPr>
            <a:spLocks noChangeArrowheads="1"/>
          </p:cNvSpPr>
          <p:nvPr/>
        </p:nvSpPr>
        <p:spPr bwMode="auto">
          <a:xfrm>
            <a:off x="419100" y="4648200"/>
            <a:ext cx="3936876" cy="1371600"/>
          </a:xfrm>
          <a:prstGeom prst="rect">
            <a:avLst/>
          </a:prstGeom>
          <a:solidFill>
            <a:srgbClr val="EFFBFF"/>
          </a:solidFill>
          <a:ln w="9525">
            <a:solidFill>
              <a:srgbClr val="EAF0FE"/>
            </a:solidFill>
            <a:miter lim="800000"/>
            <a:headEnd/>
            <a:tailEnd/>
          </a:ln>
          <a:effectLst>
            <a:outerShdw dist="117088" dir="2963922" algn="ctr" rotWithShape="0">
              <a:schemeClr val="tx1"/>
            </a:outerShdw>
          </a:effectLst>
        </p:spPr>
        <p:txBody>
          <a:bodyPr wrap="none" anchor="ctr"/>
          <a:lstStyle/>
          <a:p>
            <a:pPr algn="ctr"/>
            <a:endParaRPr lang="ja-JP" altLang="en-US" sz="2400">
              <a:solidFill>
                <a:srgbClr val="DDDDDD"/>
              </a:solidFill>
              <a:latin typeface="Times New Roman" pitchFamily="18" charset="0"/>
            </a:endParaRPr>
          </a:p>
        </p:txBody>
      </p:sp>
      <p:sp>
        <p:nvSpPr>
          <p:cNvPr id="23558" name="Text Box 6"/>
          <p:cNvSpPr txBox="1">
            <a:spLocks noChangeArrowheads="1"/>
          </p:cNvSpPr>
          <p:nvPr/>
        </p:nvSpPr>
        <p:spPr bwMode="auto">
          <a:xfrm>
            <a:off x="533400" y="4903788"/>
            <a:ext cx="3878586" cy="1179810"/>
          </a:xfrm>
          <a:prstGeom prst="rect">
            <a:avLst/>
          </a:prstGeom>
          <a:noFill/>
          <a:ln w="9525">
            <a:noFill/>
            <a:miter lim="800000"/>
            <a:headEnd/>
            <a:tailEnd/>
          </a:ln>
          <a:effectLst/>
        </p:spPr>
        <p:txBody>
          <a:bodyPr wrap="none">
            <a:spAutoFit/>
          </a:bodyPr>
          <a:lstStyle/>
          <a:p>
            <a:pPr>
              <a:lnSpc>
                <a:spcPct val="150000"/>
              </a:lnSpc>
              <a:defRPr/>
            </a:pPr>
            <a:endParaRPr lang="en-US" altLang="ja-JP" sz="1600" dirty="0">
              <a:effectLst>
                <a:outerShdw blurRad="38100" dist="38100" dir="2700000" algn="tl">
                  <a:srgbClr val="C0C0C0"/>
                </a:outerShdw>
              </a:effectLst>
              <a:latin typeface="Courier New" pitchFamily="49" charset="0"/>
            </a:endParaRPr>
          </a:p>
          <a:p>
            <a:pPr>
              <a:lnSpc>
                <a:spcPct val="150000"/>
              </a:lnSpc>
              <a:defRPr/>
            </a:pPr>
            <a:r>
              <a:rPr lang="en-US" altLang="ja-JP" sz="1600" dirty="0">
                <a:effectLst>
                  <a:outerShdw blurRad="38100" dist="38100" dir="2700000" algn="tl">
                    <a:srgbClr val="C0C0C0"/>
                  </a:outerShdw>
                </a:effectLst>
                <a:latin typeface="Courier New" pitchFamily="49" charset="0"/>
              </a:rPr>
              <a:t>P1  =  new Person()</a:t>
            </a:r>
          </a:p>
          <a:p>
            <a:pPr>
              <a:lnSpc>
                <a:spcPct val="150000"/>
              </a:lnSpc>
              <a:defRPr/>
            </a:pPr>
            <a:r>
              <a:rPr lang="en-US" altLang="ja-JP" sz="1600" dirty="0">
                <a:effectLst>
                  <a:outerShdw blurRad="38100" dist="38100" dir="2700000" algn="tl">
                    <a:srgbClr val="C0C0C0"/>
                  </a:outerShdw>
                </a:effectLst>
                <a:latin typeface="Courier New" pitchFamily="49" charset="0"/>
              </a:rPr>
              <a:t>P2   = new Person(“Ahmed”,27);</a:t>
            </a:r>
          </a:p>
        </p:txBody>
      </p:sp>
      <p:sp>
        <p:nvSpPr>
          <p:cNvPr id="43016" name="Text Box 7"/>
          <p:cNvSpPr txBox="1">
            <a:spLocks noChangeArrowheads="1"/>
          </p:cNvSpPr>
          <p:nvPr/>
        </p:nvSpPr>
        <p:spPr bwMode="auto">
          <a:xfrm>
            <a:off x="1889125" y="6019800"/>
            <a:ext cx="94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ja-JP" sz="2400" b="1">
                <a:solidFill>
                  <a:srgbClr val="15151D"/>
                </a:solidFill>
                <a:latin typeface="Tahoma" pitchFamily="34" charset="0"/>
              </a:rPr>
              <a:t>Code</a:t>
            </a:r>
            <a:endParaRPr lang="en-US" altLang="ja-JP" sz="2400">
              <a:solidFill>
                <a:srgbClr val="15151D"/>
              </a:solidFill>
              <a:latin typeface="Times New Roman" pitchFamily="18" charset="0"/>
            </a:endParaRPr>
          </a:p>
        </p:txBody>
      </p:sp>
      <p:sp>
        <p:nvSpPr>
          <p:cNvPr id="23560" name="Text Box 8"/>
          <p:cNvSpPr txBox="1">
            <a:spLocks noChangeArrowheads="1"/>
          </p:cNvSpPr>
          <p:nvPr/>
        </p:nvSpPr>
        <p:spPr bwMode="auto">
          <a:xfrm>
            <a:off x="552450" y="4751388"/>
            <a:ext cx="2031626" cy="441146"/>
          </a:xfrm>
          <a:prstGeom prst="rect">
            <a:avLst/>
          </a:prstGeom>
          <a:solidFill>
            <a:srgbClr val="CC99FF"/>
          </a:solidFill>
          <a:ln w="9525">
            <a:noFill/>
            <a:miter lim="800000"/>
            <a:headEnd/>
            <a:tailEnd/>
          </a:ln>
          <a:effectLst/>
        </p:spPr>
        <p:txBody>
          <a:bodyPr wrap="none">
            <a:spAutoFit/>
          </a:bodyPr>
          <a:lstStyle/>
          <a:p>
            <a:pPr>
              <a:lnSpc>
                <a:spcPct val="150000"/>
              </a:lnSpc>
              <a:defRPr/>
            </a:pPr>
            <a:r>
              <a:rPr lang="en-US" altLang="ja-JP" sz="1600" dirty="0">
                <a:effectLst>
                  <a:outerShdw blurRad="38100" dist="38100" dir="2700000" algn="tl">
                    <a:srgbClr val="FFFFFF"/>
                  </a:outerShdw>
                </a:effectLst>
                <a:latin typeface="Courier New" pitchFamily="49" charset="0"/>
              </a:rPr>
              <a:t>Person P1 , P2;</a:t>
            </a:r>
          </a:p>
        </p:txBody>
      </p:sp>
      <p:grpSp>
        <p:nvGrpSpPr>
          <p:cNvPr id="43018" name="Group 9"/>
          <p:cNvGrpSpPr>
            <a:grpSpLocks/>
          </p:cNvGrpSpPr>
          <p:nvPr/>
        </p:nvGrpSpPr>
        <p:grpSpPr bwMode="auto">
          <a:xfrm>
            <a:off x="-309563" y="4748213"/>
            <a:ext cx="3752851" cy="885825"/>
            <a:chOff x="347" y="2008"/>
            <a:chExt cx="2364" cy="558"/>
          </a:xfrm>
        </p:grpSpPr>
        <p:sp>
          <p:nvSpPr>
            <p:cNvPr id="43068" name="Line 10"/>
            <p:cNvSpPr>
              <a:spLocks noChangeShapeType="1"/>
            </p:cNvSpPr>
            <p:nvPr/>
          </p:nvSpPr>
          <p:spPr bwMode="auto">
            <a:xfrm flipH="1">
              <a:off x="2004" y="2138"/>
              <a:ext cx="436" cy="27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43069" name="Oval 11"/>
            <p:cNvSpPr>
              <a:spLocks noChangeArrowheads="1"/>
            </p:cNvSpPr>
            <p:nvPr/>
          </p:nvSpPr>
          <p:spPr bwMode="auto">
            <a:xfrm>
              <a:off x="2436" y="2008"/>
              <a:ext cx="275" cy="219"/>
            </a:xfrm>
            <a:prstGeom prst="ellipse">
              <a:avLst/>
            </a:prstGeom>
            <a:solidFill>
              <a:schemeClr val="bg1"/>
            </a:solidFill>
            <a:ln w="9525">
              <a:solidFill>
                <a:schemeClr val="tx1"/>
              </a:solidFill>
              <a:miter lim="800000"/>
              <a:headEnd/>
              <a:tailEnd/>
            </a:ln>
            <a:effectLst>
              <a:outerShdw dist="45791" dir="2021404" algn="ctr" rotWithShape="0">
                <a:schemeClr val="bg2"/>
              </a:outerShdw>
            </a:effectLst>
          </p:spPr>
          <p:txBody>
            <a:bodyPr wrap="none" anchor="ctr"/>
            <a:lstStyle/>
            <a:p>
              <a:pPr algn="ctr"/>
              <a:r>
                <a:rPr lang="en-US" altLang="ja-JP" sz="2400" dirty="0">
                  <a:solidFill>
                    <a:srgbClr val="C1051B"/>
                  </a:solidFill>
                </a:rPr>
                <a:t>A</a:t>
              </a:r>
              <a:endParaRPr lang="en-US" altLang="ja-JP" sz="2400" dirty="0">
                <a:solidFill>
                  <a:srgbClr val="000000"/>
                </a:solidFill>
                <a:latin typeface="Times New Roman" pitchFamily="18" charset="0"/>
              </a:endParaRPr>
            </a:p>
          </p:txBody>
        </p:sp>
        <p:sp>
          <p:nvSpPr>
            <p:cNvPr id="23564" name="Text Box 12"/>
            <p:cNvSpPr txBox="1">
              <a:spLocks noChangeArrowheads="1"/>
            </p:cNvSpPr>
            <p:nvPr/>
          </p:nvSpPr>
          <p:spPr bwMode="auto">
            <a:xfrm>
              <a:off x="347" y="2354"/>
              <a:ext cx="116" cy="212"/>
            </a:xfrm>
            <a:prstGeom prst="rect">
              <a:avLst/>
            </a:prstGeom>
            <a:noFill/>
            <a:ln w="9525">
              <a:noFill/>
              <a:miter lim="800000"/>
              <a:headEnd/>
              <a:tailEnd/>
            </a:ln>
            <a:effectLst/>
          </p:spPr>
          <p:txBody>
            <a:bodyPr wrap="none">
              <a:spAutoFit/>
            </a:bodyPr>
            <a:lstStyle/>
            <a:p>
              <a:pPr>
                <a:defRPr/>
              </a:pPr>
              <a:endParaRPr lang="fr-FR" sz="1600">
                <a:solidFill>
                  <a:srgbClr val="C1051B"/>
                </a:solidFill>
                <a:effectLst>
                  <a:outerShdw blurRad="38100" dist="38100" dir="2700000" algn="tl">
                    <a:srgbClr val="C0C0C0"/>
                  </a:outerShdw>
                </a:effectLst>
                <a:latin typeface="Courier New" pitchFamily="49" charset="0"/>
                <a:ea typeface="ＭＳ Ｐゴシック" pitchFamily="34" charset="-128"/>
              </a:endParaRPr>
            </a:p>
          </p:txBody>
        </p:sp>
      </p:grpSp>
      <p:sp>
        <p:nvSpPr>
          <p:cNvPr id="43019" name="Text Box 13"/>
          <p:cNvSpPr txBox="1">
            <a:spLocks noChangeArrowheads="1"/>
          </p:cNvSpPr>
          <p:nvPr/>
        </p:nvSpPr>
        <p:spPr bwMode="auto">
          <a:xfrm>
            <a:off x="5676900" y="5791200"/>
            <a:ext cx="24352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ja-JP" sz="2400" b="1" dirty="0">
                <a:solidFill>
                  <a:srgbClr val="15151D"/>
                </a:solidFill>
                <a:latin typeface="Tahoma" pitchFamily="34" charset="0"/>
              </a:rPr>
              <a:t>Memory State </a:t>
            </a:r>
            <a:endParaRPr lang="en-US" altLang="ja-JP" sz="2400" dirty="0">
              <a:latin typeface="Times New Roman" pitchFamily="18" charset="0"/>
            </a:endParaRPr>
          </a:p>
        </p:txBody>
      </p:sp>
      <p:sp>
        <p:nvSpPr>
          <p:cNvPr id="43020" name="Rectangle 14"/>
          <p:cNvSpPr>
            <a:spLocks noChangeArrowheads="1"/>
          </p:cNvSpPr>
          <p:nvPr/>
        </p:nvSpPr>
        <p:spPr bwMode="auto">
          <a:xfrm>
            <a:off x="4724400" y="1216025"/>
            <a:ext cx="4232275" cy="4422775"/>
          </a:xfrm>
          <a:prstGeom prst="rect">
            <a:avLst/>
          </a:prstGeom>
          <a:noFill/>
          <a:ln w="9525">
            <a:solidFill>
              <a:srgbClr val="DDDDDD"/>
            </a:solidFill>
            <a:miter lim="800000"/>
            <a:headEnd/>
            <a:tailEnd/>
          </a:ln>
          <a:effectLst>
            <a:outerShdw dist="117088" dir="2963922" algn="ctr" rotWithShape="0">
              <a:schemeClr val="tx1"/>
            </a:outerShdw>
          </a:effectLst>
          <a:extLst>
            <a:ext uri="{909E8E84-426E-40DD-AFC4-6F175D3DCCD1}">
              <a14:hiddenFill xmlns:a14="http://schemas.microsoft.com/office/drawing/2010/main">
                <a:solidFill>
                  <a:srgbClr val="FFFFFF"/>
                </a:solidFill>
              </a14:hiddenFill>
            </a:ext>
          </a:extLst>
        </p:spPr>
        <p:txBody>
          <a:bodyPr wrap="none" anchor="ctr"/>
          <a:lstStyle/>
          <a:p>
            <a:pPr algn="ctr"/>
            <a:endParaRPr lang="ja-JP" altLang="en-US" sz="2400">
              <a:solidFill>
                <a:srgbClr val="DDDDDD"/>
              </a:solidFill>
              <a:latin typeface="Times New Roman" pitchFamily="18" charset="0"/>
            </a:endParaRPr>
          </a:p>
        </p:txBody>
      </p:sp>
      <p:sp>
        <p:nvSpPr>
          <p:cNvPr id="43021" name="Rectangle 15"/>
          <p:cNvSpPr>
            <a:spLocks noChangeArrowheads="1"/>
          </p:cNvSpPr>
          <p:nvPr/>
        </p:nvSpPr>
        <p:spPr bwMode="auto">
          <a:xfrm>
            <a:off x="7437438" y="1547813"/>
            <a:ext cx="4826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200" dirty="0">
                <a:solidFill>
                  <a:srgbClr val="40458C"/>
                </a:solidFill>
                <a:latin typeface="Times New Roman" pitchFamily="18" charset="0"/>
              </a:rPr>
              <a:t>P1</a:t>
            </a:r>
          </a:p>
        </p:txBody>
      </p:sp>
      <p:sp>
        <p:nvSpPr>
          <p:cNvPr id="43022" name="Rectangle 16"/>
          <p:cNvSpPr>
            <a:spLocks noChangeArrowheads="1"/>
          </p:cNvSpPr>
          <p:nvPr/>
        </p:nvSpPr>
        <p:spPr bwMode="auto">
          <a:xfrm>
            <a:off x="7882260" y="1631950"/>
            <a:ext cx="938212" cy="315913"/>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wrap="none" anchor="ctr"/>
          <a:lstStyle/>
          <a:p>
            <a:endParaRPr lang="en-US"/>
          </a:p>
        </p:txBody>
      </p:sp>
      <p:sp>
        <p:nvSpPr>
          <p:cNvPr id="43024" name="AutoShape 18"/>
          <p:cNvSpPr>
            <a:spLocks noChangeAspect="1" noChangeArrowheads="1" noTextEdit="1"/>
          </p:cNvSpPr>
          <p:nvPr/>
        </p:nvSpPr>
        <p:spPr bwMode="auto">
          <a:xfrm>
            <a:off x="6934200" y="3581400"/>
            <a:ext cx="18494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grpSp>
        <p:nvGrpSpPr>
          <p:cNvPr id="43026" name="Group 36"/>
          <p:cNvGrpSpPr>
            <a:grpSpLocks/>
          </p:cNvGrpSpPr>
          <p:nvPr/>
        </p:nvGrpSpPr>
        <p:grpSpPr bwMode="auto">
          <a:xfrm>
            <a:off x="6781800" y="4689475"/>
            <a:ext cx="2011363" cy="949325"/>
            <a:chOff x="4272" y="1440"/>
            <a:chExt cx="1267" cy="598"/>
          </a:xfrm>
        </p:grpSpPr>
        <p:sp>
          <p:nvSpPr>
            <p:cNvPr id="43036" name="AutoShape 37"/>
            <p:cNvSpPr>
              <a:spLocks noChangeAspect="1" noChangeArrowheads="1" noTextEdit="1"/>
            </p:cNvSpPr>
            <p:nvPr/>
          </p:nvSpPr>
          <p:spPr bwMode="auto">
            <a:xfrm>
              <a:off x="4272" y="1440"/>
              <a:ext cx="1267"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43037" name="Rectangle 38"/>
            <p:cNvSpPr>
              <a:spLocks noChangeArrowheads="1"/>
            </p:cNvSpPr>
            <p:nvPr/>
          </p:nvSpPr>
          <p:spPr bwMode="auto">
            <a:xfrm>
              <a:off x="4282" y="1450"/>
              <a:ext cx="1247" cy="12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38" name="Rectangle 39"/>
            <p:cNvSpPr>
              <a:spLocks noChangeArrowheads="1"/>
            </p:cNvSpPr>
            <p:nvPr/>
          </p:nvSpPr>
          <p:spPr bwMode="auto">
            <a:xfrm>
              <a:off x="4282" y="1450"/>
              <a:ext cx="1247" cy="12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39" name="Rectangle 40"/>
            <p:cNvSpPr>
              <a:spLocks noChangeArrowheads="1"/>
            </p:cNvSpPr>
            <p:nvPr/>
          </p:nvSpPr>
          <p:spPr bwMode="auto">
            <a:xfrm>
              <a:off x="4800" y="1470"/>
              <a:ext cx="42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u="sng">
                  <a:solidFill>
                    <a:srgbClr val="000000"/>
                  </a:solidFill>
                </a:rPr>
                <a:t>Object: Kasree</a:t>
              </a:r>
              <a:endParaRPr lang="en-US" u="sng">
                <a:latin typeface="Tahoma" pitchFamily="34" charset="0"/>
              </a:endParaRPr>
            </a:p>
          </p:txBody>
        </p:sp>
        <p:sp>
          <p:nvSpPr>
            <p:cNvPr id="43040" name="Rectangle 41"/>
            <p:cNvSpPr>
              <a:spLocks noChangeArrowheads="1"/>
            </p:cNvSpPr>
            <p:nvPr/>
          </p:nvSpPr>
          <p:spPr bwMode="auto">
            <a:xfrm>
              <a:off x="4282" y="1575"/>
              <a:ext cx="1247" cy="4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41" name="Rectangle 42"/>
            <p:cNvSpPr>
              <a:spLocks noChangeArrowheads="1"/>
            </p:cNvSpPr>
            <p:nvPr/>
          </p:nvSpPr>
          <p:spPr bwMode="auto">
            <a:xfrm>
              <a:off x="4282" y="1575"/>
              <a:ext cx="1247" cy="45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2" name="Rectangle 43"/>
            <p:cNvSpPr>
              <a:spLocks noChangeArrowheads="1"/>
            </p:cNvSpPr>
            <p:nvPr/>
          </p:nvSpPr>
          <p:spPr bwMode="auto">
            <a:xfrm>
              <a:off x="4328" y="1609"/>
              <a:ext cx="453" cy="11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43" name="Rectangle 44"/>
            <p:cNvSpPr>
              <a:spLocks noChangeArrowheads="1"/>
            </p:cNvSpPr>
            <p:nvPr/>
          </p:nvSpPr>
          <p:spPr bwMode="auto">
            <a:xfrm>
              <a:off x="4362" y="1626"/>
              <a:ext cx="12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a:solidFill>
                    <a:srgbClr val="000000"/>
                  </a:solidFill>
                </a:rPr>
                <a:t>bast</a:t>
              </a:r>
              <a:endParaRPr lang="en-US">
                <a:latin typeface="Tahoma" pitchFamily="34" charset="0"/>
              </a:endParaRPr>
            </a:p>
          </p:txBody>
        </p:sp>
        <p:sp>
          <p:nvSpPr>
            <p:cNvPr id="43044" name="Rectangle 45"/>
            <p:cNvSpPr>
              <a:spLocks noChangeArrowheads="1"/>
            </p:cNvSpPr>
            <p:nvPr/>
          </p:nvSpPr>
          <p:spPr bwMode="auto">
            <a:xfrm>
              <a:off x="4883" y="1801"/>
              <a:ext cx="488"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45" name="Rectangle 46"/>
            <p:cNvSpPr>
              <a:spLocks noChangeArrowheads="1"/>
            </p:cNvSpPr>
            <p:nvPr/>
          </p:nvSpPr>
          <p:spPr bwMode="auto">
            <a:xfrm>
              <a:off x="4883" y="1801"/>
              <a:ext cx="488" cy="114"/>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6" name="Rectangle 47"/>
            <p:cNvSpPr>
              <a:spLocks noChangeArrowheads="1"/>
            </p:cNvSpPr>
            <p:nvPr/>
          </p:nvSpPr>
          <p:spPr bwMode="auto">
            <a:xfrm>
              <a:off x="4883" y="1609"/>
              <a:ext cx="488" cy="11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47" name="Rectangle 48"/>
            <p:cNvSpPr>
              <a:spLocks noChangeArrowheads="1"/>
            </p:cNvSpPr>
            <p:nvPr/>
          </p:nvSpPr>
          <p:spPr bwMode="auto">
            <a:xfrm>
              <a:off x="4883" y="1609"/>
              <a:ext cx="488" cy="11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8" name="Rectangle 49"/>
            <p:cNvSpPr>
              <a:spLocks noChangeArrowheads="1"/>
            </p:cNvSpPr>
            <p:nvPr/>
          </p:nvSpPr>
          <p:spPr bwMode="auto">
            <a:xfrm>
              <a:off x="4305" y="1801"/>
              <a:ext cx="442"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49" name="Rectangle 50"/>
            <p:cNvSpPr>
              <a:spLocks noChangeArrowheads="1"/>
            </p:cNvSpPr>
            <p:nvPr/>
          </p:nvSpPr>
          <p:spPr bwMode="auto">
            <a:xfrm>
              <a:off x="4356" y="1818"/>
              <a:ext cx="25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a:solidFill>
                    <a:srgbClr val="000000"/>
                  </a:solidFill>
                </a:rPr>
                <a:t>maquam</a:t>
              </a:r>
              <a:endParaRPr lang="en-US">
                <a:latin typeface="Tahoma" pitchFamily="34" charset="0"/>
              </a:endParaRPr>
            </a:p>
          </p:txBody>
        </p:sp>
        <p:sp>
          <p:nvSpPr>
            <p:cNvPr id="43050" name="Text Box 51"/>
            <p:cNvSpPr txBox="1">
              <a:spLocks noChangeArrowheads="1"/>
            </p:cNvSpPr>
            <p:nvPr/>
          </p:nvSpPr>
          <p:spPr bwMode="auto">
            <a:xfrm>
              <a:off x="4992" y="1728"/>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27</a:t>
              </a:r>
              <a:endParaRPr lang="en-GB" dirty="0">
                <a:latin typeface="Tahoma" pitchFamily="34" charset="0"/>
              </a:endParaRPr>
            </a:p>
          </p:txBody>
        </p:sp>
        <p:sp>
          <p:nvSpPr>
            <p:cNvPr id="43051" name="Text Box 52"/>
            <p:cNvSpPr txBox="1">
              <a:spLocks noChangeArrowheads="1"/>
            </p:cNvSpPr>
            <p:nvPr/>
          </p:nvSpPr>
          <p:spPr bwMode="auto">
            <a:xfrm>
              <a:off x="4856" y="1545"/>
              <a:ext cx="5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Ahmed</a:t>
              </a:r>
              <a:endParaRPr lang="en-GB" dirty="0">
                <a:latin typeface="Tahoma" pitchFamily="34" charset="0"/>
              </a:endParaRPr>
            </a:p>
          </p:txBody>
        </p:sp>
      </p:grpSp>
      <p:grpSp>
        <p:nvGrpSpPr>
          <p:cNvPr id="43027" name="Group 53"/>
          <p:cNvGrpSpPr>
            <a:grpSpLocks/>
          </p:cNvGrpSpPr>
          <p:nvPr/>
        </p:nvGrpSpPr>
        <p:grpSpPr bwMode="auto">
          <a:xfrm>
            <a:off x="57150" y="5181600"/>
            <a:ext cx="3752850" cy="885825"/>
            <a:chOff x="347" y="2008"/>
            <a:chExt cx="2364" cy="558"/>
          </a:xfrm>
        </p:grpSpPr>
        <p:sp>
          <p:nvSpPr>
            <p:cNvPr id="43033" name="Line 54"/>
            <p:cNvSpPr>
              <a:spLocks noChangeShapeType="1"/>
            </p:cNvSpPr>
            <p:nvPr/>
          </p:nvSpPr>
          <p:spPr bwMode="auto">
            <a:xfrm flipH="1">
              <a:off x="2004" y="2138"/>
              <a:ext cx="436" cy="27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43034" name="Oval 55"/>
            <p:cNvSpPr>
              <a:spLocks noChangeArrowheads="1"/>
            </p:cNvSpPr>
            <p:nvPr/>
          </p:nvSpPr>
          <p:spPr bwMode="auto">
            <a:xfrm>
              <a:off x="2436" y="2008"/>
              <a:ext cx="275" cy="219"/>
            </a:xfrm>
            <a:prstGeom prst="ellipse">
              <a:avLst/>
            </a:prstGeom>
            <a:solidFill>
              <a:schemeClr val="bg1"/>
            </a:solidFill>
            <a:ln w="9525">
              <a:solidFill>
                <a:schemeClr val="tx1"/>
              </a:solidFill>
              <a:miter lim="800000"/>
              <a:headEnd/>
              <a:tailEnd/>
            </a:ln>
            <a:effectLst>
              <a:outerShdw dist="45791" dir="2021404" algn="ctr" rotWithShape="0">
                <a:schemeClr val="bg2"/>
              </a:outerShdw>
            </a:effectLst>
          </p:spPr>
          <p:txBody>
            <a:bodyPr wrap="none" anchor="ctr"/>
            <a:lstStyle/>
            <a:p>
              <a:pPr algn="ctr"/>
              <a:r>
                <a:rPr lang="en-US" altLang="ja-JP" sz="2400" b="1" dirty="0">
                  <a:solidFill>
                    <a:srgbClr val="C1051B"/>
                  </a:solidFill>
                </a:rPr>
                <a:t>B</a:t>
              </a:r>
              <a:endParaRPr lang="en-US" altLang="ja-JP" sz="2400" dirty="0">
                <a:solidFill>
                  <a:srgbClr val="000000"/>
                </a:solidFill>
                <a:latin typeface="Times New Roman" pitchFamily="18" charset="0"/>
              </a:endParaRPr>
            </a:p>
          </p:txBody>
        </p:sp>
        <p:sp>
          <p:nvSpPr>
            <p:cNvPr id="23608" name="Text Box 56"/>
            <p:cNvSpPr txBox="1">
              <a:spLocks noChangeArrowheads="1"/>
            </p:cNvSpPr>
            <p:nvPr/>
          </p:nvSpPr>
          <p:spPr bwMode="auto">
            <a:xfrm>
              <a:off x="347" y="2354"/>
              <a:ext cx="116" cy="212"/>
            </a:xfrm>
            <a:prstGeom prst="rect">
              <a:avLst/>
            </a:prstGeom>
            <a:noFill/>
            <a:ln w="9525">
              <a:noFill/>
              <a:miter lim="800000"/>
              <a:headEnd/>
              <a:tailEnd/>
            </a:ln>
            <a:effectLst/>
          </p:spPr>
          <p:txBody>
            <a:bodyPr wrap="none">
              <a:spAutoFit/>
            </a:bodyPr>
            <a:lstStyle/>
            <a:p>
              <a:pPr>
                <a:defRPr/>
              </a:pPr>
              <a:endParaRPr lang="fr-FR" sz="1600">
                <a:solidFill>
                  <a:srgbClr val="C1051B"/>
                </a:solidFill>
                <a:effectLst>
                  <a:outerShdw blurRad="38100" dist="38100" dir="2700000" algn="tl">
                    <a:srgbClr val="C0C0C0"/>
                  </a:outerShdw>
                </a:effectLst>
                <a:latin typeface="Courier New" pitchFamily="49" charset="0"/>
                <a:ea typeface="ＭＳ Ｐゴシック" pitchFamily="34" charset="-128"/>
              </a:endParaRPr>
            </a:p>
          </p:txBody>
        </p:sp>
      </p:grpSp>
      <p:cxnSp>
        <p:nvCxnSpPr>
          <p:cNvPr id="43028" name="AutoShape 57"/>
          <p:cNvCxnSpPr>
            <a:cxnSpLocks noChangeShapeType="1"/>
          </p:cNvCxnSpPr>
          <p:nvPr/>
        </p:nvCxnSpPr>
        <p:spPr bwMode="auto">
          <a:xfrm rot="5400000">
            <a:off x="7772400" y="1768475"/>
            <a:ext cx="549275" cy="5175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3029" name="Rectangle 58"/>
          <p:cNvSpPr>
            <a:spLocks noChangeArrowheads="1"/>
          </p:cNvSpPr>
          <p:nvPr/>
        </p:nvSpPr>
        <p:spPr bwMode="auto">
          <a:xfrm>
            <a:off x="7365963" y="3535363"/>
            <a:ext cx="4826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200" dirty="0">
                <a:solidFill>
                  <a:srgbClr val="40458C"/>
                </a:solidFill>
                <a:latin typeface="Times New Roman" pitchFamily="18" charset="0"/>
              </a:rPr>
              <a:t>P2</a:t>
            </a:r>
          </a:p>
        </p:txBody>
      </p:sp>
      <p:sp>
        <p:nvSpPr>
          <p:cNvPr id="43030" name="Rectangle 59"/>
          <p:cNvSpPr>
            <a:spLocks noChangeArrowheads="1"/>
          </p:cNvSpPr>
          <p:nvPr/>
        </p:nvSpPr>
        <p:spPr bwMode="auto">
          <a:xfrm>
            <a:off x="7778750" y="3619500"/>
            <a:ext cx="938213" cy="315913"/>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wrap="none" anchor="ctr"/>
          <a:lstStyle/>
          <a:p>
            <a:endParaRPr lang="en-US"/>
          </a:p>
        </p:txBody>
      </p:sp>
      <p:cxnSp>
        <p:nvCxnSpPr>
          <p:cNvPr id="43031" name="AutoShape 60"/>
          <p:cNvCxnSpPr>
            <a:cxnSpLocks noChangeShapeType="1"/>
            <a:endCxn id="43038" idx="0"/>
          </p:cNvCxnSpPr>
          <p:nvPr/>
        </p:nvCxnSpPr>
        <p:spPr bwMode="auto">
          <a:xfrm rot="5400000">
            <a:off x="7561263" y="4037012"/>
            <a:ext cx="895350" cy="441325"/>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64" name="Group 43"/>
          <p:cNvGrpSpPr>
            <a:grpSpLocks/>
          </p:cNvGrpSpPr>
          <p:nvPr/>
        </p:nvGrpSpPr>
        <p:grpSpPr bwMode="auto">
          <a:xfrm>
            <a:off x="6809109" y="2204864"/>
            <a:ext cx="2011363" cy="1030288"/>
            <a:chOff x="4272" y="1389"/>
            <a:chExt cx="1267" cy="649"/>
          </a:xfrm>
        </p:grpSpPr>
        <p:sp>
          <p:nvSpPr>
            <p:cNvPr id="65" name="AutoShape 44"/>
            <p:cNvSpPr>
              <a:spLocks noChangeAspect="1" noChangeArrowheads="1" noTextEdit="1"/>
            </p:cNvSpPr>
            <p:nvPr/>
          </p:nvSpPr>
          <p:spPr bwMode="auto">
            <a:xfrm>
              <a:off x="4272" y="1440"/>
              <a:ext cx="1267"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p>
          </p:txBody>
        </p:sp>
        <p:sp>
          <p:nvSpPr>
            <p:cNvPr id="66" name="Rectangle 45"/>
            <p:cNvSpPr>
              <a:spLocks noChangeArrowheads="1"/>
            </p:cNvSpPr>
            <p:nvPr/>
          </p:nvSpPr>
          <p:spPr bwMode="auto">
            <a:xfrm>
              <a:off x="4282" y="1450"/>
              <a:ext cx="1247" cy="12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7" name="Rectangle 46"/>
            <p:cNvSpPr>
              <a:spLocks noChangeArrowheads="1"/>
            </p:cNvSpPr>
            <p:nvPr/>
          </p:nvSpPr>
          <p:spPr bwMode="auto">
            <a:xfrm>
              <a:off x="4282" y="1450"/>
              <a:ext cx="1247" cy="125"/>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 name="Rectangle 47"/>
            <p:cNvSpPr>
              <a:spLocks noChangeArrowheads="1"/>
            </p:cNvSpPr>
            <p:nvPr/>
          </p:nvSpPr>
          <p:spPr bwMode="auto">
            <a:xfrm>
              <a:off x="4800" y="1389"/>
              <a:ext cx="4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u="sng" dirty="0">
                  <a:solidFill>
                    <a:srgbClr val="000000"/>
                  </a:solidFill>
                </a:rPr>
                <a:t>Person</a:t>
              </a:r>
              <a:endParaRPr lang="en-US" sz="4800" u="sng" dirty="0">
                <a:latin typeface="Tahoma" pitchFamily="34" charset="0"/>
              </a:endParaRPr>
            </a:p>
          </p:txBody>
        </p:sp>
        <p:sp>
          <p:nvSpPr>
            <p:cNvPr id="69" name="Rectangle 48"/>
            <p:cNvSpPr>
              <a:spLocks noChangeArrowheads="1"/>
            </p:cNvSpPr>
            <p:nvPr/>
          </p:nvSpPr>
          <p:spPr bwMode="auto">
            <a:xfrm>
              <a:off x="4282" y="1575"/>
              <a:ext cx="1247" cy="45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 name="Rectangle 49"/>
            <p:cNvSpPr>
              <a:spLocks noChangeArrowheads="1"/>
            </p:cNvSpPr>
            <p:nvPr/>
          </p:nvSpPr>
          <p:spPr bwMode="auto">
            <a:xfrm>
              <a:off x="4282" y="1575"/>
              <a:ext cx="1247" cy="45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Rectangle 52"/>
            <p:cNvSpPr>
              <a:spLocks noChangeArrowheads="1"/>
            </p:cNvSpPr>
            <p:nvPr/>
          </p:nvSpPr>
          <p:spPr bwMode="auto">
            <a:xfrm>
              <a:off x="4883" y="1801"/>
              <a:ext cx="488"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 name="Rectangle 53"/>
            <p:cNvSpPr>
              <a:spLocks noChangeArrowheads="1"/>
            </p:cNvSpPr>
            <p:nvPr/>
          </p:nvSpPr>
          <p:spPr bwMode="auto">
            <a:xfrm>
              <a:off x="4883" y="1801"/>
              <a:ext cx="488" cy="114"/>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Rectangle 54"/>
            <p:cNvSpPr>
              <a:spLocks noChangeArrowheads="1"/>
            </p:cNvSpPr>
            <p:nvPr/>
          </p:nvSpPr>
          <p:spPr bwMode="auto">
            <a:xfrm>
              <a:off x="4883" y="1609"/>
              <a:ext cx="488" cy="113"/>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4" name="Rectangle 55"/>
            <p:cNvSpPr>
              <a:spLocks noChangeArrowheads="1"/>
            </p:cNvSpPr>
            <p:nvPr/>
          </p:nvSpPr>
          <p:spPr bwMode="auto">
            <a:xfrm>
              <a:off x="4883" y="1609"/>
              <a:ext cx="488" cy="11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56"/>
            <p:cNvSpPr>
              <a:spLocks noChangeArrowheads="1"/>
            </p:cNvSpPr>
            <p:nvPr/>
          </p:nvSpPr>
          <p:spPr bwMode="auto">
            <a:xfrm>
              <a:off x="4305" y="1801"/>
              <a:ext cx="442" cy="11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 name="Rectangle 57"/>
            <p:cNvSpPr>
              <a:spLocks noChangeArrowheads="1"/>
            </p:cNvSpPr>
            <p:nvPr/>
          </p:nvSpPr>
          <p:spPr bwMode="auto">
            <a:xfrm>
              <a:off x="4360" y="1797"/>
              <a:ext cx="23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age </a:t>
              </a:r>
            </a:p>
          </p:txBody>
        </p:sp>
        <p:sp>
          <p:nvSpPr>
            <p:cNvPr id="77" name="Text Box 58"/>
            <p:cNvSpPr txBox="1">
              <a:spLocks noChangeArrowheads="1"/>
            </p:cNvSpPr>
            <p:nvPr/>
          </p:nvSpPr>
          <p:spPr bwMode="auto">
            <a:xfrm>
              <a:off x="4992" y="1728"/>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0</a:t>
              </a:r>
              <a:endParaRPr lang="en-GB" dirty="0">
                <a:latin typeface="Tahoma" pitchFamily="34" charset="0"/>
              </a:endParaRPr>
            </a:p>
          </p:txBody>
        </p:sp>
        <p:sp>
          <p:nvSpPr>
            <p:cNvPr id="78" name="Text Box 59"/>
            <p:cNvSpPr txBox="1">
              <a:spLocks noChangeArrowheads="1"/>
            </p:cNvSpPr>
            <p:nvPr/>
          </p:nvSpPr>
          <p:spPr bwMode="auto">
            <a:xfrm>
              <a:off x="4992" y="1545"/>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dirty="0">
                  <a:latin typeface="Tahoma" pitchFamily="34" charset="0"/>
                </a:rPr>
                <a:t>“ ”      </a:t>
              </a:r>
              <a:endParaRPr lang="en-GB" dirty="0">
                <a:latin typeface="Tahoma" pitchFamily="34" charset="0"/>
              </a:endParaRPr>
            </a:p>
          </p:txBody>
        </p:sp>
      </p:grpSp>
      <p:sp>
        <p:nvSpPr>
          <p:cNvPr id="79" name="Rectangle 57"/>
          <p:cNvSpPr>
            <a:spLocks noChangeArrowheads="1"/>
          </p:cNvSpPr>
          <p:nvPr/>
        </p:nvSpPr>
        <p:spPr bwMode="auto">
          <a:xfrm>
            <a:off x="6831557" y="4880792"/>
            <a:ext cx="5652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name </a:t>
            </a:r>
          </a:p>
        </p:txBody>
      </p:sp>
      <p:sp>
        <p:nvSpPr>
          <p:cNvPr id="80" name="Rectangle 57"/>
          <p:cNvSpPr>
            <a:spLocks noChangeArrowheads="1"/>
          </p:cNvSpPr>
          <p:nvPr/>
        </p:nvSpPr>
        <p:spPr bwMode="auto">
          <a:xfrm>
            <a:off x="6876256" y="5240233"/>
            <a:ext cx="370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age</a:t>
            </a:r>
          </a:p>
        </p:txBody>
      </p:sp>
      <p:sp>
        <p:nvSpPr>
          <p:cNvPr id="81" name="Rectangle 57"/>
          <p:cNvSpPr>
            <a:spLocks noChangeArrowheads="1"/>
          </p:cNvSpPr>
          <p:nvPr/>
        </p:nvSpPr>
        <p:spPr bwMode="auto">
          <a:xfrm>
            <a:off x="6876256" y="2492896"/>
            <a:ext cx="5652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dirty="0">
                <a:latin typeface="Tahoma" pitchFamily="34" charset="0"/>
              </a:rPr>
              <a:t>name </a:t>
            </a:r>
          </a:p>
        </p:txBody>
      </p:sp>
      <p:sp>
        <p:nvSpPr>
          <p:cNvPr id="85" name="Rectangle 59"/>
          <p:cNvSpPr>
            <a:spLocks noChangeArrowheads="1"/>
          </p:cNvSpPr>
          <p:nvPr/>
        </p:nvSpPr>
        <p:spPr bwMode="auto">
          <a:xfrm>
            <a:off x="5292080" y="3140968"/>
            <a:ext cx="360040" cy="360040"/>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wrap="none" anchor="ctr"/>
          <a:lstStyle/>
          <a:p>
            <a:r>
              <a:rPr lang="en-US" dirty="0"/>
              <a:t>0</a:t>
            </a:r>
          </a:p>
        </p:txBody>
      </p:sp>
      <p:sp>
        <p:nvSpPr>
          <p:cNvPr id="2" name="Rectangle 1"/>
          <p:cNvSpPr/>
          <p:nvPr/>
        </p:nvSpPr>
        <p:spPr>
          <a:xfrm>
            <a:off x="4932040" y="2780928"/>
            <a:ext cx="1451652" cy="369332"/>
          </a:xfrm>
          <a:prstGeom prst="rect">
            <a:avLst/>
          </a:prstGeom>
        </p:spPr>
        <p:txBody>
          <a:bodyPr wrap="none">
            <a:spAutoFit/>
          </a:bodyPr>
          <a:lstStyle/>
          <a:p>
            <a:r>
              <a:rPr lang="en-US" dirty="0" err="1"/>
              <a:t>numofPerson</a:t>
            </a:r>
            <a:endParaRPr lang="en-US" dirty="0"/>
          </a:p>
        </p:txBody>
      </p:sp>
      <p:grpSp>
        <p:nvGrpSpPr>
          <p:cNvPr id="3" name="Group 2"/>
          <p:cNvGrpSpPr/>
          <p:nvPr/>
        </p:nvGrpSpPr>
        <p:grpSpPr>
          <a:xfrm>
            <a:off x="5287565" y="3068960"/>
            <a:ext cx="1516683" cy="792088"/>
            <a:chOff x="5292080" y="2996952"/>
            <a:chExt cx="1516683" cy="792088"/>
          </a:xfrm>
        </p:grpSpPr>
        <p:sp>
          <p:nvSpPr>
            <p:cNvPr id="88" name="Line 10"/>
            <p:cNvSpPr>
              <a:spLocks noChangeShapeType="1"/>
            </p:cNvSpPr>
            <p:nvPr/>
          </p:nvSpPr>
          <p:spPr bwMode="auto">
            <a:xfrm flipH="1">
              <a:off x="5728642" y="3284985"/>
              <a:ext cx="687635" cy="36004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89" name="Oval 11"/>
            <p:cNvSpPr>
              <a:spLocks noChangeArrowheads="1"/>
            </p:cNvSpPr>
            <p:nvPr/>
          </p:nvSpPr>
          <p:spPr bwMode="auto">
            <a:xfrm>
              <a:off x="6372200" y="2996952"/>
              <a:ext cx="436563" cy="347663"/>
            </a:xfrm>
            <a:prstGeom prst="ellipse">
              <a:avLst/>
            </a:prstGeom>
            <a:solidFill>
              <a:schemeClr val="bg1"/>
            </a:solidFill>
            <a:ln w="9525">
              <a:solidFill>
                <a:schemeClr val="tx1"/>
              </a:solidFill>
              <a:miter lim="800000"/>
              <a:headEnd/>
              <a:tailEnd/>
            </a:ln>
            <a:effectLst>
              <a:outerShdw dist="45791" dir="2021404" algn="ctr" rotWithShape="0">
                <a:schemeClr val="bg2"/>
              </a:outerShdw>
            </a:effectLst>
          </p:spPr>
          <p:txBody>
            <a:bodyPr wrap="none" anchor="ctr"/>
            <a:lstStyle/>
            <a:p>
              <a:pPr algn="ctr"/>
              <a:r>
                <a:rPr lang="en-US" altLang="ja-JP" sz="2400" b="1" dirty="0">
                  <a:solidFill>
                    <a:srgbClr val="C1051B"/>
                  </a:solidFill>
                </a:rPr>
                <a:t>A</a:t>
              </a:r>
              <a:endParaRPr lang="en-US" altLang="ja-JP" sz="2400" dirty="0">
                <a:solidFill>
                  <a:srgbClr val="000000"/>
                </a:solidFill>
                <a:latin typeface="Times New Roman" pitchFamily="18" charset="0"/>
              </a:endParaRPr>
            </a:p>
          </p:txBody>
        </p:sp>
        <p:sp>
          <p:nvSpPr>
            <p:cNvPr id="90" name="Rectangle 59"/>
            <p:cNvSpPr>
              <a:spLocks noChangeArrowheads="1"/>
            </p:cNvSpPr>
            <p:nvPr/>
          </p:nvSpPr>
          <p:spPr bwMode="auto">
            <a:xfrm>
              <a:off x="5292080" y="3501008"/>
              <a:ext cx="364555" cy="288032"/>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wrap="none" anchor="ctr"/>
            <a:lstStyle/>
            <a:p>
              <a:r>
                <a:rPr lang="en-US" dirty="0"/>
                <a:t>1</a:t>
              </a:r>
            </a:p>
          </p:txBody>
        </p:sp>
      </p:grpSp>
      <p:grpSp>
        <p:nvGrpSpPr>
          <p:cNvPr id="4" name="Group 3"/>
          <p:cNvGrpSpPr/>
          <p:nvPr/>
        </p:nvGrpSpPr>
        <p:grpSpPr>
          <a:xfrm>
            <a:off x="5292080" y="3573016"/>
            <a:ext cx="1476994" cy="648072"/>
            <a:chOff x="5292081" y="3501008"/>
            <a:chExt cx="1624694" cy="648072"/>
          </a:xfrm>
        </p:grpSpPr>
        <p:sp>
          <p:nvSpPr>
            <p:cNvPr id="91" name="Rectangle 59"/>
            <p:cNvSpPr>
              <a:spLocks noChangeArrowheads="1"/>
            </p:cNvSpPr>
            <p:nvPr/>
          </p:nvSpPr>
          <p:spPr bwMode="auto">
            <a:xfrm>
              <a:off x="5292081" y="3861048"/>
              <a:ext cx="396044" cy="288032"/>
            </a:xfrm>
            <a:prstGeom prst="rect">
              <a:avLst/>
            </a:prstGeom>
            <a:solidFill>
              <a:schemeClr val="bg1"/>
            </a:solidFill>
            <a:ln w="9525">
              <a:solidFill>
                <a:schemeClr val="tx1"/>
              </a:solidFill>
              <a:miter lim="800000"/>
              <a:headEnd/>
              <a:tailEnd/>
            </a:ln>
            <a:effectLst>
              <a:outerShdw dist="71842" dir="2700000" algn="ctr" rotWithShape="0">
                <a:schemeClr val="bg2"/>
              </a:outerShdw>
            </a:effectLst>
          </p:spPr>
          <p:txBody>
            <a:bodyPr wrap="none" anchor="ctr"/>
            <a:lstStyle/>
            <a:p>
              <a:r>
                <a:rPr lang="en-US" dirty="0"/>
                <a:t>2</a:t>
              </a:r>
            </a:p>
          </p:txBody>
        </p:sp>
        <p:sp>
          <p:nvSpPr>
            <p:cNvPr id="92" name="Line 10"/>
            <p:cNvSpPr>
              <a:spLocks noChangeShapeType="1"/>
            </p:cNvSpPr>
            <p:nvPr/>
          </p:nvSpPr>
          <p:spPr bwMode="auto">
            <a:xfrm flipH="1">
              <a:off x="5752057" y="3717032"/>
              <a:ext cx="728155" cy="288032"/>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94" name="Oval 11"/>
            <p:cNvSpPr>
              <a:spLocks noChangeArrowheads="1"/>
            </p:cNvSpPr>
            <p:nvPr/>
          </p:nvSpPr>
          <p:spPr bwMode="auto">
            <a:xfrm>
              <a:off x="6480212" y="3501008"/>
              <a:ext cx="436563" cy="347663"/>
            </a:xfrm>
            <a:prstGeom prst="ellipse">
              <a:avLst/>
            </a:prstGeom>
            <a:solidFill>
              <a:schemeClr val="bg1"/>
            </a:solidFill>
            <a:ln w="9525">
              <a:solidFill>
                <a:schemeClr val="tx1"/>
              </a:solidFill>
              <a:miter lim="800000"/>
              <a:headEnd/>
              <a:tailEnd/>
            </a:ln>
            <a:effectLst>
              <a:outerShdw dist="45791" dir="2021404" algn="ctr" rotWithShape="0">
                <a:schemeClr val="bg2"/>
              </a:outerShdw>
            </a:effectLst>
          </p:spPr>
          <p:txBody>
            <a:bodyPr wrap="none" anchor="ctr"/>
            <a:lstStyle/>
            <a:p>
              <a:pPr algn="ctr"/>
              <a:r>
                <a:rPr lang="en-US" altLang="ja-JP" sz="2400" b="1" dirty="0">
                  <a:solidFill>
                    <a:srgbClr val="C1051B"/>
                  </a:solidFill>
                </a:rPr>
                <a:t>B</a:t>
              </a:r>
              <a:endParaRPr lang="en-US" altLang="ja-JP" sz="2400" dirty="0">
                <a:solidFill>
                  <a:srgbClr val="000000"/>
                </a:solidFill>
                <a:latin typeface="Times New Roman" pitchFamily="18" charset="0"/>
              </a:endParaRPr>
            </a:p>
          </p:txBody>
        </p:sp>
      </p:grpSp>
    </p:spTree>
    <p:extLst>
      <p:ext uri="{BB962C8B-B14F-4D97-AF65-F5344CB8AC3E}">
        <p14:creationId xmlns:p14="http://schemas.microsoft.com/office/powerpoint/2010/main" val="1109223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609600" y="304800"/>
            <a:ext cx="7772400" cy="490538"/>
          </a:xfrm>
        </p:spPr>
        <p:txBody>
          <a:bodyPr>
            <a:normAutofit fontScale="90000"/>
          </a:bodyPr>
          <a:lstStyle/>
          <a:p>
            <a:pPr eaLnBrk="1" hangingPunct="1"/>
            <a:r>
              <a:rPr lang="en-US" altLang="en-US" sz="4000">
                <a:solidFill>
                  <a:srgbClr val="CC3300"/>
                </a:solidFill>
                <a:ea typeface="MS PGothic" pitchFamily="34" charset="-128"/>
              </a:rPr>
              <a:t>Programs and Data</a:t>
            </a:r>
          </a:p>
        </p:txBody>
      </p:sp>
      <p:sp>
        <p:nvSpPr>
          <p:cNvPr id="5126" name="Rectangle 3" descr="Rectangle: Click to edit Master text styles&#10;Second level&#10;Third level&#10;Fourth level&#10;Fifth level"/>
          <p:cNvSpPr>
            <a:spLocks noGrp="1" noChangeArrowheads="1"/>
          </p:cNvSpPr>
          <p:nvPr>
            <p:ph sz="quarter" idx="1"/>
          </p:nvPr>
        </p:nvSpPr>
        <p:spPr>
          <a:xfrm>
            <a:off x="762000" y="3276600"/>
            <a:ext cx="8382000" cy="2895600"/>
          </a:xfrm>
        </p:spPr>
        <p:txBody>
          <a:bodyPr>
            <a:normAutofit fontScale="92500" lnSpcReduction="20000"/>
          </a:bodyPr>
          <a:lstStyle/>
          <a:p>
            <a:pPr>
              <a:lnSpc>
                <a:spcPct val="90000"/>
              </a:lnSpc>
            </a:pPr>
            <a:r>
              <a:rPr lang="en-US" altLang="en-US" sz="2400" dirty="0"/>
              <a:t>Most programs require the temporary storage of data. </a:t>
            </a:r>
          </a:p>
          <a:p>
            <a:pPr>
              <a:lnSpc>
                <a:spcPct val="90000"/>
              </a:lnSpc>
            </a:pPr>
            <a:r>
              <a:rPr lang="en-US" altLang="en-US" sz="2400" dirty="0"/>
              <a:t>The data to be processed is stored in a temporary storage in the computer's memory:  </a:t>
            </a:r>
            <a:r>
              <a:rPr lang="en-US" altLang="en-US" sz="2400" dirty="0">
                <a:solidFill>
                  <a:schemeClr val="tx2"/>
                </a:solidFill>
              </a:rPr>
              <a:t>space memory</a:t>
            </a:r>
            <a:r>
              <a:rPr lang="en-US" altLang="en-US" sz="2400" dirty="0"/>
              <a:t>. </a:t>
            </a:r>
          </a:p>
          <a:p>
            <a:pPr lvl="4">
              <a:lnSpc>
                <a:spcPct val="90000"/>
              </a:lnSpc>
            </a:pPr>
            <a:endParaRPr lang="en-US" altLang="en-US" sz="1600" dirty="0"/>
          </a:p>
          <a:p>
            <a:pPr>
              <a:lnSpc>
                <a:spcPct val="90000"/>
              </a:lnSpc>
            </a:pPr>
            <a:r>
              <a:rPr lang="en-US" altLang="en-US" sz="2400" dirty="0"/>
              <a:t>A space memory has three characteristics</a:t>
            </a:r>
          </a:p>
          <a:p>
            <a:pPr lvl="2">
              <a:lnSpc>
                <a:spcPct val="90000"/>
              </a:lnSpc>
            </a:pPr>
            <a:r>
              <a:rPr lang="en-US" altLang="en-US" sz="3200" b="1" dirty="0">
                <a:solidFill>
                  <a:srgbClr val="C00000"/>
                </a:solidFill>
              </a:rPr>
              <a:t>Identifier :</a:t>
            </a:r>
            <a:r>
              <a:rPr lang="en-US" sz="3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name for that space</a:t>
            </a:r>
            <a:endParaRPr lang="en-US" altLang="en-US" sz="3200" b="1" dirty="0">
              <a:solidFill>
                <a:srgbClr val="C00000"/>
              </a:solidFill>
            </a:endParaRPr>
          </a:p>
          <a:p>
            <a:pPr lvl="2">
              <a:lnSpc>
                <a:spcPct val="90000"/>
              </a:lnSpc>
            </a:pPr>
            <a:r>
              <a:rPr lang="en-US" altLang="en-US" sz="3200" b="1" dirty="0">
                <a:solidFill>
                  <a:srgbClr val="C00000"/>
                </a:solidFill>
              </a:rPr>
              <a:t>Data Type : </a:t>
            </a:r>
            <a:r>
              <a:rPr lang="en-US" sz="3200"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Specifies how much space to store in memory</a:t>
            </a:r>
            <a:endParaRPr lang="en-US" altLang="en-US" sz="3200" b="1" dirty="0">
              <a:solidFill>
                <a:srgbClr val="C00000"/>
              </a:solidFill>
            </a:endParaRPr>
          </a:p>
          <a:p>
            <a:pPr lvl="2">
              <a:lnSpc>
                <a:spcPct val="90000"/>
              </a:lnSpc>
            </a:pPr>
            <a:r>
              <a:rPr lang="en-US" altLang="en-US" sz="3200" b="1" dirty="0">
                <a:solidFill>
                  <a:srgbClr val="C00000"/>
                </a:solidFill>
              </a:rPr>
              <a:t>State : </a:t>
            </a:r>
            <a:r>
              <a:rPr lang="en-US" altLang="en-US" sz="3200" b="1" dirty="0">
                <a:solidFill>
                  <a:schemeClr val="accent1">
                    <a:lumMod val="50000"/>
                  </a:schemeClr>
                </a:solidFill>
              </a:rPr>
              <a:t>is it variable ? or Constant</a:t>
            </a:r>
            <a:endParaRPr lang="en-US" altLang="en-US" sz="1800" b="1" dirty="0">
              <a:solidFill>
                <a:schemeClr val="accent1">
                  <a:lumMod val="50000"/>
                </a:schemeClr>
              </a:solidFill>
            </a:endParaRPr>
          </a:p>
          <a:p>
            <a:endParaRPr lang="en-US" dirty="0"/>
          </a:p>
        </p:txBody>
      </p:sp>
      <p:grpSp>
        <p:nvGrpSpPr>
          <p:cNvPr id="2" name="Group 4"/>
          <p:cNvGrpSpPr>
            <a:grpSpLocks/>
          </p:cNvGrpSpPr>
          <p:nvPr/>
        </p:nvGrpSpPr>
        <p:grpSpPr bwMode="auto">
          <a:xfrm>
            <a:off x="828675" y="1058863"/>
            <a:ext cx="7553325" cy="2065337"/>
            <a:chOff x="244" y="1718"/>
            <a:chExt cx="5288" cy="1446"/>
          </a:xfrm>
        </p:grpSpPr>
        <p:sp>
          <p:nvSpPr>
            <p:cNvPr id="5128" name="Oval 5"/>
            <p:cNvSpPr>
              <a:spLocks noChangeArrowheads="1"/>
            </p:cNvSpPr>
            <p:nvPr/>
          </p:nvSpPr>
          <p:spPr bwMode="auto">
            <a:xfrm>
              <a:off x="2260" y="1732"/>
              <a:ext cx="1192" cy="1432"/>
            </a:xfrm>
            <a:prstGeom prst="ellipse">
              <a:avLst/>
            </a:prstGeom>
            <a:solidFill>
              <a:srgbClr val="C0FEF9"/>
            </a:solidFill>
            <a:ln w="12700">
              <a:solidFill>
                <a:schemeClr val="tx1"/>
              </a:solidFill>
              <a:round/>
              <a:headEnd/>
              <a:tailEnd/>
            </a:ln>
          </p:spPr>
          <p:txBody>
            <a:bodyPr wrap="none" anchor="ct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endParaRPr lang="en-US" altLang="en-US"/>
            </a:p>
          </p:txBody>
        </p:sp>
        <p:sp>
          <p:nvSpPr>
            <p:cNvPr id="5129" name="Rectangle 6"/>
            <p:cNvSpPr>
              <a:spLocks noChangeArrowheads="1"/>
            </p:cNvSpPr>
            <p:nvPr/>
          </p:nvSpPr>
          <p:spPr bwMode="auto">
            <a:xfrm>
              <a:off x="244" y="2116"/>
              <a:ext cx="1192" cy="472"/>
            </a:xfrm>
            <a:prstGeom prst="rect">
              <a:avLst/>
            </a:prstGeom>
            <a:solidFill>
              <a:srgbClr val="FFFFFF"/>
            </a:solidFill>
            <a:ln w="12700">
              <a:solidFill>
                <a:schemeClr val="tx1"/>
              </a:solidFill>
              <a:miter lim="800000"/>
              <a:headEnd/>
              <a:tailEnd/>
            </a:ln>
          </p:spPr>
          <p:txBody>
            <a:bodyPr wrap="none" anchor="ct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endParaRPr lang="en-US" altLang="en-US"/>
            </a:p>
          </p:txBody>
        </p:sp>
        <p:sp>
          <p:nvSpPr>
            <p:cNvPr id="5130" name="Rectangle 7"/>
            <p:cNvSpPr>
              <a:spLocks noChangeArrowheads="1"/>
            </p:cNvSpPr>
            <p:nvPr/>
          </p:nvSpPr>
          <p:spPr bwMode="auto">
            <a:xfrm>
              <a:off x="326" y="2246"/>
              <a:ext cx="111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r>
                <a:rPr lang="en-US" altLang="en-US" sz="2400" b="1">
                  <a:latin typeface="Arial" charset="0"/>
                </a:rPr>
                <a:t>Keyboard</a:t>
              </a:r>
            </a:p>
          </p:txBody>
        </p:sp>
        <p:sp>
          <p:nvSpPr>
            <p:cNvPr id="5131" name="Rectangle 8"/>
            <p:cNvSpPr>
              <a:spLocks noChangeArrowheads="1"/>
            </p:cNvSpPr>
            <p:nvPr/>
          </p:nvSpPr>
          <p:spPr bwMode="auto">
            <a:xfrm>
              <a:off x="4324" y="2068"/>
              <a:ext cx="1096" cy="904"/>
            </a:xfrm>
            <a:prstGeom prst="rect">
              <a:avLst/>
            </a:prstGeom>
            <a:solidFill>
              <a:srgbClr val="FFCC66"/>
            </a:solidFill>
            <a:ln w="12700">
              <a:solidFill>
                <a:schemeClr val="tx1"/>
              </a:solidFill>
              <a:miter lim="800000"/>
              <a:headEnd/>
              <a:tailEnd/>
            </a:ln>
          </p:spPr>
          <p:txBody>
            <a:bodyPr wrap="none" anchor="ct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endParaRPr lang="en-US" altLang="en-US"/>
            </a:p>
          </p:txBody>
        </p:sp>
        <p:sp>
          <p:nvSpPr>
            <p:cNvPr id="5132" name="Rectangle 9"/>
            <p:cNvSpPr>
              <a:spLocks noChangeArrowheads="1"/>
            </p:cNvSpPr>
            <p:nvPr/>
          </p:nvSpPr>
          <p:spPr bwMode="auto">
            <a:xfrm>
              <a:off x="4454" y="2246"/>
              <a:ext cx="83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r>
                <a:rPr lang="en-US" altLang="en-US" sz="2400" b="1">
                  <a:latin typeface="Arial" charset="0"/>
                </a:rPr>
                <a:t>Screen</a:t>
              </a:r>
            </a:p>
          </p:txBody>
        </p:sp>
        <p:sp>
          <p:nvSpPr>
            <p:cNvPr id="5133" name="Rectangle 10"/>
            <p:cNvSpPr>
              <a:spLocks noChangeArrowheads="1"/>
            </p:cNvSpPr>
            <p:nvPr/>
          </p:nvSpPr>
          <p:spPr bwMode="auto">
            <a:xfrm>
              <a:off x="2196" y="2210"/>
              <a:ext cx="127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algn="ctr"/>
              <a:r>
                <a:rPr lang="en-US" altLang="en-US" sz="2400" b="1" i="1">
                  <a:latin typeface="Arial" charset="0"/>
                </a:rPr>
                <a:t>Processing</a:t>
              </a:r>
            </a:p>
          </p:txBody>
        </p:sp>
        <p:sp>
          <p:nvSpPr>
            <p:cNvPr id="5134" name="Rectangle 11"/>
            <p:cNvSpPr>
              <a:spLocks noChangeArrowheads="1"/>
            </p:cNvSpPr>
            <p:nvPr/>
          </p:nvSpPr>
          <p:spPr bwMode="auto">
            <a:xfrm>
              <a:off x="326" y="1766"/>
              <a:ext cx="114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r>
                <a:rPr lang="en-US" altLang="en-US" sz="2400" b="1" i="1">
                  <a:latin typeface="Arial" charset="0"/>
                </a:rPr>
                <a:t>input data</a:t>
              </a:r>
            </a:p>
          </p:txBody>
        </p:sp>
        <p:sp>
          <p:nvSpPr>
            <p:cNvPr id="5135" name="Rectangle 12"/>
            <p:cNvSpPr>
              <a:spLocks noChangeArrowheads="1"/>
            </p:cNvSpPr>
            <p:nvPr/>
          </p:nvSpPr>
          <p:spPr bwMode="auto">
            <a:xfrm>
              <a:off x="4245" y="1718"/>
              <a:ext cx="1287"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algn="ctr"/>
              <a:r>
                <a:rPr lang="en-US" altLang="en-US" sz="2400" b="1" i="1">
                  <a:latin typeface="Arial" charset="0"/>
                </a:rPr>
                <a:t>output data</a:t>
              </a:r>
            </a:p>
          </p:txBody>
        </p:sp>
        <p:grpSp>
          <p:nvGrpSpPr>
            <p:cNvPr id="3" name="Group 13"/>
            <p:cNvGrpSpPr>
              <a:grpSpLocks/>
            </p:cNvGrpSpPr>
            <p:nvPr/>
          </p:nvGrpSpPr>
          <p:grpSpPr bwMode="auto">
            <a:xfrm>
              <a:off x="1569" y="2171"/>
              <a:ext cx="2604" cy="408"/>
              <a:chOff x="1569" y="2171"/>
              <a:chExt cx="2604" cy="408"/>
            </a:xfrm>
          </p:grpSpPr>
          <p:sp>
            <p:nvSpPr>
              <p:cNvPr id="5137" name="AutoShape 14"/>
              <p:cNvSpPr>
                <a:spLocks noChangeArrowheads="1"/>
              </p:cNvSpPr>
              <p:nvPr/>
            </p:nvSpPr>
            <p:spPr bwMode="auto">
              <a:xfrm>
                <a:off x="3585" y="2171"/>
                <a:ext cx="588" cy="408"/>
              </a:xfrm>
              <a:prstGeom prst="rightArrow">
                <a:avLst>
                  <a:gd name="adj1" fmla="val 50000"/>
                  <a:gd name="adj2" fmla="val 72079"/>
                </a:avLst>
              </a:prstGeom>
              <a:solidFill>
                <a:srgbClr val="CC9900"/>
              </a:solidFill>
              <a:ln w="12700">
                <a:solidFill>
                  <a:schemeClr val="tx1"/>
                </a:solidFill>
                <a:miter lim="800000"/>
                <a:headEnd/>
                <a:tailEnd/>
              </a:ln>
              <a:effectLst>
                <a:outerShdw dist="53882" dir="2700000" algn="ctr" rotWithShape="0">
                  <a:schemeClr val="bg2">
                    <a:alpha val="50000"/>
                  </a:schemeClr>
                </a:outerShdw>
              </a:effectLst>
            </p:spPr>
            <p:txBody>
              <a:bodyPr wrap="none" anchor="ct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endParaRPr lang="en-US" altLang="en-US"/>
              </a:p>
            </p:txBody>
          </p:sp>
          <p:sp>
            <p:nvSpPr>
              <p:cNvPr id="5138" name="AutoShape 15"/>
              <p:cNvSpPr>
                <a:spLocks noChangeArrowheads="1"/>
              </p:cNvSpPr>
              <p:nvPr/>
            </p:nvSpPr>
            <p:spPr bwMode="auto">
              <a:xfrm>
                <a:off x="1569" y="2171"/>
                <a:ext cx="588" cy="408"/>
              </a:xfrm>
              <a:prstGeom prst="rightArrow">
                <a:avLst>
                  <a:gd name="adj1" fmla="val 50000"/>
                  <a:gd name="adj2" fmla="val 72079"/>
                </a:avLst>
              </a:prstGeom>
              <a:solidFill>
                <a:srgbClr val="CC9900"/>
              </a:solidFill>
              <a:ln w="12700">
                <a:solidFill>
                  <a:schemeClr val="tx1"/>
                </a:solidFill>
                <a:miter lim="800000"/>
                <a:headEnd/>
                <a:tailEnd/>
              </a:ln>
              <a:effectLst>
                <a:outerShdw dist="53882" dir="2700000" algn="ctr" rotWithShape="0">
                  <a:schemeClr val="bg2">
                    <a:alpha val="50000"/>
                  </a:schemeClr>
                </a:outerShdw>
              </a:effectLst>
            </p:spPr>
            <p:txBody>
              <a:bodyPr wrap="none" anchor="ct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endParaRPr lang="en-US" altLang="en-US"/>
              </a:p>
            </p:txBody>
          </p:sp>
        </p:grpSp>
      </p:grpSp>
      <p:sp>
        <p:nvSpPr>
          <p:cNvPr id="16" name="Rounded Rectangle 15"/>
          <p:cNvSpPr/>
          <p:nvPr/>
        </p:nvSpPr>
        <p:spPr>
          <a:xfrm>
            <a:off x="457200" y="1066800"/>
            <a:ext cx="2209800" cy="1752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ounded Rectangle 16"/>
          <p:cNvSpPr/>
          <p:nvPr/>
        </p:nvSpPr>
        <p:spPr>
          <a:xfrm>
            <a:off x="5257800" y="609600"/>
            <a:ext cx="3505200" cy="1905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Remember when we said that input need to be saved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methods </a:t>
            </a:r>
          </a:p>
        </p:txBody>
      </p:sp>
      <p:sp>
        <p:nvSpPr>
          <p:cNvPr id="3" name="Slide Number Placeholder 2"/>
          <p:cNvSpPr>
            <a:spLocks noGrp="1"/>
          </p:cNvSpPr>
          <p:nvPr>
            <p:ph type="sldNum" sz="quarter" idx="12"/>
          </p:nvPr>
        </p:nvSpPr>
        <p:spPr/>
        <p:txBody>
          <a:bodyPr>
            <a:normAutofit fontScale="85000" lnSpcReduction="20000"/>
          </a:bodyPr>
          <a:lstStyle/>
          <a:p>
            <a:fld id="{CA94F153-A46D-42BF-B070-2627C4BF46BD}" type="slidenum">
              <a:rPr lang="en-CA" smtClean="0"/>
              <a:pPr/>
              <a:t>650</a:t>
            </a:fld>
            <a:endParaRPr lang="en-CA"/>
          </a:p>
        </p:txBody>
      </p:sp>
      <p:sp>
        <p:nvSpPr>
          <p:cNvPr id="4" name="Content Placeholder 3"/>
          <p:cNvSpPr>
            <a:spLocks noGrp="1"/>
          </p:cNvSpPr>
          <p:nvPr>
            <p:ph sz="quarter" idx="1"/>
          </p:nvPr>
        </p:nvSpPr>
        <p:spPr>
          <a:xfrm>
            <a:off x="612648" y="1600200"/>
            <a:ext cx="8153400" cy="4925144"/>
          </a:xfrm>
        </p:spPr>
        <p:txBody>
          <a:bodyPr>
            <a:normAutofit fontScale="92500" lnSpcReduction="20000"/>
          </a:bodyPr>
          <a:lstStyle/>
          <a:p>
            <a:pPr>
              <a:lnSpc>
                <a:spcPct val="90000"/>
              </a:lnSpc>
            </a:pPr>
            <a:r>
              <a:rPr lang="en-GB" dirty="0">
                <a:solidFill>
                  <a:schemeClr val="tx1"/>
                </a:solidFill>
              </a:rPr>
              <a:t>A class can have methods that are defined as static (e.g., main method).</a:t>
            </a:r>
          </a:p>
          <a:p>
            <a:pPr>
              <a:lnSpc>
                <a:spcPct val="90000"/>
              </a:lnSpc>
            </a:pPr>
            <a:r>
              <a:rPr lang="en-GB" dirty="0">
                <a:solidFill>
                  <a:schemeClr val="tx1"/>
                </a:solidFill>
              </a:rPr>
              <a:t>Static methods can be accessed without using objects. Also, there is </a:t>
            </a:r>
            <a:r>
              <a:rPr lang="en-GB" u="sng" dirty="0">
                <a:solidFill>
                  <a:srgbClr val="FF6600"/>
                </a:solidFill>
              </a:rPr>
              <a:t>NO need to create objects</a:t>
            </a:r>
            <a:r>
              <a:rPr lang="en-GB" u="sng" dirty="0">
                <a:solidFill>
                  <a:schemeClr val="tx1"/>
                </a:solidFill>
              </a:rPr>
              <a:t>.</a:t>
            </a:r>
          </a:p>
          <a:p>
            <a:pPr>
              <a:lnSpc>
                <a:spcPct val="90000"/>
              </a:lnSpc>
            </a:pPr>
            <a:r>
              <a:rPr lang="en-GB" dirty="0">
                <a:solidFill>
                  <a:schemeClr val="tx1"/>
                </a:solidFill>
              </a:rPr>
              <a:t>They are prefixed with keyword “static”</a:t>
            </a:r>
          </a:p>
          <a:p>
            <a:r>
              <a:rPr lang="en-GB" dirty="0">
                <a:solidFill>
                  <a:schemeClr val="tx1"/>
                </a:solidFill>
              </a:rPr>
              <a:t>They can </a:t>
            </a:r>
            <a:r>
              <a:rPr lang="en-GB" dirty="0">
                <a:solidFill>
                  <a:srgbClr val="608804"/>
                </a:solidFill>
              </a:rPr>
              <a:t>only</a:t>
            </a:r>
            <a:r>
              <a:rPr lang="en-GB" dirty="0"/>
              <a:t> </a:t>
            </a:r>
            <a:r>
              <a:rPr lang="en-GB" dirty="0">
                <a:solidFill>
                  <a:schemeClr val="tx1"/>
                </a:solidFill>
              </a:rPr>
              <a:t>call other static methods.</a:t>
            </a:r>
          </a:p>
          <a:p>
            <a:r>
              <a:rPr lang="en-GB" dirty="0">
                <a:solidFill>
                  <a:schemeClr val="tx1"/>
                </a:solidFill>
              </a:rPr>
              <a:t>They can </a:t>
            </a:r>
            <a:r>
              <a:rPr lang="en-GB" dirty="0">
                <a:solidFill>
                  <a:srgbClr val="608804"/>
                </a:solidFill>
              </a:rPr>
              <a:t>only</a:t>
            </a:r>
            <a:r>
              <a:rPr lang="en-GB" dirty="0"/>
              <a:t> </a:t>
            </a:r>
            <a:r>
              <a:rPr lang="en-GB" dirty="0">
                <a:solidFill>
                  <a:schemeClr val="tx1"/>
                </a:solidFill>
              </a:rPr>
              <a:t>access static data.  </a:t>
            </a:r>
          </a:p>
          <a:p>
            <a:pPr>
              <a:lnSpc>
                <a:spcPct val="90000"/>
              </a:lnSpc>
            </a:pPr>
            <a:r>
              <a:rPr lang="en-GB" dirty="0">
                <a:solidFill>
                  <a:schemeClr val="tx1"/>
                </a:solidFill>
              </a:rPr>
              <a:t>Static methods are generally used to group related library functions that don’t depend on data members of its class</a:t>
            </a:r>
            <a:r>
              <a:rPr lang="en-GB" dirty="0"/>
              <a:t>. </a:t>
            </a:r>
          </a:p>
          <a:p>
            <a:pPr lvl="1">
              <a:lnSpc>
                <a:spcPct val="90000"/>
              </a:lnSpc>
            </a:pPr>
            <a:r>
              <a:rPr lang="en-GB" dirty="0"/>
              <a:t>For example, Math library functions.</a:t>
            </a:r>
          </a:p>
          <a:p>
            <a:endParaRPr lang="en-US" dirty="0"/>
          </a:p>
        </p:txBody>
      </p:sp>
    </p:spTree>
    <p:extLst>
      <p:ext uri="{BB962C8B-B14F-4D97-AF65-F5344CB8AC3E}">
        <p14:creationId xmlns:p14="http://schemas.microsoft.com/office/powerpoint/2010/main" val="217868020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609600" y="228600"/>
            <a:ext cx="7772400" cy="838200"/>
          </a:xfrm>
        </p:spPr>
        <p:txBody>
          <a:bodyPr/>
          <a:lstStyle/>
          <a:p>
            <a:r>
              <a:rPr lang="en-US" dirty="0"/>
              <a:t>2- Getters</a:t>
            </a:r>
            <a:endParaRPr lang="en-GB" dirty="0"/>
          </a:p>
        </p:txBody>
      </p:sp>
      <p:sp>
        <p:nvSpPr>
          <p:cNvPr id="45060" name="Rectangle 3"/>
          <p:cNvSpPr>
            <a:spLocks noGrp="1" noChangeArrowheads="1"/>
          </p:cNvSpPr>
          <p:nvPr>
            <p:ph sz="quarter" idx="1"/>
          </p:nvPr>
        </p:nvSpPr>
        <p:spPr>
          <a:xfrm>
            <a:off x="251520" y="2060848"/>
            <a:ext cx="4608512" cy="3645768"/>
          </a:xfrm>
        </p:spPr>
        <p:txBody>
          <a:bodyPr>
            <a:normAutofit/>
          </a:bodyPr>
          <a:lstStyle/>
          <a:p>
            <a:pPr marL="0" indent="0">
              <a:buNone/>
            </a:pPr>
            <a:r>
              <a:rPr lang="en-US" sz="2800" dirty="0"/>
              <a:t>Are operations performed by the object returning to outsiders data retrieved from the object state.</a:t>
            </a:r>
            <a:endParaRPr lang="en-GB" sz="2800" dirty="0"/>
          </a:p>
        </p:txBody>
      </p:sp>
      <p:sp>
        <p:nvSpPr>
          <p:cNvPr id="45061" name="Rectangle 4"/>
          <p:cNvSpPr>
            <a:spLocks noGrp="1" noChangeArrowheads="1"/>
          </p:cNvSpPr>
          <p:nvPr>
            <p:ph sz="quarter" idx="2"/>
          </p:nvPr>
        </p:nvSpPr>
        <p:spPr>
          <a:xfrm>
            <a:off x="5183896" y="2204864"/>
            <a:ext cx="3962400" cy="4114800"/>
          </a:xfrm>
        </p:spPr>
        <p:txBody>
          <a:bodyPr>
            <a:normAutofit/>
          </a:bodyPr>
          <a:lstStyle/>
          <a:p>
            <a:pPr marL="0" indent="0">
              <a:buNone/>
            </a:pPr>
            <a:r>
              <a:rPr lang="en-US" sz="2800" dirty="0"/>
              <a:t>Are services called from outside allowing to retrieve data from the object state.</a:t>
            </a:r>
            <a:endParaRPr lang="en-GB" sz="2800" dirty="0"/>
          </a:p>
        </p:txBody>
      </p:sp>
      <p:sp>
        <p:nvSpPr>
          <p:cNvPr id="33" name="Slide Number Placeholder 6"/>
          <p:cNvSpPr>
            <a:spLocks noGrp="1"/>
          </p:cNvSpPr>
          <p:nvPr>
            <p:ph type="sldNum" sz="quarter" idx="16"/>
          </p:nvPr>
        </p:nvSpPr>
        <p:spPr/>
        <p:txBody>
          <a:bodyPr>
            <a:normAutofit fontScale="85000" lnSpcReduction="20000"/>
          </a:bodyPr>
          <a:lstStyle/>
          <a:p>
            <a:pPr>
              <a:defRPr/>
            </a:pPr>
            <a:fld id="{4F15CFFF-EA94-42C7-B182-A0E282533CF5}" type="slidenum">
              <a:rPr lang="en-US"/>
              <a:pPr>
                <a:defRPr/>
              </a:pPr>
              <a:t>651</a:t>
            </a:fld>
            <a:endParaRPr lang="en-US"/>
          </a:p>
        </p:txBody>
      </p:sp>
      <p:sp>
        <p:nvSpPr>
          <p:cNvPr id="45062" name="Text Box 5"/>
          <p:cNvSpPr txBox="1">
            <a:spLocks noChangeArrowheads="1"/>
          </p:cNvSpPr>
          <p:nvPr/>
        </p:nvSpPr>
        <p:spPr bwMode="auto">
          <a:xfrm>
            <a:off x="323528" y="1556792"/>
            <a:ext cx="3987800" cy="519113"/>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dirty="0">
                <a:solidFill>
                  <a:srgbClr val="FF0000"/>
                </a:solidFill>
                <a:latin typeface="Tahoma" pitchFamily="34" charset="0"/>
              </a:rPr>
              <a:t>The object point of view</a:t>
            </a:r>
            <a:endParaRPr lang="en-GB" sz="2800" dirty="0">
              <a:solidFill>
                <a:srgbClr val="FF0000"/>
              </a:solidFill>
              <a:latin typeface="Tahoma" pitchFamily="34" charset="0"/>
            </a:endParaRPr>
          </a:p>
        </p:txBody>
      </p:sp>
      <p:sp>
        <p:nvSpPr>
          <p:cNvPr id="45063" name="Text Box 6"/>
          <p:cNvSpPr txBox="1">
            <a:spLocks noChangeArrowheads="1"/>
          </p:cNvSpPr>
          <p:nvPr/>
        </p:nvSpPr>
        <p:spPr bwMode="auto">
          <a:xfrm>
            <a:off x="5148064" y="1556792"/>
            <a:ext cx="3700462" cy="519112"/>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dirty="0">
                <a:solidFill>
                  <a:srgbClr val="FF0000"/>
                </a:solidFill>
                <a:latin typeface="Tahoma" pitchFamily="34" charset="0"/>
              </a:rPr>
              <a:t>The user point of view</a:t>
            </a:r>
            <a:endParaRPr lang="en-GB" sz="2800" dirty="0">
              <a:solidFill>
                <a:srgbClr val="FF0000"/>
              </a:solidFill>
              <a:latin typeface="Tahoma" pitchFamily="34" charset="0"/>
            </a:endParaRPr>
          </a:p>
        </p:txBody>
      </p:sp>
      <p:grpSp>
        <p:nvGrpSpPr>
          <p:cNvPr id="45064" name="Group 7"/>
          <p:cNvGrpSpPr>
            <a:grpSpLocks/>
          </p:cNvGrpSpPr>
          <p:nvPr/>
        </p:nvGrpSpPr>
        <p:grpSpPr bwMode="auto">
          <a:xfrm>
            <a:off x="381000" y="4191000"/>
            <a:ext cx="4154760" cy="2027312"/>
            <a:chOff x="864" y="2659"/>
            <a:chExt cx="3168" cy="1325"/>
          </a:xfrm>
        </p:grpSpPr>
        <p:sp>
          <p:nvSpPr>
            <p:cNvPr id="45068" name="Rectangle 8"/>
            <p:cNvSpPr>
              <a:spLocks noChangeArrowheads="1"/>
            </p:cNvSpPr>
            <p:nvPr/>
          </p:nvSpPr>
          <p:spPr bwMode="auto">
            <a:xfrm>
              <a:off x="2880" y="2880"/>
              <a:ext cx="1152" cy="1104"/>
            </a:xfrm>
            <a:prstGeom prst="rect">
              <a:avLst/>
            </a:prstGeom>
            <a:solidFill>
              <a:srgbClr val="B4C2EA"/>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pSp>
          <p:nvGrpSpPr>
            <p:cNvPr id="45069" name="Group 9"/>
            <p:cNvGrpSpPr>
              <a:grpSpLocks/>
            </p:cNvGrpSpPr>
            <p:nvPr/>
          </p:nvGrpSpPr>
          <p:grpSpPr bwMode="auto">
            <a:xfrm>
              <a:off x="2880" y="2659"/>
              <a:ext cx="1152" cy="269"/>
              <a:chOff x="2736" y="1219"/>
              <a:chExt cx="1104" cy="269"/>
            </a:xfrm>
          </p:grpSpPr>
          <p:sp>
            <p:nvSpPr>
              <p:cNvPr id="45087" name="Rectangle 10"/>
              <p:cNvSpPr>
                <a:spLocks noChangeArrowheads="1"/>
              </p:cNvSpPr>
              <p:nvPr/>
            </p:nvSpPr>
            <p:spPr bwMode="auto">
              <a:xfrm>
                <a:off x="2736" y="1219"/>
                <a:ext cx="1104" cy="269"/>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sp>
            <p:nvSpPr>
              <p:cNvPr id="45088" name="Text Box 11"/>
              <p:cNvSpPr txBox="1">
                <a:spLocks noChangeArrowheads="1"/>
              </p:cNvSpPr>
              <p:nvPr/>
            </p:nvSpPr>
            <p:spPr bwMode="auto">
              <a:xfrm>
                <a:off x="2968" y="1224"/>
                <a:ext cx="6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u="sng">
                    <a:latin typeface="Tahoma" pitchFamily="34" charset="0"/>
                  </a:rPr>
                  <a:t>object:X</a:t>
                </a:r>
              </a:p>
            </p:txBody>
          </p:sp>
        </p:grpSp>
        <p:grpSp>
          <p:nvGrpSpPr>
            <p:cNvPr id="45070" name="Group 12"/>
            <p:cNvGrpSpPr>
              <a:grpSpLocks/>
            </p:cNvGrpSpPr>
            <p:nvPr/>
          </p:nvGrpSpPr>
          <p:grpSpPr bwMode="auto">
            <a:xfrm>
              <a:off x="2939" y="2995"/>
              <a:ext cx="613" cy="192"/>
              <a:chOff x="3158" y="1555"/>
              <a:chExt cx="613" cy="192"/>
            </a:xfrm>
          </p:grpSpPr>
          <p:sp>
            <p:nvSpPr>
              <p:cNvPr id="45084" name="Rectangle 13"/>
              <p:cNvSpPr>
                <a:spLocks noChangeArrowheads="1"/>
              </p:cNvSpPr>
              <p:nvPr/>
            </p:nvSpPr>
            <p:spPr bwMode="auto">
              <a:xfrm>
                <a:off x="3158" y="1579"/>
                <a:ext cx="456" cy="144"/>
              </a:xfrm>
              <a:prstGeom prst="rect">
                <a:avLst/>
              </a:prstGeom>
              <a:solidFill>
                <a:srgbClr val="CCFFCC"/>
              </a:solidFill>
              <a:ln w="9525">
                <a:solidFill>
                  <a:schemeClr val="tx1"/>
                </a:solidFill>
                <a:miter lim="800000"/>
                <a:headEnd/>
                <a:tailEnd/>
              </a:ln>
            </p:spPr>
            <p:txBody>
              <a:bodyPr wrap="none" anchor="ctr"/>
              <a:lstStyle/>
              <a:p>
                <a:endParaRPr lang="en-US"/>
              </a:p>
            </p:txBody>
          </p:sp>
          <p:sp>
            <p:nvSpPr>
              <p:cNvPr id="45085" name="Freeform 14"/>
              <p:cNvSpPr>
                <a:spLocks/>
              </p:cNvSpPr>
              <p:nvPr/>
            </p:nvSpPr>
            <p:spPr bwMode="auto">
              <a:xfrm rot="534672">
                <a:off x="3675" y="1588"/>
                <a:ext cx="96" cy="125"/>
              </a:xfrm>
              <a:custGeom>
                <a:avLst/>
                <a:gdLst>
                  <a:gd name="T0" fmla="*/ 0 w 412"/>
                  <a:gd name="T1" fmla="*/ 5 h 476"/>
                  <a:gd name="T2" fmla="*/ 1 w 412"/>
                  <a:gd name="T3" fmla="*/ 5 h 476"/>
                  <a:gd name="T4" fmla="*/ 2 w 412"/>
                  <a:gd name="T5" fmla="*/ 7 h 476"/>
                  <a:gd name="T6" fmla="*/ 3 w 412"/>
                  <a:gd name="T7" fmla="*/ 1 h 476"/>
                  <a:gd name="T8" fmla="*/ 5 w 412"/>
                  <a:gd name="T9" fmla="*/ 0 h 476"/>
                  <a:gd name="T10" fmla="*/ 2 w 412"/>
                  <a:gd name="T11" fmla="*/ 9 h 476"/>
                  <a:gd name="T12" fmla="*/ 0 w 412"/>
                  <a:gd name="T13" fmla="*/ 5 h 476"/>
                  <a:gd name="T14" fmla="*/ 0 60000 65536"/>
                  <a:gd name="T15" fmla="*/ 0 60000 65536"/>
                  <a:gd name="T16" fmla="*/ 0 60000 65536"/>
                  <a:gd name="T17" fmla="*/ 0 60000 65536"/>
                  <a:gd name="T18" fmla="*/ 0 60000 65536"/>
                  <a:gd name="T19" fmla="*/ 0 60000 65536"/>
                  <a:gd name="T20" fmla="*/ 0 60000 65536"/>
                  <a:gd name="T21" fmla="*/ 0 w 412"/>
                  <a:gd name="T22" fmla="*/ 0 h 476"/>
                  <a:gd name="T23" fmla="*/ 412 w 412"/>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476">
                    <a:moveTo>
                      <a:pt x="0" y="284"/>
                    </a:moveTo>
                    <a:lnTo>
                      <a:pt x="112" y="284"/>
                    </a:lnTo>
                    <a:lnTo>
                      <a:pt x="160" y="374"/>
                    </a:lnTo>
                    <a:lnTo>
                      <a:pt x="266" y="64"/>
                    </a:lnTo>
                    <a:lnTo>
                      <a:pt x="412" y="0"/>
                    </a:lnTo>
                    <a:lnTo>
                      <a:pt x="150" y="476"/>
                    </a:lnTo>
                    <a:lnTo>
                      <a:pt x="0" y="284"/>
                    </a:lnTo>
                    <a:close/>
                  </a:path>
                </a:pathLst>
              </a:custGeom>
              <a:solidFill>
                <a:schemeClr val="bg2"/>
              </a:solidFill>
              <a:ln w="9525">
                <a:solidFill>
                  <a:schemeClr val="bg2"/>
                </a:solidFill>
                <a:miter lim="800000"/>
                <a:headEnd/>
                <a:tailEnd/>
              </a:ln>
            </p:spPr>
            <p:txBody>
              <a:bodyPr wrap="none"/>
              <a:lstStyle/>
              <a:p>
                <a:endParaRPr lang="en-CA"/>
              </a:p>
            </p:txBody>
          </p:sp>
          <p:sp>
            <p:nvSpPr>
              <p:cNvPr id="45086" name="Text Box 15"/>
              <p:cNvSpPr txBox="1">
                <a:spLocks noChangeArrowheads="1"/>
              </p:cNvSpPr>
              <p:nvPr/>
            </p:nvSpPr>
            <p:spPr bwMode="auto">
              <a:xfrm>
                <a:off x="3168" y="1555"/>
                <a:ext cx="4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a:latin typeface="Tahoma" pitchFamily="34" charset="0"/>
                  </a:rPr>
                  <a:t>public</a:t>
                </a:r>
              </a:p>
            </p:txBody>
          </p:sp>
        </p:grpSp>
        <p:grpSp>
          <p:nvGrpSpPr>
            <p:cNvPr id="45071" name="Group 16"/>
            <p:cNvGrpSpPr>
              <a:grpSpLocks/>
            </p:cNvGrpSpPr>
            <p:nvPr/>
          </p:nvGrpSpPr>
          <p:grpSpPr bwMode="auto">
            <a:xfrm>
              <a:off x="3325" y="3235"/>
              <a:ext cx="659" cy="192"/>
              <a:chOff x="3133" y="1795"/>
              <a:chExt cx="659" cy="192"/>
            </a:xfrm>
          </p:grpSpPr>
          <p:sp>
            <p:nvSpPr>
              <p:cNvPr id="45081" name="Rectangle 17"/>
              <p:cNvSpPr>
                <a:spLocks noChangeArrowheads="1"/>
              </p:cNvSpPr>
              <p:nvPr/>
            </p:nvSpPr>
            <p:spPr bwMode="auto">
              <a:xfrm>
                <a:off x="3158" y="1824"/>
                <a:ext cx="456" cy="144"/>
              </a:xfrm>
              <a:prstGeom prst="rect">
                <a:avLst/>
              </a:prstGeom>
              <a:solidFill>
                <a:srgbClr val="FFCCCC"/>
              </a:solidFill>
              <a:ln w="9525">
                <a:solidFill>
                  <a:schemeClr val="tx1"/>
                </a:solidFill>
                <a:miter lim="800000"/>
                <a:headEnd/>
                <a:tailEnd/>
              </a:ln>
            </p:spPr>
            <p:txBody>
              <a:bodyPr wrap="none" anchor="ctr"/>
              <a:lstStyle/>
              <a:p>
                <a:endParaRPr lang="en-US"/>
              </a:p>
            </p:txBody>
          </p:sp>
          <p:sp>
            <p:nvSpPr>
              <p:cNvPr id="45082" name="Text Box 18"/>
              <p:cNvSpPr txBox="1">
                <a:spLocks noChangeArrowheads="1"/>
              </p:cNvSpPr>
              <p:nvPr/>
            </p:nvSpPr>
            <p:spPr bwMode="auto">
              <a:xfrm>
                <a:off x="3133" y="1795"/>
                <a:ext cx="5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a:latin typeface="Tahoma" pitchFamily="34" charset="0"/>
                  </a:rPr>
                  <a:t>private</a:t>
                </a:r>
              </a:p>
            </p:txBody>
          </p:sp>
          <p:sp>
            <p:nvSpPr>
              <p:cNvPr id="45083" name="Freeform 19"/>
              <p:cNvSpPr>
                <a:spLocks/>
              </p:cNvSpPr>
              <p:nvPr/>
            </p:nvSpPr>
            <p:spPr bwMode="auto">
              <a:xfrm rot="534672">
                <a:off x="3696" y="1833"/>
                <a:ext cx="96" cy="125"/>
              </a:xfrm>
              <a:custGeom>
                <a:avLst/>
                <a:gdLst>
                  <a:gd name="T0" fmla="*/ 0 w 412"/>
                  <a:gd name="T1" fmla="*/ 5 h 476"/>
                  <a:gd name="T2" fmla="*/ 1 w 412"/>
                  <a:gd name="T3" fmla="*/ 5 h 476"/>
                  <a:gd name="T4" fmla="*/ 2 w 412"/>
                  <a:gd name="T5" fmla="*/ 7 h 476"/>
                  <a:gd name="T6" fmla="*/ 3 w 412"/>
                  <a:gd name="T7" fmla="*/ 1 h 476"/>
                  <a:gd name="T8" fmla="*/ 5 w 412"/>
                  <a:gd name="T9" fmla="*/ 0 h 476"/>
                  <a:gd name="T10" fmla="*/ 2 w 412"/>
                  <a:gd name="T11" fmla="*/ 9 h 476"/>
                  <a:gd name="T12" fmla="*/ 0 w 412"/>
                  <a:gd name="T13" fmla="*/ 5 h 476"/>
                  <a:gd name="T14" fmla="*/ 0 60000 65536"/>
                  <a:gd name="T15" fmla="*/ 0 60000 65536"/>
                  <a:gd name="T16" fmla="*/ 0 60000 65536"/>
                  <a:gd name="T17" fmla="*/ 0 60000 65536"/>
                  <a:gd name="T18" fmla="*/ 0 60000 65536"/>
                  <a:gd name="T19" fmla="*/ 0 60000 65536"/>
                  <a:gd name="T20" fmla="*/ 0 60000 65536"/>
                  <a:gd name="T21" fmla="*/ 0 w 412"/>
                  <a:gd name="T22" fmla="*/ 0 h 476"/>
                  <a:gd name="T23" fmla="*/ 412 w 412"/>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476">
                    <a:moveTo>
                      <a:pt x="0" y="284"/>
                    </a:moveTo>
                    <a:lnTo>
                      <a:pt x="112" y="284"/>
                    </a:lnTo>
                    <a:lnTo>
                      <a:pt x="160" y="374"/>
                    </a:lnTo>
                    <a:lnTo>
                      <a:pt x="266" y="64"/>
                    </a:lnTo>
                    <a:lnTo>
                      <a:pt x="412" y="0"/>
                    </a:lnTo>
                    <a:lnTo>
                      <a:pt x="150" y="476"/>
                    </a:lnTo>
                    <a:lnTo>
                      <a:pt x="0" y="284"/>
                    </a:lnTo>
                    <a:close/>
                  </a:path>
                </a:pathLst>
              </a:custGeom>
              <a:solidFill>
                <a:schemeClr val="bg2"/>
              </a:solidFill>
              <a:ln w="9525">
                <a:solidFill>
                  <a:schemeClr val="bg2"/>
                </a:solidFill>
                <a:miter lim="800000"/>
                <a:headEnd/>
                <a:tailEnd/>
              </a:ln>
            </p:spPr>
            <p:txBody>
              <a:bodyPr wrap="none"/>
              <a:lstStyle/>
              <a:p>
                <a:endParaRPr lang="en-CA"/>
              </a:p>
            </p:txBody>
          </p:sp>
        </p:grpSp>
        <p:sp>
          <p:nvSpPr>
            <p:cNvPr id="45072" name="AutoShape 20"/>
            <p:cNvSpPr>
              <a:spLocks noChangeArrowheads="1"/>
            </p:cNvSpPr>
            <p:nvPr/>
          </p:nvSpPr>
          <p:spPr bwMode="auto">
            <a:xfrm>
              <a:off x="2976" y="3792"/>
              <a:ext cx="912" cy="144"/>
            </a:xfrm>
            <a:prstGeom prst="flowChartTerminator">
              <a:avLst/>
            </a:prstGeom>
            <a:solidFill>
              <a:schemeClr val="folHlink"/>
            </a:solidFill>
            <a:ln w="9525">
              <a:solidFill>
                <a:schemeClr val="tx1"/>
              </a:solidFill>
              <a:miter lim="800000"/>
              <a:headEnd/>
              <a:tailEnd/>
            </a:ln>
          </p:spPr>
          <p:txBody>
            <a:bodyPr wrap="none" anchor="ctr"/>
            <a:lstStyle/>
            <a:p>
              <a:pPr algn="ctr"/>
              <a:r>
                <a:rPr lang="en-US">
                  <a:latin typeface="Tahoma" pitchFamily="34" charset="0"/>
                </a:rPr>
                <a:t>Getters</a:t>
              </a:r>
              <a:endParaRPr lang="en-GB">
                <a:latin typeface="Tahoma" pitchFamily="34" charset="0"/>
              </a:endParaRPr>
            </a:p>
          </p:txBody>
        </p:sp>
        <p:sp>
          <p:nvSpPr>
            <p:cNvPr id="45073" name="Rectangle 21"/>
            <p:cNvSpPr>
              <a:spLocks noChangeArrowheads="1"/>
            </p:cNvSpPr>
            <p:nvPr/>
          </p:nvSpPr>
          <p:spPr bwMode="auto">
            <a:xfrm>
              <a:off x="864" y="2880"/>
              <a:ext cx="1152" cy="1104"/>
            </a:xfrm>
            <a:prstGeom prst="rect">
              <a:avLst/>
            </a:prstGeom>
            <a:solidFill>
              <a:srgbClr val="B4C2EA"/>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pSp>
          <p:nvGrpSpPr>
            <p:cNvPr id="45074" name="Group 22"/>
            <p:cNvGrpSpPr>
              <a:grpSpLocks/>
            </p:cNvGrpSpPr>
            <p:nvPr/>
          </p:nvGrpSpPr>
          <p:grpSpPr bwMode="auto">
            <a:xfrm>
              <a:off x="864" y="2659"/>
              <a:ext cx="1152" cy="269"/>
              <a:chOff x="2736" y="1219"/>
              <a:chExt cx="1104" cy="269"/>
            </a:xfrm>
          </p:grpSpPr>
          <p:sp>
            <p:nvSpPr>
              <p:cNvPr id="45079" name="Rectangle 23"/>
              <p:cNvSpPr>
                <a:spLocks noChangeArrowheads="1"/>
              </p:cNvSpPr>
              <p:nvPr/>
            </p:nvSpPr>
            <p:spPr bwMode="auto">
              <a:xfrm>
                <a:off x="2736" y="1219"/>
                <a:ext cx="1104" cy="269"/>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sp>
            <p:nvSpPr>
              <p:cNvPr id="45080" name="Text Box 24"/>
              <p:cNvSpPr txBox="1">
                <a:spLocks noChangeArrowheads="1"/>
              </p:cNvSpPr>
              <p:nvPr/>
            </p:nvSpPr>
            <p:spPr bwMode="auto">
              <a:xfrm>
                <a:off x="2842" y="1224"/>
                <a:ext cx="7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u="sng" dirty="0">
                    <a:latin typeface="Tahoma" pitchFamily="34" charset="0"/>
                  </a:rPr>
                  <a:t>:Y (Client)</a:t>
                </a:r>
              </a:p>
            </p:txBody>
          </p:sp>
        </p:grpSp>
        <p:sp>
          <p:nvSpPr>
            <p:cNvPr id="45075" name="Text Box 25"/>
            <p:cNvSpPr txBox="1">
              <a:spLocks noChangeArrowheads="1"/>
            </p:cNvSpPr>
            <p:nvPr/>
          </p:nvSpPr>
          <p:spPr bwMode="auto">
            <a:xfrm>
              <a:off x="2246" y="3429"/>
              <a:ext cx="4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atin typeface="Tahoma" pitchFamily="34" charset="0"/>
                </a:rPr>
                <a:t>Data</a:t>
              </a:r>
              <a:endParaRPr lang="en-GB">
                <a:latin typeface="Tahoma" pitchFamily="34" charset="0"/>
              </a:endParaRPr>
            </a:p>
          </p:txBody>
        </p:sp>
        <p:sp>
          <p:nvSpPr>
            <p:cNvPr id="45076" name="Text Box 26"/>
            <p:cNvSpPr txBox="1">
              <a:spLocks noChangeArrowheads="1"/>
            </p:cNvSpPr>
            <p:nvPr/>
          </p:nvSpPr>
          <p:spPr bwMode="auto">
            <a:xfrm>
              <a:off x="3474" y="3504"/>
              <a:ext cx="4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atin typeface="Tahoma" pitchFamily="34" charset="0"/>
                </a:rPr>
                <a:t>Data</a:t>
              </a:r>
              <a:endParaRPr lang="en-GB">
                <a:latin typeface="Tahoma" pitchFamily="34" charset="0"/>
              </a:endParaRPr>
            </a:p>
          </p:txBody>
        </p:sp>
        <p:cxnSp>
          <p:nvCxnSpPr>
            <p:cNvPr id="45077" name="AutoShape 27"/>
            <p:cNvCxnSpPr>
              <a:cxnSpLocks noChangeShapeType="1"/>
              <a:stCxn id="45082" idx="2"/>
              <a:endCxn id="45072" idx="0"/>
            </p:cNvCxnSpPr>
            <p:nvPr/>
          </p:nvCxnSpPr>
          <p:spPr bwMode="auto">
            <a:xfrm flipH="1">
              <a:off x="3432" y="3427"/>
              <a:ext cx="151" cy="36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078" name="AutoShape 28"/>
            <p:cNvCxnSpPr>
              <a:cxnSpLocks noChangeShapeType="1"/>
              <a:stCxn id="45072" idx="1"/>
              <a:endCxn id="45073" idx="3"/>
            </p:cNvCxnSpPr>
            <p:nvPr/>
          </p:nvCxnSpPr>
          <p:spPr bwMode="auto">
            <a:xfrm flipH="1" flipV="1">
              <a:off x="2016" y="3432"/>
              <a:ext cx="960" cy="43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5065" name="Group 29"/>
          <p:cNvGrpSpPr>
            <a:grpSpLocks/>
          </p:cNvGrpSpPr>
          <p:nvPr/>
        </p:nvGrpSpPr>
        <p:grpSpPr bwMode="auto">
          <a:xfrm>
            <a:off x="5562600" y="4495800"/>
            <a:ext cx="2971800" cy="1676400"/>
            <a:chOff x="3744" y="2736"/>
            <a:chExt cx="1872" cy="1056"/>
          </a:xfrm>
        </p:grpSpPr>
        <p:sp>
          <p:nvSpPr>
            <p:cNvPr id="45066" name="Text Box 30"/>
            <p:cNvSpPr txBox="1">
              <a:spLocks noChangeArrowheads="1"/>
            </p:cNvSpPr>
            <p:nvPr/>
          </p:nvSpPr>
          <p:spPr bwMode="auto">
            <a:xfrm>
              <a:off x="3795" y="2827"/>
              <a:ext cx="1729"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atin typeface="Tahoma" pitchFamily="34" charset="0"/>
                </a:rPr>
                <a:t>Getters are:</a:t>
              </a:r>
            </a:p>
            <a:p>
              <a:pPr lvl="1" eaLnBrk="1" hangingPunct="1">
                <a:buFontTx/>
                <a:buChar char="•"/>
              </a:pPr>
              <a:r>
                <a:rPr lang="en-US">
                  <a:latin typeface="Tahoma" pitchFamily="34" charset="0"/>
                </a:rPr>
                <a:t>Public</a:t>
              </a:r>
            </a:p>
            <a:p>
              <a:pPr lvl="1" eaLnBrk="1" hangingPunct="1">
                <a:buFontTx/>
                <a:buChar char="•"/>
              </a:pPr>
              <a:r>
                <a:rPr lang="en-US">
                  <a:latin typeface="Tahoma" pitchFamily="34" charset="0"/>
                </a:rPr>
                <a:t>With no parameters</a:t>
              </a:r>
            </a:p>
            <a:p>
              <a:pPr lvl="1" eaLnBrk="1" hangingPunct="1">
                <a:buFontTx/>
                <a:buChar char="•"/>
              </a:pPr>
              <a:r>
                <a:rPr lang="en-US">
                  <a:latin typeface="Tahoma" pitchFamily="34" charset="0"/>
                </a:rPr>
                <a:t>With return value</a:t>
              </a:r>
            </a:p>
            <a:p>
              <a:pPr eaLnBrk="1" hangingPunct="1"/>
              <a:endParaRPr lang="en-GB">
                <a:latin typeface="Tahoma" pitchFamily="34" charset="0"/>
              </a:endParaRPr>
            </a:p>
          </p:txBody>
        </p:sp>
        <p:sp>
          <p:nvSpPr>
            <p:cNvPr id="45067" name="AutoShape 31"/>
            <p:cNvSpPr>
              <a:spLocks noChangeArrowheads="1"/>
            </p:cNvSpPr>
            <p:nvPr/>
          </p:nvSpPr>
          <p:spPr bwMode="auto">
            <a:xfrm>
              <a:off x="3744" y="2736"/>
              <a:ext cx="1872" cy="1056"/>
            </a:xfrm>
            <a:prstGeom prst="roundRect">
              <a:avLst>
                <a:gd name="adj" fmla="val 16667"/>
              </a:avLst>
            </a:prstGeom>
            <a:noFill/>
            <a:ln w="38100" cap="rnd">
              <a:solidFill>
                <a:srgbClr val="A5002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361184802"/>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609600" y="228600"/>
            <a:ext cx="7772400" cy="838200"/>
          </a:xfrm>
        </p:spPr>
        <p:txBody>
          <a:bodyPr/>
          <a:lstStyle/>
          <a:p>
            <a:r>
              <a:rPr lang="en-US"/>
              <a:t>Template for Getters</a:t>
            </a:r>
          </a:p>
        </p:txBody>
      </p:sp>
      <p:sp>
        <p:nvSpPr>
          <p:cNvPr id="7" name="Slide Number Placeholder 5"/>
          <p:cNvSpPr>
            <a:spLocks noGrp="1"/>
          </p:cNvSpPr>
          <p:nvPr>
            <p:ph type="sldNum" sz="quarter" idx="12"/>
          </p:nvPr>
        </p:nvSpPr>
        <p:spPr/>
        <p:txBody>
          <a:bodyPr>
            <a:normAutofit fontScale="85000" lnSpcReduction="20000"/>
          </a:bodyPr>
          <a:lstStyle/>
          <a:p>
            <a:pPr>
              <a:defRPr/>
            </a:pPr>
            <a:fld id="{FEA90664-4FE6-45C1-939F-A566A5803D7B}" type="slidenum">
              <a:rPr lang="en-US"/>
              <a:pPr>
                <a:defRPr/>
              </a:pPr>
              <a:t>652</a:t>
            </a:fld>
            <a:endParaRPr lang="en-US"/>
          </a:p>
        </p:txBody>
      </p:sp>
      <p:grpSp>
        <p:nvGrpSpPr>
          <p:cNvPr id="46084" name="Group 3"/>
          <p:cNvGrpSpPr>
            <a:grpSpLocks/>
          </p:cNvGrpSpPr>
          <p:nvPr/>
        </p:nvGrpSpPr>
        <p:grpSpPr bwMode="auto">
          <a:xfrm>
            <a:off x="1371600" y="1648544"/>
            <a:ext cx="5943600" cy="4876800"/>
            <a:chOff x="864" y="864"/>
            <a:chExt cx="3744" cy="3072"/>
          </a:xfrm>
        </p:grpSpPr>
        <p:sp>
          <p:nvSpPr>
            <p:cNvPr id="46085" name="Rectangle 4"/>
            <p:cNvSpPr>
              <a:spLocks noChangeArrowheads="1"/>
            </p:cNvSpPr>
            <p:nvPr/>
          </p:nvSpPr>
          <p:spPr bwMode="auto">
            <a:xfrm>
              <a:off x="864" y="864"/>
              <a:ext cx="3744" cy="307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algn="ctr"/>
              <a:endParaRPr lang="en-GB" sz="2800">
                <a:latin typeface="Times New Roman" pitchFamily="18" charset="0"/>
              </a:endParaRPr>
            </a:p>
          </p:txBody>
        </p:sp>
        <p:sp>
          <p:nvSpPr>
            <p:cNvPr id="46086" name="Text Box 5"/>
            <p:cNvSpPr txBox="1">
              <a:spLocks noChangeArrowheads="1"/>
            </p:cNvSpPr>
            <p:nvPr/>
          </p:nvSpPr>
          <p:spPr bwMode="auto">
            <a:xfrm>
              <a:off x="960" y="895"/>
              <a:ext cx="3552" cy="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80000"/>
                </a:lnSpc>
              </a:pPr>
              <a:endParaRPr lang="en-US" sz="1600">
                <a:solidFill>
                  <a:srgbClr val="0000FF"/>
                </a:solidFill>
                <a:latin typeface="Courier New" pitchFamily="49" charset="0"/>
                <a:ea typeface="MS PGothic" pitchFamily="34" charset="-128"/>
              </a:endParaRPr>
            </a:p>
            <a:p>
              <a:pPr eaLnBrk="1" hangingPunct="1">
                <a:lnSpc>
                  <a:spcPct val="80000"/>
                </a:lnSpc>
              </a:pPr>
              <a:r>
                <a:rPr lang="en-US" sz="1600">
                  <a:solidFill>
                    <a:srgbClr val="0000FF"/>
                  </a:solidFill>
                  <a:latin typeface="Courier New" pitchFamily="49" charset="0"/>
                  <a:ea typeface="MS PGothic" pitchFamily="34" charset="-128"/>
                </a:rPr>
                <a:t>public class</a:t>
              </a:r>
              <a:r>
                <a:rPr lang="en-US" sz="1600">
                  <a:solidFill>
                    <a:srgbClr val="000000"/>
                  </a:solidFill>
                  <a:latin typeface="Courier New" pitchFamily="49" charset="0"/>
                  <a:ea typeface="MS PGothic" pitchFamily="34" charset="-128"/>
                </a:rPr>
                <a:t> ClassName </a:t>
              </a:r>
              <a:r>
                <a:rPr lang="en-US" sz="1600">
                  <a:solidFill>
                    <a:srgbClr val="FF0000"/>
                  </a:solidFill>
                  <a:latin typeface="Courier New" pitchFamily="49" charset="0"/>
                  <a:ea typeface="MS PGothic" pitchFamily="34" charset="-128"/>
                </a:rPr>
                <a:t>{</a:t>
              </a:r>
            </a:p>
            <a:p>
              <a:pPr eaLnBrk="1" hangingPunct="1">
                <a:lnSpc>
                  <a:spcPct val="80000"/>
                </a:lnSpc>
              </a:pPr>
              <a:endParaRPr lang="en-US" sz="1600">
                <a:solidFill>
                  <a:srgbClr val="000000"/>
                </a:solidFill>
                <a:latin typeface="Courier New" pitchFamily="49" charset="0"/>
                <a:ea typeface="MS PGothic" pitchFamily="34" charset="-128"/>
              </a:endParaRPr>
            </a:p>
            <a:p>
              <a:pPr eaLnBrk="1" hangingPunct="1">
                <a:lnSpc>
                  <a:spcPct val="80000"/>
                </a:lnSpc>
              </a:pPr>
              <a:r>
                <a:rPr lang="en-US" sz="1600">
                  <a:latin typeface="Courier New" pitchFamily="49" charset="0"/>
                  <a:ea typeface="MS PGothic" pitchFamily="34" charset="-128"/>
                </a:rPr>
                <a:t>    </a:t>
              </a:r>
              <a:r>
                <a:rPr lang="en-US" sz="1600">
                  <a:solidFill>
                    <a:srgbClr val="0000FF"/>
                  </a:solidFill>
                  <a:latin typeface="Courier New" pitchFamily="49" charset="0"/>
                  <a:ea typeface="MS PGothic" pitchFamily="34" charset="-128"/>
                </a:rPr>
                <a:t>private</a:t>
              </a:r>
              <a:r>
                <a:rPr lang="en-US" sz="1600">
                  <a:latin typeface="Courier New" pitchFamily="49" charset="0"/>
                  <a:ea typeface="MS PGothic" pitchFamily="34" charset="-128"/>
                </a:rPr>
                <a:t> </a:t>
              </a:r>
              <a:r>
                <a:rPr lang="en-US" sz="1600" b="1">
                  <a:solidFill>
                    <a:srgbClr val="990033"/>
                  </a:solidFill>
                  <a:latin typeface="Courier New" pitchFamily="49" charset="0"/>
                  <a:ea typeface="MS PGothic" pitchFamily="34" charset="-128"/>
                </a:rPr>
                <a:t>dataType1</a:t>
              </a:r>
              <a:r>
                <a:rPr lang="en-US" sz="1600">
                  <a:latin typeface="Courier New" pitchFamily="49" charset="0"/>
                  <a:ea typeface="MS PGothic" pitchFamily="34" charset="-128"/>
                </a:rPr>
                <a:t> </a:t>
              </a:r>
              <a:r>
                <a:rPr lang="en-US" sz="1600" b="1">
                  <a:solidFill>
                    <a:schemeClr val="tx2"/>
                  </a:solidFill>
                  <a:latin typeface="Courier New" pitchFamily="49" charset="0"/>
                  <a:ea typeface="MS PGothic" pitchFamily="34" charset="-128"/>
                </a:rPr>
                <a:t>attribute1</a:t>
              </a:r>
              <a:r>
                <a:rPr lang="en-US" sz="1600">
                  <a:latin typeface="Courier New" pitchFamily="49" charset="0"/>
                  <a:ea typeface="MS PGothic" pitchFamily="34" charset="-128"/>
                </a:rPr>
                <a:t>;</a:t>
              </a:r>
            </a:p>
            <a:p>
              <a:pPr eaLnBrk="1" hangingPunct="1">
                <a:lnSpc>
                  <a:spcPct val="80000"/>
                </a:lnSpc>
              </a:pPr>
              <a:r>
                <a:rPr lang="en-US" sz="1600">
                  <a:latin typeface="Courier New" pitchFamily="49" charset="0"/>
                  <a:ea typeface="MS PGothic" pitchFamily="34" charset="-128"/>
                </a:rPr>
                <a:t>    . . .</a:t>
              </a:r>
            </a:p>
            <a:p>
              <a:pPr eaLnBrk="1" hangingPunct="1">
                <a:lnSpc>
                  <a:spcPct val="80000"/>
                </a:lnSpc>
              </a:pPr>
              <a:r>
                <a:rPr lang="en-US" sz="1600">
                  <a:latin typeface="Courier New" pitchFamily="49" charset="0"/>
                  <a:ea typeface="MS PGothic" pitchFamily="34" charset="-128"/>
                </a:rPr>
                <a:t>    </a:t>
              </a:r>
              <a:r>
                <a:rPr lang="en-US" sz="1600">
                  <a:solidFill>
                    <a:srgbClr val="0000FF"/>
                  </a:solidFill>
                  <a:latin typeface="Courier New" pitchFamily="49" charset="0"/>
                  <a:ea typeface="MS PGothic" pitchFamily="34" charset="-128"/>
                </a:rPr>
                <a:t>private</a:t>
              </a:r>
              <a:r>
                <a:rPr lang="en-US" sz="1600">
                  <a:latin typeface="Courier New" pitchFamily="49" charset="0"/>
                  <a:ea typeface="MS PGothic" pitchFamily="34" charset="-128"/>
                </a:rPr>
                <a:t> </a:t>
              </a:r>
              <a:r>
                <a:rPr lang="en-US" sz="1600" b="1">
                  <a:solidFill>
                    <a:srgbClr val="339966"/>
                  </a:solidFill>
                  <a:latin typeface="Courier New" pitchFamily="49" charset="0"/>
                  <a:ea typeface="MS PGothic" pitchFamily="34" charset="-128"/>
                </a:rPr>
                <a:t>dataTypen</a:t>
              </a:r>
              <a:r>
                <a:rPr lang="en-US" sz="1600">
                  <a:latin typeface="Courier New" pitchFamily="49" charset="0"/>
                  <a:ea typeface="MS PGothic" pitchFamily="34" charset="-128"/>
                </a:rPr>
                <a:t> </a:t>
              </a:r>
              <a:r>
                <a:rPr lang="en-US" sz="1600" b="1">
                  <a:solidFill>
                    <a:srgbClr val="3399FF"/>
                  </a:solidFill>
                  <a:latin typeface="Courier New" pitchFamily="49" charset="0"/>
                  <a:ea typeface="MS PGothic" pitchFamily="34" charset="-128"/>
                </a:rPr>
                <a:t>attributen</a:t>
              </a:r>
              <a:r>
                <a:rPr lang="en-US" sz="1600">
                  <a:latin typeface="Courier New" pitchFamily="49" charset="0"/>
                  <a:ea typeface="MS PGothic" pitchFamily="34" charset="-128"/>
                </a:rPr>
                <a:t>;</a:t>
              </a:r>
            </a:p>
            <a:p>
              <a:pPr eaLnBrk="1" hangingPunct="1">
                <a:lnSpc>
                  <a:spcPct val="80000"/>
                </a:lnSpc>
              </a:pPr>
              <a:r>
                <a:rPr lang="en-US" sz="1600">
                  <a:latin typeface="Courier New" pitchFamily="49" charset="0"/>
                  <a:ea typeface="MS PGothic" pitchFamily="34" charset="-128"/>
                </a:rPr>
                <a:t>    . . .</a:t>
              </a:r>
            </a:p>
            <a:p>
              <a:pPr eaLnBrk="1" hangingPunct="1">
                <a:lnSpc>
                  <a:spcPct val="80000"/>
                </a:lnSpc>
              </a:pPr>
              <a:endParaRPr lang="en-US" sz="1600">
                <a:solidFill>
                  <a:srgbClr val="00FF00"/>
                </a:solidFill>
                <a:latin typeface="Courier New" pitchFamily="49" charset="0"/>
                <a:ea typeface="MS PGothic" pitchFamily="34" charset="-128"/>
              </a:endParaRPr>
            </a:p>
            <a:p>
              <a:pPr eaLnBrk="1" hangingPunct="1">
                <a:lnSpc>
                  <a:spcPct val="80000"/>
                </a:lnSpc>
              </a:pPr>
              <a:endParaRPr lang="en-US" sz="1600">
                <a:solidFill>
                  <a:srgbClr val="00FF00"/>
                </a:solidFill>
                <a:latin typeface="Courier New" pitchFamily="49" charset="0"/>
                <a:ea typeface="MS PGothic" pitchFamily="34" charset="-128"/>
              </a:endParaRPr>
            </a:p>
            <a:p>
              <a:pPr eaLnBrk="1" hangingPunct="1">
                <a:lnSpc>
                  <a:spcPct val="80000"/>
                </a:lnSpc>
              </a:pPr>
              <a:r>
                <a:rPr lang="en-US" sz="1600">
                  <a:solidFill>
                    <a:srgbClr val="000000"/>
                  </a:solidFill>
                  <a:latin typeface="Courier New" pitchFamily="49" charset="0"/>
                  <a:ea typeface="MS PGothic" pitchFamily="34" charset="-128"/>
                </a:rPr>
                <a:t>    </a:t>
              </a:r>
              <a:r>
                <a:rPr lang="en-US" sz="1600">
                  <a:solidFill>
                    <a:srgbClr val="0000FF"/>
                  </a:solidFill>
                  <a:latin typeface="Courier New" pitchFamily="49" charset="0"/>
                  <a:ea typeface="MS PGothic" pitchFamily="34" charset="-128"/>
                </a:rPr>
                <a:t>public </a:t>
              </a:r>
              <a:r>
                <a:rPr lang="en-US" sz="1600" b="1">
                  <a:solidFill>
                    <a:srgbClr val="990033"/>
                  </a:solidFill>
                  <a:latin typeface="Courier New" pitchFamily="49" charset="0"/>
                  <a:ea typeface="MS PGothic" pitchFamily="34" charset="-128"/>
                </a:rPr>
                <a:t>dataType1</a:t>
              </a:r>
              <a:r>
                <a:rPr lang="en-US" sz="1600">
                  <a:solidFill>
                    <a:srgbClr val="0000FF"/>
                  </a:solidFill>
                  <a:latin typeface="Courier New" pitchFamily="49" charset="0"/>
                  <a:ea typeface="MS PGothic" pitchFamily="34" charset="-128"/>
                </a:rPr>
                <a:t> </a:t>
              </a:r>
              <a:r>
                <a:rPr lang="en-US" sz="1600">
                  <a:solidFill>
                    <a:schemeClr val="tx2"/>
                  </a:solidFill>
                  <a:latin typeface="Courier New" pitchFamily="49" charset="0"/>
                  <a:ea typeface="MS PGothic" pitchFamily="34" charset="-128"/>
                </a:rPr>
                <a:t>getAttribute1</a:t>
              </a:r>
              <a:r>
                <a:rPr lang="en-US" sz="1600">
                  <a:solidFill>
                    <a:srgbClr val="FF0000"/>
                  </a:solidFill>
                  <a:latin typeface="Courier New" pitchFamily="49" charset="0"/>
                  <a:ea typeface="MS PGothic" pitchFamily="34" charset="-128"/>
                </a:rPr>
                <a:t>() {</a:t>
              </a:r>
            </a:p>
            <a:p>
              <a:pPr eaLnBrk="1" hangingPunct="1">
                <a:lnSpc>
                  <a:spcPct val="80000"/>
                </a:lnSpc>
              </a:pPr>
              <a:endParaRPr lang="en-US" sz="1600">
                <a:solidFill>
                  <a:srgbClr val="FF0000"/>
                </a:solidFill>
                <a:latin typeface="Courier New" pitchFamily="49" charset="0"/>
                <a:ea typeface="MS PGothic" pitchFamily="34" charset="-128"/>
              </a:endParaRPr>
            </a:p>
            <a:p>
              <a:pPr eaLnBrk="1" hangingPunct="1">
                <a:lnSpc>
                  <a:spcPct val="80000"/>
                </a:lnSpc>
              </a:pPr>
              <a:r>
                <a:rPr lang="en-US" sz="1600">
                  <a:solidFill>
                    <a:srgbClr val="000000"/>
                  </a:solidFill>
                  <a:latin typeface="Courier New" pitchFamily="49" charset="0"/>
                  <a:ea typeface="MS PGothic" pitchFamily="34" charset="-128"/>
                </a:rPr>
                <a:t>        </a:t>
              </a:r>
              <a:r>
                <a:rPr lang="en-US" sz="1600">
                  <a:solidFill>
                    <a:srgbClr val="0000FF"/>
                  </a:solidFill>
                  <a:latin typeface="Courier New" pitchFamily="49" charset="0"/>
                  <a:ea typeface="MS PGothic" pitchFamily="34" charset="-128"/>
                </a:rPr>
                <a:t>return</a:t>
              </a:r>
              <a:r>
                <a:rPr lang="en-US" sz="1600">
                  <a:solidFill>
                    <a:srgbClr val="000000"/>
                  </a:solidFill>
                  <a:latin typeface="Courier New" pitchFamily="49" charset="0"/>
                  <a:ea typeface="MS PGothic" pitchFamily="34" charset="-128"/>
                </a:rPr>
                <a:t> </a:t>
              </a:r>
              <a:r>
                <a:rPr lang="en-US" sz="1600" b="1">
                  <a:solidFill>
                    <a:schemeClr val="tx2"/>
                  </a:solidFill>
                  <a:latin typeface="Courier New" pitchFamily="49" charset="0"/>
                  <a:ea typeface="MS PGothic" pitchFamily="34" charset="-128"/>
                </a:rPr>
                <a:t>attribute1</a:t>
              </a:r>
              <a:r>
                <a:rPr lang="en-US" sz="1600">
                  <a:solidFill>
                    <a:srgbClr val="000000"/>
                  </a:solidFill>
                  <a:latin typeface="Courier New" pitchFamily="49" charset="0"/>
                  <a:ea typeface="MS PGothic" pitchFamily="34" charset="-128"/>
                </a:rPr>
                <a:t>;</a:t>
              </a:r>
            </a:p>
            <a:p>
              <a:pPr eaLnBrk="1" hangingPunct="1">
                <a:lnSpc>
                  <a:spcPct val="80000"/>
                </a:lnSpc>
              </a:pPr>
              <a:r>
                <a:rPr lang="en-US" sz="1600">
                  <a:solidFill>
                    <a:srgbClr val="000000"/>
                  </a:solidFill>
                  <a:latin typeface="Courier New" pitchFamily="49" charset="0"/>
                  <a:ea typeface="MS PGothic" pitchFamily="34" charset="-128"/>
                </a:rPr>
                <a:t>    </a:t>
              </a:r>
              <a:r>
                <a:rPr lang="en-US" sz="1600">
                  <a:solidFill>
                    <a:srgbClr val="FF0000"/>
                  </a:solidFill>
                  <a:latin typeface="Courier New" pitchFamily="49" charset="0"/>
                  <a:ea typeface="MS PGothic" pitchFamily="34" charset="-128"/>
                </a:rPr>
                <a:t>}</a:t>
              </a:r>
            </a:p>
            <a:p>
              <a:pPr eaLnBrk="1" hangingPunct="1">
                <a:lnSpc>
                  <a:spcPct val="80000"/>
                </a:lnSpc>
              </a:pPr>
              <a:endParaRPr lang="en-US" sz="1600">
                <a:solidFill>
                  <a:srgbClr val="FF0000"/>
                </a:solidFill>
                <a:latin typeface="Courier New" pitchFamily="49" charset="0"/>
                <a:ea typeface="MS PGothic" pitchFamily="34" charset="-128"/>
              </a:endParaRPr>
            </a:p>
            <a:p>
              <a:pPr eaLnBrk="1" hangingPunct="1">
                <a:lnSpc>
                  <a:spcPct val="80000"/>
                </a:lnSpc>
              </a:pPr>
              <a:r>
                <a:rPr lang="en-US" sz="1600">
                  <a:latin typeface="Courier New" pitchFamily="49" charset="0"/>
                  <a:ea typeface="MS PGothic" pitchFamily="34" charset="-128"/>
                </a:rPr>
                <a:t>    . . .</a:t>
              </a:r>
            </a:p>
            <a:p>
              <a:pPr eaLnBrk="1" hangingPunct="1"/>
              <a:endParaRPr lang="en-US" sz="1600">
                <a:solidFill>
                  <a:srgbClr val="000000"/>
                </a:solidFill>
                <a:latin typeface="Courier New" pitchFamily="49" charset="0"/>
                <a:ea typeface="MS PGothic" pitchFamily="34" charset="-128"/>
              </a:endParaRPr>
            </a:p>
            <a:p>
              <a:pPr eaLnBrk="1" hangingPunct="1"/>
              <a:r>
                <a:rPr lang="en-US" sz="1600">
                  <a:solidFill>
                    <a:srgbClr val="0000FF"/>
                  </a:solidFill>
                  <a:latin typeface="Courier New" pitchFamily="49" charset="0"/>
                  <a:ea typeface="MS PGothic" pitchFamily="34" charset="-128"/>
                </a:rPr>
                <a:t>    public </a:t>
              </a:r>
              <a:r>
                <a:rPr lang="en-US" sz="1600" b="1">
                  <a:solidFill>
                    <a:srgbClr val="339966"/>
                  </a:solidFill>
                  <a:latin typeface="Courier New" pitchFamily="49" charset="0"/>
                  <a:ea typeface="MS PGothic" pitchFamily="34" charset="-128"/>
                </a:rPr>
                <a:t>dataTypen</a:t>
              </a:r>
              <a:r>
                <a:rPr lang="en-US" sz="1600">
                  <a:solidFill>
                    <a:srgbClr val="0000FF"/>
                  </a:solidFill>
                  <a:latin typeface="Courier New" pitchFamily="49" charset="0"/>
                  <a:ea typeface="MS PGothic" pitchFamily="34" charset="-128"/>
                </a:rPr>
                <a:t> </a:t>
              </a:r>
              <a:r>
                <a:rPr lang="en-US" sz="1600">
                  <a:solidFill>
                    <a:srgbClr val="3399FF"/>
                  </a:solidFill>
                  <a:latin typeface="Courier New" pitchFamily="49" charset="0"/>
                  <a:ea typeface="MS PGothic" pitchFamily="34" charset="-128"/>
                </a:rPr>
                <a:t>getAttributen</a:t>
              </a:r>
              <a:r>
                <a:rPr lang="en-US" sz="1600">
                  <a:solidFill>
                    <a:srgbClr val="FF0000"/>
                  </a:solidFill>
                  <a:latin typeface="Courier New" pitchFamily="49" charset="0"/>
                  <a:ea typeface="MS PGothic" pitchFamily="34" charset="-128"/>
                </a:rPr>
                <a:t>() {</a:t>
              </a:r>
            </a:p>
            <a:p>
              <a:pPr eaLnBrk="1" hangingPunct="1"/>
              <a:endParaRPr lang="en-US" sz="1600">
                <a:solidFill>
                  <a:srgbClr val="0000FF"/>
                </a:solidFill>
                <a:latin typeface="Courier New" pitchFamily="49" charset="0"/>
                <a:ea typeface="MS PGothic" pitchFamily="34" charset="-128"/>
              </a:endParaRPr>
            </a:p>
            <a:p>
              <a:pPr eaLnBrk="1" hangingPunct="1"/>
              <a:r>
                <a:rPr lang="en-US" sz="1600">
                  <a:solidFill>
                    <a:srgbClr val="0000FF"/>
                  </a:solidFill>
                  <a:latin typeface="Courier New" pitchFamily="49" charset="0"/>
                  <a:ea typeface="MS PGothic" pitchFamily="34" charset="-128"/>
                </a:rPr>
                <a:t>        return </a:t>
              </a:r>
              <a:r>
                <a:rPr lang="en-US" sz="1600" b="1">
                  <a:solidFill>
                    <a:srgbClr val="3399FF"/>
                  </a:solidFill>
                  <a:latin typeface="Courier New" pitchFamily="49" charset="0"/>
                  <a:ea typeface="MS PGothic" pitchFamily="34" charset="-128"/>
                </a:rPr>
                <a:t>attributen</a:t>
              </a:r>
              <a:r>
                <a:rPr lang="en-US" sz="1600">
                  <a:solidFill>
                    <a:srgbClr val="0000FF"/>
                  </a:solidFill>
                  <a:latin typeface="Courier New" pitchFamily="49" charset="0"/>
                  <a:ea typeface="MS PGothic" pitchFamily="34" charset="-128"/>
                </a:rPr>
                <a:t>;</a:t>
              </a:r>
            </a:p>
            <a:p>
              <a:pPr eaLnBrk="1" hangingPunct="1"/>
              <a:r>
                <a:rPr lang="en-US" sz="1600">
                  <a:solidFill>
                    <a:srgbClr val="0000FF"/>
                  </a:solidFill>
                  <a:latin typeface="Courier New" pitchFamily="49" charset="0"/>
                  <a:ea typeface="MS PGothic" pitchFamily="34" charset="-128"/>
                </a:rPr>
                <a:t>    </a:t>
              </a:r>
              <a:r>
                <a:rPr lang="en-US" sz="1600">
                  <a:solidFill>
                    <a:srgbClr val="FF0000"/>
                  </a:solidFill>
                  <a:latin typeface="Courier New" pitchFamily="49" charset="0"/>
                  <a:ea typeface="MS PGothic" pitchFamily="34" charset="-128"/>
                </a:rPr>
                <a:t>}</a:t>
              </a:r>
              <a:endParaRPr lang="en-US" sz="1600">
                <a:solidFill>
                  <a:srgbClr val="0000FF"/>
                </a:solidFill>
                <a:latin typeface="Courier New" pitchFamily="49" charset="0"/>
                <a:ea typeface="MS PGothic" pitchFamily="34" charset="-128"/>
              </a:endParaRPr>
            </a:p>
            <a:p>
              <a:pPr eaLnBrk="1" hangingPunct="1"/>
              <a:r>
                <a:rPr lang="en-US" sz="1600">
                  <a:solidFill>
                    <a:srgbClr val="000000"/>
                  </a:solidFill>
                  <a:latin typeface="Courier New" pitchFamily="49" charset="0"/>
                  <a:ea typeface="MS PGothic" pitchFamily="34" charset="-128"/>
                </a:rPr>
                <a:t>    . . .</a:t>
              </a:r>
            </a:p>
            <a:p>
              <a:pPr eaLnBrk="1" hangingPunct="1"/>
              <a:r>
                <a:rPr lang="en-US" sz="1600">
                  <a:solidFill>
                    <a:srgbClr val="000000"/>
                  </a:solidFill>
                  <a:latin typeface="Courier New" pitchFamily="49" charset="0"/>
                  <a:ea typeface="MS PGothic" pitchFamily="34" charset="-128"/>
                </a:rPr>
                <a:t> </a:t>
              </a:r>
              <a:r>
                <a:rPr lang="en-US" sz="1600">
                  <a:solidFill>
                    <a:srgbClr val="FF0000"/>
                  </a:solidFill>
                  <a:latin typeface="Courier New" pitchFamily="49" charset="0"/>
                  <a:ea typeface="MS PGothic" pitchFamily="34" charset="-128"/>
                </a:rPr>
                <a:t>}</a:t>
              </a:r>
            </a:p>
          </p:txBody>
        </p:sp>
      </p:grpSp>
    </p:spTree>
    <p:extLst>
      <p:ext uri="{BB962C8B-B14F-4D97-AF65-F5344CB8AC3E}">
        <p14:creationId xmlns:p14="http://schemas.microsoft.com/office/powerpoint/2010/main" val="2073879649"/>
      </p:ext>
    </p:extLst>
  </p:cSld>
  <p:clrMapOvr>
    <a:masterClrMapping/>
  </p:clrMapOvr>
  <p:transition/>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0"/>
          <p:cNvSpPr txBox="1">
            <a:spLocks noChangeArrowheads="1"/>
          </p:cNvSpPr>
          <p:nvPr/>
        </p:nvSpPr>
        <p:spPr bwMode="auto">
          <a:xfrm>
            <a:off x="1957388" y="2359025"/>
            <a:ext cx="28035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latin typeface="Courier New" pitchFamily="49" charset="0"/>
              </a:rPr>
              <a:t>public </a:t>
            </a:r>
            <a:r>
              <a:rPr lang="en-US" b="1" dirty="0" err="1">
                <a:latin typeface="Courier New" pitchFamily="49" charset="0"/>
              </a:rPr>
              <a:t>int</a:t>
            </a:r>
            <a:r>
              <a:rPr lang="en-US" b="1" dirty="0">
                <a:latin typeface="Courier New" pitchFamily="49" charset="0"/>
              </a:rPr>
              <a:t> </a:t>
            </a:r>
            <a:r>
              <a:rPr lang="en-US" b="1" dirty="0" err="1">
                <a:latin typeface="Courier New" pitchFamily="49" charset="0"/>
              </a:rPr>
              <a:t>GetAge</a:t>
            </a:r>
            <a:r>
              <a:rPr lang="en-US" b="1" dirty="0">
                <a:latin typeface="Courier New" pitchFamily="49" charset="0"/>
              </a:rPr>
              <a:t>()</a:t>
            </a:r>
          </a:p>
          <a:p>
            <a:pPr eaLnBrk="1" hangingPunct="1"/>
            <a:r>
              <a:rPr lang="en-US" b="1" dirty="0">
                <a:latin typeface="Courier New" pitchFamily="49" charset="0"/>
              </a:rPr>
              <a:t>{</a:t>
            </a:r>
          </a:p>
          <a:p>
            <a:pPr eaLnBrk="1" hangingPunct="1"/>
            <a:r>
              <a:rPr lang="en-US" b="1" dirty="0">
                <a:latin typeface="Courier New" pitchFamily="49" charset="0"/>
              </a:rPr>
              <a:t>    return age;</a:t>
            </a:r>
          </a:p>
          <a:p>
            <a:pPr eaLnBrk="1" hangingPunct="1"/>
            <a:r>
              <a:rPr lang="en-US" b="1" dirty="0">
                <a:latin typeface="Courier New" pitchFamily="49" charset="0"/>
              </a:rPr>
              <a:t>} </a:t>
            </a:r>
          </a:p>
        </p:txBody>
      </p:sp>
      <p:sp>
        <p:nvSpPr>
          <p:cNvPr id="47107" name="Text Box 11"/>
          <p:cNvSpPr txBox="1">
            <a:spLocks noChangeArrowheads="1"/>
          </p:cNvSpPr>
          <p:nvPr/>
        </p:nvSpPr>
        <p:spPr bwMode="auto">
          <a:xfrm>
            <a:off x="3505200" y="1371600"/>
            <a:ext cx="1289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latin typeface="Times New Roman" pitchFamily="18" charset="0"/>
              </a:rPr>
              <a:t>return type</a:t>
            </a:r>
          </a:p>
        </p:txBody>
      </p:sp>
      <p:sp>
        <p:nvSpPr>
          <p:cNvPr id="47108" name="Text Box 12"/>
          <p:cNvSpPr txBox="1">
            <a:spLocks noChangeArrowheads="1"/>
          </p:cNvSpPr>
          <p:nvPr/>
        </p:nvSpPr>
        <p:spPr bwMode="auto">
          <a:xfrm>
            <a:off x="4919663" y="1752600"/>
            <a:ext cx="15573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latin typeface="Times New Roman" pitchFamily="18" charset="0"/>
              </a:rPr>
              <a:t>method name</a:t>
            </a:r>
          </a:p>
        </p:txBody>
      </p:sp>
      <p:sp>
        <p:nvSpPr>
          <p:cNvPr id="47109" name="Text Box 13"/>
          <p:cNvSpPr txBox="1">
            <a:spLocks noChangeArrowheads="1"/>
          </p:cNvSpPr>
          <p:nvPr/>
        </p:nvSpPr>
        <p:spPr bwMode="auto">
          <a:xfrm>
            <a:off x="5349081" y="2157412"/>
            <a:ext cx="22558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latin typeface="Times New Roman" pitchFamily="18" charset="0"/>
              </a:rPr>
              <a:t>parameter list (empty in this case)</a:t>
            </a:r>
          </a:p>
        </p:txBody>
      </p:sp>
      <p:sp>
        <p:nvSpPr>
          <p:cNvPr id="47110" name="Oval 14"/>
          <p:cNvSpPr>
            <a:spLocks noChangeArrowheads="1"/>
          </p:cNvSpPr>
          <p:nvPr/>
        </p:nvSpPr>
        <p:spPr bwMode="auto">
          <a:xfrm>
            <a:off x="1957388" y="2590800"/>
            <a:ext cx="398462" cy="1371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111" name="Text Box 15"/>
          <p:cNvSpPr txBox="1">
            <a:spLocks noChangeArrowheads="1"/>
          </p:cNvSpPr>
          <p:nvPr/>
        </p:nvSpPr>
        <p:spPr bwMode="auto">
          <a:xfrm>
            <a:off x="2493963" y="4022725"/>
            <a:ext cx="3930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latin typeface="Times New Roman" pitchFamily="18" charset="0"/>
              </a:rPr>
              <a:t>start and end of method body (</a:t>
            </a:r>
            <a:r>
              <a:rPr lang="en-US" sz="2000" i="1" dirty="0">
                <a:latin typeface="Times New Roman" pitchFamily="18" charset="0"/>
              </a:rPr>
              <a:t>block</a:t>
            </a:r>
            <a:r>
              <a:rPr lang="en-US" sz="2000" dirty="0">
                <a:latin typeface="Times New Roman" pitchFamily="18" charset="0"/>
              </a:rPr>
              <a:t>)</a:t>
            </a:r>
          </a:p>
        </p:txBody>
      </p:sp>
      <p:sp>
        <p:nvSpPr>
          <p:cNvPr id="47112" name="Text Box 16"/>
          <p:cNvSpPr txBox="1">
            <a:spLocks noChangeArrowheads="1"/>
          </p:cNvSpPr>
          <p:nvPr/>
        </p:nvSpPr>
        <p:spPr bwMode="auto">
          <a:xfrm>
            <a:off x="5410200" y="2971800"/>
            <a:ext cx="1822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latin typeface="Times New Roman" pitchFamily="18" charset="0"/>
              </a:rPr>
              <a:t>return statement</a:t>
            </a:r>
          </a:p>
        </p:txBody>
      </p:sp>
      <p:sp>
        <p:nvSpPr>
          <p:cNvPr id="47113" name="Line 17"/>
          <p:cNvSpPr>
            <a:spLocks noChangeShapeType="1"/>
          </p:cNvSpPr>
          <p:nvPr/>
        </p:nvSpPr>
        <p:spPr bwMode="auto">
          <a:xfrm flipH="1" flipV="1">
            <a:off x="2281238" y="3932238"/>
            <a:ext cx="249237" cy="30480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47114" name="Line 18"/>
          <p:cNvSpPr>
            <a:spLocks noChangeShapeType="1"/>
          </p:cNvSpPr>
          <p:nvPr/>
        </p:nvSpPr>
        <p:spPr bwMode="auto">
          <a:xfrm flipH="1">
            <a:off x="3359150" y="1730374"/>
            <a:ext cx="703262" cy="701676"/>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47115" name="Line 19"/>
          <p:cNvSpPr>
            <a:spLocks noChangeShapeType="1"/>
          </p:cNvSpPr>
          <p:nvPr/>
        </p:nvSpPr>
        <p:spPr bwMode="auto">
          <a:xfrm flipH="1">
            <a:off x="4175580" y="2081212"/>
            <a:ext cx="749300" cy="38100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47116" name="Line 20"/>
          <p:cNvSpPr>
            <a:spLocks noChangeShapeType="1"/>
          </p:cNvSpPr>
          <p:nvPr/>
        </p:nvSpPr>
        <p:spPr bwMode="auto">
          <a:xfrm flipH="1">
            <a:off x="4594680" y="2393950"/>
            <a:ext cx="666750" cy="22860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47117" name="Line 21"/>
          <p:cNvSpPr>
            <a:spLocks noChangeShapeType="1"/>
          </p:cNvSpPr>
          <p:nvPr/>
        </p:nvSpPr>
        <p:spPr bwMode="auto">
          <a:xfrm flipH="1">
            <a:off x="4182269" y="3094038"/>
            <a:ext cx="1166812" cy="1587"/>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47118" name="Text Box 22"/>
          <p:cNvSpPr txBox="1">
            <a:spLocks noChangeArrowheads="1"/>
          </p:cNvSpPr>
          <p:nvPr/>
        </p:nvSpPr>
        <p:spPr bwMode="auto">
          <a:xfrm>
            <a:off x="609600" y="1646238"/>
            <a:ext cx="1782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a:latin typeface="Times New Roman" pitchFamily="18" charset="0"/>
              </a:rPr>
              <a:t>access modifier</a:t>
            </a:r>
          </a:p>
        </p:txBody>
      </p:sp>
      <p:sp>
        <p:nvSpPr>
          <p:cNvPr id="47119" name="Line 23"/>
          <p:cNvSpPr>
            <a:spLocks noChangeShapeType="1"/>
          </p:cNvSpPr>
          <p:nvPr/>
        </p:nvSpPr>
        <p:spPr bwMode="auto">
          <a:xfrm>
            <a:off x="1255713" y="2051050"/>
            <a:ext cx="1100137" cy="38100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47120" name="Rectangle 24"/>
          <p:cNvSpPr>
            <a:spLocks noChangeArrowheads="1"/>
          </p:cNvSpPr>
          <p:nvPr/>
        </p:nvSpPr>
        <p:spPr bwMode="auto">
          <a:xfrm>
            <a:off x="685800" y="5286375"/>
            <a:ext cx="7772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endParaRPr lang="en-US" sz="2000"/>
          </a:p>
        </p:txBody>
      </p:sp>
      <p:sp>
        <p:nvSpPr>
          <p:cNvPr id="47121" name="Title 17"/>
          <p:cNvSpPr>
            <a:spLocks noGrp="1"/>
          </p:cNvSpPr>
          <p:nvPr>
            <p:ph type="title"/>
          </p:nvPr>
        </p:nvSpPr>
        <p:spPr/>
        <p:txBody>
          <a:bodyPr>
            <a:normAutofit fontScale="90000"/>
          </a:bodyPr>
          <a:lstStyle/>
          <a:p>
            <a:br>
              <a:rPr lang="en-US"/>
            </a:br>
            <a:r>
              <a:rPr lang="en-US"/>
              <a:t>Getter Example</a:t>
            </a:r>
            <a:br>
              <a:rPr lang="en-US"/>
            </a:br>
            <a:endParaRPr lang="en-US"/>
          </a:p>
        </p:txBody>
      </p:sp>
      <p:sp>
        <p:nvSpPr>
          <p:cNvPr id="47122" name="Content Placeholder 18"/>
          <p:cNvSpPr>
            <a:spLocks noGrp="1"/>
          </p:cNvSpPr>
          <p:nvPr>
            <p:ph idx="4294967295"/>
          </p:nvPr>
        </p:nvSpPr>
        <p:spPr>
          <a:xfrm>
            <a:off x="0" y="4786313"/>
            <a:ext cx="8229600" cy="1857375"/>
          </a:xfrm>
        </p:spPr>
        <p:txBody>
          <a:bodyPr/>
          <a:lstStyle/>
          <a:p>
            <a:r>
              <a:rPr lang="en-US" sz="2800"/>
              <a:t>Because accessor methods have a return type they must have at least one return statement </a:t>
            </a:r>
            <a:endParaRPr lang="en-US"/>
          </a:p>
        </p:txBody>
      </p:sp>
      <p:sp>
        <p:nvSpPr>
          <p:cNvPr id="2" name="Slide Number Placeholder 1"/>
          <p:cNvSpPr>
            <a:spLocks noGrp="1"/>
          </p:cNvSpPr>
          <p:nvPr>
            <p:ph type="sldNum" sz="quarter" idx="12"/>
          </p:nvPr>
        </p:nvSpPr>
        <p:spPr/>
        <p:txBody>
          <a:bodyPr>
            <a:normAutofit fontScale="85000" lnSpcReduction="20000"/>
          </a:bodyPr>
          <a:lstStyle/>
          <a:p>
            <a:fld id="{CA94F153-A46D-42BF-B070-2627C4BF46BD}" type="slidenum">
              <a:rPr lang="en-CA" smtClean="0"/>
              <a:pPr/>
              <a:t>653</a:t>
            </a:fld>
            <a:endParaRPr lang="en-CA"/>
          </a:p>
        </p:txBody>
      </p:sp>
    </p:spTree>
    <p:extLst>
      <p:ext uri="{BB962C8B-B14F-4D97-AF65-F5344CB8AC3E}">
        <p14:creationId xmlns:p14="http://schemas.microsoft.com/office/powerpoint/2010/main" val="2198460485"/>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609600" y="228600"/>
            <a:ext cx="7772400" cy="838200"/>
          </a:xfrm>
        </p:spPr>
        <p:txBody>
          <a:bodyPr/>
          <a:lstStyle/>
          <a:p>
            <a:r>
              <a:rPr lang="en-US" dirty="0"/>
              <a:t>3- Setters</a:t>
            </a:r>
            <a:endParaRPr lang="en-GB" dirty="0"/>
          </a:p>
        </p:txBody>
      </p:sp>
      <p:sp>
        <p:nvSpPr>
          <p:cNvPr id="48132" name="Rectangle 3"/>
          <p:cNvSpPr>
            <a:spLocks noGrp="1" noChangeArrowheads="1"/>
          </p:cNvSpPr>
          <p:nvPr>
            <p:ph sz="quarter" idx="1"/>
          </p:nvPr>
        </p:nvSpPr>
        <p:spPr>
          <a:xfrm>
            <a:off x="107504" y="2204864"/>
            <a:ext cx="4343400" cy="4114800"/>
          </a:xfrm>
        </p:spPr>
        <p:txBody>
          <a:bodyPr>
            <a:normAutofit/>
          </a:bodyPr>
          <a:lstStyle/>
          <a:p>
            <a:pPr marL="0" indent="0">
              <a:buNone/>
            </a:pPr>
            <a:r>
              <a:rPr lang="en-US" sz="2400" dirty="0"/>
              <a:t>Are operations performed  by the object allowing to receive and store in the object state the data provided by outsiders.</a:t>
            </a:r>
            <a:endParaRPr lang="en-GB" sz="2400" dirty="0"/>
          </a:p>
        </p:txBody>
      </p:sp>
      <p:sp>
        <p:nvSpPr>
          <p:cNvPr id="48133" name="Rectangle 4"/>
          <p:cNvSpPr>
            <a:spLocks noGrp="1" noChangeArrowheads="1"/>
          </p:cNvSpPr>
          <p:nvPr>
            <p:ph sz="quarter" idx="2"/>
          </p:nvPr>
        </p:nvSpPr>
        <p:spPr>
          <a:xfrm>
            <a:off x="5181600" y="2132856"/>
            <a:ext cx="3962400" cy="3429744"/>
          </a:xfrm>
        </p:spPr>
        <p:txBody>
          <a:bodyPr>
            <a:normAutofit/>
          </a:bodyPr>
          <a:lstStyle/>
          <a:p>
            <a:pPr marL="0" indent="0">
              <a:buNone/>
            </a:pPr>
            <a:r>
              <a:rPr lang="en-US" sz="2400" dirty="0"/>
              <a:t>Are services used by outsiders allowing to provide to the object the data that should be stored in the object state.</a:t>
            </a:r>
            <a:endParaRPr lang="en-GB" sz="2400" dirty="0"/>
          </a:p>
        </p:txBody>
      </p:sp>
      <p:sp>
        <p:nvSpPr>
          <p:cNvPr id="33" name="Slide Number Placeholder 6"/>
          <p:cNvSpPr>
            <a:spLocks noGrp="1"/>
          </p:cNvSpPr>
          <p:nvPr>
            <p:ph type="sldNum" sz="quarter" idx="16"/>
          </p:nvPr>
        </p:nvSpPr>
        <p:spPr/>
        <p:txBody>
          <a:bodyPr>
            <a:normAutofit fontScale="85000" lnSpcReduction="20000"/>
          </a:bodyPr>
          <a:lstStyle/>
          <a:p>
            <a:pPr>
              <a:defRPr/>
            </a:pPr>
            <a:fld id="{4F42E6C7-FFFE-454A-A3F3-77C19817589B}" type="slidenum">
              <a:rPr lang="en-US"/>
              <a:pPr>
                <a:defRPr/>
              </a:pPr>
              <a:t>654</a:t>
            </a:fld>
            <a:endParaRPr lang="en-US"/>
          </a:p>
        </p:txBody>
      </p:sp>
      <p:sp>
        <p:nvSpPr>
          <p:cNvPr id="48134" name="Text Box 5"/>
          <p:cNvSpPr txBox="1">
            <a:spLocks noChangeArrowheads="1"/>
          </p:cNvSpPr>
          <p:nvPr/>
        </p:nvSpPr>
        <p:spPr bwMode="auto">
          <a:xfrm>
            <a:off x="203200" y="1700808"/>
            <a:ext cx="3987800" cy="519113"/>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dirty="0">
                <a:solidFill>
                  <a:srgbClr val="FF0000"/>
                </a:solidFill>
                <a:latin typeface="Tahoma" pitchFamily="34" charset="0"/>
              </a:rPr>
              <a:t>The object point of view</a:t>
            </a:r>
            <a:endParaRPr lang="en-GB" sz="2800" dirty="0">
              <a:solidFill>
                <a:srgbClr val="FF0000"/>
              </a:solidFill>
              <a:latin typeface="Tahoma" pitchFamily="34" charset="0"/>
            </a:endParaRPr>
          </a:p>
        </p:txBody>
      </p:sp>
      <p:sp>
        <p:nvSpPr>
          <p:cNvPr id="48135" name="Text Box 6"/>
          <p:cNvSpPr txBox="1">
            <a:spLocks noChangeArrowheads="1"/>
          </p:cNvSpPr>
          <p:nvPr/>
        </p:nvSpPr>
        <p:spPr bwMode="auto">
          <a:xfrm>
            <a:off x="5148064" y="1690688"/>
            <a:ext cx="3700462" cy="519112"/>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dirty="0">
                <a:solidFill>
                  <a:srgbClr val="FF0000"/>
                </a:solidFill>
                <a:latin typeface="Tahoma" pitchFamily="34" charset="0"/>
              </a:rPr>
              <a:t>The user point of view</a:t>
            </a:r>
            <a:endParaRPr lang="en-GB" sz="2800" dirty="0">
              <a:solidFill>
                <a:srgbClr val="FF0000"/>
              </a:solidFill>
              <a:latin typeface="Tahoma" pitchFamily="34" charset="0"/>
            </a:endParaRPr>
          </a:p>
        </p:txBody>
      </p:sp>
      <p:grpSp>
        <p:nvGrpSpPr>
          <p:cNvPr id="48136" name="Group 7"/>
          <p:cNvGrpSpPr>
            <a:grpSpLocks/>
          </p:cNvGrpSpPr>
          <p:nvPr/>
        </p:nvGrpSpPr>
        <p:grpSpPr bwMode="auto">
          <a:xfrm>
            <a:off x="152400" y="4343400"/>
            <a:ext cx="5029200" cy="2103438"/>
            <a:chOff x="864" y="1219"/>
            <a:chExt cx="3168" cy="1325"/>
          </a:xfrm>
        </p:grpSpPr>
        <p:sp>
          <p:nvSpPr>
            <p:cNvPr id="48140" name="Rectangle 8"/>
            <p:cNvSpPr>
              <a:spLocks noChangeArrowheads="1"/>
            </p:cNvSpPr>
            <p:nvPr/>
          </p:nvSpPr>
          <p:spPr bwMode="auto">
            <a:xfrm>
              <a:off x="2880" y="1440"/>
              <a:ext cx="1152" cy="1104"/>
            </a:xfrm>
            <a:prstGeom prst="rect">
              <a:avLst/>
            </a:prstGeom>
            <a:solidFill>
              <a:srgbClr val="B4C2EA"/>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pSp>
          <p:nvGrpSpPr>
            <p:cNvPr id="48141" name="Group 9"/>
            <p:cNvGrpSpPr>
              <a:grpSpLocks/>
            </p:cNvGrpSpPr>
            <p:nvPr/>
          </p:nvGrpSpPr>
          <p:grpSpPr bwMode="auto">
            <a:xfrm>
              <a:off x="2880" y="1219"/>
              <a:ext cx="1152" cy="269"/>
              <a:chOff x="2736" y="1219"/>
              <a:chExt cx="1104" cy="269"/>
            </a:xfrm>
          </p:grpSpPr>
          <p:sp>
            <p:nvSpPr>
              <p:cNvPr id="48159" name="Rectangle 10"/>
              <p:cNvSpPr>
                <a:spLocks noChangeArrowheads="1"/>
              </p:cNvSpPr>
              <p:nvPr/>
            </p:nvSpPr>
            <p:spPr bwMode="auto">
              <a:xfrm>
                <a:off x="2736" y="1219"/>
                <a:ext cx="1104" cy="269"/>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sp>
            <p:nvSpPr>
              <p:cNvPr id="48160" name="Text Box 11"/>
              <p:cNvSpPr txBox="1">
                <a:spLocks noChangeArrowheads="1"/>
              </p:cNvSpPr>
              <p:nvPr/>
            </p:nvSpPr>
            <p:spPr bwMode="auto">
              <a:xfrm>
                <a:off x="2968" y="1224"/>
                <a:ext cx="6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u="sng">
                    <a:latin typeface="Tahoma" pitchFamily="34" charset="0"/>
                  </a:rPr>
                  <a:t>object:X</a:t>
                </a:r>
              </a:p>
            </p:txBody>
          </p:sp>
        </p:grpSp>
        <p:grpSp>
          <p:nvGrpSpPr>
            <p:cNvPr id="48142" name="Group 12"/>
            <p:cNvGrpSpPr>
              <a:grpSpLocks/>
            </p:cNvGrpSpPr>
            <p:nvPr/>
          </p:nvGrpSpPr>
          <p:grpSpPr bwMode="auto">
            <a:xfrm>
              <a:off x="2939" y="1555"/>
              <a:ext cx="613" cy="192"/>
              <a:chOff x="3158" y="1555"/>
              <a:chExt cx="613" cy="192"/>
            </a:xfrm>
          </p:grpSpPr>
          <p:sp>
            <p:nvSpPr>
              <p:cNvPr id="48156" name="Rectangle 13"/>
              <p:cNvSpPr>
                <a:spLocks noChangeArrowheads="1"/>
              </p:cNvSpPr>
              <p:nvPr/>
            </p:nvSpPr>
            <p:spPr bwMode="auto">
              <a:xfrm>
                <a:off x="3158" y="1579"/>
                <a:ext cx="456" cy="144"/>
              </a:xfrm>
              <a:prstGeom prst="rect">
                <a:avLst/>
              </a:prstGeom>
              <a:solidFill>
                <a:srgbClr val="CCFFCC"/>
              </a:solidFill>
              <a:ln w="9525">
                <a:solidFill>
                  <a:schemeClr val="tx1"/>
                </a:solidFill>
                <a:miter lim="800000"/>
                <a:headEnd/>
                <a:tailEnd/>
              </a:ln>
            </p:spPr>
            <p:txBody>
              <a:bodyPr wrap="none" anchor="ctr"/>
              <a:lstStyle/>
              <a:p>
                <a:endParaRPr lang="en-US"/>
              </a:p>
            </p:txBody>
          </p:sp>
          <p:sp>
            <p:nvSpPr>
              <p:cNvPr id="48157" name="Freeform 14"/>
              <p:cNvSpPr>
                <a:spLocks/>
              </p:cNvSpPr>
              <p:nvPr/>
            </p:nvSpPr>
            <p:spPr bwMode="auto">
              <a:xfrm rot="534672">
                <a:off x="3675" y="1588"/>
                <a:ext cx="96" cy="125"/>
              </a:xfrm>
              <a:custGeom>
                <a:avLst/>
                <a:gdLst>
                  <a:gd name="T0" fmla="*/ 0 w 412"/>
                  <a:gd name="T1" fmla="*/ 5 h 476"/>
                  <a:gd name="T2" fmla="*/ 1 w 412"/>
                  <a:gd name="T3" fmla="*/ 5 h 476"/>
                  <a:gd name="T4" fmla="*/ 2 w 412"/>
                  <a:gd name="T5" fmla="*/ 7 h 476"/>
                  <a:gd name="T6" fmla="*/ 3 w 412"/>
                  <a:gd name="T7" fmla="*/ 1 h 476"/>
                  <a:gd name="T8" fmla="*/ 5 w 412"/>
                  <a:gd name="T9" fmla="*/ 0 h 476"/>
                  <a:gd name="T10" fmla="*/ 2 w 412"/>
                  <a:gd name="T11" fmla="*/ 9 h 476"/>
                  <a:gd name="T12" fmla="*/ 0 w 412"/>
                  <a:gd name="T13" fmla="*/ 5 h 476"/>
                  <a:gd name="T14" fmla="*/ 0 60000 65536"/>
                  <a:gd name="T15" fmla="*/ 0 60000 65536"/>
                  <a:gd name="T16" fmla="*/ 0 60000 65536"/>
                  <a:gd name="T17" fmla="*/ 0 60000 65536"/>
                  <a:gd name="T18" fmla="*/ 0 60000 65536"/>
                  <a:gd name="T19" fmla="*/ 0 60000 65536"/>
                  <a:gd name="T20" fmla="*/ 0 60000 65536"/>
                  <a:gd name="T21" fmla="*/ 0 w 412"/>
                  <a:gd name="T22" fmla="*/ 0 h 476"/>
                  <a:gd name="T23" fmla="*/ 412 w 412"/>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476">
                    <a:moveTo>
                      <a:pt x="0" y="284"/>
                    </a:moveTo>
                    <a:lnTo>
                      <a:pt x="112" y="284"/>
                    </a:lnTo>
                    <a:lnTo>
                      <a:pt x="160" y="374"/>
                    </a:lnTo>
                    <a:lnTo>
                      <a:pt x="266" y="64"/>
                    </a:lnTo>
                    <a:lnTo>
                      <a:pt x="412" y="0"/>
                    </a:lnTo>
                    <a:lnTo>
                      <a:pt x="150" y="476"/>
                    </a:lnTo>
                    <a:lnTo>
                      <a:pt x="0" y="284"/>
                    </a:lnTo>
                    <a:close/>
                  </a:path>
                </a:pathLst>
              </a:custGeom>
              <a:solidFill>
                <a:schemeClr val="bg2"/>
              </a:solidFill>
              <a:ln w="9525">
                <a:solidFill>
                  <a:schemeClr val="bg2"/>
                </a:solidFill>
                <a:miter lim="800000"/>
                <a:headEnd/>
                <a:tailEnd/>
              </a:ln>
            </p:spPr>
            <p:txBody>
              <a:bodyPr wrap="none"/>
              <a:lstStyle/>
              <a:p>
                <a:endParaRPr lang="en-CA"/>
              </a:p>
            </p:txBody>
          </p:sp>
          <p:sp>
            <p:nvSpPr>
              <p:cNvPr id="48158" name="Text Box 15"/>
              <p:cNvSpPr txBox="1">
                <a:spLocks noChangeArrowheads="1"/>
              </p:cNvSpPr>
              <p:nvPr/>
            </p:nvSpPr>
            <p:spPr bwMode="auto">
              <a:xfrm>
                <a:off x="3168" y="1555"/>
                <a:ext cx="4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a:latin typeface="Tahoma" pitchFamily="34" charset="0"/>
                  </a:rPr>
                  <a:t>public</a:t>
                </a:r>
              </a:p>
            </p:txBody>
          </p:sp>
        </p:grpSp>
        <p:grpSp>
          <p:nvGrpSpPr>
            <p:cNvPr id="48143" name="Group 16"/>
            <p:cNvGrpSpPr>
              <a:grpSpLocks/>
            </p:cNvGrpSpPr>
            <p:nvPr/>
          </p:nvGrpSpPr>
          <p:grpSpPr bwMode="auto">
            <a:xfrm>
              <a:off x="3325" y="1795"/>
              <a:ext cx="659" cy="192"/>
              <a:chOff x="3133" y="1795"/>
              <a:chExt cx="659" cy="192"/>
            </a:xfrm>
          </p:grpSpPr>
          <p:sp>
            <p:nvSpPr>
              <p:cNvPr id="48153" name="Rectangle 17"/>
              <p:cNvSpPr>
                <a:spLocks noChangeArrowheads="1"/>
              </p:cNvSpPr>
              <p:nvPr/>
            </p:nvSpPr>
            <p:spPr bwMode="auto">
              <a:xfrm>
                <a:off x="3158" y="1824"/>
                <a:ext cx="456" cy="144"/>
              </a:xfrm>
              <a:prstGeom prst="rect">
                <a:avLst/>
              </a:prstGeom>
              <a:solidFill>
                <a:srgbClr val="FFCCCC"/>
              </a:solidFill>
              <a:ln w="9525">
                <a:solidFill>
                  <a:schemeClr val="tx1"/>
                </a:solidFill>
                <a:miter lim="800000"/>
                <a:headEnd/>
                <a:tailEnd/>
              </a:ln>
            </p:spPr>
            <p:txBody>
              <a:bodyPr wrap="none" anchor="ctr"/>
              <a:lstStyle/>
              <a:p>
                <a:endParaRPr lang="en-US"/>
              </a:p>
            </p:txBody>
          </p:sp>
          <p:sp>
            <p:nvSpPr>
              <p:cNvPr id="48154" name="Text Box 18"/>
              <p:cNvSpPr txBox="1">
                <a:spLocks noChangeArrowheads="1"/>
              </p:cNvSpPr>
              <p:nvPr/>
            </p:nvSpPr>
            <p:spPr bwMode="auto">
              <a:xfrm>
                <a:off x="3133" y="1795"/>
                <a:ext cx="5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a:latin typeface="Tahoma" pitchFamily="34" charset="0"/>
                  </a:rPr>
                  <a:t>private</a:t>
                </a:r>
              </a:p>
            </p:txBody>
          </p:sp>
          <p:sp>
            <p:nvSpPr>
              <p:cNvPr id="48155" name="Freeform 19"/>
              <p:cNvSpPr>
                <a:spLocks/>
              </p:cNvSpPr>
              <p:nvPr/>
            </p:nvSpPr>
            <p:spPr bwMode="auto">
              <a:xfrm rot="534672">
                <a:off x="3696" y="1833"/>
                <a:ext cx="96" cy="125"/>
              </a:xfrm>
              <a:custGeom>
                <a:avLst/>
                <a:gdLst>
                  <a:gd name="T0" fmla="*/ 0 w 412"/>
                  <a:gd name="T1" fmla="*/ 5 h 476"/>
                  <a:gd name="T2" fmla="*/ 1 w 412"/>
                  <a:gd name="T3" fmla="*/ 5 h 476"/>
                  <a:gd name="T4" fmla="*/ 2 w 412"/>
                  <a:gd name="T5" fmla="*/ 7 h 476"/>
                  <a:gd name="T6" fmla="*/ 3 w 412"/>
                  <a:gd name="T7" fmla="*/ 1 h 476"/>
                  <a:gd name="T8" fmla="*/ 5 w 412"/>
                  <a:gd name="T9" fmla="*/ 0 h 476"/>
                  <a:gd name="T10" fmla="*/ 2 w 412"/>
                  <a:gd name="T11" fmla="*/ 9 h 476"/>
                  <a:gd name="T12" fmla="*/ 0 w 412"/>
                  <a:gd name="T13" fmla="*/ 5 h 476"/>
                  <a:gd name="T14" fmla="*/ 0 60000 65536"/>
                  <a:gd name="T15" fmla="*/ 0 60000 65536"/>
                  <a:gd name="T16" fmla="*/ 0 60000 65536"/>
                  <a:gd name="T17" fmla="*/ 0 60000 65536"/>
                  <a:gd name="T18" fmla="*/ 0 60000 65536"/>
                  <a:gd name="T19" fmla="*/ 0 60000 65536"/>
                  <a:gd name="T20" fmla="*/ 0 60000 65536"/>
                  <a:gd name="T21" fmla="*/ 0 w 412"/>
                  <a:gd name="T22" fmla="*/ 0 h 476"/>
                  <a:gd name="T23" fmla="*/ 412 w 412"/>
                  <a:gd name="T24" fmla="*/ 476 h 4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476">
                    <a:moveTo>
                      <a:pt x="0" y="284"/>
                    </a:moveTo>
                    <a:lnTo>
                      <a:pt x="112" y="284"/>
                    </a:lnTo>
                    <a:lnTo>
                      <a:pt x="160" y="374"/>
                    </a:lnTo>
                    <a:lnTo>
                      <a:pt x="266" y="64"/>
                    </a:lnTo>
                    <a:lnTo>
                      <a:pt x="412" y="0"/>
                    </a:lnTo>
                    <a:lnTo>
                      <a:pt x="150" y="476"/>
                    </a:lnTo>
                    <a:lnTo>
                      <a:pt x="0" y="284"/>
                    </a:lnTo>
                    <a:close/>
                  </a:path>
                </a:pathLst>
              </a:custGeom>
              <a:solidFill>
                <a:schemeClr val="bg2"/>
              </a:solidFill>
              <a:ln w="9525">
                <a:solidFill>
                  <a:schemeClr val="bg2"/>
                </a:solidFill>
                <a:miter lim="800000"/>
                <a:headEnd/>
                <a:tailEnd/>
              </a:ln>
            </p:spPr>
            <p:txBody>
              <a:bodyPr wrap="none"/>
              <a:lstStyle/>
              <a:p>
                <a:endParaRPr lang="en-CA"/>
              </a:p>
            </p:txBody>
          </p:sp>
        </p:grpSp>
        <p:cxnSp>
          <p:nvCxnSpPr>
            <p:cNvPr id="48144" name="AutoShape 20"/>
            <p:cNvCxnSpPr>
              <a:cxnSpLocks noChangeShapeType="1"/>
              <a:stCxn id="48145" idx="0"/>
              <a:endCxn id="48154" idx="2"/>
            </p:cNvCxnSpPr>
            <p:nvPr/>
          </p:nvCxnSpPr>
          <p:spPr bwMode="auto">
            <a:xfrm flipV="1">
              <a:off x="3432" y="1987"/>
              <a:ext cx="151" cy="36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8145" name="AutoShape 21"/>
            <p:cNvSpPr>
              <a:spLocks noChangeArrowheads="1"/>
            </p:cNvSpPr>
            <p:nvPr/>
          </p:nvSpPr>
          <p:spPr bwMode="auto">
            <a:xfrm>
              <a:off x="2976" y="2352"/>
              <a:ext cx="912" cy="144"/>
            </a:xfrm>
            <a:prstGeom prst="flowChartTerminator">
              <a:avLst/>
            </a:prstGeom>
            <a:solidFill>
              <a:schemeClr val="folHlink"/>
            </a:solidFill>
            <a:ln w="9525">
              <a:solidFill>
                <a:schemeClr val="tx1"/>
              </a:solidFill>
              <a:miter lim="800000"/>
              <a:headEnd/>
              <a:tailEnd/>
            </a:ln>
          </p:spPr>
          <p:txBody>
            <a:bodyPr wrap="none" anchor="ctr"/>
            <a:lstStyle/>
            <a:p>
              <a:pPr algn="ctr"/>
              <a:r>
                <a:rPr lang="en-US">
                  <a:latin typeface="Tahoma" pitchFamily="34" charset="0"/>
                </a:rPr>
                <a:t>Setters</a:t>
              </a:r>
              <a:endParaRPr lang="en-GB">
                <a:latin typeface="Tahoma" pitchFamily="34" charset="0"/>
              </a:endParaRPr>
            </a:p>
          </p:txBody>
        </p:sp>
        <p:sp>
          <p:nvSpPr>
            <p:cNvPr id="48146" name="Rectangle 22"/>
            <p:cNvSpPr>
              <a:spLocks noChangeArrowheads="1"/>
            </p:cNvSpPr>
            <p:nvPr/>
          </p:nvSpPr>
          <p:spPr bwMode="auto">
            <a:xfrm>
              <a:off x="864" y="1440"/>
              <a:ext cx="1152" cy="1104"/>
            </a:xfrm>
            <a:prstGeom prst="rect">
              <a:avLst/>
            </a:prstGeom>
            <a:solidFill>
              <a:srgbClr val="B4C2EA"/>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pSp>
          <p:nvGrpSpPr>
            <p:cNvPr id="48147" name="Group 23"/>
            <p:cNvGrpSpPr>
              <a:grpSpLocks/>
            </p:cNvGrpSpPr>
            <p:nvPr/>
          </p:nvGrpSpPr>
          <p:grpSpPr bwMode="auto">
            <a:xfrm>
              <a:off x="864" y="1219"/>
              <a:ext cx="1152" cy="269"/>
              <a:chOff x="2736" y="1219"/>
              <a:chExt cx="1104" cy="269"/>
            </a:xfrm>
          </p:grpSpPr>
          <p:sp>
            <p:nvSpPr>
              <p:cNvPr id="48151" name="Rectangle 24"/>
              <p:cNvSpPr>
                <a:spLocks noChangeArrowheads="1"/>
              </p:cNvSpPr>
              <p:nvPr/>
            </p:nvSpPr>
            <p:spPr bwMode="auto">
              <a:xfrm>
                <a:off x="2736" y="1219"/>
                <a:ext cx="1104" cy="269"/>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sp>
            <p:nvSpPr>
              <p:cNvPr id="48152" name="Text Box 25"/>
              <p:cNvSpPr txBox="1">
                <a:spLocks noChangeArrowheads="1"/>
              </p:cNvSpPr>
              <p:nvPr/>
            </p:nvSpPr>
            <p:spPr bwMode="auto">
              <a:xfrm>
                <a:off x="2968" y="1224"/>
                <a:ext cx="7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u="sng" dirty="0">
                    <a:latin typeface="Tahoma" pitchFamily="34" charset="0"/>
                  </a:rPr>
                  <a:t>:Y (Client)</a:t>
                </a:r>
              </a:p>
            </p:txBody>
          </p:sp>
        </p:grpSp>
        <p:cxnSp>
          <p:nvCxnSpPr>
            <p:cNvPr id="48148" name="AutoShape 26"/>
            <p:cNvCxnSpPr>
              <a:cxnSpLocks noChangeShapeType="1"/>
              <a:stCxn id="48146" idx="3"/>
              <a:endCxn id="48145" idx="1"/>
            </p:cNvCxnSpPr>
            <p:nvPr/>
          </p:nvCxnSpPr>
          <p:spPr bwMode="auto">
            <a:xfrm>
              <a:off x="2016" y="1992"/>
              <a:ext cx="960" cy="43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8149" name="Text Box 27"/>
            <p:cNvSpPr txBox="1">
              <a:spLocks noChangeArrowheads="1"/>
            </p:cNvSpPr>
            <p:nvPr/>
          </p:nvSpPr>
          <p:spPr bwMode="auto">
            <a:xfrm>
              <a:off x="2246" y="1989"/>
              <a:ext cx="4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atin typeface="Tahoma" pitchFamily="34" charset="0"/>
                </a:rPr>
                <a:t>Data</a:t>
              </a:r>
              <a:endParaRPr lang="en-GB">
                <a:latin typeface="Tahoma" pitchFamily="34" charset="0"/>
              </a:endParaRPr>
            </a:p>
          </p:txBody>
        </p:sp>
        <p:sp>
          <p:nvSpPr>
            <p:cNvPr id="48150" name="Text Box 28"/>
            <p:cNvSpPr txBox="1">
              <a:spLocks noChangeArrowheads="1"/>
            </p:cNvSpPr>
            <p:nvPr/>
          </p:nvSpPr>
          <p:spPr bwMode="auto">
            <a:xfrm>
              <a:off x="3474" y="2064"/>
              <a:ext cx="4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atin typeface="Tahoma" pitchFamily="34" charset="0"/>
                </a:rPr>
                <a:t>Data</a:t>
              </a:r>
              <a:endParaRPr lang="en-GB">
                <a:latin typeface="Tahoma" pitchFamily="34" charset="0"/>
              </a:endParaRPr>
            </a:p>
          </p:txBody>
        </p:sp>
      </p:grpSp>
      <p:grpSp>
        <p:nvGrpSpPr>
          <p:cNvPr id="48137" name="Group 29"/>
          <p:cNvGrpSpPr>
            <a:grpSpLocks/>
          </p:cNvGrpSpPr>
          <p:nvPr/>
        </p:nvGrpSpPr>
        <p:grpSpPr bwMode="auto">
          <a:xfrm>
            <a:off x="5715000" y="4572000"/>
            <a:ext cx="2971800" cy="1676400"/>
            <a:chOff x="3744" y="2736"/>
            <a:chExt cx="1872" cy="1056"/>
          </a:xfrm>
        </p:grpSpPr>
        <p:sp>
          <p:nvSpPr>
            <p:cNvPr id="48138" name="Text Box 30"/>
            <p:cNvSpPr txBox="1">
              <a:spLocks noChangeArrowheads="1"/>
            </p:cNvSpPr>
            <p:nvPr/>
          </p:nvSpPr>
          <p:spPr bwMode="auto">
            <a:xfrm>
              <a:off x="3795" y="2827"/>
              <a:ext cx="1778"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atin typeface="Tahoma" pitchFamily="34" charset="0"/>
                </a:rPr>
                <a:t>Setters are:</a:t>
              </a:r>
            </a:p>
            <a:p>
              <a:pPr lvl="1" eaLnBrk="1" hangingPunct="1">
                <a:buFontTx/>
                <a:buChar char="•"/>
              </a:pPr>
              <a:r>
                <a:rPr lang="en-US">
                  <a:latin typeface="Tahoma" pitchFamily="34" charset="0"/>
                </a:rPr>
                <a:t>Public</a:t>
              </a:r>
            </a:p>
            <a:p>
              <a:pPr lvl="1" eaLnBrk="1" hangingPunct="1">
                <a:buFontTx/>
                <a:buChar char="•"/>
              </a:pPr>
              <a:r>
                <a:rPr lang="en-US">
                  <a:latin typeface="Tahoma" pitchFamily="34" charset="0"/>
                </a:rPr>
                <a:t>With 1 parameter</a:t>
              </a:r>
            </a:p>
            <a:p>
              <a:pPr lvl="1" eaLnBrk="1" hangingPunct="1">
                <a:buFontTx/>
                <a:buChar char="•"/>
              </a:pPr>
              <a:r>
                <a:rPr lang="en-US">
                  <a:latin typeface="Tahoma" pitchFamily="34" charset="0"/>
                </a:rPr>
                <a:t>With no return value</a:t>
              </a:r>
            </a:p>
            <a:p>
              <a:pPr eaLnBrk="1" hangingPunct="1"/>
              <a:endParaRPr lang="en-GB">
                <a:latin typeface="Tahoma" pitchFamily="34" charset="0"/>
              </a:endParaRPr>
            </a:p>
          </p:txBody>
        </p:sp>
        <p:sp>
          <p:nvSpPr>
            <p:cNvPr id="48139" name="AutoShape 31"/>
            <p:cNvSpPr>
              <a:spLocks noChangeArrowheads="1"/>
            </p:cNvSpPr>
            <p:nvPr/>
          </p:nvSpPr>
          <p:spPr bwMode="auto">
            <a:xfrm>
              <a:off x="3744" y="2736"/>
              <a:ext cx="1872" cy="1056"/>
            </a:xfrm>
            <a:prstGeom prst="roundRect">
              <a:avLst>
                <a:gd name="adj" fmla="val 16667"/>
              </a:avLst>
            </a:prstGeom>
            <a:noFill/>
            <a:ln w="38100" cap="rnd">
              <a:solidFill>
                <a:srgbClr val="A5002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3984145139"/>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609600" y="228600"/>
            <a:ext cx="7772400" cy="838200"/>
          </a:xfrm>
        </p:spPr>
        <p:txBody>
          <a:bodyPr/>
          <a:lstStyle/>
          <a:p>
            <a:r>
              <a:rPr lang="en-US" dirty="0"/>
              <a:t>Template for Setters</a:t>
            </a:r>
          </a:p>
        </p:txBody>
      </p:sp>
      <p:sp>
        <p:nvSpPr>
          <p:cNvPr id="6" name="Slide Number Placeholder 5"/>
          <p:cNvSpPr>
            <a:spLocks noGrp="1"/>
          </p:cNvSpPr>
          <p:nvPr>
            <p:ph type="sldNum" sz="quarter" idx="12"/>
          </p:nvPr>
        </p:nvSpPr>
        <p:spPr/>
        <p:txBody>
          <a:bodyPr>
            <a:normAutofit fontScale="85000" lnSpcReduction="20000"/>
          </a:bodyPr>
          <a:lstStyle/>
          <a:p>
            <a:pPr>
              <a:defRPr/>
            </a:pPr>
            <a:fld id="{6FD31C99-ACB2-4EB2-8835-DC4CEF541271}" type="slidenum">
              <a:rPr lang="en-US"/>
              <a:pPr>
                <a:defRPr/>
              </a:pPr>
              <a:t>655</a:t>
            </a:fld>
            <a:endParaRPr lang="en-US"/>
          </a:p>
        </p:txBody>
      </p:sp>
      <p:sp>
        <p:nvSpPr>
          <p:cNvPr id="49156" name="Rectangle 3"/>
          <p:cNvSpPr>
            <a:spLocks noChangeArrowheads="1"/>
          </p:cNvSpPr>
          <p:nvPr/>
        </p:nvSpPr>
        <p:spPr bwMode="auto">
          <a:xfrm>
            <a:off x="1371600" y="1648544"/>
            <a:ext cx="6705600" cy="48768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algn="ctr"/>
            <a:endParaRPr lang="en-GB" sz="2800">
              <a:latin typeface="Times New Roman" pitchFamily="18" charset="0"/>
            </a:endParaRPr>
          </a:p>
        </p:txBody>
      </p:sp>
      <p:sp>
        <p:nvSpPr>
          <p:cNvPr id="49157" name="Text Box 4"/>
          <p:cNvSpPr txBox="1">
            <a:spLocks noChangeArrowheads="1"/>
          </p:cNvSpPr>
          <p:nvPr/>
        </p:nvSpPr>
        <p:spPr bwMode="auto">
          <a:xfrm>
            <a:off x="1535113" y="1523008"/>
            <a:ext cx="6389687" cy="478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80000"/>
              </a:lnSpc>
            </a:pPr>
            <a:endParaRPr lang="en-US" sz="1600">
              <a:solidFill>
                <a:srgbClr val="0000FF"/>
              </a:solidFill>
              <a:latin typeface="Courier New" pitchFamily="49" charset="0"/>
              <a:ea typeface="MS PGothic" pitchFamily="34" charset="-128"/>
            </a:endParaRPr>
          </a:p>
          <a:p>
            <a:pPr eaLnBrk="1" hangingPunct="1">
              <a:lnSpc>
                <a:spcPct val="80000"/>
              </a:lnSpc>
            </a:pPr>
            <a:r>
              <a:rPr lang="en-US" sz="1600">
                <a:solidFill>
                  <a:srgbClr val="0000FF"/>
                </a:solidFill>
                <a:latin typeface="Courier New" pitchFamily="49" charset="0"/>
                <a:ea typeface="MS PGothic" pitchFamily="34" charset="-128"/>
              </a:rPr>
              <a:t>public class</a:t>
            </a:r>
            <a:r>
              <a:rPr lang="en-US" sz="1600">
                <a:solidFill>
                  <a:srgbClr val="000000"/>
                </a:solidFill>
                <a:latin typeface="Courier New" pitchFamily="49" charset="0"/>
                <a:ea typeface="MS PGothic" pitchFamily="34" charset="-128"/>
              </a:rPr>
              <a:t> ClassName </a:t>
            </a:r>
            <a:r>
              <a:rPr lang="en-US" sz="1600">
                <a:solidFill>
                  <a:srgbClr val="FF0000"/>
                </a:solidFill>
                <a:latin typeface="Courier New" pitchFamily="49" charset="0"/>
                <a:ea typeface="MS PGothic" pitchFamily="34" charset="-128"/>
              </a:rPr>
              <a:t>{</a:t>
            </a:r>
          </a:p>
          <a:p>
            <a:pPr eaLnBrk="1" hangingPunct="1">
              <a:lnSpc>
                <a:spcPct val="80000"/>
              </a:lnSpc>
            </a:pPr>
            <a:endParaRPr lang="en-US" sz="1600">
              <a:solidFill>
                <a:srgbClr val="000000"/>
              </a:solidFill>
              <a:latin typeface="Courier New" pitchFamily="49" charset="0"/>
              <a:ea typeface="MS PGothic" pitchFamily="34" charset="-128"/>
            </a:endParaRPr>
          </a:p>
          <a:p>
            <a:pPr eaLnBrk="1" hangingPunct="1">
              <a:lnSpc>
                <a:spcPct val="80000"/>
              </a:lnSpc>
            </a:pPr>
            <a:r>
              <a:rPr lang="en-US" sz="1600">
                <a:latin typeface="Courier New" pitchFamily="49" charset="0"/>
                <a:ea typeface="MS PGothic" pitchFamily="34" charset="-128"/>
              </a:rPr>
              <a:t>    </a:t>
            </a:r>
            <a:r>
              <a:rPr lang="en-US" sz="1600">
                <a:solidFill>
                  <a:srgbClr val="0000FF"/>
                </a:solidFill>
                <a:latin typeface="Courier New" pitchFamily="49" charset="0"/>
                <a:ea typeface="MS PGothic" pitchFamily="34" charset="-128"/>
              </a:rPr>
              <a:t>private</a:t>
            </a:r>
            <a:r>
              <a:rPr lang="en-US" sz="1600">
                <a:latin typeface="Courier New" pitchFamily="49" charset="0"/>
                <a:ea typeface="MS PGothic" pitchFamily="34" charset="-128"/>
              </a:rPr>
              <a:t> </a:t>
            </a:r>
            <a:r>
              <a:rPr lang="en-US" sz="1600" b="1">
                <a:solidFill>
                  <a:srgbClr val="990033"/>
                </a:solidFill>
                <a:latin typeface="Courier New" pitchFamily="49" charset="0"/>
                <a:ea typeface="MS PGothic" pitchFamily="34" charset="-128"/>
              </a:rPr>
              <a:t>dataType1</a:t>
            </a:r>
            <a:r>
              <a:rPr lang="en-US" sz="1600">
                <a:latin typeface="Courier New" pitchFamily="49" charset="0"/>
                <a:ea typeface="MS PGothic" pitchFamily="34" charset="-128"/>
              </a:rPr>
              <a:t> </a:t>
            </a:r>
            <a:r>
              <a:rPr lang="en-US" sz="1600" b="1">
                <a:solidFill>
                  <a:schemeClr val="tx2"/>
                </a:solidFill>
                <a:latin typeface="Courier New" pitchFamily="49" charset="0"/>
                <a:ea typeface="MS PGothic" pitchFamily="34" charset="-128"/>
              </a:rPr>
              <a:t>attribute1</a:t>
            </a:r>
            <a:r>
              <a:rPr lang="en-US" sz="1600">
                <a:latin typeface="Courier New" pitchFamily="49" charset="0"/>
                <a:ea typeface="MS PGothic" pitchFamily="34" charset="-128"/>
              </a:rPr>
              <a:t>;</a:t>
            </a:r>
          </a:p>
          <a:p>
            <a:pPr eaLnBrk="1" hangingPunct="1">
              <a:lnSpc>
                <a:spcPct val="80000"/>
              </a:lnSpc>
            </a:pPr>
            <a:r>
              <a:rPr lang="en-US" sz="1600">
                <a:latin typeface="Courier New" pitchFamily="49" charset="0"/>
                <a:ea typeface="MS PGothic" pitchFamily="34" charset="-128"/>
              </a:rPr>
              <a:t>    . . .</a:t>
            </a:r>
          </a:p>
          <a:p>
            <a:pPr eaLnBrk="1" hangingPunct="1">
              <a:lnSpc>
                <a:spcPct val="80000"/>
              </a:lnSpc>
            </a:pPr>
            <a:r>
              <a:rPr lang="en-US" sz="1600">
                <a:latin typeface="Courier New" pitchFamily="49" charset="0"/>
                <a:ea typeface="MS PGothic" pitchFamily="34" charset="-128"/>
              </a:rPr>
              <a:t>    </a:t>
            </a:r>
            <a:r>
              <a:rPr lang="en-US" sz="1600">
                <a:solidFill>
                  <a:srgbClr val="0000FF"/>
                </a:solidFill>
                <a:latin typeface="Courier New" pitchFamily="49" charset="0"/>
                <a:ea typeface="MS PGothic" pitchFamily="34" charset="-128"/>
              </a:rPr>
              <a:t>private</a:t>
            </a:r>
            <a:r>
              <a:rPr lang="en-US" sz="1600">
                <a:latin typeface="Courier New" pitchFamily="49" charset="0"/>
                <a:ea typeface="MS PGothic" pitchFamily="34" charset="-128"/>
              </a:rPr>
              <a:t> </a:t>
            </a:r>
            <a:r>
              <a:rPr lang="en-US" sz="1600" b="1">
                <a:solidFill>
                  <a:srgbClr val="339966"/>
                </a:solidFill>
                <a:latin typeface="Courier New" pitchFamily="49" charset="0"/>
                <a:ea typeface="MS PGothic" pitchFamily="34" charset="-128"/>
              </a:rPr>
              <a:t>dataTypen</a:t>
            </a:r>
            <a:r>
              <a:rPr lang="en-US" sz="1600">
                <a:latin typeface="Courier New" pitchFamily="49" charset="0"/>
                <a:ea typeface="MS PGothic" pitchFamily="34" charset="-128"/>
              </a:rPr>
              <a:t> </a:t>
            </a:r>
            <a:r>
              <a:rPr lang="en-US" sz="1600" b="1">
                <a:solidFill>
                  <a:srgbClr val="3399FF"/>
                </a:solidFill>
                <a:latin typeface="Courier New" pitchFamily="49" charset="0"/>
                <a:ea typeface="MS PGothic" pitchFamily="34" charset="-128"/>
              </a:rPr>
              <a:t>attributen</a:t>
            </a:r>
            <a:r>
              <a:rPr lang="en-US" sz="1600">
                <a:latin typeface="Courier New" pitchFamily="49" charset="0"/>
                <a:ea typeface="MS PGothic" pitchFamily="34" charset="-128"/>
              </a:rPr>
              <a:t>;</a:t>
            </a:r>
          </a:p>
          <a:p>
            <a:pPr eaLnBrk="1" hangingPunct="1">
              <a:lnSpc>
                <a:spcPct val="80000"/>
              </a:lnSpc>
            </a:pPr>
            <a:r>
              <a:rPr lang="en-US" sz="1600">
                <a:latin typeface="Courier New" pitchFamily="49" charset="0"/>
                <a:ea typeface="MS PGothic" pitchFamily="34" charset="-128"/>
              </a:rPr>
              <a:t>    . . .</a:t>
            </a:r>
          </a:p>
          <a:p>
            <a:pPr eaLnBrk="1" hangingPunct="1">
              <a:lnSpc>
                <a:spcPct val="80000"/>
              </a:lnSpc>
            </a:pPr>
            <a:endParaRPr lang="en-US" sz="1600">
              <a:solidFill>
                <a:srgbClr val="00FF00"/>
              </a:solidFill>
              <a:latin typeface="Courier New" pitchFamily="49" charset="0"/>
              <a:ea typeface="MS PGothic" pitchFamily="34" charset="-128"/>
            </a:endParaRPr>
          </a:p>
          <a:p>
            <a:pPr eaLnBrk="1" hangingPunct="1">
              <a:lnSpc>
                <a:spcPct val="80000"/>
              </a:lnSpc>
            </a:pPr>
            <a:endParaRPr lang="en-US" sz="1600">
              <a:solidFill>
                <a:srgbClr val="00FF00"/>
              </a:solidFill>
              <a:latin typeface="Courier New" pitchFamily="49" charset="0"/>
              <a:ea typeface="MS PGothic" pitchFamily="34" charset="-128"/>
            </a:endParaRPr>
          </a:p>
          <a:p>
            <a:pPr eaLnBrk="1" hangingPunct="1">
              <a:lnSpc>
                <a:spcPct val="80000"/>
              </a:lnSpc>
            </a:pPr>
            <a:r>
              <a:rPr lang="en-US" sz="1600">
                <a:solidFill>
                  <a:srgbClr val="000000"/>
                </a:solidFill>
                <a:latin typeface="Courier New" pitchFamily="49" charset="0"/>
                <a:ea typeface="MS PGothic" pitchFamily="34" charset="-128"/>
              </a:rPr>
              <a:t>    </a:t>
            </a:r>
            <a:r>
              <a:rPr lang="en-US" sz="1600">
                <a:solidFill>
                  <a:srgbClr val="0000FF"/>
                </a:solidFill>
                <a:latin typeface="Courier New" pitchFamily="49" charset="0"/>
                <a:ea typeface="MS PGothic" pitchFamily="34" charset="-128"/>
              </a:rPr>
              <a:t>public void </a:t>
            </a:r>
            <a:r>
              <a:rPr lang="en-US" sz="1600">
                <a:solidFill>
                  <a:schemeClr val="tx2"/>
                </a:solidFill>
                <a:latin typeface="Courier New" pitchFamily="49" charset="0"/>
                <a:ea typeface="MS PGothic" pitchFamily="34" charset="-128"/>
              </a:rPr>
              <a:t>setAttribute1</a:t>
            </a:r>
            <a:r>
              <a:rPr lang="en-US" sz="1600">
                <a:solidFill>
                  <a:srgbClr val="FF0000"/>
                </a:solidFill>
                <a:latin typeface="Courier New" pitchFamily="49" charset="0"/>
                <a:ea typeface="MS PGothic" pitchFamily="34" charset="-128"/>
              </a:rPr>
              <a:t>(</a:t>
            </a:r>
            <a:r>
              <a:rPr lang="en-US" sz="1600" b="1">
                <a:solidFill>
                  <a:srgbClr val="990033"/>
                </a:solidFill>
                <a:latin typeface="Courier New" pitchFamily="49" charset="0"/>
                <a:ea typeface="MS PGothic" pitchFamily="34" charset="-128"/>
              </a:rPr>
              <a:t>dataType1</a:t>
            </a:r>
            <a:r>
              <a:rPr lang="en-US">
                <a:latin typeface="Tahoma" pitchFamily="34" charset="0"/>
              </a:rPr>
              <a:t>  </a:t>
            </a:r>
            <a:r>
              <a:rPr lang="en-US" sz="1600" b="1">
                <a:solidFill>
                  <a:srgbClr val="000000"/>
                </a:solidFill>
                <a:latin typeface="Courier New" pitchFamily="49" charset="0"/>
                <a:ea typeface="MS PGothic" pitchFamily="34" charset="-128"/>
              </a:rPr>
              <a:t>param</a:t>
            </a:r>
            <a:r>
              <a:rPr lang="en-US" sz="1600">
                <a:solidFill>
                  <a:srgbClr val="FF0000"/>
                </a:solidFill>
                <a:latin typeface="Courier New" pitchFamily="49" charset="0"/>
                <a:ea typeface="MS PGothic" pitchFamily="34" charset="-128"/>
              </a:rPr>
              <a:t>){</a:t>
            </a:r>
          </a:p>
          <a:p>
            <a:pPr eaLnBrk="1" hangingPunct="1">
              <a:lnSpc>
                <a:spcPct val="80000"/>
              </a:lnSpc>
            </a:pPr>
            <a:endParaRPr lang="en-US" sz="1600">
              <a:solidFill>
                <a:srgbClr val="FF0000"/>
              </a:solidFill>
              <a:latin typeface="Courier New" pitchFamily="49" charset="0"/>
              <a:ea typeface="MS PGothic" pitchFamily="34" charset="-128"/>
            </a:endParaRPr>
          </a:p>
          <a:p>
            <a:pPr eaLnBrk="1" hangingPunct="1">
              <a:lnSpc>
                <a:spcPct val="80000"/>
              </a:lnSpc>
            </a:pPr>
            <a:r>
              <a:rPr lang="en-US" sz="1600">
                <a:solidFill>
                  <a:srgbClr val="000000"/>
                </a:solidFill>
                <a:latin typeface="Courier New" pitchFamily="49" charset="0"/>
                <a:ea typeface="MS PGothic" pitchFamily="34" charset="-128"/>
              </a:rPr>
              <a:t>        </a:t>
            </a:r>
            <a:r>
              <a:rPr lang="en-US" sz="1600" b="1">
                <a:solidFill>
                  <a:schemeClr val="tx2"/>
                </a:solidFill>
                <a:latin typeface="Courier New" pitchFamily="49" charset="0"/>
                <a:ea typeface="MS PGothic" pitchFamily="34" charset="-128"/>
              </a:rPr>
              <a:t>attribute1</a:t>
            </a:r>
            <a:r>
              <a:rPr lang="en-US" sz="1600">
                <a:latin typeface="Courier New" pitchFamily="49" charset="0"/>
                <a:ea typeface="MS PGothic" pitchFamily="34" charset="-128"/>
              </a:rPr>
              <a:t> = </a:t>
            </a:r>
            <a:r>
              <a:rPr lang="en-US" sz="1600" b="1">
                <a:solidFill>
                  <a:srgbClr val="000000"/>
                </a:solidFill>
                <a:latin typeface="Courier New" pitchFamily="49" charset="0"/>
                <a:ea typeface="MS PGothic" pitchFamily="34" charset="-128"/>
              </a:rPr>
              <a:t>param</a:t>
            </a:r>
            <a:r>
              <a:rPr lang="en-US" sz="1600">
                <a:solidFill>
                  <a:srgbClr val="000000"/>
                </a:solidFill>
                <a:latin typeface="Courier New" pitchFamily="49" charset="0"/>
                <a:ea typeface="MS PGothic" pitchFamily="34" charset="-128"/>
              </a:rPr>
              <a:t>;</a:t>
            </a:r>
          </a:p>
          <a:p>
            <a:pPr eaLnBrk="1" hangingPunct="1">
              <a:lnSpc>
                <a:spcPct val="80000"/>
              </a:lnSpc>
            </a:pPr>
            <a:r>
              <a:rPr lang="en-US" sz="1600">
                <a:solidFill>
                  <a:srgbClr val="000000"/>
                </a:solidFill>
                <a:latin typeface="Courier New" pitchFamily="49" charset="0"/>
                <a:ea typeface="MS PGothic" pitchFamily="34" charset="-128"/>
              </a:rPr>
              <a:t>    </a:t>
            </a:r>
            <a:r>
              <a:rPr lang="en-US" sz="1600">
                <a:solidFill>
                  <a:srgbClr val="FF0000"/>
                </a:solidFill>
                <a:latin typeface="Courier New" pitchFamily="49" charset="0"/>
                <a:ea typeface="MS PGothic" pitchFamily="34" charset="-128"/>
              </a:rPr>
              <a:t>}</a:t>
            </a:r>
          </a:p>
          <a:p>
            <a:pPr eaLnBrk="1" hangingPunct="1">
              <a:lnSpc>
                <a:spcPct val="80000"/>
              </a:lnSpc>
            </a:pPr>
            <a:endParaRPr lang="en-US" sz="1600">
              <a:solidFill>
                <a:srgbClr val="FF0000"/>
              </a:solidFill>
              <a:latin typeface="Courier New" pitchFamily="49" charset="0"/>
              <a:ea typeface="MS PGothic" pitchFamily="34" charset="-128"/>
            </a:endParaRPr>
          </a:p>
          <a:p>
            <a:pPr eaLnBrk="1" hangingPunct="1">
              <a:lnSpc>
                <a:spcPct val="80000"/>
              </a:lnSpc>
            </a:pPr>
            <a:r>
              <a:rPr lang="en-US" sz="1600">
                <a:latin typeface="Courier New" pitchFamily="49" charset="0"/>
                <a:ea typeface="MS PGothic" pitchFamily="34" charset="-128"/>
              </a:rPr>
              <a:t>    . . .</a:t>
            </a:r>
          </a:p>
          <a:p>
            <a:pPr eaLnBrk="1" hangingPunct="1"/>
            <a:endParaRPr lang="en-US" sz="1600">
              <a:solidFill>
                <a:srgbClr val="000000"/>
              </a:solidFill>
              <a:latin typeface="Courier New" pitchFamily="49" charset="0"/>
              <a:ea typeface="MS PGothic" pitchFamily="34" charset="-128"/>
            </a:endParaRPr>
          </a:p>
          <a:p>
            <a:pPr eaLnBrk="1" hangingPunct="1"/>
            <a:r>
              <a:rPr lang="en-US" sz="1600">
                <a:solidFill>
                  <a:srgbClr val="0000FF"/>
                </a:solidFill>
                <a:latin typeface="Courier New" pitchFamily="49" charset="0"/>
                <a:ea typeface="MS PGothic" pitchFamily="34" charset="-128"/>
              </a:rPr>
              <a:t>    public void </a:t>
            </a:r>
            <a:r>
              <a:rPr lang="en-US" sz="1600">
                <a:solidFill>
                  <a:srgbClr val="3399FF"/>
                </a:solidFill>
                <a:latin typeface="Courier New" pitchFamily="49" charset="0"/>
                <a:ea typeface="MS PGothic" pitchFamily="34" charset="-128"/>
              </a:rPr>
              <a:t>setAttributen</a:t>
            </a:r>
            <a:r>
              <a:rPr lang="en-US" sz="1600">
                <a:latin typeface="Courier New" pitchFamily="49" charset="0"/>
                <a:ea typeface="MS PGothic" pitchFamily="34" charset="-128"/>
              </a:rPr>
              <a:t>(</a:t>
            </a:r>
            <a:r>
              <a:rPr lang="en-US" sz="1600" b="1">
                <a:solidFill>
                  <a:srgbClr val="339966"/>
                </a:solidFill>
                <a:latin typeface="Courier New" pitchFamily="49" charset="0"/>
                <a:ea typeface="MS PGothic" pitchFamily="34" charset="-128"/>
              </a:rPr>
              <a:t>dataTypen</a:t>
            </a:r>
            <a:r>
              <a:rPr lang="en-US">
                <a:solidFill>
                  <a:srgbClr val="0000FF"/>
                </a:solidFill>
                <a:latin typeface="Tahoma" pitchFamily="34" charset="0"/>
              </a:rPr>
              <a:t> </a:t>
            </a:r>
            <a:r>
              <a:rPr lang="en-US" sz="1600" b="1">
                <a:solidFill>
                  <a:srgbClr val="000000"/>
                </a:solidFill>
                <a:latin typeface="Courier New" pitchFamily="49" charset="0"/>
                <a:ea typeface="MS PGothic" pitchFamily="34" charset="-128"/>
              </a:rPr>
              <a:t>param</a:t>
            </a:r>
            <a:r>
              <a:rPr lang="en-US" sz="1600">
                <a:solidFill>
                  <a:srgbClr val="FF0000"/>
                </a:solidFill>
                <a:latin typeface="Courier New" pitchFamily="49" charset="0"/>
                <a:ea typeface="MS PGothic" pitchFamily="34" charset="-128"/>
              </a:rPr>
              <a:t>) {</a:t>
            </a:r>
            <a:endParaRPr lang="en-US" sz="1600">
              <a:solidFill>
                <a:srgbClr val="0000FF"/>
              </a:solidFill>
              <a:latin typeface="Courier New" pitchFamily="49" charset="0"/>
              <a:ea typeface="MS PGothic" pitchFamily="34" charset="-128"/>
            </a:endParaRPr>
          </a:p>
          <a:p>
            <a:pPr eaLnBrk="1" hangingPunct="1"/>
            <a:endParaRPr lang="en-US" sz="1600">
              <a:solidFill>
                <a:srgbClr val="0000FF"/>
              </a:solidFill>
              <a:latin typeface="Courier New" pitchFamily="49" charset="0"/>
              <a:ea typeface="MS PGothic" pitchFamily="34" charset="-128"/>
            </a:endParaRPr>
          </a:p>
          <a:p>
            <a:pPr eaLnBrk="1" hangingPunct="1"/>
            <a:r>
              <a:rPr lang="en-US" sz="1600">
                <a:solidFill>
                  <a:srgbClr val="0000FF"/>
                </a:solidFill>
                <a:latin typeface="Courier New" pitchFamily="49" charset="0"/>
                <a:ea typeface="MS PGothic" pitchFamily="34" charset="-128"/>
              </a:rPr>
              <a:t>        </a:t>
            </a:r>
            <a:r>
              <a:rPr lang="en-US" sz="1600" b="1">
                <a:solidFill>
                  <a:srgbClr val="3399FF"/>
                </a:solidFill>
                <a:latin typeface="Courier New" pitchFamily="49" charset="0"/>
                <a:ea typeface="MS PGothic" pitchFamily="34" charset="-128"/>
              </a:rPr>
              <a:t>attributen</a:t>
            </a:r>
            <a:r>
              <a:rPr lang="en-US" sz="1600">
                <a:latin typeface="Courier New" pitchFamily="49" charset="0"/>
                <a:ea typeface="MS PGothic" pitchFamily="34" charset="-128"/>
              </a:rPr>
              <a:t> = </a:t>
            </a:r>
            <a:r>
              <a:rPr lang="en-US" sz="1600" b="1">
                <a:solidFill>
                  <a:srgbClr val="000000"/>
                </a:solidFill>
                <a:latin typeface="Courier New" pitchFamily="49" charset="0"/>
                <a:ea typeface="MS PGothic" pitchFamily="34" charset="-128"/>
              </a:rPr>
              <a:t>param</a:t>
            </a:r>
            <a:r>
              <a:rPr lang="en-US" sz="1600">
                <a:solidFill>
                  <a:srgbClr val="0000FF"/>
                </a:solidFill>
                <a:latin typeface="Courier New" pitchFamily="49" charset="0"/>
                <a:ea typeface="MS PGothic" pitchFamily="34" charset="-128"/>
              </a:rPr>
              <a:t>;</a:t>
            </a:r>
          </a:p>
          <a:p>
            <a:pPr eaLnBrk="1" hangingPunct="1"/>
            <a:r>
              <a:rPr lang="en-US" sz="1600">
                <a:solidFill>
                  <a:srgbClr val="0000FF"/>
                </a:solidFill>
                <a:latin typeface="Courier New" pitchFamily="49" charset="0"/>
                <a:ea typeface="MS PGothic" pitchFamily="34" charset="-128"/>
              </a:rPr>
              <a:t>    </a:t>
            </a:r>
            <a:r>
              <a:rPr lang="en-US" sz="1600">
                <a:solidFill>
                  <a:srgbClr val="FF0000"/>
                </a:solidFill>
                <a:latin typeface="Courier New" pitchFamily="49" charset="0"/>
                <a:ea typeface="MS PGothic" pitchFamily="34" charset="-128"/>
              </a:rPr>
              <a:t>}</a:t>
            </a:r>
            <a:endParaRPr lang="en-US" sz="1600">
              <a:solidFill>
                <a:srgbClr val="0000FF"/>
              </a:solidFill>
              <a:latin typeface="Courier New" pitchFamily="49" charset="0"/>
              <a:ea typeface="MS PGothic" pitchFamily="34" charset="-128"/>
            </a:endParaRPr>
          </a:p>
          <a:p>
            <a:pPr eaLnBrk="1" hangingPunct="1"/>
            <a:r>
              <a:rPr lang="en-US" sz="1600">
                <a:solidFill>
                  <a:srgbClr val="000000"/>
                </a:solidFill>
                <a:latin typeface="Courier New" pitchFamily="49" charset="0"/>
                <a:ea typeface="MS PGothic" pitchFamily="34" charset="-128"/>
              </a:rPr>
              <a:t>    . . .</a:t>
            </a:r>
          </a:p>
          <a:p>
            <a:pPr eaLnBrk="1" hangingPunct="1"/>
            <a:r>
              <a:rPr lang="en-US" sz="1600">
                <a:solidFill>
                  <a:srgbClr val="000000"/>
                </a:solidFill>
                <a:latin typeface="Courier New" pitchFamily="49" charset="0"/>
                <a:ea typeface="MS PGothic" pitchFamily="34" charset="-128"/>
              </a:rPr>
              <a:t> </a:t>
            </a:r>
            <a:r>
              <a:rPr lang="en-US" sz="1600">
                <a:solidFill>
                  <a:srgbClr val="FF0000"/>
                </a:solidFill>
                <a:latin typeface="Courier New" pitchFamily="49" charset="0"/>
                <a:ea typeface="MS PGothic" pitchFamily="34" charset="-128"/>
              </a:rPr>
              <a:t>}</a:t>
            </a:r>
          </a:p>
        </p:txBody>
      </p:sp>
    </p:spTree>
    <p:extLst>
      <p:ext uri="{BB962C8B-B14F-4D97-AF65-F5344CB8AC3E}">
        <p14:creationId xmlns:p14="http://schemas.microsoft.com/office/powerpoint/2010/main" val="702642571"/>
      </p:ext>
    </p:extLst>
  </p:cSld>
  <p:clrMapOvr>
    <a:masterClrMapping/>
  </p:clrMapOvr>
  <p:transition/>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normAutofit/>
          </a:bodyPr>
          <a:lstStyle/>
          <a:p>
            <a:pPr>
              <a:defRPr/>
            </a:pPr>
            <a:fld id="{AE2A79F8-D1DA-4301-953A-34D02D352936}" type="slidenum">
              <a:rPr lang="en-US"/>
              <a:pPr>
                <a:defRPr/>
              </a:pPr>
              <a:t>656</a:t>
            </a:fld>
            <a:endParaRPr lang="en-US"/>
          </a:p>
        </p:txBody>
      </p:sp>
      <p:grpSp>
        <p:nvGrpSpPr>
          <p:cNvPr id="50179" name="Group 2"/>
          <p:cNvGrpSpPr>
            <a:grpSpLocks/>
          </p:cNvGrpSpPr>
          <p:nvPr/>
        </p:nvGrpSpPr>
        <p:grpSpPr bwMode="auto">
          <a:xfrm>
            <a:off x="685800" y="332656"/>
            <a:ext cx="7772400" cy="6147519"/>
            <a:chOff x="432" y="624"/>
            <a:chExt cx="4896" cy="3458"/>
          </a:xfrm>
        </p:grpSpPr>
        <p:sp>
          <p:nvSpPr>
            <p:cNvPr id="50180" name="Rectangle 3"/>
            <p:cNvSpPr>
              <a:spLocks noChangeArrowheads="1"/>
            </p:cNvSpPr>
            <p:nvPr/>
          </p:nvSpPr>
          <p:spPr bwMode="auto">
            <a:xfrm>
              <a:off x="432" y="624"/>
              <a:ext cx="4896" cy="3264"/>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0181" name="Rectangle 4"/>
            <p:cNvSpPr>
              <a:spLocks noChangeArrowheads="1"/>
            </p:cNvSpPr>
            <p:nvPr/>
          </p:nvSpPr>
          <p:spPr bwMode="auto">
            <a:xfrm>
              <a:off x="576" y="712"/>
              <a:ext cx="4608" cy="3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tabLst>
                  <a:tab pos="457200" algn="l"/>
                </a:tabLst>
              </a:pPr>
              <a:r>
                <a:rPr lang="en-US" dirty="0">
                  <a:solidFill>
                    <a:srgbClr val="0000FF"/>
                  </a:solidFill>
                  <a:latin typeface="Courier New" pitchFamily="49" charset="0"/>
                  <a:ea typeface="MS PGothic" pitchFamily="34" charset="-128"/>
                </a:rPr>
                <a:t>public class</a:t>
              </a:r>
              <a:r>
                <a:rPr lang="en-US" dirty="0">
                  <a:solidFill>
                    <a:srgbClr val="000000"/>
                  </a:solidFill>
                  <a:latin typeface="Courier New" pitchFamily="49" charset="0"/>
                  <a:ea typeface="MS PGothic" pitchFamily="34" charset="-128"/>
                </a:rPr>
                <a:t> Course </a:t>
              </a:r>
              <a:r>
                <a:rPr lang="en-US" dirty="0">
                  <a:solidFill>
                    <a:srgbClr val="FF0000"/>
                  </a:solidFill>
                  <a:latin typeface="Courier New" pitchFamily="49" charset="0"/>
                  <a:ea typeface="MS PGothic" pitchFamily="34" charset="-128"/>
                </a:rPr>
                <a:t>{</a:t>
              </a:r>
            </a:p>
            <a:p>
              <a:pPr>
                <a:lnSpc>
                  <a:spcPct val="80000"/>
                </a:lnSpc>
                <a:tabLst>
                  <a:tab pos="457200" algn="l"/>
                </a:tabLst>
              </a:pPr>
              <a:endParaRPr lang="en-US" dirty="0">
                <a:solidFill>
                  <a:srgbClr val="000000"/>
                </a:solidFill>
                <a:latin typeface="Courier New" pitchFamily="49" charset="0"/>
                <a:ea typeface="MS PGothic" pitchFamily="34" charset="-128"/>
              </a:endParaRPr>
            </a:p>
            <a:p>
              <a:pPr>
                <a:lnSpc>
                  <a:spcPct val="80000"/>
                </a:lnSpc>
                <a:tabLst>
                  <a:tab pos="457200" algn="l"/>
                </a:tabLst>
              </a:pPr>
              <a:r>
                <a:rPr lang="en-US" dirty="0">
                  <a:solidFill>
                    <a:srgbClr val="00FF00"/>
                  </a:solidFill>
                  <a:latin typeface="Courier New" pitchFamily="49" charset="0"/>
                  <a:ea typeface="MS PGothic" pitchFamily="34" charset="-128"/>
                </a:rPr>
                <a:t>    // Attributes</a:t>
              </a: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private</a:t>
              </a:r>
              <a:r>
                <a:rPr lang="en-US" dirty="0">
                  <a:solidFill>
                    <a:srgbClr val="000000"/>
                  </a:solidFill>
                  <a:latin typeface="Courier New" pitchFamily="49" charset="0"/>
                  <a:ea typeface="MS PGothic" pitchFamily="34" charset="-128"/>
                </a:rPr>
                <a:t> String </a:t>
              </a:r>
              <a:r>
                <a:rPr lang="en-US" dirty="0" err="1">
                  <a:solidFill>
                    <a:srgbClr val="000000"/>
                  </a:solidFill>
                  <a:latin typeface="Courier New" pitchFamily="49" charset="0"/>
                  <a:ea typeface="MS PGothic" pitchFamily="34" charset="-128"/>
                </a:rPr>
                <a:t>studentName</a:t>
              </a:r>
              <a:r>
                <a:rPr lang="en-US" dirty="0">
                  <a:solidFill>
                    <a:srgbClr val="000000"/>
                  </a:solidFill>
                  <a:latin typeface="Courier New" pitchFamily="49" charset="0"/>
                  <a:ea typeface="MS PGothic" pitchFamily="34" charset="-128"/>
                </a:rPr>
                <a:t>;</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private</a:t>
              </a:r>
              <a:r>
                <a:rPr lang="en-US" dirty="0">
                  <a:solidFill>
                    <a:srgbClr val="000000"/>
                  </a:solidFill>
                  <a:latin typeface="Courier New" pitchFamily="49" charset="0"/>
                  <a:ea typeface="MS PGothic" pitchFamily="34" charset="-128"/>
                </a:rPr>
                <a:t> String </a:t>
              </a:r>
              <a:r>
                <a:rPr lang="en-US" dirty="0" err="1">
                  <a:solidFill>
                    <a:srgbClr val="000000"/>
                  </a:solidFill>
                  <a:latin typeface="Courier New" pitchFamily="49" charset="0"/>
                  <a:ea typeface="MS PGothic" pitchFamily="34" charset="-128"/>
                </a:rPr>
                <a:t>courseCode</a:t>
              </a:r>
              <a:r>
                <a:rPr lang="en-US" dirty="0">
                  <a:solidFill>
                    <a:srgbClr val="000000"/>
                  </a:solidFill>
                  <a:latin typeface="Courier New" pitchFamily="49" charset="0"/>
                  <a:ea typeface="MS PGothic" pitchFamily="34" charset="-128"/>
                </a:rPr>
                <a:t> ;</a:t>
              </a:r>
            </a:p>
            <a:p>
              <a:pPr>
                <a:lnSpc>
                  <a:spcPct val="80000"/>
                </a:lnSpc>
                <a:tabLst>
                  <a:tab pos="457200" algn="l"/>
                </a:tabLst>
              </a:pPr>
              <a:endParaRPr lang="en-US" dirty="0">
                <a:solidFill>
                  <a:srgbClr val="000000"/>
                </a:solidFill>
                <a:latin typeface="Courier New" pitchFamily="49" charset="0"/>
                <a:ea typeface="MS PGothic" pitchFamily="34" charset="-128"/>
              </a:endParaRPr>
            </a:p>
            <a:p>
              <a:pPr>
                <a:lnSpc>
                  <a:spcPct val="80000"/>
                </a:lnSpc>
                <a:tabLst>
                  <a:tab pos="457200" algn="l"/>
                </a:tabLst>
              </a:pP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public</a:t>
              </a:r>
              <a:r>
                <a:rPr lang="en-US" dirty="0">
                  <a:solidFill>
                    <a:srgbClr val="000000"/>
                  </a:solidFill>
                  <a:latin typeface="Courier New" pitchFamily="49" charset="0"/>
                  <a:ea typeface="MS PGothic" pitchFamily="34" charset="-128"/>
                </a:rPr>
                <a:t> String </a:t>
              </a:r>
              <a:r>
                <a:rPr lang="en-US" dirty="0" err="1">
                  <a:solidFill>
                    <a:srgbClr val="000000"/>
                  </a:solidFill>
                  <a:latin typeface="Courier New" pitchFamily="49" charset="0"/>
                  <a:ea typeface="MS PGothic" pitchFamily="34" charset="-128"/>
                </a:rPr>
                <a:t>getStudentName</a:t>
              </a: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return</a:t>
              </a:r>
              <a:r>
                <a:rPr lang="en-US" dirty="0">
                  <a:solidFill>
                    <a:srgbClr val="000000"/>
                  </a:solidFill>
                  <a:latin typeface="Courier New" pitchFamily="49" charset="0"/>
                  <a:ea typeface="MS PGothic" pitchFamily="34" charset="-128"/>
                </a:rPr>
                <a:t> </a:t>
              </a:r>
              <a:r>
                <a:rPr lang="en-US" dirty="0" err="1">
                  <a:solidFill>
                    <a:srgbClr val="000000"/>
                  </a:solidFill>
                  <a:latin typeface="Courier New" pitchFamily="49" charset="0"/>
                  <a:ea typeface="MS PGothic" pitchFamily="34" charset="-128"/>
                </a:rPr>
                <a:t>studentName</a:t>
              </a:r>
              <a:r>
                <a:rPr lang="en-US" dirty="0">
                  <a:solidFill>
                    <a:srgbClr val="000000"/>
                  </a:solidFill>
                  <a:latin typeface="Courier New" pitchFamily="49" charset="0"/>
                  <a:ea typeface="MS PGothic" pitchFamily="34" charset="-128"/>
                </a:rPr>
                <a:t>;</a:t>
              </a:r>
            </a:p>
            <a:p>
              <a:pPr>
                <a:lnSpc>
                  <a:spcPct val="80000"/>
                </a:lnSpc>
                <a:tabLst>
                  <a:tab pos="457200" algn="l"/>
                </a:tabLst>
              </a:pP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public</a:t>
              </a:r>
              <a:r>
                <a:rPr lang="en-US" dirty="0">
                  <a:solidFill>
                    <a:srgbClr val="000000"/>
                  </a:solidFill>
                  <a:latin typeface="Courier New" pitchFamily="49" charset="0"/>
                  <a:ea typeface="MS PGothic" pitchFamily="34" charset="-128"/>
                </a:rPr>
                <a:t> String </a:t>
              </a:r>
              <a:r>
                <a:rPr lang="en-US" dirty="0" err="1">
                  <a:solidFill>
                    <a:srgbClr val="000000"/>
                  </a:solidFill>
                  <a:latin typeface="Courier New" pitchFamily="49" charset="0"/>
                  <a:ea typeface="MS PGothic" pitchFamily="34" charset="-128"/>
                </a:rPr>
                <a:t>getCourseCode</a:t>
              </a: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return</a:t>
              </a:r>
              <a:r>
                <a:rPr lang="en-US" dirty="0">
                  <a:solidFill>
                    <a:srgbClr val="000000"/>
                  </a:solidFill>
                  <a:latin typeface="Courier New" pitchFamily="49" charset="0"/>
                  <a:ea typeface="MS PGothic" pitchFamily="34" charset="-128"/>
                </a:rPr>
                <a:t> </a:t>
              </a:r>
              <a:r>
                <a:rPr lang="en-US" dirty="0" err="1">
                  <a:solidFill>
                    <a:srgbClr val="000000"/>
                  </a:solidFill>
                  <a:latin typeface="Courier New" pitchFamily="49" charset="0"/>
                  <a:ea typeface="MS PGothic" pitchFamily="34" charset="-128"/>
                </a:rPr>
                <a:t>courseCode</a:t>
              </a:r>
              <a:r>
                <a:rPr lang="en-US" dirty="0">
                  <a:solidFill>
                    <a:srgbClr val="000000"/>
                  </a:solidFill>
                  <a:latin typeface="Courier New" pitchFamily="49" charset="0"/>
                  <a:ea typeface="MS PGothic" pitchFamily="34" charset="-128"/>
                </a:rPr>
                <a:t>;</a:t>
              </a:r>
            </a:p>
            <a:p>
              <a:pPr>
                <a:lnSpc>
                  <a:spcPct val="80000"/>
                </a:lnSpc>
                <a:tabLst>
                  <a:tab pos="457200" algn="l"/>
                </a:tabLst>
              </a:pP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public</a:t>
              </a:r>
              <a:r>
                <a:rPr lang="en-US" dirty="0">
                  <a:solidFill>
                    <a:srgbClr val="000000"/>
                  </a:solidFill>
                  <a:latin typeface="Courier New" pitchFamily="49" charset="0"/>
                  <a:ea typeface="MS PGothic" pitchFamily="34" charset="-128"/>
                </a:rPr>
                <a:t> void </a:t>
              </a:r>
              <a:r>
                <a:rPr lang="en-US" dirty="0" err="1">
                  <a:solidFill>
                    <a:srgbClr val="000000"/>
                  </a:solidFill>
                  <a:latin typeface="Courier New" pitchFamily="49" charset="0"/>
                  <a:ea typeface="MS PGothic" pitchFamily="34" charset="-128"/>
                </a:rPr>
                <a:t>setStudentName</a:t>
              </a:r>
              <a:r>
                <a:rPr lang="en-US" dirty="0">
                  <a:solidFill>
                    <a:srgbClr val="000000"/>
                  </a:solidFill>
                  <a:latin typeface="Courier New" pitchFamily="49" charset="0"/>
                  <a:ea typeface="MS PGothic" pitchFamily="34" charset="-128"/>
                </a:rPr>
                <a:t>(String </a:t>
              </a:r>
              <a:r>
                <a:rPr lang="en-US" dirty="0" err="1">
                  <a:solidFill>
                    <a:srgbClr val="000000"/>
                  </a:solidFill>
                  <a:latin typeface="Courier New" pitchFamily="49" charset="0"/>
                  <a:ea typeface="MS PGothic" pitchFamily="34" charset="-128"/>
                </a:rPr>
                <a:t>val</a:t>
              </a: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err="1">
                  <a:solidFill>
                    <a:srgbClr val="000000"/>
                  </a:solidFill>
                  <a:latin typeface="Courier New" pitchFamily="49" charset="0"/>
                  <a:ea typeface="MS PGothic" pitchFamily="34" charset="-128"/>
                </a:rPr>
                <a:t>studentName</a:t>
              </a:r>
              <a:r>
                <a:rPr lang="en-US" dirty="0">
                  <a:solidFill>
                    <a:srgbClr val="000000"/>
                  </a:solidFill>
                  <a:latin typeface="Courier New" pitchFamily="49" charset="0"/>
                  <a:ea typeface="MS PGothic" pitchFamily="34" charset="-128"/>
                </a:rPr>
                <a:t> = </a:t>
              </a:r>
              <a:r>
                <a:rPr lang="en-US" dirty="0" err="1">
                  <a:solidFill>
                    <a:srgbClr val="000000"/>
                  </a:solidFill>
                  <a:latin typeface="Courier New" pitchFamily="49" charset="0"/>
                  <a:ea typeface="MS PGothic" pitchFamily="34" charset="-128"/>
                </a:rPr>
                <a:t>val</a:t>
              </a:r>
              <a:r>
                <a:rPr lang="en-US" dirty="0">
                  <a:solidFill>
                    <a:srgbClr val="000000"/>
                  </a:solidFill>
                  <a:latin typeface="Courier New" pitchFamily="49" charset="0"/>
                  <a:ea typeface="MS PGothic" pitchFamily="34" charset="-128"/>
                </a:rPr>
                <a:t>;</a:t>
              </a:r>
            </a:p>
            <a:p>
              <a:pPr>
                <a:lnSpc>
                  <a:spcPct val="80000"/>
                </a:lnSpc>
                <a:tabLst>
                  <a:tab pos="457200" algn="l"/>
                </a:tabLst>
              </a:pP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public</a:t>
              </a:r>
              <a:r>
                <a:rPr lang="en-US" dirty="0">
                  <a:solidFill>
                    <a:srgbClr val="000000"/>
                  </a:solidFill>
                  <a:latin typeface="Courier New" pitchFamily="49" charset="0"/>
                  <a:ea typeface="MS PGothic" pitchFamily="34" charset="-128"/>
                </a:rPr>
                <a:t> void </a:t>
              </a:r>
              <a:r>
                <a:rPr lang="en-US" dirty="0" err="1">
                  <a:solidFill>
                    <a:srgbClr val="000000"/>
                  </a:solidFill>
                  <a:latin typeface="Courier New" pitchFamily="49" charset="0"/>
                  <a:ea typeface="MS PGothic" pitchFamily="34" charset="-128"/>
                </a:rPr>
                <a:t>setCourseCode</a:t>
              </a:r>
              <a:r>
                <a:rPr lang="en-US" dirty="0">
                  <a:solidFill>
                    <a:srgbClr val="000000"/>
                  </a:solidFill>
                  <a:latin typeface="Courier New" pitchFamily="49" charset="0"/>
                  <a:ea typeface="MS PGothic" pitchFamily="34" charset="-128"/>
                </a:rPr>
                <a:t>(String </a:t>
              </a:r>
              <a:r>
                <a:rPr lang="en-US" dirty="0" err="1">
                  <a:solidFill>
                    <a:srgbClr val="000000"/>
                  </a:solidFill>
                  <a:latin typeface="Courier New" pitchFamily="49" charset="0"/>
                  <a:ea typeface="MS PGothic" pitchFamily="34" charset="-128"/>
                </a:rPr>
                <a:t>val</a:t>
              </a: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err="1">
                  <a:solidFill>
                    <a:srgbClr val="000000"/>
                  </a:solidFill>
                  <a:latin typeface="Courier New" pitchFamily="49" charset="0"/>
                  <a:ea typeface="MS PGothic" pitchFamily="34" charset="-128"/>
                </a:rPr>
                <a:t>courseCode</a:t>
              </a:r>
              <a:r>
                <a:rPr lang="en-US" dirty="0">
                  <a:solidFill>
                    <a:srgbClr val="000000"/>
                  </a:solidFill>
                  <a:latin typeface="Courier New" pitchFamily="49" charset="0"/>
                  <a:ea typeface="MS PGothic" pitchFamily="34" charset="-128"/>
                </a:rPr>
                <a:t> = </a:t>
              </a:r>
              <a:r>
                <a:rPr lang="en-US" dirty="0" err="1">
                  <a:solidFill>
                    <a:srgbClr val="000000"/>
                  </a:solidFill>
                  <a:latin typeface="Courier New" pitchFamily="49" charset="0"/>
                  <a:ea typeface="MS PGothic" pitchFamily="34" charset="-128"/>
                </a:rPr>
                <a:t>val</a:t>
              </a:r>
              <a:r>
                <a:rPr lang="en-US" dirty="0">
                  <a:solidFill>
                    <a:srgbClr val="000000"/>
                  </a:solidFill>
                  <a:latin typeface="Courier New" pitchFamily="49" charset="0"/>
                  <a:ea typeface="MS PGothic" pitchFamily="34" charset="-128"/>
                </a:rPr>
                <a:t>;</a:t>
              </a:r>
            </a:p>
            <a:p>
              <a:pPr>
                <a:lnSpc>
                  <a:spcPct val="80000"/>
                </a:lnSpc>
                <a:tabLst>
                  <a:tab pos="457200" algn="l"/>
                </a:tabLst>
              </a:pPr>
              <a:r>
                <a:rPr lang="en-US" dirty="0">
                  <a:solidFill>
                    <a:srgbClr val="000000"/>
                  </a:solidFill>
                  <a:latin typeface="Courier New" pitchFamily="49" charset="0"/>
                  <a:ea typeface="MS PGothic" pitchFamily="34" charset="-128"/>
                </a:rPr>
                <a:t>	}</a:t>
              </a:r>
            </a:p>
            <a:p>
              <a:pPr>
                <a:lnSpc>
                  <a:spcPct val="80000"/>
                </a:lnSpc>
                <a:tabLst>
                  <a:tab pos="457200" algn="l"/>
                </a:tabLst>
              </a:pPr>
              <a:endParaRPr lang="en-US" dirty="0">
                <a:solidFill>
                  <a:srgbClr val="000000"/>
                </a:solidFill>
                <a:latin typeface="Courier New" pitchFamily="49" charset="0"/>
                <a:ea typeface="MS PGothic" pitchFamily="34" charset="-128"/>
              </a:endParaRPr>
            </a:p>
            <a:p>
              <a:pPr>
                <a:lnSpc>
                  <a:spcPct val="80000"/>
                </a:lnSpc>
                <a:tabLst>
                  <a:tab pos="457200" algn="l"/>
                </a:tabLst>
              </a:pPr>
              <a:r>
                <a:rPr lang="en-US" dirty="0">
                  <a:solidFill>
                    <a:srgbClr val="FF0000"/>
                  </a:solidFill>
                  <a:latin typeface="Courier New" pitchFamily="49" charset="0"/>
                  <a:ea typeface="MS PGothic" pitchFamily="34" charset="-128"/>
                </a:rPr>
                <a:t>}</a:t>
              </a:r>
            </a:p>
            <a:p>
              <a:pPr>
                <a:lnSpc>
                  <a:spcPct val="80000"/>
                </a:lnSpc>
                <a:tabLst>
                  <a:tab pos="457200" algn="l"/>
                </a:tabLst>
              </a:pPr>
              <a:endParaRPr lang="en-US" dirty="0">
                <a:solidFill>
                  <a:srgbClr val="FF0000"/>
                </a:solidFill>
                <a:latin typeface="Courier New" pitchFamily="49" charset="0"/>
                <a:ea typeface="MS PGothic" pitchFamily="34" charset="-128"/>
              </a:endParaRPr>
            </a:p>
            <a:p>
              <a:pPr>
                <a:lnSpc>
                  <a:spcPct val="80000"/>
                </a:lnSpc>
                <a:tabLst>
                  <a:tab pos="457200" algn="l"/>
                </a:tabLst>
              </a:pPr>
              <a:endParaRPr lang="en-US" dirty="0">
                <a:latin typeface="Courier New" pitchFamily="49" charset="0"/>
                <a:ea typeface="MS PGothic" pitchFamily="34" charset="-128"/>
              </a:endParaRPr>
            </a:p>
          </p:txBody>
        </p:sp>
      </p:grpSp>
    </p:spTree>
    <p:extLst>
      <p:ext uri="{BB962C8B-B14F-4D97-AF65-F5344CB8AC3E}">
        <p14:creationId xmlns:p14="http://schemas.microsoft.com/office/powerpoint/2010/main" val="2640815269"/>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normAutofit/>
          </a:bodyPr>
          <a:lstStyle/>
          <a:p>
            <a:pPr>
              <a:defRPr/>
            </a:pPr>
            <a:fld id="{63230938-3E23-4C19-916E-2307B757F4C4}" type="slidenum">
              <a:rPr lang="en-US"/>
              <a:pPr>
                <a:defRPr/>
              </a:pPr>
              <a:t>657</a:t>
            </a:fld>
            <a:endParaRPr lang="en-US"/>
          </a:p>
        </p:txBody>
      </p:sp>
      <p:sp>
        <p:nvSpPr>
          <p:cNvPr id="51203" name="Rectangle 2"/>
          <p:cNvSpPr>
            <a:spLocks noChangeArrowheads="1"/>
          </p:cNvSpPr>
          <p:nvPr/>
        </p:nvSpPr>
        <p:spPr bwMode="auto">
          <a:xfrm>
            <a:off x="228600" y="152400"/>
            <a:ext cx="8610600" cy="60960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4" name="Rectangle 3"/>
          <p:cNvSpPr>
            <a:spLocks noChangeArrowheads="1"/>
          </p:cNvSpPr>
          <p:nvPr/>
        </p:nvSpPr>
        <p:spPr bwMode="auto">
          <a:xfrm>
            <a:off x="685800" y="3962400"/>
            <a:ext cx="8001000" cy="1219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5" name="Rectangle 4"/>
          <p:cNvSpPr>
            <a:spLocks noChangeArrowheads="1"/>
          </p:cNvSpPr>
          <p:nvPr/>
        </p:nvSpPr>
        <p:spPr bwMode="auto">
          <a:xfrm>
            <a:off x="685800" y="3124200"/>
            <a:ext cx="6553200" cy="7620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6" name="Rectangle 5"/>
          <p:cNvSpPr>
            <a:spLocks noChangeArrowheads="1"/>
          </p:cNvSpPr>
          <p:nvPr/>
        </p:nvSpPr>
        <p:spPr bwMode="auto">
          <a:xfrm>
            <a:off x="685800" y="1752600"/>
            <a:ext cx="6553200" cy="7620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7" name="Rectangle 6"/>
          <p:cNvSpPr>
            <a:spLocks noChangeArrowheads="1"/>
          </p:cNvSpPr>
          <p:nvPr/>
        </p:nvSpPr>
        <p:spPr bwMode="auto">
          <a:xfrm>
            <a:off x="304800" y="304800"/>
            <a:ext cx="8839200"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0000FF"/>
                </a:solidFill>
                <a:latin typeface="Courier New" pitchFamily="49" charset="0"/>
                <a:cs typeface="Courier New" pitchFamily="49" charset="0"/>
              </a:rPr>
              <a:t>public class</a:t>
            </a:r>
            <a:r>
              <a:rPr lang="en-US" dirty="0">
                <a:solidFill>
                  <a:srgbClr val="000000"/>
                </a:solidFill>
                <a:latin typeface="Courier New" pitchFamily="49" charset="0"/>
                <a:cs typeface="Courier New" pitchFamily="49" charset="0"/>
              </a:rPr>
              <a:t> </a:t>
            </a:r>
            <a:r>
              <a:rPr lang="en-US" dirty="0" err="1">
                <a:solidFill>
                  <a:srgbClr val="000000"/>
                </a:solidFill>
                <a:latin typeface="Courier New" pitchFamily="49" charset="0"/>
                <a:cs typeface="Courier New" pitchFamily="49" charset="0"/>
              </a:rPr>
              <a:t>CourseRegistration</a:t>
            </a:r>
            <a:r>
              <a:rPr lang="en-US" dirty="0">
                <a:solidFill>
                  <a:srgbClr val="000000"/>
                </a:solidFill>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a:t>
            </a:r>
            <a:endParaRPr lang="en-US" dirty="0">
              <a:solidFill>
                <a:srgbClr val="000000"/>
              </a:solidFill>
              <a:latin typeface="Courier New" pitchFamily="49" charset="0"/>
              <a:cs typeface="Courier New" pitchFamily="49" charset="0"/>
            </a:endParaRPr>
          </a:p>
          <a:p>
            <a:r>
              <a:rPr lang="en-US" dirty="0">
                <a:solidFill>
                  <a:srgbClr val="000000"/>
                </a:solidFill>
                <a:latin typeface="Courier New" pitchFamily="49" charset="0"/>
                <a:cs typeface="Courier New" pitchFamily="49" charset="0"/>
              </a:rPr>
              <a:t>    </a:t>
            </a:r>
            <a:r>
              <a:rPr lang="en-US" dirty="0">
                <a:solidFill>
                  <a:srgbClr val="0000FF"/>
                </a:solidFill>
                <a:latin typeface="Courier New" pitchFamily="49" charset="0"/>
                <a:cs typeface="Courier New" pitchFamily="49" charset="0"/>
              </a:rPr>
              <a:t>public static void</a:t>
            </a:r>
            <a:r>
              <a:rPr lang="en-US" dirty="0">
                <a:solidFill>
                  <a:srgbClr val="000000"/>
                </a:solidFill>
                <a:latin typeface="Courier New" pitchFamily="49" charset="0"/>
                <a:cs typeface="Courier New" pitchFamily="49" charset="0"/>
              </a:rPr>
              <a:t> main</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String</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 </a:t>
            </a:r>
            <a:r>
              <a:rPr lang="en-US" dirty="0" err="1">
                <a:solidFill>
                  <a:srgbClr val="000000"/>
                </a:solidFill>
                <a:latin typeface="Courier New" pitchFamily="49" charset="0"/>
                <a:cs typeface="Courier New" pitchFamily="49" charset="0"/>
              </a:rPr>
              <a:t>args</a:t>
            </a:r>
            <a:r>
              <a:rPr lang="en-US" dirty="0">
                <a:solidFill>
                  <a:srgbClr val="FF0000"/>
                </a:solidFill>
                <a:latin typeface="Courier New" pitchFamily="49" charset="0"/>
                <a:cs typeface="Courier New" pitchFamily="49" charset="0"/>
              </a:rPr>
              <a:t>) { </a:t>
            </a:r>
            <a:r>
              <a:rPr lang="en-US" dirty="0">
                <a:solidFill>
                  <a:srgbClr val="000000"/>
                </a:solidFill>
                <a:latin typeface="Courier New" pitchFamily="49" charset="0"/>
                <a:cs typeface="Courier New" pitchFamily="49" charset="0"/>
              </a:rPr>
              <a:t>    </a:t>
            </a:r>
          </a:p>
          <a:p>
            <a:r>
              <a:rPr lang="en-US" dirty="0">
                <a:solidFill>
                  <a:srgbClr val="000000"/>
                </a:solidFill>
                <a:latin typeface="Courier New" pitchFamily="49" charset="0"/>
                <a:cs typeface="Courier New" pitchFamily="49" charset="0"/>
              </a:rPr>
              <a:t>         Course course1, course2;</a:t>
            </a:r>
          </a:p>
          <a:p>
            <a:r>
              <a:rPr lang="en-US" dirty="0">
                <a:solidFill>
                  <a:srgbClr val="00FF00"/>
                </a:solidFill>
                <a:latin typeface="Courier New" pitchFamily="49" charset="0"/>
                <a:cs typeface="Courier New" pitchFamily="49" charset="0"/>
              </a:rPr>
              <a:t>//Create and assign values to course1</a:t>
            </a:r>
            <a:endParaRPr lang="en-US" dirty="0">
              <a:solidFill>
                <a:srgbClr val="000000"/>
              </a:solidFill>
              <a:latin typeface="Courier New" pitchFamily="49" charset="0"/>
              <a:cs typeface="Courier New" pitchFamily="49" charset="0"/>
            </a:endParaRPr>
          </a:p>
          <a:p>
            <a:r>
              <a:rPr lang="en-US" dirty="0">
                <a:solidFill>
                  <a:srgbClr val="000000"/>
                </a:solidFill>
                <a:latin typeface="Courier New" pitchFamily="49" charset="0"/>
                <a:cs typeface="Courier New" pitchFamily="49" charset="0"/>
              </a:rPr>
              <a:t> 	course1</a:t>
            </a:r>
            <a:r>
              <a:rPr lang="en-US" dirty="0">
                <a:latin typeface="Courier New" pitchFamily="49" charset="0"/>
                <a:cs typeface="Courier New" pitchFamily="49" charset="0"/>
              </a:rPr>
              <a:t> </a:t>
            </a:r>
            <a:r>
              <a:rPr lang="en-US" dirty="0">
                <a:solidFill>
                  <a:srgbClr val="000000"/>
                </a:solidFill>
                <a:latin typeface="Courier New" pitchFamily="49" charset="0"/>
                <a:cs typeface="Courier New" pitchFamily="49" charset="0"/>
              </a:rPr>
              <a:t>= </a:t>
            </a:r>
            <a:r>
              <a:rPr lang="en-US" dirty="0">
                <a:solidFill>
                  <a:srgbClr val="0000FF"/>
                </a:solidFill>
                <a:latin typeface="Courier New" pitchFamily="49" charset="0"/>
                <a:cs typeface="Courier New" pitchFamily="49" charset="0"/>
              </a:rPr>
              <a:t>new</a:t>
            </a:r>
            <a:r>
              <a:rPr lang="en-US" dirty="0">
                <a:solidFill>
                  <a:srgbClr val="000000"/>
                </a:solidFill>
                <a:latin typeface="Courier New" pitchFamily="49" charset="0"/>
                <a:cs typeface="Courier New" pitchFamily="49" charset="0"/>
              </a:rPr>
              <a:t> Course</a:t>
            </a:r>
            <a:r>
              <a:rPr lang="en-US" dirty="0">
                <a:solidFill>
                  <a:srgbClr val="FF0000"/>
                </a:solidFill>
                <a:latin typeface="Courier New" pitchFamily="49" charset="0"/>
                <a:cs typeface="Courier New" pitchFamily="49" charset="0"/>
              </a:rPr>
              <a:t>( )</a:t>
            </a:r>
            <a:r>
              <a:rPr lang="en-US" dirty="0">
                <a:solidFill>
                  <a:srgbClr val="000000"/>
                </a:solidFill>
                <a:latin typeface="Courier New" pitchFamily="49" charset="0"/>
                <a:cs typeface="Courier New" pitchFamily="49" charset="0"/>
              </a:rPr>
              <a:t>;   </a:t>
            </a:r>
            <a:endParaRPr lang="en-US" dirty="0">
              <a:solidFill>
                <a:srgbClr val="00FF00"/>
              </a:solidFill>
              <a:latin typeface="Courier New" pitchFamily="49" charset="0"/>
              <a:cs typeface="Courier New" pitchFamily="49" charset="0"/>
            </a:endParaRPr>
          </a:p>
          <a:p>
            <a:r>
              <a:rPr lang="en-US" dirty="0">
                <a:solidFill>
                  <a:srgbClr val="000000"/>
                </a:solidFill>
                <a:latin typeface="Courier New" pitchFamily="49" charset="0"/>
                <a:cs typeface="Courier New" pitchFamily="49" charset="0"/>
              </a:rPr>
              <a:t>	course1.setCourseCode(“CSC112“);</a:t>
            </a:r>
          </a:p>
          <a:p>
            <a:r>
              <a:rPr lang="en-US" dirty="0">
                <a:solidFill>
                  <a:srgbClr val="000000"/>
                </a:solidFill>
                <a:latin typeface="Courier New" pitchFamily="49" charset="0"/>
                <a:cs typeface="Courier New" pitchFamily="49" charset="0"/>
              </a:rPr>
              <a:t>	course1.setStudentName</a:t>
            </a:r>
            <a:r>
              <a:rPr lang="en-US" dirty="0">
                <a:solidFill>
                  <a:srgbClr val="0000FF"/>
                </a:solidFill>
                <a:latin typeface="Courier New" pitchFamily="49" charset="0"/>
                <a:cs typeface="Courier New" pitchFamily="49" charset="0"/>
              </a:rPr>
              <a:t>(</a:t>
            </a:r>
            <a:r>
              <a:rPr lang="en-US" dirty="0">
                <a:solidFill>
                  <a:srgbClr val="007F7F"/>
                </a:solidFill>
                <a:latin typeface="Courier New" pitchFamily="49" charset="0"/>
                <a:cs typeface="Courier New" pitchFamily="49" charset="0"/>
              </a:rPr>
              <a:t>“</a:t>
            </a:r>
            <a:r>
              <a:rPr lang="en-US" dirty="0" err="1">
                <a:solidFill>
                  <a:srgbClr val="007F7F"/>
                </a:solidFill>
                <a:latin typeface="Courier New" pitchFamily="49" charset="0"/>
                <a:cs typeface="Courier New" pitchFamily="49" charset="0"/>
              </a:rPr>
              <a:t>Majed</a:t>
            </a:r>
            <a:r>
              <a:rPr lang="en-US" dirty="0">
                <a:solidFill>
                  <a:srgbClr val="007F7F"/>
                </a:solidFill>
                <a:latin typeface="Courier New" pitchFamily="49" charset="0"/>
                <a:cs typeface="Courier New" pitchFamily="49" charset="0"/>
              </a:rPr>
              <a:t> </a:t>
            </a:r>
            <a:r>
              <a:rPr lang="en-US" dirty="0" err="1">
                <a:solidFill>
                  <a:srgbClr val="007F7F"/>
                </a:solidFill>
                <a:latin typeface="Courier New" pitchFamily="49" charset="0"/>
                <a:cs typeface="Courier New" pitchFamily="49" charset="0"/>
              </a:rPr>
              <a:t>AlKebir</a:t>
            </a:r>
            <a:r>
              <a:rPr lang="en-US" dirty="0">
                <a:solidFill>
                  <a:srgbClr val="007F7F"/>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a:t>
            </a:r>
          </a:p>
          <a:p>
            <a:endParaRPr lang="en-US" dirty="0">
              <a:solidFill>
                <a:srgbClr val="000000"/>
              </a:solidFill>
              <a:latin typeface="Courier New" pitchFamily="49" charset="0"/>
              <a:cs typeface="Courier New" pitchFamily="49" charset="0"/>
            </a:endParaRPr>
          </a:p>
          <a:p>
            <a:r>
              <a:rPr lang="en-US" dirty="0">
                <a:solidFill>
                  <a:srgbClr val="00FF00"/>
                </a:solidFill>
                <a:latin typeface="Courier New" pitchFamily="49" charset="0"/>
                <a:cs typeface="Courier New" pitchFamily="49" charset="0"/>
              </a:rPr>
              <a:t>//Create and assign values to course2</a:t>
            </a:r>
            <a:r>
              <a:rPr lang="en-US" dirty="0">
                <a:solidFill>
                  <a:srgbClr val="000000"/>
                </a:solidFill>
                <a:latin typeface="Courier New" pitchFamily="49" charset="0"/>
                <a:cs typeface="Courier New" pitchFamily="49" charset="0"/>
              </a:rPr>
              <a:t> </a:t>
            </a:r>
          </a:p>
          <a:p>
            <a:r>
              <a:rPr lang="en-US" dirty="0">
                <a:solidFill>
                  <a:srgbClr val="000000"/>
                </a:solidFill>
                <a:latin typeface="Courier New" pitchFamily="49" charset="0"/>
                <a:cs typeface="Courier New" pitchFamily="49" charset="0"/>
              </a:rPr>
              <a:t>	course2 = </a:t>
            </a:r>
            <a:r>
              <a:rPr lang="en-US" dirty="0">
                <a:solidFill>
                  <a:srgbClr val="0000FF"/>
                </a:solidFill>
                <a:latin typeface="Courier New" pitchFamily="49" charset="0"/>
                <a:cs typeface="Courier New" pitchFamily="49" charset="0"/>
              </a:rPr>
              <a:t>new</a:t>
            </a:r>
            <a:r>
              <a:rPr lang="en-US" dirty="0">
                <a:solidFill>
                  <a:srgbClr val="000000"/>
                </a:solidFill>
                <a:latin typeface="Courier New" pitchFamily="49" charset="0"/>
                <a:cs typeface="Courier New" pitchFamily="49" charset="0"/>
              </a:rPr>
              <a:t> Course</a:t>
            </a:r>
            <a:r>
              <a:rPr lang="en-US" dirty="0">
                <a:solidFill>
                  <a:srgbClr val="FF0000"/>
                </a:solidFill>
                <a:latin typeface="Courier New" pitchFamily="49" charset="0"/>
                <a:cs typeface="Courier New" pitchFamily="49" charset="0"/>
              </a:rPr>
              <a:t>( )</a:t>
            </a:r>
            <a:r>
              <a:rPr lang="en-US" dirty="0">
                <a:solidFill>
                  <a:srgbClr val="000000"/>
                </a:solidFill>
                <a:latin typeface="Courier New" pitchFamily="49" charset="0"/>
                <a:cs typeface="Courier New" pitchFamily="49" charset="0"/>
              </a:rPr>
              <a:t>;   </a:t>
            </a:r>
            <a:endParaRPr lang="en-US" dirty="0">
              <a:solidFill>
                <a:srgbClr val="00FF00"/>
              </a:solidFill>
              <a:latin typeface="Courier New" pitchFamily="49" charset="0"/>
              <a:cs typeface="Courier New" pitchFamily="49" charset="0"/>
            </a:endParaRPr>
          </a:p>
          <a:p>
            <a:r>
              <a:rPr lang="en-US" dirty="0">
                <a:solidFill>
                  <a:srgbClr val="000000"/>
                </a:solidFill>
                <a:latin typeface="Courier New" pitchFamily="49" charset="0"/>
                <a:cs typeface="Courier New" pitchFamily="49" charset="0"/>
              </a:rPr>
              <a:t>	course2.setCourseCode</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“CSC107“</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a:t>
            </a:r>
          </a:p>
          <a:p>
            <a:r>
              <a:rPr lang="en-US" dirty="0">
                <a:solidFill>
                  <a:srgbClr val="000000"/>
                </a:solidFill>
                <a:latin typeface="Courier New" pitchFamily="49" charset="0"/>
                <a:cs typeface="Courier New" pitchFamily="49" charset="0"/>
              </a:rPr>
              <a:t>	course2.setStudentName</a:t>
            </a:r>
            <a:r>
              <a:rPr lang="en-US" dirty="0">
                <a:solidFill>
                  <a:srgbClr val="FF0000"/>
                </a:solidFill>
                <a:latin typeface="Courier New" pitchFamily="49" charset="0"/>
                <a:cs typeface="Courier New" pitchFamily="49" charset="0"/>
              </a:rPr>
              <a:t>(</a:t>
            </a:r>
            <a:r>
              <a:rPr lang="en-US" dirty="0">
                <a:solidFill>
                  <a:srgbClr val="007F7F"/>
                </a:solidFill>
                <a:latin typeface="Courier New" pitchFamily="49" charset="0"/>
                <a:cs typeface="Courier New" pitchFamily="49" charset="0"/>
              </a:rPr>
              <a:t>“Fahd </a:t>
            </a:r>
            <a:r>
              <a:rPr lang="en-US" dirty="0" err="1">
                <a:solidFill>
                  <a:srgbClr val="007F7F"/>
                </a:solidFill>
                <a:latin typeface="Courier New" pitchFamily="49" charset="0"/>
                <a:cs typeface="Courier New" pitchFamily="49" charset="0"/>
              </a:rPr>
              <a:t>AlAmri</a:t>
            </a:r>
            <a:r>
              <a:rPr lang="en-US" dirty="0">
                <a:solidFill>
                  <a:srgbClr val="007F7F"/>
                </a:solidFill>
                <a:latin typeface="Courier New" pitchFamily="49" charset="0"/>
                <a:cs typeface="Courier New" pitchFamily="49" charset="0"/>
              </a:rPr>
              <a:t>“</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a:t>
            </a:r>
          </a:p>
          <a:p>
            <a:r>
              <a:rPr lang="en-US" dirty="0">
                <a:solidFill>
                  <a:srgbClr val="00FF00"/>
                </a:solidFill>
                <a:latin typeface="Courier New" pitchFamily="49" charset="0"/>
                <a:cs typeface="Courier New" pitchFamily="49" charset="0"/>
              </a:rPr>
              <a:t>	</a:t>
            </a:r>
          </a:p>
          <a:p>
            <a:r>
              <a:rPr lang="en-US" dirty="0">
                <a:solidFill>
                  <a:srgbClr val="000000"/>
                </a:solidFill>
                <a:latin typeface="Courier New" pitchFamily="49" charset="0"/>
                <a:cs typeface="Courier New" pitchFamily="49" charset="0"/>
              </a:rPr>
              <a:t>	</a:t>
            </a:r>
            <a:r>
              <a:rPr lang="en-US" dirty="0" err="1">
                <a:solidFill>
                  <a:srgbClr val="0000FF"/>
                </a:solidFill>
                <a:latin typeface="Courier New" pitchFamily="49" charset="0"/>
                <a:cs typeface="Courier New" pitchFamily="49" charset="0"/>
              </a:rPr>
              <a:t>System.out.println</a:t>
            </a:r>
            <a:r>
              <a:rPr lang="en-US" dirty="0">
                <a:solidFill>
                  <a:srgbClr val="000000"/>
                </a:solidFill>
                <a:latin typeface="Courier New" pitchFamily="49" charset="0"/>
                <a:cs typeface="Courier New" pitchFamily="49" charset="0"/>
              </a:rPr>
              <a:t>(course1.getStudentName</a:t>
            </a:r>
            <a:r>
              <a:rPr lang="en-US" dirty="0">
                <a:solidFill>
                  <a:srgbClr val="FF0000"/>
                </a:solidFill>
                <a:latin typeface="Courier New" pitchFamily="49" charset="0"/>
                <a:cs typeface="Courier New" pitchFamily="49" charset="0"/>
              </a:rPr>
              <a:t>()</a:t>
            </a:r>
            <a:r>
              <a:rPr lang="en-US" sz="2400" dirty="0">
                <a:latin typeface="Comic Sans MS" pitchFamily="66" charset="0"/>
              </a:rPr>
              <a:t> </a:t>
            </a:r>
            <a:r>
              <a:rPr lang="en-US" dirty="0">
                <a:solidFill>
                  <a:srgbClr val="000000"/>
                </a:solidFill>
                <a:latin typeface="Courier New" pitchFamily="49" charset="0"/>
                <a:cs typeface="Courier New" pitchFamily="49" charset="0"/>
              </a:rPr>
              <a:t>+ </a:t>
            </a:r>
          </a:p>
          <a:p>
            <a:r>
              <a:rPr lang="en-US" dirty="0">
                <a:solidFill>
                  <a:srgbClr val="000000"/>
                </a:solidFill>
                <a:latin typeface="Courier New" pitchFamily="49" charset="0"/>
                <a:cs typeface="Courier New" pitchFamily="49" charset="0"/>
              </a:rPr>
              <a:t>		</a:t>
            </a:r>
            <a:r>
              <a:rPr lang="en-US" dirty="0">
                <a:solidFill>
                  <a:srgbClr val="007F7F"/>
                </a:solidFill>
                <a:latin typeface="Courier New" pitchFamily="49" charset="0"/>
                <a:cs typeface="Courier New" pitchFamily="49" charset="0"/>
              </a:rPr>
              <a:t>" has the course “ +  </a:t>
            </a:r>
            <a:r>
              <a:rPr lang="en-US" dirty="0">
                <a:solidFill>
                  <a:srgbClr val="000000"/>
                </a:solidFill>
                <a:latin typeface="Courier New" pitchFamily="49" charset="0"/>
                <a:cs typeface="Courier New" pitchFamily="49" charset="0"/>
              </a:rPr>
              <a:t>course1.getCourseCode</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a:t>
            </a:r>
          </a:p>
          <a:p>
            <a:r>
              <a:rPr lang="en-US" dirty="0">
                <a:solidFill>
                  <a:srgbClr val="000000"/>
                </a:solidFill>
                <a:latin typeface="Courier New" pitchFamily="49" charset="0"/>
                <a:cs typeface="Courier New" pitchFamily="49" charset="0"/>
              </a:rPr>
              <a:t>	</a:t>
            </a:r>
            <a:r>
              <a:rPr lang="en-US" dirty="0" err="1">
                <a:solidFill>
                  <a:srgbClr val="0000FF"/>
                </a:solidFill>
                <a:latin typeface="Courier New" pitchFamily="49" charset="0"/>
                <a:cs typeface="Courier New" pitchFamily="49" charset="0"/>
              </a:rPr>
              <a:t>System.out.println</a:t>
            </a:r>
            <a:r>
              <a:rPr lang="en-US" dirty="0">
                <a:solidFill>
                  <a:srgbClr val="000000"/>
                </a:solidFill>
                <a:latin typeface="Courier New" pitchFamily="49" charset="0"/>
                <a:cs typeface="Courier New" pitchFamily="49" charset="0"/>
              </a:rPr>
              <a:t>(course2.getStudentName</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 + </a:t>
            </a:r>
          </a:p>
          <a:p>
            <a:r>
              <a:rPr lang="en-US" dirty="0">
                <a:solidFill>
                  <a:srgbClr val="000000"/>
                </a:solidFill>
                <a:latin typeface="Courier New" pitchFamily="49" charset="0"/>
                <a:cs typeface="Courier New" pitchFamily="49" charset="0"/>
              </a:rPr>
              <a:t>		</a:t>
            </a:r>
            <a:r>
              <a:rPr lang="en-US" dirty="0">
                <a:solidFill>
                  <a:srgbClr val="007F7F"/>
                </a:solidFill>
                <a:latin typeface="Courier New" pitchFamily="49" charset="0"/>
                <a:cs typeface="Courier New" pitchFamily="49" charset="0"/>
              </a:rPr>
              <a:t>" has the course “ + </a:t>
            </a:r>
            <a:r>
              <a:rPr lang="en-US" dirty="0">
                <a:solidFill>
                  <a:srgbClr val="000000"/>
                </a:solidFill>
                <a:latin typeface="Courier New" pitchFamily="49" charset="0"/>
                <a:cs typeface="Courier New" pitchFamily="49" charset="0"/>
              </a:rPr>
              <a:t>course2.getCourseCode</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 </a:t>
            </a:r>
          </a:p>
          <a:p>
            <a:endParaRPr lang="en-US" dirty="0">
              <a:solidFill>
                <a:srgbClr val="000000"/>
              </a:solidFill>
              <a:latin typeface="Courier New" pitchFamily="49" charset="0"/>
              <a:cs typeface="Courier New" pitchFamily="49" charset="0"/>
            </a:endParaRPr>
          </a:p>
          <a:p>
            <a:r>
              <a:rPr lang="en-US" dirty="0">
                <a:solidFill>
                  <a:srgbClr val="000000"/>
                </a:solidFill>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a:t>
            </a:r>
          </a:p>
          <a:p>
            <a:r>
              <a:rPr lang="en-US" dirty="0">
                <a:solidFill>
                  <a:srgbClr val="FF0000"/>
                </a:solidFill>
                <a:latin typeface="Courier New" pitchFamily="49" charset="0"/>
                <a:cs typeface="Courier New" pitchFamily="49" charset="0"/>
              </a:rPr>
              <a:t>}</a:t>
            </a:r>
          </a:p>
          <a:p>
            <a:endParaRPr lang="en-US"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170143643"/>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467544" y="188640"/>
            <a:ext cx="8229600" cy="1143000"/>
          </a:xfrm>
        </p:spPr>
        <p:txBody>
          <a:bodyPr/>
          <a:lstStyle/>
          <a:p>
            <a:r>
              <a:rPr lang="en-US" dirty="0"/>
              <a:t>4- Print</a:t>
            </a:r>
            <a:endParaRPr lang="en-GB" dirty="0"/>
          </a:p>
        </p:txBody>
      </p:sp>
      <p:sp>
        <p:nvSpPr>
          <p:cNvPr id="4" name="Content Placeholder 3"/>
          <p:cNvSpPr>
            <a:spLocks noGrp="1"/>
          </p:cNvSpPr>
          <p:nvPr>
            <p:ph sz="quarter" idx="1"/>
          </p:nvPr>
        </p:nvSpPr>
        <p:spPr>
          <a:xfrm>
            <a:off x="467544" y="1484784"/>
            <a:ext cx="8229600" cy="5145435"/>
          </a:xfrm>
        </p:spPr>
        <p:txBody>
          <a:bodyPr/>
          <a:lstStyle/>
          <a:p>
            <a:r>
              <a:rPr lang="en-GB" sz="2800" dirty="0"/>
              <a:t>Printing method: to specify how to print an object </a:t>
            </a:r>
          </a:p>
          <a:p>
            <a:pPr marL="0" indent="0">
              <a:buNone/>
            </a:pPr>
            <a:endParaRPr lang="en-US" dirty="0"/>
          </a:p>
        </p:txBody>
      </p:sp>
      <p:sp>
        <p:nvSpPr>
          <p:cNvPr id="5" name="TextBox 4"/>
          <p:cNvSpPr txBox="1"/>
          <p:nvPr/>
        </p:nvSpPr>
        <p:spPr>
          <a:xfrm>
            <a:off x="436121" y="2057400"/>
            <a:ext cx="8676456" cy="3984168"/>
          </a:xfrm>
          <a:prstGeom prst="rect">
            <a:avLst/>
          </a:prstGeom>
          <a:noFill/>
        </p:spPr>
        <p:txBody>
          <a:bodyPr wrap="square" rtlCol="0">
            <a:spAutoFit/>
          </a:bodyPr>
          <a:lstStyle/>
          <a:p>
            <a:pPr>
              <a:lnSpc>
                <a:spcPct val="80000"/>
              </a:lnSpc>
              <a:tabLst>
                <a:tab pos="457200" algn="l"/>
              </a:tabLst>
              <a:defRPr/>
            </a:pPr>
            <a:r>
              <a:rPr lang="en-US" dirty="0">
                <a:solidFill>
                  <a:srgbClr val="0000FF"/>
                </a:solidFill>
                <a:latin typeface="Courier New" charset="0"/>
                <a:ea typeface="MS PGothic" charset="0"/>
                <a:cs typeface="MS PGothic" charset="0"/>
              </a:rPr>
              <a:t>class</a:t>
            </a:r>
            <a:r>
              <a:rPr lang="en-US" dirty="0">
                <a:solidFill>
                  <a:srgbClr val="000000"/>
                </a:solidFill>
                <a:latin typeface="Courier New" charset="0"/>
                <a:ea typeface="MS PGothic" charset="0"/>
                <a:cs typeface="MS PGothic" charset="0"/>
              </a:rPr>
              <a:t> Course </a:t>
            </a:r>
            <a:r>
              <a:rPr lang="en-US" dirty="0">
                <a:solidFill>
                  <a:srgbClr val="FF0000"/>
                </a:solidFill>
                <a:latin typeface="Courier New" charset="0"/>
                <a:ea typeface="MS PGothic" charset="0"/>
                <a:cs typeface="MS PGothic" charset="0"/>
              </a:rPr>
              <a:t>{</a:t>
            </a:r>
            <a:endParaRPr lang="en-US" dirty="0">
              <a:solidFill>
                <a:srgbClr val="000000"/>
              </a:solidFill>
              <a:latin typeface="Courier New" charset="0"/>
              <a:ea typeface="MS PGothic" charset="0"/>
              <a:cs typeface="MS PGothic" charset="0"/>
            </a:endParaRPr>
          </a:p>
          <a:p>
            <a:pPr>
              <a:lnSpc>
                <a:spcPct val="80000"/>
              </a:lnSpc>
              <a:tabLst>
                <a:tab pos="457200" algn="l"/>
              </a:tabLst>
              <a:defRPr/>
            </a:pPr>
            <a:r>
              <a:rPr lang="en-US" dirty="0">
                <a:solidFill>
                  <a:srgbClr val="00FF00"/>
                </a:solidFill>
                <a:latin typeface="Courier New" charset="0"/>
                <a:ea typeface="MS PGothic" charset="0"/>
                <a:cs typeface="MS PGothic" charset="0"/>
              </a:rPr>
              <a:t>    // Instance attributes</a:t>
            </a:r>
            <a:r>
              <a:rPr lang="en-US" dirty="0">
                <a:solidFill>
                  <a:srgbClr val="000000"/>
                </a:solidFill>
                <a:latin typeface="Courier New" charset="0"/>
                <a:ea typeface="MS PGothic" charset="0"/>
                <a:cs typeface="MS PGothic" charset="0"/>
              </a:rPr>
              <a:t>   </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private</a:t>
            </a:r>
            <a:r>
              <a:rPr lang="en-US" dirty="0">
                <a:solidFill>
                  <a:srgbClr val="000000"/>
                </a:solidFill>
                <a:latin typeface="Courier New" pitchFamily="49" charset="0"/>
                <a:ea typeface="MS PGothic" pitchFamily="34" charset="-128"/>
              </a:rPr>
              <a:t> String </a:t>
            </a:r>
            <a:r>
              <a:rPr lang="en-US" dirty="0" err="1">
                <a:solidFill>
                  <a:srgbClr val="000000"/>
                </a:solidFill>
                <a:latin typeface="Courier New" pitchFamily="49" charset="0"/>
                <a:ea typeface="MS PGothic" pitchFamily="34" charset="-128"/>
              </a:rPr>
              <a:t>studentName</a:t>
            </a:r>
            <a:r>
              <a:rPr lang="en-US" dirty="0">
                <a:solidFill>
                  <a:srgbClr val="000000"/>
                </a:solidFill>
                <a:latin typeface="Courier New" pitchFamily="49" charset="0"/>
                <a:ea typeface="MS PGothic" pitchFamily="34" charset="-128"/>
              </a:rPr>
              <a:t>;</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private</a:t>
            </a:r>
            <a:r>
              <a:rPr lang="en-US" dirty="0">
                <a:solidFill>
                  <a:srgbClr val="000000"/>
                </a:solidFill>
                <a:latin typeface="Courier New" pitchFamily="49" charset="0"/>
                <a:ea typeface="MS PGothic" pitchFamily="34" charset="-128"/>
              </a:rPr>
              <a:t> String </a:t>
            </a:r>
            <a:r>
              <a:rPr lang="en-US" dirty="0" err="1">
                <a:solidFill>
                  <a:srgbClr val="000000"/>
                </a:solidFill>
                <a:latin typeface="Courier New" pitchFamily="49" charset="0"/>
                <a:ea typeface="MS PGothic" pitchFamily="34" charset="-128"/>
              </a:rPr>
              <a:t>courseCode</a:t>
            </a:r>
            <a:r>
              <a:rPr lang="en-US" dirty="0">
                <a:solidFill>
                  <a:srgbClr val="000000"/>
                </a:solidFill>
                <a:latin typeface="Courier New" pitchFamily="49" charset="0"/>
                <a:ea typeface="MS PGothic" pitchFamily="34" charset="-128"/>
              </a:rPr>
              <a:t> ;</a:t>
            </a:r>
          </a:p>
          <a:p>
            <a:pPr>
              <a:lnSpc>
                <a:spcPct val="80000"/>
              </a:lnSpc>
              <a:tabLst>
                <a:tab pos="457200" algn="l"/>
              </a:tabLst>
            </a:pPr>
            <a:r>
              <a:rPr lang="en-US" dirty="0">
                <a:solidFill>
                  <a:srgbClr val="00FF00"/>
                </a:solidFill>
                <a:latin typeface="Courier New" charset="0"/>
                <a:ea typeface="MS PGothic" charset="0"/>
                <a:cs typeface="MS PGothic" charset="0"/>
              </a:rPr>
              <a:t>    // Methods </a:t>
            </a:r>
            <a:endParaRPr lang="en-US" dirty="0">
              <a:solidFill>
                <a:srgbClr val="000000"/>
              </a:solidFill>
              <a:latin typeface="Courier New" pitchFamily="49" charset="0"/>
              <a:ea typeface="MS PGothic" pitchFamily="34" charset="-128"/>
            </a:endParaRP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public</a:t>
            </a:r>
            <a:r>
              <a:rPr lang="en-US" dirty="0">
                <a:solidFill>
                  <a:srgbClr val="000000"/>
                </a:solidFill>
                <a:latin typeface="Courier New" pitchFamily="49" charset="0"/>
                <a:ea typeface="MS PGothic" pitchFamily="34" charset="-128"/>
              </a:rPr>
              <a:t> String </a:t>
            </a:r>
            <a:r>
              <a:rPr lang="en-US" dirty="0" err="1">
                <a:solidFill>
                  <a:srgbClr val="000000"/>
                </a:solidFill>
                <a:latin typeface="Courier New" pitchFamily="49" charset="0"/>
                <a:ea typeface="MS PGothic" pitchFamily="34" charset="-128"/>
              </a:rPr>
              <a:t>getStudentName</a:t>
            </a: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return</a:t>
            </a:r>
            <a:r>
              <a:rPr lang="en-US" dirty="0">
                <a:solidFill>
                  <a:srgbClr val="000000"/>
                </a:solidFill>
                <a:latin typeface="Courier New" pitchFamily="49" charset="0"/>
                <a:ea typeface="MS PGothic" pitchFamily="34" charset="-128"/>
              </a:rPr>
              <a:t> </a:t>
            </a:r>
            <a:r>
              <a:rPr lang="en-US" dirty="0" err="1">
                <a:solidFill>
                  <a:srgbClr val="000000"/>
                </a:solidFill>
                <a:latin typeface="Courier New" pitchFamily="49" charset="0"/>
                <a:ea typeface="MS PGothic" pitchFamily="34" charset="-128"/>
              </a:rPr>
              <a:t>studentName</a:t>
            </a:r>
            <a:r>
              <a:rPr lang="en-US" dirty="0">
                <a:solidFill>
                  <a:srgbClr val="000000"/>
                </a:solidFill>
                <a:latin typeface="Courier New" pitchFamily="49" charset="0"/>
                <a:ea typeface="MS PGothic" pitchFamily="34" charset="-128"/>
              </a:rPr>
              <a:t>;}</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public</a:t>
            </a:r>
            <a:r>
              <a:rPr lang="en-US" dirty="0">
                <a:solidFill>
                  <a:srgbClr val="000000"/>
                </a:solidFill>
                <a:latin typeface="Courier New" pitchFamily="49" charset="0"/>
                <a:ea typeface="MS PGothic" pitchFamily="34" charset="-128"/>
              </a:rPr>
              <a:t> String </a:t>
            </a:r>
            <a:r>
              <a:rPr lang="en-US" dirty="0" err="1">
                <a:solidFill>
                  <a:srgbClr val="000000"/>
                </a:solidFill>
                <a:latin typeface="Courier New" pitchFamily="49" charset="0"/>
                <a:ea typeface="MS PGothic" pitchFamily="34" charset="-128"/>
              </a:rPr>
              <a:t>getCourseCode</a:t>
            </a: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return</a:t>
            </a:r>
            <a:r>
              <a:rPr lang="en-US" dirty="0">
                <a:solidFill>
                  <a:srgbClr val="000000"/>
                </a:solidFill>
                <a:latin typeface="Courier New" pitchFamily="49" charset="0"/>
                <a:ea typeface="MS PGothic" pitchFamily="34" charset="-128"/>
              </a:rPr>
              <a:t> </a:t>
            </a:r>
            <a:r>
              <a:rPr lang="en-US" dirty="0" err="1">
                <a:solidFill>
                  <a:srgbClr val="000000"/>
                </a:solidFill>
                <a:latin typeface="Courier New" pitchFamily="49" charset="0"/>
                <a:ea typeface="MS PGothic" pitchFamily="34" charset="-128"/>
              </a:rPr>
              <a:t>courseCode</a:t>
            </a:r>
            <a:r>
              <a:rPr lang="en-US" dirty="0">
                <a:solidFill>
                  <a:srgbClr val="000000"/>
                </a:solidFill>
                <a:latin typeface="Courier New" pitchFamily="49" charset="0"/>
                <a:ea typeface="MS PGothic" pitchFamily="34" charset="-128"/>
              </a:rPr>
              <a:t>;}</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public</a:t>
            </a:r>
            <a:r>
              <a:rPr lang="en-US" dirty="0">
                <a:solidFill>
                  <a:srgbClr val="000000"/>
                </a:solidFill>
                <a:latin typeface="Courier New" pitchFamily="49" charset="0"/>
                <a:ea typeface="MS PGothic" pitchFamily="34" charset="-128"/>
              </a:rPr>
              <a:t> void </a:t>
            </a:r>
            <a:r>
              <a:rPr lang="en-US" dirty="0" err="1">
                <a:solidFill>
                  <a:srgbClr val="000000"/>
                </a:solidFill>
                <a:latin typeface="Courier New" pitchFamily="49" charset="0"/>
                <a:ea typeface="MS PGothic" pitchFamily="34" charset="-128"/>
              </a:rPr>
              <a:t>setStudentName</a:t>
            </a:r>
            <a:r>
              <a:rPr lang="en-US" dirty="0">
                <a:solidFill>
                  <a:srgbClr val="000000"/>
                </a:solidFill>
                <a:latin typeface="Courier New" pitchFamily="49" charset="0"/>
                <a:ea typeface="MS PGothic" pitchFamily="34" charset="-128"/>
              </a:rPr>
              <a:t>(String </a:t>
            </a:r>
            <a:r>
              <a:rPr lang="en-US" dirty="0" err="1">
                <a:solidFill>
                  <a:srgbClr val="000000"/>
                </a:solidFill>
                <a:latin typeface="Courier New" pitchFamily="49" charset="0"/>
                <a:ea typeface="MS PGothic" pitchFamily="34" charset="-128"/>
              </a:rPr>
              <a:t>val</a:t>
            </a:r>
            <a:r>
              <a:rPr lang="en-US" dirty="0">
                <a:solidFill>
                  <a:srgbClr val="000000"/>
                </a:solidFill>
                <a:latin typeface="Courier New" pitchFamily="49" charset="0"/>
                <a:ea typeface="MS PGothic" pitchFamily="34" charset="-128"/>
              </a:rPr>
              <a:t>) {</a:t>
            </a:r>
            <a:r>
              <a:rPr lang="en-US" dirty="0" err="1">
                <a:solidFill>
                  <a:srgbClr val="000000"/>
                </a:solidFill>
                <a:latin typeface="Courier New" pitchFamily="49" charset="0"/>
                <a:ea typeface="MS PGothic" pitchFamily="34" charset="-128"/>
              </a:rPr>
              <a:t>studentName</a:t>
            </a:r>
            <a:r>
              <a:rPr lang="en-US" dirty="0">
                <a:solidFill>
                  <a:srgbClr val="000000"/>
                </a:solidFill>
                <a:latin typeface="Courier New" pitchFamily="49" charset="0"/>
                <a:ea typeface="MS PGothic" pitchFamily="34" charset="-128"/>
              </a:rPr>
              <a:t> = </a:t>
            </a:r>
            <a:r>
              <a:rPr lang="en-US" dirty="0" err="1">
                <a:solidFill>
                  <a:srgbClr val="000000"/>
                </a:solidFill>
                <a:latin typeface="Courier New" pitchFamily="49" charset="0"/>
                <a:ea typeface="MS PGothic" pitchFamily="34" charset="-128"/>
              </a:rPr>
              <a:t>val</a:t>
            </a:r>
            <a:r>
              <a:rPr lang="en-US" dirty="0">
                <a:solidFill>
                  <a:srgbClr val="000000"/>
                </a:solidFill>
                <a:latin typeface="Courier New" pitchFamily="49" charset="0"/>
                <a:ea typeface="MS PGothic" pitchFamily="34" charset="-128"/>
              </a:rPr>
              <a:t>;}</a:t>
            </a:r>
          </a:p>
          <a:p>
            <a:pPr>
              <a:lnSpc>
                <a:spcPct val="80000"/>
              </a:lnSpc>
              <a:tabLst>
                <a:tab pos="457200" algn="l"/>
              </a:tabLst>
            </a:pPr>
            <a:r>
              <a:rPr lang="en-US" dirty="0">
                <a:solidFill>
                  <a:srgbClr val="000000"/>
                </a:solidFill>
                <a:latin typeface="Courier New" pitchFamily="49" charset="0"/>
                <a:ea typeface="MS PGothic" pitchFamily="34" charset="-128"/>
              </a:rPr>
              <a:t>	</a:t>
            </a:r>
            <a:r>
              <a:rPr lang="en-US" dirty="0">
                <a:solidFill>
                  <a:srgbClr val="0000FF"/>
                </a:solidFill>
                <a:latin typeface="Courier New" pitchFamily="49" charset="0"/>
                <a:ea typeface="MS PGothic" pitchFamily="34" charset="-128"/>
              </a:rPr>
              <a:t>public</a:t>
            </a:r>
            <a:r>
              <a:rPr lang="en-US" dirty="0">
                <a:solidFill>
                  <a:srgbClr val="000000"/>
                </a:solidFill>
                <a:latin typeface="Courier New" pitchFamily="49" charset="0"/>
                <a:ea typeface="MS PGothic" pitchFamily="34" charset="-128"/>
              </a:rPr>
              <a:t> void </a:t>
            </a:r>
            <a:r>
              <a:rPr lang="en-US" dirty="0" err="1">
                <a:solidFill>
                  <a:srgbClr val="000000"/>
                </a:solidFill>
                <a:latin typeface="Courier New" pitchFamily="49" charset="0"/>
                <a:ea typeface="MS PGothic" pitchFamily="34" charset="-128"/>
              </a:rPr>
              <a:t>setCourseCode</a:t>
            </a:r>
            <a:r>
              <a:rPr lang="en-US" dirty="0">
                <a:solidFill>
                  <a:srgbClr val="000000"/>
                </a:solidFill>
                <a:latin typeface="Courier New" pitchFamily="49" charset="0"/>
                <a:ea typeface="MS PGothic" pitchFamily="34" charset="-128"/>
              </a:rPr>
              <a:t>(String </a:t>
            </a:r>
            <a:r>
              <a:rPr lang="en-US" dirty="0" err="1">
                <a:solidFill>
                  <a:srgbClr val="000000"/>
                </a:solidFill>
                <a:latin typeface="Courier New" pitchFamily="49" charset="0"/>
                <a:ea typeface="MS PGothic" pitchFamily="34" charset="-128"/>
              </a:rPr>
              <a:t>val</a:t>
            </a:r>
            <a:r>
              <a:rPr lang="en-US" dirty="0">
                <a:solidFill>
                  <a:srgbClr val="000000"/>
                </a:solidFill>
                <a:latin typeface="Courier New" pitchFamily="49" charset="0"/>
                <a:ea typeface="MS PGothic" pitchFamily="34" charset="-128"/>
              </a:rPr>
              <a:t>) {</a:t>
            </a:r>
            <a:r>
              <a:rPr lang="en-US" dirty="0" err="1">
                <a:solidFill>
                  <a:srgbClr val="000000"/>
                </a:solidFill>
                <a:latin typeface="Courier New" pitchFamily="49" charset="0"/>
                <a:ea typeface="MS PGothic" pitchFamily="34" charset="-128"/>
              </a:rPr>
              <a:t>courseCode</a:t>
            </a:r>
            <a:r>
              <a:rPr lang="en-US" dirty="0">
                <a:solidFill>
                  <a:srgbClr val="000000"/>
                </a:solidFill>
                <a:latin typeface="Courier New" pitchFamily="49" charset="0"/>
                <a:ea typeface="MS PGothic" pitchFamily="34" charset="-128"/>
              </a:rPr>
              <a:t> = </a:t>
            </a:r>
            <a:r>
              <a:rPr lang="en-US" dirty="0" err="1">
                <a:solidFill>
                  <a:srgbClr val="000000"/>
                </a:solidFill>
                <a:latin typeface="Courier New" pitchFamily="49" charset="0"/>
                <a:ea typeface="MS PGothic" pitchFamily="34" charset="-128"/>
              </a:rPr>
              <a:t>val</a:t>
            </a:r>
            <a:r>
              <a:rPr lang="en-US" dirty="0">
                <a:solidFill>
                  <a:srgbClr val="000000"/>
                </a:solidFill>
                <a:latin typeface="Courier New" pitchFamily="49" charset="0"/>
                <a:ea typeface="MS PGothic" pitchFamily="34" charset="-128"/>
              </a:rPr>
              <a:t>;}</a:t>
            </a:r>
            <a:endParaRPr lang="en-US" dirty="0">
              <a:solidFill>
                <a:srgbClr val="0000FF"/>
              </a:solidFill>
              <a:latin typeface="Courier New" charset="0"/>
              <a:ea typeface="MS PGothic" charset="0"/>
              <a:cs typeface="MS PGothic" charset="0"/>
            </a:endParaRPr>
          </a:p>
          <a:p>
            <a:pPr>
              <a:lnSpc>
                <a:spcPct val="80000"/>
              </a:lnSpc>
              <a:tabLst>
                <a:tab pos="457200" algn="l"/>
              </a:tabLst>
              <a:defRPr/>
            </a:pPr>
            <a:r>
              <a:rPr lang="en-US" dirty="0">
                <a:solidFill>
                  <a:srgbClr val="0000FF"/>
                </a:solidFill>
                <a:latin typeface="Courier New" charset="0"/>
                <a:ea typeface="MS PGothic" charset="0"/>
                <a:cs typeface="MS PGothic" charset="0"/>
              </a:rPr>
              <a:t>// print content </a:t>
            </a:r>
          </a:p>
          <a:p>
            <a:pPr>
              <a:lnSpc>
                <a:spcPct val="80000"/>
              </a:lnSpc>
              <a:tabLst>
                <a:tab pos="457200" algn="l"/>
              </a:tabLst>
              <a:defRPr/>
            </a:pPr>
            <a:r>
              <a:rPr lang="en-US" dirty="0">
                <a:solidFill>
                  <a:srgbClr val="0000FF"/>
                </a:solidFill>
                <a:latin typeface="Courier New" charset="0"/>
                <a:ea typeface="MS PGothic" charset="0"/>
                <a:cs typeface="MS PGothic" charset="0"/>
              </a:rPr>
              <a:t>public void</a:t>
            </a:r>
            <a:r>
              <a:rPr lang="en-US" dirty="0">
                <a:solidFill>
                  <a:srgbClr val="00FF00"/>
                </a:solidFill>
                <a:latin typeface="Courier New" charset="0"/>
                <a:ea typeface="MS PGothic" charset="0"/>
                <a:cs typeface="MS PGothic" charset="0"/>
              </a:rPr>
              <a:t> </a:t>
            </a:r>
            <a:r>
              <a:rPr lang="en-US" dirty="0" err="1">
                <a:solidFill>
                  <a:srgbClr val="000000"/>
                </a:solidFill>
                <a:latin typeface="Courier New" charset="0"/>
                <a:ea typeface="MS PGothic" charset="0"/>
                <a:cs typeface="MS PGothic" charset="0"/>
              </a:rPr>
              <a:t>disply</a:t>
            </a:r>
            <a:r>
              <a:rPr lang="en-US" dirty="0">
                <a:solidFill>
                  <a:srgbClr val="000000"/>
                </a:solidFill>
                <a:latin typeface="Courier New" charset="0"/>
                <a:ea typeface="MS PGothic" charset="0"/>
                <a:cs typeface="MS PGothic" charset="0"/>
              </a:rPr>
              <a:t> ()</a:t>
            </a:r>
          </a:p>
          <a:p>
            <a:pPr>
              <a:lnSpc>
                <a:spcPct val="80000"/>
              </a:lnSpc>
              <a:tabLst>
                <a:tab pos="457200" algn="l"/>
              </a:tabLst>
              <a:defRPr/>
            </a:pPr>
            <a:r>
              <a:rPr lang="en-US" dirty="0">
                <a:solidFill>
                  <a:srgbClr val="000000"/>
                </a:solidFill>
                <a:latin typeface="Courier New" charset="0"/>
                <a:ea typeface="MS PGothic" charset="0"/>
                <a:cs typeface="MS PGothic" charset="0"/>
              </a:rPr>
              <a:t>{</a:t>
            </a:r>
          </a:p>
          <a:p>
            <a:r>
              <a:rPr lang="en-US" dirty="0" err="1">
                <a:solidFill>
                  <a:srgbClr val="0000FF"/>
                </a:solidFill>
                <a:latin typeface="Courier New" pitchFamily="49" charset="0"/>
                <a:cs typeface="Courier New" pitchFamily="49" charset="0"/>
              </a:rPr>
              <a:t>System.out.println</a:t>
            </a:r>
            <a:r>
              <a:rPr lang="en-US" dirty="0">
                <a:solidFill>
                  <a:srgbClr val="000000"/>
                </a:solidFill>
                <a:latin typeface="Courier New" pitchFamily="49" charset="0"/>
                <a:cs typeface="Courier New" pitchFamily="49" charset="0"/>
              </a:rPr>
              <a:t>(</a:t>
            </a:r>
            <a:r>
              <a:rPr lang="en-US" dirty="0" err="1">
                <a:solidFill>
                  <a:srgbClr val="000000"/>
                </a:solidFill>
                <a:latin typeface="Courier New" pitchFamily="49" charset="0"/>
                <a:cs typeface="Courier New" pitchFamily="49" charset="0"/>
              </a:rPr>
              <a:t>getStudentName</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a:t>
            </a:r>
            <a:r>
              <a:rPr lang="en-US" dirty="0">
                <a:solidFill>
                  <a:srgbClr val="007F7F"/>
                </a:solidFill>
                <a:latin typeface="Courier New" pitchFamily="49" charset="0"/>
                <a:cs typeface="Courier New" pitchFamily="49" charset="0"/>
              </a:rPr>
              <a:t>" has the course “ </a:t>
            </a:r>
          </a:p>
          <a:p>
            <a:r>
              <a:rPr lang="en-US" dirty="0">
                <a:solidFill>
                  <a:srgbClr val="007F7F"/>
                </a:solidFill>
                <a:latin typeface="Courier New" pitchFamily="49" charset="0"/>
                <a:cs typeface="Courier New" pitchFamily="49" charset="0"/>
              </a:rPr>
              <a:t>+ </a:t>
            </a:r>
            <a:r>
              <a:rPr lang="en-US" dirty="0" err="1">
                <a:solidFill>
                  <a:srgbClr val="000000"/>
                </a:solidFill>
                <a:latin typeface="Courier New" pitchFamily="49" charset="0"/>
                <a:cs typeface="Courier New" pitchFamily="49" charset="0"/>
              </a:rPr>
              <a:t>getCourseCode</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a:t>
            </a:r>
          </a:p>
          <a:p>
            <a:pPr>
              <a:lnSpc>
                <a:spcPct val="80000"/>
              </a:lnSpc>
              <a:tabLst>
                <a:tab pos="457200" algn="l"/>
              </a:tabLst>
              <a:defRPr/>
            </a:pPr>
            <a:r>
              <a:rPr lang="en-US" dirty="0">
                <a:solidFill>
                  <a:srgbClr val="000000"/>
                </a:solidFill>
                <a:latin typeface="Courier New" charset="0"/>
                <a:ea typeface="MS PGothic" charset="0"/>
                <a:cs typeface="MS PGothic" charset="0"/>
              </a:rPr>
              <a:t>}</a:t>
            </a:r>
          </a:p>
          <a:p>
            <a:pPr>
              <a:lnSpc>
                <a:spcPct val="80000"/>
              </a:lnSpc>
              <a:tabLst>
                <a:tab pos="457200" algn="l"/>
              </a:tabLst>
              <a:defRPr/>
            </a:pPr>
            <a:r>
              <a:rPr lang="en-US" dirty="0">
                <a:solidFill>
                  <a:srgbClr val="FF0000"/>
                </a:solidFill>
                <a:latin typeface="Courier New" charset="0"/>
                <a:ea typeface="MS PGothic" charset="0"/>
                <a:cs typeface="MS PGothic" charset="0"/>
              </a:rPr>
              <a:t>}</a:t>
            </a:r>
            <a:endParaRPr lang="en-US" dirty="0"/>
          </a:p>
        </p:txBody>
      </p:sp>
      <p:sp>
        <p:nvSpPr>
          <p:cNvPr id="2" name="Slide Number Placeholder 1"/>
          <p:cNvSpPr>
            <a:spLocks noGrp="1"/>
          </p:cNvSpPr>
          <p:nvPr>
            <p:ph type="sldNum" sz="quarter" idx="12"/>
          </p:nvPr>
        </p:nvSpPr>
        <p:spPr/>
        <p:txBody>
          <a:bodyPr>
            <a:normAutofit fontScale="85000" lnSpcReduction="20000"/>
          </a:bodyPr>
          <a:lstStyle/>
          <a:p>
            <a:fld id="{CA94F153-A46D-42BF-B070-2627C4BF46BD}" type="slidenum">
              <a:rPr lang="en-CA" smtClean="0"/>
              <a:pPr/>
              <a:t>658</a:t>
            </a:fld>
            <a:endParaRPr lang="en-CA"/>
          </a:p>
        </p:txBody>
      </p:sp>
    </p:spTree>
    <p:extLst>
      <p:ext uri="{BB962C8B-B14F-4D97-AF65-F5344CB8AC3E}">
        <p14:creationId xmlns:p14="http://schemas.microsoft.com/office/powerpoint/2010/main" val="1628212853"/>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normAutofit/>
          </a:bodyPr>
          <a:lstStyle/>
          <a:p>
            <a:pPr>
              <a:defRPr/>
            </a:pPr>
            <a:fld id="{63230938-3E23-4C19-916E-2307B757F4C4}" type="slidenum">
              <a:rPr lang="en-US"/>
              <a:pPr>
                <a:defRPr/>
              </a:pPr>
              <a:t>659</a:t>
            </a:fld>
            <a:endParaRPr lang="en-US"/>
          </a:p>
        </p:txBody>
      </p:sp>
      <p:sp>
        <p:nvSpPr>
          <p:cNvPr id="51203" name="Rectangle 2"/>
          <p:cNvSpPr>
            <a:spLocks noChangeArrowheads="1"/>
          </p:cNvSpPr>
          <p:nvPr/>
        </p:nvSpPr>
        <p:spPr bwMode="auto">
          <a:xfrm>
            <a:off x="251520" y="404664"/>
            <a:ext cx="8610600" cy="60960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4" name="Rectangle 3"/>
          <p:cNvSpPr>
            <a:spLocks noChangeArrowheads="1"/>
          </p:cNvSpPr>
          <p:nvPr/>
        </p:nvSpPr>
        <p:spPr bwMode="auto">
          <a:xfrm>
            <a:off x="685800" y="3962400"/>
            <a:ext cx="8001000" cy="1219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5" name="Rectangle 4"/>
          <p:cNvSpPr>
            <a:spLocks noChangeArrowheads="1"/>
          </p:cNvSpPr>
          <p:nvPr/>
        </p:nvSpPr>
        <p:spPr bwMode="auto">
          <a:xfrm>
            <a:off x="685800" y="3124200"/>
            <a:ext cx="6553200" cy="7620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6" name="Rectangle 5"/>
          <p:cNvSpPr>
            <a:spLocks noChangeArrowheads="1"/>
          </p:cNvSpPr>
          <p:nvPr/>
        </p:nvSpPr>
        <p:spPr bwMode="auto">
          <a:xfrm>
            <a:off x="685800" y="1752600"/>
            <a:ext cx="6553200" cy="7620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51207" name="Rectangle 6"/>
          <p:cNvSpPr>
            <a:spLocks noChangeArrowheads="1"/>
          </p:cNvSpPr>
          <p:nvPr/>
        </p:nvSpPr>
        <p:spPr bwMode="auto">
          <a:xfrm>
            <a:off x="304800" y="304800"/>
            <a:ext cx="8839200" cy="507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rgbClr val="0000FF"/>
                </a:solidFill>
                <a:latin typeface="Courier New" pitchFamily="49" charset="0"/>
                <a:cs typeface="Courier New" pitchFamily="49" charset="0"/>
              </a:rPr>
              <a:t>public class</a:t>
            </a:r>
            <a:r>
              <a:rPr lang="en-US" dirty="0">
                <a:solidFill>
                  <a:srgbClr val="000000"/>
                </a:solidFill>
                <a:latin typeface="Courier New" pitchFamily="49" charset="0"/>
                <a:cs typeface="Courier New" pitchFamily="49" charset="0"/>
              </a:rPr>
              <a:t> </a:t>
            </a:r>
            <a:r>
              <a:rPr lang="en-US" dirty="0" err="1">
                <a:solidFill>
                  <a:srgbClr val="000000"/>
                </a:solidFill>
                <a:latin typeface="Courier New" pitchFamily="49" charset="0"/>
                <a:cs typeface="Courier New" pitchFamily="49" charset="0"/>
              </a:rPr>
              <a:t>CourseRegistration</a:t>
            </a:r>
            <a:r>
              <a:rPr lang="en-US" dirty="0">
                <a:solidFill>
                  <a:srgbClr val="000000"/>
                </a:solidFill>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a:t>
            </a:r>
            <a:endParaRPr lang="en-US" dirty="0">
              <a:solidFill>
                <a:srgbClr val="000000"/>
              </a:solidFill>
              <a:latin typeface="Courier New" pitchFamily="49" charset="0"/>
              <a:cs typeface="Courier New" pitchFamily="49" charset="0"/>
            </a:endParaRPr>
          </a:p>
          <a:p>
            <a:r>
              <a:rPr lang="en-US" dirty="0">
                <a:solidFill>
                  <a:srgbClr val="000000"/>
                </a:solidFill>
                <a:latin typeface="Courier New" pitchFamily="49" charset="0"/>
                <a:cs typeface="Courier New" pitchFamily="49" charset="0"/>
              </a:rPr>
              <a:t>    </a:t>
            </a:r>
            <a:r>
              <a:rPr lang="en-US" dirty="0">
                <a:solidFill>
                  <a:srgbClr val="0000FF"/>
                </a:solidFill>
                <a:latin typeface="Courier New" pitchFamily="49" charset="0"/>
                <a:cs typeface="Courier New" pitchFamily="49" charset="0"/>
              </a:rPr>
              <a:t>public static void</a:t>
            </a:r>
            <a:r>
              <a:rPr lang="en-US" dirty="0">
                <a:solidFill>
                  <a:srgbClr val="000000"/>
                </a:solidFill>
                <a:latin typeface="Courier New" pitchFamily="49" charset="0"/>
                <a:cs typeface="Courier New" pitchFamily="49" charset="0"/>
              </a:rPr>
              <a:t> main</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String</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 </a:t>
            </a:r>
            <a:r>
              <a:rPr lang="en-US" dirty="0" err="1">
                <a:solidFill>
                  <a:srgbClr val="000000"/>
                </a:solidFill>
                <a:latin typeface="Courier New" pitchFamily="49" charset="0"/>
                <a:cs typeface="Courier New" pitchFamily="49" charset="0"/>
              </a:rPr>
              <a:t>args</a:t>
            </a:r>
            <a:r>
              <a:rPr lang="en-US" dirty="0">
                <a:solidFill>
                  <a:srgbClr val="FF0000"/>
                </a:solidFill>
                <a:latin typeface="Courier New" pitchFamily="49" charset="0"/>
                <a:cs typeface="Courier New" pitchFamily="49" charset="0"/>
              </a:rPr>
              <a:t>) { </a:t>
            </a:r>
            <a:r>
              <a:rPr lang="en-US" dirty="0">
                <a:solidFill>
                  <a:srgbClr val="000000"/>
                </a:solidFill>
                <a:latin typeface="Courier New" pitchFamily="49" charset="0"/>
                <a:cs typeface="Courier New" pitchFamily="49" charset="0"/>
              </a:rPr>
              <a:t>    </a:t>
            </a:r>
          </a:p>
          <a:p>
            <a:r>
              <a:rPr lang="en-US" dirty="0">
                <a:solidFill>
                  <a:srgbClr val="000000"/>
                </a:solidFill>
                <a:latin typeface="Courier New" pitchFamily="49" charset="0"/>
                <a:cs typeface="Courier New" pitchFamily="49" charset="0"/>
              </a:rPr>
              <a:t>         Course course1, course2;</a:t>
            </a:r>
          </a:p>
          <a:p>
            <a:r>
              <a:rPr lang="en-US" dirty="0">
                <a:solidFill>
                  <a:srgbClr val="00FF00"/>
                </a:solidFill>
                <a:latin typeface="Courier New" pitchFamily="49" charset="0"/>
                <a:cs typeface="Courier New" pitchFamily="49" charset="0"/>
              </a:rPr>
              <a:t>//Create and assign values to course1</a:t>
            </a:r>
            <a:endParaRPr lang="en-US" dirty="0">
              <a:solidFill>
                <a:srgbClr val="000000"/>
              </a:solidFill>
              <a:latin typeface="Courier New" pitchFamily="49" charset="0"/>
              <a:cs typeface="Courier New" pitchFamily="49" charset="0"/>
            </a:endParaRPr>
          </a:p>
          <a:p>
            <a:r>
              <a:rPr lang="en-US" dirty="0">
                <a:solidFill>
                  <a:srgbClr val="000000"/>
                </a:solidFill>
                <a:latin typeface="Courier New" pitchFamily="49" charset="0"/>
                <a:cs typeface="Courier New" pitchFamily="49" charset="0"/>
              </a:rPr>
              <a:t> 	course1</a:t>
            </a:r>
            <a:r>
              <a:rPr lang="en-US" dirty="0">
                <a:latin typeface="Courier New" pitchFamily="49" charset="0"/>
                <a:cs typeface="Courier New" pitchFamily="49" charset="0"/>
              </a:rPr>
              <a:t> </a:t>
            </a:r>
            <a:r>
              <a:rPr lang="en-US" dirty="0">
                <a:solidFill>
                  <a:srgbClr val="000000"/>
                </a:solidFill>
                <a:latin typeface="Courier New" pitchFamily="49" charset="0"/>
                <a:cs typeface="Courier New" pitchFamily="49" charset="0"/>
              </a:rPr>
              <a:t>= </a:t>
            </a:r>
            <a:r>
              <a:rPr lang="en-US" dirty="0">
                <a:solidFill>
                  <a:srgbClr val="0000FF"/>
                </a:solidFill>
                <a:latin typeface="Courier New" pitchFamily="49" charset="0"/>
                <a:cs typeface="Courier New" pitchFamily="49" charset="0"/>
              </a:rPr>
              <a:t>new</a:t>
            </a:r>
            <a:r>
              <a:rPr lang="en-US" dirty="0">
                <a:solidFill>
                  <a:srgbClr val="000000"/>
                </a:solidFill>
                <a:latin typeface="Courier New" pitchFamily="49" charset="0"/>
                <a:cs typeface="Courier New" pitchFamily="49" charset="0"/>
              </a:rPr>
              <a:t> Course</a:t>
            </a:r>
            <a:r>
              <a:rPr lang="en-US" dirty="0">
                <a:solidFill>
                  <a:srgbClr val="FF0000"/>
                </a:solidFill>
                <a:latin typeface="Courier New" pitchFamily="49" charset="0"/>
                <a:cs typeface="Courier New" pitchFamily="49" charset="0"/>
              </a:rPr>
              <a:t>( )</a:t>
            </a:r>
            <a:r>
              <a:rPr lang="en-US" dirty="0">
                <a:solidFill>
                  <a:srgbClr val="000000"/>
                </a:solidFill>
                <a:latin typeface="Courier New" pitchFamily="49" charset="0"/>
                <a:cs typeface="Courier New" pitchFamily="49" charset="0"/>
              </a:rPr>
              <a:t>;   </a:t>
            </a:r>
            <a:endParaRPr lang="en-US" dirty="0">
              <a:solidFill>
                <a:srgbClr val="00FF00"/>
              </a:solidFill>
              <a:latin typeface="Courier New" pitchFamily="49" charset="0"/>
              <a:cs typeface="Courier New" pitchFamily="49" charset="0"/>
            </a:endParaRPr>
          </a:p>
          <a:p>
            <a:r>
              <a:rPr lang="en-US" dirty="0">
                <a:solidFill>
                  <a:srgbClr val="000000"/>
                </a:solidFill>
                <a:latin typeface="Courier New" pitchFamily="49" charset="0"/>
                <a:cs typeface="Courier New" pitchFamily="49" charset="0"/>
              </a:rPr>
              <a:t>	course1.setCourseCode(“CSC112“);</a:t>
            </a:r>
          </a:p>
          <a:p>
            <a:r>
              <a:rPr lang="en-US" dirty="0">
                <a:solidFill>
                  <a:srgbClr val="000000"/>
                </a:solidFill>
                <a:latin typeface="Courier New" pitchFamily="49" charset="0"/>
                <a:cs typeface="Courier New" pitchFamily="49" charset="0"/>
              </a:rPr>
              <a:t>	course1.setStudentName</a:t>
            </a:r>
            <a:r>
              <a:rPr lang="en-US" dirty="0">
                <a:solidFill>
                  <a:srgbClr val="0000FF"/>
                </a:solidFill>
                <a:latin typeface="Courier New" pitchFamily="49" charset="0"/>
                <a:cs typeface="Courier New" pitchFamily="49" charset="0"/>
              </a:rPr>
              <a:t>(</a:t>
            </a:r>
            <a:r>
              <a:rPr lang="en-US" dirty="0">
                <a:solidFill>
                  <a:srgbClr val="007F7F"/>
                </a:solidFill>
                <a:latin typeface="Courier New" pitchFamily="49" charset="0"/>
                <a:cs typeface="Courier New" pitchFamily="49" charset="0"/>
              </a:rPr>
              <a:t>“</a:t>
            </a:r>
            <a:r>
              <a:rPr lang="en-US" dirty="0" err="1">
                <a:solidFill>
                  <a:srgbClr val="007F7F"/>
                </a:solidFill>
                <a:latin typeface="Courier New" pitchFamily="49" charset="0"/>
                <a:cs typeface="Courier New" pitchFamily="49" charset="0"/>
              </a:rPr>
              <a:t>Majed</a:t>
            </a:r>
            <a:r>
              <a:rPr lang="en-US" dirty="0">
                <a:solidFill>
                  <a:srgbClr val="007F7F"/>
                </a:solidFill>
                <a:latin typeface="Courier New" pitchFamily="49" charset="0"/>
                <a:cs typeface="Courier New" pitchFamily="49" charset="0"/>
              </a:rPr>
              <a:t> </a:t>
            </a:r>
            <a:r>
              <a:rPr lang="en-US" dirty="0" err="1">
                <a:solidFill>
                  <a:srgbClr val="007F7F"/>
                </a:solidFill>
                <a:latin typeface="Courier New" pitchFamily="49" charset="0"/>
                <a:cs typeface="Courier New" pitchFamily="49" charset="0"/>
              </a:rPr>
              <a:t>AlKebir</a:t>
            </a:r>
            <a:r>
              <a:rPr lang="en-US" dirty="0">
                <a:solidFill>
                  <a:srgbClr val="007F7F"/>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a:t>
            </a:r>
          </a:p>
          <a:p>
            <a:endParaRPr lang="en-US" dirty="0">
              <a:solidFill>
                <a:srgbClr val="000000"/>
              </a:solidFill>
              <a:latin typeface="Courier New" pitchFamily="49" charset="0"/>
              <a:cs typeface="Courier New" pitchFamily="49" charset="0"/>
            </a:endParaRPr>
          </a:p>
          <a:p>
            <a:r>
              <a:rPr lang="en-US" dirty="0">
                <a:solidFill>
                  <a:srgbClr val="00FF00"/>
                </a:solidFill>
                <a:latin typeface="Courier New" pitchFamily="49" charset="0"/>
                <a:cs typeface="Courier New" pitchFamily="49" charset="0"/>
              </a:rPr>
              <a:t>//Create and assign values to course2</a:t>
            </a:r>
            <a:r>
              <a:rPr lang="en-US" dirty="0">
                <a:solidFill>
                  <a:srgbClr val="000000"/>
                </a:solidFill>
                <a:latin typeface="Courier New" pitchFamily="49" charset="0"/>
                <a:cs typeface="Courier New" pitchFamily="49" charset="0"/>
              </a:rPr>
              <a:t> </a:t>
            </a:r>
          </a:p>
          <a:p>
            <a:r>
              <a:rPr lang="en-US" dirty="0">
                <a:solidFill>
                  <a:srgbClr val="000000"/>
                </a:solidFill>
                <a:latin typeface="Courier New" pitchFamily="49" charset="0"/>
                <a:cs typeface="Courier New" pitchFamily="49" charset="0"/>
              </a:rPr>
              <a:t>	course2 = </a:t>
            </a:r>
            <a:r>
              <a:rPr lang="en-US" dirty="0">
                <a:solidFill>
                  <a:srgbClr val="0000FF"/>
                </a:solidFill>
                <a:latin typeface="Courier New" pitchFamily="49" charset="0"/>
                <a:cs typeface="Courier New" pitchFamily="49" charset="0"/>
              </a:rPr>
              <a:t>new</a:t>
            </a:r>
            <a:r>
              <a:rPr lang="en-US" dirty="0">
                <a:solidFill>
                  <a:srgbClr val="000000"/>
                </a:solidFill>
                <a:latin typeface="Courier New" pitchFamily="49" charset="0"/>
                <a:cs typeface="Courier New" pitchFamily="49" charset="0"/>
              </a:rPr>
              <a:t> Course</a:t>
            </a:r>
            <a:r>
              <a:rPr lang="en-US" dirty="0">
                <a:solidFill>
                  <a:srgbClr val="FF0000"/>
                </a:solidFill>
                <a:latin typeface="Courier New" pitchFamily="49" charset="0"/>
                <a:cs typeface="Courier New" pitchFamily="49" charset="0"/>
              </a:rPr>
              <a:t>( )</a:t>
            </a:r>
            <a:r>
              <a:rPr lang="en-US" dirty="0">
                <a:solidFill>
                  <a:srgbClr val="000000"/>
                </a:solidFill>
                <a:latin typeface="Courier New" pitchFamily="49" charset="0"/>
                <a:cs typeface="Courier New" pitchFamily="49" charset="0"/>
              </a:rPr>
              <a:t>;   </a:t>
            </a:r>
            <a:endParaRPr lang="en-US" dirty="0">
              <a:solidFill>
                <a:srgbClr val="00FF00"/>
              </a:solidFill>
              <a:latin typeface="Courier New" pitchFamily="49" charset="0"/>
              <a:cs typeface="Courier New" pitchFamily="49" charset="0"/>
            </a:endParaRPr>
          </a:p>
          <a:p>
            <a:r>
              <a:rPr lang="en-US" dirty="0">
                <a:solidFill>
                  <a:srgbClr val="000000"/>
                </a:solidFill>
                <a:latin typeface="Courier New" pitchFamily="49" charset="0"/>
                <a:cs typeface="Courier New" pitchFamily="49" charset="0"/>
              </a:rPr>
              <a:t>	course2.setCourseCode</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“CSC107“</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a:t>
            </a:r>
          </a:p>
          <a:p>
            <a:r>
              <a:rPr lang="en-US" dirty="0">
                <a:solidFill>
                  <a:srgbClr val="000000"/>
                </a:solidFill>
                <a:latin typeface="Courier New" pitchFamily="49" charset="0"/>
                <a:cs typeface="Courier New" pitchFamily="49" charset="0"/>
              </a:rPr>
              <a:t>	course2.setStudentName</a:t>
            </a:r>
            <a:r>
              <a:rPr lang="en-US" dirty="0">
                <a:solidFill>
                  <a:srgbClr val="FF0000"/>
                </a:solidFill>
                <a:latin typeface="Courier New" pitchFamily="49" charset="0"/>
                <a:cs typeface="Courier New" pitchFamily="49" charset="0"/>
              </a:rPr>
              <a:t>(</a:t>
            </a:r>
            <a:r>
              <a:rPr lang="en-US" dirty="0">
                <a:solidFill>
                  <a:srgbClr val="007F7F"/>
                </a:solidFill>
                <a:latin typeface="Courier New" pitchFamily="49" charset="0"/>
                <a:cs typeface="Courier New" pitchFamily="49" charset="0"/>
              </a:rPr>
              <a:t>“Fahd </a:t>
            </a:r>
            <a:r>
              <a:rPr lang="en-US" dirty="0" err="1">
                <a:solidFill>
                  <a:srgbClr val="007F7F"/>
                </a:solidFill>
                <a:latin typeface="Courier New" pitchFamily="49" charset="0"/>
                <a:cs typeface="Courier New" pitchFamily="49" charset="0"/>
              </a:rPr>
              <a:t>AlAmri</a:t>
            </a:r>
            <a:r>
              <a:rPr lang="en-US" dirty="0">
                <a:solidFill>
                  <a:srgbClr val="007F7F"/>
                </a:solidFill>
                <a:latin typeface="Courier New" pitchFamily="49" charset="0"/>
                <a:cs typeface="Courier New" pitchFamily="49" charset="0"/>
              </a:rPr>
              <a:t>“</a:t>
            </a:r>
            <a:r>
              <a:rPr lang="en-US" dirty="0">
                <a:solidFill>
                  <a:srgbClr val="FF0000"/>
                </a:solidFill>
                <a:latin typeface="Courier New" pitchFamily="49" charset="0"/>
                <a:cs typeface="Courier New" pitchFamily="49" charset="0"/>
              </a:rPr>
              <a:t>)</a:t>
            </a:r>
            <a:r>
              <a:rPr lang="en-US" dirty="0">
                <a:solidFill>
                  <a:srgbClr val="000000"/>
                </a:solidFill>
                <a:latin typeface="Courier New" pitchFamily="49" charset="0"/>
                <a:cs typeface="Courier New" pitchFamily="49" charset="0"/>
              </a:rPr>
              <a:t>;</a:t>
            </a:r>
          </a:p>
          <a:p>
            <a:r>
              <a:rPr lang="en-US" dirty="0">
                <a:solidFill>
                  <a:srgbClr val="00FF00"/>
                </a:solidFill>
                <a:latin typeface="Courier New" pitchFamily="49" charset="0"/>
                <a:cs typeface="Courier New" pitchFamily="49" charset="0"/>
              </a:rPr>
              <a:t>	</a:t>
            </a:r>
          </a:p>
          <a:p>
            <a:r>
              <a:rPr lang="en-US" dirty="0">
                <a:solidFill>
                  <a:srgbClr val="000000"/>
                </a:solidFill>
                <a:latin typeface="Courier New" pitchFamily="49" charset="0"/>
                <a:cs typeface="Courier New" pitchFamily="49" charset="0"/>
              </a:rPr>
              <a:t>	course1.disply();</a:t>
            </a:r>
          </a:p>
          <a:p>
            <a:r>
              <a:rPr lang="en-US" dirty="0">
                <a:solidFill>
                  <a:srgbClr val="000000"/>
                </a:solidFill>
                <a:latin typeface="Courier New" pitchFamily="49" charset="0"/>
                <a:cs typeface="Courier New" pitchFamily="49" charset="0"/>
              </a:rPr>
              <a:t>     </a:t>
            </a:r>
            <a:r>
              <a:rPr lang="en-US">
                <a:solidFill>
                  <a:srgbClr val="000000"/>
                </a:solidFill>
                <a:latin typeface="Courier New" pitchFamily="49" charset="0"/>
                <a:cs typeface="Courier New" pitchFamily="49" charset="0"/>
              </a:rPr>
              <a:t>	course2.</a:t>
            </a:r>
            <a:r>
              <a:rPr lang="en-US" dirty="0">
                <a:solidFill>
                  <a:srgbClr val="000000"/>
                </a:solidFill>
                <a:latin typeface="Courier New" pitchFamily="49" charset="0"/>
                <a:cs typeface="Courier New" pitchFamily="49" charset="0"/>
              </a:rPr>
              <a:t>disply();</a:t>
            </a:r>
          </a:p>
          <a:p>
            <a:r>
              <a:rPr lang="en-US" dirty="0">
                <a:solidFill>
                  <a:srgbClr val="000000"/>
                </a:solidFill>
                <a:latin typeface="Courier New" pitchFamily="49" charset="0"/>
                <a:cs typeface="Courier New" pitchFamily="49" charset="0"/>
              </a:rPr>
              <a:t>    </a:t>
            </a:r>
            <a:r>
              <a:rPr lang="en-US" dirty="0">
                <a:solidFill>
                  <a:srgbClr val="FF0000"/>
                </a:solidFill>
                <a:latin typeface="Courier New" pitchFamily="49" charset="0"/>
                <a:cs typeface="Courier New" pitchFamily="49" charset="0"/>
              </a:rPr>
              <a:t>}</a:t>
            </a:r>
          </a:p>
          <a:p>
            <a:r>
              <a:rPr lang="en-US" dirty="0">
                <a:solidFill>
                  <a:srgbClr val="FF0000"/>
                </a:solidFill>
                <a:latin typeface="Courier New" pitchFamily="49" charset="0"/>
                <a:cs typeface="Courier New" pitchFamily="49" charset="0"/>
              </a:rPr>
              <a:t>}</a:t>
            </a:r>
          </a:p>
          <a:p>
            <a:endParaRPr lang="en-US"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2754709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9512" y="5013176"/>
            <a:ext cx="8807896" cy="504056"/>
          </a:xfrm>
          <a:prstGeom prst="rect">
            <a:avLst/>
          </a:prstGeom>
          <a:solidFill>
            <a:srgbClr val="FFFF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our course, reserved words are written in </a:t>
            </a:r>
            <a:r>
              <a:rPr lang="en-US" dirty="0">
                <a:solidFill>
                  <a:srgbClr val="00B0F0"/>
                </a:solidFill>
              </a:rPr>
              <a:t>light blue</a:t>
            </a:r>
          </a:p>
        </p:txBody>
      </p:sp>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1. IDENTIFIERS</a:t>
            </a:r>
          </a:p>
        </p:txBody>
      </p:sp>
      <p:sp>
        <p:nvSpPr>
          <p:cNvPr id="6" name="Content Placeholder 4"/>
          <p:cNvSpPr>
            <a:spLocks noGrp="1"/>
          </p:cNvSpPr>
          <p:nvPr>
            <p:ph idx="1"/>
          </p:nvPr>
        </p:nvSpPr>
        <p:spPr>
          <a:xfrm>
            <a:off x="251520" y="1052737"/>
            <a:ext cx="8640960" cy="1296144"/>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Identifiers are names of things such as:</a:t>
            </a:r>
            <a:endParaRPr lang="en-US" sz="1600" dirty="0">
              <a:latin typeface="Tahoma" panose="020B0604030504040204" pitchFamily="34" charset="0"/>
              <a:ea typeface="Tahoma" panose="020B0604030504040204" pitchFamily="34" charset="0"/>
              <a:cs typeface="Tahoma" panose="020B0604030504040204" pitchFamily="34" charset="0"/>
            </a:endParaRP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Methods</a:t>
            </a:r>
            <a:endParaRPr lang="en-US" sz="1600" dirty="0">
              <a:latin typeface="Tahoma" panose="020B0604030504040204" pitchFamily="34" charset="0"/>
              <a:ea typeface="Tahoma" panose="020B0604030504040204" pitchFamily="34" charset="0"/>
              <a:cs typeface="Tahoma" panose="020B0604030504040204" pitchFamily="34" charset="0"/>
            </a:endParaRP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Classes</a:t>
            </a:r>
          </a:p>
          <a:p>
            <a:pPr marL="598932" lvl="1" indent="-342900" algn="just">
              <a:lnSpc>
                <a:spcPct val="90000"/>
              </a:lnSpc>
              <a:buClr>
                <a:srgbClr val="FF0000"/>
              </a:buClr>
              <a:buFont typeface="Courier New" panose="02070309020205020404" pitchFamily="49" charset="0"/>
              <a:buChar char="o"/>
            </a:pP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Variables and constants</a:t>
            </a:r>
          </a:p>
          <a:p>
            <a:pPr marL="598932" lvl="1" indent="-342900" algn="just">
              <a:lnSpc>
                <a:spcPct val="90000"/>
              </a:lnSpc>
              <a:buClr>
                <a:srgbClr val="FF0000"/>
              </a:buClr>
              <a:buFont typeface="Courier New" panose="02070309020205020404" pitchFamily="49" charset="0"/>
              <a:buChar char="o"/>
            </a:pPr>
            <a:endPar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4"/>
          <p:cNvSpPr txBox="1">
            <a:spLocks/>
          </p:cNvSpPr>
          <p:nvPr/>
        </p:nvSpPr>
        <p:spPr>
          <a:xfrm>
            <a:off x="251520" y="2348880"/>
            <a:ext cx="8640960" cy="2736304"/>
          </a:xfrm>
          <a:prstGeom prst="rect">
            <a:avLst/>
          </a:prstGeom>
        </p:spPr>
        <p:txBody>
          <a:bodyPr vert="horz">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Rules for identifiers’ names include:</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May consist only of:</a:t>
            </a:r>
          </a:p>
          <a:p>
            <a:pPr marL="836676" lvl="2" indent="-342900" algn="just">
              <a:lnSpc>
                <a:spcPct val="90000"/>
              </a:lnSpc>
              <a:buClr>
                <a:srgbClr val="FF0000"/>
              </a:buClr>
              <a:buFont typeface="Wingdings" panose="05000000000000000000" pitchFamily="2" charset="2"/>
              <a:buChar char="§"/>
            </a:pPr>
            <a:r>
              <a:rPr lang="en-US" sz="1400" dirty="0">
                <a:latin typeface="Tahoma" panose="020B0604030504040204" pitchFamily="34" charset="0"/>
                <a:ea typeface="Tahoma" panose="020B0604030504040204" pitchFamily="34" charset="0"/>
                <a:cs typeface="Tahoma" panose="020B0604030504040204" pitchFamily="34" charset="0"/>
              </a:rPr>
              <a:t>Letters (a – z or A – Z), </a:t>
            </a:r>
          </a:p>
          <a:p>
            <a:pPr marL="836676" lvl="2" indent="-342900" algn="just">
              <a:lnSpc>
                <a:spcPct val="90000"/>
              </a:lnSpc>
              <a:buClr>
                <a:srgbClr val="FF0000"/>
              </a:buClr>
              <a:buFont typeface="Wingdings" panose="05000000000000000000" pitchFamily="2" charset="2"/>
              <a:buChar char="§"/>
            </a:pPr>
            <a:r>
              <a:rPr lang="en-US" sz="1400" dirty="0">
                <a:latin typeface="Tahoma" panose="020B0604030504040204" pitchFamily="34" charset="0"/>
                <a:ea typeface="Tahoma" panose="020B0604030504040204" pitchFamily="34" charset="0"/>
                <a:cs typeface="Tahoma" panose="020B0604030504040204" pitchFamily="34" charset="0"/>
              </a:rPr>
              <a:t>Digits (0 – 9), </a:t>
            </a:r>
          </a:p>
          <a:p>
            <a:pPr marL="836676" lvl="2" indent="-342900" algn="just">
              <a:lnSpc>
                <a:spcPct val="90000"/>
              </a:lnSpc>
              <a:buClr>
                <a:srgbClr val="FF0000"/>
              </a:buClr>
              <a:buFont typeface="Wingdings" panose="05000000000000000000" pitchFamily="2" charset="2"/>
              <a:buChar char="§"/>
            </a:pPr>
            <a:r>
              <a:rPr lang="en-US" sz="1400" dirty="0">
                <a:latin typeface="Tahoma" panose="020B0604030504040204" pitchFamily="34" charset="0"/>
                <a:ea typeface="Tahoma" panose="020B0604030504040204" pitchFamily="34" charset="0"/>
                <a:cs typeface="Tahoma" panose="020B0604030504040204" pitchFamily="34" charset="0"/>
              </a:rPr>
              <a:t>Underscore (_), </a:t>
            </a:r>
          </a:p>
          <a:p>
            <a:pPr marL="836676" lvl="2" indent="-342900" algn="just">
              <a:lnSpc>
                <a:spcPct val="90000"/>
              </a:lnSpc>
              <a:buClr>
                <a:srgbClr val="FF0000"/>
              </a:buClr>
              <a:buFont typeface="Wingdings" panose="05000000000000000000" pitchFamily="2" charset="2"/>
              <a:buChar char="§"/>
            </a:pPr>
            <a:r>
              <a:rPr lang="en-US" sz="1400" dirty="0">
                <a:latin typeface="Tahoma" panose="020B0604030504040204" pitchFamily="34" charset="0"/>
                <a:ea typeface="Tahoma" panose="020B0604030504040204" pitchFamily="34" charset="0"/>
                <a:cs typeface="Tahoma" panose="020B0604030504040204" pitchFamily="34" charset="0"/>
              </a:rPr>
              <a:t>Dollar sign ($)</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Should </a:t>
            </a: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NOT</a:t>
            </a:r>
            <a:r>
              <a:rPr lang="en-US" sz="1600" dirty="0">
                <a:latin typeface="Tahoma" panose="020B0604030504040204" pitchFamily="34" charset="0"/>
                <a:ea typeface="Tahoma" panose="020B0604030504040204" pitchFamily="34" charset="0"/>
                <a:cs typeface="Tahoma" panose="020B0604030504040204" pitchFamily="34" charset="0"/>
              </a:rPr>
              <a:t> begin with a digit</a:t>
            </a:r>
          </a:p>
          <a:p>
            <a:pPr marL="598932" lvl="1" indent="-342900" algn="just">
              <a:lnSpc>
                <a:spcPct val="90000"/>
              </a:lnSpc>
              <a:buClr>
                <a:srgbClr val="FF0000"/>
              </a:buClr>
              <a:buFont typeface="Courier New" panose="02070309020205020404" pitchFamily="49" charset="0"/>
              <a:buChar char="o"/>
            </a:pPr>
            <a:r>
              <a:rPr lang="en-US" sz="1600" dirty="0">
                <a:latin typeface="Tahoma" panose="020B0604030504040204" pitchFamily="34" charset="0"/>
                <a:ea typeface="Tahoma" panose="020B0604030504040204" pitchFamily="34" charset="0"/>
                <a:cs typeface="Tahoma" panose="020B0604030504040204" pitchFamily="34" charset="0"/>
              </a:rPr>
              <a:t>Not a </a:t>
            </a: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rPr>
              <a:t>reserved word</a:t>
            </a:r>
            <a:r>
              <a:rPr lang="en-US" sz="1600" dirty="0">
                <a:latin typeface="Tahoma" panose="020B0604030504040204" pitchFamily="34" charset="0"/>
                <a:ea typeface="Tahoma" panose="020B0604030504040204" pitchFamily="34" charset="0"/>
                <a:cs typeface="Tahoma" panose="020B0604030504040204" pitchFamily="34" charset="0"/>
              </a:rPr>
              <a:t>:</a:t>
            </a:r>
          </a:p>
          <a:p>
            <a:pPr marL="836676" lvl="2" indent="-342900" algn="just">
              <a:lnSpc>
                <a:spcPct val="90000"/>
              </a:lnSpc>
              <a:buClr>
                <a:srgbClr val="FF0000"/>
              </a:buClr>
              <a:buFont typeface="Wingdings" panose="05000000000000000000" pitchFamily="2" charset="2"/>
              <a:buChar char="§"/>
            </a:pPr>
            <a:r>
              <a:rPr lang="en-US" sz="1400" dirty="0">
                <a:latin typeface="Tahoma" panose="020B0604030504040204" pitchFamily="34" charset="0"/>
                <a:ea typeface="Tahoma" panose="020B0604030504040204" pitchFamily="34" charset="0"/>
                <a:cs typeface="Tahoma" panose="020B0604030504040204" pitchFamily="34" charset="0"/>
              </a:rPr>
              <a:t>These are some words used in the Java language. </a:t>
            </a:r>
          </a:p>
          <a:p>
            <a:pPr marL="836676" lvl="2" indent="-342900" algn="just">
              <a:lnSpc>
                <a:spcPct val="90000"/>
              </a:lnSpc>
              <a:buClr>
                <a:srgbClr val="FF0000"/>
              </a:buClr>
              <a:buFont typeface="Wingdings" panose="05000000000000000000" pitchFamily="2" charset="2"/>
              <a:buChar char="§"/>
            </a:pPr>
            <a:r>
              <a:rPr lang="en-US" sz="1400" dirty="0">
                <a:latin typeface="Tahoma" panose="020B0604030504040204" pitchFamily="34" charset="0"/>
                <a:ea typeface="Tahoma" panose="020B0604030504040204" pitchFamily="34" charset="0"/>
                <a:cs typeface="Tahoma" panose="020B0604030504040204" pitchFamily="34" charset="0"/>
              </a:rPr>
              <a:t>They are interpreted by the compiler to do a specific thing. </a:t>
            </a:r>
          </a:p>
          <a:p>
            <a:pPr marL="836676" lvl="2" indent="-342900" algn="just">
              <a:lnSpc>
                <a:spcPct val="90000"/>
              </a:lnSpc>
              <a:buClr>
                <a:srgbClr val="FF0000"/>
              </a:buClr>
              <a:buFont typeface="Wingdings" panose="05000000000000000000" pitchFamily="2" charset="2"/>
              <a:buChar char="§"/>
            </a:pPr>
            <a:r>
              <a:rPr lang="en-US" sz="1400" dirty="0">
                <a:latin typeface="Tahoma" panose="020B0604030504040204" pitchFamily="34" charset="0"/>
                <a:ea typeface="Tahoma" panose="020B0604030504040204" pitchFamily="34" charset="0"/>
                <a:cs typeface="Tahoma" panose="020B0604030504040204" pitchFamily="34" charset="0"/>
              </a:rPr>
              <a:t>Examples of reserved words include: public, class, void, etc…</a:t>
            </a:r>
          </a:p>
        </p:txBody>
      </p:sp>
      <p:sp>
        <p:nvSpPr>
          <p:cNvPr id="8" name="Rectangle 7"/>
          <p:cNvSpPr/>
          <p:nvPr/>
        </p:nvSpPr>
        <p:spPr>
          <a:xfrm>
            <a:off x="179512" y="5661248"/>
            <a:ext cx="8807896" cy="936104"/>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Identifier names are </a:t>
            </a:r>
            <a:r>
              <a:rPr lang="en-US" dirty="0">
                <a:solidFill>
                  <a:srgbClr val="FFFF00"/>
                </a:solidFill>
              </a:rPr>
              <a:t>case sensitive</a:t>
            </a:r>
            <a:r>
              <a:rPr lang="en-US" dirty="0"/>
              <a:t>: number, Number, NUMBER represent three different  identifiers.</a:t>
            </a:r>
            <a:endParaRPr lang="en-US" dirty="0">
              <a:solidFill>
                <a:srgbClr val="FFFF00"/>
              </a:solidFill>
            </a:endParaRPr>
          </a:p>
        </p:txBody>
      </p:sp>
      <p:sp>
        <p:nvSpPr>
          <p:cNvPr id="10" name="Slide Number Placeholder 9"/>
          <p:cNvSpPr>
            <a:spLocks noGrp="1"/>
          </p:cNvSpPr>
          <p:nvPr>
            <p:ph type="sldNum" sz="quarter" idx="12"/>
          </p:nvPr>
        </p:nvSpPr>
        <p:spPr/>
        <p:txBody>
          <a:bodyPr/>
          <a:lstStyle/>
          <a:p>
            <a:fld id="{F8648942-3001-4E9F-BD4B-DA0C8DFD46EB}" type="slidenum">
              <a:rPr lang="en-US" smtClean="0"/>
              <a:pPr/>
              <a:t>66</a:t>
            </a:fld>
            <a:endParaRPr lang="en-US"/>
          </a:p>
        </p:txBody>
      </p:sp>
    </p:spTree>
    <p:extLst>
      <p:ext uri="{BB962C8B-B14F-4D97-AF65-F5344CB8AC3E}">
        <p14:creationId xmlns:p14="http://schemas.microsoft.com/office/powerpoint/2010/main" val="327013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wipe(left)">
                                      <p:cBhvr>
                                        <p:cTn id="14" dur="500"/>
                                        <p:tgtEl>
                                          <p:spTgt spid="6">
                                            <p:txEl>
                                              <p:pRg st="2" end="2"/>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left)">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wipe(left)">
                                      <p:cBhvr>
                                        <p:cTn id="25" dur="500"/>
                                        <p:tgtEl>
                                          <p:spTgt spid="7">
                                            <p:txEl>
                                              <p:pRg st="1" end="1"/>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wipe(left)">
                                      <p:cBhvr>
                                        <p:cTn id="29" dur="500"/>
                                        <p:tgtEl>
                                          <p:spTgt spid="7">
                                            <p:txEl>
                                              <p:pRg st="2" end="2"/>
                                            </p:txEl>
                                          </p:spTgt>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wipe(left)">
                                      <p:cBhvr>
                                        <p:cTn id="33" dur="500"/>
                                        <p:tgtEl>
                                          <p:spTgt spid="7">
                                            <p:txEl>
                                              <p:pRg st="3" end="3"/>
                                            </p:txEl>
                                          </p:spTgt>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wipe(left)">
                                      <p:cBhvr>
                                        <p:cTn id="37" dur="500"/>
                                        <p:tgtEl>
                                          <p:spTgt spid="7">
                                            <p:txEl>
                                              <p:pRg st="4" end="4"/>
                                            </p:txEl>
                                          </p:spTgt>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Effect transition="in" filter="wipe(left)">
                                      <p:cBhvr>
                                        <p:cTn id="41" dur="500"/>
                                        <p:tgtEl>
                                          <p:spTgt spid="7">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animEffect transition="in" filter="wipe(left)">
                                      <p:cBhvr>
                                        <p:cTn id="46" dur="500"/>
                                        <p:tgtEl>
                                          <p:spTgt spid="7">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
                                            <p:txEl>
                                              <p:pRg st="7" end="7"/>
                                            </p:txEl>
                                          </p:spTgt>
                                        </p:tgtEl>
                                        <p:attrNameLst>
                                          <p:attrName>style.visibility</p:attrName>
                                        </p:attrNameLst>
                                      </p:cBhvr>
                                      <p:to>
                                        <p:strVal val="visible"/>
                                      </p:to>
                                    </p:set>
                                    <p:animEffect transition="in" filter="wipe(left)">
                                      <p:cBhvr>
                                        <p:cTn id="51" dur="500"/>
                                        <p:tgtEl>
                                          <p:spTgt spid="7">
                                            <p:txEl>
                                              <p:pRg st="7" end="7"/>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
                                            <p:txEl>
                                              <p:pRg st="8" end="8"/>
                                            </p:txEl>
                                          </p:spTgt>
                                        </p:tgtEl>
                                        <p:attrNameLst>
                                          <p:attrName>style.visibility</p:attrName>
                                        </p:attrNameLst>
                                      </p:cBhvr>
                                      <p:to>
                                        <p:strVal val="visible"/>
                                      </p:to>
                                    </p:set>
                                    <p:animEffect transition="in" filter="wipe(left)">
                                      <p:cBhvr>
                                        <p:cTn id="54" dur="500"/>
                                        <p:tgtEl>
                                          <p:spTgt spid="7">
                                            <p:txEl>
                                              <p:pRg st="8" end="8"/>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7">
                                            <p:txEl>
                                              <p:pRg st="9" end="9"/>
                                            </p:txEl>
                                          </p:spTgt>
                                        </p:tgtEl>
                                        <p:attrNameLst>
                                          <p:attrName>style.visibility</p:attrName>
                                        </p:attrNameLst>
                                      </p:cBhvr>
                                      <p:to>
                                        <p:strVal val="visible"/>
                                      </p:to>
                                    </p:set>
                                    <p:animEffect transition="in" filter="wipe(left)">
                                      <p:cBhvr>
                                        <p:cTn id="57" dur="500"/>
                                        <p:tgtEl>
                                          <p:spTgt spid="7">
                                            <p:txEl>
                                              <p:pRg st="9" end="9"/>
                                            </p:txEl>
                                          </p:spTgt>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7">
                                            <p:txEl>
                                              <p:pRg st="10" end="10"/>
                                            </p:txEl>
                                          </p:spTgt>
                                        </p:tgtEl>
                                        <p:attrNameLst>
                                          <p:attrName>style.visibility</p:attrName>
                                        </p:attrNameLst>
                                      </p:cBhvr>
                                      <p:to>
                                        <p:strVal val="visible"/>
                                      </p:to>
                                    </p:set>
                                    <p:animEffect transition="in" filter="wipe(left)">
                                      <p:cBhvr>
                                        <p:cTn id="60" dur="500"/>
                                        <p:tgtEl>
                                          <p:spTgt spid="7">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1000"/>
                                        <p:tgtEl>
                                          <p:spTgt spid="8"/>
                                        </p:tgtEl>
                                      </p:cBhvr>
                                    </p:animEffect>
                                    <p:anim calcmode="lin" valueType="num">
                                      <p:cBhvr>
                                        <p:cTn id="66" dur="1000" fill="hold"/>
                                        <p:tgtEl>
                                          <p:spTgt spid="8"/>
                                        </p:tgtEl>
                                        <p:attrNameLst>
                                          <p:attrName>ppt_x</p:attrName>
                                        </p:attrNameLst>
                                      </p:cBhvr>
                                      <p:tavLst>
                                        <p:tav tm="0">
                                          <p:val>
                                            <p:strVal val="#ppt_x"/>
                                          </p:val>
                                        </p:tav>
                                        <p:tav tm="100000">
                                          <p:val>
                                            <p:strVal val="#ppt_x"/>
                                          </p:val>
                                        </p:tav>
                                      </p:tavLst>
                                    </p:anim>
                                    <p:anim calcmode="lin" valueType="num">
                                      <p:cBhvr>
                                        <p:cTn id="6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1000"/>
                                        <p:tgtEl>
                                          <p:spTgt spid="9"/>
                                        </p:tgtEl>
                                      </p:cBhvr>
                                    </p:animEffect>
                                    <p:anim calcmode="lin" valueType="num">
                                      <p:cBhvr>
                                        <p:cTn id="73" dur="1000" fill="hold"/>
                                        <p:tgtEl>
                                          <p:spTgt spid="9"/>
                                        </p:tgtEl>
                                        <p:attrNameLst>
                                          <p:attrName>ppt_x</p:attrName>
                                        </p:attrNameLst>
                                      </p:cBhvr>
                                      <p:tavLst>
                                        <p:tav tm="0">
                                          <p:val>
                                            <p:strVal val="#ppt_x"/>
                                          </p:val>
                                        </p:tav>
                                        <p:tav tm="100000">
                                          <p:val>
                                            <p:strVal val="#ppt_x"/>
                                          </p:val>
                                        </p:tav>
                                      </p:tavLst>
                                    </p:anim>
                                    <p:anim calcmode="lin" valueType="num">
                                      <p:cBhvr>
                                        <p:cTn id="7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uiExpand="1" build="p"/>
      <p:bldP spid="7" grpId="0" uiExpand="1" build="p"/>
      <p:bldP spid="8" grpId="0" animBg="1"/>
    </p:bld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Class Example</a:t>
            </a:r>
          </a:p>
        </p:txBody>
      </p:sp>
      <p:sp>
        <p:nvSpPr>
          <p:cNvPr id="4" name="Slide Number Placeholder 3"/>
          <p:cNvSpPr>
            <a:spLocks noGrp="1"/>
          </p:cNvSpPr>
          <p:nvPr>
            <p:ph type="sldNum" sz="quarter" idx="11"/>
          </p:nvPr>
        </p:nvSpPr>
        <p:spPr/>
        <p:txBody>
          <a:bodyPr/>
          <a:lstStyle/>
          <a:p>
            <a:fld id="{CA94F153-A46D-42BF-B070-2627C4BF46BD}" type="slidenum">
              <a:rPr lang="en-CA" smtClean="0"/>
              <a:pPr/>
              <a:t>660</a:t>
            </a:fld>
            <a:endParaRPr lang="en-CA"/>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609600" y="152400"/>
            <a:ext cx="7772400" cy="990600"/>
          </a:xfrm>
        </p:spPr>
        <p:txBody>
          <a:bodyPr/>
          <a:lstStyle/>
          <a:p>
            <a:pPr eaLnBrk="1" hangingPunct="1"/>
            <a:r>
              <a:rPr lang="en-US" dirty="0"/>
              <a:t>Example</a:t>
            </a:r>
          </a:p>
        </p:txBody>
      </p:sp>
      <p:sp>
        <p:nvSpPr>
          <p:cNvPr id="5529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2BDDF1B-31F1-4554-8EAD-685B590EC499}" type="slidenum">
              <a:rPr lang="en-US" smtClean="0">
                <a:solidFill>
                  <a:srgbClr val="000000"/>
                </a:solidFill>
                <a:latin typeface="Times New Roman" pitchFamily="18" charset="0"/>
              </a:rPr>
              <a:pPr eaLnBrk="1" hangingPunct="1"/>
              <a:t>661</a:t>
            </a:fld>
            <a:endParaRPr lang="en-US">
              <a:solidFill>
                <a:srgbClr val="000000"/>
              </a:solidFill>
              <a:latin typeface="Times New Roman" pitchFamily="18" charset="0"/>
            </a:endParaRPr>
          </a:p>
        </p:txBody>
      </p:sp>
      <p:sp>
        <p:nvSpPr>
          <p:cNvPr id="55301" name="Rectangle 3"/>
          <p:cNvSpPr>
            <a:spLocks noGrp="1" noChangeArrowheads="1"/>
          </p:cNvSpPr>
          <p:nvPr>
            <p:ph sz="quarter" idx="1"/>
          </p:nvPr>
        </p:nvSpPr>
        <p:spPr>
          <a:xfrm>
            <a:off x="179512" y="1556792"/>
            <a:ext cx="8839200" cy="5072608"/>
          </a:xfrm>
        </p:spPr>
        <p:txBody>
          <a:bodyPr>
            <a:normAutofit fontScale="70000" lnSpcReduction="20000"/>
          </a:bodyPr>
          <a:lstStyle/>
          <a:p>
            <a:r>
              <a:rPr lang="en-US" dirty="0"/>
              <a:t>Create a Java class called </a:t>
            </a:r>
            <a:r>
              <a:rPr lang="en-US" b="1" dirty="0"/>
              <a:t>Account </a:t>
            </a:r>
            <a:r>
              <a:rPr lang="en-US" dirty="0"/>
              <a:t>based on the following UML :</a:t>
            </a:r>
          </a:p>
          <a:p>
            <a:endParaRPr lang="en-US" dirty="0"/>
          </a:p>
          <a:p>
            <a:endParaRPr lang="en-US" dirty="0"/>
          </a:p>
          <a:p>
            <a:endParaRPr lang="en-US" dirty="0"/>
          </a:p>
          <a:p>
            <a:endParaRPr lang="en-US" dirty="0"/>
          </a:p>
          <a:p>
            <a:r>
              <a:rPr lang="en-US" dirty="0"/>
              <a:t>The class should:</a:t>
            </a:r>
          </a:p>
          <a:p>
            <a:pPr lvl="0"/>
            <a:r>
              <a:rPr lang="en-US" dirty="0"/>
              <a:t>Have a default constructor that initializes the attributes to default values , and another constructor that initializes the date attributes to given values.</a:t>
            </a:r>
          </a:p>
          <a:p>
            <a:pPr lvl="0"/>
            <a:r>
              <a:rPr lang="en-US" dirty="0"/>
              <a:t>Method deposit will add to balance</a:t>
            </a:r>
          </a:p>
          <a:p>
            <a:pPr lvl="0"/>
            <a:r>
              <a:rPr lang="en-US" dirty="0"/>
              <a:t>Method withdraw will reduce the balance</a:t>
            </a:r>
          </a:p>
          <a:p>
            <a:pPr lvl="0"/>
            <a:r>
              <a:rPr lang="en-US" dirty="0"/>
              <a:t>Provide set() and get() methods for each attributes.</a:t>
            </a:r>
          </a:p>
          <a:p>
            <a:r>
              <a:rPr lang="en-US" dirty="0"/>
              <a:t>In the </a:t>
            </a:r>
            <a:r>
              <a:rPr lang="en-US" b="1" dirty="0"/>
              <a:t>main()</a:t>
            </a:r>
            <a:r>
              <a:rPr lang="en-US" dirty="0"/>
              <a:t> method of the class </a:t>
            </a:r>
            <a:r>
              <a:rPr lang="en-US" b="1" dirty="0" err="1"/>
              <a:t>TestAccount</a:t>
            </a:r>
            <a:r>
              <a:rPr lang="en-US" dirty="0"/>
              <a:t> write statements that will call both constructors and test class </a:t>
            </a:r>
            <a:r>
              <a:rPr lang="en-US" b="1" dirty="0"/>
              <a:t>Accounts</a:t>
            </a:r>
            <a:r>
              <a:rPr lang="en-US" dirty="0"/>
              <a:t> capabilities.</a:t>
            </a:r>
          </a:p>
        </p:txBody>
      </p:sp>
      <p:graphicFrame>
        <p:nvGraphicFramePr>
          <p:cNvPr id="5" name="Table 4"/>
          <p:cNvGraphicFramePr>
            <a:graphicFrameLocks noGrp="1"/>
          </p:cNvGraphicFramePr>
          <p:nvPr/>
        </p:nvGraphicFramePr>
        <p:xfrm>
          <a:off x="3200400" y="1981200"/>
          <a:ext cx="3657600" cy="1645920"/>
        </p:xfrm>
        <a:graphic>
          <a:graphicData uri="http://schemas.openxmlformats.org/drawingml/2006/table">
            <a:tbl>
              <a:tblPr firstRow="1" bandRow="1">
                <a:tableStyleId>{BC89EF96-8CEA-46FF-86C4-4CE0E7609802}</a:tableStyleId>
              </a:tblPr>
              <a:tblGrid>
                <a:gridCol w="3657600">
                  <a:extLst>
                    <a:ext uri="{9D8B030D-6E8A-4147-A177-3AD203B41FA5}">
                      <a16:colId xmlns:a16="http://schemas.microsoft.com/office/drawing/2014/main" val="20000"/>
                    </a:ext>
                  </a:extLst>
                </a:gridCol>
              </a:tblGrid>
              <a:tr h="338667">
                <a:tc>
                  <a:txBody>
                    <a:bodyPr/>
                    <a:lstStyle/>
                    <a:p>
                      <a:pPr algn="ctr"/>
                      <a:r>
                        <a:rPr lang="en-US" dirty="0"/>
                        <a:t>Account</a:t>
                      </a:r>
                    </a:p>
                  </a:txBody>
                  <a:tcPr/>
                </a:tc>
                <a:extLst>
                  <a:ext uri="{0D108BD9-81ED-4DB2-BD59-A6C34878D82A}">
                    <a16:rowId xmlns:a16="http://schemas.microsoft.com/office/drawing/2014/main" val="10000"/>
                  </a:ext>
                </a:extLst>
              </a:tr>
              <a:tr h="592667">
                <a:tc>
                  <a:txBody>
                    <a:bodyPr/>
                    <a:lstStyle/>
                    <a:p>
                      <a:r>
                        <a:rPr lang="en-US" sz="1800" dirty="0">
                          <a:solidFill>
                            <a:schemeClr val="bg2">
                              <a:lumMod val="25000"/>
                            </a:schemeClr>
                          </a:solidFill>
                        </a:rPr>
                        <a:t>- number :</a:t>
                      </a:r>
                      <a:r>
                        <a:rPr lang="en-US" sz="1800" dirty="0" err="1">
                          <a:solidFill>
                            <a:schemeClr val="bg2">
                              <a:lumMod val="25000"/>
                            </a:schemeClr>
                          </a:solidFill>
                        </a:rPr>
                        <a:t>int</a:t>
                      </a:r>
                      <a:r>
                        <a:rPr lang="en-US" sz="1800" dirty="0">
                          <a:solidFill>
                            <a:schemeClr val="bg2">
                              <a:lumMod val="25000"/>
                            </a:schemeClr>
                          </a:solidFill>
                        </a:rPr>
                        <a:t> 	</a:t>
                      </a:r>
                    </a:p>
                    <a:p>
                      <a:r>
                        <a:rPr lang="en-US" sz="1800" dirty="0">
                          <a:solidFill>
                            <a:schemeClr val="bg2">
                              <a:lumMod val="25000"/>
                            </a:schemeClr>
                          </a:solidFill>
                        </a:rPr>
                        <a:t> - balance</a:t>
                      </a:r>
                      <a:r>
                        <a:rPr lang="en-US" sz="1800" baseline="0" dirty="0">
                          <a:solidFill>
                            <a:schemeClr val="bg2">
                              <a:lumMod val="25000"/>
                            </a:schemeClr>
                          </a:solidFill>
                        </a:rPr>
                        <a:t> : </a:t>
                      </a:r>
                      <a:r>
                        <a:rPr lang="en-US" sz="1800" dirty="0">
                          <a:solidFill>
                            <a:schemeClr val="bg2">
                              <a:lumMod val="25000"/>
                            </a:schemeClr>
                          </a:solidFill>
                        </a:rPr>
                        <a:t>double</a:t>
                      </a:r>
                    </a:p>
                  </a:txBody>
                  <a:tcPr/>
                </a:tc>
                <a:extLst>
                  <a:ext uri="{0D108BD9-81ED-4DB2-BD59-A6C34878D82A}">
                    <a16:rowId xmlns:a16="http://schemas.microsoft.com/office/drawing/2014/main" val="10001"/>
                  </a:ext>
                </a:extLst>
              </a:tr>
              <a:tr h="592667">
                <a:tc>
                  <a:txBody>
                    <a:bodyPr/>
                    <a:lstStyle/>
                    <a:p>
                      <a:pPr algn="l"/>
                      <a:r>
                        <a:rPr lang="en-US" sz="1800" dirty="0">
                          <a:solidFill>
                            <a:srgbClr val="00B0F0"/>
                          </a:solidFill>
                        </a:rPr>
                        <a:t>+</a:t>
                      </a:r>
                      <a:r>
                        <a:rPr lang="en-US" sz="1800" dirty="0">
                          <a:solidFill>
                            <a:srgbClr val="0000FF"/>
                          </a:solidFill>
                        </a:rPr>
                        <a:t>deposit</a:t>
                      </a:r>
                      <a:r>
                        <a:rPr lang="en-US" sz="1800" dirty="0">
                          <a:solidFill>
                            <a:srgbClr val="00B050"/>
                          </a:solidFill>
                        </a:rPr>
                        <a:t> </a:t>
                      </a:r>
                      <a:r>
                        <a:rPr lang="en-US" sz="1800" dirty="0"/>
                        <a:t>(</a:t>
                      </a:r>
                      <a:r>
                        <a:rPr lang="en-US" sz="1800" dirty="0">
                          <a:solidFill>
                            <a:srgbClr val="00B0F0"/>
                          </a:solidFill>
                        </a:rPr>
                        <a:t>double </a:t>
                      </a:r>
                      <a:r>
                        <a:rPr lang="en-US" sz="1800" dirty="0">
                          <a:solidFill>
                            <a:srgbClr val="0000FF"/>
                          </a:solidFill>
                        </a:rPr>
                        <a:t>amount</a:t>
                      </a:r>
                      <a:r>
                        <a:rPr lang="en-US" sz="1800" dirty="0"/>
                        <a:t>):void</a:t>
                      </a:r>
                    </a:p>
                    <a:p>
                      <a:pPr algn="l"/>
                      <a:r>
                        <a:rPr lang="en-US" sz="1800" dirty="0">
                          <a:solidFill>
                            <a:srgbClr val="00B0F0"/>
                          </a:solidFill>
                        </a:rPr>
                        <a:t>+</a:t>
                      </a:r>
                      <a:r>
                        <a:rPr lang="en-US" sz="1800" dirty="0">
                          <a:solidFill>
                            <a:srgbClr val="0000FF"/>
                          </a:solidFill>
                        </a:rPr>
                        <a:t>withdraw</a:t>
                      </a:r>
                      <a:r>
                        <a:rPr lang="en-US" sz="1800" dirty="0"/>
                        <a:t>(</a:t>
                      </a:r>
                      <a:r>
                        <a:rPr lang="en-US" sz="1800" dirty="0">
                          <a:solidFill>
                            <a:srgbClr val="00B0F0"/>
                          </a:solidFill>
                        </a:rPr>
                        <a:t>double</a:t>
                      </a:r>
                      <a:r>
                        <a:rPr lang="en-US" sz="1800" dirty="0"/>
                        <a:t> </a:t>
                      </a:r>
                      <a:r>
                        <a:rPr lang="en-US" sz="1800" dirty="0">
                          <a:solidFill>
                            <a:srgbClr val="0000FF"/>
                          </a:solidFill>
                        </a:rPr>
                        <a:t>amount</a:t>
                      </a:r>
                      <a:r>
                        <a:rPr lang="en-US" sz="1800" dirty="0"/>
                        <a:t>) : void</a:t>
                      </a:r>
                      <a:r>
                        <a:rPr lang="en-US" sz="1800" dirty="0">
                          <a:solidFill>
                            <a:srgbClr val="00B050"/>
                          </a:solidFill>
                        </a:rPr>
                        <a:t> </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46673432"/>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1600200"/>
            <a:ext cx="8264518" cy="483209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latin typeface="Courier New" pitchFamily="49" charset="0"/>
                <a:cs typeface="Courier New" pitchFamily="49" charset="0"/>
              </a:rPr>
              <a:t>public class </a:t>
            </a:r>
            <a:r>
              <a:rPr lang="en-US" sz="1400" dirty="0">
                <a:solidFill>
                  <a:srgbClr val="CC0099"/>
                </a:solidFill>
                <a:latin typeface="Courier New" pitchFamily="49" charset="0"/>
                <a:cs typeface="Courier New" pitchFamily="49" charset="0"/>
              </a:rPr>
              <a:t>Account</a:t>
            </a:r>
          </a:p>
          <a:p>
            <a:r>
              <a:rPr lang="en-US" sz="1400" dirty="0">
                <a:latin typeface="Courier New" pitchFamily="49" charset="0"/>
                <a:cs typeface="Courier New" pitchFamily="49" charset="0"/>
              </a:rPr>
              <a:t>  {</a:t>
            </a:r>
          </a:p>
          <a:p>
            <a:r>
              <a:rPr lang="en-US" sz="1400" dirty="0">
                <a:solidFill>
                  <a:srgbClr val="00B050"/>
                </a:solidFill>
                <a:latin typeface="Courier New" pitchFamily="49" charset="0"/>
                <a:cs typeface="Courier New" pitchFamily="49" charset="0"/>
              </a:rPr>
              <a:t>    // definition of attributes (data)</a:t>
            </a:r>
          </a:p>
          <a:p>
            <a:r>
              <a:rPr lang="en-US" sz="1400" dirty="0">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private </a:t>
            </a:r>
            <a:r>
              <a:rPr lang="en-US" sz="1400" dirty="0" err="1">
                <a:solidFill>
                  <a:srgbClr val="00B0F0"/>
                </a:solidFill>
                <a:latin typeface="Courier New" pitchFamily="49" charset="0"/>
                <a:cs typeface="Courier New" pitchFamily="49" charset="0"/>
              </a:rPr>
              <a:t>int</a:t>
            </a:r>
            <a:r>
              <a:rPr lang="en-US" sz="1400" dirty="0">
                <a:solidFill>
                  <a:srgbClr val="00B0F0"/>
                </a:solidFill>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number</a:t>
            </a:r>
            <a:r>
              <a:rPr lang="en-US" sz="1400" dirty="0">
                <a:latin typeface="Courier New" pitchFamily="49" charset="0"/>
                <a:cs typeface="Courier New" pitchFamily="49" charset="0"/>
              </a:rPr>
              <a:t>; 	</a:t>
            </a:r>
            <a:endParaRPr lang="en-US" sz="1400" dirty="0">
              <a:solidFill>
                <a:srgbClr val="0000FF"/>
              </a:solidFill>
              <a:latin typeface="Courier New" pitchFamily="49" charset="0"/>
              <a:cs typeface="Courier New" pitchFamily="49" charset="0"/>
            </a:endParaRPr>
          </a:p>
          <a:p>
            <a:r>
              <a:rPr lang="en-US" sz="1400" dirty="0">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private double </a:t>
            </a:r>
            <a:r>
              <a:rPr lang="en-US" sz="1400" dirty="0">
                <a:solidFill>
                  <a:srgbClr val="0000FF"/>
                </a:solidFill>
                <a:latin typeface="Courier New" pitchFamily="49" charset="0"/>
                <a:cs typeface="Courier New" pitchFamily="49" charset="0"/>
              </a:rPr>
              <a:t>balance</a:t>
            </a:r>
            <a:r>
              <a:rPr lang="en-US" sz="1400" dirty="0">
                <a:latin typeface="Courier New" pitchFamily="49" charset="0"/>
                <a:cs typeface="Courier New" pitchFamily="49" charset="0"/>
              </a:rPr>
              <a:t>;    </a:t>
            </a:r>
          </a:p>
          <a:p>
            <a:r>
              <a:rPr lang="en-US" sz="1400" dirty="0">
                <a:solidFill>
                  <a:srgbClr val="00B050"/>
                </a:solidFill>
                <a:latin typeface="Courier New" pitchFamily="49" charset="0"/>
                <a:cs typeface="Courier New" pitchFamily="49" charset="0"/>
              </a:rPr>
              <a:t>// constructor</a:t>
            </a:r>
          </a:p>
          <a:p>
            <a:r>
              <a:rPr lang="en-US" sz="1400" dirty="0">
                <a:solidFill>
                  <a:srgbClr val="00B050"/>
                </a:solidFill>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public </a:t>
            </a:r>
            <a:r>
              <a:rPr lang="en-US" sz="1400" dirty="0">
                <a:solidFill>
                  <a:srgbClr val="0000FF"/>
                </a:solidFill>
                <a:latin typeface="Courier New" pitchFamily="49" charset="0"/>
                <a:cs typeface="Courier New" pitchFamily="49" charset="0"/>
              </a:rPr>
              <a:t>Account</a:t>
            </a:r>
            <a:r>
              <a:rPr lang="en-US" sz="1400" dirty="0">
                <a:solidFill>
                  <a:srgbClr val="00B050"/>
                </a:solidFill>
                <a:latin typeface="Courier New" pitchFamily="49" charset="0"/>
                <a:cs typeface="Courier New" pitchFamily="49" charset="0"/>
              </a:rPr>
              <a:t> </a:t>
            </a:r>
            <a:r>
              <a:rPr lang="en-US" sz="1400" dirty="0">
                <a:latin typeface="Courier New" pitchFamily="49" charset="0"/>
                <a:cs typeface="Courier New" pitchFamily="49" charset="0"/>
              </a:rPr>
              <a:t>()</a:t>
            </a:r>
            <a:r>
              <a:rPr lang="en-US" sz="1400" dirty="0">
                <a:solidFill>
                  <a:srgbClr val="00B050"/>
                </a:solidFill>
                <a:latin typeface="Courier New" pitchFamily="49" charset="0"/>
                <a:cs typeface="Courier New" pitchFamily="49" charset="0"/>
              </a:rPr>
              <a:t> </a:t>
            </a:r>
            <a:r>
              <a:rPr lang="en-US" sz="1400" dirty="0">
                <a:latin typeface="Courier New" pitchFamily="49" charset="0"/>
                <a:cs typeface="Courier New" pitchFamily="49" charset="0"/>
              </a:rPr>
              <a:t>{</a:t>
            </a:r>
          </a:p>
          <a:p>
            <a:r>
              <a:rPr lang="en-US" sz="1400" dirty="0">
                <a:solidFill>
                  <a:srgbClr val="0000FF"/>
                </a:solidFill>
                <a:latin typeface="Courier New" pitchFamily="49" charset="0"/>
                <a:cs typeface="Courier New" pitchFamily="49" charset="0"/>
              </a:rPr>
              <a:t>number=0;</a:t>
            </a:r>
            <a:r>
              <a:rPr lang="en-US" sz="1400" dirty="0">
                <a:latin typeface="Courier New" pitchFamily="49" charset="0"/>
                <a:cs typeface="Courier New" pitchFamily="49" charset="0"/>
              </a:rPr>
              <a:t>        </a:t>
            </a:r>
          </a:p>
          <a:p>
            <a:r>
              <a:rPr lang="en-US" sz="1400" dirty="0">
                <a:solidFill>
                  <a:srgbClr val="0000FF"/>
                </a:solidFill>
                <a:latin typeface="Courier New" pitchFamily="49" charset="0"/>
                <a:cs typeface="Courier New" pitchFamily="49" charset="0"/>
              </a:rPr>
              <a:t>balance=0</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p>
          <a:p>
            <a:r>
              <a:rPr lang="en-US" sz="1400" dirty="0">
                <a:solidFill>
                  <a:srgbClr val="00B050"/>
                </a:solidFill>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public </a:t>
            </a:r>
            <a:r>
              <a:rPr lang="en-US" sz="1400" dirty="0">
                <a:solidFill>
                  <a:srgbClr val="0000FF"/>
                </a:solidFill>
                <a:latin typeface="Courier New" pitchFamily="49" charset="0"/>
                <a:cs typeface="Courier New" pitchFamily="49" charset="0"/>
              </a:rPr>
              <a:t>Account</a:t>
            </a:r>
            <a:r>
              <a:rPr lang="en-US" sz="1400" dirty="0">
                <a:solidFill>
                  <a:srgbClr val="00B050"/>
                </a:solidFill>
                <a:latin typeface="Courier New" pitchFamily="49" charset="0"/>
                <a:cs typeface="Courier New" pitchFamily="49" charset="0"/>
              </a:rPr>
              <a:t> </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int</a:t>
            </a:r>
            <a:r>
              <a:rPr lang="en-US" sz="1400" dirty="0">
                <a:latin typeface="Courier New" pitchFamily="49" charset="0"/>
                <a:cs typeface="Courier New" pitchFamily="49" charset="0"/>
              </a:rPr>
              <a:t> n , double b)</a:t>
            </a:r>
            <a:r>
              <a:rPr lang="en-US" sz="1400" dirty="0">
                <a:solidFill>
                  <a:srgbClr val="00B050"/>
                </a:solidFill>
                <a:latin typeface="Courier New" pitchFamily="49" charset="0"/>
                <a:cs typeface="Courier New" pitchFamily="49" charset="0"/>
              </a:rPr>
              <a:t> </a:t>
            </a:r>
            <a:r>
              <a:rPr lang="en-US" sz="1400" dirty="0">
                <a:latin typeface="Courier New" pitchFamily="49" charset="0"/>
                <a:cs typeface="Courier New" pitchFamily="49" charset="0"/>
              </a:rPr>
              <a:t>{</a:t>
            </a:r>
          </a:p>
          <a:p>
            <a:r>
              <a:rPr lang="en-US" sz="1400" dirty="0">
                <a:solidFill>
                  <a:srgbClr val="0000FF"/>
                </a:solidFill>
                <a:latin typeface="Courier New" pitchFamily="49" charset="0"/>
                <a:cs typeface="Courier New" pitchFamily="49" charset="0"/>
              </a:rPr>
              <a:t>number=n;</a:t>
            </a:r>
            <a:r>
              <a:rPr lang="en-US" sz="1400" dirty="0">
                <a:latin typeface="Courier New" pitchFamily="49" charset="0"/>
                <a:cs typeface="Courier New" pitchFamily="49" charset="0"/>
              </a:rPr>
              <a:t>        </a:t>
            </a:r>
          </a:p>
          <a:p>
            <a:r>
              <a:rPr lang="en-US" sz="1400" dirty="0">
                <a:solidFill>
                  <a:srgbClr val="0000FF"/>
                </a:solidFill>
                <a:latin typeface="Courier New" pitchFamily="49" charset="0"/>
                <a:cs typeface="Courier New" pitchFamily="49" charset="0"/>
              </a:rPr>
              <a:t>balance=b</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 </a:t>
            </a:r>
          </a:p>
          <a:p>
            <a:r>
              <a:rPr lang="en-US" sz="1400" dirty="0">
                <a:solidFill>
                  <a:srgbClr val="00B050"/>
                </a:solidFill>
                <a:latin typeface="Courier New" pitchFamily="49" charset="0"/>
                <a:cs typeface="Courier New" pitchFamily="49" charset="0"/>
              </a:rPr>
              <a:t> // definition of operations (methods)</a:t>
            </a:r>
          </a:p>
          <a:p>
            <a:r>
              <a:rPr lang="en-US" sz="1400" dirty="0">
                <a:solidFill>
                  <a:srgbClr val="00B050"/>
                </a:solidFill>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public void </a:t>
            </a:r>
            <a:r>
              <a:rPr lang="en-US" sz="1400" dirty="0">
                <a:solidFill>
                  <a:srgbClr val="0000FF"/>
                </a:solidFill>
                <a:latin typeface="Courier New" pitchFamily="49" charset="0"/>
                <a:cs typeface="Courier New" pitchFamily="49" charset="0"/>
              </a:rPr>
              <a:t>deposit</a:t>
            </a:r>
            <a:r>
              <a:rPr lang="en-US" sz="1400" dirty="0">
                <a:solidFill>
                  <a:srgbClr val="00B050"/>
                </a:solidFill>
                <a:latin typeface="Courier New" pitchFamily="49" charset="0"/>
                <a:cs typeface="Courier New" pitchFamily="49" charset="0"/>
              </a:rPr>
              <a:t> </a:t>
            </a:r>
            <a:r>
              <a:rPr lang="en-US" sz="1400" dirty="0">
                <a:latin typeface="Courier New" pitchFamily="49" charset="0"/>
                <a:cs typeface="Courier New" pitchFamily="49" charset="0"/>
              </a:rPr>
              <a:t>(</a:t>
            </a:r>
            <a:r>
              <a:rPr lang="en-US" sz="1400" dirty="0">
                <a:solidFill>
                  <a:srgbClr val="00B0F0"/>
                </a:solidFill>
                <a:latin typeface="Courier New" pitchFamily="49" charset="0"/>
                <a:cs typeface="Courier New" pitchFamily="49" charset="0"/>
              </a:rPr>
              <a:t>double </a:t>
            </a:r>
            <a:r>
              <a:rPr lang="en-US" sz="1400" dirty="0">
                <a:solidFill>
                  <a:srgbClr val="0000FF"/>
                </a:solidFill>
                <a:latin typeface="Courier New" pitchFamily="49" charset="0"/>
                <a:cs typeface="Courier New" pitchFamily="49" charset="0"/>
              </a:rPr>
              <a:t>amount</a:t>
            </a:r>
            <a:r>
              <a:rPr lang="en-US" sz="1400" dirty="0">
                <a:latin typeface="Courier New" pitchFamily="49" charset="0"/>
                <a:cs typeface="Courier New" pitchFamily="49" charset="0"/>
              </a:rPr>
              <a:t>)</a:t>
            </a:r>
            <a:r>
              <a:rPr lang="en-US" sz="1400" dirty="0">
                <a:solidFill>
                  <a:srgbClr val="00B050"/>
                </a:solidFill>
                <a:latin typeface="Courier New" pitchFamily="49" charset="0"/>
                <a:cs typeface="Courier New" pitchFamily="49" charset="0"/>
              </a:rPr>
              <a:t> </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balance </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balance </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amount</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 </a:t>
            </a:r>
            <a:r>
              <a:rPr lang="en-US" sz="1400" dirty="0">
                <a:solidFill>
                  <a:srgbClr val="00B050"/>
                </a:solidFill>
                <a:latin typeface="Courier New" pitchFamily="49" charset="0"/>
                <a:cs typeface="Courier New" pitchFamily="49" charset="0"/>
              </a:rPr>
              <a:t>//end of deposit</a:t>
            </a:r>
          </a:p>
          <a:p>
            <a:r>
              <a:rPr lang="en-US" sz="1400" dirty="0">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public void </a:t>
            </a:r>
            <a:r>
              <a:rPr lang="en-US" sz="1400" dirty="0">
                <a:solidFill>
                  <a:srgbClr val="0000FF"/>
                </a:solidFill>
                <a:latin typeface="Courier New" pitchFamily="49" charset="0"/>
                <a:cs typeface="Courier New" pitchFamily="49" charset="0"/>
              </a:rPr>
              <a:t>withdraw</a:t>
            </a:r>
            <a:r>
              <a:rPr lang="en-US" sz="1400" dirty="0">
                <a:latin typeface="Courier New" pitchFamily="49" charset="0"/>
                <a:cs typeface="Courier New" pitchFamily="49" charset="0"/>
              </a:rPr>
              <a:t>(</a:t>
            </a:r>
            <a:r>
              <a:rPr lang="en-US" sz="1400" dirty="0">
                <a:solidFill>
                  <a:srgbClr val="00B0F0"/>
                </a:solidFill>
                <a:latin typeface="Courier New" pitchFamily="49" charset="0"/>
                <a:cs typeface="Courier New" pitchFamily="49" charset="0"/>
              </a:rPr>
              <a:t>double</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amount</a:t>
            </a:r>
            <a:r>
              <a:rPr lang="en-US" sz="1400" dirty="0">
                <a:latin typeface="Courier New" pitchFamily="49" charset="0"/>
                <a:cs typeface="Courier New" pitchFamily="49" charset="0"/>
              </a:rPr>
              <a:t>) {</a:t>
            </a:r>
            <a:endParaRPr lang="en-US" sz="1400" dirty="0">
              <a:solidFill>
                <a:srgbClr val="00B050"/>
              </a:solidFill>
              <a:latin typeface="Courier New" pitchFamily="49" charset="0"/>
              <a:cs typeface="Courier New" pitchFamily="49" charset="0"/>
            </a:endParaRPr>
          </a:p>
          <a:p>
            <a:r>
              <a:rPr lang="en-US" sz="1400" dirty="0">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if </a:t>
            </a:r>
            <a:r>
              <a:rPr lang="en-US" sz="1400" dirty="0">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balance </a:t>
            </a:r>
            <a:r>
              <a:rPr lang="en-US" sz="1400" dirty="0">
                <a:latin typeface="Courier New" pitchFamily="49" charset="0"/>
                <a:cs typeface="Courier New" pitchFamily="49" charset="0"/>
              </a:rPr>
              <a:t>&gt;= </a:t>
            </a:r>
            <a:r>
              <a:rPr lang="en-US" sz="1400" dirty="0">
                <a:solidFill>
                  <a:srgbClr val="0000FF"/>
                </a:solidFill>
                <a:latin typeface="Courier New" pitchFamily="49" charset="0"/>
                <a:cs typeface="Courier New" pitchFamily="49" charset="0"/>
              </a:rPr>
              <a:t>amount</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balance </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balance </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amount</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 </a:t>
            </a:r>
            <a:r>
              <a:rPr lang="en-US" sz="1400" dirty="0">
                <a:solidFill>
                  <a:srgbClr val="00B050"/>
                </a:solidFill>
                <a:latin typeface="Courier New" pitchFamily="49" charset="0"/>
                <a:cs typeface="Courier New" pitchFamily="49" charset="0"/>
              </a:rPr>
              <a:t>//end of withdraw</a:t>
            </a:r>
          </a:p>
        </p:txBody>
      </p:sp>
      <p:sp>
        <p:nvSpPr>
          <p:cNvPr id="8" name="TextBox 7"/>
          <p:cNvSpPr txBox="1"/>
          <p:nvPr/>
        </p:nvSpPr>
        <p:spPr>
          <a:xfrm>
            <a:off x="4800600" y="1600200"/>
            <a:ext cx="4176829" cy="4862870"/>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latin typeface="Courier New" pitchFamily="49" charset="0"/>
                <a:cs typeface="Courier New" pitchFamily="49" charset="0"/>
              </a:rPr>
              <a:t>public void </a:t>
            </a:r>
            <a:r>
              <a:rPr lang="en-US" sz="1400" dirty="0" err="1">
                <a:solidFill>
                  <a:srgbClr val="0000FF"/>
                </a:solidFill>
                <a:latin typeface="Courier New" pitchFamily="49" charset="0"/>
                <a:cs typeface="Courier New" pitchFamily="49" charset="0"/>
              </a:rPr>
              <a:t>setNumber</a:t>
            </a:r>
            <a:r>
              <a:rPr lang="en-US" sz="1400" dirty="0">
                <a:solidFill>
                  <a:srgbClr val="0000FF"/>
                </a:solidFill>
                <a:latin typeface="Courier New" pitchFamily="49" charset="0"/>
                <a:cs typeface="Courier New" pitchFamily="49" charset="0"/>
              </a:rPr>
              <a:t> </a:t>
            </a:r>
            <a:r>
              <a:rPr lang="en-US" sz="1400" dirty="0">
                <a:latin typeface="Courier New" pitchFamily="49" charset="0"/>
                <a:cs typeface="Courier New" pitchFamily="49" charset="0"/>
              </a:rPr>
              <a:t>(</a:t>
            </a:r>
            <a:r>
              <a:rPr lang="en-US" sz="1400" dirty="0" err="1">
                <a:solidFill>
                  <a:srgbClr val="00B0F0"/>
                </a:solidFill>
                <a:latin typeface="Courier New" pitchFamily="49" charset="0"/>
                <a:cs typeface="Courier New" pitchFamily="49" charset="0"/>
              </a:rPr>
              <a:t>int</a:t>
            </a:r>
            <a:r>
              <a:rPr lang="en-US" sz="1400" dirty="0">
                <a:solidFill>
                  <a:srgbClr val="00B0F0"/>
                </a:solidFill>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n</a:t>
            </a:r>
            <a:r>
              <a:rPr lang="en-US" sz="1400" dirty="0">
                <a:latin typeface="Courier New" pitchFamily="49" charset="0"/>
                <a:cs typeface="Courier New" pitchFamily="49" charset="0"/>
              </a:rPr>
              <a:t>) {</a:t>
            </a:r>
          </a:p>
          <a:p>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number </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n</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 </a:t>
            </a:r>
            <a:r>
              <a:rPr lang="en-US" sz="1400" dirty="0">
                <a:solidFill>
                  <a:srgbClr val="00B050"/>
                </a:solidFill>
                <a:latin typeface="Courier New" pitchFamily="49" charset="0"/>
                <a:cs typeface="Courier New" pitchFamily="49" charset="0"/>
              </a:rPr>
              <a:t>//end of </a:t>
            </a:r>
            <a:r>
              <a:rPr lang="en-US" sz="1400" dirty="0" err="1">
                <a:solidFill>
                  <a:srgbClr val="00B050"/>
                </a:solidFill>
                <a:latin typeface="Courier New" pitchFamily="49" charset="0"/>
                <a:cs typeface="Courier New" pitchFamily="49" charset="0"/>
              </a:rPr>
              <a:t>setNumber</a:t>
            </a:r>
            <a:endParaRPr lang="en-US" sz="1400" dirty="0">
              <a:solidFill>
                <a:srgbClr val="00B050"/>
              </a:solidFill>
              <a:latin typeface="Courier New" pitchFamily="49" charset="0"/>
              <a:cs typeface="Courier New" pitchFamily="49" charset="0"/>
            </a:endParaRPr>
          </a:p>
          <a:p>
            <a:r>
              <a:rPr lang="en-US" sz="1400" dirty="0">
                <a:solidFill>
                  <a:srgbClr val="00B0F0"/>
                </a:solidFill>
                <a:latin typeface="Courier New" pitchFamily="49" charset="0"/>
                <a:cs typeface="Courier New" pitchFamily="49" charset="0"/>
              </a:rPr>
              <a:t>public void </a:t>
            </a:r>
            <a:r>
              <a:rPr lang="en-US" sz="1400" dirty="0" err="1">
                <a:solidFill>
                  <a:srgbClr val="0000FF"/>
                </a:solidFill>
                <a:latin typeface="Courier New" pitchFamily="49" charset="0"/>
                <a:cs typeface="Courier New" pitchFamily="49" charset="0"/>
              </a:rPr>
              <a:t>setBalance</a:t>
            </a:r>
            <a:r>
              <a:rPr lang="en-US" sz="1400" dirty="0">
                <a:solidFill>
                  <a:srgbClr val="0000FF"/>
                </a:solidFill>
                <a:latin typeface="Courier New" pitchFamily="49" charset="0"/>
                <a:cs typeface="Courier New" pitchFamily="49" charset="0"/>
              </a:rPr>
              <a:t> </a:t>
            </a:r>
            <a:r>
              <a:rPr lang="en-US" sz="1400" dirty="0">
                <a:latin typeface="Courier New" pitchFamily="49" charset="0"/>
                <a:cs typeface="Courier New" pitchFamily="49" charset="0"/>
              </a:rPr>
              <a:t>(</a:t>
            </a:r>
            <a:r>
              <a:rPr lang="en-US" sz="1400" dirty="0">
                <a:solidFill>
                  <a:srgbClr val="00B0F0"/>
                </a:solidFill>
                <a:latin typeface="Courier New" pitchFamily="49" charset="0"/>
                <a:cs typeface="Courier New" pitchFamily="49" charset="0"/>
              </a:rPr>
              <a:t>double </a:t>
            </a:r>
            <a:r>
              <a:rPr lang="en-US" sz="1400" dirty="0">
                <a:solidFill>
                  <a:srgbClr val="0000FF"/>
                </a:solidFill>
                <a:latin typeface="Courier New" pitchFamily="49" charset="0"/>
                <a:cs typeface="Courier New" pitchFamily="49" charset="0"/>
              </a:rPr>
              <a:t>b</a:t>
            </a:r>
            <a:r>
              <a:rPr lang="en-US" sz="1400" dirty="0">
                <a:latin typeface="Courier New" pitchFamily="49" charset="0"/>
                <a:cs typeface="Courier New" pitchFamily="49" charset="0"/>
              </a:rPr>
              <a:t>) {</a:t>
            </a:r>
          </a:p>
          <a:p>
            <a:r>
              <a:rPr lang="en-US" sz="1400" dirty="0">
                <a:solidFill>
                  <a:srgbClr val="0000FF"/>
                </a:solidFill>
                <a:latin typeface="Courier New" pitchFamily="49" charset="0"/>
                <a:cs typeface="Courier New" pitchFamily="49" charset="0"/>
              </a:rPr>
              <a:t>     balance=b</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 </a:t>
            </a:r>
            <a:r>
              <a:rPr lang="en-US" sz="1400" dirty="0">
                <a:solidFill>
                  <a:srgbClr val="00B050"/>
                </a:solidFill>
                <a:latin typeface="Courier New" pitchFamily="49" charset="0"/>
                <a:cs typeface="Courier New" pitchFamily="49" charset="0"/>
              </a:rPr>
              <a:t>//end of </a:t>
            </a:r>
            <a:r>
              <a:rPr lang="en-US" sz="1400" dirty="0" err="1">
                <a:solidFill>
                  <a:srgbClr val="00B050"/>
                </a:solidFill>
                <a:latin typeface="Courier New" pitchFamily="49" charset="0"/>
                <a:cs typeface="Courier New" pitchFamily="49" charset="0"/>
              </a:rPr>
              <a:t>setBalance</a:t>
            </a:r>
            <a:endParaRPr lang="en-US" sz="1400" dirty="0">
              <a:solidFill>
                <a:srgbClr val="00B050"/>
              </a:solidFill>
              <a:latin typeface="Courier New" pitchFamily="49" charset="0"/>
              <a:cs typeface="Courier New" pitchFamily="49" charset="0"/>
            </a:endParaRPr>
          </a:p>
          <a:p>
            <a:r>
              <a:rPr lang="en-US" sz="1400" dirty="0">
                <a:solidFill>
                  <a:srgbClr val="00B050"/>
                </a:solidFill>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public </a:t>
            </a:r>
            <a:r>
              <a:rPr lang="en-US" sz="1400" dirty="0" err="1">
                <a:solidFill>
                  <a:srgbClr val="00B0F0"/>
                </a:solidFill>
                <a:latin typeface="Courier New" pitchFamily="49" charset="0"/>
                <a:cs typeface="Courier New" pitchFamily="49" charset="0"/>
              </a:rPr>
              <a:t>int</a:t>
            </a:r>
            <a:r>
              <a:rPr lang="en-US" sz="1400" dirty="0">
                <a:solidFill>
                  <a:srgbClr val="00B0F0"/>
                </a:solidFill>
                <a:latin typeface="Courier New" pitchFamily="49" charset="0"/>
                <a:cs typeface="Courier New" pitchFamily="49" charset="0"/>
              </a:rPr>
              <a:t> </a:t>
            </a:r>
            <a:r>
              <a:rPr lang="en-US" sz="1400" dirty="0" err="1">
                <a:solidFill>
                  <a:srgbClr val="0000FF"/>
                </a:solidFill>
                <a:latin typeface="Courier New" pitchFamily="49" charset="0"/>
                <a:cs typeface="Courier New" pitchFamily="49" charset="0"/>
              </a:rPr>
              <a:t>getNumber</a:t>
            </a:r>
            <a:r>
              <a:rPr lang="en-US" sz="1400" dirty="0">
                <a:latin typeface="Courier New" pitchFamily="49" charset="0"/>
                <a:cs typeface="Courier New" pitchFamily="49" charset="0"/>
              </a:rPr>
              <a:t>() {</a:t>
            </a:r>
          </a:p>
          <a:p>
            <a:r>
              <a:rPr lang="en-US" sz="1400" dirty="0">
                <a:solidFill>
                  <a:srgbClr val="00B050"/>
                </a:solidFill>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return </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number </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 </a:t>
            </a:r>
            <a:r>
              <a:rPr lang="en-US" sz="1400" dirty="0">
                <a:solidFill>
                  <a:srgbClr val="00B050"/>
                </a:solidFill>
                <a:latin typeface="Courier New" pitchFamily="49" charset="0"/>
                <a:cs typeface="Courier New" pitchFamily="49" charset="0"/>
              </a:rPr>
              <a:t>//end of </a:t>
            </a:r>
            <a:r>
              <a:rPr lang="en-US" sz="1400" dirty="0" err="1">
                <a:solidFill>
                  <a:srgbClr val="00B050"/>
                </a:solidFill>
                <a:latin typeface="Courier New" pitchFamily="49" charset="0"/>
                <a:cs typeface="Courier New" pitchFamily="49" charset="0"/>
              </a:rPr>
              <a:t>getNumber</a:t>
            </a:r>
            <a:endParaRPr lang="en-US" sz="1400" dirty="0">
              <a:solidFill>
                <a:srgbClr val="00B050"/>
              </a:solidFill>
              <a:latin typeface="Courier New" pitchFamily="49" charset="0"/>
              <a:cs typeface="Courier New" pitchFamily="49" charset="0"/>
            </a:endParaRPr>
          </a:p>
          <a:p>
            <a:r>
              <a:rPr lang="en-US" sz="1400" dirty="0">
                <a:solidFill>
                  <a:srgbClr val="00B050"/>
                </a:solidFill>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public double </a:t>
            </a:r>
            <a:r>
              <a:rPr lang="en-US" sz="1400" dirty="0" err="1">
                <a:solidFill>
                  <a:srgbClr val="0000FF"/>
                </a:solidFill>
                <a:latin typeface="Courier New" pitchFamily="49" charset="0"/>
                <a:cs typeface="Courier New" pitchFamily="49" charset="0"/>
              </a:rPr>
              <a:t>getBalance</a:t>
            </a:r>
            <a:r>
              <a:rPr lang="en-US" sz="1400" dirty="0">
                <a:latin typeface="Courier New" pitchFamily="49" charset="0"/>
                <a:cs typeface="Courier New" pitchFamily="49" charset="0"/>
              </a:rPr>
              <a:t>() {</a:t>
            </a:r>
          </a:p>
          <a:p>
            <a:r>
              <a:rPr lang="en-US" sz="1400" dirty="0">
                <a:solidFill>
                  <a:srgbClr val="00B050"/>
                </a:solidFill>
                <a:latin typeface="Courier New" pitchFamily="49" charset="0"/>
                <a:cs typeface="Courier New" pitchFamily="49" charset="0"/>
              </a:rPr>
              <a:t>       </a:t>
            </a:r>
            <a:r>
              <a:rPr lang="en-US" sz="1400" dirty="0">
                <a:solidFill>
                  <a:srgbClr val="00B0F0"/>
                </a:solidFill>
                <a:latin typeface="Courier New" pitchFamily="49" charset="0"/>
                <a:cs typeface="Courier New" pitchFamily="49" charset="0"/>
              </a:rPr>
              <a:t>return </a:t>
            </a:r>
            <a:r>
              <a:rPr lang="en-US" sz="1400" dirty="0">
                <a:solidFill>
                  <a:srgbClr val="0000FF"/>
                </a:solidFill>
                <a:latin typeface="Courier New" pitchFamily="49" charset="0"/>
                <a:cs typeface="Courier New" pitchFamily="49" charset="0"/>
              </a:rPr>
              <a:t>balance</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 </a:t>
            </a:r>
            <a:r>
              <a:rPr lang="en-US" sz="1400" dirty="0">
                <a:solidFill>
                  <a:srgbClr val="00B050"/>
                </a:solidFill>
                <a:latin typeface="Courier New" pitchFamily="49" charset="0"/>
                <a:cs typeface="Courier New" pitchFamily="49" charset="0"/>
              </a:rPr>
              <a:t>//end of </a:t>
            </a:r>
            <a:r>
              <a:rPr lang="en-US" sz="1400" dirty="0" err="1">
                <a:solidFill>
                  <a:srgbClr val="00B050"/>
                </a:solidFill>
                <a:latin typeface="Courier New" pitchFamily="49" charset="0"/>
                <a:cs typeface="Courier New" pitchFamily="49" charset="0"/>
              </a:rPr>
              <a:t>getBalance</a:t>
            </a:r>
            <a:endParaRPr lang="en-US" sz="1400" dirty="0">
              <a:solidFill>
                <a:srgbClr val="00B050"/>
              </a:solidFill>
              <a:latin typeface="Courier New" pitchFamily="49" charset="0"/>
              <a:cs typeface="Courier New" pitchFamily="49" charset="0"/>
            </a:endParaRPr>
          </a:p>
          <a:p>
            <a:r>
              <a:rPr lang="en-US" sz="1400" dirty="0">
                <a:latin typeface="Courier New" pitchFamily="49" charset="0"/>
                <a:cs typeface="Courier New" pitchFamily="49" charset="0"/>
              </a:rPr>
              <a:t>} </a:t>
            </a:r>
            <a:r>
              <a:rPr lang="en-US" sz="1400" dirty="0">
                <a:solidFill>
                  <a:srgbClr val="00B050"/>
                </a:solidFill>
                <a:latin typeface="Courier New" pitchFamily="49" charset="0"/>
                <a:cs typeface="Courier New" pitchFamily="49" charset="0"/>
              </a:rPr>
              <a:t>//end of class</a:t>
            </a:r>
            <a:endParaRPr lang="en-US" sz="1600" dirty="0">
              <a:solidFill>
                <a:srgbClr val="00B050"/>
              </a:solidFill>
            </a:endParaRPr>
          </a:p>
          <a:p>
            <a:endParaRPr lang="en-US" sz="1600" dirty="0">
              <a:solidFill>
                <a:srgbClr val="00B050"/>
              </a:solidFill>
            </a:endParaRPr>
          </a:p>
          <a:p>
            <a:endParaRPr lang="en-US" sz="1600" dirty="0">
              <a:solidFill>
                <a:srgbClr val="00B050"/>
              </a:solidFill>
            </a:endParaRPr>
          </a:p>
          <a:p>
            <a:endParaRPr lang="en-US" sz="1600" dirty="0">
              <a:solidFill>
                <a:srgbClr val="00B050"/>
              </a:solidFill>
            </a:endParaRPr>
          </a:p>
          <a:p>
            <a:endParaRPr lang="en-US" sz="1600" dirty="0">
              <a:solidFill>
                <a:srgbClr val="00B050"/>
              </a:solidFill>
            </a:endParaRPr>
          </a:p>
          <a:p>
            <a:endParaRPr lang="en-US" sz="1600" dirty="0">
              <a:solidFill>
                <a:srgbClr val="00B050"/>
              </a:solidFill>
            </a:endParaRPr>
          </a:p>
          <a:p>
            <a:endParaRPr lang="en-US" sz="1600" dirty="0">
              <a:solidFill>
                <a:srgbClr val="00B050"/>
              </a:solidFill>
            </a:endParaRPr>
          </a:p>
          <a:p>
            <a:endParaRPr lang="en-US" sz="1600" dirty="0">
              <a:solidFill>
                <a:srgbClr val="00B050"/>
              </a:solidFill>
            </a:endParaRPr>
          </a:p>
          <a:p>
            <a:endParaRPr lang="en-US" sz="1600" dirty="0">
              <a:solidFill>
                <a:srgbClr val="00B050"/>
              </a:solidFill>
            </a:endParaRPr>
          </a:p>
        </p:txBody>
      </p:sp>
      <p:sp>
        <p:nvSpPr>
          <p:cNvPr id="9" name="Title 1"/>
          <p:cNvSpPr>
            <a:spLocks noGrp="1"/>
          </p:cNvSpPr>
          <p:nvPr>
            <p:ph type="title"/>
          </p:nvPr>
        </p:nvSpPr>
        <p:spPr>
          <a:xfrm>
            <a:off x="612648" y="228600"/>
            <a:ext cx="8153400" cy="990600"/>
          </a:xfrm>
        </p:spPr>
        <p:txBody>
          <a:bodyPr/>
          <a:lstStyle/>
          <a:p>
            <a:r>
              <a:rPr lang="en-US" dirty="0"/>
              <a:t>Class Account</a:t>
            </a: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TestAccount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CA94F153-A46D-42BF-B070-2627C4BF46BD}" type="slidenum">
              <a:rPr lang="en-CA" smtClean="0"/>
              <a:pPr/>
              <a:t>663</a:t>
            </a:fld>
            <a:endParaRPr lang="en-CA"/>
          </a:p>
        </p:txBody>
      </p:sp>
      <p:sp>
        <p:nvSpPr>
          <p:cNvPr id="4" name="Content Placeholder 3"/>
          <p:cNvSpPr>
            <a:spLocks noGrp="1"/>
          </p:cNvSpPr>
          <p:nvPr>
            <p:ph sz="quarter" idx="1"/>
          </p:nvPr>
        </p:nvSpPr>
        <p:spPr/>
        <p:txBody>
          <a:bodyPr/>
          <a:lstStyle/>
          <a:p>
            <a:endParaRPr lang="en-US"/>
          </a:p>
        </p:txBody>
      </p:sp>
      <p:sp>
        <p:nvSpPr>
          <p:cNvPr id="5" name="TextBox 4"/>
          <p:cNvSpPr txBox="1"/>
          <p:nvPr/>
        </p:nvSpPr>
        <p:spPr>
          <a:xfrm>
            <a:off x="381000" y="1752600"/>
            <a:ext cx="8458200" cy="3785652"/>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latin typeface="Courier New" pitchFamily="49" charset="0"/>
                <a:cs typeface="Courier New" pitchFamily="49" charset="0"/>
              </a:rPr>
              <a:t>public class </a:t>
            </a:r>
            <a:r>
              <a:rPr lang="en-US" sz="1600" dirty="0" err="1">
                <a:solidFill>
                  <a:srgbClr val="FF0066"/>
                </a:solidFill>
                <a:latin typeface="Courier New" pitchFamily="49" charset="0"/>
                <a:cs typeface="Courier New" pitchFamily="49" charset="0"/>
              </a:rPr>
              <a:t>TestAccount</a:t>
            </a:r>
            <a:endParaRPr lang="en-US" sz="1600" dirty="0">
              <a:solidFill>
                <a:srgbClr val="FF0066"/>
              </a:solidFill>
              <a:latin typeface="Courier New" pitchFamily="49" charset="0"/>
              <a:cs typeface="Courier New" pitchFamily="49" charset="0"/>
            </a:endParaRPr>
          </a:p>
          <a:p>
            <a:r>
              <a:rPr lang="en-US" sz="1600" dirty="0">
                <a:latin typeface="Courier New" pitchFamily="49" charset="0"/>
                <a:cs typeface="Courier New" pitchFamily="49" charset="0"/>
              </a:rPr>
              <a:t>  {</a:t>
            </a:r>
          </a:p>
          <a:p>
            <a:r>
              <a:rPr lang="en-US" sz="1600" dirty="0">
                <a:solidFill>
                  <a:srgbClr val="00B050"/>
                </a:solidFill>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public static void</a:t>
            </a:r>
            <a:r>
              <a:rPr lang="en-US" sz="1600" dirty="0">
                <a:solidFill>
                  <a:srgbClr val="000000"/>
                </a:solidFill>
                <a:latin typeface="Courier New" pitchFamily="49" charset="0"/>
                <a:cs typeface="Courier New" pitchFamily="49" charset="0"/>
              </a:rPr>
              <a:t> main</a:t>
            </a:r>
            <a:r>
              <a:rPr lang="en-US" sz="1600" dirty="0">
                <a:solidFill>
                  <a:srgbClr val="FF0000"/>
                </a:solidFill>
                <a:latin typeface="Courier New" pitchFamily="49" charset="0"/>
                <a:cs typeface="Courier New" pitchFamily="49" charset="0"/>
              </a:rPr>
              <a:t>(</a:t>
            </a:r>
            <a:r>
              <a:rPr lang="en-US" sz="1600" dirty="0">
                <a:solidFill>
                  <a:srgbClr val="000000"/>
                </a:solidFill>
                <a:latin typeface="Courier New" pitchFamily="49" charset="0"/>
                <a:cs typeface="Courier New" pitchFamily="49" charset="0"/>
              </a:rPr>
              <a:t>String</a:t>
            </a:r>
            <a:r>
              <a:rPr lang="en-US" sz="1600" dirty="0">
                <a:solidFill>
                  <a:srgbClr val="FF0000"/>
                </a:solidFill>
                <a:latin typeface="Courier New" pitchFamily="49" charset="0"/>
                <a:cs typeface="Courier New" pitchFamily="49" charset="0"/>
              </a:rPr>
              <a:t>[]</a:t>
            </a:r>
            <a:r>
              <a:rPr lang="en-US" sz="1600" dirty="0">
                <a:solidFill>
                  <a:srgbClr val="000000"/>
                </a:solidFill>
                <a:latin typeface="Courier New" pitchFamily="49" charset="0"/>
                <a:cs typeface="Courier New" pitchFamily="49" charset="0"/>
              </a:rPr>
              <a:t> </a:t>
            </a:r>
            <a:r>
              <a:rPr lang="en-US" sz="1600" dirty="0" err="1">
                <a:solidFill>
                  <a:srgbClr val="000000"/>
                </a:solidFill>
                <a:latin typeface="Courier New" pitchFamily="49" charset="0"/>
                <a:cs typeface="Courier New" pitchFamily="49" charset="0"/>
              </a:rPr>
              <a:t>args</a:t>
            </a:r>
            <a:r>
              <a:rPr lang="en-US" sz="1600" dirty="0">
                <a:solidFill>
                  <a:srgbClr val="FF0000"/>
                </a:solidFill>
                <a:latin typeface="Courier New" pitchFamily="49" charset="0"/>
                <a:cs typeface="Courier New" pitchFamily="49" charset="0"/>
              </a:rPr>
              <a:t>) {</a:t>
            </a:r>
          </a:p>
          <a:p>
            <a:endParaRPr lang="en-US" sz="1600" dirty="0">
              <a:solidFill>
                <a:srgbClr val="FF0000"/>
              </a:solidFill>
              <a:latin typeface="Courier New" pitchFamily="49" charset="0"/>
              <a:cs typeface="Courier New" pitchFamily="49" charset="0"/>
            </a:endParaRPr>
          </a:p>
          <a:p>
            <a:r>
              <a:rPr lang="en-US" sz="1600" dirty="0">
                <a:solidFill>
                  <a:schemeClr val="bg2">
                    <a:lumMod val="25000"/>
                  </a:schemeClr>
                </a:solidFill>
                <a:latin typeface="Courier New" pitchFamily="49" charset="0"/>
                <a:cs typeface="Courier New" pitchFamily="49" charset="0"/>
              </a:rPr>
              <a:t>Account Account1=new Account();</a:t>
            </a:r>
          </a:p>
          <a:p>
            <a:r>
              <a:rPr lang="en-US" sz="1600" dirty="0">
                <a:solidFill>
                  <a:schemeClr val="bg2">
                    <a:lumMod val="25000"/>
                  </a:schemeClr>
                </a:solidFill>
                <a:latin typeface="Courier New" pitchFamily="49" charset="0"/>
                <a:cs typeface="Courier New" pitchFamily="49" charset="0"/>
              </a:rPr>
              <a:t>Account Account2=new Account(1,6200);</a:t>
            </a:r>
          </a:p>
          <a:p>
            <a:r>
              <a:rPr lang="en-US" sz="1600" dirty="0">
                <a:solidFill>
                  <a:schemeClr val="bg2">
                    <a:lumMod val="25000"/>
                  </a:schemeClr>
                </a:solidFill>
                <a:latin typeface="Courier New" pitchFamily="49" charset="0"/>
                <a:cs typeface="Courier New" pitchFamily="49" charset="0"/>
              </a:rPr>
              <a:t>Account1.</a:t>
            </a:r>
            <a:r>
              <a:rPr lang="en-US" sz="1600" dirty="0">
                <a:solidFill>
                  <a:srgbClr val="0000FF"/>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setNumber</a:t>
            </a:r>
            <a:r>
              <a:rPr lang="en-US" sz="1600" dirty="0">
                <a:solidFill>
                  <a:srgbClr val="0000FF"/>
                </a:solidFill>
                <a:latin typeface="Courier New" pitchFamily="49" charset="0"/>
                <a:cs typeface="Courier New" pitchFamily="49" charset="0"/>
              </a:rPr>
              <a:t> </a:t>
            </a:r>
            <a:r>
              <a:rPr lang="en-US" sz="1600" dirty="0">
                <a:latin typeface="Courier New" pitchFamily="49" charset="0"/>
                <a:cs typeface="Courier New" pitchFamily="49" charset="0"/>
              </a:rPr>
              <a:t>(</a:t>
            </a:r>
            <a:r>
              <a:rPr lang="en-US" sz="1600" dirty="0">
                <a:solidFill>
                  <a:srgbClr val="00B0F0"/>
                </a:solidFill>
                <a:latin typeface="Courier New" pitchFamily="49" charset="0"/>
                <a:cs typeface="Courier New" pitchFamily="49" charset="0"/>
              </a:rPr>
              <a:t>2</a:t>
            </a:r>
            <a:r>
              <a:rPr lang="en-US" sz="1600" dirty="0">
                <a:latin typeface="Courier New" pitchFamily="49" charset="0"/>
                <a:cs typeface="Courier New" pitchFamily="49" charset="0"/>
              </a:rPr>
              <a:t>) ;</a:t>
            </a:r>
          </a:p>
          <a:p>
            <a:r>
              <a:rPr lang="en-US" sz="1600" dirty="0">
                <a:solidFill>
                  <a:schemeClr val="bg2">
                    <a:lumMod val="25000"/>
                  </a:schemeClr>
                </a:solidFill>
                <a:latin typeface="Courier New" pitchFamily="49" charset="0"/>
                <a:cs typeface="Courier New" pitchFamily="49" charset="0"/>
              </a:rPr>
              <a:t>Account1.</a:t>
            </a:r>
            <a:r>
              <a:rPr lang="en-US" sz="1600" dirty="0">
                <a:solidFill>
                  <a:srgbClr val="0000FF"/>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setBalance</a:t>
            </a:r>
            <a:r>
              <a:rPr lang="en-US" sz="1600" dirty="0">
                <a:solidFill>
                  <a:srgbClr val="0000FF"/>
                </a:solidFill>
                <a:latin typeface="Courier New" pitchFamily="49" charset="0"/>
                <a:cs typeface="Courier New" pitchFamily="49" charset="0"/>
              </a:rPr>
              <a:t> </a:t>
            </a:r>
            <a:r>
              <a:rPr lang="en-US" sz="1600" dirty="0">
                <a:latin typeface="Courier New" pitchFamily="49" charset="0"/>
                <a:cs typeface="Courier New" pitchFamily="49" charset="0"/>
              </a:rPr>
              <a:t>(</a:t>
            </a:r>
            <a:r>
              <a:rPr lang="en-US" sz="1600" dirty="0">
                <a:solidFill>
                  <a:srgbClr val="00B0F0"/>
                </a:solidFill>
                <a:latin typeface="Courier New" pitchFamily="49" charset="0"/>
                <a:cs typeface="Courier New" pitchFamily="49" charset="0"/>
              </a:rPr>
              <a:t>4300</a:t>
            </a:r>
            <a:r>
              <a:rPr lang="en-US" sz="1600" dirty="0">
                <a:latin typeface="Courier New" pitchFamily="49" charset="0"/>
                <a:cs typeface="Courier New" pitchFamily="49" charset="0"/>
              </a:rPr>
              <a:t>) ;</a:t>
            </a:r>
            <a:endParaRPr lang="en-US" sz="1600" dirty="0">
              <a:solidFill>
                <a:schemeClr val="bg2">
                  <a:lumMod val="25000"/>
                </a:schemeClr>
              </a:solidFill>
              <a:latin typeface="Courier New" pitchFamily="49" charset="0"/>
              <a:cs typeface="Courier New" pitchFamily="49" charset="0"/>
            </a:endParaRPr>
          </a:p>
          <a:p>
            <a:r>
              <a:rPr lang="en-US" sz="1600" dirty="0">
                <a:solidFill>
                  <a:schemeClr val="bg2">
                    <a:lumMod val="25000"/>
                  </a:schemeClr>
                </a:solidFill>
                <a:latin typeface="Courier New" pitchFamily="49" charset="0"/>
                <a:cs typeface="Courier New" pitchFamily="49" charset="0"/>
              </a:rPr>
              <a:t>Account2.</a:t>
            </a:r>
            <a:r>
              <a:rPr lang="en-US" sz="1600" dirty="0">
                <a:solidFill>
                  <a:srgbClr val="0000FF"/>
                </a:solidFill>
                <a:latin typeface="Courier New" pitchFamily="49" charset="0"/>
                <a:cs typeface="Courier New" pitchFamily="49" charset="0"/>
              </a:rPr>
              <a:t> deposit</a:t>
            </a:r>
            <a:r>
              <a:rPr lang="en-US" sz="1600" dirty="0">
                <a:solidFill>
                  <a:srgbClr val="00B050"/>
                </a:solidFill>
                <a:latin typeface="Courier New" pitchFamily="49" charset="0"/>
                <a:cs typeface="Courier New" pitchFamily="49" charset="0"/>
              </a:rPr>
              <a:t> </a:t>
            </a:r>
            <a:r>
              <a:rPr lang="en-US" sz="1600" dirty="0">
                <a:latin typeface="Courier New" pitchFamily="49" charset="0"/>
                <a:cs typeface="Courier New" pitchFamily="49" charset="0"/>
              </a:rPr>
              <a:t>(</a:t>
            </a:r>
            <a:r>
              <a:rPr lang="en-US" sz="1600" dirty="0">
                <a:solidFill>
                  <a:srgbClr val="00B0F0"/>
                </a:solidFill>
                <a:latin typeface="Courier New" pitchFamily="49" charset="0"/>
                <a:cs typeface="Courier New" pitchFamily="49" charset="0"/>
              </a:rPr>
              <a:t>550</a:t>
            </a:r>
            <a:r>
              <a:rPr lang="en-US" sz="1600" dirty="0">
                <a:latin typeface="Courier New" pitchFamily="49" charset="0"/>
                <a:cs typeface="Courier New" pitchFamily="49" charset="0"/>
              </a:rPr>
              <a:t>)</a:t>
            </a:r>
            <a:r>
              <a:rPr lang="en-US" sz="1600" dirty="0">
                <a:solidFill>
                  <a:srgbClr val="00B050"/>
                </a:solidFill>
                <a:latin typeface="Courier New" pitchFamily="49" charset="0"/>
                <a:cs typeface="Courier New" pitchFamily="49" charset="0"/>
              </a:rPr>
              <a:t> ;</a:t>
            </a:r>
          </a:p>
          <a:p>
            <a:r>
              <a:rPr lang="en-US" sz="1600" dirty="0">
                <a:solidFill>
                  <a:schemeClr val="bg2">
                    <a:lumMod val="25000"/>
                  </a:schemeClr>
                </a:solidFill>
                <a:latin typeface="Courier New" pitchFamily="49" charset="0"/>
                <a:cs typeface="Courier New" pitchFamily="49" charset="0"/>
              </a:rPr>
              <a:t>Account1.</a:t>
            </a:r>
            <a:r>
              <a:rPr lang="en-US" sz="1600" dirty="0">
                <a:solidFill>
                  <a:srgbClr val="0000FF"/>
                </a:solidFill>
                <a:latin typeface="Courier New" pitchFamily="49" charset="0"/>
                <a:cs typeface="Courier New" pitchFamily="49" charset="0"/>
              </a:rPr>
              <a:t> withdraw</a:t>
            </a:r>
            <a:r>
              <a:rPr lang="en-US" sz="1600" dirty="0">
                <a:latin typeface="Courier New" pitchFamily="49" charset="0"/>
                <a:cs typeface="Courier New" pitchFamily="49" charset="0"/>
              </a:rPr>
              <a:t>(</a:t>
            </a:r>
            <a:r>
              <a:rPr lang="en-US" sz="1600" dirty="0">
                <a:solidFill>
                  <a:srgbClr val="00B0F0"/>
                </a:solidFill>
                <a:latin typeface="Courier New" pitchFamily="49" charset="0"/>
                <a:cs typeface="Courier New" pitchFamily="49" charset="0"/>
              </a:rPr>
              <a:t>200</a:t>
            </a:r>
            <a:r>
              <a:rPr lang="en-US" sz="1600" dirty="0">
                <a:latin typeface="Courier New" pitchFamily="49" charset="0"/>
                <a:cs typeface="Courier New" pitchFamily="49" charset="0"/>
              </a:rPr>
              <a:t>);</a:t>
            </a:r>
          </a:p>
          <a:p>
            <a:r>
              <a:rPr lang="en-US" sz="1600" dirty="0" err="1">
                <a:solidFill>
                  <a:srgbClr val="000000"/>
                </a:solidFill>
                <a:latin typeface="Courier New" pitchFamily="49" charset="0"/>
                <a:cs typeface="Courier New" pitchFamily="49" charset="0"/>
              </a:rPr>
              <a:t>System.out.println</a:t>
            </a:r>
            <a:r>
              <a:rPr lang="en-US" sz="1600" dirty="0">
                <a:solidFill>
                  <a:srgbClr val="000000"/>
                </a:solidFill>
                <a:latin typeface="Courier New" pitchFamily="49" charset="0"/>
                <a:cs typeface="Courier New" pitchFamily="49" charset="0"/>
              </a:rPr>
              <a:t>(Account1.</a:t>
            </a:r>
            <a:r>
              <a:rPr lang="en-US" sz="1600" dirty="0">
                <a:solidFill>
                  <a:srgbClr val="0000FF"/>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getBalance</a:t>
            </a:r>
            <a:r>
              <a:rPr lang="en-US" sz="1600" dirty="0">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 </a:t>
            </a:r>
            <a:r>
              <a:rPr lang="en-US" sz="1600" dirty="0">
                <a:solidFill>
                  <a:srgbClr val="007F7F"/>
                </a:solidFill>
                <a:latin typeface="Courier New" pitchFamily="49" charset="0"/>
                <a:cs typeface="Courier New" pitchFamily="49" charset="0"/>
              </a:rPr>
              <a:t>"-" +</a:t>
            </a:r>
            <a:r>
              <a:rPr lang="en-US" sz="1600" dirty="0">
                <a:solidFill>
                  <a:srgbClr val="000000"/>
                </a:solidFill>
                <a:latin typeface="Courier New" pitchFamily="49" charset="0"/>
                <a:cs typeface="Courier New" pitchFamily="49" charset="0"/>
              </a:rPr>
              <a:t>Account2.</a:t>
            </a:r>
            <a:r>
              <a:rPr lang="en-US" sz="1600" dirty="0">
                <a:solidFill>
                  <a:srgbClr val="0000FF"/>
                </a:solidFill>
                <a:latin typeface="Courier New" pitchFamily="49" charset="0"/>
                <a:cs typeface="Courier New" pitchFamily="49" charset="0"/>
              </a:rPr>
              <a:t> </a:t>
            </a:r>
            <a:r>
              <a:rPr lang="en-US" sz="1600" dirty="0" err="1">
                <a:solidFill>
                  <a:srgbClr val="0000FF"/>
                </a:solidFill>
                <a:latin typeface="Courier New" pitchFamily="49" charset="0"/>
                <a:cs typeface="Courier New" pitchFamily="49" charset="0"/>
              </a:rPr>
              <a:t>getBalance</a:t>
            </a:r>
            <a:r>
              <a:rPr lang="en-US" sz="1600" dirty="0">
                <a:latin typeface="Courier New" pitchFamily="49" charset="0"/>
                <a:cs typeface="Courier New" pitchFamily="49" charset="0"/>
              </a:rPr>
              <a:t>() </a:t>
            </a:r>
            <a:r>
              <a:rPr lang="en-US" sz="1600" dirty="0">
                <a:solidFill>
                  <a:srgbClr val="FF0000"/>
                </a:solidFill>
                <a:latin typeface="Courier New" pitchFamily="49" charset="0"/>
                <a:cs typeface="Courier New" pitchFamily="49" charset="0"/>
              </a:rPr>
              <a:t>)</a:t>
            </a:r>
            <a:r>
              <a:rPr lang="en-US" sz="1600" dirty="0">
                <a:solidFill>
                  <a:srgbClr val="000000"/>
                </a:solidFill>
                <a:latin typeface="Courier New" pitchFamily="49" charset="0"/>
                <a:cs typeface="Courier New" pitchFamily="49" charset="0"/>
              </a:rPr>
              <a:t>;                            </a:t>
            </a:r>
          </a:p>
          <a:p>
            <a:r>
              <a:rPr lang="en-US" sz="1600" dirty="0">
                <a:solidFill>
                  <a:srgbClr val="000000"/>
                </a:solidFill>
                <a:latin typeface="Courier New" pitchFamily="49" charset="0"/>
                <a:cs typeface="Courier New" pitchFamily="49" charset="0"/>
              </a:rPr>
              <a:t>        </a:t>
            </a:r>
            <a:endParaRPr lang="en-US" sz="1600" dirty="0">
              <a:solidFill>
                <a:schemeClr val="bg2">
                  <a:lumMod val="25000"/>
                </a:schemeClr>
              </a:solidFill>
              <a:latin typeface="Courier New" pitchFamily="49" charset="0"/>
              <a:cs typeface="Courier New" pitchFamily="49" charset="0"/>
            </a:endParaRPr>
          </a:p>
          <a:p>
            <a:r>
              <a:rPr lang="en-US" sz="1600" dirty="0">
                <a:solidFill>
                  <a:srgbClr val="FF0000"/>
                </a:solidFill>
                <a:latin typeface="Courier New" pitchFamily="49" charset="0"/>
                <a:cs typeface="Courier New" pitchFamily="49" charset="0"/>
              </a:rPr>
              <a:t>}</a:t>
            </a:r>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endParaRPr lang="en-US" sz="1600" dirty="0">
              <a:solidFill>
                <a:srgbClr val="00B050"/>
              </a:solidFill>
              <a:latin typeface="Courier New" pitchFamily="49" charset="0"/>
              <a:cs typeface="Courier New" pitchFamily="49" charset="0"/>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362200" y="2636838"/>
            <a:ext cx="6477000" cy="3230562"/>
          </a:xfrm>
        </p:spPr>
        <p:txBody>
          <a:bodyPr>
            <a:normAutofit/>
          </a:bodyPr>
          <a:lstStyle/>
          <a:p>
            <a:pPr>
              <a:defRPr/>
            </a:pPr>
            <a:r>
              <a:rPr lang="en-GB" sz="4400" dirty="0">
                <a:solidFill>
                  <a:schemeClr val="accent1">
                    <a:lumMod val="75000"/>
                  </a:schemeClr>
                </a:solidFill>
                <a:latin typeface="Calibri" charset="0"/>
              </a:rPr>
              <a:t>Object Oriented Programming</a:t>
            </a:r>
            <a:br>
              <a:rPr lang="ar-SA" sz="4200" dirty="0">
                <a:solidFill>
                  <a:schemeClr val="accent1">
                    <a:lumMod val="75000"/>
                  </a:schemeClr>
                </a:solidFill>
                <a:latin typeface="Times New Roman" charset="0"/>
                <a:ea typeface="MS PGothic" charset="0"/>
                <a:cs typeface="+mj-cs"/>
              </a:rPr>
            </a:br>
            <a:endParaRPr lang="en-US" sz="3600" i="1" dirty="0">
              <a:solidFill>
                <a:schemeClr val="accent1">
                  <a:lumMod val="75000"/>
                </a:schemeClr>
              </a:solidFill>
              <a:latin typeface="Times New Roman" charset="0"/>
              <a:ea typeface="MS PGothic" charset="0"/>
              <a:cs typeface="+mj-cs"/>
            </a:endParaRPr>
          </a:p>
        </p:txBody>
      </p:sp>
      <p:sp>
        <p:nvSpPr>
          <p:cNvPr id="4098" name="Subtitle 1"/>
          <p:cNvSpPr>
            <a:spLocks noGrp="1"/>
          </p:cNvSpPr>
          <p:nvPr>
            <p:ph type="subTitle" idx="1"/>
          </p:nvPr>
        </p:nvSpPr>
        <p:spPr>
          <a:xfrm>
            <a:off x="2362200" y="6049963"/>
            <a:ext cx="6705600" cy="685800"/>
          </a:xfrm>
        </p:spPr>
        <p:txBody>
          <a:bodyPr>
            <a:normAutofit/>
          </a:bodyPr>
          <a:lstStyle/>
          <a:p>
            <a:r>
              <a:rPr lang="en-US" dirty="0">
                <a:solidFill>
                  <a:schemeClr val="tx1"/>
                </a:solidFill>
              </a:rPr>
              <a:t>Example: Class Clock</a:t>
            </a: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Autofit/>
          </a:bodyPr>
          <a:lstStyle/>
          <a:p>
            <a:pPr fontAlgn="auto">
              <a:spcAft>
                <a:spcPts val="0"/>
              </a:spcAft>
              <a:defRPr/>
            </a:pPr>
            <a:r>
              <a:rPr lang="en-US" sz="4000" dirty="0">
                <a:solidFill>
                  <a:schemeClr val="accent1">
                    <a:lumMod val="75000"/>
                  </a:schemeClr>
                </a:solidFill>
                <a:ea typeface="+mj-ea"/>
                <a:cs typeface="+mj-cs"/>
              </a:rPr>
              <a:t>Unified Modeling Language Class Diagrams – Problem Clock </a:t>
            </a:r>
          </a:p>
        </p:txBody>
      </p:sp>
      <p:sp>
        <p:nvSpPr>
          <p:cNvPr id="3076" name="Slide Number Placeholder 2"/>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F8B6BCF0-2CF9-334C-873C-75E71327548E}" type="slidenum">
              <a:rPr lang="en-US" sz="1400"/>
              <a:pPr eaLnBrk="1" hangingPunct="1">
                <a:defRPr/>
              </a:pPr>
              <a:t>665</a:t>
            </a:fld>
            <a:endParaRPr lang="en-US" sz="1400"/>
          </a:p>
        </p:txBody>
      </p:sp>
      <p:sp>
        <p:nvSpPr>
          <p:cNvPr id="3074" name="Content Placeholder 3"/>
          <p:cNvSpPr>
            <a:spLocks noGrp="1"/>
          </p:cNvSpPr>
          <p:nvPr>
            <p:ph sz="quarter" idx="1"/>
          </p:nvPr>
        </p:nvSpPr>
        <p:spPr>
          <a:xfrm>
            <a:off x="612775" y="1600200"/>
            <a:ext cx="8153400" cy="4495800"/>
          </a:xfrm>
        </p:spPr>
        <p:txBody>
          <a:bodyPr>
            <a:normAutofit fontScale="92500" lnSpcReduction="10000"/>
          </a:bodyPr>
          <a:lstStyle/>
          <a:p>
            <a:pPr marL="0" indent="0" fontAlgn="auto">
              <a:spcAft>
                <a:spcPts val="0"/>
              </a:spcAft>
              <a:buFontTx/>
              <a:buNone/>
              <a:defRPr/>
            </a:pPr>
            <a:r>
              <a:rPr lang="en-US" dirty="0">
                <a:solidFill>
                  <a:schemeClr val="tx2">
                    <a:lumMod val="75000"/>
                  </a:schemeClr>
                </a:solidFill>
                <a:latin typeface="Times New Roman" charset="0"/>
                <a:ea typeface="MS PGothic" charset="0"/>
              </a:rPr>
              <a:t>Suppose that we want to define the class Clock to represent the time of day in a program. Further suppose that the time is represented as a set of three integers: one to represent the hours, one to represent the minutes, and one to represent the seconds. We also want to perform the some operation  one this time such as Set the time, Print the time, Increment the time by one hour, or by one minute, or one second. also Compare the two times for equality and Copy the time. </a:t>
            </a:r>
          </a:p>
          <a:p>
            <a:pPr marL="0" indent="0" fontAlgn="auto">
              <a:spcAft>
                <a:spcPts val="0"/>
              </a:spcAft>
              <a:buFontTx/>
              <a:buNone/>
              <a:defRPr/>
            </a:pPr>
            <a:endParaRPr lang="en-US" dirty="0">
              <a:solidFill>
                <a:schemeClr val="tx2">
                  <a:lumMod val="75000"/>
                </a:schemeClr>
              </a:solidFill>
              <a:latin typeface="Times New Roman" charset="0"/>
              <a:ea typeface="MS PGothic" charset="0"/>
            </a:endParaRPr>
          </a:p>
          <a:p>
            <a:pPr marL="0" indent="0" fontAlgn="auto">
              <a:spcAft>
                <a:spcPts val="0"/>
              </a:spcAft>
              <a:buFontTx/>
              <a:buNone/>
              <a:defRPr/>
            </a:pPr>
            <a:endParaRPr lang="en-US" dirty="0">
              <a:solidFill>
                <a:schemeClr val="tx2">
                  <a:lumMod val="75000"/>
                </a:schemeClr>
              </a:solidFill>
              <a:latin typeface="Times New Roman" charset="0"/>
              <a:ea typeface="MS PGothic" charset="0"/>
            </a:endParaRPr>
          </a:p>
        </p:txBody>
      </p:sp>
      <p:sp>
        <p:nvSpPr>
          <p:cNvPr id="5124" name="Footer Placeholder 2"/>
          <p:cNvSpPr txBox="1">
            <a:spLocks/>
          </p:cNvSpPr>
          <p:nvPr/>
        </p:nvSpPr>
        <p:spPr bwMode="auto">
          <a:xfrm>
            <a:off x="685800" y="62484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l" eaLnBrk="1" hangingPunct="1"/>
            <a:r>
              <a:rPr lang="en-US" sz="1400"/>
              <a:t>Java Programming: From Problem Analysis to Program Design, 4e</a:t>
            </a:r>
          </a:p>
        </p:txBody>
      </p:sp>
      <p:sp>
        <p:nvSpPr>
          <p:cNvPr id="5125" name="Slide Number Placeholder 3"/>
          <p:cNvSpPr txBox="1">
            <a:spLocks/>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r" eaLnBrk="1" hangingPunct="1"/>
            <a:fld id="{F3A491CB-4F4A-BA46-95C0-AC39F5DCA787}" type="slidenum">
              <a:rPr lang="en-US" sz="1400"/>
              <a:pPr algn="r" eaLnBrk="1" hangingPunct="1"/>
              <a:t>665</a:t>
            </a:fld>
            <a:endParaRPr lang="en-US" sz="1400"/>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chemeClr val="accent1">
                    <a:lumMod val="75000"/>
                  </a:schemeClr>
                </a:solidFill>
                <a:ea typeface="+mj-ea"/>
                <a:cs typeface="+mj-cs"/>
              </a:rPr>
              <a:t>Unified Modeling Language Class Diagrams</a:t>
            </a:r>
          </a:p>
        </p:txBody>
      </p:sp>
      <p:sp>
        <p:nvSpPr>
          <p:cNvPr id="7171" name="Slide Number Placeholder 2"/>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97430589-25B6-0E4E-92EC-9CF4FC8AA627}" type="slidenum">
              <a:rPr lang="en-US" sz="1400"/>
              <a:pPr eaLnBrk="1" hangingPunct="1">
                <a:defRPr/>
              </a:pPr>
              <a:t>666</a:t>
            </a:fld>
            <a:endParaRPr lang="en-US" sz="1400"/>
          </a:p>
        </p:txBody>
      </p:sp>
      <p:sp>
        <p:nvSpPr>
          <p:cNvPr id="6147" name="Footer Placeholder 2"/>
          <p:cNvSpPr txBox="1">
            <a:spLocks/>
          </p:cNvSpPr>
          <p:nvPr/>
        </p:nvSpPr>
        <p:spPr bwMode="auto">
          <a:xfrm>
            <a:off x="685800" y="6248400"/>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l" eaLnBrk="1" hangingPunct="1"/>
            <a:endParaRPr lang="en-US" sz="1400" dirty="0"/>
          </a:p>
        </p:txBody>
      </p:sp>
      <p:sp>
        <p:nvSpPr>
          <p:cNvPr id="6148" name="Slide Number Placeholder 3"/>
          <p:cNvSpPr txBox="1">
            <a:spLocks/>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r" eaLnBrk="1" hangingPunct="1"/>
            <a:fld id="{4640A2DF-00FC-C843-90D4-8EF4A1745C0D}" type="slidenum">
              <a:rPr lang="en-US" sz="1400"/>
              <a:pPr algn="r" eaLnBrk="1" hangingPunct="1"/>
              <a:t>666</a:t>
            </a:fld>
            <a:endParaRPr lang="en-US" sz="1400"/>
          </a:p>
        </p:txBody>
      </p:sp>
      <p:pic>
        <p:nvPicPr>
          <p:cNvPr id="3" name="Picture 2"/>
          <p:cNvPicPr>
            <a:picLocks noChangeAspect="1"/>
          </p:cNvPicPr>
          <p:nvPr/>
        </p:nvPicPr>
        <p:blipFill>
          <a:blip r:embed="rId2"/>
          <a:stretch>
            <a:fillRect/>
          </a:stretch>
        </p:blipFill>
        <p:spPr>
          <a:xfrm>
            <a:off x="1371600" y="1517396"/>
            <a:ext cx="5867400" cy="4445000"/>
          </a:xfrm>
          <a:prstGeom prst="rect">
            <a:avLst/>
          </a:prstGeom>
        </p:spPr>
      </p:pic>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8"/>
          <p:cNvSpPr>
            <a:spLocks noGrp="1" noChangeArrowheads="1"/>
          </p:cNvSpPr>
          <p:nvPr>
            <p:ph type="title"/>
          </p:nvPr>
        </p:nvSpPr>
        <p:spPr>
          <a:xfrm>
            <a:off x="612775" y="228600"/>
            <a:ext cx="8153400" cy="990600"/>
          </a:xfrm>
          <a:noFill/>
        </p:spPr>
        <p:txBody>
          <a:bodyPr/>
          <a:lstStyle/>
          <a:p>
            <a:r>
              <a:rPr lang="en-US">
                <a:solidFill>
                  <a:schemeClr val="accent2"/>
                </a:solidFill>
                <a:latin typeface="Courier New" charset="0"/>
                <a:ea typeface="MS PGothic" charset="0"/>
                <a:cs typeface="MS PGothic" charset="0"/>
              </a:rPr>
              <a:t>class</a:t>
            </a:r>
            <a:r>
              <a:rPr lang="en-US">
                <a:solidFill>
                  <a:schemeClr val="tx1"/>
                </a:solidFill>
                <a:latin typeface="Courier New" charset="0"/>
                <a:ea typeface="MS PGothic" charset="0"/>
                <a:cs typeface="MS PGothic" charset="0"/>
              </a:rPr>
              <a:t> Clock</a:t>
            </a:r>
            <a:r>
              <a:rPr lang="en-US">
                <a:solidFill>
                  <a:schemeClr val="tx1"/>
                </a:solidFill>
                <a:latin typeface="Times New Roman" charset="0"/>
                <a:ea typeface="MS PGothic" charset="0"/>
                <a:cs typeface="MS PGothic" charset="0"/>
              </a:rPr>
              <a:t>:</a:t>
            </a:r>
            <a:endParaRPr lang="en-US" sz="3200">
              <a:solidFill>
                <a:schemeClr val="tx1"/>
              </a:solidFill>
              <a:latin typeface="Times New Roman" charset="0"/>
              <a:ea typeface="MS PGothic" charset="0"/>
              <a:cs typeface="MS PGothic" charset="0"/>
            </a:endParaRPr>
          </a:p>
        </p:txBody>
      </p:sp>
      <p:sp>
        <p:nvSpPr>
          <p:cNvPr id="4099"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1B5E87E5-9D10-3846-B972-B1C331FF5E8C}" type="slidenum">
              <a:rPr lang="en-US" sz="1400"/>
              <a:pPr eaLnBrk="1" hangingPunct="1">
                <a:defRPr/>
              </a:pPr>
              <a:t>667</a:t>
            </a:fld>
            <a:endParaRPr lang="en-US" sz="1400"/>
          </a:p>
        </p:txBody>
      </p:sp>
      <p:sp>
        <p:nvSpPr>
          <p:cNvPr id="7171" name="Rectangle 4"/>
          <p:cNvSpPr>
            <a:spLocks noChangeArrowheads="1"/>
          </p:cNvSpPr>
          <p:nvPr/>
        </p:nvSpPr>
        <p:spPr bwMode="auto">
          <a:xfrm>
            <a:off x="228600" y="2011363"/>
            <a:ext cx="86868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3200"/>
              <a:t>Data Members (Instance Variables)</a:t>
            </a:r>
          </a:p>
          <a:p>
            <a:pPr marL="342900" lvl="1" indent="-228600" algn="l">
              <a:buFontTx/>
              <a:buChar char="•"/>
            </a:pPr>
            <a:r>
              <a:rPr lang="en-US" sz="2800">
                <a:solidFill>
                  <a:schemeClr val="accent2"/>
                </a:solidFill>
                <a:latin typeface="Courier New" charset="0"/>
              </a:rPr>
              <a:t>private int</a:t>
            </a:r>
            <a:r>
              <a:rPr lang="en-US" sz="2800">
                <a:latin typeface="Courier New" charset="0"/>
              </a:rPr>
              <a:t> hr;  </a:t>
            </a:r>
            <a:r>
              <a:rPr lang="en-US" sz="2800">
                <a:solidFill>
                  <a:srgbClr val="009900"/>
                </a:solidFill>
                <a:latin typeface="Courier New" charset="0"/>
              </a:rPr>
              <a:t>//store hours</a:t>
            </a:r>
          </a:p>
          <a:p>
            <a:pPr marL="342900" lvl="1" indent="-228600" algn="l">
              <a:buFontTx/>
              <a:buChar char="•"/>
            </a:pPr>
            <a:r>
              <a:rPr lang="en-US" sz="2800">
                <a:solidFill>
                  <a:schemeClr val="accent2"/>
                </a:solidFill>
                <a:latin typeface="Courier New" charset="0"/>
              </a:rPr>
              <a:t>private int</a:t>
            </a:r>
            <a:r>
              <a:rPr lang="en-US" sz="2800">
                <a:latin typeface="Courier New" charset="0"/>
              </a:rPr>
              <a:t> min; </a:t>
            </a:r>
            <a:r>
              <a:rPr lang="en-US" sz="2800">
                <a:solidFill>
                  <a:srgbClr val="009900"/>
                </a:solidFill>
                <a:latin typeface="Courier New" charset="0"/>
              </a:rPr>
              <a:t>//store minutes</a:t>
            </a:r>
          </a:p>
          <a:p>
            <a:pPr marL="342900" lvl="1" indent="-228600" algn="l">
              <a:buFontTx/>
              <a:buChar char="•"/>
            </a:pPr>
            <a:r>
              <a:rPr lang="en-US" sz="2800">
                <a:solidFill>
                  <a:schemeClr val="accent2"/>
                </a:solidFill>
                <a:latin typeface="Courier New" charset="0"/>
              </a:rPr>
              <a:t>private int</a:t>
            </a:r>
            <a:r>
              <a:rPr lang="en-US" sz="2800">
                <a:latin typeface="Courier New" charset="0"/>
              </a:rPr>
              <a:t> sec; </a:t>
            </a:r>
            <a:r>
              <a:rPr lang="en-US" sz="2800">
                <a:solidFill>
                  <a:srgbClr val="009900"/>
                </a:solidFill>
                <a:latin typeface="Courier New" charset="0"/>
              </a:rPr>
              <a:t>//store seconds</a:t>
            </a:r>
            <a:endParaRPr lang="en-US" sz="3200">
              <a:solidFill>
                <a:srgbClr val="009900"/>
              </a:solidFill>
              <a:latin typeface="Courier New" charset="0"/>
            </a:endParaRPr>
          </a:p>
          <a:p>
            <a:pPr algn="l"/>
            <a:endParaRPr lang="en-US" sz="3200">
              <a:latin typeface="Courier New" charset="0"/>
            </a:endParaRPr>
          </a:p>
          <a:p>
            <a:pPr algn="l"/>
            <a:endParaRPr lang="en-US" sz="3200">
              <a:latin typeface="Courier New" charset="0"/>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685800" y="76200"/>
            <a:ext cx="7772400" cy="1143000"/>
          </a:xfrm>
        </p:spPr>
        <p:txBody>
          <a:bodyPr/>
          <a:lstStyle/>
          <a:p>
            <a:r>
              <a:rPr lang="en-US">
                <a:solidFill>
                  <a:schemeClr val="accent2"/>
                </a:solidFill>
                <a:latin typeface="Courier New" charset="0"/>
                <a:ea typeface="MS PGothic" charset="0"/>
                <a:cs typeface="MS PGothic" charset="0"/>
              </a:rPr>
              <a:t>class</a:t>
            </a:r>
            <a:r>
              <a:rPr lang="en-US">
                <a:solidFill>
                  <a:schemeClr val="tx1"/>
                </a:solidFill>
                <a:latin typeface="Courier New" charset="0"/>
                <a:ea typeface="MS PGothic" charset="0"/>
                <a:cs typeface="MS PGothic" charset="0"/>
              </a:rPr>
              <a:t> Clock</a:t>
            </a:r>
            <a:r>
              <a:rPr lang="en-US">
                <a:solidFill>
                  <a:schemeClr val="tx1"/>
                </a:solidFill>
                <a:latin typeface="Times New Roman" charset="0"/>
                <a:ea typeface="MS PGothic" charset="0"/>
                <a:cs typeface="MS PGothic" charset="0"/>
              </a:rPr>
              <a:t>:</a:t>
            </a:r>
            <a:endParaRPr lang="en-US">
              <a:latin typeface="Times New Roman" charset="0"/>
              <a:ea typeface="MS PGothic" charset="0"/>
              <a:cs typeface="MS PGothic" charset="0"/>
            </a:endParaRPr>
          </a:p>
        </p:txBody>
      </p:sp>
      <p:sp>
        <p:nvSpPr>
          <p:cNvPr id="5123"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6D6541C4-ACCB-364B-9FD9-703ED1F166BF}" type="slidenum">
              <a:rPr lang="en-US" sz="1400"/>
              <a:pPr eaLnBrk="1" hangingPunct="1">
                <a:defRPr/>
              </a:pPr>
              <a:t>668</a:t>
            </a:fld>
            <a:endParaRPr lang="en-US" sz="1400"/>
          </a:p>
        </p:txBody>
      </p:sp>
      <p:sp>
        <p:nvSpPr>
          <p:cNvPr id="5125" name="Rectangle 3"/>
          <p:cNvSpPr>
            <a:spLocks noGrp="1" noChangeArrowheads="1"/>
          </p:cNvSpPr>
          <p:nvPr>
            <p:ph sz="quarter" idx="1"/>
          </p:nvPr>
        </p:nvSpPr>
        <p:spPr>
          <a:xfrm>
            <a:off x="228600" y="1752600"/>
            <a:ext cx="8610600" cy="4724400"/>
          </a:xfrm>
        </p:spPr>
        <p:txBody>
          <a:bodyPr>
            <a:normAutofit/>
          </a:bodyPr>
          <a:lstStyle/>
          <a:p>
            <a:pPr marL="320040" indent="-320040" fontAlgn="auto">
              <a:lnSpc>
                <a:spcPct val="90000"/>
              </a:lnSpc>
              <a:spcBef>
                <a:spcPct val="0"/>
              </a:spcBef>
              <a:spcAft>
                <a:spcPts val="0"/>
              </a:spcAft>
              <a:buFontTx/>
              <a:buNone/>
              <a:defRPr/>
            </a:pPr>
            <a:r>
              <a:rPr lang="en-US" sz="2800" dirty="0">
                <a:solidFill>
                  <a:schemeClr val="tx2">
                    <a:lumMod val="75000"/>
                  </a:schemeClr>
                </a:solidFill>
                <a:latin typeface="Times New Roman" charset="0"/>
                <a:ea typeface="MS PGothic" charset="0"/>
              </a:rPr>
              <a:t>Methods</a:t>
            </a:r>
            <a:r>
              <a:rPr lang="en-US" sz="2000" dirty="0">
                <a:solidFill>
                  <a:schemeClr val="tx2">
                    <a:lumMod val="75000"/>
                  </a:schemeClr>
                </a:solidFill>
                <a:latin typeface="Times New Roman" charset="0"/>
                <a:ea typeface="MS PGothic" charset="0"/>
              </a:rPr>
              <a:t> </a:t>
            </a:r>
          </a:p>
          <a:p>
            <a:pPr marL="640080" lvl="1" indent="-274320" fontAlgn="auto">
              <a:lnSpc>
                <a:spcPct val="90000"/>
              </a:lnSpc>
              <a:spcBef>
                <a:spcPct val="0"/>
              </a:spcBef>
              <a:spcAft>
                <a:spcPts val="0"/>
              </a:spcAft>
              <a:buFontTx/>
              <a:buChar char="•"/>
              <a:defRPr/>
            </a:pPr>
            <a:r>
              <a:rPr lang="en-US" sz="2400" dirty="0">
                <a:solidFill>
                  <a:schemeClr val="accent2"/>
                </a:solidFill>
                <a:latin typeface="Courier New" charset="0"/>
                <a:ea typeface="MS PGothic" charset="0"/>
              </a:rPr>
              <a:t>public void</a:t>
            </a:r>
            <a:r>
              <a:rPr lang="en-US" sz="2400" dirty="0">
                <a:latin typeface="Courier New" charset="0"/>
                <a:ea typeface="MS PGothic" charset="0"/>
              </a:rPr>
              <a:t> </a:t>
            </a:r>
            <a:r>
              <a:rPr lang="en-US" sz="2400" dirty="0" err="1">
                <a:latin typeface="Courier New" charset="0"/>
                <a:ea typeface="MS PGothic" charset="0"/>
              </a:rPr>
              <a:t>setTime</a:t>
            </a:r>
            <a:r>
              <a:rPr lang="en-US" sz="2400" dirty="0">
                <a:latin typeface="Courier New" charset="0"/>
                <a:ea typeface="MS PGothic" charset="0"/>
              </a:rPr>
              <a:t>(</a:t>
            </a:r>
            <a:r>
              <a:rPr lang="en-US" sz="1400" dirty="0" err="1">
                <a:solidFill>
                  <a:schemeClr val="accent2"/>
                </a:solidFill>
                <a:latin typeface="Courier New" charset="0"/>
                <a:ea typeface="MS PGothic" charset="0"/>
              </a:rPr>
              <a:t>int</a:t>
            </a:r>
            <a:r>
              <a:rPr lang="en-US" sz="1400" dirty="0">
                <a:latin typeface="Courier New" charset="0"/>
                <a:ea typeface="MS PGothic" charset="0"/>
              </a:rPr>
              <a:t> hours, </a:t>
            </a:r>
            <a:r>
              <a:rPr lang="en-US" sz="1400" dirty="0" err="1">
                <a:solidFill>
                  <a:schemeClr val="accent2"/>
                </a:solidFill>
                <a:latin typeface="Courier New" charset="0"/>
                <a:ea typeface="MS PGothic" charset="0"/>
              </a:rPr>
              <a:t>int</a:t>
            </a:r>
            <a:r>
              <a:rPr lang="en-US" sz="1400" dirty="0">
                <a:latin typeface="Courier New" charset="0"/>
                <a:ea typeface="MS PGothic" charset="0"/>
              </a:rPr>
              <a:t> minutes, </a:t>
            </a:r>
            <a:r>
              <a:rPr lang="en-US" sz="1400" dirty="0" err="1">
                <a:solidFill>
                  <a:schemeClr val="accent2"/>
                </a:solidFill>
                <a:latin typeface="Courier New" charset="0"/>
                <a:ea typeface="MS PGothic" charset="0"/>
              </a:rPr>
              <a:t>int</a:t>
            </a:r>
            <a:r>
              <a:rPr lang="en-US" sz="1400" dirty="0">
                <a:latin typeface="Courier New" charset="0"/>
                <a:ea typeface="MS PGothic" charset="0"/>
              </a:rPr>
              <a:t> seconds</a:t>
            </a:r>
            <a:r>
              <a:rPr lang="en-US" sz="2400" dirty="0">
                <a:latin typeface="Courier New" charset="0"/>
                <a:ea typeface="MS PGothic" charset="0"/>
              </a:rPr>
              <a:t>)</a:t>
            </a:r>
          </a:p>
          <a:p>
            <a:pPr marL="640080" lvl="1" indent="-274320" fontAlgn="auto">
              <a:lnSpc>
                <a:spcPct val="90000"/>
              </a:lnSpc>
              <a:spcBef>
                <a:spcPct val="0"/>
              </a:spcBef>
              <a:spcAft>
                <a:spcPts val="0"/>
              </a:spcAft>
              <a:buFontTx/>
              <a:buChar char="•"/>
              <a:defRPr/>
            </a:pPr>
            <a:r>
              <a:rPr lang="en-US" sz="2400" dirty="0">
                <a:solidFill>
                  <a:schemeClr val="accent2"/>
                </a:solidFill>
                <a:latin typeface="Courier New" charset="0"/>
                <a:ea typeface="MS PGothic" charset="0"/>
              </a:rPr>
              <a:t>public </a:t>
            </a:r>
            <a:r>
              <a:rPr lang="en-US" sz="2400" dirty="0" err="1">
                <a:solidFill>
                  <a:schemeClr val="accent2"/>
                </a:solidFill>
                <a:latin typeface="Courier New" charset="0"/>
                <a:ea typeface="MS PGothic" charset="0"/>
              </a:rPr>
              <a:t>int</a:t>
            </a:r>
            <a:r>
              <a:rPr lang="en-US" sz="2400" dirty="0">
                <a:latin typeface="Courier New" charset="0"/>
                <a:ea typeface="MS PGothic" charset="0"/>
              </a:rPr>
              <a:t> </a:t>
            </a:r>
            <a:r>
              <a:rPr lang="en-US" sz="2400" dirty="0" err="1">
                <a:latin typeface="Courier New" charset="0"/>
                <a:ea typeface="MS PGothic" charset="0"/>
              </a:rPr>
              <a:t>getHours</a:t>
            </a:r>
            <a:r>
              <a:rPr lang="en-US" sz="2400" dirty="0">
                <a:latin typeface="Courier New" charset="0"/>
                <a:ea typeface="MS PGothic" charset="0"/>
              </a:rPr>
              <a:t>()</a:t>
            </a:r>
          </a:p>
          <a:p>
            <a:pPr marL="640080" lvl="1" indent="-274320" fontAlgn="auto">
              <a:lnSpc>
                <a:spcPct val="90000"/>
              </a:lnSpc>
              <a:spcBef>
                <a:spcPct val="0"/>
              </a:spcBef>
              <a:spcAft>
                <a:spcPts val="0"/>
              </a:spcAft>
              <a:buFontTx/>
              <a:buChar char="•"/>
              <a:defRPr/>
            </a:pPr>
            <a:r>
              <a:rPr lang="en-US" sz="2400" dirty="0">
                <a:solidFill>
                  <a:schemeClr val="accent2"/>
                </a:solidFill>
                <a:latin typeface="Courier New" charset="0"/>
                <a:ea typeface="MS PGothic" charset="0"/>
              </a:rPr>
              <a:t>public </a:t>
            </a:r>
            <a:r>
              <a:rPr lang="en-US" sz="2400" dirty="0" err="1">
                <a:solidFill>
                  <a:schemeClr val="accent2"/>
                </a:solidFill>
                <a:latin typeface="Courier New" charset="0"/>
                <a:ea typeface="MS PGothic" charset="0"/>
              </a:rPr>
              <a:t>int</a:t>
            </a:r>
            <a:r>
              <a:rPr lang="en-US" sz="2400" dirty="0">
                <a:latin typeface="Courier New" charset="0"/>
                <a:ea typeface="MS PGothic" charset="0"/>
              </a:rPr>
              <a:t> </a:t>
            </a:r>
            <a:r>
              <a:rPr lang="en-US" sz="2400" dirty="0" err="1">
                <a:latin typeface="Courier New" charset="0"/>
                <a:ea typeface="MS PGothic" charset="0"/>
              </a:rPr>
              <a:t>getMinutes</a:t>
            </a:r>
            <a:r>
              <a:rPr lang="en-US" sz="2400" dirty="0">
                <a:latin typeface="Courier New" charset="0"/>
                <a:ea typeface="MS PGothic" charset="0"/>
              </a:rPr>
              <a:t>()</a:t>
            </a:r>
          </a:p>
          <a:p>
            <a:pPr marL="640080" lvl="1" indent="-274320" fontAlgn="auto">
              <a:lnSpc>
                <a:spcPct val="90000"/>
              </a:lnSpc>
              <a:spcBef>
                <a:spcPct val="0"/>
              </a:spcBef>
              <a:spcAft>
                <a:spcPts val="0"/>
              </a:spcAft>
              <a:buFontTx/>
              <a:buChar char="•"/>
              <a:defRPr/>
            </a:pPr>
            <a:r>
              <a:rPr lang="en-US" sz="2400" dirty="0">
                <a:solidFill>
                  <a:schemeClr val="accent2"/>
                </a:solidFill>
                <a:latin typeface="Courier New" charset="0"/>
                <a:ea typeface="MS PGothic" charset="0"/>
              </a:rPr>
              <a:t>public </a:t>
            </a:r>
            <a:r>
              <a:rPr lang="en-US" sz="2400" dirty="0" err="1">
                <a:solidFill>
                  <a:schemeClr val="accent2"/>
                </a:solidFill>
                <a:latin typeface="Courier New" charset="0"/>
                <a:ea typeface="MS PGothic" charset="0"/>
              </a:rPr>
              <a:t>int</a:t>
            </a:r>
            <a:r>
              <a:rPr lang="en-US" sz="2400" dirty="0">
                <a:latin typeface="Courier New" charset="0"/>
                <a:ea typeface="MS PGothic" charset="0"/>
              </a:rPr>
              <a:t> </a:t>
            </a:r>
            <a:r>
              <a:rPr lang="en-US" sz="2400" dirty="0" err="1">
                <a:latin typeface="Courier New" charset="0"/>
                <a:ea typeface="MS PGothic" charset="0"/>
              </a:rPr>
              <a:t>getSeconds</a:t>
            </a:r>
            <a:r>
              <a:rPr lang="en-US" sz="2400" dirty="0">
                <a:latin typeface="Courier New" charset="0"/>
                <a:ea typeface="MS PGothic" charset="0"/>
              </a:rPr>
              <a:t>()</a:t>
            </a:r>
          </a:p>
          <a:p>
            <a:pPr marL="640080" lvl="1" indent="-274320" fontAlgn="auto">
              <a:lnSpc>
                <a:spcPct val="90000"/>
              </a:lnSpc>
              <a:spcBef>
                <a:spcPct val="0"/>
              </a:spcBef>
              <a:spcAft>
                <a:spcPts val="0"/>
              </a:spcAft>
              <a:buFontTx/>
              <a:buChar char="•"/>
              <a:defRPr/>
            </a:pPr>
            <a:r>
              <a:rPr lang="en-US" sz="2400" dirty="0">
                <a:solidFill>
                  <a:schemeClr val="accent2"/>
                </a:solidFill>
                <a:latin typeface="Courier New" charset="0"/>
                <a:ea typeface="MS PGothic" charset="0"/>
              </a:rPr>
              <a:t>public void</a:t>
            </a:r>
            <a:r>
              <a:rPr lang="en-US" sz="2400" dirty="0">
                <a:latin typeface="Courier New" charset="0"/>
                <a:ea typeface="MS PGothic" charset="0"/>
              </a:rPr>
              <a:t> </a:t>
            </a:r>
            <a:r>
              <a:rPr lang="en-US" sz="2400" dirty="0" err="1">
                <a:latin typeface="Courier New" charset="0"/>
                <a:ea typeface="MS PGothic" charset="0"/>
              </a:rPr>
              <a:t>printTime</a:t>
            </a:r>
            <a:r>
              <a:rPr lang="en-US" sz="2400" dirty="0">
                <a:latin typeface="Courier New" charset="0"/>
                <a:ea typeface="MS PGothic" charset="0"/>
              </a:rPr>
              <a:t>() </a:t>
            </a:r>
          </a:p>
          <a:p>
            <a:pPr marL="640080" lvl="1" indent="-274320" fontAlgn="auto">
              <a:lnSpc>
                <a:spcPct val="90000"/>
              </a:lnSpc>
              <a:spcBef>
                <a:spcPct val="0"/>
              </a:spcBef>
              <a:spcAft>
                <a:spcPts val="0"/>
              </a:spcAft>
              <a:buFontTx/>
              <a:buChar char="•"/>
              <a:defRPr/>
            </a:pPr>
            <a:r>
              <a:rPr lang="en-US" sz="2400" dirty="0">
                <a:solidFill>
                  <a:schemeClr val="accent2"/>
                </a:solidFill>
                <a:latin typeface="Courier New" charset="0"/>
                <a:ea typeface="MS PGothic" charset="0"/>
              </a:rPr>
              <a:t>public void</a:t>
            </a:r>
            <a:r>
              <a:rPr lang="en-US" sz="2400" dirty="0">
                <a:latin typeface="Courier New" charset="0"/>
                <a:ea typeface="MS PGothic" charset="0"/>
              </a:rPr>
              <a:t> </a:t>
            </a:r>
            <a:r>
              <a:rPr lang="en-US" sz="2400" dirty="0" err="1">
                <a:latin typeface="Courier New" charset="0"/>
                <a:ea typeface="MS PGothic" charset="0"/>
              </a:rPr>
              <a:t>incrementSeconds</a:t>
            </a:r>
            <a:r>
              <a:rPr lang="en-US" sz="2400" dirty="0">
                <a:latin typeface="Courier New" charset="0"/>
                <a:ea typeface="MS PGothic" charset="0"/>
              </a:rPr>
              <a:t>()</a:t>
            </a:r>
          </a:p>
          <a:p>
            <a:pPr marL="640080" lvl="1" indent="-274320" fontAlgn="auto">
              <a:lnSpc>
                <a:spcPct val="90000"/>
              </a:lnSpc>
              <a:spcBef>
                <a:spcPct val="0"/>
              </a:spcBef>
              <a:spcAft>
                <a:spcPts val="0"/>
              </a:spcAft>
              <a:buFontTx/>
              <a:buChar char="•"/>
              <a:defRPr/>
            </a:pPr>
            <a:r>
              <a:rPr lang="en-US" sz="2400" dirty="0">
                <a:solidFill>
                  <a:schemeClr val="accent2"/>
                </a:solidFill>
                <a:latin typeface="Courier New" charset="0"/>
                <a:ea typeface="MS PGothic" charset="0"/>
              </a:rPr>
              <a:t>public void</a:t>
            </a:r>
            <a:r>
              <a:rPr lang="en-US" sz="2400" dirty="0">
                <a:latin typeface="Courier New" charset="0"/>
                <a:ea typeface="MS PGothic" charset="0"/>
              </a:rPr>
              <a:t> </a:t>
            </a:r>
            <a:r>
              <a:rPr lang="en-US" sz="2400" dirty="0" err="1">
                <a:latin typeface="Courier New" charset="0"/>
                <a:ea typeface="MS PGothic" charset="0"/>
              </a:rPr>
              <a:t>incrementMinutes</a:t>
            </a:r>
            <a:r>
              <a:rPr lang="en-US" sz="2400" dirty="0">
                <a:latin typeface="Courier New" charset="0"/>
                <a:ea typeface="MS PGothic" charset="0"/>
              </a:rPr>
              <a:t>()</a:t>
            </a:r>
          </a:p>
          <a:p>
            <a:pPr marL="640080" lvl="1" indent="-274320" fontAlgn="auto">
              <a:lnSpc>
                <a:spcPct val="90000"/>
              </a:lnSpc>
              <a:spcBef>
                <a:spcPct val="0"/>
              </a:spcBef>
              <a:spcAft>
                <a:spcPts val="0"/>
              </a:spcAft>
              <a:buFontTx/>
              <a:buChar char="•"/>
              <a:defRPr/>
            </a:pPr>
            <a:r>
              <a:rPr lang="en-US" sz="2400" dirty="0">
                <a:solidFill>
                  <a:schemeClr val="accent2"/>
                </a:solidFill>
                <a:latin typeface="Courier New" charset="0"/>
                <a:ea typeface="MS PGothic" charset="0"/>
              </a:rPr>
              <a:t>public void</a:t>
            </a:r>
            <a:r>
              <a:rPr lang="en-US" sz="2400" dirty="0">
                <a:latin typeface="Courier New" charset="0"/>
                <a:ea typeface="MS PGothic" charset="0"/>
              </a:rPr>
              <a:t> </a:t>
            </a:r>
            <a:r>
              <a:rPr lang="en-US" sz="2400" dirty="0" err="1">
                <a:latin typeface="Courier New" charset="0"/>
                <a:ea typeface="MS PGothic" charset="0"/>
              </a:rPr>
              <a:t>incrementHours</a:t>
            </a:r>
            <a:r>
              <a:rPr lang="en-US" sz="2400" dirty="0">
                <a:latin typeface="Courier New" charset="0"/>
                <a:ea typeface="MS PGothic" charset="0"/>
              </a:rPr>
              <a:t>()</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3"/>
          <p:cNvSpPr>
            <a:spLocks noGrp="1" noChangeArrowheads="1"/>
          </p:cNvSpPr>
          <p:nvPr>
            <p:ph type="title"/>
          </p:nvPr>
        </p:nvSpPr>
        <p:spPr>
          <a:xfrm>
            <a:off x="685800" y="457200"/>
            <a:ext cx="7772400" cy="838200"/>
          </a:xfrm>
          <a:noFill/>
        </p:spPr>
        <p:txBody>
          <a:bodyPr/>
          <a:lstStyle/>
          <a:p>
            <a:r>
              <a:rPr lang="en-US">
                <a:solidFill>
                  <a:schemeClr val="accent2"/>
                </a:solidFill>
                <a:latin typeface="Courier New" charset="0"/>
                <a:ea typeface="MS PGothic" charset="0"/>
                <a:cs typeface="MS PGothic" charset="0"/>
              </a:rPr>
              <a:t>class</a:t>
            </a:r>
            <a:r>
              <a:rPr lang="en-US">
                <a:solidFill>
                  <a:schemeClr val="tx1"/>
                </a:solidFill>
                <a:latin typeface="Courier New" charset="0"/>
                <a:ea typeface="MS PGothic" charset="0"/>
                <a:cs typeface="MS PGothic" charset="0"/>
              </a:rPr>
              <a:t> Clock</a:t>
            </a:r>
            <a:r>
              <a:rPr lang="en-US">
                <a:solidFill>
                  <a:schemeClr val="tx1"/>
                </a:solidFill>
                <a:latin typeface="Times New Roman" charset="0"/>
                <a:ea typeface="MS PGothic" charset="0"/>
                <a:cs typeface="MS PGothic" charset="0"/>
              </a:rPr>
              <a:t>:</a:t>
            </a:r>
            <a:endParaRPr lang="en-US" sz="2400">
              <a:solidFill>
                <a:schemeClr val="tx1"/>
              </a:solidFill>
              <a:latin typeface="Times New Roman" charset="0"/>
              <a:ea typeface="MS PGothic" charset="0"/>
              <a:cs typeface="MS PGothic" charset="0"/>
            </a:endParaRPr>
          </a:p>
        </p:txBody>
      </p:sp>
      <p:sp>
        <p:nvSpPr>
          <p:cNvPr id="6147"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88E68BB6-8FFA-774C-9139-35BC32E00B77}" type="slidenum">
              <a:rPr lang="en-US" sz="1400"/>
              <a:pPr eaLnBrk="1" hangingPunct="1">
                <a:defRPr/>
              </a:pPr>
              <a:t>669</a:t>
            </a:fld>
            <a:endParaRPr lang="en-US" sz="1400"/>
          </a:p>
        </p:txBody>
      </p:sp>
      <p:sp>
        <p:nvSpPr>
          <p:cNvPr id="9219" name="Rectangle 2"/>
          <p:cNvSpPr>
            <a:spLocks noChangeArrowheads="1"/>
          </p:cNvSpPr>
          <p:nvPr/>
        </p:nvSpPr>
        <p:spPr bwMode="auto">
          <a:xfrm>
            <a:off x="228600" y="1828800"/>
            <a:ext cx="86106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3200"/>
              <a:t>Constructors: </a:t>
            </a:r>
          </a:p>
          <a:p>
            <a:pPr algn="l"/>
            <a:endParaRPr lang="en-US"/>
          </a:p>
          <a:p>
            <a:pPr lvl="1" indent="-228600" algn="l">
              <a:buFontTx/>
              <a:buChar char="•"/>
            </a:pPr>
            <a:r>
              <a:rPr lang="en-US" sz="3200"/>
              <a:t>Default constructor is:</a:t>
            </a:r>
            <a:endParaRPr lang="en-US"/>
          </a:p>
          <a:p>
            <a:pPr marL="1143000" lvl="2" indent="-228600" algn="l"/>
            <a:r>
              <a:rPr lang="en-US" sz="2800">
                <a:solidFill>
                  <a:schemeClr val="accent2"/>
                </a:solidFill>
                <a:latin typeface="Courier New" charset="0"/>
              </a:rPr>
              <a:t>- public</a:t>
            </a:r>
            <a:r>
              <a:rPr lang="en-US" sz="2800">
                <a:latin typeface="Courier New" charset="0"/>
              </a:rPr>
              <a:t> Clock()</a:t>
            </a:r>
            <a:endParaRPr lang="en-US">
              <a:latin typeface="Courier New" charset="0"/>
            </a:endParaRPr>
          </a:p>
          <a:p>
            <a:pPr marL="1143000" lvl="2" indent="-228600" algn="l">
              <a:buFontTx/>
              <a:buChar char="•"/>
            </a:pPr>
            <a:endParaRPr lang="en-US"/>
          </a:p>
          <a:p>
            <a:pPr lvl="1" indent="-228600" algn="l">
              <a:buFontTx/>
              <a:buChar char="•"/>
            </a:pPr>
            <a:r>
              <a:rPr lang="en-US" sz="3200"/>
              <a:t>Constructor with parameters is:</a:t>
            </a:r>
            <a:endParaRPr lang="en-US"/>
          </a:p>
          <a:p>
            <a:pPr marL="1143000" lvl="2" indent="-228600" algn="l"/>
            <a:r>
              <a:rPr lang="en-US" sz="2800">
                <a:solidFill>
                  <a:schemeClr val="accent2"/>
                </a:solidFill>
                <a:latin typeface="Courier New" charset="0"/>
              </a:rPr>
              <a:t>- public</a:t>
            </a:r>
            <a:r>
              <a:rPr lang="en-US" sz="2800">
                <a:latin typeface="Courier New" charset="0"/>
              </a:rPr>
              <a:t> Clock(</a:t>
            </a:r>
            <a:r>
              <a:rPr lang="en-US" sz="1600">
                <a:solidFill>
                  <a:schemeClr val="accent2"/>
                </a:solidFill>
                <a:latin typeface="Courier New" charset="0"/>
              </a:rPr>
              <a:t>int</a:t>
            </a:r>
            <a:r>
              <a:rPr lang="en-US" sz="1600">
                <a:latin typeface="Courier New" charset="0"/>
              </a:rPr>
              <a:t> hours</a:t>
            </a:r>
            <a:r>
              <a:rPr lang="en-US" sz="1600"/>
              <a:t>, </a:t>
            </a:r>
            <a:r>
              <a:rPr lang="en-US" sz="1600">
                <a:solidFill>
                  <a:schemeClr val="accent2"/>
                </a:solidFill>
                <a:latin typeface="Courier New" charset="0"/>
              </a:rPr>
              <a:t>int</a:t>
            </a:r>
            <a:r>
              <a:rPr lang="en-US" sz="1600">
                <a:latin typeface="Courier New" charset="0"/>
              </a:rPr>
              <a:t> minutes</a:t>
            </a:r>
            <a:r>
              <a:rPr lang="en-US" sz="1600"/>
              <a:t>, </a:t>
            </a:r>
            <a:r>
              <a:rPr lang="en-US" sz="1600">
                <a:solidFill>
                  <a:schemeClr val="accent2"/>
                </a:solidFill>
                <a:latin typeface="Courier New" charset="0"/>
              </a:rPr>
              <a:t>int</a:t>
            </a:r>
            <a:r>
              <a:rPr lang="en-US" sz="1600">
                <a:latin typeface="Courier New" charset="0"/>
              </a:rPr>
              <a:t> seconds</a:t>
            </a:r>
            <a:r>
              <a:rPr lang="en-US" sz="2800">
                <a:latin typeface="Courier New" charset="0"/>
              </a:rPr>
              <a:t>)</a:t>
            </a:r>
            <a:endParaRPr lang="en-US">
              <a:latin typeface="Courier New"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ct val="50000"/>
              </a:spcBef>
              <a:buFontTx/>
              <a:buChar char="•"/>
            </a:pPr>
            <a:r>
              <a:rPr lang="en-US" altLang="en-US" sz="2400" dirty="0"/>
              <a:t>The </a:t>
            </a:r>
            <a:r>
              <a:rPr lang="en-US" altLang="en-US" sz="2400" dirty="0">
                <a:solidFill>
                  <a:schemeClr val="tx2"/>
                </a:solidFill>
              </a:rPr>
              <a:t>data type</a:t>
            </a:r>
            <a:r>
              <a:rPr lang="en-US" altLang="en-US" sz="2400" dirty="0"/>
              <a:t> </a:t>
            </a:r>
            <a:r>
              <a:rPr lang="en-US" altLang="en-US" sz="2400" u="sng" dirty="0"/>
              <a:t>defines what kinds of values a space memory is allowed to store</a:t>
            </a:r>
            <a:r>
              <a:rPr lang="en-US" altLang="en-US" sz="2400" dirty="0"/>
              <a:t>.</a:t>
            </a:r>
          </a:p>
          <a:p>
            <a:pPr>
              <a:spcBef>
                <a:spcPct val="50000"/>
              </a:spcBef>
              <a:buFontTx/>
              <a:buChar char="•"/>
            </a:pPr>
            <a:r>
              <a:rPr lang="en-US" altLang="en-US" sz="2400" dirty="0"/>
              <a:t>All values stored in the same space memory should be of the same data type.</a:t>
            </a:r>
          </a:p>
          <a:p>
            <a:pPr>
              <a:spcBef>
                <a:spcPct val="50000"/>
              </a:spcBef>
              <a:buFontTx/>
              <a:buChar char="•"/>
            </a:pPr>
            <a:r>
              <a:rPr lang="en-US" altLang="en-US" sz="2400" dirty="0"/>
              <a:t>All constants and variables used in a Java program must be defined prior to their use in the program.</a:t>
            </a:r>
            <a:r>
              <a:rPr lang="en-US" altLang="en-US" sz="2400" dirty="0">
                <a:solidFill>
                  <a:schemeClr val="tx2"/>
                </a:solidFill>
                <a:cs typeface="Times New Roman" pitchFamily="18" charset="0"/>
              </a:rPr>
              <a:t> </a:t>
            </a:r>
          </a:p>
          <a:p>
            <a:endParaRPr lang="en-US" dirty="0"/>
          </a:p>
        </p:txBody>
      </p:sp>
      <p:sp>
        <p:nvSpPr>
          <p:cNvPr id="3" name="Slide Number Placeholder 2"/>
          <p:cNvSpPr>
            <a:spLocks noGrp="1"/>
          </p:cNvSpPr>
          <p:nvPr>
            <p:ph type="sldNum" sz="quarter" idx="12"/>
          </p:nvPr>
        </p:nvSpPr>
        <p:spPr/>
        <p:txBody>
          <a:bodyPr/>
          <a:lstStyle/>
          <a:p>
            <a:fld id="{F8648942-3001-4E9F-BD4B-DA0C8DFD46EB}" type="slidenum">
              <a:rPr lang="en-US" smtClean="0"/>
              <a:pPr/>
              <a:t>67</a:t>
            </a:fld>
            <a:endParaRPr lang="en-US"/>
          </a:p>
        </p:txBody>
      </p:sp>
      <p:sp>
        <p:nvSpPr>
          <p:cNvPr id="4" name="Title 3"/>
          <p:cNvSpPr>
            <a:spLocks noGrp="1"/>
          </p:cNvSpPr>
          <p:nvPr>
            <p:ph type="title"/>
          </p:nvPr>
        </p:nvSpPr>
        <p:spPr/>
        <p:txBody>
          <a:bodyPr/>
          <a:lstStyle/>
          <a:p>
            <a:r>
              <a:rPr lang="en-US" altLang="en-US" dirty="0">
                <a:solidFill>
                  <a:srgbClr val="CC3300"/>
                </a:solidFill>
                <a:ea typeface="MS PGothic" pitchFamily="34" charset="-128"/>
              </a:rPr>
              <a:t>2.Data Type</a:t>
            </a:r>
            <a:endParaRPr lang="en-US" dirty="0"/>
          </a:p>
        </p:txBody>
      </p:sp>
      <p:cxnSp>
        <p:nvCxnSpPr>
          <p:cNvPr id="5" name="Straight Connector 4"/>
          <p:cNvCxnSpPr/>
          <p:nvPr/>
        </p:nvCxnSpPr>
        <p:spPr>
          <a:xfrm>
            <a:off x="0" y="12192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fontAlgn="auto">
              <a:spcAft>
                <a:spcPts val="0"/>
              </a:spcAft>
              <a:defRPr/>
            </a:pPr>
            <a:r>
              <a:rPr lang="en-US" dirty="0">
                <a:solidFill>
                  <a:schemeClr val="accent1">
                    <a:lumMod val="75000"/>
                  </a:schemeClr>
                </a:solidFill>
                <a:ea typeface="+mj-ea"/>
                <a:cs typeface="+mj-cs"/>
              </a:rPr>
              <a:t>Definitions of Methods of the class Clock</a:t>
            </a:r>
          </a:p>
        </p:txBody>
      </p:sp>
      <p:sp>
        <p:nvSpPr>
          <p:cNvPr id="15363"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6E1D9876-7F82-104C-A83E-37E8BAA16F3A}" type="slidenum">
              <a:rPr lang="en-US" sz="1400"/>
              <a:pPr eaLnBrk="1" hangingPunct="1">
                <a:defRPr/>
              </a:pPr>
              <a:t>670</a:t>
            </a:fld>
            <a:endParaRPr lang="en-US" sz="1400"/>
          </a:p>
        </p:txBody>
      </p:sp>
      <p:sp>
        <p:nvSpPr>
          <p:cNvPr id="10243" name="Content Placeholder 2"/>
          <p:cNvSpPr>
            <a:spLocks noGrp="1"/>
          </p:cNvSpPr>
          <p:nvPr>
            <p:ph sz="quarter" idx="1"/>
          </p:nvPr>
        </p:nvSpPr>
        <p:spPr>
          <a:xfrm>
            <a:off x="612775" y="1600200"/>
            <a:ext cx="8153400" cy="4495800"/>
          </a:xfrm>
        </p:spPr>
        <p:txBody>
          <a:bodyPr/>
          <a:lstStyle/>
          <a:p>
            <a:endParaRPr lang="en-US">
              <a:latin typeface="Arial" charset="0"/>
            </a:endParaRPr>
          </a:p>
        </p:txBody>
      </p:sp>
      <p:pic>
        <p:nvPicPr>
          <p:cNvPr id="1024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610600" cy="483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10"/>
          <p:cNvSpPr>
            <a:spLocks noGrp="1" noChangeArrowheads="1"/>
          </p:cNvSpPr>
          <p:nvPr/>
        </p:nvSpPr>
        <p:spPr bwMode="auto">
          <a:xfrm>
            <a:off x="228600" y="7620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fontAlgn="auto">
              <a:spcAft>
                <a:spcPts val="0"/>
              </a:spcAft>
              <a:defRPr/>
            </a:pPr>
            <a:r>
              <a:rPr lang="en-US" dirty="0">
                <a:solidFill>
                  <a:schemeClr val="accent1">
                    <a:lumMod val="75000"/>
                  </a:schemeClr>
                </a:solidFill>
                <a:ea typeface="+mj-ea"/>
                <a:cs typeface="+mj-cs"/>
              </a:rPr>
              <a:t>Definitions Methods of the class Clock (continued)</a:t>
            </a:r>
          </a:p>
        </p:txBody>
      </p:sp>
      <p:sp>
        <p:nvSpPr>
          <p:cNvPr id="16387"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F1D8A0D3-53B6-8F48-B5B6-3AD2C4C64B33}" type="slidenum">
              <a:rPr lang="en-US" sz="1400"/>
              <a:pPr eaLnBrk="1" hangingPunct="1">
                <a:defRPr/>
              </a:pPr>
              <a:t>671</a:t>
            </a:fld>
            <a:endParaRPr lang="en-US" sz="1400"/>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708660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81400"/>
            <a:ext cx="51054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15433"/>
          <a:stretch/>
        </p:blipFill>
        <p:spPr bwMode="auto">
          <a:xfrm>
            <a:off x="914400" y="3886201"/>
            <a:ext cx="6934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5"/>
          <p:cNvSpPr>
            <a:spLocks noGrp="1" noChangeArrowheads="1"/>
          </p:cNvSpPr>
          <p:nvPr/>
        </p:nvSpPr>
        <p:spPr bwMode="auto">
          <a:xfrm>
            <a:off x="0" y="762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fontAlgn="auto">
              <a:spcAft>
                <a:spcPts val="0"/>
              </a:spcAft>
              <a:defRPr/>
            </a:pPr>
            <a:r>
              <a:rPr lang="en-US" dirty="0">
                <a:solidFill>
                  <a:schemeClr val="accent1">
                    <a:lumMod val="75000"/>
                  </a:schemeClr>
                </a:solidFill>
                <a:ea typeface="+mj-ea"/>
                <a:cs typeface="+mj-cs"/>
              </a:rPr>
              <a:t>Definitions Methods of the </a:t>
            </a:r>
            <a:r>
              <a:rPr lang="en-US" dirty="0">
                <a:solidFill>
                  <a:schemeClr val="accent1">
                    <a:lumMod val="75000"/>
                  </a:schemeClr>
                </a:solidFill>
                <a:latin typeface="Courier New" charset="0"/>
                <a:ea typeface="+mj-ea"/>
                <a:cs typeface="+mj-cs"/>
              </a:rPr>
              <a:t>class</a:t>
            </a:r>
            <a:r>
              <a:rPr lang="en-US" dirty="0">
                <a:solidFill>
                  <a:schemeClr val="accent1">
                    <a:lumMod val="75000"/>
                  </a:schemeClr>
                </a:solidFill>
                <a:ea typeface="+mj-ea"/>
                <a:cs typeface="+mj-cs"/>
              </a:rPr>
              <a:t> Clock (continued)</a:t>
            </a:r>
            <a:br>
              <a:rPr lang="en-US" dirty="0">
                <a:solidFill>
                  <a:schemeClr val="accent1">
                    <a:lumMod val="75000"/>
                  </a:schemeClr>
                </a:solidFill>
                <a:ea typeface="+mj-ea"/>
                <a:cs typeface="+mj-cs"/>
              </a:rPr>
            </a:br>
            <a:endParaRPr lang="en-US" dirty="0">
              <a:solidFill>
                <a:schemeClr val="accent1">
                  <a:lumMod val="75000"/>
                </a:schemeClr>
              </a:solidFill>
              <a:ea typeface="+mj-ea"/>
              <a:cs typeface="+mj-cs"/>
            </a:endParaRPr>
          </a:p>
        </p:txBody>
      </p:sp>
      <p:sp>
        <p:nvSpPr>
          <p:cNvPr id="17411"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F6CA0097-90BA-1449-8941-F906EE337091}" type="slidenum">
              <a:rPr lang="en-US" sz="1400"/>
              <a:pPr eaLnBrk="1" hangingPunct="1">
                <a:defRPr/>
              </a:pPr>
              <a:t>672</a:t>
            </a:fld>
            <a:endParaRPr lang="en-US" sz="1400"/>
          </a:p>
        </p:txBody>
      </p:sp>
      <p:sp>
        <p:nvSpPr>
          <p:cNvPr id="12291" name="Content Placeholder 2"/>
          <p:cNvSpPr>
            <a:spLocks noGrp="1"/>
          </p:cNvSpPr>
          <p:nvPr>
            <p:ph sz="quarter" idx="1"/>
          </p:nvPr>
        </p:nvSpPr>
        <p:spPr>
          <a:xfrm>
            <a:off x="612775" y="1600200"/>
            <a:ext cx="8153400" cy="4495800"/>
          </a:xfrm>
        </p:spPr>
        <p:txBody>
          <a:bodyPr/>
          <a:lstStyle/>
          <a:p>
            <a:endParaRPr lang="en-US">
              <a:latin typeface="Arial" charset="0"/>
            </a:endParaRPr>
          </a:p>
        </p:txBody>
      </p:sp>
      <p:pic>
        <p:nvPicPr>
          <p:cNvPr id="122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305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664075"/>
            <a:ext cx="81534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Rectangle 4"/>
          <p:cNvSpPr>
            <a:spLocks noGrp="1" noChangeArrowheads="1"/>
          </p:cNvSpPr>
          <p:nvPr/>
        </p:nvSpPr>
        <p:spPr bwMode="auto">
          <a:xfrm>
            <a:off x="0" y="762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sz="4000"/>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fontAlgn="auto">
              <a:spcAft>
                <a:spcPts val="0"/>
              </a:spcAft>
              <a:defRPr/>
            </a:pPr>
            <a:r>
              <a:rPr lang="en-US" dirty="0">
                <a:solidFill>
                  <a:schemeClr val="accent1">
                    <a:lumMod val="75000"/>
                  </a:schemeClr>
                </a:solidFill>
                <a:ea typeface="+mj-ea"/>
                <a:cs typeface="+mj-cs"/>
              </a:rPr>
              <a:t>Definitions Methods of the class Clock (continued)</a:t>
            </a:r>
            <a:br>
              <a:rPr lang="en-US" dirty="0">
                <a:solidFill>
                  <a:schemeClr val="accent1">
                    <a:lumMod val="75000"/>
                  </a:schemeClr>
                </a:solidFill>
                <a:ea typeface="+mj-ea"/>
                <a:cs typeface="+mj-cs"/>
              </a:rPr>
            </a:br>
            <a:endParaRPr lang="en-US" dirty="0">
              <a:solidFill>
                <a:schemeClr val="accent1">
                  <a:lumMod val="75000"/>
                </a:schemeClr>
              </a:solidFill>
              <a:ea typeface="+mj-ea"/>
              <a:cs typeface="+mj-cs"/>
            </a:endParaRPr>
          </a:p>
        </p:txBody>
      </p:sp>
      <p:sp>
        <p:nvSpPr>
          <p:cNvPr id="18435"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A9AB0177-77FD-E44A-BB6D-8B3E9D83FADF}" type="slidenum">
              <a:rPr lang="en-US" sz="1400"/>
              <a:pPr eaLnBrk="1" hangingPunct="1">
                <a:defRPr/>
              </a:pPr>
              <a:t>673</a:t>
            </a:fld>
            <a:endParaRPr lang="en-US" sz="1400"/>
          </a:p>
        </p:txBody>
      </p:sp>
      <p:sp>
        <p:nvSpPr>
          <p:cNvPr id="13315" name="Content Placeholder 2"/>
          <p:cNvSpPr>
            <a:spLocks noGrp="1"/>
          </p:cNvSpPr>
          <p:nvPr>
            <p:ph sz="quarter" idx="1"/>
          </p:nvPr>
        </p:nvSpPr>
        <p:spPr>
          <a:xfrm>
            <a:off x="612775" y="1600200"/>
            <a:ext cx="8153400" cy="4495800"/>
          </a:xfrm>
        </p:spPr>
        <p:txBody>
          <a:bodyPr/>
          <a:lstStyle/>
          <a:p>
            <a:endParaRPr lang="en-US">
              <a:latin typeface="Arial" charset="0"/>
            </a:endParaRPr>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1534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3"/>
          <p:cNvSpPr>
            <a:spLocks noGrp="1" noChangeArrowheads="1"/>
          </p:cNvSpPr>
          <p:nvPr/>
        </p:nvSpPr>
        <p:spPr bwMode="auto">
          <a:xfrm>
            <a:off x="0" y="762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fontAlgn="auto">
              <a:spcAft>
                <a:spcPts val="0"/>
              </a:spcAft>
              <a:defRPr/>
            </a:pPr>
            <a:r>
              <a:rPr lang="en-US" dirty="0">
                <a:solidFill>
                  <a:schemeClr val="accent1">
                    <a:lumMod val="75000"/>
                  </a:schemeClr>
                </a:solidFill>
                <a:ea typeface="+mj-ea"/>
                <a:cs typeface="+mj-cs"/>
              </a:rPr>
              <a:t>Definitions Methods of the </a:t>
            </a:r>
            <a:r>
              <a:rPr lang="en-US" dirty="0">
                <a:solidFill>
                  <a:schemeClr val="accent1">
                    <a:lumMod val="75000"/>
                  </a:schemeClr>
                </a:solidFill>
                <a:latin typeface="Courier New" charset="0"/>
                <a:ea typeface="+mj-ea"/>
                <a:cs typeface="+mj-cs"/>
              </a:rPr>
              <a:t>class</a:t>
            </a:r>
            <a:r>
              <a:rPr lang="en-US" dirty="0">
                <a:solidFill>
                  <a:schemeClr val="accent1">
                    <a:lumMod val="75000"/>
                  </a:schemeClr>
                </a:solidFill>
                <a:ea typeface="+mj-ea"/>
                <a:cs typeface="+mj-cs"/>
              </a:rPr>
              <a:t> Clock (continued)</a:t>
            </a:r>
            <a:br>
              <a:rPr lang="en-US" dirty="0">
                <a:solidFill>
                  <a:schemeClr val="accent1">
                    <a:lumMod val="75000"/>
                  </a:schemeClr>
                </a:solidFill>
                <a:ea typeface="+mj-ea"/>
                <a:cs typeface="+mj-cs"/>
              </a:rPr>
            </a:br>
            <a:endParaRPr lang="en-US" dirty="0">
              <a:solidFill>
                <a:schemeClr val="accent1">
                  <a:lumMod val="75000"/>
                </a:schemeClr>
              </a:solidFill>
              <a:ea typeface="+mj-ea"/>
              <a:cs typeface="+mj-cs"/>
            </a:endParaRPr>
          </a:p>
        </p:txBody>
      </p:sp>
      <p:sp>
        <p:nvSpPr>
          <p:cNvPr id="19459"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7074605D-7D92-DD49-A3CD-0E317E6A2186}" type="slidenum">
              <a:rPr lang="en-US" sz="1400"/>
              <a:pPr eaLnBrk="1" hangingPunct="1">
                <a:defRPr/>
              </a:pPr>
              <a:t>674</a:t>
            </a:fld>
            <a:endParaRPr lang="en-US" sz="1400"/>
          </a:p>
        </p:txBody>
      </p:sp>
      <p:pic>
        <p:nvPicPr>
          <p:cNvPr id="14339"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l="-5235" r="-5235"/>
          <a:stretch>
            <a:fillRect/>
          </a:stretch>
        </p:blipFill>
        <p:spPr>
          <a:xfrm>
            <a:off x="612775" y="1600200"/>
            <a:ext cx="8153400" cy="4495800"/>
          </a:xfrm>
          <a:noFill/>
        </p:spPr>
      </p:pic>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chemeClr val="accent1">
                    <a:lumMod val="75000"/>
                  </a:schemeClr>
                </a:solidFill>
                <a:ea typeface="+mj-ea"/>
                <a:cs typeface="+mj-cs"/>
              </a:rPr>
              <a:t>Definitions Methods of the </a:t>
            </a:r>
            <a:r>
              <a:rPr lang="en-US" dirty="0">
                <a:solidFill>
                  <a:schemeClr val="accent1">
                    <a:lumMod val="75000"/>
                  </a:schemeClr>
                </a:solidFill>
                <a:latin typeface="Courier New" charset="0"/>
                <a:ea typeface="+mj-ea"/>
                <a:cs typeface="+mj-cs"/>
              </a:rPr>
              <a:t>class</a:t>
            </a:r>
            <a:r>
              <a:rPr lang="en-US" dirty="0">
                <a:solidFill>
                  <a:schemeClr val="accent1">
                    <a:lumMod val="75000"/>
                  </a:schemeClr>
                </a:solidFill>
                <a:ea typeface="+mj-ea"/>
                <a:cs typeface="+mj-cs"/>
              </a:rPr>
              <a:t> Clock (continued)</a:t>
            </a:r>
          </a:p>
        </p:txBody>
      </p:sp>
      <p:sp>
        <p:nvSpPr>
          <p:cNvPr id="20483"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5A154F06-7402-8445-B63A-27A93A551E1C}" type="slidenum">
              <a:rPr lang="en-US" sz="1400"/>
              <a:pPr eaLnBrk="1" hangingPunct="1">
                <a:defRPr/>
              </a:pPr>
              <a:t>675</a:t>
            </a:fld>
            <a:endParaRPr lang="en-US" sz="1400"/>
          </a:p>
        </p:txBody>
      </p:sp>
      <p:pic>
        <p:nvPicPr>
          <p:cNvPr id="15363" name="Picture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828800"/>
            <a:ext cx="8534400" cy="2979738"/>
          </a:xfrm>
          <a:noFill/>
        </p:spPr>
      </p:pic>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chemeClr val="accent1">
                    <a:lumMod val="75000"/>
                  </a:schemeClr>
                </a:solidFill>
                <a:ea typeface="+mj-ea"/>
                <a:cs typeface="+mj-cs"/>
              </a:rPr>
              <a:t>Definitions Methods of the </a:t>
            </a:r>
            <a:r>
              <a:rPr lang="en-US" dirty="0">
                <a:solidFill>
                  <a:schemeClr val="accent1">
                    <a:lumMod val="75000"/>
                  </a:schemeClr>
                </a:solidFill>
                <a:latin typeface="Courier New" charset="0"/>
                <a:ea typeface="+mj-ea"/>
                <a:cs typeface="+mj-cs"/>
              </a:rPr>
              <a:t>class</a:t>
            </a:r>
            <a:r>
              <a:rPr lang="en-US" dirty="0">
                <a:solidFill>
                  <a:schemeClr val="accent1">
                    <a:lumMod val="75000"/>
                  </a:schemeClr>
                </a:solidFill>
                <a:ea typeface="+mj-ea"/>
                <a:cs typeface="+mj-cs"/>
              </a:rPr>
              <a:t> Clock (continued)</a:t>
            </a:r>
          </a:p>
        </p:txBody>
      </p:sp>
      <p:sp>
        <p:nvSpPr>
          <p:cNvPr id="27651"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6EBDEC69-9AB2-094D-8B91-2424B1A93331}" type="slidenum">
              <a:rPr lang="en-US" sz="1400"/>
              <a:pPr eaLnBrk="1" hangingPunct="1">
                <a:defRPr/>
              </a:pPr>
              <a:t>676</a:t>
            </a:fld>
            <a:endParaRPr lang="en-US" sz="1400"/>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5334000"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524375"/>
            <a:ext cx="63246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7"/>
          <p:cNvSpPr txBox="1">
            <a:spLocks noChangeArrowheads="1"/>
          </p:cNvSpPr>
          <p:nvPr/>
        </p:nvSpPr>
        <p:spPr bwMode="auto">
          <a:xfrm>
            <a:off x="609600" y="4038600"/>
            <a:ext cx="457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l" eaLnBrk="1" hangingPunct="1">
              <a:spcBef>
                <a:spcPct val="50000"/>
              </a:spcBef>
            </a:pPr>
            <a:r>
              <a:rPr lang="en-US" sz="3200"/>
              <a:t>or</a:t>
            </a:r>
            <a:endParaRPr lang="en-US"/>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atin typeface="Tw Cen MT" charset="0"/>
              </a:rPr>
              <a:t>Constructor with Parameters</a:t>
            </a:r>
          </a:p>
        </p:txBody>
      </p:sp>
      <p:sp>
        <p:nvSpPr>
          <p:cNvPr id="28675"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F1234764-75BB-064A-96E3-562BBB0C70AA}" type="slidenum">
              <a:rPr lang="en-US" sz="1400"/>
              <a:pPr eaLnBrk="1" hangingPunct="1">
                <a:defRPr/>
              </a:pPr>
              <a:t>677</a:t>
            </a:fld>
            <a:endParaRPr lang="en-US" sz="140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1534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4"/>
          <p:cNvSpPr txBox="1">
            <a:spLocks noChangeArrowheads="1"/>
          </p:cNvSpPr>
          <p:nvPr/>
        </p:nvSpPr>
        <p:spPr bwMode="auto">
          <a:xfrm>
            <a:off x="762000" y="49530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l" eaLnBrk="1" hangingPunct="1">
              <a:spcBef>
                <a:spcPct val="50000"/>
              </a:spcBef>
            </a:pPr>
            <a:r>
              <a:rPr lang="en-US" sz="3200"/>
              <a:t>or</a:t>
            </a:r>
            <a:endParaRPr lang="en-US"/>
          </a:p>
        </p:txBody>
      </p:sp>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562600"/>
            <a:ext cx="81534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304800" y="228600"/>
            <a:ext cx="8458200" cy="685800"/>
          </a:xfrm>
        </p:spPr>
        <p:txBody>
          <a:bodyPr>
            <a:normAutofit fontScale="90000"/>
          </a:bodyPr>
          <a:lstStyle/>
          <a:p>
            <a:pPr fontAlgn="auto">
              <a:spcAft>
                <a:spcPts val="0"/>
              </a:spcAft>
              <a:defRPr/>
            </a:pPr>
            <a:r>
              <a:rPr lang="en-US">
                <a:solidFill>
                  <a:schemeClr val="accent1">
                    <a:lumMod val="75000"/>
                  </a:schemeClr>
                </a:solidFill>
                <a:latin typeface="Times New Roman" charset="0"/>
                <a:ea typeface="MS PGothic" charset="0"/>
                <a:cs typeface="+mj-cs"/>
              </a:rPr>
              <a:t>Variable Declaration and Object Instantiation </a:t>
            </a:r>
            <a:endParaRPr lang="en-US" sz="4000">
              <a:solidFill>
                <a:schemeClr val="accent1">
                  <a:lumMod val="75000"/>
                </a:schemeClr>
              </a:solidFill>
              <a:latin typeface="Times New Roman" charset="0"/>
              <a:ea typeface="MS PGothic" charset="0"/>
              <a:cs typeface="+mj-cs"/>
            </a:endParaRPr>
          </a:p>
        </p:txBody>
      </p:sp>
      <p:sp>
        <p:nvSpPr>
          <p:cNvPr id="8195" name="Slide Number Placeholder 4"/>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1C218001-1CE1-774D-8855-803DF11B5570}" type="slidenum">
              <a:rPr lang="en-US" sz="1400"/>
              <a:pPr eaLnBrk="1" hangingPunct="1">
                <a:defRPr/>
              </a:pPr>
              <a:t>678</a:t>
            </a:fld>
            <a:endParaRPr lang="en-US" sz="1400"/>
          </a:p>
        </p:txBody>
      </p:sp>
      <p:sp>
        <p:nvSpPr>
          <p:cNvPr id="22531" name="Rectangle 3"/>
          <p:cNvSpPr>
            <a:spLocks noGrp="1" noChangeArrowheads="1"/>
          </p:cNvSpPr>
          <p:nvPr>
            <p:ph sz="quarter" idx="1"/>
          </p:nvPr>
        </p:nvSpPr>
        <p:spPr>
          <a:xfrm>
            <a:off x="152400" y="1295400"/>
            <a:ext cx="8686800" cy="5257800"/>
          </a:xfrm>
        </p:spPr>
        <p:txBody>
          <a:bodyPr/>
          <a:lstStyle/>
          <a:p>
            <a:pPr>
              <a:lnSpc>
                <a:spcPct val="80000"/>
              </a:lnSpc>
              <a:buFontTx/>
              <a:buNone/>
            </a:pPr>
            <a:endParaRPr lang="en-US" sz="2000">
              <a:solidFill>
                <a:srgbClr val="009900"/>
              </a:solidFill>
              <a:latin typeface="Courier New" charset="0"/>
              <a:ea typeface="MS PGothic" charset="0"/>
              <a:cs typeface="MS PGothic" charset="0"/>
            </a:endParaRPr>
          </a:p>
          <a:p>
            <a:pPr>
              <a:lnSpc>
                <a:spcPct val="80000"/>
              </a:lnSpc>
              <a:buFontTx/>
              <a:buNone/>
            </a:pPr>
            <a:endParaRPr lang="en-US" sz="2000">
              <a:solidFill>
                <a:srgbClr val="009900"/>
              </a:solidFill>
              <a:latin typeface="Courier New" charset="0"/>
              <a:ea typeface="MS PGothic" charset="0"/>
              <a:cs typeface="MS PGothic" charset="0"/>
            </a:endParaRPr>
          </a:p>
          <a:p>
            <a:pPr>
              <a:lnSpc>
                <a:spcPct val="80000"/>
              </a:lnSpc>
              <a:spcBef>
                <a:spcPct val="0"/>
              </a:spcBef>
              <a:buFontTx/>
              <a:buNone/>
            </a:pPr>
            <a:r>
              <a:rPr lang="en-US" sz="2800">
                <a:latin typeface="Courier New" charset="0"/>
                <a:ea typeface="MS PGothic" charset="0"/>
                <a:cs typeface="MS PGothic" charset="0"/>
              </a:rPr>
              <a:t>Clock myClock;         </a:t>
            </a:r>
          </a:p>
          <a:p>
            <a:pPr>
              <a:lnSpc>
                <a:spcPct val="80000"/>
              </a:lnSpc>
              <a:buFontTx/>
              <a:buNone/>
            </a:pPr>
            <a:r>
              <a:rPr lang="en-US" sz="2800">
                <a:latin typeface="Courier New" charset="0"/>
                <a:ea typeface="MS PGothic" charset="0"/>
                <a:cs typeface="MS PGothic" charset="0"/>
              </a:rPr>
              <a:t>Clock yourClock;   </a:t>
            </a:r>
          </a:p>
          <a:p>
            <a:pPr>
              <a:lnSpc>
                <a:spcPct val="80000"/>
              </a:lnSpc>
              <a:buFontTx/>
              <a:buNone/>
            </a:pPr>
            <a:endParaRPr lang="en-US" sz="2800">
              <a:latin typeface="Courier New" charset="0"/>
              <a:ea typeface="MS PGothic" charset="0"/>
              <a:cs typeface="MS PGothic" charset="0"/>
            </a:endParaRPr>
          </a:p>
          <a:p>
            <a:pPr>
              <a:lnSpc>
                <a:spcPct val="80000"/>
              </a:lnSpc>
              <a:buFontTx/>
              <a:buNone/>
            </a:pPr>
            <a:r>
              <a:rPr lang="en-US" sz="2800">
                <a:latin typeface="Courier New" charset="0"/>
                <a:ea typeface="MS PGothic" charset="0"/>
                <a:cs typeface="MS PGothic" charset="0"/>
              </a:rPr>
              <a:t>myClock = </a:t>
            </a:r>
            <a:r>
              <a:rPr lang="en-US" sz="2800">
                <a:solidFill>
                  <a:schemeClr val="accent2"/>
                </a:solidFill>
                <a:latin typeface="Courier New" charset="0"/>
                <a:ea typeface="MS PGothic" charset="0"/>
                <a:cs typeface="MS PGothic" charset="0"/>
              </a:rPr>
              <a:t>new</a:t>
            </a:r>
            <a:r>
              <a:rPr lang="en-US" sz="2800">
                <a:latin typeface="Courier New" charset="0"/>
                <a:ea typeface="MS PGothic" charset="0"/>
                <a:cs typeface="MS PGothic" charset="0"/>
              </a:rPr>
              <a:t> Clock(); </a:t>
            </a:r>
          </a:p>
          <a:p>
            <a:pPr>
              <a:lnSpc>
                <a:spcPct val="80000"/>
              </a:lnSpc>
              <a:buFontTx/>
              <a:buNone/>
            </a:pPr>
            <a:r>
              <a:rPr lang="en-US" sz="2800">
                <a:latin typeface="Courier New" charset="0"/>
                <a:ea typeface="MS PGothic" charset="0"/>
                <a:cs typeface="MS PGothic" charset="0"/>
              </a:rPr>
              <a:t>yourClock = </a:t>
            </a:r>
            <a:r>
              <a:rPr lang="en-US" sz="2800">
                <a:solidFill>
                  <a:schemeClr val="accent2"/>
                </a:solidFill>
                <a:latin typeface="Courier New" charset="0"/>
                <a:ea typeface="MS PGothic" charset="0"/>
                <a:cs typeface="MS PGothic" charset="0"/>
              </a:rPr>
              <a:t>new</a:t>
            </a:r>
            <a:r>
              <a:rPr lang="en-US" sz="2800">
                <a:latin typeface="Courier New" charset="0"/>
                <a:ea typeface="MS PGothic" charset="0"/>
                <a:cs typeface="MS PGothic" charset="0"/>
              </a:rPr>
              <a:t> Clock(9, 35, 15);</a:t>
            </a:r>
            <a:endParaRPr lang="en-US" sz="2000">
              <a:latin typeface="Courier New" charset="0"/>
              <a:ea typeface="MS PGothic" charset="0"/>
              <a:cs typeface="MS PGothic" charset="0"/>
            </a:endParaRPr>
          </a:p>
          <a:p>
            <a:pPr>
              <a:lnSpc>
                <a:spcPct val="80000"/>
              </a:lnSpc>
            </a:pPr>
            <a:endParaRPr lang="en-US" sz="2000">
              <a:latin typeface="Courier New" charset="0"/>
              <a:ea typeface="MS PGothic" charset="0"/>
              <a:cs typeface="MS PGothic" charset="0"/>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152400" y="304800"/>
            <a:ext cx="8229600" cy="990600"/>
          </a:xfrm>
        </p:spPr>
        <p:txBody>
          <a:bodyPr>
            <a:normAutofit fontScale="90000"/>
          </a:bodyPr>
          <a:lstStyle/>
          <a:p>
            <a:pPr fontAlgn="auto">
              <a:spcAft>
                <a:spcPts val="0"/>
              </a:spcAft>
              <a:defRPr/>
            </a:pPr>
            <a:r>
              <a:rPr lang="en-US" sz="3600" dirty="0">
                <a:solidFill>
                  <a:schemeClr val="accent1">
                    <a:lumMod val="75000"/>
                  </a:schemeClr>
                </a:solidFill>
                <a:latin typeface="Times New Roman" charset="0"/>
                <a:ea typeface="MS PGothic" charset="0"/>
                <a:cs typeface="+mj-cs"/>
              </a:rPr>
              <a:t>Variable Declaration and Object Instantiation (continued)</a:t>
            </a:r>
          </a:p>
        </p:txBody>
      </p:sp>
      <p:sp>
        <p:nvSpPr>
          <p:cNvPr id="23554" name="Rectangle 3"/>
          <p:cNvSpPr>
            <a:spLocks noGrp="1" noChangeArrowheads="1"/>
          </p:cNvSpPr>
          <p:nvPr>
            <p:ph type="body" sz="half" idx="1"/>
          </p:nvPr>
        </p:nvSpPr>
        <p:spPr/>
        <p:txBody>
          <a:bodyPr/>
          <a:lstStyle/>
          <a:p>
            <a:pPr>
              <a:buFontTx/>
              <a:buNone/>
            </a:pPr>
            <a:endParaRPr lang="en-US" sz="2200">
              <a:latin typeface="Courier New" charset="0"/>
              <a:ea typeface="MS PGothic" charset="0"/>
              <a:cs typeface="MS PGothic" charset="0"/>
            </a:endParaRPr>
          </a:p>
          <a:p>
            <a:endParaRPr lang="en-US" sz="2200">
              <a:latin typeface="Courier New" charset="0"/>
              <a:ea typeface="MS PGothic" charset="0"/>
              <a:cs typeface="MS PGothic" charset="0"/>
            </a:endParaRPr>
          </a:p>
        </p:txBody>
      </p:sp>
      <p:sp>
        <p:nvSpPr>
          <p:cNvPr id="9219" name="Slide Number Placeholder 6"/>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937ED275-EB65-C54F-A0EF-1C38BA2685E7}" type="slidenum">
              <a:rPr lang="en-US" sz="1400"/>
              <a:pPr eaLnBrk="1" hangingPunct="1">
                <a:defRPr/>
              </a:pPr>
              <a:t>679</a:t>
            </a:fld>
            <a:endParaRPr lang="en-US" sz="1400"/>
          </a:p>
        </p:txBody>
      </p:sp>
      <p:pic>
        <p:nvPicPr>
          <p:cNvPr id="23556"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b="9435"/>
          <a:stretch/>
        </p:blipFill>
        <p:spPr bwMode="auto">
          <a:xfrm>
            <a:off x="457200" y="2255838"/>
            <a:ext cx="8153400"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a:xfrm>
            <a:off x="685800" y="0"/>
            <a:ext cx="6870700" cy="838200"/>
          </a:xfrm>
          <a:noFill/>
        </p:spPr>
        <p:txBody>
          <a:bodyPr/>
          <a:lstStyle/>
          <a:p>
            <a:pPr eaLnBrk="1" hangingPunct="1"/>
            <a:r>
              <a:rPr lang="en-US" altLang="en-US">
                <a:solidFill>
                  <a:srgbClr val="CC3300"/>
                </a:solidFill>
                <a:ea typeface="MS PGothic" pitchFamily="34" charset="-128"/>
              </a:rPr>
              <a:t>Java built-in Data Types</a:t>
            </a:r>
          </a:p>
        </p:txBody>
      </p:sp>
      <p:sp>
        <p:nvSpPr>
          <p:cNvPr id="11270" name="Rectangle 4"/>
          <p:cNvSpPr>
            <a:spLocks noChangeArrowheads="1"/>
          </p:cNvSpPr>
          <p:nvPr/>
        </p:nvSpPr>
        <p:spPr bwMode="auto">
          <a:xfrm>
            <a:off x="2171700" y="2114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endParaRPr lang="en-US" altLang="en-US"/>
          </a:p>
        </p:txBody>
      </p:sp>
      <p:graphicFrame>
        <p:nvGraphicFramePr>
          <p:cNvPr id="11271" name="Object 5"/>
          <p:cNvGraphicFramePr>
            <a:graphicFrameLocks noChangeAspect="1"/>
          </p:cNvGraphicFramePr>
          <p:nvPr/>
        </p:nvGraphicFramePr>
        <p:xfrm>
          <a:off x="815975" y="1546225"/>
          <a:ext cx="7870825" cy="4702175"/>
        </p:xfrm>
        <a:graphic>
          <a:graphicData uri="http://schemas.openxmlformats.org/presentationml/2006/ole">
            <mc:AlternateContent xmlns:mc="http://schemas.openxmlformats.org/markup-compatibility/2006">
              <mc:Choice xmlns:v="urn:schemas-microsoft-com:vml" Requires="v">
                <p:oleObj spid="_x0000_s6159" name="Microsoft Draw Drawing" r:id="rId3" imgW="7400925" imgH="3629025" progId="">
                  <p:embed/>
                </p:oleObj>
              </mc:Choice>
              <mc:Fallback>
                <p:oleObj name="Microsoft Draw Drawing" r:id="rId3" imgW="7400925" imgH="3629025" progId="">
                  <p:embed/>
                  <p:pic>
                    <p:nvPicPr>
                      <p:cNvPr id="1127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 y="1546225"/>
                        <a:ext cx="7870825" cy="470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Straight Connector 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152400" y="152400"/>
            <a:ext cx="8991600" cy="1066800"/>
          </a:xfrm>
        </p:spPr>
        <p:txBody>
          <a:bodyPr>
            <a:normAutofit fontScale="90000"/>
          </a:bodyPr>
          <a:lstStyle/>
          <a:p>
            <a:pPr fontAlgn="auto">
              <a:spcAft>
                <a:spcPts val="0"/>
              </a:spcAft>
              <a:defRPr/>
            </a:pPr>
            <a:r>
              <a:rPr lang="en-US" dirty="0">
                <a:solidFill>
                  <a:schemeClr val="accent1">
                    <a:lumMod val="75000"/>
                  </a:schemeClr>
                </a:solidFill>
                <a:latin typeface="Times New Roman" charset="0"/>
                <a:ea typeface="MS PGothic" charset="0"/>
                <a:cs typeface="+mj-cs"/>
              </a:rPr>
              <a:t>Variable Declaration and Object Instantiation (continued)</a:t>
            </a:r>
          </a:p>
        </p:txBody>
      </p:sp>
      <p:sp>
        <p:nvSpPr>
          <p:cNvPr id="24578" name="Rectangle 3"/>
          <p:cNvSpPr>
            <a:spLocks noGrp="1" noChangeArrowheads="1"/>
          </p:cNvSpPr>
          <p:nvPr>
            <p:ph type="body" sz="half" idx="1"/>
          </p:nvPr>
        </p:nvSpPr>
        <p:spPr/>
        <p:txBody>
          <a:bodyPr/>
          <a:lstStyle/>
          <a:p>
            <a:pPr>
              <a:buFontTx/>
              <a:buNone/>
            </a:pPr>
            <a:endParaRPr lang="en-US" sz="2200">
              <a:latin typeface="Courier New" charset="0"/>
              <a:ea typeface="MS PGothic" charset="0"/>
              <a:cs typeface="MS PGothic" charset="0"/>
            </a:endParaRPr>
          </a:p>
          <a:p>
            <a:endParaRPr lang="en-US" sz="2200">
              <a:latin typeface="Courier New" charset="0"/>
              <a:ea typeface="MS PGothic" charset="0"/>
              <a:cs typeface="MS PGothic" charset="0"/>
            </a:endParaRPr>
          </a:p>
        </p:txBody>
      </p:sp>
      <p:sp>
        <p:nvSpPr>
          <p:cNvPr id="10243" name="Slide Number Placeholder 6"/>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5CD3733D-B8BE-6845-9051-2507C13CACDB}" type="slidenum">
              <a:rPr lang="en-US" sz="1400"/>
              <a:pPr eaLnBrk="1" hangingPunct="1">
                <a:defRPr/>
              </a:pPr>
              <a:t>680</a:t>
            </a:fld>
            <a:endParaRPr lang="en-US" sz="1400"/>
          </a:p>
        </p:txBody>
      </p:sp>
      <p:pic>
        <p:nvPicPr>
          <p:cNvPr id="24580"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14372"/>
          <a:stretch/>
        </p:blipFill>
        <p:spPr bwMode="auto">
          <a:xfrm>
            <a:off x="228600" y="2228850"/>
            <a:ext cx="86106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609600" y="304800"/>
            <a:ext cx="7772400" cy="533400"/>
          </a:xfrm>
        </p:spPr>
        <p:txBody>
          <a:bodyPr>
            <a:normAutofit fontScale="90000"/>
          </a:bodyPr>
          <a:lstStyle/>
          <a:p>
            <a:pPr fontAlgn="auto">
              <a:spcAft>
                <a:spcPts val="0"/>
              </a:spcAft>
              <a:defRPr/>
            </a:pPr>
            <a:r>
              <a:rPr lang="en-US" dirty="0">
                <a:solidFill>
                  <a:schemeClr val="accent1">
                    <a:lumMod val="75000"/>
                  </a:schemeClr>
                </a:solidFill>
                <a:ea typeface="+mj-ea"/>
                <a:cs typeface="+mj-cs"/>
              </a:rPr>
              <a:t>Accessing Class Members</a:t>
            </a:r>
          </a:p>
        </p:txBody>
      </p:sp>
      <p:sp>
        <p:nvSpPr>
          <p:cNvPr id="25602" name="Rectangle 3"/>
          <p:cNvSpPr>
            <a:spLocks noGrp="1" noChangeArrowheads="1"/>
          </p:cNvSpPr>
          <p:nvPr>
            <p:ph type="body" sz="half" idx="1"/>
          </p:nvPr>
        </p:nvSpPr>
        <p:spPr>
          <a:xfrm>
            <a:off x="228600" y="1600200"/>
            <a:ext cx="8458200" cy="5486400"/>
          </a:xfrm>
        </p:spPr>
        <p:txBody>
          <a:bodyPr/>
          <a:lstStyle/>
          <a:p>
            <a:pPr marL="228600" indent="-228600">
              <a:lnSpc>
                <a:spcPct val="80000"/>
              </a:lnSpc>
            </a:pPr>
            <a:r>
              <a:rPr lang="en-US" dirty="0">
                <a:latin typeface="Times New Roman" charset="0"/>
                <a:ea typeface="MS PGothic" charset="0"/>
                <a:cs typeface="MS PGothic" charset="0"/>
              </a:rPr>
              <a:t>The syntax to access a data member of a class object or method is:</a:t>
            </a:r>
            <a:endParaRPr lang="en-US" sz="1800" dirty="0">
              <a:latin typeface="Times New Roman" charset="0"/>
              <a:ea typeface="MS PGothic" charset="0"/>
              <a:cs typeface="MS PGothic" charset="0"/>
            </a:endParaRPr>
          </a:p>
          <a:p>
            <a:pPr marL="228600" indent="-228600">
              <a:lnSpc>
                <a:spcPct val="80000"/>
              </a:lnSpc>
              <a:buFontTx/>
              <a:buNone/>
            </a:pPr>
            <a:r>
              <a:rPr lang="en-US" sz="2000" dirty="0">
                <a:latin typeface="Times New Roman" charset="0"/>
                <a:ea typeface="MS PGothic" charset="0"/>
              </a:rPr>
              <a:t>	</a:t>
            </a:r>
          </a:p>
          <a:p>
            <a:pPr marL="228600" indent="-228600">
              <a:lnSpc>
                <a:spcPct val="80000"/>
              </a:lnSpc>
              <a:buFontTx/>
              <a:buNone/>
            </a:pPr>
            <a:r>
              <a:rPr lang="en-US" sz="2000" dirty="0">
                <a:latin typeface="Courier New" charset="0"/>
                <a:ea typeface="MS PGothic" charset="0"/>
              </a:rPr>
              <a:t>	</a:t>
            </a:r>
            <a:endParaRPr lang="en-US" sz="1000" dirty="0">
              <a:latin typeface="Times New Roman" charset="0"/>
              <a:ea typeface="MS PGothic" charset="0"/>
              <a:cs typeface="MS PGothic" charset="0"/>
            </a:endParaRPr>
          </a:p>
          <a:p>
            <a:pPr marL="571500" lvl="1" indent="-228600">
              <a:lnSpc>
                <a:spcPct val="80000"/>
              </a:lnSpc>
              <a:buFontTx/>
              <a:buNone/>
            </a:pPr>
            <a:r>
              <a:rPr lang="en-US" dirty="0" err="1">
                <a:latin typeface="Courier New" charset="0"/>
                <a:ea typeface="MS PGothic" charset="0"/>
                <a:cs typeface="MS PGothic" charset="0"/>
              </a:rPr>
              <a:t>myClock.setTime</a:t>
            </a:r>
            <a:r>
              <a:rPr lang="en-US" dirty="0">
                <a:latin typeface="Courier New" charset="0"/>
                <a:ea typeface="MS PGothic" charset="0"/>
                <a:cs typeface="MS PGothic" charset="0"/>
              </a:rPr>
              <a:t>(5, 2, 30);</a:t>
            </a:r>
          </a:p>
          <a:p>
            <a:pPr marL="571500" lvl="1" indent="-228600">
              <a:lnSpc>
                <a:spcPct val="80000"/>
              </a:lnSpc>
              <a:buFontTx/>
              <a:buNone/>
            </a:pPr>
            <a:r>
              <a:rPr lang="en-US" dirty="0" err="1">
                <a:latin typeface="Courier New" charset="0"/>
                <a:ea typeface="MS PGothic" charset="0"/>
                <a:cs typeface="MS PGothic" charset="0"/>
              </a:rPr>
              <a:t>myClock.printTime</a:t>
            </a:r>
            <a:r>
              <a:rPr lang="en-US" dirty="0">
                <a:latin typeface="Courier New" charset="0"/>
                <a:ea typeface="MS PGothic" charset="0"/>
                <a:cs typeface="MS PGothic" charset="0"/>
              </a:rPr>
              <a:t>();</a:t>
            </a:r>
          </a:p>
          <a:p>
            <a:pPr marL="571500" lvl="1" indent="-228600">
              <a:lnSpc>
                <a:spcPct val="80000"/>
              </a:lnSpc>
              <a:buFontTx/>
              <a:buNone/>
            </a:pPr>
            <a:r>
              <a:rPr lang="en-US" dirty="0" err="1">
                <a:latin typeface="Courier New" charset="0"/>
                <a:ea typeface="MS PGothic" charset="0"/>
                <a:cs typeface="MS PGothic" charset="0"/>
              </a:rPr>
              <a:t>yourClock.setTime</a:t>
            </a:r>
            <a:r>
              <a:rPr lang="en-US" dirty="0">
                <a:latin typeface="Courier New" charset="0"/>
                <a:ea typeface="MS PGothic" charset="0"/>
                <a:cs typeface="MS PGothic" charset="0"/>
              </a:rPr>
              <a:t>(x, y, z);  </a:t>
            </a:r>
          </a:p>
          <a:p>
            <a:pPr marL="571500" lvl="1" indent="-228600">
              <a:lnSpc>
                <a:spcPct val="80000"/>
              </a:lnSpc>
              <a:buFontTx/>
              <a:buNone/>
            </a:pPr>
            <a:endParaRPr lang="en-US" sz="1000" dirty="0">
              <a:latin typeface="Courier New" charset="0"/>
              <a:ea typeface="MS PGothic" charset="0"/>
              <a:cs typeface="MS PGothic" charset="0"/>
            </a:endParaRPr>
          </a:p>
        </p:txBody>
      </p:sp>
      <p:sp>
        <p:nvSpPr>
          <p:cNvPr id="11267" name="Slide Number Placeholder 5"/>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32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5EEE54AF-9418-9444-A328-8666FEF9E4B8}" type="slidenum">
              <a:rPr lang="en-US" sz="1400"/>
              <a:pPr eaLnBrk="1" hangingPunct="1">
                <a:defRPr/>
              </a:pPr>
              <a:t>681</a:t>
            </a:fld>
            <a:endParaRPr lang="en-US" sz="1400"/>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chemeClr val="accent1">
                    <a:lumMod val="75000"/>
                  </a:schemeClr>
                </a:solidFill>
                <a:ea typeface="+mj-ea"/>
                <a:cs typeface="+mj-cs"/>
              </a:rPr>
              <a:t>Assignment Operator: A Precaution</a:t>
            </a:r>
          </a:p>
        </p:txBody>
      </p:sp>
      <p:sp>
        <p:nvSpPr>
          <p:cNvPr id="12291"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14F10413-0C56-424A-878C-073F5C78F8E0}" type="slidenum">
              <a:rPr lang="en-US" sz="1400"/>
              <a:pPr eaLnBrk="1" hangingPunct="1">
                <a:defRPr/>
              </a:pPr>
              <a:t>682</a:t>
            </a:fld>
            <a:endParaRPr lang="en-US" sz="1400"/>
          </a:p>
        </p:txBody>
      </p:sp>
      <p:sp>
        <p:nvSpPr>
          <p:cNvPr id="26627" name="Text Box 12"/>
          <p:cNvSpPr txBox="1">
            <a:spLocks noChangeArrowheads="1"/>
          </p:cNvSpPr>
          <p:nvPr/>
        </p:nvSpPr>
        <p:spPr bwMode="auto">
          <a:xfrm>
            <a:off x="304800" y="4038600"/>
            <a:ext cx="845820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Times New Roman" charset="0"/>
                <a:ea typeface="MS PGothic" charset="0"/>
                <a:cs typeface="MS PGothic" charset="0"/>
              </a:defRPr>
            </a:lvl1pPr>
            <a:lvl2pPr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l" eaLnBrk="1" hangingPunct="1"/>
            <a:r>
              <a:rPr lang="en-US" sz="2800">
                <a:latin typeface="Courier New" charset="0"/>
              </a:rPr>
              <a:t>myClock = yourClock;</a:t>
            </a:r>
          </a:p>
          <a:p>
            <a:pPr algn="l" eaLnBrk="1" hangingPunct="1"/>
            <a:endParaRPr lang="en-US" sz="1000">
              <a:latin typeface="Courier New" charset="0"/>
            </a:endParaRPr>
          </a:p>
          <a:p>
            <a:pPr algn="l" eaLnBrk="1" hangingPunct="1">
              <a:buFontTx/>
              <a:buChar char="•"/>
            </a:pPr>
            <a:r>
              <a:rPr lang="en-US" sz="2800"/>
              <a:t>Copies the value of the reference variable </a:t>
            </a:r>
            <a:r>
              <a:rPr lang="en-US" sz="2800">
                <a:latin typeface="Courier New" charset="0"/>
              </a:rPr>
              <a:t>yourClock</a:t>
            </a:r>
            <a:r>
              <a:rPr lang="en-US" sz="2800"/>
              <a:t> into the reference variable </a:t>
            </a:r>
            <a:r>
              <a:rPr lang="en-US" sz="2800">
                <a:latin typeface="Courier New" charset="0"/>
              </a:rPr>
              <a:t>myClock</a:t>
            </a:r>
            <a:endParaRPr lang="en-US">
              <a:latin typeface="Courier New" charset="0"/>
            </a:endParaRPr>
          </a:p>
          <a:p>
            <a:pPr lvl="1" algn="l" eaLnBrk="1" hangingPunct="1"/>
            <a:r>
              <a:rPr lang="en-US" sz="2600"/>
              <a:t>- After this statement executes, both </a:t>
            </a:r>
            <a:r>
              <a:rPr lang="en-US" sz="2600">
                <a:latin typeface="Courier New" charset="0"/>
              </a:rPr>
              <a:t>yourClock</a:t>
            </a:r>
            <a:r>
              <a:rPr lang="en-US" sz="2600"/>
              <a:t> and </a:t>
            </a:r>
            <a:r>
              <a:rPr lang="en-US" sz="2600">
                <a:latin typeface="Courier New" charset="0"/>
              </a:rPr>
              <a:t>myClock</a:t>
            </a:r>
            <a:r>
              <a:rPr lang="en-US" sz="2600"/>
              <a:t> refer to the same object</a:t>
            </a:r>
            <a:endParaRPr lang="en-US"/>
          </a:p>
        </p:txBody>
      </p:sp>
      <p:pic>
        <p:nvPicPr>
          <p:cNvPr id="2662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763000"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153400" cy="990600"/>
          </a:xfrm>
        </p:spPr>
        <p:txBody>
          <a:bodyPr>
            <a:normAutofit fontScale="90000"/>
          </a:bodyPr>
          <a:lstStyle/>
          <a:p>
            <a:pPr fontAlgn="auto">
              <a:spcAft>
                <a:spcPts val="0"/>
              </a:spcAft>
              <a:defRPr/>
            </a:pPr>
            <a:r>
              <a:rPr lang="en-US" dirty="0">
                <a:solidFill>
                  <a:schemeClr val="accent1">
                    <a:lumMod val="75000"/>
                  </a:schemeClr>
                </a:solidFill>
                <a:ea typeface="+mj-ea"/>
                <a:cs typeface="+mj-cs"/>
              </a:rPr>
              <a:t>Assignment Operator: A Precaution (continued)</a:t>
            </a:r>
            <a:br>
              <a:rPr lang="en-US" dirty="0">
                <a:solidFill>
                  <a:schemeClr val="accent1">
                    <a:lumMod val="75000"/>
                  </a:schemeClr>
                </a:solidFill>
                <a:ea typeface="+mj-ea"/>
                <a:cs typeface="+mj-cs"/>
              </a:rPr>
            </a:br>
            <a:endParaRPr lang="en-US" dirty="0">
              <a:solidFill>
                <a:schemeClr val="accent1">
                  <a:lumMod val="75000"/>
                </a:schemeClr>
              </a:solidFill>
              <a:ea typeface="+mj-ea"/>
              <a:cs typeface="+mj-cs"/>
            </a:endParaRPr>
          </a:p>
        </p:txBody>
      </p:sp>
      <p:sp>
        <p:nvSpPr>
          <p:cNvPr id="13315" name="Slide Number Placeholder 5"/>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A8AF8468-0DBA-CC4E-B629-696372FC073D}" type="slidenum">
              <a:rPr lang="en-US" sz="1400"/>
              <a:pPr eaLnBrk="1" hangingPunct="1">
                <a:defRPr/>
              </a:pPr>
              <a:t>683</a:t>
            </a:fld>
            <a:endParaRPr lang="en-US" sz="1400"/>
          </a:p>
        </p:txBody>
      </p:sp>
      <p:sp>
        <p:nvSpPr>
          <p:cNvPr id="27651" name="Text Box 4"/>
          <p:cNvSpPr txBox="1">
            <a:spLocks noChangeArrowheads="1"/>
          </p:cNvSpPr>
          <p:nvPr/>
        </p:nvSpPr>
        <p:spPr bwMode="auto">
          <a:xfrm>
            <a:off x="304800" y="4114800"/>
            <a:ext cx="8382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algn="ctr"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algn="l" eaLnBrk="1" hangingPunct="1">
              <a:buFontTx/>
              <a:buChar char="•"/>
            </a:pPr>
            <a:r>
              <a:rPr lang="en-US" sz="2800"/>
              <a:t>Shallow copying: two or more reference variables of the same type point to the same object</a:t>
            </a:r>
          </a:p>
          <a:p>
            <a:pPr algn="l" eaLnBrk="1" hangingPunct="1">
              <a:buFontTx/>
              <a:buChar char="•"/>
            </a:pPr>
            <a:r>
              <a:rPr lang="en-US" sz="2800"/>
              <a:t>Deep copying: each reference variable refers to its own object</a:t>
            </a:r>
          </a:p>
        </p:txBody>
      </p:sp>
      <p:pic>
        <p:nvPicPr>
          <p:cNvPr id="27652"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b="15993"/>
          <a:stretch/>
        </p:blipFill>
        <p:spPr bwMode="auto">
          <a:xfrm>
            <a:off x="228600" y="1600200"/>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348880"/>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ARRAYS </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white"/>
                </a:solidFill>
                <a:effectLst>
                  <a:reflection blurRad="6350" stA="55000" endA="300" endPos="45500" dir="5400000" sy="-100000" algn="bl" rotWithShape="0"/>
                </a:effectLst>
                <a:uLnTx/>
                <a:uFillTx/>
                <a:latin typeface="Tahoma" charset="0"/>
                <a:ea typeface="ＭＳ Ｐゴシック" charset="0"/>
                <a:cs typeface="Arial" charset="0"/>
              </a:rPr>
              <a:t>CSC 111</a:t>
            </a:r>
          </a:p>
        </p:txBody>
      </p:sp>
      <p:sp>
        <p:nvSpPr>
          <p:cNvPr id="6" name="Rectangle 5"/>
          <p:cNvSpPr/>
          <p:nvPr/>
        </p:nvSpPr>
        <p:spPr>
          <a:xfrm>
            <a:off x="3131840" y="4005064"/>
            <a:ext cx="5760640"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F0"/>
                </a:solidFill>
                <a:effectLst/>
                <a:uLnTx/>
                <a:uFillTx/>
                <a:latin typeface="Lucida Sans Unicode"/>
                <a:ea typeface="+mn-ea"/>
                <a:cs typeface="+mn-cs"/>
              </a:rPr>
              <a:t>One-Dimensional</a:t>
            </a:r>
          </a:p>
        </p:txBody>
      </p:sp>
    </p:spTree>
    <p:extLst>
      <p:ext uri="{BB962C8B-B14F-4D97-AF65-F5344CB8AC3E}">
        <p14:creationId xmlns:p14="http://schemas.microsoft.com/office/powerpoint/2010/main" val="3780226947"/>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836712"/>
            <a:ext cx="8153400" cy="5832648"/>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0" indent="0" eaLnBrk="1" hangingPunct="1">
              <a:lnSpc>
                <a:spcPct val="90000"/>
              </a:lnSpc>
              <a:spcBef>
                <a:spcPts val="1200"/>
              </a:spcBef>
              <a:buNone/>
            </a:pPr>
            <a:r>
              <a:rPr lang="en-US" sz="1600" dirty="0">
                <a:latin typeface="Tahoma" charset="0"/>
                <a:cs typeface="Arial" charset="0"/>
              </a:rPr>
              <a:t>1. Introduction</a:t>
            </a:r>
          </a:p>
          <a:p>
            <a:pPr marL="0" indent="0" eaLnBrk="1" hangingPunct="1">
              <a:lnSpc>
                <a:spcPct val="90000"/>
              </a:lnSpc>
              <a:spcBef>
                <a:spcPts val="1200"/>
              </a:spcBef>
              <a:buNone/>
            </a:pPr>
            <a:r>
              <a:rPr lang="en-US" sz="1600" dirty="0">
                <a:latin typeface="Tahoma" charset="0"/>
                <a:cs typeface="Arial" charset="0"/>
              </a:rPr>
              <a:t>2. Properties of an Array</a:t>
            </a:r>
          </a:p>
          <a:p>
            <a:pPr marL="0" indent="0" eaLnBrk="1" hangingPunct="1">
              <a:lnSpc>
                <a:spcPct val="90000"/>
              </a:lnSpc>
              <a:spcBef>
                <a:spcPts val="1200"/>
              </a:spcBef>
              <a:buNone/>
            </a:pPr>
            <a:r>
              <a:rPr lang="en-US" sz="1600" dirty="0">
                <a:latin typeface="Tahoma" charset="0"/>
                <a:cs typeface="Arial" charset="0"/>
              </a:rPr>
              <a:t>3. Arrays Declaration</a:t>
            </a:r>
          </a:p>
          <a:p>
            <a:pPr marL="0" indent="0" eaLnBrk="1" hangingPunct="1">
              <a:lnSpc>
                <a:spcPct val="90000"/>
              </a:lnSpc>
              <a:spcBef>
                <a:spcPts val="1200"/>
              </a:spcBef>
              <a:buNone/>
            </a:pPr>
            <a:r>
              <a:rPr lang="en-US" sz="1600" dirty="0">
                <a:solidFill>
                  <a:srgbClr val="0000FF"/>
                </a:solidFill>
                <a:latin typeface="Tahoma" charset="0"/>
                <a:cs typeface="Arial" charset="0"/>
              </a:rPr>
              <a:t>	3.1 Examples</a:t>
            </a:r>
          </a:p>
          <a:p>
            <a:pPr marL="0" indent="0" eaLnBrk="1" hangingPunct="1">
              <a:lnSpc>
                <a:spcPct val="90000"/>
              </a:lnSpc>
              <a:spcBef>
                <a:spcPts val="1200"/>
              </a:spcBef>
              <a:buNone/>
            </a:pPr>
            <a:r>
              <a:rPr lang="en-US" sz="1600" dirty="0">
                <a:solidFill>
                  <a:srgbClr val="0000FF"/>
                </a:solidFill>
                <a:latin typeface="Tahoma" charset="0"/>
                <a:cs typeface="Arial" charset="0"/>
              </a:rPr>
              <a:t>	3.2 Using constants as sizes</a:t>
            </a:r>
          </a:p>
          <a:p>
            <a:pPr marL="0" indent="0" eaLnBrk="1" hangingPunct="1">
              <a:lnSpc>
                <a:spcPct val="90000"/>
              </a:lnSpc>
              <a:spcBef>
                <a:spcPts val="1200"/>
              </a:spcBef>
              <a:buNone/>
            </a:pPr>
            <a:r>
              <a:rPr lang="en-US" sz="1600" dirty="0">
                <a:solidFill>
                  <a:srgbClr val="0000FF"/>
                </a:solidFill>
                <a:latin typeface="Tahoma" charset="0"/>
                <a:cs typeface="Arial" charset="0"/>
              </a:rPr>
              <a:t>	3.3 Using expressions as sizes</a:t>
            </a:r>
          </a:p>
          <a:p>
            <a:pPr marL="0" indent="0" eaLnBrk="1" hangingPunct="1">
              <a:lnSpc>
                <a:spcPct val="90000"/>
              </a:lnSpc>
              <a:spcBef>
                <a:spcPts val="1200"/>
              </a:spcBef>
              <a:buNone/>
            </a:pPr>
            <a:r>
              <a:rPr lang="en-US" sz="1600" dirty="0">
                <a:solidFill>
                  <a:srgbClr val="0000FF"/>
                </a:solidFill>
                <a:latin typeface="Tahoma" charset="0"/>
                <a:cs typeface="Arial" charset="0"/>
              </a:rPr>
              <a:t>	3.4 Specifying sizes during execution</a:t>
            </a:r>
          </a:p>
          <a:p>
            <a:pPr marL="0" indent="0" eaLnBrk="1" hangingPunct="1">
              <a:lnSpc>
                <a:spcPct val="90000"/>
              </a:lnSpc>
              <a:spcBef>
                <a:spcPts val="1200"/>
              </a:spcBef>
              <a:buNone/>
            </a:pPr>
            <a:r>
              <a:rPr lang="en-US" sz="1600" dirty="0">
                <a:solidFill>
                  <a:srgbClr val="0000FF"/>
                </a:solidFill>
                <a:latin typeface="Tahoma" charset="0"/>
                <a:cs typeface="Arial" charset="0"/>
              </a:rPr>
              <a:t>	3.5 Initialization during declaration </a:t>
            </a:r>
          </a:p>
          <a:p>
            <a:pPr marL="0" indent="0" eaLnBrk="1" hangingPunct="1">
              <a:lnSpc>
                <a:spcPct val="90000"/>
              </a:lnSpc>
              <a:spcBef>
                <a:spcPts val="1200"/>
              </a:spcBef>
              <a:buNone/>
            </a:pPr>
            <a:r>
              <a:rPr lang="en-US" sz="1600" dirty="0">
                <a:latin typeface="Tahoma" charset="0"/>
                <a:cs typeface="Arial" charset="0"/>
              </a:rPr>
              <a:t>4. Accessing Array Elements</a:t>
            </a:r>
          </a:p>
          <a:p>
            <a:pPr marL="0" indent="0" eaLnBrk="1" hangingPunct="1">
              <a:lnSpc>
                <a:spcPct val="90000"/>
              </a:lnSpc>
              <a:spcBef>
                <a:spcPts val="1200"/>
              </a:spcBef>
              <a:buNone/>
            </a:pPr>
            <a:r>
              <a:rPr lang="en-US" sz="1600" dirty="0">
                <a:latin typeface="Tahoma" charset="0"/>
                <a:cs typeface="Arial" charset="0"/>
              </a:rPr>
              <a:t>5. </a:t>
            </a:r>
            <a:r>
              <a:rPr lang="en-US" sz="1600" dirty="0">
                <a:solidFill>
                  <a:srgbClr val="00B0F0"/>
                </a:solidFill>
                <a:latin typeface="Tahoma" charset="0"/>
                <a:cs typeface="Arial" charset="0"/>
              </a:rPr>
              <a:t>length</a:t>
            </a:r>
          </a:p>
          <a:p>
            <a:pPr marL="0" indent="0" eaLnBrk="1" hangingPunct="1">
              <a:lnSpc>
                <a:spcPct val="90000"/>
              </a:lnSpc>
              <a:spcBef>
                <a:spcPts val="1200"/>
              </a:spcBef>
              <a:buNone/>
            </a:pPr>
            <a:r>
              <a:rPr lang="en-US" sz="1600" dirty="0">
                <a:latin typeface="Tahoma" charset="0"/>
                <a:cs typeface="Arial" charset="0"/>
              </a:rPr>
              <a:t>6. Initialization of the array</a:t>
            </a:r>
          </a:p>
          <a:p>
            <a:pPr marL="0" indent="0" eaLnBrk="1" hangingPunct="1">
              <a:lnSpc>
                <a:spcPct val="90000"/>
              </a:lnSpc>
              <a:spcBef>
                <a:spcPts val="1200"/>
              </a:spcBef>
              <a:buNone/>
            </a:pPr>
            <a:r>
              <a:rPr lang="en-US" sz="1600" dirty="0">
                <a:solidFill>
                  <a:srgbClr val="0000FF"/>
                </a:solidFill>
                <a:latin typeface="Tahoma" charset="0"/>
                <a:cs typeface="Arial" charset="0"/>
              </a:rPr>
              <a:t>	6.1 Initialization during declaration</a:t>
            </a:r>
          </a:p>
          <a:p>
            <a:pPr marL="0" indent="0" eaLnBrk="1" hangingPunct="1">
              <a:lnSpc>
                <a:spcPct val="90000"/>
              </a:lnSpc>
              <a:spcBef>
                <a:spcPts val="1200"/>
              </a:spcBef>
              <a:buNone/>
            </a:pPr>
            <a:r>
              <a:rPr lang="en-US" sz="1600" dirty="0">
                <a:solidFill>
                  <a:srgbClr val="0000FF"/>
                </a:solidFill>
                <a:latin typeface="Tahoma" charset="0"/>
                <a:cs typeface="Arial" charset="0"/>
              </a:rPr>
              <a:t>	6.2 Using loops</a:t>
            </a:r>
          </a:p>
          <a:p>
            <a:pPr marL="0" indent="0" eaLnBrk="1" hangingPunct="1">
              <a:lnSpc>
                <a:spcPct val="90000"/>
              </a:lnSpc>
              <a:spcBef>
                <a:spcPts val="1200"/>
              </a:spcBef>
              <a:buNone/>
            </a:pPr>
            <a:r>
              <a:rPr lang="en-US" sz="1600" dirty="0">
                <a:solidFill>
                  <a:srgbClr val="0000FF"/>
                </a:solidFill>
                <a:latin typeface="Tahoma" charset="0"/>
                <a:cs typeface="Arial" charset="0"/>
              </a:rPr>
              <a:t>	6.3 User input</a:t>
            </a:r>
          </a:p>
          <a:p>
            <a:pPr marL="0" indent="0" eaLnBrk="1" hangingPunct="1">
              <a:lnSpc>
                <a:spcPct val="90000"/>
              </a:lnSpc>
              <a:spcBef>
                <a:spcPts val="1200"/>
              </a:spcBef>
              <a:buNone/>
            </a:pPr>
            <a:r>
              <a:rPr lang="en-US" sz="1600" dirty="0">
                <a:latin typeface="Tahoma" charset="0"/>
                <a:cs typeface="Arial" charset="0"/>
              </a:rPr>
              <a:t>7. Programming Hint (1)</a:t>
            </a:r>
          </a:p>
          <a:p>
            <a:pPr marL="0" indent="0" eaLnBrk="1" hangingPunct="1">
              <a:lnSpc>
                <a:spcPct val="90000"/>
              </a:lnSpc>
              <a:spcBef>
                <a:spcPts val="1200"/>
              </a:spcBef>
              <a:buNone/>
            </a:pPr>
            <a:r>
              <a:rPr lang="en-US" sz="1600" dirty="0">
                <a:latin typeface="Tahoma" charset="0"/>
                <a:cs typeface="Arial" charset="0"/>
              </a:rPr>
              <a:t>8. Programming Hint (2)</a:t>
            </a: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4484-767D-4C48-AF0E-A1438A969E59}"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685</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45647905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1. INTRODUCTION</a:t>
            </a:r>
          </a:p>
        </p:txBody>
      </p:sp>
      <p:sp>
        <p:nvSpPr>
          <p:cNvPr id="17" name="Slide Number Placeholder 1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4484-767D-4C48-AF0E-A1438A969E59}"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686</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35" name="TextBox 34"/>
          <p:cNvSpPr txBox="1"/>
          <p:nvPr/>
        </p:nvSpPr>
        <p:spPr>
          <a:xfrm>
            <a:off x="251520" y="764704"/>
            <a:ext cx="8640960"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Simple data types (</a:t>
            </a:r>
            <a:r>
              <a:rPr kumimoji="0" lang="en-US" sz="2000" b="0" i="0" u="none" strike="noStrike" kern="1200" cap="none" spc="0" normalizeH="0" baseline="0" noProof="0" dirty="0" err="1">
                <a:ln>
                  <a:noFill/>
                </a:ln>
                <a:solidFill>
                  <a:srgbClr val="00B0F0"/>
                </a:solidFill>
                <a:effectLst/>
                <a:uLnTx/>
                <a:uFillTx/>
                <a:latin typeface="Tahoma" panose="020B0604030504040204" pitchFamily="34" charset="0"/>
                <a:ea typeface="Tahoma" panose="020B0604030504040204" pitchFamily="34" charset="0"/>
                <a:cs typeface="Tahoma" panose="020B0604030504040204" pitchFamily="34" charset="0"/>
              </a:rPr>
              <a:t>int</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a:ln>
                  <a:noFill/>
                </a:ln>
                <a:solidFill>
                  <a:srgbClr val="00B0F0"/>
                </a:solidFill>
                <a:effectLst/>
                <a:uLnTx/>
                <a:uFillTx/>
                <a:latin typeface="Tahoma" panose="020B0604030504040204" pitchFamily="34" charset="0"/>
                <a:ea typeface="Tahoma" panose="020B0604030504040204" pitchFamily="34" charset="0"/>
                <a:cs typeface="Tahoma" panose="020B0604030504040204" pitchFamily="34" charset="0"/>
              </a:rPr>
              <a:t>double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a:ln>
                  <a:noFill/>
                </a:ln>
                <a:solidFill>
                  <a:srgbClr val="00B0F0"/>
                </a:solidFill>
                <a:effectLst/>
                <a:uLnTx/>
                <a:uFillTx/>
                <a:latin typeface="Tahoma" panose="020B0604030504040204" pitchFamily="34" charset="0"/>
                <a:ea typeface="Tahoma" panose="020B0604030504040204" pitchFamily="34" charset="0"/>
                <a:cs typeface="Tahoma" panose="020B0604030504040204" pitchFamily="34" charset="0"/>
              </a:rPr>
              <a:t>char</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err="1">
                <a:ln>
                  <a:noFill/>
                </a:ln>
                <a:solidFill>
                  <a:srgbClr val="00B0F0"/>
                </a:solidFill>
                <a:effectLst/>
                <a:uLnTx/>
                <a:uFillTx/>
                <a:latin typeface="Tahoma" panose="020B0604030504040204" pitchFamily="34" charset="0"/>
                <a:ea typeface="Tahoma" panose="020B0604030504040204" pitchFamily="34" charset="0"/>
                <a:cs typeface="Tahoma" panose="020B0604030504040204" pitchFamily="34" charset="0"/>
              </a:rPr>
              <a:t>boolean</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use a single memory cell to store a variable. </a:t>
            </a:r>
          </a:p>
        </p:txBody>
      </p:sp>
      <p:sp>
        <p:nvSpPr>
          <p:cNvPr id="18" name="TextBox 17"/>
          <p:cNvSpPr txBox="1"/>
          <p:nvPr/>
        </p:nvSpPr>
        <p:spPr>
          <a:xfrm>
            <a:off x="251520" y="1412776"/>
            <a:ext cx="8640960" cy="1015663"/>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For example, after the declaration of the following three variables (</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sum</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choice </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and </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average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the memory layout may look as shown in the figure:</a:t>
            </a:r>
          </a:p>
        </p:txBody>
      </p:sp>
      <p:grpSp>
        <p:nvGrpSpPr>
          <p:cNvPr id="19" name="Group 18"/>
          <p:cNvGrpSpPr/>
          <p:nvPr/>
        </p:nvGrpSpPr>
        <p:grpSpPr>
          <a:xfrm>
            <a:off x="179512" y="2513221"/>
            <a:ext cx="8784976" cy="923330"/>
            <a:chOff x="323528" y="1236822"/>
            <a:chExt cx="7848872" cy="868227"/>
          </a:xfrm>
        </p:grpSpPr>
        <p:sp>
          <p:nvSpPr>
            <p:cNvPr id="20" name="TextBox 19"/>
            <p:cNvSpPr txBox="1"/>
            <p:nvPr/>
          </p:nvSpPr>
          <p:spPr>
            <a:xfrm>
              <a:off x="971600" y="1236822"/>
              <a:ext cx="7200800" cy="868227"/>
            </a:xfrm>
            <a:prstGeom prst="rect">
              <a:avLst/>
            </a:prstGeom>
            <a:solidFill>
              <a:schemeClr val="bg2"/>
            </a:solidFill>
            <a:ln w="28575" cap="rnd" cmpd="thickThin">
              <a:solidFill>
                <a:srgbClr val="0000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B0F0"/>
                  </a:solidFill>
                  <a:effectLst/>
                  <a:uLnTx/>
                  <a:uFillTx/>
                  <a:latin typeface="Lucida Sans Unicode"/>
                  <a:ea typeface="+mn-ea"/>
                  <a:cs typeface="+mn-cs"/>
                </a:rPr>
                <a:t>int</a:t>
              </a:r>
              <a:r>
                <a:rPr kumimoji="0" lang="en-US" sz="1800" b="0" i="0" u="none" strike="noStrike" kern="1200" cap="none" spc="0" normalizeH="0" baseline="0" noProof="0" dirty="0">
                  <a:ln>
                    <a:noFill/>
                  </a:ln>
                  <a:solidFill>
                    <a:prstClr val="black"/>
                  </a:solidFill>
                  <a:effectLst/>
                  <a:uLnTx/>
                  <a:uFillTx/>
                  <a:latin typeface="Lucida Sans Unicode"/>
                  <a:ea typeface="+mn-ea"/>
                  <a:cs typeface="+mn-cs"/>
                </a:rPr>
                <a:t> </a:t>
              </a: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sum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Lucida Sans Unicode"/>
                  <a:ea typeface="+mn-ea"/>
                  <a:cs typeface="+mn-cs"/>
                </a:rPr>
                <a:t>char </a:t>
              </a: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choice = ‘x’;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Lucida Sans Unicode"/>
                  <a:ea typeface="+mn-ea"/>
                  <a:cs typeface="+mn-cs"/>
                </a:rPr>
                <a:t>double </a:t>
              </a: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average = 0.0;</a:t>
              </a:r>
            </a:p>
          </p:txBody>
        </p:sp>
        <p:sp>
          <p:nvSpPr>
            <p:cNvPr id="21" name="TextBox 20"/>
            <p:cNvSpPr txBox="1"/>
            <p:nvPr/>
          </p:nvSpPr>
          <p:spPr>
            <a:xfrm>
              <a:off x="323528" y="1236822"/>
              <a:ext cx="576064" cy="86822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3</a:t>
              </a:r>
            </a:p>
          </p:txBody>
        </p:sp>
      </p:grpSp>
      <p:sp>
        <p:nvSpPr>
          <p:cNvPr id="22" name="TextBox 21"/>
          <p:cNvSpPr txBox="1"/>
          <p:nvPr/>
        </p:nvSpPr>
        <p:spPr>
          <a:xfrm>
            <a:off x="251520" y="3501008"/>
            <a:ext cx="864096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Variables are spread in memory</a:t>
            </a:r>
          </a:p>
        </p:txBody>
      </p:sp>
      <p:sp>
        <p:nvSpPr>
          <p:cNvPr id="23" name="TextBox 22"/>
          <p:cNvSpPr txBox="1"/>
          <p:nvPr/>
        </p:nvSpPr>
        <p:spPr>
          <a:xfrm>
            <a:off x="251520" y="3964994"/>
            <a:ext cx="864096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Names are translated into addresses</a:t>
            </a:r>
          </a:p>
        </p:txBody>
      </p:sp>
      <p:sp>
        <p:nvSpPr>
          <p:cNvPr id="24" name="TextBox 23"/>
          <p:cNvSpPr txBox="1"/>
          <p:nvPr/>
        </p:nvSpPr>
        <p:spPr>
          <a:xfrm>
            <a:off x="251520" y="4409817"/>
            <a:ext cx="8640960" cy="1323439"/>
          </a:xfrm>
          <a:prstGeom prst="rect">
            <a:avLst/>
          </a:prstGeom>
          <a:solidFill>
            <a:schemeClr val="bg1"/>
          </a:solid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The order of declaration is not necessarily</a:t>
            </a: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r>
              <a:rPr kumimoji="0" lang="en-US" sz="20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the order of storing in the memory. In fact,</a:t>
            </a: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r>
              <a:rPr kumimoji="0" lang="en-US" sz="20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we don’t have any control on assigning addresses</a:t>
            </a:r>
          </a:p>
          <a:p>
            <a:pPr marL="0" marR="0" lvl="0" indent="0" algn="l" defTabSz="914400" rtl="0" eaLnBrk="1" fontAlgn="auto" latinLnBrk="0" hangingPunct="1">
              <a:lnSpc>
                <a:spcPct val="100000"/>
              </a:lnSpc>
              <a:spcBef>
                <a:spcPts val="0"/>
              </a:spcBef>
              <a:spcAft>
                <a:spcPts val="0"/>
              </a:spcAft>
              <a:buClr>
                <a:srgbClr val="FF0000"/>
              </a:buClr>
              <a:buSzTx/>
              <a:buFontTx/>
              <a:buNone/>
              <a:tabLst/>
              <a:defRPr/>
            </a:pPr>
            <a:r>
              <a:rPr kumimoji="0" lang="en-US" sz="2000" b="0" i="0" u="none" strike="noStrike" kern="1200" cap="none" spc="0" normalizeH="0" baseline="0" noProof="0" dirty="0">
                <a:ln>
                  <a:noFill/>
                </a:ln>
                <a:solidFill>
                  <a:srgbClr val="7030A0"/>
                </a:solidFill>
                <a:effectLst/>
                <a:uLnTx/>
                <a:uFillTx/>
                <a:latin typeface="Tahoma" panose="020B0604030504040204" pitchFamily="34" charset="0"/>
                <a:ea typeface="Tahoma" panose="020B0604030504040204" pitchFamily="34" charset="0"/>
                <a:cs typeface="Tahoma" panose="020B0604030504040204" pitchFamily="34" charset="0"/>
              </a:rPr>
              <a:t>to variables.</a:t>
            </a:r>
          </a:p>
        </p:txBody>
      </p:sp>
      <p:graphicFrame>
        <p:nvGraphicFramePr>
          <p:cNvPr id="2" name="Table 1"/>
          <p:cNvGraphicFramePr>
            <a:graphicFrameLocks noGrp="1"/>
          </p:cNvGraphicFramePr>
          <p:nvPr/>
        </p:nvGraphicFramePr>
        <p:xfrm>
          <a:off x="6372199" y="2651671"/>
          <a:ext cx="2445630" cy="3337560"/>
        </p:xfrm>
        <a:graphic>
          <a:graphicData uri="http://schemas.openxmlformats.org/drawingml/2006/table">
            <a:tbl>
              <a:tblPr firstRow="1" bandRow="1">
                <a:tableStyleId>{5C22544A-7EE6-4342-B048-85BDC9FD1C3A}</a:tableStyleId>
              </a:tblPr>
              <a:tblGrid>
                <a:gridCol w="136551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tblGrid>
              <a:tr h="370840">
                <a:tc>
                  <a:txBody>
                    <a:bodyPr/>
                    <a:lstStyle/>
                    <a:p>
                      <a:r>
                        <a:rPr lang="en-US" dirty="0"/>
                        <a:t>Address </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Value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70840">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dirty="0"/>
                        <a:t>200</a:t>
                      </a:r>
                    </a:p>
                  </a:txBody>
                  <a:tcPr>
                    <a:lnL w="12700" cap="flat" cmpd="sng" algn="ctr">
                      <a:solidFill>
                        <a:schemeClr val="tx1"/>
                      </a:solidFill>
                      <a:prstDash val="solid"/>
                      <a:round/>
                      <a:headEnd type="none" w="med" len="med"/>
                      <a:tailEnd type="none" w="med" len="med"/>
                    </a:lnL>
                  </a:tcPr>
                </a:tc>
                <a:tc>
                  <a:txBody>
                    <a:bodyPr/>
                    <a:lstStyle/>
                    <a:p>
                      <a:r>
                        <a:rPr lang="en-US" dirty="0"/>
                        <a:t>x</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dirty="0"/>
                        <a:t>500</a:t>
                      </a:r>
                    </a:p>
                  </a:txBody>
                  <a:tcPr>
                    <a:lnL w="12700" cap="flat" cmpd="sng" algn="ctr">
                      <a:solidFill>
                        <a:schemeClr val="tx1"/>
                      </a:solidFill>
                      <a:prstDash val="solid"/>
                      <a:round/>
                      <a:headEnd type="none" w="med" len="med"/>
                      <a:tailEnd type="none" w="med" len="med"/>
                    </a:lnL>
                  </a:tcPr>
                </a:tc>
                <a:tc>
                  <a:txBody>
                    <a:bodyPr/>
                    <a:lstStyle/>
                    <a:p>
                      <a:r>
                        <a:rPr lang="en-US" dirty="0"/>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r>
                        <a:rPr lang="en-US" dirty="0"/>
                        <a:t>502</a:t>
                      </a:r>
                    </a:p>
                  </a:txBody>
                  <a:tcPr>
                    <a:lnL w="12700" cap="flat" cmpd="sng" algn="ctr">
                      <a:solidFill>
                        <a:schemeClr val="tx1"/>
                      </a:solidFill>
                      <a:prstDash val="solid"/>
                      <a:round/>
                      <a:headEnd type="none" w="med" len="med"/>
                      <a:tailEnd type="none" w="med" len="med"/>
                    </a:lnL>
                  </a:tcPr>
                </a:tc>
                <a:tc>
                  <a:txBody>
                    <a:bodyPr/>
                    <a:lstStyle/>
                    <a:p>
                      <a:r>
                        <a:rPr lang="en-US" dirty="0"/>
                        <a:t>0.0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70840">
                <a:tc>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370840">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1065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2"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8" grpId="0"/>
      <p:bldP spid="22" grpId="0"/>
      <p:bldP spid="23" grpId="0"/>
      <p:bldP spid="24" grpId="0" animBg="1"/>
    </p:bld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PROPERTIES OF AN ARRAY</a:t>
            </a:r>
          </a:p>
        </p:txBody>
      </p:sp>
      <p:sp>
        <p:nvSpPr>
          <p:cNvPr id="17" name="Slide Number Placeholder 1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4484-767D-4C48-AF0E-A1438A969E59}"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687</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35" name="TextBox 34"/>
          <p:cNvSpPr txBox="1"/>
          <p:nvPr/>
        </p:nvSpPr>
        <p:spPr>
          <a:xfrm>
            <a:off x="251520" y="2223736"/>
            <a:ext cx="8640960" cy="70788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An array is a collection of two or more </a:t>
            </a:r>
            <a:r>
              <a:rPr kumimoji="0" lang="en-US" sz="2000" b="0" i="0" u="sng"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adjacent</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memory cells called </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array elements</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p:txBody>
      </p:sp>
      <p:sp>
        <p:nvSpPr>
          <p:cNvPr id="9" name="TextBox 8"/>
          <p:cNvSpPr txBox="1"/>
          <p:nvPr/>
        </p:nvSpPr>
        <p:spPr>
          <a:xfrm>
            <a:off x="251520" y="2915264"/>
            <a:ext cx="8640960" cy="70788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Elements of the same array should be all of the </a:t>
            </a:r>
            <a:r>
              <a:rPr kumimoji="0" lang="en-US" sz="2000" b="0" i="0" u="sng"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same type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this represents the </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type of the array</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p:txBody>
      </p:sp>
      <p:sp>
        <p:nvSpPr>
          <p:cNvPr id="10" name="TextBox 9"/>
          <p:cNvSpPr txBox="1"/>
          <p:nvPr/>
        </p:nvSpPr>
        <p:spPr>
          <a:xfrm>
            <a:off x="251520" y="3606792"/>
            <a:ext cx="8640960" cy="1015663"/>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Array elements are associated with a particular symbolic name (</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identifier name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that obeys all rules previously mentioned about identifiers.</a:t>
            </a:r>
          </a:p>
        </p:txBody>
      </p:sp>
      <p:sp>
        <p:nvSpPr>
          <p:cNvPr id="11" name="TextBox 10"/>
          <p:cNvSpPr txBox="1"/>
          <p:nvPr/>
        </p:nvSpPr>
        <p:spPr>
          <a:xfrm>
            <a:off x="251520" y="4606096"/>
            <a:ext cx="8640960" cy="1631216"/>
          </a:xfrm>
          <a:prstGeom prst="rect">
            <a:avLst/>
          </a:prstGeom>
          <a:noFill/>
          <a:ln w="28575">
            <a:solidFill>
              <a:srgbClr val="0000FF"/>
            </a:solidFill>
          </a:ln>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Therefore, to set up an array in memory, we must declare the following:</a:t>
            </a:r>
          </a:p>
          <a:p>
            <a:pPr marL="800100" marR="0" lvl="1" indent="-342900" algn="just" defTabSz="914400" rtl="0" eaLnBrk="1" fontAlgn="auto" latinLnBrk="0" hangingPunct="1">
              <a:lnSpc>
                <a:spcPct val="100000"/>
              </a:lnSpc>
              <a:spcBef>
                <a:spcPts val="0"/>
              </a:spcBef>
              <a:spcAft>
                <a:spcPts val="0"/>
              </a:spcAft>
              <a:buClr>
                <a:srgbClr val="FF0000"/>
              </a:buClr>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 </a:t>
            </a:r>
            <a:r>
              <a:rPr kumimoji="0" lang="en-US" sz="20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type </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of the array: which is the type of its elements</a:t>
            </a:r>
          </a:p>
          <a:p>
            <a:pPr marL="800100" marR="0" lvl="1" indent="-342900" algn="just" defTabSz="914400" rtl="0" eaLnBrk="1" fontAlgn="auto" latinLnBrk="0" hangingPunct="1">
              <a:lnSpc>
                <a:spcPct val="100000"/>
              </a:lnSpc>
              <a:spcBef>
                <a:spcPts val="0"/>
              </a:spcBef>
              <a:spcAft>
                <a:spcPts val="0"/>
              </a:spcAft>
              <a:buClr>
                <a:srgbClr val="FF0000"/>
              </a:buClr>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 </a:t>
            </a:r>
            <a:r>
              <a:rPr kumimoji="0" lang="en-US" sz="20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name</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of the array</a:t>
            </a:r>
          </a:p>
          <a:p>
            <a:pPr marL="800100" marR="0" lvl="1" indent="-342900" algn="just" defTabSz="914400" rtl="0" eaLnBrk="1" fontAlgn="auto" latinLnBrk="0" hangingPunct="1">
              <a:lnSpc>
                <a:spcPct val="100000"/>
              </a:lnSpc>
              <a:spcBef>
                <a:spcPts val="0"/>
              </a:spcBef>
              <a:spcAft>
                <a:spcPts val="0"/>
              </a:spcAft>
              <a:buClr>
                <a:srgbClr val="FF0000"/>
              </a:buClr>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 </a:t>
            </a:r>
            <a:r>
              <a:rPr kumimoji="0" lang="en-US" sz="20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number of elements</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of the array: this is the number of adjacent memory cells associated with the array name</a:t>
            </a:r>
          </a:p>
        </p:txBody>
      </p:sp>
      <p:sp>
        <p:nvSpPr>
          <p:cNvPr id="12" name="TextBox 11"/>
          <p:cNvSpPr txBox="1"/>
          <p:nvPr/>
        </p:nvSpPr>
        <p:spPr>
          <a:xfrm>
            <a:off x="251520" y="764704"/>
            <a:ext cx="8640960"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However, it is sometimes more efficient to solve problems by grouping data items together for storage in main memory.</a:t>
            </a:r>
          </a:p>
        </p:txBody>
      </p:sp>
      <p:sp>
        <p:nvSpPr>
          <p:cNvPr id="14" name="TextBox 13"/>
          <p:cNvSpPr txBox="1"/>
          <p:nvPr/>
        </p:nvSpPr>
        <p:spPr>
          <a:xfrm>
            <a:off x="251520" y="1839984"/>
            <a:ext cx="864096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For such types of problems, we use an </a:t>
            </a:r>
            <a:r>
              <a:rPr kumimoji="0" lang="en-US" sz="20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rPr>
              <a:t>array</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p:txBody>
      </p:sp>
      <p:sp>
        <p:nvSpPr>
          <p:cNvPr id="13" name="TextBox 12"/>
          <p:cNvSpPr txBox="1"/>
          <p:nvPr/>
        </p:nvSpPr>
        <p:spPr>
          <a:xfrm>
            <a:off x="251520" y="1456232"/>
            <a:ext cx="864096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Grouped data items are then processed using a loop.</a:t>
            </a:r>
          </a:p>
        </p:txBody>
      </p:sp>
    </p:spTree>
    <p:extLst>
      <p:ext uri="{BB962C8B-B14F-4D97-AF65-F5344CB8AC3E}">
        <p14:creationId xmlns:p14="http://schemas.microsoft.com/office/powerpoint/2010/main" val="71833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 grpId="0"/>
      <p:bldP spid="10" grpId="0"/>
      <p:bldP spid="11" grpId="0" animBg="1"/>
      <p:bldP spid="12" grpId="0"/>
      <p:bldP spid="14" grpId="0"/>
      <p:bldP spid="13" grpId="0"/>
    </p:bld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612775" y="228600"/>
            <a:ext cx="8153400" cy="990600"/>
          </a:xfrm>
        </p:spPr>
        <p:txBody>
          <a:bodyPr/>
          <a:lstStyle/>
          <a:p>
            <a:r>
              <a:rPr lang="en-US" dirty="0">
                <a:solidFill>
                  <a:srgbClr val="C00000"/>
                </a:solidFill>
                <a:latin typeface="Tahoma" pitchFamily="34" charset="0"/>
                <a:ea typeface="Tahoma" pitchFamily="34" charset="0"/>
                <a:cs typeface="Tahoma" pitchFamily="34" charset="0"/>
              </a:rPr>
              <a:t>One-Dimensional Arrays</a:t>
            </a:r>
          </a:p>
        </p:txBody>
      </p:sp>
      <p:sp>
        <p:nvSpPr>
          <p:cNvPr id="8194" name="Footer Placeholder 3"/>
          <p:cNvSpPr>
            <a:spLocks noGrp="1"/>
          </p:cNvSpPr>
          <p:nvPr>
            <p:ph type="ftr" sz="quarter" idx="11"/>
          </p:nvPr>
        </p:nvSpPr>
        <p:spPr bwMode="auto">
          <a:xfrm>
            <a:off x="4380072" y="6407944"/>
            <a:ext cx="42672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charset="0"/>
                <a:ea typeface="MS PGothic" charset="0"/>
              </a:rPr>
              <a:t>Java Programming: From Problem Analysis to Program Design, 4e</a:t>
            </a:r>
          </a:p>
        </p:txBody>
      </p:sp>
      <p:sp>
        <p:nvSpPr>
          <p:cNvPr id="7171"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14A9E3D-06EF-5845-917F-232533AA524C}"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688</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pic>
        <p:nvPicPr>
          <p:cNvPr id="81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001000" cy="208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114800"/>
            <a:ext cx="8153400" cy="1401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638800"/>
            <a:ext cx="85344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709547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612775" y="228600"/>
            <a:ext cx="8153400" cy="990600"/>
          </a:xfrm>
        </p:spPr>
        <p:txBody>
          <a:bodyPr>
            <a:noAutofit/>
          </a:bodyPr>
          <a:lstStyle/>
          <a:p>
            <a:pPr fontAlgn="auto">
              <a:spcAft>
                <a:spcPts val="0"/>
              </a:spcAft>
              <a:defRPr/>
            </a:pPr>
            <a:r>
              <a:rPr lang="en-US" sz="3200" dirty="0">
                <a:solidFill>
                  <a:srgbClr val="C00000"/>
                </a:solidFill>
                <a:latin typeface="Tahoma" pitchFamily="34" charset="0"/>
                <a:ea typeface="Tahoma" pitchFamily="34" charset="0"/>
                <a:cs typeface="Tahoma" pitchFamily="34" charset="0"/>
              </a:rPr>
              <a:t>One-Dimensional Arrays (continued)</a:t>
            </a:r>
          </a:p>
        </p:txBody>
      </p:sp>
      <p:sp>
        <p:nvSpPr>
          <p:cNvPr id="9218"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8195"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A2172A-F416-C649-860D-2495F71C9060}"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689</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pic>
        <p:nvPicPr>
          <p:cNvPr id="92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8686800"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0798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DATA TYPES</a:t>
            </a:r>
          </a:p>
        </p:txBody>
      </p:sp>
      <p:sp>
        <p:nvSpPr>
          <p:cNvPr id="6" name="Rectangle 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PRIMITIVE DATA TYPES (1) - Integers</a:t>
            </a:r>
          </a:p>
        </p:txBody>
      </p:sp>
      <p:cxnSp>
        <p:nvCxnSpPr>
          <p:cNvPr id="7" name="Straight Connector 6"/>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Content Placeholder 4"/>
          <p:cNvSpPr>
            <a:spLocks noGrp="1"/>
          </p:cNvSpPr>
          <p:nvPr>
            <p:ph idx="1"/>
          </p:nvPr>
        </p:nvSpPr>
        <p:spPr>
          <a:xfrm>
            <a:off x="251520" y="1268760"/>
            <a:ext cx="8640960" cy="432048"/>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Java categorizes integer data into the following primitive types:</a:t>
            </a:r>
          </a:p>
          <a:p>
            <a:pPr marL="256032" lvl="1" indent="0" algn="just">
              <a:lnSpc>
                <a:spcPct val="90000"/>
              </a:lnSpc>
              <a:buClr>
                <a:srgbClr val="FF0000"/>
              </a:buClr>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3" name="Table 12"/>
          <p:cNvGraphicFramePr>
            <a:graphicFrameLocks noGrp="1"/>
          </p:cNvGraphicFramePr>
          <p:nvPr/>
        </p:nvGraphicFramePr>
        <p:xfrm>
          <a:off x="251520" y="1740872"/>
          <a:ext cx="8712968" cy="293116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970426">
                  <a:extLst>
                    <a:ext uri="{9D8B030D-6E8A-4147-A177-3AD203B41FA5}">
                      <a16:colId xmlns:a16="http://schemas.microsoft.com/office/drawing/2014/main" val="20000"/>
                    </a:ext>
                  </a:extLst>
                </a:gridCol>
                <a:gridCol w="946427">
                  <a:extLst>
                    <a:ext uri="{9D8B030D-6E8A-4147-A177-3AD203B41FA5}">
                      <a16:colId xmlns:a16="http://schemas.microsoft.com/office/drawing/2014/main" val="20001"/>
                    </a:ext>
                  </a:extLst>
                </a:gridCol>
                <a:gridCol w="3195715">
                  <a:extLst>
                    <a:ext uri="{9D8B030D-6E8A-4147-A177-3AD203B41FA5}">
                      <a16:colId xmlns:a16="http://schemas.microsoft.com/office/drawing/2014/main" val="20002"/>
                    </a:ext>
                  </a:extLst>
                </a:gridCol>
                <a:gridCol w="3600400">
                  <a:extLst>
                    <a:ext uri="{9D8B030D-6E8A-4147-A177-3AD203B41FA5}">
                      <a16:colId xmlns:a16="http://schemas.microsoft.com/office/drawing/2014/main" val="20003"/>
                    </a:ext>
                  </a:extLst>
                </a:gridCol>
              </a:tblGrid>
              <a:tr h="370840">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Type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Size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Min.</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Value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Max. Value</a:t>
                      </a:r>
                    </a:p>
                  </a:txBody>
                  <a:tcPr/>
                </a:tc>
                <a:extLst>
                  <a:ext uri="{0D108BD9-81ED-4DB2-BD59-A6C34878D82A}">
                    <a16:rowId xmlns:a16="http://schemas.microsoft.com/office/drawing/2014/main" val="10000"/>
                  </a:ext>
                </a:extLst>
              </a:tr>
              <a:tr h="370840">
                <a:tc>
                  <a:txBody>
                    <a:bodyPr/>
                    <a:lstStyle/>
                    <a:p>
                      <a:pPr algn="ct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byte</a:t>
                      </a:r>
                    </a:p>
                  </a:txBody>
                  <a:tcPr/>
                </a:tc>
                <a:tc>
                  <a:txBody>
                    <a:bodyPr/>
                    <a:lstStyle/>
                    <a:p>
                      <a:pPr algn="l"/>
                      <a:endParaRPr lang="en-US" sz="1800" dirty="0">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chemeClr val="accent2"/>
                          </a:solidFill>
                          <a:latin typeface="Tahoma" panose="020B0604030504040204" pitchFamily="34" charset="0"/>
                          <a:ea typeface="Tahoma" panose="020B0604030504040204" pitchFamily="34" charset="0"/>
                          <a:cs typeface="Tahoma" panose="020B0604030504040204" pitchFamily="34" charset="0"/>
                        </a:rPr>
                        <a:t>8</a:t>
                      </a:r>
                      <a:r>
                        <a:rPr lang="en-US" sz="1800" baseline="0" dirty="0">
                          <a:latin typeface="Tahoma" panose="020B0604030504040204" pitchFamily="34" charset="0"/>
                          <a:ea typeface="Tahoma" panose="020B0604030504040204" pitchFamily="34" charset="0"/>
                          <a:cs typeface="Tahoma" panose="020B0604030504040204" pitchFamily="34" charset="0"/>
                        </a:rPr>
                        <a:t> bits</a:t>
                      </a:r>
                      <a:endParaRPr lang="en-US" sz="18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indent="0" algn="l">
                        <a:buFontTx/>
                        <a:buNone/>
                      </a:pPr>
                      <a:r>
                        <a:rPr lang="en-US" sz="1800" b="0" baseline="0" dirty="0">
                          <a:latin typeface="Tahoma" panose="020B0604030504040204" pitchFamily="34" charset="0"/>
                          <a:ea typeface="Tahoma" panose="020B0604030504040204" pitchFamily="34" charset="0"/>
                          <a:cs typeface="Tahoma" panose="020B0604030504040204" pitchFamily="34" charset="0"/>
                        </a:rPr>
                        <a:t>- 128 </a:t>
                      </a:r>
                    </a:p>
                    <a:p>
                      <a:pPr marL="0" indent="0" algn="l">
                        <a:buFontTx/>
                        <a:buNone/>
                      </a:pPr>
                      <a:r>
                        <a:rPr lang="en-US" sz="1800" b="0" baseline="0" dirty="0">
                          <a:latin typeface="Tahoma" panose="020B0604030504040204" pitchFamily="34" charset="0"/>
                          <a:ea typeface="Tahoma" panose="020B0604030504040204" pitchFamily="34" charset="0"/>
                          <a:cs typeface="Tahoma" panose="020B0604030504040204" pitchFamily="34" charset="0"/>
                        </a:rPr>
                        <a:t>= - 2</a:t>
                      </a:r>
                      <a:r>
                        <a:rPr lang="en-US" sz="1800" b="0" baseline="30000" dirty="0">
                          <a:solidFill>
                            <a:schemeClr val="accent2"/>
                          </a:solidFill>
                          <a:latin typeface="Tahoma" panose="020B0604030504040204" pitchFamily="34" charset="0"/>
                          <a:ea typeface="Tahoma" panose="020B0604030504040204" pitchFamily="34" charset="0"/>
                          <a:cs typeface="Tahoma" panose="020B0604030504040204" pitchFamily="34" charset="0"/>
                        </a:rPr>
                        <a:t>7</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+ 127 </a:t>
                      </a:r>
                    </a:p>
                    <a:p>
                      <a:pPr algn="l"/>
                      <a:r>
                        <a:rPr lang="en-US" sz="1800" b="0" baseline="0" dirty="0">
                          <a:latin typeface="Tahoma" panose="020B0604030504040204" pitchFamily="34" charset="0"/>
                          <a:ea typeface="Tahoma" panose="020B0604030504040204" pitchFamily="34" charset="0"/>
                          <a:cs typeface="Tahoma" panose="020B0604030504040204" pitchFamily="34" charset="0"/>
                        </a:rPr>
                        <a:t>= 2</a:t>
                      </a:r>
                      <a:r>
                        <a:rPr lang="en-US" sz="1800" b="0" baseline="30000" dirty="0">
                          <a:solidFill>
                            <a:schemeClr val="accent2"/>
                          </a:solidFill>
                          <a:latin typeface="Tahoma" panose="020B0604030504040204" pitchFamily="34" charset="0"/>
                          <a:ea typeface="Tahoma" panose="020B0604030504040204" pitchFamily="34" charset="0"/>
                          <a:cs typeface="Tahoma" panose="020B0604030504040204" pitchFamily="34" charset="0"/>
                        </a:rPr>
                        <a:t>7</a:t>
                      </a:r>
                      <a:r>
                        <a:rPr lang="en-US" sz="1800" b="0" baseline="0" dirty="0">
                          <a:latin typeface="Tahoma" panose="020B0604030504040204" pitchFamily="34" charset="0"/>
                          <a:ea typeface="Tahoma" panose="020B0604030504040204" pitchFamily="34" charset="0"/>
                          <a:cs typeface="Tahoma" panose="020B0604030504040204" pitchFamily="34" charset="0"/>
                        </a:rPr>
                        <a:t> </a:t>
                      </a:r>
                      <a:r>
                        <a:rPr lang="en-US" sz="1800" b="0" baseline="0" dirty="0">
                          <a:solidFill>
                            <a:srgbClr val="00B050"/>
                          </a:solidFill>
                          <a:latin typeface="Tahoma" panose="020B0604030504040204" pitchFamily="34" charset="0"/>
                          <a:ea typeface="Tahoma" panose="020B0604030504040204" pitchFamily="34" charset="0"/>
                          <a:cs typeface="Tahoma" panose="020B0604030504040204" pitchFamily="34" charset="0"/>
                        </a:rPr>
                        <a:t>-1</a:t>
                      </a:r>
                    </a:p>
                  </a:txBody>
                  <a:tcPr/>
                </a:tc>
                <a:extLst>
                  <a:ext uri="{0D108BD9-81ED-4DB2-BD59-A6C34878D82A}">
                    <a16:rowId xmlns:a16="http://schemas.microsoft.com/office/drawing/2014/main" val="10001"/>
                  </a:ext>
                </a:extLst>
              </a:tr>
              <a:tr h="370840">
                <a:tc>
                  <a:txBody>
                    <a:bodyPr/>
                    <a:lstStyle/>
                    <a:p>
                      <a:pPr algn="ct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short</a:t>
                      </a:r>
                    </a:p>
                  </a:txBody>
                  <a:tcPr/>
                </a:tc>
                <a:tc>
                  <a:txBody>
                    <a:bodyPr/>
                    <a:lstStyle/>
                    <a:p>
                      <a:pPr algn="l"/>
                      <a:endParaRPr lang="en-US" sz="1800" dirty="0">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chemeClr val="accent2"/>
                          </a:solidFill>
                          <a:latin typeface="Tahoma" panose="020B0604030504040204" pitchFamily="34" charset="0"/>
                          <a:ea typeface="Tahoma" panose="020B0604030504040204" pitchFamily="34" charset="0"/>
                          <a:cs typeface="Tahoma" panose="020B0604030504040204" pitchFamily="34" charset="0"/>
                        </a:rPr>
                        <a:t>16</a:t>
                      </a:r>
                      <a:r>
                        <a:rPr lang="en-US" sz="1800" dirty="0">
                          <a:latin typeface="Tahoma" panose="020B0604030504040204" pitchFamily="34" charset="0"/>
                          <a:ea typeface="Tahoma" panose="020B0604030504040204" pitchFamily="34" charset="0"/>
                          <a:cs typeface="Tahoma" panose="020B0604030504040204" pitchFamily="34" charset="0"/>
                        </a:rPr>
                        <a:t> bits</a:t>
                      </a:r>
                    </a:p>
                  </a:txBody>
                  <a:tcPr/>
                </a:tc>
                <a:tc>
                  <a:txBody>
                    <a:bodyPr/>
                    <a:lstStyle/>
                    <a:p>
                      <a:pPr marL="0" indent="0" algn="l">
                        <a:buFontTx/>
                        <a:buNone/>
                      </a:pPr>
                      <a:r>
                        <a:rPr lang="en-US" sz="1800" b="0" baseline="0" dirty="0">
                          <a:latin typeface="Tahoma" panose="020B0604030504040204" pitchFamily="34" charset="0"/>
                          <a:ea typeface="Tahoma" panose="020B0604030504040204" pitchFamily="34" charset="0"/>
                          <a:cs typeface="Tahoma" panose="020B0604030504040204" pitchFamily="34" charset="0"/>
                        </a:rPr>
                        <a:t>- 32,768 </a:t>
                      </a:r>
                    </a:p>
                    <a:p>
                      <a:pPr marL="0" indent="0" algn="l">
                        <a:buFontTx/>
                        <a:buNone/>
                      </a:pPr>
                      <a:r>
                        <a:rPr lang="en-US" sz="1800" b="0" baseline="0" dirty="0">
                          <a:latin typeface="Tahoma" panose="020B0604030504040204" pitchFamily="34" charset="0"/>
                          <a:ea typeface="Tahoma" panose="020B0604030504040204" pitchFamily="34" charset="0"/>
                          <a:cs typeface="Tahoma" panose="020B0604030504040204" pitchFamily="34" charset="0"/>
                        </a:rPr>
                        <a:t>= - 2</a:t>
                      </a:r>
                      <a:r>
                        <a:rPr lang="en-US" sz="1800" b="0" baseline="30000" dirty="0">
                          <a:solidFill>
                            <a:schemeClr val="accent2"/>
                          </a:solidFill>
                          <a:latin typeface="Tahoma" panose="020B0604030504040204" pitchFamily="34" charset="0"/>
                          <a:ea typeface="Tahoma" panose="020B0604030504040204" pitchFamily="34" charset="0"/>
                          <a:cs typeface="Tahoma" panose="020B0604030504040204" pitchFamily="34" charset="0"/>
                        </a:rPr>
                        <a:t>15</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+ 32,767 </a:t>
                      </a:r>
                    </a:p>
                    <a:p>
                      <a:pPr algn="l"/>
                      <a:r>
                        <a:rPr lang="en-US" sz="1800" b="0" baseline="0" dirty="0">
                          <a:latin typeface="Tahoma" panose="020B0604030504040204" pitchFamily="34" charset="0"/>
                          <a:ea typeface="Tahoma" panose="020B0604030504040204" pitchFamily="34" charset="0"/>
                          <a:cs typeface="Tahoma" panose="020B0604030504040204" pitchFamily="34" charset="0"/>
                        </a:rPr>
                        <a:t>= 2</a:t>
                      </a:r>
                      <a:r>
                        <a:rPr lang="en-US" sz="1800" b="0" baseline="30000" dirty="0">
                          <a:solidFill>
                            <a:schemeClr val="accent2"/>
                          </a:solidFill>
                          <a:latin typeface="Tahoma" panose="020B0604030504040204" pitchFamily="34" charset="0"/>
                          <a:ea typeface="Tahoma" panose="020B0604030504040204" pitchFamily="34" charset="0"/>
                          <a:cs typeface="Tahoma" panose="020B0604030504040204" pitchFamily="34" charset="0"/>
                        </a:rPr>
                        <a:t>15</a:t>
                      </a:r>
                      <a:r>
                        <a:rPr lang="en-US" sz="1800" b="0" baseline="0" dirty="0">
                          <a:latin typeface="Tahoma" panose="020B0604030504040204" pitchFamily="34" charset="0"/>
                          <a:ea typeface="Tahoma" panose="020B0604030504040204" pitchFamily="34" charset="0"/>
                          <a:cs typeface="Tahoma" panose="020B0604030504040204" pitchFamily="34" charset="0"/>
                        </a:rPr>
                        <a:t> </a:t>
                      </a:r>
                      <a:r>
                        <a:rPr lang="en-US" sz="1800" b="0" baseline="0" dirty="0">
                          <a:solidFill>
                            <a:srgbClr val="00B050"/>
                          </a:solidFill>
                          <a:latin typeface="Tahoma" panose="020B0604030504040204" pitchFamily="34" charset="0"/>
                          <a:ea typeface="Tahoma" panose="020B0604030504040204" pitchFamily="34" charset="0"/>
                          <a:cs typeface="Tahoma" panose="020B0604030504040204" pitchFamily="34" charset="0"/>
                        </a:rPr>
                        <a:t>- 1</a:t>
                      </a:r>
                    </a:p>
                  </a:txBody>
                  <a:tcPr/>
                </a:tc>
                <a:extLst>
                  <a:ext uri="{0D108BD9-81ED-4DB2-BD59-A6C34878D82A}">
                    <a16:rowId xmlns:a16="http://schemas.microsoft.com/office/drawing/2014/main" val="10002"/>
                  </a:ext>
                </a:extLst>
              </a:tr>
              <a:tr h="370840">
                <a:tc>
                  <a:txBody>
                    <a:bodyPr/>
                    <a:lstStyle/>
                    <a:p>
                      <a:pPr algn="ctr"/>
                      <a:r>
                        <a:rPr lang="en-US" sz="1800" dirty="0" err="1">
                          <a:solidFill>
                            <a:srgbClr val="00B0F0"/>
                          </a:solidFill>
                          <a:latin typeface="Tahoma" panose="020B0604030504040204" pitchFamily="34" charset="0"/>
                          <a:ea typeface="Tahoma" panose="020B0604030504040204" pitchFamily="34" charset="0"/>
                          <a:cs typeface="Tahoma" panose="020B0604030504040204" pitchFamily="34" charset="0"/>
                        </a:rPr>
                        <a:t>int</a:t>
                      </a:r>
                      <a:endPar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l"/>
                      <a:endParaRPr lang="en-US" sz="1800" dirty="0">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chemeClr val="accent2"/>
                          </a:solidFill>
                          <a:latin typeface="Tahoma" panose="020B0604030504040204" pitchFamily="34" charset="0"/>
                          <a:ea typeface="Tahoma" panose="020B0604030504040204" pitchFamily="34" charset="0"/>
                          <a:cs typeface="Tahoma" panose="020B0604030504040204" pitchFamily="34" charset="0"/>
                        </a:rPr>
                        <a:t>32</a:t>
                      </a:r>
                      <a:r>
                        <a:rPr lang="en-US" sz="1800" dirty="0">
                          <a:latin typeface="Tahoma" panose="020B0604030504040204" pitchFamily="34" charset="0"/>
                          <a:ea typeface="Tahoma" panose="020B0604030504040204" pitchFamily="34" charset="0"/>
                          <a:cs typeface="Tahoma" panose="020B0604030504040204" pitchFamily="34" charset="0"/>
                        </a:rPr>
                        <a:t> bits</a:t>
                      </a:r>
                    </a:p>
                  </a:txBody>
                  <a:tcPr/>
                </a:tc>
                <a:tc>
                  <a:txBody>
                    <a:bodyPr/>
                    <a:lstStyle/>
                    <a:p>
                      <a:pPr algn="l"/>
                      <a:r>
                        <a:rPr kumimoji="0" lang="en-US" sz="1800" b="0" i="0" u="none" strike="noStrike" cap="none" normalizeH="0" baseline="0" dirty="0">
                          <a:ln>
                            <a:noFill/>
                          </a:ln>
                          <a:solidFill>
                            <a:srgbClr val="000000"/>
                          </a:solidFill>
                          <a:effectLst/>
                          <a:latin typeface="Tahoma" pitchFamily="34" charset="0"/>
                          <a:ea typeface="Tahoma" panose="020B0604030504040204" pitchFamily="34" charset="0"/>
                          <a:cs typeface="Tahoma" panose="020B0604030504040204" pitchFamily="34" charset="0"/>
                        </a:rPr>
                        <a:t>- 2,147,483,648</a:t>
                      </a:r>
                    </a:p>
                    <a:p>
                      <a:pPr algn="l"/>
                      <a:r>
                        <a:rPr kumimoji="0" lang="en-US" sz="1800" b="0" i="0" u="none" strike="noStrike" cap="none" normalizeH="0" baseline="0" dirty="0">
                          <a:ln>
                            <a:noFill/>
                          </a:ln>
                          <a:solidFill>
                            <a:srgbClr val="000000"/>
                          </a:solidFill>
                          <a:effectLst/>
                          <a:latin typeface="Tahoma" pitchFamily="34" charset="0"/>
                          <a:ea typeface="Tahoma" panose="020B0604030504040204" pitchFamily="34" charset="0"/>
                          <a:cs typeface="Tahoma" panose="020B0604030504040204" pitchFamily="34" charset="0"/>
                        </a:rPr>
                        <a:t>= - 2</a:t>
                      </a:r>
                      <a:r>
                        <a:rPr kumimoji="0" lang="en-US" sz="1800" b="0" i="0" u="none" strike="noStrike" cap="none" normalizeH="0" baseline="30000" dirty="0">
                          <a:ln>
                            <a:noFill/>
                          </a:ln>
                          <a:solidFill>
                            <a:schemeClr val="accent2"/>
                          </a:solidFill>
                          <a:effectLst/>
                          <a:latin typeface="Tahoma" pitchFamily="34" charset="0"/>
                          <a:ea typeface="Tahoma" panose="020B0604030504040204" pitchFamily="34" charset="0"/>
                          <a:cs typeface="Tahoma" panose="020B0604030504040204" pitchFamily="34" charset="0"/>
                        </a:rPr>
                        <a:t>31</a:t>
                      </a:r>
                      <a:endParaRPr lang="en-US" sz="1800" b="0" baseline="30000" dirty="0">
                        <a:solidFill>
                          <a:schemeClr val="accent2"/>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l"/>
                      <a:r>
                        <a:rPr kumimoji="0" lang="en-US" sz="1800" b="0" i="0" u="none" strike="noStrike" cap="none" normalizeH="0" baseline="0" dirty="0">
                          <a:ln>
                            <a:noFill/>
                          </a:ln>
                          <a:solidFill>
                            <a:srgbClr val="000000"/>
                          </a:solidFill>
                          <a:effectLst/>
                          <a:latin typeface="Tahoma" pitchFamily="34" charset="0"/>
                          <a:ea typeface="Tahoma" panose="020B0604030504040204" pitchFamily="34" charset="0"/>
                          <a:cs typeface="Tahoma" panose="020B0604030504040204" pitchFamily="34" charset="0"/>
                        </a:rPr>
                        <a:t>+2,147,483,648</a:t>
                      </a:r>
                    </a:p>
                    <a:p>
                      <a:pPr algn="l"/>
                      <a:r>
                        <a:rPr kumimoji="0" lang="en-US" sz="1800" b="0" i="0" u="none" strike="noStrike" cap="none" normalizeH="0" baseline="0" dirty="0">
                          <a:ln>
                            <a:noFill/>
                          </a:ln>
                          <a:solidFill>
                            <a:srgbClr val="000000"/>
                          </a:solidFill>
                          <a:effectLst/>
                          <a:latin typeface="Tahoma" pitchFamily="34" charset="0"/>
                          <a:ea typeface="Tahoma" panose="020B0604030504040204" pitchFamily="34" charset="0"/>
                          <a:cs typeface="Tahoma" panose="020B0604030504040204" pitchFamily="34" charset="0"/>
                        </a:rPr>
                        <a:t>= 2</a:t>
                      </a:r>
                      <a:r>
                        <a:rPr kumimoji="0" lang="en-US" sz="1800" b="0" i="0" u="none" strike="noStrike" cap="none" normalizeH="0" baseline="30000" dirty="0">
                          <a:ln>
                            <a:noFill/>
                          </a:ln>
                          <a:solidFill>
                            <a:schemeClr val="accent2"/>
                          </a:solidFill>
                          <a:effectLst/>
                          <a:latin typeface="Tahoma" pitchFamily="34" charset="0"/>
                          <a:ea typeface="Tahoma" panose="020B0604030504040204" pitchFamily="34" charset="0"/>
                          <a:cs typeface="Tahoma" panose="020B0604030504040204" pitchFamily="34" charset="0"/>
                        </a:rPr>
                        <a:t>31</a:t>
                      </a:r>
                      <a:r>
                        <a:rPr kumimoji="0" lang="en-US" sz="1800" b="0" i="0" u="none" strike="noStrike" cap="none" normalizeH="0" baseline="0" dirty="0">
                          <a:ln>
                            <a:noFill/>
                          </a:ln>
                          <a:solidFill>
                            <a:srgbClr val="000000"/>
                          </a:solidFill>
                          <a:effectLst/>
                          <a:latin typeface="Tahoma" pitchFamily="34" charset="0"/>
                          <a:ea typeface="Tahoma" panose="020B0604030504040204" pitchFamily="34" charset="0"/>
                          <a:cs typeface="Tahoma" panose="020B0604030504040204" pitchFamily="34" charset="0"/>
                        </a:rPr>
                        <a:t> </a:t>
                      </a:r>
                      <a:r>
                        <a:rPr kumimoji="0" lang="en-US" sz="1800" b="0" i="0" u="none" strike="noStrike" cap="none" normalizeH="0" baseline="0" dirty="0">
                          <a:ln>
                            <a:noFill/>
                          </a:ln>
                          <a:solidFill>
                            <a:srgbClr val="00B050"/>
                          </a:solidFill>
                          <a:effectLst/>
                          <a:latin typeface="Tahoma" pitchFamily="34" charset="0"/>
                          <a:ea typeface="Tahoma" panose="020B0604030504040204" pitchFamily="34" charset="0"/>
                          <a:cs typeface="Tahoma" panose="020B0604030504040204" pitchFamily="34" charset="0"/>
                        </a:rPr>
                        <a:t>- 1</a:t>
                      </a:r>
                      <a:endParaRPr lang="en-US" sz="1800" b="0" baseline="30000" dirty="0">
                        <a:solidFill>
                          <a:srgbClr val="00B050"/>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0003"/>
                  </a:ext>
                </a:extLst>
              </a:tr>
              <a:tr h="370840">
                <a:tc>
                  <a:txBody>
                    <a:bodyPr/>
                    <a:lstStyle/>
                    <a:p>
                      <a:pPr algn="ct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long</a:t>
                      </a:r>
                    </a:p>
                  </a:txBody>
                  <a:tcPr/>
                </a:tc>
                <a:tc>
                  <a:txBody>
                    <a:bodyPr/>
                    <a:lstStyle/>
                    <a:p>
                      <a:pPr algn="l"/>
                      <a:endParaRPr lang="en-US" sz="1800" dirty="0">
                        <a:latin typeface="Tahoma" panose="020B0604030504040204" pitchFamily="34" charset="0"/>
                        <a:ea typeface="Tahoma" panose="020B0604030504040204" pitchFamily="34" charset="0"/>
                        <a:cs typeface="Tahoma" panose="020B0604030504040204" pitchFamily="34" charset="0"/>
                      </a:endParaRPr>
                    </a:p>
                    <a:p>
                      <a:pPr algn="l"/>
                      <a:r>
                        <a:rPr lang="en-US" sz="1800" dirty="0">
                          <a:solidFill>
                            <a:schemeClr val="accent2"/>
                          </a:solidFill>
                          <a:latin typeface="Tahoma" panose="020B0604030504040204" pitchFamily="34" charset="0"/>
                          <a:ea typeface="Tahoma" panose="020B0604030504040204" pitchFamily="34" charset="0"/>
                          <a:cs typeface="Tahoma" panose="020B0604030504040204" pitchFamily="34" charset="0"/>
                        </a:rPr>
                        <a:t>64</a:t>
                      </a:r>
                      <a:r>
                        <a:rPr lang="en-US" sz="1800" dirty="0">
                          <a:latin typeface="Tahoma" panose="020B0604030504040204" pitchFamily="34" charset="0"/>
                          <a:ea typeface="Tahoma" panose="020B0604030504040204" pitchFamily="34" charset="0"/>
                          <a:cs typeface="Tahoma" panose="020B0604030504040204" pitchFamily="34" charset="0"/>
                        </a:rPr>
                        <a:t> bits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000000"/>
                          </a:solidFill>
                          <a:effectLst/>
                          <a:latin typeface="Tahoma" pitchFamily="34" charset="0"/>
                          <a:cs typeface="Arial" charset="0"/>
                        </a:rPr>
                        <a:t>-9,223,372,036,854,775,808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000000"/>
                          </a:solidFill>
                          <a:effectLst/>
                          <a:latin typeface="Tahoma" pitchFamily="34" charset="0"/>
                          <a:cs typeface="Arial" charset="0"/>
                        </a:rPr>
                        <a:t>= - 2</a:t>
                      </a:r>
                      <a:r>
                        <a:rPr kumimoji="0" lang="en-US" sz="1800" b="0" i="0" u="none" strike="noStrike" cap="none" normalizeH="0" baseline="30000" dirty="0">
                          <a:ln>
                            <a:noFill/>
                          </a:ln>
                          <a:solidFill>
                            <a:schemeClr val="accent2"/>
                          </a:solidFill>
                          <a:effectLst/>
                          <a:latin typeface="Tahoma" pitchFamily="34" charset="0"/>
                          <a:cs typeface="Arial" charset="0"/>
                        </a:rPr>
                        <a:t>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000000"/>
                          </a:solidFill>
                          <a:effectLst/>
                          <a:latin typeface="Tahoma" pitchFamily="34" charset="0"/>
                          <a:cs typeface="Arial" charset="0"/>
                        </a:rPr>
                        <a:t>+ 9,223,372,036,854,775,808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000000"/>
                          </a:solidFill>
                          <a:effectLst/>
                          <a:latin typeface="Tahoma" pitchFamily="34" charset="0"/>
                          <a:cs typeface="Arial" charset="0"/>
                        </a:rPr>
                        <a:t>= 2</a:t>
                      </a:r>
                      <a:r>
                        <a:rPr kumimoji="0" lang="en-US" sz="1800" b="0" i="0" u="none" strike="noStrike" cap="none" normalizeH="0" baseline="30000" dirty="0">
                          <a:ln>
                            <a:noFill/>
                          </a:ln>
                          <a:solidFill>
                            <a:schemeClr val="accent2"/>
                          </a:solidFill>
                          <a:effectLst/>
                          <a:latin typeface="Tahoma" pitchFamily="34" charset="0"/>
                          <a:cs typeface="Arial" charset="0"/>
                        </a:rPr>
                        <a:t>63</a:t>
                      </a:r>
                      <a:r>
                        <a:rPr kumimoji="0" lang="en-US" sz="1800" b="0" i="0" u="none" strike="noStrike" cap="none" normalizeH="0" baseline="0" dirty="0">
                          <a:ln>
                            <a:noFill/>
                          </a:ln>
                          <a:solidFill>
                            <a:srgbClr val="000000"/>
                          </a:solidFill>
                          <a:effectLst/>
                          <a:latin typeface="Tahoma" pitchFamily="34" charset="0"/>
                          <a:cs typeface="Arial" charset="0"/>
                        </a:rPr>
                        <a:t> </a:t>
                      </a:r>
                      <a:r>
                        <a:rPr kumimoji="0" lang="en-US" sz="1800" b="0" i="0" u="none" strike="noStrike" cap="none" normalizeH="0" baseline="0" dirty="0">
                          <a:ln>
                            <a:noFill/>
                          </a:ln>
                          <a:solidFill>
                            <a:srgbClr val="00B050"/>
                          </a:solidFill>
                          <a:effectLst/>
                          <a:latin typeface="Tahoma" pitchFamily="34" charset="0"/>
                          <a:cs typeface="Arial" charset="0"/>
                        </a:rPr>
                        <a:t>- 1</a:t>
                      </a:r>
                      <a:endParaRPr kumimoji="0" lang="en-US" sz="1800" b="0" i="0" u="none" strike="noStrike" cap="none" normalizeH="0" baseline="30000" dirty="0">
                        <a:ln>
                          <a:noFill/>
                        </a:ln>
                        <a:solidFill>
                          <a:srgbClr val="00B050"/>
                        </a:solidFill>
                        <a:effectLst/>
                        <a:latin typeface="Tahoma" pitchFamily="34" charset="0"/>
                        <a:cs typeface="Arial" charset="0"/>
                      </a:endParaRPr>
                    </a:p>
                  </a:txBody>
                  <a:tcPr/>
                </a:tc>
                <a:extLst>
                  <a:ext uri="{0D108BD9-81ED-4DB2-BD59-A6C34878D82A}">
                    <a16:rowId xmlns:a16="http://schemas.microsoft.com/office/drawing/2014/main" val="10004"/>
                  </a:ext>
                </a:extLst>
              </a:tr>
            </a:tbl>
          </a:graphicData>
        </a:graphic>
      </p:graphicFrame>
      <p:sp>
        <p:nvSpPr>
          <p:cNvPr id="14" name="Content Placeholder 4"/>
          <p:cNvSpPr txBox="1">
            <a:spLocks/>
          </p:cNvSpPr>
          <p:nvPr/>
        </p:nvSpPr>
        <p:spPr>
          <a:xfrm>
            <a:off x="251520" y="5037179"/>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Positive integers do not require a + sign in front of them</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5" name="Content Placeholder 4"/>
          <p:cNvSpPr txBox="1">
            <a:spLocks/>
          </p:cNvSpPr>
          <p:nvPr/>
        </p:nvSpPr>
        <p:spPr>
          <a:xfrm>
            <a:off x="251520" y="5349214"/>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 commas are allowed within integers</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6" name="Content Placeholder 4"/>
          <p:cNvSpPr txBox="1">
            <a:spLocks/>
          </p:cNvSpPr>
          <p:nvPr/>
        </p:nvSpPr>
        <p:spPr>
          <a:xfrm>
            <a:off x="251520" y="4725144"/>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All above types store numbers with no decimal point: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integers</a:t>
            </a:r>
            <a:r>
              <a:rPr lang="en-US" sz="2000" dirty="0">
                <a:latin typeface="Tahoma" panose="020B0604030504040204" pitchFamily="34" charset="0"/>
                <a:ea typeface="Tahoma" panose="020B0604030504040204" pitchFamily="34" charset="0"/>
                <a:cs typeface="Tahoma" panose="020B0604030504040204" pitchFamily="34" charset="0"/>
              </a:rPr>
              <a:t>.</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7" name="Content Placeholder 4"/>
          <p:cNvSpPr txBox="1">
            <a:spLocks/>
          </p:cNvSpPr>
          <p:nvPr/>
        </p:nvSpPr>
        <p:spPr>
          <a:xfrm>
            <a:off x="251520" y="5661248"/>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that larger size implies lower minimum and higher maximum</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4"/>
          <p:cNvSpPr txBox="1">
            <a:spLocks/>
          </p:cNvSpPr>
          <p:nvPr/>
        </p:nvSpPr>
        <p:spPr>
          <a:xfrm>
            <a:off x="251520" y="5949280"/>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Words in blue are reserved words</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9" name="Slide Number Placeholder 18"/>
          <p:cNvSpPr>
            <a:spLocks noGrp="1"/>
          </p:cNvSpPr>
          <p:nvPr>
            <p:ph type="sldNum" sz="quarter" idx="12"/>
          </p:nvPr>
        </p:nvSpPr>
        <p:spPr/>
        <p:txBody>
          <a:bodyPr/>
          <a:lstStyle/>
          <a:p>
            <a:fld id="{F8648942-3001-4E9F-BD4B-DA0C8DFD46EB}" type="slidenum">
              <a:rPr lang="en-US" smtClean="0"/>
              <a:pPr/>
              <a:t>69</a:t>
            </a:fld>
            <a:endParaRPr lang="en-US"/>
          </a:p>
        </p:txBody>
      </p:sp>
    </p:spTree>
    <p:extLst>
      <p:ext uri="{BB962C8B-B14F-4D97-AF65-F5344CB8AC3E}">
        <p14:creationId xmlns:p14="http://schemas.microsoft.com/office/powerpoint/2010/main" val="152394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right)">
                                      <p:cBhvr>
                                        <p:cTn id="10" dur="500"/>
                                        <p:tgtEl>
                                          <p:spTgt spid="12">
                                            <p:txEl>
                                              <p:pRg st="0" end="0"/>
                                            </p:txEl>
                                          </p:spTgt>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wipe(left)">
                                      <p:cBhvr>
                                        <p:cTn id="19" dur="500"/>
                                        <p:tgtEl>
                                          <p:spTgt spid="1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wipe(left)">
                                      <p:cBhvr>
                                        <p:cTn id="24" dur="500"/>
                                        <p:tgtEl>
                                          <p:spTgt spid="1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wipe(left)">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wipe(left)">
                                      <p:cBhvr>
                                        <p:cTn id="34" dur="500"/>
                                        <p:tgtEl>
                                          <p:spTgt spid="1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wipe(left)">
                                      <p:cBhvr>
                                        <p:cTn id="39"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bldP spid="14" grpId="0" build="p"/>
      <p:bldP spid="15" grpId="0" build="p"/>
      <p:bldP spid="16" grpId="0" build="p"/>
      <p:bldP spid="17" grpId="0" build="p"/>
      <p:bldP spid="18" grpId="0" build="p"/>
    </p:bldLst>
  </p:timing>
</p:sld>
</file>

<file path=ppt/slides/slide6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81000" y="908720"/>
            <a:ext cx="8153400" cy="1529680"/>
          </a:xfrm>
        </p:spPr>
        <p:txBody>
          <a:bodyPr/>
          <a:lstStyle/>
          <a:p>
            <a:pPr>
              <a:buFontTx/>
              <a:buChar char="•"/>
            </a:pPr>
            <a:r>
              <a:rPr lang="en-US" sz="3200" dirty="0">
                <a:latin typeface="Times New Roman" charset="0"/>
                <a:ea typeface="MS PGothic" charset="0"/>
                <a:cs typeface="MS PGothic" charset="0"/>
              </a:rPr>
              <a:t>  </a:t>
            </a:r>
            <a:r>
              <a:rPr lang="en-US" sz="3200" dirty="0">
                <a:solidFill>
                  <a:schemeClr val="accent1">
                    <a:lumMod val="75000"/>
                  </a:schemeClr>
                </a:solidFill>
                <a:latin typeface="Times New Roman" charset="0"/>
                <a:ea typeface="MS PGothic" charset="0"/>
                <a:cs typeface="MS PGothic" charset="0"/>
              </a:rPr>
              <a:t>Array </a:t>
            </a:r>
            <a:r>
              <a:rPr lang="en-US" sz="3200" dirty="0" err="1">
                <a:solidFill>
                  <a:schemeClr val="accent1">
                    <a:lumMod val="75000"/>
                  </a:schemeClr>
                </a:solidFill>
                <a:latin typeface="Times New Roman" charset="0"/>
                <a:ea typeface="MS PGothic" charset="0"/>
                <a:cs typeface="MS PGothic" charset="0"/>
              </a:rPr>
              <a:t>num</a:t>
            </a:r>
            <a:r>
              <a:rPr lang="en-US" sz="3200" dirty="0">
                <a:solidFill>
                  <a:schemeClr val="accent1">
                    <a:lumMod val="75000"/>
                  </a:schemeClr>
                </a:solidFill>
                <a:latin typeface="Times New Roman" charset="0"/>
                <a:ea typeface="MS PGothic" charset="0"/>
                <a:cs typeface="MS PGothic" charset="0"/>
              </a:rPr>
              <a:t>:</a:t>
            </a:r>
            <a:br>
              <a:rPr lang="en-US" sz="3200" dirty="0">
                <a:solidFill>
                  <a:schemeClr val="accent1">
                    <a:lumMod val="75000"/>
                  </a:schemeClr>
                </a:solidFill>
                <a:latin typeface="Times New Roman" charset="0"/>
                <a:ea typeface="MS PGothic" charset="0"/>
                <a:cs typeface="MS PGothic" charset="0"/>
              </a:rPr>
            </a:br>
            <a:r>
              <a:rPr lang="en-US" sz="3200" dirty="0" err="1">
                <a:solidFill>
                  <a:schemeClr val="accent1">
                    <a:lumMod val="75000"/>
                  </a:schemeClr>
                </a:solidFill>
                <a:latin typeface="Courier New" charset="0"/>
                <a:ea typeface="MS PGothic" charset="0"/>
                <a:cs typeface="MS PGothic" charset="0"/>
              </a:rPr>
              <a:t>int</a:t>
            </a:r>
            <a:r>
              <a:rPr lang="en-US" sz="3200" dirty="0">
                <a:solidFill>
                  <a:schemeClr val="accent1">
                    <a:lumMod val="75000"/>
                  </a:schemeClr>
                </a:solidFill>
                <a:latin typeface="Courier New" charset="0"/>
                <a:ea typeface="MS PGothic" charset="0"/>
                <a:cs typeface="MS PGothic" charset="0"/>
              </a:rPr>
              <a:t>[] </a:t>
            </a:r>
            <a:r>
              <a:rPr lang="en-US" sz="3200" dirty="0" err="1">
                <a:solidFill>
                  <a:schemeClr val="accent1">
                    <a:lumMod val="75000"/>
                  </a:schemeClr>
                </a:solidFill>
                <a:latin typeface="Courier New" charset="0"/>
                <a:ea typeface="MS PGothic" charset="0"/>
                <a:cs typeface="MS PGothic" charset="0"/>
              </a:rPr>
              <a:t>num</a:t>
            </a:r>
            <a:r>
              <a:rPr lang="en-US" sz="3200" dirty="0">
                <a:solidFill>
                  <a:schemeClr val="accent1">
                    <a:lumMod val="75000"/>
                  </a:schemeClr>
                </a:solidFill>
                <a:latin typeface="Courier New" charset="0"/>
                <a:ea typeface="MS PGothic" charset="0"/>
                <a:cs typeface="MS PGothic" charset="0"/>
              </a:rPr>
              <a:t> = new </a:t>
            </a:r>
            <a:r>
              <a:rPr lang="en-US" sz="3200" dirty="0" err="1">
                <a:solidFill>
                  <a:schemeClr val="accent1">
                    <a:lumMod val="75000"/>
                  </a:schemeClr>
                </a:solidFill>
                <a:latin typeface="Courier New" charset="0"/>
                <a:ea typeface="MS PGothic" charset="0"/>
                <a:cs typeface="MS PGothic" charset="0"/>
              </a:rPr>
              <a:t>int</a:t>
            </a:r>
            <a:r>
              <a:rPr lang="en-US" sz="3200" dirty="0">
                <a:solidFill>
                  <a:schemeClr val="accent1">
                    <a:lumMod val="75000"/>
                  </a:schemeClr>
                </a:solidFill>
                <a:latin typeface="Courier New" charset="0"/>
                <a:ea typeface="MS PGothic" charset="0"/>
                <a:cs typeface="MS PGothic" charset="0"/>
              </a:rPr>
              <a:t>[5];</a:t>
            </a:r>
            <a:endParaRPr lang="en-US" sz="3600" dirty="0">
              <a:solidFill>
                <a:schemeClr val="accent1">
                  <a:lumMod val="75000"/>
                </a:schemeClr>
              </a:solidFill>
              <a:latin typeface="Courier New" charset="0"/>
              <a:ea typeface="MS PGothic" charset="0"/>
              <a:cs typeface="MS PGothic" charset="0"/>
            </a:endParaRPr>
          </a:p>
        </p:txBody>
      </p:sp>
      <p:sp>
        <p:nvSpPr>
          <p:cNvPr id="10243" name="Slide Number Placeholder 5"/>
          <p:cNvSpPr>
            <a:spLocks noGrp="1"/>
          </p:cNvSpPr>
          <p:nvPr>
            <p:ph type="sldNum"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8B8EF08-DBC9-D74F-973C-95BDB0FE6A3E}" type="slidenum">
              <a:rPr kumimoji="0" lang="en-US" sz="1400" b="0" i="0" u="none" strike="noStrike" kern="1200" cap="none" spc="0" normalizeH="0" baseline="0" noProof="0">
                <a:ln>
                  <a:noFill/>
                </a:ln>
                <a:solidFill>
                  <a:prstClr val="white"/>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690</a:t>
            </a:fld>
            <a:endParaRPr kumimoji="0" lang="en-US" sz="1400" b="0" i="0" u="none" strike="noStrike" kern="1200" cap="none" spc="0" normalizeH="0" baseline="0" noProof="0">
              <a:ln>
                <a:noFill/>
              </a:ln>
              <a:solidFill>
                <a:prstClr val="white"/>
              </a:solidFill>
              <a:effectLst/>
              <a:uLnTx/>
              <a:uFillTx/>
              <a:latin typeface="Times New Roman" charset="0"/>
              <a:ea typeface="MS PGothic" charset="0"/>
            </a:endParaRPr>
          </a:p>
        </p:txBody>
      </p:sp>
      <p:sp>
        <p:nvSpPr>
          <p:cNvPr id="11267" name="Footer Placeholder 4"/>
          <p:cNvSpPr>
            <a:spLocks noGrp="1"/>
          </p:cNvSpPr>
          <p:nvPr>
            <p:ph type="ftr" sz="quarter" idx="12"/>
          </p:nvPr>
        </p:nvSpPr>
        <p:spPr bwMode="auto">
          <a:xfrm>
            <a:off x="3203848" y="6407944"/>
            <a:ext cx="5809184"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imes New Roman" charset="0"/>
                <a:ea typeface="MS PGothic" charset="0"/>
              </a:rPr>
              <a:t>Java Programming: From Problem Analysis to Program Design, 4e</a:t>
            </a:r>
          </a:p>
        </p:txBody>
      </p:sp>
      <p:pic>
        <p:nvPicPr>
          <p:cNvPr id="1126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t="7792" r="18550" b="3731"/>
          <a:stretch/>
        </p:blipFill>
        <p:spPr bwMode="auto">
          <a:xfrm>
            <a:off x="1534766" y="2689214"/>
            <a:ext cx="6889204" cy="3240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6" name="Rectangle 10"/>
          <p:cNvSpPr>
            <a:spLocks noChangeArrowheads="1"/>
          </p:cNvSpPr>
          <p:nvPr/>
        </p:nvSpPr>
        <p:spPr bwMode="auto">
          <a:xfrm>
            <a:off x="685800" y="304800"/>
            <a:ext cx="77724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300" b="1" i="0"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rPr>
              <a:t>Arrays initialization</a:t>
            </a:r>
          </a:p>
        </p:txBody>
      </p:sp>
      <p:sp>
        <p:nvSpPr>
          <p:cNvPr id="2" name="Rectangle 1"/>
          <p:cNvSpPr/>
          <p:nvPr/>
        </p:nvSpPr>
        <p:spPr>
          <a:xfrm>
            <a:off x="304800" y="2438400"/>
            <a:ext cx="5347320" cy="2971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a:ln>
                  <a:noFill/>
                </a:ln>
                <a:solidFill>
                  <a:prstClr val="black"/>
                </a:solidFill>
                <a:effectLst/>
                <a:uLnTx/>
                <a:uFillTx/>
                <a:latin typeface="Lucida Sans Unicode"/>
                <a:ea typeface="+mn-ea"/>
                <a:cs typeface="+mn-cs"/>
              </a:rPr>
              <a:t>When an array is instantiated,</a:t>
            </a:r>
            <a:r>
              <a:rPr kumimoji="0" lang="en-US" sz="2800" b="0" i="0" u="none" strike="noStrike" kern="1200" cap="none" spc="0" normalizeH="0" baseline="0" noProof="0" dirty="0">
                <a:ln>
                  <a:noFill/>
                </a:ln>
                <a:solidFill>
                  <a:prstClr val="black"/>
                </a:solidFill>
                <a:effectLst/>
                <a:uLnTx/>
                <a:uFillTx/>
                <a:latin typeface="Lucida Sans Unicode"/>
                <a:ea typeface="+mn-ea"/>
                <a:cs typeface="+mn-cs"/>
              </a:rPr>
              <a:t> </a:t>
            </a:r>
            <a:r>
              <a:rPr kumimoji="0" lang="en-US" sz="2800" b="0" i="0" u="none" strike="noStrike" kern="1200" cap="none" spc="0" normalizeH="0" baseline="30000" noProof="0" dirty="0">
                <a:ln>
                  <a:noFill/>
                </a:ln>
                <a:solidFill>
                  <a:prstClr val="black"/>
                </a:solidFill>
                <a:effectLst/>
                <a:uLnTx/>
                <a:uFillTx/>
                <a:latin typeface="Lucida Sans Unicode"/>
                <a:ea typeface="+mn-ea"/>
                <a:cs typeface="+mn-cs"/>
              </a:rPr>
              <a:t>Java automatically initializes its elements to their default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a:ln>
                  <a:noFill/>
                </a:ln>
                <a:solidFill>
                  <a:srgbClr val="FF6600"/>
                </a:solidFill>
                <a:effectLst/>
                <a:uLnTx/>
                <a:uFillTx/>
                <a:latin typeface="Lucida Sans Unicode"/>
                <a:ea typeface="+mn-ea"/>
                <a:cs typeface="+mn-cs"/>
              </a:rPr>
              <a:t>numeric</a:t>
            </a:r>
            <a:r>
              <a:rPr kumimoji="0" lang="en-US" sz="2800" b="0" i="0" u="none" strike="noStrike" kern="1200" cap="none" spc="0" normalizeH="0" baseline="30000" noProof="0" dirty="0">
                <a:ln>
                  <a:noFill/>
                </a:ln>
                <a:solidFill>
                  <a:prstClr val="black"/>
                </a:solidFill>
                <a:effectLst/>
                <a:uLnTx/>
                <a:uFillTx/>
                <a:latin typeface="Lucida Sans Unicode"/>
                <a:ea typeface="+mn-ea"/>
                <a:cs typeface="+mn-cs"/>
              </a:rPr>
              <a:t> arrays are initialized to </a:t>
            </a:r>
            <a:r>
              <a:rPr kumimoji="0" lang="en-US" sz="2800" b="0" i="0" u="none" strike="noStrike" kern="1200" cap="none" spc="0" normalizeH="0" baseline="30000" noProof="0" dirty="0">
                <a:ln>
                  <a:noFill/>
                </a:ln>
                <a:solidFill>
                  <a:srgbClr val="FF6600"/>
                </a:solidFill>
                <a:effectLst/>
                <a:uLnTx/>
                <a:uFillTx/>
                <a:latin typeface="Lucida Sans Unicode"/>
                <a:ea typeface="+mn-ea"/>
                <a:cs typeface="+mn-cs"/>
              </a:rPr>
              <a:t>0</a:t>
            </a:r>
            <a:r>
              <a:rPr kumimoji="0" lang="en-US" sz="2800" b="0" i="0" u="none" strike="noStrike" kern="1200" cap="none" spc="0" normalizeH="0" baseline="30000" noProof="0" dirty="0">
                <a:ln>
                  <a:noFill/>
                </a:ln>
                <a:solidFill>
                  <a:prstClr val="black"/>
                </a:solidFill>
                <a:effectLst/>
                <a:uLnTx/>
                <a:uFillTx/>
                <a:latin typeface="Lucida Sans Unicode"/>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a:ln>
                  <a:noFill/>
                </a:ln>
                <a:solidFill>
                  <a:srgbClr val="FF6600"/>
                </a:solidFill>
                <a:effectLst/>
                <a:uLnTx/>
                <a:uFillTx/>
                <a:latin typeface="Lucida Sans Unicode"/>
                <a:ea typeface="+mn-ea"/>
                <a:cs typeface="+mn-cs"/>
              </a:rPr>
              <a:t>char</a:t>
            </a:r>
            <a:r>
              <a:rPr kumimoji="0" lang="en-US" sz="2800" b="0" i="0" u="none" strike="noStrike" kern="1200" cap="none" spc="0" normalizeH="0" baseline="30000" noProof="0" dirty="0">
                <a:ln>
                  <a:noFill/>
                </a:ln>
                <a:solidFill>
                  <a:prstClr val="black"/>
                </a:solidFill>
                <a:effectLst/>
                <a:uLnTx/>
                <a:uFillTx/>
                <a:latin typeface="Lucida Sans Unicode"/>
                <a:ea typeface="+mn-ea"/>
                <a:cs typeface="+mn-cs"/>
              </a:rPr>
              <a:t> arrays are initialized to the </a:t>
            </a:r>
            <a:r>
              <a:rPr kumimoji="0" lang="en-US" sz="2800" b="0" i="0" u="none" strike="noStrike" kern="1200" cap="none" spc="0" normalizeH="0" baseline="30000" noProof="0" dirty="0">
                <a:ln>
                  <a:noFill/>
                </a:ln>
                <a:solidFill>
                  <a:srgbClr val="FF6600"/>
                </a:solidFill>
                <a:effectLst/>
                <a:uLnTx/>
                <a:uFillTx/>
                <a:latin typeface="Lucida Sans Unicode"/>
                <a:ea typeface="+mn-ea"/>
                <a:cs typeface="+mn-cs"/>
              </a:rPr>
              <a:t>null character, which is '\u0000',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30000" noProof="0" dirty="0" err="1">
                <a:ln>
                  <a:noFill/>
                </a:ln>
                <a:solidFill>
                  <a:srgbClr val="FF6600"/>
                </a:solidFill>
                <a:effectLst/>
                <a:uLnTx/>
                <a:uFillTx/>
                <a:latin typeface="Lucida Sans Unicode"/>
                <a:ea typeface="+mn-ea"/>
                <a:cs typeface="+mn-cs"/>
              </a:rPr>
              <a:t>boolean</a:t>
            </a:r>
            <a:r>
              <a:rPr kumimoji="0" lang="en-US" sz="2800" b="0" i="0" u="none" strike="noStrike" kern="1200" cap="none" spc="0" normalizeH="0" baseline="30000" noProof="0" dirty="0">
                <a:ln>
                  <a:noFill/>
                </a:ln>
                <a:solidFill>
                  <a:prstClr val="black"/>
                </a:solidFill>
                <a:effectLst/>
                <a:uLnTx/>
                <a:uFillTx/>
                <a:latin typeface="Lucida Sans Unicode"/>
                <a:ea typeface="+mn-ea"/>
                <a:cs typeface="+mn-cs"/>
              </a:rPr>
              <a:t> arrays are initialized to </a:t>
            </a:r>
            <a:r>
              <a:rPr kumimoji="0" lang="en-US" sz="2800" b="0" i="0" u="none" strike="noStrike" kern="1200" cap="none" spc="0" normalizeH="0" baseline="30000" noProof="0" dirty="0">
                <a:ln>
                  <a:noFill/>
                </a:ln>
                <a:solidFill>
                  <a:srgbClr val="FF6600"/>
                </a:solidFill>
                <a:effectLst/>
                <a:uLnTx/>
                <a:uFillTx/>
                <a:latin typeface="Lucida Sans Unicode"/>
                <a:ea typeface="+mn-ea"/>
                <a:cs typeface="+mn-cs"/>
              </a:rPr>
              <a:t>false.</a:t>
            </a:r>
          </a:p>
        </p:txBody>
      </p:sp>
    </p:spTree>
    <p:extLst>
      <p:ext uri="{BB962C8B-B14F-4D97-AF65-F5344CB8AC3E}">
        <p14:creationId xmlns:p14="http://schemas.microsoft.com/office/powerpoint/2010/main" val="1494036226"/>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a:xfrm>
            <a:off x="685800" y="1371600"/>
            <a:ext cx="7772400" cy="1143000"/>
          </a:xfrm>
        </p:spPr>
        <p:txBody>
          <a:bodyPr/>
          <a:lstStyle/>
          <a:p>
            <a:pPr>
              <a:buFontTx/>
              <a:buChar char="•"/>
            </a:pPr>
            <a:r>
              <a:rPr lang="en-US" sz="3200">
                <a:latin typeface="Times New Roman" charset="0"/>
                <a:ea typeface="MS PGothic" charset="0"/>
                <a:cs typeface="MS PGothic" charset="0"/>
              </a:rPr>
              <a:t>  Array num:</a:t>
            </a:r>
            <a:br>
              <a:rPr lang="en-US" sz="3200">
                <a:latin typeface="Times New Roman" charset="0"/>
                <a:ea typeface="MS PGothic" charset="0"/>
                <a:cs typeface="MS PGothic" charset="0"/>
              </a:rPr>
            </a:br>
            <a:r>
              <a:rPr lang="en-US" sz="3200">
                <a:latin typeface="Courier New" charset="0"/>
                <a:ea typeface="MS PGothic" charset="0"/>
                <a:cs typeface="MS PGothic" charset="0"/>
              </a:rPr>
              <a:t>int[] num = </a:t>
            </a:r>
            <a:r>
              <a:rPr lang="en-US" sz="3200">
                <a:solidFill>
                  <a:schemeClr val="accent2"/>
                </a:solidFill>
                <a:latin typeface="Courier New" charset="0"/>
                <a:ea typeface="MS PGothic" charset="0"/>
                <a:cs typeface="MS PGothic" charset="0"/>
              </a:rPr>
              <a:t>new</a:t>
            </a:r>
            <a:r>
              <a:rPr lang="en-US" sz="3200">
                <a:latin typeface="Courier New" charset="0"/>
                <a:ea typeface="MS PGothic" charset="0"/>
                <a:cs typeface="MS PGothic" charset="0"/>
              </a:rPr>
              <a:t> int[5];</a:t>
            </a:r>
            <a:endParaRPr lang="en-US" sz="3600">
              <a:latin typeface="Courier New" charset="0"/>
              <a:ea typeface="MS PGothic" charset="0"/>
              <a:cs typeface="MS PGothic" charset="0"/>
            </a:endParaRPr>
          </a:p>
        </p:txBody>
      </p:sp>
      <p:sp>
        <p:nvSpPr>
          <p:cNvPr id="12290"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11267"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D05AF9C-32C2-8E42-B981-DA1D33FB839F}"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691</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pic>
        <p:nvPicPr>
          <p:cNvPr id="12292" name="Picture 5"/>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3581400"/>
            <a:ext cx="8763000" cy="2151063"/>
          </a:xfrm>
          <a:noFill/>
        </p:spPr>
      </p:pic>
      <p:sp>
        <p:nvSpPr>
          <p:cNvPr id="11269" name="Rectangle 4"/>
          <p:cNvSpPr>
            <a:spLocks noChangeArrowheads="1"/>
          </p:cNvSpPr>
          <p:nvPr/>
        </p:nvSpPr>
        <p:spPr bwMode="auto">
          <a:xfrm>
            <a:off x="685800" y="304800"/>
            <a:ext cx="77724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300" b="1" i="0"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rPr>
              <a:t>Arrays</a:t>
            </a:r>
            <a:r>
              <a:rPr kumimoji="0" lang="en-US" sz="4400" b="1" i="0"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rPr>
              <a:t> (continued)</a:t>
            </a:r>
          </a:p>
        </p:txBody>
      </p:sp>
      <p:sp>
        <p:nvSpPr>
          <p:cNvPr id="3" name="TextBox 2"/>
          <p:cNvSpPr txBox="1"/>
          <p:nvPr/>
        </p:nvSpPr>
        <p:spPr>
          <a:xfrm>
            <a:off x="228600" y="3048000"/>
            <a:ext cx="8153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prstClr val="black"/>
                </a:solidFill>
                <a:effectLst/>
                <a:uLnTx/>
                <a:uFillTx/>
                <a:latin typeface="Lucida Sans Unicode"/>
                <a:ea typeface="+mn-ea"/>
                <a:cs typeface="+mn-cs"/>
              </a:rPr>
              <a:t>To save space, we also draw an array, as shown in Figures 9-2(a) and 9-2(b).</a:t>
            </a:r>
            <a:endParaRPr kumimoji="0" lang="en-US" sz="1800" b="0" i="0" u="none" strike="noStrike" kern="1200" cap="none" spc="0" normalizeH="0" baseline="0" noProof="0" dirty="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82378012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228600" y="228600"/>
            <a:ext cx="8686799" cy="990600"/>
          </a:xfrm>
        </p:spPr>
        <p:txBody>
          <a:bodyPr>
            <a:noAutofit/>
          </a:bodyPr>
          <a:lstStyle/>
          <a:p>
            <a:pPr fontAlgn="auto">
              <a:spcAft>
                <a:spcPts val="0"/>
              </a:spcAft>
              <a:defRPr/>
            </a:pPr>
            <a:r>
              <a:rPr lang="en-US" sz="2800" dirty="0">
                <a:solidFill>
                  <a:srgbClr val="C00000"/>
                </a:solidFill>
                <a:latin typeface="Tahoma" pitchFamily="34" charset="0"/>
                <a:ea typeface="Tahoma" pitchFamily="34" charset="0"/>
                <a:cs typeface="Tahoma" pitchFamily="34" charset="0"/>
              </a:rPr>
              <a:t>One-Dimensional Arrays : access elements</a:t>
            </a:r>
          </a:p>
        </p:txBody>
      </p:sp>
      <p:sp>
        <p:nvSpPr>
          <p:cNvPr id="10242"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9219"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1431D1-0BBE-CB4E-B941-08A9922938FD}"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692</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sp>
        <p:nvSpPr>
          <p:cNvPr id="9221" name="Rectangle 3"/>
          <p:cNvSpPr>
            <a:spLocks noGrp="1" noChangeArrowheads="1"/>
          </p:cNvSpPr>
          <p:nvPr>
            <p:ph sz="quarter" idx="1"/>
          </p:nvPr>
        </p:nvSpPr>
        <p:spPr>
          <a:xfrm>
            <a:off x="228600" y="3962400"/>
            <a:ext cx="8686800" cy="838200"/>
          </a:xfrm>
        </p:spPr>
        <p:txBody>
          <a:bodyPr>
            <a:normAutofit lnSpcReduction="10000"/>
          </a:bodyPr>
          <a:lstStyle/>
          <a:p>
            <a:pPr marL="228600" indent="-228600" fontAlgn="auto">
              <a:lnSpc>
                <a:spcPct val="90000"/>
              </a:lnSpc>
              <a:spcAft>
                <a:spcPts val="0"/>
              </a:spcAft>
              <a:buFont typeface="Wingdings"/>
              <a:buChar char=""/>
              <a:defRPr/>
            </a:pPr>
            <a:r>
              <a:rPr lang="en-US" dirty="0" err="1">
                <a:solidFill>
                  <a:schemeClr val="tx2">
                    <a:lumMod val="75000"/>
                  </a:schemeClr>
                </a:solidFill>
                <a:latin typeface="Courier New" charset="0"/>
                <a:ea typeface="MS PGothic" charset="0"/>
              </a:rPr>
              <a:t>intExp</a:t>
            </a:r>
            <a:r>
              <a:rPr lang="en-US" dirty="0">
                <a:solidFill>
                  <a:schemeClr val="tx2">
                    <a:lumMod val="75000"/>
                  </a:schemeClr>
                </a:solidFill>
                <a:latin typeface="Times New Roman" charset="0"/>
                <a:ea typeface="MS PGothic" charset="0"/>
              </a:rPr>
              <a:t> = number of components in array </a:t>
            </a:r>
            <a:r>
              <a:rPr lang="en-US" dirty="0">
                <a:solidFill>
                  <a:schemeClr val="tx2">
                    <a:lumMod val="75000"/>
                  </a:schemeClr>
                </a:solidFill>
                <a:latin typeface="Courier New" charset="0"/>
                <a:ea typeface="MS PGothic" charset="0"/>
              </a:rPr>
              <a:t>&gt;= 0</a:t>
            </a:r>
          </a:p>
          <a:p>
            <a:pPr marL="228600" indent="-228600" fontAlgn="auto">
              <a:lnSpc>
                <a:spcPct val="90000"/>
              </a:lnSpc>
              <a:spcAft>
                <a:spcPts val="0"/>
              </a:spcAft>
              <a:buFont typeface="Wingdings"/>
              <a:buChar char=""/>
              <a:defRPr/>
            </a:pPr>
            <a:r>
              <a:rPr lang="en-US" dirty="0">
                <a:solidFill>
                  <a:schemeClr val="tx2">
                    <a:lumMod val="75000"/>
                  </a:schemeClr>
                </a:solidFill>
                <a:latin typeface="Courier New" charset="0"/>
                <a:ea typeface="MS PGothic" charset="0"/>
              </a:rPr>
              <a:t>0 &lt;= </a:t>
            </a:r>
            <a:r>
              <a:rPr lang="en-US" dirty="0" err="1">
                <a:solidFill>
                  <a:schemeClr val="tx2">
                    <a:lumMod val="75000"/>
                  </a:schemeClr>
                </a:solidFill>
                <a:latin typeface="Courier New" charset="0"/>
                <a:ea typeface="MS PGothic" charset="0"/>
              </a:rPr>
              <a:t>indexExp</a:t>
            </a:r>
            <a:r>
              <a:rPr lang="en-US" dirty="0">
                <a:solidFill>
                  <a:schemeClr val="tx2">
                    <a:lumMod val="75000"/>
                  </a:schemeClr>
                </a:solidFill>
                <a:latin typeface="Courier New" charset="0"/>
                <a:ea typeface="MS PGothic" charset="0"/>
              </a:rPr>
              <a:t> &lt;</a:t>
            </a:r>
            <a:r>
              <a:rPr lang="ar-SA" dirty="0">
                <a:solidFill>
                  <a:schemeClr val="tx2">
                    <a:lumMod val="75000"/>
                  </a:schemeClr>
                </a:solidFill>
                <a:latin typeface="Courier New" charset="0"/>
                <a:ea typeface="MS PGothic" charset="0"/>
              </a:rPr>
              <a:t> </a:t>
            </a:r>
            <a:r>
              <a:rPr lang="en-US" dirty="0" err="1">
                <a:solidFill>
                  <a:schemeClr val="tx2">
                    <a:lumMod val="75000"/>
                  </a:schemeClr>
                </a:solidFill>
                <a:latin typeface="Courier New" charset="0"/>
                <a:ea typeface="MS PGothic" charset="0"/>
              </a:rPr>
              <a:t>intExp</a:t>
            </a:r>
            <a:r>
              <a:rPr lang="en-US" dirty="0">
                <a:solidFill>
                  <a:schemeClr val="tx2">
                    <a:lumMod val="75000"/>
                  </a:schemeClr>
                </a:solidFill>
                <a:latin typeface="Times New Roman" charset="0"/>
                <a:ea typeface="MS PGothic" charset="0"/>
              </a:rPr>
              <a:t> </a:t>
            </a:r>
          </a:p>
        </p:txBody>
      </p:sp>
      <p:pic>
        <p:nvPicPr>
          <p:cNvPr id="102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8229600" cy="139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257800"/>
            <a:ext cx="8229600"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101177"/>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xfrm>
            <a:off x="612775" y="228600"/>
            <a:ext cx="8153400" cy="990600"/>
          </a:xfrm>
        </p:spPr>
        <p:txBody>
          <a:bodyPr/>
          <a:lstStyle/>
          <a:p>
            <a:r>
              <a:rPr lang="en-US" sz="4000" dirty="0">
                <a:solidFill>
                  <a:schemeClr val="accent2"/>
                </a:solidFill>
                <a:latin typeface="Tahoma" charset="0"/>
                <a:cs typeface="Arial" charset="0"/>
              </a:rPr>
              <a:t>ACCESSING ARRAY ELEMENTS</a:t>
            </a:r>
            <a:endParaRPr lang="en-US" dirty="0">
              <a:latin typeface="Times New Roman" charset="0"/>
              <a:ea typeface="MS PGothic" charset="0"/>
              <a:cs typeface="MS PGothic" charset="0"/>
            </a:endParaRPr>
          </a:p>
        </p:txBody>
      </p:sp>
      <p:sp>
        <p:nvSpPr>
          <p:cNvPr id="13314"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12291"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2E860A6-ACFD-0243-AE49-B91AFC1835BA}"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693</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pic>
        <p:nvPicPr>
          <p:cNvPr id="13316" name="Picture 11"/>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2895600"/>
            <a:ext cx="8763000" cy="1947863"/>
          </a:xfrm>
          <a:noFill/>
        </p:spPr>
      </p:pic>
      <p:pic>
        <p:nvPicPr>
          <p:cNvPr id="133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3886200"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304754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xfrm>
            <a:off x="612775" y="228600"/>
            <a:ext cx="8153400" cy="990600"/>
          </a:xfrm>
        </p:spPr>
        <p:txBody>
          <a:bodyPr/>
          <a:lstStyle/>
          <a:p>
            <a:r>
              <a:rPr lang="en-US" sz="4000" dirty="0">
                <a:solidFill>
                  <a:schemeClr val="accent2"/>
                </a:solidFill>
                <a:latin typeface="Tahoma" charset="0"/>
                <a:cs typeface="Arial" charset="0"/>
              </a:rPr>
              <a:t>ACCESSING ARRAY ELEMENTS</a:t>
            </a:r>
            <a:endParaRPr lang="en-US" dirty="0">
              <a:latin typeface="Times New Roman" charset="0"/>
              <a:ea typeface="MS PGothic" charset="0"/>
              <a:cs typeface="MS PGothic" charset="0"/>
            </a:endParaRPr>
          </a:p>
        </p:txBody>
      </p:sp>
      <p:sp>
        <p:nvSpPr>
          <p:cNvPr id="14338"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13315"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DE7E71F-28A0-3449-8B42-36AD3809D798}"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694</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pic>
        <p:nvPicPr>
          <p:cNvPr id="14340" name="Picture 5"/>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2895600"/>
            <a:ext cx="8686800" cy="1949450"/>
          </a:xfrm>
          <a:noFill/>
        </p:spPr>
      </p:pic>
      <p:pic>
        <p:nvPicPr>
          <p:cNvPr id="143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2819400" cy="617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082864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685800" y="381000"/>
            <a:ext cx="7772400" cy="1143000"/>
          </a:xfrm>
        </p:spPr>
        <p:txBody>
          <a:bodyPr>
            <a:normAutofit fontScale="90000"/>
          </a:bodyPr>
          <a:lstStyle/>
          <a:p>
            <a:r>
              <a:rPr lang="en-US" sz="4000" dirty="0">
                <a:solidFill>
                  <a:schemeClr val="accent2"/>
                </a:solidFill>
                <a:latin typeface="Tahoma" charset="0"/>
                <a:cs typeface="Arial" charset="0"/>
              </a:rPr>
              <a:t>ACCESSING ARRAY ELEMENTS</a:t>
            </a:r>
            <a:endParaRPr lang="en-US" dirty="0">
              <a:latin typeface="Times New Roman" charset="0"/>
              <a:ea typeface="MS PGothic" charset="0"/>
              <a:cs typeface="MS PGothic" charset="0"/>
            </a:endParaRPr>
          </a:p>
        </p:txBody>
      </p:sp>
      <p:sp>
        <p:nvSpPr>
          <p:cNvPr id="15362"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14339"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D140E5-4B3C-6F43-AC80-7B04E04935B8}"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695</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pic>
        <p:nvPicPr>
          <p:cNvPr id="15364" name="Picture 5"/>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2895600"/>
            <a:ext cx="8686800" cy="1946275"/>
          </a:xfrm>
          <a:noFill/>
        </p:spPr>
      </p:pic>
      <p:pic>
        <p:nvPicPr>
          <p:cNvPr id="153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4572000" cy="1017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92216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ACCESSING ARRAY ELEMENTS</a:t>
            </a:r>
          </a:p>
        </p:txBody>
      </p:sp>
      <p:sp>
        <p:nvSpPr>
          <p:cNvPr id="17" name="Slide Number Placeholder 1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4484-767D-4C48-AF0E-A1438A969E59}"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696</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12" name="Rectangle 11"/>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Lucida Sans Unicode"/>
                <a:ea typeface="+mn-ea"/>
                <a:cs typeface="+mn-cs"/>
              </a:rPr>
              <a:t>Example 2</a:t>
            </a:r>
          </a:p>
        </p:txBody>
      </p:sp>
      <p:cxnSp>
        <p:nvCxnSpPr>
          <p:cNvPr id="14" name="Straight Connector 1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520" y="1196752"/>
            <a:ext cx="864096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Consider the following declarations and their reflection in the memory:</a:t>
            </a:r>
          </a:p>
        </p:txBody>
      </p:sp>
      <p:grpSp>
        <p:nvGrpSpPr>
          <p:cNvPr id="2" name="Group 22"/>
          <p:cNvGrpSpPr/>
          <p:nvPr/>
        </p:nvGrpSpPr>
        <p:grpSpPr>
          <a:xfrm>
            <a:off x="179513" y="1628800"/>
            <a:ext cx="8784976" cy="369332"/>
            <a:chOff x="323529" y="1236822"/>
            <a:chExt cx="7848872" cy="347291"/>
          </a:xfrm>
        </p:grpSpPr>
        <p:sp>
          <p:nvSpPr>
            <p:cNvPr id="24" name="TextBox 23"/>
            <p:cNvSpPr txBox="1"/>
            <p:nvPr/>
          </p:nvSpPr>
          <p:spPr>
            <a:xfrm>
              <a:off x="611561" y="1236822"/>
              <a:ext cx="7560840" cy="347291"/>
            </a:xfrm>
            <a:prstGeom prst="rect">
              <a:avLst/>
            </a:prstGeom>
            <a:solidFill>
              <a:schemeClr val="bg2"/>
            </a:solidFill>
            <a:ln w="28575" cap="rnd" cmpd="thickThin">
              <a:solidFill>
                <a:srgbClr val="0000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Lucida Sans Unicode"/>
                  <a:ea typeface="+mn-ea"/>
                  <a:cs typeface="+mn-cs"/>
                </a:rPr>
                <a:t>double[]</a:t>
              </a: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  list = </a:t>
              </a:r>
              <a:r>
                <a:rPr kumimoji="0" lang="en-US" sz="1800" b="0" i="0" u="none" strike="noStrike" kern="1200" cap="none" spc="0" normalizeH="0" baseline="0" noProof="0" dirty="0">
                  <a:ln>
                    <a:noFill/>
                  </a:ln>
                  <a:solidFill>
                    <a:srgbClr val="00B0F0"/>
                  </a:solidFill>
                  <a:effectLst/>
                  <a:uLnTx/>
                  <a:uFillTx/>
                  <a:latin typeface="Lucida Sans Unicode"/>
                  <a:ea typeface="+mn-ea"/>
                  <a:cs typeface="+mn-cs"/>
                </a:rPr>
                <a:t>new double</a:t>
              </a: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[10];</a:t>
              </a:r>
            </a:p>
          </p:txBody>
        </p:sp>
        <p:sp>
          <p:nvSpPr>
            <p:cNvPr id="25" name="TextBox 24"/>
            <p:cNvSpPr txBox="1"/>
            <p:nvPr/>
          </p:nvSpPr>
          <p:spPr>
            <a:xfrm>
              <a:off x="323529" y="1236822"/>
              <a:ext cx="288032" cy="34729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1</a:t>
              </a:r>
            </a:p>
          </p:txBody>
        </p:sp>
      </p:grpSp>
      <p:graphicFrame>
        <p:nvGraphicFramePr>
          <p:cNvPr id="3" name="Table 2"/>
          <p:cNvGraphicFramePr>
            <a:graphicFrameLocks noGrp="1"/>
          </p:cNvGraphicFramePr>
          <p:nvPr/>
        </p:nvGraphicFramePr>
        <p:xfrm>
          <a:off x="501896" y="2060848"/>
          <a:ext cx="7757376" cy="741680"/>
        </p:xfrm>
        <a:graphic>
          <a:graphicData uri="http://schemas.openxmlformats.org/drawingml/2006/table">
            <a:tbl>
              <a:tblPr firstRow="1" bandRow="1">
                <a:tableStyleId>{5C22544A-7EE6-4342-B048-85BDC9FD1C3A}</a:tableStyleId>
              </a:tblPr>
              <a:tblGrid>
                <a:gridCol w="705216">
                  <a:extLst>
                    <a:ext uri="{9D8B030D-6E8A-4147-A177-3AD203B41FA5}">
                      <a16:colId xmlns:a16="http://schemas.microsoft.com/office/drawing/2014/main" val="20000"/>
                    </a:ext>
                  </a:extLst>
                </a:gridCol>
                <a:gridCol w="705216">
                  <a:extLst>
                    <a:ext uri="{9D8B030D-6E8A-4147-A177-3AD203B41FA5}">
                      <a16:colId xmlns:a16="http://schemas.microsoft.com/office/drawing/2014/main" val="20001"/>
                    </a:ext>
                  </a:extLst>
                </a:gridCol>
                <a:gridCol w="705216">
                  <a:extLst>
                    <a:ext uri="{9D8B030D-6E8A-4147-A177-3AD203B41FA5}">
                      <a16:colId xmlns:a16="http://schemas.microsoft.com/office/drawing/2014/main" val="20002"/>
                    </a:ext>
                  </a:extLst>
                </a:gridCol>
                <a:gridCol w="705216">
                  <a:extLst>
                    <a:ext uri="{9D8B030D-6E8A-4147-A177-3AD203B41FA5}">
                      <a16:colId xmlns:a16="http://schemas.microsoft.com/office/drawing/2014/main" val="20003"/>
                    </a:ext>
                  </a:extLst>
                </a:gridCol>
                <a:gridCol w="705216">
                  <a:extLst>
                    <a:ext uri="{9D8B030D-6E8A-4147-A177-3AD203B41FA5}">
                      <a16:colId xmlns:a16="http://schemas.microsoft.com/office/drawing/2014/main" val="20004"/>
                    </a:ext>
                  </a:extLst>
                </a:gridCol>
                <a:gridCol w="705216">
                  <a:extLst>
                    <a:ext uri="{9D8B030D-6E8A-4147-A177-3AD203B41FA5}">
                      <a16:colId xmlns:a16="http://schemas.microsoft.com/office/drawing/2014/main" val="20005"/>
                    </a:ext>
                  </a:extLst>
                </a:gridCol>
                <a:gridCol w="705216">
                  <a:extLst>
                    <a:ext uri="{9D8B030D-6E8A-4147-A177-3AD203B41FA5}">
                      <a16:colId xmlns:a16="http://schemas.microsoft.com/office/drawing/2014/main" val="20006"/>
                    </a:ext>
                  </a:extLst>
                </a:gridCol>
                <a:gridCol w="705216">
                  <a:extLst>
                    <a:ext uri="{9D8B030D-6E8A-4147-A177-3AD203B41FA5}">
                      <a16:colId xmlns:a16="http://schemas.microsoft.com/office/drawing/2014/main" val="20007"/>
                    </a:ext>
                  </a:extLst>
                </a:gridCol>
                <a:gridCol w="705216">
                  <a:extLst>
                    <a:ext uri="{9D8B030D-6E8A-4147-A177-3AD203B41FA5}">
                      <a16:colId xmlns:a16="http://schemas.microsoft.com/office/drawing/2014/main" val="20008"/>
                    </a:ext>
                  </a:extLst>
                </a:gridCol>
                <a:gridCol w="705216">
                  <a:extLst>
                    <a:ext uri="{9D8B030D-6E8A-4147-A177-3AD203B41FA5}">
                      <a16:colId xmlns:a16="http://schemas.microsoft.com/office/drawing/2014/main" val="20009"/>
                    </a:ext>
                  </a:extLst>
                </a:gridCol>
                <a:gridCol w="705216">
                  <a:extLst>
                    <a:ext uri="{9D8B030D-6E8A-4147-A177-3AD203B41FA5}">
                      <a16:colId xmlns:a16="http://schemas.microsoft.com/office/drawing/2014/main" val="20010"/>
                    </a:ext>
                  </a:extLst>
                </a:gridCol>
              </a:tblGrid>
              <a:tr h="370840">
                <a:tc>
                  <a:txBody>
                    <a:bodyPr/>
                    <a:lstStyle/>
                    <a:p>
                      <a:endParaRPr lang="en-US" sz="14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0840">
                <a:tc>
                  <a:txBody>
                    <a:bodyPr/>
                    <a:lstStyle/>
                    <a:p>
                      <a:r>
                        <a:rPr lang="en-US" sz="1600" dirty="0">
                          <a:solidFill>
                            <a:srgbClr val="0070C0"/>
                          </a:solidFill>
                        </a:rPr>
                        <a:t>list</a:t>
                      </a:r>
                      <a:r>
                        <a:rPr lang="en-US" sz="1600" dirty="0">
                          <a:solidFill>
                            <a:srgbClr val="0070C0"/>
                          </a:solidFill>
                          <a:sym typeface="Wingdings" panose="05000000000000000000" pitchFamily="2" charset="2"/>
                        </a:rPr>
                        <a:t></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grpSp>
        <p:nvGrpSpPr>
          <p:cNvPr id="6" name="Group 25"/>
          <p:cNvGrpSpPr/>
          <p:nvPr/>
        </p:nvGrpSpPr>
        <p:grpSpPr>
          <a:xfrm>
            <a:off x="179512" y="2852936"/>
            <a:ext cx="8784976" cy="646331"/>
            <a:chOff x="323529" y="1236822"/>
            <a:chExt cx="7848872" cy="607759"/>
          </a:xfrm>
        </p:grpSpPr>
        <p:sp>
          <p:nvSpPr>
            <p:cNvPr id="27" name="TextBox 26"/>
            <p:cNvSpPr txBox="1"/>
            <p:nvPr/>
          </p:nvSpPr>
          <p:spPr>
            <a:xfrm>
              <a:off x="611561" y="1236822"/>
              <a:ext cx="7560840" cy="607759"/>
            </a:xfrm>
            <a:prstGeom prst="rect">
              <a:avLst/>
            </a:prstGeom>
            <a:solidFill>
              <a:schemeClr val="bg2"/>
            </a:solidFill>
            <a:ln w="28575" cap="rnd" cmpd="thickThin">
              <a:solidFill>
                <a:srgbClr val="0000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B0F0"/>
                  </a:solidFill>
                  <a:effectLst/>
                  <a:uLnTx/>
                  <a:uFillTx/>
                  <a:latin typeface="Lucida Sans Unicode"/>
                  <a:ea typeface="+mn-ea"/>
                  <a:cs typeface="+mn-cs"/>
                </a:rPr>
                <a:t>int</a:t>
              </a: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  </a:t>
              </a:r>
              <a:r>
                <a:rPr kumimoji="0" lang="en-US" sz="1800" b="0" i="0" u="none" strike="noStrike" kern="1200" cap="none" spc="0" normalizeH="0" baseline="0" noProof="0" dirty="0" err="1">
                  <a:ln>
                    <a:noFill/>
                  </a:ln>
                  <a:solidFill>
                    <a:srgbClr val="0000FF"/>
                  </a:solidFill>
                  <a:effectLst/>
                  <a:uLnTx/>
                  <a:uFillTx/>
                  <a:latin typeface="Lucida Sans Unicode"/>
                  <a:ea typeface="+mn-ea"/>
                  <a:cs typeface="+mn-cs"/>
                </a:rPr>
                <a:t>i</a:t>
              </a: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list[2*i-1] = 46.0;	</a:t>
              </a:r>
              <a:r>
                <a:rPr kumimoji="0" lang="en-US" sz="1800" b="0" i="0" u="none" strike="noStrike" kern="1200" cap="none" spc="0" normalizeH="0" baseline="0" noProof="0" dirty="0">
                  <a:ln>
                    <a:noFill/>
                  </a:ln>
                  <a:solidFill>
                    <a:srgbClr val="00B050"/>
                  </a:solidFill>
                  <a:effectLst/>
                  <a:uLnTx/>
                  <a:uFillTx/>
                  <a:latin typeface="Lucida Sans Unicode"/>
                  <a:ea typeface="+mn-ea"/>
                  <a:cs typeface="+mn-cs"/>
                </a:rPr>
                <a:t>//list[3] = 46.0</a:t>
              </a:r>
            </a:p>
          </p:txBody>
        </p:sp>
        <p:sp>
          <p:nvSpPr>
            <p:cNvPr id="28" name="TextBox 27"/>
            <p:cNvSpPr txBox="1"/>
            <p:nvPr/>
          </p:nvSpPr>
          <p:spPr>
            <a:xfrm>
              <a:off x="323529" y="1236822"/>
              <a:ext cx="288032" cy="60775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3</a:t>
              </a:r>
            </a:p>
          </p:txBody>
        </p:sp>
      </p:grpSp>
      <p:graphicFrame>
        <p:nvGraphicFramePr>
          <p:cNvPr id="29" name="Table 28"/>
          <p:cNvGraphicFramePr>
            <a:graphicFrameLocks noGrp="1"/>
          </p:cNvGraphicFramePr>
          <p:nvPr/>
        </p:nvGraphicFramePr>
        <p:xfrm>
          <a:off x="501895" y="3551416"/>
          <a:ext cx="7757376" cy="741680"/>
        </p:xfrm>
        <a:graphic>
          <a:graphicData uri="http://schemas.openxmlformats.org/drawingml/2006/table">
            <a:tbl>
              <a:tblPr firstRow="1" bandRow="1">
                <a:tableStyleId>{5C22544A-7EE6-4342-B048-85BDC9FD1C3A}</a:tableStyleId>
              </a:tblPr>
              <a:tblGrid>
                <a:gridCol w="705216">
                  <a:extLst>
                    <a:ext uri="{9D8B030D-6E8A-4147-A177-3AD203B41FA5}">
                      <a16:colId xmlns:a16="http://schemas.microsoft.com/office/drawing/2014/main" val="20000"/>
                    </a:ext>
                  </a:extLst>
                </a:gridCol>
                <a:gridCol w="705216">
                  <a:extLst>
                    <a:ext uri="{9D8B030D-6E8A-4147-A177-3AD203B41FA5}">
                      <a16:colId xmlns:a16="http://schemas.microsoft.com/office/drawing/2014/main" val="20001"/>
                    </a:ext>
                  </a:extLst>
                </a:gridCol>
                <a:gridCol w="705216">
                  <a:extLst>
                    <a:ext uri="{9D8B030D-6E8A-4147-A177-3AD203B41FA5}">
                      <a16:colId xmlns:a16="http://schemas.microsoft.com/office/drawing/2014/main" val="20002"/>
                    </a:ext>
                  </a:extLst>
                </a:gridCol>
                <a:gridCol w="705216">
                  <a:extLst>
                    <a:ext uri="{9D8B030D-6E8A-4147-A177-3AD203B41FA5}">
                      <a16:colId xmlns:a16="http://schemas.microsoft.com/office/drawing/2014/main" val="20003"/>
                    </a:ext>
                  </a:extLst>
                </a:gridCol>
                <a:gridCol w="705216">
                  <a:extLst>
                    <a:ext uri="{9D8B030D-6E8A-4147-A177-3AD203B41FA5}">
                      <a16:colId xmlns:a16="http://schemas.microsoft.com/office/drawing/2014/main" val="20004"/>
                    </a:ext>
                  </a:extLst>
                </a:gridCol>
                <a:gridCol w="705216">
                  <a:extLst>
                    <a:ext uri="{9D8B030D-6E8A-4147-A177-3AD203B41FA5}">
                      <a16:colId xmlns:a16="http://schemas.microsoft.com/office/drawing/2014/main" val="20005"/>
                    </a:ext>
                  </a:extLst>
                </a:gridCol>
                <a:gridCol w="705216">
                  <a:extLst>
                    <a:ext uri="{9D8B030D-6E8A-4147-A177-3AD203B41FA5}">
                      <a16:colId xmlns:a16="http://schemas.microsoft.com/office/drawing/2014/main" val="20006"/>
                    </a:ext>
                  </a:extLst>
                </a:gridCol>
                <a:gridCol w="705216">
                  <a:extLst>
                    <a:ext uri="{9D8B030D-6E8A-4147-A177-3AD203B41FA5}">
                      <a16:colId xmlns:a16="http://schemas.microsoft.com/office/drawing/2014/main" val="20007"/>
                    </a:ext>
                  </a:extLst>
                </a:gridCol>
                <a:gridCol w="705216">
                  <a:extLst>
                    <a:ext uri="{9D8B030D-6E8A-4147-A177-3AD203B41FA5}">
                      <a16:colId xmlns:a16="http://schemas.microsoft.com/office/drawing/2014/main" val="20008"/>
                    </a:ext>
                  </a:extLst>
                </a:gridCol>
                <a:gridCol w="705216">
                  <a:extLst>
                    <a:ext uri="{9D8B030D-6E8A-4147-A177-3AD203B41FA5}">
                      <a16:colId xmlns:a16="http://schemas.microsoft.com/office/drawing/2014/main" val="20009"/>
                    </a:ext>
                  </a:extLst>
                </a:gridCol>
                <a:gridCol w="705216">
                  <a:extLst>
                    <a:ext uri="{9D8B030D-6E8A-4147-A177-3AD203B41FA5}">
                      <a16:colId xmlns:a16="http://schemas.microsoft.com/office/drawing/2014/main" val="20010"/>
                    </a:ext>
                  </a:extLst>
                </a:gridCol>
              </a:tblGrid>
              <a:tr h="370840">
                <a:tc>
                  <a:txBody>
                    <a:bodyPr/>
                    <a:lstStyle/>
                    <a:p>
                      <a:endParaRPr lang="en-US" sz="14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0840">
                <a:tc>
                  <a:txBody>
                    <a:bodyPr/>
                    <a:lstStyle/>
                    <a:p>
                      <a:r>
                        <a:rPr lang="en-US" sz="1600" dirty="0">
                          <a:solidFill>
                            <a:srgbClr val="0070C0"/>
                          </a:solidFill>
                        </a:rPr>
                        <a:t>list</a:t>
                      </a:r>
                      <a:r>
                        <a:rPr lang="en-US" sz="1600" dirty="0">
                          <a:solidFill>
                            <a:srgbClr val="0070C0"/>
                          </a:solidFill>
                          <a:sym typeface="Wingdings" panose="05000000000000000000" pitchFamily="2" charset="2"/>
                        </a:rPr>
                        <a:t></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46.0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grpSp>
        <p:nvGrpSpPr>
          <p:cNvPr id="7" name="Group 32"/>
          <p:cNvGrpSpPr/>
          <p:nvPr/>
        </p:nvGrpSpPr>
        <p:grpSpPr>
          <a:xfrm>
            <a:off x="179512" y="4343503"/>
            <a:ext cx="8784976" cy="369332"/>
            <a:chOff x="323529" y="1236822"/>
            <a:chExt cx="7848872" cy="347291"/>
          </a:xfrm>
        </p:grpSpPr>
        <p:sp>
          <p:nvSpPr>
            <p:cNvPr id="34" name="TextBox 33"/>
            <p:cNvSpPr txBox="1"/>
            <p:nvPr/>
          </p:nvSpPr>
          <p:spPr>
            <a:xfrm>
              <a:off x="611561" y="1236822"/>
              <a:ext cx="7560840" cy="347291"/>
            </a:xfrm>
            <a:prstGeom prst="rect">
              <a:avLst/>
            </a:prstGeom>
            <a:solidFill>
              <a:schemeClr val="bg2"/>
            </a:solidFill>
            <a:ln w="28575" cap="rnd" cmpd="thickThin">
              <a:solidFill>
                <a:srgbClr val="0000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list[2*i+1] = 20.0;	</a:t>
              </a:r>
              <a:r>
                <a:rPr kumimoji="0" lang="en-US" sz="1800" b="0" i="0" u="none" strike="noStrike" kern="1200" cap="none" spc="0" normalizeH="0" baseline="0" noProof="0" dirty="0">
                  <a:ln>
                    <a:noFill/>
                  </a:ln>
                  <a:solidFill>
                    <a:srgbClr val="00B050"/>
                  </a:solidFill>
                  <a:effectLst/>
                  <a:uLnTx/>
                  <a:uFillTx/>
                  <a:latin typeface="Lucida Sans Unicode"/>
                  <a:ea typeface="+mn-ea"/>
                  <a:cs typeface="+mn-cs"/>
                </a:rPr>
                <a:t>// </a:t>
              </a:r>
              <a:r>
                <a:rPr kumimoji="0" lang="en-US" sz="1800" b="0" i="0" u="none" strike="noStrike" kern="1200" cap="none" spc="0" normalizeH="0" baseline="0" noProof="0" dirty="0" err="1">
                  <a:ln>
                    <a:noFill/>
                  </a:ln>
                  <a:solidFill>
                    <a:srgbClr val="00B050"/>
                  </a:solidFill>
                  <a:effectLst/>
                  <a:uLnTx/>
                  <a:uFillTx/>
                  <a:latin typeface="Lucida Sans Unicode"/>
                  <a:ea typeface="+mn-ea"/>
                  <a:cs typeface="+mn-cs"/>
                </a:rPr>
                <a:t>i</a:t>
              </a:r>
              <a:r>
                <a:rPr kumimoji="0" lang="en-US" sz="1800" b="0" i="0" u="none" strike="noStrike" kern="1200" cap="none" spc="0" normalizeH="0" baseline="0" noProof="0" dirty="0">
                  <a:ln>
                    <a:noFill/>
                  </a:ln>
                  <a:solidFill>
                    <a:srgbClr val="00B050"/>
                  </a:solidFill>
                  <a:effectLst/>
                  <a:uLnTx/>
                  <a:uFillTx/>
                  <a:latin typeface="Lucida Sans Unicode"/>
                  <a:ea typeface="+mn-ea"/>
                  <a:cs typeface="+mn-cs"/>
                </a:rPr>
                <a:t> = 2</a:t>
              </a:r>
            </a:p>
          </p:txBody>
        </p:sp>
        <p:sp>
          <p:nvSpPr>
            <p:cNvPr id="35" name="TextBox 34"/>
            <p:cNvSpPr txBox="1"/>
            <p:nvPr/>
          </p:nvSpPr>
          <p:spPr>
            <a:xfrm>
              <a:off x="323529" y="1236822"/>
              <a:ext cx="288032" cy="34729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4</a:t>
              </a:r>
            </a:p>
          </p:txBody>
        </p:sp>
      </p:grpSp>
      <p:graphicFrame>
        <p:nvGraphicFramePr>
          <p:cNvPr id="36" name="Table 35"/>
          <p:cNvGraphicFramePr>
            <a:graphicFrameLocks noGrp="1"/>
          </p:cNvGraphicFramePr>
          <p:nvPr/>
        </p:nvGraphicFramePr>
        <p:xfrm>
          <a:off x="501895" y="4775552"/>
          <a:ext cx="7757376" cy="741680"/>
        </p:xfrm>
        <a:graphic>
          <a:graphicData uri="http://schemas.openxmlformats.org/drawingml/2006/table">
            <a:tbl>
              <a:tblPr firstRow="1" bandRow="1">
                <a:tableStyleId>{5C22544A-7EE6-4342-B048-85BDC9FD1C3A}</a:tableStyleId>
              </a:tblPr>
              <a:tblGrid>
                <a:gridCol w="705216">
                  <a:extLst>
                    <a:ext uri="{9D8B030D-6E8A-4147-A177-3AD203B41FA5}">
                      <a16:colId xmlns:a16="http://schemas.microsoft.com/office/drawing/2014/main" val="20000"/>
                    </a:ext>
                  </a:extLst>
                </a:gridCol>
                <a:gridCol w="705216">
                  <a:extLst>
                    <a:ext uri="{9D8B030D-6E8A-4147-A177-3AD203B41FA5}">
                      <a16:colId xmlns:a16="http://schemas.microsoft.com/office/drawing/2014/main" val="20001"/>
                    </a:ext>
                  </a:extLst>
                </a:gridCol>
                <a:gridCol w="705216">
                  <a:extLst>
                    <a:ext uri="{9D8B030D-6E8A-4147-A177-3AD203B41FA5}">
                      <a16:colId xmlns:a16="http://schemas.microsoft.com/office/drawing/2014/main" val="20002"/>
                    </a:ext>
                  </a:extLst>
                </a:gridCol>
                <a:gridCol w="705216">
                  <a:extLst>
                    <a:ext uri="{9D8B030D-6E8A-4147-A177-3AD203B41FA5}">
                      <a16:colId xmlns:a16="http://schemas.microsoft.com/office/drawing/2014/main" val="20003"/>
                    </a:ext>
                  </a:extLst>
                </a:gridCol>
                <a:gridCol w="705216">
                  <a:extLst>
                    <a:ext uri="{9D8B030D-6E8A-4147-A177-3AD203B41FA5}">
                      <a16:colId xmlns:a16="http://schemas.microsoft.com/office/drawing/2014/main" val="20004"/>
                    </a:ext>
                  </a:extLst>
                </a:gridCol>
                <a:gridCol w="705216">
                  <a:extLst>
                    <a:ext uri="{9D8B030D-6E8A-4147-A177-3AD203B41FA5}">
                      <a16:colId xmlns:a16="http://schemas.microsoft.com/office/drawing/2014/main" val="20005"/>
                    </a:ext>
                  </a:extLst>
                </a:gridCol>
                <a:gridCol w="705216">
                  <a:extLst>
                    <a:ext uri="{9D8B030D-6E8A-4147-A177-3AD203B41FA5}">
                      <a16:colId xmlns:a16="http://schemas.microsoft.com/office/drawing/2014/main" val="20006"/>
                    </a:ext>
                  </a:extLst>
                </a:gridCol>
                <a:gridCol w="705216">
                  <a:extLst>
                    <a:ext uri="{9D8B030D-6E8A-4147-A177-3AD203B41FA5}">
                      <a16:colId xmlns:a16="http://schemas.microsoft.com/office/drawing/2014/main" val="20007"/>
                    </a:ext>
                  </a:extLst>
                </a:gridCol>
                <a:gridCol w="705216">
                  <a:extLst>
                    <a:ext uri="{9D8B030D-6E8A-4147-A177-3AD203B41FA5}">
                      <a16:colId xmlns:a16="http://schemas.microsoft.com/office/drawing/2014/main" val="20008"/>
                    </a:ext>
                  </a:extLst>
                </a:gridCol>
                <a:gridCol w="705216">
                  <a:extLst>
                    <a:ext uri="{9D8B030D-6E8A-4147-A177-3AD203B41FA5}">
                      <a16:colId xmlns:a16="http://schemas.microsoft.com/office/drawing/2014/main" val="20009"/>
                    </a:ext>
                  </a:extLst>
                </a:gridCol>
                <a:gridCol w="705216">
                  <a:extLst>
                    <a:ext uri="{9D8B030D-6E8A-4147-A177-3AD203B41FA5}">
                      <a16:colId xmlns:a16="http://schemas.microsoft.com/office/drawing/2014/main" val="20010"/>
                    </a:ext>
                  </a:extLst>
                </a:gridCol>
              </a:tblGrid>
              <a:tr h="370840">
                <a:tc>
                  <a:txBody>
                    <a:bodyPr/>
                    <a:lstStyle/>
                    <a:p>
                      <a:endParaRPr lang="en-US" sz="14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0840">
                <a:tc>
                  <a:txBody>
                    <a:bodyPr/>
                    <a:lstStyle/>
                    <a:p>
                      <a:r>
                        <a:rPr lang="en-US" sz="1600" dirty="0">
                          <a:solidFill>
                            <a:srgbClr val="0070C0"/>
                          </a:solidFill>
                        </a:rPr>
                        <a:t>list</a:t>
                      </a:r>
                      <a:r>
                        <a:rPr lang="en-US" sz="1600" dirty="0">
                          <a:solidFill>
                            <a:srgbClr val="0070C0"/>
                          </a:solidFill>
                          <a:sym typeface="Wingdings" panose="05000000000000000000" pitchFamily="2" charset="2"/>
                        </a:rPr>
                        <a:t></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46.0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grpSp>
        <p:nvGrpSpPr>
          <p:cNvPr id="8" name="Group 36"/>
          <p:cNvGrpSpPr/>
          <p:nvPr/>
        </p:nvGrpSpPr>
        <p:grpSpPr>
          <a:xfrm>
            <a:off x="179512" y="5567639"/>
            <a:ext cx="8784976" cy="369332"/>
            <a:chOff x="323529" y="1236822"/>
            <a:chExt cx="7848872" cy="347291"/>
          </a:xfrm>
        </p:grpSpPr>
        <p:sp>
          <p:nvSpPr>
            <p:cNvPr id="38" name="TextBox 37"/>
            <p:cNvSpPr txBox="1"/>
            <p:nvPr/>
          </p:nvSpPr>
          <p:spPr>
            <a:xfrm>
              <a:off x="611561" y="1236822"/>
              <a:ext cx="7560840" cy="347291"/>
            </a:xfrm>
            <a:prstGeom prst="rect">
              <a:avLst/>
            </a:prstGeom>
            <a:solidFill>
              <a:schemeClr val="bg2"/>
            </a:solidFill>
            <a:ln w="28575" cap="rnd" cmpd="thickThin">
              <a:solidFill>
                <a:srgbClr val="0000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list[7] = list[3] + list[5];	</a:t>
              </a:r>
              <a:r>
                <a:rPr kumimoji="0" lang="en-US" sz="1800" b="0" i="0" u="none" strike="noStrike" kern="1200" cap="none" spc="0" normalizeH="0" baseline="0" noProof="0" dirty="0">
                  <a:ln>
                    <a:noFill/>
                  </a:ln>
                  <a:solidFill>
                    <a:srgbClr val="00B050"/>
                  </a:solidFill>
                  <a:effectLst/>
                  <a:uLnTx/>
                  <a:uFillTx/>
                  <a:latin typeface="Lucida Sans Unicode"/>
                  <a:ea typeface="+mn-ea"/>
                  <a:cs typeface="+mn-cs"/>
                </a:rPr>
                <a:t>//list[7] = 46.0 + 20.0 = 66.0</a:t>
              </a:r>
            </a:p>
          </p:txBody>
        </p:sp>
        <p:sp>
          <p:nvSpPr>
            <p:cNvPr id="39" name="TextBox 38"/>
            <p:cNvSpPr txBox="1"/>
            <p:nvPr/>
          </p:nvSpPr>
          <p:spPr>
            <a:xfrm>
              <a:off x="323529" y="1236822"/>
              <a:ext cx="288032" cy="34729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5</a:t>
              </a:r>
            </a:p>
          </p:txBody>
        </p:sp>
      </p:grpSp>
      <p:graphicFrame>
        <p:nvGraphicFramePr>
          <p:cNvPr id="40" name="Table 39"/>
          <p:cNvGraphicFramePr>
            <a:graphicFrameLocks noGrp="1"/>
          </p:cNvGraphicFramePr>
          <p:nvPr/>
        </p:nvGraphicFramePr>
        <p:xfrm>
          <a:off x="501895" y="5999688"/>
          <a:ext cx="7757376" cy="741680"/>
        </p:xfrm>
        <a:graphic>
          <a:graphicData uri="http://schemas.openxmlformats.org/drawingml/2006/table">
            <a:tbl>
              <a:tblPr firstRow="1" bandRow="1">
                <a:tableStyleId>{5C22544A-7EE6-4342-B048-85BDC9FD1C3A}</a:tableStyleId>
              </a:tblPr>
              <a:tblGrid>
                <a:gridCol w="705216">
                  <a:extLst>
                    <a:ext uri="{9D8B030D-6E8A-4147-A177-3AD203B41FA5}">
                      <a16:colId xmlns:a16="http://schemas.microsoft.com/office/drawing/2014/main" val="20000"/>
                    </a:ext>
                  </a:extLst>
                </a:gridCol>
                <a:gridCol w="705216">
                  <a:extLst>
                    <a:ext uri="{9D8B030D-6E8A-4147-A177-3AD203B41FA5}">
                      <a16:colId xmlns:a16="http://schemas.microsoft.com/office/drawing/2014/main" val="20001"/>
                    </a:ext>
                  </a:extLst>
                </a:gridCol>
                <a:gridCol w="705216">
                  <a:extLst>
                    <a:ext uri="{9D8B030D-6E8A-4147-A177-3AD203B41FA5}">
                      <a16:colId xmlns:a16="http://schemas.microsoft.com/office/drawing/2014/main" val="20002"/>
                    </a:ext>
                  </a:extLst>
                </a:gridCol>
                <a:gridCol w="705216">
                  <a:extLst>
                    <a:ext uri="{9D8B030D-6E8A-4147-A177-3AD203B41FA5}">
                      <a16:colId xmlns:a16="http://schemas.microsoft.com/office/drawing/2014/main" val="20003"/>
                    </a:ext>
                  </a:extLst>
                </a:gridCol>
                <a:gridCol w="705216">
                  <a:extLst>
                    <a:ext uri="{9D8B030D-6E8A-4147-A177-3AD203B41FA5}">
                      <a16:colId xmlns:a16="http://schemas.microsoft.com/office/drawing/2014/main" val="20004"/>
                    </a:ext>
                  </a:extLst>
                </a:gridCol>
                <a:gridCol w="705216">
                  <a:extLst>
                    <a:ext uri="{9D8B030D-6E8A-4147-A177-3AD203B41FA5}">
                      <a16:colId xmlns:a16="http://schemas.microsoft.com/office/drawing/2014/main" val="20005"/>
                    </a:ext>
                  </a:extLst>
                </a:gridCol>
                <a:gridCol w="705216">
                  <a:extLst>
                    <a:ext uri="{9D8B030D-6E8A-4147-A177-3AD203B41FA5}">
                      <a16:colId xmlns:a16="http://schemas.microsoft.com/office/drawing/2014/main" val="20006"/>
                    </a:ext>
                  </a:extLst>
                </a:gridCol>
                <a:gridCol w="705216">
                  <a:extLst>
                    <a:ext uri="{9D8B030D-6E8A-4147-A177-3AD203B41FA5}">
                      <a16:colId xmlns:a16="http://schemas.microsoft.com/office/drawing/2014/main" val="20007"/>
                    </a:ext>
                  </a:extLst>
                </a:gridCol>
                <a:gridCol w="705216">
                  <a:extLst>
                    <a:ext uri="{9D8B030D-6E8A-4147-A177-3AD203B41FA5}">
                      <a16:colId xmlns:a16="http://schemas.microsoft.com/office/drawing/2014/main" val="20008"/>
                    </a:ext>
                  </a:extLst>
                </a:gridCol>
                <a:gridCol w="705216">
                  <a:extLst>
                    <a:ext uri="{9D8B030D-6E8A-4147-A177-3AD203B41FA5}">
                      <a16:colId xmlns:a16="http://schemas.microsoft.com/office/drawing/2014/main" val="20009"/>
                    </a:ext>
                  </a:extLst>
                </a:gridCol>
                <a:gridCol w="705216">
                  <a:extLst>
                    <a:ext uri="{9D8B030D-6E8A-4147-A177-3AD203B41FA5}">
                      <a16:colId xmlns:a16="http://schemas.microsoft.com/office/drawing/2014/main" val="20010"/>
                    </a:ext>
                  </a:extLst>
                </a:gridCol>
              </a:tblGrid>
              <a:tr h="370840">
                <a:tc>
                  <a:txBody>
                    <a:bodyPr/>
                    <a:lstStyle/>
                    <a:p>
                      <a:endParaRPr lang="en-US" sz="14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0840">
                <a:tc>
                  <a:txBody>
                    <a:bodyPr/>
                    <a:lstStyle/>
                    <a:p>
                      <a:r>
                        <a:rPr lang="en-US" sz="1600" dirty="0">
                          <a:solidFill>
                            <a:srgbClr val="0070C0"/>
                          </a:solidFill>
                        </a:rPr>
                        <a:t>list</a:t>
                      </a:r>
                      <a:r>
                        <a:rPr lang="en-US" sz="1600" dirty="0">
                          <a:solidFill>
                            <a:srgbClr val="0070C0"/>
                          </a:solidFill>
                          <a:sym typeface="Wingdings" panose="05000000000000000000" pitchFamily="2" charset="2"/>
                        </a:rPr>
                        <a:t></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46.0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66.0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6754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par>
                                <p:cTn id="16" presetID="47"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right)">
                                      <p:cBhvr>
                                        <p:cTn id="25" dur="500"/>
                                        <p:tgtEl>
                                          <p:spTgt spid="6"/>
                                        </p:tgtEl>
                                      </p:cBhvr>
                                    </p:animEffect>
                                  </p:childTnLst>
                                </p:cTn>
                              </p:par>
                              <p:par>
                                <p:cTn id="26" presetID="47"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par>
                                <p:cTn id="36" presetID="47"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right)">
                                      <p:cBhvr>
                                        <p:cTn id="45" dur="500"/>
                                        <p:tgtEl>
                                          <p:spTgt spid="8"/>
                                        </p:tgtEl>
                                      </p:cBhvr>
                                    </p:animEffect>
                                  </p:childTnLst>
                                </p:cTn>
                              </p:par>
                              <p:par>
                                <p:cTn id="46" presetID="47"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1000"/>
                                        <p:tgtEl>
                                          <p:spTgt spid="40"/>
                                        </p:tgtEl>
                                      </p:cBhvr>
                                    </p:animEffect>
                                    <p:anim calcmode="lin" valueType="num">
                                      <p:cBhvr>
                                        <p:cTn id="49" dur="1000" fill="hold"/>
                                        <p:tgtEl>
                                          <p:spTgt spid="40"/>
                                        </p:tgtEl>
                                        <p:attrNameLst>
                                          <p:attrName>ppt_x</p:attrName>
                                        </p:attrNameLst>
                                      </p:cBhvr>
                                      <p:tavLst>
                                        <p:tav tm="0">
                                          <p:val>
                                            <p:strVal val="#ppt_x"/>
                                          </p:val>
                                        </p:tav>
                                        <p:tav tm="100000">
                                          <p:val>
                                            <p:strVal val="#ppt_x"/>
                                          </p:val>
                                        </p:tav>
                                      </p:tavLst>
                                    </p:anim>
                                    <p:anim calcmode="lin" valueType="num">
                                      <p:cBhvr>
                                        <p:cTn id="5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p:bld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ACCESSING ARRAY ELEMENTS</a:t>
            </a:r>
          </a:p>
        </p:txBody>
      </p:sp>
      <p:sp>
        <p:nvSpPr>
          <p:cNvPr id="17" name="Slide Number Placeholder 1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4484-767D-4C48-AF0E-A1438A969E59}"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697</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12" name="Rectangle 11"/>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Lucida Sans Unicode"/>
                <a:ea typeface="+mn-ea"/>
                <a:cs typeface="+mn-cs"/>
              </a:rPr>
              <a:t> </a:t>
            </a:r>
          </a:p>
        </p:txBody>
      </p:sp>
      <p:cxnSp>
        <p:nvCxnSpPr>
          <p:cNvPr id="14" name="Straight Connector 1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51520" y="1196752"/>
            <a:ext cx="864096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Note the difference between the following two statements:</a:t>
            </a:r>
          </a:p>
        </p:txBody>
      </p:sp>
      <p:grpSp>
        <p:nvGrpSpPr>
          <p:cNvPr id="2" name="Group 36"/>
          <p:cNvGrpSpPr/>
          <p:nvPr/>
        </p:nvGrpSpPr>
        <p:grpSpPr>
          <a:xfrm>
            <a:off x="179512" y="1679209"/>
            <a:ext cx="8784976" cy="646331"/>
            <a:chOff x="323529" y="1236822"/>
            <a:chExt cx="7848872" cy="607759"/>
          </a:xfrm>
        </p:grpSpPr>
        <p:sp>
          <p:nvSpPr>
            <p:cNvPr id="38" name="TextBox 37"/>
            <p:cNvSpPr txBox="1"/>
            <p:nvPr/>
          </p:nvSpPr>
          <p:spPr>
            <a:xfrm>
              <a:off x="611561" y="1236822"/>
              <a:ext cx="7560840" cy="607759"/>
            </a:xfrm>
            <a:prstGeom prst="rect">
              <a:avLst/>
            </a:prstGeom>
            <a:solidFill>
              <a:schemeClr val="bg2"/>
            </a:solidFill>
            <a:ln w="28575" cap="rnd" cmpd="thickThin">
              <a:solidFill>
                <a:srgbClr val="0000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list[7] = list[3] + list[5];	</a:t>
              </a:r>
              <a:r>
                <a:rPr kumimoji="0" lang="en-US" sz="1800" b="0" i="0" u="none" strike="noStrike" kern="1200" cap="none" spc="0" normalizeH="0" baseline="0" noProof="0" dirty="0">
                  <a:ln>
                    <a:noFill/>
                  </a:ln>
                  <a:solidFill>
                    <a:srgbClr val="00B050"/>
                  </a:solidFill>
                  <a:effectLst/>
                  <a:uLnTx/>
                  <a:uFillTx/>
                  <a:latin typeface="Lucida Sans Unicode"/>
                  <a:ea typeface="+mn-ea"/>
                  <a:cs typeface="+mn-cs"/>
                </a:rPr>
                <a:t>//list[7] = 46.0 + 20.0 = 66.0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Lucida Sans Unicode"/>
                  <a:ea typeface="+mn-ea"/>
                  <a:cs typeface="+mn-cs"/>
                </a:rPr>
                <a:t>list[3+5] = 10.0;	</a:t>
              </a:r>
              <a:r>
                <a:rPr kumimoji="0" lang="en-US" sz="1800" b="0" i="0" u="none" strike="noStrike" kern="1200" cap="none" spc="0" normalizeH="0" baseline="0" noProof="0" dirty="0">
                  <a:ln>
                    <a:noFill/>
                  </a:ln>
                  <a:solidFill>
                    <a:srgbClr val="00B050"/>
                  </a:solidFill>
                  <a:effectLst/>
                  <a:uLnTx/>
                  <a:uFillTx/>
                  <a:latin typeface="Lucida Sans Unicode"/>
                  <a:ea typeface="+mn-ea"/>
                  <a:cs typeface="+mn-cs"/>
                </a:rPr>
                <a:t>//list[8] = 10.0</a:t>
              </a:r>
            </a:p>
          </p:txBody>
        </p:sp>
        <p:sp>
          <p:nvSpPr>
            <p:cNvPr id="39" name="TextBox 38"/>
            <p:cNvSpPr txBox="1"/>
            <p:nvPr/>
          </p:nvSpPr>
          <p:spPr>
            <a:xfrm>
              <a:off x="323529" y="1236822"/>
              <a:ext cx="288032" cy="60775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Lucida Sans Unicode"/>
                  <a:ea typeface="+mn-ea"/>
                  <a:cs typeface="+mn-cs"/>
                </a:rPr>
                <a:t>6</a:t>
              </a:r>
            </a:p>
          </p:txBody>
        </p:sp>
      </p:grpSp>
      <p:graphicFrame>
        <p:nvGraphicFramePr>
          <p:cNvPr id="40" name="Table 39"/>
          <p:cNvGraphicFramePr>
            <a:graphicFrameLocks noGrp="1"/>
          </p:cNvGraphicFramePr>
          <p:nvPr/>
        </p:nvGraphicFramePr>
        <p:xfrm>
          <a:off x="501895" y="2399288"/>
          <a:ext cx="7757376" cy="741680"/>
        </p:xfrm>
        <a:graphic>
          <a:graphicData uri="http://schemas.openxmlformats.org/drawingml/2006/table">
            <a:tbl>
              <a:tblPr firstRow="1" bandRow="1">
                <a:tableStyleId>{5C22544A-7EE6-4342-B048-85BDC9FD1C3A}</a:tableStyleId>
              </a:tblPr>
              <a:tblGrid>
                <a:gridCol w="705216">
                  <a:extLst>
                    <a:ext uri="{9D8B030D-6E8A-4147-A177-3AD203B41FA5}">
                      <a16:colId xmlns:a16="http://schemas.microsoft.com/office/drawing/2014/main" val="20000"/>
                    </a:ext>
                  </a:extLst>
                </a:gridCol>
                <a:gridCol w="705216">
                  <a:extLst>
                    <a:ext uri="{9D8B030D-6E8A-4147-A177-3AD203B41FA5}">
                      <a16:colId xmlns:a16="http://schemas.microsoft.com/office/drawing/2014/main" val="20001"/>
                    </a:ext>
                  </a:extLst>
                </a:gridCol>
                <a:gridCol w="705216">
                  <a:extLst>
                    <a:ext uri="{9D8B030D-6E8A-4147-A177-3AD203B41FA5}">
                      <a16:colId xmlns:a16="http://schemas.microsoft.com/office/drawing/2014/main" val="20002"/>
                    </a:ext>
                  </a:extLst>
                </a:gridCol>
                <a:gridCol w="705216">
                  <a:extLst>
                    <a:ext uri="{9D8B030D-6E8A-4147-A177-3AD203B41FA5}">
                      <a16:colId xmlns:a16="http://schemas.microsoft.com/office/drawing/2014/main" val="20003"/>
                    </a:ext>
                  </a:extLst>
                </a:gridCol>
                <a:gridCol w="705216">
                  <a:extLst>
                    <a:ext uri="{9D8B030D-6E8A-4147-A177-3AD203B41FA5}">
                      <a16:colId xmlns:a16="http://schemas.microsoft.com/office/drawing/2014/main" val="20004"/>
                    </a:ext>
                  </a:extLst>
                </a:gridCol>
                <a:gridCol w="705216">
                  <a:extLst>
                    <a:ext uri="{9D8B030D-6E8A-4147-A177-3AD203B41FA5}">
                      <a16:colId xmlns:a16="http://schemas.microsoft.com/office/drawing/2014/main" val="20005"/>
                    </a:ext>
                  </a:extLst>
                </a:gridCol>
                <a:gridCol w="705216">
                  <a:extLst>
                    <a:ext uri="{9D8B030D-6E8A-4147-A177-3AD203B41FA5}">
                      <a16:colId xmlns:a16="http://schemas.microsoft.com/office/drawing/2014/main" val="20006"/>
                    </a:ext>
                  </a:extLst>
                </a:gridCol>
                <a:gridCol w="705216">
                  <a:extLst>
                    <a:ext uri="{9D8B030D-6E8A-4147-A177-3AD203B41FA5}">
                      <a16:colId xmlns:a16="http://schemas.microsoft.com/office/drawing/2014/main" val="20007"/>
                    </a:ext>
                  </a:extLst>
                </a:gridCol>
                <a:gridCol w="705216">
                  <a:extLst>
                    <a:ext uri="{9D8B030D-6E8A-4147-A177-3AD203B41FA5}">
                      <a16:colId xmlns:a16="http://schemas.microsoft.com/office/drawing/2014/main" val="20008"/>
                    </a:ext>
                  </a:extLst>
                </a:gridCol>
                <a:gridCol w="705216">
                  <a:extLst>
                    <a:ext uri="{9D8B030D-6E8A-4147-A177-3AD203B41FA5}">
                      <a16:colId xmlns:a16="http://schemas.microsoft.com/office/drawing/2014/main" val="20009"/>
                    </a:ext>
                  </a:extLst>
                </a:gridCol>
                <a:gridCol w="705216">
                  <a:extLst>
                    <a:ext uri="{9D8B030D-6E8A-4147-A177-3AD203B41FA5}">
                      <a16:colId xmlns:a16="http://schemas.microsoft.com/office/drawing/2014/main" val="20010"/>
                    </a:ext>
                  </a:extLst>
                </a:gridCol>
              </a:tblGrid>
              <a:tr h="370840">
                <a:tc>
                  <a:txBody>
                    <a:bodyPr/>
                    <a:lstStyle/>
                    <a:p>
                      <a:endParaRPr lang="en-US" sz="1400" b="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list[9]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0840">
                <a:tc>
                  <a:txBody>
                    <a:bodyPr/>
                    <a:lstStyle/>
                    <a:p>
                      <a:r>
                        <a:rPr lang="en-US" sz="1600" dirty="0">
                          <a:solidFill>
                            <a:srgbClr val="0070C0"/>
                          </a:solidFill>
                        </a:rPr>
                        <a:t>list</a:t>
                      </a:r>
                      <a:r>
                        <a:rPr lang="en-US" sz="1600" dirty="0">
                          <a:solidFill>
                            <a:srgbClr val="0070C0"/>
                          </a:solidFill>
                          <a:sym typeface="Wingdings" panose="05000000000000000000" pitchFamily="2" charset="2"/>
                        </a:rPr>
                        <a:t></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46.0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66.0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b="1" dirty="0">
                          <a:solidFill>
                            <a:srgbClr val="0070C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600"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5335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47"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p:bldLst>
  </p:timing>
</p:sld>
</file>

<file path=ppt/slides/slide6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385" name="Rectangle 5"/>
          <p:cNvSpPr>
            <a:spLocks noGrp="1" noChangeArrowheads="1"/>
          </p:cNvSpPr>
          <p:nvPr>
            <p:ph type="title"/>
          </p:nvPr>
        </p:nvSpPr>
        <p:spPr>
          <a:xfrm>
            <a:off x="304800" y="152400"/>
            <a:ext cx="8153400" cy="1143000"/>
          </a:xfrm>
          <a:noFill/>
        </p:spPr>
        <p:txBody>
          <a:bodyPr>
            <a:noAutofit/>
          </a:bodyPr>
          <a:lstStyle/>
          <a:p>
            <a:r>
              <a:rPr lang="en-US" sz="3600" dirty="0">
                <a:solidFill>
                  <a:schemeClr val="accent1"/>
                </a:solidFill>
                <a:latin typeface="Tahoma" pitchFamily="34" charset="0"/>
                <a:ea typeface="Tahoma" pitchFamily="34" charset="0"/>
                <a:cs typeface="Tahoma" pitchFamily="34" charset="0"/>
              </a:rPr>
              <a:t>Use constant to declare array size</a:t>
            </a:r>
            <a:endParaRPr lang="en-US" sz="3600" dirty="0">
              <a:solidFill>
                <a:srgbClr val="C00000"/>
              </a:solidFill>
              <a:latin typeface="Tahoma" pitchFamily="34" charset="0"/>
              <a:ea typeface="Tahoma" pitchFamily="34" charset="0"/>
              <a:cs typeface="Tahoma" pitchFamily="34" charset="0"/>
            </a:endParaRPr>
          </a:p>
        </p:txBody>
      </p:sp>
      <p:sp>
        <p:nvSpPr>
          <p:cNvPr id="15363" name="Slide Number Placeholder 5"/>
          <p:cNvSpPr>
            <a:spLocks noGrp="1"/>
          </p:cNvSpPr>
          <p:nvPr>
            <p:ph type="sldNum" sz="quarter" idx="11"/>
          </p:nvPr>
        </p:nvSpPr>
        <p:spPr>
          <a:xfrm>
            <a:off x="6662351" y="6093296"/>
            <a:ext cx="2350681" cy="36512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1E87DDA-918E-4D45-B99E-DA5FDD2C5941}" type="slidenum">
              <a:rPr kumimoji="0" lang="en-US" sz="1400" b="0" i="0" u="none" strike="noStrike" kern="1200" cap="none" spc="0" normalizeH="0" baseline="0" noProof="0">
                <a:ln>
                  <a:noFill/>
                </a:ln>
                <a:solidFill>
                  <a:prstClr val="white"/>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698</a:t>
            </a:fld>
            <a:endParaRPr kumimoji="0" lang="en-US" sz="1400" b="0" i="0" u="none" strike="noStrike" kern="1200" cap="none" spc="0" normalizeH="0" baseline="0" noProof="0">
              <a:ln>
                <a:noFill/>
              </a:ln>
              <a:solidFill>
                <a:prstClr val="white"/>
              </a:solidFill>
              <a:effectLst/>
              <a:uLnTx/>
              <a:uFillTx/>
              <a:latin typeface="Times New Roman" charset="0"/>
              <a:ea typeface="MS PGothic" charset="0"/>
            </a:endParaRPr>
          </a:p>
        </p:txBody>
      </p:sp>
      <p:sp>
        <p:nvSpPr>
          <p:cNvPr id="16387" name="Footer Placeholder 4"/>
          <p:cNvSpPr>
            <a:spLocks noGrp="1"/>
          </p:cNvSpPr>
          <p:nvPr>
            <p:ph type="ftr" sz="quarter" idx="12"/>
          </p:nvPr>
        </p:nvSpPr>
        <p:spPr bwMode="auto">
          <a:xfrm>
            <a:off x="2843808" y="6407944"/>
            <a:ext cx="6169224"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imes New Roman" charset="0"/>
                <a:ea typeface="MS PGothic" charset="0"/>
              </a:rPr>
              <a:t>Java Programming: From Problem Analysis to Program Design, 4e</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8001000" cy="3436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491569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16387"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5EAE951-A4E7-3A4B-B6B0-457635A5ACD8}"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699</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sp>
        <p:nvSpPr>
          <p:cNvPr id="16388" name="Rectangle 3"/>
          <p:cNvSpPr>
            <a:spLocks noGrp="1" noChangeArrowheads="1"/>
          </p:cNvSpPr>
          <p:nvPr>
            <p:ph sz="quarter" idx="1"/>
          </p:nvPr>
        </p:nvSpPr>
        <p:spPr>
          <a:xfrm>
            <a:off x="0" y="381000"/>
            <a:ext cx="9144000" cy="838200"/>
          </a:xfrm>
        </p:spPr>
        <p:txBody>
          <a:bodyPr>
            <a:noAutofit/>
          </a:bodyPr>
          <a:lstStyle/>
          <a:p>
            <a:pPr marL="228600" indent="-228600" fontAlgn="auto">
              <a:lnSpc>
                <a:spcPct val="90000"/>
              </a:lnSpc>
              <a:spcAft>
                <a:spcPts val="0"/>
              </a:spcAft>
              <a:buFontTx/>
              <a:buNone/>
              <a:defRPr/>
            </a:pPr>
            <a:r>
              <a:rPr lang="en-US" sz="2800" b="1" dirty="0">
                <a:solidFill>
                  <a:schemeClr val="accent1"/>
                </a:solidFill>
                <a:effectLst>
                  <a:outerShdw blurRad="38100" dist="38100" dir="2700000" algn="tl">
                    <a:srgbClr val="000000">
                      <a:alpha val="43137"/>
                    </a:srgbClr>
                  </a:outerShdw>
                </a:effectLst>
                <a:latin typeface="Tahoma" pitchFamily="34" charset="0"/>
                <a:ea typeface="Tahoma" pitchFamily="34" charset="0"/>
                <a:cs typeface="Tahoma" pitchFamily="34" charset="0"/>
              </a:rPr>
              <a:t>Specifying Array Size During Program Execution</a:t>
            </a:r>
          </a:p>
        </p:txBody>
      </p:sp>
      <p:pic>
        <p:nvPicPr>
          <p:cNvPr id="174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610600" cy="4267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47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3" descr="Rectangle: Click to edit Master text styles&#10;Second level&#10;Third level&#10;Fourth level&#10;Fifth level"/>
          <p:cNvSpPr>
            <a:spLocks noGrp="1" noChangeArrowheads="1"/>
          </p:cNvSpPr>
          <p:nvPr>
            <p:ph idx="1"/>
          </p:nvPr>
        </p:nvSpPr>
        <p:spPr>
          <a:xfrm>
            <a:off x="152400" y="1447800"/>
            <a:ext cx="8686800" cy="2667000"/>
          </a:xfrm>
          <a:noFill/>
        </p:spPr>
        <p:txBody>
          <a:bodyPr>
            <a:normAutofit/>
          </a:bodyPr>
          <a:lstStyle/>
          <a:p>
            <a:pPr eaLnBrk="1" hangingPunct="1">
              <a:buClr>
                <a:srgbClr val="FF0000"/>
              </a:buClr>
              <a:buFont typeface="Wingdings" panose="05000000000000000000" pitchFamily="2" charset="2"/>
              <a:buChar char="Ø"/>
            </a:pPr>
            <a:r>
              <a:rPr lang="en-US" sz="2000" dirty="0">
                <a:solidFill>
                  <a:srgbClr val="FF0000"/>
                </a:solidFill>
                <a:latin typeface="Tahoma" charset="0"/>
                <a:cs typeface="Arial" charset="0"/>
              </a:rPr>
              <a:t>A program consists of the following:</a:t>
            </a:r>
          </a:p>
          <a:p>
            <a:pPr lvl="1" eaLnBrk="1" hangingPunct="1">
              <a:buClr>
                <a:srgbClr val="FF0000"/>
              </a:buClr>
              <a:buFont typeface="Courier New" panose="02070309020205020404" pitchFamily="49" charset="0"/>
              <a:buChar char="o"/>
            </a:pPr>
            <a:r>
              <a:rPr lang="en-US" sz="2000" dirty="0">
                <a:solidFill>
                  <a:srgbClr val="0000FF"/>
                </a:solidFill>
                <a:latin typeface="Tahoma" charset="0"/>
                <a:cs typeface="Arial" charset="0"/>
              </a:rPr>
              <a:t>Input:</a:t>
            </a:r>
            <a:r>
              <a:rPr lang="en-US" sz="2000" dirty="0">
                <a:solidFill>
                  <a:srgbClr val="0070C0"/>
                </a:solidFill>
                <a:latin typeface="Tahoma" charset="0"/>
                <a:cs typeface="Arial" charset="0"/>
              </a:rPr>
              <a:t> </a:t>
            </a:r>
            <a:r>
              <a:rPr lang="en-US" sz="2000" dirty="0">
                <a:latin typeface="Tahoma" charset="0"/>
                <a:cs typeface="Arial" charset="0"/>
              </a:rPr>
              <a:t>Data to begin with to solve the program. </a:t>
            </a:r>
          </a:p>
          <a:p>
            <a:pPr lvl="1" eaLnBrk="1" hangingPunct="1">
              <a:buClr>
                <a:srgbClr val="FF0000"/>
              </a:buClr>
              <a:buFont typeface="Courier New" panose="02070309020205020404" pitchFamily="49" charset="0"/>
              <a:buChar char="o"/>
            </a:pPr>
            <a:r>
              <a:rPr lang="en-US" sz="2000" dirty="0">
                <a:solidFill>
                  <a:srgbClr val="0000FF"/>
                </a:solidFill>
                <a:latin typeface="Tahoma" charset="0"/>
                <a:cs typeface="Arial" charset="0"/>
              </a:rPr>
              <a:t>Output:</a:t>
            </a:r>
            <a:r>
              <a:rPr lang="en-US" sz="2000" dirty="0">
                <a:solidFill>
                  <a:srgbClr val="0070C0"/>
                </a:solidFill>
                <a:latin typeface="Tahoma" charset="0"/>
                <a:cs typeface="Arial" charset="0"/>
              </a:rPr>
              <a:t> </a:t>
            </a:r>
            <a:r>
              <a:rPr lang="en-US" sz="2000" dirty="0">
                <a:latin typeface="Tahoma" charset="0"/>
                <a:cs typeface="Arial" charset="0"/>
              </a:rPr>
              <a:t>The target of the problem. This is the expected result.</a:t>
            </a:r>
          </a:p>
          <a:p>
            <a:pPr lvl="2" eaLnBrk="1" hangingPunct="1">
              <a:buClr>
                <a:srgbClr val="FF0000"/>
              </a:buClr>
              <a:buFont typeface="Wingdings" panose="05000000000000000000" pitchFamily="2" charset="2"/>
              <a:buChar char="§"/>
            </a:pPr>
            <a:r>
              <a:rPr lang="en-US" sz="2000" i="1" dirty="0">
                <a:solidFill>
                  <a:schemeClr val="tx2">
                    <a:lumMod val="60000"/>
                    <a:lumOff val="40000"/>
                  </a:schemeClr>
                </a:solidFill>
                <a:latin typeface="Tahoma" charset="0"/>
                <a:cs typeface="Arial" charset="0"/>
              </a:rPr>
              <a:t>Nouns in the problem statement suggest input and output data.</a:t>
            </a:r>
          </a:p>
          <a:p>
            <a:pPr lvl="1">
              <a:buClr>
                <a:srgbClr val="FF0000"/>
              </a:buClr>
              <a:buFont typeface="Courier New" panose="02070309020205020404" pitchFamily="49" charset="0"/>
              <a:buChar char="o"/>
            </a:pPr>
            <a:r>
              <a:rPr lang="en-US" sz="2000" dirty="0">
                <a:solidFill>
                  <a:srgbClr val="0000FF"/>
                </a:solidFill>
                <a:latin typeface="Tahoma" charset="0"/>
                <a:cs typeface="Arial" charset="0"/>
              </a:rPr>
              <a:t>Processing: </a:t>
            </a:r>
            <a:r>
              <a:rPr lang="en-US" sz="2000" dirty="0">
                <a:latin typeface="Tahoma" charset="0"/>
                <a:cs typeface="Arial" charset="0"/>
              </a:rPr>
              <a:t>This is the set of instructions that drive from the input to the output. </a:t>
            </a:r>
          </a:p>
          <a:p>
            <a:pPr lvl="2" eaLnBrk="1" hangingPunct="1">
              <a:buClr>
                <a:srgbClr val="FF0000"/>
              </a:buClr>
              <a:buFont typeface="Wingdings" panose="05000000000000000000" pitchFamily="2" charset="2"/>
              <a:buChar char="§"/>
            </a:pPr>
            <a:r>
              <a:rPr lang="en-US" sz="2000" i="1" dirty="0">
                <a:solidFill>
                  <a:schemeClr val="tx2">
                    <a:lumMod val="60000"/>
                    <a:lumOff val="40000"/>
                  </a:schemeClr>
                </a:solidFill>
                <a:latin typeface="Tahoma" charset="0"/>
                <a:cs typeface="Arial" charset="0"/>
              </a:rPr>
              <a:t>Verbs in the problem suggest the processing steps.</a:t>
            </a:r>
          </a:p>
          <a:p>
            <a:pPr eaLnBrk="1" hangingPunct="1"/>
            <a:endParaRPr lang="en-US" sz="2000" dirty="0">
              <a:solidFill>
                <a:srgbClr val="0070C0"/>
              </a:solidFill>
              <a:latin typeface="Tahoma" charset="0"/>
              <a:cs typeface="Arial" charset="0"/>
            </a:endParaRPr>
          </a:p>
          <a:p>
            <a:pPr eaLnBrk="1" hangingPunct="1"/>
            <a:endParaRPr lang="en-US" sz="2000" dirty="0">
              <a:solidFill>
                <a:srgbClr val="0070C0"/>
              </a:solidFill>
              <a:latin typeface="Tahoma" charset="0"/>
              <a:cs typeface="Arial" charset="0"/>
            </a:endParaRPr>
          </a:p>
        </p:txBody>
      </p:sp>
      <p:sp>
        <p:nvSpPr>
          <p:cNvPr id="12293" name="Rectangle 2"/>
          <p:cNvSpPr>
            <a:spLocks noGrp="1" noChangeArrowheads="1"/>
          </p:cNvSpPr>
          <p:nvPr>
            <p:ph type="title"/>
          </p:nvPr>
        </p:nvSpPr>
        <p:spPr>
          <a:xfrm>
            <a:off x="292100" y="228600"/>
            <a:ext cx="8547100" cy="762000"/>
          </a:xfrm>
          <a:noFill/>
        </p:spPr>
        <p:txBody>
          <a:bodyPr>
            <a:normAutofit/>
          </a:bodyPr>
          <a:lstStyle/>
          <a:p>
            <a:pPr eaLnBrk="1" hangingPunct="1"/>
            <a:r>
              <a:rPr lang="en-US" sz="4000" dirty="0">
                <a:solidFill>
                  <a:schemeClr val="accent2"/>
                </a:solidFill>
                <a:latin typeface="Tahoma" charset="0"/>
                <a:cs typeface="Arial" charset="0"/>
              </a:rPr>
              <a:t>3. Program Components</a:t>
            </a:r>
          </a:p>
        </p:txBody>
      </p:sp>
      <p:grpSp>
        <p:nvGrpSpPr>
          <p:cNvPr id="6" name="Group 5"/>
          <p:cNvGrpSpPr/>
          <p:nvPr/>
        </p:nvGrpSpPr>
        <p:grpSpPr>
          <a:xfrm>
            <a:off x="1333500" y="4495800"/>
            <a:ext cx="6477000" cy="1828800"/>
            <a:chOff x="990600" y="4495800"/>
            <a:chExt cx="6477000" cy="1828800"/>
          </a:xfrm>
        </p:grpSpPr>
        <p:sp>
          <p:nvSpPr>
            <p:cNvPr id="3" name="Rectangle 2"/>
            <p:cNvSpPr/>
            <p:nvPr/>
          </p:nvSpPr>
          <p:spPr>
            <a:xfrm>
              <a:off x="990600" y="5067300"/>
              <a:ext cx="1447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Data</a:t>
              </a:r>
            </a:p>
          </p:txBody>
        </p:sp>
        <p:sp>
          <p:nvSpPr>
            <p:cNvPr id="22" name="Rectangle 21"/>
            <p:cNvSpPr/>
            <p:nvPr/>
          </p:nvSpPr>
          <p:spPr>
            <a:xfrm>
              <a:off x="6019800" y="5067300"/>
              <a:ext cx="1447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Data</a:t>
              </a:r>
            </a:p>
          </p:txBody>
        </p:sp>
        <p:sp>
          <p:nvSpPr>
            <p:cNvPr id="4" name="Rectangle 3"/>
            <p:cNvSpPr/>
            <p:nvPr/>
          </p:nvSpPr>
          <p:spPr>
            <a:xfrm>
              <a:off x="3124200" y="4495800"/>
              <a:ext cx="2209800" cy="18288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a:t>
              </a:r>
            </a:p>
          </p:txBody>
        </p:sp>
        <p:sp>
          <p:nvSpPr>
            <p:cNvPr id="5" name="Right Arrow 4"/>
            <p:cNvSpPr/>
            <p:nvPr/>
          </p:nvSpPr>
          <p:spPr>
            <a:xfrm>
              <a:off x="2362200" y="5181600"/>
              <a:ext cx="838200" cy="4572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5257800" y="5181600"/>
              <a:ext cx="838200" cy="457200"/>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Slide Number Placeholder 9"/>
          <p:cNvSpPr>
            <a:spLocks noGrp="1"/>
          </p:cNvSpPr>
          <p:nvPr>
            <p:ph type="sldNum" sz="quarter" idx="12"/>
          </p:nvPr>
        </p:nvSpPr>
        <p:spPr/>
        <p:txBody>
          <a:bodyPr/>
          <a:lstStyle/>
          <a:p>
            <a:r>
              <a:rPr lang="en-US"/>
              <a:t> </a:t>
            </a:r>
            <a:fld id="{D8D24581-BA14-4640-B752-9AB0FD1B9A37}" type="slidenum">
              <a:rPr lang="en-US" smtClean="0"/>
              <a:pPr/>
              <a:t>7</a:t>
            </a:fld>
            <a:endParaRPr lang="en-US" dirty="0"/>
          </a:p>
        </p:txBody>
      </p:sp>
      <p:cxnSp>
        <p:nvCxnSpPr>
          <p:cNvPr id="11" name="Straight Connector 10"/>
          <p:cNvCxnSpPr/>
          <p:nvPr/>
        </p:nvCxnSpPr>
        <p:spPr>
          <a:xfrm>
            <a:off x="0" y="10668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DATA TYPES</a:t>
            </a:r>
          </a:p>
        </p:txBody>
      </p:sp>
      <p:sp>
        <p:nvSpPr>
          <p:cNvPr id="6" name="Rectangle 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PRIMITIVE DATA TYPES (2) – Decimals</a:t>
            </a:r>
          </a:p>
        </p:txBody>
      </p:sp>
      <p:cxnSp>
        <p:nvCxnSpPr>
          <p:cNvPr id="7" name="Straight Connector 6"/>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Content Placeholder 4"/>
          <p:cNvSpPr>
            <a:spLocks noGrp="1"/>
          </p:cNvSpPr>
          <p:nvPr>
            <p:ph idx="1"/>
          </p:nvPr>
        </p:nvSpPr>
        <p:spPr>
          <a:xfrm>
            <a:off x="251520" y="1268760"/>
            <a:ext cx="8640960" cy="432048"/>
          </a:xfrm>
        </p:spPr>
        <p:txBody>
          <a:bodyPr>
            <a:normAutofit fontScale="92500"/>
          </a:bodyPr>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Java categorizes decimal (or real) data into the following primitive types:</a:t>
            </a:r>
          </a:p>
          <a:p>
            <a:pPr marL="256032" lvl="1" indent="0" algn="just">
              <a:lnSpc>
                <a:spcPct val="90000"/>
              </a:lnSpc>
              <a:buClr>
                <a:srgbClr val="FF0000"/>
              </a:buClr>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3" name="Table 12"/>
          <p:cNvGraphicFramePr>
            <a:graphicFrameLocks noGrp="1"/>
          </p:cNvGraphicFramePr>
          <p:nvPr/>
        </p:nvGraphicFramePr>
        <p:xfrm>
          <a:off x="251520" y="1740872"/>
          <a:ext cx="8640961" cy="192024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936104">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800200">
                  <a:extLst>
                    <a:ext uri="{9D8B030D-6E8A-4147-A177-3AD203B41FA5}">
                      <a16:colId xmlns:a16="http://schemas.microsoft.com/office/drawing/2014/main" val="20003"/>
                    </a:ext>
                  </a:extLst>
                </a:gridCol>
                <a:gridCol w="3024337">
                  <a:extLst>
                    <a:ext uri="{9D8B030D-6E8A-4147-A177-3AD203B41FA5}">
                      <a16:colId xmlns:a16="http://schemas.microsoft.com/office/drawing/2014/main" val="20004"/>
                    </a:ext>
                  </a:extLst>
                </a:gridCol>
              </a:tblGrid>
              <a:tr h="370840">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Type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Size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Min.</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Value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Max. Value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Number of Significant bits</a:t>
                      </a:r>
                    </a:p>
                  </a:txBody>
                  <a:tcPr/>
                </a:tc>
                <a:extLst>
                  <a:ext uri="{0D108BD9-81ED-4DB2-BD59-A6C34878D82A}">
                    <a16:rowId xmlns:a16="http://schemas.microsoft.com/office/drawing/2014/main" val="10000"/>
                  </a:ext>
                </a:extLst>
              </a:tr>
              <a:tr h="370840">
                <a:tc>
                  <a:txBody>
                    <a:bodyPr/>
                    <a:lstStyle/>
                    <a:p>
                      <a:pPr algn="ct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float</a:t>
                      </a:r>
                    </a:p>
                  </a:txBody>
                  <a:tcPr/>
                </a:tc>
                <a:tc>
                  <a:txBody>
                    <a:bodyPr/>
                    <a:lstStyle/>
                    <a:p>
                      <a:pPr algn="l"/>
                      <a:r>
                        <a:rPr lang="en-US" sz="1800" baseline="0" dirty="0">
                          <a:solidFill>
                            <a:schemeClr val="tx1"/>
                          </a:solidFill>
                          <a:latin typeface="Tahoma" panose="020B0604030504040204" pitchFamily="34" charset="0"/>
                          <a:ea typeface="Tahoma" panose="020B0604030504040204" pitchFamily="34" charset="0"/>
                          <a:cs typeface="Tahoma" panose="020B0604030504040204" pitchFamily="34" charset="0"/>
                        </a:rPr>
                        <a:t>32 bits</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indent="0" algn="l">
                        <a:buFontTx/>
                        <a:buNone/>
                      </a:pPr>
                      <a:r>
                        <a:rPr lang="en-US" sz="1800" b="0" baseline="0" dirty="0">
                          <a:latin typeface="Tahoma" panose="020B0604030504040204" pitchFamily="34" charset="0"/>
                          <a:ea typeface="Tahoma" panose="020B0604030504040204" pitchFamily="34" charset="0"/>
                          <a:cs typeface="Tahoma" panose="020B0604030504040204" pitchFamily="34" charset="0"/>
                        </a:rPr>
                        <a:t>- 3.4e+38 </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+ 3.4e+38</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Up to 7 after the decimal point (Single precision)</a:t>
                      </a:r>
                    </a:p>
                  </a:txBody>
                  <a:tcPr/>
                </a:tc>
                <a:extLst>
                  <a:ext uri="{0D108BD9-81ED-4DB2-BD59-A6C34878D82A}">
                    <a16:rowId xmlns:a16="http://schemas.microsoft.com/office/drawing/2014/main" val="10001"/>
                  </a:ext>
                </a:extLst>
              </a:tr>
              <a:tr h="370840">
                <a:tc>
                  <a:txBody>
                    <a:bodyPr/>
                    <a:lstStyle/>
                    <a:p>
                      <a:pPr algn="ct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double</a:t>
                      </a:r>
                    </a:p>
                  </a:txBody>
                  <a:tcPr/>
                </a:tc>
                <a:tc>
                  <a:txBody>
                    <a:bodyPr/>
                    <a:lstStyle/>
                    <a:p>
                      <a:pPr algn="l"/>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64 bits</a:t>
                      </a:r>
                    </a:p>
                  </a:txBody>
                  <a:tcPr/>
                </a:tc>
                <a:tc>
                  <a:txBody>
                    <a:bodyPr/>
                    <a:lstStyle/>
                    <a:p>
                      <a:pPr marL="0" indent="0" algn="l">
                        <a:buFontTx/>
                        <a:buNone/>
                      </a:pPr>
                      <a:r>
                        <a:rPr lang="en-US" sz="1800" b="0" baseline="0" dirty="0">
                          <a:latin typeface="Tahoma" panose="020B0604030504040204" pitchFamily="34" charset="0"/>
                          <a:ea typeface="Tahoma" panose="020B0604030504040204" pitchFamily="34" charset="0"/>
                          <a:cs typeface="Tahoma" panose="020B0604030504040204" pitchFamily="34" charset="0"/>
                        </a:rPr>
                        <a:t>- 1.7e+308</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+ 1.7e+308 </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Up to 15 after the decimal point (Double precision)</a:t>
                      </a:r>
                    </a:p>
                  </a:txBody>
                  <a:tcPr/>
                </a:tc>
                <a:extLst>
                  <a:ext uri="{0D108BD9-81ED-4DB2-BD59-A6C34878D82A}">
                    <a16:rowId xmlns:a16="http://schemas.microsoft.com/office/drawing/2014/main" val="10002"/>
                  </a:ext>
                </a:extLst>
              </a:tr>
            </a:tbl>
          </a:graphicData>
        </a:graphic>
      </p:graphicFrame>
      <p:sp>
        <p:nvSpPr>
          <p:cNvPr id="14" name="Content Placeholder 4"/>
          <p:cNvSpPr txBox="1">
            <a:spLocks/>
          </p:cNvSpPr>
          <p:nvPr/>
        </p:nvSpPr>
        <p:spPr>
          <a:xfrm>
            <a:off x="251520" y="4149080"/>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Java, real numbers are represented using the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floating-point notation</a:t>
            </a:r>
            <a:r>
              <a:rPr lang="en-US" sz="2000" dirty="0">
                <a:latin typeface="Tahoma" panose="020B0604030504040204" pitchFamily="34" charset="0"/>
                <a:ea typeface="Tahoma" panose="020B0604030504040204" pitchFamily="34" charset="0"/>
                <a:cs typeface="Tahoma" panose="020B0604030504040204" pitchFamily="34" charset="0"/>
              </a:rPr>
              <a:t>:</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6" name="Content Placeholder 4"/>
          <p:cNvSpPr txBox="1">
            <a:spLocks/>
          </p:cNvSpPr>
          <p:nvPr/>
        </p:nvSpPr>
        <p:spPr>
          <a:xfrm>
            <a:off x="251520" y="3789040"/>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All above types store numbers with decimal point: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floating-point</a:t>
            </a:r>
            <a:r>
              <a:rPr lang="en-US" sz="2000" dirty="0">
                <a:latin typeface="Tahoma" panose="020B0604030504040204" pitchFamily="34" charset="0"/>
                <a:ea typeface="Tahoma" panose="020B0604030504040204" pitchFamily="34" charset="0"/>
                <a:cs typeface="Tahoma" panose="020B0604030504040204" pitchFamily="34" charset="0"/>
              </a:rPr>
              <a:t>.</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12"/>
          </p:nvPr>
        </p:nvSpPr>
        <p:spPr/>
        <p:txBody>
          <a:bodyPr/>
          <a:lstStyle/>
          <a:p>
            <a:fld id="{F8648942-3001-4E9F-BD4B-DA0C8DFD46EB}" type="slidenum">
              <a:rPr lang="en-US" smtClean="0"/>
              <a:pPr/>
              <a:t>70</a:t>
            </a:fld>
            <a:endParaRPr lang="en-US"/>
          </a:p>
        </p:txBody>
      </p:sp>
    </p:spTree>
    <p:extLst>
      <p:ext uri="{BB962C8B-B14F-4D97-AF65-F5344CB8AC3E}">
        <p14:creationId xmlns:p14="http://schemas.microsoft.com/office/powerpoint/2010/main" val="360177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right)">
                                      <p:cBhvr>
                                        <p:cTn id="10" dur="500"/>
                                        <p:tgtEl>
                                          <p:spTgt spid="12">
                                            <p:txEl>
                                              <p:pRg st="0" end="0"/>
                                            </p:txEl>
                                          </p:spTgt>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wipe(left)">
                                      <p:cBhvr>
                                        <p:cTn id="19" dur="500"/>
                                        <p:tgtEl>
                                          <p:spTgt spid="1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wipe(left)">
                                      <p:cBhvr>
                                        <p:cTn id="2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bldP spid="14" grpId="0" build="p"/>
      <p:bldP spid="16" grpId="0" build="p"/>
    </p:bld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17411"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9527E11-9CEA-2240-84DC-C2814DA69012}"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700</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sp>
        <p:nvSpPr>
          <p:cNvPr id="18435" name="Rectangle 2"/>
          <p:cNvSpPr>
            <a:spLocks noGrp="1" noChangeArrowheads="1"/>
          </p:cNvSpPr>
          <p:nvPr>
            <p:ph sz="quarter" idx="1"/>
          </p:nvPr>
        </p:nvSpPr>
        <p:spPr>
          <a:xfrm>
            <a:off x="228600" y="2971800"/>
            <a:ext cx="8686800" cy="2743200"/>
          </a:xfrm>
        </p:spPr>
        <p:txBody>
          <a:bodyPr/>
          <a:lstStyle/>
          <a:p>
            <a:pPr marL="228600" indent="-228600">
              <a:lnSpc>
                <a:spcPct val="80000"/>
              </a:lnSpc>
            </a:pPr>
            <a:r>
              <a:rPr lang="en-US" dirty="0">
                <a:latin typeface="Times New Roman" charset="0"/>
                <a:ea typeface="MS PGothic" charset="0"/>
                <a:cs typeface="MS PGothic" charset="0"/>
              </a:rPr>
              <a:t>The </a:t>
            </a:r>
            <a:r>
              <a:rPr lang="en-US" b="1" dirty="0">
                <a:latin typeface="Times New Roman" charset="0"/>
                <a:ea typeface="MS PGothic" charset="0"/>
                <a:cs typeface="MS PGothic" charset="0"/>
              </a:rPr>
              <a:t>initializer list </a:t>
            </a:r>
            <a:r>
              <a:rPr lang="en-US" dirty="0">
                <a:latin typeface="Times New Roman" charset="0"/>
                <a:ea typeface="MS PGothic" charset="0"/>
                <a:cs typeface="MS PGothic" charset="0"/>
              </a:rPr>
              <a:t>contains</a:t>
            </a:r>
            <a:r>
              <a:rPr lang="en-US" b="1" dirty="0">
                <a:latin typeface="Times New Roman" charset="0"/>
                <a:ea typeface="MS PGothic" charset="0"/>
                <a:cs typeface="MS PGothic" charset="0"/>
              </a:rPr>
              <a:t> </a:t>
            </a:r>
            <a:r>
              <a:rPr lang="en-US" dirty="0">
                <a:latin typeface="Times New Roman" charset="0"/>
                <a:ea typeface="MS PGothic" charset="0"/>
                <a:cs typeface="MS PGothic" charset="0"/>
              </a:rPr>
              <a:t>values, </a:t>
            </a:r>
            <a:r>
              <a:rPr lang="en-US" b="1" dirty="0">
                <a:latin typeface="Times New Roman" charset="0"/>
                <a:ea typeface="MS PGothic" charset="0"/>
                <a:cs typeface="MS PGothic" charset="0"/>
              </a:rPr>
              <a:t>called initial values</a:t>
            </a:r>
            <a:r>
              <a:rPr lang="en-US" dirty="0">
                <a:latin typeface="Times New Roman" charset="0"/>
                <a:ea typeface="MS PGothic" charset="0"/>
                <a:cs typeface="MS PGothic" charset="0"/>
              </a:rPr>
              <a:t>, that are placed between braces and separated by commas</a:t>
            </a:r>
            <a:r>
              <a:rPr lang="en-US" sz="2400" dirty="0">
                <a:latin typeface="Times New Roman" charset="0"/>
                <a:ea typeface="MS PGothic" charset="0"/>
                <a:cs typeface="MS PGothic" charset="0"/>
              </a:rPr>
              <a:t> </a:t>
            </a:r>
          </a:p>
          <a:p>
            <a:pPr marL="228600" indent="-228600">
              <a:lnSpc>
                <a:spcPct val="80000"/>
              </a:lnSpc>
            </a:pPr>
            <a:r>
              <a:rPr lang="en-US" dirty="0">
                <a:latin typeface="Courier New" charset="0"/>
                <a:ea typeface="MS PGothic" charset="0"/>
                <a:cs typeface="MS PGothic" charset="0"/>
              </a:rPr>
              <a:t>sales[0]= 12.25</a:t>
            </a:r>
            <a:r>
              <a:rPr lang="en-US" dirty="0">
                <a:latin typeface="Times New Roman" charset="0"/>
                <a:ea typeface="MS PGothic" charset="0"/>
                <a:cs typeface="MS PGothic" charset="0"/>
              </a:rPr>
              <a:t>, </a:t>
            </a:r>
            <a:r>
              <a:rPr lang="en-US" dirty="0">
                <a:latin typeface="Courier New" charset="0"/>
                <a:ea typeface="MS PGothic" charset="0"/>
                <a:cs typeface="MS PGothic" charset="0"/>
              </a:rPr>
              <a:t>sales[1]= 32.50</a:t>
            </a:r>
            <a:r>
              <a:rPr lang="en-US" dirty="0">
                <a:latin typeface="Times New Roman" charset="0"/>
                <a:ea typeface="MS PGothic" charset="0"/>
                <a:cs typeface="MS PGothic" charset="0"/>
              </a:rPr>
              <a:t>, </a:t>
            </a:r>
            <a:r>
              <a:rPr lang="en-US" dirty="0">
                <a:latin typeface="Courier New" charset="0"/>
                <a:ea typeface="MS PGothic" charset="0"/>
                <a:cs typeface="MS PGothic" charset="0"/>
              </a:rPr>
              <a:t>sales[2]= 16.90</a:t>
            </a:r>
            <a:r>
              <a:rPr lang="en-US" dirty="0">
                <a:latin typeface="Times New Roman" charset="0"/>
                <a:ea typeface="MS PGothic" charset="0"/>
                <a:cs typeface="MS PGothic" charset="0"/>
              </a:rPr>
              <a:t>, </a:t>
            </a:r>
            <a:r>
              <a:rPr lang="en-US" dirty="0">
                <a:latin typeface="Courier New" charset="0"/>
                <a:ea typeface="MS PGothic" charset="0"/>
                <a:cs typeface="MS PGothic" charset="0"/>
              </a:rPr>
              <a:t>sales[3]= 23.00</a:t>
            </a:r>
            <a:r>
              <a:rPr lang="en-US" dirty="0">
                <a:latin typeface="Times New Roman" charset="0"/>
                <a:ea typeface="MS PGothic" charset="0"/>
                <a:cs typeface="MS PGothic" charset="0"/>
              </a:rPr>
              <a:t>, and </a:t>
            </a:r>
            <a:r>
              <a:rPr lang="en-US" dirty="0">
                <a:latin typeface="Courier New" charset="0"/>
                <a:ea typeface="MS PGothic" charset="0"/>
                <a:cs typeface="MS PGothic" charset="0"/>
              </a:rPr>
              <a:t>sales[4]= 45.68</a:t>
            </a:r>
            <a:endParaRPr lang="en-US" sz="2400" dirty="0">
              <a:latin typeface="Times New Roman" charset="0"/>
              <a:ea typeface="MS PGothic" charset="0"/>
              <a:cs typeface="MS PGothic" charset="0"/>
            </a:endParaRPr>
          </a:p>
          <a:p>
            <a:pPr marL="228600" indent="-228600">
              <a:lnSpc>
                <a:spcPct val="80000"/>
              </a:lnSpc>
            </a:pPr>
            <a:endParaRPr lang="en-US" sz="2400" dirty="0">
              <a:latin typeface="Times New Roman" charset="0"/>
              <a:ea typeface="MS PGothic" charset="0"/>
              <a:cs typeface="MS PGothic" charset="0"/>
            </a:endParaRPr>
          </a:p>
        </p:txBody>
      </p:sp>
      <p:pic>
        <p:nvPicPr>
          <p:cNvPr id="184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65288"/>
            <a:ext cx="8305800" cy="925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4" name="Rectangle 5"/>
          <p:cNvSpPr>
            <a:spLocks noChangeArrowheads="1"/>
          </p:cNvSpPr>
          <p:nvPr/>
        </p:nvSpPr>
        <p:spPr bwMode="auto">
          <a:xfrm>
            <a:off x="76200" y="457200"/>
            <a:ext cx="906049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2DA2BF"/>
                </a:solidFill>
                <a:effectLst>
                  <a:outerShdw blurRad="38100" dist="38100" dir="2700000" algn="tl">
                    <a:srgbClr val="000000">
                      <a:alpha val="43137"/>
                    </a:srgbClr>
                  </a:outerShdw>
                </a:effectLst>
                <a:uLnTx/>
                <a:uFillTx/>
                <a:latin typeface="Tahoma" pitchFamily="34" charset="0"/>
                <a:ea typeface="Tahoma" pitchFamily="34" charset="0"/>
                <a:cs typeface="Tahoma" pitchFamily="34" charset="0"/>
              </a:rPr>
              <a:t>Array Initialization During Declaration</a:t>
            </a:r>
          </a:p>
        </p:txBody>
      </p:sp>
    </p:spTree>
    <p:extLst>
      <p:ext uri="{BB962C8B-B14F-4D97-AF65-F5344CB8AC3E}">
        <p14:creationId xmlns:p14="http://schemas.microsoft.com/office/powerpoint/2010/main" val="808118426"/>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0" y="0"/>
            <a:ext cx="9144000" cy="1143000"/>
          </a:xfrm>
        </p:spPr>
        <p:txBody>
          <a:bodyPr>
            <a:noAutofit/>
          </a:bodyPr>
          <a:lstStyle/>
          <a:p>
            <a:pPr algn="ctr" fontAlgn="auto">
              <a:spcAft>
                <a:spcPts val="0"/>
              </a:spcAft>
              <a:defRPr/>
            </a:pPr>
            <a:r>
              <a:rPr lang="en-US" sz="2400" dirty="0">
                <a:solidFill>
                  <a:schemeClr val="accent1">
                    <a:lumMod val="75000"/>
                  </a:schemeClr>
                </a:solidFill>
                <a:latin typeface="Tahoma" pitchFamily="34" charset="0"/>
                <a:ea typeface="Tahoma" pitchFamily="34" charset="0"/>
                <a:cs typeface="Tahoma" pitchFamily="34" charset="0"/>
              </a:rPr>
              <a:t>Array</a:t>
            </a:r>
            <a:r>
              <a:rPr lang="en-US" sz="2000" dirty="0">
                <a:solidFill>
                  <a:schemeClr val="tx1"/>
                </a:solidFill>
                <a:latin typeface="Tahoma" pitchFamily="34" charset="0"/>
                <a:ea typeface="Tahoma" pitchFamily="34" charset="0"/>
                <a:cs typeface="Tahoma" pitchFamily="34" charset="0"/>
              </a:rPr>
              <a:t> </a:t>
            </a:r>
            <a:r>
              <a:rPr lang="en-US" sz="2400" dirty="0">
                <a:solidFill>
                  <a:schemeClr val="accent1">
                    <a:lumMod val="75000"/>
                  </a:schemeClr>
                </a:solidFill>
                <a:latin typeface="Tahoma" pitchFamily="34" charset="0"/>
                <a:ea typeface="Tahoma" pitchFamily="34" charset="0"/>
                <a:cs typeface="Tahoma" pitchFamily="34" charset="0"/>
              </a:rPr>
              <a:t>Initialization During Declaration (continued)</a:t>
            </a:r>
          </a:p>
        </p:txBody>
      </p:sp>
      <p:sp>
        <p:nvSpPr>
          <p:cNvPr id="19458"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18435"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AF392E1-38DE-344D-A480-285A44BCD22C}"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701</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sp>
        <p:nvSpPr>
          <p:cNvPr id="19460" name="Rectangle 3"/>
          <p:cNvSpPr>
            <a:spLocks noGrp="1" noChangeArrowheads="1"/>
          </p:cNvSpPr>
          <p:nvPr>
            <p:ph sz="quarter" idx="1"/>
          </p:nvPr>
        </p:nvSpPr>
        <p:spPr>
          <a:xfrm>
            <a:off x="228600" y="1676400"/>
            <a:ext cx="8915400" cy="4495800"/>
          </a:xfrm>
        </p:spPr>
        <p:txBody>
          <a:bodyPr/>
          <a:lstStyle/>
          <a:p>
            <a:pPr marL="0" indent="0">
              <a:lnSpc>
                <a:spcPct val="80000"/>
              </a:lnSpc>
              <a:buNone/>
            </a:pPr>
            <a:r>
              <a:rPr lang="en-US" sz="2800" dirty="0" err="1">
                <a:solidFill>
                  <a:schemeClr val="accent2"/>
                </a:solidFill>
                <a:latin typeface="Courier New" charset="0"/>
                <a:ea typeface="MS PGothic" charset="0"/>
              </a:rPr>
              <a:t>int</a:t>
            </a:r>
            <a:r>
              <a:rPr lang="en-US" sz="2800" dirty="0">
                <a:solidFill>
                  <a:schemeClr val="tx2">
                    <a:lumMod val="75000"/>
                  </a:schemeClr>
                </a:solidFill>
                <a:latin typeface="Courier New" charset="0"/>
                <a:ea typeface="MS PGothic" charset="0"/>
              </a:rPr>
              <a:t>[] list = {10, 20, 30, 40, 50, 60};</a:t>
            </a:r>
            <a:endParaRPr lang="en-US" sz="2800" dirty="0">
              <a:solidFill>
                <a:schemeClr val="tx2">
                  <a:lumMod val="75000"/>
                </a:schemeClr>
              </a:solidFill>
              <a:latin typeface="Times New Roman" charset="0"/>
              <a:ea typeface="MS PGothic" charset="0"/>
            </a:endParaRPr>
          </a:p>
          <a:p>
            <a:pPr>
              <a:lnSpc>
                <a:spcPct val="80000"/>
              </a:lnSpc>
            </a:pPr>
            <a:endParaRPr lang="en-US" dirty="0">
              <a:latin typeface="Times New Roman" charset="0"/>
              <a:ea typeface="MS PGothic" charset="0"/>
              <a:cs typeface="MS PGothic" charset="0"/>
            </a:endParaRPr>
          </a:p>
          <a:p>
            <a:pPr>
              <a:lnSpc>
                <a:spcPct val="80000"/>
              </a:lnSpc>
            </a:pPr>
            <a:r>
              <a:rPr lang="en-US" dirty="0">
                <a:latin typeface="Times New Roman" charset="0"/>
                <a:ea typeface="MS PGothic" charset="0"/>
                <a:cs typeface="MS PGothic" charset="0"/>
              </a:rPr>
              <a:t>When declaring and initializing arrays, the size of the array is determined by the number of initial values within the braces.</a:t>
            </a:r>
          </a:p>
          <a:p>
            <a:pPr marL="0" indent="0">
              <a:lnSpc>
                <a:spcPct val="80000"/>
              </a:lnSpc>
              <a:buNone/>
            </a:pPr>
            <a:endParaRPr lang="en-US" dirty="0">
              <a:latin typeface="Times New Roman" charset="0"/>
              <a:ea typeface="MS PGothic" charset="0"/>
              <a:cs typeface="MS PGothic" charset="0"/>
            </a:endParaRPr>
          </a:p>
          <a:p>
            <a:pPr>
              <a:lnSpc>
                <a:spcPct val="80000"/>
              </a:lnSpc>
            </a:pPr>
            <a:r>
              <a:rPr lang="en-US" dirty="0">
                <a:latin typeface="Times New Roman" charset="0"/>
                <a:ea typeface="MS PGothic" charset="0"/>
                <a:cs typeface="MS PGothic" charset="0"/>
              </a:rPr>
              <a:t>If an array is declared and initialized simultaneously, we </a:t>
            </a:r>
            <a:r>
              <a:rPr lang="en-US" dirty="0">
                <a:solidFill>
                  <a:schemeClr val="accent2"/>
                </a:solidFill>
                <a:latin typeface="Courier New" charset="0"/>
                <a:ea typeface="MS PGothic" charset="0"/>
                <a:cs typeface="MS PGothic" charset="0"/>
              </a:rPr>
              <a:t>don’t </a:t>
            </a:r>
            <a:r>
              <a:rPr lang="en-US" dirty="0">
                <a:latin typeface="Times New Roman" charset="0"/>
                <a:ea typeface="MS PGothic" charset="0"/>
                <a:cs typeface="MS PGothic" charset="0"/>
              </a:rPr>
              <a:t>use the operator </a:t>
            </a:r>
            <a:r>
              <a:rPr lang="en-US" dirty="0">
                <a:solidFill>
                  <a:schemeClr val="accent2"/>
                </a:solidFill>
                <a:latin typeface="Courier New" charset="0"/>
                <a:ea typeface="MS PGothic" charset="0"/>
                <a:cs typeface="MS PGothic" charset="0"/>
              </a:rPr>
              <a:t>new</a:t>
            </a:r>
            <a:r>
              <a:rPr lang="en-US" dirty="0">
                <a:latin typeface="Times New Roman" charset="0"/>
                <a:ea typeface="MS PGothic" charset="0"/>
                <a:cs typeface="MS PGothic" charset="0"/>
              </a:rPr>
              <a:t> to instantiate the array object</a:t>
            </a:r>
          </a:p>
        </p:txBody>
      </p:sp>
    </p:spTree>
    <p:extLst>
      <p:ext uri="{BB962C8B-B14F-4D97-AF65-F5344CB8AC3E}">
        <p14:creationId xmlns:p14="http://schemas.microsoft.com/office/powerpoint/2010/main" val="96230478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p:cNvSpPr>
            <a:spLocks noGrp="1" noChangeArrowheads="1"/>
          </p:cNvSpPr>
          <p:nvPr>
            <p:ph type="title"/>
          </p:nvPr>
        </p:nvSpPr>
        <p:spPr>
          <a:xfrm>
            <a:off x="0" y="33338"/>
            <a:ext cx="9144000" cy="1143000"/>
          </a:xfrm>
        </p:spPr>
        <p:txBody>
          <a:bodyPr>
            <a:normAutofit/>
          </a:bodyPr>
          <a:lstStyle/>
          <a:p>
            <a:pPr algn="ctr" fontAlgn="auto">
              <a:spcAft>
                <a:spcPts val="0"/>
              </a:spcAft>
              <a:defRPr/>
            </a:pPr>
            <a:r>
              <a:rPr lang="en-US" sz="3200" dirty="0">
                <a:solidFill>
                  <a:schemeClr val="accent1"/>
                </a:solidFill>
                <a:latin typeface="Tahoma" pitchFamily="34" charset="0"/>
                <a:ea typeface="Tahoma" pitchFamily="34" charset="0"/>
                <a:cs typeface="Tahoma" pitchFamily="34" charset="0"/>
              </a:rPr>
              <a:t>Arrays and the Instance Variable length</a:t>
            </a:r>
          </a:p>
        </p:txBody>
      </p:sp>
      <p:sp>
        <p:nvSpPr>
          <p:cNvPr id="20482"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19459"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5BD52E-3CA6-2B44-92BD-CFB6E08DA5AD}"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702</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sp>
        <p:nvSpPr>
          <p:cNvPr id="20484" name="Rectangle 2"/>
          <p:cNvSpPr>
            <a:spLocks noGrp="1" noChangeArrowheads="1"/>
          </p:cNvSpPr>
          <p:nvPr>
            <p:ph sz="quarter" idx="1"/>
          </p:nvPr>
        </p:nvSpPr>
        <p:spPr>
          <a:xfrm>
            <a:off x="76200" y="1752600"/>
            <a:ext cx="8915400" cy="4267200"/>
          </a:xfrm>
        </p:spPr>
        <p:txBody>
          <a:bodyPr/>
          <a:lstStyle/>
          <a:p>
            <a:pPr marL="228600" indent="-228600">
              <a:lnSpc>
                <a:spcPct val="80000"/>
              </a:lnSpc>
            </a:pPr>
            <a:r>
              <a:rPr lang="en-US" dirty="0">
                <a:latin typeface="Times New Roman" charset="0"/>
                <a:ea typeface="MS PGothic" charset="0"/>
                <a:cs typeface="MS PGothic" charset="0"/>
              </a:rPr>
              <a:t>Associated with each array that has been instantiated, there is a </a:t>
            </a:r>
            <a:r>
              <a:rPr lang="en-US" dirty="0">
                <a:solidFill>
                  <a:schemeClr val="accent2"/>
                </a:solidFill>
                <a:latin typeface="Courier New" charset="0"/>
                <a:ea typeface="MS PGothic" charset="0"/>
                <a:cs typeface="MS PGothic" charset="0"/>
              </a:rPr>
              <a:t>public</a:t>
            </a:r>
            <a:r>
              <a:rPr lang="en-US" dirty="0">
                <a:latin typeface="Times New Roman" charset="0"/>
                <a:ea typeface="MS PGothic" charset="0"/>
                <a:cs typeface="MS PGothic" charset="0"/>
              </a:rPr>
              <a:t> (</a:t>
            </a:r>
            <a:r>
              <a:rPr lang="en-US" dirty="0">
                <a:solidFill>
                  <a:schemeClr val="accent2"/>
                </a:solidFill>
                <a:latin typeface="Courier New" charset="0"/>
                <a:ea typeface="MS PGothic" charset="0"/>
                <a:cs typeface="MS PGothic" charset="0"/>
              </a:rPr>
              <a:t>final</a:t>
            </a:r>
            <a:r>
              <a:rPr lang="en-US" dirty="0">
                <a:latin typeface="Times New Roman" charset="0"/>
                <a:ea typeface="MS PGothic" charset="0"/>
                <a:cs typeface="MS PGothic" charset="0"/>
              </a:rPr>
              <a:t>) instance variable </a:t>
            </a:r>
            <a:r>
              <a:rPr lang="en-US" dirty="0">
                <a:latin typeface="Courier New" charset="0"/>
                <a:ea typeface="MS PGothic" charset="0"/>
                <a:cs typeface="MS PGothic" charset="0"/>
              </a:rPr>
              <a:t>length</a:t>
            </a:r>
          </a:p>
          <a:p>
            <a:pPr marL="228600" indent="-228600">
              <a:lnSpc>
                <a:spcPct val="80000"/>
              </a:lnSpc>
            </a:pPr>
            <a:endParaRPr lang="en-US" dirty="0">
              <a:latin typeface="Times New Roman" charset="0"/>
              <a:ea typeface="MS PGothic" charset="0"/>
              <a:cs typeface="MS PGothic" charset="0"/>
            </a:endParaRPr>
          </a:p>
          <a:p>
            <a:pPr marL="228600" indent="-228600" algn="just">
              <a:lnSpc>
                <a:spcPct val="80000"/>
              </a:lnSpc>
            </a:pPr>
            <a:r>
              <a:rPr lang="en-US" dirty="0">
                <a:latin typeface="Times New Roman" charset="0"/>
                <a:ea typeface="MS PGothic" charset="0"/>
                <a:cs typeface="MS PGothic" charset="0"/>
              </a:rPr>
              <a:t>The variable </a:t>
            </a:r>
            <a:r>
              <a:rPr lang="en-US" dirty="0">
                <a:latin typeface="Courier New" charset="0"/>
                <a:ea typeface="MS PGothic" charset="0"/>
                <a:cs typeface="MS PGothic" charset="0"/>
              </a:rPr>
              <a:t>length</a:t>
            </a:r>
            <a:r>
              <a:rPr lang="en-US" dirty="0">
                <a:latin typeface="Times New Roman" charset="0"/>
                <a:ea typeface="MS PGothic" charset="0"/>
                <a:cs typeface="MS PGothic" charset="0"/>
              </a:rPr>
              <a:t> contains the size of the array</a:t>
            </a:r>
          </a:p>
          <a:p>
            <a:pPr marL="0" indent="0" algn="just">
              <a:lnSpc>
                <a:spcPct val="80000"/>
              </a:lnSpc>
              <a:buNone/>
            </a:pPr>
            <a:r>
              <a:rPr lang="en-US" dirty="0">
                <a:latin typeface="Times New Roman" charset="0"/>
                <a:ea typeface="MS PGothic" charset="0"/>
                <a:cs typeface="MS PGothic" charset="0"/>
              </a:rPr>
              <a:t> </a:t>
            </a:r>
          </a:p>
          <a:p>
            <a:pPr marL="228600" indent="-228600" algn="just">
              <a:lnSpc>
                <a:spcPct val="80000"/>
              </a:lnSpc>
            </a:pPr>
            <a:r>
              <a:rPr lang="en-US" dirty="0">
                <a:latin typeface="Times New Roman" charset="0"/>
                <a:ea typeface="MS PGothic" charset="0"/>
                <a:cs typeface="MS PGothic" charset="0"/>
              </a:rPr>
              <a:t>The variable </a:t>
            </a:r>
            <a:r>
              <a:rPr lang="en-US" dirty="0">
                <a:latin typeface="Courier New" charset="0"/>
                <a:ea typeface="MS PGothic" charset="0"/>
                <a:cs typeface="MS PGothic" charset="0"/>
              </a:rPr>
              <a:t>length</a:t>
            </a:r>
            <a:r>
              <a:rPr lang="en-US" dirty="0">
                <a:latin typeface="Times New Roman" charset="0"/>
                <a:ea typeface="MS PGothic" charset="0"/>
                <a:cs typeface="MS PGothic" charset="0"/>
              </a:rPr>
              <a:t> can be directly accessed in a program using the array name and the dot operator</a:t>
            </a:r>
          </a:p>
        </p:txBody>
      </p:sp>
    </p:spTree>
    <p:extLst>
      <p:ext uri="{BB962C8B-B14F-4D97-AF65-F5344CB8AC3E}">
        <p14:creationId xmlns:p14="http://schemas.microsoft.com/office/powerpoint/2010/main" val="3580649818"/>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a:xfrm>
            <a:off x="152400" y="228600"/>
            <a:ext cx="8839200" cy="990600"/>
          </a:xfrm>
        </p:spPr>
        <p:txBody>
          <a:bodyPr>
            <a:noAutofit/>
          </a:bodyPr>
          <a:lstStyle/>
          <a:p>
            <a:pPr algn="ctr" fontAlgn="auto">
              <a:spcAft>
                <a:spcPts val="0"/>
              </a:spcAft>
              <a:defRPr/>
            </a:pPr>
            <a:r>
              <a:rPr lang="en-US" sz="2400" dirty="0">
                <a:solidFill>
                  <a:schemeClr val="accent1"/>
                </a:solidFill>
                <a:latin typeface="Tahoma" pitchFamily="34" charset="0"/>
                <a:ea typeface="Tahoma" pitchFamily="34" charset="0"/>
                <a:cs typeface="Tahoma" pitchFamily="34" charset="0"/>
              </a:rPr>
              <a:t>Arrays and the Instance Variable length (continued)</a:t>
            </a:r>
          </a:p>
        </p:txBody>
      </p:sp>
      <p:sp>
        <p:nvSpPr>
          <p:cNvPr id="21506"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20483"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AF95A89-A3AC-8042-A977-EA8BFA7642C4}"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703</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sp>
        <p:nvSpPr>
          <p:cNvPr id="20485" name="Rectangle 3"/>
          <p:cNvSpPr>
            <a:spLocks noGrp="1" noChangeArrowheads="1"/>
          </p:cNvSpPr>
          <p:nvPr>
            <p:ph sz="quarter" idx="1"/>
          </p:nvPr>
        </p:nvSpPr>
        <p:spPr>
          <a:xfrm>
            <a:off x="228600" y="1828800"/>
            <a:ext cx="8915400" cy="4495800"/>
          </a:xfrm>
        </p:spPr>
        <p:txBody>
          <a:bodyPr>
            <a:normAutofit/>
          </a:bodyPr>
          <a:lstStyle/>
          <a:p>
            <a:pPr marL="320040" indent="-320040" fontAlgn="auto">
              <a:spcAft>
                <a:spcPts val="0"/>
              </a:spcAft>
              <a:buFont typeface="Wingdings"/>
              <a:buChar char=""/>
              <a:defRPr/>
            </a:pPr>
            <a:r>
              <a:rPr lang="en-US" sz="2400" dirty="0" err="1">
                <a:solidFill>
                  <a:schemeClr val="accent2"/>
                </a:solidFill>
                <a:latin typeface="Courier New" charset="0"/>
                <a:ea typeface="MS PGothic" charset="0"/>
              </a:rPr>
              <a:t>int</a:t>
            </a:r>
            <a:r>
              <a:rPr lang="en-US" sz="2400" dirty="0">
                <a:solidFill>
                  <a:schemeClr val="tx2">
                    <a:lumMod val="75000"/>
                  </a:schemeClr>
                </a:solidFill>
                <a:latin typeface="Courier New" charset="0"/>
                <a:ea typeface="MS PGothic" charset="0"/>
              </a:rPr>
              <a:t>[] list = {10, 20, 30, 40, 50, 60};</a:t>
            </a:r>
            <a:endParaRPr lang="en-US" sz="2400" dirty="0">
              <a:solidFill>
                <a:schemeClr val="tx2">
                  <a:lumMod val="75000"/>
                </a:schemeClr>
              </a:solidFill>
              <a:latin typeface="Times New Roman" charset="0"/>
              <a:ea typeface="MS PGothic" charset="0"/>
            </a:endParaRPr>
          </a:p>
          <a:p>
            <a:pPr marL="320040" indent="-320040" fontAlgn="auto">
              <a:spcAft>
                <a:spcPts val="0"/>
              </a:spcAft>
              <a:buFontTx/>
              <a:buNone/>
              <a:defRPr/>
            </a:pPr>
            <a:r>
              <a:rPr lang="en-US" dirty="0">
                <a:solidFill>
                  <a:schemeClr val="tx2">
                    <a:lumMod val="75000"/>
                  </a:schemeClr>
                </a:solidFill>
                <a:latin typeface="Times New Roman" charset="0"/>
                <a:ea typeface="MS PGothic" charset="0"/>
              </a:rPr>
              <a:t>This statement creates the array list of six components and initializes the components using the values given</a:t>
            </a:r>
            <a:endParaRPr lang="en-US" sz="2800" dirty="0">
              <a:solidFill>
                <a:schemeClr val="tx2">
                  <a:lumMod val="75000"/>
                </a:schemeClr>
              </a:solidFill>
              <a:latin typeface="Times New Roman" charset="0"/>
              <a:ea typeface="MS PGothic" charset="0"/>
            </a:endParaRPr>
          </a:p>
          <a:p>
            <a:pPr marL="640080" lvl="1" indent="-274320" fontAlgn="auto">
              <a:spcAft>
                <a:spcPts val="0"/>
              </a:spcAft>
              <a:buFont typeface="Wingdings 2"/>
              <a:buChar char=""/>
              <a:defRPr/>
            </a:pPr>
            <a:r>
              <a:rPr lang="en-US" dirty="0">
                <a:latin typeface="Times New Roman" charset="0"/>
                <a:ea typeface="MS PGothic" charset="0"/>
              </a:rPr>
              <a:t>Here </a:t>
            </a:r>
            <a:r>
              <a:rPr lang="en-US" dirty="0" err="1">
                <a:latin typeface="Courier New" charset="0"/>
                <a:ea typeface="MS PGothic" charset="0"/>
              </a:rPr>
              <a:t>list.length</a:t>
            </a:r>
            <a:r>
              <a:rPr lang="en-US" dirty="0">
                <a:latin typeface="Times New Roman" charset="0"/>
                <a:ea typeface="MS PGothic" charset="0"/>
              </a:rPr>
              <a:t> is </a:t>
            </a:r>
            <a:r>
              <a:rPr lang="en-US" dirty="0">
                <a:latin typeface="Courier New" charset="0"/>
                <a:ea typeface="MS PGothic" charset="0"/>
              </a:rPr>
              <a:t>6</a:t>
            </a:r>
            <a:br>
              <a:rPr lang="en-US" dirty="0">
                <a:latin typeface="Courier New" charset="0"/>
                <a:ea typeface="MS PGothic" charset="0"/>
              </a:rPr>
            </a:br>
            <a:endParaRPr lang="en-US" sz="1500" dirty="0">
              <a:latin typeface="Courier New" charset="0"/>
              <a:ea typeface="MS PGothic" charset="0"/>
            </a:endParaRPr>
          </a:p>
          <a:p>
            <a:pPr marL="320040" indent="-320040" fontAlgn="auto">
              <a:lnSpc>
                <a:spcPct val="80000"/>
              </a:lnSpc>
              <a:spcAft>
                <a:spcPts val="0"/>
              </a:spcAft>
              <a:buFont typeface="Wingdings"/>
              <a:buChar char=""/>
              <a:defRPr/>
            </a:pPr>
            <a:r>
              <a:rPr lang="en-US" sz="2400" dirty="0" err="1">
                <a:solidFill>
                  <a:schemeClr val="accent2"/>
                </a:solidFill>
                <a:latin typeface="Courier New" charset="0"/>
                <a:ea typeface="MS PGothic" charset="0"/>
              </a:rPr>
              <a:t>int</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numList</a:t>
            </a:r>
            <a:r>
              <a:rPr lang="en-US" sz="2400" dirty="0">
                <a:solidFill>
                  <a:schemeClr val="tx2">
                    <a:lumMod val="75000"/>
                  </a:schemeClr>
                </a:solidFill>
                <a:latin typeface="Courier New" charset="0"/>
                <a:ea typeface="MS PGothic" charset="0"/>
              </a:rPr>
              <a:t> = </a:t>
            </a:r>
            <a:r>
              <a:rPr lang="en-US" sz="2400" dirty="0">
                <a:solidFill>
                  <a:schemeClr val="accent2"/>
                </a:solidFill>
                <a:latin typeface="Courier New" charset="0"/>
                <a:ea typeface="MS PGothic" charset="0"/>
              </a:rPr>
              <a:t>new</a:t>
            </a:r>
            <a:r>
              <a:rPr lang="en-US" sz="2400" dirty="0">
                <a:solidFill>
                  <a:schemeClr val="tx2">
                    <a:lumMod val="75000"/>
                  </a:schemeClr>
                </a:solidFill>
                <a:latin typeface="Courier New" charset="0"/>
                <a:ea typeface="MS PGothic" charset="0"/>
              </a:rPr>
              <a:t> </a:t>
            </a:r>
            <a:r>
              <a:rPr lang="en-US" sz="2400" dirty="0" err="1">
                <a:solidFill>
                  <a:schemeClr val="tx2">
                    <a:lumMod val="75000"/>
                  </a:schemeClr>
                </a:solidFill>
                <a:latin typeface="Courier New" charset="0"/>
                <a:ea typeface="MS PGothic" charset="0"/>
              </a:rPr>
              <a:t>int</a:t>
            </a:r>
            <a:r>
              <a:rPr lang="en-US" sz="2400" dirty="0">
                <a:solidFill>
                  <a:schemeClr val="tx2">
                    <a:lumMod val="75000"/>
                  </a:schemeClr>
                </a:solidFill>
                <a:latin typeface="Courier New" charset="0"/>
                <a:ea typeface="MS PGothic" charset="0"/>
              </a:rPr>
              <a:t>[10]; </a:t>
            </a:r>
          </a:p>
          <a:p>
            <a:pPr marL="320040" indent="-320040" fontAlgn="auto">
              <a:lnSpc>
                <a:spcPct val="80000"/>
              </a:lnSpc>
              <a:spcAft>
                <a:spcPts val="0"/>
              </a:spcAft>
              <a:buFont typeface="Wingdings"/>
              <a:buChar char=""/>
              <a:defRPr/>
            </a:pPr>
            <a:endParaRPr lang="en-US" sz="800" dirty="0">
              <a:solidFill>
                <a:schemeClr val="tx2">
                  <a:lumMod val="75000"/>
                </a:schemeClr>
              </a:solidFill>
              <a:latin typeface="Times New Roman" charset="0"/>
              <a:ea typeface="MS PGothic" charset="0"/>
            </a:endParaRPr>
          </a:p>
          <a:p>
            <a:pPr marL="320040" indent="-320040" fontAlgn="auto">
              <a:lnSpc>
                <a:spcPct val="80000"/>
              </a:lnSpc>
              <a:spcAft>
                <a:spcPts val="0"/>
              </a:spcAft>
              <a:buFontTx/>
              <a:buNone/>
              <a:defRPr/>
            </a:pPr>
            <a:r>
              <a:rPr lang="en-US" dirty="0">
                <a:solidFill>
                  <a:schemeClr val="tx2">
                    <a:lumMod val="75000"/>
                  </a:schemeClr>
                </a:solidFill>
                <a:latin typeface="Times New Roman" charset="0"/>
                <a:ea typeface="MS PGothic" charset="0"/>
              </a:rPr>
              <a:t>This statement creates the array </a:t>
            </a:r>
            <a:r>
              <a:rPr lang="en-US" dirty="0" err="1">
                <a:solidFill>
                  <a:schemeClr val="tx2">
                    <a:lumMod val="75000"/>
                  </a:schemeClr>
                </a:solidFill>
                <a:latin typeface="Courier New" charset="0"/>
                <a:ea typeface="MS PGothic" charset="0"/>
              </a:rPr>
              <a:t>numList</a:t>
            </a:r>
            <a:r>
              <a:rPr lang="en-US" dirty="0">
                <a:solidFill>
                  <a:schemeClr val="tx2">
                    <a:lumMod val="75000"/>
                  </a:schemeClr>
                </a:solidFill>
                <a:latin typeface="Times New Roman" charset="0"/>
                <a:ea typeface="MS PGothic" charset="0"/>
              </a:rPr>
              <a:t> of 10 components and initializes each component to 0</a:t>
            </a:r>
            <a:endParaRPr lang="en-US" sz="2400" dirty="0">
              <a:solidFill>
                <a:schemeClr val="tx2">
                  <a:lumMod val="75000"/>
                </a:schemeClr>
              </a:solidFill>
              <a:latin typeface="Times New Roman" charset="0"/>
              <a:ea typeface="MS PGothic" charset="0"/>
            </a:endParaRPr>
          </a:p>
        </p:txBody>
      </p:sp>
    </p:spTree>
    <p:extLst>
      <p:ext uri="{BB962C8B-B14F-4D97-AF65-F5344CB8AC3E}">
        <p14:creationId xmlns:p14="http://schemas.microsoft.com/office/powerpoint/2010/main" val="27911072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type="title"/>
          </p:nvPr>
        </p:nvSpPr>
        <p:spPr>
          <a:xfrm>
            <a:off x="381000" y="76200"/>
            <a:ext cx="8382000" cy="1143000"/>
          </a:xfrm>
        </p:spPr>
        <p:txBody>
          <a:bodyPr>
            <a:noAutofit/>
          </a:bodyPr>
          <a:lstStyle/>
          <a:p>
            <a:pPr fontAlgn="auto">
              <a:spcAft>
                <a:spcPts val="0"/>
              </a:spcAft>
              <a:defRPr/>
            </a:pPr>
            <a:r>
              <a:rPr lang="en-US" sz="2400" dirty="0">
                <a:solidFill>
                  <a:schemeClr val="accent1"/>
                </a:solidFill>
                <a:latin typeface="Tahoma" pitchFamily="34" charset="0"/>
                <a:ea typeface="Tahoma" pitchFamily="34" charset="0"/>
                <a:cs typeface="Tahoma" pitchFamily="34" charset="0"/>
              </a:rPr>
              <a:t>Arrays</a:t>
            </a:r>
            <a:r>
              <a:rPr lang="en-US" sz="1800" dirty="0">
                <a:solidFill>
                  <a:schemeClr val="accent1"/>
                </a:solidFill>
                <a:latin typeface="Tahoma" pitchFamily="34" charset="0"/>
                <a:ea typeface="Tahoma" pitchFamily="34" charset="0"/>
                <a:cs typeface="Tahoma" pitchFamily="34" charset="0"/>
              </a:rPr>
              <a:t> </a:t>
            </a:r>
            <a:r>
              <a:rPr lang="en-US" sz="2400" dirty="0">
                <a:solidFill>
                  <a:schemeClr val="accent1"/>
                </a:solidFill>
                <a:latin typeface="Tahoma" pitchFamily="34" charset="0"/>
                <a:ea typeface="Tahoma" pitchFamily="34" charset="0"/>
                <a:cs typeface="Tahoma" pitchFamily="34" charset="0"/>
              </a:rPr>
              <a:t>and the Instance Variable length (continued)</a:t>
            </a:r>
          </a:p>
        </p:txBody>
      </p:sp>
      <p:sp>
        <p:nvSpPr>
          <p:cNvPr id="22530"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imes New Roman" charset="0"/>
                <a:ea typeface="MS PGothic" charset="0"/>
              </a:rPr>
              <a:t>Java Programming: From Problem Analysis to Program Design, 4e</a:t>
            </a:r>
          </a:p>
        </p:txBody>
      </p:sp>
      <p:sp>
        <p:nvSpPr>
          <p:cNvPr id="21507"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E74452F-69CB-254E-A5A5-2DFBC6D0391F}" type="slidenum">
              <a:rPr kumimoji="0" lang="en-US" sz="1400" b="0" i="0" u="none" strike="noStrike" kern="1200" cap="none" spc="0" normalizeH="0" baseline="0" noProof="0">
                <a:ln>
                  <a:noFill/>
                </a:ln>
                <a:solidFill>
                  <a:prstClr val="black"/>
                </a:solidFill>
                <a:effectLst/>
                <a:uLnTx/>
                <a:uFillTx/>
                <a:latin typeface="Times New Roman" charset="0"/>
                <a:ea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704</a:t>
            </a:fld>
            <a:endParaRPr kumimoji="0" lang="en-US" sz="1400" b="0" i="0" u="none" strike="noStrike" kern="1200" cap="none" spc="0" normalizeH="0" baseline="0" noProof="0">
              <a:ln>
                <a:noFill/>
              </a:ln>
              <a:solidFill>
                <a:prstClr val="black"/>
              </a:solidFill>
              <a:effectLst/>
              <a:uLnTx/>
              <a:uFillTx/>
              <a:latin typeface="Times New Roman" charset="0"/>
              <a:ea typeface="MS PGothic" charset="0"/>
            </a:endParaRPr>
          </a:p>
        </p:txBody>
      </p:sp>
      <p:sp>
        <p:nvSpPr>
          <p:cNvPr id="22532" name="Rectangle 2"/>
          <p:cNvSpPr>
            <a:spLocks noGrp="1" noChangeArrowheads="1"/>
          </p:cNvSpPr>
          <p:nvPr>
            <p:ph sz="quarter" idx="1"/>
          </p:nvPr>
        </p:nvSpPr>
        <p:spPr>
          <a:xfrm>
            <a:off x="152400" y="1600200"/>
            <a:ext cx="8763000" cy="4648200"/>
          </a:xfrm>
        </p:spPr>
        <p:txBody>
          <a:bodyPr/>
          <a:lstStyle/>
          <a:p>
            <a:pPr marL="228600" indent="-228600">
              <a:lnSpc>
                <a:spcPct val="80000"/>
              </a:lnSpc>
            </a:pPr>
            <a:r>
              <a:rPr lang="en-US" sz="2800" dirty="0">
                <a:latin typeface="Times New Roman" charset="0"/>
                <a:ea typeface="MS PGothic" charset="0"/>
                <a:cs typeface="MS PGothic" charset="0"/>
              </a:rPr>
              <a:t>The value of </a:t>
            </a:r>
            <a:r>
              <a:rPr lang="en-US" sz="2800" dirty="0" err="1">
                <a:latin typeface="Courier New" charset="0"/>
                <a:ea typeface="MS PGothic" charset="0"/>
                <a:cs typeface="MS PGothic" charset="0"/>
              </a:rPr>
              <a:t>numList.length</a:t>
            </a:r>
            <a:r>
              <a:rPr lang="en-US" sz="2800" dirty="0">
                <a:latin typeface="Times New Roman" charset="0"/>
                <a:ea typeface="MS PGothic" charset="0"/>
                <a:cs typeface="MS PGothic" charset="0"/>
              </a:rPr>
              <a:t> is </a:t>
            </a:r>
            <a:r>
              <a:rPr lang="en-US" sz="2800" dirty="0">
                <a:latin typeface="Courier New" charset="0"/>
                <a:ea typeface="MS PGothic" charset="0"/>
                <a:cs typeface="MS PGothic" charset="0"/>
              </a:rPr>
              <a:t>10</a:t>
            </a:r>
            <a:r>
              <a:rPr lang="en-US" sz="2800" dirty="0">
                <a:latin typeface="Times New Roman" charset="0"/>
                <a:ea typeface="MS PGothic" charset="0"/>
                <a:cs typeface="MS PGothic" charset="0"/>
              </a:rPr>
              <a:t> </a:t>
            </a:r>
          </a:p>
          <a:p>
            <a:pPr marL="228600" indent="-228600">
              <a:lnSpc>
                <a:spcPct val="80000"/>
              </a:lnSpc>
              <a:buFontTx/>
              <a:buNone/>
            </a:pPr>
            <a:r>
              <a:rPr lang="en-US" sz="2000" dirty="0">
                <a:latin typeface="Courier New" charset="0"/>
                <a:ea typeface="MS PGothic" charset="0"/>
                <a:cs typeface="MS PGothic" charset="0"/>
              </a:rPr>
              <a:t>	</a:t>
            </a:r>
            <a:r>
              <a:rPr lang="en-US" sz="2000" dirty="0" err="1">
                <a:latin typeface="Courier New" charset="0"/>
                <a:ea typeface="MS PGothic" charset="0"/>
                <a:cs typeface="MS PGothic" charset="0"/>
              </a:rPr>
              <a:t>numList</a:t>
            </a:r>
            <a:r>
              <a:rPr lang="en-US" sz="2000" dirty="0">
                <a:latin typeface="Courier New" charset="0"/>
                <a:ea typeface="MS PGothic" charset="0"/>
                <a:cs typeface="MS PGothic" charset="0"/>
              </a:rPr>
              <a:t>[0] = 5;</a:t>
            </a:r>
          </a:p>
          <a:p>
            <a:pPr marL="228600" indent="-228600">
              <a:lnSpc>
                <a:spcPct val="80000"/>
              </a:lnSpc>
              <a:buFontTx/>
              <a:buNone/>
            </a:pPr>
            <a:r>
              <a:rPr lang="en-US" sz="2000" dirty="0">
                <a:latin typeface="Courier New" charset="0"/>
                <a:ea typeface="MS PGothic" charset="0"/>
                <a:cs typeface="MS PGothic" charset="0"/>
              </a:rPr>
              <a:t>	</a:t>
            </a:r>
            <a:r>
              <a:rPr lang="en-US" sz="2000" dirty="0" err="1">
                <a:latin typeface="Courier New" charset="0"/>
                <a:ea typeface="MS PGothic" charset="0"/>
                <a:cs typeface="MS PGothic" charset="0"/>
              </a:rPr>
              <a:t>numList</a:t>
            </a:r>
            <a:r>
              <a:rPr lang="en-US" sz="2000" dirty="0">
                <a:latin typeface="Courier New" charset="0"/>
                <a:ea typeface="MS PGothic" charset="0"/>
                <a:cs typeface="MS PGothic" charset="0"/>
              </a:rPr>
              <a:t>[1] = 10;</a:t>
            </a:r>
          </a:p>
          <a:p>
            <a:pPr marL="228600" indent="-228600">
              <a:lnSpc>
                <a:spcPct val="80000"/>
              </a:lnSpc>
              <a:buFontTx/>
              <a:buNone/>
            </a:pPr>
            <a:r>
              <a:rPr lang="en-US" sz="2000" dirty="0">
                <a:latin typeface="Courier New" charset="0"/>
                <a:ea typeface="MS PGothic" charset="0"/>
                <a:cs typeface="MS PGothic" charset="0"/>
              </a:rPr>
              <a:t>	</a:t>
            </a:r>
            <a:r>
              <a:rPr lang="en-US" sz="2000" dirty="0" err="1">
                <a:latin typeface="Courier New" charset="0"/>
                <a:ea typeface="MS PGothic" charset="0"/>
                <a:cs typeface="MS PGothic" charset="0"/>
              </a:rPr>
              <a:t>numList</a:t>
            </a:r>
            <a:r>
              <a:rPr lang="en-US" sz="2000" dirty="0">
                <a:latin typeface="Courier New" charset="0"/>
                <a:ea typeface="MS PGothic" charset="0"/>
                <a:cs typeface="MS PGothic" charset="0"/>
              </a:rPr>
              <a:t>[2] = 15;</a:t>
            </a:r>
          </a:p>
          <a:p>
            <a:pPr marL="228600" indent="-228600">
              <a:lnSpc>
                <a:spcPct val="80000"/>
              </a:lnSpc>
              <a:buFontTx/>
              <a:buNone/>
            </a:pPr>
            <a:r>
              <a:rPr lang="en-US" sz="2000" dirty="0">
                <a:latin typeface="Courier New" charset="0"/>
                <a:ea typeface="MS PGothic" charset="0"/>
                <a:cs typeface="MS PGothic" charset="0"/>
              </a:rPr>
              <a:t>	</a:t>
            </a:r>
            <a:r>
              <a:rPr lang="en-US" sz="2000" dirty="0" err="1">
                <a:latin typeface="Courier New" charset="0"/>
                <a:ea typeface="MS PGothic" charset="0"/>
                <a:cs typeface="MS PGothic" charset="0"/>
              </a:rPr>
              <a:t>numList</a:t>
            </a:r>
            <a:r>
              <a:rPr lang="en-US" sz="2000" dirty="0">
                <a:latin typeface="Courier New" charset="0"/>
                <a:ea typeface="MS PGothic" charset="0"/>
                <a:cs typeface="MS PGothic" charset="0"/>
              </a:rPr>
              <a:t>[3] = 20;</a:t>
            </a:r>
            <a:endParaRPr lang="en-US" sz="700" dirty="0">
              <a:latin typeface="Times New Roman" charset="0"/>
              <a:ea typeface="MS PGothic" charset="0"/>
              <a:cs typeface="MS PGothic" charset="0"/>
            </a:endParaRPr>
          </a:p>
          <a:p>
            <a:pPr marL="228600" indent="-228600">
              <a:lnSpc>
                <a:spcPct val="80000"/>
              </a:lnSpc>
            </a:pPr>
            <a:r>
              <a:rPr lang="en-US" sz="2800" dirty="0">
                <a:latin typeface="Times New Roman" charset="0"/>
                <a:ea typeface="MS PGothic" charset="0"/>
                <a:cs typeface="MS PGothic" charset="0"/>
              </a:rPr>
              <a:t>These statements store </a:t>
            </a:r>
            <a:r>
              <a:rPr lang="en-US" sz="2800" dirty="0">
                <a:latin typeface="Courier New" charset="0"/>
                <a:ea typeface="MS PGothic" charset="0"/>
                <a:cs typeface="MS PGothic" charset="0"/>
              </a:rPr>
              <a:t>5</a:t>
            </a:r>
            <a:r>
              <a:rPr lang="en-US" sz="2800" dirty="0">
                <a:latin typeface="Times New Roman" charset="0"/>
                <a:ea typeface="MS PGothic" charset="0"/>
                <a:cs typeface="MS PGothic" charset="0"/>
              </a:rPr>
              <a:t>, </a:t>
            </a:r>
            <a:r>
              <a:rPr lang="en-US" sz="2800" dirty="0">
                <a:latin typeface="Courier New" charset="0"/>
                <a:ea typeface="MS PGothic" charset="0"/>
                <a:cs typeface="MS PGothic" charset="0"/>
              </a:rPr>
              <a:t>10</a:t>
            </a:r>
            <a:r>
              <a:rPr lang="en-US" sz="2800" dirty="0">
                <a:latin typeface="Times New Roman" charset="0"/>
                <a:ea typeface="MS PGothic" charset="0"/>
                <a:cs typeface="MS PGothic" charset="0"/>
              </a:rPr>
              <a:t>, </a:t>
            </a:r>
            <a:r>
              <a:rPr lang="en-US" sz="2800" dirty="0">
                <a:latin typeface="Courier New" charset="0"/>
                <a:ea typeface="MS PGothic" charset="0"/>
                <a:cs typeface="MS PGothic" charset="0"/>
              </a:rPr>
              <a:t>15</a:t>
            </a:r>
            <a:r>
              <a:rPr lang="en-US" sz="2800" dirty="0">
                <a:latin typeface="Times New Roman" charset="0"/>
                <a:ea typeface="MS PGothic" charset="0"/>
                <a:cs typeface="MS PGothic" charset="0"/>
              </a:rPr>
              <a:t>, and </a:t>
            </a:r>
            <a:r>
              <a:rPr lang="en-US" sz="2800" dirty="0">
                <a:latin typeface="Courier New" charset="0"/>
                <a:ea typeface="MS PGothic" charset="0"/>
                <a:cs typeface="MS PGothic" charset="0"/>
              </a:rPr>
              <a:t>20</a:t>
            </a:r>
            <a:r>
              <a:rPr lang="en-US" sz="2800" dirty="0">
                <a:latin typeface="Times New Roman" charset="0"/>
                <a:ea typeface="MS PGothic" charset="0"/>
                <a:cs typeface="MS PGothic" charset="0"/>
              </a:rPr>
              <a:t>, respectively, in the first four components of </a:t>
            </a:r>
            <a:r>
              <a:rPr lang="en-US" sz="2800" dirty="0" err="1">
                <a:latin typeface="Courier New" charset="0"/>
                <a:ea typeface="MS PGothic" charset="0"/>
                <a:cs typeface="MS PGothic" charset="0"/>
              </a:rPr>
              <a:t>numList</a:t>
            </a:r>
            <a:r>
              <a:rPr lang="en-US" sz="2800" dirty="0">
                <a:latin typeface="Times New Roman" charset="0"/>
                <a:ea typeface="MS PGothic" charset="0"/>
                <a:cs typeface="MS PGothic" charset="0"/>
              </a:rPr>
              <a:t> </a:t>
            </a:r>
          </a:p>
          <a:p>
            <a:pPr marL="228600" indent="-228600">
              <a:lnSpc>
                <a:spcPct val="80000"/>
              </a:lnSpc>
            </a:pPr>
            <a:r>
              <a:rPr lang="en-US" sz="2800" dirty="0">
                <a:latin typeface="Times New Roman" charset="0"/>
                <a:ea typeface="MS PGothic" charset="0"/>
                <a:cs typeface="MS PGothic" charset="0"/>
              </a:rPr>
              <a:t>You can store the number of filled elements, that is, the actual number of elements, in the array in a variable, say </a:t>
            </a:r>
            <a:r>
              <a:rPr lang="en-US" sz="2800" dirty="0" err="1">
                <a:solidFill>
                  <a:srgbClr val="FF6600"/>
                </a:solidFill>
                <a:latin typeface="Courier New" charset="0"/>
                <a:ea typeface="MS PGothic" charset="0"/>
                <a:cs typeface="MS PGothic" charset="0"/>
              </a:rPr>
              <a:t>numOfElement</a:t>
            </a:r>
            <a:endParaRPr lang="en-US" sz="2800" dirty="0">
              <a:solidFill>
                <a:srgbClr val="FF6600"/>
              </a:solidFill>
              <a:latin typeface="Times New Roman" charset="0"/>
              <a:ea typeface="MS PGothic" charset="0"/>
              <a:cs typeface="MS PGothic" charset="0"/>
            </a:endParaRPr>
          </a:p>
          <a:p>
            <a:pPr marL="228600" indent="-228600">
              <a:lnSpc>
                <a:spcPct val="80000"/>
              </a:lnSpc>
            </a:pPr>
            <a:r>
              <a:rPr lang="en-US" sz="2800" dirty="0">
                <a:latin typeface="Times New Roman" charset="0"/>
                <a:ea typeface="MS PGothic" charset="0"/>
                <a:cs typeface="MS PGothic" charset="0"/>
              </a:rPr>
              <a:t>It is a </a:t>
            </a:r>
            <a:r>
              <a:rPr lang="en-US" sz="2800" dirty="0">
                <a:solidFill>
                  <a:srgbClr val="FF6600"/>
                </a:solidFill>
                <a:latin typeface="Times New Roman" charset="0"/>
                <a:ea typeface="MS PGothic" charset="0"/>
                <a:cs typeface="MS PGothic" charset="0"/>
              </a:rPr>
              <a:t>common practice </a:t>
            </a:r>
            <a:r>
              <a:rPr lang="en-US" sz="2800" dirty="0">
                <a:latin typeface="Times New Roman" charset="0"/>
                <a:ea typeface="MS PGothic" charset="0"/>
                <a:cs typeface="MS PGothic" charset="0"/>
              </a:rPr>
              <a:t>for a program to keep track of the number of filled elements in an array</a:t>
            </a:r>
            <a:endParaRPr lang="en-US" sz="2000" dirty="0">
              <a:latin typeface="Times New Roman" charset="0"/>
              <a:ea typeface="MS PGothic" charset="0"/>
              <a:cs typeface="MS PGothic" charset="0"/>
            </a:endParaRPr>
          </a:p>
        </p:txBody>
      </p:sp>
    </p:spTree>
    <p:extLst>
      <p:ext uri="{BB962C8B-B14F-4D97-AF65-F5344CB8AC3E}">
        <p14:creationId xmlns:p14="http://schemas.microsoft.com/office/powerpoint/2010/main" val="886642395"/>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rmAutofit fontScale="90000"/>
          </a:bodyPr>
          <a:lstStyle/>
          <a:p>
            <a:pPr algn="ctr"/>
            <a:r>
              <a:rPr lang="en-US" sz="4000" dirty="0">
                <a:solidFill>
                  <a:schemeClr val="accent1"/>
                </a:solidFill>
                <a:latin typeface="Tahoma" pitchFamily="34" charset="0"/>
                <a:ea typeface="Tahoma" pitchFamily="34" charset="0"/>
                <a:cs typeface="Tahoma" pitchFamily="34" charset="0"/>
              </a:rPr>
              <a:t>Array Index Out of Bounds Exception </a:t>
            </a:r>
            <a:endParaRPr lang="en-US" sz="4400" dirty="0"/>
          </a:p>
        </p:txBody>
      </p:sp>
      <p:sp>
        <p:nvSpPr>
          <p:cNvPr id="3" name="Content Placeholder 2"/>
          <p:cNvSpPr>
            <a:spLocks noGrp="1"/>
          </p:cNvSpPr>
          <p:nvPr>
            <p:ph sz="quarter" idx="1"/>
          </p:nvPr>
        </p:nvSpPr>
        <p:spPr>
          <a:xfrm>
            <a:off x="152400" y="1600200"/>
            <a:ext cx="8839200" cy="5029200"/>
          </a:xfrm>
        </p:spPr>
        <p:txBody>
          <a:bodyPr/>
          <a:lstStyle/>
          <a:p>
            <a:pPr marL="0" indent="0">
              <a:buNone/>
            </a:pPr>
            <a:r>
              <a:rPr lang="en-US" dirty="0"/>
              <a:t>double[] </a:t>
            </a:r>
            <a:r>
              <a:rPr lang="en-US" dirty="0" err="1"/>
              <a:t>num</a:t>
            </a:r>
            <a:r>
              <a:rPr lang="en-US" dirty="0"/>
              <a:t> = double[10]; </a:t>
            </a:r>
          </a:p>
          <a:p>
            <a:pPr marL="0" indent="0">
              <a:buNone/>
            </a:pPr>
            <a:r>
              <a:rPr lang="en-US" dirty="0" err="1"/>
              <a:t>int</a:t>
            </a:r>
            <a:r>
              <a:rPr lang="en-US" dirty="0"/>
              <a:t> </a:t>
            </a:r>
            <a:r>
              <a:rPr lang="en-US" dirty="0" err="1"/>
              <a:t>i</a:t>
            </a:r>
            <a:r>
              <a:rPr lang="en-US" dirty="0"/>
              <a:t>; </a:t>
            </a:r>
          </a:p>
          <a:p>
            <a:r>
              <a:rPr lang="en-US" dirty="0"/>
              <a:t>The element </a:t>
            </a:r>
            <a:r>
              <a:rPr lang="en-US" dirty="0" err="1"/>
              <a:t>num</a:t>
            </a:r>
            <a:r>
              <a:rPr lang="en-US" dirty="0"/>
              <a:t>[</a:t>
            </a:r>
            <a:r>
              <a:rPr lang="en-US" dirty="0" err="1"/>
              <a:t>i</a:t>
            </a:r>
            <a:r>
              <a:rPr lang="en-US" dirty="0"/>
              <a:t>] is valid, that is, </a:t>
            </a:r>
            <a:r>
              <a:rPr lang="en-US" dirty="0" err="1"/>
              <a:t>i</a:t>
            </a:r>
            <a:r>
              <a:rPr lang="en-US" dirty="0"/>
              <a:t> is a valid index if </a:t>
            </a:r>
            <a:r>
              <a:rPr lang="en-US" sz="2800" dirty="0" err="1"/>
              <a:t>i</a:t>
            </a:r>
            <a:r>
              <a:rPr lang="en-US" sz="2800" dirty="0"/>
              <a:t> = 0, 1, 2, 3, 4, 5, 6, 7, 8, or 9. </a:t>
            </a:r>
          </a:p>
          <a:p>
            <a:r>
              <a:rPr lang="en-US" dirty="0"/>
              <a:t>The index—say, index—of an array is </a:t>
            </a:r>
            <a:r>
              <a:rPr lang="en-US" dirty="0">
                <a:solidFill>
                  <a:srgbClr val="FF6600"/>
                </a:solidFill>
              </a:rPr>
              <a:t>in bounds</a:t>
            </a:r>
            <a:r>
              <a:rPr lang="en-US" dirty="0"/>
              <a:t> if index &gt;= 0 and index &lt;= </a:t>
            </a:r>
            <a:r>
              <a:rPr lang="en-US" dirty="0" err="1"/>
              <a:t>arraySize</a:t>
            </a:r>
            <a:r>
              <a:rPr lang="en-US" dirty="0"/>
              <a:t> - 1. </a:t>
            </a:r>
          </a:p>
          <a:p>
            <a:r>
              <a:rPr lang="en-US" dirty="0"/>
              <a:t>If either index &lt; 0 or index &gt; </a:t>
            </a:r>
            <a:r>
              <a:rPr lang="en-US" dirty="0" err="1"/>
              <a:t>arraySize</a:t>
            </a:r>
            <a:r>
              <a:rPr lang="en-US" dirty="0"/>
              <a:t> - 1, then we say that the index is </a:t>
            </a:r>
            <a:r>
              <a:rPr lang="en-US" dirty="0">
                <a:solidFill>
                  <a:srgbClr val="FF6600"/>
                </a:solidFill>
              </a:rPr>
              <a:t>out of bounds.</a:t>
            </a:r>
            <a:r>
              <a:rPr lang="en-US" dirty="0"/>
              <a:t> </a:t>
            </a:r>
          </a:p>
        </p:txBody>
      </p:sp>
      <p:sp>
        <p:nvSpPr>
          <p:cNvPr id="4" name="Footer Placeholder 3"/>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Unicode"/>
                <a:ea typeface="+mn-ea"/>
                <a:cs typeface="+mn-cs"/>
              </a:rPr>
              <a:t>Java Programming: From Problem Analysis to Program Design, 4e</a:t>
            </a:r>
          </a:p>
        </p:txBody>
      </p:sp>
      <p:sp>
        <p:nvSpPr>
          <p:cNvPr id="5" name="Slide Number Placeholder 4"/>
          <p:cNvSpPr>
            <a:spLocks noGrp="1"/>
          </p:cNvSpPr>
          <p:nvPr>
            <p:ph type="sldNum" sz="quarter" idx="12"/>
          </p:nvPr>
        </p:nvSpPr>
        <p:spPr/>
        <p:txBody>
          <a:bodyPr>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B33A54-7F81-DB42-8BC9-49224ED22497}"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705</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4204837665"/>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Tahoma" pitchFamily="34" charset="0"/>
                <a:ea typeface="Tahoma" pitchFamily="34" charset="0"/>
                <a:cs typeface="Tahoma" pitchFamily="34" charset="0"/>
              </a:rPr>
              <a:t>Note on Array Declaration</a:t>
            </a:r>
          </a:p>
        </p:txBody>
      </p:sp>
      <p:sp>
        <p:nvSpPr>
          <p:cNvPr id="3" name="Content Placeholder 2"/>
          <p:cNvSpPr>
            <a:spLocks noGrp="1"/>
          </p:cNvSpPr>
          <p:nvPr>
            <p:ph sz="quarter" idx="1"/>
          </p:nvPr>
        </p:nvSpPr>
        <p:spPr/>
        <p:txBody>
          <a:bodyPr/>
          <a:lstStyle/>
          <a:p>
            <a:pPr marL="0" indent="0">
              <a:buNone/>
            </a:pPr>
            <a:r>
              <a:rPr lang="en-US" dirty="0">
                <a:solidFill>
                  <a:schemeClr val="accent2"/>
                </a:solidFill>
              </a:rPr>
              <a:t>Q: What is the difference  between the following declaration ?</a:t>
            </a:r>
          </a:p>
          <a:p>
            <a:pPr marL="0" indent="0">
              <a:buNone/>
            </a:pPr>
            <a:endParaRPr lang="en-US" dirty="0"/>
          </a:p>
          <a:p>
            <a:pPr marL="0" indent="0">
              <a:buNone/>
            </a:pPr>
            <a:endParaRPr lang="en-US" dirty="0"/>
          </a:p>
          <a:p>
            <a:pPr marL="0" indent="0">
              <a:buNone/>
            </a:pPr>
            <a:r>
              <a:rPr lang="en-US" dirty="0" err="1"/>
              <a:t>int</a:t>
            </a:r>
            <a:r>
              <a:rPr lang="en-US" dirty="0"/>
              <a:t> alpha[], beta; </a:t>
            </a:r>
          </a:p>
          <a:p>
            <a:pPr marL="0" indent="0">
              <a:buNone/>
            </a:pPr>
            <a:r>
              <a:rPr lang="en-US" dirty="0" err="1"/>
              <a:t>int</a:t>
            </a:r>
            <a:r>
              <a:rPr lang="en-US" dirty="0"/>
              <a:t>[ ] gamma, delta; </a:t>
            </a:r>
          </a:p>
        </p:txBody>
      </p:sp>
      <p:sp>
        <p:nvSpPr>
          <p:cNvPr id="4" name="Footer Placeholder 3"/>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Unicode"/>
                <a:ea typeface="+mn-ea"/>
                <a:cs typeface="+mn-cs"/>
              </a:rPr>
              <a:t>Java Programming: From Problem Analysis to Program Design, 4e</a:t>
            </a:r>
          </a:p>
        </p:txBody>
      </p:sp>
      <p:sp>
        <p:nvSpPr>
          <p:cNvPr id="5" name="Slide Number Placeholder 4"/>
          <p:cNvSpPr>
            <a:spLocks noGrp="1"/>
          </p:cNvSpPr>
          <p:nvPr>
            <p:ph type="sldNum" sz="quarter" idx="12"/>
          </p:nvPr>
        </p:nvSpPr>
        <p:spPr/>
        <p:txBody>
          <a:bodyPr>
            <a:normAutofit fontScale="92500"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B33A54-7F81-DB42-8BC9-49224ED22497}"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706</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Tree>
    <p:extLst>
      <p:ext uri="{BB962C8B-B14F-4D97-AF65-F5344CB8AC3E}">
        <p14:creationId xmlns:p14="http://schemas.microsoft.com/office/powerpoint/2010/main" val="47150086"/>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PROGRAMMING HINT</a:t>
            </a:r>
          </a:p>
        </p:txBody>
      </p:sp>
      <p:sp>
        <p:nvSpPr>
          <p:cNvPr id="17" name="Slide Number Placeholder 1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4484-767D-4C48-AF0E-A1438A969E59}"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707</a:t>
            </a:fld>
            <a:endParaRPr kumimoji="0" lang="en-US" sz="1000" b="0" i="0" u="none" strike="noStrike" kern="1200" cap="none" spc="0" normalizeH="0" baseline="0" noProof="0">
              <a:ln>
                <a:noFill/>
              </a:ln>
              <a:solidFill>
                <a:prstClr val="black"/>
              </a:solidFill>
              <a:effectLst/>
              <a:uLnTx/>
              <a:uFillTx/>
              <a:latin typeface="Lucida Sans Unicode"/>
              <a:ea typeface="+mn-ea"/>
              <a:cs typeface="+mn-cs"/>
            </a:endParaRPr>
          </a:p>
        </p:txBody>
      </p:sp>
      <p:sp>
        <p:nvSpPr>
          <p:cNvPr id="10" name="TextBox 9"/>
          <p:cNvSpPr txBox="1"/>
          <p:nvPr/>
        </p:nvSpPr>
        <p:spPr>
          <a:xfrm>
            <a:off x="251520" y="836712"/>
            <a:ext cx="8640960" cy="400110"/>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 size of the array specified during instantiation cannot be changed.</a:t>
            </a:r>
            <a:endParaRPr kumimoji="0" lang="en-US" sz="20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5" name="TextBox 14"/>
          <p:cNvSpPr txBox="1"/>
          <p:nvPr/>
        </p:nvSpPr>
        <p:spPr>
          <a:xfrm>
            <a:off x="251520" y="1280954"/>
            <a:ext cx="8640960" cy="70788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Sometimes, the programmer does not know how much elements will be needed.</a:t>
            </a:r>
            <a:endParaRPr kumimoji="0" lang="en-US" sz="20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TextBox 15"/>
          <p:cNvSpPr txBox="1"/>
          <p:nvPr/>
        </p:nvSpPr>
        <p:spPr>
          <a:xfrm>
            <a:off x="251520" y="1988840"/>
            <a:ext cx="8640960" cy="70788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Therefore, it is common to specify a large size and use only the elements which were actually filled by the user.</a:t>
            </a:r>
            <a:endParaRPr kumimoji="0" lang="en-US" sz="20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TextBox 17"/>
          <p:cNvSpPr txBox="1"/>
          <p:nvPr/>
        </p:nvSpPr>
        <p:spPr>
          <a:xfrm>
            <a:off x="251520" y="2708920"/>
            <a:ext cx="8640960" cy="70788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Assume that </a:t>
            </a:r>
            <a:r>
              <a:rPr kumimoji="0" lang="en-US" sz="2000" b="0" i="0" u="none" strike="noStrike" kern="1200" cap="none" spc="0" normalizeH="0" baseline="0" noProof="0" dirty="0" err="1">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numOfElements</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is a variable that represents the number of actually filled elements within the array (</a:t>
            </a:r>
            <a:r>
              <a:rPr kumimoji="0" lang="en-US" sz="2000" b="0" i="0" u="none" strike="noStrike" kern="1200" cap="none" spc="0" normalizeH="0" baseline="0" noProof="0" dirty="0" err="1">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numOfElements</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&lt;= </a:t>
            </a:r>
            <a:r>
              <a:rPr kumimoji="0" lang="en-US" sz="2000" b="0" i="0" u="none" strike="noStrike" kern="1200" cap="none" spc="0" normalizeH="0" baseline="0" noProof="0" dirty="0">
                <a:ln>
                  <a:noFill/>
                </a:ln>
                <a:solidFill>
                  <a:srgbClr val="00B0F0"/>
                </a:solidFill>
                <a:effectLst/>
                <a:uLnTx/>
                <a:uFillTx/>
                <a:latin typeface="Tahoma" panose="020B0604030504040204" pitchFamily="34" charset="0"/>
                <a:ea typeface="Tahoma" panose="020B0604030504040204" pitchFamily="34" charset="0"/>
                <a:cs typeface="Tahoma" panose="020B0604030504040204" pitchFamily="34" charset="0"/>
              </a:rPr>
              <a:t>length</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US" sz="20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9" name="TextBox 18"/>
          <p:cNvSpPr txBox="1"/>
          <p:nvPr/>
        </p:nvSpPr>
        <p:spPr>
          <a:xfrm>
            <a:off x="251520" y="3429000"/>
            <a:ext cx="8640960" cy="70788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 value of </a:t>
            </a:r>
            <a:r>
              <a:rPr kumimoji="0" lang="en-US" sz="2000" b="0" i="0" u="none" strike="noStrike" kern="1200" cap="none" spc="0" normalizeH="0" baseline="0" noProof="0" dirty="0" err="1">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numOfElements</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is used as a </a:t>
            </a:r>
            <a:r>
              <a:rPr kumimoji="0" lang="en-US" sz="2000" b="0" i="0" u="none" strike="noStrike" kern="1200" cap="none" spc="0" normalizeH="0" baseline="0" noProof="0" dirty="0">
                <a:ln>
                  <a:noFill/>
                </a:ln>
                <a:solidFill>
                  <a:srgbClr val="0000FF"/>
                </a:solidFill>
                <a:effectLst/>
                <a:uLnTx/>
                <a:uFillTx/>
                <a:latin typeface="Tahoma" panose="020B0604030504040204" pitchFamily="34" charset="0"/>
                <a:ea typeface="Tahoma" panose="020B0604030504040204" pitchFamily="34" charset="0"/>
                <a:cs typeface="Tahoma" panose="020B0604030504040204" pitchFamily="34" charset="0"/>
              </a:rPr>
              <a:t>counter</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it is initialized to zero, and then incremented with each new element filled in the array.</a:t>
            </a:r>
            <a:endParaRPr kumimoji="0" lang="en-US" sz="2000" b="0" i="0" u="none" strike="noStrike" kern="1200" cap="none" spc="0" normalizeH="0" baseline="0" noProof="0" dirty="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0" name="TextBox 19"/>
          <p:cNvSpPr txBox="1"/>
          <p:nvPr/>
        </p:nvSpPr>
        <p:spPr>
          <a:xfrm>
            <a:off x="251520" y="4149080"/>
            <a:ext cx="8640960" cy="400110"/>
          </a:xfrm>
          <a:prstGeom prst="rect">
            <a:avLst/>
          </a:prstGeom>
          <a:noFill/>
        </p:spPr>
        <p:txBody>
          <a:bodyPr wrap="square" rtlCol="0" anchor="t">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endParaRPr kumimoji="0" lang="en-US" sz="2000" b="0" i="0" u="none" strike="noStrike" kern="1200" cap="none" spc="0" normalizeH="0" baseline="0" noProof="0">
              <a:ln>
                <a:noFill/>
              </a:ln>
              <a:solidFill>
                <a:srgbClr val="FF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0406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nodePh="1">
                                  <p:stCondLst>
                                    <p:cond delay="0"/>
                                  </p:stCondLst>
                                  <p:endCondLst>
                                    <p:cond evt="begin" delay="0">
                                      <p:tn val="30"/>
                                    </p:cond>
                                  </p:end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8" grpId="0"/>
      <p:bldP spid="19" grpId="0"/>
      <p:bldP spid="20" grpId="0"/>
    </p:bld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Unicode"/>
                <a:ea typeface="+mn-ea"/>
                <a:cs typeface="+mn-cs"/>
              </a:rPr>
              <a:t> </a:t>
            </a:r>
            <a:fld id="{D8D24581-BA14-4640-B752-9AB0FD1B9A37}" type="slidenum">
              <a:rPr kumimoji="0" lang="en-US" sz="1000" b="0" i="0" u="none" strike="noStrike" kern="1200" cap="none" spc="0" normalizeH="0" baseline="0" noProof="0" smtClean="0">
                <a:ln>
                  <a:noFill/>
                </a:ln>
                <a:solidFill>
                  <a:prstClr val="black"/>
                </a:solidFill>
                <a:effectLst/>
                <a:uLnTx/>
                <a:uFillTx/>
                <a:latin typeface="Lucida Sans Unico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708</a:t>
            </a:fld>
            <a:endParaRPr kumimoji="0" lang="en-US" sz="1000" b="0" i="0" u="none" strike="noStrike" kern="1200" cap="none" spc="0" normalizeH="0" baseline="0" noProof="0" dirty="0">
              <a:ln>
                <a:noFill/>
              </a:ln>
              <a:solidFill>
                <a:prstClr val="black"/>
              </a:solidFill>
              <a:effectLst/>
              <a:uLnTx/>
              <a:uFillTx/>
              <a:latin typeface="Lucida Sans Unicode"/>
              <a:ea typeface="+mn-ea"/>
              <a:cs typeface="+mn-cs"/>
            </a:endParaRPr>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512" y="908720"/>
            <a:ext cx="8640960" cy="163121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Write a complete Java program that does the following:</a:t>
            </a:r>
          </a:p>
          <a:p>
            <a:pPr marL="800100" marR="0" lvl="1" indent="-342900" algn="just" defTabSz="914400" rtl="0" eaLnBrk="1" fontAlgn="auto" latinLnBrk="0" hangingPunct="1">
              <a:lnSpc>
                <a:spcPct val="100000"/>
              </a:lnSpc>
              <a:spcBef>
                <a:spcPts val="0"/>
              </a:spcBef>
              <a:spcAft>
                <a:spcPts val="0"/>
              </a:spcAft>
              <a:buClr>
                <a:srgbClr val="FF0000"/>
              </a:buClr>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Initializes all array elements with the value ‘*’</a:t>
            </a:r>
          </a:p>
          <a:p>
            <a:pPr marL="800100" marR="0" lvl="1" indent="-342900" algn="just" defTabSz="914400" rtl="0" eaLnBrk="1" fontAlgn="auto" latinLnBrk="0" hangingPunct="1">
              <a:lnSpc>
                <a:spcPct val="100000"/>
              </a:lnSpc>
              <a:spcBef>
                <a:spcPts val="0"/>
              </a:spcBef>
              <a:spcAft>
                <a:spcPts val="0"/>
              </a:spcAft>
              <a:buClr>
                <a:srgbClr val="FF0000"/>
              </a:buClr>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Accepts a set of Strings, takes the first character of the String and fills it in the array in sequence.</a:t>
            </a:r>
          </a:p>
          <a:p>
            <a:pPr marL="800100" marR="0" lvl="1" indent="-342900" algn="just" defTabSz="914400" rtl="0" eaLnBrk="1" fontAlgn="auto" latinLnBrk="0" hangingPunct="1">
              <a:lnSpc>
                <a:spcPct val="100000"/>
              </a:lnSpc>
              <a:spcBef>
                <a:spcPts val="0"/>
              </a:spcBef>
              <a:spcAft>
                <a:spcPts val="0"/>
              </a:spcAft>
              <a:buClr>
                <a:srgbClr val="FF0000"/>
              </a:buClr>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Prints the array.</a:t>
            </a:r>
          </a:p>
        </p:txBody>
      </p:sp>
      <p:sp>
        <p:nvSpPr>
          <p:cNvPr id="10" name="TextBox 9"/>
          <p:cNvSpPr txBox="1"/>
          <p:nvPr/>
        </p:nvSpPr>
        <p:spPr>
          <a:xfrm>
            <a:off x="71406" y="6496070"/>
            <a:ext cx="40005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Unicode"/>
                <a:ea typeface="+mn-ea"/>
                <a:cs typeface="+mn-cs"/>
              </a:rPr>
              <a:t>W8.1 </a:t>
            </a:r>
            <a:r>
              <a:rPr kumimoji="0" lang="en-US" sz="1200" b="0" i="0" u="none" strike="noStrike" kern="1200" cap="none" spc="0" normalizeH="0" baseline="0" noProof="0" dirty="0">
                <a:ln>
                  <a:noFill/>
                </a:ln>
                <a:solidFill>
                  <a:prstClr val="black"/>
                </a:solidFill>
                <a:effectLst/>
                <a:uLnTx/>
                <a:uFillTx/>
                <a:latin typeface="Lucida Sans Unicode"/>
                <a:ea typeface="+mn-ea"/>
                <a:cs typeface="+mn-cs"/>
              </a:rPr>
              <a:t>Arrays (1)</a:t>
            </a:r>
          </a:p>
        </p:txBody>
      </p:sp>
      <p:sp>
        <p:nvSpPr>
          <p:cNvPr id="8" name="TextBox 7"/>
          <p:cNvSpPr txBox="1"/>
          <p:nvPr/>
        </p:nvSpPr>
        <p:spPr>
          <a:xfrm>
            <a:off x="179512" y="4121785"/>
            <a:ext cx="8640960" cy="1323439"/>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Write a complete Java program that stores the user input </a:t>
            </a:r>
            <a:r>
              <a:rPr kumimoji="0" lang="en-US" sz="20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of integers </a:t>
            </a: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into an array, and then initializes another array of the same size. The program then adds the corresponding elements of both arrays and puts the result in a third one.</a:t>
            </a:r>
          </a:p>
        </p:txBody>
      </p:sp>
      <p:sp>
        <p:nvSpPr>
          <p:cNvPr id="9" name="TextBox 8"/>
          <p:cNvSpPr txBox="1"/>
          <p:nvPr/>
        </p:nvSpPr>
        <p:spPr>
          <a:xfrm>
            <a:off x="179512" y="2976918"/>
            <a:ext cx="8640960" cy="70788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Write a complete Java program that stores the user input of integers into an array, and then prints it in the reverse order.</a:t>
            </a:r>
          </a:p>
        </p:txBody>
      </p:sp>
    </p:spTree>
    <p:extLst>
      <p:ext uri="{BB962C8B-B14F-4D97-AF65-F5344CB8AC3E}">
        <p14:creationId xmlns:p14="http://schemas.microsoft.com/office/powerpoint/2010/main" val="3153529742"/>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276872"/>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fontScale="90000"/>
            <a:scene3d>
              <a:camera prst="orthographicFront"/>
              <a:lightRig rig="soft" dir="t"/>
            </a:scene3d>
            <a:sp3d prstMaterial="softEdge">
              <a:bevelT w="25400" h="25400"/>
            </a:sp3d>
          </a:bodyPr>
          <a:lstStyle/>
          <a:p>
            <a:br>
              <a:rPr lang="en-US" sz="5400" dirty="0">
                <a:solidFill>
                  <a:srgbClr val="C00000"/>
                </a:solidFill>
              </a:rPr>
            </a:br>
            <a:br>
              <a:rPr lang="en-US" sz="5400" dirty="0">
                <a:solidFill>
                  <a:srgbClr val="C00000"/>
                </a:solidFill>
              </a:rPr>
            </a:br>
            <a:r>
              <a:rPr lang="en-US" sz="5400" dirty="0">
                <a:solidFill>
                  <a:srgbClr val="C00000"/>
                </a:solidFill>
              </a:rPr>
              <a:t>ARRAYS </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Rectangle 5"/>
          <p:cNvSpPr/>
          <p:nvPr/>
        </p:nvSpPr>
        <p:spPr>
          <a:xfrm>
            <a:off x="3131840" y="3933056"/>
            <a:ext cx="5760640"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solidFill>
                  <a:srgbClr val="00B0F0"/>
                </a:solidFill>
              </a:rPr>
              <a:t>Important Issues</a:t>
            </a:r>
          </a:p>
        </p:txBody>
      </p:sp>
    </p:spTree>
    <p:extLst>
      <p:ext uri="{BB962C8B-B14F-4D97-AF65-F5344CB8AC3E}">
        <p14:creationId xmlns:p14="http://schemas.microsoft.com/office/powerpoint/2010/main" val="1078265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DATA TYPES</a:t>
            </a:r>
          </a:p>
        </p:txBody>
      </p:sp>
      <p:sp>
        <p:nvSpPr>
          <p:cNvPr id="6" name="Rectangle 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PRIMITIVE DATA TYPES (3) – Character</a:t>
            </a:r>
          </a:p>
        </p:txBody>
      </p:sp>
      <p:cxnSp>
        <p:nvCxnSpPr>
          <p:cNvPr id="7" name="Straight Connector 6"/>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nvGraphicFramePr>
        <p:xfrm>
          <a:off x="251520" y="1412776"/>
          <a:ext cx="8640961" cy="101092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936104">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800200">
                  <a:extLst>
                    <a:ext uri="{9D8B030D-6E8A-4147-A177-3AD203B41FA5}">
                      <a16:colId xmlns:a16="http://schemas.microsoft.com/office/drawing/2014/main" val="20003"/>
                    </a:ext>
                  </a:extLst>
                </a:gridCol>
                <a:gridCol w="3024337">
                  <a:extLst>
                    <a:ext uri="{9D8B030D-6E8A-4147-A177-3AD203B41FA5}">
                      <a16:colId xmlns:a16="http://schemas.microsoft.com/office/drawing/2014/main" val="20004"/>
                    </a:ext>
                  </a:extLst>
                </a:gridCol>
              </a:tblGrid>
              <a:tr h="370840">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Type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Size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Min.</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Value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Max. Value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Description</a:t>
                      </a:r>
                    </a:p>
                  </a:txBody>
                  <a:tcPr/>
                </a:tc>
                <a:extLst>
                  <a:ext uri="{0D108BD9-81ED-4DB2-BD59-A6C34878D82A}">
                    <a16:rowId xmlns:a16="http://schemas.microsoft.com/office/drawing/2014/main" val="10000"/>
                  </a:ext>
                </a:extLst>
              </a:tr>
              <a:tr h="370840">
                <a:tc>
                  <a:txBody>
                    <a:bodyPr/>
                    <a:lstStyle/>
                    <a:p>
                      <a:pPr algn="ctr"/>
                      <a:r>
                        <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rPr>
                        <a:t>char</a:t>
                      </a:r>
                    </a:p>
                  </a:txBody>
                  <a:tcPr/>
                </a:tc>
                <a:tc>
                  <a:txBody>
                    <a:bodyPr/>
                    <a:lstStyle/>
                    <a:p>
                      <a:pPr algn="l"/>
                      <a:r>
                        <a:rPr lang="en-US" sz="1800" baseline="0" dirty="0">
                          <a:solidFill>
                            <a:srgbClr val="FF0000"/>
                          </a:solidFill>
                          <a:latin typeface="Tahoma" panose="020B0604030504040204" pitchFamily="34" charset="0"/>
                          <a:ea typeface="Tahoma" panose="020B0604030504040204" pitchFamily="34" charset="0"/>
                          <a:cs typeface="Tahoma" panose="020B0604030504040204" pitchFamily="34" charset="0"/>
                        </a:rPr>
                        <a:t>16</a:t>
                      </a:r>
                      <a:r>
                        <a:rPr lang="en-US" sz="1800" baseline="0" dirty="0">
                          <a:solidFill>
                            <a:schemeClr val="tx1"/>
                          </a:solidFill>
                          <a:latin typeface="Tahoma" panose="020B0604030504040204" pitchFamily="34" charset="0"/>
                          <a:ea typeface="Tahoma" panose="020B0604030504040204" pitchFamily="34" charset="0"/>
                          <a:cs typeface="Tahoma" panose="020B0604030504040204" pitchFamily="34" charset="0"/>
                        </a:rPr>
                        <a:t> bits</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indent="0" algn="l">
                        <a:buFontTx/>
                        <a:buNone/>
                      </a:pPr>
                      <a:r>
                        <a:rPr lang="en-US" sz="1800" b="0" baseline="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65,535</a:t>
                      </a:r>
                    </a:p>
                    <a:p>
                      <a:pPr algn="l"/>
                      <a:r>
                        <a:rPr lang="en-US" sz="1800" b="0" baseline="0" dirty="0">
                          <a:latin typeface="Tahoma" panose="020B0604030504040204" pitchFamily="34" charset="0"/>
                          <a:ea typeface="Tahoma" panose="020B0604030504040204" pitchFamily="34" charset="0"/>
                          <a:cs typeface="Tahoma" panose="020B0604030504040204" pitchFamily="34" charset="0"/>
                        </a:rPr>
                        <a:t>= 2</a:t>
                      </a:r>
                      <a:r>
                        <a:rPr lang="en-US" sz="1800" b="0" baseline="30000" dirty="0">
                          <a:solidFill>
                            <a:srgbClr val="FF0000"/>
                          </a:solidFill>
                          <a:latin typeface="Tahoma" panose="020B0604030504040204" pitchFamily="34" charset="0"/>
                          <a:ea typeface="Tahoma" panose="020B0604030504040204" pitchFamily="34" charset="0"/>
                          <a:cs typeface="Tahoma" panose="020B0604030504040204" pitchFamily="34" charset="0"/>
                        </a:rPr>
                        <a:t>16</a:t>
                      </a:r>
                      <a:r>
                        <a:rPr lang="en-US" sz="1800" b="0" baseline="30000" dirty="0">
                          <a:latin typeface="Tahoma" panose="020B0604030504040204" pitchFamily="34" charset="0"/>
                          <a:ea typeface="Tahoma" panose="020B0604030504040204" pitchFamily="34" charset="0"/>
                          <a:cs typeface="Tahoma" panose="020B0604030504040204" pitchFamily="34" charset="0"/>
                        </a:rPr>
                        <a:t> </a:t>
                      </a:r>
                      <a:r>
                        <a:rPr lang="en-US" sz="1800" b="0" baseline="0" dirty="0">
                          <a:latin typeface="Tahoma" panose="020B0604030504040204" pitchFamily="34" charset="0"/>
                          <a:ea typeface="Tahoma" panose="020B0604030504040204" pitchFamily="34" charset="0"/>
                          <a:cs typeface="Tahoma" panose="020B0604030504040204" pitchFamily="34" charset="0"/>
                        </a:rPr>
                        <a:t>- 1</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Stores the Unicode of </a:t>
                      </a:r>
                      <a:r>
                        <a:rPr lang="en-US" sz="1800" b="0" u="sng" baseline="0" dirty="0">
                          <a:latin typeface="Tahoma" panose="020B0604030504040204" pitchFamily="34" charset="0"/>
                          <a:ea typeface="Tahoma" panose="020B0604030504040204" pitchFamily="34" charset="0"/>
                          <a:cs typeface="Tahoma" panose="020B0604030504040204" pitchFamily="34" charset="0"/>
                        </a:rPr>
                        <a:t>single</a:t>
                      </a:r>
                      <a:r>
                        <a:rPr lang="en-US" sz="1800" b="0" baseline="0" dirty="0">
                          <a:latin typeface="Tahoma" panose="020B0604030504040204" pitchFamily="34" charset="0"/>
                          <a:ea typeface="Tahoma" panose="020B0604030504040204" pitchFamily="34" charset="0"/>
                          <a:cs typeface="Tahoma" panose="020B0604030504040204" pitchFamily="34" charset="0"/>
                        </a:rPr>
                        <a:t> characters</a:t>
                      </a:r>
                    </a:p>
                  </a:txBody>
                  <a:tcPr/>
                </a:tc>
                <a:extLst>
                  <a:ext uri="{0D108BD9-81ED-4DB2-BD59-A6C34878D82A}">
                    <a16:rowId xmlns:a16="http://schemas.microsoft.com/office/drawing/2014/main" val="10001"/>
                  </a:ext>
                </a:extLst>
              </a:tr>
            </a:tbl>
          </a:graphicData>
        </a:graphic>
      </p:graphicFrame>
      <p:sp>
        <p:nvSpPr>
          <p:cNvPr id="14" name="Content Placeholder 4"/>
          <p:cNvSpPr txBox="1">
            <a:spLocks/>
          </p:cNvSpPr>
          <p:nvPr/>
        </p:nvSpPr>
        <p:spPr>
          <a:xfrm>
            <a:off x="220523" y="2564904"/>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Any key on the keyboard is represented by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 </a:t>
            </a:r>
            <a:r>
              <a:rPr lang="en-US" sz="2000" dirty="0">
                <a:latin typeface="Tahoma" panose="020B0604030504040204" pitchFamily="34" charset="0"/>
                <a:ea typeface="Tahoma" panose="020B0604030504040204" pitchFamily="34" charset="0"/>
                <a:cs typeface="Tahoma" panose="020B0604030504040204" pitchFamily="34" charset="0"/>
              </a:rPr>
              <a:t>data type</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5" name="Content Placeholder 4"/>
          <p:cNvSpPr txBox="1">
            <a:spLocks/>
          </p:cNvSpPr>
          <p:nvPr/>
        </p:nvSpPr>
        <p:spPr>
          <a:xfrm>
            <a:off x="220523" y="2939346"/>
            <a:ext cx="8640960" cy="72008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Values of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a:t>
            </a:r>
            <a:r>
              <a:rPr lang="en-US" sz="2000" dirty="0">
                <a:latin typeface="Tahoma" panose="020B0604030504040204" pitchFamily="34" charset="0"/>
                <a:ea typeface="Tahoma" panose="020B0604030504040204" pitchFamily="34" charset="0"/>
                <a:cs typeface="Tahoma" panose="020B0604030504040204" pitchFamily="34" charset="0"/>
              </a:rPr>
              <a:t> type are enclosed between single quotes such as: </a:t>
            </a:r>
          </a:p>
          <a:p>
            <a:pPr marL="0" indent="0" algn="just">
              <a:lnSpc>
                <a:spcPct val="90000"/>
              </a:lnSpc>
              <a:buClr>
                <a:srgbClr val="FF0000"/>
              </a:buClr>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   ‘a’   ‘%’   ‘$’   ‘*’   ‘&amp;’   ‘7’   ‘ ’</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179512" y="6237312"/>
            <a:ext cx="8807896" cy="504056"/>
          </a:xfrm>
          <a:prstGeom prst="rect">
            <a:avLst/>
          </a:prstGeom>
          <a:solidFill>
            <a:srgbClr val="FFFF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our course, space character is represented by the letter ‘~’</a:t>
            </a:r>
            <a:endParaRPr lang="en-US" dirty="0">
              <a:solidFill>
                <a:srgbClr val="00B0F0"/>
              </a:solidFill>
            </a:endParaRPr>
          </a:p>
        </p:txBody>
      </p:sp>
      <p:sp>
        <p:nvSpPr>
          <p:cNvPr id="21" name="Content Placeholder 4"/>
          <p:cNvSpPr txBox="1">
            <a:spLocks/>
          </p:cNvSpPr>
          <p:nvPr/>
        </p:nvSpPr>
        <p:spPr>
          <a:xfrm>
            <a:off x="200078" y="3645025"/>
            <a:ext cx="8640960" cy="504056"/>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Note that the space may be represented as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char </a:t>
            </a:r>
            <a:r>
              <a:rPr lang="en-US" sz="2000" dirty="0">
                <a:latin typeface="Tahoma" panose="020B0604030504040204" pitchFamily="34" charset="0"/>
                <a:ea typeface="Tahoma" panose="020B0604030504040204" pitchFamily="34" charset="0"/>
                <a:cs typeface="Tahoma" panose="020B0604030504040204" pitchFamily="34" charset="0"/>
              </a:rPr>
              <a:t>type</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23" name="Content Placeholder 4"/>
          <p:cNvSpPr txBox="1">
            <a:spLocks/>
          </p:cNvSpPr>
          <p:nvPr/>
        </p:nvSpPr>
        <p:spPr>
          <a:xfrm>
            <a:off x="200078" y="4149081"/>
            <a:ext cx="8640960" cy="648072"/>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Java uses the Unicode coding system to represent characters in memory. Each character has a </a:t>
            </a:r>
            <a:r>
              <a:rPr lang="en-US" sz="2000" u="sng" dirty="0">
                <a:latin typeface="Tahoma" panose="020B0604030504040204" pitchFamily="34" charset="0"/>
                <a:ea typeface="Tahoma" panose="020B0604030504040204" pitchFamily="34" charset="0"/>
                <a:cs typeface="Tahoma" panose="020B0604030504040204" pitchFamily="34" charset="0"/>
              </a:rPr>
              <a:t>unique </a:t>
            </a:r>
            <a:r>
              <a:rPr lang="en-US" sz="2000" dirty="0">
                <a:latin typeface="Tahoma" panose="020B0604030504040204" pitchFamily="34" charset="0"/>
                <a:ea typeface="Tahoma" panose="020B0604030504040204" pitchFamily="34" charset="0"/>
                <a:cs typeface="Tahoma" panose="020B0604030504040204" pitchFamily="34" charset="0"/>
              </a:rPr>
              <a:t>code.</a:t>
            </a:r>
          </a:p>
        </p:txBody>
      </p:sp>
      <p:sp>
        <p:nvSpPr>
          <p:cNvPr id="3" name="Slide Number Placeholder 2"/>
          <p:cNvSpPr>
            <a:spLocks noGrp="1"/>
          </p:cNvSpPr>
          <p:nvPr>
            <p:ph type="sldNum" sz="quarter" idx="12"/>
          </p:nvPr>
        </p:nvSpPr>
        <p:spPr/>
        <p:txBody>
          <a:bodyPr/>
          <a:lstStyle/>
          <a:p>
            <a:fld id="{F8648942-3001-4E9F-BD4B-DA0C8DFD46EB}" type="slidenum">
              <a:rPr lang="en-US" smtClean="0"/>
              <a:pPr/>
              <a:t>71</a:t>
            </a:fld>
            <a:endParaRPr lang="en-US"/>
          </a:p>
        </p:txBody>
      </p:sp>
    </p:spTree>
    <p:extLst>
      <p:ext uri="{BB962C8B-B14F-4D97-AF65-F5344CB8AC3E}">
        <p14:creationId xmlns:p14="http://schemas.microsoft.com/office/powerpoint/2010/main" val="404190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left)">
                                      <p:cBhvr>
                                        <p:cTn id="16" dur="500"/>
                                        <p:tgtEl>
                                          <p:spTgt spid="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wipe(left)">
                                      <p:cBhvr>
                                        <p:cTn id="21" dur="500"/>
                                        <p:tgtEl>
                                          <p:spTgt spid="15">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animEffect transition="in" filter="wipe(left)">
                                      <p:cBhvr>
                                        <p:cTn id="24" dur="500"/>
                                        <p:tgtEl>
                                          <p:spTgt spid="1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animEffect transition="in" filter="wipe(left)">
                                      <p:cBhvr>
                                        <p:cTn id="29" dur="500"/>
                                        <p:tgtEl>
                                          <p:spTgt spid="21">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wipe(left)">
                                      <p:cBhvr>
                                        <p:cTn id="34" dur="500"/>
                                        <p:tgtEl>
                                          <p:spTgt spid="2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build="p"/>
      <p:bldP spid="15" grpId="0" uiExpand="1" build="p"/>
      <p:bldP spid="17" grpId="0" animBg="1"/>
      <p:bldP spid="21" grpId="0" build="p"/>
      <p:bldP spid="23" grpId="0" build="p"/>
    </p:bld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3" descr="Rectangle: Click to edit Master text styles&#10;Second level&#10;Third level&#10;Fourth level&#10;Fifth level"/>
          <p:cNvSpPr>
            <a:spLocks noGrp="1" noChangeArrowheads="1"/>
          </p:cNvSpPr>
          <p:nvPr>
            <p:ph idx="1"/>
          </p:nvPr>
        </p:nvSpPr>
        <p:spPr>
          <a:xfrm>
            <a:off x="612648" y="1052736"/>
            <a:ext cx="8153400" cy="5616624"/>
          </a:xfrm>
          <a:prstGeom prst="foldedCorner">
            <a:avLst>
              <a:gd name="adj" fmla="val 36304"/>
            </a:avLst>
          </a:prstGeom>
          <a:solidFill>
            <a:schemeClr val="accent1">
              <a:lumMod val="20000"/>
              <a:lumOff val="80000"/>
            </a:schemeClr>
          </a:solidFill>
          <a:ln>
            <a:solidFill>
              <a:schemeClr val="accent5">
                <a:lumMod val="75000"/>
              </a:schemeClr>
            </a:solidFill>
          </a:ln>
          <a:effectLst>
            <a:outerShdw blurRad="63500" sx="102000" sy="102000" algn="ctr" rotWithShape="0">
              <a:prstClr val="black">
                <a:alpha val="40000"/>
              </a:prstClr>
            </a:outerShdw>
          </a:effectLst>
        </p:spPr>
        <p:txBody>
          <a:bodyPr>
            <a:noAutofit/>
          </a:bodyPr>
          <a:lstStyle/>
          <a:p>
            <a:pPr marL="990600" lvl="1" indent="-533400"/>
            <a:r>
              <a:rPr lang="en-US" sz="2800" dirty="0">
                <a:solidFill>
                  <a:schemeClr val="accent1">
                    <a:lumMod val="75000"/>
                  </a:schemeClr>
                </a:solidFill>
                <a:latin typeface="Tahoma" pitchFamily="34" charset="0"/>
                <a:ea typeface="Tahoma" pitchFamily="34" charset="0"/>
                <a:cs typeface="Tahoma" pitchFamily="34" charset="0"/>
              </a:rPr>
              <a:t>Processing</a:t>
            </a:r>
            <a:r>
              <a:rPr lang="en-US" sz="1100" dirty="0">
                <a:latin typeface="Tahoma" pitchFamily="34" charset="0"/>
                <a:ea typeface="Tahoma" pitchFamily="34" charset="0"/>
                <a:cs typeface="Tahoma" pitchFamily="34" charset="0"/>
              </a:rPr>
              <a:t> </a:t>
            </a:r>
            <a:r>
              <a:rPr lang="en-US" sz="2800" dirty="0">
                <a:solidFill>
                  <a:schemeClr val="accent1">
                    <a:lumMod val="75000"/>
                  </a:schemeClr>
                </a:solidFill>
                <a:latin typeface="Tahoma" pitchFamily="34" charset="0"/>
                <a:ea typeface="Tahoma" pitchFamily="34" charset="0"/>
                <a:cs typeface="Tahoma" pitchFamily="34" charset="0"/>
              </a:rPr>
              <a:t>One-Dimensional Arrays</a:t>
            </a:r>
            <a:endParaRPr lang="en-US" sz="2400" dirty="0">
              <a:latin typeface="Tahoma" pitchFamily="34" charset="0"/>
              <a:ea typeface="Tahoma" pitchFamily="34" charset="0"/>
              <a:cs typeface="Tahoma" pitchFamily="34" charset="0"/>
            </a:endParaRPr>
          </a:p>
          <a:p>
            <a:pPr marL="990600" lvl="1" indent="-533400"/>
            <a:r>
              <a:rPr lang="en-US" sz="2400" dirty="0">
                <a:latin typeface="Tahoma" pitchFamily="34" charset="0"/>
                <a:ea typeface="Tahoma" pitchFamily="34" charset="0"/>
                <a:cs typeface="Tahoma" pitchFamily="34" charset="0"/>
              </a:rPr>
              <a:t>Initialize 		</a:t>
            </a:r>
          </a:p>
          <a:p>
            <a:pPr marL="990600" lvl="1" indent="-533400"/>
            <a:r>
              <a:rPr lang="en-US" sz="2400" dirty="0">
                <a:latin typeface="Tahoma" pitchFamily="34" charset="0"/>
                <a:ea typeface="Tahoma" pitchFamily="34" charset="0"/>
                <a:cs typeface="Tahoma" pitchFamily="34" charset="0"/>
              </a:rPr>
              <a:t>Input data</a:t>
            </a:r>
          </a:p>
          <a:p>
            <a:pPr marL="990600" lvl="1" indent="-533400"/>
            <a:r>
              <a:rPr lang="en-US" sz="2400" dirty="0">
                <a:latin typeface="Tahoma" pitchFamily="34" charset="0"/>
                <a:ea typeface="Tahoma" pitchFamily="34" charset="0"/>
                <a:cs typeface="Tahoma" pitchFamily="34" charset="0"/>
              </a:rPr>
              <a:t>Output stored data</a:t>
            </a:r>
          </a:p>
          <a:p>
            <a:pPr marL="990600" lvl="1" indent="-533400"/>
            <a:r>
              <a:rPr lang="en-US" sz="2400" dirty="0">
                <a:latin typeface="Tahoma" pitchFamily="34" charset="0"/>
                <a:ea typeface="Tahoma" pitchFamily="34" charset="0"/>
                <a:cs typeface="Tahoma" pitchFamily="34" charset="0"/>
              </a:rPr>
              <a:t>Find largest/smallest/sum/average of elements</a:t>
            </a:r>
          </a:p>
          <a:p>
            <a:pPr marL="990600" lvl="1" indent="-533400"/>
            <a:r>
              <a:rPr lang="en-US" sz="2400" dirty="0">
                <a:latin typeface="Tahoma" pitchFamily="34" charset="0"/>
                <a:ea typeface="Tahoma" pitchFamily="34" charset="0"/>
                <a:cs typeface="Tahoma" pitchFamily="34" charset="0"/>
              </a:rPr>
              <a:t>Search for an element </a:t>
            </a:r>
          </a:p>
          <a:p>
            <a:pPr marL="990600" lvl="1" indent="-533400"/>
            <a:r>
              <a:rPr lang="en-US" sz="2400" dirty="0">
                <a:latin typeface="Tahoma" pitchFamily="34" charset="0"/>
                <a:ea typeface="Tahoma" pitchFamily="34" charset="0"/>
                <a:cs typeface="Tahoma" pitchFamily="34" charset="0"/>
              </a:rPr>
              <a:t> Relational operators between two arrays</a:t>
            </a:r>
          </a:p>
          <a:p>
            <a:pPr marL="990600" lvl="1" indent="-533400"/>
            <a:r>
              <a:rPr lang="en-US" sz="2400" dirty="0">
                <a:latin typeface="Tahoma" pitchFamily="34" charset="0"/>
                <a:ea typeface="Tahoma" pitchFamily="34" charset="0"/>
                <a:cs typeface="Tahoma" pitchFamily="34" charset="0"/>
              </a:rPr>
              <a:t> Copying arrays</a:t>
            </a:r>
          </a:p>
          <a:p>
            <a:pPr marL="990600" lvl="1" indent="-533400"/>
            <a:r>
              <a:rPr lang="en-US" sz="2400" dirty="0">
                <a:latin typeface="Tahoma" pitchFamily="34" charset="0"/>
                <a:ea typeface="Tahoma" pitchFamily="34" charset="0"/>
                <a:cs typeface="Tahoma" pitchFamily="34" charset="0"/>
              </a:rPr>
              <a:t> Array of </a:t>
            </a:r>
            <a:r>
              <a:rPr lang="en-US" sz="2400" dirty="0">
                <a:solidFill>
                  <a:srgbClr val="00B0F0"/>
                </a:solidFill>
                <a:latin typeface="Tahoma" pitchFamily="34" charset="0"/>
                <a:ea typeface="Tahoma" pitchFamily="34" charset="0"/>
                <a:cs typeface="Tahoma" pitchFamily="34" charset="0"/>
              </a:rPr>
              <a:t>String</a:t>
            </a:r>
            <a:r>
              <a:rPr lang="en-US" sz="2400" dirty="0">
                <a:latin typeface="Tahoma" pitchFamily="34" charset="0"/>
                <a:ea typeface="Tahoma" pitchFamily="34" charset="0"/>
                <a:cs typeface="Tahoma" pitchFamily="34" charset="0"/>
              </a:rPr>
              <a:t> objects</a:t>
            </a:r>
          </a:p>
        </p:txBody>
      </p:sp>
      <p:sp>
        <p:nvSpPr>
          <p:cNvPr id="6" name="Rectangle 2"/>
          <p:cNvSpPr>
            <a:spLocks noGrp="1" noChangeArrowheads="1"/>
          </p:cNvSpPr>
          <p:nvPr>
            <p:ph type="title"/>
          </p:nvPr>
        </p:nvSpPr>
        <p:spPr>
          <a:xfrm>
            <a:off x="228600" y="152400"/>
            <a:ext cx="7772400" cy="598488"/>
          </a:xfrm>
        </p:spPr>
        <p:txBody>
          <a:bodyPr>
            <a:noAutofit/>
          </a:bodyPr>
          <a:lstStyle/>
          <a:p>
            <a:pPr eaLnBrk="1" hangingPunct="1"/>
            <a:r>
              <a:rPr lang="en-US" sz="4000" dirty="0">
                <a:solidFill>
                  <a:schemeClr val="accent2"/>
                </a:solidFill>
                <a:latin typeface="Tahoma" charset="0"/>
                <a:cs typeface="Arial" charset="0"/>
              </a:rPr>
              <a:t>Outline</a:t>
            </a:r>
          </a:p>
        </p:txBody>
      </p:sp>
      <p:sp>
        <p:nvSpPr>
          <p:cNvPr id="7" name="Slide Number Placeholder 6"/>
          <p:cNvSpPr>
            <a:spLocks noGrp="1"/>
          </p:cNvSpPr>
          <p:nvPr>
            <p:ph type="sldNum" sz="quarter" idx="12"/>
          </p:nvPr>
        </p:nvSpPr>
        <p:spPr/>
        <p:txBody>
          <a:bodyPr/>
          <a:lstStyle/>
          <a:p>
            <a:fld id="{DA934484-767D-4C48-AF0E-A1438A969E59}" type="slidenum">
              <a:rPr lang="en-US" smtClean="0"/>
              <a:pPr/>
              <a:t>710</a:t>
            </a:fld>
            <a:endParaRPr lang="en-US"/>
          </a:p>
        </p:txBody>
      </p:sp>
    </p:spTree>
    <p:extLst>
      <p:ext uri="{BB962C8B-B14F-4D97-AF65-F5344CB8AC3E}">
        <p14:creationId xmlns:p14="http://schemas.microsoft.com/office/powerpoint/2010/main" val="415550136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
          <p:cNvSpPr>
            <a:spLocks noGrp="1" noChangeArrowheads="1"/>
          </p:cNvSpPr>
          <p:nvPr>
            <p:ph type="title"/>
          </p:nvPr>
        </p:nvSpPr>
        <p:spPr>
          <a:xfrm>
            <a:off x="457200" y="228600"/>
            <a:ext cx="8308975" cy="990600"/>
          </a:xfrm>
        </p:spPr>
        <p:txBody>
          <a:bodyPr>
            <a:noAutofit/>
          </a:bodyPr>
          <a:lstStyle/>
          <a:p>
            <a:pPr algn="ctr" fontAlgn="auto">
              <a:spcAft>
                <a:spcPts val="0"/>
              </a:spcAft>
              <a:defRPr/>
            </a:pPr>
            <a:r>
              <a:rPr lang="en-US" sz="3200" dirty="0">
                <a:solidFill>
                  <a:schemeClr val="accent1"/>
                </a:solidFill>
                <a:latin typeface="Tahoma" pitchFamily="34" charset="0"/>
                <a:ea typeface="Tahoma" pitchFamily="34" charset="0"/>
                <a:cs typeface="Tahoma" pitchFamily="34" charset="0"/>
              </a:rPr>
              <a:t>Processing</a:t>
            </a:r>
            <a:r>
              <a:rPr lang="en-US" sz="2400" dirty="0">
                <a:solidFill>
                  <a:schemeClr val="accent1"/>
                </a:solidFill>
                <a:latin typeface="Tahoma" pitchFamily="34" charset="0"/>
                <a:ea typeface="Tahoma" pitchFamily="34" charset="0"/>
                <a:cs typeface="Tahoma" pitchFamily="34" charset="0"/>
              </a:rPr>
              <a:t> </a:t>
            </a:r>
            <a:r>
              <a:rPr lang="en-US" sz="3200" dirty="0">
                <a:solidFill>
                  <a:schemeClr val="accent1"/>
                </a:solidFill>
                <a:latin typeface="Tahoma" pitchFamily="34" charset="0"/>
                <a:ea typeface="Tahoma" pitchFamily="34" charset="0"/>
                <a:cs typeface="Tahoma" pitchFamily="34" charset="0"/>
              </a:rPr>
              <a:t>One-Dimensional Arrays</a:t>
            </a:r>
          </a:p>
        </p:txBody>
      </p:sp>
      <p:sp>
        <p:nvSpPr>
          <p:cNvPr id="23554"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t>Java Programming: From Problem Analysis to Program Design, 4e</a:t>
            </a:r>
          </a:p>
        </p:txBody>
      </p:sp>
      <p:sp>
        <p:nvSpPr>
          <p:cNvPr id="22531"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559E1C16-AA10-2B43-A727-110576D07684}" type="slidenum">
              <a:rPr lang="en-US" sz="1400" b="0"/>
              <a:pPr eaLnBrk="1" hangingPunct="1">
                <a:defRPr/>
              </a:pPr>
              <a:t>711</a:t>
            </a:fld>
            <a:endParaRPr lang="en-US" sz="1400" b="0"/>
          </a:p>
        </p:txBody>
      </p:sp>
      <p:sp>
        <p:nvSpPr>
          <p:cNvPr id="22532" name="Rectangle 3"/>
          <p:cNvSpPr>
            <a:spLocks noGrp="1" noChangeArrowheads="1"/>
          </p:cNvSpPr>
          <p:nvPr>
            <p:ph sz="quarter" idx="1"/>
          </p:nvPr>
        </p:nvSpPr>
        <p:spPr>
          <a:xfrm>
            <a:off x="381000" y="1295400"/>
            <a:ext cx="8610600" cy="4800600"/>
          </a:xfrm>
        </p:spPr>
        <p:txBody>
          <a:bodyPr>
            <a:normAutofit fontScale="92500" lnSpcReduction="10000"/>
          </a:bodyPr>
          <a:lstStyle/>
          <a:p>
            <a:pPr marL="320040" indent="-320040" fontAlgn="auto">
              <a:lnSpc>
                <a:spcPct val="80000"/>
              </a:lnSpc>
              <a:spcAft>
                <a:spcPts val="0"/>
              </a:spcAft>
              <a:buFont typeface="Wingdings"/>
              <a:buChar char=""/>
              <a:defRPr/>
            </a:pPr>
            <a:r>
              <a:rPr lang="en-US" dirty="0">
                <a:solidFill>
                  <a:schemeClr val="tx2">
                    <a:lumMod val="75000"/>
                  </a:schemeClr>
                </a:solidFill>
                <a:latin typeface="Times New Roman" charset="0"/>
                <a:ea typeface="MS PGothic" charset="0"/>
                <a:cs typeface="Times New Roman" charset="0"/>
              </a:rPr>
              <a:t>Loops used to step through elements in array and perform operations.</a:t>
            </a:r>
          </a:p>
          <a:p>
            <a:pPr marL="320040" indent="-320040" fontAlgn="auto">
              <a:lnSpc>
                <a:spcPct val="80000"/>
              </a:lnSpc>
              <a:spcAft>
                <a:spcPts val="0"/>
              </a:spcAft>
              <a:buFont typeface="Wingdings"/>
              <a:buChar char=""/>
              <a:defRPr/>
            </a:pPr>
            <a:r>
              <a:rPr lang="en-US" dirty="0">
                <a:solidFill>
                  <a:schemeClr val="tx2">
                    <a:lumMod val="75000"/>
                  </a:schemeClr>
                </a:solidFill>
                <a:latin typeface="Times New Roman" charset="0"/>
                <a:ea typeface="MS PGothic" charset="0"/>
                <a:cs typeface="Times New Roman" charset="0"/>
              </a:rPr>
              <a:t>Loop start from 0 (first index in Array ) and stop at the last index in the array</a:t>
            </a:r>
          </a:p>
          <a:p>
            <a:pPr marL="320040" indent="-320040" fontAlgn="auto">
              <a:lnSpc>
                <a:spcPct val="80000"/>
              </a:lnSpc>
              <a:spcAft>
                <a:spcPts val="0"/>
              </a:spcAft>
              <a:buNone/>
              <a:defRPr/>
            </a:pPr>
            <a:endParaRPr lang="en-US" sz="2400" dirty="0">
              <a:solidFill>
                <a:schemeClr val="tx2">
                  <a:lumMod val="75000"/>
                </a:schemeClr>
              </a:solidFill>
              <a:latin typeface="Times New Roman" charset="0"/>
              <a:ea typeface="MS PGothic" charset="0"/>
              <a:cs typeface="Times New Roman" charset="0"/>
            </a:endParaRPr>
          </a:p>
          <a:p>
            <a:pPr marL="320040" indent="-320040" fontAlgn="auto">
              <a:lnSpc>
                <a:spcPct val="80000"/>
              </a:lnSpc>
              <a:spcAft>
                <a:spcPts val="0"/>
              </a:spcAft>
              <a:buFontTx/>
              <a:buNone/>
              <a:defRPr/>
            </a:pPr>
            <a:r>
              <a:rPr lang="en-US" sz="2000" dirty="0" err="1">
                <a:solidFill>
                  <a:schemeClr val="accent2"/>
                </a:solidFill>
                <a:latin typeface="Courier New" charset="0"/>
                <a:ea typeface="MS PGothic" charset="0"/>
              </a:rPr>
              <a:t>int</a:t>
            </a:r>
            <a:r>
              <a:rPr lang="en-US" sz="2000" dirty="0">
                <a:solidFill>
                  <a:schemeClr val="tx2">
                    <a:lumMod val="75000"/>
                  </a:schemeClr>
                </a:solidFill>
                <a:latin typeface="Courier New" charset="0"/>
                <a:ea typeface="MS PGothic" charset="0"/>
              </a:rPr>
              <a:t>[] list = </a:t>
            </a:r>
            <a:r>
              <a:rPr lang="en-US" sz="2000" dirty="0">
                <a:solidFill>
                  <a:schemeClr val="accent2"/>
                </a:solidFill>
                <a:latin typeface="Courier New" charset="0"/>
                <a:ea typeface="MS PGothic" charset="0"/>
              </a:rPr>
              <a:t>new</a:t>
            </a:r>
            <a:r>
              <a:rPr lang="en-US" sz="2000" dirty="0">
                <a:solidFill>
                  <a:schemeClr val="tx2">
                    <a:lumMod val="75000"/>
                  </a:schemeClr>
                </a:solidFill>
                <a:latin typeface="Courier New" charset="0"/>
                <a:ea typeface="MS PGothic" charset="0"/>
              </a:rPr>
              <a:t> </a:t>
            </a:r>
            <a:r>
              <a:rPr lang="en-US" sz="2000" dirty="0" err="1">
                <a:solidFill>
                  <a:schemeClr val="tx2">
                    <a:lumMod val="75000"/>
                  </a:schemeClr>
                </a:solidFill>
                <a:latin typeface="Courier New" charset="0"/>
                <a:ea typeface="MS PGothic" charset="0"/>
              </a:rPr>
              <a:t>int</a:t>
            </a:r>
            <a:r>
              <a:rPr lang="en-US" sz="2000" dirty="0">
                <a:solidFill>
                  <a:schemeClr val="tx2">
                    <a:lumMod val="75000"/>
                  </a:schemeClr>
                </a:solidFill>
                <a:latin typeface="Courier New" charset="0"/>
                <a:ea typeface="MS PGothic" charset="0"/>
              </a:rPr>
              <a:t>[100];	</a:t>
            </a:r>
          </a:p>
          <a:p>
            <a:pPr marL="320040" indent="-320040" fontAlgn="auto">
              <a:lnSpc>
                <a:spcPct val="80000"/>
              </a:lnSpc>
              <a:spcAft>
                <a:spcPts val="0"/>
              </a:spcAft>
              <a:buFontTx/>
              <a:buNone/>
              <a:defRPr/>
            </a:pPr>
            <a:r>
              <a:rPr lang="en-US" sz="2000" dirty="0" err="1">
                <a:solidFill>
                  <a:schemeClr val="accent2"/>
                </a:solidFill>
                <a:latin typeface="Courier New" charset="0"/>
                <a:ea typeface="MS PGothic" charset="0"/>
              </a:rPr>
              <a:t>int</a:t>
            </a:r>
            <a:r>
              <a:rPr lang="en-US" sz="2000" dirty="0">
                <a:solidFill>
                  <a:schemeClr val="tx2">
                    <a:lumMod val="75000"/>
                  </a:schemeClr>
                </a:solidFill>
                <a:latin typeface="Courier New" charset="0"/>
                <a:ea typeface="MS PGothic" charset="0"/>
              </a:rPr>
              <a:t>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a:t>
            </a:r>
          </a:p>
          <a:p>
            <a:pPr marL="320040" indent="-320040" fontAlgn="auto">
              <a:lnSpc>
                <a:spcPct val="80000"/>
              </a:lnSpc>
              <a:spcAft>
                <a:spcPts val="0"/>
              </a:spcAft>
              <a:buFontTx/>
              <a:buNone/>
              <a:defRPr/>
            </a:pPr>
            <a:endParaRPr lang="en-US" sz="2000" dirty="0">
              <a:solidFill>
                <a:schemeClr val="tx2">
                  <a:lumMod val="75000"/>
                </a:schemeClr>
              </a:solidFill>
              <a:latin typeface="Times New Roman" charset="0"/>
              <a:ea typeface="MS PGothic" charset="0"/>
            </a:endParaRPr>
          </a:p>
          <a:p>
            <a:pPr marL="320040" indent="-320040" fontAlgn="auto">
              <a:lnSpc>
                <a:spcPct val="80000"/>
              </a:lnSpc>
              <a:spcAft>
                <a:spcPts val="0"/>
              </a:spcAft>
              <a:buFontTx/>
              <a:buNone/>
              <a:defRPr/>
            </a:pPr>
            <a:r>
              <a:rPr lang="en-US" sz="2000" dirty="0">
                <a:solidFill>
                  <a:schemeClr val="accent2"/>
                </a:solidFill>
                <a:latin typeface="Courier New" charset="0"/>
                <a:ea typeface="MS PGothic" charset="0"/>
              </a:rPr>
              <a:t>for</a:t>
            </a:r>
            <a:r>
              <a:rPr lang="en-US" sz="2000" dirty="0">
                <a:solidFill>
                  <a:schemeClr val="tx2">
                    <a:lumMod val="75000"/>
                  </a:schemeClr>
                </a:solidFill>
                <a:latin typeface="Courier New" charset="0"/>
                <a:ea typeface="MS PGothic" charset="0"/>
              </a:rPr>
              <a:t>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 = 0;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 &lt; </a:t>
            </a:r>
            <a:r>
              <a:rPr lang="en-US" sz="2000" dirty="0" err="1">
                <a:solidFill>
                  <a:schemeClr val="tx2">
                    <a:lumMod val="75000"/>
                  </a:schemeClr>
                </a:solidFill>
                <a:latin typeface="Courier New" charset="0"/>
                <a:ea typeface="MS PGothic" charset="0"/>
              </a:rPr>
              <a:t>list.length</a:t>
            </a:r>
            <a:r>
              <a:rPr lang="en-US" sz="2000" dirty="0">
                <a:solidFill>
                  <a:schemeClr val="tx2">
                    <a:lumMod val="75000"/>
                  </a:schemeClr>
                </a:solidFill>
                <a:latin typeface="Courier New" charset="0"/>
                <a:ea typeface="MS PGothic" charset="0"/>
              </a:rPr>
              <a:t>;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a:t>
            </a:r>
          </a:p>
          <a:p>
            <a:pPr marL="320040" indent="-320040">
              <a:lnSpc>
                <a:spcPct val="80000"/>
              </a:lnSpc>
              <a:buNone/>
              <a:defRPr/>
            </a:pPr>
            <a:r>
              <a:rPr lang="en-US" sz="2000" dirty="0">
                <a:solidFill>
                  <a:schemeClr val="tx2">
                    <a:lumMod val="75000"/>
                  </a:schemeClr>
                </a:solidFill>
                <a:latin typeface="Courier New" charset="0"/>
                <a:ea typeface="MS PGothic" charset="0"/>
              </a:rPr>
              <a:t> list[</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 = 5; </a:t>
            </a:r>
            <a:r>
              <a:rPr lang="en-US" sz="2000" dirty="0">
                <a:solidFill>
                  <a:srgbClr val="009900"/>
                </a:solidFill>
                <a:latin typeface="Courier New" charset="0"/>
                <a:ea typeface="MS PGothic" charset="0"/>
              </a:rPr>
              <a:t>//initialize every element to 5</a:t>
            </a:r>
            <a:endParaRPr lang="en-US" sz="2000" dirty="0">
              <a:solidFill>
                <a:schemeClr val="tx2">
                  <a:lumMod val="75000"/>
                </a:schemeClr>
              </a:solidFill>
              <a:latin typeface="Courier New" charset="0"/>
              <a:ea typeface="MS PGothic" charset="0"/>
            </a:endParaRPr>
          </a:p>
          <a:p>
            <a:pPr marL="320040" indent="-320040" fontAlgn="auto">
              <a:lnSpc>
                <a:spcPct val="80000"/>
              </a:lnSpc>
              <a:spcAft>
                <a:spcPts val="0"/>
              </a:spcAft>
              <a:buFontTx/>
              <a:buNone/>
              <a:defRPr/>
            </a:pPr>
            <a:endParaRPr lang="en-US" sz="2000" dirty="0">
              <a:solidFill>
                <a:schemeClr val="tx2">
                  <a:lumMod val="75000"/>
                </a:schemeClr>
              </a:solidFill>
              <a:latin typeface="Times New Roman" charset="0"/>
              <a:ea typeface="MS PGothic" charset="0"/>
            </a:endParaRPr>
          </a:p>
          <a:p>
            <a:pPr marL="320040" indent="-320040" fontAlgn="auto">
              <a:lnSpc>
                <a:spcPct val="80000"/>
              </a:lnSpc>
              <a:spcAft>
                <a:spcPts val="0"/>
              </a:spcAft>
              <a:buFontTx/>
              <a:buNone/>
              <a:defRPr/>
            </a:pPr>
            <a:r>
              <a:rPr lang="en-US" sz="2000" dirty="0">
                <a:solidFill>
                  <a:schemeClr val="accent2"/>
                </a:solidFill>
                <a:latin typeface="Courier New" charset="0"/>
                <a:ea typeface="MS PGothic" charset="0"/>
              </a:rPr>
              <a:t>for</a:t>
            </a:r>
            <a:r>
              <a:rPr lang="en-US" sz="2000" dirty="0">
                <a:solidFill>
                  <a:schemeClr val="tx2">
                    <a:lumMod val="75000"/>
                  </a:schemeClr>
                </a:solidFill>
                <a:latin typeface="Courier New" charset="0"/>
                <a:ea typeface="MS PGothic" charset="0"/>
              </a:rPr>
              <a:t>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 = 0;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 &lt; </a:t>
            </a:r>
            <a:r>
              <a:rPr lang="en-US" sz="2000" dirty="0" err="1">
                <a:solidFill>
                  <a:schemeClr val="tx2">
                    <a:lumMod val="75000"/>
                  </a:schemeClr>
                </a:solidFill>
                <a:latin typeface="Courier New" charset="0"/>
                <a:ea typeface="MS PGothic" charset="0"/>
              </a:rPr>
              <a:t>list.length</a:t>
            </a:r>
            <a:r>
              <a:rPr lang="en-US" sz="2000" dirty="0">
                <a:solidFill>
                  <a:schemeClr val="tx2">
                    <a:lumMod val="75000"/>
                  </a:schemeClr>
                </a:solidFill>
                <a:latin typeface="Courier New" charset="0"/>
                <a:ea typeface="MS PGothic" charset="0"/>
              </a:rPr>
              <a:t>;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a:t>
            </a:r>
          </a:p>
          <a:p>
            <a:pPr marL="320040" indent="-320040">
              <a:lnSpc>
                <a:spcPct val="80000"/>
              </a:lnSpc>
              <a:buNone/>
              <a:defRPr/>
            </a:pPr>
            <a:r>
              <a:rPr lang="en-US" sz="2000" dirty="0">
                <a:solidFill>
                  <a:schemeClr val="tx2">
                    <a:lumMod val="75000"/>
                  </a:schemeClr>
                </a:solidFill>
                <a:latin typeface="Courier New" charset="0"/>
                <a:ea typeface="MS PGothic" charset="0"/>
              </a:rPr>
              <a:t>    list[</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 = </a:t>
            </a:r>
            <a:r>
              <a:rPr lang="en-US" sz="2000" dirty="0" err="1">
                <a:solidFill>
                  <a:schemeClr val="tx2">
                    <a:lumMod val="75000"/>
                  </a:schemeClr>
                </a:solidFill>
                <a:latin typeface="Courier New" charset="0"/>
                <a:ea typeface="MS PGothic" charset="0"/>
              </a:rPr>
              <a:t>console.nextInt</a:t>
            </a:r>
            <a:r>
              <a:rPr lang="en-US" sz="2000" dirty="0">
                <a:solidFill>
                  <a:schemeClr val="tx2">
                    <a:lumMod val="75000"/>
                  </a:schemeClr>
                </a:solidFill>
                <a:latin typeface="Courier New" charset="0"/>
                <a:ea typeface="MS PGothic" charset="0"/>
              </a:rPr>
              <a:t>(); </a:t>
            </a:r>
            <a:r>
              <a:rPr lang="en-US" sz="2000" dirty="0">
                <a:solidFill>
                  <a:srgbClr val="009900"/>
                </a:solidFill>
                <a:latin typeface="Courier New" charset="0"/>
                <a:ea typeface="MS PGothic" charset="0"/>
              </a:rPr>
              <a:t>//initialize every element from the user</a:t>
            </a:r>
            <a:endParaRPr lang="en-US" sz="2000" dirty="0">
              <a:solidFill>
                <a:schemeClr val="tx2">
                  <a:lumMod val="75000"/>
                </a:schemeClr>
              </a:solidFill>
              <a:latin typeface="Courier New" charset="0"/>
              <a:ea typeface="MS PGothic" charset="0"/>
            </a:endParaRPr>
          </a:p>
          <a:p>
            <a:pPr marL="320040" indent="-320040" fontAlgn="auto">
              <a:lnSpc>
                <a:spcPct val="80000"/>
              </a:lnSpc>
              <a:spcAft>
                <a:spcPts val="0"/>
              </a:spcAft>
              <a:buFontTx/>
              <a:buNone/>
              <a:defRPr/>
            </a:pPr>
            <a:endParaRPr lang="en-US" sz="2000" dirty="0">
              <a:solidFill>
                <a:schemeClr val="tx2">
                  <a:lumMod val="75000"/>
                </a:schemeClr>
              </a:solidFill>
              <a:latin typeface="Courier New" charset="0"/>
              <a:ea typeface="MS PGothic" charset="0"/>
            </a:endParaRPr>
          </a:p>
          <a:p>
            <a:pPr marL="320040" indent="-320040" fontAlgn="auto">
              <a:lnSpc>
                <a:spcPct val="80000"/>
              </a:lnSpc>
              <a:spcAft>
                <a:spcPts val="0"/>
              </a:spcAft>
              <a:buFontTx/>
              <a:buNone/>
              <a:defRPr/>
            </a:pPr>
            <a:r>
              <a:rPr lang="en-US" sz="2000" dirty="0">
                <a:solidFill>
                  <a:schemeClr val="accent2"/>
                </a:solidFill>
                <a:latin typeface="Courier New" charset="0"/>
                <a:ea typeface="MS PGothic" charset="0"/>
              </a:rPr>
              <a:t>for</a:t>
            </a:r>
            <a:r>
              <a:rPr lang="en-US" sz="2000" dirty="0">
                <a:solidFill>
                  <a:schemeClr val="tx2">
                    <a:lumMod val="75000"/>
                  </a:schemeClr>
                </a:solidFill>
                <a:latin typeface="Courier New" charset="0"/>
                <a:ea typeface="MS PGothic" charset="0"/>
              </a:rPr>
              <a:t>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 = 0;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 &lt; </a:t>
            </a:r>
            <a:r>
              <a:rPr lang="en-US" sz="2000" dirty="0" err="1">
                <a:solidFill>
                  <a:schemeClr val="tx2">
                    <a:lumMod val="75000"/>
                  </a:schemeClr>
                </a:solidFill>
                <a:latin typeface="Courier New" charset="0"/>
                <a:ea typeface="MS PGothic" charset="0"/>
              </a:rPr>
              <a:t>list.length</a:t>
            </a:r>
            <a:r>
              <a:rPr lang="en-US" sz="2000" dirty="0">
                <a:solidFill>
                  <a:schemeClr val="tx2">
                    <a:lumMod val="75000"/>
                  </a:schemeClr>
                </a:solidFill>
                <a:latin typeface="Courier New" charset="0"/>
                <a:ea typeface="MS PGothic" charset="0"/>
              </a:rPr>
              <a:t>; </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a:t>
            </a:r>
          </a:p>
          <a:p>
            <a:pPr marL="320040" indent="-320040">
              <a:lnSpc>
                <a:spcPct val="80000"/>
              </a:lnSpc>
              <a:buNone/>
              <a:defRPr/>
            </a:pPr>
            <a:r>
              <a:rPr lang="en-US" sz="2000" dirty="0">
                <a:solidFill>
                  <a:schemeClr val="tx2">
                    <a:lumMod val="75000"/>
                  </a:schemeClr>
                </a:solidFill>
                <a:latin typeface="Courier New" charset="0"/>
                <a:ea typeface="MS PGothic" charset="0"/>
              </a:rPr>
              <a:t>    </a:t>
            </a:r>
            <a:r>
              <a:rPr lang="en-US" sz="2000" dirty="0" err="1">
                <a:solidFill>
                  <a:schemeClr val="tx2">
                    <a:lumMod val="75000"/>
                  </a:schemeClr>
                </a:solidFill>
                <a:latin typeface="Courier New" charset="0"/>
                <a:ea typeface="MS PGothic" charset="0"/>
              </a:rPr>
              <a:t>System.out.print</a:t>
            </a:r>
            <a:r>
              <a:rPr lang="en-US" sz="2000" dirty="0">
                <a:solidFill>
                  <a:schemeClr val="tx2">
                    <a:lumMod val="75000"/>
                  </a:schemeClr>
                </a:solidFill>
                <a:latin typeface="Courier New" charset="0"/>
                <a:ea typeface="MS PGothic" charset="0"/>
              </a:rPr>
              <a:t>(list[</a:t>
            </a:r>
            <a:r>
              <a:rPr lang="en-US" sz="2000" dirty="0" err="1">
                <a:solidFill>
                  <a:schemeClr val="tx2">
                    <a:lumMod val="75000"/>
                  </a:schemeClr>
                </a:solidFill>
                <a:latin typeface="Courier New" charset="0"/>
                <a:ea typeface="MS PGothic" charset="0"/>
              </a:rPr>
              <a:t>i</a:t>
            </a:r>
            <a:r>
              <a:rPr lang="en-US" sz="2000" dirty="0">
                <a:solidFill>
                  <a:schemeClr val="tx2">
                    <a:lumMod val="75000"/>
                  </a:schemeClr>
                </a:solidFill>
                <a:latin typeface="Courier New" charset="0"/>
                <a:ea typeface="MS PGothic" charset="0"/>
              </a:rPr>
              <a:t>] + " ");</a:t>
            </a:r>
            <a:r>
              <a:rPr lang="en-US" sz="2000" dirty="0">
                <a:solidFill>
                  <a:schemeClr val="tx2">
                    <a:lumMod val="75000"/>
                  </a:schemeClr>
                </a:solidFill>
                <a:latin typeface="Times New Roman" charset="0"/>
                <a:ea typeface="MS PGothic" charset="0"/>
              </a:rPr>
              <a:t> </a:t>
            </a:r>
            <a:r>
              <a:rPr lang="en-US" sz="2000" dirty="0">
                <a:solidFill>
                  <a:srgbClr val="009900"/>
                </a:solidFill>
                <a:latin typeface="Courier New" charset="0"/>
                <a:ea typeface="MS PGothic" charset="0"/>
              </a:rPr>
              <a:t>//Display every element in array</a:t>
            </a:r>
            <a:endParaRPr lang="en-US" sz="2000" dirty="0">
              <a:solidFill>
                <a:schemeClr val="tx2">
                  <a:lumMod val="75000"/>
                </a:schemeClr>
              </a:solidFill>
              <a:latin typeface="Times New Roman" charset="0"/>
              <a:ea typeface="MS PGothic" charset="0"/>
            </a:endParaRPr>
          </a:p>
        </p:txBody>
      </p:sp>
      <p:cxnSp>
        <p:nvCxnSpPr>
          <p:cNvPr id="9" name="Straight Connector 8"/>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C00000"/>
                </a:solidFill>
              </a:rPr>
              <a:t>Q:What will happen if we print array name ?</a:t>
            </a:r>
          </a:p>
        </p:txBody>
      </p:sp>
      <p:sp>
        <p:nvSpPr>
          <p:cNvPr id="3" name="Content Placeholder 2"/>
          <p:cNvSpPr>
            <a:spLocks noGrp="1"/>
          </p:cNvSpPr>
          <p:nvPr>
            <p:ph sz="quarter" idx="1"/>
          </p:nvPr>
        </p:nvSpPr>
        <p:spPr/>
        <p:txBody>
          <a:bodyPr/>
          <a:lstStyle/>
          <a:p>
            <a:pPr marL="0" indent="0">
              <a:buNone/>
            </a:pPr>
            <a:endParaRPr lang="en-US" dirty="0">
              <a:latin typeface="Courier New" charset="0"/>
            </a:endParaRPr>
          </a:p>
          <a:p>
            <a:pPr marL="0" indent="0">
              <a:buNone/>
            </a:pPr>
            <a:endParaRPr lang="en-US" dirty="0">
              <a:latin typeface="Courier New" charset="0"/>
            </a:endParaRPr>
          </a:p>
          <a:p>
            <a:pPr marL="0" indent="0">
              <a:buNone/>
            </a:pPr>
            <a:r>
              <a:rPr lang="en-US" dirty="0" err="1">
                <a:latin typeface="Courier New" charset="0"/>
              </a:rPr>
              <a:t>System.out.print</a:t>
            </a:r>
            <a:r>
              <a:rPr lang="en-US" dirty="0">
                <a:latin typeface="Courier New" charset="0"/>
              </a:rPr>
              <a:t>(list + " ");</a:t>
            </a:r>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a:t>Java Programming: From Problem Analysis to Program Design, 4e</a:t>
            </a:r>
          </a:p>
        </p:txBody>
      </p:sp>
      <p:sp>
        <p:nvSpPr>
          <p:cNvPr id="5" name="Slide Number Placeholder 4"/>
          <p:cNvSpPr>
            <a:spLocks noGrp="1"/>
          </p:cNvSpPr>
          <p:nvPr>
            <p:ph type="sldNum" sz="quarter" idx="12"/>
          </p:nvPr>
        </p:nvSpPr>
        <p:spPr/>
        <p:txBody>
          <a:bodyPr>
            <a:normAutofit fontScale="92500" lnSpcReduction="10000"/>
          </a:bodyPr>
          <a:lstStyle/>
          <a:p>
            <a:pPr>
              <a:defRPr/>
            </a:pPr>
            <a:fld id="{A6B33A54-7F81-DB42-8BC9-49224ED22497}" type="slidenum">
              <a:rPr lang="en-US" smtClean="0"/>
              <a:pPr>
                <a:defRPr/>
              </a:pPr>
              <a:t>712</a:t>
            </a:fld>
            <a:endParaRPr lang="en-US"/>
          </a:p>
        </p:txBody>
      </p:sp>
      <p:cxnSp>
        <p:nvCxnSpPr>
          <p:cNvPr id="6" name="Straight Connector 5"/>
          <p:cNvCxnSpPr/>
          <p:nvPr/>
        </p:nvCxnSpPr>
        <p:spPr>
          <a:xfrm>
            <a:off x="0" y="14478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722752"/>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612775" y="228600"/>
            <a:ext cx="8153400" cy="990600"/>
          </a:xfrm>
        </p:spPr>
        <p:txBody>
          <a:bodyPr>
            <a:normAutofit fontScale="90000"/>
          </a:bodyPr>
          <a:lstStyle/>
          <a:p>
            <a:pPr fontAlgn="auto">
              <a:spcAft>
                <a:spcPts val="0"/>
              </a:spcAft>
              <a:defRPr/>
            </a:pPr>
            <a:r>
              <a:rPr lang="en-US" dirty="0">
                <a:solidFill>
                  <a:schemeClr val="accent1"/>
                </a:solidFill>
                <a:latin typeface="Tahoma" pitchFamily="34" charset="0"/>
                <a:ea typeface="Tahoma" pitchFamily="34" charset="0"/>
                <a:cs typeface="Tahoma" pitchFamily="34" charset="0"/>
              </a:rPr>
              <a:t>Find Sum and Average of Array</a:t>
            </a:r>
          </a:p>
        </p:txBody>
      </p:sp>
      <p:sp>
        <p:nvSpPr>
          <p:cNvPr id="28674"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t>Java Programming: From Problem Analysis to Program Design, 4e</a:t>
            </a:r>
          </a:p>
        </p:txBody>
      </p:sp>
      <p:sp>
        <p:nvSpPr>
          <p:cNvPr id="27651"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785983BA-2CA6-0541-8503-8270E669203A}" type="slidenum">
              <a:rPr lang="en-US" sz="1400" b="0"/>
              <a:pPr eaLnBrk="1" hangingPunct="1">
                <a:defRPr/>
              </a:pPr>
              <a:t>713</a:t>
            </a:fld>
            <a:endParaRPr lang="en-US" sz="1400" b="0"/>
          </a:p>
        </p:txBody>
      </p:sp>
      <p:sp>
        <p:nvSpPr>
          <p:cNvPr id="28676" name="Rectangle 4"/>
          <p:cNvSpPr>
            <a:spLocks noChangeArrowheads="1"/>
          </p:cNvSpPr>
          <p:nvPr/>
        </p:nvSpPr>
        <p:spPr bwMode="auto">
          <a:xfrm>
            <a:off x="533400" y="2133600"/>
            <a:ext cx="8479632" cy="3170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000" dirty="0" err="1">
                <a:latin typeface="Courier New" pitchFamily="49" charset="0"/>
                <a:cs typeface="Courier New" pitchFamily="49" charset="0"/>
              </a:rPr>
              <a:t>int</a:t>
            </a:r>
            <a:r>
              <a:rPr lang="en-US" sz="2000" dirty="0">
                <a:latin typeface="Courier New" pitchFamily="49" charset="0"/>
                <a:cs typeface="Courier New" pitchFamily="49" charset="0"/>
              </a:rPr>
              <a:t> sales[]={12,32,43,55,1,3,71,15};</a:t>
            </a:r>
            <a:endParaRPr lang="en-US" sz="2000" b="0" dirty="0">
              <a:latin typeface="Courier New" pitchFamily="49" charset="0"/>
              <a:cs typeface="Courier New" pitchFamily="49" charset="0"/>
            </a:endParaRPr>
          </a:p>
          <a:p>
            <a:r>
              <a:rPr lang="en-US" sz="2000" dirty="0" err="1">
                <a:latin typeface="Courier New" pitchFamily="49" charset="0"/>
                <a:cs typeface="Courier New" pitchFamily="49" charset="0"/>
              </a:rPr>
              <a:t>i</a:t>
            </a:r>
            <a:r>
              <a:rPr lang="en-US" sz="2000" b="0" dirty="0" err="1">
                <a:latin typeface="Courier New" pitchFamily="49" charset="0"/>
                <a:cs typeface="Courier New" pitchFamily="49" charset="0"/>
              </a:rPr>
              <a:t>nt</a:t>
            </a:r>
            <a:r>
              <a:rPr lang="en-US" sz="2000" b="0" dirty="0">
                <a:latin typeface="Courier New" pitchFamily="49" charset="0"/>
                <a:cs typeface="Courier New" pitchFamily="49" charset="0"/>
              </a:rPr>
              <a:t> sum = 0;</a:t>
            </a:r>
          </a:p>
          <a:p>
            <a:endParaRPr lang="en-US" sz="2000" b="0" dirty="0">
              <a:latin typeface="Courier New" pitchFamily="49" charset="0"/>
              <a:cs typeface="Courier New" pitchFamily="49" charset="0"/>
            </a:endParaRPr>
          </a:p>
          <a:p>
            <a:r>
              <a:rPr lang="en-US" sz="2000" b="0" dirty="0">
                <a:solidFill>
                  <a:schemeClr val="accent2"/>
                </a:solidFill>
                <a:latin typeface="Courier New" pitchFamily="49" charset="0"/>
                <a:cs typeface="Courier New" pitchFamily="49" charset="0"/>
              </a:rPr>
              <a:t>for</a:t>
            </a:r>
            <a:r>
              <a:rPr lang="en-US" sz="2000" b="0" dirty="0">
                <a:latin typeface="Courier New" pitchFamily="49" charset="0"/>
                <a:cs typeface="Courier New" pitchFamily="49" charset="0"/>
              </a:rPr>
              <a:t> (</a:t>
            </a:r>
            <a:r>
              <a:rPr lang="en-US" sz="2000" b="0" dirty="0" err="1">
                <a:solidFill>
                  <a:schemeClr val="accent2"/>
                </a:solidFill>
                <a:latin typeface="Courier New" pitchFamily="49" charset="0"/>
                <a:cs typeface="Courier New" pitchFamily="49" charset="0"/>
              </a:rPr>
              <a:t>int</a:t>
            </a:r>
            <a:r>
              <a:rPr lang="en-US" sz="2000" dirty="0">
                <a:latin typeface="Courier New" pitchFamily="49" charset="0"/>
                <a:cs typeface="Courier New" pitchFamily="49" charset="0"/>
              </a:rPr>
              <a:t> </a:t>
            </a:r>
            <a:r>
              <a:rPr lang="en-US" sz="2000" b="0" dirty="0">
                <a:latin typeface="Courier New" pitchFamily="49" charset="0"/>
                <a:cs typeface="Courier New" pitchFamily="49" charset="0"/>
              </a:rPr>
              <a:t>index = 0; index &lt; </a:t>
            </a:r>
            <a:r>
              <a:rPr lang="en-US" sz="2000" b="0" dirty="0" err="1">
                <a:latin typeface="Courier New" pitchFamily="49" charset="0"/>
                <a:cs typeface="Courier New" pitchFamily="49" charset="0"/>
              </a:rPr>
              <a:t>sales.length</a:t>
            </a:r>
            <a:r>
              <a:rPr lang="en-US" sz="2000" b="0" dirty="0">
                <a:latin typeface="Courier New" pitchFamily="49" charset="0"/>
                <a:cs typeface="Courier New" pitchFamily="49" charset="0"/>
              </a:rPr>
              <a:t>; index++)</a:t>
            </a:r>
          </a:p>
          <a:p>
            <a:r>
              <a:rPr lang="en-US" sz="2000" b="0" dirty="0">
                <a:latin typeface="Courier New" pitchFamily="49" charset="0"/>
                <a:cs typeface="Courier New" pitchFamily="49" charset="0"/>
              </a:rPr>
              <a:t>    sum = sum + sales[index];</a:t>
            </a:r>
          </a:p>
          <a:p>
            <a:endParaRPr lang="en-US" sz="2000" b="0" dirty="0">
              <a:latin typeface="Courier New" pitchFamily="49" charset="0"/>
              <a:cs typeface="Courier New" pitchFamily="49" charset="0"/>
            </a:endParaRPr>
          </a:p>
          <a:p>
            <a:r>
              <a:rPr lang="en-US" sz="2000" b="0" dirty="0">
                <a:solidFill>
                  <a:schemeClr val="accent2"/>
                </a:solidFill>
                <a:latin typeface="Courier New" pitchFamily="49" charset="0"/>
                <a:cs typeface="Courier New" pitchFamily="49" charset="0"/>
              </a:rPr>
              <a:t>if</a:t>
            </a:r>
            <a:r>
              <a:rPr lang="en-US" sz="2000" b="0" dirty="0">
                <a:latin typeface="Courier New" pitchFamily="49" charset="0"/>
                <a:cs typeface="Courier New" pitchFamily="49" charset="0"/>
              </a:rPr>
              <a:t> (</a:t>
            </a:r>
            <a:r>
              <a:rPr lang="en-US" sz="2000" b="0" dirty="0" err="1">
                <a:latin typeface="Courier New" pitchFamily="49" charset="0"/>
                <a:cs typeface="Courier New" pitchFamily="49" charset="0"/>
              </a:rPr>
              <a:t>sales.length</a:t>
            </a:r>
            <a:r>
              <a:rPr lang="en-US" sz="2000" b="0" dirty="0">
                <a:latin typeface="Courier New" pitchFamily="49" charset="0"/>
                <a:cs typeface="Courier New" pitchFamily="49" charset="0"/>
              </a:rPr>
              <a:t> != 0)</a:t>
            </a:r>
          </a:p>
          <a:p>
            <a:r>
              <a:rPr lang="en-US" sz="2000" b="0" dirty="0">
                <a:latin typeface="Courier New" pitchFamily="49" charset="0"/>
                <a:cs typeface="Courier New" pitchFamily="49" charset="0"/>
              </a:rPr>
              <a:t>    average = sum / </a:t>
            </a:r>
            <a:r>
              <a:rPr lang="en-US" sz="2000" b="0" dirty="0" err="1">
                <a:latin typeface="Courier New" pitchFamily="49" charset="0"/>
                <a:cs typeface="Courier New" pitchFamily="49" charset="0"/>
              </a:rPr>
              <a:t>sales.length</a:t>
            </a:r>
            <a:r>
              <a:rPr lang="en-US" sz="2000" b="0" dirty="0">
                <a:latin typeface="Courier New" pitchFamily="49" charset="0"/>
                <a:cs typeface="Courier New" pitchFamily="49" charset="0"/>
              </a:rPr>
              <a:t>;</a:t>
            </a:r>
          </a:p>
          <a:p>
            <a:r>
              <a:rPr lang="en-US" sz="2000" b="0" dirty="0">
                <a:solidFill>
                  <a:schemeClr val="accent2"/>
                </a:solidFill>
                <a:latin typeface="Courier New" pitchFamily="49" charset="0"/>
                <a:cs typeface="Courier New" pitchFamily="49" charset="0"/>
              </a:rPr>
              <a:t>else</a:t>
            </a:r>
          </a:p>
          <a:p>
            <a:r>
              <a:rPr lang="en-US" sz="2000" b="0" dirty="0">
                <a:latin typeface="Courier New" pitchFamily="49" charset="0"/>
                <a:cs typeface="Courier New" pitchFamily="49" charset="0"/>
              </a:rPr>
              <a:t>    average = 0.0;</a:t>
            </a:r>
            <a:endParaRPr lang="en-US" b="0" dirty="0">
              <a:latin typeface="Courier New" pitchFamily="49" charset="0"/>
              <a:cs typeface="Courier New" pitchFamily="49" charset="0"/>
            </a:endParaRPr>
          </a:p>
        </p:txBody>
      </p:sp>
      <p:cxnSp>
        <p:nvCxnSpPr>
          <p:cNvPr id="6" name="Straight Connector 5"/>
          <p:cNvCxnSpPr/>
          <p:nvPr/>
        </p:nvCxnSpPr>
        <p:spPr>
          <a:xfrm>
            <a:off x="0" y="11430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12775" y="228600"/>
            <a:ext cx="8153400" cy="990600"/>
          </a:xfrm>
        </p:spPr>
        <p:txBody>
          <a:bodyPr>
            <a:noAutofit/>
          </a:bodyPr>
          <a:lstStyle/>
          <a:p>
            <a:pPr fontAlgn="auto">
              <a:spcAft>
                <a:spcPts val="0"/>
              </a:spcAft>
              <a:defRPr/>
            </a:pPr>
            <a:r>
              <a:rPr lang="en-US" sz="3200" dirty="0">
                <a:solidFill>
                  <a:schemeClr val="accent1"/>
                </a:solidFill>
                <a:latin typeface="Tahoma" pitchFamily="34" charset="0"/>
                <a:ea typeface="Tahoma" pitchFamily="34" charset="0"/>
                <a:cs typeface="Tahoma" pitchFamily="34" charset="0"/>
              </a:rPr>
              <a:t>Determining Largest Element in Array</a:t>
            </a:r>
          </a:p>
        </p:txBody>
      </p:sp>
      <p:sp>
        <p:nvSpPr>
          <p:cNvPr id="29698"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t>Java Programming: From Problem Analysis to Program Design, 4e</a:t>
            </a:r>
          </a:p>
        </p:txBody>
      </p:sp>
      <p:sp>
        <p:nvSpPr>
          <p:cNvPr id="28675"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4A4FDDA8-0286-B34A-ABD7-50915A215A55}" type="slidenum">
              <a:rPr lang="en-US" sz="1400" b="0"/>
              <a:pPr eaLnBrk="1" hangingPunct="1">
                <a:defRPr/>
              </a:pPr>
              <a:t>714</a:t>
            </a:fld>
            <a:endParaRPr lang="en-US" sz="1400" b="0"/>
          </a:p>
        </p:txBody>
      </p:sp>
      <p:sp>
        <p:nvSpPr>
          <p:cNvPr id="29700" name="Rectangle 4"/>
          <p:cNvSpPr>
            <a:spLocks noChangeArrowheads="1"/>
          </p:cNvSpPr>
          <p:nvPr/>
        </p:nvSpPr>
        <p:spPr bwMode="auto">
          <a:xfrm>
            <a:off x="457200" y="2286000"/>
            <a:ext cx="8229600" cy="2585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dirty="0" err="1">
                <a:latin typeface="Courier New" pitchFamily="49" charset="0"/>
                <a:cs typeface="Courier New" pitchFamily="49" charset="0"/>
              </a:rPr>
              <a:t>int</a:t>
            </a:r>
            <a:r>
              <a:rPr lang="en-US" dirty="0">
                <a:latin typeface="Courier New" pitchFamily="49" charset="0"/>
                <a:cs typeface="Courier New" pitchFamily="49" charset="0"/>
              </a:rPr>
              <a:t> sales[]={12,32,43,55,1,3,71,15};</a:t>
            </a:r>
            <a:endParaRPr lang="en-US" b="0" dirty="0">
              <a:latin typeface="Courier New" charset="0"/>
            </a:endParaRPr>
          </a:p>
          <a:p>
            <a:r>
              <a:rPr lang="en-US" b="0" dirty="0" err="1">
                <a:latin typeface="Courier New" charset="0"/>
              </a:rPr>
              <a:t>maxIndex</a:t>
            </a:r>
            <a:r>
              <a:rPr lang="en-US" b="0" dirty="0">
                <a:latin typeface="Courier New" charset="0"/>
              </a:rPr>
              <a:t> = 0;  </a:t>
            </a:r>
          </a:p>
          <a:p>
            <a:endParaRPr lang="en-US" b="0" dirty="0">
              <a:latin typeface="Courier New" charset="0"/>
            </a:endParaRPr>
          </a:p>
          <a:p>
            <a:r>
              <a:rPr lang="en-US" b="0" dirty="0">
                <a:solidFill>
                  <a:schemeClr val="accent2"/>
                </a:solidFill>
                <a:latin typeface="Courier New" charset="0"/>
              </a:rPr>
              <a:t>for</a:t>
            </a:r>
            <a:r>
              <a:rPr lang="en-US" b="0" dirty="0">
                <a:latin typeface="Courier New" charset="0"/>
              </a:rPr>
              <a:t> (</a:t>
            </a:r>
            <a:r>
              <a:rPr lang="en-US" b="0" dirty="0" err="1">
                <a:solidFill>
                  <a:schemeClr val="accent2"/>
                </a:solidFill>
                <a:latin typeface="Courier New" charset="0"/>
              </a:rPr>
              <a:t>int</a:t>
            </a:r>
            <a:r>
              <a:rPr lang="en-US" dirty="0"/>
              <a:t> </a:t>
            </a:r>
            <a:r>
              <a:rPr lang="en-US" b="0" dirty="0">
                <a:latin typeface="Courier New" charset="0"/>
              </a:rPr>
              <a:t>index = 1; index &lt; </a:t>
            </a:r>
            <a:r>
              <a:rPr lang="en-US" b="0" dirty="0" err="1">
                <a:latin typeface="Courier New" charset="0"/>
              </a:rPr>
              <a:t>sales.length;index</a:t>
            </a:r>
            <a:r>
              <a:rPr lang="en-US" b="0" dirty="0">
                <a:latin typeface="Courier New" charset="0"/>
              </a:rPr>
              <a:t>++)</a:t>
            </a:r>
          </a:p>
          <a:p>
            <a:endParaRPr lang="en-US" b="0" dirty="0">
              <a:latin typeface="Courier New" charset="0"/>
            </a:endParaRPr>
          </a:p>
          <a:p>
            <a:r>
              <a:rPr lang="en-US" b="0" dirty="0">
                <a:latin typeface="Courier New" charset="0"/>
              </a:rPr>
              <a:t>    </a:t>
            </a:r>
            <a:r>
              <a:rPr lang="en-US" b="0" dirty="0">
                <a:solidFill>
                  <a:schemeClr val="accent2"/>
                </a:solidFill>
                <a:latin typeface="Courier New" charset="0"/>
              </a:rPr>
              <a:t>if</a:t>
            </a:r>
            <a:r>
              <a:rPr lang="en-US" b="0" dirty="0">
                <a:latin typeface="Courier New" charset="0"/>
              </a:rPr>
              <a:t> (sales[</a:t>
            </a:r>
            <a:r>
              <a:rPr lang="en-US" b="0" dirty="0" err="1">
                <a:latin typeface="Courier New" charset="0"/>
              </a:rPr>
              <a:t>maxIndex</a:t>
            </a:r>
            <a:r>
              <a:rPr lang="en-US" b="0" dirty="0">
                <a:latin typeface="Courier New" charset="0"/>
              </a:rPr>
              <a:t>] &lt; sales[index])</a:t>
            </a:r>
          </a:p>
          <a:p>
            <a:r>
              <a:rPr lang="en-US" b="0" dirty="0">
                <a:latin typeface="Courier New" charset="0"/>
              </a:rPr>
              <a:t>       </a:t>
            </a:r>
            <a:r>
              <a:rPr lang="en-US" b="0" dirty="0" err="1">
                <a:latin typeface="Courier New" charset="0"/>
              </a:rPr>
              <a:t>maxIndex</a:t>
            </a:r>
            <a:r>
              <a:rPr lang="en-US" b="0" dirty="0">
                <a:latin typeface="Courier New" charset="0"/>
              </a:rPr>
              <a:t> = index;</a:t>
            </a:r>
          </a:p>
          <a:p>
            <a:endParaRPr lang="en-US" b="0" dirty="0">
              <a:latin typeface="Courier New" charset="0"/>
            </a:endParaRPr>
          </a:p>
          <a:p>
            <a:r>
              <a:rPr lang="en-US" b="0" dirty="0" err="1">
                <a:latin typeface="Courier New" charset="0"/>
              </a:rPr>
              <a:t>int</a:t>
            </a:r>
            <a:r>
              <a:rPr lang="en-US" b="0" dirty="0">
                <a:latin typeface="Courier New" charset="0"/>
              </a:rPr>
              <a:t> </a:t>
            </a:r>
            <a:r>
              <a:rPr lang="en-US" b="0" dirty="0" err="1">
                <a:latin typeface="Courier New" charset="0"/>
              </a:rPr>
              <a:t>largestSale</a:t>
            </a:r>
            <a:r>
              <a:rPr lang="en-US" b="0" dirty="0">
                <a:latin typeface="Courier New" charset="0"/>
              </a:rPr>
              <a:t> = sales[</a:t>
            </a:r>
            <a:r>
              <a:rPr lang="en-US" b="0" dirty="0" err="1">
                <a:latin typeface="Courier New" charset="0"/>
              </a:rPr>
              <a:t>maxIndex</a:t>
            </a:r>
            <a:r>
              <a:rPr lang="en-US" b="0" dirty="0">
                <a:latin typeface="Courier New" charset="0"/>
              </a:rPr>
              <a:t>];</a:t>
            </a:r>
          </a:p>
        </p:txBody>
      </p:sp>
      <p:cxnSp>
        <p:nvCxnSpPr>
          <p:cNvPr id="6" name="Straight Connector 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228600" y="304800"/>
            <a:ext cx="8686800" cy="609600"/>
          </a:xfrm>
        </p:spPr>
        <p:txBody>
          <a:bodyPr>
            <a:noAutofit/>
          </a:bodyPr>
          <a:lstStyle/>
          <a:p>
            <a:pPr algn="ctr"/>
            <a:r>
              <a:rPr lang="en-US" sz="2400" dirty="0">
                <a:solidFill>
                  <a:schemeClr val="accent1"/>
                </a:solidFill>
                <a:latin typeface="Tahoma" pitchFamily="34" charset="0"/>
                <a:ea typeface="Tahoma" pitchFamily="34" charset="0"/>
                <a:cs typeface="Tahoma" pitchFamily="34" charset="0"/>
              </a:rPr>
              <a:t>Determining Largest Element in Array (continued)</a:t>
            </a:r>
            <a:endParaRPr lang="en-US" sz="1800" dirty="0">
              <a:solidFill>
                <a:schemeClr val="accent1"/>
              </a:solidFill>
              <a:latin typeface="Tahoma" pitchFamily="34" charset="0"/>
              <a:ea typeface="Tahoma" pitchFamily="34" charset="0"/>
              <a:cs typeface="Tahoma" pitchFamily="34" charset="0"/>
            </a:endParaRPr>
          </a:p>
        </p:txBody>
      </p:sp>
      <p:pic>
        <p:nvPicPr>
          <p:cNvPr id="30722" name="Picture 1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2362200"/>
            <a:ext cx="8610600" cy="1782763"/>
          </a:xfrm>
          <a:noFill/>
        </p:spPr>
      </p:pic>
      <p:sp>
        <p:nvSpPr>
          <p:cNvPr id="29699" name="Slide Number Placeholder 5"/>
          <p:cNvSpPr>
            <a:spLocks noGrp="1"/>
          </p:cNvSpPr>
          <p:nvPr>
            <p:ph type="sldNum"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7BBF574C-A328-374A-9586-C9D8171BDCD6}" type="slidenum">
              <a:rPr lang="en-US" sz="1400" b="0"/>
              <a:pPr eaLnBrk="1" hangingPunct="1">
                <a:defRPr/>
              </a:pPr>
              <a:t>715</a:t>
            </a:fld>
            <a:endParaRPr lang="en-US" sz="1400" b="0"/>
          </a:p>
        </p:txBody>
      </p:sp>
      <p:sp>
        <p:nvSpPr>
          <p:cNvPr id="30724" name="Footer Placeholder 4"/>
          <p:cNvSpPr>
            <a:spLocks noGrp="1"/>
          </p:cNvSpPr>
          <p:nvPr>
            <p:ph type="ftr" sz="quarter" idx="12"/>
          </p:nvPr>
        </p:nvSpPr>
        <p:spPr bwMode="auto">
          <a:xfrm>
            <a:off x="2819400" y="6407944"/>
            <a:ext cx="6193632"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dirty="0"/>
              <a:t>Java Programming: From Problem Analysis to Program Design, 4e</a:t>
            </a:r>
          </a:p>
        </p:txBody>
      </p:sp>
      <p:cxnSp>
        <p:nvCxnSpPr>
          <p:cNvPr id="6" name="Straight Connector 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228600" y="304800"/>
            <a:ext cx="8686800" cy="609600"/>
          </a:xfrm>
        </p:spPr>
        <p:txBody>
          <a:bodyPr>
            <a:noAutofit/>
          </a:bodyPr>
          <a:lstStyle/>
          <a:p>
            <a:pPr algn="ctr"/>
            <a:r>
              <a:rPr lang="en-US" sz="2400" dirty="0">
                <a:solidFill>
                  <a:schemeClr val="accent1"/>
                </a:solidFill>
                <a:latin typeface="Tahoma" pitchFamily="34" charset="0"/>
                <a:ea typeface="Tahoma" pitchFamily="34" charset="0"/>
                <a:cs typeface="Tahoma" pitchFamily="34" charset="0"/>
              </a:rPr>
              <a:t>Determining Largest Element in Array (continued)</a:t>
            </a:r>
          </a:p>
        </p:txBody>
      </p:sp>
      <p:sp>
        <p:nvSpPr>
          <p:cNvPr id="31746"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t>Java Programming: From Problem Analysis to Program Design, 4e</a:t>
            </a:r>
          </a:p>
        </p:txBody>
      </p:sp>
      <p:sp>
        <p:nvSpPr>
          <p:cNvPr id="30723"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40C622B6-82B5-9743-AD8A-A141BCD1E20E}" type="slidenum">
              <a:rPr lang="en-US" sz="1400" b="0"/>
              <a:pPr eaLnBrk="1" hangingPunct="1">
                <a:defRPr/>
              </a:pPr>
              <a:t>716</a:t>
            </a:fld>
            <a:endParaRPr lang="en-US" sz="1400" b="0"/>
          </a:p>
        </p:txBody>
      </p:sp>
      <p:pic>
        <p:nvPicPr>
          <p:cNvPr id="31748"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0" y="1600200"/>
            <a:ext cx="8686800" cy="5106988"/>
          </a:xfrm>
          <a:noFill/>
        </p:spPr>
      </p:pic>
      <p:cxnSp>
        <p:nvCxnSpPr>
          <p:cNvPr id="6" name="Straight Connector 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152400"/>
            <a:ext cx="8229600" cy="914400"/>
          </a:xfrm>
        </p:spPr>
        <p:txBody>
          <a:bodyPr/>
          <a:lstStyle/>
          <a:p>
            <a:r>
              <a:rPr lang="en-US" dirty="0">
                <a:solidFill>
                  <a:schemeClr val="accent1"/>
                </a:solidFill>
                <a:latin typeface="Tahoma" pitchFamily="34" charset="0"/>
                <a:ea typeface="Tahoma" pitchFamily="34" charset="0"/>
                <a:cs typeface="Tahoma" pitchFamily="34" charset="0"/>
              </a:rPr>
              <a:t>Searching for specific value </a:t>
            </a:r>
          </a:p>
        </p:txBody>
      </p:sp>
      <p:sp>
        <p:nvSpPr>
          <p:cNvPr id="32770" name="Rectangle 3"/>
          <p:cNvSpPr>
            <a:spLocks noGrp="1" noChangeArrowheads="1"/>
          </p:cNvSpPr>
          <p:nvPr>
            <p:ph type="body" sz="half" idx="1"/>
          </p:nvPr>
        </p:nvSpPr>
        <p:spPr>
          <a:xfrm>
            <a:off x="457200" y="3124200"/>
            <a:ext cx="8382000" cy="2895600"/>
          </a:xfrm>
        </p:spPr>
        <p:txBody>
          <a:bodyPr/>
          <a:lstStyle/>
          <a:p>
            <a:pPr algn="just">
              <a:lnSpc>
                <a:spcPct val="90000"/>
              </a:lnSpc>
            </a:pPr>
            <a:r>
              <a:rPr lang="en-US" sz="2600" dirty="0">
                <a:latin typeface="Times New Roman" charset="0"/>
                <a:ea typeface="MS PGothic" charset="0"/>
                <a:cs typeface="MS PGothic" charset="0"/>
              </a:rPr>
              <a:t>Search for </a:t>
            </a:r>
            <a:r>
              <a:rPr lang="en-US" sz="2600" dirty="0">
                <a:latin typeface="Courier New" charset="0"/>
                <a:ea typeface="MS PGothic" charset="0"/>
                <a:cs typeface="MS PGothic" charset="0"/>
              </a:rPr>
              <a:t>10</a:t>
            </a:r>
            <a:endParaRPr lang="en-US" sz="2600" dirty="0">
              <a:latin typeface="Times New Roman" charset="0"/>
              <a:ea typeface="MS PGothic" charset="0"/>
              <a:cs typeface="MS PGothic" charset="0"/>
            </a:endParaRPr>
          </a:p>
          <a:p>
            <a:pPr algn="just">
              <a:lnSpc>
                <a:spcPct val="90000"/>
              </a:lnSpc>
            </a:pPr>
            <a:r>
              <a:rPr lang="en-US" sz="2600" dirty="0">
                <a:latin typeface="Times New Roman" charset="0"/>
                <a:ea typeface="MS PGothic" charset="0"/>
                <a:cs typeface="MS PGothic" charset="0"/>
              </a:rPr>
              <a:t>Search starts at the first element in the list, that is, at </a:t>
            </a:r>
            <a:r>
              <a:rPr lang="en-US" sz="2600" dirty="0">
                <a:latin typeface="Courier New" charset="0"/>
                <a:ea typeface="MS PGothic" charset="0"/>
                <a:cs typeface="MS PGothic" charset="0"/>
              </a:rPr>
              <a:t>list[0]</a:t>
            </a:r>
            <a:endParaRPr lang="en-US" sz="2600" dirty="0">
              <a:latin typeface="Times New Roman" charset="0"/>
              <a:ea typeface="MS PGothic" charset="0"/>
              <a:cs typeface="MS PGothic" charset="0"/>
            </a:endParaRPr>
          </a:p>
          <a:p>
            <a:pPr algn="just">
              <a:lnSpc>
                <a:spcPct val="90000"/>
              </a:lnSpc>
            </a:pPr>
            <a:r>
              <a:rPr lang="en-US" sz="2600" dirty="0">
                <a:latin typeface="Times New Roman" charset="0"/>
                <a:ea typeface="MS PGothic" charset="0"/>
                <a:cs typeface="MS PGothic" charset="0"/>
              </a:rPr>
              <a:t>This time, the search item, which is </a:t>
            </a:r>
            <a:r>
              <a:rPr lang="en-US" sz="2600" dirty="0">
                <a:latin typeface="Courier New" charset="0"/>
                <a:ea typeface="MS PGothic" charset="0"/>
                <a:cs typeface="MS PGothic" charset="0"/>
              </a:rPr>
              <a:t>10</a:t>
            </a:r>
            <a:r>
              <a:rPr lang="en-US" sz="2600" dirty="0">
                <a:latin typeface="Times New Roman" charset="0"/>
                <a:ea typeface="MS PGothic" charset="0"/>
                <a:cs typeface="MS PGothic" charset="0"/>
              </a:rPr>
              <a:t>, is compared with every item in the list; eventually, no more data is left in the list to compare with the search item; this is an unsuccessful search</a:t>
            </a:r>
          </a:p>
        </p:txBody>
      </p:sp>
      <p:pic>
        <p:nvPicPr>
          <p:cNvPr id="32771"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3400" y="1066800"/>
            <a:ext cx="7620000" cy="1822450"/>
          </a:xfrm>
          <a:noFill/>
        </p:spPr>
      </p:pic>
      <p:sp>
        <p:nvSpPr>
          <p:cNvPr id="32772" name="Footer Placeholder 4"/>
          <p:cNvSpPr>
            <a:spLocks noGrp="1"/>
          </p:cNvSpPr>
          <p:nvPr>
            <p:ph type="ftr"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solidFill>
                  <a:srgbClr val="000000"/>
                </a:solidFill>
              </a:rPr>
              <a:t>Java Programming: From Problem Analysis to Program Design, 4e</a:t>
            </a:r>
          </a:p>
        </p:txBody>
      </p:sp>
      <p:sp>
        <p:nvSpPr>
          <p:cNvPr id="31747" name="Slide Number Placeholder 5"/>
          <p:cNvSpPr>
            <a:spLocks noGrp="1"/>
          </p:cNvSpPr>
          <p:nvPr>
            <p:ph type="sldNum"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32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B1156F42-8995-A240-92A0-D84498A0121A}" type="slidenum">
              <a:rPr lang="en-US" sz="1400" b="0">
                <a:solidFill>
                  <a:srgbClr val="000000"/>
                </a:solidFill>
              </a:rPr>
              <a:pPr eaLnBrk="1" hangingPunct="1">
                <a:defRPr/>
              </a:pPr>
              <a:t>717</a:t>
            </a:fld>
            <a:endParaRPr lang="en-US" sz="1400" b="0">
              <a:solidFill>
                <a:srgbClr val="000000"/>
              </a:solidFill>
            </a:endParaRPr>
          </a:p>
        </p:txBody>
      </p:sp>
      <p:cxnSp>
        <p:nvCxnSpPr>
          <p:cNvPr id="7" name="Straight Connector 6"/>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p:cNvSpPr>
            <a:spLocks noGrp="1" noChangeArrowheads="1"/>
          </p:cNvSpPr>
          <p:nvPr>
            <p:ph type="body" sz="half" idx="1"/>
          </p:nvPr>
        </p:nvSpPr>
        <p:spPr>
          <a:xfrm>
            <a:off x="152400" y="228600"/>
            <a:ext cx="8763000" cy="5867400"/>
          </a:xfrm>
        </p:spPr>
        <p:style>
          <a:lnRef idx="2">
            <a:schemeClr val="accent1"/>
          </a:lnRef>
          <a:fillRef idx="1">
            <a:schemeClr val="lt1"/>
          </a:fillRef>
          <a:effectRef idx="0">
            <a:schemeClr val="accent1"/>
          </a:effectRef>
          <a:fontRef idx="minor">
            <a:schemeClr val="dk1"/>
          </a:fontRef>
        </p:style>
        <p:txBody>
          <a:bodyPr/>
          <a:lstStyle/>
          <a:p>
            <a:pPr>
              <a:lnSpc>
                <a:spcPct val="90000"/>
              </a:lnSpc>
              <a:buFontTx/>
              <a:buNone/>
            </a:pPr>
            <a:r>
              <a:rPr lang="en-US" sz="2200" dirty="0">
                <a:solidFill>
                  <a:schemeClr val="accent2"/>
                </a:solidFill>
                <a:latin typeface="Courier New" charset="0"/>
                <a:ea typeface="MS PGothic" charset="0"/>
                <a:cs typeface="MS PGothic" charset="0"/>
              </a:rPr>
              <a:t>   </a:t>
            </a:r>
            <a:r>
              <a:rPr lang="en-US" sz="2200" dirty="0">
                <a:latin typeface="Courier New" charset="0"/>
                <a:ea typeface="MS PGothic" charset="0"/>
                <a:cs typeface="MS PGothic" charset="0"/>
              </a:rPr>
              <a:t> </a:t>
            </a:r>
            <a:r>
              <a:rPr lang="en-US" sz="2200" dirty="0" err="1">
                <a:latin typeface="Courier New" charset="0"/>
                <a:ea typeface="MS PGothic" charset="0"/>
                <a:cs typeface="MS PGothic" charset="0"/>
              </a:rPr>
              <a:t>searchItem</a:t>
            </a:r>
            <a:r>
              <a:rPr lang="en-US" sz="2200" dirty="0">
                <a:latin typeface="Courier New" charset="0"/>
                <a:ea typeface="MS PGothic" charset="0"/>
                <a:cs typeface="MS PGothic" charset="0"/>
              </a:rPr>
              <a:t> = 10; </a:t>
            </a:r>
          </a:p>
          <a:p>
            <a:pPr>
              <a:lnSpc>
                <a:spcPct val="90000"/>
              </a:lnSpc>
              <a:buFontTx/>
              <a:buNone/>
            </a:pPr>
            <a:r>
              <a:rPr lang="en-US" sz="2200" dirty="0">
                <a:latin typeface="Courier New" charset="0"/>
                <a:ea typeface="MS PGothic" charset="0"/>
                <a:cs typeface="MS PGothic" charset="0"/>
              </a:rPr>
              <a:t>    </a:t>
            </a:r>
            <a:r>
              <a:rPr lang="en-US" sz="2200" dirty="0" err="1">
                <a:latin typeface="Courier New" charset="0"/>
                <a:ea typeface="MS PGothic" charset="0"/>
                <a:cs typeface="MS PGothic" charset="0"/>
              </a:rPr>
              <a:t>int</a:t>
            </a:r>
            <a:r>
              <a:rPr lang="en-US" sz="2200" dirty="0">
                <a:latin typeface="Courier New" charset="0"/>
                <a:ea typeface="MS PGothic" charset="0"/>
                <a:cs typeface="MS PGothic" charset="0"/>
              </a:rPr>
              <a:t> </a:t>
            </a:r>
            <a:r>
              <a:rPr lang="en-US" sz="2200" dirty="0" err="1">
                <a:latin typeface="Courier New" charset="0"/>
                <a:ea typeface="MS PGothic" charset="0"/>
                <a:cs typeface="MS PGothic" charset="0"/>
              </a:rPr>
              <a:t>listLength</a:t>
            </a:r>
            <a:r>
              <a:rPr lang="en-US" sz="2200" dirty="0">
                <a:latin typeface="Courier New" charset="0"/>
                <a:ea typeface="MS PGothic" charset="0"/>
                <a:cs typeface="MS PGothic" charset="0"/>
              </a:rPr>
              <a:t> = </a:t>
            </a:r>
            <a:r>
              <a:rPr lang="en-US" sz="2200" dirty="0" err="1">
                <a:latin typeface="Courier New" charset="0"/>
                <a:ea typeface="MS PGothic" charset="0"/>
                <a:cs typeface="MS PGothic" charset="0"/>
              </a:rPr>
              <a:t>sales.length</a:t>
            </a:r>
            <a:r>
              <a:rPr lang="en-US" sz="2200" dirty="0">
                <a:latin typeface="Courier New" charset="0"/>
                <a:ea typeface="MS PGothic" charset="0"/>
                <a:cs typeface="MS PGothic" charset="0"/>
              </a:rPr>
              <a:t>;</a:t>
            </a:r>
          </a:p>
          <a:p>
            <a:pPr>
              <a:lnSpc>
                <a:spcPct val="90000"/>
              </a:lnSpc>
              <a:buFontTx/>
              <a:buNone/>
            </a:pPr>
            <a:r>
              <a:rPr lang="en-US" sz="2200" dirty="0">
                <a:latin typeface="Courier New" charset="0"/>
                <a:ea typeface="MS PGothic" charset="0"/>
                <a:cs typeface="MS PGothic" charset="0"/>
              </a:rPr>
              <a:t>    </a:t>
            </a:r>
            <a:r>
              <a:rPr lang="en-US" sz="2200" dirty="0" err="1">
                <a:solidFill>
                  <a:schemeClr val="accent2"/>
                </a:solidFill>
                <a:latin typeface="Courier New" charset="0"/>
                <a:ea typeface="MS PGothic" charset="0"/>
                <a:cs typeface="MS PGothic" charset="0"/>
              </a:rPr>
              <a:t>int</a:t>
            </a:r>
            <a:r>
              <a:rPr lang="en-US" sz="2200" dirty="0">
                <a:latin typeface="Courier New" charset="0"/>
                <a:ea typeface="MS PGothic" charset="0"/>
                <a:cs typeface="MS PGothic" charset="0"/>
              </a:rPr>
              <a:t> loc;</a:t>
            </a:r>
          </a:p>
          <a:p>
            <a:pPr>
              <a:lnSpc>
                <a:spcPct val="90000"/>
              </a:lnSpc>
              <a:buFontTx/>
              <a:buNone/>
            </a:pPr>
            <a:r>
              <a:rPr lang="en-US" sz="2200" dirty="0">
                <a:latin typeface="Courier New" charset="0"/>
                <a:ea typeface="MS PGothic" charset="0"/>
                <a:cs typeface="MS PGothic" charset="0"/>
              </a:rPr>
              <a:t>    </a:t>
            </a:r>
            <a:r>
              <a:rPr lang="en-US" sz="2200" dirty="0" err="1">
                <a:solidFill>
                  <a:schemeClr val="accent2"/>
                </a:solidFill>
                <a:latin typeface="Courier New" charset="0"/>
                <a:ea typeface="MS PGothic" charset="0"/>
                <a:cs typeface="MS PGothic" charset="0"/>
              </a:rPr>
              <a:t>boolean</a:t>
            </a:r>
            <a:r>
              <a:rPr lang="en-US" sz="2200" dirty="0">
                <a:latin typeface="Courier New" charset="0"/>
                <a:ea typeface="MS PGothic" charset="0"/>
                <a:cs typeface="MS PGothic" charset="0"/>
              </a:rPr>
              <a:t> found = </a:t>
            </a:r>
            <a:r>
              <a:rPr lang="en-US" sz="2200" dirty="0">
                <a:solidFill>
                  <a:schemeClr val="accent2"/>
                </a:solidFill>
                <a:latin typeface="Courier New" charset="0"/>
                <a:ea typeface="MS PGothic" charset="0"/>
                <a:cs typeface="MS PGothic" charset="0"/>
              </a:rPr>
              <a:t>false</a:t>
            </a:r>
            <a:r>
              <a:rPr lang="en-US" sz="2200" dirty="0">
                <a:latin typeface="Courier New" charset="0"/>
                <a:ea typeface="MS PGothic" charset="0"/>
                <a:cs typeface="MS PGothic" charset="0"/>
              </a:rPr>
              <a:t>;</a:t>
            </a:r>
          </a:p>
          <a:p>
            <a:pPr>
              <a:lnSpc>
                <a:spcPct val="90000"/>
              </a:lnSpc>
              <a:buFontTx/>
              <a:buNone/>
            </a:pPr>
            <a:r>
              <a:rPr lang="en-US" sz="2200" dirty="0">
                <a:latin typeface="Courier New" charset="0"/>
                <a:ea typeface="MS PGothic" charset="0"/>
                <a:cs typeface="MS PGothic" charset="0"/>
              </a:rPr>
              <a:t>    loc = 0;</a:t>
            </a:r>
          </a:p>
          <a:p>
            <a:pPr>
              <a:lnSpc>
                <a:spcPct val="90000"/>
              </a:lnSpc>
              <a:buFontTx/>
              <a:buNone/>
            </a:pPr>
            <a:r>
              <a:rPr lang="en-US" sz="2200" dirty="0">
                <a:latin typeface="Courier New" charset="0"/>
                <a:ea typeface="MS PGothic" charset="0"/>
                <a:cs typeface="MS PGothic" charset="0"/>
              </a:rPr>
              <a:t>    </a:t>
            </a:r>
            <a:r>
              <a:rPr lang="en-US" sz="2200" dirty="0">
                <a:solidFill>
                  <a:schemeClr val="accent2"/>
                </a:solidFill>
                <a:latin typeface="Courier New" charset="0"/>
                <a:ea typeface="MS PGothic" charset="0"/>
                <a:cs typeface="MS PGothic" charset="0"/>
              </a:rPr>
              <a:t>while</a:t>
            </a:r>
            <a:r>
              <a:rPr lang="en-US" sz="2200" dirty="0">
                <a:latin typeface="Courier New" charset="0"/>
                <a:ea typeface="MS PGothic" charset="0"/>
                <a:cs typeface="MS PGothic" charset="0"/>
              </a:rPr>
              <a:t> (loc &lt; </a:t>
            </a:r>
            <a:r>
              <a:rPr lang="en-US" sz="2200" dirty="0" err="1">
                <a:latin typeface="Courier New" charset="0"/>
                <a:ea typeface="MS PGothic" charset="0"/>
                <a:cs typeface="MS PGothic" charset="0"/>
              </a:rPr>
              <a:t>listLength</a:t>
            </a:r>
            <a:r>
              <a:rPr lang="en-US" sz="2200" dirty="0">
                <a:latin typeface="Courier New" charset="0"/>
                <a:ea typeface="MS PGothic" charset="0"/>
                <a:cs typeface="MS PGothic" charset="0"/>
              </a:rPr>
              <a:t> &amp;&amp; !found</a:t>
            </a:r>
            <a:r>
              <a:rPr lang="en-US" sz="2200" dirty="0">
                <a:solidFill>
                  <a:srgbClr val="00B050"/>
                </a:solidFill>
                <a:latin typeface="Courier New" charset="0"/>
                <a:ea typeface="MS PGothic" charset="0"/>
                <a:cs typeface="MS PGothic" charset="0"/>
              </a:rPr>
              <a:t>)//what kind of loop is this ?</a:t>
            </a:r>
          </a:p>
          <a:p>
            <a:pPr>
              <a:lnSpc>
                <a:spcPct val="90000"/>
              </a:lnSpc>
              <a:buFontTx/>
              <a:buNone/>
            </a:pPr>
            <a:r>
              <a:rPr lang="en-US" sz="2200" dirty="0">
                <a:latin typeface="Courier New" charset="0"/>
                <a:ea typeface="MS PGothic" charset="0"/>
                <a:cs typeface="MS PGothic" charset="0"/>
              </a:rPr>
              <a:t>        </a:t>
            </a:r>
            <a:r>
              <a:rPr lang="en-US" sz="2200" dirty="0">
                <a:solidFill>
                  <a:schemeClr val="accent2"/>
                </a:solidFill>
                <a:latin typeface="Courier New" charset="0"/>
                <a:ea typeface="MS PGothic" charset="0"/>
                <a:cs typeface="MS PGothic" charset="0"/>
              </a:rPr>
              <a:t>if</a:t>
            </a:r>
            <a:r>
              <a:rPr lang="en-US" sz="2200" dirty="0">
                <a:latin typeface="Courier New" charset="0"/>
                <a:ea typeface="MS PGothic" charset="0"/>
                <a:cs typeface="MS PGothic" charset="0"/>
              </a:rPr>
              <a:t> (sales[loc] == </a:t>
            </a:r>
            <a:r>
              <a:rPr lang="en-US" sz="2200" dirty="0" err="1">
                <a:latin typeface="Courier New" charset="0"/>
                <a:ea typeface="MS PGothic" charset="0"/>
                <a:cs typeface="MS PGothic" charset="0"/>
              </a:rPr>
              <a:t>searchItem</a:t>
            </a:r>
            <a:r>
              <a:rPr lang="en-US" sz="2200" dirty="0">
                <a:latin typeface="Courier New" charset="0"/>
                <a:ea typeface="MS PGothic" charset="0"/>
                <a:cs typeface="MS PGothic" charset="0"/>
              </a:rPr>
              <a:t>)</a:t>
            </a:r>
          </a:p>
          <a:p>
            <a:pPr>
              <a:lnSpc>
                <a:spcPct val="90000"/>
              </a:lnSpc>
              <a:buFontTx/>
              <a:buNone/>
            </a:pPr>
            <a:r>
              <a:rPr lang="en-US" sz="2200" dirty="0">
                <a:latin typeface="Courier New" charset="0"/>
                <a:ea typeface="MS PGothic" charset="0"/>
                <a:cs typeface="MS PGothic" charset="0"/>
              </a:rPr>
              <a:t>            found = </a:t>
            </a:r>
            <a:r>
              <a:rPr lang="en-US" sz="2200" dirty="0">
                <a:solidFill>
                  <a:schemeClr val="accent2"/>
                </a:solidFill>
                <a:latin typeface="Courier New" charset="0"/>
                <a:ea typeface="MS PGothic" charset="0"/>
                <a:cs typeface="MS PGothic" charset="0"/>
              </a:rPr>
              <a:t>true</a:t>
            </a:r>
            <a:r>
              <a:rPr lang="en-US" sz="2200" dirty="0">
                <a:latin typeface="Courier New" charset="0"/>
                <a:ea typeface="MS PGothic" charset="0"/>
                <a:cs typeface="MS PGothic" charset="0"/>
              </a:rPr>
              <a:t>;</a:t>
            </a:r>
          </a:p>
          <a:p>
            <a:pPr>
              <a:lnSpc>
                <a:spcPct val="90000"/>
              </a:lnSpc>
              <a:buFontTx/>
              <a:buNone/>
            </a:pPr>
            <a:r>
              <a:rPr lang="en-US" sz="2200" dirty="0">
                <a:latin typeface="Courier New" charset="0"/>
                <a:ea typeface="MS PGothic" charset="0"/>
                <a:cs typeface="MS PGothic" charset="0"/>
              </a:rPr>
              <a:t>        </a:t>
            </a:r>
            <a:r>
              <a:rPr lang="en-US" sz="2200" dirty="0">
                <a:solidFill>
                  <a:schemeClr val="accent2"/>
                </a:solidFill>
                <a:latin typeface="Courier New" charset="0"/>
                <a:ea typeface="MS PGothic" charset="0"/>
                <a:cs typeface="MS PGothic" charset="0"/>
              </a:rPr>
              <a:t>else</a:t>
            </a:r>
          </a:p>
          <a:p>
            <a:pPr>
              <a:lnSpc>
                <a:spcPct val="90000"/>
              </a:lnSpc>
              <a:buFontTx/>
              <a:buNone/>
            </a:pPr>
            <a:r>
              <a:rPr lang="en-US" sz="2200" dirty="0">
                <a:latin typeface="Courier New" charset="0"/>
                <a:ea typeface="MS PGothic" charset="0"/>
                <a:cs typeface="MS PGothic" charset="0"/>
              </a:rPr>
              <a:t>            loc++;</a:t>
            </a:r>
          </a:p>
          <a:p>
            <a:pPr>
              <a:lnSpc>
                <a:spcPct val="90000"/>
              </a:lnSpc>
              <a:buFontTx/>
              <a:buNone/>
            </a:pPr>
            <a:r>
              <a:rPr lang="en-US" sz="800" dirty="0">
                <a:latin typeface="Courier New" charset="0"/>
                <a:ea typeface="MS PGothic" charset="0"/>
                <a:cs typeface="MS PGothic" charset="0"/>
              </a:rPr>
              <a:t> </a:t>
            </a:r>
          </a:p>
          <a:p>
            <a:pPr>
              <a:lnSpc>
                <a:spcPct val="90000"/>
              </a:lnSpc>
              <a:buFontTx/>
              <a:buNone/>
            </a:pPr>
            <a:r>
              <a:rPr lang="en-US" sz="2200" dirty="0">
                <a:latin typeface="Courier New" charset="0"/>
                <a:ea typeface="MS PGothic" charset="0"/>
                <a:cs typeface="MS PGothic" charset="0"/>
              </a:rPr>
              <a:t>    </a:t>
            </a:r>
            <a:r>
              <a:rPr lang="en-US" sz="2200" dirty="0">
                <a:solidFill>
                  <a:schemeClr val="accent2"/>
                </a:solidFill>
                <a:latin typeface="Courier New" charset="0"/>
                <a:ea typeface="MS PGothic" charset="0"/>
                <a:cs typeface="MS PGothic" charset="0"/>
              </a:rPr>
              <a:t>if</a:t>
            </a:r>
            <a:r>
              <a:rPr lang="en-US" sz="2200" dirty="0">
                <a:latin typeface="Courier New" charset="0"/>
                <a:ea typeface="MS PGothic" charset="0"/>
                <a:cs typeface="MS PGothic" charset="0"/>
              </a:rPr>
              <a:t> (found)</a:t>
            </a:r>
            <a:r>
              <a:rPr lang="en-US" sz="2200" dirty="0">
                <a:solidFill>
                  <a:srgbClr val="00B050"/>
                </a:solidFill>
                <a:latin typeface="Courier New" charset="0"/>
                <a:ea typeface="MS PGothic" charset="0"/>
                <a:cs typeface="MS PGothic" charset="0"/>
              </a:rPr>
              <a:t> //is this part of the loop ?</a:t>
            </a:r>
            <a:endParaRPr lang="en-US" sz="2200" dirty="0">
              <a:latin typeface="Courier New" charset="0"/>
              <a:ea typeface="MS PGothic" charset="0"/>
              <a:cs typeface="MS PGothic" charset="0"/>
            </a:endParaRPr>
          </a:p>
          <a:p>
            <a:pPr>
              <a:lnSpc>
                <a:spcPct val="90000"/>
              </a:lnSpc>
              <a:buFontTx/>
              <a:buNone/>
            </a:pPr>
            <a:r>
              <a:rPr lang="en-US" sz="2200" dirty="0">
                <a:latin typeface="Courier New" charset="0"/>
                <a:ea typeface="MS PGothic" charset="0"/>
                <a:cs typeface="MS PGothic" charset="0"/>
              </a:rPr>
              <a:t>        </a:t>
            </a:r>
            <a:r>
              <a:rPr lang="en-US" sz="2400" dirty="0" err="1">
                <a:latin typeface="Courier New" charset="0"/>
                <a:ea typeface="MS PGothic" charset="0"/>
                <a:cs typeface="MS PGothic" charset="0"/>
              </a:rPr>
              <a:t>System.out.print</a:t>
            </a:r>
            <a:r>
              <a:rPr lang="en-US" sz="2400" dirty="0">
                <a:latin typeface="Courier New" charset="0"/>
                <a:ea typeface="MS PGothic" charset="0"/>
                <a:cs typeface="MS PGothic" charset="0"/>
              </a:rPr>
              <a:t>(</a:t>
            </a:r>
            <a:r>
              <a:rPr lang="en-US" sz="2200" dirty="0">
                <a:latin typeface="Courier New" charset="0"/>
                <a:ea typeface="MS PGothic" charset="0"/>
                <a:cs typeface="MS PGothic" charset="0"/>
              </a:rPr>
              <a:t>loc);</a:t>
            </a:r>
          </a:p>
          <a:p>
            <a:pPr>
              <a:lnSpc>
                <a:spcPct val="90000"/>
              </a:lnSpc>
              <a:buFontTx/>
              <a:buNone/>
            </a:pPr>
            <a:r>
              <a:rPr lang="en-US" sz="2200" dirty="0">
                <a:latin typeface="Courier New" charset="0"/>
                <a:ea typeface="MS PGothic" charset="0"/>
                <a:cs typeface="MS PGothic" charset="0"/>
              </a:rPr>
              <a:t>    </a:t>
            </a:r>
            <a:r>
              <a:rPr lang="en-US" sz="2200" dirty="0">
                <a:solidFill>
                  <a:schemeClr val="accent2"/>
                </a:solidFill>
                <a:latin typeface="Courier New" charset="0"/>
                <a:ea typeface="MS PGothic" charset="0"/>
                <a:cs typeface="MS PGothic" charset="0"/>
              </a:rPr>
              <a:t>else</a:t>
            </a:r>
          </a:p>
          <a:p>
            <a:pPr>
              <a:lnSpc>
                <a:spcPct val="90000"/>
              </a:lnSpc>
              <a:buFontTx/>
              <a:buNone/>
            </a:pPr>
            <a:r>
              <a:rPr lang="en-US" sz="2200" dirty="0">
                <a:latin typeface="Courier New" charset="0"/>
                <a:ea typeface="MS PGothic" charset="0"/>
                <a:cs typeface="MS PGothic" charset="0"/>
              </a:rPr>
              <a:t>        </a:t>
            </a:r>
            <a:r>
              <a:rPr lang="en-US" sz="2400" dirty="0" err="1">
                <a:latin typeface="Courier New" charset="0"/>
                <a:ea typeface="MS PGothic" charset="0"/>
                <a:cs typeface="MS PGothic" charset="0"/>
              </a:rPr>
              <a:t>System.out.print</a:t>
            </a:r>
            <a:r>
              <a:rPr lang="en-US" sz="2400" dirty="0">
                <a:latin typeface="Courier New" charset="0"/>
                <a:ea typeface="MS PGothic" charset="0"/>
                <a:cs typeface="MS PGothic" charset="0"/>
              </a:rPr>
              <a:t>(</a:t>
            </a:r>
            <a:r>
              <a:rPr lang="ja-JP" altLang="en-US" sz="2400" dirty="0">
                <a:latin typeface="Courier New" charset="0"/>
                <a:ea typeface="MS PGothic" charset="0"/>
                <a:cs typeface="MS PGothic" charset="0"/>
              </a:rPr>
              <a:t>“</a:t>
            </a:r>
            <a:r>
              <a:rPr lang="en-US" altLang="ja-JP" sz="2400" dirty="0">
                <a:latin typeface="Courier New" charset="0"/>
                <a:ea typeface="MS PGothic" charset="0"/>
                <a:cs typeface="MS PGothic" charset="0"/>
              </a:rPr>
              <a:t>not found</a:t>
            </a:r>
            <a:r>
              <a:rPr lang="ja-JP" altLang="en-US" sz="2400" dirty="0">
                <a:latin typeface="Courier New" charset="0"/>
                <a:ea typeface="MS PGothic" charset="0"/>
                <a:cs typeface="MS PGothic" charset="0"/>
              </a:rPr>
              <a:t>”</a:t>
            </a:r>
            <a:r>
              <a:rPr lang="en-US" altLang="ja-JP" sz="2400" dirty="0">
                <a:latin typeface="Courier New" charset="0"/>
                <a:ea typeface="MS PGothic" charset="0"/>
                <a:cs typeface="MS PGothic" charset="0"/>
              </a:rPr>
              <a:t>);</a:t>
            </a:r>
            <a:endParaRPr lang="en-US" altLang="ja-JP" sz="2200" dirty="0">
              <a:latin typeface="Courier New" charset="0"/>
              <a:ea typeface="MS PGothic" charset="0"/>
              <a:cs typeface="MS PGothic" charset="0"/>
            </a:endParaRPr>
          </a:p>
          <a:p>
            <a:pPr>
              <a:lnSpc>
                <a:spcPct val="90000"/>
              </a:lnSpc>
              <a:buFontTx/>
              <a:buNone/>
            </a:pPr>
            <a:endParaRPr lang="en-US" sz="2200" dirty="0">
              <a:latin typeface="Courier New" charset="0"/>
              <a:ea typeface="MS PGothic" charset="0"/>
              <a:cs typeface="MS PGothic" charset="0"/>
            </a:endParaRPr>
          </a:p>
        </p:txBody>
      </p:sp>
      <p:sp>
        <p:nvSpPr>
          <p:cNvPr id="33794" name="Footer Placeholder 4"/>
          <p:cNvSpPr>
            <a:spLocks noGrp="1"/>
          </p:cNvSpPr>
          <p:nvPr>
            <p:ph type="ftr"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solidFill>
                  <a:srgbClr val="000000"/>
                </a:solidFill>
              </a:rPr>
              <a:t>Java Programming: From Problem Analysis to Program Design, 4e</a:t>
            </a:r>
          </a:p>
        </p:txBody>
      </p:sp>
      <p:sp>
        <p:nvSpPr>
          <p:cNvPr id="32771" name="Slide Number Placeholder 5"/>
          <p:cNvSpPr>
            <a:spLocks noGrp="1"/>
          </p:cNvSpPr>
          <p:nvPr>
            <p:ph type="sldNum"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32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E92D89AC-4DD6-7949-AB91-C60F187FA0A2}" type="slidenum">
              <a:rPr lang="en-US" sz="1400" b="0">
                <a:solidFill>
                  <a:srgbClr val="000000"/>
                </a:solidFill>
              </a:rPr>
              <a:pPr eaLnBrk="1" hangingPunct="1">
                <a:defRPr/>
              </a:pPr>
              <a:t>718</a:t>
            </a:fld>
            <a:endParaRPr lang="en-US" sz="1400" b="0">
              <a:solidFill>
                <a:srgbClr val="000000"/>
              </a:solidFill>
            </a:endParaRP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a:xfrm>
            <a:off x="612775" y="228600"/>
            <a:ext cx="8153400" cy="990600"/>
          </a:xfrm>
        </p:spPr>
        <p:txBody>
          <a:bodyPr>
            <a:noAutofit/>
          </a:bodyPr>
          <a:lstStyle/>
          <a:p>
            <a:pPr algn="ctr" fontAlgn="auto">
              <a:spcAft>
                <a:spcPts val="0"/>
              </a:spcAft>
              <a:defRPr/>
            </a:pPr>
            <a:r>
              <a:rPr lang="en-US" sz="3200" dirty="0">
                <a:solidFill>
                  <a:schemeClr val="accent1"/>
                </a:solidFill>
                <a:latin typeface="Tahoma" pitchFamily="34" charset="0"/>
                <a:ea typeface="Tahoma" pitchFamily="34" charset="0"/>
                <a:cs typeface="Tahoma" pitchFamily="34" charset="0"/>
              </a:rPr>
              <a:t>The Assignment Operators and Arrays</a:t>
            </a:r>
            <a:endParaRPr lang="en-US" sz="2400" dirty="0">
              <a:solidFill>
                <a:schemeClr val="accent1"/>
              </a:solidFill>
              <a:latin typeface="Tahoma" pitchFamily="34" charset="0"/>
              <a:ea typeface="Tahoma" pitchFamily="34" charset="0"/>
              <a:cs typeface="Tahoma" pitchFamily="34" charset="0"/>
            </a:endParaRPr>
          </a:p>
        </p:txBody>
      </p:sp>
      <p:sp>
        <p:nvSpPr>
          <p:cNvPr id="35842"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t>Java Programming: From Problem Analysis to Program Design, 4e</a:t>
            </a:r>
          </a:p>
        </p:txBody>
      </p:sp>
      <p:sp>
        <p:nvSpPr>
          <p:cNvPr id="34819"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8C379D72-4C49-3740-AE9C-D0628ED04985}" type="slidenum">
              <a:rPr lang="en-US" sz="1400" b="0"/>
              <a:pPr eaLnBrk="1" hangingPunct="1">
                <a:defRPr/>
              </a:pPr>
              <a:t>719</a:t>
            </a:fld>
            <a:endParaRPr lang="en-US" sz="1400" b="0"/>
          </a:p>
        </p:txBody>
      </p:sp>
      <p:pic>
        <p:nvPicPr>
          <p:cNvPr id="35844" name="Picture 1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2362200"/>
            <a:ext cx="8534400" cy="3040063"/>
          </a:xfrm>
          <a:noFill/>
        </p:spPr>
      </p:pic>
      <p:cxnSp>
        <p:nvCxnSpPr>
          <p:cNvPr id="6" name="Straight Connector 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92696"/>
            <a:ext cx="82296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Rectangle 2"/>
          <p:cNvSpPr txBox="1">
            <a:spLocks noChangeArrowheads="1"/>
          </p:cNvSpPr>
          <p:nvPr/>
        </p:nvSpPr>
        <p:spPr>
          <a:xfrm>
            <a:off x="228600" y="44624"/>
            <a:ext cx="8663880" cy="598488"/>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4000" dirty="0">
                <a:solidFill>
                  <a:schemeClr val="accent2"/>
                </a:solidFill>
                <a:latin typeface="Tahoma" charset="0"/>
                <a:cs typeface="Arial" charset="0"/>
              </a:rPr>
              <a:t>2. DATA TYPES</a:t>
            </a:r>
          </a:p>
        </p:txBody>
      </p:sp>
      <p:sp>
        <p:nvSpPr>
          <p:cNvPr id="7" name="Slide Number Placeholder 6"/>
          <p:cNvSpPr>
            <a:spLocks noGrp="1"/>
          </p:cNvSpPr>
          <p:nvPr>
            <p:ph type="sldNum" sz="quarter" idx="12"/>
          </p:nvPr>
        </p:nvSpPr>
        <p:spPr/>
        <p:txBody>
          <a:bodyPr/>
          <a:lstStyle/>
          <a:p>
            <a:fld id="{F8648942-3001-4E9F-BD4B-DA0C8DFD46EB}" type="slidenum">
              <a:rPr lang="en-US" smtClean="0"/>
              <a:pPr/>
              <a:t>72</a:t>
            </a:fld>
            <a:endParaRPr lang="en-US"/>
          </a:p>
        </p:txBody>
      </p:sp>
    </p:spTree>
    <p:extLst>
      <p:ext uri="{BB962C8B-B14F-4D97-AF65-F5344CB8AC3E}">
        <p14:creationId xmlns:p14="http://schemas.microsoft.com/office/powerpoint/2010/main" val="219235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t>Java Programming: From Problem Analysis to Program Design, 4e</a:t>
            </a:r>
          </a:p>
        </p:txBody>
      </p:sp>
      <p:sp>
        <p:nvSpPr>
          <p:cNvPr id="35843"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6F57BDCD-A39F-AD4D-BE98-C38C4D667BF3}" type="slidenum">
              <a:rPr lang="en-US" sz="1400" b="0"/>
              <a:pPr eaLnBrk="1" hangingPunct="1">
                <a:defRPr/>
              </a:pPr>
              <a:t>720</a:t>
            </a:fld>
            <a:endParaRPr lang="en-US" sz="1400" b="0"/>
          </a:p>
        </p:txBody>
      </p:sp>
      <p:pic>
        <p:nvPicPr>
          <p:cNvPr id="36868" name="Picture 10"/>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2514600"/>
            <a:ext cx="8534400" cy="2776538"/>
          </a:xfrm>
          <a:noFill/>
        </p:spPr>
      </p:pic>
      <p:pic>
        <p:nvPicPr>
          <p:cNvPr id="368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70050"/>
            <a:ext cx="243840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612775" y="228600"/>
            <a:ext cx="8153400" cy="990600"/>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a:ln>
                  <a:noFill/>
                </a:ln>
                <a:solidFill>
                  <a:schemeClr val="accent1"/>
                </a:solidFill>
                <a:effectLst>
                  <a:outerShdw blurRad="31750" dist="25400" dir="5400000" algn="tl" rotWithShape="0">
                    <a:srgbClr val="000000">
                      <a:alpha val="25000"/>
                    </a:srgbClr>
                  </a:outerShdw>
                </a:effectLst>
                <a:uLnTx/>
                <a:uFillTx/>
                <a:latin typeface="Tahoma" pitchFamily="34" charset="0"/>
                <a:ea typeface="Tahoma" pitchFamily="34" charset="0"/>
                <a:cs typeface="Tahoma" pitchFamily="34" charset="0"/>
              </a:rPr>
              <a:t>The Assignment Operators and Arrays</a:t>
            </a:r>
            <a:endParaRPr kumimoji="0" lang="en-US" sz="2400" b="1" i="0" u="none" strike="noStrike" kern="1200" cap="none" spc="0" normalizeH="0" baseline="0" noProof="0" dirty="0">
              <a:ln>
                <a:noFill/>
              </a:ln>
              <a:solidFill>
                <a:schemeClr val="accent1"/>
              </a:solidFill>
              <a:effectLst>
                <a:outerShdw blurRad="31750" dist="25400" dir="5400000" algn="tl" rotWithShape="0">
                  <a:srgbClr val="000000">
                    <a:alpha val="25000"/>
                  </a:srgbClr>
                </a:outerShdw>
              </a:effectLst>
              <a:uLnTx/>
              <a:uFillTx/>
              <a:latin typeface="Tahoma" pitchFamily="34" charset="0"/>
              <a:ea typeface="Tahoma" pitchFamily="34" charset="0"/>
              <a:cs typeface="Tahoma" pitchFamily="34" charset="0"/>
            </a:endParaRPr>
          </a:p>
        </p:txBody>
      </p:sp>
      <p:sp>
        <p:nvSpPr>
          <p:cNvPr id="9" name="Rectangle 8"/>
          <p:cNvSpPr/>
          <p:nvPr/>
        </p:nvSpPr>
        <p:spPr>
          <a:xfrm>
            <a:off x="1600200" y="2057400"/>
            <a:ext cx="4203908" cy="369332"/>
          </a:xfrm>
          <a:prstGeom prst="rect">
            <a:avLst/>
          </a:prstGeom>
        </p:spPr>
        <p:txBody>
          <a:bodyPr wrap="none">
            <a:spAutoFit/>
          </a:bodyPr>
          <a:lstStyle/>
          <a:p>
            <a:pPr marL="342900" indent="-342900">
              <a:buClr>
                <a:srgbClr val="FF0000"/>
              </a:buClr>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assigns the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address </a:t>
            </a:r>
            <a:r>
              <a:rPr lang="en-US" dirty="0">
                <a:latin typeface="Tahoma" panose="020B0604030504040204" pitchFamily="34" charset="0"/>
                <a:ea typeface="Tahoma" panose="020B0604030504040204" pitchFamily="34" charset="0"/>
                <a:cs typeface="Tahoma" panose="020B0604030504040204" pitchFamily="34" charset="0"/>
              </a:rPr>
              <a:t>of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listA</a:t>
            </a:r>
            <a:r>
              <a:rPr lang="en-US"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 </a:t>
            </a:r>
            <a:r>
              <a:rPr lang="en-US" dirty="0" err="1">
                <a:solidFill>
                  <a:srgbClr val="0000FF"/>
                </a:solidFill>
                <a:latin typeface="Tahoma" panose="020B0604030504040204" pitchFamily="34" charset="0"/>
                <a:ea typeface="Tahoma" panose="020B0604030504040204" pitchFamily="34" charset="0"/>
                <a:cs typeface="Tahoma" panose="020B0604030504040204" pitchFamily="34" charset="0"/>
              </a:rPr>
              <a:t>listB</a:t>
            </a:r>
            <a:r>
              <a:rPr lang="en-US" dirty="0">
                <a:latin typeface="Tahoma" panose="020B0604030504040204" pitchFamily="34" charset="0"/>
                <a:ea typeface="Tahoma" panose="020B0604030504040204" pitchFamily="34" charset="0"/>
                <a:cs typeface="Tahoma" panose="020B0604030504040204" pitchFamily="34" charset="0"/>
              </a:rPr>
              <a:t>. </a:t>
            </a:r>
          </a:p>
        </p:txBody>
      </p:sp>
      <p:cxnSp>
        <p:nvCxnSpPr>
          <p:cNvPr id="10" name="Straight Connector 9"/>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t>Java Programming: From Problem Analysis to Program Design, 4e</a:t>
            </a:r>
          </a:p>
        </p:txBody>
      </p:sp>
      <p:sp>
        <p:nvSpPr>
          <p:cNvPr id="36867"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A8420FDC-1045-5B46-89D3-4C5BE0DA8A68}" type="slidenum">
              <a:rPr lang="en-US" sz="1400" b="0"/>
              <a:pPr eaLnBrk="1" hangingPunct="1">
                <a:defRPr/>
              </a:pPr>
              <a:t>721</a:t>
            </a:fld>
            <a:endParaRPr lang="en-US" sz="1400" b="0"/>
          </a:p>
        </p:txBody>
      </p:sp>
      <p:pic>
        <p:nvPicPr>
          <p:cNvPr id="37892" name="Picture 1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l="20699" r="20699"/>
          <a:stretch>
            <a:fillRect/>
          </a:stretch>
        </p:blipFill>
        <p:spPr>
          <a:xfrm>
            <a:off x="612775" y="1600200"/>
            <a:ext cx="8153400" cy="4495800"/>
          </a:xfrm>
          <a:noFill/>
        </p:spPr>
      </p:pic>
      <p:pic>
        <p:nvPicPr>
          <p:cNvPr id="3789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8229600" cy="722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612775" y="228600"/>
            <a:ext cx="8153400" cy="990600"/>
          </a:xfrm>
        </p:spPr>
        <p:txBody>
          <a:bodyPr>
            <a:noAutofit/>
          </a:bodyPr>
          <a:lstStyle/>
          <a:p>
            <a:pPr algn="ctr" fontAlgn="auto">
              <a:spcAft>
                <a:spcPts val="0"/>
              </a:spcAft>
              <a:defRPr/>
            </a:pPr>
            <a:r>
              <a:rPr lang="en-US" sz="3200" dirty="0">
                <a:solidFill>
                  <a:schemeClr val="accent1"/>
                </a:solidFill>
                <a:latin typeface="Tahoma" pitchFamily="34" charset="0"/>
                <a:ea typeface="Tahoma" pitchFamily="34" charset="0"/>
                <a:cs typeface="Tahoma" pitchFamily="34" charset="0"/>
              </a:rPr>
              <a:t>Copying Arrays of same size</a:t>
            </a:r>
            <a:endParaRPr lang="en-US" sz="2400" dirty="0">
              <a:solidFill>
                <a:schemeClr val="accent1"/>
              </a:solidFill>
              <a:latin typeface="Tahoma" pitchFamily="34" charset="0"/>
              <a:ea typeface="Tahoma" pitchFamily="34" charset="0"/>
              <a:cs typeface="Tahoma" pitchFamily="34" charset="0"/>
            </a:endParaRPr>
          </a:p>
        </p:txBody>
      </p:sp>
      <p:cxnSp>
        <p:nvCxnSpPr>
          <p:cNvPr id="9" name="Straight Connector 8"/>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r>
              <a:rPr lang="en-US" sz="3600" dirty="0">
                <a:solidFill>
                  <a:schemeClr val="accent1"/>
                </a:solidFill>
                <a:latin typeface="Tahoma" pitchFamily="34" charset="0"/>
                <a:ea typeface="Tahoma" pitchFamily="34" charset="0"/>
                <a:cs typeface="Tahoma" pitchFamily="34" charset="0"/>
              </a:rPr>
              <a:t>COPYING ARRAYS DIFFERENT SIZES</a:t>
            </a:r>
            <a:endParaRPr lang="en-US" sz="4000" dirty="0">
              <a:solidFill>
                <a:schemeClr val="accent1"/>
              </a:solidFill>
              <a:latin typeface="Tahoma" charset="0"/>
              <a:cs typeface="Arial" charset="0"/>
            </a:endParaRPr>
          </a:p>
        </p:txBody>
      </p:sp>
      <p:sp>
        <p:nvSpPr>
          <p:cNvPr id="17" name="Slide Number Placeholder 16"/>
          <p:cNvSpPr>
            <a:spLocks noGrp="1"/>
          </p:cNvSpPr>
          <p:nvPr>
            <p:ph type="sldNum" sz="quarter" idx="12"/>
          </p:nvPr>
        </p:nvSpPr>
        <p:spPr/>
        <p:txBody>
          <a:bodyPr/>
          <a:lstStyle/>
          <a:p>
            <a:fld id="{DA934484-767D-4C48-AF0E-A1438A969E59}" type="slidenum">
              <a:rPr lang="en-US" smtClean="0"/>
              <a:pPr/>
              <a:t>722</a:t>
            </a:fld>
            <a:endParaRPr lang="en-US"/>
          </a:p>
        </p:txBody>
      </p:sp>
      <p:sp>
        <p:nvSpPr>
          <p:cNvPr id="35" name="TextBox 34"/>
          <p:cNvSpPr txBox="1"/>
          <p:nvPr/>
        </p:nvSpPr>
        <p:spPr>
          <a:xfrm>
            <a:off x="0" y="91440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segment code copies the </a:t>
            </a:r>
            <a:r>
              <a:rPr lang="en-US" sz="2000" dirty="0">
                <a:solidFill>
                  <a:srgbClr val="C00000"/>
                </a:solidFill>
                <a:latin typeface="Tahoma" panose="020B0604030504040204" pitchFamily="34" charset="0"/>
                <a:ea typeface="Tahoma" panose="020B0604030504040204" pitchFamily="34" charset="0"/>
                <a:cs typeface="Tahoma" panose="020B0604030504040204" pitchFamily="34" charset="0"/>
              </a:rPr>
              <a:t>elements </a:t>
            </a:r>
            <a:r>
              <a:rPr lang="en-US" sz="2000" dirty="0">
                <a:latin typeface="Tahoma" panose="020B0604030504040204" pitchFamily="34" charset="0"/>
                <a:ea typeface="Tahoma" panose="020B0604030504040204" pitchFamily="34" charset="0"/>
                <a:cs typeface="Tahoma" panose="020B0604030504040204" pitchFamily="34" charset="0"/>
              </a:rPr>
              <a:t>of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listA</a:t>
            </a:r>
            <a:r>
              <a:rPr lang="en-US" sz="2000" dirty="0">
                <a:latin typeface="Tahoma" panose="020B0604030504040204" pitchFamily="34" charset="0"/>
                <a:ea typeface="Tahoma" panose="020B0604030504040204" pitchFamily="34" charset="0"/>
                <a:cs typeface="Tahoma" panose="020B0604030504040204" pitchFamily="34" charset="0"/>
              </a:rPr>
              <a:t> to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listB</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2" name="Group 19"/>
          <p:cNvGrpSpPr/>
          <p:nvPr/>
        </p:nvGrpSpPr>
        <p:grpSpPr>
          <a:xfrm>
            <a:off x="0" y="1371600"/>
            <a:ext cx="8784976" cy="4801314"/>
            <a:chOff x="323528" y="1236822"/>
            <a:chExt cx="7848872" cy="4514777"/>
          </a:xfrm>
        </p:grpSpPr>
        <p:sp>
          <p:nvSpPr>
            <p:cNvPr id="21" name="TextBox 20"/>
            <p:cNvSpPr txBox="1"/>
            <p:nvPr/>
          </p:nvSpPr>
          <p:spPr>
            <a:xfrm>
              <a:off x="971600" y="1236822"/>
              <a:ext cx="7200800" cy="4514777"/>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00FF"/>
                  </a:solidFill>
                </a:rPr>
                <a:t> </a:t>
              </a:r>
              <a:r>
                <a:rPr lang="en-US" dirty="0" err="1">
                  <a:solidFill>
                    <a:srgbClr val="0000FF"/>
                  </a:solidFill>
                </a:rPr>
                <a:t>sizeA</a:t>
              </a:r>
              <a:r>
                <a:rPr lang="en-US" dirty="0">
                  <a:solidFill>
                    <a:srgbClr val="0000FF"/>
                  </a:solidFill>
                </a:rPr>
                <a:t>, </a:t>
              </a:r>
              <a:r>
                <a:rPr lang="en-US" dirty="0" err="1">
                  <a:solidFill>
                    <a:srgbClr val="0000FF"/>
                  </a:solidFill>
                </a:rPr>
                <a:t>sizeB</a:t>
              </a:r>
              <a:r>
                <a:rPr lang="en-US" dirty="0">
                  <a:solidFill>
                    <a:srgbClr val="0000FF"/>
                  </a:solidFill>
                </a:rPr>
                <a:t>, </a:t>
              </a:r>
              <a:r>
                <a:rPr lang="en-US" dirty="0" err="1">
                  <a:solidFill>
                    <a:srgbClr val="0000FF"/>
                  </a:solidFill>
                </a:rPr>
                <a:t>arraySize</a:t>
              </a:r>
              <a:r>
                <a:rPr lang="en-US" dirty="0">
                  <a:solidFill>
                    <a:srgbClr val="0000FF"/>
                  </a:solidFill>
                </a:rPr>
                <a:t>, index;</a:t>
              </a:r>
            </a:p>
            <a:p>
              <a:r>
                <a:rPr lang="en-US" dirty="0">
                  <a:solidFill>
                    <a:srgbClr val="00B050"/>
                  </a:solidFill>
                </a:rPr>
                <a:t>// Get the sizes of both arrays from the user</a:t>
              </a:r>
            </a:p>
            <a:p>
              <a:r>
                <a:rPr lang="en-US" dirty="0" err="1">
                  <a:solidFill>
                    <a:srgbClr val="0000FF"/>
                  </a:solidFill>
                </a:rPr>
                <a:t>System.out.println</a:t>
              </a:r>
              <a:r>
                <a:rPr lang="en-US" dirty="0">
                  <a:solidFill>
                    <a:srgbClr val="0000FF"/>
                  </a:solidFill>
                </a:rPr>
                <a:t> (“Enter size of the first array”);</a:t>
              </a:r>
            </a:p>
            <a:p>
              <a:r>
                <a:rPr lang="en-US" dirty="0" err="1">
                  <a:solidFill>
                    <a:srgbClr val="0000FF"/>
                  </a:solidFill>
                </a:rPr>
                <a:t>sizeA</a:t>
              </a:r>
              <a:r>
                <a:rPr lang="en-US" dirty="0">
                  <a:solidFill>
                    <a:srgbClr val="0000FF"/>
                  </a:solidFill>
                </a:rPr>
                <a:t> = </a:t>
              </a:r>
              <a:r>
                <a:rPr lang="en-US" dirty="0" err="1">
                  <a:solidFill>
                    <a:srgbClr val="0000FF"/>
                  </a:solidFill>
                </a:rPr>
                <a:t>read.</a:t>
              </a:r>
              <a:r>
                <a:rPr lang="en-US" dirty="0" err="1">
                  <a:solidFill>
                    <a:srgbClr val="00B050"/>
                  </a:solidFill>
                </a:rPr>
                <a:t>nextInt</a:t>
              </a:r>
              <a:r>
                <a:rPr lang="en-US" dirty="0">
                  <a:solidFill>
                    <a:srgbClr val="00B050"/>
                  </a:solidFill>
                </a:rPr>
                <a:t>()</a:t>
              </a:r>
              <a:r>
                <a:rPr lang="en-US" dirty="0">
                  <a:solidFill>
                    <a:srgbClr val="0000FF"/>
                  </a:solidFill>
                </a:rPr>
                <a:t>;</a:t>
              </a:r>
            </a:p>
            <a:p>
              <a:r>
                <a:rPr lang="en-US" dirty="0" err="1">
                  <a:solidFill>
                    <a:srgbClr val="0000FF"/>
                  </a:solidFill>
                </a:rPr>
                <a:t>System.out.println</a:t>
              </a:r>
              <a:r>
                <a:rPr lang="en-US" dirty="0">
                  <a:solidFill>
                    <a:srgbClr val="0000FF"/>
                  </a:solidFill>
                </a:rPr>
                <a:t> (“Enter size of the second array”);</a:t>
              </a:r>
            </a:p>
            <a:p>
              <a:r>
                <a:rPr lang="en-US" dirty="0" err="1">
                  <a:solidFill>
                    <a:srgbClr val="0000FF"/>
                  </a:solidFill>
                </a:rPr>
                <a:t>sizeB</a:t>
              </a:r>
              <a:r>
                <a:rPr lang="en-US" dirty="0">
                  <a:solidFill>
                    <a:srgbClr val="0000FF"/>
                  </a:solidFill>
                </a:rPr>
                <a:t> = </a:t>
              </a:r>
              <a:r>
                <a:rPr lang="en-US" dirty="0" err="1">
                  <a:solidFill>
                    <a:srgbClr val="0000FF"/>
                  </a:solidFill>
                </a:rPr>
                <a:t>read.</a:t>
              </a:r>
              <a:r>
                <a:rPr lang="en-US" dirty="0" err="1">
                  <a:solidFill>
                    <a:srgbClr val="00B050"/>
                  </a:solidFill>
                </a:rPr>
                <a:t>nextInt</a:t>
              </a:r>
              <a:r>
                <a:rPr lang="en-US" dirty="0">
                  <a:solidFill>
                    <a:srgbClr val="00B050"/>
                  </a:solidFill>
                </a:rPr>
                <a:t>()</a:t>
              </a:r>
              <a:r>
                <a:rPr lang="en-US" dirty="0">
                  <a:solidFill>
                    <a:srgbClr val="0000FF"/>
                  </a:solidFill>
                </a:rPr>
                <a:t>;</a:t>
              </a:r>
            </a:p>
            <a:p>
              <a:r>
                <a:rPr lang="en-US" dirty="0">
                  <a:solidFill>
                    <a:srgbClr val="00B050"/>
                  </a:solidFill>
                </a:rPr>
                <a:t>//Instantiate arrays</a:t>
              </a:r>
            </a:p>
            <a:p>
              <a:r>
                <a:rPr lang="en-US" dirty="0" err="1">
                  <a:solidFill>
                    <a:srgbClr val="00B0F0"/>
                  </a:solidFill>
                </a:rPr>
                <a:t>int</a:t>
              </a:r>
              <a:r>
                <a:rPr lang="en-US" dirty="0">
                  <a:solidFill>
                    <a:srgbClr val="00B0F0"/>
                  </a:solidFill>
                </a:rPr>
                <a:t>[] </a:t>
              </a:r>
              <a:r>
                <a:rPr lang="en-US" dirty="0" err="1">
                  <a:solidFill>
                    <a:srgbClr val="0000FF"/>
                  </a:solidFill>
                </a:rPr>
                <a:t>listA</a:t>
              </a:r>
              <a:r>
                <a:rPr lang="en-US" dirty="0">
                  <a:solidFill>
                    <a:srgbClr val="0000FF"/>
                  </a:solidFill>
                </a:rPr>
                <a:t> = </a:t>
              </a:r>
              <a:r>
                <a:rPr lang="en-US" dirty="0">
                  <a:solidFill>
                    <a:srgbClr val="00B0F0"/>
                  </a:solidFill>
                </a:rPr>
                <a:t>new </a:t>
              </a:r>
              <a:r>
                <a:rPr lang="en-US" dirty="0" err="1">
                  <a:solidFill>
                    <a:srgbClr val="00B0F0"/>
                  </a:solidFill>
                </a:rPr>
                <a:t>int</a:t>
              </a:r>
              <a:r>
                <a:rPr lang="en-US" dirty="0">
                  <a:solidFill>
                    <a:srgbClr val="00B0F0"/>
                  </a:solidFill>
                </a:rPr>
                <a:t>[</a:t>
              </a:r>
              <a:r>
                <a:rPr lang="en-US" dirty="0" err="1">
                  <a:solidFill>
                    <a:srgbClr val="00B0F0"/>
                  </a:solidFill>
                </a:rPr>
                <a:t>sizeA</a:t>
              </a:r>
              <a:r>
                <a:rPr lang="en-US" dirty="0">
                  <a:solidFill>
                    <a:srgbClr val="00B0F0"/>
                  </a:solidFill>
                </a:rPr>
                <a:t>]</a:t>
              </a:r>
              <a:r>
                <a:rPr lang="en-US" dirty="0">
                  <a:solidFill>
                    <a:srgbClr val="0000FF"/>
                  </a:solidFill>
                </a:rPr>
                <a:t>;</a:t>
              </a:r>
            </a:p>
            <a:p>
              <a:r>
                <a:rPr lang="en-US" dirty="0" err="1">
                  <a:solidFill>
                    <a:srgbClr val="00B0F0"/>
                  </a:solidFill>
                </a:rPr>
                <a:t>int</a:t>
              </a:r>
              <a:r>
                <a:rPr lang="en-US" dirty="0">
                  <a:solidFill>
                    <a:srgbClr val="00B0F0"/>
                  </a:solidFill>
                </a:rPr>
                <a:t>[] </a:t>
              </a:r>
              <a:r>
                <a:rPr lang="en-US" dirty="0" err="1">
                  <a:solidFill>
                    <a:srgbClr val="0000FF"/>
                  </a:solidFill>
                </a:rPr>
                <a:t>listB</a:t>
              </a:r>
              <a:r>
                <a:rPr lang="en-US" dirty="0">
                  <a:solidFill>
                    <a:srgbClr val="0000FF"/>
                  </a:solidFill>
                </a:rPr>
                <a:t> = </a:t>
              </a:r>
              <a:r>
                <a:rPr lang="en-US" dirty="0">
                  <a:solidFill>
                    <a:srgbClr val="00B0F0"/>
                  </a:solidFill>
                </a:rPr>
                <a:t>new </a:t>
              </a:r>
              <a:r>
                <a:rPr lang="en-US" dirty="0" err="1">
                  <a:solidFill>
                    <a:srgbClr val="00B0F0"/>
                  </a:solidFill>
                </a:rPr>
                <a:t>int</a:t>
              </a:r>
              <a:r>
                <a:rPr lang="en-US" dirty="0">
                  <a:solidFill>
                    <a:srgbClr val="00B0F0"/>
                  </a:solidFill>
                </a:rPr>
                <a:t>[</a:t>
              </a:r>
              <a:r>
                <a:rPr lang="en-US" dirty="0" err="1">
                  <a:solidFill>
                    <a:srgbClr val="00B0F0"/>
                  </a:solidFill>
                </a:rPr>
                <a:t>sizeB</a:t>
              </a:r>
              <a:r>
                <a:rPr lang="en-US" dirty="0">
                  <a:solidFill>
                    <a:srgbClr val="00B0F0"/>
                  </a:solidFill>
                </a:rPr>
                <a:t>]</a:t>
              </a:r>
              <a:r>
                <a:rPr lang="en-US" dirty="0">
                  <a:solidFill>
                    <a:srgbClr val="0000FF"/>
                  </a:solidFill>
                </a:rPr>
                <a:t>;</a:t>
              </a:r>
            </a:p>
            <a:p>
              <a:r>
                <a:rPr lang="en-US" dirty="0">
                  <a:solidFill>
                    <a:srgbClr val="00B050"/>
                  </a:solidFill>
                </a:rPr>
                <a:t>// Identify the smallest size</a:t>
              </a:r>
              <a:endParaRPr lang="en-US" dirty="0">
                <a:solidFill>
                  <a:srgbClr val="00B0F0"/>
                </a:solidFill>
              </a:endParaRPr>
            </a:p>
            <a:p>
              <a:r>
                <a:rPr lang="en-US" dirty="0">
                  <a:solidFill>
                    <a:srgbClr val="00B0F0"/>
                  </a:solidFill>
                </a:rPr>
                <a:t>if </a:t>
              </a:r>
              <a:r>
                <a:rPr lang="en-US" dirty="0">
                  <a:solidFill>
                    <a:srgbClr val="0000FF"/>
                  </a:solidFill>
                </a:rPr>
                <a:t>(</a:t>
              </a:r>
              <a:r>
                <a:rPr lang="en-US" dirty="0" err="1">
                  <a:solidFill>
                    <a:srgbClr val="0000FF"/>
                  </a:solidFill>
                </a:rPr>
                <a:t>sizeA</a:t>
              </a:r>
              <a:r>
                <a:rPr lang="en-US" dirty="0">
                  <a:solidFill>
                    <a:srgbClr val="0000FF"/>
                  </a:solidFill>
                </a:rPr>
                <a:t> &lt; </a:t>
              </a:r>
              <a:r>
                <a:rPr lang="en-US" dirty="0" err="1">
                  <a:solidFill>
                    <a:srgbClr val="0000FF"/>
                  </a:solidFill>
                </a:rPr>
                <a:t>sizeB</a:t>
              </a:r>
              <a:r>
                <a:rPr lang="en-US" dirty="0">
                  <a:solidFill>
                    <a:srgbClr val="0000FF"/>
                  </a:solidFill>
                </a:rPr>
                <a:t>)</a:t>
              </a:r>
            </a:p>
            <a:p>
              <a:r>
                <a:rPr lang="en-US" dirty="0">
                  <a:solidFill>
                    <a:srgbClr val="0000FF"/>
                  </a:solidFill>
                </a:rPr>
                <a:t>   </a:t>
              </a:r>
              <a:r>
                <a:rPr lang="en-US" dirty="0" err="1">
                  <a:solidFill>
                    <a:srgbClr val="0000FF"/>
                  </a:solidFill>
                </a:rPr>
                <a:t>arraySize</a:t>
              </a:r>
              <a:r>
                <a:rPr lang="en-US" dirty="0">
                  <a:solidFill>
                    <a:srgbClr val="0000FF"/>
                  </a:solidFill>
                </a:rPr>
                <a:t> = </a:t>
              </a:r>
              <a:r>
                <a:rPr lang="en-US" dirty="0" err="1">
                  <a:solidFill>
                    <a:srgbClr val="0000FF"/>
                  </a:solidFill>
                </a:rPr>
                <a:t>sizeA</a:t>
              </a:r>
              <a:r>
                <a:rPr lang="en-US" dirty="0">
                  <a:solidFill>
                    <a:srgbClr val="0000FF"/>
                  </a:solidFill>
                </a:rPr>
                <a:t>;</a:t>
              </a:r>
            </a:p>
            <a:p>
              <a:r>
                <a:rPr lang="en-US" dirty="0">
                  <a:solidFill>
                    <a:srgbClr val="00B0F0"/>
                  </a:solidFill>
                </a:rPr>
                <a:t>else</a:t>
              </a:r>
            </a:p>
            <a:p>
              <a:r>
                <a:rPr lang="en-US" dirty="0">
                  <a:solidFill>
                    <a:srgbClr val="0000FF"/>
                  </a:solidFill>
                </a:rPr>
                <a:t>   </a:t>
              </a:r>
              <a:r>
                <a:rPr lang="en-US" dirty="0" err="1">
                  <a:solidFill>
                    <a:srgbClr val="0000FF"/>
                  </a:solidFill>
                </a:rPr>
                <a:t>arraySize</a:t>
              </a:r>
              <a:r>
                <a:rPr lang="en-US" dirty="0">
                  <a:solidFill>
                    <a:srgbClr val="0000FF"/>
                  </a:solidFill>
                </a:rPr>
                <a:t> = </a:t>
              </a:r>
              <a:r>
                <a:rPr lang="en-US" dirty="0" err="1">
                  <a:solidFill>
                    <a:srgbClr val="0000FF"/>
                  </a:solidFill>
                </a:rPr>
                <a:t>sizeB</a:t>
              </a:r>
              <a:r>
                <a:rPr lang="en-US" dirty="0">
                  <a:solidFill>
                    <a:srgbClr val="0000FF"/>
                  </a:solidFill>
                </a:rPr>
                <a:t>;</a:t>
              </a:r>
            </a:p>
            <a:p>
              <a:r>
                <a:rPr lang="en-US" dirty="0">
                  <a:solidFill>
                    <a:srgbClr val="00B050"/>
                  </a:solidFill>
                </a:rPr>
                <a:t>// copy till the value of </a:t>
              </a:r>
              <a:r>
                <a:rPr lang="en-US" dirty="0" err="1">
                  <a:solidFill>
                    <a:srgbClr val="00B050"/>
                  </a:solidFill>
                </a:rPr>
                <a:t>arraySize</a:t>
              </a:r>
              <a:endParaRPr lang="en-US" dirty="0">
                <a:solidFill>
                  <a:srgbClr val="00B050"/>
                </a:solidFill>
              </a:endParaRPr>
            </a:p>
            <a:p>
              <a:r>
                <a:rPr lang="en-US" dirty="0">
                  <a:solidFill>
                    <a:srgbClr val="00B0F0"/>
                  </a:solidFill>
                </a:rPr>
                <a:t>for </a:t>
              </a:r>
              <a:r>
                <a:rPr lang="en-US" dirty="0">
                  <a:solidFill>
                    <a:srgbClr val="0000FF"/>
                  </a:solidFill>
                </a:rPr>
                <a:t>(index = 0; index &lt; </a:t>
              </a:r>
              <a:r>
                <a:rPr lang="en-US" dirty="0" err="1">
                  <a:solidFill>
                    <a:srgbClr val="0000FF"/>
                  </a:solidFill>
                </a:rPr>
                <a:t>arraySize</a:t>
              </a:r>
              <a:r>
                <a:rPr lang="en-US" dirty="0">
                  <a:solidFill>
                    <a:srgbClr val="0000FF"/>
                  </a:solidFill>
                </a:rPr>
                <a:t>; index++)</a:t>
              </a:r>
            </a:p>
            <a:p>
              <a:r>
                <a:rPr lang="en-US" dirty="0">
                  <a:solidFill>
                    <a:srgbClr val="0000FF"/>
                  </a:solidFill>
                </a:rPr>
                <a:t>   </a:t>
              </a:r>
              <a:r>
                <a:rPr lang="en-US" dirty="0" err="1">
                  <a:solidFill>
                    <a:srgbClr val="0000FF"/>
                  </a:solidFill>
                </a:rPr>
                <a:t>listB</a:t>
              </a:r>
              <a:r>
                <a:rPr lang="en-US" dirty="0">
                  <a:solidFill>
                    <a:srgbClr val="0000FF"/>
                  </a:solidFill>
                </a:rPr>
                <a:t>[index] = </a:t>
              </a:r>
              <a:r>
                <a:rPr lang="en-US" dirty="0" err="1">
                  <a:solidFill>
                    <a:srgbClr val="0000FF"/>
                  </a:solidFill>
                </a:rPr>
                <a:t>listA</a:t>
              </a:r>
              <a:r>
                <a:rPr lang="en-US" dirty="0">
                  <a:solidFill>
                    <a:srgbClr val="0000FF"/>
                  </a:solidFill>
                </a:rPr>
                <a:t>[index];</a:t>
              </a:r>
            </a:p>
          </p:txBody>
        </p:sp>
        <p:sp>
          <p:nvSpPr>
            <p:cNvPr id="22" name="TextBox 21"/>
            <p:cNvSpPr txBox="1"/>
            <p:nvPr/>
          </p:nvSpPr>
          <p:spPr>
            <a:xfrm>
              <a:off x="323528" y="1236822"/>
              <a:ext cx="576064" cy="4514777"/>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a:p>
              <a:pPr algn="r"/>
              <a:r>
                <a:rPr lang="en-US" dirty="0">
                  <a:solidFill>
                    <a:srgbClr val="FF0000"/>
                  </a:solidFill>
                </a:rPr>
                <a:t>17</a:t>
              </a:r>
            </a:p>
          </p:txBody>
        </p:sp>
      </p:grpSp>
    </p:spTree>
    <p:extLst>
      <p:ext uri="{BB962C8B-B14F-4D97-AF65-F5344CB8AC3E}">
        <p14:creationId xmlns:p14="http://schemas.microsoft.com/office/powerpoint/2010/main" val="277163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par>
                                <p:cTn id="8" presetID="22" presetClass="entr" presetSubtype="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685800" y="228600"/>
            <a:ext cx="7772400" cy="838200"/>
          </a:xfrm>
        </p:spPr>
        <p:txBody>
          <a:bodyPr>
            <a:normAutofit/>
          </a:bodyPr>
          <a:lstStyle/>
          <a:p>
            <a:pPr fontAlgn="auto">
              <a:spcAft>
                <a:spcPts val="0"/>
              </a:spcAft>
              <a:defRPr/>
            </a:pPr>
            <a:r>
              <a:rPr lang="en-US" dirty="0">
                <a:solidFill>
                  <a:schemeClr val="accent1"/>
                </a:solidFill>
                <a:latin typeface="Tahoma" pitchFamily="34" charset="0"/>
                <a:ea typeface="Tahoma" pitchFamily="34" charset="0"/>
                <a:cs typeface="Tahoma" pitchFamily="34" charset="0"/>
              </a:rPr>
              <a:t>Equality of two arrays</a:t>
            </a:r>
            <a:endParaRPr lang="en-US" sz="4000" dirty="0">
              <a:solidFill>
                <a:schemeClr val="accent1"/>
              </a:solidFill>
              <a:latin typeface="Tahoma" pitchFamily="34" charset="0"/>
              <a:ea typeface="Tahoma" pitchFamily="34" charset="0"/>
              <a:cs typeface="Tahoma" pitchFamily="34" charset="0"/>
            </a:endParaRPr>
          </a:p>
        </p:txBody>
      </p:sp>
      <p:sp>
        <p:nvSpPr>
          <p:cNvPr id="38914" name="Footer Placeholder 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r>
              <a:rPr lang="en-US" sz="1400" b="0"/>
              <a:t>Java Programming: From Problem Analysis to Program Design, 4e</a:t>
            </a:r>
          </a:p>
        </p:txBody>
      </p:sp>
      <p:sp>
        <p:nvSpPr>
          <p:cNvPr id="37891" name="Slide Number Placeholder 4"/>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b="1">
                <a:solidFill>
                  <a:schemeClr val="tx1"/>
                </a:solidFill>
                <a:latin typeface="Times New Roman" charset="0"/>
                <a:ea typeface="MS PGothic" charset="0"/>
                <a:cs typeface="MS PGothic" charset="0"/>
              </a:defRPr>
            </a:lvl1pPr>
            <a:lvl2pPr marL="742950" indent="-285750"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defRPr/>
            </a:pPr>
            <a:fld id="{E61311D5-96EF-F848-AAA4-3BDF7053A569}" type="slidenum">
              <a:rPr lang="en-US" sz="1400" b="0"/>
              <a:pPr eaLnBrk="1" hangingPunct="1">
                <a:defRPr/>
              </a:pPr>
              <a:t>723</a:t>
            </a:fld>
            <a:endParaRPr lang="en-US" sz="1400" b="0"/>
          </a:p>
        </p:txBody>
      </p:sp>
      <p:sp>
        <p:nvSpPr>
          <p:cNvPr id="38916" name="Text Box 11"/>
          <p:cNvSpPr txBox="1">
            <a:spLocks noChangeArrowheads="1"/>
          </p:cNvSpPr>
          <p:nvPr/>
        </p:nvSpPr>
        <p:spPr bwMode="auto">
          <a:xfrm>
            <a:off x="304800" y="1428750"/>
            <a:ext cx="85344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Times New Roman" charset="0"/>
                <a:ea typeface="MS PGothic" charset="0"/>
                <a:cs typeface="MS PGothic" charset="0"/>
              </a:defRPr>
            </a:lvl1pPr>
            <a:lvl2pPr eaLnBrk="0" hangingPunct="0">
              <a:defRPr sz="2400" b="1">
                <a:solidFill>
                  <a:schemeClr val="tx1"/>
                </a:solidFill>
                <a:latin typeface="Times New Roman" charset="0"/>
                <a:ea typeface="MS PGothic" charset="0"/>
                <a:cs typeface="MS PGothic" charset="0"/>
              </a:defRPr>
            </a:lvl2pPr>
            <a:lvl3pPr marL="1143000" indent="-228600" eaLnBrk="0" hangingPunct="0">
              <a:defRPr sz="2400" b="1">
                <a:solidFill>
                  <a:schemeClr val="tx1"/>
                </a:solidFill>
                <a:latin typeface="Times New Roman" charset="0"/>
                <a:ea typeface="MS PGothic" charset="0"/>
                <a:cs typeface="MS PGothic" charset="0"/>
              </a:defRPr>
            </a:lvl3pPr>
            <a:lvl4pPr marL="1600200" indent="-228600" eaLnBrk="0" hangingPunct="0">
              <a:defRPr sz="2400" b="1">
                <a:solidFill>
                  <a:schemeClr val="tx1"/>
                </a:solidFill>
                <a:latin typeface="Times New Roman" charset="0"/>
                <a:ea typeface="MS PGothic" charset="0"/>
                <a:cs typeface="MS PGothic" charset="0"/>
              </a:defRPr>
            </a:lvl4pPr>
            <a:lvl5pPr marL="2057400" indent="-228600" eaLnBrk="0" hangingPunct="0">
              <a:defRPr sz="2400" b="1">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b="1">
                <a:solidFill>
                  <a:schemeClr val="tx1"/>
                </a:solidFill>
                <a:latin typeface="Times New Roman" charset="0"/>
                <a:ea typeface="MS PGothic" charset="0"/>
                <a:cs typeface="MS PGothic" charset="0"/>
              </a:defRPr>
            </a:lvl9pPr>
          </a:lstStyle>
          <a:p>
            <a:pPr eaLnBrk="1" hangingPunct="1">
              <a:buFontTx/>
              <a:buChar char="•"/>
            </a:pPr>
            <a:r>
              <a:rPr lang="en-US" sz="2800" b="0" dirty="0">
                <a:solidFill>
                  <a:schemeClr val="accent2"/>
                </a:solidFill>
                <a:latin typeface="Courier New" charset="0"/>
              </a:rPr>
              <a:t> if</a:t>
            </a:r>
            <a:r>
              <a:rPr lang="en-US" sz="2800" b="0" dirty="0">
                <a:latin typeface="Courier New" charset="0"/>
              </a:rPr>
              <a:t> (</a:t>
            </a:r>
            <a:r>
              <a:rPr lang="en-US" sz="2800" b="0" dirty="0" err="1">
                <a:latin typeface="Courier New" charset="0"/>
              </a:rPr>
              <a:t>listA</a:t>
            </a:r>
            <a:r>
              <a:rPr lang="en-US" sz="2800" b="0" dirty="0">
                <a:latin typeface="Courier New" charset="0"/>
              </a:rPr>
              <a:t> == </a:t>
            </a:r>
            <a:r>
              <a:rPr lang="en-US" sz="2800" b="0" dirty="0" err="1">
                <a:latin typeface="Courier New" charset="0"/>
              </a:rPr>
              <a:t>listB</a:t>
            </a:r>
            <a:r>
              <a:rPr lang="en-US" sz="2800" b="0" dirty="0">
                <a:latin typeface="Courier New" charset="0"/>
              </a:rPr>
              <a:t>)...</a:t>
            </a:r>
            <a:endParaRPr lang="en-US" sz="3200" b="0" dirty="0">
              <a:latin typeface="Courier New" charset="0"/>
            </a:endParaRPr>
          </a:p>
          <a:p>
            <a:pPr lvl="1" eaLnBrk="1" hangingPunct="1"/>
            <a:r>
              <a:rPr lang="en-US" sz="2800" b="0" dirty="0"/>
              <a:t>- The expression </a:t>
            </a:r>
            <a:r>
              <a:rPr lang="en-US" sz="2800" b="0" dirty="0" err="1">
                <a:latin typeface="Courier New" charset="0"/>
              </a:rPr>
              <a:t>listA</a:t>
            </a:r>
            <a:r>
              <a:rPr lang="en-US" sz="2800" b="0" dirty="0">
                <a:latin typeface="Courier New" charset="0"/>
              </a:rPr>
              <a:t> == </a:t>
            </a:r>
            <a:r>
              <a:rPr lang="en-US" sz="2800" b="0" dirty="0" err="1">
                <a:latin typeface="Courier New" charset="0"/>
              </a:rPr>
              <a:t>listB</a:t>
            </a:r>
            <a:r>
              <a:rPr lang="en-US" sz="2800" b="0" dirty="0"/>
              <a:t> determines if the values of </a:t>
            </a:r>
            <a:r>
              <a:rPr lang="en-US" sz="2800" b="0" dirty="0" err="1">
                <a:latin typeface="Courier New" charset="0"/>
              </a:rPr>
              <a:t>listA</a:t>
            </a:r>
            <a:r>
              <a:rPr lang="en-US" sz="2800" b="0" dirty="0"/>
              <a:t> and </a:t>
            </a:r>
            <a:r>
              <a:rPr lang="en-US" sz="2800" b="0" dirty="0" err="1">
                <a:latin typeface="Courier New" charset="0"/>
              </a:rPr>
              <a:t>listB</a:t>
            </a:r>
            <a:r>
              <a:rPr lang="en-US" sz="2800" b="0" dirty="0"/>
              <a:t> are the same and thus determines whether </a:t>
            </a:r>
            <a:r>
              <a:rPr lang="en-US" sz="2800" b="0" dirty="0" err="1">
                <a:latin typeface="Courier New" charset="0"/>
              </a:rPr>
              <a:t>listA</a:t>
            </a:r>
            <a:r>
              <a:rPr lang="en-US" sz="2800" b="0" dirty="0"/>
              <a:t> and </a:t>
            </a:r>
            <a:r>
              <a:rPr lang="en-US" sz="2800" b="0" dirty="0" err="1">
                <a:latin typeface="Courier New" charset="0"/>
              </a:rPr>
              <a:t>listB</a:t>
            </a:r>
            <a:r>
              <a:rPr lang="en-US" sz="2800" b="0" dirty="0"/>
              <a:t> refer to the same array</a:t>
            </a:r>
          </a:p>
        </p:txBody>
      </p:sp>
      <p:cxnSp>
        <p:nvCxnSpPr>
          <p:cNvPr id="6" name="Straight Connector 5"/>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1"/>
                </a:solidFill>
                <a:latin typeface="Tahoma" charset="0"/>
                <a:cs typeface="Arial" charset="0"/>
              </a:rPr>
              <a:t>EQUALITY OF TWO ARRAYS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724</a:t>
            </a:fld>
            <a:endParaRPr lang="en-US"/>
          </a:p>
        </p:txBody>
      </p:sp>
      <p:sp>
        <p:nvSpPr>
          <p:cNvPr id="35" name="TextBox 34"/>
          <p:cNvSpPr txBox="1"/>
          <p:nvPr/>
        </p:nvSpPr>
        <p:spPr>
          <a:xfrm>
            <a:off x="251520" y="764704"/>
            <a:ext cx="8640960" cy="1015663"/>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Two arrays are considered equal if:</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They have the same size, and</a:t>
            </a:r>
          </a:p>
          <a:p>
            <a:pPr marL="800100" lvl="1" indent="-342900">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All corresponding elements in both arrays are equal.</a:t>
            </a:r>
          </a:p>
        </p:txBody>
      </p:sp>
      <p:sp>
        <p:nvSpPr>
          <p:cNvPr id="25" name="TextBox 24"/>
          <p:cNvSpPr txBox="1"/>
          <p:nvPr/>
        </p:nvSpPr>
        <p:spPr>
          <a:xfrm>
            <a:off x="251520" y="178501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Consider the following statements:</a:t>
            </a:r>
          </a:p>
        </p:txBody>
      </p:sp>
      <p:grpSp>
        <p:nvGrpSpPr>
          <p:cNvPr id="36" name="Group 35"/>
          <p:cNvGrpSpPr/>
          <p:nvPr/>
        </p:nvGrpSpPr>
        <p:grpSpPr>
          <a:xfrm>
            <a:off x="179512" y="2206605"/>
            <a:ext cx="8784976" cy="1200329"/>
            <a:chOff x="323528" y="1236822"/>
            <a:chExt cx="7848872" cy="1128695"/>
          </a:xfrm>
        </p:grpSpPr>
        <p:sp>
          <p:nvSpPr>
            <p:cNvPr id="37" name="TextBox 36"/>
            <p:cNvSpPr txBox="1"/>
            <p:nvPr/>
          </p:nvSpPr>
          <p:spPr>
            <a:xfrm>
              <a:off x="971600" y="1236822"/>
              <a:ext cx="7200800" cy="1128695"/>
            </a:xfrm>
            <a:prstGeom prst="rect">
              <a:avLst/>
            </a:prstGeom>
            <a:solidFill>
              <a:schemeClr val="bg2"/>
            </a:solidFill>
            <a:ln w="28575" cap="rnd" cmpd="thickThin">
              <a:solidFill>
                <a:srgbClr val="0000FF"/>
              </a:solidFill>
            </a:ln>
          </p:spPr>
          <p:txBody>
            <a:bodyPr wrap="square" rtlCol="0">
              <a:spAutoFit/>
            </a:bodyPr>
            <a:lstStyle/>
            <a:p>
              <a:r>
                <a:rPr lang="en-US" dirty="0" err="1">
                  <a:solidFill>
                    <a:srgbClr val="00B0F0"/>
                  </a:solidFill>
                </a:rPr>
                <a:t>int</a:t>
              </a:r>
              <a:r>
                <a:rPr lang="en-US" dirty="0">
                  <a:solidFill>
                    <a:srgbClr val="00B0F0"/>
                  </a:solidFill>
                </a:rPr>
                <a:t>[]</a:t>
              </a:r>
              <a:r>
                <a:rPr lang="en-US" dirty="0"/>
                <a:t> </a:t>
              </a:r>
              <a:r>
                <a:rPr lang="en-US" dirty="0" err="1">
                  <a:solidFill>
                    <a:srgbClr val="0000FF"/>
                  </a:solidFill>
                </a:rPr>
                <a:t>listA</a:t>
              </a:r>
              <a:r>
                <a:rPr lang="en-US" dirty="0">
                  <a:solidFill>
                    <a:srgbClr val="0000FF"/>
                  </a:solidFill>
                </a:rPr>
                <a:t> = {5, 10, 15, 20, 25, 30, 35};</a:t>
              </a:r>
            </a:p>
            <a:p>
              <a:r>
                <a:rPr lang="en-US" dirty="0" err="1">
                  <a:solidFill>
                    <a:srgbClr val="00B0F0"/>
                  </a:solidFill>
                </a:rPr>
                <a:t>int</a:t>
              </a:r>
              <a:r>
                <a:rPr lang="en-US" dirty="0">
                  <a:solidFill>
                    <a:srgbClr val="00B0F0"/>
                  </a:solidFill>
                </a:rPr>
                <a:t>[] </a:t>
              </a:r>
              <a:r>
                <a:rPr lang="en-US" dirty="0" err="1">
                  <a:solidFill>
                    <a:srgbClr val="0000FF"/>
                  </a:solidFill>
                </a:rPr>
                <a:t>listB</a:t>
              </a:r>
              <a:r>
                <a:rPr lang="en-US" dirty="0">
                  <a:solidFill>
                    <a:srgbClr val="0000FF"/>
                  </a:solidFill>
                </a:rPr>
                <a:t> = </a:t>
              </a:r>
              <a:r>
                <a:rPr lang="en-US" dirty="0">
                  <a:solidFill>
                    <a:srgbClr val="00B0F0"/>
                  </a:solidFill>
                </a:rPr>
                <a:t>new </a:t>
              </a:r>
              <a:r>
                <a:rPr lang="en-US" dirty="0" err="1">
                  <a:solidFill>
                    <a:srgbClr val="00B0F0"/>
                  </a:solidFill>
                </a:rPr>
                <a:t>int</a:t>
              </a:r>
              <a:r>
                <a:rPr lang="en-US" dirty="0">
                  <a:solidFill>
                    <a:srgbClr val="0000FF"/>
                  </a:solidFill>
                </a:rPr>
                <a:t>[</a:t>
              </a:r>
              <a:r>
                <a:rPr lang="en-US" dirty="0" err="1">
                  <a:solidFill>
                    <a:srgbClr val="0000FF"/>
                  </a:solidFill>
                </a:rPr>
                <a:t>listA.</a:t>
              </a:r>
              <a:r>
                <a:rPr lang="en-US" dirty="0" err="1">
                  <a:solidFill>
                    <a:srgbClr val="00B0F0"/>
                  </a:solidFill>
                </a:rPr>
                <a:t>length</a:t>
              </a:r>
              <a:r>
                <a:rPr lang="en-US" dirty="0">
                  <a:solidFill>
                    <a:srgbClr val="0000FF"/>
                  </a:solidFill>
                </a:rPr>
                <a:t>];</a:t>
              </a:r>
            </a:p>
            <a:p>
              <a:r>
                <a:rPr lang="en-US" dirty="0" err="1">
                  <a:solidFill>
                    <a:srgbClr val="00B0F0"/>
                  </a:solidFill>
                </a:rPr>
                <a:t>int</a:t>
              </a:r>
              <a:r>
                <a:rPr lang="en-US" dirty="0">
                  <a:solidFill>
                    <a:srgbClr val="00B0F0"/>
                  </a:solidFill>
                </a:rPr>
                <a:t>[]</a:t>
              </a:r>
              <a:r>
                <a:rPr lang="en-US" dirty="0">
                  <a:solidFill>
                    <a:srgbClr val="0000FF"/>
                  </a:solidFill>
                </a:rPr>
                <a:t> </a:t>
              </a:r>
              <a:r>
                <a:rPr lang="en-US" dirty="0" err="1">
                  <a:solidFill>
                    <a:srgbClr val="0000FF"/>
                  </a:solidFill>
                </a:rPr>
                <a:t>listC</a:t>
              </a:r>
              <a:r>
                <a:rPr lang="en-US" dirty="0">
                  <a:solidFill>
                    <a:srgbClr val="0000FF"/>
                  </a:solidFill>
                </a:rPr>
                <a:t> = {5, 10, 15, 20, 25, 30, 35};</a:t>
              </a:r>
            </a:p>
            <a:p>
              <a:r>
                <a:rPr lang="en-US" dirty="0" err="1">
                  <a:solidFill>
                    <a:srgbClr val="00B0F0"/>
                  </a:solidFill>
                </a:rPr>
                <a:t>int</a:t>
              </a:r>
              <a:r>
                <a:rPr lang="en-US" dirty="0">
                  <a:solidFill>
                    <a:srgbClr val="00B0F0"/>
                  </a:solidFill>
                </a:rPr>
                <a:t>[] </a:t>
              </a:r>
              <a:r>
                <a:rPr lang="en-US" dirty="0" err="1">
                  <a:solidFill>
                    <a:srgbClr val="0000FF"/>
                  </a:solidFill>
                </a:rPr>
                <a:t>listD</a:t>
              </a:r>
              <a:r>
                <a:rPr lang="en-US" dirty="0">
                  <a:solidFill>
                    <a:srgbClr val="0000FF"/>
                  </a:solidFill>
                </a:rPr>
                <a:t> = </a:t>
              </a:r>
              <a:r>
                <a:rPr lang="en-US" dirty="0">
                  <a:solidFill>
                    <a:srgbClr val="00B0F0"/>
                  </a:solidFill>
                </a:rPr>
                <a:t>new </a:t>
              </a:r>
              <a:r>
                <a:rPr lang="en-US" dirty="0" err="1">
                  <a:solidFill>
                    <a:srgbClr val="00B0F0"/>
                  </a:solidFill>
                </a:rPr>
                <a:t>int</a:t>
              </a:r>
              <a:r>
                <a:rPr lang="en-US" dirty="0">
                  <a:solidFill>
                    <a:srgbClr val="0000FF"/>
                  </a:solidFill>
                </a:rPr>
                <a:t>[5];</a:t>
              </a:r>
            </a:p>
          </p:txBody>
        </p:sp>
        <p:sp>
          <p:nvSpPr>
            <p:cNvPr id="38" name="TextBox 37"/>
            <p:cNvSpPr txBox="1"/>
            <p:nvPr/>
          </p:nvSpPr>
          <p:spPr>
            <a:xfrm>
              <a:off x="323528" y="1236822"/>
              <a:ext cx="576064" cy="1128695"/>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p:txBody>
        </p:sp>
      </p:grpSp>
      <p:sp>
        <p:nvSpPr>
          <p:cNvPr id="39" name="TextBox 38"/>
          <p:cNvSpPr txBox="1"/>
          <p:nvPr/>
        </p:nvSpPr>
        <p:spPr>
          <a:xfrm>
            <a:off x="251520" y="347313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size of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listA</a:t>
            </a:r>
            <a:r>
              <a:rPr lang="en-US" sz="2000" dirty="0">
                <a:latin typeface="Tahoma" panose="020B0604030504040204" pitchFamily="34" charset="0"/>
                <a:ea typeface="Tahoma" panose="020B0604030504040204" pitchFamily="34" charset="0"/>
                <a:cs typeface="Tahoma" panose="020B0604030504040204" pitchFamily="34" charset="0"/>
              </a:rPr>
              <a:t> is equal to the number of the elements in the initializer list; which is 7.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listA</a:t>
            </a:r>
            <a:r>
              <a:rPr lang="en-US" sz="2000"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length</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7)</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40" name="TextBox 39"/>
          <p:cNvSpPr txBox="1"/>
          <p:nvPr/>
        </p:nvSpPr>
        <p:spPr>
          <a:xfrm>
            <a:off x="251520" y="4161274"/>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Line 2 creates an array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listB</a:t>
            </a:r>
            <a:r>
              <a:rPr lang="en-US" sz="2000" dirty="0">
                <a:latin typeface="Tahoma" panose="020B0604030504040204" pitchFamily="34" charset="0"/>
                <a:ea typeface="Tahoma" panose="020B0604030504040204" pitchFamily="34" charset="0"/>
                <a:cs typeface="Tahoma" panose="020B0604030504040204" pitchFamily="34" charset="0"/>
              </a:rPr>
              <a:t> with the same length as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listA</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41" name="TextBox 40"/>
          <p:cNvSpPr txBox="1"/>
          <p:nvPr/>
        </p:nvSpPr>
        <p:spPr>
          <a:xfrm>
            <a:off x="251520" y="459332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Line 3 creates an array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listC</a:t>
            </a:r>
            <a:r>
              <a:rPr lang="en-US" sz="2000" dirty="0">
                <a:latin typeface="Tahoma" panose="020B0604030504040204" pitchFamily="34" charset="0"/>
                <a:ea typeface="Tahoma" panose="020B0604030504040204" pitchFamily="34" charset="0"/>
                <a:cs typeface="Tahoma" panose="020B0604030504040204" pitchFamily="34" charset="0"/>
              </a:rPr>
              <a:t> with a number of elements equal to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listA</a:t>
            </a:r>
            <a:r>
              <a:rPr lang="en-US" sz="2000" dirty="0">
                <a:latin typeface="Tahoma" panose="020B0604030504040204" pitchFamily="34" charset="0"/>
                <a:ea typeface="Tahoma" panose="020B0604030504040204" pitchFamily="34" charset="0"/>
                <a:cs typeface="Tahoma" panose="020B0604030504040204" pitchFamily="34" charset="0"/>
              </a:rPr>
              <a:t>, and the corresponding elements are also equal to those of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listA</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42" name="TextBox 41"/>
          <p:cNvSpPr txBox="1"/>
          <p:nvPr/>
        </p:nvSpPr>
        <p:spPr>
          <a:xfrm>
            <a:off x="251520" y="526113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Line 4 creates an array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listD</a:t>
            </a:r>
            <a:r>
              <a:rPr lang="en-US" sz="2000" dirty="0">
                <a:latin typeface="Tahoma" panose="020B0604030504040204" pitchFamily="34" charset="0"/>
                <a:ea typeface="Tahoma" panose="020B0604030504040204" pitchFamily="34" charset="0"/>
                <a:cs typeface="Tahoma" panose="020B0604030504040204" pitchFamily="34" charset="0"/>
              </a:rPr>
              <a:t> having 5 elements.</a:t>
            </a:r>
          </a:p>
        </p:txBody>
      </p:sp>
    </p:spTree>
    <p:extLst>
      <p:ext uri="{BB962C8B-B14F-4D97-AF65-F5344CB8AC3E}">
        <p14:creationId xmlns:p14="http://schemas.microsoft.com/office/powerpoint/2010/main" val="412403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2"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right)">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P spid="39" grpId="0"/>
      <p:bldP spid="40" grpId="0"/>
      <p:bldP spid="41" grpId="0"/>
      <p:bldP spid="42" grpId="0"/>
    </p:bld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r>
              <a:rPr lang="en-US" sz="4000" dirty="0">
                <a:solidFill>
                  <a:schemeClr val="accent1"/>
                </a:solidFill>
                <a:latin typeface="Tahoma" charset="0"/>
                <a:cs typeface="Arial" charset="0"/>
              </a:rPr>
              <a:t>EQUALITY OF TWO ARRAYS</a:t>
            </a:r>
            <a:endParaRPr lang="en-US" sz="4000" dirty="0">
              <a:solidFill>
                <a:schemeClr val="accent2"/>
              </a:solidFill>
              <a:latin typeface="Tahoma" charset="0"/>
              <a:cs typeface="Arial" charset="0"/>
            </a:endParaRPr>
          </a:p>
        </p:txBody>
      </p:sp>
      <p:sp>
        <p:nvSpPr>
          <p:cNvPr id="17" name="Slide Number Placeholder 16"/>
          <p:cNvSpPr>
            <a:spLocks noGrp="1"/>
          </p:cNvSpPr>
          <p:nvPr>
            <p:ph type="sldNum" sz="quarter" idx="12"/>
          </p:nvPr>
        </p:nvSpPr>
        <p:spPr/>
        <p:txBody>
          <a:bodyPr/>
          <a:lstStyle/>
          <a:p>
            <a:fld id="{DA934484-767D-4C48-AF0E-A1438A969E59}" type="slidenum">
              <a:rPr lang="en-US" smtClean="0"/>
              <a:pPr/>
              <a:t>725</a:t>
            </a:fld>
            <a:endParaRPr lang="en-US"/>
          </a:p>
        </p:txBody>
      </p:sp>
      <p:sp>
        <p:nvSpPr>
          <p:cNvPr id="35" name="TextBox 34"/>
          <p:cNvSpPr txBox="1"/>
          <p:nvPr/>
        </p:nvSpPr>
        <p:spPr>
          <a:xfrm>
            <a:off x="251520" y="764704"/>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After the execution of the previous statements, the memory layout will be as follows:</a:t>
            </a:r>
          </a:p>
        </p:txBody>
      </p:sp>
      <p:graphicFrame>
        <p:nvGraphicFramePr>
          <p:cNvPr id="28" name="Table 27"/>
          <p:cNvGraphicFramePr>
            <a:graphicFrameLocks noGrp="1"/>
          </p:cNvGraphicFramePr>
          <p:nvPr/>
        </p:nvGraphicFramePr>
        <p:xfrm>
          <a:off x="1550719" y="1585600"/>
          <a:ext cx="7341761" cy="741680"/>
        </p:xfrm>
        <a:graphic>
          <a:graphicData uri="http://schemas.openxmlformats.org/drawingml/2006/table">
            <a:tbl>
              <a:tblPr firstRow="1" bandRow="1">
                <a:tableStyleId>{5C22544A-7EE6-4342-B048-85BDC9FD1C3A}</a:tableStyleId>
              </a:tblPr>
              <a:tblGrid>
                <a:gridCol w="1048823">
                  <a:extLst>
                    <a:ext uri="{9D8B030D-6E8A-4147-A177-3AD203B41FA5}">
                      <a16:colId xmlns:a16="http://schemas.microsoft.com/office/drawing/2014/main" val="20000"/>
                    </a:ext>
                  </a:extLst>
                </a:gridCol>
                <a:gridCol w="1048823">
                  <a:extLst>
                    <a:ext uri="{9D8B030D-6E8A-4147-A177-3AD203B41FA5}">
                      <a16:colId xmlns:a16="http://schemas.microsoft.com/office/drawing/2014/main" val="20001"/>
                    </a:ext>
                  </a:extLst>
                </a:gridCol>
                <a:gridCol w="1048823">
                  <a:extLst>
                    <a:ext uri="{9D8B030D-6E8A-4147-A177-3AD203B41FA5}">
                      <a16:colId xmlns:a16="http://schemas.microsoft.com/office/drawing/2014/main" val="20002"/>
                    </a:ext>
                  </a:extLst>
                </a:gridCol>
                <a:gridCol w="1048823">
                  <a:extLst>
                    <a:ext uri="{9D8B030D-6E8A-4147-A177-3AD203B41FA5}">
                      <a16:colId xmlns:a16="http://schemas.microsoft.com/office/drawing/2014/main" val="20003"/>
                    </a:ext>
                  </a:extLst>
                </a:gridCol>
                <a:gridCol w="1048823">
                  <a:extLst>
                    <a:ext uri="{9D8B030D-6E8A-4147-A177-3AD203B41FA5}">
                      <a16:colId xmlns:a16="http://schemas.microsoft.com/office/drawing/2014/main" val="20004"/>
                    </a:ext>
                  </a:extLst>
                </a:gridCol>
                <a:gridCol w="1048823">
                  <a:extLst>
                    <a:ext uri="{9D8B030D-6E8A-4147-A177-3AD203B41FA5}">
                      <a16:colId xmlns:a16="http://schemas.microsoft.com/office/drawing/2014/main" val="20005"/>
                    </a:ext>
                  </a:extLst>
                </a:gridCol>
                <a:gridCol w="1048823">
                  <a:extLst>
                    <a:ext uri="{9D8B030D-6E8A-4147-A177-3AD203B41FA5}">
                      <a16:colId xmlns:a16="http://schemas.microsoft.com/office/drawing/2014/main" val="20006"/>
                    </a:ext>
                  </a:extLst>
                </a:gridCol>
              </a:tblGrid>
              <a:tr h="370840">
                <a:tc>
                  <a:txBody>
                    <a:bodyPr/>
                    <a:lstStyle/>
                    <a:p>
                      <a:r>
                        <a:rPr lang="en-US" sz="1400" b="0" dirty="0" err="1">
                          <a:solidFill>
                            <a:srgbClr val="0070C0"/>
                          </a:solidFill>
                        </a:rPr>
                        <a:t>listA</a:t>
                      </a:r>
                      <a:r>
                        <a:rPr lang="en-US" sz="1400" b="0" dirty="0">
                          <a:solidFill>
                            <a:srgbClr val="0070C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listA</a:t>
                      </a:r>
                      <a:r>
                        <a:rPr lang="en-US" sz="1400" b="0" dirty="0">
                          <a:solidFill>
                            <a:srgbClr val="0070C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listA</a:t>
                      </a:r>
                      <a:r>
                        <a:rPr lang="en-US" sz="1400" b="0" dirty="0">
                          <a:solidFill>
                            <a:srgbClr val="0070C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listA</a:t>
                      </a:r>
                      <a:r>
                        <a:rPr lang="en-US" sz="1400" b="0" dirty="0">
                          <a:solidFill>
                            <a:srgbClr val="0070C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listA</a:t>
                      </a:r>
                      <a:r>
                        <a:rPr lang="en-US" sz="1400" b="0" dirty="0">
                          <a:solidFill>
                            <a:srgbClr val="0070C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listA</a:t>
                      </a:r>
                      <a:r>
                        <a:rPr lang="en-US" sz="1400" b="0" dirty="0">
                          <a:solidFill>
                            <a:srgbClr val="0070C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listA</a:t>
                      </a:r>
                      <a:r>
                        <a:rPr lang="en-US" sz="1400" b="0" dirty="0">
                          <a:solidFill>
                            <a:srgbClr val="0070C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0840">
                <a:tc>
                  <a:txBody>
                    <a:bodyPr/>
                    <a:lstStyle/>
                    <a:p>
                      <a:r>
                        <a:rPr lang="en-US" sz="16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29" name="Table 28"/>
          <p:cNvGraphicFramePr>
            <a:graphicFrameLocks noGrp="1"/>
          </p:cNvGraphicFramePr>
          <p:nvPr/>
        </p:nvGraphicFramePr>
        <p:xfrm>
          <a:off x="1550719" y="2370480"/>
          <a:ext cx="7341761" cy="741680"/>
        </p:xfrm>
        <a:graphic>
          <a:graphicData uri="http://schemas.openxmlformats.org/drawingml/2006/table">
            <a:tbl>
              <a:tblPr firstRow="1" bandRow="1">
                <a:tableStyleId>{5C22544A-7EE6-4342-B048-85BDC9FD1C3A}</a:tableStyleId>
              </a:tblPr>
              <a:tblGrid>
                <a:gridCol w="1048823">
                  <a:extLst>
                    <a:ext uri="{9D8B030D-6E8A-4147-A177-3AD203B41FA5}">
                      <a16:colId xmlns:a16="http://schemas.microsoft.com/office/drawing/2014/main" val="20000"/>
                    </a:ext>
                  </a:extLst>
                </a:gridCol>
                <a:gridCol w="1048823">
                  <a:extLst>
                    <a:ext uri="{9D8B030D-6E8A-4147-A177-3AD203B41FA5}">
                      <a16:colId xmlns:a16="http://schemas.microsoft.com/office/drawing/2014/main" val="20001"/>
                    </a:ext>
                  </a:extLst>
                </a:gridCol>
                <a:gridCol w="1048823">
                  <a:extLst>
                    <a:ext uri="{9D8B030D-6E8A-4147-A177-3AD203B41FA5}">
                      <a16:colId xmlns:a16="http://schemas.microsoft.com/office/drawing/2014/main" val="20002"/>
                    </a:ext>
                  </a:extLst>
                </a:gridCol>
                <a:gridCol w="1048823">
                  <a:extLst>
                    <a:ext uri="{9D8B030D-6E8A-4147-A177-3AD203B41FA5}">
                      <a16:colId xmlns:a16="http://schemas.microsoft.com/office/drawing/2014/main" val="20003"/>
                    </a:ext>
                  </a:extLst>
                </a:gridCol>
                <a:gridCol w="1048823">
                  <a:extLst>
                    <a:ext uri="{9D8B030D-6E8A-4147-A177-3AD203B41FA5}">
                      <a16:colId xmlns:a16="http://schemas.microsoft.com/office/drawing/2014/main" val="20004"/>
                    </a:ext>
                  </a:extLst>
                </a:gridCol>
                <a:gridCol w="1048823">
                  <a:extLst>
                    <a:ext uri="{9D8B030D-6E8A-4147-A177-3AD203B41FA5}">
                      <a16:colId xmlns:a16="http://schemas.microsoft.com/office/drawing/2014/main" val="20005"/>
                    </a:ext>
                  </a:extLst>
                </a:gridCol>
                <a:gridCol w="1048823">
                  <a:extLst>
                    <a:ext uri="{9D8B030D-6E8A-4147-A177-3AD203B41FA5}">
                      <a16:colId xmlns:a16="http://schemas.microsoft.com/office/drawing/2014/main" val="20006"/>
                    </a:ext>
                  </a:extLst>
                </a:gridCol>
              </a:tblGrid>
              <a:tr h="370840">
                <a:tc>
                  <a:txBody>
                    <a:bodyPr/>
                    <a:lstStyle/>
                    <a:p>
                      <a:r>
                        <a:rPr lang="en-US" sz="1400" b="0" dirty="0" err="1">
                          <a:solidFill>
                            <a:srgbClr val="0070C0"/>
                          </a:solidFill>
                        </a:rPr>
                        <a:t>listB</a:t>
                      </a:r>
                      <a:r>
                        <a:rPr lang="en-US" sz="1400" b="0" dirty="0">
                          <a:solidFill>
                            <a:srgbClr val="0070C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listB</a:t>
                      </a:r>
                      <a:r>
                        <a:rPr lang="en-US" sz="1400" b="0" dirty="0">
                          <a:solidFill>
                            <a:srgbClr val="0070C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listB</a:t>
                      </a:r>
                      <a:r>
                        <a:rPr lang="en-US" sz="1400" b="0" dirty="0">
                          <a:solidFill>
                            <a:srgbClr val="0070C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listB</a:t>
                      </a:r>
                      <a:r>
                        <a:rPr lang="en-US" sz="1400" b="0" dirty="0">
                          <a:solidFill>
                            <a:srgbClr val="0070C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listB</a:t>
                      </a:r>
                      <a:r>
                        <a:rPr lang="en-US" sz="1400" b="0" dirty="0">
                          <a:solidFill>
                            <a:srgbClr val="0070C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listB</a:t>
                      </a:r>
                      <a:r>
                        <a:rPr lang="en-US" sz="1400" b="0" dirty="0">
                          <a:solidFill>
                            <a:srgbClr val="0070C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listB</a:t>
                      </a:r>
                      <a:r>
                        <a:rPr lang="en-US" sz="1400" b="0" dirty="0">
                          <a:solidFill>
                            <a:srgbClr val="0070C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0840">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sp>
        <p:nvSpPr>
          <p:cNvPr id="30" name="TextBox 29"/>
          <p:cNvSpPr txBox="1"/>
          <p:nvPr/>
        </p:nvSpPr>
        <p:spPr>
          <a:xfrm>
            <a:off x="251520" y="479715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listA</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listD</a:t>
            </a:r>
            <a:r>
              <a:rPr lang="en-US" sz="2000" dirty="0">
                <a:latin typeface="Tahoma" panose="020B0604030504040204" pitchFamily="34" charset="0"/>
                <a:ea typeface="Tahoma" panose="020B0604030504040204" pitchFamily="34" charset="0"/>
                <a:cs typeface="Tahoma" panose="020B0604030504040204" pitchFamily="34" charset="0"/>
              </a:rPr>
              <a:t> have different sizes, then they are NOT equal.</a:t>
            </a:r>
          </a:p>
        </p:txBody>
      </p:sp>
      <p:graphicFrame>
        <p:nvGraphicFramePr>
          <p:cNvPr id="3" name="Table 2"/>
          <p:cNvGraphicFramePr>
            <a:graphicFrameLocks noGrp="1"/>
          </p:cNvGraphicFramePr>
          <p:nvPr/>
        </p:nvGraphicFramePr>
        <p:xfrm>
          <a:off x="107504" y="1535192"/>
          <a:ext cx="1064154" cy="741680"/>
        </p:xfrm>
        <a:graphic>
          <a:graphicData uri="http://schemas.openxmlformats.org/drawingml/2006/table">
            <a:tbl>
              <a:tblPr firstRow="1" bandRow="1">
                <a:tableStyleId>{5C22544A-7EE6-4342-B048-85BDC9FD1C3A}</a:tableStyleId>
              </a:tblPr>
              <a:tblGrid>
                <a:gridCol w="1064154">
                  <a:extLst>
                    <a:ext uri="{9D8B030D-6E8A-4147-A177-3AD203B41FA5}">
                      <a16:colId xmlns:a16="http://schemas.microsoft.com/office/drawing/2014/main" val="20000"/>
                    </a:ext>
                  </a:extLst>
                </a:gridCol>
              </a:tblGrid>
              <a:tr h="370840">
                <a:tc>
                  <a:txBody>
                    <a:bodyPr/>
                    <a:lstStyle/>
                    <a:p>
                      <a:r>
                        <a:rPr kumimoji="0" lang="en-US" sz="1400" b="1" kern="1200" dirty="0">
                          <a:solidFill>
                            <a:srgbClr val="C00000"/>
                          </a:solidFill>
                          <a:latin typeface="+mn-lt"/>
                          <a:ea typeface="+mn-ea"/>
                          <a:cs typeface="+mn-cs"/>
                        </a:rPr>
                        <a:t>Adrs1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0"/>
                  </a:ext>
                </a:extLst>
              </a:tr>
              <a:tr h="370840">
                <a:tc>
                  <a:txBody>
                    <a:bodyPr/>
                    <a:lstStyle/>
                    <a:p>
                      <a:r>
                        <a:rPr kumimoji="0" lang="en-US" sz="1600" kern="1200" dirty="0" err="1">
                          <a:solidFill>
                            <a:srgbClr val="0000FF"/>
                          </a:solidFill>
                          <a:latin typeface="+mn-lt"/>
                          <a:ea typeface="+mn-ea"/>
                          <a:cs typeface="+mn-cs"/>
                        </a:rPr>
                        <a:t>listA</a:t>
                      </a:r>
                      <a:r>
                        <a:rPr kumimoji="0" lang="en-US" sz="1600" kern="1200" dirty="0">
                          <a:solidFill>
                            <a:srgbClr val="0000FF"/>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1"/>
                  </a:ext>
                </a:extLst>
              </a:tr>
            </a:tbl>
          </a:graphicData>
        </a:graphic>
      </p:graphicFrame>
      <p:graphicFrame>
        <p:nvGraphicFramePr>
          <p:cNvPr id="31" name="Table 30"/>
          <p:cNvGraphicFramePr>
            <a:graphicFrameLocks noGrp="1"/>
          </p:cNvGraphicFramePr>
          <p:nvPr/>
        </p:nvGraphicFramePr>
        <p:xfrm>
          <a:off x="107504" y="2348880"/>
          <a:ext cx="1064154" cy="741680"/>
        </p:xfrm>
        <a:graphic>
          <a:graphicData uri="http://schemas.openxmlformats.org/drawingml/2006/table">
            <a:tbl>
              <a:tblPr firstRow="1" bandRow="1">
                <a:tableStyleId>{5C22544A-7EE6-4342-B048-85BDC9FD1C3A}</a:tableStyleId>
              </a:tblPr>
              <a:tblGrid>
                <a:gridCol w="1064154">
                  <a:extLst>
                    <a:ext uri="{9D8B030D-6E8A-4147-A177-3AD203B41FA5}">
                      <a16:colId xmlns:a16="http://schemas.microsoft.com/office/drawing/2014/main" val="20000"/>
                    </a:ext>
                  </a:extLst>
                </a:gridCol>
              </a:tblGrid>
              <a:tr h="370840">
                <a:tc>
                  <a:txBody>
                    <a:bodyPr/>
                    <a:lstStyle/>
                    <a:p>
                      <a:r>
                        <a:rPr kumimoji="0" lang="en-US" sz="1400" b="1" kern="1200" dirty="0">
                          <a:solidFill>
                            <a:srgbClr val="C00000"/>
                          </a:solidFill>
                          <a:latin typeface="+mn-lt"/>
                          <a:ea typeface="+mn-ea"/>
                          <a:cs typeface="+mn-cs"/>
                        </a:rPr>
                        <a:t>Adrs2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0"/>
                  </a:ext>
                </a:extLst>
              </a:tr>
              <a:tr h="370840">
                <a:tc>
                  <a:txBody>
                    <a:bodyPr/>
                    <a:lstStyle/>
                    <a:p>
                      <a:r>
                        <a:rPr kumimoji="0" lang="en-US" sz="1600" kern="1200" dirty="0" err="1">
                          <a:solidFill>
                            <a:srgbClr val="0000FF"/>
                          </a:solidFill>
                          <a:latin typeface="+mn-lt"/>
                          <a:ea typeface="+mn-ea"/>
                          <a:cs typeface="+mn-cs"/>
                        </a:rPr>
                        <a:t>listB</a:t>
                      </a:r>
                      <a:endParaRPr kumimoji="0" lang="en-US" sz="1600" kern="1200" dirty="0">
                        <a:solidFill>
                          <a:srgbClr val="0000FF"/>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1"/>
                  </a:ext>
                </a:extLst>
              </a:tr>
            </a:tbl>
          </a:graphicData>
        </a:graphic>
      </p:graphicFrame>
      <p:cxnSp>
        <p:nvCxnSpPr>
          <p:cNvPr id="7" name="Straight Arrow Connector 6"/>
          <p:cNvCxnSpPr/>
          <p:nvPr/>
        </p:nvCxnSpPr>
        <p:spPr>
          <a:xfrm>
            <a:off x="755576" y="2111256"/>
            <a:ext cx="792088" cy="0"/>
          </a:xfrm>
          <a:prstGeom prst="straightConnector1">
            <a:avLst/>
          </a:prstGeom>
          <a:ln w="28575">
            <a:solidFill>
              <a:srgbClr val="C00000"/>
            </a:solidFill>
            <a:headEnd type="diamond" w="lg" len="lg"/>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55576" y="2946544"/>
            <a:ext cx="792088" cy="0"/>
          </a:xfrm>
          <a:prstGeom prst="straightConnector1">
            <a:avLst/>
          </a:prstGeom>
          <a:ln w="28575">
            <a:solidFill>
              <a:srgbClr val="C00000"/>
            </a:solidFill>
            <a:headEnd type="diamond" w="lg" len="lg"/>
            <a:tailEnd type="arrow"/>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1550719" y="3191376"/>
          <a:ext cx="7341761" cy="741680"/>
        </p:xfrm>
        <a:graphic>
          <a:graphicData uri="http://schemas.openxmlformats.org/drawingml/2006/table">
            <a:tbl>
              <a:tblPr firstRow="1" bandRow="1">
                <a:tableStyleId>{5C22544A-7EE6-4342-B048-85BDC9FD1C3A}</a:tableStyleId>
              </a:tblPr>
              <a:tblGrid>
                <a:gridCol w="1048823">
                  <a:extLst>
                    <a:ext uri="{9D8B030D-6E8A-4147-A177-3AD203B41FA5}">
                      <a16:colId xmlns:a16="http://schemas.microsoft.com/office/drawing/2014/main" val="20000"/>
                    </a:ext>
                  </a:extLst>
                </a:gridCol>
                <a:gridCol w="1048823">
                  <a:extLst>
                    <a:ext uri="{9D8B030D-6E8A-4147-A177-3AD203B41FA5}">
                      <a16:colId xmlns:a16="http://schemas.microsoft.com/office/drawing/2014/main" val="20001"/>
                    </a:ext>
                  </a:extLst>
                </a:gridCol>
                <a:gridCol w="1048823">
                  <a:extLst>
                    <a:ext uri="{9D8B030D-6E8A-4147-A177-3AD203B41FA5}">
                      <a16:colId xmlns:a16="http://schemas.microsoft.com/office/drawing/2014/main" val="20002"/>
                    </a:ext>
                  </a:extLst>
                </a:gridCol>
                <a:gridCol w="1048823">
                  <a:extLst>
                    <a:ext uri="{9D8B030D-6E8A-4147-A177-3AD203B41FA5}">
                      <a16:colId xmlns:a16="http://schemas.microsoft.com/office/drawing/2014/main" val="20003"/>
                    </a:ext>
                  </a:extLst>
                </a:gridCol>
                <a:gridCol w="1048823">
                  <a:extLst>
                    <a:ext uri="{9D8B030D-6E8A-4147-A177-3AD203B41FA5}">
                      <a16:colId xmlns:a16="http://schemas.microsoft.com/office/drawing/2014/main" val="20004"/>
                    </a:ext>
                  </a:extLst>
                </a:gridCol>
                <a:gridCol w="1048823">
                  <a:extLst>
                    <a:ext uri="{9D8B030D-6E8A-4147-A177-3AD203B41FA5}">
                      <a16:colId xmlns:a16="http://schemas.microsoft.com/office/drawing/2014/main" val="20005"/>
                    </a:ext>
                  </a:extLst>
                </a:gridCol>
                <a:gridCol w="1048823">
                  <a:extLst>
                    <a:ext uri="{9D8B030D-6E8A-4147-A177-3AD203B41FA5}">
                      <a16:colId xmlns:a16="http://schemas.microsoft.com/office/drawing/2014/main" val="20006"/>
                    </a:ext>
                  </a:extLst>
                </a:gridCol>
              </a:tblGrid>
              <a:tr h="370840">
                <a:tc>
                  <a:txBody>
                    <a:bodyPr/>
                    <a:lstStyle/>
                    <a:p>
                      <a:r>
                        <a:rPr lang="en-US" sz="1400" b="0" dirty="0" err="1">
                          <a:solidFill>
                            <a:srgbClr val="0070C0"/>
                          </a:solidFill>
                        </a:rPr>
                        <a:t>listC</a:t>
                      </a:r>
                      <a:r>
                        <a:rPr lang="en-US" sz="1400" b="0" dirty="0">
                          <a:solidFill>
                            <a:srgbClr val="0070C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listC</a:t>
                      </a:r>
                      <a:r>
                        <a:rPr lang="en-US" sz="1400" b="0" dirty="0">
                          <a:solidFill>
                            <a:srgbClr val="0070C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listC</a:t>
                      </a:r>
                      <a:r>
                        <a:rPr lang="en-US" sz="1400" b="0" dirty="0">
                          <a:solidFill>
                            <a:srgbClr val="0070C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listC</a:t>
                      </a:r>
                      <a:r>
                        <a:rPr lang="en-US" sz="1400" b="0" dirty="0">
                          <a:solidFill>
                            <a:srgbClr val="0070C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listC</a:t>
                      </a:r>
                      <a:r>
                        <a:rPr lang="en-US" sz="1400" b="0" dirty="0">
                          <a:solidFill>
                            <a:srgbClr val="0070C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listC</a:t>
                      </a:r>
                      <a:r>
                        <a:rPr lang="en-US" sz="1400" b="0" dirty="0">
                          <a:solidFill>
                            <a:srgbClr val="0070C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listC</a:t>
                      </a:r>
                      <a:r>
                        <a:rPr lang="en-US" sz="1400" b="0" dirty="0">
                          <a:solidFill>
                            <a:srgbClr val="0070C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0840">
                <a:tc>
                  <a:txBody>
                    <a:bodyPr/>
                    <a:lstStyle/>
                    <a:p>
                      <a:r>
                        <a:rPr lang="en-US" sz="16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21" name="Table 20"/>
          <p:cNvGraphicFramePr>
            <a:graphicFrameLocks noGrp="1"/>
          </p:cNvGraphicFramePr>
          <p:nvPr/>
        </p:nvGraphicFramePr>
        <p:xfrm>
          <a:off x="107504" y="3140968"/>
          <a:ext cx="1064154" cy="741680"/>
        </p:xfrm>
        <a:graphic>
          <a:graphicData uri="http://schemas.openxmlformats.org/drawingml/2006/table">
            <a:tbl>
              <a:tblPr firstRow="1" bandRow="1">
                <a:tableStyleId>{5C22544A-7EE6-4342-B048-85BDC9FD1C3A}</a:tableStyleId>
              </a:tblPr>
              <a:tblGrid>
                <a:gridCol w="1064154">
                  <a:extLst>
                    <a:ext uri="{9D8B030D-6E8A-4147-A177-3AD203B41FA5}">
                      <a16:colId xmlns:a16="http://schemas.microsoft.com/office/drawing/2014/main" val="20000"/>
                    </a:ext>
                  </a:extLst>
                </a:gridCol>
              </a:tblGrid>
              <a:tr h="370840">
                <a:tc>
                  <a:txBody>
                    <a:bodyPr/>
                    <a:lstStyle/>
                    <a:p>
                      <a:r>
                        <a:rPr kumimoji="0" lang="en-US" sz="1400" b="1" kern="1200" dirty="0">
                          <a:solidFill>
                            <a:srgbClr val="C00000"/>
                          </a:solidFill>
                          <a:latin typeface="+mn-lt"/>
                          <a:ea typeface="+mn-ea"/>
                          <a:cs typeface="+mn-cs"/>
                        </a:rPr>
                        <a:t>Adrs3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0"/>
                  </a:ext>
                </a:extLst>
              </a:tr>
              <a:tr h="370840">
                <a:tc>
                  <a:txBody>
                    <a:bodyPr/>
                    <a:lstStyle/>
                    <a:p>
                      <a:r>
                        <a:rPr kumimoji="0" lang="en-US" sz="1600" kern="1200" dirty="0" err="1">
                          <a:solidFill>
                            <a:srgbClr val="0000FF"/>
                          </a:solidFill>
                          <a:latin typeface="+mn-lt"/>
                          <a:ea typeface="+mn-ea"/>
                          <a:cs typeface="+mn-cs"/>
                        </a:rPr>
                        <a:t>listC</a:t>
                      </a:r>
                      <a:r>
                        <a:rPr kumimoji="0" lang="en-US" sz="1600" kern="1200" dirty="0">
                          <a:solidFill>
                            <a:srgbClr val="0000FF"/>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1"/>
                  </a:ext>
                </a:extLst>
              </a:tr>
            </a:tbl>
          </a:graphicData>
        </a:graphic>
      </p:graphicFrame>
      <p:cxnSp>
        <p:nvCxnSpPr>
          <p:cNvPr id="22" name="Straight Arrow Connector 21"/>
          <p:cNvCxnSpPr/>
          <p:nvPr/>
        </p:nvCxnSpPr>
        <p:spPr>
          <a:xfrm>
            <a:off x="755576" y="3717032"/>
            <a:ext cx="792088" cy="0"/>
          </a:xfrm>
          <a:prstGeom prst="straightConnector1">
            <a:avLst/>
          </a:prstGeom>
          <a:ln w="28575">
            <a:solidFill>
              <a:srgbClr val="C00000"/>
            </a:solidFill>
            <a:headEnd type="diamond" w="lg" len="lg"/>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907704" y="2062041"/>
            <a:ext cx="0" cy="936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975823" y="2062041"/>
            <a:ext cx="0" cy="936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043942" y="2062041"/>
            <a:ext cx="0" cy="936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112061" y="2062041"/>
            <a:ext cx="0" cy="936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180180" y="2062041"/>
            <a:ext cx="0" cy="936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248299" y="2062041"/>
            <a:ext cx="0" cy="936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316416" y="2062041"/>
            <a:ext cx="0" cy="936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4" name="Table 43"/>
          <p:cNvGraphicFramePr>
            <a:graphicFrameLocks noGrp="1"/>
          </p:cNvGraphicFramePr>
          <p:nvPr/>
        </p:nvGraphicFramePr>
        <p:xfrm>
          <a:off x="1550719" y="3983464"/>
          <a:ext cx="5244115" cy="741680"/>
        </p:xfrm>
        <a:graphic>
          <a:graphicData uri="http://schemas.openxmlformats.org/drawingml/2006/table">
            <a:tbl>
              <a:tblPr firstRow="1" bandRow="1">
                <a:tableStyleId>{5C22544A-7EE6-4342-B048-85BDC9FD1C3A}</a:tableStyleId>
              </a:tblPr>
              <a:tblGrid>
                <a:gridCol w="1048823">
                  <a:extLst>
                    <a:ext uri="{9D8B030D-6E8A-4147-A177-3AD203B41FA5}">
                      <a16:colId xmlns:a16="http://schemas.microsoft.com/office/drawing/2014/main" val="20000"/>
                    </a:ext>
                  </a:extLst>
                </a:gridCol>
                <a:gridCol w="1048823">
                  <a:extLst>
                    <a:ext uri="{9D8B030D-6E8A-4147-A177-3AD203B41FA5}">
                      <a16:colId xmlns:a16="http://schemas.microsoft.com/office/drawing/2014/main" val="20001"/>
                    </a:ext>
                  </a:extLst>
                </a:gridCol>
                <a:gridCol w="1048823">
                  <a:extLst>
                    <a:ext uri="{9D8B030D-6E8A-4147-A177-3AD203B41FA5}">
                      <a16:colId xmlns:a16="http://schemas.microsoft.com/office/drawing/2014/main" val="20002"/>
                    </a:ext>
                  </a:extLst>
                </a:gridCol>
                <a:gridCol w="1048823">
                  <a:extLst>
                    <a:ext uri="{9D8B030D-6E8A-4147-A177-3AD203B41FA5}">
                      <a16:colId xmlns:a16="http://schemas.microsoft.com/office/drawing/2014/main" val="20003"/>
                    </a:ext>
                  </a:extLst>
                </a:gridCol>
                <a:gridCol w="1048823">
                  <a:extLst>
                    <a:ext uri="{9D8B030D-6E8A-4147-A177-3AD203B41FA5}">
                      <a16:colId xmlns:a16="http://schemas.microsoft.com/office/drawing/2014/main" val="20004"/>
                    </a:ext>
                  </a:extLst>
                </a:gridCol>
              </a:tblGrid>
              <a:tr h="370840">
                <a:tc>
                  <a:txBody>
                    <a:bodyPr/>
                    <a:lstStyle/>
                    <a:p>
                      <a:r>
                        <a:rPr lang="en-US" sz="1400" b="0" dirty="0" err="1">
                          <a:solidFill>
                            <a:srgbClr val="0070C0"/>
                          </a:solidFill>
                        </a:rPr>
                        <a:t>listD</a:t>
                      </a:r>
                      <a:r>
                        <a:rPr lang="en-US" sz="1400" b="0" dirty="0">
                          <a:solidFill>
                            <a:srgbClr val="0070C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listD</a:t>
                      </a:r>
                      <a:r>
                        <a:rPr lang="en-US" sz="1400" b="0" dirty="0">
                          <a:solidFill>
                            <a:srgbClr val="0070C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listD</a:t>
                      </a:r>
                      <a:r>
                        <a:rPr lang="en-US" sz="1400" b="0" dirty="0">
                          <a:solidFill>
                            <a:srgbClr val="0070C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listD</a:t>
                      </a:r>
                      <a:r>
                        <a:rPr lang="en-US" sz="1400" b="0" dirty="0">
                          <a:solidFill>
                            <a:srgbClr val="0070C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err="1">
                          <a:solidFill>
                            <a:srgbClr val="0070C0"/>
                          </a:solidFill>
                        </a:rPr>
                        <a:t>listD</a:t>
                      </a:r>
                      <a:r>
                        <a:rPr lang="en-US" sz="1400" b="0" dirty="0">
                          <a:solidFill>
                            <a:srgbClr val="0070C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0840">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45" name="Table 44"/>
          <p:cNvGraphicFramePr>
            <a:graphicFrameLocks noGrp="1"/>
          </p:cNvGraphicFramePr>
          <p:nvPr/>
        </p:nvGraphicFramePr>
        <p:xfrm>
          <a:off x="107504" y="3933056"/>
          <a:ext cx="1064154" cy="741680"/>
        </p:xfrm>
        <a:graphic>
          <a:graphicData uri="http://schemas.openxmlformats.org/drawingml/2006/table">
            <a:tbl>
              <a:tblPr firstRow="1" bandRow="1">
                <a:tableStyleId>{5C22544A-7EE6-4342-B048-85BDC9FD1C3A}</a:tableStyleId>
              </a:tblPr>
              <a:tblGrid>
                <a:gridCol w="1064154">
                  <a:extLst>
                    <a:ext uri="{9D8B030D-6E8A-4147-A177-3AD203B41FA5}">
                      <a16:colId xmlns:a16="http://schemas.microsoft.com/office/drawing/2014/main" val="20000"/>
                    </a:ext>
                  </a:extLst>
                </a:gridCol>
              </a:tblGrid>
              <a:tr h="370840">
                <a:tc>
                  <a:txBody>
                    <a:bodyPr/>
                    <a:lstStyle/>
                    <a:p>
                      <a:r>
                        <a:rPr kumimoji="0" lang="en-US" sz="1400" b="1" kern="1200" dirty="0">
                          <a:solidFill>
                            <a:srgbClr val="C00000"/>
                          </a:solidFill>
                          <a:latin typeface="+mn-lt"/>
                          <a:ea typeface="+mn-ea"/>
                          <a:cs typeface="+mn-cs"/>
                        </a:rPr>
                        <a:t>Adrs4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0"/>
                  </a:ext>
                </a:extLst>
              </a:tr>
              <a:tr h="370840">
                <a:tc>
                  <a:txBody>
                    <a:bodyPr/>
                    <a:lstStyle/>
                    <a:p>
                      <a:r>
                        <a:rPr kumimoji="0" lang="en-US" sz="1600" kern="1200" dirty="0" err="1">
                          <a:solidFill>
                            <a:srgbClr val="0000FF"/>
                          </a:solidFill>
                          <a:latin typeface="+mn-lt"/>
                          <a:ea typeface="+mn-ea"/>
                          <a:cs typeface="+mn-cs"/>
                        </a:rPr>
                        <a:t>listD</a:t>
                      </a:r>
                      <a:r>
                        <a:rPr kumimoji="0" lang="en-US" sz="1600" kern="1200" dirty="0">
                          <a:solidFill>
                            <a:srgbClr val="0000FF"/>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1"/>
                  </a:ext>
                </a:extLst>
              </a:tr>
            </a:tbl>
          </a:graphicData>
        </a:graphic>
      </p:graphicFrame>
      <p:cxnSp>
        <p:nvCxnSpPr>
          <p:cNvPr id="46" name="Straight Arrow Connector 45"/>
          <p:cNvCxnSpPr/>
          <p:nvPr/>
        </p:nvCxnSpPr>
        <p:spPr>
          <a:xfrm>
            <a:off x="755576" y="4509120"/>
            <a:ext cx="792088" cy="0"/>
          </a:xfrm>
          <a:prstGeom prst="straightConnector1">
            <a:avLst/>
          </a:prstGeom>
          <a:ln w="28575">
            <a:solidFill>
              <a:srgbClr val="C00000"/>
            </a:solidFill>
            <a:headEnd type="diamond" w="lg" len="lg"/>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51520" y="5157192"/>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Although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listA</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listB</a:t>
            </a:r>
            <a:r>
              <a:rPr lang="en-US" sz="2000" dirty="0">
                <a:latin typeface="Tahoma" panose="020B0604030504040204" pitchFamily="34" charset="0"/>
                <a:ea typeface="Tahoma" panose="020B0604030504040204" pitchFamily="34" charset="0"/>
                <a:cs typeface="Tahoma" panose="020B0604030504040204" pitchFamily="34" charset="0"/>
              </a:rPr>
              <a:t> have the same size, but they are NOT equal because the corresponding elements in both arrays are not equal.</a:t>
            </a:r>
          </a:p>
        </p:txBody>
      </p:sp>
      <p:sp>
        <p:nvSpPr>
          <p:cNvPr id="48" name="TextBox 47"/>
          <p:cNvSpPr txBox="1"/>
          <p:nvPr/>
        </p:nvSpPr>
        <p:spPr>
          <a:xfrm>
            <a:off x="251520" y="5817458"/>
            <a:ext cx="8640960" cy="707886"/>
          </a:xfrm>
          <a:prstGeom prst="rect">
            <a:avLst/>
          </a:prstGeom>
          <a:solidFill>
            <a:schemeClr val="bg2"/>
          </a:solidFill>
        </p:spPr>
        <p:txBody>
          <a:bodyPr wrap="square" rtlCol="0">
            <a:spAutoFit/>
          </a:bodyPr>
          <a:lstStyle/>
          <a:p>
            <a:pPr marL="342900" indent="-342900">
              <a:buClr>
                <a:srgbClr val="FF0000"/>
              </a:buClr>
              <a:buFont typeface="Wingdings" panose="05000000000000000000" pitchFamily="2" charset="2"/>
              <a:buChar char="Ø"/>
            </a:pP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listA</a:t>
            </a:r>
            <a:r>
              <a:rPr lang="en-US" sz="2000" dirty="0">
                <a:latin typeface="Tahoma" panose="020B0604030504040204" pitchFamily="34" charset="0"/>
                <a:ea typeface="Tahoma" panose="020B0604030504040204" pitchFamily="34" charset="0"/>
                <a:cs typeface="Tahoma" panose="020B0604030504040204" pitchFamily="34" charset="0"/>
              </a:rPr>
              <a:t> and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listC</a:t>
            </a:r>
            <a:r>
              <a:rPr lang="en-US" sz="2000" dirty="0">
                <a:latin typeface="Tahoma" panose="020B0604030504040204" pitchFamily="34" charset="0"/>
                <a:ea typeface="Tahoma" panose="020B0604030504040204" pitchFamily="34" charset="0"/>
                <a:cs typeface="Tahoma" panose="020B0604030504040204" pitchFamily="34" charset="0"/>
              </a:rPr>
              <a:t> have the same size, AND the corresponding elements in both arrays are equal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they are equal.</a:t>
            </a:r>
            <a:endParaRPr lang="en-US" sz="2000" dirty="0">
              <a:latin typeface="Tahoma" panose="020B0604030504040204" pitchFamily="34" charset="0"/>
              <a:ea typeface="Tahoma" panose="020B0604030504040204" pitchFamily="34" charset="0"/>
              <a:cs typeface="Tahoma" panose="020B0604030504040204" pitchFamily="34" charset="0"/>
            </a:endParaRPr>
          </a:p>
        </p:txBody>
      </p:sp>
      <p:cxnSp>
        <p:nvCxnSpPr>
          <p:cNvPr id="65" name="Straight Arrow Connector 64"/>
          <p:cNvCxnSpPr/>
          <p:nvPr/>
        </p:nvCxnSpPr>
        <p:spPr>
          <a:xfrm>
            <a:off x="2339752" y="2204864"/>
            <a:ext cx="0" cy="157459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3407871" y="2204864"/>
            <a:ext cx="0" cy="157459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4475990" y="2204864"/>
            <a:ext cx="0" cy="157459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544109" y="2204864"/>
            <a:ext cx="0" cy="157459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612228" y="2204864"/>
            <a:ext cx="0" cy="157459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680347" y="2204864"/>
            <a:ext cx="0" cy="157459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748464" y="2204864"/>
            <a:ext cx="0" cy="157459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2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par>
                                <p:cTn id="8" presetID="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500" fill="hold"/>
                                        <p:tgtEl>
                                          <p:spTgt spid="31"/>
                                        </p:tgtEl>
                                        <p:attrNameLst>
                                          <p:attrName>ppt_x</p:attrName>
                                        </p:attrNameLst>
                                      </p:cBhvr>
                                      <p:tavLst>
                                        <p:tav tm="0">
                                          <p:val>
                                            <p:strVal val="0-#ppt_w/2"/>
                                          </p:val>
                                        </p:tav>
                                        <p:tav tm="100000">
                                          <p:val>
                                            <p:strVal val="#ppt_x"/>
                                          </p:val>
                                        </p:tav>
                                      </p:tavLst>
                                    </p:anim>
                                    <p:anim calcmode="lin" valueType="num">
                                      <p:cBhvr additive="base">
                                        <p:cTn id="15" dur="500" fill="hold"/>
                                        <p:tgtEl>
                                          <p:spTgt spid="3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0-#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0-#ppt_w/2"/>
                                          </p:val>
                                        </p:tav>
                                        <p:tav tm="100000">
                                          <p:val>
                                            <p:strVal val="#ppt_x"/>
                                          </p:val>
                                        </p:tav>
                                      </p:tavLst>
                                    </p:anim>
                                    <p:anim calcmode="lin" valueType="num">
                                      <p:cBhvr additive="base">
                                        <p:cTn id="23" dur="500" fill="hold"/>
                                        <p:tgtEl>
                                          <p:spTgt spid="45"/>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par>
                                <p:cTn id="31" presetID="22" presetClass="entr" presetSubtype="8"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par>
                                <p:cTn id="34" presetID="22" presetClass="entr" presetSubtype="8"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left)">
                                      <p:cBhvr>
                                        <p:cTn id="36" dur="500"/>
                                        <p:tgtEl>
                                          <p:spTgt spid="46"/>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par>
                                <p:cTn id="47" presetID="22" presetClass="entr" presetSubtype="8"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left)">
                                      <p:cBhvr>
                                        <p:cTn id="59" dur="500"/>
                                        <p:tgtEl>
                                          <p:spTgt spid="47"/>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500"/>
                                        <p:tgtEl>
                                          <p:spTgt spid="6"/>
                                        </p:tgtEl>
                                      </p:cBhvr>
                                    </p:animEffect>
                                  </p:childTnLst>
                                </p:cTn>
                              </p:par>
                              <p:par>
                                <p:cTn id="64" presetID="22" presetClass="entr" presetSubtype="1"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par>
                                <p:cTn id="67" presetID="22" presetClass="entr" presetSubtype="1"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up)">
                                      <p:cBhvr>
                                        <p:cTn id="69" dur="500"/>
                                        <p:tgtEl>
                                          <p:spTgt spid="33"/>
                                        </p:tgtEl>
                                      </p:cBhvr>
                                    </p:animEffect>
                                  </p:childTnLst>
                                </p:cTn>
                              </p:par>
                              <p:par>
                                <p:cTn id="70" presetID="22" presetClass="entr" presetSubtype="1"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500"/>
                                        <p:tgtEl>
                                          <p:spTgt spid="34"/>
                                        </p:tgtEl>
                                      </p:cBhvr>
                                    </p:animEffect>
                                  </p:childTnLst>
                                </p:cTn>
                              </p:par>
                              <p:par>
                                <p:cTn id="73" presetID="22" presetClass="entr" presetSubtype="1"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up)">
                                      <p:cBhvr>
                                        <p:cTn id="75" dur="500"/>
                                        <p:tgtEl>
                                          <p:spTgt spid="41"/>
                                        </p:tgtEl>
                                      </p:cBhvr>
                                    </p:animEffect>
                                  </p:childTnLst>
                                </p:cTn>
                              </p:par>
                              <p:par>
                                <p:cTn id="76" presetID="22" presetClass="entr" presetSubtype="1"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up)">
                                      <p:cBhvr>
                                        <p:cTn id="78" dur="500"/>
                                        <p:tgtEl>
                                          <p:spTgt spid="42"/>
                                        </p:tgtEl>
                                      </p:cBhvr>
                                    </p:animEffect>
                                  </p:childTnLst>
                                </p:cTn>
                              </p:par>
                              <p:par>
                                <p:cTn id="79" presetID="22" presetClass="entr" presetSubtype="1"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up)">
                                      <p:cBhvr>
                                        <p:cTn id="81" dur="5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wipe(left)">
                                      <p:cBhvr>
                                        <p:cTn id="86" dur="500"/>
                                        <p:tgtEl>
                                          <p:spTgt spid="48"/>
                                        </p:tgtEl>
                                      </p:cBhvr>
                                    </p:animEffect>
                                  </p:childTnLst>
                                </p:cTn>
                              </p:par>
                            </p:childTnLst>
                          </p:cTn>
                        </p:par>
                        <p:par>
                          <p:cTn id="87" fill="hold">
                            <p:stCondLst>
                              <p:cond delay="500"/>
                            </p:stCondLst>
                            <p:childTnLst>
                              <p:par>
                                <p:cTn id="88" presetID="22" presetClass="entr" presetSubtype="1" fill="hold" nodeType="after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up)">
                                      <p:cBhvr>
                                        <p:cTn id="90" dur="500"/>
                                        <p:tgtEl>
                                          <p:spTgt spid="65"/>
                                        </p:tgtEl>
                                      </p:cBhvr>
                                    </p:animEffect>
                                  </p:childTnLst>
                                </p:cTn>
                              </p:par>
                              <p:par>
                                <p:cTn id="91" presetID="22" presetClass="entr" presetSubtype="1"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up)">
                                      <p:cBhvr>
                                        <p:cTn id="93" dur="500"/>
                                        <p:tgtEl>
                                          <p:spTgt spid="67"/>
                                        </p:tgtEl>
                                      </p:cBhvr>
                                    </p:animEffect>
                                  </p:childTnLst>
                                </p:cTn>
                              </p:par>
                              <p:par>
                                <p:cTn id="94" presetID="22" presetClass="entr" presetSubtype="1" fill="hold"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up)">
                                      <p:cBhvr>
                                        <p:cTn id="96" dur="500"/>
                                        <p:tgtEl>
                                          <p:spTgt spid="68"/>
                                        </p:tgtEl>
                                      </p:cBhvr>
                                    </p:animEffect>
                                  </p:childTnLst>
                                </p:cTn>
                              </p:par>
                              <p:par>
                                <p:cTn id="97" presetID="22" presetClass="entr" presetSubtype="1"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wipe(up)">
                                      <p:cBhvr>
                                        <p:cTn id="99" dur="500"/>
                                        <p:tgtEl>
                                          <p:spTgt spid="69"/>
                                        </p:tgtEl>
                                      </p:cBhvr>
                                    </p:animEffect>
                                  </p:childTnLst>
                                </p:cTn>
                              </p:par>
                              <p:par>
                                <p:cTn id="100" presetID="22" presetClass="entr" presetSubtype="1" fill="hold" nodeType="withEffect">
                                  <p:stCondLst>
                                    <p:cond delay="0"/>
                                  </p:stCondLst>
                                  <p:childTnLst>
                                    <p:set>
                                      <p:cBhvr>
                                        <p:cTn id="101" dur="1" fill="hold">
                                          <p:stCondLst>
                                            <p:cond delay="0"/>
                                          </p:stCondLst>
                                        </p:cTn>
                                        <p:tgtEl>
                                          <p:spTgt spid="70"/>
                                        </p:tgtEl>
                                        <p:attrNameLst>
                                          <p:attrName>style.visibility</p:attrName>
                                        </p:attrNameLst>
                                      </p:cBhvr>
                                      <p:to>
                                        <p:strVal val="visible"/>
                                      </p:to>
                                    </p:set>
                                    <p:animEffect transition="in" filter="wipe(up)">
                                      <p:cBhvr>
                                        <p:cTn id="102" dur="500"/>
                                        <p:tgtEl>
                                          <p:spTgt spid="70"/>
                                        </p:tgtEl>
                                      </p:cBhvr>
                                    </p:animEffect>
                                  </p:childTnLst>
                                </p:cTn>
                              </p:par>
                              <p:par>
                                <p:cTn id="103" presetID="22" presetClass="entr" presetSubtype="1" fill="hold" nodeType="with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wipe(up)">
                                      <p:cBhvr>
                                        <p:cTn id="105" dur="500"/>
                                        <p:tgtEl>
                                          <p:spTgt spid="71"/>
                                        </p:tgtEl>
                                      </p:cBhvr>
                                    </p:animEffect>
                                  </p:childTnLst>
                                </p:cTn>
                              </p:par>
                              <p:par>
                                <p:cTn id="106" presetID="22" presetClass="entr" presetSubtype="1" fill="hold" nodeType="withEffect">
                                  <p:stCondLst>
                                    <p:cond delay="0"/>
                                  </p:stCondLst>
                                  <p:childTnLst>
                                    <p:set>
                                      <p:cBhvr>
                                        <p:cTn id="107" dur="1" fill="hold">
                                          <p:stCondLst>
                                            <p:cond delay="0"/>
                                          </p:stCondLst>
                                        </p:cTn>
                                        <p:tgtEl>
                                          <p:spTgt spid="72"/>
                                        </p:tgtEl>
                                        <p:attrNameLst>
                                          <p:attrName>style.visibility</p:attrName>
                                        </p:attrNameLst>
                                      </p:cBhvr>
                                      <p:to>
                                        <p:strVal val="visible"/>
                                      </p:to>
                                    </p:set>
                                    <p:animEffect transition="in" filter="wipe(up)">
                                      <p:cBhvr>
                                        <p:cTn id="10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0" grpId="0"/>
      <p:bldP spid="47" grpId="0"/>
      <p:bldP spid="48" grpId="0" animBg="1"/>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r>
              <a:rPr lang="en-US" sz="4000" dirty="0">
                <a:solidFill>
                  <a:schemeClr val="accent1"/>
                </a:solidFill>
                <a:latin typeface="Tahoma" charset="0"/>
                <a:cs typeface="Arial" charset="0"/>
              </a:rPr>
              <a:t>EQUALITY OF TWO ARRAYS</a:t>
            </a:r>
            <a:endParaRPr lang="en-US" sz="4000" dirty="0">
              <a:solidFill>
                <a:schemeClr val="accent2"/>
              </a:solidFill>
              <a:latin typeface="Tahoma" charset="0"/>
              <a:cs typeface="Arial" charset="0"/>
            </a:endParaRPr>
          </a:p>
        </p:txBody>
      </p:sp>
      <p:sp>
        <p:nvSpPr>
          <p:cNvPr id="11" name="Rectangle 1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ANALYSIS </a:t>
            </a:r>
          </a:p>
        </p:txBody>
      </p:sp>
      <p:cxnSp>
        <p:nvCxnSpPr>
          <p:cNvPr id="12" name="Straight Connector 11"/>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51520" y="1412775"/>
            <a:ext cx="8712968" cy="1152127"/>
          </a:xfrm>
          <a:prstGeom prst="roundRect">
            <a:avLst>
              <a:gd name="adj" fmla="val 4976"/>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Write a program that checks if two arrays containing integers are equal. The sizes are read by the user. The arrays are filled with random generated numbers &gt;=0 and  &lt;1000</a:t>
            </a:r>
          </a:p>
        </p:txBody>
      </p:sp>
      <p:sp>
        <p:nvSpPr>
          <p:cNvPr id="14" name="Rounded Rectangle 13"/>
          <p:cNvSpPr/>
          <p:nvPr/>
        </p:nvSpPr>
        <p:spPr>
          <a:xfrm>
            <a:off x="222382" y="2951561"/>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1" name="Rounded Rectangle 20"/>
          <p:cNvSpPr/>
          <p:nvPr/>
        </p:nvSpPr>
        <p:spPr>
          <a:xfrm>
            <a:off x="1605103" y="2951561"/>
            <a:ext cx="7344816" cy="151216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First array (</a:t>
            </a:r>
            <a:r>
              <a:rPr lang="en-US" dirty="0">
                <a:solidFill>
                  <a:srgbClr val="CC00CC"/>
                </a:solidFill>
              </a:rPr>
              <a:t>variable</a:t>
            </a:r>
            <a:r>
              <a:rPr lang="en-US" dirty="0">
                <a:solidFill>
                  <a:schemeClr val="accent1">
                    <a:lumMod val="50000"/>
                  </a:schemeClr>
                </a:solidFill>
              </a:rPr>
              <a:t>: </a:t>
            </a:r>
            <a:r>
              <a:rPr lang="en-US" dirty="0" err="1">
                <a:solidFill>
                  <a:srgbClr val="0000FF"/>
                </a:solidFill>
              </a:rPr>
              <a:t>listA</a:t>
            </a:r>
            <a:r>
              <a:rPr lang="en-US" dirty="0">
                <a:solidFill>
                  <a:schemeClr val="accent1">
                    <a:lumMod val="50000"/>
                  </a:schemeClr>
                </a:solidFill>
              </a:rPr>
              <a:t>, type: </a:t>
            </a:r>
            <a:r>
              <a:rPr lang="en-US" dirty="0" err="1">
                <a:solidFill>
                  <a:srgbClr val="00B0F0"/>
                </a:solidFill>
              </a:rPr>
              <a:t>int</a:t>
            </a:r>
            <a:r>
              <a:rPr lang="en-US" dirty="0">
                <a:solidFill>
                  <a:srgbClr val="00B0F0"/>
                </a:solidFill>
              </a:rPr>
              <a:t>[]</a:t>
            </a:r>
            <a:r>
              <a:rPr lang="en-US" dirty="0">
                <a:solidFill>
                  <a:schemeClr val="accent1">
                    <a:lumMod val="50000"/>
                  </a:schemeClr>
                </a:solidFill>
              </a:rPr>
              <a:t>)</a:t>
            </a:r>
          </a:p>
          <a:p>
            <a:r>
              <a:rPr lang="en-US" dirty="0">
                <a:solidFill>
                  <a:schemeClr val="accent1">
                    <a:lumMod val="50000"/>
                  </a:schemeClr>
                </a:solidFill>
              </a:rPr>
              <a:t>Size of </a:t>
            </a:r>
            <a:r>
              <a:rPr lang="en-US" dirty="0" err="1">
                <a:solidFill>
                  <a:srgbClr val="0000FF"/>
                </a:solidFill>
              </a:rPr>
              <a:t>listA</a:t>
            </a:r>
            <a:r>
              <a:rPr lang="en-US" dirty="0">
                <a:solidFill>
                  <a:srgbClr val="0000FF"/>
                </a:solidFill>
              </a:rPr>
              <a:t> </a:t>
            </a:r>
            <a:r>
              <a:rPr lang="en-US" dirty="0">
                <a:solidFill>
                  <a:schemeClr val="accent1">
                    <a:lumMod val="50000"/>
                  </a:schemeClr>
                </a:solidFill>
              </a:rPr>
              <a:t>(</a:t>
            </a:r>
            <a:r>
              <a:rPr lang="en-US" dirty="0">
                <a:solidFill>
                  <a:srgbClr val="CC00CC"/>
                </a:solidFill>
              </a:rPr>
              <a:t>variable</a:t>
            </a:r>
            <a:r>
              <a:rPr lang="en-US" dirty="0">
                <a:solidFill>
                  <a:schemeClr val="accent1">
                    <a:lumMod val="50000"/>
                  </a:schemeClr>
                </a:solidFill>
              </a:rPr>
              <a:t>:</a:t>
            </a:r>
            <a:r>
              <a:rPr lang="en-US" dirty="0">
                <a:solidFill>
                  <a:schemeClr val="accent1">
                    <a:lumMod val="50000"/>
                  </a:schemeClr>
                </a:solidFill>
                <a:sym typeface="Wingdings" panose="05000000000000000000" pitchFamily="2" charset="2"/>
              </a:rPr>
              <a:t> </a:t>
            </a:r>
            <a:r>
              <a:rPr lang="en-US" dirty="0">
                <a:solidFill>
                  <a:srgbClr val="0000FF"/>
                </a:solidFill>
                <a:sym typeface="Wingdings" panose="05000000000000000000" pitchFamily="2" charset="2"/>
              </a:rPr>
              <a:t>M</a:t>
            </a:r>
            <a:r>
              <a:rPr lang="en-US" dirty="0">
                <a:solidFill>
                  <a:schemeClr val="accent1">
                    <a:lumMod val="50000"/>
                  </a:schemeClr>
                </a:solidFill>
                <a:sym typeface="Wingdings" panose="05000000000000000000" pitchFamily="2" charset="2"/>
              </a:rPr>
              <a:t>, type: </a:t>
            </a:r>
            <a:r>
              <a:rPr lang="en-US" dirty="0" err="1">
                <a:solidFill>
                  <a:srgbClr val="00B0F0"/>
                </a:solidFill>
                <a:sym typeface="Wingdings" panose="05000000000000000000" pitchFamily="2" charset="2"/>
              </a:rPr>
              <a:t>int</a:t>
            </a:r>
            <a:r>
              <a:rPr lang="en-US" dirty="0">
                <a:solidFill>
                  <a:schemeClr val="accent1">
                    <a:lumMod val="50000"/>
                  </a:schemeClr>
                </a:solidFill>
                <a:sym typeface="Wingdings" panose="05000000000000000000" pitchFamily="2" charset="2"/>
              </a:rPr>
              <a:t>)</a:t>
            </a:r>
          </a:p>
          <a:p>
            <a:endParaRPr lang="en-US" dirty="0">
              <a:solidFill>
                <a:schemeClr val="accent1">
                  <a:lumMod val="50000"/>
                </a:schemeClr>
              </a:solidFill>
              <a:sym typeface="Wingdings" panose="05000000000000000000" pitchFamily="2" charset="2"/>
            </a:endParaRPr>
          </a:p>
          <a:p>
            <a:r>
              <a:rPr lang="en-US" dirty="0">
                <a:solidFill>
                  <a:schemeClr val="accent1">
                    <a:lumMod val="50000"/>
                  </a:schemeClr>
                </a:solidFill>
                <a:sym typeface="Wingdings" panose="05000000000000000000" pitchFamily="2" charset="2"/>
              </a:rPr>
              <a:t>Second array (</a:t>
            </a:r>
            <a:r>
              <a:rPr lang="en-US" dirty="0">
                <a:solidFill>
                  <a:srgbClr val="CC00CC"/>
                </a:solidFill>
                <a:sym typeface="Wingdings" panose="05000000000000000000" pitchFamily="2" charset="2"/>
              </a:rPr>
              <a:t>variable</a:t>
            </a:r>
            <a:r>
              <a:rPr lang="en-US" dirty="0">
                <a:solidFill>
                  <a:schemeClr val="accent1">
                    <a:lumMod val="50000"/>
                  </a:schemeClr>
                </a:solidFill>
                <a:sym typeface="Wingdings" panose="05000000000000000000" pitchFamily="2" charset="2"/>
              </a:rPr>
              <a:t>: </a:t>
            </a:r>
            <a:r>
              <a:rPr lang="en-US" dirty="0" err="1">
                <a:solidFill>
                  <a:srgbClr val="0000FF"/>
                </a:solidFill>
                <a:sym typeface="Wingdings" panose="05000000000000000000" pitchFamily="2" charset="2"/>
              </a:rPr>
              <a:t>listB</a:t>
            </a:r>
            <a:r>
              <a:rPr lang="en-US" dirty="0">
                <a:solidFill>
                  <a:schemeClr val="accent1">
                    <a:lumMod val="50000"/>
                  </a:schemeClr>
                </a:solidFill>
                <a:sym typeface="Wingdings" panose="05000000000000000000" pitchFamily="2" charset="2"/>
              </a:rPr>
              <a:t>, type </a:t>
            </a:r>
            <a:r>
              <a:rPr lang="en-US" dirty="0" err="1">
                <a:solidFill>
                  <a:srgbClr val="00B0F0"/>
                </a:solidFill>
                <a:sym typeface="Wingdings" panose="05000000000000000000" pitchFamily="2" charset="2"/>
              </a:rPr>
              <a:t>int</a:t>
            </a:r>
            <a:r>
              <a:rPr lang="en-US" dirty="0">
                <a:solidFill>
                  <a:srgbClr val="00B0F0"/>
                </a:solidFill>
                <a:sym typeface="Wingdings" panose="05000000000000000000" pitchFamily="2" charset="2"/>
              </a:rPr>
              <a:t>[]</a:t>
            </a:r>
            <a:r>
              <a:rPr lang="en-US" dirty="0">
                <a:solidFill>
                  <a:schemeClr val="accent1">
                    <a:lumMod val="50000"/>
                  </a:schemeClr>
                </a:solidFill>
                <a:sym typeface="Wingdings" panose="05000000000000000000" pitchFamily="2" charset="2"/>
              </a:rPr>
              <a:t>)</a:t>
            </a:r>
          </a:p>
          <a:p>
            <a:r>
              <a:rPr lang="en-US" dirty="0">
                <a:solidFill>
                  <a:schemeClr val="accent1">
                    <a:lumMod val="50000"/>
                  </a:schemeClr>
                </a:solidFill>
                <a:sym typeface="Wingdings" panose="05000000000000000000" pitchFamily="2" charset="2"/>
              </a:rPr>
              <a:t>Size of </a:t>
            </a:r>
            <a:r>
              <a:rPr lang="en-US" dirty="0" err="1">
                <a:solidFill>
                  <a:srgbClr val="0000FF"/>
                </a:solidFill>
                <a:sym typeface="Wingdings" panose="05000000000000000000" pitchFamily="2" charset="2"/>
              </a:rPr>
              <a:t>listB</a:t>
            </a:r>
            <a:r>
              <a:rPr lang="en-US" dirty="0">
                <a:solidFill>
                  <a:srgbClr val="0000FF"/>
                </a:solidFill>
                <a:sym typeface="Wingdings" panose="05000000000000000000" pitchFamily="2" charset="2"/>
              </a:rPr>
              <a:t> </a:t>
            </a:r>
            <a:r>
              <a:rPr lang="en-US" dirty="0">
                <a:solidFill>
                  <a:schemeClr val="accent1">
                    <a:lumMod val="50000"/>
                  </a:schemeClr>
                </a:solidFill>
                <a:sym typeface="Wingdings" panose="05000000000000000000" pitchFamily="2" charset="2"/>
              </a:rPr>
              <a:t>(</a:t>
            </a:r>
            <a:r>
              <a:rPr lang="en-US" dirty="0">
                <a:solidFill>
                  <a:srgbClr val="CC00CC"/>
                </a:solidFill>
                <a:sym typeface="Wingdings" panose="05000000000000000000" pitchFamily="2" charset="2"/>
              </a:rPr>
              <a:t>variable</a:t>
            </a:r>
            <a:r>
              <a:rPr lang="en-US" dirty="0">
                <a:solidFill>
                  <a:schemeClr val="accent1">
                    <a:lumMod val="50000"/>
                  </a:schemeClr>
                </a:solidFill>
                <a:sym typeface="Wingdings" panose="05000000000000000000" pitchFamily="2" charset="2"/>
              </a:rPr>
              <a:t>: </a:t>
            </a:r>
            <a:r>
              <a:rPr lang="en-US" dirty="0">
                <a:solidFill>
                  <a:srgbClr val="0000FF"/>
                </a:solidFill>
                <a:sym typeface="Wingdings" panose="05000000000000000000" pitchFamily="2" charset="2"/>
              </a:rPr>
              <a:t>N</a:t>
            </a:r>
            <a:r>
              <a:rPr lang="en-US" dirty="0">
                <a:solidFill>
                  <a:schemeClr val="accent1">
                    <a:lumMod val="50000"/>
                  </a:schemeClr>
                </a:solidFill>
                <a:sym typeface="Wingdings" panose="05000000000000000000" pitchFamily="2" charset="2"/>
              </a:rPr>
              <a:t>, type: </a:t>
            </a:r>
            <a:r>
              <a:rPr lang="en-US" dirty="0" err="1">
                <a:solidFill>
                  <a:srgbClr val="00B0F0"/>
                </a:solidFill>
                <a:sym typeface="Wingdings" panose="05000000000000000000" pitchFamily="2" charset="2"/>
              </a:rPr>
              <a:t>int</a:t>
            </a:r>
            <a:r>
              <a:rPr lang="en-US" dirty="0">
                <a:solidFill>
                  <a:schemeClr val="accent1">
                    <a:lumMod val="50000"/>
                  </a:schemeClr>
                </a:solidFill>
                <a:sym typeface="Wingdings" panose="05000000000000000000" pitchFamily="2" charset="2"/>
              </a:rPr>
              <a:t>)</a:t>
            </a:r>
            <a:endParaRPr lang="en-US" dirty="0">
              <a:solidFill>
                <a:srgbClr val="0000FF"/>
              </a:solidFill>
            </a:endParaRPr>
          </a:p>
        </p:txBody>
      </p:sp>
      <p:sp>
        <p:nvSpPr>
          <p:cNvPr id="22" name="Rounded Rectangle 21"/>
          <p:cNvSpPr/>
          <p:nvPr/>
        </p:nvSpPr>
        <p:spPr>
          <a:xfrm>
            <a:off x="236951" y="4535737"/>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23" name="Rounded Rectangle 22"/>
          <p:cNvSpPr/>
          <p:nvPr/>
        </p:nvSpPr>
        <p:spPr>
          <a:xfrm>
            <a:off x="1619672" y="4535737"/>
            <a:ext cx="7344816" cy="50405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Equal or not equal (</a:t>
            </a:r>
            <a:r>
              <a:rPr lang="en-US" dirty="0">
                <a:solidFill>
                  <a:srgbClr val="CC00CC"/>
                </a:solidFill>
              </a:rPr>
              <a:t>variable</a:t>
            </a:r>
            <a:r>
              <a:rPr lang="en-US" dirty="0">
                <a:solidFill>
                  <a:schemeClr val="accent1">
                    <a:lumMod val="50000"/>
                  </a:schemeClr>
                </a:solidFill>
              </a:rPr>
              <a:t>: </a:t>
            </a:r>
            <a:r>
              <a:rPr lang="en-US" dirty="0">
                <a:solidFill>
                  <a:srgbClr val="0000FF"/>
                </a:solidFill>
              </a:rPr>
              <a:t>equal</a:t>
            </a:r>
            <a:r>
              <a:rPr lang="en-US" dirty="0">
                <a:solidFill>
                  <a:schemeClr val="accent1">
                    <a:lumMod val="50000"/>
                  </a:schemeClr>
                </a:solidFill>
              </a:rPr>
              <a:t>, type: </a:t>
            </a:r>
            <a:r>
              <a:rPr lang="en-US" dirty="0" err="1">
                <a:solidFill>
                  <a:srgbClr val="00B0F0"/>
                </a:solidFill>
              </a:rPr>
              <a:t>boolean</a:t>
            </a:r>
            <a:r>
              <a:rPr lang="en-US" dirty="0">
                <a:solidFill>
                  <a:schemeClr val="accent1">
                    <a:lumMod val="50000"/>
                  </a:schemeClr>
                </a:solidFill>
              </a:rPr>
              <a:t>)</a:t>
            </a:r>
          </a:p>
        </p:txBody>
      </p:sp>
      <p:sp>
        <p:nvSpPr>
          <p:cNvPr id="17" name="Slide Number Placeholder 16"/>
          <p:cNvSpPr>
            <a:spLocks noGrp="1"/>
          </p:cNvSpPr>
          <p:nvPr>
            <p:ph type="sldNum" sz="quarter" idx="12"/>
          </p:nvPr>
        </p:nvSpPr>
        <p:spPr>
          <a:xfrm>
            <a:off x="8460432" y="6407944"/>
            <a:ext cx="365760" cy="365125"/>
          </a:xfrm>
        </p:spPr>
        <p:txBody>
          <a:bodyPr/>
          <a:lstStyle/>
          <a:p>
            <a:fld id="{DA934484-767D-4C48-AF0E-A1438A969E59}" type="slidenum">
              <a:rPr lang="en-US" smtClean="0"/>
              <a:pPr/>
              <a:t>726</a:t>
            </a:fld>
            <a:endParaRPr lang="en-US" dirty="0"/>
          </a:p>
        </p:txBody>
      </p:sp>
    </p:spTree>
    <p:extLst>
      <p:ext uri="{BB962C8B-B14F-4D97-AF65-F5344CB8AC3E}">
        <p14:creationId xmlns:p14="http://schemas.microsoft.com/office/powerpoint/2010/main" val="329722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21" grpId="0" animBg="1"/>
      <p:bldP spid="22" grpId="0" animBg="1"/>
      <p:bldP spid="23" grpId="0" animBg="1"/>
    </p:bld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r>
              <a:rPr lang="en-US" sz="4000" dirty="0">
                <a:solidFill>
                  <a:schemeClr val="accent1"/>
                </a:solidFill>
                <a:latin typeface="Tahoma" charset="0"/>
                <a:cs typeface="Arial" charset="0"/>
              </a:rPr>
              <a:t>EQUALITY OF TWO ARRAYS</a:t>
            </a:r>
            <a:endParaRPr lang="en-US" sz="4000" dirty="0">
              <a:solidFill>
                <a:schemeClr val="accent2"/>
              </a:solidFill>
              <a:latin typeface="Tahoma" charset="0"/>
              <a:cs typeface="Arial" charset="0"/>
            </a:endParaRPr>
          </a:p>
        </p:txBody>
      </p:sp>
      <p:sp>
        <p:nvSpPr>
          <p:cNvPr id="11" name="Rectangle 1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CODE(1)</a:t>
            </a:r>
          </a:p>
        </p:txBody>
      </p:sp>
      <p:cxnSp>
        <p:nvCxnSpPr>
          <p:cNvPr id="12" name="Straight Connector 11"/>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727</a:t>
            </a:fld>
            <a:endParaRPr lang="en-US" dirty="0"/>
          </a:p>
        </p:txBody>
      </p:sp>
      <p:grpSp>
        <p:nvGrpSpPr>
          <p:cNvPr id="15" name="Group 14"/>
          <p:cNvGrpSpPr/>
          <p:nvPr/>
        </p:nvGrpSpPr>
        <p:grpSpPr>
          <a:xfrm>
            <a:off x="179512" y="1412776"/>
            <a:ext cx="8784976" cy="5262979"/>
            <a:chOff x="323528" y="1236822"/>
            <a:chExt cx="7848872" cy="4948902"/>
          </a:xfrm>
        </p:grpSpPr>
        <p:sp>
          <p:nvSpPr>
            <p:cNvPr id="16" name="TextBox 15"/>
            <p:cNvSpPr txBox="1"/>
            <p:nvPr/>
          </p:nvSpPr>
          <p:spPr>
            <a:xfrm>
              <a:off x="971600" y="1236822"/>
              <a:ext cx="7200800" cy="4948902"/>
            </a:xfrm>
            <a:prstGeom prst="rect">
              <a:avLst/>
            </a:prstGeom>
            <a:solidFill>
              <a:schemeClr val="bg2"/>
            </a:solidFill>
            <a:ln w="28575" cap="rnd" cmpd="thickThin">
              <a:solidFill>
                <a:srgbClr val="0000FF"/>
              </a:solidFill>
            </a:ln>
          </p:spPr>
          <p:txBody>
            <a:bodyPr wrap="square" rtlCol="0">
              <a:spAutoFit/>
            </a:bodyPr>
            <a:lstStyle/>
            <a:p>
              <a:r>
                <a:rPr lang="en-US" sz="1400" dirty="0"/>
                <a:t>// import necessary libraries</a:t>
              </a:r>
            </a:p>
            <a:p>
              <a:r>
                <a:rPr lang="en-US" sz="1400" dirty="0">
                  <a:solidFill>
                    <a:srgbClr val="00B0F0"/>
                  </a:solidFill>
                </a:rPr>
                <a:t>import</a:t>
              </a:r>
              <a:r>
                <a:rPr lang="en-US" sz="1400" dirty="0">
                  <a:solidFill>
                    <a:srgbClr val="0000FF"/>
                  </a:solidFill>
                </a:rPr>
                <a:t> </a:t>
              </a:r>
              <a:r>
                <a:rPr lang="en-US" sz="1400" dirty="0" err="1">
                  <a:solidFill>
                    <a:srgbClr val="0000FF"/>
                  </a:solidFill>
                </a:rPr>
                <a:t>java.util</a:t>
              </a:r>
              <a:r>
                <a:rPr lang="en-US" sz="1400" dirty="0">
                  <a:solidFill>
                    <a:srgbClr val="0000FF"/>
                  </a:solidFill>
                </a:rPr>
                <a:t>.*;		</a:t>
              </a:r>
            </a:p>
            <a:p>
              <a:r>
                <a:rPr lang="en-US" sz="1400" dirty="0">
                  <a:solidFill>
                    <a:srgbClr val="00B0F0"/>
                  </a:solidFill>
                </a:rPr>
                <a:t>public class</a:t>
              </a:r>
              <a:r>
                <a:rPr lang="en-US" sz="1400" dirty="0">
                  <a:solidFill>
                    <a:srgbClr val="0000FF"/>
                  </a:solidFill>
                </a:rPr>
                <a:t> </a:t>
              </a:r>
              <a:r>
                <a:rPr lang="en-US" sz="1400" dirty="0" err="1">
                  <a:solidFill>
                    <a:srgbClr val="0000FF"/>
                  </a:solidFill>
                </a:rPr>
                <a:t>areArraysEqual</a:t>
              </a:r>
              <a:endParaRPr lang="en-US" sz="1400" dirty="0">
                <a:solidFill>
                  <a:srgbClr val="0000FF"/>
                </a:solidFill>
              </a:endParaRPr>
            </a:p>
            <a:p>
              <a:r>
                <a:rPr lang="en-US" sz="1400" dirty="0">
                  <a:solidFill>
                    <a:srgbClr val="0000FF"/>
                  </a:solidFill>
                </a:rPr>
                <a:t>   {</a:t>
              </a:r>
            </a:p>
            <a:p>
              <a:r>
                <a:rPr lang="en-US" sz="1400" dirty="0">
                  <a:solidFill>
                    <a:srgbClr val="00B050"/>
                  </a:solidFill>
                </a:rPr>
                <a:t>   // instantiate the object read from the class Scanner</a:t>
              </a:r>
            </a:p>
            <a:p>
              <a:r>
                <a:rPr lang="en-US" sz="1400" dirty="0">
                  <a:solidFill>
                    <a:srgbClr val="00B0F0"/>
                  </a:solidFill>
                </a:rPr>
                <a:t>   static </a:t>
              </a:r>
              <a:r>
                <a:rPr lang="en-US" sz="1400" dirty="0">
                  <a:solidFill>
                    <a:srgbClr val="0000FF"/>
                  </a:solidFill>
                </a:rPr>
                <a:t>Scanner read  = </a:t>
              </a:r>
              <a:r>
                <a:rPr lang="en-US" sz="1400" dirty="0">
                  <a:solidFill>
                    <a:srgbClr val="00B0F0"/>
                  </a:solidFill>
                </a:rPr>
                <a:t>new</a:t>
              </a:r>
              <a:r>
                <a:rPr lang="en-US" sz="1400" dirty="0">
                  <a:solidFill>
                    <a:srgbClr val="0000FF"/>
                  </a:solidFill>
                </a:rPr>
                <a:t> Scanner (System.in);</a:t>
              </a:r>
            </a:p>
            <a:p>
              <a:r>
                <a:rPr lang="en-US" sz="1400" dirty="0">
                  <a:solidFill>
                    <a:srgbClr val="00B0F0"/>
                  </a:solidFill>
                </a:rPr>
                <a:t>   public static void</a:t>
              </a:r>
              <a:r>
                <a:rPr lang="en-US" sz="1400" dirty="0">
                  <a:solidFill>
                    <a:srgbClr val="0000FF"/>
                  </a:solidFill>
                </a:rPr>
                <a:t> main (String[] </a:t>
              </a:r>
              <a:r>
                <a:rPr lang="en-US" sz="1400" dirty="0" err="1">
                  <a:solidFill>
                    <a:srgbClr val="0000FF"/>
                  </a:solidFill>
                </a:rPr>
                <a:t>args</a:t>
              </a:r>
              <a:r>
                <a:rPr lang="en-US" sz="1400" dirty="0">
                  <a:solidFill>
                    <a:srgbClr val="0000FF"/>
                  </a:solidFill>
                </a:rPr>
                <a:t>)</a:t>
              </a:r>
            </a:p>
            <a:p>
              <a:r>
                <a:rPr lang="en-US" sz="1400" dirty="0">
                  <a:solidFill>
                    <a:srgbClr val="0000FF"/>
                  </a:solidFill>
                </a:rPr>
                <a:t>      {</a:t>
              </a:r>
            </a:p>
            <a:p>
              <a:r>
                <a:rPr lang="en-US" sz="1400" dirty="0">
                  <a:solidFill>
                    <a:srgbClr val="0000FF"/>
                  </a:solidFill>
                </a:rPr>
                <a:t>         </a:t>
              </a:r>
              <a:r>
                <a:rPr lang="en-US" sz="1400" dirty="0"/>
                <a:t>// Declaration section: to declare needed variables</a:t>
              </a:r>
            </a:p>
            <a:p>
              <a:r>
                <a:rPr lang="en-US" sz="1400" dirty="0"/>
                <a:t>             </a:t>
              </a:r>
              <a:r>
                <a:rPr lang="en-US" sz="1400" dirty="0" err="1">
                  <a:solidFill>
                    <a:srgbClr val="00B0F0"/>
                  </a:solidFill>
                </a:rPr>
                <a:t>int</a:t>
              </a:r>
              <a:r>
                <a:rPr lang="en-US" sz="1400" dirty="0">
                  <a:solidFill>
                    <a:srgbClr val="00B0F0"/>
                  </a:solidFill>
                </a:rPr>
                <a:t>[] </a:t>
              </a:r>
              <a:r>
                <a:rPr lang="en-US" sz="1400" dirty="0" err="1">
                  <a:solidFill>
                    <a:srgbClr val="0000FF"/>
                  </a:solidFill>
                </a:rPr>
                <a:t>listA</a:t>
              </a:r>
              <a:r>
                <a:rPr lang="en-US" sz="1400" dirty="0">
                  <a:solidFill>
                    <a:srgbClr val="0000FF"/>
                  </a:solidFill>
                </a:rPr>
                <a:t>, </a:t>
              </a:r>
              <a:r>
                <a:rPr lang="en-US" sz="1400" dirty="0" err="1">
                  <a:solidFill>
                    <a:srgbClr val="0000FF"/>
                  </a:solidFill>
                </a:rPr>
                <a:t>listB</a:t>
              </a:r>
              <a:r>
                <a:rPr lang="en-US" sz="1400" dirty="0">
                  <a:solidFill>
                    <a:srgbClr val="0000FF"/>
                  </a:solidFill>
                </a:rPr>
                <a:t>;</a:t>
              </a:r>
            </a:p>
            <a:p>
              <a:r>
                <a:rPr lang="en-US" sz="1400" dirty="0">
                  <a:solidFill>
                    <a:srgbClr val="0000FF"/>
                  </a:solidFill>
                </a:rPr>
                <a:t>             </a:t>
              </a:r>
              <a:r>
                <a:rPr lang="en-US" sz="1400" dirty="0" err="1">
                  <a:solidFill>
                    <a:srgbClr val="00B0F0"/>
                  </a:solidFill>
                </a:rPr>
                <a:t>int</a:t>
              </a:r>
              <a:r>
                <a:rPr lang="en-US" sz="1400" dirty="0">
                  <a:solidFill>
                    <a:srgbClr val="0000FF"/>
                  </a:solidFill>
                </a:rPr>
                <a:t> M = -1, N = -1, </a:t>
              </a:r>
              <a:r>
                <a:rPr lang="en-US" sz="1400" dirty="0" err="1">
                  <a:solidFill>
                    <a:srgbClr val="0000FF"/>
                  </a:solidFill>
                </a:rPr>
                <a:t>i</a:t>
              </a:r>
              <a:r>
                <a:rPr lang="en-US" sz="1400" dirty="0">
                  <a:solidFill>
                    <a:srgbClr val="0000FF"/>
                  </a:solidFill>
                </a:rPr>
                <a:t>;     </a:t>
              </a:r>
              <a:r>
                <a:rPr lang="en-US" sz="1400" dirty="0">
                  <a:solidFill>
                    <a:srgbClr val="00B050"/>
                  </a:solidFill>
                </a:rPr>
                <a:t>// </a:t>
              </a:r>
              <a:r>
                <a:rPr lang="en-US" sz="1400" dirty="0" err="1">
                  <a:solidFill>
                    <a:srgbClr val="00B050"/>
                  </a:solidFill>
                </a:rPr>
                <a:t>intialize</a:t>
              </a:r>
              <a:r>
                <a:rPr lang="en-US" sz="1400" dirty="0">
                  <a:solidFill>
                    <a:srgbClr val="00B050"/>
                  </a:solidFill>
                </a:rPr>
                <a:t> M &amp; N for user input validation</a:t>
              </a:r>
            </a:p>
            <a:p>
              <a:r>
                <a:rPr lang="en-US" sz="1400" dirty="0">
                  <a:solidFill>
                    <a:srgbClr val="0000FF"/>
                  </a:solidFill>
                </a:rPr>
                <a:t>             </a:t>
              </a:r>
              <a:r>
                <a:rPr lang="en-US" sz="1400" dirty="0" err="1">
                  <a:solidFill>
                    <a:srgbClr val="00B0F0"/>
                  </a:solidFill>
                </a:rPr>
                <a:t>boolean</a:t>
              </a:r>
              <a:r>
                <a:rPr lang="en-US" sz="1400" dirty="0">
                  <a:solidFill>
                    <a:srgbClr val="0000FF"/>
                  </a:solidFill>
                </a:rPr>
                <a:t> equal = </a:t>
              </a:r>
              <a:r>
                <a:rPr lang="en-US" sz="1400" dirty="0">
                  <a:solidFill>
                    <a:srgbClr val="00B0F0"/>
                  </a:solidFill>
                </a:rPr>
                <a:t>true</a:t>
              </a:r>
              <a:r>
                <a:rPr lang="en-US" sz="1400" dirty="0">
                  <a:solidFill>
                    <a:srgbClr val="0000FF"/>
                  </a:solidFill>
                </a:rPr>
                <a:t>;</a:t>
              </a:r>
            </a:p>
            <a:p>
              <a:r>
                <a:rPr lang="en-US" sz="1400" dirty="0">
                  <a:solidFill>
                    <a:srgbClr val="0000FF"/>
                  </a:solidFill>
                </a:rPr>
                <a:t>  </a:t>
              </a:r>
              <a:r>
                <a:rPr lang="en-US" sz="1400" dirty="0">
                  <a:solidFill>
                    <a:srgbClr val="00B050"/>
                  </a:solidFill>
                </a:rPr>
                <a:t>       // Read the sizes of both arrays from the user </a:t>
              </a:r>
            </a:p>
            <a:p>
              <a:r>
                <a:rPr lang="en-US" sz="1400" dirty="0">
                  <a:solidFill>
                    <a:srgbClr val="00B050"/>
                  </a:solidFill>
                </a:rPr>
                <a:t>         // Validate user input</a:t>
              </a:r>
            </a:p>
            <a:p>
              <a:r>
                <a:rPr lang="en-US" sz="1400" dirty="0">
                  <a:solidFill>
                    <a:srgbClr val="00B050"/>
                  </a:solidFill>
                </a:rPr>
                <a:t>            </a:t>
              </a:r>
              <a:r>
                <a:rPr lang="en-US" sz="1400" dirty="0">
                  <a:solidFill>
                    <a:srgbClr val="00B0F0"/>
                  </a:solidFill>
                </a:rPr>
                <a:t> while</a:t>
              </a:r>
              <a:r>
                <a:rPr lang="en-US" sz="1400" dirty="0">
                  <a:solidFill>
                    <a:srgbClr val="0000FF"/>
                  </a:solidFill>
                </a:rPr>
                <a:t> (M &lt; 0)</a:t>
              </a:r>
            </a:p>
            <a:p>
              <a:r>
                <a:rPr lang="en-US" sz="1400" dirty="0">
                  <a:solidFill>
                    <a:srgbClr val="0000FF"/>
                  </a:solidFill>
                </a:rPr>
                <a:t>                   {</a:t>
              </a:r>
              <a:endParaRPr lang="en-US" sz="1400" dirty="0">
                <a:solidFill>
                  <a:srgbClr val="00B050"/>
                </a:solidFill>
              </a:endParaRP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the size of the first Array”);	</a:t>
              </a:r>
              <a:r>
                <a:rPr lang="en-US" sz="1400" dirty="0">
                  <a:solidFill>
                    <a:srgbClr val="00B050"/>
                  </a:solidFill>
                </a:rPr>
                <a:t>//prompt</a:t>
              </a:r>
            </a:p>
            <a:p>
              <a:r>
                <a:rPr lang="en-US" sz="1400" dirty="0">
                  <a:solidFill>
                    <a:srgbClr val="0000FF"/>
                  </a:solidFill>
                </a:rPr>
                <a:t>                      M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 </a:t>
              </a:r>
              <a:r>
                <a:rPr lang="en-US" sz="1400" dirty="0">
                  <a:solidFill>
                    <a:srgbClr val="00B050"/>
                  </a:solidFill>
                </a:rPr>
                <a:t>// end while (M…</a:t>
              </a:r>
            </a:p>
            <a:p>
              <a:r>
                <a:rPr lang="en-US" sz="1400" dirty="0">
                  <a:solidFill>
                    <a:srgbClr val="0000FF"/>
                  </a:solidFill>
                </a:rPr>
                <a:t>             </a:t>
              </a:r>
              <a:r>
                <a:rPr lang="en-US" sz="1400" dirty="0">
                  <a:solidFill>
                    <a:srgbClr val="00B0F0"/>
                  </a:solidFill>
                </a:rPr>
                <a:t>while</a:t>
              </a:r>
              <a:r>
                <a:rPr lang="en-US" sz="1400" dirty="0">
                  <a:solidFill>
                    <a:srgbClr val="0000FF"/>
                  </a:solidFill>
                </a:rPr>
                <a:t> (N &lt; 0)</a:t>
              </a:r>
            </a:p>
            <a:p>
              <a:r>
                <a:rPr lang="en-US" sz="1400" dirty="0">
                  <a:solidFill>
                    <a:srgbClr val="0000FF"/>
                  </a:solidFill>
                </a:rPr>
                <a:t>                  {</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(“Enter the size of the second Array”);	</a:t>
              </a:r>
              <a:r>
                <a:rPr lang="en-US" sz="1400" dirty="0">
                  <a:solidFill>
                    <a:srgbClr val="00B050"/>
                  </a:solidFill>
                </a:rPr>
                <a:t>//prompt</a:t>
              </a:r>
            </a:p>
            <a:p>
              <a:r>
                <a:rPr lang="en-US" sz="1400" dirty="0">
                  <a:solidFill>
                    <a:srgbClr val="0000FF"/>
                  </a:solidFill>
                </a:rPr>
                <a:t>                     N = </a:t>
              </a:r>
              <a:r>
                <a:rPr lang="en-US" sz="1400" dirty="0" err="1">
                  <a:solidFill>
                    <a:srgbClr val="0000FF"/>
                  </a:solidFill>
                </a:rPr>
                <a:t>read.</a:t>
              </a:r>
              <a:r>
                <a:rPr lang="en-US" sz="1400" dirty="0" err="1">
                  <a:solidFill>
                    <a:srgbClr val="00B050"/>
                  </a:solidFill>
                </a:rPr>
                <a:t>nextInt</a:t>
              </a:r>
              <a:r>
                <a:rPr lang="en-US" sz="1400" dirty="0">
                  <a:solidFill>
                    <a:srgbClr val="00B050"/>
                  </a:solidFill>
                </a:rPr>
                <a:t>()</a:t>
              </a:r>
              <a:r>
                <a:rPr lang="en-US" sz="1400" dirty="0">
                  <a:solidFill>
                    <a:srgbClr val="0000FF"/>
                  </a:solidFill>
                </a:rPr>
                <a:t>;</a:t>
              </a:r>
            </a:p>
            <a:p>
              <a:r>
                <a:rPr lang="en-US" sz="1400" dirty="0">
                  <a:solidFill>
                    <a:srgbClr val="0000FF"/>
                  </a:solidFill>
                </a:rPr>
                <a:t>                  } </a:t>
              </a:r>
              <a:r>
                <a:rPr lang="en-US" sz="1400" dirty="0">
                  <a:solidFill>
                    <a:srgbClr val="00B050"/>
                  </a:solidFill>
                </a:rPr>
                <a:t>// end while (N…</a:t>
              </a:r>
            </a:p>
          </p:txBody>
        </p:sp>
        <p:sp>
          <p:nvSpPr>
            <p:cNvPr id="18" name="TextBox 17"/>
            <p:cNvSpPr txBox="1"/>
            <p:nvPr/>
          </p:nvSpPr>
          <p:spPr>
            <a:xfrm>
              <a:off x="323528" y="1236822"/>
              <a:ext cx="576064" cy="4948902"/>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a:p>
              <a:pPr algn="r"/>
              <a:r>
                <a:rPr lang="en-US" sz="1400" dirty="0">
                  <a:solidFill>
                    <a:srgbClr val="FF0000"/>
                  </a:solidFill>
                </a:rPr>
                <a:t>24</a:t>
              </a:r>
            </a:p>
          </p:txBody>
        </p:sp>
      </p:grpSp>
      <p:sp>
        <p:nvSpPr>
          <p:cNvPr id="19" name="Rectangle 18"/>
          <p:cNvSpPr/>
          <p:nvPr/>
        </p:nvSpPr>
        <p:spPr>
          <a:xfrm>
            <a:off x="899592" y="4437112"/>
            <a:ext cx="8064896" cy="108012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99592" y="5517232"/>
            <a:ext cx="8064896" cy="108012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99592" y="357301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99592" y="3789040"/>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24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0" grpId="0" animBg="1"/>
      <p:bldP spid="25" grpId="0" animBg="1"/>
      <p:bldP spid="26" grpId="0" animBg="1"/>
    </p:bld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r>
              <a:rPr lang="en-US" sz="4000" dirty="0">
                <a:solidFill>
                  <a:schemeClr val="accent1"/>
                </a:solidFill>
                <a:latin typeface="Tahoma" charset="0"/>
                <a:cs typeface="Arial" charset="0"/>
              </a:rPr>
              <a:t>EQUALITY OF TWO ARRAYS</a:t>
            </a:r>
            <a:endParaRPr lang="en-US" sz="4000" dirty="0">
              <a:solidFill>
                <a:schemeClr val="accent2"/>
              </a:solidFill>
              <a:latin typeface="Tahoma" charset="0"/>
              <a:cs typeface="Arial" charset="0"/>
            </a:endParaRPr>
          </a:p>
        </p:txBody>
      </p:sp>
      <p:sp>
        <p:nvSpPr>
          <p:cNvPr id="11" name="Rectangle 1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PROGRAM 1 – CODE(2)</a:t>
            </a:r>
          </a:p>
        </p:txBody>
      </p:sp>
      <p:cxnSp>
        <p:nvCxnSpPr>
          <p:cNvPr id="12" name="Straight Connector 11"/>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DA934484-767D-4C48-AF0E-A1438A969E59}" type="slidenum">
              <a:rPr lang="en-US" smtClean="0"/>
              <a:pPr/>
              <a:t>728</a:t>
            </a:fld>
            <a:endParaRPr lang="en-US" dirty="0"/>
          </a:p>
        </p:txBody>
      </p:sp>
      <p:grpSp>
        <p:nvGrpSpPr>
          <p:cNvPr id="15" name="Group 14"/>
          <p:cNvGrpSpPr/>
          <p:nvPr/>
        </p:nvGrpSpPr>
        <p:grpSpPr>
          <a:xfrm>
            <a:off x="179512" y="1052736"/>
            <a:ext cx="8784976" cy="5693866"/>
            <a:chOff x="323528" y="1236822"/>
            <a:chExt cx="7848872" cy="5354076"/>
          </a:xfrm>
        </p:grpSpPr>
        <p:sp>
          <p:nvSpPr>
            <p:cNvPr id="16" name="TextBox 15"/>
            <p:cNvSpPr txBox="1"/>
            <p:nvPr/>
          </p:nvSpPr>
          <p:spPr>
            <a:xfrm>
              <a:off x="971600" y="1236822"/>
              <a:ext cx="7200800" cy="5354076"/>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50"/>
                  </a:solidFill>
                </a:rPr>
                <a:t>             // Check if the two sizes are equal</a:t>
              </a:r>
            </a:p>
            <a:p>
              <a:r>
                <a:rPr lang="en-US" sz="1400" dirty="0">
                  <a:solidFill>
                    <a:srgbClr val="0000FF"/>
                  </a:solidFill>
                </a:rPr>
                <a:t>             </a:t>
              </a:r>
              <a:r>
                <a:rPr lang="en-US" sz="1400" dirty="0">
                  <a:solidFill>
                    <a:srgbClr val="00B0F0"/>
                  </a:solidFill>
                </a:rPr>
                <a:t>if</a:t>
              </a:r>
              <a:r>
                <a:rPr lang="en-US" sz="1400" dirty="0">
                  <a:solidFill>
                    <a:srgbClr val="0000FF"/>
                  </a:solidFill>
                </a:rPr>
                <a:t> (M == N)</a:t>
              </a:r>
            </a:p>
            <a:p>
              <a:r>
                <a:rPr lang="en-US" sz="1400" dirty="0">
                  <a:solidFill>
                    <a:srgbClr val="0000FF"/>
                  </a:solidFill>
                </a:rPr>
                <a:t>                { </a:t>
              </a:r>
            </a:p>
            <a:p>
              <a:r>
                <a:rPr lang="en-US" sz="1400" dirty="0">
                  <a:solidFill>
                    <a:srgbClr val="0000FF"/>
                  </a:solidFill>
                </a:rPr>
                <a:t>	  </a:t>
              </a:r>
              <a:r>
                <a:rPr lang="en-US" sz="1400" dirty="0" err="1">
                  <a:solidFill>
                    <a:srgbClr val="0000FF"/>
                  </a:solidFill>
                </a:rPr>
                <a:t>listA</a:t>
              </a:r>
              <a:r>
                <a:rPr lang="en-US" sz="1400" dirty="0">
                  <a:solidFill>
                    <a:srgbClr val="0000FF"/>
                  </a:solidFill>
                </a:rPr>
                <a:t> = </a:t>
              </a:r>
              <a:r>
                <a:rPr lang="en-US" sz="1400" dirty="0">
                  <a:solidFill>
                    <a:srgbClr val="00B0F0"/>
                  </a:solidFill>
                </a:rPr>
                <a:t>new </a:t>
              </a:r>
              <a:r>
                <a:rPr lang="en-US" sz="1400" dirty="0" err="1">
                  <a:solidFill>
                    <a:srgbClr val="00B0F0"/>
                  </a:solidFill>
                </a:rPr>
                <a:t>int</a:t>
              </a:r>
              <a:r>
                <a:rPr lang="en-US" sz="1400" dirty="0">
                  <a:solidFill>
                    <a:srgbClr val="0000FF"/>
                  </a:solidFill>
                </a:rPr>
                <a:t>[M];</a:t>
              </a:r>
            </a:p>
            <a:p>
              <a:r>
                <a:rPr lang="en-US" sz="1400" dirty="0">
                  <a:solidFill>
                    <a:srgbClr val="0000FF"/>
                  </a:solidFill>
                </a:rPr>
                <a:t>	  </a:t>
              </a:r>
              <a:r>
                <a:rPr lang="en-US" sz="1400" dirty="0" err="1">
                  <a:solidFill>
                    <a:srgbClr val="0000FF"/>
                  </a:solidFill>
                </a:rPr>
                <a:t>listB</a:t>
              </a:r>
              <a:r>
                <a:rPr lang="en-US" sz="1400" dirty="0">
                  <a:solidFill>
                    <a:srgbClr val="0000FF"/>
                  </a:solidFill>
                </a:rPr>
                <a:t> = </a:t>
              </a:r>
              <a:r>
                <a:rPr lang="en-US" sz="1400" dirty="0">
                  <a:solidFill>
                    <a:srgbClr val="00B0F0"/>
                  </a:solidFill>
                </a:rPr>
                <a:t>new </a:t>
              </a:r>
              <a:r>
                <a:rPr lang="en-US" sz="1400" dirty="0" err="1">
                  <a:solidFill>
                    <a:srgbClr val="00B0F0"/>
                  </a:solidFill>
                </a:rPr>
                <a:t>int</a:t>
              </a:r>
              <a:r>
                <a:rPr lang="en-US" sz="1400" dirty="0">
                  <a:solidFill>
                    <a:srgbClr val="0000FF"/>
                  </a:solidFill>
                </a:rPr>
                <a:t>[N];</a:t>
              </a:r>
            </a:p>
            <a:p>
              <a:r>
                <a:rPr lang="en-US" sz="1400" dirty="0">
                  <a:solidFill>
                    <a:srgbClr val="0000FF"/>
                  </a:solidFill>
                </a:rPr>
                <a:t>	</a:t>
              </a:r>
              <a:r>
                <a:rPr lang="en-US" sz="1400" dirty="0">
                  <a:solidFill>
                    <a:srgbClr val="00B0F0"/>
                  </a:solidFill>
                </a:rPr>
                <a:t>for</a:t>
              </a:r>
              <a:r>
                <a:rPr lang="en-US" sz="1400" dirty="0">
                  <a:solidFill>
                    <a:srgbClr val="0000FF"/>
                  </a:solidFill>
                </a:rPr>
                <a:t> (</a:t>
              </a:r>
              <a:r>
                <a:rPr lang="en-US" sz="1400" dirty="0" err="1">
                  <a:solidFill>
                    <a:srgbClr val="0000FF"/>
                  </a:solidFill>
                </a:rPr>
                <a:t>i</a:t>
              </a:r>
              <a:r>
                <a:rPr lang="en-US" sz="1400" dirty="0">
                  <a:solidFill>
                    <a:srgbClr val="0000FF"/>
                  </a:solidFill>
                </a:rPr>
                <a:t> = 0; </a:t>
              </a:r>
              <a:r>
                <a:rPr lang="en-US" sz="1400" dirty="0" err="1">
                  <a:solidFill>
                    <a:srgbClr val="0000FF"/>
                  </a:solidFill>
                </a:rPr>
                <a:t>i</a:t>
              </a:r>
              <a:r>
                <a:rPr lang="en-US" sz="1400" dirty="0">
                  <a:solidFill>
                    <a:srgbClr val="0000FF"/>
                  </a:solidFill>
                </a:rPr>
                <a:t> &lt; M; </a:t>
              </a:r>
              <a:r>
                <a:rPr lang="en-US" sz="1400" dirty="0" err="1">
                  <a:solidFill>
                    <a:srgbClr val="0000FF"/>
                  </a:solidFill>
                </a:rPr>
                <a:t>i</a:t>
              </a:r>
              <a:r>
                <a:rPr lang="en-US" sz="1400" dirty="0">
                  <a:solidFill>
                    <a:srgbClr val="0000FF"/>
                  </a:solidFill>
                </a:rPr>
                <a:t>++)	</a:t>
              </a:r>
              <a:r>
                <a:rPr lang="en-US" sz="1400" dirty="0">
                  <a:solidFill>
                    <a:srgbClr val="00B050"/>
                  </a:solidFill>
                </a:rPr>
                <a:t>//fill in </a:t>
              </a:r>
              <a:r>
                <a:rPr lang="en-US" sz="1400" dirty="0" err="1">
                  <a:solidFill>
                    <a:srgbClr val="00B050"/>
                  </a:solidFill>
                </a:rPr>
                <a:t>listA</a:t>
              </a:r>
              <a:r>
                <a:rPr lang="en-US" sz="1400" dirty="0">
                  <a:solidFill>
                    <a:srgbClr val="00B050"/>
                  </a:solidFill>
                </a:rPr>
                <a:t> and </a:t>
              </a:r>
              <a:r>
                <a:rPr lang="en-US" sz="1400" dirty="0" err="1">
                  <a:solidFill>
                    <a:srgbClr val="00B050"/>
                  </a:solidFill>
                </a:rPr>
                <a:t>listB</a:t>
              </a:r>
              <a:endParaRPr lang="en-US" sz="1400" dirty="0">
                <a:solidFill>
                  <a:srgbClr val="00B050"/>
                </a:solidFill>
              </a:endParaRPr>
            </a:p>
            <a:p>
              <a:r>
                <a:rPr lang="en-US" sz="1400" dirty="0">
                  <a:solidFill>
                    <a:srgbClr val="0000FF"/>
                  </a:solidFill>
                </a:rPr>
                <a:t>	      {</a:t>
              </a:r>
            </a:p>
            <a:p>
              <a:r>
                <a:rPr lang="en-US" sz="1400" dirty="0">
                  <a:solidFill>
                    <a:srgbClr val="0000FF"/>
                  </a:solidFill>
                </a:rPr>
                <a:t>	         </a:t>
              </a:r>
              <a:r>
                <a:rPr lang="en-US" sz="1400" dirty="0" err="1">
                  <a:solidFill>
                    <a:srgbClr val="0000FF"/>
                  </a:solidFill>
                </a:rPr>
                <a:t>listA</a:t>
              </a:r>
              <a:r>
                <a:rPr lang="en-US" sz="1400" dirty="0">
                  <a:solidFill>
                    <a:srgbClr val="0000FF"/>
                  </a:solidFill>
                </a:rPr>
                <a:t>[</a:t>
              </a:r>
              <a:r>
                <a:rPr lang="en-US" sz="1400" dirty="0" err="1">
                  <a:solidFill>
                    <a:srgbClr val="0000FF"/>
                  </a:solidFill>
                </a:rPr>
                <a:t>i</a:t>
              </a:r>
              <a:r>
                <a:rPr lang="en-US" sz="1400" dirty="0">
                  <a:solidFill>
                    <a:srgbClr val="0000FF"/>
                  </a:solidFill>
                </a:rPr>
                <a:t>] = (</a:t>
              </a:r>
              <a:r>
                <a:rPr lang="en-US" sz="1400" dirty="0" err="1">
                  <a:solidFill>
                    <a:srgbClr val="00B0F0"/>
                  </a:solidFill>
                </a:rPr>
                <a:t>int</a:t>
              </a:r>
              <a:r>
                <a:rPr lang="en-US" sz="1400" dirty="0">
                  <a:solidFill>
                    <a:srgbClr val="0000FF"/>
                  </a:solidFill>
                </a:rPr>
                <a:t>)(</a:t>
              </a:r>
              <a:r>
                <a:rPr lang="en-US" sz="1400" dirty="0" err="1">
                  <a:solidFill>
                    <a:srgbClr val="0000FF"/>
                  </a:solidFill>
                </a:rPr>
                <a:t>Math.random</a:t>
              </a:r>
              <a:r>
                <a:rPr lang="en-US" sz="1400" dirty="0">
                  <a:solidFill>
                    <a:srgbClr val="0000FF"/>
                  </a:solidFill>
                </a:rPr>
                <a:t>() * 1000);</a:t>
              </a:r>
            </a:p>
            <a:p>
              <a:r>
                <a:rPr lang="en-US" sz="1400" dirty="0">
                  <a:solidFill>
                    <a:srgbClr val="0000FF"/>
                  </a:solidFill>
                </a:rPr>
                <a:t>	         </a:t>
              </a:r>
              <a:r>
                <a:rPr lang="en-US" sz="1400" dirty="0" err="1">
                  <a:solidFill>
                    <a:srgbClr val="0000FF"/>
                  </a:solidFill>
                </a:rPr>
                <a:t>listB</a:t>
              </a:r>
              <a:r>
                <a:rPr lang="en-US" sz="1400" dirty="0">
                  <a:solidFill>
                    <a:srgbClr val="0000FF"/>
                  </a:solidFill>
                </a:rPr>
                <a:t>[</a:t>
              </a:r>
              <a:r>
                <a:rPr lang="en-US" sz="1400" dirty="0" err="1">
                  <a:solidFill>
                    <a:srgbClr val="0000FF"/>
                  </a:solidFill>
                </a:rPr>
                <a:t>i</a:t>
              </a:r>
              <a:r>
                <a:rPr lang="en-US" sz="1400" dirty="0">
                  <a:solidFill>
                    <a:srgbClr val="0000FF"/>
                  </a:solidFill>
                </a:rPr>
                <a:t>] = (</a:t>
              </a:r>
              <a:r>
                <a:rPr lang="en-US" sz="1400" dirty="0" err="1">
                  <a:solidFill>
                    <a:srgbClr val="00B0F0"/>
                  </a:solidFill>
                </a:rPr>
                <a:t>int</a:t>
              </a:r>
              <a:r>
                <a:rPr lang="en-US" sz="1400" dirty="0">
                  <a:solidFill>
                    <a:srgbClr val="0000FF"/>
                  </a:solidFill>
                </a:rPr>
                <a:t>)(</a:t>
              </a:r>
              <a:r>
                <a:rPr lang="en-US" sz="1400" dirty="0" err="1">
                  <a:solidFill>
                    <a:srgbClr val="0000FF"/>
                  </a:solidFill>
                </a:rPr>
                <a:t>Math.random</a:t>
              </a:r>
              <a:r>
                <a:rPr lang="en-US" sz="1400" dirty="0">
                  <a:solidFill>
                    <a:srgbClr val="0000FF"/>
                  </a:solidFill>
                </a:rPr>
                <a:t>() * 1000);</a:t>
              </a:r>
            </a:p>
            <a:p>
              <a:r>
                <a:rPr lang="en-US" sz="1400" dirty="0">
                  <a:solidFill>
                    <a:srgbClr val="0000FF"/>
                  </a:solidFill>
                </a:rPr>
                <a:t>	      }</a:t>
              </a:r>
              <a:r>
                <a:rPr lang="en-US" sz="1400" dirty="0">
                  <a:solidFill>
                    <a:srgbClr val="00B050"/>
                  </a:solidFill>
                </a:rPr>
                <a:t> // end for</a:t>
              </a:r>
            </a:p>
            <a:p>
              <a:r>
                <a:rPr lang="en-US" sz="1400" dirty="0">
                  <a:solidFill>
                    <a:srgbClr val="00B050"/>
                  </a:solidFill>
                </a:rPr>
                <a:t>	</a:t>
              </a:r>
              <a:r>
                <a:rPr lang="en-US" sz="1400" dirty="0">
                  <a:solidFill>
                    <a:srgbClr val="0000FF"/>
                  </a:solidFill>
                </a:rPr>
                <a:t>}</a:t>
              </a:r>
              <a:r>
                <a:rPr lang="en-US" sz="1400" dirty="0">
                  <a:solidFill>
                    <a:srgbClr val="00B050"/>
                  </a:solidFill>
                </a:rPr>
                <a:t> // end if</a:t>
              </a:r>
            </a:p>
            <a:p>
              <a:r>
                <a:rPr lang="en-US" sz="1400" dirty="0">
                  <a:solidFill>
                    <a:srgbClr val="0000FF"/>
                  </a:solidFill>
                </a:rPr>
                <a:t>            </a:t>
              </a:r>
              <a:r>
                <a:rPr lang="en-US" sz="1400" dirty="0">
                  <a:solidFill>
                    <a:srgbClr val="00B0F0"/>
                  </a:solidFill>
                </a:rPr>
                <a:t>else</a:t>
              </a:r>
            </a:p>
            <a:p>
              <a:r>
                <a:rPr lang="en-US" sz="1400" dirty="0">
                  <a:solidFill>
                    <a:srgbClr val="0000FF"/>
                  </a:solidFill>
                </a:rPr>
                <a:t>	equal = </a:t>
              </a:r>
              <a:r>
                <a:rPr lang="en-US" sz="1400" dirty="0">
                  <a:solidFill>
                    <a:srgbClr val="00B0F0"/>
                  </a:solidFill>
                </a:rPr>
                <a:t>false</a:t>
              </a:r>
              <a:r>
                <a:rPr lang="en-US" sz="1400" dirty="0">
                  <a:solidFill>
                    <a:srgbClr val="0000FF"/>
                  </a:solidFill>
                </a:rPr>
                <a:t>;</a:t>
              </a:r>
            </a:p>
            <a:p>
              <a:r>
                <a:rPr lang="en-US" sz="1400" dirty="0">
                  <a:solidFill>
                    <a:srgbClr val="0000FF"/>
                  </a:solidFill>
                </a:rPr>
                <a:t>             </a:t>
              </a:r>
              <a:r>
                <a:rPr lang="en-US" sz="1400" dirty="0" err="1">
                  <a:solidFill>
                    <a:srgbClr val="0000FF"/>
                  </a:solidFill>
                </a:rPr>
                <a:t>i</a:t>
              </a:r>
              <a:r>
                <a:rPr lang="en-US" sz="1400" dirty="0">
                  <a:solidFill>
                    <a:srgbClr val="0000FF"/>
                  </a:solidFill>
                </a:rPr>
                <a:t> = 0;			</a:t>
              </a:r>
              <a:r>
                <a:rPr lang="en-US" sz="1400" dirty="0">
                  <a:solidFill>
                    <a:srgbClr val="00B050"/>
                  </a:solidFill>
                </a:rPr>
                <a:t>//Reset </a:t>
              </a:r>
              <a:r>
                <a:rPr lang="en-US" sz="1400" dirty="0" err="1">
                  <a:solidFill>
                    <a:srgbClr val="00B050"/>
                  </a:solidFill>
                </a:rPr>
                <a:t>i</a:t>
              </a:r>
              <a:endParaRPr lang="en-US" sz="1400" dirty="0">
                <a:solidFill>
                  <a:srgbClr val="00B050"/>
                </a:solidFill>
              </a:endParaRPr>
            </a:p>
            <a:p>
              <a:r>
                <a:rPr lang="en-US" sz="1400" dirty="0">
                  <a:solidFill>
                    <a:srgbClr val="0000FF"/>
                  </a:solidFill>
                </a:rPr>
                <a:t>             </a:t>
              </a:r>
              <a:r>
                <a:rPr lang="en-US" sz="1400" dirty="0">
                  <a:solidFill>
                    <a:srgbClr val="00B0F0"/>
                  </a:solidFill>
                </a:rPr>
                <a:t>while</a:t>
              </a:r>
              <a:r>
                <a:rPr lang="en-US" sz="1400" dirty="0">
                  <a:solidFill>
                    <a:srgbClr val="0000FF"/>
                  </a:solidFill>
                </a:rPr>
                <a:t> (equal &amp;&amp; </a:t>
              </a:r>
              <a:r>
                <a:rPr lang="en-US" sz="1400" dirty="0" err="1">
                  <a:solidFill>
                    <a:srgbClr val="0000FF"/>
                  </a:solidFill>
                </a:rPr>
                <a:t>i</a:t>
              </a:r>
              <a:r>
                <a:rPr lang="en-US" sz="1400" dirty="0">
                  <a:solidFill>
                    <a:srgbClr val="0000FF"/>
                  </a:solidFill>
                </a:rPr>
                <a:t>&lt;M)</a:t>
              </a:r>
            </a:p>
            <a:p>
              <a:r>
                <a:rPr lang="en-US" sz="1400" dirty="0">
                  <a:solidFill>
                    <a:srgbClr val="0000FF"/>
                  </a:solidFill>
                </a:rPr>
                <a:t>	{</a:t>
              </a:r>
            </a:p>
            <a:p>
              <a:r>
                <a:rPr lang="en-US" sz="1400" dirty="0">
                  <a:solidFill>
                    <a:srgbClr val="0000FF"/>
                  </a:solidFill>
                </a:rPr>
                <a:t>	  </a:t>
              </a:r>
              <a:r>
                <a:rPr lang="en-US" sz="1400" dirty="0">
                  <a:solidFill>
                    <a:srgbClr val="00B0F0"/>
                  </a:solidFill>
                </a:rPr>
                <a:t>if </a:t>
              </a:r>
              <a:r>
                <a:rPr lang="en-US" sz="1400" dirty="0">
                  <a:solidFill>
                    <a:srgbClr val="0000FF"/>
                  </a:solidFill>
                </a:rPr>
                <a:t>(</a:t>
              </a:r>
              <a:r>
                <a:rPr lang="en-US" sz="1400" dirty="0" err="1">
                  <a:solidFill>
                    <a:srgbClr val="0000FF"/>
                  </a:solidFill>
                </a:rPr>
                <a:t>listA</a:t>
              </a:r>
              <a:r>
                <a:rPr lang="en-US" sz="1400" dirty="0">
                  <a:solidFill>
                    <a:srgbClr val="0000FF"/>
                  </a:solidFill>
                </a:rPr>
                <a:t>[</a:t>
              </a:r>
              <a:r>
                <a:rPr lang="en-US" sz="1400" dirty="0" err="1">
                  <a:solidFill>
                    <a:srgbClr val="0000FF"/>
                  </a:solidFill>
                </a:rPr>
                <a:t>i</a:t>
              </a:r>
              <a:r>
                <a:rPr lang="en-US" sz="1400" dirty="0">
                  <a:solidFill>
                    <a:srgbClr val="0000FF"/>
                  </a:solidFill>
                </a:rPr>
                <a:t>] != </a:t>
              </a:r>
              <a:r>
                <a:rPr lang="en-US" sz="1400" dirty="0" err="1">
                  <a:solidFill>
                    <a:srgbClr val="0000FF"/>
                  </a:solidFill>
                </a:rPr>
                <a:t>listB</a:t>
              </a:r>
              <a:r>
                <a:rPr lang="en-US" sz="1400" dirty="0">
                  <a:solidFill>
                    <a:srgbClr val="0000FF"/>
                  </a:solidFill>
                </a:rPr>
                <a:t>[</a:t>
              </a:r>
              <a:r>
                <a:rPr lang="en-US" sz="1400" dirty="0" err="1">
                  <a:solidFill>
                    <a:srgbClr val="0000FF"/>
                  </a:solidFill>
                </a:rPr>
                <a:t>i</a:t>
              </a:r>
              <a:r>
                <a:rPr lang="en-US" sz="1400" dirty="0">
                  <a:solidFill>
                    <a:srgbClr val="0000FF"/>
                  </a:solidFill>
                </a:rPr>
                <a:t>])</a:t>
              </a:r>
            </a:p>
            <a:p>
              <a:r>
                <a:rPr lang="en-US" sz="1400" dirty="0">
                  <a:solidFill>
                    <a:srgbClr val="0000FF"/>
                  </a:solidFill>
                </a:rPr>
                <a:t>	      equal = </a:t>
              </a:r>
              <a:r>
                <a:rPr lang="en-US" sz="1400" dirty="0">
                  <a:solidFill>
                    <a:srgbClr val="00B0F0"/>
                  </a:solidFill>
                </a:rPr>
                <a:t>false</a:t>
              </a:r>
              <a:r>
                <a:rPr lang="en-US" sz="1400" dirty="0">
                  <a:solidFill>
                    <a:srgbClr val="0000FF"/>
                  </a:solidFill>
                </a:rPr>
                <a:t>;</a:t>
              </a:r>
            </a:p>
            <a:p>
              <a:r>
                <a:rPr lang="en-US" sz="1400" dirty="0">
                  <a:solidFill>
                    <a:srgbClr val="0000FF"/>
                  </a:solidFill>
                </a:rPr>
                <a:t>	  </a:t>
              </a:r>
              <a:r>
                <a:rPr lang="en-US" sz="1400" dirty="0" err="1">
                  <a:solidFill>
                    <a:srgbClr val="0000FF"/>
                  </a:solidFill>
                </a:rPr>
                <a:t>i</a:t>
              </a:r>
              <a:r>
                <a:rPr lang="en-US" sz="1400" dirty="0">
                  <a:solidFill>
                    <a:srgbClr val="0000FF"/>
                  </a:solidFill>
                </a:rPr>
                <a:t>++;</a:t>
              </a:r>
            </a:p>
            <a:p>
              <a:r>
                <a:rPr lang="en-US" sz="1400" dirty="0">
                  <a:solidFill>
                    <a:srgbClr val="0000FF"/>
                  </a:solidFill>
                </a:rPr>
                <a:t>	} </a:t>
              </a:r>
              <a:r>
                <a:rPr lang="en-US" sz="1400" dirty="0">
                  <a:solidFill>
                    <a:srgbClr val="00B050"/>
                  </a:solidFill>
                </a:rPr>
                <a:t>// end while (equal…</a:t>
              </a:r>
            </a:p>
            <a:p>
              <a:r>
                <a:rPr lang="en-US" sz="1400" dirty="0">
                  <a:solidFill>
                    <a:srgbClr val="0000FF"/>
                  </a:solidFill>
                </a:rPr>
                <a:t>             </a:t>
              </a:r>
              <a:r>
                <a:rPr lang="en-US" sz="1400" dirty="0">
                  <a:solidFill>
                    <a:srgbClr val="00B0F0"/>
                  </a:solidFill>
                </a:rPr>
                <a:t>if</a:t>
              </a:r>
              <a:r>
                <a:rPr lang="en-US" sz="1400" dirty="0">
                  <a:solidFill>
                    <a:srgbClr val="0000FF"/>
                  </a:solidFill>
                </a:rPr>
                <a:t> (equal)            </a:t>
              </a:r>
              <a:r>
                <a:rPr lang="en-US" sz="1400" dirty="0">
                  <a:solidFill>
                    <a:srgbClr val="00B050"/>
                  </a:solidFill>
                </a:rPr>
                <a:t>// which condition ended the loop?</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(“The two arrays are equal”); 	</a:t>
              </a:r>
            </a:p>
            <a:p>
              <a:r>
                <a:rPr lang="en-US" sz="1400" dirty="0">
                  <a:solidFill>
                    <a:srgbClr val="0000FF"/>
                  </a:solidFill>
                </a:rPr>
                <a:t>             </a:t>
              </a:r>
              <a:r>
                <a:rPr lang="en-US" sz="1400" dirty="0">
                  <a:solidFill>
                    <a:srgbClr val="00B0F0"/>
                  </a:solidFill>
                </a:rPr>
                <a:t>else</a:t>
              </a:r>
            </a:p>
            <a:p>
              <a:r>
                <a:rPr lang="en-US" sz="1400" dirty="0">
                  <a:solidFill>
                    <a:srgbClr val="0000FF"/>
                  </a:solidFill>
                </a:rPr>
                <a:t>	</a:t>
              </a:r>
              <a:r>
                <a:rPr lang="en-US" sz="1400" dirty="0" err="1">
                  <a:solidFill>
                    <a:srgbClr val="0000FF"/>
                  </a:solidFill>
                </a:rPr>
                <a:t>System.out.println</a:t>
              </a:r>
              <a:r>
                <a:rPr lang="en-US" sz="1400" dirty="0">
                  <a:solidFill>
                    <a:srgbClr val="0000FF"/>
                  </a:solidFill>
                </a:rPr>
                <a:t> (“The two arrays are not equal”);</a:t>
              </a:r>
            </a:p>
            <a:p>
              <a:r>
                <a:rPr lang="en-US" sz="1400" dirty="0">
                  <a:solidFill>
                    <a:srgbClr val="0000FF"/>
                  </a:solidFill>
                </a:rPr>
                <a:t>   } </a:t>
              </a:r>
              <a:r>
                <a:rPr lang="en-US" sz="1400" dirty="0">
                  <a:solidFill>
                    <a:srgbClr val="00B050"/>
                  </a:solidFill>
                </a:rPr>
                <a:t>//end of main</a:t>
              </a:r>
            </a:p>
            <a:p>
              <a:r>
                <a:rPr lang="en-US" sz="1400" dirty="0">
                  <a:solidFill>
                    <a:srgbClr val="0000FF"/>
                  </a:solidFill>
                </a:rPr>
                <a:t>} </a:t>
              </a:r>
              <a:r>
                <a:rPr lang="en-US" sz="1400" dirty="0">
                  <a:solidFill>
                    <a:srgbClr val="00B050"/>
                  </a:solidFill>
                </a:rPr>
                <a:t>// end of class</a:t>
              </a:r>
            </a:p>
          </p:txBody>
        </p:sp>
        <p:sp>
          <p:nvSpPr>
            <p:cNvPr id="18" name="TextBox 17"/>
            <p:cNvSpPr txBox="1"/>
            <p:nvPr/>
          </p:nvSpPr>
          <p:spPr>
            <a:xfrm>
              <a:off x="323528" y="1236822"/>
              <a:ext cx="576064" cy="5354076"/>
            </a:xfrm>
            <a:prstGeom prst="rect">
              <a:avLst/>
            </a:prstGeom>
            <a:noFill/>
          </p:spPr>
          <p:txBody>
            <a:bodyPr wrap="square" rtlCol="0">
              <a:spAutoFit/>
            </a:bodyPr>
            <a:lstStyle/>
            <a:p>
              <a:pPr algn="r"/>
              <a:r>
                <a:rPr lang="en-US" sz="1400" dirty="0">
                  <a:solidFill>
                    <a:srgbClr val="FF0000"/>
                  </a:solidFill>
                </a:rPr>
                <a:t>25</a:t>
              </a:r>
            </a:p>
            <a:p>
              <a:pPr algn="r"/>
              <a:r>
                <a:rPr lang="en-US" sz="1400" dirty="0">
                  <a:solidFill>
                    <a:srgbClr val="FF0000"/>
                  </a:solidFill>
                </a:rPr>
                <a:t>26</a:t>
              </a:r>
            </a:p>
            <a:p>
              <a:pPr algn="r"/>
              <a:r>
                <a:rPr lang="en-US" sz="1400" dirty="0">
                  <a:solidFill>
                    <a:srgbClr val="FF0000"/>
                  </a:solidFill>
                </a:rPr>
                <a:t>27</a:t>
              </a:r>
            </a:p>
            <a:p>
              <a:pPr algn="r"/>
              <a:r>
                <a:rPr lang="en-US" sz="1400" dirty="0">
                  <a:solidFill>
                    <a:srgbClr val="FF0000"/>
                  </a:solidFill>
                </a:rPr>
                <a:t>28</a:t>
              </a:r>
            </a:p>
            <a:p>
              <a:pPr algn="r"/>
              <a:r>
                <a:rPr lang="en-US" sz="1400" dirty="0">
                  <a:solidFill>
                    <a:srgbClr val="FF0000"/>
                  </a:solidFill>
                </a:rPr>
                <a:t>29</a:t>
              </a:r>
            </a:p>
            <a:p>
              <a:pPr algn="r"/>
              <a:r>
                <a:rPr lang="en-US" sz="1400" dirty="0">
                  <a:solidFill>
                    <a:srgbClr val="FF0000"/>
                  </a:solidFill>
                </a:rPr>
                <a:t>30</a:t>
              </a:r>
            </a:p>
            <a:p>
              <a:pPr algn="r"/>
              <a:r>
                <a:rPr lang="en-US" sz="1400" dirty="0">
                  <a:solidFill>
                    <a:srgbClr val="FF0000"/>
                  </a:solidFill>
                </a:rPr>
                <a:t>31</a:t>
              </a:r>
            </a:p>
            <a:p>
              <a:pPr algn="r"/>
              <a:r>
                <a:rPr lang="en-US" sz="1400" dirty="0">
                  <a:solidFill>
                    <a:srgbClr val="FF0000"/>
                  </a:solidFill>
                </a:rPr>
                <a:t>32</a:t>
              </a:r>
            </a:p>
            <a:p>
              <a:pPr algn="r"/>
              <a:r>
                <a:rPr lang="en-US" sz="1400" dirty="0">
                  <a:solidFill>
                    <a:srgbClr val="FF0000"/>
                  </a:solidFill>
                </a:rPr>
                <a:t>33</a:t>
              </a:r>
            </a:p>
            <a:p>
              <a:pPr algn="r"/>
              <a:r>
                <a:rPr lang="en-US" sz="1400" dirty="0">
                  <a:solidFill>
                    <a:srgbClr val="FF0000"/>
                  </a:solidFill>
                </a:rPr>
                <a:t>34</a:t>
              </a:r>
            </a:p>
            <a:p>
              <a:pPr algn="r"/>
              <a:r>
                <a:rPr lang="en-US" sz="1400" dirty="0">
                  <a:solidFill>
                    <a:srgbClr val="FF0000"/>
                  </a:solidFill>
                </a:rPr>
                <a:t>35</a:t>
              </a:r>
            </a:p>
            <a:p>
              <a:pPr algn="r"/>
              <a:r>
                <a:rPr lang="en-US" sz="1400" dirty="0">
                  <a:solidFill>
                    <a:srgbClr val="FF0000"/>
                  </a:solidFill>
                </a:rPr>
                <a:t>36</a:t>
              </a:r>
            </a:p>
            <a:p>
              <a:pPr algn="r"/>
              <a:r>
                <a:rPr lang="en-US" sz="1400" dirty="0">
                  <a:solidFill>
                    <a:srgbClr val="FF0000"/>
                  </a:solidFill>
                </a:rPr>
                <a:t>37</a:t>
              </a:r>
            </a:p>
            <a:p>
              <a:pPr algn="r"/>
              <a:r>
                <a:rPr lang="en-US" sz="1400" dirty="0">
                  <a:solidFill>
                    <a:srgbClr val="FF0000"/>
                  </a:solidFill>
                </a:rPr>
                <a:t>38</a:t>
              </a:r>
            </a:p>
            <a:p>
              <a:pPr algn="r"/>
              <a:r>
                <a:rPr lang="en-US" sz="1400" dirty="0">
                  <a:solidFill>
                    <a:srgbClr val="FF0000"/>
                  </a:solidFill>
                </a:rPr>
                <a:t>39</a:t>
              </a:r>
            </a:p>
            <a:p>
              <a:pPr algn="r"/>
              <a:r>
                <a:rPr lang="en-US" sz="1400" dirty="0">
                  <a:solidFill>
                    <a:srgbClr val="FF0000"/>
                  </a:solidFill>
                </a:rPr>
                <a:t>40</a:t>
              </a:r>
            </a:p>
            <a:p>
              <a:pPr algn="r"/>
              <a:r>
                <a:rPr lang="en-US" sz="1400" dirty="0">
                  <a:solidFill>
                    <a:srgbClr val="FF0000"/>
                  </a:solidFill>
                </a:rPr>
                <a:t>41</a:t>
              </a:r>
            </a:p>
            <a:p>
              <a:pPr algn="r"/>
              <a:r>
                <a:rPr lang="en-US" sz="1400" dirty="0">
                  <a:solidFill>
                    <a:srgbClr val="FF0000"/>
                  </a:solidFill>
                </a:rPr>
                <a:t>42</a:t>
              </a:r>
            </a:p>
            <a:p>
              <a:pPr algn="r"/>
              <a:r>
                <a:rPr lang="en-US" sz="1400" dirty="0">
                  <a:solidFill>
                    <a:srgbClr val="FF0000"/>
                  </a:solidFill>
                </a:rPr>
                <a:t>43</a:t>
              </a:r>
            </a:p>
            <a:p>
              <a:pPr algn="r"/>
              <a:r>
                <a:rPr lang="en-US" sz="1400" dirty="0">
                  <a:solidFill>
                    <a:srgbClr val="FF0000"/>
                  </a:solidFill>
                </a:rPr>
                <a:t>44</a:t>
              </a:r>
            </a:p>
            <a:p>
              <a:pPr algn="r"/>
              <a:r>
                <a:rPr lang="en-US" sz="1400" dirty="0">
                  <a:solidFill>
                    <a:srgbClr val="FF0000"/>
                  </a:solidFill>
                </a:rPr>
                <a:t>45</a:t>
              </a:r>
            </a:p>
            <a:p>
              <a:pPr algn="r"/>
              <a:r>
                <a:rPr lang="en-US" sz="1400" dirty="0">
                  <a:solidFill>
                    <a:srgbClr val="FF0000"/>
                  </a:solidFill>
                </a:rPr>
                <a:t>46</a:t>
              </a:r>
            </a:p>
            <a:p>
              <a:pPr algn="r"/>
              <a:r>
                <a:rPr lang="en-US" sz="1400" dirty="0">
                  <a:solidFill>
                    <a:srgbClr val="FF0000"/>
                  </a:solidFill>
                </a:rPr>
                <a:t>47</a:t>
              </a:r>
            </a:p>
            <a:p>
              <a:pPr algn="r"/>
              <a:r>
                <a:rPr lang="en-US" sz="1400" dirty="0">
                  <a:solidFill>
                    <a:srgbClr val="FF0000"/>
                  </a:solidFill>
                </a:rPr>
                <a:t>48</a:t>
              </a:r>
            </a:p>
            <a:p>
              <a:pPr algn="r"/>
              <a:r>
                <a:rPr lang="en-US" sz="1400" dirty="0">
                  <a:solidFill>
                    <a:srgbClr val="FF0000"/>
                  </a:solidFill>
                </a:rPr>
                <a:t>49</a:t>
              </a:r>
            </a:p>
            <a:p>
              <a:pPr algn="r"/>
              <a:r>
                <a:rPr lang="en-US" sz="1400" dirty="0">
                  <a:solidFill>
                    <a:srgbClr val="FF0000"/>
                  </a:solidFill>
                </a:rPr>
                <a:t>50</a:t>
              </a:r>
            </a:p>
          </p:txBody>
        </p:sp>
      </p:grpSp>
      <p:sp>
        <p:nvSpPr>
          <p:cNvPr id="10" name="Rectangle 9"/>
          <p:cNvSpPr/>
          <p:nvPr/>
        </p:nvSpPr>
        <p:spPr>
          <a:xfrm>
            <a:off x="899592" y="1268760"/>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9592" y="1772816"/>
            <a:ext cx="8064896" cy="36004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99592" y="2348880"/>
            <a:ext cx="8064896" cy="86409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99592" y="3861048"/>
            <a:ext cx="8064896" cy="216024"/>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99592" y="4077072"/>
            <a:ext cx="8064896" cy="216024"/>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99592" y="4509120"/>
            <a:ext cx="8064896" cy="432048"/>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99592" y="5373216"/>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99592" y="5805264"/>
            <a:ext cx="8064896"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99592" y="3429000"/>
            <a:ext cx="8064896" cy="43204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99592" y="4941168"/>
            <a:ext cx="8064896" cy="216024"/>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70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3" grpId="0" animBg="1"/>
      <p:bldP spid="14" grpId="0" animBg="1"/>
      <p:bldP spid="19" grpId="0" animBg="1"/>
      <p:bldP spid="20" grpId="0" animBg="1"/>
      <p:bldP spid="21" grpId="0" animBg="1"/>
      <p:bldP spid="22" grpId="0" animBg="1"/>
      <p:bldP spid="23" grpId="0" animBg="1"/>
      <p:bldP spid="24" grpId="0" animBg="1"/>
      <p:bldP spid="25" grpId="0" animBg="1"/>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 ARRAY OF </a:t>
            </a:r>
            <a:r>
              <a:rPr lang="en-US" sz="4000" dirty="0">
                <a:solidFill>
                  <a:srgbClr val="00B0F0"/>
                </a:solidFill>
                <a:latin typeface="Tahoma" charset="0"/>
                <a:cs typeface="Arial" charset="0"/>
              </a:rPr>
              <a:t>String</a:t>
            </a:r>
            <a:r>
              <a:rPr lang="en-US" sz="4000" dirty="0">
                <a:solidFill>
                  <a:schemeClr val="accent2"/>
                </a:solidFill>
                <a:latin typeface="Tahoma" charset="0"/>
                <a:cs typeface="Arial" charset="0"/>
              </a:rPr>
              <a:t>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729</a:t>
            </a:fld>
            <a:endParaRPr lang="en-US"/>
          </a:p>
        </p:txBody>
      </p:sp>
      <p:grpSp>
        <p:nvGrpSpPr>
          <p:cNvPr id="20" name="Group 19"/>
          <p:cNvGrpSpPr/>
          <p:nvPr/>
        </p:nvGrpSpPr>
        <p:grpSpPr>
          <a:xfrm>
            <a:off x="179512" y="1325667"/>
            <a:ext cx="8784976" cy="2031325"/>
            <a:chOff x="323528" y="1236822"/>
            <a:chExt cx="7848872" cy="1910098"/>
          </a:xfrm>
        </p:grpSpPr>
        <p:sp>
          <p:nvSpPr>
            <p:cNvPr id="21" name="TextBox 20"/>
            <p:cNvSpPr txBox="1"/>
            <p:nvPr/>
          </p:nvSpPr>
          <p:spPr>
            <a:xfrm>
              <a:off x="971600" y="1236822"/>
              <a:ext cx="7200800" cy="1910098"/>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 </a:t>
              </a:r>
              <a:r>
                <a:rPr lang="en-US" dirty="0">
                  <a:solidFill>
                    <a:srgbClr val="0000FF"/>
                  </a:solidFill>
                </a:rPr>
                <a:t>names = </a:t>
              </a:r>
              <a:r>
                <a:rPr lang="en-US" dirty="0">
                  <a:solidFill>
                    <a:srgbClr val="00B0F0"/>
                  </a:solidFill>
                </a:rPr>
                <a:t>new String</a:t>
              </a:r>
              <a:r>
                <a:rPr lang="en-US" dirty="0">
                  <a:solidFill>
                    <a:srgbClr val="0000FF"/>
                  </a:solidFill>
                </a:rPr>
                <a:t> [5];	</a:t>
              </a:r>
              <a:r>
                <a:rPr lang="en-US" dirty="0">
                  <a:solidFill>
                    <a:srgbClr val="00B050"/>
                  </a:solidFill>
                </a:rPr>
                <a:t>//declaration</a:t>
              </a:r>
            </a:p>
            <a:p>
              <a:r>
                <a:rPr lang="en-US" dirty="0">
                  <a:solidFill>
                    <a:srgbClr val="00B050"/>
                  </a:solidFill>
                </a:rPr>
                <a:t>//Fill in the array</a:t>
              </a:r>
            </a:p>
            <a:p>
              <a:r>
                <a:rPr lang="en-US" dirty="0">
                  <a:solidFill>
                    <a:srgbClr val="0000FF"/>
                  </a:solidFill>
                </a:rPr>
                <a:t>names[0] = “Sarah Fahd”;</a:t>
              </a:r>
            </a:p>
            <a:p>
              <a:r>
                <a:rPr lang="en-US" dirty="0">
                  <a:solidFill>
                    <a:srgbClr val="0000FF"/>
                  </a:solidFill>
                </a:rPr>
                <a:t>names[1] = “</a:t>
              </a:r>
              <a:r>
                <a:rPr lang="en-US" dirty="0" err="1">
                  <a:solidFill>
                    <a:srgbClr val="0000FF"/>
                  </a:solidFill>
                </a:rPr>
                <a:t>Rund</a:t>
              </a:r>
              <a:r>
                <a:rPr lang="en-US" dirty="0">
                  <a:solidFill>
                    <a:srgbClr val="0000FF"/>
                  </a:solidFill>
                </a:rPr>
                <a:t> Al-</a:t>
              </a:r>
              <a:r>
                <a:rPr lang="en-US" dirty="0" err="1">
                  <a:solidFill>
                    <a:srgbClr val="0000FF"/>
                  </a:solidFill>
                </a:rPr>
                <a:t>Otaibi</a:t>
              </a:r>
              <a:r>
                <a:rPr lang="en-US" dirty="0">
                  <a:solidFill>
                    <a:srgbClr val="0000FF"/>
                  </a:solidFill>
                </a:rPr>
                <a:t>”;</a:t>
              </a:r>
            </a:p>
            <a:p>
              <a:r>
                <a:rPr lang="en-US" dirty="0">
                  <a:solidFill>
                    <a:srgbClr val="0000FF"/>
                  </a:solidFill>
                </a:rPr>
                <a:t>names[2] = “</a:t>
              </a:r>
              <a:r>
                <a:rPr lang="en-US" dirty="0" err="1">
                  <a:solidFill>
                    <a:srgbClr val="0000FF"/>
                  </a:solidFill>
                </a:rPr>
                <a:t>Asmaa</a:t>
              </a:r>
              <a:r>
                <a:rPr lang="en-US" dirty="0">
                  <a:solidFill>
                    <a:srgbClr val="0000FF"/>
                  </a:solidFill>
                </a:rPr>
                <a:t> Mubarak”;</a:t>
              </a:r>
            </a:p>
            <a:p>
              <a:r>
                <a:rPr lang="en-US" dirty="0">
                  <a:solidFill>
                    <a:srgbClr val="0000FF"/>
                  </a:solidFill>
                </a:rPr>
                <a:t>names[3] = “</a:t>
              </a:r>
              <a:r>
                <a:rPr lang="en-US" dirty="0" err="1">
                  <a:solidFill>
                    <a:srgbClr val="0000FF"/>
                  </a:solidFill>
                </a:rPr>
                <a:t>Reem</a:t>
              </a:r>
              <a:r>
                <a:rPr lang="en-US" dirty="0">
                  <a:solidFill>
                    <a:srgbClr val="0000FF"/>
                  </a:solidFill>
                </a:rPr>
                <a:t> Al-</a:t>
              </a:r>
              <a:r>
                <a:rPr lang="en-US" dirty="0" err="1">
                  <a:solidFill>
                    <a:srgbClr val="0000FF"/>
                  </a:solidFill>
                </a:rPr>
                <a:t>Otaibi</a:t>
              </a:r>
              <a:r>
                <a:rPr lang="en-US" dirty="0">
                  <a:solidFill>
                    <a:srgbClr val="0000FF"/>
                  </a:solidFill>
                </a:rPr>
                <a:t>”;</a:t>
              </a:r>
            </a:p>
            <a:p>
              <a:r>
                <a:rPr lang="en-US" dirty="0">
                  <a:solidFill>
                    <a:srgbClr val="0000FF"/>
                  </a:solidFill>
                </a:rPr>
                <a:t>names[4] = “Hind Al-</a:t>
              </a:r>
              <a:r>
                <a:rPr lang="en-US" dirty="0" err="1">
                  <a:solidFill>
                    <a:srgbClr val="0000FF"/>
                  </a:solidFill>
                </a:rPr>
                <a:t>Tamimi</a:t>
              </a:r>
              <a:r>
                <a:rPr lang="en-US" dirty="0">
                  <a:solidFill>
                    <a:srgbClr val="0000FF"/>
                  </a:solidFill>
                </a:rPr>
                <a:t>”;</a:t>
              </a:r>
            </a:p>
          </p:txBody>
        </p:sp>
        <p:sp>
          <p:nvSpPr>
            <p:cNvPr id="22" name="TextBox 21"/>
            <p:cNvSpPr txBox="1"/>
            <p:nvPr/>
          </p:nvSpPr>
          <p:spPr>
            <a:xfrm>
              <a:off x="323528" y="1236822"/>
              <a:ext cx="576064" cy="1910098"/>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p:txBody>
        </p:sp>
      </p:gr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DECLARATION &amp; FILLING</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3528" y="3356992"/>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first statement declares an array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names</a:t>
            </a:r>
            <a:r>
              <a:rPr lang="en-US" sz="2000" dirty="0">
                <a:latin typeface="Tahoma" panose="020B0604030504040204" pitchFamily="34" charset="0"/>
                <a:ea typeface="Tahoma" panose="020B0604030504040204" pitchFamily="34" charset="0"/>
                <a:cs typeface="Tahoma" panose="020B0604030504040204" pitchFamily="34" charset="0"/>
              </a:rPr>
              <a:t> of size 5.</a:t>
            </a:r>
          </a:p>
        </p:txBody>
      </p:sp>
      <p:sp>
        <p:nvSpPr>
          <p:cNvPr id="23" name="TextBox 22"/>
          <p:cNvSpPr txBox="1"/>
          <p:nvPr/>
        </p:nvSpPr>
        <p:spPr>
          <a:xfrm>
            <a:off x="323528" y="3738228"/>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Each element of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names </a:t>
            </a:r>
            <a:r>
              <a:rPr lang="en-US" sz="2000" dirty="0">
                <a:latin typeface="Tahoma" panose="020B0604030504040204" pitchFamily="34" charset="0"/>
                <a:ea typeface="Tahoma" panose="020B0604030504040204" pitchFamily="34" charset="0"/>
                <a:cs typeface="Tahoma" panose="020B0604030504040204" pitchFamily="34" charset="0"/>
              </a:rPr>
              <a:t>is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25" name="TextBox 24"/>
          <p:cNvSpPr txBox="1"/>
          <p:nvPr/>
        </p:nvSpPr>
        <p:spPr>
          <a:xfrm>
            <a:off x="323528" y="4119464"/>
            <a:ext cx="8640960" cy="1015663"/>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Remember that 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stores an address rather than a value. </a:t>
            </a:r>
            <a:r>
              <a:rPr lang="en-US" sz="2000" i="1"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Refer to Lecture W4.3. The summary is provided in the next slide for easy reference.</a:t>
            </a:r>
          </a:p>
        </p:txBody>
      </p:sp>
      <p:sp>
        <p:nvSpPr>
          <p:cNvPr id="26" name="TextBox 25"/>
          <p:cNvSpPr txBox="1"/>
          <p:nvPr/>
        </p:nvSpPr>
        <p:spPr>
          <a:xfrm>
            <a:off x="323528" y="5116253"/>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All rules and properties mentioned under “Non-primitive data types” are applied on EACH element of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array.</a:t>
            </a:r>
            <a:endParaRPr lang="en-US" sz="2000" i="1"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8" name="TextBox 27"/>
          <p:cNvSpPr txBox="1"/>
          <p:nvPr/>
        </p:nvSpPr>
        <p:spPr>
          <a:xfrm>
            <a:off x="323528" y="5805264"/>
            <a:ext cx="8640960" cy="707886"/>
          </a:xfrm>
          <a:prstGeom prst="rect">
            <a:avLst/>
          </a:prstGeom>
          <a:solidFill>
            <a:schemeClr val="bg2"/>
          </a:solid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Naturally, all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methods that we previously studied are applied on EACH element of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array.</a:t>
            </a:r>
            <a:endParaRPr lang="en-US" sz="2000" i="1"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7489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3" grpId="0"/>
      <p:bldP spid="25" grpId="0"/>
      <p:bldP spid="26" grpId="0"/>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2. DATA TYPES</a:t>
            </a:r>
          </a:p>
        </p:txBody>
      </p:sp>
      <p:sp>
        <p:nvSpPr>
          <p:cNvPr id="6" name="Rectangle 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PRIMITIVE DATA TYPES (4) – Boolean</a:t>
            </a:r>
          </a:p>
        </p:txBody>
      </p:sp>
      <p:cxnSp>
        <p:nvCxnSpPr>
          <p:cNvPr id="7" name="Straight Connector 6"/>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nvGraphicFramePr>
        <p:xfrm>
          <a:off x="251520" y="1412776"/>
          <a:ext cx="8640961" cy="741680"/>
        </p:xfrm>
        <a:graphic>
          <a:graphicData uri="http://schemas.openxmlformats.org/drawingml/2006/table">
            <a:tbl>
              <a:tblPr firstRow="1" bandRow="1">
                <a:effectLst>
                  <a:outerShdw blurRad="63500" sx="102000" sy="102000" algn="ctr" rotWithShape="0">
                    <a:prstClr val="black">
                      <a:alpha val="40000"/>
                    </a:prstClr>
                  </a:outerShdw>
                </a:effectLst>
                <a:tableStyleId>{00A15C55-8517-42AA-B614-E9B94910E393}</a:tableStyleId>
              </a:tblPr>
              <a:tblGrid>
                <a:gridCol w="1080120">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800200">
                  <a:extLst>
                    <a:ext uri="{9D8B030D-6E8A-4147-A177-3AD203B41FA5}">
                      <a16:colId xmlns:a16="http://schemas.microsoft.com/office/drawing/2014/main" val="20003"/>
                    </a:ext>
                  </a:extLst>
                </a:gridCol>
                <a:gridCol w="3024337">
                  <a:extLst>
                    <a:ext uri="{9D8B030D-6E8A-4147-A177-3AD203B41FA5}">
                      <a16:colId xmlns:a16="http://schemas.microsoft.com/office/drawing/2014/main" val="20004"/>
                    </a:ext>
                  </a:extLst>
                </a:gridCol>
              </a:tblGrid>
              <a:tr h="370840">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Type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Size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Min.</a:t>
                      </a:r>
                      <a:r>
                        <a:rPr lang="en-US" sz="1800" baseline="0"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Value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Max. Value</a:t>
                      </a:r>
                    </a:p>
                  </a:txBody>
                  <a:tcPr/>
                </a:tc>
                <a:tc>
                  <a:txBody>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Description</a:t>
                      </a:r>
                    </a:p>
                  </a:txBody>
                  <a:tcPr/>
                </a:tc>
                <a:extLst>
                  <a:ext uri="{0D108BD9-81ED-4DB2-BD59-A6C34878D82A}">
                    <a16:rowId xmlns:a16="http://schemas.microsoft.com/office/drawing/2014/main" val="10000"/>
                  </a:ext>
                </a:extLst>
              </a:tr>
              <a:tr h="370840">
                <a:tc>
                  <a:txBody>
                    <a:bodyPr/>
                    <a:lstStyle/>
                    <a:p>
                      <a:pPr algn="ctr"/>
                      <a:r>
                        <a:rPr lang="en-US" sz="1800"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endParaRPr lang="en-US" sz="1800" dirty="0">
                        <a:solidFill>
                          <a:srgbClr val="00B0F0"/>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l"/>
                      <a:r>
                        <a:rPr lang="en-US" sz="1800" baseline="0" dirty="0">
                          <a:solidFill>
                            <a:srgbClr val="FF0000"/>
                          </a:solidFill>
                          <a:latin typeface="Tahoma" panose="020B0604030504040204" pitchFamily="34" charset="0"/>
                          <a:ea typeface="Tahoma" panose="020B0604030504040204" pitchFamily="34" charset="0"/>
                          <a:cs typeface="Tahoma" panose="020B0604030504040204" pitchFamily="34" charset="0"/>
                        </a:rPr>
                        <a:t>1</a:t>
                      </a:r>
                      <a:r>
                        <a:rPr lang="en-US" sz="1800" baseline="0" dirty="0">
                          <a:solidFill>
                            <a:schemeClr val="tx1"/>
                          </a:solidFill>
                          <a:latin typeface="Tahoma" panose="020B0604030504040204" pitchFamily="34" charset="0"/>
                          <a:ea typeface="Tahoma" panose="020B0604030504040204" pitchFamily="34" charset="0"/>
                          <a:cs typeface="Tahoma" panose="020B0604030504040204" pitchFamily="34" charset="0"/>
                        </a:rPr>
                        <a:t> bit</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indent="0" algn="l">
                        <a:buFontTx/>
                        <a:buNone/>
                      </a:pPr>
                      <a:r>
                        <a:rPr lang="en-US" sz="1800" b="0" baseline="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l"/>
                      <a:r>
                        <a:rPr lang="en-US" sz="1800" b="0" baseline="0" dirty="0">
                          <a:latin typeface="Tahoma" panose="020B0604030504040204" pitchFamily="34" charset="0"/>
                          <a:ea typeface="Tahoma" panose="020B0604030504040204" pitchFamily="34" charset="0"/>
                          <a:cs typeface="Tahoma" panose="020B0604030504040204" pitchFamily="34" charset="0"/>
                        </a:rPr>
                        <a:t>Stores either </a:t>
                      </a:r>
                      <a:r>
                        <a:rPr lang="en-US" sz="1800" b="0" baseline="0" dirty="0">
                          <a:solidFill>
                            <a:srgbClr val="00B0F0"/>
                          </a:solidFill>
                          <a:latin typeface="Tahoma" panose="020B0604030504040204" pitchFamily="34" charset="0"/>
                          <a:ea typeface="Tahoma" panose="020B0604030504040204" pitchFamily="34" charset="0"/>
                          <a:cs typeface="Tahoma" panose="020B0604030504040204" pitchFamily="34" charset="0"/>
                        </a:rPr>
                        <a:t>true </a:t>
                      </a:r>
                      <a:r>
                        <a:rPr lang="en-US" sz="1800" b="0" baseline="0" dirty="0">
                          <a:latin typeface="Tahoma" panose="020B0604030504040204" pitchFamily="34" charset="0"/>
                          <a:ea typeface="Tahoma" panose="020B0604030504040204" pitchFamily="34" charset="0"/>
                          <a:cs typeface="Tahoma" panose="020B0604030504040204" pitchFamily="34" charset="0"/>
                        </a:rPr>
                        <a:t>or </a:t>
                      </a:r>
                      <a:r>
                        <a:rPr lang="en-US" sz="1800" b="0" baseline="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1800" b="0" baseline="0" dirty="0">
                          <a:latin typeface="Tahoma" panose="020B0604030504040204" pitchFamily="34" charset="0"/>
                          <a:ea typeface="Tahoma" panose="020B0604030504040204" pitchFamily="34" charset="0"/>
                          <a:cs typeface="Tahoma" panose="020B0604030504040204" pitchFamily="34" charset="0"/>
                        </a:rPr>
                        <a:t>.</a:t>
                      </a:r>
                    </a:p>
                  </a:txBody>
                  <a:tcPr/>
                </a:tc>
                <a:extLst>
                  <a:ext uri="{0D108BD9-81ED-4DB2-BD59-A6C34878D82A}">
                    <a16:rowId xmlns:a16="http://schemas.microsoft.com/office/drawing/2014/main" val="10001"/>
                  </a:ext>
                </a:extLst>
              </a:tr>
            </a:tbl>
          </a:graphicData>
        </a:graphic>
      </p:graphicFrame>
      <p:sp>
        <p:nvSpPr>
          <p:cNvPr id="14" name="Content Placeholder 4"/>
          <p:cNvSpPr txBox="1">
            <a:spLocks/>
          </p:cNvSpPr>
          <p:nvPr/>
        </p:nvSpPr>
        <p:spPr>
          <a:xfrm>
            <a:off x="179512" y="2276872"/>
            <a:ext cx="8640960" cy="720080"/>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err="1">
                <a:solidFill>
                  <a:srgbClr val="00B0F0"/>
                </a:solidFill>
                <a:latin typeface="Tahoma" panose="020B0604030504040204" pitchFamily="34" charset="0"/>
                <a:ea typeface="Tahoma" panose="020B0604030504040204" pitchFamily="34" charset="0"/>
                <a:cs typeface="Tahoma" panose="020B0604030504040204" pitchFamily="34" charset="0"/>
              </a:rPr>
              <a:t>boolean</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data type manipulates logical expressions that evaluate to either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true </a:t>
            </a:r>
            <a:r>
              <a:rPr lang="en-US" sz="2000" dirty="0">
                <a:latin typeface="Tahoma" panose="020B0604030504040204" pitchFamily="34" charset="0"/>
                <a:ea typeface="Tahoma" panose="020B0604030504040204" pitchFamily="34" charset="0"/>
                <a:cs typeface="Tahoma" panose="020B0604030504040204" pitchFamily="34" charset="0"/>
              </a:rPr>
              <a:t>or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false</a:t>
            </a:r>
            <a:r>
              <a:rPr lang="en-US" sz="2000" dirty="0">
                <a:latin typeface="Tahoma" panose="020B0604030504040204" pitchFamily="34" charset="0"/>
                <a:ea typeface="Tahoma" panose="020B0604030504040204" pitchFamily="34" charset="0"/>
                <a:cs typeface="Tahoma" panose="020B0604030504040204" pitchFamily="34" charset="0"/>
              </a:rPr>
              <a:t>.</a:t>
            </a:r>
          </a:p>
          <a:p>
            <a:pPr marL="256032" lvl="1" indent="0" algn="just">
              <a:lnSpc>
                <a:spcPct val="90000"/>
              </a:lnSpc>
              <a:buClr>
                <a:srgbClr val="FF0000"/>
              </a:buClr>
              <a:buFont typeface="Verdana"/>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12"/>
          </p:nvPr>
        </p:nvSpPr>
        <p:spPr/>
        <p:txBody>
          <a:bodyPr/>
          <a:lstStyle/>
          <a:p>
            <a:fld id="{F8648942-3001-4E9F-BD4B-DA0C8DFD46EB}" type="slidenum">
              <a:rPr lang="en-US" smtClean="0"/>
              <a:pPr/>
              <a:t>73</a:t>
            </a:fld>
            <a:endParaRPr lang="en-US"/>
          </a:p>
        </p:txBody>
      </p:sp>
    </p:spTree>
    <p:extLst>
      <p:ext uri="{BB962C8B-B14F-4D97-AF65-F5344CB8AC3E}">
        <p14:creationId xmlns:p14="http://schemas.microsoft.com/office/powerpoint/2010/main" val="213630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left)">
                                      <p:cBhvr>
                                        <p:cTn id="16"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build="p"/>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vert="horz" rtlCol="0" anchor="ctr">
            <a:noAutofit/>
            <a:scene3d>
              <a:camera prst="orthographicFront"/>
              <a:lightRig rig="soft" dir="t"/>
            </a:scene3d>
            <a:sp3d prstMaterial="softEdge">
              <a:bevelT w="25400" h="25400"/>
            </a:sp3d>
          </a:bodyPr>
          <a:lstStyle/>
          <a:p>
            <a:r>
              <a:rPr lang="en-US" sz="2800" dirty="0">
                <a:solidFill>
                  <a:schemeClr val="accent2"/>
                </a:solidFill>
                <a:latin typeface="Tahoma" charset="0"/>
                <a:cs typeface="Arial" charset="0"/>
              </a:rPr>
              <a:t>Reminder: Java Variables </a:t>
            </a:r>
            <a:r>
              <a:rPr lang="en-US" sz="2800">
                <a:solidFill>
                  <a:schemeClr val="accent2"/>
                </a:solidFill>
                <a:latin typeface="Tahoma" charset="0"/>
                <a:cs typeface="Arial" charset="0"/>
              </a:rPr>
              <a:t>(W4.1)</a:t>
            </a:r>
            <a:endParaRPr lang="en-US" sz="2800" dirty="0">
              <a:solidFill>
                <a:schemeClr val="accent2"/>
              </a:solidFill>
              <a:latin typeface="Tahoma" charset="0"/>
              <a:cs typeface="Arial" charset="0"/>
            </a:endParaRPr>
          </a:p>
        </p:txBody>
      </p:sp>
      <p:cxnSp>
        <p:nvCxnSpPr>
          <p:cNvPr id="49" name="Straight Connector 48"/>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 SUMMARIZE…</a:t>
            </a:r>
          </a:p>
        </p:txBody>
      </p:sp>
      <p:cxnSp>
        <p:nvCxnSpPr>
          <p:cNvPr id="51" name="Straight Connector 50"/>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3491880" y="1268760"/>
            <a:ext cx="2016224" cy="576064"/>
          </a:xfrm>
          <a:prstGeom prst="roundRect">
            <a:avLst/>
          </a:prstGeom>
          <a:solidFill>
            <a:schemeClr val="accent3">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JAVA VARIABLES</a:t>
            </a:r>
          </a:p>
        </p:txBody>
      </p:sp>
      <p:sp>
        <p:nvSpPr>
          <p:cNvPr id="63" name="Rounded Rectangle 62"/>
          <p:cNvSpPr/>
          <p:nvPr/>
        </p:nvSpPr>
        <p:spPr>
          <a:xfrm>
            <a:off x="971600" y="2276872"/>
            <a:ext cx="2952328"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PRIMITIVE DATATYPES</a:t>
            </a:r>
          </a:p>
        </p:txBody>
      </p:sp>
      <p:sp>
        <p:nvSpPr>
          <p:cNvPr id="64" name="Rounded Rectangle 63"/>
          <p:cNvSpPr/>
          <p:nvPr/>
        </p:nvSpPr>
        <p:spPr>
          <a:xfrm>
            <a:off x="5004048" y="2276872"/>
            <a:ext cx="2916324" cy="648072"/>
          </a:xfrm>
          <a:prstGeom prst="roundRect">
            <a:avLst/>
          </a:prstGeom>
          <a:solidFill>
            <a:schemeClr val="accent1">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NON-PRIMITIVE DATATYPES</a:t>
            </a:r>
          </a:p>
        </p:txBody>
      </p:sp>
      <p:sp>
        <p:nvSpPr>
          <p:cNvPr id="65" name="Rounded Rectangle 64"/>
          <p:cNvSpPr/>
          <p:nvPr/>
        </p:nvSpPr>
        <p:spPr>
          <a:xfrm>
            <a:off x="1547664" y="3068960"/>
            <a:ext cx="3024336" cy="576064"/>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Examples: </a:t>
            </a:r>
            <a:r>
              <a:rPr lang="en-US" dirty="0" err="1">
                <a:solidFill>
                  <a:srgbClr val="0000FF"/>
                </a:solidFill>
              </a:rPr>
              <a:t>int</a:t>
            </a:r>
            <a:r>
              <a:rPr lang="en-US" dirty="0">
                <a:solidFill>
                  <a:srgbClr val="0000FF"/>
                </a:solidFill>
              </a:rPr>
              <a:t>, double, char</a:t>
            </a:r>
          </a:p>
        </p:txBody>
      </p:sp>
      <p:sp>
        <p:nvSpPr>
          <p:cNvPr id="67" name="Rounded Rectangle 66"/>
          <p:cNvSpPr/>
          <p:nvPr/>
        </p:nvSpPr>
        <p:spPr>
          <a:xfrm>
            <a:off x="1547664" y="3780039"/>
            <a:ext cx="3024336" cy="50405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Store data </a:t>
            </a:r>
            <a:r>
              <a:rPr lang="en-US" dirty="0">
                <a:solidFill>
                  <a:srgbClr val="FF0000"/>
                </a:solidFill>
              </a:rPr>
              <a:t>values</a:t>
            </a:r>
          </a:p>
        </p:txBody>
      </p:sp>
      <p:sp>
        <p:nvSpPr>
          <p:cNvPr id="69" name="Rounded Rectangle 68"/>
          <p:cNvSpPr/>
          <p:nvPr/>
        </p:nvSpPr>
        <p:spPr>
          <a:xfrm>
            <a:off x="5508104" y="3068960"/>
            <a:ext cx="3528392" cy="576064"/>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Examples: String, Scanner, any (pre)defined class</a:t>
            </a:r>
          </a:p>
        </p:txBody>
      </p:sp>
      <p:cxnSp>
        <p:nvCxnSpPr>
          <p:cNvPr id="71" name="Straight Connector 70"/>
          <p:cNvCxnSpPr>
            <a:stCxn id="62" idx="2"/>
          </p:cNvCxnSpPr>
          <p:nvPr/>
        </p:nvCxnSpPr>
        <p:spPr>
          <a:xfrm>
            <a:off x="4499992" y="1844824"/>
            <a:ext cx="0" cy="144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3" idx="0"/>
          </p:cNvCxnSpPr>
          <p:nvPr/>
        </p:nvCxnSpPr>
        <p:spPr>
          <a:xfrm>
            <a:off x="2447764" y="1988840"/>
            <a:ext cx="0"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4" idx="0"/>
          </p:cNvCxnSpPr>
          <p:nvPr/>
        </p:nvCxnSpPr>
        <p:spPr>
          <a:xfrm>
            <a:off x="6462210" y="1988840"/>
            <a:ext cx="0" cy="288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447764" y="1988840"/>
            <a:ext cx="4014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624" y="2924944"/>
            <a:ext cx="0" cy="3510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65" idx="1"/>
          </p:cNvCxnSpPr>
          <p:nvPr/>
        </p:nvCxnSpPr>
        <p:spPr>
          <a:xfrm>
            <a:off x="1187624" y="3356992"/>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67" idx="1"/>
          </p:cNvCxnSpPr>
          <p:nvPr/>
        </p:nvCxnSpPr>
        <p:spPr>
          <a:xfrm flipV="1">
            <a:off x="1187624" y="4032067"/>
            <a:ext cx="360040" cy="90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220072" y="2924944"/>
            <a:ext cx="0" cy="34743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69" idx="1"/>
          </p:cNvCxnSpPr>
          <p:nvPr/>
        </p:nvCxnSpPr>
        <p:spPr>
          <a:xfrm>
            <a:off x="5220072" y="3356992"/>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5508104" y="3757536"/>
            <a:ext cx="3528392" cy="50405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Store data </a:t>
            </a:r>
            <a:r>
              <a:rPr lang="en-US" dirty="0">
                <a:solidFill>
                  <a:srgbClr val="FF0000"/>
                </a:solidFill>
              </a:rPr>
              <a:t>addresses</a:t>
            </a:r>
          </a:p>
        </p:txBody>
      </p:sp>
      <p:cxnSp>
        <p:nvCxnSpPr>
          <p:cNvPr id="101" name="Straight Arrow Connector 100"/>
          <p:cNvCxnSpPr/>
          <p:nvPr/>
        </p:nvCxnSpPr>
        <p:spPr>
          <a:xfrm>
            <a:off x="5220072" y="4041068"/>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Rounded Rectangle 104"/>
          <p:cNvSpPr/>
          <p:nvPr/>
        </p:nvSpPr>
        <p:spPr>
          <a:xfrm>
            <a:off x="1547664" y="5058181"/>
            <a:ext cx="3024336" cy="86409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Updating overwrites the value in the same address. </a:t>
            </a:r>
          </a:p>
        </p:txBody>
      </p:sp>
      <p:cxnSp>
        <p:nvCxnSpPr>
          <p:cNvPr id="106" name="Straight Arrow Connector 105"/>
          <p:cNvCxnSpPr>
            <a:endCxn id="105" idx="1"/>
          </p:cNvCxnSpPr>
          <p:nvPr/>
        </p:nvCxnSpPr>
        <p:spPr>
          <a:xfrm>
            <a:off x="1187624" y="5490229"/>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5508104" y="4990673"/>
            <a:ext cx="3528392" cy="86409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Updating changes the address stored in the reference variable. </a:t>
            </a:r>
          </a:p>
        </p:txBody>
      </p:sp>
      <p:cxnSp>
        <p:nvCxnSpPr>
          <p:cNvPr id="108" name="Straight Arrow Connector 107"/>
          <p:cNvCxnSpPr/>
          <p:nvPr/>
        </p:nvCxnSpPr>
        <p:spPr>
          <a:xfrm>
            <a:off x="5220072" y="5445224"/>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1547664" y="6057292"/>
            <a:ext cx="3024336" cy="756084"/>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Old values don’t exist anymore.</a:t>
            </a:r>
          </a:p>
        </p:txBody>
      </p:sp>
      <p:cxnSp>
        <p:nvCxnSpPr>
          <p:cNvPr id="130" name="Straight Arrow Connector 129"/>
          <p:cNvCxnSpPr/>
          <p:nvPr/>
        </p:nvCxnSpPr>
        <p:spPr>
          <a:xfrm>
            <a:off x="1187624" y="6435334"/>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Rounded Rectangle 130"/>
          <p:cNvSpPr/>
          <p:nvPr/>
        </p:nvSpPr>
        <p:spPr>
          <a:xfrm>
            <a:off x="5508104" y="5967282"/>
            <a:ext cx="3528392" cy="846094"/>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Old address exist but is no more accessible through this reference variable.</a:t>
            </a:r>
          </a:p>
        </p:txBody>
      </p:sp>
      <p:cxnSp>
        <p:nvCxnSpPr>
          <p:cNvPr id="133" name="Straight Arrow Connector 132"/>
          <p:cNvCxnSpPr/>
          <p:nvPr/>
        </p:nvCxnSpPr>
        <p:spPr>
          <a:xfrm>
            <a:off x="5220072" y="6390329"/>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Rounded Rectangle 133"/>
          <p:cNvSpPr/>
          <p:nvPr/>
        </p:nvSpPr>
        <p:spPr>
          <a:xfrm>
            <a:off x="1547664" y="4419110"/>
            <a:ext cx="3024336" cy="50405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Known as </a:t>
            </a:r>
            <a:r>
              <a:rPr lang="en-US" dirty="0">
                <a:solidFill>
                  <a:srgbClr val="FF0000"/>
                </a:solidFill>
              </a:rPr>
              <a:t>data </a:t>
            </a:r>
            <a:r>
              <a:rPr lang="en-US" dirty="0">
                <a:solidFill>
                  <a:srgbClr val="0000FF"/>
                </a:solidFill>
              </a:rPr>
              <a:t>variables</a:t>
            </a:r>
          </a:p>
        </p:txBody>
      </p:sp>
      <p:sp>
        <p:nvSpPr>
          <p:cNvPr id="135" name="Rounded Rectangle 134"/>
          <p:cNvSpPr/>
          <p:nvPr/>
        </p:nvSpPr>
        <p:spPr>
          <a:xfrm>
            <a:off x="5508104" y="4374105"/>
            <a:ext cx="3528392" cy="504056"/>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FF"/>
                </a:solidFill>
              </a:rPr>
              <a:t>Known as </a:t>
            </a:r>
            <a:r>
              <a:rPr lang="en-US" dirty="0">
                <a:solidFill>
                  <a:srgbClr val="FF0000"/>
                </a:solidFill>
              </a:rPr>
              <a:t>reference </a:t>
            </a:r>
            <a:r>
              <a:rPr lang="en-US" dirty="0">
                <a:solidFill>
                  <a:srgbClr val="0000FF"/>
                </a:solidFill>
              </a:rPr>
              <a:t>variables</a:t>
            </a:r>
          </a:p>
        </p:txBody>
      </p:sp>
      <p:cxnSp>
        <p:nvCxnSpPr>
          <p:cNvPr id="136" name="Straight Arrow Connector 135"/>
          <p:cNvCxnSpPr/>
          <p:nvPr/>
        </p:nvCxnSpPr>
        <p:spPr>
          <a:xfrm>
            <a:off x="1187624" y="4653136"/>
            <a:ext cx="36004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5220072" y="4653136"/>
            <a:ext cx="28803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1AC0F99-418A-47AD-8EE9-8B4FF28C0C0C}" type="slidenum">
              <a:rPr lang="en-US" smtClean="0"/>
              <a:pPr/>
              <a:t>730</a:t>
            </a:fld>
            <a:endParaRPr lang="en-US"/>
          </a:p>
        </p:txBody>
      </p:sp>
      <p:sp>
        <p:nvSpPr>
          <p:cNvPr id="37" name="Rounded Rectangle 36"/>
          <p:cNvSpPr/>
          <p:nvPr/>
        </p:nvSpPr>
        <p:spPr>
          <a:xfrm>
            <a:off x="7236296" y="548680"/>
            <a:ext cx="1512168" cy="504056"/>
          </a:xfrm>
          <a:prstGeom prst="roundRect">
            <a:avLst/>
          </a:prstGeom>
          <a:solidFill>
            <a:srgbClr val="0000F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REMINDER</a:t>
            </a:r>
          </a:p>
        </p:txBody>
      </p:sp>
    </p:spTree>
    <p:extLst>
      <p:ext uri="{BB962C8B-B14F-4D97-AF65-F5344CB8AC3E}">
        <p14:creationId xmlns:p14="http://schemas.microsoft.com/office/powerpoint/2010/main" val="420536772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ARRAY OF </a:t>
            </a:r>
            <a:r>
              <a:rPr lang="en-US" sz="4000" dirty="0">
                <a:solidFill>
                  <a:srgbClr val="00B0F0"/>
                </a:solidFill>
                <a:latin typeface="Tahoma" charset="0"/>
                <a:cs typeface="Arial" charset="0"/>
              </a:rPr>
              <a:t>String</a:t>
            </a:r>
            <a:r>
              <a:rPr lang="en-US" sz="4000" dirty="0">
                <a:solidFill>
                  <a:schemeClr val="accent2"/>
                </a:solidFill>
                <a:latin typeface="Tahoma" charset="0"/>
                <a:cs typeface="Arial" charset="0"/>
              </a:rPr>
              <a:t>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731</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DECLARATION &amp; FILLING</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3528" y="1268760"/>
            <a:ext cx="8640960" cy="1015663"/>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Therefore, after the execution of the previous code segment, each array element contains an </a:t>
            </a:r>
            <a:r>
              <a:rPr lang="en-US" sz="2000" dirty="0">
                <a:solidFill>
                  <a:srgbClr val="C00000"/>
                </a:solidFill>
                <a:latin typeface="Tahoma" panose="020B0604030504040204" pitchFamily="34" charset="0"/>
                <a:ea typeface="Tahoma" panose="020B0604030504040204" pitchFamily="34" charset="0"/>
                <a:cs typeface="Tahoma" panose="020B0604030504040204" pitchFamily="34" charset="0"/>
              </a:rPr>
              <a:t>address </a:t>
            </a:r>
            <a:r>
              <a:rPr lang="en-US" sz="2000" dirty="0">
                <a:latin typeface="Tahoma" panose="020B0604030504040204" pitchFamily="34" charset="0"/>
                <a:ea typeface="Tahoma" panose="020B0604030504040204" pitchFamily="34" charset="0"/>
                <a:cs typeface="Tahoma" panose="020B0604030504040204" pitchFamily="34" charset="0"/>
              </a:rPr>
              <a:t>that points to (refers to) the corresponding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15" name="TextBox 14"/>
          <p:cNvSpPr txBox="1"/>
          <p:nvPr/>
        </p:nvSpPr>
        <p:spPr>
          <a:xfrm>
            <a:off x="323528" y="234888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memory layout will be as follows:</a:t>
            </a:r>
          </a:p>
        </p:txBody>
      </p:sp>
      <p:graphicFrame>
        <p:nvGraphicFramePr>
          <p:cNvPr id="24" name="Table 23"/>
          <p:cNvGraphicFramePr>
            <a:graphicFrameLocks noGrp="1"/>
          </p:cNvGraphicFramePr>
          <p:nvPr/>
        </p:nvGraphicFramePr>
        <p:xfrm>
          <a:off x="1622727" y="2852936"/>
          <a:ext cx="7269755" cy="864096"/>
        </p:xfrm>
        <a:graphic>
          <a:graphicData uri="http://schemas.openxmlformats.org/drawingml/2006/table">
            <a:tbl>
              <a:tblPr firstRow="1" bandRow="1">
                <a:tableStyleId>{5C22544A-7EE6-4342-B048-85BDC9FD1C3A}</a:tableStyleId>
              </a:tblPr>
              <a:tblGrid>
                <a:gridCol w="1453951">
                  <a:extLst>
                    <a:ext uri="{9D8B030D-6E8A-4147-A177-3AD203B41FA5}">
                      <a16:colId xmlns:a16="http://schemas.microsoft.com/office/drawing/2014/main" val="20000"/>
                    </a:ext>
                  </a:extLst>
                </a:gridCol>
                <a:gridCol w="1453951">
                  <a:extLst>
                    <a:ext uri="{9D8B030D-6E8A-4147-A177-3AD203B41FA5}">
                      <a16:colId xmlns:a16="http://schemas.microsoft.com/office/drawing/2014/main" val="20001"/>
                    </a:ext>
                  </a:extLst>
                </a:gridCol>
                <a:gridCol w="1453951">
                  <a:extLst>
                    <a:ext uri="{9D8B030D-6E8A-4147-A177-3AD203B41FA5}">
                      <a16:colId xmlns:a16="http://schemas.microsoft.com/office/drawing/2014/main" val="20002"/>
                    </a:ext>
                  </a:extLst>
                </a:gridCol>
                <a:gridCol w="1453951">
                  <a:extLst>
                    <a:ext uri="{9D8B030D-6E8A-4147-A177-3AD203B41FA5}">
                      <a16:colId xmlns:a16="http://schemas.microsoft.com/office/drawing/2014/main" val="20003"/>
                    </a:ext>
                  </a:extLst>
                </a:gridCol>
                <a:gridCol w="1453951">
                  <a:extLst>
                    <a:ext uri="{9D8B030D-6E8A-4147-A177-3AD203B41FA5}">
                      <a16:colId xmlns:a16="http://schemas.microsoft.com/office/drawing/2014/main" val="20004"/>
                    </a:ext>
                  </a:extLst>
                </a:gridCol>
              </a:tblGrid>
              <a:tr h="432048">
                <a:tc>
                  <a:txBody>
                    <a:bodyPr/>
                    <a:lstStyle/>
                    <a:p>
                      <a:r>
                        <a:rPr lang="en-US" sz="1400" b="0" dirty="0">
                          <a:solidFill>
                            <a:srgbClr val="0070C0"/>
                          </a:solidFill>
                        </a:rPr>
                        <a:t>names[0]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names[1]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names[2]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names[3]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400" b="0" dirty="0">
                          <a:solidFill>
                            <a:srgbClr val="0070C0"/>
                          </a:solidFill>
                        </a:rPr>
                        <a:t>names[4]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432048">
                <a:tc>
                  <a:txBody>
                    <a:bodyPr/>
                    <a:lstStyle/>
                    <a:p>
                      <a:r>
                        <a:rPr lang="en-US" sz="1600" dirty="0" err="1"/>
                        <a:t>Adrs</a:t>
                      </a:r>
                      <a:r>
                        <a:rPr lang="en-US" sz="1600" baseline="0" dirty="0"/>
                        <a:t> of Str0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err="1"/>
                        <a:t>Adrs</a:t>
                      </a:r>
                      <a:r>
                        <a:rPr lang="en-US" sz="1600" baseline="0" dirty="0"/>
                        <a:t> of Str1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err="1"/>
                        <a:t>Adrs</a:t>
                      </a:r>
                      <a:r>
                        <a:rPr lang="en-US" sz="1600" baseline="0" dirty="0"/>
                        <a:t> of Str2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err="1"/>
                        <a:t>Adrs</a:t>
                      </a:r>
                      <a:r>
                        <a:rPr lang="en-US" sz="1600" baseline="0" dirty="0"/>
                        <a:t> of Str3</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600" dirty="0" err="1"/>
                        <a:t>Adrs</a:t>
                      </a:r>
                      <a:r>
                        <a:rPr lang="en-US" sz="1600" baseline="0" dirty="0"/>
                        <a:t> of Str4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27" name="Table 26"/>
          <p:cNvGraphicFramePr>
            <a:graphicFrameLocks noGrp="1"/>
          </p:cNvGraphicFramePr>
          <p:nvPr/>
        </p:nvGraphicFramePr>
        <p:xfrm>
          <a:off x="179512" y="2802528"/>
          <a:ext cx="1064154" cy="864096"/>
        </p:xfrm>
        <a:graphic>
          <a:graphicData uri="http://schemas.openxmlformats.org/drawingml/2006/table">
            <a:tbl>
              <a:tblPr firstRow="1" bandRow="1">
                <a:tableStyleId>{5C22544A-7EE6-4342-B048-85BDC9FD1C3A}</a:tableStyleId>
              </a:tblPr>
              <a:tblGrid>
                <a:gridCol w="1064154">
                  <a:extLst>
                    <a:ext uri="{9D8B030D-6E8A-4147-A177-3AD203B41FA5}">
                      <a16:colId xmlns:a16="http://schemas.microsoft.com/office/drawing/2014/main" val="20000"/>
                    </a:ext>
                  </a:extLst>
                </a:gridCol>
              </a:tblGrid>
              <a:tr h="432048">
                <a:tc>
                  <a:txBody>
                    <a:bodyPr/>
                    <a:lstStyle/>
                    <a:p>
                      <a:r>
                        <a:rPr kumimoji="0" lang="en-US" sz="1400" b="1" kern="1200" dirty="0">
                          <a:solidFill>
                            <a:srgbClr val="C00000"/>
                          </a:solidFill>
                          <a:latin typeface="+mn-lt"/>
                          <a:ea typeface="+mn-ea"/>
                          <a:cs typeface="+mn-cs"/>
                        </a:rPr>
                        <a:t>Adrs1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0"/>
                  </a:ext>
                </a:extLst>
              </a:tr>
              <a:tr h="432048">
                <a:tc>
                  <a:txBody>
                    <a:bodyPr/>
                    <a:lstStyle/>
                    <a:p>
                      <a:r>
                        <a:rPr kumimoji="0" lang="en-US" sz="1600" kern="1200" dirty="0">
                          <a:solidFill>
                            <a:srgbClr val="0000FF"/>
                          </a:solidFill>
                          <a:latin typeface="+mn-lt"/>
                          <a:ea typeface="+mn-ea"/>
                          <a:cs typeface="+mn-cs"/>
                        </a:rPr>
                        <a:t>names</a:t>
                      </a:r>
                      <a:endParaRPr kumimoji="0" lang="en-US" sz="1800" kern="1200" dirty="0">
                        <a:solidFill>
                          <a:srgbClr val="0000FF"/>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1"/>
                  </a:ext>
                </a:extLst>
              </a:tr>
            </a:tbl>
          </a:graphicData>
        </a:graphic>
      </p:graphicFrame>
      <p:cxnSp>
        <p:nvCxnSpPr>
          <p:cNvPr id="29" name="Straight Arrow Connector 28"/>
          <p:cNvCxnSpPr/>
          <p:nvPr/>
        </p:nvCxnSpPr>
        <p:spPr>
          <a:xfrm>
            <a:off x="1115617" y="3512332"/>
            <a:ext cx="576063" cy="0"/>
          </a:xfrm>
          <a:prstGeom prst="straightConnector1">
            <a:avLst/>
          </a:prstGeom>
          <a:ln w="28575">
            <a:solidFill>
              <a:srgbClr val="C00000"/>
            </a:solidFill>
            <a:headEnd type="diamond" w="lg" len="lg"/>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rot="5400000">
            <a:off x="1583668" y="4545124"/>
            <a:ext cx="1584176" cy="36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Sarah Fahd</a:t>
            </a:r>
          </a:p>
        </p:txBody>
      </p:sp>
      <p:sp>
        <p:nvSpPr>
          <p:cNvPr id="30" name="Rectangle 29"/>
          <p:cNvSpPr/>
          <p:nvPr/>
        </p:nvSpPr>
        <p:spPr>
          <a:xfrm rot="5400000">
            <a:off x="3023828" y="4545124"/>
            <a:ext cx="1584176" cy="36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err="1"/>
              <a:t>Rund</a:t>
            </a:r>
            <a:r>
              <a:rPr lang="en-US" sz="1050" dirty="0"/>
              <a:t> Al-</a:t>
            </a:r>
            <a:r>
              <a:rPr lang="en-US" sz="1050" dirty="0" err="1"/>
              <a:t>Otaibi</a:t>
            </a:r>
            <a:endParaRPr lang="en-US" sz="1050" dirty="0"/>
          </a:p>
        </p:txBody>
      </p:sp>
      <p:sp>
        <p:nvSpPr>
          <p:cNvPr id="31" name="Rectangle 30"/>
          <p:cNvSpPr/>
          <p:nvPr/>
        </p:nvSpPr>
        <p:spPr>
          <a:xfrm rot="5400000">
            <a:off x="4463988" y="4545124"/>
            <a:ext cx="1584176" cy="36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err="1"/>
              <a:t>Asmaa</a:t>
            </a:r>
            <a:r>
              <a:rPr lang="en-US" sz="1050" dirty="0"/>
              <a:t> Mubarak</a:t>
            </a:r>
          </a:p>
        </p:txBody>
      </p:sp>
      <p:sp>
        <p:nvSpPr>
          <p:cNvPr id="32" name="Rectangle 31"/>
          <p:cNvSpPr/>
          <p:nvPr/>
        </p:nvSpPr>
        <p:spPr>
          <a:xfrm rot="5400000">
            <a:off x="5904148" y="4545124"/>
            <a:ext cx="1584176" cy="36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err="1"/>
              <a:t>Reem</a:t>
            </a:r>
            <a:r>
              <a:rPr lang="en-US" sz="1050" dirty="0"/>
              <a:t> Al-</a:t>
            </a:r>
            <a:r>
              <a:rPr lang="en-US" sz="1050" dirty="0" err="1"/>
              <a:t>Otaibi</a:t>
            </a:r>
            <a:endParaRPr lang="en-US" sz="1050" dirty="0"/>
          </a:p>
        </p:txBody>
      </p:sp>
      <p:sp>
        <p:nvSpPr>
          <p:cNvPr id="33" name="Rectangle 32"/>
          <p:cNvSpPr/>
          <p:nvPr/>
        </p:nvSpPr>
        <p:spPr>
          <a:xfrm rot="5400000">
            <a:off x="7344308" y="4545124"/>
            <a:ext cx="1584176" cy="36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err="1"/>
              <a:t>Shahd</a:t>
            </a:r>
            <a:r>
              <a:rPr lang="en-US" sz="1000" dirty="0"/>
              <a:t> Al-</a:t>
            </a:r>
            <a:r>
              <a:rPr lang="en-US" sz="1000" dirty="0" err="1"/>
              <a:t>Sheweiry</a:t>
            </a:r>
            <a:endParaRPr lang="en-US" sz="1000" dirty="0"/>
          </a:p>
        </p:txBody>
      </p:sp>
      <p:cxnSp>
        <p:nvCxnSpPr>
          <p:cNvPr id="11" name="Straight Arrow Connector 10"/>
          <p:cNvCxnSpPr/>
          <p:nvPr/>
        </p:nvCxnSpPr>
        <p:spPr>
          <a:xfrm>
            <a:off x="2375756" y="3573016"/>
            <a:ext cx="0" cy="576064"/>
          </a:xfrm>
          <a:prstGeom prst="straightConnector1">
            <a:avLst/>
          </a:prstGeom>
          <a:ln w="28575">
            <a:solidFill>
              <a:srgbClr val="0000FF"/>
            </a:solidFill>
            <a:headEnd type="diamond"/>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827209" y="3573016"/>
            <a:ext cx="0" cy="576064"/>
          </a:xfrm>
          <a:prstGeom prst="straightConnector1">
            <a:avLst/>
          </a:prstGeom>
          <a:ln w="28575">
            <a:solidFill>
              <a:srgbClr val="0000FF"/>
            </a:solidFill>
            <a:headEnd type="diamond"/>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256076" y="3573016"/>
            <a:ext cx="0" cy="576064"/>
          </a:xfrm>
          <a:prstGeom prst="straightConnector1">
            <a:avLst/>
          </a:prstGeom>
          <a:ln w="28575">
            <a:solidFill>
              <a:srgbClr val="0000FF"/>
            </a:solidFill>
            <a:headEnd type="diamond"/>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726954" y="3573016"/>
            <a:ext cx="0" cy="576064"/>
          </a:xfrm>
          <a:prstGeom prst="straightConnector1">
            <a:avLst/>
          </a:prstGeom>
          <a:ln w="28575">
            <a:solidFill>
              <a:srgbClr val="0000FF"/>
            </a:solidFill>
            <a:headEnd type="diamond"/>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136396" y="3573016"/>
            <a:ext cx="0" cy="576064"/>
          </a:xfrm>
          <a:prstGeom prst="straightConnector1">
            <a:avLst/>
          </a:prstGeom>
          <a:ln w="28575">
            <a:solidFill>
              <a:srgbClr val="0000FF"/>
            </a:solidFill>
            <a:headEnd type="diamon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53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500"/>
                            </p:stCondLst>
                            <p:childTnLst>
                              <p:par>
                                <p:cTn id="17" presetID="2" presetClass="entr" presetSubtype="8"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par>
                                <p:cTn id="37" presetID="22" presetClass="entr" presetSubtype="1"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500"/>
                                        <p:tgtEl>
                                          <p:spTgt spid="34"/>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up)">
                                      <p:cBhvr>
                                        <p:cTn id="42" dur="500"/>
                                        <p:tgtEl>
                                          <p:spTgt spid="30"/>
                                        </p:tgtEl>
                                      </p:cBhvr>
                                    </p:animEffect>
                                  </p:childTnLst>
                                </p:cTn>
                              </p:par>
                              <p:par>
                                <p:cTn id="43" presetID="22" presetClass="entr" presetSubtype="1"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up)">
                                      <p:cBhvr>
                                        <p:cTn id="48" dur="500"/>
                                        <p:tgtEl>
                                          <p:spTgt spid="31"/>
                                        </p:tgtEl>
                                      </p:cBhvr>
                                    </p:animEffect>
                                  </p:childTnLst>
                                </p:cTn>
                              </p:par>
                              <p:par>
                                <p:cTn id="49" presetID="22" presetClass="entr" presetSubtype="1"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up)">
                                      <p:cBhvr>
                                        <p:cTn id="54" dur="500"/>
                                        <p:tgtEl>
                                          <p:spTgt spid="32"/>
                                        </p:tgtEl>
                                      </p:cBhvr>
                                    </p:animEffect>
                                  </p:childTnLst>
                                </p:cTn>
                              </p:par>
                              <p:par>
                                <p:cTn id="55" presetID="22" presetClass="entr" presetSubtype="1"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up)">
                                      <p:cBhvr>
                                        <p:cTn id="57" dur="500"/>
                                        <p:tgtEl>
                                          <p:spTgt spid="3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up)">
                                      <p:cBhvr>
                                        <p:cTn id="6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15" grpId="0"/>
      <p:bldP spid="9" grpId="0" animBg="1"/>
      <p:bldP spid="30" grpId="0" animBg="1"/>
      <p:bldP spid="31" grpId="0" animBg="1"/>
      <p:bldP spid="32" grpId="0" animBg="1"/>
      <p:bldP spid="33" grpId="0" animBg="1"/>
    </p:bld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ARRAY OF </a:t>
            </a:r>
            <a:r>
              <a:rPr lang="en-US" sz="4000" dirty="0">
                <a:solidFill>
                  <a:srgbClr val="00B0F0"/>
                </a:solidFill>
                <a:latin typeface="Tahoma" charset="0"/>
                <a:cs typeface="Arial" charset="0"/>
              </a:rPr>
              <a:t>String</a:t>
            </a:r>
            <a:r>
              <a:rPr lang="en-US" sz="4000" dirty="0">
                <a:solidFill>
                  <a:schemeClr val="accent2"/>
                </a:solidFill>
                <a:latin typeface="Tahoma" charset="0"/>
                <a:cs typeface="Arial" charset="0"/>
              </a:rPr>
              <a:t>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732</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APPLYING STRING METHODS</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3528" y="1268760"/>
            <a:ext cx="864096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a:t>
            </a:r>
            <a:r>
              <a:rPr lang="en-US" sz="2000" dirty="0">
                <a:latin typeface="Tahoma" panose="020B0604030504040204" pitchFamily="34" charset="0"/>
                <a:ea typeface="Tahoma" panose="020B0604030504040204" pitchFamily="34" charset="0"/>
                <a:cs typeface="Tahoma" panose="020B0604030504040204" pitchFamily="34" charset="0"/>
              </a:rPr>
              <a:t> methods may be applied on each element of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array.</a:t>
            </a:r>
          </a:p>
        </p:txBody>
      </p:sp>
      <p:sp>
        <p:nvSpPr>
          <p:cNvPr id="15" name="TextBox 14"/>
          <p:cNvSpPr txBox="1"/>
          <p:nvPr/>
        </p:nvSpPr>
        <p:spPr>
          <a:xfrm>
            <a:off x="323528" y="1628800"/>
            <a:ext cx="8640960" cy="707886"/>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code segment applies a few methods on each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String </a:t>
            </a:r>
            <a:r>
              <a:rPr lang="en-US" sz="2000" dirty="0">
                <a:latin typeface="Tahoma" panose="020B0604030504040204" pitchFamily="34" charset="0"/>
                <a:ea typeface="Tahoma" panose="020B0604030504040204" pitchFamily="34" charset="0"/>
                <a:cs typeface="Tahoma" panose="020B0604030504040204" pitchFamily="34" charset="0"/>
              </a:rPr>
              <a:t>of the array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names</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22" name="Group 21"/>
          <p:cNvGrpSpPr/>
          <p:nvPr/>
        </p:nvGrpSpPr>
        <p:grpSpPr>
          <a:xfrm>
            <a:off x="179512" y="2460952"/>
            <a:ext cx="8784976" cy="3970318"/>
            <a:chOff x="323528" y="1236822"/>
            <a:chExt cx="7848872" cy="3733374"/>
          </a:xfrm>
        </p:grpSpPr>
        <p:sp>
          <p:nvSpPr>
            <p:cNvPr id="23" name="TextBox 22"/>
            <p:cNvSpPr txBox="1"/>
            <p:nvPr/>
          </p:nvSpPr>
          <p:spPr>
            <a:xfrm>
              <a:off x="971600" y="1236822"/>
              <a:ext cx="7200800" cy="3733374"/>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String[] </a:t>
              </a:r>
              <a:r>
                <a:rPr lang="en-US" dirty="0">
                  <a:solidFill>
                    <a:srgbClr val="0000FF"/>
                  </a:solidFill>
                </a:rPr>
                <a:t>names = new String [5];	</a:t>
              </a:r>
              <a:r>
                <a:rPr lang="en-US" dirty="0">
                  <a:solidFill>
                    <a:srgbClr val="00B050"/>
                  </a:solidFill>
                </a:rPr>
                <a:t>//declaration</a:t>
              </a:r>
            </a:p>
            <a:p>
              <a:r>
                <a:rPr lang="en-US" dirty="0">
                  <a:solidFill>
                    <a:srgbClr val="00B050"/>
                  </a:solidFill>
                </a:rPr>
                <a:t>//Fill in the array</a:t>
              </a:r>
            </a:p>
            <a:p>
              <a:r>
                <a:rPr lang="en-US" dirty="0">
                  <a:solidFill>
                    <a:srgbClr val="0000FF"/>
                  </a:solidFill>
                </a:rPr>
                <a:t>names[4] = “Hind Al-</a:t>
              </a:r>
              <a:r>
                <a:rPr lang="en-US" dirty="0" err="1">
                  <a:solidFill>
                    <a:srgbClr val="0000FF"/>
                  </a:solidFill>
                </a:rPr>
                <a:t>Tamimi</a:t>
              </a:r>
              <a:r>
                <a:rPr lang="en-US" dirty="0">
                  <a:solidFill>
                    <a:srgbClr val="0000FF"/>
                  </a:solidFill>
                </a:rPr>
                <a:t>”;</a:t>
              </a:r>
            </a:p>
            <a:p>
              <a:r>
                <a:rPr lang="en-US" dirty="0">
                  <a:solidFill>
                    <a:srgbClr val="00B0F0"/>
                  </a:solidFill>
                </a:rPr>
                <a:t>for</a:t>
              </a:r>
              <a:r>
                <a:rPr lang="en-US" dirty="0">
                  <a:solidFill>
                    <a:srgbClr val="0000FF"/>
                  </a:solidFill>
                </a:rPr>
                <a:t> (index = 0; index &lt; </a:t>
              </a:r>
              <a:r>
                <a:rPr lang="en-US" dirty="0" err="1">
                  <a:solidFill>
                    <a:srgbClr val="0000FF"/>
                  </a:solidFill>
                </a:rPr>
                <a:t>names.</a:t>
              </a:r>
              <a:r>
                <a:rPr lang="en-US" dirty="0" err="1">
                  <a:solidFill>
                    <a:srgbClr val="00B0F0"/>
                  </a:solidFill>
                </a:rPr>
                <a:t>length</a:t>
              </a:r>
              <a:r>
                <a:rPr lang="en-US" dirty="0">
                  <a:solidFill>
                    <a:srgbClr val="0000FF"/>
                  </a:solidFill>
                </a:rPr>
                <a:t>; index++)</a:t>
              </a:r>
            </a:p>
            <a:p>
              <a:r>
                <a:rPr lang="en-US" dirty="0">
                  <a:solidFill>
                    <a:srgbClr val="0000FF"/>
                  </a:solidFill>
                </a:rPr>
                <a:t>   {</a:t>
              </a:r>
            </a:p>
            <a:p>
              <a:r>
                <a:rPr lang="en-US" dirty="0">
                  <a:solidFill>
                    <a:srgbClr val="00B050"/>
                  </a:solidFill>
                </a:rPr>
                <a:t>    // print the stored names</a:t>
              </a:r>
            </a:p>
            <a:p>
              <a:r>
                <a:rPr lang="en-US" dirty="0">
                  <a:solidFill>
                    <a:srgbClr val="0000FF"/>
                  </a:solidFill>
                </a:rPr>
                <a:t>    </a:t>
              </a:r>
              <a:r>
                <a:rPr lang="en-US" dirty="0" err="1">
                  <a:solidFill>
                    <a:srgbClr val="0000FF"/>
                  </a:solidFill>
                </a:rPr>
                <a:t>System.out.println</a:t>
              </a:r>
              <a:r>
                <a:rPr lang="en-US" dirty="0">
                  <a:solidFill>
                    <a:srgbClr val="0000FF"/>
                  </a:solidFill>
                </a:rPr>
                <a:t> (names[index]);</a:t>
              </a:r>
            </a:p>
            <a:p>
              <a:r>
                <a:rPr lang="en-US" dirty="0">
                  <a:solidFill>
                    <a:srgbClr val="00B050"/>
                  </a:solidFill>
                </a:rPr>
                <a:t>    // print the length of each name </a:t>
              </a:r>
            </a:p>
            <a:p>
              <a:r>
                <a:rPr lang="en-US" dirty="0">
                  <a:solidFill>
                    <a:srgbClr val="0000FF"/>
                  </a:solidFill>
                </a:rPr>
                <a:t>    </a:t>
              </a:r>
              <a:r>
                <a:rPr lang="en-US" dirty="0" err="1">
                  <a:solidFill>
                    <a:srgbClr val="0000FF"/>
                  </a:solidFill>
                </a:rPr>
                <a:t>System.out.println</a:t>
              </a:r>
              <a:r>
                <a:rPr lang="en-US" dirty="0">
                  <a:solidFill>
                    <a:srgbClr val="0000FF"/>
                  </a:solidFill>
                </a:rPr>
                <a:t> (names[index].</a:t>
              </a:r>
              <a:r>
                <a:rPr lang="en-US" dirty="0">
                  <a:solidFill>
                    <a:srgbClr val="00B050"/>
                  </a:solidFill>
                </a:rPr>
                <a:t>length()</a:t>
              </a:r>
              <a:r>
                <a:rPr lang="en-US" dirty="0">
                  <a:solidFill>
                    <a:srgbClr val="0000FF"/>
                  </a:solidFill>
                </a:rPr>
                <a:t>); </a:t>
              </a:r>
            </a:p>
            <a:p>
              <a:r>
                <a:rPr lang="en-US" dirty="0">
                  <a:solidFill>
                    <a:srgbClr val="00B050"/>
                  </a:solidFill>
                </a:rPr>
                <a:t>    //extracts the first four letters</a:t>
              </a:r>
            </a:p>
            <a:p>
              <a:r>
                <a:rPr lang="en-US" dirty="0">
                  <a:solidFill>
                    <a:srgbClr val="0000FF"/>
                  </a:solidFill>
                </a:rPr>
                <a:t>    </a:t>
              </a:r>
              <a:r>
                <a:rPr lang="en-US" dirty="0" err="1">
                  <a:solidFill>
                    <a:srgbClr val="0000FF"/>
                  </a:solidFill>
                </a:rPr>
                <a:t>System.out.println</a:t>
              </a:r>
              <a:r>
                <a:rPr lang="en-US" dirty="0">
                  <a:solidFill>
                    <a:srgbClr val="0000FF"/>
                  </a:solidFill>
                </a:rPr>
                <a:t> (names[index].</a:t>
              </a:r>
              <a:r>
                <a:rPr lang="en-US" dirty="0">
                  <a:solidFill>
                    <a:srgbClr val="00B050"/>
                  </a:solidFill>
                </a:rPr>
                <a:t>substring(0, 5)</a:t>
              </a:r>
              <a:r>
                <a:rPr lang="en-US" dirty="0">
                  <a:solidFill>
                    <a:srgbClr val="0000FF"/>
                  </a:solidFill>
                </a:rPr>
                <a:t>); </a:t>
              </a:r>
            </a:p>
            <a:p>
              <a:r>
                <a:rPr lang="en-US" dirty="0">
                  <a:solidFill>
                    <a:srgbClr val="00B050"/>
                  </a:solidFill>
                </a:rPr>
                <a:t>    // converts the string into upper case</a:t>
              </a:r>
            </a:p>
            <a:p>
              <a:r>
                <a:rPr lang="en-US" dirty="0">
                  <a:solidFill>
                    <a:srgbClr val="0000FF"/>
                  </a:solidFill>
                </a:rPr>
                <a:t>    </a:t>
              </a:r>
              <a:r>
                <a:rPr lang="en-US" dirty="0" err="1">
                  <a:solidFill>
                    <a:srgbClr val="0000FF"/>
                  </a:solidFill>
                </a:rPr>
                <a:t>System.out.println</a:t>
              </a:r>
              <a:r>
                <a:rPr lang="en-US" dirty="0">
                  <a:solidFill>
                    <a:srgbClr val="0000FF"/>
                  </a:solidFill>
                </a:rPr>
                <a:t> (names[index].</a:t>
              </a:r>
              <a:r>
                <a:rPr lang="en-US" dirty="0" err="1">
                  <a:solidFill>
                    <a:srgbClr val="00B050"/>
                  </a:solidFill>
                </a:rPr>
                <a:t>toUpperCase</a:t>
              </a:r>
              <a:r>
                <a:rPr lang="en-US" dirty="0">
                  <a:solidFill>
                    <a:srgbClr val="00B050"/>
                  </a:solidFill>
                </a:rPr>
                <a:t>()</a:t>
              </a:r>
              <a:r>
                <a:rPr lang="en-US" dirty="0">
                  <a:solidFill>
                    <a:srgbClr val="0000FF"/>
                  </a:solidFill>
                </a:rPr>
                <a:t>);</a:t>
              </a:r>
            </a:p>
            <a:p>
              <a:r>
                <a:rPr lang="en-US" dirty="0">
                  <a:solidFill>
                    <a:srgbClr val="0000FF"/>
                  </a:solidFill>
                </a:rPr>
                <a:t>   }</a:t>
              </a:r>
            </a:p>
          </p:txBody>
        </p:sp>
        <p:sp>
          <p:nvSpPr>
            <p:cNvPr id="25" name="TextBox 24"/>
            <p:cNvSpPr txBox="1"/>
            <p:nvPr/>
          </p:nvSpPr>
          <p:spPr>
            <a:xfrm>
              <a:off x="323528" y="1236822"/>
              <a:ext cx="576064" cy="373337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a:p>
              <a:pPr algn="r"/>
              <a:r>
                <a:rPr lang="en-US" dirty="0">
                  <a:solidFill>
                    <a:srgbClr val="FF0000"/>
                  </a:solidFill>
                </a:rPr>
                <a:t>17</a:t>
              </a:r>
            </a:p>
            <a:p>
              <a:pPr algn="r"/>
              <a:r>
                <a:rPr lang="en-US" dirty="0">
                  <a:solidFill>
                    <a:srgbClr val="FF0000"/>
                  </a:solidFill>
                </a:rPr>
                <a:t>18</a:t>
              </a:r>
            </a:p>
          </p:txBody>
        </p:sp>
      </p:grpSp>
    </p:spTree>
    <p:extLst>
      <p:ext uri="{BB962C8B-B14F-4D97-AF65-F5344CB8AC3E}">
        <p14:creationId xmlns:p14="http://schemas.microsoft.com/office/powerpoint/2010/main" val="139142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2"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right)">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15" grpId="0"/>
    </p:bld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733</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512" y="908720"/>
            <a:ext cx="8640960" cy="1631216"/>
          </a:xfrm>
          <a:prstGeom prst="rect">
            <a:avLst/>
          </a:prstGeom>
          <a:noFill/>
        </p:spPr>
        <p:txBody>
          <a:bodyPr wrap="square" rtlCol="0">
            <a:spAutoFit/>
          </a:bodyPr>
          <a:lstStyle>
            <a:defPPr>
              <a:defRPr lang="en-US"/>
            </a:defPPr>
            <a:lvl1pPr marL="342900" indent="-342900" algn="just">
              <a:buClr>
                <a:srgbClr val="FF0000"/>
              </a:buClr>
              <a:buFont typeface="Wingdings" panose="05000000000000000000" pitchFamily="2" charset="2"/>
              <a:buChar char="Ø"/>
              <a:defRPr sz="2000">
                <a:latin typeface="Tahoma" panose="020B0604030504040204" pitchFamily="34" charset="0"/>
                <a:ea typeface="Tahoma" panose="020B0604030504040204" pitchFamily="34" charset="0"/>
                <a:cs typeface="Tahoma" panose="020B0604030504040204" pitchFamily="34" charset="0"/>
              </a:defRPr>
            </a:lvl1pPr>
          </a:lstStyle>
          <a:p>
            <a:r>
              <a:rPr lang="en-US" dirty="0"/>
              <a:t>Write a complete program that searches in an array X for all the elements that are multiple of 7 or multiple of 3. X is of type integer, and size 100. The subscripts of the target elements are to be stored in another array Y of the same size. The array X is filled by the user. The array Y is initialized to -1.</a:t>
            </a:r>
          </a:p>
        </p:txBody>
      </p:sp>
      <p:sp>
        <p:nvSpPr>
          <p:cNvPr id="10" name="TextBox 9"/>
          <p:cNvSpPr txBox="1"/>
          <p:nvPr/>
        </p:nvSpPr>
        <p:spPr>
          <a:xfrm>
            <a:off x="71406" y="6496070"/>
            <a:ext cx="4000528" cy="276999"/>
          </a:xfrm>
          <a:prstGeom prst="rect">
            <a:avLst/>
          </a:prstGeom>
          <a:noFill/>
        </p:spPr>
        <p:txBody>
          <a:bodyPr wrap="square" rtlCol="0">
            <a:spAutoFit/>
          </a:bodyPr>
          <a:lstStyle/>
          <a:p>
            <a:r>
              <a:rPr lang="en-US" sz="1200"/>
              <a:t>W8.2 </a:t>
            </a:r>
            <a:r>
              <a:rPr lang="en-US" sz="1200" dirty="0"/>
              <a:t>Arrays – Important Issues</a:t>
            </a:r>
          </a:p>
        </p:txBody>
      </p:sp>
    </p:spTree>
    <p:extLst>
      <p:ext uri="{BB962C8B-B14F-4D97-AF65-F5344CB8AC3E}">
        <p14:creationId xmlns:p14="http://schemas.microsoft.com/office/powerpoint/2010/main" val="2358171236"/>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p:cNvSpPr>
          <p:nvPr>
            <p:ph type="ctrTitle"/>
          </p:nvPr>
        </p:nvSpPr>
        <p:spPr>
          <a:xfrm>
            <a:off x="1019543" y="2276872"/>
            <a:ext cx="7872937" cy="1800200"/>
          </a:xfrm>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anchor="b">
            <a:normAutofit/>
            <a:scene3d>
              <a:camera prst="orthographicFront"/>
              <a:lightRig rig="soft" dir="t"/>
            </a:scene3d>
            <a:sp3d prstMaterial="softEdge">
              <a:bevelT w="25400" h="25400"/>
            </a:sp3d>
          </a:bodyPr>
          <a:lstStyle/>
          <a:p>
            <a:r>
              <a:rPr lang="en-US" sz="5400" dirty="0">
                <a:solidFill>
                  <a:srgbClr val="C00000"/>
                </a:solidFill>
              </a:rPr>
              <a:t>Arrays as parameters</a:t>
            </a:r>
          </a:p>
        </p:txBody>
      </p:sp>
      <p:sp>
        <p:nvSpPr>
          <p:cNvPr id="5" name="PPTShape_0"/>
          <p:cNvSpPr txBox="1">
            <a:spLocks/>
          </p:cNvSpPr>
          <p:nvPr/>
        </p:nvSpPr>
        <p:spPr>
          <a:xfrm>
            <a:off x="72008" y="5949280"/>
            <a:ext cx="1895071" cy="646331"/>
          </a:xfrm>
          <a:prstGeom prst="rect">
            <a:avLst/>
          </a:prstGeom>
          <a:noFill/>
          <a:effectLst>
            <a:outerShdw blurRad="50800" dist="38100" dir="10800000" algn="r" rotWithShape="0">
              <a:prstClr val="black">
                <a:alpha val="40000"/>
              </a:prstClr>
            </a:outerShdw>
          </a:effectLst>
        </p:spPr>
        <p:txBody>
          <a:bodyPr wrap="none" rtlCol="0">
            <a:spAutoFit/>
            <a:scene3d>
              <a:camera prst="orthographicFront"/>
              <a:lightRig rig="threePt" dir="t"/>
            </a:scene3d>
            <a:sp3d extrusionH="57150">
              <a:bevelT w="38100" h="38100"/>
            </a:sp3d>
          </a:bodyPr>
          <a:lstStyle>
            <a:defPPr>
              <a:defRPr lang="en-US"/>
            </a:defPPr>
            <a:lvl1pPr fontAlgn="base">
              <a:spcBef>
                <a:spcPct val="0"/>
              </a:spcBef>
              <a:spcAft>
                <a:spcPct val="0"/>
              </a:spcAft>
              <a:defRPr sz="3600">
                <a:solidFill>
                  <a:schemeClr val="bg1"/>
                </a:solidFill>
                <a:effectLst>
                  <a:reflection blurRad="6350" stA="55000" endA="300" endPos="45500" dir="5400000" sy="-100000" algn="bl" rotWithShape="0"/>
                </a:effectLst>
                <a:latin typeface="Tahoma" charset="0"/>
                <a:ea typeface="ＭＳ Ｐゴシック" charset="0"/>
                <a:cs typeface="Arial" charset="0"/>
              </a:defRPr>
            </a:lvl1pPr>
            <a:lvl2pPr fontAlgn="base">
              <a:spcBef>
                <a:spcPct val="0"/>
              </a:spcBef>
              <a:spcAft>
                <a:spcPct val="0"/>
              </a:spcAft>
              <a:defRPr>
                <a:latin typeface="Tahoma" charset="0"/>
                <a:ea typeface="ＭＳ Ｐゴシック" charset="0"/>
                <a:cs typeface="Arial" charset="0"/>
              </a:defRPr>
            </a:lvl2pPr>
            <a:lvl3pPr fontAlgn="base">
              <a:spcBef>
                <a:spcPct val="0"/>
              </a:spcBef>
              <a:spcAft>
                <a:spcPct val="0"/>
              </a:spcAft>
              <a:defRPr>
                <a:latin typeface="Tahoma" charset="0"/>
                <a:ea typeface="ＭＳ Ｐゴシック" charset="0"/>
                <a:cs typeface="Arial" charset="0"/>
              </a:defRPr>
            </a:lvl3pPr>
            <a:lvl4pPr fontAlgn="base">
              <a:spcBef>
                <a:spcPct val="0"/>
              </a:spcBef>
              <a:spcAft>
                <a:spcPct val="0"/>
              </a:spcAft>
              <a:defRPr>
                <a:latin typeface="Tahoma" charset="0"/>
                <a:ea typeface="ＭＳ Ｐゴシック" charset="0"/>
                <a:cs typeface="Arial" charset="0"/>
              </a:defRPr>
            </a:lvl4pPr>
            <a:lvl5pPr fontAlgn="base">
              <a:spcBef>
                <a:spcPct val="0"/>
              </a:spcBef>
              <a:spcAft>
                <a:spcPct val="0"/>
              </a:spcAft>
              <a:defRPr>
                <a:latin typeface="Tahoma" charset="0"/>
                <a:ea typeface="ＭＳ Ｐゴシック" charset="0"/>
                <a:cs typeface="Arial" charset="0"/>
              </a:defRPr>
            </a:lvl5pPr>
            <a:lvl6pPr defTabSz="457200">
              <a:defRPr>
                <a:latin typeface="Tahoma" charset="0"/>
                <a:ea typeface="ＭＳ Ｐゴシック" charset="0"/>
                <a:cs typeface="Arial" charset="0"/>
              </a:defRPr>
            </a:lvl6pPr>
            <a:lvl7pPr defTabSz="457200">
              <a:defRPr>
                <a:latin typeface="Tahoma" charset="0"/>
                <a:ea typeface="ＭＳ Ｐゴシック" charset="0"/>
                <a:cs typeface="Arial" charset="0"/>
              </a:defRPr>
            </a:lvl7pPr>
            <a:lvl8pPr defTabSz="457200">
              <a:defRPr>
                <a:latin typeface="Tahoma" charset="0"/>
                <a:ea typeface="ＭＳ Ｐゴシック" charset="0"/>
                <a:cs typeface="Arial" charset="0"/>
              </a:defRPr>
            </a:lvl8pPr>
            <a:lvl9pPr defTabSz="457200">
              <a:defRPr>
                <a:latin typeface="Tahoma" charset="0"/>
                <a:ea typeface="ＭＳ Ｐゴシック" charset="0"/>
                <a:cs typeface="Arial" charset="0"/>
              </a:defRPr>
            </a:lvl9pPr>
          </a:lstStyle>
          <a:p>
            <a:r>
              <a:rPr lang="en-US" dirty="0"/>
              <a:t>CSC 111</a:t>
            </a:r>
          </a:p>
        </p:txBody>
      </p:sp>
      <p:sp>
        <p:nvSpPr>
          <p:cNvPr id="6" name="Rectangle 5"/>
          <p:cNvSpPr/>
          <p:nvPr/>
        </p:nvSpPr>
        <p:spPr>
          <a:xfrm>
            <a:off x="3131840" y="3933056"/>
            <a:ext cx="5760640"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914400" rtl="0" eaLnBrk="1" latinLnBrk="0" hangingPunct="1"/>
            <a:endParaRPr lang="en-US" sz="4000" dirty="0">
              <a:solidFill>
                <a:srgbClr val="00B0F0"/>
              </a:solidFill>
            </a:endParaRPr>
          </a:p>
        </p:txBody>
      </p:sp>
    </p:spTree>
    <p:extLst>
      <p:ext uri="{BB962C8B-B14F-4D97-AF65-F5344CB8AC3E}">
        <p14:creationId xmlns:p14="http://schemas.microsoft.com/office/powerpoint/2010/main" val="375369077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Passing arrays as parameters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735</a:t>
            </a:fld>
            <a:endParaRPr lang="en-US"/>
          </a:p>
        </p:txBody>
      </p:sp>
      <p:sp>
        <p:nvSpPr>
          <p:cNvPr id="16" name="Rectangle 15"/>
          <p:cNvSpPr/>
          <p:nvPr/>
        </p:nvSpPr>
        <p:spPr>
          <a:xfrm>
            <a:off x="0" y="836712"/>
            <a:ext cx="9144000" cy="360040"/>
          </a:xfrm>
          <a:prstGeom prst="rect">
            <a:avLst/>
          </a:prstGeom>
          <a:solidFill>
            <a:srgbClr val="00B0F0"/>
          </a:solidFill>
          <a:ln w="5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686F213-2330-0A46-A21C-D155C463DF35}"/>
              </a:ext>
            </a:extLst>
          </p:cNvPr>
          <p:cNvSpPr txBox="1"/>
          <p:nvPr/>
        </p:nvSpPr>
        <p:spPr>
          <a:xfrm>
            <a:off x="251520" y="1356737"/>
            <a:ext cx="8640960" cy="3170099"/>
          </a:xfrm>
          <a:prstGeom prst="rect">
            <a:avLst/>
          </a:prstGeom>
          <a:noFill/>
        </p:spPr>
        <p:txBody>
          <a:bodyPr wrap="square" rtlCol="0">
            <a:spAutoFit/>
          </a:bodyPr>
          <a:lstStyle/>
          <a:p>
            <a:pPr marL="800100" lvl="1" indent="-342900">
              <a:lnSpc>
                <a:spcPct val="15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Arrays can be passed between methods by sending them as parameters.</a:t>
            </a:r>
          </a:p>
          <a:p>
            <a:pPr marL="800100" lvl="1" indent="-342900">
              <a:lnSpc>
                <a:spcPct val="15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Don’t write </a:t>
            </a:r>
            <a:r>
              <a:rPr lang="en-US" sz="2000" dirty="0">
                <a:solidFill>
                  <a:srgbClr val="0070C0"/>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for arrays in the caller method (actual parameter)</a:t>
            </a:r>
          </a:p>
          <a:p>
            <a:pPr marL="800100" lvl="1" indent="-342900">
              <a:lnSpc>
                <a:spcPct val="15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The array subscripting operator </a:t>
            </a:r>
            <a:r>
              <a:rPr lang="en-US" sz="2000" dirty="0">
                <a:solidFill>
                  <a:srgbClr val="0070C0"/>
                </a:solidFill>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is written only in the formal parameter list.</a:t>
            </a:r>
          </a:p>
          <a:p>
            <a:pPr marL="800100" lvl="1" indent="-342900">
              <a:lnSpc>
                <a:spcPct val="150000"/>
              </a:lnSpc>
              <a:buClr>
                <a:srgbClr val="FF0000"/>
              </a:buCl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Arrays are reference variables that are passed by reference. </a:t>
            </a:r>
          </a:p>
          <a:p>
            <a:pPr marL="800100" lvl="1" indent="-342900">
              <a:buClr>
                <a:srgbClr val="FF0000"/>
              </a:buClr>
              <a:buFont typeface="Courier New" panose="02070309020205020404" pitchFamily="49" charset="0"/>
              <a:buChar char="o"/>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778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Passing Arrays as </a:t>
            </a:r>
            <a:r>
              <a:rPr lang="en-US" sz="3200" dirty="0" err="1">
                <a:solidFill>
                  <a:schemeClr val="accent2"/>
                </a:solidFill>
                <a:latin typeface="Tahoma" charset="0"/>
                <a:cs typeface="Arial" charset="0"/>
              </a:rPr>
              <a:t>parametrs</a:t>
            </a:r>
            <a:endParaRPr lang="en-US" sz="3200" dirty="0">
              <a:solidFill>
                <a:schemeClr val="accent2"/>
              </a:solidFill>
              <a:latin typeface="Tahoma" charset="0"/>
              <a:cs typeface="Arial" charset="0"/>
            </a:endParaRPr>
          </a:p>
        </p:txBody>
      </p:sp>
      <p:sp>
        <p:nvSpPr>
          <p:cNvPr id="17" name="Slide Number Placeholder 16"/>
          <p:cNvSpPr>
            <a:spLocks noGrp="1"/>
          </p:cNvSpPr>
          <p:nvPr>
            <p:ph type="sldNum" sz="quarter" idx="12"/>
          </p:nvPr>
        </p:nvSpPr>
        <p:spPr/>
        <p:txBody>
          <a:bodyPr/>
          <a:lstStyle/>
          <a:p>
            <a:fld id="{DA934484-767D-4C48-AF0E-A1438A969E59}" type="slidenum">
              <a:rPr lang="en-US" smtClean="0"/>
              <a:pPr/>
              <a:t>736</a:t>
            </a:fld>
            <a:endParaRPr lang="en-US"/>
          </a:p>
        </p:txBody>
      </p:sp>
      <p:sp>
        <p:nvSpPr>
          <p:cNvPr id="19" name="TextBox 18"/>
          <p:cNvSpPr txBox="1"/>
          <p:nvPr/>
        </p:nvSpPr>
        <p:spPr>
          <a:xfrm>
            <a:off x="251520" y="908720"/>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 following method takes as an argument any </a:t>
            </a:r>
            <a:r>
              <a:rPr lang="en-US" sz="2000" dirty="0" err="1">
                <a:latin typeface="Tahoma" panose="020B0604030504040204" pitchFamily="34" charset="0"/>
                <a:ea typeface="Tahoma" panose="020B0604030504040204" pitchFamily="34" charset="0"/>
                <a:cs typeface="Tahoma" panose="020B0604030504040204" pitchFamily="34" charset="0"/>
              </a:rPr>
              <a:t>int</a:t>
            </a:r>
            <a:r>
              <a:rPr lang="en-US" sz="2000" dirty="0">
                <a:latin typeface="Tahoma" panose="020B0604030504040204" pitchFamily="34" charset="0"/>
                <a:ea typeface="Tahoma" panose="020B0604030504040204" pitchFamily="34" charset="0"/>
                <a:cs typeface="Tahoma" panose="020B0604030504040204" pitchFamily="34" charset="0"/>
              </a:rPr>
              <a:t> array and outputs the data stored in each element:</a:t>
            </a:r>
          </a:p>
        </p:txBody>
      </p:sp>
      <p:grpSp>
        <p:nvGrpSpPr>
          <p:cNvPr id="21" name="Group 20"/>
          <p:cNvGrpSpPr/>
          <p:nvPr/>
        </p:nvGrpSpPr>
        <p:grpSpPr>
          <a:xfrm>
            <a:off x="179512" y="1899409"/>
            <a:ext cx="8784977" cy="1169551"/>
            <a:chOff x="323528" y="1236822"/>
            <a:chExt cx="7848873" cy="1099753"/>
          </a:xfrm>
        </p:grpSpPr>
        <p:sp>
          <p:nvSpPr>
            <p:cNvPr id="22" name="TextBox 21"/>
            <p:cNvSpPr txBox="1"/>
            <p:nvPr/>
          </p:nvSpPr>
          <p:spPr>
            <a:xfrm>
              <a:off x="788528" y="1236822"/>
              <a:ext cx="7383873" cy="1099753"/>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0000"/>
                  </a:solidFill>
                  <a:latin typeface="Courier New"/>
                </a:rPr>
                <a:t> </a:t>
              </a:r>
              <a:r>
                <a:rPr lang="en-US" sz="1400" dirty="0">
                  <a:solidFill>
                    <a:srgbClr val="941EDF"/>
                  </a:solidFill>
                  <a:latin typeface="Courier New"/>
                </a:rPr>
                <a:t>public</a:t>
              </a:r>
              <a:r>
                <a:rPr lang="en-US" sz="1400" dirty="0">
                  <a:solidFill>
                    <a:srgbClr val="000000"/>
                  </a:solidFill>
                  <a:latin typeface="Courier New"/>
                </a:rPr>
                <a:t> </a:t>
              </a:r>
              <a:r>
                <a:rPr lang="en-US" sz="1400" dirty="0">
                  <a:solidFill>
                    <a:srgbClr val="941EDF"/>
                  </a:solidFill>
                  <a:latin typeface="Courier New"/>
                </a:rPr>
                <a:t>static</a:t>
              </a:r>
              <a:r>
                <a:rPr lang="en-US" sz="1400" dirty="0">
                  <a:solidFill>
                    <a:srgbClr val="000000"/>
                  </a:solidFill>
                  <a:latin typeface="Courier New"/>
                </a:rPr>
                <a:t> </a:t>
              </a:r>
              <a:r>
                <a:rPr lang="en-US" sz="1400" dirty="0">
                  <a:solidFill>
                    <a:srgbClr val="941EDF"/>
                  </a:solidFill>
                  <a:latin typeface="Courier New"/>
                </a:rPr>
                <a:t>void</a:t>
              </a:r>
              <a:r>
                <a:rPr lang="en-US" sz="1400" dirty="0">
                  <a:solidFill>
                    <a:srgbClr val="000000"/>
                  </a:solidFill>
                  <a:latin typeface="Courier New"/>
                </a:rPr>
                <a:t> </a:t>
              </a:r>
              <a:r>
                <a:rPr lang="en-US" sz="1400" dirty="0" err="1">
                  <a:solidFill>
                    <a:srgbClr val="000000"/>
                  </a:solidFill>
                  <a:latin typeface="Courier New"/>
                </a:rPr>
                <a:t>printArray</a:t>
              </a:r>
              <a:r>
                <a:rPr lang="en-US" sz="1400" dirty="0">
                  <a:solidFill>
                    <a:srgbClr val="000000"/>
                  </a:solidFill>
                  <a:latin typeface="Courier New"/>
                </a:rPr>
                <a:t>(</a:t>
              </a:r>
              <a:r>
                <a:rPr lang="en-US" sz="1400" dirty="0" err="1">
                  <a:solidFill>
                    <a:srgbClr val="941EDF"/>
                  </a:solidFill>
                  <a:latin typeface="Courier New"/>
                </a:rPr>
                <a:t>int</a:t>
              </a:r>
              <a:r>
                <a:rPr lang="en-US" sz="1400" dirty="0">
                  <a:solidFill>
                    <a:srgbClr val="000000"/>
                  </a:solidFill>
                  <a:latin typeface="Courier New"/>
                </a:rPr>
                <a:t>[] list)</a:t>
              </a:r>
              <a:br>
                <a:rPr lang="en-US" sz="1400" dirty="0">
                  <a:solidFill>
                    <a:srgbClr val="000000"/>
                  </a:solidFill>
                  <a:latin typeface="Courier New"/>
                </a:rPr>
              </a:br>
              <a:r>
                <a:rPr lang="en-US" sz="1400" dirty="0">
                  <a:solidFill>
                    <a:srgbClr val="000000"/>
                  </a:solidFill>
                  <a:latin typeface="Courier New"/>
                </a:rPr>
                <a:t>   {</a:t>
              </a:r>
              <a:br>
                <a:rPr lang="en-US" sz="1400" dirty="0">
                  <a:solidFill>
                    <a:srgbClr val="000000"/>
                  </a:solidFill>
                  <a:latin typeface="Courier New"/>
                </a:rPr>
              </a:br>
              <a:r>
                <a:rPr lang="en-US" sz="1400" dirty="0">
                  <a:solidFill>
                    <a:srgbClr val="000000"/>
                  </a:solidFill>
                  <a:latin typeface="Courier New"/>
                </a:rPr>
                <a:t>      </a:t>
              </a:r>
              <a:r>
                <a:rPr lang="en-US" sz="1400" dirty="0">
                  <a:solidFill>
                    <a:srgbClr val="941EDF"/>
                  </a:solidFill>
                  <a:latin typeface="Courier New"/>
                </a:rPr>
                <a:t>for</a:t>
              </a:r>
              <a:r>
                <a:rPr lang="en-US" sz="1400" dirty="0">
                  <a:solidFill>
                    <a:srgbClr val="000000"/>
                  </a:solidFill>
                  <a:latin typeface="Courier New"/>
                </a:rPr>
                <a:t> (</a:t>
              </a:r>
              <a:r>
                <a:rPr lang="en-US" sz="1400" dirty="0" err="1">
                  <a:solidFill>
                    <a:srgbClr val="941EDF"/>
                  </a:solidFill>
                  <a:latin typeface="Courier New"/>
                </a:rPr>
                <a:t>int</a:t>
              </a:r>
              <a:r>
                <a:rPr lang="en-US" sz="1400" dirty="0">
                  <a:solidFill>
                    <a:srgbClr val="000000"/>
                  </a:solidFill>
                  <a:latin typeface="Courier New"/>
                </a:rPr>
                <a:t> index = 0; index &lt; </a:t>
              </a:r>
              <a:r>
                <a:rPr lang="en-US" sz="1400" dirty="0" err="1">
                  <a:solidFill>
                    <a:srgbClr val="000000"/>
                  </a:solidFill>
                  <a:latin typeface="Courier New"/>
                </a:rPr>
                <a:t>list.length</a:t>
              </a:r>
              <a:r>
                <a:rPr lang="en-US" sz="1400" dirty="0">
                  <a:solidFill>
                    <a:srgbClr val="000000"/>
                  </a:solidFill>
                  <a:latin typeface="Courier New"/>
                </a:rPr>
                <a:t>; index++)</a:t>
              </a:r>
              <a:br>
                <a:rPr lang="en-US" sz="1400" dirty="0">
                  <a:solidFill>
                    <a:srgbClr val="000000"/>
                  </a:solidFill>
                  <a:latin typeface="Courier New"/>
                </a:rPr>
              </a:br>
              <a:r>
                <a:rPr lang="en-US" sz="1400" dirty="0">
                  <a:solidFill>
                    <a:srgbClr val="000000"/>
                  </a:solidFill>
                  <a:latin typeface="Courier New"/>
                </a:rPr>
                <a:t>         </a:t>
              </a:r>
              <a:r>
                <a:rPr lang="en-US" sz="1400" dirty="0" err="1">
                  <a:solidFill>
                    <a:srgbClr val="000000"/>
                  </a:solidFill>
                  <a:latin typeface="Courier New"/>
                </a:rPr>
                <a:t>System.out.print</a:t>
              </a:r>
              <a:r>
                <a:rPr lang="en-US" sz="1400" dirty="0">
                  <a:solidFill>
                    <a:srgbClr val="000000"/>
                  </a:solidFill>
                  <a:latin typeface="Courier New"/>
                </a:rPr>
                <a:t>(list[index] + </a:t>
              </a:r>
              <a:r>
                <a:rPr lang="en-US" sz="1400" dirty="0">
                  <a:solidFill>
                    <a:srgbClr val="00CB00"/>
                  </a:solidFill>
                  <a:latin typeface="Courier New"/>
                </a:rPr>
                <a:t>" "</a:t>
              </a:r>
              <a:r>
                <a:rPr lang="en-US" sz="1400" dirty="0">
                  <a:solidFill>
                    <a:srgbClr val="000000"/>
                  </a:solidFill>
                  <a:latin typeface="Courier New"/>
                </a:rPr>
                <a:t>);</a:t>
              </a:r>
              <a:br>
                <a:rPr lang="en-US" sz="1400" dirty="0">
                  <a:solidFill>
                    <a:srgbClr val="000000"/>
                  </a:solidFill>
                  <a:latin typeface="Courier New"/>
                </a:rPr>
              </a:br>
              <a:r>
                <a:rPr lang="en-US" sz="1400" dirty="0">
                  <a:solidFill>
                    <a:srgbClr val="000000"/>
                  </a:solidFill>
                  <a:latin typeface="Courier New"/>
                </a:rPr>
                <a:t>   }</a:t>
              </a:r>
              <a:endParaRPr lang="en-US" sz="1400" dirty="0">
                <a:solidFill>
                  <a:srgbClr val="00B050"/>
                </a:solidFill>
              </a:endParaRPr>
            </a:p>
          </p:txBody>
        </p:sp>
        <p:sp>
          <p:nvSpPr>
            <p:cNvPr id="23" name="TextBox 22"/>
            <p:cNvSpPr txBox="1"/>
            <p:nvPr/>
          </p:nvSpPr>
          <p:spPr>
            <a:xfrm>
              <a:off x="323528" y="1236822"/>
              <a:ext cx="450344" cy="1099753"/>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p:txBody>
        </p:sp>
      </p:grpSp>
      <p:sp>
        <p:nvSpPr>
          <p:cNvPr id="33" name="TextBox 32"/>
          <p:cNvSpPr txBox="1"/>
          <p:nvPr/>
        </p:nvSpPr>
        <p:spPr>
          <a:xfrm>
            <a:off x="250114" y="3212976"/>
            <a:ext cx="8640960" cy="1015663"/>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Sometimes the number of elements in the array might be less than the length of the array. In situations like this, we only want to process the elements of the array that hold actual data</a:t>
            </a:r>
          </a:p>
        </p:txBody>
      </p:sp>
      <p:grpSp>
        <p:nvGrpSpPr>
          <p:cNvPr id="34" name="Group 33"/>
          <p:cNvGrpSpPr/>
          <p:nvPr/>
        </p:nvGrpSpPr>
        <p:grpSpPr>
          <a:xfrm>
            <a:off x="141039" y="4365104"/>
            <a:ext cx="8784977" cy="1169551"/>
            <a:chOff x="323528" y="1236822"/>
            <a:chExt cx="7848873" cy="1099753"/>
          </a:xfrm>
        </p:grpSpPr>
        <p:sp>
          <p:nvSpPr>
            <p:cNvPr id="35" name="TextBox 34"/>
            <p:cNvSpPr txBox="1"/>
            <p:nvPr/>
          </p:nvSpPr>
          <p:spPr>
            <a:xfrm>
              <a:off x="788528" y="1236822"/>
              <a:ext cx="7383873" cy="1099753"/>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0000"/>
                  </a:solidFill>
                  <a:latin typeface="Courier New"/>
                </a:rPr>
                <a:t> </a:t>
              </a:r>
              <a:r>
                <a:rPr lang="en-US" sz="1400" dirty="0">
                  <a:solidFill>
                    <a:srgbClr val="941EDF"/>
                  </a:solidFill>
                  <a:latin typeface="Courier New"/>
                </a:rPr>
                <a:t>public</a:t>
              </a:r>
              <a:r>
                <a:rPr lang="en-US" sz="1400" dirty="0">
                  <a:solidFill>
                    <a:srgbClr val="000000"/>
                  </a:solidFill>
                  <a:latin typeface="Courier New"/>
                </a:rPr>
                <a:t> </a:t>
              </a:r>
              <a:r>
                <a:rPr lang="en-US" sz="1400" dirty="0">
                  <a:solidFill>
                    <a:srgbClr val="941EDF"/>
                  </a:solidFill>
                  <a:latin typeface="Courier New"/>
                </a:rPr>
                <a:t>static</a:t>
              </a:r>
              <a:r>
                <a:rPr lang="en-US" sz="1400" dirty="0">
                  <a:solidFill>
                    <a:srgbClr val="000000"/>
                  </a:solidFill>
                  <a:latin typeface="Courier New"/>
                </a:rPr>
                <a:t> </a:t>
              </a:r>
              <a:r>
                <a:rPr lang="en-US" sz="1400" dirty="0">
                  <a:solidFill>
                    <a:srgbClr val="941EDF"/>
                  </a:solidFill>
                  <a:latin typeface="Courier New"/>
                </a:rPr>
                <a:t>void</a:t>
              </a:r>
              <a:r>
                <a:rPr lang="en-US" sz="1400" dirty="0">
                  <a:solidFill>
                    <a:srgbClr val="000000"/>
                  </a:solidFill>
                  <a:latin typeface="Courier New"/>
                </a:rPr>
                <a:t> </a:t>
              </a:r>
              <a:r>
                <a:rPr lang="en-US" sz="1400" dirty="0" err="1">
                  <a:solidFill>
                    <a:srgbClr val="000000"/>
                  </a:solidFill>
                  <a:latin typeface="Courier New"/>
                </a:rPr>
                <a:t>printArray</a:t>
              </a:r>
              <a:r>
                <a:rPr lang="en-US" sz="1400" dirty="0">
                  <a:solidFill>
                    <a:srgbClr val="000000"/>
                  </a:solidFill>
                  <a:latin typeface="Courier New"/>
                </a:rPr>
                <a:t>(</a:t>
              </a:r>
              <a:r>
                <a:rPr lang="en-US" sz="1400" dirty="0" err="1">
                  <a:solidFill>
                    <a:srgbClr val="941EDF"/>
                  </a:solidFill>
                  <a:latin typeface="Courier New"/>
                </a:rPr>
                <a:t>int</a:t>
              </a:r>
              <a:r>
                <a:rPr lang="en-US" sz="1400" dirty="0">
                  <a:solidFill>
                    <a:srgbClr val="000000"/>
                  </a:solidFill>
                  <a:latin typeface="Courier New"/>
                </a:rPr>
                <a:t>[] list, </a:t>
              </a:r>
              <a:r>
                <a:rPr lang="en-US" sz="1400" dirty="0" err="1">
                  <a:solidFill>
                    <a:srgbClr val="941EDF"/>
                  </a:solidFill>
                  <a:latin typeface="Courier New"/>
                </a:rPr>
                <a:t>int</a:t>
              </a:r>
              <a:r>
                <a:rPr lang="en-US" sz="1400" dirty="0">
                  <a:solidFill>
                    <a:srgbClr val="000000"/>
                  </a:solidFill>
                  <a:latin typeface="Courier New"/>
                </a:rPr>
                <a:t> </a:t>
              </a:r>
              <a:r>
                <a:rPr lang="en-US" sz="1400" dirty="0" err="1">
                  <a:solidFill>
                    <a:srgbClr val="000000"/>
                  </a:solidFill>
                  <a:latin typeface="Courier New"/>
                </a:rPr>
                <a:t>numOfElements</a:t>
              </a:r>
              <a:r>
                <a:rPr lang="en-US" sz="1400" dirty="0">
                  <a:solidFill>
                    <a:srgbClr val="000000"/>
                  </a:solidFill>
                  <a:latin typeface="Courier New"/>
                </a:rPr>
                <a:t>)</a:t>
              </a:r>
              <a:br>
                <a:rPr lang="en-US" sz="1400" dirty="0">
                  <a:solidFill>
                    <a:srgbClr val="000000"/>
                  </a:solidFill>
                  <a:latin typeface="Courier New"/>
                </a:rPr>
              </a:br>
              <a:r>
                <a:rPr lang="en-US" sz="1400" dirty="0">
                  <a:solidFill>
                    <a:srgbClr val="000000"/>
                  </a:solidFill>
                  <a:latin typeface="Courier New"/>
                </a:rPr>
                <a:t>   {</a:t>
              </a:r>
              <a:br>
                <a:rPr lang="en-US" sz="1400" dirty="0">
                  <a:solidFill>
                    <a:srgbClr val="000000"/>
                  </a:solidFill>
                  <a:latin typeface="Courier New"/>
                </a:rPr>
              </a:br>
              <a:r>
                <a:rPr lang="en-US" sz="1400" dirty="0">
                  <a:solidFill>
                    <a:srgbClr val="000000"/>
                  </a:solidFill>
                  <a:latin typeface="Courier New"/>
                </a:rPr>
                <a:t>      </a:t>
              </a:r>
              <a:r>
                <a:rPr lang="en-US" sz="1400" dirty="0">
                  <a:solidFill>
                    <a:srgbClr val="941EDF"/>
                  </a:solidFill>
                  <a:latin typeface="Courier New"/>
                </a:rPr>
                <a:t>for</a:t>
              </a:r>
              <a:r>
                <a:rPr lang="en-US" sz="1400" dirty="0">
                  <a:solidFill>
                    <a:srgbClr val="000000"/>
                  </a:solidFill>
                  <a:latin typeface="Courier New"/>
                </a:rPr>
                <a:t> (</a:t>
              </a:r>
              <a:r>
                <a:rPr lang="en-US" sz="1400" dirty="0" err="1">
                  <a:solidFill>
                    <a:srgbClr val="941EDF"/>
                  </a:solidFill>
                  <a:latin typeface="Courier New"/>
                </a:rPr>
                <a:t>int</a:t>
              </a:r>
              <a:r>
                <a:rPr lang="en-US" sz="1400" dirty="0">
                  <a:solidFill>
                    <a:srgbClr val="000000"/>
                  </a:solidFill>
                  <a:latin typeface="Courier New"/>
                </a:rPr>
                <a:t> index = 0; index &lt; </a:t>
              </a:r>
              <a:r>
                <a:rPr lang="en-US" sz="1400" dirty="0" err="1">
                  <a:solidFill>
                    <a:srgbClr val="000000"/>
                  </a:solidFill>
                  <a:latin typeface="Courier New"/>
                </a:rPr>
                <a:t>numOfElements</a:t>
              </a:r>
              <a:r>
                <a:rPr lang="en-US" sz="1400" dirty="0">
                  <a:solidFill>
                    <a:srgbClr val="000000"/>
                  </a:solidFill>
                  <a:latin typeface="Courier New"/>
                </a:rPr>
                <a:t>; index++)</a:t>
              </a:r>
              <a:br>
                <a:rPr lang="en-US" sz="1400" dirty="0">
                  <a:solidFill>
                    <a:srgbClr val="000000"/>
                  </a:solidFill>
                  <a:latin typeface="Courier New"/>
                </a:rPr>
              </a:br>
              <a:r>
                <a:rPr lang="en-US" sz="1400" dirty="0">
                  <a:solidFill>
                    <a:srgbClr val="000000"/>
                  </a:solidFill>
                  <a:latin typeface="Courier New"/>
                </a:rPr>
                <a:t>         </a:t>
              </a:r>
              <a:r>
                <a:rPr lang="en-US" sz="1400" dirty="0" err="1">
                  <a:solidFill>
                    <a:srgbClr val="000000"/>
                  </a:solidFill>
                  <a:latin typeface="Courier New"/>
                </a:rPr>
                <a:t>System.out.print</a:t>
              </a:r>
              <a:r>
                <a:rPr lang="en-US" sz="1400" dirty="0">
                  <a:solidFill>
                    <a:srgbClr val="000000"/>
                  </a:solidFill>
                  <a:latin typeface="Courier New"/>
                </a:rPr>
                <a:t>(list[index] + </a:t>
              </a:r>
              <a:r>
                <a:rPr lang="en-US" sz="1400" dirty="0">
                  <a:solidFill>
                    <a:srgbClr val="00CB00"/>
                  </a:solidFill>
                  <a:latin typeface="Courier New"/>
                </a:rPr>
                <a:t>" "</a:t>
              </a:r>
              <a:r>
                <a:rPr lang="en-US" sz="1400" dirty="0">
                  <a:solidFill>
                    <a:srgbClr val="000000"/>
                  </a:solidFill>
                  <a:latin typeface="Courier New"/>
                </a:rPr>
                <a:t>);</a:t>
              </a:r>
              <a:br>
                <a:rPr lang="en-US" sz="1400" dirty="0">
                  <a:solidFill>
                    <a:srgbClr val="000000"/>
                  </a:solidFill>
                  <a:latin typeface="Courier New"/>
                </a:rPr>
              </a:br>
              <a:r>
                <a:rPr lang="en-US" sz="1400" dirty="0">
                  <a:solidFill>
                    <a:srgbClr val="000000"/>
                  </a:solidFill>
                  <a:latin typeface="Courier New"/>
                </a:rPr>
                <a:t>   }</a:t>
              </a:r>
              <a:endParaRPr lang="en-US" sz="1400" dirty="0">
                <a:solidFill>
                  <a:srgbClr val="00B050"/>
                </a:solidFill>
              </a:endParaRPr>
            </a:p>
          </p:txBody>
        </p:sp>
        <p:sp>
          <p:nvSpPr>
            <p:cNvPr id="36" name="TextBox 35"/>
            <p:cNvSpPr txBox="1"/>
            <p:nvPr/>
          </p:nvSpPr>
          <p:spPr>
            <a:xfrm>
              <a:off x="323528" y="1236822"/>
              <a:ext cx="450344" cy="1099753"/>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p:txBody>
        </p:sp>
      </p:grpSp>
      <p:sp>
        <p:nvSpPr>
          <p:cNvPr id="37" name="Rectangle 36"/>
          <p:cNvSpPr/>
          <p:nvPr/>
        </p:nvSpPr>
        <p:spPr>
          <a:xfrm>
            <a:off x="5292079" y="4381882"/>
            <a:ext cx="2016225" cy="271254"/>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355977" y="4814252"/>
            <a:ext cx="1440160" cy="271254"/>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7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500"/>
                                        <p:tgtEl>
                                          <p:spTgt spid="2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par>
                                <p:cTn id="14" presetID="22" presetClass="entr" presetSubtype="2"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3" grpId="0"/>
      <p:bldP spid="37" grpId="0" animBg="1"/>
      <p:bldP spid="38" grpId="0" animBg="1"/>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fld id="{470D56D7-FD1D-E749-95A7-B62335344DC4}" type="slidenum">
              <a:rPr lang="en-US" sz="1400"/>
              <a:pPr eaLnBrk="1" hangingPunct="1"/>
              <a:t>737</a:t>
            </a:fld>
            <a:endParaRPr lang="en-US" sz="1400"/>
          </a:p>
        </p:txBody>
      </p:sp>
      <p:sp>
        <p:nvSpPr>
          <p:cNvPr id="43011" name="Rectangle 3" descr="Rectangle: Click to edit Master text styles&#10;Second level&#10;Third level&#10;Fourth level&#10;Fifth level"/>
          <p:cNvSpPr txBox="1">
            <a:spLocks noChangeArrowheads="1"/>
          </p:cNvSpPr>
          <p:nvPr/>
        </p:nvSpPr>
        <p:spPr bwMode="auto">
          <a:xfrm>
            <a:off x="838200" y="11430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eaLnBrk="0" hangingPunct="0">
              <a:defRPr sz="2400">
                <a:solidFill>
                  <a:schemeClr val="tx1"/>
                </a:solidFill>
                <a:latin typeface="Times New Roman" charset="0"/>
                <a:ea typeface="MS PGothic" charset="0"/>
                <a:cs typeface="MS PGothic" charset="0"/>
              </a:defRPr>
            </a:lvl1pPr>
            <a:lvl2pPr marL="742950" indent="-285750" defTabSz="-13873163" eaLnBrk="0" hangingPunct="0">
              <a:defRPr sz="2400">
                <a:solidFill>
                  <a:schemeClr val="tx1"/>
                </a:solidFill>
                <a:latin typeface="Times New Roman" charset="0"/>
                <a:ea typeface="MS PGothic" charset="0"/>
                <a:cs typeface="MS PGothic" charset="0"/>
              </a:defRPr>
            </a:lvl2pPr>
            <a:lvl3pPr marL="1143000" indent="-228600" defTabSz="-13873163" eaLnBrk="0" hangingPunct="0">
              <a:defRPr sz="2400">
                <a:solidFill>
                  <a:schemeClr val="tx1"/>
                </a:solidFill>
                <a:latin typeface="Times New Roman" charset="0"/>
                <a:ea typeface="MS PGothic" charset="0"/>
                <a:cs typeface="MS PGothic" charset="0"/>
              </a:defRPr>
            </a:lvl3pPr>
            <a:lvl4pPr marL="1600200" indent="-228600" defTabSz="-13873163" eaLnBrk="0" hangingPunct="0">
              <a:defRPr sz="2400">
                <a:solidFill>
                  <a:schemeClr val="tx1"/>
                </a:solidFill>
                <a:latin typeface="Times New Roman" charset="0"/>
                <a:ea typeface="MS PGothic" charset="0"/>
                <a:cs typeface="MS PGothic" charset="0"/>
              </a:defRPr>
            </a:lvl4pPr>
            <a:lvl5pPr marL="2057400" indent="-228600" defTabSz="-13873163" eaLnBrk="0" hangingPunct="0">
              <a:defRPr sz="2400">
                <a:solidFill>
                  <a:schemeClr val="tx1"/>
                </a:solidFill>
                <a:latin typeface="Times New Roman" charset="0"/>
                <a:ea typeface="MS PGothic" charset="0"/>
                <a:cs typeface="MS PGothic" charset="0"/>
              </a:defRPr>
            </a:lvl5pPr>
            <a:lvl6pPr marL="2514600" indent="-228600" defTabSz="-13873163"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defTabSz="-13873163"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defTabSz="-13873163"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defTabSz="-13873163"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lnSpc>
                <a:spcPct val="80000"/>
              </a:lnSpc>
              <a:spcBef>
                <a:spcPct val="20000"/>
              </a:spcBef>
              <a:buFontTx/>
              <a:buChar char="•"/>
            </a:pPr>
            <a:r>
              <a:rPr lang="en-US" sz="2800" dirty="0">
                <a:solidFill>
                  <a:schemeClr val="tx2"/>
                </a:solidFill>
              </a:rPr>
              <a:t>Primitive variables</a:t>
            </a:r>
            <a:r>
              <a:rPr lang="en-US" sz="2800" dirty="0"/>
              <a:t> hold </a:t>
            </a:r>
            <a:r>
              <a:rPr lang="en-US" sz="2800" dirty="0">
                <a:solidFill>
                  <a:schemeClr val="tx2"/>
                </a:solidFill>
              </a:rPr>
              <a:t>values</a:t>
            </a:r>
            <a:r>
              <a:rPr lang="en-US" sz="2800" dirty="0"/>
              <a:t> of primitive data types.</a:t>
            </a:r>
          </a:p>
          <a:p>
            <a:pPr eaLnBrk="1" hangingPunct="1">
              <a:lnSpc>
                <a:spcPct val="80000"/>
              </a:lnSpc>
              <a:spcBef>
                <a:spcPct val="20000"/>
              </a:spcBef>
            </a:pPr>
            <a:r>
              <a:rPr lang="en-US" sz="2800" dirty="0"/>
              <a:t> 	Example: </a:t>
            </a:r>
            <a:r>
              <a:rPr lang="en-US" sz="2800" dirty="0" err="1"/>
              <a:t>int</a:t>
            </a:r>
            <a:r>
              <a:rPr lang="en-US" sz="2800" dirty="0"/>
              <a:t> x = 5;		</a:t>
            </a:r>
          </a:p>
          <a:p>
            <a:pPr eaLnBrk="1" hangingPunct="1">
              <a:lnSpc>
                <a:spcPct val="80000"/>
              </a:lnSpc>
              <a:spcBef>
                <a:spcPct val="20000"/>
              </a:spcBef>
            </a:pPr>
            <a:r>
              <a:rPr lang="en-US" sz="2800" dirty="0"/>
              <a:t>    x is primitive variable</a:t>
            </a:r>
          </a:p>
          <a:p>
            <a:pPr eaLnBrk="1" hangingPunct="1">
              <a:lnSpc>
                <a:spcPct val="80000"/>
              </a:lnSpc>
              <a:spcBef>
                <a:spcPct val="20000"/>
              </a:spcBef>
              <a:buFontTx/>
              <a:buChar char="•"/>
            </a:pPr>
            <a:endParaRPr lang="en-US" sz="2800" dirty="0"/>
          </a:p>
          <a:p>
            <a:pPr eaLnBrk="1" hangingPunct="1">
              <a:lnSpc>
                <a:spcPct val="80000"/>
              </a:lnSpc>
              <a:spcBef>
                <a:spcPct val="20000"/>
              </a:spcBef>
              <a:buFontTx/>
              <a:buChar char="•"/>
            </a:pPr>
            <a:r>
              <a:rPr lang="en-US" sz="2800" dirty="0">
                <a:solidFill>
                  <a:schemeClr val="tx2"/>
                </a:solidFill>
              </a:rPr>
              <a:t>Instance variables</a:t>
            </a:r>
            <a:r>
              <a:rPr lang="en-US" sz="2800" dirty="0"/>
              <a:t> hold </a:t>
            </a:r>
            <a:r>
              <a:rPr lang="en-US" sz="2800" dirty="0">
                <a:solidFill>
                  <a:schemeClr val="tx2"/>
                </a:solidFill>
              </a:rPr>
              <a:t>references</a:t>
            </a:r>
            <a:r>
              <a:rPr lang="en-US" sz="2800" dirty="0"/>
              <a:t> of objects: the </a:t>
            </a:r>
            <a:r>
              <a:rPr lang="en-US" sz="2800" dirty="0">
                <a:solidFill>
                  <a:srgbClr val="00CC99"/>
                </a:solidFill>
              </a:rPr>
              <a:t>location</a:t>
            </a:r>
            <a:r>
              <a:rPr lang="en-US" sz="2800" dirty="0"/>
              <a:t> (</a:t>
            </a:r>
            <a:r>
              <a:rPr lang="en-US" sz="2800" dirty="0">
                <a:solidFill>
                  <a:srgbClr val="33CCCC"/>
                </a:solidFill>
              </a:rPr>
              <a:t>memory address</a:t>
            </a:r>
            <a:r>
              <a:rPr lang="en-US" sz="2800" dirty="0"/>
              <a:t>) of objects </a:t>
            </a:r>
            <a:r>
              <a:rPr lang="en-US" sz="2800" dirty="0">
                <a:solidFill>
                  <a:srgbClr val="00CC99"/>
                </a:solidFill>
              </a:rPr>
              <a:t>in memory</a:t>
            </a:r>
            <a:r>
              <a:rPr lang="en-US" sz="2800" dirty="0"/>
              <a:t>.</a:t>
            </a:r>
          </a:p>
          <a:p>
            <a:pPr eaLnBrk="1" hangingPunct="1">
              <a:lnSpc>
                <a:spcPct val="80000"/>
              </a:lnSpc>
              <a:spcBef>
                <a:spcPct val="20000"/>
              </a:spcBef>
            </a:pPr>
            <a:r>
              <a:rPr lang="en-US" sz="2800" dirty="0"/>
              <a:t>	Example: </a:t>
            </a:r>
            <a:r>
              <a:rPr lang="en-US" sz="2800" dirty="0" err="1"/>
              <a:t>int</a:t>
            </a:r>
            <a:r>
              <a:rPr lang="en-US" sz="2800" dirty="0"/>
              <a:t> [] </a:t>
            </a:r>
            <a:r>
              <a:rPr lang="en-US" sz="2800" dirty="0" err="1"/>
              <a:t>arr</a:t>
            </a:r>
            <a:r>
              <a:rPr lang="en-US" sz="2800" dirty="0"/>
              <a:t> = {1,2,3,4,5};</a:t>
            </a:r>
          </a:p>
          <a:p>
            <a:pPr eaLnBrk="1" hangingPunct="1">
              <a:lnSpc>
                <a:spcPct val="80000"/>
              </a:lnSpc>
              <a:spcBef>
                <a:spcPct val="20000"/>
              </a:spcBef>
            </a:pPr>
            <a:r>
              <a:rPr lang="en-US" sz="2800" dirty="0"/>
              <a:t>	</a:t>
            </a:r>
            <a:r>
              <a:rPr lang="en-US" sz="2800" dirty="0" err="1"/>
              <a:t>arr</a:t>
            </a:r>
            <a:r>
              <a:rPr lang="en-US" sz="2800" dirty="0"/>
              <a:t> is reference variable, it carries the address of the location of the array</a:t>
            </a:r>
          </a:p>
          <a:p>
            <a:pPr eaLnBrk="1" hangingPunct="1">
              <a:lnSpc>
                <a:spcPct val="80000"/>
              </a:lnSpc>
              <a:spcBef>
                <a:spcPct val="20000"/>
              </a:spcBef>
            </a:pPr>
            <a:endParaRPr lang="en-US" sz="2800" b="1" dirty="0"/>
          </a:p>
        </p:txBody>
      </p:sp>
      <p:sp>
        <p:nvSpPr>
          <p:cNvPr id="43012" name="Rectangle 20"/>
          <p:cNvSpPr>
            <a:spLocks noChangeArrowheads="1"/>
          </p:cNvSpPr>
          <p:nvPr/>
        </p:nvSpPr>
        <p:spPr bwMode="auto">
          <a:xfrm>
            <a:off x="6254750" y="19050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ja-JP"/>
              <a:t>x  </a:t>
            </a:r>
          </a:p>
        </p:txBody>
      </p:sp>
      <p:sp>
        <p:nvSpPr>
          <p:cNvPr id="40966" name="Rectangle 21"/>
          <p:cNvSpPr>
            <a:spLocks noChangeArrowheads="1"/>
          </p:cNvSpPr>
          <p:nvPr/>
        </p:nvSpPr>
        <p:spPr bwMode="auto">
          <a:xfrm>
            <a:off x="6681788" y="1976438"/>
            <a:ext cx="938212" cy="315912"/>
          </a:xfrm>
          <a:prstGeom prst="rect">
            <a:avLst/>
          </a:prstGeom>
          <a:solidFill>
            <a:schemeClr val="bg1"/>
          </a:solidFill>
          <a:ln w="9525">
            <a:solidFill>
              <a:schemeClr val="tx1"/>
            </a:solidFill>
            <a:miter lim="800000"/>
            <a:headEnd/>
            <a:tailEnd/>
          </a:ln>
          <a:effectLst>
            <a:outerShdw blurRad="63500" dist="71842" dir="2700000" algn="ctr" rotWithShape="0">
              <a:schemeClr val="bg2">
                <a:alpha val="74998"/>
              </a:schemeClr>
            </a:outerShdw>
          </a:effectLst>
        </p:spPr>
        <p:txBody>
          <a:bodyPr wrap="none" anchor="ctr"/>
          <a:lstStyle/>
          <a:p>
            <a:pPr algn="ctr">
              <a:defRPr/>
            </a:pPr>
            <a:r>
              <a:rPr lang="en-US" sz="1600">
                <a:latin typeface="Comic Sans MS" charset="0"/>
              </a:rPr>
              <a:t>1</a:t>
            </a:r>
          </a:p>
        </p:txBody>
      </p:sp>
      <p:sp>
        <p:nvSpPr>
          <p:cNvPr id="8" name="Rectangle 7"/>
          <p:cNvSpPr/>
          <p:nvPr/>
        </p:nvSpPr>
        <p:spPr>
          <a:xfrm>
            <a:off x="457200" y="5181600"/>
            <a:ext cx="8001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Arial" charset="0"/>
            </a:endParaRPr>
          </a:p>
        </p:txBody>
      </p:sp>
      <p:sp>
        <p:nvSpPr>
          <p:cNvPr id="9" name="Rectangle 8"/>
          <p:cNvSpPr/>
          <p:nvPr/>
        </p:nvSpPr>
        <p:spPr>
          <a:xfrm>
            <a:off x="2819400" y="5638800"/>
            <a:ext cx="1066800" cy="457200"/>
          </a:xfrm>
          <a:prstGeom prst="rect">
            <a:avLst/>
          </a:prstGeom>
          <a:solidFill>
            <a:srgbClr val="DFDB2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1100</a:t>
            </a:r>
          </a:p>
        </p:txBody>
      </p:sp>
      <p:graphicFrame>
        <p:nvGraphicFramePr>
          <p:cNvPr id="11" name="Table 10"/>
          <p:cNvGraphicFramePr>
            <a:graphicFrameLocks noGrp="1"/>
          </p:cNvGraphicFramePr>
          <p:nvPr/>
        </p:nvGraphicFramePr>
        <p:xfrm>
          <a:off x="4648200" y="5572125"/>
          <a:ext cx="1752600" cy="447675"/>
        </p:xfrm>
        <a:graphic>
          <a:graphicData uri="http://schemas.openxmlformats.org/drawingml/2006/table">
            <a:tbl>
              <a:tblPr/>
              <a:tblGrid>
                <a:gridCol w="350838">
                  <a:extLst>
                    <a:ext uri="{9D8B030D-6E8A-4147-A177-3AD203B41FA5}">
                      <a16:colId xmlns:a16="http://schemas.microsoft.com/office/drawing/2014/main" val="20000"/>
                    </a:ext>
                  </a:extLst>
                </a:gridCol>
                <a:gridCol w="350837">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50838">
                  <a:extLst>
                    <a:ext uri="{9D8B030D-6E8A-4147-A177-3AD203B41FA5}">
                      <a16:colId xmlns:a16="http://schemas.microsoft.com/office/drawing/2014/main" val="20003"/>
                    </a:ext>
                  </a:extLst>
                </a:gridCol>
                <a:gridCol w="350837">
                  <a:extLst>
                    <a:ext uri="{9D8B030D-6E8A-4147-A177-3AD203B41FA5}">
                      <a16:colId xmlns:a16="http://schemas.microsoft.com/office/drawing/2014/main" val="20004"/>
                    </a:ext>
                  </a:extLst>
                </a:gridCol>
              </a:tblGrid>
              <a:tr h="4476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Arial" charset="0"/>
                        </a:rPr>
                        <a:t>1</a:t>
                      </a:r>
                    </a:p>
                  </a:txBody>
                  <a:tcPr marT="45785" marB="457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Arial" charset="0"/>
                        </a:rPr>
                        <a:t>2</a:t>
                      </a:r>
                    </a:p>
                  </a:txBody>
                  <a:tcPr marT="45785" marB="457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Arial" charset="0"/>
                        </a:rPr>
                        <a:t>3</a:t>
                      </a:r>
                    </a:p>
                  </a:txBody>
                  <a:tcPr marT="45785" marB="457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Arial" charset="0"/>
                        </a:rPr>
                        <a:t>4</a:t>
                      </a:r>
                    </a:p>
                  </a:txBody>
                  <a:tcPr marT="45785" marB="457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Arial" charset="0"/>
                        </a:rPr>
                        <a:t>5</a:t>
                      </a:r>
                    </a:p>
                  </a:txBody>
                  <a:tcPr marT="45785" marB="457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bl>
          </a:graphicData>
        </a:graphic>
      </p:graphicFrame>
      <p:sp>
        <p:nvSpPr>
          <p:cNvPr id="43030" name="TextBox 11"/>
          <p:cNvSpPr txBox="1">
            <a:spLocks noChangeArrowheads="1"/>
          </p:cNvSpPr>
          <p:nvPr/>
        </p:nvSpPr>
        <p:spPr bwMode="auto">
          <a:xfrm>
            <a:off x="2286000" y="5562600"/>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a:t>arr</a:t>
            </a:r>
          </a:p>
        </p:txBody>
      </p:sp>
      <p:sp>
        <p:nvSpPr>
          <p:cNvPr id="43031" name="TextBox 12"/>
          <p:cNvSpPr txBox="1">
            <a:spLocks noChangeArrowheads="1"/>
          </p:cNvSpPr>
          <p:nvPr/>
        </p:nvSpPr>
        <p:spPr bwMode="auto">
          <a:xfrm>
            <a:off x="5105400" y="5176838"/>
            <a:ext cx="788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r>
              <a:rPr lang="en-US"/>
              <a:t>1100</a:t>
            </a:r>
          </a:p>
        </p:txBody>
      </p:sp>
      <p:cxnSp>
        <p:nvCxnSpPr>
          <p:cNvPr id="15" name="Straight Arrow Connector 14"/>
          <p:cNvCxnSpPr>
            <a:stCxn id="9" idx="3"/>
          </p:cNvCxnSpPr>
          <p:nvPr/>
        </p:nvCxnSpPr>
        <p:spPr>
          <a:xfrm>
            <a:off x="3886200" y="5867400"/>
            <a:ext cx="762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228600" y="152400"/>
            <a:ext cx="8663880" cy="598488"/>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3200" dirty="0">
                <a:solidFill>
                  <a:schemeClr val="accent2"/>
                </a:solidFill>
                <a:latin typeface="Tahoma" charset="0"/>
                <a:cs typeface="Arial" charset="0"/>
              </a:rPr>
              <a:t>Primitive VS. Reference Variables</a:t>
            </a:r>
          </a:p>
        </p:txBody>
      </p:sp>
    </p:spTree>
    <p:extLst>
      <p:ext uri="{BB962C8B-B14F-4D97-AF65-F5344CB8AC3E}">
        <p14:creationId xmlns:p14="http://schemas.microsoft.com/office/powerpoint/2010/main" val="69070392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2800" dirty="0">
                <a:solidFill>
                  <a:schemeClr val="accent2"/>
                </a:solidFill>
                <a:latin typeface="Tahoma" charset="0"/>
                <a:cs typeface="Arial" charset="0"/>
              </a:rPr>
              <a:t>PRIMITIVE DATATYPES (Call-by-Value)</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738</a:t>
            </a:fld>
            <a:endParaRPr lang="en-US"/>
          </a:p>
        </p:txBody>
      </p:sp>
      <p:sp>
        <p:nvSpPr>
          <p:cNvPr id="19" name="TextBox 18"/>
          <p:cNvSpPr txBox="1"/>
          <p:nvPr/>
        </p:nvSpPr>
        <p:spPr>
          <a:xfrm>
            <a:off x="323528" y="764704"/>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When a method is called, the value of the actual parameter is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copied </a:t>
            </a:r>
            <a:r>
              <a:rPr lang="en-US" sz="2000" dirty="0">
                <a:latin typeface="Tahoma" panose="020B0604030504040204" pitchFamily="34" charset="0"/>
                <a:ea typeface="Tahoma" panose="020B0604030504040204" pitchFamily="34" charset="0"/>
                <a:cs typeface="Tahoma" panose="020B0604030504040204" pitchFamily="34" charset="0"/>
              </a:rPr>
              <a:t>into the corresponding formal parameter.</a:t>
            </a:r>
          </a:p>
        </p:txBody>
      </p:sp>
      <p:sp>
        <p:nvSpPr>
          <p:cNvPr id="20" name="TextBox 19"/>
          <p:cNvSpPr txBox="1"/>
          <p:nvPr/>
        </p:nvSpPr>
        <p:spPr>
          <a:xfrm>
            <a:off x="323528" y="1495430"/>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After copying the value of the actual parameter to the formal parameter, there is no connection between them any more.</a:t>
            </a:r>
          </a:p>
        </p:txBody>
      </p:sp>
      <p:sp>
        <p:nvSpPr>
          <p:cNvPr id="18" name="TextBox 17"/>
          <p:cNvSpPr txBox="1"/>
          <p:nvPr/>
        </p:nvSpPr>
        <p:spPr>
          <a:xfrm>
            <a:off x="323528" y="2226156"/>
            <a:ext cx="8640960" cy="400110"/>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other words, the formal parameter has its own copy of data.</a:t>
            </a:r>
          </a:p>
        </p:txBody>
      </p:sp>
      <p:sp>
        <p:nvSpPr>
          <p:cNvPr id="25" name="TextBox 24"/>
          <p:cNvSpPr txBox="1"/>
          <p:nvPr/>
        </p:nvSpPr>
        <p:spPr>
          <a:xfrm>
            <a:off x="323528" y="2649106"/>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Therefore, any change performed on the copy inside the method is NOT reflected on the original copy (of the actual parameter).</a:t>
            </a:r>
          </a:p>
        </p:txBody>
      </p:sp>
      <p:sp>
        <p:nvSpPr>
          <p:cNvPr id="2" name="Rounded Rectangle 1"/>
          <p:cNvSpPr/>
          <p:nvPr/>
        </p:nvSpPr>
        <p:spPr>
          <a:xfrm>
            <a:off x="971600" y="4509120"/>
            <a:ext cx="216024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Caller method</a:t>
            </a:r>
          </a:p>
          <a:p>
            <a:pPr algn="ctr"/>
            <a:r>
              <a:rPr lang="en-US" dirty="0">
                <a:solidFill>
                  <a:srgbClr val="FFFF00"/>
                </a:solidFill>
              </a:rPr>
              <a:t>(ex. main)</a:t>
            </a:r>
          </a:p>
        </p:txBody>
      </p:sp>
      <p:sp>
        <p:nvSpPr>
          <p:cNvPr id="27" name="Rounded Rectangle 26"/>
          <p:cNvSpPr/>
          <p:nvPr/>
        </p:nvSpPr>
        <p:spPr>
          <a:xfrm>
            <a:off x="4572000" y="4509120"/>
            <a:ext cx="216024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Called method</a:t>
            </a:r>
          </a:p>
        </p:txBody>
      </p:sp>
      <p:cxnSp>
        <p:nvCxnSpPr>
          <p:cNvPr id="6" name="Straight Arrow Connector 5"/>
          <p:cNvCxnSpPr/>
          <p:nvPr/>
        </p:nvCxnSpPr>
        <p:spPr>
          <a:xfrm>
            <a:off x="3131840" y="4653136"/>
            <a:ext cx="144016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131840" y="4391526"/>
            <a:ext cx="1440160" cy="261610"/>
          </a:xfrm>
          <a:prstGeom prst="rect">
            <a:avLst/>
          </a:prstGeom>
          <a:noFill/>
        </p:spPr>
        <p:txBody>
          <a:bodyPr wrap="square" rtlCol="0">
            <a:spAutoFit/>
          </a:bodyPr>
          <a:lstStyle/>
          <a:p>
            <a:pPr algn="ctr"/>
            <a:r>
              <a:rPr lang="en-US" sz="1100" dirty="0">
                <a:solidFill>
                  <a:srgbClr val="0000FF"/>
                </a:solidFill>
              </a:rPr>
              <a:t>Actual parameters</a:t>
            </a:r>
          </a:p>
        </p:txBody>
      </p:sp>
      <p:cxnSp>
        <p:nvCxnSpPr>
          <p:cNvPr id="9" name="Straight Arrow Connector 8"/>
          <p:cNvCxnSpPr/>
          <p:nvPr/>
        </p:nvCxnSpPr>
        <p:spPr>
          <a:xfrm flipH="1">
            <a:off x="3131840" y="5013176"/>
            <a:ext cx="144016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31840" y="5013176"/>
            <a:ext cx="1440160" cy="600164"/>
          </a:xfrm>
          <a:prstGeom prst="rect">
            <a:avLst/>
          </a:prstGeom>
          <a:noFill/>
        </p:spPr>
        <p:txBody>
          <a:bodyPr wrap="square" rtlCol="0">
            <a:spAutoFit/>
          </a:bodyPr>
          <a:lstStyle/>
          <a:p>
            <a:pPr algn="ctr"/>
            <a:r>
              <a:rPr lang="en-US" sz="1100" dirty="0">
                <a:solidFill>
                  <a:srgbClr val="0000FF"/>
                </a:solidFill>
              </a:rPr>
              <a:t>Returned value </a:t>
            </a:r>
          </a:p>
          <a:p>
            <a:pPr algn="ctr"/>
            <a:r>
              <a:rPr lang="en-US" sz="1100" dirty="0">
                <a:solidFill>
                  <a:srgbClr val="0000FF"/>
                </a:solidFill>
              </a:rPr>
              <a:t>for non-void methods</a:t>
            </a:r>
          </a:p>
        </p:txBody>
      </p:sp>
    </p:spTree>
    <p:extLst>
      <p:ext uri="{BB962C8B-B14F-4D97-AF65-F5344CB8AC3E}">
        <p14:creationId xmlns:p14="http://schemas.microsoft.com/office/powerpoint/2010/main" val="81917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right)">
                                      <p:cBhvr>
                                        <p:cTn id="27" dur="500"/>
                                        <p:tgtEl>
                                          <p:spTgt spid="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right)">
                                      <p:cBhvr>
                                        <p:cTn id="43" dur="500"/>
                                        <p:tgtEl>
                                          <p:spTgt spid="9"/>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8" grpId="0"/>
      <p:bldP spid="25" grpId="0"/>
      <p:bldP spid="2" grpId="0" animBg="1"/>
      <p:bldP spid="27" grpId="0" animBg="1"/>
      <p:bldP spid="7" grpId="0"/>
      <p:bldP spid="28" grpId="0"/>
    </p:bld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2800" dirty="0">
                <a:solidFill>
                  <a:schemeClr val="accent2"/>
                </a:solidFill>
                <a:latin typeface="Tahoma" charset="0"/>
                <a:cs typeface="Arial" charset="0"/>
              </a:rPr>
              <a:t>REFERENCE VARIABLES (Call-by-Reference)</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739</a:t>
            </a:fld>
            <a:endParaRPr lang="en-US"/>
          </a:p>
        </p:txBody>
      </p:sp>
      <p:sp>
        <p:nvSpPr>
          <p:cNvPr id="20" name="TextBox 19"/>
          <p:cNvSpPr txBox="1"/>
          <p:nvPr/>
        </p:nvSpPr>
        <p:spPr>
          <a:xfrm>
            <a:off x="323528" y="2241664"/>
            <a:ext cx="8640960" cy="1323439"/>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When reference variables are used as parameters, they actually pass their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memory address </a:t>
            </a:r>
            <a:r>
              <a:rPr lang="en-US" sz="2000" dirty="0">
                <a:latin typeface="Tahoma" panose="020B0604030504040204" pitchFamily="34" charset="0"/>
                <a:ea typeface="Tahoma" panose="020B0604030504040204" pitchFamily="34" charset="0"/>
                <a:cs typeface="Tahoma" panose="020B0604030504040204" pitchFamily="34" charset="0"/>
              </a:rPr>
              <a:t>rather than their value. Therefore both formal and actual parameter refer to same object</a:t>
            </a:r>
          </a:p>
          <a:p>
            <a:pPr marL="342900" indent="-342900" algn="just">
              <a:buClr>
                <a:srgbClr val="FF0000"/>
              </a:buClr>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p:cNvSpPr txBox="1"/>
          <p:nvPr/>
        </p:nvSpPr>
        <p:spPr>
          <a:xfrm>
            <a:off x="323528" y="3369186"/>
            <a:ext cx="8640960" cy="707886"/>
          </a:xfrm>
          <a:prstGeom prst="rect">
            <a:avLst/>
          </a:prstGeom>
          <a:noFill/>
          <a:ln w="19050">
            <a:solidFill>
              <a:srgbClr val="FF0000"/>
            </a:solidFill>
          </a:ln>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So, any change made in the caller/called method is applied directly in the memory.</a:t>
            </a:r>
          </a:p>
        </p:txBody>
      </p:sp>
      <p:sp>
        <p:nvSpPr>
          <p:cNvPr id="11" name="TextBox 10"/>
          <p:cNvSpPr txBox="1"/>
          <p:nvPr/>
        </p:nvSpPr>
        <p:spPr>
          <a:xfrm>
            <a:off x="323528" y="4257888"/>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This means that the changes made to an array</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in a method are seen in both the caller/called method.</a:t>
            </a:r>
          </a:p>
        </p:txBody>
      </p:sp>
      <p:sp>
        <p:nvSpPr>
          <p:cNvPr id="13" name="TextBox 12"/>
          <p:cNvSpPr txBox="1"/>
          <p:nvPr/>
        </p:nvSpPr>
        <p:spPr>
          <a:xfrm>
            <a:off x="323528" y="1509390"/>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a:latin typeface="Tahoma" panose="020B0604030504040204" pitchFamily="34" charset="0"/>
                <a:ea typeface="Tahoma" panose="020B0604030504040204" pitchFamily="34" charset="0"/>
                <a:cs typeface="Tahoma" panose="020B0604030504040204" pitchFamily="34" charset="0"/>
              </a:rPr>
              <a:t>A reference variable uses the </a:t>
            </a:r>
            <a:r>
              <a:rPr lang="en-US" sz="2000">
                <a:solidFill>
                  <a:srgbClr val="00B0F0"/>
                </a:solidFill>
                <a:latin typeface="Tahoma" panose="020B0604030504040204" pitchFamily="34" charset="0"/>
                <a:ea typeface="Tahoma" panose="020B0604030504040204" pitchFamily="34" charset="0"/>
                <a:cs typeface="Tahoma" panose="020B0604030504040204" pitchFamily="34" charset="0"/>
              </a:rPr>
              <a:t>new </a:t>
            </a:r>
            <a:r>
              <a:rPr lang="en-US" sz="2000">
                <a:latin typeface="Tahoma" panose="020B0604030504040204" pitchFamily="34" charset="0"/>
                <a:ea typeface="Tahoma" panose="020B0604030504040204" pitchFamily="34" charset="0"/>
                <a:cs typeface="Tahoma" panose="020B0604030504040204" pitchFamily="34" charset="0"/>
              </a:rPr>
              <a:t>operator to allocate (reserve) space in memory.</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p:nvSpPr>
        <p:spPr>
          <a:xfrm>
            <a:off x="323528" y="5121984"/>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However, </a:t>
            </a:r>
            <a:r>
              <a:rPr lang="en-US" sz="20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Strings</a:t>
            </a:r>
            <a:r>
              <a:rPr lang="en-US" sz="2000" dirty="0">
                <a:latin typeface="Tahoma" panose="020B0604030504040204" pitchFamily="34" charset="0"/>
                <a:ea typeface="Tahoma" panose="020B0604030504040204" pitchFamily="34" charset="0"/>
                <a:cs typeface="Tahoma" panose="020B0604030504040204" pitchFamily="34" charset="0"/>
              </a:rPr>
              <a:t> have a </a:t>
            </a:r>
            <a:r>
              <a:rPr lang="en-US" sz="2000" u="sng" dirty="0">
                <a:latin typeface="Tahoma" panose="020B0604030504040204" pitchFamily="34" charset="0"/>
                <a:ea typeface="Tahoma" panose="020B0604030504040204" pitchFamily="34" charset="0"/>
                <a:cs typeface="Tahoma" panose="020B0604030504040204" pitchFamily="34" charset="0"/>
              </a:rPr>
              <a:t>special case </a:t>
            </a:r>
            <a:r>
              <a:rPr lang="en-US" sz="2000" dirty="0">
                <a:latin typeface="Tahoma" panose="020B0604030504040204" pitchFamily="34" charset="0"/>
                <a:ea typeface="Tahoma" panose="020B0604030504040204" pitchFamily="34" charset="0"/>
                <a:cs typeface="Tahoma" panose="020B0604030504040204" pitchFamily="34" charset="0"/>
              </a:rPr>
              <a:t>that will be explained later in this lecture.</a:t>
            </a:r>
          </a:p>
        </p:txBody>
      </p:sp>
    </p:spTree>
    <p:extLst>
      <p:ext uri="{BB962C8B-B14F-4D97-AF65-F5344CB8AC3E}">
        <p14:creationId xmlns:p14="http://schemas.microsoft.com/office/powerpoint/2010/main" val="38064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animBg="1"/>
      <p:bldP spid="11" grpId="0"/>
      <p:bldP spid="13"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Example of DATA TYPES</a:t>
            </a:r>
          </a:p>
        </p:txBody>
      </p:sp>
      <p:sp>
        <p:nvSpPr>
          <p:cNvPr id="6" name="Content Placeholder 4"/>
          <p:cNvSpPr>
            <a:spLocks noGrp="1"/>
          </p:cNvSpPr>
          <p:nvPr>
            <p:ph idx="1"/>
          </p:nvPr>
        </p:nvSpPr>
        <p:spPr>
          <a:xfrm>
            <a:off x="251520" y="836712"/>
            <a:ext cx="8640960" cy="432048"/>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Different programs manipulate different data</a:t>
            </a:r>
          </a:p>
          <a:p>
            <a:pPr marL="256032" lvl="1" indent="0" algn="just">
              <a:lnSpc>
                <a:spcPct val="90000"/>
              </a:lnSpc>
              <a:buClr>
                <a:srgbClr val="FF0000"/>
              </a:buClr>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7" name="Content Placeholder 4"/>
          <p:cNvSpPr txBox="1">
            <a:spLocks/>
          </p:cNvSpPr>
          <p:nvPr/>
        </p:nvSpPr>
        <p:spPr>
          <a:xfrm>
            <a:off x="251520" y="1196752"/>
            <a:ext cx="8640960" cy="180020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An employee payroll program paycheck manipulates data such as:</a:t>
            </a:r>
          </a:p>
          <a:p>
            <a:pPr marL="836676" lvl="2" indent="-342900" algn="just">
              <a:lnSpc>
                <a:spcPct val="90000"/>
              </a:lnSpc>
              <a:buClr>
                <a:srgbClr val="FF0000"/>
              </a:buClr>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Number of hours 		(a fraction number)</a:t>
            </a:r>
          </a:p>
          <a:p>
            <a:pPr marL="836676" lvl="2" indent="-342900" algn="just">
              <a:lnSpc>
                <a:spcPct val="90000"/>
              </a:lnSpc>
              <a:buClr>
                <a:srgbClr val="FF0000"/>
              </a:buClr>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Marital status 		(a character)</a:t>
            </a:r>
          </a:p>
          <a:p>
            <a:pPr marL="836676" lvl="2" indent="-342900" algn="just">
              <a:lnSpc>
                <a:spcPct val="90000"/>
              </a:lnSpc>
              <a:buClr>
                <a:srgbClr val="FF0000"/>
              </a:buClr>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Number of dependents 	(a whole number)</a:t>
            </a:r>
          </a:p>
          <a:p>
            <a:pPr marL="598932" lvl="1" indent="-342900" algn="just">
              <a:lnSpc>
                <a:spcPct val="90000"/>
              </a:lnSpc>
              <a:buClr>
                <a:srgbClr val="FF0000"/>
              </a:buClr>
              <a:buFont typeface="Courier New" panose="02070309020205020404" pitchFamily="49" charset="0"/>
              <a:buChar char="o"/>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9" name="Content Placeholder 4"/>
          <p:cNvSpPr txBox="1">
            <a:spLocks/>
          </p:cNvSpPr>
          <p:nvPr/>
        </p:nvSpPr>
        <p:spPr>
          <a:xfrm>
            <a:off x="273291" y="2681965"/>
            <a:ext cx="8640960" cy="43204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Different data types manipulate different operations</a:t>
            </a:r>
          </a:p>
          <a:p>
            <a:pPr marL="256032" lvl="1" indent="0" algn="just">
              <a:lnSpc>
                <a:spcPct val="90000"/>
              </a:lnSpc>
              <a:buClr>
                <a:srgbClr val="FF0000"/>
              </a:buClr>
              <a:buFont typeface="Verdana"/>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1" name="Content Placeholder 4"/>
          <p:cNvSpPr txBox="1">
            <a:spLocks/>
          </p:cNvSpPr>
          <p:nvPr/>
        </p:nvSpPr>
        <p:spPr>
          <a:xfrm>
            <a:off x="503040" y="3114013"/>
            <a:ext cx="8640960" cy="720080"/>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Numeric data </a:t>
            </a:r>
            <a:r>
              <a:rPr lang="en-US" sz="1800" dirty="0">
                <a:latin typeface="Tahoma" panose="020B0604030504040204" pitchFamily="34" charset="0"/>
                <a:ea typeface="Tahoma" panose="020B0604030504040204" pitchFamily="34" charset="0"/>
                <a:cs typeface="Tahoma" panose="020B0604030504040204" pitchFamily="34" charset="0"/>
              </a:rPr>
              <a:t>are added, subtracted, multiplied, etc…</a:t>
            </a:r>
          </a:p>
          <a:p>
            <a:pPr marL="598932" lvl="1" indent="-342900" algn="just">
              <a:lnSpc>
                <a:spcPct val="90000"/>
              </a:lnSpc>
              <a:buClr>
                <a:srgbClr val="FF0000"/>
              </a:buClr>
              <a:buFont typeface="Courier New" panose="02070309020205020404" pitchFamily="49" charset="0"/>
              <a:buChar char="o"/>
            </a:pPr>
            <a:r>
              <a:rPr lang="en-US" sz="1800" dirty="0">
                <a:solidFill>
                  <a:srgbClr val="0000FF"/>
                </a:solidFill>
                <a:latin typeface="Tahoma" panose="020B0604030504040204" pitchFamily="34" charset="0"/>
                <a:ea typeface="Tahoma" panose="020B0604030504040204" pitchFamily="34" charset="0"/>
                <a:cs typeface="Tahoma" panose="020B0604030504040204" pitchFamily="34" charset="0"/>
              </a:rPr>
              <a:t>Character data</a:t>
            </a:r>
            <a:r>
              <a:rPr lang="en-US" sz="1800" dirty="0">
                <a:latin typeface="Tahoma" panose="020B0604030504040204" pitchFamily="34" charset="0"/>
                <a:ea typeface="Tahoma" panose="020B0604030504040204" pitchFamily="34" charset="0"/>
                <a:cs typeface="Tahoma" panose="020B0604030504040204" pitchFamily="34" charset="0"/>
              </a:rPr>
              <a:t> are sorted, concatenated, etc…</a:t>
            </a:r>
          </a:p>
        </p:txBody>
      </p:sp>
      <p:sp>
        <p:nvSpPr>
          <p:cNvPr id="2" name="Slide Number Placeholder 1"/>
          <p:cNvSpPr>
            <a:spLocks noGrp="1"/>
          </p:cNvSpPr>
          <p:nvPr>
            <p:ph type="sldNum" sz="quarter" idx="12"/>
          </p:nvPr>
        </p:nvSpPr>
        <p:spPr/>
        <p:txBody>
          <a:bodyPr/>
          <a:lstStyle/>
          <a:p>
            <a:fld id="{F8648942-3001-4E9F-BD4B-DA0C8DFD46EB}" type="slidenum">
              <a:rPr lang="en-US" smtClean="0"/>
              <a:pPr/>
              <a:t>74</a:t>
            </a:fld>
            <a:endParaRPr lang="en-US"/>
          </a:p>
        </p:txBody>
      </p:sp>
    </p:spTree>
    <p:extLst>
      <p:ext uri="{BB962C8B-B14F-4D97-AF65-F5344CB8AC3E}">
        <p14:creationId xmlns:p14="http://schemas.microsoft.com/office/powerpoint/2010/main" val="8414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wipe(left)">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left)">
                                      <p:cBhvr>
                                        <p:cTn id="29" dur="500"/>
                                        <p:tgtEl>
                                          <p:spTgt spid="11">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wipe(left)">
                                      <p:cBhvr>
                                        <p:cTn id="3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uiExpand="1" build="p"/>
      <p:bldP spid="9" grpId="0" build="p"/>
      <p:bldP spid="11" grpId="0" uiExpand="1" build="p"/>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Shape 174081"/>
          <p:cNvSpPr>
            <a:spLocks noGrp="1" noChangeArrowheads="1"/>
          </p:cNvSpPr>
          <p:nvPr>
            <p:ph type="title"/>
          </p:nvPr>
        </p:nvSpPr>
        <p:spPr/>
        <p:txBody>
          <a:bodyPr>
            <a:normAutofit fontScale="90000"/>
          </a:bodyPr>
          <a:lstStyle/>
          <a:p>
            <a:pPr fontAlgn="auto">
              <a:spcAft>
                <a:spcPts val="0"/>
              </a:spcAft>
              <a:defRPr/>
            </a:pPr>
            <a:r>
              <a:rPr lang="en-US">
                <a:solidFill>
                  <a:schemeClr val="accent1">
                    <a:lumMod val="75000"/>
                  </a:schemeClr>
                </a:solidFill>
                <a:latin typeface="Times New Roman" charset="0"/>
                <a:ea typeface="MS PGothic" charset="0"/>
                <a:cs typeface="+mj-cs"/>
              </a:rPr>
              <a:t>Uses of </a:t>
            </a:r>
            <a:r>
              <a:rPr lang="en-US">
                <a:solidFill>
                  <a:schemeClr val="accent1">
                    <a:lumMod val="75000"/>
                  </a:schemeClr>
                </a:solidFill>
                <a:latin typeface="Times New Roman" charset="0"/>
                <a:ea typeface="MS PGothic" charset="0"/>
                <a:cs typeface="Times New Roman" charset="0"/>
              </a:rPr>
              <a:t>Reference Variables as Parameters</a:t>
            </a:r>
            <a:r>
              <a:rPr lang="en-US">
                <a:solidFill>
                  <a:schemeClr val="accent1">
                    <a:lumMod val="75000"/>
                  </a:schemeClr>
                </a:solidFill>
                <a:latin typeface="Times New Roman" charset="0"/>
                <a:ea typeface="MS PGothic" charset="0"/>
                <a:cs typeface="+mj-cs"/>
              </a:rPr>
              <a:t> </a:t>
            </a:r>
          </a:p>
        </p:txBody>
      </p:sp>
      <p:sp>
        <p:nvSpPr>
          <p:cNvPr id="46082" name="Shape 174082"/>
          <p:cNvSpPr>
            <a:spLocks noGrp="1" noChangeArrowheads="1"/>
          </p:cNvSpPr>
          <p:nvPr>
            <p:ph type="body" idx="1"/>
          </p:nvPr>
        </p:nvSpPr>
        <p:spPr/>
        <p:txBody>
          <a:bodyPr/>
          <a:lstStyle/>
          <a:p>
            <a:r>
              <a:rPr lang="en-US" dirty="0">
                <a:latin typeface="Times New Roman" charset="0"/>
                <a:ea typeface="MS PGothic" charset="0"/>
              </a:rPr>
              <a:t>Can change the value of the actual object.</a:t>
            </a:r>
          </a:p>
          <a:p>
            <a:r>
              <a:rPr lang="en-US" dirty="0">
                <a:latin typeface="Times New Roman" charset="0"/>
                <a:ea typeface="MS PGothic" charset="0"/>
              </a:rPr>
              <a:t>When passing address, would save memory space and time, relative to copying large amount of data .</a:t>
            </a:r>
          </a:p>
        </p:txBody>
      </p:sp>
      <p:sp>
        <p:nvSpPr>
          <p:cNvPr id="44034" name="Shape 3"/>
          <p:cNvSpPr>
            <a:spLocks noGrp="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lvl1pPr eaLnBrk="0" hangingPunct="0">
              <a:defRPr sz="2400">
                <a:solidFill>
                  <a:schemeClr val="tx1"/>
                </a:solidFill>
                <a:latin typeface="Times New Roman" charset="0"/>
                <a:ea typeface="MS PGothic" charset="0"/>
                <a:cs typeface="MS PGothic" charset="0"/>
              </a:defRPr>
            </a:lvl1pPr>
            <a:lvl2pPr marL="742950" indent="-285750" eaLnBrk="0" hangingPunct="0">
              <a:defRPr sz="2400">
                <a:solidFill>
                  <a:schemeClr val="tx1"/>
                </a:solidFill>
                <a:latin typeface="Times New Roman" charset="0"/>
                <a:ea typeface="MS PGothic" charset="0"/>
                <a:cs typeface="MS PGothic" charset="0"/>
              </a:defRPr>
            </a:lvl2pPr>
            <a:lvl3pPr marL="1143000" indent="-228600" eaLnBrk="0" hangingPunct="0">
              <a:defRPr sz="2400">
                <a:solidFill>
                  <a:schemeClr val="tx1"/>
                </a:solidFill>
                <a:latin typeface="Times New Roman" charset="0"/>
                <a:ea typeface="MS PGothic" charset="0"/>
                <a:cs typeface="MS PGothic" charset="0"/>
              </a:defRPr>
            </a:lvl3pPr>
            <a:lvl4pPr marL="1600200" indent="-228600" eaLnBrk="0" hangingPunct="0">
              <a:defRPr sz="2400">
                <a:solidFill>
                  <a:schemeClr val="tx1"/>
                </a:solidFill>
                <a:latin typeface="Times New Roman" charset="0"/>
                <a:ea typeface="MS PGothic" charset="0"/>
                <a:cs typeface="MS PGothic" charset="0"/>
              </a:defRPr>
            </a:lvl4pPr>
            <a:lvl5pPr marL="2057400" indent="-228600" eaLnBrk="0" hangingPunct="0">
              <a:defRPr sz="2400">
                <a:solidFill>
                  <a:schemeClr val="tx1"/>
                </a:solidFill>
                <a:latin typeface="Times New Roman"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pPr eaLnBrk="1" hangingPunct="1">
              <a:defRPr/>
            </a:pPr>
            <a:fld id="{0F79CFF4-B47F-744D-83E4-1B08008AC965}" type="slidenum">
              <a:rPr lang="en-US" sz="1400"/>
              <a:pPr eaLnBrk="1" hangingPunct="1">
                <a:defRPr/>
              </a:pPr>
              <a:t>740</a:t>
            </a:fld>
            <a:endParaRPr lang="en-US" sz="1400"/>
          </a:p>
        </p:txBody>
      </p:sp>
    </p:spTree>
    <p:extLst>
      <p:ext uri="{BB962C8B-B14F-4D97-AF65-F5344CB8AC3E}">
        <p14:creationId xmlns:p14="http://schemas.microsoft.com/office/powerpoint/2010/main" val="1126919704"/>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Call by Reference</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741</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ARRAYS AS PARAMETERS</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79512" y="1340768"/>
            <a:ext cx="8784977" cy="5262979"/>
            <a:chOff x="323528" y="1236822"/>
            <a:chExt cx="7848873" cy="4948888"/>
          </a:xfrm>
        </p:grpSpPr>
        <p:sp>
          <p:nvSpPr>
            <p:cNvPr id="15" name="TextBox 14"/>
            <p:cNvSpPr txBox="1"/>
            <p:nvPr/>
          </p:nvSpPr>
          <p:spPr>
            <a:xfrm>
              <a:off x="788528" y="1236822"/>
              <a:ext cx="7383873" cy="4948888"/>
            </a:xfrm>
            <a:prstGeom prst="rect">
              <a:avLst/>
            </a:prstGeom>
            <a:solidFill>
              <a:schemeClr val="bg2"/>
            </a:solidFill>
            <a:ln w="28575" cap="rnd" cmpd="thickThin">
              <a:solidFill>
                <a:srgbClr val="0000FF"/>
              </a:solidFill>
            </a:ln>
          </p:spPr>
          <p:txBody>
            <a:bodyPr wrap="square" rtlCol="0">
              <a:spAutoFit/>
            </a:bodyPr>
            <a:lstStyle/>
            <a:p>
              <a:r>
                <a:rPr lang="en-US" sz="1200" dirty="0">
                  <a:solidFill>
                    <a:srgbClr val="00B0F0"/>
                  </a:solidFill>
                </a:rPr>
                <a:t>    import </a:t>
              </a:r>
              <a:r>
                <a:rPr lang="en-US" sz="1200" dirty="0" err="1">
                  <a:solidFill>
                    <a:srgbClr val="FF0000"/>
                  </a:solidFill>
                </a:rPr>
                <a:t>java.util</a:t>
              </a:r>
              <a:r>
                <a:rPr lang="en-US" sz="1200" dirty="0">
                  <a:solidFill>
                    <a:srgbClr val="0000FF"/>
                  </a:solidFill>
                </a:rPr>
                <a:t>.*;</a:t>
              </a:r>
            </a:p>
            <a:p>
              <a:r>
                <a:rPr lang="en-US" sz="1200" dirty="0">
                  <a:solidFill>
                    <a:srgbClr val="00B0F0"/>
                  </a:solidFill>
                </a:rPr>
                <a:t>    public class</a:t>
              </a:r>
              <a:r>
                <a:rPr lang="en-US" sz="1200" dirty="0">
                  <a:solidFill>
                    <a:srgbClr val="0000FF"/>
                  </a:solidFill>
                </a:rPr>
                <a:t> </a:t>
              </a:r>
              <a:r>
                <a:rPr lang="en-US" sz="1200" dirty="0" err="1">
                  <a:solidFill>
                    <a:srgbClr val="0000FF"/>
                  </a:solidFill>
                </a:rPr>
                <a:t>arrayAsParameters</a:t>
              </a:r>
              <a:endParaRPr lang="en-US" sz="1200" dirty="0">
                <a:solidFill>
                  <a:srgbClr val="0000FF"/>
                </a:solidFill>
              </a:endParaRPr>
            </a:p>
            <a:p>
              <a:r>
                <a:rPr lang="en-US" sz="1200" dirty="0"/>
                <a:t>    {</a:t>
              </a:r>
            </a:p>
            <a:p>
              <a:r>
                <a:rPr lang="en-US" sz="1200" dirty="0"/>
                <a:t>       </a:t>
              </a:r>
              <a:r>
                <a:rPr lang="en-US" sz="1200" dirty="0">
                  <a:solidFill>
                    <a:srgbClr val="00B0F0"/>
                  </a:solidFill>
                </a:rPr>
                <a:t>static </a:t>
              </a:r>
              <a:r>
                <a:rPr lang="en-US" sz="1200" dirty="0"/>
                <a:t>Scanner read = </a:t>
              </a:r>
              <a:r>
                <a:rPr lang="en-US" sz="1200" dirty="0">
                  <a:solidFill>
                    <a:srgbClr val="00B0F0"/>
                  </a:solidFill>
                </a:rPr>
                <a:t>new </a:t>
              </a:r>
              <a:r>
                <a:rPr lang="en-US" sz="1200" dirty="0"/>
                <a:t>Scanner (System.in);</a:t>
              </a:r>
            </a:p>
            <a:p>
              <a:r>
                <a:rPr lang="en-US" sz="1200" dirty="0">
                  <a:solidFill>
                    <a:srgbClr val="00B0F0"/>
                  </a:solidFill>
                </a:rPr>
                <a:t>       public static void main(String[] </a:t>
              </a:r>
              <a:r>
                <a:rPr lang="en-US" sz="1200" dirty="0" err="1">
                  <a:solidFill>
                    <a:srgbClr val="00B0F0"/>
                  </a:solidFill>
                </a:rPr>
                <a:t>args</a:t>
              </a:r>
              <a:r>
                <a:rPr lang="en-US" sz="1200" dirty="0">
                  <a:solidFill>
                    <a:srgbClr val="00B0F0"/>
                  </a:solidFill>
                </a:rPr>
                <a:t>)</a:t>
              </a:r>
            </a:p>
            <a:p>
              <a:r>
                <a:rPr lang="en-US" sz="1200" dirty="0"/>
                <a:t>       {</a:t>
              </a:r>
            </a:p>
            <a:p>
              <a:r>
                <a:rPr lang="en-US" sz="1200" dirty="0">
                  <a:solidFill>
                    <a:srgbClr val="00B0F0"/>
                  </a:solidFill>
                </a:rPr>
                <a:t>         double[]</a:t>
              </a:r>
              <a:r>
                <a:rPr lang="en-US" sz="1200" dirty="0"/>
                <a:t> sales = </a:t>
              </a:r>
              <a:r>
                <a:rPr lang="en-US" sz="1200" dirty="0">
                  <a:solidFill>
                    <a:srgbClr val="00B0F0"/>
                  </a:solidFill>
                </a:rPr>
                <a:t>new double</a:t>
              </a:r>
              <a:r>
                <a:rPr lang="en-US" sz="1200" dirty="0"/>
                <a:t>[100];</a:t>
              </a:r>
            </a:p>
            <a:p>
              <a:r>
                <a:rPr lang="en-US" sz="1200" dirty="0">
                  <a:solidFill>
                    <a:srgbClr val="0000FF"/>
                  </a:solidFill>
                </a:rPr>
                <a:t>         </a:t>
              </a:r>
              <a:r>
                <a:rPr lang="en-US" sz="1200" dirty="0" err="1">
                  <a:solidFill>
                    <a:srgbClr val="0000FF"/>
                  </a:solidFill>
                </a:rPr>
                <a:t>fillArray</a:t>
              </a:r>
              <a:r>
                <a:rPr lang="en-US" sz="1200" dirty="0">
                  <a:solidFill>
                    <a:srgbClr val="0000FF"/>
                  </a:solidFill>
                </a:rPr>
                <a:t> (sales)</a:t>
              </a:r>
              <a:r>
                <a:rPr lang="en-US" sz="1200" dirty="0"/>
                <a:t>;</a:t>
              </a:r>
            </a:p>
            <a:p>
              <a:r>
                <a:rPr lang="en-US" sz="1200" dirty="0">
                  <a:solidFill>
                    <a:srgbClr val="0000FF"/>
                  </a:solidFill>
                </a:rPr>
                <a:t>         </a:t>
              </a:r>
              <a:r>
                <a:rPr lang="en-US" sz="1200" dirty="0" err="1">
                  <a:solidFill>
                    <a:srgbClr val="0000FF"/>
                  </a:solidFill>
                </a:rPr>
                <a:t>printArray</a:t>
              </a:r>
              <a:r>
                <a:rPr lang="en-US" sz="1200" dirty="0">
                  <a:solidFill>
                    <a:srgbClr val="0000FF"/>
                  </a:solidFill>
                </a:rPr>
                <a:t> (sales)</a:t>
              </a:r>
              <a:r>
                <a:rPr lang="en-US" sz="1200" dirty="0"/>
                <a:t>;</a:t>
              </a:r>
            </a:p>
            <a:p>
              <a:r>
                <a:rPr lang="en-US" sz="1200" dirty="0"/>
                <a:t>       } </a:t>
              </a:r>
              <a:r>
                <a:rPr lang="en-US" sz="1200" dirty="0">
                  <a:solidFill>
                    <a:srgbClr val="00B050"/>
                  </a:solidFill>
                </a:rPr>
                <a:t>//end of main</a:t>
              </a:r>
            </a:p>
            <a:p>
              <a:r>
                <a:rPr lang="en-US" sz="1200" dirty="0">
                  <a:solidFill>
                    <a:srgbClr val="00B050"/>
                  </a:solidFill>
                </a:rPr>
                <a:t>       // This method fills an array</a:t>
              </a:r>
            </a:p>
            <a:p>
              <a:r>
                <a:rPr lang="en-US" sz="1200" dirty="0">
                  <a:solidFill>
                    <a:srgbClr val="00B050"/>
                  </a:solidFill>
                </a:rPr>
                <a:t>       </a:t>
              </a:r>
              <a:r>
                <a:rPr lang="en-US" sz="1200" dirty="0">
                  <a:solidFill>
                    <a:srgbClr val="00B0F0"/>
                  </a:solidFill>
                </a:rPr>
                <a:t>public static void</a:t>
              </a:r>
              <a:r>
                <a:rPr lang="en-US" sz="1200" dirty="0">
                  <a:solidFill>
                    <a:srgbClr val="00B050"/>
                  </a:solidFill>
                </a:rPr>
                <a:t> </a:t>
              </a:r>
              <a:r>
                <a:rPr lang="en-US" sz="1200" dirty="0" err="1">
                  <a:solidFill>
                    <a:srgbClr val="0000FF"/>
                  </a:solidFill>
                </a:rPr>
                <a:t>fillArray</a:t>
              </a:r>
              <a:r>
                <a:rPr lang="en-US" sz="1200" dirty="0"/>
                <a:t>(</a:t>
              </a:r>
              <a:r>
                <a:rPr lang="en-US" sz="1200" dirty="0">
                  <a:solidFill>
                    <a:srgbClr val="00B0F0"/>
                  </a:solidFill>
                </a:rPr>
                <a:t>double[]</a:t>
              </a:r>
              <a:r>
                <a:rPr lang="en-US" sz="1200" dirty="0">
                  <a:solidFill>
                    <a:srgbClr val="00B050"/>
                  </a:solidFill>
                </a:rPr>
                <a:t> </a:t>
              </a:r>
              <a:r>
                <a:rPr lang="en-US" sz="1200" dirty="0">
                  <a:solidFill>
                    <a:srgbClr val="FF33CC"/>
                  </a:solidFill>
                </a:rPr>
                <a:t>list</a:t>
              </a:r>
              <a:r>
                <a:rPr lang="en-US" sz="1200" dirty="0"/>
                <a:t>)</a:t>
              </a:r>
            </a:p>
            <a:p>
              <a:r>
                <a:rPr lang="en-US" sz="1200" dirty="0"/>
                <a:t>       {</a:t>
              </a:r>
            </a:p>
            <a:p>
              <a:r>
                <a:rPr lang="en-US" sz="1200" dirty="0">
                  <a:solidFill>
                    <a:srgbClr val="00B050"/>
                  </a:solidFill>
                </a:rPr>
                <a:t>         </a:t>
              </a:r>
              <a:r>
                <a:rPr lang="en-US" sz="1200" dirty="0">
                  <a:solidFill>
                    <a:srgbClr val="00B0F0"/>
                  </a:solidFill>
                </a:rPr>
                <a:t>for</a:t>
              </a:r>
              <a:r>
                <a:rPr lang="en-US" sz="1200" dirty="0">
                  <a:solidFill>
                    <a:srgbClr val="00B050"/>
                  </a:solidFill>
                </a:rPr>
                <a:t> </a:t>
              </a:r>
              <a:r>
                <a:rPr lang="en-US" sz="1200" dirty="0"/>
                <a:t>(</a:t>
              </a:r>
              <a:r>
                <a:rPr lang="en-US" sz="1200" dirty="0" err="1">
                  <a:solidFill>
                    <a:srgbClr val="00B0F0"/>
                  </a:solidFill>
                </a:rPr>
                <a:t>int</a:t>
              </a:r>
              <a:r>
                <a:rPr lang="en-US" sz="1200" dirty="0">
                  <a:solidFill>
                    <a:srgbClr val="00B050"/>
                  </a:solidFill>
                </a:rPr>
                <a:t> </a:t>
              </a:r>
              <a:r>
                <a:rPr lang="en-US" sz="1200" dirty="0" err="1"/>
                <a:t>i</a:t>
              </a:r>
              <a:r>
                <a:rPr lang="en-US" sz="1200" dirty="0"/>
                <a:t>=0; </a:t>
              </a:r>
              <a:r>
                <a:rPr lang="en-US" sz="1200" dirty="0" err="1"/>
                <a:t>i</a:t>
              </a:r>
              <a:r>
                <a:rPr lang="en-US" sz="1200" dirty="0"/>
                <a:t>&lt;</a:t>
              </a:r>
              <a:r>
                <a:rPr lang="en-US" sz="1200" dirty="0" err="1">
                  <a:solidFill>
                    <a:srgbClr val="FF33CC"/>
                  </a:solidFill>
                </a:rPr>
                <a:t>list.</a:t>
              </a:r>
              <a:r>
                <a:rPr lang="en-US" sz="1200" dirty="0" err="1">
                  <a:solidFill>
                    <a:srgbClr val="00B0F0"/>
                  </a:solidFill>
                </a:rPr>
                <a:t>length</a:t>
              </a:r>
              <a:r>
                <a:rPr lang="en-US" sz="1200" dirty="0"/>
                <a:t>; </a:t>
              </a:r>
              <a:r>
                <a:rPr lang="en-US" sz="1200" dirty="0" err="1"/>
                <a:t>i</a:t>
              </a:r>
              <a:r>
                <a:rPr lang="en-US" sz="1200" dirty="0"/>
                <a:t>++)</a:t>
              </a:r>
            </a:p>
            <a:p>
              <a:r>
                <a:rPr lang="en-US" sz="1200" dirty="0"/>
                <a:t>           {</a:t>
              </a:r>
            </a:p>
            <a:p>
              <a:r>
                <a:rPr lang="en-US" sz="1200" dirty="0"/>
                <a:t>              </a:t>
              </a:r>
              <a:r>
                <a:rPr lang="en-US" sz="1200" dirty="0" err="1"/>
                <a:t>System.out.println</a:t>
              </a:r>
              <a:r>
                <a:rPr lang="en-US" sz="1200" dirty="0"/>
                <a:t> (“Enter next element: “);</a:t>
              </a:r>
            </a:p>
            <a:p>
              <a:r>
                <a:rPr lang="en-US" sz="1200" dirty="0">
                  <a:solidFill>
                    <a:srgbClr val="00B050"/>
                  </a:solidFill>
                </a:rPr>
                <a:t>              </a:t>
              </a:r>
              <a:r>
                <a:rPr lang="en-US" sz="1200" dirty="0">
                  <a:solidFill>
                    <a:srgbClr val="FF33CC"/>
                  </a:solidFill>
                </a:rPr>
                <a:t>list</a:t>
              </a:r>
              <a:r>
                <a:rPr lang="en-US" sz="1200" dirty="0"/>
                <a:t>[</a:t>
              </a:r>
              <a:r>
                <a:rPr lang="en-US" sz="1200" dirty="0" err="1"/>
                <a:t>i</a:t>
              </a:r>
              <a:r>
                <a:rPr lang="en-US" sz="1200" dirty="0"/>
                <a:t>] = </a:t>
              </a:r>
              <a:r>
                <a:rPr lang="en-US" sz="1200" dirty="0" err="1"/>
                <a:t>read.</a:t>
              </a:r>
              <a:r>
                <a:rPr lang="en-US" sz="1200" dirty="0" err="1">
                  <a:solidFill>
                    <a:srgbClr val="00B050"/>
                  </a:solidFill>
                </a:rPr>
                <a:t>nextDouble</a:t>
              </a:r>
              <a:r>
                <a:rPr lang="en-US" sz="1200" dirty="0">
                  <a:solidFill>
                    <a:srgbClr val="00B050"/>
                  </a:solidFill>
                </a:rPr>
                <a:t>()</a:t>
              </a:r>
              <a:r>
                <a:rPr lang="en-US" sz="1200" dirty="0"/>
                <a:t>;</a:t>
              </a:r>
            </a:p>
            <a:p>
              <a:r>
                <a:rPr lang="en-US" sz="1200" dirty="0">
                  <a:solidFill>
                    <a:srgbClr val="00B050"/>
                  </a:solidFill>
                </a:rPr>
                <a:t>           </a:t>
              </a:r>
              <a:r>
                <a:rPr lang="en-US" sz="1200" dirty="0"/>
                <a:t>}</a:t>
              </a:r>
              <a:r>
                <a:rPr lang="en-US" sz="1200" dirty="0">
                  <a:solidFill>
                    <a:srgbClr val="00B050"/>
                  </a:solidFill>
                </a:rPr>
                <a:t> //end for</a:t>
              </a:r>
            </a:p>
            <a:p>
              <a:r>
                <a:rPr lang="en-US" sz="1200" dirty="0">
                  <a:solidFill>
                    <a:srgbClr val="00B050"/>
                  </a:solidFill>
                </a:rPr>
                <a:t>       </a:t>
              </a:r>
              <a:r>
                <a:rPr lang="en-US" sz="1200" dirty="0"/>
                <a:t>}</a:t>
              </a:r>
              <a:r>
                <a:rPr lang="en-US" sz="1200" dirty="0">
                  <a:solidFill>
                    <a:srgbClr val="00B050"/>
                  </a:solidFill>
                </a:rPr>
                <a:t> //end </a:t>
              </a:r>
              <a:r>
                <a:rPr lang="en-US" sz="1200" dirty="0" err="1">
                  <a:solidFill>
                    <a:srgbClr val="00B050"/>
                  </a:solidFill>
                </a:rPr>
                <a:t>fillArray</a:t>
              </a:r>
              <a:endParaRPr lang="en-US" sz="1200" dirty="0">
                <a:solidFill>
                  <a:srgbClr val="00B050"/>
                </a:solidFill>
              </a:endParaRPr>
            </a:p>
            <a:p>
              <a:r>
                <a:rPr lang="en-US" sz="1200" dirty="0">
                  <a:solidFill>
                    <a:srgbClr val="00B050"/>
                  </a:solidFill>
                </a:rPr>
                <a:t>      //method definition: This method prints an array</a:t>
              </a:r>
            </a:p>
            <a:p>
              <a:r>
                <a:rPr lang="en-US" sz="1200" dirty="0">
                  <a:solidFill>
                    <a:srgbClr val="00B0F0"/>
                  </a:solidFill>
                </a:rPr>
                <a:t>      public static void</a:t>
              </a:r>
              <a:r>
                <a:rPr lang="en-US" sz="1200" dirty="0">
                  <a:solidFill>
                    <a:srgbClr val="FF0000"/>
                  </a:solidFill>
                </a:rPr>
                <a:t> </a:t>
              </a:r>
              <a:r>
                <a:rPr lang="en-US" sz="1200" dirty="0" err="1">
                  <a:solidFill>
                    <a:srgbClr val="0000FF"/>
                  </a:solidFill>
                </a:rPr>
                <a:t>printArray</a:t>
              </a:r>
              <a:r>
                <a:rPr lang="en-US" sz="1200" dirty="0">
                  <a:solidFill>
                    <a:srgbClr val="0000FF"/>
                  </a:solidFill>
                </a:rPr>
                <a:t>(</a:t>
              </a:r>
              <a:r>
                <a:rPr lang="en-US" sz="1200" dirty="0">
                  <a:solidFill>
                    <a:srgbClr val="00B0F0"/>
                  </a:solidFill>
                </a:rPr>
                <a:t>double[]</a:t>
              </a:r>
              <a:r>
                <a:rPr lang="en-US" sz="1200" dirty="0">
                  <a:solidFill>
                    <a:srgbClr val="0000FF"/>
                  </a:solidFill>
                </a:rPr>
                <a:t> </a:t>
              </a:r>
              <a:r>
                <a:rPr lang="en-US" sz="1200" dirty="0">
                  <a:solidFill>
                    <a:srgbClr val="FF33CC"/>
                  </a:solidFill>
                </a:rPr>
                <a:t>list</a:t>
              </a:r>
              <a:r>
                <a:rPr lang="en-US" sz="1200" dirty="0">
                  <a:solidFill>
                    <a:srgbClr val="0000FF"/>
                  </a:solidFill>
                </a:rPr>
                <a:t>)</a:t>
              </a:r>
            </a:p>
            <a:p>
              <a:r>
                <a:rPr lang="en-US" sz="1200" dirty="0"/>
                <a:t>      {</a:t>
              </a:r>
            </a:p>
            <a:p>
              <a:r>
                <a:rPr lang="en-US" sz="1200" dirty="0">
                  <a:solidFill>
                    <a:srgbClr val="0000FF"/>
                  </a:solidFill>
                </a:rPr>
                <a:t>        </a:t>
              </a:r>
              <a:r>
                <a:rPr lang="en-US" sz="1200" dirty="0" err="1">
                  <a:solidFill>
                    <a:srgbClr val="00B0F0"/>
                  </a:solidFill>
                </a:rPr>
                <a:t>int</a:t>
              </a:r>
              <a:r>
                <a:rPr lang="en-US" sz="1200" dirty="0">
                  <a:solidFill>
                    <a:srgbClr val="0000FF"/>
                  </a:solidFill>
                </a:rPr>
                <a:t> </a:t>
              </a:r>
              <a:r>
                <a:rPr lang="en-US" sz="1200" dirty="0" err="1"/>
                <a:t>i</a:t>
              </a:r>
              <a:r>
                <a:rPr lang="en-US" sz="1200" dirty="0"/>
                <a:t>;</a:t>
              </a:r>
            </a:p>
            <a:p>
              <a:r>
                <a:rPr lang="en-US" sz="1200" dirty="0">
                  <a:solidFill>
                    <a:srgbClr val="0000FF"/>
                  </a:solidFill>
                </a:rPr>
                <a:t>        </a:t>
              </a:r>
              <a:r>
                <a:rPr lang="en-US" sz="1200" dirty="0">
                  <a:solidFill>
                    <a:srgbClr val="00B0F0"/>
                  </a:solidFill>
                </a:rPr>
                <a:t>for</a:t>
              </a:r>
              <a:r>
                <a:rPr lang="en-US" sz="1200" dirty="0">
                  <a:solidFill>
                    <a:srgbClr val="0000FF"/>
                  </a:solidFill>
                </a:rPr>
                <a:t> </a:t>
              </a:r>
              <a:r>
                <a:rPr lang="en-US" sz="1200" dirty="0"/>
                <a:t>(</a:t>
              </a:r>
              <a:r>
                <a:rPr lang="en-US" sz="1200" dirty="0" err="1"/>
                <a:t>i</a:t>
              </a:r>
              <a:r>
                <a:rPr lang="en-US" sz="1200" dirty="0"/>
                <a:t>=0; </a:t>
              </a:r>
              <a:r>
                <a:rPr lang="en-US" sz="1200" dirty="0" err="1"/>
                <a:t>i</a:t>
              </a:r>
              <a:r>
                <a:rPr lang="en-US" sz="1200" dirty="0"/>
                <a:t> &lt; </a:t>
              </a:r>
              <a:r>
                <a:rPr lang="en-US" sz="1200" dirty="0" err="1">
                  <a:solidFill>
                    <a:srgbClr val="FF33CC"/>
                  </a:solidFill>
                </a:rPr>
                <a:t>list.</a:t>
              </a:r>
              <a:r>
                <a:rPr lang="en-US" sz="1200" dirty="0" err="1">
                  <a:solidFill>
                    <a:srgbClr val="00B0F0"/>
                  </a:solidFill>
                </a:rPr>
                <a:t>length</a:t>
              </a:r>
              <a:r>
                <a:rPr lang="en-US" sz="1200" dirty="0"/>
                <a:t>; </a:t>
              </a:r>
              <a:r>
                <a:rPr lang="en-US" sz="1200" dirty="0" err="1"/>
                <a:t>i</a:t>
              </a:r>
              <a:r>
                <a:rPr lang="en-US" sz="1200" dirty="0"/>
                <a:t>++)</a:t>
              </a:r>
            </a:p>
            <a:p>
              <a:r>
                <a:rPr lang="en-US" sz="1200" dirty="0"/>
                <a:t>          </a:t>
              </a:r>
              <a:r>
                <a:rPr lang="en-US" sz="1200" dirty="0" err="1"/>
                <a:t>System.out.print</a:t>
              </a:r>
              <a:r>
                <a:rPr lang="en-US" sz="1200" dirty="0"/>
                <a:t> (</a:t>
              </a:r>
              <a:r>
                <a:rPr lang="en-US" sz="1200" dirty="0">
                  <a:solidFill>
                    <a:srgbClr val="FF33CC"/>
                  </a:solidFill>
                </a:rPr>
                <a:t>list</a:t>
              </a:r>
              <a:r>
                <a:rPr lang="en-US" sz="1200" dirty="0"/>
                <a:t>[</a:t>
              </a:r>
              <a:r>
                <a:rPr lang="en-US" sz="1200" dirty="0" err="1"/>
                <a:t>i</a:t>
              </a:r>
              <a:r>
                <a:rPr lang="en-US" sz="1200" dirty="0"/>
                <a:t>] + “   “</a:t>
              </a:r>
              <a:r>
                <a:rPr lang="en-US" sz="1200" dirty="0">
                  <a:solidFill>
                    <a:srgbClr val="0000FF"/>
                  </a:solidFill>
                </a:rPr>
                <a:t>);</a:t>
              </a:r>
            </a:p>
            <a:p>
              <a:r>
                <a:rPr lang="en-US" sz="1200" dirty="0"/>
                <a:t>        </a:t>
              </a:r>
              <a:r>
                <a:rPr lang="en-US" sz="1200" dirty="0" err="1"/>
                <a:t>System.out.println</a:t>
              </a:r>
              <a:r>
                <a:rPr lang="en-US" sz="1200" dirty="0"/>
                <a:t>(); </a:t>
              </a:r>
            </a:p>
            <a:p>
              <a:r>
                <a:rPr lang="en-US" sz="1200" dirty="0"/>
                <a:t>      }</a:t>
              </a:r>
              <a:r>
                <a:rPr lang="en-US" sz="1200" b="1" dirty="0">
                  <a:solidFill>
                    <a:srgbClr val="FF0000"/>
                  </a:solidFill>
                </a:rPr>
                <a:t> </a:t>
              </a:r>
              <a:r>
                <a:rPr lang="en-US" sz="1200" dirty="0">
                  <a:solidFill>
                    <a:srgbClr val="00B050"/>
                  </a:solidFill>
                </a:rPr>
                <a:t>//end of </a:t>
              </a:r>
              <a:r>
                <a:rPr lang="en-US" sz="1200" dirty="0" err="1">
                  <a:solidFill>
                    <a:srgbClr val="00B050"/>
                  </a:solidFill>
                </a:rPr>
                <a:t>printArray</a:t>
              </a:r>
              <a:endParaRPr lang="en-US" sz="1200" dirty="0">
                <a:solidFill>
                  <a:srgbClr val="00B050"/>
                </a:solidFill>
              </a:endParaRPr>
            </a:p>
            <a:p>
              <a:r>
                <a:rPr lang="en-US" sz="1200" dirty="0"/>
                <a:t> } </a:t>
              </a:r>
              <a:r>
                <a:rPr lang="en-US" sz="1200" dirty="0">
                  <a:solidFill>
                    <a:srgbClr val="00B050"/>
                  </a:solidFill>
                </a:rPr>
                <a:t>//end of class</a:t>
              </a:r>
            </a:p>
          </p:txBody>
        </p:sp>
        <p:sp>
          <p:nvSpPr>
            <p:cNvPr id="19" name="TextBox 18"/>
            <p:cNvSpPr txBox="1"/>
            <p:nvPr/>
          </p:nvSpPr>
          <p:spPr>
            <a:xfrm>
              <a:off x="323528" y="1236822"/>
              <a:ext cx="450344" cy="4948888"/>
            </a:xfrm>
            <a:prstGeom prst="rect">
              <a:avLst/>
            </a:prstGeom>
            <a:noFill/>
          </p:spPr>
          <p:txBody>
            <a:bodyPr wrap="square" rtlCol="0">
              <a:spAutoFit/>
            </a:bodyPr>
            <a:lstStyle/>
            <a:p>
              <a:pPr algn="r"/>
              <a:r>
                <a:rPr lang="en-US" sz="1200" dirty="0">
                  <a:solidFill>
                    <a:srgbClr val="FF0000"/>
                  </a:solidFill>
                </a:rPr>
                <a:t>1</a:t>
              </a:r>
            </a:p>
            <a:p>
              <a:pPr algn="r"/>
              <a:r>
                <a:rPr lang="en-US" sz="1200" dirty="0">
                  <a:solidFill>
                    <a:srgbClr val="FF0000"/>
                  </a:solidFill>
                </a:rPr>
                <a:t>2</a:t>
              </a:r>
            </a:p>
            <a:p>
              <a:pPr algn="r"/>
              <a:r>
                <a:rPr lang="en-US" sz="1200" dirty="0">
                  <a:solidFill>
                    <a:srgbClr val="FF0000"/>
                  </a:solidFill>
                </a:rPr>
                <a:t>3</a:t>
              </a:r>
            </a:p>
            <a:p>
              <a:pPr algn="r"/>
              <a:r>
                <a:rPr lang="en-US" sz="1200" dirty="0">
                  <a:solidFill>
                    <a:srgbClr val="FF0000"/>
                  </a:solidFill>
                </a:rPr>
                <a:t>4</a:t>
              </a:r>
            </a:p>
            <a:p>
              <a:pPr algn="r"/>
              <a:r>
                <a:rPr lang="en-US" sz="1200" dirty="0">
                  <a:solidFill>
                    <a:srgbClr val="FF0000"/>
                  </a:solidFill>
                </a:rPr>
                <a:t>5</a:t>
              </a:r>
            </a:p>
            <a:p>
              <a:pPr algn="r"/>
              <a:r>
                <a:rPr lang="en-US" sz="1200" dirty="0">
                  <a:solidFill>
                    <a:srgbClr val="FF0000"/>
                  </a:solidFill>
                </a:rPr>
                <a:t>6</a:t>
              </a:r>
            </a:p>
            <a:p>
              <a:pPr algn="r"/>
              <a:r>
                <a:rPr lang="en-US" sz="1200" dirty="0">
                  <a:solidFill>
                    <a:srgbClr val="FF0000"/>
                  </a:solidFill>
                </a:rPr>
                <a:t>7</a:t>
              </a:r>
            </a:p>
            <a:p>
              <a:pPr algn="r"/>
              <a:r>
                <a:rPr lang="en-US" sz="1200" dirty="0">
                  <a:solidFill>
                    <a:srgbClr val="FF0000"/>
                  </a:solidFill>
                </a:rPr>
                <a:t>8</a:t>
              </a:r>
            </a:p>
            <a:p>
              <a:pPr algn="r"/>
              <a:r>
                <a:rPr lang="en-US" sz="1200" dirty="0">
                  <a:solidFill>
                    <a:srgbClr val="FF0000"/>
                  </a:solidFill>
                </a:rPr>
                <a:t>9</a:t>
              </a:r>
            </a:p>
            <a:p>
              <a:pPr algn="r"/>
              <a:r>
                <a:rPr lang="en-US" sz="1200" dirty="0">
                  <a:solidFill>
                    <a:srgbClr val="FF0000"/>
                  </a:solidFill>
                </a:rPr>
                <a:t>10</a:t>
              </a:r>
            </a:p>
            <a:p>
              <a:pPr algn="r"/>
              <a:r>
                <a:rPr lang="en-US" sz="1200" dirty="0">
                  <a:solidFill>
                    <a:srgbClr val="FF0000"/>
                  </a:solidFill>
                </a:rPr>
                <a:t>11</a:t>
              </a:r>
            </a:p>
            <a:p>
              <a:pPr algn="r"/>
              <a:r>
                <a:rPr lang="en-US" sz="1200" dirty="0">
                  <a:solidFill>
                    <a:srgbClr val="FF0000"/>
                  </a:solidFill>
                </a:rPr>
                <a:t>12</a:t>
              </a:r>
            </a:p>
            <a:p>
              <a:pPr algn="r"/>
              <a:r>
                <a:rPr lang="en-US" sz="1200" dirty="0">
                  <a:solidFill>
                    <a:srgbClr val="FF0000"/>
                  </a:solidFill>
                </a:rPr>
                <a:t>13</a:t>
              </a:r>
            </a:p>
            <a:p>
              <a:pPr algn="r"/>
              <a:r>
                <a:rPr lang="en-US" sz="1200" dirty="0">
                  <a:solidFill>
                    <a:srgbClr val="FF0000"/>
                  </a:solidFill>
                </a:rPr>
                <a:t>14</a:t>
              </a:r>
            </a:p>
            <a:p>
              <a:pPr algn="r"/>
              <a:r>
                <a:rPr lang="en-US" sz="1200" dirty="0">
                  <a:solidFill>
                    <a:srgbClr val="FF0000"/>
                  </a:solidFill>
                </a:rPr>
                <a:t>15</a:t>
              </a:r>
            </a:p>
            <a:p>
              <a:pPr algn="r"/>
              <a:r>
                <a:rPr lang="en-US" sz="1200" dirty="0">
                  <a:solidFill>
                    <a:srgbClr val="FF0000"/>
                  </a:solidFill>
                </a:rPr>
                <a:t>16</a:t>
              </a:r>
            </a:p>
            <a:p>
              <a:pPr algn="r"/>
              <a:r>
                <a:rPr lang="en-US" sz="1200" dirty="0">
                  <a:solidFill>
                    <a:srgbClr val="FF0000"/>
                  </a:solidFill>
                </a:rPr>
                <a:t>17</a:t>
              </a:r>
            </a:p>
            <a:p>
              <a:pPr algn="r"/>
              <a:r>
                <a:rPr lang="en-US" sz="1200" dirty="0">
                  <a:solidFill>
                    <a:srgbClr val="FF0000"/>
                  </a:solidFill>
                </a:rPr>
                <a:t>18</a:t>
              </a:r>
            </a:p>
            <a:p>
              <a:pPr algn="r"/>
              <a:r>
                <a:rPr lang="en-US" sz="1200" dirty="0">
                  <a:solidFill>
                    <a:srgbClr val="FF0000"/>
                  </a:solidFill>
                </a:rPr>
                <a:t>19</a:t>
              </a:r>
            </a:p>
            <a:p>
              <a:pPr algn="r"/>
              <a:r>
                <a:rPr lang="en-US" sz="1200" dirty="0">
                  <a:solidFill>
                    <a:srgbClr val="FF0000"/>
                  </a:solidFill>
                </a:rPr>
                <a:t>20</a:t>
              </a:r>
            </a:p>
            <a:p>
              <a:pPr algn="r"/>
              <a:r>
                <a:rPr lang="en-US" sz="1200" dirty="0">
                  <a:solidFill>
                    <a:srgbClr val="FF0000"/>
                  </a:solidFill>
                </a:rPr>
                <a:t>21</a:t>
              </a:r>
            </a:p>
            <a:p>
              <a:pPr algn="r"/>
              <a:r>
                <a:rPr lang="en-US" sz="1200" dirty="0">
                  <a:solidFill>
                    <a:srgbClr val="FF0000"/>
                  </a:solidFill>
                </a:rPr>
                <a:t>22</a:t>
              </a:r>
            </a:p>
            <a:p>
              <a:pPr algn="r"/>
              <a:r>
                <a:rPr lang="en-US" sz="1200" dirty="0">
                  <a:solidFill>
                    <a:srgbClr val="FF0000"/>
                  </a:solidFill>
                </a:rPr>
                <a:t>23</a:t>
              </a:r>
            </a:p>
            <a:p>
              <a:pPr algn="r"/>
              <a:r>
                <a:rPr lang="en-US" sz="1200" dirty="0">
                  <a:solidFill>
                    <a:srgbClr val="FF0000"/>
                  </a:solidFill>
                </a:rPr>
                <a:t>24</a:t>
              </a:r>
            </a:p>
            <a:p>
              <a:pPr algn="r"/>
              <a:r>
                <a:rPr lang="en-US" sz="1200" dirty="0">
                  <a:solidFill>
                    <a:srgbClr val="FF0000"/>
                  </a:solidFill>
                </a:rPr>
                <a:t>25</a:t>
              </a:r>
            </a:p>
            <a:p>
              <a:pPr algn="r"/>
              <a:r>
                <a:rPr lang="en-US" sz="1200" dirty="0">
                  <a:solidFill>
                    <a:srgbClr val="FF0000"/>
                  </a:solidFill>
                </a:rPr>
                <a:t>26</a:t>
              </a:r>
            </a:p>
            <a:p>
              <a:pPr algn="r"/>
              <a:r>
                <a:rPr lang="en-US" sz="1200" dirty="0">
                  <a:solidFill>
                    <a:srgbClr val="FF0000"/>
                  </a:solidFill>
                </a:rPr>
                <a:t>27</a:t>
              </a:r>
            </a:p>
            <a:p>
              <a:pPr algn="r"/>
              <a:r>
                <a:rPr lang="en-US" sz="1200" dirty="0">
                  <a:solidFill>
                    <a:srgbClr val="FF0000"/>
                  </a:solidFill>
                </a:rPr>
                <a:t>28</a:t>
              </a:r>
            </a:p>
          </p:txBody>
        </p:sp>
      </p:grpSp>
      <p:sp>
        <p:nvSpPr>
          <p:cNvPr id="20" name="Rectangle 19"/>
          <p:cNvSpPr/>
          <p:nvPr/>
        </p:nvSpPr>
        <p:spPr>
          <a:xfrm>
            <a:off x="683568" y="2636912"/>
            <a:ext cx="8280919" cy="185537"/>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3568" y="2811415"/>
            <a:ext cx="8280919" cy="185537"/>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3568" y="3212976"/>
            <a:ext cx="8280919" cy="165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83568" y="4869160"/>
            <a:ext cx="8280919" cy="1440160"/>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Callout 25"/>
          <p:cNvSpPr/>
          <p:nvPr/>
        </p:nvSpPr>
        <p:spPr>
          <a:xfrm>
            <a:off x="5796136" y="1858853"/>
            <a:ext cx="2851136" cy="1368152"/>
          </a:xfrm>
          <a:prstGeom prst="wedgeEllipseCallout">
            <a:avLst>
              <a:gd name="adj1" fmla="val -184699"/>
              <a:gd name="adj2" fmla="val 15793"/>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Note that after the calling statement(line#8) in main method, the array sales is filled </a:t>
            </a:r>
          </a:p>
        </p:txBody>
      </p:sp>
      <p:sp>
        <p:nvSpPr>
          <p:cNvPr id="21" name="Oval Callout 20"/>
          <p:cNvSpPr/>
          <p:nvPr/>
        </p:nvSpPr>
        <p:spPr>
          <a:xfrm>
            <a:off x="6156176" y="4293096"/>
            <a:ext cx="2448272" cy="1368152"/>
          </a:xfrm>
          <a:prstGeom prst="wedgeEllipseCallout">
            <a:avLst>
              <a:gd name="adj1" fmla="val -130246"/>
              <a:gd name="adj2" fmla="val 10171"/>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Every occurrence of </a:t>
            </a:r>
            <a:r>
              <a:rPr lang="en-US" sz="1400" dirty="0">
                <a:solidFill>
                  <a:srgbClr val="FF33CC"/>
                </a:solidFill>
              </a:rPr>
              <a:t>list </a:t>
            </a:r>
            <a:r>
              <a:rPr lang="en-US" sz="1400" dirty="0">
                <a:solidFill>
                  <a:srgbClr val="0000FF"/>
                </a:solidFill>
              </a:rPr>
              <a:t>is replaced by </a:t>
            </a:r>
            <a:r>
              <a:rPr lang="en-US" sz="1400" dirty="0">
                <a:solidFill>
                  <a:srgbClr val="FF33CC"/>
                </a:solidFill>
              </a:rPr>
              <a:t>sales</a:t>
            </a:r>
          </a:p>
        </p:txBody>
      </p:sp>
      <p:sp>
        <p:nvSpPr>
          <p:cNvPr id="22" name="Oval Callout 21">
            <a:extLst>
              <a:ext uri="{FF2B5EF4-FFF2-40B4-BE49-F238E27FC236}">
                <a16:creationId xmlns:a16="http://schemas.microsoft.com/office/drawing/2014/main" id="{25BA6EAD-42ED-9642-B024-A7D59754B2A7}"/>
              </a:ext>
            </a:extLst>
          </p:cNvPr>
          <p:cNvSpPr/>
          <p:nvPr/>
        </p:nvSpPr>
        <p:spPr>
          <a:xfrm rot="717747">
            <a:off x="6107633" y="3032956"/>
            <a:ext cx="2448272" cy="1368152"/>
          </a:xfrm>
          <a:prstGeom prst="wedgeEllipseCallout">
            <a:avLst>
              <a:gd name="adj1" fmla="val -184699"/>
              <a:gd name="adj2" fmla="val 15793"/>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Note that [] are not written for actual parameters</a:t>
            </a:r>
          </a:p>
        </p:txBody>
      </p:sp>
    </p:spTree>
    <p:extLst>
      <p:ext uri="{BB962C8B-B14F-4D97-AF65-F5344CB8AC3E}">
        <p14:creationId xmlns:p14="http://schemas.microsoft.com/office/powerpoint/2010/main" val="408378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righ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3" grpId="0" animBg="1"/>
      <p:bldP spid="24" grpId="0" animBg="1"/>
      <p:bldP spid="25" grpId="0" animBg="1"/>
      <p:bldP spid="26" grpId="0" animBg="1"/>
      <p:bldP spid="21" grpId="0" animBg="1"/>
      <p:bldP spid="22" grpId="0" animBg="1"/>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ARRAYS AS PARAMETRS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742</a:t>
            </a:fld>
            <a:endParaRPr lang="en-US"/>
          </a:p>
        </p:txBody>
      </p:sp>
      <p:sp>
        <p:nvSpPr>
          <p:cNvPr id="19" name="TextBox 18"/>
          <p:cNvSpPr txBox="1"/>
          <p:nvPr/>
        </p:nvSpPr>
        <p:spPr>
          <a:xfrm>
            <a:off x="323528" y="764704"/>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Arrays are instantiated with the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new </a:t>
            </a:r>
            <a:r>
              <a:rPr lang="en-US" sz="2000" dirty="0">
                <a:latin typeface="Tahoma" panose="020B0604030504040204" pitchFamily="34" charset="0"/>
                <a:ea typeface="Tahoma" panose="020B0604030504040204" pitchFamily="34" charset="0"/>
                <a:cs typeface="Tahoma" panose="020B0604030504040204" pitchFamily="34" charset="0"/>
              </a:rPr>
              <a:t>operator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they are reference variables.</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20" name="TextBox 19"/>
          <p:cNvSpPr txBox="1"/>
          <p:nvPr/>
        </p:nvSpPr>
        <p:spPr>
          <a:xfrm>
            <a:off x="323528" y="1495430"/>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Therefore, once you instantiate an array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x</a:t>
            </a:r>
            <a:r>
              <a:rPr lang="en-US" sz="2000" dirty="0">
                <a:latin typeface="Tahoma" panose="020B0604030504040204" pitchFamily="34" charset="0"/>
                <a:ea typeface="Tahoma" panose="020B0604030504040204" pitchFamily="34" charset="0"/>
                <a:cs typeface="Tahoma" panose="020B0604030504040204" pitchFamily="34" charset="0"/>
              </a:rPr>
              <a:t>, for example, a sufficient memory space is allocated for it.</a:t>
            </a:r>
          </a:p>
        </p:txBody>
      </p:sp>
      <p:sp>
        <p:nvSpPr>
          <p:cNvPr id="18" name="TextBox 17"/>
          <p:cNvSpPr txBox="1"/>
          <p:nvPr/>
        </p:nvSpPr>
        <p:spPr>
          <a:xfrm>
            <a:off x="323528" y="2132856"/>
            <a:ext cx="8640960" cy="400110"/>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Consider the following example of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fillArray</a:t>
            </a:r>
            <a:r>
              <a:rPr lang="en-US" sz="2000" dirty="0">
                <a:latin typeface="Tahoma" panose="020B0604030504040204" pitchFamily="34" charset="0"/>
                <a:ea typeface="Tahoma" panose="020B0604030504040204" pitchFamily="34" charset="0"/>
                <a:cs typeface="Tahoma" panose="020B0604030504040204" pitchFamily="34" charset="0"/>
              </a:rPr>
              <a:t>:</a:t>
            </a:r>
          </a:p>
        </p:txBody>
      </p:sp>
      <p:grpSp>
        <p:nvGrpSpPr>
          <p:cNvPr id="21" name="Group 20"/>
          <p:cNvGrpSpPr/>
          <p:nvPr/>
        </p:nvGrpSpPr>
        <p:grpSpPr>
          <a:xfrm>
            <a:off x="179512" y="2564904"/>
            <a:ext cx="8784977" cy="3970318"/>
            <a:chOff x="323528" y="1236822"/>
            <a:chExt cx="7848873" cy="3733372"/>
          </a:xfrm>
        </p:grpSpPr>
        <p:sp>
          <p:nvSpPr>
            <p:cNvPr id="22" name="TextBox 21"/>
            <p:cNvSpPr txBox="1"/>
            <p:nvPr/>
          </p:nvSpPr>
          <p:spPr>
            <a:xfrm>
              <a:off x="788528" y="1236822"/>
              <a:ext cx="7383873" cy="3733372"/>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    import </a:t>
              </a:r>
              <a:r>
                <a:rPr lang="en-US" sz="1400" dirty="0" err="1">
                  <a:solidFill>
                    <a:srgbClr val="FF0000"/>
                  </a:solidFill>
                </a:rPr>
                <a:t>java.util</a:t>
              </a:r>
              <a:r>
                <a:rPr lang="en-US" sz="1400" dirty="0">
                  <a:solidFill>
                    <a:srgbClr val="0000FF"/>
                  </a:solidFill>
                </a:rPr>
                <a:t>.*;</a:t>
              </a:r>
            </a:p>
            <a:p>
              <a:r>
                <a:rPr lang="en-US" sz="1400" dirty="0">
                  <a:solidFill>
                    <a:srgbClr val="00B0F0"/>
                  </a:solidFill>
                </a:rPr>
                <a:t>    public class</a:t>
              </a:r>
              <a:r>
                <a:rPr lang="en-US" sz="1400" dirty="0">
                  <a:solidFill>
                    <a:srgbClr val="0000FF"/>
                  </a:solidFill>
                </a:rPr>
                <a:t> </a:t>
              </a:r>
              <a:r>
                <a:rPr lang="en-US" sz="1400" dirty="0" err="1">
                  <a:solidFill>
                    <a:srgbClr val="0000FF"/>
                  </a:solidFill>
                </a:rPr>
                <a:t>arrayAsParameters</a:t>
              </a:r>
              <a:endParaRPr lang="en-US" sz="1400" dirty="0">
                <a:solidFill>
                  <a:srgbClr val="0000FF"/>
                </a:solidFill>
              </a:endParaRPr>
            </a:p>
            <a:p>
              <a:r>
                <a:rPr lang="en-US" sz="1400" dirty="0"/>
                <a:t>    {</a:t>
              </a:r>
            </a:p>
            <a:p>
              <a:r>
                <a:rPr lang="en-US" sz="1400" dirty="0"/>
                <a:t>       </a:t>
              </a:r>
              <a:r>
                <a:rPr lang="en-US" sz="1400" dirty="0">
                  <a:solidFill>
                    <a:srgbClr val="00B0F0"/>
                  </a:solidFill>
                </a:rPr>
                <a:t>static </a:t>
              </a:r>
              <a:r>
                <a:rPr lang="en-US" sz="1400" dirty="0"/>
                <a:t>Scanner read = </a:t>
              </a:r>
              <a:r>
                <a:rPr lang="en-US" sz="1400" dirty="0">
                  <a:solidFill>
                    <a:srgbClr val="00B0F0"/>
                  </a:solidFill>
                </a:rPr>
                <a:t>new </a:t>
              </a:r>
              <a:r>
                <a:rPr lang="en-US" sz="1400" dirty="0"/>
                <a:t>Scanner (System.in);</a:t>
              </a:r>
            </a:p>
            <a:p>
              <a:r>
                <a:rPr lang="en-US" sz="1400" dirty="0">
                  <a:solidFill>
                    <a:srgbClr val="00B0F0"/>
                  </a:solidFill>
                </a:rPr>
                <a:t>       public static void main(String[] </a:t>
              </a:r>
              <a:r>
                <a:rPr lang="en-US" sz="1400" dirty="0" err="1">
                  <a:solidFill>
                    <a:srgbClr val="00B0F0"/>
                  </a:solidFill>
                </a:rPr>
                <a:t>args</a:t>
              </a:r>
              <a:r>
                <a:rPr lang="en-US" sz="1400" dirty="0">
                  <a:solidFill>
                    <a:srgbClr val="00B0F0"/>
                  </a:solidFill>
                </a:rPr>
                <a:t>)</a:t>
              </a:r>
            </a:p>
            <a:p>
              <a:r>
                <a:rPr lang="en-US" sz="1400" dirty="0"/>
                <a:t>       {</a:t>
              </a:r>
            </a:p>
            <a:p>
              <a:r>
                <a:rPr lang="en-US" sz="1400" dirty="0">
                  <a:solidFill>
                    <a:srgbClr val="00B0F0"/>
                  </a:solidFill>
                </a:rPr>
                <a:t>         double[]</a:t>
              </a:r>
              <a:r>
                <a:rPr lang="en-US" sz="1400" dirty="0"/>
                <a:t> x = </a:t>
              </a:r>
              <a:r>
                <a:rPr lang="en-US" sz="1400" dirty="0">
                  <a:solidFill>
                    <a:srgbClr val="00B0F0"/>
                  </a:solidFill>
                </a:rPr>
                <a:t>new double</a:t>
              </a:r>
              <a:r>
                <a:rPr lang="en-US" sz="1400" dirty="0"/>
                <a:t>[5];</a:t>
              </a:r>
            </a:p>
            <a:p>
              <a:r>
                <a:rPr lang="en-US" sz="1400" dirty="0">
                  <a:solidFill>
                    <a:srgbClr val="0000FF"/>
                  </a:solidFill>
                </a:rPr>
                <a:t>         </a:t>
              </a:r>
              <a:r>
                <a:rPr lang="en-US" sz="1400" dirty="0" err="1">
                  <a:solidFill>
                    <a:srgbClr val="0000FF"/>
                  </a:solidFill>
                </a:rPr>
                <a:t>fillArray</a:t>
              </a:r>
              <a:r>
                <a:rPr lang="en-US" sz="1400" dirty="0">
                  <a:solidFill>
                    <a:srgbClr val="0000FF"/>
                  </a:solidFill>
                </a:rPr>
                <a:t> (x)</a:t>
              </a:r>
              <a:r>
                <a:rPr lang="en-US" sz="1400" dirty="0"/>
                <a:t>;</a:t>
              </a:r>
            </a:p>
            <a:p>
              <a:r>
                <a:rPr lang="en-US" sz="1400" dirty="0"/>
                <a:t>         </a:t>
              </a:r>
              <a:r>
                <a:rPr lang="en-US" sz="1400" dirty="0" err="1"/>
                <a:t>System.out.printf</a:t>
              </a:r>
              <a:r>
                <a:rPr lang="en-US" sz="1400" dirty="0"/>
                <a:t> (“x[3] = %f”, </a:t>
              </a:r>
              <a:r>
                <a:rPr lang="en-US" sz="1400" dirty="0">
                  <a:solidFill>
                    <a:srgbClr val="0000FF"/>
                  </a:solidFill>
                </a:rPr>
                <a:t>x</a:t>
              </a:r>
              <a:r>
                <a:rPr lang="en-US" sz="1400" dirty="0"/>
                <a:t>[3]);</a:t>
              </a:r>
            </a:p>
            <a:p>
              <a:r>
                <a:rPr lang="en-US" sz="1400" dirty="0"/>
                <a:t>       } </a:t>
              </a:r>
              <a:r>
                <a:rPr lang="en-US" sz="1400" dirty="0">
                  <a:solidFill>
                    <a:srgbClr val="00B050"/>
                  </a:solidFill>
                </a:rPr>
                <a:t>//end of main</a:t>
              </a:r>
            </a:p>
            <a:p>
              <a:r>
                <a:rPr lang="en-US" sz="1400" dirty="0">
                  <a:solidFill>
                    <a:srgbClr val="00B050"/>
                  </a:solidFill>
                </a:rPr>
                <a:t>       // This method fills an array</a:t>
              </a:r>
            </a:p>
            <a:p>
              <a:r>
                <a:rPr lang="en-US" sz="1400" dirty="0">
                  <a:solidFill>
                    <a:srgbClr val="00B050"/>
                  </a:solidFill>
                </a:rPr>
                <a:t>       </a:t>
              </a:r>
              <a:r>
                <a:rPr lang="en-US" sz="1400" dirty="0">
                  <a:solidFill>
                    <a:srgbClr val="00B0F0"/>
                  </a:solidFill>
                </a:rPr>
                <a:t>public static void</a:t>
              </a:r>
              <a:r>
                <a:rPr lang="en-US" sz="1400" dirty="0">
                  <a:solidFill>
                    <a:srgbClr val="00B050"/>
                  </a:solidFill>
                </a:rPr>
                <a:t> </a:t>
              </a:r>
              <a:r>
                <a:rPr lang="en-US" sz="1400" dirty="0" err="1">
                  <a:solidFill>
                    <a:srgbClr val="0000FF"/>
                  </a:solidFill>
                </a:rPr>
                <a:t>fillArray</a:t>
              </a:r>
              <a:r>
                <a:rPr lang="en-US" sz="1400" dirty="0"/>
                <a:t>(</a:t>
              </a:r>
              <a:r>
                <a:rPr lang="en-US" sz="1400" dirty="0">
                  <a:solidFill>
                    <a:srgbClr val="00B0F0"/>
                  </a:solidFill>
                </a:rPr>
                <a:t>double[]</a:t>
              </a:r>
              <a:r>
                <a:rPr lang="en-US" sz="1400" dirty="0">
                  <a:solidFill>
                    <a:srgbClr val="00B050"/>
                  </a:solidFill>
                </a:rPr>
                <a:t> </a:t>
              </a:r>
              <a:r>
                <a:rPr lang="en-US" sz="1400" dirty="0">
                  <a:solidFill>
                    <a:srgbClr val="FF33CC"/>
                  </a:solidFill>
                </a:rPr>
                <a:t>list</a:t>
              </a:r>
              <a:r>
                <a:rPr lang="en-US" sz="1400" dirty="0"/>
                <a:t>)</a:t>
              </a:r>
            </a:p>
            <a:p>
              <a:r>
                <a:rPr lang="en-US" sz="1400" dirty="0"/>
                <a:t>       {</a:t>
              </a:r>
            </a:p>
            <a:p>
              <a:r>
                <a:rPr lang="en-US" sz="1400" dirty="0"/>
                <a:t>         </a:t>
              </a:r>
              <a:r>
                <a:rPr lang="en-US" sz="1400" dirty="0" err="1">
                  <a:solidFill>
                    <a:srgbClr val="00B0F0"/>
                  </a:solidFill>
                </a:rPr>
                <a:t>int</a:t>
              </a:r>
              <a:r>
                <a:rPr lang="en-US" sz="1400" dirty="0"/>
                <a:t> </a:t>
              </a:r>
              <a:r>
                <a:rPr lang="en-US" sz="1400" dirty="0" err="1"/>
                <a:t>i</a:t>
              </a:r>
              <a:r>
                <a:rPr lang="en-US" sz="1400" dirty="0"/>
                <a:t>;</a:t>
              </a:r>
            </a:p>
            <a:p>
              <a:r>
                <a:rPr lang="en-US" sz="1400" dirty="0">
                  <a:solidFill>
                    <a:srgbClr val="00B050"/>
                  </a:solidFill>
                </a:rPr>
                <a:t>         </a:t>
              </a:r>
              <a:r>
                <a:rPr lang="en-US" sz="1400" dirty="0">
                  <a:solidFill>
                    <a:srgbClr val="00B0F0"/>
                  </a:solidFill>
                </a:rPr>
                <a:t>for</a:t>
              </a:r>
              <a:r>
                <a:rPr lang="en-US" sz="1400" dirty="0">
                  <a:solidFill>
                    <a:srgbClr val="00B050"/>
                  </a:solidFill>
                </a:rPr>
                <a:t> </a:t>
              </a:r>
              <a:r>
                <a:rPr lang="en-US" sz="1400" dirty="0"/>
                <a:t>(</a:t>
              </a:r>
              <a:r>
                <a:rPr lang="en-US" sz="1400" dirty="0" err="1"/>
                <a:t>i</a:t>
              </a:r>
              <a:r>
                <a:rPr lang="en-US" sz="1400" dirty="0"/>
                <a:t>=0; </a:t>
              </a:r>
              <a:r>
                <a:rPr lang="en-US" sz="1400" dirty="0" err="1"/>
                <a:t>i</a:t>
              </a:r>
              <a:r>
                <a:rPr lang="en-US" sz="1400" dirty="0"/>
                <a:t>&lt;</a:t>
              </a:r>
              <a:r>
                <a:rPr lang="en-US" sz="1400" dirty="0" err="1">
                  <a:solidFill>
                    <a:srgbClr val="FF33CC"/>
                  </a:solidFill>
                </a:rPr>
                <a:t>list.</a:t>
              </a:r>
              <a:r>
                <a:rPr lang="en-US" sz="1400" dirty="0" err="1">
                  <a:solidFill>
                    <a:srgbClr val="00B0F0"/>
                  </a:solidFill>
                </a:rPr>
                <a:t>length</a:t>
              </a:r>
              <a:r>
                <a:rPr lang="en-US" sz="1400" dirty="0"/>
                <a:t>; </a:t>
              </a:r>
              <a:r>
                <a:rPr lang="en-US" sz="1400" dirty="0" err="1"/>
                <a:t>i</a:t>
              </a:r>
              <a:r>
                <a:rPr lang="en-US" sz="1400" dirty="0"/>
                <a:t>++)</a:t>
              </a:r>
            </a:p>
            <a:p>
              <a:r>
                <a:rPr lang="en-US" sz="1400" dirty="0">
                  <a:solidFill>
                    <a:srgbClr val="FF33CC"/>
                  </a:solidFill>
                </a:rPr>
                <a:t>            list</a:t>
              </a:r>
              <a:r>
                <a:rPr lang="en-US" sz="1400" dirty="0"/>
                <a:t>[</a:t>
              </a:r>
              <a:r>
                <a:rPr lang="en-US" sz="1400" dirty="0" err="1"/>
                <a:t>i</a:t>
              </a:r>
              <a:r>
                <a:rPr lang="en-US" sz="1400" dirty="0"/>
                <a:t>] = </a:t>
              </a:r>
              <a:r>
                <a:rPr lang="en-US" sz="1400" dirty="0" err="1"/>
                <a:t>read.</a:t>
              </a:r>
              <a:r>
                <a:rPr lang="en-US" sz="1400" dirty="0" err="1">
                  <a:solidFill>
                    <a:srgbClr val="00B050"/>
                  </a:solidFill>
                </a:rPr>
                <a:t>nextDouble</a:t>
              </a:r>
              <a:r>
                <a:rPr lang="en-US" sz="1400" dirty="0">
                  <a:solidFill>
                    <a:srgbClr val="00B050"/>
                  </a:solidFill>
                </a:rPr>
                <a:t>()</a:t>
              </a:r>
              <a:r>
                <a:rPr lang="en-US" sz="1400" dirty="0"/>
                <a:t>;</a:t>
              </a:r>
            </a:p>
            <a:p>
              <a:r>
                <a:rPr lang="en-US" sz="1400" dirty="0"/>
                <a:t>       }</a:t>
              </a:r>
              <a:r>
                <a:rPr lang="en-US" sz="1400" dirty="0">
                  <a:solidFill>
                    <a:srgbClr val="00B050"/>
                  </a:solidFill>
                </a:rPr>
                <a:t> //end </a:t>
              </a:r>
              <a:r>
                <a:rPr lang="en-US" sz="1400" dirty="0" err="1">
                  <a:solidFill>
                    <a:srgbClr val="00B050"/>
                  </a:solidFill>
                </a:rPr>
                <a:t>fillArray</a:t>
              </a:r>
              <a:endParaRPr lang="en-US" sz="1400" dirty="0">
                <a:solidFill>
                  <a:srgbClr val="00B050"/>
                </a:solidFill>
              </a:endParaRPr>
            </a:p>
            <a:p>
              <a:r>
                <a:rPr lang="en-US" sz="1400" dirty="0"/>
                <a:t>} </a:t>
              </a:r>
              <a:r>
                <a:rPr lang="en-US" sz="1400" dirty="0">
                  <a:solidFill>
                    <a:srgbClr val="00B050"/>
                  </a:solidFill>
                </a:rPr>
                <a:t>//end of class</a:t>
              </a:r>
            </a:p>
          </p:txBody>
        </p:sp>
        <p:sp>
          <p:nvSpPr>
            <p:cNvPr id="23" name="TextBox 22"/>
            <p:cNvSpPr txBox="1"/>
            <p:nvPr/>
          </p:nvSpPr>
          <p:spPr>
            <a:xfrm>
              <a:off x="323528" y="1236822"/>
              <a:ext cx="450344" cy="3733372"/>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a:t>
              </a:r>
            </a:p>
            <a:p>
              <a:pPr algn="r"/>
              <a:r>
                <a:rPr lang="en-US" sz="1400" dirty="0">
                  <a:solidFill>
                    <a:srgbClr val="FF0000"/>
                  </a:solidFill>
                </a:rPr>
                <a:t>16</a:t>
              </a:r>
            </a:p>
            <a:p>
              <a:pPr algn="r"/>
              <a:r>
                <a:rPr lang="en-US" sz="1400" dirty="0">
                  <a:solidFill>
                    <a:srgbClr val="FF0000"/>
                  </a:solidFill>
                </a:rPr>
                <a:t>17</a:t>
              </a:r>
            </a:p>
            <a:p>
              <a:pPr algn="r"/>
              <a:r>
                <a:rPr lang="en-US" sz="1400" dirty="0">
                  <a:solidFill>
                    <a:srgbClr val="FF0000"/>
                  </a:solidFill>
                </a:rPr>
                <a:t>18</a:t>
              </a:r>
            </a:p>
          </p:txBody>
        </p:sp>
      </p:grpSp>
      <p:sp>
        <p:nvSpPr>
          <p:cNvPr id="24" name="Rectangle 23"/>
          <p:cNvSpPr/>
          <p:nvPr/>
        </p:nvSpPr>
        <p:spPr>
          <a:xfrm>
            <a:off x="683568" y="4931008"/>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83568" y="4107559"/>
            <a:ext cx="8280919" cy="185537"/>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971600" y="4141460"/>
            <a:ext cx="0" cy="7620"/>
          </a:xfrm>
          <a:prstGeom prst="line">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23528" y="4149080"/>
            <a:ext cx="648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23528" y="4149080"/>
            <a:ext cx="0" cy="10081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23528" y="5157192"/>
            <a:ext cx="0" cy="936104"/>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843808" y="6093296"/>
            <a:ext cx="5890673" cy="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8734481" y="4365104"/>
            <a:ext cx="0" cy="1728192"/>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789144" y="4365104"/>
            <a:ext cx="2945338" cy="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par>
                                <p:cTn id="18" presetID="2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up)">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right)">
                                      <p:cBhvr>
                                        <p:cTn id="40" dur="500"/>
                                        <p:tgtEl>
                                          <p:spTgt spid="27"/>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up)">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500"/>
                                        <p:tgtEl>
                                          <p:spTgt spid="30"/>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500"/>
                                        <p:tgtEl>
                                          <p:spTgt spid="31"/>
                                        </p:tgtEl>
                                      </p:cBhvr>
                                    </p:animEffect>
                                  </p:childTnLst>
                                </p:cTn>
                              </p:par>
                            </p:childTnLst>
                          </p:cTn>
                        </p:par>
                        <p:par>
                          <p:cTn id="59" fill="hold">
                            <p:stCondLst>
                              <p:cond delay="1000"/>
                            </p:stCondLst>
                            <p:childTnLst>
                              <p:par>
                                <p:cTn id="60" presetID="22" presetClass="entr" presetSubtype="2"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right)">
                                      <p:cBhvr>
                                        <p:cTn id="6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8" grpId="0"/>
      <p:bldP spid="24" grpId="0" animBg="1"/>
      <p:bldP spid="25" grpId="0" animBg="1"/>
    </p:bld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ARRAYS AS PARAMETRS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743</a:t>
            </a:fld>
            <a:endParaRPr lang="en-US"/>
          </a:p>
        </p:txBody>
      </p:sp>
      <p:sp>
        <p:nvSpPr>
          <p:cNvPr id="11" name="Rectangle 1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1 - MEMORY LAYOUT(1)</a:t>
            </a:r>
          </a:p>
        </p:txBody>
      </p:sp>
      <p:cxnSp>
        <p:nvCxnSpPr>
          <p:cNvPr id="12" name="Straight Connector 11"/>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51520" y="1393031"/>
            <a:ext cx="8784977" cy="307777"/>
            <a:chOff x="323528" y="1236822"/>
            <a:chExt cx="7848873" cy="289409"/>
          </a:xfrm>
        </p:grpSpPr>
        <p:sp>
          <p:nvSpPr>
            <p:cNvPr id="14" name="TextBox 13"/>
            <p:cNvSpPr txBox="1"/>
            <p:nvPr/>
          </p:nvSpPr>
          <p:spPr>
            <a:xfrm>
              <a:off x="788528" y="1236822"/>
              <a:ext cx="7383873" cy="289409"/>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public static void main(String[] </a:t>
              </a:r>
              <a:r>
                <a:rPr lang="en-US" sz="1400" dirty="0" err="1">
                  <a:solidFill>
                    <a:srgbClr val="00B0F0"/>
                  </a:solidFill>
                </a:rPr>
                <a:t>args</a:t>
              </a:r>
              <a:r>
                <a:rPr lang="en-US" sz="1400" dirty="0">
                  <a:solidFill>
                    <a:srgbClr val="00B0F0"/>
                  </a:solidFill>
                </a:rPr>
                <a:t>) </a:t>
              </a:r>
              <a:r>
                <a:rPr lang="en-US" sz="1400" dirty="0">
                  <a:solidFill>
                    <a:srgbClr val="00B050"/>
                  </a:solidFill>
                </a:rPr>
                <a:t>// </a:t>
              </a:r>
              <a:r>
                <a:rPr lang="en-US" sz="1400" dirty="0">
                  <a:solidFill>
                    <a:srgbClr val="00B0F0"/>
                  </a:solidFill>
                </a:rPr>
                <a:t>main </a:t>
              </a:r>
              <a:r>
                <a:rPr lang="en-US" sz="1400" dirty="0">
                  <a:solidFill>
                    <a:srgbClr val="00B050"/>
                  </a:solidFill>
                </a:rPr>
                <a:t>is loaded into memory</a:t>
              </a:r>
            </a:p>
          </p:txBody>
        </p:sp>
        <p:sp>
          <p:nvSpPr>
            <p:cNvPr id="15" name="TextBox 14"/>
            <p:cNvSpPr txBox="1"/>
            <p:nvPr/>
          </p:nvSpPr>
          <p:spPr>
            <a:xfrm>
              <a:off x="323528" y="1236822"/>
              <a:ext cx="450344" cy="289409"/>
            </a:xfrm>
            <a:prstGeom prst="rect">
              <a:avLst/>
            </a:prstGeom>
            <a:noFill/>
          </p:spPr>
          <p:txBody>
            <a:bodyPr wrap="square" rtlCol="0">
              <a:spAutoFit/>
            </a:bodyPr>
            <a:lstStyle/>
            <a:p>
              <a:pPr algn="r"/>
              <a:r>
                <a:rPr lang="en-US" sz="1400" dirty="0">
                  <a:solidFill>
                    <a:srgbClr val="FF0000"/>
                  </a:solidFill>
                </a:rPr>
                <a:t>5</a:t>
              </a:r>
            </a:p>
          </p:txBody>
        </p:sp>
      </p:grpSp>
      <p:grpSp>
        <p:nvGrpSpPr>
          <p:cNvPr id="16" name="Group 15"/>
          <p:cNvGrpSpPr/>
          <p:nvPr/>
        </p:nvGrpSpPr>
        <p:grpSpPr>
          <a:xfrm>
            <a:off x="323527" y="1772816"/>
            <a:ext cx="8712969" cy="1008112"/>
            <a:chOff x="251520" y="1988840"/>
            <a:chExt cx="8712969" cy="1008112"/>
          </a:xfrm>
        </p:grpSpPr>
        <p:sp>
          <p:nvSpPr>
            <p:cNvPr id="21" name="Rectangle 20"/>
            <p:cNvSpPr/>
            <p:nvPr/>
          </p:nvSpPr>
          <p:spPr>
            <a:xfrm>
              <a:off x="251520" y="1988840"/>
              <a:ext cx="8712969" cy="72008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1520" y="2708920"/>
              <a:ext cx="8712969" cy="2880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0	100	200	300	400	500	600	700	800	…</a:t>
              </a:r>
            </a:p>
          </p:txBody>
        </p:sp>
      </p:grpSp>
      <p:sp>
        <p:nvSpPr>
          <p:cNvPr id="23" name="Rectangle 22"/>
          <p:cNvSpPr/>
          <p:nvPr/>
        </p:nvSpPr>
        <p:spPr>
          <a:xfrm>
            <a:off x="7596336" y="1772816"/>
            <a:ext cx="1440160" cy="72008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main</a:t>
            </a:r>
          </a:p>
        </p:txBody>
      </p:sp>
      <p:grpSp>
        <p:nvGrpSpPr>
          <p:cNvPr id="24" name="Group 23"/>
          <p:cNvGrpSpPr/>
          <p:nvPr/>
        </p:nvGrpSpPr>
        <p:grpSpPr>
          <a:xfrm>
            <a:off x="251520" y="2852937"/>
            <a:ext cx="8784977" cy="738664"/>
            <a:chOff x="323528" y="1236822"/>
            <a:chExt cx="7848873" cy="694580"/>
          </a:xfrm>
        </p:grpSpPr>
        <p:sp>
          <p:nvSpPr>
            <p:cNvPr id="25" name="TextBox 24"/>
            <p:cNvSpPr txBox="1"/>
            <p:nvPr/>
          </p:nvSpPr>
          <p:spPr>
            <a:xfrm>
              <a:off x="788528" y="1236822"/>
              <a:ext cx="7383873" cy="694580"/>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double[]</a:t>
              </a:r>
              <a:r>
                <a:rPr lang="en-US" sz="1400" dirty="0"/>
                <a:t> </a:t>
              </a:r>
              <a:r>
                <a:rPr lang="en-US" sz="1400" dirty="0">
                  <a:solidFill>
                    <a:srgbClr val="0000FF"/>
                  </a:solidFill>
                </a:rPr>
                <a:t>x </a:t>
              </a:r>
              <a:r>
                <a:rPr lang="en-US" sz="1400" dirty="0"/>
                <a:t>= </a:t>
              </a:r>
              <a:r>
                <a:rPr lang="en-US" sz="1400" dirty="0">
                  <a:solidFill>
                    <a:srgbClr val="00B0F0"/>
                  </a:solidFill>
                </a:rPr>
                <a:t>new double</a:t>
              </a:r>
              <a:r>
                <a:rPr lang="en-US" sz="1400" dirty="0"/>
                <a:t>[5]; </a:t>
              </a:r>
              <a:r>
                <a:rPr lang="en-US" sz="1400" dirty="0">
                  <a:solidFill>
                    <a:srgbClr val="00B050"/>
                  </a:solidFill>
                </a:rPr>
                <a:t>//The new operator:  (1) Allocate sufficient memory space to </a:t>
              </a:r>
              <a:r>
                <a:rPr lang="en-US" sz="1400" dirty="0">
                  <a:solidFill>
                    <a:srgbClr val="0000FF"/>
                  </a:solidFill>
                </a:rPr>
                <a:t>x</a:t>
              </a:r>
            </a:p>
            <a:p>
              <a:r>
                <a:rPr lang="en-US" sz="1400" dirty="0">
                  <a:solidFill>
                    <a:srgbClr val="0000FF"/>
                  </a:solidFill>
                </a:rPr>
                <a:t>		           </a:t>
              </a:r>
              <a:r>
                <a:rPr lang="en-US" sz="1400" dirty="0">
                  <a:solidFill>
                    <a:srgbClr val="00B050"/>
                  </a:solidFill>
                </a:rPr>
                <a:t>//                               (2) Store the data in the allocated space</a:t>
              </a:r>
            </a:p>
            <a:p>
              <a:r>
                <a:rPr lang="en-US" sz="1400" dirty="0">
                  <a:solidFill>
                    <a:srgbClr val="00B050"/>
                  </a:solidFill>
                </a:rPr>
                <a:t>		           //                               (3) Return the address to </a:t>
              </a:r>
              <a:r>
                <a:rPr lang="en-US" sz="1400" dirty="0">
                  <a:solidFill>
                    <a:srgbClr val="0000FF"/>
                  </a:solidFill>
                </a:rPr>
                <a:t>x</a:t>
              </a:r>
            </a:p>
          </p:txBody>
        </p:sp>
        <p:sp>
          <p:nvSpPr>
            <p:cNvPr id="26" name="TextBox 25"/>
            <p:cNvSpPr txBox="1"/>
            <p:nvPr/>
          </p:nvSpPr>
          <p:spPr>
            <a:xfrm>
              <a:off x="323528" y="1236822"/>
              <a:ext cx="450344" cy="289409"/>
            </a:xfrm>
            <a:prstGeom prst="rect">
              <a:avLst/>
            </a:prstGeom>
            <a:noFill/>
          </p:spPr>
          <p:txBody>
            <a:bodyPr wrap="square" rtlCol="0">
              <a:spAutoFit/>
            </a:bodyPr>
            <a:lstStyle/>
            <a:p>
              <a:pPr algn="r"/>
              <a:r>
                <a:rPr lang="en-US" sz="1400" dirty="0">
                  <a:solidFill>
                    <a:srgbClr val="FF0000"/>
                  </a:solidFill>
                </a:rPr>
                <a:t>7</a:t>
              </a:r>
            </a:p>
          </p:txBody>
        </p:sp>
      </p:grpSp>
      <p:grpSp>
        <p:nvGrpSpPr>
          <p:cNvPr id="27" name="Group 26"/>
          <p:cNvGrpSpPr/>
          <p:nvPr/>
        </p:nvGrpSpPr>
        <p:grpSpPr>
          <a:xfrm>
            <a:off x="323528" y="3717032"/>
            <a:ext cx="8712969" cy="1008112"/>
            <a:chOff x="251520" y="1988840"/>
            <a:chExt cx="8712969" cy="1008112"/>
          </a:xfrm>
        </p:grpSpPr>
        <p:sp>
          <p:nvSpPr>
            <p:cNvPr id="28" name="Rectangle 27"/>
            <p:cNvSpPr/>
            <p:nvPr/>
          </p:nvSpPr>
          <p:spPr>
            <a:xfrm>
              <a:off x="251520" y="1988840"/>
              <a:ext cx="8712969" cy="72008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51520" y="2708920"/>
              <a:ext cx="8712969" cy="2880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0	100	200	300	400	500	600	700	800	…</a:t>
              </a:r>
            </a:p>
          </p:txBody>
        </p:sp>
      </p:grpSp>
      <p:grpSp>
        <p:nvGrpSpPr>
          <p:cNvPr id="6" name="Group 5"/>
          <p:cNvGrpSpPr/>
          <p:nvPr/>
        </p:nvGrpSpPr>
        <p:grpSpPr>
          <a:xfrm>
            <a:off x="3275857" y="3717032"/>
            <a:ext cx="2520279" cy="720080"/>
            <a:chOff x="323528" y="3140968"/>
            <a:chExt cx="2520279" cy="720080"/>
          </a:xfrm>
        </p:grpSpPr>
        <p:sp>
          <p:nvSpPr>
            <p:cNvPr id="2" name="Rectangle 1"/>
            <p:cNvSpPr/>
            <p:nvPr/>
          </p:nvSpPr>
          <p:spPr>
            <a:xfrm>
              <a:off x="323528"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31" name="Rectangle 30"/>
            <p:cNvSpPr/>
            <p:nvPr/>
          </p:nvSpPr>
          <p:spPr>
            <a:xfrm>
              <a:off x="827584"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32" name="Rectangle 31"/>
            <p:cNvSpPr/>
            <p:nvPr/>
          </p:nvSpPr>
          <p:spPr>
            <a:xfrm>
              <a:off x="1331640"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33" name="Rectangle 32"/>
            <p:cNvSpPr/>
            <p:nvPr/>
          </p:nvSpPr>
          <p:spPr>
            <a:xfrm>
              <a:off x="1835696"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34" name="Rectangle 33"/>
            <p:cNvSpPr/>
            <p:nvPr/>
          </p:nvSpPr>
          <p:spPr>
            <a:xfrm>
              <a:off x="2339752"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35" name="Rectangle 34"/>
            <p:cNvSpPr/>
            <p:nvPr/>
          </p:nvSpPr>
          <p:spPr>
            <a:xfrm>
              <a:off x="323528"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x[0]</a:t>
              </a:r>
            </a:p>
          </p:txBody>
        </p:sp>
        <p:sp>
          <p:nvSpPr>
            <p:cNvPr id="36" name="Rectangle 35"/>
            <p:cNvSpPr/>
            <p:nvPr/>
          </p:nvSpPr>
          <p:spPr>
            <a:xfrm>
              <a:off x="827584"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x[1]</a:t>
              </a:r>
            </a:p>
          </p:txBody>
        </p:sp>
        <p:sp>
          <p:nvSpPr>
            <p:cNvPr id="37" name="Rectangle 36"/>
            <p:cNvSpPr/>
            <p:nvPr/>
          </p:nvSpPr>
          <p:spPr>
            <a:xfrm>
              <a:off x="1331640"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x[2]</a:t>
              </a:r>
            </a:p>
          </p:txBody>
        </p:sp>
        <p:sp>
          <p:nvSpPr>
            <p:cNvPr id="38" name="Rectangle 37"/>
            <p:cNvSpPr/>
            <p:nvPr/>
          </p:nvSpPr>
          <p:spPr>
            <a:xfrm>
              <a:off x="1835696"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x[3]</a:t>
              </a:r>
            </a:p>
          </p:txBody>
        </p:sp>
        <p:sp>
          <p:nvSpPr>
            <p:cNvPr id="39" name="Rectangle 38"/>
            <p:cNvSpPr/>
            <p:nvPr/>
          </p:nvSpPr>
          <p:spPr>
            <a:xfrm>
              <a:off x="2339752"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x[4]</a:t>
              </a:r>
            </a:p>
          </p:txBody>
        </p:sp>
      </p:grpSp>
      <p:grpSp>
        <p:nvGrpSpPr>
          <p:cNvPr id="40" name="Group 39"/>
          <p:cNvGrpSpPr/>
          <p:nvPr/>
        </p:nvGrpSpPr>
        <p:grpSpPr>
          <a:xfrm>
            <a:off x="251520" y="4777988"/>
            <a:ext cx="8784977" cy="523220"/>
            <a:chOff x="323528" y="1236822"/>
            <a:chExt cx="7848873" cy="491994"/>
          </a:xfrm>
        </p:grpSpPr>
        <p:sp>
          <p:nvSpPr>
            <p:cNvPr id="41" name="TextBox 40"/>
            <p:cNvSpPr txBox="1"/>
            <p:nvPr/>
          </p:nvSpPr>
          <p:spPr>
            <a:xfrm>
              <a:off x="788528" y="1236822"/>
              <a:ext cx="7383873" cy="491994"/>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00FF"/>
                  </a:solidFill>
                </a:rPr>
                <a:t>fillArray</a:t>
              </a:r>
              <a:r>
                <a:rPr lang="en-US" sz="1400" dirty="0"/>
                <a:t> (</a:t>
              </a:r>
              <a:r>
                <a:rPr lang="en-US" sz="1400" dirty="0">
                  <a:solidFill>
                    <a:srgbClr val="0000FF"/>
                  </a:solidFill>
                </a:rPr>
                <a:t>x</a:t>
              </a:r>
              <a:r>
                <a:rPr lang="en-US" sz="1400" dirty="0"/>
                <a:t>); </a:t>
              </a:r>
              <a:r>
                <a:rPr lang="en-US" sz="1400" dirty="0">
                  <a:solidFill>
                    <a:srgbClr val="00B050"/>
                  </a:solidFill>
                </a:rPr>
                <a:t>/*method </a:t>
              </a:r>
              <a:r>
                <a:rPr lang="en-US" sz="1400" dirty="0" err="1">
                  <a:solidFill>
                    <a:srgbClr val="0000FF"/>
                  </a:solidFill>
                </a:rPr>
                <a:t>fillArray</a:t>
              </a:r>
              <a:r>
                <a:rPr lang="en-US" sz="1400" dirty="0">
                  <a:solidFill>
                    <a:srgbClr val="0000FF"/>
                  </a:solidFill>
                </a:rPr>
                <a:t> </a:t>
              </a:r>
              <a:r>
                <a:rPr lang="en-US" sz="1400" dirty="0">
                  <a:solidFill>
                    <a:srgbClr val="00B050"/>
                  </a:solidFill>
                </a:rPr>
                <a:t>is loaded into memory. </a:t>
              </a:r>
              <a:r>
                <a:rPr lang="en-US" sz="1400" dirty="0">
                  <a:solidFill>
                    <a:srgbClr val="00B0F0"/>
                  </a:solidFill>
                </a:rPr>
                <a:t>main </a:t>
              </a:r>
              <a:r>
                <a:rPr lang="en-US" sz="1400" dirty="0">
                  <a:solidFill>
                    <a:srgbClr val="00B050"/>
                  </a:solidFill>
                </a:rPr>
                <a:t>is suspended. The address of</a:t>
              </a:r>
            </a:p>
            <a:p>
              <a:r>
                <a:rPr lang="en-US" sz="1400" dirty="0">
                  <a:solidFill>
                    <a:srgbClr val="00B050"/>
                  </a:solidFill>
                </a:rPr>
                <a:t>		array </a:t>
              </a:r>
              <a:r>
                <a:rPr lang="en-US" sz="1400" dirty="0">
                  <a:solidFill>
                    <a:srgbClr val="0000FF"/>
                  </a:solidFill>
                </a:rPr>
                <a:t>x</a:t>
              </a:r>
              <a:r>
                <a:rPr lang="en-US" sz="1400" dirty="0">
                  <a:solidFill>
                    <a:srgbClr val="00B050"/>
                  </a:solidFill>
                </a:rPr>
                <a:t> (</a:t>
              </a:r>
              <a:r>
                <a:rPr lang="en-US" sz="1400" dirty="0" err="1">
                  <a:solidFill>
                    <a:srgbClr val="00B050"/>
                  </a:solidFill>
                </a:rPr>
                <a:t>asssume</a:t>
              </a:r>
              <a:r>
                <a:rPr lang="en-US" sz="1400" dirty="0">
                  <a:solidFill>
                    <a:srgbClr val="00B050"/>
                  </a:solidFill>
                </a:rPr>
                <a:t> it is </a:t>
              </a:r>
              <a:r>
                <a:rPr lang="en-US" sz="1400" dirty="0">
                  <a:solidFill>
                    <a:srgbClr val="C00000"/>
                  </a:solidFill>
                </a:rPr>
                <a:t>300</a:t>
              </a:r>
              <a:r>
                <a:rPr lang="en-US" sz="1400" dirty="0">
                  <a:solidFill>
                    <a:srgbClr val="00B050"/>
                  </a:solidFill>
                </a:rPr>
                <a:t>) is passed to </a:t>
              </a:r>
              <a:r>
                <a:rPr lang="en-US" sz="1400" dirty="0" err="1">
                  <a:solidFill>
                    <a:srgbClr val="0000FF"/>
                  </a:solidFill>
                </a:rPr>
                <a:t>fillArray</a:t>
              </a:r>
              <a:r>
                <a:rPr lang="en-US" sz="1400" dirty="0">
                  <a:solidFill>
                    <a:srgbClr val="0000FF"/>
                  </a:solidFill>
                </a:rPr>
                <a:t> </a:t>
              </a:r>
              <a:r>
                <a:rPr lang="en-US" sz="1400" dirty="0">
                  <a:solidFill>
                    <a:srgbClr val="00B050"/>
                  </a:solidFill>
                </a:rPr>
                <a:t>*/</a:t>
              </a:r>
            </a:p>
          </p:txBody>
        </p:sp>
        <p:sp>
          <p:nvSpPr>
            <p:cNvPr id="42" name="TextBox 41"/>
            <p:cNvSpPr txBox="1"/>
            <p:nvPr/>
          </p:nvSpPr>
          <p:spPr>
            <a:xfrm>
              <a:off x="323528" y="1236822"/>
              <a:ext cx="450344" cy="289409"/>
            </a:xfrm>
            <a:prstGeom prst="rect">
              <a:avLst/>
            </a:prstGeom>
            <a:noFill/>
          </p:spPr>
          <p:txBody>
            <a:bodyPr wrap="square" rtlCol="0">
              <a:spAutoFit/>
            </a:bodyPr>
            <a:lstStyle/>
            <a:p>
              <a:pPr algn="r"/>
              <a:r>
                <a:rPr lang="en-US" sz="1400" dirty="0">
                  <a:solidFill>
                    <a:srgbClr val="FF0000"/>
                  </a:solidFill>
                </a:rPr>
                <a:t>8</a:t>
              </a:r>
            </a:p>
          </p:txBody>
        </p:sp>
      </p:grpSp>
      <p:grpSp>
        <p:nvGrpSpPr>
          <p:cNvPr id="46" name="Group 45"/>
          <p:cNvGrpSpPr/>
          <p:nvPr/>
        </p:nvGrpSpPr>
        <p:grpSpPr>
          <a:xfrm>
            <a:off x="323528" y="5373216"/>
            <a:ext cx="8712969" cy="1008112"/>
            <a:chOff x="251520" y="1988840"/>
            <a:chExt cx="8712969" cy="1008112"/>
          </a:xfrm>
        </p:grpSpPr>
        <p:sp>
          <p:nvSpPr>
            <p:cNvPr id="47" name="Rectangle 46"/>
            <p:cNvSpPr/>
            <p:nvPr/>
          </p:nvSpPr>
          <p:spPr>
            <a:xfrm>
              <a:off x="251520" y="1988840"/>
              <a:ext cx="8712969" cy="72008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51520" y="2708920"/>
              <a:ext cx="8712969" cy="2880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0	100	200	300	400	500	600	700	800	…</a:t>
              </a:r>
            </a:p>
          </p:txBody>
        </p:sp>
      </p:grpSp>
      <p:grpSp>
        <p:nvGrpSpPr>
          <p:cNvPr id="50" name="Group 49"/>
          <p:cNvGrpSpPr/>
          <p:nvPr/>
        </p:nvGrpSpPr>
        <p:grpSpPr>
          <a:xfrm>
            <a:off x="3275857" y="5373216"/>
            <a:ext cx="2520279" cy="720080"/>
            <a:chOff x="323528" y="3140968"/>
            <a:chExt cx="2520279" cy="720080"/>
          </a:xfrm>
        </p:grpSpPr>
        <p:sp>
          <p:nvSpPr>
            <p:cNvPr id="51" name="Rectangle 50"/>
            <p:cNvSpPr/>
            <p:nvPr/>
          </p:nvSpPr>
          <p:spPr>
            <a:xfrm>
              <a:off x="323528"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2" name="Rectangle 51"/>
            <p:cNvSpPr/>
            <p:nvPr/>
          </p:nvSpPr>
          <p:spPr>
            <a:xfrm>
              <a:off x="827584"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3" name="Rectangle 52"/>
            <p:cNvSpPr/>
            <p:nvPr/>
          </p:nvSpPr>
          <p:spPr>
            <a:xfrm>
              <a:off x="1331640"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4" name="Rectangle 53"/>
            <p:cNvSpPr/>
            <p:nvPr/>
          </p:nvSpPr>
          <p:spPr>
            <a:xfrm>
              <a:off x="1835696"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5" name="Rectangle 54"/>
            <p:cNvSpPr/>
            <p:nvPr/>
          </p:nvSpPr>
          <p:spPr>
            <a:xfrm>
              <a:off x="2339752"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6" name="Rectangle 55"/>
            <p:cNvSpPr/>
            <p:nvPr/>
          </p:nvSpPr>
          <p:spPr>
            <a:xfrm>
              <a:off x="323528"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x[0]</a:t>
              </a:r>
            </a:p>
          </p:txBody>
        </p:sp>
        <p:sp>
          <p:nvSpPr>
            <p:cNvPr id="57" name="Rectangle 56"/>
            <p:cNvSpPr/>
            <p:nvPr/>
          </p:nvSpPr>
          <p:spPr>
            <a:xfrm>
              <a:off x="827584"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x[1]</a:t>
              </a:r>
            </a:p>
          </p:txBody>
        </p:sp>
        <p:sp>
          <p:nvSpPr>
            <p:cNvPr id="58" name="Rectangle 57"/>
            <p:cNvSpPr/>
            <p:nvPr/>
          </p:nvSpPr>
          <p:spPr>
            <a:xfrm>
              <a:off x="1331640"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x[2]</a:t>
              </a:r>
            </a:p>
          </p:txBody>
        </p:sp>
        <p:sp>
          <p:nvSpPr>
            <p:cNvPr id="59" name="Rectangle 58"/>
            <p:cNvSpPr/>
            <p:nvPr/>
          </p:nvSpPr>
          <p:spPr>
            <a:xfrm>
              <a:off x="1835696"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x[3]</a:t>
              </a:r>
            </a:p>
          </p:txBody>
        </p:sp>
        <p:sp>
          <p:nvSpPr>
            <p:cNvPr id="60" name="Rectangle 59"/>
            <p:cNvSpPr/>
            <p:nvPr/>
          </p:nvSpPr>
          <p:spPr>
            <a:xfrm>
              <a:off x="2339752"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x[4]</a:t>
              </a:r>
            </a:p>
          </p:txBody>
        </p:sp>
      </p:grpSp>
      <p:grpSp>
        <p:nvGrpSpPr>
          <p:cNvPr id="9" name="Group 8"/>
          <p:cNvGrpSpPr/>
          <p:nvPr/>
        </p:nvGrpSpPr>
        <p:grpSpPr>
          <a:xfrm>
            <a:off x="3635896" y="3717032"/>
            <a:ext cx="5400600" cy="720080"/>
            <a:chOff x="3635896" y="3501008"/>
            <a:chExt cx="5400600" cy="720080"/>
          </a:xfrm>
        </p:grpSpPr>
        <p:sp>
          <p:nvSpPr>
            <p:cNvPr id="30" name="Rectangle 29"/>
            <p:cNvSpPr/>
            <p:nvPr/>
          </p:nvSpPr>
          <p:spPr>
            <a:xfrm>
              <a:off x="7596336" y="3501008"/>
              <a:ext cx="1440160" cy="72008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main</a:t>
              </a:r>
            </a:p>
            <a:p>
              <a:endParaRPr lang="en-US" sz="1200" dirty="0"/>
            </a:p>
            <a:p>
              <a:r>
                <a:rPr lang="en-US" sz="1200" dirty="0"/>
                <a:t>            x</a:t>
              </a:r>
            </a:p>
          </p:txBody>
        </p:sp>
        <p:sp>
          <p:nvSpPr>
            <p:cNvPr id="3" name="Rectangle 2"/>
            <p:cNvSpPr/>
            <p:nvPr/>
          </p:nvSpPr>
          <p:spPr>
            <a:xfrm>
              <a:off x="7668344" y="3825044"/>
              <a:ext cx="504056" cy="252028"/>
            </a:xfrm>
            <a:prstGeom prst="rect">
              <a:avLst/>
            </a:prstGeom>
            <a:solidFill>
              <a:srgbClr val="FFFF0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rPr>
                <a:t>300</a:t>
              </a:r>
            </a:p>
          </p:txBody>
        </p:sp>
        <p:cxnSp>
          <p:nvCxnSpPr>
            <p:cNvPr id="8" name="Straight Arrow Connector 7"/>
            <p:cNvCxnSpPr>
              <a:stCxn id="3" idx="1"/>
            </p:cNvCxnSpPr>
            <p:nvPr/>
          </p:nvCxnSpPr>
          <p:spPr>
            <a:xfrm flipH="1" flipV="1">
              <a:off x="3635896" y="3717032"/>
              <a:ext cx="4032448" cy="2340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3635896" y="5373216"/>
            <a:ext cx="5400600" cy="720080"/>
            <a:chOff x="3635896" y="3501008"/>
            <a:chExt cx="5400600" cy="720080"/>
          </a:xfrm>
          <a:solidFill>
            <a:schemeClr val="bg1">
              <a:lumMod val="65000"/>
            </a:schemeClr>
          </a:solidFill>
        </p:grpSpPr>
        <p:sp>
          <p:nvSpPr>
            <p:cNvPr id="63" name="Rectangle 62"/>
            <p:cNvSpPr/>
            <p:nvPr/>
          </p:nvSpPr>
          <p:spPr>
            <a:xfrm>
              <a:off x="7596336" y="3501008"/>
              <a:ext cx="1440160" cy="720080"/>
            </a:xfrm>
            <a:prstGeom prst="rect">
              <a:avLst/>
            </a:prstGeom>
            <a:grp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main</a:t>
              </a:r>
            </a:p>
            <a:p>
              <a:endParaRPr lang="en-US" sz="1200" dirty="0"/>
            </a:p>
            <a:p>
              <a:r>
                <a:rPr lang="en-US" sz="1200" dirty="0"/>
                <a:t>           x</a:t>
              </a:r>
            </a:p>
          </p:txBody>
        </p:sp>
        <p:sp>
          <p:nvSpPr>
            <p:cNvPr id="64" name="Rectangle 63"/>
            <p:cNvSpPr/>
            <p:nvPr/>
          </p:nvSpPr>
          <p:spPr>
            <a:xfrm>
              <a:off x="7668344" y="3825044"/>
              <a:ext cx="504056" cy="252028"/>
            </a:xfrm>
            <a:prstGeom prst="rect">
              <a:avLst/>
            </a:prstGeom>
            <a:solidFill>
              <a:srgbClr val="FFFF0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rPr>
                <a:t>300</a:t>
              </a:r>
            </a:p>
          </p:txBody>
        </p:sp>
        <p:cxnSp>
          <p:nvCxnSpPr>
            <p:cNvPr id="65" name="Straight Arrow Connector 64"/>
            <p:cNvCxnSpPr>
              <a:stCxn id="64" idx="1"/>
            </p:cNvCxnSpPr>
            <p:nvPr/>
          </p:nvCxnSpPr>
          <p:spPr>
            <a:xfrm flipH="1" flipV="1">
              <a:off x="3635896" y="3717032"/>
              <a:ext cx="4032448" cy="234026"/>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971600" y="5373216"/>
            <a:ext cx="2304257" cy="720080"/>
            <a:chOff x="971600" y="5373216"/>
            <a:chExt cx="2304257" cy="720080"/>
          </a:xfrm>
        </p:grpSpPr>
        <p:sp>
          <p:nvSpPr>
            <p:cNvPr id="61" name="Rectangle 60"/>
            <p:cNvSpPr/>
            <p:nvPr/>
          </p:nvSpPr>
          <p:spPr>
            <a:xfrm>
              <a:off x="971600" y="5373216"/>
              <a:ext cx="1440160" cy="72008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err="1"/>
                <a:t>fillArray</a:t>
              </a:r>
              <a:r>
                <a:rPr lang="en-US" sz="1200" dirty="0"/>
                <a:t> (</a:t>
              </a:r>
              <a:r>
                <a:rPr lang="en-US" sz="1200" dirty="0">
                  <a:solidFill>
                    <a:schemeClr val="bg1"/>
                  </a:solidFill>
                </a:rPr>
                <a:t>300</a:t>
              </a:r>
              <a:r>
                <a:rPr lang="en-US" sz="1200" dirty="0"/>
                <a:t>)</a:t>
              </a:r>
            </a:p>
            <a:p>
              <a:endParaRPr lang="en-US" sz="1200" dirty="0"/>
            </a:p>
            <a:p>
              <a:r>
                <a:rPr lang="en-US" sz="1200" dirty="0"/>
                <a:t>          list</a:t>
              </a:r>
            </a:p>
          </p:txBody>
        </p:sp>
        <p:sp>
          <p:nvSpPr>
            <p:cNvPr id="66" name="Rectangle 65"/>
            <p:cNvSpPr/>
            <p:nvPr/>
          </p:nvSpPr>
          <p:spPr>
            <a:xfrm>
              <a:off x="1835696" y="5733256"/>
              <a:ext cx="504056" cy="234026"/>
            </a:xfrm>
            <a:prstGeom prst="rect">
              <a:avLst/>
            </a:prstGeom>
            <a:solidFill>
              <a:srgbClr val="FFFF0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rPr>
                <a:t>300</a:t>
              </a:r>
            </a:p>
          </p:txBody>
        </p:sp>
        <p:cxnSp>
          <p:nvCxnSpPr>
            <p:cNvPr id="19" name="Straight Arrow Connector 18"/>
            <p:cNvCxnSpPr>
              <a:stCxn id="66" idx="3"/>
              <a:endCxn id="56" idx="1"/>
            </p:cNvCxnSpPr>
            <p:nvPr/>
          </p:nvCxnSpPr>
          <p:spPr>
            <a:xfrm flipV="1">
              <a:off x="2339752" y="5499230"/>
              <a:ext cx="936105" cy="3510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535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righ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righ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right)">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1000"/>
                                        <p:tgtEl>
                                          <p:spTgt spid="46"/>
                                        </p:tgtEl>
                                      </p:cBhvr>
                                    </p:animEffect>
                                    <p:anim calcmode="lin" valueType="num">
                                      <p:cBhvr>
                                        <p:cTn id="52" dur="1000" fill="hold"/>
                                        <p:tgtEl>
                                          <p:spTgt spid="46"/>
                                        </p:tgtEl>
                                        <p:attrNameLst>
                                          <p:attrName>ppt_x</p:attrName>
                                        </p:attrNameLst>
                                      </p:cBhvr>
                                      <p:tavLst>
                                        <p:tav tm="0">
                                          <p:val>
                                            <p:strVal val="#ppt_x"/>
                                          </p:val>
                                        </p:tav>
                                        <p:tav tm="100000">
                                          <p:val>
                                            <p:strVal val="#ppt_x"/>
                                          </p:val>
                                        </p:tav>
                                      </p:tavLst>
                                    </p:anim>
                                    <p:anim calcmode="lin" valueType="num">
                                      <p:cBhvr>
                                        <p:cTn id="53" dur="1000" fill="hold"/>
                                        <p:tgtEl>
                                          <p:spTgt spid="46"/>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par>
                          <p:cTn id="58" fill="hold">
                            <p:stCondLst>
                              <p:cond delay="1500"/>
                            </p:stCondLst>
                            <p:childTnLst>
                              <p:par>
                                <p:cTn id="59" presetID="22" presetClass="entr" presetSubtype="2"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right)">
                                      <p:cBhvr>
                                        <p:cTn id="61" dur="500"/>
                                        <p:tgtEl>
                                          <p:spTgt spid="62"/>
                                        </p:tgtEl>
                                      </p:cBhvr>
                                    </p:animEffect>
                                  </p:childTnLst>
                                </p:cTn>
                              </p:par>
                            </p:childTnLst>
                          </p:cTn>
                        </p:par>
                        <p:par>
                          <p:cTn id="62" fill="hold">
                            <p:stCondLst>
                              <p:cond delay="2000"/>
                            </p:stCondLst>
                            <p:childTnLst>
                              <p:par>
                                <p:cTn id="63" presetID="22" presetClass="entr" presetSubtype="8"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ARRAYS AS PARAMETRS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744</a:t>
            </a:fld>
            <a:endParaRPr lang="en-US"/>
          </a:p>
        </p:txBody>
      </p:sp>
      <p:sp>
        <p:nvSpPr>
          <p:cNvPr id="11" name="Rectangle 1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1 - MEMORY LAYOUT(2)</a:t>
            </a:r>
          </a:p>
        </p:txBody>
      </p:sp>
      <p:cxnSp>
        <p:nvCxnSpPr>
          <p:cNvPr id="12" name="Straight Connector 11"/>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51520" y="1393031"/>
            <a:ext cx="8784977" cy="307777"/>
            <a:chOff x="323528" y="1236822"/>
            <a:chExt cx="7848873" cy="289409"/>
          </a:xfrm>
        </p:grpSpPr>
        <p:sp>
          <p:nvSpPr>
            <p:cNvPr id="14" name="TextBox 13"/>
            <p:cNvSpPr txBox="1"/>
            <p:nvPr/>
          </p:nvSpPr>
          <p:spPr>
            <a:xfrm>
              <a:off x="788528" y="1236822"/>
              <a:ext cx="7383873" cy="289409"/>
            </a:xfrm>
            <a:prstGeom prst="rect">
              <a:avLst/>
            </a:prstGeom>
            <a:solidFill>
              <a:schemeClr val="bg2"/>
            </a:solidFill>
            <a:ln w="28575" cap="rnd" cmpd="thickThin">
              <a:solidFill>
                <a:srgbClr val="0000FF"/>
              </a:solidFill>
            </a:ln>
          </p:spPr>
          <p:txBody>
            <a:bodyPr wrap="square" rtlCol="0">
              <a:spAutoFit/>
            </a:bodyPr>
            <a:lstStyle/>
            <a:p>
              <a:r>
                <a:rPr lang="en-US" sz="1400" dirty="0" err="1">
                  <a:solidFill>
                    <a:srgbClr val="00B0F0"/>
                  </a:solidFill>
                </a:rPr>
                <a:t>int</a:t>
              </a:r>
              <a:r>
                <a:rPr lang="en-US" sz="1400" dirty="0">
                  <a:solidFill>
                    <a:srgbClr val="00B0F0"/>
                  </a:solidFill>
                </a:rPr>
                <a:t> </a:t>
              </a:r>
              <a:r>
                <a:rPr lang="en-US" sz="1400" dirty="0" err="1"/>
                <a:t>i</a:t>
              </a:r>
              <a:r>
                <a:rPr lang="en-US" sz="1400" dirty="0">
                  <a:solidFill>
                    <a:srgbClr val="00B0F0"/>
                  </a:solidFill>
                </a:rPr>
                <a:t>; </a:t>
              </a:r>
              <a:r>
                <a:rPr lang="en-US" sz="1400" dirty="0">
                  <a:solidFill>
                    <a:srgbClr val="00B050"/>
                  </a:solidFill>
                </a:rPr>
                <a:t>// local variable to </a:t>
              </a:r>
              <a:r>
                <a:rPr lang="en-US" sz="1400" dirty="0" err="1">
                  <a:solidFill>
                    <a:srgbClr val="0000FF"/>
                  </a:solidFill>
                </a:rPr>
                <a:t>fillArray</a:t>
              </a:r>
              <a:endParaRPr lang="en-US" sz="1400" dirty="0">
                <a:solidFill>
                  <a:srgbClr val="0000FF"/>
                </a:solidFill>
              </a:endParaRPr>
            </a:p>
          </p:txBody>
        </p:sp>
        <p:sp>
          <p:nvSpPr>
            <p:cNvPr id="15" name="TextBox 14"/>
            <p:cNvSpPr txBox="1"/>
            <p:nvPr/>
          </p:nvSpPr>
          <p:spPr>
            <a:xfrm>
              <a:off x="323528" y="1236822"/>
              <a:ext cx="450344" cy="289409"/>
            </a:xfrm>
            <a:prstGeom prst="rect">
              <a:avLst/>
            </a:prstGeom>
            <a:noFill/>
          </p:spPr>
          <p:txBody>
            <a:bodyPr wrap="square" rtlCol="0">
              <a:spAutoFit/>
            </a:bodyPr>
            <a:lstStyle/>
            <a:p>
              <a:pPr algn="r"/>
              <a:r>
                <a:rPr lang="en-US" sz="1400" dirty="0">
                  <a:solidFill>
                    <a:srgbClr val="FF0000"/>
                  </a:solidFill>
                </a:rPr>
                <a:t>14</a:t>
              </a:r>
            </a:p>
          </p:txBody>
        </p:sp>
      </p:grpSp>
      <p:grpSp>
        <p:nvGrpSpPr>
          <p:cNvPr id="46" name="Group 45"/>
          <p:cNvGrpSpPr/>
          <p:nvPr/>
        </p:nvGrpSpPr>
        <p:grpSpPr>
          <a:xfrm>
            <a:off x="323528" y="1772816"/>
            <a:ext cx="8712969" cy="1008112"/>
            <a:chOff x="251520" y="1988840"/>
            <a:chExt cx="8712969" cy="1008112"/>
          </a:xfrm>
        </p:grpSpPr>
        <p:sp>
          <p:nvSpPr>
            <p:cNvPr id="47" name="Rectangle 46"/>
            <p:cNvSpPr/>
            <p:nvPr/>
          </p:nvSpPr>
          <p:spPr>
            <a:xfrm>
              <a:off x="251520" y="1988840"/>
              <a:ext cx="8712969" cy="72008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51520" y="2708920"/>
              <a:ext cx="8712969" cy="2880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0	100	200	300	400	500	600	700	800	…</a:t>
              </a:r>
            </a:p>
          </p:txBody>
        </p:sp>
      </p:grpSp>
      <p:grpSp>
        <p:nvGrpSpPr>
          <p:cNvPr id="50" name="Group 49"/>
          <p:cNvGrpSpPr/>
          <p:nvPr/>
        </p:nvGrpSpPr>
        <p:grpSpPr>
          <a:xfrm>
            <a:off x="3275857" y="1772816"/>
            <a:ext cx="2520279" cy="720080"/>
            <a:chOff x="323528" y="3140968"/>
            <a:chExt cx="2520279" cy="720080"/>
          </a:xfrm>
        </p:grpSpPr>
        <p:sp>
          <p:nvSpPr>
            <p:cNvPr id="51" name="Rectangle 50"/>
            <p:cNvSpPr/>
            <p:nvPr/>
          </p:nvSpPr>
          <p:spPr>
            <a:xfrm>
              <a:off x="323528"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2" name="Rectangle 51"/>
            <p:cNvSpPr/>
            <p:nvPr/>
          </p:nvSpPr>
          <p:spPr>
            <a:xfrm>
              <a:off x="827584"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3" name="Rectangle 52"/>
            <p:cNvSpPr/>
            <p:nvPr/>
          </p:nvSpPr>
          <p:spPr>
            <a:xfrm>
              <a:off x="1331640"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4" name="Rectangle 53"/>
            <p:cNvSpPr/>
            <p:nvPr/>
          </p:nvSpPr>
          <p:spPr>
            <a:xfrm>
              <a:off x="1835696"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5" name="Rectangle 54"/>
            <p:cNvSpPr/>
            <p:nvPr/>
          </p:nvSpPr>
          <p:spPr>
            <a:xfrm>
              <a:off x="2339752"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0.0</a:t>
              </a:r>
            </a:p>
          </p:txBody>
        </p:sp>
        <p:sp>
          <p:nvSpPr>
            <p:cNvPr id="56" name="Rectangle 55"/>
            <p:cNvSpPr/>
            <p:nvPr/>
          </p:nvSpPr>
          <p:spPr>
            <a:xfrm>
              <a:off x="323528"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x[0]</a:t>
              </a:r>
            </a:p>
          </p:txBody>
        </p:sp>
        <p:sp>
          <p:nvSpPr>
            <p:cNvPr id="57" name="Rectangle 56"/>
            <p:cNvSpPr/>
            <p:nvPr/>
          </p:nvSpPr>
          <p:spPr>
            <a:xfrm>
              <a:off x="827584"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x[1]</a:t>
              </a:r>
            </a:p>
          </p:txBody>
        </p:sp>
        <p:sp>
          <p:nvSpPr>
            <p:cNvPr id="58" name="Rectangle 57"/>
            <p:cNvSpPr/>
            <p:nvPr/>
          </p:nvSpPr>
          <p:spPr>
            <a:xfrm>
              <a:off x="1331640"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x[2]</a:t>
              </a:r>
            </a:p>
          </p:txBody>
        </p:sp>
        <p:sp>
          <p:nvSpPr>
            <p:cNvPr id="59" name="Rectangle 58"/>
            <p:cNvSpPr/>
            <p:nvPr/>
          </p:nvSpPr>
          <p:spPr>
            <a:xfrm>
              <a:off x="1835696"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x[3]</a:t>
              </a:r>
            </a:p>
          </p:txBody>
        </p:sp>
        <p:sp>
          <p:nvSpPr>
            <p:cNvPr id="60" name="Rectangle 59"/>
            <p:cNvSpPr/>
            <p:nvPr/>
          </p:nvSpPr>
          <p:spPr>
            <a:xfrm>
              <a:off x="2339752"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x[4]</a:t>
              </a:r>
            </a:p>
          </p:txBody>
        </p:sp>
      </p:grpSp>
      <p:grpSp>
        <p:nvGrpSpPr>
          <p:cNvPr id="63" name="Group 62"/>
          <p:cNvGrpSpPr/>
          <p:nvPr/>
        </p:nvGrpSpPr>
        <p:grpSpPr>
          <a:xfrm>
            <a:off x="251520" y="2852937"/>
            <a:ext cx="8784977" cy="738664"/>
            <a:chOff x="323528" y="1236822"/>
            <a:chExt cx="7848873" cy="694580"/>
          </a:xfrm>
        </p:grpSpPr>
        <p:sp>
          <p:nvSpPr>
            <p:cNvPr id="64" name="TextBox 63"/>
            <p:cNvSpPr txBox="1"/>
            <p:nvPr/>
          </p:nvSpPr>
          <p:spPr>
            <a:xfrm>
              <a:off x="788528" y="1236822"/>
              <a:ext cx="7383873" cy="694580"/>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50"/>
                  </a:solidFill>
                </a:rPr>
                <a:t> </a:t>
              </a:r>
              <a:r>
                <a:rPr lang="en-US" sz="1400" dirty="0">
                  <a:solidFill>
                    <a:srgbClr val="00B0F0"/>
                  </a:solidFill>
                </a:rPr>
                <a:t>for</a:t>
              </a:r>
              <a:r>
                <a:rPr lang="en-US" sz="1400" dirty="0">
                  <a:solidFill>
                    <a:srgbClr val="00B050"/>
                  </a:solidFill>
                </a:rPr>
                <a:t> </a:t>
              </a:r>
              <a:r>
                <a:rPr lang="en-US" sz="1400" dirty="0"/>
                <a:t>(</a:t>
              </a:r>
              <a:r>
                <a:rPr lang="en-US" sz="1400" dirty="0" err="1"/>
                <a:t>i</a:t>
              </a:r>
              <a:r>
                <a:rPr lang="en-US" sz="1400" dirty="0"/>
                <a:t>=0; </a:t>
              </a:r>
              <a:r>
                <a:rPr lang="en-US" sz="1400" dirty="0" err="1"/>
                <a:t>i</a:t>
              </a:r>
              <a:r>
                <a:rPr lang="en-US" sz="1400" dirty="0"/>
                <a:t>&lt;</a:t>
              </a:r>
              <a:r>
                <a:rPr lang="en-US" sz="1400" dirty="0" err="1">
                  <a:solidFill>
                    <a:srgbClr val="FF33CC"/>
                  </a:solidFill>
                </a:rPr>
                <a:t>list.</a:t>
              </a:r>
              <a:r>
                <a:rPr lang="en-US" sz="1400" dirty="0" err="1">
                  <a:solidFill>
                    <a:srgbClr val="00B0F0"/>
                  </a:solidFill>
                </a:rPr>
                <a:t>length</a:t>
              </a:r>
              <a:r>
                <a:rPr lang="en-US" sz="1400" dirty="0"/>
                <a:t>; </a:t>
              </a:r>
              <a:r>
                <a:rPr lang="en-US" sz="1400" dirty="0" err="1"/>
                <a:t>i</a:t>
              </a:r>
              <a:r>
                <a:rPr lang="en-US" sz="1400" dirty="0"/>
                <a:t>++)</a:t>
              </a:r>
            </a:p>
            <a:p>
              <a:r>
                <a:rPr lang="en-US" sz="1400" dirty="0">
                  <a:solidFill>
                    <a:srgbClr val="FF33CC"/>
                  </a:solidFill>
                </a:rPr>
                <a:t>            list</a:t>
              </a:r>
              <a:r>
                <a:rPr lang="en-US" sz="1400" dirty="0"/>
                <a:t>[</a:t>
              </a:r>
              <a:r>
                <a:rPr lang="en-US" sz="1400" dirty="0" err="1"/>
                <a:t>i</a:t>
              </a:r>
              <a:r>
                <a:rPr lang="en-US" sz="1400" dirty="0"/>
                <a:t>] = </a:t>
              </a:r>
              <a:r>
                <a:rPr lang="en-US" sz="1400" dirty="0" err="1"/>
                <a:t>read.</a:t>
              </a:r>
              <a:r>
                <a:rPr lang="en-US" sz="1400" dirty="0" err="1">
                  <a:solidFill>
                    <a:srgbClr val="00B050"/>
                  </a:solidFill>
                </a:rPr>
                <a:t>nextDouble</a:t>
              </a:r>
              <a:r>
                <a:rPr lang="en-US" sz="1400" dirty="0">
                  <a:solidFill>
                    <a:srgbClr val="00B050"/>
                  </a:solidFill>
                </a:rPr>
                <a:t>()</a:t>
              </a:r>
              <a:r>
                <a:rPr lang="en-US" sz="1400" dirty="0"/>
                <a:t>;</a:t>
              </a:r>
            </a:p>
            <a:p>
              <a:r>
                <a:rPr lang="en-US" sz="1400" dirty="0">
                  <a:solidFill>
                    <a:srgbClr val="00B050"/>
                  </a:solidFill>
                </a:rPr>
                <a:t>//Assume the user enters x[0]=5.5, x[1]=2.3, x[2]=4.3, x[3]=1.0, x[4]=9.8</a:t>
              </a:r>
            </a:p>
          </p:txBody>
        </p:sp>
        <p:sp>
          <p:nvSpPr>
            <p:cNvPr id="65" name="TextBox 64"/>
            <p:cNvSpPr txBox="1"/>
            <p:nvPr/>
          </p:nvSpPr>
          <p:spPr>
            <a:xfrm>
              <a:off x="323528" y="1236822"/>
              <a:ext cx="450344" cy="491994"/>
            </a:xfrm>
            <a:prstGeom prst="rect">
              <a:avLst/>
            </a:prstGeom>
            <a:noFill/>
          </p:spPr>
          <p:txBody>
            <a:bodyPr wrap="square" rtlCol="0">
              <a:spAutoFit/>
            </a:bodyPr>
            <a:lstStyle/>
            <a:p>
              <a:pPr algn="r"/>
              <a:r>
                <a:rPr lang="en-US" sz="1400" dirty="0">
                  <a:solidFill>
                    <a:srgbClr val="FF0000"/>
                  </a:solidFill>
                </a:rPr>
                <a:t>15</a:t>
              </a:r>
            </a:p>
            <a:p>
              <a:pPr algn="r"/>
              <a:r>
                <a:rPr lang="en-US" sz="1400" dirty="0">
                  <a:solidFill>
                    <a:srgbClr val="FF0000"/>
                  </a:solidFill>
                </a:rPr>
                <a:t>16</a:t>
              </a:r>
            </a:p>
          </p:txBody>
        </p:sp>
      </p:grpSp>
      <p:grpSp>
        <p:nvGrpSpPr>
          <p:cNvPr id="69" name="Group 68"/>
          <p:cNvGrpSpPr/>
          <p:nvPr/>
        </p:nvGrpSpPr>
        <p:grpSpPr>
          <a:xfrm>
            <a:off x="323528" y="3717032"/>
            <a:ext cx="8712969" cy="1008112"/>
            <a:chOff x="251520" y="1988840"/>
            <a:chExt cx="8712969" cy="1008112"/>
          </a:xfrm>
        </p:grpSpPr>
        <p:sp>
          <p:nvSpPr>
            <p:cNvPr id="70" name="Rectangle 69"/>
            <p:cNvSpPr/>
            <p:nvPr/>
          </p:nvSpPr>
          <p:spPr>
            <a:xfrm>
              <a:off x="251520" y="1988840"/>
              <a:ext cx="8712969" cy="72008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51520" y="2708920"/>
              <a:ext cx="8712969" cy="2880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0	100	200	300	400	500	600	700	800	…</a:t>
              </a:r>
            </a:p>
          </p:txBody>
        </p:sp>
      </p:grpSp>
      <p:grpSp>
        <p:nvGrpSpPr>
          <p:cNvPr id="73" name="Group 72"/>
          <p:cNvGrpSpPr/>
          <p:nvPr/>
        </p:nvGrpSpPr>
        <p:grpSpPr>
          <a:xfrm>
            <a:off x="3275857" y="3717032"/>
            <a:ext cx="2520279" cy="720080"/>
            <a:chOff x="323528" y="3140968"/>
            <a:chExt cx="2520279" cy="720080"/>
          </a:xfrm>
        </p:grpSpPr>
        <p:sp>
          <p:nvSpPr>
            <p:cNvPr id="74" name="Rectangle 73"/>
            <p:cNvSpPr/>
            <p:nvPr/>
          </p:nvSpPr>
          <p:spPr>
            <a:xfrm>
              <a:off x="323528"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5.5</a:t>
              </a:r>
            </a:p>
          </p:txBody>
        </p:sp>
        <p:sp>
          <p:nvSpPr>
            <p:cNvPr id="75" name="Rectangle 74"/>
            <p:cNvSpPr/>
            <p:nvPr/>
          </p:nvSpPr>
          <p:spPr>
            <a:xfrm>
              <a:off x="827584"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2.3</a:t>
              </a:r>
            </a:p>
          </p:txBody>
        </p:sp>
        <p:sp>
          <p:nvSpPr>
            <p:cNvPr id="76" name="Rectangle 75"/>
            <p:cNvSpPr/>
            <p:nvPr/>
          </p:nvSpPr>
          <p:spPr>
            <a:xfrm>
              <a:off x="1331640"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4.3</a:t>
              </a:r>
            </a:p>
          </p:txBody>
        </p:sp>
        <p:sp>
          <p:nvSpPr>
            <p:cNvPr id="77" name="Rectangle 76"/>
            <p:cNvSpPr/>
            <p:nvPr/>
          </p:nvSpPr>
          <p:spPr>
            <a:xfrm>
              <a:off x="1835696"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a:t>
              </a:r>
            </a:p>
          </p:txBody>
        </p:sp>
        <p:sp>
          <p:nvSpPr>
            <p:cNvPr id="78" name="Rectangle 77"/>
            <p:cNvSpPr/>
            <p:nvPr/>
          </p:nvSpPr>
          <p:spPr>
            <a:xfrm>
              <a:off x="2339752"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9.8</a:t>
              </a:r>
            </a:p>
          </p:txBody>
        </p:sp>
        <p:sp>
          <p:nvSpPr>
            <p:cNvPr id="79" name="Rectangle 78"/>
            <p:cNvSpPr/>
            <p:nvPr/>
          </p:nvSpPr>
          <p:spPr>
            <a:xfrm>
              <a:off x="323528"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x[0]</a:t>
              </a:r>
            </a:p>
          </p:txBody>
        </p:sp>
        <p:sp>
          <p:nvSpPr>
            <p:cNvPr id="80" name="Rectangle 79"/>
            <p:cNvSpPr/>
            <p:nvPr/>
          </p:nvSpPr>
          <p:spPr>
            <a:xfrm>
              <a:off x="827584"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x[1]</a:t>
              </a:r>
            </a:p>
          </p:txBody>
        </p:sp>
        <p:sp>
          <p:nvSpPr>
            <p:cNvPr id="81" name="Rectangle 80"/>
            <p:cNvSpPr/>
            <p:nvPr/>
          </p:nvSpPr>
          <p:spPr>
            <a:xfrm>
              <a:off x="1331640"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x[2]</a:t>
              </a:r>
            </a:p>
          </p:txBody>
        </p:sp>
        <p:sp>
          <p:nvSpPr>
            <p:cNvPr id="82" name="Rectangle 81"/>
            <p:cNvSpPr/>
            <p:nvPr/>
          </p:nvSpPr>
          <p:spPr>
            <a:xfrm>
              <a:off x="1835696"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x[3]</a:t>
              </a:r>
            </a:p>
          </p:txBody>
        </p:sp>
        <p:sp>
          <p:nvSpPr>
            <p:cNvPr id="83" name="Rectangle 82"/>
            <p:cNvSpPr/>
            <p:nvPr/>
          </p:nvSpPr>
          <p:spPr>
            <a:xfrm>
              <a:off x="2339752"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x[4]</a:t>
              </a:r>
            </a:p>
          </p:txBody>
        </p:sp>
      </p:grpSp>
      <p:grpSp>
        <p:nvGrpSpPr>
          <p:cNvPr id="87" name="Group 86"/>
          <p:cNvGrpSpPr/>
          <p:nvPr/>
        </p:nvGrpSpPr>
        <p:grpSpPr>
          <a:xfrm>
            <a:off x="251520" y="4797152"/>
            <a:ext cx="8784977" cy="307777"/>
            <a:chOff x="323528" y="1236822"/>
            <a:chExt cx="7848873" cy="289409"/>
          </a:xfrm>
        </p:grpSpPr>
        <p:sp>
          <p:nvSpPr>
            <p:cNvPr id="88" name="TextBox 87"/>
            <p:cNvSpPr txBox="1"/>
            <p:nvPr/>
          </p:nvSpPr>
          <p:spPr>
            <a:xfrm>
              <a:off x="788528" y="1236822"/>
              <a:ext cx="7383873" cy="289409"/>
            </a:xfrm>
            <a:prstGeom prst="rect">
              <a:avLst/>
            </a:prstGeom>
            <a:solidFill>
              <a:schemeClr val="bg2"/>
            </a:solidFill>
            <a:ln w="28575" cap="rnd" cmpd="thickThin">
              <a:solidFill>
                <a:srgbClr val="0000FF"/>
              </a:solidFill>
            </a:ln>
          </p:spPr>
          <p:txBody>
            <a:bodyPr wrap="square" rtlCol="0">
              <a:spAutoFit/>
            </a:bodyPr>
            <a:lstStyle/>
            <a:p>
              <a:r>
                <a:rPr lang="en-US" sz="1400" dirty="0"/>
                <a:t> }</a:t>
              </a:r>
              <a:r>
                <a:rPr lang="en-US" sz="1400" dirty="0">
                  <a:solidFill>
                    <a:srgbClr val="00B050"/>
                  </a:solidFill>
                </a:rPr>
                <a:t> //end </a:t>
              </a:r>
              <a:r>
                <a:rPr lang="en-US" sz="1400" dirty="0" err="1">
                  <a:solidFill>
                    <a:srgbClr val="00B050"/>
                  </a:solidFill>
                </a:rPr>
                <a:t>fillArray</a:t>
              </a:r>
              <a:r>
                <a:rPr lang="en-US" sz="1400" dirty="0">
                  <a:solidFill>
                    <a:srgbClr val="00B050"/>
                  </a:solidFill>
                </a:rPr>
                <a:t> </a:t>
              </a:r>
              <a:r>
                <a:rPr lang="en-US" sz="1400" dirty="0">
                  <a:solidFill>
                    <a:srgbClr val="00B050"/>
                  </a:solidFill>
                  <a:sym typeface="Wingdings" panose="05000000000000000000" pitchFamily="2" charset="2"/>
                </a:rPr>
                <a:t> </a:t>
              </a:r>
              <a:r>
                <a:rPr lang="en-US" sz="1400" dirty="0" err="1">
                  <a:solidFill>
                    <a:srgbClr val="0000FF"/>
                  </a:solidFill>
                  <a:sym typeface="Wingdings" panose="05000000000000000000" pitchFamily="2" charset="2"/>
                </a:rPr>
                <a:t>fillArray</a:t>
              </a:r>
              <a:r>
                <a:rPr lang="en-US" sz="1400" dirty="0">
                  <a:solidFill>
                    <a:srgbClr val="0000FF"/>
                  </a:solidFill>
                  <a:sym typeface="Wingdings" panose="05000000000000000000" pitchFamily="2" charset="2"/>
                </a:rPr>
                <a:t> </a:t>
              </a:r>
              <a:r>
                <a:rPr lang="en-US" sz="1400" dirty="0">
                  <a:solidFill>
                    <a:srgbClr val="00B050"/>
                  </a:solidFill>
                  <a:sym typeface="Wingdings" panose="05000000000000000000" pitchFamily="2" charset="2"/>
                </a:rPr>
                <a:t>is </a:t>
              </a:r>
              <a:r>
                <a:rPr lang="en-US" sz="1400" dirty="0" err="1">
                  <a:solidFill>
                    <a:srgbClr val="00B050"/>
                  </a:solidFill>
                  <a:sym typeface="Wingdings" panose="05000000000000000000" pitchFamily="2" charset="2"/>
                </a:rPr>
                <a:t>deallocated</a:t>
              </a:r>
              <a:r>
                <a:rPr lang="en-US" sz="1400" dirty="0">
                  <a:solidFill>
                    <a:srgbClr val="00B050"/>
                  </a:solidFill>
                  <a:sym typeface="Wingdings" panose="05000000000000000000" pitchFamily="2" charset="2"/>
                </a:rPr>
                <a:t>. Control returns back to </a:t>
              </a:r>
              <a:r>
                <a:rPr lang="en-US" sz="1400" dirty="0">
                  <a:solidFill>
                    <a:srgbClr val="00B0F0"/>
                  </a:solidFill>
                  <a:sym typeface="Wingdings" panose="05000000000000000000" pitchFamily="2" charset="2"/>
                </a:rPr>
                <a:t>main</a:t>
              </a:r>
              <a:r>
                <a:rPr lang="en-US" sz="1400" dirty="0">
                  <a:solidFill>
                    <a:srgbClr val="00B050"/>
                  </a:solidFill>
                  <a:sym typeface="Wingdings" panose="05000000000000000000" pitchFamily="2" charset="2"/>
                </a:rPr>
                <a:t>.</a:t>
              </a:r>
              <a:endParaRPr lang="en-US" sz="1400" dirty="0">
                <a:solidFill>
                  <a:srgbClr val="0000FF"/>
                </a:solidFill>
              </a:endParaRPr>
            </a:p>
          </p:txBody>
        </p:sp>
        <p:sp>
          <p:nvSpPr>
            <p:cNvPr id="89" name="TextBox 88"/>
            <p:cNvSpPr txBox="1"/>
            <p:nvPr/>
          </p:nvSpPr>
          <p:spPr>
            <a:xfrm>
              <a:off x="323528" y="1236822"/>
              <a:ext cx="450344" cy="289409"/>
            </a:xfrm>
            <a:prstGeom prst="rect">
              <a:avLst/>
            </a:prstGeom>
            <a:noFill/>
          </p:spPr>
          <p:txBody>
            <a:bodyPr wrap="square" rtlCol="0">
              <a:spAutoFit/>
            </a:bodyPr>
            <a:lstStyle/>
            <a:p>
              <a:pPr algn="r"/>
              <a:r>
                <a:rPr lang="en-US" sz="1400" dirty="0">
                  <a:solidFill>
                    <a:srgbClr val="FF0000"/>
                  </a:solidFill>
                </a:rPr>
                <a:t>17</a:t>
              </a:r>
            </a:p>
          </p:txBody>
        </p:sp>
      </p:grpSp>
      <p:grpSp>
        <p:nvGrpSpPr>
          <p:cNvPr id="90" name="Group 89"/>
          <p:cNvGrpSpPr/>
          <p:nvPr/>
        </p:nvGrpSpPr>
        <p:grpSpPr>
          <a:xfrm>
            <a:off x="323528" y="5229200"/>
            <a:ext cx="8712969" cy="1008112"/>
            <a:chOff x="251520" y="1988840"/>
            <a:chExt cx="8712969" cy="1008112"/>
          </a:xfrm>
        </p:grpSpPr>
        <p:sp>
          <p:nvSpPr>
            <p:cNvPr id="91" name="Rectangle 90"/>
            <p:cNvSpPr/>
            <p:nvPr/>
          </p:nvSpPr>
          <p:spPr>
            <a:xfrm>
              <a:off x="251520" y="1988840"/>
              <a:ext cx="8712969" cy="72008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51520" y="2708920"/>
              <a:ext cx="8712969" cy="2880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0	100	200	300	400	500	600	700	800	…</a:t>
              </a:r>
            </a:p>
          </p:txBody>
        </p:sp>
      </p:grpSp>
      <p:grpSp>
        <p:nvGrpSpPr>
          <p:cNvPr id="94" name="Group 93"/>
          <p:cNvGrpSpPr/>
          <p:nvPr/>
        </p:nvGrpSpPr>
        <p:grpSpPr>
          <a:xfrm>
            <a:off x="3275857" y="5229200"/>
            <a:ext cx="2520279" cy="720080"/>
            <a:chOff x="323528" y="3140968"/>
            <a:chExt cx="2520279" cy="720080"/>
          </a:xfrm>
        </p:grpSpPr>
        <p:sp>
          <p:nvSpPr>
            <p:cNvPr id="95" name="Rectangle 94"/>
            <p:cNvSpPr/>
            <p:nvPr/>
          </p:nvSpPr>
          <p:spPr>
            <a:xfrm>
              <a:off x="323528"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5.5</a:t>
              </a:r>
            </a:p>
          </p:txBody>
        </p:sp>
        <p:sp>
          <p:nvSpPr>
            <p:cNvPr id="96" name="Rectangle 95"/>
            <p:cNvSpPr/>
            <p:nvPr/>
          </p:nvSpPr>
          <p:spPr>
            <a:xfrm>
              <a:off x="827584"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2.3</a:t>
              </a:r>
            </a:p>
          </p:txBody>
        </p:sp>
        <p:sp>
          <p:nvSpPr>
            <p:cNvPr id="97" name="Rectangle 96"/>
            <p:cNvSpPr/>
            <p:nvPr/>
          </p:nvSpPr>
          <p:spPr>
            <a:xfrm>
              <a:off x="1331640"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4.3</a:t>
              </a:r>
            </a:p>
          </p:txBody>
        </p:sp>
        <p:sp>
          <p:nvSpPr>
            <p:cNvPr id="98" name="Rectangle 97"/>
            <p:cNvSpPr/>
            <p:nvPr/>
          </p:nvSpPr>
          <p:spPr>
            <a:xfrm>
              <a:off x="1835696"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a:t>
              </a:r>
            </a:p>
          </p:txBody>
        </p:sp>
        <p:sp>
          <p:nvSpPr>
            <p:cNvPr id="99" name="Rectangle 98"/>
            <p:cNvSpPr/>
            <p:nvPr/>
          </p:nvSpPr>
          <p:spPr>
            <a:xfrm>
              <a:off x="2339752"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9.8</a:t>
              </a:r>
            </a:p>
          </p:txBody>
        </p:sp>
        <p:sp>
          <p:nvSpPr>
            <p:cNvPr id="100" name="Rectangle 99"/>
            <p:cNvSpPr/>
            <p:nvPr/>
          </p:nvSpPr>
          <p:spPr>
            <a:xfrm>
              <a:off x="323528"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x[0]</a:t>
              </a:r>
            </a:p>
          </p:txBody>
        </p:sp>
        <p:sp>
          <p:nvSpPr>
            <p:cNvPr id="101" name="Rectangle 100"/>
            <p:cNvSpPr/>
            <p:nvPr/>
          </p:nvSpPr>
          <p:spPr>
            <a:xfrm>
              <a:off x="827584"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x[1]</a:t>
              </a:r>
            </a:p>
          </p:txBody>
        </p:sp>
        <p:sp>
          <p:nvSpPr>
            <p:cNvPr id="102" name="Rectangle 101"/>
            <p:cNvSpPr/>
            <p:nvPr/>
          </p:nvSpPr>
          <p:spPr>
            <a:xfrm>
              <a:off x="1331640"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x[2]</a:t>
              </a:r>
            </a:p>
          </p:txBody>
        </p:sp>
        <p:sp>
          <p:nvSpPr>
            <p:cNvPr id="103" name="Rectangle 102"/>
            <p:cNvSpPr/>
            <p:nvPr/>
          </p:nvSpPr>
          <p:spPr>
            <a:xfrm>
              <a:off x="1835696"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x[3]</a:t>
              </a:r>
            </a:p>
          </p:txBody>
        </p:sp>
        <p:sp>
          <p:nvSpPr>
            <p:cNvPr id="104" name="Rectangle 103"/>
            <p:cNvSpPr/>
            <p:nvPr/>
          </p:nvSpPr>
          <p:spPr>
            <a:xfrm>
              <a:off x="2339752"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x[4]</a:t>
              </a:r>
            </a:p>
          </p:txBody>
        </p:sp>
      </p:grpSp>
      <p:grpSp>
        <p:nvGrpSpPr>
          <p:cNvPr id="7" name="Group 6"/>
          <p:cNvGrpSpPr/>
          <p:nvPr/>
        </p:nvGrpSpPr>
        <p:grpSpPr>
          <a:xfrm>
            <a:off x="3635896" y="1772816"/>
            <a:ext cx="5400600" cy="720080"/>
            <a:chOff x="3635896" y="1772816"/>
            <a:chExt cx="5400600" cy="720080"/>
          </a:xfrm>
        </p:grpSpPr>
        <p:sp>
          <p:nvSpPr>
            <p:cNvPr id="49" name="Rectangle 48"/>
            <p:cNvSpPr/>
            <p:nvPr/>
          </p:nvSpPr>
          <p:spPr>
            <a:xfrm>
              <a:off x="7596336" y="1772816"/>
              <a:ext cx="1440160" cy="720080"/>
            </a:xfrm>
            <a:prstGeom prst="rect">
              <a:avLst/>
            </a:prstGeom>
            <a:solidFill>
              <a:schemeClr val="bg1">
                <a:lumMod val="6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main</a:t>
              </a:r>
            </a:p>
            <a:p>
              <a:endParaRPr lang="en-US" sz="1200" dirty="0"/>
            </a:p>
            <a:p>
              <a:r>
                <a:rPr lang="en-US" sz="1200" dirty="0"/>
                <a:t>           x</a:t>
              </a:r>
            </a:p>
          </p:txBody>
        </p:sp>
        <p:sp>
          <p:nvSpPr>
            <p:cNvPr id="105" name="Rectangle 104"/>
            <p:cNvSpPr/>
            <p:nvPr/>
          </p:nvSpPr>
          <p:spPr>
            <a:xfrm>
              <a:off x="7668344" y="2096852"/>
              <a:ext cx="504056" cy="252028"/>
            </a:xfrm>
            <a:prstGeom prst="rect">
              <a:avLst/>
            </a:prstGeom>
            <a:solidFill>
              <a:srgbClr val="FFFF0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rPr>
                <a:t>300</a:t>
              </a:r>
            </a:p>
          </p:txBody>
        </p:sp>
        <p:cxnSp>
          <p:nvCxnSpPr>
            <p:cNvPr id="106" name="Straight Arrow Connector 105"/>
            <p:cNvCxnSpPr>
              <a:stCxn id="105" idx="1"/>
            </p:cNvCxnSpPr>
            <p:nvPr/>
          </p:nvCxnSpPr>
          <p:spPr>
            <a:xfrm flipH="1" flipV="1">
              <a:off x="3635896" y="1988840"/>
              <a:ext cx="4032448" cy="234026"/>
            </a:xfrm>
            <a:prstGeom prst="straightConnector1">
              <a:avLst/>
            </a:prstGeom>
            <a:solidFill>
              <a:schemeClr val="bg1">
                <a:lumMod val="65000"/>
              </a:schemeClr>
            </a:solid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971600" y="1772816"/>
            <a:ext cx="2304257" cy="720080"/>
            <a:chOff x="971600" y="1772816"/>
            <a:chExt cx="2304257" cy="720080"/>
          </a:xfrm>
        </p:grpSpPr>
        <p:grpSp>
          <p:nvGrpSpPr>
            <p:cNvPr id="108" name="Group 107"/>
            <p:cNvGrpSpPr/>
            <p:nvPr/>
          </p:nvGrpSpPr>
          <p:grpSpPr>
            <a:xfrm>
              <a:off x="971600" y="1772816"/>
              <a:ext cx="1440160" cy="720080"/>
              <a:chOff x="971600" y="1772816"/>
              <a:chExt cx="1440160" cy="720080"/>
            </a:xfrm>
          </p:grpSpPr>
          <p:sp>
            <p:nvSpPr>
              <p:cNvPr id="111" name="Rectangle 110"/>
              <p:cNvSpPr/>
              <p:nvPr/>
            </p:nvSpPr>
            <p:spPr>
              <a:xfrm>
                <a:off x="971600" y="1772816"/>
                <a:ext cx="1440160" cy="72008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err="1"/>
                  <a:t>fillArray</a:t>
                </a:r>
                <a:r>
                  <a:rPr lang="en-US" sz="1200" dirty="0"/>
                  <a:t> (</a:t>
                </a:r>
                <a:r>
                  <a:rPr lang="en-US" sz="1200" dirty="0">
                    <a:solidFill>
                      <a:schemeClr val="bg1"/>
                    </a:solidFill>
                  </a:rPr>
                  <a:t>300</a:t>
                </a:r>
                <a:r>
                  <a:rPr lang="en-US" sz="1200" dirty="0"/>
                  <a:t>)</a:t>
                </a:r>
              </a:p>
              <a:p>
                <a:endParaRPr lang="en-US" sz="1200" dirty="0"/>
              </a:p>
              <a:p>
                <a:r>
                  <a:rPr lang="en-US" sz="1200" dirty="0">
                    <a:solidFill>
                      <a:schemeClr val="accent6">
                        <a:lumMod val="20000"/>
                        <a:lumOff val="80000"/>
                      </a:schemeClr>
                    </a:solidFill>
                  </a:rPr>
                  <a:t>      </a:t>
                </a:r>
                <a:r>
                  <a:rPr lang="en-US" sz="1200" dirty="0" err="1">
                    <a:solidFill>
                      <a:schemeClr val="accent6">
                        <a:lumMod val="20000"/>
                        <a:lumOff val="80000"/>
                      </a:schemeClr>
                    </a:solidFill>
                  </a:rPr>
                  <a:t>i</a:t>
                </a:r>
                <a:r>
                  <a:rPr lang="en-US" sz="1200" dirty="0">
                    <a:solidFill>
                      <a:schemeClr val="accent6">
                        <a:lumMod val="20000"/>
                        <a:lumOff val="80000"/>
                      </a:schemeClr>
                    </a:solidFill>
                  </a:rPr>
                  <a:t>             </a:t>
                </a:r>
                <a:r>
                  <a:rPr lang="en-US" sz="1200" dirty="0">
                    <a:solidFill>
                      <a:schemeClr val="bg1"/>
                    </a:solidFill>
                  </a:rPr>
                  <a:t>list</a:t>
                </a:r>
              </a:p>
            </p:txBody>
          </p:sp>
          <p:sp>
            <p:nvSpPr>
              <p:cNvPr id="112" name="Rectangle 111"/>
              <p:cNvSpPr/>
              <p:nvPr/>
            </p:nvSpPr>
            <p:spPr>
              <a:xfrm>
                <a:off x="1043608" y="1988840"/>
                <a:ext cx="648072" cy="196734"/>
              </a:xfrm>
              <a:prstGeom prst="rect">
                <a:avLst/>
              </a:prstGeom>
              <a:solidFill>
                <a:schemeClr val="accent6">
                  <a:lumMod val="20000"/>
                  <a:lumOff val="8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a:t>
                </a:r>
              </a:p>
            </p:txBody>
          </p:sp>
        </p:grpSp>
        <p:sp>
          <p:nvSpPr>
            <p:cNvPr id="109" name="Rectangle 108"/>
            <p:cNvSpPr/>
            <p:nvPr/>
          </p:nvSpPr>
          <p:spPr>
            <a:xfrm>
              <a:off x="1835696" y="1952836"/>
              <a:ext cx="504056" cy="252028"/>
            </a:xfrm>
            <a:prstGeom prst="rect">
              <a:avLst/>
            </a:prstGeom>
            <a:solidFill>
              <a:srgbClr val="FFFF0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rPr>
                <a:t>300</a:t>
              </a:r>
            </a:p>
          </p:txBody>
        </p:sp>
        <p:cxnSp>
          <p:nvCxnSpPr>
            <p:cNvPr id="110" name="Straight Arrow Connector 109"/>
            <p:cNvCxnSpPr>
              <a:stCxn id="109" idx="3"/>
            </p:cNvCxnSpPr>
            <p:nvPr/>
          </p:nvCxnSpPr>
          <p:spPr>
            <a:xfrm flipV="1">
              <a:off x="2339752" y="1880828"/>
              <a:ext cx="936105" cy="1980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3635896" y="3717032"/>
            <a:ext cx="5400600" cy="720080"/>
            <a:chOff x="3635896" y="1772816"/>
            <a:chExt cx="5400600" cy="720080"/>
          </a:xfrm>
        </p:grpSpPr>
        <p:sp>
          <p:nvSpPr>
            <p:cNvPr id="114" name="Rectangle 113"/>
            <p:cNvSpPr/>
            <p:nvPr/>
          </p:nvSpPr>
          <p:spPr>
            <a:xfrm>
              <a:off x="7596336" y="1772816"/>
              <a:ext cx="1440160" cy="720080"/>
            </a:xfrm>
            <a:prstGeom prst="rect">
              <a:avLst/>
            </a:prstGeom>
            <a:solidFill>
              <a:schemeClr val="bg1">
                <a:lumMod val="6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main</a:t>
              </a:r>
            </a:p>
            <a:p>
              <a:endParaRPr lang="en-US" sz="1200" dirty="0"/>
            </a:p>
            <a:p>
              <a:r>
                <a:rPr lang="en-US" sz="1200" dirty="0"/>
                <a:t>           x</a:t>
              </a:r>
            </a:p>
          </p:txBody>
        </p:sp>
        <p:sp>
          <p:nvSpPr>
            <p:cNvPr id="115" name="Rectangle 114"/>
            <p:cNvSpPr/>
            <p:nvPr/>
          </p:nvSpPr>
          <p:spPr>
            <a:xfrm>
              <a:off x="7668344" y="2096852"/>
              <a:ext cx="504056" cy="252028"/>
            </a:xfrm>
            <a:prstGeom prst="rect">
              <a:avLst/>
            </a:prstGeom>
            <a:solidFill>
              <a:srgbClr val="FFFF0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rPr>
                <a:t>300</a:t>
              </a:r>
            </a:p>
          </p:txBody>
        </p:sp>
        <p:cxnSp>
          <p:nvCxnSpPr>
            <p:cNvPr id="116" name="Straight Arrow Connector 115"/>
            <p:cNvCxnSpPr>
              <a:stCxn id="115" idx="1"/>
            </p:cNvCxnSpPr>
            <p:nvPr/>
          </p:nvCxnSpPr>
          <p:spPr>
            <a:xfrm flipH="1" flipV="1">
              <a:off x="3635896" y="1988840"/>
              <a:ext cx="4032448" cy="234026"/>
            </a:xfrm>
            <a:prstGeom prst="straightConnector1">
              <a:avLst/>
            </a:prstGeom>
            <a:solidFill>
              <a:schemeClr val="bg1">
                <a:lumMod val="65000"/>
              </a:schemeClr>
            </a:solid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971600" y="3717032"/>
            <a:ext cx="2304257" cy="720080"/>
            <a:chOff x="971600" y="1772816"/>
            <a:chExt cx="2304257" cy="720080"/>
          </a:xfrm>
        </p:grpSpPr>
        <p:grpSp>
          <p:nvGrpSpPr>
            <p:cNvPr id="118" name="Group 117"/>
            <p:cNvGrpSpPr/>
            <p:nvPr/>
          </p:nvGrpSpPr>
          <p:grpSpPr>
            <a:xfrm>
              <a:off x="971600" y="1772816"/>
              <a:ext cx="1440160" cy="720080"/>
              <a:chOff x="971600" y="1772816"/>
              <a:chExt cx="1440160" cy="720080"/>
            </a:xfrm>
          </p:grpSpPr>
          <p:sp>
            <p:nvSpPr>
              <p:cNvPr id="121" name="Rectangle 120"/>
              <p:cNvSpPr/>
              <p:nvPr/>
            </p:nvSpPr>
            <p:spPr>
              <a:xfrm>
                <a:off x="971600" y="1772816"/>
                <a:ext cx="1440160" cy="72008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err="1"/>
                  <a:t>fillArray</a:t>
                </a:r>
                <a:r>
                  <a:rPr lang="en-US" sz="1200" dirty="0"/>
                  <a:t> (</a:t>
                </a:r>
                <a:r>
                  <a:rPr lang="en-US" sz="1200" dirty="0">
                    <a:solidFill>
                      <a:schemeClr val="bg1"/>
                    </a:solidFill>
                  </a:rPr>
                  <a:t>300</a:t>
                </a:r>
                <a:r>
                  <a:rPr lang="en-US" sz="1200" dirty="0"/>
                  <a:t>)</a:t>
                </a:r>
              </a:p>
              <a:p>
                <a:endParaRPr lang="en-US" sz="1200" dirty="0"/>
              </a:p>
              <a:p>
                <a:r>
                  <a:rPr lang="en-US" sz="1200" dirty="0">
                    <a:solidFill>
                      <a:schemeClr val="accent6">
                        <a:lumMod val="20000"/>
                        <a:lumOff val="80000"/>
                      </a:schemeClr>
                    </a:solidFill>
                  </a:rPr>
                  <a:t>      </a:t>
                </a:r>
                <a:r>
                  <a:rPr lang="en-US" sz="1200" dirty="0" err="1">
                    <a:solidFill>
                      <a:schemeClr val="accent6">
                        <a:lumMod val="20000"/>
                        <a:lumOff val="80000"/>
                      </a:schemeClr>
                    </a:solidFill>
                  </a:rPr>
                  <a:t>i</a:t>
                </a:r>
                <a:r>
                  <a:rPr lang="en-US" sz="1200" dirty="0">
                    <a:solidFill>
                      <a:schemeClr val="accent6">
                        <a:lumMod val="20000"/>
                        <a:lumOff val="80000"/>
                      </a:schemeClr>
                    </a:solidFill>
                  </a:rPr>
                  <a:t>             </a:t>
                </a:r>
                <a:r>
                  <a:rPr lang="en-US" sz="1200" dirty="0">
                    <a:solidFill>
                      <a:schemeClr val="bg1"/>
                    </a:solidFill>
                  </a:rPr>
                  <a:t>list</a:t>
                </a:r>
              </a:p>
            </p:txBody>
          </p:sp>
          <p:sp>
            <p:nvSpPr>
              <p:cNvPr id="122" name="Rectangle 121"/>
              <p:cNvSpPr/>
              <p:nvPr/>
            </p:nvSpPr>
            <p:spPr>
              <a:xfrm>
                <a:off x="1043608" y="1988840"/>
                <a:ext cx="648072" cy="196734"/>
              </a:xfrm>
              <a:prstGeom prst="rect">
                <a:avLst/>
              </a:prstGeom>
              <a:solidFill>
                <a:schemeClr val="accent6">
                  <a:lumMod val="20000"/>
                  <a:lumOff val="80000"/>
                </a:schemeClr>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a:t>
                </a:r>
              </a:p>
            </p:txBody>
          </p:sp>
        </p:grpSp>
        <p:sp>
          <p:nvSpPr>
            <p:cNvPr id="119" name="Rectangle 118"/>
            <p:cNvSpPr/>
            <p:nvPr/>
          </p:nvSpPr>
          <p:spPr>
            <a:xfrm>
              <a:off x="1835696" y="1952836"/>
              <a:ext cx="504056" cy="252028"/>
            </a:xfrm>
            <a:prstGeom prst="rect">
              <a:avLst/>
            </a:prstGeom>
            <a:solidFill>
              <a:srgbClr val="FFFF0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rPr>
                <a:t>300</a:t>
              </a:r>
            </a:p>
          </p:txBody>
        </p:sp>
        <p:cxnSp>
          <p:nvCxnSpPr>
            <p:cNvPr id="120" name="Straight Arrow Connector 119"/>
            <p:cNvCxnSpPr>
              <a:stCxn id="119" idx="3"/>
            </p:cNvCxnSpPr>
            <p:nvPr/>
          </p:nvCxnSpPr>
          <p:spPr>
            <a:xfrm flipV="1">
              <a:off x="2339752" y="1880828"/>
              <a:ext cx="936105" cy="19802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3635896" y="5229200"/>
            <a:ext cx="5400600" cy="720080"/>
            <a:chOff x="3635896" y="1772816"/>
            <a:chExt cx="5400600" cy="720080"/>
          </a:xfrm>
        </p:grpSpPr>
        <p:sp>
          <p:nvSpPr>
            <p:cNvPr id="124" name="Rectangle 123"/>
            <p:cNvSpPr/>
            <p:nvPr/>
          </p:nvSpPr>
          <p:spPr>
            <a:xfrm>
              <a:off x="7596336" y="1772816"/>
              <a:ext cx="1440160" cy="720080"/>
            </a:xfrm>
            <a:prstGeom prst="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main</a:t>
              </a:r>
            </a:p>
            <a:p>
              <a:endParaRPr lang="en-US" sz="1200" dirty="0"/>
            </a:p>
            <a:p>
              <a:r>
                <a:rPr lang="en-US" sz="1200" dirty="0"/>
                <a:t>           x</a:t>
              </a:r>
            </a:p>
          </p:txBody>
        </p:sp>
        <p:sp>
          <p:nvSpPr>
            <p:cNvPr id="125" name="Rectangle 124"/>
            <p:cNvSpPr/>
            <p:nvPr/>
          </p:nvSpPr>
          <p:spPr>
            <a:xfrm>
              <a:off x="7668344" y="2096852"/>
              <a:ext cx="504056" cy="252028"/>
            </a:xfrm>
            <a:prstGeom prst="rect">
              <a:avLst/>
            </a:prstGeom>
            <a:solidFill>
              <a:srgbClr val="FFFF0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rPr>
                <a:t>300</a:t>
              </a:r>
            </a:p>
          </p:txBody>
        </p:sp>
        <p:cxnSp>
          <p:nvCxnSpPr>
            <p:cNvPr id="126" name="Straight Arrow Connector 125"/>
            <p:cNvCxnSpPr>
              <a:stCxn id="125" idx="1"/>
            </p:cNvCxnSpPr>
            <p:nvPr/>
          </p:nvCxnSpPr>
          <p:spPr>
            <a:xfrm flipH="1" flipV="1">
              <a:off x="3635896" y="1988840"/>
              <a:ext cx="4032448" cy="234026"/>
            </a:xfrm>
            <a:prstGeom prst="straightConnector1">
              <a:avLst/>
            </a:prstGeom>
            <a:solidFill>
              <a:schemeClr val="bg1">
                <a:lumMod val="65000"/>
              </a:schemeClr>
            </a:solid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012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anim calcmode="lin" valueType="num">
                                      <p:cBhvr>
                                        <p:cTn id="16" dur="1000" fill="hold"/>
                                        <p:tgtEl>
                                          <p:spTgt spid="46"/>
                                        </p:tgtEl>
                                        <p:attrNameLst>
                                          <p:attrName>ppt_x</p:attrName>
                                        </p:attrNameLst>
                                      </p:cBhvr>
                                      <p:tavLst>
                                        <p:tav tm="0">
                                          <p:val>
                                            <p:strVal val="#ppt_x"/>
                                          </p:val>
                                        </p:tav>
                                        <p:tav tm="100000">
                                          <p:val>
                                            <p:strVal val="#ppt_x"/>
                                          </p:val>
                                        </p:tav>
                                      </p:tavLst>
                                    </p:anim>
                                    <p:anim calcmode="lin" valueType="num">
                                      <p:cBhvr>
                                        <p:cTn id="17" dur="1000" fill="hold"/>
                                        <p:tgtEl>
                                          <p:spTgt spid="4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par>
                                <p:cTn id="22" presetID="22" presetClass="entr" presetSubtype="8" fill="hold" nodeType="with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wipe(left)">
                                      <p:cBhvr>
                                        <p:cTn id="24" dur="500"/>
                                        <p:tgtEl>
                                          <p:spTgt spid="107"/>
                                        </p:tgtEl>
                                      </p:cBhvr>
                                    </p:animEffect>
                                  </p:childTnLst>
                                </p:cTn>
                              </p:par>
                              <p:par>
                                <p:cTn id="25" presetID="22" presetClass="entr" presetSubtype="2"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righ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1000"/>
                                        <p:tgtEl>
                                          <p:spTgt spid="69"/>
                                        </p:tgtEl>
                                      </p:cBhvr>
                                    </p:animEffect>
                                    <p:anim calcmode="lin" valueType="num">
                                      <p:cBhvr>
                                        <p:cTn id="38" dur="1000" fill="hold"/>
                                        <p:tgtEl>
                                          <p:spTgt spid="69"/>
                                        </p:tgtEl>
                                        <p:attrNameLst>
                                          <p:attrName>ppt_x</p:attrName>
                                        </p:attrNameLst>
                                      </p:cBhvr>
                                      <p:tavLst>
                                        <p:tav tm="0">
                                          <p:val>
                                            <p:strVal val="#ppt_x"/>
                                          </p:val>
                                        </p:tav>
                                        <p:tav tm="100000">
                                          <p:val>
                                            <p:strVal val="#ppt_x"/>
                                          </p:val>
                                        </p:tav>
                                      </p:tavLst>
                                    </p:anim>
                                    <p:anim calcmode="lin" valueType="num">
                                      <p:cBhvr>
                                        <p:cTn id="39" dur="1000" fill="hold"/>
                                        <p:tgtEl>
                                          <p:spTgt spid="69"/>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left)">
                                      <p:cBhvr>
                                        <p:cTn id="43" dur="500"/>
                                        <p:tgtEl>
                                          <p:spTgt spid="73"/>
                                        </p:tgtEl>
                                      </p:cBhvr>
                                    </p:animEffect>
                                  </p:childTnLst>
                                </p:cTn>
                              </p:par>
                              <p:par>
                                <p:cTn id="44" presetID="22" presetClass="entr" presetSubtype="2" fill="hold"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wipe(right)">
                                      <p:cBhvr>
                                        <p:cTn id="46" dur="500"/>
                                        <p:tgtEl>
                                          <p:spTgt spid="113"/>
                                        </p:tgtEl>
                                      </p:cBhvr>
                                    </p:animEffect>
                                  </p:childTnLst>
                                </p:cTn>
                              </p:par>
                              <p:par>
                                <p:cTn id="47" presetID="22" presetClass="entr" presetSubtype="8"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wipe(left)">
                                      <p:cBhvr>
                                        <p:cTn id="49" dur="500"/>
                                        <p:tgtEl>
                                          <p:spTgt spid="1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wipe(right)">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nodeType="click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1000"/>
                                        <p:tgtEl>
                                          <p:spTgt spid="90"/>
                                        </p:tgtEl>
                                      </p:cBhvr>
                                    </p:animEffect>
                                    <p:anim calcmode="lin" valueType="num">
                                      <p:cBhvr>
                                        <p:cTn id="60" dur="1000" fill="hold"/>
                                        <p:tgtEl>
                                          <p:spTgt spid="90"/>
                                        </p:tgtEl>
                                        <p:attrNameLst>
                                          <p:attrName>ppt_x</p:attrName>
                                        </p:attrNameLst>
                                      </p:cBhvr>
                                      <p:tavLst>
                                        <p:tav tm="0">
                                          <p:val>
                                            <p:strVal val="#ppt_x"/>
                                          </p:val>
                                        </p:tav>
                                        <p:tav tm="100000">
                                          <p:val>
                                            <p:strVal val="#ppt_x"/>
                                          </p:val>
                                        </p:tav>
                                      </p:tavLst>
                                    </p:anim>
                                    <p:anim calcmode="lin" valueType="num">
                                      <p:cBhvr>
                                        <p:cTn id="61" dur="1000" fill="hold"/>
                                        <p:tgtEl>
                                          <p:spTgt spid="90"/>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left)">
                                      <p:cBhvr>
                                        <p:cTn id="65" dur="500"/>
                                        <p:tgtEl>
                                          <p:spTgt spid="94"/>
                                        </p:tgtEl>
                                      </p:cBhvr>
                                    </p:animEffect>
                                  </p:childTnLst>
                                </p:cTn>
                              </p:par>
                              <p:par>
                                <p:cTn id="66" presetID="22" presetClass="entr" presetSubtype="2" fill="hold" nodeType="with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wipe(right)">
                                      <p:cBhvr>
                                        <p:cTn id="68"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ARRAYS AS PARAMETRS</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745</a:t>
            </a:fld>
            <a:endParaRPr lang="en-US"/>
          </a:p>
        </p:txBody>
      </p:sp>
      <p:sp>
        <p:nvSpPr>
          <p:cNvPr id="11" name="Rectangle 10"/>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1 - MEMORY LAYOUT(3)</a:t>
            </a:r>
          </a:p>
        </p:txBody>
      </p:sp>
      <p:cxnSp>
        <p:nvCxnSpPr>
          <p:cNvPr id="12" name="Straight Connector 11"/>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51520" y="2420888"/>
            <a:ext cx="8784977" cy="307777"/>
            <a:chOff x="323528" y="1236822"/>
            <a:chExt cx="7848873" cy="289409"/>
          </a:xfrm>
        </p:grpSpPr>
        <p:sp>
          <p:nvSpPr>
            <p:cNvPr id="14" name="TextBox 13"/>
            <p:cNvSpPr txBox="1"/>
            <p:nvPr/>
          </p:nvSpPr>
          <p:spPr>
            <a:xfrm>
              <a:off x="788528" y="1236822"/>
              <a:ext cx="7383873" cy="289409"/>
            </a:xfrm>
            <a:prstGeom prst="rect">
              <a:avLst/>
            </a:prstGeom>
            <a:solidFill>
              <a:schemeClr val="bg2"/>
            </a:solidFill>
            <a:ln w="28575" cap="rnd" cmpd="thickThin">
              <a:solidFill>
                <a:srgbClr val="0000FF"/>
              </a:solidFill>
            </a:ln>
          </p:spPr>
          <p:txBody>
            <a:bodyPr wrap="square" rtlCol="0">
              <a:spAutoFit/>
            </a:bodyPr>
            <a:lstStyle/>
            <a:p>
              <a:r>
                <a:rPr lang="en-US" sz="1400" dirty="0"/>
                <a:t> </a:t>
              </a:r>
              <a:r>
                <a:rPr lang="en-US" sz="1400" dirty="0" err="1"/>
                <a:t>System.out.printf</a:t>
              </a:r>
              <a:r>
                <a:rPr lang="en-US" sz="1400" dirty="0"/>
                <a:t> (“x[3] = %f”, </a:t>
              </a:r>
              <a:r>
                <a:rPr lang="en-US" sz="1400" dirty="0">
                  <a:solidFill>
                    <a:srgbClr val="0000FF"/>
                  </a:solidFill>
                </a:rPr>
                <a:t>x</a:t>
              </a:r>
              <a:r>
                <a:rPr lang="en-US" sz="1400" dirty="0"/>
                <a:t>[3]); </a:t>
              </a:r>
              <a:r>
                <a:rPr lang="en-US" sz="1400" dirty="0">
                  <a:solidFill>
                    <a:srgbClr val="00B050"/>
                  </a:solidFill>
                </a:rPr>
                <a:t>//on screen</a:t>
              </a:r>
              <a:r>
                <a:rPr lang="en-US" sz="1400" dirty="0"/>
                <a:t> </a:t>
              </a:r>
              <a:endParaRPr lang="en-US" sz="1400" dirty="0">
                <a:solidFill>
                  <a:srgbClr val="0000FF"/>
                </a:solidFill>
              </a:endParaRPr>
            </a:p>
          </p:txBody>
        </p:sp>
        <p:sp>
          <p:nvSpPr>
            <p:cNvPr id="15" name="TextBox 14"/>
            <p:cNvSpPr txBox="1"/>
            <p:nvPr/>
          </p:nvSpPr>
          <p:spPr>
            <a:xfrm>
              <a:off x="323528" y="1236822"/>
              <a:ext cx="450344" cy="289409"/>
            </a:xfrm>
            <a:prstGeom prst="rect">
              <a:avLst/>
            </a:prstGeom>
            <a:noFill/>
          </p:spPr>
          <p:txBody>
            <a:bodyPr wrap="square" rtlCol="0">
              <a:spAutoFit/>
            </a:bodyPr>
            <a:lstStyle/>
            <a:p>
              <a:pPr algn="r"/>
              <a:r>
                <a:rPr lang="en-US" sz="1400" dirty="0">
                  <a:solidFill>
                    <a:srgbClr val="FF0000"/>
                  </a:solidFill>
                </a:rPr>
                <a:t>9</a:t>
              </a:r>
            </a:p>
          </p:txBody>
        </p:sp>
      </p:grpSp>
      <p:grpSp>
        <p:nvGrpSpPr>
          <p:cNvPr id="67" name="Group 66"/>
          <p:cNvGrpSpPr/>
          <p:nvPr/>
        </p:nvGrpSpPr>
        <p:grpSpPr>
          <a:xfrm>
            <a:off x="323529" y="2800673"/>
            <a:ext cx="8712967" cy="307777"/>
            <a:chOff x="683568" y="1236822"/>
            <a:chExt cx="7488831" cy="307777"/>
          </a:xfrm>
        </p:grpSpPr>
        <p:sp>
          <p:nvSpPr>
            <p:cNvPr id="68" name="TextBox 67"/>
            <p:cNvSpPr txBox="1"/>
            <p:nvPr/>
          </p:nvSpPr>
          <p:spPr>
            <a:xfrm>
              <a:off x="1069013" y="1236822"/>
              <a:ext cx="7103386"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x[3] = 1.0</a:t>
              </a:r>
              <a:endParaRPr lang="en-US" sz="1400" b="1" dirty="0">
                <a:solidFill>
                  <a:srgbClr val="FFFF00"/>
                </a:solidFill>
              </a:endParaRPr>
            </a:p>
          </p:txBody>
        </p:sp>
        <p:sp>
          <p:nvSpPr>
            <p:cNvPr id="105" name="TextBox 104"/>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grpSp>
        <p:nvGrpSpPr>
          <p:cNvPr id="106" name="Group 105"/>
          <p:cNvGrpSpPr/>
          <p:nvPr/>
        </p:nvGrpSpPr>
        <p:grpSpPr>
          <a:xfrm>
            <a:off x="251520" y="3212976"/>
            <a:ext cx="8784977" cy="307777"/>
            <a:chOff x="323528" y="1236822"/>
            <a:chExt cx="7848873" cy="289409"/>
          </a:xfrm>
        </p:grpSpPr>
        <p:sp>
          <p:nvSpPr>
            <p:cNvPr id="107" name="TextBox 106"/>
            <p:cNvSpPr txBox="1"/>
            <p:nvPr/>
          </p:nvSpPr>
          <p:spPr>
            <a:xfrm>
              <a:off x="788528" y="1236822"/>
              <a:ext cx="7383873" cy="289409"/>
            </a:xfrm>
            <a:prstGeom prst="rect">
              <a:avLst/>
            </a:prstGeom>
            <a:solidFill>
              <a:schemeClr val="bg2"/>
            </a:solidFill>
            <a:ln w="28575" cap="rnd" cmpd="thickThin">
              <a:solidFill>
                <a:srgbClr val="0000FF"/>
              </a:solidFill>
            </a:ln>
          </p:spPr>
          <p:txBody>
            <a:bodyPr wrap="square" rtlCol="0">
              <a:spAutoFit/>
            </a:bodyPr>
            <a:lstStyle/>
            <a:p>
              <a:r>
                <a:rPr lang="en-US" sz="1400" dirty="0"/>
                <a:t> } </a:t>
              </a:r>
              <a:r>
                <a:rPr lang="en-US" sz="1400" dirty="0">
                  <a:solidFill>
                    <a:srgbClr val="00B050"/>
                  </a:solidFill>
                </a:rPr>
                <a:t>//end of main </a:t>
              </a:r>
              <a:r>
                <a:rPr lang="en-US" sz="1400" dirty="0">
                  <a:solidFill>
                    <a:srgbClr val="00B050"/>
                  </a:solidFill>
                  <a:sym typeface="Wingdings" panose="05000000000000000000" pitchFamily="2" charset="2"/>
                </a:rPr>
                <a:t> </a:t>
              </a:r>
              <a:r>
                <a:rPr lang="en-US" sz="1400" dirty="0">
                  <a:solidFill>
                    <a:srgbClr val="00B0F0"/>
                  </a:solidFill>
                  <a:sym typeface="Wingdings" panose="05000000000000000000" pitchFamily="2" charset="2"/>
                </a:rPr>
                <a:t>main </a:t>
              </a:r>
              <a:r>
                <a:rPr lang="en-US" sz="1400" dirty="0">
                  <a:solidFill>
                    <a:srgbClr val="00B050"/>
                  </a:solidFill>
                  <a:sym typeface="Wingdings" panose="05000000000000000000" pitchFamily="2" charset="2"/>
                </a:rPr>
                <a:t>is freed from memory</a:t>
              </a:r>
              <a:endParaRPr lang="en-US" sz="1400" dirty="0">
                <a:solidFill>
                  <a:srgbClr val="0000FF"/>
                </a:solidFill>
              </a:endParaRPr>
            </a:p>
          </p:txBody>
        </p:sp>
        <p:sp>
          <p:nvSpPr>
            <p:cNvPr id="108" name="TextBox 107"/>
            <p:cNvSpPr txBox="1"/>
            <p:nvPr/>
          </p:nvSpPr>
          <p:spPr>
            <a:xfrm>
              <a:off x="323528" y="1236822"/>
              <a:ext cx="450344" cy="289409"/>
            </a:xfrm>
            <a:prstGeom prst="rect">
              <a:avLst/>
            </a:prstGeom>
            <a:noFill/>
          </p:spPr>
          <p:txBody>
            <a:bodyPr wrap="square" rtlCol="0">
              <a:spAutoFit/>
            </a:bodyPr>
            <a:lstStyle/>
            <a:p>
              <a:pPr algn="r"/>
              <a:r>
                <a:rPr lang="en-US" sz="1400" dirty="0">
                  <a:solidFill>
                    <a:srgbClr val="FF0000"/>
                  </a:solidFill>
                </a:rPr>
                <a:t>10</a:t>
              </a:r>
            </a:p>
          </p:txBody>
        </p:sp>
      </p:grpSp>
      <p:grpSp>
        <p:nvGrpSpPr>
          <p:cNvPr id="109" name="Group 108"/>
          <p:cNvGrpSpPr/>
          <p:nvPr/>
        </p:nvGrpSpPr>
        <p:grpSpPr>
          <a:xfrm>
            <a:off x="323528" y="3592761"/>
            <a:ext cx="8712969" cy="1008112"/>
            <a:chOff x="251520" y="1988840"/>
            <a:chExt cx="8712969" cy="1008112"/>
          </a:xfrm>
        </p:grpSpPr>
        <p:sp>
          <p:nvSpPr>
            <p:cNvPr id="110" name="Rectangle 109"/>
            <p:cNvSpPr/>
            <p:nvPr/>
          </p:nvSpPr>
          <p:spPr>
            <a:xfrm>
              <a:off x="251520" y="1988840"/>
              <a:ext cx="8712969" cy="72008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251520" y="2708920"/>
              <a:ext cx="8712969" cy="2880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0	100	200	300	400	500	600	700	800	…</a:t>
              </a:r>
            </a:p>
          </p:txBody>
        </p:sp>
      </p:grpSp>
      <p:grpSp>
        <p:nvGrpSpPr>
          <p:cNvPr id="34" name="Group 33"/>
          <p:cNvGrpSpPr/>
          <p:nvPr/>
        </p:nvGrpSpPr>
        <p:grpSpPr>
          <a:xfrm>
            <a:off x="323528" y="1340768"/>
            <a:ext cx="8712969" cy="1008112"/>
            <a:chOff x="251520" y="1988840"/>
            <a:chExt cx="8712969" cy="1008112"/>
          </a:xfrm>
        </p:grpSpPr>
        <p:sp>
          <p:nvSpPr>
            <p:cNvPr id="35" name="Rectangle 34"/>
            <p:cNvSpPr/>
            <p:nvPr/>
          </p:nvSpPr>
          <p:spPr>
            <a:xfrm>
              <a:off x="251520" y="1988840"/>
              <a:ext cx="8712969" cy="72008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51520" y="2708920"/>
              <a:ext cx="8712969" cy="2880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0	100	200	300	400	500	600	700	800	…</a:t>
              </a:r>
            </a:p>
          </p:txBody>
        </p:sp>
      </p:grpSp>
      <p:grpSp>
        <p:nvGrpSpPr>
          <p:cNvPr id="37" name="Group 36"/>
          <p:cNvGrpSpPr/>
          <p:nvPr/>
        </p:nvGrpSpPr>
        <p:grpSpPr>
          <a:xfrm>
            <a:off x="3275857" y="1340768"/>
            <a:ext cx="2520279" cy="720080"/>
            <a:chOff x="323528" y="3140968"/>
            <a:chExt cx="2520279" cy="720080"/>
          </a:xfrm>
        </p:grpSpPr>
        <p:sp>
          <p:nvSpPr>
            <p:cNvPr id="38" name="Rectangle 37"/>
            <p:cNvSpPr/>
            <p:nvPr/>
          </p:nvSpPr>
          <p:spPr>
            <a:xfrm>
              <a:off x="323528"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5.5</a:t>
              </a:r>
            </a:p>
          </p:txBody>
        </p:sp>
        <p:sp>
          <p:nvSpPr>
            <p:cNvPr id="39" name="Rectangle 38"/>
            <p:cNvSpPr/>
            <p:nvPr/>
          </p:nvSpPr>
          <p:spPr>
            <a:xfrm>
              <a:off x="827584"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2.3</a:t>
              </a:r>
            </a:p>
          </p:txBody>
        </p:sp>
        <p:sp>
          <p:nvSpPr>
            <p:cNvPr id="40" name="Rectangle 39"/>
            <p:cNvSpPr/>
            <p:nvPr/>
          </p:nvSpPr>
          <p:spPr>
            <a:xfrm>
              <a:off x="1331640"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4.3</a:t>
              </a:r>
            </a:p>
          </p:txBody>
        </p:sp>
        <p:sp>
          <p:nvSpPr>
            <p:cNvPr id="41" name="Rectangle 40"/>
            <p:cNvSpPr/>
            <p:nvPr/>
          </p:nvSpPr>
          <p:spPr>
            <a:xfrm>
              <a:off x="1835696"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a:t>
              </a:r>
            </a:p>
          </p:txBody>
        </p:sp>
        <p:sp>
          <p:nvSpPr>
            <p:cNvPr id="42" name="Rectangle 41"/>
            <p:cNvSpPr/>
            <p:nvPr/>
          </p:nvSpPr>
          <p:spPr>
            <a:xfrm>
              <a:off x="2339752"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9.8</a:t>
              </a:r>
            </a:p>
          </p:txBody>
        </p:sp>
        <p:sp>
          <p:nvSpPr>
            <p:cNvPr id="43" name="Rectangle 42"/>
            <p:cNvSpPr/>
            <p:nvPr/>
          </p:nvSpPr>
          <p:spPr>
            <a:xfrm>
              <a:off x="323528"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x[0]</a:t>
              </a:r>
            </a:p>
          </p:txBody>
        </p:sp>
        <p:sp>
          <p:nvSpPr>
            <p:cNvPr id="44" name="Rectangle 43"/>
            <p:cNvSpPr/>
            <p:nvPr/>
          </p:nvSpPr>
          <p:spPr>
            <a:xfrm>
              <a:off x="827584"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x[1]</a:t>
              </a:r>
            </a:p>
          </p:txBody>
        </p:sp>
        <p:sp>
          <p:nvSpPr>
            <p:cNvPr id="45" name="Rectangle 44"/>
            <p:cNvSpPr/>
            <p:nvPr/>
          </p:nvSpPr>
          <p:spPr>
            <a:xfrm>
              <a:off x="1331640"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x[2]</a:t>
              </a:r>
            </a:p>
          </p:txBody>
        </p:sp>
        <p:sp>
          <p:nvSpPr>
            <p:cNvPr id="46" name="Rectangle 45"/>
            <p:cNvSpPr/>
            <p:nvPr/>
          </p:nvSpPr>
          <p:spPr>
            <a:xfrm>
              <a:off x="1835696"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x[3]</a:t>
              </a:r>
            </a:p>
          </p:txBody>
        </p:sp>
        <p:sp>
          <p:nvSpPr>
            <p:cNvPr id="47" name="Rectangle 46"/>
            <p:cNvSpPr/>
            <p:nvPr/>
          </p:nvSpPr>
          <p:spPr>
            <a:xfrm>
              <a:off x="2339752"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x[4]</a:t>
              </a:r>
            </a:p>
          </p:txBody>
        </p:sp>
      </p:grpSp>
      <p:grpSp>
        <p:nvGrpSpPr>
          <p:cNvPr id="48" name="Group 47"/>
          <p:cNvGrpSpPr/>
          <p:nvPr/>
        </p:nvGrpSpPr>
        <p:grpSpPr>
          <a:xfrm>
            <a:off x="3635896" y="1340768"/>
            <a:ext cx="5400600" cy="720080"/>
            <a:chOff x="3635896" y="1772816"/>
            <a:chExt cx="5400600" cy="720080"/>
          </a:xfrm>
        </p:grpSpPr>
        <p:sp>
          <p:nvSpPr>
            <p:cNvPr id="49" name="Rectangle 48"/>
            <p:cNvSpPr/>
            <p:nvPr/>
          </p:nvSpPr>
          <p:spPr>
            <a:xfrm>
              <a:off x="7596336" y="1772816"/>
              <a:ext cx="1440160" cy="720080"/>
            </a:xfrm>
            <a:prstGeom prst="rect">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main</a:t>
              </a:r>
            </a:p>
            <a:p>
              <a:endParaRPr lang="en-US" sz="1200" dirty="0"/>
            </a:p>
            <a:p>
              <a:r>
                <a:rPr lang="en-US" sz="1200" dirty="0"/>
                <a:t>            x</a:t>
              </a:r>
            </a:p>
          </p:txBody>
        </p:sp>
        <p:sp>
          <p:nvSpPr>
            <p:cNvPr id="50" name="Rectangle 49"/>
            <p:cNvSpPr/>
            <p:nvPr/>
          </p:nvSpPr>
          <p:spPr>
            <a:xfrm>
              <a:off x="7668344" y="2096852"/>
              <a:ext cx="504056" cy="252028"/>
            </a:xfrm>
            <a:prstGeom prst="rect">
              <a:avLst/>
            </a:prstGeom>
            <a:solidFill>
              <a:srgbClr val="FFFF0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FF"/>
                  </a:solidFill>
                </a:rPr>
                <a:t>300</a:t>
              </a:r>
            </a:p>
          </p:txBody>
        </p:sp>
        <p:cxnSp>
          <p:nvCxnSpPr>
            <p:cNvPr id="51" name="Straight Arrow Connector 50"/>
            <p:cNvCxnSpPr>
              <a:stCxn id="50" idx="1"/>
            </p:cNvCxnSpPr>
            <p:nvPr/>
          </p:nvCxnSpPr>
          <p:spPr>
            <a:xfrm flipH="1" flipV="1">
              <a:off x="3635896" y="1988840"/>
              <a:ext cx="4032448" cy="234026"/>
            </a:xfrm>
            <a:prstGeom prst="straightConnector1">
              <a:avLst/>
            </a:prstGeom>
            <a:solidFill>
              <a:schemeClr val="bg1">
                <a:lumMod val="65000"/>
              </a:schemeClr>
            </a:solid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323528" y="4672881"/>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Since changes are made to the memory directly, this explains why a method such as </a:t>
            </a:r>
            <a:r>
              <a:rPr lang="en-US" sz="2000" dirty="0" err="1">
                <a:solidFill>
                  <a:srgbClr val="0000FF"/>
                </a:solidFill>
                <a:latin typeface="Tahoma" panose="020B0604030504040204" pitchFamily="34" charset="0"/>
                <a:ea typeface="Tahoma" panose="020B0604030504040204" pitchFamily="34" charset="0"/>
                <a:cs typeface="Tahoma" panose="020B0604030504040204" pitchFamily="34" charset="0"/>
              </a:rPr>
              <a:t>fillArray</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is of type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void</a:t>
            </a:r>
            <a:r>
              <a:rPr lang="en-US" sz="2000" dirty="0">
                <a:latin typeface="Tahoma" panose="020B0604030504040204" pitchFamily="34" charset="0"/>
                <a:ea typeface="Tahoma" panose="020B0604030504040204" pitchFamily="34" charset="0"/>
                <a:cs typeface="Tahoma" panose="020B0604030504040204" pitchFamily="34" charset="0"/>
              </a:rPr>
              <a:t>.</a:t>
            </a:r>
          </a:p>
        </p:txBody>
      </p:sp>
      <p:sp>
        <p:nvSpPr>
          <p:cNvPr id="53" name="TextBox 52"/>
          <p:cNvSpPr txBox="1"/>
          <p:nvPr/>
        </p:nvSpPr>
        <p:spPr>
          <a:xfrm>
            <a:off x="323528" y="5301208"/>
            <a:ext cx="8640960" cy="707886"/>
          </a:xfrm>
          <a:prstGeom prst="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Only the </a:t>
            </a:r>
            <a:r>
              <a:rPr lang="en-US" sz="2000" dirty="0">
                <a:solidFill>
                  <a:srgbClr val="C00000"/>
                </a:solidFill>
                <a:latin typeface="Tahoma" panose="020B0604030504040204" pitchFamily="34" charset="0"/>
                <a:ea typeface="Tahoma" panose="020B0604030504040204" pitchFamily="34" charset="0"/>
                <a:cs typeface="Tahoma" panose="020B0604030504040204" pitchFamily="34" charset="0"/>
              </a:rPr>
              <a:t>address</a:t>
            </a:r>
            <a:r>
              <a:rPr lang="en-US" sz="2000" dirty="0">
                <a:latin typeface="Tahoma" panose="020B0604030504040204" pitchFamily="34" charset="0"/>
                <a:ea typeface="Tahoma" panose="020B0604030504040204" pitchFamily="34" charset="0"/>
                <a:cs typeface="Tahoma" panose="020B0604030504040204" pitchFamily="34" charset="0"/>
              </a:rPr>
              <a:t> should be passed as a parameter in order to use all elements of the filled array.</a:t>
            </a:r>
          </a:p>
        </p:txBody>
      </p:sp>
      <p:grpSp>
        <p:nvGrpSpPr>
          <p:cNvPr id="54" name="Group 53"/>
          <p:cNvGrpSpPr/>
          <p:nvPr/>
        </p:nvGrpSpPr>
        <p:grpSpPr>
          <a:xfrm>
            <a:off x="3275856" y="3592761"/>
            <a:ext cx="2520279" cy="720080"/>
            <a:chOff x="323528" y="3140968"/>
            <a:chExt cx="2520279" cy="720080"/>
          </a:xfrm>
        </p:grpSpPr>
        <p:sp>
          <p:nvSpPr>
            <p:cNvPr id="55" name="Rectangle 54"/>
            <p:cNvSpPr/>
            <p:nvPr/>
          </p:nvSpPr>
          <p:spPr>
            <a:xfrm>
              <a:off x="323528"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5.5</a:t>
              </a:r>
            </a:p>
          </p:txBody>
        </p:sp>
        <p:sp>
          <p:nvSpPr>
            <p:cNvPr id="56" name="Rectangle 55"/>
            <p:cNvSpPr/>
            <p:nvPr/>
          </p:nvSpPr>
          <p:spPr>
            <a:xfrm>
              <a:off x="827584"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2.3</a:t>
              </a:r>
            </a:p>
          </p:txBody>
        </p:sp>
        <p:sp>
          <p:nvSpPr>
            <p:cNvPr id="57" name="Rectangle 56"/>
            <p:cNvSpPr/>
            <p:nvPr/>
          </p:nvSpPr>
          <p:spPr>
            <a:xfrm>
              <a:off x="1331640"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4.3</a:t>
              </a:r>
            </a:p>
          </p:txBody>
        </p:sp>
        <p:sp>
          <p:nvSpPr>
            <p:cNvPr id="58" name="Rectangle 57"/>
            <p:cNvSpPr/>
            <p:nvPr/>
          </p:nvSpPr>
          <p:spPr>
            <a:xfrm>
              <a:off x="1835696"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a:t>
              </a:r>
            </a:p>
          </p:txBody>
        </p:sp>
        <p:sp>
          <p:nvSpPr>
            <p:cNvPr id="59" name="Rectangle 58"/>
            <p:cNvSpPr/>
            <p:nvPr/>
          </p:nvSpPr>
          <p:spPr>
            <a:xfrm>
              <a:off x="2339752" y="3356992"/>
              <a:ext cx="504055" cy="504056"/>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9.8</a:t>
              </a:r>
            </a:p>
          </p:txBody>
        </p:sp>
        <p:sp>
          <p:nvSpPr>
            <p:cNvPr id="60" name="Rectangle 59"/>
            <p:cNvSpPr/>
            <p:nvPr/>
          </p:nvSpPr>
          <p:spPr>
            <a:xfrm>
              <a:off x="323528"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x[0]</a:t>
              </a:r>
            </a:p>
          </p:txBody>
        </p:sp>
        <p:sp>
          <p:nvSpPr>
            <p:cNvPr id="61" name="Rectangle 60"/>
            <p:cNvSpPr/>
            <p:nvPr/>
          </p:nvSpPr>
          <p:spPr>
            <a:xfrm>
              <a:off x="827584"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x[1]</a:t>
              </a:r>
            </a:p>
          </p:txBody>
        </p:sp>
        <p:sp>
          <p:nvSpPr>
            <p:cNvPr id="62" name="Rectangle 61"/>
            <p:cNvSpPr/>
            <p:nvPr/>
          </p:nvSpPr>
          <p:spPr>
            <a:xfrm>
              <a:off x="1331640"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x[2]</a:t>
              </a:r>
            </a:p>
          </p:txBody>
        </p:sp>
        <p:sp>
          <p:nvSpPr>
            <p:cNvPr id="63" name="Rectangle 62"/>
            <p:cNvSpPr/>
            <p:nvPr/>
          </p:nvSpPr>
          <p:spPr>
            <a:xfrm>
              <a:off x="1835696"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x[3]</a:t>
              </a:r>
            </a:p>
          </p:txBody>
        </p:sp>
        <p:sp>
          <p:nvSpPr>
            <p:cNvPr id="64" name="Rectangle 63"/>
            <p:cNvSpPr/>
            <p:nvPr/>
          </p:nvSpPr>
          <p:spPr>
            <a:xfrm>
              <a:off x="2339752" y="3140968"/>
              <a:ext cx="504055" cy="252028"/>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FF"/>
                  </a:solidFill>
                </a:rPr>
                <a:t>x[4]</a:t>
              </a:r>
            </a:p>
          </p:txBody>
        </p:sp>
      </p:grpSp>
    </p:spTree>
    <p:extLst>
      <p:ext uri="{BB962C8B-B14F-4D97-AF65-F5344CB8AC3E}">
        <p14:creationId xmlns:p14="http://schemas.microsoft.com/office/powerpoint/2010/main" val="225098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left)">
                                      <p:cBhvr>
                                        <p:cTn id="18" dur="500"/>
                                        <p:tgtEl>
                                          <p:spTgt spid="37"/>
                                        </p:tgtEl>
                                      </p:cBhvr>
                                    </p:animEffect>
                                  </p:childTnLst>
                                </p:cTn>
                              </p:par>
                              <p:par>
                                <p:cTn id="19" presetID="22" presetClass="entr" presetSubtype="2"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wipe(right)">
                                      <p:cBhvr>
                                        <p:cTn id="36" dur="5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1000"/>
                                        <p:tgtEl>
                                          <p:spTgt spid="109"/>
                                        </p:tgtEl>
                                      </p:cBhvr>
                                    </p:animEffect>
                                    <p:anim calcmode="lin" valueType="num">
                                      <p:cBhvr>
                                        <p:cTn id="42" dur="1000" fill="hold"/>
                                        <p:tgtEl>
                                          <p:spTgt spid="109"/>
                                        </p:tgtEl>
                                        <p:attrNameLst>
                                          <p:attrName>ppt_x</p:attrName>
                                        </p:attrNameLst>
                                      </p:cBhvr>
                                      <p:tavLst>
                                        <p:tav tm="0">
                                          <p:val>
                                            <p:strVal val="#ppt_x"/>
                                          </p:val>
                                        </p:tav>
                                        <p:tav tm="100000">
                                          <p:val>
                                            <p:strVal val="#ppt_x"/>
                                          </p:val>
                                        </p:tav>
                                      </p:tavLst>
                                    </p:anim>
                                    <p:anim calcmode="lin" valueType="num">
                                      <p:cBhvr>
                                        <p:cTn id="43" dur="1000" fill="hold"/>
                                        <p:tgtEl>
                                          <p:spTgt spid="109"/>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2" grpId="0"/>
      <p:bldP spid="53" grpId="0"/>
    </p:bld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PROGRAMMING EXAMPLE</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746</a:t>
            </a:fld>
            <a:endParaRPr lang="en-US"/>
          </a:p>
        </p:txBody>
      </p:sp>
      <p:sp>
        <p:nvSpPr>
          <p:cNvPr id="13" name="Rectangle 12"/>
          <p:cNvSpPr/>
          <p:nvPr/>
        </p:nvSpPr>
        <p:spPr>
          <a:xfrm>
            <a:off x="0" y="798864"/>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8.2 PROGRAM 2</a:t>
            </a:r>
          </a:p>
        </p:txBody>
      </p:sp>
      <p:cxnSp>
        <p:nvCxnSpPr>
          <p:cNvPr id="14" name="Straight Connector 1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79512" y="1350646"/>
            <a:ext cx="8784976" cy="823153"/>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600" dirty="0"/>
              <a:t>Write a modular (with methods) program that copies a one-dimensional array to another. The arrays are not necessarily of the same size. Array sizes are given (</a:t>
            </a:r>
            <a:r>
              <a:rPr lang="en-US" sz="1600" dirty="0" err="1"/>
              <a:t>ie</a:t>
            </a:r>
            <a:r>
              <a:rPr lang="en-US" sz="1600" dirty="0"/>
              <a:t> input by the user). </a:t>
            </a:r>
          </a:p>
        </p:txBody>
      </p:sp>
      <p:sp>
        <p:nvSpPr>
          <p:cNvPr id="31" name="Rounded Rectangle 30"/>
          <p:cNvSpPr/>
          <p:nvPr/>
        </p:nvSpPr>
        <p:spPr>
          <a:xfrm>
            <a:off x="236951" y="2276872"/>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2" name="Rounded Rectangle 31"/>
          <p:cNvSpPr/>
          <p:nvPr/>
        </p:nvSpPr>
        <p:spPr>
          <a:xfrm>
            <a:off x="1619672" y="2276872"/>
            <a:ext cx="7344816" cy="72008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Source Array (variable: </a:t>
            </a:r>
            <a:r>
              <a:rPr lang="en-US" dirty="0" err="1">
                <a:solidFill>
                  <a:srgbClr val="0000FF"/>
                </a:solidFill>
              </a:rPr>
              <a:t>listA</a:t>
            </a:r>
            <a:r>
              <a:rPr lang="en-US" dirty="0">
                <a:solidFill>
                  <a:schemeClr val="accent1">
                    <a:lumMod val="50000"/>
                  </a:schemeClr>
                </a:solidFill>
              </a:rPr>
              <a:t>, type: </a:t>
            </a:r>
            <a:r>
              <a:rPr lang="en-US" dirty="0" err="1">
                <a:solidFill>
                  <a:srgbClr val="00B0F0"/>
                </a:solidFill>
              </a:rPr>
              <a:t>int</a:t>
            </a:r>
            <a:r>
              <a:rPr lang="en-US" dirty="0">
                <a:solidFill>
                  <a:srgbClr val="00B0F0"/>
                </a:solidFill>
              </a:rPr>
              <a:t>[]</a:t>
            </a:r>
            <a:r>
              <a:rPr lang="en-US" dirty="0">
                <a:solidFill>
                  <a:schemeClr val="accent1">
                    <a:lumMod val="50000"/>
                  </a:schemeClr>
                </a:solidFill>
              </a:rPr>
              <a:t>)</a:t>
            </a:r>
          </a:p>
          <a:p>
            <a:r>
              <a:rPr lang="en-US" dirty="0">
                <a:solidFill>
                  <a:schemeClr val="accent1">
                    <a:lumMod val="50000"/>
                  </a:schemeClr>
                </a:solidFill>
              </a:rPr>
              <a:t>Size of the array (variable: </a:t>
            </a:r>
            <a:r>
              <a:rPr lang="en-US" dirty="0" err="1">
                <a:solidFill>
                  <a:srgbClr val="0000FF"/>
                </a:solidFill>
              </a:rPr>
              <a:t>sizeA</a:t>
            </a:r>
            <a:r>
              <a:rPr lang="en-US" dirty="0">
                <a:solidFill>
                  <a:schemeClr val="accent1">
                    <a:lumMod val="50000"/>
                  </a:schemeClr>
                </a:solidFill>
              </a:rPr>
              <a:t>, type: </a:t>
            </a:r>
            <a:r>
              <a:rPr lang="en-US" dirty="0" err="1">
                <a:solidFill>
                  <a:srgbClr val="00B0F0"/>
                </a:solidFill>
              </a:rPr>
              <a:t>int</a:t>
            </a:r>
            <a:r>
              <a:rPr lang="en-US" dirty="0">
                <a:solidFill>
                  <a:schemeClr val="accent1">
                    <a:lumMod val="50000"/>
                  </a:schemeClr>
                </a:solidFill>
              </a:rPr>
              <a:t>)</a:t>
            </a:r>
          </a:p>
        </p:txBody>
      </p:sp>
      <p:sp>
        <p:nvSpPr>
          <p:cNvPr id="33" name="Rounded Rectangle 32"/>
          <p:cNvSpPr/>
          <p:nvPr/>
        </p:nvSpPr>
        <p:spPr>
          <a:xfrm>
            <a:off x="251520" y="3068960"/>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4" name="Rounded Rectangle 33"/>
          <p:cNvSpPr/>
          <p:nvPr/>
        </p:nvSpPr>
        <p:spPr>
          <a:xfrm>
            <a:off x="1634241" y="3068960"/>
            <a:ext cx="7344816" cy="64807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Destination Array (variable: </a:t>
            </a:r>
            <a:r>
              <a:rPr lang="en-US" dirty="0" err="1">
                <a:solidFill>
                  <a:srgbClr val="0000FF"/>
                </a:solidFill>
              </a:rPr>
              <a:t>listB</a:t>
            </a:r>
            <a:r>
              <a:rPr lang="en-US" dirty="0">
                <a:solidFill>
                  <a:schemeClr val="accent1">
                    <a:lumMod val="50000"/>
                  </a:schemeClr>
                </a:solidFill>
              </a:rPr>
              <a:t>, type: </a:t>
            </a:r>
            <a:r>
              <a:rPr lang="en-US" dirty="0" err="1">
                <a:solidFill>
                  <a:srgbClr val="00B0F0"/>
                </a:solidFill>
              </a:rPr>
              <a:t>int</a:t>
            </a:r>
            <a:r>
              <a:rPr lang="en-US" dirty="0">
                <a:solidFill>
                  <a:srgbClr val="00B0F0"/>
                </a:solidFill>
              </a:rPr>
              <a:t>[]</a:t>
            </a:r>
            <a:r>
              <a:rPr lang="en-US" dirty="0">
                <a:solidFill>
                  <a:schemeClr val="accent1">
                    <a:lumMod val="50000"/>
                  </a:schemeClr>
                </a:solidFill>
              </a:rPr>
              <a:t>)</a:t>
            </a:r>
          </a:p>
          <a:p>
            <a:r>
              <a:rPr lang="en-US" dirty="0">
                <a:solidFill>
                  <a:schemeClr val="accent1">
                    <a:lumMod val="50000"/>
                  </a:schemeClr>
                </a:solidFill>
              </a:rPr>
              <a:t>Size of the array (variable: </a:t>
            </a:r>
            <a:r>
              <a:rPr lang="en-US" dirty="0" err="1">
                <a:solidFill>
                  <a:srgbClr val="0000FF"/>
                </a:solidFill>
              </a:rPr>
              <a:t>sizeB</a:t>
            </a:r>
            <a:r>
              <a:rPr lang="en-US" dirty="0">
                <a:solidFill>
                  <a:schemeClr val="accent1">
                    <a:lumMod val="50000"/>
                  </a:schemeClr>
                </a:solidFill>
              </a:rPr>
              <a:t>, type: </a:t>
            </a:r>
            <a:r>
              <a:rPr lang="en-US" dirty="0" err="1">
                <a:solidFill>
                  <a:srgbClr val="00B0F0"/>
                </a:solidFill>
              </a:rPr>
              <a:t>int</a:t>
            </a:r>
            <a:r>
              <a:rPr lang="en-US" dirty="0">
                <a:solidFill>
                  <a:schemeClr val="accent1">
                    <a:lumMod val="50000"/>
                  </a:schemeClr>
                </a:solidFill>
              </a:rPr>
              <a:t>)</a:t>
            </a:r>
            <a:endParaRPr lang="en-US" dirty="0">
              <a:solidFill>
                <a:srgbClr val="FF3399"/>
              </a:solidFill>
            </a:endParaRPr>
          </a:p>
        </p:txBody>
      </p:sp>
      <p:sp>
        <p:nvSpPr>
          <p:cNvPr id="35" name="Rounded Rectangle 34"/>
          <p:cNvSpPr/>
          <p:nvPr/>
        </p:nvSpPr>
        <p:spPr>
          <a:xfrm>
            <a:off x="251520" y="3861048"/>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a:t>
            </a:r>
          </a:p>
        </p:txBody>
      </p:sp>
      <p:sp>
        <p:nvSpPr>
          <p:cNvPr id="36" name="Rounded Rectangle 35"/>
          <p:cNvSpPr/>
          <p:nvPr/>
        </p:nvSpPr>
        <p:spPr>
          <a:xfrm>
            <a:off x="251520" y="4437112"/>
            <a:ext cx="8727537" cy="108012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public static void </a:t>
            </a:r>
            <a:r>
              <a:rPr lang="en-US" dirty="0" err="1">
                <a:solidFill>
                  <a:srgbClr val="0000FF"/>
                </a:solidFill>
              </a:rPr>
              <a:t>copyArrays</a:t>
            </a:r>
            <a:r>
              <a:rPr lang="en-US" dirty="0">
                <a:solidFill>
                  <a:schemeClr val="accent1">
                    <a:lumMod val="50000"/>
                  </a:schemeClr>
                </a:solidFill>
              </a:rPr>
              <a:t>(	</a:t>
            </a:r>
            <a:r>
              <a:rPr lang="en-US" dirty="0" err="1">
                <a:solidFill>
                  <a:srgbClr val="00B0F0"/>
                </a:solidFill>
              </a:rPr>
              <a:t>int</a:t>
            </a:r>
            <a:r>
              <a:rPr lang="en-US" dirty="0">
                <a:solidFill>
                  <a:srgbClr val="00B0F0"/>
                </a:solidFill>
              </a:rPr>
              <a:t>[] </a:t>
            </a:r>
            <a:r>
              <a:rPr lang="en-US" dirty="0">
                <a:solidFill>
                  <a:srgbClr val="FF33CC"/>
                </a:solidFill>
              </a:rPr>
              <a:t>source</a:t>
            </a:r>
            <a:r>
              <a:rPr lang="en-US" dirty="0">
                <a:solidFill>
                  <a:schemeClr val="accent1">
                    <a:lumMod val="50000"/>
                  </a:schemeClr>
                </a:solidFill>
              </a:rPr>
              <a:t>, </a:t>
            </a:r>
          </a:p>
          <a:p>
            <a:r>
              <a:rPr lang="en-US" dirty="0">
                <a:solidFill>
                  <a:schemeClr val="accent1">
                    <a:lumMod val="50000"/>
                  </a:schemeClr>
                </a:solidFill>
              </a:rPr>
              <a:t>				</a:t>
            </a:r>
            <a:r>
              <a:rPr lang="en-US" dirty="0" err="1">
                <a:solidFill>
                  <a:srgbClr val="00B0F0"/>
                </a:solidFill>
              </a:rPr>
              <a:t>int</a:t>
            </a:r>
            <a:r>
              <a:rPr lang="en-US" dirty="0">
                <a:solidFill>
                  <a:srgbClr val="00B0F0"/>
                </a:solidFill>
              </a:rPr>
              <a:t>[] </a:t>
            </a:r>
            <a:r>
              <a:rPr lang="en-US" dirty="0">
                <a:solidFill>
                  <a:srgbClr val="FF33CC"/>
                </a:solidFill>
              </a:rPr>
              <a:t>destination</a:t>
            </a:r>
            <a:r>
              <a:rPr lang="en-US" dirty="0">
                <a:solidFill>
                  <a:schemeClr val="tx1"/>
                </a:solidFill>
              </a:rPr>
              <a:t>,</a:t>
            </a:r>
            <a:r>
              <a:rPr lang="en-US" dirty="0">
                <a:solidFill>
                  <a:srgbClr val="FF33CC"/>
                </a:solidFill>
              </a:rPr>
              <a:t> </a:t>
            </a:r>
          </a:p>
          <a:p>
            <a:r>
              <a:rPr lang="en-US" dirty="0">
                <a:solidFill>
                  <a:srgbClr val="FF33CC"/>
                </a:solidFill>
              </a:rPr>
              <a:t>				</a:t>
            </a:r>
            <a:r>
              <a:rPr lang="en-US" dirty="0" err="1">
                <a:solidFill>
                  <a:srgbClr val="00B0F0"/>
                </a:solidFill>
              </a:rPr>
              <a:t>int</a:t>
            </a:r>
            <a:r>
              <a:rPr lang="en-US" dirty="0">
                <a:solidFill>
                  <a:srgbClr val="00B0F0"/>
                </a:solidFill>
              </a:rPr>
              <a:t> </a:t>
            </a:r>
            <a:r>
              <a:rPr lang="en-US" dirty="0" err="1">
                <a:solidFill>
                  <a:srgbClr val="FF33CC"/>
                </a:solidFill>
              </a:rPr>
              <a:t>numOfElements</a:t>
            </a:r>
            <a:r>
              <a:rPr lang="en-US" dirty="0">
                <a:solidFill>
                  <a:schemeClr val="accent1">
                    <a:lumMod val="50000"/>
                  </a:schemeClr>
                </a:solidFill>
              </a:rPr>
              <a:t>) //smaller array size</a:t>
            </a:r>
            <a:endParaRPr lang="en-US" dirty="0">
              <a:solidFill>
                <a:srgbClr val="FF3399"/>
              </a:solidFill>
            </a:endParaRPr>
          </a:p>
        </p:txBody>
      </p:sp>
      <p:sp>
        <p:nvSpPr>
          <p:cNvPr id="16" name="Rounded Rectangle 15"/>
          <p:cNvSpPr/>
          <p:nvPr/>
        </p:nvSpPr>
        <p:spPr>
          <a:xfrm>
            <a:off x="251520" y="5661248"/>
            <a:ext cx="8784976" cy="64807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rPr>
              <a:t>The smaller array size = number of elements to be copied to avoid out-of-bound error.</a:t>
            </a:r>
            <a:endParaRPr lang="en-US" dirty="0">
              <a:solidFill>
                <a:srgbClr val="FF3399"/>
              </a:solidFill>
            </a:endParaRPr>
          </a:p>
        </p:txBody>
      </p:sp>
    </p:spTree>
    <p:extLst>
      <p:ext uri="{BB962C8B-B14F-4D97-AF65-F5344CB8AC3E}">
        <p14:creationId xmlns:p14="http://schemas.microsoft.com/office/powerpoint/2010/main" val="79896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right)">
                                      <p:cBhvr>
                                        <p:cTn id="15" dur="500"/>
                                        <p:tgtEl>
                                          <p:spTgt spid="3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right)">
                                      <p:cBhvr>
                                        <p:cTn id="23" dur="500"/>
                                        <p:tgtEl>
                                          <p:spTgt spid="3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right)">
                                      <p:cBhvr>
                                        <p:cTn id="31" dur="500"/>
                                        <p:tgtEl>
                                          <p:spTgt spid="3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31" grpId="0" animBg="1"/>
      <p:bldP spid="32" grpId="0" animBg="1"/>
      <p:bldP spid="33" grpId="0" animBg="1"/>
      <p:bldP spid="34" grpId="0" animBg="1"/>
      <p:bldP spid="35" grpId="0" animBg="1"/>
      <p:bldP spid="36" grpId="0" animBg="1"/>
      <p:bldP spid="16" grpId="0" animBg="1"/>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PROGRAMMING EXAMPLE</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747</a:t>
            </a:fld>
            <a:endParaRPr lang="en-US"/>
          </a:p>
        </p:txBody>
      </p:sp>
      <p:sp>
        <p:nvSpPr>
          <p:cNvPr id="13" name="Rectangle 12"/>
          <p:cNvSpPr/>
          <p:nvPr/>
        </p:nvSpPr>
        <p:spPr>
          <a:xfrm>
            <a:off x="0" y="798864"/>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8.2 PROGRAM 2 – SOLUTION </a:t>
            </a:r>
          </a:p>
        </p:txBody>
      </p:sp>
      <p:cxnSp>
        <p:nvCxnSpPr>
          <p:cNvPr id="14" name="Straight Connector 1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79512" y="1052736"/>
            <a:ext cx="8784977" cy="5693866"/>
            <a:chOff x="323528" y="1236822"/>
            <a:chExt cx="7848873" cy="5354068"/>
          </a:xfrm>
        </p:grpSpPr>
        <p:sp>
          <p:nvSpPr>
            <p:cNvPr id="20" name="TextBox 19"/>
            <p:cNvSpPr txBox="1"/>
            <p:nvPr/>
          </p:nvSpPr>
          <p:spPr>
            <a:xfrm>
              <a:off x="788528" y="1236822"/>
              <a:ext cx="7383873" cy="5354068"/>
            </a:xfrm>
            <a:prstGeom prst="rect">
              <a:avLst/>
            </a:prstGeom>
            <a:solidFill>
              <a:schemeClr val="bg2"/>
            </a:solidFill>
            <a:ln w="28575" cap="rnd" cmpd="thickThin">
              <a:solidFill>
                <a:srgbClr val="0000FF"/>
              </a:solidFill>
            </a:ln>
          </p:spPr>
          <p:txBody>
            <a:bodyPr wrap="square" rtlCol="0">
              <a:spAutoFit/>
            </a:bodyPr>
            <a:lstStyle/>
            <a:p>
              <a:r>
                <a:rPr lang="en-US" sz="1400" dirty="0">
                  <a:solidFill>
                    <a:srgbClr val="00B0F0"/>
                  </a:solidFill>
                </a:rPr>
                <a:t>import </a:t>
              </a:r>
              <a:r>
                <a:rPr lang="en-US" sz="1400" dirty="0" err="1">
                  <a:solidFill>
                    <a:srgbClr val="FF0000"/>
                  </a:solidFill>
                </a:rPr>
                <a:t>java.util</a:t>
              </a:r>
              <a:r>
                <a:rPr lang="en-US" sz="1400" dirty="0">
                  <a:solidFill>
                    <a:srgbClr val="FF0000"/>
                  </a:solidFill>
                </a:rPr>
                <a:t>.*</a:t>
              </a:r>
              <a:r>
                <a:rPr lang="en-US" sz="1400" dirty="0"/>
                <a:t>;</a:t>
              </a:r>
            </a:p>
            <a:p>
              <a:r>
                <a:rPr lang="en-US" sz="1400" dirty="0">
                  <a:solidFill>
                    <a:srgbClr val="00B0F0"/>
                  </a:solidFill>
                </a:rPr>
                <a:t>public class </a:t>
              </a:r>
              <a:r>
                <a:rPr lang="en-US" sz="1400" dirty="0">
                  <a:solidFill>
                    <a:srgbClr val="0000FF"/>
                  </a:solidFill>
                </a:rPr>
                <a:t>program2</a:t>
              </a:r>
            </a:p>
            <a:p>
              <a:r>
                <a:rPr lang="en-US" sz="1400" dirty="0"/>
                <a:t>{   </a:t>
              </a:r>
              <a:r>
                <a:rPr lang="en-US" sz="1400" dirty="0">
                  <a:solidFill>
                    <a:srgbClr val="00B0F0"/>
                  </a:solidFill>
                </a:rPr>
                <a:t>static </a:t>
              </a:r>
              <a:r>
                <a:rPr lang="en-US" sz="1400" dirty="0"/>
                <a:t>Scanner </a:t>
              </a:r>
              <a:r>
                <a:rPr lang="en-US" sz="1400" dirty="0">
                  <a:solidFill>
                    <a:srgbClr val="0000FF"/>
                  </a:solidFill>
                </a:rPr>
                <a:t>read </a:t>
              </a:r>
              <a:r>
                <a:rPr lang="en-US" sz="1400" dirty="0"/>
                <a:t>= </a:t>
              </a:r>
              <a:r>
                <a:rPr lang="en-US" sz="1400" dirty="0">
                  <a:solidFill>
                    <a:srgbClr val="00B0F0"/>
                  </a:solidFill>
                </a:rPr>
                <a:t>new </a:t>
              </a:r>
              <a:r>
                <a:rPr lang="en-US" sz="1400" dirty="0"/>
                <a:t>Scanner (System.in);</a:t>
              </a:r>
            </a:p>
            <a:p>
              <a:r>
                <a:rPr lang="en-US" sz="1400" dirty="0"/>
                <a:t>   </a:t>
              </a:r>
              <a:r>
                <a:rPr lang="en-US" sz="1400" dirty="0">
                  <a:solidFill>
                    <a:srgbClr val="00B0F0"/>
                  </a:solidFill>
                </a:rPr>
                <a:t>public static void main </a:t>
              </a:r>
              <a:r>
                <a:rPr lang="en-US" sz="1400" dirty="0"/>
                <a:t>(</a:t>
              </a:r>
              <a:r>
                <a:rPr lang="en-US" sz="1400" dirty="0">
                  <a:solidFill>
                    <a:srgbClr val="00B0F0"/>
                  </a:solidFill>
                </a:rPr>
                <a:t>String[] </a:t>
              </a:r>
              <a:r>
                <a:rPr lang="en-US" sz="1400" dirty="0" err="1">
                  <a:solidFill>
                    <a:srgbClr val="00B0F0"/>
                  </a:solidFill>
                </a:rPr>
                <a:t>args</a:t>
              </a:r>
              <a:r>
                <a:rPr lang="en-US" sz="1400" dirty="0"/>
                <a:t>)   {</a:t>
              </a:r>
            </a:p>
            <a:p>
              <a:r>
                <a:rPr lang="en-US" sz="1400" dirty="0">
                  <a:solidFill>
                    <a:srgbClr val="00B0F0"/>
                  </a:solidFill>
                </a:rPr>
                <a:t>     </a:t>
              </a:r>
              <a:r>
                <a:rPr lang="en-US" sz="1400" dirty="0" err="1">
                  <a:solidFill>
                    <a:srgbClr val="00B0F0"/>
                  </a:solidFill>
                </a:rPr>
                <a:t>int</a:t>
              </a:r>
              <a:r>
                <a:rPr lang="en-US" sz="1400" dirty="0">
                  <a:solidFill>
                    <a:srgbClr val="00B0F0"/>
                  </a:solidFill>
                </a:rPr>
                <a:t> </a:t>
              </a:r>
              <a:r>
                <a:rPr lang="en-US" sz="1400" dirty="0" err="1">
                  <a:solidFill>
                    <a:srgbClr val="0000FF"/>
                  </a:solidFill>
                </a:rPr>
                <a:t>sizeA</a:t>
              </a:r>
              <a:r>
                <a:rPr lang="en-US" sz="1400" dirty="0">
                  <a:solidFill>
                    <a:srgbClr val="0000FF"/>
                  </a:solidFill>
                </a:rPr>
                <a:t>, </a:t>
              </a:r>
              <a:r>
                <a:rPr lang="en-US" sz="1400" dirty="0" err="1">
                  <a:solidFill>
                    <a:srgbClr val="0000FF"/>
                  </a:solidFill>
                </a:rPr>
                <a:t>sizeB</a:t>
              </a:r>
              <a:r>
                <a:rPr lang="en-US" sz="1400" dirty="0"/>
                <a:t>;</a:t>
              </a:r>
            </a:p>
            <a:p>
              <a:r>
                <a:rPr lang="en-US" sz="1400" dirty="0"/>
                <a:t>     </a:t>
              </a:r>
              <a:r>
                <a:rPr lang="en-US" sz="1400" dirty="0" err="1">
                  <a:solidFill>
                    <a:srgbClr val="00B0F0"/>
                  </a:solidFill>
                </a:rPr>
                <a:t>int</a:t>
              </a:r>
              <a:r>
                <a:rPr lang="en-US" sz="1400" dirty="0">
                  <a:solidFill>
                    <a:srgbClr val="00B0F0"/>
                  </a:solidFill>
                </a:rPr>
                <a:t>[]</a:t>
              </a:r>
              <a:r>
                <a:rPr lang="en-US" sz="1400" dirty="0"/>
                <a:t> </a:t>
              </a:r>
              <a:r>
                <a:rPr lang="en-US" sz="1400" dirty="0" err="1">
                  <a:solidFill>
                    <a:srgbClr val="0000FF"/>
                  </a:solidFill>
                </a:rPr>
                <a:t>listA</a:t>
              </a:r>
              <a:r>
                <a:rPr lang="en-US" sz="1400" dirty="0">
                  <a:solidFill>
                    <a:srgbClr val="0000FF"/>
                  </a:solidFill>
                </a:rPr>
                <a:t>, </a:t>
              </a:r>
              <a:r>
                <a:rPr lang="en-US" sz="1400" dirty="0" err="1">
                  <a:solidFill>
                    <a:srgbClr val="0000FF"/>
                  </a:solidFill>
                </a:rPr>
                <a:t>listB</a:t>
              </a:r>
              <a:r>
                <a:rPr lang="en-US" sz="1400" dirty="0"/>
                <a:t>;</a:t>
              </a:r>
            </a:p>
            <a:p>
              <a:r>
                <a:rPr lang="en-US" sz="1400" dirty="0"/>
                <a:t>     </a:t>
              </a:r>
              <a:r>
                <a:rPr lang="en-US" sz="1400" dirty="0" err="1"/>
                <a:t>System.out.println</a:t>
              </a:r>
              <a:r>
                <a:rPr lang="en-US" sz="1400" dirty="0"/>
                <a:t> (“Please enter Size of the source array: “);</a:t>
              </a:r>
            </a:p>
            <a:p>
              <a:r>
                <a:rPr lang="en-US" sz="1400" dirty="0"/>
                <a:t>     </a:t>
              </a:r>
              <a:r>
                <a:rPr lang="en-US" sz="1400" dirty="0" err="1">
                  <a:solidFill>
                    <a:srgbClr val="0000FF"/>
                  </a:solidFill>
                </a:rPr>
                <a:t>sizeA</a:t>
              </a:r>
              <a:r>
                <a:rPr lang="en-US" sz="1400" dirty="0">
                  <a:solidFill>
                    <a:srgbClr val="0000FF"/>
                  </a:solidFill>
                </a:rPr>
                <a:t> </a:t>
              </a:r>
              <a:r>
                <a:rPr lang="en-US" sz="1400" dirty="0"/>
                <a:t>= </a:t>
              </a:r>
              <a:r>
                <a:rPr lang="en-US" sz="1400" dirty="0" err="1"/>
                <a:t>read.</a:t>
              </a:r>
              <a:r>
                <a:rPr lang="en-US" sz="1400" dirty="0" err="1">
                  <a:solidFill>
                    <a:srgbClr val="00B050"/>
                  </a:solidFill>
                </a:rPr>
                <a:t>nextInt</a:t>
              </a:r>
              <a:r>
                <a:rPr lang="en-US" sz="1400" dirty="0">
                  <a:solidFill>
                    <a:srgbClr val="00B050"/>
                  </a:solidFill>
                </a:rPr>
                <a:t>()</a:t>
              </a:r>
              <a:r>
                <a:rPr lang="en-US" sz="1400" dirty="0"/>
                <a:t>;</a:t>
              </a:r>
            </a:p>
            <a:p>
              <a:r>
                <a:rPr lang="en-US" sz="1400" dirty="0"/>
                <a:t>     </a:t>
              </a:r>
              <a:r>
                <a:rPr lang="en-US" sz="1400" dirty="0" err="1">
                  <a:solidFill>
                    <a:srgbClr val="0000FF"/>
                  </a:solidFill>
                </a:rPr>
                <a:t>listA</a:t>
              </a:r>
              <a:r>
                <a:rPr lang="en-US" sz="1400" dirty="0"/>
                <a:t> = </a:t>
              </a:r>
              <a:r>
                <a:rPr lang="en-US" sz="1400" dirty="0">
                  <a:solidFill>
                    <a:srgbClr val="00B0F0"/>
                  </a:solidFill>
                </a:rPr>
                <a:t>new </a:t>
              </a:r>
              <a:r>
                <a:rPr lang="en-US" sz="1400" dirty="0" err="1">
                  <a:solidFill>
                    <a:srgbClr val="00B0F0"/>
                  </a:solidFill>
                </a:rPr>
                <a:t>int</a:t>
              </a:r>
              <a:r>
                <a:rPr lang="en-US" sz="1400" dirty="0"/>
                <a:t>[</a:t>
              </a:r>
              <a:r>
                <a:rPr lang="en-US" sz="1400" dirty="0" err="1">
                  <a:solidFill>
                    <a:srgbClr val="0000FF"/>
                  </a:solidFill>
                </a:rPr>
                <a:t>sizeA</a:t>
              </a:r>
              <a:r>
                <a:rPr lang="en-US" sz="1400" dirty="0"/>
                <a:t>];</a:t>
              </a:r>
            </a:p>
            <a:p>
              <a:r>
                <a:rPr lang="en-US" sz="1400" dirty="0">
                  <a:solidFill>
                    <a:srgbClr val="00B050"/>
                  </a:solidFill>
                </a:rPr>
                <a:t>      </a:t>
              </a:r>
              <a:r>
                <a:rPr lang="en-US" sz="1400" dirty="0">
                  <a:solidFill>
                    <a:srgbClr val="00B0F0"/>
                  </a:solidFill>
                </a:rPr>
                <a:t>for</a:t>
              </a:r>
              <a:r>
                <a:rPr lang="en-US" sz="1400" dirty="0">
                  <a:solidFill>
                    <a:srgbClr val="00B050"/>
                  </a:solidFill>
                </a:rPr>
                <a:t> </a:t>
              </a:r>
              <a:r>
                <a:rPr lang="en-US" sz="1400" dirty="0"/>
                <a:t>(</a:t>
              </a:r>
              <a:r>
                <a:rPr lang="en-US" sz="1400" dirty="0" err="1">
                  <a:solidFill>
                    <a:srgbClr val="00B0F0"/>
                  </a:solidFill>
                </a:rPr>
                <a:t>int</a:t>
              </a:r>
              <a:r>
                <a:rPr lang="en-US" sz="1400" dirty="0">
                  <a:solidFill>
                    <a:srgbClr val="00B050"/>
                  </a:solidFill>
                </a:rPr>
                <a:t> </a:t>
              </a:r>
              <a:r>
                <a:rPr lang="en-US" sz="1400" dirty="0" err="1"/>
                <a:t>i</a:t>
              </a:r>
              <a:r>
                <a:rPr lang="en-US" sz="1400" dirty="0"/>
                <a:t>=0; </a:t>
              </a:r>
              <a:r>
                <a:rPr lang="en-US" sz="1400" dirty="0" err="1"/>
                <a:t>i</a:t>
              </a:r>
              <a:r>
                <a:rPr lang="en-US" sz="1400" dirty="0"/>
                <a:t>&lt;</a:t>
              </a:r>
              <a:r>
                <a:rPr lang="en-US" sz="1400" dirty="0" err="1">
                  <a:solidFill>
                    <a:srgbClr val="FF33CC"/>
                  </a:solidFill>
                </a:rPr>
                <a:t>listA.</a:t>
              </a:r>
              <a:r>
                <a:rPr lang="en-US" sz="1400" dirty="0" err="1">
                  <a:solidFill>
                    <a:srgbClr val="00B0F0"/>
                  </a:solidFill>
                </a:rPr>
                <a:t>length</a:t>
              </a:r>
              <a:r>
                <a:rPr lang="en-US" sz="1400" dirty="0"/>
                <a:t>; </a:t>
              </a:r>
              <a:r>
                <a:rPr lang="en-US" sz="1400" dirty="0" err="1"/>
                <a:t>i</a:t>
              </a:r>
              <a:r>
                <a:rPr lang="en-US" sz="1400" dirty="0"/>
                <a:t>++)</a:t>
              </a:r>
            </a:p>
            <a:p>
              <a:r>
                <a:rPr lang="en-US" sz="1400" dirty="0"/>
                <a:t>           {</a:t>
              </a:r>
            </a:p>
            <a:p>
              <a:r>
                <a:rPr lang="en-US" sz="1400" dirty="0"/>
                <a:t>              </a:t>
              </a:r>
              <a:r>
                <a:rPr lang="en-US" sz="1400" dirty="0" err="1"/>
                <a:t>System.out.println</a:t>
              </a:r>
              <a:r>
                <a:rPr lang="en-US" sz="1400" dirty="0"/>
                <a:t> (“Enter next element: “);</a:t>
              </a:r>
            </a:p>
            <a:p>
              <a:r>
                <a:rPr lang="en-US" sz="1400" dirty="0">
                  <a:solidFill>
                    <a:srgbClr val="00B050"/>
                  </a:solidFill>
                </a:rPr>
                <a:t>              </a:t>
              </a:r>
              <a:r>
                <a:rPr lang="en-US" sz="1400" dirty="0" err="1">
                  <a:solidFill>
                    <a:srgbClr val="FF33CC"/>
                  </a:solidFill>
                </a:rPr>
                <a:t>listA</a:t>
              </a:r>
              <a:r>
                <a:rPr lang="en-US" sz="1400" dirty="0"/>
                <a:t>[</a:t>
              </a:r>
              <a:r>
                <a:rPr lang="en-US" sz="1400" dirty="0" err="1"/>
                <a:t>i</a:t>
              </a:r>
              <a:r>
                <a:rPr lang="en-US" sz="1400" dirty="0"/>
                <a:t>] = </a:t>
              </a:r>
              <a:r>
                <a:rPr lang="en-US" sz="1400" dirty="0" err="1"/>
                <a:t>read.</a:t>
              </a:r>
              <a:r>
                <a:rPr lang="en-US" sz="1400" dirty="0" err="1">
                  <a:solidFill>
                    <a:srgbClr val="00B050"/>
                  </a:solidFill>
                </a:rPr>
                <a:t>nextInt</a:t>
              </a:r>
              <a:r>
                <a:rPr lang="en-US" sz="1400" dirty="0">
                  <a:solidFill>
                    <a:srgbClr val="00B050"/>
                  </a:solidFill>
                </a:rPr>
                <a:t>()</a:t>
              </a:r>
              <a:r>
                <a:rPr lang="en-US" sz="1400" dirty="0"/>
                <a:t>;</a:t>
              </a:r>
            </a:p>
            <a:p>
              <a:r>
                <a:rPr lang="en-US" sz="1400" dirty="0">
                  <a:solidFill>
                    <a:srgbClr val="00B050"/>
                  </a:solidFill>
                </a:rPr>
                <a:t>           </a:t>
              </a:r>
              <a:r>
                <a:rPr lang="en-US" sz="1400" dirty="0"/>
                <a:t>}</a:t>
              </a:r>
              <a:r>
                <a:rPr lang="en-US" sz="1400" dirty="0">
                  <a:solidFill>
                    <a:srgbClr val="00B050"/>
                  </a:solidFill>
                </a:rPr>
                <a:t> //end for</a:t>
              </a:r>
              <a:endParaRPr lang="en-US" sz="1400" dirty="0"/>
            </a:p>
            <a:p>
              <a:r>
                <a:rPr lang="en-US" sz="1400" dirty="0"/>
                <a:t>     </a:t>
              </a:r>
              <a:r>
                <a:rPr lang="en-US" sz="1400" dirty="0" err="1"/>
                <a:t>System.out.println</a:t>
              </a:r>
              <a:r>
                <a:rPr lang="en-US" sz="1400" dirty="0"/>
                <a:t> (“Please enter Size of the destination array: “);</a:t>
              </a:r>
            </a:p>
            <a:p>
              <a:r>
                <a:rPr lang="en-US" sz="1400" dirty="0"/>
                <a:t>     </a:t>
              </a:r>
              <a:r>
                <a:rPr lang="en-US" sz="1400" dirty="0" err="1">
                  <a:solidFill>
                    <a:srgbClr val="0000FF"/>
                  </a:solidFill>
                </a:rPr>
                <a:t>sizeB</a:t>
              </a:r>
              <a:r>
                <a:rPr lang="en-US" sz="1400" dirty="0">
                  <a:solidFill>
                    <a:srgbClr val="0000FF"/>
                  </a:solidFill>
                </a:rPr>
                <a:t> </a:t>
              </a:r>
              <a:r>
                <a:rPr lang="en-US" sz="1400" dirty="0"/>
                <a:t>= </a:t>
              </a:r>
              <a:r>
                <a:rPr lang="en-US" sz="1400" dirty="0" err="1">
                  <a:solidFill>
                    <a:srgbClr val="0000FF"/>
                  </a:solidFill>
                </a:rPr>
                <a:t>read</a:t>
              </a:r>
              <a:r>
                <a:rPr lang="en-US" sz="1400" dirty="0" err="1"/>
                <a:t>.</a:t>
              </a:r>
              <a:r>
                <a:rPr lang="en-US" sz="1400" dirty="0" err="1">
                  <a:solidFill>
                    <a:srgbClr val="00B050"/>
                  </a:solidFill>
                </a:rPr>
                <a:t>nextInt</a:t>
              </a:r>
              <a:r>
                <a:rPr lang="en-US" sz="1400" dirty="0">
                  <a:solidFill>
                    <a:srgbClr val="00B050"/>
                  </a:solidFill>
                </a:rPr>
                <a:t>()</a:t>
              </a:r>
              <a:r>
                <a:rPr lang="en-US" sz="1400" dirty="0"/>
                <a:t>;</a:t>
              </a:r>
            </a:p>
            <a:p>
              <a:r>
                <a:rPr lang="en-US" sz="1400" dirty="0"/>
                <a:t>     </a:t>
              </a:r>
              <a:r>
                <a:rPr lang="en-US" sz="1400" dirty="0" err="1">
                  <a:solidFill>
                    <a:srgbClr val="0000FF"/>
                  </a:solidFill>
                </a:rPr>
                <a:t>listB</a:t>
              </a:r>
              <a:r>
                <a:rPr lang="en-US" sz="1400" dirty="0">
                  <a:solidFill>
                    <a:srgbClr val="0000FF"/>
                  </a:solidFill>
                </a:rPr>
                <a:t> </a:t>
              </a:r>
              <a:r>
                <a:rPr lang="en-US" sz="1400" dirty="0"/>
                <a:t>= </a:t>
              </a:r>
              <a:r>
                <a:rPr lang="en-US" sz="1400" dirty="0">
                  <a:solidFill>
                    <a:srgbClr val="00B0F0"/>
                  </a:solidFill>
                </a:rPr>
                <a:t>new </a:t>
              </a:r>
              <a:r>
                <a:rPr lang="en-US" sz="1400" dirty="0" err="1">
                  <a:solidFill>
                    <a:srgbClr val="00B0F0"/>
                  </a:solidFill>
                </a:rPr>
                <a:t>int</a:t>
              </a:r>
              <a:r>
                <a:rPr lang="en-US" sz="1400" dirty="0"/>
                <a:t>[</a:t>
              </a:r>
              <a:r>
                <a:rPr lang="en-US" sz="1400" dirty="0" err="1">
                  <a:solidFill>
                    <a:srgbClr val="0000FF"/>
                  </a:solidFill>
                </a:rPr>
                <a:t>sizeB</a:t>
              </a:r>
              <a:r>
                <a:rPr lang="en-US" sz="1400" dirty="0"/>
                <a:t>];</a:t>
              </a:r>
            </a:p>
            <a:p>
              <a:r>
                <a:rPr lang="en-US" sz="1400" dirty="0"/>
                <a:t>     </a:t>
              </a:r>
              <a:r>
                <a:rPr lang="en-US" sz="1400" dirty="0" err="1">
                  <a:solidFill>
                    <a:srgbClr val="0000FF"/>
                  </a:solidFill>
                </a:rPr>
                <a:t>copyArray</a:t>
              </a:r>
              <a:r>
                <a:rPr lang="en-US" sz="1400" dirty="0">
                  <a:solidFill>
                    <a:srgbClr val="0000FF"/>
                  </a:solidFill>
                </a:rPr>
                <a:t> </a:t>
              </a:r>
              <a:r>
                <a:rPr lang="en-US" sz="1400" dirty="0"/>
                <a:t>(</a:t>
              </a:r>
              <a:r>
                <a:rPr lang="en-US" sz="1400" b="1" u="sng" dirty="0" err="1">
                  <a:solidFill>
                    <a:srgbClr val="FF0000"/>
                  </a:solidFill>
                </a:rPr>
                <a:t>listA</a:t>
              </a:r>
              <a:r>
                <a:rPr lang="en-US" sz="1400" b="1" u="sng" dirty="0">
                  <a:solidFill>
                    <a:srgbClr val="FF0000"/>
                  </a:solidFill>
                </a:rPr>
                <a:t>, </a:t>
              </a:r>
              <a:r>
                <a:rPr lang="en-US" sz="1400" b="1" u="sng" dirty="0" err="1">
                  <a:solidFill>
                    <a:srgbClr val="FF0000"/>
                  </a:solidFill>
                </a:rPr>
                <a:t>listB</a:t>
              </a:r>
              <a:r>
                <a:rPr lang="en-US" sz="1400" dirty="0"/>
                <a:t>,</a:t>
              </a:r>
              <a:r>
                <a:rPr lang="en-US" sz="1400" dirty="0">
                  <a:solidFill>
                    <a:srgbClr val="0000FF"/>
                  </a:solidFill>
                </a:rPr>
                <a:t> </a:t>
              </a:r>
              <a:r>
                <a:rPr lang="en-US" sz="1400" dirty="0" err="1">
                  <a:solidFill>
                    <a:srgbClr val="0000FF"/>
                  </a:solidFill>
                </a:rPr>
                <a:t>Math.min</a:t>
              </a:r>
              <a:r>
                <a:rPr lang="en-US" sz="1400" dirty="0"/>
                <a:t>(</a:t>
              </a:r>
              <a:r>
                <a:rPr lang="en-US" sz="1400" dirty="0" err="1">
                  <a:solidFill>
                    <a:srgbClr val="0000FF"/>
                  </a:solidFill>
                </a:rPr>
                <a:t>sizeA</a:t>
              </a:r>
              <a:r>
                <a:rPr lang="en-US" sz="1400" dirty="0"/>
                <a:t>,</a:t>
              </a:r>
              <a:r>
                <a:rPr lang="en-US" sz="1400" dirty="0">
                  <a:solidFill>
                    <a:srgbClr val="0000FF"/>
                  </a:solidFill>
                </a:rPr>
                <a:t> </a:t>
              </a:r>
              <a:r>
                <a:rPr lang="en-US" sz="1400" dirty="0" err="1">
                  <a:solidFill>
                    <a:srgbClr val="0000FF"/>
                  </a:solidFill>
                </a:rPr>
                <a:t>sizeB</a:t>
              </a:r>
              <a:r>
                <a:rPr lang="en-US" sz="1400" dirty="0"/>
                <a:t>)); </a:t>
              </a:r>
            </a:p>
            <a:p>
              <a:r>
                <a:rPr lang="en-US" sz="1400" dirty="0"/>
                <a:t>   }</a:t>
              </a:r>
              <a:r>
                <a:rPr lang="en-US" sz="1400" dirty="0">
                  <a:solidFill>
                    <a:srgbClr val="00B050"/>
                  </a:solidFill>
                </a:rPr>
                <a:t> //end main  </a:t>
              </a:r>
            </a:p>
            <a:p>
              <a:r>
                <a:rPr lang="en-US" sz="1400" dirty="0">
                  <a:solidFill>
                    <a:srgbClr val="00B0F0"/>
                  </a:solidFill>
                </a:rPr>
                <a:t>   public static void </a:t>
              </a:r>
              <a:r>
                <a:rPr lang="en-US" sz="1400" dirty="0" err="1">
                  <a:solidFill>
                    <a:srgbClr val="0000FF"/>
                  </a:solidFill>
                </a:rPr>
                <a:t>copyArray</a:t>
              </a:r>
              <a:r>
                <a:rPr lang="en-US" sz="1400" dirty="0">
                  <a:solidFill>
                    <a:srgbClr val="0000FF"/>
                  </a:solidFill>
                </a:rPr>
                <a:t> </a:t>
              </a:r>
              <a:r>
                <a:rPr lang="en-US" sz="1400" dirty="0"/>
                <a:t>(</a:t>
              </a:r>
              <a:r>
                <a:rPr lang="en-US" sz="1400" dirty="0" err="1">
                  <a:solidFill>
                    <a:srgbClr val="00B0F0"/>
                  </a:solidFill>
                </a:rPr>
                <a:t>int</a:t>
              </a:r>
              <a:r>
                <a:rPr lang="en-US" sz="1400" dirty="0">
                  <a:solidFill>
                    <a:srgbClr val="00B0F0"/>
                  </a:solidFill>
                </a:rPr>
                <a:t>[] </a:t>
              </a:r>
              <a:r>
                <a:rPr lang="en-US" sz="1400" dirty="0">
                  <a:solidFill>
                    <a:srgbClr val="FF33CC"/>
                  </a:solidFill>
                </a:rPr>
                <a:t>source</a:t>
              </a:r>
              <a:r>
                <a:rPr lang="en-US" sz="1400" dirty="0"/>
                <a:t>, </a:t>
              </a:r>
              <a:r>
                <a:rPr lang="en-US" sz="1400" dirty="0" err="1">
                  <a:solidFill>
                    <a:srgbClr val="00B0F0"/>
                  </a:solidFill>
                </a:rPr>
                <a:t>int</a:t>
              </a:r>
              <a:r>
                <a:rPr lang="en-US" sz="1400" dirty="0">
                  <a:solidFill>
                    <a:srgbClr val="00B0F0"/>
                  </a:solidFill>
                </a:rPr>
                <a:t>[] </a:t>
              </a:r>
              <a:r>
                <a:rPr lang="en-US" sz="1400" dirty="0">
                  <a:solidFill>
                    <a:srgbClr val="FF33CC"/>
                  </a:solidFill>
                </a:rPr>
                <a:t>destination</a:t>
              </a:r>
              <a:r>
                <a:rPr lang="en-US" sz="1400" dirty="0"/>
                <a:t>, </a:t>
              </a:r>
              <a:r>
                <a:rPr lang="en-US" sz="1400" dirty="0" err="1">
                  <a:solidFill>
                    <a:srgbClr val="00B0F0"/>
                  </a:solidFill>
                </a:rPr>
                <a:t>int</a:t>
              </a:r>
              <a:r>
                <a:rPr lang="en-US" sz="1400" dirty="0">
                  <a:solidFill>
                    <a:srgbClr val="00B0F0"/>
                  </a:solidFill>
                </a:rPr>
                <a:t> </a:t>
              </a:r>
              <a:r>
                <a:rPr lang="en-US" sz="1400" dirty="0" err="1">
                  <a:solidFill>
                    <a:srgbClr val="FF33CC"/>
                  </a:solidFill>
                </a:rPr>
                <a:t>numOfElements</a:t>
              </a:r>
              <a:r>
                <a:rPr lang="en-US" sz="1400" dirty="0"/>
                <a:t>)</a:t>
              </a:r>
            </a:p>
            <a:p>
              <a:r>
                <a:rPr lang="en-US" sz="1400" dirty="0"/>
                <a:t>   {</a:t>
              </a:r>
            </a:p>
            <a:p>
              <a:r>
                <a:rPr lang="en-US" sz="1400" dirty="0"/>
                <a:t>      </a:t>
              </a:r>
              <a:r>
                <a:rPr lang="en-US" sz="1400" dirty="0" err="1">
                  <a:solidFill>
                    <a:srgbClr val="00B0F0"/>
                  </a:solidFill>
                </a:rPr>
                <a:t>int</a:t>
              </a:r>
              <a:r>
                <a:rPr lang="en-US" sz="1400" dirty="0">
                  <a:solidFill>
                    <a:srgbClr val="00B0F0"/>
                  </a:solidFill>
                </a:rPr>
                <a:t> </a:t>
              </a:r>
              <a:r>
                <a:rPr lang="en-US" sz="1400" dirty="0">
                  <a:solidFill>
                    <a:srgbClr val="0000FF"/>
                  </a:solidFill>
                </a:rPr>
                <a:t>index</a:t>
              </a:r>
              <a:r>
                <a:rPr lang="en-US" sz="1400" dirty="0"/>
                <a:t>;</a:t>
              </a:r>
            </a:p>
            <a:p>
              <a:r>
                <a:rPr lang="en-US" sz="1400" dirty="0">
                  <a:solidFill>
                    <a:srgbClr val="00B0F0"/>
                  </a:solidFill>
                </a:rPr>
                <a:t>      for </a:t>
              </a:r>
              <a:r>
                <a:rPr lang="en-US" sz="1400" dirty="0"/>
                <a:t>(</a:t>
              </a:r>
              <a:r>
                <a:rPr lang="en-US" sz="1400" dirty="0">
                  <a:solidFill>
                    <a:srgbClr val="0000FF"/>
                  </a:solidFill>
                </a:rPr>
                <a:t>index </a:t>
              </a:r>
              <a:r>
                <a:rPr lang="en-US" sz="1400" dirty="0"/>
                <a:t>= 0; </a:t>
              </a:r>
              <a:r>
                <a:rPr lang="en-US" sz="1400" dirty="0">
                  <a:solidFill>
                    <a:srgbClr val="0000FF"/>
                  </a:solidFill>
                </a:rPr>
                <a:t>index </a:t>
              </a:r>
              <a:r>
                <a:rPr lang="en-US" sz="1400" dirty="0"/>
                <a:t>&lt; </a:t>
              </a:r>
              <a:r>
                <a:rPr lang="en-US" sz="1400" dirty="0" err="1">
                  <a:solidFill>
                    <a:srgbClr val="FF33CC"/>
                  </a:solidFill>
                </a:rPr>
                <a:t>numOfElements</a:t>
              </a:r>
              <a:r>
                <a:rPr lang="en-US" sz="1400" dirty="0"/>
                <a:t>; </a:t>
              </a:r>
              <a:r>
                <a:rPr lang="en-US" sz="1400" dirty="0">
                  <a:solidFill>
                    <a:srgbClr val="0000FF"/>
                  </a:solidFill>
                </a:rPr>
                <a:t>index</a:t>
              </a:r>
              <a:r>
                <a:rPr lang="en-US" sz="1400" dirty="0"/>
                <a:t>++)</a:t>
              </a:r>
            </a:p>
            <a:p>
              <a:r>
                <a:rPr lang="en-US" sz="1400" dirty="0"/>
                <a:t>           </a:t>
              </a:r>
              <a:r>
                <a:rPr lang="en-US" sz="1400" dirty="0">
                  <a:solidFill>
                    <a:srgbClr val="FF33CC"/>
                  </a:solidFill>
                </a:rPr>
                <a:t>destination</a:t>
              </a:r>
              <a:r>
                <a:rPr lang="en-US" sz="1400" dirty="0"/>
                <a:t>[</a:t>
              </a:r>
              <a:r>
                <a:rPr lang="en-US" sz="1400" dirty="0">
                  <a:solidFill>
                    <a:srgbClr val="0000FF"/>
                  </a:solidFill>
                </a:rPr>
                <a:t>index</a:t>
              </a:r>
              <a:r>
                <a:rPr lang="en-US" sz="1400" dirty="0"/>
                <a:t>] = </a:t>
              </a:r>
              <a:r>
                <a:rPr lang="en-US" sz="1400" dirty="0">
                  <a:solidFill>
                    <a:srgbClr val="FF33CC"/>
                  </a:solidFill>
                </a:rPr>
                <a:t>source</a:t>
              </a:r>
              <a:r>
                <a:rPr lang="en-US" sz="1400" dirty="0"/>
                <a:t>[</a:t>
              </a:r>
              <a:r>
                <a:rPr lang="en-US" sz="1400" dirty="0">
                  <a:solidFill>
                    <a:srgbClr val="0000FF"/>
                  </a:solidFill>
                </a:rPr>
                <a:t>index</a:t>
              </a:r>
              <a:r>
                <a:rPr lang="en-US" sz="1400" dirty="0"/>
                <a:t>];</a:t>
              </a:r>
            </a:p>
            <a:p>
              <a:r>
                <a:rPr lang="en-US" sz="1400" dirty="0"/>
                <a:t>   } </a:t>
              </a:r>
              <a:r>
                <a:rPr lang="en-US" sz="1400" dirty="0">
                  <a:solidFill>
                    <a:srgbClr val="00B050"/>
                  </a:solidFill>
                </a:rPr>
                <a:t>//end </a:t>
              </a:r>
              <a:r>
                <a:rPr lang="en-US" sz="1400" dirty="0" err="1">
                  <a:solidFill>
                    <a:srgbClr val="00B050"/>
                  </a:solidFill>
                </a:rPr>
                <a:t>copyArray</a:t>
              </a:r>
              <a:endParaRPr lang="en-US" sz="1400" dirty="0">
                <a:solidFill>
                  <a:srgbClr val="00B050"/>
                </a:solidFill>
              </a:endParaRPr>
            </a:p>
            <a:p>
              <a:r>
                <a:rPr lang="en-US" sz="1400" dirty="0"/>
                <a:t>} </a:t>
              </a:r>
              <a:r>
                <a:rPr lang="en-US" sz="1400" dirty="0">
                  <a:solidFill>
                    <a:srgbClr val="00B050"/>
                  </a:solidFill>
                </a:rPr>
                <a:t>//end class</a:t>
              </a:r>
            </a:p>
          </p:txBody>
        </p:sp>
        <p:sp>
          <p:nvSpPr>
            <p:cNvPr id="21" name="TextBox 20"/>
            <p:cNvSpPr txBox="1"/>
            <p:nvPr/>
          </p:nvSpPr>
          <p:spPr>
            <a:xfrm>
              <a:off x="323528" y="1236822"/>
              <a:ext cx="450344" cy="4746309"/>
            </a:xfrm>
            <a:prstGeom prst="rect">
              <a:avLst/>
            </a:prstGeom>
            <a:noFill/>
          </p:spPr>
          <p:txBody>
            <a:bodyPr wrap="square" rtlCol="0">
              <a:spAutoFit/>
            </a:bodyPr>
            <a:lstStyle/>
            <a:p>
              <a:pPr algn="r"/>
              <a:r>
                <a:rPr lang="en-US" sz="1400" dirty="0">
                  <a:solidFill>
                    <a:srgbClr val="FF0000"/>
                  </a:solidFill>
                </a:rPr>
                <a:t>1</a:t>
              </a:r>
            </a:p>
            <a:p>
              <a:pPr algn="r"/>
              <a:r>
                <a:rPr lang="en-US" sz="1400" dirty="0">
                  <a:solidFill>
                    <a:srgbClr val="FF0000"/>
                  </a:solidFill>
                </a:rPr>
                <a:t>2</a:t>
              </a:r>
            </a:p>
            <a:p>
              <a:pPr algn="r"/>
              <a:r>
                <a:rPr lang="en-US" sz="1400" dirty="0">
                  <a:solidFill>
                    <a:srgbClr val="FF0000"/>
                  </a:solidFill>
                </a:rPr>
                <a:t>3</a:t>
              </a:r>
            </a:p>
            <a:p>
              <a:pPr algn="r"/>
              <a:r>
                <a:rPr lang="en-US" sz="1400" dirty="0">
                  <a:solidFill>
                    <a:srgbClr val="FF0000"/>
                  </a:solidFill>
                </a:rPr>
                <a:t>4</a:t>
              </a:r>
            </a:p>
            <a:p>
              <a:pPr algn="r"/>
              <a:r>
                <a:rPr lang="en-US" sz="1400" dirty="0">
                  <a:solidFill>
                    <a:srgbClr val="FF0000"/>
                  </a:solidFill>
                </a:rPr>
                <a:t>5</a:t>
              </a:r>
            </a:p>
            <a:p>
              <a:pPr algn="r"/>
              <a:r>
                <a:rPr lang="en-US" sz="1400" dirty="0">
                  <a:solidFill>
                    <a:srgbClr val="FF0000"/>
                  </a:solidFill>
                </a:rPr>
                <a:t>6</a:t>
              </a:r>
            </a:p>
            <a:p>
              <a:pPr algn="r"/>
              <a:r>
                <a:rPr lang="en-US" sz="1400" dirty="0">
                  <a:solidFill>
                    <a:srgbClr val="FF0000"/>
                  </a:solidFill>
                </a:rPr>
                <a:t>7</a:t>
              </a:r>
            </a:p>
            <a:p>
              <a:pPr algn="r"/>
              <a:r>
                <a:rPr lang="en-US" sz="1400" dirty="0">
                  <a:solidFill>
                    <a:srgbClr val="FF0000"/>
                  </a:solidFill>
                </a:rPr>
                <a:t>8</a:t>
              </a:r>
            </a:p>
            <a:p>
              <a:pPr algn="r"/>
              <a:r>
                <a:rPr lang="en-US" sz="1400" dirty="0">
                  <a:solidFill>
                    <a:srgbClr val="FF0000"/>
                  </a:solidFill>
                </a:rPr>
                <a:t>9</a:t>
              </a:r>
            </a:p>
            <a:p>
              <a:pPr algn="r"/>
              <a:r>
                <a:rPr lang="en-US" sz="1400" dirty="0">
                  <a:solidFill>
                    <a:srgbClr val="FF0000"/>
                  </a:solidFill>
                </a:rPr>
                <a:t>10</a:t>
              </a:r>
            </a:p>
            <a:p>
              <a:pPr algn="r"/>
              <a:r>
                <a:rPr lang="en-US" sz="1400" dirty="0">
                  <a:solidFill>
                    <a:srgbClr val="FF0000"/>
                  </a:solidFill>
                </a:rPr>
                <a:t>11</a:t>
              </a:r>
            </a:p>
            <a:p>
              <a:pPr algn="r"/>
              <a:r>
                <a:rPr lang="en-US" sz="1400" dirty="0">
                  <a:solidFill>
                    <a:srgbClr val="FF0000"/>
                  </a:solidFill>
                </a:rPr>
                <a:t>12</a:t>
              </a:r>
            </a:p>
            <a:p>
              <a:pPr algn="r"/>
              <a:r>
                <a:rPr lang="en-US" sz="1400" dirty="0">
                  <a:solidFill>
                    <a:srgbClr val="FF0000"/>
                  </a:solidFill>
                </a:rPr>
                <a:t>13</a:t>
              </a:r>
            </a:p>
            <a:p>
              <a:pPr algn="r"/>
              <a:r>
                <a:rPr lang="en-US" sz="1400" dirty="0">
                  <a:solidFill>
                    <a:srgbClr val="FF0000"/>
                  </a:solidFill>
                </a:rPr>
                <a:t>14</a:t>
              </a:r>
            </a:p>
            <a:p>
              <a:pPr algn="r"/>
              <a:r>
                <a:rPr lang="en-US" sz="1400" dirty="0">
                  <a:solidFill>
                    <a:srgbClr val="FF0000"/>
                  </a:solidFill>
                </a:rPr>
                <a:t>1516</a:t>
              </a:r>
            </a:p>
            <a:p>
              <a:pPr algn="r"/>
              <a:r>
                <a:rPr lang="en-US" sz="1400" dirty="0">
                  <a:solidFill>
                    <a:srgbClr val="FF0000"/>
                  </a:solidFill>
                </a:rPr>
                <a:t>17</a:t>
              </a:r>
            </a:p>
            <a:p>
              <a:pPr algn="r"/>
              <a:r>
                <a:rPr lang="en-US" sz="1400" dirty="0">
                  <a:solidFill>
                    <a:srgbClr val="FF0000"/>
                  </a:solidFill>
                </a:rPr>
                <a:t>18</a:t>
              </a:r>
            </a:p>
            <a:p>
              <a:pPr algn="r"/>
              <a:r>
                <a:rPr lang="en-US" sz="1400" dirty="0">
                  <a:solidFill>
                    <a:srgbClr val="FF0000"/>
                  </a:solidFill>
                </a:rPr>
                <a:t>19</a:t>
              </a:r>
            </a:p>
            <a:p>
              <a:pPr algn="r"/>
              <a:r>
                <a:rPr lang="en-US" sz="1400" dirty="0">
                  <a:solidFill>
                    <a:srgbClr val="FF0000"/>
                  </a:solidFill>
                </a:rPr>
                <a:t>20</a:t>
              </a:r>
            </a:p>
            <a:p>
              <a:pPr algn="r"/>
              <a:r>
                <a:rPr lang="en-US" sz="1400" dirty="0">
                  <a:solidFill>
                    <a:srgbClr val="FF0000"/>
                  </a:solidFill>
                </a:rPr>
                <a:t>21</a:t>
              </a:r>
            </a:p>
            <a:p>
              <a:pPr algn="r"/>
              <a:r>
                <a:rPr lang="en-US" sz="1400" dirty="0">
                  <a:solidFill>
                    <a:srgbClr val="FF0000"/>
                  </a:solidFill>
                </a:rPr>
                <a:t>22</a:t>
              </a:r>
            </a:p>
            <a:p>
              <a:pPr algn="r"/>
              <a:r>
                <a:rPr lang="en-US" sz="1400" dirty="0">
                  <a:solidFill>
                    <a:srgbClr val="FF0000"/>
                  </a:solidFill>
                </a:rPr>
                <a:t>23</a:t>
              </a:r>
            </a:p>
          </p:txBody>
        </p:sp>
      </p:grpSp>
      <p:sp>
        <p:nvSpPr>
          <p:cNvPr id="15" name="Rectangle 14"/>
          <p:cNvSpPr/>
          <p:nvPr/>
        </p:nvSpPr>
        <p:spPr>
          <a:xfrm>
            <a:off x="732113" y="5117810"/>
            <a:ext cx="8280919" cy="257545"/>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547664" y="3627549"/>
            <a:ext cx="2088232" cy="257545"/>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51428" y="4699877"/>
            <a:ext cx="8280919" cy="21602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Callout 23"/>
          <p:cNvSpPr/>
          <p:nvPr/>
        </p:nvSpPr>
        <p:spPr>
          <a:xfrm>
            <a:off x="6222465" y="5563550"/>
            <a:ext cx="2376264" cy="1183052"/>
          </a:xfrm>
          <a:prstGeom prst="wedgeEllipseCallout">
            <a:avLst>
              <a:gd name="adj1" fmla="val -116272"/>
              <a:gd name="adj2" fmla="val -41254"/>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FF"/>
                </a:solidFill>
              </a:rPr>
              <a:t>index </a:t>
            </a:r>
            <a:r>
              <a:rPr lang="en-US" sz="1400" dirty="0">
                <a:solidFill>
                  <a:schemeClr val="tx1"/>
                </a:solidFill>
              </a:rPr>
              <a:t>is declared inside the method </a:t>
            </a:r>
            <a:r>
              <a:rPr lang="en-US" sz="1400" dirty="0">
                <a:solidFill>
                  <a:schemeClr val="tx1"/>
                </a:solidFill>
                <a:sym typeface="Wingdings" panose="05000000000000000000" pitchFamily="2" charset="2"/>
              </a:rPr>
              <a:t> local variable</a:t>
            </a:r>
            <a:endParaRPr lang="en-US" sz="1400" dirty="0">
              <a:solidFill>
                <a:schemeClr val="tx1"/>
              </a:solidFill>
            </a:endParaRPr>
          </a:p>
        </p:txBody>
      </p:sp>
    </p:spTree>
    <p:extLst>
      <p:ext uri="{BB962C8B-B14F-4D97-AF65-F5344CB8AC3E}">
        <p14:creationId xmlns:p14="http://schemas.microsoft.com/office/powerpoint/2010/main" val="353047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3" grpId="0" animBg="1"/>
      <p:bldP spid="24" grpId="0" animBg="1"/>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PROGRAMMING EXAMPLE</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748</a:t>
            </a:fld>
            <a:endParaRPr lang="en-US"/>
          </a:p>
        </p:txBody>
      </p:sp>
      <p:sp>
        <p:nvSpPr>
          <p:cNvPr id="13" name="Rectangle 12"/>
          <p:cNvSpPr/>
          <p:nvPr/>
        </p:nvSpPr>
        <p:spPr>
          <a:xfrm>
            <a:off x="0" y="798864"/>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8.3 PROGRAM 3</a:t>
            </a:r>
          </a:p>
        </p:txBody>
      </p:sp>
      <p:cxnSp>
        <p:nvCxnSpPr>
          <p:cNvPr id="14" name="Straight Connector 13"/>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79512" y="1350646"/>
            <a:ext cx="8784976" cy="823153"/>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600" dirty="0"/>
              <a:t>Write a method that searches for a target element in a one-dimensional array. The method should return the index of the found element. If it is not found, it returns -1.</a:t>
            </a:r>
          </a:p>
        </p:txBody>
      </p:sp>
      <p:grpSp>
        <p:nvGrpSpPr>
          <p:cNvPr id="18" name="Group 17"/>
          <p:cNvGrpSpPr/>
          <p:nvPr/>
        </p:nvGrpSpPr>
        <p:grpSpPr>
          <a:xfrm>
            <a:off x="179512" y="2375009"/>
            <a:ext cx="8784977" cy="2062103"/>
            <a:chOff x="323528" y="1236822"/>
            <a:chExt cx="7848873" cy="1939040"/>
          </a:xfrm>
        </p:grpSpPr>
        <p:sp>
          <p:nvSpPr>
            <p:cNvPr id="19" name="TextBox 18"/>
            <p:cNvSpPr txBox="1"/>
            <p:nvPr/>
          </p:nvSpPr>
          <p:spPr>
            <a:xfrm>
              <a:off x="788528" y="1236822"/>
              <a:ext cx="7383873" cy="1939040"/>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public static </a:t>
              </a:r>
              <a:r>
                <a:rPr lang="en-US" sz="1600" dirty="0" err="1">
                  <a:solidFill>
                    <a:srgbClr val="00B0F0"/>
                  </a:solidFill>
                </a:rPr>
                <a:t>int</a:t>
              </a:r>
              <a:r>
                <a:rPr lang="en-US" sz="1600" dirty="0">
                  <a:solidFill>
                    <a:srgbClr val="00B0F0"/>
                  </a:solidFill>
                </a:rPr>
                <a:t> </a:t>
              </a:r>
              <a:r>
                <a:rPr lang="en-US" sz="1600" dirty="0">
                  <a:solidFill>
                    <a:srgbClr val="0000FF"/>
                  </a:solidFill>
                </a:rPr>
                <a:t>search </a:t>
              </a:r>
              <a:r>
                <a:rPr lang="en-US" sz="1600" dirty="0"/>
                <a:t>(</a:t>
              </a:r>
              <a:r>
                <a:rPr lang="en-US" sz="1600" dirty="0" err="1">
                  <a:solidFill>
                    <a:srgbClr val="00B0F0"/>
                  </a:solidFill>
                </a:rPr>
                <a:t>int</a:t>
              </a:r>
              <a:r>
                <a:rPr lang="en-US" sz="1600" dirty="0">
                  <a:solidFill>
                    <a:srgbClr val="00B0F0"/>
                  </a:solidFill>
                </a:rPr>
                <a:t>[] </a:t>
              </a:r>
              <a:r>
                <a:rPr lang="en-US" sz="1600" dirty="0">
                  <a:solidFill>
                    <a:srgbClr val="FF33CC"/>
                  </a:solidFill>
                </a:rPr>
                <a:t>list</a:t>
              </a:r>
              <a:r>
                <a:rPr lang="en-US" sz="1600" dirty="0"/>
                <a:t>, </a:t>
              </a:r>
              <a:r>
                <a:rPr lang="en-US" sz="1600" dirty="0" err="1">
                  <a:solidFill>
                    <a:srgbClr val="00B0F0"/>
                  </a:solidFill>
                </a:rPr>
                <a:t>int</a:t>
              </a:r>
              <a:r>
                <a:rPr lang="en-US" sz="1600" dirty="0">
                  <a:solidFill>
                    <a:srgbClr val="00B0F0"/>
                  </a:solidFill>
                </a:rPr>
                <a:t> </a:t>
              </a:r>
              <a:r>
                <a:rPr lang="en-US" sz="1600" dirty="0">
                  <a:solidFill>
                    <a:srgbClr val="FF33CC"/>
                  </a:solidFill>
                </a:rPr>
                <a:t>target</a:t>
              </a:r>
              <a:r>
                <a:rPr lang="en-US" sz="1600" dirty="0"/>
                <a:t>)</a:t>
              </a:r>
            </a:p>
            <a:p>
              <a:r>
                <a:rPr lang="en-US" sz="1600" dirty="0"/>
                <a:t>   {</a:t>
              </a:r>
            </a:p>
            <a:p>
              <a:r>
                <a:rPr lang="en-US" sz="1600" dirty="0"/>
                <a:t>      </a:t>
              </a:r>
              <a:r>
                <a:rPr lang="en-US" sz="1600" dirty="0" err="1">
                  <a:solidFill>
                    <a:srgbClr val="00B0F0"/>
                  </a:solidFill>
                </a:rPr>
                <a:t>int</a:t>
              </a:r>
              <a:r>
                <a:rPr lang="en-US" sz="1600" dirty="0">
                  <a:solidFill>
                    <a:srgbClr val="00B0F0"/>
                  </a:solidFill>
                </a:rPr>
                <a:t> </a:t>
              </a:r>
              <a:r>
                <a:rPr lang="en-US" sz="1600" dirty="0">
                  <a:solidFill>
                    <a:srgbClr val="0000FF"/>
                  </a:solidFill>
                </a:rPr>
                <a:t>index</a:t>
              </a:r>
              <a:r>
                <a:rPr lang="en-US" sz="1600" dirty="0"/>
                <a:t>;</a:t>
              </a:r>
            </a:p>
            <a:p>
              <a:r>
                <a:rPr lang="en-US" sz="1600" dirty="0">
                  <a:solidFill>
                    <a:srgbClr val="00B0F0"/>
                  </a:solidFill>
                </a:rPr>
                <a:t>      for </a:t>
              </a:r>
              <a:r>
                <a:rPr lang="en-US" sz="1600" dirty="0"/>
                <a:t>(</a:t>
              </a:r>
              <a:r>
                <a:rPr lang="en-US" sz="1600" dirty="0">
                  <a:solidFill>
                    <a:srgbClr val="0000FF"/>
                  </a:solidFill>
                </a:rPr>
                <a:t>index </a:t>
              </a:r>
              <a:r>
                <a:rPr lang="en-US" sz="1600" dirty="0"/>
                <a:t>= 0; </a:t>
              </a:r>
              <a:r>
                <a:rPr lang="en-US" sz="1600" dirty="0">
                  <a:solidFill>
                    <a:srgbClr val="0000FF"/>
                  </a:solidFill>
                </a:rPr>
                <a:t>index </a:t>
              </a:r>
              <a:r>
                <a:rPr lang="en-US" sz="1600" dirty="0"/>
                <a:t>&lt; </a:t>
              </a:r>
              <a:r>
                <a:rPr lang="en-US" sz="1600" dirty="0" err="1">
                  <a:solidFill>
                    <a:srgbClr val="FF33CC"/>
                  </a:solidFill>
                </a:rPr>
                <a:t>list</a:t>
              </a:r>
              <a:r>
                <a:rPr lang="en-US" sz="1600" dirty="0" err="1"/>
                <a:t>.</a:t>
              </a:r>
              <a:r>
                <a:rPr lang="en-US" sz="1600" dirty="0" err="1">
                  <a:solidFill>
                    <a:srgbClr val="00B0F0"/>
                  </a:solidFill>
                </a:rPr>
                <a:t>length</a:t>
              </a:r>
              <a:r>
                <a:rPr lang="en-US" sz="1600" dirty="0"/>
                <a:t>; </a:t>
              </a:r>
              <a:r>
                <a:rPr lang="en-US" sz="1600" dirty="0">
                  <a:solidFill>
                    <a:srgbClr val="0000FF"/>
                  </a:solidFill>
                </a:rPr>
                <a:t>index</a:t>
              </a:r>
              <a:r>
                <a:rPr lang="en-US" sz="1600" dirty="0"/>
                <a:t>++)</a:t>
              </a:r>
            </a:p>
            <a:p>
              <a:r>
                <a:rPr lang="en-US" sz="1600" dirty="0"/>
                <a:t>           </a:t>
              </a:r>
              <a:r>
                <a:rPr lang="en-US" sz="1600" dirty="0">
                  <a:solidFill>
                    <a:srgbClr val="00B0F0"/>
                  </a:solidFill>
                </a:rPr>
                <a:t>if</a:t>
              </a:r>
              <a:r>
                <a:rPr lang="en-US" sz="1600" dirty="0"/>
                <a:t> (</a:t>
              </a:r>
              <a:r>
                <a:rPr lang="en-US" sz="1600" dirty="0">
                  <a:solidFill>
                    <a:srgbClr val="FF33CC"/>
                  </a:solidFill>
                </a:rPr>
                <a:t>list</a:t>
              </a:r>
              <a:r>
                <a:rPr lang="en-US" sz="1600" dirty="0"/>
                <a:t>[</a:t>
              </a:r>
              <a:r>
                <a:rPr lang="en-US" sz="1600" dirty="0">
                  <a:solidFill>
                    <a:srgbClr val="0000FF"/>
                  </a:solidFill>
                </a:rPr>
                <a:t>index</a:t>
              </a:r>
              <a:r>
                <a:rPr lang="en-US" sz="1600" dirty="0"/>
                <a:t>] == </a:t>
              </a:r>
              <a:r>
                <a:rPr lang="en-US" sz="1600">
                  <a:solidFill>
                    <a:srgbClr val="FF33CC"/>
                  </a:solidFill>
                </a:rPr>
                <a:t>target</a:t>
              </a:r>
              <a:r>
                <a:rPr lang="en-US" sz="1600"/>
                <a:t>)</a:t>
              </a:r>
              <a:endParaRPr lang="en-US" sz="1600" dirty="0"/>
            </a:p>
            <a:p>
              <a:r>
                <a:rPr lang="en-US" sz="1600" dirty="0"/>
                <a:t>              </a:t>
              </a:r>
              <a:r>
                <a:rPr lang="en-US" sz="1600" dirty="0">
                  <a:solidFill>
                    <a:srgbClr val="00B0F0"/>
                  </a:solidFill>
                </a:rPr>
                <a:t>return </a:t>
              </a:r>
              <a:r>
                <a:rPr lang="en-US" sz="1600" dirty="0">
                  <a:solidFill>
                    <a:srgbClr val="0000FF"/>
                  </a:solidFill>
                </a:rPr>
                <a:t>index</a:t>
              </a:r>
              <a:r>
                <a:rPr lang="en-US" sz="1600" dirty="0"/>
                <a:t>;</a:t>
              </a:r>
            </a:p>
            <a:p>
              <a:r>
                <a:rPr lang="en-US" sz="1600" dirty="0"/>
                <a:t>      </a:t>
              </a:r>
              <a:r>
                <a:rPr lang="en-US" sz="1600" dirty="0">
                  <a:solidFill>
                    <a:srgbClr val="00B0F0"/>
                  </a:solidFill>
                </a:rPr>
                <a:t>return </a:t>
              </a:r>
              <a:r>
                <a:rPr lang="en-US" sz="1600" dirty="0"/>
                <a:t>-1;</a:t>
              </a:r>
            </a:p>
            <a:p>
              <a:r>
                <a:rPr lang="en-US" sz="1600" dirty="0"/>
                <a:t>   } </a:t>
              </a:r>
              <a:r>
                <a:rPr lang="en-US" sz="1600" dirty="0">
                  <a:solidFill>
                    <a:srgbClr val="00B050"/>
                  </a:solidFill>
                </a:rPr>
                <a:t>//end search</a:t>
              </a:r>
            </a:p>
          </p:txBody>
        </p:sp>
        <p:sp>
          <p:nvSpPr>
            <p:cNvPr id="20" name="TextBox 19"/>
            <p:cNvSpPr txBox="1"/>
            <p:nvPr/>
          </p:nvSpPr>
          <p:spPr>
            <a:xfrm>
              <a:off x="323528" y="1236822"/>
              <a:ext cx="450344" cy="1939040"/>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p:txBody>
        </p:sp>
      </p:grpSp>
    </p:spTree>
    <p:extLst>
      <p:ext uri="{BB962C8B-B14F-4D97-AF65-F5344CB8AC3E}">
        <p14:creationId xmlns:p14="http://schemas.microsoft.com/office/powerpoint/2010/main" val="161242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500"/>
                                        <p:tgtEl>
                                          <p:spTgt spid="15"/>
                                        </p:tgtEl>
                                      </p:cBhvr>
                                    </p:animEffect>
                                  </p:childTnLst>
                                </p:cTn>
                              </p:par>
                              <p:par>
                                <p:cTn id="11" presetID="22" presetClass="entr" presetSubtype="2"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right)">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SUMMARY </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749</a:t>
            </a:fld>
            <a:endParaRPr lang="en-US"/>
          </a:p>
        </p:txBody>
      </p:sp>
      <p:sp>
        <p:nvSpPr>
          <p:cNvPr id="16" name="Rectangle 15"/>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7.1 COMPARING PRIMITIVE, ARRAYS, String AS PARAMETERS</a:t>
            </a:r>
          </a:p>
        </p:txBody>
      </p:sp>
      <p:cxnSp>
        <p:nvCxnSpPr>
          <p:cNvPr id="18" name="Straight Connector 1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nvGraphicFramePr>
        <p:xfrm>
          <a:off x="266629" y="1340768"/>
          <a:ext cx="8640961" cy="4820920"/>
        </p:xfrm>
        <a:graphic>
          <a:graphicData uri="http://schemas.openxmlformats.org/drawingml/2006/table">
            <a:tbl>
              <a:tblPr firstRow="1" bandRow="1">
                <a:tableStyleId>{5C22544A-7EE6-4342-B048-85BDC9FD1C3A}</a:tableStyleId>
              </a:tblPr>
              <a:tblGrid>
                <a:gridCol w="1193503">
                  <a:extLst>
                    <a:ext uri="{9D8B030D-6E8A-4147-A177-3AD203B41FA5}">
                      <a16:colId xmlns:a16="http://schemas.microsoft.com/office/drawing/2014/main" val="20000"/>
                    </a:ext>
                  </a:extLst>
                </a:gridCol>
                <a:gridCol w="2031748">
                  <a:extLst>
                    <a:ext uri="{9D8B030D-6E8A-4147-A177-3AD203B41FA5}">
                      <a16:colId xmlns:a16="http://schemas.microsoft.com/office/drawing/2014/main" val="20001"/>
                    </a:ext>
                  </a:extLst>
                </a:gridCol>
                <a:gridCol w="2503563">
                  <a:extLst>
                    <a:ext uri="{9D8B030D-6E8A-4147-A177-3AD203B41FA5}">
                      <a16:colId xmlns:a16="http://schemas.microsoft.com/office/drawing/2014/main" val="20002"/>
                    </a:ext>
                  </a:extLst>
                </a:gridCol>
                <a:gridCol w="2912147">
                  <a:extLst>
                    <a:ext uri="{9D8B030D-6E8A-4147-A177-3AD203B41FA5}">
                      <a16:colId xmlns:a16="http://schemas.microsoft.com/office/drawing/2014/main" val="20003"/>
                    </a:ext>
                  </a:extLst>
                </a:gridCol>
              </a:tblGrid>
              <a:tr h="370840">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Primitive </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Arrays</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String</a:t>
                      </a: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r>
                        <a:rPr lang="en-US" sz="1600" b="1" dirty="0">
                          <a:solidFill>
                            <a:srgbClr val="0000FF"/>
                          </a:solidFill>
                        </a:rPr>
                        <a:t>Actual Parameter</a:t>
                      </a: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Value</a:t>
                      </a: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r>
                        <a:rPr lang="en-US" sz="1600" dirty="0">
                          <a:solidFill>
                            <a:srgbClr val="0000FF"/>
                          </a:solidFill>
                        </a:rPr>
                        <a:t>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r>
                        <a:rPr lang="en-US" sz="1600" dirty="0">
                          <a:solidFill>
                            <a:srgbClr val="0000FF"/>
                          </a:solidFill>
                        </a:rPr>
                        <a:t>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370840">
                <a:tc>
                  <a:txBody>
                    <a:bodyPr/>
                    <a:lstStyle/>
                    <a:p>
                      <a:r>
                        <a:rPr lang="en-US" sz="1400" b="1" dirty="0">
                          <a:solidFill>
                            <a:srgbClr val="0000FF"/>
                          </a:solidFill>
                        </a:rPr>
                        <a:t>Connection between Actual &amp; Formal Parameters</a:t>
                      </a: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Ends as the</a:t>
                      </a:r>
                      <a:r>
                        <a:rPr lang="en-US" sz="1600" baseline="0" dirty="0">
                          <a:solidFill>
                            <a:srgbClr val="0000FF"/>
                          </a:solidFill>
                        </a:rPr>
                        <a:t> actual parameters copy their values to the formal parameters</a:t>
                      </a:r>
                      <a:endParaRPr lang="en-US" sz="1600" dirty="0">
                        <a:solidFill>
                          <a:srgbClr val="0000FF"/>
                        </a:solidFill>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Is kept</a:t>
                      </a:r>
                      <a:r>
                        <a:rPr lang="en-US" sz="1600" baseline="0" dirty="0">
                          <a:solidFill>
                            <a:srgbClr val="0000FF"/>
                          </a:solidFill>
                        </a:rPr>
                        <a:t> even after the called method finishes execution</a:t>
                      </a:r>
                      <a:endParaRPr lang="en-US" sz="1600" dirty="0">
                        <a:solidFill>
                          <a:srgbClr val="0000FF"/>
                        </a:solidFill>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Is kept UNTIL the </a:t>
                      </a:r>
                      <a:r>
                        <a:rPr lang="en-US" sz="1600" dirty="0">
                          <a:solidFill>
                            <a:srgbClr val="00B0F0"/>
                          </a:solidFill>
                        </a:rPr>
                        <a:t>String</a:t>
                      </a:r>
                      <a:r>
                        <a:rPr lang="en-US" sz="1600" dirty="0">
                          <a:solidFill>
                            <a:srgbClr val="0000FF"/>
                          </a:solidFill>
                        </a:rPr>
                        <a:t> is updated inside the method.</a:t>
                      </a: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370840">
                <a:tc>
                  <a:txBody>
                    <a:bodyPr/>
                    <a:lstStyle/>
                    <a:p>
                      <a:r>
                        <a:rPr lang="en-US" sz="1400" b="1" dirty="0">
                          <a:solidFill>
                            <a:srgbClr val="0000FF"/>
                          </a:solidFill>
                        </a:rPr>
                        <a:t>Updates in method reflected on actual parameter?</a:t>
                      </a: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No</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Yes</a:t>
                      </a: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No</a:t>
                      </a: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370840">
                <a:tc>
                  <a:txBody>
                    <a:bodyPr/>
                    <a:lstStyle/>
                    <a:p>
                      <a:r>
                        <a:rPr lang="en-US" sz="1400" b="1" dirty="0">
                          <a:solidFill>
                            <a:srgbClr val="0000FF"/>
                          </a:solidFill>
                        </a:rPr>
                        <a:t>How to transfer a value from the</a:t>
                      </a:r>
                      <a:r>
                        <a:rPr lang="en-US" sz="1400" b="1" baseline="0" dirty="0">
                          <a:solidFill>
                            <a:srgbClr val="0000FF"/>
                          </a:solidFill>
                        </a:rPr>
                        <a:t> called to the caller</a:t>
                      </a:r>
                      <a:endParaRPr lang="en-US" sz="1400" b="1"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1600" dirty="0">
                          <a:solidFill>
                            <a:srgbClr val="0000FF"/>
                          </a:solidFill>
                        </a:rPr>
                        <a:t>Use</a:t>
                      </a:r>
                      <a:r>
                        <a:rPr lang="en-US" sz="1600" baseline="0" dirty="0">
                          <a:solidFill>
                            <a:srgbClr val="0000FF"/>
                          </a:solidFill>
                        </a:rPr>
                        <a:t> the </a:t>
                      </a:r>
                      <a:r>
                        <a:rPr lang="en-US" sz="1600" baseline="0" dirty="0">
                          <a:solidFill>
                            <a:srgbClr val="00B0F0"/>
                          </a:solidFill>
                        </a:rPr>
                        <a:t>return </a:t>
                      </a:r>
                      <a:r>
                        <a:rPr lang="en-US" sz="1600" baseline="0" dirty="0">
                          <a:solidFill>
                            <a:srgbClr val="0000FF"/>
                          </a:solidFill>
                        </a:rPr>
                        <a:t>statement for non-void methods only</a:t>
                      </a:r>
                      <a:endParaRPr lang="en-US" sz="1600" dirty="0">
                        <a:solidFill>
                          <a:srgbClr val="0000FF"/>
                        </a:solidFill>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No need to do anything, since</a:t>
                      </a:r>
                      <a:r>
                        <a:rPr lang="en-US" sz="1600" baseline="0" dirty="0">
                          <a:solidFill>
                            <a:srgbClr val="0000FF"/>
                          </a:solidFill>
                        </a:rPr>
                        <a:t> memory is updated directly</a:t>
                      </a:r>
                      <a:endParaRPr lang="en-US" sz="1600" dirty="0">
                        <a:solidFill>
                          <a:srgbClr val="0000FF"/>
                        </a:solidFill>
                      </a:endParaRPr>
                    </a:p>
                  </a:txBody>
                  <a:tcP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Use a method of type </a:t>
                      </a:r>
                      <a:r>
                        <a:rPr lang="en-US" sz="1600" dirty="0">
                          <a:solidFill>
                            <a:srgbClr val="00B0F0"/>
                          </a:solidFill>
                        </a:rPr>
                        <a:t>String</a:t>
                      </a:r>
                      <a:r>
                        <a:rPr lang="en-US" sz="1600" dirty="0">
                          <a:solidFill>
                            <a:srgbClr val="0000FF"/>
                          </a:solidFill>
                        </a:rPr>
                        <a:t>, and return its address</a:t>
                      </a:r>
                      <a:r>
                        <a:rPr lang="en-US" sz="1600" baseline="0" dirty="0">
                          <a:solidFill>
                            <a:srgbClr val="0000FF"/>
                          </a:solidFill>
                        </a:rPr>
                        <a:t> in a </a:t>
                      </a:r>
                      <a:r>
                        <a:rPr lang="en-US" sz="1600" baseline="0" dirty="0">
                          <a:solidFill>
                            <a:srgbClr val="00B0F0"/>
                          </a:solidFill>
                        </a:rPr>
                        <a:t>return </a:t>
                      </a:r>
                      <a:r>
                        <a:rPr lang="en-US" sz="1600" baseline="0" dirty="0">
                          <a:solidFill>
                            <a:srgbClr val="0000FF"/>
                          </a:solidFill>
                        </a:rPr>
                        <a:t>statement. An example is given in the next slide. (same as primitive)</a:t>
                      </a:r>
                      <a:endParaRPr lang="en-US" sz="1600" dirty="0">
                        <a:solidFill>
                          <a:srgbClr val="0000FF"/>
                        </a:solidFill>
                      </a:endParaRPr>
                    </a:p>
                  </a:txBody>
                  <a:tcPr>
                    <a:lnL w="1270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743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sz="2800" dirty="0"/>
              <a:t>The </a:t>
            </a:r>
            <a:r>
              <a:rPr lang="en-US" altLang="en-US" sz="2800" dirty="0">
                <a:solidFill>
                  <a:srgbClr val="990033"/>
                </a:solidFill>
              </a:rPr>
              <a:t>state</a:t>
            </a:r>
            <a:r>
              <a:rPr lang="en-US" altLang="en-US" sz="2800" dirty="0"/>
              <a:t> of the space memory</a:t>
            </a:r>
            <a:r>
              <a:rPr lang="en-US" altLang="en-US" sz="2800" dirty="0">
                <a:solidFill>
                  <a:srgbClr val="990033"/>
                </a:solidFill>
              </a:rPr>
              <a:t> </a:t>
            </a:r>
            <a:r>
              <a:rPr lang="en-US" altLang="en-US" sz="2800" dirty="0"/>
              <a:t>is the current value (data) stored in the space memory.</a:t>
            </a:r>
          </a:p>
          <a:p>
            <a:endParaRPr lang="en-US" altLang="en-US" sz="2800" dirty="0"/>
          </a:p>
          <a:p>
            <a:r>
              <a:rPr lang="en-US" altLang="en-US" sz="2800" dirty="0"/>
              <a:t>The </a:t>
            </a:r>
            <a:r>
              <a:rPr lang="en-US" altLang="en-US" sz="2800" dirty="0">
                <a:solidFill>
                  <a:srgbClr val="990033"/>
                </a:solidFill>
              </a:rPr>
              <a:t>state</a:t>
            </a:r>
            <a:r>
              <a:rPr lang="en-US" altLang="en-US" sz="2800" dirty="0"/>
              <a:t> of the space memory:</a:t>
            </a:r>
          </a:p>
          <a:p>
            <a:pPr lvl="2"/>
            <a:r>
              <a:rPr lang="en-US" altLang="en-US" sz="2400" dirty="0"/>
              <a:t> </a:t>
            </a:r>
            <a:r>
              <a:rPr lang="en-US" altLang="en-US" sz="2400" dirty="0">
                <a:solidFill>
                  <a:schemeClr val="tx2"/>
                </a:solidFill>
              </a:rPr>
              <a:t>May be changed</a:t>
            </a:r>
            <a:r>
              <a:rPr lang="en-US" altLang="en-US" sz="2400" dirty="0"/>
              <a:t>. </a:t>
            </a:r>
          </a:p>
          <a:p>
            <a:pPr lvl="3"/>
            <a:r>
              <a:rPr lang="en-US" altLang="en-US" sz="2000" dirty="0"/>
              <a:t>In this case the space memory is called </a:t>
            </a:r>
            <a:r>
              <a:rPr lang="en-US" altLang="en-US" sz="2000" dirty="0">
                <a:solidFill>
                  <a:schemeClr val="tx2"/>
                </a:solidFill>
              </a:rPr>
              <a:t>variable</a:t>
            </a:r>
            <a:r>
              <a:rPr lang="en-US" altLang="en-US" sz="2000" dirty="0"/>
              <a:t>.</a:t>
            </a:r>
          </a:p>
          <a:p>
            <a:pPr lvl="2"/>
            <a:r>
              <a:rPr lang="en-US" altLang="en-US" sz="2400" dirty="0">
                <a:solidFill>
                  <a:schemeClr val="tx2"/>
                </a:solidFill>
              </a:rPr>
              <a:t>Cannot be changed</a:t>
            </a:r>
            <a:r>
              <a:rPr lang="en-US" altLang="en-US" sz="2400" dirty="0"/>
              <a:t>.</a:t>
            </a:r>
          </a:p>
          <a:p>
            <a:pPr lvl="3"/>
            <a:r>
              <a:rPr lang="en-US" altLang="en-US" sz="2000" dirty="0"/>
              <a:t>In this case the space memory is called </a:t>
            </a:r>
            <a:r>
              <a:rPr lang="en-US" altLang="en-US" sz="2000" dirty="0">
                <a:solidFill>
                  <a:schemeClr val="tx2"/>
                </a:solidFill>
              </a:rPr>
              <a:t>constant</a:t>
            </a:r>
            <a:r>
              <a:rPr lang="en-US" altLang="en-US" sz="2000" dirty="0"/>
              <a:t>. </a:t>
            </a:r>
            <a:endParaRPr lang="en-US" altLang="en-US" dirty="0"/>
          </a:p>
        </p:txBody>
      </p:sp>
      <p:sp>
        <p:nvSpPr>
          <p:cNvPr id="3" name="Slide Number Placeholder 2"/>
          <p:cNvSpPr>
            <a:spLocks noGrp="1"/>
          </p:cNvSpPr>
          <p:nvPr>
            <p:ph type="sldNum" sz="quarter" idx="12"/>
          </p:nvPr>
        </p:nvSpPr>
        <p:spPr/>
        <p:txBody>
          <a:bodyPr/>
          <a:lstStyle/>
          <a:p>
            <a:fld id="{F8648942-3001-4E9F-BD4B-DA0C8DFD46EB}" type="slidenum">
              <a:rPr lang="en-US" smtClean="0"/>
              <a:pPr/>
              <a:t>75</a:t>
            </a:fld>
            <a:endParaRPr lang="en-US"/>
          </a:p>
        </p:txBody>
      </p:sp>
      <p:sp>
        <p:nvSpPr>
          <p:cNvPr id="4" name="Title 3"/>
          <p:cNvSpPr>
            <a:spLocks noGrp="1"/>
          </p:cNvSpPr>
          <p:nvPr>
            <p:ph type="title"/>
          </p:nvPr>
        </p:nvSpPr>
        <p:spPr>
          <a:xfrm>
            <a:off x="381000" y="228600"/>
            <a:ext cx="8229600" cy="1143000"/>
          </a:xfrm>
        </p:spPr>
        <p:txBody>
          <a:bodyPr/>
          <a:lstStyle/>
          <a:p>
            <a:r>
              <a:rPr lang="en-US" altLang="en-US" sz="4400" dirty="0">
                <a:solidFill>
                  <a:srgbClr val="CC3300"/>
                </a:solidFill>
                <a:ea typeface="MS PGothic" pitchFamily="34" charset="-128"/>
              </a:rPr>
              <a:t>3-State of the Space Memory</a:t>
            </a:r>
            <a:endParaRPr lang="en-US" dirty="0"/>
          </a:p>
        </p:txBody>
      </p:sp>
      <p:cxnSp>
        <p:nvCxnSpPr>
          <p:cNvPr id="5" name="Straight Connector 4"/>
          <p:cNvCxnSpPr/>
          <p:nvPr/>
        </p:nvCxnSpPr>
        <p:spPr>
          <a:xfrm>
            <a:off x="0" y="12192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553200" y="4038600"/>
            <a:ext cx="1066800" cy="685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6553200" y="4876800"/>
            <a:ext cx="1143000" cy="685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228600" y="152400"/>
            <a:ext cx="8663880" cy="598488"/>
          </a:xfrm>
        </p:spPr>
        <p:txBody>
          <a:bodyPr>
            <a:noAutofit/>
          </a:bodyPr>
          <a:lstStyle/>
          <a:p>
            <a:pPr eaLnBrk="1" hangingPunct="1"/>
            <a:r>
              <a:rPr lang="en-US" sz="3200" dirty="0">
                <a:solidFill>
                  <a:schemeClr val="accent2"/>
                </a:solidFill>
                <a:latin typeface="Tahoma" charset="0"/>
                <a:cs typeface="Arial" charset="0"/>
              </a:rPr>
              <a:t>SUMMARY</a:t>
            </a:r>
          </a:p>
        </p:txBody>
      </p:sp>
      <p:sp>
        <p:nvSpPr>
          <p:cNvPr id="17" name="Slide Number Placeholder 16"/>
          <p:cNvSpPr>
            <a:spLocks noGrp="1"/>
          </p:cNvSpPr>
          <p:nvPr>
            <p:ph type="sldNum" sz="quarter" idx="12"/>
          </p:nvPr>
        </p:nvSpPr>
        <p:spPr/>
        <p:txBody>
          <a:bodyPr/>
          <a:lstStyle/>
          <a:p>
            <a:fld id="{DA934484-767D-4C48-AF0E-A1438A969E59}" type="slidenum">
              <a:rPr lang="en-US" smtClean="0"/>
              <a:pPr/>
              <a:t>750</a:t>
            </a:fld>
            <a:endParaRPr lang="en-US"/>
          </a:p>
        </p:txBody>
      </p:sp>
      <p:sp>
        <p:nvSpPr>
          <p:cNvPr id="7" name="Rectangle 6"/>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EXAMPLE </a:t>
            </a:r>
          </a:p>
        </p:txBody>
      </p:sp>
      <p:cxnSp>
        <p:nvCxnSpPr>
          <p:cNvPr id="8" name="Straight Connector 7"/>
          <p:cNvCxnSpPr/>
          <p:nvPr/>
        </p:nvCxnSpPr>
        <p:spPr>
          <a:xfrm>
            <a:off x="0" y="1196752"/>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79512" y="1268760"/>
            <a:ext cx="8784977" cy="4770537"/>
            <a:chOff x="323528" y="1236822"/>
            <a:chExt cx="7848873" cy="4485836"/>
          </a:xfrm>
        </p:grpSpPr>
        <p:sp>
          <p:nvSpPr>
            <p:cNvPr id="10" name="TextBox 9"/>
            <p:cNvSpPr txBox="1"/>
            <p:nvPr/>
          </p:nvSpPr>
          <p:spPr>
            <a:xfrm>
              <a:off x="788528" y="1236822"/>
              <a:ext cx="7383873" cy="4485836"/>
            </a:xfrm>
            <a:prstGeom prst="rect">
              <a:avLst/>
            </a:prstGeom>
            <a:solidFill>
              <a:schemeClr val="bg2"/>
            </a:solidFill>
            <a:ln w="28575" cap="rnd" cmpd="thickThin">
              <a:solidFill>
                <a:srgbClr val="0000FF"/>
              </a:solidFill>
            </a:ln>
          </p:spPr>
          <p:txBody>
            <a:bodyPr wrap="square" rtlCol="0">
              <a:spAutoFit/>
            </a:bodyPr>
            <a:lstStyle/>
            <a:p>
              <a:r>
                <a:rPr lang="en-US" sz="1600" dirty="0">
                  <a:solidFill>
                    <a:srgbClr val="00B0F0"/>
                  </a:solidFill>
                </a:rPr>
                <a:t>public class</a:t>
              </a:r>
              <a:r>
                <a:rPr lang="en-US" sz="1600" dirty="0">
                  <a:solidFill>
                    <a:srgbClr val="0000FF"/>
                  </a:solidFill>
                </a:rPr>
                <a:t> </a:t>
              </a:r>
              <a:r>
                <a:rPr lang="en-US" sz="1600" dirty="0" err="1">
                  <a:solidFill>
                    <a:srgbClr val="0000FF"/>
                  </a:solidFill>
                </a:rPr>
                <a:t>returnString</a:t>
              </a:r>
              <a:endParaRPr lang="en-US" sz="1600" dirty="0">
                <a:solidFill>
                  <a:srgbClr val="0000FF"/>
                </a:solidFill>
              </a:endParaRPr>
            </a:p>
            <a:p>
              <a:r>
                <a:rPr lang="en-US" sz="1600" dirty="0"/>
                <a:t>  {</a:t>
              </a:r>
            </a:p>
            <a:p>
              <a:r>
                <a:rPr lang="en-US" sz="1600" dirty="0">
                  <a:solidFill>
                    <a:srgbClr val="00B0F0"/>
                  </a:solidFill>
                </a:rPr>
                <a:t>  public static void main(String[] </a:t>
              </a:r>
              <a:r>
                <a:rPr lang="en-US" sz="1600" dirty="0" err="1">
                  <a:solidFill>
                    <a:srgbClr val="00B0F0"/>
                  </a:solidFill>
                </a:rPr>
                <a:t>args</a:t>
              </a:r>
              <a:r>
                <a:rPr lang="en-US" sz="1600" dirty="0">
                  <a:solidFill>
                    <a:srgbClr val="00B0F0"/>
                  </a:solidFill>
                </a:rPr>
                <a:t>)</a:t>
              </a:r>
            </a:p>
            <a:p>
              <a:r>
                <a:rPr lang="en-US" sz="1600" dirty="0"/>
                <a:t>    {</a:t>
              </a:r>
            </a:p>
            <a:p>
              <a:r>
                <a:rPr lang="en-US" sz="1600" dirty="0"/>
                <a:t>       </a:t>
              </a:r>
              <a:r>
                <a:rPr lang="en-US" sz="1600" dirty="0">
                  <a:solidFill>
                    <a:srgbClr val="00B0F0"/>
                  </a:solidFill>
                </a:rPr>
                <a:t>String</a:t>
              </a:r>
              <a:r>
                <a:rPr lang="en-US" sz="1600" dirty="0"/>
                <a:t> </a:t>
              </a:r>
              <a:r>
                <a:rPr lang="en-US" sz="1600" dirty="0">
                  <a:solidFill>
                    <a:srgbClr val="0000FF"/>
                  </a:solidFill>
                </a:rPr>
                <a:t>first</a:t>
              </a:r>
              <a:r>
                <a:rPr lang="en-US" sz="1600" dirty="0"/>
                <a:t> = “</a:t>
              </a:r>
              <a:r>
                <a:rPr lang="en-US" sz="1600" dirty="0" err="1"/>
                <a:t>Felwa</a:t>
              </a:r>
              <a:r>
                <a:rPr lang="en-US" sz="1600" dirty="0"/>
                <a:t>”;</a:t>
              </a:r>
            </a:p>
            <a:p>
              <a:r>
                <a:rPr lang="en-US" sz="1600" dirty="0"/>
                <a:t>       </a:t>
              </a:r>
              <a:r>
                <a:rPr lang="en-US" sz="1600" dirty="0">
                  <a:solidFill>
                    <a:srgbClr val="00B0F0"/>
                  </a:solidFill>
                </a:rPr>
                <a:t>String </a:t>
              </a:r>
              <a:r>
                <a:rPr lang="en-US" sz="1600" dirty="0">
                  <a:solidFill>
                    <a:srgbClr val="0000FF"/>
                  </a:solidFill>
                </a:rPr>
                <a:t>family </a:t>
              </a:r>
              <a:r>
                <a:rPr lang="en-US" sz="1600" dirty="0"/>
                <a:t>= “Al-Salman”;</a:t>
              </a:r>
            </a:p>
            <a:p>
              <a:r>
                <a:rPr lang="en-US" sz="1600" dirty="0"/>
                <a:t>       </a:t>
              </a:r>
              <a:r>
                <a:rPr lang="en-US" sz="1600" dirty="0">
                  <a:solidFill>
                    <a:srgbClr val="00B0F0"/>
                  </a:solidFill>
                </a:rPr>
                <a:t>String </a:t>
              </a:r>
              <a:r>
                <a:rPr lang="en-US" sz="1600" dirty="0" err="1">
                  <a:solidFill>
                    <a:srgbClr val="0000FF"/>
                  </a:solidFill>
                </a:rPr>
                <a:t>fullName</a:t>
              </a:r>
              <a:r>
                <a:rPr lang="en-US" sz="1600" dirty="0"/>
                <a:t>;</a:t>
              </a:r>
            </a:p>
            <a:p>
              <a:r>
                <a:rPr lang="en-US" sz="1600" dirty="0"/>
                <a:t>       </a:t>
              </a:r>
              <a:r>
                <a:rPr lang="en-US" sz="1600" dirty="0" err="1">
                  <a:solidFill>
                    <a:srgbClr val="0000FF"/>
                  </a:solidFill>
                </a:rPr>
                <a:t>fullName</a:t>
              </a:r>
              <a:r>
                <a:rPr lang="en-US" sz="1600" dirty="0">
                  <a:solidFill>
                    <a:srgbClr val="0000FF"/>
                  </a:solidFill>
                </a:rPr>
                <a:t> </a:t>
              </a:r>
              <a:r>
                <a:rPr lang="en-US" sz="1600" dirty="0"/>
                <a:t>= </a:t>
              </a:r>
              <a:r>
                <a:rPr lang="en-US" sz="1600" dirty="0">
                  <a:solidFill>
                    <a:srgbClr val="0000FF"/>
                  </a:solidFill>
                </a:rPr>
                <a:t>concatenate</a:t>
              </a:r>
              <a:r>
                <a:rPr lang="en-US" sz="1600" dirty="0"/>
                <a:t>(</a:t>
              </a:r>
              <a:r>
                <a:rPr lang="en-US" sz="1600" dirty="0">
                  <a:solidFill>
                    <a:srgbClr val="0000FF"/>
                  </a:solidFill>
                </a:rPr>
                <a:t>first</a:t>
              </a:r>
              <a:r>
                <a:rPr lang="en-US" sz="1600" dirty="0"/>
                <a:t>, </a:t>
              </a:r>
              <a:r>
                <a:rPr lang="en-US" sz="1600" dirty="0">
                  <a:solidFill>
                    <a:srgbClr val="0000FF"/>
                  </a:solidFill>
                </a:rPr>
                <a:t>family</a:t>
              </a:r>
              <a:r>
                <a:rPr lang="en-US" sz="1600" dirty="0"/>
                <a:t>, </a:t>
              </a:r>
              <a:r>
                <a:rPr lang="en-US" sz="1600" dirty="0">
                  <a:solidFill>
                    <a:srgbClr val="00B0F0"/>
                  </a:solidFill>
                </a:rPr>
                <a:t>false</a:t>
              </a:r>
              <a:r>
                <a:rPr lang="en-US" sz="1600" dirty="0"/>
                <a:t>);</a:t>
              </a:r>
            </a:p>
            <a:p>
              <a:r>
                <a:rPr lang="en-US" sz="1600" dirty="0"/>
                <a:t>       </a:t>
              </a:r>
              <a:r>
                <a:rPr lang="en-US" sz="1600" dirty="0" err="1"/>
                <a:t>System.out.printf</a:t>
              </a:r>
              <a:r>
                <a:rPr lang="en-US" sz="1600" dirty="0"/>
                <a:t> (“Full name = %s ”, </a:t>
              </a:r>
              <a:r>
                <a:rPr lang="en-US" sz="1600" dirty="0" err="1">
                  <a:solidFill>
                    <a:srgbClr val="0000FF"/>
                  </a:solidFill>
                </a:rPr>
                <a:t>fullName</a:t>
              </a:r>
              <a:r>
                <a:rPr lang="en-US" sz="1600" dirty="0"/>
                <a:t>);</a:t>
              </a:r>
            </a:p>
            <a:p>
              <a:r>
                <a:rPr lang="en-US" sz="1600" dirty="0"/>
                <a:t>       </a:t>
              </a:r>
              <a:r>
                <a:rPr lang="en-US" sz="1600" dirty="0" err="1">
                  <a:solidFill>
                    <a:srgbClr val="0000FF"/>
                  </a:solidFill>
                </a:rPr>
                <a:t>fullName</a:t>
              </a:r>
              <a:r>
                <a:rPr lang="en-US" sz="1600" dirty="0"/>
                <a:t> = </a:t>
              </a:r>
              <a:r>
                <a:rPr lang="en-US" sz="1600" dirty="0">
                  <a:solidFill>
                    <a:srgbClr val="0000FF"/>
                  </a:solidFill>
                </a:rPr>
                <a:t>concatenate</a:t>
              </a:r>
              <a:r>
                <a:rPr lang="en-US" sz="1600" dirty="0"/>
                <a:t>(</a:t>
              </a:r>
              <a:r>
                <a:rPr lang="en-US" sz="1600" dirty="0">
                  <a:solidFill>
                    <a:srgbClr val="0000FF"/>
                  </a:solidFill>
                </a:rPr>
                <a:t>first</a:t>
              </a:r>
              <a:r>
                <a:rPr lang="en-US" sz="1600" dirty="0"/>
                <a:t>, </a:t>
              </a:r>
              <a:r>
                <a:rPr lang="en-US" sz="1600" dirty="0">
                  <a:solidFill>
                    <a:srgbClr val="0000FF"/>
                  </a:solidFill>
                </a:rPr>
                <a:t>family</a:t>
              </a:r>
              <a:r>
                <a:rPr lang="en-US" sz="1600" dirty="0"/>
                <a:t>, </a:t>
              </a:r>
              <a:r>
                <a:rPr lang="en-US" sz="1600" dirty="0">
                  <a:solidFill>
                    <a:srgbClr val="00B0F0"/>
                  </a:solidFill>
                </a:rPr>
                <a:t>true</a:t>
              </a:r>
              <a:r>
                <a:rPr lang="en-US" sz="1600" dirty="0"/>
                <a:t>);</a:t>
              </a:r>
            </a:p>
            <a:p>
              <a:r>
                <a:rPr lang="en-US" sz="1600" dirty="0"/>
                <a:t>       </a:t>
              </a:r>
              <a:r>
                <a:rPr lang="en-US" sz="1600" dirty="0" err="1"/>
                <a:t>System.out.printf</a:t>
              </a:r>
              <a:r>
                <a:rPr lang="en-US" sz="1600" dirty="0"/>
                <a:t> (“Full name reversed = %s”, </a:t>
              </a:r>
              <a:r>
                <a:rPr lang="en-US" sz="1600" dirty="0" err="1">
                  <a:solidFill>
                    <a:srgbClr val="0000FF"/>
                  </a:solidFill>
                </a:rPr>
                <a:t>fullName</a:t>
              </a:r>
              <a:r>
                <a:rPr lang="en-US" sz="1600" dirty="0"/>
                <a:t>);</a:t>
              </a:r>
            </a:p>
            <a:p>
              <a:r>
                <a:rPr lang="en-US" sz="1600" dirty="0"/>
                <a:t>    } </a:t>
              </a:r>
              <a:r>
                <a:rPr lang="en-US" sz="1600" dirty="0">
                  <a:solidFill>
                    <a:srgbClr val="00B050"/>
                  </a:solidFill>
                </a:rPr>
                <a:t>//end main</a:t>
              </a:r>
            </a:p>
            <a:p>
              <a:r>
                <a:rPr lang="en-US" sz="1600" dirty="0"/>
                <a:t>  </a:t>
              </a:r>
              <a:r>
                <a:rPr lang="en-US" sz="1600" dirty="0">
                  <a:solidFill>
                    <a:srgbClr val="00B0F0"/>
                  </a:solidFill>
                </a:rPr>
                <a:t>public static String </a:t>
              </a:r>
              <a:r>
                <a:rPr lang="en-US" sz="1600" dirty="0">
                  <a:solidFill>
                    <a:srgbClr val="0000FF"/>
                  </a:solidFill>
                </a:rPr>
                <a:t>concatenate(</a:t>
              </a:r>
              <a:r>
                <a:rPr lang="en-US" sz="1600" dirty="0">
                  <a:solidFill>
                    <a:srgbClr val="00B0F0"/>
                  </a:solidFill>
                </a:rPr>
                <a:t>String</a:t>
              </a:r>
              <a:r>
                <a:rPr lang="en-US" sz="1600" dirty="0">
                  <a:solidFill>
                    <a:srgbClr val="0000FF"/>
                  </a:solidFill>
                </a:rPr>
                <a:t> </a:t>
              </a:r>
              <a:r>
                <a:rPr lang="en-US" sz="1600" dirty="0">
                  <a:solidFill>
                    <a:srgbClr val="FF33CC"/>
                  </a:solidFill>
                </a:rPr>
                <a:t>str1</a:t>
              </a:r>
              <a:r>
                <a:rPr lang="en-US" sz="1600" dirty="0">
                  <a:solidFill>
                    <a:srgbClr val="0000FF"/>
                  </a:solidFill>
                </a:rPr>
                <a:t>, </a:t>
              </a:r>
              <a:r>
                <a:rPr lang="en-US" sz="1600" dirty="0">
                  <a:solidFill>
                    <a:srgbClr val="00B0F0"/>
                  </a:solidFill>
                </a:rPr>
                <a:t>String </a:t>
              </a:r>
              <a:r>
                <a:rPr lang="en-US" sz="1600" dirty="0">
                  <a:solidFill>
                    <a:srgbClr val="FF33CC"/>
                  </a:solidFill>
                </a:rPr>
                <a:t>str2</a:t>
              </a:r>
              <a:r>
                <a:rPr lang="en-US" sz="1600" dirty="0">
                  <a:solidFill>
                    <a:srgbClr val="0000FF"/>
                  </a:solidFill>
                </a:rPr>
                <a:t>, </a:t>
              </a:r>
              <a:r>
                <a:rPr lang="en-US" sz="1600" dirty="0" err="1">
                  <a:solidFill>
                    <a:srgbClr val="00B0F0"/>
                  </a:solidFill>
                </a:rPr>
                <a:t>boolean</a:t>
              </a:r>
              <a:r>
                <a:rPr lang="en-US" sz="1600" dirty="0">
                  <a:solidFill>
                    <a:srgbClr val="00B0F0"/>
                  </a:solidFill>
                </a:rPr>
                <a:t> </a:t>
              </a:r>
              <a:r>
                <a:rPr lang="en-US" sz="1600" dirty="0" err="1">
                  <a:solidFill>
                    <a:srgbClr val="FF33CC"/>
                  </a:solidFill>
                </a:rPr>
                <a:t>reverseOrder</a:t>
              </a:r>
              <a:r>
                <a:rPr lang="en-US" sz="1600" dirty="0"/>
                <a:t>)</a:t>
              </a:r>
            </a:p>
            <a:p>
              <a:r>
                <a:rPr lang="en-US" sz="1600" dirty="0"/>
                <a:t>    {</a:t>
              </a:r>
            </a:p>
            <a:p>
              <a:r>
                <a:rPr lang="en-US" sz="1600" dirty="0"/>
                <a:t>      </a:t>
              </a:r>
              <a:r>
                <a:rPr lang="en-US" sz="1600" dirty="0">
                  <a:solidFill>
                    <a:srgbClr val="00B0F0"/>
                  </a:solidFill>
                </a:rPr>
                <a:t>if </a:t>
              </a:r>
              <a:r>
                <a:rPr lang="en-US" sz="1600" dirty="0"/>
                <a:t>(</a:t>
              </a:r>
              <a:r>
                <a:rPr lang="en-US" sz="1600" dirty="0" err="1">
                  <a:solidFill>
                    <a:srgbClr val="FF33CC"/>
                  </a:solidFill>
                </a:rPr>
                <a:t>reverseOrder</a:t>
              </a:r>
              <a:r>
                <a:rPr lang="en-US" sz="1600" dirty="0"/>
                <a:t>)</a:t>
              </a:r>
            </a:p>
            <a:p>
              <a:r>
                <a:rPr lang="en-US" sz="1600" dirty="0"/>
                <a:t>         </a:t>
              </a:r>
              <a:r>
                <a:rPr lang="en-US" sz="1600" dirty="0">
                  <a:solidFill>
                    <a:srgbClr val="00B0F0"/>
                  </a:solidFill>
                </a:rPr>
                <a:t>return </a:t>
              </a:r>
              <a:r>
                <a:rPr lang="en-US" sz="1600" dirty="0"/>
                <a:t>(</a:t>
              </a:r>
              <a:r>
                <a:rPr lang="en-US" sz="1600" dirty="0">
                  <a:solidFill>
                    <a:srgbClr val="FF33CC"/>
                  </a:solidFill>
                </a:rPr>
                <a:t>str2 </a:t>
              </a:r>
              <a:r>
                <a:rPr lang="en-US" sz="1600" dirty="0"/>
                <a:t>+ </a:t>
              </a:r>
              <a:r>
                <a:rPr lang="en-US" sz="1600" dirty="0">
                  <a:solidFill>
                    <a:srgbClr val="FF33CC"/>
                  </a:solidFill>
                </a:rPr>
                <a:t>str1</a:t>
              </a:r>
              <a:r>
                <a:rPr lang="en-US" sz="1600" dirty="0"/>
                <a:t>);</a:t>
              </a:r>
            </a:p>
            <a:p>
              <a:r>
                <a:rPr lang="en-US" sz="1600" dirty="0"/>
                <a:t>      </a:t>
              </a:r>
              <a:r>
                <a:rPr lang="en-US" sz="1600" dirty="0">
                  <a:solidFill>
                    <a:srgbClr val="00B0F0"/>
                  </a:solidFill>
                </a:rPr>
                <a:t>return </a:t>
              </a:r>
              <a:r>
                <a:rPr lang="en-US" sz="1600" dirty="0"/>
                <a:t>(</a:t>
              </a:r>
              <a:r>
                <a:rPr lang="en-US" sz="1600" dirty="0">
                  <a:solidFill>
                    <a:srgbClr val="FF33CC"/>
                  </a:solidFill>
                </a:rPr>
                <a:t>str1 </a:t>
              </a:r>
              <a:r>
                <a:rPr lang="en-US" sz="1600" dirty="0"/>
                <a:t>+ </a:t>
              </a:r>
              <a:r>
                <a:rPr lang="en-US" sz="1600" dirty="0">
                  <a:solidFill>
                    <a:srgbClr val="FF33CC"/>
                  </a:solidFill>
                </a:rPr>
                <a:t>str2</a:t>
              </a:r>
              <a:r>
                <a:rPr lang="en-US" sz="1600" dirty="0"/>
                <a:t>);</a:t>
              </a:r>
            </a:p>
            <a:p>
              <a:r>
                <a:rPr lang="en-US" sz="1600" dirty="0"/>
                <a:t>    } </a:t>
              </a:r>
              <a:r>
                <a:rPr lang="en-US" sz="1600" dirty="0">
                  <a:solidFill>
                    <a:srgbClr val="00B050"/>
                  </a:solidFill>
                </a:rPr>
                <a:t>//end concatenate</a:t>
              </a:r>
            </a:p>
            <a:p>
              <a:r>
                <a:rPr lang="en-US" sz="1600" dirty="0"/>
                <a:t>} </a:t>
              </a:r>
              <a:r>
                <a:rPr lang="en-US" sz="1600" dirty="0">
                  <a:solidFill>
                    <a:srgbClr val="00B050"/>
                  </a:solidFill>
                </a:rPr>
                <a:t>//end class</a:t>
              </a:r>
            </a:p>
          </p:txBody>
        </p:sp>
        <p:sp>
          <p:nvSpPr>
            <p:cNvPr id="11" name="TextBox 10"/>
            <p:cNvSpPr txBox="1"/>
            <p:nvPr/>
          </p:nvSpPr>
          <p:spPr>
            <a:xfrm>
              <a:off x="323528" y="1236822"/>
              <a:ext cx="450344" cy="4485836"/>
            </a:xfrm>
            <a:prstGeom prst="rect">
              <a:avLst/>
            </a:prstGeom>
            <a:noFill/>
          </p:spPr>
          <p:txBody>
            <a:bodyPr wrap="square" rtlCol="0">
              <a:spAutoFit/>
            </a:bodyPr>
            <a:lstStyle/>
            <a:p>
              <a:pPr algn="r"/>
              <a:r>
                <a:rPr lang="en-US" sz="1600" dirty="0">
                  <a:solidFill>
                    <a:srgbClr val="FF0000"/>
                  </a:solidFill>
                </a:rPr>
                <a:t>1</a:t>
              </a:r>
            </a:p>
            <a:p>
              <a:pPr algn="r"/>
              <a:r>
                <a:rPr lang="en-US" sz="1600" dirty="0">
                  <a:solidFill>
                    <a:srgbClr val="FF0000"/>
                  </a:solidFill>
                </a:rPr>
                <a:t>2</a:t>
              </a:r>
            </a:p>
            <a:p>
              <a:pPr algn="r"/>
              <a:r>
                <a:rPr lang="en-US" sz="1600" dirty="0">
                  <a:solidFill>
                    <a:srgbClr val="FF0000"/>
                  </a:solidFill>
                </a:rPr>
                <a:t>3</a:t>
              </a:r>
            </a:p>
            <a:p>
              <a:pPr algn="r"/>
              <a:r>
                <a:rPr lang="en-US" sz="1600" dirty="0">
                  <a:solidFill>
                    <a:srgbClr val="FF0000"/>
                  </a:solidFill>
                </a:rPr>
                <a:t>4</a:t>
              </a:r>
            </a:p>
            <a:p>
              <a:pPr algn="r"/>
              <a:r>
                <a:rPr lang="en-US" sz="1600" dirty="0">
                  <a:solidFill>
                    <a:srgbClr val="FF0000"/>
                  </a:solidFill>
                </a:rPr>
                <a:t>5</a:t>
              </a:r>
            </a:p>
            <a:p>
              <a:pPr algn="r"/>
              <a:r>
                <a:rPr lang="en-US" sz="1600" dirty="0">
                  <a:solidFill>
                    <a:srgbClr val="FF0000"/>
                  </a:solidFill>
                </a:rPr>
                <a:t>6</a:t>
              </a:r>
            </a:p>
            <a:p>
              <a:pPr algn="r"/>
              <a:r>
                <a:rPr lang="en-US" sz="1600" dirty="0">
                  <a:solidFill>
                    <a:srgbClr val="FF0000"/>
                  </a:solidFill>
                </a:rPr>
                <a:t>7</a:t>
              </a:r>
            </a:p>
            <a:p>
              <a:pPr algn="r"/>
              <a:r>
                <a:rPr lang="en-US" sz="1600" dirty="0">
                  <a:solidFill>
                    <a:srgbClr val="FF0000"/>
                  </a:solidFill>
                </a:rPr>
                <a:t>8</a:t>
              </a:r>
            </a:p>
            <a:p>
              <a:pPr algn="r"/>
              <a:r>
                <a:rPr lang="en-US" sz="1600" dirty="0">
                  <a:solidFill>
                    <a:srgbClr val="FF0000"/>
                  </a:solidFill>
                </a:rPr>
                <a:t>9</a:t>
              </a:r>
            </a:p>
            <a:p>
              <a:pPr algn="r"/>
              <a:r>
                <a:rPr lang="en-US" sz="1600" dirty="0">
                  <a:solidFill>
                    <a:srgbClr val="FF0000"/>
                  </a:solidFill>
                </a:rPr>
                <a:t>10</a:t>
              </a:r>
            </a:p>
            <a:p>
              <a:pPr algn="r"/>
              <a:r>
                <a:rPr lang="en-US" sz="1600" dirty="0">
                  <a:solidFill>
                    <a:srgbClr val="FF0000"/>
                  </a:solidFill>
                </a:rPr>
                <a:t>11</a:t>
              </a:r>
            </a:p>
            <a:p>
              <a:pPr algn="r"/>
              <a:r>
                <a:rPr lang="en-US" sz="1600" dirty="0">
                  <a:solidFill>
                    <a:srgbClr val="FF0000"/>
                  </a:solidFill>
                </a:rPr>
                <a:t>12</a:t>
              </a:r>
            </a:p>
            <a:p>
              <a:pPr algn="r"/>
              <a:r>
                <a:rPr lang="en-US" sz="1600" dirty="0">
                  <a:solidFill>
                    <a:srgbClr val="FF0000"/>
                  </a:solidFill>
                </a:rPr>
                <a:t>13</a:t>
              </a:r>
            </a:p>
            <a:p>
              <a:pPr algn="r"/>
              <a:r>
                <a:rPr lang="en-US" sz="1600" dirty="0">
                  <a:solidFill>
                    <a:srgbClr val="FF0000"/>
                  </a:solidFill>
                </a:rPr>
                <a:t>14</a:t>
              </a:r>
            </a:p>
            <a:p>
              <a:pPr algn="r"/>
              <a:r>
                <a:rPr lang="en-US" sz="1600" dirty="0">
                  <a:solidFill>
                    <a:srgbClr val="FF0000"/>
                  </a:solidFill>
                </a:rPr>
                <a:t>15</a:t>
              </a:r>
            </a:p>
            <a:p>
              <a:pPr algn="r"/>
              <a:r>
                <a:rPr lang="en-US" sz="1600" dirty="0">
                  <a:solidFill>
                    <a:srgbClr val="FF0000"/>
                  </a:solidFill>
                </a:rPr>
                <a:t>16</a:t>
              </a:r>
            </a:p>
            <a:p>
              <a:pPr algn="r"/>
              <a:r>
                <a:rPr lang="en-US" sz="1600" dirty="0">
                  <a:solidFill>
                    <a:srgbClr val="FF0000"/>
                  </a:solidFill>
                </a:rPr>
                <a:t>17</a:t>
              </a:r>
            </a:p>
            <a:p>
              <a:pPr algn="r"/>
              <a:r>
                <a:rPr lang="en-US" sz="1600" dirty="0">
                  <a:solidFill>
                    <a:srgbClr val="FF0000"/>
                  </a:solidFill>
                </a:rPr>
                <a:t>18</a:t>
              </a:r>
            </a:p>
            <a:p>
              <a:pPr algn="r"/>
              <a:r>
                <a:rPr lang="en-US" sz="1600" dirty="0">
                  <a:solidFill>
                    <a:srgbClr val="FF0000"/>
                  </a:solidFill>
                </a:rPr>
                <a:t>19</a:t>
              </a:r>
            </a:p>
          </p:txBody>
        </p:sp>
      </p:grpSp>
      <p:grpSp>
        <p:nvGrpSpPr>
          <p:cNvPr id="12" name="Group 11"/>
          <p:cNvGrpSpPr/>
          <p:nvPr/>
        </p:nvGrpSpPr>
        <p:grpSpPr>
          <a:xfrm>
            <a:off x="251520" y="6093296"/>
            <a:ext cx="8712967" cy="523220"/>
            <a:chOff x="683568" y="1236822"/>
            <a:chExt cx="7488831" cy="523220"/>
          </a:xfrm>
        </p:grpSpPr>
        <p:sp>
          <p:nvSpPr>
            <p:cNvPr id="13" name="TextBox 12"/>
            <p:cNvSpPr txBox="1"/>
            <p:nvPr/>
          </p:nvSpPr>
          <p:spPr>
            <a:xfrm>
              <a:off x="1069013" y="1236822"/>
              <a:ext cx="7103386" cy="523220"/>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Full name = </a:t>
              </a:r>
              <a:r>
                <a:rPr lang="en-US" sz="1400" dirty="0" err="1">
                  <a:solidFill>
                    <a:schemeClr val="bg1"/>
                  </a:solidFill>
                </a:rPr>
                <a:t>Felwa</a:t>
              </a:r>
              <a:r>
                <a:rPr lang="en-US" sz="1400" dirty="0">
                  <a:solidFill>
                    <a:schemeClr val="bg1"/>
                  </a:solidFill>
                </a:rPr>
                <a:t> Al-Salman</a:t>
              </a:r>
            </a:p>
            <a:p>
              <a:r>
                <a:rPr lang="en-US" sz="1400" dirty="0">
                  <a:solidFill>
                    <a:schemeClr val="bg1"/>
                  </a:solidFill>
                </a:rPr>
                <a:t>Full name = Al-Salman </a:t>
              </a:r>
              <a:r>
                <a:rPr lang="en-US" sz="1400" dirty="0" err="1">
                  <a:solidFill>
                    <a:schemeClr val="bg1"/>
                  </a:solidFill>
                </a:rPr>
                <a:t>Felwa</a:t>
              </a:r>
              <a:endParaRPr lang="en-US" sz="1400" dirty="0">
                <a:solidFill>
                  <a:srgbClr val="FFFF00"/>
                </a:solidFill>
              </a:endParaRPr>
            </a:p>
          </p:txBody>
        </p:sp>
        <p:sp>
          <p:nvSpPr>
            <p:cNvPr id="14" name="TextBox 13"/>
            <p:cNvSpPr txBox="1"/>
            <p:nvPr/>
          </p:nvSpPr>
          <p:spPr>
            <a:xfrm>
              <a:off x="683568" y="1236822"/>
              <a:ext cx="216024" cy="523220"/>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p:txBody>
        </p:sp>
      </p:grpSp>
      <p:sp>
        <p:nvSpPr>
          <p:cNvPr id="15" name="Rectangle 14"/>
          <p:cNvSpPr/>
          <p:nvPr/>
        </p:nvSpPr>
        <p:spPr>
          <a:xfrm>
            <a:off x="683568" y="4210928"/>
            <a:ext cx="8280919" cy="226184"/>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3568" y="3027439"/>
            <a:ext cx="8280919" cy="185537"/>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83568" y="3531495"/>
            <a:ext cx="8280919" cy="185537"/>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81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31" grpId="0" animBg="1"/>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751</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406" y="6496070"/>
            <a:ext cx="4000528" cy="276999"/>
          </a:xfrm>
          <a:prstGeom prst="rect">
            <a:avLst/>
          </a:prstGeom>
          <a:noFill/>
        </p:spPr>
        <p:txBody>
          <a:bodyPr wrap="square" rtlCol="0">
            <a:spAutoFit/>
          </a:bodyPr>
          <a:lstStyle/>
          <a:p>
            <a:r>
              <a:rPr lang="en-US" sz="1200"/>
              <a:t>W11.1 </a:t>
            </a:r>
            <a:r>
              <a:rPr lang="en-US" sz="1200" dirty="0"/>
              <a:t>User-defined methods: Passing Parameters</a:t>
            </a:r>
          </a:p>
        </p:txBody>
      </p:sp>
      <p:sp>
        <p:nvSpPr>
          <p:cNvPr id="8" name="Rounded Rectangle 7"/>
          <p:cNvSpPr/>
          <p:nvPr/>
        </p:nvSpPr>
        <p:spPr>
          <a:xfrm>
            <a:off x="107504" y="980728"/>
            <a:ext cx="8856984" cy="442674"/>
          </a:xfrm>
          <a:prstGeom prst="round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Write a method that gives the reverse of a String. Tes</a:t>
            </a:r>
            <a:r>
              <a:rPr lang="en-US" sz="2000" dirty="0">
                <a:latin typeface="Tahoma" panose="020B0604030504040204" pitchFamily="34" charset="0"/>
                <a:ea typeface="Tahoma" panose="020B0604030504040204" pitchFamily="34" charset="0"/>
                <a:cs typeface="Tahoma" panose="020B0604030504040204" pitchFamily="34" charset="0"/>
              </a:rPr>
              <a:t>t your program.</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p:cNvSpPr/>
          <p:nvPr/>
        </p:nvSpPr>
        <p:spPr>
          <a:xfrm>
            <a:off x="107504" y="1546166"/>
            <a:ext cx="8856984" cy="2553891"/>
          </a:xfrm>
          <a:prstGeom prst="round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Write a complete modular program that finds the transpose of a two-dimensional array (</a:t>
            </a:r>
            <a:r>
              <a:rPr lang="en-US" sz="1600" i="1" dirty="0">
                <a:solidFill>
                  <a:schemeClr val="tx1"/>
                </a:solidFill>
                <a:latin typeface="Tahoma" panose="020B0604030504040204" pitchFamily="34" charset="0"/>
                <a:ea typeface="Tahoma" panose="020B0604030504040204" pitchFamily="34" charset="0"/>
                <a:cs typeface="Tahoma" panose="020B0604030504040204" pitchFamily="34" charset="0"/>
              </a:rPr>
              <a:t>the rows become columns, and the columns become rows</a:t>
            </a: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 The sizes of the array are given. Also, print the original array and the transpose array.</a:t>
            </a:r>
          </a:p>
          <a:p>
            <a:pPr algn="just">
              <a:buClr>
                <a:srgbClr val="FF0000"/>
              </a:buClr>
            </a:pPr>
            <a:endParaRPr lang="en-US" sz="1600" i="1" dirty="0">
              <a:latin typeface="Tahoma" panose="020B0604030504040204" pitchFamily="34" charset="0"/>
              <a:ea typeface="Tahoma" panose="020B0604030504040204" pitchFamily="34" charset="0"/>
              <a:cs typeface="Tahoma" panose="020B0604030504040204" pitchFamily="34" charset="0"/>
            </a:endParaRPr>
          </a:p>
          <a:p>
            <a:pPr algn="just">
              <a:buClr>
                <a:srgbClr val="FF0000"/>
              </a:buClr>
            </a:pPr>
            <a:r>
              <a:rPr lang="en-US" sz="1600" i="1" dirty="0">
                <a:solidFill>
                  <a:schemeClr val="tx1"/>
                </a:solidFill>
                <a:latin typeface="Tahoma" panose="020B0604030504040204" pitchFamily="34" charset="0"/>
                <a:ea typeface="Tahoma" panose="020B0604030504040204" pitchFamily="34" charset="0"/>
                <a:cs typeface="Tahoma" panose="020B0604030504040204" pitchFamily="34" charset="0"/>
              </a:rPr>
              <a:t>        3       4					3       8</a:t>
            </a:r>
          </a:p>
          <a:p>
            <a:pPr algn="just">
              <a:buClr>
                <a:srgbClr val="FF0000"/>
              </a:buClr>
            </a:pPr>
            <a:r>
              <a:rPr lang="en-US" sz="1600" i="1" dirty="0">
                <a:latin typeface="Tahoma" panose="020B0604030504040204" pitchFamily="34" charset="0"/>
                <a:ea typeface="Tahoma" panose="020B0604030504040204" pitchFamily="34" charset="0"/>
                <a:cs typeface="Tahoma" panose="020B0604030504040204" pitchFamily="34" charset="0"/>
              </a:rPr>
              <a:t>A = 				</a:t>
            </a:r>
            <a:r>
              <a:rPr lang="en-US" sz="1600" i="1" dirty="0" err="1">
                <a:latin typeface="Tahoma" panose="020B0604030504040204" pitchFamily="34" charset="0"/>
                <a:ea typeface="Tahoma" panose="020B0604030504040204" pitchFamily="34" charset="0"/>
                <a:cs typeface="Tahoma" panose="020B0604030504040204" pitchFamily="34" charset="0"/>
              </a:rPr>
              <a:t>Atranspose</a:t>
            </a:r>
            <a:r>
              <a:rPr lang="en-US" sz="1600" i="1" dirty="0">
                <a:latin typeface="Tahoma" panose="020B0604030504040204" pitchFamily="34" charset="0"/>
                <a:ea typeface="Tahoma" panose="020B0604030504040204" pitchFamily="34" charset="0"/>
                <a:cs typeface="Tahoma" panose="020B0604030504040204" pitchFamily="34" charset="0"/>
              </a:rPr>
              <a:t> = </a:t>
            </a:r>
          </a:p>
          <a:p>
            <a:pPr algn="just">
              <a:buClr>
                <a:srgbClr val="FF0000"/>
              </a:buClr>
            </a:pPr>
            <a:r>
              <a:rPr lang="en-US" sz="1600" i="1" dirty="0">
                <a:solidFill>
                  <a:schemeClr val="tx1"/>
                </a:solidFill>
                <a:latin typeface="Tahoma" panose="020B0604030504040204" pitchFamily="34" charset="0"/>
                <a:ea typeface="Tahoma" panose="020B0604030504040204" pitchFamily="34" charset="0"/>
                <a:cs typeface="Tahoma" panose="020B0604030504040204" pitchFamily="34" charset="0"/>
              </a:rPr>
              <a:t>        8       7					4       7</a:t>
            </a:r>
          </a:p>
        </p:txBody>
      </p:sp>
      <p:sp>
        <p:nvSpPr>
          <p:cNvPr id="11" name="Rounded Rectangle 10"/>
          <p:cNvSpPr/>
          <p:nvPr/>
        </p:nvSpPr>
        <p:spPr>
          <a:xfrm>
            <a:off x="107504" y="4229983"/>
            <a:ext cx="8856984" cy="1600438"/>
          </a:xfrm>
          <a:prstGeom prst="roundRect">
            <a:avLst/>
          </a:prstGeom>
          <a:noFill/>
        </p:spPr>
        <p:txBody>
          <a:bodyPr wrap="square" rtlCol="0">
            <a:spAutoFit/>
          </a:bodyPr>
          <a:lstStyle/>
          <a:p>
            <a:pPr marL="342900" indent="-342900" algn="just">
              <a:buClr>
                <a:srgbClr val="FF0000"/>
              </a:buClr>
              <a:buFont typeface="Wingdings" panose="05000000000000000000" pitchFamily="2" charset="2"/>
              <a:buChar char="Ø"/>
            </a:pP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Write a method to check if an integer is a prime number. Test your program. </a:t>
            </a:r>
          </a:p>
          <a:p>
            <a:pPr algn="just">
              <a:buClr>
                <a:srgbClr val="FF0000"/>
              </a:buClr>
            </a:pPr>
            <a:r>
              <a:rPr lang="en-US" sz="1600" i="1" dirty="0">
                <a:latin typeface="Tahoma" panose="020B0604030504040204" pitchFamily="34" charset="0"/>
                <a:ea typeface="Tahoma" panose="020B0604030504040204" pitchFamily="34" charset="0"/>
                <a:cs typeface="Tahoma" panose="020B0604030504040204" pitchFamily="34" charset="0"/>
              </a:rPr>
              <a:t>A prime number is divisible by 1 and itself only. For example, 7, 11, 13 are prime numbers because they are divisible only by 1 and themselves. 9 is not a prime number since it is divisible by 3 too.</a:t>
            </a:r>
            <a:endParaRPr lang="en-US" sz="1600" i="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94626092"/>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a:p>
        </p:txBody>
      </p:sp>
      <p:sp>
        <p:nvSpPr>
          <p:cNvPr id="5" name="Title 4"/>
          <p:cNvSpPr>
            <a:spLocks noGrp="1"/>
          </p:cNvSpPr>
          <p:nvPr>
            <p:ph type="title"/>
          </p:nvPr>
        </p:nvSpPr>
        <p:spPr/>
        <p:txBody>
          <a:bodyPr/>
          <a:lstStyle/>
          <a:p>
            <a:r>
              <a:rPr lang="en-US" dirty="0"/>
              <a:t>Arrays of Objects</a:t>
            </a:r>
          </a:p>
        </p:txBody>
      </p:sp>
      <p:sp>
        <p:nvSpPr>
          <p:cNvPr id="3" name="Slide Number Placeholder 2"/>
          <p:cNvSpPr>
            <a:spLocks noGrp="1"/>
          </p:cNvSpPr>
          <p:nvPr>
            <p:ph type="sldNum" sz="quarter" idx="11"/>
          </p:nvPr>
        </p:nvSpPr>
        <p:spPr/>
        <p:txBody>
          <a:bodyP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A94F153-A46D-42BF-B070-2627C4BF46BD}" type="slidenum">
              <a:rPr kumimoji="0" lang="en-CA" sz="2400" b="1" i="0" u="none" strike="noStrike" kern="1200" cap="none" spc="0" normalizeH="0" baseline="0" noProof="0" smtClean="0">
                <a:ln>
                  <a:noFill/>
                </a:ln>
                <a:solidFill>
                  <a:srgbClr val="FFFFFF"/>
                </a:solidFill>
                <a:effectLst/>
                <a:uLnTx/>
                <a:uFillTx/>
                <a:latin typeface="Tw Cen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752</a:t>
            </a:fld>
            <a:endParaRPr kumimoji="0" lang="en-CA" sz="2400" b="1" i="0" u="none" strike="noStrike" kern="1200" cap="none" spc="0" normalizeH="0" baseline="0" noProof="0">
              <a:ln>
                <a:noFill/>
              </a:ln>
              <a:solidFill>
                <a:srgbClr val="FFFFFF"/>
              </a:solidFill>
              <a:effectLst/>
              <a:uLnTx/>
              <a:uFillTx/>
              <a:latin typeface="Tw Cen MT"/>
              <a:ea typeface="+mn-ea"/>
              <a:cs typeface="+mn-cs"/>
            </a:endParaRPr>
          </a:p>
        </p:txBody>
      </p:sp>
    </p:spTree>
    <p:extLst>
      <p:ext uri="{BB962C8B-B14F-4D97-AF65-F5344CB8AC3E}">
        <p14:creationId xmlns:p14="http://schemas.microsoft.com/office/powerpoint/2010/main" val="351308387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609600" y="152400"/>
            <a:ext cx="7772400" cy="990600"/>
          </a:xfrm>
        </p:spPr>
        <p:txBody>
          <a:bodyPr/>
          <a:lstStyle/>
          <a:p>
            <a:pPr eaLnBrk="1" hangingPunct="1"/>
            <a:r>
              <a:rPr lang="en-US" dirty="0"/>
              <a:t>Arrays of Objects</a:t>
            </a:r>
          </a:p>
        </p:txBody>
      </p:sp>
      <p:sp>
        <p:nvSpPr>
          <p:cNvPr id="5529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2BDDF1B-31F1-4554-8EAD-685B590EC499}" type="slidenum">
              <a:rPr kumimoji="0" lang="en-US" sz="1400" b="1"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753</a:t>
            </a:fld>
            <a:endPar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55301" name="Rectangle 3"/>
          <p:cNvSpPr>
            <a:spLocks noGrp="1" noChangeArrowheads="1"/>
          </p:cNvSpPr>
          <p:nvPr>
            <p:ph sz="quarter" idx="1"/>
          </p:nvPr>
        </p:nvSpPr>
        <p:spPr>
          <a:xfrm>
            <a:off x="179512" y="1556792"/>
            <a:ext cx="8839200" cy="4876800"/>
          </a:xfrm>
        </p:spPr>
        <p:txBody>
          <a:bodyPr>
            <a:normAutofit/>
          </a:bodyPr>
          <a:lstStyle/>
          <a:p>
            <a:pPr eaLnBrk="1" hangingPunct="1"/>
            <a:r>
              <a:rPr lang="en-US" dirty="0">
                <a:cs typeface="Times New Roman" pitchFamily="18" charset="0"/>
              </a:rPr>
              <a:t>Can use arrays to manipulate objects</a:t>
            </a:r>
          </a:p>
          <a:p>
            <a:pPr eaLnBrk="1" hangingPunct="1"/>
            <a:r>
              <a:rPr lang="en-US" dirty="0">
                <a:cs typeface="Times New Roman" pitchFamily="18" charset="0"/>
              </a:rPr>
              <a:t>Example:</a:t>
            </a:r>
            <a:r>
              <a:rPr lang="en-US" dirty="0"/>
              <a:t> create array named </a:t>
            </a:r>
            <a:r>
              <a:rPr lang="en-US" dirty="0">
                <a:latin typeface="Courier New" pitchFamily="49" charset="0"/>
              </a:rPr>
              <a:t>array1</a:t>
            </a:r>
            <a:r>
              <a:rPr lang="en-US" dirty="0"/>
              <a:t> with </a:t>
            </a:r>
            <a:r>
              <a:rPr lang="en-US" dirty="0">
                <a:latin typeface="Courier New" pitchFamily="49" charset="0"/>
              </a:rPr>
              <a:t>N</a:t>
            </a:r>
            <a:r>
              <a:rPr lang="en-US" dirty="0"/>
              <a:t> objects of type </a:t>
            </a:r>
            <a:r>
              <a:rPr lang="en-US" dirty="0">
                <a:latin typeface="Courier New" pitchFamily="49" charset="0"/>
              </a:rPr>
              <a:t>T</a:t>
            </a:r>
            <a:r>
              <a:rPr lang="en-US" dirty="0"/>
              <a:t> </a:t>
            </a:r>
          </a:p>
          <a:p>
            <a:pPr eaLnBrk="1" hangingPunct="1">
              <a:buFontTx/>
              <a:buNone/>
            </a:pPr>
            <a:r>
              <a:rPr lang="en-US" dirty="0">
                <a:cs typeface="Times New Roman" pitchFamily="18" charset="0"/>
              </a:rPr>
              <a:t>	</a:t>
            </a:r>
            <a:r>
              <a:rPr lang="en-US" dirty="0">
                <a:latin typeface="Courier New" pitchFamily="49" charset="0"/>
                <a:cs typeface="Times New Roman" pitchFamily="18" charset="0"/>
              </a:rPr>
              <a:t>T[] array1 = </a:t>
            </a:r>
            <a:r>
              <a:rPr lang="en-US" dirty="0">
                <a:solidFill>
                  <a:schemeClr val="accent2"/>
                </a:solidFill>
                <a:latin typeface="Courier New" pitchFamily="49" charset="0"/>
                <a:cs typeface="Times New Roman" pitchFamily="18" charset="0"/>
              </a:rPr>
              <a:t>new</a:t>
            </a:r>
            <a:r>
              <a:rPr lang="en-US" dirty="0">
                <a:latin typeface="Courier New" pitchFamily="49" charset="0"/>
                <a:cs typeface="Times New Roman" pitchFamily="18" charset="0"/>
              </a:rPr>
              <a:t> T[N] </a:t>
            </a:r>
          </a:p>
          <a:p>
            <a:pPr eaLnBrk="1" hangingPunct="1">
              <a:buFontTx/>
              <a:buNone/>
            </a:pPr>
            <a:r>
              <a:rPr lang="en-US" dirty="0">
                <a:solidFill>
                  <a:srgbClr val="FF6600"/>
                </a:solidFill>
              </a:rPr>
              <a:t>Note: T can be any user defend class</a:t>
            </a:r>
          </a:p>
          <a:p>
            <a:pPr eaLnBrk="1" hangingPunct="1"/>
            <a:r>
              <a:rPr lang="en-US" dirty="0"/>
              <a:t>Can instantiate </a:t>
            </a:r>
            <a:r>
              <a:rPr lang="en-US" dirty="0">
                <a:latin typeface="Courier New" pitchFamily="49" charset="0"/>
              </a:rPr>
              <a:t>array1</a:t>
            </a:r>
            <a:r>
              <a:rPr lang="en-US" dirty="0"/>
              <a:t> as follows:</a:t>
            </a:r>
          </a:p>
          <a:p>
            <a:pPr eaLnBrk="1" hangingPunct="1">
              <a:buFontTx/>
              <a:buNone/>
            </a:pPr>
            <a:r>
              <a:rPr lang="en-US" dirty="0">
                <a:cs typeface="Times New Roman" pitchFamily="18" charset="0"/>
              </a:rPr>
              <a:t>	</a:t>
            </a:r>
            <a:r>
              <a:rPr lang="en-US" dirty="0">
                <a:solidFill>
                  <a:schemeClr val="accent2"/>
                </a:solidFill>
                <a:latin typeface="Courier New" pitchFamily="49" charset="0"/>
                <a:cs typeface="Times New Roman" pitchFamily="18" charset="0"/>
              </a:rPr>
              <a:t>for</a:t>
            </a:r>
            <a:r>
              <a:rPr lang="en-US" sz="2800" dirty="0">
                <a:latin typeface="Courier New" pitchFamily="49" charset="0"/>
                <a:cs typeface="Times New Roman" pitchFamily="18" charset="0"/>
              </a:rPr>
              <a:t> (</a:t>
            </a:r>
            <a:r>
              <a:rPr lang="en-US" dirty="0" err="1">
                <a:solidFill>
                  <a:schemeClr val="accent2"/>
                </a:solidFill>
                <a:latin typeface="Courier New" pitchFamily="49" charset="0"/>
                <a:cs typeface="Times New Roman" pitchFamily="18" charset="0"/>
              </a:rPr>
              <a:t>int</a:t>
            </a:r>
            <a:r>
              <a:rPr lang="en-US" sz="2800" dirty="0">
                <a:latin typeface="Courier New" pitchFamily="49" charset="0"/>
                <a:cs typeface="Times New Roman" pitchFamily="18" charset="0"/>
              </a:rPr>
              <a:t> j = 0; j &lt;array1.length; j++)</a:t>
            </a:r>
          </a:p>
          <a:p>
            <a:pPr eaLnBrk="1" hangingPunct="1">
              <a:buFontTx/>
              <a:buNone/>
            </a:pPr>
            <a:r>
              <a:rPr lang="en-US" dirty="0">
                <a:latin typeface="Courier New" pitchFamily="49" charset="0"/>
                <a:cs typeface="Times New Roman" pitchFamily="18" charset="0"/>
              </a:rPr>
              <a:t>		  array1[j] = </a:t>
            </a:r>
            <a:r>
              <a:rPr lang="en-US" dirty="0">
                <a:solidFill>
                  <a:schemeClr val="accent2"/>
                </a:solidFill>
                <a:latin typeface="Courier New" pitchFamily="49" charset="0"/>
                <a:cs typeface="Times New Roman" pitchFamily="18" charset="0"/>
              </a:rPr>
              <a:t>new</a:t>
            </a:r>
            <a:r>
              <a:rPr lang="en-US" dirty="0">
                <a:latin typeface="Courier New" pitchFamily="49" charset="0"/>
                <a:cs typeface="Times New Roman" pitchFamily="18" charset="0"/>
              </a:rPr>
              <a:t> T();</a:t>
            </a:r>
          </a:p>
        </p:txBody>
      </p:sp>
    </p:spTree>
    <p:extLst>
      <p:ext uri="{BB962C8B-B14F-4D97-AF65-F5344CB8AC3E}">
        <p14:creationId xmlns:p14="http://schemas.microsoft.com/office/powerpoint/2010/main" val="104276358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609600" y="152400"/>
            <a:ext cx="7772400" cy="990600"/>
          </a:xfrm>
        </p:spPr>
        <p:txBody>
          <a:bodyPr/>
          <a:lstStyle/>
          <a:p>
            <a:pPr eaLnBrk="1" hangingPunct="1"/>
            <a:r>
              <a:rPr lang="en-US" dirty="0"/>
              <a:t>Example</a:t>
            </a:r>
          </a:p>
        </p:txBody>
      </p:sp>
      <p:sp>
        <p:nvSpPr>
          <p:cNvPr id="5529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2BDDF1B-31F1-4554-8EAD-685B590EC499}" type="slidenum">
              <a:rPr kumimoji="0" lang="en-US" sz="1400" b="1"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754</a:t>
            </a:fld>
            <a:endPar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55301" name="Rectangle 3"/>
          <p:cNvSpPr>
            <a:spLocks noGrp="1" noChangeArrowheads="1"/>
          </p:cNvSpPr>
          <p:nvPr>
            <p:ph sz="quarter" idx="1"/>
          </p:nvPr>
        </p:nvSpPr>
        <p:spPr>
          <a:xfrm>
            <a:off x="179512" y="1556792"/>
            <a:ext cx="8839200" cy="5072608"/>
          </a:xfrm>
        </p:spPr>
        <p:txBody>
          <a:bodyPr>
            <a:normAutofit/>
          </a:bodyPr>
          <a:lstStyle/>
          <a:p>
            <a:r>
              <a:rPr lang="en-US" dirty="0"/>
              <a:t>Using class Account:</a:t>
            </a:r>
          </a:p>
          <a:p>
            <a:endParaRPr lang="en-US" dirty="0"/>
          </a:p>
          <a:p>
            <a:endParaRPr lang="en-US" dirty="0"/>
          </a:p>
          <a:p>
            <a:endParaRPr lang="en-US" dirty="0"/>
          </a:p>
          <a:p>
            <a:pPr marL="0" indent="0">
              <a:buNone/>
            </a:pPr>
            <a:r>
              <a:rPr lang="en-US" dirty="0"/>
              <a:t>.</a:t>
            </a:r>
          </a:p>
          <a:p>
            <a:r>
              <a:rPr lang="en-US" dirty="0"/>
              <a:t>In the </a:t>
            </a:r>
            <a:r>
              <a:rPr lang="en-US" b="1" dirty="0"/>
              <a:t>main()</a:t>
            </a:r>
            <a:r>
              <a:rPr lang="en-US" dirty="0"/>
              <a:t> method of the class </a:t>
            </a:r>
            <a:r>
              <a:rPr lang="en-US" b="1" dirty="0" err="1"/>
              <a:t>TestAccount</a:t>
            </a:r>
            <a:r>
              <a:rPr lang="en-US" dirty="0"/>
              <a:t> Create an array of accounts , add three accounts and use the class methods</a:t>
            </a:r>
          </a:p>
        </p:txBody>
      </p:sp>
      <p:graphicFrame>
        <p:nvGraphicFramePr>
          <p:cNvPr id="5" name="Table 4"/>
          <p:cNvGraphicFramePr>
            <a:graphicFrameLocks noGrp="1"/>
          </p:cNvGraphicFramePr>
          <p:nvPr/>
        </p:nvGraphicFramePr>
        <p:xfrm>
          <a:off x="3200400" y="1981200"/>
          <a:ext cx="3657600" cy="1920240"/>
        </p:xfrm>
        <a:graphic>
          <a:graphicData uri="http://schemas.openxmlformats.org/drawingml/2006/table">
            <a:tbl>
              <a:tblPr firstRow="1" bandRow="1">
                <a:tableStyleId>{BC89EF96-8CEA-46FF-86C4-4CE0E7609802}</a:tableStyleId>
              </a:tblPr>
              <a:tblGrid>
                <a:gridCol w="3657600">
                  <a:extLst>
                    <a:ext uri="{9D8B030D-6E8A-4147-A177-3AD203B41FA5}">
                      <a16:colId xmlns:a16="http://schemas.microsoft.com/office/drawing/2014/main" val="20000"/>
                    </a:ext>
                  </a:extLst>
                </a:gridCol>
              </a:tblGrid>
              <a:tr h="338667">
                <a:tc>
                  <a:txBody>
                    <a:bodyPr/>
                    <a:lstStyle/>
                    <a:p>
                      <a:pPr algn="ctr"/>
                      <a:r>
                        <a:rPr lang="en-US" dirty="0"/>
                        <a:t>Account</a:t>
                      </a:r>
                    </a:p>
                  </a:txBody>
                  <a:tcPr/>
                </a:tc>
                <a:extLst>
                  <a:ext uri="{0D108BD9-81ED-4DB2-BD59-A6C34878D82A}">
                    <a16:rowId xmlns:a16="http://schemas.microsoft.com/office/drawing/2014/main" val="10000"/>
                  </a:ext>
                </a:extLst>
              </a:tr>
              <a:tr h="592667">
                <a:tc>
                  <a:txBody>
                    <a:bodyPr/>
                    <a:lstStyle/>
                    <a:p>
                      <a:r>
                        <a:rPr lang="en-US" sz="1800" dirty="0">
                          <a:solidFill>
                            <a:schemeClr val="bg2">
                              <a:lumMod val="25000"/>
                            </a:schemeClr>
                          </a:solidFill>
                        </a:rPr>
                        <a:t>- number :</a:t>
                      </a:r>
                      <a:r>
                        <a:rPr lang="en-US" sz="1800" dirty="0" err="1">
                          <a:solidFill>
                            <a:schemeClr val="bg2">
                              <a:lumMod val="25000"/>
                            </a:schemeClr>
                          </a:solidFill>
                        </a:rPr>
                        <a:t>int</a:t>
                      </a:r>
                      <a:r>
                        <a:rPr lang="en-US" sz="1800" dirty="0">
                          <a:solidFill>
                            <a:schemeClr val="bg2">
                              <a:lumMod val="25000"/>
                            </a:schemeClr>
                          </a:solidFill>
                        </a:rPr>
                        <a:t> 	</a:t>
                      </a:r>
                    </a:p>
                    <a:p>
                      <a:r>
                        <a:rPr lang="en-US" sz="1800" dirty="0">
                          <a:solidFill>
                            <a:schemeClr val="bg2">
                              <a:lumMod val="25000"/>
                            </a:schemeClr>
                          </a:solidFill>
                        </a:rPr>
                        <a:t> - balance</a:t>
                      </a:r>
                      <a:r>
                        <a:rPr lang="en-US" sz="1800" baseline="0" dirty="0">
                          <a:solidFill>
                            <a:schemeClr val="bg2">
                              <a:lumMod val="25000"/>
                            </a:schemeClr>
                          </a:solidFill>
                        </a:rPr>
                        <a:t> : </a:t>
                      </a:r>
                      <a:r>
                        <a:rPr lang="en-US" sz="1800" dirty="0">
                          <a:solidFill>
                            <a:schemeClr val="bg2">
                              <a:lumMod val="25000"/>
                            </a:schemeClr>
                          </a:solidFill>
                        </a:rPr>
                        <a:t>double</a:t>
                      </a:r>
                    </a:p>
                    <a:p>
                      <a:r>
                        <a:rPr lang="en-US" sz="1800" b="1" dirty="0">
                          <a:solidFill>
                            <a:schemeClr val="bg2">
                              <a:lumMod val="25000"/>
                            </a:schemeClr>
                          </a:solidFill>
                        </a:rPr>
                        <a:t>+ </a:t>
                      </a:r>
                      <a:r>
                        <a:rPr lang="en-US" sz="1800" b="1" dirty="0" err="1">
                          <a:solidFill>
                            <a:schemeClr val="bg2">
                              <a:lumMod val="25000"/>
                            </a:schemeClr>
                          </a:solidFill>
                        </a:rPr>
                        <a:t>nOa:int</a:t>
                      </a:r>
                      <a:endParaRPr lang="en-US" sz="1800" b="1" dirty="0">
                        <a:solidFill>
                          <a:schemeClr val="bg2">
                            <a:lumMod val="25000"/>
                          </a:schemeClr>
                        </a:solidFill>
                      </a:endParaRPr>
                    </a:p>
                  </a:txBody>
                  <a:tcPr/>
                </a:tc>
                <a:extLst>
                  <a:ext uri="{0D108BD9-81ED-4DB2-BD59-A6C34878D82A}">
                    <a16:rowId xmlns:a16="http://schemas.microsoft.com/office/drawing/2014/main" val="10001"/>
                  </a:ext>
                </a:extLst>
              </a:tr>
              <a:tr h="592667">
                <a:tc>
                  <a:txBody>
                    <a:bodyPr/>
                    <a:lstStyle/>
                    <a:p>
                      <a:pPr algn="l"/>
                      <a:r>
                        <a:rPr lang="en-US" sz="1800" dirty="0">
                          <a:solidFill>
                            <a:srgbClr val="00B0F0"/>
                          </a:solidFill>
                        </a:rPr>
                        <a:t>+</a:t>
                      </a:r>
                      <a:r>
                        <a:rPr lang="en-US" sz="1800" dirty="0">
                          <a:solidFill>
                            <a:srgbClr val="0000FF"/>
                          </a:solidFill>
                        </a:rPr>
                        <a:t>deposit</a:t>
                      </a:r>
                      <a:r>
                        <a:rPr lang="en-US" sz="1800" dirty="0">
                          <a:solidFill>
                            <a:srgbClr val="00B050"/>
                          </a:solidFill>
                        </a:rPr>
                        <a:t> </a:t>
                      </a:r>
                      <a:r>
                        <a:rPr lang="en-US" sz="1800" dirty="0"/>
                        <a:t>(</a:t>
                      </a:r>
                      <a:r>
                        <a:rPr lang="en-US" sz="1800" dirty="0">
                          <a:solidFill>
                            <a:srgbClr val="00B0F0"/>
                          </a:solidFill>
                        </a:rPr>
                        <a:t>double </a:t>
                      </a:r>
                      <a:r>
                        <a:rPr lang="en-US" sz="1800" dirty="0">
                          <a:solidFill>
                            <a:srgbClr val="0000FF"/>
                          </a:solidFill>
                        </a:rPr>
                        <a:t>amount</a:t>
                      </a:r>
                      <a:r>
                        <a:rPr lang="en-US" sz="1800" dirty="0"/>
                        <a:t>):void</a:t>
                      </a:r>
                    </a:p>
                    <a:p>
                      <a:pPr algn="l"/>
                      <a:r>
                        <a:rPr lang="en-US" sz="1800" dirty="0">
                          <a:solidFill>
                            <a:srgbClr val="00B0F0"/>
                          </a:solidFill>
                        </a:rPr>
                        <a:t>+</a:t>
                      </a:r>
                      <a:r>
                        <a:rPr lang="en-US" sz="1800" dirty="0">
                          <a:solidFill>
                            <a:srgbClr val="0000FF"/>
                          </a:solidFill>
                        </a:rPr>
                        <a:t>withdraw</a:t>
                      </a:r>
                      <a:r>
                        <a:rPr lang="en-US" sz="1800" dirty="0"/>
                        <a:t>(</a:t>
                      </a:r>
                      <a:r>
                        <a:rPr lang="en-US" sz="1800" dirty="0">
                          <a:solidFill>
                            <a:srgbClr val="00B0F0"/>
                          </a:solidFill>
                        </a:rPr>
                        <a:t>double</a:t>
                      </a:r>
                      <a:r>
                        <a:rPr lang="en-US" sz="1800" dirty="0"/>
                        <a:t> </a:t>
                      </a:r>
                      <a:r>
                        <a:rPr lang="en-US" sz="1800" dirty="0">
                          <a:solidFill>
                            <a:srgbClr val="0000FF"/>
                          </a:solidFill>
                        </a:rPr>
                        <a:t>amount</a:t>
                      </a:r>
                      <a:r>
                        <a:rPr lang="en-US" sz="1800" dirty="0"/>
                        <a:t>) : void</a:t>
                      </a:r>
                      <a:r>
                        <a:rPr lang="en-US" sz="1800" dirty="0">
                          <a:solidFill>
                            <a:srgbClr val="00B050"/>
                          </a:solidFill>
                        </a:rPr>
                        <a:t> </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6400899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1600200"/>
            <a:ext cx="8264518" cy="4832092"/>
          </a:xfrm>
          <a:prstGeom prst="rect">
            <a:avLst/>
          </a:prstGeom>
          <a:solidFill>
            <a:srgbClr val="CEE2FA"/>
          </a:solidFill>
          <a:ln w="28575" cap="rnd" cmpd="thickThin">
            <a:solidFill>
              <a:srgbClr val="0000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class </a:t>
            </a:r>
            <a:r>
              <a:rPr kumimoji="0" lang="en-US" sz="1400" b="0" i="0" u="none" strike="noStrike" kern="1200" cap="none" spc="0" normalizeH="0" baseline="0" noProof="0" dirty="0">
                <a:ln>
                  <a:noFill/>
                </a:ln>
                <a:solidFill>
                  <a:srgbClr val="CC0099"/>
                </a:solidFill>
                <a:effectLst/>
                <a:uLnTx/>
                <a:uFillTx/>
                <a:latin typeface="Courier New" pitchFamily="49" charset="0"/>
                <a:ea typeface="+mn-ea"/>
                <a:cs typeface="Courier New" pitchFamily="49" charset="0"/>
              </a:rPr>
              <a:t>Account</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 definition of attributes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private </a:t>
            </a:r>
            <a:r>
              <a:rPr kumimoji="0" lang="en-US" sz="1400" b="0" i="0" u="none" strike="noStrike" kern="1200" cap="none" spc="0" normalizeH="0" baseline="0" noProof="0" dirty="0" err="1">
                <a:ln>
                  <a:noFill/>
                </a:ln>
                <a:solidFill>
                  <a:srgbClr val="00B0F0"/>
                </a:solidFill>
                <a:effectLst/>
                <a:uLnTx/>
                <a:uFillTx/>
                <a:latin typeface="Courier New" pitchFamily="49" charset="0"/>
                <a:ea typeface="+mn-ea"/>
                <a:cs typeface="Courier New" pitchFamily="49" charset="0"/>
              </a:rPr>
              <a:t>int</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number</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endPar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private double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balance</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static </a:t>
            </a:r>
            <a:r>
              <a:rPr kumimoji="0" lang="en-US" sz="1400" b="0" i="0" u="none" strike="noStrike" kern="1200" cap="none" spc="0" normalizeH="0" baseline="0" noProof="0" dirty="0" err="1">
                <a:ln>
                  <a:noFill/>
                </a:ln>
                <a:solidFill>
                  <a:srgbClr val="00B0F0"/>
                </a:solidFill>
                <a:effectLst/>
                <a:uLnTx/>
                <a:uFillTx/>
                <a:latin typeface="Courier New" pitchFamily="49" charset="0"/>
                <a:ea typeface="+mn-ea"/>
                <a:cs typeface="Courier New" pitchFamily="49" charset="0"/>
              </a:rPr>
              <a:t>int</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nOa</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=0</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constructor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Account</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number=0;</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balance=0</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nOa</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Account</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4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int</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n , double b)</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number=n;</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balance=b</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nOa</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 definition of operations (methods)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void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deposit</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double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amount</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balance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balance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amount</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//end of deposit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void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withdraw</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double</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amount</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endPar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if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balance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&gt;=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amount</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balance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balance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amount</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//end of withdraw</a:t>
            </a:r>
          </a:p>
        </p:txBody>
      </p:sp>
      <p:sp>
        <p:nvSpPr>
          <p:cNvPr id="8" name="TextBox 7"/>
          <p:cNvSpPr txBox="1"/>
          <p:nvPr/>
        </p:nvSpPr>
        <p:spPr>
          <a:xfrm>
            <a:off x="4800600" y="1600200"/>
            <a:ext cx="4176829" cy="4862870"/>
          </a:xfrm>
          <a:prstGeom prst="rect">
            <a:avLst/>
          </a:prstGeom>
          <a:solidFill>
            <a:srgbClr val="CEE2FA"/>
          </a:solidFill>
          <a:ln w="28575" cap="rnd" cmpd="thickThin">
            <a:solidFill>
              <a:srgbClr val="0000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void </a:t>
            </a:r>
            <a:r>
              <a:rPr kumimoji="0" lang="en-US" sz="14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setNumber</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400" b="0" i="0" u="none" strike="noStrike" kern="1200" cap="none" spc="0" normalizeH="0" baseline="0" noProof="0" dirty="0" err="1">
                <a:ln>
                  <a:noFill/>
                </a:ln>
                <a:solidFill>
                  <a:srgbClr val="00B0F0"/>
                </a:solidFill>
                <a:effectLst/>
                <a:uLnTx/>
                <a:uFillTx/>
                <a:latin typeface="Courier New" pitchFamily="49" charset="0"/>
                <a:ea typeface="+mn-ea"/>
                <a:cs typeface="Courier New" pitchFamily="49" charset="0"/>
              </a:rPr>
              <a:t>int</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number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//end of </a:t>
            </a:r>
            <a:r>
              <a:rPr kumimoji="0" lang="en-US" sz="1400" b="0" i="0" u="none" strike="noStrike" kern="1200" cap="none" spc="0" normalizeH="0" baseline="0" noProof="0" dirty="0" err="1">
                <a:ln>
                  <a:noFill/>
                </a:ln>
                <a:solidFill>
                  <a:srgbClr val="00B050"/>
                </a:solidFill>
                <a:effectLst/>
                <a:uLnTx/>
                <a:uFillTx/>
                <a:latin typeface="Courier New" pitchFamily="49" charset="0"/>
                <a:ea typeface="+mn-ea"/>
                <a:cs typeface="Courier New" pitchFamily="49" charset="0"/>
              </a:rPr>
              <a:t>setNumber</a:t>
            </a:r>
            <a:endPar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void </a:t>
            </a:r>
            <a:r>
              <a:rPr kumimoji="0" lang="en-US" sz="14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setBalance</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double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balance=b</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//end of </a:t>
            </a:r>
            <a:r>
              <a:rPr kumimoji="0" lang="en-US" sz="1400" b="0" i="0" u="none" strike="noStrike" kern="1200" cap="none" spc="0" normalizeH="0" baseline="0" noProof="0" dirty="0" err="1">
                <a:ln>
                  <a:noFill/>
                </a:ln>
                <a:solidFill>
                  <a:srgbClr val="00B050"/>
                </a:solidFill>
                <a:effectLst/>
                <a:uLnTx/>
                <a:uFillTx/>
                <a:latin typeface="Courier New" pitchFamily="49" charset="0"/>
                <a:ea typeface="+mn-ea"/>
                <a:cs typeface="Courier New" pitchFamily="49" charset="0"/>
              </a:rPr>
              <a:t>setBalance</a:t>
            </a:r>
            <a:endPar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a:t>
            </a:r>
            <a:r>
              <a:rPr kumimoji="0" lang="en-US" sz="1400" b="0" i="0" u="none" strike="noStrike" kern="1200" cap="none" spc="0" normalizeH="0" baseline="0" noProof="0" dirty="0" err="1">
                <a:ln>
                  <a:noFill/>
                </a:ln>
                <a:solidFill>
                  <a:srgbClr val="00B0F0"/>
                </a:solidFill>
                <a:effectLst/>
                <a:uLnTx/>
                <a:uFillTx/>
                <a:latin typeface="Courier New" pitchFamily="49" charset="0"/>
                <a:ea typeface="+mn-ea"/>
                <a:cs typeface="Courier New" pitchFamily="49" charset="0"/>
              </a:rPr>
              <a:t>int</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getNumber</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return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number </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//end of </a:t>
            </a:r>
            <a:r>
              <a:rPr kumimoji="0" lang="en-US" sz="1400" b="0" i="0" u="none" strike="noStrike" kern="1200" cap="none" spc="0" normalizeH="0" baseline="0" noProof="0" dirty="0" err="1">
                <a:ln>
                  <a:noFill/>
                </a:ln>
                <a:solidFill>
                  <a:srgbClr val="00B050"/>
                </a:solidFill>
                <a:effectLst/>
                <a:uLnTx/>
                <a:uFillTx/>
                <a:latin typeface="Courier New" pitchFamily="49" charset="0"/>
                <a:ea typeface="+mn-ea"/>
                <a:cs typeface="Courier New" pitchFamily="49" charset="0"/>
              </a:rPr>
              <a:t>getNumber</a:t>
            </a:r>
            <a:endPar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double </a:t>
            </a:r>
            <a:r>
              <a:rPr kumimoji="0" lang="en-US" sz="14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getBalance</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return </a:t>
            </a:r>
            <a:r>
              <a:rPr kumimoji="0" lang="en-US" sz="14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balance</a:t>
            </a: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//end of </a:t>
            </a:r>
            <a:r>
              <a:rPr kumimoji="0" lang="en-US" sz="1400" b="0" i="0" u="none" strike="noStrike" kern="1200" cap="none" spc="0" normalizeH="0" baseline="0" noProof="0" dirty="0" err="1">
                <a:ln>
                  <a:noFill/>
                </a:ln>
                <a:solidFill>
                  <a:srgbClr val="00B050"/>
                </a:solidFill>
                <a:effectLst/>
                <a:uLnTx/>
                <a:uFillTx/>
                <a:latin typeface="Courier New" pitchFamily="49" charset="0"/>
                <a:ea typeface="+mn-ea"/>
                <a:cs typeface="Courier New" pitchFamily="49" charset="0"/>
              </a:rPr>
              <a:t>getBalance</a:t>
            </a:r>
            <a:endPar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4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//end of class</a:t>
            </a:r>
            <a:endParaRPr kumimoji="0" lang="en-US" sz="1600" b="0" i="0" u="none" strike="noStrike" kern="1200" cap="none" spc="0" normalizeH="0" baseline="0" noProof="0" dirty="0">
              <a:ln>
                <a:noFill/>
              </a:ln>
              <a:solidFill>
                <a:srgbClr val="00B050"/>
              </a:solidFill>
              <a:effectLst/>
              <a:uLnTx/>
              <a:uFillTx/>
              <a:latin typeface="Tw Cen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B050"/>
              </a:solidFill>
              <a:effectLst/>
              <a:uLnTx/>
              <a:uFillTx/>
              <a:latin typeface="Tw Cen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B050"/>
              </a:solidFill>
              <a:effectLst/>
              <a:uLnTx/>
              <a:uFillTx/>
              <a:latin typeface="Tw Cen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B050"/>
              </a:solidFill>
              <a:effectLst/>
              <a:uLnTx/>
              <a:uFillTx/>
              <a:latin typeface="Tw Cen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B050"/>
              </a:solidFill>
              <a:effectLst/>
              <a:uLnTx/>
              <a:uFillTx/>
              <a:latin typeface="Tw Cen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B050"/>
              </a:solidFill>
              <a:effectLst/>
              <a:uLnTx/>
              <a:uFillTx/>
              <a:latin typeface="Tw Cen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B050"/>
              </a:solidFill>
              <a:effectLst/>
              <a:uLnTx/>
              <a:uFillTx/>
              <a:latin typeface="Tw Cen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B050"/>
              </a:solidFill>
              <a:effectLst/>
              <a:uLnTx/>
              <a:uFillTx/>
              <a:latin typeface="Tw Cen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B050"/>
              </a:solidFill>
              <a:effectLst/>
              <a:uLnTx/>
              <a:uFillTx/>
              <a:latin typeface="Tw Cen MT"/>
              <a:ea typeface="+mn-ea"/>
              <a:cs typeface="+mn-cs"/>
            </a:endParaRPr>
          </a:p>
        </p:txBody>
      </p:sp>
      <p:sp>
        <p:nvSpPr>
          <p:cNvPr id="9" name="Title 1"/>
          <p:cNvSpPr>
            <a:spLocks noGrp="1"/>
          </p:cNvSpPr>
          <p:nvPr>
            <p:ph type="title"/>
          </p:nvPr>
        </p:nvSpPr>
        <p:spPr>
          <a:xfrm>
            <a:off x="612648" y="228600"/>
            <a:ext cx="8153400" cy="990600"/>
          </a:xfrm>
        </p:spPr>
        <p:txBody>
          <a:bodyPr/>
          <a:lstStyle/>
          <a:p>
            <a:r>
              <a:rPr lang="en-US" dirty="0"/>
              <a:t>Class Account</a:t>
            </a:r>
          </a:p>
        </p:txBody>
      </p:sp>
    </p:spTree>
    <p:extLst>
      <p:ext uri="{BB962C8B-B14F-4D97-AF65-F5344CB8AC3E}">
        <p14:creationId xmlns:p14="http://schemas.microsoft.com/office/powerpoint/2010/main" val="394969202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TestAccount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A94F153-A46D-42BF-B070-2627C4BF46BD}" type="slidenum">
              <a:rPr kumimoji="0" lang="en-CA" sz="1400" b="1" i="0" u="none" strike="noStrike" kern="1200" cap="none" spc="0" normalizeH="0" baseline="0" noProof="0" smtClean="0">
                <a:ln>
                  <a:noFill/>
                </a:ln>
                <a:solidFill>
                  <a:srgbClr val="FFFFFF"/>
                </a:solidFill>
                <a:effectLst/>
                <a:uLnTx/>
                <a:uFillTx/>
                <a:latin typeface="Tw Cen M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756</a:t>
            </a:fld>
            <a:endParaRPr kumimoji="0" lang="en-CA" sz="1400" b="1" i="0" u="none" strike="noStrike" kern="1200" cap="none" spc="0" normalizeH="0" baseline="0" noProof="0">
              <a:ln>
                <a:noFill/>
              </a:ln>
              <a:solidFill>
                <a:srgbClr val="FFFFFF"/>
              </a:solidFill>
              <a:effectLst/>
              <a:uLnTx/>
              <a:uFillTx/>
              <a:latin typeface="Tw Cen MT"/>
              <a:ea typeface="+mn-ea"/>
              <a:cs typeface="+mn-cs"/>
            </a:endParaRPr>
          </a:p>
        </p:txBody>
      </p:sp>
      <p:sp>
        <p:nvSpPr>
          <p:cNvPr id="4" name="Content Placeholder 3"/>
          <p:cNvSpPr>
            <a:spLocks noGrp="1"/>
          </p:cNvSpPr>
          <p:nvPr>
            <p:ph sz="quarter" idx="1"/>
          </p:nvPr>
        </p:nvSpPr>
        <p:spPr/>
        <p:txBody>
          <a:bodyPr/>
          <a:lstStyle/>
          <a:p>
            <a:endParaRPr lang="en-US"/>
          </a:p>
        </p:txBody>
      </p:sp>
      <p:sp>
        <p:nvSpPr>
          <p:cNvPr id="5" name="TextBox 4"/>
          <p:cNvSpPr txBox="1"/>
          <p:nvPr/>
        </p:nvSpPr>
        <p:spPr>
          <a:xfrm>
            <a:off x="381000" y="1752600"/>
            <a:ext cx="8458200" cy="3785652"/>
          </a:xfrm>
          <a:prstGeom prst="rect">
            <a:avLst/>
          </a:prstGeom>
          <a:solidFill>
            <a:srgbClr val="CEE2FA"/>
          </a:solidFill>
          <a:ln w="28575" cap="rnd" cmpd="thickThin">
            <a:solidFill>
              <a:srgbClr val="0000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F0"/>
                </a:solidFill>
                <a:effectLst/>
                <a:uLnTx/>
                <a:uFillTx/>
                <a:latin typeface="Courier New" pitchFamily="49" charset="0"/>
                <a:ea typeface="+mn-ea"/>
                <a:cs typeface="Courier New" pitchFamily="49" charset="0"/>
              </a:rPr>
              <a:t>public class </a:t>
            </a:r>
            <a:r>
              <a:rPr kumimoji="0" lang="en-US" sz="1600" b="0" i="0" u="none" strike="noStrike" kern="1200" cap="none" spc="0" normalizeH="0" baseline="0" noProof="0" dirty="0" err="1">
                <a:ln>
                  <a:noFill/>
                </a:ln>
                <a:solidFill>
                  <a:srgbClr val="FF0066"/>
                </a:solidFill>
                <a:effectLst/>
                <a:uLnTx/>
                <a:uFillTx/>
                <a:latin typeface="Courier New" pitchFamily="49" charset="0"/>
                <a:ea typeface="+mn-ea"/>
                <a:cs typeface="Courier New" pitchFamily="49" charset="0"/>
              </a:rPr>
              <a:t>TestAccount</a:t>
            </a:r>
            <a:endParaRPr kumimoji="0" lang="en-US" sz="1600" b="0" i="0" u="none" strike="noStrike" kern="1200" cap="none" spc="0" normalizeH="0" baseline="0" noProof="0" dirty="0">
              <a:ln>
                <a:noFill/>
              </a:ln>
              <a:solidFill>
                <a:srgbClr val="FF0066"/>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public static void</a:t>
            </a:r>
            <a:r>
              <a:rPr kumimoji="0" lang="en-US" sz="16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main</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String</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args</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int</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nOfe</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rPr>
              <a:t>Account A[]=new Account[100];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rPr>
              <a:t>A[0]=new Account(1,6200);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nOfe</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endPar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rPr>
              <a:t>A[1]=new Account(2,2900);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nOfe</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endPar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rPr>
              <a:t>A[2]=new Account(3,5000);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nOfe</a:t>
            </a:r>
            <a:r>
              <a:rPr kumimoji="0" lang="en-US" sz="1600" b="0" i="0" u="none" strike="noStrike" kern="1200" cap="none" spc="0" normalizeH="0" baseline="0" noProof="0">
                <a:ln>
                  <a:noFill/>
                </a:ln>
                <a:solidFill>
                  <a:prstClr val="black"/>
                </a:solidFill>
                <a:effectLst/>
                <a:uLnTx/>
                <a:uFillTx/>
                <a:latin typeface="Courier New" pitchFamily="49" charset="0"/>
                <a:ea typeface="+mn-ea"/>
                <a:cs typeface="Courier New" pitchFamily="49" charset="0"/>
              </a:rPr>
              <a:t>++;</a:t>
            </a:r>
            <a:endPar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rPr>
              <a:t>for(</a:t>
            </a:r>
            <a:r>
              <a:rPr kumimoji="0" lang="en-US" sz="1600" b="0" i="0" u="none" strike="noStrike" kern="1200" cap="none" spc="0" normalizeH="0" baseline="0" noProof="0" dirty="0" err="1">
                <a:ln>
                  <a:noFill/>
                </a:ln>
                <a:solidFill>
                  <a:srgbClr val="BBD7F8">
                    <a:lumMod val="25000"/>
                  </a:srgbClr>
                </a:solidFill>
                <a:effectLst/>
                <a:uLnTx/>
                <a:uFillTx/>
                <a:latin typeface="Courier New" pitchFamily="49" charset="0"/>
                <a:ea typeface="+mn-ea"/>
                <a:cs typeface="Courier New" pitchFamily="49" charset="0"/>
              </a:rPr>
              <a:t>int</a:t>
            </a:r>
            <a:r>
              <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err="1">
                <a:ln>
                  <a:noFill/>
                </a:ln>
                <a:solidFill>
                  <a:srgbClr val="BBD7F8">
                    <a:lumMod val="25000"/>
                  </a:srgbClr>
                </a:solidFill>
                <a:effectLst/>
                <a:uLnTx/>
                <a:uFillTx/>
                <a:latin typeface="Courier New" pitchFamily="49" charset="0"/>
                <a:ea typeface="+mn-ea"/>
                <a:cs typeface="Courier New" pitchFamily="49" charset="0"/>
              </a:rPr>
              <a:t>i</a:t>
            </a:r>
            <a:r>
              <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rPr>
              <a:t>=0;i&lt;</a:t>
            </a:r>
            <a:r>
              <a:rPr kumimoji="0" lang="en-US" sz="1600" b="0" i="0" u="none" strike="noStrike" kern="1200" cap="none" spc="0" normalizeH="0" baseline="0" noProof="0" dirty="0" err="1">
                <a:ln>
                  <a:noFill/>
                </a:ln>
                <a:solidFill>
                  <a:srgbClr val="BBD7F8">
                    <a:lumMod val="25000"/>
                  </a:srgbClr>
                </a:solidFill>
                <a:effectLst/>
                <a:uLnTx/>
                <a:uFillTx/>
                <a:latin typeface="Courier New" pitchFamily="49" charset="0"/>
                <a:ea typeface="+mn-ea"/>
                <a:cs typeface="Courier New" pitchFamily="49" charset="0"/>
              </a:rPr>
              <a:t>nOfe;i</a:t>
            </a:r>
            <a:r>
              <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System.out.println</a:t>
            </a:r>
            <a:r>
              <a:rPr kumimoji="0" lang="en-US" sz="16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(A[</a:t>
            </a:r>
            <a:r>
              <a:rPr kumimoji="0" lang="en-US" sz="16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i</a:t>
            </a:r>
            <a:r>
              <a:rPr kumimoji="0" lang="en-US" sz="16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getNumber</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007F7F"/>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A[</a:t>
            </a:r>
            <a:r>
              <a:rPr kumimoji="0" lang="en-US" sz="16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i</a:t>
            </a:r>
            <a:r>
              <a:rPr kumimoji="0" lang="en-US" sz="16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getBalance</a:t>
            </a: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endParaRPr kumimoji="0" lang="en-US" sz="1600" b="0" i="0" u="none" strike="noStrike" kern="1200" cap="none" spc="0" normalizeH="0" baseline="0" noProof="0" dirty="0">
              <a:ln>
                <a:noFill/>
              </a:ln>
              <a:solidFill>
                <a:srgbClr val="BBD7F8">
                  <a:lumMod val="25000"/>
                </a:srgbClr>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endPar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endParaRPr kumimoji="0" lang="en-US" sz="1600" b="0" i="0" u="none" strike="noStrike" kern="1200" cap="none" spc="0" normalizeH="0" baseline="0" noProof="0" dirty="0">
              <a:ln>
                <a:noFill/>
              </a:ln>
              <a:solidFill>
                <a:srgbClr val="00B050"/>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727475565"/>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a:xfrm>
            <a:off x="609600" y="152400"/>
            <a:ext cx="7772400" cy="990600"/>
          </a:xfrm>
        </p:spPr>
        <p:txBody>
          <a:bodyPr/>
          <a:lstStyle/>
          <a:p>
            <a:pPr eaLnBrk="1" hangingPunct="1"/>
            <a:r>
              <a:rPr lang="en-US"/>
              <a:t>Array of </a:t>
            </a:r>
            <a:r>
              <a:rPr lang="en-US">
                <a:latin typeface="Courier New" pitchFamily="49" charset="0"/>
              </a:rPr>
              <a:t>String</a:t>
            </a:r>
            <a:r>
              <a:rPr lang="en-US"/>
              <a:t> Objects</a:t>
            </a:r>
            <a:endParaRPr lang="en-US" b="1"/>
          </a:p>
        </p:txBody>
      </p:sp>
      <p:sp>
        <p:nvSpPr>
          <p:cNvPr id="5632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684E5FB3-233A-45B8-B1A2-EB0A42796526}" type="slidenum">
              <a:rPr kumimoji="0" lang="en-US" sz="1400" b="1"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757</a:t>
            </a:fld>
            <a:endPar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56325" name="Rectangle 3"/>
          <p:cNvSpPr>
            <a:spLocks noGrp="1" noChangeArrowheads="1"/>
          </p:cNvSpPr>
          <p:nvPr>
            <p:ph sz="quarter" idx="1"/>
          </p:nvPr>
        </p:nvSpPr>
        <p:spPr>
          <a:xfrm>
            <a:off x="304800" y="1524000"/>
            <a:ext cx="8458200" cy="4038600"/>
          </a:xfrm>
        </p:spPr>
        <p:txBody>
          <a:bodyPr/>
          <a:lstStyle/>
          <a:p>
            <a:pPr eaLnBrk="1" hangingPunct="1">
              <a:buFontTx/>
              <a:buNone/>
            </a:pPr>
            <a:r>
              <a:rPr lang="en-US" sz="2400">
                <a:latin typeface="Courier New" pitchFamily="49" charset="0"/>
              </a:rPr>
              <a:t>String[] nameList = </a:t>
            </a:r>
            <a:r>
              <a:rPr lang="en-US" sz="2400">
                <a:solidFill>
                  <a:schemeClr val="accent2"/>
                </a:solidFill>
                <a:latin typeface="Courier New" pitchFamily="49" charset="0"/>
              </a:rPr>
              <a:t>new</a:t>
            </a:r>
            <a:r>
              <a:rPr lang="en-US" sz="2400">
                <a:latin typeface="Courier New" pitchFamily="49" charset="0"/>
              </a:rPr>
              <a:t> String[5]; </a:t>
            </a:r>
          </a:p>
          <a:p>
            <a:pPr eaLnBrk="1" hangingPunct="1">
              <a:buFontTx/>
              <a:buNone/>
            </a:pPr>
            <a:endParaRPr lang="en-US" sz="2400">
              <a:latin typeface="Courier New" pitchFamily="49" charset="0"/>
            </a:endParaRPr>
          </a:p>
          <a:p>
            <a:pPr eaLnBrk="1" hangingPunct="1">
              <a:buFontTx/>
              <a:buNone/>
            </a:pPr>
            <a:r>
              <a:rPr lang="en-US" sz="2400">
                <a:latin typeface="Courier New" pitchFamily="49" charset="0"/>
              </a:rPr>
              <a:t>nameList[0] = "Amanda Green"; </a:t>
            </a:r>
          </a:p>
          <a:p>
            <a:pPr eaLnBrk="1" hangingPunct="1">
              <a:buFontTx/>
              <a:buNone/>
            </a:pPr>
            <a:r>
              <a:rPr lang="en-US" sz="2400">
                <a:latin typeface="Courier New" pitchFamily="49" charset="0"/>
              </a:rPr>
              <a:t>nameList[1] = "Vijay Arora"; </a:t>
            </a:r>
          </a:p>
          <a:p>
            <a:pPr eaLnBrk="1" hangingPunct="1">
              <a:buFontTx/>
              <a:buNone/>
            </a:pPr>
            <a:r>
              <a:rPr lang="en-US" sz="2400">
                <a:latin typeface="Courier New" pitchFamily="49" charset="0"/>
              </a:rPr>
              <a:t>nameList[2] = "Sheila Mann"; </a:t>
            </a:r>
          </a:p>
          <a:p>
            <a:pPr eaLnBrk="1" hangingPunct="1">
              <a:buFontTx/>
              <a:buNone/>
            </a:pPr>
            <a:r>
              <a:rPr lang="en-US" sz="2400">
                <a:latin typeface="Courier New" pitchFamily="49" charset="0"/>
              </a:rPr>
              <a:t>nameList[3] = "Rohit Sharma"; </a:t>
            </a:r>
          </a:p>
          <a:p>
            <a:pPr eaLnBrk="1" hangingPunct="1">
              <a:buFontTx/>
              <a:buNone/>
            </a:pPr>
            <a:r>
              <a:rPr lang="en-US" sz="2400">
                <a:latin typeface="Courier New" pitchFamily="49" charset="0"/>
              </a:rPr>
              <a:t>nameList[4] = "Mandy Johnson";</a:t>
            </a:r>
            <a:r>
              <a:rPr lang="en-US"/>
              <a:t> </a:t>
            </a:r>
          </a:p>
        </p:txBody>
      </p:sp>
    </p:spTree>
    <p:extLst>
      <p:ext uri="{BB962C8B-B14F-4D97-AF65-F5344CB8AC3E}">
        <p14:creationId xmlns:p14="http://schemas.microsoft.com/office/powerpoint/2010/main" val="2603786281"/>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a:xfrm>
            <a:off x="0" y="188640"/>
            <a:ext cx="8964488" cy="1143000"/>
          </a:xfrm>
        </p:spPr>
        <p:txBody>
          <a:bodyPr>
            <a:normAutofit fontScale="90000"/>
          </a:bodyPr>
          <a:lstStyle/>
          <a:p>
            <a:pPr eaLnBrk="1" hangingPunct="1"/>
            <a:r>
              <a:rPr lang="en-US" dirty="0"/>
              <a:t>Array of </a:t>
            </a:r>
            <a:r>
              <a:rPr lang="en-US" dirty="0">
                <a:latin typeface="Courier New" pitchFamily="49" charset="0"/>
              </a:rPr>
              <a:t>String</a:t>
            </a:r>
            <a:r>
              <a:rPr lang="en-US" dirty="0"/>
              <a:t> Objects(continued)</a:t>
            </a:r>
            <a:endParaRPr lang="en-US" b="1" dirty="0"/>
          </a:p>
        </p:txBody>
      </p:sp>
      <p:sp>
        <p:nvSpPr>
          <p:cNvPr id="5734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D94954A7-CD45-4072-AD3E-1609F864D80B}" type="slidenum">
              <a:rPr kumimoji="0" lang="en-US" sz="1400" b="1"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758</a:t>
            </a:fld>
            <a:endPar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pic>
        <p:nvPicPr>
          <p:cNvPr id="57349" name="Picture 9"/>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a:xfrm>
            <a:off x="228600" y="2057400"/>
            <a:ext cx="7848600" cy="3965575"/>
          </a:xfrm>
          <a:noFill/>
        </p:spPr>
      </p:pic>
    </p:spTree>
    <p:extLst>
      <p:ext uri="{BB962C8B-B14F-4D97-AF65-F5344CB8AC3E}">
        <p14:creationId xmlns:p14="http://schemas.microsoft.com/office/powerpoint/2010/main" val="343605714"/>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noAutofit/>
          </a:bodyPr>
          <a:lstStyle/>
          <a:p>
            <a:br>
              <a:rPr lang="en-US" dirty="0"/>
            </a:br>
            <a:r>
              <a:rPr lang="en-US" dirty="0"/>
              <a:t>Arrays of Objects (continued)</a:t>
            </a:r>
            <a:br>
              <a:rPr lang="en-US" dirty="0"/>
            </a:br>
            <a:endParaRPr lang="en-US" dirty="0"/>
          </a:p>
        </p:txBody>
      </p:sp>
      <p:sp>
        <p:nvSpPr>
          <p:cNvPr id="5837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0F7D748-ADC4-4B43-8240-A8C841854814}" type="slidenum">
              <a:rPr kumimoji="0" lang="en-US" sz="1400" b="1"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759</a:t>
            </a:fld>
            <a:endPar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pic>
        <p:nvPicPr>
          <p:cNvPr id="58374" name="Picture 11"/>
          <p:cNvPicPr>
            <a:picLocks noGrp="1" noChangeAspect="1" noChangeArrowheads="1"/>
          </p:cNvPicPr>
          <p:nvPr>
            <p:ph sz="quarter" idx="1"/>
          </p:nvPr>
        </p:nvPicPr>
        <p:blipFill rotWithShape="1">
          <a:blip r:embed="rId2" cstate="print">
            <a:extLst>
              <a:ext uri="{28A0092B-C50C-407E-A947-70E740481C1C}">
                <a14:useLocalDpi xmlns:a14="http://schemas.microsoft.com/office/drawing/2010/main" val="0"/>
              </a:ext>
            </a:extLst>
          </a:blip>
          <a:srcRect l="126" r="18"/>
          <a:stretch/>
        </p:blipFill>
        <p:spPr>
          <a:xfrm>
            <a:off x="25278" y="2348880"/>
            <a:ext cx="5220072" cy="3921377"/>
          </a:xfrm>
          <a:noFill/>
        </p:spPr>
      </p:pic>
      <p:sp>
        <p:nvSpPr>
          <p:cNvPr id="58373" name="Rectangle 10"/>
          <p:cNvSpPr>
            <a:spLocks noChangeArrowheads="1"/>
          </p:cNvSpPr>
          <p:nvPr/>
        </p:nvSpPr>
        <p:spPr bwMode="auto">
          <a:xfrm>
            <a:off x="609600" y="1524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a:ea typeface="+mn-ea"/>
              <a:cs typeface="+mn-cs"/>
            </a:endParaRPr>
          </a:p>
        </p:txBody>
      </p:sp>
      <p:pic>
        <p:nvPicPr>
          <p:cNvPr id="8"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36096" y="2348880"/>
            <a:ext cx="3528392" cy="3558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83568" y="1700808"/>
            <a:ext cx="70922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w Cen MT"/>
                <a:ea typeface="+mn-ea"/>
                <a:cs typeface="+mn-cs"/>
              </a:rPr>
              <a:t>Clock[] </a:t>
            </a:r>
            <a:r>
              <a:rPr kumimoji="0" lang="en-US" sz="2400" b="0" i="0" u="none" strike="noStrike" kern="1200" cap="none" spc="0" normalizeH="0" baseline="0" noProof="0" dirty="0" err="1">
                <a:ln>
                  <a:noFill/>
                </a:ln>
                <a:solidFill>
                  <a:prstClr val="black"/>
                </a:solidFill>
                <a:effectLst/>
                <a:uLnTx/>
                <a:uFillTx/>
                <a:latin typeface="Tw Cen MT"/>
                <a:ea typeface="+mn-ea"/>
                <a:cs typeface="+mn-cs"/>
              </a:rPr>
              <a:t>arrivalTimeEmp</a:t>
            </a:r>
            <a:r>
              <a:rPr kumimoji="0" lang="en-US" sz="2400" b="0" i="0" u="none" strike="noStrike" kern="1200" cap="none" spc="0" normalizeH="0" baseline="0" noProof="0" dirty="0">
                <a:ln>
                  <a:noFill/>
                </a:ln>
                <a:solidFill>
                  <a:prstClr val="black"/>
                </a:solidFill>
                <a:effectLst/>
                <a:uLnTx/>
                <a:uFillTx/>
                <a:latin typeface="Tw Cen MT"/>
                <a:ea typeface="+mn-ea"/>
                <a:cs typeface="+mn-cs"/>
              </a:rPr>
              <a:t> = new Clock[100];</a:t>
            </a:r>
          </a:p>
        </p:txBody>
      </p:sp>
    </p:spTree>
    <p:extLst>
      <p:ext uri="{BB962C8B-B14F-4D97-AF65-F5344CB8AC3E}">
        <p14:creationId xmlns:p14="http://schemas.microsoft.com/office/powerpoint/2010/main" val="3726363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spcBef>
                <a:spcPct val="50000"/>
              </a:spcBef>
              <a:buFontTx/>
              <a:buChar char="•"/>
            </a:pPr>
            <a:r>
              <a:rPr lang="en-US" altLang="en-US" sz="3200" dirty="0">
                <a:solidFill>
                  <a:srgbClr val="990033"/>
                </a:solidFill>
              </a:rPr>
              <a:t>Constants</a:t>
            </a:r>
            <a:r>
              <a:rPr lang="en-US" altLang="en-US" sz="3200" dirty="0"/>
              <a:t>: </a:t>
            </a:r>
          </a:p>
          <a:p>
            <a:pPr lvl="2">
              <a:spcBef>
                <a:spcPct val="50000"/>
              </a:spcBef>
              <a:buFontTx/>
              <a:buChar char="•"/>
            </a:pPr>
            <a:r>
              <a:rPr lang="en-US" altLang="en-US" sz="3200" dirty="0">
                <a:solidFill>
                  <a:schemeClr val="tx2"/>
                </a:solidFill>
              </a:rPr>
              <a:t>All uppercase</a:t>
            </a:r>
            <a:r>
              <a:rPr lang="en-US" altLang="en-US" sz="3200" dirty="0"/>
              <a:t>, separating words within a multiword identifier with the underscore symbol, _. </a:t>
            </a:r>
          </a:p>
          <a:p>
            <a:pPr>
              <a:spcBef>
                <a:spcPct val="50000"/>
              </a:spcBef>
              <a:buFontTx/>
              <a:buChar char="•"/>
            </a:pPr>
            <a:r>
              <a:rPr lang="en-US" altLang="en-US" sz="3200" dirty="0">
                <a:solidFill>
                  <a:srgbClr val="990033"/>
                </a:solidFill>
              </a:rPr>
              <a:t>Variables</a:t>
            </a:r>
            <a:endParaRPr lang="en-US" altLang="en-US" sz="3200" dirty="0"/>
          </a:p>
          <a:p>
            <a:pPr lvl="1">
              <a:spcBef>
                <a:spcPct val="50000"/>
              </a:spcBef>
            </a:pPr>
            <a:r>
              <a:rPr lang="en-US" altLang="en-US" sz="3200" dirty="0">
                <a:solidFill>
                  <a:schemeClr val="tx2"/>
                </a:solidFill>
              </a:rPr>
              <a:t>All lowercase</a:t>
            </a:r>
            <a:r>
              <a:rPr lang="en-US" altLang="en-US" sz="3200" dirty="0"/>
              <a:t>.</a:t>
            </a:r>
          </a:p>
          <a:p>
            <a:pPr lvl="1">
              <a:spcBef>
                <a:spcPct val="50000"/>
              </a:spcBef>
            </a:pPr>
            <a:r>
              <a:rPr lang="en-US" altLang="en-US" sz="3200" dirty="0">
                <a:solidFill>
                  <a:schemeClr val="tx2"/>
                </a:solidFill>
              </a:rPr>
              <a:t>Capitalizing</a:t>
            </a:r>
            <a:r>
              <a:rPr lang="en-US" altLang="en-US" sz="3200" dirty="0"/>
              <a:t> the first letter of each word in a multiword identifier, except for the first word. </a:t>
            </a:r>
          </a:p>
          <a:p>
            <a:endParaRPr lang="en-US" dirty="0"/>
          </a:p>
        </p:txBody>
      </p:sp>
      <p:sp>
        <p:nvSpPr>
          <p:cNvPr id="3" name="Slide Number Placeholder 2"/>
          <p:cNvSpPr>
            <a:spLocks noGrp="1"/>
          </p:cNvSpPr>
          <p:nvPr>
            <p:ph type="sldNum" sz="quarter" idx="12"/>
          </p:nvPr>
        </p:nvSpPr>
        <p:spPr/>
        <p:txBody>
          <a:bodyPr/>
          <a:lstStyle/>
          <a:p>
            <a:fld id="{F8648942-3001-4E9F-BD4B-DA0C8DFD46EB}" type="slidenum">
              <a:rPr lang="en-US" smtClean="0"/>
              <a:pPr/>
              <a:t>76</a:t>
            </a:fld>
            <a:endParaRPr lang="en-US"/>
          </a:p>
        </p:txBody>
      </p:sp>
      <p:sp>
        <p:nvSpPr>
          <p:cNvPr id="4" name="Title 3"/>
          <p:cNvSpPr>
            <a:spLocks noGrp="1"/>
          </p:cNvSpPr>
          <p:nvPr>
            <p:ph type="title"/>
          </p:nvPr>
        </p:nvSpPr>
        <p:spPr/>
        <p:txBody>
          <a:bodyPr/>
          <a:lstStyle/>
          <a:p>
            <a:r>
              <a:rPr lang="en-US" altLang="en-US" sz="4400" dirty="0">
                <a:solidFill>
                  <a:srgbClr val="CC3300"/>
                </a:solidFill>
                <a:ea typeface="MS PGothic" pitchFamily="34" charset="-128"/>
              </a:rPr>
              <a:t>Identifier Conventions in Java</a:t>
            </a:r>
            <a:endParaRPr lang="en-US" dirty="0"/>
          </a:p>
        </p:txBody>
      </p:sp>
      <p:cxnSp>
        <p:nvCxnSpPr>
          <p:cNvPr id="5" name="Straight Connector 4"/>
          <p:cNvCxnSpPr/>
          <p:nvPr/>
        </p:nvCxnSpPr>
        <p:spPr>
          <a:xfrm>
            <a:off x="0" y="12192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noAutofit/>
          </a:bodyPr>
          <a:lstStyle/>
          <a:p>
            <a:pPr eaLnBrk="1" hangingPunct="1"/>
            <a:r>
              <a:rPr lang="en-US" dirty="0"/>
              <a:t>Instantiating Array Objects</a:t>
            </a:r>
            <a:endParaRPr lang="en-US" sz="3600" dirty="0"/>
          </a:p>
        </p:txBody>
      </p:sp>
      <p:sp>
        <p:nvSpPr>
          <p:cNvPr id="5939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DDAC5DC9-B145-4B88-B645-596A36CE087F}" type="slidenum">
              <a:rPr kumimoji="0" lang="en-US" sz="1400" b="1"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760</a:t>
            </a:fld>
            <a:endPar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pic>
        <p:nvPicPr>
          <p:cNvPr id="59398" name="Picture 1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t="11744" b="11744"/>
          <a:stretch>
            <a:fillRect/>
          </a:stretch>
        </p:blipFill>
        <p:spPr>
          <a:xfrm>
            <a:off x="612648" y="2492896"/>
            <a:ext cx="8153400" cy="3603104"/>
          </a:xfrm>
          <a:noFill/>
        </p:spPr>
      </p:pic>
      <p:sp>
        <p:nvSpPr>
          <p:cNvPr id="59397" name="Text Box 6"/>
          <p:cNvSpPr txBox="1">
            <a:spLocks noChangeArrowheads="1"/>
          </p:cNvSpPr>
          <p:nvPr/>
        </p:nvSpPr>
        <p:spPr bwMode="auto">
          <a:xfrm>
            <a:off x="467544" y="1556792"/>
            <a:ext cx="83058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3333CC"/>
                </a:solidFill>
                <a:effectLst/>
                <a:uLnTx/>
                <a:uFillTx/>
                <a:latin typeface="Courier New" pitchFamily="49" charset="0"/>
                <a:ea typeface="+mn-ea"/>
                <a:cs typeface="+mn-cs"/>
              </a:rPr>
              <a:t>for</a:t>
            </a:r>
            <a:r>
              <a:rPr kumimoji="0" lang="en-US" sz="2200" b="0" i="0" u="none" strike="noStrike" kern="1200" cap="none" spc="0" normalizeH="0" baseline="0" noProof="0" dirty="0">
                <a:ln>
                  <a:noFill/>
                </a:ln>
                <a:solidFill>
                  <a:srgbClr val="000000"/>
                </a:solidFill>
                <a:effectLst/>
                <a:uLnTx/>
                <a:uFillTx/>
                <a:latin typeface="Courier New" pitchFamily="49" charset="0"/>
                <a:ea typeface="+mn-ea"/>
                <a:cs typeface="+mn-cs"/>
              </a:rPr>
              <a:t> (</a:t>
            </a:r>
            <a:r>
              <a:rPr kumimoji="0" lang="en-US" sz="2200" b="0" i="0" u="none" strike="noStrike" kern="1200" cap="none" spc="0" normalizeH="0" baseline="0" noProof="0" dirty="0" err="1">
                <a:ln>
                  <a:noFill/>
                </a:ln>
                <a:solidFill>
                  <a:srgbClr val="3333CC"/>
                </a:solidFill>
                <a:effectLst/>
                <a:uLnTx/>
                <a:uFillTx/>
                <a:latin typeface="Courier New" pitchFamily="49" charset="0"/>
                <a:ea typeface="+mn-ea"/>
                <a:cs typeface="+mn-cs"/>
              </a:rPr>
              <a:t>int</a:t>
            </a:r>
            <a:r>
              <a:rPr kumimoji="0" lang="en-US" sz="2200" b="0" i="0" u="none" strike="noStrike" kern="1200" cap="none" spc="0" normalizeH="0" baseline="0" noProof="0" dirty="0">
                <a:ln>
                  <a:noFill/>
                </a:ln>
                <a:solidFill>
                  <a:srgbClr val="000000"/>
                </a:solidFill>
                <a:effectLst/>
                <a:uLnTx/>
                <a:uFillTx/>
                <a:latin typeface="Courier New" pitchFamily="49" charset="0"/>
                <a:ea typeface="+mn-ea"/>
                <a:cs typeface="+mn-cs"/>
              </a:rPr>
              <a:t> j = 0; j &lt; </a:t>
            </a:r>
            <a:r>
              <a:rPr kumimoji="0" lang="en-US" sz="2200" b="0" i="0" u="none" strike="noStrike" kern="1200" cap="none" spc="0" normalizeH="0" baseline="0" noProof="0" dirty="0" err="1">
                <a:ln>
                  <a:noFill/>
                </a:ln>
                <a:solidFill>
                  <a:srgbClr val="000000"/>
                </a:solidFill>
                <a:effectLst/>
                <a:uLnTx/>
                <a:uFillTx/>
                <a:latin typeface="Courier New" pitchFamily="49" charset="0"/>
                <a:ea typeface="+mn-ea"/>
                <a:cs typeface="+mn-cs"/>
              </a:rPr>
              <a:t>arrivalTimeEmp.length</a:t>
            </a:r>
            <a:r>
              <a:rPr kumimoji="0" lang="en-US" sz="2200" b="0" i="0" u="none" strike="noStrike" kern="1200" cap="none" spc="0" normalizeH="0" baseline="0" noProof="0" dirty="0">
                <a:ln>
                  <a:noFill/>
                </a:ln>
                <a:solidFill>
                  <a:srgbClr val="000000"/>
                </a:solidFill>
                <a:effectLst/>
                <a:uLnTx/>
                <a:uFillTx/>
                <a:latin typeface="Courier New" pitchFamily="49" charset="0"/>
                <a:ea typeface="+mn-ea"/>
                <a:cs typeface="+mn-cs"/>
              </a:rPr>
              <a:t>;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Courier New" pitchFamily="49" charset="0"/>
                <a:ea typeface="+mn-ea"/>
                <a:cs typeface="+mn-cs"/>
              </a:rPr>
              <a:t>    </a:t>
            </a:r>
            <a:r>
              <a:rPr kumimoji="0" lang="en-US" sz="2200" b="0" i="0" u="none" strike="noStrike" kern="1200" cap="none" spc="0" normalizeH="0" baseline="0" noProof="0" dirty="0" err="1">
                <a:ln>
                  <a:noFill/>
                </a:ln>
                <a:solidFill>
                  <a:srgbClr val="000000"/>
                </a:solidFill>
                <a:effectLst/>
                <a:uLnTx/>
                <a:uFillTx/>
                <a:latin typeface="Courier New" pitchFamily="49" charset="0"/>
                <a:ea typeface="+mn-ea"/>
                <a:cs typeface="+mn-cs"/>
              </a:rPr>
              <a:t>arrivalTimeEmp</a:t>
            </a:r>
            <a:r>
              <a:rPr kumimoji="0" lang="en-US" sz="2200" b="0" i="0" u="none" strike="noStrike" kern="1200" cap="none" spc="0" normalizeH="0" baseline="0" noProof="0" dirty="0">
                <a:ln>
                  <a:noFill/>
                </a:ln>
                <a:solidFill>
                  <a:srgbClr val="000000"/>
                </a:solidFill>
                <a:effectLst/>
                <a:uLnTx/>
                <a:uFillTx/>
                <a:latin typeface="Courier New" pitchFamily="49" charset="0"/>
                <a:ea typeface="+mn-ea"/>
                <a:cs typeface="+mn-cs"/>
              </a:rPr>
              <a:t>[j] = </a:t>
            </a:r>
            <a:r>
              <a:rPr kumimoji="0" lang="en-US" sz="2200" b="0" i="0" u="none" strike="noStrike" kern="1200" cap="none" spc="0" normalizeH="0" baseline="0" noProof="0" dirty="0">
                <a:ln>
                  <a:noFill/>
                </a:ln>
                <a:solidFill>
                  <a:srgbClr val="3333CC"/>
                </a:solidFill>
                <a:effectLst/>
                <a:uLnTx/>
                <a:uFillTx/>
                <a:latin typeface="Courier New" pitchFamily="49" charset="0"/>
                <a:ea typeface="+mn-ea"/>
                <a:cs typeface="+mn-cs"/>
              </a:rPr>
              <a:t>new</a:t>
            </a:r>
            <a:r>
              <a:rPr kumimoji="0" lang="en-US" sz="2200" b="0" i="0" u="none" strike="noStrike" kern="1200" cap="none" spc="0" normalizeH="0" baseline="0" noProof="0" dirty="0">
                <a:ln>
                  <a:noFill/>
                </a:ln>
                <a:solidFill>
                  <a:srgbClr val="000000"/>
                </a:solidFill>
                <a:effectLst/>
                <a:uLnTx/>
                <a:uFillTx/>
                <a:latin typeface="Courier New" pitchFamily="49" charset="0"/>
                <a:ea typeface="+mn-ea"/>
                <a:cs typeface="+mn-cs"/>
              </a:rPr>
              <a:t> Clock();</a:t>
            </a:r>
            <a:r>
              <a:rPr kumimoji="0" lang="en-US" sz="2400" b="0" i="0" u="none" strike="noStrike" kern="1200" cap="none" spc="0" normalizeH="0" baseline="0" noProof="0" dirty="0">
                <a:ln>
                  <a:noFill/>
                </a:ln>
                <a:solidFill>
                  <a:srgbClr val="000000"/>
                </a:solidFill>
                <a:effectLst/>
                <a:uLnTx/>
                <a:uFillTx/>
                <a:latin typeface="Courier New" pitchFamily="49" charset="0"/>
                <a:ea typeface="+mn-ea"/>
                <a:cs typeface="+mn-cs"/>
              </a:rPr>
              <a:t>              </a:t>
            </a:r>
          </a:p>
        </p:txBody>
      </p:sp>
    </p:spTree>
    <p:extLst>
      <p:ext uri="{BB962C8B-B14F-4D97-AF65-F5344CB8AC3E}">
        <p14:creationId xmlns:p14="http://schemas.microsoft.com/office/powerpoint/2010/main" val="365453527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9067800" cy="990600"/>
          </a:xfrm>
        </p:spPr>
        <p:txBody>
          <a:bodyPr>
            <a:normAutofit fontScale="90000"/>
          </a:bodyPr>
          <a:lstStyle/>
          <a:p>
            <a:br>
              <a:rPr lang="en-US" dirty="0"/>
            </a:br>
            <a:r>
              <a:rPr lang="en-US" dirty="0"/>
              <a:t>Instantiating Array Objects </a:t>
            </a:r>
            <a:br>
              <a:rPr lang="en-US" dirty="0"/>
            </a:br>
            <a:r>
              <a:rPr lang="en-US" dirty="0"/>
              <a:t>(continued)</a:t>
            </a:r>
            <a:br>
              <a:rPr lang="en-US" dirty="0"/>
            </a:br>
            <a:endParaRPr lang="en-US" dirty="0"/>
          </a:p>
        </p:txBody>
      </p:sp>
      <p:sp>
        <p:nvSpPr>
          <p:cNvPr id="604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5A4F52B-F4BA-4C41-885B-B0AFA3C85592}" type="slidenum">
              <a:rPr kumimoji="0" lang="en-US" sz="1400" b="1"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761</a:t>
            </a:fld>
            <a:endParaRPr kumimoji="0" lang="en-US" sz="14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pic>
        <p:nvPicPr>
          <p:cNvPr id="60422" name="Picture 1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t="14501" b="14501"/>
          <a:stretch>
            <a:fillRect/>
          </a:stretch>
        </p:blipFill>
        <p:spPr>
          <a:xfrm>
            <a:off x="612648" y="2492896"/>
            <a:ext cx="8153400" cy="3603104"/>
          </a:xfrm>
          <a:noFill/>
        </p:spPr>
      </p:pic>
      <p:sp>
        <p:nvSpPr>
          <p:cNvPr id="60420" name="Text Box 3"/>
          <p:cNvSpPr txBox="1">
            <a:spLocks noChangeArrowheads="1"/>
          </p:cNvSpPr>
          <p:nvPr/>
        </p:nvSpPr>
        <p:spPr bwMode="auto">
          <a:xfrm>
            <a:off x="683568" y="1772816"/>
            <a:ext cx="83058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000000"/>
                </a:solidFill>
                <a:effectLst/>
                <a:uLnTx/>
                <a:uFillTx/>
                <a:latin typeface="Courier New" pitchFamily="49" charset="0"/>
                <a:ea typeface="+mn-ea"/>
                <a:cs typeface="+mn-cs"/>
              </a:rPr>
              <a:t>arrivalTimeEmp</a:t>
            </a:r>
            <a:r>
              <a:rPr kumimoji="0" lang="en-US" sz="2800" b="0" i="0" u="none" strike="noStrike" kern="1200" cap="none" spc="0" normalizeH="0" baseline="0" noProof="0" dirty="0">
                <a:ln>
                  <a:noFill/>
                </a:ln>
                <a:solidFill>
                  <a:srgbClr val="000000"/>
                </a:solidFill>
                <a:effectLst/>
                <a:uLnTx/>
                <a:uFillTx/>
                <a:latin typeface="Courier New" pitchFamily="49" charset="0"/>
                <a:ea typeface="+mn-ea"/>
                <a:cs typeface="+mn-cs"/>
              </a:rPr>
              <a:t>[49].</a:t>
            </a:r>
            <a:r>
              <a:rPr kumimoji="0" lang="en-US" sz="2800" b="0" i="0" u="none" strike="noStrike" kern="1200" cap="none" spc="0" normalizeH="0" baseline="0" noProof="0" dirty="0" err="1">
                <a:ln>
                  <a:noFill/>
                </a:ln>
                <a:solidFill>
                  <a:srgbClr val="000000"/>
                </a:solidFill>
                <a:effectLst/>
                <a:uLnTx/>
                <a:uFillTx/>
                <a:latin typeface="Courier New" pitchFamily="49" charset="0"/>
                <a:ea typeface="+mn-ea"/>
                <a:cs typeface="+mn-cs"/>
              </a:rPr>
              <a:t>setTime</a:t>
            </a:r>
            <a:r>
              <a:rPr kumimoji="0" lang="en-US" sz="2800" b="0" i="0" u="none" strike="noStrike" kern="1200" cap="none" spc="0" normalizeH="0" baseline="0" noProof="0" dirty="0">
                <a:ln>
                  <a:noFill/>
                </a:ln>
                <a:solidFill>
                  <a:srgbClr val="000000"/>
                </a:solidFill>
                <a:effectLst/>
                <a:uLnTx/>
                <a:uFillTx/>
                <a:latin typeface="Courier New" pitchFamily="49" charset="0"/>
                <a:ea typeface="+mn-ea"/>
                <a:cs typeface="+mn-cs"/>
              </a:rPr>
              <a:t>(8, 5, 10);</a:t>
            </a:r>
            <a:r>
              <a:rPr kumimoji="0" lang="en-US" sz="3200" b="0" i="0" u="none" strike="noStrike" kern="1200" cap="none" spc="0" normalizeH="0" baseline="0" noProof="0" dirty="0">
                <a:ln>
                  <a:noFill/>
                </a:ln>
                <a:solidFill>
                  <a:srgbClr val="000000"/>
                </a:solidFill>
                <a:effectLst/>
                <a:uLnTx/>
                <a:uFillTx/>
                <a:latin typeface="Times New Roman" pitchFamily="18" charset="0"/>
                <a:ea typeface="+mn-ea"/>
                <a:cs typeface="+mn-cs"/>
              </a:rPr>
              <a:t> </a:t>
            </a:r>
            <a:r>
              <a:rPr kumimoji="0" lang="en-US" sz="3200" b="0" i="0" u="none" strike="noStrike" kern="1200" cap="none" spc="0" normalizeH="0" baseline="0" noProof="0" dirty="0">
                <a:ln>
                  <a:noFill/>
                </a:ln>
                <a:solidFill>
                  <a:srgbClr val="000000"/>
                </a:solidFill>
                <a:effectLst/>
                <a:uLnTx/>
                <a:uFillTx/>
                <a:latin typeface="Courier New" pitchFamily="49" charset="0"/>
                <a:ea typeface="+mn-ea"/>
                <a:cs typeface="+mn-cs"/>
              </a:rPr>
              <a:t>          </a:t>
            </a:r>
          </a:p>
        </p:txBody>
      </p:sp>
      <p:sp>
        <p:nvSpPr>
          <p:cNvPr id="60421" name="Rectangle 11"/>
          <p:cNvSpPr>
            <a:spLocks noChangeArrowheads="1"/>
          </p:cNvSpPr>
          <p:nvPr/>
        </p:nvSpPr>
        <p:spPr bwMode="auto">
          <a:xfrm>
            <a:off x="0" y="228600"/>
            <a:ext cx="9144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71365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648942-3001-4E9F-BD4B-DA0C8DFD46EB}" type="slidenum">
              <a:rPr lang="en-US" smtClean="0"/>
              <a:pPr/>
              <a:t>77</a:t>
            </a:fld>
            <a:endParaRPr lang="en-US"/>
          </a:p>
        </p:txBody>
      </p:sp>
      <p:cxnSp>
        <p:nvCxnSpPr>
          <p:cNvPr id="5" name="Straight Connector 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 DECLARATION</a:t>
            </a:r>
          </a:p>
        </p:txBody>
      </p:sp>
      <p:sp>
        <p:nvSpPr>
          <p:cNvPr id="7" name="Content Placeholder 4"/>
          <p:cNvSpPr>
            <a:spLocks noGrp="1"/>
          </p:cNvSpPr>
          <p:nvPr>
            <p:ph idx="1"/>
          </p:nvPr>
        </p:nvSpPr>
        <p:spPr>
          <a:xfrm>
            <a:off x="251520" y="836712"/>
            <a:ext cx="8640960" cy="720080"/>
          </a:xfrm>
        </p:spPr>
        <p:txBody>
          <a:bodyPr>
            <a:normAutofit/>
          </a:bodyPr>
          <a:lstStyle/>
          <a:p>
            <a:pPr marL="342900" indent="-342900" algn="just">
              <a:lnSpc>
                <a:spcPct val="90000"/>
              </a:lnSpc>
              <a:buClr>
                <a:srgbClr val="FF0000"/>
              </a:buClr>
              <a:buFont typeface="Wingdings" panose="05000000000000000000" pitchFamily="2" charset="2"/>
              <a:buChar char="Ø"/>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Declaration </a:t>
            </a:r>
            <a:r>
              <a:rPr lang="en-US" sz="2000" dirty="0">
                <a:latin typeface="Tahoma" panose="020B0604030504040204" pitchFamily="34" charset="0"/>
                <a:ea typeface="Tahoma" panose="020B0604030504040204" pitchFamily="34" charset="0"/>
                <a:cs typeface="Tahoma" panose="020B0604030504040204" pitchFamily="34" charset="0"/>
              </a:rPr>
              <a:t>allocates appropriate memory space to identifiers based on their types.</a:t>
            </a:r>
          </a:p>
        </p:txBody>
      </p:sp>
      <p:sp>
        <p:nvSpPr>
          <p:cNvPr id="8" name="Content Placeholder 4"/>
          <p:cNvSpPr txBox="1">
            <a:spLocks/>
          </p:cNvSpPr>
          <p:nvPr/>
        </p:nvSpPr>
        <p:spPr>
          <a:xfrm>
            <a:off x="251520" y="1556792"/>
            <a:ext cx="8640960" cy="4386808"/>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Any identifier must be declared before being used in the program.</a:t>
            </a:r>
          </a:p>
          <a:p>
            <a:r>
              <a:rPr lang="en-US" altLang="en-US" sz="3200" dirty="0"/>
              <a:t>The declaration of a </a:t>
            </a:r>
            <a:r>
              <a:rPr lang="en-US" altLang="en-US" sz="3200" dirty="0">
                <a:solidFill>
                  <a:srgbClr val="00B0F0"/>
                </a:solidFill>
              </a:rPr>
              <a:t>variable </a:t>
            </a:r>
            <a:r>
              <a:rPr lang="en-US" altLang="en-US" sz="3200" dirty="0"/>
              <a:t>means allocating a space memory which state </a:t>
            </a:r>
            <a:r>
              <a:rPr lang="en-US" altLang="en-US" sz="3200" u="sng" dirty="0"/>
              <a:t>(value) may change.</a:t>
            </a:r>
          </a:p>
          <a:p>
            <a:r>
              <a:rPr lang="en-US" altLang="en-US" sz="3200" dirty="0"/>
              <a:t> The declaration of a </a:t>
            </a:r>
            <a:r>
              <a:rPr lang="en-US" altLang="en-US" sz="3200" dirty="0">
                <a:solidFill>
                  <a:srgbClr val="00B0F0"/>
                </a:solidFill>
              </a:rPr>
              <a:t>constant </a:t>
            </a:r>
            <a:r>
              <a:rPr lang="en-US" altLang="en-US" sz="3200" dirty="0"/>
              <a:t>means allocating a space memory which state </a:t>
            </a:r>
            <a:r>
              <a:rPr lang="en-US" altLang="en-US" sz="3200" u="sng" dirty="0"/>
              <a:t>(value) cannot change.</a:t>
            </a:r>
          </a:p>
          <a:p>
            <a:pPr marL="342900" indent="-342900" algn="just">
              <a:lnSpc>
                <a:spcPct val="90000"/>
              </a:lnSpc>
              <a:buClr>
                <a:srgbClr val="FF0000"/>
              </a:buClr>
              <a:buFont typeface="Wingdings" panose="05000000000000000000" pitchFamily="2" charset="2"/>
              <a:buChar char="Ø"/>
            </a:pP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510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left)">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left)">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wipe(left)">
                                      <p:cBhvr>
                                        <p:cTn id="2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609600" y="304800"/>
            <a:ext cx="7772400" cy="598488"/>
          </a:xfrm>
          <a:noFill/>
        </p:spPr>
        <p:txBody>
          <a:bodyPr>
            <a:normAutofit fontScale="90000"/>
          </a:bodyPr>
          <a:lstStyle/>
          <a:p>
            <a:pPr eaLnBrk="1" hangingPunct="1"/>
            <a:r>
              <a:rPr lang="en-US" altLang="en-US" dirty="0">
                <a:solidFill>
                  <a:srgbClr val="CC3300"/>
                </a:solidFill>
                <a:ea typeface="MS PGothic" pitchFamily="34" charset="-128"/>
              </a:rPr>
              <a:t>4.1 Constant Declaration</a:t>
            </a:r>
          </a:p>
        </p:txBody>
      </p:sp>
      <p:sp>
        <p:nvSpPr>
          <p:cNvPr id="15366" name="Rectangle 3" descr="Rectangle: Click to edit Master text styles&#10;Second level&#10;Third level&#10;Fourth level&#10;Fifth level"/>
          <p:cNvSpPr>
            <a:spLocks noGrp="1" noChangeArrowheads="1"/>
          </p:cNvSpPr>
          <p:nvPr>
            <p:ph sz="quarter" idx="1"/>
          </p:nvPr>
        </p:nvSpPr>
        <p:spPr>
          <a:xfrm>
            <a:off x="417513" y="1193800"/>
            <a:ext cx="8955087" cy="4826000"/>
          </a:xfrm>
        </p:spPr>
        <p:txBody>
          <a:bodyPr/>
          <a:lstStyle/>
          <a:p>
            <a:pPr eaLnBrk="1" hangingPunct="1">
              <a:lnSpc>
                <a:spcPct val="80000"/>
              </a:lnSpc>
              <a:buFontTx/>
              <a:buNone/>
            </a:pPr>
            <a:endParaRPr lang="en-US" altLang="en-US" sz="2800" dirty="0"/>
          </a:p>
          <a:p>
            <a:pPr eaLnBrk="1" hangingPunct="1">
              <a:lnSpc>
                <a:spcPct val="80000"/>
              </a:lnSpc>
              <a:buFontTx/>
              <a:buNone/>
            </a:pPr>
            <a:r>
              <a:rPr lang="en-US" altLang="en-US" sz="2000" b="1" dirty="0">
                <a:solidFill>
                  <a:srgbClr val="333399"/>
                </a:solidFill>
                <a:latin typeface="Courier New" pitchFamily="49" charset="0"/>
              </a:rPr>
              <a:t>	</a:t>
            </a:r>
            <a:r>
              <a:rPr lang="en-US" altLang="en-US" sz="2000" b="1" dirty="0">
                <a:solidFill>
                  <a:srgbClr val="FF0000"/>
                </a:solidFill>
                <a:latin typeface="Courier New" pitchFamily="49" charset="0"/>
              </a:rPr>
              <a:t>final</a:t>
            </a:r>
            <a:r>
              <a:rPr lang="en-US" altLang="en-US" sz="2000" b="1" dirty="0">
                <a:solidFill>
                  <a:schemeClr val="tx2"/>
                </a:solidFill>
                <a:latin typeface="Courier New" pitchFamily="49" charset="0"/>
              </a:rPr>
              <a:t> </a:t>
            </a:r>
            <a:r>
              <a:rPr lang="en-US" altLang="en-US" sz="2000" b="1" dirty="0" err="1">
                <a:solidFill>
                  <a:schemeClr val="tx2"/>
                </a:solidFill>
                <a:latin typeface="Courier New" pitchFamily="49" charset="0"/>
              </a:rPr>
              <a:t>dataType</a:t>
            </a:r>
            <a:r>
              <a:rPr lang="en-US" altLang="en-US" sz="2000" b="1" dirty="0">
                <a:solidFill>
                  <a:schemeClr val="tx2"/>
                </a:solidFill>
                <a:latin typeface="Courier New" pitchFamily="49" charset="0"/>
              </a:rPr>
              <a:t> </a:t>
            </a:r>
            <a:r>
              <a:rPr lang="en-US" altLang="en-US" sz="2000" b="1" dirty="0" err="1">
                <a:solidFill>
                  <a:schemeClr val="tx2"/>
                </a:solidFill>
                <a:latin typeface="Courier New" pitchFamily="49" charset="0"/>
              </a:rPr>
              <a:t>constIdentifier</a:t>
            </a:r>
            <a:r>
              <a:rPr lang="en-US" altLang="en-US" sz="2000" b="1" dirty="0">
                <a:solidFill>
                  <a:schemeClr val="tx2"/>
                </a:solidFill>
                <a:latin typeface="Courier New" pitchFamily="49" charset="0"/>
              </a:rPr>
              <a:t> </a:t>
            </a:r>
            <a:r>
              <a:rPr lang="en-US" altLang="en-US" sz="2000" b="1" i="1" dirty="0">
                <a:solidFill>
                  <a:schemeClr val="tx2"/>
                </a:solidFill>
                <a:latin typeface="Courier New" pitchFamily="49" charset="0"/>
              </a:rPr>
              <a:t>=</a:t>
            </a:r>
            <a:r>
              <a:rPr lang="en-US" altLang="en-US" sz="2000" b="1" dirty="0">
                <a:solidFill>
                  <a:schemeClr val="tx2"/>
                </a:solidFill>
                <a:latin typeface="Courier New" pitchFamily="49" charset="0"/>
              </a:rPr>
              <a:t> literal | expression;</a:t>
            </a:r>
            <a:br>
              <a:rPr lang="en-US" altLang="en-US" sz="2000" dirty="0">
                <a:latin typeface="Courier New" pitchFamily="49" charset="0"/>
              </a:rPr>
            </a:br>
            <a:r>
              <a:rPr lang="en-US" altLang="en-US" sz="2400" dirty="0">
                <a:solidFill>
                  <a:srgbClr val="7F7F7F"/>
                </a:solidFill>
                <a:latin typeface="Courier New" pitchFamily="49" charset="0"/>
              </a:rPr>
              <a:t>	</a:t>
            </a:r>
            <a:r>
              <a:rPr lang="en-US" altLang="en-US" sz="100" dirty="0">
                <a:solidFill>
                  <a:srgbClr val="7F7F7F"/>
                </a:solidFill>
                <a:latin typeface="Courier New" pitchFamily="49" charset="0"/>
              </a:rPr>
              <a:t>				</a:t>
            </a:r>
          </a:p>
          <a:p>
            <a:pPr eaLnBrk="1" hangingPunct="1">
              <a:lnSpc>
                <a:spcPct val="80000"/>
              </a:lnSpc>
              <a:buFontTx/>
              <a:buNone/>
            </a:pPr>
            <a:r>
              <a:rPr lang="en-US" altLang="en-US" sz="2000" b="1" dirty="0">
                <a:solidFill>
                  <a:srgbClr val="333399"/>
                </a:solidFill>
                <a:latin typeface="Courier New" pitchFamily="49" charset="0"/>
              </a:rPr>
              <a:t>		final</a:t>
            </a:r>
            <a:r>
              <a:rPr lang="en-US" altLang="en-US" sz="2000" dirty="0">
                <a:latin typeface="Courier New" pitchFamily="49" charset="0"/>
              </a:rPr>
              <a:t> double PI               = 3.14159;</a:t>
            </a:r>
            <a:br>
              <a:rPr lang="en-US" altLang="en-US" sz="2000" dirty="0">
                <a:latin typeface="Courier New" pitchFamily="49" charset="0"/>
              </a:rPr>
            </a:br>
            <a:r>
              <a:rPr lang="en-US" altLang="en-US" sz="2000" dirty="0">
                <a:solidFill>
                  <a:srgbClr val="7F7F7F"/>
                </a:solidFill>
                <a:latin typeface="Courier New" pitchFamily="49" charset="0"/>
              </a:rPr>
              <a:t>	</a:t>
            </a:r>
            <a:r>
              <a:rPr lang="en-US" altLang="en-US" sz="2000" b="1" dirty="0">
                <a:solidFill>
                  <a:srgbClr val="333399"/>
                </a:solidFill>
                <a:latin typeface="Courier New" pitchFamily="49" charset="0"/>
              </a:rPr>
              <a:t>final</a:t>
            </a:r>
            <a:r>
              <a:rPr lang="en-US" altLang="en-US" sz="2000" dirty="0">
                <a:latin typeface="Courier New" pitchFamily="49" charset="0"/>
              </a:rPr>
              <a:t> </a:t>
            </a:r>
            <a:r>
              <a:rPr lang="en-US" altLang="en-US" sz="2000" dirty="0" err="1">
                <a:latin typeface="Courier New" pitchFamily="49" charset="0"/>
              </a:rPr>
              <a:t>int</a:t>
            </a:r>
            <a:r>
              <a:rPr lang="en-US" altLang="en-US" sz="2000" dirty="0">
                <a:latin typeface="Courier New" pitchFamily="49" charset="0"/>
              </a:rPr>
              <a:t>    MONTH_IN_YEAR    = 12;</a:t>
            </a:r>
            <a:br>
              <a:rPr lang="en-US" altLang="en-US" sz="2000" dirty="0">
                <a:latin typeface="Courier New" pitchFamily="49" charset="0"/>
              </a:rPr>
            </a:br>
            <a:r>
              <a:rPr lang="en-US" altLang="en-US" sz="2000" dirty="0">
                <a:solidFill>
                  <a:srgbClr val="7F7F7F"/>
                </a:solidFill>
                <a:latin typeface="Courier New" pitchFamily="49" charset="0"/>
              </a:rPr>
              <a:t>	</a:t>
            </a:r>
            <a:r>
              <a:rPr lang="en-US" altLang="en-US" sz="2000" b="1" dirty="0">
                <a:solidFill>
                  <a:srgbClr val="333399"/>
                </a:solidFill>
                <a:latin typeface="Courier New" pitchFamily="49" charset="0"/>
              </a:rPr>
              <a:t>final</a:t>
            </a:r>
            <a:r>
              <a:rPr lang="en-US" altLang="en-US" sz="2000" dirty="0">
                <a:latin typeface="Courier New" pitchFamily="49" charset="0"/>
              </a:rPr>
              <a:t> short  FARADAY_CONSTANT = 23060;</a:t>
            </a:r>
          </a:p>
          <a:p>
            <a:pPr eaLnBrk="1" hangingPunct="1">
              <a:lnSpc>
                <a:spcPct val="80000"/>
              </a:lnSpc>
              <a:buFontTx/>
              <a:buNone/>
            </a:pPr>
            <a:endParaRPr lang="en-US" altLang="en-US" sz="2000" dirty="0">
              <a:latin typeface="Courier New" pitchFamily="49" charset="0"/>
            </a:endParaRPr>
          </a:p>
          <a:p>
            <a:pPr eaLnBrk="1" hangingPunct="1">
              <a:lnSpc>
                <a:spcPct val="80000"/>
              </a:lnSpc>
              <a:buFontTx/>
              <a:buNone/>
            </a:pPr>
            <a:endParaRPr lang="en-US" altLang="en-US" sz="2000" dirty="0">
              <a:latin typeface="Courier New" pitchFamily="49" charset="0"/>
            </a:endParaRPr>
          </a:p>
          <a:p>
            <a:pPr eaLnBrk="1" hangingPunct="1">
              <a:lnSpc>
                <a:spcPct val="80000"/>
              </a:lnSpc>
              <a:buFontTx/>
              <a:buNone/>
            </a:pPr>
            <a:endParaRPr lang="en-US" altLang="en-US" sz="2000" dirty="0">
              <a:latin typeface="Courier New" pitchFamily="49" charset="0"/>
            </a:endParaRPr>
          </a:p>
          <a:p>
            <a:pPr eaLnBrk="1" hangingPunct="1">
              <a:lnSpc>
                <a:spcPct val="80000"/>
              </a:lnSpc>
              <a:buFontTx/>
              <a:buNone/>
            </a:pPr>
            <a:endParaRPr lang="en-US" altLang="en-US" sz="2000" dirty="0">
              <a:latin typeface="Courier New" pitchFamily="49" charset="0"/>
            </a:endParaRPr>
          </a:p>
          <a:p>
            <a:pPr eaLnBrk="1" hangingPunct="1">
              <a:lnSpc>
                <a:spcPct val="80000"/>
              </a:lnSpc>
              <a:buFontTx/>
              <a:buNone/>
            </a:pPr>
            <a:endParaRPr lang="en-US" altLang="en-US" sz="2000" dirty="0">
              <a:latin typeface="Courier New" pitchFamily="49" charset="0"/>
            </a:endParaRPr>
          </a:p>
          <a:p>
            <a:pPr eaLnBrk="1" hangingPunct="1">
              <a:lnSpc>
                <a:spcPct val="80000"/>
              </a:lnSpc>
              <a:buFontTx/>
              <a:buNone/>
            </a:pPr>
            <a:r>
              <a:rPr lang="en-US" altLang="en-US" sz="2000" dirty="0">
                <a:latin typeface="Courier New" pitchFamily="49" charset="0"/>
              </a:rPr>
              <a:t>		</a:t>
            </a:r>
            <a:r>
              <a:rPr lang="en-US" altLang="en-US" sz="2000" b="1" dirty="0">
                <a:solidFill>
                  <a:srgbClr val="333399"/>
                </a:solidFill>
                <a:latin typeface="Courier New" pitchFamily="49" charset="0"/>
              </a:rPr>
              <a:t>final</a:t>
            </a:r>
            <a:r>
              <a:rPr lang="en-US" altLang="en-US" sz="2000" dirty="0">
                <a:latin typeface="Courier New" pitchFamily="49" charset="0"/>
              </a:rPr>
              <a:t> </a:t>
            </a:r>
            <a:r>
              <a:rPr lang="en-US" altLang="en-US" sz="2000" dirty="0" err="1">
                <a:latin typeface="Courier New" pitchFamily="49" charset="0"/>
              </a:rPr>
              <a:t>int</a:t>
            </a:r>
            <a:r>
              <a:rPr lang="en-US" altLang="en-US" sz="2000" dirty="0">
                <a:latin typeface="Courier New" pitchFamily="49" charset="0"/>
              </a:rPr>
              <a:t> MAX               = 1024;</a:t>
            </a:r>
          </a:p>
          <a:p>
            <a:pPr eaLnBrk="1" hangingPunct="1">
              <a:lnSpc>
                <a:spcPct val="80000"/>
              </a:lnSpc>
              <a:buFontTx/>
              <a:buNone/>
            </a:pPr>
            <a:r>
              <a:rPr lang="en-US" altLang="en-US" sz="2000" dirty="0">
                <a:latin typeface="Courier New" pitchFamily="49" charset="0"/>
              </a:rPr>
              <a:t>		</a:t>
            </a:r>
            <a:r>
              <a:rPr lang="en-US" altLang="en-US" sz="2000" b="1" dirty="0">
                <a:solidFill>
                  <a:srgbClr val="333399"/>
                </a:solidFill>
                <a:latin typeface="Courier New" pitchFamily="49" charset="0"/>
              </a:rPr>
              <a:t>final</a:t>
            </a:r>
            <a:r>
              <a:rPr lang="en-US" altLang="en-US" sz="2000" dirty="0">
                <a:latin typeface="Courier New" pitchFamily="49" charset="0"/>
              </a:rPr>
              <a:t> </a:t>
            </a:r>
            <a:r>
              <a:rPr lang="en-US" altLang="en-US" sz="2000" dirty="0" err="1">
                <a:latin typeface="Courier New" pitchFamily="49" charset="0"/>
              </a:rPr>
              <a:t>int</a:t>
            </a:r>
            <a:r>
              <a:rPr lang="en-US" altLang="en-US" sz="2000" dirty="0">
                <a:latin typeface="Courier New" pitchFamily="49" charset="0"/>
              </a:rPr>
              <a:t> MIN               = 128;</a:t>
            </a:r>
          </a:p>
          <a:p>
            <a:pPr eaLnBrk="1" hangingPunct="1">
              <a:lnSpc>
                <a:spcPct val="80000"/>
              </a:lnSpc>
              <a:buFontTx/>
              <a:buNone/>
            </a:pPr>
            <a:r>
              <a:rPr lang="en-US" altLang="en-US" sz="2000" dirty="0">
                <a:latin typeface="Courier New" pitchFamily="49" charset="0"/>
              </a:rPr>
              <a:t>		</a:t>
            </a:r>
            <a:r>
              <a:rPr lang="en-US" altLang="en-US" sz="2000" b="1" dirty="0">
                <a:solidFill>
                  <a:srgbClr val="333399"/>
                </a:solidFill>
                <a:latin typeface="Courier New" pitchFamily="49" charset="0"/>
              </a:rPr>
              <a:t>final</a:t>
            </a:r>
            <a:r>
              <a:rPr lang="en-US" altLang="en-US" sz="2000" dirty="0">
                <a:latin typeface="Courier New" pitchFamily="49" charset="0"/>
              </a:rPr>
              <a:t> </a:t>
            </a:r>
            <a:r>
              <a:rPr lang="en-US" altLang="en-US" sz="2000" dirty="0" err="1">
                <a:latin typeface="Courier New" pitchFamily="49" charset="0"/>
              </a:rPr>
              <a:t>int</a:t>
            </a:r>
            <a:r>
              <a:rPr lang="en-US" altLang="en-US" sz="2000" dirty="0">
                <a:latin typeface="Courier New" pitchFamily="49" charset="0"/>
              </a:rPr>
              <a:t> AVG               = (MAX + MIN) / 2;</a:t>
            </a:r>
            <a:br>
              <a:rPr lang="en-US" altLang="en-US" sz="2000" dirty="0">
                <a:latin typeface="Courier New" pitchFamily="49" charset="0"/>
              </a:rPr>
            </a:br>
            <a:endParaRPr lang="en-US" altLang="en-US" sz="2000" dirty="0">
              <a:latin typeface="Courier New" pitchFamily="49" charset="0"/>
            </a:endParaRPr>
          </a:p>
        </p:txBody>
      </p:sp>
      <p:grpSp>
        <p:nvGrpSpPr>
          <p:cNvPr id="2" name="Group 12"/>
          <p:cNvGrpSpPr>
            <a:grpSpLocks/>
          </p:cNvGrpSpPr>
          <p:nvPr/>
        </p:nvGrpSpPr>
        <p:grpSpPr bwMode="auto">
          <a:xfrm>
            <a:off x="3482975" y="2978150"/>
            <a:ext cx="1927225" cy="1277938"/>
            <a:chOff x="2194" y="1968"/>
            <a:chExt cx="1214" cy="805"/>
          </a:xfrm>
        </p:grpSpPr>
        <p:sp>
          <p:nvSpPr>
            <p:cNvPr id="15377" name="AutoShape 4"/>
            <p:cNvSpPr>
              <a:spLocks noChangeArrowheads="1"/>
            </p:cNvSpPr>
            <p:nvPr/>
          </p:nvSpPr>
          <p:spPr bwMode="auto">
            <a:xfrm>
              <a:off x="2194" y="2323"/>
              <a:ext cx="1214" cy="450"/>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n-US" altLang="ja-JP" sz="1400">
                  <a:solidFill>
                    <a:srgbClr val="000000"/>
                  </a:solidFill>
                  <a:latin typeface="Arial" charset="0"/>
                  <a:ea typeface="MS PGothic" pitchFamily="34" charset="-128"/>
                </a:rPr>
                <a:t>These are constants, also called </a:t>
              </a:r>
              <a:r>
                <a:rPr lang="en-US" altLang="ja-JP" sz="1400" i="1">
                  <a:solidFill>
                    <a:srgbClr val="C1051B"/>
                  </a:solidFill>
                  <a:ea typeface="MS PGothic" pitchFamily="34" charset="-128"/>
                </a:rPr>
                <a:t>named constant</a:t>
              </a:r>
              <a:r>
                <a:rPr lang="en-US" altLang="ja-JP" sz="1400">
                  <a:solidFill>
                    <a:srgbClr val="000000"/>
                  </a:solidFill>
                  <a:latin typeface="Arial" charset="0"/>
                  <a:ea typeface="MS PGothic" pitchFamily="34" charset="-128"/>
                </a:rPr>
                <a:t>.</a:t>
              </a:r>
            </a:p>
          </p:txBody>
        </p:sp>
        <p:sp>
          <p:nvSpPr>
            <p:cNvPr id="15378" name="Line 5"/>
            <p:cNvSpPr>
              <a:spLocks noChangeShapeType="1"/>
            </p:cNvSpPr>
            <p:nvPr/>
          </p:nvSpPr>
          <p:spPr bwMode="auto">
            <a:xfrm>
              <a:off x="2795" y="1968"/>
              <a:ext cx="0" cy="354"/>
            </a:xfrm>
            <a:prstGeom prst="line">
              <a:avLst/>
            </a:prstGeom>
            <a:noFill/>
            <a:ln w="1905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 name="Group 11"/>
          <p:cNvGrpSpPr>
            <a:grpSpLocks/>
          </p:cNvGrpSpPr>
          <p:nvPr/>
        </p:nvGrpSpPr>
        <p:grpSpPr bwMode="auto">
          <a:xfrm>
            <a:off x="838200" y="2978150"/>
            <a:ext cx="1927225" cy="1277938"/>
            <a:chOff x="528" y="1968"/>
            <a:chExt cx="1214" cy="805"/>
          </a:xfrm>
        </p:grpSpPr>
        <p:sp>
          <p:nvSpPr>
            <p:cNvPr id="15375" name="AutoShape 6"/>
            <p:cNvSpPr>
              <a:spLocks noChangeArrowheads="1"/>
            </p:cNvSpPr>
            <p:nvPr/>
          </p:nvSpPr>
          <p:spPr bwMode="auto">
            <a:xfrm>
              <a:off x="528" y="2323"/>
              <a:ext cx="1214" cy="450"/>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n-US" altLang="ja-JP" sz="1400">
                  <a:solidFill>
                    <a:srgbClr val="000000"/>
                  </a:solidFill>
                  <a:latin typeface="Arial" charset="0"/>
                  <a:ea typeface="MS PGothic" pitchFamily="34" charset="-128"/>
                </a:rPr>
                <a:t>The reserved word </a:t>
              </a:r>
              <a:r>
                <a:rPr lang="en-US" altLang="ja-JP" sz="1400" b="1">
                  <a:solidFill>
                    <a:srgbClr val="000000"/>
                  </a:solidFill>
                  <a:latin typeface="Arial" charset="0"/>
                  <a:ea typeface="MS PGothic" pitchFamily="34" charset="-128"/>
                </a:rPr>
                <a:t>final</a:t>
              </a:r>
              <a:r>
                <a:rPr lang="en-US" altLang="ja-JP" sz="1400">
                  <a:solidFill>
                    <a:srgbClr val="000000"/>
                  </a:solidFill>
                  <a:latin typeface="Arial" charset="0"/>
                  <a:ea typeface="MS PGothic" pitchFamily="34" charset="-128"/>
                </a:rPr>
                <a:t> is used to declare constants.</a:t>
              </a:r>
            </a:p>
          </p:txBody>
        </p:sp>
        <p:sp>
          <p:nvSpPr>
            <p:cNvPr id="15376" name="Line 7"/>
            <p:cNvSpPr>
              <a:spLocks noChangeShapeType="1"/>
            </p:cNvSpPr>
            <p:nvPr/>
          </p:nvSpPr>
          <p:spPr bwMode="auto">
            <a:xfrm>
              <a:off x="1121" y="1968"/>
              <a:ext cx="0" cy="354"/>
            </a:xfrm>
            <a:prstGeom prst="line">
              <a:avLst/>
            </a:prstGeom>
            <a:noFill/>
            <a:ln w="1905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4" name="Group 8"/>
          <p:cNvGrpSpPr>
            <a:grpSpLocks/>
          </p:cNvGrpSpPr>
          <p:nvPr/>
        </p:nvGrpSpPr>
        <p:grpSpPr bwMode="auto">
          <a:xfrm>
            <a:off x="5791200" y="2971800"/>
            <a:ext cx="1927225" cy="1290638"/>
            <a:chOff x="3734" y="2640"/>
            <a:chExt cx="1214" cy="813"/>
          </a:xfrm>
        </p:grpSpPr>
        <p:sp>
          <p:nvSpPr>
            <p:cNvPr id="15373" name="AutoShape 9"/>
            <p:cNvSpPr>
              <a:spLocks noChangeArrowheads="1"/>
            </p:cNvSpPr>
            <p:nvPr/>
          </p:nvSpPr>
          <p:spPr bwMode="auto">
            <a:xfrm>
              <a:off x="3734" y="3003"/>
              <a:ext cx="1214" cy="450"/>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n-US" altLang="ja-JP" sz="1400">
                  <a:solidFill>
                    <a:srgbClr val="000000"/>
                  </a:solidFill>
                  <a:latin typeface="Arial" charset="0"/>
                  <a:ea typeface="MS PGothic" pitchFamily="34" charset="-128"/>
                </a:rPr>
                <a:t>These are called </a:t>
              </a:r>
              <a:r>
                <a:rPr lang="en-US" altLang="ja-JP" sz="1400" i="1">
                  <a:solidFill>
                    <a:srgbClr val="C1051B"/>
                  </a:solidFill>
                  <a:ea typeface="MS PGothic" pitchFamily="34" charset="-128"/>
                </a:rPr>
                <a:t>literals.</a:t>
              </a:r>
              <a:endParaRPr lang="en-US" altLang="ja-JP" sz="1400">
                <a:solidFill>
                  <a:srgbClr val="000000"/>
                </a:solidFill>
                <a:latin typeface="Arial" charset="0"/>
                <a:ea typeface="MS PGothic" pitchFamily="34" charset="-128"/>
              </a:endParaRPr>
            </a:p>
          </p:txBody>
        </p:sp>
        <p:sp>
          <p:nvSpPr>
            <p:cNvPr id="15374" name="Line 10"/>
            <p:cNvSpPr>
              <a:spLocks noChangeShapeType="1"/>
            </p:cNvSpPr>
            <p:nvPr/>
          </p:nvSpPr>
          <p:spPr bwMode="auto">
            <a:xfrm>
              <a:off x="4319" y="2640"/>
              <a:ext cx="0" cy="354"/>
            </a:xfrm>
            <a:prstGeom prst="line">
              <a:avLst/>
            </a:prstGeom>
            <a:noFill/>
            <a:ln w="1905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5" name="Group 16"/>
          <p:cNvGrpSpPr>
            <a:grpSpLocks/>
          </p:cNvGrpSpPr>
          <p:nvPr/>
        </p:nvGrpSpPr>
        <p:grpSpPr bwMode="auto">
          <a:xfrm>
            <a:off x="5894387" y="5642272"/>
            <a:ext cx="1927225" cy="914400"/>
            <a:chOff x="3744" y="3408"/>
            <a:chExt cx="1214" cy="576"/>
          </a:xfrm>
        </p:grpSpPr>
        <p:sp>
          <p:nvSpPr>
            <p:cNvPr id="15371" name="AutoShape 14"/>
            <p:cNvSpPr>
              <a:spLocks noChangeArrowheads="1"/>
            </p:cNvSpPr>
            <p:nvPr/>
          </p:nvSpPr>
          <p:spPr bwMode="auto">
            <a:xfrm>
              <a:off x="3744" y="3534"/>
              <a:ext cx="1214" cy="450"/>
            </a:xfrm>
            <a:prstGeom prst="roundRect">
              <a:avLst>
                <a:gd name="adj" fmla="val 16667"/>
              </a:avLst>
            </a:prstGeom>
            <a:solidFill>
              <a:srgbClr val="CCECFF"/>
            </a:solidFill>
            <a:ln w="9525">
              <a:solidFill>
                <a:srgbClr val="CCECFF"/>
              </a:solidFill>
              <a:miter lim="800000"/>
              <a:headEnd/>
              <a:tailEnd/>
            </a:ln>
            <a:effectLst>
              <a:outerShdw dist="89803" dir="2700000" algn="ctr" rotWithShape="0">
                <a:schemeClr val="tx1"/>
              </a:outerShdw>
            </a:effectLst>
          </p:spPr>
          <p:txBody>
            <a:bodyPr anchor="ct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n-US" altLang="ja-JP" sz="1400">
                  <a:solidFill>
                    <a:srgbClr val="000000"/>
                  </a:solidFill>
                  <a:latin typeface="Arial" charset="0"/>
                  <a:ea typeface="MS PGothic" pitchFamily="34" charset="-128"/>
                </a:rPr>
                <a:t>This is called </a:t>
              </a:r>
              <a:r>
                <a:rPr lang="en-US" altLang="ja-JP" sz="1400" i="1">
                  <a:solidFill>
                    <a:srgbClr val="C1051B"/>
                  </a:solidFill>
                  <a:ea typeface="MS PGothic" pitchFamily="34" charset="-128"/>
                </a:rPr>
                <a:t>expression.</a:t>
              </a:r>
              <a:endParaRPr lang="en-US" altLang="ja-JP" sz="1400">
                <a:solidFill>
                  <a:srgbClr val="000000"/>
                </a:solidFill>
                <a:latin typeface="Arial" charset="0"/>
                <a:ea typeface="MS PGothic" pitchFamily="34" charset="-128"/>
              </a:endParaRPr>
            </a:p>
          </p:txBody>
        </p:sp>
        <p:sp>
          <p:nvSpPr>
            <p:cNvPr id="15372" name="Line 15"/>
            <p:cNvSpPr>
              <a:spLocks noChangeShapeType="1"/>
            </p:cNvSpPr>
            <p:nvPr/>
          </p:nvSpPr>
          <p:spPr bwMode="auto">
            <a:xfrm>
              <a:off x="4320" y="3408"/>
              <a:ext cx="9" cy="117"/>
            </a:xfrm>
            <a:prstGeom prst="line">
              <a:avLst/>
            </a:prstGeom>
            <a:noFill/>
            <a:ln w="1905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spTree>
    <p:custDataLst>
      <p:tags r:id="rId1"/>
    </p:custData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609600" y="304800"/>
            <a:ext cx="7772400" cy="598488"/>
          </a:xfrm>
          <a:noFill/>
        </p:spPr>
        <p:txBody>
          <a:bodyPr>
            <a:normAutofit fontScale="90000"/>
          </a:bodyPr>
          <a:lstStyle/>
          <a:p>
            <a:pPr eaLnBrk="1" hangingPunct="1"/>
            <a:r>
              <a:rPr lang="en-US" altLang="en-US" dirty="0">
                <a:solidFill>
                  <a:srgbClr val="CC3300"/>
                </a:solidFill>
                <a:ea typeface="MS PGothic" pitchFamily="34" charset="-128"/>
              </a:rPr>
              <a:t>4.2 Variable Declaration</a:t>
            </a:r>
          </a:p>
        </p:txBody>
      </p:sp>
      <p:sp>
        <p:nvSpPr>
          <p:cNvPr id="16390" name="Rectangle 16" descr="Rectangle: Click to edit Master text styles&#10;Second level&#10;Third level&#10;Fourth level&#10;Fifth level"/>
          <p:cNvSpPr>
            <a:spLocks noGrp="1" noChangeArrowheads="1"/>
          </p:cNvSpPr>
          <p:nvPr>
            <p:ph sz="quarter" idx="1"/>
          </p:nvPr>
        </p:nvSpPr>
        <p:spPr>
          <a:xfrm>
            <a:off x="762000" y="1447800"/>
            <a:ext cx="7772400" cy="4724400"/>
          </a:xfrm>
        </p:spPr>
        <p:txBody>
          <a:bodyPr>
            <a:normAutofit/>
          </a:bodyPr>
          <a:lstStyle/>
          <a:p>
            <a:pPr eaLnBrk="1" hangingPunct="1">
              <a:lnSpc>
                <a:spcPct val="90000"/>
              </a:lnSpc>
            </a:pPr>
            <a:r>
              <a:rPr lang="en-US" altLang="en-US" sz="2800" dirty="0"/>
              <a:t>A variable may be declared:</a:t>
            </a:r>
          </a:p>
          <a:p>
            <a:pPr lvl="1" eaLnBrk="1" hangingPunct="1">
              <a:lnSpc>
                <a:spcPct val="90000"/>
              </a:lnSpc>
            </a:pPr>
            <a:r>
              <a:rPr lang="en-US" altLang="en-US" sz="2400" u="sng" dirty="0"/>
              <a:t>With</a:t>
            </a:r>
            <a:r>
              <a:rPr lang="en-US" altLang="en-US" sz="2400" dirty="0"/>
              <a:t> initial value.</a:t>
            </a:r>
          </a:p>
          <a:p>
            <a:pPr lvl="1" eaLnBrk="1" hangingPunct="1">
              <a:lnSpc>
                <a:spcPct val="90000"/>
              </a:lnSpc>
            </a:pPr>
            <a:r>
              <a:rPr lang="en-US" altLang="en-US" sz="2400" u="sng" dirty="0"/>
              <a:t>Without </a:t>
            </a:r>
            <a:r>
              <a:rPr lang="en-US" altLang="en-US" sz="2400" dirty="0"/>
              <a:t>initial value.</a:t>
            </a:r>
          </a:p>
          <a:p>
            <a:pPr lvl="4" eaLnBrk="1" hangingPunct="1">
              <a:lnSpc>
                <a:spcPct val="90000"/>
              </a:lnSpc>
            </a:pPr>
            <a:endParaRPr lang="en-US" altLang="en-US" sz="1800" dirty="0"/>
          </a:p>
          <a:p>
            <a:pPr eaLnBrk="1" hangingPunct="1">
              <a:lnSpc>
                <a:spcPct val="90000"/>
              </a:lnSpc>
            </a:pPr>
            <a:r>
              <a:rPr lang="en-US" altLang="en-US" sz="2800" dirty="0"/>
              <a:t>Variable declaration with initial value;</a:t>
            </a:r>
          </a:p>
          <a:p>
            <a:pPr lvl="1" eaLnBrk="1" hangingPunct="1">
              <a:lnSpc>
                <a:spcPct val="90000"/>
              </a:lnSpc>
              <a:buFontTx/>
              <a:buNone/>
            </a:pPr>
            <a:r>
              <a:rPr lang="en-US" altLang="en-US" sz="1600" b="1" dirty="0" err="1">
                <a:solidFill>
                  <a:srgbClr val="0070C0"/>
                </a:solidFill>
                <a:latin typeface="Courier New" pitchFamily="49" charset="0"/>
              </a:rPr>
              <a:t>dataType</a:t>
            </a:r>
            <a:r>
              <a:rPr lang="en-US" altLang="en-US" sz="1600" b="1" dirty="0">
                <a:solidFill>
                  <a:srgbClr val="0070C0"/>
                </a:solidFill>
                <a:latin typeface="Courier New" pitchFamily="49" charset="0"/>
              </a:rPr>
              <a:t> </a:t>
            </a:r>
            <a:r>
              <a:rPr lang="en-US" altLang="en-US" sz="1600" b="1" dirty="0" err="1">
                <a:solidFill>
                  <a:srgbClr val="0070C0"/>
                </a:solidFill>
                <a:latin typeface="Courier New" pitchFamily="49" charset="0"/>
              </a:rPr>
              <a:t>variableIdentifier</a:t>
            </a:r>
            <a:r>
              <a:rPr lang="en-US" altLang="en-US" sz="1600" b="1" dirty="0">
                <a:solidFill>
                  <a:srgbClr val="0070C0"/>
                </a:solidFill>
                <a:latin typeface="Courier New" pitchFamily="49" charset="0"/>
              </a:rPr>
              <a:t> </a:t>
            </a:r>
            <a:r>
              <a:rPr lang="en-US" altLang="en-US" sz="1600" b="1" i="1" dirty="0">
                <a:solidFill>
                  <a:srgbClr val="0070C0"/>
                </a:solidFill>
                <a:latin typeface="Courier New" pitchFamily="49" charset="0"/>
              </a:rPr>
              <a:t>=</a:t>
            </a:r>
            <a:r>
              <a:rPr lang="en-US" altLang="en-US" sz="1600" b="1" dirty="0">
                <a:solidFill>
                  <a:srgbClr val="0070C0"/>
                </a:solidFill>
                <a:latin typeface="Courier New" pitchFamily="49" charset="0"/>
              </a:rPr>
              <a:t> literal | expression;</a:t>
            </a:r>
          </a:p>
          <a:p>
            <a:pPr lvl="1" eaLnBrk="1" hangingPunct="1">
              <a:lnSpc>
                <a:spcPct val="90000"/>
              </a:lnSpc>
              <a:buFontTx/>
              <a:buNone/>
            </a:pPr>
            <a:r>
              <a:rPr lang="en-US" altLang="en-US" sz="2000" b="1" dirty="0">
                <a:solidFill>
                  <a:srgbClr val="333399"/>
                </a:solidFill>
                <a:latin typeface="Courier New" pitchFamily="49" charset="0"/>
              </a:rPr>
              <a:t>	</a:t>
            </a:r>
            <a:r>
              <a:rPr lang="en-US" altLang="en-US" sz="2000" dirty="0">
                <a:latin typeface="Courier New" pitchFamily="49" charset="0"/>
              </a:rPr>
              <a:t>double </a:t>
            </a:r>
            <a:r>
              <a:rPr lang="en-US" altLang="en-US" sz="2000" dirty="0" err="1">
                <a:latin typeface="Courier New" pitchFamily="49" charset="0"/>
              </a:rPr>
              <a:t>avg</a:t>
            </a:r>
            <a:r>
              <a:rPr lang="en-US" altLang="en-US" sz="2000" dirty="0">
                <a:latin typeface="Courier New" pitchFamily="49" charset="0"/>
              </a:rPr>
              <a:t>             = 0.0;</a:t>
            </a:r>
            <a:br>
              <a:rPr lang="en-US" altLang="en-US" sz="2000" dirty="0">
                <a:latin typeface="Courier New" pitchFamily="49" charset="0"/>
              </a:rPr>
            </a:br>
            <a:r>
              <a:rPr lang="en-US" altLang="en-US" sz="2000" dirty="0" err="1">
                <a:latin typeface="Courier New" pitchFamily="49" charset="0"/>
              </a:rPr>
              <a:t>int</a:t>
            </a:r>
            <a:r>
              <a:rPr lang="en-US" altLang="en-US" sz="2000" dirty="0">
                <a:latin typeface="Courier New" pitchFamily="49" charset="0"/>
              </a:rPr>
              <a:t>    </a:t>
            </a:r>
            <a:r>
              <a:rPr lang="en-US" altLang="en-US" sz="2000" dirty="0" err="1">
                <a:latin typeface="Courier New" pitchFamily="49" charset="0"/>
              </a:rPr>
              <a:t>i</a:t>
            </a:r>
            <a:r>
              <a:rPr lang="en-US" altLang="en-US" sz="2000" dirty="0">
                <a:latin typeface="Courier New" pitchFamily="49" charset="0"/>
              </a:rPr>
              <a:t>		    = 1;</a:t>
            </a:r>
          </a:p>
          <a:p>
            <a:pPr lvl="1" eaLnBrk="1" hangingPunct="1">
              <a:lnSpc>
                <a:spcPct val="90000"/>
              </a:lnSpc>
              <a:buFontTx/>
              <a:buNone/>
            </a:pPr>
            <a:r>
              <a:rPr lang="en-US" altLang="en-US" sz="2000" dirty="0">
                <a:latin typeface="Courier New" pitchFamily="49" charset="0"/>
              </a:rPr>
              <a:t>	</a:t>
            </a:r>
            <a:r>
              <a:rPr lang="en-US" altLang="en-US" sz="2000" dirty="0" err="1">
                <a:latin typeface="Courier New" pitchFamily="49" charset="0"/>
              </a:rPr>
              <a:t>int</a:t>
            </a:r>
            <a:r>
              <a:rPr lang="en-US" altLang="en-US" sz="2000" dirty="0">
                <a:latin typeface="Courier New" pitchFamily="49" charset="0"/>
              </a:rPr>
              <a:t> 	x =5, y = 7, z = (</a:t>
            </a:r>
            <a:r>
              <a:rPr lang="en-US" altLang="en-US" sz="2000" dirty="0" err="1">
                <a:latin typeface="Courier New" pitchFamily="49" charset="0"/>
              </a:rPr>
              <a:t>x+y</a:t>
            </a:r>
            <a:r>
              <a:rPr lang="en-US" altLang="en-US" sz="2000" dirty="0">
                <a:latin typeface="Courier New" pitchFamily="49" charset="0"/>
              </a:rPr>
              <a:t>)*3;</a:t>
            </a:r>
            <a:endParaRPr lang="en-US" altLang="en-US" sz="1800" dirty="0"/>
          </a:p>
          <a:p>
            <a:pPr lvl="4" eaLnBrk="1" hangingPunct="1">
              <a:lnSpc>
                <a:spcPct val="90000"/>
              </a:lnSpc>
            </a:pPr>
            <a:endParaRPr lang="en-US" altLang="en-US" sz="1800" dirty="0"/>
          </a:p>
          <a:p>
            <a:pPr eaLnBrk="1" hangingPunct="1">
              <a:lnSpc>
                <a:spcPct val="90000"/>
              </a:lnSpc>
            </a:pPr>
            <a:r>
              <a:rPr lang="en-US" altLang="en-US" sz="2800" dirty="0"/>
              <a:t>Variable declaration without initial value;</a:t>
            </a:r>
          </a:p>
          <a:p>
            <a:pPr eaLnBrk="1" hangingPunct="1">
              <a:lnSpc>
                <a:spcPct val="90000"/>
              </a:lnSpc>
              <a:buSzTx/>
              <a:buFontTx/>
              <a:buNone/>
            </a:pPr>
            <a:r>
              <a:rPr lang="en-US" altLang="en-US" sz="1600" b="1" dirty="0">
                <a:solidFill>
                  <a:schemeClr val="tx2"/>
                </a:solidFill>
                <a:latin typeface="Courier New" pitchFamily="49" charset="0"/>
              </a:rPr>
              <a:t>	</a:t>
            </a:r>
            <a:r>
              <a:rPr lang="en-US" altLang="en-US" sz="1600" b="1" dirty="0" err="1">
                <a:solidFill>
                  <a:schemeClr val="tx2"/>
                </a:solidFill>
                <a:latin typeface="Courier New" pitchFamily="49" charset="0"/>
              </a:rPr>
              <a:t>dataType</a:t>
            </a:r>
            <a:r>
              <a:rPr lang="en-US" altLang="en-US" sz="1600" b="1" dirty="0">
                <a:solidFill>
                  <a:schemeClr val="tx2"/>
                </a:solidFill>
                <a:latin typeface="Courier New" pitchFamily="49" charset="0"/>
              </a:rPr>
              <a:t> </a:t>
            </a:r>
            <a:r>
              <a:rPr lang="en-US" altLang="en-US" sz="1600" b="1" dirty="0" err="1">
                <a:solidFill>
                  <a:schemeClr val="tx2"/>
                </a:solidFill>
                <a:latin typeface="Courier New" pitchFamily="49" charset="0"/>
              </a:rPr>
              <a:t>variableIdentifier</a:t>
            </a:r>
            <a:r>
              <a:rPr lang="en-US" altLang="en-US" sz="1600" b="1" dirty="0">
                <a:solidFill>
                  <a:schemeClr val="tx2"/>
                </a:solidFill>
                <a:latin typeface="Courier New" pitchFamily="49" charset="0"/>
              </a:rPr>
              <a:t>;</a:t>
            </a:r>
          </a:p>
          <a:p>
            <a:pPr lvl="1" eaLnBrk="1" hangingPunct="1">
              <a:lnSpc>
                <a:spcPct val="90000"/>
              </a:lnSpc>
              <a:buFontTx/>
              <a:buNone/>
            </a:pPr>
            <a:r>
              <a:rPr lang="en-US" altLang="en-US" sz="2000" dirty="0">
                <a:latin typeface="Courier New" pitchFamily="49" charset="0"/>
              </a:rPr>
              <a:t>	double </a:t>
            </a:r>
            <a:r>
              <a:rPr lang="en-US" altLang="en-US" sz="2000" dirty="0" err="1">
                <a:latin typeface="Courier New" pitchFamily="49" charset="0"/>
              </a:rPr>
              <a:t>avg</a:t>
            </a:r>
            <a:r>
              <a:rPr lang="en-US" altLang="en-US" sz="2000" dirty="0">
                <a:latin typeface="Courier New" pitchFamily="49" charset="0"/>
              </a:rPr>
              <a:t>;</a:t>
            </a:r>
            <a:br>
              <a:rPr lang="en-US" altLang="en-US" sz="2000" dirty="0">
                <a:latin typeface="Courier New" pitchFamily="49" charset="0"/>
              </a:rPr>
            </a:br>
            <a:r>
              <a:rPr lang="en-US" altLang="en-US" sz="2000" dirty="0" err="1">
                <a:latin typeface="Courier New" pitchFamily="49" charset="0"/>
              </a:rPr>
              <a:t>int</a:t>
            </a:r>
            <a:r>
              <a:rPr lang="en-US" altLang="en-US" sz="2000" dirty="0">
                <a:latin typeface="Courier New" pitchFamily="49" charset="0"/>
              </a:rPr>
              <a:t>    </a:t>
            </a:r>
            <a:r>
              <a:rPr lang="en-US" altLang="en-US" sz="2000" dirty="0" err="1">
                <a:latin typeface="Courier New" pitchFamily="49" charset="0"/>
              </a:rPr>
              <a:t>i</a:t>
            </a:r>
            <a:r>
              <a:rPr lang="en-US" altLang="en-US" sz="2000" dirty="0">
                <a:latin typeface="Courier New" pitchFamily="49" charset="0"/>
              </a:rPr>
              <a:t>;</a:t>
            </a:r>
            <a:endParaRPr lang="en-US" altLang="en-US" sz="1800" dirty="0"/>
          </a:p>
          <a:p>
            <a:pPr eaLnBrk="1" hangingPunct="1">
              <a:lnSpc>
                <a:spcPct val="90000"/>
              </a:lnSpc>
              <a:buSzTx/>
              <a:buFontTx/>
              <a:buNone/>
            </a:pPr>
            <a:endParaRPr lang="en-US" altLang="en-US" sz="1600" b="1" dirty="0">
              <a:solidFill>
                <a:schemeClr val="tx2"/>
              </a:solidFill>
              <a:latin typeface="Courier New" pitchFamily="49" charset="0"/>
            </a:endParaRPr>
          </a:p>
        </p:txBody>
      </p:sp>
    </p:spTree>
    <p:custDataLst>
      <p:tags r:id="rId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3" descr="Rectangle: Click to edit Master text styles&#10;Second level&#10;Third level&#10;Fourth level&#10;Fifth level"/>
          <p:cNvSpPr>
            <a:spLocks noGrp="1" noChangeArrowheads="1"/>
          </p:cNvSpPr>
          <p:nvPr>
            <p:ph idx="1"/>
          </p:nvPr>
        </p:nvSpPr>
        <p:spPr>
          <a:xfrm>
            <a:off x="228600" y="1600200"/>
            <a:ext cx="8686800" cy="3505200"/>
          </a:xfrm>
        </p:spPr>
        <p:txBody>
          <a:bodyPr>
            <a:normAutofit/>
          </a:bodyPr>
          <a:lstStyle/>
          <a:p>
            <a:pPr eaLnBrk="1" hangingPunct="1">
              <a:lnSpc>
                <a:spcPct val="90000"/>
              </a:lnSpc>
              <a:buClr>
                <a:srgbClr val="FF0000"/>
              </a:buClr>
              <a:buFont typeface="Wingdings" panose="05000000000000000000" pitchFamily="2" charset="2"/>
              <a:buChar char="Ø"/>
            </a:pPr>
            <a:r>
              <a:rPr lang="en-US" sz="2000" dirty="0">
                <a:solidFill>
                  <a:srgbClr val="FF0000"/>
                </a:solidFill>
                <a:latin typeface="Tahoma" charset="0"/>
                <a:cs typeface="Arial" charset="0"/>
              </a:rPr>
              <a:t>Input</a:t>
            </a:r>
            <a:r>
              <a:rPr lang="en-US" sz="2000" dirty="0">
                <a:latin typeface="Tahoma" charset="0"/>
                <a:cs typeface="Arial" charset="0"/>
              </a:rPr>
              <a:t> </a:t>
            </a:r>
          </a:p>
          <a:p>
            <a:pPr marL="365760" lvl="1" indent="0" eaLnBrk="1" hangingPunct="1">
              <a:lnSpc>
                <a:spcPct val="90000"/>
              </a:lnSpc>
              <a:buNone/>
            </a:pPr>
            <a:r>
              <a:rPr lang="en-US" sz="2000" dirty="0">
                <a:latin typeface="Tahoma" charset="0"/>
                <a:cs typeface="Arial" charset="0"/>
              </a:rPr>
              <a:t>Width = 5 cm</a:t>
            </a:r>
          </a:p>
          <a:p>
            <a:pPr marL="365760" lvl="1" indent="0" eaLnBrk="1" hangingPunct="1">
              <a:lnSpc>
                <a:spcPct val="90000"/>
              </a:lnSpc>
              <a:buNone/>
            </a:pPr>
            <a:r>
              <a:rPr lang="en-US" sz="2000" dirty="0">
                <a:latin typeface="Tahoma" charset="0"/>
                <a:cs typeface="Arial" charset="0"/>
              </a:rPr>
              <a:t>Length = 3 cm</a:t>
            </a:r>
          </a:p>
          <a:p>
            <a:pPr eaLnBrk="1" hangingPunct="1">
              <a:lnSpc>
                <a:spcPct val="90000"/>
              </a:lnSpc>
              <a:buClr>
                <a:srgbClr val="FF0000"/>
              </a:buClr>
              <a:buFont typeface="Wingdings" panose="05000000000000000000" pitchFamily="2" charset="2"/>
              <a:buChar char="Ø"/>
            </a:pPr>
            <a:r>
              <a:rPr lang="en-US" sz="2000" dirty="0">
                <a:solidFill>
                  <a:srgbClr val="FF0000"/>
                </a:solidFill>
                <a:latin typeface="Tahoma" charset="0"/>
                <a:cs typeface="Arial" charset="0"/>
              </a:rPr>
              <a:t>Output</a:t>
            </a:r>
          </a:p>
          <a:p>
            <a:pPr marL="365760" lvl="1" indent="0">
              <a:lnSpc>
                <a:spcPct val="90000"/>
              </a:lnSpc>
              <a:buNone/>
            </a:pPr>
            <a:r>
              <a:rPr lang="en-US" sz="2000" dirty="0">
                <a:latin typeface="Tahoma" charset="0"/>
                <a:cs typeface="Arial" charset="0"/>
              </a:rPr>
              <a:t>Area = ?</a:t>
            </a:r>
          </a:p>
          <a:p>
            <a:pPr marL="365760" lvl="1" indent="0">
              <a:lnSpc>
                <a:spcPct val="90000"/>
              </a:lnSpc>
              <a:buNone/>
            </a:pPr>
            <a:r>
              <a:rPr lang="en-US" sz="2000" dirty="0">
                <a:latin typeface="Tahoma" charset="0"/>
                <a:cs typeface="Arial" charset="0"/>
              </a:rPr>
              <a:t>Perimeter = ?</a:t>
            </a:r>
          </a:p>
          <a:p>
            <a:pPr eaLnBrk="1" hangingPunct="1">
              <a:lnSpc>
                <a:spcPct val="90000"/>
              </a:lnSpc>
              <a:buClr>
                <a:srgbClr val="FF0000"/>
              </a:buClr>
              <a:buFont typeface="Wingdings" panose="05000000000000000000" pitchFamily="2" charset="2"/>
              <a:buChar char="Ø"/>
            </a:pPr>
            <a:r>
              <a:rPr lang="en-US" sz="2000" dirty="0">
                <a:solidFill>
                  <a:srgbClr val="FF0000"/>
                </a:solidFill>
                <a:latin typeface="Tahoma" charset="0"/>
                <a:cs typeface="Arial" charset="0"/>
              </a:rPr>
              <a:t>Processing (Input </a:t>
            </a:r>
            <a:r>
              <a:rPr lang="en-US" sz="2000" dirty="0">
                <a:solidFill>
                  <a:srgbClr val="FF0000"/>
                </a:solidFill>
                <a:latin typeface="Tahoma" charset="0"/>
                <a:cs typeface="Arial" charset="0"/>
                <a:sym typeface="Wingdings" panose="05000000000000000000" pitchFamily="2" charset="2"/>
              </a:rPr>
              <a:t> Output)</a:t>
            </a:r>
            <a:endParaRPr lang="en-US" sz="2000" dirty="0">
              <a:solidFill>
                <a:srgbClr val="FF0000"/>
              </a:solidFill>
              <a:latin typeface="Tahoma" charset="0"/>
              <a:cs typeface="Arial" charset="0"/>
            </a:endParaRPr>
          </a:p>
          <a:p>
            <a:pPr marL="365760" lvl="1" indent="0" eaLnBrk="1" hangingPunct="1">
              <a:lnSpc>
                <a:spcPct val="90000"/>
              </a:lnSpc>
              <a:buNone/>
            </a:pPr>
            <a:r>
              <a:rPr lang="en-US" sz="2000" dirty="0">
                <a:latin typeface="Tahoma" charset="0"/>
                <a:cs typeface="Arial" charset="0"/>
              </a:rPr>
              <a:t>Area = length*width = 5 * 3 = 15 cm</a:t>
            </a:r>
            <a:r>
              <a:rPr lang="en-US" sz="2000" baseline="30000" dirty="0">
                <a:latin typeface="Tahoma" charset="0"/>
                <a:cs typeface="Arial" charset="0"/>
              </a:rPr>
              <a:t>2</a:t>
            </a:r>
            <a:r>
              <a:rPr lang="en-US" sz="2000" dirty="0">
                <a:latin typeface="Tahoma" charset="0"/>
                <a:cs typeface="Arial" charset="0"/>
              </a:rPr>
              <a:t> </a:t>
            </a:r>
          </a:p>
          <a:p>
            <a:pPr marL="365760" lvl="1" indent="0" eaLnBrk="1" hangingPunct="1">
              <a:lnSpc>
                <a:spcPct val="90000"/>
              </a:lnSpc>
              <a:buNone/>
            </a:pPr>
            <a:r>
              <a:rPr lang="en-US" sz="2000" dirty="0">
                <a:latin typeface="Tahoma" charset="0"/>
                <a:cs typeface="Arial" charset="0"/>
              </a:rPr>
              <a:t>Perimeter = 2*( length + width) = 2*(3 + 5) = 16 cm</a:t>
            </a:r>
          </a:p>
        </p:txBody>
      </p:sp>
      <p:sp>
        <p:nvSpPr>
          <p:cNvPr id="14341" name="Rectangle 2"/>
          <p:cNvSpPr>
            <a:spLocks noGrp="1" noChangeArrowheads="1"/>
          </p:cNvSpPr>
          <p:nvPr>
            <p:ph type="title"/>
          </p:nvPr>
        </p:nvSpPr>
        <p:spPr>
          <a:xfrm>
            <a:off x="152400" y="76200"/>
            <a:ext cx="8915400" cy="762000"/>
          </a:xfrm>
          <a:noFill/>
        </p:spPr>
        <p:txBody>
          <a:bodyPr vert="horz" anchor="ctr">
            <a:normAutofit fontScale="90000"/>
          </a:bodyPr>
          <a:lstStyle/>
          <a:p>
            <a:r>
              <a:rPr lang="en-US" sz="3000" dirty="0">
                <a:solidFill>
                  <a:schemeClr val="accent3"/>
                </a:solidFill>
                <a:latin typeface="Tahoma" charset="0"/>
                <a:cs typeface="Arial" charset="0"/>
              </a:rPr>
              <a:t>Example 1 - Area and Perimeter of a Rectangle</a:t>
            </a:r>
          </a:p>
        </p:txBody>
      </p:sp>
      <p:sp>
        <p:nvSpPr>
          <p:cNvPr id="4" name="Rectangle 3"/>
          <p:cNvSpPr/>
          <p:nvPr/>
        </p:nvSpPr>
        <p:spPr>
          <a:xfrm>
            <a:off x="228600" y="5257800"/>
            <a:ext cx="8686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the values of the input data are not given in the problem statement, they may be read from the user through the keyboard.</a:t>
            </a:r>
          </a:p>
        </p:txBody>
      </p:sp>
      <p:sp>
        <p:nvSpPr>
          <p:cNvPr id="8" name="Slide Number Placeholder 7"/>
          <p:cNvSpPr>
            <a:spLocks noGrp="1"/>
          </p:cNvSpPr>
          <p:nvPr>
            <p:ph type="sldNum" sz="quarter" idx="12"/>
          </p:nvPr>
        </p:nvSpPr>
        <p:spPr/>
        <p:txBody>
          <a:bodyPr/>
          <a:lstStyle/>
          <a:p>
            <a:r>
              <a:rPr lang="en-US"/>
              <a:t> </a:t>
            </a:r>
            <a:fld id="{D8D24581-BA14-4640-B752-9AB0FD1B9A37}" type="slidenum">
              <a:rPr lang="en-US" smtClean="0"/>
              <a:pPr/>
              <a:t>8</a:t>
            </a:fld>
            <a:endParaRPr lang="en-US" dirty="0"/>
          </a:p>
        </p:txBody>
      </p:sp>
      <p:sp>
        <p:nvSpPr>
          <p:cNvPr id="12" name="Rectangle 3" descr="Rectangle: Click to edit Master text styles&#10;Second level&#10;Third level&#10;Fourth level&#10;Fifth level"/>
          <p:cNvSpPr txBox="1">
            <a:spLocks noChangeArrowheads="1"/>
          </p:cNvSpPr>
          <p:nvPr/>
        </p:nvSpPr>
        <p:spPr>
          <a:xfrm>
            <a:off x="152400" y="914400"/>
            <a:ext cx="8686800" cy="685800"/>
          </a:xfrm>
          <a:prstGeom prst="rect">
            <a:avLst/>
          </a:prstGeom>
          <a:solidFill>
            <a:schemeClr val="bg2"/>
          </a:solidFill>
          <a:ln>
            <a:solidFill>
              <a:srgbClr val="0000FF"/>
            </a:solidFill>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fontAlgn="auto">
              <a:lnSpc>
                <a:spcPct val="90000"/>
              </a:lnSpc>
              <a:buFont typeface="Wingdings 3"/>
              <a:buNone/>
            </a:pPr>
            <a:r>
              <a:rPr lang="en-US" sz="2000" dirty="0">
                <a:solidFill>
                  <a:srgbClr val="0000FF"/>
                </a:solidFill>
                <a:latin typeface="Tahoma" charset="0"/>
                <a:cs typeface="Arial" charset="0"/>
              </a:rPr>
              <a:t>Write a program that calculates the area and the perimeter of a rectangle of width and length 5 cm and 3 cm respectively.</a:t>
            </a:r>
          </a:p>
        </p:txBody>
      </p:sp>
      <p:cxnSp>
        <p:nvCxnSpPr>
          <p:cNvPr id="7" name="Straight Connector 6"/>
          <p:cNvCxnSpPr/>
          <p:nvPr/>
        </p:nvCxnSpPr>
        <p:spPr>
          <a:xfrm>
            <a:off x="0" y="7620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80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2">
                                            <p:txEl>
                                              <p:pRg st="0" end="0"/>
                                            </p:txEl>
                                          </p:spTgt>
                                        </p:tgtEl>
                                        <p:attrNameLst>
                                          <p:attrName>style.visibility</p:attrName>
                                        </p:attrNameLst>
                                      </p:cBhvr>
                                      <p:to>
                                        <p:strVal val="visible"/>
                                      </p:to>
                                    </p:set>
                                    <p:animEffect transition="in" filter="wipe(left)">
                                      <p:cBhvr>
                                        <p:cTn id="7" dur="500"/>
                                        <p:tgtEl>
                                          <p:spTgt spid="1434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2">
                                            <p:txEl>
                                              <p:pRg st="1" end="1"/>
                                            </p:txEl>
                                          </p:spTgt>
                                        </p:tgtEl>
                                        <p:attrNameLst>
                                          <p:attrName>style.visibility</p:attrName>
                                        </p:attrNameLst>
                                      </p:cBhvr>
                                      <p:to>
                                        <p:strVal val="visible"/>
                                      </p:to>
                                    </p:set>
                                    <p:animEffect transition="in" filter="wipe(left)">
                                      <p:cBhvr>
                                        <p:cTn id="10" dur="500"/>
                                        <p:tgtEl>
                                          <p:spTgt spid="1434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342">
                                            <p:txEl>
                                              <p:pRg st="2" end="2"/>
                                            </p:txEl>
                                          </p:spTgt>
                                        </p:tgtEl>
                                        <p:attrNameLst>
                                          <p:attrName>style.visibility</p:attrName>
                                        </p:attrNameLst>
                                      </p:cBhvr>
                                      <p:to>
                                        <p:strVal val="visible"/>
                                      </p:to>
                                    </p:set>
                                    <p:animEffect transition="in" filter="wipe(left)">
                                      <p:cBhvr>
                                        <p:cTn id="13" dur="500"/>
                                        <p:tgtEl>
                                          <p:spTgt spid="1434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342">
                                            <p:txEl>
                                              <p:pRg st="3" end="3"/>
                                            </p:txEl>
                                          </p:spTgt>
                                        </p:tgtEl>
                                        <p:attrNameLst>
                                          <p:attrName>style.visibility</p:attrName>
                                        </p:attrNameLst>
                                      </p:cBhvr>
                                      <p:to>
                                        <p:strVal val="visible"/>
                                      </p:to>
                                    </p:set>
                                    <p:animEffect transition="in" filter="wipe(left)">
                                      <p:cBhvr>
                                        <p:cTn id="18" dur="500"/>
                                        <p:tgtEl>
                                          <p:spTgt spid="14342">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342">
                                            <p:txEl>
                                              <p:pRg st="4" end="4"/>
                                            </p:txEl>
                                          </p:spTgt>
                                        </p:tgtEl>
                                        <p:attrNameLst>
                                          <p:attrName>style.visibility</p:attrName>
                                        </p:attrNameLst>
                                      </p:cBhvr>
                                      <p:to>
                                        <p:strVal val="visible"/>
                                      </p:to>
                                    </p:set>
                                    <p:animEffect transition="in" filter="wipe(left)">
                                      <p:cBhvr>
                                        <p:cTn id="21" dur="500"/>
                                        <p:tgtEl>
                                          <p:spTgt spid="14342">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342">
                                            <p:txEl>
                                              <p:pRg st="5" end="5"/>
                                            </p:txEl>
                                          </p:spTgt>
                                        </p:tgtEl>
                                        <p:attrNameLst>
                                          <p:attrName>style.visibility</p:attrName>
                                        </p:attrNameLst>
                                      </p:cBhvr>
                                      <p:to>
                                        <p:strVal val="visible"/>
                                      </p:to>
                                    </p:set>
                                    <p:animEffect transition="in" filter="wipe(left)">
                                      <p:cBhvr>
                                        <p:cTn id="24" dur="500"/>
                                        <p:tgtEl>
                                          <p:spTgt spid="1434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342">
                                            <p:txEl>
                                              <p:pRg st="6" end="6"/>
                                            </p:txEl>
                                          </p:spTgt>
                                        </p:tgtEl>
                                        <p:attrNameLst>
                                          <p:attrName>style.visibility</p:attrName>
                                        </p:attrNameLst>
                                      </p:cBhvr>
                                      <p:to>
                                        <p:strVal val="visible"/>
                                      </p:to>
                                    </p:set>
                                    <p:animEffect transition="in" filter="wipe(left)">
                                      <p:cBhvr>
                                        <p:cTn id="29" dur="500"/>
                                        <p:tgtEl>
                                          <p:spTgt spid="14342">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4342">
                                            <p:txEl>
                                              <p:pRg st="7" end="7"/>
                                            </p:txEl>
                                          </p:spTgt>
                                        </p:tgtEl>
                                        <p:attrNameLst>
                                          <p:attrName>style.visibility</p:attrName>
                                        </p:attrNameLst>
                                      </p:cBhvr>
                                      <p:to>
                                        <p:strVal val="visible"/>
                                      </p:to>
                                    </p:set>
                                    <p:animEffect transition="in" filter="wipe(left)">
                                      <p:cBhvr>
                                        <p:cTn id="32" dur="500"/>
                                        <p:tgtEl>
                                          <p:spTgt spid="14342">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4342">
                                            <p:txEl>
                                              <p:pRg st="8" end="8"/>
                                            </p:txEl>
                                          </p:spTgt>
                                        </p:tgtEl>
                                        <p:attrNameLst>
                                          <p:attrName>style.visibility</p:attrName>
                                        </p:attrNameLst>
                                      </p:cBhvr>
                                      <p:to>
                                        <p:strVal val="visible"/>
                                      </p:to>
                                    </p:set>
                                    <p:animEffect transition="in" filter="wipe(left)">
                                      <p:cBhvr>
                                        <p:cTn id="35" dur="500"/>
                                        <p:tgtEl>
                                          <p:spTgt spid="14342">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uiExpand="1" build="p"/>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648942-3001-4E9F-BD4B-DA0C8DFD46EB}" type="slidenum">
              <a:rPr lang="en-US" smtClean="0"/>
              <a:pPr/>
              <a:t>80</a:t>
            </a:fld>
            <a:endParaRPr lang="en-US"/>
          </a:p>
        </p:txBody>
      </p:sp>
      <p:cxnSp>
        <p:nvCxnSpPr>
          <p:cNvPr id="5" name="Straight Connector 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4.2 VARIABLES DECLARATION</a:t>
            </a:r>
          </a:p>
        </p:txBody>
      </p:sp>
      <p:sp>
        <p:nvSpPr>
          <p:cNvPr id="7" name="Content Placeholder 4"/>
          <p:cNvSpPr txBox="1">
            <a:spLocks/>
          </p:cNvSpPr>
          <p:nvPr/>
        </p:nvSpPr>
        <p:spPr>
          <a:xfrm>
            <a:off x="251520" y="1628800"/>
            <a:ext cx="8640960" cy="792088"/>
          </a:xfrm>
          <a:prstGeom prst="rect">
            <a:avLst/>
          </a:prstGeom>
        </p:spPr>
        <p:txBody>
          <a:bodyPr vert="horz">
            <a:normAutofit fontScale="925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When using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float </a:t>
            </a:r>
            <a:r>
              <a:rPr lang="en-US" sz="2000" dirty="0">
                <a:latin typeface="Tahoma" panose="020B0604030504040204" pitchFamily="34" charset="0"/>
                <a:ea typeface="Tahoma" panose="020B0604030504040204" pitchFamily="34" charset="0"/>
                <a:cs typeface="Tahoma" panose="020B0604030504040204" pitchFamily="34" charset="0"/>
              </a:rPr>
              <a:t>literals, the number should be written as shown below; otherwise, the compiler would give an error message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syntax error</a:t>
            </a:r>
            <a:r>
              <a:rPr lang="en-US" sz="2000" dirty="0">
                <a:latin typeface="Tahoma" panose="020B0604030504040204" pitchFamily="34" charset="0"/>
                <a:ea typeface="Tahoma" panose="020B0604030504040204" pitchFamily="34" charset="0"/>
                <a:cs typeface="Tahoma" panose="020B0604030504040204" pitchFamily="34" charset="0"/>
              </a:rPr>
              <a:t>) :</a:t>
            </a:r>
          </a:p>
        </p:txBody>
      </p:sp>
      <p:sp>
        <p:nvSpPr>
          <p:cNvPr id="8" name="Rounded Rectangle 7"/>
          <p:cNvSpPr/>
          <p:nvPr/>
        </p:nvSpPr>
        <p:spPr>
          <a:xfrm>
            <a:off x="1691680" y="2348880"/>
            <a:ext cx="5832648" cy="10081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F0"/>
                </a:solidFill>
              </a:rPr>
              <a:t>float</a:t>
            </a:r>
            <a:r>
              <a:rPr lang="en-US" dirty="0">
                <a:solidFill>
                  <a:schemeClr val="tx1"/>
                </a:solidFill>
              </a:rPr>
              <a:t> x=5.33</a:t>
            </a:r>
            <a:r>
              <a:rPr lang="en-US" b="1" dirty="0">
                <a:solidFill>
                  <a:srgbClr val="FF0000"/>
                </a:solidFill>
              </a:rPr>
              <a:t>f</a:t>
            </a:r>
            <a:r>
              <a:rPr lang="en-US" dirty="0">
                <a:solidFill>
                  <a:schemeClr val="tx1"/>
                </a:solidFill>
              </a:rPr>
              <a:t>;</a:t>
            </a:r>
          </a:p>
          <a:p>
            <a:r>
              <a:rPr lang="en-US" dirty="0">
                <a:solidFill>
                  <a:srgbClr val="00B0F0"/>
                </a:solidFill>
              </a:rPr>
              <a:t>float</a:t>
            </a:r>
            <a:r>
              <a:rPr lang="en-US" dirty="0">
                <a:solidFill>
                  <a:schemeClr val="tx1"/>
                </a:solidFill>
              </a:rPr>
              <a:t> length=12.33</a:t>
            </a:r>
            <a:r>
              <a:rPr lang="en-US" b="1" dirty="0">
                <a:solidFill>
                  <a:srgbClr val="FF0000"/>
                </a:solidFill>
              </a:rPr>
              <a:t>f</a:t>
            </a:r>
            <a:r>
              <a:rPr lang="en-US" dirty="0">
                <a:solidFill>
                  <a:schemeClr val="tx1"/>
                </a:solidFill>
              </a:rPr>
              <a:t>, width= 6.333</a:t>
            </a:r>
            <a:r>
              <a:rPr lang="en-US" b="1" dirty="0">
                <a:solidFill>
                  <a:srgbClr val="FF0000"/>
                </a:solidFill>
              </a:rPr>
              <a:t>f</a:t>
            </a:r>
            <a:r>
              <a:rPr lang="en-US" dirty="0">
                <a:solidFill>
                  <a:schemeClr val="tx1"/>
                </a:solidFill>
              </a:rPr>
              <a:t>, radius=0.3</a:t>
            </a:r>
            <a:r>
              <a:rPr lang="en-US" b="1" dirty="0">
                <a:solidFill>
                  <a:srgbClr val="FF0000"/>
                </a:solidFill>
              </a:rPr>
              <a:t>f</a:t>
            </a:r>
            <a:r>
              <a:rPr lang="en-US" dirty="0">
                <a:solidFill>
                  <a:schemeClr val="tx1"/>
                </a:solidFill>
              </a:rPr>
              <a:t>;</a:t>
            </a:r>
          </a:p>
        </p:txBody>
      </p:sp>
      <p:sp>
        <p:nvSpPr>
          <p:cNvPr id="9" name="Rounded Rectangle 8"/>
          <p:cNvSpPr/>
          <p:nvPr/>
        </p:nvSpPr>
        <p:spPr>
          <a:xfrm>
            <a:off x="251520" y="2348880"/>
            <a:ext cx="1296144" cy="50405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Example 5</a:t>
            </a:r>
          </a:p>
        </p:txBody>
      </p:sp>
      <p:sp>
        <p:nvSpPr>
          <p:cNvPr id="10" name="Content Placeholder 4"/>
          <p:cNvSpPr txBox="1">
            <a:spLocks/>
          </p:cNvSpPr>
          <p:nvPr/>
        </p:nvSpPr>
        <p:spPr>
          <a:xfrm>
            <a:off x="251520" y="980728"/>
            <a:ext cx="8640960" cy="504056"/>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42900" indent="-342900" algn="just">
              <a:lnSpc>
                <a:spcPct val="90000"/>
              </a:lnSpc>
              <a:buClr>
                <a:srgbClr val="FF0000"/>
              </a:buClr>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In Java, </a:t>
            </a:r>
            <a:r>
              <a:rPr lang="en-US" sz="2000" dirty="0">
                <a:solidFill>
                  <a:srgbClr val="00B0F0"/>
                </a:solidFill>
                <a:latin typeface="Tahoma" panose="020B0604030504040204" pitchFamily="34" charset="0"/>
                <a:ea typeface="Tahoma" panose="020B0604030504040204" pitchFamily="34" charset="0"/>
                <a:cs typeface="Tahoma" panose="020B0604030504040204" pitchFamily="34" charset="0"/>
              </a:rPr>
              <a:t>double </a:t>
            </a:r>
            <a:r>
              <a:rPr lang="en-US" sz="2000" dirty="0">
                <a:latin typeface="Tahoma" panose="020B0604030504040204" pitchFamily="34" charset="0"/>
                <a:ea typeface="Tahoma" panose="020B0604030504040204" pitchFamily="34" charset="0"/>
                <a:cs typeface="Tahoma" panose="020B0604030504040204" pitchFamily="34" charset="0"/>
              </a:rPr>
              <a:t>is the default type of a floating-point number.</a:t>
            </a:r>
          </a:p>
        </p:txBody>
      </p:sp>
    </p:spTree>
    <p:extLst>
      <p:ext uri="{BB962C8B-B14F-4D97-AF65-F5344CB8AC3E}">
        <p14:creationId xmlns:p14="http://schemas.microsoft.com/office/powerpoint/2010/main" val="25882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P spid="9" grpId="0" animBg="1"/>
      <p:bldP spid="10"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648942-3001-4E9F-BD4B-DA0C8DFD46EB}" type="slidenum">
              <a:rPr lang="en-US" smtClean="0"/>
              <a:pPr/>
              <a:t>81</a:t>
            </a:fld>
            <a:endParaRPr lang="en-US"/>
          </a:p>
        </p:txBody>
      </p:sp>
      <p:grpSp>
        <p:nvGrpSpPr>
          <p:cNvPr id="5" name="Group 4"/>
          <p:cNvGrpSpPr/>
          <p:nvPr/>
        </p:nvGrpSpPr>
        <p:grpSpPr>
          <a:xfrm>
            <a:off x="381000" y="762000"/>
            <a:ext cx="7848872" cy="5078314"/>
            <a:chOff x="323528" y="1236822"/>
            <a:chExt cx="7848872" cy="5078314"/>
          </a:xfrm>
        </p:grpSpPr>
        <p:sp>
          <p:nvSpPr>
            <p:cNvPr id="6" name="TextBox 5"/>
            <p:cNvSpPr txBox="1"/>
            <p:nvPr/>
          </p:nvSpPr>
          <p:spPr>
            <a:xfrm>
              <a:off x="971600" y="1236823"/>
              <a:ext cx="7200800" cy="5078313"/>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50"/>
                  </a:solidFill>
                </a:rPr>
                <a:t>// This example illustrates data declaration &amp; manipulation</a:t>
              </a:r>
            </a:p>
            <a:p>
              <a:r>
                <a:rPr lang="en-US" dirty="0">
                  <a:solidFill>
                    <a:srgbClr val="00B050"/>
                  </a:solidFill>
                </a:rPr>
                <a:t>// program to calculate area of </a:t>
              </a:r>
              <a:r>
                <a:rPr lang="en-US" dirty="0" err="1">
                  <a:solidFill>
                    <a:srgbClr val="00B050"/>
                  </a:solidFill>
                </a:rPr>
                <a:t>circule</a:t>
              </a:r>
              <a:endParaRPr lang="en-US" dirty="0">
                <a:solidFill>
                  <a:srgbClr val="00B050"/>
                </a:solidFill>
              </a:endParaRPr>
            </a:p>
            <a:p>
              <a:r>
                <a:rPr lang="en-US" dirty="0"/>
                <a:t>// import necessary libraries</a:t>
              </a:r>
            </a:p>
            <a:p>
              <a:r>
                <a:rPr lang="en-US" dirty="0">
                  <a:solidFill>
                    <a:srgbClr val="00B0F0"/>
                  </a:solidFill>
                </a:rPr>
                <a:t>public class </a:t>
              </a:r>
              <a:r>
                <a:rPr lang="en-US" dirty="0" err="1">
                  <a:solidFill>
                    <a:srgbClr val="0000FF"/>
                  </a:solidFill>
                </a:rPr>
                <a:t>dataManipulation</a:t>
              </a:r>
              <a:endParaRPr lang="en-US" dirty="0">
                <a:solidFill>
                  <a:srgbClr val="0000FF"/>
                </a:solidFill>
              </a:endParaRPr>
            </a:p>
            <a:p>
              <a:r>
                <a:rPr lang="en-US" dirty="0">
                  <a:solidFill>
                    <a:srgbClr val="0000FF"/>
                  </a:solidFill>
                </a:rPr>
                <a:t>{</a:t>
              </a:r>
            </a:p>
            <a:p>
              <a:endParaRPr lang="en-US" dirty="0">
                <a:solidFill>
                  <a:srgbClr val="00B0F0"/>
                </a:solidFill>
              </a:endParaRP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00FF"/>
                  </a:solidFill>
                </a:rPr>
                <a:t>      {</a:t>
              </a:r>
              <a:r>
                <a:rPr lang="en-US" dirty="0">
                  <a:solidFill>
                    <a:srgbClr val="00B0F0"/>
                  </a:solidFill>
                </a:rPr>
                <a:t>   </a:t>
              </a:r>
              <a:r>
                <a:rPr lang="en-US" dirty="0">
                  <a:solidFill>
                    <a:srgbClr val="0000FF"/>
                  </a:solidFill>
                </a:rPr>
                <a:t> </a:t>
              </a:r>
              <a:r>
                <a:rPr lang="en-US" dirty="0">
                  <a:solidFill>
                    <a:srgbClr val="00B0F0"/>
                  </a:solidFill>
                </a:rPr>
                <a:t> </a:t>
              </a:r>
              <a:endParaRPr lang="en-US" dirty="0">
                <a:solidFill>
                  <a:srgbClr val="0000FF"/>
                </a:solidFill>
              </a:endParaRPr>
            </a:p>
            <a:p>
              <a:r>
                <a:rPr lang="en-US" dirty="0">
                  <a:solidFill>
                    <a:srgbClr val="0000FF"/>
                  </a:solidFill>
                </a:rPr>
                <a:t>         </a:t>
              </a:r>
              <a:r>
                <a:rPr lang="en-US" dirty="0"/>
                <a:t>// Declaration section: to declare needed variables</a:t>
              </a:r>
            </a:p>
            <a:p>
              <a:r>
                <a:rPr lang="en-US" dirty="0">
                  <a:solidFill>
                    <a:srgbClr val="0000FF"/>
                  </a:solidFill>
                </a:rPr>
                <a:t>	</a:t>
              </a:r>
              <a:r>
                <a:rPr lang="en-US" dirty="0">
                  <a:solidFill>
                    <a:srgbClr val="00B0F0"/>
                  </a:solidFill>
                </a:rPr>
                <a:t>double</a:t>
              </a:r>
              <a:r>
                <a:rPr lang="en-US" dirty="0">
                  <a:solidFill>
                    <a:srgbClr val="0000FF"/>
                  </a:solidFill>
                </a:rPr>
                <a:t> radius= 2.5, area;</a:t>
              </a:r>
            </a:p>
            <a:p>
              <a:r>
                <a:rPr lang="en-US" dirty="0"/>
                <a:t>         // Input section: to enter values of used variables</a:t>
              </a:r>
            </a:p>
            <a:p>
              <a:r>
                <a:rPr lang="en-US" dirty="0"/>
                <a:t>         // Processing section: processing statements</a:t>
              </a:r>
            </a:p>
            <a:p>
              <a:r>
                <a:rPr lang="en-US" dirty="0"/>
                <a:t>	</a:t>
              </a:r>
              <a:r>
                <a:rPr lang="en-US" dirty="0">
                  <a:solidFill>
                    <a:srgbClr val="0000FF"/>
                  </a:solidFill>
                </a:rPr>
                <a:t>area = PI * radius * radius;</a:t>
              </a:r>
            </a:p>
            <a:p>
              <a:r>
                <a:rPr lang="en-US" dirty="0"/>
                <a:t>         // Output section: display program output</a:t>
              </a:r>
            </a:p>
            <a:p>
              <a:r>
                <a:rPr lang="en-US" dirty="0">
                  <a:solidFill>
                    <a:srgbClr val="0000FF"/>
                  </a:solidFill>
                </a:rPr>
                <a:t>	</a:t>
              </a:r>
              <a:r>
                <a:rPr lang="en-US" dirty="0" err="1">
                  <a:solidFill>
                    <a:srgbClr val="0000FF"/>
                  </a:solidFill>
                </a:rPr>
                <a:t>System.out.println</a:t>
              </a:r>
              <a:r>
                <a:rPr lang="en-US" dirty="0">
                  <a:solidFill>
                    <a:srgbClr val="0000FF"/>
                  </a:solidFill>
                </a:rPr>
                <a:t> (“The area of the circle of radius “ + radius + “ is “ + area);</a:t>
              </a:r>
            </a:p>
            <a:p>
              <a:r>
                <a:rPr lang="en-US" dirty="0">
                  <a:solidFill>
                    <a:srgbClr val="0000FF"/>
                  </a:solidFill>
                </a:rPr>
                <a:t>      } </a:t>
              </a:r>
              <a:r>
                <a:rPr lang="en-US" dirty="0"/>
                <a:t>// end main</a:t>
              </a:r>
            </a:p>
            <a:p>
              <a:r>
                <a:rPr lang="en-US" dirty="0">
                  <a:solidFill>
                    <a:srgbClr val="0000FF"/>
                  </a:solidFill>
                </a:rPr>
                <a:t>} </a:t>
              </a:r>
              <a:r>
                <a:rPr lang="en-US" dirty="0"/>
                <a:t>// end class</a:t>
              </a:r>
            </a:p>
          </p:txBody>
        </p:sp>
        <p:sp>
          <p:nvSpPr>
            <p:cNvPr id="7" name="TextBox 6"/>
            <p:cNvSpPr txBox="1"/>
            <p:nvPr/>
          </p:nvSpPr>
          <p:spPr>
            <a:xfrm>
              <a:off x="323528" y="1236822"/>
              <a:ext cx="576064" cy="4801314"/>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a:p>
              <a:pPr algn="r"/>
              <a:r>
                <a:rPr lang="en-US" dirty="0">
                  <a:solidFill>
                    <a:srgbClr val="FF0000"/>
                  </a:solidFill>
                </a:rPr>
                <a:t>17</a:t>
              </a:r>
            </a:p>
          </p:txBody>
        </p:sp>
      </p:grpSp>
      <p:cxnSp>
        <p:nvCxnSpPr>
          <p:cNvPr id="8" name="Straight Connector 7"/>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EXAMPLES – PROGRAM 1</a:t>
            </a:r>
          </a:p>
        </p:txBody>
      </p:sp>
      <p:sp>
        <p:nvSpPr>
          <p:cNvPr id="10" name="TextBox 9"/>
          <p:cNvSpPr txBox="1"/>
          <p:nvPr/>
        </p:nvSpPr>
        <p:spPr>
          <a:xfrm>
            <a:off x="1600200" y="5867400"/>
            <a:ext cx="6934200" cy="400110"/>
          </a:xfrm>
          <a:prstGeom prst="rect">
            <a:avLst/>
          </a:prstGeom>
          <a:noFill/>
        </p:spPr>
        <p:txBody>
          <a:bodyPr wrap="square" rtlCol="0">
            <a:spAutoFit/>
          </a:bodyPr>
          <a:lstStyle/>
          <a:p>
            <a:pPr marL="342900" indent="-342900">
              <a:buClr>
                <a:srgbClr val="FF0000"/>
              </a:buClr>
              <a:buFont typeface="Wingdings" panose="05000000000000000000" pitchFamily="2" charset="2"/>
              <a:buChar char="Ø"/>
            </a:pPr>
            <a:r>
              <a:rPr lang="en-US" sz="2000" u="sng" dirty="0">
                <a:solidFill>
                  <a:srgbClr val="0000FF"/>
                </a:solidFill>
                <a:latin typeface="Tahoma" panose="020B0604030504040204" pitchFamily="34" charset="0"/>
                <a:ea typeface="Tahoma" panose="020B0604030504040204" pitchFamily="34" charset="0"/>
                <a:cs typeface="Tahoma" panose="020B0604030504040204" pitchFamily="34" charset="0"/>
              </a:rPr>
              <a:t>Program Output</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a:t>
            </a:r>
          </a:p>
        </p:txBody>
      </p:sp>
      <p:grpSp>
        <p:nvGrpSpPr>
          <p:cNvPr id="11" name="Group 10"/>
          <p:cNvGrpSpPr/>
          <p:nvPr/>
        </p:nvGrpSpPr>
        <p:grpSpPr>
          <a:xfrm>
            <a:off x="685800" y="6324600"/>
            <a:ext cx="7488832" cy="307777"/>
            <a:chOff x="683568" y="1236822"/>
            <a:chExt cx="7488832" cy="307777"/>
          </a:xfrm>
        </p:grpSpPr>
        <p:sp>
          <p:nvSpPr>
            <p:cNvPr id="12" name="TextBox 11"/>
            <p:cNvSpPr txBox="1"/>
            <p:nvPr/>
          </p:nvSpPr>
          <p:spPr>
            <a:xfrm>
              <a:off x="971600" y="1236822"/>
              <a:ext cx="7200800" cy="30777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The area of the circle of radius 2.5 is 19.6349375</a:t>
              </a:r>
            </a:p>
          </p:txBody>
        </p:sp>
        <p:sp>
          <p:nvSpPr>
            <p:cNvPr id="13" name="TextBox 12"/>
            <p:cNvSpPr txBox="1"/>
            <p:nvPr/>
          </p:nvSpPr>
          <p:spPr>
            <a:xfrm>
              <a:off x="683568" y="1236822"/>
              <a:ext cx="216024" cy="307777"/>
            </a:xfrm>
            <a:prstGeom prst="rect">
              <a:avLst/>
            </a:prstGeom>
            <a:noFill/>
          </p:spPr>
          <p:txBody>
            <a:bodyPr wrap="square" rtlCol="0">
              <a:spAutoFit/>
            </a:bodyPr>
            <a:lstStyle/>
            <a:p>
              <a:r>
                <a:rPr lang="en-US" sz="1400" dirty="0">
                  <a:solidFill>
                    <a:srgbClr val="FF0000"/>
                  </a:solidFill>
                </a:rPr>
                <a:t>1</a:t>
              </a:r>
            </a:p>
          </p:txBody>
        </p:sp>
      </p:grpSp>
      <p:sp>
        <p:nvSpPr>
          <p:cNvPr id="2" name="Rectangle 1"/>
          <p:cNvSpPr/>
          <p:nvPr/>
        </p:nvSpPr>
        <p:spPr>
          <a:xfrm>
            <a:off x="1219200" y="2106514"/>
            <a:ext cx="6476864" cy="3048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static</a:t>
            </a:r>
            <a:r>
              <a:rPr lang="en-US" dirty="0">
                <a:solidFill>
                  <a:srgbClr val="0000FF"/>
                </a:solidFill>
              </a:rPr>
              <a:t> </a:t>
            </a:r>
            <a:r>
              <a:rPr lang="en-US" dirty="0">
                <a:solidFill>
                  <a:srgbClr val="00B0F0"/>
                </a:solidFill>
              </a:rPr>
              <a:t>final double</a:t>
            </a:r>
            <a:r>
              <a:rPr lang="en-US" dirty="0">
                <a:solidFill>
                  <a:srgbClr val="0000FF"/>
                </a:solidFill>
              </a:rPr>
              <a:t> PI = 3.14159;</a:t>
            </a:r>
            <a:r>
              <a:rPr lang="en-US" dirty="0">
                <a:solidFill>
                  <a:srgbClr val="00B050"/>
                </a:solidFill>
              </a:rPr>
              <a:t>//constant declaration</a:t>
            </a:r>
            <a:endParaRPr lang="en-US" dirty="0"/>
          </a:p>
        </p:txBody>
      </p:sp>
      <p:sp>
        <p:nvSpPr>
          <p:cNvPr id="16" name="Rectangle 15"/>
          <p:cNvSpPr/>
          <p:nvPr/>
        </p:nvSpPr>
        <p:spPr>
          <a:xfrm>
            <a:off x="1760005" y="2690965"/>
            <a:ext cx="3335964" cy="3048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final double</a:t>
            </a:r>
            <a:r>
              <a:rPr lang="en-US" dirty="0">
                <a:solidFill>
                  <a:srgbClr val="0000FF"/>
                </a:solidFill>
              </a:rPr>
              <a:t> PI = 3.14159;</a:t>
            </a:r>
            <a:endParaRPr lang="en-US" dirty="0"/>
          </a:p>
        </p:txBody>
      </p:sp>
      <p:sp>
        <p:nvSpPr>
          <p:cNvPr id="17" name="Rounded Rectangle 16"/>
          <p:cNvSpPr/>
          <p:nvPr/>
        </p:nvSpPr>
        <p:spPr>
          <a:xfrm>
            <a:off x="5562600" y="1666510"/>
            <a:ext cx="2971800" cy="9301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Note: we only add </a:t>
            </a:r>
            <a:r>
              <a:rPr lang="en-US" u="sng" dirty="0">
                <a:effectLst>
                  <a:outerShdw blurRad="38100" dist="38100" dir="2700000" algn="tl">
                    <a:srgbClr val="000000">
                      <a:alpha val="43137"/>
                    </a:srgbClr>
                  </a:outerShdw>
                </a:effectLst>
              </a:rPr>
              <a:t>static</a:t>
            </a:r>
            <a:r>
              <a:rPr lang="en-US" dirty="0"/>
              <a:t> since declaration is outside main</a:t>
            </a:r>
            <a:endParaRPr lang="en-US" u="sng" dirty="0"/>
          </a:p>
        </p:txBody>
      </p:sp>
    </p:spTree>
    <p:extLst>
      <p:ext uri="{BB962C8B-B14F-4D97-AF65-F5344CB8AC3E}">
        <p14:creationId xmlns:p14="http://schemas.microsoft.com/office/powerpoint/2010/main" val="275206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animBg="1"/>
      <p:bldP spid="17"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648942-3001-4E9F-BD4B-DA0C8DFD46EB}" type="slidenum">
              <a:rPr lang="en-US" smtClean="0"/>
              <a:pPr/>
              <a:t>82</a:t>
            </a:fld>
            <a:endParaRPr lang="en-US"/>
          </a:p>
        </p:txBody>
      </p:sp>
      <p:cxnSp>
        <p:nvCxnSpPr>
          <p:cNvPr id="8" name="Straight Connector 7"/>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EXAMPLES – PROGRAM 2</a:t>
            </a:r>
          </a:p>
        </p:txBody>
      </p:sp>
      <p:grpSp>
        <p:nvGrpSpPr>
          <p:cNvPr id="11" name="Group 10"/>
          <p:cNvGrpSpPr/>
          <p:nvPr/>
        </p:nvGrpSpPr>
        <p:grpSpPr>
          <a:xfrm>
            <a:off x="683568" y="5805264"/>
            <a:ext cx="7488832" cy="954107"/>
            <a:chOff x="683568" y="1236822"/>
            <a:chExt cx="7488832" cy="954107"/>
          </a:xfrm>
        </p:grpSpPr>
        <p:sp>
          <p:nvSpPr>
            <p:cNvPr id="12" name="TextBox 11"/>
            <p:cNvSpPr txBox="1"/>
            <p:nvPr/>
          </p:nvSpPr>
          <p:spPr>
            <a:xfrm>
              <a:off x="971600" y="1236822"/>
              <a:ext cx="7200800" cy="954107"/>
            </a:xfrm>
            <a:prstGeom prst="rect">
              <a:avLst/>
            </a:prstGeom>
            <a:solidFill>
              <a:srgbClr val="0000FF"/>
            </a:solidFill>
            <a:ln w="28575" cap="rnd" cmpd="thickThin">
              <a:solidFill>
                <a:srgbClr val="0000FF"/>
              </a:solidFill>
            </a:ln>
          </p:spPr>
          <p:txBody>
            <a:bodyPr wrap="square" rtlCol="0">
              <a:spAutoFit/>
            </a:bodyPr>
            <a:lstStyle/>
            <a:p>
              <a:r>
                <a:rPr lang="en-US" sz="1400" dirty="0">
                  <a:solidFill>
                    <a:schemeClr val="bg1"/>
                  </a:solidFill>
                </a:rPr>
                <a:t>num1= 10</a:t>
              </a:r>
            </a:p>
            <a:p>
              <a:r>
                <a:rPr lang="en-US" sz="1400" dirty="0">
                  <a:solidFill>
                    <a:schemeClr val="bg1"/>
                  </a:solidFill>
                </a:rPr>
                <a:t>num2= 9</a:t>
              </a:r>
            </a:p>
            <a:p>
              <a:r>
                <a:rPr lang="en-US" sz="1400" dirty="0">
                  <a:solidFill>
                    <a:schemeClr val="bg1"/>
                  </a:solidFill>
                </a:rPr>
                <a:t>sale= 0.2</a:t>
              </a:r>
            </a:p>
            <a:p>
              <a:r>
                <a:rPr lang="en-US" sz="1400" dirty="0">
                  <a:solidFill>
                    <a:schemeClr val="bg1"/>
                  </a:solidFill>
                </a:rPr>
                <a:t>first= D</a:t>
              </a:r>
            </a:p>
          </p:txBody>
        </p:sp>
        <p:sp>
          <p:nvSpPr>
            <p:cNvPr id="13" name="TextBox 12"/>
            <p:cNvSpPr txBox="1"/>
            <p:nvPr/>
          </p:nvSpPr>
          <p:spPr>
            <a:xfrm>
              <a:off x="683568" y="1236822"/>
              <a:ext cx="216024" cy="954107"/>
            </a:xfrm>
            <a:prstGeom prst="rect">
              <a:avLst/>
            </a:prstGeom>
            <a:noFill/>
          </p:spPr>
          <p:txBody>
            <a:bodyPr wrap="square" rtlCol="0">
              <a:spAutoFit/>
            </a:bodyPr>
            <a:lstStyle/>
            <a:p>
              <a:r>
                <a:rPr lang="en-US" sz="1400" dirty="0">
                  <a:solidFill>
                    <a:srgbClr val="FF0000"/>
                  </a:solidFill>
                </a:rPr>
                <a:t>1</a:t>
              </a:r>
            </a:p>
            <a:p>
              <a:r>
                <a:rPr lang="en-US" sz="1400" dirty="0">
                  <a:solidFill>
                    <a:srgbClr val="FF0000"/>
                  </a:solidFill>
                </a:rPr>
                <a:t>2</a:t>
              </a:r>
            </a:p>
            <a:p>
              <a:r>
                <a:rPr lang="en-US" sz="1400" dirty="0">
                  <a:solidFill>
                    <a:srgbClr val="FF0000"/>
                  </a:solidFill>
                </a:rPr>
                <a:t>3</a:t>
              </a:r>
            </a:p>
            <a:p>
              <a:r>
                <a:rPr lang="en-US" sz="1400" dirty="0">
                  <a:solidFill>
                    <a:srgbClr val="FF0000"/>
                  </a:solidFill>
                </a:rPr>
                <a:t>4</a:t>
              </a:r>
            </a:p>
          </p:txBody>
        </p:sp>
      </p:grpSp>
      <p:grpSp>
        <p:nvGrpSpPr>
          <p:cNvPr id="5" name="Group 4"/>
          <p:cNvGrpSpPr/>
          <p:nvPr/>
        </p:nvGrpSpPr>
        <p:grpSpPr>
          <a:xfrm>
            <a:off x="228600" y="116632"/>
            <a:ext cx="8153400" cy="5632311"/>
            <a:chOff x="323528" y="516742"/>
            <a:chExt cx="7848872" cy="5632311"/>
          </a:xfrm>
        </p:grpSpPr>
        <p:sp>
          <p:nvSpPr>
            <p:cNvPr id="7" name="TextBox 6"/>
            <p:cNvSpPr txBox="1"/>
            <p:nvPr/>
          </p:nvSpPr>
          <p:spPr>
            <a:xfrm>
              <a:off x="323528" y="539964"/>
              <a:ext cx="576064" cy="5355312"/>
            </a:xfrm>
            <a:prstGeom prst="rect">
              <a:avLst/>
            </a:prstGeom>
            <a:noFill/>
          </p:spPr>
          <p:txBody>
            <a:bodyPr wrap="square" rtlCol="0">
              <a:spAutoFit/>
            </a:bodyPr>
            <a:lstStyle/>
            <a:p>
              <a:pPr algn="r"/>
              <a:r>
                <a:rPr lang="en-US" dirty="0">
                  <a:solidFill>
                    <a:srgbClr val="FF0000"/>
                  </a:solidFill>
                </a:rPr>
                <a:t>12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dirty="0">
                  <a:solidFill>
                    <a:srgbClr val="FF0000"/>
                  </a:solidFill>
                </a:rPr>
                <a:t>11</a:t>
              </a:r>
            </a:p>
            <a:p>
              <a:pPr algn="r"/>
              <a:r>
                <a:rPr lang="en-US" dirty="0">
                  <a:solidFill>
                    <a:srgbClr val="FF0000"/>
                  </a:solidFill>
                </a:rPr>
                <a:t>12</a:t>
              </a:r>
            </a:p>
            <a:p>
              <a:pPr algn="r"/>
              <a:r>
                <a:rPr lang="en-US" dirty="0">
                  <a:solidFill>
                    <a:srgbClr val="FF0000"/>
                  </a:solidFill>
                </a:rPr>
                <a:t>13</a:t>
              </a:r>
            </a:p>
            <a:p>
              <a:pPr algn="r"/>
              <a:r>
                <a:rPr lang="en-US" dirty="0">
                  <a:solidFill>
                    <a:srgbClr val="FF0000"/>
                  </a:solidFill>
                </a:rPr>
                <a:t>14</a:t>
              </a:r>
            </a:p>
            <a:p>
              <a:pPr algn="r"/>
              <a:r>
                <a:rPr lang="en-US" dirty="0">
                  <a:solidFill>
                    <a:srgbClr val="FF0000"/>
                  </a:solidFill>
                </a:rPr>
                <a:t>15</a:t>
              </a:r>
            </a:p>
            <a:p>
              <a:pPr algn="r"/>
              <a:r>
                <a:rPr lang="en-US" dirty="0">
                  <a:solidFill>
                    <a:srgbClr val="FF0000"/>
                  </a:solidFill>
                </a:rPr>
                <a:t>16</a:t>
              </a:r>
            </a:p>
            <a:p>
              <a:pPr algn="r"/>
              <a:r>
                <a:rPr lang="en-US" dirty="0">
                  <a:solidFill>
                    <a:srgbClr val="FF0000"/>
                  </a:solidFill>
                </a:rPr>
                <a:t>17</a:t>
              </a:r>
            </a:p>
            <a:p>
              <a:pPr algn="r"/>
              <a:r>
                <a:rPr lang="en-US" dirty="0">
                  <a:solidFill>
                    <a:srgbClr val="FF0000"/>
                  </a:solidFill>
                </a:rPr>
                <a:t>18</a:t>
              </a:r>
            </a:p>
            <a:p>
              <a:pPr algn="r"/>
              <a:r>
                <a:rPr lang="en-US" dirty="0">
                  <a:solidFill>
                    <a:srgbClr val="FF0000"/>
                  </a:solidFill>
                </a:rPr>
                <a:t>19</a:t>
              </a:r>
            </a:p>
            <a:p>
              <a:pPr algn="r"/>
              <a:r>
                <a:rPr lang="en-US" dirty="0">
                  <a:solidFill>
                    <a:srgbClr val="FF0000"/>
                  </a:solidFill>
                </a:rPr>
                <a:t>20</a:t>
              </a:r>
            </a:p>
          </p:txBody>
        </p:sp>
        <p:sp>
          <p:nvSpPr>
            <p:cNvPr id="6" name="TextBox 5"/>
            <p:cNvSpPr txBox="1"/>
            <p:nvPr/>
          </p:nvSpPr>
          <p:spPr>
            <a:xfrm>
              <a:off x="971600" y="516742"/>
              <a:ext cx="7200800" cy="5632311"/>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50"/>
                  </a:solidFill>
                </a:rPr>
                <a:t>// This example illustrates data declaration &amp; manipulation</a:t>
              </a:r>
            </a:p>
            <a:p>
              <a:r>
                <a:rPr lang="en-US" dirty="0"/>
                <a:t>// import necessary libraries</a:t>
              </a:r>
            </a:p>
            <a:p>
              <a:r>
                <a:rPr lang="en-US" dirty="0">
                  <a:solidFill>
                    <a:srgbClr val="00B0F0"/>
                  </a:solidFill>
                </a:rPr>
                <a:t>public class </a:t>
              </a:r>
              <a:r>
                <a:rPr lang="en-US" dirty="0" err="1">
                  <a:solidFill>
                    <a:srgbClr val="0000FF"/>
                  </a:solidFill>
                </a:rPr>
                <a:t>dataManipulation</a:t>
              </a:r>
              <a:endParaRPr lang="en-US" dirty="0">
                <a:solidFill>
                  <a:srgbClr val="0000FF"/>
                </a:solidFill>
              </a:endParaRPr>
            </a:p>
            <a:p>
              <a:r>
                <a:rPr lang="en-US" dirty="0">
                  <a:solidFill>
                    <a:srgbClr val="0000FF"/>
                  </a:solidFill>
                </a:rPr>
                <a:t>{</a:t>
              </a:r>
            </a:p>
            <a:p>
              <a:r>
                <a:rPr lang="en-US" dirty="0">
                  <a:solidFill>
                    <a:srgbClr val="00B0F0"/>
                  </a:solidFill>
                </a:rPr>
                <a:t>   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a:t>// Declaration section: to declare needed variables</a:t>
              </a:r>
            </a:p>
            <a:p>
              <a:r>
                <a:rPr lang="en-US" dirty="0">
                  <a:solidFill>
                    <a:srgbClr val="0000FF"/>
                  </a:solidFill>
                </a:rPr>
                <a:t>	</a:t>
              </a:r>
              <a:r>
                <a:rPr lang="en-US" dirty="0" err="1">
                  <a:solidFill>
                    <a:srgbClr val="00B0F0"/>
                  </a:solidFill>
                </a:rPr>
                <a:t>int</a:t>
              </a:r>
              <a:r>
                <a:rPr lang="en-US" dirty="0">
                  <a:solidFill>
                    <a:srgbClr val="0000FF"/>
                  </a:solidFill>
                </a:rPr>
                <a:t> num1= 10, num2 = num1 - 1;</a:t>
              </a:r>
            </a:p>
            <a:p>
              <a:r>
                <a:rPr lang="en-US" dirty="0">
                  <a:solidFill>
                    <a:srgbClr val="0000FF"/>
                  </a:solidFill>
                </a:rPr>
                <a:t>            </a:t>
              </a:r>
              <a:r>
                <a:rPr lang="en-US" dirty="0">
                  <a:solidFill>
                    <a:srgbClr val="00B0F0"/>
                  </a:solidFill>
                </a:rPr>
                <a:t>double </a:t>
              </a:r>
              <a:r>
                <a:rPr lang="en-US" dirty="0">
                  <a:solidFill>
                    <a:srgbClr val="0000FF"/>
                  </a:solidFill>
                </a:rPr>
                <a:t>sale = 0.02 * num1;</a:t>
              </a:r>
            </a:p>
            <a:p>
              <a:r>
                <a:rPr lang="en-US" dirty="0">
                  <a:solidFill>
                    <a:srgbClr val="0000FF"/>
                  </a:solidFill>
                </a:rPr>
                <a:t>            </a:t>
              </a:r>
              <a:r>
                <a:rPr lang="en-US" dirty="0">
                  <a:solidFill>
                    <a:srgbClr val="00B0F0"/>
                  </a:solidFill>
                </a:rPr>
                <a:t>char </a:t>
              </a:r>
              <a:r>
                <a:rPr lang="en-US" dirty="0">
                  <a:solidFill>
                    <a:srgbClr val="0000FF"/>
                  </a:solidFill>
                </a:rPr>
                <a:t>first;</a:t>
              </a:r>
            </a:p>
            <a:p>
              <a:r>
                <a:rPr lang="en-US" dirty="0"/>
                <a:t>         // Input section: to enter values of used variables</a:t>
              </a:r>
            </a:p>
            <a:p>
              <a:r>
                <a:rPr lang="en-US" dirty="0"/>
                <a:t>         // Processing section: processing statements</a:t>
              </a:r>
            </a:p>
            <a:p>
              <a:r>
                <a:rPr lang="en-US" dirty="0"/>
                <a:t>	</a:t>
              </a:r>
              <a:r>
                <a:rPr lang="en-US" dirty="0">
                  <a:solidFill>
                    <a:srgbClr val="0000FF"/>
                  </a:solidFill>
                </a:rPr>
                <a:t>first = ‘D’;</a:t>
              </a:r>
            </a:p>
            <a:p>
              <a:r>
                <a:rPr lang="en-US" dirty="0"/>
                <a:t>        // Output section: display program output</a:t>
              </a:r>
            </a:p>
            <a:p>
              <a:r>
                <a:rPr lang="en-US" dirty="0">
                  <a:solidFill>
                    <a:srgbClr val="0000FF"/>
                  </a:solidFill>
                </a:rPr>
                <a:t>	</a:t>
              </a:r>
              <a:r>
                <a:rPr lang="en-US" dirty="0" err="1">
                  <a:solidFill>
                    <a:srgbClr val="0000FF"/>
                  </a:solidFill>
                </a:rPr>
                <a:t>System.out.println</a:t>
              </a:r>
              <a:r>
                <a:rPr lang="en-US" dirty="0">
                  <a:solidFill>
                    <a:srgbClr val="0000FF"/>
                  </a:solidFill>
                </a:rPr>
                <a:t> (“num1= “ + num1);</a:t>
              </a:r>
              <a:r>
                <a:rPr lang="en-US" dirty="0">
                  <a:solidFill>
                    <a:srgbClr val="00B050"/>
                  </a:solidFill>
                </a:rPr>
                <a:t>//line output 1</a:t>
              </a:r>
            </a:p>
            <a:p>
              <a:r>
                <a:rPr lang="en-US" dirty="0">
                  <a:solidFill>
                    <a:srgbClr val="0000FF"/>
                  </a:solidFill>
                </a:rPr>
                <a:t>	</a:t>
              </a:r>
              <a:r>
                <a:rPr lang="en-US" dirty="0" err="1">
                  <a:solidFill>
                    <a:srgbClr val="0000FF"/>
                  </a:solidFill>
                </a:rPr>
                <a:t>System.out.println</a:t>
              </a:r>
              <a:r>
                <a:rPr lang="en-US" dirty="0">
                  <a:solidFill>
                    <a:srgbClr val="0000FF"/>
                  </a:solidFill>
                </a:rPr>
                <a:t> (“num2= “ + num2);</a:t>
              </a:r>
              <a:r>
                <a:rPr lang="en-US" dirty="0">
                  <a:solidFill>
                    <a:srgbClr val="00B050"/>
                  </a:solidFill>
                </a:rPr>
                <a:t>//line output 2</a:t>
              </a:r>
              <a:endParaRPr lang="en-US" dirty="0">
                <a:solidFill>
                  <a:srgbClr val="0000FF"/>
                </a:solidFill>
              </a:endParaRPr>
            </a:p>
            <a:p>
              <a:r>
                <a:rPr lang="en-US" dirty="0">
                  <a:solidFill>
                    <a:srgbClr val="0000FF"/>
                  </a:solidFill>
                </a:rPr>
                <a:t>	</a:t>
              </a:r>
              <a:r>
                <a:rPr lang="en-US" dirty="0" err="1">
                  <a:solidFill>
                    <a:srgbClr val="0000FF"/>
                  </a:solidFill>
                </a:rPr>
                <a:t>System.out.println</a:t>
              </a:r>
              <a:r>
                <a:rPr lang="en-US" dirty="0">
                  <a:solidFill>
                    <a:srgbClr val="0000FF"/>
                  </a:solidFill>
                </a:rPr>
                <a:t> (“sale= “ + sale);</a:t>
              </a:r>
              <a:r>
                <a:rPr lang="en-US" dirty="0">
                  <a:solidFill>
                    <a:srgbClr val="00B050"/>
                  </a:solidFill>
                </a:rPr>
                <a:t> //line output 3</a:t>
              </a:r>
              <a:endParaRPr lang="en-US" dirty="0">
                <a:solidFill>
                  <a:srgbClr val="0000FF"/>
                </a:solidFill>
              </a:endParaRPr>
            </a:p>
            <a:p>
              <a:r>
                <a:rPr lang="en-US" dirty="0">
                  <a:solidFill>
                    <a:srgbClr val="0000FF"/>
                  </a:solidFill>
                </a:rPr>
                <a:t>	</a:t>
              </a:r>
              <a:r>
                <a:rPr lang="en-US" dirty="0" err="1">
                  <a:solidFill>
                    <a:srgbClr val="0000FF"/>
                  </a:solidFill>
                </a:rPr>
                <a:t>System.out.println</a:t>
              </a:r>
              <a:r>
                <a:rPr lang="en-US" dirty="0">
                  <a:solidFill>
                    <a:srgbClr val="0000FF"/>
                  </a:solidFill>
                </a:rPr>
                <a:t> (“first= “ + first);</a:t>
              </a:r>
              <a:r>
                <a:rPr lang="en-US" dirty="0">
                  <a:solidFill>
                    <a:srgbClr val="00B050"/>
                  </a:solidFill>
                </a:rPr>
                <a:t> //line output 4</a:t>
              </a:r>
              <a:endParaRPr lang="en-US" dirty="0">
                <a:solidFill>
                  <a:srgbClr val="0000FF"/>
                </a:solidFill>
              </a:endParaRPr>
            </a:p>
            <a:p>
              <a:r>
                <a:rPr lang="en-US" dirty="0">
                  <a:solidFill>
                    <a:srgbClr val="0000FF"/>
                  </a:solidFill>
                </a:rPr>
                <a:t>      } </a:t>
              </a:r>
              <a:r>
                <a:rPr lang="en-US" dirty="0"/>
                <a:t>// end main</a:t>
              </a:r>
            </a:p>
            <a:p>
              <a:r>
                <a:rPr lang="en-US" dirty="0">
                  <a:solidFill>
                    <a:srgbClr val="0000FF"/>
                  </a:solidFill>
                </a:rPr>
                <a:t>} </a:t>
              </a:r>
              <a:r>
                <a:rPr lang="en-US" dirty="0"/>
                <a:t>// end class</a:t>
              </a:r>
            </a:p>
          </p:txBody>
        </p:sp>
      </p:grpSp>
      <p:sp>
        <p:nvSpPr>
          <p:cNvPr id="14" name="Rounded Rectangle 13"/>
          <p:cNvSpPr/>
          <p:nvPr/>
        </p:nvSpPr>
        <p:spPr>
          <a:xfrm>
            <a:off x="3810000" y="4953000"/>
            <a:ext cx="4953000" cy="1524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Print statement either display a </a:t>
            </a:r>
            <a:r>
              <a:rPr lang="en-US" b="1" u="sng" dirty="0"/>
              <a:t>text as it is inside double quotation </a:t>
            </a:r>
            <a:r>
              <a:rPr lang="en-US" dirty="0"/>
              <a:t>“ “</a:t>
            </a:r>
          </a:p>
          <a:p>
            <a:pPr algn="ctr"/>
            <a:r>
              <a:rPr lang="en-US" dirty="0"/>
              <a:t>OR</a:t>
            </a:r>
          </a:p>
          <a:p>
            <a:pPr algn="ctr"/>
            <a:r>
              <a:rPr lang="en-US" dirty="0"/>
              <a:t>Display the </a:t>
            </a:r>
            <a:r>
              <a:rPr lang="en-US" b="1" u="sng" dirty="0"/>
              <a:t>value of a variable</a:t>
            </a:r>
          </a:p>
        </p:txBody>
      </p:sp>
    </p:spTree>
    <p:extLst>
      <p:ext uri="{BB962C8B-B14F-4D97-AF65-F5344CB8AC3E}">
        <p14:creationId xmlns:p14="http://schemas.microsoft.com/office/powerpoint/2010/main" val="221520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648942-3001-4E9F-BD4B-DA0C8DFD46EB}" type="slidenum">
              <a:rPr lang="en-US" smtClean="0"/>
              <a:pPr/>
              <a:t>83</a:t>
            </a:fld>
            <a:endParaRPr lang="en-US"/>
          </a:p>
        </p:txBody>
      </p:sp>
      <p:cxnSp>
        <p:nvCxnSpPr>
          <p:cNvPr id="5" name="Straight Connector 4"/>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title"/>
          </p:nvPr>
        </p:nvSpPr>
        <p:spPr>
          <a:xfrm>
            <a:off x="228600" y="152400"/>
            <a:ext cx="8663880" cy="598488"/>
          </a:xfrm>
        </p:spPr>
        <p:txBody>
          <a:bodyPr>
            <a:noAutofit/>
          </a:bodyPr>
          <a:lstStyle/>
          <a:p>
            <a:pPr eaLnBrk="1" hangingPunct="1"/>
            <a:r>
              <a:rPr lang="en-US" sz="4000" dirty="0">
                <a:solidFill>
                  <a:schemeClr val="accent2"/>
                </a:solidFill>
                <a:latin typeface="Tahoma" charset="0"/>
                <a:cs typeface="Arial" charset="0"/>
              </a:rPr>
              <a:t>5. EXAMPLE</a:t>
            </a:r>
          </a:p>
        </p:txBody>
      </p:sp>
      <p:sp>
        <p:nvSpPr>
          <p:cNvPr id="7" name="Rectangle 6"/>
          <p:cNvSpPr/>
          <p:nvPr/>
        </p:nvSpPr>
        <p:spPr>
          <a:xfrm>
            <a:off x="229396" y="2564904"/>
            <a:ext cx="8807896" cy="936104"/>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VARIABLES ON THE RIGHT HAND SIDE OF AN EQUATION SHOULD ALREADY HAVE VALUES</a:t>
            </a:r>
            <a:endParaRPr lang="en-US" dirty="0">
              <a:solidFill>
                <a:srgbClr val="FFFF00"/>
              </a:solidFill>
            </a:endParaRPr>
          </a:p>
        </p:txBody>
      </p:sp>
      <p:cxnSp>
        <p:nvCxnSpPr>
          <p:cNvPr id="8" name="Straight Connector 7"/>
          <p:cNvCxnSpPr/>
          <p:nvPr/>
        </p:nvCxnSpPr>
        <p:spPr>
          <a:xfrm>
            <a:off x="0" y="764704"/>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836712"/>
            <a:ext cx="9144000" cy="3600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IMPORTANT NOTES</a:t>
            </a:r>
          </a:p>
        </p:txBody>
      </p:sp>
      <p:cxnSp>
        <p:nvCxnSpPr>
          <p:cNvPr id="10" name="Straight Connector 9"/>
          <p:cNvCxnSpPr/>
          <p:nvPr/>
        </p:nvCxnSpPr>
        <p:spPr>
          <a:xfrm>
            <a:off x="0" y="126876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05174" y="1412776"/>
            <a:ext cx="8807896" cy="936104"/>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VARIABLE MUST BE DECLARED BEFORE BEING USED</a:t>
            </a:r>
            <a:endParaRPr lang="en-US" dirty="0">
              <a:solidFill>
                <a:srgbClr val="FFFF00"/>
              </a:solidFill>
            </a:endParaRPr>
          </a:p>
        </p:txBody>
      </p:sp>
      <p:sp>
        <p:nvSpPr>
          <p:cNvPr id="12" name="Rectangle 11"/>
          <p:cNvSpPr/>
          <p:nvPr/>
        </p:nvSpPr>
        <p:spPr>
          <a:xfrm>
            <a:off x="251520" y="3645024"/>
            <a:ext cx="8807896" cy="936104"/>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ALSO, VARIABLES THAT ARE TO BE PRINTED SHOULD ALREADY HAVE VALUES</a:t>
            </a:r>
            <a:endParaRPr lang="en-US" dirty="0">
              <a:solidFill>
                <a:srgbClr val="FFFF00"/>
              </a:solidFill>
            </a:endParaRPr>
          </a:p>
        </p:txBody>
      </p:sp>
      <p:sp>
        <p:nvSpPr>
          <p:cNvPr id="13" name="Rectangle 12"/>
          <p:cNvSpPr/>
          <p:nvPr/>
        </p:nvSpPr>
        <p:spPr>
          <a:xfrm>
            <a:off x="251520" y="4725144"/>
            <a:ext cx="8807896" cy="936104"/>
          </a:xfrm>
          <a:prstGeom prst="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VARIABLES GET VALUES EITHER BY: 	1) INITIALIZATION, </a:t>
            </a:r>
          </a:p>
          <a:p>
            <a:pPr algn="ctr"/>
            <a:r>
              <a:rPr lang="en-US" dirty="0"/>
              <a:t>					2) CALCULATION, </a:t>
            </a:r>
          </a:p>
          <a:p>
            <a:pPr algn="ctr"/>
            <a:r>
              <a:rPr lang="en-US" dirty="0"/>
              <a:t>						3) INPUT FROM THE USER</a:t>
            </a:r>
            <a:endParaRPr lang="en-US" dirty="0">
              <a:solidFill>
                <a:srgbClr val="FFFF00"/>
              </a:solidFill>
            </a:endParaRPr>
          </a:p>
        </p:txBody>
      </p:sp>
    </p:spTree>
    <p:extLst>
      <p:ext uri="{BB962C8B-B14F-4D97-AF65-F5344CB8AC3E}">
        <p14:creationId xmlns:p14="http://schemas.microsoft.com/office/powerpoint/2010/main" val="345853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84</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(1)</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2808312"/>
          </a:xfrm>
        </p:spPr>
        <p:txBody>
          <a:bodyPr>
            <a:normAutofit lnSpcReduction="10000"/>
          </a:bodyPr>
          <a:lstStyle/>
          <a:p>
            <a:r>
              <a:rPr lang="en-US" sz="2000" dirty="0">
                <a:latin typeface="Tahoma" panose="020B0604030504040204" pitchFamily="34" charset="0"/>
                <a:ea typeface="Tahoma" panose="020B0604030504040204" pitchFamily="34" charset="0"/>
                <a:cs typeface="Tahoma" panose="020B0604030504040204" pitchFamily="34" charset="0"/>
              </a:rPr>
              <a:t>Which of the following identifiers are illegal? Explain why:</a:t>
            </a:r>
          </a:p>
          <a:p>
            <a:pPr lvl="1"/>
            <a:r>
              <a:rPr lang="en-US" sz="1600" dirty="0">
                <a:latin typeface="Tahoma" panose="020B0604030504040204" pitchFamily="34" charset="0"/>
                <a:ea typeface="Tahoma" panose="020B0604030504040204" pitchFamily="34" charset="0"/>
                <a:cs typeface="Tahoma" panose="020B0604030504040204" pitchFamily="34" charset="0"/>
              </a:rPr>
              <a:t>God Father</a:t>
            </a:r>
          </a:p>
          <a:p>
            <a:pPr lvl="1"/>
            <a:r>
              <a:rPr lang="en-US" sz="1600" dirty="0">
                <a:latin typeface="Tahoma" panose="020B0604030504040204" pitchFamily="34" charset="0"/>
                <a:ea typeface="Tahoma" panose="020B0604030504040204" pitchFamily="34" charset="0"/>
                <a:cs typeface="Tahoma" panose="020B0604030504040204" pitchFamily="34" charset="0"/>
              </a:rPr>
              <a:t>&amp;currency</a:t>
            </a:r>
          </a:p>
          <a:p>
            <a:pPr lvl="1"/>
            <a:r>
              <a:rPr lang="en-US" sz="1600" dirty="0">
                <a:latin typeface="Tahoma" panose="020B0604030504040204" pitchFamily="34" charset="0"/>
                <a:ea typeface="Tahoma" panose="020B0604030504040204" pitchFamily="34" charset="0"/>
                <a:cs typeface="Tahoma" panose="020B0604030504040204" pitchFamily="34" charset="0"/>
              </a:rPr>
              <a:t>final</a:t>
            </a:r>
          </a:p>
          <a:p>
            <a:pPr lvl="1"/>
            <a:r>
              <a:rPr lang="en-US" sz="1600" dirty="0">
                <a:latin typeface="Tahoma" panose="020B0604030504040204" pitchFamily="34" charset="0"/>
                <a:ea typeface="Tahoma" panose="020B0604030504040204" pitchFamily="34" charset="0"/>
                <a:cs typeface="Tahoma" panose="020B0604030504040204" pitchFamily="34" charset="0"/>
              </a:rPr>
              <a:t>901</a:t>
            </a:r>
          </a:p>
          <a:p>
            <a:pPr lvl="1"/>
            <a:r>
              <a:rPr lang="en-US" sz="1600" dirty="0">
                <a:latin typeface="Tahoma" panose="020B0604030504040204" pitchFamily="34" charset="0"/>
                <a:ea typeface="Tahoma" panose="020B0604030504040204" pitchFamily="34" charset="0"/>
                <a:cs typeface="Tahoma" panose="020B0604030504040204" pitchFamily="34" charset="0"/>
              </a:rPr>
              <a:t>4ever</a:t>
            </a:r>
          </a:p>
          <a:p>
            <a:r>
              <a:rPr lang="en-US" sz="2000" dirty="0">
                <a:latin typeface="Tahoma" panose="020B0604030504040204" pitchFamily="34" charset="0"/>
                <a:ea typeface="Tahoma" panose="020B0604030504040204" pitchFamily="34" charset="0"/>
                <a:cs typeface="Tahoma" panose="020B0604030504040204" pitchFamily="34" charset="0"/>
              </a:rPr>
              <a:t>Write a program that converts from </a:t>
            </a:r>
            <a:r>
              <a:rPr lang="en-US" sz="2000" dirty="0">
                <a:latin typeface="Lucida Sans Unicode"/>
                <a:ea typeface="Tahoma" panose="020B0604030504040204" pitchFamily="34" charset="0"/>
                <a:cs typeface="Lucida Sans Unicode"/>
              </a:rPr>
              <a:t>⁰C to ⁰F.</a:t>
            </a:r>
          </a:p>
          <a:p>
            <a:r>
              <a:rPr lang="en-US" sz="2000" dirty="0">
                <a:latin typeface="Lucida Sans Unicode"/>
                <a:ea typeface="Tahoma" panose="020B0604030504040204" pitchFamily="34" charset="0"/>
                <a:cs typeface="Lucida Sans Unicode"/>
              </a:rPr>
              <a:t>Write a program that adds two numbers.</a:t>
            </a:r>
          </a:p>
          <a:p>
            <a:r>
              <a:rPr lang="en-US" sz="2000" dirty="0">
                <a:latin typeface="Lucida Sans Unicode"/>
                <a:ea typeface="Tahoma" panose="020B0604030504040204" pitchFamily="34" charset="0"/>
                <a:cs typeface="Lucida Sans Unicode"/>
              </a:rPr>
              <a:t>Write a program that calculates the average of three numbers.</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71406" y="6496070"/>
            <a:ext cx="4000528" cy="276999"/>
          </a:xfrm>
          <a:prstGeom prst="rect">
            <a:avLst/>
          </a:prstGeom>
          <a:noFill/>
        </p:spPr>
        <p:txBody>
          <a:bodyPr wrap="square" rtlCol="0">
            <a:spAutoFit/>
          </a:bodyPr>
          <a:lstStyle/>
          <a:p>
            <a:r>
              <a:rPr lang="en-US" sz="1200" dirty="0"/>
              <a:t>W2.2 Identifiers</a:t>
            </a:r>
          </a:p>
        </p:txBody>
      </p:sp>
    </p:spTree>
    <p:extLst>
      <p:ext uri="{BB962C8B-B14F-4D97-AF65-F5344CB8AC3E}">
        <p14:creationId xmlns:p14="http://schemas.microsoft.com/office/powerpoint/2010/main" val="956188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3" name="Slide Number Placeholder 2"/>
          <p:cNvSpPr>
            <a:spLocks noGrp="1"/>
          </p:cNvSpPr>
          <p:nvPr>
            <p:ph type="sldNum" sz="quarter" idx="12"/>
          </p:nvPr>
        </p:nvSpPr>
        <p:spPr/>
        <p:txBody>
          <a:bodyPr/>
          <a:lstStyle/>
          <a:p>
            <a:r>
              <a:rPr lang="en-US"/>
              <a:t> </a:t>
            </a:r>
            <a:fld id="{D8D24581-BA14-4640-B752-9AB0FD1B9A37}" type="slidenum">
              <a:rPr lang="en-US" smtClean="0"/>
              <a:pPr/>
              <a:t>85</a:t>
            </a:fld>
            <a:endParaRPr lang="en-US" dirty="0"/>
          </a:p>
        </p:txBody>
      </p:sp>
      <p:sp>
        <p:nvSpPr>
          <p:cNvPr id="4" name="Title 3"/>
          <p:cNvSpPr>
            <a:spLocks noGrp="1"/>
          </p:cNvSpPr>
          <p:nvPr>
            <p:ph type="title"/>
          </p:nvPr>
        </p:nvSpPr>
        <p:spPr>
          <a:xfrm>
            <a:off x="457200" y="116558"/>
            <a:ext cx="8229600" cy="792162"/>
          </a:xfrm>
        </p:spPr>
        <p:txBody>
          <a:bodyPr vert="horz" rtlCol="0" anchor="ctr">
            <a:normAutofit/>
            <a:scene3d>
              <a:camera prst="orthographicFront"/>
              <a:lightRig rig="soft" dir="t"/>
            </a:scene3d>
            <a:sp3d prstMaterial="softEdge">
              <a:bevelT w="25400" h="25400"/>
            </a:sp3d>
          </a:bodyPr>
          <a:lstStyle/>
          <a:p>
            <a:r>
              <a:rPr lang="en-US" sz="4000" dirty="0">
                <a:solidFill>
                  <a:schemeClr val="accent2"/>
                </a:solidFill>
                <a:latin typeface="Tahoma" charset="0"/>
                <a:cs typeface="Arial" charset="0"/>
              </a:rPr>
              <a:t>Self-Check Exercises (2)</a:t>
            </a:r>
          </a:p>
        </p:txBody>
      </p:sp>
      <p:cxnSp>
        <p:nvCxnSpPr>
          <p:cNvPr id="5" name="Straight Connector 4"/>
          <p:cNvCxnSpPr/>
          <p:nvPr/>
        </p:nvCxnSpPr>
        <p:spPr>
          <a:xfrm>
            <a:off x="0" y="90872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a:xfrm>
            <a:off x="457200" y="1052737"/>
            <a:ext cx="8229600" cy="432047"/>
          </a:xfrm>
        </p:spPr>
        <p:txBody>
          <a:bodyPr>
            <a:normAutofit/>
          </a:bodyPr>
          <a:lstStyle/>
          <a:p>
            <a:r>
              <a:rPr lang="en-US" sz="2000" dirty="0">
                <a:latin typeface="Tahoma" panose="020B0604030504040204" pitchFamily="34" charset="0"/>
                <a:ea typeface="Tahoma" panose="020B0604030504040204" pitchFamily="34" charset="0"/>
                <a:cs typeface="Tahoma" panose="020B0604030504040204" pitchFamily="34" charset="0"/>
              </a:rPr>
              <a:t>Detect the errors in the following program:</a:t>
            </a:r>
          </a:p>
        </p:txBody>
      </p:sp>
      <p:grpSp>
        <p:nvGrpSpPr>
          <p:cNvPr id="8" name="Group 7"/>
          <p:cNvGrpSpPr/>
          <p:nvPr/>
        </p:nvGrpSpPr>
        <p:grpSpPr>
          <a:xfrm>
            <a:off x="323528" y="1508006"/>
            <a:ext cx="7848872" cy="3139321"/>
            <a:chOff x="323528" y="1236822"/>
            <a:chExt cx="7848872" cy="3139321"/>
          </a:xfrm>
        </p:grpSpPr>
        <p:sp>
          <p:nvSpPr>
            <p:cNvPr id="9" name="TextBox 8"/>
            <p:cNvSpPr txBox="1"/>
            <p:nvPr/>
          </p:nvSpPr>
          <p:spPr>
            <a:xfrm>
              <a:off x="971600" y="1236822"/>
              <a:ext cx="7200800" cy="3139321"/>
            </a:xfrm>
            <a:prstGeom prst="rect">
              <a:avLst/>
            </a:prstGeom>
            <a:solidFill>
              <a:schemeClr val="bg2"/>
            </a:solidFill>
            <a:ln w="28575" cap="rnd" cmpd="thickThin">
              <a:solidFill>
                <a:srgbClr val="0000FF"/>
              </a:solidFill>
            </a:ln>
          </p:spPr>
          <p:txBody>
            <a:bodyPr wrap="square" rtlCol="0">
              <a:spAutoFit/>
            </a:bodyPr>
            <a:lstStyle/>
            <a:p>
              <a:r>
                <a:rPr lang="en-US" dirty="0">
                  <a:solidFill>
                    <a:srgbClr val="00B0F0"/>
                  </a:solidFill>
                </a:rPr>
                <a:t>public class </a:t>
              </a:r>
              <a:r>
                <a:rPr lang="en-US" dirty="0" err="1">
                  <a:solidFill>
                    <a:srgbClr val="0000FF"/>
                  </a:solidFill>
                </a:rPr>
                <a:t>FindError</a:t>
              </a:r>
              <a:endParaRPr lang="en-US" dirty="0">
                <a:solidFill>
                  <a:srgbClr val="0000FF"/>
                </a:solidFill>
              </a:endParaRPr>
            </a:p>
            <a:p>
              <a:r>
                <a:rPr lang="en-US" dirty="0">
                  <a:solidFill>
                    <a:srgbClr val="0000FF"/>
                  </a:solidFill>
                </a:rPr>
                <a:t>{</a:t>
              </a:r>
            </a:p>
            <a:p>
              <a:r>
                <a:rPr lang="en-US" dirty="0">
                  <a:solidFill>
                    <a:srgbClr val="0000FF"/>
                  </a:solidFill>
                </a:rPr>
                <a:t>   </a:t>
              </a:r>
              <a:r>
                <a:rPr lang="en-US" dirty="0">
                  <a:solidFill>
                    <a:srgbClr val="00B0F0"/>
                  </a:solidFill>
                </a:rPr>
                <a:t>static final </a:t>
              </a:r>
              <a:r>
                <a:rPr lang="en-US" dirty="0">
                  <a:solidFill>
                    <a:srgbClr val="0000FF"/>
                  </a:solidFill>
                </a:rPr>
                <a:t>CENTIMETERS_PER_INCH = 2.54;</a:t>
              </a:r>
              <a:endParaRPr lang="en-US" dirty="0">
                <a:solidFill>
                  <a:srgbClr val="00B050"/>
                </a:solidFill>
              </a:endParaRPr>
            </a:p>
            <a:p>
              <a:r>
                <a:rPr lang="en-US" dirty="0">
                  <a:solidFill>
                    <a:srgbClr val="0000FF"/>
                  </a:solidFill>
                </a:rPr>
                <a:t>   </a:t>
              </a:r>
              <a:r>
                <a:rPr lang="en-US" dirty="0">
                  <a:solidFill>
                    <a:srgbClr val="00B0F0"/>
                  </a:solidFill>
                </a:rPr>
                <a:t>public static void </a:t>
              </a:r>
              <a:r>
                <a:rPr lang="en-US" dirty="0">
                  <a:solidFill>
                    <a:srgbClr val="0000FF"/>
                  </a:solidFill>
                </a:rPr>
                <a:t>main (String[] </a:t>
              </a:r>
              <a:r>
                <a:rPr lang="en-US" dirty="0" err="1">
                  <a:solidFill>
                    <a:srgbClr val="0000FF"/>
                  </a:solidFill>
                </a:rPr>
                <a:t>args</a:t>
              </a:r>
              <a:r>
                <a:rPr lang="en-US" dirty="0">
                  <a:solidFill>
                    <a:srgbClr val="0000FF"/>
                  </a:solidFill>
                </a:rPr>
                <a:t>)</a:t>
              </a:r>
            </a:p>
            <a:p>
              <a:r>
                <a:rPr lang="en-US" dirty="0">
                  <a:solidFill>
                    <a:srgbClr val="0000FF"/>
                  </a:solidFill>
                </a:rPr>
                <a:t>      {</a:t>
              </a:r>
            </a:p>
            <a:p>
              <a:r>
                <a:rPr lang="en-US" dirty="0">
                  <a:solidFill>
                    <a:srgbClr val="0000FF"/>
                  </a:solidFill>
                </a:rPr>
                <a:t>	</a:t>
              </a:r>
              <a:r>
                <a:rPr lang="en-US" dirty="0">
                  <a:solidFill>
                    <a:srgbClr val="00B0F0"/>
                  </a:solidFill>
                </a:rPr>
                <a:t>double</a:t>
              </a:r>
              <a:r>
                <a:rPr lang="en-US" dirty="0">
                  <a:solidFill>
                    <a:srgbClr val="0000FF"/>
                  </a:solidFill>
                </a:rPr>
                <a:t> inches;</a:t>
              </a:r>
            </a:p>
            <a:p>
              <a:r>
                <a:rPr lang="en-US" dirty="0"/>
                <a:t>	</a:t>
              </a:r>
              <a:r>
                <a:rPr lang="en-US" dirty="0">
                  <a:solidFill>
                    <a:srgbClr val="0000FF"/>
                  </a:solidFill>
                </a:rPr>
                <a:t>cm = </a:t>
              </a:r>
              <a:r>
                <a:rPr lang="en-US" dirty="0" err="1">
                  <a:solidFill>
                    <a:srgbClr val="0000FF"/>
                  </a:solidFill>
                </a:rPr>
                <a:t>CENTIMETERS_per_INCH</a:t>
              </a:r>
              <a:r>
                <a:rPr lang="en-US" dirty="0">
                  <a:solidFill>
                    <a:srgbClr val="0000FF"/>
                  </a:solidFill>
                </a:rPr>
                <a:t> * inches;</a:t>
              </a:r>
            </a:p>
            <a:p>
              <a:r>
                <a:rPr lang="en-US" dirty="0">
                  <a:solidFill>
                    <a:srgbClr val="0000FF"/>
                  </a:solidFill>
                </a:rPr>
                <a:t>	</a:t>
              </a:r>
              <a:r>
                <a:rPr lang="en-US" dirty="0" err="1">
                  <a:solidFill>
                    <a:srgbClr val="0000FF"/>
                  </a:solidFill>
                </a:rPr>
                <a:t>System.out.println</a:t>
              </a:r>
              <a:r>
                <a:rPr lang="en-US" dirty="0">
                  <a:solidFill>
                    <a:srgbClr val="0000FF"/>
                  </a:solidFill>
                </a:rPr>
                <a:t> (“There are “ + cm + “cm in “ + inches + “inches”);</a:t>
              </a:r>
            </a:p>
            <a:p>
              <a:r>
                <a:rPr lang="en-US" dirty="0">
                  <a:solidFill>
                    <a:srgbClr val="0000FF"/>
                  </a:solidFill>
                </a:rPr>
                <a:t>      }</a:t>
              </a:r>
              <a:endParaRPr lang="en-US" dirty="0"/>
            </a:p>
            <a:p>
              <a:r>
                <a:rPr lang="en-US" dirty="0">
                  <a:solidFill>
                    <a:srgbClr val="0000FF"/>
                  </a:solidFill>
                </a:rPr>
                <a:t>}</a:t>
              </a:r>
              <a:endParaRPr lang="en-US" dirty="0"/>
            </a:p>
          </p:txBody>
        </p:sp>
        <p:sp>
          <p:nvSpPr>
            <p:cNvPr id="10" name="TextBox 9"/>
            <p:cNvSpPr txBox="1"/>
            <p:nvPr/>
          </p:nvSpPr>
          <p:spPr>
            <a:xfrm>
              <a:off x="323528" y="1236822"/>
              <a:ext cx="576064" cy="3139321"/>
            </a:xfrm>
            <a:prstGeom prst="rect">
              <a:avLst/>
            </a:prstGeom>
            <a:noFill/>
          </p:spPr>
          <p:txBody>
            <a:bodyPr wrap="square" rtlCol="0">
              <a:spAutoFit/>
            </a:bodyPr>
            <a:lstStyle/>
            <a:p>
              <a:pPr algn="r"/>
              <a:r>
                <a:rPr lang="en-US" dirty="0">
                  <a:solidFill>
                    <a:srgbClr val="FF0000"/>
                  </a:solidFill>
                </a:rPr>
                <a:t>1</a:t>
              </a:r>
            </a:p>
            <a:p>
              <a:pPr algn="r"/>
              <a:r>
                <a:rPr lang="en-US" dirty="0">
                  <a:solidFill>
                    <a:srgbClr val="FF0000"/>
                  </a:solidFill>
                </a:rPr>
                <a:t>2</a:t>
              </a:r>
            </a:p>
            <a:p>
              <a:pPr algn="r"/>
              <a:r>
                <a:rPr lang="en-US" dirty="0">
                  <a:solidFill>
                    <a:srgbClr val="FF0000"/>
                  </a:solidFill>
                </a:rPr>
                <a:t>3</a:t>
              </a:r>
            </a:p>
            <a:p>
              <a:pPr algn="r"/>
              <a:r>
                <a:rPr lang="en-US" dirty="0">
                  <a:solidFill>
                    <a:srgbClr val="FF0000"/>
                  </a:solidFill>
                </a:rPr>
                <a:t>4</a:t>
              </a:r>
            </a:p>
            <a:p>
              <a:pPr algn="r"/>
              <a:r>
                <a:rPr lang="en-US" dirty="0">
                  <a:solidFill>
                    <a:srgbClr val="FF0000"/>
                  </a:solidFill>
                </a:rPr>
                <a:t>5</a:t>
              </a:r>
            </a:p>
            <a:p>
              <a:pPr algn="r"/>
              <a:r>
                <a:rPr lang="en-US" dirty="0">
                  <a:solidFill>
                    <a:srgbClr val="FF0000"/>
                  </a:solidFill>
                </a:rPr>
                <a:t>6</a:t>
              </a:r>
            </a:p>
            <a:p>
              <a:pPr algn="r"/>
              <a:r>
                <a:rPr lang="en-US" dirty="0">
                  <a:solidFill>
                    <a:srgbClr val="FF0000"/>
                  </a:solidFill>
                </a:rPr>
                <a:t>7</a:t>
              </a:r>
            </a:p>
            <a:p>
              <a:pPr algn="r"/>
              <a:r>
                <a:rPr lang="en-US" dirty="0">
                  <a:solidFill>
                    <a:srgbClr val="FF0000"/>
                  </a:solidFill>
                </a:rPr>
                <a:t>8</a:t>
              </a:r>
            </a:p>
            <a:p>
              <a:pPr algn="r"/>
              <a:r>
                <a:rPr lang="en-US" dirty="0">
                  <a:solidFill>
                    <a:srgbClr val="FF0000"/>
                  </a:solidFill>
                </a:rPr>
                <a:t>9</a:t>
              </a:r>
            </a:p>
            <a:p>
              <a:pPr algn="r"/>
              <a:r>
                <a:rPr lang="en-US" dirty="0">
                  <a:solidFill>
                    <a:srgbClr val="FF0000"/>
                  </a:solidFill>
                </a:rPr>
                <a:t>10</a:t>
              </a:r>
            </a:p>
            <a:p>
              <a:pPr algn="r"/>
              <a:r>
                <a:rPr lang="en-US">
                  <a:solidFill>
                    <a:srgbClr val="FF0000"/>
                  </a:solidFill>
                </a:rPr>
                <a:t>11</a:t>
              </a:r>
              <a:endParaRPr lang="en-US" dirty="0">
                <a:solidFill>
                  <a:srgbClr val="FF0000"/>
                </a:solidFill>
              </a:endParaRPr>
            </a:p>
          </p:txBody>
        </p:sp>
      </p:grpSp>
      <p:sp>
        <p:nvSpPr>
          <p:cNvPr id="11" name="TextBox 10"/>
          <p:cNvSpPr txBox="1"/>
          <p:nvPr/>
        </p:nvSpPr>
        <p:spPr>
          <a:xfrm>
            <a:off x="71406" y="6496070"/>
            <a:ext cx="4000528" cy="276999"/>
          </a:xfrm>
          <a:prstGeom prst="rect">
            <a:avLst/>
          </a:prstGeom>
          <a:noFill/>
        </p:spPr>
        <p:txBody>
          <a:bodyPr wrap="square" rtlCol="0">
            <a:spAutoFit/>
          </a:bodyPr>
          <a:lstStyle/>
          <a:p>
            <a:r>
              <a:rPr lang="en-US" sz="1200" dirty="0"/>
              <a:t>W2.2 Identifiers</a:t>
            </a:r>
          </a:p>
        </p:txBody>
      </p:sp>
    </p:spTree>
    <p:extLst>
      <p:ext uri="{BB962C8B-B14F-4D97-AF65-F5344CB8AC3E}">
        <p14:creationId xmlns:p14="http://schemas.microsoft.com/office/powerpoint/2010/main" val="266882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xfrm>
            <a:off x="1019542" y="2996951"/>
            <a:ext cx="7872939" cy="1152129"/>
          </a:xfrm>
          <a:prstGeom prst="rect">
            <a:avLst/>
          </a:prstGeom>
          <a:effectLst>
            <a:outerShdw blurRad="190500" dist="228600" dir="2700000" rotWithShape="0">
              <a:srgbClr val="000000">
                <a:alpha val="30000"/>
              </a:srgbClr>
            </a:outerShdw>
          </a:effectLst>
        </p:spPr>
        <p:txBody>
          <a:bodyPr lIns="0" tIns="0" rIns="0" bIns="0"/>
          <a:lstStyle/>
          <a:p>
            <a:pPr lvl="0" defTabSz="411479">
              <a:defRPr sz="1800" b="0">
                <a:solidFill>
                  <a:srgbClr val="000000"/>
                </a:solidFill>
                <a:effectLst/>
              </a:defRPr>
            </a:pPr>
            <a:br>
              <a:rPr sz="1935" b="1">
                <a:solidFill>
                  <a:srgbClr val="464646"/>
                </a:solidFill>
                <a:effectLst>
                  <a:outerShdw blurRad="17144" dist="11430" dir="5400000" rotWithShape="0">
                    <a:srgbClr val="000000">
                      <a:alpha val="25000"/>
                    </a:srgbClr>
                  </a:outerShdw>
                </a:effectLst>
              </a:rPr>
            </a:br>
            <a:br>
              <a:rPr sz="1935" b="1">
                <a:solidFill>
                  <a:srgbClr val="464646"/>
                </a:solidFill>
                <a:effectLst>
                  <a:outerShdw blurRad="17144" dist="11430" dir="5400000" rotWithShape="0">
                    <a:srgbClr val="000000">
                      <a:alpha val="25000"/>
                    </a:srgbClr>
                  </a:outerShdw>
                </a:effectLst>
              </a:rPr>
            </a:br>
            <a:r>
              <a:rPr sz="2159" b="1">
                <a:solidFill>
                  <a:srgbClr val="C00000"/>
                </a:solidFill>
                <a:effectLst>
                  <a:outerShdw blurRad="17144" dist="11430" dir="5400000" rotWithShape="0">
                    <a:srgbClr val="000000">
                      <a:alpha val="25000"/>
                    </a:srgbClr>
                  </a:outerShdw>
                </a:effectLst>
              </a:rPr>
              <a:t>OPERATORS (1)</a:t>
            </a:r>
          </a:p>
        </p:txBody>
      </p:sp>
      <p:sp>
        <p:nvSpPr>
          <p:cNvPr id="64" name="Shape 64"/>
          <p:cNvSpPr/>
          <p:nvPr/>
        </p:nvSpPr>
        <p:spPr>
          <a:xfrm>
            <a:off x="72008" y="5949279"/>
            <a:ext cx="1799665" cy="637541"/>
          </a:xfrm>
          <a:prstGeom prst="rect">
            <a:avLst/>
          </a:prstGeom>
          <a:ln w="12700">
            <a:miter lim="400000"/>
          </a:ln>
          <a:effectLst>
            <a:outerShdw blurRad="50800" dist="38100" dir="10800000" rotWithShape="0">
              <a:srgbClr val="000000">
                <a:alpha val="40000"/>
              </a:srgbClr>
            </a:outerShdw>
          </a:effectLst>
          <a:extLst>
            <a:ext uri="{C572A759-6A51-4108-AA02-DFA0A04FC94B}">
              <ma14:wrappingTextBoxFlag xmlns="" xmlns:ma14="http://schemas.microsoft.com/office/mac/drawingml/2011/main" val="1"/>
            </a:ext>
          </a:extLst>
        </p:spPr>
        <p:txBody>
          <a:bodyPr wrap="none" lIns="0" tIns="0" rIns="0" bIns="0">
            <a:spAutoFit/>
          </a:bodyPr>
          <a:lstStyle>
            <a:lvl1pPr>
              <a:defRPr sz="3600">
                <a:solidFill>
                  <a:srgbClr val="FFFFFF"/>
                </a:solidFill>
                <a:latin typeface="Tahoma"/>
                <a:ea typeface="Tahoma"/>
                <a:cs typeface="Tahoma"/>
                <a:sym typeface="Tahoma"/>
              </a:defRPr>
            </a:lvl1pPr>
          </a:lstStyle>
          <a:p>
            <a:pPr lvl="0">
              <a:defRPr sz="1800">
                <a:solidFill>
                  <a:srgbClr val="000000"/>
                </a:solidFill>
              </a:defRPr>
            </a:pPr>
            <a:r>
              <a:rPr sz="3600" dirty="0">
                <a:solidFill>
                  <a:srgbClr val="FFFFFF"/>
                </a:solidFill>
              </a:rPr>
              <a:t>CSC 111</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p:nvPr/>
        </p:nvSpPr>
        <p:spPr>
          <a:xfrm>
            <a:off x="0" y="908720"/>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67" name="Shape 67" descr="Rectangle: Click to edit Master text styles&#10;Second level&#10;Third level&#10;Fourth level&#10;Fifth level"/>
          <p:cNvSpPr>
            <a:spLocks noGrp="1"/>
          </p:cNvSpPr>
          <p:nvPr>
            <p:ph type="body" idx="1"/>
          </p:nvPr>
        </p:nvSpPr>
        <p:spPr>
          <a:xfrm>
            <a:off x="612648" y="1110951"/>
            <a:ext cx="8153401" cy="3494618"/>
          </a:xfrm>
          <a:prstGeom prst="rect">
            <a:avLst/>
          </a:prstGeom>
          <a:solidFill>
            <a:srgbClr val="D3EEF5"/>
          </a:solidFill>
          <a:ln w="9525">
            <a:solidFill>
              <a:srgbClr val="35385A"/>
            </a:solidFill>
            <a:bevel/>
          </a:ln>
          <a:effectLst>
            <a:outerShdw blurRad="63500" rotWithShape="0">
              <a:srgbClr val="000000">
                <a:alpha val="40000"/>
              </a:srgbClr>
            </a:outerShdw>
          </a:effectLst>
        </p:spPr>
        <p:txBody>
          <a:bodyPr lIns="0" tIns="0" rIns="0" bIns="0"/>
          <a:lstStyle/>
          <a:p>
            <a:pPr marL="0" lvl="0" indent="0">
              <a:lnSpc>
                <a:spcPct val="90000"/>
              </a:lnSpc>
              <a:spcBef>
                <a:spcPts val="1200"/>
              </a:spcBef>
              <a:buSzTx/>
              <a:buNone/>
              <a:defRPr sz="1800"/>
            </a:pPr>
            <a:r>
              <a:rPr sz="2700">
                <a:latin typeface="Tahoma"/>
                <a:ea typeface="Tahoma"/>
                <a:cs typeface="Tahoma"/>
                <a:sym typeface="Tahoma"/>
              </a:rPr>
              <a:t>1. Types of Operators</a:t>
            </a:r>
          </a:p>
          <a:p>
            <a:pPr marL="0" lvl="0" indent="0">
              <a:lnSpc>
                <a:spcPct val="90000"/>
              </a:lnSpc>
              <a:spcBef>
                <a:spcPts val="1200"/>
              </a:spcBef>
              <a:buSzTx/>
              <a:buNone/>
              <a:defRPr sz="1800"/>
            </a:pPr>
            <a:r>
              <a:rPr sz="2700">
                <a:latin typeface="Tahoma"/>
                <a:ea typeface="Tahoma"/>
                <a:cs typeface="Tahoma"/>
                <a:sym typeface="Tahoma"/>
              </a:rPr>
              <a:t>2. Assignment Operator</a:t>
            </a:r>
          </a:p>
          <a:p>
            <a:pPr marL="0" lvl="0" indent="0">
              <a:lnSpc>
                <a:spcPct val="90000"/>
              </a:lnSpc>
              <a:spcBef>
                <a:spcPts val="1200"/>
              </a:spcBef>
              <a:buSzTx/>
              <a:buNone/>
              <a:defRPr sz="1800"/>
            </a:pPr>
            <a:r>
              <a:rPr sz="2700">
                <a:latin typeface="Tahoma"/>
                <a:ea typeface="Tahoma"/>
                <a:cs typeface="Tahoma"/>
                <a:sym typeface="Tahoma"/>
              </a:rPr>
              <a:t>3. Arithmetic Operators</a:t>
            </a:r>
          </a:p>
          <a:p>
            <a:pPr marL="0" lvl="0" indent="0">
              <a:lnSpc>
                <a:spcPct val="90000"/>
              </a:lnSpc>
              <a:spcBef>
                <a:spcPts val="1200"/>
              </a:spcBef>
              <a:buSzTx/>
              <a:buNone/>
              <a:defRPr sz="1800"/>
            </a:pPr>
            <a:r>
              <a:rPr sz="2700">
                <a:latin typeface="Tahoma"/>
                <a:ea typeface="Tahoma"/>
                <a:cs typeface="Tahoma"/>
                <a:sym typeface="Tahoma"/>
              </a:rPr>
              <a:t>4. Compound Operators</a:t>
            </a:r>
          </a:p>
        </p:txBody>
      </p:sp>
      <p:sp>
        <p:nvSpPr>
          <p:cNvPr id="68" name="Shape 68"/>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Outline</a:t>
            </a:r>
          </a:p>
        </p:txBody>
      </p:sp>
      <p:sp>
        <p:nvSpPr>
          <p:cNvPr id="69" name="Shape 69"/>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87</a:t>
            </a:fld>
            <a:endParaRPr sz="10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p:nvPr/>
        </p:nvSpPr>
        <p:spPr>
          <a:xfrm>
            <a:off x="0" y="908720"/>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72" name="Shape 72"/>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1. TYPES OF OPERATORS</a:t>
            </a:r>
          </a:p>
        </p:txBody>
      </p:sp>
      <p:sp>
        <p:nvSpPr>
          <p:cNvPr id="73" name="Shape 73"/>
          <p:cNvSpPr>
            <a:spLocks noGrp="1"/>
          </p:cNvSpPr>
          <p:nvPr>
            <p:ph type="body" idx="1"/>
          </p:nvPr>
        </p:nvSpPr>
        <p:spPr>
          <a:xfrm>
            <a:off x="251519" y="1052737"/>
            <a:ext cx="8640962" cy="1728192"/>
          </a:xfrm>
          <a:prstGeom prst="rect">
            <a:avLst/>
          </a:prstGeom>
        </p:spPr>
        <p:txBody>
          <a:bodyPr/>
          <a:lstStyle/>
          <a:p>
            <a:pPr marL="254000" lvl="0" indent="-254000" algn="just">
              <a:lnSpc>
                <a:spcPct val="90000"/>
              </a:lnSpc>
              <a:buClr>
                <a:srgbClr val="FF0000"/>
              </a:buClr>
              <a:buFont typeface="Wingdings"/>
              <a:buChar char="➢"/>
              <a:defRPr sz="1800"/>
            </a:pPr>
            <a:r>
              <a:rPr sz="2000">
                <a:solidFill>
                  <a:srgbClr val="FF0000"/>
                </a:solidFill>
                <a:latin typeface="Tahoma"/>
                <a:ea typeface="Tahoma"/>
                <a:cs typeface="Tahoma"/>
                <a:sym typeface="Tahoma"/>
              </a:rPr>
              <a:t>There are five types of operators</a:t>
            </a: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Assignment</a:t>
            </a:r>
            <a:endParaRPr sz="1600">
              <a:latin typeface="Tahoma"/>
              <a:ea typeface="Tahoma"/>
              <a:cs typeface="Tahoma"/>
              <a:sym typeface="Tahoma"/>
            </a:endParaRP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Arithmetic</a:t>
            </a:r>
            <a:endParaRPr sz="1600">
              <a:latin typeface="Tahoma"/>
              <a:ea typeface="Tahoma"/>
              <a:cs typeface="Tahoma"/>
              <a:sym typeface="Tahoma"/>
            </a:endParaRP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Increment/Decrement</a:t>
            </a:r>
            <a:endParaRPr sz="1600">
              <a:latin typeface="Tahoma"/>
              <a:ea typeface="Tahoma"/>
              <a:cs typeface="Tahoma"/>
              <a:sym typeface="Tahoma"/>
            </a:endParaRP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Relational</a:t>
            </a:r>
            <a:endParaRPr sz="2300"/>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Logical</a:t>
            </a:r>
          </a:p>
        </p:txBody>
      </p:sp>
      <p:sp>
        <p:nvSpPr>
          <p:cNvPr id="74" name="Shape 74"/>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88</a:t>
            </a:fld>
            <a:endParaRPr sz="1000"/>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73">
                                            <p:bg/>
                                          </p:spTgt>
                                        </p:tgtEl>
                                        <p:attrNameLst>
                                          <p:attrName>style.visibility</p:attrName>
                                        </p:attrNameLst>
                                      </p:cBhvr>
                                      <p:to>
                                        <p:strVal val="visible"/>
                                      </p:to>
                                    </p:set>
                                    <p:animEffect transition="in" filter="wipe(left)">
                                      <p:cBhvr>
                                        <p:cTn id="7" dur="500"/>
                                        <p:tgtEl>
                                          <p:spTgt spid="73">
                                            <p:bg/>
                                          </p:spTgt>
                                        </p:tgtEl>
                                      </p:cBhvr>
                                    </p:animEffect>
                                  </p:childTnLst>
                                </p:cTn>
                              </p:par>
                              <p:par>
                                <p:cTn id="8" presetID="22" presetClass="entr" presetSubtype="8" fill="hold" grpId="0">
                                  <p:stCondLst>
                                    <p:cond delay="0"/>
                                  </p:stCondLst>
                                  <p:iterate>
                                    <p:tmAbs val="0"/>
                                  </p:iterate>
                                  <p:childTnLst>
                                    <p:set>
                                      <p:cBhvr>
                                        <p:cTn id="9" fill="hold"/>
                                        <p:tgtEl>
                                          <p:spTgt spid="73">
                                            <p:txEl>
                                              <p:pRg st="0" end="0"/>
                                            </p:txEl>
                                          </p:spTgt>
                                        </p:tgtEl>
                                        <p:attrNameLst>
                                          <p:attrName>style.visibility</p:attrName>
                                        </p:attrNameLst>
                                      </p:cBhvr>
                                      <p:to>
                                        <p:strVal val="visible"/>
                                      </p:to>
                                    </p:set>
                                    <p:animEffect transition="in" filter="wipe(left)">
                                      <p:cBhvr>
                                        <p:cTn id="10" dur="500"/>
                                        <p:tgtEl>
                                          <p:spTgt spid="73">
                                            <p:txEl>
                                              <p:pRg st="0" end="0"/>
                                            </p:txEl>
                                          </p:spTgt>
                                        </p:tgtEl>
                                      </p:cBhvr>
                                    </p:animEffect>
                                  </p:childTnLst>
                                </p:cTn>
                              </p:par>
                              <p:par>
                                <p:cTn id="11" presetID="22" presetClass="entr" presetSubtype="8" fill="hold" grpId="0">
                                  <p:stCondLst>
                                    <p:cond delay="0"/>
                                  </p:stCondLst>
                                  <p:iterate>
                                    <p:tmAbs val="0"/>
                                  </p:iterate>
                                  <p:childTnLst>
                                    <p:set>
                                      <p:cBhvr>
                                        <p:cTn id="12" fill="hold"/>
                                        <p:tgtEl>
                                          <p:spTgt spid="73">
                                            <p:txEl>
                                              <p:pRg st="1" end="1"/>
                                            </p:txEl>
                                          </p:spTgt>
                                        </p:tgtEl>
                                        <p:attrNameLst>
                                          <p:attrName>style.visibility</p:attrName>
                                        </p:attrNameLst>
                                      </p:cBhvr>
                                      <p:to>
                                        <p:strVal val="visible"/>
                                      </p:to>
                                    </p:set>
                                    <p:animEffect transition="in" filter="wipe(left)">
                                      <p:cBhvr>
                                        <p:cTn id="13" dur="500"/>
                                        <p:tgtEl>
                                          <p:spTgt spid="73">
                                            <p:txEl>
                                              <p:pRg st="1" end="1"/>
                                            </p:txEl>
                                          </p:spTgt>
                                        </p:tgtEl>
                                      </p:cBhvr>
                                    </p:animEffect>
                                  </p:childTnLst>
                                </p:cTn>
                              </p:par>
                              <p:par>
                                <p:cTn id="14" presetID="22" presetClass="entr" presetSubtype="8" fill="hold" grpId="0">
                                  <p:stCondLst>
                                    <p:cond delay="0"/>
                                  </p:stCondLst>
                                  <p:iterate>
                                    <p:tmAbs val="0"/>
                                  </p:iterate>
                                  <p:childTnLst>
                                    <p:set>
                                      <p:cBhvr>
                                        <p:cTn id="15" fill="hold"/>
                                        <p:tgtEl>
                                          <p:spTgt spid="73">
                                            <p:txEl>
                                              <p:pRg st="2" end="2"/>
                                            </p:txEl>
                                          </p:spTgt>
                                        </p:tgtEl>
                                        <p:attrNameLst>
                                          <p:attrName>style.visibility</p:attrName>
                                        </p:attrNameLst>
                                      </p:cBhvr>
                                      <p:to>
                                        <p:strVal val="visible"/>
                                      </p:to>
                                    </p:set>
                                    <p:animEffect transition="in" filter="wipe(left)">
                                      <p:cBhvr>
                                        <p:cTn id="16" dur="500"/>
                                        <p:tgtEl>
                                          <p:spTgt spid="73">
                                            <p:txEl>
                                              <p:pRg st="2" end="2"/>
                                            </p:txEl>
                                          </p:spTgt>
                                        </p:tgtEl>
                                      </p:cBhvr>
                                    </p:animEffect>
                                  </p:childTnLst>
                                </p:cTn>
                              </p:par>
                              <p:par>
                                <p:cTn id="17" presetID="22" presetClass="entr" presetSubtype="8" fill="hold" grpId="0">
                                  <p:stCondLst>
                                    <p:cond delay="0"/>
                                  </p:stCondLst>
                                  <p:iterate>
                                    <p:tmAbs val="0"/>
                                  </p:iterate>
                                  <p:childTnLst>
                                    <p:set>
                                      <p:cBhvr>
                                        <p:cTn id="18" fill="hold"/>
                                        <p:tgtEl>
                                          <p:spTgt spid="73">
                                            <p:txEl>
                                              <p:pRg st="3" end="3"/>
                                            </p:txEl>
                                          </p:spTgt>
                                        </p:tgtEl>
                                        <p:attrNameLst>
                                          <p:attrName>style.visibility</p:attrName>
                                        </p:attrNameLst>
                                      </p:cBhvr>
                                      <p:to>
                                        <p:strVal val="visible"/>
                                      </p:to>
                                    </p:set>
                                    <p:animEffect transition="in" filter="wipe(left)">
                                      <p:cBhvr>
                                        <p:cTn id="19" dur="500"/>
                                        <p:tgtEl>
                                          <p:spTgt spid="73">
                                            <p:txEl>
                                              <p:pRg st="3" end="3"/>
                                            </p:txEl>
                                          </p:spTgt>
                                        </p:tgtEl>
                                      </p:cBhvr>
                                    </p:animEffect>
                                  </p:childTnLst>
                                </p:cTn>
                              </p:par>
                              <p:par>
                                <p:cTn id="20" presetID="22" presetClass="entr" presetSubtype="8" fill="hold" grpId="0">
                                  <p:stCondLst>
                                    <p:cond delay="0"/>
                                  </p:stCondLst>
                                  <p:iterate>
                                    <p:tmAbs val="0"/>
                                  </p:iterate>
                                  <p:childTnLst>
                                    <p:set>
                                      <p:cBhvr>
                                        <p:cTn id="21" fill="hold"/>
                                        <p:tgtEl>
                                          <p:spTgt spid="73">
                                            <p:txEl>
                                              <p:pRg st="4" end="4"/>
                                            </p:txEl>
                                          </p:spTgt>
                                        </p:tgtEl>
                                        <p:attrNameLst>
                                          <p:attrName>style.visibility</p:attrName>
                                        </p:attrNameLst>
                                      </p:cBhvr>
                                      <p:to>
                                        <p:strVal val="visible"/>
                                      </p:to>
                                    </p:set>
                                    <p:animEffect transition="in" filter="wipe(left)">
                                      <p:cBhvr>
                                        <p:cTn id="22" dur="500"/>
                                        <p:tgtEl>
                                          <p:spTgt spid="73">
                                            <p:txEl>
                                              <p:pRg st="4" end="4"/>
                                            </p:txEl>
                                          </p:spTgt>
                                        </p:tgtEl>
                                      </p:cBhvr>
                                    </p:animEffect>
                                  </p:childTnLst>
                                </p:cTn>
                              </p:par>
                              <p:par>
                                <p:cTn id="23" presetID="22" presetClass="entr" presetSubtype="8" fill="hold" grpId="0">
                                  <p:stCondLst>
                                    <p:cond delay="0"/>
                                  </p:stCondLst>
                                  <p:iterate>
                                    <p:tmAbs val="0"/>
                                  </p:iterate>
                                  <p:childTnLst>
                                    <p:set>
                                      <p:cBhvr>
                                        <p:cTn id="24" fill="hold"/>
                                        <p:tgtEl>
                                          <p:spTgt spid="73">
                                            <p:txEl>
                                              <p:pRg st="5" end="5"/>
                                            </p:txEl>
                                          </p:spTgt>
                                        </p:tgtEl>
                                        <p:attrNameLst>
                                          <p:attrName>style.visibility</p:attrName>
                                        </p:attrNameLst>
                                      </p:cBhvr>
                                      <p:to>
                                        <p:strVal val="visible"/>
                                      </p:to>
                                    </p:set>
                                    <p:animEffect transition="in" filter="wipe(left)">
                                      <p:cBhvr>
                                        <p:cTn id="25" dur="500"/>
                                        <p:tgtEl>
                                          <p:spTgt spid="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animBg="1" advAuto="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p:nvPr/>
        </p:nvSpPr>
        <p:spPr>
          <a:xfrm>
            <a:off x="0" y="908720"/>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77" name="Shape 77"/>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2. ASSIGNMENT OPERATORS</a:t>
            </a:r>
          </a:p>
        </p:txBody>
      </p:sp>
      <p:sp>
        <p:nvSpPr>
          <p:cNvPr id="78" name="Shape 78"/>
          <p:cNvSpPr>
            <a:spLocks noGrp="1"/>
          </p:cNvSpPr>
          <p:nvPr>
            <p:ph type="body" idx="1"/>
          </p:nvPr>
        </p:nvSpPr>
        <p:spPr>
          <a:xfrm>
            <a:off x="251519" y="908720"/>
            <a:ext cx="8640962" cy="648072"/>
          </a:xfrm>
          <a:prstGeom prst="rect">
            <a:avLst/>
          </a:prstGeom>
        </p:spPr>
        <p:txBody>
          <a:bodyPr/>
          <a:lstStyle>
            <a:lvl1pPr marL="246380" indent="-246380" algn="just" defTabSz="886968">
              <a:lnSpc>
                <a:spcPct val="90000"/>
              </a:lnSpc>
              <a:spcBef>
                <a:spcPts val="300"/>
              </a:spcBef>
              <a:buClr>
                <a:srgbClr val="FF0000"/>
              </a:buClr>
              <a:buFont typeface="Wingdings"/>
              <a:buChar char="➢"/>
              <a:defRPr sz="1940">
                <a:latin typeface="Tahoma"/>
                <a:ea typeface="Tahoma"/>
                <a:cs typeface="Tahoma"/>
                <a:sym typeface="Tahoma"/>
              </a:defRPr>
            </a:lvl1pPr>
          </a:lstStyle>
          <a:p>
            <a:pPr lvl="0">
              <a:defRPr sz="1800"/>
            </a:pPr>
            <a:r>
              <a:rPr sz="1940"/>
              <a:t>When a variable is declared, a memory space is allocated for it according to its type. </a:t>
            </a:r>
          </a:p>
        </p:txBody>
      </p:sp>
      <p:sp>
        <p:nvSpPr>
          <p:cNvPr id="79" name="Shape 79"/>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89</a:t>
            </a:fld>
            <a:endParaRPr sz="1000"/>
          </a:p>
        </p:txBody>
      </p:sp>
      <p:sp>
        <p:nvSpPr>
          <p:cNvPr id="80" name="Shape 80"/>
          <p:cNvSpPr/>
          <p:nvPr/>
        </p:nvSpPr>
        <p:spPr>
          <a:xfrm>
            <a:off x="251519" y="1484784"/>
            <a:ext cx="8640962" cy="64807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254000" indent="-254000" algn="just">
              <a:lnSpc>
                <a:spcPct val="90000"/>
              </a:lnSpc>
              <a:spcBef>
                <a:spcPts val="400"/>
              </a:spcBef>
              <a:buClr>
                <a:srgbClr val="FF0000"/>
              </a:buClr>
              <a:buSzPct val="68000"/>
              <a:buFont typeface="Wingdings"/>
              <a:buChar char="➢"/>
              <a:defRPr sz="2000">
                <a:latin typeface="Tahoma"/>
                <a:ea typeface="Tahoma"/>
                <a:cs typeface="Tahoma"/>
                <a:sym typeface="Tahoma"/>
              </a:defRPr>
            </a:lvl1pPr>
          </a:lstStyle>
          <a:p>
            <a:pPr lvl="0">
              <a:defRPr sz="1800"/>
            </a:pPr>
            <a:r>
              <a:rPr sz="2000"/>
              <a:t>However, it does NOT have a value yet.</a:t>
            </a:r>
          </a:p>
        </p:txBody>
      </p:sp>
      <p:sp>
        <p:nvSpPr>
          <p:cNvPr id="81" name="Shape 81"/>
          <p:cNvSpPr/>
          <p:nvPr/>
        </p:nvSpPr>
        <p:spPr>
          <a:xfrm>
            <a:off x="251519" y="1844824"/>
            <a:ext cx="8640962" cy="7200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254000" lvl="0" indent="-254000" algn="just">
              <a:lnSpc>
                <a:spcPct val="90000"/>
              </a:lnSpc>
              <a:spcBef>
                <a:spcPts val="400"/>
              </a:spcBef>
              <a:buClr>
                <a:srgbClr val="FF0000"/>
              </a:buClr>
              <a:buSzPct val="68000"/>
              <a:buFont typeface="Wingdings"/>
              <a:buChar char="➢"/>
            </a:pPr>
            <a:r>
              <a:rPr sz="2000">
                <a:solidFill>
                  <a:srgbClr val="0000FF"/>
                </a:solidFill>
                <a:latin typeface="Tahoma"/>
                <a:ea typeface="Tahoma"/>
                <a:cs typeface="Tahoma"/>
                <a:sym typeface="Tahoma"/>
              </a:rPr>
              <a:t>Assignment operators </a:t>
            </a:r>
            <a:r>
              <a:rPr sz="2000">
                <a:latin typeface="Tahoma"/>
                <a:ea typeface="Tahoma"/>
                <a:cs typeface="Tahoma"/>
                <a:sym typeface="Tahoma"/>
              </a:rPr>
              <a:t>are used to “assign” (give) values to variables.</a:t>
            </a:r>
          </a:p>
        </p:txBody>
      </p:sp>
      <p:grpSp>
        <p:nvGrpSpPr>
          <p:cNvPr id="84" name="Group 84"/>
          <p:cNvGrpSpPr/>
          <p:nvPr/>
        </p:nvGrpSpPr>
        <p:grpSpPr>
          <a:xfrm>
            <a:off x="1691680" y="2348880"/>
            <a:ext cx="5832648" cy="504057"/>
            <a:chOff x="0" y="0"/>
            <a:chExt cx="5832647" cy="504056"/>
          </a:xfrm>
        </p:grpSpPr>
        <p:sp>
          <p:nvSpPr>
            <p:cNvPr id="82" name="Shape 82"/>
            <p:cNvSpPr/>
            <p:nvPr/>
          </p:nvSpPr>
          <p:spPr>
            <a:xfrm>
              <a:off x="0" y="0"/>
              <a:ext cx="5832648" cy="504057"/>
            </a:xfrm>
            <a:prstGeom prst="roundRect">
              <a:avLst>
                <a:gd name="adj" fmla="val 16667"/>
              </a:avLst>
            </a:prstGeom>
            <a:solidFill>
              <a:srgbClr val="DEF5FA"/>
            </a:solidFill>
            <a:ln w="54999" cap="flat">
              <a:solidFill>
                <a:srgbClr val="21768B"/>
              </a:solidFill>
              <a:prstDash val="solid"/>
              <a:bevel/>
            </a:ln>
            <a:effectLst/>
          </p:spPr>
          <p:txBody>
            <a:bodyPr wrap="square" lIns="0" tIns="0" rIns="0" bIns="0" numCol="1" anchor="ctr">
              <a:noAutofit/>
            </a:bodyPr>
            <a:lstStyle/>
            <a:p>
              <a:pPr lvl="0" algn="ctr">
                <a:defRPr>
                  <a:solidFill>
                    <a:srgbClr val="165160"/>
                  </a:solidFill>
                </a:defRPr>
              </a:pPr>
              <a:endParaRPr/>
            </a:p>
          </p:txBody>
        </p:sp>
        <p:sp>
          <p:nvSpPr>
            <p:cNvPr id="83" name="Shape 83"/>
            <p:cNvSpPr/>
            <p:nvPr/>
          </p:nvSpPr>
          <p:spPr>
            <a:xfrm>
              <a:off x="24605" y="52246"/>
              <a:ext cx="5783438"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B0F0"/>
                  </a:solidFill>
                </a:defRPr>
              </a:lvl1pPr>
            </a:lstStyle>
            <a:p>
              <a:pPr lvl="0">
                <a:defRPr>
                  <a:solidFill>
                    <a:srgbClr val="000000"/>
                  </a:solidFill>
                </a:defRPr>
              </a:pPr>
              <a:r>
                <a:rPr>
                  <a:solidFill>
                    <a:srgbClr val="00B0F0"/>
                  </a:solidFill>
                </a:rPr>
                <a:t>variable = literal;</a:t>
              </a:r>
            </a:p>
          </p:txBody>
        </p:sp>
      </p:grpSp>
      <p:grpSp>
        <p:nvGrpSpPr>
          <p:cNvPr id="87" name="Group 87"/>
          <p:cNvGrpSpPr/>
          <p:nvPr/>
        </p:nvGrpSpPr>
        <p:grpSpPr>
          <a:xfrm>
            <a:off x="251519" y="2348880"/>
            <a:ext cx="1296146" cy="504057"/>
            <a:chOff x="0" y="0"/>
            <a:chExt cx="1296144" cy="504056"/>
          </a:xfrm>
        </p:grpSpPr>
        <p:sp>
          <p:nvSpPr>
            <p:cNvPr id="85" name="Shape 85"/>
            <p:cNvSpPr/>
            <p:nvPr/>
          </p:nvSpPr>
          <p:spPr>
            <a:xfrm>
              <a:off x="0" y="0"/>
              <a:ext cx="1296145" cy="504057"/>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86" name="Shape 86"/>
            <p:cNvSpPr/>
            <p:nvPr/>
          </p:nvSpPr>
          <p:spPr>
            <a:xfrm>
              <a:off x="24605" y="52246"/>
              <a:ext cx="1246934"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SYNTAX</a:t>
              </a:r>
            </a:p>
          </p:txBody>
        </p:sp>
      </p:grpSp>
      <p:grpSp>
        <p:nvGrpSpPr>
          <p:cNvPr id="90" name="Group 90"/>
          <p:cNvGrpSpPr/>
          <p:nvPr/>
        </p:nvGrpSpPr>
        <p:grpSpPr>
          <a:xfrm>
            <a:off x="251519" y="2924943"/>
            <a:ext cx="1296146" cy="504057"/>
            <a:chOff x="0" y="0"/>
            <a:chExt cx="1296144" cy="504056"/>
          </a:xfrm>
        </p:grpSpPr>
        <p:sp>
          <p:nvSpPr>
            <p:cNvPr id="88" name="Shape 88"/>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89" name="Shape 89"/>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1</a:t>
              </a:r>
            </a:p>
          </p:txBody>
        </p:sp>
      </p:grpSp>
      <p:grpSp>
        <p:nvGrpSpPr>
          <p:cNvPr id="93" name="Group 93"/>
          <p:cNvGrpSpPr/>
          <p:nvPr/>
        </p:nvGrpSpPr>
        <p:grpSpPr>
          <a:xfrm>
            <a:off x="1691680" y="2924943"/>
            <a:ext cx="5832648" cy="504057"/>
            <a:chOff x="0" y="0"/>
            <a:chExt cx="5832647" cy="504056"/>
          </a:xfrm>
        </p:grpSpPr>
        <p:sp>
          <p:nvSpPr>
            <p:cNvPr id="91" name="Shape 91"/>
            <p:cNvSpPr/>
            <p:nvPr/>
          </p:nvSpPr>
          <p:spPr>
            <a:xfrm>
              <a:off x="0" y="0"/>
              <a:ext cx="5832648" cy="504057"/>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92" name="Shape 92"/>
            <p:cNvSpPr/>
            <p:nvPr/>
          </p:nvSpPr>
          <p:spPr>
            <a:xfrm>
              <a:off x="24605" y="52246"/>
              <a:ext cx="5783438"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10; 		</a:t>
              </a:r>
              <a:r>
                <a:rPr>
                  <a:solidFill>
                    <a:srgbClr val="00B050"/>
                  </a:solidFill>
                </a:rPr>
                <a:t>// x is previously declared</a:t>
              </a:r>
            </a:p>
          </p:txBody>
        </p:sp>
      </p:grpSp>
      <p:grpSp>
        <p:nvGrpSpPr>
          <p:cNvPr id="96" name="Group 96"/>
          <p:cNvGrpSpPr/>
          <p:nvPr/>
        </p:nvGrpSpPr>
        <p:grpSpPr>
          <a:xfrm>
            <a:off x="1691680" y="3573016"/>
            <a:ext cx="5832648" cy="504057"/>
            <a:chOff x="0" y="0"/>
            <a:chExt cx="5832647" cy="504056"/>
          </a:xfrm>
        </p:grpSpPr>
        <p:sp>
          <p:nvSpPr>
            <p:cNvPr id="94" name="Shape 94"/>
            <p:cNvSpPr/>
            <p:nvPr/>
          </p:nvSpPr>
          <p:spPr>
            <a:xfrm>
              <a:off x="0" y="0"/>
              <a:ext cx="5832648" cy="504057"/>
            </a:xfrm>
            <a:prstGeom prst="roundRect">
              <a:avLst>
                <a:gd name="adj" fmla="val 16667"/>
              </a:avLst>
            </a:prstGeom>
            <a:solidFill>
              <a:srgbClr val="DEF5FA"/>
            </a:solidFill>
            <a:ln w="54999" cap="flat">
              <a:solidFill>
                <a:srgbClr val="21768B"/>
              </a:solidFill>
              <a:prstDash val="solid"/>
              <a:bevel/>
            </a:ln>
            <a:effectLst/>
          </p:spPr>
          <p:txBody>
            <a:bodyPr wrap="square" lIns="0" tIns="0" rIns="0" bIns="0" numCol="1" anchor="ctr">
              <a:noAutofit/>
            </a:bodyPr>
            <a:lstStyle/>
            <a:p>
              <a:pPr lvl="0" algn="ctr">
                <a:defRPr>
                  <a:solidFill>
                    <a:srgbClr val="165160"/>
                  </a:solidFill>
                </a:defRPr>
              </a:pPr>
              <a:endParaRPr/>
            </a:p>
          </p:txBody>
        </p:sp>
        <p:sp>
          <p:nvSpPr>
            <p:cNvPr id="95" name="Shape 95"/>
            <p:cNvSpPr/>
            <p:nvPr/>
          </p:nvSpPr>
          <p:spPr>
            <a:xfrm>
              <a:off x="24605" y="52246"/>
              <a:ext cx="5783438"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B0F0"/>
                  </a:solidFill>
                </a:defRPr>
              </a:lvl1pPr>
            </a:lstStyle>
            <a:p>
              <a:pPr lvl="0">
                <a:defRPr>
                  <a:solidFill>
                    <a:srgbClr val="000000"/>
                  </a:solidFill>
                </a:defRPr>
              </a:pPr>
              <a:r>
                <a:rPr>
                  <a:solidFill>
                    <a:srgbClr val="00B0F0"/>
                  </a:solidFill>
                </a:rPr>
                <a:t>variable1 = variable2;</a:t>
              </a:r>
            </a:p>
          </p:txBody>
        </p:sp>
      </p:grpSp>
      <p:grpSp>
        <p:nvGrpSpPr>
          <p:cNvPr id="99" name="Group 99"/>
          <p:cNvGrpSpPr/>
          <p:nvPr/>
        </p:nvGrpSpPr>
        <p:grpSpPr>
          <a:xfrm>
            <a:off x="251519" y="3573016"/>
            <a:ext cx="1296146" cy="504057"/>
            <a:chOff x="0" y="0"/>
            <a:chExt cx="1296144" cy="504056"/>
          </a:xfrm>
        </p:grpSpPr>
        <p:sp>
          <p:nvSpPr>
            <p:cNvPr id="97" name="Shape 97"/>
            <p:cNvSpPr/>
            <p:nvPr/>
          </p:nvSpPr>
          <p:spPr>
            <a:xfrm>
              <a:off x="0" y="0"/>
              <a:ext cx="1296145" cy="504057"/>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98" name="Shape 98"/>
            <p:cNvSpPr/>
            <p:nvPr/>
          </p:nvSpPr>
          <p:spPr>
            <a:xfrm>
              <a:off x="24605" y="52246"/>
              <a:ext cx="1246934"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SYNTAX</a:t>
              </a:r>
            </a:p>
          </p:txBody>
        </p:sp>
      </p:grpSp>
      <p:grpSp>
        <p:nvGrpSpPr>
          <p:cNvPr id="102" name="Group 102"/>
          <p:cNvGrpSpPr/>
          <p:nvPr/>
        </p:nvGrpSpPr>
        <p:grpSpPr>
          <a:xfrm>
            <a:off x="251519" y="4149080"/>
            <a:ext cx="1296146" cy="504057"/>
            <a:chOff x="0" y="0"/>
            <a:chExt cx="1296144" cy="504056"/>
          </a:xfrm>
        </p:grpSpPr>
        <p:sp>
          <p:nvSpPr>
            <p:cNvPr id="100" name="Shape 100"/>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101" name="Shape 101"/>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2</a:t>
              </a:r>
            </a:p>
          </p:txBody>
        </p:sp>
      </p:grpSp>
      <p:grpSp>
        <p:nvGrpSpPr>
          <p:cNvPr id="105" name="Group 105"/>
          <p:cNvGrpSpPr/>
          <p:nvPr/>
        </p:nvGrpSpPr>
        <p:grpSpPr>
          <a:xfrm>
            <a:off x="1691680" y="4087935"/>
            <a:ext cx="5832648" cy="1041602"/>
            <a:chOff x="0" y="171450"/>
            <a:chExt cx="5832647" cy="1041601"/>
          </a:xfrm>
        </p:grpSpPr>
        <p:sp>
          <p:nvSpPr>
            <p:cNvPr id="103" name="Shape 103"/>
            <p:cNvSpPr/>
            <p:nvPr/>
          </p:nvSpPr>
          <p:spPr>
            <a:xfrm>
              <a:off x="0" y="220679"/>
              <a:ext cx="5832648" cy="992373"/>
            </a:xfrm>
            <a:prstGeom prst="roundRect">
              <a:avLst>
                <a:gd name="adj" fmla="val 15722"/>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104" name="Shape 104"/>
            <p:cNvSpPr/>
            <p:nvPr/>
          </p:nvSpPr>
          <p:spPr>
            <a:xfrm>
              <a:off x="45696" y="171450"/>
              <a:ext cx="5741256" cy="103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10;		</a:t>
              </a:r>
              <a:r>
                <a:rPr>
                  <a:solidFill>
                    <a:srgbClr val="00B050"/>
                  </a:solidFill>
                </a:rPr>
                <a:t>// x is previously declared</a:t>
              </a:r>
              <a:endParaRPr>
                <a:solidFill>
                  <a:srgbClr val="FFFFFF"/>
                </a:solidFill>
              </a:endParaRPr>
            </a:p>
            <a:p>
              <a:pPr lvl="0"/>
              <a:r>
                <a:t>y = 15;</a:t>
              </a:r>
              <a:r>
                <a:rPr>
                  <a:solidFill>
                    <a:srgbClr val="00B050"/>
                  </a:solidFill>
                </a:rPr>
                <a:t> 	// y is previouslydeclared</a:t>
              </a:r>
              <a:endParaRPr>
                <a:solidFill>
                  <a:srgbClr val="FFFFFF"/>
                </a:solidFill>
              </a:endParaRPr>
            </a:p>
            <a:p>
              <a:pPr lvl="0"/>
              <a:r>
                <a:t>x = </a:t>
              </a:r>
              <a:r>
                <a:rPr>
                  <a:solidFill>
                    <a:srgbClr val="0000FF"/>
                  </a:solidFill>
                </a:rPr>
                <a:t>y</a:t>
              </a:r>
              <a:r>
                <a:t>;</a:t>
              </a:r>
              <a:r>
                <a:rPr>
                  <a:solidFill>
                    <a:srgbClr val="00B050"/>
                  </a:solidFill>
                </a:rPr>
                <a:t>   	// x=15      y=15</a:t>
              </a:r>
            </a:p>
          </p:txBody>
        </p:sp>
      </p:grpSp>
      <p:grpSp>
        <p:nvGrpSpPr>
          <p:cNvPr id="108" name="Group 108"/>
          <p:cNvGrpSpPr/>
          <p:nvPr/>
        </p:nvGrpSpPr>
        <p:grpSpPr>
          <a:xfrm>
            <a:off x="1691680" y="5229199"/>
            <a:ext cx="5832648" cy="504057"/>
            <a:chOff x="0" y="0"/>
            <a:chExt cx="5832647" cy="504056"/>
          </a:xfrm>
        </p:grpSpPr>
        <p:sp>
          <p:nvSpPr>
            <p:cNvPr id="106" name="Shape 106"/>
            <p:cNvSpPr/>
            <p:nvPr/>
          </p:nvSpPr>
          <p:spPr>
            <a:xfrm>
              <a:off x="0" y="0"/>
              <a:ext cx="5832648" cy="504057"/>
            </a:xfrm>
            <a:prstGeom prst="roundRect">
              <a:avLst>
                <a:gd name="adj" fmla="val 16667"/>
              </a:avLst>
            </a:prstGeom>
            <a:solidFill>
              <a:srgbClr val="DEF5FA"/>
            </a:solidFill>
            <a:ln w="54999" cap="flat">
              <a:solidFill>
                <a:srgbClr val="21768B"/>
              </a:solidFill>
              <a:prstDash val="solid"/>
              <a:bevel/>
            </a:ln>
            <a:effectLst/>
          </p:spPr>
          <p:txBody>
            <a:bodyPr wrap="square" lIns="0" tIns="0" rIns="0" bIns="0" numCol="1" anchor="ctr">
              <a:noAutofit/>
            </a:bodyPr>
            <a:lstStyle/>
            <a:p>
              <a:pPr lvl="0" algn="ctr">
                <a:defRPr>
                  <a:solidFill>
                    <a:srgbClr val="165160"/>
                  </a:solidFill>
                </a:defRPr>
              </a:pPr>
              <a:endParaRPr/>
            </a:p>
          </p:txBody>
        </p:sp>
        <p:sp>
          <p:nvSpPr>
            <p:cNvPr id="107" name="Shape 107"/>
            <p:cNvSpPr/>
            <p:nvPr/>
          </p:nvSpPr>
          <p:spPr>
            <a:xfrm>
              <a:off x="24605" y="52246"/>
              <a:ext cx="5783438"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B0F0"/>
                  </a:solidFill>
                </a:defRPr>
              </a:lvl1pPr>
            </a:lstStyle>
            <a:p>
              <a:pPr lvl="0">
                <a:defRPr>
                  <a:solidFill>
                    <a:srgbClr val="000000"/>
                  </a:solidFill>
                </a:defRPr>
              </a:pPr>
              <a:r>
                <a:rPr>
                  <a:solidFill>
                    <a:srgbClr val="00B0F0"/>
                  </a:solidFill>
                </a:rPr>
                <a:t>variable = expression;</a:t>
              </a:r>
            </a:p>
          </p:txBody>
        </p:sp>
      </p:grpSp>
      <p:grpSp>
        <p:nvGrpSpPr>
          <p:cNvPr id="111" name="Group 111"/>
          <p:cNvGrpSpPr/>
          <p:nvPr/>
        </p:nvGrpSpPr>
        <p:grpSpPr>
          <a:xfrm>
            <a:off x="251519" y="5229199"/>
            <a:ext cx="1296146" cy="504057"/>
            <a:chOff x="0" y="0"/>
            <a:chExt cx="1296144" cy="504056"/>
          </a:xfrm>
        </p:grpSpPr>
        <p:sp>
          <p:nvSpPr>
            <p:cNvPr id="109" name="Shape 109"/>
            <p:cNvSpPr/>
            <p:nvPr/>
          </p:nvSpPr>
          <p:spPr>
            <a:xfrm>
              <a:off x="0" y="0"/>
              <a:ext cx="1296145" cy="504057"/>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110" name="Shape 110"/>
            <p:cNvSpPr/>
            <p:nvPr/>
          </p:nvSpPr>
          <p:spPr>
            <a:xfrm>
              <a:off x="24605" y="52246"/>
              <a:ext cx="1246934"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SYNTAX</a:t>
              </a:r>
            </a:p>
          </p:txBody>
        </p:sp>
      </p:grpSp>
      <p:grpSp>
        <p:nvGrpSpPr>
          <p:cNvPr id="114" name="Group 114"/>
          <p:cNvGrpSpPr/>
          <p:nvPr/>
        </p:nvGrpSpPr>
        <p:grpSpPr>
          <a:xfrm>
            <a:off x="251519" y="5805263"/>
            <a:ext cx="1296146" cy="504057"/>
            <a:chOff x="0" y="0"/>
            <a:chExt cx="1296144" cy="504056"/>
          </a:xfrm>
        </p:grpSpPr>
        <p:sp>
          <p:nvSpPr>
            <p:cNvPr id="112" name="Shape 112"/>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113" name="Shape 113"/>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3</a:t>
              </a:r>
            </a:p>
          </p:txBody>
        </p:sp>
      </p:grpSp>
      <p:grpSp>
        <p:nvGrpSpPr>
          <p:cNvPr id="117" name="Group 117"/>
          <p:cNvGrpSpPr/>
          <p:nvPr/>
        </p:nvGrpSpPr>
        <p:grpSpPr>
          <a:xfrm>
            <a:off x="1691680" y="5756033"/>
            <a:ext cx="5832648" cy="1034565"/>
            <a:chOff x="0" y="0"/>
            <a:chExt cx="5832647" cy="1034563"/>
          </a:xfrm>
        </p:grpSpPr>
        <p:sp>
          <p:nvSpPr>
            <p:cNvPr id="115" name="Shape 115"/>
            <p:cNvSpPr/>
            <p:nvPr/>
          </p:nvSpPr>
          <p:spPr>
            <a:xfrm>
              <a:off x="0" y="49229"/>
              <a:ext cx="5832648" cy="936105"/>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116" name="Shape 116"/>
            <p:cNvSpPr/>
            <p:nvPr/>
          </p:nvSpPr>
          <p:spPr>
            <a:xfrm>
              <a:off x="45696" y="0"/>
              <a:ext cx="5741256" cy="103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10;		</a:t>
              </a:r>
              <a:r>
                <a:rPr>
                  <a:solidFill>
                    <a:srgbClr val="00B050"/>
                  </a:solidFill>
                </a:rPr>
                <a:t>// x is previously declared</a:t>
              </a:r>
              <a:endParaRPr>
                <a:solidFill>
                  <a:srgbClr val="FFFFFF"/>
                </a:solidFill>
              </a:endParaRPr>
            </a:p>
            <a:p>
              <a:pPr lvl="0"/>
              <a:r>
                <a:t>y = 15;</a:t>
              </a:r>
              <a:r>
                <a:rPr>
                  <a:solidFill>
                    <a:srgbClr val="00B050"/>
                  </a:solidFill>
                </a:rPr>
                <a:t>		// y is previously declared</a:t>
              </a:r>
              <a:endParaRPr>
                <a:solidFill>
                  <a:srgbClr val="FFFFFF"/>
                </a:solidFill>
              </a:endParaRPr>
            </a:p>
            <a:p>
              <a:pPr lvl="0"/>
              <a:r>
                <a:t>x = </a:t>
              </a:r>
              <a:r>
                <a:rPr>
                  <a:solidFill>
                    <a:srgbClr val="0000FF"/>
                  </a:solidFill>
                </a:rPr>
                <a:t>x</a:t>
              </a:r>
              <a:r>
                <a:t> * </a:t>
              </a:r>
              <a:r>
                <a:rPr>
                  <a:solidFill>
                    <a:srgbClr val="0000FF"/>
                  </a:solidFill>
                </a:rPr>
                <a:t>y</a:t>
              </a:r>
              <a:r>
                <a:t>;</a:t>
              </a:r>
              <a:r>
                <a:rPr>
                  <a:solidFill>
                    <a:srgbClr val="00B050"/>
                  </a:solidFill>
                </a:rPr>
                <a:t>	// x=10*15 </a:t>
              </a:r>
              <a:r>
                <a:rPr>
                  <a:solidFill>
                    <a:srgbClr val="00B050"/>
                  </a:solidFill>
                  <a:latin typeface="Wingdings"/>
                  <a:ea typeface="Wingdings"/>
                  <a:cs typeface="Wingdings"/>
                  <a:sym typeface="Wingdings"/>
                </a:rPr>
                <a:t>➔ </a:t>
              </a:r>
              <a:r>
                <a:rPr>
                  <a:solidFill>
                    <a:srgbClr val="00B050"/>
                  </a:solidFill>
                </a:rPr>
                <a:t>x=150</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78">
                                            <p:bg/>
                                          </p:spTgt>
                                        </p:tgtEl>
                                        <p:attrNameLst>
                                          <p:attrName>style.visibility</p:attrName>
                                        </p:attrNameLst>
                                      </p:cBhvr>
                                      <p:to>
                                        <p:strVal val="visible"/>
                                      </p:to>
                                    </p:set>
                                    <p:animEffect transition="in" filter="wipe(left)">
                                      <p:cBhvr>
                                        <p:cTn id="7" dur="500"/>
                                        <p:tgtEl>
                                          <p:spTgt spid="78">
                                            <p:bg/>
                                          </p:spTgt>
                                        </p:tgtEl>
                                      </p:cBhvr>
                                    </p:animEffect>
                                  </p:childTnLst>
                                </p:cTn>
                              </p:par>
                              <p:par>
                                <p:cTn id="8" presetID="22" presetClass="entr" presetSubtype="8" fill="hold" grpId="0">
                                  <p:stCondLst>
                                    <p:cond delay="0"/>
                                  </p:stCondLst>
                                  <p:iterate>
                                    <p:tmAbs val="0"/>
                                  </p:iterate>
                                  <p:childTnLst>
                                    <p:set>
                                      <p:cBhvr>
                                        <p:cTn id="9" fill="hold"/>
                                        <p:tgtEl>
                                          <p:spTgt spid="78">
                                            <p:txEl>
                                              <p:pRg st="0" end="0"/>
                                            </p:txEl>
                                          </p:spTgt>
                                        </p:tgtEl>
                                        <p:attrNameLst>
                                          <p:attrName>style.visibility</p:attrName>
                                        </p:attrNameLst>
                                      </p:cBhvr>
                                      <p:to>
                                        <p:strVal val="visible"/>
                                      </p:to>
                                    </p:set>
                                    <p:animEffect transition="in" filter="wipe(left)">
                                      <p:cBhvr>
                                        <p:cTn id="10" dur="500"/>
                                        <p:tgtEl>
                                          <p:spTgt spid="7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iterate>
                                    <p:tmAbs val="0"/>
                                  </p:iterate>
                                  <p:childTnLst>
                                    <p:set>
                                      <p:cBhvr>
                                        <p:cTn id="13" fill="hold"/>
                                        <p:tgtEl>
                                          <p:spTgt spid="80">
                                            <p:bg/>
                                          </p:spTgt>
                                        </p:tgtEl>
                                        <p:attrNameLst>
                                          <p:attrName>style.visibility</p:attrName>
                                        </p:attrNameLst>
                                      </p:cBhvr>
                                      <p:to>
                                        <p:strVal val="visible"/>
                                      </p:to>
                                    </p:set>
                                    <p:animEffect transition="in" filter="wipe(left)">
                                      <p:cBhvr>
                                        <p:cTn id="14" dur="500"/>
                                        <p:tgtEl>
                                          <p:spTgt spid="80">
                                            <p:bg/>
                                          </p:spTgt>
                                        </p:tgtEl>
                                      </p:cBhvr>
                                    </p:animEffect>
                                  </p:childTnLst>
                                </p:cTn>
                              </p:par>
                              <p:par>
                                <p:cTn id="15" presetID="22" presetClass="entr" presetSubtype="8" fill="hold" grpId="0">
                                  <p:stCondLst>
                                    <p:cond delay="0"/>
                                  </p:stCondLst>
                                  <p:iterate>
                                    <p:tmAbs val="0"/>
                                  </p:iterate>
                                  <p:childTnLst>
                                    <p:set>
                                      <p:cBhvr>
                                        <p:cTn id="16" fill="hold"/>
                                        <p:tgtEl>
                                          <p:spTgt spid="80">
                                            <p:txEl>
                                              <p:pRg st="0" end="0"/>
                                            </p:txEl>
                                          </p:spTgt>
                                        </p:tgtEl>
                                        <p:attrNameLst>
                                          <p:attrName>style.visibility</p:attrName>
                                        </p:attrNameLst>
                                      </p:cBhvr>
                                      <p:to>
                                        <p:strVal val="visible"/>
                                      </p:to>
                                    </p:set>
                                    <p:animEffect transition="in" filter="wipe(left)">
                                      <p:cBhvr>
                                        <p:cTn id="17" dur="500"/>
                                        <p:tgtEl>
                                          <p:spTgt spid="80">
                                            <p:txEl>
                                              <p:pRg st="0" end="0"/>
                                            </p:txEl>
                                          </p:spTgt>
                                        </p:tgtEl>
                                      </p:cBhvr>
                                    </p:animEffect>
                                  </p:childTnLst>
                                </p:cTn>
                              </p:par>
                            </p:childTnLst>
                          </p:cTn>
                        </p:par>
                        <p:par>
                          <p:cTn id="18" fill="hold">
                            <p:stCondLst>
                              <p:cond delay="1000"/>
                            </p:stCondLst>
                            <p:childTnLst>
                              <p:par>
                                <p:cTn id="19" presetID="22" presetClass="entr" presetSubtype="8" fill="hold" grpId="0" nodeType="afterEffect">
                                  <p:stCondLst>
                                    <p:cond delay="0"/>
                                  </p:stCondLst>
                                  <p:iterate>
                                    <p:tmAbs val="0"/>
                                  </p:iterate>
                                  <p:childTnLst>
                                    <p:set>
                                      <p:cBhvr>
                                        <p:cTn id="20" fill="hold"/>
                                        <p:tgtEl>
                                          <p:spTgt spid="81">
                                            <p:bg/>
                                          </p:spTgt>
                                        </p:tgtEl>
                                        <p:attrNameLst>
                                          <p:attrName>style.visibility</p:attrName>
                                        </p:attrNameLst>
                                      </p:cBhvr>
                                      <p:to>
                                        <p:strVal val="visible"/>
                                      </p:to>
                                    </p:set>
                                    <p:animEffect transition="in" filter="wipe(left)">
                                      <p:cBhvr>
                                        <p:cTn id="21" dur="500"/>
                                        <p:tgtEl>
                                          <p:spTgt spid="81">
                                            <p:bg/>
                                          </p:spTgt>
                                        </p:tgtEl>
                                      </p:cBhvr>
                                    </p:animEffect>
                                  </p:childTnLst>
                                </p:cTn>
                              </p:par>
                              <p:par>
                                <p:cTn id="22" presetID="22" presetClass="entr" presetSubtype="8" fill="hold" grpId="0">
                                  <p:stCondLst>
                                    <p:cond delay="0"/>
                                  </p:stCondLst>
                                  <p:iterate>
                                    <p:tmAbs val="0"/>
                                  </p:iterate>
                                  <p:childTnLst>
                                    <p:set>
                                      <p:cBhvr>
                                        <p:cTn id="23" fill="hold"/>
                                        <p:tgtEl>
                                          <p:spTgt spid="81">
                                            <p:txEl>
                                              <p:pRg st="0" end="0"/>
                                            </p:txEl>
                                          </p:spTgt>
                                        </p:tgtEl>
                                        <p:attrNameLst>
                                          <p:attrName>style.visibility</p:attrName>
                                        </p:attrNameLst>
                                      </p:cBhvr>
                                      <p:to>
                                        <p:strVal val="visible"/>
                                      </p:to>
                                    </p:set>
                                    <p:animEffect transition="in" filter="wipe(left)">
                                      <p:cBhvr>
                                        <p:cTn id="24" dur="500"/>
                                        <p:tgtEl>
                                          <p:spTgt spid="8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iterate>
                                    <p:tmAbs val="0"/>
                                  </p:iterate>
                                  <p:childTnLst>
                                    <p:set>
                                      <p:cBhvr>
                                        <p:cTn id="28" fill="hold"/>
                                        <p:tgtEl>
                                          <p:spTgt spid="87"/>
                                        </p:tgtEl>
                                        <p:attrNameLst>
                                          <p:attrName>style.visibility</p:attrName>
                                        </p:attrNameLst>
                                      </p:cBhvr>
                                      <p:to>
                                        <p:strVal val="visible"/>
                                      </p:to>
                                    </p:set>
                                    <p:animEffect transition="in" filter="wipe(right)">
                                      <p:cBhvr>
                                        <p:cTn id="29" dur="500"/>
                                        <p:tgtEl>
                                          <p:spTgt spid="87"/>
                                        </p:tgtEl>
                                      </p:cBhvr>
                                    </p:animEffect>
                                  </p:childTnLst>
                                </p:cTn>
                              </p:par>
                            </p:childTnLst>
                          </p:cTn>
                        </p:par>
                        <p:par>
                          <p:cTn id="30" fill="hold">
                            <p:stCondLst>
                              <p:cond delay="500"/>
                            </p:stCondLst>
                            <p:childTnLst>
                              <p:par>
                                <p:cTn id="31" presetID="22" presetClass="entr" presetSubtype="8" fill="hold" grpId="0" nodeType="afterEffect">
                                  <p:stCondLst>
                                    <p:cond delay="0"/>
                                  </p:stCondLst>
                                  <p:iterate>
                                    <p:tmAbs val="0"/>
                                  </p:iterate>
                                  <p:childTnLst>
                                    <p:set>
                                      <p:cBhvr>
                                        <p:cTn id="32" fill="hold"/>
                                        <p:tgtEl>
                                          <p:spTgt spid="84"/>
                                        </p:tgtEl>
                                        <p:attrNameLst>
                                          <p:attrName>style.visibility</p:attrName>
                                        </p:attrNameLst>
                                      </p:cBhvr>
                                      <p:to>
                                        <p:strVal val="visible"/>
                                      </p:to>
                                    </p:set>
                                    <p:animEffect transition="in" filter="wipe(left)">
                                      <p:cBhvr>
                                        <p:cTn id="33" dur="500"/>
                                        <p:tgtEl>
                                          <p:spTgt spid="8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iterate>
                                    <p:tmAbs val="0"/>
                                  </p:iterate>
                                  <p:childTnLst>
                                    <p:set>
                                      <p:cBhvr>
                                        <p:cTn id="37" fill="hold"/>
                                        <p:tgtEl>
                                          <p:spTgt spid="90"/>
                                        </p:tgtEl>
                                        <p:attrNameLst>
                                          <p:attrName>style.visibility</p:attrName>
                                        </p:attrNameLst>
                                      </p:cBhvr>
                                      <p:to>
                                        <p:strVal val="visible"/>
                                      </p:to>
                                    </p:set>
                                    <p:animEffect transition="in" filter="wipe(right)">
                                      <p:cBhvr>
                                        <p:cTn id="38" dur="500"/>
                                        <p:tgtEl>
                                          <p:spTgt spid="90"/>
                                        </p:tgtEl>
                                      </p:cBhvr>
                                    </p:animEffect>
                                  </p:childTnLst>
                                </p:cTn>
                              </p:par>
                            </p:childTnLst>
                          </p:cTn>
                        </p:par>
                        <p:par>
                          <p:cTn id="39" fill="hold">
                            <p:stCondLst>
                              <p:cond delay="500"/>
                            </p:stCondLst>
                            <p:childTnLst>
                              <p:par>
                                <p:cTn id="40" presetID="22" presetClass="entr" presetSubtype="8" fill="hold" grpId="0" nodeType="afterEffect">
                                  <p:stCondLst>
                                    <p:cond delay="0"/>
                                  </p:stCondLst>
                                  <p:iterate>
                                    <p:tmAbs val="0"/>
                                  </p:iterate>
                                  <p:childTnLst>
                                    <p:set>
                                      <p:cBhvr>
                                        <p:cTn id="41" fill="hold"/>
                                        <p:tgtEl>
                                          <p:spTgt spid="93"/>
                                        </p:tgtEl>
                                        <p:attrNameLst>
                                          <p:attrName>style.visibility</p:attrName>
                                        </p:attrNameLst>
                                      </p:cBhvr>
                                      <p:to>
                                        <p:strVal val="visible"/>
                                      </p:to>
                                    </p:set>
                                    <p:animEffect transition="in" filter="wipe(left)">
                                      <p:cBhvr>
                                        <p:cTn id="42" dur="5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iterate>
                                    <p:tmAbs val="0"/>
                                  </p:iterate>
                                  <p:childTnLst>
                                    <p:set>
                                      <p:cBhvr>
                                        <p:cTn id="46" fill="hold"/>
                                        <p:tgtEl>
                                          <p:spTgt spid="99"/>
                                        </p:tgtEl>
                                        <p:attrNameLst>
                                          <p:attrName>style.visibility</p:attrName>
                                        </p:attrNameLst>
                                      </p:cBhvr>
                                      <p:to>
                                        <p:strVal val="visible"/>
                                      </p:to>
                                    </p:set>
                                    <p:animEffect transition="in" filter="wipe(right)">
                                      <p:cBhvr>
                                        <p:cTn id="47" dur="500"/>
                                        <p:tgtEl>
                                          <p:spTgt spid="99"/>
                                        </p:tgtEl>
                                      </p:cBhvr>
                                    </p:animEffect>
                                  </p:childTnLst>
                                </p:cTn>
                              </p:par>
                            </p:childTnLst>
                          </p:cTn>
                        </p:par>
                        <p:par>
                          <p:cTn id="48" fill="hold">
                            <p:stCondLst>
                              <p:cond delay="500"/>
                            </p:stCondLst>
                            <p:childTnLst>
                              <p:par>
                                <p:cTn id="49" presetID="22" presetClass="entr" presetSubtype="8" fill="hold" grpId="0" nodeType="afterEffect">
                                  <p:stCondLst>
                                    <p:cond delay="0"/>
                                  </p:stCondLst>
                                  <p:iterate>
                                    <p:tmAbs val="0"/>
                                  </p:iterate>
                                  <p:childTnLst>
                                    <p:set>
                                      <p:cBhvr>
                                        <p:cTn id="50" fill="hold"/>
                                        <p:tgtEl>
                                          <p:spTgt spid="96"/>
                                        </p:tgtEl>
                                        <p:attrNameLst>
                                          <p:attrName>style.visibility</p:attrName>
                                        </p:attrNameLst>
                                      </p:cBhvr>
                                      <p:to>
                                        <p:strVal val="visible"/>
                                      </p:to>
                                    </p:set>
                                    <p:animEffect transition="in" filter="wipe(left)">
                                      <p:cBhvr>
                                        <p:cTn id="51" dur="500"/>
                                        <p:tgtEl>
                                          <p:spTgt spid="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iterate>
                                    <p:tmAbs val="0"/>
                                  </p:iterate>
                                  <p:childTnLst>
                                    <p:set>
                                      <p:cBhvr>
                                        <p:cTn id="55" fill="hold"/>
                                        <p:tgtEl>
                                          <p:spTgt spid="102"/>
                                        </p:tgtEl>
                                        <p:attrNameLst>
                                          <p:attrName>style.visibility</p:attrName>
                                        </p:attrNameLst>
                                      </p:cBhvr>
                                      <p:to>
                                        <p:strVal val="visible"/>
                                      </p:to>
                                    </p:set>
                                    <p:animEffect transition="in" filter="wipe(right)">
                                      <p:cBhvr>
                                        <p:cTn id="56" dur="500"/>
                                        <p:tgtEl>
                                          <p:spTgt spid="102"/>
                                        </p:tgtEl>
                                      </p:cBhvr>
                                    </p:animEffect>
                                  </p:childTnLst>
                                </p:cTn>
                              </p:par>
                            </p:childTnLst>
                          </p:cTn>
                        </p:par>
                        <p:par>
                          <p:cTn id="57" fill="hold">
                            <p:stCondLst>
                              <p:cond delay="500"/>
                            </p:stCondLst>
                            <p:childTnLst>
                              <p:par>
                                <p:cTn id="58" presetID="22" presetClass="entr" presetSubtype="8" fill="hold" grpId="0" nodeType="afterEffect">
                                  <p:stCondLst>
                                    <p:cond delay="0"/>
                                  </p:stCondLst>
                                  <p:iterate>
                                    <p:tmAbs val="0"/>
                                  </p:iterate>
                                  <p:childTnLst>
                                    <p:set>
                                      <p:cBhvr>
                                        <p:cTn id="59" fill="hold"/>
                                        <p:tgtEl>
                                          <p:spTgt spid="105"/>
                                        </p:tgtEl>
                                        <p:attrNameLst>
                                          <p:attrName>style.visibility</p:attrName>
                                        </p:attrNameLst>
                                      </p:cBhvr>
                                      <p:to>
                                        <p:strVal val="visible"/>
                                      </p:to>
                                    </p:set>
                                    <p:animEffect transition="in" filter="wipe(left)">
                                      <p:cBhvr>
                                        <p:cTn id="60" dur="500"/>
                                        <p:tgtEl>
                                          <p:spTgt spid="10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iterate>
                                    <p:tmAbs val="0"/>
                                  </p:iterate>
                                  <p:childTnLst>
                                    <p:set>
                                      <p:cBhvr>
                                        <p:cTn id="64" fill="hold"/>
                                        <p:tgtEl>
                                          <p:spTgt spid="111"/>
                                        </p:tgtEl>
                                        <p:attrNameLst>
                                          <p:attrName>style.visibility</p:attrName>
                                        </p:attrNameLst>
                                      </p:cBhvr>
                                      <p:to>
                                        <p:strVal val="visible"/>
                                      </p:to>
                                    </p:set>
                                    <p:animEffect transition="in" filter="wipe(right)">
                                      <p:cBhvr>
                                        <p:cTn id="65" dur="500"/>
                                        <p:tgtEl>
                                          <p:spTgt spid="111"/>
                                        </p:tgtEl>
                                      </p:cBhvr>
                                    </p:animEffect>
                                  </p:childTnLst>
                                </p:cTn>
                              </p:par>
                            </p:childTnLst>
                          </p:cTn>
                        </p:par>
                        <p:par>
                          <p:cTn id="66" fill="hold">
                            <p:stCondLst>
                              <p:cond delay="500"/>
                            </p:stCondLst>
                            <p:childTnLst>
                              <p:par>
                                <p:cTn id="67" presetID="22" presetClass="entr" presetSubtype="8" fill="hold" grpId="0" nodeType="afterEffect">
                                  <p:stCondLst>
                                    <p:cond delay="0"/>
                                  </p:stCondLst>
                                  <p:iterate>
                                    <p:tmAbs val="0"/>
                                  </p:iterate>
                                  <p:childTnLst>
                                    <p:set>
                                      <p:cBhvr>
                                        <p:cTn id="68" fill="hold"/>
                                        <p:tgtEl>
                                          <p:spTgt spid="108"/>
                                        </p:tgtEl>
                                        <p:attrNameLst>
                                          <p:attrName>style.visibility</p:attrName>
                                        </p:attrNameLst>
                                      </p:cBhvr>
                                      <p:to>
                                        <p:strVal val="visible"/>
                                      </p:to>
                                    </p:set>
                                    <p:animEffect transition="in" filter="wipe(left)">
                                      <p:cBhvr>
                                        <p:cTn id="69" dur="500"/>
                                        <p:tgtEl>
                                          <p:spTgt spid="10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iterate>
                                    <p:tmAbs val="0"/>
                                  </p:iterate>
                                  <p:childTnLst>
                                    <p:set>
                                      <p:cBhvr>
                                        <p:cTn id="73" fill="hold"/>
                                        <p:tgtEl>
                                          <p:spTgt spid="114"/>
                                        </p:tgtEl>
                                        <p:attrNameLst>
                                          <p:attrName>style.visibility</p:attrName>
                                        </p:attrNameLst>
                                      </p:cBhvr>
                                      <p:to>
                                        <p:strVal val="visible"/>
                                      </p:to>
                                    </p:set>
                                    <p:animEffect transition="in" filter="wipe(right)">
                                      <p:cBhvr>
                                        <p:cTn id="74" dur="500"/>
                                        <p:tgtEl>
                                          <p:spTgt spid="114"/>
                                        </p:tgtEl>
                                      </p:cBhvr>
                                    </p:animEffect>
                                  </p:childTnLst>
                                </p:cTn>
                              </p:par>
                            </p:childTnLst>
                          </p:cTn>
                        </p:par>
                        <p:par>
                          <p:cTn id="75" fill="hold">
                            <p:stCondLst>
                              <p:cond delay="500"/>
                            </p:stCondLst>
                            <p:childTnLst>
                              <p:par>
                                <p:cTn id="76" presetID="22" presetClass="entr" presetSubtype="8" fill="hold" grpId="0" nodeType="afterEffect">
                                  <p:stCondLst>
                                    <p:cond delay="0"/>
                                  </p:stCondLst>
                                  <p:iterate>
                                    <p:tmAbs val="0"/>
                                  </p:iterate>
                                  <p:childTnLst>
                                    <p:set>
                                      <p:cBhvr>
                                        <p:cTn id="77" fill="hold"/>
                                        <p:tgtEl>
                                          <p:spTgt spid="117"/>
                                        </p:tgtEl>
                                        <p:attrNameLst>
                                          <p:attrName>style.visibility</p:attrName>
                                        </p:attrNameLst>
                                      </p:cBhvr>
                                      <p:to>
                                        <p:strVal val="visible"/>
                                      </p:to>
                                    </p:set>
                                    <p:animEffect transition="in" filter="wipe(left)">
                                      <p:cBhvr>
                                        <p:cTn id="7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uild="p" animBg="1" advAuto="0"/>
      <p:bldP spid="80" grpId="0" build="p" bldLvl="5" animBg="1" advAuto="0"/>
      <p:bldP spid="81" grpId="0" build="p" bldLvl="5" animBg="1" advAuto="0"/>
      <p:bldP spid="84" grpId="0" animBg="1" advAuto="0"/>
      <p:bldP spid="87" grpId="0" animBg="1" advAuto="0"/>
      <p:bldP spid="90" grpId="0" animBg="1" advAuto="0"/>
      <p:bldP spid="93" grpId="0" animBg="1" advAuto="0"/>
      <p:bldP spid="96" grpId="0" animBg="1" advAuto="0"/>
      <p:bldP spid="99" grpId="0" animBg="1" advAuto="0"/>
      <p:bldP spid="102" grpId="0" animBg="1" advAuto="0"/>
      <p:bldP spid="105" grpId="0" animBg="1" advAuto="0"/>
      <p:bldP spid="108" grpId="0" animBg="1" advAuto="0"/>
      <p:bldP spid="111" grpId="0" animBg="1" advAuto="0"/>
      <p:bldP spid="114" grpId="0" animBg="1" advAuto="0"/>
      <p:bldP spid="11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3" descr="Rectangle: Click to edit Master text styles&#10;Second level&#10;Third level&#10;Fourth level&#10;Fifth level"/>
          <p:cNvSpPr>
            <a:spLocks noGrp="1" noChangeArrowheads="1"/>
          </p:cNvSpPr>
          <p:nvPr>
            <p:ph idx="1"/>
          </p:nvPr>
        </p:nvSpPr>
        <p:spPr>
          <a:xfrm>
            <a:off x="304800" y="1676400"/>
            <a:ext cx="8686800" cy="3352800"/>
          </a:xfrm>
        </p:spPr>
        <p:txBody>
          <a:bodyPr>
            <a:normAutofit/>
          </a:bodyPr>
          <a:lstStyle/>
          <a:p>
            <a:pPr eaLnBrk="1" hangingPunct="1">
              <a:lnSpc>
                <a:spcPct val="90000"/>
              </a:lnSpc>
              <a:buClr>
                <a:srgbClr val="FF0000"/>
              </a:buClr>
              <a:buFont typeface="Wingdings" panose="05000000000000000000" pitchFamily="2" charset="2"/>
              <a:buChar char="Ø"/>
            </a:pPr>
            <a:r>
              <a:rPr lang="en-US" sz="2000" dirty="0">
                <a:solidFill>
                  <a:srgbClr val="FF0000"/>
                </a:solidFill>
                <a:latin typeface="Tahoma" charset="0"/>
                <a:cs typeface="Arial" charset="0"/>
              </a:rPr>
              <a:t>Input</a:t>
            </a:r>
          </a:p>
          <a:p>
            <a:pPr marL="365760" lvl="1" indent="0" eaLnBrk="1" hangingPunct="1">
              <a:lnSpc>
                <a:spcPct val="90000"/>
              </a:lnSpc>
              <a:buNone/>
            </a:pPr>
            <a:r>
              <a:rPr lang="en-US" sz="2000" dirty="0">
                <a:latin typeface="Tahoma" charset="0"/>
                <a:cs typeface="Arial" charset="0"/>
              </a:rPr>
              <a:t>Radius = 2.5 cm</a:t>
            </a:r>
          </a:p>
          <a:p>
            <a:pPr marL="365760" lvl="1" indent="0" eaLnBrk="1" hangingPunct="1">
              <a:lnSpc>
                <a:spcPct val="90000"/>
              </a:lnSpc>
              <a:buNone/>
            </a:pPr>
            <a:r>
              <a:rPr lang="en-US" sz="2000" dirty="0">
                <a:latin typeface="Tahoma" charset="0"/>
                <a:cs typeface="Arial" charset="0"/>
              </a:rPr>
              <a:t>PI = 3.14</a:t>
            </a:r>
          </a:p>
          <a:p>
            <a:pPr>
              <a:lnSpc>
                <a:spcPct val="90000"/>
              </a:lnSpc>
              <a:buClr>
                <a:srgbClr val="FF0000"/>
              </a:buClr>
              <a:buFont typeface="Wingdings" panose="05000000000000000000" pitchFamily="2" charset="2"/>
              <a:buChar char="Ø"/>
            </a:pPr>
            <a:r>
              <a:rPr lang="en-US" sz="2000" dirty="0">
                <a:solidFill>
                  <a:srgbClr val="FF0000"/>
                </a:solidFill>
                <a:latin typeface="Tahoma" charset="0"/>
                <a:cs typeface="Arial" charset="0"/>
              </a:rPr>
              <a:t>Output</a:t>
            </a:r>
          </a:p>
          <a:p>
            <a:pPr marL="365760" lvl="1" indent="0">
              <a:lnSpc>
                <a:spcPct val="90000"/>
              </a:lnSpc>
              <a:buNone/>
            </a:pPr>
            <a:r>
              <a:rPr lang="en-US" sz="2000" dirty="0">
                <a:latin typeface="Tahoma" charset="0"/>
                <a:cs typeface="Arial" charset="0"/>
              </a:rPr>
              <a:t>Area = ?</a:t>
            </a:r>
          </a:p>
          <a:p>
            <a:pPr marL="365760" lvl="1" indent="0">
              <a:lnSpc>
                <a:spcPct val="90000"/>
              </a:lnSpc>
              <a:buNone/>
            </a:pPr>
            <a:r>
              <a:rPr lang="en-US" sz="2000" dirty="0">
                <a:latin typeface="Tahoma" charset="0"/>
                <a:cs typeface="Arial" charset="0"/>
              </a:rPr>
              <a:t>Perimeter = ?</a:t>
            </a:r>
          </a:p>
          <a:p>
            <a:pPr eaLnBrk="1" hangingPunct="1">
              <a:lnSpc>
                <a:spcPct val="90000"/>
              </a:lnSpc>
              <a:buClr>
                <a:srgbClr val="FF0000"/>
              </a:buClr>
              <a:buFont typeface="Wingdings" panose="05000000000000000000" pitchFamily="2" charset="2"/>
              <a:buChar char="Ø"/>
            </a:pPr>
            <a:r>
              <a:rPr lang="en-US" sz="2000" dirty="0">
                <a:solidFill>
                  <a:srgbClr val="FF0000"/>
                </a:solidFill>
                <a:latin typeface="Tahoma" charset="0"/>
                <a:cs typeface="Arial" charset="0"/>
              </a:rPr>
              <a:t>Processing (Input </a:t>
            </a:r>
            <a:r>
              <a:rPr lang="en-US" sz="2000" dirty="0">
                <a:solidFill>
                  <a:srgbClr val="FF0000"/>
                </a:solidFill>
                <a:latin typeface="Tahoma" charset="0"/>
                <a:cs typeface="Arial" charset="0"/>
                <a:sym typeface="Wingdings" panose="05000000000000000000" pitchFamily="2" charset="2"/>
              </a:rPr>
              <a:t> Output)</a:t>
            </a:r>
            <a:endParaRPr lang="en-US" sz="2000" dirty="0">
              <a:solidFill>
                <a:srgbClr val="FF0000"/>
              </a:solidFill>
              <a:latin typeface="Tahoma" charset="0"/>
              <a:cs typeface="Arial" charset="0"/>
            </a:endParaRPr>
          </a:p>
          <a:p>
            <a:pPr marL="365760" lvl="1" indent="0" eaLnBrk="1" hangingPunct="1">
              <a:lnSpc>
                <a:spcPct val="90000"/>
              </a:lnSpc>
              <a:buNone/>
            </a:pPr>
            <a:r>
              <a:rPr lang="en-US" sz="2000" dirty="0">
                <a:latin typeface="Tahoma" charset="0"/>
                <a:cs typeface="Arial" charset="0"/>
              </a:rPr>
              <a:t>Area = PI * Radius * Radius = 3.14*6.25 = 19.625 cm</a:t>
            </a:r>
            <a:r>
              <a:rPr lang="en-US" sz="2000" baseline="30000" dirty="0">
                <a:latin typeface="Tahoma" charset="0"/>
                <a:cs typeface="Arial" charset="0"/>
              </a:rPr>
              <a:t>2</a:t>
            </a:r>
          </a:p>
          <a:p>
            <a:pPr marL="365760" lvl="1" indent="0" eaLnBrk="1" hangingPunct="1">
              <a:lnSpc>
                <a:spcPct val="90000"/>
              </a:lnSpc>
              <a:buNone/>
            </a:pPr>
            <a:r>
              <a:rPr lang="en-US" sz="2000" dirty="0">
                <a:latin typeface="Tahoma" charset="0"/>
                <a:cs typeface="Arial" charset="0"/>
              </a:rPr>
              <a:t>Perimeter = 2 * PI * Radius = 2*3.14*2.5 = 15.7 cm</a:t>
            </a:r>
          </a:p>
        </p:txBody>
      </p:sp>
      <p:sp>
        <p:nvSpPr>
          <p:cNvPr id="16389" name="Rectangle 2"/>
          <p:cNvSpPr>
            <a:spLocks noGrp="1" noChangeArrowheads="1"/>
          </p:cNvSpPr>
          <p:nvPr>
            <p:ph type="title"/>
          </p:nvPr>
        </p:nvSpPr>
        <p:spPr>
          <a:xfrm>
            <a:off x="228600" y="152400"/>
            <a:ext cx="8686800" cy="533400"/>
          </a:xfrm>
          <a:noFill/>
        </p:spPr>
        <p:txBody>
          <a:bodyPr vert="horz" anchor="ctr">
            <a:noAutofit/>
          </a:bodyPr>
          <a:lstStyle/>
          <a:p>
            <a:r>
              <a:rPr lang="en-US" sz="3000" dirty="0">
                <a:solidFill>
                  <a:schemeClr val="accent3"/>
                </a:solidFill>
                <a:latin typeface="Tahoma" charset="0"/>
                <a:cs typeface="Arial" charset="0"/>
              </a:rPr>
              <a:t>Example 2 - Area and Perimeter of a Circle </a:t>
            </a:r>
          </a:p>
        </p:txBody>
      </p:sp>
      <p:sp>
        <p:nvSpPr>
          <p:cNvPr id="8" name="Rectangle 7"/>
          <p:cNvSpPr/>
          <p:nvPr/>
        </p:nvSpPr>
        <p:spPr>
          <a:xfrm>
            <a:off x="228600" y="5257800"/>
            <a:ext cx="8686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the values of the input data are not given in the problem statement, they may be read from the user through the keyboard.</a:t>
            </a:r>
          </a:p>
        </p:txBody>
      </p:sp>
      <p:sp>
        <p:nvSpPr>
          <p:cNvPr id="9" name="Slide Number Placeholder 8"/>
          <p:cNvSpPr>
            <a:spLocks noGrp="1"/>
          </p:cNvSpPr>
          <p:nvPr>
            <p:ph type="sldNum" sz="quarter" idx="12"/>
          </p:nvPr>
        </p:nvSpPr>
        <p:spPr/>
        <p:txBody>
          <a:bodyPr/>
          <a:lstStyle/>
          <a:p>
            <a:r>
              <a:rPr lang="en-US"/>
              <a:t> </a:t>
            </a:r>
            <a:fld id="{D8D24581-BA14-4640-B752-9AB0FD1B9A37}" type="slidenum">
              <a:rPr lang="en-US" smtClean="0"/>
              <a:pPr/>
              <a:t>9</a:t>
            </a:fld>
            <a:endParaRPr lang="en-US" dirty="0"/>
          </a:p>
        </p:txBody>
      </p:sp>
      <p:sp>
        <p:nvSpPr>
          <p:cNvPr id="13" name="Rectangle 3" descr="Rectangle: Click to edit Master text styles&#10;Second level&#10;Third level&#10;Fourth level&#10;Fifth level"/>
          <p:cNvSpPr txBox="1">
            <a:spLocks noChangeArrowheads="1"/>
          </p:cNvSpPr>
          <p:nvPr/>
        </p:nvSpPr>
        <p:spPr>
          <a:xfrm>
            <a:off x="304800" y="914400"/>
            <a:ext cx="8305800" cy="457200"/>
          </a:xfrm>
          <a:prstGeom prst="rect">
            <a:avLst/>
          </a:prstGeom>
          <a:solidFill>
            <a:schemeClr val="bg2"/>
          </a:solidFill>
          <a:ln>
            <a:solidFill>
              <a:srgbClr val="0000FF"/>
            </a:solidFill>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fontAlgn="auto">
              <a:lnSpc>
                <a:spcPct val="90000"/>
              </a:lnSpc>
              <a:buFont typeface="Wingdings 3"/>
              <a:buNone/>
            </a:pPr>
            <a:r>
              <a:rPr lang="en-US" sz="2000">
                <a:solidFill>
                  <a:srgbClr val="0000FF"/>
                </a:solidFill>
                <a:latin typeface="Tahoma" charset="0"/>
                <a:cs typeface="Arial" charset="0"/>
              </a:rPr>
              <a:t>Calculate the area and the perimeter of a circle of radius = 2.5 cm.</a:t>
            </a:r>
            <a:endParaRPr lang="en-US" sz="2000" dirty="0">
              <a:solidFill>
                <a:srgbClr val="0000FF"/>
              </a:solidFill>
              <a:latin typeface="Tahoma" charset="0"/>
              <a:cs typeface="Arial" charset="0"/>
            </a:endParaRPr>
          </a:p>
        </p:txBody>
      </p:sp>
      <p:cxnSp>
        <p:nvCxnSpPr>
          <p:cNvPr id="7" name="Straight Connector 6"/>
          <p:cNvCxnSpPr/>
          <p:nvPr/>
        </p:nvCxnSpPr>
        <p:spPr>
          <a:xfrm>
            <a:off x="0" y="762000"/>
            <a:ext cx="9144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61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90">
                                            <p:txEl>
                                              <p:pRg st="0" end="0"/>
                                            </p:txEl>
                                          </p:spTgt>
                                        </p:tgtEl>
                                        <p:attrNameLst>
                                          <p:attrName>style.visibility</p:attrName>
                                        </p:attrNameLst>
                                      </p:cBhvr>
                                      <p:to>
                                        <p:strVal val="visible"/>
                                      </p:to>
                                    </p:set>
                                    <p:animEffect transition="in" filter="wipe(left)">
                                      <p:cBhvr>
                                        <p:cTn id="7" dur="500"/>
                                        <p:tgtEl>
                                          <p:spTgt spid="16390">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390">
                                            <p:txEl>
                                              <p:pRg st="1" end="1"/>
                                            </p:txEl>
                                          </p:spTgt>
                                        </p:tgtEl>
                                        <p:attrNameLst>
                                          <p:attrName>style.visibility</p:attrName>
                                        </p:attrNameLst>
                                      </p:cBhvr>
                                      <p:to>
                                        <p:strVal val="visible"/>
                                      </p:to>
                                    </p:set>
                                    <p:animEffect transition="in" filter="wipe(left)">
                                      <p:cBhvr>
                                        <p:cTn id="10" dur="500"/>
                                        <p:tgtEl>
                                          <p:spTgt spid="16390">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390">
                                            <p:txEl>
                                              <p:pRg st="2" end="2"/>
                                            </p:txEl>
                                          </p:spTgt>
                                        </p:tgtEl>
                                        <p:attrNameLst>
                                          <p:attrName>style.visibility</p:attrName>
                                        </p:attrNameLst>
                                      </p:cBhvr>
                                      <p:to>
                                        <p:strVal val="visible"/>
                                      </p:to>
                                    </p:set>
                                    <p:animEffect transition="in" filter="wipe(left)">
                                      <p:cBhvr>
                                        <p:cTn id="13" dur="500"/>
                                        <p:tgtEl>
                                          <p:spTgt spid="1639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390">
                                            <p:txEl>
                                              <p:pRg st="3" end="3"/>
                                            </p:txEl>
                                          </p:spTgt>
                                        </p:tgtEl>
                                        <p:attrNameLst>
                                          <p:attrName>style.visibility</p:attrName>
                                        </p:attrNameLst>
                                      </p:cBhvr>
                                      <p:to>
                                        <p:strVal val="visible"/>
                                      </p:to>
                                    </p:set>
                                    <p:animEffect transition="in" filter="wipe(left)">
                                      <p:cBhvr>
                                        <p:cTn id="18" dur="500"/>
                                        <p:tgtEl>
                                          <p:spTgt spid="16390">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390">
                                            <p:txEl>
                                              <p:pRg st="4" end="4"/>
                                            </p:txEl>
                                          </p:spTgt>
                                        </p:tgtEl>
                                        <p:attrNameLst>
                                          <p:attrName>style.visibility</p:attrName>
                                        </p:attrNameLst>
                                      </p:cBhvr>
                                      <p:to>
                                        <p:strVal val="visible"/>
                                      </p:to>
                                    </p:set>
                                    <p:animEffect transition="in" filter="wipe(left)">
                                      <p:cBhvr>
                                        <p:cTn id="21" dur="500"/>
                                        <p:tgtEl>
                                          <p:spTgt spid="16390">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6390">
                                            <p:txEl>
                                              <p:pRg st="5" end="5"/>
                                            </p:txEl>
                                          </p:spTgt>
                                        </p:tgtEl>
                                        <p:attrNameLst>
                                          <p:attrName>style.visibility</p:attrName>
                                        </p:attrNameLst>
                                      </p:cBhvr>
                                      <p:to>
                                        <p:strVal val="visible"/>
                                      </p:to>
                                    </p:set>
                                    <p:animEffect transition="in" filter="wipe(left)">
                                      <p:cBhvr>
                                        <p:cTn id="24" dur="500"/>
                                        <p:tgtEl>
                                          <p:spTgt spid="16390">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390">
                                            <p:txEl>
                                              <p:pRg st="6" end="6"/>
                                            </p:txEl>
                                          </p:spTgt>
                                        </p:tgtEl>
                                        <p:attrNameLst>
                                          <p:attrName>style.visibility</p:attrName>
                                        </p:attrNameLst>
                                      </p:cBhvr>
                                      <p:to>
                                        <p:strVal val="visible"/>
                                      </p:to>
                                    </p:set>
                                    <p:animEffect transition="in" filter="wipe(left)">
                                      <p:cBhvr>
                                        <p:cTn id="29" dur="500"/>
                                        <p:tgtEl>
                                          <p:spTgt spid="16390">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390">
                                            <p:txEl>
                                              <p:pRg st="7" end="7"/>
                                            </p:txEl>
                                          </p:spTgt>
                                        </p:tgtEl>
                                        <p:attrNameLst>
                                          <p:attrName>style.visibility</p:attrName>
                                        </p:attrNameLst>
                                      </p:cBhvr>
                                      <p:to>
                                        <p:strVal val="visible"/>
                                      </p:to>
                                    </p:set>
                                    <p:animEffect transition="in" filter="wipe(left)">
                                      <p:cBhvr>
                                        <p:cTn id="32" dur="500"/>
                                        <p:tgtEl>
                                          <p:spTgt spid="16390">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6390">
                                            <p:txEl>
                                              <p:pRg st="8" end="8"/>
                                            </p:txEl>
                                          </p:spTgt>
                                        </p:tgtEl>
                                        <p:attrNameLst>
                                          <p:attrName>style.visibility</p:attrName>
                                        </p:attrNameLst>
                                      </p:cBhvr>
                                      <p:to>
                                        <p:strVal val="visible"/>
                                      </p:to>
                                    </p:set>
                                    <p:animEffect transition="in" filter="wipe(left)">
                                      <p:cBhvr>
                                        <p:cTn id="35" dur="500"/>
                                        <p:tgtEl>
                                          <p:spTgt spid="16390">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build="p"/>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2. ASSIGNMENT OPERATORS</a:t>
            </a:r>
          </a:p>
        </p:txBody>
      </p:sp>
      <p:sp>
        <p:nvSpPr>
          <p:cNvPr id="120" name="Shape 120"/>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90</a:t>
            </a:fld>
            <a:endParaRPr sz="1000"/>
          </a:p>
        </p:txBody>
      </p:sp>
      <p:grpSp>
        <p:nvGrpSpPr>
          <p:cNvPr id="123" name="Group 123"/>
          <p:cNvGrpSpPr/>
          <p:nvPr/>
        </p:nvGrpSpPr>
        <p:grpSpPr>
          <a:xfrm>
            <a:off x="179511" y="1772815"/>
            <a:ext cx="7848874" cy="4555640"/>
            <a:chOff x="0" y="0"/>
            <a:chExt cx="7848872" cy="4555638"/>
          </a:xfrm>
        </p:grpSpPr>
        <p:sp>
          <p:nvSpPr>
            <p:cNvPr id="121" name="Shape 121"/>
            <p:cNvSpPr/>
            <p:nvPr/>
          </p:nvSpPr>
          <p:spPr>
            <a:xfrm>
              <a:off x="648072" y="0"/>
              <a:ext cx="7200801" cy="4555639"/>
            </a:xfrm>
            <a:prstGeom prst="rect">
              <a:avLst/>
            </a:prstGeom>
            <a:solidFill>
              <a:srgbClr val="DEF5FA"/>
            </a:solidFill>
            <a:ln w="28575" cap="rnd">
              <a:solidFill>
                <a:srgbClr val="0000FF"/>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r>
                <a:rPr>
                  <a:solidFill>
                    <a:srgbClr val="00B0F0"/>
                  </a:solidFill>
                </a:rPr>
                <a:t>public class </a:t>
              </a:r>
              <a:r>
                <a:rPr>
                  <a:solidFill>
                    <a:srgbClr val="0000FF"/>
                  </a:solidFill>
                </a:rPr>
                <a:t>AssignmentOperator</a:t>
              </a:r>
            </a:p>
            <a:p>
              <a:pPr lvl="0"/>
              <a:r>
                <a:rPr>
                  <a:solidFill>
                    <a:srgbClr val="0000FF"/>
                  </a:solidFill>
                </a:rPr>
                <a:t>{</a:t>
              </a:r>
            </a:p>
            <a:p>
              <a:pPr lvl="0"/>
              <a:r>
                <a:rPr>
                  <a:solidFill>
                    <a:srgbClr val="00B0F0"/>
                  </a:solidFill>
                </a:rPr>
                <a:t>public static void </a:t>
              </a:r>
              <a:r>
                <a:rPr>
                  <a:solidFill>
                    <a:srgbClr val="0000FF"/>
                  </a:solidFill>
                </a:rPr>
                <a:t>main (String[] args)</a:t>
              </a:r>
            </a:p>
            <a:p>
              <a:pPr lvl="0"/>
              <a:r>
                <a:rPr>
                  <a:solidFill>
                    <a:srgbClr val="0000FF"/>
                  </a:solidFill>
                </a:rPr>
                <a:t>      {</a:t>
              </a:r>
            </a:p>
            <a:p>
              <a:pPr lvl="0"/>
              <a:r>
                <a:rPr>
                  <a:solidFill>
                    <a:srgbClr val="0000FF"/>
                  </a:solidFill>
                </a:rPr>
                <a:t>         </a:t>
              </a:r>
              <a:r>
                <a:t>// Declaration section: to declare needed variables</a:t>
              </a:r>
            </a:p>
            <a:p>
              <a:pPr lvl="0"/>
              <a:r>
                <a:rPr>
                  <a:solidFill>
                    <a:srgbClr val="0000FF"/>
                  </a:solidFill>
                </a:rPr>
                <a:t>	</a:t>
              </a:r>
              <a:r>
                <a:rPr>
                  <a:solidFill>
                    <a:srgbClr val="00B0F0"/>
                  </a:solidFill>
                </a:rPr>
                <a:t>int</a:t>
              </a:r>
              <a:r>
                <a:rPr>
                  <a:solidFill>
                    <a:srgbClr val="0000FF"/>
                  </a:solidFill>
                </a:rPr>
                <a:t> counter;</a:t>
              </a:r>
            </a:p>
            <a:p>
              <a:pPr lvl="0"/>
              <a:r>
                <a:t>         // Input section: to enter values of used variables</a:t>
              </a:r>
            </a:p>
            <a:p>
              <a:pPr lvl="0"/>
              <a:r>
                <a:rPr>
                  <a:solidFill>
                    <a:srgbClr val="0000FF"/>
                  </a:solidFill>
                </a:rPr>
                <a:t>	counter = 0;</a:t>
              </a:r>
            </a:p>
            <a:p>
              <a:pPr lvl="0"/>
              <a:r>
                <a:t>         // Processing section: processing statements</a:t>
              </a:r>
            </a:p>
            <a:p>
              <a:pPr lvl="0"/>
              <a:r>
                <a:t>	</a:t>
              </a:r>
              <a:r>
                <a:rPr>
                  <a:solidFill>
                    <a:srgbClr val="0000FF"/>
                  </a:solidFill>
                </a:rPr>
                <a:t>counter = counter + 1;</a:t>
              </a:r>
            </a:p>
            <a:p>
              <a:pPr lvl="0"/>
              <a:r>
                <a:t>         // Output section: display program output</a:t>
              </a:r>
            </a:p>
            <a:p>
              <a:pPr lvl="0"/>
              <a:r>
                <a:rPr>
                  <a:solidFill>
                    <a:srgbClr val="0000FF"/>
                  </a:solidFill>
                </a:rPr>
                <a:t>	System.out.println (“counter= “ + counter);</a:t>
              </a:r>
            </a:p>
            <a:p>
              <a:pPr lvl="0"/>
              <a:r>
                <a:rPr>
                  <a:solidFill>
                    <a:srgbClr val="0000FF"/>
                  </a:solidFill>
                </a:rPr>
                <a:t>      } </a:t>
              </a:r>
              <a:r>
                <a:t>// end main</a:t>
              </a:r>
            </a:p>
            <a:p>
              <a:pPr lvl="0"/>
              <a:r>
                <a:rPr>
                  <a:solidFill>
                    <a:srgbClr val="0000FF"/>
                  </a:solidFill>
                </a:rPr>
                <a:t>} </a:t>
              </a:r>
              <a:r>
                <a:t>// end class</a:t>
              </a:r>
            </a:p>
          </p:txBody>
        </p:sp>
        <p:sp>
          <p:nvSpPr>
            <p:cNvPr id="122" name="Shape 122"/>
            <p:cNvSpPr/>
            <p:nvPr/>
          </p:nvSpPr>
          <p:spPr>
            <a:xfrm>
              <a:off x="0" y="0"/>
              <a:ext cx="576065" cy="45270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r"/>
              <a:r>
                <a:rPr>
                  <a:solidFill>
                    <a:srgbClr val="FF0000"/>
                  </a:solidFill>
                </a:rPr>
                <a:t>1</a:t>
              </a:r>
            </a:p>
            <a:p>
              <a:pPr lvl="0" algn="r"/>
              <a:r>
                <a:rPr>
                  <a:solidFill>
                    <a:srgbClr val="FF0000"/>
                  </a:solidFill>
                </a:rPr>
                <a:t>2</a:t>
              </a:r>
            </a:p>
            <a:p>
              <a:pPr lvl="0" algn="r"/>
              <a:r>
                <a:rPr>
                  <a:solidFill>
                    <a:srgbClr val="FF0000"/>
                  </a:solidFill>
                </a:rPr>
                <a:t>3</a:t>
              </a:r>
            </a:p>
            <a:p>
              <a:pPr lvl="0" algn="r"/>
              <a:r>
                <a:rPr>
                  <a:solidFill>
                    <a:srgbClr val="FF0000"/>
                  </a:solidFill>
                </a:rPr>
                <a:t>4</a:t>
              </a:r>
            </a:p>
            <a:p>
              <a:pPr lvl="0" algn="r"/>
              <a:r>
                <a:rPr>
                  <a:solidFill>
                    <a:srgbClr val="FF0000"/>
                  </a:solidFill>
                </a:rPr>
                <a:t>5</a:t>
              </a:r>
            </a:p>
            <a:p>
              <a:pPr lvl="0" algn="r"/>
              <a:r>
                <a:rPr>
                  <a:solidFill>
                    <a:srgbClr val="FF0000"/>
                  </a:solidFill>
                </a:rPr>
                <a:t>6</a:t>
              </a:r>
            </a:p>
            <a:p>
              <a:pPr lvl="0" algn="r"/>
              <a:r>
                <a:rPr>
                  <a:solidFill>
                    <a:srgbClr val="FF0000"/>
                  </a:solidFill>
                </a:rPr>
                <a:t>7</a:t>
              </a:r>
            </a:p>
            <a:p>
              <a:pPr lvl="0" algn="r"/>
              <a:r>
                <a:rPr>
                  <a:solidFill>
                    <a:srgbClr val="FF0000"/>
                  </a:solidFill>
                </a:rPr>
                <a:t>8</a:t>
              </a:r>
            </a:p>
            <a:p>
              <a:pPr lvl="0" algn="r"/>
              <a:r>
                <a:rPr>
                  <a:solidFill>
                    <a:srgbClr val="FF0000"/>
                  </a:solidFill>
                </a:rPr>
                <a:t>9</a:t>
              </a:r>
            </a:p>
            <a:p>
              <a:pPr lvl="0" algn="r"/>
              <a:r>
                <a:rPr>
                  <a:solidFill>
                    <a:srgbClr val="FF0000"/>
                  </a:solidFill>
                </a:rPr>
                <a:t>10</a:t>
              </a:r>
            </a:p>
            <a:p>
              <a:pPr lvl="0" algn="r"/>
              <a:r>
                <a:rPr>
                  <a:solidFill>
                    <a:srgbClr val="FF0000"/>
                  </a:solidFill>
                </a:rPr>
                <a:t>11</a:t>
              </a:r>
            </a:p>
            <a:p>
              <a:pPr lvl="0" algn="r"/>
              <a:r>
                <a:rPr>
                  <a:solidFill>
                    <a:srgbClr val="FF0000"/>
                  </a:solidFill>
                </a:rPr>
                <a:t>12</a:t>
              </a:r>
            </a:p>
            <a:p>
              <a:pPr lvl="0" algn="r"/>
              <a:r>
                <a:rPr>
                  <a:solidFill>
                    <a:srgbClr val="FF0000"/>
                  </a:solidFill>
                </a:rPr>
                <a:t>13</a:t>
              </a:r>
            </a:p>
            <a:p>
              <a:pPr lvl="0" algn="r"/>
              <a:r>
                <a:rPr>
                  <a:solidFill>
                    <a:srgbClr val="FF0000"/>
                  </a:solidFill>
                </a:rPr>
                <a:t>14</a:t>
              </a:r>
            </a:p>
          </p:txBody>
        </p:sp>
      </p:grpSp>
      <p:sp>
        <p:nvSpPr>
          <p:cNvPr id="124" name="Shape 124"/>
          <p:cNvSpPr/>
          <p:nvPr/>
        </p:nvSpPr>
        <p:spPr>
          <a:xfrm>
            <a:off x="0" y="764704"/>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127" name="Group 127"/>
          <p:cNvGrpSpPr/>
          <p:nvPr/>
        </p:nvGrpSpPr>
        <p:grpSpPr>
          <a:xfrm>
            <a:off x="0" y="816950"/>
            <a:ext cx="9144000" cy="399564"/>
            <a:chOff x="0" y="0"/>
            <a:chExt cx="9144000" cy="399563"/>
          </a:xfrm>
        </p:grpSpPr>
        <p:sp>
          <p:nvSpPr>
            <p:cNvPr id="125" name="Shape 125"/>
            <p:cNvSpPr/>
            <p:nvPr/>
          </p:nvSpPr>
          <p:spPr>
            <a:xfrm>
              <a:off x="0" y="19761"/>
              <a:ext cx="9144000" cy="360041"/>
            </a:xfrm>
            <a:prstGeom prst="rect">
              <a:avLst/>
            </a:prstGeom>
            <a:solidFill>
              <a:srgbClr val="00B0F0"/>
            </a:solidFill>
            <a:ln w="54999" cap="flat">
              <a:solidFill>
                <a:srgbClr val="21768B"/>
              </a:solidFill>
              <a:prstDash val="solid"/>
              <a:bevel/>
            </a:ln>
            <a:effectLst/>
          </p:spPr>
          <p:txBody>
            <a:bodyPr wrap="square" lIns="0" tIns="0" rIns="0" bIns="0" numCol="1" anchor="ctr">
              <a:noAutofit/>
            </a:bodyPr>
            <a:lstStyle/>
            <a:p>
              <a:pPr lvl="0" algn="ctr">
                <a:defRPr b="1">
                  <a:solidFill>
                    <a:srgbClr val="FFFFFF"/>
                  </a:solidFill>
                </a:defRPr>
              </a:pPr>
              <a:endParaRPr/>
            </a:p>
          </p:txBody>
        </p:sp>
        <p:sp>
          <p:nvSpPr>
            <p:cNvPr id="126" name="Shape 126"/>
            <p:cNvSpPr/>
            <p:nvPr/>
          </p:nvSpPr>
          <p:spPr>
            <a:xfrm>
              <a:off x="0" y="0"/>
              <a:ext cx="914400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rgbClr val="FFFFFF"/>
                  </a:solidFill>
                </a:rPr>
                <a:t>PROGRAM</a:t>
              </a:r>
            </a:p>
          </p:txBody>
        </p:sp>
      </p:grpSp>
      <p:sp>
        <p:nvSpPr>
          <p:cNvPr id="128" name="Shape 128"/>
          <p:cNvSpPr/>
          <p:nvPr/>
        </p:nvSpPr>
        <p:spPr>
          <a:xfrm>
            <a:off x="0" y="1268759"/>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129" name="Shape 129"/>
          <p:cNvSpPr>
            <a:spLocks noGrp="1"/>
          </p:cNvSpPr>
          <p:nvPr>
            <p:ph type="body" idx="1"/>
          </p:nvPr>
        </p:nvSpPr>
        <p:spPr>
          <a:xfrm>
            <a:off x="251519" y="1268761"/>
            <a:ext cx="8640962" cy="648072"/>
          </a:xfrm>
          <a:prstGeom prst="rect">
            <a:avLst/>
          </a:prstGeom>
        </p:spPr>
        <p:txBody>
          <a:bodyPr/>
          <a:lstStyle/>
          <a:p>
            <a:pPr marL="254000" lvl="0" indent="-254000" algn="just">
              <a:lnSpc>
                <a:spcPct val="90000"/>
              </a:lnSpc>
              <a:buClr>
                <a:srgbClr val="FF0000"/>
              </a:buClr>
              <a:buFont typeface="Wingdings"/>
              <a:buChar char="➢"/>
              <a:defRPr sz="1800"/>
            </a:pPr>
            <a:r>
              <a:rPr sz="2000">
                <a:latin typeface="Tahoma"/>
                <a:ea typeface="Tahoma"/>
                <a:cs typeface="Tahoma"/>
                <a:sym typeface="Tahoma"/>
              </a:rPr>
              <a:t>What is the </a:t>
            </a:r>
            <a:r>
              <a:rPr sz="2000">
                <a:solidFill>
                  <a:srgbClr val="FF0000"/>
                </a:solidFill>
                <a:latin typeface="Tahoma"/>
                <a:ea typeface="Tahoma"/>
                <a:cs typeface="Tahoma"/>
                <a:sym typeface="Tahoma"/>
              </a:rPr>
              <a:t>memory state</a:t>
            </a:r>
            <a:r>
              <a:rPr sz="2000">
                <a:latin typeface="Tahoma"/>
                <a:ea typeface="Tahoma"/>
                <a:cs typeface="Tahoma"/>
                <a:sym typeface="Tahoma"/>
              </a:rPr>
              <a:t> of the following program:</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27"/>
                                        </p:tgtEl>
                                        <p:attrNameLst>
                                          <p:attrName>style.visibility</p:attrName>
                                        </p:attrNameLst>
                                      </p:cBhvr>
                                      <p:to>
                                        <p:strVal val="visible"/>
                                      </p:to>
                                    </p:set>
                                    <p:animEffect transition="in" filter="wipe(left)">
                                      <p:cBhvr>
                                        <p:cTn id="7" dur="1000"/>
                                        <p:tgtEl>
                                          <p:spTgt spid="127"/>
                                        </p:tgtEl>
                                      </p:cBhvr>
                                    </p:animEffect>
                                  </p:childTnLst>
                                </p:cTn>
                              </p:par>
                            </p:childTnLst>
                          </p:cTn>
                        </p:par>
                        <p:par>
                          <p:cTn id="8" fill="hold">
                            <p:stCondLst>
                              <p:cond delay="1000"/>
                            </p:stCondLst>
                            <p:childTnLst>
                              <p:par>
                                <p:cTn id="9" presetID="22" presetClass="entr" presetSubtype="1" fill="hold" grpId="0" nodeType="afterEffect">
                                  <p:stCondLst>
                                    <p:cond delay="0"/>
                                  </p:stCondLst>
                                  <p:iterate>
                                    <p:tmAbs val="0"/>
                                  </p:iterate>
                                  <p:childTnLst>
                                    <p:set>
                                      <p:cBhvr>
                                        <p:cTn id="10" fill="hold"/>
                                        <p:tgtEl>
                                          <p:spTgt spid="123"/>
                                        </p:tgtEl>
                                        <p:attrNameLst>
                                          <p:attrName>style.visibility</p:attrName>
                                        </p:attrNameLst>
                                      </p:cBhvr>
                                      <p:to>
                                        <p:strVal val="visible"/>
                                      </p:to>
                                    </p:set>
                                    <p:animEffect transition="in" filter="wipe(up)">
                                      <p:cBhvr>
                                        <p:cTn id="11" dur="500"/>
                                        <p:tgtEl>
                                          <p:spTgt spid="123"/>
                                        </p:tgtEl>
                                      </p:cBhvr>
                                    </p:animEffect>
                                  </p:childTnLst>
                                </p:cTn>
                              </p:par>
                            </p:childTnLst>
                          </p:cTn>
                        </p:par>
                        <p:par>
                          <p:cTn id="12" fill="hold">
                            <p:stCondLst>
                              <p:cond delay="1500"/>
                            </p:stCondLst>
                            <p:childTnLst>
                              <p:par>
                                <p:cTn id="13" presetID="22" presetClass="entr" presetSubtype="2" fill="hold" grpId="0" nodeType="afterEffect">
                                  <p:stCondLst>
                                    <p:cond delay="0"/>
                                  </p:stCondLst>
                                  <p:iterate>
                                    <p:tmAbs val="0"/>
                                  </p:iterate>
                                  <p:childTnLst>
                                    <p:set>
                                      <p:cBhvr>
                                        <p:cTn id="14" fill="hold"/>
                                        <p:tgtEl>
                                          <p:spTgt spid="129">
                                            <p:bg/>
                                          </p:spTgt>
                                        </p:tgtEl>
                                        <p:attrNameLst>
                                          <p:attrName>style.visibility</p:attrName>
                                        </p:attrNameLst>
                                      </p:cBhvr>
                                      <p:to>
                                        <p:strVal val="visible"/>
                                      </p:to>
                                    </p:set>
                                    <p:animEffect transition="in" filter="wipe(right)">
                                      <p:cBhvr>
                                        <p:cTn id="15" dur="500"/>
                                        <p:tgtEl>
                                          <p:spTgt spid="129">
                                            <p:bg/>
                                          </p:spTgt>
                                        </p:tgtEl>
                                      </p:cBhvr>
                                    </p:animEffect>
                                  </p:childTnLst>
                                </p:cTn>
                              </p:par>
                              <p:par>
                                <p:cTn id="16" presetID="22" presetClass="entr" presetSubtype="2" fill="hold" grpId="0">
                                  <p:stCondLst>
                                    <p:cond delay="0"/>
                                  </p:stCondLst>
                                  <p:iterate>
                                    <p:tmAbs val="0"/>
                                  </p:iterate>
                                  <p:childTnLst>
                                    <p:set>
                                      <p:cBhvr>
                                        <p:cTn id="17" fill="hold"/>
                                        <p:tgtEl>
                                          <p:spTgt spid="129">
                                            <p:txEl>
                                              <p:pRg st="0" end="0"/>
                                            </p:txEl>
                                          </p:spTgt>
                                        </p:tgtEl>
                                        <p:attrNameLst>
                                          <p:attrName>style.visibility</p:attrName>
                                        </p:attrNameLst>
                                      </p:cBhvr>
                                      <p:to>
                                        <p:strVal val="visible"/>
                                      </p:to>
                                    </p:set>
                                    <p:animEffect transition="in" filter="wipe(right)">
                                      <p:cBhvr>
                                        <p:cTn id="18" dur="5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advAuto="0"/>
      <p:bldP spid="127" grpId="0" animBg="1" advAuto="0"/>
      <p:bldP spid="129" grpId="0" build="p"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2. ASSIGNMENT OPERATORS</a:t>
            </a:r>
          </a:p>
        </p:txBody>
      </p:sp>
      <p:sp>
        <p:nvSpPr>
          <p:cNvPr id="193" name="Shape 193"/>
          <p:cNvSpPr/>
          <p:nvPr/>
        </p:nvSpPr>
        <p:spPr>
          <a:xfrm>
            <a:off x="0" y="764704"/>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196" name="Group 196"/>
          <p:cNvGrpSpPr/>
          <p:nvPr/>
        </p:nvGrpSpPr>
        <p:grpSpPr>
          <a:xfrm>
            <a:off x="0" y="816950"/>
            <a:ext cx="9144000" cy="399564"/>
            <a:chOff x="0" y="0"/>
            <a:chExt cx="9144000" cy="399563"/>
          </a:xfrm>
        </p:grpSpPr>
        <p:sp>
          <p:nvSpPr>
            <p:cNvPr id="194" name="Shape 194"/>
            <p:cNvSpPr/>
            <p:nvPr/>
          </p:nvSpPr>
          <p:spPr>
            <a:xfrm>
              <a:off x="0" y="19761"/>
              <a:ext cx="9144000" cy="360041"/>
            </a:xfrm>
            <a:prstGeom prst="rect">
              <a:avLst/>
            </a:prstGeom>
            <a:solidFill>
              <a:srgbClr val="00B0F0"/>
            </a:solidFill>
            <a:ln w="54999" cap="flat">
              <a:solidFill>
                <a:srgbClr val="21768B"/>
              </a:solidFill>
              <a:prstDash val="solid"/>
              <a:bevel/>
            </a:ln>
            <a:effectLst/>
          </p:spPr>
          <p:txBody>
            <a:bodyPr wrap="square" lIns="0" tIns="0" rIns="0" bIns="0" numCol="1" anchor="ctr">
              <a:noAutofit/>
            </a:bodyPr>
            <a:lstStyle/>
            <a:p>
              <a:pPr lvl="0" algn="ctr">
                <a:defRPr b="1">
                  <a:solidFill>
                    <a:srgbClr val="FFFFFF"/>
                  </a:solidFill>
                </a:defRPr>
              </a:pPr>
              <a:endParaRPr/>
            </a:p>
          </p:txBody>
        </p:sp>
        <p:sp>
          <p:nvSpPr>
            <p:cNvPr id="195" name="Shape 195"/>
            <p:cNvSpPr/>
            <p:nvPr/>
          </p:nvSpPr>
          <p:spPr>
            <a:xfrm>
              <a:off x="0" y="0"/>
              <a:ext cx="914400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rgbClr val="FFFFFF"/>
                  </a:solidFill>
                </a:rPr>
                <a:t>PROGRAM – TRACING (Formal Solution)</a:t>
              </a:r>
            </a:p>
          </p:txBody>
        </p:sp>
      </p:grpSp>
      <p:sp>
        <p:nvSpPr>
          <p:cNvPr id="197" name="Shape 197"/>
          <p:cNvSpPr/>
          <p:nvPr/>
        </p:nvSpPr>
        <p:spPr>
          <a:xfrm>
            <a:off x="0" y="1268759"/>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204" name="Group 204"/>
          <p:cNvGrpSpPr/>
          <p:nvPr/>
        </p:nvGrpSpPr>
        <p:grpSpPr>
          <a:xfrm>
            <a:off x="251519" y="1897070"/>
            <a:ext cx="4176466" cy="399564"/>
            <a:chOff x="0" y="0"/>
            <a:chExt cx="4176464" cy="399563"/>
          </a:xfrm>
        </p:grpSpPr>
        <p:grpSp>
          <p:nvGrpSpPr>
            <p:cNvPr id="200" name="Group 200"/>
            <p:cNvGrpSpPr/>
            <p:nvPr/>
          </p:nvGrpSpPr>
          <p:grpSpPr>
            <a:xfrm>
              <a:off x="0" y="-1"/>
              <a:ext cx="2088233" cy="399565"/>
              <a:chOff x="0" y="0"/>
              <a:chExt cx="2088232" cy="399563"/>
            </a:xfrm>
          </p:grpSpPr>
          <p:sp>
            <p:nvSpPr>
              <p:cNvPr id="198" name="Shape 198"/>
              <p:cNvSpPr/>
              <p:nvPr/>
            </p:nvSpPr>
            <p:spPr>
              <a:xfrm>
                <a:off x="0" y="19761"/>
                <a:ext cx="2088233" cy="360041"/>
              </a:xfrm>
              <a:prstGeom prst="rect">
                <a:avLst/>
              </a:prstGeom>
              <a:solidFill>
                <a:srgbClr val="B5E9F4"/>
              </a:solidFill>
              <a:ln w="19050" cap="flat">
                <a:solidFill>
                  <a:srgbClr val="0000FF"/>
                </a:solidFill>
                <a:prstDash val="solid"/>
                <a:bevel/>
              </a:ln>
              <a:effectLst/>
            </p:spPr>
            <p:txBody>
              <a:bodyPr wrap="square" lIns="0" tIns="0" rIns="0" bIns="0" numCol="1" anchor="ctr">
                <a:noAutofit/>
              </a:bodyPr>
              <a:lstStyle/>
              <a:p>
                <a:pPr lvl="0" algn="ctr">
                  <a:defRPr>
                    <a:solidFill>
                      <a:srgbClr val="FF0000"/>
                    </a:solidFill>
                  </a:defRPr>
                </a:pPr>
                <a:endParaRPr/>
              </a:p>
            </p:txBody>
          </p:sp>
          <p:sp>
            <p:nvSpPr>
              <p:cNvPr id="199" name="Shape 199"/>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0000"/>
                    </a:solidFill>
                  </a:defRPr>
                </a:lvl1pPr>
              </a:lstStyle>
              <a:p>
                <a:pPr lvl="0">
                  <a:defRPr>
                    <a:solidFill>
                      <a:srgbClr val="000000"/>
                    </a:solidFill>
                  </a:defRPr>
                </a:pPr>
                <a:r>
                  <a:rPr>
                    <a:solidFill>
                      <a:srgbClr val="FF0000"/>
                    </a:solidFill>
                  </a:rPr>
                  <a:t>Program Line</a:t>
                </a:r>
              </a:p>
            </p:txBody>
          </p:sp>
        </p:grpSp>
        <p:grpSp>
          <p:nvGrpSpPr>
            <p:cNvPr id="203" name="Group 203"/>
            <p:cNvGrpSpPr/>
            <p:nvPr/>
          </p:nvGrpSpPr>
          <p:grpSpPr>
            <a:xfrm>
              <a:off x="2088232" y="-1"/>
              <a:ext cx="2088233" cy="399565"/>
              <a:chOff x="0" y="0"/>
              <a:chExt cx="2088232" cy="399563"/>
            </a:xfrm>
          </p:grpSpPr>
          <p:sp>
            <p:nvSpPr>
              <p:cNvPr id="201" name="Shape 201"/>
              <p:cNvSpPr/>
              <p:nvPr/>
            </p:nvSpPr>
            <p:spPr>
              <a:xfrm>
                <a:off x="0" y="19761"/>
                <a:ext cx="2088233" cy="360041"/>
              </a:xfrm>
              <a:prstGeom prst="rect">
                <a:avLst/>
              </a:prstGeom>
              <a:solidFill>
                <a:srgbClr val="B5E9F4"/>
              </a:solidFill>
              <a:ln w="19050" cap="flat">
                <a:solidFill>
                  <a:srgbClr val="0000FF"/>
                </a:solidFill>
                <a:prstDash val="solid"/>
                <a:bevel/>
              </a:ln>
              <a:effectLst/>
            </p:spPr>
            <p:txBody>
              <a:bodyPr wrap="square" lIns="0" tIns="0" rIns="0" bIns="0" numCol="1" anchor="ctr">
                <a:noAutofit/>
              </a:bodyPr>
              <a:lstStyle/>
              <a:p>
                <a:pPr lvl="0" algn="ctr">
                  <a:defRPr>
                    <a:solidFill>
                      <a:srgbClr val="FF0000"/>
                    </a:solidFill>
                  </a:defRPr>
                </a:pPr>
                <a:endParaRPr/>
              </a:p>
            </p:txBody>
          </p:sp>
          <p:sp>
            <p:nvSpPr>
              <p:cNvPr id="202" name="Shape 202"/>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0000"/>
                    </a:solidFill>
                  </a:defRPr>
                </a:lvl1pPr>
              </a:lstStyle>
              <a:p>
                <a:pPr lvl="0">
                  <a:defRPr>
                    <a:solidFill>
                      <a:srgbClr val="000000"/>
                    </a:solidFill>
                  </a:defRPr>
                </a:pPr>
                <a:r>
                  <a:rPr>
                    <a:solidFill>
                      <a:srgbClr val="FF0000"/>
                    </a:solidFill>
                  </a:rPr>
                  <a:t>counter</a:t>
                </a:r>
              </a:p>
            </p:txBody>
          </p:sp>
        </p:grpSp>
      </p:grpSp>
      <p:grpSp>
        <p:nvGrpSpPr>
          <p:cNvPr id="211" name="Group 211"/>
          <p:cNvGrpSpPr/>
          <p:nvPr/>
        </p:nvGrpSpPr>
        <p:grpSpPr>
          <a:xfrm>
            <a:off x="251519" y="2257110"/>
            <a:ext cx="4176466" cy="399564"/>
            <a:chOff x="0" y="0"/>
            <a:chExt cx="4176464" cy="399563"/>
          </a:xfrm>
        </p:grpSpPr>
        <p:grpSp>
          <p:nvGrpSpPr>
            <p:cNvPr id="207" name="Group 207"/>
            <p:cNvGrpSpPr/>
            <p:nvPr/>
          </p:nvGrpSpPr>
          <p:grpSpPr>
            <a:xfrm>
              <a:off x="0" y="-1"/>
              <a:ext cx="2088233" cy="399565"/>
              <a:chOff x="0" y="0"/>
              <a:chExt cx="2088232" cy="399563"/>
            </a:xfrm>
          </p:grpSpPr>
          <p:sp>
            <p:nvSpPr>
              <p:cNvPr id="205" name="Shape 205"/>
              <p:cNvSpPr/>
              <p:nvPr/>
            </p:nvSpPr>
            <p:spPr>
              <a:xfrm>
                <a:off x="0" y="19761"/>
                <a:ext cx="2088233" cy="360041"/>
              </a:xfrm>
              <a:prstGeom prst="rect">
                <a:avLst/>
              </a:prstGeom>
              <a:solidFill>
                <a:srgbClr val="DEF5FA"/>
              </a:solidFill>
              <a:ln w="19050" cap="flat">
                <a:solidFill>
                  <a:srgbClr val="0000FF"/>
                </a:solidFill>
                <a:prstDash val="solid"/>
                <a:bevel/>
              </a:ln>
              <a:effectLst/>
            </p:spPr>
            <p:txBody>
              <a:bodyPr wrap="square" lIns="0" tIns="0" rIns="0" bIns="0" numCol="1" anchor="ctr">
                <a:noAutofit/>
              </a:bodyPr>
              <a:lstStyle/>
              <a:p>
                <a:pPr lvl="0">
                  <a:defRPr>
                    <a:solidFill>
                      <a:srgbClr val="0000FF"/>
                    </a:solidFill>
                  </a:defRPr>
                </a:pPr>
                <a:endParaRPr/>
              </a:p>
            </p:txBody>
          </p:sp>
          <p:sp>
            <p:nvSpPr>
              <p:cNvPr id="206" name="Shape 206"/>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a:solidFill>
                      <a:srgbClr val="0000FF"/>
                    </a:solidFill>
                  </a:defRPr>
                </a:lvl1pPr>
              </a:lstStyle>
              <a:p>
                <a:pPr lvl="0">
                  <a:defRPr>
                    <a:solidFill>
                      <a:srgbClr val="000000"/>
                    </a:solidFill>
                  </a:defRPr>
                </a:pPr>
                <a:r>
                  <a:rPr>
                    <a:solidFill>
                      <a:srgbClr val="0000FF"/>
                    </a:solidFill>
                  </a:rPr>
                  <a:t>1 to 5</a:t>
                </a:r>
              </a:p>
            </p:txBody>
          </p:sp>
        </p:grpSp>
        <p:grpSp>
          <p:nvGrpSpPr>
            <p:cNvPr id="210" name="Group 210"/>
            <p:cNvGrpSpPr/>
            <p:nvPr/>
          </p:nvGrpSpPr>
          <p:grpSpPr>
            <a:xfrm>
              <a:off x="2088232" y="-1"/>
              <a:ext cx="2088233" cy="399565"/>
              <a:chOff x="0" y="0"/>
              <a:chExt cx="2088232" cy="399563"/>
            </a:xfrm>
          </p:grpSpPr>
          <p:sp>
            <p:nvSpPr>
              <p:cNvPr id="208" name="Shape 208"/>
              <p:cNvSpPr/>
              <p:nvPr/>
            </p:nvSpPr>
            <p:spPr>
              <a:xfrm>
                <a:off x="0" y="19761"/>
                <a:ext cx="2088233" cy="360041"/>
              </a:xfrm>
              <a:prstGeom prst="rect">
                <a:avLst/>
              </a:prstGeom>
              <a:solidFill>
                <a:srgbClr val="FFFFFF"/>
              </a:solidFill>
              <a:ln w="19050" cap="flat">
                <a:solidFill>
                  <a:srgbClr val="0000FF"/>
                </a:solidFill>
                <a:prstDash val="solid"/>
                <a:bevel/>
              </a:ln>
              <a:effectLst/>
            </p:spPr>
            <p:txBody>
              <a:bodyPr wrap="square" lIns="0" tIns="0" rIns="0" bIns="0" numCol="1" anchor="ctr">
                <a:noAutofit/>
              </a:bodyPr>
              <a:lstStyle/>
              <a:p>
                <a:pPr lvl="0" algn="ctr">
                  <a:defRPr>
                    <a:solidFill>
                      <a:srgbClr val="0000FF"/>
                    </a:solidFill>
                  </a:defRPr>
                </a:pPr>
                <a:endParaRPr/>
              </a:p>
            </p:txBody>
          </p:sp>
          <p:sp>
            <p:nvSpPr>
              <p:cNvPr id="209" name="Shape 209"/>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00FF"/>
                    </a:solidFill>
                  </a:defRPr>
                </a:lvl1pPr>
              </a:lstStyle>
              <a:p>
                <a:pPr lvl="0">
                  <a:defRPr>
                    <a:solidFill>
                      <a:srgbClr val="000000"/>
                    </a:solidFill>
                  </a:defRPr>
                </a:pPr>
                <a:r>
                  <a:rPr>
                    <a:solidFill>
                      <a:srgbClr val="0000FF"/>
                    </a:solidFill>
                  </a:rPr>
                  <a:t>Undeclared</a:t>
                </a:r>
              </a:p>
            </p:txBody>
          </p:sp>
        </p:grpSp>
      </p:grpSp>
      <p:grpSp>
        <p:nvGrpSpPr>
          <p:cNvPr id="218" name="Group 218"/>
          <p:cNvGrpSpPr/>
          <p:nvPr/>
        </p:nvGrpSpPr>
        <p:grpSpPr>
          <a:xfrm>
            <a:off x="251519" y="2617149"/>
            <a:ext cx="4176466" cy="399565"/>
            <a:chOff x="0" y="0"/>
            <a:chExt cx="4176464" cy="399563"/>
          </a:xfrm>
        </p:grpSpPr>
        <p:grpSp>
          <p:nvGrpSpPr>
            <p:cNvPr id="214" name="Group 214"/>
            <p:cNvGrpSpPr/>
            <p:nvPr/>
          </p:nvGrpSpPr>
          <p:grpSpPr>
            <a:xfrm>
              <a:off x="0" y="-1"/>
              <a:ext cx="2088233" cy="399565"/>
              <a:chOff x="0" y="0"/>
              <a:chExt cx="2088232" cy="399563"/>
            </a:xfrm>
          </p:grpSpPr>
          <p:sp>
            <p:nvSpPr>
              <p:cNvPr id="212" name="Shape 212"/>
              <p:cNvSpPr/>
              <p:nvPr/>
            </p:nvSpPr>
            <p:spPr>
              <a:xfrm>
                <a:off x="0" y="19761"/>
                <a:ext cx="2088233" cy="360041"/>
              </a:xfrm>
              <a:prstGeom prst="rect">
                <a:avLst/>
              </a:prstGeom>
              <a:solidFill>
                <a:srgbClr val="DEF5FA"/>
              </a:solidFill>
              <a:ln w="19050" cap="flat">
                <a:solidFill>
                  <a:srgbClr val="0000FF"/>
                </a:solidFill>
                <a:prstDash val="solid"/>
                <a:bevel/>
              </a:ln>
              <a:effectLst/>
            </p:spPr>
            <p:txBody>
              <a:bodyPr wrap="square" lIns="0" tIns="0" rIns="0" bIns="0" numCol="1" anchor="ctr">
                <a:noAutofit/>
              </a:bodyPr>
              <a:lstStyle/>
              <a:p>
                <a:pPr lvl="0">
                  <a:defRPr>
                    <a:solidFill>
                      <a:srgbClr val="0000FF"/>
                    </a:solidFill>
                  </a:defRPr>
                </a:pPr>
                <a:endParaRPr/>
              </a:p>
            </p:txBody>
          </p:sp>
          <p:sp>
            <p:nvSpPr>
              <p:cNvPr id="213" name="Shape 213"/>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a:solidFill>
                      <a:srgbClr val="0000FF"/>
                    </a:solidFill>
                  </a:defRPr>
                </a:lvl1pPr>
              </a:lstStyle>
              <a:p>
                <a:pPr lvl="0">
                  <a:defRPr>
                    <a:solidFill>
                      <a:srgbClr val="000000"/>
                    </a:solidFill>
                  </a:defRPr>
                </a:pPr>
                <a:r>
                  <a:rPr>
                    <a:solidFill>
                      <a:srgbClr val="0000FF"/>
                    </a:solidFill>
                  </a:rPr>
                  <a:t>6, 7	</a:t>
                </a:r>
              </a:p>
            </p:txBody>
          </p:sp>
        </p:grpSp>
        <p:grpSp>
          <p:nvGrpSpPr>
            <p:cNvPr id="217" name="Group 217"/>
            <p:cNvGrpSpPr/>
            <p:nvPr/>
          </p:nvGrpSpPr>
          <p:grpSpPr>
            <a:xfrm>
              <a:off x="2088232" y="-1"/>
              <a:ext cx="2088233" cy="399565"/>
              <a:chOff x="0" y="0"/>
              <a:chExt cx="2088232" cy="399563"/>
            </a:xfrm>
          </p:grpSpPr>
          <p:sp>
            <p:nvSpPr>
              <p:cNvPr id="215" name="Shape 215"/>
              <p:cNvSpPr/>
              <p:nvPr/>
            </p:nvSpPr>
            <p:spPr>
              <a:xfrm>
                <a:off x="0" y="19761"/>
                <a:ext cx="2088233" cy="360041"/>
              </a:xfrm>
              <a:prstGeom prst="rect">
                <a:avLst/>
              </a:prstGeom>
              <a:solidFill>
                <a:srgbClr val="FFFFFF"/>
              </a:solidFill>
              <a:ln w="19050" cap="flat">
                <a:solidFill>
                  <a:srgbClr val="0000FF"/>
                </a:solidFill>
                <a:prstDash val="solid"/>
                <a:bevel/>
              </a:ln>
              <a:effectLst/>
            </p:spPr>
            <p:txBody>
              <a:bodyPr wrap="square" lIns="0" tIns="0" rIns="0" bIns="0" numCol="1" anchor="ctr">
                <a:noAutofit/>
              </a:bodyPr>
              <a:lstStyle/>
              <a:p>
                <a:pPr lvl="0" algn="ctr">
                  <a:defRPr>
                    <a:solidFill>
                      <a:srgbClr val="0000FF"/>
                    </a:solidFill>
                  </a:defRPr>
                </a:pPr>
                <a:endParaRPr/>
              </a:p>
            </p:txBody>
          </p:sp>
          <p:sp>
            <p:nvSpPr>
              <p:cNvPr id="216" name="Shape 216"/>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00FF"/>
                    </a:solidFill>
                  </a:defRPr>
                </a:lvl1pPr>
              </a:lstStyle>
              <a:p>
                <a:pPr lvl="0">
                  <a:defRPr>
                    <a:solidFill>
                      <a:srgbClr val="000000"/>
                    </a:solidFill>
                  </a:defRPr>
                </a:pPr>
                <a:r>
                  <a:rPr>
                    <a:solidFill>
                      <a:srgbClr val="0000FF"/>
                    </a:solidFill>
                  </a:rPr>
                  <a:t>Undefined Value</a:t>
                </a:r>
              </a:p>
            </p:txBody>
          </p:sp>
        </p:grpSp>
      </p:grpSp>
      <p:grpSp>
        <p:nvGrpSpPr>
          <p:cNvPr id="225" name="Group 225"/>
          <p:cNvGrpSpPr/>
          <p:nvPr/>
        </p:nvGrpSpPr>
        <p:grpSpPr>
          <a:xfrm>
            <a:off x="251519" y="2977190"/>
            <a:ext cx="4176466" cy="399564"/>
            <a:chOff x="0" y="0"/>
            <a:chExt cx="4176464" cy="399563"/>
          </a:xfrm>
        </p:grpSpPr>
        <p:grpSp>
          <p:nvGrpSpPr>
            <p:cNvPr id="221" name="Group 221"/>
            <p:cNvGrpSpPr/>
            <p:nvPr/>
          </p:nvGrpSpPr>
          <p:grpSpPr>
            <a:xfrm>
              <a:off x="0" y="-1"/>
              <a:ext cx="2088233" cy="399565"/>
              <a:chOff x="0" y="0"/>
              <a:chExt cx="2088232" cy="399563"/>
            </a:xfrm>
          </p:grpSpPr>
          <p:sp>
            <p:nvSpPr>
              <p:cNvPr id="219" name="Shape 219"/>
              <p:cNvSpPr/>
              <p:nvPr/>
            </p:nvSpPr>
            <p:spPr>
              <a:xfrm>
                <a:off x="0" y="19761"/>
                <a:ext cx="2088233" cy="360041"/>
              </a:xfrm>
              <a:prstGeom prst="rect">
                <a:avLst/>
              </a:prstGeom>
              <a:solidFill>
                <a:srgbClr val="DEF5FA"/>
              </a:solidFill>
              <a:ln w="19050" cap="flat">
                <a:solidFill>
                  <a:srgbClr val="0000FF"/>
                </a:solidFill>
                <a:prstDash val="solid"/>
                <a:bevel/>
              </a:ln>
              <a:effectLst/>
            </p:spPr>
            <p:txBody>
              <a:bodyPr wrap="square" lIns="0" tIns="0" rIns="0" bIns="0" numCol="1" anchor="ctr">
                <a:noAutofit/>
              </a:bodyPr>
              <a:lstStyle/>
              <a:p>
                <a:pPr lvl="0">
                  <a:defRPr>
                    <a:solidFill>
                      <a:srgbClr val="0000FF"/>
                    </a:solidFill>
                  </a:defRPr>
                </a:pPr>
                <a:endParaRPr/>
              </a:p>
            </p:txBody>
          </p:sp>
          <p:sp>
            <p:nvSpPr>
              <p:cNvPr id="220" name="Shape 220"/>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a:solidFill>
                      <a:srgbClr val="0000FF"/>
                    </a:solidFill>
                  </a:defRPr>
                </a:lvl1pPr>
              </a:lstStyle>
              <a:p>
                <a:pPr lvl="0">
                  <a:defRPr>
                    <a:solidFill>
                      <a:srgbClr val="000000"/>
                    </a:solidFill>
                  </a:defRPr>
                </a:pPr>
                <a:r>
                  <a:rPr>
                    <a:solidFill>
                      <a:srgbClr val="0000FF"/>
                    </a:solidFill>
                  </a:rPr>
                  <a:t>8	</a:t>
                </a:r>
              </a:p>
            </p:txBody>
          </p:sp>
        </p:grpSp>
        <p:grpSp>
          <p:nvGrpSpPr>
            <p:cNvPr id="224" name="Group 224"/>
            <p:cNvGrpSpPr/>
            <p:nvPr/>
          </p:nvGrpSpPr>
          <p:grpSpPr>
            <a:xfrm>
              <a:off x="2088232" y="-1"/>
              <a:ext cx="2088233" cy="399565"/>
              <a:chOff x="0" y="0"/>
              <a:chExt cx="2088232" cy="399563"/>
            </a:xfrm>
          </p:grpSpPr>
          <p:sp>
            <p:nvSpPr>
              <p:cNvPr id="222" name="Shape 222"/>
              <p:cNvSpPr/>
              <p:nvPr/>
            </p:nvSpPr>
            <p:spPr>
              <a:xfrm>
                <a:off x="0" y="19761"/>
                <a:ext cx="2088233" cy="360041"/>
              </a:xfrm>
              <a:prstGeom prst="rect">
                <a:avLst/>
              </a:prstGeom>
              <a:solidFill>
                <a:srgbClr val="FFFFFF"/>
              </a:solidFill>
              <a:ln w="19050" cap="flat">
                <a:solidFill>
                  <a:srgbClr val="0000FF"/>
                </a:solidFill>
                <a:prstDash val="solid"/>
                <a:bevel/>
              </a:ln>
              <a:effectLst/>
            </p:spPr>
            <p:txBody>
              <a:bodyPr wrap="square" lIns="0" tIns="0" rIns="0" bIns="0" numCol="1" anchor="ctr">
                <a:noAutofit/>
              </a:bodyPr>
              <a:lstStyle/>
              <a:p>
                <a:pPr lvl="0" algn="ctr">
                  <a:defRPr>
                    <a:solidFill>
                      <a:srgbClr val="0000FF"/>
                    </a:solidFill>
                  </a:defRPr>
                </a:pPr>
                <a:endParaRPr/>
              </a:p>
            </p:txBody>
          </p:sp>
          <p:sp>
            <p:nvSpPr>
              <p:cNvPr id="223" name="Shape 223"/>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00FF"/>
                    </a:solidFill>
                  </a:defRPr>
                </a:lvl1pPr>
              </a:lstStyle>
              <a:p>
                <a:pPr lvl="0">
                  <a:defRPr>
                    <a:solidFill>
                      <a:srgbClr val="000000"/>
                    </a:solidFill>
                  </a:defRPr>
                </a:pPr>
                <a:r>
                  <a:rPr>
                    <a:solidFill>
                      <a:srgbClr val="0000FF"/>
                    </a:solidFill>
                  </a:rPr>
                  <a:t>0</a:t>
                </a:r>
              </a:p>
            </p:txBody>
          </p:sp>
        </p:grpSp>
      </p:grpSp>
      <p:grpSp>
        <p:nvGrpSpPr>
          <p:cNvPr id="232" name="Group 232"/>
          <p:cNvGrpSpPr/>
          <p:nvPr/>
        </p:nvGrpSpPr>
        <p:grpSpPr>
          <a:xfrm>
            <a:off x="251519" y="3337230"/>
            <a:ext cx="4176466" cy="399564"/>
            <a:chOff x="0" y="0"/>
            <a:chExt cx="4176464" cy="399563"/>
          </a:xfrm>
        </p:grpSpPr>
        <p:grpSp>
          <p:nvGrpSpPr>
            <p:cNvPr id="228" name="Group 228"/>
            <p:cNvGrpSpPr/>
            <p:nvPr/>
          </p:nvGrpSpPr>
          <p:grpSpPr>
            <a:xfrm>
              <a:off x="0" y="-1"/>
              <a:ext cx="2088233" cy="399565"/>
              <a:chOff x="0" y="0"/>
              <a:chExt cx="2088232" cy="399563"/>
            </a:xfrm>
          </p:grpSpPr>
          <p:sp>
            <p:nvSpPr>
              <p:cNvPr id="226" name="Shape 226"/>
              <p:cNvSpPr/>
              <p:nvPr/>
            </p:nvSpPr>
            <p:spPr>
              <a:xfrm>
                <a:off x="0" y="19761"/>
                <a:ext cx="2088233" cy="360041"/>
              </a:xfrm>
              <a:prstGeom prst="rect">
                <a:avLst/>
              </a:prstGeom>
              <a:solidFill>
                <a:srgbClr val="DEF5FA"/>
              </a:solidFill>
              <a:ln w="19050" cap="flat">
                <a:solidFill>
                  <a:srgbClr val="0000FF"/>
                </a:solidFill>
                <a:prstDash val="solid"/>
                <a:bevel/>
              </a:ln>
              <a:effectLst/>
            </p:spPr>
            <p:txBody>
              <a:bodyPr wrap="square" lIns="0" tIns="0" rIns="0" bIns="0" numCol="1" anchor="ctr">
                <a:noAutofit/>
              </a:bodyPr>
              <a:lstStyle/>
              <a:p>
                <a:pPr lvl="0">
                  <a:defRPr>
                    <a:solidFill>
                      <a:srgbClr val="0000FF"/>
                    </a:solidFill>
                  </a:defRPr>
                </a:pPr>
                <a:endParaRPr/>
              </a:p>
            </p:txBody>
          </p:sp>
          <p:sp>
            <p:nvSpPr>
              <p:cNvPr id="227" name="Shape 227"/>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a:solidFill>
                      <a:srgbClr val="0000FF"/>
                    </a:solidFill>
                  </a:defRPr>
                </a:lvl1pPr>
              </a:lstStyle>
              <a:p>
                <a:pPr lvl="0">
                  <a:defRPr>
                    <a:solidFill>
                      <a:srgbClr val="000000"/>
                    </a:solidFill>
                  </a:defRPr>
                </a:pPr>
                <a:r>
                  <a:rPr>
                    <a:solidFill>
                      <a:srgbClr val="0000FF"/>
                    </a:solidFill>
                  </a:rPr>
                  <a:t>9	</a:t>
                </a:r>
              </a:p>
            </p:txBody>
          </p:sp>
        </p:grpSp>
        <p:grpSp>
          <p:nvGrpSpPr>
            <p:cNvPr id="231" name="Group 231"/>
            <p:cNvGrpSpPr/>
            <p:nvPr/>
          </p:nvGrpSpPr>
          <p:grpSpPr>
            <a:xfrm>
              <a:off x="2088232" y="-1"/>
              <a:ext cx="2088233" cy="399565"/>
              <a:chOff x="0" y="0"/>
              <a:chExt cx="2088232" cy="399563"/>
            </a:xfrm>
          </p:grpSpPr>
          <p:sp>
            <p:nvSpPr>
              <p:cNvPr id="229" name="Shape 229"/>
              <p:cNvSpPr/>
              <p:nvPr/>
            </p:nvSpPr>
            <p:spPr>
              <a:xfrm>
                <a:off x="0" y="19761"/>
                <a:ext cx="2088233" cy="360041"/>
              </a:xfrm>
              <a:prstGeom prst="rect">
                <a:avLst/>
              </a:prstGeom>
              <a:solidFill>
                <a:srgbClr val="FFFFFF"/>
              </a:solidFill>
              <a:ln w="19050" cap="flat">
                <a:solidFill>
                  <a:srgbClr val="0000FF"/>
                </a:solidFill>
                <a:prstDash val="solid"/>
                <a:bevel/>
              </a:ln>
              <a:effectLst/>
            </p:spPr>
            <p:txBody>
              <a:bodyPr wrap="square" lIns="0" tIns="0" rIns="0" bIns="0" numCol="1" anchor="ctr">
                <a:noAutofit/>
              </a:bodyPr>
              <a:lstStyle/>
              <a:p>
                <a:pPr lvl="0" algn="ctr">
                  <a:defRPr>
                    <a:solidFill>
                      <a:srgbClr val="0000FF"/>
                    </a:solidFill>
                  </a:defRPr>
                </a:pPr>
                <a:endParaRPr/>
              </a:p>
            </p:txBody>
          </p:sp>
          <p:sp>
            <p:nvSpPr>
              <p:cNvPr id="230" name="Shape 230"/>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00FF"/>
                    </a:solidFill>
                  </a:defRPr>
                </a:lvl1pPr>
              </a:lstStyle>
              <a:p>
                <a:pPr lvl="0">
                  <a:defRPr>
                    <a:solidFill>
                      <a:srgbClr val="000000"/>
                    </a:solidFill>
                  </a:defRPr>
                </a:pPr>
                <a:r>
                  <a:rPr>
                    <a:solidFill>
                      <a:srgbClr val="0000FF"/>
                    </a:solidFill>
                  </a:rPr>
                  <a:t>0</a:t>
                </a:r>
              </a:p>
            </p:txBody>
          </p:sp>
        </p:grpSp>
      </p:grpSp>
      <p:grpSp>
        <p:nvGrpSpPr>
          <p:cNvPr id="239" name="Group 239"/>
          <p:cNvGrpSpPr/>
          <p:nvPr/>
        </p:nvGrpSpPr>
        <p:grpSpPr>
          <a:xfrm>
            <a:off x="251519" y="3697270"/>
            <a:ext cx="4176466" cy="399564"/>
            <a:chOff x="0" y="0"/>
            <a:chExt cx="4176464" cy="399563"/>
          </a:xfrm>
        </p:grpSpPr>
        <p:grpSp>
          <p:nvGrpSpPr>
            <p:cNvPr id="235" name="Group 235"/>
            <p:cNvGrpSpPr/>
            <p:nvPr/>
          </p:nvGrpSpPr>
          <p:grpSpPr>
            <a:xfrm>
              <a:off x="0" y="-1"/>
              <a:ext cx="2088233" cy="399565"/>
              <a:chOff x="0" y="0"/>
              <a:chExt cx="2088232" cy="399563"/>
            </a:xfrm>
          </p:grpSpPr>
          <p:sp>
            <p:nvSpPr>
              <p:cNvPr id="233" name="Shape 233"/>
              <p:cNvSpPr/>
              <p:nvPr/>
            </p:nvSpPr>
            <p:spPr>
              <a:xfrm>
                <a:off x="0" y="19761"/>
                <a:ext cx="2088233" cy="360041"/>
              </a:xfrm>
              <a:prstGeom prst="rect">
                <a:avLst/>
              </a:prstGeom>
              <a:solidFill>
                <a:srgbClr val="DEF5FA"/>
              </a:solidFill>
              <a:ln w="19050" cap="flat">
                <a:solidFill>
                  <a:srgbClr val="0000FF"/>
                </a:solidFill>
                <a:prstDash val="solid"/>
                <a:bevel/>
              </a:ln>
              <a:effectLst/>
            </p:spPr>
            <p:txBody>
              <a:bodyPr wrap="square" lIns="0" tIns="0" rIns="0" bIns="0" numCol="1" anchor="ctr">
                <a:noAutofit/>
              </a:bodyPr>
              <a:lstStyle/>
              <a:p>
                <a:pPr lvl="0">
                  <a:defRPr>
                    <a:solidFill>
                      <a:srgbClr val="0000FF"/>
                    </a:solidFill>
                  </a:defRPr>
                </a:pPr>
                <a:endParaRPr/>
              </a:p>
            </p:txBody>
          </p:sp>
          <p:sp>
            <p:nvSpPr>
              <p:cNvPr id="234" name="Shape 234"/>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a:solidFill>
                      <a:srgbClr val="0000FF"/>
                    </a:solidFill>
                  </a:defRPr>
                </a:lvl1pPr>
              </a:lstStyle>
              <a:p>
                <a:pPr lvl="0">
                  <a:defRPr>
                    <a:solidFill>
                      <a:srgbClr val="000000"/>
                    </a:solidFill>
                  </a:defRPr>
                </a:pPr>
                <a:r>
                  <a:rPr>
                    <a:solidFill>
                      <a:srgbClr val="0000FF"/>
                    </a:solidFill>
                  </a:rPr>
                  <a:t>10	</a:t>
                </a:r>
              </a:p>
            </p:txBody>
          </p:sp>
        </p:grpSp>
        <p:grpSp>
          <p:nvGrpSpPr>
            <p:cNvPr id="238" name="Group 238"/>
            <p:cNvGrpSpPr/>
            <p:nvPr/>
          </p:nvGrpSpPr>
          <p:grpSpPr>
            <a:xfrm>
              <a:off x="2088232" y="-1"/>
              <a:ext cx="2088233" cy="399565"/>
              <a:chOff x="0" y="0"/>
              <a:chExt cx="2088232" cy="399563"/>
            </a:xfrm>
          </p:grpSpPr>
          <p:sp>
            <p:nvSpPr>
              <p:cNvPr id="236" name="Shape 236"/>
              <p:cNvSpPr/>
              <p:nvPr/>
            </p:nvSpPr>
            <p:spPr>
              <a:xfrm>
                <a:off x="0" y="19761"/>
                <a:ext cx="2088233" cy="360041"/>
              </a:xfrm>
              <a:prstGeom prst="rect">
                <a:avLst/>
              </a:prstGeom>
              <a:solidFill>
                <a:srgbClr val="FFFFFF"/>
              </a:solidFill>
              <a:ln w="19050" cap="flat">
                <a:solidFill>
                  <a:srgbClr val="0000FF"/>
                </a:solidFill>
                <a:prstDash val="solid"/>
                <a:bevel/>
              </a:ln>
              <a:effectLst/>
            </p:spPr>
            <p:txBody>
              <a:bodyPr wrap="square" lIns="0" tIns="0" rIns="0" bIns="0" numCol="1" anchor="ctr">
                <a:noAutofit/>
              </a:bodyPr>
              <a:lstStyle/>
              <a:p>
                <a:pPr lvl="0" algn="ctr">
                  <a:defRPr>
                    <a:solidFill>
                      <a:srgbClr val="0000FF"/>
                    </a:solidFill>
                  </a:defRPr>
                </a:pPr>
                <a:endParaRPr/>
              </a:p>
            </p:txBody>
          </p:sp>
          <p:sp>
            <p:nvSpPr>
              <p:cNvPr id="237" name="Shape 237"/>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00FF"/>
                    </a:solidFill>
                  </a:defRPr>
                </a:lvl1pPr>
              </a:lstStyle>
              <a:p>
                <a:pPr lvl="0">
                  <a:defRPr>
                    <a:solidFill>
                      <a:srgbClr val="000000"/>
                    </a:solidFill>
                  </a:defRPr>
                </a:pPr>
                <a:r>
                  <a:rPr>
                    <a:solidFill>
                      <a:srgbClr val="0000FF"/>
                    </a:solidFill>
                  </a:rPr>
                  <a:t>1</a:t>
                </a:r>
              </a:p>
            </p:txBody>
          </p:sp>
        </p:grpSp>
      </p:grpSp>
      <p:grpSp>
        <p:nvGrpSpPr>
          <p:cNvPr id="246" name="Group 246"/>
          <p:cNvGrpSpPr/>
          <p:nvPr/>
        </p:nvGrpSpPr>
        <p:grpSpPr>
          <a:xfrm>
            <a:off x="251519" y="4057310"/>
            <a:ext cx="4176466" cy="399564"/>
            <a:chOff x="0" y="0"/>
            <a:chExt cx="4176464" cy="399563"/>
          </a:xfrm>
        </p:grpSpPr>
        <p:grpSp>
          <p:nvGrpSpPr>
            <p:cNvPr id="242" name="Group 242"/>
            <p:cNvGrpSpPr/>
            <p:nvPr/>
          </p:nvGrpSpPr>
          <p:grpSpPr>
            <a:xfrm>
              <a:off x="0" y="-1"/>
              <a:ext cx="2088233" cy="399565"/>
              <a:chOff x="0" y="0"/>
              <a:chExt cx="2088232" cy="399563"/>
            </a:xfrm>
          </p:grpSpPr>
          <p:sp>
            <p:nvSpPr>
              <p:cNvPr id="240" name="Shape 240"/>
              <p:cNvSpPr/>
              <p:nvPr/>
            </p:nvSpPr>
            <p:spPr>
              <a:xfrm>
                <a:off x="0" y="19761"/>
                <a:ext cx="2088233" cy="360041"/>
              </a:xfrm>
              <a:prstGeom prst="rect">
                <a:avLst/>
              </a:prstGeom>
              <a:solidFill>
                <a:srgbClr val="DEF5FA"/>
              </a:solidFill>
              <a:ln w="19050" cap="flat">
                <a:solidFill>
                  <a:srgbClr val="0000FF"/>
                </a:solidFill>
                <a:prstDash val="solid"/>
                <a:bevel/>
              </a:ln>
              <a:effectLst/>
            </p:spPr>
            <p:txBody>
              <a:bodyPr wrap="square" lIns="0" tIns="0" rIns="0" bIns="0" numCol="1" anchor="ctr">
                <a:noAutofit/>
              </a:bodyPr>
              <a:lstStyle/>
              <a:p>
                <a:pPr lvl="0">
                  <a:defRPr>
                    <a:solidFill>
                      <a:srgbClr val="0000FF"/>
                    </a:solidFill>
                  </a:defRPr>
                </a:pPr>
                <a:endParaRPr/>
              </a:p>
            </p:txBody>
          </p:sp>
          <p:sp>
            <p:nvSpPr>
              <p:cNvPr id="241" name="Shape 241"/>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a:solidFill>
                      <a:srgbClr val="0000FF"/>
                    </a:solidFill>
                  </a:defRPr>
                </a:lvl1pPr>
              </a:lstStyle>
              <a:p>
                <a:pPr lvl="0">
                  <a:defRPr>
                    <a:solidFill>
                      <a:srgbClr val="000000"/>
                    </a:solidFill>
                  </a:defRPr>
                </a:pPr>
                <a:r>
                  <a:rPr>
                    <a:solidFill>
                      <a:srgbClr val="0000FF"/>
                    </a:solidFill>
                  </a:rPr>
                  <a:t>11 to 14	</a:t>
                </a:r>
              </a:p>
            </p:txBody>
          </p:sp>
        </p:grpSp>
        <p:grpSp>
          <p:nvGrpSpPr>
            <p:cNvPr id="245" name="Group 245"/>
            <p:cNvGrpSpPr/>
            <p:nvPr/>
          </p:nvGrpSpPr>
          <p:grpSpPr>
            <a:xfrm>
              <a:off x="2088232" y="-1"/>
              <a:ext cx="2088233" cy="399565"/>
              <a:chOff x="0" y="0"/>
              <a:chExt cx="2088232" cy="399563"/>
            </a:xfrm>
          </p:grpSpPr>
          <p:sp>
            <p:nvSpPr>
              <p:cNvPr id="243" name="Shape 243"/>
              <p:cNvSpPr/>
              <p:nvPr/>
            </p:nvSpPr>
            <p:spPr>
              <a:xfrm>
                <a:off x="0" y="19761"/>
                <a:ext cx="2088233" cy="360041"/>
              </a:xfrm>
              <a:prstGeom prst="rect">
                <a:avLst/>
              </a:prstGeom>
              <a:solidFill>
                <a:srgbClr val="FFFFFF"/>
              </a:solidFill>
              <a:ln w="19050" cap="flat">
                <a:solidFill>
                  <a:srgbClr val="0000FF"/>
                </a:solidFill>
                <a:prstDash val="solid"/>
                <a:bevel/>
              </a:ln>
              <a:effectLst/>
            </p:spPr>
            <p:txBody>
              <a:bodyPr wrap="square" lIns="0" tIns="0" rIns="0" bIns="0" numCol="1" anchor="ctr">
                <a:noAutofit/>
              </a:bodyPr>
              <a:lstStyle/>
              <a:p>
                <a:pPr lvl="0" algn="ctr">
                  <a:defRPr>
                    <a:solidFill>
                      <a:srgbClr val="0000FF"/>
                    </a:solidFill>
                  </a:defRPr>
                </a:pPr>
                <a:endParaRPr/>
              </a:p>
            </p:txBody>
          </p:sp>
          <p:sp>
            <p:nvSpPr>
              <p:cNvPr id="244" name="Shape 244"/>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00FF"/>
                    </a:solidFill>
                  </a:defRPr>
                </a:lvl1pPr>
              </a:lstStyle>
              <a:p>
                <a:pPr lvl="0">
                  <a:defRPr>
                    <a:solidFill>
                      <a:srgbClr val="000000"/>
                    </a:solidFill>
                  </a:defRPr>
                </a:pPr>
                <a:r>
                  <a:rPr>
                    <a:solidFill>
                      <a:srgbClr val="0000FF"/>
                    </a:solidFill>
                  </a:rPr>
                  <a:t>1</a:t>
                </a:r>
              </a:p>
            </p:txBody>
          </p:sp>
        </p:grpSp>
      </p:grpSp>
      <p:grpSp>
        <p:nvGrpSpPr>
          <p:cNvPr id="249" name="Group 249"/>
          <p:cNvGrpSpPr/>
          <p:nvPr/>
        </p:nvGrpSpPr>
        <p:grpSpPr>
          <a:xfrm>
            <a:off x="2339751" y="1537030"/>
            <a:ext cx="2088233" cy="399564"/>
            <a:chOff x="0" y="0"/>
            <a:chExt cx="2088232" cy="399563"/>
          </a:xfrm>
        </p:grpSpPr>
        <p:sp>
          <p:nvSpPr>
            <p:cNvPr id="247" name="Shape 247"/>
            <p:cNvSpPr/>
            <p:nvPr/>
          </p:nvSpPr>
          <p:spPr>
            <a:xfrm>
              <a:off x="0" y="19761"/>
              <a:ext cx="2088233" cy="360041"/>
            </a:xfrm>
            <a:prstGeom prst="rect">
              <a:avLst/>
            </a:prstGeom>
            <a:solidFill>
              <a:srgbClr val="B5E9F4"/>
            </a:solidFill>
            <a:ln w="19050" cap="flat">
              <a:solidFill>
                <a:srgbClr val="0000FF"/>
              </a:solidFill>
              <a:prstDash val="solid"/>
              <a:bevel/>
            </a:ln>
            <a:effectLst/>
          </p:spPr>
          <p:txBody>
            <a:bodyPr wrap="square" lIns="0" tIns="0" rIns="0" bIns="0" numCol="1" anchor="ctr">
              <a:noAutofit/>
            </a:bodyPr>
            <a:lstStyle/>
            <a:p>
              <a:pPr lvl="0" algn="ctr">
                <a:defRPr>
                  <a:solidFill>
                    <a:srgbClr val="FF0000"/>
                  </a:solidFill>
                </a:defRPr>
              </a:pPr>
              <a:endParaRPr/>
            </a:p>
          </p:txBody>
        </p:sp>
        <p:sp>
          <p:nvSpPr>
            <p:cNvPr id="248" name="Shape 248"/>
            <p:cNvSpPr/>
            <p:nvPr/>
          </p:nvSpPr>
          <p:spPr>
            <a:xfrm>
              <a:off x="0" y="0"/>
              <a:ext cx="2088233"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0000"/>
                  </a:solidFill>
                </a:defRPr>
              </a:lvl1pPr>
            </a:lstStyle>
            <a:p>
              <a:pPr lvl="0">
                <a:defRPr>
                  <a:solidFill>
                    <a:srgbClr val="000000"/>
                  </a:solidFill>
                </a:defRPr>
              </a:pPr>
              <a:r>
                <a:rPr>
                  <a:solidFill>
                    <a:srgbClr val="FF0000"/>
                  </a:solidFill>
                </a:rPr>
                <a:t>Final value of</a:t>
              </a:r>
            </a:p>
          </p:txBody>
        </p:sp>
      </p:grpSp>
      <p:grpSp>
        <p:nvGrpSpPr>
          <p:cNvPr id="252" name="Group 252"/>
          <p:cNvGrpSpPr/>
          <p:nvPr/>
        </p:nvGrpSpPr>
        <p:grpSpPr>
          <a:xfrm>
            <a:off x="3707903" y="3797011"/>
            <a:ext cx="5328593" cy="2958566"/>
            <a:chOff x="0" y="0"/>
            <a:chExt cx="5328591" cy="2958564"/>
          </a:xfrm>
        </p:grpSpPr>
        <p:sp>
          <p:nvSpPr>
            <p:cNvPr id="250" name="Shape 250"/>
            <p:cNvSpPr/>
            <p:nvPr/>
          </p:nvSpPr>
          <p:spPr>
            <a:xfrm>
              <a:off x="590394" y="0"/>
              <a:ext cx="4738198" cy="2958565"/>
            </a:xfrm>
            <a:prstGeom prst="rect">
              <a:avLst/>
            </a:prstGeom>
            <a:solidFill>
              <a:srgbClr val="DEF5FA"/>
            </a:solidFill>
            <a:ln w="28575" cap="rnd">
              <a:solidFill>
                <a:srgbClr val="0000FF"/>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r>
                <a:rPr sz="1200">
                  <a:solidFill>
                    <a:srgbClr val="00B0F0"/>
                  </a:solidFill>
                </a:rPr>
                <a:t>public class </a:t>
              </a:r>
              <a:r>
                <a:rPr sz="1200">
                  <a:solidFill>
                    <a:srgbClr val="0000FF"/>
                  </a:solidFill>
                </a:rPr>
                <a:t>AssignmentOperator</a:t>
              </a:r>
            </a:p>
            <a:p>
              <a:pPr lvl="0"/>
              <a:r>
                <a:rPr sz="1200">
                  <a:solidFill>
                    <a:srgbClr val="0000FF"/>
                  </a:solidFill>
                </a:rPr>
                <a:t>{</a:t>
              </a:r>
            </a:p>
            <a:p>
              <a:pPr lvl="0"/>
              <a:r>
                <a:rPr sz="1200">
                  <a:solidFill>
                    <a:srgbClr val="00B0F0"/>
                  </a:solidFill>
                </a:rPr>
                <a:t>public static void </a:t>
              </a:r>
              <a:r>
                <a:rPr sz="1200">
                  <a:solidFill>
                    <a:srgbClr val="0000FF"/>
                  </a:solidFill>
                </a:rPr>
                <a:t>main (String[] args)</a:t>
              </a:r>
            </a:p>
            <a:p>
              <a:pPr lvl="0"/>
              <a:r>
                <a:rPr sz="1200">
                  <a:solidFill>
                    <a:srgbClr val="0000FF"/>
                  </a:solidFill>
                </a:rPr>
                <a:t>      {</a:t>
              </a:r>
            </a:p>
            <a:p>
              <a:pPr lvl="0"/>
              <a:r>
                <a:rPr sz="1200">
                  <a:solidFill>
                    <a:srgbClr val="0000FF"/>
                  </a:solidFill>
                </a:rPr>
                <a:t>         </a:t>
              </a:r>
              <a:r>
                <a:rPr sz="1200"/>
                <a:t>// Declaration section: to declare needed variables</a:t>
              </a:r>
            </a:p>
            <a:p>
              <a:pPr lvl="0"/>
              <a:r>
                <a:rPr sz="1200">
                  <a:solidFill>
                    <a:srgbClr val="0000FF"/>
                  </a:solidFill>
                </a:rPr>
                <a:t>	</a:t>
              </a:r>
              <a:r>
                <a:rPr sz="1200">
                  <a:solidFill>
                    <a:srgbClr val="00B0F0"/>
                  </a:solidFill>
                </a:rPr>
                <a:t>int</a:t>
              </a:r>
              <a:r>
                <a:rPr sz="1200">
                  <a:solidFill>
                    <a:srgbClr val="0000FF"/>
                  </a:solidFill>
                </a:rPr>
                <a:t> counter;</a:t>
              </a:r>
            </a:p>
            <a:p>
              <a:pPr lvl="0"/>
              <a:r>
                <a:rPr sz="1200"/>
                <a:t>         // Input section: to enter values of used variables</a:t>
              </a:r>
            </a:p>
            <a:p>
              <a:pPr lvl="0"/>
              <a:r>
                <a:rPr sz="1200">
                  <a:solidFill>
                    <a:srgbClr val="0000FF"/>
                  </a:solidFill>
                </a:rPr>
                <a:t>	counter = 0;</a:t>
              </a:r>
            </a:p>
            <a:p>
              <a:pPr lvl="0"/>
              <a:r>
                <a:rPr sz="1200"/>
                <a:t>         // Processing section: processing statements</a:t>
              </a:r>
            </a:p>
            <a:p>
              <a:pPr lvl="0"/>
              <a:r>
                <a:rPr sz="1200"/>
                <a:t>	</a:t>
              </a:r>
              <a:r>
                <a:rPr sz="1200">
                  <a:solidFill>
                    <a:srgbClr val="0000FF"/>
                  </a:solidFill>
                </a:rPr>
                <a:t>counter = counter + 1;</a:t>
              </a:r>
            </a:p>
            <a:p>
              <a:pPr lvl="0"/>
              <a:r>
                <a:rPr sz="1200"/>
                <a:t>         // Output section: display program output</a:t>
              </a:r>
            </a:p>
            <a:p>
              <a:pPr lvl="0"/>
              <a:r>
                <a:rPr sz="1200">
                  <a:solidFill>
                    <a:srgbClr val="0000FF"/>
                  </a:solidFill>
                </a:rPr>
                <a:t>	System.out.println (“counter= “ + counter);</a:t>
              </a:r>
            </a:p>
            <a:p>
              <a:pPr lvl="0"/>
              <a:r>
                <a:rPr sz="1200">
                  <a:solidFill>
                    <a:srgbClr val="0000FF"/>
                  </a:solidFill>
                </a:rPr>
                <a:t>      } </a:t>
              </a:r>
              <a:r>
                <a:rPr sz="1200"/>
                <a:t>// end main</a:t>
              </a:r>
            </a:p>
            <a:p>
              <a:pPr lvl="0"/>
              <a:r>
                <a:rPr sz="1200">
                  <a:solidFill>
                    <a:srgbClr val="0000FF"/>
                  </a:solidFill>
                </a:rPr>
                <a:t>} </a:t>
              </a:r>
              <a:r>
                <a:rPr sz="1200"/>
                <a:t>// end class</a:t>
              </a:r>
            </a:p>
          </p:txBody>
        </p:sp>
        <p:sp>
          <p:nvSpPr>
            <p:cNvPr id="251" name="Shape 251"/>
            <p:cNvSpPr/>
            <p:nvPr/>
          </p:nvSpPr>
          <p:spPr>
            <a:xfrm>
              <a:off x="0" y="0"/>
              <a:ext cx="543012" cy="29299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r"/>
              <a:r>
                <a:rPr sz="1200">
                  <a:solidFill>
                    <a:srgbClr val="FF0000"/>
                  </a:solidFill>
                </a:rPr>
                <a:t>1</a:t>
              </a:r>
            </a:p>
            <a:p>
              <a:pPr lvl="0" algn="r"/>
              <a:r>
                <a:rPr sz="1200">
                  <a:solidFill>
                    <a:srgbClr val="FF0000"/>
                  </a:solidFill>
                </a:rPr>
                <a:t>2</a:t>
              </a:r>
            </a:p>
            <a:p>
              <a:pPr lvl="0" algn="r"/>
              <a:r>
                <a:rPr sz="1200">
                  <a:solidFill>
                    <a:srgbClr val="FF0000"/>
                  </a:solidFill>
                </a:rPr>
                <a:t>3</a:t>
              </a:r>
            </a:p>
            <a:p>
              <a:pPr lvl="0" algn="r"/>
              <a:r>
                <a:rPr sz="1200">
                  <a:solidFill>
                    <a:srgbClr val="FF0000"/>
                  </a:solidFill>
                </a:rPr>
                <a:t>4</a:t>
              </a:r>
            </a:p>
            <a:p>
              <a:pPr lvl="0" algn="r"/>
              <a:r>
                <a:rPr sz="1200">
                  <a:solidFill>
                    <a:srgbClr val="FF0000"/>
                  </a:solidFill>
                </a:rPr>
                <a:t>5</a:t>
              </a:r>
            </a:p>
            <a:p>
              <a:pPr lvl="0" algn="r"/>
              <a:r>
                <a:rPr sz="1200">
                  <a:solidFill>
                    <a:srgbClr val="FF0000"/>
                  </a:solidFill>
                </a:rPr>
                <a:t>6</a:t>
              </a:r>
            </a:p>
            <a:p>
              <a:pPr lvl="0" algn="r"/>
              <a:r>
                <a:rPr sz="1200">
                  <a:solidFill>
                    <a:srgbClr val="FF0000"/>
                  </a:solidFill>
                </a:rPr>
                <a:t>7</a:t>
              </a:r>
            </a:p>
            <a:p>
              <a:pPr lvl="0" algn="r"/>
              <a:r>
                <a:rPr sz="1200">
                  <a:solidFill>
                    <a:srgbClr val="FF0000"/>
                  </a:solidFill>
                </a:rPr>
                <a:t>8</a:t>
              </a:r>
            </a:p>
            <a:p>
              <a:pPr lvl="0" algn="r"/>
              <a:r>
                <a:rPr sz="1200">
                  <a:solidFill>
                    <a:srgbClr val="FF0000"/>
                  </a:solidFill>
                </a:rPr>
                <a:t>9</a:t>
              </a:r>
            </a:p>
            <a:p>
              <a:pPr lvl="0" algn="r"/>
              <a:r>
                <a:rPr sz="1200">
                  <a:solidFill>
                    <a:srgbClr val="FF0000"/>
                  </a:solidFill>
                </a:rPr>
                <a:t>10</a:t>
              </a:r>
            </a:p>
            <a:p>
              <a:pPr lvl="0" algn="r"/>
              <a:r>
                <a:rPr sz="1200">
                  <a:solidFill>
                    <a:srgbClr val="FF0000"/>
                  </a:solidFill>
                </a:rPr>
                <a:t>11</a:t>
              </a:r>
            </a:p>
            <a:p>
              <a:pPr lvl="0" algn="r"/>
              <a:r>
                <a:rPr sz="1200">
                  <a:solidFill>
                    <a:srgbClr val="FF0000"/>
                  </a:solidFill>
                </a:rPr>
                <a:t>12</a:t>
              </a:r>
            </a:p>
            <a:p>
              <a:pPr lvl="0" algn="r"/>
              <a:r>
                <a:rPr sz="1200">
                  <a:solidFill>
                    <a:srgbClr val="FF0000"/>
                  </a:solidFill>
                </a:rPr>
                <a:t>13</a:t>
              </a:r>
            </a:p>
            <a:p>
              <a:pPr lvl="0" algn="r"/>
              <a:r>
                <a:rPr sz="1200">
                  <a:solidFill>
                    <a:srgbClr val="FF0000"/>
                  </a:solidFill>
                </a:rPr>
                <a:t>14</a:t>
              </a:r>
            </a:p>
          </p:txBody>
        </p:sp>
      </p:grpSp>
      <p:sp>
        <p:nvSpPr>
          <p:cNvPr id="253" name="Shape 253"/>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91</a:t>
            </a:fld>
            <a:endParaRPr sz="1000"/>
          </a:p>
        </p:txBody>
      </p:sp>
      <p:grpSp>
        <p:nvGrpSpPr>
          <p:cNvPr id="256" name="Group 256"/>
          <p:cNvGrpSpPr/>
          <p:nvPr/>
        </p:nvGrpSpPr>
        <p:grpSpPr>
          <a:xfrm>
            <a:off x="7164288" y="764703"/>
            <a:ext cx="1584177" cy="1080122"/>
            <a:chOff x="0" y="0"/>
            <a:chExt cx="1584176" cy="1080120"/>
          </a:xfrm>
        </p:grpSpPr>
        <p:sp>
          <p:nvSpPr>
            <p:cNvPr id="254" name="Shape 254"/>
            <p:cNvSpPr/>
            <p:nvPr/>
          </p:nvSpPr>
          <p:spPr>
            <a:xfrm>
              <a:off x="0" y="0"/>
              <a:ext cx="1584177" cy="1080121"/>
            </a:xfrm>
            <a:custGeom>
              <a:avLst/>
              <a:gdLst/>
              <a:ahLst/>
              <a:cxnLst>
                <a:cxn ang="0">
                  <a:pos x="wd2" y="hd2"/>
                </a:cxn>
                <a:cxn ang="5400000">
                  <a:pos x="wd2" y="hd2"/>
                </a:cxn>
                <a:cxn ang="10800000">
                  <a:pos x="wd2" y="hd2"/>
                </a:cxn>
                <a:cxn ang="16200000">
                  <a:pos x="wd2" y="hd2"/>
                </a:cxn>
              </a:cxnLst>
              <a:rect l="0" t="0" r="r" b="b"/>
              <a:pathLst>
                <a:path w="21600" h="21600" extrusionOk="0">
                  <a:moveTo>
                    <a:pt x="11462" y="4342"/>
                  </a:moveTo>
                  <a:lnTo>
                    <a:pt x="14790" y="0"/>
                  </a:lnTo>
                  <a:lnTo>
                    <a:pt x="14525" y="5777"/>
                  </a:lnTo>
                  <a:lnTo>
                    <a:pt x="18007" y="3172"/>
                  </a:lnTo>
                  <a:lnTo>
                    <a:pt x="16380" y="6532"/>
                  </a:lnTo>
                  <a:lnTo>
                    <a:pt x="21600" y="6645"/>
                  </a:lnTo>
                  <a:lnTo>
                    <a:pt x="16985" y="9402"/>
                  </a:lnTo>
                  <a:lnTo>
                    <a:pt x="18270" y="11290"/>
                  </a:lnTo>
                  <a:lnTo>
                    <a:pt x="16380" y="12310"/>
                  </a:lnTo>
                  <a:lnTo>
                    <a:pt x="18877" y="15632"/>
                  </a:lnTo>
                  <a:lnTo>
                    <a:pt x="14640" y="14350"/>
                  </a:lnTo>
                  <a:lnTo>
                    <a:pt x="14942" y="17370"/>
                  </a:lnTo>
                  <a:lnTo>
                    <a:pt x="12180" y="15935"/>
                  </a:lnTo>
                  <a:lnTo>
                    <a:pt x="11612" y="18842"/>
                  </a:lnTo>
                  <a:lnTo>
                    <a:pt x="9872" y="17370"/>
                  </a:lnTo>
                  <a:lnTo>
                    <a:pt x="8700" y="19712"/>
                  </a:lnTo>
                  <a:lnTo>
                    <a:pt x="7527" y="18125"/>
                  </a:lnTo>
                  <a:lnTo>
                    <a:pt x="4917" y="21600"/>
                  </a:lnTo>
                  <a:lnTo>
                    <a:pt x="4805" y="18240"/>
                  </a:lnTo>
                  <a:lnTo>
                    <a:pt x="1285" y="17825"/>
                  </a:lnTo>
                  <a:lnTo>
                    <a:pt x="3330" y="15370"/>
                  </a:lnTo>
                  <a:lnTo>
                    <a:pt x="0" y="12877"/>
                  </a:lnTo>
                  <a:lnTo>
                    <a:pt x="3935" y="11592"/>
                  </a:lnTo>
                  <a:lnTo>
                    <a:pt x="1172" y="8270"/>
                  </a:lnTo>
                  <a:lnTo>
                    <a:pt x="5372" y="7817"/>
                  </a:lnTo>
                  <a:lnTo>
                    <a:pt x="4502" y="3625"/>
                  </a:lnTo>
                  <a:lnTo>
                    <a:pt x="8550" y="6382"/>
                  </a:lnTo>
                  <a:lnTo>
                    <a:pt x="9722" y="1887"/>
                  </a:lnTo>
                  <a:close/>
                </a:path>
              </a:pathLst>
            </a:custGeom>
            <a:solidFill>
              <a:srgbClr val="FFFF00"/>
            </a:solidFill>
            <a:ln w="28575" cap="flat">
              <a:solidFill>
                <a:srgbClr val="0000FF"/>
              </a:solidFill>
              <a:prstDash val="solid"/>
              <a:bevel/>
            </a:ln>
            <a:effectLst/>
          </p:spPr>
          <p:txBody>
            <a:bodyPr wrap="square" lIns="0" tIns="0" rIns="0" bIns="0" numCol="1" anchor="ctr">
              <a:noAutofit/>
            </a:bodyPr>
            <a:lstStyle/>
            <a:p>
              <a:pPr lvl="0" algn="ctr">
                <a:defRPr>
                  <a:solidFill>
                    <a:srgbClr val="0000FF"/>
                  </a:solidFill>
                </a:defRPr>
              </a:pPr>
              <a:endParaRPr/>
            </a:p>
          </p:txBody>
        </p:sp>
        <p:sp>
          <p:nvSpPr>
            <p:cNvPr id="255" name="Shape 255"/>
            <p:cNvSpPr/>
            <p:nvPr/>
          </p:nvSpPr>
          <p:spPr>
            <a:xfrm>
              <a:off x="393989" y="358205"/>
              <a:ext cx="679731"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00FF"/>
                  </a:solidFill>
                </a:defRPr>
              </a:lvl1pPr>
            </a:lstStyle>
            <a:p>
              <a:pPr lvl="0">
                <a:defRPr>
                  <a:solidFill>
                    <a:srgbClr val="000000"/>
                  </a:solidFill>
                </a:defRPr>
              </a:pPr>
              <a:r>
                <a:rPr>
                  <a:solidFill>
                    <a:srgbClr val="0000FF"/>
                  </a:solidFill>
                </a:rPr>
                <a:t>NEW</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1000"/>
                            </p:stCondLst>
                            <p:childTnLst>
                              <p:par>
                                <p:cTn id="9" presetID="22" presetClass="entr" presetSubtype="1" fill="hold" grpId="0" nodeType="afterEffect">
                                  <p:stCondLst>
                                    <p:cond delay="0"/>
                                  </p:stCondLst>
                                  <p:iterate>
                                    <p:tmAbs val="0"/>
                                  </p:iterate>
                                  <p:childTnLst>
                                    <p:set>
                                      <p:cBhvr>
                                        <p:cTn id="10" fill="hold"/>
                                        <p:tgtEl>
                                          <p:spTgt spid="252"/>
                                        </p:tgtEl>
                                        <p:attrNameLst>
                                          <p:attrName>style.visibility</p:attrName>
                                        </p:attrNameLst>
                                      </p:cBhvr>
                                      <p:to>
                                        <p:strVal val="visible"/>
                                      </p:to>
                                    </p:set>
                                    <p:animEffect transition="in" filter="wipe(up)">
                                      <p:cBhvr>
                                        <p:cTn id="11"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P spid="252"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0" y="908720"/>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261" name="Shape 261"/>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3. ARITHMETIC OPERATORS</a:t>
            </a:r>
          </a:p>
        </p:txBody>
      </p:sp>
      <p:sp>
        <p:nvSpPr>
          <p:cNvPr id="262" name="Shape 262"/>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92</a:t>
            </a:fld>
            <a:endParaRPr sz="1000"/>
          </a:p>
        </p:txBody>
      </p:sp>
      <p:sp>
        <p:nvSpPr>
          <p:cNvPr id="263" name="Shape 263"/>
          <p:cNvSpPr>
            <a:spLocks noGrp="1"/>
          </p:cNvSpPr>
          <p:nvPr>
            <p:ph type="body" idx="1"/>
          </p:nvPr>
        </p:nvSpPr>
        <p:spPr>
          <a:xfrm>
            <a:off x="251519" y="1052737"/>
            <a:ext cx="8640962" cy="1728192"/>
          </a:xfrm>
          <a:prstGeom prst="rect">
            <a:avLst/>
          </a:prstGeom>
        </p:spPr>
        <p:txBody>
          <a:bodyPr/>
          <a:lstStyle/>
          <a:p>
            <a:pPr marL="254000" lvl="0" indent="-254000" algn="just">
              <a:lnSpc>
                <a:spcPct val="90000"/>
              </a:lnSpc>
              <a:buClr>
                <a:srgbClr val="FF0000"/>
              </a:buClr>
              <a:buFont typeface="Wingdings"/>
              <a:buChar char="➢"/>
              <a:defRPr sz="1800"/>
            </a:pPr>
            <a:r>
              <a:rPr sz="2000">
                <a:solidFill>
                  <a:srgbClr val="FF0000"/>
                </a:solidFill>
                <a:latin typeface="Tahoma"/>
                <a:ea typeface="Tahoma"/>
                <a:cs typeface="Tahoma"/>
                <a:sym typeface="Tahoma"/>
              </a:rPr>
              <a:t>There are 5 arithmetic operators in Java</a:t>
            </a: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Addition (+)</a:t>
            </a:r>
            <a:endParaRPr sz="1600">
              <a:latin typeface="Tahoma"/>
              <a:ea typeface="Tahoma"/>
              <a:cs typeface="Tahoma"/>
              <a:sym typeface="Tahoma"/>
            </a:endParaRP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Subtraction (-)</a:t>
            </a:r>
            <a:endParaRPr sz="1600">
              <a:latin typeface="Tahoma"/>
              <a:ea typeface="Tahoma"/>
              <a:cs typeface="Tahoma"/>
              <a:sym typeface="Tahoma"/>
            </a:endParaRP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Multiplication (*)</a:t>
            </a:r>
            <a:endParaRPr sz="1600">
              <a:latin typeface="Tahoma"/>
              <a:ea typeface="Tahoma"/>
              <a:cs typeface="Tahoma"/>
              <a:sym typeface="Tahoma"/>
            </a:endParaRP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Division (/)</a:t>
            </a:r>
            <a:endParaRPr sz="2300"/>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Modulus (%)</a:t>
            </a:r>
          </a:p>
        </p:txBody>
      </p:sp>
      <p:grpSp>
        <p:nvGrpSpPr>
          <p:cNvPr id="266" name="Group 266"/>
          <p:cNvGrpSpPr/>
          <p:nvPr/>
        </p:nvGrpSpPr>
        <p:grpSpPr>
          <a:xfrm>
            <a:off x="1691680" y="2852934"/>
            <a:ext cx="6408712" cy="595703"/>
            <a:chOff x="0" y="0"/>
            <a:chExt cx="6408711" cy="595702"/>
          </a:xfrm>
        </p:grpSpPr>
        <p:sp>
          <p:nvSpPr>
            <p:cNvPr id="264" name="Shape 264"/>
            <p:cNvSpPr/>
            <p:nvPr/>
          </p:nvSpPr>
          <p:spPr>
            <a:xfrm>
              <a:off x="0" y="0"/>
              <a:ext cx="6408712" cy="595703"/>
            </a:xfrm>
            <a:prstGeom prst="roundRect">
              <a:avLst>
                <a:gd name="adj" fmla="val 16667"/>
              </a:avLst>
            </a:prstGeom>
            <a:solidFill>
              <a:srgbClr val="DEF5FA"/>
            </a:solidFill>
            <a:ln w="54999" cap="flat">
              <a:solidFill>
                <a:srgbClr val="21768B"/>
              </a:solidFill>
              <a:prstDash val="solid"/>
              <a:bevel/>
            </a:ln>
            <a:effectLst/>
          </p:spPr>
          <p:txBody>
            <a:bodyPr wrap="square" lIns="0" tIns="0" rIns="0" bIns="0" numCol="1" anchor="ctr">
              <a:noAutofit/>
            </a:bodyPr>
            <a:lstStyle/>
            <a:p>
              <a:pPr lvl="0" algn="ctr">
                <a:defRPr>
                  <a:solidFill>
                    <a:srgbClr val="165160"/>
                  </a:solidFill>
                </a:defRPr>
              </a:pPr>
              <a:endParaRPr/>
            </a:p>
          </p:txBody>
        </p:sp>
        <p:sp>
          <p:nvSpPr>
            <p:cNvPr id="265" name="Shape 265"/>
            <p:cNvSpPr/>
            <p:nvPr/>
          </p:nvSpPr>
          <p:spPr>
            <a:xfrm>
              <a:off x="29080" y="98069"/>
              <a:ext cx="635055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00B0F0"/>
                  </a:solidFill>
                </a:defRPr>
              </a:lvl1pPr>
            </a:lstStyle>
            <a:p>
              <a:pPr lvl="0">
                <a:defRPr>
                  <a:solidFill>
                    <a:srgbClr val="000000"/>
                  </a:solidFill>
                </a:defRPr>
              </a:pPr>
              <a:r>
                <a:rPr>
                  <a:solidFill>
                    <a:srgbClr val="00B0F0"/>
                  </a:solidFill>
                </a:rPr>
                <a:t>variable = operand1 operator operand2;</a:t>
              </a:r>
            </a:p>
          </p:txBody>
        </p:sp>
      </p:grpSp>
      <p:grpSp>
        <p:nvGrpSpPr>
          <p:cNvPr id="269" name="Group 269"/>
          <p:cNvGrpSpPr/>
          <p:nvPr/>
        </p:nvGrpSpPr>
        <p:grpSpPr>
          <a:xfrm>
            <a:off x="251519" y="2852935"/>
            <a:ext cx="1296146" cy="504057"/>
            <a:chOff x="0" y="0"/>
            <a:chExt cx="1296144" cy="504056"/>
          </a:xfrm>
        </p:grpSpPr>
        <p:sp>
          <p:nvSpPr>
            <p:cNvPr id="267" name="Shape 267"/>
            <p:cNvSpPr/>
            <p:nvPr/>
          </p:nvSpPr>
          <p:spPr>
            <a:xfrm>
              <a:off x="0" y="0"/>
              <a:ext cx="1296145" cy="504057"/>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68" name="Shape 268"/>
            <p:cNvSpPr/>
            <p:nvPr/>
          </p:nvSpPr>
          <p:spPr>
            <a:xfrm>
              <a:off x="24605" y="52246"/>
              <a:ext cx="1246934"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SYNTAX</a:t>
              </a:r>
            </a:p>
          </p:txBody>
        </p:sp>
      </p:grpSp>
      <p:grpSp>
        <p:nvGrpSpPr>
          <p:cNvPr id="272" name="Group 272"/>
          <p:cNvGrpSpPr/>
          <p:nvPr/>
        </p:nvGrpSpPr>
        <p:grpSpPr>
          <a:xfrm>
            <a:off x="251519" y="3573014"/>
            <a:ext cx="1296146" cy="504057"/>
            <a:chOff x="0" y="0"/>
            <a:chExt cx="1296144" cy="504056"/>
          </a:xfrm>
        </p:grpSpPr>
        <p:sp>
          <p:nvSpPr>
            <p:cNvPr id="270" name="Shape 270"/>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271" name="Shape 271"/>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1</a:t>
              </a:r>
            </a:p>
          </p:txBody>
        </p:sp>
      </p:grpSp>
      <p:grpSp>
        <p:nvGrpSpPr>
          <p:cNvPr id="275" name="Group 275"/>
          <p:cNvGrpSpPr/>
          <p:nvPr/>
        </p:nvGrpSpPr>
        <p:grpSpPr>
          <a:xfrm>
            <a:off x="1691680" y="3573014"/>
            <a:ext cx="6408712" cy="595703"/>
            <a:chOff x="0" y="0"/>
            <a:chExt cx="6408711" cy="595702"/>
          </a:xfrm>
        </p:grpSpPr>
        <p:sp>
          <p:nvSpPr>
            <p:cNvPr id="273" name="Shape 273"/>
            <p:cNvSpPr/>
            <p:nvPr/>
          </p:nvSpPr>
          <p:spPr>
            <a:xfrm>
              <a:off x="0" y="0"/>
              <a:ext cx="6408712" cy="595703"/>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274" name="Shape 274"/>
            <p:cNvSpPr/>
            <p:nvPr/>
          </p:nvSpPr>
          <p:spPr>
            <a:xfrm>
              <a:off x="29080" y="98069"/>
              <a:ext cx="635055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10 + 5; 	</a:t>
              </a:r>
              <a:r>
                <a:rPr>
                  <a:solidFill>
                    <a:srgbClr val="00B050"/>
                  </a:solidFill>
                </a:rPr>
                <a:t>// 10 and 5 are called operands</a:t>
              </a:r>
            </a:p>
          </p:txBody>
        </p:sp>
      </p:grpSp>
      <p:grpSp>
        <p:nvGrpSpPr>
          <p:cNvPr id="278" name="Group 278"/>
          <p:cNvGrpSpPr/>
          <p:nvPr/>
        </p:nvGrpSpPr>
        <p:grpSpPr>
          <a:xfrm>
            <a:off x="251519" y="4293096"/>
            <a:ext cx="1296146" cy="504057"/>
            <a:chOff x="0" y="0"/>
            <a:chExt cx="1296144" cy="504056"/>
          </a:xfrm>
        </p:grpSpPr>
        <p:sp>
          <p:nvSpPr>
            <p:cNvPr id="276" name="Shape 276"/>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277" name="Shape 277"/>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2</a:t>
              </a:r>
            </a:p>
          </p:txBody>
        </p:sp>
      </p:grpSp>
      <p:grpSp>
        <p:nvGrpSpPr>
          <p:cNvPr id="281" name="Group 281"/>
          <p:cNvGrpSpPr/>
          <p:nvPr/>
        </p:nvGrpSpPr>
        <p:grpSpPr>
          <a:xfrm>
            <a:off x="1691680" y="4293096"/>
            <a:ext cx="6408712" cy="765905"/>
            <a:chOff x="0" y="0"/>
            <a:chExt cx="6408711" cy="765903"/>
          </a:xfrm>
        </p:grpSpPr>
        <p:sp>
          <p:nvSpPr>
            <p:cNvPr id="279" name="Shape 279"/>
            <p:cNvSpPr/>
            <p:nvPr/>
          </p:nvSpPr>
          <p:spPr>
            <a:xfrm>
              <a:off x="0" y="0"/>
              <a:ext cx="6408712" cy="765904"/>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280" name="Shape 280"/>
            <p:cNvSpPr/>
            <p:nvPr/>
          </p:nvSpPr>
          <p:spPr>
            <a:xfrm>
              <a:off x="37387" y="24420"/>
              <a:ext cx="6333938" cy="7170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10;</a:t>
              </a:r>
              <a:endParaRPr>
                <a:solidFill>
                  <a:srgbClr val="FFFFFF"/>
                </a:solidFill>
              </a:endParaRPr>
            </a:p>
            <a:p>
              <a:pPr lvl="0"/>
              <a:r>
                <a:t>y = </a:t>
              </a:r>
              <a:r>
                <a:rPr>
                  <a:solidFill>
                    <a:srgbClr val="0000FF"/>
                  </a:solidFill>
                </a:rPr>
                <a:t>x</a:t>
              </a:r>
              <a:r>
                <a:t> * 10;	</a:t>
              </a:r>
              <a:r>
                <a:rPr>
                  <a:solidFill>
                    <a:srgbClr val="00B050"/>
                  </a:solidFill>
                </a:rPr>
                <a:t>// x and 10 are the operands</a:t>
              </a:r>
            </a:p>
          </p:txBody>
        </p:sp>
      </p:grpSp>
      <p:grpSp>
        <p:nvGrpSpPr>
          <p:cNvPr id="284" name="Group 284"/>
          <p:cNvGrpSpPr/>
          <p:nvPr/>
        </p:nvGrpSpPr>
        <p:grpSpPr>
          <a:xfrm>
            <a:off x="251519" y="5157192"/>
            <a:ext cx="1296146" cy="504057"/>
            <a:chOff x="0" y="0"/>
            <a:chExt cx="1296144" cy="504056"/>
          </a:xfrm>
        </p:grpSpPr>
        <p:sp>
          <p:nvSpPr>
            <p:cNvPr id="282" name="Shape 282"/>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83" name="Shape 283"/>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3</a:t>
              </a:r>
            </a:p>
          </p:txBody>
        </p:sp>
      </p:grpSp>
      <p:grpSp>
        <p:nvGrpSpPr>
          <p:cNvPr id="287" name="Group 287"/>
          <p:cNvGrpSpPr/>
          <p:nvPr/>
        </p:nvGrpSpPr>
        <p:grpSpPr>
          <a:xfrm>
            <a:off x="1691680" y="5107962"/>
            <a:ext cx="6408712" cy="1034565"/>
            <a:chOff x="0" y="0"/>
            <a:chExt cx="6408711" cy="1034563"/>
          </a:xfrm>
        </p:grpSpPr>
        <p:sp>
          <p:nvSpPr>
            <p:cNvPr id="285" name="Shape 285"/>
            <p:cNvSpPr/>
            <p:nvPr/>
          </p:nvSpPr>
          <p:spPr>
            <a:xfrm>
              <a:off x="0" y="49229"/>
              <a:ext cx="6408712" cy="936105"/>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286" name="Shape 286"/>
            <p:cNvSpPr/>
            <p:nvPr/>
          </p:nvSpPr>
          <p:spPr>
            <a:xfrm>
              <a:off x="45696" y="0"/>
              <a:ext cx="6317320" cy="103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10;</a:t>
              </a:r>
              <a:endParaRPr>
                <a:solidFill>
                  <a:srgbClr val="FFFFFF"/>
                </a:solidFill>
              </a:endParaRPr>
            </a:p>
            <a:p>
              <a:pPr lvl="0"/>
              <a:r>
                <a:t>y = </a:t>
              </a:r>
              <a:r>
                <a:rPr>
                  <a:solidFill>
                    <a:srgbClr val="0000FF"/>
                  </a:solidFill>
                </a:rPr>
                <a:t>x</a:t>
              </a:r>
              <a:r>
                <a:t> * 10 + 5;	</a:t>
              </a:r>
              <a:r>
                <a:rPr>
                  <a:solidFill>
                    <a:srgbClr val="00B050"/>
                  </a:solidFill>
                </a:rPr>
                <a:t>// x and 10 are the operands of *</a:t>
              </a:r>
              <a:endParaRPr>
                <a:solidFill>
                  <a:srgbClr val="FFFFFF"/>
                </a:solidFill>
              </a:endParaRPr>
            </a:p>
            <a:p>
              <a:pPr lvl="0"/>
              <a:r>
                <a:rPr>
                  <a:solidFill>
                    <a:srgbClr val="00B050"/>
                  </a:solidFill>
                </a:rPr>
                <a:t>		// x*10 and 5 are the operands of +</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63">
                                            <p:bg/>
                                          </p:spTgt>
                                        </p:tgtEl>
                                        <p:attrNameLst>
                                          <p:attrName>style.visibility</p:attrName>
                                        </p:attrNameLst>
                                      </p:cBhvr>
                                      <p:to>
                                        <p:strVal val="visible"/>
                                      </p:to>
                                    </p:set>
                                    <p:animEffect transition="in" filter="wipe(left)">
                                      <p:cBhvr>
                                        <p:cTn id="7" dur="500"/>
                                        <p:tgtEl>
                                          <p:spTgt spid="263">
                                            <p:bg/>
                                          </p:spTgt>
                                        </p:tgtEl>
                                      </p:cBhvr>
                                    </p:animEffect>
                                  </p:childTnLst>
                                </p:cTn>
                              </p:par>
                              <p:par>
                                <p:cTn id="8" presetID="22" presetClass="entr" presetSubtype="8" fill="hold" grpId="0">
                                  <p:stCondLst>
                                    <p:cond delay="0"/>
                                  </p:stCondLst>
                                  <p:iterate>
                                    <p:tmAbs val="0"/>
                                  </p:iterate>
                                  <p:childTnLst>
                                    <p:set>
                                      <p:cBhvr>
                                        <p:cTn id="9" fill="hold"/>
                                        <p:tgtEl>
                                          <p:spTgt spid="263">
                                            <p:txEl>
                                              <p:pRg st="0" end="0"/>
                                            </p:txEl>
                                          </p:spTgt>
                                        </p:tgtEl>
                                        <p:attrNameLst>
                                          <p:attrName>style.visibility</p:attrName>
                                        </p:attrNameLst>
                                      </p:cBhvr>
                                      <p:to>
                                        <p:strVal val="visible"/>
                                      </p:to>
                                    </p:set>
                                    <p:animEffect transition="in" filter="wipe(left)">
                                      <p:cBhvr>
                                        <p:cTn id="10" dur="500"/>
                                        <p:tgtEl>
                                          <p:spTgt spid="263">
                                            <p:txEl>
                                              <p:pRg st="0" end="0"/>
                                            </p:txEl>
                                          </p:spTgt>
                                        </p:tgtEl>
                                      </p:cBhvr>
                                    </p:animEffect>
                                  </p:childTnLst>
                                </p:cTn>
                              </p:par>
                              <p:par>
                                <p:cTn id="11" presetID="22" presetClass="entr" presetSubtype="8" fill="hold" grpId="0">
                                  <p:stCondLst>
                                    <p:cond delay="0"/>
                                  </p:stCondLst>
                                  <p:iterate>
                                    <p:tmAbs val="0"/>
                                  </p:iterate>
                                  <p:childTnLst>
                                    <p:set>
                                      <p:cBhvr>
                                        <p:cTn id="12" fill="hold"/>
                                        <p:tgtEl>
                                          <p:spTgt spid="263">
                                            <p:txEl>
                                              <p:pRg st="1" end="1"/>
                                            </p:txEl>
                                          </p:spTgt>
                                        </p:tgtEl>
                                        <p:attrNameLst>
                                          <p:attrName>style.visibility</p:attrName>
                                        </p:attrNameLst>
                                      </p:cBhvr>
                                      <p:to>
                                        <p:strVal val="visible"/>
                                      </p:to>
                                    </p:set>
                                    <p:animEffect transition="in" filter="wipe(left)">
                                      <p:cBhvr>
                                        <p:cTn id="13" dur="500"/>
                                        <p:tgtEl>
                                          <p:spTgt spid="263">
                                            <p:txEl>
                                              <p:pRg st="1" end="1"/>
                                            </p:txEl>
                                          </p:spTgt>
                                        </p:tgtEl>
                                      </p:cBhvr>
                                    </p:animEffect>
                                  </p:childTnLst>
                                </p:cTn>
                              </p:par>
                              <p:par>
                                <p:cTn id="14" presetID="22" presetClass="entr" presetSubtype="8" fill="hold" grpId="0">
                                  <p:stCondLst>
                                    <p:cond delay="0"/>
                                  </p:stCondLst>
                                  <p:iterate>
                                    <p:tmAbs val="0"/>
                                  </p:iterate>
                                  <p:childTnLst>
                                    <p:set>
                                      <p:cBhvr>
                                        <p:cTn id="15" fill="hold"/>
                                        <p:tgtEl>
                                          <p:spTgt spid="263">
                                            <p:txEl>
                                              <p:pRg st="2" end="2"/>
                                            </p:txEl>
                                          </p:spTgt>
                                        </p:tgtEl>
                                        <p:attrNameLst>
                                          <p:attrName>style.visibility</p:attrName>
                                        </p:attrNameLst>
                                      </p:cBhvr>
                                      <p:to>
                                        <p:strVal val="visible"/>
                                      </p:to>
                                    </p:set>
                                    <p:animEffect transition="in" filter="wipe(left)">
                                      <p:cBhvr>
                                        <p:cTn id="16" dur="500"/>
                                        <p:tgtEl>
                                          <p:spTgt spid="263">
                                            <p:txEl>
                                              <p:pRg st="2" end="2"/>
                                            </p:txEl>
                                          </p:spTgt>
                                        </p:tgtEl>
                                      </p:cBhvr>
                                    </p:animEffect>
                                  </p:childTnLst>
                                </p:cTn>
                              </p:par>
                              <p:par>
                                <p:cTn id="17" presetID="22" presetClass="entr" presetSubtype="8" fill="hold" grpId="0">
                                  <p:stCondLst>
                                    <p:cond delay="0"/>
                                  </p:stCondLst>
                                  <p:iterate>
                                    <p:tmAbs val="0"/>
                                  </p:iterate>
                                  <p:childTnLst>
                                    <p:set>
                                      <p:cBhvr>
                                        <p:cTn id="18" fill="hold"/>
                                        <p:tgtEl>
                                          <p:spTgt spid="263">
                                            <p:txEl>
                                              <p:pRg st="3" end="3"/>
                                            </p:txEl>
                                          </p:spTgt>
                                        </p:tgtEl>
                                        <p:attrNameLst>
                                          <p:attrName>style.visibility</p:attrName>
                                        </p:attrNameLst>
                                      </p:cBhvr>
                                      <p:to>
                                        <p:strVal val="visible"/>
                                      </p:to>
                                    </p:set>
                                    <p:animEffect transition="in" filter="wipe(left)">
                                      <p:cBhvr>
                                        <p:cTn id="19" dur="500"/>
                                        <p:tgtEl>
                                          <p:spTgt spid="263">
                                            <p:txEl>
                                              <p:pRg st="3" end="3"/>
                                            </p:txEl>
                                          </p:spTgt>
                                        </p:tgtEl>
                                      </p:cBhvr>
                                    </p:animEffect>
                                  </p:childTnLst>
                                </p:cTn>
                              </p:par>
                              <p:par>
                                <p:cTn id="20" presetID="22" presetClass="entr" presetSubtype="8" fill="hold" grpId="0">
                                  <p:stCondLst>
                                    <p:cond delay="0"/>
                                  </p:stCondLst>
                                  <p:iterate>
                                    <p:tmAbs val="0"/>
                                  </p:iterate>
                                  <p:childTnLst>
                                    <p:set>
                                      <p:cBhvr>
                                        <p:cTn id="21" fill="hold"/>
                                        <p:tgtEl>
                                          <p:spTgt spid="263">
                                            <p:txEl>
                                              <p:pRg st="4" end="4"/>
                                            </p:txEl>
                                          </p:spTgt>
                                        </p:tgtEl>
                                        <p:attrNameLst>
                                          <p:attrName>style.visibility</p:attrName>
                                        </p:attrNameLst>
                                      </p:cBhvr>
                                      <p:to>
                                        <p:strVal val="visible"/>
                                      </p:to>
                                    </p:set>
                                    <p:animEffect transition="in" filter="wipe(left)">
                                      <p:cBhvr>
                                        <p:cTn id="22" dur="500"/>
                                        <p:tgtEl>
                                          <p:spTgt spid="263">
                                            <p:txEl>
                                              <p:pRg st="4" end="4"/>
                                            </p:txEl>
                                          </p:spTgt>
                                        </p:tgtEl>
                                      </p:cBhvr>
                                    </p:animEffect>
                                  </p:childTnLst>
                                </p:cTn>
                              </p:par>
                              <p:par>
                                <p:cTn id="23" presetID="22" presetClass="entr" presetSubtype="8" fill="hold" grpId="0">
                                  <p:stCondLst>
                                    <p:cond delay="0"/>
                                  </p:stCondLst>
                                  <p:iterate>
                                    <p:tmAbs val="0"/>
                                  </p:iterate>
                                  <p:childTnLst>
                                    <p:set>
                                      <p:cBhvr>
                                        <p:cTn id="24" fill="hold"/>
                                        <p:tgtEl>
                                          <p:spTgt spid="263">
                                            <p:txEl>
                                              <p:pRg st="5" end="5"/>
                                            </p:txEl>
                                          </p:spTgt>
                                        </p:tgtEl>
                                        <p:attrNameLst>
                                          <p:attrName>style.visibility</p:attrName>
                                        </p:attrNameLst>
                                      </p:cBhvr>
                                      <p:to>
                                        <p:strVal val="visible"/>
                                      </p:to>
                                    </p:set>
                                    <p:animEffect transition="in" filter="wipe(left)">
                                      <p:cBhvr>
                                        <p:cTn id="25" dur="500"/>
                                        <p:tgtEl>
                                          <p:spTgt spid="26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iterate>
                                    <p:tmAbs val="0"/>
                                  </p:iterate>
                                  <p:childTnLst>
                                    <p:set>
                                      <p:cBhvr>
                                        <p:cTn id="29" fill="hold"/>
                                        <p:tgtEl>
                                          <p:spTgt spid="269"/>
                                        </p:tgtEl>
                                        <p:attrNameLst>
                                          <p:attrName>style.visibility</p:attrName>
                                        </p:attrNameLst>
                                      </p:cBhvr>
                                      <p:to>
                                        <p:strVal val="visible"/>
                                      </p:to>
                                    </p:set>
                                    <p:animEffect transition="in" filter="wipe(right)">
                                      <p:cBhvr>
                                        <p:cTn id="30" dur="500"/>
                                        <p:tgtEl>
                                          <p:spTgt spid="269"/>
                                        </p:tgtEl>
                                      </p:cBhvr>
                                    </p:animEffect>
                                  </p:childTnLst>
                                </p:cTn>
                              </p:par>
                            </p:childTnLst>
                          </p:cTn>
                        </p:par>
                        <p:par>
                          <p:cTn id="31" fill="hold">
                            <p:stCondLst>
                              <p:cond delay="500"/>
                            </p:stCondLst>
                            <p:childTnLst>
                              <p:par>
                                <p:cTn id="32" presetID="22" presetClass="entr" presetSubtype="8" fill="hold" grpId="0" nodeType="afterEffect">
                                  <p:stCondLst>
                                    <p:cond delay="0"/>
                                  </p:stCondLst>
                                  <p:iterate>
                                    <p:tmAbs val="0"/>
                                  </p:iterate>
                                  <p:childTnLst>
                                    <p:set>
                                      <p:cBhvr>
                                        <p:cTn id="33" fill="hold"/>
                                        <p:tgtEl>
                                          <p:spTgt spid="266"/>
                                        </p:tgtEl>
                                        <p:attrNameLst>
                                          <p:attrName>style.visibility</p:attrName>
                                        </p:attrNameLst>
                                      </p:cBhvr>
                                      <p:to>
                                        <p:strVal val="visible"/>
                                      </p:to>
                                    </p:set>
                                    <p:animEffect transition="in" filter="wipe(left)">
                                      <p:cBhvr>
                                        <p:cTn id="34" dur="500"/>
                                        <p:tgtEl>
                                          <p:spTgt spid="26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iterate>
                                    <p:tmAbs val="0"/>
                                  </p:iterate>
                                  <p:childTnLst>
                                    <p:set>
                                      <p:cBhvr>
                                        <p:cTn id="38" fill="hold"/>
                                        <p:tgtEl>
                                          <p:spTgt spid="272"/>
                                        </p:tgtEl>
                                        <p:attrNameLst>
                                          <p:attrName>style.visibility</p:attrName>
                                        </p:attrNameLst>
                                      </p:cBhvr>
                                      <p:to>
                                        <p:strVal val="visible"/>
                                      </p:to>
                                    </p:set>
                                    <p:animEffect transition="in" filter="wipe(right)">
                                      <p:cBhvr>
                                        <p:cTn id="39" dur="500"/>
                                        <p:tgtEl>
                                          <p:spTgt spid="272"/>
                                        </p:tgtEl>
                                      </p:cBhvr>
                                    </p:animEffect>
                                  </p:childTnLst>
                                </p:cTn>
                              </p:par>
                            </p:childTnLst>
                          </p:cTn>
                        </p:par>
                        <p:par>
                          <p:cTn id="40" fill="hold">
                            <p:stCondLst>
                              <p:cond delay="500"/>
                            </p:stCondLst>
                            <p:childTnLst>
                              <p:par>
                                <p:cTn id="41" presetID="22" presetClass="entr" presetSubtype="8" fill="hold" grpId="0" nodeType="afterEffect">
                                  <p:stCondLst>
                                    <p:cond delay="0"/>
                                  </p:stCondLst>
                                  <p:iterate>
                                    <p:tmAbs val="0"/>
                                  </p:iterate>
                                  <p:childTnLst>
                                    <p:set>
                                      <p:cBhvr>
                                        <p:cTn id="42" fill="hold"/>
                                        <p:tgtEl>
                                          <p:spTgt spid="275"/>
                                        </p:tgtEl>
                                        <p:attrNameLst>
                                          <p:attrName>style.visibility</p:attrName>
                                        </p:attrNameLst>
                                      </p:cBhvr>
                                      <p:to>
                                        <p:strVal val="visible"/>
                                      </p:to>
                                    </p:set>
                                    <p:animEffect transition="in" filter="wipe(left)">
                                      <p:cBhvr>
                                        <p:cTn id="43" dur="500"/>
                                        <p:tgtEl>
                                          <p:spTgt spid="27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iterate>
                                    <p:tmAbs val="0"/>
                                  </p:iterate>
                                  <p:childTnLst>
                                    <p:set>
                                      <p:cBhvr>
                                        <p:cTn id="47" fill="hold"/>
                                        <p:tgtEl>
                                          <p:spTgt spid="278"/>
                                        </p:tgtEl>
                                        <p:attrNameLst>
                                          <p:attrName>style.visibility</p:attrName>
                                        </p:attrNameLst>
                                      </p:cBhvr>
                                      <p:to>
                                        <p:strVal val="visible"/>
                                      </p:to>
                                    </p:set>
                                    <p:animEffect transition="in" filter="wipe(right)">
                                      <p:cBhvr>
                                        <p:cTn id="48" dur="500"/>
                                        <p:tgtEl>
                                          <p:spTgt spid="278"/>
                                        </p:tgtEl>
                                      </p:cBhvr>
                                    </p:animEffect>
                                  </p:childTnLst>
                                </p:cTn>
                              </p:par>
                            </p:childTnLst>
                          </p:cTn>
                        </p:par>
                        <p:par>
                          <p:cTn id="49" fill="hold">
                            <p:stCondLst>
                              <p:cond delay="500"/>
                            </p:stCondLst>
                            <p:childTnLst>
                              <p:par>
                                <p:cTn id="50" presetID="22" presetClass="entr" presetSubtype="8" fill="hold" grpId="0" nodeType="afterEffect">
                                  <p:stCondLst>
                                    <p:cond delay="0"/>
                                  </p:stCondLst>
                                  <p:iterate>
                                    <p:tmAbs val="0"/>
                                  </p:iterate>
                                  <p:childTnLst>
                                    <p:set>
                                      <p:cBhvr>
                                        <p:cTn id="51" fill="hold"/>
                                        <p:tgtEl>
                                          <p:spTgt spid="281"/>
                                        </p:tgtEl>
                                        <p:attrNameLst>
                                          <p:attrName>style.visibility</p:attrName>
                                        </p:attrNameLst>
                                      </p:cBhvr>
                                      <p:to>
                                        <p:strVal val="visible"/>
                                      </p:to>
                                    </p:set>
                                    <p:animEffect transition="in" filter="wipe(left)">
                                      <p:cBhvr>
                                        <p:cTn id="52" dur="500"/>
                                        <p:tgtEl>
                                          <p:spTgt spid="28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iterate>
                                    <p:tmAbs val="0"/>
                                  </p:iterate>
                                  <p:childTnLst>
                                    <p:set>
                                      <p:cBhvr>
                                        <p:cTn id="56" fill="hold"/>
                                        <p:tgtEl>
                                          <p:spTgt spid="284"/>
                                        </p:tgtEl>
                                        <p:attrNameLst>
                                          <p:attrName>style.visibility</p:attrName>
                                        </p:attrNameLst>
                                      </p:cBhvr>
                                      <p:to>
                                        <p:strVal val="visible"/>
                                      </p:to>
                                    </p:set>
                                    <p:animEffect transition="in" filter="wipe(right)">
                                      <p:cBhvr>
                                        <p:cTn id="57" dur="500"/>
                                        <p:tgtEl>
                                          <p:spTgt spid="284"/>
                                        </p:tgtEl>
                                      </p:cBhvr>
                                    </p:animEffect>
                                  </p:childTnLst>
                                </p:cTn>
                              </p:par>
                            </p:childTnLst>
                          </p:cTn>
                        </p:par>
                        <p:par>
                          <p:cTn id="58" fill="hold">
                            <p:stCondLst>
                              <p:cond delay="500"/>
                            </p:stCondLst>
                            <p:childTnLst>
                              <p:par>
                                <p:cTn id="59" presetID="22" presetClass="entr" presetSubtype="8" fill="hold" grpId="0" nodeType="afterEffect">
                                  <p:stCondLst>
                                    <p:cond delay="0"/>
                                  </p:stCondLst>
                                  <p:iterate>
                                    <p:tmAbs val="0"/>
                                  </p:iterate>
                                  <p:childTnLst>
                                    <p:set>
                                      <p:cBhvr>
                                        <p:cTn id="60" fill="hold"/>
                                        <p:tgtEl>
                                          <p:spTgt spid="287"/>
                                        </p:tgtEl>
                                        <p:attrNameLst>
                                          <p:attrName>style.visibility</p:attrName>
                                        </p:attrNameLst>
                                      </p:cBhvr>
                                      <p:to>
                                        <p:strVal val="visible"/>
                                      </p:to>
                                    </p:set>
                                    <p:animEffect transition="in" filter="wipe(left)">
                                      <p:cBhvr>
                                        <p:cTn id="61"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build="p" animBg="1" advAuto="0"/>
      <p:bldP spid="266" grpId="0" animBg="1" advAuto="0"/>
      <p:bldP spid="269" grpId="0" animBg="1" advAuto="0"/>
      <p:bldP spid="272" grpId="0" animBg="1" advAuto="0"/>
      <p:bldP spid="275" grpId="0" animBg="1" advAuto="0"/>
      <p:bldP spid="278" grpId="0" animBg="1" advAuto="0"/>
      <p:bldP spid="281" grpId="0" animBg="1" advAuto="0"/>
      <p:bldP spid="284" grpId="0" animBg="1" advAuto="0"/>
      <p:bldP spid="287" grpId="0"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3. ARITHMETIC OPERATORS</a:t>
            </a:r>
          </a:p>
        </p:txBody>
      </p:sp>
      <p:sp>
        <p:nvSpPr>
          <p:cNvPr id="290" name="Shape 290"/>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93</a:t>
            </a:fld>
            <a:endParaRPr sz="1000"/>
          </a:p>
        </p:txBody>
      </p:sp>
      <p:grpSp>
        <p:nvGrpSpPr>
          <p:cNvPr id="293" name="Group 293"/>
          <p:cNvGrpSpPr/>
          <p:nvPr/>
        </p:nvGrpSpPr>
        <p:grpSpPr>
          <a:xfrm>
            <a:off x="255478" y="1412775"/>
            <a:ext cx="1296145" cy="504057"/>
            <a:chOff x="0" y="0"/>
            <a:chExt cx="1296144" cy="504056"/>
          </a:xfrm>
        </p:grpSpPr>
        <p:sp>
          <p:nvSpPr>
            <p:cNvPr id="291" name="Shape 291"/>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292" name="Shape 292"/>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1</a:t>
              </a:r>
            </a:p>
          </p:txBody>
        </p:sp>
      </p:grpSp>
      <p:grpSp>
        <p:nvGrpSpPr>
          <p:cNvPr id="296" name="Group 296"/>
          <p:cNvGrpSpPr/>
          <p:nvPr/>
        </p:nvGrpSpPr>
        <p:grpSpPr>
          <a:xfrm>
            <a:off x="1695637" y="1376637"/>
            <a:ext cx="7128793" cy="1034565"/>
            <a:chOff x="0" y="0"/>
            <a:chExt cx="7128791" cy="1034563"/>
          </a:xfrm>
        </p:grpSpPr>
        <p:sp>
          <p:nvSpPr>
            <p:cNvPr id="294" name="Shape 294"/>
            <p:cNvSpPr/>
            <p:nvPr/>
          </p:nvSpPr>
          <p:spPr>
            <a:xfrm>
              <a:off x="0" y="36138"/>
              <a:ext cx="7128792" cy="962289"/>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295" name="Shape 295"/>
            <p:cNvSpPr/>
            <p:nvPr/>
          </p:nvSpPr>
          <p:spPr>
            <a:xfrm>
              <a:off x="46975" y="0"/>
              <a:ext cx="7034842" cy="103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rPr>
                  <a:solidFill>
                    <a:srgbClr val="00B0F0"/>
                  </a:solidFill>
                </a:rPr>
                <a:t>int</a:t>
              </a:r>
              <a:r>
                <a:t> x = 15;</a:t>
              </a:r>
              <a:endParaRPr>
                <a:solidFill>
                  <a:srgbClr val="FFFFFF"/>
                </a:solidFill>
              </a:endParaRPr>
            </a:p>
            <a:p>
              <a:pPr lvl="0"/>
              <a:r>
                <a:rPr>
                  <a:solidFill>
                    <a:srgbClr val="00B0F0"/>
                  </a:solidFill>
                </a:rPr>
                <a:t>int</a:t>
              </a:r>
              <a:r>
                <a:t> y = 2;</a:t>
              </a:r>
              <a:endParaRPr>
                <a:solidFill>
                  <a:srgbClr val="FFFFFF"/>
                </a:solidFill>
              </a:endParaRPr>
            </a:p>
            <a:p>
              <a:pPr lvl="0"/>
              <a:r>
                <a:rPr>
                  <a:solidFill>
                    <a:srgbClr val="00B0F0"/>
                  </a:solidFill>
                </a:rPr>
                <a:t>int</a:t>
              </a:r>
              <a:r>
                <a:t> z = </a:t>
              </a:r>
              <a:r>
                <a:rPr>
                  <a:solidFill>
                    <a:srgbClr val="0000FF"/>
                  </a:solidFill>
                </a:rPr>
                <a:t>x</a:t>
              </a:r>
              <a:r>
                <a:t> / </a:t>
              </a:r>
              <a:r>
                <a:rPr>
                  <a:solidFill>
                    <a:srgbClr val="0000FF"/>
                  </a:solidFill>
                </a:rPr>
                <a:t>y</a:t>
              </a:r>
              <a:r>
                <a:t>;   </a:t>
              </a:r>
              <a:r>
                <a:rPr>
                  <a:solidFill>
                    <a:srgbClr val="00B050"/>
                  </a:solidFill>
                </a:rPr>
                <a:t>// z = 7 (the decimal part is truncated)</a:t>
              </a:r>
            </a:p>
          </p:txBody>
        </p:sp>
      </p:grpSp>
      <p:sp>
        <p:nvSpPr>
          <p:cNvPr id="297" name="Shape 297"/>
          <p:cNvSpPr/>
          <p:nvPr/>
        </p:nvSpPr>
        <p:spPr>
          <a:xfrm>
            <a:off x="0" y="764704"/>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300" name="Group 300"/>
          <p:cNvGrpSpPr/>
          <p:nvPr/>
        </p:nvGrpSpPr>
        <p:grpSpPr>
          <a:xfrm>
            <a:off x="0" y="816950"/>
            <a:ext cx="9144000" cy="399564"/>
            <a:chOff x="0" y="0"/>
            <a:chExt cx="9144000" cy="399563"/>
          </a:xfrm>
        </p:grpSpPr>
        <p:sp>
          <p:nvSpPr>
            <p:cNvPr id="298" name="Shape 298"/>
            <p:cNvSpPr/>
            <p:nvPr/>
          </p:nvSpPr>
          <p:spPr>
            <a:xfrm>
              <a:off x="0" y="19761"/>
              <a:ext cx="9144000" cy="360041"/>
            </a:xfrm>
            <a:prstGeom prst="rect">
              <a:avLst/>
            </a:prstGeom>
            <a:solidFill>
              <a:srgbClr val="00B0F0"/>
            </a:solidFill>
            <a:ln w="54999" cap="flat">
              <a:solidFill>
                <a:srgbClr val="21768B"/>
              </a:solidFill>
              <a:prstDash val="solid"/>
              <a:bevel/>
            </a:ln>
            <a:effectLst/>
          </p:spPr>
          <p:txBody>
            <a:bodyPr wrap="square" lIns="0" tIns="0" rIns="0" bIns="0" numCol="1" anchor="ctr">
              <a:noAutofit/>
            </a:bodyPr>
            <a:lstStyle/>
            <a:p>
              <a:pPr lvl="0" algn="ctr">
                <a:defRPr b="1">
                  <a:solidFill>
                    <a:srgbClr val="FFFFFF"/>
                  </a:solidFill>
                </a:defRPr>
              </a:pPr>
              <a:endParaRPr/>
            </a:p>
          </p:txBody>
        </p:sp>
        <p:sp>
          <p:nvSpPr>
            <p:cNvPr id="299" name="Shape 299"/>
            <p:cNvSpPr/>
            <p:nvPr/>
          </p:nvSpPr>
          <p:spPr>
            <a:xfrm>
              <a:off x="0" y="0"/>
              <a:ext cx="914400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rgbClr val="FFFFFF"/>
                  </a:solidFill>
                </a:rPr>
                <a:t>DIVISION</a:t>
              </a:r>
            </a:p>
          </p:txBody>
        </p:sp>
      </p:grpSp>
      <p:sp>
        <p:nvSpPr>
          <p:cNvPr id="301" name="Shape 301"/>
          <p:cNvSpPr/>
          <p:nvPr/>
        </p:nvSpPr>
        <p:spPr>
          <a:xfrm>
            <a:off x="0" y="1268759"/>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304" name="Group 304"/>
          <p:cNvGrpSpPr/>
          <p:nvPr/>
        </p:nvGrpSpPr>
        <p:grpSpPr>
          <a:xfrm>
            <a:off x="179512" y="5661247"/>
            <a:ext cx="8807896" cy="468053"/>
            <a:chOff x="0" y="0"/>
            <a:chExt cx="8807894" cy="468052"/>
          </a:xfrm>
        </p:grpSpPr>
        <p:sp>
          <p:nvSpPr>
            <p:cNvPr id="302" name="Shape 302"/>
            <p:cNvSpPr/>
            <p:nvPr/>
          </p:nvSpPr>
          <p:spPr>
            <a:xfrm>
              <a:off x="0" y="-1"/>
              <a:ext cx="8807896" cy="468054"/>
            </a:xfrm>
            <a:prstGeom prst="rect">
              <a:avLst/>
            </a:prstGeom>
            <a:solidFill>
              <a:srgbClr val="C00000"/>
            </a:solidFill>
            <a:ln w="12700" cap="flat">
              <a:noFill/>
              <a:miter lim="400000"/>
            </a:ln>
            <a:effectLst>
              <a:outerShdw blurRad="190500" dist="228600" dir="2700000" rotWithShape="0">
                <a:srgbClr val="000000">
                  <a:alpha val="30000"/>
                </a:srgbClr>
              </a:outerShdw>
            </a:effectLst>
          </p:spPr>
          <p:txBody>
            <a:bodyPr wrap="square" lIns="0" tIns="0" rIns="0" bIns="0" numCol="1" anchor="ctr">
              <a:noAutofit/>
            </a:bodyPr>
            <a:lstStyle/>
            <a:p>
              <a:pPr lvl="0" algn="ctr">
                <a:defRPr>
                  <a:solidFill>
                    <a:srgbClr val="FFFF00"/>
                  </a:solidFill>
                </a:defRPr>
              </a:pPr>
              <a:endParaRPr/>
            </a:p>
          </p:txBody>
        </p:sp>
        <p:sp>
          <p:nvSpPr>
            <p:cNvPr id="303" name="Shape 303"/>
            <p:cNvSpPr/>
            <p:nvPr/>
          </p:nvSpPr>
          <p:spPr>
            <a:xfrm>
              <a:off x="0" y="34244"/>
              <a:ext cx="88078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The division of two integers truncate the decimal part of the result</a:t>
              </a:r>
            </a:p>
          </p:txBody>
        </p:sp>
      </p:grpSp>
      <p:grpSp>
        <p:nvGrpSpPr>
          <p:cNvPr id="307" name="Group 307"/>
          <p:cNvGrpSpPr/>
          <p:nvPr/>
        </p:nvGrpSpPr>
        <p:grpSpPr>
          <a:xfrm>
            <a:off x="251519" y="2466712"/>
            <a:ext cx="1296146" cy="504057"/>
            <a:chOff x="0" y="0"/>
            <a:chExt cx="1296144" cy="504056"/>
          </a:xfrm>
        </p:grpSpPr>
        <p:sp>
          <p:nvSpPr>
            <p:cNvPr id="305" name="Shape 305"/>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306" name="Shape 306"/>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2</a:t>
              </a:r>
            </a:p>
          </p:txBody>
        </p:sp>
      </p:grpSp>
      <p:grpSp>
        <p:nvGrpSpPr>
          <p:cNvPr id="310" name="Group 310"/>
          <p:cNvGrpSpPr/>
          <p:nvPr/>
        </p:nvGrpSpPr>
        <p:grpSpPr>
          <a:xfrm>
            <a:off x="1691680" y="2430573"/>
            <a:ext cx="7128793" cy="1034565"/>
            <a:chOff x="0" y="0"/>
            <a:chExt cx="7128791" cy="1034563"/>
          </a:xfrm>
        </p:grpSpPr>
        <p:sp>
          <p:nvSpPr>
            <p:cNvPr id="308" name="Shape 308"/>
            <p:cNvSpPr/>
            <p:nvPr/>
          </p:nvSpPr>
          <p:spPr>
            <a:xfrm>
              <a:off x="0" y="36138"/>
              <a:ext cx="7128792" cy="962289"/>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09" name="Shape 309"/>
            <p:cNvSpPr/>
            <p:nvPr/>
          </p:nvSpPr>
          <p:spPr>
            <a:xfrm>
              <a:off x="46975" y="0"/>
              <a:ext cx="7034842" cy="103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rPr>
                  <a:solidFill>
                    <a:srgbClr val="00B0F0"/>
                  </a:solidFill>
                </a:rPr>
                <a:t>int</a:t>
              </a:r>
              <a:r>
                <a:t> x = 15;</a:t>
              </a:r>
              <a:endParaRPr>
                <a:solidFill>
                  <a:srgbClr val="FFFFFF"/>
                </a:solidFill>
              </a:endParaRPr>
            </a:p>
            <a:p>
              <a:pPr lvl="0"/>
              <a:r>
                <a:rPr>
                  <a:solidFill>
                    <a:srgbClr val="00B0F0"/>
                  </a:solidFill>
                </a:rPr>
                <a:t>int</a:t>
              </a:r>
              <a:r>
                <a:t> y = 2;</a:t>
              </a:r>
              <a:endParaRPr>
                <a:solidFill>
                  <a:srgbClr val="FFFFFF"/>
                </a:solidFill>
              </a:endParaRPr>
            </a:p>
            <a:p>
              <a:pPr lvl="0"/>
              <a:r>
                <a:rPr>
                  <a:solidFill>
                    <a:srgbClr val="00B0F0"/>
                  </a:solidFill>
                </a:rPr>
                <a:t>double </a:t>
              </a:r>
              <a:r>
                <a:t> z = </a:t>
              </a:r>
              <a:r>
                <a:rPr>
                  <a:solidFill>
                    <a:srgbClr val="0000FF"/>
                  </a:solidFill>
                </a:rPr>
                <a:t>x</a:t>
              </a:r>
              <a:r>
                <a:t> / </a:t>
              </a:r>
              <a:r>
                <a:rPr>
                  <a:solidFill>
                    <a:srgbClr val="0000FF"/>
                  </a:solidFill>
                </a:rPr>
                <a:t>y</a:t>
              </a:r>
              <a:r>
                <a:t>;   </a:t>
              </a:r>
              <a:r>
                <a:rPr>
                  <a:solidFill>
                    <a:srgbClr val="00B050"/>
                  </a:solidFill>
                </a:rPr>
                <a:t>// z = 7.0 (since x &amp; y are integers)</a:t>
              </a:r>
            </a:p>
          </p:txBody>
        </p:sp>
      </p:grpSp>
      <p:grpSp>
        <p:nvGrpSpPr>
          <p:cNvPr id="313" name="Group 313"/>
          <p:cNvGrpSpPr/>
          <p:nvPr/>
        </p:nvGrpSpPr>
        <p:grpSpPr>
          <a:xfrm>
            <a:off x="251519" y="3546831"/>
            <a:ext cx="1296146" cy="504057"/>
            <a:chOff x="0" y="0"/>
            <a:chExt cx="1296144" cy="504056"/>
          </a:xfrm>
        </p:grpSpPr>
        <p:sp>
          <p:nvSpPr>
            <p:cNvPr id="311" name="Shape 311"/>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312" name="Shape 312"/>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3</a:t>
              </a:r>
            </a:p>
          </p:txBody>
        </p:sp>
      </p:grpSp>
      <p:grpSp>
        <p:nvGrpSpPr>
          <p:cNvPr id="316" name="Group 316"/>
          <p:cNvGrpSpPr/>
          <p:nvPr/>
        </p:nvGrpSpPr>
        <p:grpSpPr>
          <a:xfrm>
            <a:off x="1691680" y="3510693"/>
            <a:ext cx="7128793" cy="1034565"/>
            <a:chOff x="0" y="0"/>
            <a:chExt cx="7128791" cy="1034563"/>
          </a:xfrm>
        </p:grpSpPr>
        <p:sp>
          <p:nvSpPr>
            <p:cNvPr id="314" name="Shape 314"/>
            <p:cNvSpPr/>
            <p:nvPr/>
          </p:nvSpPr>
          <p:spPr>
            <a:xfrm>
              <a:off x="0" y="36138"/>
              <a:ext cx="7128792" cy="962289"/>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15" name="Shape 315"/>
            <p:cNvSpPr/>
            <p:nvPr/>
          </p:nvSpPr>
          <p:spPr>
            <a:xfrm>
              <a:off x="46975" y="0"/>
              <a:ext cx="7034842" cy="103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rPr>
                  <a:solidFill>
                    <a:srgbClr val="00B0F0"/>
                  </a:solidFill>
                </a:rPr>
                <a:t>int</a:t>
              </a:r>
              <a:r>
                <a:t> x = 15;</a:t>
              </a:r>
              <a:endParaRPr>
                <a:solidFill>
                  <a:srgbClr val="FFFFFF"/>
                </a:solidFill>
              </a:endParaRPr>
            </a:p>
            <a:p>
              <a:pPr lvl="0"/>
              <a:r>
                <a:rPr>
                  <a:solidFill>
                    <a:srgbClr val="00B0F0"/>
                  </a:solidFill>
                </a:rPr>
                <a:t>double</a:t>
              </a:r>
              <a:r>
                <a:t> y = 2.0;</a:t>
              </a:r>
              <a:endParaRPr>
                <a:solidFill>
                  <a:srgbClr val="FFFFFF"/>
                </a:solidFill>
              </a:endParaRPr>
            </a:p>
            <a:p>
              <a:pPr lvl="0"/>
              <a:r>
                <a:rPr>
                  <a:solidFill>
                    <a:srgbClr val="00B0F0"/>
                  </a:solidFill>
                </a:rPr>
                <a:t>double </a:t>
              </a:r>
              <a:r>
                <a:t> z = </a:t>
              </a:r>
              <a:r>
                <a:rPr>
                  <a:solidFill>
                    <a:srgbClr val="0000FF"/>
                  </a:solidFill>
                </a:rPr>
                <a:t>x</a:t>
              </a:r>
              <a:r>
                <a:t> / </a:t>
              </a:r>
              <a:r>
                <a:rPr>
                  <a:solidFill>
                    <a:srgbClr val="0000FF"/>
                  </a:solidFill>
                </a:rPr>
                <a:t>y</a:t>
              </a:r>
              <a:r>
                <a:t>;   </a:t>
              </a:r>
              <a:r>
                <a:rPr>
                  <a:solidFill>
                    <a:srgbClr val="00B050"/>
                  </a:solidFill>
                </a:rPr>
                <a:t>// z = 7.5 (since y is double)</a:t>
              </a:r>
            </a:p>
          </p:txBody>
        </p:sp>
      </p:grpSp>
      <p:grpSp>
        <p:nvGrpSpPr>
          <p:cNvPr id="319" name="Group 319"/>
          <p:cNvGrpSpPr/>
          <p:nvPr/>
        </p:nvGrpSpPr>
        <p:grpSpPr>
          <a:xfrm>
            <a:off x="251519" y="4626952"/>
            <a:ext cx="1296146" cy="504057"/>
            <a:chOff x="0" y="0"/>
            <a:chExt cx="1296144" cy="504056"/>
          </a:xfrm>
        </p:grpSpPr>
        <p:sp>
          <p:nvSpPr>
            <p:cNvPr id="317" name="Shape 317"/>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318" name="Shape 318"/>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4</a:t>
              </a:r>
            </a:p>
          </p:txBody>
        </p:sp>
      </p:grpSp>
      <p:grpSp>
        <p:nvGrpSpPr>
          <p:cNvPr id="322" name="Group 322"/>
          <p:cNvGrpSpPr/>
          <p:nvPr/>
        </p:nvGrpSpPr>
        <p:grpSpPr>
          <a:xfrm>
            <a:off x="1691680" y="4590813"/>
            <a:ext cx="7128793" cy="1034565"/>
            <a:chOff x="0" y="0"/>
            <a:chExt cx="7128791" cy="1034563"/>
          </a:xfrm>
        </p:grpSpPr>
        <p:sp>
          <p:nvSpPr>
            <p:cNvPr id="320" name="Shape 320"/>
            <p:cNvSpPr/>
            <p:nvPr/>
          </p:nvSpPr>
          <p:spPr>
            <a:xfrm>
              <a:off x="0" y="36138"/>
              <a:ext cx="7128792" cy="962289"/>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21" name="Shape 321"/>
            <p:cNvSpPr/>
            <p:nvPr/>
          </p:nvSpPr>
          <p:spPr>
            <a:xfrm>
              <a:off x="46975" y="0"/>
              <a:ext cx="7034842" cy="103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rPr>
                  <a:solidFill>
                    <a:srgbClr val="00B0F0"/>
                  </a:solidFill>
                </a:rPr>
                <a:t>double</a:t>
              </a:r>
              <a:r>
                <a:t> x = 15.0;</a:t>
              </a:r>
              <a:endParaRPr>
                <a:solidFill>
                  <a:srgbClr val="FFFFFF"/>
                </a:solidFill>
              </a:endParaRPr>
            </a:p>
            <a:p>
              <a:pPr lvl="0"/>
              <a:r>
                <a:rPr>
                  <a:solidFill>
                    <a:srgbClr val="00B0F0"/>
                  </a:solidFill>
                </a:rPr>
                <a:t>double</a:t>
              </a:r>
              <a:r>
                <a:t> y = 2.0;</a:t>
              </a:r>
              <a:endParaRPr>
                <a:solidFill>
                  <a:srgbClr val="FFFFFF"/>
                </a:solidFill>
              </a:endParaRPr>
            </a:p>
            <a:p>
              <a:pPr lvl="0"/>
              <a:r>
                <a:rPr>
                  <a:solidFill>
                    <a:srgbClr val="00B0F0"/>
                  </a:solidFill>
                </a:rPr>
                <a:t>double </a:t>
              </a:r>
              <a:r>
                <a:t> z = </a:t>
              </a:r>
              <a:r>
                <a:rPr>
                  <a:solidFill>
                    <a:srgbClr val="0000FF"/>
                  </a:solidFill>
                </a:rPr>
                <a:t>x</a:t>
              </a:r>
              <a:r>
                <a:t> / </a:t>
              </a:r>
              <a:r>
                <a:rPr>
                  <a:solidFill>
                    <a:srgbClr val="0000FF"/>
                  </a:solidFill>
                </a:rPr>
                <a:t>y</a:t>
              </a:r>
              <a:r>
                <a:t>;   </a:t>
              </a:r>
              <a:r>
                <a:rPr>
                  <a:solidFill>
                    <a:srgbClr val="00B050"/>
                  </a:solidFill>
                </a:rPr>
                <a:t>// z = 7.5 (since x &amp; y are double)</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00"/>
                                        </p:tgtEl>
                                        <p:attrNameLst>
                                          <p:attrName>style.visibility</p:attrName>
                                        </p:attrNameLst>
                                      </p:cBhvr>
                                      <p:to>
                                        <p:strVal val="visible"/>
                                      </p:to>
                                    </p:set>
                                    <p:animEffect transition="in" filter="wipe(left)">
                                      <p:cBhvr>
                                        <p:cTn id="7" dur="1000"/>
                                        <p:tgtEl>
                                          <p:spTgt spid="30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293"/>
                                        </p:tgtEl>
                                        <p:attrNameLst>
                                          <p:attrName>style.visibility</p:attrName>
                                        </p:attrNameLst>
                                      </p:cBhvr>
                                      <p:to>
                                        <p:strVal val="visible"/>
                                      </p:to>
                                    </p:set>
                                    <p:animEffect transition="in" filter="wipe(right)">
                                      <p:cBhvr>
                                        <p:cTn id="11" dur="500"/>
                                        <p:tgtEl>
                                          <p:spTgt spid="293"/>
                                        </p:tgtEl>
                                      </p:cBhvr>
                                    </p:animEffect>
                                  </p:childTnLst>
                                </p:cTn>
                              </p:par>
                            </p:childTnLst>
                          </p:cTn>
                        </p:par>
                        <p:par>
                          <p:cTn id="12" fill="hold">
                            <p:stCondLst>
                              <p:cond delay="1500"/>
                            </p:stCondLst>
                            <p:childTnLst>
                              <p:par>
                                <p:cTn id="13" presetID="22" presetClass="entr" presetSubtype="8" fill="hold" grpId="0" nodeType="afterEffect">
                                  <p:stCondLst>
                                    <p:cond delay="0"/>
                                  </p:stCondLst>
                                  <p:iterate>
                                    <p:tmAbs val="0"/>
                                  </p:iterate>
                                  <p:childTnLst>
                                    <p:set>
                                      <p:cBhvr>
                                        <p:cTn id="14" fill="hold"/>
                                        <p:tgtEl>
                                          <p:spTgt spid="296"/>
                                        </p:tgtEl>
                                        <p:attrNameLst>
                                          <p:attrName>style.visibility</p:attrName>
                                        </p:attrNameLst>
                                      </p:cBhvr>
                                      <p:to>
                                        <p:strVal val="visible"/>
                                      </p:to>
                                    </p:set>
                                    <p:animEffect transition="in" filter="wipe(left)">
                                      <p:cBhvr>
                                        <p:cTn id="15" dur="500"/>
                                        <p:tgtEl>
                                          <p:spTgt spid="29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iterate>
                                    <p:tmAbs val="0"/>
                                  </p:iterate>
                                  <p:childTnLst>
                                    <p:set>
                                      <p:cBhvr>
                                        <p:cTn id="19" fill="hold"/>
                                        <p:tgtEl>
                                          <p:spTgt spid="307"/>
                                        </p:tgtEl>
                                        <p:attrNameLst>
                                          <p:attrName>style.visibility</p:attrName>
                                        </p:attrNameLst>
                                      </p:cBhvr>
                                      <p:to>
                                        <p:strVal val="visible"/>
                                      </p:to>
                                    </p:set>
                                    <p:animEffect transition="in" filter="wipe(right)">
                                      <p:cBhvr>
                                        <p:cTn id="20" dur="500"/>
                                        <p:tgtEl>
                                          <p:spTgt spid="307"/>
                                        </p:tgtEl>
                                      </p:cBhvr>
                                    </p:animEffect>
                                  </p:childTnLst>
                                </p:cTn>
                              </p:par>
                            </p:childTnLst>
                          </p:cTn>
                        </p:par>
                        <p:par>
                          <p:cTn id="21" fill="hold">
                            <p:stCondLst>
                              <p:cond delay="500"/>
                            </p:stCondLst>
                            <p:childTnLst>
                              <p:par>
                                <p:cTn id="22" presetID="22" presetClass="entr" presetSubtype="8" fill="hold" grpId="0" nodeType="afterEffect">
                                  <p:stCondLst>
                                    <p:cond delay="0"/>
                                  </p:stCondLst>
                                  <p:iterate>
                                    <p:tmAbs val="0"/>
                                  </p:iterate>
                                  <p:childTnLst>
                                    <p:set>
                                      <p:cBhvr>
                                        <p:cTn id="23" fill="hold"/>
                                        <p:tgtEl>
                                          <p:spTgt spid="310"/>
                                        </p:tgtEl>
                                        <p:attrNameLst>
                                          <p:attrName>style.visibility</p:attrName>
                                        </p:attrNameLst>
                                      </p:cBhvr>
                                      <p:to>
                                        <p:strVal val="visible"/>
                                      </p:to>
                                    </p:set>
                                    <p:animEffect transition="in" filter="wipe(left)">
                                      <p:cBhvr>
                                        <p:cTn id="24" dur="500"/>
                                        <p:tgtEl>
                                          <p:spTgt spid="3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iterate>
                                    <p:tmAbs val="0"/>
                                  </p:iterate>
                                  <p:childTnLst>
                                    <p:set>
                                      <p:cBhvr>
                                        <p:cTn id="28" fill="hold"/>
                                        <p:tgtEl>
                                          <p:spTgt spid="313"/>
                                        </p:tgtEl>
                                        <p:attrNameLst>
                                          <p:attrName>style.visibility</p:attrName>
                                        </p:attrNameLst>
                                      </p:cBhvr>
                                      <p:to>
                                        <p:strVal val="visible"/>
                                      </p:to>
                                    </p:set>
                                    <p:animEffect transition="in" filter="wipe(right)">
                                      <p:cBhvr>
                                        <p:cTn id="29" dur="500"/>
                                        <p:tgtEl>
                                          <p:spTgt spid="313"/>
                                        </p:tgtEl>
                                      </p:cBhvr>
                                    </p:animEffect>
                                  </p:childTnLst>
                                </p:cTn>
                              </p:par>
                            </p:childTnLst>
                          </p:cTn>
                        </p:par>
                        <p:par>
                          <p:cTn id="30" fill="hold">
                            <p:stCondLst>
                              <p:cond delay="500"/>
                            </p:stCondLst>
                            <p:childTnLst>
                              <p:par>
                                <p:cTn id="31" presetID="22" presetClass="entr" presetSubtype="8" fill="hold" grpId="0" nodeType="afterEffect">
                                  <p:stCondLst>
                                    <p:cond delay="0"/>
                                  </p:stCondLst>
                                  <p:iterate>
                                    <p:tmAbs val="0"/>
                                  </p:iterate>
                                  <p:childTnLst>
                                    <p:set>
                                      <p:cBhvr>
                                        <p:cTn id="32" fill="hold"/>
                                        <p:tgtEl>
                                          <p:spTgt spid="316"/>
                                        </p:tgtEl>
                                        <p:attrNameLst>
                                          <p:attrName>style.visibility</p:attrName>
                                        </p:attrNameLst>
                                      </p:cBhvr>
                                      <p:to>
                                        <p:strVal val="visible"/>
                                      </p:to>
                                    </p:set>
                                    <p:animEffect transition="in" filter="wipe(left)">
                                      <p:cBhvr>
                                        <p:cTn id="33" dur="500"/>
                                        <p:tgtEl>
                                          <p:spTgt spid="3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iterate>
                                    <p:tmAbs val="0"/>
                                  </p:iterate>
                                  <p:childTnLst>
                                    <p:set>
                                      <p:cBhvr>
                                        <p:cTn id="37" fill="hold"/>
                                        <p:tgtEl>
                                          <p:spTgt spid="319"/>
                                        </p:tgtEl>
                                        <p:attrNameLst>
                                          <p:attrName>style.visibility</p:attrName>
                                        </p:attrNameLst>
                                      </p:cBhvr>
                                      <p:to>
                                        <p:strVal val="visible"/>
                                      </p:to>
                                    </p:set>
                                    <p:animEffect transition="in" filter="wipe(right)">
                                      <p:cBhvr>
                                        <p:cTn id="38" dur="500"/>
                                        <p:tgtEl>
                                          <p:spTgt spid="319"/>
                                        </p:tgtEl>
                                      </p:cBhvr>
                                    </p:animEffect>
                                  </p:childTnLst>
                                </p:cTn>
                              </p:par>
                            </p:childTnLst>
                          </p:cTn>
                        </p:par>
                        <p:par>
                          <p:cTn id="39" fill="hold">
                            <p:stCondLst>
                              <p:cond delay="500"/>
                            </p:stCondLst>
                            <p:childTnLst>
                              <p:par>
                                <p:cTn id="40" presetID="22" presetClass="entr" presetSubtype="8" fill="hold" grpId="0" nodeType="afterEffect">
                                  <p:stCondLst>
                                    <p:cond delay="0"/>
                                  </p:stCondLst>
                                  <p:iterate>
                                    <p:tmAbs val="0"/>
                                  </p:iterate>
                                  <p:childTnLst>
                                    <p:set>
                                      <p:cBhvr>
                                        <p:cTn id="41" fill="hold"/>
                                        <p:tgtEl>
                                          <p:spTgt spid="322"/>
                                        </p:tgtEl>
                                        <p:attrNameLst>
                                          <p:attrName>style.visibility</p:attrName>
                                        </p:attrNameLst>
                                      </p:cBhvr>
                                      <p:to>
                                        <p:strVal val="visible"/>
                                      </p:to>
                                    </p:set>
                                    <p:animEffect transition="in" filter="wipe(left)">
                                      <p:cBhvr>
                                        <p:cTn id="42" dur="500"/>
                                        <p:tgtEl>
                                          <p:spTgt spid="32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iterate>
                                    <p:tmAbs val="0"/>
                                  </p:iterate>
                                  <p:childTnLst>
                                    <p:set>
                                      <p:cBhvr>
                                        <p:cTn id="46" fill="hold"/>
                                        <p:tgtEl>
                                          <p:spTgt spid="304"/>
                                        </p:tgtEl>
                                        <p:attrNameLst>
                                          <p:attrName>style.visibility</p:attrName>
                                        </p:attrNameLst>
                                      </p:cBhvr>
                                      <p:to>
                                        <p:strVal val="visible"/>
                                      </p:to>
                                    </p:set>
                                    <p:anim calcmode="lin" valueType="num">
                                      <p:cBhvr>
                                        <p:cTn id="47" dur="1000" fill="hold"/>
                                        <p:tgtEl>
                                          <p:spTgt spid="304"/>
                                        </p:tgtEl>
                                        <p:attrNameLst>
                                          <p:attrName>ppt_x</p:attrName>
                                        </p:attrNameLst>
                                      </p:cBhvr>
                                      <p:tavLst>
                                        <p:tav tm="0">
                                          <p:val>
                                            <p:strVal val="0-#ppt_w/2"/>
                                          </p:val>
                                        </p:tav>
                                        <p:tav tm="100000">
                                          <p:val>
                                            <p:strVal val="#ppt_x"/>
                                          </p:val>
                                        </p:tav>
                                      </p:tavLst>
                                    </p:anim>
                                    <p:anim calcmode="lin" valueType="num">
                                      <p:cBhvr>
                                        <p:cTn id="48" dur="10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animBg="1" advAuto="0"/>
      <p:bldP spid="296" grpId="0" animBg="1" advAuto="0"/>
      <p:bldP spid="300" grpId="0" animBg="1" advAuto="0"/>
      <p:bldP spid="304" grpId="0" animBg="1" advAuto="0"/>
      <p:bldP spid="307" grpId="0" animBg="1" advAuto="0"/>
      <p:bldP spid="310" grpId="0" animBg="1" advAuto="0"/>
      <p:bldP spid="313" grpId="0" animBg="1" advAuto="0"/>
      <p:bldP spid="316" grpId="0" animBg="1" advAuto="0"/>
      <p:bldP spid="319" grpId="0" animBg="1" advAuto="0"/>
      <p:bldP spid="322" grpId="0"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3. ARITHMETIC OPERATORS</a:t>
            </a:r>
          </a:p>
        </p:txBody>
      </p:sp>
      <p:sp>
        <p:nvSpPr>
          <p:cNvPr id="325" name="Shape 325"/>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94</a:t>
            </a:fld>
            <a:endParaRPr sz="1000"/>
          </a:p>
        </p:txBody>
      </p:sp>
      <p:sp>
        <p:nvSpPr>
          <p:cNvPr id="326" name="Shape 326"/>
          <p:cNvSpPr>
            <a:spLocks noGrp="1"/>
          </p:cNvSpPr>
          <p:nvPr>
            <p:ph type="body" idx="1"/>
          </p:nvPr>
        </p:nvSpPr>
        <p:spPr>
          <a:xfrm>
            <a:off x="251519" y="1340767"/>
            <a:ext cx="8640962" cy="504057"/>
          </a:xfrm>
          <a:prstGeom prst="rect">
            <a:avLst/>
          </a:prstGeom>
        </p:spPr>
        <p:txBody>
          <a:bodyPr/>
          <a:lstStyle/>
          <a:p>
            <a:pPr marL="254000" lvl="0" indent="-254000" algn="just">
              <a:lnSpc>
                <a:spcPct val="90000"/>
              </a:lnSpc>
              <a:buClr>
                <a:srgbClr val="FF0000"/>
              </a:buClr>
              <a:buFont typeface="Wingdings"/>
              <a:buChar char="➢"/>
              <a:defRPr sz="1800"/>
            </a:pPr>
            <a:r>
              <a:rPr sz="2000">
                <a:solidFill>
                  <a:srgbClr val="FF0000"/>
                </a:solidFill>
                <a:latin typeface="Tahoma"/>
                <a:ea typeface="Tahoma"/>
                <a:cs typeface="Tahoma"/>
                <a:sym typeface="Tahoma"/>
              </a:rPr>
              <a:t>Modulus </a:t>
            </a:r>
            <a:r>
              <a:rPr sz="2000">
                <a:latin typeface="Tahoma"/>
                <a:ea typeface="Tahoma"/>
                <a:cs typeface="Tahoma"/>
                <a:sym typeface="Tahoma"/>
              </a:rPr>
              <a:t>is the remainder of the division of two numbers</a:t>
            </a:r>
          </a:p>
        </p:txBody>
      </p:sp>
      <p:grpSp>
        <p:nvGrpSpPr>
          <p:cNvPr id="329" name="Group 329"/>
          <p:cNvGrpSpPr/>
          <p:nvPr/>
        </p:nvGrpSpPr>
        <p:grpSpPr>
          <a:xfrm>
            <a:off x="255478" y="1772816"/>
            <a:ext cx="1296145" cy="504057"/>
            <a:chOff x="0" y="0"/>
            <a:chExt cx="1296144" cy="504056"/>
          </a:xfrm>
        </p:grpSpPr>
        <p:sp>
          <p:nvSpPr>
            <p:cNvPr id="327" name="Shape 327"/>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328" name="Shape 328"/>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1</a:t>
              </a:r>
            </a:p>
          </p:txBody>
        </p:sp>
      </p:grpSp>
      <p:grpSp>
        <p:nvGrpSpPr>
          <p:cNvPr id="332" name="Group 332"/>
          <p:cNvGrpSpPr/>
          <p:nvPr/>
        </p:nvGrpSpPr>
        <p:grpSpPr>
          <a:xfrm>
            <a:off x="1695637" y="1772816"/>
            <a:ext cx="6408713" cy="504057"/>
            <a:chOff x="0" y="0"/>
            <a:chExt cx="6408711" cy="504056"/>
          </a:xfrm>
        </p:grpSpPr>
        <p:sp>
          <p:nvSpPr>
            <p:cNvPr id="330" name="Shape 330"/>
            <p:cNvSpPr/>
            <p:nvPr/>
          </p:nvSpPr>
          <p:spPr>
            <a:xfrm>
              <a:off x="0" y="0"/>
              <a:ext cx="6408712" cy="504057"/>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31" name="Shape 331"/>
            <p:cNvSpPr/>
            <p:nvPr/>
          </p:nvSpPr>
          <p:spPr>
            <a:xfrm>
              <a:off x="24605" y="52246"/>
              <a:ext cx="63595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5 %  2; 	</a:t>
              </a:r>
              <a:r>
                <a:rPr>
                  <a:solidFill>
                    <a:srgbClr val="00B050"/>
                  </a:solidFill>
                </a:rPr>
                <a:t>// x = 1      (1 &lt; 2)</a:t>
              </a:r>
            </a:p>
          </p:txBody>
        </p:sp>
      </p:grpSp>
      <p:grpSp>
        <p:nvGrpSpPr>
          <p:cNvPr id="335" name="Group 335"/>
          <p:cNvGrpSpPr/>
          <p:nvPr/>
        </p:nvGrpSpPr>
        <p:grpSpPr>
          <a:xfrm>
            <a:off x="251519" y="2375063"/>
            <a:ext cx="1296146" cy="504057"/>
            <a:chOff x="0" y="0"/>
            <a:chExt cx="1296144" cy="504056"/>
          </a:xfrm>
        </p:grpSpPr>
        <p:sp>
          <p:nvSpPr>
            <p:cNvPr id="333" name="Shape 333"/>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334" name="Shape 334"/>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2</a:t>
              </a:r>
            </a:p>
          </p:txBody>
        </p:sp>
      </p:grpSp>
      <p:grpSp>
        <p:nvGrpSpPr>
          <p:cNvPr id="338" name="Group 338"/>
          <p:cNvGrpSpPr/>
          <p:nvPr/>
        </p:nvGrpSpPr>
        <p:grpSpPr>
          <a:xfrm>
            <a:off x="1691680" y="2375063"/>
            <a:ext cx="6408712" cy="504057"/>
            <a:chOff x="0" y="0"/>
            <a:chExt cx="6408711" cy="504056"/>
          </a:xfrm>
        </p:grpSpPr>
        <p:sp>
          <p:nvSpPr>
            <p:cNvPr id="336" name="Shape 336"/>
            <p:cNvSpPr/>
            <p:nvPr/>
          </p:nvSpPr>
          <p:spPr>
            <a:xfrm>
              <a:off x="0" y="0"/>
              <a:ext cx="6408712" cy="504057"/>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37" name="Shape 337"/>
            <p:cNvSpPr/>
            <p:nvPr/>
          </p:nvSpPr>
          <p:spPr>
            <a:xfrm>
              <a:off x="24605" y="52246"/>
              <a:ext cx="63595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24 % 2;	</a:t>
              </a:r>
              <a:r>
                <a:rPr>
                  <a:solidFill>
                    <a:srgbClr val="00B050"/>
                  </a:solidFill>
                </a:rPr>
                <a:t>// x = 0      (0 &lt; 2)</a:t>
              </a:r>
            </a:p>
          </p:txBody>
        </p:sp>
      </p:grpSp>
      <p:sp>
        <p:nvSpPr>
          <p:cNvPr id="339" name="Shape 339"/>
          <p:cNvSpPr/>
          <p:nvPr/>
        </p:nvSpPr>
        <p:spPr>
          <a:xfrm>
            <a:off x="0" y="764704"/>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342" name="Group 342"/>
          <p:cNvGrpSpPr/>
          <p:nvPr/>
        </p:nvGrpSpPr>
        <p:grpSpPr>
          <a:xfrm>
            <a:off x="0" y="816950"/>
            <a:ext cx="9144000" cy="399564"/>
            <a:chOff x="0" y="0"/>
            <a:chExt cx="9144000" cy="399563"/>
          </a:xfrm>
        </p:grpSpPr>
        <p:sp>
          <p:nvSpPr>
            <p:cNvPr id="340" name="Shape 340"/>
            <p:cNvSpPr/>
            <p:nvPr/>
          </p:nvSpPr>
          <p:spPr>
            <a:xfrm>
              <a:off x="0" y="19761"/>
              <a:ext cx="9144000" cy="360041"/>
            </a:xfrm>
            <a:prstGeom prst="rect">
              <a:avLst/>
            </a:prstGeom>
            <a:solidFill>
              <a:srgbClr val="00B0F0"/>
            </a:solidFill>
            <a:ln w="54999" cap="flat">
              <a:solidFill>
                <a:srgbClr val="21768B"/>
              </a:solidFill>
              <a:prstDash val="solid"/>
              <a:bevel/>
            </a:ln>
            <a:effectLst/>
          </p:spPr>
          <p:txBody>
            <a:bodyPr wrap="square" lIns="0" tIns="0" rIns="0" bIns="0" numCol="1" anchor="ctr">
              <a:noAutofit/>
            </a:bodyPr>
            <a:lstStyle/>
            <a:p>
              <a:pPr lvl="0" algn="ctr">
                <a:defRPr b="1">
                  <a:solidFill>
                    <a:srgbClr val="FFFFFF"/>
                  </a:solidFill>
                </a:defRPr>
              </a:pPr>
              <a:endParaRPr/>
            </a:p>
          </p:txBody>
        </p:sp>
        <p:sp>
          <p:nvSpPr>
            <p:cNvPr id="341" name="Shape 341"/>
            <p:cNvSpPr/>
            <p:nvPr/>
          </p:nvSpPr>
          <p:spPr>
            <a:xfrm>
              <a:off x="0" y="0"/>
              <a:ext cx="914400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rgbClr val="FFFFFF"/>
                  </a:solidFill>
                </a:rPr>
                <a:t>MODULUS</a:t>
              </a:r>
            </a:p>
          </p:txBody>
        </p:sp>
      </p:grpSp>
      <p:sp>
        <p:nvSpPr>
          <p:cNvPr id="343" name="Shape 343"/>
          <p:cNvSpPr/>
          <p:nvPr/>
        </p:nvSpPr>
        <p:spPr>
          <a:xfrm>
            <a:off x="0" y="1268759"/>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346" name="Group 346"/>
          <p:cNvGrpSpPr/>
          <p:nvPr/>
        </p:nvGrpSpPr>
        <p:grpSpPr>
          <a:xfrm>
            <a:off x="251519" y="2996951"/>
            <a:ext cx="1296146" cy="504057"/>
            <a:chOff x="0" y="0"/>
            <a:chExt cx="1296144" cy="504056"/>
          </a:xfrm>
        </p:grpSpPr>
        <p:sp>
          <p:nvSpPr>
            <p:cNvPr id="344" name="Shape 344"/>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345" name="Shape 345"/>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3</a:t>
              </a:r>
            </a:p>
          </p:txBody>
        </p:sp>
      </p:grpSp>
      <p:grpSp>
        <p:nvGrpSpPr>
          <p:cNvPr id="349" name="Group 349"/>
          <p:cNvGrpSpPr/>
          <p:nvPr/>
        </p:nvGrpSpPr>
        <p:grpSpPr>
          <a:xfrm>
            <a:off x="1691680" y="2996951"/>
            <a:ext cx="6408712" cy="504057"/>
            <a:chOff x="0" y="0"/>
            <a:chExt cx="6408711" cy="504056"/>
          </a:xfrm>
        </p:grpSpPr>
        <p:sp>
          <p:nvSpPr>
            <p:cNvPr id="347" name="Shape 347"/>
            <p:cNvSpPr/>
            <p:nvPr/>
          </p:nvSpPr>
          <p:spPr>
            <a:xfrm>
              <a:off x="0" y="0"/>
              <a:ext cx="6408712" cy="504057"/>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48" name="Shape 348"/>
            <p:cNvSpPr/>
            <p:nvPr/>
          </p:nvSpPr>
          <p:spPr>
            <a:xfrm>
              <a:off x="24605" y="52246"/>
              <a:ext cx="63595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21 % 7;	</a:t>
              </a:r>
              <a:r>
                <a:rPr>
                  <a:solidFill>
                    <a:srgbClr val="00B050"/>
                  </a:solidFill>
                </a:rPr>
                <a:t>// x = 0      (0 &lt; 7)</a:t>
              </a:r>
            </a:p>
          </p:txBody>
        </p:sp>
      </p:grpSp>
      <p:grpSp>
        <p:nvGrpSpPr>
          <p:cNvPr id="352" name="Group 352"/>
          <p:cNvGrpSpPr/>
          <p:nvPr/>
        </p:nvGrpSpPr>
        <p:grpSpPr>
          <a:xfrm>
            <a:off x="251519" y="3573016"/>
            <a:ext cx="1296146" cy="504057"/>
            <a:chOff x="0" y="0"/>
            <a:chExt cx="1296144" cy="504056"/>
          </a:xfrm>
        </p:grpSpPr>
        <p:sp>
          <p:nvSpPr>
            <p:cNvPr id="350" name="Shape 350"/>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351" name="Shape 351"/>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4</a:t>
              </a:r>
            </a:p>
          </p:txBody>
        </p:sp>
      </p:grpSp>
      <p:grpSp>
        <p:nvGrpSpPr>
          <p:cNvPr id="355" name="Group 355"/>
          <p:cNvGrpSpPr/>
          <p:nvPr/>
        </p:nvGrpSpPr>
        <p:grpSpPr>
          <a:xfrm>
            <a:off x="1691680" y="3573016"/>
            <a:ext cx="6408712" cy="504057"/>
            <a:chOff x="0" y="0"/>
            <a:chExt cx="6408711" cy="504056"/>
          </a:xfrm>
        </p:grpSpPr>
        <p:sp>
          <p:nvSpPr>
            <p:cNvPr id="353" name="Shape 353"/>
            <p:cNvSpPr/>
            <p:nvPr/>
          </p:nvSpPr>
          <p:spPr>
            <a:xfrm>
              <a:off x="0" y="0"/>
              <a:ext cx="6408712" cy="504057"/>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54" name="Shape 354"/>
            <p:cNvSpPr/>
            <p:nvPr/>
          </p:nvSpPr>
          <p:spPr>
            <a:xfrm>
              <a:off x="24605" y="52246"/>
              <a:ext cx="63595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x = 8 % 3;	</a:t>
              </a:r>
              <a:r>
                <a:rPr>
                  <a:solidFill>
                    <a:srgbClr val="00B050"/>
                  </a:solidFill>
                </a:rPr>
                <a:t>// x = 2      (2 &lt; 3)</a:t>
              </a:r>
            </a:p>
          </p:txBody>
        </p:sp>
      </p:grpSp>
      <p:grpSp>
        <p:nvGrpSpPr>
          <p:cNvPr id="358" name="Group 358"/>
          <p:cNvGrpSpPr/>
          <p:nvPr/>
        </p:nvGrpSpPr>
        <p:grpSpPr>
          <a:xfrm>
            <a:off x="168052" y="4976636"/>
            <a:ext cx="8807896" cy="468053"/>
            <a:chOff x="0" y="0"/>
            <a:chExt cx="8807894" cy="468052"/>
          </a:xfrm>
        </p:grpSpPr>
        <p:sp>
          <p:nvSpPr>
            <p:cNvPr id="356" name="Shape 356"/>
            <p:cNvSpPr/>
            <p:nvPr/>
          </p:nvSpPr>
          <p:spPr>
            <a:xfrm>
              <a:off x="0" y="-1"/>
              <a:ext cx="8807896" cy="468054"/>
            </a:xfrm>
            <a:prstGeom prst="rect">
              <a:avLst/>
            </a:prstGeom>
            <a:solidFill>
              <a:srgbClr val="C00000"/>
            </a:solidFill>
            <a:ln w="12700" cap="flat">
              <a:noFill/>
              <a:miter lim="400000"/>
            </a:ln>
            <a:effectLst>
              <a:outerShdw blurRad="190500" dist="228600" dir="2700000" rotWithShape="0">
                <a:srgbClr val="000000">
                  <a:alpha val="30000"/>
                </a:srgbClr>
              </a:outerShdw>
            </a:effectLst>
          </p:spPr>
          <p:txBody>
            <a:bodyPr wrap="square" lIns="0" tIns="0" rIns="0" bIns="0" numCol="1" anchor="ctr">
              <a:noAutofit/>
            </a:bodyPr>
            <a:lstStyle/>
            <a:p>
              <a:pPr lvl="0" algn="ctr">
                <a:defRPr>
                  <a:solidFill>
                    <a:srgbClr val="FFFF00"/>
                  </a:solidFill>
                </a:defRPr>
              </a:pPr>
              <a:endParaRPr/>
            </a:p>
          </p:txBody>
        </p:sp>
        <p:sp>
          <p:nvSpPr>
            <p:cNvPr id="357" name="Shape 357"/>
            <p:cNvSpPr/>
            <p:nvPr/>
          </p:nvSpPr>
          <p:spPr>
            <a:xfrm>
              <a:off x="0" y="34244"/>
              <a:ext cx="88078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ctr"/>
              <a:r>
                <a:rPr>
                  <a:solidFill>
                    <a:srgbClr val="FFFFFF"/>
                  </a:solidFill>
                </a:rPr>
                <a:t>The operands of a mod operator must be of </a:t>
              </a:r>
              <a:r>
                <a:rPr>
                  <a:solidFill>
                    <a:srgbClr val="FFFF00"/>
                  </a:solidFill>
                </a:rPr>
                <a:t>integer </a:t>
              </a:r>
              <a:r>
                <a:rPr>
                  <a:solidFill>
                    <a:srgbClr val="FFFFFF"/>
                  </a:solidFill>
                </a:rPr>
                <a:t>type</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42"/>
                                        </p:tgtEl>
                                        <p:attrNameLst>
                                          <p:attrName>style.visibility</p:attrName>
                                        </p:attrNameLst>
                                      </p:cBhvr>
                                      <p:to>
                                        <p:strVal val="visible"/>
                                      </p:to>
                                    </p:set>
                                    <p:animEffect transition="in" filter="wipe(left)">
                                      <p:cBhvr>
                                        <p:cTn id="7" dur="10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29"/>
                                        </p:tgtEl>
                                        <p:attrNameLst>
                                          <p:attrName>style.visibility</p:attrName>
                                        </p:attrNameLst>
                                      </p:cBhvr>
                                      <p:to>
                                        <p:strVal val="visible"/>
                                      </p:to>
                                    </p:set>
                                    <p:animEffect transition="in" filter="wipe(right)">
                                      <p:cBhvr>
                                        <p:cTn id="12" dur="500"/>
                                        <p:tgtEl>
                                          <p:spTgt spid="329"/>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p:tmAbs val="0"/>
                                  </p:iterate>
                                  <p:childTnLst>
                                    <p:set>
                                      <p:cBhvr>
                                        <p:cTn id="15" fill="hold"/>
                                        <p:tgtEl>
                                          <p:spTgt spid="332"/>
                                        </p:tgtEl>
                                        <p:attrNameLst>
                                          <p:attrName>style.visibility</p:attrName>
                                        </p:attrNameLst>
                                      </p:cBhvr>
                                      <p:to>
                                        <p:strVal val="visible"/>
                                      </p:to>
                                    </p:set>
                                    <p:animEffect transition="in" filter="wipe(left)">
                                      <p:cBhvr>
                                        <p:cTn id="16" dur="500"/>
                                        <p:tgtEl>
                                          <p:spTgt spid="3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iterate>
                                    <p:tmAbs val="0"/>
                                  </p:iterate>
                                  <p:childTnLst>
                                    <p:set>
                                      <p:cBhvr>
                                        <p:cTn id="20" fill="hold"/>
                                        <p:tgtEl>
                                          <p:spTgt spid="335"/>
                                        </p:tgtEl>
                                        <p:attrNameLst>
                                          <p:attrName>style.visibility</p:attrName>
                                        </p:attrNameLst>
                                      </p:cBhvr>
                                      <p:to>
                                        <p:strVal val="visible"/>
                                      </p:to>
                                    </p:set>
                                    <p:animEffect transition="in" filter="wipe(right)">
                                      <p:cBhvr>
                                        <p:cTn id="21" dur="500"/>
                                        <p:tgtEl>
                                          <p:spTgt spid="335"/>
                                        </p:tgtEl>
                                      </p:cBhvr>
                                    </p:animEffect>
                                  </p:childTnLst>
                                </p:cTn>
                              </p:par>
                            </p:childTnLst>
                          </p:cTn>
                        </p:par>
                        <p:par>
                          <p:cTn id="22" fill="hold">
                            <p:stCondLst>
                              <p:cond delay="500"/>
                            </p:stCondLst>
                            <p:childTnLst>
                              <p:par>
                                <p:cTn id="23" presetID="22" presetClass="entr" presetSubtype="8" fill="hold" grpId="0" nodeType="afterEffect">
                                  <p:stCondLst>
                                    <p:cond delay="0"/>
                                  </p:stCondLst>
                                  <p:iterate>
                                    <p:tmAbs val="0"/>
                                  </p:iterate>
                                  <p:childTnLst>
                                    <p:set>
                                      <p:cBhvr>
                                        <p:cTn id="24" fill="hold"/>
                                        <p:tgtEl>
                                          <p:spTgt spid="338"/>
                                        </p:tgtEl>
                                        <p:attrNameLst>
                                          <p:attrName>style.visibility</p:attrName>
                                        </p:attrNameLst>
                                      </p:cBhvr>
                                      <p:to>
                                        <p:strVal val="visible"/>
                                      </p:to>
                                    </p:set>
                                    <p:animEffect transition="in" filter="wipe(left)">
                                      <p:cBhvr>
                                        <p:cTn id="25" dur="500"/>
                                        <p:tgtEl>
                                          <p:spTgt spid="3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iterate>
                                    <p:tmAbs val="0"/>
                                  </p:iterate>
                                  <p:childTnLst>
                                    <p:set>
                                      <p:cBhvr>
                                        <p:cTn id="29" fill="hold"/>
                                        <p:tgtEl>
                                          <p:spTgt spid="346"/>
                                        </p:tgtEl>
                                        <p:attrNameLst>
                                          <p:attrName>style.visibility</p:attrName>
                                        </p:attrNameLst>
                                      </p:cBhvr>
                                      <p:to>
                                        <p:strVal val="visible"/>
                                      </p:to>
                                    </p:set>
                                    <p:animEffect transition="in" filter="wipe(right)">
                                      <p:cBhvr>
                                        <p:cTn id="30" dur="500"/>
                                        <p:tgtEl>
                                          <p:spTgt spid="346"/>
                                        </p:tgtEl>
                                      </p:cBhvr>
                                    </p:animEffect>
                                  </p:childTnLst>
                                </p:cTn>
                              </p:par>
                            </p:childTnLst>
                          </p:cTn>
                        </p:par>
                        <p:par>
                          <p:cTn id="31" fill="hold">
                            <p:stCondLst>
                              <p:cond delay="500"/>
                            </p:stCondLst>
                            <p:childTnLst>
                              <p:par>
                                <p:cTn id="32" presetID="22" presetClass="entr" presetSubtype="8" fill="hold" grpId="0" nodeType="afterEffect">
                                  <p:stCondLst>
                                    <p:cond delay="0"/>
                                  </p:stCondLst>
                                  <p:iterate>
                                    <p:tmAbs val="0"/>
                                  </p:iterate>
                                  <p:childTnLst>
                                    <p:set>
                                      <p:cBhvr>
                                        <p:cTn id="33" fill="hold"/>
                                        <p:tgtEl>
                                          <p:spTgt spid="349"/>
                                        </p:tgtEl>
                                        <p:attrNameLst>
                                          <p:attrName>style.visibility</p:attrName>
                                        </p:attrNameLst>
                                      </p:cBhvr>
                                      <p:to>
                                        <p:strVal val="visible"/>
                                      </p:to>
                                    </p:set>
                                    <p:animEffect transition="in" filter="wipe(left)">
                                      <p:cBhvr>
                                        <p:cTn id="34" dur="500"/>
                                        <p:tgtEl>
                                          <p:spTgt spid="34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iterate>
                                    <p:tmAbs val="0"/>
                                  </p:iterate>
                                  <p:childTnLst>
                                    <p:set>
                                      <p:cBhvr>
                                        <p:cTn id="38" fill="hold"/>
                                        <p:tgtEl>
                                          <p:spTgt spid="352"/>
                                        </p:tgtEl>
                                        <p:attrNameLst>
                                          <p:attrName>style.visibility</p:attrName>
                                        </p:attrNameLst>
                                      </p:cBhvr>
                                      <p:to>
                                        <p:strVal val="visible"/>
                                      </p:to>
                                    </p:set>
                                    <p:animEffect transition="in" filter="wipe(right)">
                                      <p:cBhvr>
                                        <p:cTn id="39" dur="500"/>
                                        <p:tgtEl>
                                          <p:spTgt spid="352"/>
                                        </p:tgtEl>
                                      </p:cBhvr>
                                    </p:animEffect>
                                  </p:childTnLst>
                                </p:cTn>
                              </p:par>
                            </p:childTnLst>
                          </p:cTn>
                        </p:par>
                        <p:par>
                          <p:cTn id="40" fill="hold">
                            <p:stCondLst>
                              <p:cond delay="500"/>
                            </p:stCondLst>
                            <p:childTnLst>
                              <p:par>
                                <p:cTn id="41" presetID="22" presetClass="entr" presetSubtype="8" fill="hold" grpId="0" nodeType="afterEffect">
                                  <p:stCondLst>
                                    <p:cond delay="0"/>
                                  </p:stCondLst>
                                  <p:iterate>
                                    <p:tmAbs val="0"/>
                                  </p:iterate>
                                  <p:childTnLst>
                                    <p:set>
                                      <p:cBhvr>
                                        <p:cTn id="42" fill="hold"/>
                                        <p:tgtEl>
                                          <p:spTgt spid="355"/>
                                        </p:tgtEl>
                                        <p:attrNameLst>
                                          <p:attrName>style.visibility</p:attrName>
                                        </p:attrNameLst>
                                      </p:cBhvr>
                                      <p:to>
                                        <p:strVal val="visible"/>
                                      </p:to>
                                    </p:set>
                                    <p:animEffect transition="in" filter="wipe(left)">
                                      <p:cBhvr>
                                        <p:cTn id="43" dur="500"/>
                                        <p:tgtEl>
                                          <p:spTgt spid="35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iterate>
                                    <p:tmAbs val="0"/>
                                  </p:iterate>
                                  <p:childTnLst>
                                    <p:set>
                                      <p:cBhvr>
                                        <p:cTn id="47" fill="hold"/>
                                        <p:tgtEl>
                                          <p:spTgt spid="358"/>
                                        </p:tgtEl>
                                        <p:attrNameLst>
                                          <p:attrName>style.visibility</p:attrName>
                                        </p:attrNameLst>
                                      </p:cBhvr>
                                      <p:to>
                                        <p:strVal val="visible"/>
                                      </p:to>
                                    </p:set>
                                    <p:anim calcmode="lin" valueType="num">
                                      <p:cBhvr>
                                        <p:cTn id="48" dur="1000" fill="hold"/>
                                        <p:tgtEl>
                                          <p:spTgt spid="358"/>
                                        </p:tgtEl>
                                        <p:attrNameLst>
                                          <p:attrName>ppt_x</p:attrName>
                                        </p:attrNameLst>
                                      </p:cBhvr>
                                      <p:tavLst>
                                        <p:tav tm="0">
                                          <p:val>
                                            <p:strVal val="0-#ppt_w/2"/>
                                          </p:val>
                                        </p:tav>
                                        <p:tav tm="100000">
                                          <p:val>
                                            <p:strVal val="#ppt_x"/>
                                          </p:val>
                                        </p:tav>
                                      </p:tavLst>
                                    </p:anim>
                                    <p:anim calcmode="lin" valueType="num">
                                      <p:cBhvr>
                                        <p:cTn id="49" dur="1000" fill="hold"/>
                                        <p:tgtEl>
                                          <p:spTgt spid="358"/>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2" presetClass="entr" presetSubtype="2" fill="hold" grpId="0" nodeType="afterEffect">
                                  <p:stCondLst>
                                    <p:cond delay="0"/>
                                  </p:stCondLst>
                                  <p:iterate>
                                    <p:tmAbs val="0"/>
                                  </p:iterate>
                                  <p:childTnLst>
                                    <p:set>
                                      <p:cBhvr>
                                        <p:cTn id="52" fill="hold"/>
                                        <p:tgtEl>
                                          <p:spTgt spid="326">
                                            <p:bg/>
                                          </p:spTgt>
                                        </p:tgtEl>
                                        <p:attrNameLst>
                                          <p:attrName>style.visibility</p:attrName>
                                        </p:attrNameLst>
                                      </p:cBhvr>
                                      <p:to>
                                        <p:strVal val="visible"/>
                                      </p:to>
                                    </p:set>
                                    <p:animEffect transition="in" filter="wipe(right)">
                                      <p:cBhvr>
                                        <p:cTn id="53" dur="500"/>
                                        <p:tgtEl>
                                          <p:spTgt spid="326">
                                            <p:bg/>
                                          </p:spTgt>
                                        </p:tgtEl>
                                      </p:cBhvr>
                                    </p:animEffect>
                                  </p:childTnLst>
                                </p:cTn>
                              </p:par>
                              <p:par>
                                <p:cTn id="54" presetID="22" presetClass="entr" presetSubtype="2" fill="hold" grpId="0">
                                  <p:stCondLst>
                                    <p:cond delay="0"/>
                                  </p:stCondLst>
                                  <p:iterate>
                                    <p:tmAbs val="0"/>
                                  </p:iterate>
                                  <p:childTnLst>
                                    <p:set>
                                      <p:cBhvr>
                                        <p:cTn id="55" fill="hold"/>
                                        <p:tgtEl>
                                          <p:spTgt spid="326">
                                            <p:txEl>
                                              <p:pRg st="0" end="0"/>
                                            </p:txEl>
                                          </p:spTgt>
                                        </p:tgtEl>
                                        <p:attrNameLst>
                                          <p:attrName>style.visibility</p:attrName>
                                        </p:attrNameLst>
                                      </p:cBhvr>
                                      <p:to>
                                        <p:strVal val="visible"/>
                                      </p:to>
                                    </p:set>
                                    <p:animEffect transition="in" filter="wipe(right)">
                                      <p:cBhvr>
                                        <p:cTn id="56" dur="500"/>
                                        <p:tgtEl>
                                          <p:spTgt spid="3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build="p" animBg="1" advAuto="0"/>
      <p:bldP spid="329" grpId="0" animBg="1" advAuto="0"/>
      <p:bldP spid="332" grpId="0" animBg="1" advAuto="0"/>
      <p:bldP spid="335" grpId="0" animBg="1" advAuto="0"/>
      <p:bldP spid="338" grpId="0" animBg="1" advAuto="0"/>
      <p:bldP spid="342" grpId="0" animBg="1" advAuto="0"/>
      <p:bldP spid="346" grpId="0" animBg="1" advAuto="0"/>
      <p:bldP spid="349" grpId="0" animBg="1" advAuto="0"/>
      <p:bldP spid="352" grpId="0" animBg="1" advAuto="0"/>
      <p:bldP spid="355" grpId="0" animBg="1" advAuto="0"/>
      <p:bldP spid="358" grpId="0"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3. ARITHMETIC OPERATORS</a:t>
            </a:r>
          </a:p>
        </p:txBody>
      </p:sp>
      <p:sp>
        <p:nvSpPr>
          <p:cNvPr id="363" name="Shape 363"/>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95</a:t>
            </a:fld>
            <a:endParaRPr sz="1000"/>
          </a:p>
        </p:txBody>
      </p:sp>
      <p:sp>
        <p:nvSpPr>
          <p:cNvPr id="364" name="Shape 364"/>
          <p:cNvSpPr/>
          <p:nvPr/>
        </p:nvSpPr>
        <p:spPr>
          <a:xfrm>
            <a:off x="0" y="764704"/>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367" name="Group 367"/>
          <p:cNvGrpSpPr/>
          <p:nvPr/>
        </p:nvGrpSpPr>
        <p:grpSpPr>
          <a:xfrm>
            <a:off x="0" y="816950"/>
            <a:ext cx="9144000" cy="399564"/>
            <a:chOff x="0" y="0"/>
            <a:chExt cx="9144000" cy="399563"/>
          </a:xfrm>
        </p:grpSpPr>
        <p:sp>
          <p:nvSpPr>
            <p:cNvPr id="365" name="Shape 365"/>
            <p:cNvSpPr/>
            <p:nvPr/>
          </p:nvSpPr>
          <p:spPr>
            <a:xfrm>
              <a:off x="0" y="19761"/>
              <a:ext cx="9144000" cy="360041"/>
            </a:xfrm>
            <a:prstGeom prst="rect">
              <a:avLst/>
            </a:prstGeom>
            <a:solidFill>
              <a:srgbClr val="00B0F0"/>
            </a:solidFill>
            <a:ln w="54999" cap="flat">
              <a:solidFill>
                <a:srgbClr val="21768B"/>
              </a:solidFill>
              <a:prstDash val="solid"/>
              <a:bevel/>
            </a:ln>
            <a:effectLst/>
          </p:spPr>
          <p:txBody>
            <a:bodyPr wrap="square" lIns="0" tIns="0" rIns="0" bIns="0" numCol="1" anchor="ctr">
              <a:noAutofit/>
            </a:bodyPr>
            <a:lstStyle/>
            <a:p>
              <a:pPr lvl="0" algn="ctr">
                <a:defRPr b="1">
                  <a:solidFill>
                    <a:srgbClr val="FFFFFF"/>
                  </a:solidFill>
                </a:defRPr>
              </a:pPr>
              <a:endParaRPr/>
            </a:p>
          </p:txBody>
        </p:sp>
        <p:sp>
          <p:nvSpPr>
            <p:cNvPr id="366" name="Shape 366"/>
            <p:cNvSpPr/>
            <p:nvPr/>
          </p:nvSpPr>
          <p:spPr>
            <a:xfrm>
              <a:off x="0" y="0"/>
              <a:ext cx="914400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rgbClr val="FFFFFF"/>
                  </a:solidFill>
                </a:rPr>
                <a:t>ORDER OF PRECEDENCE</a:t>
              </a:r>
            </a:p>
          </p:txBody>
        </p:sp>
      </p:grpSp>
      <p:sp>
        <p:nvSpPr>
          <p:cNvPr id="368" name="Shape 368"/>
          <p:cNvSpPr/>
          <p:nvPr/>
        </p:nvSpPr>
        <p:spPr>
          <a:xfrm>
            <a:off x="0" y="1268759"/>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369" name="Shape 369"/>
          <p:cNvSpPr>
            <a:spLocks noGrp="1"/>
          </p:cNvSpPr>
          <p:nvPr>
            <p:ph type="body" idx="1"/>
          </p:nvPr>
        </p:nvSpPr>
        <p:spPr>
          <a:xfrm>
            <a:off x="251519" y="1340767"/>
            <a:ext cx="8640962" cy="1800201"/>
          </a:xfrm>
          <a:prstGeom prst="rect">
            <a:avLst/>
          </a:prstGeom>
        </p:spPr>
        <p:txBody>
          <a:bodyPr/>
          <a:lstStyle/>
          <a:p>
            <a:pPr marL="248920" lvl="0" indent="-248920" algn="just" defTabSz="896111">
              <a:lnSpc>
                <a:spcPct val="81000"/>
              </a:lnSpc>
              <a:spcBef>
                <a:spcPts val="300"/>
              </a:spcBef>
              <a:buClr>
                <a:srgbClr val="FF0000"/>
              </a:buClr>
              <a:buFont typeface="Wingdings"/>
              <a:buChar char="➢"/>
              <a:defRPr sz="1800"/>
            </a:pPr>
            <a:r>
              <a:rPr sz="1960">
                <a:solidFill>
                  <a:srgbClr val="FF0000"/>
                </a:solidFill>
                <a:latin typeface="Tahoma"/>
                <a:ea typeface="Tahoma"/>
                <a:cs typeface="Tahoma"/>
                <a:sym typeface="Tahoma"/>
              </a:rPr>
              <a:t>The order of precedence of the arithmetic operators is as follows:</a:t>
            </a:r>
          </a:p>
          <a:p>
            <a:pPr marL="513900" lvl="1" indent="-262989" algn="just" defTabSz="896111">
              <a:lnSpc>
                <a:spcPct val="81000"/>
              </a:lnSpc>
              <a:spcBef>
                <a:spcPts val="200"/>
              </a:spcBef>
              <a:buClr>
                <a:srgbClr val="FF0000"/>
              </a:buClr>
              <a:buFont typeface="Courier New"/>
              <a:buChar char="o"/>
              <a:defRPr sz="1800"/>
            </a:pPr>
            <a:r>
              <a:rPr sz="1764">
                <a:solidFill>
                  <a:srgbClr val="0000FF"/>
                </a:solidFill>
                <a:latin typeface="Tahoma"/>
                <a:ea typeface="Tahoma"/>
                <a:cs typeface="Tahoma"/>
                <a:sym typeface="Tahoma"/>
              </a:rPr>
              <a:t>Parenthesis </a:t>
            </a:r>
            <a:r>
              <a:rPr sz="1764">
                <a:latin typeface="Tahoma"/>
                <a:ea typeface="Tahoma"/>
                <a:cs typeface="Tahoma"/>
                <a:sym typeface="Tahoma"/>
              </a:rPr>
              <a:t>have the highest priority: they are evaluated from inside to outside.</a:t>
            </a:r>
          </a:p>
          <a:p>
            <a:pPr marL="513900" lvl="1" indent="-262989" algn="just" defTabSz="896111">
              <a:lnSpc>
                <a:spcPct val="81000"/>
              </a:lnSpc>
              <a:spcBef>
                <a:spcPts val="200"/>
              </a:spcBef>
              <a:buClr>
                <a:srgbClr val="FF0000"/>
              </a:buClr>
              <a:buFont typeface="Courier New"/>
              <a:buChar char="o"/>
              <a:defRPr sz="1800"/>
            </a:pPr>
            <a:r>
              <a:rPr sz="1764">
                <a:solidFill>
                  <a:srgbClr val="0000FF"/>
                </a:solidFill>
                <a:latin typeface="Tahoma"/>
                <a:ea typeface="Tahoma"/>
                <a:cs typeface="Tahoma"/>
                <a:sym typeface="Tahoma"/>
              </a:rPr>
              <a:t>Multiplication</a:t>
            </a:r>
            <a:r>
              <a:rPr sz="1764">
                <a:latin typeface="Tahoma"/>
                <a:ea typeface="Tahoma"/>
                <a:cs typeface="Tahoma"/>
                <a:sym typeface="Tahoma"/>
              </a:rPr>
              <a:t>, </a:t>
            </a:r>
            <a:r>
              <a:rPr sz="1764">
                <a:solidFill>
                  <a:srgbClr val="0000FF"/>
                </a:solidFill>
                <a:latin typeface="Tahoma"/>
                <a:ea typeface="Tahoma"/>
                <a:cs typeface="Tahoma"/>
                <a:sym typeface="Tahoma"/>
              </a:rPr>
              <a:t>Division</a:t>
            </a:r>
            <a:r>
              <a:rPr sz="1764">
                <a:latin typeface="Tahoma"/>
                <a:ea typeface="Tahoma"/>
                <a:cs typeface="Tahoma"/>
                <a:sym typeface="Tahoma"/>
              </a:rPr>
              <a:t>, and </a:t>
            </a:r>
            <a:r>
              <a:rPr sz="1764">
                <a:solidFill>
                  <a:srgbClr val="0000FF"/>
                </a:solidFill>
                <a:latin typeface="Tahoma"/>
                <a:ea typeface="Tahoma"/>
                <a:cs typeface="Tahoma"/>
                <a:sym typeface="Tahoma"/>
              </a:rPr>
              <a:t>Modulus </a:t>
            </a:r>
            <a:r>
              <a:rPr sz="1764">
                <a:latin typeface="Tahoma"/>
                <a:ea typeface="Tahoma"/>
                <a:cs typeface="Tahoma"/>
                <a:sym typeface="Tahoma"/>
              </a:rPr>
              <a:t>have the same priority rules. They are evaluated from left to right.</a:t>
            </a:r>
            <a:endParaRPr sz="2254"/>
          </a:p>
          <a:p>
            <a:pPr marL="513900" lvl="1" indent="-262989" algn="just" defTabSz="896111">
              <a:lnSpc>
                <a:spcPct val="81000"/>
              </a:lnSpc>
              <a:spcBef>
                <a:spcPts val="200"/>
              </a:spcBef>
              <a:buClr>
                <a:srgbClr val="FF0000"/>
              </a:buClr>
              <a:buFont typeface="Courier New"/>
              <a:buChar char="o"/>
              <a:defRPr sz="1800"/>
            </a:pPr>
            <a:r>
              <a:rPr sz="1764">
                <a:solidFill>
                  <a:srgbClr val="0000FF"/>
                </a:solidFill>
                <a:latin typeface="Tahoma"/>
                <a:ea typeface="Tahoma"/>
                <a:cs typeface="Tahoma"/>
                <a:sym typeface="Tahoma"/>
              </a:rPr>
              <a:t>Addition </a:t>
            </a:r>
            <a:r>
              <a:rPr sz="1764">
                <a:latin typeface="Tahoma"/>
                <a:ea typeface="Tahoma"/>
                <a:cs typeface="Tahoma"/>
                <a:sym typeface="Tahoma"/>
              </a:rPr>
              <a:t>and </a:t>
            </a:r>
            <a:r>
              <a:rPr sz="1764">
                <a:solidFill>
                  <a:srgbClr val="0000FF"/>
                </a:solidFill>
                <a:latin typeface="Tahoma"/>
                <a:ea typeface="Tahoma"/>
                <a:cs typeface="Tahoma"/>
                <a:sym typeface="Tahoma"/>
              </a:rPr>
              <a:t>Subtraction </a:t>
            </a:r>
            <a:r>
              <a:rPr sz="1764">
                <a:latin typeface="Tahoma"/>
                <a:ea typeface="Tahoma"/>
                <a:cs typeface="Tahoma"/>
                <a:sym typeface="Tahoma"/>
              </a:rPr>
              <a:t>have the same priority rules. They are evaluated from left to right.</a:t>
            </a:r>
          </a:p>
        </p:txBody>
      </p:sp>
      <p:grpSp>
        <p:nvGrpSpPr>
          <p:cNvPr id="372" name="Group 372"/>
          <p:cNvGrpSpPr/>
          <p:nvPr/>
        </p:nvGrpSpPr>
        <p:grpSpPr>
          <a:xfrm>
            <a:off x="212169" y="3035317"/>
            <a:ext cx="1221275" cy="341567"/>
            <a:chOff x="0" y="0"/>
            <a:chExt cx="1221273" cy="341565"/>
          </a:xfrm>
        </p:grpSpPr>
        <p:sp>
          <p:nvSpPr>
            <p:cNvPr id="370" name="Shape 370"/>
            <p:cNvSpPr/>
            <p:nvPr/>
          </p:nvSpPr>
          <p:spPr>
            <a:xfrm>
              <a:off x="0" y="1161"/>
              <a:ext cx="1221274" cy="339244"/>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371" name="Shape 371"/>
            <p:cNvSpPr/>
            <p:nvPr/>
          </p:nvSpPr>
          <p:spPr>
            <a:xfrm>
              <a:off x="16560" y="0"/>
              <a:ext cx="1188154" cy="3415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600"/>
              </a:lvl1pPr>
            </a:lstStyle>
            <a:p>
              <a:pPr lvl="0">
                <a:defRPr sz="1800"/>
              </a:pPr>
              <a:r>
                <a:rPr sz="1600"/>
                <a:t>Example 1</a:t>
              </a:r>
            </a:p>
          </p:txBody>
        </p:sp>
      </p:grpSp>
      <p:grpSp>
        <p:nvGrpSpPr>
          <p:cNvPr id="375" name="Group 375"/>
          <p:cNvGrpSpPr/>
          <p:nvPr/>
        </p:nvGrpSpPr>
        <p:grpSpPr>
          <a:xfrm>
            <a:off x="1505137" y="2977515"/>
            <a:ext cx="3283201" cy="761310"/>
            <a:chOff x="0" y="151481"/>
            <a:chExt cx="3283199" cy="761309"/>
          </a:xfrm>
        </p:grpSpPr>
        <p:sp>
          <p:nvSpPr>
            <p:cNvPr id="373" name="Shape 373"/>
            <p:cNvSpPr/>
            <p:nvPr/>
          </p:nvSpPr>
          <p:spPr>
            <a:xfrm>
              <a:off x="0" y="189526"/>
              <a:ext cx="3283200" cy="382257"/>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74" name="Shape 374"/>
            <p:cNvSpPr/>
            <p:nvPr/>
          </p:nvSpPr>
          <p:spPr>
            <a:xfrm>
              <a:off x="18660" y="151481"/>
              <a:ext cx="3245879" cy="7613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t>3 * 7 – 6 + 2 * 5 / 4 + 6	</a:t>
              </a:r>
            </a:p>
          </p:txBody>
        </p:sp>
      </p:grpSp>
      <p:grpSp>
        <p:nvGrpSpPr>
          <p:cNvPr id="378" name="Group 378"/>
          <p:cNvGrpSpPr/>
          <p:nvPr/>
        </p:nvGrpSpPr>
        <p:grpSpPr>
          <a:xfrm>
            <a:off x="4860032" y="2994206"/>
            <a:ext cx="4032449" cy="399564"/>
            <a:chOff x="0" y="0"/>
            <a:chExt cx="4032448" cy="399563"/>
          </a:xfrm>
        </p:grpSpPr>
        <p:sp>
          <p:nvSpPr>
            <p:cNvPr id="376" name="Shape 376"/>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77" name="Shape 377"/>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No parenthesis, look for * / %</a:t>
              </a:r>
            </a:p>
          </p:txBody>
        </p:sp>
      </p:grpSp>
      <p:grpSp>
        <p:nvGrpSpPr>
          <p:cNvPr id="381" name="Group 381"/>
          <p:cNvGrpSpPr/>
          <p:nvPr/>
        </p:nvGrpSpPr>
        <p:grpSpPr>
          <a:xfrm>
            <a:off x="251409" y="3470183"/>
            <a:ext cx="1008114" cy="362506"/>
            <a:chOff x="0" y="0"/>
            <a:chExt cx="1008112" cy="362505"/>
          </a:xfrm>
        </p:grpSpPr>
        <p:sp>
          <p:nvSpPr>
            <p:cNvPr id="379" name="Shape 379"/>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380" name="Shape 380"/>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1</a:t>
              </a:r>
            </a:p>
          </p:txBody>
        </p:sp>
      </p:grpSp>
      <p:grpSp>
        <p:nvGrpSpPr>
          <p:cNvPr id="384" name="Group 384"/>
          <p:cNvGrpSpPr/>
          <p:nvPr/>
        </p:nvGrpSpPr>
        <p:grpSpPr>
          <a:xfrm>
            <a:off x="1509409" y="3409482"/>
            <a:ext cx="3274658" cy="759330"/>
            <a:chOff x="0" y="137710"/>
            <a:chExt cx="3274657" cy="759328"/>
          </a:xfrm>
        </p:grpSpPr>
        <p:sp>
          <p:nvSpPr>
            <p:cNvPr id="382" name="Shape 382"/>
            <p:cNvSpPr/>
            <p:nvPr/>
          </p:nvSpPr>
          <p:spPr>
            <a:xfrm>
              <a:off x="0" y="189033"/>
              <a:ext cx="3274658" cy="381263"/>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83" name="Shape 383"/>
            <p:cNvSpPr/>
            <p:nvPr/>
          </p:nvSpPr>
          <p:spPr>
            <a:xfrm>
              <a:off x="18611" y="137710"/>
              <a:ext cx="3237435" cy="75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t>3 </a:t>
              </a:r>
              <a:r>
                <a:rPr>
                  <a:solidFill>
                    <a:srgbClr val="FF0000"/>
                  </a:solidFill>
                </a:rPr>
                <a:t>*</a:t>
              </a:r>
              <a:r>
                <a:t> 7 – 6 + 2 </a:t>
              </a:r>
              <a:r>
                <a:rPr>
                  <a:solidFill>
                    <a:srgbClr val="FF0000"/>
                  </a:solidFill>
                </a:rPr>
                <a:t>*</a:t>
              </a:r>
              <a:r>
                <a:t> 5 </a:t>
              </a:r>
              <a:r>
                <a:rPr>
                  <a:solidFill>
                    <a:srgbClr val="FF0000"/>
                  </a:solidFill>
                </a:rPr>
                <a:t>/</a:t>
              </a:r>
              <a:r>
                <a:t> 4 + 6	</a:t>
              </a:r>
            </a:p>
          </p:txBody>
        </p:sp>
      </p:grpSp>
      <p:grpSp>
        <p:nvGrpSpPr>
          <p:cNvPr id="387" name="Group 387"/>
          <p:cNvGrpSpPr/>
          <p:nvPr/>
        </p:nvGrpSpPr>
        <p:grpSpPr>
          <a:xfrm>
            <a:off x="4860032" y="3451654"/>
            <a:ext cx="4032449" cy="399564"/>
            <a:chOff x="0" y="0"/>
            <a:chExt cx="4032448" cy="399563"/>
          </a:xfrm>
        </p:grpSpPr>
        <p:sp>
          <p:nvSpPr>
            <p:cNvPr id="385" name="Shape 385"/>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86" name="Shape 386"/>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Evaluate from left to right</a:t>
              </a:r>
            </a:p>
          </p:txBody>
        </p:sp>
      </p:grpSp>
      <p:grpSp>
        <p:nvGrpSpPr>
          <p:cNvPr id="390" name="Group 390"/>
          <p:cNvGrpSpPr/>
          <p:nvPr/>
        </p:nvGrpSpPr>
        <p:grpSpPr>
          <a:xfrm>
            <a:off x="247451" y="3927631"/>
            <a:ext cx="1008114" cy="362506"/>
            <a:chOff x="0" y="0"/>
            <a:chExt cx="1008112" cy="362505"/>
          </a:xfrm>
        </p:grpSpPr>
        <p:sp>
          <p:nvSpPr>
            <p:cNvPr id="388" name="Shape 388"/>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389" name="Shape 389"/>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2</a:t>
              </a:r>
            </a:p>
          </p:txBody>
        </p:sp>
      </p:grpSp>
      <p:grpSp>
        <p:nvGrpSpPr>
          <p:cNvPr id="393" name="Group 393"/>
          <p:cNvGrpSpPr/>
          <p:nvPr/>
        </p:nvGrpSpPr>
        <p:grpSpPr>
          <a:xfrm>
            <a:off x="1513367" y="3897838"/>
            <a:ext cx="3266742" cy="422093"/>
            <a:chOff x="0" y="0"/>
            <a:chExt cx="3266740" cy="422092"/>
          </a:xfrm>
        </p:grpSpPr>
        <p:sp>
          <p:nvSpPr>
            <p:cNvPr id="391" name="Shape 391"/>
            <p:cNvSpPr/>
            <p:nvPr/>
          </p:nvSpPr>
          <p:spPr>
            <a:xfrm>
              <a:off x="0" y="20876"/>
              <a:ext cx="3266741" cy="380340"/>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92" name="Shape 392"/>
            <p:cNvSpPr/>
            <p:nvPr/>
          </p:nvSpPr>
          <p:spPr>
            <a:xfrm>
              <a:off x="18566" y="0"/>
              <a:ext cx="3229608" cy="4220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rPr>
                  <a:solidFill>
                    <a:srgbClr val="FF0000"/>
                  </a:solidFill>
                </a:rPr>
                <a:t>21</a:t>
              </a:r>
              <a:r>
                <a:t> – 6 + </a:t>
              </a:r>
              <a:r>
                <a:rPr>
                  <a:solidFill>
                    <a:srgbClr val="FF0000"/>
                  </a:solidFill>
                </a:rPr>
                <a:t>10</a:t>
              </a:r>
              <a:r>
                <a:t> </a:t>
              </a:r>
              <a:r>
                <a:rPr>
                  <a:solidFill>
                    <a:srgbClr val="FF0000"/>
                  </a:solidFill>
                </a:rPr>
                <a:t>/</a:t>
              </a:r>
              <a:r>
                <a:t> 4 + 6	</a:t>
              </a:r>
            </a:p>
          </p:txBody>
        </p:sp>
      </p:grpSp>
      <p:grpSp>
        <p:nvGrpSpPr>
          <p:cNvPr id="396" name="Group 396"/>
          <p:cNvGrpSpPr/>
          <p:nvPr/>
        </p:nvGrpSpPr>
        <p:grpSpPr>
          <a:xfrm>
            <a:off x="4856074" y="3909102"/>
            <a:ext cx="4032449" cy="399564"/>
            <a:chOff x="0" y="0"/>
            <a:chExt cx="4032448" cy="399563"/>
          </a:xfrm>
        </p:grpSpPr>
        <p:sp>
          <p:nvSpPr>
            <p:cNvPr id="394" name="Shape 394"/>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395" name="Shape 395"/>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This is an integer division</a:t>
              </a:r>
            </a:p>
          </p:txBody>
        </p:sp>
      </p:grpSp>
      <p:grpSp>
        <p:nvGrpSpPr>
          <p:cNvPr id="399" name="Group 399"/>
          <p:cNvGrpSpPr/>
          <p:nvPr/>
        </p:nvGrpSpPr>
        <p:grpSpPr>
          <a:xfrm>
            <a:off x="247451" y="4385327"/>
            <a:ext cx="1008114" cy="362506"/>
            <a:chOff x="0" y="0"/>
            <a:chExt cx="1008112" cy="362505"/>
          </a:xfrm>
        </p:grpSpPr>
        <p:sp>
          <p:nvSpPr>
            <p:cNvPr id="397" name="Shape 397"/>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398" name="Shape 398"/>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3</a:t>
              </a:r>
            </a:p>
          </p:txBody>
        </p:sp>
      </p:grpSp>
      <p:grpSp>
        <p:nvGrpSpPr>
          <p:cNvPr id="402" name="Group 402"/>
          <p:cNvGrpSpPr/>
          <p:nvPr/>
        </p:nvGrpSpPr>
        <p:grpSpPr>
          <a:xfrm>
            <a:off x="1513367" y="4355534"/>
            <a:ext cx="3266742" cy="422093"/>
            <a:chOff x="0" y="0"/>
            <a:chExt cx="3266740" cy="422092"/>
          </a:xfrm>
        </p:grpSpPr>
        <p:sp>
          <p:nvSpPr>
            <p:cNvPr id="400" name="Shape 400"/>
            <p:cNvSpPr/>
            <p:nvPr/>
          </p:nvSpPr>
          <p:spPr>
            <a:xfrm>
              <a:off x="0" y="20876"/>
              <a:ext cx="3266741" cy="380340"/>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01" name="Shape 401"/>
            <p:cNvSpPr/>
            <p:nvPr/>
          </p:nvSpPr>
          <p:spPr>
            <a:xfrm>
              <a:off x="18566" y="0"/>
              <a:ext cx="3229608" cy="4220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t>21 </a:t>
              </a:r>
              <a:r>
                <a:rPr>
                  <a:solidFill>
                    <a:srgbClr val="FF0000"/>
                  </a:solidFill>
                </a:rPr>
                <a:t>–</a:t>
              </a:r>
              <a:r>
                <a:t> 6 + 2 + 6	</a:t>
              </a:r>
            </a:p>
          </p:txBody>
        </p:sp>
      </p:grpSp>
      <p:grpSp>
        <p:nvGrpSpPr>
          <p:cNvPr id="405" name="Group 405"/>
          <p:cNvGrpSpPr/>
          <p:nvPr/>
        </p:nvGrpSpPr>
        <p:grpSpPr>
          <a:xfrm>
            <a:off x="4856074" y="4366798"/>
            <a:ext cx="4032449" cy="399565"/>
            <a:chOff x="0" y="0"/>
            <a:chExt cx="4032448" cy="399563"/>
          </a:xfrm>
        </p:grpSpPr>
        <p:sp>
          <p:nvSpPr>
            <p:cNvPr id="403" name="Shape 403"/>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04" name="Shape 404"/>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Evaluate from left to right</a:t>
              </a:r>
            </a:p>
          </p:txBody>
        </p:sp>
      </p:grpSp>
      <p:grpSp>
        <p:nvGrpSpPr>
          <p:cNvPr id="408" name="Group 408"/>
          <p:cNvGrpSpPr/>
          <p:nvPr/>
        </p:nvGrpSpPr>
        <p:grpSpPr>
          <a:xfrm>
            <a:off x="247451" y="4842775"/>
            <a:ext cx="1008114" cy="362506"/>
            <a:chOff x="0" y="0"/>
            <a:chExt cx="1008112" cy="362505"/>
          </a:xfrm>
        </p:grpSpPr>
        <p:sp>
          <p:nvSpPr>
            <p:cNvPr id="406" name="Shape 406"/>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407" name="Shape 407"/>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4</a:t>
              </a:r>
            </a:p>
          </p:txBody>
        </p:sp>
      </p:grpSp>
      <p:grpSp>
        <p:nvGrpSpPr>
          <p:cNvPr id="411" name="Group 411"/>
          <p:cNvGrpSpPr/>
          <p:nvPr/>
        </p:nvGrpSpPr>
        <p:grpSpPr>
          <a:xfrm>
            <a:off x="1513367" y="4812981"/>
            <a:ext cx="3266742" cy="422093"/>
            <a:chOff x="0" y="0"/>
            <a:chExt cx="3266740" cy="422092"/>
          </a:xfrm>
        </p:grpSpPr>
        <p:sp>
          <p:nvSpPr>
            <p:cNvPr id="409" name="Shape 409"/>
            <p:cNvSpPr/>
            <p:nvPr/>
          </p:nvSpPr>
          <p:spPr>
            <a:xfrm>
              <a:off x="0" y="20876"/>
              <a:ext cx="3266741" cy="380340"/>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10" name="Shape 410"/>
            <p:cNvSpPr/>
            <p:nvPr/>
          </p:nvSpPr>
          <p:spPr>
            <a:xfrm>
              <a:off x="18566" y="0"/>
              <a:ext cx="3229608" cy="4220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rPr>
                  <a:solidFill>
                    <a:srgbClr val="FF0000"/>
                  </a:solidFill>
                </a:rPr>
                <a:t>15</a:t>
              </a:r>
              <a:r>
                <a:t> </a:t>
              </a:r>
              <a:r>
                <a:rPr>
                  <a:solidFill>
                    <a:srgbClr val="FF0000"/>
                  </a:solidFill>
                </a:rPr>
                <a:t>+</a:t>
              </a:r>
              <a:r>
                <a:t> 2 + 6	</a:t>
              </a:r>
            </a:p>
          </p:txBody>
        </p:sp>
      </p:grpSp>
      <p:grpSp>
        <p:nvGrpSpPr>
          <p:cNvPr id="414" name="Group 414"/>
          <p:cNvGrpSpPr/>
          <p:nvPr/>
        </p:nvGrpSpPr>
        <p:grpSpPr>
          <a:xfrm>
            <a:off x="4856074" y="4824245"/>
            <a:ext cx="4032449" cy="399565"/>
            <a:chOff x="0" y="0"/>
            <a:chExt cx="4032448" cy="399563"/>
          </a:xfrm>
        </p:grpSpPr>
        <p:sp>
          <p:nvSpPr>
            <p:cNvPr id="412" name="Shape 412"/>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13" name="Shape 413"/>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Evaluate from left to right</a:t>
              </a:r>
            </a:p>
          </p:txBody>
        </p:sp>
      </p:grpSp>
      <p:grpSp>
        <p:nvGrpSpPr>
          <p:cNvPr id="417" name="Group 417"/>
          <p:cNvGrpSpPr/>
          <p:nvPr/>
        </p:nvGrpSpPr>
        <p:grpSpPr>
          <a:xfrm>
            <a:off x="247451" y="5300223"/>
            <a:ext cx="1008114" cy="362506"/>
            <a:chOff x="0" y="0"/>
            <a:chExt cx="1008112" cy="362505"/>
          </a:xfrm>
        </p:grpSpPr>
        <p:sp>
          <p:nvSpPr>
            <p:cNvPr id="415" name="Shape 415"/>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416" name="Shape 416"/>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5</a:t>
              </a:r>
            </a:p>
          </p:txBody>
        </p:sp>
      </p:grpSp>
      <p:grpSp>
        <p:nvGrpSpPr>
          <p:cNvPr id="420" name="Group 420"/>
          <p:cNvGrpSpPr/>
          <p:nvPr/>
        </p:nvGrpSpPr>
        <p:grpSpPr>
          <a:xfrm>
            <a:off x="1505450" y="5269918"/>
            <a:ext cx="3274659" cy="423116"/>
            <a:chOff x="0" y="0"/>
            <a:chExt cx="3274657" cy="423114"/>
          </a:xfrm>
        </p:grpSpPr>
        <p:sp>
          <p:nvSpPr>
            <p:cNvPr id="418" name="Shape 418"/>
            <p:cNvSpPr/>
            <p:nvPr/>
          </p:nvSpPr>
          <p:spPr>
            <a:xfrm>
              <a:off x="0" y="20926"/>
              <a:ext cx="3274658" cy="381263"/>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19" name="Shape 419"/>
            <p:cNvSpPr/>
            <p:nvPr/>
          </p:nvSpPr>
          <p:spPr>
            <a:xfrm>
              <a:off x="18611" y="0"/>
              <a:ext cx="3237435" cy="4231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rPr>
                  <a:solidFill>
                    <a:srgbClr val="FF0000"/>
                  </a:solidFill>
                </a:rPr>
                <a:t>17 +</a:t>
              </a:r>
              <a:r>
                <a:t> 6	</a:t>
              </a:r>
            </a:p>
          </p:txBody>
        </p:sp>
      </p:grpSp>
      <p:grpSp>
        <p:nvGrpSpPr>
          <p:cNvPr id="423" name="Group 423"/>
          <p:cNvGrpSpPr/>
          <p:nvPr/>
        </p:nvGrpSpPr>
        <p:grpSpPr>
          <a:xfrm>
            <a:off x="4856074" y="5281693"/>
            <a:ext cx="4032449" cy="399565"/>
            <a:chOff x="0" y="0"/>
            <a:chExt cx="4032448" cy="399563"/>
          </a:xfrm>
        </p:grpSpPr>
        <p:sp>
          <p:nvSpPr>
            <p:cNvPr id="421" name="Shape 421"/>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22" name="Shape 422"/>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Evaluate from left to right</a:t>
              </a:r>
            </a:p>
          </p:txBody>
        </p:sp>
      </p:grpSp>
      <p:grpSp>
        <p:nvGrpSpPr>
          <p:cNvPr id="426" name="Group 426"/>
          <p:cNvGrpSpPr/>
          <p:nvPr/>
        </p:nvGrpSpPr>
        <p:grpSpPr>
          <a:xfrm>
            <a:off x="247451" y="5744971"/>
            <a:ext cx="1008114" cy="362506"/>
            <a:chOff x="0" y="0"/>
            <a:chExt cx="1008112" cy="362505"/>
          </a:xfrm>
        </p:grpSpPr>
        <p:sp>
          <p:nvSpPr>
            <p:cNvPr id="424" name="Shape 424"/>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425" name="Shape 425"/>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6</a:t>
              </a:r>
            </a:p>
          </p:txBody>
        </p:sp>
      </p:grpSp>
      <p:grpSp>
        <p:nvGrpSpPr>
          <p:cNvPr id="429" name="Group 429"/>
          <p:cNvGrpSpPr/>
          <p:nvPr/>
        </p:nvGrpSpPr>
        <p:grpSpPr>
          <a:xfrm>
            <a:off x="1505450" y="5727366"/>
            <a:ext cx="3274659" cy="423116"/>
            <a:chOff x="0" y="0"/>
            <a:chExt cx="3274657" cy="423114"/>
          </a:xfrm>
        </p:grpSpPr>
        <p:sp>
          <p:nvSpPr>
            <p:cNvPr id="427" name="Shape 427"/>
            <p:cNvSpPr/>
            <p:nvPr/>
          </p:nvSpPr>
          <p:spPr>
            <a:xfrm>
              <a:off x="0" y="20926"/>
              <a:ext cx="3274658" cy="381263"/>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28" name="Shape 428"/>
            <p:cNvSpPr/>
            <p:nvPr/>
          </p:nvSpPr>
          <p:spPr>
            <a:xfrm>
              <a:off x="18611" y="0"/>
              <a:ext cx="3237435" cy="4231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rPr>
                  <a:solidFill>
                    <a:srgbClr val="FF0000"/>
                  </a:solidFill>
                </a:rPr>
                <a:t>23</a:t>
              </a:r>
              <a:r>
                <a:t>	</a:t>
              </a:r>
            </a:p>
          </p:txBody>
        </p:sp>
      </p:grpSp>
      <p:grpSp>
        <p:nvGrpSpPr>
          <p:cNvPr id="432" name="Group 432"/>
          <p:cNvGrpSpPr/>
          <p:nvPr/>
        </p:nvGrpSpPr>
        <p:grpSpPr>
          <a:xfrm>
            <a:off x="4856074" y="5726441"/>
            <a:ext cx="4032449" cy="399565"/>
            <a:chOff x="0" y="0"/>
            <a:chExt cx="4032448" cy="399563"/>
          </a:xfrm>
        </p:grpSpPr>
        <p:sp>
          <p:nvSpPr>
            <p:cNvPr id="430" name="Shape 430"/>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31" name="Shape 431"/>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Final result</a:t>
              </a:r>
            </a:p>
          </p:txBody>
        </p:sp>
      </p:grpSp>
      <p:grpSp>
        <p:nvGrpSpPr>
          <p:cNvPr id="435" name="Group 435"/>
          <p:cNvGrpSpPr/>
          <p:nvPr/>
        </p:nvGrpSpPr>
        <p:grpSpPr>
          <a:xfrm>
            <a:off x="168052" y="6313512"/>
            <a:ext cx="8807896" cy="468053"/>
            <a:chOff x="0" y="0"/>
            <a:chExt cx="8807894" cy="468052"/>
          </a:xfrm>
        </p:grpSpPr>
        <p:sp>
          <p:nvSpPr>
            <p:cNvPr id="433" name="Shape 433"/>
            <p:cNvSpPr/>
            <p:nvPr/>
          </p:nvSpPr>
          <p:spPr>
            <a:xfrm>
              <a:off x="0" y="-1"/>
              <a:ext cx="8807896" cy="468054"/>
            </a:xfrm>
            <a:prstGeom prst="rect">
              <a:avLst/>
            </a:prstGeom>
            <a:solidFill>
              <a:srgbClr val="165160"/>
            </a:solidFill>
            <a:ln w="12700" cap="flat">
              <a:noFill/>
              <a:miter lim="400000"/>
            </a:ln>
            <a:effectLst>
              <a:outerShdw blurRad="190500" dist="228600" dir="2700000" rotWithShape="0">
                <a:srgbClr val="000000">
                  <a:alpha val="30000"/>
                </a:srgbClr>
              </a:outerShdw>
            </a:effectLst>
          </p:spPr>
          <p:txBody>
            <a:bodyPr wrap="square" lIns="0" tIns="0" rIns="0" bIns="0" numCol="1" anchor="ctr">
              <a:noAutofit/>
            </a:bodyPr>
            <a:lstStyle/>
            <a:p>
              <a:pPr lvl="0" algn="ctr">
                <a:defRPr>
                  <a:solidFill>
                    <a:srgbClr val="FFFF00"/>
                  </a:solidFill>
                </a:defRPr>
              </a:pPr>
              <a:endParaRPr/>
            </a:p>
          </p:txBody>
        </p:sp>
        <p:sp>
          <p:nvSpPr>
            <p:cNvPr id="434" name="Shape 434"/>
            <p:cNvSpPr/>
            <p:nvPr/>
          </p:nvSpPr>
          <p:spPr>
            <a:xfrm>
              <a:off x="0" y="34244"/>
              <a:ext cx="88078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ctr"/>
              <a:r>
                <a:rPr>
                  <a:solidFill>
                    <a:srgbClr val="FFFFFF"/>
                  </a:solidFill>
                </a:rPr>
                <a:t>This is equivalent to:		</a:t>
              </a:r>
              <a:r>
                <a:rPr>
                  <a:solidFill>
                    <a:srgbClr val="FFFF00"/>
                  </a:solidFill>
                </a:rPr>
                <a:t>(((3*7)-6)+((2*5)/4))+6</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67"/>
                                        </p:tgtEl>
                                        <p:attrNameLst>
                                          <p:attrName>style.visibility</p:attrName>
                                        </p:attrNameLst>
                                      </p:cBhvr>
                                      <p:to>
                                        <p:strVal val="visible"/>
                                      </p:to>
                                    </p:set>
                                    <p:animEffect transition="in" filter="wipe(left)">
                                      <p:cBhvr>
                                        <p:cTn id="7" dur="1000"/>
                                        <p:tgtEl>
                                          <p:spTgt spid="36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69">
                                            <p:bg/>
                                          </p:spTgt>
                                        </p:tgtEl>
                                        <p:attrNameLst>
                                          <p:attrName>style.visibility</p:attrName>
                                        </p:attrNameLst>
                                      </p:cBhvr>
                                      <p:to>
                                        <p:strVal val="visible"/>
                                      </p:to>
                                    </p:set>
                                    <p:animEffect transition="in" filter="wipe(right)">
                                      <p:cBhvr>
                                        <p:cTn id="11" dur="500"/>
                                        <p:tgtEl>
                                          <p:spTgt spid="369">
                                            <p:bg/>
                                          </p:spTgt>
                                        </p:tgtEl>
                                      </p:cBhvr>
                                    </p:animEffect>
                                  </p:childTnLst>
                                </p:cTn>
                              </p:par>
                              <p:par>
                                <p:cTn id="12" presetID="22" presetClass="entr" presetSubtype="2" fill="hold" grpId="0">
                                  <p:stCondLst>
                                    <p:cond delay="0"/>
                                  </p:stCondLst>
                                  <p:iterate>
                                    <p:tmAbs val="0"/>
                                  </p:iterate>
                                  <p:childTnLst>
                                    <p:set>
                                      <p:cBhvr>
                                        <p:cTn id="13" fill="hold"/>
                                        <p:tgtEl>
                                          <p:spTgt spid="369">
                                            <p:txEl>
                                              <p:pRg st="0" end="0"/>
                                            </p:txEl>
                                          </p:spTgt>
                                        </p:tgtEl>
                                        <p:attrNameLst>
                                          <p:attrName>style.visibility</p:attrName>
                                        </p:attrNameLst>
                                      </p:cBhvr>
                                      <p:to>
                                        <p:strVal val="visible"/>
                                      </p:to>
                                    </p:set>
                                    <p:animEffect transition="in" filter="wipe(right)">
                                      <p:cBhvr>
                                        <p:cTn id="14" dur="500"/>
                                        <p:tgtEl>
                                          <p:spTgt spid="369">
                                            <p:txEl>
                                              <p:pRg st="0" end="0"/>
                                            </p:txEl>
                                          </p:spTgt>
                                        </p:tgtEl>
                                      </p:cBhvr>
                                    </p:animEffect>
                                  </p:childTnLst>
                                </p:cTn>
                              </p:par>
                              <p:par>
                                <p:cTn id="15" presetID="22" presetClass="entr" presetSubtype="2" fill="hold" grpId="0">
                                  <p:stCondLst>
                                    <p:cond delay="0"/>
                                  </p:stCondLst>
                                  <p:iterate>
                                    <p:tmAbs val="0"/>
                                  </p:iterate>
                                  <p:childTnLst>
                                    <p:set>
                                      <p:cBhvr>
                                        <p:cTn id="16" fill="hold"/>
                                        <p:tgtEl>
                                          <p:spTgt spid="369">
                                            <p:txEl>
                                              <p:pRg st="1" end="1"/>
                                            </p:txEl>
                                          </p:spTgt>
                                        </p:tgtEl>
                                        <p:attrNameLst>
                                          <p:attrName>style.visibility</p:attrName>
                                        </p:attrNameLst>
                                      </p:cBhvr>
                                      <p:to>
                                        <p:strVal val="visible"/>
                                      </p:to>
                                    </p:set>
                                    <p:animEffect transition="in" filter="wipe(right)">
                                      <p:cBhvr>
                                        <p:cTn id="17" dur="500"/>
                                        <p:tgtEl>
                                          <p:spTgt spid="369">
                                            <p:txEl>
                                              <p:pRg st="1" end="1"/>
                                            </p:txEl>
                                          </p:spTgt>
                                        </p:tgtEl>
                                      </p:cBhvr>
                                    </p:animEffect>
                                  </p:childTnLst>
                                </p:cTn>
                              </p:par>
                              <p:par>
                                <p:cTn id="18" presetID="22" presetClass="entr" presetSubtype="2" fill="hold" grpId="0">
                                  <p:stCondLst>
                                    <p:cond delay="0"/>
                                  </p:stCondLst>
                                  <p:iterate>
                                    <p:tmAbs val="0"/>
                                  </p:iterate>
                                  <p:childTnLst>
                                    <p:set>
                                      <p:cBhvr>
                                        <p:cTn id="19" fill="hold"/>
                                        <p:tgtEl>
                                          <p:spTgt spid="369">
                                            <p:txEl>
                                              <p:pRg st="2" end="2"/>
                                            </p:txEl>
                                          </p:spTgt>
                                        </p:tgtEl>
                                        <p:attrNameLst>
                                          <p:attrName>style.visibility</p:attrName>
                                        </p:attrNameLst>
                                      </p:cBhvr>
                                      <p:to>
                                        <p:strVal val="visible"/>
                                      </p:to>
                                    </p:set>
                                    <p:animEffect transition="in" filter="wipe(right)">
                                      <p:cBhvr>
                                        <p:cTn id="20" dur="500"/>
                                        <p:tgtEl>
                                          <p:spTgt spid="369">
                                            <p:txEl>
                                              <p:pRg st="2" end="2"/>
                                            </p:txEl>
                                          </p:spTgt>
                                        </p:tgtEl>
                                      </p:cBhvr>
                                    </p:animEffect>
                                  </p:childTnLst>
                                </p:cTn>
                              </p:par>
                              <p:par>
                                <p:cTn id="21" presetID="22" presetClass="entr" presetSubtype="2" fill="hold" grpId="0">
                                  <p:stCondLst>
                                    <p:cond delay="0"/>
                                  </p:stCondLst>
                                  <p:iterate>
                                    <p:tmAbs val="0"/>
                                  </p:iterate>
                                  <p:childTnLst>
                                    <p:set>
                                      <p:cBhvr>
                                        <p:cTn id="22" fill="hold"/>
                                        <p:tgtEl>
                                          <p:spTgt spid="369">
                                            <p:txEl>
                                              <p:pRg st="3" end="3"/>
                                            </p:txEl>
                                          </p:spTgt>
                                        </p:tgtEl>
                                        <p:attrNameLst>
                                          <p:attrName>style.visibility</p:attrName>
                                        </p:attrNameLst>
                                      </p:cBhvr>
                                      <p:to>
                                        <p:strVal val="visible"/>
                                      </p:to>
                                    </p:set>
                                    <p:animEffect transition="in" filter="wipe(right)">
                                      <p:cBhvr>
                                        <p:cTn id="23" dur="500"/>
                                        <p:tgtEl>
                                          <p:spTgt spid="36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iterate>
                                    <p:tmAbs val="0"/>
                                  </p:iterate>
                                  <p:childTnLst>
                                    <p:set>
                                      <p:cBhvr>
                                        <p:cTn id="27" fill="hold"/>
                                        <p:tgtEl>
                                          <p:spTgt spid="372"/>
                                        </p:tgtEl>
                                        <p:attrNameLst>
                                          <p:attrName>style.visibility</p:attrName>
                                        </p:attrNameLst>
                                      </p:cBhvr>
                                      <p:to>
                                        <p:strVal val="visible"/>
                                      </p:to>
                                    </p:set>
                                    <p:animEffect transition="in" filter="wipe(right)">
                                      <p:cBhvr>
                                        <p:cTn id="28" dur="500"/>
                                        <p:tgtEl>
                                          <p:spTgt spid="372"/>
                                        </p:tgtEl>
                                      </p:cBhvr>
                                    </p:animEffect>
                                  </p:childTnLst>
                                </p:cTn>
                              </p:par>
                            </p:childTnLst>
                          </p:cTn>
                        </p:par>
                        <p:par>
                          <p:cTn id="29" fill="hold">
                            <p:stCondLst>
                              <p:cond delay="500"/>
                            </p:stCondLst>
                            <p:childTnLst>
                              <p:par>
                                <p:cTn id="30" presetID="22" presetClass="entr" presetSubtype="8" fill="hold" grpId="0" nodeType="afterEffect">
                                  <p:stCondLst>
                                    <p:cond delay="0"/>
                                  </p:stCondLst>
                                  <p:iterate>
                                    <p:tmAbs val="0"/>
                                  </p:iterate>
                                  <p:childTnLst>
                                    <p:set>
                                      <p:cBhvr>
                                        <p:cTn id="31" fill="hold"/>
                                        <p:tgtEl>
                                          <p:spTgt spid="375"/>
                                        </p:tgtEl>
                                        <p:attrNameLst>
                                          <p:attrName>style.visibility</p:attrName>
                                        </p:attrNameLst>
                                      </p:cBhvr>
                                      <p:to>
                                        <p:strVal val="visible"/>
                                      </p:to>
                                    </p:set>
                                    <p:animEffect transition="in" filter="wipe(left)">
                                      <p:cBhvr>
                                        <p:cTn id="32" dur="500"/>
                                        <p:tgtEl>
                                          <p:spTgt spid="375"/>
                                        </p:tgtEl>
                                      </p:cBhvr>
                                    </p:animEffect>
                                  </p:childTnLst>
                                </p:cTn>
                              </p:par>
                            </p:childTnLst>
                          </p:cTn>
                        </p:par>
                        <p:par>
                          <p:cTn id="33" fill="hold">
                            <p:stCondLst>
                              <p:cond delay="1000"/>
                            </p:stCondLst>
                            <p:childTnLst>
                              <p:par>
                                <p:cTn id="34" presetID="22" presetClass="entr" presetSubtype="8" fill="hold" grpId="0" nodeType="afterEffect">
                                  <p:stCondLst>
                                    <p:cond delay="0"/>
                                  </p:stCondLst>
                                  <p:iterate>
                                    <p:tmAbs val="0"/>
                                  </p:iterate>
                                  <p:childTnLst>
                                    <p:set>
                                      <p:cBhvr>
                                        <p:cTn id="35" fill="hold"/>
                                        <p:tgtEl>
                                          <p:spTgt spid="378"/>
                                        </p:tgtEl>
                                        <p:attrNameLst>
                                          <p:attrName>style.visibility</p:attrName>
                                        </p:attrNameLst>
                                      </p:cBhvr>
                                      <p:to>
                                        <p:strVal val="visible"/>
                                      </p:to>
                                    </p:set>
                                    <p:animEffect transition="in" filter="wipe(left)">
                                      <p:cBhvr>
                                        <p:cTn id="36" dur="500"/>
                                        <p:tgtEl>
                                          <p:spTgt spid="37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iterate>
                                    <p:tmAbs val="0"/>
                                  </p:iterate>
                                  <p:childTnLst>
                                    <p:set>
                                      <p:cBhvr>
                                        <p:cTn id="40" fill="hold"/>
                                        <p:tgtEl>
                                          <p:spTgt spid="381"/>
                                        </p:tgtEl>
                                        <p:attrNameLst>
                                          <p:attrName>style.visibility</p:attrName>
                                        </p:attrNameLst>
                                      </p:cBhvr>
                                      <p:to>
                                        <p:strVal val="visible"/>
                                      </p:to>
                                    </p:set>
                                    <p:animEffect transition="in" filter="wipe(right)">
                                      <p:cBhvr>
                                        <p:cTn id="41" dur="500"/>
                                        <p:tgtEl>
                                          <p:spTgt spid="381"/>
                                        </p:tgtEl>
                                      </p:cBhvr>
                                    </p:animEffect>
                                  </p:childTnLst>
                                </p:cTn>
                              </p:par>
                            </p:childTnLst>
                          </p:cTn>
                        </p:par>
                        <p:par>
                          <p:cTn id="42" fill="hold">
                            <p:stCondLst>
                              <p:cond delay="500"/>
                            </p:stCondLst>
                            <p:childTnLst>
                              <p:par>
                                <p:cTn id="43" presetID="22" presetClass="entr" presetSubtype="8" fill="hold" grpId="0" nodeType="afterEffect">
                                  <p:stCondLst>
                                    <p:cond delay="0"/>
                                  </p:stCondLst>
                                  <p:iterate>
                                    <p:tmAbs val="0"/>
                                  </p:iterate>
                                  <p:childTnLst>
                                    <p:set>
                                      <p:cBhvr>
                                        <p:cTn id="44" fill="hold"/>
                                        <p:tgtEl>
                                          <p:spTgt spid="384"/>
                                        </p:tgtEl>
                                        <p:attrNameLst>
                                          <p:attrName>style.visibility</p:attrName>
                                        </p:attrNameLst>
                                      </p:cBhvr>
                                      <p:to>
                                        <p:strVal val="visible"/>
                                      </p:to>
                                    </p:set>
                                    <p:animEffect transition="in" filter="wipe(left)">
                                      <p:cBhvr>
                                        <p:cTn id="45" dur="500"/>
                                        <p:tgtEl>
                                          <p:spTgt spid="384"/>
                                        </p:tgtEl>
                                      </p:cBhvr>
                                    </p:animEffect>
                                  </p:childTnLst>
                                </p:cTn>
                              </p:par>
                            </p:childTnLst>
                          </p:cTn>
                        </p:par>
                        <p:par>
                          <p:cTn id="46" fill="hold">
                            <p:stCondLst>
                              <p:cond delay="1000"/>
                            </p:stCondLst>
                            <p:childTnLst>
                              <p:par>
                                <p:cTn id="47" presetID="22" presetClass="entr" presetSubtype="8" fill="hold" grpId="0" nodeType="afterEffect">
                                  <p:stCondLst>
                                    <p:cond delay="0"/>
                                  </p:stCondLst>
                                  <p:iterate>
                                    <p:tmAbs val="0"/>
                                  </p:iterate>
                                  <p:childTnLst>
                                    <p:set>
                                      <p:cBhvr>
                                        <p:cTn id="48" fill="hold"/>
                                        <p:tgtEl>
                                          <p:spTgt spid="387"/>
                                        </p:tgtEl>
                                        <p:attrNameLst>
                                          <p:attrName>style.visibility</p:attrName>
                                        </p:attrNameLst>
                                      </p:cBhvr>
                                      <p:to>
                                        <p:strVal val="visible"/>
                                      </p:to>
                                    </p:set>
                                    <p:animEffect transition="in" filter="wipe(left)">
                                      <p:cBhvr>
                                        <p:cTn id="49" dur="500"/>
                                        <p:tgtEl>
                                          <p:spTgt spid="38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iterate>
                                    <p:tmAbs val="0"/>
                                  </p:iterate>
                                  <p:childTnLst>
                                    <p:set>
                                      <p:cBhvr>
                                        <p:cTn id="53" fill="hold"/>
                                        <p:tgtEl>
                                          <p:spTgt spid="390"/>
                                        </p:tgtEl>
                                        <p:attrNameLst>
                                          <p:attrName>style.visibility</p:attrName>
                                        </p:attrNameLst>
                                      </p:cBhvr>
                                      <p:to>
                                        <p:strVal val="visible"/>
                                      </p:to>
                                    </p:set>
                                    <p:animEffect transition="in" filter="wipe(right)">
                                      <p:cBhvr>
                                        <p:cTn id="54" dur="500"/>
                                        <p:tgtEl>
                                          <p:spTgt spid="390"/>
                                        </p:tgtEl>
                                      </p:cBhvr>
                                    </p:animEffect>
                                  </p:childTnLst>
                                </p:cTn>
                              </p:par>
                            </p:childTnLst>
                          </p:cTn>
                        </p:par>
                        <p:par>
                          <p:cTn id="55" fill="hold">
                            <p:stCondLst>
                              <p:cond delay="500"/>
                            </p:stCondLst>
                            <p:childTnLst>
                              <p:par>
                                <p:cTn id="56" presetID="22" presetClass="entr" presetSubtype="8" fill="hold" grpId="0" nodeType="afterEffect">
                                  <p:stCondLst>
                                    <p:cond delay="0"/>
                                  </p:stCondLst>
                                  <p:iterate>
                                    <p:tmAbs val="0"/>
                                  </p:iterate>
                                  <p:childTnLst>
                                    <p:set>
                                      <p:cBhvr>
                                        <p:cTn id="57" fill="hold"/>
                                        <p:tgtEl>
                                          <p:spTgt spid="393"/>
                                        </p:tgtEl>
                                        <p:attrNameLst>
                                          <p:attrName>style.visibility</p:attrName>
                                        </p:attrNameLst>
                                      </p:cBhvr>
                                      <p:to>
                                        <p:strVal val="visible"/>
                                      </p:to>
                                    </p:set>
                                    <p:animEffect transition="in" filter="wipe(left)">
                                      <p:cBhvr>
                                        <p:cTn id="58" dur="500"/>
                                        <p:tgtEl>
                                          <p:spTgt spid="393"/>
                                        </p:tgtEl>
                                      </p:cBhvr>
                                    </p:animEffect>
                                  </p:childTnLst>
                                </p:cTn>
                              </p:par>
                            </p:childTnLst>
                          </p:cTn>
                        </p:par>
                        <p:par>
                          <p:cTn id="59" fill="hold">
                            <p:stCondLst>
                              <p:cond delay="1000"/>
                            </p:stCondLst>
                            <p:childTnLst>
                              <p:par>
                                <p:cTn id="60" presetID="22" presetClass="entr" presetSubtype="8" fill="hold" grpId="0" nodeType="afterEffect">
                                  <p:stCondLst>
                                    <p:cond delay="0"/>
                                  </p:stCondLst>
                                  <p:iterate>
                                    <p:tmAbs val="0"/>
                                  </p:iterate>
                                  <p:childTnLst>
                                    <p:set>
                                      <p:cBhvr>
                                        <p:cTn id="61" fill="hold"/>
                                        <p:tgtEl>
                                          <p:spTgt spid="396"/>
                                        </p:tgtEl>
                                        <p:attrNameLst>
                                          <p:attrName>style.visibility</p:attrName>
                                        </p:attrNameLst>
                                      </p:cBhvr>
                                      <p:to>
                                        <p:strVal val="visible"/>
                                      </p:to>
                                    </p:set>
                                    <p:animEffect transition="in" filter="wipe(left)">
                                      <p:cBhvr>
                                        <p:cTn id="62" dur="500"/>
                                        <p:tgtEl>
                                          <p:spTgt spid="39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iterate>
                                    <p:tmAbs val="0"/>
                                  </p:iterate>
                                  <p:childTnLst>
                                    <p:set>
                                      <p:cBhvr>
                                        <p:cTn id="66" fill="hold"/>
                                        <p:tgtEl>
                                          <p:spTgt spid="399"/>
                                        </p:tgtEl>
                                        <p:attrNameLst>
                                          <p:attrName>style.visibility</p:attrName>
                                        </p:attrNameLst>
                                      </p:cBhvr>
                                      <p:to>
                                        <p:strVal val="visible"/>
                                      </p:to>
                                    </p:set>
                                    <p:animEffect transition="in" filter="wipe(right)">
                                      <p:cBhvr>
                                        <p:cTn id="67" dur="500"/>
                                        <p:tgtEl>
                                          <p:spTgt spid="399"/>
                                        </p:tgtEl>
                                      </p:cBhvr>
                                    </p:animEffect>
                                  </p:childTnLst>
                                </p:cTn>
                              </p:par>
                            </p:childTnLst>
                          </p:cTn>
                        </p:par>
                        <p:par>
                          <p:cTn id="68" fill="hold">
                            <p:stCondLst>
                              <p:cond delay="500"/>
                            </p:stCondLst>
                            <p:childTnLst>
                              <p:par>
                                <p:cTn id="69" presetID="22" presetClass="entr" presetSubtype="8" fill="hold" grpId="0" nodeType="afterEffect">
                                  <p:stCondLst>
                                    <p:cond delay="0"/>
                                  </p:stCondLst>
                                  <p:iterate>
                                    <p:tmAbs val="0"/>
                                  </p:iterate>
                                  <p:childTnLst>
                                    <p:set>
                                      <p:cBhvr>
                                        <p:cTn id="70" fill="hold"/>
                                        <p:tgtEl>
                                          <p:spTgt spid="402"/>
                                        </p:tgtEl>
                                        <p:attrNameLst>
                                          <p:attrName>style.visibility</p:attrName>
                                        </p:attrNameLst>
                                      </p:cBhvr>
                                      <p:to>
                                        <p:strVal val="visible"/>
                                      </p:to>
                                    </p:set>
                                    <p:animEffect transition="in" filter="wipe(left)">
                                      <p:cBhvr>
                                        <p:cTn id="71" dur="500"/>
                                        <p:tgtEl>
                                          <p:spTgt spid="402"/>
                                        </p:tgtEl>
                                      </p:cBhvr>
                                    </p:animEffect>
                                  </p:childTnLst>
                                </p:cTn>
                              </p:par>
                            </p:childTnLst>
                          </p:cTn>
                        </p:par>
                        <p:par>
                          <p:cTn id="72" fill="hold">
                            <p:stCondLst>
                              <p:cond delay="1000"/>
                            </p:stCondLst>
                            <p:childTnLst>
                              <p:par>
                                <p:cTn id="73" presetID="22" presetClass="entr" presetSubtype="8" fill="hold" grpId="0" nodeType="afterEffect">
                                  <p:stCondLst>
                                    <p:cond delay="0"/>
                                  </p:stCondLst>
                                  <p:iterate>
                                    <p:tmAbs val="0"/>
                                  </p:iterate>
                                  <p:childTnLst>
                                    <p:set>
                                      <p:cBhvr>
                                        <p:cTn id="74" fill="hold"/>
                                        <p:tgtEl>
                                          <p:spTgt spid="405"/>
                                        </p:tgtEl>
                                        <p:attrNameLst>
                                          <p:attrName>style.visibility</p:attrName>
                                        </p:attrNameLst>
                                      </p:cBhvr>
                                      <p:to>
                                        <p:strVal val="visible"/>
                                      </p:to>
                                    </p:set>
                                    <p:animEffect transition="in" filter="wipe(left)">
                                      <p:cBhvr>
                                        <p:cTn id="75" dur="500"/>
                                        <p:tgtEl>
                                          <p:spTgt spid="40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grpId="0" nodeType="clickEffect">
                                  <p:stCondLst>
                                    <p:cond delay="0"/>
                                  </p:stCondLst>
                                  <p:iterate>
                                    <p:tmAbs val="0"/>
                                  </p:iterate>
                                  <p:childTnLst>
                                    <p:set>
                                      <p:cBhvr>
                                        <p:cTn id="79" fill="hold"/>
                                        <p:tgtEl>
                                          <p:spTgt spid="408"/>
                                        </p:tgtEl>
                                        <p:attrNameLst>
                                          <p:attrName>style.visibility</p:attrName>
                                        </p:attrNameLst>
                                      </p:cBhvr>
                                      <p:to>
                                        <p:strVal val="visible"/>
                                      </p:to>
                                    </p:set>
                                    <p:animEffect transition="in" filter="wipe(right)">
                                      <p:cBhvr>
                                        <p:cTn id="80" dur="500"/>
                                        <p:tgtEl>
                                          <p:spTgt spid="408"/>
                                        </p:tgtEl>
                                      </p:cBhvr>
                                    </p:animEffect>
                                  </p:childTnLst>
                                </p:cTn>
                              </p:par>
                            </p:childTnLst>
                          </p:cTn>
                        </p:par>
                        <p:par>
                          <p:cTn id="81" fill="hold">
                            <p:stCondLst>
                              <p:cond delay="500"/>
                            </p:stCondLst>
                            <p:childTnLst>
                              <p:par>
                                <p:cTn id="82" presetID="22" presetClass="entr" presetSubtype="8" fill="hold" grpId="0" nodeType="afterEffect">
                                  <p:stCondLst>
                                    <p:cond delay="0"/>
                                  </p:stCondLst>
                                  <p:iterate>
                                    <p:tmAbs val="0"/>
                                  </p:iterate>
                                  <p:childTnLst>
                                    <p:set>
                                      <p:cBhvr>
                                        <p:cTn id="83" fill="hold"/>
                                        <p:tgtEl>
                                          <p:spTgt spid="411"/>
                                        </p:tgtEl>
                                        <p:attrNameLst>
                                          <p:attrName>style.visibility</p:attrName>
                                        </p:attrNameLst>
                                      </p:cBhvr>
                                      <p:to>
                                        <p:strVal val="visible"/>
                                      </p:to>
                                    </p:set>
                                    <p:animEffect transition="in" filter="wipe(left)">
                                      <p:cBhvr>
                                        <p:cTn id="84" dur="500"/>
                                        <p:tgtEl>
                                          <p:spTgt spid="411"/>
                                        </p:tgtEl>
                                      </p:cBhvr>
                                    </p:animEffect>
                                  </p:childTnLst>
                                </p:cTn>
                              </p:par>
                            </p:childTnLst>
                          </p:cTn>
                        </p:par>
                        <p:par>
                          <p:cTn id="85" fill="hold">
                            <p:stCondLst>
                              <p:cond delay="1000"/>
                            </p:stCondLst>
                            <p:childTnLst>
                              <p:par>
                                <p:cTn id="86" presetID="22" presetClass="entr" presetSubtype="8" fill="hold" grpId="0" nodeType="afterEffect">
                                  <p:stCondLst>
                                    <p:cond delay="0"/>
                                  </p:stCondLst>
                                  <p:iterate>
                                    <p:tmAbs val="0"/>
                                  </p:iterate>
                                  <p:childTnLst>
                                    <p:set>
                                      <p:cBhvr>
                                        <p:cTn id="87" fill="hold"/>
                                        <p:tgtEl>
                                          <p:spTgt spid="414"/>
                                        </p:tgtEl>
                                        <p:attrNameLst>
                                          <p:attrName>style.visibility</p:attrName>
                                        </p:attrNameLst>
                                      </p:cBhvr>
                                      <p:to>
                                        <p:strVal val="visible"/>
                                      </p:to>
                                    </p:set>
                                    <p:animEffect transition="in" filter="wipe(left)">
                                      <p:cBhvr>
                                        <p:cTn id="88" dur="500"/>
                                        <p:tgtEl>
                                          <p:spTgt spid="41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iterate>
                                    <p:tmAbs val="0"/>
                                  </p:iterate>
                                  <p:childTnLst>
                                    <p:set>
                                      <p:cBhvr>
                                        <p:cTn id="92" fill="hold"/>
                                        <p:tgtEl>
                                          <p:spTgt spid="417"/>
                                        </p:tgtEl>
                                        <p:attrNameLst>
                                          <p:attrName>style.visibility</p:attrName>
                                        </p:attrNameLst>
                                      </p:cBhvr>
                                      <p:to>
                                        <p:strVal val="visible"/>
                                      </p:to>
                                    </p:set>
                                    <p:animEffect transition="in" filter="wipe(right)">
                                      <p:cBhvr>
                                        <p:cTn id="93" dur="500"/>
                                        <p:tgtEl>
                                          <p:spTgt spid="417"/>
                                        </p:tgtEl>
                                      </p:cBhvr>
                                    </p:animEffect>
                                  </p:childTnLst>
                                </p:cTn>
                              </p:par>
                            </p:childTnLst>
                          </p:cTn>
                        </p:par>
                        <p:par>
                          <p:cTn id="94" fill="hold">
                            <p:stCondLst>
                              <p:cond delay="500"/>
                            </p:stCondLst>
                            <p:childTnLst>
                              <p:par>
                                <p:cTn id="95" presetID="22" presetClass="entr" presetSubtype="8" fill="hold" grpId="0" nodeType="afterEffect">
                                  <p:stCondLst>
                                    <p:cond delay="0"/>
                                  </p:stCondLst>
                                  <p:iterate>
                                    <p:tmAbs val="0"/>
                                  </p:iterate>
                                  <p:childTnLst>
                                    <p:set>
                                      <p:cBhvr>
                                        <p:cTn id="96" fill="hold"/>
                                        <p:tgtEl>
                                          <p:spTgt spid="420"/>
                                        </p:tgtEl>
                                        <p:attrNameLst>
                                          <p:attrName>style.visibility</p:attrName>
                                        </p:attrNameLst>
                                      </p:cBhvr>
                                      <p:to>
                                        <p:strVal val="visible"/>
                                      </p:to>
                                    </p:set>
                                    <p:animEffect transition="in" filter="wipe(left)">
                                      <p:cBhvr>
                                        <p:cTn id="97" dur="500"/>
                                        <p:tgtEl>
                                          <p:spTgt spid="420"/>
                                        </p:tgtEl>
                                      </p:cBhvr>
                                    </p:animEffect>
                                  </p:childTnLst>
                                </p:cTn>
                              </p:par>
                            </p:childTnLst>
                          </p:cTn>
                        </p:par>
                        <p:par>
                          <p:cTn id="98" fill="hold">
                            <p:stCondLst>
                              <p:cond delay="1000"/>
                            </p:stCondLst>
                            <p:childTnLst>
                              <p:par>
                                <p:cTn id="99" presetID="22" presetClass="entr" presetSubtype="8" fill="hold" grpId="0" nodeType="afterEffect">
                                  <p:stCondLst>
                                    <p:cond delay="0"/>
                                  </p:stCondLst>
                                  <p:iterate>
                                    <p:tmAbs val="0"/>
                                  </p:iterate>
                                  <p:childTnLst>
                                    <p:set>
                                      <p:cBhvr>
                                        <p:cTn id="100" fill="hold"/>
                                        <p:tgtEl>
                                          <p:spTgt spid="423"/>
                                        </p:tgtEl>
                                        <p:attrNameLst>
                                          <p:attrName>style.visibility</p:attrName>
                                        </p:attrNameLst>
                                      </p:cBhvr>
                                      <p:to>
                                        <p:strVal val="visible"/>
                                      </p:to>
                                    </p:set>
                                    <p:animEffect transition="in" filter="wipe(left)">
                                      <p:cBhvr>
                                        <p:cTn id="101" dur="500"/>
                                        <p:tgtEl>
                                          <p:spTgt spid="42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2" fill="hold" grpId="0" nodeType="clickEffect">
                                  <p:stCondLst>
                                    <p:cond delay="0"/>
                                  </p:stCondLst>
                                  <p:iterate>
                                    <p:tmAbs val="0"/>
                                  </p:iterate>
                                  <p:childTnLst>
                                    <p:set>
                                      <p:cBhvr>
                                        <p:cTn id="105" fill="hold"/>
                                        <p:tgtEl>
                                          <p:spTgt spid="426"/>
                                        </p:tgtEl>
                                        <p:attrNameLst>
                                          <p:attrName>style.visibility</p:attrName>
                                        </p:attrNameLst>
                                      </p:cBhvr>
                                      <p:to>
                                        <p:strVal val="visible"/>
                                      </p:to>
                                    </p:set>
                                    <p:animEffect transition="in" filter="wipe(right)">
                                      <p:cBhvr>
                                        <p:cTn id="106" dur="500"/>
                                        <p:tgtEl>
                                          <p:spTgt spid="426"/>
                                        </p:tgtEl>
                                      </p:cBhvr>
                                    </p:animEffect>
                                  </p:childTnLst>
                                </p:cTn>
                              </p:par>
                            </p:childTnLst>
                          </p:cTn>
                        </p:par>
                        <p:par>
                          <p:cTn id="107" fill="hold">
                            <p:stCondLst>
                              <p:cond delay="500"/>
                            </p:stCondLst>
                            <p:childTnLst>
                              <p:par>
                                <p:cTn id="108" presetID="22" presetClass="entr" presetSubtype="8" fill="hold" grpId="0" nodeType="afterEffect">
                                  <p:stCondLst>
                                    <p:cond delay="0"/>
                                  </p:stCondLst>
                                  <p:iterate>
                                    <p:tmAbs val="0"/>
                                  </p:iterate>
                                  <p:childTnLst>
                                    <p:set>
                                      <p:cBhvr>
                                        <p:cTn id="109" fill="hold"/>
                                        <p:tgtEl>
                                          <p:spTgt spid="429"/>
                                        </p:tgtEl>
                                        <p:attrNameLst>
                                          <p:attrName>style.visibility</p:attrName>
                                        </p:attrNameLst>
                                      </p:cBhvr>
                                      <p:to>
                                        <p:strVal val="visible"/>
                                      </p:to>
                                    </p:set>
                                    <p:animEffect transition="in" filter="wipe(left)">
                                      <p:cBhvr>
                                        <p:cTn id="110" dur="500"/>
                                        <p:tgtEl>
                                          <p:spTgt spid="429"/>
                                        </p:tgtEl>
                                      </p:cBhvr>
                                    </p:animEffect>
                                  </p:childTnLst>
                                </p:cTn>
                              </p:par>
                            </p:childTnLst>
                          </p:cTn>
                        </p:par>
                        <p:par>
                          <p:cTn id="111" fill="hold">
                            <p:stCondLst>
                              <p:cond delay="1000"/>
                            </p:stCondLst>
                            <p:childTnLst>
                              <p:par>
                                <p:cTn id="112" presetID="22" presetClass="entr" presetSubtype="8" fill="hold" grpId="0" nodeType="afterEffect">
                                  <p:stCondLst>
                                    <p:cond delay="0"/>
                                  </p:stCondLst>
                                  <p:iterate>
                                    <p:tmAbs val="0"/>
                                  </p:iterate>
                                  <p:childTnLst>
                                    <p:set>
                                      <p:cBhvr>
                                        <p:cTn id="113" fill="hold"/>
                                        <p:tgtEl>
                                          <p:spTgt spid="432"/>
                                        </p:tgtEl>
                                        <p:attrNameLst>
                                          <p:attrName>style.visibility</p:attrName>
                                        </p:attrNameLst>
                                      </p:cBhvr>
                                      <p:to>
                                        <p:strVal val="visible"/>
                                      </p:to>
                                    </p:set>
                                    <p:animEffect transition="in" filter="wipe(left)">
                                      <p:cBhvr>
                                        <p:cTn id="114" dur="500"/>
                                        <p:tgtEl>
                                          <p:spTgt spid="432"/>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8" fill="hold" grpId="0" nodeType="clickEffect">
                                  <p:stCondLst>
                                    <p:cond delay="0"/>
                                  </p:stCondLst>
                                  <p:iterate>
                                    <p:tmAbs val="0"/>
                                  </p:iterate>
                                  <p:childTnLst>
                                    <p:set>
                                      <p:cBhvr>
                                        <p:cTn id="118" fill="hold"/>
                                        <p:tgtEl>
                                          <p:spTgt spid="435"/>
                                        </p:tgtEl>
                                        <p:attrNameLst>
                                          <p:attrName>style.visibility</p:attrName>
                                        </p:attrNameLst>
                                      </p:cBhvr>
                                      <p:to>
                                        <p:strVal val="visible"/>
                                      </p:to>
                                    </p:set>
                                    <p:anim calcmode="lin" valueType="num">
                                      <p:cBhvr>
                                        <p:cTn id="119" dur="1000" fill="hold"/>
                                        <p:tgtEl>
                                          <p:spTgt spid="435"/>
                                        </p:tgtEl>
                                        <p:attrNameLst>
                                          <p:attrName>ppt_x</p:attrName>
                                        </p:attrNameLst>
                                      </p:cBhvr>
                                      <p:tavLst>
                                        <p:tav tm="0">
                                          <p:val>
                                            <p:strVal val="0-#ppt_w/2"/>
                                          </p:val>
                                        </p:tav>
                                        <p:tav tm="100000">
                                          <p:val>
                                            <p:strVal val="#ppt_x"/>
                                          </p:val>
                                        </p:tav>
                                      </p:tavLst>
                                    </p:anim>
                                    <p:anim calcmode="lin" valueType="num">
                                      <p:cBhvr>
                                        <p:cTn id="120" dur="1000" fill="hold"/>
                                        <p:tgtEl>
                                          <p:spTgt spid="4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animBg="1" advAuto="0"/>
      <p:bldP spid="369" grpId="0" build="p" animBg="1" advAuto="0"/>
      <p:bldP spid="372" grpId="0" animBg="1" advAuto="0"/>
      <p:bldP spid="375" grpId="0" animBg="1" advAuto="0"/>
      <p:bldP spid="378" grpId="0" animBg="1" advAuto="0"/>
      <p:bldP spid="381" grpId="0" animBg="1" advAuto="0"/>
      <p:bldP spid="384" grpId="0" animBg="1" advAuto="0"/>
      <p:bldP spid="387" grpId="0" animBg="1" advAuto="0"/>
      <p:bldP spid="390" grpId="0" animBg="1" advAuto="0"/>
      <p:bldP spid="393" grpId="0" animBg="1" advAuto="0"/>
      <p:bldP spid="396" grpId="0" animBg="1" advAuto="0"/>
      <p:bldP spid="399" grpId="0" animBg="1" advAuto="0"/>
      <p:bldP spid="402" grpId="0" animBg="1" advAuto="0"/>
      <p:bldP spid="405" grpId="0" animBg="1" advAuto="0"/>
      <p:bldP spid="408" grpId="0" animBg="1" advAuto="0"/>
      <p:bldP spid="411" grpId="0" animBg="1" advAuto="0"/>
      <p:bldP spid="414" grpId="0" animBg="1" advAuto="0"/>
      <p:bldP spid="417" grpId="0" animBg="1" advAuto="0"/>
      <p:bldP spid="420" grpId="0" animBg="1" advAuto="0"/>
      <p:bldP spid="423" grpId="0" animBg="1" advAuto="0"/>
      <p:bldP spid="426" grpId="0" animBg="1" advAuto="0"/>
      <p:bldP spid="429" grpId="0" animBg="1" advAuto="0"/>
      <p:bldP spid="432" grpId="0" animBg="1" advAuto="0"/>
      <p:bldP spid="435" grpId="0"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3. ARITHMETIC OPERATORS</a:t>
            </a:r>
          </a:p>
        </p:txBody>
      </p:sp>
      <p:sp>
        <p:nvSpPr>
          <p:cNvPr id="438" name="Shape 438"/>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96</a:t>
            </a:fld>
            <a:endParaRPr sz="1000"/>
          </a:p>
        </p:txBody>
      </p:sp>
      <p:sp>
        <p:nvSpPr>
          <p:cNvPr id="439" name="Shape 439"/>
          <p:cNvSpPr/>
          <p:nvPr/>
        </p:nvSpPr>
        <p:spPr>
          <a:xfrm>
            <a:off x="0" y="764704"/>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442" name="Group 442"/>
          <p:cNvGrpSpPr/>
          <p:nvPr/>
        </p:nvGrpSpPr>
        <p:grpSpPr>
          <a:xfrm>
            <a:off x="0" y="816950"/>
            <a:ext cx="9144000" cy="399564"/>
            <a:chOff x="0" y="0"/>
            <a:chExt cx="9144000" cy="399563"/>
          </a:xfrm>
        </p:grpSpPr>
        <p:sp>
          <p:nvSpPr>
            <p:cNvPr id="440" name="Shape 440"/>
            <p:cNvSpPr/>
            <p:nvPr/>
          </p:nvSpPr>
          <p:spPr>
            <a:xfrm>
              <a:off x="0" y="19761"/>
              <a:ext cx="9144000" cy="360041"/>
            </a:xfrm>
            <a:prstGeom prst="rect">
              <a:avLst/>
            </a:prstGeom>
            <a:solidFill>
              <a:srgbClr val="00B0F0"/>
            </a:solidFill>
            <a:ln w="54999" cap="flat">
              <a:solidFill>
                <a:srgbClr val="21768B"/>
              </a:solidFill>
              <a:prstDash val="solid"/>
              <a:bevel/>
            </a:ln>
            <a:effectLst/>
          </p:spPr>
          <p:txBody>
            <a:bodyPr wrap="square" lIns="0" tIns="0" rIns="0" bIns="0" numCol="1" anchor="ctr">
              <a:noAutofit/>
            </a:bodyPr>
            <a:lstStyle/>
            <a:p>
              <a:pPr lvl="0" algn="ctr">
                <a:defRPr b="1">
                  <a:solidFill>
                    <a:srgbClr val="FFFFFF"/>
                  </a:solidFill>
                </a:defRPr>
              </a:pPr>
              <a:endParaRPr/>
            </a:p>
          </p:txBody>
        </p:sp>
        <p:sp>
          <p:nvSpPr>
            <p:cNvPr id="441" name="Shape 441"/>
            <p:cNvSpPr/>
            <p:nvPr/>
          </p:nvSpPr>
          <p:spPr>
            <a:xfrm>
              <a:off x="0" y="0"/>
              <a:ext cx="914400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b="1">
                  <a:solidFill>
                    <a:srgbClr val="FFFFFF"/>
                  </a:solidFill>
                </a:defRPr>
              </a:lvl1pPr>
            </a:lstStyle>
            <a:p>
              <a:pPr lvl="0">
                <a:defRPr b="0">
                  <a:solidFill>
                    <a:srgbClr val="000000"/>
                  </a:solidFill>
                </a:defRPr>
              </a:pPr>
              <a:r>
                <a:rPr b="1">
                  <a:solidFill>
                    <a:srgbClr val="FFFFFF"/>
                  </a:solidFill>
                </a:rPr>
                <a:t>ORDER OF PRECEDENCE</a:t>
              </a:r>
            </a:p>
          </p:txBody>
        </p:sp>
      </p:grpSp>
      <p:sp>
        <p:nvSpPr>
          <p:cNvPr id="443" name="Shape 443"/>
          <p:cNvSpPr/>
          <p:nvPr/>
        </p:nvSpPr>
        <p:spPr>
          <a:xfrm>
            <a:off x="0" y="1268759"/>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grpSp>
        <p:nvGrpSpPr>
          <p:cNvPr id="446" name="Group 446"/>
          <p:cNvGrpSpPr/>
          <p:nvPr/>
        </p:nvGrpSpPr>
        <p:grpSpPr>
          <a:xfrm>
            <a:off x="179511" y="1418546"/>
            <a:ext cx="1246061" cy="348500"/>
            <a:chOff x="0" y="0"/>
            <a:chExt cx="1246059" cy="348498"/>
          </a:xfrm>
        </p:grpSpPr>
        <p:sp>
          <p:nvSpPr>
            <p:cNvPr id="444" name="Shape 444"/>
            <p:cNvSpPr/>
            <p:nvPr/>
          </p:nvSpPr>
          <p:spPr>
            <a:xfrm>
              <a:off x="0" y="1185"/>
              <a:ext cx="1246060" cy="346128"/>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445" name="Shape 445"/>
            <p:cNvSpPr/>
            <p:nvPr/>
          </p:nvSpPr>
          <p:spPr>
            <a:xfrm>
              <a:off x="16896" y="0"/>
              <a:ext cx="1212268" cy="348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defRPr sz="1600"/>
              </a:lvl1pPr>
            </a:lstStyle>
            <a:p>
              <a:pPr lvl="0">
                <a:defRPr sz="1800"/>
              </a:pPr>
              <a:r>
                <a:rPr sz="1600"/>
                <a:t>Example 2</a:t>
              </a:r>
            </a:p>
          </p:txBody>
        </p:sp>
      </p:grpSp>
      <p:grpSp>
        <p:nvGrpSpPr>
          <p:cNvPr id="449" name="Group 449"/>
          <p:cNvGrpSpPr/>
          <p:nvPr/>
        </p:nvGrpSpPr>
        <p:grpSpPr>
          <a:xfrm>
            <a:off x="1557713" y="1220569"/>
            <a:ext cx="3368236" cy="744453"/>
            <a:chOff x="0" y="0"/>
            <a:chExt cx="3368234" cy="744451"/>
          </a:xfrm>
        </p:grpSpPr>
        <p:sp>
          <p:nvSpPr>
            <p:cNvPr id="447" name="Shape 447"/>
            <p:cNvSpPr/>
            <p:nvPr/>
          </p:nvSpPr>
          <p:spPr>
            <a:xfrm>
              <a:off x="0" y="185330"/>
              <a:ext cx="3368235" cy="373792"/>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FF0000"/>
                  </a:solidFill>
                </a:defRPr>
              </a:pPr>
              <a:endParaRPr/>
            </a:p>
          </p:txBody>
        </p:sp>
        <p:sp>
          <p:nvSpPr>
            <p:cNvPr id="448" name="Shape 448"/>
            <p:cNvSpPr/>
            <p:nvPr/>
          </p:nvSpPr>
          <p:spPr>
            <a:xfrm>
              <a:off x="18247" y="0"/>
              <a:ext cx="3331741" cy="7444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t>3 *</a:t>
              </a:r>
              <a:r>
                <a:rPr>
                  <a:solidFill>
                    <a:srgbClr val="FF0000"/>
                  </a:solidFill>
                </a:rPr>
                <a:t>(</a:t>
              </a:r>
              <a:r>
                <a:t>7 – 6</a:t>
              </a:r>
              <a:r>
                <a:rPr>
                  <a:solidFill>
                    <a:srgbClr val="FF0000"/>
                  </a:solidFill>
                </a:rPr>
                <a:t>)</a:t>
              </a:r>
              <a:r>
                <a:t> + 2 * 5 / </a:t>
              </a:r>
              <a:r>
                <a:rPr>
                  <a:solidFill>
                    <a:srgbClr val="FF0000"/>
                  </a:solidFill>
                </a:rPr>
                <a:t>(</a:t>
              </a:r>
              <a:r>
                <a:t>4 + 6</a:t>
              </a:r>
              <a:r>
                <a:rPr>
                  <a:solidFill>
                    <a:srgbClr val="FF0000"/>
                  </a:solidFill>
                </a:rPr>
                <a:t>)</a:t>
              </a:r>
            </a:p>
          </p:txBody>
        </p:sp>
      </p:grpSp>
      <p:grpSp>
        <p:nvGrpSpPr>
          <p:cNvPr id="452" name="Group 452"/>
          <p:cNvGrpSpPr/>
          <p:nvPr/>
        </p:nvGrpSpPr>
        <p:grpSpPr>
          <a:xfrm>
            <a:off x="5004048" y="1393014"/>
            <a:ext cx="4032449" cy="399564"/>
            <a:chOff x="0" y="0"/>
            <a:chExt cx="4032448" cy="399563"/>
          </a:xfrm>
        </p:grpSpPr>
        <p:sp>
          <p:nvSpPr>
            <p:cNvPr id="450" name="Shape 450"/>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51" name="Shape 451"/>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Evaluate parenthesis first</a:t>
              </a:r>
            </a:p>
          </p:txBody>
        </p:sp>
      </p:grpSp>
      <p:grpSp>
        <p:nvGrpSpPr>
          <p:cNvPr id="455" name="Group 455"/>
          <p:cNvGrpSpPr/>
          <p:nvPr/>
        </p:nvGrpSpPr>
        <p:grpSpPr>
          <a:xfrm>
            <a:off x="302443" y="1881691"/>
            <a:ext cx="1008114" cy="362506"/>
            <a:chOff x="0" y="0"/>
            <a:chExt cx="1008112" cy="362505"/>
          </a:xfrm>
        </p:grpSpPr>
        <p:sp>
          <p:nvSpPr>
            <p:cNvPr id="453" name="Shape 453"/>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454" name="Shape 454"/>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1</a:t>
              </a:r>
            </a:p>
          </p:txBody>
        </p:sp>
      </p:grpSp>
      <p:grpSp>
        <p:nvGrpSpPr>
          <p:cNvPr id="458" name="Group 458"/>
          <p:cNvGrpSpPr/>
          <p:nvPr/>
        </p:nvGrpSpPr>
        <p:grpSpPr>
          <a:xfrm>
            <a:off x="1539100" y="1855043"/>
            <a:ext cx="3368236" cy="414827"/>
            <a:chOff x="0" y="0"/>
            <a:chExt cx="3368234" cy="414825"/>
          </a:xfrm>
        </p:grpSpPr>
        <p:sp>
          <p:nvSpPr>
            <p:cNvPr id="456" name="Shape 456"/>
            <p:cNvSpPr/>
            <p:nvPr/>
          </p:nvSpPr>
          <p:spPr>
            <a:xfrm>
              <a:off x="0" y="20516"/>
              <a:ext cx="3368235" cy="373793"/>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endParaRPr/>
            </a:p>
          </p:txBody>
        </p:sp>
        <p:sp>
          <p:nvSpPr>
            <p:cNvPr id="457" name="Shape 457"/>
            <p:cNvSpPr/>
            <p:nvPr/>
          </p:nvSpPr>
          <p:spPr>
            <a:xfrm>
              <a:off x="18247" y="0"/>
              <a:ext cx="3331741" cy="4148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t>3 * </a:t>
              </a:r>
              <a:r>
                <a:rPr>
                  <a:solidFill>
                    <a:srgbClr val="FF0000"/>
                  </a:solidFill>
                </a:rPr>
                <a:t>1</a:t>
              </a:r>
              <a:r>
                <a:t> + 2 * 5 / </a:t>
              </a:r>
              <a:r>
                <a:rPr>
                  <a:solidFill>
                    <a:srgbClr val="FF0000"/>
                  </a:solidFill>
                </a:rPr>
                <a:t>10</a:t>
              </a:r>
              <a:r>
                <a:t>	</a:t>
              </a:r>
            </a:p>
          </p:txBody>
        </p:sp>
      </p:grpSp>
      <p:grpSp>
        <p:nvGrpSpPr>
          <p:cNvPr id="461" name="Group 461"/>
          <p:cNvGrpSpPr/>
          <p:nvPr/>
        </p:nvGrpSpPr>
        <p:grpSpPr>
          <a:xfrm>
            <a:off x="5004048" y="1863162"/>
            <a:ext cx="4032449" cy="399564"/>
            <a:chOff x="0" y="0"/>
            <a:chExt cx="4032448" cy="399563"/>
          </a:xfrm>
        </p:grpSpPr>
        <p:sp>
          <p:nvSpPr>
            <p:cNvPr id="459" name="Shape 459"/>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460" name="Shape 460"/>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Look for * / %</a:t>
              </a:r>
            </a:p>
          </p:txBody>
        </p:sp>
      </p:grpSp>
      <p:grpSp>
        <p:nvGrpSpPr>
          <p:cNvPr id="464" name="Group 464"/>
          <p:cNvGrpSpPr/>
          <p:nvPr/>
        </p:nvGrpSpPr>
        <p:grpSpPr>
          <a:xfrm>
            <a:off x="298485" y="2351839"/>
            <a:ext cx="1008114" cy="362506"/>
            <a:chOff x="0" y="0"/>
            <a:chExt cx="1008112" cy="362505"/>
          </a:xfrm>
        </p:grpSpPr>
        <p:sp>
          <p:nvSpPr>
            <p:cNvPr id="462" name="Shape 462"/>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463" name="Shape 463"/>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2</a:t>
              </a:r>
            </a:p>
          </p:txBody>
        </p:sp>
      </p:grpSp>
      <p:grpSp>
        <p:nvGrpSpPr>
          <p:cNvPr id="467" name="Group 467"/>
          <p:cNvGrpSpPr/>
          <p:nvPr/>
        </p:nvGrpSpPr>
        <p:grpSpPr>
          <a:xfrm>
            <a:off x="1495755" y="2323580"/>
            <a:ext cx="3402315" cy="419024"/>
            <a:chOff x="0" y="0"/>
            <a:chExt cx="3402314" cy="419022"/>
          </a:xfrm>
        </p:grpSpPr>
        <p:sp>
          <p:nvSpPr>
            <p:cNvPr id="465" name="Shape 465"/>
            <p:cNvSpPr/>
            <p:nvPr/>
          </p:nvSpPr>
          <p:spPr>
            <a:xfrm>
              <a:off x="0" y="20724"/>
              <a:ext cx="3402315" cy="377574"/>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endParaRPr/>
            </a:p>
          </p:txBody>
        </p:sp>
        <p:sp>
          <p:nvSpPr>
            <p:cNvPr id="466" name="Shape 466"/>
            <p:cNvSpPr/>
            <p:nvPr/>
          </p:nvSpPr>
          <p:spPr>
            <a:xfrm>
              <a:off x="18431" y="0"/>
              <a:ext cx="3365452" cy="4190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t>3 </a:t>
              </a:r>
              <a:r>
                <a:rPr>
                  <a:solidFill>
                    <a:srgbClr val="FF0000"/>
                  </a:solidFill>
                </a:rPr>
                <a:t>*</a:t>
              </a:r>
              <a:r>
                <a:t> 1 + 2 </a:t>
              </a:r>
              <a:r>
                <a:rPr>
                  <a:solidFill>
                    <a:srgbClr val="FF0000"/>
                  </a:solidFill>
                </a:rPr>
                <a:t>*</a:t>
              </a:r>
              <a:r>
                <a:t> 5 </a:t>
              </a:r>
              <a:r>
                <a:rPr>
                  <a:solidFill>
                    <a:srgbClr val="FF0000"/>
                  </a:solidFill>
                </a:rPr>
                <a:t>/</a:t>
              </a:r>
              <a:r>
                <a:t> 10</a:t>
              </a:r>
            </a:p>
          </p:txBody>
        </p:sp>
      </p:grpSp>
      <p:grpSp>
        <p:nvGrpSpPr>
          <p:cNvPr id="470" name="Group 470"/>
          <p:cNvGrpSpPr/>
          <p:nvPr/>
        </p:nvGrpSpPr>
        <p:grpSpPr>
          <a:xfrm>
            <a:off x="5000090" y="2333310"/>
            <a:ext cx="4032449" cy="399564"/>
            <a:chOff x="0" y="0"/>
            <a:chExt cx="4032448" cy="399563"/>
          </a:xfrm>
        </p:grpSpPr>
        <p:sp>
          <p:nvSpPr>
            <p:cNvPr id="468" name="Shape 468"/>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endParaRPr/>
            </a:p>
          </p:txBody>
        </p:sp>
        <p:sp>
          <p:nvSpPr>
            <p:cNvPr id="469" name="Shape 469"/>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Evaluate from left to right</a:t>
              </a:r>
            </a:p>
          </p:txBody>
        </p:sp>
      </p:grpSp>
      <p:grpSp>
        <p:nvGrpSpPr>
          <p:cNvPr id="473" name="Group 473"/>
          <p:cNvGrpSpPr/>
          <p:nvPr/>
        </p:nvGrpSpPr>
        <p:grpSpPr>
          <a:xfrm>
            <a:off x="298485" y="2796587"/>
            <a:ext cx="1008114" cy="362506"/>
            <a:chOff x="0" y="0"/>
            <a:chExt cx="1008112" cy="362505"/>
          </a:xfrm>
        </p:grpSpPr>
        <p:sp>
          <p:nvSpPr>
            <p:cNvPr id="471" name="Shape 471"/>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472" name="Shape 472"/>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3</a:t>
              </a:r>
            </a:p>
          </p:txBody>
        </p:sp>
      </p:grpSp>
      <p:grpSp>
        <p:nvGrpSpPr>
          <p:cNvPr id="476" name="Group 476"/>
          <p:cNvGrpSpPr/>
          <p:nvPr/>
        </p:nvGrpSpPr>
        <p:grpSpPr>
          <a:xfrm>
            <a:off x="1495755" y="2768328"/>
            <a:ext cx="3402315" cy="419024"/>
            <a:chOff x="0" y="0"/>
            <a:chExt cx="3402314" cy="419022"/>
          </a:xfrm>
        </p:grpSpPr>
        <p:sp>
          <p:nvSpPr>
            <p:cNvPr id="474" name="Shape 474"/>
            <p:cNvSpPr/>
            <p:nvPr/>
          </p:nvSpPr>
          <p:spPr>
            <a:xfrm>
              <a:off x="0" y="20724"/>
              <a:ext cx="3402315" cy="377574"/>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endParaRPr/>
            </a:p>
          </p:txBody>
        </p:sp>
        <p:sp>
          <p:nvSpPr>
            <p:cNvPr id="475" name="Shape 475"/>
            <p:cNvSpPr/>
            <p:nvPr/>
          </p:nvSpPr>
          <p:spPr>
            <a:xfrm>
              <a:off x="18431" y="0"/>
              <a:ext cx="3365452" cy="4190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rPr>
                  <a:solidFill>
                    <a:srgbClr val="FF0000"/>
                  </a:solidFill>
                </a:rPr>
                <a:t>3</a:t>
              </a:r>
              <a:r>
                <a:t> + </a:t>
              </a:r>
              <a:r>
                <a:rPr>
                  <a:solidFill>
                    <a:srgbClr val="FF0000"/>
                  </a:solidFill>
                </a:rPr>
                <a:t>10 /</a:t>
              </a:r>
              <a:r>
                <a:t> 10</a:t>
              </a:r>
            </a:p>
          </p:txBody>
        </p:sp>
      </p:grpSp>
      <p:grpSp>
        <p:nvGrpSpPr>
          <p:cNvPr id="479" name="Group 479"/>
          <p:cNvGrpSpPr/>
          <p:nvPr/>
        </p:nvGrpSpPr>
        <p:grpSpPr>
          <a:xfrm>
            <a:off x="5000090" y="2778058"/>
            <a:ext cx="4032449" cy="399564"/>
            <a:chOff x="0" y="0"/>
            <a:chExt cx="4032448" cy="399563"/>
          </a:xfrm>
        </p:grpSpPr>
        <p:sp>
          <p:nvSpPr>
            <p:cNvPr id="477" name="Shape 477"/>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endParaRPr/>
            </a:p>
          </p:txBody>
        </p:sp>
        <p:sp>
          <p:nvSpPr>
            <p:cNvPr id="478" name="Shape 478"/>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Evaluate division</a:t>
              </a:r>
            </a:p>
          </p:txBody>
        </p:sp>
      </p:grpSp>
      <p:grpSp>
        <p:nvGrpSpPr>
          <p:cNvPr id="482" name="Group 482"/>
          <p:cNvGrpSpPr/>
          <p:nvPr/>
        </p:nvGrpSpPr>
        <p:grpSpPr>
          <a:xfrm>
            <a:off x="298485" y="3241335"/>
            <a:ext cx="1008114" cy="362506"/>
            <a:chOff x="0" y="0"/>
            <a:chExt cx="1008112" cy="362505"/>
          </a:xfrm>
        </p:grpSpPr>
        <p:sp>
          <p:nvSpPr>
            <p:cNvPr id="480" name="Shape 480"/>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481" name="Shape 481"/>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4</a:t>
              </a:r>
            </a:p>
          </p:txBody>
        </p:sp>
      </p:grpSp>
      <p:grpSp>
        <p:nvGrpSpPr>
          <p:cNvPr id="485" name="Group 485"/>
          <p:cNvGrpSpPr/>
          <p:nvPr/>
        </p:nvGrpSpPr>
        <p:grpSpPr>
          <a:xfrm>
            <a:off x="1487075" y="3213076"/>
            <a:ext cx="3402316" cy="419024"/>
            <a:chOff x="0" y="0"/>
            <a:chExt cx="3402314" cy="419022"/>
          </a:xfrm>
        </p:grpSpPr>
        <p:sp>
          <p:nvSpPr>
            <p:cNvPr id="483" name="Shape 483"/>
            <p:cNvSpPr/>
            <p:nvPr/>
          </p:nvSpPr>
          <p:spPr>
            <a:xfrm>
              <a:off x="0" y="20724"/>
              <a:ext cx="3402315" cy="377574"/>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FF0000"/>
                  </a:solidFill>
                </a:defRPr>
              </a:pPr>
              <a:endParaRPr/>
            </a:p>
          </p:txBody>
        </p:sp>
        <p:sp>
          <p:nvSpPr>
            <p:cNvPr id="484" name="Shape 484"/>
            <p:cNvSpPr/>
            <p:nvPr/>
          </p:nvSpPr>
          <p:spPr>
            <a:xfrm>
              <a:off x="18431" y="0"/>
              <a:ext cx="3365452" cy="4190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r>
                <a:t>3 </a:t>
              </a:r>
              <a:r>
                <a:rPr>
                  <a:solidFill>
                    <a:srgbClr val="FF0000"/>
                  </a:solidFill>
                </a:rPr>
                <a:t>+</a:t>
              </a:r>
              <a:r>
                <a:t> </a:t>
              </a:r>
              <a:r>
                <a:rPr>
                  <a:solidFill>
                    <a:srgbClr val="FF0000"/>
                  </a:solidFill>
                </a:rPr>
                <a:t>1</a:t>
              </a:r>
            </a:p>
          </p:txBody>
        </p:sp>
      </p:grpSp>
      <p:grpSp>
        <p:nvGrpSpPr>
          <p:cNvPr id="488" name="Group 488"/>
          <p:cNvGrpSpPr/>
          <p:nvPr/>
        </p:nvGrpSpPr>
        <p:grpSpPr>
          <a:xfrm>
            <a:off x="5000090" y="3222806"/>
            <a:ext cx="4032449" cy="399564"/>
            <a:chOff x="0" y="0"/>
            <a:chExt cx="4032448" cy="399563"/>
          </a:xfrm>
        </p:grpSpPr>
        <p:sp>
          <p:nvSpPr>
            <p:cNvPr id="486" name="Shape 486"/>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endParaRPr/>
            </a:p>
          </p:txBody>
        </p:sp>
        <p:sp>
          <p:nvSpPr>
            <p:cNvPr id="487" name="Shape 487"/>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Evaluate addition</a:t>
              </a:r>
            </a:p>
          </p:txBody>
        </p:sp>
      </p:grpSp>
      <p:grpSp>
        <p:nvGrpSpPr>
          <p:cNvPr id="491" name="Group 491"/>
          <p:cNvGrpSpPr/>
          <p:nvPr/>
        </p:nvGrpSpPr>
        <p:grpSpPr>
          <a:xfrm>
            <a:off x="298485" y="3686083"/>
            <a:ext cx="1008114" cy="362506"/>
            <a:chOff x="0" y="0"/>
            <a:chExt cx="1008112" cy="362505"/>
          </a:xfrm>
        </p:grpSpPr>
        <p:sp>
          <p:nvSpPr>
            <p:cNvPr id="489" name="Shape 489"/>
            <p:cNvSpPr/>
            <p:nvPr/>
          </p:nvSpPr>
          <p:spPr>
            <a:xfrm>
              <a:off x="0" y="1232"/>
              <a:ext cx="1008113" cy="360041"/>
            </a:xfrm>
            <a:prstGeom prst="roundRect">
              <a:avLst>
                <a:gd name="adj" fmla="val 16667"/>
              </a:avLst>
            </a:prstGeom>
            <a:solidFill>
              <a:srgbClr val="DEF5FA"/>
            </a:solidFill>
            <a:ln w="54999" cap="flat">
              <a:solidFill>
                <a:srgbClr val="0000FF"/>
              </a:solidFill>
              <a:prstDash val="solid"/>
              <a:bevel/>
            </a:ln>
            <a:effectLst/>
          </p:spPr>
          <p:txBody>
            <a:bodyPr wrap="square" lIns="0" tIns="0" rIns="0" bIns="0" numCol="1" anchor="ctr">
              <a:noAutofit/>
            </a:bodyPr>
            <a:lstStyle/>
            <a:p>
              <a:pPr lvl="0" algn="ctr">
                <a:defRPr sz="1600"/>
              </a:pPr>
              <a:endParaRPr/>
            </a:p>
          </p:txBody>
        </p:sp>
        <p:sp>
          <p:nvSpPr>
            <p:cNvPr id="490" name="Shape 490"/>
            <p:cNvSpPr/>
            <p:nvPr/>
          </p:nvSpPr>
          <p:spPr>
            <a:xfrm>
              <a:off x="17576" y="0"/>
              <a:ext cx="972960"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Step 5</a:t>
              </a:r>
            </a:p>
          </p:txBody>
        </p:sp>
      </p:grpSp>
      <p:grpSp>
        <p:nvGrpSpPr>
          <p:cNvPr id="494" name="Group 494"/>
          <p:cNvGrpSpPr/>
          <p:nvPr/>
        </p:nvGrpSpPr>
        <p:grpSpPr>
          <a:xfrm>
            <a:off x="1495755" y="3657824"/>
            <a:ext cx="3402315" cy="419024"/>
            <a:chOff x="0" y="0"/>
            <a:chExt cx="3402314" cy="419022"/>
          </a:xfrm>
        </p:grpSpPr>
        <p:sp>
          <p:nvSpPr>
            <p:cNvPr id="492" name="Shape 492"/>
            <p:cNvSpPr/>
            <p:nvPr/>
          </p:nvSpPr>
          <p:spPr>
            <a:xfrm>
              <a:off x="0" y="20724"/>
              <a:ext cx="3402315" cy="377574"/>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493" name="Shape 493"/>
            <p:cNvSpPr/>
            <p:nvPr/>
          </p:nvSpPr>
          <p:spPr>
            <a:xfrm>
              <a:off x="18431" y="0"/>
              <a:ext cx="3365452" cy="4190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a:solidFill>
                    <a:srgbClr val="FF0000"/>
                  </a:solidFill>
                </a:defRPr>
              </a:lvl1pPr>
            </a:lstStyle>
            <a:p>
              <a:pPr lvl="0">
                <a:defRPr>
                  <a:solidFill>
                    <a:srgbClr val="000000"/>
                  </a:solidFill>
                </a:defRPr>
              </a:pPr>
              <a:r>
                <a:rPr>
                  <a:solidFill>
                    <a:srgbClr val="FF0000"/>
                  </a:solidFill>
                </a:rPr>
                <a:t>4</a:t>
              </a:r>
            </a:p>
          </p:txBody>
        </p:sp>
      </p:grpSp>
      <p:grpSp>
        <p:nvGrpSpPr>
          <p:cNvPr id="497" name="Group 497"/>
          <p:cNvGrpSpPr/>
          <p:nvPr/>
        </p:nvGrpSpPr>
        <p:grpSpPr>
          <a:xfrm>
            <a:off x="5000090" y="3667554"/>
            <a:ext cx="4032449" cy="399564"/>
            <a:chOff x="0" y="0"/>
            <a:chExt cx="4032448" cy="399563"/>
          </a:xfrm>
        </p:grpSpPr>
        <p:sp>
          <p:nvSpPr>
            <p:cNvPr id="495" name="Shape 495"/>
            <p:cNvSpPr/>
            <p:nvPr/>
          </p:nvSpPr>
          <p:spPr>
            <a:xfrm>
              <a:off x="0" y="19761"/>
              <a:ext cx="4032449" cy="360041"/>
            </a:xfrm>
            <a:prstGeom prst="roundRect">
              <a:avLst>
                <a:gd name="adj" fmla="val 16667"/>
              </a:avLst>
            </a:prstGeom>
            <a:solidFill>
              <a:srgbClr val="CCFFCC"/>
            </a:solidFill>
            <a:ln w="54999" cap="flat">
              <a:solidFill>
                <a:srgbClr val="21768B"/>
              </a:solidFill>
              <a:prstDash val="solid"/>
              <a:bevel/>
            </a:ln>
            <a:effectLst/>
          </p:spPr>
          <p:txBody>
            <a:bodyPr wrap="square" lIns="0" tIns="0" rIns="0" bIns="0" numCol="1" anchor="ctr">
              <a:noAutofit/>
            </a:bodyPr>
            <a:lstStyle/>
            <a:p>
              <a:pPr lvl="0"/>
              <a:endParaRPr/>
            </a:p>
          </p:txBody>
        </p:sp>
        <p:sp>
          <p:nvSpPr>
            <p:cNvPr id="496" name="Shape 496"/>
            <p:cNvSpPr/>
            <p:nvPr/>
          </p:nvSpPr>
          <p:spPr>
            <a:xfrm>
              <a:off x="17576" y="0"/>
              <a:ext cx="39972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t>Final result</a:t>
              </a:r>
            </a:p>
          </p:txBody>
        </p:sp>
      </p:grpSp>
      <p:grpSp>
        <p:nvGrpSpPr>
          <p:cNvPr id="500" name="Group 500"/>
          <p:cNvGrpSpPr/>
          <p:nvPr/>
        </p:nvGrpSpPr>
        <p:grpSpPr>
          <a:xfrm>
            <a:off x="179512" y="4689140"/>
            <a:ext cx="8807896" cy="468053"/>
            <a:chOff x="0" y="0"/>
            <a:chExt cx="8807894" cy="468052"/>
          </a:xfrm>
        </p:grpSpPr>
        <p:sp>
          <p:nvSpPr>
            <p:cNvPr id="498" name="Shape 498"/>
            <p:cNvSpPr/>
            <p:nvPr/>
          </p:nvSpPr>
          <p:spPr>
            <a:xfrm>
              <a:off x="0" y="-1"/>
              <a:ext cx="8807896" cy="468054"/>
            </a:xfrm>
            <a:prstGeom prst="rect">
              <a:avLst/>
            </a:prstGeom>
            <a:solidFill>
              <a:srgbClr val="165160"/>
            </a:solidFill>
            <a:ln w="12700" cap="flat">
              <a:noFill/>
              <a:miter lim="400000"/>
            </a:ln>
            <a:effectLst>
              <a:outerShdw blurRad="190500" dist="228600" dir="2700000" rotWithShape="0">
                <a:srgbClr val="000000">
                  <a:alpha val="30000"/>
                </a:srgbClr>
              </a:outerShdw>
            </a:effectLst>
          </p:spPr>
          <p:txBody>
            <a:bodyPr wrap="square" lIns="0" tIns="0" rIns="0" bIns="0" numCol="1" anchor="ctr">
              <a:noAutofit/>
            </a:bodyPr>
            <a:lstStyle/>
            <a:p>
              <a:pPr lvl="0" algn="ctr">
                <a:defRPr>
                  <a:solidFill>
                    <a:srgbClr val="FFFF00"/>
                  </a:solidFill>
                </a:defRPr>
              </a:pPr>
              <a:endParaRPr/>
            </a:p>
          </p:txBody>
        </p:sp>
        <p:sp>
          <p:nvSpPr>
            <p:cNvPr id="499" name="Shape 499"/>
            <p:cNvSpPr/>
            <p:nvPr/>
          </p:nvSpPr>
          <p:spPr>
            <a:xfrm>
              <a:off x="0" y="34244"/>
              <a:ext cx="8807896"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lgn="ctr"/>
              <a:r>
                <a:rPr>
                  <a:solidFill>
                    <a:srgbClr val="FFFFFF"/>
                  </a:solidFill>
                </a:rPr>
                <a:t>This is equivalent to:		</a:t>
              </a:r>
              <a:r>
                <a:rPr>
                  <a:solidFill>
                    <a:srgbClr val="FFFF00"/>
                  </a:solidFill>
                </a:rPr>
                <a:t>(3*(7-6))+((2*5)/(4+6))</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442"/>
                                        </p:tgtEl>
                                        <p:attrNameLst>
                                          <p:attrName>style.visibility</p:attrName>
                                        </p:attrNameLst>
                                      </p:cBhvr>
                                      <p:to>
                                        <p:strVal val="visible"/>
                                      </p:to>
                                    </p:set>
                                    <p:animEffect transition="in" filter="wipe(left)">
                                      <p:cBhvr>
                                        <p:cTn id="7" dur="1000"/>
                                        <p:tgtEl>
                                          <p:spTgt spid="442"/>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46"/>
                                        </p:tgtEl>
                                        <p:attrNameLst>
                                          <p:attrName>style.visibility</p:attrName>
                                        </p:attrNameLst>
                                      </p:cBhvr>
                                      <p:to>
                                        <p:strVal val="visible"/>
                                      </p:to>
                                    </p:set>
                                    <p:animEffect transition="in" filter="wipe(right)">
                                      <p:cBhvr>
                                        <p:cTn id="11" dur="500"/>
                                        <p:tgtEl>
                                          <p:spTgt spid="446"/>
                                        </p:tgtEl>
                                      </p:cBhvr>
                                    </p:animEffect>
                                  </p:childTnLst>
                                </p:cTn>
                              </p:par>
                            </p:childTnLst>
                          </p:cTn>
                        </p:par>
                        <p:par>
                          <p:cTn id="12" fill="hold">
                            <p:stCondLst>
                              <p:cond delay="1500"/>
                            </p:stCondLst>
                            <p:childTnLst>
                              <p:par>
                                <p:cTn id="13" presetID="22" presetClass="entr" presetSubtype="8" fill="hold" grpId="0" nodeType="afterEffect">
                                  <p:stCondLst>
                                    <p:cond delay="0"/>
                                  </p:stCondLst>
                                  <p:iterate>
                                    <p:tmAbs val="0"/>
                                  </p:iterate>
                                  <p:childTnLst>
                                    <p:set>
                                      <p:cBhvr>
                                        <p:cTn id="14" fill="hold"/>
                                        <p:tgtEl>
                                          <p:spTgt spid="449"/>
                                        </p:tgtEl>
                                        <p:attrNameLst>
                                          <p:attrName>style.visibility</p:attrName>
                                        </p:attrNameLst>
                                      </p:cBhvr>
                                      <p:to>
                                        <p:strVal val="visible"/>
                                      </p:to>
                                    </p:set>
                                    <p:animEffect transition="in" filter="wipe(left)">
                                      <p:cBhvr>
                                        <p:cTn id="15" dur="500"/>
                                        <p:tgtEl>
                                          <p:spTgt spid="449"/>
                                        </p:tgtEl>
                                      </p:cBhvr>
                                    </p:animEffect>
                                  </p:childTnLst>
                                </p:cTn>
                              </p:par>
                            </p:childTnLst>
                          </p:cTn>
                        </p:par>
                        <p:par>
                          <p:cTn id="16" fill="hold">
                            <p:stCondLst>
                              <p:cond delay="2000"/>
                            </p:stCondLst>
                            <p:childTnLst>
                              <p:par>
                                <p:cTn id="17" presetID="22" presetClass="entr" presetSubtype="8" fill="hold" grpId="0" nodeType="afterEffect">
                                  <p:stCondLst>
                                    <p:cond delay="0"/>
                                  </p:stCondLst>
                                  <p:iterate>
                                    <p:tmAbs val="0"/>
                                  </p:iterate>
                                  <p:childTnLst>
                                    <p:set>
                                      <p:cBhvr>
                                        <p:cTn id="18" fill="hold"/>
                                        <p:tgtEl>
                                          <p:spTgt spid="452"/>
                                        </p:tgtEl>
                                        <p:attrNameLst>
                                          <p:attrName>style.visibility</p:attrName>
                                        </p:attrNameLst>
                                      </p:cBhvr>
                                      <p:to>
                                        <p:strVal val="visible"/>
                                      </p:to>
                                    </p:set>
                                    <p:animEffect transition="in" filter="wipe(left)">
                                      <p:cBhvr>
                                        <p:cTn id="19" dur="500"/>
                                        <p:tgtEl>
                                          <p:spTgt spid="4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iterate>
                                    <p:tmAbs val="0"/>
                                  </p:iterate>
                                  <p:childTnLst>
                                    <p:set>
                                      <p:cBhvr>
                                        <p:cTn id="23" fill="hold"/>
                                        <p:tgtEl>
                                          <p:spTgt spid="455"/>
                                        </p:tgtEl>
                                        <p:attrNameLst>
                                          <p:attrName>style.visibility</p:attrName>
                                        </p:attrNameLst>
                                      </p:cBhvr>
                                      <p:to>
                                        <p:strVal val="visible"/>
                                      </p:to>
                                    </p:set>
                                    <p:animEffect transition="in" filter="wipe(right)">
                                      <p:cBhvr>
                                        <p:cTn id="24" dur="500"/>
                                        <p:tgtEl>
                                          <p:spTgt spid="455"/>
                                        </p:tgtEl>
                                      </p:cBhvr>
                                    </p:animEffect>
                                  </p:childTnLst>
                                </p:cTn>
                              </p:par>
                            </p:childTnLst>
                          </p:cTn>
                        </p:par>
                        <p:par>
                          <p:cTn id="25" fill="hold">
                            <p:stCondLst>
                              <p:cond delay="500"/>
                            </p:stCondLst>
                            <p:childTnLst>
                              <p:par>
                                <p:cTn id="26" presetID="22" presetClass="entr" presetSubtype="8" fill="hold" grpId="0" nodeType="afterEffect">
                                  <p:stCondLst>
                                    <p:cond delay="0"/>
                                  </p:stCondLst>
                                  <p:iterate>
                                    <p:tmAbs val="0"/>
                                  </p:iterate>
                                  <p:childTnLst>
                                    <p:set>
                                      <p:cBhvr>
                                        <p:cTn id="27" fill="hold"/>
                                        <p:tgtEl>
                                          <p:spTgt spid="458"/>
                                        </p:tgtEl>
                                        <p:attrNameLst>
                                          <p:attrName>style.visibility</p:attrName>
                                        </p:attrNameLst>
                                      </p:cBhvr>
                                      <p:to>
                                        <p:strVal val="visible"/>
                                      </p:to>
                                    </p:set>
                                    <p:animEffect transition="in" filter="wipe(left)">
                                      <p:cBhvr>
                                        <p:cTn id="28" dur="500"/>
                                        <p:tgtEl>
                                          <p:spTgt spid="458"/>
                                        </p:tgtEl>
                                      </p:cBhvr>
                                    </p:animEffect>
                                  </p:childTnLst>
                                </p:cTn>
                              </p:par>
                            </p:childTnLst>
                          </p:cTn>
                        </p:par>
                        <p:par>
                          <p:cTn id="29" fill="hold">
                            <p:stCondLst>
                              <p:cond delay="1000"/>
                            </p:stCondLst>
                            <p:childTnLst>
                              <p:par>
                                <p:cTn id="30" presetID="22" presetClass="entr" presetSubtype="8" fill="hold" grpId="0" nodeType="afterEffect">
                                  <p:stCondLst>
                                    <p:cond delay="0"/>
                                  </p:stCondLst>
                                  <p:iterate>
                                    <p:tmAbs val="0"/>
                                  </p:iterate>
                                  <p:childTnLst>
                                    <p:set>
                                      <p:cBhvr>
                                        <p:cTn id="31" fill="hold"/>
                                        <p:tgtEl>
                                          <p:spTgt spid="461"/>
                                        </p:tgtEl>
                                        <p:attrNameLst>
                                          <p:attrName>style.visibility</p:attrName>
                                        </p:attrNameLst>
                                      </p:cBhvr>
                                      <p:to>
                                        <p:strVal val="visible"/>
                                      </p:to>
                                    </p:set>
                                    <p:animEffect transition="in" filter="wipe(left)">
                                      <p:cBhvr>
                                        <p:cTn id="32" dur="500"/>
                                        <p:tgtEl>
                                          <p:spTgt spid="4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iterate>
                                    <p:tmAbs val="0"/>
                                  </p:iterate>
                                  <p:childTnLst>
                                    <p:set>
                                      <p:cBhvr>
                                        <p:cTn id="36" fill="hold"/>
                                        <p:tgtEl>
                                          <p:spTgt spid="464"/>
                                        </p:tgtEl>
                                        <p:attrNameLst>
                                          <p:attrName>style.visibility</p:attrName>
                                        </p:attrNameLst>
                                      </p:cBhvr>
                                      <p:to>
                                        <p:strVal val="visible"/>
                                      </p:to>
                                    </p:set>
                                    <p:animEffect transition="in" filter="wipe(right)">
                                      <p:cBhvr>
                                        <p:cTn id="37" dur="500"/>
                                        <p:tgtEl>
                                          <p:spTgt spid="464"/>
                                        </p:tgtEl>
                                      </p:cBhvr>
                                    </p:animEffect>
                                  </p:childTnLst>
                                </p:cTn>
                              </p:par>
                            </p:childTnLst>
                          </p:cTn>
                        </p:par>
                        <p:par>
                          <p:cTn id="38" fill="hold">
                            <p:stCondLst>
                              <p:cond delay="500"/>
                            </p:stCondLst>
                            <p:childTnLst>
                              <p:par>
                                <p:cTn id="39" presetID="22" presetClass="entr" presetSubtype="8" fill="hold" grpId="0" nodeType="afterEffect">
                                  <p:stCondLst>
                                    <p:cond delay="0"/>
                                  </p:stCondLst>
                                  <p:iterate>
                                    <p:tmAbs val="0"/>
                                  </p:iterate>
                                  <p:childTnLst>
                                    <p:set>
                                      <p:cBhvr>
                                        <p:cTn id="40" fill="hold"/>
                                        <p:tgtEl>
                                          <p:spTgt spid="467"/>
                                        </p:tgtEl>
                                        <p:attrNameLst>
                                          <p:attrName>style.visibility</p:attrName>
                                        </p:attrNameLst>
                                      </p:cBhvr>
                                      <p:to>
                                        <p:strVal val="visible"/>
                                      </p:to>
                                    </p:set>
                                    <p:animEffect transition="in" filter="wipe(left)">
                                      <p:cBhvr>
                                        <p:cTn id="41" dur="500"/>
                                        <p:tgtEl>
                                          <p:spTgt spid="467"/>
                                        </p:tgtEl>
                                      </p:cBhvr>
                                    </p:animEffect>
                                  </p:childTnLst>
                                </p:cTn>
                              </p:par>
                            </p:childTnLst>
                          </p:cTn>
                        </p:par>
                        <p:par>
                          <p:cTn id="42" fill="hold">
                            <p:stCondLst>
                              <p:cond delay="1000"/>
                            </p:stCondLst>
                            <p:childTnLst>
                              <p:par>
                                <p:cTn id="43" presetID="22" presetClass="entr" presetSubtype="8" fill="hold" grpId="0" nodeType="afterEffect">
                                  <p:stCondLst>
                                    <p:cond delay="0"/>
                                  </p:stCondLst>
                                  <p:iterate>
                                    <p:tmAbs val="0"/>
                                  </p:iterate>
                                  <p:childTnLst>
                                    <p:set>
                                      <p:cBhvr>
                                        <p:cTn id="44" fill="hold"/>
                                        <p:tgtEl>
                                          <p:spTgt spid="470"/>
                                        </p:tgtEl>
                                        <p:attrNameLst>
                                          <p:attrName>style.visibility</p:attrName>
                                        </p:attrNameLst>
                                      </p:cBhvr>
                                      <p:to>
                                        <p:strVal val="visible"/>
                                      </p:to>
                                    </p:set>
                                    <p:animEffect transition="in" filter="wipe(left)">
                                      <p:cBhvr>
                                        <p:cTn id="45" dur="500"/>
                                        <p:tgtEl>
                                          <p:spTgt spid="4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iterate>
                                    <p:tmAbs val="0"/>
                                  </p:iterate>
                                  <p:childTnLst>
                                    <p:set>
                                      <p:cBhvr>
                                        <p:cTn id="49" fill="hold"/>
                                        <p:tgtEl>
                                          <p:spTgt spid="473"/>
                                        </p:tgtEl>
                                        <p:attrNameLst>
                                          <p:attrName>style.visibility</p:attrName>
                                        </p:attrNameLst>
                                      </p:cBhvr>
                                      <p:to>
                                        <p:strVal val="visible"/>
                                      </p:to>
                                    </p:set>
                                    <p:animEffect transition="in" filter="wipe(right)">
                                      <p:cBhvr>
                                        <p:cTn id="50" dur="500"/>
                                        <p:tgtEl>
                                          <p:spTgt spid="473"/>
                                        </p:tgtEl>
                                      </p:cBhvr>
                                    </p:animEffect>
                                  </p:childTnLst>
                                </p:cTn>
                              </p:par>
                            </p:childTnLst>
                          </p:cTn>
                        </p:par>
                        <p:par>
                          <p:cTn id="51" fill="hold">
                            <p:stCondLst>
                              <p:cond delay="500"/>
                            </p:stCondLst>
                            <p:childTnLst>
                              <p:par>
                                <p:cTn id="52" presetID="22" presetClass="entr" presetSubtype="8" fill="hold" grpId="0" nodeType="afterEffect">
                                  <p:stCondLst>
                                    <p:cond delay="0"/>
                                  </p:stCondLst>
                                  <p:iterate>
                                    <p:tmAbs val="0"/>
                                  </p:iterate>
                                  <p:childTnLst>
                                    <p:set>
                                      <p:cBhvr>
                                        <p:cTn id="53" fill="hold"/>
                                        <p:tgtEl>
                                          <p:spTgt spid="476"/>
                                        </p:tgtEl>
                                        <p:attrNameLst>
                                          <p:attrName>style.visibility</p:attrName>
                                        </p:attrNameLst>
                                      </p:cBhvr>
                                      <p:to>
                                        <p:strVal val="visible"/>
                                      </p:to>
                                    </p:set>
                                    <p:animEffect transition="in" filter="wipe(left)">
                                      <p:cBhvr>
                                        <p:cTn id="54" dur="500"/>
                                        <p:tgtEl>
                                          <p:spTgt spid="476"/>
                                        </p:tgtEl>
                                      </p:cBhvr>
                                    </p:animEffect>
                                  </p:childTnLst>
                                </p:cTn>
                              </p:par>
                            </p:childTnLst>
                          </p:cTn>
                        </p:par>
                        <p:par>
                          <p:cTn id="55" fill="hold">
                            <p:stCondLst>
                              <p:cond delay="1000"/>
                            </p:stCondLst>
                            <p:childTnLst>
                              <p:par>
                                <p:cTn id="56" presetID="22" presetClass="entr" presetSubtype="8" fill="hold" grpId="0" nodeType="afterEffect">
                                  <p:stCondLst>
                                    <p:cond delay="0"/>
                                  </p:stCondLst>
                                  <p:iterate>
                                    <p:tmAbs val="0"/>
                                  </p:iterate>
                                  <p:childTnLst>
                                    <p:set>
                                      <p:cBhvr>
                                        <p:cTn id="57" fill="hold"/>
                                        <p:tgtEl>
                                          <p:spTgt spid="479"/>
                                        </p:tgtEl>
                                        <p:attrNameLst>
                                          <p:attrName>style.visibility</p:attrName>
                                        </p:attrNameLst>
                                      </p:cBhvr>
                                      <p:to>
                                        <p:strVal val="visible"/>
                                      </p:to>
                                    </p:set>
                                    <p:animEffect transition="in" filter="wipe(left)">
                                      <p:cBhvr>
                                        <p:cTn id="58" dur="500"/>
                                        <p:tgtEl>
                                          <p:spTgt spid="47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iterate>
                                    <p:tmAbs val="0"/>
                                  </p:iterate>
                                  <p:childTnLst>
                                    <p:set>
                                      <p:cBhvr>
                                        <p:cTn id="62" fill="hold"/>
                                        <p:tgtEl>
                                          <p:spTgt spid="482"/>
                                        </p:tgtEl>
                                        <p:attrNameLst>
                                          <p:attrName>style.visibility</p:attrName>
                                        </p:attrNameLst>
                                      </p:cBhvr>
                                      <p:to>
                                        <p:strVal val="visible"/>
                                      </p:to>
                                    </p:set>
                                    <p:animEffect transition="in" filter="wipe(right)">
                                      <p:cBhvr>
                                        <p:cTn id="63" dur="500"/>
                                        <p:tgtEl>
                                          <p:spTgt spid="482"/>
                                        </p:tgtEl>
                                      </p:cBhvr>
                                    </p:animEffect>
                                  </p:childTnLst>
                                </p:cTn>
                              </p:par>
                            </p:childTnLst>
                          </p:cTn>
                        </p:par>
                        <p:par>
                          <p:cTn id="64" fill="hold">
                            <p:stCondLst>
                              <p:cond delay="500"/>
                            </p:stCondLst>
                            <p:childTnLst>
                              <p:par>
                                <p:cTn id="65" presetID="22" presetClass="entr" presetSubtype="8" fill="hold" grpId="0" nodeType="afterEffect">
                                  <p:stCondLst>
                                    <p:cond delay="0"/>
                                  </p:stCondLst>
                                  <p:iterate>
                                    <p:tmAbs val="0"/>
                                  </p:iterate>
                                  <p:childTnLst>
                                    <p:set>
                                      <p:cBhvr>
                                        <p:cTn id="66" fill="hold"/>
                                        <p:tgtEl>
                                          <p:spTgt spid="485"/>
                                        </p:tgtEl>
                                        <p:attrNameLst>
                                          <p:attrName>style.visibility</p:attrName>
                                        </p:attrNameLst>
                                      </p:cBhvr>
                                      <p:to>
                                        <p:strVal val="visible"/>
                                      </p:to>
                                    </p:set>
                                    <p:animEffect transition="in" filter="wipe(left)">
                                      <p:cBhvr>
                                        <p:cTn id="67" dur="500"/>
                                        <p:tgtEl>
                                          <p:spTgt spid="485"/>
                                        </p:tgtEl>
                                      </p:cBhvr>
                                    </p:animEffect>
                                  </p:childTnLst>
                                </p:cTn>
                              </p:par>
                            </p:childTnLst>
                          </p:cTn>
                        </p:par>
                        <p:par>
                          <p:cTn id="68" fill="hold">
                            <p:stCondLst>
                              <p:cond delay="1000"/>
                            </p:stCondLst>
                            <p:childTnLst>
                              <p:par>
                                <p:cTn id="69" presetID="22" presetClass="entr" presetSubtype="8" fill="hold" grpId="0" nodeType="afterEffect">
                                  <p:stCondLst>
                                    <p:cond delay="0"/>
                                  </p:stCondLst>
                                  <p:iterate>
                                    <p:tmAbs val="0"/>
                                  </p:iterate>
                                  <p:childTnLst>
                                    <p:set>
                                      <p:cBhvr>
                                        <p:cTn id="70" fill="hold"/>
                                        <p:tgtEl>
                                          <p:spTgt spid="488"/>
                                        </p:tgtEl>
                                        <p:attrNameLst>
                                          <p:attrName>style.visibility</p:attrName>
                                        </p:attrNameLst>
                                      </p:cBhvr>
                                      <p:to>
                                        <p:strVal val="visible"/>
                                      </p:to>
                                    </p:set>
                                    <p:animEffect transition="in" filter="wipe(left)">
                                      <p:cBhvr>
                                        <p:cTn id="71" dur="500"/>
                                        <p:tgtEl>
                                          <p:spTgt spid="48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iterate>
                                    <p:tmAbs val="0"/>
                                  </p:iterate>
                                  <p:childTnLst>
                                    <p:set>
                                      <p:cBhvr>
                                        <p:cTn id="75" fill="hold"/>
                                        <p:tgtEl>
                                          <p:spTgt spid="491"/>
                                        </p:tgtEl>
                                        <p:attrNameLst>
                                          <p:attrName>style.visibility</p:attrName>
                                        </p:attrNameLst>
                                      </p:cBhvr>
                                      <p:to>
                                        <p:strVal val="visible"/>
                                      </p:to>
                                    </p:set>
                                    <p:animEffect transition="in" filter="wipe(right)">
                                      <p:cBhvr>
                                        <p:cTn id="76" dur="500"/>
                                        <p:tgtEl>
                                          <p:spTgt spid="491"/>
                                        </p:tgtEl>
                                      </p:cBhvr>
                                    </p:animEffect>
                                  </p:childTnLst>
                                </p:cTn>
                              </p:par>
                            </p:childTnLst>
                          </p:cTn>
                        </p:par>
                        <p:par>
                          <p:cTn id="77" fill="hold">
                            <p:stCondLst>
                              <p:cond delay="500"/>
                            </p:stCondLst>
                            <p:childTnLst>
                              <p:par>
                                <p:cTn id="78" presetID="22" presetClass="entr" presetSubtype="8" fill="hold" grpId="0" nodeType="afterEffect">
                                  <p:stCondLst>
                                    <p:cond delay="0"/>
                                  </p:stCondLst>
                                  <p:iterate>
                                    <p:tmAbs val="0"/>
                                  </p:iterate>
                                  <p:childTnLst>
                                    <p:set>
                                      <p:cBhvr>
                                        <p:cTn id="79" fill="hold"/>
                                        <p:tgtEl>
                                          <p:spTgt spid="494"/>
                                        </p:tgtEl>
                                        <p:attrNameLst>
                                          <p:attrName>style.visibility</p:attrName>
                                        </p:attrNameLst>
                                      </p:cBhvr>
                                      <p:to>
                                        <p:strVal val="visible"/>
                                      </p:to>
                                    </p:set>
                                    <p:animEffect transition="in" filter="wipe(left)">
                                      <p:cBhvr>
                                        <p:cTn id="80" dur="500"/>
                                        <p:tgtEl>
                                          <p:spTgt spid="494"/>
                                        </p:tgtEl>
                                      </p:cBhvr>
                                    </p:animEffect>
                                  </p:childTnLst>
                                </p:cTn>
                              </p:par>
                            </p:childTnLst>
                          </p:cTn>
                        </p:par>
                        <p:par>
                          <p:cTn id="81" fill="hold">
                            <p:stCondLst>
                              <p:cond delay="1000"/>
                            </p:stCondLst>
                            <p:childTnLst>
                              <p:par>
                                <p:cTn id="82" presetID="22" presetClass="entr" presetSubtype="8" fill="hold" grpId="0" nodeType="afterEffect">
                                  <p:stCondLst>
                                    <p:cond delay="0"/>
                                  </p:stCondLst>
                                  <p:iterate>
                                    <p:tmAbs val="0"/>
                                  </p:iterate>
                                  <p:childTnLst>
                                    <p:set>
                                      <p:cBhvr>
                                        <p:cTn id="83" fill="hold"/>
                                        <p:tgtEl>
                                          <p:spTgt spid="497"/>
                                        </p:tgtEl>
                                        <p:attrNameLst>
                                          <p:attrName>style.visibility</p:attrName>
                                        </p:attrNameLst>
                                      </p:cBhvr>
                                      <p:to>
                                        <p:strVal val="visible"/>
                                      </p:to>
                                    </p:set>
                                    <p:animEffect transition="in" filter="wipe(left)">
                                      <p:cBhvr>
                                        <p:cTn id="84" dur="500"/>
                                        <p:tgtEl>
                                          <p:spTgt spid="497"/>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grpId="0" nodeType="clickEffect">
                                  <p:stCondLst>
                                    <p:cond delay="0"/>
                                  </p:stCondLst>
                                  <p:iterate>
                                    <p:tmAbs val="0"/>
                                  </p:iterate>
                                  <p:childTnLst>
                                    <p:set>
                                      <p:cBhvr>
                                        <p:cTn id="88" fill="hold"/>
                                        <p:tgtEl>
                                          <p:spTgt spid="500"/>
                                        </p:tgtEl>
                                        <p:attrNameLst>
                                          <p:attrName>style.visibility</p:attrName>
                                        </p:attrNameLst>
                                      </p:cBhvr>
                                      <p:to>
                                        <p:strVal val="visible"/>
                                      </p:to>
                                    </p:set>
                                    <p:anim calcmode="lin" valueType="num">
                                      <p:cBhvr>
                                        <p:cTn id="89" dur="1000" fill="hold"/>
                                        <p:tgtEl>
                                          <p:spTgt spid="500"/>
                                        </p:tgtEl>
                                        <p:attrNameLst>
                                          <p:attrName>ppt_x</p:attrName>
                                        </p:attrNameLst>
                                      </p:cBhvr>
                                      <p:tavLst>
                                        <p:tav tm="0">
                                          <p:val>
                                            <p:strVal val="0-#ppt_w/2"/>
                                          </p:val>
                                        </p:tav>
                                        <p:tav tm="100000">
                                          <p:val>
                                            <p:strVal val="#ppt_x"/>
                                          </p:val>
                                        </p:tav>
                                      </p:tavLst>
                                    </p:anim>
                                    <p:anim calcmode="lin" valueType="num">
                                      <p:cBhvr>
                                        <p:cTn id="90" dur="1000" fill="hold"/>
                                        <p:tgtEl>
                                          <p:spTgt spid="5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animBg="1" advAuto="0"/>
      <p:bldP spid="446" grpId="0" animBg="1" advAuto="0"/>
      <p:bldP spid="449" grpId="0" animBg="1" advAuto="0"/>
      <p:bldP spid="452" grpId="0" animBg="1" advAuto="0"/>
      <p:bldP spid="455" grpId="0" animBg="1" advAuto="0"/>
      <p:bldP spid="458" grpId="0" animBg="1" advAuto="0"/>
      <p:bldP spid="461" grpId="0" animBg="1" advAuto="0"/>
      <p:bldP spid="464" grpId="0" animBg="1" advAuto="0"/>
      <p:bldP spid="467" grpId="0" animBg="1" advAuto="0"/>
      <p:bldP spid="470" grpId="0" animBg="1" advAuto="0"/>
      <p:bldP spid="473" grpId="0" animBg="1" advAuto="0"/>
      <p:bldP spid="476" grpId="0" animBg="1" advAuto="0"/>
      <p:bldP spid="479" grpId="0" animBg="1" advAuto="0"/>
      <p:bldP spid="482" grpId="0" animBg="1" advAuto="0"/>
      <p:bldP spid="485" grpId="0" animBg="1" advAuto="0"/>
      <p:bldP spid="488" grpId="0" animBg="1" advAuto="0"/>
      <p:bldP spid="491" grpId="0" animBg="1" advAuto="0"/>
      <p:bldP spid="494" grpId="0" animBg="1" advAuto="0"/>
      <p:bldP spid="497" grpId="0" animBg="1" advAuto="0"/>
      <p:bldP spid="500" grpId="0" animBg="1" advAuto="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p:nvPr/>
        </p:nvSpPr>
        <p:spPr>
          <a:xfrm>
            <a:off x="0" y="908720"/>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503" name="Shape 503"/>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4. COMPOUND OPERATORS</a:t>
            </a:r>
          </a:p>
        </p:txBody>
      </p:sp>
      <p:sp>
        <p:nvSpPr>
          <p:cNvPr id="504" name="Shape 504"/>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97</a:t>
            </a:fld>
            <a:endParaRPr sz="1000"/>
          </a:p>
        </p:txBody>
      </p:sp>
      <p:sp>
        <p:nvSpPr>
          <p:cNvPr id="505" name="Shape 505"/>
          <p:cNvSpPr>
            <a:spLocks noGrp="1"/>
          </p:cNvSpPr>
          <p:nvPr>
            <p:ph type="body" idx="1"/>
          </p:nvPr>
        </p:nvSpPr>
        <p:spPr>
          <a:xfrm>
            <a:off x="251519" y="1052737"/>
            <a:ext cx="8640962" cy="1728192"/>
          </a:xfrm>
          <a:prstGeom prst="rect">
            <a:avLst/>
          </a:prstGeom>
        </p:spPr>
        <p:txBody>
          <a:bodyPr/>
          <a:lstStyle/>
          <a:p>
            <a:pPr marL="254000" lvl="0" indent="-254000" algn="just">
              <a:lnSpc>
                <a:spcPct val="90000"/>
              </a:lnSpc>
              <a:buClr>
                <a:srgbClr val="FF0000"/>
              </a:buClr>
              <a:buFont typeface="Wingdings"/>
              <a:buChar char="➢"/>
              <a:defRPr sz="1800"/>
            </a:pPr>
            <a:r>
              <a:rPr sz="2000">
                <a:solidFill>
                  <a:srgbClr val="FF0000"/>
                </a:solidFill>
                <a:latin typeface="Tahoma"/>
                <a:ea typeface="Tahoma"/>
                <a:cs typeface="Tahoma"/>
                <a:sym typeface="Tahoma"/>
              </a:rPr>
              <a:t>Java provides five compound operators:</a:t>
            </a: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		</a:t>
            </a:r>
            <a:r>
              <a:rPr sz="1600">
                <a:latin typeface="Tahoma"/>
                <a:ea typeface="Tahoma"/>
                <a:cs typeface="Tahoma"/>
                <a:sym typeface="Tahoma"/>
              </a:rPr>
              <a:t>(x += y    equivalent to 	</a:t>
            </a:r>
            <a:r>
              <a:rPr sz="1600">
                <a:solidFill>
                  <a:srgbClr val="FF0000"/>
                </a:solidFill>
                <a:latin typeface="Tahoma"/>
                <a:ea typeface="Tahoma"/>
                <a:cs typeface="Tahoma"/>
                <a:sym typeface="Tahoma"/>
              </a:rPr>
              <a:t>x</a:t>
            </a:r>
            <a:r>
              <a:rPr sz="1600">
                <a:latin typeface="Tahoma"/>
                <a:ea typeface="Tahoma"/>
                <a:cs typeface="Tahoma"/>
                <a:sym typeface="Tahoma"/>
              </a:rPr>
              <a:t> = </a:t>
            </a:r>
            <a:r>
              <a:rPr sz="1600">
                <a:solidFill>
                  <a:srgbClr val="FF0000"/>
                </a:solidFill>
                <a:latin typeface="Tahoma"/>
                <a:ea typeface="Tahoma"/>
                <a:cs typeface="Tahoma"/>
                <a:sym typeface="Tahoma"/>
              </a:rPr>
              <a:t>x</a:t>
            </a:r>
            <a:r>
              <a:rPr sz="1600">
                <a:latin typeface="Tahoma"/>
                <a:ea typeface="Tahoma"/>
                <a:cs typeface="Tahoma"/>
                <a:sym typeface="Tahoma"/>
              </a:rPr>
              <a:t> + y)</a:t>
            </a:r>
            <a:endParaRPr sz="2300"/>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		</a:t>
            </a:r>
            <a:r>
              <a:rPr sz="1600">
                <a:latin typeface="Tahoma"/>
                <a:ea typeface="Tahoma"/>
                <a:cs typeface="Tahoma"/>
                <a:sym typeface="Tahoma"/>
              </a:rPr>
              <a:t>(x -= y     equivalent to 	</a:t>
            </a:r>
            <a:r>
              <a:rPr sz="1600">
                <a:solidFill>
                  <a:srgbClr val="FF0000"/>
                </a:solidFill>
                <a:latin typeface="Tahoma"/>
                <a:ea typeface="Tahoma"/>
                <a:cs typeface="Tahoma"/>
                <a:sym typeface="Tahoma"/>
              </a:rPr>
              <a:t>x</a:t>
            </a:r>
            <a:r>
              <a:rPr sz="1600">
                <a:latin typeface="Tahoma"/>
                <a:ea typeface="Tahoma"/>
                <a:cs typeface="Tahoma"/>
                <a:sym typeface="Tahoma"/>
              </a:rPr>
              <a:t> = </a:t>
            </a:r>
            <a:r>
              <a:rPr sz="1600">
                <a:solidFill>
                  <a:srgbClr val="FF0000"/>
                </a:solidFill>
                <a:latin typeface="Tahoma"/>
                <a:ea typeface="Tahoma"/>
                <a:cs typeface="Tahoma"/>
                <a:sym typeface="Tahoma"/>
              </a:rPr>
              <a:t>x</a:t>
            </a:r>
            <a:r>
              <a:rPr sz="1600">
                <a:latin typeface="Tahoma"/>
                <a:ea typeface="Tahoma"/>
                <a:cs typeface="Tahoma"/>
                <a:sym typeface="Tahoma"/>
              </a:rPr>
              <a:t> - y)</a:t>
            </a:r>
            <a:r>
              <a:rPr sz="1600">
                <a:solidFill>
                  <a:srgbClr val="0000FF"/>
                </a:solidFill>
                <a:latin typeface="Tahoma"/>
                <a:ea typeface="Tahoma"/>
                <a:cs typeface="Tahoma"/>
                <a:sym typeface="Tahoma"/>
              </a:rPr>
              <a:t>		</a:t>
            </a:r>
            <a:endParaRPr sz="1600">
              <a:latin typeface="Tahoma"/>
              <a:ea typeface="Tahoma"/>
              <a:cs typeface="Tahoma"/>
              <a:sym typeface="Tahoma"/>
            </a:endParaRP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		</a:t>
            </a:r>
            <a:r>
              <a:rPr sz="1600">
                <a:latin typeface="Tahoma"/>
                <a:ea typeface="Tahoma"/>
                <a:cs typeface="Tahoma"/>
                <a:sym typeface="Tahoma"/>
              </a:rPr>
              <a:t>(x *= y     equivalent to 	</a:t>
            </a:r>
            <a:r>
              <a:rPr sz="1600">
                <a:solidFill>
                  <a:srgbClr val="FF0000"/>
                </a:solidFill>
                <a:latin typeface="Tahoma"/>
                <a:ea typeface="Tahoma"/>
                <a:cs typeface="Tahoma"/>
                <a:sym typeface="Tahoma"/>
              </a:rPr>
              <a:t>x</a:t>
            </a:r>
            <a:r>
              <a:rPr sz="1600">
                <a:latin typeface="Tahoma"/>
                <a:ea typeface="Tahoma"/>
                <a:cs typeface="Tahoma"/>
                <a:sym typeface="Tahoma"/>
              </a:rPr>
              <a:t> = </a:t>
            </a:r>
            <a:r>
              <a:rPr sz="1600">
                <a:solidFill>
                  <a:srgbClr val="FF0000"/>
                </a:solidFill>
                <a:latin typeface="Tahoma"/>
                <a:ea typeface="Tahoma"/>
                <a:cs typeface="Tahoma"/>
                <a:sym typeface="Tahoma"/>
              </a:rPr>
              <a:t>x</a:t>
            </a:r>
            <a:r>
              <a:rPr sz="1600">
                <a:latin typeface="Tahoma"/>
                <a:ea typeface="Tahoma"/>
                <a:cs typeface="Tahoma"/>
                <a:sym typeface="Tahoma"/>
              </a:rPr>
              <a:t> * y)</a:t>
            </a: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a:t>
            </a:r>
            <a:r>
              <a:rPr sz="1600">
                <a:latin typeface="Tahoma"/>
                <a:ea typeface="Tahoma"/>
                <a:cs typeface="Tahoma"/>
                <a:sym typeface="Tahoma"/>
              </a:rPr>
              <a:t> 		(x /= y     equivalent to 	</a:t>
            </a:r>
            <a:r>
              <a:rPr sz="1600">
                <a:solidFill>
                  <a:srgbClr val="FF0000"/>
                </a:solidFill>
                <a:latin typeface="Tahoma"/>
                <a:ea typeface="Tahoma"/>
                <a:cs typeface="Tahoma"/>
                <a:sym typeface="Tahoma"/>
              </a:rPr>
              <a:t>x</a:t>
            </a:r>
            <a:r>
              <a:rPr sz="1600">
                <a:latin typeface="Tahoma"/>
                <a:ea typeface="Tahoma"/>
                <a:cs typeface="Tahoma"/>
                <a:sym typeface="Tahoma"/>
              </a:rPr>
              <a:t> = </a:t>
            </a:r>
            <a:r>
              <a:rPr sz="1600">
                <a:solidFill>
                  <a:srgbClr val="FF0000"/>
                </a:solidFill>
                <a:latin typeface="Tahoma"/>
                <a:ea typeface="Tahoma"/>
                <a:cs typeface="Tahoma"/>
                <a:sym typeface="Tahoma"/>
              </a:rPr>
              <a:t>x</a:t>
            </a:r>
            <a:r>
              <a:rPr sz="1600">
                <a:latin typeface="Tahoma"/>
                <a:ea typeface="Tahoma"/>
                <a:cs typeface="Tahoma"/>
                <a:sym typeface="Tahoma"/>
              </a:rPr>
              <a:t> / y)</a:t>
            </a:r>
            <a:endParaRPr sz="1600">
              <a:solidFill>
                <a:srgbClr val="0000FF"/>
              </a:solidFill>
              <a:latin typeface="Tahoma"/>
              <a:ea typeface="Tahoma"/>
              <a:cs typeface="Tahoma"/>
              <a:sym typeface="Tahoma"/>
            </a:endParaRPr>
          </a:p>
          <a:p>
            <a:pPr marL="494571" lvl="1" indent="-238539" algn="just">
              <a:lnSpc>
                <a:spcPct val="90000"/>
              </a:lnSpc>
              <a:spcBef>
                <a:spcPts val="300"/>
              </a:spcBef>
              <a:buClr>
                <a:srgbClr val="FF0000"/>
              </a:buClr>
              <a:buFont typeface="Courier New"/>
              <a:buChar char="o"/>
              <a:defRPr sz="1800"/>
            </a:pPr>
            <a:r>
              <a:rPr sz="1600">
                <a:solidFill>
                  <a:srgbClr val="0000FF"/>
                </a:solidFill>
                <a:latin typeface="Tahoma"/>
                <a:ea typeface="Tahoma"/>
                <a:cs typeface="Tahoma"/>
                <a:sym typeface="Tahoma"/>
              </a:rPr>
              <a:t>%=	</a:t>
            </a:r>
            <a:r>
              <a:rPr sz="1600">
                <a:latin typeface="Tahoma"/>
                <a:ea typeface="Tahoma"/>
                <a:cs typeface="Tahoma"/>
                <a:sym typeface="Tahoma"/>
              </a:rPr>
              <a:t>(x %= y   equivalent to 	</a:t>
            </a:r>
            <a:r>
              <a:rPr sz="1600">
                <a:solidFill>
                  <a:srgbClr val="FF0000"/>
                </a:solidFill>
                <a:latin typeface="Tahoma"/>
                <a:ea typeface="Tahoma"/>
                <a:cs typeface="Tahoma"/>
                <a:sym typeface="Tahoma"/>
              </a:rPr>
              <a:t>x</a:t>
            </a:r>
            <a:r>
              <a:rPr sz="1600">
                <a:latin typeface="Tahoma"/>
                <a:ea typeface="Tahoma"/>
                <a:cs typeface="Tahoma"/>
                <a:sym typeface="Tahoma"/>
              </a:rPr>
              <a:t> = </a:t>
            </a:r>
            <a:r>
              <a:rPr sz="1600">
                <a:solidFill>
                  <a:srgbClr val="FF0000"/>
                </a:solidFill>
                <a:latin typeface="Tahoma"/>
                <a:ea typeface="Tahoma"/>
                <a:cs typeface="Tahoma"/>
                <a:sym typeface="Tahoma"/>
              </a:rPr>
              <a:t>x</a:t>
            </a:r>
            <a:r>
              <a:rPr sz="1600">
                <a:latin typeface="Tahoma"/>
                <a:ea typeface="Tahoma"/>
                <a:cs typeface="Tahoma"/>
                <a:sym typeface="Tahoma"/>
              </a:rPr>
              <a:t> % y)</a:t>
            </a:r>
          </a:p>
        </p:txBody>
      </p:sp>
      <p:grpSp>
        <p:nvGrpSpPr>
          <p:cNvPr id="508" name="Group 508"/>
          <p:cNvGrpSpPr/>
          <p:nvPr/>
        </p:nvGrpSpPr>
        <p:grpSpPr>
          <a:xfrm>
            <a:off x="251519" y="2924943"/>
            <a:ext cx="1296146" cy="504057"/>
            <a:chOff x="0" y="0"/>
            <a:chExt cx="1296144" cy="504056"/>
          </a:xfrm>
        </p:grpSpPr>
        <p:sp>
          <p:nvSpPr>
            <p:cNvPr id="506" name="Shape 506"/>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507" name="Shape 507"/>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1</a:t>
              </a:r>
            </a:p>
          </p:txBody>
        </p:sp>
      </p:grpSp>
      <p:grpSp>
        <p:nvGrpSpPr>
          <p:cNvPr id="511" name="Group 511"/>
          <p:cNvGrpSpPr/>
          <p:nvPr/>
        </p:nvGrpSpPr>
        <p:grpSpPr>
          <a:xfrm>
            <a:off x="1691680" y="2924943"/>
            <a:ext cx="4392489" cy="1080121"/>
            <a:chOff x="0" y="0"/>
            <a:chExt cx="4392488" cy="1080120"/>
          </a:xfrm>
        </p:grpSpPr>
        <p:sp>
          <p:nvSpPr>
            <p:cNvPr id="509" name="Shape 509"/>
            <p:cNvSpPr/>
            <p:nvPr/>
          </p:nvSpPr>
          <p:spPr>
            <a:xfrm>
              <a:off x="0" y="0"/>
              <a:ext cx="4392489" cy="1080121"/>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510" name="Shape 510"/>
            <p:cNvSpPr/>
            <p:nvPr/>
          </p:nvSpPr>
          <p:spPr>
            <a:xfrm>
              <a:off x="52726" y="22778"/>
              <a:ext cx="4287036" cy="103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rPr>
                  <a:solidFill>
                    <a:srgbClr val="00B0F0"/>
                  </a:solidFill>
                </a:rPr>
                <a:t>int</a:t>
              </a:r>
              <a:r>
                <a:t> x = 10; </a:t>
              </a:r>
              <a:endParaRPr>
                <a:solidFill>
                  <a:srgbClr val="FFFFFF"/>
                </a:solidFill>
              </a:endParaRPr>
            </a:p>
            <a:p>
              <a:pPr lvl="0"/>
              <a:r>
                <a:rPr>
                  <a:solidFill>
                    <a:srgbClr val="00B0F0"/>
                  </a:solidFill>
                </a:rPr>
                <a:t>int</a:t>
              </a:r>
              <a:r>
                <a:t> y = 5;</a:t>
              </a:r>
              <a:endParaRPr>
                <a:solidFill>
                  <a:srgbClr val="FFFFFF"/>
                </a:solidFill>
              </a:endParaRPr>
            </a:p>
            <a:p>
              <a:pPr lvl="0"/>
              <a:r>
                <a:t>x*= </a:t>
              </a:r>
              <a:r>
                <a:rPr>
                  <a:solidFill>
                    <a:srgbClr val="0000FF"/>
                  </a:solidFill>
                </a:rPr>
                <a:t>y</a:t>
              </a:r>
              <a:r>
                <a:t>;		</a:t>
              </a:r>
              <a:r>
                <a:rPr>
                  <a:solidFill>
                    <a:srgbClr val="00B050"/>
                  </a:solidFill>
                </a:rPr>
                <a:t>//x = x * y</a:t>
              </a:r>
            </a:p>
          </p:txBody>
        </p:sp>
      </p:grpSp>
      <p:grpSp>
        <p:nvGrpSpPr>
          <p:cNvPr id="524" name="Group 524"/>
          <p:cNvGrpSpPr/>
          <p:nvPr/>
        </p:nvGrpSpPr>
        <p:grpSpPr>
          <a:xfrm>
            <a:off x="1691680" y="4149080"/>
            <a:ext cx="1800201" cy="1152129"/>
            <a:chOff x="0" y="0"/>
            <a:chExt cx="1800200" cy="1152128"/>
          </a:xfrm>
        </p:grpSpPr>
        <p:sp>
          <p:nvSpPr>
            <p:cNvPr id="512" name="Shape 512"/>
            <p:cNvSpPr/>
            <p:nvPr/>
          </p:nvSpPr>
          <p:spPr>
            <a:xfrm>
              <a:off x="720079" y="906553"/>
              <a:ext cx="1080122" cy="1"/>
            </a:xfrm>
            <a:prstGeom prst="line">
              <a:avLst/>
            </a:prstGeom>
            <a:noFill/>
            <a:ln w="9525" cap="flat">
              <a:solidFill>
                <a:srgbClr val="2DA2BF"/>
              </a:solidFill>
              <a:prstDash val="solid"/>
              <a:bevel/>
              <a:headEnd type="triangle" w="med" len="med"/>
              <a:tailEnd type="triangle" w="med" len="med"/>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15" name="Group 515"/>
            <p:cNvGrpSpPr/>
            <p:nvPr/>
          </p:nvGrpSpPr>
          <p:grpSpPr>
            <a:xfrm>
              <a:off x="864096" y="726533"/>
              <a:ext cx="792089" cy="360041"/>
              <a:chOff x="0" y="0"/>
              <a:chExt cx="792087" cy="360040"/>
            </a:xfrm>
          </p:grpSpPr>
          <p:sp>
            <p:nvSpPr>
              <p:cNvPr id="513" name="Shape 513"/>
              <p:cNvSpPr/>
              <p:nvPr/>
            </p:nvSpPr>
            <p:spPr>
              <a:xfrm>
                <a:off x="0" y="-1"/>
                <a:ext cx="792088" cy="360042"/>
              </a:xfrm>
              <a:prstGeom prst="rect">
                <a:avLst/>
              </a:prstGeom>
              <a:solidFill>
                <a:srgbClr val="FFFFFF"/>
              </a:solidFill>
              <a:ln w="12700" cap="flat">
                <a:noFill/>
                <a:miter lim="400000"/>
              </a:ln>
              <a:effectLst/>
            </p:spPr>
            <p:txBody>
              <a:bodyPr wrap="square" lIns="0" tIns="0" rIns="0" bIns="0" numCol="1" anchor="ctr">
                <a:noAutofit/>
              </a:bodyPr>
              <a:lstStyle/>
              <a:p>
                <a:pPr lvl="0" algn="ctr">
                  <a:defRPr sz="1200">
                    <a:solidFill>
                      <a:srgbClr val="227A8F"/>
                    </a:solidFill>
                  </a:defRPr>
                </a:pPr>
                <a:endParaRPr/>
              </a:p>
            </p:txBody>
          </p:sp>
          <p:sp>
            <p:nvSpPr>
              <p:cNvPr id="514" name="Shape 514"/>
              <p:cNvSpPr/>
              <p:nvPr/>
            </p:nvSpPr>
            <p:spPr>
              <a:xfrm>
                <a:off x="0" y="35825"/>
                <a:ext cx="792088" cy="2883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227A8F"/>
                    </a:solidFill>
                  </a:defRPr>
                </a:lvl1pPr>
              </a:lstStyle>
              <a:p>
                <a:pPr lvl="0">
                  <a:defRPr sz="1800">
                    <a:solidFill>
                      <a:srgbClr val="000000"/>
                    </a:solidFill>
                  </a:defRPr>
                </a:pPr>
                <a:r>
                  <a:rPr sz="1200">
                    <a:solidFill>
                      <a:srgbClr val="227A8F"/>
                    </a:solidFill>
                  </a:rPr>
                  <a:t>32 bits</a:t>
                </a:r>
              </a:p>
            </p:txBody>
          </p:sp>
        </p:grpSp>
        <p:grpSp>
          <p:nvGrpSpPr>
            <p:cNvPr id="518" name="Group 518"/>
            <p:cNvGrpSpPr/>
            <p:nvPr/>
          </p:nvGrpSpPr>
          <p:grpSpPr>
            <a:xfrm>
              <a:off x="720079" y="-1"/>
              <a:ext cx="1080122" cy="720082"/>
              <a:chOff x="0" y="0"/>
              <a:chExt cx="1080120" cy="720080"/>
            </a:xfrm>
          </p:grpSpPr>
          <p:sp>
            <p:nvSpPr>
              <p:cNvPr id="516" name="Shape 516"/>
              <p:cNvSpPr/>
              <p:nvPr/>
            </p:nvSpPr>
            <p:spPr>
              <a:xfrm>
                <a:off x="0" y="0"/>
                <a:ext cx="1080121" cy="720081"/>
              </a:xfrm>
              <a:prstGeom prst="roundRect">
                <a:avLst>
                  <a:gd name="adj" fmla="val 16667"/>
                </a:avLst>
              </a:prstGeom>
              <a:solidFill>
                <a:srgbClr val="D9D9D9"/>
              </a:solidFill>
              <a:ln w="54999" cap="flat">
                <a:solidFill>
                  <a:srgbClr val="21768B"/>
                </a:solidFill>
                <a:prstDash val="solid"/>
                <a:bevel/>
              </a:ln>
              <a:effectLst/>
            </p:spPr>
            <p:txBody>
              <a:bodyPr wrap="square" lIns="0" tIns="0" rIns="0" bIns="0" numCol="1" anchor="ctr">
                <a:noAutofit/>
              </a:bodyPr>
              <a:lstStyle/>
              <a:p>
                <a:pPr lvl="0" algn="ctr">
                  <a:defRPr>
                    <a:solidFill>
                      <a:srgbClr val="227A8F"/>
                    </a:solidFill>
                  </a:defRPr>
                </a:pPr>
                <a:endParaRPr/>
              </a:p>
            </p:txBody>
          </p:sp>
          <p:sp>
            <p:nvSpPr>
              <p:cNvPr id="517" name="Shape 517"/>
              <p:cNvSpPr/>
              <p:nvPr/>
            </p:nvSpPr>
            <p:spPr>
              <a:xfrm>
                <a:off x="35150" y="160258"/>
                <a:ext cx="100982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227A8F"/>
                    </a:solidFill>
                  </a:defRPr>
                </a:lvl1pPr>
              </a:lstStyle>
              <a:p>
                <a:pPr lvl="0">
                  <a:defRPr>
                    <a:solidFill>
                      <a:srgbClr val="000000"/>
                    </a:solidFill>
                  </a:defRPr>
                </a:pPr>
                <a:r>
                  <a:rPr>
                    <a:solidFill>
                      <a:srgbClr val="227A8F"/>
                    </a:solidFill>
                  </a:rPr>
                  <a:t>10</a:t>
                </a:r>
              </a:p>
            </p:txBody>
          </p:sp>
        </p:grpSp>
        <p:sp>
          <p:nvSpPr>
            <p:cNvPr id="519" name="Shape 519"/>
            <p:cNvSpPr/>
            <p:nvPr/>
          </p:nvSpPr>
          <p:spPr>
            <a:xfrm>
              <a:off x="1800200"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22" name="Group 522"/>
            <p:cNvGrpSpPr/>
            <p:nvPr/>
          </p:nvGrpSpPr>
          <p:grpSpPr>
            <a:xfrm>
              <a:off x="-1" y="-1"/>
              <a:ext cx="648074" cy="720082"/>
              <a:chOff x="0" y="0"/>
              <a:chExt cx="648072" cy="720080"/>
            </a:xfrm>
          </p:grpSpPr>
          <p:sp>
            <p:nvSpPr>
              <p:cNvPr id="520" name="Shape 520"/>
              <p:cNvSpPr/>
              <p:nvPr/>
            </p:nvSpPr>
            <p:spPr>
              <a:xfrm>
                <a:off x="0" y="0"/>
                <a:ext cx="648073" cy="720081"/>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521" name="Shape 521"/>
              <p:cNvSpPr/>
              <p:nvPr/>
            </p:nvSpPr>
            <p:spPr>
              <a:xfrm>
                <a:off x="31635" y="160258"/>
                <a:ext cx="5848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x</a:t>
                </a:r>
              </a:p>
            </p:txBody>
          </p:sp>
        </p:grpSp>
        <p:sp>
          <p:nvSpPr>
            <p:cNvPr id="523" name="Shape 523"/>
            <p:cNvSpPr/>
            <p:nvPr/>
          </p:nvSpPr>
          <p:spPr>
            <a:xfrm flipH="1">
              <a:off x="720079"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grpSp>
        <p:nvGrpSpPr>
          <p:cNvPr id="537" name="Group 537"/>
          <p:cNvGrpSpPr/>
          <p:nvPr/>
        </p:nvGrpSpPr>
        <p:grpSpPr>
          <a:xfrm>
            <a:off x="4283967" y="4149080"/>
            <a:ext cx="1800201" cy="1152129"/>
            <a:chOff x="0" y="0"/>
            <a:chExt cx="1800200" cy="1152128"/>
          </a:xfrm>
        </p:grpSpPr>
        <p:sp>
          <p:nvSpPr>
            <p:cNvPr id="525" name="Shape 525"/>
            <p:cNvSpPr/>
            <p:nvPr/>
          </p:nvSpPr>
          <p:spPr>
            <a:xfrm>
              <a:off x="720079" y="906553"/>
              <a:ext cx="1080122" cy="1"/>
            </a:xfrm>
            <a:prstGeom prst="line">
              <a:avLst/>
            </a:prstGeom>
            <a:noFill/>
            <a:ln w="9525" cap="flat">
              <a:solidFill>
                <a:srgbClr val="2DA2BF"/>
              </a:solidFill>
              <a:prstDash val="solid"/>
              <a:bevel/>
              <a:headEnd type="triangle" w="med" len="med"/>
              <a:tailEnd type="triangle" w="med" len="med"/>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28" name="Group 528"/>
            <p:cNvGrpSpPr/>
            <p:nvPr/>
          </p:nvGrpSpPr>
          <p:grpSpPr>
            <a:xfrm>
              <a:off x="864096" y="726533"/>
              <a:ext cx="792089" cy="360041"/>
              <a:chOff x="0" y="0"/>
              <a:chExt cx="792087" cy="360040"/>
            </a:xfrm>
          </p:grpSpPr>
          <p:sp>
            <p:nvSpPr>
              <p:cNvPr id="526" name="Shape 526"/>
              <p:cNvSpPr/>
              <p:nvPr/>
            </p:nvSpPr>
            <p:spPr>
              <a:xfrm>
                <a:off x="0" y="-1"/>
                <a:ext cx="792088" cy="360042"/>
              </a:xfrm>
              <a:prstGeom prst="rect">
                <a:avLst/>
              </a:prstGeom>
              <a:solidFill>
                <a:srgbClr val="FFFFFF"/>
              </a:solidFill>
              <a:ln w="12700" cap="flat">
                <a:noFill/>
                <a:miter lim="400000"/>
              </a:ln>
              <a:effectLst/>
            </p:spPr>
            <p:txBody>
              <a:bodyPr wrap="square" lIns="0" tIns="0" rIns="0" bIns="0" numCol="1" anchor="ctr">
                <a:noAutofit/>
              </a:bodyPr>
              <a:lstStyle/>
              <a:p>
                <a:pPr lvl="0" algn="ctr">
                  <a:defRPr sz="1200">
                    <a:solidFill>
                      <a:srgbClr val="227A8F"/>
                    </a:solidFill>
                  </a:defRPr>
                </a:pPr>
                <a:endParaRPr/>
              </a:p>
            </p:txBody>
          </p:sp>
          <p:sp>
            <p:nvSpPr>
              <p:cNvPr id="527" name="Shape 527"/>
              <p:cNvSpPr/>
              <p:nvPr/>
            </p:nvSpPr>
            <p:spPr>
              <a:xfrm>
                <a:off x="0" y="35825"/>
                <a:ext cx="792088" cy="2883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227A8F"/>
                    </a:solidFill>
                  </a:defRPr>
                </a:lvl1pPr>
              </a:lstStyle>
              <a:p>
                <a:pPr lvl="0">
                  <a:defRPr sz="1800">
                    <a:solidFill>
                      <a:srgbClr val="000000"/>
                    </a:solidFill>
                  </a:defRPr>
                </a:pPr>
                <a:r>
                  <a:rPr sz="1200">
                    <a:solidFill>
                      <a:srgbClr val="227A8F"/>
                    </a:solidFill>
                  </a:rPr>
                  <a:t>32 bits</a:t>
                </a:r>
              </a:p>
            </p:txBody>
          </p:sp>
        </p:grpSp>
        <p:grpSp>
          <p:nvGrpSpPr>
            <p:cNvPr id="531" name="Group 531"/>
            <p:cNvGrpSpPr/>
            <p:nvPr/>
          </p:nvGrpSpPr>
          <p:grpSpPr>
            <a:xfrm>
              <a:off x="720079" y="-1"/>
              <a:ext cx="1080122" cy="720082"/>
              <a:chOff x="0" y="0"/>
              <a:chExt cx="1080120" cy="720080"/>
            </a:xfrm>
          </p:grpSpPr>
          <p:sp>
            <p:nvSpPr>
              <p:cNvPr id="529" name="Shape 529"/>
              <p:cNvSpPr/>
              <p:nvPr/>
            </p:nvSpPr>
            <p:spPr>
              <a:xfrm>
                <a:off x="0" y="0"/>
                <a:ext cx="1080121" cy="720081"/>
              </a:xfrm>
              <a:prstGeom prst="roundRect">
                <a:avLst>
                  <a:gd name="adj" fmla="val 16667"/>
                </a:avLst>
              </a:prstGeom>
              <a:solidFill>
                <a:srgbClr val="D9D9D9"/>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530" name="Shape 530"/>
              <p:cNvSpPr/>
              <p:nvPr/>
            </p:nvSpPr>
            <p:spPr>
              <a:xfrm>
                <a:off x="35150" y="160258"/>
                <a:ext cx="100982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227A8F"/>
                    </a:solidFill>
                  </a:defRPr>
                </a:lvl1pPr>
              </a:lstStyle>
              <a:p>
                <a:pPr lvl="0">
                  <a:defRPr>
                    <a:solidFill>
                      <a:srgbClr val="000000"/>
                    </a:solidFill>
                  </a:defRPr>
                </a:pPr>
                <a:r>
                  <a:rPr>
                    <a:solidFill>
                      <a:srgbClr val="227A8F"/>
                    </a:solidFill>
                  </a:rPr>
                  <a:t>5</a:t>
                </a:r>
              </a:p>
            </p:txBody>
          </p:sp>
        </p:grpSp>
        <p:sp>
          <p:nvSpPr>
            <p:cNvPr id="532" name="Shape 532"/>
            <p:cNvSpPr/>
            <p:nvPr/>
          </p:nvSpPr>
          <p:spPr>
            <a:xfrm>
              <a:off x="1800200"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35" name="Group 535"/>
            <p:cNvGrpSpPr/>
            <p:nvPr/>
          </p:nvGrpSpPr>
          <p:grpSpPr>
            <a:xfrm>
              <a:off x="-1" y="-1"/>
              <a:ext cx="648074" cy="720082"/>
              <a:chOff x="0" y="0"/>
              <a:chExt cx="648072" cy="720080"/>
            </a:xfrm>
          </p:grpSpPr>
          <p:sp>
            <p:nvSpPr>
              <p:cNvPr id="533" name="Shape 533"/>
              <p:cNvSpPr/>
              <p:nvPr/>
            </p:nvSpPr>
            <p:spPr>
              <a:xfrm>
                <a:off x="0" y="0"/>
                <a:ext cx="648073" cy="720081"/>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534" name="Shape 534"/>
              <p:cNvSpPr/>
              <p:nvPr/>
            </p:nvSpPr>
            <p:spPr>
              <a:xfrm>
                <a:off x="31635" y="160258"/>
                <a:ext cx="5848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y</a:t>
                </a:r>
              </a:p>
            </p:txBody>
          </p:sp>
        </p:grpSp>
        <p:sp>
          <p:nvSpPr>
            <p:cNvPr id="536" name="Shape 536"/>
            <p:cNvSpPr/>
            <p:nvPr/>
          </p:nvSpPr>
          <p:spPr>
            <a:xfrm flipH="1">
              <a:off x="720079"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grpSp>
        <p:nvGrpSpPr>
          <p:cNvPr id="550" name="Group 550"/>
          <p:cNvGrpSpPr/>
          <p:nvPr/>
        </p:nvGrpSpPr>
        <p:grpSpPr>
          <a:xfrm>
            <a:off x="1691680" y="5445223"/>
            <a:ext cx="1800201" cy="1152129"/>
            <a:chOff x="0" y="0"/>
            <a:chExt cx="1800200" cy="1152128"/>
          </a:xfrm>
        </p:grpSpPr>
        <p:sp>
          <p:nvSpPr>
            <p:cNvPr id="538" name="Shape 538"/>
            <p:cNvSpPr/>
            <p:nvPr/>
          </p:nvSpPr>
          <p:spPr>
            <a:xfrm>
              <a:off x="720079" y="906553"/>
              <a:ext cx="1080122" cy="1"/>
            </a:xfrm>
            <a:prstGeom prst="line">
              <a:avLst/>
            </a:prstGeom>
            <a:noFill/>
            <a:ln w="9525" cap="flat">
              <a:solidFill>
                <a:srgbClr val="2DA2BF"/>
              </a:solidFill>
              <a:prstDash val="solid"/>
              <a:bevel/>
              <a:headEnd type="triangle" w="med" len="med"/>
              <a:tailEnd type="triangle" w="med" len="med"/>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41" name="Group 541"/>
            <p:cNvGrpSpPr/>
            <p:nvPr/>
          </p:nvGrpSpPr>
          <p:grpSpPr>
            <a:xfrm>
              <a:off x="864096" y="726533"/>
              <a:ext cx="792089" cy="360041"/>
              <a:chOff x="0" y="0"/>
              <a:chExt cx="792087" cy="360040"/>
            </a:xfrm>
          </p:grpSpPr>
          <p:sp>
            <p:nvSpPr>
              <p:cNvPr id="539" name="Shape 539"/>
              <p:cNvSpPr/>
              <p:nvPr/>
            </p:nvSpPr>
            <p:spPr>
              <a:xfrm>
                <a:off x="0" y="-1"/>
                <a:ext cx="792088" cy="360042"/>
              </a:xfrm>
              <a:prstGeom prst="rect">
                <a:avLst/>
              </a:prstGeom>
              <a:solidFill>
                <a:srgbClr val="FFFFFF"/>
              </a:solidFill>
              <a:ln w="12700" cap="flat">
                <a:noFill/>
                <a:miter lim="400000"/>
              </a:ln>
              <a:effectLst/>
            </p:spPr>
            <p:txBody>
              <a:bodyPr wrap="square" lIns="0" tIns="0" rIns="0" bIns="0" numCol="1" anchor="ctr">
                <a:noAutofit/>
              </a:bodyPr>
              <a:lstStyle/>
              <a:p>
                <a:pPr lvl="0" algn="ctr">
                  <a:defRPr sz="1200">
                    <a:solidFill>
                      <a:srgbClr val="227A8F"/>
                    </a:solidFill>
                  </a:defRPr>
                </a:pPr>
                <a:endParaRPr/>
              </a:p>
            </p:txBody>
          </p:sp>
          <p:sp>
            <p:nvSpPr>
              <p:cNvPr id="540" name="Shape 540"/>
              <p:cNvSpPr/>
              <p:nvPr/>
            </p:nvSpPr>
            <p:spPr>
              <a:xfrm>
                <a:off x="0" y="35825"/>
                <a:ext cx="792088" cy="2883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227A8F"/>
                    </a:solidFill>
                  </a:defRPr>
                </a:lvl1pPr>
              </a:lstStyle>
              <a:p>
                <a:pPr lvl="0">
                  <a:defRPr sz="1800">
                    <a:solidFill>
                      <a:srgbClr val="000000"/>
                    </a:solidFill>
                  </a:defRPr>
                </a:pPr>
                <a:r>
                  <a:rPr sz="1200">
                    <a:solidFill>
                      <a:srgbClr val="227A8F"/>
                    </a:solidFill>
                  </a:rPr>
                  <a:t>32 bits</a:t>
                </a:r>
              </a:p>
            </p:txBody>
          </p:sp>
        </p:grpSp>
        <p:grpSp>
          <p:nvGrpSpPr>
            <p:cNvPr id="544" name="Group 544"/>
            <p:cNvGrpSpPr/>
            <p:nvPr/>
          </p:nvGrpSpPr>
          <p:grpSpPr>
            <a:xfrm>
              <a:off x="720079" y="-1"/>
              <a:ext cx="1080122" cy="720082"/>
              <a:chOff x="0" y="0"/>
              <a:chExt cx="1080120" cy="720080"/>
            </a:xfrm>
          </p:grpSpPr>
          <p:sp>
            <p:nvSpPr>
              <p:cNvPr id="542" name="Shape 542"/>
              <p:cNvSpPr/>
              <p:nvPr/>
            </p:nvSpPr>
            <p:spPr>
              <a:xfrm>
                <a:off x="0" y="0"/>
                <a:ext cx="1080121" cy="720081"/>
              </a:xfrm>
              <a:prstGeom prst="roundRect">
                <a:avLst>
                  <a:gd name="adj" fmla="val 16667"/>
                </a:avLst>
              </a:prstGeom>
              <a:solidFill>
                <a:srgbClr val="D9D9D9"/>
              </a:solidFill>
              <a:ln w="54999" cap="flat">
                <a:solidFill>
                  <a:srgbClr val="21768B"/>
                </a:solidFill>
                <a:prstDash val="solid"/>
                <a:bevel/>
              </a:ln>
              <a:effectLst/>
            </p:spPr>
            <p:txBody>
              <a:bodyPr wrap="square" lIns="0" tIns="0" rIns="0" bIns="0" numCol="1" anchor="ctr">
                <a:noAutofit/>
              </a:bodyPr>
              <a:lstStyle/>
              <a:p>
                <a:pPr lvl="0" algn="ctr">
                  <a:defRPr>
                    <a:solidFill>
                      <a:srgbClr val="227A8F"/>
                    </a:solidFill>
                  </a:defRPr>
                </a:pPr>
                <a:endParaRPr/>
              </a:p>
            </p:txBody>
          </p:sp>
          <p:sp>
            <p:nvSpPr>
              <p:cNvPr id="543" name="Shape 543"/>
              <p:cNvSpPr/>
              <p:nvPr/>
            </p:nvSpPr>
            <p:spPr>
              <a:xfrm>
                <a:off x="35150" y="160258"/>
                <a:ext cx="100982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227A8F"/>
                    </a:solidFill>
                  </a:defRPr>
                </a:lvl1pPr>
              </a:lstStyle>
              <a:p>
                <a:pPr lvl="0">
                  <a:defRPr>
                    <a:solidFill>
                      <a:srgbClr val="000000"/>
                    </a:solidFill>
                  </a:defRPr>
                </a:pPr>
                <a:r>
                  <a:rPr>
                    <a:solidFill>
                      <a:srgbClr val="227A8F"/>
                    </a:solidFill>
                  </a:rPr>
                  <a:t>50</a:t>
                </a:r>
              </a:p>
            </p:txBody>
          </p:sp>
        </p:grpSp>
        <p:sp>
          <p:nvSpPr>
            <p:cNvPr id="545" name="Shape 545"/>
            <p:cNvSpPr/>
            <p:nvPr/>
          </p:nvSpPr>
          <p:spPr>
            <a:xfrm>
              <a:off x="1800200"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48" name="Group 548"/>
            <p:cNvGrpSpPr/>
            <p:nvPr/>
          </p:nvGrpSpPr>
          <p:grpSpPr>
            <a:xfrm>
              <a:off x="-1" y="-1"/>
              <a:ext cx="648074" cy="720082"/>
              <a:chOff x="0" y="0"/>
              <a:chExt cx="648072" cy="720080"/>
            </a:xfrm>
          </p:grpSpPr>
          <p:sp>
            <p:nvSpPr>
              <p:cNvPr id="546" name="Shape 546"/>
              <p:cNvSpPr/>
              <p:nvPr/>
            </p:nvSpPr>
            <p:spPr>
              <a:xfrm>
                <a:off x="0" y="0"/>
                <a:ext cx="648073" cy="720081"/>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547" name="Shape 547"/>
              <p:cNvSpPr/>
              <p:nvPr/>
            </p:nvSpPr>
            <p:spPr>
              <a:xfrm>
                <a:off x="31635" y="160258"/>
                <a:ext cx="5848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x</a:t>
                </a:r>
              </a:p>
            </p:txBody>
          </p:sp>
        </p:grpSp>
        <p:sp>
          <p:nvSpPr>
            <p:cNvPr id="549" name="Shape 549"/>
            <p:cNvSpPr/>
            <p:nvPr/>
          </p:nvSpPr>
          <p:spPr>
            <a:xfrm flipH="1">
              <a:off x="720079"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grpSp>
        <p:nvGrpSpPr>
          <p:cNvPr id="553" name="Group 553"/>
          <p:cNvGrpSpPr/>
          <p:nvPr/>
        </p:nvGrpSpPr>
        <p:grpSpPr>
          <a:xfrm>
            <a:off x="207302" y="5464402"/>
            <a:ext cx="1332149" cy="720081"/>
            <a:chOff x="0" y="0"/>
            <a:chExt cx="1332148" cy="720079"/>
          </a:xfrm>
        </p:grpSpPr>
        <p:sp>
          <p:nvSpPr>
            <p:cNvPr id="551" name="Shape 551"/>
            <p:cNvSpPr/>
            <p:nvPr/>
          </p:nvSpPr>
          <p:spPr>
            <a:xfrm>
              <a:off x="0" y="0"/>
              <a:ext cx="1332149" cy="720080"/>
            </a:xfrm>
            <a:prstGeom prst="roundRect">
              <a:avLst>
                <a:gd name="adj" fmla="val 16667"/>
              </a:avLst>
            </a:prstGeom>
            <a:solidFill>
              <a:srgbClr val="FF0000"/>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552" name="Shape 552"/>
            <p:cNvSpPr/>
            <p:nvPr/>
          </p:nvSpPr>
          <p:spPr>
            <a:xfrm>
              <a:off x="35150" y="160258"/>
              <a:ext cx="1261848"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UPDATED</a:t>
              </a:r>
            </a:p>
          </p:txBody>
        </p:sp>
      </p:grpSp>
      <p:sp>
        <p:nvSpPr>
          <p:cNvPr id="554" name="Shape 554"/>
          <p:cNvSpPr/>
          <p:nvPr/>
        </p:nvSpPr>
        <p:spPr>
          <a:xfrm flipH="1">
            <a:off x="2447763" y="4155533"/>
            <a:ext cx="1008113" cy="720081"/>
          </a:xfrm>
          <a:prstGeom prst="line">
            <a:avLst/>
          </a:prstGeom>
          <a:ln w="28575">
            <a:solidFill>
              <a:srgbClr val="FF0000"/>
            </a:solidFill>
          </a:ln>
        </p:spPr>
        <p:txBody>
          <a:bodyPr lIns="0" tIns="0" rIns="0" bIns="0"/>
          <a:lstStyle/>
          <a:p>
            <a:pPr lvl="0" defTabSz="457200">
              <a:defRPr sz="1200">
                <a:latin typeface="+mj-lt"/>
                <a:ea typeface="+mj-ea"/>
                <a:cs typeface="+mj-cs"/>
                <a:sym typeface="Helvetica"/>
              </a:defRPr>
            </a:pPr>
            <a:endParaRPr/>
          </a:p>
        </p:txBody>
      </p:sp>
      <p:sp>
        <p:nvSpPr>
          <p:cNvPr id="555" name="Shape 555"/>
          <p:cNvSpPr/>
          <p:nvPr/>
        </p:nvSpPr>
        <p:spPr>
          <a:xfrm>
            <a:off x="2447763" y="4155533"/>
            <a:ext cx="1008113" cy="720081"/>
          </a:xfrm>
          <a:prstGeom prst="line">
            <a:avLst/>
          </a:prstGeom>
          <a:ln w="28575">
            <a:solidFill>
              <a:srgbClr val="FF0000"/>
            </a:solidFill>
          </a:ln>
        </p:spPr>
        <p:txBody>
          <a:bodyPr lIns="0" tIns="0" rIns="0" bIns="0"/>
          <a:lstStyle/>
          <a:p>
            <a:pPr lvl="0" defTabSz="457200">
              <a:defRPr sz="1200">
                <a:latin typeface="+mj-lt"/>
                <a:ea typeface="+mj-ea"/>
                <a:cs typeface="+mj-cs"/>
                <a:sym typeface="Helvetica"/>
              </a:defRPr>
            </a:pPr>
            <a:endParaRPr/>
          </a:p>
        </p:txBody>
      </p:sp>
      <p:grpSp>
        <p:nvGrpSpPr>
          <p:cNvPr id="568" name="Group 568"/>
          <p:cNvGrpSpPr/>
          <p:nvPr/>
        </p:nvGrpSpPr>
        <p:grpSpPr>
          <a:xfrm>
            <a:off x="4283967" y="5445223"/>
            <a:ext cx="1800201" cy="1152129"/>
            <a:chOff x="0" y="0"/>
            <a:chExt cx="1800200" cy="1152128"/>
          </a:xfrm>
        </p:grpSpPr>
        <p:sp>
          <p:nvSpPr>
            <p:cNvPr id="556" name="Shape 556"/>
            <p:cNvSpPr/>
            <p:nvPr/>
          </p:nvSpPr>
          <p:spPr>
            <a:xfrm>
              <a:off x="720079" y="906553"/>
              <a:ext cx="1080122" cy="1"/>
            </a:xfrm>
            <a:prstGeom prst="line">
              <a:avLst/>
            </a:prstGeom>
            <a:noFill/>
            <a:ln w="9525" cap="flat">
              <a:solidFill>
                <a:srgbClr val="2DA2BF"/>
              </a:solidFill>
              <a:prstDash val="solid"/>
              <a:bevel/>
              <a:headEnd type="triangle" w="med" len="med"/>
              <a:tailEnd type="triangle" w="med" len="med"/>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59" name="Group 559"/>
            <p:cNvGrpSpPr/>
            <p:nvPr/>
          </p:nvGrpSpPr>
          <p:grpSpPr>
            <a:xfrm>
              <a:off x="864096" y="726533"/>
              <a:ext cx="792089" cy="360041"/>
              <a:chOff x="0" y="0"/>
              <a:chExt cx="792087" cy="360040"/>
            </a:xfrm>
          </p:grpSpPr>
          <p:sp>
            <p:nvSpPr>
              <p:cNvPr id="557" name="Shape 557"/>
              <p:cNvSpPr/>
              <p:nvPr/>
            </p:nvSpPr>
            <p:spPr>
              <a:xfrm>
                <a:off x="0" y="-1"/>
                <a:ext cx="792088" cy="360042"/>
              </a:xfrm>
              <a:prstGeom prst="rect">
                <a:avLst/>
              </a:prstGeom>
              <a:solidFill>
                <a:srgbClr val="FFFFFF"/>
              </a:solidFill>
              <a:ln w="12700" cap="flat">
                <a:noFill/>
                <a:miter lim="400000"/>
              </a:ln>
              <a:effectLst/>
            </p:spPr>
            <p:txBody>
              <a:bodyPr wrap="square" lIns="0" tIns="0" rIns="0" bIns="0" numCol="1" anchor="ctr">
                <a:noAutofit/>
              </a:bodyPr>
              <a:lstStyle/>
              <a:p>
                <a:pPr lvl="0" algn="ctr">
                  <a:defRPr sz="1200">
                    <a:solidFill>
                      <a:srgbClr val="227A8F"/>
                    </a:solidFill>
                  </a:defRPr>
                </a:pPr>
                <a:endParaRPr/>
              </a:p>
            </p:txBody>
          </p:sp>
          <p:sp>
            <p:nvSpPr>
              <p:cNvPr id="558" name="Shape 558"/>
              <p:cNvSpPr/>
              <p:nvPr/>
            </p:nvSpPr>
            <p:spPr>
              <a:xfrm>
                <a:off x="0" y="35825"/>
                <a:ext cx="792088" cy="2883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227A8F"/>
                    </a:solidFill>
                  </a:defRPr>
                </a:lvl1pPr>
              </a:lstStyle>
              <a:p>
                <a:pPr lvl="0">
                  <a:defRPr sz="1800">
                    <a:solidFill>
                      <a:srgbClr val="000000"/>
                    </a:solidFill>
                  </a:defRPr>
                </a:pPr>
                <a:r>
                  <a:rPr sz="1200">
                    <a:solidFill>
                      <a:srgbClr val="227A8F"/>
                    </a:solidFill>
                  </a:rPr>
                  <a:t>32 bits</a:t>
                </a:r>
              </a:p>
            </p:txBody>
          </p:sp>
        </p:grpSp>
        <p:grpSp>
          <p:nvGrpSpPr>
            <p:cNvPr id="562" name="Group 562"/>
            <p:cNvGrpSpPr/>
            <p:nvPr/>
          </p:nvGrpSpPr>
          <p:grpSpPr>
            <a:xfrm>
              <a:off x="720079" y="-1"/>
              <a:ext cx="1080122" cy="720082"/>
              <a:chOff x="0" y="0"/>
              <a:chExt cx="1080120" cy="720080"/>
            </a:xfrm>
          </p:grpSpPr>
          <p:sp>
            <p:nvSpPr>
              <p:cNvPr id="560" name="Shape 560"/>
              <p:cNvSpPr/>
              <p:nvPr/>
            </p:nvSpPr>
            <p:spPr>
              <a:xfrm>
                <a:off x="0" y="0"/>
                <a:ext cx="1080121" cy="720081"/>
              </a:xfrm>
              <a:prstGeom prst="roundRect">
                <a:avLst>
                  <a:gd name="adj" fmla="val 16667"/>
                </a:avLst>
              </a:prstGeom>
              <a:solidFill>
                <a:srgbClr val="D9D9D9"/>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561" name="Shape 561"/>
              <p:cNvSpPr/>
              <p:nvPr/>
            </p:nvSpPr>
            <p:spPr>
              <a:xfrm>
                <a:off x="35150" y="160258"/>
                <a:ext cx="100982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227A8F"/>
                    </a:solidFill>
                  </a:defRPr>
                </a:lvl1pPr>
              </a:lstStyle>
              <a:p>
                <a:pPr lvl="0">
                  <a:defRPr>
                    <a:solidFill>
                      <a:srgbClr val="000000"/>
                    </a:solidFill>
                  </a:defRPr>
                </a:pPr>
                <a:r>
                  <a:rPr>
                    <a:solidFill>
                      <a:srgbClr val="227A8F"/>
                    </a:solidFill>
                  </a:rPr>
                  <a:t>5</a:t>
                </a:r>
              </a:p>
            </p:txBody>
          </p:sp>
        </p:grpSp>
        <p:sp>
          <p:nvSpPr>
            <p:cNvPr id="563" name="Shape 563"/>
            <p:cNvSpPr/>
            <p:nvPr/>
          </p:nvSpPr>
          <p:spPr>
            <a:xfrm>
              <a:off x="1800200"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66" name="Group 566"/>
            <p:cNvGrpSpPr/>
            <p:nvPr/>
          </p:nvGrpSpPr>
          <p:grpSpPr>
            <a:xfrm>
              <a:off x="-1" y="-1"/>
              <a:ext cx="648074" cy="720082"/>
              <a:chOff x="0" y="0"/>
              <a:chExt cx="648072" cy="720080"/>
            </a:xfrm>
          </p:grpSpPr>
          <p:sp>
            <p:nvSpPr>
              <p:cNvPr id="564" name="Shape 564"/>
              <p:cNvSpPr/>
              <p:nvPr/>
            </p:nvSpPr>
            <p:spPr>
              <a:xfrm>
                <a:off x="0" y="0"/>
                <a:ext cx="648073" cy="720081"/>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565" name="Shape 565"/>
              <p:cNvSpPr/>
              <p:nvPr/>
            </p:nvSpPr>
            <p:spPr>
              <a:xfrm>
                <a:off x="31635" y="160258"/>
                <a:ext cx="5848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y</a:t>
                </a:r>
              </a:p>
            </p:txBody>
          </p:sp>
        </p:grpSp>
        <p:sp>
          <p:nvSpPr>
            <p:cNvPr id="567" name="Shape 567"/>
            <p:cNvSpPr/>
            <p:nvPr/>
          </p:nvSpPr>
          <p:spPr>
            <a:xfrm flipH="1">
              <a:off x="720079"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grpSp>
        <p:nvGrpSpPr>
          <p:cNvPr id="571" name="Group 571"/>
          <p:cNvGrpSpPr/>
          <p:nvPr/>
        </p:nvGrpSpPr>
        <p:grpSpPr>
          <a:xfrm>
            <a:off x="6156176" y="5451676"/>
            <a:ext cx="1656185" cy="720081"/>
            <a:chOff x="0" y="0"/>
            <a:chExt cx="1656183" cy="720079"/>
          </a:xfrm>
        </p:grpSpPr>
        <p:sp>
          <p:nvSpPr>
            <p:cNvPr id="569" name="Shape 569"/>
            <p:cNvSpPr/>
            <p:nvPr/>
          </p:nvSpPr>
          <p:spPr>
            <a:xfrm>
              <a:off x="0" y="0"/>
              <a:ext cx="1656184" cy="720080"/>
            </a:xfrm>
            <a:prstGeom prst="roundRect">
              <a:avLst>
                <a:gd name="adj" fmla="val 16667"/>
              </a:avLst>
            </a:prstGeom>
            <a:solidFill>
              <a:srgbClr val="92D050"/>
            </a:solidFill>
            <a:ln w="54999" cap="flat">
              <a:solidFill>
                <a:srgbClr val="21768B"/>
              </a:solidFill>
              <a:prstDash val="solid"/>
              <a:bevel/>
            </a:ln>
            <a:effectLst/>
          </p:spPr>
          <p:txBody>
            <a:bodyPr wrap="square" lIns="0" tIns="0" rIns="0" bIns="0" numCol="1" anchor="ctr">
              <a:noAutofit/>
            </a:bodyPr>
            <a:lstStyle/>
            <a:p>
              <a:pPr lvl="0" algn="ctr"/>
              <a:endParaRPr/>
            </a:p>
          </p:txBody>
        </p:sp>
        <p:sp>
          <p:nvSpPr>
            <p:cNvPr id="570" name="Shape 570"/>
            <p:cNvSpPr/>
            <p:nvPr/>
          </p:nvSpPr>
          <p:spPr>
            <a:xfrm>
              <a:off x="35151" y="160258"/>
              <a:ext cx="158588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stStyle>
            <a:p>
              <a:pPr lvl="0"/>
              <a:r>
                <a:t>Unchanged</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505">
                                            <p:bg/>
                                          </p:spTgt>
                                        </p:tgtEl>
                                        <p:attrNameLst>
                                          <p:attrName>style.visibility</p:attrName>
                                        </p:attrNameLst>
                                      </p:cBhvr>
                                      <p:to>
                                        <p:strVal val="visible"/>
                                      </p:to>
                                    </p:set>
                                    <p:animEffect transition="in" filter="wipe(left)">
                                      <p:cBhvr>
                                        <p:cTn id="7" dur="500"/>
                                        <p:tgtEl>
                                          <p:spTgt spid="505">
                                            <p:bg/>
                                          </p:spTgt>
                                        </p:tgtEl>
                                      </p:cBhvr>
                                    </p:animEffect>
                                  </p:childTnLst>
                                </p:cTn>
                              </p:par>
                              <p:par>
                                <p:cTn id="8" presetID="22" presetClass="entr" presetSubtype="8" fill="hold" grpId="0">
                                  <p:stCondLst>
                                    <p:cond delay="0"/>
                                  </p:stCondLst>
                                  <p:iterate>
                                    <p:tmAbs val="0"/>
                                  </p:iterate>
                                  <p:childTnLst>
                                    <p:set>
                                      <p:cBhvr>
                                        <p:cTn id="9" fill="hold"/>
                                        <p:tgtEl>
                                          <p:spTgt spid="505">
                                            <p:txEl>
                                              <p:pRg st="0" end="0"/>
                                            </p:txEl>
                                          </p:spTgt>
                                        </p:tgtEl>
                                        <p:attrNameLst>
                                          <p:attrName>style.visibility</p:attrName>
                                        </p:attrNameLst>
                                      </p:cBhvr>
                                      <p:to>
                                        <p:strVal val="visible"/>
                                      </p:to>
                                    </p:set>
                                    <p:animEffect transition="in" filter="wipe(left)">
                                      <p:cBhvr>
                                        <p:cTn id="10" dur="500"/>
                                        <p:tgtEl>
                                          <p:spTgt spid="505">
                                            <p:txEl>
                                              <p:pRg st="0" end="0"/>
                                            </p:txEl>
                                          </p:spTgt>
                                        </p:tgtEl>
                                      </p:cBhvr>
                                    </p:animEffect>
                                  </p:childTnLst>
                                </p:cTn>
                              </p:par>
                              <p:par>
                                <p:cTn id="11" presetID="22" presetClass="entr" presetSubtype="8" fill="hold" grpId="0">
                                  <p:stCondLst>
                                    <p:cond delay="0"/>
                                  </p:stCondLst>
                                  <p:iterate>
                                    <p:tmAbs val="0"/>
                                  </p:iterate>
                                  <p:childTnLst>
                                    <p:set>
                                      <p:cBhvr>
                                        <p:cTn id="12" fill="hold"/>
                                        <p:tgtEl>
                                          <p:spTgt spid="505">
                                            <p:txEl>
                                              <p:pRg st="1" end="1"/>
                                            </p:txEl>
                                          </p:spTgt>
                                        </p:tgtEl>
                                        <p:attrNameLst>
                                          <p:attrName>style.visibility</p:attrName>
                                        </p:attrNameLst>
                                      </p:cBhvr>
                                      <p:to>
                                        <p:strVal val="visible"/>
                                      </p:to>
                                    </p:set>
                                    <p:animEffect transition="in" filter="wipe(left)">
                                      <p:cBhvr>
                                        <p:cTn id="13" dur="500"/>
                                        <p:tgtEl>
                                          <p:spTgt spid="505">
                                            <p:txEl>
                                              <p:pRg st="1" end="1"/>
                                            </p:txEl>
                                          </p:spTgt>
                                        </p:tgtEl>
                                      </p:cBhvr>
                                    </p:animEffect>
                                  </p:childTnLst>
                                </p:cTn>
                              </p:par>
                              <p:par>
                                <p:cTn id="14" presetID="22" presetClass="entr" presetSubtype="8" fill="hold" grpId="0">
                                  <p:stCondLst>
                                    <p:cond delay="0"/>
                                  </p:stCondLst>
                                  <p:iterate>
                                    <p:tmAbs val="0"/>
                                  </p:iterate>
                                  <p:childTnLst>
                                    <p:set>
                                      <p:cBhvr>
                                        <p:cTn id="15" fill="hold"/>
                                        <p:tgtEl>
                                          <p:spTgt spid="505">
                                            <p:txEl>
                                              <p:pRg st="2" end="2"/>
                                            </p:txEl>
                                          </p:spTgt>
                                        </p:tgtEl>
                                        <p:attrNameLst>
                                          <p:attrName>style.visibility</p:attrName>
                                        </p:attrNameLst>
                                      </p:cBhvr>
                                      <p:to>
                                        <p:strVal val="visible"/>
                                      </p:to>
                                    </p:set>
                                    <p:animEffect transition="in" filter="wipe(left)">
                                      <p:cBhvr>
                                        <p:cTn id="16" dur="500"/>
                                        <p:tgtEl>
                                          <p:spTgt spid="505">
                                            <p:txEl>
                                              <p:pRg st="2" end="2"/>
                                            </p:txEl>
                                          </p:spTgt>
                                        </p:tgtEl>
                                      </p:cBhvr>
                                    </p:animEffect>
                                  </p:childTnLst>
                                </p:cTn>
                              </p:par>
                              <p:par>
                                <p:cTn id="17" presetID="22" presetClass="entr" presetSubtype="8" fill="hold" grpId="0">
                                  <p:stCondLst>
                                    <p:cond delay="0"/>
                                  </p:stCondLst>
                                  <p:iterate>
                                    <p:tmAbs val="0"/>
                                  </p:iterate>
                                  <p:childTnLst>
                                    <p:set>
                                      <p:cBhvr>
                                        <p:cTn id="18" fill="hold"/>
                                        <p:tgtEl>
                                          <p:spTgt spid="505">
                                            <p:txEl>
                                              <p:pRg st="3" end="3"/>
                                            </p:txEl>
                                          </p:spTgt>
                                        </p:tgtEl>
                                        <p:attrNameLst>
                                          <p:attrName>style.visibility</p:attrName>
                                        </p:attrNameLst>
                                      </p:cBhvr>
                                      <p:to>
                                        <p:strVal val="visible"/>
                                      </p:to>
                                    </p:set>
                                    <p:animEffect transition="in" filter="wipe(left)">
                                      <p:cBhvr>
                                        <p:cTn id="19" dur="500"/>
                                        <p:tgtEl>
                                          <p:spTgt spid="505">
                                            <p:txEl>
                                              <p:pRg st="3" end="3"/>
                                            </p:txEl>
                                          </p:spTgt>
                                        </p:tgtEl>
                                      </p:cBhvr>
                                    </p:animEffect>
                                  </p:childTnLst>
                                </p:cTn>
                              </p:par>
                              <p:par>
                                <p:cTn id="20" presetID="22" presetClass="entr" presetSubtype="8" fill="hold" grpId="0">
                                  <p:stCondLst>
                                    <p:cond delay="0"/>
                                  </p:stCondLst>
                                  <p:iterate>
                                    <p:tmAbs val="0"/>
                                  </p:iterate>
                                  <p:childTnLst>
                                    <p:set>
                                      <p:cBhvr>
                                        <p:cTn id="21" fill="hold"/>
                                        <p:tgtEl>
                                          <p:spTgt spid="505">
                                            <p:txEl>
                                              <p:pRg st="4" end="4"/>
                                            </p:txEl>
                                          </p:spTgt>
                                        </p:tgtEl>
                                        <p:attrNameLst>
                                          <p:attrName>style.visibility</p:attrName>
                                        </p:attrNameLst>
                                      </p:cBhvr>
                                      <p:to>
                                        <p:strVal val="visible"/>
                                      </p:to>
                                    </p:set>
                                    <p:animEffect transition="in" filter="wipe(left)">
                                      <p:cBhvr>
                                        <p:cTn id="22" dur="500"/>
                                        <p:tgtEl>
                                          <p:spTgt spid="505">
                                            <p:txEl>
                                              <p:pRg st="4" end="4"/>
                                            </p:txEl>
                                          </p:spTgt>
                                        </p:tgtEl>
                                      </p:cBhvr>
                                    </p:animEffect>
                                  </p:childTnLst>
                                </p:cTn>
                              </p:par>
                              <p:par>
                                <p:cTn id="23" presetID="22" presetClass="entr" presetSubtype="8" fill="hold" grpId="0">
                                  <p:stCondLst>
                                    <p:cond delay="0"/>
                                  </p:stCondLst>
                                  <p:iterate>
                                    <p:tmAbs val="0"/>
                                  </p:iterate>
                                  <p:childTnLst>
                                    <p:set>
                                      <p:cBhvr>
                                        <p:cTn id="24" fill="hold"/>
                                        <p:tgtEl>
                                          <p:spTgt spid="505">
                                            <p:txEl>
                                              <p:pRg st="5" end="5"/>
                                            </p:txEl>
                                          </p:spTgt>
                                        </p:tgtEl>
                                        <p:attrNameLst>
                                          <p:attrName>style.visibility</p:attrName>
                                        </p:attrNameLst>
                                      </p:cBhvr>
                                      <p:to>
                                        <p:strVal val="visible"/>
                                      </p:to>
                                    </p:set>
                                    <p:animEffect transition="in" filter="wipe(left)">
                                      <p:cBhvr>
                                        <p:cTn id="25" dur="500"/>
                                        <p:tgtEl>
                                          <p:spTgt spid="50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iterate>
                                    <p:tmAbs val="0"/>
                                  </p:iterate>
                                  <p:childTnLst>
                                    <p:set>
                                      <p:cBhvr>
                                        <p:cTn id="29" fill="hold"/>
                                        <p:tgtEl>
                                          <p:spTgt spid="508"/>
                                        </p:tgtEl>
                                        <p:attrNameLst>
                                          <p:attrName>style.visibility</p:attrName>
                                        </p:attrNameLst>
                                      </p:cBhvr>
                                      <p:to>
                                        <p:strVal val="visible"/>
                                      </p:to>
                                    </p:set>
                                    <p:animEffect transition="in" filter="wipe(right)">
                                      <p:cBhvr>
                                        <p:cTn id="30" dur="500"/>
                                        <p:tgtEl>
                                          <p:spTgt spid="508"/>
                                        </p:tgtEl>
                                      </p:cBhvr>
                                    </p:animEffect>
                                  </p:childTnLst>
                                </p:cTn>
                              </p:par>
                            </p:childTnLst>
                          </p:cTn>
                        </p:par>
                        <p:par>
                          <p:cTn id="31" fill="hold">
                            <p:stCondLst>
                              <p:cond delay="500"/>
                            </p:stCondLst>
                            <p:childTnLst>
                              <p:par>
                                <p:cTn id="32" presetID="22" presetClass="entr" presetSubtype="8" fill="hold" grpId="0" nodeType="afterEffect">
                                  <p:stCondLst>
                                    <p:cond delay="0"/>
                                  </p:stCondLst>
                                  <p:iterate>
                                    <p:tmAbs val="0"/>
                                  </p:iterate>
                                  <p:childTnLst>
                                    <p:set>
                                      <p:cBhvr>
                                        <p:cTn id="33" fill="hold"/>
                                        <p:tgtEl>
                                          <p:spTgt spid="511"/>
                                        </p:tgtEl>
                                        <p:attrNameLst>
                                          <p:attrName>style.visibility</p:attrName>
                                        </p:attrNameLst>
                                      </p:cBhvr>
                                      <p:to>
                                        <p:strVal val="visible"/>
                                      </p:to>
                                    </p:set>
                                    <p:animEffect transition="in" filter="wipe(left)">
                                      <p:cBhvr>
                                        <p:cTn id="34" dur="500"/>
                                        <p:tgtEl>
                                          <p:spTgt spid="5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iterate>
                                    <p:tmAbs val="0"/>
                                  </p:iterate>
                                  <p:childTnLst>
                                    <p:set>
                                      <p:cBhvr>
                                        <p:cTn id="38" fill="hold"/>
                                        <p:tgtEl>
                                          <p:spTgt spid="524"/>
                                        </p:tgtEl>
                                        <p:attrNameLst>
                                          <p:attrName>style.visibility</p:attrName>
                                        </p:attrNameLst>
                                      </p:cBhvr>
                                      <p:to>
                                        <p:strVal val="visible"/>
                                      </p:to>
                                    </p:set>
                                    <p:animEffect transition="in" filter="wipe(up)">
                                      <p:cBhvr>
                                        <p:cTn id="39" dur="500"/>
                                        <p:tgtEl>
                                          <p:spTgt spid="5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iterate>
                                    <p:tmAbs val="0"/>
                                  </p:iterate>
                                  <p:childTnLst>
                                    <p:set>
                                      <p:cBhvr>
                                        <p:cTn id="43" fill="hold"/>
                                        <p:tgtEl>
                                          <p:spTgt spid="537"/>
                                        </p:tgtEl>
                                        <p:attrNameLst>
                                          <p:attrName>style.visibility</p:attrName>
                                        </p:attrNameLst>
                                      </p:cBhvr>
                                      <p:to>
                                        <p:strVal val="visible"/>
                                      </p:to>
                                    </p:set>
                                    <p:animEffect transition="in" filter="wipe(up)">
                                      <p:cBhvr>
                                        <p:cTn id="44" dur="500"/>
                                        <p:tgtEl>
                                          <p:spTgt spid="53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iterate>
                                    <p:tmAbs val="0"/>
                                  </p:iterate>
                                  <p:childTnLst>
                                    <p:set>
                                      <p:cBhvr>
                                        <p:cTn id="48" fill="hold"/>
                                        <p:tgtEl>
                                          <p:spTgt spid="550"/>
                                        </p:tgtEl>
                                        <p:attrNameLst>
                                          <p:attrName>style.visibility</p:attrName>
                                        </p:attrNameLst>
                                      </p:cBhvr>
                                      <p:to>
                                        <p:strVal val="visible"/>
                                      </p:to>
                                    </p:set>
                                    <p:animEffect transition="in" filter="wipe(up)">
                                      <p:cBhvr>
                                        <p:cTn id="49" dur="500"/>
                                        <p:tgtEl>
                                          <p:spTgt spid="550"/>
                                        </p:tgtEl>
                                      </p:cBhvr>
                                    </p:animEffect>
                                  </p:childTnLst>
                                </p:cTn>
                              </p:par>
                            </p:childTnLst>
                          </p:cTn>
                        </p:par>
                        <p:par>
                          <p:cTn id="50" fill="hold">
                            <p:stCondLst>
                              <p:cond delay="500"/>
                            </p:stCondLst>
                            <p:childTnLst>
                              <p:par>
                                <p:cTn id="51" presetID="10" presetClass="entr" presetSubtype="0" fill="hold" grpId="0" nodeType="afterEffect">
                                  <p:stCondLst>
                                    <p:cond delay="0"/>
                                  </p:stCondLst>
                                  <p:iterate>
                                    <p:tmAbs val="0"/>
                                  </p:iterate>
                                  <p:childTnLst>
                                    <p:set>
                                      <p:cBhvr>
                                        <p:cTn id="52" fill="hold"/>
                                        <p:tgtEl>
                                          <p:spTgt spid="554"/>
                                        </p:tgtEl>
                                        <p:attrNameLst>
                                          <p:attrName>style.visibility</p:attrName>
                                        </p:attrNameLst>
                                      </p:cBhvr>
                                      <p:to>
                                        <p:strVal val="visible"/>
                                      </p:to>
                                    </p:set>
                                    <p:animEffect transition="in" filter="fade">
                                      <p:cBhvr>
                                        <p:cTn id="53" dur="500"/>
                                        <p:tgtEl>
                                          <p:spTgt spid="554"/>
                                        </p:tgtEl>
                                      </p:cBhvr>
                                    </p:animEffect>
                                  </p:childTnLst>
                                </p:cTn>
                              </p:par>
                            </p:childTnLst>
                          </p:cTn>
                        </p:par>
                        <p:par>
                          <p:cTn id="54" fill="hold">
                            <p:stCondLst>
                              <p:cond delay="1000"/>
                            </p:stCondLst>
                            <p:childTnLst>
                              <p:par>
                                <p:cTn id="55" presetID="10" presetClass="entr" presetSubtype="0" fill="hold" grpId="0" nodeType="afterEffect">
                                  <p:stCondLst>
                                    <p:cond delay="0"/>
                                  </p:stCondLst>
                                  <p:iterate>
                                    <p:tmAbs val="0"/>
                                  </p:iterate>
                                  <p:childTnLst>
                                    <p:set>
                                      <p:cBhvr>
                                        <p:cTn id="56" fill="hold"/>
                                        <p:tgtEl>
                                          <p:spTgt spid="555"/>
                                        </p:tgtEl>
                                        <p:attrNameLst>
                                          <p:attrName>style.visibility</p:attrName>
                                        </p:attrNameLst>
                                      </p:cBhvr>
                                      <p:to>
                                        <p:strVal val="visible"/>
                                      </p:to>
                                    </p:set>
                                    <p:animEffect transition="in" filter="fade">
                                      <p:cBhvr>
                                        <p:cTn id="57" dur="500"/>
                                        <p:tgtEl>
                                          <p:spTgt spid="555"/>
                                        </p:tgtEl>
                                      </p:cBhvr>
                                    </p:animEffect>
                                  </p:childTnLst>
                                </p:cTn>
                              </p:par>
                            </p:childTnLst>
                          </p:cTn>
                        </p:par>
                        <p:par>
                          <p:cTn id="58" fill="hold">
                            <p:stCondLst>
                              <p:cond delay="1500"/>
                            </p:stCondLst>
                            <p:childTnLst>
                              <p:par>
                                <p:cTn id="59" presetID="10" presetClass="entr" presetSubtype="0" fill="hold" grpId="0" nodeType="afterEffect">
                                  <p:stCondLst>
                                    <p:cond delay="0"/>
                                  </p:stCondLst>
                                  <p:iterate>
                                    <p:tmAbs val="0"/>
                                  </p:iterate>
                                  <p:childTnLst>
                                    <p:set>
                                      <p:cBhvr>
                                        <p:cTn id="60" fill="hold"/>
                                        <p:tgtEl>
                                          <p:spTgt spid="553"/>
                                        </p:tgtEl>
                                        <p:attrNameLst>
                                          <p:attrName>style.visibility</p:attrName>
                                        </p:attrNameLst>
                                      </p:cBhvr>
                                      <p:to>
                                        <p:strVal val="visible"/>
                                      </p:to>
                                    </p:set>
                                    <p:animEffect transition="in" filter="fade">
                                      <p:cBhvr>
                                        <p:cTn id="61" dur="1500"/>
                                        <p:tgtEl>
                                          <p:spTgt spid="55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iterate>
                                    <p:tmAbs val="0"/>
                                  </p:iterate>
                                  <p:childTnLst>
                                    <p:set>
                                      <p:cBhvr>
                                        <p:cTn id="65" fill="hold"/>
                                        <p:tgtEl>
                                          <p:spTgt spid="568"/>
                                        </p:tgtEl>
                                        <p:attrNameLst>
                                          <p:attrName>style.visibility</p:attrName>
                                        </p:attrNameLst>
                                      </p:cBhvr>
                                      <p:to>
                                        <p:strVal val="visible"/>
                                      </p:to>
                                    </p:set>
                                    <p:animEffect transition="in" filter="wipe(up)">
                                      <p:cBhvr>
                                        <p:cTn id="66" dur="500"/>
                                        <p:tgtEl>
                                          <p:spTgt spid="568"/>
                                        </p:tgtEl>
                                      </p:cBhvr>
                                    </p:animEffect>
                                  </p:childTnLst>
                                </p:cTn>
                              </p:par>
                            </p:childTnLst>
                          </p:cTn>
                        </p:par>
                        <p:par>
                          <p:cTn id="67" fill="hold">
                            <p:stCondLst>
                              <p:cond delay="500"/>
                            </p:stCondLst>
                            <p:childTnLst>
                              <p:par>
                                <p:cTn id="68" presetID="10" presetClass="entr" presetSubtype="0" fill="hold" grpId="0" nodeType="afterEffect">
                                  <p:stCondLst>
                                    <p:cond delay="0"/>
                                  </p:stCondLst>
                                  <p:iterate>
                                    <p:tmAbs val="0"/>
                                  </p:iterate>
                                  <p:childTnLst>
                                    <p:set>
                                      <p:cBhvr>
                                        <p:cTn id="69" fill="hold"/>
                                        <p:tgtEl>
                                          <p:spTgt spid="571"/>
                                        </p:tgtEl>
                                        <p:attrNameLst>
                                          <p:attrName>style.visibility</p:attrName>
                                        </p:attrNameLst>
                                      </p:cBhvr>
                                      <p:to>
                                        <p:strVal val="visible"/>
                                      </p:to>
                                    </p:set>
                                    <p:animEffect transition="in" filter="fade">
                                      <p:cBhvr>
                                        <p:cTn id="70" dur="15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build="p" animBg="1" advAuto="0"/>
      <p:bldP spid="508" grpId="0" animBg="1" advAuto="0"/>
      <p:bldP spid="511" grpId="0" animBg="1" advAuto="0"/>
      <p:bldP spid="524" grpId="0" animBg="1" advAuto="0"/>
      <p:bldP spid="537" grpId="0" animBg="1" advAuto="0"/>
      <p:bldP spid="550" grpId="0" animBg="1" advAuto="0"/>
      <p:bldP spid="553" grpId="0" animBg="1" advAuto="0"/>
      <p:bldP spid="554" grpId="0" animBg="1" advAuto="0"/>
      <p:bldP spid="555" grpId="0" animBg="1" advAuto="0"/>
      <p:bldP spid="568" grpId="0" animBg="1" advAuto="0"/>
      <p:bldP spid="571" grpId="0"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p:nvPr/>
        </p:nvSpPr>
        <p:spPr>
          <a:xfrm>
            <a:off x="0" y="908720"/>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574" name="Shape 574"/>
          <p:cNvSpPr>
            <a:spLocks noGrp="1"/>
          </p:cNvSpPr>
          <p:nvPr>
            <p:ph type="title"/>
          </p:nvPr>
        </p:nvSpPr>
        <p:spPr>
          <a:xfrm>
            <a:off x="228600" y="152399"/>
            <a:ext cx="7772400" cy="598490"/>
          </a:xfrm>
          <a:prstGeom prst="rect">
            <a:avLst/>
          </a:prstGeom>
        </p:spPr>
        <p:txBody>
          <a:bodyPr/>
          <a:lstStyle>
            <a:lvl1pPr defTabSz="740663">
              <a:defRPr sz="3240" b="0">
                <a:solidFill>
                  <a:srgbClr val="DA1F28"/>
                </a:solidFill>
                <a:effectLst>
                  <a:outerShdw blurRad="30861" dist="20574" dir="5400000" rotWithShape="0">
                    <a:srgbClr val="000000">
                      <a:alpha val="25000"/>
                    </a:srgbClr>
                  </a:outerShdw>
                </a:effectLst>
                <a:latin typeface="Tahoma Negreta"/>
                <a:ea typeface="Tahoma Negreta"/>
                <a:cs typeface="Tahoma Negreta"/>
                <a:sym typeface="Tahoma Negreta"/>
              </a:defRPr>
            </a:lvl1pPr>
          </a:lstStyle>
          <a:p>
            <a:pPr lvl="0">
              <a:defRPr sz="1800">
                <a:solidFill>
                  <a:srgbClr val="000000"/>
                </a:solidFill>
                <a:effectLst/>
              </a:defRPr>
            </a:pPr>
            <a:r>
              <a:rPr sz="3240">
                <a:solidFill>
                  <a:srgbClr val="DA1F28"/>
                </a:solidFill>
                <a:effectLst>
                  <a:outerShdw blurRad="30861" dist="20574" dir="5400000" rotWithShape="0">
                    <a:srgbClr val="000000">
                      <a:alpha val="25000"/>
                    </a:srgbClr>
                  </a:outerShdw>
                </a:effectLst>
              </a:rPr>
              <a:t>4. COMPOUND OPERATORS</a:t>
            </a:r>
          </a:p>
        </p:txBody>
      </p:sp>
      <p:sp>
        <p:nvSpPr>
          <p:cNvPr id="575" name="Shape 575"/>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98</a:t>
            </a:fld>
            <a:endParaRPr sz="1000"/>
          </a:p>
        </p:txBody>
      </p:sp>
      <p:grpSp>
        <p:nvGrpSpPr>
          <p:cNvPr id="578" name="Group 578"/>
          <p:cNvGrpSpPr/>
          <p:nvPr/>
        </p:nvGrpSpPr>
        <p:grpSpPr>
          <a:xfrm>
            <a:off x="251519" y="1052736"/>
            <a:ext cx="1296146" cy="504057"/>
            <a:chOff x="0" y="0"/>
            <a:chExt cx="1296144" cy="504056"/>
          </a:xfrm>
        </p:grpSpPr>
        <p:sp>
          <p:nvSpPr>
            <p:cNvPr id="576" name="Shape 576"/>
            <p:cNvSpPr/>
            <p:nvPr/>
          </p:nvSpPr>
          <p:spPr>
            <a:xfrm>
              <a:off x="0" y="0"/>
              <a:ext cx="1296145" cy="504057"/>
            </a:xfrm>
            <a:prstGeom prst="roundRect">
              <a:avLst>
                <a:gd name="adj" fmla="val 16667"/>
              </a:avLst>
            </a:prstGeom>
            <a:solidFill>
              <a:srgbClr val="D9D9D9"/>
            </a:solidFill>
            <a:ln w="54999" cap="flat">
              <a:solidFill>
                <a:srgbClr val="000000"/>
              </a:solidFill>
              <a:prstDash val="solid"/>
              <a:bevel/>
            </a:ln>
            <a:effectLst/>
          </p:spPr>
          <p:txBody>
            <a:bodyPr wrap="square" lIns="0" tIns="0" rIns="0" bIns="0" numCol="1" anchor="ctr">
              <a:noAutofit/>
            </a:bodyPr>
            <a:lstStyle/>
            <a:p>
              <a:pPr lvl="0" algn="ctr">
                <a:defRPr sz="1600"/>
              </a:pPr>
              <a:endParaRPr/>
            </a:p>
          </p:txBody>
        </p:sp>
        <p:sp>
          <p:nvSpPr>
            <p:cNvPr id="577" name="Shape 577"/>
            <p:cNvSpPr/>
            <p:nvPr/>
          </p:nvSpPr>
          <p:spPr>
            <a:xfrm>
              <a:off x="24605" y="70775"/>
              <a:ext cx="1246934" cy="362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600"/>
              </a:lvl1pPr>
            </a:lstStyle>
            <a:p>
              <a:pPr lvl="0">
                <a:defRPr sz="1800"/>
              </a:pPr>
              <a:r>
                <a:rPr sz="1600"/>
                <a:t>Example 2</a:t>
              </a:r>
            </a:p>
          </p:txBody>
        </p:sp>
      </p:grpSp>
      <p:grpSp>
        <p:nvGrpSpPr>
          <p:cNvPr id="581" name="Group 581"/>
          <p:cNvGrpSpPr/>
          <p:nvPr/>
        </p:nvGrpSpPr>
        <p:grpSpPr>
          <a:xfrm>
            <a:off x="1691680" y="1052736"/>
            <a:ext cx="4392489" cy="1080121"/>
            <a:chOff x="0" y="0"/>
            <a:chExt cx="4392488" cy="1080120"/>
          </a:xfrm>
        </p:grpSpPr>
        <p:sp>
          <p:nvSpPr>
            <p:cNvPr id="579" name="Shape 579"/>
            <p:cNvSpPr/>
            <p:nvPr/>
          </p:nvSpPr>
          <p:spPr>
            <a:xfrm>
              <a:off x="0" y="0"/>
              <a:ext cx="4392489" cy="1080121"/>
            </a:xfrm>
            <a:prstGeom prst="roundRect">
              <a:avLst>
                <a:gd name="adj" fmla="val 16667"/>
              </a:avLst>
            </a:prstGeom>
            <a:solidFill>
              <a:srgbClr val="FFFFFF"/>
            </a:solidFill>
            <a:ln w="54999" cap="flat">
              <a:solidFill>
                <a:srgbClr val="21768B"/>
              </a:solidFill>
              <a:prstDash val="solid"/>
              <a:bevel/>
            </a:ln>
            <a:effectLst/>
          </p:spPr>
          <p:txBody>
            <a:bodyPr wrap="square" lIns="0" tIns="0" rIns="0" bIns="0" numCol="1" anchor="ctr">
              <a:noAutofit/>
            </a:bodyPr>
            <a:lstStyle/>
            <a:p>
              <a:pPr lvl="0">
                <a:defRPr>
                  <a:solidFill>
                    <a:srgbClr val="00B050"/>
                  </a:solidFill>
                </a:defRPr>
              </a:pPr>
              <a:endParaRPr/>
            </a:p>
          </p:txBody>
        </p:sp>
        <p:sp>
          <p:nvSpPr>
            <p:cNvPr id="580" name="Shape 580"/>
            <p:cNvSpPr/>
            <p:nvPr/>
          </p:nvSpPr>
          <p:spPr>
            <a:xfrm>
              <a:off x="52726" y="22778"/>
              <a:ext cx="4287036" cy="103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rPr>
                  <a:solidFill>
                    <a:srgbClr val="00B0F0"/>
                  </a:solidFill>
                </a:rPr>
                <a:t>int</a:t>
              </a:r>
              <a:r>
                <a:t> x = 10; </a:t>
              </a:r>
              <a:endParaRPr>
                <a:solidFill>
                  <a:srgbClr val="FFFFFF"/>
                </a:solidFill>
              </a:endParaRPr>
            </a:p>
            <a:p>
              <a:pPr lvl="0"/>
              <a:r>
                <a:rPr>
                  <a:solidFill>
                    <a:srgbClr val="00B0F0"/>
                  </a:solidFill>
                </a:rPr>
                <a:t>int</a:t>
              </a:r>
              <a:r>
                <a:t> y = 5;</a:t>
              </a:r>
              <a:endParaRPr>
                <a:solidFill>
                  <a:srgbClr val="FFFFFF"/>
                </a:solidFill>
              </a:endParaRPr>
            </a:p>
            <a:p>
              <a:pPr lvl="0"/>
              <a:r>
                <a:t>x*= </a:t>
              </a:r>
              <a:r>
                <a:rPr>
                  <a:solidFill>
                    <a:srgbClr val="0000FF"/>
                  </a:solidFill>
                </a:rPr>
                <a:t>y</a:t>
              </a:r>
              <a:r>
                <a:t> + 7;	</a:t>
              </a:r>
              <a:r>
                <a:rPr>
                  <a:solidFill>
                    <a:srgbClr val="00B050"/>
                  </a:solidFill>
                </a:rPr>
                <a:t>//x = x * (y + 7)</a:t>
              </a:r>
            </a:p>
          </p:txBody>
        </p:sp>
      </p:grpSp>
      <p:grpSp>
        <p:nvGrpSpPr>
          <p:cNvPr id="594" name="Group 594"/>
          <p:cNvGrpSpPr/>
          <p:nvPr/>
        </p:nvGrpSpPr>
        <p:grpSpPr>
          <a:xfrm>
            <a:off x="1691680" y="2276872"/>
            <a:ext cx="1800201" cy="1152129"/>
            <a:chOff x="0" y="0"/>
            <a:chExt cx="1800200" cy="1152128"/>
          </a:xfrm>
        </p:grpSpPr>
        <p:sp>
          <p:nvSpPr>
            <p:cNvPr id="582" name="Shape 582"/>
            <p:cNvSpPr/>
            <p:nvPr/>
          </p:nvSpPr>
          <p:spPr>
            <a:xfrm>
              <a:off x="720079" y="906553"/>
              <a:ext cx="1080122" cy="1"/>
            </a:xfrm>
            <a:prstGeom prst="line">
              <a:avLst/>
            </a:prstGeom>
            <a:noFill/>
            <a:ln w="9525" cap="flat">
              <a:solidFill>
                <a:srgbClr val="2DA2BF"/>
              </a:solidFill>
              <a:prstDash val="solid"/>
              <a:bevel/>
              <a:headEnd type="triangle" w="med" len="med"/>
              <a:tailEnd type="triangle" w="med" len="med"/>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85" name="Group 585"/>
            <p:cNvGrpSpPr/>
            <p:nvPr/>
          </p:nvGrpSpPr>
          <p:grpSpPr>
            <a:xfrm>
              <a:off x="864096" y="726533"/>
              <a:ext cx="792089" cy="360041"/>
              <a:chOff x="0" y="0"/>
              <a:chExt cx="792087" cy="360040"/>
            </a:xfrm>
          </p:grpSpPr>
          <p:sp>
            <p:nvSpPr>
              <p:cNvPr id="583" name="Shape 583"/>
              <p:cNvSpPr/>
              <p:nvPr/>
            </p:nvSpPr>
            <p:spPr>
              <a:xfrm>
                <a:off x="0" y="-1"/>
                <a:ext cx="792088" cy="360042"/>
              </a:xfrm>
              <a:prstGeom prst="rect">
                <a:avLst/>
              </a:prstGeom>
              <a:solidFill>
                <a:srgbClr val="FFFFFF"/>
              </a:solidFill>
              <a:ln w="12700" cap="flat">
                <a:noFill/>
                <a:miter lim="400000"/>
              </a:ln>
              <a:effectLst/>
            </p:spPr>
            <p:txBody>
              <a:bodyPr wrap="square" lIns="0" tIns="0" rIns="0" bIns="0" numCol="1" anchor="ctr">
                <a:noAutofit/>
              </a:bodyPr>
              <a:lstStyle/>
              <a:p>
                <a:pPr lvl="0" algn="ctr">
                  <a:defRPr sz="1200">
                    <a:solidFill>
                      <a:srgbClr val="227A8F"/>
                    </a:solidFill>
                  </a:defRPr>
                </a:pPr>
                <a:endParaRPr/>
              </a:p>
            </p:txBody>
          </p:sp>
          <p:sp>
            <p:nvSpPr>
              <p:cNvPr id="584" name="Shape 584"/>
              <p:cNvSpPr/>
              <p:nvPr/>
            </p:nvSpPr>
            <p:spPr>
              <a:xfrm>
                <a:off x="0" y="35825"/>
                <a:ext cx="792088" cy="2883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227A8F"/>
                    </a:solidFill>
                  </a:defRPr>
                </a:lvl1pPr>
              </a:lstStyle>
              <a:p>
                <a:pPr lvl="0">
                  <a:defRPr sz="1800">
                    <a:solidFill>
                      <a:srgbClr val="000000"/>
                    </a:solidFill>
                  </a:defRPr>
                </a:pPr>
                <a:r>
                  <a:rPr sz="1200">
                    <a:solidFill>
                      <a:srgbClr val="227A8F"/>
                    </a:solidFill>
                  </a:rPr>
                  <a:t>32 bits</a:t>
                </a:r>
              </a:p>
            </p:txBody>
          </p:sp>
        </p:grpSp>
        <p:grpSp>
          <p:nvGrpSpPr>
            <p:cNvPr id="588" name="Group 588"/>
            <p:cNvGrpSpPr/>
            <p:nvPr/>
          </p:nvGrpSpPr>
          <p:grpSpPr>
            <a:xfrm>
              <a:off x="720079" y="-1"/>
              <a:ext cx="1080122" cy="720082"/>
              <a:chOff x="0" y="0"/>
              <a:chExt cx="1080120" cy="720080"/>
            </a:xfrm>
          </p:grpSpPr>
          <p:sp>
            <p:nvSpPr>
              <p:cNvPr id="586" name="Shape 586"/>
              <p:cNvSpPr/>
              <p:nvPr/>
            </p:nvSpPr>
            <p:spPr>
              <a:xfrm>
                <a:off x="0" y="0"/>
                <a:ext cx="1080121" cy="720081"/>
              </a:xfrm>
              <a:prstGeom prst="roundRect">
                <a:avLst>
                  <a:gd name="adj" fmla="val 16667"/>
                </a:avLst>
              </a:prstGeom>
              <a:solidFill>
                <a:srgbClr val="D9D9D9"/>
              </a:solidFill>
              <a:ln w="54999" cap="flat">
                <a:solidFill>
                  <a:srgbClr val="21768B"/>
                </a:solidFill>
                <a:prstDash val="solid"/>
                <a:bevel/>
              </a:ln>
              <a:effectLst/>
            </p:spPr>
            <p:txBody>
              <a:bodyPr wrap="square" lIns="0" tIns="0" rIns="0" bIns="0" numCol="1" anchor="ctr">
                <a:noAutofit/>
              </a:bodyPr>
              <a:lstStyle/>
              <a:p>
                <a:pPr lvl="0" algn="ctr">
                  <a:defRPr>
                    <a:solidFill>
                      <a:srgbClr val="227A8F"/>
                    </a:solidFill>
                  </a:defRPr>
                </a:pPr>
                <a:endParaRPr/>
              </a:p>
            </p:txBody>
          </p:sp>
          <p:sp>
            <p:nvSpPr>
              <p:cNvPr id="587" name="Shape 587"/>
              <p:cNvSpPr/>
              <p:nvPr/>
            </p:nvSpPr>
            <p:spPr>
              <a:xfrm>
                <a:off x="35150" y="160258"/>
                <a:ext cx="100982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227A8F"/>
                    </a:solidFill>
                  </a:defRPr>
                </a:lvl1pPr>
              </a:lstStyle>
              <a:p>
                <a:pPr lvl="0">
                  <a:defRPr>
                    <a:solidFill>
                      <a:srgbClr val="000000"/>
                    </a:solidFill>
                  </a:defRPr>
                </a:pPr>
                <a:r>
                  <a:rPr>
                    <a:solidFill>
                      <a:srgbClr val="227A8F"/>
                    </a:solidFill>
                  </a:rPr>
                  <a:t>10</a:t>
                </a:r>
              </a:p>
            </p:txBody>
          </p:sp>
        </p:grpSp>
        <p:sp>
          <p:nvSpPr>
            <p:cNvPr id="589" name="Shape 589"/>
            <p:cNvSpPr/>
            <p:nvPr/>
          </p:nvSpPr>
          <p:spPr>
            <a:xfrm>
              <a:off x="1800200"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92" name="Group 592"/>
            <p:cNvGrpSpPr/>
            <p:nvPr/>
          </p:nvGrpSpPr>
          <p:grpSpPr>
            <a:xfrm>
              <a:off x="-1" y="-1"/>
              <a:ext cx="648074" cy="720082"/>
              <a:chOff x="0" y="0"/>
              <a:chExt cx="648072" cy="720080"/>
            </a:xfrm>
          </p:grpSpPr>
          <p:sp>
            <p:nvSpPr>
              <p:cNvPr id="590" name="Shape 590"/>
              <p:cNvSpPr/>
              <p:nvPr/>
            </p:nvSpPr>
            <p:spPr>
              <a:xfrm>
                <a:off x="0" y="0"/>
                <a:ext cx="648073" cy="720081"/>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591" name="Shape 591"/>
              <p:cNvSpPr/>
              <p:nvPr/>
            </p:nvSpPr>
            <p:spPr>
              <a:xfrm>
                <a:off x="31635" y="160258"/>
                <a:ext cx="5848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x</a:t>
                </a:r>
              </a:p>
            </p:txBody>
          </p:sp>
        </p:grpSp>
        <p:sp>
          <p:nvSpPr>
            <p:cNvPr id="593" name="Shape 593"/>
            <p:cNvSpPr/>
            <p:nvPr/>
          </p:nvSpPr>
          <p:spPr>
            <a:xfrm flipH="1">
              <a:off x="720079"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grpSp>
        <p:nvGrpSpPr>
          <p:cNvPr id="607" name="Group 607"/>
          <p:cNvGrpSpPr/>
          <p:nvPr/>
        </p:nvGrpSpPr>
        <p:grpSpPr>
          <a:xfrm>
            <a:off x="4283967" y="2276872"/>
            <a:ext cx="1800201" cy="1152129"/>
            <a:chOff x="0" y="0"/>
            <a:chExt cx="1800200" cy="1152128"/>
          </a:xfrm>
        </p:grpSpPr>
        <p:sp>
          <p:nvSpPr>
            <p:cNvPr id="595" name="Shape 595"/>
            <p:cNvSpPr/>
            <p:nvPr/>
          </p:nvSpPr>
          <p:spPr>
            <a:xfrm>
              <a:off x="720079" y="906553"/>
              <a:ext cx="1080122" cy="1"/>
            </a:xfrm>
            <a:prstGeom prst="line">
              <a:avLst/>
            </a:prstGeom>
            <a:noFill/>
            <a:ln w="9525" cap="flat">
              <a:solidFill>
                <a:srgbClr val="2DA2BF"/>
              </a:solidFill>
              <a:prstDash val="solid"/>
              <a:bevel/>
              <a:headEnd type="triangle" w="med" len="med"/>
              <a:tailEnd type="triangle" w="med" len="med"/>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598" name="Group 598"/>
            <p:cNvGrpSpPr/>
            <p:nvPr/>
          </p:nvGrpSpPr>
          <p:grpSpPr>
            <a:xfrm>
              <a:off x="864096" y="726533"/>
              <a:ext cx="792089" cy="360041"/>
              <a:chOff x="0" y="0"/>
              <a:chExt cx="792087" cy="360040"/>
            </a:xfrm>
          </p:grpSpPr>
          <p:sp>
            <p:nvSpPr>
              <p:cNvPr id="596" name="Shape 596"/>
              <p:cNvSpPr/>
              <p:nvPr/>
            </p:nvSpPr>
            <p:spPr>
              <a:xfrm>
                <a:off x="0" y="-1"/>
                <a:ext cx="792088" cy="360042"/>
              </a:xfrm>
              <a:prstGeom prst="rect">
                <a:avLst/>
              </a:prstGeom>
              <a:solidFill>
                <a:srgbClr val="FFFFFF"/>
              </a:solidFill>
              <a:ln w="12700" cap="flat">
                <a:noFill/>
                <a:miter lim="400000"/>
              </a:ln>
              <a:effectLst/>
            </p:spPr>
            <p:txBody>
              <a:bodyPr wrap="square" lIns="0" tIns="0" rIns="0" bIns="0" numCol="1" anchor="ctr">
                <a:noAutofit/>
              </a:bodyPr>
              <a:lstStyle/>
              <a:p>
                <a:pPr lvl="0" algn="ctr">
                  <a:defRPr sz="1200">
                    <a:solidFill>
                      <a:srgbClr val="227A8F"/>
                    </a:solidFill>
                  </a:defRPr>
                </a:pPr>
                <a:endParaRPr/>
              </a:p>
            </p:txBody>
          </p:sp>
          <p:sp>
            <p:nvSpPr>
              <p:cNvPr id="597" name="Shape 597"/>
              <p:cNvSpPr/>
              <p:nvPr/>
            </p:nvSpPr>
            <p:spPr>
              <a:xfrm>
                <a:off x="0" y="35825"/>
                <a:ext cx="792088" cy="2883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227A8F"/>
                    </a:solidFill>
                  </a:defRPr>
                </a:lvl1pPr>
              </a:lstStyle>
              <a:p>
                <a:pPr lvl="0">
                  <a:defRPr sz="1800">
                    <a:solidFill>
                      <a:srgbClr val="000000"/>
                    </a:solidFill>
                  </a:defRPr>
                </a:pPr>
                <a:r>
                  <a:rPr sz="1200">
                    <a:solidFill>
                      <a:srgbClr val="227A8F"/>
                    </a:solidFill>
                  </a:rPr>
                  <a:t>32 bits</a:t>
                </a:r>
              </a:p>
            </p:txBody>
          </p:sp>
        </p:grpSp>
        <p:grpSp>
          <p:nvGrpSpPr>
            <p:cNvPr id="601" name="Group 601"/>
            <p:cNvGrpSpPr/>
            <p:nvPr/>
          </p:nvGrpSpPr>
          <p:grpSpPr>
            <a:xfrm>
              <a:off x="720079" y="-1"/>
              <a:ext cx="1080122" cy="720082"/>
              <a:chOff x="0" y="0"/>
              <a:chExt cx="1080120" cy="720080"/>
            </a:xfrm>
          </p:grpSpPr>
          <p:sp>
            <p:nvSpPr>
              <p:cNvPr id="599" name="Shape 599"/>
              <p:cNvSpPr/>
              <p:nvPr/>
            </p:nvSpPr>
            <p:spPr>
              <a:xfrm>
                <a:off x="0" y="0"/>
                <a:ext cx="1080121" cy="720081"/>
              </a:xfrm>
              <a:prstGeom prst="roundRect">
                <a:avLst>
                  <a:gd name="adj" fmla="val 16667"/>
                </a:avLst>
              </a:prstGeom>
              <a:solidFill>
                <a:srgbClr val="D9D9D9"/>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600" name="Shape 600"/>
              <p:cNvSpPr/>
              <p:nvPr/>
            </p:nvSpPr>
            <p:spPr>
              <a:xfrm>
                <a:off x="35150" y="160258"/>
                <a:ext cx="100982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227A8F"/>
                    </a:solidFill>
                  </a:defRPr>
                </a:lvl1pPr>
              </a:lstStyle>
              <a:p>
                <a:pPr lvl="0">
                  <a:defRPr>
                    <a:solidFill>
                      <a:srgbClr val="000000"/>
                    </a:solidFill>
                  </a:defRPr>
                </a:pPr>
                <a:r>
                  <a:rPr>
                    <a:solidFill>
                      <a:srgbClr val="227A8F"/>
                    </a:solidFill>
                  </a:rPr>
                  <a:t>5</a:t>
                </a:r>
              </a:p>
            </p:txBody>
          </p:sp>
        </p:grpSp>
        <p:sp>
          <p:nvSpPr>
            <p:cNvPr id="602" name="Shape 602"/>
            <p:cNvSpPr/>
            <p:nvPr/>
          </p:nvSpPr>
          <p:spPr>
            <a:xfrm>
              <a:off x="1800200"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605" name="Group 605"/>
            <p:cNvGrpSpPr/>
            <p:nvPr/>
          </p:nvGrpSpPr>
          <p:grpSpPr>
            <a:xfrm>
              <a:off x="-1" y="-1"/>
              <a:ext cx="648074" cy="720082"/>
              <a:chOff x="0" y="0"/>
              <a:chExt cx="648072" cy="720080"/>
            </a:xfrm>
          </p:grpSpPr>
          <p:sp>
            <p:nvSpPr>
              <p:cNvPr id="603" name="Shape 603"/>
              <p:cNvSpPr/>
              <p:nvPr/>
            </p:nvSpPr>
            <p:spPr>
              <a:xfrm>
                <a:off x="0" y="0"/>
                <a:ext cx="648073" cy="720081"/>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604" name="Shape 604"/>
              <p:cNvSpPr/>
              <p:nvPr/>
            </p:nvSpPr>
            <p:spPr>
              <a:xfrm>
                <a:off x="31635" y="160258"/>
                <a:ext cx="5848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y</a:t>
                </a:r>
              </a:p>
            </p:txBody>
          </p:sp>
        </p:grpSp>
        <p:sp>
          <p:nvSpPr>
            <p:cNvPr id="606" name="Shape 606"/>
            <p:cNvSpPr/>
            <p:nvPr/>
          </p:nvSpPr>
          <p:spPr>
            <a:xfrm flipH="1">
              <a:off x="720079"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grpSp>
        <p:nvGrpSpPr>
          <p:cNvPr id="620" name="Group 620"/>
          <p:cNvGrpSpPr/>
          <p:nvPr/>
        </p:nvGrpSpPr>
        <p:grpSpPr>
          <a:xfrm>
            <a:off x="1691680" y="3573016"/>
            <a:ext cx="1800201" cy="1152129"/>
            <a:chOff x="0" y="0"/>
            <a:chExt cx="1800200" cy="1152128"/>
          </a:xfrm>
        </p:grpSpPr>
        <p:sp>
          <p:nvSpPr>
            <p:cNvPr id="608" name="Shape 608"/>
            <p:cNvSpPr/>
            <p:nvPr/>
          </p:nvSpPr>
          <p:spPr>
            <a:xfrm>
              <a:off x="720079" y="906553"/>
              <a:ext cx="1080122" cy="1"/>
            </a:xfrm>
            <a:prstGeom prst="line">
              <a:avLst/>
            </a:prstGeom>
            <a:noFill/>
            <a:ln w="9525" cap="flat">
              <a:solidFill>
                <a:srgbClr val="2DA2BF"/>
              </a:solidFill>
              <a:prstDash val="solid"/>
              <a:bevel/>
              <a:headEnd type="triangle" w="med" len="med"/>
              <a:tailEnd type="triangle" w="med" len="med"/>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611" name="Group 611"/>
            <p:cNvGrpSpPr/>
            <p:nvPr/>
          </p:nvGrpSpPr>
          <p:grpSpPr>
            <a:xfrm>
              <a:off x="864096" y="726533"/>
              <a:ext cx="792089" cy="360041"/>
              <a:chOff x="0" y="0"/>
              <a:chExt cx="792087" cy="360040"/>
            </a:xfrm>
          </p:grpSpPr>
          <p:sp>
            <p:nvSpPr>
              <p:cNvPr id="609" name="Shape 609"/>
              <p:cNvSpPr/>
              <p:nvPr/>
            </p:nvSpPr>
            <p:spPr>
              <a:xfrm>
                <a:off x="0" y="-1"/>
                <a:ext cx="792088" cy="360042"/>
              </a:xfrm>
              <a:prstGeom prst="rect">
                <a:avLst/>
              </a:prstGeom>
              <a:solidFill>
                <a:srgbClr val="FFFFFF"/>
              </a:solidFill>
              <a:ln w="12700" cap="flat">
                <a:noFill/>
                <a:miter lim="400000"/>
              </a:ln>
              <a:effectLst/>
            </p:spPr>
            <p:txBody>
              <a:bodyPr wrap="square" lIns="0" tIns="0" rIns="0" bIns="0" numCol="1" anchor="ctr">
                <a:noAutofit/>
              </a:bodyPr>
              <a:lstStyle/>
              <a:p>
                <a:pPr lvl="0" algn="ctr">
                  <a:defRPr sz="1200">
                    <a:solidFill>
                      <a:srgbClr val="227A8F"/>
                    </a:solidFill>
                  </a:defRPr>
                </a:pPr>
                <a:endParaRPr/>
              </a:p>
            </p:txBody>
          </p:sp>
          <p:sp>
            <p:nvSpPr>
              <p:cNvPr id="610" name="Shape 610"/>
              <p:cNvSpPr/>
              <p:nvPr/>
            </p:nvSpPr>
            <p:spPr>
              <a:xfrm>
                <a:off x="0" y="35825"/>
                <a:ext cx="792088" cy="2883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227A8F"/>
                    </a:solidFill>
                  </a:defRPr>
                </a:lvl1pPr>
              </a:lstStyle>
              <a:p>
                <a:pPr lvl="0">
                  <a:defRPr sz="1800">
                    <a:solidFill>
                      <a:srgbClr val="000000"/>
                    </a:solidFill>
                  </a:defRPr>
                </a:pPr>
                <a:r>
                  <a:rPr sz="1200">
                    <a:solidFill>
                      <a:srgbClr val="227A8F"/>
                    </a:solidFill>
                  </a:rPr>
                  <a:t>32 bits</a:t>
                </a:r>
              </a:p>
            </p:txBody>
          </p:sp>
        </p:grpSp>
        <p:grpSp>
          <p:nvGrpSpPr>
            <p:cNvPr id="614" name="Group 614"/>
            <p:cNvGrpSpPr/>
            <p:nvPr/>
          </p:nvGrpSpPr>
          <p:grpSpPr>
            <a:xfrm>
              <a:off x="720079" y="-1"/>
              <a:ext cx="1080122" cy="720082"/>
              <a:chOff x="0" y="0"/>
              <a:chExt cx="1080120" cy="720080"/>
            </a:xfrm>
          </p:grpSpPr>
          <p:sp>
            <p:nvSpPr>
              <p:cNvPr id="612" name="Shape 612"/>
              <p:cNvSpPr/>
              <p:nvPr/>
            </p:nvSpPr>
            <p:spPr>
              <a:xfrm>
                <a:off x="0" y="0"/>
                <a:ext cx="1080121" cy="720081"/>
              </a:xfrm>
              <a:prstGeom prst="roundRect">
                <a:avLst>
                  <a:gd name="adj" fmla="val 16667"/>
                </a:avLst>
              </a:prstGeom>
              <a:solidFill>
                <a:srgbClr val="D9D9D9"/>
              </a:solidFill>
              <a:ln w="54999" cap="flat">
                <a:solidFill>
                  <a:srgbClr val="21768B"/>
                </a:solidFill>
                <a:prstDash val="solid"/>
                <a:bevel/>
              </a:ln>
              <a:effectLst/>
            </p:spPr>
            <p:txBody>
              <a:bodyPr wrap="square" lIns="0" tIns="0" rIns="0" bIns="0" numCol="1" anchor="ctr">
                <a:noAutofit/>
              </a:bodyPr>
              <a:lstStyle/>
              <a:p>
                <a:pPr lvl="0" algn="ctr">
                  <a:defRPr>
                    <a:solidFill>
                      <a:srgbClr val="227A8F"/>
                    </a:solidFill>
                  </a:defRPr>
                </a:pPr>
                <a:endParaRPr/>
              </a:p>
            </p:txBody>
          </p:sp>
          <p:sp>
            <p:nvSpPr>
              <p:cNvPr id="613" name="Shape 613"/>
              <p:cNvSpPr/>
              <p:nvPr/>
            </p:nvSpPr>
            <p:spPr>
              <a:xfrm>
                <a:off x="35150" y="160258"/>
                <a:ext cx="100982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227A8F"/>
                    </a:solidFill>
                  </a:defRPr>
                </a:lvl1pPr>
              </a:lstStyle>
              <a:p>
                <a:pPr lvl="0">
                  <a:defRPr>
                    <a:solidFill>
                      <a:srgbClr val="000000"/>
                    </a:solidFill>
                  </a:defRPr>
                </a:pPr>
                <a:r>
                  <a:rPr>
                    <a:solidFill>
                      <a:srgbClr val="227A8F"/>
                    </a:solidFill>
                  </a:rPr>
                  <a:t>120</a:t>
                </a:r>
              </a:p>
            </p:txBody>
          </p:sp>
        </p:grpSp>
        <p:sp>
          <p:nvSpPr>
            <p:cNvPr id="615" name="Shape 615"/>
            <p:cNvSpPr/>
            <p:nvPr/>
          </p:nvSpPr>
          <p:spPr>
            <a:xfrm>
              <a:off x="1800200"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618" name="Group 618"/>
            <p:cNvGrpSpPr/>
            <p:nvPr/>
          </p:nvGrpSpPr>
          <p:grpSpPr>
            <a:xfrm>
              <a:off x="-1" y="-1"/>
              <a:ext cx="648074" cy="720082"/>
              <a:chOff x="0" y="0"/>
              <a:chExt cx="648072" cy="720080"/>
            </a:xfrm>
          </p:grpSpPr>
          <p:sp>
            <p:nvSpPr>
              <p:cNvPr id="616" name="Shape 616"/>
              <p:cNvSpPr/>
              <p:nvPr/>
            </p:nvSpPr>
            <p:spPr>
              <a:xfrm>
                <a:off x="0" y="0"/>
                <a:ext cx="648073" cy="720081"/>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617" name="Shape 617"/>
              <p:cNvSpPr/>
              <p:nvPr/>
            </p:nvSpPr>
            <p:spPr>
              <a:xfrm>
                <a:off x="31635" y="160258"/>
                <a:ext cx="5848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x</a:t>
                </a:r>
              </a:p>
            </p:txBody>
          </p:sp>
        </p:grpSp>
        <p:sp>
          <p:nvSpPr>
            <p:cNvPr id="619" name="Shape 619"/>
            <p:cNvSpPr/>
            <p:nvPr/>
          </p:nvSpPr>
          <p:spPr>
            <a:xfrm flipH="1">
              <a:off x="720079"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grpSp>
        <p:nvGrpSpPr>
          <p:cNvPr id="623" name="Group 623"/>
          <p:cNvGrpSpPr/>
          <p:nvPr/>
        </p:nvGrpSpPr>
        <p:grpSpPr>
          <a:xfrm>
            <a:off x="207302" y="3592193"/>
            <a:ext cx="1332149" cy="720081"/>
            <a:chOff x="0" y="0"/>
            <a:chExt cx="1332148" cy="720079"/>
          </a:xfrm>
        </p:grpSpPr>
        <p:sp>
          <p:nvSpPr>
            <p:cNvPr id="621" name="Shape 621"/>
            <p:cNvSpPr/>
            <p:nvPr/>
          </p:nvSpPr>
          <p:spPr>
            <a:xfrm>
              <a:off x="0" y="0"/>
              <a:ext cx="1332149" cy="720080"/>
            </a:xfrm>
            <a:prstGeom prst="roundRect">
              <a:avLst>
                <a:gd name="adj" fmla="val 16667"/>
              </a:avLst>
            </a:prstGeom>
            <a:solidFill>
              <a:srgbClr val="FF0000"/>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622" name="Shape 622"/>
            <p:cNvSpPr/>
            <p:nvPr/>
          </p:nvSpPr>
          <p:spPr>
            <a:xfrm>
              <a:off x="35150" y="160258"/>
              <a:ext cx="1261848"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UPDATED</a:t>
              </a:r>
            </a:p>
          </p:txBody>
        </p:sp>
      </p:grpSp>
      <p:sp>
        <p:nvSpPr>
          <p:cNvPr id="624" name="Shape 624"/>
          <p:cNvSpPr/>
          <p:nvPr/>
        </p:nvSpPr>
        <p:spPr>
          <a:xfrm flipH="1">
            <a:off x="2447763" y="2276872"/>
            <a:ext cx="1008113" cy="720081"/>
          </a:xfrm>
          <a:prstGeom prst="line">
            <a:avLst/>
          </a:prstGeom>
          <a:ln w="28575">
            <a:solidFill>
              <a:srgbClr val="FF0000"/>
            </a:solidFill>
          </a:ln>
        </p:spPr>
        <p:txBody>
          <a:bodyPr lIns="0" tIns="0" rIns="0" bIns="0"/>
          <a:lstStyle/>
          <a:p>
            <a:pPr lvl="0" defTabSz="457200">
              <a:defRPr sz="1200">
                <a:latin typeface="+mj-lt"/>
                <a:ea typeface="+mj-ea"/>
                <a:cs typeface="+mj-cs"/>
                <a:sym typeface="Helvetica"/>
              </a:defRPr>
            </a:pPr>
            <a:endParaRPr/>
          </a:p>
        </p:txBody>
      </p:sp>
      <p:sp>
        <p:nvSpPr>
          <p:cNvPr id="625" name="Shape 625"/>
          <p:cNvSpPr/>
          <p:nvPr/>
        </p:nvSpPr>
        <p:spPr>
          <a:xfrm>
            <a:off x="2447763" y="2276872"/>
            <a:ext cx="1008113" cy="720081"/>
          </a:xfrm>
          <a:prstGeom prst="line">
            <a:avLst/>
          </a:prstGeom>
          <a:ln w="28575">
            <a:solidFill>
              <a:srgbClr val="FF0000"/>
            </a:solidFill>
          </a:ln>
        </p:spPr>
        <p:txBody>
          <a:bodyPr lIns="0" tIns="0" rIns="0" bIns="0"/>
          <a:lstStyle/>
          <a:p>
            <a:pPr lvl="0" defTabSz="457200">
              <a:defRPr sz="1200">
                <a:latin typeface="+mj-lt"/>
                <a:ea typeface="+mj-ea"/>
                <a:cs typeface="+mj-cs"/>
                <a:sym typeface="Helvetica"/>
              </a:defRPr>
            </a:pPr>
            <a:endParaRPr/>
          </a:p>
        </p:txBody>
      </p:sp>
      <p:grpSp>
        <p:nvGrpSpPr>
          <p:cNvPr id="638" name="Group 638"/>
          <p:cNvGrpSpPr/>
          <p:nvPr/>
        </p:nvGrpSpPr>
        <p:grpSpPr>
          <a:xfrm>
            <a:off x="4283967" y="3573016"/>
            <a:ext cx="1800201" cy="1152129"/>
            <a:chOff x="0" y="0"/>
            <a:chExt cx="1800200" cy="1152128"/>
          </a:xfrm>
        </p:grpSpPr>
        <p:sp>
          <p:nvSpPr>
            <p:cNvPr id="626" name="Shape 626"/>
            <p:cNvSpPr/>
            <p:nvPr/>
          </p:nvSpPr>
          <p:spPr>
            <a:xfrm>
              <a:off x="720079" y="906553"/>
              <a:ext cx="1080122" cy="1"/>
            </a:xfrm>
            <a:prstGeom prst="line">
              <a:avLst/>
            </a:prstGeom>
            <a:noFill/>
            <a:ln w="9525" cap="flat">
              <a:solidFill>
                <a:srgbClr val="2DA2BF"/>
              </a:solidFill>
              <a:prstDash val="solid"/>
              <a:bevel/>
              <a:headEnd type="triangle" w="med" len="med"/>
              <a:tailEnd type="triangle" w="med" len="med"/>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629" name="Group 629"/>
            <p:cNvGrpSpPr/>
            <p:nvPr/>
          </p:nvGrpSpPr>
          <p:grpSpPr>
            <a:xfrm>
              <a:off x="864096" y="726533"/>
              <a:ext cx="792089" cy="360041"/>
              <a:chOff x="0" y="0"/>
              <a:chExt cx="792087" cy="360040"/>
            </a:xfrm>
          </p:grpSpPr>
          <p:sp>
            <p:nvSpPr>
              <p:cNvPr id="627" name="Shape 627"/>
              <p:cNvSpPr/>
              <p:nvPr/>
            </p:nvSpPr>
            <p:spPr>
              <a:xfrm>
                <a:off x="0" y="-1"/>
                <a:ext cx="792088" cy="360042"/>
              </a:xfrm>
              <a:prstGeom prst="rect">
                <a:avLst/>
              </a:prstGeom>
              <a:solidFill>
                <a:srgbClr val="FFFFFF"/>
              </a:solidFill>
              <a:ln w="12700" cap="flat">
                <a:noFill/>
                <a:miter lim="400000"/>
              </a:ln>
              <a:effectLst/>
            </p:spPr>
            <p:txBody>
              <a:bodyPr wrap="square" lIns="0" tIns="0" rIns="0" bIns="0" numCol="1" anchor="ctr">
                <a:noAutofit/>
              </a:bodyPr>
              <a:lstStyle/>
              <a:p>
                <a:pPr lvl="0" algn="ctr">
                  <a:defRPr sz="1200">
                    <a:solidFill>
                      <a:srgbClr val="227A8F"/>
                    </a:solidFill>
                  </a:defRPr>
                </a:pPr>
                <a:endParaRPr/>
              </a:p>
            </p:txBody>
          </p:sp>
          <p:sp>
            <p:nvSpPr>
              <p:cNvPr id="628" name="Shape 628"/>
              <p:cNvSpPr/>
              <p:nvPr/>
            </p:nvSpPr>
            <p:spPr>
              <a:xfrm>
                <a:off x="0" y="35825"/>
                <a:ext cx="792088" cy="2883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227A8F"/>
                    </a:solidFill>
                  </a:defRPr>
                </a:lvl1pPr>
              </a:lstStyle>
              <a:p>
                <a:pPr lvl="0">
                  <a:defRPr sz="1800">
                    <a:solidFill>
                      <a:srgbClr val="000000"/>
                    </a:solidFill>
                  </a:defRPr>
                </a:pPr>
                <a:r>
                  <a:rPr sz="1200">
                    <a:solidFill>
                      <a:srgbClr val="227A8F"/>
                    </a:solidFill>
                  </a:rPr>
                  <a:t>32 bits</a:t>
                </a:r>
              </a:p>
            </p:txBody>
          </p:sp>
        </p:grpSp>
        <p:grpSp>
          <p:nvGrpSpPr>
            <p:cNvPr id="632" name="Group 632"/>
            <p:cNvGrpSpPr/>
            <p:nvPr/>
          </p:nvGrpSpPr>
          <p:grpSpPr>
            <a:xfrm>
              <a:off x="720079" y="-1"/>
              <a:ext cx="1080122" cy="720082"/>
              <a:chOff x="0" y="0"/>
              <a:chExt cx="1080120" cy="720080"/>
            </a:xfrm>
          </p:grpSpPr>
          <p:sp>
            <p:nvSpPr>
              <p:cNvPr id="630" name="Shape 630"/>
              <p:cNvSpPr/>
              <p:nvPr/>
            </p:nvSpPr>
            <p:spPr>
              <a:xfrm>
                <a:off x="0" y="0"/>
                <a:ext cx="1080121" cy="720081"/>
              </a:xfrm>
              <a:prstGeom prst="roundRect">
                <a:avLst>
                  <a:gd name="adj" fmla="val 16667"/>
                </a:avLst>
              </a:prstGeom>
              <a:solidFill>
                <a:srgbClr val="D9D9D9"/>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631" name="Shape 631"/>
              <p:cNvSpPr/>
              <p:nvPr/>
            </p:nvSpPr>
            <p:spPr>
              <a:xfrm>
                <a:off x="35150" y="160258"/>
                <a:ext cx="1009820"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227A8F"/>
                    </a:solidFill>
                  </a:defRPr>
                </a:lvl1pPr>
              </a:lstStyle>
              <a:p>
                <a:pPr lvl="0">
                  <a:defRPr>
                    <a:solidFill>
                      <a:srgbClr val="000000"/>
                    </a:solidFill>
                  </a:defRPr>
                </a:pPr>
                <a:r>
                  <a:rPr>
                    <a:solidFill>
                      <a:srgbClr val="227A8F"/>
                    </a:solidFill>
                  </a:rPr>
                  <a:t>5</a:t>
                </a:r>
              </a:p>
            </p:txBody>
          </p:sp>
        </p:grpSp>
        <p:sp>
          <p:nvSpPr>
            <p:cNvPr id="633" name="Shape 633"/>
            <p:cNvSpPr/>
            <p:nvPr/>
          </p:nvSpPr>
          <p:spPr>
            <a:xfrm>
              <a:off x="1800200"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nvGrpSpPr>
            <p:cNvPr id="636" name="Group 636"/>
            <p:cNvGrpSpPr/>
            <p:nvPr/>
          </p:nvGrpSpPr>
          <p:grpSpPr>
            <a:xfrm>
              <a:off x="-1" y="-1"/>
              <a:ext cx="648074" cy="720082"/>
              <a:chOff x="0" y="0"/>
              <a:chExt cx="648072" cy="720080"/>
            </a:xfrm>
          </p:grpSpPr>
          <p:sp>
            <p:nvSpPr>
              <p:cNvPr id="634" name="Shape 634"/>
              <p:cNvSpPr/>
              <p:nvPr/>
            </p:nvSpPr>
            <p:spPr>
              <a:xfrm>
                <a:off x="0" y="0"/>
                <a:ext cx="648073" cy="720081"/>
              </a:xfrm>
              <a:prstGeom prst="roundRect">
                <a:avLst>
                  <a:gd name="adj" fmla="val 16667"/>
                </a:avLst>
              </a:prstGeom>
              <a:solidFill>
                <a:srgbClr val="2DA2BF"/>
              </a:solidFill>
              <a:ln w="54999" cap="flat">
                <a:solidFill>
                  <a:srgbClr val="21768B"/>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635" name="Shape 635"/>
              <p:cNvSpPr/>
              <p:nvPr/>
            </p:nvSpPr>
            <p:spPr>
              <a:xfrm>
                <a:off x="31635" y="160258"/>
                <a:ext cx="58480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y</a:t>
                </a:r>
              </a:p>
            </p:txBody>
          </p:sp>
        </p:grpSp>
        <p:sp>
          <p:nvSpPr>
            <p:cNvPr id="637" name="Shape 637"/>
            <p:cNvSpPr/>
            <p:nvPr/>
          </p:nvSpPr>
          <p:spPr>
            <a:xfrm flipH="1">
              <a:off x="720079" y="669559"/>
              <a:ext cx="1" cy="482570"/>
            </a:xfrm>
            <a:prstGeom prst="line">
              <a:avLst/>
            </a:prstGeom>
            <a:noFill/>
            <a:ln w="9525" cap="flat">
              <a:solidFill>
                <a:srgbClr val="2DA2BF"/>
              </a:solidFill>
              <a:prstDash val="solid"/>
              <a:bevel/>
            </a:ln>
            <a:effectLst/>
          </p:spPr>
          <p:txBody>
            <a:bodyPr wrap="square" lIns="0" tIns="0" rIns="0" bIns="0" numCol="1" anchor="t">
              <a:noAutofit/>
            </a:bodyPr>
            <a:lstStyle/>
            <a:p>
              <a:pPr lvl="0" defTabSz="457200">
                <a:defRPr sz="1200">
                  <a:latin typeface="+mj-lt"/>
                  <a:ea typeface="+mj-ea"/>
                  <a:cs typeface="+mj-cs"/>
                  <a:sym typeface="Helvetica"/>
                </a:defRPr>
              </a:pPr>
              <a:endParaRPr/>
            </a:p>
          </p:txBody>
        </p:sp>
      </p:grpSp>
      <p:grpSp>
        <p:nvGrpSpPr>
          <p:cNvPr id="641" name="Group 641"/>
          <p:cNvGrpSpPr/>
          <p:nvPr/>
        </p:nvGrpSpPr>
        <p:grpSpPr>
          <a:xfrm>
            <a:off x="6179797" y="3592193"/>
            <a:ext cx="1656185" cy="720081"/>
            <a:chOff x="0" y="0"/>
            <a:chExt cx="1656183" cy="720079"/>
          </a:xfrm>
        </p:grpSpPr>
        <p:sp>
          <p:nvSpPr>
            <p:cNvPr id="639" name="Shape 639"/>
            <p:cNvSpPr/>
            <p:nvPr/>
          </p:nvSpPr>
          <p:spPr>
            <a:xfrm>
              <a:off x="0" y="0"/>
              <a:ext cx="1656184" cy="720080"/>
            </a:xfrm>
            <a:prstGeom prst="roundRect">
              <a:avLst>
                <a:gd name="adj" fmla="val 16667"/>
              </a:avLst>
            </a:prstGeom>
            <a:solidFill>
              <a:srgbClr val="92D050"/>
            </a:solidFill>
            <a:ln w="54999" cap="flat">
              <a:solidFill>
                <a:srgbClr val="21768B"/>
              </a:solidFill>
              <a:prstDash val="solid"/>
              <a:bevel/>
            </a:ln>
            <a:effectLst/>
          </p:spPr>
          <p:txBody>
            <a:bodyPr wrap="square" lIns="0" tIns="0" rIns="0" bIns="0" numCol="1" anchor="ctr">
              <a:noAutofit/>
            </a:bodyPr>
            <a:lstStyle/>
            <a:p>
              <a:pPr lvl="0" algn="ctr"/>
              <a:endParaRPr/>
            </a:p>
          </p:txBody>
        </p:sp>
        <p:sp>
          <p:nvSpPr>
            <p:cNvPr id="640" name="Shape 640"/>
            <p:cNvSpPr/>
            <p:nvPr/>
          </p:nvSpPr>
          <p:spPr>
            <a:xfrm>
              <a:off x="35151" y="160258"/>
              <a:ext cx="1585882" cy="399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stStyle>
            <a:p>
              <a:pPr lvl="0"/>
              <a:r>
                <a:t>Unchanged</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578"/>
                                        </p:tgtEl>
                                        <p:attrNameLst>
                                          <p:attrName>style.visibility</p:attrName>
                                        </p:attrNameLst>
                                      </p:cBhvr>
                                      <p:to>
                                        <p:strVal val="visible"/>
                                      </p:to>
                                    </p:set>
                                    <p:animEffect transition="in" filter="wipe(right)">
                                      <p:cBhvr>
                                        <p:cTn id="7" dur="500"/>
                                        <p:tgtEl>
                                          <p:spTgt spid="578"/>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81"/>
                                        </p:tgtEl>
                                        <p:attrNameLst>
                                          <p:attrName>style.visibility</p:attrName>
                                        </p:attrNameLst>
                                      </p:cBhvr>
                                      <p:to>
                                        <p:strVal val="visible"/>
                                      </p:to>
                                    </p:set>
                                    <p:animEffect transition="in" filter="wipe(left)">
                                      <p:cBhvr>
                                        <p:cTn id="11" dur="500"/>
                                        <p:tgtEl>
                                          <p:spTgt spid="58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iterate>
                                    <p:tmAbs val="0"/>
                                  </p:iterate>
                                  <p:childTnLst>
                                    <p:set>
                                      <p:cBhvr>
                                        <p:cTn id="15" fill="hold"/>
                                        <p:tgtEl>
                                          <p:spTgt spid="594"/>
                                        </p:tgtEl>
                                        <p:attrNameLst>
                                          <p:attrName>style.visibility</p:attrName>
                                        </p:attrNameLst>
                                      </p:cBhvr>
                                      <p:to>
                                        <p:strVal val="visible"/>
                                      </p:to>
                                    </p:set>
                                    <p:animEffect transition="in" filter="wipe(up)">
                                      <p:cBhvr>
                                        <p:cTn id="16" dur="500"/>
                                        <p:tgtEl>
                                          <p:spTgt spid="59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iterate>
                                    <p:tmAbs val="0"/>
                                  </p:iterate>
                                  <p:childTnLst>
                                    <p:set>
                                      <p:cBhvr>
                                        <p:cTn id="20" fill="hold"/>
                                        <p:tgtEl>
                                          <p:spTgt spid="607"/>
                                        </p:tgtEl>
                                        <p:attrNameLst>
                                          <p:attrName>style.visibility</p:attrName>
                                        </p:attrNameLst>
                                      </p:cBhvr>
                                      <p:to>
                                        <p:strVal val="visible"/>
                                      </p:to>
                                    </p:set>
                                    <p:animEffect transition="in" filter="wipe(up)">
                                      <p:cBhvr>
                                        <p:cTn id="21" dur="500"/>
                                        <p:tgtEl>
                                          <p:spTgt spid="6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iterate>
                                    <p:tmAbs val="0"/>
                                  </p:iterate>
                                  <p:childTnLst>
                                    <p:set>
                                      <p:cBhvr>
                                        <p:cTn id="25" fill="hold"/>
                                        <p:tgtEl>
                                          <p:spTgt spid="620"/>
                                        </p:tgtEl>
                                        <p:attrNameLst>
                                          <p:attrName>style.visibility</p:attrName>
                                        </p:attrNameLst>
                                      </p:cBhvr>
                                      <p:to>
                                        <p:strVal val="visible"/>
                                      </p:to>
                                    </p:set>
                                    <p:animEffect transition="in" filter="wipe(up)">
                                      <p:cBhvr>
                                        <p:cTn id="26" dur="500"/>
                                        <p:tgtEl>
                                          <p:spTgt spid="620"/>
                                        </p:tgtEl>
                                      </p:cBhvr>
                                    </p:animEffect>
                                  </p:childTnLst>
                                </p:cTn>
                              </p:par>
                            </p:childTnLst>
                          </p:cTn>
                        </p:par>
                        <p:par>
                          <p:cTn id="27" fill="hold">
                            <p:stCondLst>
                              <p:cond delay="500"/>
                            </p:stCondLst>
                            <p:childTnLst>
                              <p:par>
                                <p:cTn id="28" presetID="10" presetClass="entr" presetSubtype="0" fill="hold" grpId="0" nodeType="afterEffect">
                                  <p:stCondLst>
                                    <p:cond delay="0"/>
                                  </p:stCondLst>
                                  <p:iterate>
                                    <p:tmAbs val="0"/>
                                  </p:iterate>
                                  <p:childTnLst>
                                    <p:set>
                                      <p:cBhvr>
                                        <p:cTn id="29" fill="hold"/>
                                        <p:tgtEl>
                                          <p:spTgt spid="624"/>
                                        </p:tgtEl>
                                        <p:attrNameLst>
                                          <p:attrName>style.visibility</p:attrName>
                                        </p:attrNameLst>
                                      </p:cBhvr>
                                      <p:to>
                                        <p:strVal val="visible"/>
                                      </p:to>
                                    </p:set>
                                    <p:animEffect transition="in" filter="fade">
                                      <p:cBhvr>
                                        <p:cTn id="30" dur="500"/>
                                        <p:tgtEl>
                                          <p:spTgt spid="624"/>
                                        </p:tgtEl>
                                      </p:cBhvr>
                                    </p:animEffect>
                                  </p:childTnLst>
                                </p:cTn>
                              </p:par>
                            </p:childTnLst>
                          </p:cTn>
                        </p:par>
                        <p:par>
                          <p:cTn id="31" fill="hold">
                            <p:stCondLst>
                              <p:cond delay="1000"/>
                            </p:stCondLst>
                            <p:childTnLst>
                              <p:par>
                                <p:cTn id="32" presetID="10" presetClass="entr" presetSubtype="0" fill="hold" grpId="0" nodeType="afterEffect">
                                  <p:stCondLst>
                                    <p:cond delay="0"/>
                                  </p:stCondLst>
                                  <p:iterate>
                                    <p:tmAbs val="0"/>
                                  </p:iterate>
                                  <p:childTnLst>
                                    <p:set>
                                      <p:cBhvr>
                                        <p:cTn id="33" fill="hold"/>
                                        <p:tgtEl>
                                          <p:spTgt spid="625"/>
                                        </p:tgtEl>
                                        <p:attrNameLst>
                                          <p:attrName>style.visibility</p:attrName>
                                        </p:attrNameLst>
                                      </p:cBhvr>
                                      <p:to>
                                        <p:strVal val="visible"/>
                                      </p:to>
                                    </p:set>
                                    <p:animEffect transition="in" filter="fade">
                                      <p:cBhvr>
                                        <p:cTn id="34" dur="500"/>
                                        <p:tgtEl>
                                          <p:spTgt spid="625"/>
                                        </p:tgtEl>
                                      </p:cBhvr>
                                    </p:animEffect>
                                  </p:childTnLst>
                                </p:cTn>
                              </p:par>
                            </p:childTnLst>
                          </p:cTn>
                        </p:par>
                        <p:par>
                          <p:cTn id="35" fill="hold">
                            <p:stCondLst>
                              <p:cond delay="1500"/>
                            </p:stCondLst>
                            <p:childTnLst>
                              <p:par>
                                <p:cTn id="36" presetID="10" presetClass="entr" presetSubtype="0" fill="hold" grpId="0" nodeType="afterEffect">
                                  <p:stCondLst>
                                    <p:cond delay="0"/>
                                  </p:stCondLst>
                                  <p:iterate>
                                    <p:tmAbs val="0"/>
                                  </p:iterate>
                                  <p:childTnLst>
                                    <p:set>
                                      <p:cBhvr>
                                        <p:cTn id="37" fill="hold"/>
                                        <p:tgtEl>
                                          <p:spTgt spid="623"/>
                                        </p:tgtEl>
                                        <p:attrNameLst>
                                          <p:attrName>style.visibility</p:attrName>
                                        </p:attrNameLst>
                                      </p:cBhvr>
                                      <p:to>
                                        <p:strVal val="visible"/>
                                      </p:to>
                                    </p:set>
                                    <p:animEffect transition="in" filter="fade">
                                      <p:cBhvr>
                                        <p:cTn id="38" dur="1500"/>
                                        <p:tgtEl>
                                          <p:spTgt spid="6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iterate>
                                    <p:tmAbs val="0"/>
                                  </p:iterate>
                                  <p:childTnLst>
                                    <p:set>
                                      <p:cBhvr>
                                        <p:cTn id="42" fill="hold"/>
                                        <p:tgtEl>
                                          <p:spTgt spid="638"/>
                                        </p:tgtEl>
                                        <p:attrNameLst>
                                          <p:attrName>style.visibility</p:attrName>
                                        </p:attrNameLst>
                                      </p:cBhvr>
                                      <p:to>
                                        <p:strVal val="visible"/>
                                      </p:to>
                                    </p:set>
                                    <p:animEffect transition="in" filter="wipe(up)">
                                      <p:cBhvr>
                                        <p:cTn id="43" dur="500"/>
                                        <p:tgtEl>
                                          <p:spTgt spid="638"/>
                                        </p:tgtEl>
                                      </p:cBhvr>
                                    </p:animEffect>
                                  </p:childTnLst>
                                </p:cTn>
                              </p:par>
                            </p:childTnLst>
                          </p:cTn>
                        </p:par>
                        <p:par>
                          <p:cTn id="44" fill="hold">
                            <p:stCondLst>
                              <p:cond delay="500"/>
                            </p:stCondLst>
                            <p:childTnLst>
                              <p:par>
                                <p:cTn id="45" presetID="10" presetClass="entr" presetSubtype="0" fill="hold" grpId="0" nodeType="afterEffect">
                                  <p:stCondLst>
                                    <p:cond delay="0"/>
                                  </p:stCondLst>
                                  <p:iterate>
                                    <p:tmAbs val="0"/>
                                  </p:iterate>
                                  <p:childTnLst>
                                    <p:set>
                                      <p:cBhvr>
                                        <p:cTn id="46" fill="hold"/>
                                        <p:tgtEl>
                                          <p:spTgt spid="641"/>
                                        </p:tgtEl>
                                        <p:attrNameLst>
                                          <p:attrName>style.visibility</p:attrName>
                                        </p:attrNameLst>
                                      </p:cBhvr>
                                      <p:to>
                                        <p:strVal val="visible"/>
                                      </p:to>
                                    </p:set>
                                    <p:animEffect transition="in" filter="fade">
                                      <p:cBhvr>
                                        <p:cTn id="47" dur="15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 grpId="0" animBg="1" advAuto="0"/>
      <p:bldP spid="581" grpId="0" animBg="1" advAuto="0"/>
      <p:bldP spid="594" grpId="0" animBg="1" advAuto="0"/>
      <p:bldP spid="607" grpId="0" animBg="1" advAuto="0"/>
      <p:bldP spid="620" grpId="0" animBg="1" advAuto="0"/>
      <p:bldP spid="623" grpId="0" animBg="1" advAuto="0"/>
      <p:bldP spid="624" grpId="0" animBg="1" advAuto="0"/>
      <p:bldP spid="625" grpId="0" animBg="1" advAuto="0"/>
      <p:bldP spid="638" grpId="0" animBg="1" advAuto="0"/>
      <p:bldP spid="641" grpId="0"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 name="image2.jpg"/>
          <p:cNvPicPr/>
          <p:nvPr/>
        </p:nvPicPr>
        <p:blipFill>
          <a:blip r:embed="rId2"/>
          <a:stretch>
            <a:fillRect/>
          </a:stretch>
        </p:blipFill>
        <p:spPr>
          <a:xfrm>
            <a:off x="0" y="1"/>
            <a:ext cx="9144000" cy="6858001"/>
          </a:xfrm>
          <a:prstGeom prst="rect">
            <a:avLst/>
          </a:prstGeom>
          <a:ln w="12700">
            <a:miter lim="400000"/>
          </a:ln>
        </p:spPr>
      </p:pic>
      <p:sp>
        <p:nvSpPr>
          <p:cNvPr id="644" name="Shape 644"/>
          <p:cNvSpPr>
            <a:spLocks noGrp="1"/>
          </p:cNvSpPr>
          <p:nvPr>
            <p:ph type="sldNum" sz="quarter" idx="2"/>
          </p:nvPr>
        </p:nvSpPr>
        <p:spPr>
          <a:xfrm>
            <a:off x="8647272" y="6521738"/>
            <a:ext cx="365761" cy="251332"/>
          </a:xfrm>
          <a:prstGeom prst="rect">
            <a:avLst/>
          </a:prstGeom>
          <a:ln w="12700">
            <a:miter lim="400000"/>
          </a:ln>
          <a:extLst>
            <a:ext uri="{C572A759-6A51-4108-AA02-DFA0A04FC94B}">
              <ma14:wrappingTextBoxFlag xmlns="" xmlns:ma14="http://schemas.microsoft.com/office/mac/drawingml/2011/main" val="1"/>
            </a:ext>
          </a:extLst>
        </p:spPr>
        <p:txBody>
          <a:bodyPr lIns="45719" tIns="0" rIns="45719" bIns="0" anchor="b">
            <a:spAutoFit/>
          </a:bodyPr>
          <a:lstStyle>
            <a:lvl1pPr algn="r">
              <a:defRPr sz="1000">
                <a:latin typeface="Lucida Sans Unicode"/>
                <a:ea typeface="Lucida Sans Unicode"/>
                <a:cs typeface="Lucida Sans Unicode"/>
                <a:sym typeface="Lucida Sans Unicode"/>
              </a:defRPr>
            </a:lvl1pPr>
            <a:lvl2pPr indent="457200">
              <a:defRPr>
                <a:latin typeface="Lucida Sans Unicode"/>
                <a:ea typeface="Lucida Sans Unicode"/>
                <a:cs typeface="Lucida Sans Unicode"/>
                <a:sym typeface="Lucida Sans Unicode"/>
              </a:defRPr>
            </a:lvl2pPr>
            <a:lvl3pPr indent="914400">
              <a:defRPr>
                <a:latin typeface="Lucida Sans Unicode"/>
                <a:ea typeface="Lucida Sans Unicode"/>
                <a:cs typeface="Lucida Sans Unicode"/>
                <a:sym typeface="Lucida Sans Unicode"/>
              </a:defRPr>
            </a:lvl3pPr>
            <a:lvl4pPr indent="1371600">
              <a:defRPr>
                <a:latin typeface="Lucida Sans Unicode"/>
                <a:ea typeface="Lucida Sans Unicode"/>
                <a:cs typeface="Lucida Sans Unicode"/>
                <a:sym typeface="Lucida Sans Unicode"/>
              </a:defRPr>
            </a:lvl4pPr>
            <a:lvl5pPr indent="1828800">
              <a:defRPr>
                <a:latin typeface="Lucida Sans Unicode"/>
                <a:ea typeface="Lucida Sans Unicode"/>
                <a:cs typeface="Lucida Sans Unicode"/>
                <a:sym typeface="Lucida Sans Unicode"/>
              </a:defRPr>
            </a:lvl5pPr>
            <a:lvl6pPr indent="2286000">
              <a:defRPr>
                <a:latin typeface="Lucida Sans Unicode"/>
                <a:ea typeface="Lucida Sans Unicode"/>
                <a:cs typeface="Lucida Sans Unicode"/>
                <a:sym typeface="Lucida Sans Unicode"/>
              </a:defRPr>
            </a:lvl6pPr>
            <a:lvl7pPr indent="2743200">
              <a:defRPr>
                <a:latin typeface="Lucida Sans Unicode"/>
                <a:ea typeface="Lucida Sans Unicode"/>
                <a:cs typeface="Lucida Sans Unicode"/>
                <a:sym typeface="Lucida Sans Unicode"/>
              </a:defRPr>
            </a:lvl7pPr>
            <a:lvl8pPr indent="3200400">
              <a:defRPr>
                <a:latin typeface="Lucida Sans Unicode"/>
                <a:ea typeface="Lucida Sans Unicode"/>
                <a:cs typeface="Lucida Sans Unicode"/>
                <a:sym typeface="Lucida Sans Unicode"/>
              </a:defRPr>
            </a:lvl8pPr>
            <a:lvl9pPr indent="3657600">
              <a:defRPr>
                <a:latin typeface="Lucida Sans Unicode"/>
                <a:ea typeface="Lucida Sans Unicode"/>
                <a:cs typeface="Lucida Sans Unicode"/>
                <a:sym typeface="Lucida Sans Unicode"/>
              </a:defRPr>
            </a:lvl9pPr>
          </a:lstStyle>
          <a:p>
            <a:pPr lvl="0">
              <a:defRPr sz="1800"/>
            </a:pPr>
            <a:fld id="{86CB4B4D-7CA3-9044-876B-883B54F8677D}" type="slidenum">
              <a:rPr lang="en-US" smtClean="0"/>
              <a:pPr/>
              <a:t>99</a:t>
            </a:fld>
            <a:endParaRPr sz="1000"/>
          </a:p>
        </p:txBody>
      </p:sp>
      <p:sp>
        <p:nvSpPr>
          <p:cNvPr id="645" name="Shape 645"/>
          <p:cNvSpPr>
            <a:spLocks noGrp="1"/>
          </p:cNvSpPr>
          <p:nvPr>
            <p:ph type="title"/>
          </p:nvPr>
        </p:nvSpPr>
        <p:spPr>
          <a:xfrm>
            <a:off x="457200" y="116557"/>
            <a:ext cx="8229600" cy="792164"/>
          </a:xfrm>
          <a:prstGeom prst="rect">
            <a:avLst/>
          </a:prstGeom>
        </p:spPr>
        <p:txBody>
          <a:bodyPr/>
          <a:lstStyle>
            <a:lvl1pPr>
              <a:defRPr sz="4000" b="0">
                <a:solidFill>
                  <a:srgbClr val="DA1F28"/>
                </a:solidFill>
                <a:latin typeface="Tahoma Negreta"/>
                <a:ea typeface="Tahoma Negreta"/>
                <a:cs typeface="Tahoma Negreta"/>
                <a:sym typeface="Tahoma Negreta"/>
              </a:defRPr>
            </a:lvl1pPr>
          </a:lstStyle>
          <a:p>
            <a:pPr lvl="0">
              <a:defRPr sz="1800">
                <a:solidFill>
                  <a:srgbClr val="000000"/>
                </a:solidFill>
                <a:effectLst/>
              </a:defRPr>
            </a:pPr>
            <a:r>
              <a:rPr sz="4000">
                <a:solidFill>
                  <a:srgbClr val="DA1F28"/>
                </a:solidFill>
                <a:effectLst>
                  <a:outerShdw blurRad="38100" dist="25400" dir="5400000" rotWithShape="0">
                    <a:srgbClr val="000000">
                      <a:alpha val="25000"/>
                    </a:srgbClr>
                  </a:outerShdw>
                </a:effectLst>
              </a:rPr>
              <a:t>Self-Check Exercises (1)</a:t>
            </a:r>
          </a:p>
        </p:txBody>
      </p:sp>
      <p:sp>
        <p:nvSpPr>
          <p:cNvPr id="646" name="Shape 646"/>
          <p:cNvSpPr/>
          <p:nvPr/>
        </p:nvSpPr>
        <p:spPr>
          <a:xfrm>
            <a:off x="0" y="908720"/>
            <a:ext cx="9144001" cy="1"/>
          </a:xfrm>
          <a:prstGeom prst="line">
            <a:avLst/>
          </a:prstGeom>
          <a:ln w="76200">
            <a:solidFill>
              <a:srgbClr val="FFC000"/>
            </a:solidFill>
          </a:ln>
        </p:spPr>
        <p:txBody>
          <a:bodyPr lIns="0" tIns="0" rIns="0" bIns="0"/>
          <a:lstStyle/>
          <a:p>
            <a:pPr lvl="0" defTabSz="457200">
              <a:defRPr sz="1200">
                <a:latin typeface="+mj-lt"/>
                <a:ea typeface="+mj-ea"/>
                <a:cs typeface="+mj-cs"/>
                <a:sym typeface="Helvetica"/>
              </a:defRPr>
            </a:pPr>
            <a:endParaRPr/>
          </a:p>
        </p:txBody>
      </p:sp>
      <p:sp>
        <p:nvSpPr>
          <p:cNvPr id="647" name="Shape 647"/>
          <p:cNvSpPr>
            <a:spLocks noGrp="1"/>
          </p:cNvSpPr>
          <p:nvPr>
            <p:ph type="body" idx="1"/>
          </p:nvPr>
        </p:nvSpPr>
        <p:spPr>
          <a:xfrm>
            <a:off x="457200" y="1052736"/>
            <a:ext cx="8229600" cy="432048"/>
          </a:xfrm>
          <a:prstGeom prst="rect">
            <a:avLst/>
          </a:prstGeom>
        </p:spPr>
        <p:txBody>
          <a:bodyPr/>
          <a:lstStyle>
            <a:lvl1pPr marL="299381" indent="-189653">
              <a:defRPr sz="2000">
                <a:latin typeface="Tahoma"/>
                <a:ea typeface="Tahoma"/>
                <a:cs typeface="Tahoma"/>
                <a:sym typeface="Tahoma"/>
              </a:defRPr>
            </a:lvl1pPr>
          </a:lstStyle>
          <a:p>
            <a:pPr lvl="0">
              <a:defRPr sz="1800"/>
            </a:pPr>
            <a:r>
              <a:rPr sz="2000"/>
              <a:t>What is the memory state of the following program</a:t>
            </a:r>
          </a:p>
        </p:txBody>
      </p:sp>
      <p:grpSp>
        <p:nvGrpSpPr>
          <p:cNvPr id="650" name="Group 650"/>
          <p:cNvGrpSpPr/>
          <p:nvPr/>
        </p:nvGrpSpPr>
        <p:grpSpPr>
          <a:xfrm>
            <a:off x="323527" y="1508005"/>
            <a:ext cx="7848874" cy="3603140"/>
            <a:chOff x="0" y="0"/>
            <a:chExt cx="7848872" cy="3603138"/>
          </a:xfrm>
        </p:grpSpPr>
        <p:sp>
          <p:nvSpPr>
            <p:cNvPr id="648" name="Shape 648"/>
            <p:cNvSpPr/>
            <p:nvPr/>
          </p:nvSpPr>
          <p:spPr>
            <a:xfrm>
              <a:off x="648072" y="0"/>
              <a:ext cx="7200801" cy="3603139"/>
            </a:xfrm>
            <a:prstGeom prst="rect">
              <a:avLst/>
            </a:prstGeom>
            <a:solidFill>
              <a:srgbClr val="DEF5FA"/>
            </a:solidFill>
            <a:ln w="28575" cap="rnd">
              <a:solidFill>
                <a:srgbClr val="0000FF"/>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lvl="0"/>
              <a:r>
                <a:rPr>
                  <a:solidFill>
                    <a:srgbClr val="00B0F0"/>
                  </a:solidFill>
                </a:rPr>
                <a:t>public class </a:t>
              </a:r>
              <a:r>
                <a:rPr>
                  <a:solidFill>
                    <a:srgbClr val="0000FF"/>
                  </a:solidFill>
                </a:rPr>
                <a:t>Accumulator</a:t>
              </a:r>
            </a:p>
            <a:p>
              <a:pPr lvl="0"/>
              <a:r>
                <a:rPr>
                  <a:solidFill>
                    <a:srgbClr val="0000FF"/>
                  </a:solidFill>
                </a:rPr>
                <a:t>{</a:t>
              </a:r>
            </a:p>
            <a:p>
              <a:pPr lvl="0"/>
              <a:r>
                <a:rPr>
                  <a:solidFill>
                    <a:srgbClr val="00B0F0"/>
                  </a:solidFill>
                </a:rPr>
                <a:t>   public static void </a:t>
              </a:r>
              <a:r>
                <a:rPr>
                  <a:solidFill>
                    <a:srgbClr val="0000FF"/>
                  </a:solidFill>
                </a:rPr>
                <a:t>main (String[] args)</a:t>
              </a:r>
            </a:p>
            <a:p>
              <a:pPr lvl="0"/>
              <a:r>
                <a:rPr>
                  <a:solidFill>
                    <a:srgbClr val="0000FF"/>
                  </a:solidFill>
                </a:rPr>
                <a:t>      {</a:t>
              </a:r>
            </a:p>
            <a:p>
              <a:pPr lvl="0"/>
              <a:r>
                <a:rPr>
                  <a:solidFill>
                    <a:srgbClr val="0000FF"/>
                  </a:solidFill>
                </a:rPr>
                <a:t>	</a:t>
              </a:r>
              <a:r>
                <a:rPr>
                  <a:solidFill>
                    <a:srgbClr val="00B0F0"/>
                  </a:solidFill>
                </a:rPr>
                <a:t>int</a:t>
              </a:r>
              <a:r>
                <a:rPr>
                  <a:solidFill>
                    <a:srgbClr val="0000FF"/>
                  </a:solidFill>
                </a:rPr>
                <a:t> a, sum;</a:t>
              </a:r>
            </a:p>
            <a:p>
              <a:pPr lvl="0"/>
              <a:r>
                <a:rPr>
                  <a:solidFill>
                    <a:srgbClr val="0000FF"/>
                  </a:solidFill>
                </a:rPr>
                <a:t>	a = 10;</a:t>
              </a:r>
            </a:p>
            <a:p>
              <a:pPr lvl="0"/>
              <a:r>
                <a:rPr>
                  <a:solidFill>
                    <a:srgbClr val="0000FF"/>
                  </a:solidFill>
                </a:rPr>
                <a:t>	sum = 0;</a:t>
              </a:r>
            </a:p>
            <a:p>
              <a:pPr lvl="0"/>
              <a:r>
                <a:rPr>
                  <a:solidFill>
                    <a:srgbClr val="0000FF"/>
                  </a:solidFill>
                </a:rPr>
                <a:t>	sum = sum + a;</a:t>
              </a:r>
            </a:p>
            <a:p>
              <a:pPr lvl="0"/>
              <a:r>
                <a:rPr>
                  <a:solidFill>
                    <a:srgbClr val="0000FF"/>
                  </a:solidFill>
                </a:rPr>
                <a:t>	System.out.println (“sum = “ + sum);</a:t>
              </a:r>
            </a:p>
            <a:p>
              <a:pPr lvl="0"/>
              <a:r>
                <a:rPr>
                  <a:solidFill>
                    <a:srgbClr val="0000FF"/>
                  </a:solidFill>
                </a:rPr>
                <a:t>      }</a:t>
              </a:r>
            </a:p>
            <a:p>
              <a:pPr lvl="0"/>
              <a:r>
                <a:rPr>
                  <a:solidFill>
                    <a:srgbClr val="0000FF"/>
                  </a:solidFill>
                </a:rPr>
                <a:t>}</a:t>
              </a:r>
            </a:p>
          </p:txBody>
        </p:sp>
        <p:sp>
          <p:nvSpPr>
            <p:cNvPr id="649" name="Shape 649"/>
            <p:cNvSpPr/>
            <p:nvPr/>
          </p:nvSpPr>
          <p:spPr>
            <a:xfrm>
              <a:off x="0" y="0"/>
              <a:ext cx="576065" cy="35745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r"/>
              <a:r>
                <a:rPr>
                  <a:solidFill>
                    <a:srgbClr val="FF0000"/>
                  </a:solidFill>
                </a:rPr>
                <a:t>1</a:t>
              </a:r>
            </a:p>
            <a:p>
              <a:pPr lvl="0" algn="r"/>
              <a:r>
                <a:rPr>
                  <a:solidFill>
                    <a:srgbClr val="FF0000"/>
                  </a:solidFill>
                </a:rPr>
                <a:t>2</a:t>
              </a:r>
            </a:p>
            <a:p>
              <a:pPr lvl="0" algn="r"/>
              <a:r>
                <a:rPr>
                  <a:solidFill>
                    <a:srgbClr val="FF0000"/>
                  </a:solidFill>
                </a:rPr>
                <a:t>3</a:t>
              </a:r>
            </a:p>
            <a:p>
              <a:pPr lvl="0" algn="r"/>
              <a:r>
                <a:rPr>
                  <a:solidFill>
                    <a:srgbClr val="FF0000"/>
                  </a:solidFill>
                </a:rPr>
                <a:t>4</a:t>
              </a:r>
            </a:p>
            <a:p>
              <a:pPr lvl="0" algn="r"/>
              <a:r>
                <a:rPr>
                  <a:solidFill>
                    <a:srgbClr val="FF0000"/>
                  </a:solidFill>
                </a:rPr>
                <a:t>5</a:t>
              </a:r>
            </a:p>
            <a:p>
              <a:pPr lvl="0" algn="r"/>
              <a:r>
                <a:rPr>
                  <a:solidFill>
                    <a:srgbClr val="FF0000"/>
                  </a:solidFill>
                </a:rPr>
                <a:t>6</a:t>
              </a:r>
            </a:p>
            <a:p>
              <a:pPr lvl="0" algn="r"/>
              <a:r>
                <a:rPr>
                  <a:solidFill>
                    <a:srgbClr val="FF0000"/>
                  </a:solidFill>
                </a:rPr>
                <a:t>7</a:t>
              </a:r>
            </a:p>
            <a:p>
              <a:pPr lvl="0" algn="r"/>
              <a:r>
                <a:rPr>
                  <a:solidFill>
                    <a:srgbClr val="FF0000"/>
                  </a:solidFill>
                </a:rPr>
                <a:t>8</a:t>
              </a:r>
            </a:p>
            <a:p>
              <a:pPr lvl="0" algn="r"/>
              <a:r>
                <a:rPr>
                  <a:solidFill>
                    <a:srgbClr val="FF0000"/>
                  </a:solidFill>
                </a:rPr>
                <a:t>9</a:t>
              </a:r>
            </a:p>
            <a:p>
              <a:pPr lvl="0" algn="r"/>
              <a:r>
                <a:rPr>
                  <a:solidFill>
                    <a:srgbClr val="FF0000"/>
                  </a:solidFill>
                </a:rPr>
                <a:t>10</a:t>
              </a:r>
            </a:p>
            <a:p>
              <a:pPr lvl="0" algn="r"/>
              <a:r>
                <a:rPr>
                  <a:solidFill>
                    <a:srgbClr val="FF0000"/>
                  </a:solidFill>
                </a:rPr>
                <a:t>11</a:t>
              </a:r>
            </a:p>
          </p:txBody>
        </p:sp>
      </p:grpSp>
      <p:sp>
        <p:nvSpPr>
          <p:cNvPr id="651" name="Shape 651"/>
          <p:cNvSpPr/>
          <p:nvPr/>
        </p:nvSpPr>
        <p:spPr>
          <a:xfrm>
            <a:off x="563941" y="5134367"/>
            <a:ext cx="8229601" cy="16561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marL="299381" lvl="0" indent="-189653">
              <a:spcBef>
                <a:spcPts val="400"/>
              </a:spcBef>
              <a:buClr>
                <a:srgbClr val="2DA2BF"/>
              </a:buClr>
              <a:buSzPct val="68000"/>
              <a:buFont typeface="Wingdings 3"/>
              <a:buChar char=""/>
            </a:pPr>
            <a:r>
              <a:rPr sz="2000">
                <a:latin typeface="Tahoma"/>
                <a:ea typeface="Tahoma"/>
                <a:cs typeface="Tahoma"/>
                <a:sym typeface="Tahoma"/>
              </a:rPr>
              <a:t>Evaluate the following expressions:</a:t>
            </a:r>
            <a:endParaRPr sz="2700"/>
          </a:p>
          <a:p>
            <a:pPr marL="552218" lvl="1" indent="-159026">
              <a:spcBef>
                <a:spcPts val="300"/>
              </a:spcBef>
              <a:buClr>
                <a:srgbClr val="2DA2BF"/>
              </a:buClr>
              <a:buSzPct val="100000"/>
              <a:buFont typeface="Verdana"/>
              <a:buChar char="◦"/>
            </a:pPr>
            <a:r>
              <a:rPr sz="1600">
                <a:latin typeface="Tahoma"/>
                <a:ea typeface="Tahoma"/>
                <a:cs typeface="Tahoma"/>
                <a:sym typeface="Tahoma"/>
              </a:rPr>
              <a:t>23 + 7 % 2 – 3</a:t>
            </a:r>
            <a:endParaRPr sz="2300"/>
          </a:p>
          <a:p>
            <a:pPr marL="552218" lvl="1" indent="-159026">
              <a:spcBef>
                <a:spcPts val="300"/>
              </a:spcBef>
              <a:buClr>
                <a:srgbClr val="2DA2BF"/>
              </a:buClr>
              <a:buSzPct val="100000"/>
              <a:buFont typeface="Verdana"/>
              <a:buChar char="◦"/>
            </a:pPr>
            <a:r>
              <a:rPr sz="1600">
                <a:latin typeface="Tahoma"/>
                <a:ea typeface="Tahoma"/>
                <a:cs typeface="Tahoma"/>
                <a:sym typeface="Tahoma"/>
              </a:rPr>
              <a:t>15.0 + 3.0 * 2.0 / 5.0</a:t>
            </a:r>
            <a:endParaRPr sz="2300"/>
          </a:p>
          <a:p>
            <a:pPr marL="552218" lvl="1" indent="-159026">
              <a:spcBef>
                <a:spcPts val="300"/>
              </a:spcBef>
              <a:buClr>
                <a:srgbClr val="2DA2BF"/>
              </a:buClr>
              <a:buSzPct val="100000"/>
              <a:buFont typeface="Verdana"/>
              <a:buChar char="◦"/>
            </a:pPr>
            <a:r>
              <a:rPr sz="1600">
                <a:latin typeface="Tahoma"/>
                <a:ea typeface="Tahoma"/>
                <a:cs typeface="Tahoma"/>
                <a:sym typeface="Tahoma"/>
              </a:rPr>
              <a:t>30.0 % 6 + 1</a:t>
            </a:r>
          </a:p>
        </p:txBody>
      </p:sp>
      <p:sp>
        <p:nvSpPr>
          <p:cNvPr id="652" name="Shape 652"/>
          <p:cNvSpPr/>
          <p:nvPr/>
        </p:nvSpPr>
        <p:spPr>
          <a:xfrm>
            <a:off x="71406" y="6496070"/>
            <a:ext cx="4000528" cy="28839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200"/>
            </a:lvl1pPr>
          </a:lstStyle>
          <a:p>
            <a:pPr lvl="0">
              <a:defRPr sz="1800"/>
            </a:pPr>
            <a:r>
              <a:rPr sz="1200"/>
              <a:t>W2.3 Operators1</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0.xml><?xml version="1.0" encoding="utf-8"?>
<p:tagLst xmlns:a="http://schemas.openxmlformats.org/drawingml/2006/main" xmlns:r="http://schemas.openxmlformats.org/officeDocument/2006/relationships" xmlns:p="http://schemas.openxmlformats.org/presentationml/2006/main">
  <p:tag name="ARTICULATE_SLIDE_NAV" val="6"/>
  <p:tag name="ARTICULATE_SLIDE_GUID" val="b83057b2-d91b-456c-a61a-3dcd101764a7"/>
</p:tagLst>
</file>

<file path=ppt/tags/tag100.xml><?xml version="1.0" encoding="utf-8"?>
<p:tagLst xmlns:a="http://schemas.openxmlformats.org/drawingml/2006/main" xmlns:r="http://schemas.openxmlformats.org/officeDocument/2006/relationships" xmlns:p="http://schemas.openxmlformats.org/presentationml/2006/main">
  <p:tag name="ARTICULATE_SLIDE_GUID" val="20542bfc-dd8b-421d-868b-1ab188d50257"/>
  <p:tag name="ARTICULATE_SLIDE_NAV" val="2"/>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0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0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NAV" val="7"/>
  <p:tag name="ARTICULATE_SLIDE_GUID" val="546f7511-e1b4-4a39-b2ee-5b05cf646bc0"/>
</p:tagLst>
</file>

<file path=ppt/tags/tag11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1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1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8.xml><?xml version="1.0" encoding="utf-8"?>
<p:tagLst xmlns:a="http://schemas.openxmlformats.org/drawingml/2006/main" xmlns:r="http://schemas.openxmlformats.org/officeDocument/2006/relationships" xmlns:p="http://schemas.openxmlformats.org/presentationml/2006/main">
  <p:tag name="ARTICULATE_SLIDE_GUID" val="20542bfc-dd8b-421d-868b-1ab188d50257"/>
  <p:tag name="ARTICULATE_SLIDE_NAV" val="2"/>
</p:tagLst>
</file>

<file path=ppt/tags/tag11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NAV" val="8"/>
  <p:tag name="ARTICULATE_SLIDE_GUID" val="279ab4e0-14ed-4d06-9fe2-a385ce532b51"/>
</p:tagLst>
</file>

<file path=ppt/tags/tag12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2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2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2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2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2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3.xml><?xml version="1.0" encoding="utf-8"?>
<p:tagLst xmlns:a="http://schemas.openxmlformats.org/drawingml/2006/main" xmlns:r="http://schemas.openxmlformats.org/officeDocument/2006/relationships" xmlns:p="http://schemas.openxmlformats.org/presentationml/2006/main">
  <p:tag name="ARTICULATE_SLIDE_NAV" val="9"/>
  <p:tag name="ARTICULATE_SLIDE_GUID" val="f12bad88-f671-4817-9ce7-b92078ffb694"/>
</p:tagLst>
</file>

<file path=ppt/tags/tag13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3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3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3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3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3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3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3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3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3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ARTICULATE_SLIDE_NAV" val="10"/>
  <p:tag name="ARTICULATE_SLIDE_GUID" val="c1932ca4-ed2d-4550-b345-d74239f143ca"/>
</p:tagLst>
</file>

<file path=ppt/tags/tag14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4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4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4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44.xml><?xml version="1.0" encoding="utf-8"?>
<p:tagLst xmlns:a="http://schemas.openxmlformats.org/drawingml/2006/main" xmlns:r="http://schemas.openxmlformats.org/officeDocument/2006/relationships" xmlns:p="http://schemas.openxmlformats.org/presentationml/2006/main">
  <p:tag name="ARTICULATE_SLIDE_GUID" val="20542bfc-dd8b-421d-868b-1ab188d50257"/>
  <p:tag name="ARTICULATE_SLIDE_NAV" val="2"/>
</p:tagLst>
</file>

<file path=ppt/tags/tag14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4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4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4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4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NAV" val="11"/>
  <p:tag name="ARTICULATE_SLIDE_GUID" val="46b1030c-4b25-4c8b-a146-f9e67d5b634a"/>
</p:tagLst>
</file>

<file path=ppt/tags/tag15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5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5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5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5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5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5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5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5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6.xml><?xml version="1.0" encoding="utf-8"?>
<p:tagLst xmlns:a="http://schemas.openxmlformats.org/drawingml/2006/main" xmlns:r="http://schemas.openxmlformats.org/officeDocument/2006/relationships" xmlns:p="http://schemas.openxmlformats.org/presentationml/2006/main">
  <p:tag name="ARTICULATE_SLIDE_NAV" val="12"/>
  <p:tag name="ARTICULATE_SLIDE_GUID" val="978ef199-2cce-43c8-8727-33c388af286d"/>
</p:tagLst>
</file>

<file path=ppt/tags/tag16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6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6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6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6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6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6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6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6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6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RTICULATE_SLIDE_NAV" val="13"/>
  <p:tag name="ARTICULATE_SLIDE_GUID" val="3e9db322-1703-4e27-8fb9-a86ba4a91c3f"/>
</p:tagLst>
</file>

<file path=ppt/tags/tag17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7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7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7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7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7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7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7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7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7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NAV" val="16"/>
  <p:tag name="ARTICULATE_SLIDE_GUID" val="6c9c039b-0e27-463b-88ed-007cff0beefd"/>
</p:tagLst>
</file>

<file path=ppt/tags/tag18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8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8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8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84.xml><?xml version="1.0" encoding="utf-8"?>
<p:tagLst xmlns:a="http://schemas.openxmlformats.org/drawingml/2006/main" xmlns:r="http://schemas.openxmlformats.org/officeDocument/2006/relationships" xmlns:p="http://schemas.openxmlformats.org/presentationml/2006/main">
  <p:tag name="ARTICULATE_SLIDE_GUID" val="20542bfc-dd8b-421d-868b-1ab188d50257"/>
  <p:tag name="ARTICULATE_SLIDE_NAV" val="2"/>
</p:tagLst>
</file>

<file path=ppt/tags/tag18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8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8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8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8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RTICULATE_SLIDE_NAV" val="18"/>
  <p:tag name="ARTICULATE_SLIDE_GUID" val="9bf9dfad-e475-4b69-be4e-78f42ca93160"/>
</p:tagLst>
</file>

<file path=ppt/tags/tag19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9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9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9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9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9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9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19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98.xml><?xml version="1.0" encoding="utf-8"?>
<p:tagLst xmlns:a="http://schemas.openxmlformats.org/drawingml/2006/main" xmlns:r="http://schemas.openxmlformats.org/officeDocument/2006/relationships" xmlns:p="http://schemas.openxmlformats.org/presentationml/2006/main">
  <p:tag name="ELAPSEDTIME" val="35.52"/>
</p:tagLst>
</file>

<file path=ppt/tags/tag199.xml><?xml version="1.0" encoding="utf-8"?>
<p:tagLst xmlns:a="http://schemas.openxmlformats.org/drawingml/2006/main" xmlns:r="http://schemas.openxmlformats.org/officeDocument/2006/relationships" xmlns:p="http://schemas.openxmlformats.org/presentationml/2006/main">
  <p:tag name="ELAPSEDTIME" val="53.776"/>
  <p:tag name="TIMELINE" val="8.3/26.8/39.6"/>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0.xml><?xml version="1.0" encoding="utf-8"?>
<p:tagLst xmlns:a="http://schemas.openxmlformats.org/drawingml/2006/main" xmlns:r="http://schemas.openxmlformats.org/officeDocument/2006/relationships" xmlns:p="http://schemas.openxmlformats.org/presentationml/2006/main">
  <p:tag name="ARTICULATE_SLIDE_NAV" val="18"/>
  <p:tag name="ARTICULATE_SLIDE_GUID" val="9bf9dfad-e475-4b69-be4e-78f42ca93160"/>
</p:tagLst>
</file>

<file path=ppt/tags/tag200.xml><?xml version="1.0" encoding="utf-8"?>
<p:tagLst xmlns:a="http://schemas.openxmlformats.org/drawingml/2006/main" xmlns:r="http://schemas.openxmlformats.org/officeDocument/2006/relationships" xmlns:p="http://schemas.openxmlformats.org/presentationml/2006/main">
  <p:tag name="ELAPSEDTIME" val="70.01601"/>
  <p:tag name="TIMELINE" val="9.1/16.8/37.2"/>
</p:tagLst>
</file>

<file path=ppt/tags/tag201.xml><?xml version="1.0" encoding="utf-8"?>
<p:tagLst xmlns:a="http://schemas.openxmlformats.org/drawingml/2006/main" xmlns:r="http://schemas.openxmlformats.org/officeDocument/2006/relationships" xmlns:p="http://schemas.openxmlformats.org/presentationml/2006/main">
  <p:tag name="ELAPSEDTIME" val="56.864"/>
  <p:tag name="TIMELINE" val="5.8/17.8/23.6/32.0/41.5/49.7"/>
</p:tagLst>
</file>

<file path=ppt/tags/tag21.xml><?xml version="1.0" encoding="utf-8"?>
<p:tagLst xmlns:a="http://schemas.openxmlformats.org/drawingml/2006/main" xmlns:r="http://schemas.openxmlformats.org/officeDocument/2006/relationships" xmlns:p="http://schemas.openxmlformats.org/presentationml/2006/main">
  <p:tag name="ELAPSEDTIME" val="54.512"/>
  <p:tag name="TIMELINE" val="0.8/21.2/22.7"/>
</p:tagLst>
</file>

<file path=ppt/tags/tag22.xml><?xml version="1.0" encoding="utf-8"?>
<p:tagLst xmlns:a="http://schemas.openxmlformats.org/drawingml/2006/main" xmlns:r="http://schemas.openxmlformats.org/officeDocument/2006/relationships" xmlns:p="http://schemas.openxmlformats.org/presentationml/2006/main">
  <p:tag name="ELAPSEDTIME" val="54.512"/>
  <p:tag name="TIMELINE" val="0.8/21.2/22.7"/>
</p:tagLst>
</file>

<file path=ppt/tags/tag23.xml><?xml version="1.0" encoding="utf-8"?>
<p:tagLst xmlns:a="http://schemas.openxmlformats.org/drawingml/2006/main" xmlns:r="http://schemas.openxmlformats.org/officeDocument/2006/relationships" xmlns:p="http://schemas.openxmlformats.org/presentationml/2006/main">
  <p:tag name="ELAPSEDTIME" val="72.816"/>
  <p:tag name="TIMELINE" val="7.5/21.3/44.6/53.8"/>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20542bfc-dd8b-421d-868b-1ab188d50257"/>
  <p:tag name="ARTICULATE_SLIDE_NAV" val="2"/>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79567802-d0c7-4aa6-bdec-3a9f53f10256"/>
  <p:tag name="ARTICULATE_SLIDE_NAV" val="1"/>
</p:tagLst>
</file>

<file path=ppt/tags/tag4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GUID" val="20542bfc-dd8b-421d-868b-1ab188d50257"/>
  <p:tag name="ARTICULATE_SLIDE_NAV" val="2"/>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20542bfc-dd8b-421d-868b-1ab188d50257"/>
  <p:tag name="ARTICULATE_SLIDE_NAV" val="2"/>
</p:tagLst>
</file>

<file path=ppt/tags/tag5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6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6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7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7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NAV" val="5"/>
  <p:tag name="ARTICULATE_SLIDE_GUID" val="669897be-0785-458f-8a36-91ad533f629a"/>
</p:tagLst>
</file>

<file path=ppt/tags/tag90.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SLIDE_GUID" val="c2d528bc-8d32-45af-8136-36371a4446cb"/>
  <p:tag name="ARTICULATE_SLIDE_NAV" val="3"/>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Default Them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1_Default Theme">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5.xml><?xml version="1.0" encoding="utf-8"?>
<a:theme xmlns:a="http://schemas.openxmlformats.org/drawingml/2006/main" name="2_Default Theme">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13003</TotalTime>
  <Words>74932</Words>
  <Application>Microsoft Office PowerPoint</Application>
  <PresentationFormat>On-screen Show (4:3)</PresentationFormat>
  <Paragraphs>13619</Paragraphs>
  <Slides>761</Slides>
  <Notes>171</Notes>
  <HiddenSlides>0</HiddenSlides>
  <MMClips>0</MMClips>
  <ScaleCrop>false</ScaleCrop>
  <HeadingPairs>
    <vt:vector size="8" baseType="variant">
      <vt:variant>
        <vt:lpstr>Fonts Used</vt:lpstr>
      </vt:variant>
      <vt:variant>
        <vt:i4>22</vt:i4>
      </vt:variant>
      <vt:variant>
        <vt:lpstr>Theme</vt:lpstr>
      </vt:variant>
      <vt:variant>
        <vt:i4>5</vt:i4>
      </vt:variant>
      <vt:variant>
        <vt:lpstr>Embedded OLE Servers</vt:lpstr>
      </vt:variant>
      <vt:variant>
        <vt:i4>2</vt:i4>
      </vt:variant>
      <vt:variant>
        <vt:lpstr>Slide Titles</vt:lpstr>
      </vt:variant>
      <vt:variant>
        <vt:i4>761</vt:i4>
      </vt:variant>
    </vt:vector>
  </HeadingPairs>
  <TitlesOfParts>
    <vt:vector size="790" baseType="lpstr">
      <vt:lpstr>Batang</vt:lpstr>
      <vt:lpstr>ae_AlYermook</vt:lpstr>
      <vt:lpstr>Arial</vt:lpstr>
      <vt:lpstr>Calibri</vt:lpstr>
      <vt:lpstr>Cambria Math</vt:lpstr>
      <vt:lpstr>Comic Sans MS</vt:lpstr>
      <vt:lpstr>Courier New</vt:lpstr>
      <vt:lpstr>DokChampa</vt:lpstr>
      <vt:lpstr>Georgia</vt:lpstr>
      <vt:lpstr>Lucida Console</vt:lpstr>
      <vt:lpstr>Lucida Sans Unicode</vt:lpstr>
      <vt:lpstr>Monotype Sorts</vt:lpstr>
      <vt:lpstr>Symbol</vt:lpstr>
      <vt:lpstr>Tahoma</vt:lpstr>
      <vt:lpstr>Tahoma Negreta</vt:lpstr>
      <vt:lpstr>Times</vt:lpstr>
      <vt:lpstr>Times New Roman</vt:lpstr>
      <vt:lpstr>Tw Cen MT</vt:lpstr>
      <vt:lpstr>Verdana</vt:lpstr>
      <vt:lpstr>Wingdings</vt:lpstr>
      <vt:lpstr>Wingdings 2</vt:lpstr>
      <vt:lpstr>Wingdings 3</vt:lpstr>
      <vt:lpstr>Concourse</vt:lpstr>
      <vt:lpstr>Default Theme</vt:lpstr>
      <vt:lpstr>1_Default Theme</vt:lpstr>
      <vt:lpstr>1_Concourse</vt:lpstr>
      <vt:lpstr>2_Default Theme</vt:lpstr>
      <vt:lpstr>Microsoft Draw Drawing</vt:lpstr>
      <vt:lpstr>Visio</vt:lpstr>
      <vt:lpstr>Introduction </vt:lpstr>
      <vt:lpstr>Outline</vt:lpstr>
      <vt:lpstr>1. Computer Organization</vt:lpstr>
      <vt:lpstr>1. Computer Organization (cnt’d)</vt:lpstr>
      <vt:lpstr>2. Program Solving Cycle</vt:lpstr>
      <vt:lpstr>2. Program Solving Cycle (cnt’d)</vt:lpstr>
      <vt:lpstr>3. Program Components</vt:lpstr>
      <vt:lpstr>Example 1 - Area and Perimeter of a Rectangle</vt:lpstr>
      <vt:lpstr>Example 2 - Area and Perimeter of a Circle </vt:lpstr>
      <vt:lpstr>Example 3 - Sum and Average of 5 Numbers</vt:lpstr>
      <vt:lpstr>4. Program Compilation</vt:lpstr>
      <vt:lpstr>4. Program Compilation (cnt’d)</vt:lpstr>
      <vt:lpstr>4. Program Compilation (cnt’d)</vt:lpstr>
      <vt:lpstr>4.1 Java Programs Compilation (cnt’d)</vt:lpstr>
      <vt:lpstr>4.1 Java Programs Compilation</vt:lpstr>
      <vt:lpstr>4.1 Java Programs Compilation (cnt’d)</vt:lpstr>
      <vt:lpstr>4.2 Java Virtual Machine (JVM)</vt:lpstr>
      <vt:lpstr>4.2 Java Virtual Machine (JVM) – cnt’d</vt:lpstr>
      <vt:lpstr>PowerPoint Presentation</vt:lpstr>
      <vt:lpstr>5. Program Testing and Debugging</vt:lpstr>
      <vt:lpstr>Self-Check Exercises</vt:lpstr>
      <vt:lpstr>  PROBLEM SOLVING </vt:lpstr>
      <vt:lpstr>Outline</vt:lpstr>
      <vt:lpstr>1. Introduction</vt:lpstr>
      <vt:lpstr>2. Problem Definition</vt:lpstr>
      <vt:lpstr>3. Problem Analysis – Example 1</vt:lpstr>
      <vt:lpstr>3. Problem Analysis – Example 2</vt:lpstr>
      <vt:lpstr>3. Problem Analysis – Example 3</vt:lpstr>
      <vt:lpstr>4. Solution Design</vt:lpstr>
      <vt:lpstr>4.1 Solution Design – Basic Steps</vt:lpstr>
      <vt:lpstr>4.2 Solution Design – Algorithm</vt:lpstr>
      <vt:lpstr>4.2 Solution Design – Algorithm</vt:lpstr>
      <vt:lpstr>4.2 Solution Design – Algorithm</vt:lpstr>
      <vt:lpstr>4.3 Solution Design – Flowchart</vt:lpstr>
      <vt:lpstr>4.3 Solution Design – Flowchart</vt:lpstr>
      <vt:lpstr>4.3 Solution Design – Flowchart</vt:lpstr>
      <vt:lpstr>4.3 Solution Design – Flowchart</vt:lpstr>
      <vt:lpstr>4.3 Solution Design – Flowchart</vt:lpstr>
      <vt:lpstr>4.3 Solution Design – Flowchart</vt:lpstr>
      <vt:lpstr>4.3 Solution Design – Flowchart</vt:lpstr>
      <vt:lpstr>5. More Examples</vt:lpstr>
      <vt:lpstr>5. More Examples</vt:lpstr>
      <vt:lpstr>5. More Examples</vt:lpstr>
      <vt:lpstr>5. More Examples</vt:lpstr>
      <vt:lpstr>Self-Check Exercises (1)</vt:lpstr>
      <vt:lpstr>Self-Check Exercises (2)</vt:lpstr>
      <vt:lpstr>  PROGRAM STRUCTURE </vt:lpstr>
      <vt:lpstr>Outline</vt:lpstr>
      <vt:lpstr>1. PROGRAMMING APPROACHES</vt:lpstr>
      <vt:lpstr>2. PROGRAM STRUCTURE</vt:lpstr>
      <vt:lpstr>3. OUTPUT STATEMENTS</vt:lpstr>
      <vt:lpstr>4. OUTPUT STATEMENTS</vt:lpstr>
      <vt:lpstr>4. OUTPUT STATEMENTS</vt:lpstr>
      <vt:lpstr>4. OUTPUT STATEMENTS</vt:lpstr>
      <vt:lpstr>4. OUTPUT STATEMENTS</vt:lpstr>
      <vt:lpstr>4. OUTPUT STATEMENTS</vt:lpstr>
      <vt:lpstr>4. OUTPUT STATEMENTS</vt:lpstr>
      <vt:lpstr>4. OUTPUT STATEMENTS</vt:lpstr>
      <vt:lpstr>PowerPoint Presentation</vt:lpstr>
      <vt:lpstr>Self-Check Exercises (1)</vt:lpstr>
      <vt:lpstr>Self-Check Exercises (2)</vt:lpstr>
      <vt:lpstr>Self-Check Exercises (3)</vt:lpstr>
      <vt:lpstr>  IDENTIFIERS</vt:lpstr>
      <vt:lpstr>Outline</vt:lpstr>
      <vt:lpstr>Programs and Data</vt:lpstr>
      <vt:lpstr>1. IDENTIFIERS</vt:lpstr>
      <vt:lpstr>2.Data Type</vt:lpstr>
      <vt:lpstr>Java built-in Data Types</vt:lpstr>
      <vt:lpstr>2. DATA TYPES</vt:lpstr>
      <vt:lpstr>2. DATA TYPES</vt:lpstr>
      <vt:lpstr>2. DATA TYPES</vt:lpstr>
      <vt:lpstr>PowerPoint Presentation</vt:lpstr>
      <vt:lpstr>2. DATA TYPES</vt:lpstr>
      <vt:lpstr>Example of DATA TYPES</vt:lpstr>
      <vt:lpstr>3-State of the Space Memory</vt:lpstr>
      <vt:lpstr>Identifier Conventions in Java</vt:lpstr>
      <vt:lpstr>4. DECLARATION</vt:lpstr>
      <vt:lpstr>4.1 Constant Declaration</vt:lpstr>
      <vt:lpstr>4.2 Variable Declaration</vt:lpstr>
      <vt:lpstr>4.2 VARIABLES DECLARATION</vt:lpstr>
      <vt:lpstr>5. EXAMPLES – PROGRAM 1</vt:lpstr>
      <vt:lpstr>5. EXAMPLES – PROGRAM 2</vt:lpstr>
      <vt:lpstr>5. EXAMPLE</vt:lpstr>
      <vt:lpstr>Self-Check Exercises (1)</vt:lpstr>
      <vt:lpstr>Self-Check Exercises (2)</vt:lpstr>
      <vt:lpstr>  OPERATORS (1)</vt:lpstr>
      <vt:lpstr>Outline</vt:lpstr>
      <vt:lpstr>1. TYPES OF OPERATORS</vt:lpstr>
      <vt:lpstr>2. ASSIGNMENT OPERATORS</vt:lpstr>
      <vt:lpstr>2. ASSIGNMENT OPERATORS</vt:lpstr>
      <vt:lpstr>2. ASSIGNMENT OPERATORS</vt:lpstr>
      <vt:lpstr>3. ARITHMETIC OPERATORS</vt:lpstr>
      <vt:lpstr>3. ARITHMETIC OPERATORS</vt:lpstr>
      <vt:lpstr>3. ARITHMETIC OPERATORS</vt:lpstr>
      <vt:lpstr>3. ARITHMETIC OPERATORS</vt:lpstr>
      <vt:lpstr>3. ARITHMETIC OPERATORS</vt:lpstr>
      <vt:lpstr>4. COMPOUND OPERATORS</vt:lpstr>
      <vt:lpstr>4. COMPOUND OPERATORS</vt:lpstr>
      <vt:lpstr>Self-Check Exercises (1)</vt:lpstr>
      <vt:lpstr>Self-Check Exercises (2)</vt:lpstr>
      <vt:lpstr>  OPERATORS (2)</vt:lpstr>
      <vt:lpstr>Outline</vt:lpstr>
      <vt:lpstr>1. TYPES OF OPERATORS</vt:lpstr>
      <vt:lpstr>2. INCREMENT/DECREMENT</vt:lpstr>
      <vt:lpstr>2. INCREMENT OPERATOR</vt:lpstr>
      <vt:lpstr>2. INCREMENT OPERATOR</vt:lpstr>
      <vt:lpstr>2. INCREMENT OPERATOR</vt:lpstr>
      <vt:lpstr>2. DECREMENT OPERATOR</vt:lpstr>
      <vt:lpstr>2. DECREMENT OPERATOR</vt:lpstr>
      <vt:lpstr>2. DECREMENT OPERATOR</vt:lpstr>
      <vt:lpstr>3. RELATIONAL OPERATORS</vt:lpstr>
      <vt:lpstr>4. LOGICAL OPERATORS</vt:lpstr>
      <vt:lpstr>5. LOGICAL OPERATORS</vt:lpstr>
      <vt:lpstr>6. ORDER OF PRECEDENCE</vt:lpstr>
      <vt:lpstr>7. TYPE CASTING</vt:lpstr>
      <vt:lpstr>7. TYPE CASTING</vt:lpstr>
      <vt:lpstr>Self-Check Exercises (1)</vt:lpstr>
      <vt:lpstr>Self-Check Exercises (2)</vt:lpstr>
      <vt:lpstr>Self-Check Exercises (3)</vt:lpstr>
      <vt:lpstr>  INPUT STATEMENTS</vt:lpstr>
      <vt:lpstr>Outline</vt:lpstr>
      <vt:lpstr>1. GIVING VALUES TO VARIABLES</vt:lpstr>
      <vt:lpstr>Standard Input</vt:lpstr>
      <vt:lpstr>Common Scanner Methods</vt:lpstr>
      <vt:lpstr>2. READING FROM KEYBOARD</vt:lpstr>
      <vt:lpstr>2. READING FROM KEYBOARD</vt:lpstr>
      <vt:lpstr>2. READING FROM KEYBOARD</vt:lpstr>
      <vt:lpstr>2. READING FROM KEYBOARD</vt:lpstr>
      <vt:lpstr>2. READING FROM KEYBOARD</vt:lpstr>
      <vt:lpstr>2. READING FROM KEYBOARD</vt:lpstr>
      <vt:lpstr>2. READING FROM KEYBOARD</vt:lpstr>
      <vt:lpstr>2. READING FROM KEYBOARD</vt:lpstr>
      <vt:lpstr>2. READING FROM KEYBOARD</vt:lpstr>
      <vt:lpstr>2. READING FROM KEYBOARD</vt:lpstr>
      <vt:lpstr>2. READING FROM KEYBOARD</vt:lpstr>
      <vt:lpstr>2. READING FROM KEYBOARD</vt:lpstr>
      <vt:lpstr>2. READING FROM KEYBOARD</vt:lpstr>
      <vt:lpstr>TO DO</vt:lpstr>
      <vt:lpstr>Self-Check Exercises (1)</vt:lpstr>
      <vt:lpstr>  OUTPUT STATEMENTS</vt:lpstr>
      <vt:lpstr>Outline</vt:lpstr>
      <vt:lpstr>3. OUTPUT STATEMENTS</vt:lpstr>
      <vt:lpstr>3. OUTPUT STATEMENTS</vt:lpstr>
      <vt:lpstr>3. OUTPUT STATEMENTS</vt:lpstr>
      <vt:lpstr>3. OUTPUT STATEMENTS</vt:lpstr>
      <vt:lpstr>3. PRINTF STATEMENT</vt:lpstr>
      <vt:lpstr>3. PRINTF STATEMENT</vt:lpstr>
      <vt:lpstr>3. PRINTF STATEMENT</vt:lpstr>
      <vt:lpstr>3. PRINTF STATEMENT</vt:lpstr>
      <vt:lpstr>3. PRINTF STATEMENT</vt:lpstr>
      <vt:lpstr>TO DO</vt:lpstr>
      <vt:lpstr>Self-Check Exercises (1)</vt:lpstr>
      <vt:lpstr>Self-Check Exercises (2)</vt:lpstr>
      <vt:lpstr>  THE String CLASS</vt:lpstr>
      <vt:lpstr>Outline</vt:lpstr>
      <vt:lpstr>1. CLASS “String”</vt:lpstr>
      <vt:lpstr>2.String DECLARATION</vt:lpstr>
      <vt:lpstr>2.1 string Indices</vt:lpstr>
      <vt:lpstr>2.3 String CONCATENATION</vt:lpstr>
      <vt:lpstr>3. String a Refrence</vt:lpstr>
      <vt:lpstr>3.1 UPDATING String VARIABLES</vt:lpstr>
      <vt:lpstr>4. Primitive Vs. Refrence </vt:lpstr>
      <vt:lpstr>5. String PREDEFINED METHODS</vt:lpstr>
      <vt:lpstr>5. String Methods</vt:lpstr>
      <vt:lpstr>5. String Methods</vt:lpstr>
      <vt:lpstr>6. PARSING NUMERIC STRINGS</vt:lpstr>
      <vt:lpstr>6. PARSING NUMERIC STRINGS</vt:lpstr>
      <vt:lpstr>TO DO</vt:lpstr>
      <vt:lpstr>Self-Check Exercises (1)</vt:lpstr>
      <vt:lpstr>Self-Check Exercises</vt:lpstr>
      <vt:lpstr>CSC111 </vt:lpstr>
      <vt:lpstr>Problem </vt:lpstr>
      <vt:lpstr>Analysis </vt:lpstr>
      <vt:lpstr>Design</vt:lpstr>
      <vt:lpstr>Start the program </vt:lpstr>
      <vt:lpstr>Variable Declaration </vt:lpstr>
      <vt:lpstr>Variable Declaration </vt:lpstr>
      <vt:lpstr>PowerPoint Presentation</vt:lpstr>
      <vt:lpstr>3.Input </vt:lpstr>
      <vt:lpstr>PowerPoint Presentation</vt:lpstr>
      <vt:lpstr>4.Processing </vt:lpstr>
      <vt:lpstr>4.Processing </vt:lpstr>
      <vt:lpstr>4.Processing </vt:lpstr>
      <vt:lpstr>Sample Run</vt:lpstr>
      <vt:lpstr>PowerPoint Presentation</vt:lpstr>
      <vt:lpstr>PowerPoint Presentation</vt:lpstr>
      <vt:lpstr>Use better display  format </vt:lpstr>
      <vt:lpstr>Sample Run</vt:lpstr>
      <vt:lpstr>  STRINGS METHODS Revision</vt:lpstr>
      <vt:lpstr>Outline</vt:lpstr>
      <vt:lpstr>1.  char charAt(int pos) vs.       String substring(int beginIndex)</vt:lpstr>
      <vt:lpstr>2. char charAt(int pos) vs.      int indexOf(char ch)</vt:lpstr>
      <vt:lpstr>3. int indexOf</vt:lpstr>
      <vt:lpstr>3.1 int indexOf(char ch)</vt:lpstr>
      <vt:lpstr>3.2 int indexOf(char ch, int pos)</vt:lpstr>
      <vt:lpstr>3.3 int indexOf(String str)</vt:lpstr>
      <vt:lpstr>3.4 int indexOf(String str, int pos)</vt:lpstr>
      <vt:lpstr>4. substring</vt:lpstr>
      <vt:lpstr>4.1 String substring(int beginIndex)</vt:lpstr>
      <vt:lpstr>4.2 String substring(int beginIndex, int endIndex)</vt:lpstr>
      <vt:lpstr>4.2 String substring(int beginIndex, int endIndex) – cont’d</vt:lpstr>
      <vt:lpstr>5. String concat(String str)</vt:lpstr>
      <vt:lpstr>Self-Check Exercises (1)</vt:lpstr>
      <vt:lpstr>Self-Check Exercises (2)</vt:lpstr>
      <vt:lpstr>Self-Check Exercises (3)</vt:lpstr>
      <vt:lpstr>  SELECTION STATEMENTS (1)</vt:lpstr>
      <vt:lpstr>Outline</vt:lpstr>
      <vt:lpstr>Selection</vt:lpstr>
      <vt:lpstr>1. Introduction</vt:lpstr>
      <vt:lpstr>2. The if Statement</vt:lpstr>
      <vt:lpstr>2 The if  Statement</vt:lpstr>
      <vt:lpstr>3.2 The if Statement</vt:lpstr>
      <vt:lpstr>3.1 The if…else Statement</vt:lpstr>
      <vt:lpstr>3.2 The if…else Statement</vt:lpstr>
      <vt:lpstr>3.2 The if…else Statement</vt:lpstr>
      <vt:lpstr>Two-Way Selection</vt:lpstr>
      <vt:lpstr>2.2 The if Statement</vt:lpstr>
      <vt:lpstr>3.2 The if…else Statement</vt:lpstr>
      <vt:lpstr>3.2 The if…else Statement</vt:lpstr>
      <vt:lpstr>3.2 The if…else Statement</vt:lpstr>
      <vt:lpstr>2. CONDITIONAL OPERATOR ?</vt:lpstr>
      <vt:lpstr>2. CONDITIONAL OPERATOR ?</vt:lpstr>
      <vt:lpstr>Self-Check Exercises</vt:lpstr>
      <vt:lpstr>  SELECTION STATEMENTS (2)</vt:lpstr>
      <vt:lpstr>Outline</vt:lpstr>
      <vt:lpstr>1.Multiple Selection: Nested if</vt:lpstr>
      <vt:lpstr>1. Nested if</vt:lpstr>
      <vt:lpstr>1. Nested if</vt:lpstr>
      <vt:lpstr>1. Nested if</vt:lpstr>
      <vt:lpstr>1. Nested if</vt:lpstr>
      <vt:lpstr>1. Nested if</vt:lpstr>
      <vt:lpstr>1. Nested if</vt:lpstr>
      <vt:lpstr>1. Nested if</vt:lpstr>
      <vt:lpstr>1. Nested if</vt:lpstr>
      <vt:lpstr>1. Nested if</vt:lpstr>
      <vt:lpstr>1. Nested if</vt:lpstr>
      <vt:lpstr>1. Nested if</vt:lpstr>
      <vt:lpstr>1. The switch Statement</vt:lpstr>
      <vt:lpstr>switch With Break Statement</vt:lpstr>
      <vt:lpstr>switch With NO Break Statement</vt:lpstr>
      <vt:lpstr>Switch With Break And Default Statements</vt:lpstr>
      <vt:lpstr>Same example with Nestedif</vt:lpstr>
      <vt:lpstr>1.3 Programming hint</vt:lpstr>
      <vt:lpstr>2. switch vs. nested if</vt:lpstr>
      <vt:lpstr>TO DO</vt:lpstr>
      <vt:lpstr>Self-Check Exercises (1)</vt:lpstr>
      <vt:lpstr>Self-Check Exercises (2)</vt:lpstr>
      <vt:lpstr>Self-Check Exercises (3)</vt:lpstr>
      <vt:lpstr>Self-Check Exercises (1)</vt:lpstr>
      <vt:lpstr>Self-Check Exercises (2)</vt:lpstr>
      <vt:lpstr>  Control Statement Examples</vt:lpstr>
      <vt:lpstr>  The if Statement</vt:lpstr>
      <vt:lpstr>  The if Statement</vt:lpstr>
      <vt:lpstr>  The if Statement</vt:lpstr>
      <vt:lpstr>  The if Statement</vt:lpstr>
      <vt:lpstr>  The if Statement</vt:lpstr>
      <vt:lpstr>  The if Statement</vt:lpstr>
      <vt:lpstr>  The if…else Statement</vt:lpstr>
      <vt:lpstr>  The if…else Statement</vt:lpstr>
      <vt:lpstr>  The if…else Statement</vt:lpstr>
      <vt:lpstr>  The if…else Statement</vt:lpstr>
      <vt:lpstr>  The if…else Statement</vt:lpstr>
      <vt:lpstr> The switch Statement</vt:lpstr>
      <vt:lpstr> The switch Statement</vt:lpstr>
      <vt:lpstr> The switch Statement</vt:lpstr>
      <vt:lpstr>  Without default Statement</vt:lpstr>
      <vt:lpstr>  Without default Statement</vt:lpstr>
      <vt:lpstr>  Programming Hint (1)</vt:lpstr>
      <vt:lpstr>  Programming Hint (1)</vt:lpstr>
      <vt:lpstr>  Programming Hint (1)</vt:lpstr>
      <vt:lpstr>  Programming Hint (2)</vt:lpstr>
      <vt:lpstr>  Programming Hints</vt:lpstr>
      <vt:lpstr>  Programming Hint</vt:lpstr>
      <vt:lpstr>  Without break Statement</vt:lpstr>
      <vt:lpstr>  Without break Statement</vt:lpstr>
      <vt:lpstr>   REVISION</vt:lpstr>
      <vt:lpstr>PowerPoint Presentation</vt:lpstr>
      <vt:lpstr>1. PROBLEM</vt:lpstr>
      <vt:lpstr>2. ANALYSIS </vt:lpstr>
      <vt:lpstr>2. ANALYSIS </vt:lpstr>
      <vt:lpstr>3. DATA TYPES</vt:lpstr>
      <vt:lpstr>4. ALGORITHM</vt:lpstr>
      <vt:lpstr>5. CODE (1)</vt:lpstr>
      <vt:lpstr>5. CODE (2)</vt:lpstr>
      <vt:lpstr>5. CODE (3)</vt:lpstr>
      <vt:lpstr>   Control Structures II</vt:lpstr>
      <vt:lpstr>Outline</vt:lpstr>
      <vt:lpstr>Why do we need loop ?</vt:lpstr>
      <vt:lpstr>Repetition concept</vt:lpstr>
      <vt:lpstr>Counter-Controlled Loop</vt:lpstr>
      <vt:lpstr>1. The while Statement</vt:lpstr>
      <vt:lpstr>The while Looping (Repetition) Structure</vt:lpstr>
      <vt:lpstr>Counter-Controlled while Loop</vt:lpstr>
      <vt:lpstr>The while Looping (Repetition) Structure</vt:lpstr>
      <vt:lpstr>Counter-Controlled while Loop</vt:lpstr>
      <vt:lpstr>Counter-Controlled while Loop</vt:lpstr>
      <vt:lpstr>2. The for Statement</vt:lpstr>
      <vt:lpstr>Counter-Controlled Loop: Another way  for expressing it</vt:lpstr>
      <vt:lpstr>The for Looping (Repetition) Structure</vt:lpstr>
      <vt:lpstr>The for Looping (Repetition) Structure</vt:lpstr>
      <vt:lpstr>The for Looping (Repetition) Structure</vt:lpstr>
      <vt:lpstr>2. The for Statement</vt:lpstr>
      <vt:lpstr>2. The for Statement</vt:lpstr>
      <vt:lpstr>2. The for Statement</vt:lpstr>
      <vt:lpstr>For Loop Programming Example: Classify Numbers</vt:lpstr>
      <vt:lpstr>For Loop Programming Example: Classify Numbers (solution)</vt:lpstr>
      <vt:lpstr>2. The for Statement</vt:lpstr>
      <vt:lpstr>2. The for Statement</vt:lpstr>
      <vt:lpstr>TO DO</vt:lpstr>
      <vt:lpstr>Self-Check Exercises (1)</vt:lpstr>
      <vt:lpstr>Self-Check Exercises (2)</vt:lpstr>
      <vt:lpstr>Control Structures II</vt:lpstr>
      <vt:lpstr>Outline</vt:lpstr>
      <vt:lpstr>2. The while Statement</vt:lpstr>
      <vt:lpstr>PowerPoint Presentation</vt:lpstr>
      <vt:lpstr>2. The while Statement</vt:lpstr>
      <vt:lpstr>2. The while Statement</vt:lpstr>
      <vt:lpstr>2.1 PROGRAMMING HINT</vt:lpstr>
      <vt:lpstr>3. The while Statement</vt:lpstr>
      <vt:lpstr>3. The while Statement</vt:lpstr>
      <vt:lpstr>3. The while Statement</vt:lpstr>
      <vt:lpstr>3. The while Statement</vt:lpstr>
      <vt:lpstr>3. The while Statement</vt:lpstr>
      <vt:lpstr>3. The while Statement</vt:lpstr>
      <vt:lpstr>3. The while Statement</vt:lpstr>
      <vt:lpstr>3. The while Statement</vt:lpstr>
      <vt:lpstr>Self-Check Exercises (1) </vt:lpstr>
      <vt:lpstr>CSC111 </vt:lpstr>
      <vt:lpstr>Problem </vt:lpstr>
      <vt:lpstr>Analysis </vt:lpstr>
      <vt:lpstr>Design</vt:lpstr>
      <vt:lpstr>Coding </vt:lpstr>
      <vt:lpstr>Start the program </vt:lpstr>
      <vt:lpstr>Variable Declaration </vt:lpstr>
      <vt:lpstr>Variable Declaration </vt:lpstr>
      <vt:lpstr>PowerPoint Presentation</vt:lpstr>
      <vt:lpstr>PowerPoint Presentation</vt:lpstr>
      <vt:lpstr>3.Input </vt:lpstr>
      <vt:lpstr>PowerPoint Presentation</vt:lpstr>
      <vt:lpstr>4.Processing </vt:lpstr>
      <vt:lpstr>4.Processing </vt:lpstr>
      <vt:lpstr>4.Processing </vt:lpstr>
      <vt:lpstr>4.Processing </vt:lpstr>
      <vt:lpstr>4.Processing </vt:lpstr>
      <vt:lpstr>4.Processing </vt:lpstr>
      <vt:lpstr>4.Processing </vt:lpstr>
      <vt:lpstr>PowerPoint Presentation</vt:lpstr>
      <vt:lpstr>4.Processing </vt:lpstr>
      <vt:lpstr>4.Processing </vt:lpstr>
      <vt:lpstr>PowerPoint Presentation</vt:lpstr>
      <vt:lpstr>PowerPoint Presentation</vt:lpstr>
      <vt:lpstr>Sample Run</vt:lpstr>
      <vt:lpstr>Sample Run</vt:lpstr>
      <vt:lpstr>Sample Run</vt:lpstr>
      <vt:lpstr>PowerPoint Presentation</vt:lpstr>
      <vt:lpstr>PowerPoint Presentation</vt:lpstr>
      <vt:lpstr>   Control Structures II</vt:lpstr>
      <vt:lpstr>Outline</vt:lpstr>
      <vt:lpstr>1. The do..while Statement</vt:lpstr>
      <vt:lpstr>1. The do..while Statement</vt:lpstr>
      <vt:lpstr>1. The do…while Statement</vt:lpstr>
      <vt:lpstr>1. The do…while Statement</vt:lpstr>
      <vt:lpstr>1. The do…while Statement</vt:lpstr>
      <vt:lpstr>1. The do…while Statement</vt:lpstr>
      <vt:lpstr>1. The do…while Statement</vt:lpstr>
      <vt:lpstr>1. The do…while Statement</vt:lpstr>
      <vt:lpstr>2. do..While loop</vt:lpstr>
      <vt:lpstr>3. THE break STATEMENT</vt:lpstr>
      <vt:lpstr>3. THE break STATEMENT</vt:lpstr>
      <vt:lpstr>3. THE break STATEMENT</vt:lpstr>
      <vt:lpstr>3. How THE break STATEMENT work</vt:lpstr>
      <vt:lpstr>4. THE continue STATEMENT</vt:lpstr>
      <vt:lpstr>4. THE continue STATEMENT</vt:lpstr>
      <vt:lpstr>4. THE continue STATEMENT</vt:lpstr>
      <vt:lpstr>4. How THE continue STATEMENT work</vt:lpstr>
      <vt:lpstr>5. break vs. continue</vt:lpstr>
      <vt:lpstr>4. The calculator program (revisited)</vt:lpstr>
      <vt:lpstr>5. PROGRAMMING HINT</vt:lpstr>
      <vt:lpstr>PowerPoint Presentation</vt:lpstr>
      <vt:lpstr>PowerPoint Presentation</vt:lpstr>
      <vt:lpstr>PowerPoint Presentation</vt:lpstr>
      <vt:lpstr>Self-Check Exercises (1) </vt:lpstr>
      <vt:lpstr>   Control Structures II</vt:lpstr>
      <vt:lpstr>Outline</vt:lpstr>
      <vt:lpstr>1. Nested for</vt:lpstr>
      <vt:lpstr>1. Nested for</vt:lpstr>
      <vt:lpstr>1. Nested for</vt:lpstr>
      <vt:lpstr>1. Nested for</vt:lpstr>
      <vt:lpstr>1. Nested for</vt:lpstr>
      <vt:lpstr>1. Nested for</vt:lpstr>
      <vt:lpstr>1. Nested for</vt:lpstr>
      <vt:lpstr>Self-Check Exercises (1) </vt:lpstr>
      <vt:lpstr>   REVISION (2)</vt:lpstr>
      <vt:lpstr>PROBLEM 1 (Airport)</vt:lpstr>
      <vt:lpstr>1. ANALYSIS </vt:lpstr>
      <vt:lpstr>2. ALGORITHM</vt:lpstr>
      <vt:lpstr>3. CODE (1)</vt:lpstr>
      <vt:lpstr>3. CODE (2)</vt:lpstr>
      <vt:lpstr>3. CODE (3)</vt:lpstr>
      <vt:lpstr>4. PROBLEM VARIATION (2)</vt:lpstr>
      <vt:lpstr>5. SENTINELS (1)</vt:lpstr>
      <vt:lpstr>5. SENTINELS (2)</vt:lpstr>
      <vt:lpstr>6. CODE (1)</vt:lpstr>
      <vt:lpstr>6. CODE (2)</vt:lpstr>
      <vt:lpstr>7. PROBLEM VARIATION (3)</vt:lpstr>
      <vt:lpstr>7. CODE (1)</vt:lpstr>
      <vt:lpstr>7. CODE (2)</vt:lpstr>
      <vt:lpstr>8. PROBLEM VARIATION (4)</vt:lpstr>
      <vt:lpstr>8. CODE </vt:lpstr>
      <vt:lpstr>9. PROBLEM VARIATION (5)</vt:lpstr>
      <vt:lpstr>10. CODE (1)</vt:lpstr>
      <vt:lpstr>10. CODE (2)</vt:lpstr>
      <vt:lpstr>Problem 2 (Calculator Problem) </vt:lpstr>
      <vt:lpstr>Analysis </vt:lpstr>
      <vt:lpstr>Design</vt:lpstr>
      <vt:lpstr>Coding </vt:lpstr>
      <vt:lpstr>Start the program </vt:lpstr>
      <vt:lpstr>Variable Declaration </vt:lpstr>
      <vt:lpstr>Variable Declaration </vt:lpstr>
      <vt:lpstr>PowerPoint Presentation</vt:lpstr>
      <vt:lpstr>3.Input </vt:lpstr>
      <vt:lpstr>PowerPoint Presentation</vt:lpstr>
      <vt:lpstr>4.Processing </vt:lpstr>
      <vt:lpstr>4.Processing </vt:lpstr>
      <vt:lpstr>PowerPoint Presentation</vt:lpstr>
      <vt:lpstr>Sample Run</vt:lpstr>
      <vt:lpstr>Same Question in Flag-controlled While Loop</vt:lpstr>
      <vt:lpstr>Same Question but Flag-controlled While Loop</vt:lpstr>
      <vt:lpstr>PowerPoint Presentation</vt:lpstr>
      <vt:lpstr>  METHODS</vt:lpstr>
      <vt:lpstr>Outline</vt:lpstr>
      <vt:lpstr>1. Reminder: slide 3 in Lecture W4.2</vt:lpstr>
      <vt:lpstr>1. INTRODUCTION</vt:lpstr>
      <vt:lpstr>2. import static Statement</vt:lpstr>
      <vt:lpstr>2. import static Statement</vt:lpstr>
      <vt:lpstr>3.The Math Class</vt:lpstr>
      <vt:lpstr>3.The Math Class</vt:lpstr>
      <vt:lpstr>3.The Math Class</vt:lpstr>
      <vt:lpstr>3.The Math Class</vt:lpstr>
      <vt:lpstr>4.The Character Class</vt:lpstr>
      <vt:lpstr>Self-Check Exercises  </vt:lpstr>
      <vt:lpstr>  METHODS</vt:lpstr>
      <vt:lpstr>3. MATHEMATICAL METHODS</vt:lpstr>
      <vt:lpstr>3.1 ABSOLUTE VALUE</vt:lpstr>
      <vt:lpstr>3.2 APPROXIMATION METHODS</vt:lpstr>
      <vt:lpstr>3.2.1 ROUNDING</vt:lpstr>
      <vt:lpstr>3.2.2 CEILING</vt:lpstr>
      <vt:lpstr>3.2.3 FLOORING</vt:lpstr>
      <vt:lpstr>3.3 POWER METHODS</vt:lpstr>
      <vt:lpstr>3.3.1 EXPONENTIAL</vt:lpstr>
      <vt:lpstr>3.3.2 LOGARITHM TO BASE e</vt:lpstr>
      <vt:lpstr>3.3.3 LOGARITHM TO BASE 10</vt:lpstr>
      <vt:lpstr>3.3.4 SQUARE ROOT</vt:lpstr>
      <vt:lpstr>3.3.5 POWER</vt:lpstr>
      <vt:lpstr>3.4 COMPARISON METHODS</vt:lpstr>
      <vt:lpstr>3.4.1 MINIMUM</vt:lpstr>
      <vt:lpstr>3.4.2 MAXIMUM</vt:lpstr>
      <vt:lpstr>3.5 TRIGONOMETRIC METHODS</vt:lpstr>
      <vt:lpstr>3.5.1 SINE</vt:lpstr>
      <vt:lpstr>3.5.2 COSINE</vt:lpstr>
      <vt:lpstr>3.5.3 TANGENT</vt:lpstr>
      <vt:lpstr>4. CHARACTER METHODS</vt:lpstr>
      <vt:lpstr>4.1 CHECKING METHODS</vt:lpstr>
      <vt:lpstr>4.1.1 DIGIT? </vt:lpstr>
      <vt:lpstr>4.1.2 LETTER? </vt:lpstr>
      <vt:lpstr>4.1.3 LOWER CASE? </vt:lpstr>
      <vt:lpstr>4.1.4 UPPER CASE? </vt:lpstr>
      <vt:lpstr>4.2 MANIPULATION METHODS</vt:lpstr>
      <vt:lpstr>4.2.1 CONVERT TO LOWER CASE</vt:lpstr>
      <vt:lpstr>4.2.2 CONVERT TO UPPER CASE</vt:lpstr>
      <vt:lpstr>  USER-DEFINED METHODS</vt:lpstr>
      <vt:lpstr>Outline</vt:lpstr>
      <vt:lpstr>1. USER-DEFINED METHODS</vt:lpstr>
      <vt:lpstr>1. USER-DEFINED METHODS</vt:lpstr>
      <vt:lpstr>Why use User-defined method</vt:lpstr>
      <vt:lpstr>1.2:Syntax: Method</vt:lpstr>
      <vt:lpstr>1.2:Syntax: Method</vt:lpstr>
      <vt:lpstr>1.3:User-Defined Methods</vt:lpstr>
      <vt:lpstr>2. VOID METHODS</vt:lpstr>
      <vt:lpstr>2. VOID METHODS</vt:lpstr>
      <vt:lpstr>2. VOID METHODS</vt:lpstr>
      <vt:lpstr>2. VOID METHODS</vt:lpstr>
      <vt:lpstr>2. VOID METHODS</vt:lpstr>
      <vt:lpstr>2. VOID METHODS</vt:lpstr>
      <vt:lpstr>2. VOID METHODS</vt:lpstr>
      <vt:lpstr>2. VOID METHODS</vt:lpstr>
      <vt:lpstr>2. VOID METHODS</vt:lpstr>
      <vt:lpstr>Formal parameters </vt:lpstr>
      <vt:lpstr>PowerPoint Presentation</vt:lpstr>
      <vt:lpstr>2. VOID METHODS</vt:lpstr>
      <vt:lpstr>Self-Check Exercises  </vt:lpstr>
      <vt:lpstr>  USER-DEFINED METHODS</vt:lpstr>
      <vt:lpstr>Outline</vt:lpstr>
      <vt:lpstr>1. INTRODUCTION</vt:lpstr>
      <vt:lpstr>2. return STATEMENT</vt:lpstr>
      <vt:lpstr>3. EXAMPLES</vt:lpstr>
      <vt:lpstr>4. CALLING </vt:lpstr>
      <vt:lpstr>4. CALLING </vt:lpstr>
      <vt:lpstr>4. CALLING </vt:lpstr>
      <vt:lpstr>5. LOCAL VARIABLES</vt:lpstr>
      <vt:lpstr>6. IMPORTANT NOTES</vt:lpstr>
      <vt:lpstr>6. IMPORTANT NOTES</vt:lpstr>
      <vt:lpstr>6. IMPORTANT NOTES</vt:lpstr>
      <vt:lpstr>6. IMPORTANT NOTES</vt:lpstr>
      <vt:lpstr>7. SUMMARY </vt:lpstr>
      <vt:lpstr>7. SUMMARY </vt:lpstr>
      <vt:lpstr>7. SUMMARY </vt:lpstr>
      <vt:lpstr>7. SUMMARY </vt:lpstr>
      <vt:lpstr>8. PROGRAMMING EXAMPLES</vt:lpstr>
      <vt:lpstr>8. PROGRAMMING EXAMPLES</vt:lpstr>
      <vt:lpstr>8. PROGRAMMING EXAMPLES</vt:lpstr>
      <vt:lpstr>Self-Check Exercises (1)  </vt:lpstr>
      <vt:lpstr>Self-Check Exercises (2)  </vt:lpstr>
      <vt:lpstr>Identifier Scope Within a Class</vt:lpstr>
      <vt:lpstr>Definitions &amp; Facts</vt:lpstr>
      <vt:lpstr>Definitions &amp; Facts</vt:lpstr>
      <vt:lpstr>Declaration of an identifier</vt:lpstr>
      <vt:lpstr>Example - illegal</vt:lpstr>
      <vt:lpstr>Scope Rules within a Class</vt:lpstr>
      <vt:lpstr>Scope Rules within a Class</vt:lpstr>
      <vt:lpstr>Scope Rules (continued)</vt:lpstr>
      <vt:lpstr>Scope Rules (continued) Example 7-11</vt:lpstr>
      <vt:lpstr>Scope Rules: Demonstrated</vt:lpstr>
      <vt:lpstr>Scope Rules: Demonstrated (continued)</vt:lpstr>
      <vt:lpstr>Scope Rules – Scanner Example</vt:lpstr>
      <vt:lpstr>Method Overloading</vt:lpstr>
      <vt:lpstr>An Introduction</vt:lpstr>
      <vt:lpstr>Method Overloading</vt:lpstr>
      <vt:lpstr>Method Overloading (continued)</vt:lpstr>
      <vt:lpstr>Method Overloading (continued)</vt:lpstr>
      <vt:lpstr>Method Overloading (continued)</vt:lpstr>
      <vt:lpstr>Method Overloading (continued)</vt:lpstr>
      <vt:lpstr>Overloading and Type Conversion</vt:lpstr>
      <vt:lpstr>Overloading and Return Type</vt:lpstr>
      <vt:lpstr> EXAMPLES</vt:lpstr>
      <vt:lpstr>EXAMPLES</vt:lpstr>
      <vt:lpstr>5. EXAMPLES</vt:lpstr>
      <vt:lpstr>5. EXAMPLES</vt:lpstr>
      <vt:lpstr>Object Oriented Programming</vt:lpstr>
      <vt:lpstr>introduction</vt:lpstr>
      <vt:lpstr>How?</vt:lpstr>
      <vt:lpstr>Object Oriented System (OOS)</vt:lpstr>
      <vt:lpstr> Is it any good? </vt:lpstr>
      <vt:lpstr>OO Programming</vt:lpstr>
      <vt:lpstr>Object-oriented Programming</vt:lpstr>
      <vt:lpstr>Objects</vt:lpstr>
      <vt:lpstr>what is an object?</vt:lpstr>
      <vt:lpstr>What is an object? examples</vt:lpstr>
      <vt:lpstr>Classes</vt:lpstr>
      <vt:lpstr>Class vs. Object</vt:lpstr>
      <vt:lpstr>Instance</vt:lpstr>
      <vt:lpstr>PowerPoint Presentation</vt:lpstr>
      <vt:lpstr> Summary Object-oriented Basics</vt:lpstr>
      <vt:lpstr>Method Revision </vt:lpstr>
      <vt:lpstr>Problem </vt:lpstr>
      <vt:lpstr>Problem </vt:lpstr>
      <vt:lpstr>PowerPoint Presentation</vt:lpstr>
      <vt:lpstr>analysis </vt:lpstr>
      <vt:lpstr>using method </vt:lpstr>
      <vt:lpstr>flow chart </vt:lpstr>
      <vt:lpstr>Design </vt:lpstr>
      <vt:lpstr>Program Structure </vt:lpstr>
      <vt:lpstr>writing method </vt:lpstr>
      <vt:lpstr>read grades </vt:lpstr>
      <vt:lpstr>find equivalent </vt:lpstr>
      <vt:lpstr>find equivalent </vt:lpstr>
      <vt:lpstr>find maximum grade</vt:lpstr>
      <vt:lpstr>find maximum grade</vt:lpstr>
      <vt:lpstr>find minimum grade</vt:lpstr>
      <vt:lpstr>Calculate average </vt:lpstr>
      <vt:lpstr>Calculate average </vt:lpstr>
      <vt:lpstr>grade distribution </vt:lpstr>
      <vt:lpstr>calculate grade distribution</vt:lpstr>
      <vt:lpstr>calculate grade distribution</vt:lpstr>
      <vt:lpstr>print barChart</vt:lpstr>
      <vt:lpstr>print barChart for specific range </vt:lpstr>
      <vt:lpstr>variable and data type </vt:lpstr>
      <vt:lpstr>PowerPoint Presentation</vt:lpstr>
      <vt:lpstr>PowerPoint Presentation</vt:lpstr>
      <vt:lpstr>Object Oriented Programming</vt:lpstr>
      <vt:lpstr>Object Oriented Basic Principles</vt:lpstr>
      <vt:lpstr>1-Abstraction Principle</vt:lpstr>
      <vt:lpstr>Information Hiding</vt:lpstr>
      <vt:lpstr>2- Encapsulation Principle</vt:lpstr>
      <vt:lpstr>2-Encapsulation</vt:lpstr>
      <vt:lpstr>3- Information Hiding Principle</vt:lpstr>
      <vt:lpstr>3- Information Hiding Principle</vt:lpstr>
      <vt:lpstr>4-Access Modifiers</vt:lpstr>
      <vt:lpstr>5-UML Representation for Object Oriented systems</vt:lpstr>
      <vt:lpstr>5-UML Representation of a Class</vt:lpstr>
      <vt:lpstr>UML Representation of a Class (UML Class Diagram)</vt:lpstr>
      <vt:lpstr>5.1:How to create UML</vt:lpstr>
      <vt:lpstr> Ex: UML Class Diagram </vt:lpstr>
      <vt:lpstr>UML Example </vt:lpstr>
      <vt:lpstr>Classes</vt:lpstr>
      <vt:lpstr>Syntax</vt:lpstr>
      <vt:lpstr>Declaring a Class with Java</vt:lpstr>
      <vt:lpstr>Declaring a Class with Java</vt:lpstr>
      <vt:lpstr>Declaring a Class with Java (continued)</vt:lpstr>
      <vt:lpstr>PowerPoint Presentation</vt:lpstr>
      <vt:lpstr>Object Oriented Programming</vt:lpstr>
      <vt:lpstr>Class Instantiation</vt:lpstr>
      <vt:lpstr>The Anatomy of an Object</vt:lpstr>
      <vt:lpstr>Object vs. class</vt:lpstr>
      <vt:lpstr>Object Creation Syntax</vt:lpstr>
      <vt:lpstr>Declaring &amp; Instantiating Objects (Object Creation Example) </vt:lpstr>
      <vt:lpstr>Objects and Instance variables : Memory state</vt:lpstr>
      <vt:lpstr>Assigning Objects’ References to the same Instance Variable </vt:lpstr>
      <vt:lpstr>Assigning an Object Reference From One Variable to Another</vt:lpstr>
      <vt:lpstr>Assigning an Object Reference From One Variable to Another</vt:lpstr>
      <vt:lpstr>Accessing Instance Attributes</vt:lpstr>
      <vt:lpstr>PowerPoint Presentation</vt:lpstr>
      <vt:lpstr>Practical hint</vt:lpstr>
      <vt:lpstr>Message Passing Principle OR Method Invocation</vt:lpstr>
      <vt:lpstr>Message Passing Principle OR Method Invocation</vt:lpstr>
      <vt:lpstr>Message Passing Principle OR Method Invocation</vt:lpstr>
      <vt:lpstr>PowerPoint Presentation</vt:lpstr>
      <vt:lpstr>Method Invocation</vt:lpstr>
      <vt:lpstr>Difference between object and class</vt:lpstr>
      <vt:lpstr>Object Oriented Programming</vt:lpstr>
      <vt:lpstr>Attribute</vt:lpstr>
      <vt:lpstr>Class and Instance Attributes</vt:lpstr>
      <vt:lpstr>Class Attributes and Objects</vt:lpstr>
      <vt:lpstr>Class Attributes Declaration</vt:lpstr>
      <vt:lpstr>Class Attributes Access</vt:lpstr>
      <vt:lpstr>Declaring Instance Attributes With Java </vt:lpstr>
      <vt:lpstr>Example Declaring Instance Attributes With Java </vt:lpstr>
      <vt:lpstr>PowerPoint Presentation</vt:lpstr>
      <vt:lpstr>Class Attributes and instance Attributes</vt:lpstr>
      <vt:lpstr>Declaring Private Attributes</vt:lpstr>
      <vt:lpstr>Private attributes</vt:lpstr>
      <vt:lpstr>public and private modifiers</vt:lpstr>
      <vt:lpstr>Accessibility from Inside (the same class)</vt:lpstr>
      <vt:lpstr>Accessibility from an Instance in another Class</vt:lpstr>
      <vt:lpstr>Accessibility Example</vt:lpstr>
      <vt:lpstr>PowerPoint Presentation</vt:lpstr>
      <vt:lpstr>How Private Attributes could be Accessed</vt:lpstr>
      <vt:lpstr>Object Oriented Programming</vt:lpstr>
      <vt:lpstr>PowerPoint Presentation</vt:lpstr>
      <vt:lpstr>Class Common Methods</vt:lpstr>
      <vt:lpstr>Defining Constructors</vt:lpstr>
      <vt:lpstr>1- Constructors</vt:lpstr>
      <vt:lpstr>The Default Class Constructor</vt:lpstr>
      <vt:lpstr>Class Constructors Declaration</vt:lpstr>
      <vt:lpstr>Constructor with No-Parameter</vt:lpstr>
      <vt:lpstr>Class with Multiple Constructors</vt:lpstr>
      <vt:lpstr>Constructor and Static attribute</vt:lpstr>
      <vt:lpstr>Constructor and Static attribute</vt:lpstr>
      <vt:lpstr>Constructor and Static attribute</vt:lpstr>
      <vt:lpstr>Static methods </vt:lpstr>
      <vt:lpstr>2- Getters</vt:lpstr>
      <vt:lpstr>Template for Getters</vt:lpstr>
      <vt:lpstr> Getter Example </vt:lpstr>
      <vt:lpstr>3- Setters</vt:lpstr>
      <vt:lpstr>Template for Setters</vt:lpstr>
      <vt:lpstr>PowerPoint Presentation</vt:lpstr>
      <vt:lpstr>PowerPoint Presentation</vt:lpstr>
      <vt:lpstr>4- Print</vt:lpstr>
      <vt:lpstr>PowerPoint Presentation</vt:lpstr>
      <vt:lpstr>Class Example</vt:lpstr>
      <vt:lpstr>Example</vt:lpstr>
      <vt:lpstr>Class Account</vt:lpstr>
      <vt:lpstr>Class TestAccount</vt:lpstr>
      <vt:lpstr>Object Oriented Programming </vt:lpstr>
      <vt:lpstr>Unified Modeling Language Class Diagrams – Problem Clock </vt:lpstr>
      <vt:lpstr>Unified Modeling Language Class Diagrams</vt:lpstr>
      <vt:lpstr>class Clock:</vt:lpstr>
      <vt:lpstr>class Clock:</vt:lpstr>
      <vt:lpstr>class Clock:</vt:lpstr>
      <vt:lpstr>Definitions of Methods of the class Clock</vt:lpstr>
      <vt:lpstr>Definitions Methods of the class Clock (continued)</vt:lpstr>
      <vt:lpstr>Definitions Methods of the class Clock (continued) </vt:lpstr>
      <vt:lpstr>Definitions Methods of the class Clock (continued) </vt:lpstr>
      <vt:lpstr>Definitions Methods of the class Clock (continued) </vt:lpstr>
      <vt:lpstr>Definitions Methods of the class Clock (continued)</vt:lpstr>
      <vt:lpstr>Definitions Methods of the class Clock (continued)</vt:lpstr>
      <vt:lpstr>Constructor with Parameters</vt:lpstr>
      <vt:lpstr>Variable Declaration and Object Instantiation </vt:lpstr>
      <vt:lpstr>Variable Declaration and Object Instantiation (continued)</vt:lpstr>
      <vt:lpstr>Variable Declaration and Object Instantiation (continued)</vt:lpstr>
      <vt:lpstr>Accessing Class Members</vt:lpstr>
      <vt:lpstr>Assignment Operator: A Precaution</vt:lpstr>
      <vt:lpstr>Assignment Operator: A Precaution (continued) </vt:lpstr>
      <vt:lpstr>  ARRAYS </vt:lpstr>
      <vt:lpstr>Outline</vt:lpstr>
      <vt:lpstr>1. INTRODUCTION</vt:lpstr>
      <vt:lpstr>2. PROPERTIES OF AN ARRAY</vt:lpstr>
      <vt:lpstr>One-Dimensional Arrays</vt:lpstr>
      <vt:lpstr>One-Dimensional Arrays (continued)</vt:lpstr>
      <vt:lpstr>  Array num: int[] num = new int[5];</vt:lpstr>
      <vt:lpstr>  Array num: int[] num = new int[5];</vt:lpstr>
      <vt:lpstr>One-Dimensional Arrays : access elements</vt:lpstr>
      <vt:lpstr>ACCESSING ARRAY ELEMENTS</vt:lpstr>
      <vt:lpstr>ACCESSING ARRAY ELEMENTS</vt:lpstr>
      <vt:lpstr>ACCESSING ARRAY ELEMENTS</vt:lpstr>
      <vt:lpstr>ACCESSING ARRAY ELEMENTS</vt:lpstr>
      <vt:lpstr>ACCESSING ARRAY ELEMENTS</vt:lpstr>
      <vt:lpstr>Use constant to declare array size</vt:lpstr>
      <vt:lpstr>PowerPoint Presentation</vt:lpstr>
      <vt:lpstr>PowerPoint Presentation</vt:lpstr>
      <vt:lpstr>Array Initialization During Declaration (continued)</vt:lpstr>
      <vt:lpstr>Arrays and the Instance Variable length</vt:lpstr>
      <vt:lpstr>Arrays and the Instance Variable length (continued)</vt:lpstr>
      <vt:lpstr>Arrays and the Instance Variable length (continued)</vt:lpstr>
      <vt:lpstr>Array Index Out of Bounds Exception </vt:lpstr>
      <vt:lpstr>Note on Array Declaration</vt:lpstr>
      <vt:lpstr> PROGRAMMING HINT</vt:lpstr>
      <vt:lpstr>Self-Check Exercises </vt:lpstr>
      <vt:lpstr>  ARRAYS </vt:lpstr>
      <vt:lpstr>Outline</vt:lpstr>
      <vt:lpstr>Processing One-Dimensional Arrays</vt:lpstr>
      <vt:lpstr>Q:What will happen if we print array name ?</vt:lpstr>
      <vt:lpstr>Find Sum and Average of Array</vt:lpstr>
      <vt:lpstr>Determining Largest Element in Array</vt:lpstr>
      <vt:lpstr>Determining Largest Element in Array (continued)</vt:lpstr>
      <vt:lpstr>Determining Largest Element in Array (continued)</vt:lpstr>
      <vt:lpstr>Searching for specific value </vt:lpstr>
      <vt:lpstr>PowerPoint Presentation</vt:lpstr>
      <vt:lpstr>The Assignment Operators and Arrays</vt:lpstr>
      <vt:lpstr>PowerPoint Presentation</vt:lpstr>
      <vt:lpstr>Copying Arrays of same size</vt:lpstr>
      <vt:lpstr>COPYING ARRAYS DIFFERENT SIZES</vt:lpstr>
      <vt:lpstr>Equality of two arrays</vt:lpstr>
      <vt:lpstr>EQUALITY OF TWO ARRAYS</vt:lpstr>
      <vt:lpstr>EQUALITY OF TWO ARRAYS</vt:lpstr>
      <vt:lpstr>EQUALITY OF TWO ARRAYS</vt:lpstr>
      <vt:lpstr>EQUALITY OF TWO ARRAYS</vt:lpstr>
      <vt:lpstr>EQUALITY OF TWO ARRAYS</vt:lpstr>
      <vt:lpstr> ARRAY OF Strings</vt:lpstr>
      <vt:lpstr>Reminder: Java Variables (W4.1)</vt:lpstr>
      <vt:lpstr>5. ARRAY OF Strings</vt:lpstr>
      <vt:lpstr>5. ARRAY OF Strings</vt:lpstr>
      <vt:lpstr>Self-Check Exercises </vt:lpstr>
      <vt:lpstr>Arrays as parameters</vt:lpstr>
      <vt:lpstr>Passing arrays as parameters</vt:lpstr>
      <vt:lpstr>Passing Arrays as parametrs</vt:lpstr>
      <vt:lpstr>PowerPoint Presentation</vt:lpstr>
      <vt:lpstr>PRIMITIVE DATATYPES (Call-by-Value)</vt:lpstr>
      <vt:lpstr>REFERENCE VARIABLES (Call-by-Reference)</vt:lpstr>
      <vt:lpstr>Uses of Reference Variables as Parameters </vt:lpstr>
      <vt:lpstr>Call by Reference</vt:lpstr>
      <vt:lpstr>ARRAYS AS PARAMETRS</vt:lpstr>
      <vt:lpstr>ARRAYS AS PARAMETRS</vt:lpstr>
      <vt:lpstr>ARRAYS AS PARAMETRS</vt:lpstr>
      <vt:lpstr>ARRAYS AS PARAMETRS</vt:lpstr>
      <vt:lpstr>PROGRAMMING EXAMPLE</vt:lpstr>
      <vt:lpstr>PROGRAMMING EXAMPLE</vt:lpstr>
      <vt:lpstr>PROGRAMMING EXAMPLE</vt:lpstr>
      <vt:lpstr>SUMMARY </vt:lpstr>
      <vt:lpstr>SUMMARY</vt:lpstr>
      <vt:lpstr>Self-Check Exercises  </vt:lpstr>
      <vt:lpstr>Arrays of Objects</vt:lpstr>
      <vt:lpstr>Arrays of Objects</vt:lpstr>
      <vt:lpstr>Example</vt:lpstr>
      <vt:lpstr>Class Account</vt:lpstr>
      <vt:lpstr>Class TestAccount</vt:lpstr>
      <vt:lpstr>Array of String Objects</vt:lpstr>
      <vt:lpstr>Array of String Objects(continued)</vt:lpstr>
      <vt:lpstr> Arrays of Objects (continued) </vt:lpstr>
      <vt:lpstr>Instantiating Array Objects</vt:lpstr>
      <vt:lpstr> Instantiating Array Objects  (continued) </vt:lpstr>
    </vt:vector>
  </TitlesOfParts>
  <Company>CCIS-KSU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Programming-1 CSC 112</dc:title>
  <dc:creator>Staff Member</dc:creator>
  <cp:lastModifiedBy>Dalal 🦎</cp:lastModifiedBy>
  <cp:revision>100</cp:revision>
  <cp:lastPrinted>1601-01-01T00:00:00Z</cp:lastPrinted>
  <dcterms:created xsi:type="dcterms:W3CDTF">2007-03-04T08:08:00Z</dcterms:created>
  <dcterms:modified xsi:type="dcterms:W3CDTF">2019-12-09T22:20:07Z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TC010689871033</vt:lpwstr>
  </property>
</Properties>
</file>